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451" r:id="rId2"/>
    <p:sldId id="456" r:id="rId3"/>
    <p:sldId id="450" r:id="rId4"/>
    <p:sldId id="373" r:id="rId5"/>
    <p:sldId id="461" r:id="rId6"/>
    <p:sldId id="467" r:id="rId7"/>
    <p:sldId id="359" r:id="rId8"/>
    <p:sldId id="438" r:id="rId9"/>
    <p:sldId id="468" r:id="rId10"/>
    <p:sldId id="397" r:id="rId11"/>
    <p:sldId id="398" r:id="rId12"/>
    <p:sldId id="399" r:id="rId13"/>
    <p:sldId id="460" r:id="rId14"/>
    <p:sldId id="469" r:id="rId15"/>
    <p:sldId id="455" r:id="rId16"/>
    <p:sldId id="420" r:id="rId17"/>
    <p:sldId id="271" r:id="rId18"/>
    <p:sldId id="441" r:id="rId19"/>
    <p:sldId id="263" r:id="rId20"/>
    <p:sldId id="260" r:id="rId21"/>
    <p:sldId id="408" r:id="rId22"/>
    <p:sldId id="272" r:id="rId23"/>
    <p:sldId id="268" r:id="rId24"/>
    <p:sldId id="415" r:id="rId25"/>
    <p:sldId id="363" r:id="rId26"/>
    <p:sldId id="470" r:id="rId27"/>
    <p:sldId id="407" r:id="rId28"/>
    <p:sldId id="471" r:id="rId29"/>
    <p:sldId id="40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wen" initials="s" lastIdx="1" clrIdx="0">
    <p:extLst>
      <p:ext uri="{19B8F6BF-5375-455C-9EA6-DF929625EA0E}">
        <p15:presenceInfo xmlns:p15="http://schemas.microsoft.com/office/powerpoint/2012/main" userId="sw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B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3325" autoAdjust="0"/>
  </p:normalViewPr>
  <p:slideViewPr>
    <p:cSldViewPr>
      <p:cViewPr varScale="1">
        <p:scale>
          <a:sx n="152" d="100"/>
          <a:sy n="152" d="100"/>
        </p:scale>
        <p:origin x="708" y="17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56FB7-5B40-4710-A57A-D433440A2645}" type="datetimeFigureOut">
              <a:rPr lang="en-US" smtClean="0"/>
              <a:t>5/26/2021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A3E66-3022-4409-9818-3B2DAE161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54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02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055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921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69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73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1886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870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078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5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5088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74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021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506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377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213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9935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029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18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63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59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84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308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463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119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7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8A3E66-3022-4409-9818-3B2DAE1618C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94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A075D-A700-473C-B75B-3F3C4C3FB3FF}" type="datetimeFigureOut">
              <a:rPr lang="en-US" smtClean="0"/>
              <a:pPr/>
              <a:t>5/26/2021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613B6-E7B2-493A-A937-836EABEEB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06" y="76200"/>
            <a:ext cx="9144000" cy="5334000"/>
          </a:xfrm>
          <a:prstGeom prst="rect">
            <a:avLst/>
          </a:prstGeom>
          <a:blipFill dpi="0" rotWithShape="1">
            <a:blip r:embed="rId3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906" y="0"/>
            <a:ext cx="9132094" cy="12926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600" b="1" dirty="0"/>
              <a:t>Bluff to Beach</a:t>
            </a:r>
            <a:r>
              <a:rPr lang="en-US" sz="2600" dirty="0"/>
              <a:t>: </a:t>
            </a:r>
            <a:r>
              <a:rPr lang="en-US" sz="2600" b="1" dirty="0"/>
              <a:t>Sand</a:t>
            </a:r>
            <a:r>
              <a:rPr lang="en-US" sz="2600" dirty="0"/>
              <a:t> sources, sinks, and pathways in far western </a:t>
            </a:r>
            <a:r>
              <a:rPr lang="en-US" sz="2600" dirty="0" smtClean="0"/>
              <a:t>Lake Superior </a:t>
            </a:r>
            <a:r>
              <a:rPr lang="en-US" sz="2600" dirty="0"/>
              <a:t>– implications for the genesis and evolution of </a:t>
            </a:r>
            <a:r>
              <a:rPr lang="en-US" sz="2600" dirty="0" smtClean="0"/>
              <a:t>Minnesota Point</a:t>
            </a:r>
            <a:endParaRPr lang="en-US" sz="2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904FAB-C317-4615-8743-85F2428AB09E}"/>
              </a:ext>
            </a:extLst>
          </p:cNvPr>
          <p:cNvSpPr/>
          <p:nvPr/>
        </p:nvSpPr>
        <p:spPr>
          <a:xfrm>
            <a:off x="-7144" y="5369004"/>
            <a:ext cx="6553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John B. Swenson</a:t>
            </a:r>
          </a:p>
          <a:p>
            <a:r>
              <a:rPr lang="en-US" sz="2200" dirty="0"/>
              <a:t>Department of Earth and Environmental Sciences</a:t>
            </a:r>
          </a:p>
          <a:p>
            <a:r>
              <a:rPr lang="en-US" sz="2200" dirty="0"/>
              <a:t>University of Minnesota Duluth</a:t>
            </a:r>
          </a:p>
        </p:txBody>
      </p:sp>
      <p:pic>
        <p:nvPicPr>
          <p:cNvPr id="5" name="Picture 4" descr="A picture containing object, indoor&#10;&#10;Description automatically generated">
            <a:extLst>
              <a:ext uri="{FF2B5EF4-FFF2-40B4-BE49-F238E27FC236}">
                <a16:creationId xmlns:a16="http://schemas.microsoft.com/office/drawing/2014/main" id="{329AD698-B66F-4418-BE25-FAD7247130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324600"/>
            <a:ext cx="3383280" cy="3845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4CDA6D-B1B4-4407-B0A4-EFA9FC7750AA}"/>
              </a:ext>
            </a:extLst>
          </p:cNvPr>
          <p:cNvSpPr txBox="1"/>
          <p:nvPr/>
        </p:nvSpPr>
        <p:spPr>
          <a:xfrm>
            <a:off x="6636544" y="5464314"/>
            <a:ext cx="25146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218-726-6844</a:t>
            </a:r>
            <a:endParaRPr lang="en-US" sz="2000" dirty="0"/>
          </a:p>
          <a:p>
            <a:r>
              <a:rPr lang="en-US" sz="2000" dirty="0"/>
              <a:t>jswenso2@d.umn.edu</a:t>
            </a:r>
          </a:p>
        </p:txBody>
      </p:sp>
      <p:sp>
        <p:nvSpPr>
          <p:cNvPr id="7" name="Rectangle 6"/>
          <p:cNvSpPr/>
          <p:nvPr/>
        </p:nvSpPr>
        <p:spPr>
          <a:xfrm>
            <a:off x="-7144" y="2590800"/>
            <a:ext cx="212169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Lake Superior bluff, Douglas County, WI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5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ear walking across a lush green field&#10;&#10;Description automatically generated">
            <a:extLst>
              <a:ext uri="{FF2B5EF4-FFF2-40B4-BE49-F238E27FC236}">
                <a16:creationId xmlns:a16="http://schemas.microsoft.com/office/drawing/2014/main" id="{94DA2592-5403-4DCD-B2D3-170C21038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741908"/>
            <a:ext cx="5562599" cy="6116091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28BD5E0B-EBB1-4DF1-BF81-CE8FAF20F3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98"/>
          <a:stretch/>
        </p:blipFill>
        <p:spPr>
          <a:xfrm>
            <a:off x="838200" y="4372996"/>
            <a:ext cx="2286000" cy="2485004"/>
          </a:xfrm>
          <a:prstGeom prst="rect">
            <a:avLst/>
          </a:prstGeom>
        </p:spPr>
      </p:pic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80A86C77-776B-43E8-B253-407FD7FE69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998"/>
          <a:stretch/>
        </p:blipFill>
        <p:spPr>
          <a:xfrm>
            <a:off x="838200" y="741907"/>
            <a:ext cx="1374729" cy="149440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41EE9CF-CDB5-4C5D-ACD4-D025D8EBEEAB}"/>
              </a:ext>
            </a:extLst>
          </p:cNvPr>
          <p:cNvCxnSpPr>
            <a:cxnSpLocks/>
          </p:cNvCxnSpPr>
          <p:nvPr/>
        </p:nvCxnSpPr>
        <p:spPr>
          <a:xfrm>
            <a:off x="2328376" y="1446831"/>
            <a:ext cx="2844171" cy="367713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295F8F-2B7E-4B8A-96C3-A4A9975D23D1}"/>
              </a:ext>
            </a:extLst>
          </p:cNvPr>
          <p:cNvCxnSpPr>
            <a:cxnSpLocks/>
          </p:cNvCxnSpPr>
          <p:nvPr/>
        </p:nvCxnSpPr>
        <p:spPr>
          <a:xfrm flipV="1">
            <a:off x="2209800" y="4267200"/>
            <a:ext cx="3124200" cy="106237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7432AEB-898C-48BF-9F18-E72FD6FB8961}"/>
              </a:ext>
            </a:extLst>
          </p:cNvPr>
          <p:cNvCxnSpPr>
            <a:cxnSpLocks/>
          </p:cNvCxnSpPr>
          <p:nvPr/>
        </p:nvCxnSpPr>
        <p:spPr>
          <a:xfrm flipH="1">
            <a:off x="5540277" y="1484515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107846A-5A98-4CFB-A8DA-80E2E983EEB9}"/>
              </a:ext>
            </a:extLst>
          </p:cNvPr>
          <p:cNvSpPr txBox="1"/>
          <p:nvPr/>
        </p:nvSpPr>
        <p:spPr>
          <a:xfrm>
            <a:off x="2209800" y="738944"/>
            <a:ext cx="183418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Alberta Clipper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05DCED-51CD-4E70-B8B0-BD3F61D8573E}"/>
              </a:ext>
            </a:extLst>
          </p:cNvPr>
          <p:cNvSpPr txBox="1"/>
          <p:nvPr/>
        </p:nvSpPr>
        <p:spPr>
          <a:xfrm>
            <a:off x="3124200" y="6150113"/>
            <a:ext cx="22098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Colorado Low / Texas Hook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AFCE26-729D-4812-BF48-C1570E2B1D94}"/>
              </a:ext>
            </a:extLst>
          </p:cNvPr>
          <p:cNvCxnSpPr>
            <a:cxnSpLocks/>
          </p:cNvCxnSpPr>
          <p:nvPr/>
        </p:nvCxnSpPr>
        <p:spPr>
          <a:xfrm flipH="1">
            <a:off x="5782147" y="1849387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9C20A29-D578-458C-8F34-079B01BA4641}"/>
              </a:ext>
            </a:extLst>
          </p:cNvPr>
          <p:cNvCxnSpPr>
            <a:cxnSpLocks/>
          </p:cNvCxnSpPr>
          <p:nvPr/>
        </p:nvCxnSpPr>
        <p:spPr>
          <a:xfrm flipH="1">
            <a:off x="6019800" y="2267207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BC8625E-5842-4D1F-A1FC-63D8E732D977}"/>
              </a:ext>
            </a:extLst>
          </p:cNvPr>
          <p:cNvSpPr txBox="1"/>
          <p:nvPr/>
        </p:nvSpPr>
        <p:spPr>
          <a:xfrm>
            <a:off x="67136" y="2849501"/>
            <a:ext cx="412386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Nearly all </a:t>
            </a:r>
            <a:r>
              <a:rPr lang="en-US" sz="2000" dirty="0" smtClean="0"/>
              <a:t>extratropical cyclone </a:t>
            </a:r>
            <a:r>
              <a:rPr lang="en-US" sz="2000" dirty="0"/>
              <a:t>tracks generate period of </a:t>
            </a:r>
            <a:r>
              <a:rPr lang="en-US" sz="2000" b="1" dirty="0"/>
              <a:t>E</a:t>
            </a:r>
            <a:r>
              <a:rPr lang="en-US" sz="2000" dirty="0"/>
              <a:t> – </a:t>
            </a:r>
            <a:r>
              <a:rPr lang="en-US" sz="2000" b="1" dirty="0"/>
              <a:t>NE</a:t>
            </a:r>
            <a:r>
              <a:rPr lang="en-US" sz="2000" dirty="0"/>
              <a:t> flow in the western arm of Lake Superior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D2FE0-4650-4FA8-BE58-62C62293258D}"/>
              </a:ext>
            </a:extLst>
          </p:cNvPr>
          <p:cNvSpPr txBox="1"/>
          <p:nvPr/>
        </p:nvSpPr>
        <p:spPr>
          <a:xfrm>
            <a:off x="762000" y="104451"/>
            <a:ext cx="762000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 pathways: Sand transported during ‘storms’ (cyclones)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3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BAD2FE0-4650-4FA8-BE58-62C62293258D}"/>
              </a:ext>
            </a:extLst>
          </p:cNvPr>
          <p:cNvSpPr txBox="1"/>
          <p:nvPr/>
        </p:nvSpPr>
        <p:spPr>
          <a:xfrm>
            <a:off x="776288" y="238065"/>
            <a:ext cx="7848599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 pathways: Net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longshore transport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sand near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Duluth</a:t>
            </a: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CC54C829-F83A-4E59-8257-09DB540C7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04EF64E-6607-4301-8B8C-4EAFFEBB08F9}"/>
              </a:ext>
            </a:extLst>
          </p:cNvPr>
          <p:cNvCxnSpPr>
            <a:cxnSpLocks/>
          </p:cNvCxnSpPr>
          <p:nvPr/>
        </p:nvCxnSpPr>
        <p:spPr>
          <a:xfrm flipH="1">
            <a:off x="5029200" y="1066800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622F52B-B08D-44EC-8A8B-FFD0AD032FDC}"/>
              </a:ext>
            </a:extLst>
          </p:cNvPr>
          <p:cNvCxnSpPr>
            <a:cxnSpLocks/>
          </p:cNvCxnSpPr>
          <p:nvPr/>
        </p:nvCxnSpPr>
        <p:spPr>
          <a:xfrm flipH="1">
            <a:off x="5428215" y="1660272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E28149-55BF-4D6B-BD18-EDFBA8CBDAD0}"/>
              </a:ext>
            </a:extLst>
          </p:cNvPr>
          <p:cNvCxnSpPr>
            <a:cxnSpLocks/>
          </p:cNvCxnSpPr>
          <p:nvPr/>
        </p:nvCxnSpPr>
        <p:spPr>
          <a:xfrm flipH="1">
            <a:off x="5818268" y="2267207"/>
            <a:ext cx="1877932" cy="1161793"/>
          </a:xfrm>
          <a:prstGeom prst="straightConnector1">
            <a:avLst/>
          </a:prstGeom>
          <a:ln w="12700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4BBF52-BAC4-4217-BFDF-8B55DE2BE6A5}"/>
              </a:ext>
            </a:extLst>
          </p:cNvPr>
          <p:cNvCxnSpPr>
            <a:cxnSpLocks/>
          </p:cNvCxnSpPr>
          <p:nvPr/>
        </p:nvCxnSpPr>
        <p:spPr>
          <a:xfrm>
            <a:off x="4038600" y="2189108"/>
            <a:ext cx="0" cy="9350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50C588-961D-43B6-90B1-3D80AC5ABC5F}"/>
              </a:ext>
            </a:extLst>
          </p:cNvPr>
          <p:cNvCxnSpPr>
            <a:cxnSpLocks/>
          </p:cNvCxnSpPr>
          <p:nvPr/>
        </p:nvCxnSpPr>
        <p:spPr>
          <a:xfrm>
            <a:off x="3733800" y="2504254"/>
            <a:ext cx="0" cy="9350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2ED6D28-17CF-4569-9518-7C398CABACFA}"/>
              </a:ext>
            </a:extLst>
          </p:cNvPr>
          <p:cNvCxnSpPr>
            <a:cxnSpLocks/>
          </p:cNvCxnSpPr>
          <p:nvPr/>
        </p:nvCxnSpPr>
        <p:spPr>
          <a:xfrm>
            <a:off x="4343400" y="1905000"/>
            <a:ext cx="0" cy="9350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89ABD4-FD08-4BEE-A7E1-E095711830D3}"/>
              </a:ext>
            </a:extLst>
          </p:cNvPr>
          <p:cNvCxnSpPr>
            <a:cxnSpLocks/>
          </p:cNvCxnSpPr>
          <p:nvPr/>
        </p:nvCxnSpPr>
        <p:spPr>
          <a:xfrm>
            <a:off x="4572000" y="3962400"/>
            <a:ext cx="838200" cy="4016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F783AC3-A79F-43C3-AC17-D1AA33C33508}"/>
              </a:ext>
            </a:extLst>
          </p:cNvPr>
          <p:cNvCxnSpPr>
            <a:cxnSpLocks/>
          </p:cNvCxnSpPr>
          <p:nvPr/>
        </p:nvCxnSpPr>
        <p:spPr>
          <a:xfrm>
            <a:off x="4281488" y="4143375"/>
            <a:ext cx="838200" cy="4016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99B7B48-E3A4-4A71-9BA9-033A64003AB9}"/>
              </a:ext>
            </a:extLst>
          </p:cNvPr>
          <p:cNvCxnSpPr>
            <a:cxnSpLocks/>
          </p:cNvCxnSpPr>
          <p:nvPr/>
        </p:nvCxnSpPr>
        <p:spPr>
          <a:xfrm>
            <a:off x="3990975" y="4361629"/>
            <a:ext cx="838200" cy="40169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749CF04-56C3-466C-B748-7E5390F63973}"/>
              </a:ext>
            </a:extLst>
          </p:cNvPr>
          <p:cNvSpPr txBox="1"/>
          <p:nvPr/>
        </p:nvSpPr>
        <p:spPr>
          <a:xfrm rot="19665195">
            <a:off x="6119890" y="2154319"/>
            <a:ext cx="1425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E- NE </a:t>
            </a:r>
            <a:r>
              <a:rPr lang="en-US" sz="2000" b="1" dirty="0">
                <a:solidFill>
                  <a:schemeClr val="bg1"/>
                </a:solidFill>
              </a:rPr>
              <a:t>wind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216F29-C7A1-44E6-8CB3-7C237C39FE3E}"/>
              </a:ext>
            </a:extLst>
          </p:cNvPr>
          <p:cNvSpPr txBox="1"/>
          <p:nvPr/>
        </p:nvSpPr>
        <p:spPr>
          <a:xfrm>
            <a:off x="4784596" y="3828420"/>
            <a:ext cx="903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wave crests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7AB76D0-B69E-4680-B0AC-D1AC0FDB74FB}"/>
              </a:ext>
            </a:extLst>
          </p:cNvPr>
          <p:cNvCxnSpPr>
            <a:cxnSpLocks/>
          </p:cNvCxnSpPr>
          <p:nvPr/>
        </p:nvCxnSpPr>
        <p:spPr>
          <a:xfrm flipH="1">
            <a:off x="2387236" y="4763321"/>
            <a:ext cx="1829253" cy="514209"/>
          </a:xfrm>
          <a:prstGeom prst="straightConnector1">
            <a:avLst/>
          </a:prstGeom>
          <a:ln w="730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0A6153B-AB1C-4760-ACD5-980C5F9F25C5}"/>
              </a:ext>
            </a:extLst>
          </p:cNvPr>
          <p:cNvSpPr txBox="1"/>
          <p:nvPr/>
        </p:nvSpPr>
        <p:spPr>
          <a:xfrm>
            <a:off x="4123854" y="2803009"/>
            <a:ext cx="903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wave crests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6E1503-FF75-437C-AD40-CD4163B486EC}"/>
              </a:ext>
            </a:extLst>
          </p:cNvPr>
          <p:cNvCxnSpPr>
            <a:cxnSpLocks/>
          </p:cNvCxnSpPr>
          <p:nvPr/>
        </p:nvCxnSpPr>
        <p:spPr>
          <a:xfrm flipH="1">
            <a:off x="1740166" y="3124200"/>
            <a:ext cx="1561697" cy="1181171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7583C27-B2B4-4025-8D1C-8D9FFEAC5FFD}"/>
              </a:ext>
            </a:extLst>
          </p:cNvPr>
          <p:cNvSpPr txBox="1"/>
          <p:nvPr/>
        </p:nvSpPr>
        <p:spPr>
          <a:xfrm>
            <a:off x="2057958" y="4239309"/>
            <a:ext cx="1694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Longshore sand transport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DADA41-213C-46D4-9B20-B8DC18C38BA1}"/>
              </a:ext>
            </a:extLst>
          </p:cNvPr>
          <p:cNvSpPr/>
          <p:nvPr/>
        </p:nvSpPr>
        <p:spPr>
          <a:xfrm rot="19334073">
            <a:off x="1279473" y="3989594"/>
            <a:ext cx="770758" cy="2031066"/>
          </a:xfrm>
          <a:prstGeom prst="ellips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D8CA108-9497-4A6C-A1EB-2870CCD75FBE}"/>
              </a:ext>
            </a:extLst>
          </p:cNvPr>
          <p:cNvSpPr txBox="1"/>
          <p:nvPr/>
        </p:nvSpPr>
        <p:spPr>
          <a:xfrm>
            <a:off x="246642" y="1619523"/>
            <a:ext cx="184854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convergence</a:t>
            </a:r>
            <a:r>
              <a:rPr lang="en-US" dirty="0"/>
              <a:t> = deposition (SINK)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2B2A485-CB13-48F1-A4CF-B2B000CD8F15}"/>
              </a:ext>
            </a:extLst>
          </p:cNvPr>
          <p:cNvCxnSpPr>
            <a:cxnSpLocks/>
          </p:cNvCxnSpPr>
          <p:nvPr/>
        </p:nvCxnSpPr>
        <p:spPr>
          <a:xfrm>
            <a:off x="1127894" y="2708523"/>
            <a:ext cx="9513" cy="1298349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0A6153B-AB1C-4760-ACD5-980C5F9F25C5}"/>
              </a:ext>
            </a:extLst>
          </p:cNvPr>
          <p:cNvSpPr txBox="1"/>
          <p:nvPr/>
        </p:nvSpPr>
        <p:spPr>
          <a:xfrm rot="19339712">
            <a:off x="2420452" y="2170816"/>
            <a:ext cx="162837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Net </a:t>
            </a:r>
            <a:r>
              <a:rPr lang="en-US" sz="1200" b="1" dirty="0" smtClean="0"/>
              <a:t>erosional</a:t>
            </a:r>
            <a:r>
              <a:rPr lang="en-US" sz="1200" dirty="0" smtClean="0"/>
              <a:t> coastline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A6153B-AB1C-4760-ACD5-980C5F9F25C5}"/>
              </a:ext>
            </a:extLst>
          </p:cNvPr>
          <p:cNvSpPr txBox="1"/>
          <p:nvPr/>
        </p:nvSpPr>
        <p:spPr>
          <a:xfrm rot="20255625">
            <a:off x="4220514" y="4929103"/>
            <a:ext cx="162837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Net </a:t>
            </a:r>
            <a:r>
              <a:rPr lang="en-US" sz="1200" b="1" dirty="0" smtClean="0"/>
              <a:t>erosional</a:t>
            </a:r>
            <a:r>
              <a:rPr lang="en-US" sz="1200" dirty="0" smtClean="0"/>
              <a:t> coastline</a:t>
            </a:r>
            <a:endParaRPr lang="en-US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A6153B-AB1C-4760-ACD5-980C5F9F25C5}"/>
              </a:ext>
            </a:extLst>
          </p:cNvPr>
          <p:cNvSpPr txBox="1"/>
          <p:nvPr/>
        </p:nvSpPr>
        <p:spPr>
          <a:xfrm rot="3101126">
            <a:off x="983578" y="4739764"/>
            <a:ext cx="132191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Net </a:t>
            </a:r>
            <a:r>
              <a:rPr lang="en-US" sz="1200" b="1" dirty="0" smtClean="0"/>
              <a:t>depositional</a:t>
            </a:r>
            <a:endParaRPr lang="en-US" sz="1200" dirty="0"/>
          </a:p>
          <a:p>
            <a:pPr algn="ctr"/>
            <a:r>
              <a:rPr lang="en-US" sz="1200" dirty="0" smtClean="0"/>
              <a:t>coastline</a:t>
            </a:r>
            <a:endParaRPr lang="en-US" sz="12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66621" y="4885640"/>
            <a:ext cx="4517975" cy="1880944"/>
            <a:chOff x="266621" y="4885640"/>
            <a:chExt cx="4517975" cy="1880944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7AB76D0-B69E-4680-B0AC-D1AC0FDB74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6621" y="4885640"/>
              <a:ext cx="787020" cy="685860"/>
            </a:xfrm>
            <a:prstGeom prst="straightConnector1">
              <a:avLst/>
            </a:prstGeom>
            <a:ln w="730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7AB76D0-B69E-4680-B0AC-D1AC0FDB74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3897" y="5523205"/>
              <a:ext cx="787020" cy="685860"/>
            </a:xfrm>
            <a:prstGeom prst="straightConnector1">
              <a:avLst/>
            </a:prstGeom>
            <a:ln w="730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0A6153B-AB1C-4760-ACD5-980C5F9F25C5}"/>
                </a:ext>
              </a:extLst>
            </p:cNvPr>
            <p:cNvSpPr txBox="1"/>
            <p:nvPr/>
          </p:nvSpPr>
          <p:spPr>
            <a:xfrm>
              <a:off x="983755" y="6120253"/>
              <a:ext cx="380084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St. Louis &amp; </a:t>
              </a:r>
              <a:r>
                <a:rPr lang="en-US" dirty="0" err="1" smtClean="0"/>
                <a:t>Nemadji</a:t>
              </a:r>
              <a:r>
                <a:rPr lang="en-US" dirty="0" smtClean="0"/>
                <a:t> Rivers (</a:t>
              </a:r>
              <a:r>
                <a:rPr lang="en-US" u="sng" dirty="0" smtClean="0"/>
                <a:t>potentially</a:t>
              </a:r>
              <a:r>
                <a:rPr lang="en-US" dirty="0" smtClean="0"/>
                <a:t>) </a:t>
              </a:r>
              <a:r>
                <a:rPr lang="en-US" b="1" dirty="0" smtClean="0"/>
                <a:t>add</a:t>
              </a:r>
              <a:r>
                <a:rPr lang="en-US" dirty="0" smtClean="0"/>
                <a:t> to net sediment </a:t>
              </a:r>
              <a:r>
                <a:rPr lang="en-US" b="1" dirty="0" smtClean="0"/>
                <a:t>convergence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5250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ree, road&#10;&#10;Description automatically generated">
            <a:extLst>
              <a:ext uri="{FF2B5EF4-FFF2-40B4-BE49-F238E27FC236}">
                <a16:creationId xmlns:a16="http://schemas.microsoft.com/office/drawing/2014/main" id="{CB370DDC-F03E-434D-8A43-D4A45EBC42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51435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29100E3-092B-42D7-821F-24AB2084F94E}"/>
              </a:ext>
            </a:extLst>
          </p:cNvPr>
          <p:cNvCxnSpPr>
            <a:cxnSpLocks/>
          </p:cNvCxnSpPr>
          <p:nvPr/>
        </p:nvCxnSpPr>
        <p:spPr>
          <a:xfrm flipH="1">
            <a:off x="5410200" y="2690455"/>
            <a:ext cx="1676400" cy="163830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C20921A-2872-4435-8643-643336BA5FF4}"/>
              </a:ext>
            </a:extLst>
          </p:cNvPr>
          <p:cNvSpPr txBox="1"/>
          <p:nvPr/>
        </p:nvSpPr>
        <p:spPr>
          <a:xfrm>
            <a:off x="6611063" y="3442943"/>
            <a:ext cx="1694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NET</a:t>
            </a:r>
            <a:r>
              <a:rPr lang="en-US" dirty="0">
                <a:solidFill>
                  <a:srgbClr val="FFC000"/>
                </a:solidFill>
              </a:rPr>
              <a:t> longshore transport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F936639-EEDC-46F5-8823-8DC23C4A5F89}"/>
              </a:ext>
            </a:extLst>
          </p:cNvPr>
          <p:cNvCxnSpPr>
            <a:cxnSpLocks/>
          </p:cNvCxnSpPr>
          <p:nvPr/>
        </p:nvCxnSpPr>
        <p:spPr>
          <a:xfrm flipH="1">
            <a:off x="4495800" y="5624155"/>
            <a:ext cx="1758193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50B427-52EA-4CAA-A78B-7CE11F97E466}"/>
              </a:ext>
            </a:extLst>
          </p:cNvPr>
          <p:cNvSpPr txBox="1"/>
          <p:nvPr/>
        </p:nvSpPr>
        <p:spPr>
          <a:xfrm>
            <a:off x="6324600" y="5282624"/>
            <a:ext cx="21717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concrete dock: ‘dams’ river of sand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820B0B-DFDF-4F2E-B46A-AE5DBAB61D6B}"/>
              </a:ext>
            </a:extLst>
          </p:cNvPr>
          <p:cNvCxnSpPr>
            <a:cxnSpLocks/>
          </p:cNvCxnSpPr>
          <p:nvPr/>
        </p:nvCxnSpPr>
        <p:spPr>
          <a:xfrm>
            <a:off x="7543800" y="1661755"/>
            <a:ext cx="381000" cy="990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B21257-7BDF-463C-94DF-3611CA652713}"/>
              </a:ext>
            </a:extLst>
          </p:cNvPr>
          <p:cNvCxnSpPr>
            <a:cxnSpLocks/>
          </p:cNvCxnSpPr>
          <p:nvPr/>
        </p:nvCxnSpPr>
        <p:spPr>
          <a:xfrm>
            <a:off x="7734300" y="1421096"/>
            <a:ext cx="381000" cy="990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7987BC-2ACD-4900-AFD9-E07A330DE08D}"/>
              </a:ext>
            </a:extLst>
          </p:cNvPr>
          <p:cNvCxnSpPr>
            <a:cxnSpLocks/>
          </p:cNvCxnSpPr>
          <p:nvPr/>
        </p:nvCxnSpPr>
        <p:spPr>
          <a:xfrm>
            <a:off x="7924800" y="1195745"/>
            <a:ext cx="381000" cy="9906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CE24A0E-069A-421A-9FA1-D1A637AD0B5F}"/>
              </a:ext>
            </a:extLst>
          </p:cNvPr>
          <p:cNvSpPr txBox="1"/>
          <p:nvPr/>
        </p:nvSpPr>
        <p:spPr>
          <a:xfrm>
            <a:off x="7968347" y="2806950"/>
            <a:ext cx="120830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wave crests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3430CC-7A63-45DC-ADF2-A5F4B2A901B9}"/>
              </a:ext>
            </a:extLst>
          </p:cNvPr>
          <p:cNvSpPr txBox="1"/>
          <p:nvPr/>
        </p:nvSpPr>
        <p:spPr>
          <a:xfrm>
            <a:off x="1371600" y="1825823"/>
            <a:ext cx="2209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Glensheen</a:t>
            </a:r>
            <a:r>
              <a:rPr lang="en-US" dirty="0"/>
              <a:t> Mansion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8E4D17C-CFAD-4849-AE36-F25137F7778F}"/>
              </a:ext>
            </a:extLst>
          </p:cNvPr>
          <p:cNvCxnSpPr>
            <a:cxnSpLocks/>
          </p:cNvCxnSpPr>
          <p:nvPr/>
        </p:nvCxnSpPr>
        <p:spPr>
          <a:xfrm>
            <a:off x="2514600" y="2285728"/>
            <a:ext cx="0" cy="1223877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6368999-8726-45E1-852D-B6A3B0754A0C}"/>
              </a:ext>
            </a:extLst>
          </p:cNvPr>
          <p:cNvSpPr txBox="1"/>
          <p:nvPr/>
        </p:nvSpPr>
        <p:spPr>
          <a:xfrm>
            <a:off x="1447800" y="331305"/>
            <a:ext cx="5361068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Net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longshore transport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near Duluth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5702468"/>
            <a:ext cx="457200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ransport pathways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converge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the Duluth Harbor area. What type of depositional landform results?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11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53000" y="152400"/>
            <a:ext cx="41279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sink: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Depositional landform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flavor depends 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lake-level trend</a:t>
            </a:r>
            <a:endParaRPr lang="en-US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685800" y="171271"/>
            <a:ext cx="2142363" cy="5010329"/>
            <a:chOff x="3267837" y="838200"/>
            <a:chExt cx="2142363" cy="5010329"/>
          </a:xfrm>
        </p:grpSpPr>
        <p:sp>
          <p:nvSpPr>
            <p:cNvPr id="9" name="Rectangle 8"/>
            <p:cNvSpPr/>
            <p:nvPr/>
          </p:nvSpPr>
          <p:spPr>
            <a:xfrm>
              <a:off x="4327520" y="4648200"/>
              <a:ext cx="492443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sz="72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3267837" y="838200"/>
              <a:ext cx="2142363" cy="4191000"/>
              <a:chOff x="3267837" y="838200"/>
              <a:chExt cx="2142363" cy="4191000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4591363" y="1828800"/>
                <a:ext cx="0" cy="3200400"/>
              </a:xfrm>
              <a:prstGeom prst="straightConnector1">
                <a:avLst/>
              </a:prstGeom>
              <a:ln w="76200">
                <a:solidFill>
                  <a:srgbClr val="C0000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/>
              <p:cNvSpPr/>
              <p:nvPr/>
            </p:nvSpPr>
            <p:spPr>
              <a:xfrm>
                <a:off x="4229725" y="838200"/>
                <a:ext cx="723275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7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en-US" sz="7200" dirty="0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3267837" y="2718816"/>
                <a:ext cx="2142363" cy="838200"/>
                <a:chOff x="3039237" y="2871216"/>
                <a:chExt cx="2142363" cy="838200"/>
              </a:xfrm>
            </p:grpSpPr>
            <p:pic>
              <p:nvPicPr>
                <p:cNvPr id="10" name="Picture 9" descr="A close up of a map&#10;&#10;Description automatically generated">
                  <a:extLst>
                    <a:ext uri="{FF2B5EF4-FFF2-40B4-BE49-F238E27FC236}">
                      <a16:creationId xmlns:a16="http://schemas.microsoft.com/office/drawing/2014/main" id="{D015B135-1831-4C72-AF58-741DDCDBF0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-312" t="49145" r="95565" b="39103"/>
                <a:stretch/>
              </p:blipFill>
              <p:spPr>
                <a:xfrm>
                  <a:off x="4419600" y="2871216"/>
                  <a:ext cx="762000" cy="838200"/>
                </a:xfrm>
                <a:prstGeom prst="rect">
                  <a:avLst/>
                </a:prstGeom>
              </p:spPr>
            </p:pic>
            <p:cxnSp>
              <p:nvCxnSpPr>
                <p:cNvPr id="12" name="Straight Connector 11"/>
                <p:cNvCxnSpPr/>
                <p:nvPr/>
              </p:nvCxnSpPr>
              <p:spPr>
                <a:xfrm>
                  <a:off x="3039237" y="3429000"/>
                  <a:ext cx="1913763" cy="914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Rectangle 15"/>
              <p:cNvSpPr/>
              <p:nvPr/>
            </p:nvSpPr>
            <p:spPr>
              <a:xfrm>
                <a:off x="3267837" y="2960436"/>
                <a:ext cx="103746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ake level</a:t>
                </a:r>
                <a:endParaRPr lang="en-US" sz="1600" dirty="0"/>
              </a:p>
            </p:txBody>
          </p:sp>
        </p:grp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36"/>
          <a:stretch/>
        </p:blipFill>
        <p:spPr>
          <a:xfrm>
            <a:off x="3134469" y="3877955"/>
            <a:ext cx="6009531" cy="298004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7" r="32500"/>
          <a:stretch/>
        </p:blipFill>
        <p:spPr>
          <a:xfrm rot="16200000">
            <a:off x="5303204" y="-63898"/>
            <a:ext cx="2806547" cy="4875045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H="1">
            <a:off x="4495800" y="3581400"/>
            <a:ext cx="533400" cy="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4687314" y="3155070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N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76600" y="4015085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N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282950" y="3924300"/>
            <a:ext cx="0" cy="53340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698138" y="3938885"/>
            <a:ext cx="1625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Bay of </a:t>
            </a:r>
            <a:r>
              <a:rPr lang="en-US" sz="1600" dirty="0">
                <a:solidFill>
                  <a:schemeClr val="bg1"/>
                </a:solidFill>
              </a:rPr>
              <a:t>Campeche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267200" y="990600"/>
            <a:ext cx="3963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Grand Traverse Bay, east coast Keweenaw Peninsula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800674" y="2528316"/>
            <a:ext cx="409126" cy="748284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52400" y="4916269"/>
            <a:ext cx="2866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Stable or slowly falling lake level =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strandplains</a:t>
            </a:r>
            <a:endParaRPr lang="en-US" b="1" dirty="0"/>
          </a:p>
        </p:txBody>
      </p:sp>
      <p:sp>
        <p:nvSpPr>
          <p:cNvPr id="33" name="Rectangle 32"/>
          <p:cNvSpPr/>
          <p:nvPr/>
        </p:nvSpPr>
        <p:spPr>
          <a:xfrm>
            <a:off x="152399" y="5697610"/>
            <a:ext cx="28667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= collection of beach ridges reflecting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lakeward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growth</a:t>
            </a:r>
            <a:endParaRPr lang="en-US" b="1" dirty="0"/>
          </a:p>
        </p:txBody>
      </p:sp>
      <p:cxnSp>
        <p:nvCxnSpPr>
          <p:cNvPr id="35" name="Straight Connector 34"/>
          <p:cNvCxnSpPr>
            <a:stCxn id="10" idx="1"/>
          </p:cNvCxnSpPr>
          <p:nvPr/>
        </p:nvCxnSpPr>
        <p:spPr>
          <a:xfrm flipV="1">
            <a:off x="2066163" y="1066801"/>
            <a:ext cx="2124837" cy="1404186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1" idx="4"/>
          </p:cNvCxnSpPr>
          <p:nvPr/>
        </p:nvCxnSpPr>
        <p:spPr>
          <a:xfrm>
            <a:off x="2005237" y="3276600"/>
            <a:ext cx="1048566" cy="2091377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7700541" y="3352800"/>
            <a:ext cx="1291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</a:t>
            </a:r>
            <a:r>
              <a:rPr lang="en-US" dirty="0" smtClean="0">
                <a:solidFill>
                  <a:schemeClr val="bg1"/>
                </a:solidFill>
              </a:rPr>
              <a:t>ldest ridge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620000" y="2609671"/>
            <a:ext cx="1484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younger</a:t>
            </a:r>
            <a:r>
              <a:rPr lang="en-US" dirty="0" smtClean="0">
                <a:solidFill>
                  <a:schemeClr val="bg1"/>
                </a:solidFill>
              </a:rPr>
              <a:t> ridge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150928" y="1886561"/>
            <a:ext cx="930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modern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6781800" y="3540374"/>
            <a:ext cx="91440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6706477" y="2794337"/>
            <a:ext cx="91440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7239000" y="2071564"/>
            <a:ext cx="91440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395366" y="4727399"/>
            <a:ext cx="1714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ll </a:t>
            </a:r>
            <a:r>
              <a:rPr lang="en-US" dirty="0">
                <a:solidFill>
                  <a:schemeClr val="bg1"/>
                </a:solidFill>
              </a:rPr>
              <a:t>ridges</a:t>
            </a:r>
            <a:r>
              <a:rPr lang="en-US" dirty="0" smtClean="0">
                <a:solidFill>
                  <a:schemeClr val="bg1"/>
                </a:solidFill>
              </a:rPr>
              <a:t> ~ same elevation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4100216" y="5367977"/>
            <a:ext cx="1090316" cy="133762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100216" y="5367977"/>
            <a:ext cx="1223110" cy="74501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104452" y="5373482"/>
            <a:ext cx="1299540" cy="20645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6592626" y="6211669"/>
            <a:ext cx="255137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Ridges are a bit like </a:t>
            </a:r>
            <a:r>
              <a:rPr lang="en-US" b="1" dirty="0" smtClean="0"/>
              <a:t>tree rings</a:t>
            </a:r>
            <a:r>
              <a:rPr lang="en-US" dirty="0" smtClean="0"/>
              <a:t>—but not annual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45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" y="728914"/>
            <a:ext cx="9134475" cy="60896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14600" y="152400"/>
            <a:ext cx="65663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Depositional landform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flavor depends on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lake-level trend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597260" y="958342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N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8991600" y="838200"/>
            <a:ext cx="0" cy="53340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329718" y="2075507"/>
            <a:ext cx="1500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Albermarle</a:t>
            </a:r>
            <a:r>
              <a:rPr lang="en-US" sz="1400" dirty="0" smtClean="0">
                <a:solidFill>
                  <a:schemeClr val="bg1"/>
                </a:solidFill>
              </a:rPr>
              <a:t> Sound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-12701" y="4892433"/>
            <a:ext cx="2280727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Rapidly rising lake level =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estuaries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barrier islands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400800" y="912911"/>
            <a:ext cx="1078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Outer Banks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41333" y="2678863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r>
              <a:rPr lang="en-US" dirty="0" smtClean="0">
                <a:solidFill>
                  <a:schemeClr val="bg1"/>
                </a:solidFill>
              </a:rPr>
              <a:t>arrier island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86200" y="2863529"/>
            <a:ext cx="2402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stuary (drowned river)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268027" cy="5010329"/>
            <a:chOff x="2016443" y="95071"/>
            <a:chExt cx="2268027" cy="5010329"/>
          </a:xfrm>
        </p:grpSpPr>
        <p:sp>
          <p:nvSpPr>
            <p:cNvPr id="6" name="Rectangle 5"/>
            <p:cNvSpPr/>
            <p:nvPr/>
          </p:nvSpPr>
          <p:spPr>
            <a:xfrm>
              <a:off x="2016443" y="304800"/>
              <a:ext cx="2268027" cy="449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057400" y="95071"/>
              <a:ext cx="2142363" cy="5010329"/>
              <a:chOff x="685800" y="0"/>
              <a:chExt cx="2142363" cy="5010329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685800" y="0"/>
                <a:ext cx="2142363" cy="5010329"/>
                <a:chOff x="3267837" y="838200"/>
                <a:chExt cx="2142363" cy="5010329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327520" y="4648200"/>
                  <a:ext cx="492443" cy="120032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7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</a:t>
                  </a:r>
                  <a:endParaRPr lang="en-US" sz="7200" dirty="0"/>
                </a:p>
              </p:txBody>
            </p:sp>
            <p:grpSp>
              <p:nvGrpSpPr>
                <p:cNvPr id="19" name="Group 18"/>
                <p:cNvGrpSpPr/>
                <p:nvPr/>
              </p:nvGrpSpPr>
              <p:grpSpPr>
                <a:xfrm>
                  <a:off x="3267837" y="838200"/>
                  <a:ext cx="2142363" cy="4191000"/>
                  <a:chOff x="3267837" y="838200"/>
                  <a:chExt cx="2142363" cy="4191000"/>
                </a:xfrm>
              </p:grpSpPr>
              <p:cxnSp>
                <p:nvCxnSpPr>
                  <p:cNvPr id="5" name="Straight Arrow Connector 4"/>
                  <p:cNvCxnSpPr/>
                  <p:nvPr/>
                </p:nvCxnSpPr>
                <p:spPr>
                  <a:xfrm>
                    <a:off x="4591363" y="1828800"/>
                    <a:ext cx="0" cy="3200400"/>
                  </a:xfrm>
                  <a:prstGeom prst="straightConnector1">
                    <a:avLst/>
                  </a:prstGeom>
                  <a:ln w="76200">
                    <a:solidFill>
                      <a:srgbClr val="C00000"/>
                    </a:solidFill>
                    <a:headEnd type="triangle" w="lg" len="lg"/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" name="Rectangle 7"/>
                  <p:cNvSpPr/>
                  <p:nvPr/>
                </p:nvSpPr>
                <p:spPr>
                  <a:xfrm>
                    <a:off x="4229725" y="838200"/>
                    <a:ext cx="723275" cy="120032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7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+</a:t>
                    </a:r>
                    <a:endParaRPr lang="en-US" sz="7200" dirty="0"/>
                  </a:p>
                </p:txBody>
              </p:sp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3267837" y="2718816"/>
                    <a:ext cx="2142363" cy="838200"/>
                    <a:chOff x="3039237" y="2871216"/>
                    <a:chExt cx="2142363" cy="838200"/>
                  </a:xfrm>
                </p:grpSpPr>
                <p:pic>
                  <p:nvPicPr>
                    <p:cNvPr id="10" name="Picture 9" descr="A close up of a map&#10;&#10;Description automatically generated">
                      <a:extLst>
                        <a:ext uri="{FF2B5EF4-FFF2-40B4-BE49-F238E27FC236}">
                          <a16:creationId xmlns:a16="http://schemas.microsoft.com/office/drawing/2014/main" id="{D015B135-1831-4C72-AF58-741DDCDBF06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-312" t="49145" r="95565" b="39103"/>
                    <a:stretch/>
                  </p:blipFill>
                  <p:spPr>
                    <a:xfrm>
                      <a:off x="4419600" y="2871216"/>
                      <a:ext cx="762000" cy="838200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12" name="Straight Connector 11"/>
                    <p:cNvCxnSpPr/>
                    <p:nvPr/>
                  </p:nvCxnSpPr>
                  <p:spPr>
                    <a:xfrm>
                      <a:off x="3039237" y="3429000"/>
                      <a:ext cx="1913763" cy="9144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6" name="Rectangle 15"/>
                  <p:cNvSpPr/>
                  <p:nvPr/>
                </p:nvSpPr>
                <p:spPr>
                  <a:xfrm>
                    <a:off x="3267837" y="2960436"/>
                    <a:ext cx="1037463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</a:t>
                    </a:r>
                    <a:r>
                      <a:rPr lang="en-US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ake level</a:t>
                    </a:r>
                    <a:endParaRPr lang="en-US" sz="1600" dirty="0"/>
                  </a:p>
                </p:txBody>
              </p:sp>
            </p:grpSp>
          </p:grpSp>
          <p:sp>
            <p:nvSpPr>
              <p:cNvPr id="31" name="Oval 30"/>
              <p:cNvSpPr/>
              <p:nvPr/>
            </p:nvSpPr>
            <p:spPr>
              <a:xfrm>
                <a:off x="1800674" y="914400"/>
                <a:ext cx="409126" cy="748284"/>
              </a:xfrm>
              <a:prstGeom prst="ellipse">
                <a:avLst/>
              </a:prstGeom>
              <a:noFill/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83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2209800"/>
            <a:ext cx="75841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Genesis of Duluth Harbor and Minnesota Point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217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B706C4CB-FCE7-4D1D-8D40-7F6BABEC91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583"/>
            <a:ext cx="9144000" cy="61432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990600" y="114857"/>
            <a:ext cx="800100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(Genetic model)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4500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1200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years BP: Slow lake-level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fall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973CCE-CC7E-49B3-B91C-C703DC41CB59}"/>
              </a:ext>
            </a:extLst>
          </p:cNvPr>
          <p:cNvSpPr txBox="1"/>
          <p:nvPr/>
        </p:nvSpPr>
        <p:spPr>
          <a:xfrm>
            <a:off x="5422575" y="2590800"/>
            <a:ext cx="3715075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Construction of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(now drowned)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harbor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 estuary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D3C982-A1DA-4F89-8F2A-F1F61BBC6FD5}"/>
              </a:ext>
            </a:extLst>
          </p:cNvPr>
          <p:cNvSpPr txBox="1"/>
          <p:nvPr/>
        </p:nvSpPr>
        <p:spPr>
          <a:xfrm>
            <a:off x="4578350" y="627083"/>
            <a:ext cx="4572000" cy="1477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Sand supply mostly from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St. Louis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Rivers (connected to lake)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Some longshore transport of sand from north- and south-shore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rivers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Minor bluff erosion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ACB0A-CAE0-4FF8-BB3D-717E08A0E915}"/>
              </a:ext>
            </a:extLst>
          </p:cNvPr>
          <p:cNvGrpSpPr/>
          <p:nvPr/>
        </p:nvGrpSpPr>
        <p:grpSpPr>
          <a:xfrm>
            <a:off x="-6350" y="638583"/>
            <a:ext cx="2944978" cy="2268144"/>
            <a:chOff x="1493672" y="4516944"/>
            <a:chExt cx="2944978" cy="2268144"/>
          </a:xfrm>
        </p:grpSpPr>
        <p:pic>
          <p:nvPicPr>
            <p:cNvPr id="10" name="Picture 9" descr="A close up of a device&#10;&#10;Description automatically generated">
              <a:extLst>
                <a:ext uri="{FF2B5EF4-FFF2-40B4-BE49-F238E27FC236}">
                  <a16:creationId xmlns:a16="http://schemas.microsoft.com/office/drawing/2014/main" id="{E4E7BE66-BF6D-40C8-9733-9B66A13EC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3672" y="4516944"/>
              <a:ext cx="2944978" cy="2268144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8DA3005-394E-42D4-B327-496A31B0C5F0}"/>
                </a:ext>
              </a:extLst>
            </p:cNvPr>
            <p:cNvSpPr/>
            <p:nvPr/>
          </p:nvSpPr>
          <p:spPr>
            <a:xfrm rot="1598606">
              <a:off x="1973577" y="5110850"/>
              <a:ext cx="1752600" cy="381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679450" y="1868841"/>
            <a:ext cx="912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 fall</a:t>
            </a:r>
            <a:endParaRPr lang="en-US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08414F8-BAE6-4E2F-A7E5-B78EE4431FF3}"/>
              </a:ext>
            </a:extLst>
          </p:cNvPr>
          <p:cNvCxnSpPr/>
          <p:nvPr/>
        </p:nvCxnSpPr>
        <p:spPr>
          <a:xfrm>
            <a:off x="820436" y="1439474"/>
            <a:ext cx="942893" cy="48689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3657600" y="2819400"/>
            <a:ext cx="1676400" cy="1600200"/>
            <a:chOff x="3657600" y="2819400"/>
            <a:chExt cx="1676400" cy="1600200"/>
          </a:xfrm>
        </p:grpSpPr>
        <p:cxnSp>
          <p:nvCxnSpPr>
            <p:cNvPr id="4" name="Straight Arrow Connector 3"/>
            <p:cNvCxnSpPr/>
            <p:nvPr/>
          </p:nvCxnSpPr>
          <p:spPr>
            <a:xfrm flipH="1">
              <a:off x="3657600" y="2819400"/>
              <a:ext cx="1676400" cy="6858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4540088" y="2819400"/>
              <a:ext cx="793912" cy="16002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/>
          <p:nvPr/>
        </p:nvSpPr>
        <p:spPr>
          <a:xfrm>
            <a:off x="5073717" y="4163613"/>
            <a:ext cx="406393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Sand budget ~ 50,000 – 70,000 m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70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A0577762-5C72-4898-AF23-0C6E38D002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780985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D14A2E-6897-4415-AA3B-5690C62A75FC}"/>
              </a:ext>
            </a:extLst>
          </p:cNvPr>
          <p:cNvSpPr txBox="1"/>
          <p:nvPr/>
        </p:nvSpPr>
        <p:spPr>
          <a:xfrm>
            <a:off x="76200" y="76200"/>
            <a:ext cx="739140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Supporting evidence for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beneath harbor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60BD21-1CB5-40CD-ABDB-6CEAADCA621F}"/>
              </a:ext>
            </a:extLst>
          </p:cNvPr>
          <p:cNvSpPr/>
          <p:nvPr/>
        </p:nvSpPr>
        <p:spPr>
          <a:xfrm>
            <a:off x="6324600" y="4577655"/>
            <a:ext cx="2667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Digitization of 1863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Hearding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map by Andy Breckenridge and students</a:t>
            </a:r>
            <a:endParaRPr lang="en-US" sz="14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49ACB0A-CAE0-4FF8-BB3D-717E08A0E915}"/>
              </a:ext>
            </a:extLst>
          </p:cNvPr>
          <p:cNvGrpSpPr/>
          <p:nvPr/>
        </p:nvGrpSpPr>
        <p:grpSpPr>
          <a:xfrm>
            <a:off x="914400" y="4495800"/>
            <a:ext cx="2944978" cy="2268144"/>
            <a:chOff x="1493672" y="4516944"/>
            <a:chExt cx="2944978" cy="2268144"/>
          </a:xfrm>
        </p:grpSpPr>
        <p:pic>
          <p:nvPicPr>
            <p:cNvPr id="8" name="Picture 7" descr="A close up of a device&#10;&#10;Description automatically generated">
              <a:extLst>
                <a:ext uri="{FF2B5EF4-FFF2-40B4-BE49-F238E27FC236}">
                  <a16:creationId xmlns:a16="http://schemas.microsoft.com/office/drawing/2014/main" id="{E4E7BE66-BF6D-40C8-9733-9B66A13EC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3672" y="4516944"/>
              <a:ext cx="2944978" cy="2268144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8DA3005-394E-42D4-B327-496A31B0C5F0}"/>
                </a:ext>
              </a:extLst>
            </p:cNvPr>
            <p:cNvSpPr/>
            <p:nvPr/>
          </p:nvSpPr>
          <p:spPr>
            <a:xfrm rot="1598606">
              <a:off x="1973577" y="5110850"/>
              <a:ext cx="1752600" cy="381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5E7B921F-9E96-43B5-B907-7255F96882EA}"/>
              </a:ext>
            </a:extLst>
          </p:cNvPr>
          <p:cNvSpPr/>
          <p:nvPr/>
        </p:nvSpPr>
        <p:spPr>
          <a:xfrm>
            <a:off x="4100649" y="1705570"/>
            <a:ext cx="39047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curvilinear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(arcuate)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mapped 1863 bathymetry = beach ridges (drowned)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08414F8-BAE6-4E2F-A7E5-B78EE4431FF3}"/>
              </a:ext>
            </a:extLst>
          </p:cNvPr>
          <p:cNvCxnSpPr/>
          <p:nvPr/>
        </p:nvCxnSpPr>
        <p:spPr>
          <a:xfrm flipH="1">
            <a:off x="2733593" y="1905000"/>
            <a:ext cx="12954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62E6C3F-F110-4C57-86B6-28D26581ACC4}"/>
              </a:ext>
            </a:extLst>
          </p:cNvPr>
          <p:cNvCxnSpPr>
            <a:cxnSpLocks/>
          </p:cNvCxnSpPr>
          <p:nvPr/>
        </p:nvCxnSpPr>
        <p:spPr>
          <a:xfrm flipH="1">
            <a:off x="3381293" y="2590800"/>
            <a:ext cx="719356" cy="3048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5695260" y="2568922"/>
            <a:ext cx="3444258" cy="1926878"/>
            <a:chOff x="4182571" y="548640"/>
            <a:chExt cx="4580429" cy="288036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ACAB86F-5C6E-4509-9A63-AD837E0ED82D}"/>
                </a:ext>
              </a:extLst>
            </p:cNvPr>
            <p:cNvGrpSpPr/>
            <p:nvPr/>
          </p:nvGrpSpPr>
          <p:grpSpPr>
            <a:xfrm>
              <a:off x="4182572" y="548640"/>
              <a:ext cx="4580428" cy="2880360"/>
              <a:chOff x="4182572" y="548640"/>
              <a:chExt cx="4580428" cy="2880360"/>
            </a:xfrm>
          </p:grpSpPr>
          <p:pic>
            <p:nvPicPr>
              <p:cNvPr id="17" name="Picture 16" descr="Water next to the ocean&#10;&#10;Description automatically generated">
                <a:extLst>
                  <a:ext uri="{FF2B5EF4-FFF2-40B4-BE49-F238E27FC236}">
                    <a16:creationId xmlns:a16="http://schemas.microsoft.com/office/drawing/2014/main" id="{4E36B5EE-435A-4E62-AE30-92695BE954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353"/>
              <a:stretch/>
            </p:blipFill>
            <p:spPr>
              <a:xfrm>
                <a:off x="4182572" y="548640"/>
                <a:ext cx="4580428" cy="2880360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979A289-E41F-46FA-8038-49A4A9FAA4E2}"/>
                  </a:ext>
                </a:extLst>
              </p:cNvPr>
              <p:cNvSpPr/>
              <p:nvPr/>
            </p:nvSpPr>
            <p:spPr>
              <a:xfrm>
                <a:off x="5410200" y="3062059"/>
                <a:ext cx="3295975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Wiki image of </a:t>
                </a:r>
                <a:r>
                  <a:rPr lang="en-US" sz="1400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Bathhurst</a:t>
                </a:r>
                <a:r>
                  <a: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Inlet, Nunavut 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8DDC47B-62D9-4256-A7EF-CEF5A7015C02}"/>
                </a:ext>
              </a:extLst>
            </p:cNvPr>
            <p:cNvSpPr/>
            <p:nvPr/>
          </p:nvSpPr>
          <p:spPr>
            <a:xfrm>
              <a:off x="4182571" y="551870"/>
              <a:ext cx="4580429" cy="6901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An (elusive) feature like this underlies the muddy bottom of the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Duluth / Superior harbor</a:t>
              </a:r>
              <a:endParaRPr lang="en-US" sz="12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1600200" y="5726058"/>
            <a:ext cx="9124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 fall</a:t>
            </a:r>
            <a:endParaRPr lang="en-US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08414F8-BAE6-4E2F-A7E5-B78EE4431FF3}"/>
              </a:ext>
            </a:extLst>
          </p:cNvPr>
          <p:cNvCxnSpPr/>
          <p:nvPr/>
        </p:nvCxnSpPr>
        <p:spPr>
          <a:xfrm>
            <a:off x="1741186" y="5296691"/>
            <a:ext cx="942893" cy="48689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50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48B0BA14-CE77-4CE8-AB22-34F58936EB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9144000" cy="61382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973CCE-CC7E-49B3-B91C-C703DC41CB59}"/>
              </a:ext>
            </a:extLst>
          </p:cNvPr>
          <p:cNvSpPr txBox="1"/>
          <p:nvPr/>
        </p:nvSpPr>
        <p:spPr>
          <a:xfrm>
            <a:off x="5486400" y="1799272"/>
            <a:ext cx="3505200" cy="1477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Abandonment (?) and drowning of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Northwestward growth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Minnesota Point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Harbor and estuary formation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1C44D4C-E27A-4C1E-9D81-0FEB2C7FAE53}"/>
              </a:ext>
            </a:extLst>
          </p:cNvPr>
          <p:cNvGrpSpPr/>
          <p:nvPr/>
        </p:nvGrpSpPr>
        <p:grpSpPr>
          <a:xfrm>
            <a:off x="5715000" y="4185279"/>
            <a:ext cx="3429000" cy="1605921"/>
            <a:chOff x="5715000" y="4185279"/>
            <a:chExt cx="3429000" cy="16059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9D1B8B-A6F7-4A2E-871B-CC3DCD9103F9}"/>
                </a:ext>
              </a:extLst>
            </p:cNvPr>
            <p:cNvSpPr/>
            <p:nvPr/>
          </p:nvSpPr>
          <p:spPr>
            <a:xfrm>
              <a:off x="5715000" y="4648200"/>
              <a:ext cx="3429000" cy="1143000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25EE4CD-FED8-46B2-918E-1CA047AA9E58}"/>
                </a:ext>
              </a:extLst>
            </p:cNvPr>
            <p:cNvSpPr/>
            <p:nvPr/>
          </p:nvSpPr>
          <p:spPr>
            <a:xfrm>
              <a:off x="5830952" y="4185279"/>
              <a:ext cx="3236848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Today: Dominant sand source</a:t>
              </a:r>
              <a:endParaRPr lang="en-US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723900" y="115901"/>
            <a:ext cx="800100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(Genetic model)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1200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years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BP - present: Rapid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lake-level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6350" y="609600"/>
            <a:ext cx="2944978" cy="2268144"/>
            <a:chOff x="-6350" y="627456"/>
            <a:chExt cx="2944978" cy="2268144"/>
          </a:xfrm>
        </p:grpSpPr>
        <p:pic>
          <p:nvPicPr>
            <p:cNvPr id="13" name="Picture 12" descr="A close up of a device&#10;&#10;Description automatically generated">
              <a:extLst>
                <a:ext uri="{FF2B5EF4-FFF2-40B4-BE49-F238E27FC236}">
                  <a16:creationId xmlns:a16="http://schemas.microsoft.com/office/drawing/2014/main" id="{E4E7BE66-BF6D-40C8-9733-9B66A13EC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350" y="627456"/>
              <a:ext cx="2944978" cy="2268144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8DA3005-394E-42D4-B327-496A31B0C5F0}"/>
                </a:ext>
              </a:extLst>
            </p:cNvPr>
            <p:cNvSpPr/>
            <p:nvPr/>
          </p:nvSpPr>
          <p:spPr>
            <a:xfrm rot="8034854">
              <a:off x="1813634" y="1265362"/>
              <a:ext cx="840295" cy="381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77599" y="903217"/>
              <a:ext cx="10278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apid rise</a:t>
              </a:r>
              <a:endParaRPr lang="en-US" sz="1600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08414F8-BAE6-4E2F-A7E5-B78EE4431FF3}"/>
                </a:ext>
              </a:extLst>
            </p:cNvPr>
            <p:cNvCxnSpPr/>
            <p:nvPr/>
          </p:nvCxnSpPr>
          <p:spPr>
            <a:xfrm flipV="1">
              <a:off x="1840630" y="968652"/>
              <a:ext cx="481192" cy="54984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FD3C982-A1DA-4F89-8F2A-F1F61BBC6FD5}"/>
              </a:ext>
            </a:extLst>
          </p:cNvPr>
          <p:cNvSpPr txBox="1"/>
          <p:nvPr/>
        </p:nvSpPr>
        <p:spPr>
          <a:xfrm>
            <a:off x="0" y="609600"/>
            <a:ext cx="3733800" cy="23083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rosion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of south-shore bluffs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dominates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sand budget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Order of magnitude less from north shore bluffs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St. Louis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Rivers contribute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relatively little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due to progressive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drowning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trapping in estuary</a:t>
            </a:r>
          </a:p>
        </p:txBody>
      </p:sp>
    </p:spTree>
    <p:extLst>
      <p:ext uri="{BB962C8B-B14F-4D97-AF65-F5344CB8AC3E}">
        <p14:creationId xmlns:p14="http://schemas.microsoft.com/office/powerpoint/2010/main" val="235100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7D60BE-51B3-4B21-ABC0-553BA8B848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051"/>
            <a:ext cx="9144000" cy="606389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85A0E78-EA7B-43C1-991C-BA3313269F9D}"/>
              </a:ext>
            </a:extLst>
          </p:cNvPr>
          <p:cNvCxnSpPr>
            <a:cxnSpLocks/>
          </p:cNvCxnSpPr>
          <p:nvPr/>
        </p:nvCxnSpPr>
        <p:spPr>
          <a:xfrm>
            <a:off x="7315200" y="3352800"/>
            <a:ext cx="609600" cy="114300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0F3C16E-9C8E-4841-8E9F-DDA3E0DA6C41}"/>
              </a:ext>
            </a:extLst>
          </p:cNvPr>
          <p:cNvSpPr txBox="1"/>
          <p:nvPr/>
        </p:nvSpPr>
        <p:spPr>
          <a:xfrm>
            <a:off x="5716328" y="2743200"/>
            <a:ext cx="159887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~ 90 m growth in 80 years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8E502C-7F61-4818-AF3E-42728DC64F00}"/>
              </a:ext>
            </a:extLst>
          </p:cNvPr>
          <p:cNvSpPr txBox="1"/>
          <p:nvPr/>
        </p:nvSpPr>
        <p:spPr>
          <a:xfrm>
            <a:off x="0" y="6403148"/>
            <a:ext cx="71627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Overlay of 2017 (color) satellite image and 1938 aerial photo.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895A68-196C-412F-96EF-FA44E59D5ADC}"/>
              </a:ext>
            </a:extLst>
          </p:cNvPr>
          <p:cNvSpPr txBox="1"/>
          <p:nvPr/>
        </p:nvSpPr>
        <p:spPr>
          <a:xfrm>
            <a:off x="1858206" y="72049"/>
            <a:ext cx="56007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‘infrastructure’ problem: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Starvation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D52E76-2608-4B83-A670-C7267F986C09}"/>
              </a:ext>
            </a:extLst>
          </p:cNvPr>
          <p:cNvSpPr/>
          <p:nvPr/>
        </p:nvSpPr>
        <p:spPr>
          <a:xfrm>
            <a:off x="8001000" y="4038600"/>
            <a:ext cx="106680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42BA83-A0F4-4998-8D03-C8651E9517E9}"/>
              </a:ext>
            </a:extLst>
          </p:cNvPr>
          <p:cNvSpPr/>
          <p:nvPr/>
        </p:nvSpPr>
        <p:spPr>
          <a:xfrm>
            <a:off x="2514599" y="1865026"/>
            <a:ext cx="1676397" cy="19237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0" y="1840468"/>
            <a:ext cx="289427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~ 90 m erosion in 80 years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0A75841-945D-4DA1-AA73-E8CB81EB950D}"/>
              </a:ext>
            </a:extLst>
          </p:cNvPr>
          <p:cNvCxnSpPr>
            <a:cxnSpLocks/>
          </p:cNvCxnSpPr>
          <p:nvPr/>
        </p:nvCxnSpPr>
        <p:spPr>
          <a:xfrm flipH="1">
            <a:off x="2590801" y="2057400"/>
            <a:ext cx="1142999" cy="0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E5F0E59-B3C3-4DB0-A656-4B9A7A586BF4}"/>
              </a:ext>
            </a:extLst>
          </p:cNvPr>
          <p:cNvSpPr txBox="1"/>
          <p:nvPr/>
        </p:nvSpPr>
        <p:spPr>
          <a:xfrm>
            <a:off x="4419600" y="803539"/>
            <a:ext cx="440924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Superior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entry forms nearly perfect ‘dam’ in the ‘river of sand’ from south shore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2513D0-536E-4817-B5CB-3ABA831C2328}"/>
              </a:ext>
            </a:extLst>
          </p:cNvPr>
          <p:cNvCxnSpPr>
            <a:cxnSpLocks/>
          </p:cNvCxnSpPr>
          <p:nvPr/>
        </p:nvCxnSpPr>
        <p:spPr>
          <a:xfrm flipH="1" flipV="1">
            <a:off x="8104388" y="3977751"/>
            <a:ext cx="876300" cy="731298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45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0" y="2439992"/>
            <a:ext cx="9144000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Expenditure of tens of millions of taxpayer dollars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mitigation of coastal erosion necessitates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sound understanding of sediment pathways and rates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6632D0-95B8-4A73-B1B3-AA505FE60B87}"/>
              </a:ext>
            </a:extLst>
          </p:cNvPr>
          <p:cNvSpPr/>
          <p:nvPr/>
        </p:nvSpPr>
        <p:spPr>
          <a:xfrm>
            <a:off x="76200" y="685800"/>
            <a:ext cx="88392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Present a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source-to-sink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framework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erosion, transport, and deposition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sand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Duluth coastal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scientific insight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—on geologic timescales—to guide long-term (human timescale)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 planning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323" y="152400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Goals: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914400" y="3810000"/>
            <a:ext cx="6371424" cy="2123389"/>
            <a:chOff x="240323" y="3810000"/>
            <a:chExt cx="6371424" cy="2123389"/>
          </a:xfrm>
        </p:grpSpPr>
        <p:sp>
          <p:nvSpPr>
            <p:cNvPr id="6" name="Rectangle 5"/>
            <p:cNvSpPr/>
            <p:nvPr/>
          </p:nvSpPr>
          <p:spPr>
            <a:xfrm>
              <a:off x="240323" y="3810000"/>
              <a:ext cx="2121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Acknowledgments: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40323" y="4363729"/>
              <a:ext cx="6371424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Nigel </a:t>
              </a: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Wattrus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(UMD / LLO faculty)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Todd </a:t>
              </a: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Kremmin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(UMD grad student)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Andrew Dennison (UMD grad student)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Crystal Lambert (UMD undergraduate)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Andrew Breckenridge (UWS faculty)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Coastal Erosion Hazard Mapping (CEHM) Task Force colleagues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41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7DE08D-421F-4421-8BCB-B99AC7FE03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4" y="0"/>
            <a:ext cx="5883490" cy="6858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77CA6C5-4BC7-4C7F-AC4D-7E4C0049CABE}"/>
              </a:ext>
            </a:extLst>
          </p:cNvPr>
          <p:cNvCxnSpPr>
            <a:cxnSpLocks/>
          </p:cNvCxnSpPr>
          <p:nvPr/>
        </p:nvCxnSpPr>
        <p:spPr>
          <a:xfrm flipH="1" flipV="1">
            <a:off x="1143000" y="609600"/>
            <a:ext cx="1295400" cy="137160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F046F48-6538-4604-871E-AAF1A54E4188}"/>
              </a:ext>
            </a:extLst>
          </p:cNvPr>
          <p:cNvSpPr txBox="1"/>
          <p:nvPr/>
        </p:nvSpPr>
        <p:spPr>
          <a:xfrm>
            <a:off x="2667000" y="2057400"/>
            <a:ext cx="24384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Eroded sand moving ‘downstream’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88FDB3-8A25-4DC0-A7E2-244A96A2FBF4}"/>
              </a:ext>
            </a:extLst>
          </p:cNvPr>
          <p:cNvSpPr txBox="1"/>
          <p:nvPr/>
        </p:nvSpPr>
        <p:spPr>
          <a:xfrm>
            <a:off x="6019800" y="3451934"/>
            <a:ext cx="3010486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Similar story with the </a:t>
            </a:r>
            <a:r>
              <a:rPr lang="en-US" b="1" dirty="0"/>
              <a:t>Duluth breakwater</a:t>
            </a:r>
          </a:p>
          <a:p>
            <a:endParaRPr lang="en-US" dirty="0"/>
          </a:p>
          <a:p>
            <a:r>
              <a:rPr lang="en-US" dirty="0"/>
              <a:t>Blocks sediment supply from north-shore bluff erosion</a:t>
            </a:r>
          </a:p>
          <a:p>
            <a:endParaRPr lang="en-US" dirty="0"/>
          </a:p>
          <a:p>
            <a:r>
              <a:rPr lang="en-US" dirty="0"/>
              <a:t>But sediment supply from north shore is significantly smaller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D213B7-56EC-4E2E-859E-CE0E9B0AEFA7}"/>
              </a:ext>
            </a:extLst>
          </p:cNvPr>
          <p:cNvSpPr txBox="1"/>
          <p:nvPr/>
        </p:nvSpPr>
        <p:spPr>
          <a:xfrm>
            <a:off x="3429586" y="139797"/>
            <a:ext cx="56007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‘infrastructure’ problem: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Starvation</a:t>
            </a:r>
          </a:p>
        </p:txBody>
      </p:sp>
    </p:spTree>
    <p:extLst>
      <p:ext uri="{BB962C8B-B14F-4D97-AF65-F5344CB8AC3E}">
        <p14:creationId xmlns:p14="http://schemas.microsoft.com/office/powerpoint/2010/main" val="264352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D8904B4-06A7-4B1A-87CE-76202269AB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78"/>
          <a:stretch/>
        </p:blipFill>
        <p:spPr>
          <a:xfrm>
            <a:off x="0" y="76200"/>
            <a:ext cx="9144000" cy="629830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50B724C-7F57-48DF-A4B4-E129461647A0}"/>
              </a:ext>
            </a:extLst>
          </p:cNvPr>
          <p:cNvCxnSpPr>
            <a:cxnSpLocks/>
          </p:cNvCxnSpPr>
          <p:nvPr/>
        </p:nvCxnSpPr>
        <p:spPr>
          <a:xfrm flipH="1" flipV="1">
            <a:off x="6172200" y="5334000"/>
            <a:ext cx="1676400" cy="91440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70BE1FF-CB1A-4468-ADD7-6DE1028B336D}"/>
              </a:ext>
            </a:extLst>
          </p:cNvPr>
          <p:cNvSpPr txBox="1"/>
          <p:nvPr/>
        </p:nvSpPr>
        <p:spPr>
          <a:xfrm>
            <a:off x="5029200" y="595729"/>
            <a:ext cx="4038600" cy="42780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Sand budget:</a:t>
            </a:r>
          </a:p>
          <a:p>
            <a:endParaRPr lang="en-US" sz="2400" dirty="0"/>
          </a:p>
          <a:p>
            <a:r>
              <a:rPr lang="en-US" sz="2400" dirty="0" smtClean="0"/>
              <a:t>4</a:t>
            </a:r>
            <a:r>
              <a:rPr lang="en-US" sz="2400" dirty="0"/>
              <a:t>0</a:t>
            </a:r>
            <a:r>
              <a:rPr lang="en-US" sz="2400" dirty="0" smtClean="0"/>
              <a:t>,000 </a:t>
            </a:r>
            <a:r>
              <a:rPr lang="en-US" sz="2400" dirty="0"/>
              <a:t>m</a:t>
            </a:r>
            <a:r>
              <a:rPr lang="en-US" sz="2400" baseline="30000" dirty="0"/>
              <a:t>3</a:t>
            </a:r>
            <a:r>
              <a:rPr lang="en-US" sz="2400" dirty="0"/>
              <a:t>/</a:t>
            </a:r>
            <a:r>
              <a:rPr lang="en-US" sz="2400" dirty="0" err="1"/>
              <a:t>yr</a:t>
            </a:r>
            <a:r>
              <a:rPr lang="en-US" sz="2400" dirty="0"/>
              <a:t> sand</a:t>
            </a:r>
          </a:p>
          <a:p>
            <a:endParaRPr lang="en-US" sz="2400" dirty="0"/>
          </a:p>
          <a:p>
            <a:r>
              <a:rPr lang="en-US" sz="2000" dirty="0"/>
              <a:t>(2001 </a:t>
            </a:r>
            <a:r>
              <a:rPr lang="en-US" sz="2000" dirty="0" smtClean="0"/>
              <a:t>ACOE </a:t>
            </a:r>
            <a:r>
              <a:rPr lang="en-US" sz="2000" dirty="0"/>
              <a:t>estimate ~ 50,000 </a:t>
            </a:r>
            <a:r>
              <a:rPr lang="en-US" sz="2000" dirty="0" smtClean="0"/>
              <a:t>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/</a:t>
            </a:r>
            <a:r>
              <a:rPr lang="en-US" sz="2000" dirty="0" err="1" smtClean="0"/>
              <a:t>yr</a:t>
            </a:r>
            <a:r>
              <a:rPr lang="en-US" sz="2000" dirty="0" smtClean="0"/>
              <a:t>)</a:t>
            </a:r>
            <a:endParaRPr lang="en-US" sz="2000" dirty="0"/>
          </a:p>
          <a:p>
            <a:endParaRPr lang="en-US" sz="2400" dirty="0"/>
          </a:p>
          <a:p>
            <a:r>
              <a:rPr lang="en-US" sz="2400" dirty="0"/>
              <a:t>Bluff erosion alone can close sand budget (little river input):</a:t>
            </a:r>
          </a:p>
          <a:p>
            <a:endParaRPr lang="en-US" sz="2400" dirty="0"/>
          </a:p>
          <a:p>
            <a:r>
              <a:rPr lang="en-US" sz="2000" dirty="0"/>
              <a:t>35 km of bluff x 10% sand x 40 cm/</a:t>
            </a:r>
            <a:r>
              <a:rPr lang="en-US" sz="2000" dirty="0" err="1"/>
              <a:t>yr</a:t>
            </a:r>
            <a:r>
              <a:rPr lang="en-US" sz="2000" dirty="0"/>
              <a:t> retreat rate x 30 m total bluff height = 40,000 m</a:t>
            </a:r>
            <a:r>
              <a:rPr lang="en-US" sz="2000" baseline="30000" dirty="0"/>
              <a:t>3</a:t>
            </a:r>
            <a:r>
              <a:rPr lang="en-US" sz="2000" dirty="0"/>
              <a:t>/</a:t>
            </a:r>
            <a:r>
              <a:rPr lang="en-US" sz="2000" dirty="0" err="1"/>
              <a:t>yr</a:t>
            </a:r>
            <a:r>
              <a:rPr lang="en-US" sz="2000" dirty="0"/>
              <a:t> sand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A1B9D1-8E1F-4243-BF8A-0BABE603C65C}"/>
              </a:ext>
            </a:extLst>
          </p:cNvPr>
          <p:cNvSpPr txBox="1"/>
          <p:nvPr/>
        </p:nvSpPr>
        <p:spPr>
          <a:xfrm>
            <a:off x="34771" y="76200"/>
            <a:ext cx="560070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‘infrastructure’ problem: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Starvation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5029200" y="1371600"/>
            <a:ext cx="4114800" cy="1066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255265" y="1600200"/>
            <a:ext cx="3697735" cy="400110"/>
            <a:chOff x="1255265" y="1600200"/>
            <a:chExt cx="3697735" cy="400110"/>
          </a:xfrm>
        </p:grpSpPr>
        <p:sp>
          <p:nvSpPr>
            <p:cNvPr id="4" name="Rectangle 3"/>
            <p:cNvSpPr/>
            <p:nvPr/>
          </p:nvSpPr>
          <p:spPr>
            <a:xfrm>
              <a:off x="1255265" y="1600200"/>
              <a:ext cx="3159711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2000" dirty="0" smtClean="0"/>
                <a:t>This is the ‘south end’ deficit</a:t>
              </a:r>
              <a:endParaRPr lang="en-US" sz="2000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50B724C-7F57-48DF-A4B4-E129461647A0}"/>
                </a:ext>
              </a:extLst>
            </p:cNvPr>
            <p:cNvCxnSpPr>
              <a:cxnSpLocks/>
            </p:cNvCxnSpPr>
            <p:nvPr/>
          </p:nvCxnSpPr>
          <p:spPr>
            <a:xfrm>
              <a:off x="4455388" y="1800255"/>
              <a:ext cx="497612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263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646773-C825-4F1B-BE72-BA8534B6F7CC}"/>
              </a:ext>
            </a:extLst>
          </p:cNvPr>
          <p:cNvSpPr txBox="1"/>
          <p:nvPr/>
        </p:nvSpPr>
        <p:spPr>
          <a:xfrm>
            <a:off x="561975" y="71735"/>
            <a:ext cx="812482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Modern sand sources: What about the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St. Louis River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BB4BAB-DE39-48AE-BCA1-6744654556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6" t="61335" r="66023" b="-2778"/>
          <a:stretch/>
        </p:blipFill>
        <p:spPr bwMode="auto">
          <a:xfrm>
            <a:off x="0" y="609600"/>
            <a:ext cx="4572000" cy="33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89A5E475-9FF7-49BD-BEF7-859DA91E1E9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12640" r="17500"/>
          <a:stretch/>
        </p:blipFill>
        <p:spPr>
          <a:xfrm>
            <a:off x="4627418" y="609600"/>
            <a:ext cx="4495800" cy="3442968"/>
          </a:xfrm>
          <a:prstGeom prst="rect">
            <a:avLst/>
          </a:prstGeom>
        </p:spPr>
      </p:pic>
      <p:pic>
        <p:nvPicPr>
          <p:cNvPr id="7" name="Picture 6" descr="A picture containing text, book, photo, old&#10;&#10;Description automatically generated">
            <a:extLst>
              <a:ext uri="{FF2B5EF4-FFF2-40B4-BE49-F238E27FC236}">
                <a16:creationId xmlns:a16="http://schemas.microsoft.com/office/drawing/2014/main" id="{CF97CA06-E5AF-441F-8BE9-DD5749B480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733800"/>
            <a:ext cx="4038600" cy="31763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64822A9-C7CE-4B6A-8269-07230EC2D66E}"/>
              </a:ext>
            </a:extLst>
          </p:cNvPr>
          <p:cNvSpPr/>
          <p:nvPr/>
        </p:nvSpPr>
        <p:spPr>
          <a:xfrm>
            <a:off x="0" y="609600"/>
            <a:ext cx="75533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1861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041EF9-5168-42FE-B27E-FF024ED06B53}"/>
              </a:ext>
            </a:extLst>
          </p:cNvPr>
          <p:cNvSpPr/>
          <p:nvPr/>
        </p:nvSpPr>
        <p:spPr>
          <a:xfrm>
            <a:off x="333375" y="3762345"/>
            <a:ext cx="75533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1938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628208-E9B5-47AB-8765-4E69616F870E}"/>
              </a:ext>
            </a:extLst>
          </p:cNvPr>
          <p:cNvSpPr/>
          <p:nvPr/>
        </p:nvSpPr>
        <p:spPr>
          <a:xfrm>
            <a:off x="4635342" y="609600"/>
            <a:ext cx="75533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14D3F0-68E5-41FE-98C7-26A5C587AB7C}"/>
              </a:ext>
            </a:extLst>
          </p:cNvPr>
          <p:cNvSpPr/>
          <p:nvPr/>
        </p:nvSpPr>
        <p:spPr>
          <a:xfrm>
            <a:off x="4543425" y="4191000"/>
            <a:ext cx="42957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Note progressive drowning of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RELICT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(inactive)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SAND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levees over 160-year timespan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Little sand was reaching Spirit Lake in 1860 (pre-dam era)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Where was it deposited?</a:t>
            </a:r>
          </a:p>
        </p:txBody>
      </p:sp>
    </p:spTree>
    <p:extLst>
      <p:ext uri="{BB962C8B-B14F-4D97-AF65-F5344CB8AC3E}">
        <p14:creationId xmlns:p14="http://schemas.microsoft.com/office/powerpoint/2010/main" val="421926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F98940-775A-4FDA-9AC6-468B2BE30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1077"/>
            <a:ext cx="9144000" cy="517832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649525A-89A7-443C-BEC3-5E1E8795FF36}"/>
              </a:ext>
            </a:extLst>
          </p:cNvPr>
          <p:cNvSpPr/>
          <p:nvPr/>
        </p:nvSpPr>
        <p:spPr>
          <a:xfrm>
            <a:off x="2895600" y="4876800"/>
            <a:ext cx="1600199" cy="1752600"/>
          </a:xfrm>
          <a:prstGeom prst="ellipse">
            <a:avLst/>
          </a:prstGeom>
          <a:noFill/>
          <a:ln w="63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4A8A2-0671-4182-B97C-056E33534926}"/>
              </a:ext>
            </a:extLst>
          </p:cNvPr>
          <p:cNvSpPr txBox="1"/>
          <p:nvPr/>
        </p:nvSpPr>
        <p:spPr>
          <a:xfrm>
            <a:off x="-10886" y="3248723"/>
            <a:ext cx="327659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Modern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bayhead delta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(pre-dam sand depocenter)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616508F-A221-4F4D-9391-2CCC5621C352}"/>
              </a:ext>
            </a:extLst>
          </p:cNvPr>
          <p:cNvCxnSpPr>
            <a:cxnSpLocks/>
          </p:cNvCxnSpPr>
          <p:nvPr/>
        </p:nvCxnSpPr>
        <p:spPr>
          <a:xfrm>
            <a:off x="3274787" y="4035704"/>
            <a:ext cx="210456" cy="81789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A428EB75-4C96-43AC-B11A-F2098D627A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67230"/>
            <a:ext cx="3810000" cy="29343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BD9BD9-5BE2-499F-B66D-28C895489EBF}"/>
              </a:ext>
            </a:extLst>
          </p:cNvPr>
          <p:cNvSpPr txBox="1"/>
          <p:nvPr/>
        </p:nvSpPr>
        <p:spPr>
          <a:xfrm>
            <a:off x="0" y="0"/>
            <a:ext cx="5876925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St. Louis could deliver sand to lake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strandplain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during 4.5 – 1.2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Onset of RLL rise at 1.2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kyr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drowned river mouth and drove depocenter ‘upstream’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Last position (pre-dam) was Fond du Lac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C53D7DF-F7BE-4D18-B015-C47DF726CD44}"/>
              </a:ext>
            </a:extLst>
          </p:cNvPr>
          <p:cNvSpPr/>
          <p:nvPr/>
        </p:nvSpPr>
        <p:spPr>
          <a:xfrm>
            <a:off x="5791200" y="4853596"/>
            <a:ext cx="1600199" cy="1752600"/>
          </a:xfrm>
          <a:prstGeom prst="ellipse">
            <a:avLst/>
          </a:prstGeom>
          <a:noFill/>
          <a:ln w="3810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1D4CA1A-FE8B-434F-B0C8-03F4344C4C6E}"/>
              </a:ext>
            </a:extLst>
          </p:cNvPr>
          <p:cNvSpPr/>
          <p:nvPr/>
        </p:nvSpPr>
        <p:spPr>
          <a:xfrm>
            <a:off x="7315201" y="2743320"/>
            <a:ext cx="1600199" cy="1752600"/>
          </a:xfrm>
          <a:prstGeom prst="ellipse">
            <a:avLst/>
          </a:prstGeom>
          <a:noFill/>
          <a:ln w="127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73688" y="1924875"/>
            <a:ext cx="19416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St. Louis sand supply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connected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to lake </a:t>
            </a:r>
            <a:endParaRPr lang="en-US" sz="14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772400" y="728307"/>
            <a:ext cx="266700" cy="5937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046704" y="230991"/>
            <a:ext cx="1394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progressive</a:t>
            </a: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disconnection</a:t>
            </a:r>
            <a:endParaRPr lang="en-US" sz="1400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772400" y="728307"/>
            <a:ext cx="680124" cy="143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6400801" y="799999"/>
            <a:ext cx="457199" cy="11315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858000" y="1486980"/>
            <a:ext cx="886171" cy="43700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616508F-A221-4F4D-9391-2CCC5621C352}"/>
              </a:ext>
            </a:extLst>
          </p:cNvPr>
          <p:cNvCxnSpPr>
            <a:cxnSpLocks/>
          </p:cNvCxnSpPr>
          <p:nvPr/>
        </p:nvCxnSpPr>
        <p:spPr>
          <a:xfrm flipH="1">
            <a:off x="7122887" y="4342721"/>
            <a:ext cx="391725" cy="565233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616508F-A221-4F4D-9391-2CCC5621C352}"/>
              </a:ext>
            </a:extLst>
          </p:cNvPr>
          <p:cNvCxnSpPr>
            <a:cxnSpLocks/>
          </p:cNvCxnSpPr>
          <p:nvPr/>
        </p:nvCxnSpPr>
        <p:spPr>
          <a:xfrm flipH="1" flipV="1">
            <a:off x="4604538" y="5867400"/>
            <a:ext cx="1034381" cy="1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3E4A8A2-0671-4182-B97C-056E33534926}"/>
              </a:ext>
            </a:extLst>
          </p:cNvPr>
          <p:cNvSpPr txBox="1"/>
          <p:nvPr/>
        </p:nvSpPr>
        <p:spPr>
          <a:xfrm>
            <a:off x="4096063" y="3441974"/>
            <a:ext cx="275184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rogressive ‘back-stepping’ of sand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depocenter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616508F-A221-4F4D-9391-2CCC5621C352}"/>
              </a:ext>
            </a:extLst>
          </p:cNvPr>
          <p:cNvCxnSpPr>
            <a:cxnSpLocks/>
          </p:cNvCxnSpPr>
          <p:nvPr/>
        </p:nvCxnSpPr>
        <p:spPr>
          <a:xfrm flipV="1">
            <a:off x="6872352" y="3580981"/>
            <a:ext cx="1357248" cy="51760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616508F-A221-4F4D-9391-2CCC5621C352}"/>
              </a:ext>
            </a:extLst>
          </p:cNvPr>
          <p:cNvCxnSpPr>
            <a:cxnSpLocks/>
          </p:cNvCxnSpPr>
          <p:nvPr/>
        </p:nvCxnSpPr>
        <p:spPr>
          <a:xfrm flipH="1">
            <a:off x="6525078" y="4095797"/>
            <a:ext cx="343809" cy="185478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616508F-A221-4F4D-9391-2CCC5621C352}"/>
              </a:ext>
            </a:extLst>
          </p:cNvPr>
          <p:cNvCxnSpPr>
            <a:cxnSpLocks/>
          </p:cNvCxnSpPr>
          <p:nvPr/>
        </p:nvCxnSpPr>
        <p:spPr>
          <a:xfrm flipH="1">
            <a:off x="3669929" y="4100104"/>
            <a:ext cx="3224309" cy="153869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36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734F18C1-9381-4C0F-986E-8258DE9DC3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72045"/>
            <a:ext cx="6192754" cy="3490355"/>
          </a:xfrm>
          <a:prstGeom prst="rect">
            <a:avLst/>
          </a:prstGeom>
        </p:spPr>
      </p:pic>
      <p:pic>
        <p:nvPicPr>
          <p:cNvPr id="9" name="Picture 8" descr="A picture containing bird&#10;&#10;Description automatically generated">
            <a:extLst>
              <a:ext uri="{FF2B5EF4-FFF2-40B4-BE49-F238E27FC236}">
                <a16:creationId xmlns:a16="http://schemas.microsoft.com/office/drawing/2014/main" id="{7C865F65-E0C7-440D-A310-DC9BC4AFE9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21" y="763131"/>
            <a:ext cx="2500842" cy="38862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DA1A37-36BE-42EF-A0EF-8792FB82B6F0}"/>
              </a:ext>
            </a:extLst>
          </p:cNvPr>
          <p:cNvSpPr txBox="1"/>
          <p:nvPr/>
        </p:nvSpPr>
        <p:spPr>
          <a:xfrm>
            <a:off x="561975" y="0"/>
            <a:ext cx="812482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Modern sand sources: What about the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River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5C99F8C-B7C5-4FA3-852F-9C37088C918B}"/>
              </a:ext>
            </a:extLst>
          </p:cNvPr>
          <p:cNvCxnSpPr>
            <a:cxnSpLocks/>
          </p:cNvCxnSpPr>
          <p:nvPr/>
        </p:nvCxnSpPr>
        <p:spPr>
          <a:xfrm>
            <a:off x="3124200" y="1676400"/>
            <a:ext cx="838200" cy="0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9DF8D2-BBE5-4FF3-98C6-7E36A0ABB04F}"/>
              </a:ext>
            </a:extLst>
          </p:cNvPr>
          <p:cNvCxnSpPr>
            <a:cxnSpLocks/>
          </p:cNvCxnSpPr>
          <p:nvPr/>
        </p:nvCxnSpPr>
        <p:spPr>
          <a:xfrm>
            <a:off x="3124200" y="2590800"/>
            <a:ext cx="838200" cy="0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A9C72FA-0D1F-4E16-BCAB-B1C7744A9DB3}"/>
              </a:ext>
            </a:extLst>
          </p:cNvPr>
          <p:cNvSpPr/>
          <p:nvPr/>
        </p:nvSpPr>
        <p:spPr>
          <a:xfrm>
            <a:off x="3048000" y="1130481"/>
            <a:ext cx="537358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gage = dredged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no </a:t>
            </a:r>
            <a:r>
              <a:rPr lang="en-US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Nemadji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sand leaves harbor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CE20E1-9532-4250-A2B1-AA41C57FD2D3}"/>
              </a:ext>
            </a:extLst>
          </p:cNvPr>
          <p:cNvSpPr txBox="1"/>
          <p:nvPr/>
        </p:nvSpPr>
        <p:spPr>
          <a:xfrm>
            <a:off x="2362200" y="3962400"/>
            <a:ext cx="6649954" cy="28623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Take-home message: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sand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trapped in harbor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(and then dredged)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Significant mud transfer to lake (visual confirmation)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14,000 tons/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~ 6300 m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Small fraction of 35,000 – 50,000 m</a:t>
            </a:r>
            <a:r>
              <a:rPr 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needed</a:t>
            </a:r>
          </a:p>
        </p:txBody>
      </p:sp>
    </p:spTree>
    <p:extLst>
      <p:ext uri="{BB962C8B-B14F-4D97-AF65-F5344CB8AC3E}">
        <p14:creationId xmlns:p14="http://schemas.microsoft.com/office/powerpoint/2010/main" val="5612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62B9D69A-9634-4854-A784-45E26E1D69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4" b="11111"/>
          <a:stretch/>
        </p:blipFill>
        <p:spPr>
          <a:xfrm>
            <a:off x="0" y="762000"/>
            <a:ext cx="6819250" cy="6096000"/>
          </a:xfrm>
          <a:prstGeom prst="rect">
            <a:avLst/>
          </a:prstGeom>
        </p:spPr>
      </p:pic>
      <p:pic>
        <p:nvPicPr>
          <p:cNvPr id="5" name="Picture 4" descr="A close up of an object&#10;&#10;Description automatically generated">
            <a:extLst>
              <a:ext uri="{FF2B5EF4-FFF2-40B4-BE49-F238E27FC236}">
                <a16:creationId xmlns:a16="http://schemas.microsoft.com/office/drawing/2014/main" id="{5C566A3D-AE46-4914-9452-08C7392446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0"/>
            <a:ext cx="6705600" cy="3771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CE20E1-9532-4250-A2B1-AA41C57FD2D3}"/>
              </a:ext>
            </a:extLst>
          </p:cNvPr>
          <p:cNvSpPr txBox="1"/>
          <p:nvPr/>
        </p:nvSpPr>
        <p:spPr>
          <a:xfrm>
            <a:off x="5715000" y="3886200"/>
            <a:ext cx="335280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Dredging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prevents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from maintaining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weak connection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the lake side of the barrier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Note: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outlet would drown naturally,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regardless of dredging activity, albeit at a reduced rate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1E9B97-29CB-41DC-9E15-BA068330B624}"/>
              </a:ext>
            </a:extLst>
          </p:cNvPr>
          <p:cNvSpPr txBox="1"/>
          <p:nvPr/>
        </p:nvSpPr>
        <p:spPr>
          <a:xfrm>
            <a:off x="0" y="1470451"/>
            <a:ext cx="373380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Modern sand contribution from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minimal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D4F62F-19D3-48F3-BD4F-7024C608F503}"/>
              </a:ext>
            </a:extLst>
          </p:cNvPr>
          <p:cNvSpPr txBox="1"/>
          <p:nvPr/>
        </p:nvSpPr>
        <p:spPr>
          <a:xfrm>
            <a:off x="561975" y="0"/>
            <a:ext cx="812482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Modern sand sources: What about the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River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2" name="Oval 1"/>
          <p:cNvSpPr/>
          <p:nvPr/>
        </p:nvSpPr>
        <p:spPr>
          <a:xfrm>
            <a:off x="4953000" y="1295400"/>
            <a:ext cx="1219200" cy="114299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81400" y="4953000"/>
            <a:ext cx="990600" cy="893117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E9B97-29CB-41DC-9E15-BA068330B624}"/>
              </a:ext>
            </a:extLst>
          </p:cNvPr>
          <p:cNvSpPr txBox="1"/>
          <p:nvPr/>
        </p:nvSpPr>
        <p:spPr>
          <a:xfrm>
            <a:off x="2438400" y="2919620"/>
            <a:ext cx="29560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Dredging ‘pinches off the bud’ of the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16508F-A221-4F4D-9391-2CCC5621C352}"/>
              </a:ext>
            </a:extLst>
          </p:cNvPr>
          <p:cNvCxnSpPr>
            <a:cxnSpLocks/>
          </p:cNvCxnSpPr>
          <p:nvPr/>
        </p:nvCxnSpPr>
        <p:spPr>
          <a:xfrm flipV="1">
            <a:off x="4572000" y="2301448"/>
            <a:ext cx="533400" cy="61817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16508F-A221-4F4D-9391-2CCC5621C352}"/>
              </a:ext>
            </a:extLst>
          </p:cNvPr>
          <p:cNvCxnSpPr>
            <a:cxnSpLocks/>
          </p:cNvCxnSpPr>
          <p:nvPr/>
        </p:nvCxnSpPr>
        <p:spPr>
          <a:xfrm flipH="1">
            <a:off x="4191000" y="3639076"/>
            <a:ext cx="114300" cy="122239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39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0"/>
            <a:ext cx="9144000" cy="6705600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D4F62F-19D3-48F3-BD4F-7024C608F503}"/>
              </a:ext>
            </a:extLst>
          </p:cNvPr>
          <p:cNvSpPr txBox="1"/>
          <p:nvPr/>
        </p:nvSpPr>
        <p:spPr>
          <a:xfrm>
            <a:off x="2590800" y="304800"/>
            <a:ext cx="3581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 / conclusions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D4F62F-19D3-48F3-BD4F-7024C608F503}"/>
              </a:ext>
            </a:extLst>
          </p:cNvPr>
          <p:cNvSpPr txBox="1"/>
          <p:nvPr/>
        </p:nvSpPr>
        <p:spPr>
          <a:xfrm>
            <a:off x="304800" y="1371600"/>
            <a:ext cx="8572500" cy="37548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Minnesota Point (barrier island) ~ 1000 years in age (+/-)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 dates (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Kremmin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al.) do not refute (oldest age ~ 800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yrs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Dominant sand source = south-shore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bluff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erosion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St. Louis &amp;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rivers contribute minimal sand to the lake side of barrier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Breakwaters trap sand flux and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starve the barrier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(partial)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armoring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strategies will simply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shift locus of erosion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towards center of barrier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06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83CE16-287A-46AA-981F-CA45A4EEF5B3}"/>
              </a:ext>
            </a:extLst>
          </p:cNvPr>
          <p:cNvSpPr txBox="1"/>
          <p:nvPr/>
        </p:nvSpPr>
        <p:spPr>
          <a:xfrm>
            <a:off x="152400" y="152400"/>
            <a:ext cx="243840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Final thoughts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5EC624-1471-40DD-8B1E-16691EC0DC50}"/>
              </a:ext>
            </a:extLst>
          </p:cNvPr>
          <p:cNvSpPr txBox="1"/>
          <p:nvPr/>
        </p:nvSpPr>
        <p:spPr>
          <a:xfrm>
            <a:off x="2895600" y="159603"/>
            <a:ext cx="61722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their size, barrier islands are the most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ephemeral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landforms on Earth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C69FFD5-8E17-4D3D-8901-866616BF08E6}"/>
              </a:ext>
            </a:extLst>
          </p:cNvPr>
          <p:cNvGrpSpPr/>
          <p:nvPr/>
        </p:nvGrpSpPr>
        <p:grpSpPr>
          <a:xfrm>
            <a:off x="57586" y="1503827"/>
            <a:ext cx="8837172" cy="5201773"/>
            <a:chOff x="57586" y="1503827"/>
            <a:chExt cx="8837172" cy="520177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D63216A-4881-487D-917E-F0339396BCCD}"/>
                </a:ext>
              </a:extLst>
            </p:cNvPr>
            <p:cNvGrpSpPr/>
            <p:nvPr/>
          </p:nvGrpSpPr>
          <p:grpSpPr>
            <a:xfrm>
              <a:off x="57586" y="1503827"/>
              <a:ext cx="8837172" cy="3830173"/>
              <a:chOff x="57586" y="1503827"/>
              <a:chExt cx="8837172" cy="3830173"/>
            </a:xfrm>
          </p:grpSpPr>
          <p:pic>
            <p:nvPicPr>
              <p:cNvPr id="7" name="Picture 6" descr="A screen shot of a computer&#10;&#10;Description automatically generated">
                <a:extLst>
                  <a:ext uri="{FF2B5EF4-FFF2-40B4-BE49-F238E27FC236}">
                    <a16:creationId xmlns:a16="http://schemas.microsoft.com/office/drawing/2014/main" id="{606B8D35-B801-438E-B08D-CEF694CC97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87" y="1503827"/>
                <a:ext cx="5809813" cy="3830173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8045FF8-766D-4CA8-9C28-D1F913B5DFAD}"/>
                  </a:ext>
                </a:extLst>
              </p:cNvPr>
              <p:cNvSpPr txBox="1"/>
              <p:nvPr/>
            </p:nvSpPr>
            <p:spPr>
              <a:xfrm>
                <a:off x="57586" y="1503827"/>
                <a:ext cx="4114801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Chandeleur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Islands (Mississippi delta)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AE4432-ED7F-4933-B8D0-78FC93932291}"/>
                  </a:ext>
                </a:extLst>
              </p:cNvPr>
              <p:cNvSpPr txBox="1"/>
              <p:nvPr/>
            </p:nvSpPr>
            <p:spPr>
              <a:xfrm>
                <a:off x="4267200" y="4876801"/>
                <a:ext cx="1600200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NASA Earth Observatory</a:t>
                </a:r>
              </a:p>
            </p:txBody>
          </p:sp>
          <p:pic>
            <p:nvPicPr>
              <p:cNvPr id="10" name="Picture 9" descr="A picture containing device&#10;&#10;Description automatically generated">
                <a:extLst>
                  <a:ext uri="{FF2B5EF4-FFF2-40B4-BE49-F238E27FC236}">
                    <a16:creationId xmlns:a16="http://schemas.microsoft.com/office/drawing/2014/main" id="{AA605454-84B8-48AA-9EDB-C3C166B3AC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13853" y="2870273"/>
                <a:ext cx="1097280" cy="1097280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A687336-67FE-49A4-8399-BB3B030A0DB9}"/>
                  </a:ext>
                </a:extLst>
              </p:cNvPr>
              <p:cNvSpPr txBox="1"/>
              <p:nvPr/>
            </p:nvSpPr>
            <p:spPr>
              <a:xfrm>
                <a:off x="2543393" y="2496866"/>
                <a:ext cx="838200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Katrina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AF27F8A-C6CF-42CC-8470-D971D540182B}"/>
                  </a:ext>
                </a:extLst>
              </p:cNvPr>
              <p:cNvSpPr/>
              <p:nvPr/>
            </p:nvSpPr>
            <p:spPr>
              <a:xfrm>
                <a:off x="5999158" y="1582851"/>
                <a:ext cx="2895600" cy="34163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Drowned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Sea level rise &amp; sediment compaction (subsidence)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Starved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Trapping of sand supply behind upstream dams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Battered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Increasing frequency and magnitude of tropical cyclones</a:t>
                </a:r>
                <a:endParaRPr lang="en-US" dirty="0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379AA72-60E9-4199-9DB8-54CAA761646D}"/>
                </a:ext>
              </a:extLst>
            </p:cNvPr>
            <p:cNvSpPr/>
            <p:nvPr/>
          </p:nvSpPr>
          <p:spPr>
            <a:xfrm>
              <a:off x="381000" y="5874603"/>
              <a:ext cx="8361358" cy="8309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Geologic literature replete with examples of barrier systems reaching ‘</a:t>
              </a:r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tipping point</a:t>
              </a:r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’ from which there is no recovery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0066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83CE16-287A-46AA-981F-CA45A4EEF5B3}"/>
              </a:ext>
            </a:extLst>
          </p:cNvPr>
          <p:cNvSpPr txBox="1"/>
          <p:nvPr/>
        </p:nvSpPr>
        <p:spPr>
          <a:xfrm>
            <a:off x="152400" y="152400"/>
            <a:ext cx="243840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Final thoughts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5EC624-1471-40DD-8B1E-16691EC0DC50}"/>
              </a:ext>
            </a:extLst>
          </p:cNvPr>
          <p:cNvSpPr txBox="1"/>
          <p:nvPr/>
        </p:nvSpPr>
        <p:spPr>
          <a:xfrm>
            <a:off x="2895600" y="159603"/>
            <a:ext cx="6172200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their size, barrier islands are the most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ephemeral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landforms on Earth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3C29E9B-C693-4C47-8A8A-3CAE9C90C308}"/>
              </a:ext>
            </a:extLst>
          </p:cNvPr>
          <p:cNvGrpSpPr/>
          <p:nvPr/>
        </p:nvGrpSpPr>
        <p:grpSpPr>
          <a:xfrm>
            <a:off x="228600" y="914400"/>
            <a:ext cx="8839200" cy="5799876"/>
            <a:chOff x="1143000" y="529062"/>
            <a:chExt cx="8839200" cy="5799876"/>
          </a:xfrm>
        </p:grpSpPr>
        <p:pic>
          <p:nvPicPr>
            <p:cNvPr id="27" name="Picture 26" descr="A close up of a map&#10;&#10;Description automatically generated">
              <a:extLst>
                <a:ext uri="{FF2B5EF4-FFF2-40B4-BE49-F238E27FC236}">
                  <a16:creationId xmlns:a16="http://schemas.microsoft.com/office/drawing/2014/main" id="{43717BDB-575C-4B7B-9196-90524131C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669237"/>
              <a:ext cx="5852160" cy="5659701"/>
            </a:xfrm>
            <a:prstGeom prst="rect">
              <a:avLst/>
            </a:prstGeom>
          </p:spPr>
        </p:pic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20A5F45-287C-4ADC-90A4-88870056C3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38800" y="4794394"/>
              <a:ext cx="1066800" cy="914400"/>
            </a:xfrm>
            <a:prstGeom prst="straightConnector1">
              <a:avLst/>
            </a:prstGeom>
            <a:ln w="1524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CDC28F9-D281-43BE-8E6D-8618293AEB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41112" y="529062"/>
              <a:ext cx="428808" cy="662683"/>
            </a:xfrm>
            <a:prstGeom prst="straightConnector1">
              <a:avLst/>
            </a:prstGeom>
            <a:ln w="508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87B9B7D-21AD-4543-A00C-F2BA05EFE2F5}"/>
                </a:ext>
              </a:extLst>
            </p:cNvPr>
            <p:cNvSpPr/>
            <p:nvPr/>
          </p:nvSpPr>
          <p:spPr>
            <a:xfrm>
              <a:off x="7086600" y="1665617"/>
              <a:ext cx="2895600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Drowned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Long-term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lake level rise</a:t>
              </a:r>
            </a:p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Starved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Trapping of sand supply behind breakwaters</a:t>
              </a:r>
            </a:p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Battered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Increasing frequency and magnitude of mid-latitude cyclones</a:t>
              </a:r>
              <a:endParaRPr lang="en-US" dirty="0"/>
            </a:p>
          </p:txBody>
        </p:sp>
        <p:pic>
          <p:nvPicPr>
            <p:cNvPr id="31" name="Picture 30" descr="A picture containing device&#10;&#10;Description automatically generated">
              <a:extLst>
                <a:ext uri="{FF2B5EF4-FFF2-40B4-BE49-F238E27FC236}">
                  <a16:creationId xmlns:a16="http://schemas.microsoft.com/office/drawing/2014/main" id="{4C0EFEFC-5EE3-4916-BC2C-79B566297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400" y="2203594"/>
              <a:ext cx="1097280" cy="1097280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FF43ACA-1FF3-4860-82DD-720751D738D0}"/>
                </a:ext>
              </a:extLst>
            </p:cNvPr>
            <p:cNvCxnSpPr>
              <a:cxnSpLocks/>
            </p:cNvCxnSpPr>
            <p:nvPr/>
          </p:nvCxnSpPr>
          <p:spPr>
            <a:xfrm>
              <a:off x="2831977" y="1402672"/>
              <a:ext cx="307463" cy="630955"/>
            </a:xfrm>
            <a:prstGeom prst="straightConnector1">
              <a:avLst/>
            </a:prstGeom>
            <a:ln w="508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44735DB-46B8-45A5-BBA5-A4C6272F4BD0}"/>
                </a:ext>
              </a:extLst>
            </p:cNvPr>
            <p:cNvSpPr/>
            <p:nvPr/>
          </p:nvSpPr>
          <p:spPr>
            <a:xfrm>
              <a:off x="1263522" y="5825231"/>
              <a:ext cx="25315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Drawing: ACOE (2001)</a:t>
              </a:r>
              <a:endParaRPr lang="en-US" dirty="0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ACED008-ECB5-454C-9D94-48410445C3B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52404" y="3693111"/>
              <a:ext cx="824439" cy="917237"/>
            </a:xfrm>
            <a:prstGeom prst="straightConnector1">
              <a:avLst/>
            </a:prstGeom>
            <a:ln w="1524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465B4F6-160E-4631-9AB9-034C1DA180C1}"/>
                </a:ext>
              </a:extLst>
            </p:cNvPr>
            <p:cNvSpPr/>
            <p:nvPr/>
          </p:nvSpPr>
          <p:spPr>
            <a:xfrm rot="3777347">
              <a:off x="2726126" y="1370983"/>
              <a:ext cx="45878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en-US" sz="3200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4AD01E0-E08B-4B60-B084-5B4CCC2CD82A}"/>
                </a:ext>
              </a:extLst>
            </p:cNvPr>
            <p:cNvSpPr/>
            <p:nvPr/>
          </p:nvSpPr>
          <p:spPr>
            <a:xfrm rot="2295365">
              <a:off x="4354765" y="3675981"/>
              <a:ext cx="800219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72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en-US" sz="7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295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D14A2E-6897-4415-AA3B-5690C62A75FC}"/>
              </a:ext>
            </a:extLst>
          </p:cNvPr>
          <p:cNvSpPr txBox="1"/>
          <p:nvPr/>
        </p:nvSpPr>
        <p:spPr>
          <a:xfrm>
            <a:off x="3276600" y="1371600"/>
            <a:ext cx="2438400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Thanks!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B82FF9-7170-412D-A2E8-E1FFE3B8717C}"/>
              </a:ext>
            </a:extLst>
          </p:cNvPr>
          <p:cNvSpPr txBox="1"/>
          <p:nvPr/>
        </p:nvSpPr>
        <p:spPr>
          <a:xfrm>
            <a:off x="3048000" y="3886200"/>
            <a:ext cx="25146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218-726-6844</a:t>
            </a:r>
          </a:p>
          <a:p>
            <a:r>
              <a:rPr lang="en-US" sz="2000" dirty="0"/>
              <a:t>jswenso2@d.umn.edu</a:t>
            </a:r>
          </a:p>
        </p:txBody>
      </p:sp>
    </p:spTree>
    <p:extLst>
      <p:ext uri="{BB962C8B-B14F-4D97-AF65-F5344CB8AC3E}">
        <p14:creationId xmlns:p14="http://schemas.microsoft.com/office/powerpoint/2010/main" val="392932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7800" y="76200"/>
            <a:ext cx="5763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Comparing apples to apples: What is Minnesota Point?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26493" y="1536093"/>
            <a:ext cx="5715000" cy="3557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66" t="20000"/>
          <a:stretch/>
        </p:blipFill>
        <p:spPr>
          <a:xfrm>
            <a:off x="3810000" y="459544"/>
            <a:ext cx="4343400" cy="365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316" y="1696043"/>
            <a:ext cx="3370284" cy="44761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35660" y="646093"/>
            <a:ext cx="1398140" cy="95410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Sand bar?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Spit?</a:t>
            </a:r>
          </a:p>
          <a:p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Baymouth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bar?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Does it matter?</a:t>
            </a:r>
            <a:endParaRPr lang="en-US" sz="1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52400" y="1626102"/>
            <a:ext cx="7169502" cy="4216473"/>
            <a:chOff x="152400" y="1626102"/>
            <a:chExt cx="7169502" cy="4216473"/>
          </a:xfrm>
        </p:grpSpPr>
        <p:sp>
          <p:nvSpPr>
            <p:cNvPr id="9" name="Rectangle 8"/>
            <p:cNvSpPr/>
            <p:nvPr/>
          </p:nvSpPr>
          <p:spPr>
            <a:xfrm>
              <a:off x="152400" y="5257800"/>
              <a:ext cx="365760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Barrier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island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separating estuary (drowned river) from open ‘sea’</a:t>
              </a:r>
              <a:endParaRPr lang="en-US" sz="16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285999" y="1626102"/>
              <a:ext cx="5035903" cy="3555498"/>
              <a:chOff x="2285999" y="1626102"/>
              <a:chExt cx="5035903" cy="3555498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 flipV="1">
                <a:off x="2286000" y="3657600"/>
                <a:ext cx="0" cy="1524000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2286000" y="1626102"/>
                <a:ext cx="3124200" cy="3555498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2285999" y="4273572"/>
                <a:ext cx="5035903" cy="908028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 3"/>
          <p:cNvSpPr/>
          <p:nvPr/>
        </p:nvSpPr>
        <p:spPr>
          <a:xfrm>
            <a:off x="304800" y="2104825"/>
            <a:ext cx="60960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Key point: Barrier island formation linked to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sea-level </a:t>
            </a:r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(simple reason = must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drown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river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to form estuary)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49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1513FA-1DDF-4924-81FE-615D128704C0}"/>
              </a:ext>
            </a:extLst>
          </p:cNvPr>
          <p:cNvSpPr txBox="1"/>
          <p:nvPr/>
        </p:nvSpPr>
        <p:spPr>
          <a:xfrm>
            <a:off x="152400" y="76200"/>
            <a:ext cx="702904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Long-term lake level change in Duluth area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7BF724-BADD-49D6-9F36-EF4054DFF1B4}"/>
              </a:ext>
            </a:extLst>
          </p:cNvPr>
          <p:cNvSpPr/>
          <p:nvPr/>
        </p:nvSpPr>
        <p:spPr>
          <a:xfrm>
            <a:off x="5943600" y="3055716"/>
            <a:ext cx="3066643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Change in outlet of Lake Superior @ ~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triggers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in lake level</a:t>
            </a: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288AD989-B5C9-4AC5-AD94-256AA9972E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7" y="1646016"/>
            <a:ext cx="5738446" cy="4419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14F01C-C6C8-46D3-8A79-87EE977D7B51}"/>
              </a:ext>
            </a:extLst>
          </p:cNvPr>
          <p:cNvSpPr/>
          <p:nvPr/>
        </p:nvSpPr>
        <p:spPr>
          <a:xfrm>
            <a:off x="152400" y="762000"/>
            <a:ext cx="739140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Lake-level curve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from Breckenridge et al. (2016), based in part on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earlier work by Johnston et al.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2012), Yu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et al. (2013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), and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Mainville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Craymer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(2005)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7D71CD-CC6F-4135-BC8E-7B841C3251A3}"/>
              </a:ext>
            </a:extLst>
          </p:cNvPr>
          <p:cNvCxnSpPr>
            <a:cxnSpLocks/>
          </p:cNvCxnSpPr>
          <p:nvPr/>
        </p:nvCxnSpPr>
        <p:spPr>
          <a:xfrm flipV="1">
            <a:off x="3962400" y="5620842"/>
            <a:ext cx="0" cy="44477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D734E36-98F3-445F-A1E6-4873517998F0}"/>
              </a:ext>
            </a:extLst>
          </p:cNvPr>
          <p:cNvSpPr/>
          <p:nvPr/>
        </p:nvSpPr>
        <p:spPr>
          <a:xfrm>
            <a:off x="3276600" y="6153090"/>
            <a:ext cx="3781997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~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(+/- geologic slop)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B967939-FE03-4D37-AB5E-DF01DA943214}"/>
              </a:ext>
            </a:extLst>
          </p:cNvPr>
          <p:cNvGrpSpPr/>
          <p:nvPr/>
        </p:nvGrpSpPr>
        <p:grpSpPr>
          <a:xfrm>
            <a:off x="1861746" y="1688068"/>
            <a:ext cx="2634054" cy="1936277"/>
            <a:chOff x="1861746" y="1688068"/>
            <a:chExt cx="2634054" cy="1936277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48BE5FC-AB24-4290-B46A-64140C8E9E33}"/>
                </a:ext>
              </a:extLst>
            </p:cNvPr>
            <p:cNvCxnSpPr>
              <a:cxnSpLocks/>
            </p:cNvCxnSpPr>
            <p:nvPr/>
          </p:nvCxnSpPr>
          <p:spPr>
            <a:xfrm>
              <a:off x="4141117" y="2124498"/>
              <a:ext cx="1172" cy="149984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EA18AB5-048F-4088-87BE-2EAB8273D820}"/>
                </a:ext>
              </a:extLst>
            </p:cNvPr>
            <p:cNvSpPr/>
            <p:nvPr/>
          </p:nvSpPr>
          <p:spPr>
            <a:xfrm>
              <a:off x="1861746" y="1688068"/>
              <a:ext cx="2634054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Birth of 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Minnesota Point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4732E8C2-8B9F-4D20-B7F7-F2BD7D63EA78}"/>
              </a:ext>
            </a:extLst>
          </p:cNvPr>
          <p:cNvSpPr/>
          <p:nvPr/>
        </p:nvSpPr>
        <p:spPr>
          <a:xfrm>
            <a:off x="5943599" y="4485240"/>
            <a:ext cx="3066643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Rise rate ~ 2.5 – 3.0 mm/a in Duluth = FAST (geologically speaking)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9441DD-E35D-4D30-967C-C78B7954FD2F}"/>
              </a:ext>
            </a:extLst>
          </p:cNvPr>
          <p:cNvSpPr/>
          <p:nvPr/>
        </p:nvSpPr>
        <p:spPr>
          <a:xfrm>
            <a:off x="5943600" y="1616667"/>
            <a:ext cx="30666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Slowly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falling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lake level from about 4500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– 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828800" y="1616667"/>
            <a:ext cx="7086600" cy="2467749"/>
            <a:chOff x="1828800" y="1616667"/>
            <a:chExt cx="7086600" cy="246774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FAD4B8F-D19C-401F-9BCF-AFE42E22824D}"/>
                </a:ext>
              </a:extLst>
            </p:cNvPr>
            <p:cNvSpPr/>
            <p:nvPr/>
          </p:nvSpPr>
          <p:spPr>
            <a:xfrm>
              <a:off x="1828800" y="3715084"/>
              <a:ext cx="10994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‘slow’ fall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828800" y="1616667"/>
              <a:ext cx="7086600" cy="2467749"/>
              <a:chOff x="1828800" y="1616667"/>
              <a:chExt cx="7086600" cy="2467749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EB01828E-ADDD-4DCE-BE21-7FD8DAFEBF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8800" y="3238588"/>
                <a:ext cx="2107284" cy="845828"/>
              </a:xfrm>
              <a:prstGeom prst="straightConnector1">
                <a:avLst/>
              </a:prstGeom>
              <a:ln w="57150">
                <a:solidFill>
                  <a:schemeClr val="tx2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/>
              <p:cNvSpPr/>
              <p:nvPr/>
            </p:nvSpPr>
            <p:spPr>
              <a:xfrm>
                <a:off x="5943599" y="1616667"/>
                <a:ext cx="2971801" cy="1015663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4141117" y="2971800"/>
            <a:ext cx="4774283" cy="2649042"/>
            <a:chOff x="4141117" y="2971800"/>
            <a:chExt cx="4774283" cy="2649042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3DC0A77-9BF7-4EEA-AAD3-86DF347486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1117" y="3258004"/>
              <a:ext cx="686288" cy="790373"/>
            </a:xfrm>
            <a:prstGeom prst="straightConnector1">
              <a:avLst/>
            </a:prstGeom>
            <a:ln w="57150">
              <a:solidFill>
                <a:schemeClr val="tx2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943599" y="2971800"/>
              <a:ext cx="2971801" cy="2649042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B967939-FE03-4D37-AB5E-DF01DA943214}"/>
              </a:ext>
            </a:extLst>
          </p:cNvPr>
          <p:cNvGrpSpPr/>
          <p:nvPr/>
        </p:nvGrpSpPr>
        <p:grpSpPr>
          <a:xfrm>
            <a:off x="152400" y="2590800"/>
            <a:ext cx="3147208" cy="2814935"/>
            <a:chOff x="-296803" y="3159675"/>
            <a:chExt cx="3147208" cy="2814935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48BE5FC-AB24-4290-B46A-64140C8E9E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0997" y="3159675"/>
              <a:ext cx="0" cy="236074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EA18AB5-048F-4088-87BE-2EAB8273D820}"/>
                </a:ext>
              </a:extLst>
            </p:cNvPr>
            <p:cNvSpPr/>
            <p:nvPr/>
          </p:nvSpPr>
          <p:spPr>
            <a:xfrm>
              <a:off x="-296803" y="5636056"/>
              <a:ext cx="3147208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Birth of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Connor’s &amp; Rice’s Points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864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1570" y="203140"/>
            <a:ext cx="45159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Sand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Riverine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(fluvial) input</a:t>
            </a:r>
            <a:endParaRPr lang="en-US" sz="2000" dirty="0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CC54C829-F83A-4E59-8257-09DB540C7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1435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828800" y="3657600"/>
            <a:ext cx="228600" cy="3048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09800" y="3352800"/>
            <a:ext cx="228600" cy="3048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667000" y="3048000"/>
            <a:ext cx="228600" cy="3048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124200" y="2743200"/>
            <a:ext cx="228600" cy="3048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581400" y="2438400"/>
            <a:ext cx="228600" cy="3048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62400" y="2057400"/>
            <a:ext cx="228600" cy="3048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163930" y="5105400"/>
            <a:ext cx="155630" cy="2286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4648200" y="4876800"/>
            <a:ext cx="155630" cy="2286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118935" y="4724400"/>
            <a:ext cx="155630" cy="2286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943600" y="4495800"/>
            <a:ext cx="155630" cy="2286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553200" y="4191000"/>
            <a:ext cx="155630" cy="2286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7315200" y="3810000"/>
            <a:ext cx="155630" cy="2286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3581400" y="5334000"/>
            <a:ext cx="155630" cy="2286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754827" y="4991100"/>
            <a:ext cx="391306" cy="5715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5334000" y="4248150"/>
            <a:ext cx="391306" cy="5715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6040410" y="4133850"/>
            <a:ext cx="391306" cy="5715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923894" y="3848100"/>
            <a:ext cx="391306" cy="5715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3057107" y="5162550"/>
            <a:ext cx="391306" cy="5715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2817785" y="5435600"/>
            <a:ext cx="155630" cy="2286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524000" y="3924300"/>
            <a:ext cx="228600" cy="30480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54572" y="5372100"/>
            <a:ext cx="457200" cy="464582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1511443" y="5505450"/>
            <a:ext cx="457200" cy="464582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938115" y="1838980"/>
            <a:ext cx="255443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 Shore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: Small catchments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low sediment yield</a:t>
            </a:r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5378867" y="5110490"/>
            <a:ext cx="307933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S. Shore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Small &amp; medium catchments, modest sediment yield</a:t>
            </a:r>
            <a:endParaRPr lang="en-US" sz="1400" dirty="0"/>
          </a:p>
        </p:txBody>
      </p:sp>
      <p:sp>
        <p:nvSpPr>
          <p:cNvPr id="40" name="Rectangle 39"/>
          <p:cNvSpPr/>
          <p:nvPr/>
        </p:nvSpPr>
        <p:spPr>
          <a:xfrm>
            <a:off x="116498" y="2590800"/>
            <a:ext cx="1712302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St. Louis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Large catchment, very low sediment yield</a:t>
            </a:r>
            <a:endParaRPr lang="en-US" sz="1400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415563" y="3352800"/>
            <a:ext cx="7417" cy="220980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1560364" y="6201430"/>
            <a:ext cx="2670471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Nemadji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Medium catchment, high sediment yield</a:t>
            </a:r>
            <a:endParaRPr lang="en-US" sz="1400" dirty="0"/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752600" y="5833249"/>
            <a:ext cx="1" cy="368181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6920148" y="772180"/>
            <a:ext cx="222385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For all sediment sources: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Mud : Sand ratio ~ 10 : 1</a:t>
            </a:r>
            <a:endParaRPr lang="en-US" sz="1400" dirty="0"/>
          </a:p>
        </p:txBody>
      </p:sp>
      <p:sp>
        <p:nvSpPr>
          <p:cNvPr id="51" name="Rectangle 50"/>
          <p:cNvSpPr/>
          <p:nvPr/>
        </p:nvSpPr>
        <p:spPr>
          <a:xfrm>
            <a:off x="4432245" y="2183249"/>
            <a:ext cx="4711755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Riverine input trends (big picture):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No significant change in sediment yield for last 4500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Except last 150 years ↔ land-use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From 1200 years BP – present, St. Louis &amp; </a:t>
            </a:r>
            <a:r>
              <a:rPr lang="en-US" sz="1400" dirty="0" err="1" smtClean="0"/>
              <a:t>Nemadji</a:t>
            </a:r>
            <a:r>
              <a:rPr lang="en-US" sz="1400" dirty="0" smtClean="0"/>
              <a:t> progressively </a:t>
            </a:r>
            <a:r>
              <a:rPr lang="en-US" sz="1400" b="1" dirty="0" smtClean="0"/>
              <a:t>disconnected</a:t>
            </a:r>
            <a:r>
              <a:rPr lang="en-US" sz="1400" dirty="0" smtClean="0"/>
              <a:t> from coastal waters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1905000" y="4539734"/>
            <a:ext cx="344552" cy="0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262857" y="4355068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 input (rivers)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624263" y="3531225"/>
            <a:ext cx="3079333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From where else might we source sand?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550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18146" y="238095"/>
            <a:ext cx="37016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Sand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Bluff erosion</a:t>
            </a:r>
            <a:endParaRPr lang="en-US" sz="2000" b="1" dirty="0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CC54C829-F83A-4E59-8257-09DB540C7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14350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938115" y="1838980"/>
            <a:ext cx="255443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 Shore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Bedrock cored; veneer of till (‘butter’)</a:t>
            </a:r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5388254" y="5256311"/>
            <a:ext cx="277453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S. Shore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Thick till (~ all ‘butter’)</a:t>
            </a:r>
            <a:endParaRPr lang="en-US" sz="1400" dirty="0"/>
          </a:p>
        </p:txBody>
      </p:sp>
      <p:sp>
        <p:nvSpPr>
          <p:cNvPr id="50" name="Rectangle 49"/>
          <p:cNvSpPr/>
          <p:nvPr/>
        </p:nvSpPr>
        <p:spPr>
          <a:xfrm>
            <a:off x="6920148" y="772180"/>
            <a:ext cx="222385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For all sediment sources: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Mud : Sand ratio ~ 10 : 1</a:t>
            </a:r>
            <a:endParaRPr lang="en-US" sz="1400" dirty="0"/>
          </a:p>
        </p:txBody>
      </p:sp>
      <p:sp>
        <p:nvSpPr>
          <p:cNvPr id="51" name="Rectangle 50"/>
          <p:cNvSpPr/>
          <p:nvPr/>
        </p:nvSpPr>
        <p:spPr>
          <a:xfrm>
            <a:off x="4803830" y="1345049"/>
            <a:ext cx="4340171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Trends in bluff erosion (big picture):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Minor bluff erosion from 4500 - 1200 years BP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Profound </a:t>
            </a:r>
            <a:r>
              <a:rPr lang="en-US" sz="1400" b="1" dirty="0" smtClean="0"/>
              <a:t>INCREASE</a:t>
            </a:r>
            <a:r>
              <a:rPr lang="en-US" sz="1400" dirty="0" smtClean="0"/>
              <a:t> in </a:t>
            </a:r>
            <a:r>
              <a:rPr lang="en-US" sz="1400" b="1" dirty="0" smtClean="0"/>
              <a:t>bluff erosion </a:t>
            </a:r>
            <a:r>
              <a:rPr lang="en-US" sz="1400" dirty="0" smtClean="0"/>
              <a:t>@ 1200 years BP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1200 years BP – present: Bluff erosion driven by long-term lake-level </a:t>
            </a:r>
            <a:r>
              <a:rPr lang="en-US" sz="1400" b="1" dirty="0" smtClean="0"/>
              <a:t>rise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4801347" y="2819400"/>
            <a:ext cx="344552" cy="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159204" y="2602468"/>
            <a:ext cx="2758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 input (bluff erosion)</a:t>
            </a:r>
            <a:endParaRPr lang="en-US" dirty="0">
              <a:solidFill>
                <a:srgbClr val="FFC000"/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981200" y="1821299"/>
            <a:ext cx="5562600" cy="3614300"/>
            <a:chOff x="1981200" y="1821299"/>
            <a:chExt cx="5562600" cy="3614300"/>
          </a:xfrm>
        </p:grpSpPr>
        <p:grpSp>
          <p:nvGrpSpPr>
            <p:cNvPr id="25" name="Group 24"/>
            <p:cNvGrpSpPr/>
            <p:nvPr/>
          </p:nvGrpSpPr>
          <p:grpSpPr>
            <a:xfrm>
              <a:off x="1981200" y="1821299"/>
              <a:ext cx="5562600" cy="3614300"/>
              <a:chOff x="1981200" y="1821299"/>
              <a:chExt cx="5562600" cy="3614300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981200" y="1821299"/>
                <a:ext cx="2449464" cy="2141101"/>
                <a:chOff x="1981200" y="1821299"/>
                <a:chExt cx="2449464" cy="2141101"/>
              </a:xfrm>
            </p:grpSpPr>
            <p:cxnSp>
              <p:nvCxnSpPr>
                <p:cNvPr id="6" name="Straight Arrow Connector 5"/>
                <p:cNvCxnSpPr/>
                <p:nvPr/>
              </p:nvCxnSpPr>
              <p:spPr>
                <a:xfrm>
                  <a:off x="1981200" y="3848100"/>
                  <a:ext cx="76200" cy="114300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3162300" y="2933700"/>
                  <a:ext cx="76200" cy="114300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4354464" y="1821299"/>
                  <a:ext cx="76200" cy="114300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3352800" y="3640759"/>
                <a:ext cx="4191000" cy="1794840"/>
                <a:chOff x="3352800" y="3640759"/>
                <a:chExt cx="4191000" cy="1794840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 flipH="1" flipV="1">
                  <a:off x="4723675" y="4800600"/>
                  <a:ext cx="76200" cy="133350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 flipH="1" flipV="1">
                  <a:off x="3352800" y="5302249"/>
                  <a:ext cx="76200" cy="133350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/>
                <p:cNvCxnSpPr/>
                <p:nvPr/>
              </p:nvCxnSpPr>
              <p:spPr>
                <a:xfrm flipH="1" flipV="1">
                  <a:off x="6096000" y="4327545"/>
                  <a:ext cx="76200" cy="133350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Arrow Connector 53"/>
                <p:cNvCxnSpPr/>
                <p:nvPr/>
              </p:nvCxnSpPr>
              <p:spPr>
                <a:xfrm flipH="1" flipV="1">
                  <a:off x="7467600" y="3640759"/>
                  <a:ext cx="76200" cy="133350"/>
                </a:xfrm>
                <a:prstGeom prst="straightConnector1">
                  <a:avLst/>
                </a:prstGeom>
                <a:ln w="1905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3" name="Rectangle 72"/>
            <p:cNvSpPr/>
            <p:nvPr/>
          </p:nvSpPr>
          <p:spPr>
            <a:xfrm>
              <a:off x="3180122" y="3454569"/>
              <a:ext cx="1772878" cy="33855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4500 – 1200 </a:t>
              </a:r>
              <a:r>
                <a:rPr lang="en-US" sz="1600" dirty="0" err="1" smtClean="0"/>
                <a:t>yrs</a:t>
              </a:r>
              <a:r>
                <a:rPr lang="en-US" sz="1600" dirty="0" smtClean="0"/>
                <a:t> BP</a:t>
              </a:r>
              <a:endParaRPr lang="en-US" sz="1600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081982" y="2005977"/>
            <a:ext cx="4838166" cy="3480423"/>
            <a:chOff x="2081982" y="2005977"/>
            <a:chExt cx="4838166" cy="3480423"/>
          </a:xfrm>
        </p:grpSpPr>
        <p:grpSp>
          <p:nvGrpSpPr>
            <p:cNvPr id="72" name="Group 71"/>
            <p:cNvGrpSpPr/>
            <p:nvPr/>
          </p:nvGrpSpPr>
          <p:grpSpPr>
            <a:xfrm>
              <a:off x="2081982" y="2005977"/>
              <a:ext cx="4838166" cy="3480423"/>
              <a:chOff x="2081982" y="2005977"/>
              <a:chExt cx="4838166" cy="3480423"/>
            </a:xfrm>
          </p:grpSpPr>
          <p:cxnSp>
            <p:nvCxnSpPr>
              <p:cNvPr id="62" name="Straight Arrow Connector 61"/>
              <p:cNvCxnSpPr/>
              <p:nvPr/>
            </p:nvCxnSpPr>
            <p:spPr>
              <a:xfrm flipH="1" flipV="1">
                <a:off x="2862097" y="4800600"/>
                <a:ext cx="457200" cy="685800"/>
              </a:xfrm>
              <a:prstGeom prst="straightConnector1">
                <a:avLst/>
              </a:prstGeom>
              <a:ln w="762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" name="Group 70"/>
              <p:cNvGrpSpPr/>
              <p:nvPr/>
            </p:nvGrpSpPr>
            <p:grpSpPr>
              <a:xfrm>
                <a:off x="2081982" y="2005977"/>
                <a:ext cx="4838166" cy="3074043"/>
                <a:chOff x="2081982" y="2005977"/>
                <a:chExt cx="4838166" cy="3074043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2081982" y="2005977"/>
                  <a:ext cx="2348682" cy="1962676"/>
                  <a:chOff x="2081982" y="2005977"/>
                  <a:chExt cx="2348682" cy="1962676"/>
                </a:xfrm>
              </p:grpSpPr>
              <p:cxnSp>
                <p:nvCxnSpPr>
                  <p:cNvPr id="55" name="Straight Arrow Connector 54"/>
                  <p:cNvCxnSpPr/>
                  <p:nvPr/>
                </p:nvCxnSpPr>
                <p:spPr>
                  <a:xfrm>
                    <a:off x="2514600" y="3451533"/>
                    <a:ext cx="152400" cy="189226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/>
                  <p:cNvCxnSpPr/>
                  <p:nvPr/>
                </p:nvCxnSpPr>
                <p:spPr>
                  <a:xfrm>
                    <a:off x="2908260" y="3087374"/>
                    <a:ext cx="152400" cy="189226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/>
                  <p:cNvCxnSpPr/>
                  <p:nvPr/>
                </p:nvCxnSpPr>
                <p:spPr>
                  <a:xfrm>
                    <a:off x="2081982" y="3779427"/>
                    <a:ext cx="152400" cy="189226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/>
                  <p:cNvCxnSpPr/>
                  <p:nvPr/>
                </p:nvCxnSpPr>
                <p:spPr>
                  <a:xfrm>
                    <a:off x="3390900" y="2744474"/>
                    <a:ext cx="152400" cy="189226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Arrow Connector 58"/>
                  <p:cNvCxnSpPr/>
                  <p:nvPr/>
                </p:nvCxnSpPr>
                <p:spPr>
                  <a:xfrm>
                    <a:off x="3886200" y="2365647"/>
                    <a:ext cx="152400" cy="189226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Arrow Connector 59"/>
                  <p:cNvCxnSpPr/>
                  <p:nvPr/>
                </p:nvCxnSpPr>
                <p:spPr>
                  <a:xfrm>
                    <a:off x="4278264" y="2005977"/>
                    <a:ext cx="152400" cy="189226"/>
                  </a:xfrm>
                  <a:prstGeom prst="straightConnector1">
                    <a:avLst/>
                  </a:prstGeom>
                  <a:ln w="1905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3843310" y="3431209"/>
                  <a:ext cx="3076838" cy="1648811"/>
                  <a:chOff x="3843310" y="3431209"/>
                  <a:chExt cx="3076838" cy="1648811"/>
                </a:xfrm>
              </p:grpSpPr>
              <p:cxnSp>
                <p:nvCxnSpPr>
                  <p:cNvPr id="64" name="Straight Arrow Connector 63"/>
                  <p:cNvCxnSpPr/>
                  <p:nvPr/>
                </p:nvCxnSpPr>
                <p:spPr>
                  <a:xfrm flipH="1" flipV="1">
                    <a:off x="3843310" y="4394220"/>
                    <a:ext cx="457200" cy="685800"/>
                  </a:xfrm>
                  <a:prstGeom prst="straightConnector1">
                    <a:avLst/>
                  </a:prstGeom>
                  <a:ln w="762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/>
                  <p:cNvCxnSpPr/>
                  <p:nvPr/>
                </p:nvCxnSpPr>
                <p:spPr>
                  <a:xfrm flipH="1" flipV="1">
                    <a:off x="4761775" y="4048144"/>
                    <a:ext cx="457200" cy="685800"/>
                  </a:xfrm>
                  <a:prstGeom prst="straightConnector1">
                    <a:avLst/>
                  </a:prstGeom>
                  <a:ln w="762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Arrow Connector 65"/>
                  <p:cNvCxnSpPr/>
                  <p:nvPr/>
                </p:nvCxnSpPr>
                <p:spPr>
                  <a:xfrm flipH="1" flipV="1">
                    <a:off x="5638799" y="3796784"/>
                    <a:ext cx="457200" cy="685800"/>
                  </a:xfrm>
                  <a:prstGeom prst="straightConnector1">
                    <a:avLst/>
                  </a:prstGeom>
                  <a:ln w="762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/>
                  <p:cNvCxnSpPr/>
                  <p:nvPr/>
                </p:nvCxnSpPr>
                <p:spPr>
                  <a:xfrm flipH="1" flipV="1">
                    <a:off x="6462948" y="3431209"/>
                    <a:ext cx="457200" cy="685800"/>
                  </a:xfrm>
                  <a:prstGeom prst="straightConnector1">
                    <a:avLst/>
                  </a:prstGeom>
                  <a:ln w="76200">
                    <a:solidFill>
                      <a:srgbClr val="FFC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75" name="Rectangle 74"/>
            <p:cNvSpPr/>
            <p:nvPr/>
          </p:nvSpPr>
          <p:spPr>
            <a:xfrm>
              <a:off x="2477224" y="3932822"/>
              <a:ext cx="2094776" cy="33855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1200 </a:t>
              </a:r>
              <a:r>
                <a:rPr lang="en-US" sz="1600" dirty="0" err="1" smtClean="0"/>
                <a:t>yrs</a:t>
              </a:r>
              <a:r>
                <a:rPr lang="en-US" sz="1600" dirty="0" smtClean="0"/>
                <a:t> BP – present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7435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E988D0-7D7C-4315-AA97-2F418D192D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0" r="30945" b="17500"/>
          <a:stretch/>
        </p:blipFill>
        <p:spPr>
          <a:xfrm>
            <a:off x="23252" y="762000"/>
            <a:ext cx="9120748" cy="297180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V="1">
            <a:off x="3662086" y="2438400"/>
            <a:ext cx="4110314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2261A736-83BB-468A-9B4E-5AFA04ABB5F9}"/>
              </a:ext>
            </a:extLst>
          </p:cNvPr>
          <p:cNvGrpSpPr/>
          <p:nvPr/>
        </p:nvGrpSpPr>
        <p:grpSpPr>
          <a:xfrm>
            <a:off x="304800" y="2657901"/>
            <a:ext cx="8807861" cy="3234562"/>
            <a:chOff x="304800" y="2657901"/>
            <a:chExt cx="8807861" cy="3234562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C0E8F0F-B4E0-4763-859D-C3100C79C7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4800" y="3268234"/>
              <a:ext cx="514634" cy="160856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87E5A89-25F7-48DB-AD63-1BCF24DFFBA0}"/>
                </a:ext>
              </a:extLst>
            </p:cNvPr>
            <p:cNvSpPr txBox="1"/>
            <p:nvPr/>
          </p:nvSpPr>
          <p:spPr>
            <a:xfrm>
              <a:off x="819434" y="4876800"/>
              <a:ext cx="2842652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Diabase dike (intrusive rock): More resistant to weathering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C0E8F0F-B4E0-4763-859D-C3100C79C7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38482" y="2657901"/>
              <a:ext cx="514634" cy="160856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7E5A89-25F7-48DB-AD63-1BCF24DFFBA0}"/>
                </a:ext>
              </a:extLst>
            </p:cNvPr>
            <p:cNvSpPr txBox="1"/>
            <p:nvPr/>
          </p:nvSpPr>
          <p:spPr>
            <a:xfrm>
              <a:off x="6096000" y="4379204"/>
              <a:ext cx="3016661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Contact between glacial </a:t>
              </a:r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till</a:t>
              </a: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 and underlying volcanic flow (</a:t>
              </a:r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bedrock</a:t>
              </a:r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C0E8F0F-B4E0-4763-859D-C3100C79C7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52566" y="3039634"/>
              <a:ext cx="514634" cy="160856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87E5A89-25F7-48DB-AD63-1BCF24DFFBA0}"/>
                </a:ext>
              </a:extLst>
            </p:cNvPr>
            <p:cNvSpPr txBox="1"/>
            <p:nvPr/>
          </p:nvSpPr>
          <p:spPr>
            <a:xfrm>
              <a:off x="3839348" y="4686980"/>
              <a:ext cx="1875652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Thin veneer of active beach cobbles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4F1944E-3081-4BF5-A592-107A75A80E88}"/>
              </a:ext>
            </a:extLst>
          </p:cNvPr>
          <p:cNvSpPr txBox="1"/>
          <p:nvPr/>
        </p:nvSpPr>
        <p:spPr>
          <a:xfrm>
            <a:off x="76200" y="76200"/>
            <a:ext cx="59436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Rapid lake-level rise drives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bluff erosion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739646B-F081-46D0-907C-D84B600BA53B}"/>
              </a:ext>
            </a:extLst>
          </p:cNvPr>
          <p:cNvGrpSpPr/>
          <p:nvPr/>
        </p:nvGrpSpPr>
        <p:grpSpPr>
          <a:xfrm>
            <a:off x="23252" y="2409147"/>
            <a:ext cx="8918249" cy="4357413"/>
            <a:chOff x="23252" y="2409147"/>
            <a:chExt cx="8918249" cy="435741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7B33374-76E9-4316-B257-323CE6E811EF}"/>
                </a:ext>
              </a:extLst>
            </p:cNvPr>
            <p:cNvGrpSpPr/>
            <p:nvPr/>
          </p:nvGrpSpPr>
          <p:grpSpPr>
            <a:xfrm>
              <a:off x="23252" y="3200400"/>
              <a:ext cx="8918249" cy="3566160"/>
              <a:chOff x="23252" y="3200400"/>
              <a:chExt cx="8918249" cy="3566160"/>
            </a:xfrm>
          </p:grpSpPr>
          <p:pic>
            <p:nvPicPr>
              <p:cNvPr id="21" name="Picture 20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D015B135-1831-4C72-AF58-741DDCDBF0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4400" y="3200400"/>
                <a:ext cx="8027101" cy="3566160"/>
              </a:xfrm>
              <a:prstGeom prst="rect">
                <a:avLst/>
              </a:prstGeom>
            </p:spPr>
          </p:pic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3F84357-E263-4EB1-9FA3-65B4BBBE2289}"/>
                  </a:ext>
                </a:extLst>
              </p:cNvPr>
              <p:cNvSpPr/>
              <p:nvPr/>
            </p:nvSpPr>
            <p:spPr>
              <a:xfrm>
                <a:off x="23252" y="6422231"/>
                <a:ext cx="2945037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(Lambert and Swenson, 2016)</a:t>
                </a:r>
                <a:endParaRPr lang="en-US" sz="1600" dirty="0"/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504DF8F-9643-45E9-9A92-31562D5850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04494" y="2409147"/>
              <a:ext cx="5706" cy="115313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E5BBF4D-C234-43AB-B0C0-1F665094C6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72000" y="2854515"/>
              <a:ext cx="8339" cy="11034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F387E79-C871-4735-A362-807B371FC5CA}"/>
              </a:ext>
            </a:extLst>
          </p:cNvPr>
          <p:cNvSpPr/>
          <p:nvPr/>
        </p:nvSpPr>
        <p:spPr>
          <a:xfrm>
            <a:off x="34589" y="1359506"/>
            <a:ext cx="5867399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Key Point: Nearshore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lake-floor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geometry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holds information about long-term bluff-retreat rates</a:t>
            </a:r>
          </a:p>
        </p:txBody>
      </p:sp>
    </p:spTree>
    <p:extLst>
      <p:ext uri="{BB962C8B-B14F-4D97-AF65-F5344CB8AC3E}">
        <p14:creationId xmlns:p14="http://schemas.microsoft.com/office/powerpoint/2010/main" val="5706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28F998-0C71-4DD9-AB82-3620ADE83B7E}"/>
              </a:ext>
            </a:extLst>
          </p:cNvPr>
          <p:cNvSpPr txBox="1"/>
          <p:nvPr/>
        </p:nvSpPr>
        <p:spPr>
          <a:xfrm>
            <a:off x="76200" y="76200"/>
            <a:ext cx="6477000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Long-term (multi-century)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bluff erosion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rates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73E3D3-BDDD-470E-9FE8-6BED25C6EF0D}"/>
              </a:ext>
            </a:extLst>
          </p:cNvPr>
          <p:cNvSpPr/>
          <p:nvPr/>
        </p:nvSpPr>
        <p:spPr>
          <a:xfrm>
            <a:off x="2057400" y="4569023"/>
            <a:ext cx="2541080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Lambert and Swenson (2016)</a:t>
            </a:r>
            <a:endParaRPr lang="en-US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AD15294-7A8B-4B60-A084-52F545B8B7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" t="14995" r="4762" b="4786"/>
          <a:stretch/>
        </p:blipFill>
        <p:spPr>
          <a:xfrm>
            <a:off x="76200" y="686027"/>
            <a:ext cx="5401061" cy="376023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4808CD-D53C-4E0C-8808-AC468E87C7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" t="20769" r="44765" b="15049"/>
          <a:stretch/>
        </p:blipFill>
        <p:spPr>
          <a:xfrm>
            <a:off x="4724400" y="4038600"/>
            <a:ext cx="4343400" cy="2590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301F47-C249-4DDD-8F74-9B0B50565D5C}"/>
              </a:ext>
            </a:extLst>
          </p:cNvPr>
          <p:cNvSpPr txBox="1"/>
          <p:nvPr/>
        </p:nvSpPr>
        <p:spPr>
          <a:xfrm>
            <a:off x="6172200" y="4114800"/>
            <a:ext cx="12489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Offshore slope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C2DCB6B-F4DE-42DB-8651-2CA701229814}"/>
              </a:ext>
            </a:extLst>
          </p:cNvPr>
          <p:cNvSpPr/>
          <p:nvPr/>
        </p:nvSpPr>
        <p:spPr>
          <a:xfrm>
            <a:off x="4038600" y="622800"/>
            <a:ext cx="685800" cy="387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534B688-1BB8-48A3-A247-EFC2541ACEBC}"/>
              </a:ext>
            </a:extLst>
          </p:cNvPr>
          <p:cNvSpPr/>
          <p:nvPr/>
        </p:nvSpPr>
        <p:spPr>
          <a:xfrm>
            <a:off x="7924800" y="3962400"/>
            <a:ext cx="914400" cy="2806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D735BD-4909-409A-8E92-6692CD6576EC}"/>
              </a:ext>
            </a:extLst>
          </p:cNvPr>
          <p:cNvSpPr/>
          <p:nvPr/>
        </p:nvSpPr>
        <p:spPr>
          <a:xfrm>
            <a:off x="5950128" y="914400"/>
            <a:ext cx="3117672" cy="19389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/>
              <a:t>Bedrock-cored </a:t>
            </a:r>
            <a:r>
              <a:rPr lang="en-US" sz="2000" b="1" dirty="0"/>
              <a:t>north</a:t>
            </a:r>
            <a:r>
              <a:rPr lang="en-US" sz="2000" dirty="0"/>
              <a:t>-shore bluff retreat rate ~ </a:t>
            </a:r>
            <a:r>
              <a:rPr lang="en-US" sz="2000" b="1" dirty="0"/>
              <a:t>5</a:t>
            </a:r>
            <a:r>
              <a:rPr lang="en-US" sz="2000" dirty="0" smtClean="0"/>
              <a:t> </a:t>
            </a:r>
            <a:r>
              <a:rPr lang="en-US" sz="2000" dirty="0"/>
              <a:t>cm/</a:t>
            </a:r>
            <a:r>
              <a:rPr lang="en-US" sz="2000" dirty="0" err="1"/>
              <a:t>yr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Large variability because of mixed lithology, e.g. rhyolite vs. basalt vs. diabase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A0C396-B5D3-4514-88E6-046BC5B4E367}"/>
              </a:ext>
            </a:extLst>
          </p:cNvPr>
          <p:cNvSpPr/>
          <p:nvPr/>
        </p:nvSpPr>
        <p:spPr>
          <a:xfrm>
            <a:off x="102394" y="4998184"/>
            <a:ext cx="4545806" cy="16312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/>
              <a:t>South-shore</a:t>
            </a:r>
            <a:r>
              <a:rPr lang="en-US" sz="2000" dirty="0"/>
              <a:t> bluff retreat rate ~ </a:t>
            </a:r>
            <a:r>
              <a:rPr lang="en-US" sz="2000" b="1" dirty="0"/>
              <a:t>5</a:t>
            </a:r>
            <a:r>
              <a:rPr lang="en-US" sz="2000" b="1" dirty="0" smtClean="0"/>
              <a:t>0</a:t>
            </a:r>
            <a:r>
              <a:rPr lang="en-US" sz="2000" dirty="0" smtClean="0"/>
              <a:t> </a:t>
            </a:r>
            <a:r>
              <a:rPr lang="en-US" sz="2000" dirty="0"/>
              <a:t>cm/</a:t>
            </a:r>
            <a:r>
              <a:rPr lang="en-US" sz="2000" dirty="0" err="1"/>
              <a:t>yr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Mechanically weak, unconsolidated till</a:t>
            </a:r>
          </a:p>
          <a:p>
            <a:endParaRPr lang="en-US" sz="2000" dirty="0"/>
          </a:p>
          <a:p>
            <a:r>
              <a:rPr lang="en-US" sz="2000" dirty="0"/>
              <a:t>Less variability -&gt; homogenous till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92A5F0B-1781-4D26-8653-2867DEDE00F0}"/>
              </a:ext>
            </a:extLst>
          </p:cNvPr>
          <p:cNvCxnSpPr>
            <a:cxnSpLocks/>
          </p:cNvCxnSpPr>
          <p:nvPr/>
        </p:nvCxnSpPr>
        <p:spPr>
          <a:xfrm flipH="1">
            <a:off x="4876801" y="1752600"/>
            <a:ext cx="914399" cy="0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43425C-F672-420C-B4E4-226785A706DD}"/>
              </a:ext>
            </a:extLst>
          </p:cNvPr>
          <p:cNvCxnSpPr>
            <a:cxnSpLocks/>
          </p:cNvCxnSpPr>
          <p:nvPr/>
        </p:nvCxnSpPr>
        <p:spPr>
          <a:xfrm>
            <a:off x="4724400" y="5867400"/>
            <a:ext cx="1136471" cy="0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5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59248784-9D89-41B4-882E-4E6A5498AA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3540B8FB-6FE9-4241-BE17-C5BAB760523A}"/>
              </a:ext>
            </a:extLst>
          </p:cNvPr>
          <p:cNvSpPr/>
          <p:nvPr/>
        </p:nvSpPr>
        <p:spPr>
          <a:xfrm>
            <a:off x="533400" y="285690"/>
            <a:ext cx="8229600" cy="40011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Bluff retreat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driven by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in lake level from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~1200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BP - present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FEAC445-3CFF-427B-BE98-7D076244B48F}"/>
              </a:ext>
            </a:extLst>
          </p:cNvPr>
          <p:cNvCxnSpPr>
            <a:cxnSpLocks/>
          </p:cNvCxnSpPr>
          <p:nvPr/>
        </p:nvCxnSpPr>
        <p:spPr>
          <a:xfrm flipH="1" flipV="1">
            <a:off x="2346818" y="30861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2C50FA-6346-473C-ADD8-57F826A5A1B7}"/>
              </a:ext>
            </a:extLst>
          </p:cNvPr>
          <p:cNvCxnSpPr>
            <a:cxnSpLocks/>
          </p:cNvCxnSpPr>
          <p:nvPr/>
        </p:nvCxnSpPr>
        <p:spPr>
          <a:xfrm flipH="1" flipV="1">
            <a:off x="3006436" y="25908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EF54CF0-A316-4765-8372-86A7C165C7F9}"/>
              </a:ext>
            </a:extLst>
          </p:cNvPr>
          <p:cNvCxnSpPr>
            <a:cxnSpLocks/>
          </p:cNvCxnSpPr>
          <p:nvPr/>
        </p:nvCxnSpPr>
        <p:spPr>
          <a:xfrm flipH="1" flipV="1">
            <a:off x="1686790" y="36476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07AFCF7-ADB0-4A9C-8A3C-7B837B9937EA}"/>
              </a:ext>
            </a:extLst>
          </p:cNvPr>
          <p:cNvCxnSpPr>
            <a:cxnSpLocks/>
          </p:cNvCxnSpPr>
          <p:nvPr/>
        </p:nvCxnSpPr>
        <p:spPr>
          <a:xfrm flipH="1" flipV="1">
            <a:off x="3733800" y="20574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4B6CF6-8931-45EC-8D8E-BC349EACF977}"/>
              </a:ext>
            </a:extLst>
          </p:cNvPr>
          <p:cNvCxnSpPr>
            <a:cxnSpLocks/>
          </p:cNvCxnSpPr>
          <p:nvPr/>
        </p:nvCxnSpPr>
        <p:spPr>
          <a:xfrm flipH="1" flipV="1">
            <a:off x="4267200" y="1524000"/>
            <a:ext cx="228600" cy="2286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0CB52BC-55DC-408E-A61D-6EBD979951C0}"/>
              </a:ext>
            </a:extLst>
          </p:cNvPr>
          <p:cNvSpPr txBox="1"/>
          <p:nvPr/>
        </p:nvSpPr>
        <p:spPr>
          <a:xfrm rot="19362998">
            <a:off x="-338360" y="1838540"/>
            <a:ext cx="462925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shore retreat rate ~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year</a:t>
            </a: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variability (tied to lithology)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E96CD3D-8A11-4FE1-9A1A-9B1AC063BE91}"/>
              </a:ext>
            </a:extLst>
          </p:cNvPr>
          <p:cNvCxnSpPr>
            <a:cxnSpLocks/>
          </p:cNvCxnSpPr>
          <p:nvPr/>
        </p:nvCxnSpPr>
        <p:spPr>
          <a:xfrm>
            <a:off x="5306288" y="4270495"/>
            <a:ext cx="450273" cy="7620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002E0B7-89FD-4DAD-BE88-1AEAEE6B9513}"/>
              </a:ext>
            </a:extLst>
          </p:cNvPr>
          <p:cNvCxnSpPr>
            <a:cxnSpLocks/>
          </p:cNvCxnSpPr>
          <p:nvPr/>
        </p:nvCxnSpPr>
        <p:spPr>
          <a:xfrm>
            <a:off x="6511634" y="3761900"/>
            <a:ext cx="450273" cy="7620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F003975-8EC3-479B-BB08-3C0DE56E442E}"/>
              </a:ext>
            </a:extLst>
          </p:cNvPr>
          <p:cNvCxnSpPr>
            <a:cxnSpLocks/>
          </p:cNvCxnSpPr>
          <p:nvPr/>
        </p:nvCxnSpPr>
        <p:spPr>
          <a:xfrm>
            <a:off x="4107870" y="4724400"/>
            <a:ext cx="450273" cy="7620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87C9DB9-946F-45F3-A0BC-FF7D5F04BFCF}"/>
              </a:ext>
            </a:extLst>
          </p:cNvPr>
          <p:cNvCxnSpPr>
            <a:cxnSpLocks/>
          </p:cNvCxnSpPr>
          <p:nvPr/>
        </p:nvCxnSpPr>
        <p:spPr>
          <a:xfrm>
            <a:off x="2670463" y="5105400"/>
            <a:ext cx="450273" cy="762000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BE22CD3-7143-461E-AF9D-16A20A5E0838}"/>
              </a:ext>
            </a:extLst>
          </p:cNvPr>
          <p:cNvSpPr txBox="1"/>
          <p:nvPr/>
        </p:nvSpPr>
        <p:spPr>
          <a:xfrm rot="20073892">
            <a:off x="2084176" y="3201596"/>
            <a:ext cx="572878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shore retreat rate ~ </a:t>
            </a:r>
            <a:r>
              <a:rPr lang="en-US" sz="2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year</a:t>
            </a: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variability (~homogeneous material)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1F19DC-CD5B-47A5-950B-F49FFA87CD71}"/>
              </a:ext>
            </a:extLst>
          </p:cNvPr>
          <p:cNvSpPr txBox="1"/>
          <p:nvPr/>
        </p:nvSpPr>
        <p:spPr>
          <a:xfrm>
            <a:off x="4107870" y="1938635"/>
            <a:ext cx="1546883" cy="4616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cm/</a:t>
            </a:r>
            <a:r>
              <a:rPr lang="en-US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85E621-F700-4097-94A0-6B8CFD0F8B41}"/>
              </a:ext>
            </a:extLst>
          </p:cNvPr>
          <p:cNvSpPr txBox="1"/>
          <p:nvPr/>
        </p:nvSpPr>
        <p:spPr>
          <a:xfrm>
            <a:off x="5029200" y="5269468"/>
            <a:ext cx="2057400" cy="4616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cm/</a:t>
            </a:r>
            <a:r>
              <a:rPr lang="en-US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59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14069</TotalTime>
  <Words>1718</Words>
  <Application>Microsoft Office PowerPoint</Application>
  <PresentationFormat>On-screen Show (4:3)</PresentationFormat>
  <Paragraphs>283</Paragraphs>
  <Slides>29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Minnesota - 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B Swenson</dc:creator>
  <cp:lastModifiedBy>John Swenson</cp:lastModifiedBy>
  <cp:revision>391</cp:revision>
  <dcterms:created xsi:type="dcterms:W3CDTF">2010-11-22T15:52:32Z</dcterms:created>
  <dcterms:modified xsi:type="dcterms:W3CDTF">2021-05-26T23:18:37Z</dcterms:modified>
</cp:coreProperties>
</file>