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3"/>
  </p:notesMasterIdLst>
  <p:sldIdLst>
    <p:sldId id="256" r:id="rId2"/>
    <p:sldId id="257" r:id="rId3"/>
    <p:sldId id="258" r:id="rId4"/>
    <p:sldId id="274" r:id="rId5"/>
    <p:sldId id="263" r:id="rId6"/>
    <p:sldId id="275" r:id="rId7"/>
    <p:sldId id="265" r:id="rId8"/>
    <p:sldId id="264" r:id="rId9"/>
    <p:sldId id="259" r:id="rId10"/>
    <p:sldId id="266" r:id="rId11"/>
    <p:sldId id="276" r:id="rId12"/>
    <p:sldId id="277" r:id="rId13"/>
    <p:sldId id="267" r:id="rId14"/>
    <p:sldId id="260" r:id="rId15"/>
    <p:sldId id="268" r:id="rId16"/>
    <p:sldId id="269" r:id="rId17"/>
    <p:sldId id="270" r:id="rId18"/>
    <p:sldId id="271" r:id="rId19"/>
    <p:sldId id="273" r:id="rId20"/>
    <p:sldId id="272" r:id="rId21"/>
    <p:sldId id="261" r:id="rId22"/>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915" autoAdjust="0"/>
  </p:normalViewPr>
  <p:slideViewPr>
    <p:cSldViewPr>
      <p:cViewPr>
        <p:scale>
          <a:sx n="127" d="100"/>
          <a:sy n="127" d="100"/>
        </p:scale>
        <p:origin x="-318" y="24"/>
      </p:cViewPr>
      <p:guideLst>
        <p:guide orient="horz" pos="180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C5B61E-E533-4D27-B527-1A9482A07670}" type="datetimeFigureOut">
              <a:rPr lang="en-US" smtClean="0"/>
              <a:t>5/8/2014</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EEEF8C-38F5-4173-8F75-11127AAA7084}" type="slidenum">
              <a:rPr lang="en-US" smtClean="0"/>
              <a:t>‹#›</a:t>
            </a:fld>
            <a:endParaRPr lang="en-US"/>
          </a:p>
        </p:txBody>
      </p:sp>
    </p:spTree>
    <p:extLst>
      <p:ext uri="{BB962C8B-B14F-4D97-AF65-F5344CB8AC3E}">
        <p14:creationId xmlns:p14="http://schemas.microsoft.com/office/powerpoint/2010/main" val="972741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 and title</a:t>
            </a:r>
          </a:p>
          <a:p>
            <a:r>
              <a:rPr lang="en-US" dirty="0" smtClean="0"/>
              <a:t>This study is part of Resilient</a:t>
            </a:r>
            <a:r>
              <a:rPr lang="en-US" baseline="0" dirty="0" smtClean="0"/>
              <a:t> Communities project </a:t>
            </a:r>
          </a:p>
          <a:p>
            <a:endParaRPr lang="en-US" dirty="0" smtClean="0"/>
          </a:p>
          <a:p>
            <a:r>
              <a:rPr lang="en-US" dirty="0" smtClean="0"/>
              <a:t>Who knows where North.</a:t>
            </a:r>
            <a:r>
              <a:rPr lang="en-US" baseline="0" dirty="0" smtClean="0"/>
              <a:t> St Paul is? (how do you get there?)</a:t>
            </a:r>
          </a:p>
          <a:p>
            <a:r>
              <a:rPr lang="en-US" baseline="0" dirty="0" smtClean="0"/>
              <a:t>Ok, can you tell me anything about it?</a:t>
            </a:r>
          </a:p>
          <a:p>
            <a:endParaRPr lang="en-US" baseline="0" dirty="0" smtClean="0"/>
          </a:p>
          <a:p>
            <a:r>
              <a:rPr lang="en-US" baseline="0" dirty="0" smtClean="0"/>
              <a:t>We are limited for time so if we don’t cover something that interests you please ask a question during or after the presentation</a:t>
            </a:r>
            <a:endParaRPr lang="en-US" dirty="0"/>
          </a:p>
        </p:txBody>
      </p:sp>
      <p:sp>
        <p:nvSpPr>
          <p:cNvPr id="4" name="Slide Number Placeholder 3"/>
          <p:cNvSpPr>
            <a:spLocks noGrp="1"/>
          </p:cNvSpPr>
          <p:nvPr>
            <p:ph type="sldNum" sz="quarter" idx="10"/>
          </p:nvPr>
        </p:nvSpPr>
        <p:spPr/>
        <p:txBody>
          <a:bodyPr/>
          <a:lstStyle/>
          <a:p>
            <a:fld id="{90EEEF8C-38F5-4173-8F75-11127AAA7084}" type="slidenum">
              <a:rPr lang="en-US" smtClean="0"/>
              <a:t>1</a:t>
            </a:fld>
            <a:endParaRPr lang="en-US"/>
          </a:p>
        </p:txBody>
      </p:sp>
    </p:spTree>
    <p:extLst>
      <p:ext uri="{BB962C8B-B14F-4D97-AF65-F5344CB8AC3E}">
        <p14:creationId xmlns:p14="http://schemas.microsoft.com/office/powerpoint/2010/main" val="12233574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our report, we stress the importance of the efficient use of buildable land on infill sites. </a:t>
            </a:r>
          </a:p>
          <a:p>
            <a:r>
              <a:rPr lang="en-US" dirty="0" smtClean="0"/>
              <a:t>An example of this is</a:t>
            </a:r>
            <a:r>
              <a:rPr lang="en-US" baseline="0" dirty="0" smtClean="0"/>
              <a:t> the former location </a:t>
            </a:r>
            <a:r>
              <a:rPr lang="en-US" dirty="0" smtClean="0"/>
              <a:t>of </a:t>
            </a:r>
            <a:r>
              <a:rPr lang="en-US" baseline="0" dirty="0" smtClean="0"/>
              <a:t>City Hall - just a stones throw from the most prominent intersection in town.</a:t>
            </a:r>
            <a:endParaRPr lang="en-US" dirty="0" smtClean="0"/>
          </a:p>
          <a:p>
            <a:pPr marL="171450" indent="-171450">
              <a:buFontTx/>
              <a:buChar char="-"/>
            </a:pPr>
            <a:r>
              <a:rPr lang="en-US" baseline="0" dirty="0" smtClean="0"/>
              <a:t>The site is a vacant ½ acre parcel of land in the center of the “diversified district”</a:t>
            </a:r>
          </a:p>
          <a:p>
            <a:pPr marL="0" indent="0">
              <a:buFontTx/>
              <a:buNone/>
            </a:pPr>
            <a:endParaRPr lang="en-US" baseline="0" dirty="0" smtClean="0"/>
          </a:p>
          <a:p>
            <a:pPr marL="0" indent="0">
              <a:buFontTx/>
              <a:buNone/>
            </a:pPr>
            <a:r>
              <a:rPr lang="en-US" baseline="0" dirty="0" smtClean="0"/>
              <a:t>Left: Aerial photo of the property.           Right: The potential for development – the “Landings”</a:t>
            </a:r>
          </a:p>
          <a:p>
            <a:pPr marL="0" indent="0">
              <a:buFontTx/>
              <a:buNone/>
            </a:pPr>
            <a:endParaRPr lang="en-US" baseline="0" dirty="0" smtClean="0"/>
          </a:p>
          <a:p>
            <a:pPr marL="171450" indent="-171450">
              <a:buFontTx/>
              <a:buChar char="-"/>
            </a:pPr>
            <a:r>
              <a:rPr lang="en-US" baseline="0" dirty="0" smtClean="0"/>
              <a:t>A 4 story structure for 30 apartments over 15K SF commercial space.</a:t>
            </a:r>
          </a:p>
          <a:p>
            <a:pPr marL="171450" indent="-171450">
              <a:buFontTx/>
              <a:buChar char="-"/>
            </a:pPr>
            <a:r>
              <a:rPr lang="en-US" baseline="0" dirty="0" smtClean="0"/>
              <a:t>Amenities: A mix of surface and underground parking and a public plaza orienting the development to the intersection.</a:t>
            </a:r>
          </a:p>
          <a:p>
            <a:pPr marL="171450" indent="-171450">
              <a:buFontTx/>
              <a:buChar char="-"/>
            </a:pPr>
            <a:endParaRPr lang="en-US" baseline="0" dirty="0" smtClean="0"/>
          </a:p>
          <a:p>
            <a:pPr marL="171450" indent="-171450">
              <a:buFontTx/>
              <a:buChar char="-"/>
            </a:pPr>
            <a:r>
              <a:rPr lang="en-US" baseline="0" dirty="0" smtClean="0"/>
              <a:t>Members of the business community commented that this project did not come to fruition due to a challenging environment to do business.</a:t>
            </a:r>
          </a:p>
          <a:p>
            <a:endParaRPr lang="en-US" dirty="0"/>
          </a:p>
        </p:txBody>
      </p:sp>
      <p:sp>
        <p:nvSpPr>
          <p:cNvPr id="4" name="Slide Number Placeholder 3"/>
          <p:cNvSpPr>
            <a:spLocks noGrp="1"/>
          </p:cNvSpPr>
          <p:nvPr>
            <p:ph type="sldNum" sz="quarter" idx="10"/>
          </p:nvPr>
        </p:nvSpPr>
        <p:spPr/>
        <p:txBody>
          <a:bodyPr/>
          <a:lstStyle/>
          <a:p>
            <a:fld id="{90EEEF8C-38F5-4173-8F75-11127AAA7084}" type="slidenum">
              <a:rPr lang="en-US" smtClean="0"/>
              <a:t>11</a:t>
            </a:fld>
            <a:endParaRPr lang="en-US"/>
          </a:p>
        </p:txBody>
      </p:sp>
    </p:spTree>
    <p:extLst>
      <p:ext uri="{BB962C8B-B14F-4D97-AF65-F5344CB8AC3E}">
        <p14:creationId xmlns:p14="http://schemas.microsoft.com/office/powerpoint/2010/main" val="14196742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 what are we talking about?</a:t>
            </a:r>
            <a:endParaRPr lang="en-US" baseline="0" dirty="0" smtClean="0"/>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slide</a:t>
            </a:r>
            <a:r>
              <a:rPr lang="en-US" baseline="0" dirty="0" smtClean="0"/>
              <a:t> shows the new 3 story development at the East end of the Diversified District  - which brings elements of the vision to life in the built environment: </a:t>
            </a:r>
          </a:p>
          <a:p>
            <a:pPr marL="171450" indent="-171450">
              <a:buFontTx/>
              <a:buChar char="-"/>
            </a:pPr>
            <a:r>
              <a:rPr lang="en-US" dirty="0" smtClean="0"/>
              <a:t>Updated public infrastructure </a:t>
            </a:r>
          </a:p>
          <a:p>
            <a:pPr marL="171450" indent="-171450">
              <a:buFontTx/>
              <a:buChar char="-"/>
            </a:pPr>
            <a:r>
              <a:rPr lang="en-US" dirty="0" smtClean="0"/>
              <a:t>The building</a:t>
            </a:r>
            <a:r>
              <a:rPr lang="en-US" baseline="0" dirty="0" smtClean="0"/>
              <a:t> reinforces the street</a:t>
            </a:r>
          </a:p>
          <a:p>
            <a:pPr marL="171450" indent="-171450">
              <a:buFontTx/>
              <a:buChar char="-"/>
            </a:pPr>
            <a:r>
              <a:rPr lang="en-US" baseline="0" dirty="0" smtClean="0"/>
              <a:t>Attractive facades – fresh paint the ironwork </a:t>
            </a:r>
          </a:p>
          <a:p>
            <a:pPr marL="171450" indent="-171450">
              <a:buFontTx/>
              <a:buChar char="-"/>
            </a:pPr>
            <a:r>
              <a:rPr lang="en-US" baseline="0" dirty="0" smtClean="0"/>
              <a:t>Festive banners on street lights</a:t>
            </a:r>
          </a:p>
          <a:p>
            <a:pPr marL="171450" indent="-171450">
              <a:buFontTx/>
              <a:buChar char="-"/>
            </a:pPr>
            <a:r>
              <a:rPr lang="en-US" baseline="0" dirty="0" smtClean="0"/>
              <a:t>Freshly striped angled street parking – You can see how it continues around on the side street (Charles, left)</a:t>
            </a:r>
          </a:p>
          <a:p>
            <a:pPr marL="171450" indent="-171450">
              <a:buFontTx/>
              <a:buChar char="-"/>
            </a:pPr>
            <a:r>
              <a:rPr lang="en-US" dirty="0" smtClean="0"/>
              <a:t>Inviting</a:t>
            </a:r>
            <a:r>
              <a:rPr lang="en-US" baseline="0" dirty="0" smtClean="0"/>
              <a:t> si</a:t>
            </a:r>
            <a:r>
              <a:rPr lang="en-US" dirty="0" smtClean="0"/>
              <a:t>dewalks</a:t>
            </a:r>
            <a:r>
              <a:rPr lang="en-US" baseline="0" dirty="0" smtClean="0"/>
              <a:t> and street furniture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Landscaping and other amenities activate the intersection and contribute to a sense of place.</a:t>
            </a:r>
          </a:p>
          <a:p>
            <a:pPr marL="171450" indent="-171450">
              <a:buFontTx/>
              <a:buChar char="-"/>
            </a:pPr>
            <a:r>
              <a:rPr lang="en-US" baseline="0" dirty="0" smtClean="0"/>
              <a:t>A connection with public transportation</a:t>
            </a:r>
          </a:p>
          <a:p>
            <a:endParaRPr lang="en-US" dirty="0"/>
          </a:p>
        </p:txBody>
      </p:sp>
      <p:sp>
        <p:nvSpPr>
          <p:cNvPr id="4" name="Slide Number Placeholder 3"/>
          <p:cNvSpPr>
            <a:spLocks noGrp="1"/>
          </p:cNvSpPr>
          <p:nvPr>
            <p:ph type="sldNum" sz="quarter" idx="10"/>
          </p:nvPr>
        </p:nvSpPr>
        <p:spPr/>
        <p:txBody>
          <a:bodyPr/>
          <a:lstStyle/>
          <a:p>
            <a:fld id="{90EEEF8C-38F5-4173-8F75-11127AAA7084}" type="slidenum">
              <a:rPr lang="en-US" smtClean="0"/>
              <a:t>12</a:t>
            </a:fld>
            <a:endParaRPr lang="en-US"/>
          </a:p>
        </p:txBody>
      </p:sp>
    </p:spTree>
    <p:extLst>
      <p:ext uri="{BB962C8B-B14F-4D97-AF65-F5344CB8AC3E}">
        <p14:creationId xmlns:p14="http://schemas.microsoft.com/office/powerpoint/2010/main" val="14196742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summary,</a:t>
            </a:r>
            <a:r>
              <a:rPr lang="en-US" baseline="0" dirty="0" smtClean="0"/>
              <a:t> the North Saint Paul of 2034 is an atmosphere that appeals to the casual urban adventurer</a:t>
            </a:r>
          </a:p>
          <a:p>
            <a:endParaRPr lang="en-US" baseline="0" dirty="0" smtClean="0"/>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dirty="0" smtClean="0"/>
              <a:t>NSP 2034 is </a:t>
            </a:r>
            <a:r>
              <a:rPr lang="en-US" baseline="0" dirty="0" smtClean="0"/>
              <a:t>a hub of events and festivals that celebrate the unique attributes of a small town.</a:t>
            </a:r>
          </a:p>
          <a:p>
            <a:pPr marL="171450" indent="-171450">
              <a:buFontTx/>
              <a:buChar char="-"/>
            </a:pPr>
            <a:r>
              <a:rPr lang="en-US" baseline="0" dirty="0" smtClean="0"/>
              <a:t>A “downtown neighborhood” that people choose to spend time (and money) in. </a:t>
            </a:r>
          </a:p>
          <a:p>
            <a:pPr marL="171450" indent="-171450">
              <a:buFontTx/>
              <a:buChar char="-"/>
            </a:pPr>
            <a:r>
              <a:rPr lang="en-US" baseline="0" dirty="0" smtClean="0"/>
              <a:t>North St Paul becomes a destination – with a variety of options for local food and fun </a:t>
            </a:r>
          </a:p>
          <a:p>
            <a:pPr marL="171450" indent="-171450">
              <a:buFontTx/>
              <a:buChar char="-"/>
            </a:pPr>
            <a:r>
              <a:rPr lang="en-US" baseline="0" dirty="0" smtClean="0"/>
              <a:t>Key is that the merchant environment must serve the immediate community – A locally oriented brewpub or a family pizza place would be a great fit in this blue collar area.</a:t>
            </a:r>
          </a:p>
          <a:p>
            <a:pPr marL="171450" indent="-171450">
              <a:buFontTx/>
              <a:buChar char="-"/>
            </a:pPr>
            <a:endParaRPr lang="en-US" baseline="0" dirty="0" smtClean="0"/>
          </a:p>
          <a:p>
            <a:pPr marL="171450" indent="-171450">
              <a:buFontTx/>
              <a:buChar char="-"/>
            </a:pPr>
            <a:r>
              <a:rPr lang="en-US" baseline="0" dirty="0" smtClean="0"/>
              <a:t>And with that Chuck is going to go into our Action Plan and recommendation</a:t>
            </a:r>
          </a:p>
          <a:p>
            <a:endParaRPr lang="en-US" dirty="0"/>
          </a:p>
        </p:txBody>
      </p:sp>
      <p:sp>
        <p:nvSpPr>
          <p:cNvPr id="4" name="Slide Number Placeholder 3"/>
          <p:cNvSpPr>
            <a:spLocks noGrp="1"/>
          </p:cNvSpPr>
          <p:nvPr>
            <p:ph type="sldNum" sz="quarter" idx="10"/>
          </p:nvPr>
        </p:nvSpPr>
        <p:spPr/>
        <p:txBody>
          <a:bodyPr/>
          <a:lstStyle/>
          <a:p>
            <a:fld id="{90EEEF8C-38F5-4173-8F75-11127AAA7084}" type="slidenum">
              <a:rPr lang="en-US" smtClean="0"/>
              <a:t>13</a:t>
            </a:fld>
            <a:endParaRPr lang="en-US"/>
          </a:p>
        </p:txBody>
      </p:sp>
    </p:spTree>
    <p:extLst>
      <p:ext uri="{BB962C8B-B14F-4D97-AF65-F5344CB8AC3E}">
        <p14:creationId xmlns:p14="http://schemas.microsoft.com/office/powerpoint/2010/main" val="3224597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BID: Not the appropriate downtown revitalization strategy at this time, because:</a:t>
            </a:r>
          </a:p>
          <a:p>
            <a:pPr lvl="1"/>
            <a:r>
              <a:rPr lang="en-US" dirty="0" smtClean="0"/>
              <a:t>Lingering effects of strained relations between the City and business community. Many community stakeholders, including current city employees, admitted that previous leadership did not engage the business community cooperatively or consistently. </a:t>
            </a:r>
          </a:p>
          <a:p>
            <a:pPr lvl="1"/>
            <a:r>
              <a:rPr lang="en-US" dirty="0" smtClean="0"/>
              <a:t>With a small assessment area, the undeveloped and/or vacant properties in North St. Paul dramatically reduce the BID’s potential revenue and would be a barrier to development for some private developers. </a:t>
            </a:r>
          </a:p>
          <a:p>
            <a:pPr lvl="1"/>
            <a:r>
              <a:rPr lang="en-US" dirty="0" smtClean="0"/>
              <a:t>A BID functions best at maintaining new or like-new infrastructure, meaning areas that need significant rehabilitation or reconstruction (or have yet to be constructed) need more funding than a BID can provide. </a:t>
            </a:r>
          </a:p>
          <a:p>
            <a:endParaRPr lang="en-US" dirty="0"/>
          </a:p>
        </p:txBody>
      </p:sp>
      <p:sp>
        <p:nvSpPr>
          <p:cNvPr id="4" name="Slide Number Placeholder 3"/>
          <p:cNvSpPr>
            <a:spLocks noGrp="1"/>
          </p:cNvSpPr>
          <p:nvPr>
            <p:ph type="sldNum" sz="quarter" idx="10"/>
          </p:nvPr>
        </p:nvSpPr>
        <p:spPr/>
        <p:txBody>
          <a:bodyPr/>
          <a:lstStyle/>
          <a:p>
            <a:fld id="{90EEEF8C-38F5-4173-8F75-11127AAA7084}" type="slidenum">
              <a:rPr lang="en-US" smtClean="0"/>
              <a:t>15</a:t>
            </a:fld>
            <a:endParaRPr lang="en-US"/>
          </a:p>
        </p:txBody>
      </p:sp>
    </p:spTree>
    <p:extLst>
      <p:ext uri="{BB962C8B-B14F-4D97-AF65-F5344CB8AC3E}">
        <p14:creationId xmlns:p14="http://schemas.microsoft.com/office/powerpoint/2010/main" val="7312998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Information gathering and formal analysis led to a set of recommendations that will take large amounts of STAFF TIME, EFFORT</a:t>
            </a:r>
            <a:r>
              <a:rPr lang="en-US" baseline="0" dirty="0" smtClean="0"/>
              <a:t> AND MONEY. We acknowledge that it won’t be easy. But do not let these things deter the city. </a:t>
            </a:r>
          </a:p>
          <a:p>
            <a:endParaRPr lang="en-US" baseline="0" dirty="0" smtClean="0"/>
          </a:p>
          <a:p>
            <a:r>
              <a:rPr lang="en-US" baseline="0" dirty="0" smtClean="0"/>
              <a:t>Need to be proactive, aggressive and persistent!!! </a:t>
            </a:r>
          </a:p>
          <a:p>
            <a:r>
              <a:rPr lang="en-US" baseline="0" dirty="0" smtClean="0"/>
              <a:t>The opportunity for north </a:t>
            </a:r>
            <a:r>
              <a:rPr lang="en-US" baseline="0" dirty="0" err="1" smtClean="0"/>
              <a:t>st</a:t>
            </a:r>
            <a:r>
              <a:rPr lang="en-US" baseline="0" dirty="0" smtClean="0"/>
              <a:t> </a:t>
            </a:r>
            <a:r>
              <a:rPr lang="en-US" baseline="0" dirty="0" err="1" smtClean="0"/>
              <a:t>paul</a:t>
            </a:r>
            <a:r>
              <a:rPr lang="en-US" baseline="0" dirty="0" smtClean="0"/>
              <a:t> is there. It has the foundation and uniqueness to become a regional destination</a:t>
            </a:r>
          </a:p>
          <a:p>
            <a:endParaRPr lang="en-US" baseline="0" dirty="0" smtClean="0"/>
          </a:p>
          <a:p>
            <a:r>
              <a:rPr lang="en-US" baseline="0" dirty="0" smtClean="0"/>
              <a:t>BUT it needs to work hard over many years! It does not have the advantages some other larger, newer communities do. </a:t>
            </a:r>
          </a:p>
          <a:p>
            <a:endParaRPr lang="en-US" baseline="0" dirty="0" smtClean="0"/>
          </a:p>
          <a:p>
            <a:r>
              <a:rPr lang="en-US" baseline="0" dirty="0" smtClean="0"/>
              <a:t>Not going for the same thing.</a:t>
            </a:r>
          </a:p>
          <a:p>
            <a:r>
              <a:rPr lang="en-US" baseline="0" dirty="0" smtClean="0"/>
              <a:t/>
            </a:r>
            <a:br>
              <a:rPr lang="en-US" baseline="0" dirty="0" smtClean="0"/>
            </a:br>
            <a:r>
              <a:rPr lang="en-US" baseline="0" dirty="0" smtClean="0"/>
              <a:t>But, work hard, be honest, and follow through and the vision for north </a:t>
            </a:r>
            <a:r>
              <a:rPr lang="en-US" baseline="0" dirty="0" err="1" smtClean="0"/>
              <a:t>st</a:t>
            </a:r>
            <a:r>
              <a:rPr lang="en-US" baseline="0" dirty="0" smtClean="0"/>
              <a:t> </a:t>
            </a:r>
            <a:r>
              <a:rPr lang="en-US" baseline="0" dirty="0" err="1" smtClean="0"/>
              <a:t>paul</a:t>
            </a:r>
            <a:r>
              <a:rPr lang="en-US" baseline="0" dirty="0" smtClean="0"/>
              <a:t> will become reality.</a:t>
            </a:r>
            <a:endParaRPr lang="en-US" dirty="0"/>
          </a:p>
        </p:txBody>
      </p:sp>
      <p:sp>
        <p:nvSpPr>
          <p:cNvPr id="4" name="Slide Number Placeholder 3"/>
          <p:cNvSpPr>
            <a:spLocks noGrp="1"/>
          </p:cNvSpPr>
          <p:nvPr>
            <p:ph type="sldNum" sz="quarter" idx="10"/>
          </p:nvPr>
        </p:nvSpPr>
        <p:spPr/>
        <p:txBody>
          <a:bodyPr/>
          <a:lstStyle/>
          <a:p>
            <a:fld id="{90EEEF8C-38F5-4173-8F75-11127AAA7084}" type="slidenum">
              <a:rPr lang="en-US" smtClean="0"/>
              <a:t>20</a:t>
            </a:fld>
            <a:endParaRPr lang="en-US"/>
          </a:p>
        </p:txBody>
      </p:sp>
    </p:spTree>
    <p:extLst>
      <p:ext uri="{BB962C8B-B14F-4D97-AF65-F5344CB8AC3E}">
        <p14:creationId xmlns:p14="http://schemas.microsoft.com/office/powerpoint/2010/main" val="3978028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Transportation</a:t>
            </a:r>
            <a:r>
              <a:rPr lang="en-US" baseline="0" dirty="0" smtClean="0"/>
              <a:t> access is Hwy 36</a:t>
            </a:r>
          </a:p>
          <a:p>
            <a:endParaRPr lang="en-US" baseline="0" dirty="0" smtClean="0"/>
          </a:p>
          <a:p>
            <a:r>
              <a:rPr lang="en-US" baseline="0" dirty="0" smtClean="0"/>
              <a:t>Makes it unique– downtown is focus of project</a:t>
            </a:r>
            <a:endParaRPr lang="en-US" dirty="0"/>
          </a:p>
        </p:txBody>
      </p:sp>
      <p:sp>
        <p:nvSpPr>
          <p:cNvPr id="4" name="Slide Number Placeholder 3"/>
          <p:cNvSpPr>
            <a:spLocks noGrp="1"/>
          </p:cNvSpPr>
          <p:nvPr>
            <p:ph type="sldNum" sz="quarter" idx="10"/>
          </p:nvPr>
        </p:nvSpPr>
        <p:spPr/>
        <p:txBody>
          <a:bodyPr/>
          <a:lstStyle/>
          <a:p>
            <a:fld id="{90EEEF8C-38F5-4173-8F75-11127AAA7084}" type="slidenum">
              <a:rPr lang="en-US" smtClean="0"/>
              <a:t>2</a:t>
            </a:fld>
            <a:endParaRPr lang="en-US"/>
          </a:p>
        </p:txBody>
      </p:sp>
    </p:spTree>
    <p:extLst>
      <p:ext uri="{BB962C8B-B14F-4D97-AF65-F5344CB8AC3E}">
        <p14:creationId xmlns:p14="http://schemas.microsoft.com/office/powerpoint/2010/main" val="2745322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a:t>
            </a:r>
            <a:r>
              <a:rPr lang="en-US" baseline="0" dirty="0" smtClean="0"/>
              <a:t> we did to conduct our research</a:t>
            </a:r>
            <a:endParaRPr lang="en-US" dirty="0"/>
          </a:p>
        </p:txBody>
      </p:sp>
      <p:sp>
        <p:nvSpPr>
          <p:cNvPr id="4" name="Slide Number Placeholder 3"/>
          <p:cNvSpPr>
            <a:spLocks noGrp="1"/>
          </p:cNvSpPr>
          <p:nvPr>
            <p:ph type="sldNum" sz="quarter" idx="10"/>
          </p:nvPr>
        </p:nvSpPr>
        <p:spPr/>
        <p:txBody>
          <a:bodyPr/>
          <a:lstStyle/>
          <a:p>
            <a:fld id="{90EEEF8C-38F5-4173-8F75-11127AAA7084}" type="slidenum">
              <a:rPr lang="en-US" smtClean="0"/>
              <a:t>3</a:t>
            </a:fld>
            <a:endParaRPr lang="en-US"/>
          </a:p>
        </p:txBody>
      </p:sp>
    </p:spTree>
    <p:extLst>
      <p:ext uri="{BB962C8B-B14F-4D97-AF65-F5344CB8AC3E}">
        <p14:creationId xmlns:p14="http://schemas.microsoft.com/office/powerpoint/2010/main" val="2285690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first we had to identify what the purpose and goals of the study were</a:t>
            </a:r>
          </a:p>
          <a:p>
            <a:endParaRPr lang="en-US" dirty="0" smtClean="0"/>
          </a:p>
          <a:p>
            <a:r>
              <a:rPr lang="en-US" dirty="0" smtClean="0"/>
              <a:t>If not a bid, what alternatives?</a:t>
            </a:r>
          </a:p>
          <a:p>
            <a:endParaRPr lang="en-US" dirty="0" smtClean="0"/>
          </a:p>
          <a:p>
            <a:r>
              <a:rPr lang="en-US" dirty="0" smtClean="0"/>
              <a:t>This project intends to identify the needs and desires of businesses and property owners in downtown North St. Paul, including the existing level of service, additional services paid for not provided by the city or other level of government, and any ideas for future improvements. Information gathered will be used to determine whether a Business Improvement District (BID) would be the appropriate tool to address these needs and desires, and if so, define the boundary, provide a potential structure, assessment levels, and possible services provided. If it is determined a BID is not the appropriate tool, alternatives to ad-dress the needs and desires of the business community will be explored. </a:t>
            </a:r>
            <a:endParaRPr lang="en-US" dirty="0"/>
          </a:p>
        </p:txBody>
      </p:sp>
      <p:sp>
        <p:nvSpPr>
          <p:cNvPr id="4" name="Slide Number Placeholder 3"/>
          <p:cNvSpPr>
            <a:spLocks noGrp="1"/>
          </p:cNvSpPr>
          <p:nvPr>
            <p:ph type="sldNum" sz="quarter" idx="10"/>
          </p:nvPr>
        </p:nvSpPr>
        <p:spPr/>
        <p:txBody>
          <a:bodyPr/>
          <a:lstStyle/>
          <a:p>
            <a:fld id="{90EEEF8C-38F5-4173-8F75-11127AAA7084}" type="slidenum">
              <a:rPr lang="en-US" smtClean="0"/>
              <a:t>4</a:t>
            </a:fld>
            <a:endParaRPr lang="en-US"/>
          </a:p>
        </p:txBody>
      </p:sp>
    </p:spTree>
    <p:extLst>
      <p:ext uri="{BB962C8B-B14F-4D97-AF65-F5344CB8AC3E}">
        <p14:creationId xmlns:p14="http://schemas.microsoft.com/office/powerpoint/2010/main" val="1823879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Mix of uses and parking good, but can block</a:t>
            </a:r>
            <a:r>
              <a:rPr lang="en-US" baseline="0" dirty="0" smtClean="0"/>
              <a:t> views and inhibit small town feel. </a:t>
            </a:r>
          </a:p>
          <a:p>
            <a:endParaRPr lang="en-US" baseline="0" dirty="0" smtClean="0"/>
          </a:p>
          <a:p>
            <a:r>
              <a:rPr lang="en-US" baseline="0" dirty="0" smtClean="0"/>
              <a:t>Vacant parcels bad for tax base bad for pedestrians bad for environmental feel</a:t>
            </a:r>
          </a:p>
          <a:p>
            <a:endParaRPr lang="en-US" baseline="0" dirty="0" smtClean="0"/>
          </a:p>
          <a:p>
            <a:r>
              <a:rPr lang="en-US" baseline="0" dirty="0" smtClean="0"/>
              <a:t>All this happens through main access to downtown and in center of business district</a:t>
            </a:r>
          </a:p>
          <a:p>
            <a:endParaRPr lang="en-US" baseline="0" dirty="0" smtClean="0"/>
          </a:p>
          <a:p>
            <a:r>
              <a:rPr lang="en-US" baseline="0" dirty="0" smtClean="0"/>
              <a:t>Basically– room for improvement</a:t>
            </a:r>
          </a:p>
          <a:p>
            <a:r>
              <a:rPr lang="en-US" baseline="0" dirty="0" smtClean="0"/>
              <a:t>Some things that turn away visitors or inhibit accelerated development</a:t>
            </a:r>
            <a:endParaRPr lang="en-US" dirty="0"/>
          </a:p>
        </p:txBody>
      </p:sp>
      <p:sp>
        <p:nvSpPr>
          <p:cNvPr id="4" name="Slide Number Placeholder 3"/>
          <p:cNvSpPr>
            <a:spLocks noGrp="1"/>
          </p:cNvSpPr>
          <p:nvPr>
            <p:ph type="sldNum" sz="quarter" idx="10"/>
          </p:nvPr>
        </p:nvSpPr>
        <p:spPr/>
        <p:txBody>
          <a:bodyPr/>
          <a:lstStyle/>
          <a:p>
            <a:fld id="{90EEEF8C-38F5-4173-8F75-11127AAA7084}" type="slidenum">
              <a:rPr lang="en-US" smtClean="0"/>
              <a:t>6</a:t>
            </a:fld>
            <a:endParaRPr lang="en-US"/>
          </a:p>
        </p:txBody>
      </p:sp>
    </p:spTree>
    <p:extLst>
      <p:ext uri="{BB962C8B-B14F-4D97-AF65-F5344CB8AC3E}">
        <p14:creationId xmlns:p14="http://schemas.microsoft.com/office/powerpoint/2010/main" val="4307543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Maintains a vibrant</a:t>
            </a:r>
            <a:r>
              <a:rPr lang="en-US" baseline="0" dirty="0" smtClean="0"/>
              <a:t> community, keeps it clean, keeps it safe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 an appropriate tool for infrastructure development necessarily</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Business Improvement District (BID) is one tool which can be deployed to enhance the basic infrastructure and provide supplemental services that lead to improved perceptions of local business environments. BIDs rely on special assessments which fund high grade services on a district-wide basis within a sub-region defined by the BID members. The level of the assessment and the range of services addressed by the funds are fluidly determined by participants in the district. Also, any services that are provided through a BID are supplemental, meaning that they build on the services already supplied by the City. Services provided through BIDs do not serve as a replacement to any existing City-provided services. </a:t>
            </a:r>
          </a:p>
          <a:p>
            <a:endParaRPr lang="en-US" dirty="0"/>
          </a:p>
        </p:txBody>
      </p:sp>
      <p:sp>
        <p:nvSpPr>
          <p:cNvPr id="4" name="Slide Number Placeholder 3"/>
          <p:cNvSpPr>
            <a:spLocks noGrp="1"/>
          </p:cNvSpPr>
          <p:nvPr>
            <p:ph type="sldNum" sz="quarter" idx="10"/>
          </p:nvPr>
        </p:nvSpPr>
        <p:spPr/>
        <p:txBody>
          <a:bodyPr/>
          <a:lstStyle/>
          <a:p>
            <a:fld id="{90EEEF8C-38F5-4173-8F75-11127AAA7084}" type="slidenum">
              <a:rPr lang="en-US" smtClean="0"/>
              <a:t>7</a:t>
            </a:fld>
            <a:endParaRPr lang="en-US"/>
          </a:p>
        </p:txBody>
      </p:sp>
    </p:spTree>
    <p:extLst>
      <p:ext uri="{BB962C8B-B14F-4D97-AF65-F5344CB8AC3E}">
        <p14:creationId xmlns:p14="http://schemas.microsoft.com/office/powerpoint/2010/main" val="18920580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Guided</a:t>
            </a:r>
            <a:r>
              <a:rPr lang="en-US" baseline="0" dirty="0" smtClean="0"/>
              <a:t> discussion/</a:t>
            </a:r>
            <a:r>
              <a:rPr lang="en-US" baseline="0" dirty="0" err="1" smtClean="0"/>
              <a:t>q&amp;a</a:t>
            </a:r>
            <a:r>
              <a:rPr lang="en-US" baseline="0" dirty="0" smtClean="0"/>
              <a:t> at business association meeting, like a workshop, full time, good representation</a:t>
            </a:r>
            <a:endParaRPr lang="en-US" dirty="0"/>
          </a:p>
        </p:txBody>
      </p:sp>
      <p:sp>
        <p:nvSpPr>
          <p:cNvPr id="4" name="Slide Number Placeholder 3"/>
          <p:cNvSpPr>
            <a:spLocks noGrp="1"/>
          </p:cNvSpPr>
          <p:nvPr>
            <p:ph type="sldNum" sz="quarter" idx="10"/>
          </p:nvPr>
        </p:nvSpPr>
        <p:spPr/>
        <p:txBody>
          <a:bodyPr/>
          <a:lstStyle/>
          <a:p>
            <a:fld id="{90EEEF8C-38F5-4173-8F75-11127AAA7084}" type="slidenum">
              <a:rPr lang="en-US" smtClean="0"/>
              <a:t>8</a:t>
            </a:fld>
            <a:endParaRPr lang="en-US"/>
          </a:p>
        </p:txBody>
      </p:sp>
    </p:spTree>
    <p:extLst>
      <p:ext uri="{BB962C8B-B14F-4D97-AF65-F5344CB8AC3E}">
        <p14:creationId xmlns:p14="http://schemas.microsoft.com/office/powerpoint/2010/main" val="38545309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Building</a:t>
            </a:r>
            <a:r>
              <a:rPr lang="en-US" baseline="0" dirty="0" smtClean="0"/>
              <a:t> on the principles of the Diagnosis Willy just described, we </a:t>
            </a:r>
            <a:r>
              <a:rPr lang="en-US" dirty="0" smtClean="0"/>
              <a:t>generated a simplistic vision for what a thriving</a:t>
            </a:r>
            <a:r>
              <a:rPr lang="en-US" baseline="0" dirty="0" smtClean="0"/>
              <a:t> North St Paul Business district would look like in 20 years.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North Saint Paul has been described as an “</a:t>
            </a:r>
            <a:r>
              <a:rPr lang="en-US" baseline="0" dirty="0" err="1" smtClean="0"/>
              <a:t>Extroardinary</a:t>
            </a:r>
            <a:r>
              <a:rPr lang="en-US" baseline="0" dirty="0" smtClean="0"/>
              <a:t> Small Town”. We believe the City has an opportunity to employ partnerships that embrace its potential, and we think the following slides describe what could be implemented in the City by 2034.</a:t>
            </a:r>
          </a:p>
          <a:p>
            <a:endParaRPr lang="en-US" dirty="0"/>
          </a:p>
        </p:txBody>
      </p:sp>
      <p:sp>
        <p:nvSpPr>
          <p:cNvPr id="4" name="Slide Number Placeholder 3"/>
          <p:cNvSpPr>
            <a:spLocks noGrp="1"/>
          </p:cNvSpPr>
          <p:nvPr>
            <p:ph type="sldNum" sz="quarter" idx="10"/>
          </p:nvPr>
        </p:nvSpPr>
        <p:spPr/>
        <p:txBody>
          <a:bodyPr/>
          <a:lstStyle/>
          <a:p>
            <a:fld id="{90EEEF8C-38F5-4173-8F75-11127AAA7084}" type="slidenum">
              <a:rPr lang="en-US" smtClean="0"/>
              <a:t>9</a:t>
            </a:fld>
            <a:endParaRPr lang="en-US"/>
          </a:p>
        </p:txBody>
      </p:sp>
    </p:spTree>
    <p:extLst>
      <p:ext uri="{BB962C8B-B14F-4D97-AF65-F5344CB8AC3E}">
        <p14:creationId xmlns:p14="http://schemas.microsoft.com/office/powerpoint/2010/main" val="27375917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 Read the slide….</a:t>
            </a:r>
          </a:p>
          <a:p>
            <a:endParaRPr lang="en-US" baseline="0" dirty="0" smtClean="0"/>
          </a:p>
          <a:p>
            <a:r>
              <a:rPr lang="en-US" baseline="0" dirty="0" smtClean="0"/>
              <a:t>We think this simple description reflects how the North St Paul of the future capitalizes on its positive attributes.</a:t>
            </a:r>
            <a:endParaRPr lang="en-US" dirty="0"/>
          </a:p>
        </p:txBody>
      </p:sp>
      <p:sp>
        <p:nvSpPr>
          <p:cNvPr id="4" name="Slide Number Placeholder 3"/>
          <p:cNvSpPr>
            <a:spLocks noGrp="1"/>
          </p:cNvSpPr>
          <p:nvPr>
            <p:ph type="sldNum" sz="quarter" idx="10"/>
          </p:nvPr>
        </p:nvSpPr>
        <p:spPr/>
        <p:txBody>
          <a:bodyPr/>
          <a:lstStyle/>
          <a:p>
            <a:fld id="{90EEEF8C-38F5-4173-8F75-11127AAA7084}" type="slidenum">
              <a:rPr lang="en-US" smtClean="0"/>
              <a:t>10</a:t>
            </a:fld>
            <a:endParaRPr lang="en-US"/>
          </a:p>
        </p:txBody>
      </p:sp>
    </p:spTree>
    <p:extLst>
      <p:ext uri="{BB962C8B-B14F-4D97-AF65-F5344CB8AC3E}">
        <p14:creationId xmlns:p14="http://schemas.microsoft.com/office/powerpoint/2010/main" val="2399483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lvl1pPr>
              <a:defRPr b="1">
                <a:latin typeface="Cambria" panose="02040503050406030204" pitchFamily="18"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6524975-80E4-4429-B99D-C8D6F094F02A}" type="datetimeFigureOut">
              <a:rPr lang="en-US" smtClean="0"/>
              <a:t>5/8/2014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F67564-BC01-43BF-8909-622C49194511}" type="slidenum">
              <a:rPr lang="en-US" smtClean="0"/>
              <a:t>‹#›</a:t>
            </a:fld>
            <a:endParaRPr lang="en-US"/>
          </a:p>
        </p:txBody>
      </p:sp>
    </p:spTree>
    <p:extLst>
      <p:ext uri="{BB962C8B-B14F-4D97-AF65-F5344CB8AC3E}">
        <p14:creationId xmlns:p14="http://schemas.microsoft.com/office/powerpoint/2010/main" val="392656807"/>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524975-80E4-4429-B99D-C8D6F094F02A}" type="datetimeFigureOut">
              <a:rPr lang="en-US" smtClean="0"/>
              <a:t>5/8/2014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F67564-BC01-43BF-8909-622C49194511}" type="slidenum">
              <a:rPr lang="en-US" smtClean="0"/>
              <a:t>‹#›</a:t>
            </a:fld>
            <a:endParaRPr lang="en-US"/>
          </a:p>
        </p:txBody>
      </p:sp>
    </p:spTree>
    <p:extLst>
      <p:ext uri="{BB962C8B-B14F-4D97-AF65-F5344CB8AC3E}">
        <p14:creationId xmlns:p14="http://schemas.microsoft.com/office/powerpoint/2010/main" val="4244801527"/>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524975-80E4-4429-B99D-C8D6F094F02A}" type="datetimeFigureOut">
              <a:rPr lang="en-US" smtClean="0"/>
              <a:t>5/8/2014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F67564-BC01-43BF-8909-622C49194511}" type="slidenum">
              <a:rPr lang="en-US" smtClean="0"/>
              <a:t>‹#›</a:t>
            </a:fld>
            <a:endParaRPr lang="en-US"/>
          </a:p>
        </p:txBody>
      </p:sp>
    </p:spTree>
    <p:extLst>
      <p:ext uri="{BB962C8B-B14F-4D97-AF65-F5344CB8AC3E}">
        <p14:creationId xmlns:p14="http://schemas.microsoft.com/office/powerpoint/2010/main" val="1400594459"/>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8229600" cy="952500"/>
          </a:xfrm>
        </p:spPr>
        <p:txBody>
          <a:bodyPr/>
          <a:lstStyle>
            <a:lvl1pPr>
              <a:defRPr b="1">
                <a:latin typeface="Cambria" panose="02040503050406030204" pitchFamily="18"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524975-80E4-4429-B99D-C8D6F094F02A}" type="datetimeFigureOut">
              <a:rPr lang="en-US" smtClean="0"/>
              <a:t>5/8/2014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F67564-BC01-43BF-8909-622C49194511}" type="slidenum">
              <a:rPr lang="en-US" smtClean="0"/>
              <a:t>‹#›</a:t>
            </a:fld>
            <a:endParaRPr lang="en-US"/>
          </a:p>
        </p:txBody>
      </p:sp>
      <p:sp>
        <p:nvSpPr>
          <p:cNvPr id="8" name="Rectangle 7"/>
          <p:cNvSpPr/>
          <p:nvPr userDrawn="1"/>
        </p:nvSpPr>
        <p:spPr>
          <a:xfrm>
            <a:off x="-2" y="5494781"/>
            <a:ext cx="9144001" cy="9524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2" y="5388007"/>
            <a:ext cx="9143999" cy="4733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2" y="5435343"/>
            <a:ext cx="9143999" cy="5943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459601" y="876300"/>
            <a:ext cx="8229600" cy="4733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459601" y="923636"/>
            <a:ext cx="8229600" cy="4733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4599" y="5262978"/>
            <a:ext cx="454799" cy="452021"/>
          </a:xfrm>
          <a:prstGeom prst="rect">
            <a:avLst/>
          </a:prstGeom>
        </p:spPr>
      </p:pic>
    </p:spTree>
    <p:extLst>
      <p:ext uri="{BB962C8B-B14F-4D97-AF65-F5344CB8AC3E}">
        <p14:creationId xmlns:p14="http://schemas.microsoft.com/office/powerpoint/2010/main" val="1842503364"/>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821555" y="3672417"/>
            <a:ext cx="6673157" cy="1135063"/>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524975-80E4-4429-B99D-C8D6F094F02A}" type="datetimeFigureOut">
              <a:rPr lang="en-US" smtClean="0"/>
              <a:t>5/8/2014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F67564-BC01-43BF-8909-622C49194511}" type="slidenum">
              <a:rPr lang="en-US" smtClean="0"/>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5800" y="3695699"/>
            <a:ext cx="1135755" cy="1128819"/>
          </a:xfrm>
          <a:prstGeom prst="rect">
            <a:avLst/>
          </a:prstGeom>
        </p:spPr>
      </p:pic>
      <p:sp>
        <p:nvSpPr>
          <p:cNvPr id="10" name="Rectangle 9"/>
          <p:cNvSpPr/>
          <p:nvPr userDrawn="1"/>
        </p:nvSpPr>
        <p:spPr>
          <a:xfrm>
            <a:off x="0" y="-3964"/>
            <a:ext cx="9144000" cy="4733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0" y="43372"/>
            <a:ext cx="9144000" cy="4733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0" y="5620328"/>
            <a:ext cx="9144000" cy="4733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0" y="5667664"/>
            <a:ext cx="9144000" cy="4733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1121163"/>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6524975-80E4-4429-B99D-C8D6F094F02A}" type="datetimeFigureOut">
              <a:rPr lang="en-US" smtClean="0"/>
              <a:t>5/8/2014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F67564-BC01-43BF-8909-622C49194511}" type="slidenum">
              <a:rPr lang="en-US" smtClean="0"/>
              <a:t>‹#›</a:t>
            </a:fld>
            <a:endParaRPr lang="en-US"/>
          </a:p>
        </p:txBody>
      </p:sp>
    </p:spTree>
    <p:extLst>
      <p:ext uri="{BB962C8B-B14F-4D97-AF65-F5344CB8AC3E}">
        <p14:creationId xmlns:p14="http://schemas.microsoft.com/office/powerpoint/2010/main" val="1798681421"/>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6524975-80E4-4429-B99D-C8D6F094F02A}" type="datetimeFigureOut">
              <a:rPr lang="en-US" smtClean="0"/>
              <a:t>5/8/2014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F67564-BC01-43BF-8909-622C49194511}" type="slidenum">
              <a:rPr lang="en-US" smtClean="0"/>
              <a:t>‹#›</a:t>
            </a:fld>
            <a:endParaRPr lang="en-US"/>
          </a:p>
        </p:txBody>
      </p:sp>
    </p:spTree>
    <p:extLst>
      <p:ext uri="{BB962C8B-B14F-4D97-AF65-F5344CB8AC3E}">
        <p14:creationId xmlns:p14="http://schemas.microsoft.com/office/powerpoint/2010/main" val="3643699716"/>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6524975-80E4-4429-B99D-C8D6F094F02A}" type="datetimeFigureOut">
              <a:rPr lang="en-US" smtClean="0"/>
              <a:t>5/8/2014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F67564-BC01-43BF-8909-622C49194511}" type="slidenum">
              <a:rPr lang="en-US" smtClean="0"/>
              <a:t>‹#›</a:t>
            </a:fld>
            <a:endParaRPr lang="en-US"/>
          </a:p>
        </p:txBody>
      </p:sp>
    </p:spTree>
    <p:extLst>
      <p:ext uri="{BB962C8B-B14F-4D97-AF65-F5344CB8AC3E}">
        <p14:creationId xmlns:p14="http://schemas.microsoft.com/office/powerpoint/2010/main" val="755592334"/>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524975-80E4-4429-B99D-C8D6F094F02A}" type="datetimeFigureOut">
              <a:rPr lang="en-US" smtClean="0"/>
              <a:t>5/8/2014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F67564-BC01-43BF-8909-622C49194511}" type="slidenum">
              <a:rPr lang="en-US" smtClean="0"/>
              <a:t>‹#›</a:t>
            </a:fld>
            <a:endParaRPr lang="en-US"/>
          </a:p>
        </p:txBody>
      </p:sp>
    </p:spTree>
    <p:extLst>
      <p:ext uri="{BB962C8B-B14F-4D97-AF65-F5344CB8AC3E}">
        <p14:creationId xmlns:p14="http://schemas.microsoft.com/office/powerpoint/2010/main" val="2462214317"/>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524975-80E4-4429-B99D-C8D6F094F02A}" type="datetimeFigureOut">
              <a:rPr lang="en-US" smtClean="0"/>
              <a:t>5/8/2014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F67564-BC01-43BF-8909-622C49194511}" type="slidenum">
              <a:rPr lang="en-US" smtClean="0"/>
              <a:t>‹#›</a:t>
            </a:fld>
            <a:endParaRPr lang="en-US"/>
          </a:p>
        </p:txBody>
      </p:sp>
    </p:spTree>
    <p:extLst>
      <p:ext uri="{BB962C8B-B14F-4D97-AF65-F5344CB8AC3E}">
        <p14:creationId xmlns:p14="http://schemas.microsoft.com/office/powerpoint/2010/main" val="225187822"/>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524975-80E4-4429-B99D-C8D6F094F02A}" type="datetimeFigureOut">
              <a:rPr lang="en-US" smtClean="0"/>
              <a:t>5/8/2014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F67564-BC01-43BF-8909-622C49194511}" type="slidenum">
              <a:rPr lang="en-US" smtClean="0"/>
              <a:t>‹#›</a:t>
            </a:fld>
            <a:endParaRPr lang="en-US"/>
          </a:p>
        </p:txBody>
      </p:sp>
    </p:spTree>
    <p:extLst>
      <p:ext uri="{BB962C8B-B14F-4D97-AF65-F5344CB8AC3E}">
        <p14:creationId xmlns:p14="http://schemas.microsoft.com/office/powerpoint/2010/main" val="3954526263"/>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56524975-80E4-4429-B99D-C8D6F094F02A}" type="datetimeFigureOut">
              <a:rPr lang="en-US" smtClean="0"/>
              <a:t>5/8/2014</a:t>
            </a:fld>
            <a:endParaRPr lang="en-US"/>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86F67564-BC01-43BF-8909-622C49194511}" type="slidenum">
              <a:rPr lang="en-US" smtClean="0"/>
              <a:t>‹#›</a:t>
            </a:fld>
            <a:endParaRPr lang="en-US"/>
          </a:p>
        </p:txBody>
      </p:sp>
    </p:spTree>
    <p:extLst>
      <p:ext uri="{BB962C8B-B14F-4D97-AF65-F5344CB8AC3E}">
        <p14:creationId xmlns:p14="http://schemas.microsoft.com/office/powerpoint/2010/main" val="157335318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b="1" kern="1200">
          <a:solidFill>
            <a:schemeClr val="tx1"/>
          </a:solidFill>
          <a:latin typeface="Cambria" panose="02040503050406030204"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ambria" panose="02040503050406030204"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mbria" panose="02040503050406030204"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mbria" panose="02040503050406030204"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mbria" panose="02040503050406030204"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mbria" panose="02040503050406030204"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g"/><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9431"/>
            <a:ext cx="9144000" cy="1895477"/>
          </a:xfrm>
        </p:spPr>
        <p:txBody>
          <a:bodyPr>
            <a:normAutofit fontScale="90000"/>
          </a:bodyPr>
          <a:lstStyle/>
          <a:p>
            <a:r>
              <a:rPr lang="en-US" b="1" dirty="0">
                <a:latin typeface="Cambria" panose="02040503050406030204" pitchFamily="18" charset="0"/>
                <a:cs typeface="Arial" panose="020B0604020202020204" pitchFamily="34" charset="0"/>
              </a:rPr>
              <a:t>Assessing the Viability of a Business Improvement District in North St. Paul</a:t>
            </a:r>
          </a:p>
        </p:txBody>
      </p:sp>
      <p:sp>
        <p:nvSpPr>
          <p:cNvPr id="3" name="Subtitle 2"/>
          <p:cNvSpPr>
            <a:spLocks noGrp="1"/>
          </p:cNvSpPr>
          <p:nvPr>
            <p:ph type="subTitle" idx="1"/>
          </p:nvPr>
        </p:nvSpPr>
        <p:spPr>
          <a:xfrm>
            <a:off x="0" y="4628572"/>
            <a:ext cx="3810000" cy="1044824"/>
          </a:xfrm>
        </p:spPr>
        <p:txBody>
          <a:bodyPr>
            <a:normAutofit fontScale="92500" lnSpcReduction="20000"/>
          </a:bodyPr>
          <a:lstStyle/>
          <a:p>
            <a:pPr algn="l">
              <a:lnSpc>
                <a:spcPct val="120000"/>
              </a:lnSpc>
              <a:spcBef>
                <a:spcPts val="0"/>
              </a:spcBef>
            </a:pPr>
            <a:r>
              <a:rPr lang="en-US" sz="1600" dirty="0" smtClean="0">
                <a:solidFill>
                  <a:schemeClr val="tx1"/>
                </a:solidFill>
              </a:rPr>
              <a:t>William Boulay</a:t>
            </a:r>
          </a:p>
          <a:p>
            <a:pPr algn="l">
              <a:lnSpc>
                <a:spcPct val="120000"/>
              </a:lnSpc>
              <a:spcBef>
                <a:spcPts val="0"/>
              </a:spcBef>
            </a:pPr>
            <a:r>
              <a:rPr lang="en-US" sz="1600" dirty="0" smtClean="0">
                <a:solidFill>
                  <a:schemeClr val="tx1"/>
                </a:solidFill>
              </a:rPr>
              <a:t>Robert Clarksen</a:t>
            </a:r>
            <a:endParaRPr lang="en-US" sz="1600" dirty="0">
              <a:solidFill>
                <a:schemeClr val="tx1"/>
              </a:solidFill>
            </a:endParaRPr>
          </a:p>
          <a:p>
            <a:pPr algn="l">
              <a:lnSpc>
                <a:spcPct val="120000"/>
              </a:lnSpc>
              <a:spcBef>
                <a:spcPts val="0"/>
              </a:spcBef>
            </a:pPr>
            <a:r>
              <a:rPr lang="en-US" sz="1600" dirty="0" smtClean="0">
                <a:solidFill>
                  <a:schemeClr val="tx1"/>
                </a:solidFill>
              </a:rPr>
              <a:t>Charles Darnell</a:t>
            </a:r>
          </a:p>
          <a:p>
            <a:pPr algn="l">
              <a:lnSpc>
                <a:spcPct val="120000"/>
              </a:lnSpc>
              <a:spcBef>
                <a:spcPts val="0"/>
              </a:spcBef>
            </a:pPr>
            <a:r>
              <a:rPr lang="en-US" sz="1600" dirty="0">
                <a:solidFill>
                  <a:schemeClr val="tx1"/>
                </a:solidFill>
              </a:rPr>
              <a:t>PA 8081 Capstone Workshop Spring 2014</a:t>
            </a:r>
          </a:p>
          <a:p>
            <a:pPr algn="l"/>
            <a:endParaRPr lang="en-US" sz="1600" dirty="0">
              <a:solidFill>
                <a:schemeClr val="tx1"/>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08278" y="4628922"/>
            <a:ext cx="1051245" cy="1044824"/>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34200" y="4731636"/>
            <a:ext cx="1985630" cy="909827"/>
          </a:xfrm>
          <a:prstGeom prst="rect">
            <a:avLst/>
          </a:prstGeom>
        </p:spPr>
      </p:pic>
      <p:sp>
        <p:nvSpPr>
          <p:cNvPr id="7" name="Rectangle 6"/>
          <p:cNvSpPr/>
          <p:nvPr/>
        </p:nvSpPr>
        <p:spPr>
          <a:xfrm>
            <a:off x="0" y="1895764"/>
            <a:ext cx="9144000" cy="4733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1943100"/>
            <a:ext cx="9144000" cy="4733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4533900"/>
            <a:ext cx="9144000" cy="4733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4581236"/>
            <a:ext cx="9144000" cy="4733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52801" y="1990436"/>
            <a:ext cx="2362200" cy="2543464"/>
          </a:xfrm>
          <a:prstGeom prst="rect">
            <a:avLst/>
          </a:prstGeom>
        </p:spPr>
      </p:pic>
      <p:pic>
        <p:nvPicPr>
          <p:cNvPr id="17" name="Picture 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15001" y="1990436"/>
            <a:ext cx="3429000" cy="2543464"/>
          </a:xfrm>
          <a:prstGeom prst="rect">
            <a:avLst/>
          </a:prstGeom>
        </p:spPr>
      </p:pic>
      <p:pic>
        <p:nvPicPr>
          <p:cNvPr id="18" name="Picture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1990435"/>
            <a:ext cx="3352800" cy="2543465"/>
          </a:xfrm>
          <a:prstGeom prst="rect">
            <a:avLst/>
          </a:prstGeom>
        </p:spPr>
      </p:pic>
    </p:spTree>
    <p:extLst>
      <p:ext uri="{BB962C8B-B14F-4D97-AF65-F5344CB8AC3E}">
        <p14:creationId xmlns:p14="http://schemas.microsoft.com/office/powerpoint/2010/main" val="407147524"/>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4135" b="2972"/>
          <a:stretch/>
        </p:blipFill>
        <p:spPr bwMode="auto">
          <a:xfrm>
            <a:off x="0" y="0"/>
            <a:ext cx="9144000" cy="571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title"/>
          </p:nvPr>
        </p:nvSpPr>
        <p:spPr/>
        <p:txBody>
          <a:bodyPr/>
          <a:lstStyle/>
          <a:p>
            <a:r>
              <a:rPr lang="en-US" dirty="0" smtClean="0">
                <a:solidFill>
                  <a:schemeClr val="bg1"/>
                </a:solidFill>
              </a:rPr>
              <a:t>North St. Paul in 2034</a:t>
            </a:r>
            <a:endParaRPr lang="en-US" dirty="0">
              <a:solidFill>
                <a:schemeClr val="bg1"/>
              </a:solidFill>
            </a:endParaRPr>
          </a:p>
        </p:txBody>
      </p:sp>
      <p:sp>
        <p:nvSpPr>
          <p:cNvPr id="5" name="Content Placeholder 4"/>
          <p:cNvSpPr>
            <a:spLocks noGrp="1"/>
          </p:cNvSpPr>
          <p:nvPr>
            <p:ph idx="1"/>
          </p:nvPr>
        </p:nvSpPr>
        <p:spPr>
          <a:xfrm>
            <a:off x="0" y="1943100"/>
            <a:ext cx="9144000" cy="2286000"/>
          </a:xfrm>
          <a:solidFill>
            <a:schemeClr val="bg1">
              <a:lumMod val="85000"/>
              <a:alpha val="90000"/>
            </a:schemeClr>
          </a:solidFill>
        </p:spPr>
        <p:txBody>
          <a:bodyPr>
            <a:noAutofit/>
          </a:bodyPr>
          <a:lstStyle/>
          <a:p>
            <a:pPr marL="0" indent="0" algn="ctr">
              <a:buNone/>
            </a:pPr>
            <a:r>
              <a:rPr lang="en-US" sz="2400" i="1" dirty="0" smtClean="0"/>
              <a:t>“North </a:t>
            </a:r>
            <a:r>
              <a:rPr lang="en-US" sz="2400" i="1" dirty="0"/>
              <a:t>St. Paul’s revitalized main street bustles with travelers, shoppers, and families who have reclaimed the space as a uniquely historic regional destination. Greeted by the infamous Snowman, walkers, cyclists and drivers visit the city’s acclaimed restaurants and busy shops to reflect on the comforting connection to the past  enjoyed by residents and visitors alike.”</a:t>
            </a:r>
          </a:p>
          <a:p>
            <a:pPr marL="0" indent="0" algn="ctr">
              <a:buNone/>
            </a:pPr>
            <a:endParaRPr lang="en-US" sz="2400" i="1" dirty="0"/>
          </a:p>
        </p:txBody>
      </p:sp>
    </p:spTree>
    <p:extLst>
      <p:ext uri="{BB962C8B-B14F-4D97-AF65-F5344CB8AC3E}">
        <p14:creationId xmlns:p14="http://schemas.microsoft.com/office/powerpoint/2010/main" val="214816239"/>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A Vision for North St. Paul in 2034</a:t>
            </a:r>
            <a:endParaRPr lang="en-US" dirty="0"/>
          </a:p>
        </p:txBody>
      </p:sp>
      <p:sp>
        <p:nvSpPr>
          <p:cNvPr id="2" name="Content Placeholder 1"/>
          <p:cNvSpPr>
            <a:spLocks noGrp="1"/>
          </p:cNvSpPr>
          <p:nvPr>
            <p:ph idx="1"/>
          </p:nvPr>
        </p:nvSpPr>
        <p:spPr>
          <a:xfrm>
            <a:off x="762000" y="4305300"/>
            <a:ext cx="3048000" cy="1257036"/>
          </a:xfrm>
        </p:spPr>
        <p:txBody>
          <a:bodyPr>
            <a:normAutofit/>
          </a:bodyPr>
          <a:lstStyle/>
          <a:p>
            <a:pPr marL="0" indent="0" algn="ctr">
              <a:buNone/>
            </a:pPr>
            <a:r>
              <a:rPr lang="en-US" sz="2800" i="1" dirty="0" smtClean="0"/>
              <a:t>Old City Hall Site </a:t>
            </a:r>
          </a:p>
          <a:p>
            <a:pPr marL="0" indent="0" algn="ctr">
              <a:buNone/>
            </a:pPr>
            <a:r>
              <a:rPr lang="en-US" sz="2800" i="1" dirty="0" smtClean="0"/>
              <a:t>Vacant lot/Dentist</a:t>
            </a:r>
            <a:endParaRPr lang="en-US" sz="2800" i="1" dirty="0"/>
          </a:p>
        </p:txBody>
      </p:sp>
      <p:sp>
        <p:nvSpPr>
          <p:cNvPr id="7" name="Content Placeholder 1"/>
          <p:cNvSpPr txBox="1">
            <a:spLocks/>
          </p:cNvSpPr>
          <p:nvPr/>
        </p:nvSpPr>
        <p:spPr>
          <a:xfrm>
            <a:off x="5334000" y="4305300"/>
            <a:ext cx="2743200" cy="114300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Cambria" panose="02040503050406030204"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mbria" panose="02040503050406030204"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mbria" panose="02040503050406030204"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mbria" panose="02040503050406030204"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mbria" panose="02040503050406030204"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800" i="1" dirty="0" smtClean="0"/>
              <a:t>3-4 Story Development Potential</a:t>
            </a:r>
            <a:endParaRPr lang="en-US" sz="2800" i="1" dirty="0"/>
          </a:p>
        </p:txBody>
      </p:sp>
      <p:pic>
        <p:nvPicPr>
          <p:cNvPr id="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526" t="2464" r="19419" b="5983"/>
          <a:stretch/>
        </p:blipFill>
        <p:spPr bwMode="auto">
          <a:xfrm>
            <a:off x="609600" y="1104900"/>
            <a:ext cx="3573517" cy="3075589"/>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8308" y="1104900"/>
            <a:ext cx="3484065" cy="3075589"/>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294490387"/>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A Vision for North St. Paul in 2034</a:t>
            </a:r>
            <a:endParaRPr lang="en-US" dirty="0"/>
          </a:p>
        </p:txBody>
      </p:sp>
      <p:sp>
        <p:nvSpPr>
          <p:cNvPr id="2" name="Content Placeholder 1"/>
          <p:cNvSpPr>
            <a:spLocks noGrp="1"/>
          </p:cNvSpPr>
          <p:nvPr>
            <p:ph idx="1"/>
          </p:nvPr>
        </p:nvSpPr>
        <p:spPr>
          <a:xfrm>
            <a:off x="457200" y="1257300"/>
            <a:ext cx="3048000" cy="1257036"/>
          </a:xfrm>
        </p:spPr>
        <p:txBody>
          <a:bodyPr>
            <a:normAutofit fontScale="92500" lnSpcReduction="10000"/>
          </a:bodyPr>
          <a:lstStyle/>
          <a:p>
            <a:pPr marL="0" indent="0" algn="ctr">
              <a:buNone/>
            </a:pPr>
            <a:r>
              <a:rPr lang="en-US" sz="2800" i="1" dirty="0" smtClean="0"/>
              <a:t>Get a pic of the new 3 story development at 7</a:t>
            </a:r>
            <a:r>
              <a:rPr lang="en-US" sz="2800" i="1" baseline="30000" dirty="0" smtClean="0"/>
              <a:t>th</a:t>
            </a:r>
            <a:r>
              <a:rPr lang="en-US" sz="2800" i="1" dirty="0" smtClean="0"/>
              <a:t> and Charles</a:t>
            </a:r>
            <a:endParaRPr lang="en-US" sz="2800" i="1" dirty="0"/>
          </a:p>
        </p:txBody>
      </p:sp>
      <p:sp>
        <p:nvSpPr>
          <p:cNvPr id="7" name="Content Placeholder 1"/>
          <p:cNvSpPr txBox="1">
            <a:spLocks/>
          </p:cNvSpPr>
          <p:nvPr/>
        </p:nvSpPr>
        <p:spPr>
          <a:xfrm>
            <a:off x="685800" y="4457700"/>
            <a:ext cx="7543800" cy="1143000"/>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Cambria" panose="02040503050406030204"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mbria" panose="02040503050406030204"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mbria" panose="02040503050406030204"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mbria" panose="02040503050406030204"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mbria" panose="02040503050406030204"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800" i="1" dirty="0" smtClean="0"/>
              <a:t>The goal of implementing a BID is to strengthen the business climate and attract additional development.</a:t>
            </a:r>
            <a:endParaRPr lang="en-US" sz="2800" i="1"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564" t="8821" r="5572" b="5309"/>
          <a:stretch/>
        </p:blipFill>
        <p:spPr bwMode="auto">
          <a:xfrm>
            <a:off x="228600" y="1104900"/>
            <a:ext cx="8730343" cy="34236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17116346"/>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North St. Paul in 2034</a:t>
            </a:r>
            <a:endParaRPr lang="en-US"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97" t="1042" r="10344" b="2752"/>
          <a:stretch/>
        </p:blipFill>
        <p:spPr bwMode="auto">
          <a:xfrm>
            <a:off x="0" y="1358317"/>
            <a:ext cx="3087148" cy="2290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3603" t="1043" r="4511" b="2752"/>
          <a:stretch/>
        </p:blipFill>
        <p:spPr bwMode="auto">
          <a:xfrm>
            <a:off x="5888373" y="1358316"/>
            <a:ext cx="3246539" cy="2290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285" r="3885"/>
          <a:stretch/>
        </p:blipFill>
        <p:spPr bwMode="auto">
          <a:xfrm>
            <a:off x="2801224" y="1358316"/>
            <a:ext cx="3087149" cy="2290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ontent Placeholder 1"/>
          <p:cNvSpPr>
            <a:spLocks noGrp="1"/>
          </p:cNvSpPr>
          <p:nvPr>
            <p:ph idx="1"/>
          </p:nvPr>
        </p:nvSpPr>
        <p:spPr>
          <a:xfrm>
            <a:off x="304800" y="3848100"/>
            <a:ext cx="2362200" cy="1257036"/>
          </a:xfrm>
        </p:spPr>
        <p:txBody>
          <a:bodyPr>
            <a:normAutofit/>
          </a:bodyPr>
          <a:lstStyle/>
          <a:p>
            <a:pPr marL="0" indent="0" algn="ctr">
              <a:buNone/>
            </a:pPr>
            <a:r>
              <a:rPr lang="en-US" sz="2800" i="1" dirty="0" smtClean="0"/>
              <a:t>Mixed-use development</a:t>
            </a:r>
            <a:endParaRPr lang="en-US" sz="2800" i="1" dirty="0"/>
          </a:p>
        </p:txBody>
      </p:sp>
      <p:sp>
        <p:nvSpPr>
          <p:cNvPr id="7" name="Content Placeholder 1"/>
          <p:cNvSpPr txBox="1">
            <a:spLocks/>
          </p:cNvSpPr>
          <p:nvPr/>
        </p:nvSpPr>
        <p:spPr>
          <a:xfrm>
            <a:off x="6172200" y="4000500"/>
            <a:ext cx="2743200" cy="114300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Cambria" panose="02040503050406030204"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mbria" panose="02040503050406030204"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mbria" panose="02040503050406030204"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mbria" panose="02040503050406030204"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mbria" panose="02040503050406030204"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800" i="1" dirty="0" smtClean="0"/>
              <a:t>Cafes, activated streets, gathering places</a:t>
            </a:r>
            <a:endParaRPr lang="en-US" sz="2800" i="1" dirty="0"/>
          </a:p>
        </p:txBody>
      </p:sp>
      <p:sp>
        <p:nvSpPr>
          <p:cNvPr id="8" name="Content Placeholder 1"/>
          <p:cNvSpPr txBox="1">
            <a:spLocks/>
          </p:cNvSpPr>
          <p:nvPr/>
        </p:nvSpPr>
        <p:spPr>
          <a:xfrm>
            <a:off x="3170689" y="4000500"/>
            <a:ext cx="2362200" cy="76200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Cambria" panose="02040503050406030204"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mbria" panose="02040503050406030204"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mbria" panose="02040503050406030204"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mbria" panose="02040503050406030204"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mbria" panose="02040503050406030204"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800" i="1" dirty="0" smtClean="0"/>
              <a:t>Brewpubs and local food </a:t>
            </a:r>
            <a:endParaRPr lang="en-US" sz="2800" i="1" dirty="0"/>
          </a:p>
        </p:txBody>
      </p:sp>
    </p:spTree>
    <p:extLst>
      <p:ext uri="{BB962C8B-B14F-4D97-AF65-F5344CB8AC3E}">
        <p14:creationId xmlns:p14="http://schemas.microsoft.com/office/powerpoint/2010/main" val="3066754302"/>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5000"/>
            <a:lum/>
          </a:blip>
          <a:srcRect/>
          <a:stretch>
            <a:fillRect t="-10000" b="-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14556" y="3695700"/>
            <a:ext cx="7329443" cy="1135063"/>
          </a:xfrm>
          <a:solidFill>
            <a:schemeClr val="bg1"/>
          </a:solidFill>
        </p:spPr>
        <p:txBody>
          <a:bodyPr anchor="ctr">
            <a:normAutofit/>
          </a:bodyPr>
          <a:lstStyle/>
          <a:p>
            <a:r>
              <a:rPr lang="en-US" sz="6600" dirty="0" smtClean="0"/>
              <a:t>ACTION Plan</a:t>
            </a:r>
            <a:endParaRPr lang="en-US" sz="6600" dirty="0"/>
          </a:p>
        </p:txBody>
      </p:sp>
      <p:sp>
        <p:nvSpPr>
          <p:cNvPr id="3" name="Title 1"/>
          <p:cNvSpPr txBox="1">
            <a:spLocks/>
          </p:cNvSpPr>
          <p:nvPr/>
        </p:nvSpPr>
        <p:spPr>
          <a:xfrm>
            <a:off x="0" y="3695700"/>
            <a:ext cx="685800" cy="1135063"/>
          </a:xfrm>
          <a:prstGeom prst="rect">
            <a:avLst/>
          </a:prstGeom>
          <a:solidFill>
            <a:schemeClr val="bg1"/>
          </a:solidFill>
        </p:spPr>
        <p:txBody>
          <a:bodyPr vert="horz" lIns="91440" tIns="45720" rIns="91440" bIns="45720" rtlCol="0" anchor="t">
            <a:normAutofit/>
          </a:bodyPr>
          <a:lstStyle>
            <a:lvl1pPr algn="l" defTabSz="914400" rtl="0" eaLnBrk="1" latinLnBrk="0" hangingPunct="1">
              <a:spcBef>
                <a:spcPct val="0"/>
              </a:spcBef>
              <a:buNone/>
              <a:defRPr sz="4000" b="1" kern="1200" cap="all">
                <a:solidFill>
                  <a:schemeClr val="tx1"/>
                </a:solidFill>
                <a:latin typeface="Cambria" panose="02040503050406030204" pitchFamily="18" charset="0"/>
                <a:ea typeface="+mj-ea"/>
                <a:cs typeface="+mj-cs"/>
              </a:defRPr>
            </a:lvl1pPr>
          </a:lstStyle>
          <a:p>
            <a:endParaRPr lang="en-US" sz="6600" dirty="0"/>
          </a:p>
        </p:txBody>
      </p:sp>
    </p:spTree>
    <p:extLst>
      <p:ext uri="{BB962C8B-B14F-4D97-AF65-F5344CB8AC3E}">
        <p14:creationId xmlns:p14="http://schemas.microsoft.com/office/powerpoint/2010/main" val="909314811"/>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Recommendation</a:t>
            </a:r>
            <a:endParaRPr lang="en-US" dirty="0"/>
          </a:p>
        </p:txBody>
      </p:sp>
      <p:sp>
        <p:nvSpPr>
          <p:cNvPr id="5" name="Content Placeholder 4"/>
          <p:cNvSpPr>
            <a:spLocks noGrp="1"/>
          </p:cNvSpPr>
          <p:nvPr>
            <p:ph idx="1"/>
          </p:nvPr>
        </p:nvSpPr>
        <p:spPr>
          <a:xfrm>
            <a:off x="457200" y="1333500"/>
            <a:ext cx="4114800" cy="3771636"/>
          </a:xfrm>
        </p:spPr>
        <p:txBody>
          <a:bodyPr>
            <a:normAutofit/>
          </a:bodyPr>
          <a:lstStyle/>
          <a:p>
            <a:pPr marL="0" indent="0">
              <a:buNone/>
            </a:pPr>
            <a:r>
              <a:rPr lang="en-US" b="1" dirty="0" smtClean="0"/>
              <a:t>Phased approach</a:t>
            </a:r>
          </a:p>
          <a:p>
            <a:pPr lvl="1"/>
            <a:r>
              <a:rPr lang="en-US" dirty="0" smtClean="0"/>
              <a:t>Relationship building</a:t>
            </a:r>
          </a:p>
          <a:p>
            <a:pPr lvl="1"/>
            <a:r>
              <a:rPr lang="en-US" dirty="0" smtClean="0"/>
              <a:t>Brand awareness</a:t>
            </a:r>
          </a:p>
          <a:p>
            <a:pPr lvl="1"/>
            <a:r>
              <a:rPr lang="en-US" dirty="0" smtClean="0"/>
              <a:t>Infrastructure investment</a:t>
            </a:r>
          </a:p>
        </p:txBody>
      </p:sp>
      <p:sp>
        <p:nvSpPr>
          <p:cNvPr id="6" name="Content Placeholder 4"/>
          <p:cNvSpPr txBox="1">
            <a:spLocks/>
          </p:cNvSpPr>
          <p:nvPr/>
        </p:nvSpPr>
        <p:spPr>
          <a:xfrm>
            <a:off x="4800600" y="1790700"/>
            <a:ext cx="3581400" cy="27432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Cambria" panose="02040503050406030204"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mbria" panose="02040503050406030204"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mbria" panose="02040503050406030204"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mbria" panose="02040503050406030204"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mbria" panose="02040503050406030204"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dirty="0" smtClean="0"/>
              <a:t>Business Improvement District: </a:t>
            </a:r>
          </a:p>
          <a:p>
            <a:pPr marL="0" indent="0" algn="ctr">
              <a:buNone/>
            </a:pPr>
            <a:r>
              <a:rPr lang="en-US" b="1" i="1" dirty="0" smtClean="0"/>
              <a:t>Why not now?</a:t>
            </a:r>
          </a:p>
        </p:txBody>
      </p:sp>
    </p:spTree>
    <p:extLst>
      <p:ext uri="{BB962C8B-B14F-4D97-AF65-F5344CB8AC3E}">
        <p14:creationId xmlns:p14="http://schemas.microsoft.com/office/powerpoint/2010/main" val="853491219"/>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Short Term Strategies (1-3 years)</a:t>
            </a:r>
            <a:endParaRPr lang="en-US" dirty="0"/>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dirty="0"/>
              <a:t>D</a:t>
            </a:r>
            <a:r>
              <a:rPr lang="en-US" dirty="0" smtClean="0"/>
              <a:t>evelop </a:t>
            </a:r>
            <a:r>
              <a:rPr lang="en-US" dirty="0"/>
              <a:t>formal and informal relationships </a:t>
            </a:r>
            <a:endParaRPr lang="en-US" dirty="0" smtClean="0"/>
          </a:p>
          <a:p>
            <a:pPr marL="514350" indent="-514350">
              <a:buFont typeface="+mj-lt"/>
              <a:buAutoNum type="arabicPeriod"/>
            </a:pPr>
            <a:r>
              <a:rPr lang="en-US" dirty="0" smtClean="0"/>
              <a:t>Gather </a:t>
            </a:r>
            <a:r>
              <a:rPr lang="en-US" dirty="0"/>
              <a:t>data </a:t>
            </a:r>
            <a:endParaRPr lang="en-US" dirty="0" smtClean="0"/>
          </a:p>
          <a:p>
            <a:pPr marL="514350" indent="-514350">
              <a:buFont typeface="+mj-lt"/>
              <a:buAutoNum type="arabicPeriod"/>
            </a:pPr>
            <a:r>
              <a:rPr lang="en-US" dirty="0"/>
              <a:t>C</a:t>
            </a:r>
            <a:r>
              <a:rPr lang="en-US" dirty="0" smtClean="0"/>
              <a:t>omprehensive marketing </a:t>
            </a:r>
            <a:r>
              <a:rPr lang="en-US" dirty="0"/>
              <a:t>strategy </a:t>
            </a:r>
          </a:p>
          <a:p>
            <a:pPr marL="514350" indent="-514350">
              <a:buFont typeface="+mj-lt"/>
              <a:buAutoNum type="arabicPeriod"/>
            </a:pPr>
            <a:r>
              <a:rPr lang="en-US" dirty="0" smtClean="0"/>
              <a:t>Façade </a:t>
            </a:r>
            <a:r>
              <a:rPr lang="en-US" dirty="0"/>
              <a:t>improvement </a:t>
            </a:r>
            <a:r>
              <a:rPr lang="en-US" dirty="0" smtClean="0"/>
              <a:t>program</a:t>
            </a:r>
          </a:p>
          <a:p>
            <a:pPr marL="514350" indent="-514350">
              <a:buFont typeface="+mj-lt"/>
              <a:buAutoNum type="arabicPeriod"/>
            </a:pPr>
            <a:r>
              <a:rPr lang="en-US" dirty="0" smtClean="0"/>
              <a:t>Aggressively </a:t>
            </a:r>
            <a:r>
              <a:rPr lang="en-US" dirty="0"/>
              <a:t>pursue redevelopment </a:t>
            </a:r>
            <a:endParaRPr lang="en-US" dirty="0" smtClean="0"/>
          </a:p>
          <a:p>
            <a:pPr marL="514350" indent="-514350">
              <a:buFont typeface="+mj-lt"/>
              <a:buAutoNum type="arabicPeriod"/>
            </a:pPr>
            <a:r>
              <a:rPr lang="en-US" dirty="0" smtClean="0"/>
              <a:t>Speed up downtown city </a:t>
            </a:r>
            <a:r>
              <a:rPr lang="en-US" dirty="0"/>
              <a:t>infrastructure </a:t>
            </a:r>
            <a:r>
              <a:rPr lang="en-US" dirty="0" smtClean="0"/>
              <a:t>projects</a:t>
            </a:r>
            <a:endParaRPr lang="en-US" dirty="0"/>
          </a:p>
        </p:txBody>
      </p:sp>
    </p:spTree>
    <p:extLst>
      <p:ext uri="{BB962C8B-B14F-4D97-AF65-F5344CB8AC3E}">
        <p14:creationId xmlns:p14="http://schemas.microsoft.com/office/powerpoint/2010/main" val="3684433550"/>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Medium Term Strategies (4-7 years)</a:t>
            </a:r>
            <a:endParaRPr lang="en-US" sz="3600"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dirty="0" smtClean="0"/>
              <a:t>Expand </a:t>
            </a:r>
            <a:r>
              <a:rPr lang="en-US" dirty="0"/>
              <a:t>and ‘institutionalize’ additional community events </a:t>
            </a:r>
          </a:p>
          <a:p>
            <a:pPr marL="514350" indent="-514350">
              <a:buFont typeface="+mj-lt"/>
              <a:buAutoNum type="arabicPeriod"/>
            </a:pPr>
            <a:r>
              <a:rPr lang="en-US" dirty="0" smtClean="0"/>
              <a:t>Continue to speed </a:t>
            </a:r>
            <a:r>
              <a:rPr lang="en-US" dirty="0"/>
              <a:t>up </a:t>
            </a:r>
            <a:r>
              <a:rPr lang="en-US" dirty="0" smtClean="0"/>
              <a:t>downtown city </a:t>
            </a:r>
            <a:r>
              <a:rPr lang="en-US" dirty="0"/>
              <a:t>infrastructure </a:t>
            </a:r>
            <a:r>
              <a:rPr lang="en-US" dirty="0" smtClean="0"/>
              <a:t>projects</a:t>
            </a:r>
            <a:endParaRPr lang="en-US" dirty="0"/>
          </a:p>
          <a:p>
            <a:pPr marL="514350" indent="-514350">
              <a:buFont typeface="+mj-lt"/>
              <a:buAutoNum type="arabicPeriod"/>
            </a:pPr>
            <a:r>
              <a:rPr lang="en-US" dirty="0" smtClean="0"/>
              <a:t>Plan </a:t>
            </a:r>
            <a:r>
              <a:rPr lang="en-US" dirty="0"/>
              <a:t>and build a public gathering </a:t>
            </a:r>
            <a:r>
              <a:rPr lang="en-US" dirty="0" smtClean="0"/>
              <a:t>space</a:t>
            </a:r>
          </a:p>
          <a:p>
            <a:pPr marL="514350" indent="-514350">
              <a:buFont typeface="+mj-lt"/>
              <a:buAutoNum type="arabicPeriod"/>
            </a:pPr>
            <a:r>
              <a:rPr lang="en-US" dirty="0" smtClean="0"/>
              <a:t>Diligently </a:t>
            </a:r>
            <a:r>
              <a:rPr lang="en-US" dirty="0"/>
              <a:t>maintain the downtown </a:t>
            </a:r>
            <a:r>
              <a:rPr lang="en-US" dirty="0" smtClean="0"/>
              <a:t>area</a:t>
            </a:r>
            <a:endParaRPr lang="en-US" dirty="0"/>
          </a:p>
        </p:txBody>
      </p:sp>
    </p:spTree>
    <p:extLst>
      <p:ext uri="{BB962C8B-B14F-4D97-AF65-F5344CB8AC3E}">
        <p14:creationId xmlns:p14="http://schemas.microsoft.com/office/powerpoint/2010/main" val="1653223112"/>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Long Term Strategies (7-10 years)</a:t>
            </a:r>
            <a:endParaRPr lang="en-US" sz="3600"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dirty="0" smtClean="0"/>
              <a:t>Re-evaluate </a:t>
            </a:r>
            <a:r>
              <a:rPr lang="en-US" dirty="0"/>
              <a:t>the feasibility of a Business Improvement District (BID) </a:t>
            </a:r>
          </a:p>
          <a:p>
            <a:pPr marL="514350" indent="-514350">
              <a:buFont typeface="+mj-lt"/>
              <a:buAutoNum type="arabicPeriod"/>
            </a:pPr>
            <a:r>
              <a:rPr lang="en-US" dirty="0" smtClean="0"/>
              <a:t>Form </a:t>
            </a:r>
            <a:r>
              <a:rPr lang="en-US" dirty="0"/>
              <a:t>a BID Steering </a:t>
            </a:r>
            <a:r>
              <a:rPr lang="en-US" dirty="0" smtClean="0"/>
              <a:t>Committee, which would:</a:t>
            </a:r>
          </a:p>
          <a:p>
            <a:pPr marL="914400" lvl="1" indent="-514350">
              <a:buFont typeface="+mj-lt"/>
              <a:buAutoNum type="alphaLcParenR"/>
            </a:pPr>
            <a:r>
              <a:rPr lang="en-US" dirty="0" smtClean="0"/>
              <a:t>Establish Vision </a:t>
            </a:r>
            <a:r>
              <a:rPr lang="en-US" dirty="0"/>
              <a:t>for Downtown North St. Paul </a:t>
            </a:r>
          </a:p>
          <a:p>
            <a:pPr marL="914400" lvl="1" indent="-514350">
              <a:buFont typeface="+mj-lt"/>
              <a:buAutoNum type="alphaLcParenR"/>
            </a:pPr>
            <a:r>
              <a:rPr lang="en-US" dirty="0" smtClean="0"/>
              <a:t>Determine </a:t>
            </a:r>
            <a:r>
              <a:rPr lang="en-US" dirty="0"/>
              <a:t>BID Boundary </a:t>
            </a:r>
          </a:p>
          <a:p>
            <a:pPr marL="914400" lvl="1" indent="-514350">
              <a:buFont typeface="+mj-lt"/>
              <a:buAutoNum type="alphaLcParenR"/>
            </a:pPr>
            <a:r>
              <a:rPr lang="en-US" dirty="0" smtClean="0"/>
              <a:t>Determine </a:t>
            </a:r>
            <a:r>
              <a:rPr lang="en-US" dirty="0"/>
              <a:t>Method and Level of Assessment </a:t>
            </a:r>
          </a:p>
        </p:txBody>
      </p:sp>
    </p:spTree>
    <p:extLst>
      <p:ext uri="{BB962C8B-B14F-4D97-AF65-F5344CB8AC3E}">
        <p14:creationId xmlns:p14="http://schemas.microsoft.com/office/powerpoint/2010/main" val="1653223112"/>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North St. Paul BID Example</a:t>
            </a:r>
            <a:endParaRPr lang="en-US" dirty="0"/>
          </a:p>
        </p:txBody>
      </p:sp>
      <p:sp>
        <p:nvSpPr>
          <p:cNvPr id="3" name="Content Placeholder 2"/>
          <p:cNvSpPr>
            <a:spLocks noGrp="1"/>
          </p:cNvSpPr>
          <p:nvPr>
            <p:ph idx="1"/>
          </p:nvPr>
        </p:nvSpPr>
        <p:spPr>
          <a:xfrm>
            <a:off x="457200" y="1333500"/>
            <a:ext cx="4343400" cy="3771636"/>
          </a:xfrm>
        </p:spPr>
        <p:txBody>
          <a:bodyPr>
            <a:normAutofit fontScale="92500"/>
          </a:bodyPr>
          <a:lstStyle/>
          <a:p>
            <a:r>
              <a:rPr lang="en-US" sz="2800" dirty="0" smtClean="0"/>
              <a:t>Potential North St. Paul BID Activities</a:t>
            </a:r>
            <a:endParaRPr lang="en-US" sz="2800" dirty="0"/>
          </a:p>
          <a:p>
            <a:pPr lvl="1"/>
            <a:r>
              <a:rPr lang="en-US" sz="2400" dirty="0" smtClean="0"/>
              <a:t>Promotions </a:t>
            </a:r>
          </a:p>
          <a:p>
            <a:pPr lvl="1"/>
            <a:r>
              <a:rPr lang="en-US" sz="2400" dirty="0" smtClean="0"/>
              <a:t>Advertising </a:t>
            </a:r>
          </a:p>
          <a:p>
            <a:pPr lvl="1"/>
            <a:r>
              <a:rPr lang="en-US" sz="2400" dirty="0" smtClean="0"/>
              <a:t>Website </a:t>
            </a:r>
            <a:r>
              <a:rPr lang="en-US" sz="2400" dirty="0"/>
              <a:t>Outreach </a:t>
            </a:r>
            <a:endParaRPr lang="en-US" sz="2400" dirty="0" smtClean="0"/>
          </a:p>
          <a:p>
            <a:pPr lvl="1"/>
            <a:r>
              <a:rPr lang="en-US" sz="2400" dirty="0" smtClean="0"/>
              <a:t>Landscaping/Beautification </a:t>
            </a:r>
          </a:p>
          <a:p>
            <a:pPr lvl="1"/>
            <a:r>
              <a:rPr lang="en-US" sz="2400" dirty="0" smtClean="0"/>
              <a:t>Wayfinding </a:t>
            </a:r>
            <a:endParaRPr lang="en-US" sz="2400" dirty="0"/>
          </a:p>
          <a:p>
            <a:pPr lvl="1"/>
            <a:r>
              <a:rPr lang="en-US" sz="2400" dirty="0" smtClean="0"/>
              <a:t>Holiday </a:t>
            </a:r>
            <a:r>
              <a:rPr lang="en-US" sz="2400" dirty="0"/>
              <a:t>Lighting </a:t>
            </a:r>
            <a:endParaRPr lang="en-US" sz="2400" dirty="0" smtClean="0"/>
          </a:p>
          <a:p>
            <a:pPr lvl="1"/>
            <a:r>
              <a:rPr lang="en-US" sz="2400" dirty="0" smtClean="0"/>
              <a:t>Events </a:t>
            </a:r>
            <a:endParaRPr lang="en-US" sz="2400" dirty="0"/>
          </a:p>
          <a:p>
            <a:endParaRPr lang="en-US" dirty="0" smtClean="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7508" y="3009900"/>
            <a:ext cx="1980439" cy="2198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p:nvPr/>
        </p:nvPicPr>
        <p:blipFill rotWithShape="1">
          <a:blip r:embed="rId3" cstate="print">
            <a:extLst>
              <a:ext uri="{28A0092B-C50C-407E-A947-70E740481C1C}">
                <a14:useLocalDpi xmlns:a14="http://schemas.microsoft.com/office/drawing/2010/main" val="0"/>
              </a:ext>
            </a:extLst>
          </a:blip>
          <a:srcRect l="1936" t="15979" r="50883" b="29640"/>
          <a:stretch/>
        </p:blipFill>
        <p:spPr bwMode="auto">
          <a:xfrm>
            <a:off x="4724400" y="1156282"/>
            <a:ext cx="3657600" cy="167884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62962663"/>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City of North St. Paul</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1257300"/>
            <a:ext cx="3264049" cy="3771900"/>
          </a:xfrm>
        </p:spPr>
      </p:pic>
      <p:sp>
        <p:nvSpPr>
          <p:cNvPr id="2" name="TextBox 1"/>
          <p:cNvSpPr txBox="1"/>
          <p:nvPr/>
        </p:nvSpPr>
        <p:spPr>
          <a:xfrm>
            <a:off x="4027764" y="1562100"/>
            <a:ext cx="4963836" cy="830997"/>
          </a:xfrm>
          <a:prstGeom prst="rect">
            <a:avLst/>
          </a:prstGeom>
          <a:noFill/>
        </p:spPr>
        <p:txBody>
          <a:bodyPr wrap="square" rtlCol="0">
            <a:spAutoFit/>
          </a:bodyPr>
          <a:lstStyle/>
          <a:p>
            <a:r>
              <a:rPr lang="en-US" sz="2400" i="1" dirty="0" smtClean="0">
                <a:latin typeface="Cambria" panose="02040503050406030204" pitchFamily="18" charset="0"/>
              </a:rPr>
              <a:t>3.1 square mile inner-ring suburb established in 1887</a:t>
            </a:r>
            <a:endParaRPr lang="en-US" sz="2400" i="1" dirty="0">
              <a:latin typeface="Cambria" panose="02040503050406030204" pitchFamily="18" charset="0"/>
            </a:endParaRPr>
          </a:p>
        </p:txBody>
      </p:sp>
      <p:sp>
        <p:nvSpPr>
          <p:cNvPr id="5" name="TextBox 4"/>
          <p:cNvSpPr txBox="1"/>
          <p:nvPr/>
        </p:nvSpPr>
        <p:spPr>
          <a:xfrm>
            <a:off x="4027764" y="3570357"/>
            <a:ext cx="4898472" cy="830997"/>
          </a:xfrm>
          <a:prstGeom prst="rect">
            <a:avLst/>
          </a:prstGeom>
          <a:noFill/>
        </p:spPr>
        <p:txBody>
          <a:bodyPr wrap="square" rtlCol="0">
            <a:spAutoFit/>
          </a:bodyPr>
          <a:lstStyle/>
          <a:p>
            <a:r>
              <a:rPr lang="en-US" sz="2400" i="1" dirty="0" smtClean="0">
                <a:latin typeface="Cambria" panose="02040503050406030204" pitchFamily="18" charset="0"/>
              </a:rPr>
              <a:t>Contains a six-block long historic </a:t>
            </a:r>
            <a:r>
              <a:rPr lang="en-US" sz="2400" i="1" dirty="0" err="1" smtClean="0">
                <a:latin typeface="Cambria" panose="02040503050406030204" pitchFamily="18" charset="0"/>
              </a:rPr>
              <a:t>mainstreet</a:t>
            </a:r>
            <a:r>
              <a:rPr lang="en-US" sz="2400" i="1" dirty="0" smtClean="0">
                <a:latin typeface="Cambria" panose="02040503050406030204" pitchFamily="18" charset="0"/>
              </a:rPr>
              <a:t> downtown</a:t>
            </a:r>
            <a:endParaRPr lang="en-US" sz="2400" i="1" dirty="0">
              <a:latin typeface="Cambria" panose="02040503050406030204" pitchFamily="18" charset="0"/>
            </a:endParaRPr>
          </a:p>
        </p:txBody>
      </p:sp>
      <p:sp>
        <p:nvSpPr>
          <p:cNvPr id="6" name="TextBox 5"/>
          <p:cNvSpPr txBox="1"/>
          <p:nvPr/>
        </p:nvSpPr>
        <p:spPr>
          <a:xfrm>
            <a:off x="4027764" y="2705100"/>
            <a:ext cx="4898472" cy="461665"/>
          </a:xfrm>
          <a:prstGeom prst="rect">
            <a:avLst/>
          </a:prstGeom>
          <a:noFill/>
        </p:spPr>
        <p:txBody>
          <a:bodyPr wrap="square" rtlCol="0">
            <a:spAutoFit/>
          </a:bodyPr>
          <a:lstStyle/>
          <a:p>
            <a:r>
              <a:rPr lang="en-US" sz="2400" i="1" dirty="0" smtClean="0">
                <a:latin typeface="Cambria" panose="02040503050406030204" pitchFamily="18" charset="0"/>
              </a:rPr>
              <a:t>Population </a:t>
            </a:r>
            <a:r>
              <a:rPr lang="en-US" sz="2400" i="1" dirty="0">
                <a:latin typeface="Cambria" panose="02040503050406030204" pitchFamily="18" charset="0"/>
              </a:rPr>
              <a:t>of </a:t>
            </a:r>
            <a:r>
              <a:rPr lang="en-US" sz="2400" i="1" dirty="0" smtClean="0">
                <a:latin typeface="Cambria" panose="02040503050406030204" pitchFamily="18" charset="0"/>
              </a:rPr>
              <a:t>11,460</a:t>
            </a:r>
            <a:endParaRPr lang="en-US" sz="2400" i="1" dirty="0">
              <a:latin typeface="Cambria" panose="02040503050406030204" pitchFamily="18" charset="0"/>
            </a:endParaRPr>
          </a:p>
        </p:txBody>
      </p:sp>
    </p:spTree>
    <p:extLst>
      <p:ext uri="{BB962C8B-B14F-4D97-AF65-F5344CB8AC3E}">
        <p14:creationId xmlns:p14="http://schemas.microsoft.com/office/powerpoint/2010/main" val="3704239703"/>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pic>
        <p:nvPicPr>
          <p:cNvPr id="409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743075" y="1333500"/>
            <a:ext cx="5657850" cy="3771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9281247"/>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Thank You!</a:t>
            </a:r>
            <a:endParaRPr lang="en-US" dirty="0"/>
          </a:p>
        </p:txBody>
      </p:sp>
      <p:sp>
        <p:nvSpPr>
          <p:cNvPr id="2" name="Content Placeholder 1"/>
          <p:cNvSpPr>
            <a:spLocks noGrp="1"/>
          </p:cNvSpPr>
          <p:nvPr>
            <p:ph idx="1"/>
          </p:nvPr>
        </p:nvSpPr>
        <p:spPr>
          <a:xfrm>
            <a:off x="457200" y="1257300"/>
            <a:ext cx="8229600" cy="3962400"/>
          </a:xfrm>
        </p:spPr>
        <p:txBody>
          <a:bodyPr>
            <a:normAutofit fontScale="62500" lnSpcReduction="20000"/>
          </a:bodyPr>
          <a:lstStyle/>
          <a:p>
            <a:r>
              <a:rPr lang="en-US" dirty="0" smtClean="0"/>
              <a:t>Photo credits</a:t>
            </a:r>
          </a:p>
          <a:p>
            <a:pPr lvl="1"/>
            <a:r>
              <a:rPr lang="en-US" dirty="0" smtClean="0"/>
              <a:t>North St. Paul Logo: Laura </a:t>
            </a:r>
            <a:r>
              <a:rPr lang="en-US" dirty="0" err="1" smtClean="0"/>
              <a:t>Nygren</a:t>
            </a:r>
            <a:r>
              <a:rPr lang="en-US" dirty="0" smtClean="0"/>
              <a:t>, University of Minnesota 2013</a:t>
            </a:r>
          </a:p>
          <a:p>
            <a:pPr lvl="1"/>
            <a:r>
              <a:rPr lang="en-US" dirty="0" smtClean="0"/>
              <a:t>North St. Paul photos: Chuck Darnell, Spring 2014</a:t>
            </a:r>
          </a:p>
          <a:p>
            <a:pPr lvl="1"/>
            <a:r>
              <a:rPr lang="en-US" dirty="0" smtClean="0"/>
              <a:t>Other photos</a:t>
            </a:r>
          </a:p>
          <a:p>
            <a:pPr lvl="2"/>
            <a:r>
              <a:rPr lang="en-US" dirty="0" smtClean="0"/>
              <a:t>Resilient Communities Project</a:t>
            </a:r>
          </a:p>
          <a:p>
            <a:pPr lvl="2"/>
            <a:r>
              <a:rPr lang="en-US" dirty="0" smtClean="0"/>
              <a:t>City of North St. Paul</a:t>
            </a:r>
          </a:p>
          <a:p>
            <a:pPr lvl="2"/>
            <a:r>
              <a:rPr lang="en-US" dirty="0" smtClean="0"/>
              <a:t>Google Maps 2014</a:t>
            </a:r>
          </a:p>
          <a:p>
            <a:pPr lvl="2"/>
            <a:r>
              <a:rPr lang="en-US" dirty="0"/>
              <a:t>http://www.garryinsurance.com/files/2013/06/car1.jpg</a:t>
            </a:r>
            <a:endParaRPr lang="en-US" dirty="0" smtClean="0"/>
          </a:p>
          <a:p>
            <a:pPr lvl="2"/>
            <a:r>
              <a:rPr lang="en-US" dirty="0"/>
              <a:t>http://cmsimg.desmoinesregister.com/apps/pbcsi.dll/bilde?Site=D2&amp;Date=20121216&amp;Category=NEWS03&amp;ArtNo=312160056&amp;Ref=AR&amp;MaxW=640&amp;Border=0&amp;Munson-Iowa-s-Christmas-Town-title-up-grabs-again</a:t>
            </a:r>
            <a:endParaRPr lang="en-US" dirty="0" smtClean="0"/>
          </a:p>
          <a:p>
            <a:pPr lvl="2"/>
            <a:r>
              <a:rPr lang="en-US" dirty="0"/>
              <a:t>http://www.discoverbristolvt.com/wp/wp-content/uploads/2011/08/Pocock-Rocks-201131.jpg</a:t>
            </a:r>
            <a:endParaRPr lang="en-US" dirty="0" smtClean="0"/>
          </a:p>
          <a:p>
            <a:pPr lvl="2"/>
            <a:r>
              <a:rPr lang="en-US" dirty="0" smtClean="0"/>
              <a:t>http</a:t>
            </a:r>
            <a:r>
              <a:rPr lang="en-US" dirty="0"/>
              <a:t>://</a:t>
            </a:r>
            <a:r>
              <a:rPr lang="en-US" dirty="0" smtClean="0"/>
              <a:t>www.thrillist.com/drink/minneapolis/downtown/fulton-brewerys-taproom-patio-this-is-the-twin-cities-best-brewery-patio#slide=2</a:t>
            </a:r>
          </a:p>
          <a:p>
            <a:pPr lvl="2"/>
            <a:r>
              <a:rPr lang="en-US" dirty="0"/>
              <a:t>http://cdn.newsday.com/polopoly_fs/1.2802866.1345046931!/httpImage/image.JPG_gen/derivatives/display_600/image.JPG</a:t>
            </a:r>
          </a:p>
        </p:txBody>
      </p:sp>
    </p:spTree>
    <p:extLst>
      <p:ext uri="{BB962C8B-B14F-4D97-AF65-F5344CB8AC3E}">
        <p14:creationId xmlns:p14="http://schemas.microsoft.com/office/powerpoint/2010/main" val="3613185259"/>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5000"/>
            <a:lum/>
          </a:blip>
          <a:srcRect/>
          <a:stretch>
            <a:fillRect t="-10000" b="-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21555" y="3695700"/>
            <a:ext cx="7322445" cy="1135063"/>
          </a:xfrm>
          <a:solidFill>
            <a:schemeClr val="bg1"/>
          </a:solidFill>
        </p:spPr>
        <p:txBody>
          <a:bodyPr>
            <a:normAutofit/>
          </a:bodyPr>
          <a:lstStyle/>
          <a:p>
            <a:r>
              <a:rPr lang="en-US" sz="6600" dirty="0" smtClean="0"/>
              <a:t>Diagnosis</a:t>
            </a:r>
            <a:endParaRPr lang="en-US" sz="6600" dirty="0"/>
          </a:p>
        </p:txBody>
      </p:sp>
      <p:sp>
        <p:nvSpPr>
          <p:cNvPr id="3" name="Title 1"/>
          <p:cNvSpPr txBox="1">
            <a:spLocks/>
          </p:cNvSpPr>
          <p:nvPr/>
        </p:nvSpPr>
        <p:spPr>
          <a:xfrm>
            <a:off x="0" y="3695700"/>
            <a:ext cx="685800" cy="1135063"/>
          </a:xfrm>
          <a:prstGeom prst="rect">
            <a:avLst/>
          </a:prstGeom>
          <a:solidFill>
            <a:schemeClr val="bg1"/>
          </a:solidFill>
        </p:spPr>
        <p:txBody>
          <a:bodyPr vert="horz" lIns="91440" tIns="45720" rIns="91440" bIns="45720" rtlCol="0" anchor="t">
            <a:normAutofit/>
          </a:bodyPr>
          <a:lstStyle>
            <a:lvl1pPr algn="l" defTabSz="914400" rtl="0" eaLnBrk="1" latinLnBrk="0" hangingPunct="1">
              <a:spcBef>
                <a:spcPct val="0"/>
              </a:spcBef>
              <a:buNone/>
              <a:defRPr sz="4000" b="1" kern="1200" cap="all">
                <a:solidFill>
                  <a:schemeClr val="tx1"/>
                </a:solidFill>
                <a:latin typeface="Cambria" panose="02040503050406030204" pitchFamily="18" charset="0"/>
                <a:ea typeface="+mj-ea"/>
                <a:cs typeface="+mj-cs"/>
              </a:defRPr>
            </a:lvl1pPr>
          </a:lstStyle>
          <a:p>
            <a:endParaRPr lang="en-US" sz="6600" dirty="0"/>
          </a:p>
        </p:txBody>
      </p:sp>
    </p:spTree>
    <p:extLst>
      <p:ext uri="{BB962C8B-B14F-4D97-AF65-F5344CB8AC3E}">
        <p14:creationId xmlns:p14="http://schemas.microsoft.com/office/powerpoint/2010/main" val="2221329892"/>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the study’s purpose?</a:t>
            </a:r>
            <a:endParaRPr lang="en-US" dirty="0"/>
          </a:p>
        </p:txBody>
      </p:sp>
      <p:sp>
        <p:nvSpPr>
          <p:cNvPr id="3" name="Content Placeholder 2"/>
          <p:cNvSpPr>
            <a:spLocks noGrp="1"/>
          </p:cNvSpPr>
          <p:nvPr>
            <p:ph idx="1"/>
          </p:nvPr>
        </p:nvSpPr>
        <p:spPr>
          <a:xfrm>
            <a:off x="457200" y="1333500"/>
            <a:ext cx="8229600" cy="3505200"/>
          </a:xfrm>
        </p:spPr>
        <p:txBody>
          <a:bodyPr>
            <a:normAutofit lnSpcReduction="10000"/>
          </a:bodyPr>
          <a:lstStyle/>
          <a:p>
            <a:pPr marL="0" indent="0">
              <a:buNone/>
            </a:pPr>
            <a:r>
              <a:rPr lang="en-US" i="1" dirty="0" smtClean="0"/>
              <a:t>Identify </a:t>
            </a:r>
            <a:r>
              <a:rPr lang="en-US" i="1" dirty="0"/>
              <a:t>the needs and desires of businesses and property owners </a:t>
            </a:r>
            <a:endParaRPr lang="en-US" i="1" dirty="0" smtClean="0"/>
          </a:p>
          <a:p>
            <a:pPr marL="0" indent="0">
              <a:buNone/>
            </a:pPr>
            <a:endParaRPr lang="en-US" sz="2200" i="1" dirty="0"/>
          </a:p>
          <a:p>
            <a:pPr marL="0" indent="0">
              <a:buNone/>
            </a:pPr>
            <a:r>
              <a:rPr lang="en-US" i="1" dirty="0" smtClean="0"/>
              <a:t>Assess the </a:t>
            </a:r>
            <a:r>
              <a:rPr lang="en-US" i="1" dirty="0"/>
              <a:t>existing level of </a:t>
            </a:r>
            <a:r>
              <a:rPr lang="en-US" i="1" dirty="0" smtClean="0"/>
              <a:t>service</a:t>
            </a:r>
          </a:p>
          <a:p>
            <a:pPr marL="0" indent="0">
              <a:buNone/>
            </a:pPr>
            <a:endParaRPr lang="en-US" sz="2200" i="1" dirty="0" smtClean="0"/>
          </a:p>
          <a:p>
            <a:pPr marL="0" indent="0">
              <a:buNone/>
            </a:pPr>
            <a:r>
              <a:rPr lang="en-US" i="1" dirty="0" smtClean="0"/>
              <a:t>Determine whether </a:t>
            </a:r>
            <a:r>
              <a:rPr lang="en-US" i="1" dirty="0"/>
              <a:t>a Business Improvement District (BID) would be the appropriate </a:t>
            </a:r>
            <a:r>
              <a:rPr lang="en-US" i="1" dirty="0" smtClean="0"/>
              <a:t>tool</a:t>
            </a:r>
            <a:endParaRPr lang="en-US" i="1" dirty="0"/>
          </a:p>
        </p:txBody>
      </p:sp>
    </p:spTree>
    <p:extLst>
      <p:ext uri="{BB962C8B-B14F-4D97-AF65-F5344CB8AC3E}">
        <p14:creationId xmlns:p14="http://schemas.microsoft.com/office/powerpoint/2010/main" val="2124467673"/>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North St. Paul Today</a:t>
            </a:r>
            <a:endParaRPr lang="en-US" dirty="0"/>
          </a:p>
        </p:txBody>
      </p:sp>
      <p:sp>
        <p:nvSpPr>
          <p:cNvPr id="2" name="Content Placeholder 1"/>
          <p:cNvSpPr>
            <a:spLocks noGrp="1"/>
          </p:cNvSpPr>
          <p:nvPr>
            <p:ph idx="1"/>
          </p:nvPr>
        </p:nvSpPr>
        <p:spPr>
          <a:xfrm>
            <a:off x="3384956" y="2699507"/>
            <a:ext cx="2286000" cy="642501"/>
          </a:xfrm>
        </p:spPr>
        <p:txBody>
          <a:bodyPr>
            <a:noAutofit/>
          </a:bodyPr>
          <a:lstStyle/>
          <a:p>
            <a:pPr marL="0" indent="0" algn="ctr">
              <a:buNone/>
            </a:pPr>
            <a:r>
              <a:rPr lang="en-US" sz="1200" dirty="0" smtClean="0"/>
              <a:t>Angled, on street parking (top)</a:t>
            </a:r>
          </a:p>
          <a:p>
            <a:pPr marL="0" indent="0" algn="ctr">
              <a:buNone/>
            </a:pPr>
            <a:r>
              <a:rPr lang="en-US" sz="1200" dirty="0" smtClean="0"/>
              <a:t>Wide, pedestrian friendly sidewalks (bottom)</a:t>
            </a:r>
          </a:p>
        </p:txBody>
      </p:sp>
      <p:pic>
        <p:nvPicPr>
          <p:cNvPr id="4" name="Picture 3" descr="North St. Paul City Hall"/>
          <p:cNvPicPr/>
          <p:nvPr/>
        </p:nvPicPr>
        <p:blipFill>
          <a:blip r:embed="rId2">
            <a:extLst>
              <a:ext uri="{28A0092B-C50C-407E-A947-70E740481C1C}">
                <a14:useLocalDpi xmlns:a14="http://schemas.microsoft.com/office/drawing/2010/main" val="0"/>
              </a:ext>
            </a:extLst>
          </a:blip>
          <a:srcRect/>
          <a:stretch>
            <a:fillRect/>
          </a:stretch>
        </p:blipFill>
        <p:spPr bwMode="auto">
          <a:xfrm>
            <a:off x="495300" y="1132514"/>
            <a:ext cx="2438400" cy="2362200"/>
          </a:xfrm>
          <a:prstGeom prst="rect">
            <a:avLst/>
          </a:prstGeom>
          <a:noFill/>
          <a:ln>
            <a:noFill/>
          </a:ln>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11185" r="14562" b="32968"/>
          <a:stretch/>
        </p:blipFill>
        <p:spPr>
          <a:xfrm>
            <a:off x="3384958" y="1104900"/>
            <a:ext cx="2332995" cy="1579577"/>
          </a:xfrm>
          <a:prstGeom prst="rect">
            <a:avLst/>
          </a:prstGeom>
        </p:spPr>
      </p:pic>
      <p:sp>
        <p:nvSpPr>
          <p:cNvPr id="7" name="Content Placeholder 1"/>
          <p:cNvSpPr txBox="1">
            <a:spLocks/>
          </p:cNvSpPr>
          <p:nvPr/>
        </p:nvSpPr>
        <p:spPr>
          <a:xfrm>
            <a:off x="609600" y="3695700"/>
            <a:ext cx="2209800" cy="1561836"/>
          </a:xfrm>
          <a:prstGeom prst="rect">
            <a:avLst/>
          </a:prstGeom>
        </p:spPr>
        <p:txBody>
          <a:bodyPr vert="horz" lIns="91440" tIns="45720" rIns="91440" bIns="45720" rtlCol="0">
            <a:normAutofit fontScale="4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Cambria" panose="02040503050406030204"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mbria" panose="02040503050406030204"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mbria" panose="02040503050406030204"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mbria" panose="02040503050406030204"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mbria" panose="02040503050406030204"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b="1" dirty="0" smtClean="0"/>
              <a:t>Public &amp; Institutional Investment</a:t>
            </a:r>
          </a:p>
          <a:p>
            <a:r>
              <a:rPr lang="en-US" dirty="0"/>
              <a:t>L</a:t>
            </a:r>
            <a:r>
              <a:rPr lang="en-US" dirty="0" smtClean="0"/>
              <a:t>ibrary</a:t>
            </a:r>
          </a:p>
          <a:p>
            <a:r>
              <a:rPr lang="en-US" dirty="0" smtClean="0"/>
              <a:t>City Hall/fire station</a:t>
            </a:r>
          </a:p>
          <a:p>
            <a:r>
              <a:rPr lang="en-US" dirty="0"/>
              <a:t>P</a:t>
            </a:r>
            <a:r>
              <a:rPr lang="en-US" dirty="0" smtClean="0"/>
              <a:t>ublic works garage</a:t>
            </a:r>
          </a:p>
          <a:p>
            <a:r>
              <a:rPr lang="en-US" dirty="0"/>
              <a:t>W</a:t>
            </a:r>
            <a:r>
              <a:rPr lang="en-US" dirty="0" smtClean="0"/>
              <a:t>ind turbine</a:t>
            </a:r>
          </a:p>
        </p:txBody>
      </p:sp>
      <p:sp>
        <p:nvSpPr>
          <p:cNvPr id="8" name="Content Placeholder 1"/>
          <p:cNvSpPr txBox="1">
            <a:spLocks/>
          </p:cNvSpPr>
          <p:nvPr/>
        </p:nvSpPr>
        <p:spPr>
          <a:xfrm>
            <a:off x="6096000" y="3619500"/>
            <a:ext cx="2743200" cy="1568741"/>
          </a:xfrm>
          <a:prstGeom prst="rect">
            <a:avLst/>
          </a:prstGeom>
        </p:spPr>
        <p:txBody>
          <a:bodyPr vert="horz" lIns="91440" tIns="45720" rIns="91440" bIns="45720" rtlCol="0">
            <a:normAutofit fontScale="4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Cambria" panose="02040503050406030204"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mbria" panose="02040503050406030204"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mbria" panose="02040503050406030204"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mbria" panose="02040503050406030204"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mbria" panose="02040503050406030204"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b="1" dirty="0" smtClean="0"/>
              <a:t>Recent New </a:t>
            </a:r>
            <a:r>
              <a:rPr lang="en-US" b="1" dirty="0"/>
              <a:t>D</a:t>
            </a:r>
            <a:r>
              <a:rPr lang="en-US" b="1" dirty="0" smtClean="0"/>
              <a:t>evelopment</a:t>
            </a:r>
          </a:p>
          <a:p>
            <a:r>
              <a:rPr lang="en-US" dirty="0" smtClean="0"/>
              <a:t>3-story mixed use development at </a:t>
            </a:r>
            <a:r>
              <a:rPr lang="en-US" smtClean="0"/>
              <a:t>7th </a:t>
            </a:r>
            <a:r>
              <a:rPr lang="en-US" smtClean="0"/>
              <a:t>Avenue</a:t>
            </a:r>
            <a:r>
              <a:rPr lang="en-US" smtClean="0"/>
              <a:t> </a:t>
            </a:r>
            <a:r>
              <a:rPr lang="en-US" dirty="0" smtClean="0"/>
              <a:t>and Charles</a:t>
            </a:r>
          </a:p>
          <a:p>
            <a:r>
              <a:rPr lang="en-US" dirty="0" smtClean="0"/>
              <a:t>Reflex Medical</a:t>
            </a:r>
          </a:p>
          <a:p>
            <a:r>
              <a:rPr lang="en-US" dirty="0" smtClean="0"/>
              <a:t>Senior Housing development currently under construction </a:t>
            </a:r>
          </a:p>
        </p:txBody>
      </p:sp>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l="24786" r="13816"/>
          <a:stretch/>
        </p:blipFill>
        <p:spPr>
          <a:xfrm rot="5400000">
            <a:off x="3675153" y="3100703"/>
            <a:ext cx="1752600" cy="2332995"/>
          </a:xfrm>
          <a:prstGeom prst="rect">
            <a:avLst/>
          </a:prstGeom>
        </p:spPr>
      </p:pic>
      <p:pic>
        <p:nvPicPr>
          <p:cNvPr id="5"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5999" y="1333500"/>
            <a:ext cx="2675289"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4634029"/>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North St. Paul Today</a:t>
            </a:r>
            <a:endParaRPr lang="en-US" dirty="0"/>
          </a:p>
        </p:txBody>
      </p:sp>
      <p:sp>
        <p:nvSpPr>
          <p:cNvPr id="3" name="Content Placeholder 2"/>
          <p:cNvSpPr>
            <a:spLocks noGrp="1"/>
          </p:cNvSpPr>
          <p:nvPr>
            <p:ph idx="1"/>
          </p:nvPr>
        </p:nvSpPr>
        <p:spPr>
          <a:xfrm>
            <a:off x="4746071" y="3848100"/>
            <a:ext cx="3962400" cy="1071344"/>
          </a:xfrm>
        </p:spPr>
        <p:txBody>
          <a:bodyPr>
            <a:normAutofit/>
          </a:bodyPr>
          <a:lstStyle/>
          <a:p>
            <a:pPr marL="0" indent="0" algn="ctr">
              <a:buNone/>
            </a:pPr>
            <a:r>
              <a:rPr lang="en-US" sz="2400" dirty="0" smtClean="0"/>
              <a:t>Vacant parcels and unimproved parking lots</a:t>
            </a:r>
          </a:p>
          <a:p>
            <a:endParaRPr lang="en-US" dirty="0" smtClean="0"/>
          </a:p>
          <a:p>
            <a:endParaRPr lang="en-US" dirty="0"/>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340" r="17369" b="13841"/>
          <a:stretch/>
        </p:blipFill>
        <p:spPr bwMode="auto">
          <a:xfrm>
            <a:off x="4953000" y="1181100"/>
            <a:ext cx="3548543" cy="2433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txBox="1">
            <a:spLocks/>
          </p:cNvSpPr>
          <p:nvPr/>
        </p:nvSpPr>
        <p:spPr>
          <a:xfrm>
            <a:off x="457200" y="3767356"/>
            <a:ext cx="4114800" cy="1490180"/>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Cambria" panose="02040503050406030204"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mbria" panose="02040503050406030204"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mbria" panose="02040503050406030204"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mbria" panose="02040503050406030204"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mbria" panose="02040503050406030204"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3100" dirty="0" smtClean="0"/>
              <a:t>Mix of uses north of 7</a:t>
            </a:r>
            <a:r>
              <a:rPr lang="en-US" sz="3100" baseline="30000" dirty="0" smtClean="0"/>
              <a:t>th</a:t>
            </a:r>
            <a:r>
              <a:rPr lang="en-US" sz="3100" dirty="0" smtClean="0"/>
              <a:t> Avenue, including several industrial uses along the back of the commercial area</a:t>
            </a:r>
          </a:p>
          <a:p>
            <a:pPr marL="0" indent="0">
              <a:buNone/>
            </a:pPr>
            <a:endParaRPr lang="en-US" dirty="0" smtClean="0"/>
          </a:p>
          <a:p>
            <a:endParaRPr lang="en-US" dirty="0"/>
          </a:p>
        </p:txBody>
      </p:sp>
      <p:pic>
        <p:nvPicPr>
          <p:cNvPr id="205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26108"/>
          <a:stretch/>
        </p:blipFill>
        <p:spPr bwMode="auto">
          <a:xfrm>
            <a:off x="609600" y="1181100"/>
            <a:ext cx="3641786" cy="2433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1090349"/>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BID?</a:t>
            </a:r>
            <a:endParaRPr lang="en-US" dirty="0"/>
          </a:p>
        </p:txBody>
      </p:sp>
      <p:sp>
        <p:nvSpPr>
          <p:cNvPr id="3" name="Content Placeholder 2"/>
          <p:cNvSpPr>
            <a:spLocks noGrp="1"/>
          </p:cNvSpPr>
          <p:nvPr>
            <p:ph idx="1"/>
          </p:nvPr>
        </p:nvSpPr>
        <p:spPr>
          <a:xfrm>
            <a:off x="3276600" y="1333500"/>
            <a:ext cx="5410200" cy="3771636"/>
          </a:xfrm>
        </p:spPr>
        <p:txBody>
          <a:bodyPr>
            <a:normAutofit fontScale="92500" lnSpcReduction="10000"/>
          </a:bodyPr>
          <a:lstStyle/>
          <a:p>
            <a:pPr marL="0" indent="0">
              <a:buNone/>
            </a:pPr>
            <a:r>
              <a:rPr lang="en-US" b="1" i="1" dirty="0" smtClean="0"/>
              <a:t>A tool to… </a:t>
            </a:r>
          </a:p>
          <a:p>
            <a:pPr lvl="1"/>
            <a:r>
              <a:rPr lang="en-US" dirty="0"/>
              <a:t>E</a:t>
            </a:r>
            <a:r>
              <a:rPr lang="en-US" dirty="0" smtClean="0"/>
              <a:t>nhance infrastructure</a:t>
            </a:r>
          </a:p>
          <a:p>
            <a:pPr lvl="1"/>
            <a:r>
              <a:rPr lang="en-US" dirty="0" smtClean="0"/>
              <a:t>Provide supplemental services </a:t>
            </a:r>
          </a:p>
          <a:p>
            <a:pPr marL="0" lvl="1" indent="0" algn="r">
              <a:buNone/>
            </a:pPr>
            <a:r>
              <a:rPr lang="en-US" b="1" i="1" dirty="0" smtClean="0"/>
              <a:t>…Leading to improved conditions and perceptions of the local business environment </a:t>
            </a:r>
          </a:p>
          <a:p>
            <a:pPr marL="0" lvl="1" indent="0">
              <a:buNone/>
            </a:pPr>
            <a:endParaRPr lang="en-US" dirty="0"/>
          </a:p>
          <a:p>
            <a:pPr marL="0" lvl="1" indent="0" algn="ctr">
              <a:buNone/>
            </a:pPr>
            <a:r>
              <a:rPr lang="en-US" sz="2400" dirty="0" smtClean="0"/>
              <a:t>Self-managed;  relies on special assessments on a district-wide basis</a:t>
            </a:r>
            <a:endParaRPr lang="en-US" sz="2400" dirty="0"/>
          </a:p>
        </p:txBody>
      </p:sp>
      <p:pic>
        <p:nvPicPr>
          <p:cNvPr id="3074" name="Picture 2" descr="bilde (640×44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3162300"/>
            <a:ext cx="2565284" cy="1771649"/>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1181101"/>
            <a:ext cx="2565284"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66549713"/>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Diagnosis Activities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Stakeholder Engagement</a:t>
            </a:r>
          </a:p>
          <a:p>
            <a:pPr lvl="1"/>
            <a:r>
              <a:rPr lang="en-US" dirty="0" smtClean="0"/>
              <a:t>Individual Interviews and Business Association Meeting</a:t>
            </a:r>
          </a:p>
          <a:p>
            <a:r>
              <a:rPr lang="en-US" dirty="0" smtClean="0"/>
              <a:t>Literature Review</a:t>
            </a:r>
          </a:p>
          <a:p>
            <a:r>
              <a:rPr lang="en-US" dirty="0" smtClean="0"/>
              <a:t>Zoning Code Analysis</a:t>
            </a:r>
          </a:p>
          <a:p>
            <a:r>
              <a:rPr lang="en-US" dirty="0" smtClean="0"/>
              <a:t>City Walking Tour</a:t>
            </a:r>
          </a:p>
          <a:p>
            <a:r>
              <a:rPr lang="en-US" dirty="0" smtClean="0"/>
              <a:t>Review of relevant Resilient Communities Project studies</a:t>
            </a:r>
            <a:endParaRPr lang="en-US" dirty="0"/>
          </a:p>
        </p:txBody>
      </p:sp>
    </p:spTree>
    <p:extLst>
      <p:ext uri="{BB962C8B-B14F-4D97-AF65-F5344CB8AC3E}">
        <p14:creationId xmlns:p14="http://schemas.microsoft.com/office/powerpoint/2010/main" val="460368064"/>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5000"/>
            <a:lum/>
          </a:blip>
          <a:srcRect/>
          <a:stretch>
            <a:fillRect t="-10000" b="-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07828" y="3695700"/>
            <a:ext cx="7336172" cy="1135063"/>
          </a:xfrm>
          <a:solidFill>
            <a:schemeClr val="bg1"/>
          </a:solidFill>
        </p:spPr>
        <p:txBody>
          <a:bodyPr anchor="ctr">
            <a:noAutofit/>
          </a:bodyPr>
          <a:lstStyle/>
          <a:p>
            <a:r>
              <a:rPr lang="en-US" sz="6600" dirty="0" smtClean="0"/>
              <a:t>vision</a:t>
            </a:r>
            <a:endParaRPr lang="en-US" sz="6600" dirty="0"/>
          </a:p>
        </p:txBody>
      </p:sp>
      <p:sp>
        <p:nvSpPr>
          <p:cNvPr id="3" name="Title 1"/>
          <p:cNvSpPr txBox="1">
            <a:spLocks/>
          </p:cNvSpPr>
          <p:nvPr/>
        </p:nvSpPr>
        <p:spPr>
          <a:xfrm>
            <a:off x="0" y="3695700"/>
            <a:ext cx="685800" cy="1135063"/>
          </a:xfrm>
          <a:prstGeom prst="rect">
            <a:avLst/>
          </a:prstGeom>
          <a:solidFill>
            <a:schemeClr val="bg1"/>
          </a:solidFill>
        </p:spPr>
        <p:txBody>
          <a:bodyPr vert="horz" lIns="91440" tIns="45720" rIns="91440" bIns="45720" rtlCol="0" anchor="t">
            <a:normAutofit/>
          </a:bodyPr>
          <a:lstStyle>
            <a:lvl1pPr algn="l" defTabSz="914400" rtl="0" eaLnBrk="1" latinLnBrk="0" hangingPunct="1">
              <a:spcBef>
                <a:spcPct val="0"/>
              </a:spcBef>
              <a:buNone/>
              <a:defRPr sz="4000" b="1" kern="1200" cap="all">
                <a:solidFill>
                  <a:schemeClr val="tx1"/>
                </a:solidFill>
                <a:latin typeface="Cambria" panose="02040503050406030204" pitchFamily="18" charset="0"/>
                <a:ea typeface="+mj-ea"/>
                <a:cs typeface="+mj-cs"/>
              </a:defRPr>
            </a:lvl1pPr>
          </a:lstStyle>
          <a:p>
            <a:endParaRPr lang="en-US" sz="6600" dirty="0"/>
          </a:p>
        </p:txBody>
      </p:sp>
    </p:spTree>
    <p:extLst>
      <p:ext uri="{BB962C8B-B14F-4D97-AF65-F5344CB8AC3E}">
        <p14:creationId xmlns:p14="http://schemas.microsoft.com/office/powerpoint/2010/main" val="909314811"/>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
</file>

<file path=ppt/theme/theme1.xml><?xml version="1.0" encoding="utf-8"?>
<a:theme xmlns:a="http://schemas.openxmlformats.org/drawingml/2006/main" name="BNSF">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BNSF</Template>
  <TotalTime>577</TotalTime>
  <Words>1730</Words>
  <Application>Microsoft Office PowerPoint</Application>
  <PresentationFormat>On-screen Show (16:10)</PresentationFormat>
  <Paragraphs>200</Paragraphs>
  <Slides>21</Slides>
  <Notes>14</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BNSF</vt:lpstr>
      <vt:lpstr>Assessing the Viability of a Business Improvement District in North St. Paul</vt:lpstr>
      <vt:lpstr>The City of North St. Paul</vt:lpstr>
      <vt:lpstr>Diagnosis</vt:lpstr>
      <vt:lpstr>What is the study’s purpose?</vt:lpstr>
      <vt:lpstr>North St. Paul Today</vt:lpstr>
      <vt:lpstr>North St. Paul Today</vt:lpstr>
      <vt:lpstr>What is a BID?</vt:lpstr>
      <vt:lpstr>Diagnosis Activities</vt:lpstr>
      <vt:lpstr>vision</vt:lpstr>
      <vt:lpstr>North St. Paul in 2034</vt:lpstr>
      <vt:lpstr>A Vision for North St. Paul in 2034</vt:lpstr>
      <vt:lpstr>A Vision for North St. Paul in 2034</vt:lpstr>
      <vt:lpstr>North St. Paul in 2034</vt:lpstr>
      <vt:lpstr>ACTION Plan</vt:lpstr>
      <vt:lpstr>Recommendation</vt:lpstr>
      <vt:lpstr>Short Term Strategies (1-3 years)</vt:lpstr>
      <vt:lpstr>Medium Term Strategies (4-7 years)</vt:lpstr>
      <vt:lpstr>Long Term Strategies (7-10 years)</vt:lpstr>
      <vt:lpstr>North St. Paul BID Example</vt:lpstr>
      <vt:lpstr>Conclusion</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wdboulay</dc:creator>
  <cp:lastModifiedBy>William Boulay</cp:lastModifiedBy>
  <cp:revision>48</cp:revision>
  <dcterms:created xsi:type="dcterms:W3CDTF">2014-04-27T19:08:04Z</dcterms:created>
  <dcterms:modified xsi:type="dcterms:W3CDTF">2014-05-08T22:49:05Z</dcterms:modified>
</cp:coreProperties>
</file>