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3" r:id="rId2"/>
  </p:sldMasterIdLst>
  <p:notesMasterIdLst>
    <p:notesMasterId r:id="rId35"/>
  </p:notesMasterIdLst>
  <p:sldIdLst>
    <p:sldId id="346" r:id="rId3"/>
    <p:sldId id="344" r:id="rId4"/>
    <p:sldId id="351" r:id="rId5"/>
    <p:sldId id="305" r:id="rId6"/>
    <p:sldId id="306" r:id="rId7"/>
    <p:sldId id="307" r:id="rId8"/>
    <p:sldId id="345" r:id="rId9"/>
    <p:sldId id="308" r:id="rId10"/>
    <p:sldId id="309" r:id="rId11"/>
    <p:sldId id="310" r:id="rId12"/>
    <p:sldId id="332" r:id="rId13"/>
    <p:sldId id="311" r:id="rId14"/>
    <p:sldId id="312" r:id="rId15"/>
    <p:sldId id="338" r:id="rId16"/>
    <p:sldId id="339" r:id="rId17"/>
    <p:sldId id="313" r:id="rId18"/>
    <p:sldId id="317" r:id="rId19"/>
    <p:sldId id="333" r:id="rId20"/>
    <p:sldId id="314" r:id="rId21"/>
    <p:sldId id="318" r:id="rId22"/>
    <p:sldId id="319" r:id="rId23"/>
    <p:sldId id="320" r:id="rId24"/>
    <p:sldId id="321" r:id="rId25"/>
    <p:sldId id="334" r:id="rId26"/>
    <p:sldId id="322" r:id="rId27"/>
    <p:sldId id="323" r:id="rId28"/>
    <p:sldId id="324" r:id="rId29"/>
    <p:sldId id="337" r:id="rId30"/>
    <p:sldId id="336" r:id="rId31"/>
    <p:sldId id="350" r:id="rId32"/>
    <p:sldId id="347" r:id="rId33"/>
    <p:sldId id="349" r:id="rId34"/>
  </p:sldIdLst>
  <p:sldSz cx="11887200" cy="7315200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62" autoAdjust="0"/>
    <p:restoredTop sz="94939" autoAdjust="0"/>
  </p:normalViewPr>
  <p:slideViewPr>
    <p:cSldViewPr snapToGrid="0" snapToObjects="1">
      <p:cViewPr>
        <p:scale>
          <a:sx n="60" d="100"/>
          <a:sy n="60" d="100"/>
        </p:scale>
        <p:origin x="-1044" y="-156"/>
      </p:cViewPr>
      <p:guideLst>
        <p:guide orient="horz" pos="2304"/>
        <p:guide pos="3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1770" y="2034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0A78C329-BC10-4C3D-AB19-816E866FD51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3575" y="696913"/>
            <a:ext cx="5657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08238474-35FE-483E-BBA7-489A37550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08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02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28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99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51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80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 PREVIOUS SLIDE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Invention at the group level is influenced</a:t>
            </a:r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 both contexts and group processes.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Contexts include organizational culture, social norms and value congruence between individuals,</a:t>
            </a:r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organization and group.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Group</a:t>
            </a:r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processes, such as r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einforcing positive</a:t>
            </a:r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operational norms, also effect a group’s ability to operate effectively and the possibility for invention.</a:t>
            </a:r>
          </a:p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00" y="4409758"/>
            <a:ext cx="2544104" cy="156392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151646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technology enables important work and conversations</a:t>
            </a:r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happen across vast distances, this creates new opportunities as well as new challenges.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These challenges include less conformity, polarized decisions, and less opinion change over time.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 the ability of teams to work well through virtual spaces becomes increasingly important.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important</a:t>
            </a:r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strategies for 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maximizing virtual</a:t>
            </a:r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team effectiveness so as to allow for invention at this group level, such as developing shared language. </a:t>
            </a:r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941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RELATE TO PREVIOUS SLIDE</a:t>
            </a:r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b="0" i="0" kern="1200" dirty="0" smtClean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is important to r</a:t>
            </a:r>
            <a:r>
              <a:rPr lang="en-US" sz="1300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ecognize that there may be additional challenges when trying to create inter-organizational collaborations for the purposes of creation, invention, and innovation.</a:t>
            </a:r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89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image is from Roberto </a:t>
            </a:r>
            <a:r>
              <a:rPr lang="en-US" sz="1300" b="0" i="0" kern="1200" dirty="0" err="1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Verganti’s</a:t>
            </a:r>
            <a:r>
              <a:rPr lang="en-US" sz="1300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book Design-Driven Innovation, and it highlights the importance of a variety of perspectives, particularly in the design phase of any innovation.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Incorporating stakeholders who prioritize culture, meaning, and emotion as well as those more focused on technical and functional aspects of development creates a </a:t>
            </a:r>
            <a:r>
              <a:rPr lang="en-US" sz="13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very </a:t>
            </a:r>
            <a:r>
              <a:rPr lang="en-US" sz="13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useful/essential 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diversity </a:t>
            </a:r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perspective.</a:t>
            </a:r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036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658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42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650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859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713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653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12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7801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836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83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974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 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have applied Mario’s framework of types and</a:t>
            </a:r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impact of innovation to Jandris Center initiatives.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Public forums such as this and the certificates could be incremental service innovations.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Citizen Alum Initiative may be an incremental process innovation.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Higher Ed Redesign Initiative has the potential to both process and business model innovations. </a:t>
            </a:r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202" y="4409758"/>
            <a:ext cx="2615224" cy="16005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09746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Jandris Center’s ongoing support for the Citizen Alum initiative represents its focus on process innovation. </a:t>
            </a:r>
          </a:p>
          <a:p>
            <a:endParaRPr lang="en-US" sz="1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Led by Professor Julie Ellison at the University of Michigan, the philosophy of Citizen Alum </a:t>
            </a:r>
            <a:r>
              <a:rPr lang="en-US" sz="13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reconceptualizes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alumni as “doers” rather than simply “donors” and</a:t>
            </a:r>
            <a:r>
              <a:rPr lang="en-US" sz="1300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aims to build 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multigenerational communities of active citizenship and learning.</a:t>
            </a:r>
          </a:p>
          <a:p>
            <a:endParaRPr lang="en-US" sz="13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en-US" sz="1300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past year, the Jandris Center hosted the first Citizen Alum Summer 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1300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nstitute. </a:t>
            </a:r>
          </a:p>
          <a:p>
            <a:pPr marL="171450" indent="-171450">
              <a:buFontTx/>
              <a:buChar char="-"/>
            </a:pPr>
            <a:r>
              <a:rPr lang="en-US" sz="1300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Participants came from around the US and from as </a:t>
            </a:r>
            <a:r>
              <a:rPr lang="en-US" sz="1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far as Hawaii. Their professional backgrounds included a variety of </a:t>
            </a:r>
            <a:r>
              <a:rPr lang="en-US" sz="1300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sectors and fields.</a:t>
            </a:r>
          </a:p>
          <a:p>
            <a:pPr marL="171450" indent="-171450">
              <a:buFontTx/>
              <a:buChar char="-"/>
            </a:pPr>
            <a:r>
              <a:rPr lang="en-US" sz="1300" b="1" i="0" kern="1200" dirty="0" smtClean="0">
                <a:solidFill>
                  <a:srgbClr val="00B0F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connect to recombination </a:t>
            </a:r>
            <a:r>
              <a:rPr lang="en-US" sz="1300" b="1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concept </a:t>
            </a:r>
            <a:r>
              <a:rPr lang="en-US" sz="1300" b="1" dirty="0" smtClean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</a:p>
          <a:p>
            <a:pPr marL="171450" indent="-171450">
              <a:buFontTx/>
              <a:buChar char="-"/>
            </a:pPr>
            <a:r>
              <a:rPr lang="en-US" sz="1300" dirty="0" smtClean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“Citizen </a:t>
            </a:r>
            <a:r>
              <a:rPr lang="en-US" sz="13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Alum combines traditional alumni relations practices with initiatives around democratic </a:t>
            </a:r>
            <a:r>
              <a:rPr lang="en-US" sz="1300" dirty="0" smtClean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engagement </a:t>
            </a:r>
            <a:r>
              <a:rPr lang="en-US" sz="13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higher education</a:t>
            </a:r>
            <a:r>
              <a:rPr lang="en-US" sz="1300" dirty="0" smtClean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.”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146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635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8500" y="4409758"/>
            <a:ext cx="5588000" cy="4734242"/>
          </a:xfrm>
        </p:spPr>
        <p:txBody>
          <a:bodyPr/>
          <a:lstStyle/>
          <a:p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Higher Ed Redesign Initiative is a collaboration</a:t>
            </a:r>
            <a:r>
              <a:rPr lang="en-US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the Jandris Center, Midwestern Higher Education Compact, and the College of Design. 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initiative 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has the potential </a:t>
            </a:r>
            <a:r>
              <a:rPr lang="en-US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provide substantial innovation in the areas of process and business models.  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process employed by the Initiative – applying a new set of problem solving tools to address persistent challenges – may be scaled to address higher education problems at various levels. 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aseline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Additionally, the prototypes created through redesign programs have the potential to unearth business model innovations. </a:t>
            </a:r>
          </a:p>
          <a:p>
            <a:endParaRPr lang="en-US" baseline="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</a:t>
            </a:r>
            <a:r>
              <a:rPr lang="en-US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ust completed the first weekend of Higher Ed Redesign Associates</a:t>
            </a:r>
            <a:r>
              <a:rPr lang="en-US" b="0" i="0" kern="1200" baseline="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Program.</a:t>
            </a:r>
            <a:r>
              <a:rPr lang="en-US" b="0" i="0" kern="1200" dirty="0" smtClean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The design challenge that our associates are beginning to grapple with is: 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might we help post secondary educational institutions utilize open educational resources to: 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Address achievement gaps and advance equity in higher education participation and outcomes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Reduce cost for students and families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 the overall quality of learning.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862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5163" y="696913"/>
            <a:ext cx="56546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38140-30E7-8245-8902-A92572916844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79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2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88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86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85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96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38474-35FE-483E-BBA7-489A375507A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06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3484883"/>
            <a:ext cx="9212580" cy="98552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  <a:latin typeface="Open Sans"/>
                <a:cs typeface="Open Sans"/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8757" y="5946481"/>
            <a:ext cx="2773680" cy="389467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400" b="0" i="1">
                <a:solidFill>
                  <a:srgbClr val="000000"/>
                </a:solidFill>
                <a:latin typeface="Open Sans Semibold"/>
                <a:cs typeface="Open Sans Semibold"/>
              </a:defRPr>
            </a:lvl1pPr>
          </a:lstStyle>
          <a:p>
            <a:fld id="{D7C22DFD-4BE7-9441-BEF5-60DD327A2280}" type="datetimeFigureOut">
              <a:rPr lang="en-US" smtClean="0"/>
              <a:pPr/>
              <a:t>10/17/2013</a:t>
            </a:fld>
            <a:endParaRPr lang="en-US"/>
          </a:p>
        </p:txBody>
      </p:sp>
      <p:pic>
        <p:nvPicPr>
          <p:cNvPr id="12" name="Picture 11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991" y="906370"/>
            <a:ext cx="3207585" cy="95704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297179" y="780288"/>
            <a:ext cx="11714210" cy="124036"/>
          </a:xfrm>
          <a:prstGeom prst="rect">
            <a:avLst/>
          </a:prstGeom>
          <a:gradFill flip="none" rotWithShape="0">
            <a:gsLst>
              <a:gs pos="0">
                <a:srgbClr val="BCD530"/>
              </a:gs>
              <a:gs pos="100000">
                <a:srgbClr val="BCD530">
                  <a:alpha val="90000"/>
                </a:srgbClr>
              </a:gs>
            </a:gsLst>
            <a:lin ang="10800000" scaled="0"/>
            <a:tileRect/>
          </a:gradFill>
          <a:ln>
            <a:noFill/>
          </a:ln>
          <a:effectLst>
            <a:outerShdw blurRad="63500" dist="63500" dir="81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-297179" y="3275584"/>
            <a:ext cx="11714210" cy="124036"/>
          </a:xfrm>
          <a:prstGeom prst="rect">
            <a:avLst/>
          </a:prstGeom>
          <a:solidFill>
            <a:srgbClr val="16BBE6"/>
          </a:solidFill>
          <a:ln>
            <a:noFill/>
          </a:ln>
          <a:effectLst>
            <a:outerShdw blurRad="63500" dist="63500" dir="81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-297179" y="5770880"/>
            <a:ext cx="11714210" cy="124036"/>
          </a:xfrm>
          <a:prstGeom prst="rect">
            <a:avLst/>
          </a:prstGeom>
          <a:solidFill>
            <a:srgbClr val="F8971D"/>
          </a:solidFill>
          <a:ln>
            <a:noFill/>
          </a:ln>
          <a:effectLst>
            <a:outerShdw blurRad="63500" dist="63500" dir="81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891541" y="5062662"/>
            <a:ext cx="10270897" cy="59686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2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1pPr>
            <a:lvl2pPr marL="457146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914293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371440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1828586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285733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879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026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172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0" i="1" dirty="0" smtClean="0">
                <a:latin typeface="Open Sans Semibold"/>
                <a:cs typeface="Open Sans Semibold"/>
              </a:rPr>
              <a:t>Click to edit Master subtitle style</a:t>
            </a:r>
            <a:endParaRPr lang="en-US" sz="1400" b="0" i="1" dirty="0">
              <a:latin typeface="Open Sans Semibold"/>
              <a:cs typeface="Open Sans Semibold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97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326" y="6096001"/>
            <a:ext cx="8512969" cy="5588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887200" cy="5858933"/>
          </a:xfrm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9326" y="6773333"/>
            <a:ext cx="8512969" cy="541867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360" y="900402"/>
            <a:ext cx="2342669" cy="69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313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307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06262" y="6780108"/>
            <a:ext cx="730568" cy="389467"/>
          </a:xfrm>
          <a:prstGeom prst="rect">
            <a:avLst/>
          </a:prstGeom>
        </p:spPr>
        <p:txBody>
          <a:bodyPr/>
          <a:lstStyle/>
          <a:p>
            <a:fld id="{4AC463D5-F1EE-453C-A248-1625A6900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399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2175" y="2271713"/>
            <a:ext cx="10102850" cy="1568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4144963"/>
            <a:ext cx="8321675" cy="18700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2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03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700588"/>
            <a:ext cx="10102850" cy="14525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3100388"/>
            <a:ext cx="10102850" cy="16002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52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706563"/>
            <a:ext cx="5273675" cy="4827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9800" y="1706563"/>
            <a:ext cx="5273675" cy="4827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61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636713"/>
            <a:ext cx="5253038" cy="682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319338"/>
            <a:ext cx="5253038" cy="4214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636713"/>
            <a:ext cx="5254625" cy="682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319338"/>
            <a:ext cx="5254625" cy="4214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41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4583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522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425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90513"/>
            <a:ext cx="3911600" cy="12398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290513"/>
            <a:ext cx="6645275" cy="6243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725" y="1530350"/>
            <a:ext cx="3911600" cy="5003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4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0450" y="5121275"/>
            <a:ext cx="7132638" cy="603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30450" y="654050"/>
            <a:ext cx="7132638" cy="4389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0450" y="5724525"/>
            <a:ext cx="7132638" cy="858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51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1953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538" y="293688"/>
            <a:ext cx="2674937" cy="6240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5" y="293688"/>
            <a:ext cx="7872413" cy="6240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19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360" y="900402"/>
            <a:ext cx="2342669" cy="6989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2"/>
            <a:ext cx="10104120" cy="670461"/>
          </a:xfrm>
        </p:spPr>
        <p:txBody>
          <a:bodyPr anchor="b" anchorCtr="0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9" y="1075294"/>
            <a:ext cx="8033723" cy="1048173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>
                <a:solidFill>
                  <a:srgbClr val="000000"/>
                </a:solidFill>
                <a:latin typeface="Open Sans"/>
                <a:cs typeface="Open Sans"/>
              </a:defRPr>
            </a:lvl1pPr>
            <a:lvl2pPr marL="4571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jCenter-ppt-round2-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53" y="2424853"/>
            <a:ext cx="10540457" cy="2206270"/>
          </a:xfrm>
          <a:prstGeom prst="rect">
            <a:avLst/>
          </a:prstGeom>
        </p:spPr>
      </p:pic>
      <p:pic>
        <p:nvPicPr>
          <p:cNvPr id="9" name="Picture 8" descr="jCenter-ppt-round2-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094" y="4463600"/>
            <a:ext cx="6181447" cy="243844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773018"/>
            <a:ext cx="11887200" cy="542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95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535" y="1863411"/>
            <a:ext cx="10698480" cy="46711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360" y="900402"/>
            <a:ext cx="2342669" cy="69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1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360" y="900402"/>
            <a:ext cx="2342669" cy="69897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706883"/>
            <a:ext cx="5250180" cy="4827694"/>
          </a:xfrm>
        </p:spPr>
        <p:txBody>
          <a:bodyPr/>
          <a:lstStyle>
            <a:lvl1pPr marL="228600" indent="-228600">
              <a:spcBef>
                <a:spcPts val="25"/>
              </a:spcBef>
              <a:defRPr sz="2800"/>
            </a:lvl1pPr>
            <a:lvl2pPr marL="457200" indent="-228600">
              <a:spcBef>
                <a:spcPts val="500"/>
              </a:spcBef>
              <a:buClr>
                <a:srgbClr val="16BBE6"/>
              </a:buClr>
              <a:buSzPct val="75000"/>
              <a:defRPr sz="2400"/>
            </a:lvl2pPr>
            <a:lvl3pPr marL="685800" indent="-228573">
              <a:spcBef>
                <a:spcPts val="500"/>
              </a:spcBef>
              <a:buClr>
                <a:srgbClr val="16BBE6"/>
              </a:buClr>
              <a:buSzPct val="75000"/>
              <a:buFont typeface="Wingdings" charset="2"/>
              <a:buChar char="§"/>
              <a:defRPr sz="2000"/>
            </a:lvl3pPr>
            <a:lvl4pPr marL="914400">
              <a:spcBef>
                <a:spcPts val="25"/>
              </a:spcBef>
              <a:buSzPct val="75000"/>
              <a:defRPr sz="1800"/>
            </a:lvl4pPr>
            <a:lvl5pPr marL="1143000">
              <a:spcBef>
                <a:spcPts val="50"/>
              </a:spcBef>
              <a:buSzPct val="75000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042659" y="1706883"/>
            <a:ext cx="5250180" cy="4827694"/>
          </a:xfrm>
        </p:spPr>
        <p:txBody>
          <a:bodyPr/>
          <a:lstStyle>
            <a:lvl1pPr marL="228600" indent="-228600">
              <a:spcBef>
                <a:spcPts val="25"/>
              </a:spcBef>
              <a:defRPr sz="2800"/>
            </a:lvl1pPr>
            <a:lvl2pPr marL="457200" indent="-228600">
              <a:spcBef>
                <a:spcPts val="500"/>
              </a:spcBef>
              <a:buClr>
                <a:srgbClr val="16BBE6"/>
              </a:buClr>
              <a:buSzPct val="75000"/>
              <a:defRPr sz="2400"/>
            </a:lvl2pPr>
            <a:lvl3pPr marL="685800" indent="-228573">
              <a:spcBef>
                <a:spcPts val="500"/>
              </a:spcBef>
              <a:buClr>
                <a:srgbClr val="16BBE6"/>
              </a:buClr>
              <a:buSzPct val="75000"/>
              <a:buFont typeface="Wingdings" charset="2"/>
              <a:buChar char="§"/>
              <a:defRPr sz="2000"/>
            </a:lvl3pPr>
            <a:lvl4pPr marL="914400">
              <a:spcBef>
                <a:spcPts val="25"/>
              </a:spcBef>
              <a:buSzPct val="75000"/>
              <a:defRPr sz="1800"/>
            </a:lvl4pPr>
            <a:lvl5pPr marL="1143000">
              <a:spcBef>
                <a:spcPts val="50"/>
              </a:spcBef>
              <a:buSzPct val="75000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67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4562" y="1746919"/>
            <a:ext cx="5252244" cy="6824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4562" y="2429332"/>
            <a:ext cx="5252244" cy="4214707"/>
          </a:xfrm>
        </p:spPr>
        <p:txBody>
          <a:bodyPr/>
          <a:lstStyle>
            <a:lvl1pPr marL="0" indent="0">
              <a:buFontTx/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8734" y="1746919"/>
            <a:ext cx="5254308" cy="6824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8734" y="2429332"/>
            <a:ext cx="5254308" cy="4214707"/>
          </a:xfrm>
        </p:spPr>
        <p:txBody>
          <a:bodyPr/>
          <a:lstStyle>
            <a:lvl1pPr marL="0" indent="0">
              <a:buFontTx/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360" y="900402"/>
            <a:ext cx="2342669" cy="69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1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" y="900404"/>
            <a:ext cx="11416915" cy="5763152"/>
          </a:xfrm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360" y="900402"/>
            <a:ext cx="2342669" cy="69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618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0"/>
            <a:ext cx="11887200" cy="7315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887200" cy="7315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07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765" y="1700624"/>
            <a:ext cx="10475621" cy="4921883"/>
          </a:xfrm>
        </p:spPr>
        <p:txBody>
          <a:bodyPr/>
          <a:lstStyle>
            <a:lvl1pPr marL="228600" indent="-228600">
              <a:lnSpc>
                <a:spcPts val="3500"/>
              </a:lnSpc>
              <a:spcBef>
                <a:spcPts val="700"/>
              </a:spcBef>
              <a:defRPr sz="3200"/>
            </a:lvl1pPr>
            <a:lvl2pPr marL="457200" indent="-228600">
              <a:spcBef>
                <a:spcPts val="25"/>
              </a:spcBef>
              <a:buSzPct val="75000"/>
              <a:defRPr sz="2800"/>
            </a:lvl2pPr>
            <a:lvl3pPr marL="685800">
              <a:spcBef>
                <a:spcPts val="25"/>
              </a:spcBef>
              <a:buSzPct val="75000"/>
              <a:defRPr sz="2400"/>
            </a:lvl3pPr>
            <a:lvl4pPr marL="914400">
              <a:spcBef>
                <a:spcPts val="500"/>
              </a:spcBef>
              <a:buSzPct val="75000"/>
              <a:defRPr sz="2000"/>
            </a:lvl4pPr>
            <a:lvl5pPr marL="1143000">
              <a:spcBef>
                <a:spcPts val="25"/>
              </a:spcBef>
              <a:buSzPct val="75000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8686" y="1094631"/>
            <a:ext cx="7960654" cy="369437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360" y="900402"/>
            <a:ext cx="2342669" cy="69897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28688" y="2"/>
            <a:ext cx="10364153" cy="7324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866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535" y="1450292"/>
            <a:ext cx="10698480" cy="50842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297179" y="780288"/>
            <a:ext cx="11714210" cy="124036"/>
          </a:xfrm>
          <a:prstGeom prst="rect">
            <a:avLst/>
          </a:prstGeom>
          <a:gradFill flip="none" rotWithShape="0">
            <a:gsLst>
              <a:gs pos="0">
                <a:srgbClr val="BCD530"/>
              </a:gs>
              <a:gs pos="100000">
                <a:srgbClr val="BCD530">
                  <a:alpha val="90000"/>
                </a:srgbClr>
              </a:gs>
            </a:gsLst>
            <a:lin ang="10800000" scaled="0"/>
            <a:tileRect/>
          </a:gradFill>
          <a:ln>
            <a:noFill/>
          </a:ln>
          <a:effectLst>
            <a:outerShdw blurRad="63500" dist="63500" dir="81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 </a:t>
            </a:r>
            <a:endParaRPr lang="en-US" dirty="0"/>
          </a:p>
        </p:txBody>
      </p:sp>
      <p:pic>
        <p:nvPicPr>
          <p:cNvPr id="10" name="Picture 9" descr="jCenter-ppt-round2-05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88" y="6759095"/>
            <a:ext cx="6656943" cy="487689"/>
          </a:xfrm>
          <a:prstGeom prst="rect">
            <a:avLst/>
          </a:prstGeom>
        </p:spPr>
      </p:pic>
      <p:pic>
        <p:nvPicPr>
          <p:cNvPr id="11" name="Picture 10" descr="jCenter-ppt-round2-06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408" y="6759095"/>
            <a:ext cx="3803968" cy="4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l" defTabSz="457146" rtl="0" eaLnBrk="1" latinLnBrk="0" hangingPunct="1">
        <a:spcBef>
          <a:spcPct val="0"/>
        </a:spcBef>
        <a:buNone/>
        <a:defRPr sz="3000" kern="1200" cap="all">
          <a:solidFill>
            <a:schemeClr val="tx1"/>
          </a:solidFill>
          <a:latin typeface="Open Sans Semibold"/>
          <a:ea typeface="+mj-ea"/>
          <a:cs typeface="Open Sans Semibold"/>
        </a:defRPr>
      </a:lvl1pPr>
    </p:titleStyle>
    <p:bodyStyle>
      <a:lvl1pPr marL="342860" indent="-342860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3200" kern="1200">
          <a:solidFill>
            <a:schemeClr val="tx1"/>
          </a:solidFill>
          <a:latin typeface="Open Sans"/>
          <a:ea typeface="+mn-ea"/>
          <a:cs typeface="Open Sans"/>
        </a:defRPr>
      </a:lvl1pPr>
      <a:lvl2pPr marL="742863" indent="-285717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2800" kern="1200">
          <a:solidFill>
            <a:schemeClr val="tx1"/>
          </a:solidFill>
          <a:latin typeface="Open Sans"/>
          <a:ea typeface="+mn-ea"/>
          <a:cs typeface="Open Sans"/>
        </a:defRPr>
      </a:lvl2pPr>
      <a:lvl3pPr marL="1142867" indent="-228573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2400" kern="1200">
          <a:solidFill>
            <a:schemeClr val="tx1"/>
          </a:solidFill>
          <a:latin typeface="Open Sans"/>
          <a:ea typeface="+mn-ea"/>
          <a:cs typeface="Open Sans"/>
        </a:defRPr>
      </a:lvl3pPr>
      <a:lvl4pPr marL="1600013" indent="-228573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2000" kern="1200">
          <a:solidFill>
            <a:schemeClr val="tx1"/>
          </a:solidFill>
          <a:latin typeface="Open Sans"/>
          <a:ea typeface="+mn-ea"/>
          <a:cs typeface="Open Sans"/>
        </a:defRPr>
      </a:lvl4pPr>
      <a:lvl5pPr marL="2057159" indent="-228573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2000" kern="1200">
          <a:solidFill>
            <a:schemeClr val="tx1"/>
          </a:solidFill>
          <a:latin typeface="Open Sans"/>
          <a:ea typeface="+mn-ea"/>
          <a:cs typeface="Open Sans"/>
        </a:defRPr>
      </a:lvl5pPr>
      <a:lvl6pPr marL="251430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3725" y="293688"/>
            <a:ext cx="1069975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706563"/>
            <a:ext cx="10699750" cy="4827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66741-B3F3-43A3-AA4F-49356E598759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B173D-7D21-4995-B4CA-5CF715726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0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wm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VOj-3MeYS4QnKM&amp;tbnid=KJGnwziw-lpMuM:&amp;ved=0CAUQjRw&amp;url=http://medical-dictionary.thefreedictionary.com/Normal+distribution+curve&amp;ei=H9LmUfnqJKazigLo5YHgCg&amp;bvm=bv.49478099,d.cGE&amp;psig=AFQjCNFaw4aizxtEuCuygDkeLUuDG4mWEw&amp;ust=1374167941901179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jpg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1462" y="3495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91452" y="1868494"/>
            <a:ext cx="10104120" cy="1477328"/>
          </a:xfrm>
        </p:spPr>
        <p:txBody>
          <a:bodyPr/>
          <a:lstStyle/>
          <a:p>
            <a:r>
              <a:rPr lang="en-US" sz="4400" dirty="0"/>
              <a:t>ENVISION NEW </a:t>
            </a:r>
            <a:r>
              <a:rPr lang="en-US" sz="4400" dirty="0" smtClean="0"/>
              <a:t>FUTURES</a:t>
            </a:r>
            <a:endParaRPr lang="en-US" sz="4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05740" y="3456021"/>
            <a:ext cx="10215563" cy="1300480"/>
          </a:xfrm>
        </p:spPr>
        <p:txBody>
          <a:bodyPr/>
          <a:lstStyle/>
          <a:p>
            <a:r>
              <a:rPr lang="en-US" sz="3200" dirty="0"/>
              <a:t>What do we mean by innovation in higher education?</a:t>
            </a:r>
          </a:p>
        </p:txBody>
      </p:sp>
      <p:sp>
        <p:nvSpPr>
          <p:cNvPr id="2" name="Rectangle 1"/>
          <p:cNvSpPr/>
          <p:nvPr/>
        </p:nvSpPr>
        <p:spPr>
          <a:xfrm>
            <a:off x="8486775" y="5372100"/>
            <a:ext cx="2786063" cy="300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5"/>
          <p:cNvSpPr txBox="1">
            <a:spLocks/>
          </p:cNvSpPr>
          <p:nvPr/>
        </p:nvSpPr>
        <p:spPr>
          <a:xfrm>
            <a:off x="5980748" y="5277342"/>
            <a:ext cx="5292090" cy="4752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2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1pPr>
            <a:lvl2pPr marL="457146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914293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371440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1828586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285733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879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026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172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Mario Martinez and Nichole L. Sorenson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069" y="174470"/>
            <a:ext cx="12052036" cy="565467"/>
          </a:xfrm>
        </p:spPr>
        <p:txBody>
          <a:bodyPr/>
          <a:lstStyle/>
          <a:p>
            <a:r>
              <a:rPr lang="en-US" dirty="0" smtClean="0"/>
              <a:t>Environmental Forces Influence Higher Education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05850" y="1166316"/>
            <a:ext cx="1389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Economic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911672" y="1627981"/>
            <a:ext cx="891540" cy="5336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685300" y="6101305"/>
            <a:ext cx="962580" cy="3039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8747812" y="6081837"/>
            <a:ext cx="758038" cy="2868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8493467" y="1599319"/>
            <a:ext cx="945554" cy="6347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515432" y="1627981"/>
            <a:ext cx="8321040" cy="51995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78054" y="6240107"/>
            <a:ext cx="906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Social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612135" y="6237104"/>
            <a:ext cx="1869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Technological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8020" y="1187839"/>
            <a:ext cx="1158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Political</a:t>
            </a:r>
          </a:p>
        </p:txBody>
      </p:sp>
      <p:pic>
        <p:nvPicPr>
          <p:cNvPr id="1026" name="Picture 2" descr="C:\Users\Mario\AppData\Local\Microsoft\Windows\Temporary Internet Files\Content.IE5\2IGXCYNR\MP90043877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338" y="4795520"/>
            <a:ext cx="2020611" cy="124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rio\AppData\Local\Microsoft\Windows\Temporary Internet Files\Content.IE5\QT1OBWTE\MP90044870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994" y="2234043"/>
            <a:ext cx="1900473" cy="103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rio\AppData\Local\Microsoft\Windows\Temporary Internet Files\Content.IE5\QT1OBWTE\MP90041182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214" y="4629316"/>
            <a:ext cx="2912209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rio\AppData\Local\Microsoft\Windows\Temporary Internet Files\Content.IE5\QT1OBWTE\MP900387513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93" y="2163865"/>
            <a:ext cx="1902321" cy="111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59318" y="3670046"/>
            <a:ext cx="2965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PEST Analysis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256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5280" y="1053428"/>
            <a:ext cx="11569700" cy="5123853"/>
            <a:chOff x="239568" y="987588"/>
            <a:chExt cx="11569700" cy="4803612"/>
          </a:xfrm>
        </p:grpSpPr>
        <p:sp>
          <p:nvSpPr>
            <p:cNvPr id="6" name="Rectangle 5"/>
            <p:cNvSpPr/>
            <p:nvPr/>
          </p:nvSpPr>
          <p:spPr>
            <a:xfrm>
              <a:off x="1695476" y="3162300"/>
              <a:ext cx="1723995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39568" y="1600200"/>
              <a:ext cx="11569700" cy="419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30200" y="2362198"/>
              <a:ext cx="3327400" cy="266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14800" y="3183081"/>
              <a:ext cx="214630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05600" y="2362199"/>
              <a:ext cx="4889500" cy="266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677400" y="3124200"/>
              <a:ext cx="140335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10400" y="3124197"/>
              <a:ext cx="140335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46636" y="3607027"/>
              <a:ext cx="1367682" cy="317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INVENTION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80706" y="3277527"/>
              <a:ext cx="862737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Initial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Adoption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39221" y="3385249"/>
              <a:ext cx="1497461" cy="548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b="1" u="sng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INNOVATION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934719" y="3326368"/>
              <a:ext cx="869084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Diffusion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and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Scale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600200" y="2590800"/>
              <a:ext cx="0" cy="22860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34662" y="2615807"/>
              <a:ext cx="1143000" cy="18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Inter-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Organiza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tional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Organiza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tional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Group</a:t>
              </a: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Individual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7086600" y="4461164"/>
              <a:ext cx="39941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114309" y="4518630"/>
              <a:ext cx="4114800" cy="259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Localized or Cult Adoption                                  Mass Adoption      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00223" y="5421868"/>
              <a:ext cx="2012089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Industry Ecosystem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32150" y="1554557"/>
              <a:ext cx="5120889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Political, Economic, Social and Technological Forces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71312" y="5421868"/>
              <a:ext cx="3012363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Prior and Existing Innovations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Straight Arrow Connector 32"/>
            <p:cNvCxnSpPr>
              <a:stCxn id="18" idx="3"/>
              <a:endCxn id="13" idx="1"/>
            </p:cNvCxnSpPr>
            <p:nvPr/>
          </p:nvCxnSpPr>
          <p:spPr>
            <a:xfrm flipV="1">
              <a:off x="3214318" y="3754581"/>
              <a:ext cx="900482" cy="1114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6300431" y="3728874"/>
              <a:ext cx="6921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endCxn id="15" idx="1"/>
            </p:cNvCxnSpPr>
            <p:nvPr/>
          </p:nvCxnSpPr>
          <p:spPr>
            <a:xfrm>
              <a:off x="8413750" y="3695697"/>
              <a:ext cx="1263650" cy="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530476" y="987588"/>
              <a:ext cx="6459714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THE STAGES OF INNOVATION FRAMEWORK</a:t>
              </a:r>
              <a:endParaRPr lang="en-US" sz="20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345625" y="2520136"/>
              <a:ext cx="1289134" cy="317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ADOPTION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96704" y="201097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INVENTION</a:t>
            </a:r>
            <a:endParaRPr lang="en-US" sz="320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-13494" y="2129909"/>
            <a:ext cx="3986212" cy="3838084"/>
          </a:xfrm>
          <a:prstGeom prst="ellipse">
            <a:avLst/>
          </a:prstGeom>
          <a:noFill/>
          <a:ln>
            <a:solidFill>
              <a:schemeClr val="accent3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57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20" y="114304"/>
            <a:ext cx="11530776" cy="585788"/>
          </a:xfrm>
        </p:spPr>
        <p:txBody>
          <a:bodyPr/>
          <a:lstStyle/>
          <a:p>
            <a:r>
              <a:rPr lang="en-US" dirty="0" smtClean="0"/>
              <a:t>Invention/Innovation CAN BE Internal OR External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57298" y="2502011"/>
            <a:ext cx="1371081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Internally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603850" y="1113655"/>
            <a:ext cx="1003993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Driven</a:t>
            </a:r>
          </a:p>
        </p:txBody>
      </p:sp>
      <p:pic>
        <p:nvPicPr>
          <p:cNvPr id="2054" name="Picture 6" descr="C:\Users\Mario\AppData\Local\Microsoft\Windows\Temporary Internet Files\Content.IE5\7ISSY0U1\MP90042259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981" y="3088640"/>
            <a:ext cx="4608091" cy="251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838533" y="5819845"/>
            <a:ext cx="1003993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Driven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877071" y="2596199"/>
            <a:ext cx="612222" cy="4924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377441" y="2596197"/>
            <a:ext cx="880599" cy="4876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5" idx="3"/>
          </p:cNvCxnSpPr>
          <p:nvPr/>
        </p:nvCxnSpPr>
        <p:spPr>
          <a:xfrm flipH="1">
            <a:off x="2605428" y="5608323"/>
            <a:ext cx="675769" cy="4577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188720" y="1904781"/>
            <a:ext cx="891540" cy="5336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634490" y="6101304"/>
            <a:ext cx="884798" cy="6079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8669551" y="6135488"/>
            <a:ext cx="840210" cy="5737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8762327" y="1706882"/>
            <a:ext cx="945554" cy="6347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15" idx="5"/>
          </p:cNvCxnSpPr>
          <p:nvPr/>
        </p:nvCxnSpPr>
        <p:spPr>
          <a:xfrm>
            <a:off x="7877071" y="5608322"/>
            <a:ext cx="612222" cy="4577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386840" y="1627981"/>
            <a:ext cx="8321040" cy="51995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56424" y="1214439"/>
            <a:ext cx="1488677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Externally </a:t>
            </a:r>
          </a:p>
        </p:txBody>
      </p:sp>
    </p:spTree>
    <p:extLst>
      <p:ext uri="{BB962C8B-B14F-4D97-AF65-F5344CB8AC3E}">
        <p14:creationId xmlns:p14="http://schemas.microsoft.com/office/powerpoint/2010/main" val="90897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28" y="0"/>
            <a:ext cx="11871960" cy="742950"/>
          </a:xfrm>
        </p:spPr>
        <p:txBody>
          <a:bodyPr/>
          <a:lstStyle/>
          <a:p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Examples of inventions/innovations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" y="1350643"/>
            <a:ext cx="9410700" cy="516445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MOOCs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New engagement processes for students, alumni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Competency based credits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Social Media technologies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Hybrid courses that integrate online with face-to-face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New units (e.g. continuing education; corporate training)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Inter-institutional collaborations on student pathways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61351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35" y="241624"/>
            <a:ext cx="11730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INVENTION AT THE GROUP LEVEL</a:t>
            </a:r>
            <a:endParaRPr lang="en-US" sz="32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70568" y="1789870"/>
            <a:ext cx="1858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Context</a:t>
            </a:r>
            <a:endParaRPr lang="en-US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829" y="4188209"/>
            <a:ext cx="18393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Group</a:t>
            </a:r>
          </a:p>
          <a:p>
            <a:pPr algn="ctr"/>
            <a:r>
              <a:rPr lang="en-U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</a:t>
            </a:r>
          </a:p>
        </p:txBody>
      </p:sp>
      <p:sp>
        <p:nvSpPr>
          <p:cNvPr id="24" name="Freeform 23"/>
          <p:cNvSpPr/>
          <p:nvPr/>
        </p:nvSpPr>
        <p:spPr>
          <a:xfrm>
            <a:off x="3184642" y="1539636"/>
            <a:ext cx="5557109" cy="4807908"/>
          </a:xfrm>
          <a:custGeom>
            <a:avLst/>
            <a:gdLst>
              <a:gd name="connsiteX0" fmla="*/ 4524708 w 5557109"/>
              <a:gd name="connsiteY0" fmla="*/ 1169699 h 4807908"/>
              <a:gd name="connsiteX1" fmla="*/ 5533702 w 5557109"/>
              <a:gd name="connsiteY1" fmla="*/ 1942209 h 4807908"/>
              <a:gd name="connsiteX2" fmla="*/ 5155329 w 5557109"/>
              <a:gd name="connsiteY2" fmla="*/ 3566057 h 4807908"/>
              <a:gd name="connsiteX3" fmla="*/ 4256695 w 5557109"/>
              <a:gd name="connsiteY3" fmla="*/ 4701174 h 4807908"/>
              <a:gd name="connsiteX4" fmla="*/ 2207177 w 5557109"/>
              <a:gd name="connsiteY4" fmla="*/ 4385864 h 4807908"/>
              <a:gd name="connsiteX5" fmla="*/ 977467 w 5557109"/>
              <a:gd name="connsiteY5" fmla="*/ 4795768 h 4807908"/>
              <a:gd name="connsiteX6" fmla="*/ 15771 w 5557109"/>
              <a:gd name="connsiteY6" fmla="*/ 3818305 h 4807908"/>
              <a:gd name="connsiteX7" fmla="*/ 378377 w 5557109"/>
              <a:gd name="connsiteY7" fmla="*/ 2541299 h 4807908"/>
              <a:gd name="connsiteX8" fmla="*/ 362612 w 5557109"/>
              <a:gd name="connsiteY8" fmla="*/ 854388 h 4807908"/>
              <a:gd name="connsiteX9" fmla="*/ 1954929 w 5557109"/>
              <a:gd name="connsiteY9" fmla="*/ 491781 h 4807908"/>
              <a:gd name="connsiteX10" fmla="*/ 3752198 w 5557109"/>
              <a:gd name="connsiteY10" fmla="*/ 18816 h 4807908"/>
              <a:gd name="connsiteX11" fmla="*/ 4524708 w 5557109"/>
              <a:gd name="connsiteY11" fmla="*/ 1169699 h 480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57109" h="4807908">
                <a:moveTo>
                  <a:pt x="4524708" y="1169699"/>
                </a:moveTo>
                <a:cubicBezTo>
                  <a:pt x="4821625" y="1490264"/>
                  <a:pt x="5428599" y="1542816"/>
                  <a:pt x="5533702" y="1942209"/>
                </a:cubicBezTo>
                <a:cubicBezTo>
                  <a:pt x="5638805" y="2341602"/>
                  <a:pt x="5368163" y="3106230"/>
                  <a:pt x="5155329" y="3566057"/>
                </a:cubicBezTo>
                <a:cubicBezTo>
                  <a:pt x="4942495" y="4025884"/>
                  <a:pt x="4748054" y="4564540"/>
                  <a:pt x="4256695" y="4701174"/>
                </a:cubicBezTo>
                <a:cubicBezTo>
                  <a:pt x="3765336" y="4837809"/>
                  <a:pt x="2753715" y="4370098"/>
                  <a:pt x="2207177" y="4385864"/>
                </a:cubicBezTo>
                <a:cubicBezTo>
                  <a:pt x="1660639" y="4401630"/>
                  <a:pt x="1342701" y="4890361"/>
                  <a:pt x="977467" y="4795768"/>
                </a:cubicBezTo>
                <a:cubicBezTo>
                  <a:pt x="612233" y="4701175"/>
                  <a:pt x="115619" y="4194050"/>
                  <a:pt x="15771" y="3818305"/>
                </a:cubicBezTo>
                <a:cubicBezTo>
                  <a:pt x="-84077" y="3442560"/>
                  <a:pt x="320570" y="3035285"/>
                  <a:pt x="378377" y="2541299"/>
                </a:cubicBezTo>
                <a:cubicBezTo>
                  <a:pt x="436184" y="2047313"/>
                  <a:pt x="99853" y="1195974"/>
                  <a:pt x="362612" y="854388"/>
                </a:cubicBezTo>
                <a:cubicBezTo>
                  <a:pt x="625371" y="512802"/>
                  <a:pt x="1389998" y="631043"/>
                  <a:pt x="1954929" y="491781"/>
                </a:cubicBezTo>
                <a:cubicBezTo>
                  <a:pt x="2519860" y="352519"/>
                  <a:pt x="3329157" y="-96798"/>
                  <a:pt x="3752198" y="18816"/>
                </a:cubicBezTo>
                <a:cubicBezTo>
                  <a:pt x="4175239" y="134430"/>
                  <a:pt x="4227791" y="849134"/>
                  <a:pt x="4524708" y="1169699"/>
                </a:cubicBezTo>
                <a:close/>
              </a:path>
            </a:pathLst>
          </a:custGeom>
          <a:solidFill>
            <a:srgbClr val="00B0F0">
              <a:alpha val="8000"/>
            </a:srgbClr>
          </a:solidFill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603544" y="3098807"/>
            <a:ext cx="2727434" cy="1689567"/>
          </a:xfrm>
          <a:prstGeom prst="ellipse">
            <a:avLst/>
          </a:prstGeom>
          <a:noFill/>
          <a:ln w="317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812830" y="2260255"/>
            <a:ext cx="4308861" cy="3366670"/>
          </a:xfrm>
          <a:custGeom>
            <a:avLst/>
            <a:gdLst>
              <a:gd name="connsiteX0" fmla="*/ 20640 w 5066594"/>
              <a:gd name="connsiteY0" fmla="*/ 2515332 h 3757176"/>
              <a:gd name="connsiteX1" fmla="*/ 509371 w 5066594"/>
              <a:gd name="connsiteY1" fmla="*/ 576173 h 3757176"/>
              <a:gd name="connsiteX2" fmla="*/ 1880971 w 5066594"/>
              <a:gd name="connsiteY2" fmla="*/ 513111 h 3757176"/>
              <a:gd name="connsiteX3" fmla="*/ 3709771 w 5066594"/>
              <a:gd name="connsiteY3" fmla="*/ 103208 h 3757176"/>
              <a:gd name="connsiteX4" fmla="*/ 5065606 w 5066594"/>
              <a:gd name="connsiteY4" fmla="*/ 2672987 h 3757176"/>
              <a:gd name="connsiteX5" fmla="*/ 3504820 w 5066594"/>
              <a:gd name="connsiteY5" fmla="*/ 3666215 h 3757176"/>
              <a:gd name="connsiteX6" fmla="*/ 1124227 w 5066594"/>
              <a:gd name="connsiteY6" fmla="*/ 3603152 h 3757176"/>
              <a:gd name="connsiteX7" fmla="*/ 1108461 w 5066594"/>
              <a:gd name="connsiteY7" fmla="*/ 2704518 h 3757176"/>
              <a:gd name="connsiteX8" fmla="*/ 20640 w 5066594"/>
              <a:gd name="connsiteY8" fmla="*/ 2515332 h 3757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66594" h="3757176">
                <a:moveTo>
                  <a:pt x="20640" y="2515332"/>
                </a:moveTo>
                <a:cubicBezTo>
                  <a:pt x="-79208" y="2160608"/>
                  <a:pt x="199316" y="909876"/>
                  <a:pt x="509371" y="576173"/>
                </a:cubicBezTo>
                <a:cubicBezTo>
                  <a:pt x="819426" y="242470"/>
                  <a:pt x="1347571" y="591938"/>
                  <a:pt x="1880971" y="513111"/>
                </a:cubicBezTo>
                <a:cubicBezTo>
                  <a:pt x="2414371" y="434283"/>
                  <a:pt x="3178999" y="-256771"/>
                  <a:pt x="3709771" y="103208"/>
                </a:cubicBezTo>
                <a:cubicBezTo>
                  <a:pt x="4240543" y="463187"/>
                  <a:pt x="5099765" y="2079152"/>
                  <a:pt x="5065606" y="2672987"/>
                </a:cubicBezTo>
                <a:cubicBezTo>
                  <a:pt x="5031447" y="3266822"/>
                  <a:pt x="4161716" y="3511188"/>
                  <a:pt x="3504820" y="3666215"/>
                </a:cubicBezTo>
                <a:cubicBezTo>
                  <a:pt x="2847924" y="3821242"/>
                  <a:pt x="1523620" y="3763435"/>
                  <a:pt x="1124227" y="3603152"/>
                </a:cubicBezTo>
                <a:cubicBezTo>
                  <a:pt x="724834" y="3442869"/>
                  <a:pt x="1284509" y="2888449"/>
                  <a:pt x="1108461" y="2704518"/>
                </a:cubicBezTo>
                <a:cubicBezTo>
                  <a:pt x="932413" y="2520587"/>
                  <a:pt x="120488" y="2870056"/>
                  <a:pt x="20640" y="2515332"/>
                </a:cubicBezTo>
                <a:close/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738524" y="3134701"/>
            <a:ext cx="8457473" cy="1444128"/>
          </a:xfrm>
          <a:custGeom>
            <a:avLst/>
            <a:gdLst>
              <a:gd name="connsiteX0" fmla="*/ 0 w 10972800"/>
              <a:gd name="connsiteY0" fmla="*/ 1471078 h 1912749"/>
              <a:gd name="connsiteX1" fmla="*/ 1655379 w 10972800"/>
              <a:gd name="connsiteY1" fmla="*/ 4885 h 1912749"/>
              <a:gd name="connsiteX2" fmla="*/ 3373820 w 10972800"/>
              <a:gd name="connsiteY2" fmla="*/ 1912513 h 1912749"/>
              <a:gd name="connsiteX3" fmla="*/ 4745420 w 10972800"/>
              <a:gd name="connsiteY3" fmla="*/ 146775 h 1912749"/>
              <a:gd name="connsiteX4" fmla="*/ 6211613 w 10972800"/>
              <a:gd name="connsiteY4" fmla="*/ 1707561 h 1912749"/>
              <a:gd name="connsiteX5" fmla="*/ 7788165 w 10972800"/>
              <a:gd name="connsiteY5" fmla="*/ 83713 h 1912749"/>
              <a:gd name="connsiteX6" fmla="*/ 9648496 w 10972800"/>
              <a:gd name="connsiteY6" fmla="*/ 1723327 h 1912749"/>
              <a:gd name="connsiteX7" fmla="*/ 10972800 w 10972800"/>
              <a:gd name="connsiteY7" fmla="*/ 682802 h 1912749"/>
              <a:gd name="connsiteX8" fmla="*/ 10972800 w 10972800"/>
              <a:gd name="connsiteY8" fmla="*/ 682802 h 191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72800" h="1912749">
                <a:moveTo>
                  <a:pt x="0" y="1471078"/>
                </a:moveTo>
                <a:cubicBezTo>
                  <a:pt x="546538" y="701195"/>
                  <a:pt x="1093076" y="-68688"/>
                  <a:pt x="1655379" y="4885"/>
                </a:cubicBezTo>
                <a:cubicBezTo>
                  <a:pt x="2217682" y="78457"/>
                  <a:pt x="2858813" y="1888865"/>
                  <a:pt x="3373820" y="1912513"/>
                </a:cubicBezTo>
                <a:cubicBezTo>
                  <a:pt x="3888827" y="1936161"/>
                  <a:pt x="4272455" y="180934"/>
                  <a:pt x="4745420" y="146775"/>
                </a:cubicBezTo>
                <a:cubicBezTo>
                  <a:pt x="5218386" y="112616"/>
                  <a:pt x="5704489" y="1718071"/>
                  <a:pt x="6211613" y="1707561"/>
                </a:cubicBezTo>
                <a:cubicBezTo>
                  <a:pt x="6718737" y="1697051"/>
                  <a:pt x="7215351" y="81085"/>
                  <a:pt x="7788165" y="83713"/>
                </a:cubicBezTo>
                <a:cubicBezTo>
                  <a:pt x="8360979" y="86341"/>
                  <a:pt x="9117723" y="1623479"/>
                  <a:pt x="9648496" y="1723327"/>
                </a:cubicBezTo>
                <a:cubicBezTo>
                  <a:pt x="10179269" y="1823175"/>
                  <a:pt x="10972800" y="682802"/>
                  <a:pt x="10972800" y="682802"/>
                </a:cubicBezTo>
                <a:lnTo>
                  <a:pt x="10972800" y="682802"/>
                </a:lnTo>
              </a:path>
            </a:pathLst>
          </a:custGeom>
          <a:noFill/>
          <a:ln w="76200">
            <a:solidFill>
              <a:schemeClr val="accent6"/>
            </a:solidFill>
          </a:ln>
          <a:effectLst>
            <a:outerShdw blurRad="50800" dist="38100" dir="2700000" algn="t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2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103" y="210092"/>
            <a:ext cx="11730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VIRTUAL TEAMS AND INVENTION</a:t>
            </a:r>
            <a:endParaRPr lang="en-US" sz="32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665407" y="1409937"/>
            <a:ext cx="6137991" cy="5359695"/>
          </a:xfrm>
          <a:prstGeom prst="rect">
            <a:avLst/>
          </a:prstGeom>
        </p:spPr>
        <p:txBody>
          <a:bodyPr>
            <a:noAutofit/>
          </a:bodyPr>
          <a:lstStyle>
            <a:lvl1pPr marL="342860" indent="-342860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32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1pPr>
            <a:lvl2pPr marL="742863" indent="-285717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2pPr>
            <a:lvl3pPr marL="1142867" indent="-228573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3pPr>
            <a:lvl4pPr marL="1600013" indent="-228573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4pPr>
            <a:lvl5pPr marL="2057159" indent="-228573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5pPr>
            <a:lvl6pPr marL="251430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dirty="0" smtClean="0"/>
              <a:t>Maximizing Effectiveness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Structuring tasks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Training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Strategy and goal setting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Developing shared language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Building team cohesiveness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0859" y="1791869"/>
            <a:ext cx="3749320" cy="5164455"/>
          </a:xfrm>
          <a:prstGeom prst="rect">
            <a:avLst/>
          </a:prstGeom>
        </p:spPr>
        <p:txBody>
          <a:bodyPr>
            <a:noAutofit/>
          </a:bodyPr>
          <a:lstStyle>
            <a:lvl1pPr marL="342860" indent="-342860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32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1pPr>
            <a:lvl2pPr marL="742863" indent="-285717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2pPr>
            <a:lvl3pPr marL="1142867" indent="-228573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3pPr>
            <a:lvl4pPr marL="1600013" indent="-228573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4pPr>
            <a:lvl5pPr marL="2057159" indent="-228573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5pPr>
            <a:lvl6pPr marL="251430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53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9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6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 algn="ctr">
              <a:buNone/>
            </a:pPr>
            <a:r>
              <a:rPr lang="en-US" sz="2800" dirty="0" smtClean="0"/>
              <a:t>Challenges</a:t>
            </a:r>
          </a:p>
          <a:p>
            <a:pPr marL="0" indent="0" algn="ctr">
              <a:buNone/>
            </a:pPr>
            <a:endParaRPr lang="en-US" sz="2400" b="1" dirty="0" smtClean="0"/>
          </a:p>
          <a:p>
            <a:pPr marL="457200" indent="-4572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2400" dirty="0" smtClean="0"/>
              <a:t>Less conformity</a:t>
            </a:r>
          </a:p>
          <a:p>
            <a:pPr marL="457200" indent="-4572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2400" dirty="0" smtClean="0"/>
              <a:t>Polarized decisions</a:t>
            </a:r>
          </a:p>
          <a:p>
            <a:pPr marL="457200" indent="-4572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2400" dirty="0" smtClean="0"/>
              <a:t>Less individual opinion change over time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762849" y="1512238"/>
            <a:ext cx="0" cy="485163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82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2" y="71439"/>
            <a:ext cx="11772900" cy="657224"/>
          </a:xfrm>
        </p:spPr>
        <p:txBody>
          <a:bodyPr/>
          <a:lstStyle/>
          <a:p>
            <a:r>
              <a:rPr lang="en-US" sz="2800" dirty="0" smtClean="0"/>
              <a:t>INTER-ORGANIZATIONAL Invention REQUIRES COMMITMENT</a:t>
            </a:r>
            <a:endParaRPr lang="en-US" sz="2800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83" y="1560792"/>
            <a:ext cx="9885135" cy="476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60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962400" y="3169920"/>
            <a:ext cx="3764280" cy="11379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98756" y="3336566"/>
            <a:ext cx="25655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Sticky Educational </a:t>
            </a:r>
          </a:p>
          <a:p>
            <a:pPr algn="ctr"/>
            <a:r>
              <a:rPr lang="en-US" sz="2400" b="1" dirty="0" smtClean="0"/>
              <a:t>Innovation</a:t>
            </a:r>
            <a:endParaRPr lang="en-US" sz="2400" b="1" dirty="0"/>
          </a:p>
        </p:txBody>
      </p:sp>
      <p:cxnSp>
        <p:nvCxnSpPr>
          <p:cNvPr id="5" name="Straight Arrow Connector 4"/>
          <p:cNvCxnSpPr>
            <a:stCxn id="2" idx="6"/>
          </p:cNvCxnSpPr>
          <p:nvPr/>
        </p:nvCxnSpPr>
        <p:spPr>
          <a:xfrm>
            <a:off x="7726680" y="3738880"/>
            <a:ext cx="14859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036797" y="4226560"/>
            <a:ext cx="1284245" cy="56896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323135" y="4307841"/>
            <a:ext cx="713660" cy="95761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684722" y="4307840"/>
            <a:ext cx="763578" cy="73152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78925" y="4145280"/>
            <a:ext cx="1287780" cy="48768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57700" y="2275840"/>
            <a:ext cx="594360" cy="89408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872740" y="2722882"/>
            <a:ext cx="1386840" cy="61368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323136" y="2275840"/>
            <a:ext cx="256003" cy="89408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" idx="7"/>
          </p:cNvCxnSpPr>
          <p:nvPr/>
        </p:nvCxnSpPr>
        <p:spPr>
          <a:xfrm flipV="1">
            <a:off x="7175414" y="2682242"/>
            <a:ext cx="947506" cy="65432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476500" y="3738880"/>
            <a:ext cx="14859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158052" y="186944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Media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212582" y="3541903"/>
            <a:ext cx="1663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People, Leaders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01683" y="3495040"/>
            <a:ext cx="2917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Governments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512126" y="1581364"/>
            <a:ext cx="2158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Cultural Organizations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8276014" y="1926073"/>
            <a:ext cx="3546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 Critics, Observers, Artists,</a:t>
            </a:r>
          </a:p>
          <a:p>
            <a:r>
              <a:rPr lang="en-US" dirty="0" smtClean="0"/>
              <a:t>Social Scientists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43148" y="2088288"/>
            <a:ext cx="3318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Educational and Research Institutions; Associations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891542" y="4632960"/>
            <a:ext cx="2287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Businesses, Technology Suppliers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699298" y="5125404"/>
            <a:ext cx="1970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Designers and Developers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493604" y="5273136"/>
            <a:ext cx="1827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Pioneering Projects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8321040" y="4871498"/>
            <a:ext cx="2313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Marketing, Advertising</a:t>
            </a:r>
            <a:endParaRPr lang="en-US" dirty="0"/>
          </a:p>
        </p:txBody>
      </p:sp>
      <p:sp>
        <p:nvSpPr>
          <p:cNvPr id="53" name="Freeform 52"/>
          <p:cNvSpPr/>
          <p:nvPr/>
        </p:nvSpPr>
        <p:spPr>
          <a:xfrm>
            <a:off x="144088" y="953193"/>
            <a:ext cx="11496545" cy="2645295"/>
          </a:xfrm>
          <a:custGeom>
            <a:avLst/>
            <a:gdLst>
              <a:gd name="connsiteX0" fmla="*/ 180109 w 8843496"/>
              <a:gd name="connsiteY0" fmla="*/ 2438400 h 2479964"/>
              <a:gd name="connsiteX1" fmla="*/ 152400 w 8843496"/>
              <a:gd name="connsiteY1" fmla="*/ 2244437 h 2479964"/>
              <a:gd name="connsiteX2" fmla="*/ 124691 w 8843496"/>
              <a:gd name="connsiteY2" fmla="*/ 2202873 h 2479964"/>
              <a:gd name="connsiteX3" fmla="*/ 83128 w 8843496"/>
              <a:gd name="connsiteY3" fmla="*/ 2119746 h 2479964"/>
              <a:gd name="connsiteX4" fmla="*/ 41564 w 8843496"/>
              <a:gd name="connsiteY4" fmla="*/ 1981200 h 2479964"/>
              <a:gd name="connsiteX5" fmla="*/ 13855 w 8843496"/>
              <a:gd name="connsiteY5" fmla="*/ 1884219 h 2479964"/>
              <a:gd name="connsiteX6" fmla="*/ 0 w 8843496"/>
              <a:gd name="connsiteY6" fmla="*/ 1524000 h 2479964"/>
              <a:gd name="connsiteX7" fmla="*/ 13855 w 8843496"/>
              <a:gd name="connsiteY7" fmla="*/ 1219200 h 2479964"/>
              <a:gd name="connsiteX8" fmla="*/ 27709 w 8843496"/>
              <a:gd name="connsiteY8" fmla="*/ 1163782 h 2479964"/>
              <a:gd name="connsiteX9" fmla="*/ 55419 w 8843496"/>
              <a:gd name="connsiteY9" fmla="*/ 1080655 h 2479964"/>
              <a:gd name="connsiteX10" fmla="*/ 69273 w 8843496"/>
              <a:gd name="connsiteY10" fmla="*/ 1039091 h 2479964"/>
              <a:gd name="connsiteX11" fmla="*/ 110837 w 8843496"/>
              <a:gd name="connsiteY11" fmla="*/ 900546 h 2479964"/>
              <a:gd name="connsiteX12" fmla="*/ 193964 w 8843496"/>
              <a:gd name="connsiteY12" fmla="*/ 789709 h 2479964"/>
              <a:gd name="connsiteX13" fmla="*/ 235528 w 8843496"/>
              <a:gd name="connsiteY13" fmla="*/ 706582 h 2479964"/>
              <a:gd name="connsiteX14" fmla="*/ 277091 w 8843496"/>
              <a:gd name="connsiteY14" fmla="*/ 678873 h 2479964"/>
              <a:gd name="connsiteX15" fmla="*/ 318655 w 8843496"/>
              <a:gd name="connsiteY15" fmla="*/ 637309 h 2479964"/>
              <a:gd name="connsiteX16" fmla="*/ 443346 w 8843496"/>
              <a:gd name="connsiteY16" fmla="*/ 568037 h 2479964"/>
              <a:gd name="connsiteX17" fmla="*/ 484909 w 8843496"/>
              <a:gd name="connsiteY17" fmla="*/ 540328 h 2479964"/>
              <a:gd name="connsiteX18" fmla="*/ 595746 w 8843496"/>
              <a:gd name="connsiteY18" fmla="*/ 457200 h 2479964"/>
              <a:gd name="connsiteX19" fmla="*/ 637309 w 8843496"/>
              <a:gd name="connsiteY19" fmla="*/ 443346 h 2479964"/>
              <a:gd name="connsiteX20" fmla="*/ 706582 w 8843496"/>
              <a:gd name="connsiteY20" fmla="*/ 401782 h 2479964"/>
              <a:gd name="connsiteX21" fmla="*/ 789709 w 8843496"/>
              <a:gd name="connsiteY21" fmla="*/ 346364 h 2479964"/>
              <a:gd name="connsiteX22" fmla="*/ 872837 w 8843496"/>
              <a:gd name="connsiteY22" fmla="*/ 304800 h 2479964"/>
              <a:gd name="connsiteX23" fmla="*/ 983673 w 8843496"/>
              <a:gd name="connsiteY23" fmla="*/ 277091 h 2479964"/>
              <a:gd name="connsiteX24" fmla="*/ 1025237 w 8843496"/>
              <a:gd name="connsiteY24" fmla="*/ 263237 h 2479964"/>
              <a:gd name="connsiteX25" fmla="*/ 1149928 w 8843496"/>
              <a:gd name="connsiteY25" fmla="*/ 249382 h 2479964"/>
              <a:gd name="connsiteX26" fmla="*/ 1246909 w 8843496"/>
              <a:gd name="connsiteY26" fmla="*/ 221673 h 2479964"/>
              <a:gd name="connsiteX27" fmla="*/ 1288473 w 8843496"/>
              <a:gd name="connsiteY27" fmla="*/ 207819 h 2479964"/>
              <a:gd name="connsiteX28" fmla="*/ 1399309 w 8843496"/>
              <a:gd name="connsiteY28" fmla="*/ 193964 h 2479964"/>
              <a:gd name="connsiteX29" fmla="*/ 1496291 w 8843496"/>
              <a:gd name="connsiteY29" fmla="*/ 180109 h 2479964"/>
              <a:gd name="connsiteX30" fmla="*/ 1593273 w 8843496"/>
              <a:gd name="connsiteY30" fmla="*/ 152400 h 2479964"/>
              <a:gd name="connsiteX31" fmla="*/ 1662546 w 8843496"/>
              <a:gd name="connsiteY31" fmla="*/ 138546 h 2479964"/>
              <a:gd name="connsiteX32" fmla="*/ 1981200 w 8843496"/>
              <a:gd name="connsiteY32" fmla="*/ 124691 h 2479964"/>
              <a:gd name="connsiteX33" fmla="*/ 2133600 w 8843496"/>
              <a:gd name="connsiteY33" fmla="*/ 110837 h 2479964"/>
              <a:gd name="connsiteX34" fmla="*/ 2230582 w 8843496"/>
              <a:gd name="connsiteY34" fmla="*/ 96982 h 2479964"/>
              <a:gd name="connsiteX35" fmla="*/ 2618509 w 8843496"/>
              <a:gd name="connsiteY35" fmla="*/ 83128 h 2479964"/>
              <a:gd name="connsiteX36" fmla="*/ 2660073 w 8843496"/>
              <a:gd name="connsiteY36" fmla="*/ 69273 h 2479964"/>
              <a:gd name="connsiteX37" fmla="*/ 2909455 w 8843496"/>
              <a:gd name="connsiteY37" fmla="*/ 41564 h 2479964"/>
              <a:gd name="connsiteX38" fmla="*/ 3408219 w 8843496"/>
              <a:gd name="connsiteY38" fmla="*/ 13855 h 2479964"/>
              <a:gd name="connsiteX39" fmla="*/ 5056909 w 8843496"/>
              <a:gd name="connsiteY39" fmla="*/ 0 h 2479964"/>
              <a:gd name="connsiteX40" fmla="*/ 6220691 w 8843496"/>
              <a:gd name="connsiteY40" fmla="*/ 13855 h 2479964"/>
              <a:gd name="connsiteX41" fmla="*/ 6400800 w 8843496"/>
              <a:gd name="connsiteY41" fmla="*/ 41564 h 2479964"/>
              <a:gd name="connsiteX42" fmla="*/ 6553200 w 8843496"/>
              <a:gd name="connsiteY42" fmla="*/ 69273 h 2479964"/>
              <a:gd name="connsiteX43" fmla="*/ 6636328 w 8843496"/>
              <a:gd name="connsiteY43" fmla="*/ 96982 h 2479964"/>
              <a:gd name="connsiteX44" fmla="*/ 6677891 w 8843496"/>
              <a:gd name="connsiteY44" fmla="*/ 110837 h 2479964"/>
              <a:gd name="connsiteX45" fmla="*/ 6788728 w 8843496"/>
              <a:gd name="connsiteY45" fmla="*/ 138546 h 2479964"/>
              <a:gd name="connsiteX46" fmla="*/ 6899564 w 8843496"/>
              <a:gd name="connsiteY46" fmla="*/ 166255 h 2479964"/>
              <a:gd name="connsiteX47" fmla="*/ 6941128 w 8843496"/>
              <a:gd name="connsiteY47" fmla="*/ 180109 h 2479964"/>
              <a:gd name="connsiteX48" fmla="*/ 7121237 w 8843496"/>
              <a:gd name="connsiteY48" fmla="*/ 207819 h 2479964"/>
              <a:gd name="connsiteX49" fmla="*/ 7204364 w 8843496"/>
              <a:gd name="connsiteY49" fmla="*/ 235528 h 2479964"/>
              <a:gd name="connsiteX50" fmla="*/ 7245928 w 8843496"/>
              <a:gd name="connsiteY50" fmla="*/ 249382 h 2479964"/>
              <a:gd name="connsiteX51" fmla="*/ 7301346 w 8843496"/>
              <a:gd name="connsiteY51" fmla="*/ 263237 h 2479964"/>
              <a:gd name="connsiteX52" fmla="*/ 7342909 w 8843496"/>
              <a:gd name="connsiteY52" fmla="*/ 277091 h 2479964"/>
              <a:gd name="connsiteX53" fmla="*/ 7398328 w 8843496"/>
              <a:gd name="connsiteY53" fmla="*/ 290946 h 2479964"/>
              <a:gd name="connsiteX54" fmla="*/ 7467600 w 8843496"/>
              <a:gd name="connsiteY54" fmla="*/ 304800 h 2479964"/>
              <a:gd name="connsiteX55" fmla="*/ 7550728 w 8843496"/>
              <a:gd name="connsiteY55" fmla="*/ 332509 h 2479964"/>
              <a:gd name="connsiteX56" fmla="*/ 7606146 w 8843496"/>
              <a:gd name="connsiteY56" fmla="*/ 346364 h 2479964"/>
              <a:gd name="connsiteX57" fmla="*/ 7647709 w 8843496"/>
              <a:gd name="connsiteY57" fmla="*/ 360219 h 2479964"/>
              <a:gd name="connsiteX58" fmla="*/ 7827819 w 8843496"/>
              <a:gd name="connsiteY58" fmla="*/ 401782 h 2479964"/>
              <a:gd name="connsiteX59" fmla="*/ 7883237 w 8843496"/>
              <a:gd name="connsiteY59" fmla="*/ 415637 h 2479964"/>
              <a:gd name="connsiteX60" fmla="*/ 7994073 w 8843496"/>
              <a:gd name="connsiteY60" fmla="*/ 429491 h 2479964"/>
              <a:gd name="connsiteX61" fmla="*/ 8188037 w 8843496"/>
              <a:gd name="connsiteY61" fmla="*/ 471055 h 2479964"/>
              <a:gd name="connsiteX62" fmla="*/ 8298873 w 8843496"/>
              <a:gd name="connsiteY62" fmla="*/ 498764 h 2479964"/>
              <a:gd name="connsiteX63" fmla="*/ 8382000 w 8843496"/>
              <a:gd name="connsiteY63" fmla="*/ 526473 h 2479964"/>
              <a:gd name="connsiteX64" fmla="*/ 8423564 w 8843496"/>
              <a:gd name="connsiteY64" fmla="*/ 540328 h 2479964"/>
              <a:gd name="connsiteX65" fmla="*/ 8506691 w 8843496"/>
              <a:gd name="connsiteY65" fmla="*/ 581891 h 2479964"/>
              <a:gd name="connsiteX66" fmla="*/ 8562109 w 8843496"/>
              <a:gd name="connsiteY66" fmla="*/ 623455 h 2479964"/>
              <a:gd name="connsiteX67" fmla="*/ 8589819 w 8843496"/>
              <a:gd name="connsiteY67" fmla="*/ 651164 h 2479964"/>
              <a:gd name="connsiteX68" fmla="*/ 8631382 w 8843496"/>
              <a:gd name="connsiteY68" fmla="*/ 678873 h 2479964"/>
              <a:gd name="connsiteX69" fmla="*/ 8686800 w 8843496"/>
              <a:gd name="connsiteY69" fmla="*/ 762000 h 2479964"/>
              <a:gd name="connsiteX70" fmla="*/ 8714509 w 8843496"/>
              <a:gd name="connsiteY70" fmla="*/ 803564 h 2479964"/>
              <a:gd name="connsiteX71" fmla="*/ 8769928 w 8843496"/>
              <a:gd name="connsiteY71" fmla="*/ 969819 h 2479964"/>
              <a:gd name="connsiteX72" fmla="*/ 8811491 w 8843496"/>
              <a:gd name="connsiteY72" fmla="*/ 1094509 h 2479964"/>
              <a:gd name="connsiteX73" fmla="*/ 8825346 w 8843496"/>
              <a:gd name="connsiteY73" fmla="*/ 1136073 h 2479964"/>
              <a:gd name="connsiteX74" fmla="*/ 8825346 w 8843496"/>
              <a:gd name="connsiteY74" fmla="*/ 1634837 h 2479964"/>
              <a:gd name="connsiteX75" fmla="*/ 8811491 w 8843496"/>
              <a:gd name="connsiteY75" fmla="*/ 1814946 h 2479964"/>
              <a:gd name="connsiteX76" fmla="*/ 8797637 w 8843496"/>
              <a:gd name="connsiteY76" fmla="*/ 1856509 h 2479964"/>
              <a:gd name="connsiteX77" fmla="*/ 8769928 w 8843496"/>
              <a:gd name="connsiteY77" fmla="*/ 1967346 h 2479964"/>
              <a:gd name="connsiteX78" fmla="*/ 8742219 w 8843496"/>
              <a:gd name="connsiteY78" fmla="*/ 2050473 h 2479964"/>
              <a:gd name="connsiteX79" fmla="*/ 8728364 w 8843496"/>
              <a:gd name="connsiteY79" fmla="*/ 2092037 h 2479964"/>
              <a:gd name="connsiteX80" fmla="*/ 8714509 w 8843496"/>
              <a:gd name="connsiteY80" fmla="*/ 2147455 h 2479964"/>
              <a:gd name="connsiteX81" fmla="*/ 8700655 w 8843496"/>
              <a:gd name="connsiteY81" fmla="*/ 2189019 h 2479964"/>
              <a:gd name="connsiteX82" fmla="*/ 8645237 w 8843496"/>
              <a:gd name="connsiteY82" fmla="*/ 2382982 h 2479964"/>
              <a:gd name="connsiteX83" fmla="*/ 8631382 w 8843496"/>
              <a:gd name="connsiteY83" fmla="*/ 2424546 h 2479964"/>
              <a:gd name="connsiteX84" fmla="*/ 8589819 w 8843496"/>
              <a:gd name="connsiteY84" fmla="*/ 2479964 h 2479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8843496" h="2479964">
                <a:moveTo>
                  <a:pt x="180109" y="2438400"/>
                </a:moveTo>
                <a:cubicBezTo>
                  <a:pt x="176569" y="2399453"/>
                  <a:pt x="179055" y="2297746"/>
                  <a:pt x="152400" y="2244437"/>
                </a:cubicBezTo>
                <a:cubicBezTo>
                  <a:pt x="144953" y="2229544"/>
                  <a:pt x="133927" y="2216728"/>
                  <a:pt x="124691" y="2202873"/>
                </a:cubicBezTo>
                <a:cubicBezTo>
                  <a:pt x="74170" y="2051302"/>
                  <a:pt x="154741" y="2280875"/>
                  <a:pt x="83128" y="2119746"/>
                </a:cubicBezTo>
                <a:cubicBezTo>
                  <a:pt x="56788" y="2060482"/>
                  <a:pt x="57685" y="2037621"/>
                  <a:pt x="41564" y="1981200"/>
                </a:cubicBezTo>
                <a:cubicBezTo>
                  <a:pt x="1819" y="1842098"/>
                  <a:pt x="57156" y="2057428"/>
                  <a:pt x="13855" y="1884219"/>
                </a:cubicBezTo>
                <a:cubicBezTo>
                  <a:pt x="9237" y="1764146"/>
                  <a:pt x="0" y="1644162"/>
                  <a:pt x="0" y="1524000"/>
                </a:cubicBezTo>
                <a:cubicBezTo>
                  <a:pt x="0" y="1422295"/>
                  <a:pt x="6055" y="1320605"/>
                  <a:pt x="13855" y="1219200"/>
                </a:cubicBezTo>
                <a:cubicBezTo>
                  <a:pt x="15315" y="1200215"/>
                  <a:pt x="22238" y="1182020"/>
                  <a:pt x="27709" y="1163782"/>
                </a:cubicBezTo>
                <a:cubicBezTo>
                  <a:pt x="36102" y="1135806"/>
                  <a:pt x="46183" y="1108364"/>
                  <a:pt x="55419" y="1080655"/>
                </a:cubicBezTo>
                <a:cubicBezTo>
                  <a:pt x="60037" y="1066800"/>
                  <a:pt x="65731" y="1053259"/>
                  <a:pt x="69273" y="1039091"/>
                </a:cubicBezTo>
                <a:cubicBezTo>
                  <a:pt x="77018" y="1008113"/>
                  <a:pt x="97346" y="920782"/>
                  <a:pt x="110837" y="900546"/>
                </a:cubicBezTo>
                <a:cubicBezTo>
                  <a:pt x="173501" y="806550"/>
                  <a:pt x="142707" y="840968"/>
                  <a:pt x="193964" y="789709"/>
                </a:cubicBezTo>
                <a:cubicBezTo>
                  <a:pt x="205232" y="755905"/>
                  <a:pt x="208672" y="733439"/>
                  <a:pt x="235528" y="706582"/>
                </a:cubicBezTo>
                <a:cubicBezTo>
                  <a:pt x="247302" y="694808"/>
                  <a:pt x="264299" y="689533"/>
                  <a:pt x="277091" y="678873"/>
                </a:cubicBezTo>
                <a:cubicBezTo>
                  <a:pt x="292143" y="666330"/>
                  <a:pt x="303189" y="649338"/>
                  <a:pt x="318655" y="637309"/>
                </a:cubicBezTo>
                <a:cubicBezTo>
                  <a:pt x="390114" y="581729"/>
                  <a:pt x="380634" y="588940"/>
                  <a:pt x="443346" y="568037"/>
                </a:cubicBezTo>
                <a:cubicBezTo>
                  <a:pt x="457200" y="558801"/>
                  <a:pt x="471907" y="550730"/>
                  <a:pt x="484909" y="540328"/>
                </a:cubicBezTo>
                <a:cubicBezTo>
                  <a:pt x="531796" y="502819"/>
                  <a:pt x="512896" y="484816"/>
                  <a:pt x="595746" y="457200"/>
                </a:cubicBezTo>
                <a:lnTo>
                  <a:pt x="637309" y="443346"/>
                </a:lnTo>
                <a:cubicBezTo>
                  <a:pt x="699477" y="381180"/>
                  <a:pt x="625648" y="446746"/>
                  <a:pt x="706582" y="401782"/>
                </a:cubicBezTo>
                <a:cubicBezTo>
                  <a:pt x="735693" y="385609"/>
                  <a:pt x="758116" y="356895"/>
                  <a:pt x="789709" y="346364"/>
                </a:cubicBezTo>
                <a:cubicBezTo>
                  <a:pt x="894185" y="311538"/>
                  <a:pt x="765402" y="358517"/>
                  <a:pt x="872837" y="304800"/>
                </a:cubicBezTo>
                <a:cubicBezTo>
                  <a:pt x="904504" y="288967"/>
                  <a:pt x="952061" y="284994"/>
                  <a:pt x="983673" y="277091"/>
                </a:cubicBezTo>
                <a:cubicBezTo>
                  <a:pt x="997841" y="273549"/>
                  <a:pt x="1010832" y="265638"/>
                  <a:pt x="1025237" y="263237"/>
                </a:cubicBezTo>
                <a:cubicBezTo>
                  <a:pt x="1066487" y="256362"/>
                  <a:pt x="1108364" y="254000"/>
                  <a:pt x="1149928" y="249382"/>
                </a:cubicBezTo>
                <a:cubicBezTo>
                  <a:pt x="1249576" y="216167"/>
                  <a:pt x="1125142" y="256463"/>
                  <a:pt x="1246909" y="221673"/>
                </a:cubicBezTo>
                <a:cubicBezTo>
                  <a:pt x="1260951" y="217661"/>
                  <a:pt x="1274105" y="210431"/>
                  <a:pt x="1288473" y="207819"/>
                </a:cubicBezTo>
                <a:cubicBezTo>
                  <a:pt x="1325105" y="201159"/>
                  <a:pt x="1362403" y="198885"/>
                  <a:pt x="1399309" y="193964"/>
                </a:cubicBezTo>
                <a:lnTo>
                  <a:pt x="1496291" y="180109"/>
                </a:lnTo>
                <a:cubicBezTo>
                  <a:pt x="1542570" y="164683"/>
                  <a:pt x="1541092" y="163996"/>
                  <a:pt x="1593273" y="152400"/>
                </a:cubicBezTo>
                <a:cubicBezTo>
                  <a:pt x="1616261" y="147292"/>
                  <a:pt x="1639058" y="140224"/>
                  <a:pt x="1662546" y="138546"/>
                </a:cubicBezTo>
                <a:cubicBezTo>
                  <a:pt x="1768594" y="130971"/>
                  <a:pt x="1874982" y="129309"/>
                  <a:pt x="1981200" y="124691"/>
                </a:cubicBezTo>
                <a:cubicBezTo>
                  <a:pt x="2032000" y="120073"/>
                  <a:pt x="2082903" y="116470"/>
                  <a:pt x="2133600" y="110837"/>
                </a:cubicBezTo>
                <a:cubicBezTo>
                  <a:pt x="2166056" y="107231"/>
                  <a:pt x="2197980" y="98845"/>
                  <a:pt x="2230582" y="96982"/>
                </a:cubicBezTo>
                <a:cubicBezTo>
                  <a:pt x="2359763" y="89600"/>
                  <a:pt x="2489200" y="87746"/>
                  <a:pt x="2618509" y="83128"/>
                </a:cubicBezTo>
                <a:cubicBezTo>
                  <a:pt x="2632364" y="78510"/>
                  <a:pt x="2645704" y="71885"/>
                  <a:pt x="2660073" y="69273"/>
                </a:cubicBezTo>
                <a:cubicBezTo>
                  <a:pt x="2707999" y="60559"/>
                  <a:pt x="2869689" y="45541"/>
                  <a:pt x="2909455" y="41564"/>
                </a:cubicBezTo>
                <a:cubicBezTo>
                  <a:pt x="3103784" y="-7020"/>
                  <a:pt x="2981001" y="19514"/>
                  <a:pt x="3408219" y="13855"/>
                </a:cubicBezTo>
                <a:lnTo>
                  <a:pt x="5056909" y="0"/>
                </a:lnTo>
                <a:lnTo>
                  <a:pt x="6220691" y="13855"/>
                </a:lnTo>
                <a:cubicBezTo>
                  <a:pt x="6373702" y="17146"/>
                  <a:pt x="6300533" y="23333"/>
                  <a:pt x="6400800" y="41564"/>
                </a:cubicBezTo>
                <a:cubicBezTo>
                  <a:pt x="6491616" y="58077"/>
                  <a:pt x="6480688" y="47520"/>
                  <a:pt x="6553200" y="69273"/>
                </a:cubicBezTo>
                <a:cubicBezTo>
                  <a:pt x="6581176" y="77666"/>
                  <a:pt x="6608619" y="87745"/>
                  <a:pt x="6636328" y="96982"/>
                </a:cubicBezTo>
                <a:cubicBezTo>
                  <a:pt x="6650182" y="101600"/>
                  <a:pt x="6663571" y="107973"/>
                  <a:pt x="6677891" y="110837"/>
                </a:cubicBezTo>
                <a:cubicBezTo>
                  <a:pt x="6847347" y="144727"/>
                  <a:pt x="6671574" y="106595"/>
                  <a:pt x="6788728" y="138546"/>
                </a:cubicBezTo>
                <a:cubicBezTo>
                  <a:pt x="6825468" y="148566"/>
                  <a:pt x="6863436" y="154213"/>
                  <a:pt x="6899564" y="166255"/>
                </a:cubicBezTo>
                <a:cubicBezTo>
                  <a:pt x="6913419" y="170873"/>
                  <a:pt x="6926960" y="176567"/>
                  <a:pt x="6941128" y="180109"/>
                </a:cubicBezTo>
                <a:cubicBezTo>
                  <a:pt x="7004603" y="195978"/>
                  <a:pt x="7053928" y="199405"/>
                  <a:pt x="7121237" y="207819"/>
                </a:cubicBezTo>
                <a:lnTo>
                  <a:pt x="7204364" y="235528"/>
                </a:lnTo>
                <a:cubicBezTo>
                  <a:pt x="7218219" y="240146"/>
                  <a:pt x="7231760" y="245840"/>
                  <a:pt x="7245928" y="249382"/>
                </a:cubicBezTo>
                <a:cubicBezTo>
                  <a:pt x="7264401" y="254000"/>
                  <a:pt x="7283037" y="258006"/>
                  <a:pt x="7301346" y="263237"/>
                </a:cubicBezTo>
                <a:cubicBezTo>
                  <a:pt x="7315388" y="267249"/>
                  <a:pt x="7328867" y="273079"/>
                  <a:pt x="7342909" y="277091"/>
                </a:cubicBezTo>
                <a:cubicBezTo>
                  <a:pt x="7361218" y="282322"/>
                  <a:pt x="7379740" y="286815"/>
                  <a:pt x="7398328" y="290946"/>
                </a:cubicBezTo>
                <a:cubicBezTo>
                  <a:pt x="7421315" y="296054"/>
                  <a:pt x="7444882" y="298604"/>
                  <a:pt x="7467600" y="304800"/>
                </a:cubicBezTo>
                <a:cubicBezTo>
                  <a:pt x="7495779" y="312485"/>
                  <a:pt x="7522392" y="325425"/>
                  <a:pt x="7550728" y="332509"/>
                </a:cubicBezTo>
                <a:cubicBezTo>
                  <a:pt x="7569201" y="337127"/>
                  <a:pt x="7587837" y="341133"/>
                  <a:pt x="7606146" y="346364"/>
                </a:cubicBezTo>
                <a:cubicBezTo>
                  <a:pt x="7620188" y="350376"/>
                  <a:pt x="7633620" y="356376"/>
                  <a:pt x="7647709" y="360219"/>
                </a:cubicBezTo>
                <a:cubicBezTo>
                  <a:pt x="7797113" y="400966"/>
                  <a:pt x="7711481" y="375929"/>
                  <a:pt x="7827819" y="401782"/>
                </a:cubicBezTo>
                <a:cubicBezTo>
                  <a:pt x="7846407" y="405913"/>
                  <a:pt x="7864455" y="412507"/>
                  <a:pt x="7883237" y="415637"/>
                </a:cubicBezTo>
                <a:cubicBezTo>
                  <a:pt x="7919963" y="421758"/>
                  <a:pt x="7957214" y="424225"/>
                  <a:pt x="7994073" y="429491"/>
                </a:cubicBezTo>
                <a:cubicBezTo>
                  <a:pt x="8087938" y="442900"/>
                  <a:pt x="8086315" y="445625"/>
                  <a:pt x="8188037" y="471055"/>
                </a:cubicBezTo>
                <a:lnTo>
                  <a:pt x="8298873" y="498764"/>
                </a:lnTo>
                <a:lnTo>
                  <a:pt x="8382000" y="526473"/>
                </a:lnTo>
                <a:cubicBezTo>
                  <a:pt x="8395855" y="531091"/>
                  <a:pt x="8411413" y="532227"/>
                  <a:pt x="8423564" y="540328"/>
                </a:cubicBezTo>
                <a:cubicBezTo>
                  <a:pt x="8477279" y="576138"/>
                  <a:pt x="8449331" y="562772"/>
                  <a:pt x="8506691" y="581891"/>
                </a:cubicBezTo>
                <a:cubicBezTo>
                  <a:pt x="8525164" y="595746"/>
                  <a:pt x="8544370" y="608673"/>
                  <a:pt x="8562109" y="623455"/>
                </a:cubicBezTo>
                <a:cubicBezTo>
                  <a:pt x="8572144" y="631817"/>
                  <a:pt x="8579619" y="643004"/>
                  <a:pt x="8589819" y="651164"/>
                </a:cubicBezTo>
                <a:cubicBezTo>
                  <a:pt x="8602821" y="661566"/>
                  <a:pt x="8617528" y="669637"/>
                  <a:pt x="8631382" y="678873"/>
                </a:cubicBezTo>
                <a:lnTo>
                  <a:pt x="8686800" y="762000"/>
                </a:lnTo>
                <a:cubicBezTo>
                  <a:pt x="8696036" y="775855"/>
                  <a:pt x="8709243" y="787767"/>
                  <a:pt x="8714509" y="803564"/>
                </a:cubicBezTo>
                <a:lnTo>
                  <a:pt x="8769928" y="969819"/>
                </a:lnTo>
                <a:lnTo>
                  <a:pt x="8811491" y="1094509"/>
                </a:lnTo>
                <a:lnTo>
                  <a:pt x="8825346" y="1136073"/>
                </a:lnTo>
                <a:cubicBezTo>
                  <a:pt x="8854099" y="1366102"/>
                  <a:pt x="8844525" y="1241669"/>
                  <a:pt x="8825346" y="1634837"/>
                </a:cubicBezTo>
                <a:cubicBezTo>
                  <a:pt x="8822412" y="1694979"/>
                  <a:pt x="8818960" y="1755197"/>
                  <a:pt x="8811491" y="1814946"/>
                </a:cubicBezTo>
                <a:cubicBezTo>
                  <a:pt x="8809680" y="1829437"/>
                  <a:pt x="8801479" y="1842420"/>
                  <a:pt x="8797637" y="1856509"/>
                </a:cubicBezTo>
                <a:cubicBezTo>
                  <a:pt x="8787617" y="1893250"/>
                  <a:pt x="8781971" y="1931218"/>
                  <a:pt x="8769928" y="1967346"/>
                </a:cubicBezTo>
                <a:lnTo>
                  <a:pt x="8742219" y="2050473"/>
                </a:lnTo>
                <a:cubicBezTo>
                  <a:pt x="8737601" y="2064328"/>
                  <a:pt x="8731906" y="2077869"/>
                  <a:pt x="8728364" y="2092037"/>
                </a:cubicBezTo>
                <a:cubicBezTo>
                  <a:pt x="8723746" y="2110510"/>
                  <a:pt x="8719740" y="2129146"/>
                  <a:pt x="8714509" y="2147455"/>
                </a:cubicBezTo>
                <a:cubicBezTo>
                  <a:pt x="8710497" y="2161497"/>
                  <a:pt x="8704498" y="2174930"/>
                  <a:pt x="8700655" y="2189019"/>
                </a:cubicBezTo>
                <a:cubicBezTo>
                  <a:pt x="8648472" y="2380358"/>
                  <a:pt x="8698326" y="2223717"/>
                  <a:pt x="8645237" y="2382982"/>
                </a:cubicBezTo>
                <a:cubicBezTo>
                  <a:pt x="8640619" y="2396837"/>
                  <a:pt x="8639483" y="2412395"/>
                  <a:pt x="8631382" y="2424546"/>
                </a:cubicBezTo>
                <a:cubicBezTo>
                  <a:pt x="8600050" y="2471543"/>
                  <a:pt x="8615447" y="2454335"/>
                  <a:pt x="8589819" y="2479964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107712" y="3935859"/>
            <a:ext cx="11473654" cy="2896524"/>
          </a:xfrm>
          <a:custGeom>
            <a:avLst/>
            <a:gdLst>
              <a:gd name="connsiteX0" fmla="*/ 180652 w 8825888"/>
              <a:gd name="connsiteY0" fmla="*/ 0 h 2715491"/>
              <a:gd name="connsiteX1" fmla="*/ 97525 w 8825888"/>
              <a:gd name="connsiteY1" fmla="*/ 166255 h 2715491"/>
              <a:gd name="connsiteX2" fmla="*/ 55961 w 8825888"/>
              <a:gd name="connsiteY2" fmla="*/ 374073 h 2715491"/>
              <a:gd name="connsiteX3" fmla="*/ 42106 w 8825888"/>
              <a:gd name="connsiteY3" fmla="*/ 415637 h 2715491"/>
              <a:gd name="connsiteX4" fmla="*/ 28252 w 8825888"/>
              <a:gd name="connsiteY4" fmla="*/ 457200 h 2715491"/>
              <a:gd name="connsiteX5" fmla="*/ 14397 w 8825888"/>
              <a:gd name="connsiteY5" fmla="*/ 678873 h 2715491"/>
              <a:gd name="connsiteX6" fmla="*/ 543 w 8825888"/>
              <a:gd name="connsiteY6" fmla="*/ 720437 h 2715491"/>
              <a:gd name="connsiteX7" fmla="*/ 28252 w 8825888"/>
              <a:gd name="connsiteY7" fmla="*/ 1066800 h 2715491"/>
              <a:gd name="connsiteX8" fmla="*/ 42106 w 8825888"/>
              <a:gd name="connsiteY8" fmla="*/ 1108364 h 2715491"/>
              <a:gd name="connsiteX9" fmla="*/ 55961 w 8825888"/>
              <a:gd name="connsiteY9" fmla="*/ 1219200 h 2715491"/>
              <a:gd name="connsiteX10" fmla="*/ 83670 w 8825888"/>
              <a:gd name="connsiteY10" fmla="*/ 1427019 h 2715491"/>
              <a:gd name="connsiteX11" fmla="*/ 97525 w 8825888"/>
              <a:gd name="connsiteY11" fmla="*/ 1468582 h 2715491"/>
              <a:gd name="connsiteX12" fmla="*/ 125234 w 8825888"/>
              <a:gd name="connsiteY12" fmla="*/ 1510146 h 2715491"/>
              <a:gd name="connsiteX13" fmla="*/ 139088 w 8825888"/>
              <a:gd name="connsiteY13" fmla="*/ 1551709 h 2715491"/>
              <a:gd name="connsiteX14" fmla="*/ 166797 w 8825888"/>
              <a:gd name="connsiteY14" fmla="*/ 1579419 h 2715491"/>
              <a:gd name="connsiteX15" fmla="*/ 222216 w 8825888"/>
              <a:gd name="connsiteY15" fmla="*/ 1690255 h 2715491"/>
              <a:gd name="connsiteX16" fmla="*/ 249925 w 8825888"/>
              <a:gd name="connsiteY16" fmla="*/ 1773382 h 2715491"/>
              <a:gd name="connsiteX17" fmla="*/ 333052 w 8825888"/>
              <a:gd name="connsiteY17" fmla="*/ 1856509 h 2715491"/>
              <a:gd name="connsiteX18" fmla="*/ 360761 w 8825888"/>
              <a:gd name="connsiteY18" fmla="*/ 1884219 h 2715491"/>
              <a:gd name="connsiteX19" fmla="*/ 388470 w 8825888"/>
              <a:gd name="connsiteY19" fmla="*/ 1925782 h 2715491"/>
              <a:gd name="connsiteX20" fmla="*/ 513161 w 8825888"/>
              <a:gd name="connsiteY20" fmla="*/ 1995055 h 2715491"/>
              <a:gd name="connsiteX21" fmla="*/ 596288 w 8825888"/>
              <a:gd name="connsiteY21" fmla="*/ 2050473 h 2715491"/>
              <a:gd name="connsiteX22" fmla="*/ 651706 w 8825888"/>
              <a:gd name="connsiteY22" fmla="*/ 2078182 h 2715491"/>
              <a:gd name="connsiteX23" fmla="*/ 693270 w 8825888"/>
              <a:gd name="connsiteY23" fmla="*/ 2105891 h 2715491"/>
              <a:gd name="connsiteX24" fmla="*/ 776397 w 8825888"/>
              <a:gd name="connsiteY24" fmla="*/ 2133600 h 2715491"/>
              <a:gd name="connsiteX25" fmla="*/ 901088 w 8825888"/>
              <a:gd name="connsiteY25" fmla="*/ 2230582 h 2715491"/>
              <a:gd name="connsiteX26" fmla="*/ 942652 w 8825888"/>
              <a:gd name="connsiteY26" fmla="*/ 2244437 h 2715491"/>
              <a:gd name="connsiteX27" fmla="*/ 984216 w 8825888"/>
              <a:gd name="connsiteY27" fmla="*/ 2272146 h 2715491"/>
              <a:gd name="connsiteX28" fmla="*/ 1136616 w 8825888"/>
              <a:gd name="connsiteY28" fmla="*/ 2313709 h 2715491"/>
              <a:gd name="connsiteX29" fmla="*/ 1219743 w 8825888"/>
              <a:gd name="connsiteY29" fmla="*/ 2341419 h 2715491"/>
              <a:gd name="connsiteX30" fmla="*/ 1275161 w 8825888"/>
              <a:gd name="connsiteY30" fmla="*/ 2355273 h 2715491"/>
              <a:gd name="connsiteX31" fmla="*/ 1399852 w 8825888"/>
              <a:gd name="connsiteY31" fmla="*/ 2396837 h 2715491"/>
              <a:gd name="connsiteX32" fmla="*/ 1441416 w 8825888"/>
              <a:gd name="connsiteY32" fmla="*/ 2410691 h 2715491"/>
              <a:gd name="connsiteX33" fmla="*/ 1510688 w 8825888"/>
              <a:gd name="connsiteY33" fmla="*/ 2424546 h 2715491"/>
              <a:gd name="connsiteX34" fmla="*/ 1787779 w 8825888"/>
              <a:gd name="connsiteY34" fmla="*/ 2466109 h 2715491"/>
              <a:gd name="connsiteX35" fmla="*/ 2009452 w 8825888"/>
              <a:gd name="connsiteY35" fmla="*/ 2493819 h 2715491"/>
              <a:gd name="connsiteX36" fmla="*/ 2355816 w 8825888"/>
              <a:gd name="connsiteY36" fmla="*/ 2521528 h 2715491"/>
              <a:gd name="connsiteX37" fmla="*/ 2397379 w 8825888"/>
              <a:gd name="connsiteY37" fmla="*/ 2535382 h 2715491"/>
              <a:gd name="connsiteX38" fmla="*/ 2619052 w 8825888"/>
              <a:gd name="connsiteY38" fmla="*/ 2563091 h 2715491"/>
              <a:gd name="connsiteX39" fmla="*/ 2868434 w 8825888"/>
              <a:gd name="connsiteY39" fmla="*/ 2590800 h 2715491"/>
              <a:gd name="connsiteX40" fmla="*/ 3145525 w 8825888"/>
              <a:gd name="connsiteY40" fmla="*/ 2604655 h 2715491"/>
              <a:gd name="connsiteX41" fmla="*/ 3256361 w 8825888"/>
              <a:gd name="connsiteY41" fmla="*/ 2618509 h 2715491"/>
              <a:gd name="connsiteX42" fmla="*/ 3311779 w 8825888"/>
              <a:gd name="connsiteY42" fmla="*/ 2632364 h 2715491"/>
              <a:gd name="connsiteX43" fmla="*/ 3616579 w 8825888"/>
              <a:gd name="connsiteY43" fmla="*/ 2660073 h 2715491"/>
              <a:gd name="connsiteX44" fmla="*/ 3865961 w 8825888"/>
              <a:gd name="connsiteY44" fmla="*/ 2687782 h 2715491"/>
              <a:gd name="connsiteX45" fmla="*/ 3976797 w 8825888"/>
              <a:gd name="connsiteY45" fmla="*/ 2701637 h 2715491"/>
              <a:gd name="connsiteX46" fmla="*/ 4240034 w 8825888"/>
              <a:gd name="connsiteY46" fmla="*/ 2715491 h 2715491"/>
              <a:gd name="connsiteX47" fmla="*/ 5306834 w 8825888"/>
              <a:gd name="connsiteY47" fmla="*/ 2701637 h 2715491"/>
              <a:gd name="connsiteX48" fmla="*/ 5389961 w 8825888"/>
              <a:gd name="connsiteY48" fmla="*/ 2687782 h 2715491"/>
              <a:gd name="connsiteX49" fmla="*/ 5653197 w 8825888"/>
              <a:gd name="connsiteY49" fmla="*/ 2673928 h 2715491"/>
              <a:gd name="connsiteX50" fmla="*/ 6179670 w 8825888"/>
              <a:gd name="connsiteY50" fmla="*/ 2660073 h 2715491"/>
              <a:gd name="connsiteX51" fmla="*/ 6373634 w 8825888"/>
              <a:gd name="connsiteY51" fmla="*/ 2632364 h 2715491"/>
              <a:gd name="connsiteX52" fmla="*/ 6456761 w 8825888"/>
              <a:gd name="connsiteY52" fmla="*/ 2618509 h 2715491"/>
              <a:gd name="connsiteX53" fmla="*/ 6581452 w 8825888"/>
              <a:gd name="connsiteY53" fmla="*/ 2604655 h 2715491"/>
              <a:gd name="connsiteX54" fmla="*/ 6650725 w 8825888"/>
              <a:gd name="connsiteY54" fmla="*/ 2590800 h 2715491"/>
              <a:gd name="connsiteX55" fmla="*/ 6816979 w 8825888"/>
              <a:gd name="connsiteY55" fmla="*/ 2576946 h 2715491"/>
              <a:gd name="connsiteX56" fmla="*/ 6858543 w 8825888"/>
              <a:gd name="connsiteY56" fmla="*/ 2563091 h 2715491"/>
              <a:gd name="connsiteX57" fmla="*/ 6955525 w 8825888"/>
              <a:gd name="connsiteY57" fmla="*/ 2535382 h 2715491"/>
              <a:gd name="connsiteX58" fmla="*/ 7066361 w 8825888"/>
              <a:gd name="connsiteY58" fmla="*/ 2493819 h 2715491"/>
              <a:gd name="connsiteX59" fmla="*/ 7149488 w 8825888"/>
              <a:gd name="connsiteY59" fmla="*/ 2466109 h 2715491"/>
              <a:gd name="connsiteX60" fmla="*/ 7191052 w 8825888"/>
              <a:gd name="connsiteY60" fmla="*/ 2452255 h 2715491"/>
              <a:gd name="connsiteX61" fmla="*/ 7274179 w 8825888"/>
              <a:gd name="connsiteY61" fmla="*/ 2410691 h 2715491"/>
              <a:gd name="connsiteX62" fmla="*/ 7315743 w 8825888"/>
              <a:gd name="connsiteY62" fmla="*/ 2382982 h 2715491"/>
              <a:gd name="connsiteX63" fmla="*/ 7426579 w 8825888"/>
              <a:gd name="connsiteY63" fmla="*/ 2355273 h 2715491"/>
              <a:gd name="connsiteX64" fmla="*/ 7468143 w 8825888"/>
              <a:gd name="connsiteY64" fmla="*/ 2341419 h 2715491"/>
              <a:gd name="connsiteX65" fmla="*/ 7592834 w 8825888"/>
              <a:gd name="connsiteY65" fmla="*/ 2313709 h 2715491"/>
              <a:gd name="connsiteX66" fmla="*/ 7634397 w 8825888"/>
              <a:gd name="connsiteY66" fmla="*/ 2299855 h 2715491"/>
              <a:gd name="connsiteX67" fmla="*/ 7689816 w 8825888"/>
              <a:gd name="connsiteY67" fmla="*/ 2286000 h 2715491"/>
              <a:gd name="connsiteX68" fmla="*/ 7772943 w 8825888"/>
              <a:gd name="connsiteY68" fmla="*/ 2258291 h 2715491"/>
              <a:gd name="connsiteX69" fmla="*/ 7953052 w 8825888"/>
              <a:gd name="connsiteY69" fmla="*/ 2216728 h 2715491"/>
              <a:gd name="connsiteX70" fmla="*/ 8008470 w 8825888"/>
              <a:gd name="connsiteY70" fmla="*/ 2202873 h 2715491"/>
              <a:gd name="connsiteX71" fmla="*/ 8050034 w 8825888"/>
              <a:gd name="connsiteY71" fmla="*/ 2189019 h 2715491"/>
              <a:gd name="connsiteX72" fmla="*/ 8174725 w 8825888"/>
              <a:gd name="connsiteY72" fmla="*/ 2161309 h 2715491"/>
              <a:gd name="connsiteX73" fmla="*/ 8257852 w 8825888"/>
              <a:gd name="connsiteY73" fmla="*/ 2133600 h 2715491"/>
              <a:gd name="connsiteX74" fmla="*/ 8340979 w 8825888"/>
              <a:gd name="connsiteY74" fmla="*/ 2092037 h 2715491"/>
              <a:gd name="connsiteX75" fmla="*/ 8382543 w 8825888"/>
              <a:gd name="connsiteY75" fmla="*/ 2064328 h 2715491"/>
              <a:gd name="connsiteX76" fmla="*/ 8465670 w 8825888"/>
              <a:gd name="connsiteY76" fmla="*/ 2036619 h 2715491"/>
              <a:gd name="connsiteX77" fmla="*/ 8507234 w 8825888"/>
              <a:gd name="connsiteY77" fmla="*/ 2022764 h 2715491"/>
              <a:gd name="connsiteX78" fmla="*/ 8548797 w 8825888"/>
              <a:gd name="connsiteY78" fmla="*/ 1995055 h 2715491"/>
              <a:gd name="connsiteX79" fmla="*/ 8604216 w 8825888"/>
              <a:gd name="connsiteY79" fmla="*/ 1925782 h 2715491"/>
              <a:gd name="connsiteX80" fmla="*/ 8631925 w 8825888"/>
              <a:gd name="connsiteY80" fmla="*/ 1884219 h 2715491"/>
              <a:gd name="connsiteX81" fmla="*/ 8673488 w 8825888"/>
              <a:gd name="connsiteY81" fmla="*/ 1870364 h 2715491"/>
              <a:gd name="connsiteX82" fmla="*/ 8687343 w 8825888"/>
              <a:gd name="connsiteY82" fmla="*/ 1828800 h 2715491"/>
              <a:gd name="connsiteX83" fmla="*/ 8742761 w 8825888"/>
              <a:gd name="connsiteY83" fmla="*/ 1745673 h 2715491"/>
              <a:gd name="connsiteX84" fmla="*/ 8756616 w 8825888"/>
              <a:gd name="connsiteY84" fmla="*/ 1704109 h 2715491"/>
              <a:gd name="connsiteX85" fmla="*/ 8784325 w 8825888"/>
              <a:gd name="connsiteY85" fmla="*/ 1496291 h 2715491"/>
              <a:gd name="connsiteX86" fmla="*/ 8798179 w 8825888"/>
              <a:gd name="connsiteY86" fmla="*/ 1440873 h 2715491"/>
              <a:gd name="connsiteX87" fmla="*/ 8825888 w 8825888"/>
              <a:gd name="connsiteY87" fmla="*/ 1357746 h 2715491"/>
              <a:gd name="connsiteX88" fmla="*/ 8812034 w 8825888"/>
              <a:gd name="connsiteY88" fmla="*/ 969819 h 2715491"/>
              <a:gd name="connsiteX89" fmla="*/ 8784325 w 8825888"/>
              <a:gd name="connsiteY89" fmla="*/ 886691 h 2715491"/>
              <a:gd name="connsiteX90" fmla="*/ 8770470 w 8825888"/>
              <a:gd name="connsiteY90" fmla="*/ 720437 h 2715491"/>
              <a:gd name="connsiteX91" fmla="*/ 8756616 w 8825888"/>
              <a:gd name="connsiteY91" fmla="*/ 526473 h 2715491"/>
              <a:gd name="connsiteX92" fmla="*/ 8728906 w 8825888"/>
              <a:gd name="connsiteY92" fmla="*/ 443346 h 2715491"/>
              <a:gd name="connsiteX93" fmla="*/ 8715052 w 8825888"/>
              <a:gd name="connsiteY93" fmla="*/ 387928 h 2715491"/>
              <a:gd name="connsiteX94" fmla="*/ 8687343 w 8825888"/>
              <a:gd name="connsiteY94" fmla="*/ 304800 h 2715491"/>
              <a:gd name="connsiteX95" fmla="*/ 8645779 w 8825888"/>
              <a:gd name="connsiteY95" fmla="*/ 152400 h 2715491"/>
              <a:gd name="connsiteX96" fmla="*/ 8604216 w 8825888"/>
              <a:gd name="connsiteY96" fmla="*/ 69273 h 2715491"/>
              <a:gd name="connsiteX97" fmla="*/ 8576506 w 8825888"/>
              <a:gd name="connsiteY97" fmla="*/ 27709 h 271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825888" h="2715491">
                <a:moveTo>
                  <a:pt x="180652" y="0"/>
                </a:moveTo>
                <a:cubicBezTo>
                  <a:pt x="101287" y="126984"/>
                  <a:pt x="121945" y="68570"/>
                  <a:pt x="97525" y="166255"/>
                </a:cubicBezTo>
                <a:cubicBezTo>
                  <a:pt x="80445" y="319973"/>
                  <a:pt x="96894" y="251274"/>
                  <a:pt x="55961" y="374073"/>
                </a:cubicBezTo>
                <a:lnTo>
                  <a:pt x="42106" y="415637"/>
                </a:lnTo>
                <a:lnTo>
                  <a:pt x="28252" y="457200"/>
                </a:lnTo>
                <a:cubicBezTo>
                  <a:pt x="23634" y="531091"/>
                  <a:pt x="22147" y="605245"/>
                  <a:pt x="14397" y="678873"/>
                </a:cubicBezTo>
                <a:cubicBezTo>
                  <a:pt x="12868" y="693397"/>
                  <a:pt x="543" y="705833"/>
                  <a:pt x="543" y="720437"/>
                </a:cubicBezTo>
                <a:cubicBezTo>
                  <a:pt x="543" y="883412"/>
                  <a:pt x="-6257" y="946017"/>
                  <a:pt x="28252" y="1066800"/>
                </a:cubicBezTo>
                <a:cubicBezTo>
                  <a:pt x="32264" y="1080842"/>
                  <a:pt x="37488" y="1094509"/>
                  <a:pt x="42106" y="1108364"/>
                </a:cubicBezTo>
                <a:cubicBezTo>
                  <a:pt x="46724" y="1145309"/>
                  <a:pt x="51849" y="1182195"/>
                  <a:pt x="55961" y="1219200"/>
                </a:cubicBezTo>
                <a:cubicBezTo>
                  <a:pt x="66348" y="1312676"/>
                  <a:pt x="63663" y="1346990"/>
                  <a:pt x="83670" y="1427019"/>
                </a:cubicBezTo>
                <a:cubicBezTo>
                  <a:pt x="87212" y="1441187"/>
                  <a:pt x="90994" y="1455520"/>
                  <a:pt x="97525" y="1468582"/>
                </a:cubicBezTo>
                <a:cubicBezTo>
                  <a:pt x="104972" y="1483475"/>
                  <a:pt x="115998" y="1496291"/>
                  <a:pt x="125234" y="1510146"/>
                </a:cubicBezTo>
                <a:cubicBezTo>
                  <a:pt x="129852" y="1524000"/>
                  <a:pt x="131575" y="1539186"/>
                  <a:pt x="139088" y="1551709"/>
                </a:cubicBezTo>
                <a:cubicBezTo>
                  <a:pt x="145808" y="1562910"/>
                  <a:pt x="160955" y="1567736"/>
                  <a:pt x="166797" y="1579419"/>
                </a:cubicBezTo>
                <a:cubicBezTo>
                  <a:pt x="230474" y="1706774"/>
                  <a:pt x="159614" y="1627655"/>
                  <a:pt x="222216" y="1690255"/>
                </a:cubicBezTo>
                <a:cubicBezTo>
                  <a:pt x="231452" y="1717964"/>
                  <a:pt x="229272" y="1752729"/>
                  <a:pt x="249925" y="1773382"/>
                </a:cubicBezTo>
                <a:lnTo>
                  <a:pt x="333052" y="1856509"/>
                </a:lnTo>
                <a:cubicBezTo>
                  <a:pt x="342288" y="1865746"/>
                  <a:pt x="353515" y="1873350"/>
                  <a:pt x="360761" y="1884219"/>
                </a:cubicBezTo>
                <a:cubicBezTo>
                  <a:pt x="369997" y="1898073"/>
                  <a:pt x="375939" y="1914817"/>
                  <a:pt x="388470" y="1925782"/>
                </a:cubicBezTo>
                <a:cubicBezTo>
                  <a:pt x="537659" y="2056322"/>
                  <a:pt x="416362" y="1941278"/>
                  <a:pt x="513161" y="1995055"/>
                </a:cubicBezTo>
                <a:cubicBezTo>
                  <a:pt x="542272" y="2011228"/>
                  <a:pt x="566502" y="2035580"/>
                  <a:pt x="596288" y="2050473"/>
                </a:cubicBezTo>
                <a:cubicBezTo>
                  <a:pt x="614761" y="2059709"/>
                  <a:pt x="633774" y="2067935"/>
                  <a:pt x="651706" y="2078182"/>
                </a:cubicBezTo>
                <a:cubicBezTo>
                  <a:pt x="666163" y="2086443"/>
                  <a:pt x="678054" y="2099128"/>
                  <a:pt x="693270" y="2105891"/>
                </a:cubicBezTo>
                <a:cubicBezTo>
                  <a:pt x="719960" y="2117753"/>
                  <a:pt x="776397" y="2133600"/>
                  <a:pt x="776397" y="2133600"/>
                </a:cubicBezTo>
                <a:cubicBezTo>
                  <a:pt x="812259" y="2169462"/>
                  <a:pt x="851373" y="2214010"/>
                  <a:pt x="901088" y="2230582"/>
                </a:cubicBezTo>
                <a:cubicBezTo>
                  <a:pt x="914943" y="2235200"/>
                  <a:pt x="929590" y="2237906"/>
                  <a:pt x="942652" y="2244437"/>
                </a:cubicBezTo>
                <a:cubicBezTo>
                  <a:pt x="957545" y="2251884"/>
                  <a:pt x="969000" y="2265383"/>
                  <a:pt x="984216" y="2272146"/>
                </a:cubicBezTo>
                <a:cubicBezTo>
                  <a:pt x="1072884" y="2311554"/>
                  <a:pt x="1052246" y="2290699"/>
                  <a:pt x="1136616" y="2313709"/>
                </a:cubicBezTo>
                <a:cubicBezTo>
                  <a:pt x="1164795" y="2321394"/>
                  <a:pt x="1191407" y="2334335"/>
                  <a:pt x="1219743" y="2341419"/>
                </a:cubicBezTo>
                <a:cubicBezTo>
                  <a:pt x="1238216" y="2346037"/>
                  <a:pt x="1256923" y="2349802"/>
                  <a:pt x="1275161" y="2355273"/>
                </a:cubicBezTo>
                <a:cubicBezTo>
                  <a:pt x="1275199" y="2355284"/>
                  <a:pt x="1379051" y="2389904"/>
                  <a:pt x="1399852" y="2396837"/>
                </a:cubicBezTo>
                <a:cubicBezTo>
                  <a:pt x="1413707" y="2401455"/>
                  <a:pt x="1427096" y="2407827"/>
                  <a:pt x="1441416" y="2410691"/>
                </a:cubicBezTo>
                <a:lnTo>
                  <a:pt x="1510688" y="2424546"/>
                </a:lnTo>
                <a:cubicBezTo>
                  <a:pt x="1588894" y="2438765"/>
                  <a:pt x="1727227" y="2458540"/>
                  <a:pt x="1787779" y="2466109"/>
                </a:cubicBezTo>
                <a:cubicBezTo>
                  <a:pt x="1861670" y="2475346"/>
                  <a:pt x="1935151" y="2488866"/>
                  <a:pt x="2009452" y="2493819"/>
                </a:cubicBezTo>
                <a:cubicBezTo>
                  <a:pt x="2263580" y="2510760"/>
                  <a:pt x="2148188" y="2500765"/>
                  <a:pt x="2355816" y="2521528"/>
                </a:cubicBezTo>
                <a:cubicBezTo>
                  <a:pt x="2369670" y="2526146"/>
                  <a:pt x="2383211" y="2531840"/>
                  <a:pt x="2397379" y="2535382"/>
                </a:cubicBezTo>
                <a:cubicBezTo>
                  <a:pt x="2479184" y="2555833"/>
                  <a:pt x="2524402" y="2554487"/>
                  <a:pt x="2619052" y="2563091"/>
                </a:cubicBezTo>
                <a:cubicBezTo>
                  <a:pt x="2738051" y="2586892"/>
                  <a:pt x="2688672" y="2579905"/>
                  <a:pt x="2868434" y="2590800"/>
                </a:cubicBezTo>
                <a:cubicBezTo>
                  <a:pt x="2960744" y="2596395"/>
                  <a:pt x="3053161" y="2600037"/>
                  <a:pt x="3145525" y="2604655"/>
                </a:cubicBezTo>
                <a:cubicBezTo>
                  <a:pt x="3182470" y="2609273"/>
                  <a:pt x="3219635" y="2612388"/>
                  <a:pt x="3256361" y="2618509"/>
                </a:cubicBezTo>
                <a:cubicBezTo>
                  <a:pt x="3275143" y="2621639"/>
                  <a:pt x="3292929" y="2629671"/>
                  <a:pt x="3311779" y="2632364"/>
                </a:cubicBezTo>
                <a:cubicBezTo>
                  <a:pt x="3366078" y="2640121"/>
                  <a:pt x="3571316" y="2656301"/>
                  <a:pt x="3616579" y="2660073"/>
                </a:cubicBezTo>
                <a:cubicBezTo>
                  <a:pt x="3758817" y="2688521"/>
                  <a:pt x="3626777" y="2665003"/>
                  <a:pt x="3865961" y="2687782"/>
                </a:cubicBezTo>
                <a:cubicBezTo>
                  <a:pt x="3903026" y="2691312"/>
                  <a:pt x="3939666" y="2698887"/>
                  <a:pt x="3976797" y="2701637"/>
                </a:cubicBezTo>
                <a:cubicBezTo>
                  <a:pt x="4064424" y="2708128"/>
                  <a:pt x="4152288" y="2710873"/>
                  <a:pt x="4240034" y="2715491"/>
                </a:cubicBezTo>
                <a:lnTo>
                  <a:pt x="5306834" y="2701637"/>
                </a:lnTo>
                <a:cubicBezTo>
                  <a:pt x="5334917" y="2700960"/>
                  <a:pt x="5361959" y="2690022"/>
                  <a:pt x="5389961" y="2687782"/>
                </a:cubicBezTo>
                <a:cubicBezTo>
                  <a:pt x="5477548" y="2680775"/>
                  <a:pt x="5565384" y="2677009"/>
                  <a:pt x="5653197" y="2673928"/>
                </a:cubicBezTo>
                <a:lnTo>
                  <a:pt x="6179670" y="2660073"/>
                </a:lnTo>
                <a:cubicBezTo>
                  <a:pt x="6275552" y="2628114"/>
                  <a:pt x="6185992" y="2654440"/>
                  <a:pt x="6373634" y="2632364"/>
                </a:cubicBezTo>
                <a:cubicBezTo>
                  <a:pt x="6401533" y="2629082"/>
                  <a:pt x="6428916" y="2622222"/>
                  <a:pt x="6456761" y="2618509"/>
                </a:cubicBezTo>
                <a:cubicBezTo>
                  <a:pt x="6498214" y="2612982"/>
                  <a:pt x="6540053" y="2610569"/>
                  <a:pt x="6581452" y="2604655"/>
                </a:cubicBezTo>
                <a:cubicBezTo>
                  <a:pt x="6604764" y="2601325"/>
                  <a:pt x="6627338" y="2593551"/>
                  <a:pt x="6650725" y="2590800"/>
                </a:cubicBezTo>
                <a:cubicBezTo>
                  <a:pt x="6705954" y="2584302"/>
                  <a:pt x="6761561" y="2581564"/>
                  <a:pt x="6816979" y="2576946"/>
                </a:cubicBezTo>
                <a:cubicBezTo>
                  <a:pt x="6830834" y="2572328"/>
                  <a:pt x="6844501" y="2567103"/>
                  <a:pt x="6858543" y="2563091"/>
                </a:cubicBezTo>
                <a:cubicBezTo>
                  <a:pt x="6893704" y="2553045"/>
                  <a:pt x="6922301" y="2549621"/>
                  <a:pt x="6955525" y="2535382"/>
                </a:cubicBezTo>
                <a:cubicBezTo>
                  <a:pt x="7100058" y="2473439"/>
                  <a:pt x="6924449" y="2536393"/>
                  <a:pt x="7066361" y="2493819"/>
                </a:cubicBezTo>
                <a:cubicBezTo>
                  <a:pt x="7094337" y="2485426"/>
                  <a:pt x="7121779" y="2475345"/>
                  <a:pt x="7149488" y="2466109"/>
                </a:cubicBezTo>
                <a:lnTo>
                  <a:pt x="7191052" y="2452255"/>
                </a:lnTo>
                <a:cubicBezTo>
                  <a:pt x="7310170" y="2372844"/>
                  <a:pt x="7159458" y="2468052"/>
                  <a:pt x="7274179" y="2410691"/>
                </a:cubicBezTo>
                <a:cubicBezTo>
                  <a:pt x="7289072" y="2403244"/>
                  <a:pt x="7300094" y="2388672"/>
                  <a:pt x="7315743" y="2382982"/>
                </a:cubicBezTo>
                <a:cubicBezTo>
                  <a:pt x="7351533" y="2369968"/>
                  <a:pt x="7390451" y="2367315"/>
                  <a:pt x="7426579" y="2355273"/>
                </a:cubicBezTo>
                <a:cubicBezTo>
                  <a:pt x="7440434" y="2350655"/>
                  <a:pt x="7453975" y="2344961"/>
                  <a:pt x="7468143" y="2341419"/>
                </a:cubicBezTo>
                <a:cubicBezTo>
                  <a:pt x="7582419" y="2312850"/>
                  <a:pt x="7493279" y="2342154"/>
                  <a:pt x="7592834" y="2313709"/>
                </a:cubicBezTo>
                <a:cubicBezTo>
                  <a:pt x="7606876" y="2309697"/>
                  <a:pt x="7620355" y="2303867"/>
                  <a:pt x="7634397" y="2299855"/>
                </a:cubicBezTo>
                <a:cubicBezTo>
                  <a:pt x="7652706" y="2294624"/>
                  <a:pt x="7671578" y="2291472"/>
                  <a:pt x="7689816" y="2286000"/>
                </a:cubicBezTo>
                <a:cubicBezTo>
                  <a:pt x="7717792" y="2277607"/>
                  <a:pt x="7744302" y="2264019"/>
                  <a:pt x="7772943" y="2258291"/>
                </a:cubicBezTo>
                <a:cubicBezTo>
                  <a:pt x="7879554" y="2236970"/>
                  <a:pt x="7819379" y="2250147"/>
                  <a:pt x="7953052" y="2216728"/>
                </a:cubicBezTo>
                <a:cubicBezTo>
                  <a:pt x="7971525" y="2212110"/>
                  <a:pt x="7990406" y="2208894"/>
                  <a:pt x="8008470" y="2202873"/>
                </a:cubicBezTo>
                <a:cubicBezTo>
                  <a:pt x="8022325" y="2198255"/>
                  <a:pt x="8035866" y="2192561"/>
                  <a:pt x="8050034" y="2189019"/>
                </a:cubicBezTo>
                <a:cubicBezTo>
                  <a:pt x="8129126" y="2169246"/>
                  <a:pt x="8103619" y="2182641"/>
                  <a:pt x="8174725" y="2161309"/>
                </a:cubicBezTo>
                <a:cubicBezTo>
                  <a:pt x="8202701" y="2152916"/>
                  <a:pt x="8233550" y="2149801"/>
                  <a:pt x="8257852" y="2133600"/>
                </a:cubicBezTo>
                <a:cubicBezTo>
                  <a:pt x="8311567" y="2097790"/>
                  <a:pt x="8283619" y="2111156"/>
                  <a:pt x="8340979" y="2092037"/>
                </a:cubicBezTo>
                <a:cubicBezTo>
                  <a:pt x="8354834" y="2082801"/>
                  <a:pt x="8367327" y="2071091"/>
                  <a:pt x="8382543" y="2064328"/>
                </a:cubicBezTo>
                <a:cubicBezTo>
                  <a:pt x="8409233" y="2052466"/>
                  <a:pt x="8437961" y="2045855"/>
                  <a:pt x="8465670" y="2036619"/>
                </a:cubicBezTo>
                <a:cubicBezTo>
                  <a:pt x="8479525" y="2032001"/>
                  <a:pt x="8495083" y="2030865"/>
                  <a:pt x="8507234" y="2022764"/>
                </a:cubicBezTo>
                <a:lnTo>
                  <a:pt x="8548797" y="1995055"/>
                </a:lnTo>
                <a:cubicBezTo>
                  <a:pt x="8634075" y="1867137"/>
                  <a:pt x="8525254" y="2024482"/>
                  <a:pt x="8604216" y="1925782"/>
                </a:cubicBezTo>
                <a:cubicBezTo>
                  <a:pt x="8614618" y="1912780"/>
                  <a:pt x="8618923" y="1894621"/>
                  <a:pt x="8631925" y="1884219"/>
                </a:cubicBezTo>
                <a:cubicBezTo>
                  <a:pt x="8643329" y="1875096"/>
                  <a:pt x="8659634" y="1874982"/>
                  <a:pt x="8673488" y="1870364"/>
                </a:cubicBezTo>
                <a:cubicBezTo>
                  <a:pt x="8678106" y="1856509"/>
                  <a:pt x="8680251" y="1841566"/>
                  <a:pt x="8687343" y="1828800"/>
                </a:cubicBezTo>
                <a:cubicBezTo>
                  <a:pt x="8703516" y="1799689"/>
                  <a:pt x="8732230" y="1777266"/>
                  <a:pt x="8742761" y="1745673"/>
                </a:cubicBezTo>
                <a:lnTo>
                  <a:pt x="8756616" y="1704109"/>
                </a:lnTo>
                <a:cubicBezTo>
                  <a:pt x="8778726" y="1438778"/>
                  <a:pt x="8751034" y="1612808"/>
                  <a:pt x="8784325" y="1496291"/>
                </a:cubicBezTo>
                <a:cubicBezTo>
                  <a:pt x="8789556" y="1477982"/>
                  <a:pt x="8792708" y="1459111"/>
                  <a:pt x="8798179" y="1440873"/>
                </a:cubicBezTo>
                <a:cubicBezTo>
                  <a:pt x="8806572" y="1412897"/>
                  <a:pt x="8825888" y="1357746"/>
                  <a:pt x="8825888" y="1357746"/>
                </a:cubicBezTo>
                <a:cubicBezTo>
                  <a:pt x="8821270" y="1228437"/>
                  <a:pt x="8823407" y="1098710"/>
                  <a:pt x="8812034" y="969819"/>
                </a:cubicBezTo>
                <a:cubicBezTo>
                  <a:pt x="8809467" y="940724"/>
                  <a:pt x="8784325" y="886691"/>
                  <a:pt x="8784325" y="886691"/>
                </a:cubicBezTo>
                <a:cubicBezTo>
                  <a:pt x="8779707" y="831273"/>
                  <a:pt x="8774735" y="775883"/>
                  <a:pt x="8770470" y="720437"/>
                </a:cubicBezTo>
                <a:cubicBezTo>
                  <a:pt x="8765499" y="655809"/>
                  <a:pt x="8766231" y="590575"/>
                  <a:pt x="8756616" y="526473"/>
                </a:cubicBezTo>
                <a:cubicBezTo>
                  <a:pt x="8752283" y="497588"/>
                  <a:pt x="8735990" y="471682"/>
                  <a:pt x="8728906" y="443346"/>
                </a:cubicBezTo>
                <a:cubicBezTo>
                  <a:pt x="8724288" y="424873"/>
                  <a:pt x="8720523" y="406166"/>
                  <a:pt x="8715052" y="387928"/>
                </a:cubicBezTo>
                <a:cubicBezTo>
                  <a:pt x="8706659" y="359952"/>
                  <a:pt x="8693071" y="333441"/>
                  <a:pt x="8687343" y="304800"/>
                </a:cubicBezTo>
                <a:cubicBezTo>
                  <a:pt x="8667759" y="206886"/>
                  <a:pt x="8680935" y="257869"/>
                  <a:pt x="8645779" y="152400"/>
                </a:cubicBezTo>
                <a:cubicBezTo>
                  <a:pt x="8610957" y="47933"/>
                  <a:pt x="8657929" y="176700"/>
                  <a:pt x="8604216" y="69273"/>
                </a:cubicBezTo>
                <a:cubicBezTo>
                  <a:pt x="8581243" y="23328"/>
                  <a:pt x="8607387" y="27709"/>
                  <a:pt x="8576506" y="2770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3850980" y="1188426"/>
            <a:ext cx="3987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Cultural Production (Emotion/Meaning)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3052721" y="6091959"/>
            <a:ext cx="6540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Technological Development and Distribution (technical/functional)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1224" y="228600"/>
            <a:ext cx="12053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INVENTION TO INNOVATION: INCORPORATE MULTIPLE PERSPECTIVES</a:t>
            </a:r>
            <a:endParaRPr lang="en-US" sz="27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15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3840" y="1053428"/>
            <a:ext cx="11569700" cy="5123853"/>
            <a:chOff x="239568" y="987588"/>
            <a:chExt cx="11569700" cy="4803612"/>
          </a:xfrm>
        </p:grpSpPr>
        <p:sp>
          <p:nvSpPr>
            <p:cNvPr id="6" name="Rectangle 5"/>
            <p:cNvSpPr/>
            <p:nvPr/>
          </p:nvSpPr>
          <p:spPr>
            <a:xfrm>
              <a:off x="1695476" y="3162300"/>
              <a:ext cx="1723995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39568" y="1600200"/>
              <a:ext cx="11569700" cy="419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30200" y="2362198"/>
              <a:ext cx="3327400" cy="266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14800" y="3183081"/>
              <a:ext cx="214630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05600" y="2362199"/>
              <a:ext cx="4889500" cy="266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677400" y="3124200"/>
              <a:ext cx="140335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10400" y="3124197"/>
              <a:ext cx="140335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46636" y="3607027"/>
              <a:ext cx="1367682" cy="317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INVENTION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80706" y="3277527"/>
              <a:ext cx="862737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Initial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Adoption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39221" y="3385249"/>
              <a:ext cx="1497461" cy="548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b="1" u="sng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INNOVATION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934719" y="3326368"/>
              <a:ext cx="869084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Diffusion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and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Scale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600200" y="2590800"/>
              <a:ext cx="0" cy="22860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34662" y="2615807"/>
              <a:ext cx="1143000" cy="18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Inter-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Organiza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tional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Organiza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tional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Group</a:t>
              </a: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Individual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7086600" y="4461164"/>
              <a:ext cx="39941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114309" y="4518630"/>
              <a:ext cx="4114800" cy="259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Localized or Cult Adoption                                  Mass Adoption      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00223" y="5421868"/>
              <a:ext cx="2012089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Industry Ecosystem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32150" y="1554557"/>
              <a:ext cx="5120889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Political, Economic, Social and Technological Forces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71312" y="5421868"/>
              <a:ext cx="3012363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Prior and Existing Innovations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Straight Arrow Connector 32"/>
            <p:cNvCxnSpPr>
              <a:stCxn id="18" idx="3"/>
              <a:endCxn id="13" idx="1"/>
            </p:cNvCxnSpPr>
            <p:nvPr/>
          </p:nvCxnSpPr>
          <p:spPr>
            <a:xfrm flipV="1">
              <a:off x="3214318" y="3754581"/>
              <a:ext cx="900482" cy="1114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6300431" y="3728874"/>
              <a:ext cx="6921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endCxn id="15" idx="1"/>
            </p:cNvCxnSpPr>
            <p:nvPr/>
          </p:nvCxnSpPr>
          <p:spPr>
            <a:xfrm>
              <a:off x="8413750" y="3695697"/>
              <a:ext cx="1263650" cy="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616204" y="987588"/>
              <a:ext cx="6459714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THE STAGES OF INNOVATION FRAMEWORK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345625" y="2520136"/>
              <a:ext cx="1289134" cy="317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ADOPTION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0736" y="196810"/>
            <a:ext cx="2758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INNOVATION</a:t>
            </a:r>
            <a:endParaRPr lang="en-US" sz="32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3146422" y="2131987"/>
            <a:ext cx="3986212" cy="3838084"/>
          </a:xfrm>
          <a:prstGeom prst="ellipse">
            <a:avLst/>
          </a:prstGeom>
          <a:noFill/>
          <a:ln>
            <a:solidFill>
              <a:schemeClr val="accent3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3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98" y="-57152"/>
            <a:ext cx="10698480" cy="800100"/>
          </a:xfrm>
        </p:spPr>
        <p:txBody>
          <a:bodyPr/>
          <a:lstStyle/>
          <a:p>
            <a:r>
              <a:rPr lang="en-US" sz="3200" dirty="0" smtClean="0"/>
              <a:t>Features of Innovation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94360" y="3093404"/>
            <a:ext cx="2759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Functional/Technical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550095" y="3088641"/>
            <a:ext cx="2678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Emotional/Meaning</a:t>
            </a:r>
            <a:endParaRPr lang="en-US" sz="2400" dirty="0"/>
          </a:p>
        </p:txBody>
      </p:sp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>
          <a:xfrm flipV="1">
            <a:off x="3353962" y="3319474"/>
            <a:ext cx="4196133" cy="4763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3706">
            <a:off x="7821332" y="3581083"/>
            <a:ext cx="1764507" cy="195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Mario\AppData\Local\Microsoft\Windows\Temporary Internet Files\Content.IE5\UC4BNUTG\MP90031425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2601">
            <a:off x="9250777" y="4064000"/>
            <a:ext cx="1763268" cy="195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ario\AppData\Local\Microsoft\Windows\Temporary Internet Files\Content.IE5\UC4BNUTG\MP900401284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780" y="3935502"/>
            <a:ext cx="2971800" cy="149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ario\AppData\Local\Microsoft\Windows\Temporary Internet Files\Content.IE5\WP9TXV61\MC90044206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181" y="2107883"/>
            <a:ext cx="2055495" cy="197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33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4" y="0"/>
            <a:ext cx="11843385" cy="742950"/>
          </a:xfrm>
        </p:spPr>
        <p:txBody>
          <a:bodyPr/>
          <a:lstStyle/>
          <a:p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Presentation outline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80000"/>
              </a:lnSpc>
            </a:pPr>
            <a:r>
              <a:rPr lang="en-US" dirty="0"/>
              <a:t>Literature </a:t>
            </a:r>
            <a:r>
              <a:rPr lang="en-US" dirty="0" smtClean="0"/>
              <a:t>Takeaways</a:t>
            </a:r>
          </a:p>
          <a:p>
            <a:pPr>
              <a:lnSpc>
                <a:spcPct val="180000"/>
              </a:lnSpc>
            </a:pPr>
            <a:r>
              <a:rPr lang="en-US" dirty="0" smtClean="0"/>
              <a:t>Environments </a:t>
            </a:r>
            <a:r>
              <a:rPr lang="en-US" dirty="0"/>
              <a:t>and </a:t>
            </a:r>
            <a:r>
              <a:rPr lang="en-US" dirty="0" smtClean="0"/>
              <a:t>Ecosystems</a:t>
            </a:r>
          </a:p>
          <a:p>
            <a:pPr>
              <a:lnSpc>
                <a:spcPct val="180000"/>
              </a:lnSpc>
            </a:pPr>
            <a:r>
              <a:rPr lang="en-US" dirty="0" smtClean="0"/>
              <a:t>Invention</a:t>
            </a:r>
            <a:r>
              <a:rPr lang="en-US" dirty="0"/>
              <a:t>, Innovation, </a:t>
            </a:r>
            <a:r>
              <a:rPr lang="en-US" dirty="0" smtClean="0"/>
              <a:t>Adoption</a:t>
            </a:r>
          </a:p>
          <a:p>
            <a:pPr>
              <a:lnSpc>
                <a:spcPct val="180000"/>
              </a:lnSpc>
            </a:pPr>
            <a:r>
              <a:rPr lang="en-US" dirty="0" smtClean="0"/>
              <a:t>Application </a:t>
            </a:r>
            <a:r>
              <a:rPr lang="en-US" dirty="0"/>
              <a:t>to </a:t>
            </a:r>
            <a:r>
              <a:rPr lang="en-US" dirty="0" smtClean="0"/>
              <a:t>Jandris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9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735" y="-57151"/>
            <a:ext cx="10698480" cy="800100"/>
          </a:xfrm>
        </p:spPr>
        <p:txBody>
          <a:bodyPr/>
          <a:lstStyle/>
          <a:p>
            <a:r>
              <a:rPr lang="en-US" sz="3200" dirty="0" smtClean="0"/>
              <a:t>A General Innovation Framework</a:t>
            </a:r>
            <a:endParaRPr lang="en-US" sz="3200" dirty="0"/>
          </a:p>
        </p:txBody>
      </p:sp>
      <p:graphicFrame>
        <p:nvGraphicFramePr>
          <p:cNvPr id="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558626"/>
              </p:ext>
            </p:extLst>
          </p:nvPr>
        </p:nvGraphicFramePr>
        <p:xfrm>
          <a:off x="1684020" y="2032000"/>
          <a:ext cx="7924800" cy="3594947"/>
        </p:xfrm>
        <a:graphic>
          <a:graphicData uri="http://schemas.openxmlformats.org/drawingml/2006/table">
            <a:tbl>
              <a:tblPr/>
              <a:tblGrid>
                <a:gridCol w="2094707"/>
                <a:gridCol w="1675765"/>
                <a:gridCol w="1989455"/>
                <a:gridCol w="2164873"/>
              </a:tblGrid>
              <a:tr h="8602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Product/Service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Process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Business Model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 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27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52060" y="1423763"/>
            <a:ext cx="202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Types of Innovation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4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735970"/>
              </p:ext>
            </p:extLst>
          </p:nvPr>
        </p:nvGraphicFramePr>
        <p:xfrm>
          <a:off x="1684020" y="2032000"/>
          <a:ext cx="7924800" cy="3594947"/>
        </p:xfrm>
        <a:graphic>
          <a:graphicData uri="http://schemas.openxmlformats.org/drawingml/2006/table">
            <a:tbl>
              <a:tblPr/>
              <a:tblGrid>
                <a:gridCol w="2094707"/>
                <a:gridCol w="1675765"/>
                <a:gridCol w="1989455"/>
                <a:gridCol w="2164873"/>
              </a:tblGrid>
              <a:tr h="8602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Product/Service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Process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Business Model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Incremental</a:t>
                      </a: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 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 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Substantial</a:t>
                      </a: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 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 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27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Breakthrough</a:t>
                      </a: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52060" y="1423763"/>
            <a:ext cx="202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Types of Innovation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78274" y="3811460"/>
            <a:ext cx="2136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of Innovation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5735" y="-57151"/>
            <a:ext cx="10698480" cy="800100"/>
          </a:xfrm>
        </p:spPr>
        <p:txBody>
          <a:bodyPr/>
          <a:lstStyle/>
          <a:p>
            <a:r>
              <a:rPr lang="en-US" sz="3200" dirty="0" smtClean="0"/>
              <a:t>A General Innovation Framework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6271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846218"/>
              </p:ext>
            </p:extLst>
          </p:nvPr>
        </p:nvGraphicFramePr>
        <p:xfrm>
          <a:off x="1684020" y="2032002"/>
          <a:ext cx="7924800" cy="3886878"/>
        </p:xfrm>
        <a:graphic>
          <a:graphicData uri="http://schemas.openxmlformats.org/drawingml/2006/table">
            <a:tbl>
              <a:tblPr/>
              <a:tblGrid>
                <a:gridCol w="2094707"/>
                <a:gridCol w="1675765"/>
                <a:gridCol w="1989455"/>
                <a:gridCol w="2164873"/>
              </a:tblGrid>
              <a:tr h="8602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Product/Service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Process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Business Model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29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Incremental</a:t>
                      </a: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● ● 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● ● 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● ● ●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Substantial</a:t>
                      </a: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 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27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Breakthrough</a:t>
                      </a: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●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52060" y="1423763"/>
            <a:ext cx="202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Types of Innovation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78274" y="3811460"/>
            <a:ext cx="2136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of Innovation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5735" y="-57151"/>
            <a:ext cx="10698480" cy="800100"/>
          </a:xfrm>
        </p:spPr>
        <p:txBody>
          <a:bodyPr/>
          <a:lstStyle/>
          <a:p>
            <a:r>
              <a:rPr lang="en-US" sz="3200" dirty="0" smtClean="0"/>
              <a:t>A General Innovation Framework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4216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97" y="100013"/>
            <a:ext cx="11149965" cy="628650"/>
          </a:xfrm>
        </p:spPr>
        <p:txBody>
          <a:bodyPr/>
          <a:lstStyle/>
          <a:p>
            <a:r>
              <a:rPr lang="en-US" sz="3200" dirty="0" smtClean="0"/>
              <a:t>Examples of Higher Education Innovation</a:t>
            </a:r>
            <a:endParaRPr lang="en-US" sz="3200" dirty="0"/>
          </a:p>
        </p:txBody>
      </p:sp>
      <p:graphicFrame>
        <p:nvGraphicFramePr>
          <p:cNvPr id="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82793"/>
              </p:ext>
            </p:extLst>
          </p:nvPr>
        </p:nvGraphicFramePr>
        <p:xfrm>
          <a:off x="1684020" y="2032002"/>
          <a:ext cx="8321040" cy="4038302"/>
        </p:xfrm>
        <a:graphic>
          <a:graphicData uri="http://schemas.openxmlformats.org/drawingml/2006/table">
            <a:tbl>
              <a:tblPr/>
              <a:tblGrid>
                <a:gridCol w="1684020"/>
                <a:gridCol w="2274975"/>
                <a:gridCol w="2182725"/>
                <a:gridCol w="2179320"/>
              </a:tblGrid>
              <a:tr h="8602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Product/Service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Process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Business Model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7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Incremental</a:t>
                      </a: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E-advising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Online courses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Substantial</a:t>
                      </a: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Online Registration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Engagement Processes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27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Breakthrough</a:t>
                      </a:r>
                    </a:p>
                  </a:txBody>
                  <a:tcPr marL="118872" marR="118872" marT="48768" marB="487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Community Colleges</a:t>
                      </a:r>
                    </a:p>
                  </a:txBody>
                  <a:tcPr marL="118872" marR="118872" marT="48768" marB="487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52060" y="1453321"/>
            <a:ext cx="202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Types of Innovation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78275" y="3811460"/>
            <a:ext cx="2136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of Innovation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47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3840" y="1658195"/>
            <a:ext cx="11569700" cy="4519086"/>
            <a:chOff x="239568" y="1554557"/>
            <a:chExt cx="11569700" cy="4236643"/>
          </a:xfrm>
        </p:grpSpPr>
        <p:sp>
          <p:nvSpPr>
            <p:cNvPr id="6" name="Rectangle 5"/>
            <p:cNvSpPr/>
            <p:nvPr/>
          </p:nvSpPr>
          <p:spPr>
            <a:xfrm>
              <a:off x="1695476" y="3162300"/>
              <a:ext cx="1723995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39568" y="1600200"/>
              <a:ext cx="11569700" cy="419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30200" y="2362198"/>
              <a:ext cx="3327400" cy="266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14800" y="3183081"/>
              <a:ext cx="214630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05600" y="2362199"/>
              <a:ext cx="4889500" cy="266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677400" y="3124200"/>
              <a:ext cx="140335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10400" y="3124197"/>
              <a:ext cx="140335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46636" y="3607027"/>
              <a:ext cx="1367682" cy="317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INVENTION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80706" y="3277527"/>
              <a:ext cx="862737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Initial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Adoption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39221" y="3385249"/>
              <a:ext cx="1497461" cy="548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b="1" u="sng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INNOVATION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934719" y="3326368"/>
              <a:ext cx="869084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Diffusion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and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Scale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600200" y="2590800"/>
              <a:ext cx="0" cy="22860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34662" y="2615807"/>
              <a:ext cx="1143000" cy="18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Inter-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Organiza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tional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Organiza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tional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Group</a:t>
              </a: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Individual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7086600" y="4461164"/>
              <a:ext cx="39941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114309" y="4518630"/>
              <a:ext cx="4114800" cy="259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Localized or Cult Adoption                                  Mass Adoption      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00223" y="5421868"/>
              <a:ext cx="2012089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Industry Ecosystem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32150" y="1554557"/>
              <a:ext cx="5120889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Political, Economic, Social and Technological Forces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71312" y="5421868"/>
              <a:ext cx="3012363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Prior and Existing Innovations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Straight Arrow Connector 32"/>
            <p:cNvCxnSpPr>
              <a:stCxn id="18" idx="3"/>
              <a:endCxn id="13" idx="1"/>
            </p:cNvCxnSpPr>
            <p:nvPr/>
          </p:nvCxnSpPr>
          <p:spPr>
            <a:xfrm flipV="1">
              <a:off x="3214318" y="3754581"/>
              <a:ext cx="900482" cy="1114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6300431" y="3728874"/>
              <a:ext cx="6921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endCxn id="15" idx="1"/>
            </p:cNvCxnSpPr>
            <p:nvPr/>
          </p:nvCxnSpPr>
          <p:spPr>
            <a:xfrm>
              <a:off x="8413750" y="3695697"/>
              <a:ext cx="1263650" cy="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8345625" y="2520136"/>
              <a:ext cx="1289134" cy="317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ADOPTION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92977" y="187880"/>
            <a:ext cx="2337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ADOPTION</a:t>
            </a:r>
            <a:endParaRPr lang="en-US" sz="32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7000872" y="2063679"/>
            <a:ext cx="3986212" cy="3838084"/>
          </a:xfrm>
          <a:prstGeom prst="ellipse">
            <a:avLst/>
          </a:prstGeom>
          <a:noFill/>
          <a:ln>
            <a:solidFill>
              <a:schemeClr val="accent3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530476" y="1053428"/>
            <a:ext cx="6459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THE STAGES OF INNOVATION FRAMEWORK</a:t>
            </a:r>
          </a:p>
        </p:txBody>
      </p:sp>
    </p:spTree>
    <p:extLst>
      <p:ext uri="{BB962C8B-B14F-4D97-AF65-F5344CB8AC3E}">
        <p14:creationId xmlns:p14="http://schemas.microsoft.com/office/powerpoint/2010/main" val="216783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tfd.com/mk/D/X2604-D-41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780" y="2357120"/>
            <a:ext cx="8618220" cy="378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3507" y="4580035"/>
            <a:ext cx="117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Innovators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56886" y="2414465"/>
            <a:ext cx="1431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Late Majority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35466" y="2404719"/>
            <a:ext cx="149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Early Majority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92507" y="3407184"/>
            <a:ext cx="1037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Early </a:t>
            </a:r>
          </a:p>
          <a:p>
            <a:r>
              <a:rPr lang="en-US" dirty="0" smtClean="0"/>
              <a:t>Adopters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00976" y="4052481"/>
            <a:ext cx="1008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Laggards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0975" y="-256858"/>
            <a:ext cx="8628097" cy="97536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Innovation Adoption and Diffusion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2009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8" y="128586"/>
            <a:ext cx="10715625" cy="614363"/>
          </a:xfrm>
        </p:spPr>
        <p:txBody>
          <a:bodyPr/>
          <a:lstStyle/>
          <a:p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Adoption is Dependent on Many Factors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003" y="1922143"/>
            <a:ext cx="10342245" cy="47215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Relative Advantage (how is this better than what currently exists, in the mind of the user?)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Compatibility (with previous innovations, practices, and processes)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Complexity (the more complex, the harder to diffuse)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err="1" smtClean="0"/>
              <a:t>Trialability</a:t>
            </a:r>
            <a:r>
              <a:rPr lang="en-US" sz="1800" dirty="0" smtClean="0"/>
              <a:t> (do people have a chance to try it?)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err="1" smtClean="0"/>
              <a:t>Observability</a:t>
            </a:r>
            <a:r>
              <a:rPr lang="en-US" sz="1800" dirty="0"/>
              <a:t> </a:t>
            </a:r>
            <a:r>
              <a:rPr lang="en-US" sz="1800" dirty="0" smtClean="0"/>
              <a:t>(is there proof of the outcomes?)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Attributes of “social contagion” such as visibility and image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6206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4778" y="236396"/>
            <a:ext cx="10500359" cy="65024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300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DEVELOPERS, ADOPTERS AND USERS OFTEN MISALIGN</a:t>
            </a:r>
            <a:endParaRPr lang="en-US" sz="300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007370"/>
              </p:ext>
            </p:extLst>
          </p:nvPr>
        </p:nvGraphicFramePr>
        <p:xfrm>
          <a:off x="2169812" y="2132016"/>
          <a:ext cx="7825740" cy="3197187"/>
        </p:xfrm>
        <a:graphic>
          <a:graphicData uri="http://schemas.openxmlformats.org/drawingml/2006/table">
            <a:tbl>
              <a:tblPr/>
              <a:tblGrid>
                <a:gridCol w="2094707"/>
                <a:gridCol w="2759233"/>
                <a:gridCol w="2971800"/>
              </a:tblGrid>
              <a:tr h="5266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18872" marR="118872" marT="48768" marB="4876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Technical/Functional</a:t>
                      </a: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Emotional/Meaning</a:t>
                      </a: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6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State Policymakers</a:t>
                      </a:r>
                    </a:p>
                  </a:txBody>
                  <a:tcPr marL="118872" marR="118872" marT="48768" marB="4876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X</a:t>
                      </a: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Administrators</a:t>
                      </a:r>
                    </a:p>
                  </a:txBody>
                  <a:tcPr marL="118872" marR="118872" marT="48768" marB="4876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X</a:t>
                      </a: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Business, Technology Suppliers</a:t>
                      </a:r>
                    </a:p>
                  </a:txBody>
                  <a:tcPr marL="118872" marR="118872" marT="48768" marB="4876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X</a:t>
                      </a: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6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Faculty/Staff</a:t>
                      </a:r>
                    </a:p>
                  </a:txBody>
                  <a:tcPr marL="118872" marR="118872" marT="48768" marB="4876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X</a:t>
                      </a: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Students</a:t>
                      </a:r>
                    </a:p>
                  </a:txBody>
                  <a:tcPr marL="118872" marR="118872" marT="48768" marB="4876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X</a:t>
                      </a:r>
                    </a:p>
                  </a:txBody>
                  <a:tcPr marL="118872" marR="118872" marT="48768" marB="487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35972" y="1705978"/>
            <a:ext cx="200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Innovation Focus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97429" y="3699267"/>
            <a:ext cx="3225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Developers, Adopters, Users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45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5831" y="241624"/>
            <a:ext cx="11730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JANDRIS CENTER INITIATIVES</a:t>
            </a:r>
            <a:endParaRPr lang="en-US" sz="32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59" y="1954934"/>
            <a:ext cx="10521788" cy="417260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1834" y="901512"/>
            <a:ext cx="5957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en-U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 Potential Innovation Type and Impact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4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0011" y="213048"/>
            <a:ext cx="11730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CITIZEN ALUM INITIATIVE</a:t>
            </a:r>
            <a:endParaRPr lang="en-US" sz="32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4" name="Picture 4" descr="C:\Users\dweerts\Desktop\Citizen A (NAADA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917" y="1261408"/>
            <a:ext cx="6608748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77917" y="5718782"/>
            <a:ext cx="6574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Citizen Alum Summer Institute, June 11-12, 2013</a:t>
            </a:r>
          </a:p>
          <a:p>
            <a:pPr algn="ctr"/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Jandris</a:t>
            </a: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Center, University of Minnesota</a:t>
            </a:r>
            <a:endPara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5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4" y="0"/>
            <a:ext cx="11843385" cy="742950"/>
          </a:xfrm>
        </p:spPr>
        <p:txBody>
          <a:bodyPr/>
          <a:lstStyle/>
          <a:p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TAKEAWAYS BASED ON LITERATURE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242" y="1479232"/>
            <a:ext cx="10785158" cy="535019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Work on one big idea (breakthrough innovation) and several small ideas (incremental innovation). This is a “diversified” approach to innovation and a realistic approach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Collaboration across organizations (inter-organizational collaboration) is the product of time, investment and resources—there are no shortcuts—but the payoff can be big.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New inventions in higher education will require that we draw on perspectives inside and outside of higher education—we need knowledgeable insiders and outsiders who bring new questions.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Innovations in higher education that have any chance of scaling will have to purposefully consider both the technical/functional aspects of the innovation and the emotion/meaning that users and adopters associate with it.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Innovations do not diffuse in a vacuum. It is necessary to consider the higher education environment and ecosystem in which these innovations are attempting to diffuse.</a:t>
            </a:r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67308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1435" y="213048"/>
            <a:ext cx="11730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HIGHER ED REDESIGN INITIATIVE</a:t>
            </a:r>
            <a:endParaRPr lang="en-US" sz="32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78"/>
          <a:stretch/>
        </p:blipFill>
        <p:spPr>
          <a:xfrm>
            <a:off x="9644714" y="4782301"/>
            <a:ext cx="1829626" cy="13041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593" y="213047"/>
            <a:ext cx="2425446" cy="24537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3" r="25093"/>
          <a:stretch/>
        </p:blipFill>
        <p:spPr>
          <a:xfrm>
            <a:off x="9463760" y="3925902"/>
            <a:ext cx="2185987" cy="10580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705" y="3509769"/>
            <a:ext cx="1691643" cy="4099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02" y="1549979"/>
            <a:ext cx="7015163" cy="466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6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5788" y="2123467"/>
            <a:ext cx="10815637" cy="27914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5"/>
          <p:cNvSpPr txBox="1">
            <a:spLocks/>
          </p:cNvSpPr>
          <p:nvPr/>
        </p:nvSpPr>
        <p:spPr>
          <a:xfrm>
            <a:off x="903942" y="2974674"/>
            <a:ext cx="9454496" cy="2117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chemeClr val="tx1"/>
                </a:solidFill>
              </a:rPr>
              <a:t>Mario Martinez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mario.martinez@unlv.edu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Nichole L. Sorenson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soren604@umn.edu</a:t>
            </a: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903942" y="2005176"/>
            <a:ext cx="10104120" cy="73866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146" rtl="0" eaLnBrk="1" latinLnBrk="0" hangingPunct="1">
              <a:spcBef>
                <a:spcPct val="0"/>
              </a:spcBef>
              <a:buNone/>
              <a:defRPr sz="2600" b="1" kern="1200" cap="all">
                <a:solidFill>
                  <a:schemeClr val="tx1"/>
                </a:solidFill>
                <a:latin typeface="Open Sans Semibold"/>
                <a:ea typeface="+mj-ea"/>
                <a:cs typeface="Open Sans Semibold"/>
              </a:defRPr>
            </a:lvl1pPr>
          </a:lstStyle>
          <a:p>
            <a:r>
              <a:rPr lang="en-US" sz="6000" dirty="0" smtClean="0"/>
              <a:t>Thank You!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121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1462" y="3495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91452" y="1868494"/>
            <a:ext cx="10104120" cy="1477328"/>
          </a:xfrm>
        </p:spPr>
        <p:txBody>
          <a:bodyPr/>
          <a:lstStyle/>
          <a:p>
            <a:r>
              <a:rPr lang="en-US" sz="4400" dirty="0"/>
              <a:t>ENVISION NEW </a:t>
            </a:r>
            <a:r>
              <a:rPr lang="en-US" sz="4400" dirty="0" smtClean="0"/>
              <a:t>FUTURES</a:t>
            </a:r>
            <a:endParaRPr lang="en-US" sz="4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05740" y="3456021"/>
            <a:ext cx="10215563" cy="1300480"/>
          </a:xfrm>
        </p:spPr>
        <p:txBody>
          <a:bodyPr/>
          <a:lstStyle/>
          <a:p>
            <a:r>
              <a:rPr lang="en-US" sz="3200" dirty="0"/>
              <a:t>What do we mean by innovation in higher education?</a:t>
            </a:r>
          </a:p>
        </p:txBody>
      </p:sp>
      <p:sp>
        <p:nvSpPr>
          <p:cNvPr id="2" name="Rectangle 1"/>
          <p:cNvSpPr/>
          <p:nvPr/>
        </p:nvSpPr>
        <p:spPr>
          <a:xfrm>
            <a:off x="8486775" y="5372100"/>
            <a:ext cx="2786063" cy="300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2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3328992"/>
            <a:ext cx="10698480" cy="570547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LITERATURE AS A GUIDE TO INNOVATION WORK</a:t>
            </a:r>
            <a:endParaRPr lang="en-US" dirty="0"/>
          </a:p>
        </p:txBody>
      </p:sp>
      <p:pic>
        <p:nvPicPr>
          <p:cNvPr id="1026" name="Picture 2" descr="http://www.educationnews.com/wp-content/uploads/2013/05/buy-literature-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3" y="4267377"/>
            <a:ext cx="3906203" cy="219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otecportfoliomei.weebly.com/uploads/2/9/7/8/2978364/9805342.jpg?48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890" y="1097280"/>
            <a:ext cx="45529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40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346" y="2"/>
            <a:ext cx="10364153" cy="732477"/>
          </a:xfrm>
        </p:spPr>
        <p:txBody>
          <a:bodyPr/>
          <a:lstStyle/>
          <a:p>
            <a:r>
              <a:rPr lang="en-US" sz="3200" dirty="0" smtClean="0"/>
              <a:t>What is Innovation?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 rot="1585904">
            <a:off x="4137366" y="2988058"/>
            <a:ext cx="5187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Novel or Disruptive technology applied to an industry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9936873">
            <a:off x="1157142" y="4260949"/>
            <a:ext cx="352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Transforming function and meaning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99147">
            <a:off x="467074" y="2663370"/>
            <a:ext cx="507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Radical breakthroughs in performance or efficiency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20341893">
            <a:off x="5480369" y="5563498"/>
            <a:ext cx="507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Mass Distribution Solutions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864743">
            <a:off x="5739765" y="4228897"/>
            <a:ext cx="416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Creative destruction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4116575">
            <a:off x="8766716" y="3474778"/>
            <a:ext cx="341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Tapping New Markets (Blue Oceans)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222344">
            <a:off x="1944859" y="5189061"/>
            <a:ext cx="507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 idea, practice, or object that is perceived as new by individuals or groups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20972901">
            <a:off x="5596618" y="1907779"/>
            <a:ext cx="507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Commercializing or distributing an invention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6792" y="239041"/>
            <a:ext cx="11622476" cy="5938240"/>
            <a:chOff x="186792" y="224100"/>
            <a:chExt cx="11622476" cy="5567100"/>
          </a:xfrm>
        </p:grpSpPr>
        <p:sp>
          <p:nvSpPr>
            <p:cNvPr id="6" name="Rectangle 5"/>
            <p:cNvSpPr/>
            <p:nvPr/>
          </p:nvSpPr>
          <p:spPr>
            <a:xfrm>
              <a:off x="1695476" y="3162300"/>
              <a:ext cx="1723995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39568" y="1600200"/>
              <a:ext cx="11569700" cy="419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30200" y="2362198"/>
              <a:ext cx="3327400" cy="266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14800" y="3183081"/>
              <a:ext cx="214630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05600" y="2362199"/>
              <a:ext cx="4889500" cy="266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677400" y="3124200"/>
              <a:ext cx="140335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10400" y="3124197"/>
              <a:ext cx="1403350" cy="1143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46636" y="3607027"/>
              <a:ext cx="1367682" cy="317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INVENTION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80706" y="3277527"/>
              <a:ext cx="862737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Initial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Adoption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39221" y="3385249"/>
              <a:ext cx="1497461" cy="548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b="1" u="sng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INNOVATION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934719" y="3326368"/>
              <a:ext cx="869084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Diffusion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and</a:t>
              </a:r>
            </a:p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Scale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600200" y="2590800"/>
              <a:ext cx="0" cy="22860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34662" y="2615807"/>
              <a:ext cx="1143000" cy="18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Inter-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Organiza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tional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Organiza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tional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Group</a:t>
              </a:r>
            </a:p>
            <a:p>
              <a:pPr algn="ctr"/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Individual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7086600" y="4461164"/>
              <a:ext cx="39941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114309" y="4518630"/>
              <a:ext cx="4114800" cy="259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Localized or Cult Adoption                                  Mass Adoption      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00223" y="5421868"/>
              <a:ext cx="2012089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Industry Ecosystem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32150" y="1554557"/>
              <a:ext cx="5120889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Political, Economic, Social and Technological Forces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71312" y="5421868"/>
              <a:ext cx="3012363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Prior and Existing Innovations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Straight Arrow Connector 32"/>
            <p:cNvCxnSpPr>
              <a:stCxn id="18" idx="3"/>
              <a:endCxn id="13" idx="1"/>
            </p:cNvCxnSpPr>
            <p:nvPr/>
          </p:nvCxnSpPr>
          <p:spPr>
            <a:xfrm flipV="1">
              <a:off x="3214318" y="3754581"/>
              <a:ext cx="900482" cy="1114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6300431" y="3728874"/>
              <a:ext cx="6921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endCxn id="15" idx="1"/>
            </p:cNvCxnSpPr>
            <p:nvPr/>
          </p:nvCxnSpPr>
          <p:spPr>
            <a:xfrm>
              <a:off x="8413750" y="3695697"/>
              <a:ext cx="1263650" cy="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86792" y="224100"/>
              <a:ext cx="6459714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345625" y="2520136"/>
              <a:ext cx="1289134" cy="317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u="sng" dirty="0" smtClean="0">
                  <a:latin typeface="Times New Roman" pitchFamily="18" charset="0"/>
                  <a:cs typeface="Times New Roman" pitchFamily="18" charset="0"/>
                </a:rPr>
                <a:t>ADOPTION</a:t>
              </a:r>
              <a:endParaRPr lang="en-US" sz="16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15352" y="182960"/>
            <a:ext cx="85376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THE STAGES OF INNOVATION FRAMEWORK</a:t>
            </a:r>
            <a:endParaRPr lang="en-US" sz="32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0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" y="142876"/>
            <a:ext cx="11430000" cy="55721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environments and ecosystems in higher education</a:t>
            </a:r>
            <a:endParaRPr lang="en-US" dirty="0"/>
          </a:p>
        </p:txBody>
      </p:sp>
      <p:pic>
        <p:nvPicPr>
          <p:cNvPr id="2050" name="Picture 2" descr="http://www.stanford.edu/group/ccr/ccrblog/intro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800" y="1200149"/>
            <a:ext cx="4686300" cy="370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universitiesnews.com.previewdns.com/wp-content/uploads/2013/01/UK-universit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987" y="3036887"/>
            <a:ext cx="4413313" cy="270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0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6671" y="22899"/>
            <a:ext cx="7038838" cy="734339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macro Ecosystem</a:t>
            </a:r>
            <a:endParaRPr lang="en-US" sz="3200" dirty="0"/>
          </a:p>
        </p:txBody>
      </p:sp>
      <p:grpSp>
        <p:nvGrpSpPr>
          <p:cNvPr id="7" name="Group 6"/>
          <p:cNvGrpSpPr/>
          <p:nvPr/>
        </p:nvGrpSpPr>
        <p:grpSpPr>
          <a:xfrm>
            <a:off x="6193" y="1217509"/>
            <a:ext cx="4105949" cy="4877787"/>
            <a:chOff x="4763" y="1141413"/>
            <a:chExt cx="3158422" cy="4572925"/>
          </a:xfrm>
        </p:grpSpPr>
        <p:sp>
          <p:nvSpPr>
            <p:cNvPr id="1030" name="Freeform 6"/>
            <p:cNvSpPr>
              <a:spLocks noEditPoints="1"/>
            </p:cNvSpPr>
            <p:nvPr/>
          </p:nvSpPr>
          <p:spPr bwMode="auto">
            <a:xfrm>
              <a:off x="4763" y="1614488"/>
              <a:ext cx="3057525" cy="3286126"/>
            </a:xfrm>
            <a:custGeom>
              <a:avLst/>
              <a:gdLst/>
              <a:ahLst/>
              <a:cxnLst>
                <a:cxn ang="0">
                  <a:pos x="5" y="930"/>
                </a:cxn>
                <a:cxn ang="0">
                  <a:pos x="31" y="777"/>
                </a:cxn>
                <a:cxn ang="0">
                  <a:pos x="116" y="542"/>
                </a:cxn>
                <a:cxn ang="0">
                  <a:pos x="282" y="303"/>
                </a:cxn>
                <a:cxn ang="0">
                  <a:pos x="504" y="125"/>
                </a:cxn>
                <a:cxn ang="0">
                  <a:pos x="677" y="47"/>
                </a:cxn>
                <a:cxn ang="0">
                  <a:pos x="816" y="12"/>
                </a:cxn>
                <a:cxn ang="0">
                  <a:pos x="963" y="0"/>
                </a:cxn>
                <a:cxn ang="0">
                  <a:pos x="1110" y="12"/>
                </a:cxn>
                <a:cxn ang="0">
                  <a:pos x="1250" y="47"/>
                </a:cxn>
                <a:cxn ang="0">
                  <a:pos x="1422" y="125"/>
                </a:cxn>
                <a:cxn ang="0">
                  <a:pos x="1644" y="303"/>
                </a:cxn>
                <a:cxn ang="0">
                  <a:pos x="1810" y="542"/>
                </a:cxn>
                <a:cxn ang="0">
                  <a:pos x="1896" y="776"/>
                </a:cxn>
                <a:cxn ang="0">
                  <a:pos x="1921" y="929"/>
                </a:cxn>
                <a:cxn ang="0">
                  <a:pos x="1925" y="1089"/>
                </a:cxn>
                <a:cxn ang="0">
                  <a:pos x="1907" y="1244"/>
                </a:cxn>
                <a:cxn ang="0">
                  <a:pos x="1851" y="1438"/>
                </a:cxn>
                <a:cxn ang="0">
                  <a:pos x="1706" y="1694"/>
                </a:cxn>
                <a:cxn ang="0">
                  <a:pos x="1502" y="1893"/>
                </a:cxn>
                <a:cxn ang="0">
                  <a:pos x="1295" y="2007"/>
                </a:cxn>
                <a:cxn ang="0">
                  <a:pos x="1157" y="2049"/>
                </a:cxn>
                <a:cxn ang="0">
                  <a:pos x="1013" y="2069"/>
                </a:cxn>
                <a:cxn ang="0">
                  <a:pos x="865" y="2065"/>
                </a:cxn>
                <a:cxn ang="0">
                  <a:pos x="723" y="2037"/>
                </a:cxn>
                <a:cxn ang="0">
                  <a:pos x="588" y="1989"/>
                </a:cxn>
                <a:cxn ang="0">
                  <a:pos x="351" y="1834"/>
                </a:cxn>
                <a:cxn ang="0">
                  <a:pos x="165" y="1614"/>
                </a:cxn>
                <a:cxn ang="0">
                  <a:pos x="44" y="1343"/>
                </a:cxn>
                <a:cxn ang="0">
                  <a:pos x="11" y="1193"/>
                </a:cxn>
                <a:cxn ang="0">
                  <a:pos x="0" y="1035"/>
                </a:cxn>
                <a:cxn ang="0">
                  <a:pos x="17" y="1192"/>
                </a:cxn>
                <a:cxn ang="0">
                  <a:pos x="49" y="1341"/>
                </a:cxn>
                <a:cxn ang="0">
                  <a:pos x="170" y="1611"/>
                </a:cxn>
                <a:cxn ang="0">
                  <a:pos x="354" y="1829"/>
                </a:cxn>
                <a:cxn ang="0">
                  <a:pos x="591" y="1983"/>
                </a:cxn>
                <a:cxn ang="0">
                  <a:pos x="724" y="2032"/>
                </a:cxn>
                <a:cxn ang="0">
                  <a:pos x="865" y="2059"/>
                </a:cxn>
                <a:cxn ang="0">
                  <a:pos x="1013" y="2063"/>
                </a:cxn>
                <a:cxn ang="0">
                  <a:pos x="1156" y="2043"/>
                </a:cxn>
                <a:cxn ang="0">
                  <a:pos x="1292" y="2002"/>
                </a:cxn>
                <a:cxn ang="0">
                  <a:pos x="1498" y="1889"/>
                </a:cxn>
                <a:cxn ang="0">
                  <a:pos x="1701" y="1690"/>
                </a:cxn>
                <a:cxn ang="0">
                  <a:pos x="1845" y="1436"/>
                </a:cxn>
                <a:cxn ang="0">
                  <a:pos x="1901" y="1243"/>
                </a:cxn>
                <a:cxn ang="0">
                  <a:pos x="1919" y="1088"/>
                </a:cxn>
                <a:cxn ang="0">
                  <a:pos x="1916" y="930"/>
                </a:cxn>
                <a:cxn ang="0">
                  <a:pos x="1890" y="778"/>
                </a:cxn>
                <a:cxn ang="0">
                  <a:pos x="1805" y="545"/>
                </a:cxn>
                <a:cxn ang="0">
                  <a:pos x="1640" y="308"/>
                </a:cxn>
                <a:cxn ang="0">
                  <a:pos x="1419" y="131"/>
                </a:cxn>
                <a:cxn ang="0">
                  <a:pos x="1248" y="53"/>
                </a:cxn>
                <a:cxn ang="0">
                  <a:pos x="1109" y="18"/>
                </a:cxn>
                <a:cxn ang="0">
                  <a:pos x="963" y="6"/>
                </a:cxn>
                <a:cxn ang="0">
                  <a:pos x="818" y="18"/>
                </a:cxn>
                <a:cxn ang="0">
                  <a:pos x="679" y="53"/>
                </a:cxn>
                <a:cxn ang="0">
                  <a:pos x="507" y="130"/>
                </a:cxn>
                <a:cxn ang="0">
                  <a:pos x="287" y="308"/>
                </a:cxn>
                <a:cxn ang="0">
                  <a:pos x="122" y="545"/>
                </a:cxn>
                <a:cxn ang="0">
                  <a:pos x="36" y="778"/>
                </a:cxn>
                <a:cxn ang="0">
                  <a:pos x="11" y="930"/>
                </a:cxn>
                <a:cxn ang="0">
                  <a:pos x="7" y="1088"/>
                </a:cxn>
              </a:cxnLst>
              <a:rect l="0" t="0" r="r" b="b"/>
              <a:pathLst>
                <a:path w="1926" h="2070">
                  <a:moveTo>
                    <a:pt x="0" y="1035"/>
                  </a:moveTo>
                  <a:lnTo>
                    <a:pt x="1" y="982"/>
                  </a:lnTo>
                  <a:lnTo>
                    <a:pt x="5" y="930"/>
                  </a:lnTo>
                  <a:lnTo>
                    <a:pt x="12" y="878"/>
                  </a:lnTo>
                  <a:lnTo>
                    <a:pt x="20" y="827"/>
                  </a:lnTo>
                  <a:lnTo>
                    <a:pt x="31" y="777"/>
                  </a:lnTo>
                  <a:lnTo>
                    <a:pt x="44" y="728"/>
                  </a:lnTo>
                  <a:lnTo>
                    <a:pt x="76" y="633"/>
                  </a:lnTo>
                  <a:lnTo>
                    <a:pt x="116" y="542"/>
                  </a:lnTo>
                  <a:lnTo>
                    <a:pt x="164" y="457"/>
                  </a:lnTo>
                  <a:lnTo>
                    <a:pt x="220" y="377"/>
                  </a:lnTo>
                  <a:lnTo>
                    <a:pt x="282" y="303"/>
                  </a:lnTo>
                  <a:lnTo>
                    <a:pt x="351" y="237"/>
                  </a:lnTo>
                  <a:lnTo>
                    <a:pt x="425" y="177"/>
                  </a:lnTo>
                  <a:lnTo>
                    <a:pt x="504" y="125"/>
                  </a:lnTo>
                  <a:lnTo>
                    <a:pt x="588" y="81"/>
                  </a:lnTo>
                  <a:lnTo>
                    <a:pt x="632" y="63"/>
                  </a:lnTo>
                  <a:lnTo>
                    <a:pt x="677" y="47"/>
                  </a:lnTo>
                  <a:lnTo>
                    <a:pt x="722" y="33"/>
                  </a:lnTo>
                  <a:lnTo>
                    <a:pt x="769" y="21"/>
                  </a:lnTo>
                  <a:lnTo>
                    <a:pt x="816" y="12"/>
                  </a:lnTo>
                  <a:lnTo>
                    <a:pt x="864" y="6"/>
                  </a:lnTo>
                  <a:lnTo>
                    <a:pt x="914" y="1"/>
                  </a:lnTo>
                  <a:lnTo>
                    <a:pt x="963" y="0"/>
                  </a:lnTo>
                  <a:lnTo>
                    <a:pt x="1013" y="2"/>
                  </a:lnTo>
                  <a:lnTo>
                    <a:pt x="1062" y="5"/>
                  </a:lnTo>
                  <a:lnTo>
                    <a:pt x="1110" y="12"/>
                  </a:lnTo>
                  <a:lnTo>
                    <a:pt x="1157" y="21"/>
                  </a:lnTo>
                  <a:lnTo>
                    <a:pt x="1204" y="33"/>
                  </a:lnTo>
                  <a:lnTo>
                    <a:pt x="1250" y="47"/>
                  </a:lnTo>
                  <a:lnTo>
                    <a:pt x="1294" y="63"/>
                  </a:lnTo>
                  <a:lnTo>
                    <a:pt x="1338" y="81"/>
                  </a:lnTo>
                  <a:lnTo>
                    <a:pt x="1422" y="125"/>
                  </a:lnTo>
                  <a:lnTo>
                    <a:pt x="1502" y="177"/>
                  </a:lnTo>
                  <a:lnTo>
                    <a:pt x="1575" y="237"/>
                  </a:lnTo>
                  <a:lnTo>
                    <a:pt x="1644" y="303"/>
                  </a:lnTo>
                  <a:lnTo>
                    <a:pt x="1706" y="377"/>
                  </a:lnTo>
                  <a:lnTo>
                    <a:pt x="1762" y="457"/>
                  </a:lnTo>
                  <a:lnTo>
                    <a:pt x="1810" y="542"/>
                  </a:lnTo>
                  <a:lnTo>
                    <a:pt x="1851" y="632"/>
                  </a:lnTo>
                  <a:lnTo>
                    <a:pt x="1883" y="728"/>
                  </a:lnTo>
                  <a:lnTo>
                    <a:pt x="1896" y="776"/>
                  </a:lnTo>
                  <a:lnTo>
                    <a:pt x="1907" y="827"/>
                  </a:lnTo>
                  <a:lnTo>
                    <a:pt x="1915" y="878"/>
                  </a:lnTo>
                  <a:lnTo>
                    <a:pt x="1921" y="929"/>
                  </a:lnTo>
                  <a:lnTo>
                    <a:pt x="1925" y="982"/>
                  </a:lnTo>
                  <a:lnTo>
                    <a:pt x="1926" y="1035"/>
                  </a:lnTo>
                  <a:lnTo>
                    <a:pt x="1925" y="1089"/>
                  </a:lnTo>
                  <a:lnTo>
                    <a:pt x="1921" y="1141"/>
                  </a:lnTo>
                  <a:lnTo>
                    <a:pt x="1915" y="1193"/>
                  </a:lnTo>
                  <a:lnTo>
                    <a:pt x="1907" y="1244"/>
                  </a:lnTo>
                  <a:lnTo>
                    <a:pt x="1896" y="1294"/>
                  </a:lnTo>
                  <a:lnTo>
                    <a:pt x="1883" y="1343"/>
                  </a:lnTo>
                  <a:lnTo>
                    <a:pt x="1851" y="1438"/>
                  </a:lnTo>
                  <a:lnTo>
                    <a:pt x="1810" y="1529"/>
                  </a:lnTo>
                  <a:lnTo>
                    <a:pt x="1762" y="1614"/>
                  </a:lnTo>
                  <a:lnTo>
                    <a:pt x="1706" y="1694"/>
                  </a:lnTo>
                  <a:lnTo>
                    <a:pt x="1644" y="1767"/>
                  </a:lnTo>
                  <a:lnTo>
                    <a:pt x="1576" y="1834"/>
                  </a:lnTo>
                  <a:lnTo>
                    <a:pt x="1502" y="1893"/>
                  </a:lnTo>
                  <a:lnTo>
                    <a:pt x="1422" y="1945"/>
                  </a:lnTo>
                  <a:lnTo>
                    <a:pt x="1338" y="1989"/>
                  </a:lnTo>
                  <a:lnTo>
                    <a:pt x="1295" y="2007"/>
                  </a:lnTo>
                  <a:lnTo>
                    <a:pt x="1250" y="2024"/>
                  </a:lnTo>
                  <a:lnTo>
                    <a:pt x="1204" y="2037"/>
                  </a:lnTo>
                  <a:lnTo>
                    <a:pt x="1157" y="2049"/>
                  </a:lnTo>
                  <a:lnTo>
                    <a:pt x="1110" y="2058"/>
                  </a:lnTo>
                  <a:lnTo>
                    <a:pt x="1062" y="2065"/>
                  </a:lnTo>
                  <a:lnTo>
                    <a:pt x="1013" y="2069"/>
                  </a:lnTo>
                  <a:lnTo>
                    <a:pt x="963" y="2070"/>
                  </a:lnTo>
                  <a:lnTo>
                    <a:pt x="914" y="2069"/>
                  </a:lnTo>
                  <a:lnTo>
                    <a:pt x="865" y="2065"/>
                  </a:lnTo>
                  <a:lnTo>
                    <a:pt x="816" y="2058"/>
                  </a:lnTo>
                  <a:lnTo>
                    <a:pt x="769" y="2049"/>
                  </a:lnTo>
                  <a:lnTo>
                    <a:pt x="723" y="2037"/>
                  </a:lnTo>
                  <a:lnTo>
                    <a:pt x="677" y="2024"/>
                  </a:lnTo>
                  <a:lnTo>
                    <a:pt x="632" y="2007"/>
                  </a:lnTo>
                  <a:lnTo>
                    <a:pt x="588" y="1989"/>
                  </a:lnTo>
                  <a:lnTo>
                    <a:pt x="504" y="1946"/>
                  </a:lnTo>
                  <a:lnTo>
                    <a:pt x="425" y="1893"/>
                  </a:lnTo>
                  <a:lnTo>
                    <a:pt x="351" y="1834"/>
                  </a:lnTo>
                  <a:lnTo>
                    <a:pt x="282" y="1767"/>
                  </a:lnTo>
                  <a:lnTo>
                    <a:pt x="220" y="1694"/>
                  </a:lnTo>
                  <a:lnTo>
                    <a:pt x="165" y="1614"/>
                  </a:lnTo>
                  <a:lnTo>
                    <a:pt x="116" y="1529"/>
                  </a:lnTo>
                  <a:lnTo>
                    <a:pt x="76" y="1438"/>
                  </a:lnTo>
                  <a:lnTo>
                    <a:pt x="44" y="1343"/>
                  </a:lnTo>
                  <a:lnTo>
                    <a:pt x="30" y="1294"/>
                  </a:lnTo>
                  <a:lnTo>
                    <a:pt x="20" y="1244"/>
                  </a:lnTo>
                  <a:lnTo>
                    <a:pt x="11" y="1193"/>
                  </a:lnTo>
                  <a:lnTo>
                    <a:pt x="5" y="1141"/>
                  </a:lnTo>
                  <a:lnTo>
                    <a:pt x="1" y="1089"/>
                  </a:lnTo>
                  <a:lnTo>
                    <a:pt x="0" y="1035"/>
                  </a:lnTo>
                  <a:close/>
                  <a:moveTo>
                    <a:pt x="7" y="1088"/>
                  </a:moveTo>
                  <a:lnTo>
                    <a:pt x="11" y="1140"/>
                  </a:lnTo>
                  <a:lnTo>
                    <a:pt x="17" y="1192"/>
                  </a:lnTo>
                  <a:lnTo>
                    <a:pt x="26" y="1243"/>
                  </a:lnTo>
                  <a:lnTo>
                    <a:pt x="36" y="1292"/>
                  </a:lnTo>
                  <a:lnTo>
                    <a:pt x="49" y="1341"/>
                  </a:lnTo>
                  <a:lnTo>
                    <a:pt x="81" y="1436"/>
                  </a:lnTo>
                  <a:lnTo>
                    <a:pt x="122" y="1526"/>
                  </a:lnTo>
                  <a:lnTo>
                    <a:pt x="170" y="1611"/>
                  </a:lnTo>
                  <a:lnTo>
                    <a:pt x="225" y="1690"/>
                  </a:lnTo>
                  <a:lnTo>
                    <a:pt x="287" y="1763"/>
                  </a:lnTo>
                  <a:lnTo>
                    <a:pt x="354" y="1829"/>
                  </a:lnTo>
                  <a:lnTo>
                    <a:pt x="428" y="1889"/>
                  </a:lnTo>
                  <a:lnTo>
                    <a:pt x="507" y="1940"/>
                  </a:lnTo>
                  <a:lnTo>
                    <a:pt x="591" y="1983"/>
                  </a:lnTo>
                  <a:lnTo>
                    <a:pt x="634" y="2002"/>
                  </a:lnTo>
                  <a:lnTo>
                    <a:pt x="679" y="2018"/>
                  </a:lnTo>
                  <a:lnTo>
                    <a:pt x="724" y="2032"/>
                  </a:lnTo>
                  <a:lnTo>
                    <a:pt x="770" y="2043"/>
                  </a:lnTo>
                  <a:lnTo>
                    <a:pt x="818" y="2052"/>
                  </a:lnTo>
                  <a:lnTo>
                    <a:pt x="865" y="2059"/>
                  </a:lnTo>
                  <a:lnTo>
                    <a:pt x="914" y="2063"/>
                  </a:lnTo>
                  <a:lnTo>
                    <a:pt x="963" y="2064"/>
                  </a:lnTo>
                  <a:lnTo>
                    <a:pt x="1013" y="2063"/>
                  </a:lnTo>
                  <a:lnTo>
                    <a:pt x="1061" y="2059"/>
                  </a:lnTo>
                  <a:lnTo>
                    <a:pt x="1109" y="2052"/>
                  </a:lnTo>
                  <a:lnTo>
                    <a:pt x="1156" y="2043"/>
                  </a:lnTo>
                  <a:lnTo>
                    <a:pt x="1202" y="2032"/>
                  </a:lnTo>
                  <a:lnTo>
                    <a:pt x="1248" y="2018"/>
                  </a:lnTo>
                  <a:lnTo>
                    <a:pt x="1292" y="2002"/>
                  </a:lnTo>
                  <a:lnTo>
                    <a:pt x="1336" y="1983"/>
                  </a:lnTo>
                  <a:lnTo>
                    <a:pt x="1419" y="1940"/>
                  </a:lnTo>
                  <a:lnTo>
                    <a:pt x="1498" y="1889"/>
                  </a:lnTo>
                  <a:lnTo>
                    <a:pt x="1572" y="1830"/>
                  </a:lnTo>
                  <a:lnTo>
                    <a:pt x="1640" y="1763"/>
                  </a:lnTo>
                  <a:lnTo>
                    <a:pt x="1701" y="1690"/>
                  </a:lnTo>
                  <a:lnTo>
                    <a:pt x="1757" y="1611"/>
                  </a:lnTo>
                  <a:lnTo>
                    <a:pt x="1805" y="1526"/>
                  </a:lnTo>
                  <a:lnTo>
                    <a:pt x="1845" y="1436"/>
                  </a:lnTo>
                  <a:lnTo>
                    <a:pt x="1877" y="1341"/>
                  </a:lnTo>
                  <a:lnTo>
                    <a:pt x="1890" y="1293"/>
                  </a:lnTo>
                  <a:lnTo>
                    <a:pt x="1901" y="1243"/>
                  </a:lnTo>
                  <a:lnTo>
                    <a:pt x="1910" y="1192"/>
                  </a:lnTo>
                  <a:lnTo>
                    <a:pt x="1915" y="1140"/>
                  </a:lnTo>
                  <a:lnTo>
                    <a:pt x="1919" y="1088"/>
                  </a:lnTo>
                  <a:lnTo>
                    <a:pt x="1920" y="1035"/>
                  </a:lnTo>
                  <a:lnTo>
                    <a:pt x="1919" y="982"/>
                  </a:lnTo>
                  <a:lnTo>
                    <a:pt x="1916" y="930"/>
                  </a:lnTo>
                  <a:lnTo>
                    <a:pt x="1909" y="879"/>
                  </a:lnTo>
                  <a:lnTo>
                    <a:pt x="1901" y="828"/>
                  </a:lnTo>
                  <a:lnTo>
                    <a:pt x="1890" y="778"/>
                  </a:lnTo>
                  <a:lnTo>
                    <a:pt x="1877" y="729"/>
                  </a:lnTo>
                  <a:lnTo>
                    <a:pt x="1845" y="635"/>
                  </a:lnTo>
                  <a:lnTo>
                    <a:pt x="1805" y="545"/>
                  </a:lnTo>
                  <a:lnTo>
                    <a:pt x="1757" y="460"/>
                  </a:lnTo>
                  <a:lnTo>
                    <a:pt x="1701" y="381"/>
                  </a:lnTo>
                  <a:lnTo>
                    <a:pt x="1640" y="308"/>
                  </a:lnTo>
                  <a:lnTo>
                    <a:pt x="1572" y="242"/>
                  </a:lnTo>
                  <a:lnTo>
                    <a:pt x="1498" y="182"/>
                  </a:lnTo>
                  <a:lnTo>
                    <a:pt x="1419" y="131"/>
                  </a:lnTo>
                  <a:lnTo>
                    <a:pt x="1336" y="87"/>
                  </a:lnTo>
                  <a:lnTo>
                    <a:pt x="1292" y="69"/>
                  </a:lnTo>
                  <a:lnTo>
                    <a:pt x="1248" y="53"/>
                  </a:lnTo>
                  <a:lnTo>
                    <a:pt x="1203" y="39"/>
                  </a:lnTo>
                  <a:lnTo>
                    <a:pt x="1156" y="27"/>
                  </a:lnTo>
                  <a:lnTo>
                    <a:pt x="1109" y="18"/>
                  </a:lnTo>
                  <a:lnTo>
                    <a:pt x="1061" y="11"/>
                  </a:lnTo>
                  <a:lnTo>
                    <a:pt x="1013" y="8"/>
                  </a:lnTo>
                  <a:lnTo>
                    <a:pt x="963" y="6"/>
                  </a:lnTo>
                  <a:lnTo>
                    <a:pt x="914" y="7"/>
                  </a:lnTo>
                  <a:lnTo>
                    <a:pt x="866" y="11"/>
                  </a:lnTo>
                  <a:lnTo>
                    <a:pt x="818" y="18"/>
                  </a:lnTo>
                  <a:lnTo>
                    <a:pt x="770" y="27"/>
                  </a:lnTo>
                  <a:lnTo>
                    <a:pt x="724" y="39"/>
                  </a:lnTo>
                  <a:lnTo>
                    <a:pt x="679" y="53"/>
                  </a:lnTo>
                  <a:lnTo>
                    <a:pt x="635" y="69"/>
                  </a:lnTo>
                  <a:lnTo>
                    <a:pt x="591" y="87"/>
                  </a:lnTo>
                  <a:lnTo>
                    <a:pt x="507" y="130"/>
                  </a:lnTo>
                  <a:lnTo>
                    <a:pt x="428" y="182"/>
                  </a:lnTo>
                  <a:lnTo>
                    <a:pt x="355" y="241"/>
                  </a:lnTo>
                  <a:lnTo>
                    <a:pt x="287" y="308"/>
                  </a:lnTo>
                  <a:lnTo>
                    <a:pt x="225" y="381"/>
                  </a:lnTo>
                  <a:lnTo>
                    <a:pt x="170" y="460"/>
                  </a:lnTo>
                  <a:lnTo>
                    <a:pt x="122" y="545"/>
                  </a:lnTo>
                  <a:lnTo>
                    <a:pt x="81" y="635"/>
                  </a:lnTo>
                  <a:lnTo>
                    <a:pt x="49" y="729"/>
                  </a:lnTo>
                  <a:lnTo>
                    <a:pt x="36" y="778"/>
                  </a:lnTo>
                  <a:lnTo>
                    <a:pt x="26" y="828"/>
                  </a:lnTo>
                  <a:lnTo>
                    <a:pt x="17" y="878"/>
                  </a:lnTo>
                  <a:lnTo>
                    <a:pt x="11" y="930"/>
                  </a:lnTo>
                  <a:lnTo>
                    <a:pt x="7" y="982"/>
                  </a:lnTo>
                  <a:lnTo>
                    <a:pt x="6" y="1035"/>
                  </a:lnTo>
                  <a:lnTo>
                    <a:pt x="7" y="108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32"/>
            <p:cNvSpPr>
              <a:spLocks noEditPoints="1"/>
            </p:cNvSpPr>
            <p:nvPr/>
          </p:nvSpPr>
          <p:spPr bwMode="auto">
            <a:xfrm>
              <a:off x="85725" y="5543551"/>
              <a:ext cx="609600" cy="76200"/>
            </a:xfrm>
            <a:custGeom>
              <a:avLst/>
              <a:gdLst/>
              <a:ahLst/>
              <a:cxnLst>
                <a:cxn ang="0">
                  <a:pos x="384" y="27"/>
                </a:cxn>
                <a:cxn ang="0">
                  <a:pos x="40" y="27"/>
                </a:cxn>
                <a:cxn ang="0">
                  <a:pos x="40" y="21"/>
                </a:cxn>
                <a:cxn ang="0">
                  <a:pos x="384" y="21"/>
                </a:cxn>
                <a:cxn ang="0">
                  <a:pos x="384" y="27"/>
                </a:cxn>
                <a:cxn ang="0">
                  <a:pos x="48" y="48"/>
                </a:cxn>
                <a:cxn ang="0">
                  <a:pos x="0" y="24"/>
                </a:cxn>
                <a:cxn ang="0">
                  <a:pos x="48" y="0"/>
                </a:cxn>
                <a:cxn ang="0">
                  <a:pos x="48" y="48"/>
                </a:cxn>
              </a:cxnLst>
              <a:rect l="0" t="0" r="r" b="b"/>
              <a:pathLst>
                <a:path w="384" h="48">
                  <a:moveTo>
                    <a:pt x="384" y="27"/>
                  </a:moveTo>
                  <a:lnTo>
                    <a:pt x="40" y="27"/>
                  </a:lnTo>
                  <a:lnTo>
                    <a:pt x="40" y="21"/>
                  </a:lnTo>
                  <a:lnTo>
                    <a:pt x="384" y="21"/>
                  </a:lnTo>
                  <a:lnTo>
                    <a:pt x="384" y="27"/>
                  </a:lnTo>
                  <a:close/>
                  <a:moveTo>
                    <a:pt x="48" y="48"/>
                  </a:moveTo>
                  <a:lnTo>
                    <a:pt x="0" y="24"/>
                  </a:lnTo>
                  <a:lnTo>
                    <a:pt x="48" y="0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939800" y="1141413"/>
              <a:ext cx="637305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Traditional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939800" y="1360488"/>
              <a:ext cx="1056749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Higher Education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Freeform 16"/>
            <p:cNvSpPr>
              <a:spLocks noEditPoints="1"/>
            </p:cNvSpPr>
            <p:nvPr/>
          </p:nvSpPr>
          <p:spPr bwMode="auto">
            <a:xfrm>
              <a:off x="995363" y="2681288"/>
              <a:ext cx="923925" cy="9239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2" y="0"/>
                </a:cxn>
                <a:cxn ang="0">
                  <a:pos x="582" y="582"/>
                </a:cxn>
                <a:cxn ang="0">
                  <a:pos x="0" y="582"/>
                </a:cxn>
                <a:cxn ang="0">
                  <a:pos x="0" y="0"/>
                </a:cxn>
                <a:cxn ang="0">
                  <a:pos x="6" y="579"/>
                </a:cxn>
                <a:cxn ang="0">
                  <a:pos x="3" y="576"/>
                </a:cxn>
                <a:cxn ang="0">
                  <a:pos x="579" y="576"/>
                </a:cxn>
                <a:cxn ang="0">
                  <a:pos x="576" y="579"/>
                </a:cxn>
                <a:cxn ang="0">
                  <a:pos x="576" y="3"/>
                </a:cxn>
                <a:cxn ang="0">
                  <a:pos x="579" y="6"/>
                </a:cxn>
                <a:cxn ang="0">
                  <a:pos x="3" y="6"/>
                </a:cxn>
                <a:cxn ang="0">
                  <a:pos x="6" y="3"/>
                </a:cxn>
                <a:cxn ang="0">
                  <a:pos x="6" y="579"/>
                </a:cxn>
              </a:cxnLst>
              <a:rect l="0" t="0" r="r" b="b"/>
              <a:pathLst>
                <a:path w="582" h="582">
                  <a:moveTo>
                    <a:pt x="0" y="0"/>
                  </a:moveTo>
                  <a:lnTo>
                    <a:pt x="582" y="0"/>
                  </a:lnTo>
                  <a:lnTo>
                    <a:pt x="582" y="582"/>
                  </a:lnTo>
                  <a:lnTo>
                    <a:pt x="0" y="582"/>
                  </a:lnTo>
                  <a:lnTo>
                    <a:pt x="0" y="0"/>
                  </a:lnTo>
                  <a:close/>
                  <a:moveTo>
                    <a:pt x="6" y="579"/>
                  </a:moveTo>
                  <a:lnTo>
                    <a:pt x="3" y="576"/>
                  </a:lnTo>
                  <a:lnTo>
                    <a:pt x="579" y="576"/>
                  </a:lnTo>
                  <a:lnTo>
                    <a:pt x="576" y="579"/>
                  </a:lnTo>
                  <a:lnTo>
                    <a:pt x="576" y="3"/>
                  </a:lnTo>
                  <a:lnTo>
                    <a:pt x="579" y="6"/>
                  </a:lnTo>
                  <a:lnTo>
                    <a:pt x="3" y="6"/>
                  </a:lnTo>
                  <a:lnTo>
                    <a:pt x="6" y="3"/>
                  </a:lnTo>
                  <a:lnTo>
                    <a:pt x="6" y="57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1206500" y="2832100"/>
              <a:ext cx="376089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Public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1292225" y="3051175"/>
              <a:ext cx="245383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And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>
              <a:off x="1168400" y="3260725"/>
              <a:ext cx="429111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Private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330200" y="2403475"/>
              <a:ext cx="242917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Four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Rectangle 21"/>
            <p:cNvSpPr>
              <a:spLocks noChangeArrowheads="1"/>
            </p:cNvSpPr>
            <p:nvPr/>
          </p:nvSpPr>
          <p:spPr bwMode="auto">
            <a:xfrm>
              <a:off x="654050" y="2403475"/>
              <a:ext cx="39458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" name="Rectangle 22"/>
            <p:cNvSpPr>
              <a:spLocks noChangeArrowheads="1"/>
            </p:cNvSpPr>
            <p:nvPr/>
          </p:nvSpPr>
          <p:spPr bwMode="auto">
            <a:xfrm>
              <a:off x="701675" y="2403475"/>
              <a:ext cx="238231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Year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Rectangle 23"/>
            <p:cNvSpPr>
              <a:spLocks noChangeArrowheads="1"/>
            </p:cNvSpPr>
            <p:nvPr/>
          </p:nvSpPr>
          <p:spPr bwMode="auto">
            <a:xfrm>
              <a:off x="330200" y="2584450"/>
              <a:ext cx="457473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Colleges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" name="Rectangle 24"/>
            <p:cNvSpPr>
              <a:spLocks noChangeArrowheads="1"/>
            </p:cNvSpPr>
            <p:nvPr/>
          </p:nvSpPr>
          <p:spPr bwMode="auto">
            <a:xfrm>
              <a:off x="1778000" y="2293938"/>
              <a:ext cx="824930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Comprehensive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Rectangle 25"/>
            <p:cNvSpPr>
              <a:spLocks noChangeArrowheads="1"/>
            </p:cNvSpPr>
            <p:nvPr/>
          </p:nvSpPr>
          <p:spPr bwMode="auto">
            <a:xfrm>
              <a:off x="1778000" y="2474913"/>
              <a:ext cx="564750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Institutions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" name="Rectangle 26"/>
            <p:cNvSpPr>
              <a:spLocks noChangeArrowheads="1"/>
            </p:cNvSpPr>
            <p:nvPr/>
          </p:nvSpPr>
          <p:spPr bwMode="auto">
            <a:xfrm>
              <a:off x="254000" y="3665538"/>
              <a:ext cx="648600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Professional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Rectangle 27"/>
            <p:cNvSpPr>
              <a:spLocks noChangeArrowheads="1"/>
            </p:cNvSpPr>
            <p:nvPr/>
          </p:nvSpPr>
          <p:spPr bwMode="auto">
            <a:xfrm>
              <a:off x="254000" y="3846513"/>
              <a:ext cx="877952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And Specialized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254000" y="4027488"/>
              <a:ext cx="564750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Institutions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1930400" y="3622676"/>
              <a:ext cx="472270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Doctoral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Rectangle 30"/>
            <p:cNvSpPr>
              <a:spLocks noChangeArrowheads="1"/>
            </p:cNvSpPr>
            <p:nvPr/>
          </p:nvSpPr>
          <p:spPr bwMode="auto">
            <a:xfrm>
              <a:off x="1930400" y="3803651"/>
              <a:ext cx="452541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Granting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Rectangle 31"/>
            <p:cNvSpPr>
              <a:spLocks noChangeArrowheads="1"/>
            </p:cNvSpPr>
            <p:nvPr/>
          </p:nvSpPr>
          <p:spPr bwMode="auto">
            <a:xfrm>
              <a:off x="1930400" y="3984626"/>
              <a:ext cx="564750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Institutions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7" name="Rectangle 33"/>
            <p:cNvSpPr>
              <a:spLocks noChangeArrowheads="1"/>
            </p:cNvSpPr>
            <p:nvPr/>
          </p:nvSpPr>
          <p:spPr bwMode="auto">
            <a:xfrm>
              <a:off x="711200" y="5454651"/>
              <a:ext cx="394585" cy="25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1940</a:t>
              </a:r>
            </a:p>
          </p:txBody>
        </p:sp>
        <p:sp>
          <p:nvSpPr>
            <p:cNvPr id="1060" name="Rectangle 36"/>
            <p:cNvSpPr>
              <a:spLocks noChangeArrowheads="1"/>
            </p:cNvSpPr>
            <p:nvPr/>
          </p:nvSpPr>
          <p:spPr bwMode="auto">
            <a:xfrm>
              <a:off x="1304925" y="5576888"/>
              <a:ext cx="381000" cy="952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Rectangle 37"/>
            <p:cNvSpPr>
              <a:spLocks noChangeArrowheads="1"/>
            </p:cNvSpPr>
            <p:nvPr/>
          </p:nvSpPr>
          <p:spPr bwMode="auto">
            <a:xfrm>
              <a:off x="1701800" y="5454651"/>
              <a:ext cx="394585" cy="25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1950</a:t>
              </a:r>
            </a:p>
          </p:txBody>
        </p:sp>
        <p:sp>
          <p:nvSpPr>
            <p:cNvPr id="1062" name="Rectangle 38"/>
            <p:cNvSpPr>
              <a:spLocks noChangeArrowheads="1"/>
            </p:cNvSpPr>
            <p:nvPr/>
          </p:nvSpPr>
          <p:spPr bwMode="auto">
            <a:xfrm>
              <a:off x="2295525" y="5576888"/>
              <a:ext cx="381000" cy="952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Rectangle 39"/>
            <p:cNvSpPr>
              <a:spLocks noChangeArrowheads="1"/>
            </p:cNvSpPr>
            <p:nvPr/>
          </p:nvSpPr>
          <p:spPr bwMode="auto">
            <a:xfrm>
              <a:off x="2768600" y="5454651"/>
              <a:ext cx="394585" cy="25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1960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65773" y="1380067"/>
            <a:ext cx="2191703" cy="4691520"/>
            <a:chOff x="3281363" y="1293813"/>
            <a:chExt cx="1685925" cy="4398300"/>
          </a:xfrm>
        </p:grpSpPr>
        <p:sp>
          <p:nvSpPr>
            <p:cNvPr id="1031" name="Freeform 7"/>
            <p:cNvSpPr>
              <a:spLocks noEditPoints="1"/>
            </p:cNvSpPr>
            <p:nvPr/>
          </p:nvSpPr>
          <p:spPr bwMode="auto">
            <a:xfrm>
              <a:off x="3281363" y="1766888"/>
              <a:ext cx="1685925" cy="3057526"/>
            </a:xfrm>
            <a:custGeom>
              <a:avLst/>
              <a:gdLst/>
              <a:ahLst/>
              <a:cxnLst>
                <a:cxn ang="0">
                  <a:pos x="11" y="770"/>
                </a:cxn>
                <a:cxn ang="0">
                  <a:pos x="64" y="505"/>
                </a:cxn>
                <a:cxn ang="0">
                  <a:pos x="155" y="283"/>
                </a:cxn>
                <a:cxn ang="0">
                  <a:pos x="278" y="117"/>
                </a:cxn>
                <a:cxn ang="0">
                  <a:pos x="398" y="31"/>
                </a:cxn>
                <a:cxn ang="0">
                  <a:pos x="477" y="5"/>
                </a:cxn>
                <a:cxn ang="0">
                  <a:pos x="558" y="1"/>
                </a:cxn>
                <a:cxn ang="0">
                  <a:pos x="639" y="20"/>
                </a:cxn>
                <a:cxn ang="0">
                  <a:pos x="738" y="76"/>
                </a:cxn>
                <a:cxn ang="0">
                  <a:pos x="870" y="221"/>
                </a:cxn>
                <a:cxn ang="0">
                  <a:pos x="972" y="425"/>
                </a:cxn>
                <a:cxn ang="0">
                  <a:pos x="1038" y="677"/>
                </a:cxn>
                <a:cxn ang="0">
                  <a:pos x="1062" y="963"/>
                </a:cxn>
                <a:cxn ang="0">
                  <a:pos x="1038" y="1249"/>
                </a:cxn>
                <a:cxn ang="0">
                  <a:pos x="972" y="1501"/>
                </a:cxn>
                <a:cxn ang="0">
                  <a:pos x="870" y="1706"/>
                </a:cxn>
                <a:cxn ang="0">
                  <a:pos x="739" y="1850"/>
                </a:cxn>
                <a:cxn ang="0">
                  <a:pos x="639" y="1907"/>
                </a:cxn>
                <a:cxn ang="0">
                  <a:pos x="559" y="1925"/>
                </a:cxn>
                <a:cxn ang="0">
                  <a:pos x="477" y="1921"/>
                </a:cxn>
                <a:cxn ang="0">
                  <a:pos x="398" y="1896"/>
                </a:cxn>
                <a:cxn ang="0">
                  <a:pos x="278" y="1809"/>
                </a:cxn>
                <a:cxn ang="0">
                  <a:pos x="156" y="1644"/>
                </a:cxn>
                <a:cxn ang="0">
                  <a:pos x="64" y="1422"/>
                </a:cxn>
                <a:cxn ang="0">
                  <a:pos x="11" y="1157"/>
                </a:cxn>
                <a:cxn ang="0">
                  <a:pos x="9" y="1061"/>
                </a:cxn>
                <a:cxn ang="0">
                  <a:pos x="48" y="1336"/>
                </a:cxn>
                <a:cxn ang="0">
                  <a:pos x="127" y="1572"/>
                </a:cxn>
                <a:cxn ang="0">
                  <a:pos x="238" y="1757"/>
                </a:cxn>
                <a:cxn ang="0">
                  <a:pos x="376" y="1877"/>
                </a:cxn>
                <a:cxn ang="0">
                  <a:pos x="452" y="1910"/>
                </a:cxn>
                <a:cxn ang="0">
                  <a:pos x="531" y="1920"/>
                </a:cxn>
                <a:cxn ang="0">
                  <a:pos x="611" y="1909"/>
                </a:cxn>
                <a:cxn ang="0">
                  <a:pos x="687" y="1878"/>
                </a:cxn>
                <a:cxn ang="0">
                  <a:pos x="824" y="1758"/>
                </a:cxn>
                <a:cxn ang="0">
                  <a:pos x="936" y="1572"/>
                </a:cxn>
                <a:cxn ang="0">
                  <a:pos x="1015" y="1337"/>
                </a:cxn>
                <a:cxn ang="0">
                  <a:pos x="1053" y="1061"/>
                </a:cxn>
                <a:cxn ang="0">
                  <a:pos x="1046" y="770"/>
                </a:cxn>
                <a:cxn ang="0">
                  <a:pos x="993" y="507"/>
                </a:cxn>
                <a:cxn ang="0">
                  <a:pos x="902" y="286"/>
                </a:cxn>
                <a:cxn ang="0">
                  <a:pos x="781" y="121"/>
                </a:cxn>
                <a:cxn ang="0">
                  <a:pos x="662" y="36"/>
                </a:cxn>
                <a:cxn ang="0">
                  <a:pos x="585" y="11"/>
                </a:cxn>
                <a:cxn ang="0">
                  <a:pos x="505" y="7"/>
                </a:cxn>
                <a:cxn ang="0">
                  <a:pos x="426" y="26"/>
                </a:cxn>
                <a:cxn ang="0">
                  <a:pos x="328" y="81"/>
                </a:cxn>
                <a:cxn ang="0">
                  <a:pos x="198" y="224"/>
                </a:cxn>
                <a:cxn ang="0">
                  <a:pos x="96" y="428"/>
                </a:cxn>
                <a:cxn ang="0">
                  <a:pos x="30" y="678"/>
                </a:cxn>
                <a:cxn ang="0">
                  <a:pos x="6" y="963"/>
                </a:cxn>
              </a:cxnLst>
              <a:rect l="0" t="0" r="r" b="b"/>
              <a:pathLst>
                <a:path w="1062" h="1926">
                  <a:moveTo>
                    <a:pt x="0" y="963"/>
                  </a:moveTo>
                  <a:lnTo>
                    <a:pt x="3" y="865"/>
                  </a:lnTo>
                  <a:lnTo>
                    <a:pt x="11" y="770"/>
                  </a:lnTo>
                  <a:lnTo>
                    <a:pt x="24" y="677"/>
                  </a:lnTo>
                  <a:lnTo>
                    <a:pt x="42" y="589"/>
                  </a:lnTo>
                  <a:lnTo>
                    <a:pt x="64" y="505"/>
                  </a:lnTo>
                  <a:lnTo>
                    <a:pt x="91" y="426"/>
                  </a:lnTo>
                  <a:lnTo>
                    <a:pt x="121" y="351"/>
                  </a:lnTo>
                  <a:lnTo>
                    <a:pt x="155" y="283"/>
                  </a:lnTo>
                  <a:lnTo>
                    <a:pt x="193" y="221"/>
                  </a:lnTo>
                  <a:lnTo>
                    <a:pt x="234" y="165"/>
                  </a:lnTo>
                  <a:lnTo>
                    <a:pt x="278" y="117"/>
                  </a:lnTo>
                  <a:lnTo>
                    <a:pt x="324" y="76"/>
                  </a:lnTo>
                  <a:lnTo>
                    <a:pt x="373" y="44"/>
                  </a:lnTo>
                  <a:lnTo>
                    <a:pt x="398" y="31"/>
                  </a:lnTo>
                  <a:lnTo>
                    <a:pt x="423" y="20"/>
                  </a:lnTo>
                  <a:lnTo>
                    <a:pt x="450" y="12"/>
                  </a:lnTo>
                  <a:lnTo>
                    <a:pt x="477" y="5"/>
                  </a:lnTo>
                  <a:lnTo>
                    <a:pt x="504" y="2"/>
                  </a:lnTo>
                  <a:lnTo>
                    <a:pt x="531" y="0"/>
                  </a:lnTo>
                  <a:lnTo>
                    <a:pt x="558" y="1"/>
                  </a:lnTo>
                  <a:lnTo>
                    <a:pt x="586" y="5"/>
                  </a:lnTo>
                  <a:lnTo>
                    <a:pt x="612" y="12"/>
                  </a:lnTo>
                  <a:lnTo>
                    <a:pt x="639" y="20"/>
                  </a:lnTo>
                  <a:lnTo>
                    <a:pt x="665" y="31"/>
                  </a:lnTo>
                  <a:lnTo>
                    <a:pt x="690" y="44"/>
                  </a:lnTo>
                  <a:lnTo>
                    <a:pt x="738" y="76"/>
                  </a:lnTo>
                  <a:lnTo>
                    <a:pt x="785" y="117"/>
                  </a:lnTo>
                  <a:lnTo>
                    <a:pt x="828" y="165"/>
                  </a:lnTo>
                  <a:lnTo>
                    <a:pt x="870" y="221"/>
                  </a:lnTo>
                  <a:lnTo>
                    <a:pt x="907" y="283"/>
                  </a:lnTo>
                  <a:lnTo>
                    <a:pt x="942" y="351"/>
                  </a:lnTo>
                  <a:lnTo>
                    <a:pt x="972" y="425"/>
                  </a:lnTo>
                  <a:lnTo>
                    <a:pt x="998" y="505"/>
                  </a:lnTo>
                  <a:lnTo>
                    <a:pt x="1020" y="589"/>
                  </a:lnTo>
                  <a:lnTo>
                    <a:pt x="1038" y="677"/>
                  </a:lnTo>
                  <a:lnTo>
                    <a:pt x="1051" y="769"/>
                  </a:lnTo>
                  <a:lnTo>
                    <a:pt x="1059" y="865"/>
                  </a:lnTo>
                  <a:lnTo>
                    <a:pt x="1062" y="963"/>
                  </a:lnTo>
                  <a:lnTo>
                    <a:pt x="1059" y="1062"/>
                  </a:lnTo>
                  <a:lnTo>
                    <a:pt x="1051" y="1157"/>
                  </a:lnTo>
                  <a:lnTo>
                    <a:pt x="1038" y="1249"/>
                  </a:lnTo>
                  <a:lnTo>
                    <a:pt x="1020" y="1338"/>
                  </a:lnTo>
                  <a:lnTo>
                    <a:pt x="998" y="1422"/>
                  </a:lnTo>
                  <a:lnTo>
                    <a:pt x="972" y="1501"/>
                  </a:lnTo>
                  <a:lnTo>
                    <a:pt x="942" y="1575"/>
                  </a:lnTo>
                  <a:lnTo>
                    <a:pt x="908" y="1643"/>
                  </a:lnTo>
                  <a:lnTo>
                    <a:pt x="870" y="1706"/>
                  </a:lnTo>
                  <a:lnTo>
                    <a:pt x="829" y="1761"/>
                  </a:lnTo>
                  <a:lnTo>
                    <a:pt x="785" y="1809"/>
                  </a:lnTo>
                  <a:lnTo>
                    <a:pt x="739" y="1850"/>
                  </a:lnTo>
                  <a:lnTo>
                    <a:pt x="690" y="1883"/>
                  </a:lnTo>
                  <a:lnTo>
                    <a:pt x="665" y="1896"/>
                  </a:lnTo>
                  <a:lnTo>
                    <a:pt x="639" y="1907"/>
                  </a:lnTo>
                  <a:lnTo>
                    <a:pt x="613" y="1915"/>
                  </a:lnTo>
                  <a:lnTo>
                    <a:pt x="586" y="1921"/>
                  </a:lnTo>
                  <a:lnTo>
                    <a:pt x="559" y="1925"/>
                  </a:lnTo>
                  <a:lnTo>
                    <a:pt x="531" y="1926"/>
                  </a:lnTo>
                  <a:lnTo>
                    <a:pt x="504" y="1925"/>
                  </a:lnTo>
                  <a:lnTo>
                    <a:pt x="477" y="1921"/>
                  </a:lnTo>
                  <a:lnTo>
                    <a:pt x="450" y="1915"/>
                  </a:lnTo>
                  <a:lnTo>
                    <a:pt x="424" y="1907"/>
                  </a:lnTo>
                  <a:lnTo>
                    <a:pt x="398" y="1896"/>
                  </a:lnTo>
                  <a:lnTo>
                    <a:pt x="373" y="1883"/>
                  </a:lnTo>
                  <a:lnTo>
                    <a:pt x="324" y="1850"/>
                  </a:lnTo>
                  <a:lnTo>
                    <a:pt x="278" y="1809"/>
                  </a:lnTo>
                  <a:lnTo>
                    <a:pt x="234" y="1761"/>
                  </a:lnTo>
                  <a:lnTo>
                    <a:pt x="193" y="1706"/>
                  </a:lnTo>
                  <a:lnTo>
                    <a:pt x="156" y="1644"/>
                  </a:lnTo>
                  <a:lnTo>
                    <a:pt x="121" y="1575"/>
                  </a:lnTo>
                  <a:lnTo>
                    <a:pt x="91" y="1501"/>
                  </a:lnTo>
                  <a:lnTo>
                    <a:pt x="64" y="1422"/>
                  </a:lnTo>
                  <a:lnTo>
                    <a:pt x="42" y="1338"/>
                  </a:lnTo>
                  <a:lnTo>
                    <a:pt x="24" y="1249"/>
                  </a:lnTo>
                  <a:lnTo>
                    <a:pt x="11" y="1157"/>
                  </a:lnTo>
                  <a:lnTo>
                    <a:pt x="3" y="1062"/>
                  </a:lnTo>
                  <a:lnTo>
                    <a:pt x="0" y="963"/>
                  </a:lnTo>
                  <a:close/>
                  <a:moveTo>
                    <a:pt x="9" y="1061"/>
                  </a:moveTo>
                  <a:lnTo>
                    <a:pt x="17" y="1156"/>
                  </a:lnTo>
                  <a:lnTo>
                    <a:pt x="30" y="1248"/>
                  </a:lnTo>
                  <a:lnTo>
                    <a:pt x="48" y="1336"/>
                  </a:lnTo>
                  <a:lnTo>
                    <a:pt x="70" y="1420"/>
                  </a:lnTo>
                  <a:lnTo>
                    <a:pt x="96" y="1499"/>
                  </a:lnTo>
                  <a:lnTo>
                    <a:pt x="127" y="1572"/>
                  </a:lnTo>
                  <a:lnTo>
                    <a:pt x="161" y="1640"/>
                  </a:lnTo>
                  <a:lnTo>
                    <a:pt x="198" y="1702"/>
                  </a:lnTo>
                  <a:lnTo>
                    <a:pt x="238" y="1757"/>
                  </a:lnTo>
                  <a:lnTo>
                    <a:pt x="282" y="1805"/>
                  </a:lnTo>
                  <a:lnTo>
                    <a:pt x="327" y="1845"/>
                  </a:lnTo>
                  <a:lnTo>
                    <a:pt x="376" y="1877"/>
                  </a:lnTo>
                  <a:lnTo>
                    <a:pt x="401" y="1890"/>
                  </a:lnTo>
                  <a:lnTo>
                    <a:pt x="426" y="1901"/>
                  </a:lnTo>
                  <a:lnTo>
                    <a:pt x="452" y="1910"/>
                  </a:lnTo>
                  <a:lnTo>
                    <a:pt x="478" y="1916"/>
                  </a:lnTo>
                  <a:lnTo>
                    <a:pt x="504" y="1919"/>
                  </a:lnTo>
                  <a:lnTo>
                    <a:pt x="531" y="1920"/>
                  </a:lnTo>
                  <a:lnTo>
                    <a:pt x="558" y="1919"/>
                  </a:lnTo>
                  <a:lnTo>
                    <a:pt x="585" y="1916"/>
                  </a:lnTo>
                  <a:lnTo>
                    <a:pt x="611" y="1909"/>
                  </a:lnTo>
                  <a:lnTo>
                    <a:pt x="636" y="1901"/>
                  </a:lnTo>
                  <a:lnTo>
                    <a:pt x="662" y="1890"/>
                  </a:lnTo>
                  <a:lnTo>
                    <a:pt x="687" y="1878"/>
                  </a:lnTo>
                  <a:lnTo>
                    <a:pt x="735" y="1845"/>
                  </a:lnTo>
                  <a:lnTo>
                    <a:pt x="781" y="1805"/>
                  </a:lnTo>
                  <a:lnTo>
                    <a:pt x="824" y="1758"/>
                  </a:lnTo>
                  <a:lnTo>
                    <a:pt x="865" y="1702"/>
                  </a:lnTo>
                  <a:lnTo>
                    <a:pt x="902" y="1641"/>
                  </a:lnTo>
                  <a:lnTo>
                    <a:pt x="936" y="1572"/>
                  </a:lnTo>
                  <a:lnTo>
                    <a:pt x="966" y="1499"/>
                  </a:lnTo>
                  <a:lnTo>
                    <a:pt x="993" y="1420"/>
                  </a:lnTo>
                  <a:lnTo>
                    <a:pt x="1015" y="1337"/>
                  </a:lnTo>
                  <a:lnTo>
                    <a:pt x="1033" y="1248"/>
                  </a:lnTo>
                  <a:lnTo>
                    <a:pt x="1045" y="1157"/>
                  </a:lnTo>
                  <a:lnTo>
                    <a:pt x="1053" y="1061"/>
                  </a:lnTo>
                  <a:lnTo>
                    <a:pt x="1056" y="963"/>
                  </a:lnTo>
                  <a:lnTo>
                    <a:pt x="1053" y="865"/>
                  </a:lnTo>
                  <a:lnTo>
                    <a:pt x="1046" y="770"/>
                  </a:lnTo>
                  <a:lnTo>
                    <a:pt x="1033" y="678"/>
                  </a:lnTo>
                  <a:lnTo>
                    <a:pt x="1015" y="591"/>
                  </a:lnTo>
                  <a:lnTo>
                    <a:pt x="993" y="507"/>
                  </a:lnTo>
                  <a:lnTo>
                    <a:pt x="966" y="428"/>
                  </a:lnTo>
                  <a:lnTo>
                    <a:pt x="936" y="354"/>
                  </a:lnTo>
                  <a:lnTo>
                    <a:pt x="902" y="286"/>
                  </a:lnTo>
                  <a:lnTo>
                    <a:pt x="865" y="224"/>
                  </a:lnTo>
                  <a:lnTo>
                    <a:pt x="824" y="169"/>
                  </a:lnTo>
                  <a:lnTo>
                    <a:pt x="781" y="121"/>
                  </a:lnTo>
                  <a:lnTo>
                    <a:pt x="735" y="81"/>
                  </a:lnTo>
                  <a:lnTo>
                    <a:pt x="687" y="49"/>
                  </a:lnTo>
                  <a:lnTo>
                    <a:pt x="662" y="36"/>
                  </a:lnTo>
                  <a:lnTo>
                    <a:pt x="637" y="26"/>
                  </a:lnTo>
                  <a:lnTo>
                    <a:pt x="611" y="17"/>
                  </a:lnTo>
                  <a:lnTo>
                    <a:pt x="585" y="11"/>
                  </a:lnTo>
                  <a:lnTo>
                    <a:pt x="558" y="7"/>
                  </a:lnTo>
                  <a:lnTo>
                    <a:pt x="531" y="6"/>
                  </a:lnTo>
                  <a:lnTo>
                    <a:pt x="505" y="7"/>
                  </a:lnTo>
                  <a:lnTo>
                    <a:pt x="478" y="11"/>
                  </a:lnTo>
                  <a:lnTo>
                    <a:pt x="452" y="17"/>
                  </a:lnTo>
                  <a:lnTo>
                    <a:pt x="426" y="26"/>
                  </a:lnTo>
                  <a:lnTo>
                    <a:pt x="401" y="36"/>
                  </a:lnTo>
                  <a:lnTo>
                    <a:pt x="376" y="49"/>
                  </a:lnTo>
                  <a:lnTo>
                    <a:pt x="328" y="81"/>
                  </a:lnTo>
                  <a:lnTo>
                    <a:pt x="282" y="121"/>
                  </a:lnTo>
                  <a:lnTo>
                    <a:pt x="239" y="169"/>
                  </a:lnTo>
                  <a:lnTo>
                    <a:pt x="198" y="224"/>
                  </a:lnTo>
                  <a:lnTo>
                    <a:pt x="161" y="286"/>
                  </a:lnTo>
                  <a:lnTo>
                    <a:pt x="127" y="354"/>
                  </a:lnTo>
                  <a:lnTo>
                    <a:pt x="96" y="428"/>
                  </a:lnTo>
                  <a:lnTo>
                    <a:pt x="70" y="507"/>
                  </a:lnTo>
                  <a:lnTo>
                    <a:pt x="48" y="590"/>
                  </a:lnTo>
                  <a:lnTo>
                    <a:pt x="30" y="678"/>
                  </a:lnTo>
                  <a:lnTo>
                    <a:pt x="17" y="770"/>
                  </a:lnTo>
                  <a:lnTo>
                    <a:pt x="9" y="865"/>
                  </a:lnTo>
                  <a:lnTo>
                    <a:pt x="6" y="963"/>
                  </a:lnTo>
                  <a:lnTo>
                    <a:pt x="9" y="106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3736975" y="3370263"/>
              <a:ext cx="604851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Two Year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765550" y="3579813"/>
              <a:ext cx="536390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Colleges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Freeform 10"/>
            <p:cNvSpPr>
              <a:spLocks noEditPoints="1"/>
            </p:cNvSpPr>
            <p:nvPr/>
          </p:nvSpPr>
          <p:spPr bwMode="auto">
            <a:xfrm>
              <a:off x="3509963" y="1766888"/>
              <a:ext cx="1228725" cy="1381125"/>
            </a:xfrm>
            <a:custGeom>
              <a:avLst/>
              <a:gdLst/>
              <a:ahLst/>
              <a:cxnLst>
                <a:cxn ang="0">
                  <a:pos x="8" y="348"/>
                </a:cxn>
                <a:cxn ang="0">
                  <a:pos x="47" y="228"/>
                </a:cxn>
                <a:cxn ang="0">
                  <a:pos x="113" y="128"/>
                </a:cxn>
                <a:cxn ang="0">
                  <a:pos x="203" y="53"/>
                </a:cxn>
                <a:cxn ang="0">
                  <a:pos x="309" y="9"/>
                </a:cxn>
                <a:cxn ang="0">
                  <a:pos x="427" y="2"/>
                </a:cxn>
                <a:cxn ang="0">
                  <a:pos x="538" y="35"/>
                </a:cxn>
                <a:cxn ang="0">
                  <a:pos x="634" y="99"/>
                </a:cxn>
                <a:cxn ang="0">
                  <a:pos x="708" y="192"/>
                </a:cxn>
                <a:cxn ang="0">
                  <a:pos x="757" y="306"/>
                </a:cxn>
                <a:cxn ang="0">
                  <a:pos x="774" y="435"/>
                </a:cxn>
                <a:cxn ang="0">
                  <a:pos x="757" y="564"/>
                </a:cxn>
                <a:cxn ang="0">
                  <a:pos x="708" y="678"/>
                </a:cxn>
                <a:cxn ang="0">
                  <a:pos x="634" y="771"/>
                </a:cxn>
                <a:cxn ang="0">
                  <a:pos x="538" y="836"/>
                </a:cxn>
                <a:cxn ang="0">
                  <a:pos x="427" y="868"/>
                </a:cxn>
                <a:cxn ang="0">
                  <a:pos x="309" y="861"/>
                </a:cxn>
                <a:cxn ang="0">
                  <a:pos x="203" y="818"/>
                </a:cxn>
                <a:cxn ang="0">
                  <a:pos x="114" y="743"/>
                </a:cxn>
                <a:cxn ang="0">
                  <a:pos x="47" y="642"/>
                </a:cxn>
                <a:cxn ang="0">
                  <a:pos x="8" y="523"/>
                </a:cxn>
                <a:cxn ang="0">
                  <a:pos x="8" y="479"/>
                </a:cxn>
                <a:cxn ang="0">
                  <a:pos x="36" y="602"/>
                </a:cxn>
                <a:cxn ang="0">
                  <a:pos x="93" y="708"/>
                </a:cxn>
                <a:cxn ang="0">
                  <a:pos x="174" y="791"/>
                </a:cxn>
                <a:cxn ang="0">
                  <a:pos x="274" y="845"/>
                </a:cxn>
                <a:cxn ang="0">
                  <a:pos x="387" y="864"/>
                </a:cxn>
                <a:cxn ang="0">
                  <a:pos x="500" y="845"/>
                </a:cxn>
                <a:cxn ang="0">
                  <a:pos x="600" y="791"/>
                </a:cxn>
                <a:cxn ang="0">
                  <a:pos x="681" y="708"/>
                </a:cxn>
                <a:cxn ang="0">
                  <a:pos x="738" y="603"/>
                </a:cxn>
                <a:cxn ang="0">
                  <a:pos x="766" y="479"/>
                </a:cxn>
                <a:cxn ang="0">
                  <a:pos x="761" y="349"/>
                </a:cxn>
                <a:cxn ang="0">
                  <a:pos x="722" y="231"/>
                </a:cxn>
                <a:cxn ang="0">
                  <a:pos x="657" y="132"/>
                </a:cxn>
                <a:cxn ang="0">
                  <a:pos x="569" y="58"/>
                </a:cxn>
                <a:cxn ang="0">
                  <a:pos x="464" y="15"/>
                </a:cxn>
                <a:cxn ang="0">
                  <a:pos x="348" y="8"/>
                </a:cxn>
                <a:cxn ang="0">
                  <a:pos x="239" y="40"/>
                </a:cxn>
                <a:cxn ang="0">
                  <a:pos x="145" y="104"/>
                </a:cxn>
                <a:cxn ang="0">
                  <a:pos x="72" y="195"/>
                </a:cxn>
                <a:cxn ang="0">
                  <a:pos x="23" y="308"/>
                </a:cxn>
                <a:cxn ang="0">
                  <a:pos x="6" y="435"/>
                </a:cxn>
              </a:cxnLst>
              <a:rect l="0" t="0" r="r" b="b"/>
              <a:pathLst>
                <a:path w="774" h="870">
                  <a:moveTo>
                    <a:pt x="0" y="435"/>
                  </a:moveTo>
                  <a:lnTo>
                    <a:pt x="2" y="391"/>
                  </a:lnTo>
                  <a:lnTo>
                    <a:pt x="8" y="348"/>
                  </a:lnTo>
                  <a:lnTo>
                    <a:pt x="18" y="306"/>
                  </a:lnTo>
                  <a:lnTo>
                    <a:pt x="31" y="266"/>
                  </a:lnTo>
                  <a:lnTo>
                    <a:pt x="47" y="228"/>
                  </a:lnTo>
                  <a:lnTo>
                    <a:pt x="66" y="192"/>
                  </a:lnTo>
                  <a:lnTo>
                    <a:pt x="89" y="159"/>
                  </a:lnTo>
                  <a:lnTo>
                    <a:pt x="113" y="128"/>
                  </a:lnTo>
                  <a:lnTo>
                    <a:pt x="141" y="100"/>
                  </a:lnTo>
                  <a:lnTo>
                    <a:pt x="171" y="75"/>
                  </a:lnTo>
                  <a:lnTo>
                    <a:pt x="203" y="53"/>
                  </a:lnTo>
                  <a:lnTo>
                    <a:pt x="237" y="35"/>
                  </a:lnTo>
                  <a:lnTo>
                    <a:pt x="272" y="20"/>
                  </a:lnTo>
                  <a:lnTo>
                    <a:pt x="309" y="9"/>
                  </a:lnTo>
                  <a:lnTo>
                    <a:pt x="347" y="3"/>
                  </a:lnTo>
                  <a:lnTo>
                    <a:pt x="387" y="0"/>
                  </a:lnTo>
                  <a:lnTo>
                    <a:pt x="427" y="2"/>
                  </a:lnTo>
                  <a:lnTo>
                    <a:pt x="465" y="9"/>
                  </a:lnTo>
                  <a:lnTo>
                    <a:pt x="503" y="20"/>
                  </a:lnTo>
                  <a:lnTo>
                    <a:pt x="538" y="35"/>
                  </a:lnTo>
                  <a:lnTo>
                    <a:pt x="572" y="53"/>
                  </a:lnTo>
                  <a:lnTo>
                    <a:pt x="604" y="75"/>
                  </a:lnTo>
                  <a:lnTo>
                    <a:pt x="634" y="99"/>
                  </a:lnTo>
                  <a:lnTo>
                    <a:pt x="661" y="128"/>
                  </a:lnTo>
                  <a:lnTo>
                    <a:pt x="686" y="158"/>
                  </a:lnTo>
                  <a:lnTo>
                    <a:pt x="708" y="192"/>
                  </a:lnTo>
                  <a:lnTo>
                    <a:pt x="728" y="228"/>
                  </a:lnTo>
                  <a:lnTo>
                    <a:pt x="744" y="266"/>
                  </a:lnTo>
                  <a:lnTo>
                    <a:pt x="757" y="306"/>
                  </a:lnTo>
                  <a:lnTo>
                    <a:pt x="766" y="348"/>
                  </a:lnTo>
                  <a:lnTo>
                    <a:pt x="772" y="390"/>
                  </a:lnTo>
                  <a:lnTo>
                    <a:pt x="774" y="435"/>
                  </a:lnTo>
                  <a:lnTo>
                    <a:pt x="772" y="480"/>
                  </a:lnTo>
                  <a:lnTo>
                    <a:pt x="766" y="523"/>
                  </a:lnTo>
                  <a:lnTo>
                    <a:pt x="757" y="564"/>
                  </a:lnTo>
                  <a:lnTo>
                    <a:pt x="744" y="605"/>
                  </a:lnTo>
                  <a:lnTo>
                    <a:pt x="728" y="642"/>
                  </a:lnTo>
                  <a:lnTo>
                    <a:pt x="708" y="678"/>
                  </a:lnTo>
                  <a:lnTo>
                    <a:pt x="686" y="712"/>
                  </a:lnTo>
                  <a:lnTo>
                    <a:pt x="661" y="743"/>
                  </a:lnTo>
                  <a:lnTo>
                    <a:pt x="634" y="771"/>
                  </a:lnTo>
                  <a:lnTo>
                    <a:pt x="604" y="796"/>
                  </a:lnTo>
                  <a:lnTo>
                    <a:pt x="572" y="818"/>
                  </a:lnTo>
                  <a:lnTo>
                    <a:pt x="538" y="836"/>
                  </a:lnTo>
                  <a:lnTo>
                    <a:pt x="503" y="851"/>
                  </a:lnTo>
                  <a:lnTo>
                    <a:pt x="465" y="861"/>
                  </a:lnTo>
                  <a:lnTo>
                    <a:pt x="427" y="868"/>
                  </a:lnTo>
                  <a:lnTo>
                    <a:pt x="387" y="870"/>
                  </a:lnTo>
                  <a:lnTo>
                    <a:pt x="348" y="868"/>
                  </a:lnTo>
                  <a:lnTo>
                    <a:pt x="309" y="861"/>
                  </a:lnTo>
                  <a:lnTo>
                    <a:pt x="272" y="851"/>
                  </a:lnTo>
                  <a:lnTo>
                    <a:pt x="237" y="836"/>
                  </a:lnTo>
                  <a:lnTo>
                    <a:pt x="203" y="818"/>
                  </a:lnTo>
                  <a:lnTo>
                    <a:pt x="171" y="796"/>
                  </a:lnTo>
                  <a:lnTo>
                    <a:pt x="141" y="771"/>
                  </a:lnTo>
                  <a:lnTo>
                    <a:pt x="114" y="743"/>
                  </a:lnTo>
                  <a:lnTo>
                    <a:pt x="89" y="712"/>
                  </a:lnTo>
                  <a:lnTo>
                    <a:pt x="66" y="678"/>
                  </a:lnTo>
                  <a:lnTo>
                    <a:pt x="47" y="642"/>
                  </a:lnTo>
                  <a:lnTo>
                    <a:pt x="31" y="605"/>
                  </a:lnTo>
                  <a:lnTo>
                    <a:pt x="18" y="565"/>
                  </a:lnTo>
                  <a:lnTo>
                    <a:pt x="8" y="523"/>
                  </a:lnTo>
                  <a:lnTo>
                    <a:pt x="2" y="480"/>
                  </a:lnTo>
                  <a:lnTo>
                    <a:pt x="0" y="435"/>
                  </a:lnTo>
                  <a:close/>
                  <a:moveTo>
                    <a:pt x="8" y="479"/>
                  </a:moveTo>
                  <a:lnTo>
                    <a:pt x="14" y="522"/>
                  </a:lnTo>
                  <a:lnTo>
                    <a:pt x="23" y="563"/>
                  </a:lnTo>
                  <a:lnTo>
                    <a:pt x="36" y="602"/>
                  </a:lnTo>
                  <a:lnTo>
                    <a:pt x="53" y="640"/>
                  </a:lnTo>
                  <a:lnTo>
                    <a:pt x="71" y="675"/>
                  </a:lnTo>
                  <a:lnTo>
                    <a:pt x="93" y="708"/>
                  </a:lnTo>
                  <a:lnTo>
                    <a:pt x="118" y="739"/>
                  </a:lnTo>
                  <a:lnTo>
                    <a:pt x="145" y="766"/>
                  </a:lnTo>
                  <a:lnTo>
                    <a:pt x="174" y="791"/>
                  </a:lnTo>
                  <a:lnTo>
                    <a:pt x="206" y="812"/>
                  </a:lnTo>
                  <a:lnTo>
                    <a:pt x="239" y="831"/>
                  </a:lnTo>
                  <a:lnTo>
                    <a:pt x="274" y="845"/>
                  </a:lnTo>
                  <a:lnTo>
                    <a:pt x="311" y="856"/>
                  </a:lnTo>
                  <a:lnTo>
                    <a:pt x="348" y="862"/>
                  </a:lnTo>
                  <a:lnTo>
                    <a:pt x="387" y="864"/>
                  </a:lnTo>
                  <a:lnTo>
                    <a:pt x="426" y="862"/>
                  </a:lnTo>
                  <a:lnTo>
                    <a:pt x="464" y="856"/>
                  </a:lnTo>
                  <a:lnTo>
                    <a:pt x="500" y="845"/>
                  </a:lnTo>
                  <a:lnTo>
                    <a:pt x="536" y="831"/>
                  </a:lnTo>
                  <a:lnTo>
                    <a:pt x="569" y="813"/>
                  </a:lnTo>
                  <a:lnTo>
                    <a:pt x="600" y="791"/>
                  </a:lnTo>
                  <a:lnTo>
                    <a:pt x="630" y="767"/>
                  </a:lnTo>
                  <a:lnTo>
                    <a:pt x="656" y="739"/>
                  </a:lnTo>
                  <a:lnTo>
                    <a:pt x="681" y="708"/>
                  </a:lnTo>
                  <a:lnTo>
                    <a:pt x="703" y="675"/>
                  </a:lnTo>
                  <a:lnTo>
                    <a:pt x="722" y="640"/>
                  </a:lnTo>
                  <a:lnTo>
                    <a:pt x="738" y="603"/>
                  </a:lnTo>
                  <a:lnTo>
                    <a:pt x="751" y="563"/>
                  </a:lnTo>
                  <a:lnTo>
                    <a:pt x="761" y="522"/>
                  </a:lnTo>
                  <a:lnTo>
                    <a:pt x="766" y="479"/>
                  </a:lnTo>
                  <a:lnTo>
                    <a:pt x="768" y="435"/>
                  </a:lnTo>
                  <a:lnTo>
                    <a:pt x="767" y="392"/>
                  </a:lnTo>
                  <a:lnTo>
                    <a:pt x="761" y="349"/>
                  </a:lnTo>
                  <a:lnTo>
                    <a:pt x="751" y="308"/>
                  </a:lnTo>
                  <a:lnTo>
                    <a:pt x="738" y="269"/>
                  </a:lnTo>
                  <a:lnTo>
                    <a:pt x="722" y="231"/>
                  </a:lnTo>
                  <a:lnTo>
                    <a:pt x="703" y="195"/>
                  </a:lnTo>
                  <a:lnTo>
                    <a:pt x="681" y="162"/>
                  </a:lnTo>
                  <a:lnTo>
                    <a:pt x="657" y="132"/>
                  </a:lnTo>
                  <a:lnTo>
                    <a:pt x="630" y="104"/>
                  </a:lnTo>
                  <a:lnTo>
                    <a:pt x="600" y="80"/>
                  </a:lnTo>
                  <a:lnTo>
                    <a:pt x="569" y="58"/>
                  </a:lnTo>
                  <a:lnTo>
                    <a:pt x="536" y="40"/>
                  </a:lnTo>
                  <a:lnTo>
                    <a:pt x="501" y="26"/>
                  </a:lnTo>
                  <a:lnTo>
                    <a:pt x="464" y="15"/>
                  </a:lnTo>
                  <a:lnTo>
                    <a:pt x="426" y="8"/>
                  </a:lnTo>
                  <a:lnTo>
                    <a:pt x="387" y="6"/>
                  </a:lnTo>
                  <a:lnTo>
                    <a:pt x="348" y="8"/>
                  </a:lnTo>
                  <a:lnTo>
                    <a:pt x="311" y="15"/>
                  </a:lnTo>
                  <a:lnTo>
                    <a:pt x="275" y="26"/>
                  </a:lnTo>
                  <a:lnTo>
                    <a:pt x="239" y="40"/>
                  </a:lnTo>
                  <a:lnTo>
                    <a:pt x="206" y="58"/>
                  </a:lnTo>
                  <a:lnTo>
                    <a:pt x="175" y="80"/>
                  </a:lnTo>
                  <a:lnTo>
                    <a:pt x="145" y="104"/>
                  </a:lnTo>
                  <a:lnTo>
                    <a:pt x="118" y="132"/>
                  </a:lnTo>
                  <a:lnTo>
                    <a:pt x="93" y="162"/>
                  </a:lnTo>
                  <a:lnTo>
                    <a:pt x="72" y="195"/>
                  </a:lnTo>
                  <a:lnTo>
                    <a:pt x="53" y="231"/>
                  </a:lnTo>
                  <a:lnTo>
                    <a:pt x="36" y="268"/>
                  </a:lnTo>
                  <a:lnTo>
                    <a:pt x="23" y="308"/>
                  </a:lnTo>
                  <a:lnTo>
                    <a:pt x="14" y="349"/>
                  </a:lnTo>
                  <a:lnTo>
                    <a:pt x="8" y="391"/>
                  </a:lnTo>
                  <a:lnTo>
                    <a:pt x="6" y="435"/>
                  </a:lnTo>
                  <a:lnTo>
                    <a:pt x="8" y="47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3756025" y="2201863"/>
              <a:ext cx="578857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Traditional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3889375" y="2382838"/>
              <a:ext cx="346495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Higher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775075" y="2563813"/>
              <a:ext cx="524059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Education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8" name="Rectangle 34"/>
            <p:cNvSpPr>
              <a:spLocks noChangeArrowheads="1"/>
            </p:cNvSpPr>
            <p:nvPr/>
          </p:nvSpPr>
          <p:spPr bwMode="auto">
            <a:xfrm>
              <a:off x="3606800" y="1293813"/>
              <a:ext cx="773141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Mass Higher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3606800" y="1512888"/>
              <a:ext cx="612841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Education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4" name="Rectangle 40"/>
            <p:cNvSpPr>
              <a:spLocks noChangeArrowheads="1"/>
            </p:cNvSpPr>
            <p:nvPr/>
          </p:nvSpPr>
          <p:spPr bwMode="auto">
            <a:xfrm>
              <a:off x="3362325" y="5576888"/>
              <a:ext cx="457200" cy="952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Rectangle 41"/>
            <p:cNvSpPr>
              <a:spLocks noChangeArrowheads="1"/>
            </p:cNvSpPr>
            <p:nvPr/>
          </p:nvSpPr>
          <p:spPr bwMode="auto">
            <a:xfrm>
              <a:off x="3911600" y="5432426"/>
              <a:ext cx="394585" cy="25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1970</a:t>
              </a: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4505325" y="5576888"/>
              <a:ext cx="457200" cy="952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550344" y="1380069"/>
            <a:ext cx="2674620" cy="4715227"/>
            <a:chOff x="5038726" y="1293813"/>
            <a:chExt cx="2057400" cy="4420525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5435601" y="1293813"/>
              <a:ext cx="911246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Postsecondary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5435601" y="1512888"/>
              <a:ext cx="612841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Education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8" name="Freeform 54"/>
            <p:cNvSpPr>
              <a:spLocks noEditPoints="1"/>
            </p:cNvSpPr>
            <p:nvPr/>
          </p:nvSpPr>
          <p:spPr bwMode="auto">
            <a:xfrm>
              <a:off x="5186363" y="1766888"/>
              <a:ext cx="1685925" cy="3057526"/>
            </a:xfrm>
            <a:custGeom>
              <a:avLst/>
              <a:gdLst/>
              <a:ahLst/>
              <a:cxnLst>
                <a:cxn ang="0">
                  <a:pos x="11" y="770"/>
                </a:cxn>
                <a:cxn ang="0">
                  <a:pos x="64" y="505"/>
                </a:cxn>
                <a:cxn ang="0">
                  <a:pos x="155" y="283"/>
                </a:cxn>
                <a:cxn ang="0">
                  <a:pos x="278" y="117"/>
                </a:cxn>
                <a:cxn ang="0">
                  <a:pos x="398" y="31"/>
                </a:cxn>
                <a:cxn ang="0">
                  <a:pos x="477" y="5"/>
                </a:cxn>
                <a:cxn ang="0">
                  <a:pos x="558" y="1"/>
                </a:cxn>
                <a:cxn ang="0">
                  <a:pos x="639" y="20"/>
                </a:cxn>
                <a:cxn ang="0">
                  <a:pos x="738" y="76"/>
                </a:cxn>
                <a:cxn ang="0">
                  <a:pos x="870" y="221"/>
                </a:cxn>
                <a:cxn ang="0">
                  <a:pos x="972" y="425"/>
                </a:cxn>
                <a:cxn ang="0">
                  <a:pos x="1038" y="677"/>
                </a:cxn>
                <a:cxn ang="0">
                  <a:pos x="1062" y="963"/>
                </a:cxn>
                <a:cxn ang="0">
                  <a:pos x="1038" y="1249"/>
                </a:cxn>
                <a:cxn ang="0">
                  <a:pos x="972" y="1501"/>
                </a:cxn>
                <a:cxn ang="0">
                  <a:pos x="870" y="1706"/>
                </a:cxn>
                <a:cxn ang="0">
                  <a:pos x="739" y="1850"/>
                </a:cxn>
                <a:cxn ang="0">
                  <a:pos x="639" y="1907"/>
                </a:cxn>
                <a:cxn ang="0">
                  <a:pos x="559" y="1925"/>
                </a:cxn>
                <a:cxn ang="0">
                  <a:pos x="477" y="1921"/>
                </a:cxn>
                <a:cxn ang="0">
                  <a:pos x="398" y="1896"/>
                </a:cxn>
                <a:cxn ang="0">
                  <a:pos x="278" y="1809"/>
                </a:cxn>
                <a:cxn ang="0">
                  <a:pos x="156" y="1644"/>
                </a:cxn>
                <a:cxn ang="0">
                  <a:pos x="64" y="1422"/>
                </a:cxn>
                <a:cxn ang="0">
                  <a:pos x="11" y="1157"/>
                </a:cxn>
                <a:cxn ang="0">
                  <a:pos x="9" y="1061"/>
                </a:cxn>
                <a:cxn ang="0">
                  <a:pos x="48" y="1336"/>
                </a:cxn>
                <a:cxn ang="0">
                  <a:pos x="127" y="1572"/>
                </a:cxn>
                <a:cxn ang="0">
                  <a:pos x="238" y="1757"/>
                </a:cxn>
                <a:cxn ang="0">
                  <a:pos x="376" y="1877"/>
                </a:cxn>
                <a:cxn ang="0">
                  <a:pos x="452" y="1910"/>
                </a:cxn>
                <a:cxn ang="0">
                  <a:pos x="531" y="1920"/>
                </a:cxn>
                <a:cxn ang="0">
                  <a:pos x="611" y="1909"/>
                </a:cxn>
                <a:cxn ang="0">
                  <a:pos x="687" y="1878"/>
                </a:cxn>
                <a:cxn ang="0">
                  <a:pos x="824" y="1758"/>
                </a:cxn>
                <a:cxn ang="0">
                  <a:pos x="936" y="1572"/>
                </a:cxn>
                <a:cxn ang="0">
                  <a:pos x="1015" y="1337"/>
                </a:cxn>
                <a:cxn ang="0">
                  <a:pos x="1053" y="1061"/>
                </a:cxn>
                <a:cxn ang="0">
                  <a:pos x="1046" y="770"/>
                </a:cxn>
                <a:cxn ang="0">
                  <a:pos x="993" y="507"/>
                </a:cxn>
                <a:cxn ang="0">
                  <a:pos x="902" y="286"/>
                </a:cxn>
                <a:cxn ang="0">
                  <a:pos x="781" y="121"/>
                </a:cxn>
                <a:cxn ang="0">
                  <a:pos x="662" y="36"/>
                </a:cxn>
                <a:cxn ang="0">
                  <a:pos x="585" y="11"/>
                </a:cxn>
                <a:cxn ang="0">
                  <a:pos x="505" y="7"/>
                </a:cxn>
                <a:cxn ang="0">
                  <a:pos x="426" y="26"/>
                </a:cxn>
                <a:cxn ang="0">
                  <a:pos x="328" y="81"/>
                </a:cxn>
                <a:cxn ang="0">
                  <a:pos x="198" y="224"/>
                </a:cxn>
                <a:cxn ang="0">
                  <a:pos x="96" y="428"/>
                </a:cxn>
                <a:cxn ang="0">
                  <a:pos x="30" y="678"/>
                </a:cxn>
                <a:cxn ang="0">
                  <a:pos x="6" y="963"/>
                </a:cxn>
              </a:cxnLst>
              <a:rect l="0" t="0" r="r" b="b"/>
              <a:pathLst>
                <a:path w="1062" h="1926">
                  <a:moveTo>
                    <a:pt x="0" y="963"/>
                  </a:moveTo>
                  <a:lnTo>
                    <a:pt x="3" y="865"/>
                  </a:lnTo>
                  <a:lnTo>
                    <a:pt x="11" y="770"/>
                  </a:lnTo>
                  <a:lnTo>
                    <a:pt x="24" y="677"/>
                  </a:lnTo>
                  <a:lnTo>
                    <a:pt x="42" y="589"/>
                  </a:lnTo>
                  <a:lnTo>
                    <a:pt x="64" y="505"/>
                  </a:lnTo>
                  <a:lnTo>
                    <a:pt x="91" y="426"/>
                  </a:lnTo>
                  <a:lnTo>
                    <a:pt x="121" y="351"/>
                  </a:lnTo>
                  <a:lnTo>
                    <a:pt x="155" y="283"/>
                  </a:lnTo>
                  <a:lnTo>
                    <a:pt x="193" y="221"/>
                  </a:lnTo>
                  <a:lnTo>
                    <a:pt x="234" y="165"/>
                  </a:lnTo>
                  <a:lnTo>
                    <a:pt x="278" y="117"/>
                  </a:lnTo>
                  <a:lnTo>
                    <a:pt x="324" y="76"/>
                  </a:lnTo>
                  <a:lnTo>
                    <a:pt x="373" y="44"/>
                  </a:lnTo>
                  <a:lnTo>
                    <a:pt x="398" y="31"/>
                  </a:lnTo>
                  <a:lnTo>
                    <a:pt x="423" y="20"/>
                  </a:lnTo>
                  <a:lnTo>
                    <a:pt x="450" y="12"/>
                  </a:lnTo>
                  <a:lnTo>
                    <a:pt x="477" y="5"/>
                  </a:lnTo>
                  <a:lnTo>
                    <a:pt x="504" y="2"/>
                  </a:lnTo>
                  <a:lnTo>
                    <a:pt x="531" y="0"/>
                  </a:lnTo>
                  <a:lnTo>
                    <a:pt x="558" y="1"/>
                  </a:lnTo>
                  <a:lnTo>
                    <a:pt x="586" y="5"/>
                  </a:lnTo>
                  <a:lnTo>
                    <a:pt x="612" y="12"/>
                  </a:lnTo>
                  <a:lnTo>
                    <a:pt x="639" y="20"/>
                  </a:lnTo>
                  <a:lnTo>
                    <a:pt x="665" y="31"/>
                  </a:lnTo>
                  <a:lnTo>
                    <a:pt x="690" y="44"/>
                  </a:lnTo>
                  <a:lnTo>
                    <a:pt x="738" y="76"/>
                  </a:lnTo>
                  <a:lnTo>
                    <a:pt x="785" y="117"/>
                  </a:lnTo>
                  <a:lnTo>
                    <a:pt x="828" y="165"/>
                  </a:lnTo>
                  <a:lnTo>
                    <a:pt x="870" y="221"/>
                  </a:lnTo>
                  <a:lnTo>
                    <a:pt x="907" y="283"/>
                  </a:lnTo>
                  <a:lnTo>
                    <a:pt x="942" y="351"/>
                  </a:lnTo>
                  <a:lnTo>
                    <a:pt x="972" y="425"/>
                  </a:lnTo>
                  <a:lnTo>
                    <a:pt x="998" y="505"/>
                  </a:lnTo>
                  <a:lnTo>
                    <a:pt x="1020" y="589"/>
                  </a:lnTo>
                  <a:lnTo>
                    <a:pt x="1038" y="677"/>
                  </a:lnTo>
                  <a:lnTo>
                    <a:pt x="1051" y="769"/>
                  </a:lnTo>
                  <a:lnTo>
                    <a:pt x="1059" y="865"/>
                  </a:lnTo>
                  <a:lnTo>
                    <a:pt x="1062" y="963"/>
                  </a:lnTo>
                  <a:lnTo>
                    <a:pt x="1059" y="1062"/>
                  </a:lnTo>
                  <a:lnTo>
                    <a:pt x="1051" y="1157"/>
                  </a:lnTo>
                  <a:lnTo>
                    <a:pt x="1038" y="1249"/>
                  </a:lnTo>
                  <a:lnTo>
                    <a:pt x="1020" y="1338"/>
                  </a:lnTo>
                  <a:lnTo>
                    <a:pt x="998" y="1422"/>
                  </a:lnTo>
                  <a:lnTo>
                    <a:pt x="972" y="1501"/>
                  </a:lnTo>
                  <a:lnTo>
                    <a:pt x="942" y="1575"/>
                  </a:lnTo>
                  <a:lnTo>
                    <a:pt x="908" y="1643"/>
                  </a:lnTo>
                  <a:lnTo>
                    <a:pt x="870" y="1706"/>
                  </a:lnTo>
                  <a:lnTo>
                    <a:pt x="829" y="1761"/>
                  </a:lnTo>
                  <a:lnTo>
                    <a:pt x="785" y="1809"/>
                  </a:lnTo>
                  <a:lnTo>
                    <a:pt x="739" y="1850"/>
                  </a:lnTo>
                  <a:lnTo>
                    <a:pt x="690" y="1883"/>
                  </a:lnTo>
                  <a:lnTo>
                    <a:pt x="665" y="1896"/>
                  </a:lnTo>
                  <a:lnTo>
                    <a:pt x="639" y="1907"/>
                  </a:lnTo>
                  <a:lnTo>
                    <a:pt x="613" y="1915"/>
                  </a:lnTo>
                  <a:lnTo>
                    <a:pt x="586" y="1921"/>
                  </a:lnTo>
                  <a:lnTo>
                    <a:pt x="559" y="1925"/>
                  </a:lnTo>
                  <a:lnTo>
                    <a:pt x="531" y="1926"/>
                  </a:lnTo>
                  <a:lnTo>
                    <a:pt x="504" y="1925"/>
                  </a:lnTo>
                  <a:lnTo>
                    <a:pt x="477" y="1921"/>
                  </a:lnTo>
                  <a:lnTo>
                    <a:pt x="450" y="1915"/>
                  </a:lnTo>
                  <a:lnTo>
                    <a:pt x="424" y="1907"/>
                  </a:lnTo>
                  <a:lnTo>
                    <a:pt x="398" y="1896"/>
                  </a:lnTo>
                  <a:lnTo>
                    <a:pt x="373" y="1883"/>
                  </a:lnTo>
                  <a:lnTo>
                    <a:pt x="324" y="1850"/>
                  </a:lnTo>
                  <a:lnTo>
                    <a:pt x="278" y="1809"/>
                  </a:lnTo>
                  <a:lnTo>
                    <a:pt x="234" y="1761"/>
                  </a:lnTo>
                  <a:lnTo>
                    <a:pt x="193" y="1706"/>
                  </a:lnTo>
                  <a:lnTo>
                    <a:pt x="156" y="1644"/>
                  </a:lnTo>
                  <a:lnTo>
                    <a:pt x="121" y="1575"/>
                  </a:lnTo>
                  <a:lnTo>
                    <a:pt x="91" y="1501"/>
                  </a:lnTo>
                  <a:lnTo>
                    <a:pt x="64" y="1422"/>
                  </a:lnTo>
                  <a:lnTo>
                    <a:pt x="42" y="1338"/>
                  </a:lnTo>
                  <a:lnTo>
                    <a:pt x="24" y="1249"/>
                  </a:lnTo>
                  <a:lnTo>
                    <a:pt x="11" y="1157"/>
                  </a:lnTo>
                  <a:lnTo>
                    <a:pt x="3" y="1062"/>
                  </a:lnTo>
                  <a:lnTo>
                    <a:pt x="0" y="963"/>
                  </a:lnTo>
                  <a:close/>
                  <a:moveTo>
                    <a:pt x="9" y="1061"/>
                  </a:moveTo>
                  <a:lnTo>
                    <a:pt x="17" y="1156"/>
                  </a:lnTo>
                  <a:lnTo>
                    <a:pt x="30" y="1248"/>
                  </a:lnTo>
                  <a:lnTo>
                    <a:pt x="48" y="1336"/>
                  </a:lnTo>
                  <a:lnTo>
                    <a:pt x="70" y="1420"/>
                  </a:lnTo>
                  <a:lnTo>
                    <a:pt x="96" y="1499"/>
                  </a:lnTo>
                  <a:lnTo>
                    <a:pt x="127" y="1572"/>
                  </a:lnTo>
                  <a:lnTo>
                    <a:pt x="161" y="1640"/>
                  </a:lnTo>
                  <a:lnTo>
                    <a:pt x="198" y="1702"/>
                  </a:lnTo>
                  <a:lnTo>
                    <a:pt x="238" y="1757"/>
                  </a:lnTo>
                  <a:lnTo>
                    <a:pt x="282" y="1805"/>
                  </a:lnTo>
                  <a:lnTo>
                    <a:pt x="327" y="1845"/>
                  </a:lnTo>
                  <a:lnTo>
                    <a:pt x="376" y="1877"/>
                  </a:lnTo>
                  <a:lnTo>
                    <a:pt x="401" y="1890"/>
                  </a:lnTo>
                  <a:lnTo>
                    <a:pt x="426" y="1901"/>
                  </a:lnTo>
                  <a:lnTo>
                    <a:pt x="452" y="1910"/>
                  </a:lnTo>
                  <a:lnTo>
                    <a:pt x="478" y="1916"/>
                  </a:lnTo>
                  <a:lnTo>
                    <a:pt x="504" y="1919"/>
                  </a:lnTo>
                  <a:lnTo>
                    <a:pt x="531" y="1920"/>
                  </a:lnTo>
                  <a:lnTo>
                    <a:pt x="558" y="1919"/>
                  </a:lnTo>
                  <a:lnTo>
                    <a:pt x="585" y="1916"/>
                  </a:lnTo>
                  <a:lnTo>
                    <a:pt x="611" y="1909"/>
                  </a:lnTo>
                  <a:lnTo>
                    <a:pt x="636" y="1901"/>
                  </a:lnTo>
                  <a:lnTo>
                    <a:pt x="662" y="1890"/>
                  </a:lnTo>
                  <a:lnTo>
                    <a:pt x="687" y="1878"/>
                  </a:lnTo>
                  <a:lnTo>
                    <a:pt x="735" y="1845"/>
                  </a:lnTo>
                  <a:lnTo>
                    <a:pt x="781" y="1805"/>
                  </a:lnTo>
                  <a:lnTo>
                    <a:pt x="824" y="1758"/>
                  </a:lnTo>
                  <a:lnTo>
                    <a:pt x="865" y="1702"/>
                  </a:lnTo>
                  <a:lnTo>
                    <a:pt x="902" y="1641"/>
                  </a:lnTo>
                  <a:lnTo>
                    <a:pt x="936" y="1572"/>
                  </a:lnTo>
                  <a:lnTo>
                    <a:pt x="966" y="1499"/>
                  </a:lnTo>
                  <a:lnTo>
                    <a:pt x="993" y="1420"/>
                  </a:lnTo>
                  <a:lnTo>
                    <a:pt x="1015" y="1337"/>
                  </a:lnTo>
                  <a:lnTo>
                    <a:pt x="1033" y="1248"/>
                  </a:lnTo>
                  <a:lnTo>
                    <a:pt x="1045" y="1157"/>
                  </a:lnTo>
                  <a:lnTo>
                    <a:pt x="1053" y="1061"/>
                  </a:lnTo>
                  <a:lnTo>
                    <a:pt x="1056" y="963"/>
                  </a:lnTo>
                  <a:lnTo>
                    <a:pt x="1053" y="865"/>
                  </a:lnTo>
                  <a:lnTo>
                    <a:pt x="1046" y="770"/>
                  </a:lnTo>
                  <a:lnTo>
                    <a:pt x="1033" y="678"/>
                  </a:lnTo>
                  <a:lnTo>
                    <a:pt x="1015" y="591"/>
                  </a:lnTo>
                  <a:lnTo>
                    <a:pt x="993" y="507"/>
                  </a:lnTo>
                  <a:lnTo>
                    <a:pt x="966" y="428"/>
                  </a:lnTo>
                  <a:lnTo>
                    <a:pt x="936" y="354"/>
                  </a:lnTo>
                  <a:lnTo>
                    <a:pt x="902" y="286"/>
                  </a:lnTo>
                  <a:lnTo>
                    <a:pt x="865" y="224"/>
                  </a:lnTo>
                  <a:lnTo>
                    <a:pt x="824" y="169"/>
                  </a:lnTo>
                  <a:lnTo>
                    <a:pt x="781" y="121"/>
                  </a:lnTo>
                  <a:lnTo>
                    <a:pt x="735" y="81"/>
                  </a:lnTo>
                  <a:lnTo>
                    <a:pt x="687" y="49"/>
                  </a:lnTo>
                  <a:lnTo>
                    <a:pt x="662" y="36"/>
                  </a:lnTo>
                  <a:lnTo>
                    <a:pt x="637" y="26"/>
                  </a:lnTo>
                  <a:lnTo>
                    <a:pt x="611" y="17"/>
                  </a:lnTo>
                  <a:lnTo>
                    <a:pt x="585" y="11"/>
                  </a:lnTo>
                  <a:lnTo>
                    <a:pt x="558" y="7"/>
                  </a:lnTo>
                  <a:lnTo>
                    <a:pt x="531" y="6"/>
                  </a:lnTo>
                  <a:lnTo>
                    <a:pt x="505" y="7"/>
                  </a:lnTo>
                  <a:lnTo>
                    <a:pt x="478" y="11"/>
                  </a:lnTo>
                  <a:lnTo>
                    <a:pt x="452" y="17"/>
                  </a:lnTo>
                  <a:lnTo>
                    <a:pt x="426" y="26"/>
                  </a:lnTo>
                  <a:lnTo>
                    <a:pt x="401" y="36"/>
                  </a:lnTo>
                  <a:lnTo>
                    <a:pt x="376" y="49"/>
                  </a:lnTo>
                  <a:lnTo>
                    <a:pt x="328" y="81"/>
                  </a:lnTo>
                  <a:lnTo>
                    <a:pt x="282" y="121"/>
                  </a:lnTo>
                  <a:lnTo>
                    <a:pt x="239" y="169"/>
                  </a:lnTo>
                  <a:lnTo>
                    <a:pt x="198" y="224"/>
                  </a:lnTo>
                  <a:lnTo>
                    <a:pt x="161" y="286"/>
                  </a:lnTo>
                  <a:lnTo>
                    <a:pt x="127" y="354"/>
                  </a:lnTo>
                  <a:lnTo>
                    <a:pt x="96" y="428"/>
                  </a:lnTo>
                  <a:lnTo>
                    <a:pt x="70" y="507"/>
                  </a:lnTo>
                  <a:lnTo>
                    <a:pt x="48" y="590"/>
                  </a:lnTo>
                  <a:lnTo>
                    <a:pt x="30" y="678"/>
                  </a:lnTo>
                  <a:lnTo>
                    <a:pt x="17" y="770"/>
                  </a:lnTo>
                  <a:lnTo>
                    <a:pt x="9" y="865"/>
                  </a:lnTo>
                  <a:lnTo>
                    <a:pt x="6" y="963"/>
                  </a:lnTo>
                  <a:lnTo>
                    <a:pt x="9" y="106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5565776" y="3370263"/>
              <a:ext cx="711487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Proprietary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5584826" y="3579813"/>
              <a:ext cx="658465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Institutions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1" name="Freeform 57"/>
            <p:cNvSpPr>
              <a:spLocks noEditPoints="1"/>
            </p:cNvSpPr>
            <p:nvPr/>
          </p:nvSpPr>
          <p:spPr bwMode="auto">
            <a:xfrm>
              <a:off x="5414963" y="1766888"/>
              <a:ext cx="1228725" cy="1381125"/>
            </a:xfrm>
            <a:custGeom>
              <a:avLst/>
              <a:gdLst/>
              <a:ahLst/>
              <a:cxnLst>
                <a:cxn ang="0">
                  <a:pos x="8" y="348"/>
                </a:cxn>
                <a:cxn ang="0">
                  <a:pos x="47" y="228"/>
                </a:cxn>
                <a:cxn ang="0">
                  <a:pos x="113" y="128"/>
                </a:cxn>
                <a:cxn ang="0">
                  <a:pos x="203" y="53"/>
                </a:cxn>
                <a:cxn ang="0">
                  <a:pos x="309" y="9"/>
                </a:cxn>
                <a:cxn ang="0">
                  <a:pos x="427" y="2"/>
                </a:cxn>
                <a:cxn ang="0">
                  <a:pos x="538" y="35"/>
                </a:cxn>
                <a:cxn ang="0">
                  <a:pos x="634" y="99"/>
                </a:cxn>
                <a:cxn ang="0">
                  <a:pos x="708" y="192"/>
                </a:cxn>
                <a:cxn ang="0">
                  <a:pos x="757" y="306"/>
                </a:cxn>
                <a:cxn ang="0">
                  <a:pos x="774" y="435"/>
                </a:cxn>
                <a:cxn ang="0">
                  <a:pos x="757" y="564"/>
                </a:cxn>
                <a:cxn ang="0">
                  <a:pos x="708" y="678"/>
                </a:cxn>
                <a:cxn ang="0">
                  <a:pos x="634" y="771"/>
                </a:cxn>
                <a:cxn ang="0">
                  <a:pos x="538" y="836"/>
                </a:cxn>
                <a:cxn ang="0">
                  <a:pos x="427" y="868"/>
                </a:cxn>
                <a:cxn ang="0">
                  <a:pos x="309" y="861"/>
                </a:cxn>
                <a:cxn ang="0">
                  <a:pos x="203" y="818"/>
                </a:cxn>
                <a:cxn ang="0">
                  <a:pos x="114" y="743"/>
                </a:cxn>
                <a:cxn ang="0">
                  <a:pos x="47" y="642"/>
                </a:cxn>
                <a:cxn ang="0">
                  <a:pos x="8" y="523"/>
                </a:cxn>
                <a:cxn ang="0">
                  <a:pos x="8" y="479"/>
                </a:cxn>
                <a:cxn ang="0">
                  <a:pos x="36" y="602"/>
                </a:cxn>
                <a:cxn ang="0">
                  <a:pos x="93" y="708"/>
                </a:cxn>
                <a:cxn ang="0">
                  <a:pos x="174" y="791"/>
                </a:cxn>
                <a:cxn ang="0">
                  <a:pos x="274" y="845"/>
                </a:cxn>
                <a:cxn ang="0">
                  <a:pos x="387" y="864"/>
                </a:cxn>
                <a:cxn ang="0">
                  <a:pos x="500" y="845"/>
                </a:cxn>
                <a:cxn ang="0">
                  <a:pos x="600" y="791"/>
                </a:cxn>
                <a:cxn ang="0">
                  <a:pos x="681" y="708"/>
                </a:cxn>
                <a:cxn ang="0">
                  <a:pos x="738" y="603"/>
                </a:cxn>
                <a:cxn ang="0">
                  <a:pos x="766" y="479"/>
                </a:cxn>
                <a:cxn ang="0">
                  <a:pos x="761" y="349"/>
                </a:cxn>
                <a:cxn ang="0">
                  <a:pos x="722" y="231"/>
                </a:cxn>
                <a:cxn ang="0">
                  <a:pos x="657" y="132"/>
                </a:cxn>
                <a:cxn ang="0">
                  <a:pos x="569" y="58"/>
                </a:cxn>
                <a:cxn ang="0">
                  <a:pos x="464" y="15"/>
                </a:cxn>
                <a:cxn ang="0">
                  <a:pos x="348" y="8"/>
                </a:cxn>
                <a:cxn ang="0">
                  <a:pos x="239" y="40"/>
                </a:cxn>
                <a:cxn ang="0">
                  <a:pos x="145" y="104"/>
                </a:cxn>
                <a:cxn ang="0">
                  <a:pos x="72" y="195"/>
                </a:cxn>
                <a:cxn ang="0">
                  <a:pos x="23" y="308"/>
                </a:cxn>
                <a:cxn ang="0">
                  <a:pos x="6" y="435"/>
                </a:cxn>
              </a:cxnLst>
              <a:rect l="0" t="0" r="r" b="b"/>
              <a:pathLst>
                <a:path w="774" h="870">
                  <a:moveTo>
                    <a:pt x="0" y="435"/>
                  </a:moveTo>
                  <a:lnTo>
                    <a:pt x="2" y="391"/>
                  </a:lnTo>
                  <a:lnTo>
                    <a:pt x="8" y="348"/>
                  </a:lnTo>
                  <a:lnTo>
                    <a:pt x="18" y="306"/>
                  </a:lnTo>
                  <a:lnTo>
                    <a:pt x="31" y="266"/>
                  </a:lnTo>
                  <a:lnTo>
                    <a:pt x="47" y="228"/>
                  </a:lnTo>
                  <a:lnTo>
                    <a:pt x="66" y="192"/>
                  </a:lnTo>
                  <a:lnTo>
                    <a:pt x="89" y="159"/>
                  </a:lnTo>
                  <a:lnTo>
                    <a:pt x="113" y="128"/>
                  </a:lnTo>
                  <a:lnTo>
                    <a:pt x="141" y="100"/>
                  </a:lnTo>
                  <a:lnTo>
                    <a:pt x="171" y="75"/>
                  </a:lnTo>
                  <a:lnTo>
                    <a:pt x="203" y="53"/>
                  </a:lnTo>
                  <a:lnTo>
                    <a:pt x="237" y="35"/>
                  </a:lnTo>
                  <a:lnTo>
                    <a:pt x="272" y="20"/>
                  </a:lnTo>
                  <a:lnTo>
                    <a:pt x="309" y="9"/>
                  </a:lnTo>
                  <a:lnTo>
                    <a:pt x="347" y="3"/>
                  </a:lnTo>
                  <a:lnTo>
                    <a:pt x="387" y="0"/>
                  </a:lnTo>
                  <a:lnTo>
                    <a:pt x="427" y="2"/>
                  </a:lnTo>
                  <a:lnTo>
                    <a:pt x="465" y="9"/>
                  </a:lnTo>
                  <a:lnTo>
                    <a:pt x="503" y="20"/>
                  </a:lnTo>
                  <a:lnTo>
                    <a:pt x="538" y="35"/>
                  </a:lnTo>
                  <a:lnTo>
                    <a:pt x="572" y="53"/>
                  </a:lnTo>
                  <a:lnTo>
                    <a:pt x="604" y="75"/>
                  </a:lnTo>
                  <a:lnTo>
                    <a:pt x="634" y="99"/>
                  </a:lnTo>
                  <a:lnTo>
                    <a:pt x="661" y="128"/>
                  </a:lnTo>
                  <a:lnTo>
                    <a:pt x="686" y="158"/>
                  </a:lnTo>
                  <a:lnTo>
                    <a:pt x="708" y="192"/>
                  </a:lnTo>
                  <a:lnTo>
                    <a:pt x="728" y="228"/>
                  </a:lnTo>
                  <a:lnTo>
                    <a:pt x="744" y="266"/>
                  </a:lnTo>
                  <a:lnTo>
                    <a:pt x="757" y="306"/>
                  </a:lnTo>
                  <a:lnTo>
                    <a:pt x="766" y="348"/>
                  </a:lnTo>
                  <a:lnTo>
                    <a:pt x="772" y="390"/>
                  </a:lnTo>
                  <a:lnTo>
                    <a:pt x="774" y="435"/>
                  </a:lnTo>
                  <a:lnTo>
                    <a:pt x="772" y="480"/>
                  </a:lnTo>
                  <a:lnTo>
                    <a:pt x="766" y="523"/>
                  </a:lnTo>
                  <a:lnTo>
                    <a:pt x="757" y="564"/>
                  </a:lnTo>
                  <a:lnTo>
                    <a:pt x="744" y="605"/>
                  </a:lnTo>
                  <a:lnTo>
                    <a:pt x="728" y="642"/>
                  </a:lnTo>
                  <a:lnTo>
                    <a:pt x="708" y="678"/>
                  </a:lnTo>
                  <a:lnTo>
                    <a:pt x="686" y="712"/>
                  </a:lnTo>
                  <a:lnTo>
                    <a:pt x="661" y="743"/>
                  </a:lnTo>
                  <a:lnTo>
                    <a:pt x="634" y="771"/>
                  </a:lnTo>
                  <a:lnTo>
                    <a:pt x="604" y="796"/>
                  </a:lnTo>
                  <a:lnTo>
                    <a:pt x="572" y="818"/>
                  </a:lnTo>
                  <a:lnTo>
                    <a:pt x="538" y="836"/>
                  </a:lnTo>
                  <a:lnTo>
                    <a:pt x="503" y="851"/>
                  </a:lnTo>
                  <a:lnTo>
                    <a:pt x="465" y="861"/>
                  </a:lnTo>
                  <a:lnTo>
                    <a:pt x="427" y="868"/>
                  </a:lnTo>
                  <a:lnTo>
                    <a:pt x="387" y="870"/>
                  </a:lnTo>
                  <a:lnTo>
                    <a:pt x="348" y="868"/>
                  </a:lnTo>
                  <a:lnTo>
                    <a:pt x="309" y="861"/>
                  </a:lnTo>
                  <a:lnTo>
                    <a:pt x="272" y="851"/>
                  </a:lnTo>
                  <a:lnTo>
                    <a:pt x="237" y="836"/>
                  </a:lnTo>
                  <a:lnTo>
                    <a:pt x="203" y="818"/>
                  </a:lnTo>
                  <a:lnTo>
                    <a:pt x="171" y="796"/>
                  </a:lnTo>
                  <a:lnTo>
                    <a:pt x="141" y="771"/>
                  </a:lnTo>
                  <a:lnTo>
                    <a:pt x="114" y="743"/>
                  </a:lnTo>
                  <a:lnTo>
                    <a:pt x="89" y="712"/>
                  </a:lnTo>
                  <a:lnTo>
                    <a:pt x="66" y="678"/>
                  </a:lnTo>
                  <a:lnTo>
                    <a:pt x="47" y="642"/>
                  </a:lnTo>
                  <a:lnTo>
                    <a:pt x="31" y="605"/>
                  </a:lnTo>
                  <a:lnTo>
                    <a:pt x="18" y="565"/>
                  </a:lnTo>
                  <a:lnTo>
                    <a:pt x="8" y="523"/>
                  </a:lnTo>
                  <a:lnTo>
                    <a:pt x="2" y="480"/>
                  </a:lnTo>
                  <a:lnTo>
                    <a:pt x="0" y="435"/>
                  </a:lnTo>
                  <a:close/>
                  <a:moveTo>
                    <a:pt x="8" y="479"/>
                  </a:moveTo>
                  <a:lnTo>
                    <a:pt x="14" y="522"/>
                  </a:lnTo>
                  <a:lnTo>
                    <a:pt x="23" y="563"/>
                  </a:lnTo>
                  <a:lnTo>
                    <a:pt x="36" y="602"/>
                  </a:lnTo>
                  <a:lnTo>
                    <a:pt x="53" y="640"/>
                  </a:lnTo>
                  <a:lnTo>
                    <a:pt x="71" y="675"/>
                  </a:lnTo>
                  <a:lnTo>
                    <a:pt x="93" y="708"/>
                  </a:lnTo>
                  <a:lnTo>
                    <a:pt x="118" y="739"/>
                  </a:lnTo>
                  <a:lnTo>
                    <a:pt x="145" y="766"/>
                  </a:lnTo>
                  <a:lnTo>
                    <a:pt x="174" y="791"/>
                  </a:lnTo>
                  <a:lnTo>
                    <a:pt x="206" y="812"/>
                  </a:lnTo>
                  <a:lnTo>
                    <a:pt x="239" y="831"/>
                  </a:lnTo>
                  <a:lnTo>
                    <a:pt x="274" y="845"/>
                  </a:lnTo>
                  <a:lnTo>
                    <a:pt x="311" y="856"/>
                  </a:lnTo>
                  <a:lnTo>
                    <a:pt x="348" y="862"/>
                  </a:lnTo>
                  <a:lnTo>
                    <a:pt x="387" y="864"/>
                  </a:lnTo>
                  <a:lnTo>
                    <a:pt x="426" y="862"/>
                  </a:lnTo>
                  <a:lnTo>
                    <a:pt x="464" y="856"/>
                  </a:lnTo>
                  <a:lnTo>
                    <a:pt x="500" y="845"/>
                  </a:lnTo>
                  <a:lnTo>
                    <a:pt x="536" y="831"/>
                  </a:lnTo>
                  <a:lnTo>
                    <a:pt x="569" y="813"/>
                  </a:lnTo>
                  <a:lnTo>
                    <a:pt x="600" y="791"/>
                  </a:lnTo>
                  <a:lnTo>
                    <a:pt x="630" y="767"/>
                  </a:lnTo>
                  <a:lnTo>
                    <a:pt x="656" y="739"/>
                  </a:lnTo>
                  <a:lnTo>
                    <a:pt x="681" y="708"/>
                  </a:lnTo>
                  <a:lnTo>
                    <a:pt x="703" y="675"/>
                  </a:lnTo>
                  <a:lnTo>
                    <a:pt x="722" y="640"/>
                  </a:lnTo>
                  <a:lnTo>
                    <a:pt x="738" y="603"/>
                  </a:lnTo>
                  <a:lnTo>
                    <a:pt x="751" y="563"/>
                  </a:lnTo>
                  <a:lnTo>
                    <a:pt x="761" y="522"/>
                  </a:lnTo>
                  <a:lnTo>
                    <a:pt x="766" y="479"/>
                  </a:lnTo>
                  <a:lnTo>
                    <a:pt x="768" y="435"/>
                  </a:lnTo>
                  <a:lnTo>
                    <a:pt x="767" y="392"/>
                  </a:lnTo>
                  <a:lnTo>
                    <a:pt x="761" y="349"/>
                  </a:lnTo>
                  <a:lnTo>
                    <a:pt x="751" y="308"/>
                  </a:lnTo>
                  <a:lnTo>
                    <a:pt x="738" y="269"/>
                  </a:lnTo>
                  <a:lnTo>
                    <a:pt x="722" y="231"/>
                  </a:lnTo>
                  <a:lnTo>
                    <a:pt x="703" y="195"/>
                  </a:lnTo>
                  <a:lnTo>
                    <a:pt x="681" y="162"/>
                  </a:lnTo>
                  <a:lnTo>
                    <a:pt x="657" y="132"/>
                  </a:lnTo>
                  <a:lnTo>
                    <a:pt x="630" y="104"/>
                  </a:lnTo>
                  <a:lnTo>
                    <a:pt x="600" y="80"/>
                  </a:lnTo>
                  <a:lnTo>
                    <a:pt x="569" y="58"/>
                  </a:lnTo>
                  <a:lnTo>
                    <a:pt x="536" y="40"/>
                  </a:lnTo>
                  <a:lnTo>
                    <a:pt x="501" y="26"/>
                  </a:lnTo>
                  <a:lnTo>
                    <a:pt x="464" y="15"/>
                  </a:lnTo>
                  <a:lnTo>
                    <a:pt x="426" y="8"/>
                  </a:lnTo>
                  <a:lnTo>
                    <a:pt x="387" y="6"/>
                  </a:lnTo>
                  <a:lnTo>
                    <a:pt x="348" y="8"/>
                  </a:lnTo>
                  <a:lnTo>
                    <a:pt x="311" y="15"/>
                  </a:lnTo>
                  <a:lnTo>
                    <a:pt x="275" y="26"/>
                  </a:lnTo>
                  <a:lnTo>
                    <a:pt x="239" y="40"/>
                  </a:lnTo>
                  <a:lnTo>
                    <a:pt x="206" y="58"/>
                  </a:lnTo>
                  <a:lnTo>
                    <a:pt x="175" y="80"/>
                  </a:lnTo>
                  <a:lnTo>
                    <a:pt x="145" y="104"/>
                  </a:lnTo>
                  <a:lnTo>
                    <a:pt x="118" y="132"/>
                  </a:lnTo>
                  <a:lnTo>
                    <a:pt x="93" y="162"/>
                  </a:lnTo>
                  <a:lnTo>
                    <a:pt x="72" y="195"/>
                  </a:lnTo>
                  <a:lnTo>
                    <a:pt x="53" y="231"/>
                  </a:lnTo>
                  <a:lnTo>
                    <a:pt x="36" y="268"/>
                  </a:lnTo>
                  <a:lnTo>
                    <a:pt x="23" y="308"/>
                  </a:lnTo>
                  <a:lnTo>
                    <a:pt x="14" y="349"/>
                  </a:lnTo>
                  <a:lnTo>
                    <a:pt x="8" y="391"/>
                  </a:lnTo>
                  <a:lnTo>
                    <a:pt x="6" y="435"/>
                  </a:lnTo>
                  <a:lnTo>
                    <a:pt x="8" y="47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5594351" y="2293938"/>
              <a:ext cx="662164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Mass Higher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5680076" y="2474913"/>
              <a:ext cx="524059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Education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5038726" y="5454651"/>
              <a:ext cx="394585" cy="25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1980</a:t>
              </a: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5648326" y="5576888"/>
              <a:ext cx="381000" cy="952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6105526" y="5432426"/>
              <a:ext cx="394585" cy="25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1990</a:t>
              </a: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6715126" y="5576888"/>
              <a:ext cx="381000" cy="952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119711" y="1380067"/>
            <a:ext cx="2191702" cy="4691520"/>
            <a:chOff x="7015163" y="1293813"/>
            <a:chExt cx="1685925" cy="4398300"/>
          </a:xfrm>
        </p:grpSpPr>
        <p:sp>
          <p:nvSpPr>
            <p:cNvPr id="1068" name="Freeform 44"/>
            <p:cNvSpPr>
              <a:spLocks noEditPoints="1"/>
            </p:cNvSpPr>
            <p:nvPr/>
          </p:nvSpPr>
          <p:spPr bwMode="auto">
            <a:xfrm>
              <a:off x="7015163" y="1919288"/>
              <a:ext cx="1685925" cy="3057526"/>
            </a:xfrm>
            <a:custGeom>
              <a:avLst/>
              <a:gdLst/>
              <a:ahLst/>
              <a:cxnLst>
                <a:cxn ang="0">
                  <a:pos x="11" y="770"/>
                </a:cxn>
                <a:cxn ang="0">
                  <a:pos x="64" y="505"/>
                </a:cxn>
                <a:cxn ang="0">
                  <a:pos x="155" y="283"/>
                </a:cxn>
                <a:cxn ang="0">
                  <a:pos x="278" y="117"/>
                </a:cxn>
                <a:cxn ang="0">
                  <a:pos x="398" y="31"/>
                </a:cxn>
                <a:cxn ang="0">
                  <a:pos x="477" y="5"/>
                </a:cxn>
                <a:cxn ang="0">
                  <a:pos x="558" y="1"/>
                </a:cxn>
                <a:cxn ang="0">
                  <a:pos x="639" y="20"/>
                </a:cxn>
                <a:cxn ang="0">
                  <a:pos x="738" y="76"/>
                </a:cxn>
                <a:cxn ang="0">
                  <a:pos x="870" y="221"/>
                </a:cxn>
                <a:cxn ang="0">
                  <a:pos x="972" y="425"/>
                </a:cxn>
                <a:cxn ang="0">
                  <a:pos x="1038" y="677"/>
                </a:cxn>
                <a:cxn ang="0">
                  <a:pos x="1062" y="963"/>
                </a:cxn>
                <a:cxn ang="0">
                  <a:pos x="1038" y="1249"/>
                </a:cxn>
                <a:cxn ang="0">
                  <a:pos x="972" y="1501"/>
                </a:cxn>
                <a:cxn ang="0">
                  <a:pos x="870" y="1706"/>
                </a:cxn>
                <a:cxn ang="0">
                  <a:pos x="739" y="1850"/>
                </a:cxn>
                <a:cxn ang="0">
                  <a:pos x="639" y="1907"/>
                </a:cxn>
                <a:cxn ang="0">
                  <a:pos x="559" y="1925"/>
                </a:cxn>
                <a:cxn ang="0">
                  <a:pos x="477" y="1921"/>
                </a:cxn>
                <a:cxn ang="0">
                  <a:pos x="398" y="1896"/>
                </a:cxn>
                <a:cxn ang="0">
                  <a:pos x="278" y="1809"/>
                </a:cxn>
                <a:cxn ang="0">
                  <a:pos x="156" y="1644"/>
                </a:cxn>
                <a:cxn ang="0">
                  <a:pos x="64" y="1422"/>
                </a:cxn>
                <a:cxn ang="0">
                  <a:pos x="11" y="1157"/>
                </a:cxn>
                <a:cxn ang="0">
                  <a:pos x="9" y="1061"/>
                </a:cxn>
                <a:cxn ang="0">
                  <a:pos x="48" y="1336"/>
                </a:cxn>
                <a:cxn ang="0">
                  <a:pos x="127" y="1572"/>
                </a:cxn>
                <a:cxn ang="0">
                  <a:pos x="238" y="1757"/>
                </a:cxn>
                <a:cxn ang="0">
                  <a:pos x="376" y="1877"/>
                </a:cxn>
                <a:cxn ang="0">
                  <a:pos x="452" y="1910"/>
                </a:cxn>
                <a:cxn ang="0">
                  <a:pos x="531" y="1920"/>
                </a:cxn>
                <a:cxn ang="0">
                  <a:pos x="611" y="1909"/>
                </a:cxn>
                <a:cxn ang="0">
                  <a:pos x="687" y="1878"/>
                </a:cxn>
                <a:cxn ang="0">
                  <a:pos x="824" y="1758"/>
                </a:cxn>
                <a:cxn ang="0">
                  <a:pos x="936" y="1572"/>
                </a:cxn>
                <a:cxn ang="0">
                  <a:pos x="1015" y="1337"/>
                </a:cxn>
                <a:cxn ang="0">
                  <a:pos x="1053" y="1061"/>
                </a:cxn>
                <a:cxn ang="0">
                  <a:pos x="1046" y="770"/>
                </a:cxn>
                <a:cxn ang="0">
                  <a:pos x="993" y="507"/>
                </a:cxn>
                <a:cxn ang="0">
                  <a:pos x="902" y="286"/>
                </a:cxn>
                <a:cxn ang="0">
                  <a:pos x="781" y="121"/>
                </a:cxn>
                <a:cxn ang="0">
                  <a:pos x="662" y="36"/>
                </a:cxn>
                <a:cxn ang="0">
                  <a:pos x="585" y="11"/>
                </a:cxn>
                <a:cxn ang="0">
                  <a:pos x="505" y="7"/>
                </a:cxn>
                <a:cxn ang="0">
                  <a:pos x="426" y="26"/>
                </a:cxn>
                <a:cxn ang="0">
                  <a:pos x="328" y="81"/>
                </a:cxn>
                <a:cxn ang="0">
                  <a:pos x="198" y="224"/>
                </a:cxn>
                <a:cxn ang="0">
                  <a:pos x="96" y="428"/>
                </a:cxn>
                <a:cxn ang="0">
                  <a:pos x="30" y="678"/>
                </a:cxn>
                <a:cxn ang="0">
                  <a:pos x="6" y="963"/>
                </a:cxn>
              </a:cxnLst>
              <a:rect l="0" t="0" r="r" b="b"/>
              <a:pathLst>
                <a:path w="1062" h="1926">
                  <a:moveTo>
                    <a:pt x="0" y="963"/>
                  </a:moveTo>
                  <a:lnTo>
                    <a:pt x="3" y="865"/>
                  </a:lnTo>
                  <a:lnTo>
                    <a:pt x="11" y="770"/>
                  </a:lnTo>
                  <a:lnTo>
                    <a:pt x="24" y="677"/>
                  </a:lnTo>
                  <a:lnTo>
                    <a:pt x="42" y="589"/>
                  </a:lnTo>
                  <a:lnTo>
                    <a:pt x="64" y="505"/>
                  </a:lnTo>
                  <a:lnTo>
                    <a:pt x="91" y="426"/>
                  </a:lnTo>
                  <a:lnTo>
                    <a:pt x="121" y="351"/>
                  </a:lnTo>
                  <a:lnTo>
                    <a:pt x="155" y="283"/>
                  </a:lnTo>
                  <a:lnTo>
                    <a:pt x="193" y="221"/>
                  </a:lnTo>
                  <a:lnTo>
                    <a:pt x="234" y="165"/>
                  </a:lnTo>
                  <a:lnTo>
                    <a:pt x="278" y="117"/>
                  </a:lnTo>
                  <a:lnTo>
                    <a:pt x="324" y="76"/>
                  </a:lnTo>
                  <a:lnTo>
                    <a:pt x="373" y="44"/>
                  </a:lnTo>
                  <a:lnTo>
                    <a:pt x="398" y="31"/>
                  </a:lnTo>
                  <a:lnTo>
                    <a:pt x="423" y="20"/>
                  </a:lnTo>
                  <a:lnTo>
                    <a:pt x="450" y="12"/>
                  </a:lnTo>
                  <a:lnTo>
                    <a:pt x="477" y="5"/>
                  </a:lnTo>
                  <a:lnTo>
                    <a:pt x="504" y="2"/>
                  </a:lnTo>
                  <a:lnTo>
                    <a:pt x="531" y="0"/>
                  </a:lnTo>
                  <a:lnTo>
                    <a:pt x="558" y="1"/>
                  </a:lnTo>
                  <a:lnTo>
                    <a:pt x="586" y="5"/>
                  </a:lnTo>
                  <a:lnTo>
                    <a:pt x="612" y="12"/>
                  </a:lnTo>
                  <a:lnTo>
                    <a:pt x="639" y="20"/>
                  </a:lnTo>
                  <a:lnTo>
                    <a:pt x="665" y="31"/>
                  </a:lnTo>
                  <a:lnTo>
                    <a:pt x="690" y="44"/>
                  </a:lnTo>
                  <a:lnTo>
                    <a:pt x="738" y="76"/>
                  </a:lnTo>
                  <a:lnTo>
                    <a:pt x="785" y="117"/>
                  </a:lnTo>
                  <a:lnTo>
                    <a:pt x="828" y="165"/>
                  </a:lnTo>
                  <a:lnTo>
                    <a:pt x="870" y="221"/>
                  </a:lnTo>
                  <a:lnTo>
                    <a:pt x="907" y="283"/>
                  </a:lnTo>
                  <a:lnTo>
                    <a:pt x="942" y="351"/>
                  </a:lnTo>
                  <a:lnTo>
                    <a:pt x="972" y="425"/>
                  </a:lnTo>
                  <a:lnTo>
                    <a:pt x="998" y="505"/>
                  </a:lnTo>
                  <a:lnTo>
                    <a:pt x="1020" y="589"/>
                  </a:lnTo>
                  <a:lnTo>
                    <a:pt x="1038" y="677"/>
                  </a:lnTo>
                  <a:lnTo>
                    <a:pt x="1051" y="769"/>
                  </a:lnTo>
                  <a:lnTo>
                    <a:pt x="1059" y="865"/>
                  </a:lnTo>
                  <a:lnTo>
                    <a:pt x="1062" y="963"/>
                  </a:lnTo>
                  <a:lnTo>
                    <a:pt x="1059" y="1062"/>
                  </a:lnTo>
                  <a:lnTo>
                    <a:pt x="1051" y="1157"/>
                  </a:lnTo>
                  <a:lnTo>
                    <a:pt x="1038" y="1249"/>
                  </a:lnTo>
                  <a:lnTo>
                    <a:pt x="1020" y="1338"/>
                  </a:lnTo>
                  <a:lnTo>
                    <a:pt x="998" y="1422"/>
                  </a:lnTo>
                  <a:lnTo>
                    <a:pt x="972" y="1501"/>
                  </a:lnTo>
                  <a:lnTo>
                    <a:pt x="942" y="1575"/>
                  </a:lnTo>
                  <a:lnTo>
                    <a:pt x="908" y="1643"/>
                  </a:lnTo>
                  <a:lnTo>
                    <a:pt x="870" y="1706"/>
                  </a:lnTo>
                  <a:lnTo>
                    <a:pt x="829" y="1761"/>
                  </a:lnTo>
                  <a:lnTo>
                    <a:pt x="785" y="1809"/>
                  </a:lnTo>
                  <a:lnTo>
                    <a:pt x="739" y="1850"/>
                  </a:lnTo>
                  <a:lnTo>
                    <a:pt x="690" y="1883"/>
                  </a:lnTo>
                  <a:lnTo>
                    <a:pt x="665" y="1896"/>
                  </a:lnTo>
                  <a:lnTo>
                    <a:pt x="639" y="1907"/>
                  </a:lnTo>
                  <a:lnTo>
                    <a:pt x="613" y="1915"/>
                  </a:lnTo>
                  <a:lnTo>
                    <a:pt x="586" y="1921"/>
                  </a:lnTo>
                  <a:lnTo>
                    <a:pt x="559" y="1925"/>
                  </a:lnTo>
                  <a:lnTo>
                    <a:pt x="531" y="1926"/>
                  </a:lnTo>
                  <a:lnTo>
                    <a:pt x="504" y="1925"/>
                  </a:lnTo>
                  <a:lnTo>
                    <a:pt x="477" y="1921"/>
                  </a:lnTo>
                  <a:lnTo>
                    <a:pt x="450" y="1915"/>
                  </a:lnTo>
                  <a:lnTo>
                    <a:pt x="424" y="1907"/>
                  </a:lnTo>
                  <a:lnTo>
                    <a:pt x="398" y="1896"/>
                  </a:lnTo>
                  <a:lnTo>
                    <a:pt x="373" y="1883"/>
                  </a:lnTo>
                  <a:lnTo>
                    <a:pt x="324" y="1850"/>
                  </a:lnTo>
                  <a:lnTo>
                    <a:pt x="278" y="1809"/>
                  </a:lnTo>
                  <a:lnTo>
                    <a:pt x="234" y="1761"/>
                  </a:lnTo>
                  <a:lnTo>
                    <a:pt x="193" y="1706"/>
                  </a:lnTo>
                  <a:lnTo>
                    <a:pt x="156" y="1644"/>
                  </a:lnTo>
                  <a:lnTo>
                    <a:pt x="121" y="1575"/>
                  </a:lnTo>
                  <a:lnTo>
                    <a:pt x="91" y="1501"/>
                  </a:lnTo>
                  <a:lnTo>
                    <a:pt x="64" y="1422"/>
                  </a:lnTo>
                  <a:lnTo>
                    <a:pt x="42" y="1338"/>
                  </a:lnTo>
                  <a:lnTo>
                    <a:pt x="24" y="1249"/>
                  </a:lnTo>
                  <a:lnTo>
                    <a:pt x="11" y="1157"/>
                  </a:lnTo>
                  <a:lnTo>
                    <a:pt x="3" y="1062"/>
                  </a:lnTo>
                  <a:lnTo>
                    <a:pt x="0" y="963"/>
                  </a:lnTo>
                  <a:close/>
                  <a:moveTo>
                    <a:pt x="9" y="1061"/>
                  </a:moveTo>
                  <a:lnTo>
                    <a:pt x="17" y="1156"/>
                  </a:lnTo>
                  <a:lnTo>
                    <a:pt x="30" y="1248"/>
                  </a:lnTo>
                  <a:lnTo>
                    <a:pt x="48" y="1336"/>
                  </a:lnTo>
                  <a:lnTo>
                    <a:pt x="70" y="1420"/>
                  </a:lnTo>
                  <a:lnTo>
                    <a:pt x="96" y="1499"/>
                  </a:lnTo>
                  <a:lnTo>
                    <a:pt x="127" y="1572"/>
                  </a:lnTo>
                  <a:lnTo>
                    <a:pt x="161" y="1640"/>
                  </a:lnTo>
                  <a:lnTo>
                    <a:pt x="198" y="1702"/>
                  </a:lnTo>
                  <a:lnTo>
                    <a:pt x="238" y="1757"/>
                  </a:lnTo>
                  <a:lnTo>
                    <a:pt x="282" y="1805"/>
                  </a:lnTo>
                  <a:lnTo>
                    <a:pt x="327" y="1845"/>
                  </a:lnTo>
                  <a:lnTo>
                    <a:pt x="376" y="1877"/>
                  </a:lnTo>
                  <a:lnTo>
                    <a:pt x="401" y="1890"/>
                  </a:lnTo>
                  <a:lnTo>
                    <a:pt x="426" y="1901"/>
                  </a:lnTo>
                  <a:lnTo>
                    <a:pt x="452" y="1910"/>
                  </a:lnTo>
                  <a:lnTo>
                    <a:pt x="478" y="1916"/>
                  </a:lnTo>
                  <a:lnTo>
                    <a:pt x="504" y="1919"/>
                  </a:lnTo>
                  <a:lnTo>
                    <a:pt x="531" y="1920"/>
                  </a:lnTo>
                  <a:lnTo>
                    <a:pt x="558" y="1919"/>
                  </a:lnTo>
                  <a:lnTo>
                    <a:pt x="585" y="1916"/>
                  </a:lnTo>
                  <a:lnTo>
                    <a:pt x="611" y="1909"/>
                  </a:lnTo>
                  <a:lnTo>
                    <a:pt x="636" y="1901"/>
                  </a:lnTo>
                  <a:lnTo>
                    <a:pt x="662" y="1890"/>
                  </a:lnTo>
                  <a:lnTo>
                    <a:pt x="687" y="1878"/>
                  </a:lnTo>
                  <a:lnTo>
                    <a:pt x="735" y="1845"/>
                  </a:lnTo>
                  <a:lnTo>
                    <a:pt x="781" y="1805"/>
                  </a:lnTo>
                  <a:lnTo>
                    <a:pt x="824" y="1758"/>
                  </a:lnTo>
                  <a:lnTo>
                    <a:pt x="865" y="1702"/>
                  </a:lnTo>
                  <a:lnTo>
                    <a:pt x="902" y="1641"/>
                  </a:lnTo>
                  <a:lnTo>
                    <a:pt x="936" y="1572"/>
                  </a:lnTo>
                  <a:lnTo>
                    <a:pt x="966" y="1499"/>
                  </a:lnTo>
                  <a:lnTo>
                    <a:pt x="993" y="1420"/>
                  </a:lnTo>
                  <a:lnTo>
                    <a:pt x="1015" y="1337"/>
                  </a:lnTo>
                  <a:lnTo>
                    <a:pt x="1033" y="1248"/>
                  </a:lnTo>
                  <a:lnTo>
                    <a:pt x="1045" y="1157"/>
                  </a:lnTo>
                  <a:lnTo>
                    <a:pt x="1053" y="1061"/>
                  </a:lnTo>
                  <a:lnTo>
                    <a:pt x="1056" y="963"/>
                  </a:lnTo>
                  <a:lnTo>
                    <a:pt x="1053" y="865"/>
                  </a:lnTo>
                  <a:lnTo>
                    <a:pt x="1046" y="770"/>
                  </a:lnTo>
                  <a:lnTo>
                    <a:pt x="1033" y="678"/>
                  </a:lnTo>
                  <a:lnTo>
                    <a:pt x="1015" y="591"/>
                  </a:lnTo>
                  <a:lnTo>
                    <a:pt x="993" y="507"/>
                  </a:lnTo>
                  <a:lnTo>
                    <a:pt x="966" y="428"/>
                  </a:lnTo>
                  <a:lnTo>
                    <a:pt x="936" y="354"/>
                  </a:lnTo>
                  <a:lnTo>
                    <a:pt x="902" y="286"/>
                  </a:lnTo>
                  <a:lnTo>
                    <a:pt x="865" y="224"/>
                  </a:lnTo>
                  <a:lnTo>
                    <a:pt x="824" y="169"/>
                  </a:lnTo>
                  <a:lnTo>
                    <a:pt x="781" y="121"/>
                  </a:lnTo>
                  <a:lnTo>
                    <a:pt x="735" y="81"/>
                  </a:lnTo>
                  <a:lnTo>
                    <a:pt x="687" y="49"/>
                  </a:lnTo>
                  <a:lnTo>
                    <a:pt x="662" y="36"/>
                  </a:lnTo>
                  <a:lnTo>
                    <a:pt x="637" y="26"/>
                  </a:lnTo>
                  <a:lnTo>
                    <a:pt x="611" y="17"/>
                  </a:lnTo>
                  <a:lnTo>
                    <a:pt x="585" y="11"/>
                  </a:lnTo>
                  <a:lnTo>
                    <a:pt x="558" y="7"/>
                  </a:lnTo>
                  <a:lnTo>
                    <a:pt x="531" y="6"/>
                  </a:lnTo>
                  <a:lnTo>
                    <a:pt x="505" y="7"/>
                  </a:lnTo>
                  <a:lnTo>
                    <a:pt x="478" y="11"/>
                  </a:lnTo>
                  <a:lnTo>
                    <a:pt x="452" y="17"/>
                  </a:lnTo>
                  <a:lnTo>
                    <a:pt x="426" y="26"/>
                  </a:lnTo>
                  <a:lnTo>
                    <a:pt x="401" y="36"/>
                  </a:lnTo>
                  <a:lnTo>
                    <a:pt x="376" y="49"/>
                  </a:lnTo>
                  <a:lnTo>
                    <a:pt x="328" y="81"/>
                  </a:lnTo>
                  <a:lnTo>
                    <a:pt x="282" y="121"/>
                  </a:lnTo>
                  <a:lnTo>
                    <a:pt x="239" y="169"/>
                  </a:lnTo>
                  <a:lnTo>
                    <a:pt x="198" y="224"/>
                  </a:lnTo>
                  <a:lnTo>
                    <a:pt x="161" y="286"/>
                  </a:lnTo>
                  <a:lnTo>
                    <a:pt x="127" y="354"/>
                  </a:lnTo>
                  <a:lnTo>
                    <a:pt x="96" y="428"/>
                  </a:lnTo>
                  <a:lnTo>
                    <a:pt x="70" y="507"/>
                  </a:lnTo>
                  <a:lnTo>
                    <a:pt x="48" y="590"/>
                  </a:lnTo>
                  <a:lnTo>
                    <a:pt x="30" y="678"/>
                  </a:lnTo>
                  <a:lnTo>
                    <a:pt x="17" y="770"/>
                  </a:lnTo>
                  <a:lnTo>
                    <a:pt x="9" y="865"/>
                  </a:lnTo>
                  <a:lnTo>
                    <a:pt x="6" y="963"/>
                  </a:lnTo>
                  <a:lnTo>
                    <a:pt x="9" y="106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Rectangle 45"/>
            <p:cNvSpPr>
              <a:spLocks noChangeArrowheads="1"/>
            </p:cNvSpPr>
            <p:nvPr/>
          </p:nvSpPr>
          <p:spPr bwMode="auto">
            <a:xfrm>
              <a:off x="7413626" y="3524251"/>
              <a:ext cx="244150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For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7718426" y="3524251"/>
              <a:ext cx="429112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Profits,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1" name="Rectangle 47"/>
            <p:cNvSpPr>
              <a:spLocks noChangeArrowheads="1"/>
            </p:cNvSpPr>
            <p:nvPr/>
          </p:nvSpPr>
          <p:spPr bwMode="auto">
            <a:xfrm>
              <a:off x="7318376" y="3733801"/>
              <a:ext cx="826163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Corporations,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2" name="Rectangle 48"/>
            <p:cNvSpPr>
              <a:spLocks noChangeArrowheads="1"/>
            </p:cNvSpPr>
            <p:nvPr/>
          </p:nvSpPr>
          <p:spPr bwMode="auto">
            <a:xfrm>
              <a:off x="7280276" y="3943351"/>
              <a:ext cx="530027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Training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3" name="Rectangle 49"/>
            <p:cNvSpPr>
              <a:spLocks noChangeArrowheads="1"/>
            </p:cNvSpPr>
            <p:nvPr/>
          </p:nvSpPr>
          <p:spPr bwMode="auto">
            <a:xfrm>
              <a:off x="7966076" y="3943351"/>
              <a:ext cx="374856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Corp,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>
              <a:off x="7162801" y="4191001"/>
              <a:ext cx="1102373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Online Providers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5" name="Freeform 51"/>
            <p:cNvSpPr>
              <a:spLocks noEditPoints="1"/>
            </p:cNvSpPr>
            <p:nvPr/>
          </p:nvSpPr>
          <p:spPr bwMode="auto">
            <a:xfrm>
              <a:off x="7243763" y="1919288"/>
              <a:ext cx="1228725" cy="1381125"/>
            </a:xfrm>
            <a:custGeom>
              <a:avLst/>
              <a:gdLst/>
              <a:ahLst/>
              <a:cxnLst>
                <a:cxn ang="0">
                  <a:pos x="8" y="348"/>
                </a:cxn>
                <a:cxn ang="0">
                  <a:pos x="47" y="228"/>
                </a:cxn>
                <a:cxn ang="0">
                  <a:pos x="113" y="128"/>
                </a:cxn>
                <a:cxn ang="0">
                  <a:pos x="203" y="53"/>
                </a:cxn>
                <a:cxn ang="0">
                  <a:pos x="309" y="9"/>
                </a:cxn>
                <a:cxn ang="0">
                  <a:pos x="427" y="2"/>
                </a:cxn>
                <a:cxn ang="0">
                  <a:pos x="538" y="35"/>
                </a:cxn>
                <a:cxn ang="0">
                  <a:pos x="634" y="99"/>
                </a:cxn>
                <a:cxn ang="0">
                  <a:pos x="708" y="192"/>
                </a:cxn>
                <a:cxn ang="0">
                  <a:pos x="757" y="306"/>
                </a:cxn>
                <a:cxn ang="0">
                  <a:pos x="774" y="435"/>
                </a:cxn>
                <a:cxn ang="0">
                  <a:pos x="757" y="564"/>
                </a:cxn>
                <a:cxn ang="0">
                  <a:pos x="708" y="678"/>
                </a:cxn>
                <a:cxn ang="0">
                  <a:pos x="634" y="771"/>
                </a:cxn>
                <a:cxn ang="0">
                  <a:pos x="538" y="836"/>
                </a:cxn>
                <a:cxn ang="0">
                  <a:pos x="427" y="868"/>
                </a:cxn>
                <a:cxn ang="0">
                  <a:pos x="309" y="861"/>
                </a:cxn>
                <a:cxn ang="0">
                  <a:pos x="203" y="818"/>
                </a:cxn>
                <a:cxn ang="0">
                  <a:pos x="114" y="743"/>
                </a:cxn>
                <a:cxn ang="0">
                  <a:pos x="47" y="642"/>
                </a:cxn>
                <a:cxn ang="0">
                  <a:pos x="8" y="523"/>
                </a:cxn>
                <a:cxn ang="0">
                  <a:pos x="8" y="479"/>
                </a:cxn>
                <a:cxn ang="0">
                  <a:pos x="36" y="602"/>
                </a:cxn>
                <a:cxn ang="0">
                  <a:pos x="93" y="708"/>
                </a:cxn>
                <a:cxn ang="0">
                  <a:pos x="174" y="791"/>
                </a:cxn>
                <a:cxn ang="0">
                  <a:pos x="274" y="845"/>
                </a:cxn>
                <a:cxn ang="0">
                  <a:pos x="387" y="864"/>
                </a:cxn>
                <a:cxn ang="0">
                  <a:pos x="500" y="845"/>
                </a:cxn>
                <a:cxn ang="0">
                  <a:pos x="600" y="791"/>
                </a:cxn>
                <a:cxn ang="0">
                  <a:pos x="681" y="708"/>
                </a:cxn>
                <a:cxn ang="0">
                  <a:pos x="738" y="603"/>
                </a:cxn>
                <a:cxn ang="0">
                  <a:pos x="766" y="479"/>
                </a:cxn>
                <a:cxn ang="0">
                  <a:pos x="761" y="349"/>
                </a:cxn>
                <a:cxn ang="0">
                  <a:pos x="722" y="231"/>
                </a:cxn>
                <a:cxn ang="0">
                  <a:pos x="657" y="132"/>
                </a:cxn>
                <a:cxn ang="0">
                  <a:pos x="569" y="58"/>
                </a:cxn>
                <a:cxn ang="0">
                  <a:pos x="464" y="15"/>
                </a:cxn>
                <a:cxn ang="0">
                  <a:pos x="348" y="8"/>
                </a:cxn>
                <a:cxn ang="0">
                  <a:pos x="239" y="40"/>
                </a:cxn>
                <a:cxn ang="0">
                  <a:pos x="145" y="104"/>
                </a:cxn>
                <a:cxn ang="0">
                  <a:pos x="72" y="195"/>
                </a:cxn>
                <a:cxn ang="0">
                  <a:pos x="23" y="308"/>
                </a:cxn>
                <a:cxn ang="0">
                  <a:pos x="6" y="435"/>
                </a:cxn>
              </a:cxnLst>
              <a:rect l="0" t="0" r="r" b="b"/>
              <a:pathLst>
                <a:path w="774" h="870">
                  <a:moveTo>
                    <a:pt x="0" y="435"/>
                  </a:moveTo>
                  <a:lnTo>
                    <a:pt x="2" y="391"/>
                  </a:lnTo>
                  <a:lnTo>
                    <a:pt x="8" y="348"/>
                  </a:lnTo>
                  <a:lnTo>
                    <a:pt x="18" y="306"/>
                  </a:lnTo>
                  <a:lnTo>
                    <a:pt x="31" y="266"/>
                  </a:lnTo>
                  <a:lnTo>
                    <a:pt x="47" y="228"/>
                  </a:lnTo>
                  <a:lnTo>
                    <a:pt x="66" y="192"/>
                  </a:lnTo>
                  <a:lnTo>
                    <a:pt x="89" y="159"/>
                  </a:lnTo>
                  <a:lnTo>
                    <a:pt x="113" y="128"/>
                  </a:lnTo>
                  <a:lnTo>
                    <a:pt x="141" y="100"/>
                  </a:lnTo>
                  <a:lnTo>
                    <a:pt x="171" y="75"/>
                  </a:lnTo>
                  <a:lnTo>
                    <a:pt x="203" y="53"/>
                  </a:lnTo>
                  <a:lnTo>
                    <a:pt x="237" y="35"/>
                  </a:lnTo>
                  <a:lnTo>
                    <a:pt x="272" y="20"/>
                  </a:lnTo>
                  <a:lnTo>
                    <a:pt x="309" y="9"/>
                  </a:lnTo>
                  <a:lnTo>
                    <a:pt x="347" y="3"/>
                  </a:lnTo>
                  <a:lnTo>
                    <a:pt x="387" y="0"/>
                  </a:lnTo>
                  <a:lnTo>
                    <a:pt x="427" y="2"/>
                  </a:lnTo>
                  <a:lnTo>
                    <a:pt x="465" y="9"/>
                  </a:lnTo>
                  <a:lnTo>
                    <a:pt x="503" y="20"/>
                  </a:lnTo>
                  <a:lnTo>
                    <a:pt x="538" y="35"/>
                  </a:lnTo>
                  <a:lnTo>
                    <a:pt x="572" y="53"/>
                  </a:lnTo>
                  <a:lnTo>
                    <a:pt x="604" y="75"/>
                  </a:lnTo>
                  <a:lnTo>
                    <a:pt x="634" y="99"/>
                  </a:lnTo>
                  <a:lnTo>
                    <a:pt x="661" y="128"/>
                  </a:lnTo>
                  <a:lnTo>
                    <a:pt x="686" y="158"/>
                  </a:lnTo>
                  <a:lnTo>
                    <a:pt x="708" y="192"/>
                  </a:lnTo>
                  <a:lnTo>
                    <a:pt x="728" y="228"/>
                  </a:lnTo>
                  <a:lnTo>
                    <a:pt x="744" y="266"/>
                  </a:lnTo>
                  <a:lnTo>
                    <a:pt x="757" y="306"/>
                  </a:lnTo>
                  <a:lnTo>
                    <a:pt x="766" y="348"/>
                  </a:lnTo>
                  <a:lnTo>
                    <a:pt x="772" y="390"/>
                  </a:lnTo>
                  <a:lnTo>
                    <a:pt x="774" y="435"/>
                  </a:lnTo>
                  <a:lnTo>
                    <a:pt x="772" y="480"/>
                  </a:lnTo>
                  <a:lnTo>
                    <a:pt x="766" y="523"/>
                  </a:lnTo>
                  <a:lnTo>
                    <a:pt x="757" y="564"/>
                  </a:lnTo>
                  <a:lnTo>
                    <a:pt x="744" y="605"/>
                  </a:lnTo>
                  <a:lnTo>
                    <a:pt x="728" y="642"/>
                  </a:lnTo>
                  <a:lnTo>
                    <a:pt x="708" y="678"/>
                  </a:lnTo>
                  <a:lnTo>
                    <a:pt x="686" y="712"/>
                  </a:lnTo>
                  <a:lnTo>
                    <a:pt x="661" y="743"/>
                  </a:lnTo>
                  <a:lnTo>
                    <a:pt x="634" y="771"/>
                  </a:lnTo>
                  <a:lnTo>
                    <a:pt x="604" y="796"/>
                  </a:lnTo>
                  <a:lnTo>
                    <a:pt x="572" y="818"/>
                  </a:lnTo>
                  <a:lnTo>
                    <a:pt x="538" y="836"/>
                  </a:lnTo>
                  <a:lnTo>
                    <a:pt x="503" y="851"/>
                  </a:lnTo>
                  <a:lnTo>
                    <a:pt x="465" y="861"/>
                  </a:lnTo>
                  <a:lnTo>
                    <a:pt x="427" y="868"/>
                  </a:lnTo>
                  <a:lnTo>
                    <a:pt x="387" y="870"/>
                  </a:lnTo>
                  <a:lnTo>
                    <a:pt x="348" y="868"/>
                  </a:lnTo>
                  <a:lnTo>
                    <a:pt x="309" y="861"/>
                  </a:lnTo>
                  <a:lnTo>
                    <a:pt x="272" y="851"/>
                  </a:lnTo>
                  <a:lnTo>
                    <a:pt x="237" y="836"/>
                  </a:lnTo>
                  <a:lnTo>
                    <a:pt x="203" y="818"/>
                  </a:lnTo>
                  <a:lnTo>
                    <a:pt x="171" y="796"/>
                  </a:lnTo>
                  <a:lnTo>
                    <a:pt x="141" y="771"/>
                  </a:lnTo>
                  <a:lnTo>
                    <a:pt x="114" y="743"/>
                  </a:lnTo>
                  <a:lnTo>
                    <a:pt x="89" y="712"/>
                  </a:lnTo>
                  <a:lnTo>
                    <a:pt x="66" y="678"/>
                  </a:lnTo>
                  <a:lnTo>
                    <a:pt x="47" y="642"/>
                  </a:lnTo>
                  <a:lnTo>
                    <a:pt x="31" y="605"/>
                  </a:lnTo>
                  <a:lnTo>
                    <a:pt x="18" y="565"/>
                  </a:lnTo>
                  <a:lnTo>
                    <a:pt x="8" y="523"/>
                  </a:lnTo>
                  <a:lnTo>
                    <a:pt x="2" y="480"/>
                  </a:lnTo>
                  <a:lnTo>
                    <a:pt x="0" y="435"/>
                  </a:lnTo>
                  <a:close/>
                  <a:moveTo>
                    <a:pt x="8" y="479"/>
                  </a:moveTo>
                  <a:lnTo>
                    <a:pt x="14" y="522"/>
                  </a:lnTo>
                  <a:lnTo>
                    <a:pt x="23" y="563"/>
                  </a:lnTo>
                  <a:lnTo>
                    <a:pt x="36" y="602"/>
                  </a:lnTo>
                  <a:lnTo>
                    <a:pt x="53" y="640"/>
                  </a:lnTo>
                  <a:lnTo>
                    <a:pt x="71" y="675"/>
                  </a:lnTo>
                  <a:lnTo>
                    <a:pt x="93" y="708"/>
                  </a:lnTo>
                  <a:lnTo>
                    <a:pt x="118" y="739"/>
                  </a:lnTo>
                  <a:lnTo>
                    <a:pt x="145" y="766"/>
                  </a:lnTo>
                  <a:lnTo>
                    <a:pt x="174" y="791"/>
                  </a:lnTo>
                  <a:lnTo>
                    <a:pt x="206" y="812"/>
                  </a:lnTo>
                  <a:lnTo>
                    <a:pt x="239" y="831"/>
                  </a:lnTo>
                  <a:lnTo>
                    <a:pt x="274" y="845"/>
                  </a:lnTo>
                  <a:lnTo>
                    <a:pt x="311" y="856"/>
                  </a:lnTo>
                  <a:lnTo>
                    <a:pt x="348" y="862"/>
                  </a:lnTo>
                  <a:lnTo>
                    <a:pt x="387" y="864"/>
                  </a:lnTo>
                  <a:lnTo>
                    <a:pt x="426" y="862"/>
                  </a:lnTo>
                  <a:lnTo>
                    <a:pt x="464" y="856"/>
                  </a:lnTo>
                  <a:lnTo>
                    <a:pt x="500" y="845"/>
                  </a:lnTo>
                  <a:lnTo>
                    <a:pt x="536" y="831"/>
                  </a:lnTo>
                  <a:lnTo>
                    <a:pt x="569" y="813"/>
                  </a:lnTo>
                  <a:lnTo>
                    <a:pt x="600" y="791"/>
                  </a:lnTo>
                  <a:lnTo>
                    <a:pt x="630" y="767"/>
                  </a:lnTo>
                  <a:lnTo>
                    <a:pt x="656" y="739"/>
                  </a:lnTo>
                  <a:lnTo>
                    <a:pt x="681" y="708"/>
                  </a:lnTo>
                  <a:lnTo>
                    <a:pt x="703" y="675"/>
                  </a:lnTo>
                  <a:lnTo>
                    <a:pt x="722" y="640"/>
                  </a:lnTo>
                  <a:lnTo>
                    <a:pt x="738" y="603"/>
                  </a:lnTo>
                  <a:lnTo>
                    <a:pt x="751" y="563"/>
                  </a:lnTo>
                  <a:lnTo>
                    <a:pt x="761" y="522"/>
                  </a:lnTo>
                  <a:lnTo>
                    <a:pt x="766" y="479"/>
                  </a:lnTo>
                  <a:lnTo>
                    <a:pt x="768" y="435"/>
                  </a:lnTo>
                  <a:lnTo>
                    <a:pt x="767" y="392"/>
                  </a:lnTo>
                  <a:lnTo>
                    <a:pt x="761" y="349"/>
                  </a:lnTo>
                  <a:lnTo>
                    <a:pt x="751" y="308"/>
                  </a:lnTo>
                  <a:lnTo>
                    <a:pt x="738" y="269"/>
                  </a:lnTo>
                  <a:lnTo>
                    <a:pt x="722" y="231"/>
                  </a:lnTo>
                  <a:lnTo>
                    <a:pt x="703" y="195"/>
                  </a:lnTo>
                  <a:lnTo>
                    <a:pt x="681" y="162"/>
                  </a:lnTo>
                  <a:lnTo>
                    <a:pt x="657" y="132"/>
                  </a:lnTo>
                  <a:lnTo>
                    <a:pt x="630" y="104"/>
                  </a:lnTo>
                  <a:lnTo>
                    <a:pt x="600" y="80"/>
                  </a:lnTo>
                  <a:lnTo>
                    <a:pt x="569" y="58"/>
                  </a:lnTo>
                  <a:lnTo>
                    <a:pt x="536" y="40"/>
                  </a:lnTo>
                  <a:lnTo>
                    <a:pt x="501" y="26"/>
                  </a:lnTo>
                  <a:lnTo>
                    <a:pt x="464" y="15"/>
                  </a:lnTo>
                  <a:lnTo>
                    <a:pt x="426" y="8"/>
                  </a:lnTo>
                  <a:lnTo>
                    <a:pt x="387" y="6"/>
                  </a:lnTo>
                  <a:lnTo>
                    <a:pt x="348" y="8"/>
                  </a:lnTo>
                  <a:lnTo>
                    <a:pt x="311" y="15"/>
                  </a:lnTo>
                  <a:lnTo>
                    <a:pt x="275" y="26"/>
                  </a:lnTo>
                  <a:lnTo>
                    <a:pt x="239" y="40"/>
                  </a:lnTo>
                  <a:lnTo>
                    <a:pt x="206" y="58"/>
                  </a:lnTo>
                  <a:lnTo>
                    <a:pt x="175" y="80"/>
                  </a:lnTo>
                  <a:lnTo>
                    <a:pt x="145" y="104"/>
                  </a:lnTo>
                  <a:lnTo>
                    <a:pt x="118" y="132"/>
                  </a:lnTo>
                  <a:lnTo>
                    <a:pt x="93" y="162"/>
                  </a:lnTo>
                  <a:lnTo>
                    <a:pt x="72" y="195"/>
                  </a:lnTo>
                  <a:lnTo>
                    <a:pt x="53" y="231"/>
                  </a:lnTo>
                  <a:lnTo>
                    <a:pt x="36" y="268"/>
                  </a:lnTo>
                  <a:lnTo>
                    <a:pt x="23" y="308"/>
                  </a:lnTo>
                  <a:lnTo>
                    <a:pt x="14" y="349"/>
                  </a:lnTo>
                  <a:lnTo>
                    <a:pt x="8" y="391"/>
                  </a:lnTo>
                  <a:lnTo>
                    <a:pt x="6" y="435"/>
                  </a:lnTo>
                  <a:lnTo>
                    <a:pt x="8" y="47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Rectangle 52"/>
            <p:cNvSpPr>
              <a:spLocks noChangeArrowheads="1"/>
            </p:cNvSpPr>
            <p:nvPr/>
          </p:nvSpPr>
          <p:spPr bwMode="auto">
            <a:xfrm>
              <a:off x="7346951" y="2446338"/>
              <a:ext cx="780539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Postsecondary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7" name="Rectangle 53"/>
            <p:cNvSpPr>
              <a:spLocks noChangeArrowheads="1"/>
            </p:cNvSpPr>
            <p:nvPr/>
          </p:nvSpPr>
          <p:spPr bwMode="auto">
            <a:xfrm>
              <a:off x="7508876" y="2627313"/>
              <a:ext cx="524059" cy="173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Education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7156451" y="1293813"/>
              <a:ext cx="1347756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Global Postsecondary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7156451" y="1512888"/>
              <a:ext cx="743547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Education &amp;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7156451" y="1722438"/>
              <a:ext cx="491802" cy="20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Training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7248526" y="5432426"/>
              <a:ext cx="394585" cy="25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2000</a:t>
              </a:r>
            </a:p>
          </p:txBody>
        </p:sp>
        <p:sp>
          <p:nvSpPr>
            <p:cNvPr id="1093" name="Freeform 69"/>
            <p:cNvSpPr>
              <a:spLocks noEditPoints="1"/>
            </p:cNvSpPr>
            <p:nvPr/>
          </p:nvSpPr>
          <p:spPr bwMode="auto">
            <a:xfrm>
              <a:off x="7934326" y="5543551"/>
              <a:ext cx="457200" cy="7620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48" y="21"/>
                </a:cxn>
                <a:cxn ang="0">
                  <a:pos x="248" y="27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240" y="0"/>
                </a:cxn>
                <a:cxn ang="0">
                  <a:pos x="288" y="24"/>
                </a:cxn>
                <a:cxn ang="0">
                  <a:pos x="240" y="48"/>
                </a:cxn>
                <a:cxn ang="0">
                  <a:pos x="240" y="0"/>
                </a:cxn>
              </a:cxnLst>
              <a:rect l="0" t="0" r="r" b="b"/>
              <a:pathLst>
                <a:path w="288" h="48">
                  <a:moveTo>
                    <a:pt x="0" y="21"/>
                  </a:moveTo>
                  <a:lnTo>
                    <a:pt x="248" y="21"/>
                  </a:lnTo>
                  <a:lnTo>
                    <a:pt x="248" y="27"/>
                  </a:lnTo>
                  <a:lnTo>
                    <a:pt x="0" y="27"/>
                  </a:lnTo>
                  <a:lnTo>
                    <a:pt x="0" y="21"/>
                  </a:lnTo>
                  <a:close/>
                  <a:moveTo>
                    <a:pt x="240" y="0"/>
                  </a:moveTo>
                  <a:lnTo>
                    <a:pt x="288" y="24"/>
                  </a:lnTo>
                  <a:lnTo>
                    <a:pt x="240" y="48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370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96872" y="1544319"/>
            <a:ext cx="3276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State Policy Level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160520" y="3005141"/>
            <a:ext cx="37357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Postsecondary System </a:t>
            </a:r>
          </a:p>
          <a:p>
            <a:pPr algn="ctr"/>
            <a:r>
              <a:rPr lang="en-US" sz="2000" dirty="0" smtClean="0"/>
              <a:t>Level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988719" y="4435159"/>
            <a:ext cx="192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Institutional </a:t>
            </a:r>
          </a:p>
          <a:p>
            <a:pPr algn="ctr"/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57900" y="2005984"/>
            <a:ext cx="3276601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>
                <a:ea typeface="Calibri"/>
                <a:cs typeface="Times New Roman"/>
              </a:rPr>
              <a:t>State Policy Level </a:t>
            </a:r>
            <a:r>
              <a:rPr lang="en-US" sz="1200" dirty="0" smtClean="0">
                <a:ea typeface="Calibri"/>
                <a:cs typeface="Times New Roman"/>
              </a:rPr>
              <a:t>Actors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ea typeface="Calibri"/>
                <a:cs typeface="Times New Roman"/>
              </a:rPr>
              <a:t>Structures and Processes</a:t>
            </a:r>
            <a:endParaRPr lang="en-US" sz="1200" dirty="0"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89646" y="3656881"/>
            <a:ext cx="3091051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>
                <a:ea typeface="Calibri"/>
                <a:cs typeface="Times New Roman"/>
              </a:rPr>
              <a:t>Postsecondary System Actors  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ea typeface="Calibri"/>
                <a:cs typeface="Times New Roman"/>
              </a:rPr>
              <a:t>Structures </a:t>
            </a:r>
            <a:r>
              <a:rPr lang="en-US" sz="1200" dirty="0">
                <a:ea typeface="Calibri"/>
                <a:cs typeface="Times New Roman"/>
              </a:rPr>
              <a:t>and Processes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422" y="251477"/>
            <a:ext cx="9218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 PUBLIC INSTITUTION’S ECOSYSTEM</a:t>
            </a:r>
            <a:endParaRPr lang="en-US" sz="3200" b="1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99486" y="5059391"/>
            <a:ext cx="2057774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ea typeface="Calibri"/>
                <a:cs typeface="Times New Roman"/>
              </a:rPr>
              <a:t>Institutional Actors  </a:t>
            </a:r>
            <a:endParaRPr lang="en-US" sz="1200" dirty="0">
              <a:ea typeface="Calibri"/>
              <a:cs typeface="Times New Roman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dirty="0" smtClean="0">
                <a:ea typeface="Calibri"/>
                <a:cs typeface="Times New Roman"/>
              </a:rPr>
              <a:t>Structures </a:t>
            </a:r>
            <a:r>
              <a:rPr lang="en-US" sz="1200" dirty="0">
                <a:ea typeface="Calibri"/>
                <a:cs typeface="Times New Roman"/>
              </a:rPr>
              <a:t>and Processes </a:t>
            </a:r>
          </a:p>
        </p:txBody>
      </p:sp>
      <p:sp>
        <p:nvSpPr>
          <p:cNvPr id="11" name="Isosceles Triangle 10"/>
          <p:cNvSpPr/>
          <p:nvPr/>
        </p:nvSpPr>
        <p:spPr>
          <a:xfrm rot="10800000">
            <a:off x="2674620" y="1544319"/>
            <a:ext cx="6637020" cy="523748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589646" y="4491038"/>
            <a:ext cx="288271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29013" y="3005141"/>
            <a:ext cx="48434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59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enter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JCenter-1.pptx</Template>
  <TotalTime>764</TotalTime>
  <Words>1432</Words>
  <Application>Microsoft Office PowerPoint</Application>
  <PresentationFormat>Custom</PresentationFormat>
  <Paragraphs>461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JCenter-1</vt:lpstr>
      <vt:lpstr>Custom Design</vt:lpstr>
      <vt:lpstr>ENVISION NEW FUTURES</vt:lpstr>
      <vt:lpstr> Presentation outline</vt:lpstr>
      <vt:lpstr> TAKEAWAYS BASED ON LITERATURE</vt:lpstr>
      <vt:lpstr>  THE LITERATURE AS A GUIDE TO INNOVATION WORK</vt:lpstr>
      <vt:lpstr>What is Innovation?</vt:lpstr>
      <vt:lpstr>PowerPoint Presentation</vt:lpstr>
      <vt:lpstr>  environments and ecosystems in higher education</vt:lpstr>
      <vt:lpstr>The macro Ecosystem</vt:lpstr>
      <vt:lpstr>PowerPoint Presentation</vt:lpstr>
      <vt:lpstr>Environmental Forces Influence Higher Education</vt:lpstr>
      <vt:lpstr>PowerPoint Presentation</vt:lpstr>
      <vt:lpstr>Invention/Innovation CAN BE Internal OR External</vt:lpstr>
      <vt:lpstr> Examples of inventions/innovations</vt:lpstr>
      <vt:lpstr>PowerPoint Presentation</vt:lpstr>
      <vt:lpstr>PowerPoint Presentation</vt:lpstr>
      <vt:lpstr>INTER-ORGANIZATIONAL Invention REQUIRES COMMITMENT</vt:lpstr>
      <vt:lpstr>PowerPoint Presentation</vt:lpstr>
      <vt:lpstr>PowerPoint Presentation</vt:lpstr>
      <vt:lpstr>Features of Innovation</vt:lpstr>
      <vt:lpstr>A General Innovation Framework</vt:lpstr>
      <vt:lpstr>A General Innovation Framework</vt:lpstr>
      <vt:lpstr>A General Innovation Framework</vt:lpstr>
      <vt:lpstr>Examples of Higher Education Innovation</vt:lpstr>
      <vt:lpstr>PowerPoint Presentation</vt:lpstr>
      <vt:lpstr>Innovation Adoption and Diffusion</vt:lpstr>
      <vt:lpstr> Adoption is Dependent on Many Factors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ENVISION NEW FUTURES</vt:lpstr>
    </vt:vector>
  </TitlesOfParts>
  <Company>Hamline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David, title here</dc:title>
  <dc:creator>Jayne Sommers</dc:creator>
  <cp:lastModifiedBy>Nichole</cp:lastModifiedBy>
  <cp:revision>85</cp:revision>
  <cp:lastPrinted>2013-10-17T14:21:59Z</cp:lastPrinted>
  <dcterms:created xsi:type="dcterms:W3CDTF">2013-06-10T19:18:53Z</dcterms:created>
  <dcterms:modified xsi:type="dcterms:W3CDTF">2013-10-17T14:23:03Z</dcterms:modified>
</cp:coreProperties>
</file>