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0" r:id="rId5"/>
    <p:sldId id="261" r:id="rId6"/>
    <p:sldId id="264" r:id="rId7"/>
    <p:sldId id="262" r:id="rId8"/>
    <p:sldId id="268" r:id="rId9"/>
    <p:sldId id="263"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892" autoAdjust="0"/>
  </p:normalViewPr>
  <p:slideViewPr>
    <p:cSldViewPr snapToGrid="0" snapToObjects="1">
      <p:cViewPr>
        <p:scale>
          <a:sx n="121" d="100"/>
          <a:sy n="121" d="100"/>
        </p:scale>
        <p:origin x="-1112"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Population and Employment by Year</a:t>
            </a:r>
          </a:p>
        </c:rich>
      </c:tx>
      <c:layout/>
      <c:overlay val="0"/>
    </c:title>
    <c:autoTitleDeleted val="0"/>
    <c:plotArea>
      <c:layout/>
      <c:lineChart>
        <c:grouping val="standard"/>
        <c:varyColors val="0"/>
        <c:ser>
          <c:idx val="0"/>
          <c:order val="0"/>
          <c:tx>
            <c:strRef>
              <c:f>Sheet1!$I$5</c:f>
              <c:strCache>
                <c:ptCount val="1"/>
                <c:pt idx="0">
                  <c:v>Population</c:v>
                </c:pt>
              </c:strCache>
            </c:strRef>
          </c:tx>
          <c:cat>
            <c:numRef>
              <c:f>Sheet1!$J$4:$O$4</c:f>
              <c:numCache>
                <c:formatCode>General</c:formatCode>
                <c:ptCount val="6"/>
                <c:pt idx="0">
                  <c:v>1980.0</c:v>
                </c:pt>
                <c:pt idx="1">
                  <c:v>1990.0</c:v>
                </c:pt>
                <c:pt idx="2">
                  <c:v>2000.0</c:v>
                </c:pt>
                <c:pt idx="3">
                  <c:v>2010.0</c:v>
                </c:pt>
                <c:pt idx="4">
                  <c:v>2020.0</c:v>
                </c:pt>
                <c:pt idx="5">
                  <c:v>2030.0</c:v>
                </c:pt>
              </c:numCache>
            </c:numRef>
          </c:cat>
          <c:val>
            <c:numRef>
              <c:f>Sheet1!$J$5:$O$5</c:f>
              <c:numCache>
                <c:formatCode>General</c:formatCode>
                <c:ptCount val="6"/>
                <c:pt idx="0">
                  <c:v>38683.0</c:v>
                </c:pt>
                <c:pt idx="1">
                  <c:v>48370.0</c:v>
                </c:pt>
                <c:pt idx="2">
                  <c:v>51301.0</c:v>
                </c:pt>
                <c:pt idx="3">
                  <c:v>49734.0</c:v>
                </c:pt>
                <c:pt idx="4">
                  <c:v>51500.0</c:v>
                </c:pt>
                <c:pt idx="5">
                  <c:v>53500.0</c:v>
                </c:pt>
              </c:numCache>
            </c:numRef>
          </c:val>
          <c:smooth val="0"/>
        </c:ser>
        <c:ser>
          <c:idx val="1"/>
          <c:order val="1"/>
          <c:tx>
            <c:strRef>
              <c:f>Sheet1!$I$6</c:f>
              <c:strCache>
                <c:ptCount val="1"/>
                <c:pt idx="0">
                  <c:v>Employment</c:v>
                </c:pt>
              </c:strCache>
            </c:strRef>
          </c:tx>
          <c:cat>
            <c:numRef>
              <c:f>Sheet1!$J$4:$O$4</c:f>
              <c:numCache>
                <c:formatCode>General</c:formatCode>
                <c:ptCount val="6"/>
                <c:pt idx="0">
                  <c:v>1980.0</c:v>
                </c:pt>
                <c:pt idx="1">
                  <c:v>1990.0</c:v>
                </c:pt>
                <c:pt idx="2">
                  <c:v>2000.0</c:v>
                </c:pt>
                <c:pt idx="3">
                  <c:v>2010.0</c:v>
                </c:pt>
                <c:pt idx="4">
                  <c:v>2020.0</c:v>
                </c:pt>
                <c:pt idx="5">
                  <c:v>2030.0</c:v>
                </c:pt>
              </c:numCache>
            </c:numRef>
          </c:cat>
          <c:val>
            <c:numRef>
              <c:f>Sheet1!$J$6:$O$6</c:f>
              <c:numCache>
                <c:formatCode>General</c:formatCode>
                <c:ptCount val="6"/>
                <c:pt idx="0">
                  <c:v>18175.0</c:v>
                </c:pt>
                <c:pt idx="1">
                  <c:v>33049.0</c:v>
                </c:pt>
                <c:pt idx="2">
                  <c:v>51206.0</c:v>
                </c:pt>
                <c:pt idx="3">
                  <c:v>49329.0</c:v>
                </c:pt>
                <c:pt idx="4">
                  <c:v>56000.0</c:v>
                </c:pt>
                <c:pt idx="5">
                  <c:v>58600.0</c:v>
                </c:pt>
              </c:numCache>
            </c:numRef>
          </c:val>
          <c:smooth val="0"/>
        </c:ser>
        <c:dLbls>
          <c:showLegendKey val="0"/>
          <c:showVal val="0"/>
          <c:showCatName val="0"/>
          <c:showSerName val="0"/>
          <c:showPercent val="0"/>
          <c:showBubbleSize val="0"/>
        </c:dLbls>
        <c:marker val="1"/>
        <c:smooth val="0"/>
        <c:axId val="2109041128"/>
        <c:axId val="2109038136"/>
      </c:lineChart>
      <c:catAx>
        <c:axId val="2109041128"/>
        <c:scaling>
          <c:orientation val="minMax"/>
        </c:scaling>
        <c:delete val="0"/>
        <c:axPos val="b"/>
        <c:numFmt formatCode="General" sourceLinked="1"/>
        <c:majorTickMark val="out"/>
        <c:minorTickMark val="none"/>
        <c:tickLblPos val="nextTo"/>
        <c:crossAx val="2109038136"/>
        <c:crosses val="autoZero"/>
        <c:auto val="1"/>
        <c:lblAlgn val="ctr"/>
        <c:lblOffset val="100"/>
        <c:noMultiLvlLbl val="0"/>
      </c:catAx>
      <c:valAx>
        <c:axId val="2109038136"/>
        <c:scaling>
          <c:orientation val="minMax"/>
        </c:scaling>
        <c:delete val="0"/>
        <c:axPos val="l"/>
        <c:majorGridlines/>
        <c:numFmt formatCode="#,##0" sourceLinked="0"/>
        <c:majorTickMark val="out"/>
        <c:minorTickMark val="none"/>
        <c:tickLblPos val="nextTo"/>
        <c:crossAx val="2109041128"/>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236F17-BD4E-CA49-91AD-A408A217DF04}" type="datetimeFigureOut">
              <a:rPr lang="en-US" smtClean="0"/>
              <a:t>7/12/13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F5FFF0-3EFF-7447-B4A8-6DB6D26C46AD}" type="slidenum">
              <a:rPr lang="en-US" smtClean="0"/>
              <a:t>‹#›</a:t>
            </a:fld>
            <a:endParaRPr lang="en-US"/>
          </a:p>
        </p:txBody>
      </p:sp>
    </p:spTree>
    <p:extLst>
      <p:ext uri="{BB962C8B-B14F-4D97-AF65-F5344CB8AC3E}">
        <p14:creationId xmlns:p14="http://schemas.microsoft.com/office/powerpoint/2010/main" val="9362953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sngStrike" dirty="0" smtClean="0"/>
              <a:t>Minnetonka</a:t>
            </a:r>
            <a:r>
              <a:rPr lang="en-US" strike="sngStrike" baseline="0" dirty="0" smtClean="0"/>
              <a:t> has a large, rapidly aging Baby Boomer population, which includes people aged 65 years and older.  However, these seniors have differing needs and can be described as “go-go” seniors, “slow-go” seniors, and “no-go” seniors, who are frail and require assisted living facilities.  Although there is a huge demand for a variety of senior housing options, there are zero senior rental units and zero owner-occupied units in the city.  Further compounding this supply problem is community opposition to large development projects and even the expansion of smaller senior home facilities.  Additionally, seniors want to age-in-place in their communities, despite the need to downsize form single-family homes that aren’t designed with elderly needs in mind.  Also, this aging-in-place phenomenon contributes to a low housing turnover rate for younger families and fewer affordable housing options, which could potentially destabilize school enrollment levels.  So, we advocate for accessory apartments, </a:t>
            </a:r>
          </a:p>
          <a:p>
            <a:endParaRPr lang="en-US" baseline="0" dirty="0" smtClean="0"/>
          </a:p>
          <a:p>
            <a:r>
              <a:rPr lang="en-US" baseline="0" dirty="0" smtClean="0"/>
              <a:t>Since there are several supply and demand issues regarding the feasibility of creating additional senior housing, so we recommend a greater reliance on accessory apartments.  We believe that accessory apartments adequately address most of these issues, including the efficient utilization of limited, undeveloped space while respecting both senior and community needs.  Accessory apartments used as senior housing could employ Universal Design elements while allowing residents to age-in-place on their property surrounded by their familiar communities.  At the same time, the larger single-family structure could be leased out to younger families while senior residents would gain additional income and the added benefit of having younger neighbors to help maintain the property.  This mutually beneficial relationship would also reduce reliance on the House and Outdoor Maintenance for the Elderly program, which is funded through CDBGs and may become unsustainable in the </a:t>
            </a:r>
            <a:r>
              <a:rPr lang="en-US" baseline="0" smtClean="0"/>
              <a:t>near future.</a:t>
            </a:r>
            <a:endParaRPr lang="en-US" dirty="0"/>
          </a:p>
        </p:txBody>
      </p:sp>
      <p:sp>
        <p:nvSpPr>
          <p:cNvPr id="4" name="Slide Number Placeholder 3"/>
          <p:cNvSpPr>
            <a:spLocks noGrp="1"/>
          </p:cNvSpPr>
          <p:nvPr>
            <p:ph type="sldNum" sz="quarter" idx="10"/>
          </p:nvPr>
        </p:nvSpPr>
        <p:spPr/>
        <p:txBody>
          <a:bodyPr/>
          <a:lstStyle/>
          <a:p>
            <a:fld id="{E1862B7D-4FC3-A54F-9AF0-AFC942C17025}" type="slidenum">
              <a:rPr lang="en-US" smtClean="0"/>
              <a:t>8</a:t>
            </a:fld>
            <a:endParaRPr lang="en-US"/>
          </a:p>
        </p:txBody>
      </p:sp>
    </p:spTree>
    <p:extLst>
      <p:ext uri="{BB962C8B-B14F-4D97-AF65-F5344CB8AC3E}">
        <p14:creationId xmlns:p14="http://schemas.microsoft.com/office/powerpoint/2010/main" val="10030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7/12/13</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7/12/13</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7/12/13</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7/12/13</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6"/>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4"/>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7/12/13</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7/12/13</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2"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7/12/13</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12"/>
          <p:cNvSpPr>
            <a:spLocks noGrp="1"/>
          </p:cNvSpPr>
          <p:nvPr>
            <p:ph sz="quarter" idx="14"/>
          </p:nvPr>
        </p:nvSpPr>
        <p:spPr>
          <a:xfrm>
            <a:off x="4672584" y="2212850"/>
            <a:ext cx="4041648" cy="391318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7/12/13</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7/12/13</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9"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9"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9"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7/12/13</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1"/>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7/12/13</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9" y="6356352"/>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7/12/13</a:t>
            </a:fld>
            <a:endParaRPr lang="en-US" dirty="0"/>
          </a:p>
        </p:txBody>
      </p:sp>
      <p:sp>
        <p:nvSpPr>
          <p:cNvPr id="5" name="Footer Placeholder 4"/>
          <p:cNvSpPr>
            <a:spLocks noGrp="1"/>
          </p:cNvSpPr>
          <p:nvPr>
            <p:ph type="ftr" sz="quarter" idx="3"/>
          </p:nvPr>
        </p:nvSpPr>
        <p:spPr>
          <a:xfrm>
            <a:off x="659167" y="6356352"/>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80" y="6356352"/>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5"/>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5"/>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tiff"/><Relationship Id="rId3"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12.emf"/><Relationship Id="rId9"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 Id="rId3"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304800"/>
            <a:ext cx="9144000" cy="8562894"/>
          </a:xfrm>
          <a:prstGeom prst="rect">
            <a:avLst/>
          </a:prstGeom>
          <a:noFill/>
          <a:ln w="9525">
            <a:noFill/>
            <a:miter lim="800000"/>
            <a:headEnd/>
            <a:tailEnd/>
          </a:ln>
        </p:spPr>
      </p:pic>
    </p:spTree>
    <p:extLst>
      <p:ext uri="{BB962C8B-B14F-4D97-AF65-F5344CB8AC3E}">
        <p14:creationId xmlns:p14="http://schemas.microsoft.com/office/powerpoint/2010/main" val="915126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273"/>
            <a:ext cx="8229600" cy="778546"/>
          </a:xfrm>
        </p:spPr>
        <p:txBody>
          <a:bodyPr>
            <a:normAutofit fontScale="90000"/>
          </a:bodyPr>
          <a:lstStyle/>
          <a:p>
            <a:r>
              <a:rPr lang="en-US" sz="4800" dirty="0" smtClean="0"/>
              <a:t>Encouraging Housing Diversity</a:t>
            </a:r>
            <a:endParaRPr lang="en-US" sz="4800" dirty="0"/>
          </a:p>
        </p:txBody>
      </p:sp>
      <p:sp>
        <p:nvSpPr>
          <p:cNvPr id="5" name="TextBox 4"/>
          <p:cNvSpPr txBox="1"/>
          <p:nvPr/>
        </p:nvSpPr>
        <p:spPr>
          <a:xfrm>
            <a:off x="2723434" y="1245574"/>
            <a:ext cx="3675169" cy="461665"/>
          </a:xfrm>
          <a:prstGeom prst="rect">
            <a:avLst/>
          </a:prstGeom>
          <a:noFill/>
        </p:spPr>
        <p:txBody>
          <a:bodyPr wrap="square" rtlCol="0">
            <a:spAutoFit/>
          </a:bodyPr>
          <a:lstStyle/>
          <a:p>
            <a:r>
              <a:rPr lang="en-US" sz="2400" dirty="0" smtClean="0"/>
              <a:t>ACHIEVING MIXED-USE</a:t>
            </a:r>
            <a:endParaRPr lang="en-US" sz="2400" dirty="0"/>
          </a:p>
        </p:txBody>
      </p:sp>
      <p:sp>
        <p:nvSpPr>
          <p:cNvPr id="7" name="Content Placeholder 2"/>
          <p:cNvSpPr txBox="1">
            <a:spLocks/>
          </p:cNvSpPr>
          <p:nvPr/>
        </p:nvSpPr>
        <p:spPr>
          <a:xfrm>
            <a:off x="457201" y="1952402"/>
            <a:ext cx="4104540" cy="4191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r>
              <a:rPr lang="en-US" dirty="0" smtClean="0"/>
              <a:t>Recommendations</a:t>
            </a:r>
          </a:p>
          <a:p>
            <a:pPr marL="0" indent="0">
              <a:buNone/>
            </a:pPr>
            <a:endParaRPr lang="en-US" dirty="0" smtClean="0"/>
          </a:p>
          <a:p>
            <a:r>
              <a:rPr lang="en-US" sz="2000" dirty="0" smtClean="0"/>
              <a:t>Rewrite PUD to be mixed-use friendly</a:t>
            </a:r>
          </a:p>
          <a:p>
            <a:endParaRPr lang="en-US" sz="2000" dirty="0" smtClean="0"/>
          </a:p>
          <a:p>
            <a:r>
              <a:rPr lang="en-US" sz="2000" dirty="0" smtClean="0"/>
              <a:t>Write mixed-use ordinance with design specifications</a:t>
            </a:r>
          </a:p>
          <a:p>
            <a:endParaRPr lang="en-US" sz="2000" dirty="0" smtClean="0"/>
          </a:p>
          <a:p>
            <a:r>
              <a:rPr lang="en-US" sz="2000" dirty="0" smtClean="0"/>
              <a:t>Provide regulatory incentives to developers</a:t>
            </a:r>
          </a:p>
          <a:p>
            <a:endParaRPr lang="en-US" dirty="0" smtClean="0"/>
          </a:p>
        </p:txBody>
      </p:sp>
      <p:pic>
        <p:nvPicPr>
          <p:cNvPr id="8" name="Picture 7" descr="MKTA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833694" y="1587456"/>
            <a:ext cx="2218668" cy="2654477"/>
          </a:xfrm>
          <a:prstGeom prst="rect">
            <a:avLst/>
          </a:prstGeom>
          <a:ln>
            <a:solidFill>
              <a:srgbClr val="000000"/>
            </a:solidFill>
          </a:ln>
        </p:spPr>
      </p:pic>
      <p:pic>
        <p:nvPicPr>
          <p:cNvPr id="9" name="Picture 8" descr="1007_socialmediadisasterresponse1.jpg"/>
          <p:cNvPicPr>
            <a:picLocks noChangeAspect="1"/>
          </p:cNvPicPr>
          <p:nvPr/>
        </p:nvPicPr>
        <p:blipFill rotWithShape="1">
          <a:blip r:embed="rId3">
            <a:extLst>
              <a:ext uri="{28A0092B-C50C-407E-A947-70E740481C1C}">
                <a14:useLocalDpi xmlns:a14="http://schemas.microsoft.com/office/drawing/2010/main" val="0"/>
              </a:ext>
            </a:extLst>
          </a:blip>
          <a:srcRect l="6529" t="5615" r="1622" b="9657"/>
          <a:stretch/>
        </p:blipFill>
        <p:spPr>
          <a:xfrm>
            <a:off x="4704529" y="4202840"/>
            <a:ext cx="3565738" cy="2210379"/>
          </a:xfrm>
          <a:prstGeom prst="rect">
            <a:avLst/>
          </a:prstGeom>
          <a:ln>
            <a:solidFill>
              <a:srgbClr val="000000"/>
            </a:solidFill>
          </a:ln>
        </p:spPr>
      </p:pic>
    </p:spTree>
    <p:extLst>
      <p:ext uri="{BB962C8B-B14F-4D97-AF65-F5344CB8AC3E}">
        <p14:creationId xmlns:p14="http://schemas.microsoft.com/office/powerpoint/2010/main" val="216292081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8956"/>
            <a:ext cx="8229600" cy="823475"/>
          </a:xfrm>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Minnetonka facing demographic “Pig in a python” with an aging population and aging housing stock</a:t>
            </a:r>
          </a:p>
          <a:p>
            <a:endParaRPr lang="en-US" dirty="0" smtClean="0"/>
          </a:p>
          <a:p>
            <a:r>
              <a:rPr lang="en-US" dirty="0" smtClean="0"/>
              <a:t>Connect Comprehensive Plan goals to housing policies</a:t>
            </a:r>
          </a:p>
          <a:p>
            <a:endParaRPr lang="en-US" dirty="0" smtClean="0"/>
          </a:p>
          <a:p>
            <a:pPr lvl="1"/>
            <a:r>
              <a:rPr lang="en-US" sz="2000" dirty="0" smtClean="0"/>
              <a:t>Smaller lot sizes</a:t>
            </a:r>
          </a:p>
          <a:p>
            <a:pPr lvl="1"/>
            <a:endParaRPr lang="en-US" sz="2000" dirty="0" smtClean="0"/>
          </a:p>
          <a:p>
            <a:pPr lvl="1"/>
            <a:r>
              <a:rPr lang="en-US" sz="2000" dirty="0" smtClean="0"/>
              <a:t>Make inclusionary housing a priority</a:t>
            </a:r>
          </a:p>
          <a:p>
            <a:pPr lvl="1"/>
            <a:endParaRPr lang="en-US" sz="2000" dirty="0" smtClean="0"/>
          </a:p>
          <a:p>
            <a:pPr lvl="1"/>
            <a:r>
              <a:rPr lang="en-US" sz="2000" dirty="0" smtClean="0"/>
              <a:t>Allow senior housing by right in high density residential and commercial districts</a:t>
            </a:r>
          </a:p>
          <a:p>
            <a:pPr lvl="1"/>
            <a:endParaRPr lang="en-US" sz="2000" dirty="0"/>
          </a:p>
          <a:p>
            <a:pPr lvl="1"/>
            <a:r>
              <a:rPr lang="en-US" sz="2000" dirty="0" smtClean="0"/>
              <a:t>Actively pursue mixed-use within growth areas</a:t>
            </a:r>
          </a:p>
          <a:p>
            <a:pPr lvl="1"/>
            <a:endParaRPr lang="en-US" sz="2000" dirty="0" smtClean="0"/>
          </a:p>
          <a:p>
            <a:pPr lvl="1"/>
            <a:endParaRPr lang="en-US" dirty="0" smtClean="0"/>
          </a:p>
        </p:txBody>
      </p:sp>
    </p:spTree>
    <p:extLst>
      <p:ext uri="{BB962C8B-B14F-4D97-AF65-F5344CB8AC3E}">
        <p14:creationId xmlns:p14="http://schemas.microsoft.com/office/powerpoint/2010/main" val="4082241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Project Overview &amp; Existing Conditions</a:t>
            </a:r>
            <a:endParaRPr lang="en-US" sz="4400" dirty="0"/>
          </a:p>
        </p:txBody>
      </p:sp>
      <p:sp>
        <p:nvSpPr>
          <p:cNvPr id="3" name="Content Placeholder 2"/>
          <p:cNvSpPr>
            <a:spLocks noGrp="1"/>
          </p:cNvSpPr>
          <p:nvPr>
            <p:ph sz="quarter" idx="1"/>
          </p:nvPr>
        </p:nvSpPr>
        <p:spPr>
          <a:xfrm>
            <a:off x="337791" y="3776511"/>
            <a:ext cx="7772400" cy="2764104"/>
          </a:xfrm>
        </p:spPr>
        <p:txBody>
          <a:bodyPr/>
          <a:lstStyle/>
          <a:p>
            <a:r>
              <a:rPr lang="en-US" sz="2800" dirty="0" smtClean="0"/>
              <a:t>Project Goals: Increase density and diversify housing options</a:t>
            </a:r>
          </a:p>
          <a:p>
            <a:pPr lvl="1"/>
            <a:r>
              <a:rPr lang="en-US" sz="1800" dirty="0" smtClean="0"/>
              <a:t>Identify current exclusionary policies</a:t>
            </a:r>
          </a:p>
          <a:p>
            <a:pPr lvl="1"/>
            <a:r>
              <a:rPr lang="en-US" sz="1800" dirty="0" smtClean="0"/>
              <a:t>How to make housing denser and more inclusive</a:t>
            </a:r>
          </a:p>
          <a:p>
            <a:r>
              <a:rPr lang="en-US" sz="2800" dirty="0" smtClean="0"/>
              <a:t>Why Smart Growth?</a:t>
            </a:r>
          </a:p>
          <a:p>
            <a:pPr>
              <a:buNone/>
            </a:pPr>
            <a:endParaRPr lang="en-US" dirty="0" smtClean="0"/>
          </a:p>
          <a:p>
            <a:endParaRPr lang="en-US" dirty="0"/>
          </a:p>
        </p:txBody>
      </p:sp>
      <p:pic>
        <p:nvPicPr>
          <p:cNvPr id="5" name="Picture 4"/>
          <p:cNvPicPr>
            <a:picLocks noChangeAspect="1"/>
          </p:cNvPicPr>
          <p:nvPr/>
        </p:nvPicPr>
        <p:blipFill rotWithShape="1">
          <a:blip r:embed="rId2"/>
          <a:srcRect t="4905" b="10996"/>
          <a:stretch/>
        </p:blipFill>
        <p:spPr>
          <a:xfrm>
            <a:off x="337791" y="1693440"/>
            <a:ext cx="5609087" cy="1572379"/>
          </a:xfrm>
          <a:prstGeom prst="rect">
            <a:avLst/>
          </a:prstGeom>
        </p:spPr>
      </p:pic>
    </p:spTree>
    <p:extLst>
      <p:ext uri="{BB962C8B-B14F-4D97-AF65-F5344CB8AC3E}">
        <p14:creationId xmlns:p14="http://schemas.microsoft.com/office/powerpoint/2010/main" val="16399809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rcRect l="2450"/>
          <a:stretch>
            <a:fillRect/>
          </a:stretch>
        </p:blipFill>
        <p:spPr>
          <a:xfrm>
            <a:off x="457200" y="2872728"/>
            <a:ext cx="6067427" cy="398527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2" name="Title 1"/>
          <p:cNvSpPr>
            <a:spLocks noGrp="1"/>
          </p:cNvSpPr>
          <p:nvPr>
            <p:ph type="title"/>
          </p:nvPr>
        </p:nvSpPr>
        <p:spPr>
          <a:xfrm>
            <a:off x="457200" y="348345"/>
            <a:ext cx="8229600" cy="834569"/>
          </a:xfrm>
        </p:spPr>
        <p:txBody>
          <a:bodyPr>
            <a:normAutofit/>
          </a:bodyPr>
          <a:lstStyle/>
          <a:p>
            <a:r>
              <a:rPr lang="en-US" sz="4000" dirty="0" smtClean="0"/>
              <a:t>Project Overview &amp; Existing Conditions</a:t>
            </a:r>
            <a:endParaRPr lang="en-US" sz="4000" dirty="0"/>
          </a:p>
        </p:txBody>
      </p:sp>
      <p:sp>
        <p:nvSpPr>
          <p:cNvPr id="3" name="Content Placeholder 2"/>
          <p:cNvSpPr>
            <a:spLocks noGrp="1"/>
          </p:cNvSpPr>
          <p:nvPr>
            <p:ph sz="quarter" idx="1"/>
          </p:nvPr>
        </p:nvSpPr>
        <p:spPr>
          <a:xfrm>
            <a:off x="457200" y="1417638"/>
            <a:ext cx="4191000" cy="2087562"/>
          </a:xfrm>
        </p:spPr>
        <p:txBody>
          <a:bodyPr>
            <a:normAutofit fontScale="92500"/>
          </a:bodyPr>
          <a:lstStyle/>
          <a:p>
            <a:r>
              <a:rPr lang="en-US" dirty="0" smtClean="0"/>
              <a:t>Existing Conditions/Challenges</a:t>
            </a:r>
          </a:p>
          <a:p>
            <a:pPr lvl="1"/>
            <a:r>
              <a:rPr lang="en-US" dirty="0" smtClean="0"/>
              <a:t>Low Density</a:t>
            </a:r>
          </a:p>
          <a:p>
            <a:pPr lvl="1"/>
            <a:r>
              <a:rPr lang="en-US" dirty="0" smtClean="0"/>
              <a:t>Single Family</a:t>
            </a:r>
          </a:p>
          <a:p>
            <a:pPr lvl="1"/>
            <a:r>
              <a:rPr lang="en-US" dirty="0" smtClean="0"/>
              <a:t>Older Housing stock</a:t>
            </a:r>
          </a:p>
          <a:p>
            <a:pPr lvl="1"/>
            <a:r>
              <a:rPr lang="en-US" dirty="0" smtClean="0"/>
              <a:t>Aging Population</a:t>
            </a:r>
          </a:p>
          <a:p>
            <a:pPr lvl="1"/>
            <a:r>
              <a:rPr lang="en-US" dirty="0" smtClean="0"/>
              <a:t>Low Population Growth</a:t>
            </a:r>
          </a:p>
          <a:p>
            <a:pPr>
              <a:buNone/>
            </a:pPr>
            <a:endParaRPr lang="en-US" dirty="0" smtClean="0"/>
          </a:p>
          <a:p>
            <a:endParaRPr lang="en-US" dirty="0"/>
          </a:p>
        </p:txBody>
      </p:sp>
      <p:graphicFrame>
        <p:nvGraphicFramePr>
          <p:cNvPr id="5" name="Chart 4"/>
          <p:cNvGraphicFramePr/>
          <p:nvPr/>
        </p:nvGraphicFramePr>
        <p:xfrm>
          <a:off x="4419600" y="1143000"/>
          <a:ext cx="4572000" cy="2362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5158830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8173"/>
            <a:ext cx="8229600" cy="946613"/>
          </a:xfrm>
        </p:spPr>
        <p:txBody>
          <a:bodyPr/>
          <a:lstStyle/>
          <a:p>
            <a:r>
              <a:rPr lang="en-US" sz="4400" dirty="0" smtClean="0"/>
              <a:t>Smart Growth Audit</a:t>
            </a:r>
            <a:endParaRPr lang="en-US" sz="4400" dirty="0"/>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1155794175"/>
              </p:ext>
            </p:extLst>
          </p:nvPr>
        </p:nvGraphicFramePr>
        <p:xfrm>
          <a:off x="1255804" y="1772444"/>
          <a:ext cx="6781800" cy="4503420"/>
        </p:xfrm>
        <a:graphic>
          <a:graphicData uri="http://schemas.openxmlformats.org/drawingml/2006/table">
            <a:tbl>
              <a:tblPr/>
              <a:tblGrid>
                <a:gridCol w="2260600"/>
                <a:gridCol w="2260600"/>
                <a:gridCol w="2260600"/>
              </a:tblGrid>
              <a:tr h="247650">
                <a:tc>
                  <a:txBody>
                    <a:bodyPr/>
                    <a:lstStyle/>
                    <a:p>
                      <a:pPr algn="l" rtl="0" fontAlgn="t"/>
                      <a:r>
                        <a:rPr lang="en-US" sz="1400" b="1" i="0" u="none" strike="noStrike" dirty="0">
                          <a:solidFill>
                            <a:srgbClr val="FFFFFF"/>
                          </a:solidFill>
                          <a:latin typeface="Calibri"/>
                        </a:rPr>
                        <a:t>Smart Growth Category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l" rtl="0" fontAlgn="t"/>
                      <a:r>
                        <a:rPr lang="en-US" sz="1400" b="1" i="0" u="none" strike="noStrike">
                          <a:solidFill>
                            <a:srgbClr val="FFFFFF"/>
                          </a:solidFill>
                          <a:latin typeface="Calibri"/>
                        </a:rPr>
                        <a:t>Score</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l" rtl="0" fontAlgn="t"/>
                      <a:r>
                        <a:rPr lang="en-US" sz="1400" b="1" i="0" u="none" strike="noStrike">
                          <a:solidFill>
                            <a:srgbClr val="FFFFFF"/>
                          </a:solidFill>
                          <a:latin typeface="Calibri"/>
                        </a:rPr>
                        <a:t>Percentage</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r>
              <a:tr h="257175">
                <a:tc>
                  <a:txBody>
                    <a:bodyPr/>
                    <a:lstStyle/>
                    <a:p>
                      <a:pPr algn="l" rtl="0" fontAlgn="t"/>
                      <a:r>
                        <a:rPr lang="en-US" sz="1400" b="0" i="0" u="none" strike="noStrike">
                          <a:solidFill>
                            <a:srgbClr val="000000"/>
                          </a:solidFill>
                          <a:latin typeface="Calibri"/>
                        </a:rPr>
                        <a:t>Water, Sewer, Infrastructure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3/3</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100%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247650">
                <a:tc>
                  <a:txBody>
                    <a:bodyPr/>
                    <a:lstStyle/>
                    <a:p>
                      <a:pPr algn="l" rtl="0" fontAlgn="t"/>
                      <a:r>
                        <a:rPr lang="en-US" sz="1400" b="0" i="0" u="none" strike="noStrike">
                          <a:solidFill>
                            <a:srgbClr val="000000"/>
                          </a:solidFill>
                          <a:latin typeface="Calibri"/>
                        </a:rPr>
                        <a:t>Regionalism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3/3</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100%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247650">
                <a:tc>
                  <a:txBody>
                    <a:bodyPr/>
                    <a:lstStyle/>
                    <a:p>
                      <a:pPr algn="l" rtl="0" fontAlgn="t"/>
                      <a:r>
                        <a:rPr lang="en-US" sz="1400" b="0" i="0" u="none" strike="noStrike">
                          <a:solidFill>
                            <a:srgbClr val="000000"/>
                          </a:solidFill>
                          <a:latin typeface="Calibri"/>
                        </a:rPr>
                        <a:t>Efficient Land Consumption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3/4</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75%</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247650">
                <a:tc>
                  <a:txBody>
                    <a:bodyPr/>
                    <a:lstStyle/>
                    <a:p>
                      <a:pPr algn="l" rtl="0" fontAlgn="t"/>
                      <a:r>
                        <a:rPr lang="en-US" sz="1400" b="0" i="0" u="none" strike="noStrike">
                          <a:solidFill>
                            <a:srgbClr val="000000"/>
                          </a:solidFill>
                          <a:latin typeface="Calibri"/>
                        </a:rPr>
                        <a:t>Water Quality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3/4</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75%</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247650">
                <a:tc>
                  <a:txBody>
                    <a:bodyPr/>
                    <a:lstStyle/>
                    <a:p>
                      <a:pPr algn="l" rtl="0" fontAlgn="t"/>
                      <a:r>
                        <a:rPr lang="en-US" sz="1400" b="0" i="0" u="none" strike="noStrike" dirty="0">
                          <a:solidFill>
                            <a:srgbClr val="000000"/>
                          </a:solidFill>
                          <a:latin typeface="Calibri"/>
                        </a:rPr>
                        <a:t>Land Use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dirty="0">
                          <a:solidFill>
                            <a:srgbClr val="000000"/>
                          </a:solidFill>
                          <a:latin typeface="Calibri"/>
                        </a:rPr>
                        <a:t>5/7</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c>
                  <a:txBody>
                    <a:bodyPr/>
                    <a:lstStyle/>
                    <a:p>
                      <a:pPr algn="l" rtl="0" fontAlgn="t"/>
                      <a:r>
                        <a:rPr lang="en-US" sz="1400" b="0" i="0" u="none" strike="noStrike">
                          <a:solidFill>
                            <a:srgbClr val="000000"/>
                          </a:solidFill>
                          <a:latin typeface="Calibri"/>
                        </a:rPr>
                        <a:t>71%</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247650">
                <a:tc>
                  <a:txBody>
                    <a:bodyPr/>
                    <a:lstStyle/>
                    <a:p>
                      <a:pPr algn="l" rtl="0" fontAlgn="t"/>
                      <a:r>
                        <a:rPr lang="en-US" sz="1400" b="0" i="0" u="none" strike="noStrike">
                          <a:solidFill>
                            <a:srgbClr val="000000"/>
                          </a:solidFill>
                          <a:latin typeface="Calibri"/>
                        </a:rPr>
                        <a:t>Urban Form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1/2</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50%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Open Space/Green Space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3/6</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50%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Energy Conservation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2/4</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50%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Permitting Processes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1/2</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50%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Housing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5/11</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dirty="0">
                          <a:solidFill>
                            <a:srgbClr val="000000"/>
                          </a:solidFill>
                          <a:latin typeface="Calibri"/>
                        </a:rPr>
                        <a:t>45%</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Inward Direction of Growth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2/5</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c>
                  <a:txBody>
                    <a:bodyPr/>
                    <a:lstStyle/>
                    <a:p>
                      <a:pPr algn="l" rtl="0" fontAlgn="t"/>
                      <a:r>
                        <a:rPr lang="en-US" sz="1400" b="0" i="0" u="none" strike="noStrike">
                          <a:solidFill>
                            <a:srgbClr val="000000"/>
                          </a:solidFill>
                          <a:latin typeface="Calibri"/>
                        </a:rPr>
                        <a:t>40%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C00"/>
                    </a:solidFill>
                  </a:tcPr>
                </a:tc>
              </a:tr>
              <a:tr h="247650">
                <a:tc>
                  <a:txBody>
                    <a:bodyPr/>
                    <a:lstStyle/>
                    <a:p>
                      <a:pPr algn="l" rtl="0" fontAlgn="t"/>
                      <a:r>
                        <a:rPr lang="en-US" sz="1400" b="0" i="0" u="none" strike="noStrike">
                          <a:solidFill>
                            <a:srgbClr val="000000"/>
                          </a:solidFill>
                          <a:latin typeface="Calibri"/>
                        </a:rPr>
                        <a:t>Jobs-Housing Balance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l" rtl="0" fontAlgn="t"/>
                      <a:r>
                        <a:rPr lang="en-US" sz="1400" b="0" i="0" u="none" strike="noStrike">
                          <a:solidFill>
                            <a:srgbClr val="000000"/>
                          </a:solidFill>
                          <a:latin typeface="Calibri"/>
                        </a:rPr>
                        <a:t>1/3</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l" rtl="0" fontAlgn="t"/>
                      <a:r>
                        <a:rPr lang="en-US" sz="1400" b="0" i="0" u="none" strike="noStrike">
                          <a:solidFill>
                            <a:srgbClr val="000000"/>
                          </a:solidFill>
                          <a:latin typeface="Calibri"/>
                        </a:rPr>
                        <a:t>33%</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r>
              <a:tr h="247650">
                <a:tc>
                  <a:txBody>
                    <a:bodyPr/>
                    <a:lstStyle/>
                    <a:p>
                      <a:pPr algn="l" rtl="0" fontAlgn="t"/>
                      <a:r>
                        <a:rPr lang="en-US" sz="1400" b="0" i="0" u="none" strike="noStrike">
                          <a:solidFill>
                            <a:srgbClr val="000000"/>
                          </a:solidFill>
                          <a:latin typeface="Calibri"/>
                        </a:rPr>
                        <a:t>Parking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l" rtl="0" fontAlgn="t"/>
                      <a:r>
                        <a:rPr lang="en-US" sz="1400" b="0" i="0" u="none" strike="noStrike">
                          <a:solidFill>
                            <a:srgbClr val="000000"/>
                          </a:solidFill>
                          <a:latin typeface="Calibri"/>
                        </a:rPr>
                        <a:t>1/5</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l" rtl="0" fontAlgn="t"/>
                      <a:r>
                        <a:rPr lang="en-US" sz="1400" b="0" i="0" u="none" strike="noStrike">
                          <a:solidFill>
                            <a:srgbClr val="000000"/>
                          </a:solidFill>
                          <a:latin typeface="Calibri"/>
                        </a:rPr>
                        <a:t>20%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r>
              <a:tr h="247650">
                <a:tc>
                  <a:txBody>
                    <a:bodyPr/>
                    <a:lstStyle/>
                    <a:p>
                      <a:pPr algn="l" rtl="0" fontAlgn="t"/>
                      <a:r>
                        <a:rPr lang="en-US" sz="1400" b="0" i="0" u="none" strike="noStrike">
                          <a:solidFill>
                            <a:srgbClr val="000000"/>
                          </a:solidFill>
                          <a:latin typeface="Calibri"/>
                        </a:rPr>
                        <a:t>Transportation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2/12</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17%</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r>
              <a:tr h="247650">
                <a:tc>
                  <a:txBody>
                    <a:bodyPr/>
                    <a:lstStyle/>
                    <a:p>
                      <a:pPr algn="l" rtl="0" fontAlgn="t"/>
                      <a:r>
                        <a:rPr lang="en-US" sz="1400" b="0" i="0" u="none" strike="noStrike">
                          <a:solidFill>
                            <a:srgbClr val="000000"/>
                          </a:solidFill>
                          <a:latin typeface="Calibri"/>
                        </a:rPr>
                        <a:t>Density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0/5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r>
              <a:tr h="247650">
                <a:tc>
                  <a:txBody>
                    <a:bodyPr/>
                    <a:lstStyle/>
                    <a:p>
                      <a:pPr algn="l" rtl="0" fontAlgn="t"/>
                      <a:r>
                        <a:rPr lang="en-US" sz="1400" b="0" i="0" u="none" strike="noStrike">
                          <a:solidFill>
                            <a:srgbClr val="000000"/>
                          </a:solidFill>
                          <a:latin typeface="Calibri"/>
                        </a:rPr>
                        <a:t>Air Quality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0/2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c>
                  <a:txBody>
                    <a:bodyPr/>
                    <a:lstStyle/>
                    <a:p>
                      <a:pPr algn="l" rtl="0" fontAlgn="t"/>
                      <a:r>
                        <a:rPr lang="en-US" sz="1400" b="0" i="0" u="none" strike="noStrike">
                          <a:solidFill>
                            <a:srgbClr val="000000"/>
                          </a:solidFill>
                          <a:latin typeface="Calibri"/>
                        </a:rPr>
                        <a:t>0%</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0504D"/>
                    </a:solidFill>
                  </a:tcPr>
                </a:tc>
              </a:tr>
              <a:tr h="247650">
                <a:tc>
                  <a:txBody>
                    <a:bodyPr/>
                    <a:lstStyle/>
                    <a:p>
                      <a:pPr algn="l" rtl="0" fontAlgn="t"/>
                      <a:r>
                        <a:rPr lang="en-US" sz="1800" b="1" i="0" u="none" strike="noStrike" dirty="0">
                          <a:solidFill>
                            <a:srgbClr val="000000"/>
                          </a:solidFill>
                          <a:latin typeface="Calibri"/>
                        </a:rPr>
                        <a:t>TOTAL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800" b="1" i="0" u="none" strike="noStrike" dirty="0">
                          <a:solidFill>
                            <a:srgbClr val="000000"/>
                          </a:solidFill>
                          <a:latin typeface="Calibri"/>
                        </a:rPr>
                        <a:t>40/78 </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t"/>
                      <a:r>
                        <a:rPr lang="en-US" sz="1800" b="1" i="0" u="none" strike="noStrike" dirty="0">
                          <a:solidFill>
                            <a:srgbClr val="000000"/>
                          </a:solidFill>
                          <a:latin typeface="Calibri"/>
                        </a:rPr>
                        <a:t>51%</a:t>
                      </a:r>
                    </a:p>
                  </a:txBody>
                  <a:tcPr marL="9525" marR="9525" marT="952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bl>
          </a:graphicData>
        </a:graphic>
      </p:graphicFrame>
    </p:spTree>
    <p:extLst>
      <p:ext uri="{BB962C8B-B14F-4D97-AF65-F5344CB8AC3E}">
        <p14:creationId xmlns:p14="http://schemas.microsoft.com/office/powerpoint/2010/main" val="141339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Smart Growth Recommendations</a:t>
            </a:r>
            <a:endParaRPr lang="en-US" dirty="0"/>
          </a:p>
        </p:txBody>
      </p:sp>
      <p:sp>
        <p:nvSpPr>
          <p:cNvPr id="3" name="Content Placeholder 2"/>
          <p:cNvSpPr>
            <a:spLocks noGrp="1"/>
          </p:cNvSpPr>
          <p:nvPr>
            <p:ph sz="quarter" idx="1"/>
          </p:nvPr>
        </p:nvSpPr>
        <p:spPr>
          <a:xfrm>
            <a:off x="2057400" y="1600200"/>
            <a:ext cx="5105400" cy="4525963"/>
          </a:xfrm>
        </p:spPr>
        <p:txBody>
          <a:bodyPr>
            <a:normAutofit fontScale="85000" lnSpcReduction="10000"/>
          </a:bodyPr>
          <a:lstStyle/>
          <a:p>
            <a:r>
              <a:rPr lang="en-US" dirty="0" smtClean="0"/>
              <a:t>Urban Form and Efficient Land Consumption</a:t>
            </a:r>
          </a:p>
          <a:p>
            <a:pPr lvl="1"/>
            <a:r>
              <a:rPr lang="en-US" dirty="0" smtClean="0"/>
              <a:t>Maintain Inward Direction of Growth</a:t>
            </a:r>
          </a:p>
          <a:p>
            <a:pPr lvl="1"/>
            <a:r>
              <a:rPr lang="en-US" dirty="0" smtClean="0"/>
              <a:t>Analyze Redevelopment and Infill Potential</a:t>
            </a:r>
          </a:p>
          <a:p>
            <a:pPr lvl="1"/>
            <a:r>
              <a:rPr lang="en-US" dirty="0" smtClean="0"/>
              <a:t>Mixed Use by Right</a:t>
            </a:r>
          </a:p>
          <a:p>
            <a:r>
              <a:rPr lang="en-US" dirty="0" smtClean="0"/>
              <a:t>Housing, Density, and Affordability</a:t>
            </a:r>
          </a:p>
          <a:p>
            <a:pPr lvl="1"/>
            <a:r>
              <a:rPr lang="en-US" dirty="0" smtClean="0"/>
              <a:t>Clarify affordability targets</a:t>
            </a:r>
          </a:p>
          <a:p>
            <a:pPr lvl="1"/>
            <a:r>
              <a:rPr lang="en-US" dirty="0" smtClean="0"/>
              <a:t>Quantify bonuses and incentives</a:t>
            </a:r>
          </a:p>
          <a:p>
            <a:pPr lvl="1"/>
            <a:r>
              <a:rPr lang="en-US" dirty="0" smtClean="0"/>
              <a:t>Density Minimums</a:t>
            </a:r>
          </a:p>
          <a:p>
            <a:pPr lvl="1"/>
            <a:r>
              <a:rPr lang="en-US" dirty="0" smtClean="0"/>
              <a:t>Reduce Single Family Lot sizes</a:t>
            </a:r>
          </a:p>
          <a:p>
            <a:pPr lvl="1"/>
            <a:r>
              <a:rPr lang="en-US" dirty="0" smtClean="0"/>
              <a:t>Utilize some element of form based code</a:t>
            </a:r>
          </a:p>
          <a:p>
            <a:r>
              <a:rPr lang="en-US" dirty="0" smtClean="0"/>
              <a:t>Jobs-Housing Balance</a:t>
            </a:r>
          </a:p>
          <a:p>
            <a:pPr lvl="1"/>
            <a:r>
              <a:rPr lang="en-US" dirty="0" smtClean="0"/>
              <a:t>Create specific targets</a:t>
            </a:r>
          </a:p>
          <a:p>
            <a:r>
              <a:rPr lang="en-US" dirty="0" smtClean="0"/>
              <a:t>Transportation and Pedestrian Orientation</a:t>
            </a:r>
          </a:p>
          <a:p>
            <a:pPr lvl="1"/>
            <a:r>
              <a:rPr lang="en-US" dirty="0" smtClean="0"/>
              <a:t>Interconnected Streets</a:t>
            </a:r>
          </a:p>
          <a:p>
            <a:pPr lvl="1"/>
            <a:r>
              <a:rPr lang="en-US" dirty="0" smtClean="0"/>
              <a:t>Put land use on a diet</a:t>
            </a:r>
          </a:p>
          <a:p>
            <a:pPr lvl="1"/>
            <a:r>
              <a:rPr lang="en-US" dirty="0" smtClean="0"/>
              <a:t>Require sidewalks in mixed use areas</a:t>
            </a:r>
          </a:p>
          <a:p>
            <a:pPr lvl="1"/>
            <a:r>
              <a:rPr lang="en-US" dirty="0" smtClean="0"/>
              <a:t>Parking!</a:t>
            </a:r>
            <a:endParaRPr lang="en-US" dirty="0"/>
          </a:p>
        </p:txBody>
      </p:sp>
    </p:spTree>
    <p:extLst>
      <p:ext uri="{BB962C8B-B14F-4D97-AF65-F5344CB8AC3E}">
        <p14:creationId xmlns:p14="http://schemas.microsoft.com/office/powerpoint/2010/main" val="12145257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4575" y="1771212"/>
            <a:ext cx="2719463" cy="1854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01647" y="-2724542"/>
            <a:ext cx="2272646" cy="1136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815197" y="-1772885"/>
            <a:ext cx="1796004" cy="369332"/>
          </a:xfrm>
          <a:prstGeom prst="rect">
            <a:avLst/>
          </a:prstGeom>
          <a:solidFill>
            <a:schemeClr val="bg1"/>
          </a:solidFill>
        </p:spPr>
        <p:txBody>
          <a:bodyPr wrap="none" rtlCol="0">
            <a:spAutoFit/>
          </a:bodyPr>
          <a:lstStyle/>
          <a:p>
            <a:r>
              <a:rPr lang="en-US" b="1" dirty="0" smtClean="0">
                <a:effectLst>
                  <a:outerShdw blurRad="38100" dist="38100" dir="2700000" algn="tl">
                    <a:srgbClr val="000000">
                      <a:alpha val="43137"/>
                    </a:srgbClr>
                  </a:outerShdw>
                </a:effectLst>
              </a:rPr>
              <a:t>Zoning Variances</a:t>
            </a:r>
            <a:endParaRPr lang="en-US" b="1" dirty="0">
              <a:effectLst>
                <a:outerShdw blurRad="38100" dist="38100" dir="2700000" algn="tl">
                  <a:srgbClr val="000000">
                    <a:alpha val="43137"/>
                  </a:srgbClr>
                </a:outerShdw>
              </a:effectLst>
            </a:endParaRPr>
          </a:p>
        </p:txBody>
      </p:sp>
      <p:sp>
        <p:nvSpPr>
          <p:cNvPr id="16" name="TextBox 15"/>
          <p:cNvSpPr txBox="1"/>
          <p:nvPr/>
        </p:nvSpPr>
        <p:spPr>
          <a:xfrm>
            <a:off x="6721172" y="9108744"/>
            <a:ext cx="1901418" cy="369332"/>
          </a:xfrm>
          <a:prstGeom prst="rect">
            <a:avLst/>
          </a:prstGeom>
          <a:solidFill>
            <a:schemeClr val="bg1"/>
          </a:solidFill>
        </p:spPr>
        <p:txBody>
          <a:bodyPr wrap="none" rtlCol="0">
            <a:spAutoFit/>
          </a:bodyPr>
          <a:lstStyle/>
          <a:p>
            <a:r>
              <a:rPr lang="en-US" b="1" dirty="0" smtClean="0">
                <a:effectLst>
                  <a:outerShdw blurRad="38100" dist="38100" dir="2700000" algn="tl">
                    <a:srgbClr val="000000">
                      <a:alpha val="43137"/>
                    </a:srgbClr>
                  </a:outerShdw>
                </a:effectLst>
              </a:rPr>
              <a:t>Adjusted Lot Sizes</a:t>
            </a:r>
            <a:endParaRPr lang="en-US" b="1" dirty="0">
              <a:effectLst>
                <a:outerShdw blurRad="38100" dist="38100" dir="2700000" algn="tl">
                  <a:srgbClr val="000000">
                    <a:alpha val="43137"/>
                  </a:srgbClr>
                </a:outerShdw>
              </a:effectLst>
            </a:endParaRPr>
          </a:p>
        </p:txBody>
      </p:sp>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7224" y="3895428"/>
            <a:ext cx="3156763" cy="21695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8" name="TextBox 17"/>
          <p:cNvSpPr txBox="1"/>
          <p:nvPr/>
        </p:nvSpPr>
        <p:spPr>
          <a:xfrm>
            <a:off x="-477629" y="9017572"/>
            <a:ext cx="2619375" cy="369332"/>
          </a:xfrm>
          <a:prstGeom prst="rect">
            <a:avLst/>
          </a:prstGeom>
          <a:solidFill>
            <a:schemeClr val="bg1"/>
          </a:solidFill>
        </p:spPr>
        <p:txBody>
          <a:bodyPr wrap="square" rtlCol="0">
            <a:spAutoFit/>
          </a:bodyPr>
          <a:lstStyle/>
          <a:p>
            <a:pPr algn="ctr"/>
            <a:r>
              <a:rPr lang="en-US" b="1" dirty="0" smtClean="0">
                <a:effectLst>
                  <a:outerShdw blurRad="38100" dist="38100" dir="2700000" algn="tl">
                    <a:srgbClr val="000000">
                      <a:alpha val="43137"/>
                    </a:srgbClr>
                  </a:outerShdw>
                </a:effectLst>
              </a:rPr>
              <a:t>Accessory Apartments</a:t>
            </a:r>
            <a:endParaRPr lang="en-US" b="1" dirty="0">
              <a:effectLst>
                <a:outerShdw blurRad="38100" dist="38100" dir="2700000" algn="tl">
                  <a:srgbClr val="000000">
                    <a:alpha val="43137"/>
                  </a:srgbClr>
                </a:outerShdw>
              </a:effectLst>
            </a:endParaRPr>
          </a:p>
        </p:txBody>
      </p:sp>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2853" y="9017572"/>
            <a:ext cx="13811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3402853" y="8381143"/>
            <a:ext cx="1381125" cy="369332"/>
          </a:xfrm>
          <a:prstGeom prst="rect">
            <a:avLst/>
          </a:prstGeom>
          <a:solidFill>
            <a:schemeClr val="bg1"/>
          </a:solidFill>
        </p:spPr>
        <p:txBody>
          <a:bodyPr wrap="square" rtlCol="0">
            <a:spAutoFit/>
          </a:bodyPr>
          <a:lstStyle/>
          <a:p>
            <a:pPr algn="ctr"/>
            <a:r>
              <a:rPr lang="en-US" b="1" dirty="0" smtClean="0">
                <a:effectLst>
                  <a:outerShdw blurRad="38100" dist="38100" dir="2700000" algn="tl">
                    <a:srgbClr val="000000">
                      <a:alpha val="43137"/>
                    </a:srgbClr>
                  </a:outerShdw>
                </a:effectLst>
              </a:rPr>
              <a:t>Set Asides</a:t>
            </a:r>
            <a:endParaRPr lang="en-US" b="1" dirty="0">
              <a:effectLst>
                <a:outerShdw blurRad="38100" dist="38100" dir="2700000" algn="tl">
                  <a:srgbClr val="000000">
                    <a:alpha val="43137"/>
                  </a:srgbClr>
                </a:outerShdw>
              </a:effectLst>
            </a:endParaRPr>
          </a:p>
        </p:txBody>
      </p:sp>
      <p:sp>
        <p:nvSpPr>
          <p:cNvPr id="23" name="Title 1"/>
          <p:cNvSpPr txBox="1">
            <a:spLocks/>
          </p:cNvSpPr>
          <p:nvPr/>
        </p:nvSpPr>
        <p:spPr>
          <a:xfrm>
            <a:off x="392990" y="179751"/>
            <a:ext cx="8229600" cy="1413461"/>
          </a:xfrm>
          <a:prstGeom prst="rect">
            <a:avLst/>
          </a:prstGeom>
        </p:spPr>
        <p:txBody>
          <a:bodyPr>
            <a:norm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4800" dirty="0" smtClean="0"/>
              <a:t>Encouraging Housing Diversity</a:t>
            </a:r>
            <a:endParaRPr lang="en-US" sz="4800" dirty="0"/>
          </a:p>
        </p:txBody>
      </p:sp>
      <p:sp>
        <p:nvSpPr>
          <p:cNvPr id="26" name="Content Placeholder 2"/>
          <p:cNvSpPr txBox="1">
            <a:spLocks/>
          </p:cNvSpPr>
          <p:nvPr/>
        </p:nvSpPr>
        <p:spPr>
          <a:xfrm>
            <a:off x="709431" y="2052399"/>
            <a:ext cx="4725144" cy="4363724"/>
          </a:xfrm>
          <a:prstGeom prst="rect">
            <a:avLst/>
          </a:prstGeom>
        </p:spPr>
        <p:txBody>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dirty="0" smtClean="0"/>
              <a:t>PUD</a:t>
            </a:r>
          </a:p>
          <a:p>
            <a:endParaRPr lang="en-US" dirty="0" smtClean="0"/>
          </a:p>
          <a:p>
            <a:r>
              <a:rPr lang="en-US" dirty="0" smtClean="0"/>
              <a:t>Expedited Zoning &amp; Approval</a:t>
            </a:r>
          </a:p>
          <a:p>
            <a:endParaRPr lang="en-US" dirty="0" smtClean="0"/>
          </a:p>
          <a:p>
            <a:r>
              <a:rPr lang="en-US" dirty="0" smtClean="0"/>
              <a:t>Adjusted Fees</a:t>
            </a:r>
          </a:p>
          <a:p>
            <a:pPr marL="0" indent="0">
              <a:buNone/>
            </a:pPr>
            <a:endParaRPr lang="en-US" dirty="0" smtClean="0"/>
          </a:p>
          <a:p>
            <a:r>
              <a:rPr lang="en-US" dirty="0" smtClean="0"/>
              <a:t>Accessory Apartments</a:t>
            </a:r>
          </a:p>
          <a:p>
            <a:endParaRPr lang="en-US" dirty="0" smtClean="0"/>
          </a:p>
          <a:p>
            <a:r>
              <a:rPr lang="en-US" dirty="0" smtClean="0"/>
              <a:t>Set Asides</a:t>
            </a:r>
          </a:p>
          <a:p>
            <a:endParaRPr lang="en-US" dirty="0"/>
          </a:p>
        </p:txBody>
      </p:sp>
      <p:sp>
        <p:nvSpPr>
          <p:cNvPr id="2" name="TextBox 1"/>
          <p:cNvSpPr txBox="1"/>
          <p:nvPr/>
        </p:nvSpPr>
        <p:spPr>
          <a:xfrm>
            <a:off x="2618481" y="1236819"/>
            <a:ext cx="3675169" cy="461665"/>
          </a:xfrm>
          <a:prstGeom prst="rect">
            <a:avLst/>
          </a:prstGeom>
          <a:noFill/>
        </p:spPr>
        <p:txBody>
          <a:bodyPr wrap="square" rtlCol="0">
            <a:spAutoFit/>
          </a:bodyPr>
          <a:lstStyle/>
          <a:p>
            <a:r>
              <a:rPr lang="en-US" sz="2400" dirty="0" smtClean="0"/>
              <a:t>INCLUSIONARY POLICIES</a:t>
            </a:r>
            <a:endParaRPr lang="en-US" sz="2400" dirty="0"/>
          </a:p>
        </p:txBody>
      </p:sp>
    </p:spTree>
    <p:extLst>
      <p:ext uri="{BB962C8B-B14F-4D97-AF65-F5344CB8AC3E}">
        <p14:creationId xmlns:p14="http://schemas.microsoft.com/office/powerpoint/2010/main" val="720157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01647" y="-2724542"/>
            <a:ext cx="2272646" cy="1136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815197" y="-1772885"/>
            <a:ext cx="1796004" cy="369332"/>
          </a:xfrm>
          <a:prstGeom prst="rect">
            <a:avLst/>
          </a:prstGeom>
          <a:solidFill>
            <a:schemeClr val="bg1"/>
          </a:solidFill>
        </p:spPr>
        <p:txBody>
          <a:bodyPr wrap="none" rtlCol="0">
            <a:spAutoFit/>
          </a:bodyPr>
          <a:lstStyle/>
          <a:p>
            <a:r>
              <a:rPr lang="en-US" b="1" dirty="0" smtClean="0">
                <a:effectLst>
                  <a:outerShdw blurRad="38100" dist="38100" dir="2700000" algn="tl">
                    <a:srgbClr val="000000">
                      <a:alpha val="43137"/>
                    </a:srgbClr>
                  </a:outerShdw>
                </a:effectLst>
              </a:rPr>
              <a:t>Zoning Variances</a:t>
            </a:r>
            <a:endParaRPr lang="en-US" b="1" dirty="0">
              <a:effectLst>
                <a:outerShdw blurRad="38100" dist="38100" dir="2700000" algn="tl">
                  <a:srgbClr val="000000">
                    <a:alpha val="43137"/>
                  </a:srgbClr>
                </a:outerShdw>
              </a:effectLst>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151" y="6009522"/>
            <a:ext cx="1579517" cy="2107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61493" y="-1897801"/>
            <a:ext cx="2218568" cy="1479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8282" y="7378875"/>
            <a:ext cx="333375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721172" y="9108744"/>
            <a:ext cx="1901418" cy="369332"/>
          </a:xfrm>
          <a:prstGeom prst="rect">
            <a:avLst/>
          </a:prstGeom>
          <a:solidFill>
            <a:schemeClr val="bg1"/>
          </a:solidFill>
        </p:spPr>
        <p:txBody>
          <a:bodyPr wrap="none" rtlCol="0">
            <a:spAutoFit/>
          </a:bodyPr>
          <a:lstStyle/>
          <a:p>
            <a:r>
              <a:rPr lang="en-US" b="1" dirty="0" smtClean="0">
                <a:effectLst>
                  <a:outerShdw blurRad="38100" dist="38100" dir="2700000" algn="tl">
                    <a:srgbClr val="000000">
                      <a:alpha val="43137"/>
                    </a:srgbClr>
                  </a:outerShdw>
                </a:effectLst>
              </a:rPr>
              <a:t>Adjusted Lot Sizes</a:t>
            </a:r>
            <a:endParaRPr lang="en-US" b="1" dirty="0">
              <a:effectLst>
                <a:outerShdw blurRad="38100" dist="38100" dir="2700000" algn="tl">
                  <a:srgbClr val="000000">
                    <a:alpha val="43137"/>
                  </a:srgbClr>
                </a:outerShdw>
              </a:effectLst>
            </a:endParaRPr>
          </a:p>
        </p:txBody>
      </p:sp>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322" y="7217347"/>
            <a:ext cx="2619375"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477629" y="9017572"/>
            <a:ext cx="2619375" cy="369332"/>
          </a:xfrm>
          <a:prstGeom prst="rect">
            <a:avLst/>
          </a:prstGeom>
          <a:solidFill>
            <a:schemeClr val="bg1"/>
          </a:solidFill>
        </p:spPr>
        <p:txBody>
          <a:bodyPr wrap="square" rtlCol="0">
            <a:spAutoFit/>
          </a:bodyPr>
          <a:lstStyle/>
          <a:p>
            <a:pPr algn="ctr"/>
            <a:r>
              <a:rPr lang="en-US" b="1" dirty="0" smtClean="0">
                <a:effectLst>
                  <a:outerShdw blurRad="38100" dist="38100" dir="2700000" algn="tl">
                    <a:srgbClr val="000000">
                      <a:alpha val="43137"/>
                    </a:srgbClr>
                  </a:outerShdw>
                </a:effectLst>
              </a:rPr>
              <a:t>Accessory Apartments</a:t>
            </a:r>
            <a:endParaRPr lang="en-US" b="1" dirty="0">
              <a:effectLst>
                <a:outerShdw blurRad="38100" dist="38100" dir="2700000" algn="tl">
                  <a:srgbClr val="000000">
                    <a:alpha val="43137"/>
                  </a:srgbClr>
                </a:outerShdw>
              </a:effectLst>
            </a:endParaRPr>
          </a:p>
        </p:txBody>
      </p:sp>
      <p:pic>
        <p:nvPicPr>
          <p:cNvPr id="103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85829" y="7523893"/>
            <a:ext cx="13811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3402853" y="8381143"/>
            <a:ext cx="1381125" cy="369332"/>
          </a:xfrm>
          <a:prstGeom prst="rect">
            <a:avLst/>
          </a:prstGeom>
          <a:solidFill>
            <a:schemeClr val="bg1"/>
          </a:solidFill>
        </p:spPr>
        <p:txBody>
          <a:bodyPr wrap="square" rtlCol="0">
            <a:spAutoFit/>
          </a:bodyPr>
          <a:lstStyle/>
          <a:p>
            <a:pPr algn="ctr"/>
            <a:r>
              <a:rPr lang="en-US" b="1" dirty="0" smtClean="0">
                <a:effectLst>
                  <a:outerShdw blurRad="38100" dist="38100" dir="2700000" algn="tl">
                    <a:srgbClr val="000000">
                      <a:alpha val="43137"/>
                    </a:srgbClr>
                  </a:outerShdw>
                </a:effectLst>
              </a:rPr>
              <a:t>Set Asides</a:t>
            </a:r>
            <a:endParaRPr lang="en-US" b="1" dirty="0">
              <a:effectLst>
                <a:outerShdw blurRad="38100" dist="38100" dir="2700000" algn="tl">
                  <a:srgbClr val="000000">
                    <a:alpha val="43137"/>
                  </a:srgbClr>
                </a:outerShdw>
              </a:effectLst>
            </a:endParaRPr>
          </a:p>
        </p:txBody>
      </p:sp>
      <p:pic>
        <p:nvPicPr>
          <p:cNvPr id="103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4626" y="3413373"/>
            <a:ext cx="4837021" cy="20107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itle 1"/>
          <p:cNvSpPr txBox="1">
            <a:spLocks/>
          </p:cNvSpPr>
          <p:nvPr/>
        </p:nvSpPr>
        <p:spPr>
          <a:xfrm>
            <a:off x="392990" y="179751"/>
            <a:ext cx="8229600" cy="1413461"/>
          </a:xfrm>
          <a:prstGeom prst="rect">
            <a:avLst/>
          </a:prstGeom>
        </p:spPr>
        <p:txBody>
          <a:bodyPr>
            <a:norm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z="4800" dirty="0" smtClean="0"/>
              <a:t>Encouraging Housing Diversity</a:t>
            </a:r>
            <a:endParaRPr lang="en-US" sz="4800" dirty="0"/>
          </a:p>
        </p:txBody>
      </p:sp>
      <p:sp>
        <p:nvSpPr>
          <p:cNvPr id="26" name="Content Placeholder 2"/>
          <p:cNvSpPr txBox="1">
            <a:spLocks/>
          </p:cNvSpPr>
          <p:nvPr/>
        </p:nvSpPr>
        <p:spPr>
          <a:xfrm>
            <a:off x="571593" y="1900497"/>
            <a:ext cx="5217838" cy="4229342"/>
          </a:xfrm>
          <a:prstGeom prst="rect">
            <a:avLst/>
          </a:prstGeom>
        </p:spPr>
        <p:txBody>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dirty="0" smtClean="0"/>
              <a:t>Adjusted Lot Sizes</a:t>
            </a:r>
          </a:p>
          <a:p>
            <a:endParaRPr lang="en-US" dirty="0" smtClean="0"/>
          </a:p>
          <a:p>
            <a:r>
              <a:rPr lang="en-US" dirty="0" smtClean="0"/>
              <a:t>Zoning Variances</a:t>
            </a:r>
          </a:p>
          <a:p>
            <a:endParaRPr lang="en-US" dirty="0" smtClean="0"/>
          </a:p>
          <a:p>
            <a:r>
              <a:rPr lang="en-US" dirty="0" smtClean="0"/>
              <a:t>Density Bonuses</a:t>
            </a:r>
          </a:p>
          <a:p>
            <a:endParaRPr lang="en-US" dirty="0" smtClean="0"/>
          </a:p>
          <a:p>
            <a:r>
              <a:rPr lang="en-US" dirty="0" smtClean="0"/>
              <a:t>Manufactured Homes</a:t>
            </a:r>
          </a:p>
          <a:p>
            <a:endParaRPr lang="en-US" dirty="0" smtClean="0"/>
          </a:p>
          <a:p>
            <a:r>
              <a:rPr lang="en-US" dirty="0" smtClean="0"/>
              <a:t>Incentive for New Construction Technologies</a:t>
            </a:r>
          </a:p>
          <a:p>
            <a:endParaRPr lang="en-US" dirty="0"/>
          </a:p>
        </p:txBody>
      </p:sp>
      <p:sp>
        <p:nvSpPr>
          <p:cNvPr id="2" name="TextBox 1"/>
          <p:cNvSpPr txBox="1"/>
          <p:nvPr/>
        </p:nvSpPr>
        <p:spPr>
          <a:xfrm>
            <a:off x="2618481" y="1236819"/>
            <a:ext cx="3675169" cy="461665"/>
          </a:xfrm>
          <a:prstGeom prst="rect">
            <a:avLst/>
          </a:prstGeom>
          <a:noFill/>
        </p:spPr>
        <p:txBody>
          <a:bodyPr wrap="square" rtlCol="0">
            <a:spAutoFit/>
          </a:bodyPr>
          <a:lstStyle/>
          <a:p>
            <a:r>
              <a:rPr lang="en-US" sz="2400" dirty="0" smtClean="0"/>
              <a:t>INCLUSIONARY POLICIES</a:t>
            </a:r>
            <a:endParaRPr lang="en-US" sz="2400" dirty="0"/>
          </a:p>
        </p:txBody>
      </p:sp>
      <p:pic>
        <p:nvPicPr>
          <p:cNvPr id="3" name="Picture 2"/>
          <p:cNvPicPr>
            <a:picLocks noChangeAspect="1"/>
          </p:cNvPicPr>
          <p:nvPr/>
        </p:nvPicPr>
        <p:blipFill>
          <a:blip r:embed="rId9"/>
          <a:stretch>
            <a:fillRect/>
          </a:stretch>
        </p:blipFill>
        <p:spPr>
          <a:xfrm>
            <a:off x="709431" y="-4696482"/>
            <a:ext cx="5080000" cy="3810000"/>
          </a:xfrm>
          <a:prstGeom prst="rect">
            <a:avLst/>
          </a:prstGeom>
        </p:spPr>
      </p:pic>
    </p:spTree>
    <p:extLst>
      <p:ext uri="{BB962C8B-B14F-4D97-AF65-F5344CB8AC3E}">
        <p14:creationId xmlns:p14="http://schemas.microsoft.com/office/powerpoint/2010/main" val="2930810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Senior Housing</a:t>
            </a:r>
            <a:endParaRPr lang="en-US" dirty="0"/>
          </a:p>
        </p:txBody>
      </p:sp>
      <p:sp>
        <p:nvSpPr>
          <p:cNvPr id="3" name="Content Placeholder 2"/>
          <p:cNvSpPr>
            <a:spLocks noGrp="1"/>
          </p:cNvSpPr>
          <p:nvPr>
            <p:ph sz="half" idx="4294967295"/>
          </p:nvPr>
        </p:nvSpPr>
        <p:spPr>
          <a:xfrm>
            <a:off x="457200" y="1600200"/>
            <a:ext cx="4191000" cy="4525963"/>
          </a:xfrm>
          <a:prstGeom prst="rect">
            <a:avLst/>
          </a:prstGeom>
        </p:spPr>
        <p:txBody>
          <a:bodyPr/>
          <a:lstStyle/>
          <a:p>
            <a:r>
              <a:rPr lang="en-US" dirty="0" smtClean="0"/>
              <a:t>Problems</a:t>
            </a:r>
          </a:p>
          <a:p>
            <a:pPr lvl="2"/>
            <a:r>
              <a:rPr lang="en-US" sz="1800" dirty="0" smtClean="0">
                <a:solidFill>
                  <a:srgbClr val="4F81BD"/>
                </a:solidFill>
              </a:rPr>
              <a:t>Baby Boomers</a:t>
            </a:r>
          </a:p>
          <a:p>
            <a:pPr lvl="2"/>
            <a:r>
              <a:rPr lang="en-US" sz="1800" dirty="0" smtClean="0">
                <a:solidFill>
                  <a:srgbClr val="4F81BD"/>
                </a:solidFill>
              </a:rPr>
              <a:t>Differing senior </a:t>
            </a:r>
            <a:r>
              <a:rPr lang="en-US" sz="1800" dirty="0">
                <a:solidFill>
                  <a:srgbClr val="4F81BD"/>
                </a:solidFill>
              </a:rPr>
              <a:t>n</a:t>
            </a:r>
            <a:r>
              <a:rPr lang="en-US" sz="1800" dirty="0" smtClean="0">
                <a:solidFill>
                  <a:srgbClr val="4F81BD"/>
                </a:solidFill>
              </a:rPr>
              <a:t>eeds (“go-go” </a:t>
            </a:r>
            <a:r>
              <a:rPr lang="en-US" sz="1800" dirty="0" err="1" smtClean="0">
                <a:solidFill>
                  <a:srgbClr val="4F81BD"/>
                </a:solidFill>
              </a:rPr>
              <a:t>vs</a:t>
            </a:r>
            <a:r>
              <a:rPr lang="en-US" sz="1800" dirty="0" smtClean="0">
                <a:solidFill>
                  <a:srgbClr val="4F81BD"/>
                </a:solidFill>
              </a:rPr>
              <a:t> “no-go”)</a:t>
            </a:r>
          </a:p>
          <a:p>
            <a:pPr lvl="2"/>
            <a:r>
              <a:rPr lang="en-US" sz="1800" dirty="0" smtClean="0">
                <a:solidFill>
                  <a:schemeClr val="accent3"/>
                </a:solidFill>
              </a:rPr>
              <a:t>Community opposition &amp; resistance to change</a:t>
            </a:r>
          </a:p>
          <a:p>
            <a:pPr lvl="2"/>
            <a:r>
              <a:rPr lang="en-US" sz="1800" dirty="0" smtClean="0">
                <a:solidFill>
                  <a:schemeClr val="accent3"/>
                </a:solidFill>
              </a:rPr>
              <a:t>Limited resources</a:t>
            </a:r>
          </a:p>
          <a:p>
            <a:pPr lvl="2"/>
            <a:r>
              <a:rPr lang="en-US" sz="1800" dirty="0" smtClean="0">
                <a:solidFill>
                  <a:schemeClr val="accent6"/>
                </a:solidFill>
              </a:rPr>
              <a:t>Aging-In-Place preference</a:t>
            </a:r>
          </a:p>
          <a:p>
            <a:pPr lvl="2"/>
            <a:r>
              <a:rPr lang="en-US" sz="1800" dirty="0" smtClean="0">
                <a:solidFill>
                  <a:schemeClr val="accent6"/>
                </a:solidFill>
              </a:rPr>
              <a:t>Aging housing </a:t>
            </a:r>
            <a:r>
              <a:rPr lang="en-US" sz="1800" dirty="0">
                <a:solidFill>
                  <a:schemeClr val="accent6"/>
                </a:solidFill>
              </a:rPr>
              <a:t>s</a:t>
            </a:r>
            <a:r>
              <a:rPr lang="en-US" sz="1800" dirty="0" smtClean="0">
                <a:solidFill>
                  <a:schemeClr val="accent6"/>
                </a:solidFill>
              </a:rPr>
              <a:t>tock</a:t>
            </a:r>
          </a:p>
          <a:p>
            <a:pPr lvl="2"/>
            <a:r>
              <a:rPr lang="en-US" sz="1800" dirty="0" smtClean="0">
                <a:solidFill>
                  <a:schemeClr val="accent6"/>
                </a:solidFill>
              </a:rPr>
              <a:t>Low housing </a:t>
            </a:r>
            <a:r>
              <a:rPr lang="en-US" sz="1800" dirty="0">
                <a:solidFill>
                  <a:schemeClr val="accent6"/>
                </a:solidFill>
              </a:rPr>
              <a:t>t</a:t>
            </a:r>
            <a:r>
              <a:rPr lang="en-US" sz="1800" dirty="0" smtClean="0">
                <a:solidFill>
                  <a:schemeClr val="accent6"/>
                </a:solidFill>
              </a:rPr>
              <a:t>urnover</a:t>
            </a:r>
          </a:p>
          <a:p>
            <a:pPr lvl="1"/>
            <a:endParaRPr lang="en-US" dirty="0" smtClean="0"/>
          </a:p>
          <a:p>
            <a:pPr marL="457200" lvl="1" indent="0">
              <a:buNone/>
            </a:pPr>
            <a:endParaRPr lang="en-US" dirty="0" smtClean="0"/>
          </a:p>
          <a:p>
            <a:pPr lvl="1"/>
            <a:endParaRPr lang="en-US" dirty="0"/>
          </a:p>
        </p:txBody>
      </p:sp>
      <p:sp>
        <p:nvSpPr>
          <p:cNvPr id="4" name="Content Placeholder 3"/>
          <p:cNvSpPr>
            <a:spLocks noGrp="1"/>
          </p:cNvSpPr>
          <p:nvPr>
            <p:ph sz="half" idx="2"/>
          </p:nvPr>
        </p:nvSpPr>
        <p:spPr/>
        <p:txBody>
          <a:bodyPr/>
          <a:lstStyle/>
          <a:p>
            <a:r>
              <a:rPr lang="en-US" dirty="0" smtClean="0"/>
              <a:t>Recommendations</a:t>
            </a:r>
          </a:p>
          <a:p>
            <a:pPr lvl="2"/>
            <a:r>
              <a:rPr lang="en-US" sz="1800" dirty="0" smtClean="0"/>
              <a:t>Accessory Apartments</a:t>
            </a:r>
          </a:p>
          <a:p>
            <a:pPr lvl="2"/>
            <a:r>
              <a:rPr lang="en-US" sz="1800" dirty="0" smtClean="0">
                <a:solidFill>
                  <a:schemeClr val="accent1"/>
                </a:solidFill>
              </a:rPr>
              <a:t>Reduce Stigmas </a:t>
            </a:r>
            <a:endParaRPr lang="en-US" sz="1800" dirty="0" smtClean="0">
              <a:solidFill>
                <a:schemeClr val="accent6"/>
              </a:solidFill>
            </a:endParaRPr>
          </a:p>
          <a:p>
            <a:pPr lvl="2"/>
            <a:r>
              <a:rPr lang="en-US" sz="1800" dirty="0" smtClean="0">
                <a:solidFill>
                  <a:srgbClr val="4F81BD"/>
                </a:solidFill>
              </a:rPr>
              <a:t>Additional senior income</a:t>
            </a:r>
          </a:p>
          <a:p>
            <a:pPr lvl="2"/>
            <a:r>
              <a:rPr lang="en-US" sz="1800" dirty="0" smtClean="0">
                <a:solidFill>
                  <a:schemeClr val="accent6"/>
                </a:solidFill>
              </a:rPr>
              <a:t>Meet A-I-P preference</a:t>
            </a:r>
          </a:p>
          <a:p>
            <a:pPr lvl="2"/>
            <a:r>
              <a:rPr lang="en-US" sz="1800" dirty="0" smtClean="0">
                <a:solidFill>
                  <a:schemeClr val="accent6"/>
                </a:solidFill>
              </a:rPr>
              <a:t>Universally designed</a:t>
            </a:r>
            <a:endParaRPr lang="en-US" sz="1800" dirty="0" smtClean="0">
              <a:solidFill>
                <a:srgbClr val="4F81BD"/>
              </a:solidFill>
            </a:endParaRPr>
          </a:p>
          <a:p>
            <a:pPr lvl="2"/>
            <a:r>
              <a:rPr lang="en-US" sz="1800" dirty="0" smtClean="0">
                <a:solidFill>
                  <a:srgbClr val="F79646"/>
                </a:solidFill>
              </a:rPr>
              <a:t>Increase housing </a:t>
            </a:r>
            <a:r>
              <a:rPr lang="en-US" sz="1800" dirty="0">
                <a:solidFill>
                  <a:srgbClr val="F79646"/>
                </a:solidFill>
              </a:rPr>
              <a:t>o</a:t>
            </a:r>
            <a:r>
              <a:rPr lang="en-US" sz="1800" dirty="0" smtClean="0">
                <a:solidFill>
                  <a:srgbClr val="F79646"/>
                </a:solidFill>
              </a:rPr>
              <a:t>ptions for younger families</a:t>
            </a:r>
          </a:p>
          <a:p>
            <a:pPr lvl="2"/>
            <a:r>
              <a:rPr lang="en-US" sz="1800" dirty="0" smtClean="0">
                <a:solidFill>
                  <a:schemeClr val="accent3"/>
                </a:solidFill>
              </a:rPr>
              <a:t>Infill development</a:t>
            </a:r>
            <a:endParaRPr lang="en-US" sz="1800" dirty="0" smtClean="0">
              <a:solidFill>
                <a:srgbClr val="F79646"/>
              </a:solidFill>
            </a:endParaRPr>
          </a:p>
          <a:p>
            <a:pPr lvl="2"/>
            <a:r>
              <a:rPr lang="en-US" sz="1800" dirty="0" smtClean="0">
                <a:solidFill>
                  <a:schemeClr val="accent3"/>
                </a:solidFill>
              </a:rPr>
              <a:t>Reduce reliance on H.O.M.E. Program</a:t>
            </a:r>
          </a:p>
        </p:txBody>
      </p:sp>
    </p:spTree>
    <p:extLst>
      <p:ext uri="{BB962C8B-B14F-4D97-AF65-F5344CB8AC3E}">
        <p14:creationId xmlns:p14="http://schemas.microsoft.com/office/powerpoint/2010/main" val="4263880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2151"/>
            <a:ext cx="8229600" cy="778546"/>
          </a:xfrm>
        </p:spPr>
        <p:txBody>
          <a:bodyPr>
            <a:normAutofit fontScale="90000"/>
          </a:bodyPr>
          <a:lstStyle/>
          <a:p>
            <a:r>
              <a:rPr lang="en-US" sz="4800" dirty="0" smtClean="0"/>
              <a:t>Encouraging Housing Diversity</a:t>
            </a:r>
            <a:endParaRPr lang="en-US" sz="4800" dirty="0"/>
          </a:p>
        </p:txBody>
      </p:sp>
      <p:sp>
        <p:nvSpPr>
          <p:cNvPr id="3" name="Content Placeholder 2"/>
          <p:cNvSpPr>
            <a:spLocks noGrp="1"/>
          </p:cNvSpPr>
          <p:nvPr>
            <p:ph sz="quarter" idx="1"/>
          </p:nvPr>
        </p:nvSpPr>
        <p:spPr>
          <a:xfrm>
            <a:off x="457200" y="1983843"/>
            <a:ext cx="4895385" cy="4439874"/>
          </a:xfrm>
        </p:spPr>
        <p:txBody>
          <a:bodyPr/>
          <a:lstStyle/>
          <a:p>
            <a:r>
              <a:rPr lang="en-US" dirty="0" smtClean="0"/>
              <a:t>Good for affordable housing</a:t>
            </a:r>
          </a:p>
          <a:p>
            <a:endParaRPr lang="en-US" dirty="0" smtClean="0"/>
          </a:p>
          <a:p>
            <a:pPr lvl="1"/>
            <a:r>
              <a:rPr lang="en-US" sz="1800" dirty="0" smtClean="0"/>
              <a:t>Better access to jobs and amenities</a:t>
            </a:r>
          </a:p>
          <a:p>
            <a:pPr lvl="1"/>
            <a:endParaRPr lang="en-US" sz="1800" dirty="0" smtClean="0"/>
          </a:p>
          <a:p>
            <a:pPr lvl="1"/>
            <a:r>
              <a:rPr lang="en-US" sz="1800" dirty="0" smtClean="0"/>
              <a:t>More incentives for developers</a:t>
            </a:r>
          </a:p>
          <a:p>
            <a:pPr lvl="2"/>
            <a:r>
              <a:rPr lang="en-US" sz="1800" dirty="0" smtClean="0"/>
              <a:t>Less Parking</a:t>
            </a:r>
          </a:p>
          <a:p>
            <a:pPr lvl="2"/>
            <a:r>
              <a:rPr lang="en-US" sz="1800" dirty="0" smtClean="0"/>
              <a:t>Commercial rental income</a:t>
            </a:r>
          </a:p>
          <a:p>
            <a:pPr lvl="1"/>
            <a:endParaRPr lang="en-US" sz="1800" dirty="0" smtClean="0"/>
          </a:p>
          <a:p>
            <a:pPr lvl="1"/>
            <a:endParaRPr lang="en-US" sz="1800" dirty="0" smtClean="0"/>
          </a:p>
          <a:p>
            <a:pPr lvl="1"/>
            <a:endParaRPr lang="en-US" sz="1800" dirty="0"/>
          </a:p>
          <a:p>
            <a:pPr lvl="1"/>
            <a:endParaRPr lang="en-US" sz="1800" dirty="0" smtClean="0"/>
          </a:p>
          <a:p>
            <a:pPr lvl="1"/>
            <a:endParaRPr lang="en-US" sz="1800"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a:p>
            <a:pPr lvl="1"/>
            <a:endParaRPr lang="en-US" dirty="0" smtClean="0"/>
          </a:p>
          <a:p>
            <a:pPr lvl="1"/>
            <a:endParaRPr lang="en-US" dirty="0"/>
          </a:p>
          <a:p>
            <a:pPr lvl="1"/>
            <a:endParaRPr lang="en-US" dirty="0" smtClean="0"/>
          </a:p>
          <a:p>
            <a:pPr>
              <a:buNone/>
            </a:pPr>
            <a:endParaRPr lang="en-US" dirty="0" smtClean="0"/>
          </a:p>
          <a:p>
            <a:endParaRPr lang="en-US" dirty="0"/>
          </a:p>
        </p:txBody>
      </p:sp>
      <p:sp>
        <p:nvSpPr>
          <p:cNvPr id="5" name="TextBox 4"/>
          <p:cNvSpPr txBox="1"/>
          <p:nvPr/>
        </p:nvSpPr>
        <p:spPr>
          <a:xfrm>
            <a:off x="2618481" y="1236819"/>
            <a:ext cx="3675169" cy="461665"/>
          </a:xfrm>
          <a:prstGeom prst="rect">
            <a:avLst/>
          </a:prstGeom>
          <a:noFill/>
        </p:spPr>
        <p:txBody>
          <a:bodyPr wrap="square" rtlCol="0">
            <a:spAutoFit/>
          </a:bodyPr>
          <a:lstStyle/>
          <a:p>
            <a:r>
              <a:rPr lang="en-US" sz="2400" dirty="0" smtClean="0"/>
              <a:t>MIXED-USE DEVELOPMENTS</a:t>
            </a:r>
            <a:endParaRPr lang="en-US" sz="2400" dirty="0"/>
          </a:p>
        </p:txBody>
      </p:sp>
      <p:sp>
        <p:nvSpPr>
          <p:cNvPr id="6" name="Content Placeholder 2"/>
          <p:cNvSpPr txBox="1">
            <a:spLocks/>
          </p:cNvSpPr>
          <p:nvPr/>
        </p:nvSpPr>
        <p:spPr>
          <a:xfrm>
            <a:off x="4219972" y="4203387"/>
            <a:ext cx="4676734" cy="262952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dirty="0" smtClean="0"/>
              <a:t>Good for housing diversity</a:t>
            </a:r>
          </a:p>
          <a:p>
            <a:pPr lvl="1"/>
            <a:r>
              <a:rPr lang="en-US" sz="1800" dirty="0" smtClean="0"/>
              <a:t>Appeals to target demographic</a:t>
            </a:r>
          </a:p>
          <a:p>
            <a:pPr lvl="1"/>
            <a:endParaRPr lang="en-US" sz="1800" dirty="0" smtClean="0"/>
          </a:p>
          <a:p>
            <a:pPr lvl="1"/>
            <a:r>
              <a:rPr lang="en-US" sz="1800" dirty="0" smtClean="0"/>
              <a:t>Least intrusive on existing developments</a:t>
            </a:r>
          </a:p>
          <a:p>
            <a:pPr lvl="1"/>
            <a:endParaRPr lang="en-US" sz="1800" dirty="0" smtClean="0"/>
          </a:p>
          <a:p>
            <a:pPr lvl="1"/>
            <a:r>
              <a:rPr lang="en-US" sz="1800" dirty="0" smtClean="0"/>
              <a:t>Creates community asset </a:t>
            </a:r>
          </a:p>
          <a:p>
            <a:pPr lvl="1"/>
            <a:endParaRPr lang="en-US" sz="1800" dirty="0" smtClean="0"/>
          </a:p>
          <a:p>
            <a:pPr lvl="1"/>
            <a:endParaRPr lang="en-US" sz="1800"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a:buFont typeface="Arial" pitchFamily="34" charset="0"/>
              <a:buNone/>
            </a:pPr>
            <a:endParaRPr lang="en-US" dirty="0" smtClean="0"/>
          </a:p>
          <a:p>
            <a:endParaRPr lang="en-US" dirty="0"/>
          </a:p>
        </p:txBody>
      </p:sp>
      <p:pic>
        <p:nvPicPr>
          <p:cNvPr id="7" name="Picture 6" descr="2702054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347" y="4652491"/>
            <a:ext cx="3016005" cy="2008659"/>
          </a:xfrm>
          <a:prstGeom prst="rect">
            <a:avLst/>
          </a:prstGeom>
          <a:ln>
            <a:solidFill>
              <a:srgbClr val="000000"/>
            </a:solidFill>
          </a:ln>
        </p:spPr>
      </p:pic>
      <p:pic>
        <p:nvPicPr>
          <p:cNvPr id="8" name="Picture 7" descr="affordable-housing-and-real-estate-servic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2585" y="1804365"/>
            <a:ext cx="2399022" cy="2399022"/>
          </a:xfrm>
          <a:prstGeom prst="rect">
            <a:avLst/>
          </a:prstGeom>
          <a:ln>
            <a:solidFill>
              <a:srgbClr val="000000"/>
            </a:solidFill>
          </a:ln>
        </p:spPr>
      </p:pic>
    </p:spTree>
    <p:extLst>
      <p:ext uri="{BB962C8B-B14F-4D97-AF65-F5344CB8AC3E}">
        <p14:creationId xmlns:p14="http://schemas.microsoft.com/office/powerpoint/2010/main" val="353405857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1148</TotalTime>
  <Words>861</Words>
  <Application>Microsoft Macintosh PowerPoint</Application>
  <PresentationFormat>On-screen Show (4:3)</PresentationFormat>
  <Paragraphs>204</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Executive</vt:lpstr>
      <vt:lpstr>PowerPoint Presentation</vt:lpstr>
      <vt:lpstr>Project Overview &amp; Existing Conditions</vt:lpstr>
      <vt:lpstr>Project Overview &amp; Existing Conditions</vt:lpstr>
      <vt:lpstr>Smart Growth Audit</vt:lpstr>
      <vt:lpstr>Smart Growth Recommendations</vt:lpstr>
      <vt:lpstr>PowerPoint Presentation</vt:lpstr>
      <vt:lpstr>PowerPoint Presentation</vt:lpstr>
      <vt:lpstr>Senior Housing</vt:lpstr>
      <vt:lpstr>Encouraging Housing Diversity</vt:lpstr>
      <vt:lpstr>Encouraging Housing Diversity</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Damiano</dc:creator>
  <cp:lastModifiedBy>Barrett Colombo</cp:lastModifiedBy>
  <cp:revision>41</cp:revision>
  <dcterms:created xsi:type="dcterms:W3CDTF">2013-05-01T01:21:56Z</dcterms:created>
  <dcterms:modified xsi:type="dcterms:W3CDTF">2013-07-12T14:14:14Z</dcterms:modified>
</cp:coreProperties>
</file>