
<file path=[Content_Types].xml><?xml version="1.0" encoding="utf-8"?>
<Types xmlns="http://schemas.openxmlformats.org/package/2006/content-types">
  <Default ContentType="image/jpeg" Extension="jpg"/>
  <Default ContentType="application/vnd.openxmlformats-package.relationships+xml" Extension="rels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12.xml"/>
  <Override ContentType="application/vnd.openxmlformats-officedocument.presentationml.slide+xml" PartName="/ppt/slides/slide8.xml"/>
  <Override ContentType="application/vnd.openxmlformats-officedocument.presentationml.slide+xml" PartName="/ppt/slides/slide10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" Type="http://schemas.openxmlformats.org/officeDocument/2006/relationships/theme" Target="theme/theme2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idx="1" type="body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0.jpg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Sust 4004: RCP Project</a:t>
            </a:r>
          </a:p>
        </p:txBody>
      </p:sp>
      <p:sp>
        <p:nvSpPr>
          <p:cNvPr id="31" name="Shape 31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400"/>
              <a:t>Nathaniel Baeumler, Jenna Yanish, Paige Brunn, Cornelia Joensson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274E13"/>
                </a:solidFill>
              </a:rPr>
              <a:t>Economic Localization</a:t>
            </a:r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Less transportation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Generates more money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Placemaking</a:t>
            </a:r>
          </a:p>
          <a:p>
            <a:pPr indent="-381000" lvl="1" marL="9144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Generates knowledge about the local area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Health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Local businesses create engagement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274E13"/>
                </a:solidFill>
              </a:rPr>
              <a:t>Host a 5K or a Fun Run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400"/>
              <a:t>1.Promote the 5K run</a:t>
            </a:r>
          </a:p>
          <a:p>
            <a:pPr rtl="0">
              <a:spcBef>
                <a:spcPts val="0"/>
              </a:spcBef>
              <a:buNone/>
            </a:pPr>
            <a:r>
              <a:rPr lang="en" sz="2400"/>
              <a:t>2.Have local sponsors such as community based businesses</a:t>
            </a:r>
          </a:p>
          <a:p>
            <a:pPr rtl="0">
              <a:spcBef>
                <a:spcPts val="0"/>
              </a:spcBef>
              <a:buNone/>
            </a:pPr>
            <a:r>
              <a:rPr lang="en" sz="2400"/>
              <a:t>3.Have Informational Pamphlets that are Relevant to the Event/Audience</a:t>
            </a:r>
          </a:p>
          <a:p>
            <a:pPr rtl="0">
              <a:spcBef>
                <a:spcPts val="0"/>
              </a:spcBef>
              <a:buNone/>
            </a:pPr>
            <a:r>
              <a:rPr lang="en" sz="2400"/>
              <a:t>4.Set a goal for the community and their future goals for the 5k run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idx="1" type="body"/>
          </p:nvPr>
        </p:nvSpPr>
        <p:spPr>
          <a:xfrm>
            <a:off x="354450" y="6659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t/>
            </a:r>
            <a:endParaRPr sz="5000"/>
          </a:p>
          <a:p>
            <a:pPr algn="ctr">
              <a:spcBef>
                <a:spcPts val="0"/>
              </a:spcBef>
              <a:buNone/>
            </a:pPr>
            <a:r>
              <a:rPr lang="en" sz="5000">
                <a:solidFill>
                  <a:srgbClr val="274E13"/>
                </a:solidFill>
              </a:rPr>
              <a:t>Questions or Comments?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274E13"/>
                </a:solidFill>
              </a:rPr>
              <a:t>Project Objectives</a:t>
            </a:r>
          </a:p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Reach out to United Methodist Church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Understand current awareness of issues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Assess community capacity for engagement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Provide UMC with best management practices</a:t>
            </a:r>
          </a:p>
          <a:p>
            <a:pPr indent="-342900" lvl="0" marL="45720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Develop best outreach practices</a:t>
            </a:r>
          </a:p>
        </p:txBody>
      </p:sp>
      <p:pic>
        <p:nvPicPr>
          <p:cNvPr id="38" name="Shape 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1805" y="3529850"/>
            <a:ext cx="3927193" cy="1476624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Shape 39"/>
          <p:cNvSpPr txBox="1"/>
          <p:nvPr/>
        </p:nvSpPr>
        <p:spPr>
          <a:xfrm>
            <a:off x="4971875" y="4930275"/>
            <a:ext cx="4531799" cy="2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900"/>
              <a:t>http://ducatelliandschultz.ourwedding.com/view/7689979050527050/34655574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274E13"/>
                </a:solidFill>
              </a:rPr>
              <a:t>Project Accomplishments</a:t>
            </a:r>
          </a:p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60000"/>
              <a:buFont typeface="Arial"/>
              <a:buChar char="●"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Created positive relationship with UMC</a:t>
            </a:r>
          </a:p>
          <a:p>
            <a:pPr indent="-381000" lvl="1" marL="914400" rtl="0">
              <a:lnSpc>
                <a:spcPct val="115000"/>
              </a:lnSpc>
              <a:spcBef>
                <a:spcPts val="0"/>
              </a:spcBef>
              <a:buClr>
                <a:srgbClr val="93C47D"/>
              </a:buClr>
              <a:buSzPct val="80000"/>
              <a:buFont typeface="Courier New"/>
              <a:buChar char="o"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interested in learning more</a:t>
            </a:r>
          </a:p>
          <a:p>
            <a:pPr indent="-381000" lvl="1" marL="914400" rtl="0">
              <a:lnSpc>
                <a:spcPct val="115000"/>
              </a:lnSpc>
              <a:spcBef>
                <a:spcPts val="0"/>
              </a:spcBef>
              <a:buClr>
                <a:srgbClr val="93C47D"/>
              </a:buClr>
              <a:buSzPct val="80000"/>
              <a:buFont typeface="Courier New"/>
              <a:buChar char="o"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interested in involvement with community solar project</a:t>
            </a:r>
          </a:p>
          <a:p>
            <a:pPr indent="-381000" lvl="1" marL="914400" rtl="0">
              <a:lnSpc>
                <a:spcPct val="115000"/>
              </a:lnSpc>
              <a:spcBef>
                <a:spcPts val="0"/>
              </a:spcBef>
              <a:buClr>
                <a:srgbClr val="93C47D"/>
              </a:buClr>
              <a:buSzPct val="80000"/>
              <a:buFont typeface="Courier New"/>
              <a:buChar char="o"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provided BMP for reducing power consumption</a:t>
            </a:r>
          </a:p>
          <a:p>
            <a:pPr indent="-342900" lvl="0" marL="45720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60000"/>
              <a:buFont typeface="Arial"/>
              <a:buChar char="●"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Developed Outreach Practice Guide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idx="1" type="body"/>
          </p:nvPr>
        </p:nvSpPr>
        <p:spPr>
          <a:xfrm>
            <a:off x="457200" y="5143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24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sz="240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Bridges: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connecting with the younger generation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want to be a more active community role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financial incentives</a:t>
            </a:r>
          </a:p>
          <a:p>
            <a:pPr lvl="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" name="Shape 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274E13"/>
                </a:solidFill>
              </a:rPr>
              <a:t>Community Assessment UMC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274E13"/>
                </a:solidFill>
              </a:rPr>
              <a:t>Community Assessment UMC</a:t>
            </a:r>
          </a:p>
        </p:txBody>
      </p:sp>
      <p:sp>
        <p:nvSpPr>
          <p:cNvPr id="57" name="Shape 57"/>
          <p:cNvSpPr txBox="1"/>
          <p:nvPr/>
        </p:nvSpPr>
        <p:spPr>
          <a:xfrm>
            <a:off x="457200" y="1213175"/>
            <a:ext cx="73422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600"/>
              </a:spcBef>
              <a:buNone/>
            </a:pPr>
            <a:r>
              <a:rPr lang="en"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Barriers:</a:t>
            </a:r>
          </a:p>
          <a:p>
            <a:pPr indent="-342900" lvl="0" marL="457200" rtl="0">
              <a:lnSpc>
                <a:spcPct val="115000"/>
              </a:lnSpc>
              <a:spcBef>
                <a:spcPts val="480"/>
              </a:spcBef>
              <a:buClr>
                <a:srgbClr val="38761D"/>
              </a:buClr>
              <a:buSzPct val="75000"/>
              <a:buFont typeface="Source Sans Pro"/>
              <a:buChar char="●"/>
            </a:pPr>
            <a:r>
              <a:rPr lang="en"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lack of volunteer time</a:t>
            </a:r>
          </a:p>
          <a:p>
            <a:pPr indent="-342900" lvl="0" marL="457200" rtl="0">
              <a:lnSpc>
                <a:spcPct val="115000"/>
              </a:lnSpc>
              <a:spcBef>
                <a:spcPts val="480"/>
              </a:spcBef>
              <a:buClr>
                <a:srgbClr val="38761D"/>
              </a:buClr>
              <a:buSzPct val="75000"/>
              <a:buFont typeface="Source Sans Pro"/>
              <a:buChar char="●"/>
            </a:pPr>
            <a:r>
              <a:rPr lang="en"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lack of funding</a:t>
            </a:r>
          </a:p>
          <a:p>
            <a:pPr indent="-342900" lvl="0" marL="457200" rtl="0">
              <a:lnSpc>
                <a:spcPct val="115000"/>
              </a:lnSpc>
              <a:spcBef>
                <a:spcPts val="480"/>
              </a:spcBef>
              <a:buClr>
                <a:srgbClr val="38761D"/>
              </a:buClr>
              <a:buSzPct val="75000"/>
              <a:buFont typeface="Source Sans Pro"/>
              <a:buChar char="●"/>
            </a:pPr>
            <a:r>
              <a:rPr lang="en"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lack of communication and consensus</a:t>
            </a:r>
          </a:p>
          <a:p>
            <a:pPr indent="-342900" lvl="0" marL="457200" rtl="0">
              <a:lnSpc>
                <a:spcPct val="115000"/>
              </a:lnSpc>
              <a:spcBef>
                <a:spcPts val="480"/>
              </a:spcBef>
              <a:buClr>
                <a:srgbClr val="38761D"/>
              </a:buClr>
              <a:buSzPct val="75000"/>
              <a:buFont typeface="Source Sans Pro"/>
              <a:buChar char="●"/>
            </a:pPr>
            <a:r>
              <a:rPr lang="en" sz="24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congregation funded church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274E13"/>
                </a:solidFill>
              </a:rPr>
              <a:t>Other Perspectives- Enerchange</a:t>
            </a:r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The congregation members want change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Suspicion about the free service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Frustration about change of contact person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Insufficient ways of informing about energy audit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Hard to keep interest up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Too much change is needed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They don’t use funding opportunities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274E13"/>
                </a:solidFill>
              </a:rPr>
              <a:t>Best Outreach Practices</a:t>
            </a: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Have a booth at events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Make information more understandable</a:t>
            </a: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Economic Localization</a:t>
            </a:r>
          </a:p>
          <a:p>
            <a:pPr indent="-342900" lvl="0" marL="457200">
              <a:lnSpc>
                <a:spcPct val="115000"/>
              </a:lnSpc>
              <a:spcBef>
                <a:spcPts val="0"/>
              </a:spcBef>
              <a:buClr>
                <a:srgbClr val="38761D"/>
              </a:buClr>
              <a:buSzPct val="75000"/>
              <a:buFont typeface="Arial"/>
              <a:buChar char="●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Host a 5K or Fun Run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274E13"/>
                </a:solidFill>
              </a:rPr>
              <a:t>Have A Booth At Events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Have a Booth at Events</a:t>
            </a:r>
          </a:p>
          <a:p>
            <a:pPr indent="-381000" lvl="0" marL="4572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Make it a Game</a:t>
            </a:r>
          </a:p>
          <a:p>
            <a:pPr indent="-381000" lvl="0" marL="4572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Give Away Prizes</a:t>
            </a:r>
          </a:p>
          <a:p>
            <a:pPr indent="-381000" lvl="0" marL="4572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Have Informational Pamphlets</a:t>
            </a:r>
          </a:p>
          <a:p>
            <a:pPr indent="-381000" lvl="0" marL="457200" rtl="0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400"/>
              <a:t>Give them a Goal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>
                <a:solidFill>
                  <a:srgbClr val="274E13"/>
                </a:solidFill>
              </a:rPr>
              <a:t>Make Information More Understandable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Source Sans Pro"/>
              <a:buAutoNum type="arabicPeriod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Have a semi-annual report, or e-newsletter</a:t>
            </a:r>
          </a:p>
          <a:p>
            <a:pPr indent="-381000" lvl="1" marL="914400" rtl="0">
              <a:spcBef>
                <a:spcPts val="0"/>
              </a:spcBef>
              <a:buClr>
                <a:schemeClr val="dk1"/>
              </a:buClr>
              <a:buSzPct val="133333"/>
              <a:buFont typeface="Source Sans Pro"/>
              <a:buAutoNum type="alphaLcPeriod"/>
            </a:pPr>
            <a:r>
              <a:rPr lang="en" sz="1800">
                <a:latin typeface="Source Sans Pro"/>
                <a:ea typeface="Source Sans Pro"/>
                <a:cs typeface="Source Sans Pro"/>
                <a:sym typeface="Source Sans Pro"/>
              </a:rPr>
              <a:t>Promote your improvements in energy efficiency</a:t>
            </a:r>
          </a:p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Source Sans Pro"/>
              <a:buAutoNum type="arabicPeriod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Provide a visual display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  <a:buFont typeface="Source Sans Pro"/>
              <a:buAutoNum type="alphaLcPeriod"/>
            </a:pPr>
            <a:r>
              <a:rPr lang="en" sz="1800">
                <a:latin typeface="Source Sans Pro"/>
                <a:ea typeface="Source Sans Pro"/>
                <a:cs typeface="Source Sans Pro"/>
                <a:sym typeface="Source Sans Pro"/>
              </a:rPr>
              <a:t>Show in a quantitative way just how many resources are used</a:t>
            </a:r>
          </a:p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Source Sans Pro"/>
              <a:buAutoNum type="arabicPeriod"/>
            </a:pPr>
            <a:r>
              <a:rPr lang="en" sz="2400">
                <a:latin typeface="Source Sans Pro"/>
                <a:ea typeface="Source Sans Pro"/>
                <a:cs typeface="Source Sans Pro"/>
                <a:sym typeface="Source Sans Pro"/>
              </a:rPr>
              <a:t>Promote programs that aid Rosemount in their end goal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  <a:buFont typeface="Source Sans Pro"/>
              <a:buAutoNum type="alphaLcPeriod"/>
            </a:pPr>
            <a:r>
              <a:rPr lang="en" sz="1800">
                <a:latin typeface="Source Sans Pro"/>
                <a:ea typeface="Source Sans Pro"/>
                <a:cs typeface="Source Sans Pro"/>
                <a:sym typeface="Source Sans Pro"/>
              </a:rPr>
              <a:t>Work with Xcel to promote their efficiency goals to benefit your goals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