
<file path=[Content_Types].xml><?xml version="1.0" encoding="utf-8"?>
<Types xmlns="http://schemas.openxmlformats.org/package/2006/content-types">
  <Default Extension="HEIC" ContentType="image/heic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2918400" cy="219456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1pPr>
    <a:lvl2pPr marL="301432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2pPr>
    <a:lvl3pPr marL="602864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3pPr>
    <a:lvl4pPr marL="904296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4pPr>
    <a:lvl5pPr marL="1205728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5pPr>
    <a:lvl6pPr marL="1507160" algn="l" defTabSz="301432" rtl="0" eaLnBrk="1" latinLnBrk="0" hangingPunct="1">
      <a:defRPr sz="21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6pPr>
    <a:lvl7pPr marL="1808592" algn="l" defTabSz="301432" rtl="0" eaLnBrk="1" latinLnBrk="0" hangingPunct="1">
      <a:defRPr sz="21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7pPr>
    <a:lvl8pPr marL="2110024" algn="l" defTabSz="301432" rtl="0" eaLnBrk="1" latinLnBrk="0" hangingPunct="1">
      <a:defRPr sz="21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8pPr>
    <a:lvl9pPr marL="2411456" algn="l" defTabSz="301432" rtl="0" eaLnBrk="1" latinLnBrk="0" hangingPunct="1">
      <a:defRPr sz="2100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8">
          <p15:clr>
            <a:srgbClr val="A4A3A4"/>
          </p15:clr>
        </p15:guide>
        <p15:guide id="2" orient="horz" pos="13088">
          <p15:clr>
            <a:srgbClr val="A4A3A4"/>
          </p15:clr>
        </p15:guide>
        <p15:guide id="3" orient="horz" pos="2486">
          <p15:clr>
            <a:srgbClr val="A4A3A4"/>
          </p15:clr>
        </p15:guide>
        <p15:guide id="4" orient="horz" pos="1419">
          <p15:clr>
            <a:srgbClr val="A4A3A4"/>
          </p15:clr>
        </p15:guide>
        <p15:guide id="5" pos="4782">
          <p15:clr>
            <a:srgbClr val="A4A3A4"/>
          </p15:clr>
        </p15:guide>
        <p15:guide id="6" pos="5408">
          <p15:clr>
            <a:srgbClr val="A4A3A4"/>
          </p15:clr>
        </p15:guide>
        <p15:guide id="7" pos="9843">
          <p15:clr>
            <a:srgbClr val="A4A3A4"/>
          </p15:clr>
        </p15:guide>
        <p15:guide id="8" pos="15773">
          <p15:clr>
            <a:srgbClr val="A4A3A4"/>
          </p15:clr>
        </p15:guide>
        <p15:guide id="9" pos="739">
          <p15:clr>
            <a:srgbClr val="A4A3A4"/>
          </p15:clr>
        </p15:guide>
        <p15:guide id="10" pos="10499">
          <p15:clr>
            <a:srgbClr val="A4A3A4"/>
          </p15:clr>
        </p15:guide>
        <p15:guide id="11" pos="15147">
          <p15:clr>
            <a:srgbClr val="A4A3A4"/>
          </p15:clr>
        </p15:guide>
        <p15:guide id="12" pos="198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F2A"/>
    <a:srgbClr val="7B0316"/>
    <a:srgbClr val="191919"/>
    <a:srgbClr val="FFFF66"/>
    <a:srgbClr val="FFFFE1"/>
    <a:srgbClr val="FFF3F3"/>
    <a:srgbClr val="800040"/>
    <a:srgbClr val="004080"/>
    <a:srgbClr val="FF6FC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26" autoAdjust="0"/>
  </p:normalViewPr>
  <p:slideViewPr>
    <p:cSldViewPr snapToGrid="0">
      <p:cViewPr varScale="1">
        <p:scale>
          <a:sx n="26" d="100"/>
          <a:sy n="26" d="100"/>
        </p:scale>
        <p:origin x="1147" y="34"/>
      </p:cViewPr>
      <p:guideLst>
        <p:guide orient="horz" pos="478"/>
        <p:guide orient="horz" pos="13088"/>
        <p:guide orient="horz" pos="2486"/>
        <p:guide orient="horz" pos="1419"/>
        <p:guide pos="4782"/>
        <p:guide pos="5408"/>
        <p:guide pos="9843"/>
        <p:guide pos="15773"/>
        <p:guide pos="739"/>
        <p:guide pos="10499"/>
        <p:guide pos="15147"/>
        <p:guide pos="198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061" cy="480120"/>
          </a:xfrm>
          <a:prstGeom prst="rect">
            <a:avLst/>
          </a:prstGeom>
        </p:spPr>
        <p:txBody>
          <a:bodyPr vert="horz" wrap="square" lIns="18379" tIns="9190" rIns="18379" bIns="9190" numCol="1" anchor="t" anchorCtr="0" compatLnSpc="1">
            <a:prstTxWarp prst="textNoShape">
              <a:avLst/>
            </a:prstTxWarp>
          </a:bodyPr>
          <a:lstStyle>
            <a:lvl1pPr>
              <a:defRPr sz="200"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728" y="0"/>
            <a:ext cx="3169708" cy="480120"/>
          </a:xfrm>
          <a:prstGeom prst="rect">
            <a:avLst/>
          </a:prstGeom>
        </p:spPr>
        <p:txBody>
          <a:bodyPr vert="horz" wrap="square" lIns="18379" tIns="9190" rIns="18379" bIns="9190" numCol="1" anchor="t" anchorCtr="0" compatLnSpc="1">
            <a:prstTxWarp prst="textNoShape">
              <a:avLst/>
            </a:prstTxWarp>
          </a:bodyPr>
          <a:lstStyle>
            <a:lvl1pPr algn="r">
              <a:defRPr sz="200">
                <a:latin typeface="Calibri"/>
              </a:defRPr>
            </a:lvl1pPr>
          </a:lstStyle>
          <a:p>
            <a:pPr>
              <a:defRPr/>
            </a:pPr>
            <a:fld id="{3A94C83D-2EE6-5142-A257-A0FC3393F320}" type="datetime1">
              <a:rPr lang="en-US"/>
              <a:pPr>
                <a:defRPr/>
              </a:pPr>
              <a:t>4/21/2021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7263" y="720725"/>
            <a:ext cx="540067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18379" tIns="9190" rIns="18379" bIns="919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661" y="4560689"/>
            <a:ext cx="5851878" cy="4320481"/>
          </a:xfrm>
          <a:prstGeom prst="rect">
            <a:avLst/>
          </a:prstGeom>
        </p:spPr>
        <p:txBody>
          <a:bodyPr vert="horz" wrap="square" lIns="18379" tIns="9190" rIns="18379" bIns="919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592"/>
            <a:ext cx="3170061" cy="479822"/>
          </a:xfrm>
          <a:prstGeom prst="rect">
            <a:avLst/>
          </a:prstGeom>
        </p:spPr>
        <p:txBody>
          <a:bodyPr vert="horz" wrap="square" lIns="18379" tIns="9190" rIns="18379" bIns="9190" numCol="1" anchor="b" anchorCtr="0" compatLnSpc="1">
            <a:prstTxWarp prst="textNoShape">
              <a:avLst/>
            </a:prstTxWarp>
          </a:bodyPr>
          <a:lstStyle>
            <a:lvl1pPr>
              <a:defRPr sz="200"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728" y="9119592"/>
            <a:ext cx="3169708" cy="479822"/>
          </a:xfrm>
          <a:prstGeom prst="rect">
            <a:avLst/>
          </a:prstGeom>
        </p:spPr>
        <p:txBody>
          <a:bodyPr vert="horz" wrap="square" lIns="18379" tIns="9190" rIns="18379" bIns="9190" numCol="1" anchor="b" anchorCtr="0" compatLnSpc="1">
            <a:prstTxWarp prst="textNoShape">
              <a:avLst/>
            </a:prstTxWarp>
          </a:bodyPr>
          <a:lstStyle>
            <a:lvl1pPr algn="r">
              <a:defRPr sz="200">
                <a:latin typeface="Calibri"/>
              </a:defRPr>
            </a:lvl1pPr>
          </a:lstStyle>
          <a:p>
            <a:pPr>
              <a:defRPr/>
            </a:pPr>
            <a:fld id="{EE1C57A0-A75B-6142-AB77-30EACA1B5A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8211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0143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301432" algn="l" defTabSz="30143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602864" algn="l" defTabSz="30143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904296" algn="l" defTabSz="30143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205728" algn="l" defTabSz="30143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1507160" algn="l" defTabSz="30143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08592" algn="l" defTabSz="30143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10024" algn="l" defTabSz="30143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411456" algn="l" defTabSz="30143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57263" y="720725"/>
            <a:ext cx="5400675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9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Copyright Colin </a:t>
            </a:r>
            <a:r>
              <a:rPr lang="en-US" sz="1900" dirty="0" err="1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Purrington</a:t>
            </a:r>
            <a:r>
              <a:rPr lang="en-US" sz="19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9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Calibri" charset="0"/>
              </a:rPr>
              <a:t>http://colinpurrington.com/tips/academic/posterdesign).</a:t>
            </a:r>
            <a:endParaRPr lang="en-US" sz="19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sz="1900" dirty="0">
              <a:solidFill>
                <a:srgbClr val="FF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149333" indent="-57436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229743" indent="-45949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321640" indent="-45949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413537" indent="-45949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505435" indent="-45949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597332" indent="-45949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689229" indent="-45949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781126" indent="-45949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fld id="{C03FC01D-26A8-1A49-A273-0AF54FDB5B12}" type="slidenum">
              <a:rPr lang="en-US" sz="200">
                <a:latin typeface="Calibri" charset="0"/>
              </a:rPr>
              <a:pPr eaLnBrk="1" hangingPunct="1"/>
              <a:t>1</a:t>
            </a:fld>
            <a:endParaRPr lang="en-US" sz="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678" y="6817784"/>
            <a:ext cx="27981048" cy="47032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353" y="12435417"/>
            <a:ext cx="23043696" cy="5609167"/>
          </a:xfrm>
        </p:spPr>
        <p:txBody>
          <a:bodyPr/>
          <a:lstStyle>
            <a:lvl1pPr marL="0" indent="0" algn="ctr">
              <a:buNone/>
              <a:defRPr/>
            </a:lvl1pPr>
            <a:lvl2pPr marL="301432" indent="0" algn="ctr">
              <a:buNone/>
              <a:defRPr/>
            </a:lvl2pPr>
            <a:lvl3pPr marL="602864" indent="0" algn="ctr">
              <a:buNone/>
              <a:defRPr/>
            </a:lvl3pPr>
            <a:lvl4pPr marL="904296" indent="0" algn="ctr">
              <a:buNone/>
              <a:defRPr/>
            </a:lvl4pPr>
            <a:lvl5pPr marL="1205728" indent="0" algn="ctr">
              <a:buNone/>
              <a:defRPr/>
            </a:lvl5pPr>
            <a:lvl6pPr marL="1507160" indent="0" algn="ctr">
              <a:buNone/>
              <a:defRPr/>
            </a:lvl6pPr>
            <a:lvl7pPr marL="1808592" indent="0" algn="ctr">
              <a:buNone/>
              <a:defRPr/>
            </a:lvl7pPr>
            <a:lvl8pPr marL="2110024" indent="0" algn="ctr">
              <a:buNone/>
              <a:defRPr/>
            </a:lvl8pPr>
            <a:lvl9pPr marL="2411456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F7AF5-A29A-2742-BCA5-D84F61D8F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59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09546-6069-1744-B189-2B40A1E51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9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54974" y="1950509"/>
            <a:ext cx="6994752" cy="1755669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8676" y="1950509"/>
            <a:ext cx="20888325" cy="175566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5BC72-9C78-9748-92EA-236E20C4C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19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7D310-35AE-EC4A-9C1F-E57B63586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1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14102293"/>
            <a:ext cx="27981048" cy="4358217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9301693"/>
            <a:ext cx="27981048" cy="4800600"/>
          </a:xfrm>
        </p:spPr>
        <p:txBody>
          <a:bodyPr anchor="b"/>
          <a:lstStyle>
            <a:lvl1pPr marL="0" indent="0">
              <a:buNone/>
              <a:defRPr sz="1300"/>
            </a:lvl1pPr>
            <a:lvl2pPr marL="301432" indent="0">
              <a:buNone/>
              <a:defRPr sz="1200"/>
            </a:lvl2pPr>
            <a:lvl3pPr marL="602864" indent="0">
              <a:buNone/>
              <a:defRPr sz="1100"/>
            </a:lvl3pPr>
            <a:lvl4pPr marL="904296" indent="0">
              <a:buNone/>
              <a:defRPr sz="900"/>
            </a:lvl4pPr>
            <a:lvl5pPr marL="1205728" indent="0">
              <a:buNone/>
              <a:defRPr sz="900"/>
            </a:lvl5pPr>
            <a:lvl6pPr marL="1507160" indent="0">
              <a:buNone/>
              <a:defRPr sz="900"/>
            </a:lvl6pPr>
            <a:lvl7pPr marL="1808592" indent="0">
              <a:buNone/>
              <a:defRPr sz="900"/>
            </a:lvl7pPr>
            <a:lvl8pPr marL="2110024" indent="0">
              <a:buNone/>
              <a:defRPr sz="900"/>
            </a:lvl8pPr>
            <a:lvl9pPr marL="241145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5A653-E3CF-F345-A61A-63347DA0C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97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8678" y="6340477"/>
            <a:ext cx="13941539" cy="1316672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08186" y="6340477"/>
            <a:ext cx="13941539" cy="1316672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496A8-FEE1-3F47-B317-5D7928A32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4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126" y="878416"/>
            <a:ext cx="29626152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6124" y="4912784"/>
            <a:ext cx="14544675" cy="2046817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1432" indent="0">
              <a:buNone/>
              <a:defRPr sz="1300" b="1"/>
            </a:lvl2pPr>
            <a:lvl3pPr marL="602864" indent="0">
              <a:buNone/>
              <a:defRPr sz="1200" b="1"/>
            </a:lvl3pPr>
            <a:lvl4pPr marL="904296" indent="0">
              <a:buNone/>
              <a:defRPr sz="1100" b="1"/>
            </a:lvl4pPr>
            <a:lvl5pPr marL="1205728" indent="0">
              <a:buNone/>
              <a:defRPr sz="1100" b="1"/>
            </a:lvl5pPr>
            <a:lvl6pPr marL="1507160" indent="0">
              <a:buNone/>
              <a:defRPr sz="1100" b="1"/>
            </a:lvl6pPr>
            <a:lvl7pPr marL="1808592" indent="0">
              <a:buNone/>
              <a:defRPr sz="1100" b="1"/>
            </a:lvl7pPr>
            <a:lvl8pPr marL="2110024" indent="0">
              <a:buNone/>
              <a:defRPr sz="1100" b="1"/>
            </a:lvl8pPr>
            <a:lvl9pPr marL="2411456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6124" y="6959601"/>
            <a:ext cx="14544675" cy="12643908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498" y="4912784"/>
            <a:ext cx="14549778" cy="2046817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1432" indent="0">
              <a:buNone/>
              <a:defRPr sz="1300" b="1"/>
            </a:lvl2pPr>
            <a:lvl3pPr marL="602864" indent="0">
              <a:buNone/>
              <a:defRPr sz="1200" b="1"/>
            </a:lvl3pPr>
            <a:lvl4pPr marL="904296" indent="0">
              <a:buNone/>
              <a:defRPr sz="1100" b="1"/>
            </a:lvl4pPr>
            <a:lvl5pPr marL="1205728" indent="0">
              <a:buNone/>
              <a:defRPr sz="1100" b="1"/>
            </a:lvl5pPr>
            <a:lvl6pPr marL="1507160" indent="0">
              <a:buNone/>
              <a:defRPr sz="1100" b="1"/>
            </a:lvl6pPr>
            <a:lvl7pPr marL="1808592" indent="0">
              <a:buNone/>
              <a:defRPr sz="1100" b="1"/>
            </a:lvl7pPr>
            <a:lvl8pPr marL="2110024" indent="0">
              <a:buNone/>
              <a:defRPr sz="1100" b="1"/>
            </a:lvl8pPr>
            <a:lvl9pPr marL="2411456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498" y="6959601"/>
            <a:ext cx="14549778" cy="12643908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DF62C-2351-DF49-93EB-763692ECE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8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18C58-DFE1-0340-A3FB-4C3B0CCA9F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19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0360F-5F61-4B47-8171-656F487E4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46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124" y="874184"/>
            <a:ext cx="10829925" cy="3717925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9976" y="874185"/>
            <a:ext cx="18402300" cy="187293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6124" y="4592109"/>
            <a:ext cx="10829925" cy="15011400"/>
          </a:xfrm>
        </p:spPr>
        <p:txBody>
          <a:bodyPr/>
          <a:lstStyle>
            <a:lvl1pPr marL="0" indent="0">
              <a:buNone/>
              <a:defRPr sz="900"/>
            </a:lvl1pPr>
            <a:lvl2pPr marL="301432" indent="0">
              <a:buNone/>
              <a:defRPr sz="800"/>
            </a:lvl2pPr>
            <a:lvl3pPr marL="602864" indent="0">
              <a:buNone/>
              <a:defRPr sz="700"/>
            </a:lvl3pPr>
            <a:lvl4pPr marL="904296" indent="0">
              <a:buNone/>
              <a:defRPr sz="600"/>
            </a:lvl4pPr>
            <a:lvl5pPr marL="1205728" indent="0">
              <a:buNone/>
              <a:defRPr sz="600"/>
            </a:lvl5pPr>
            <a:lvl6pPr marL="1507160" indent="0">
              <a:buNone/>
              <a:defRPr sz="600"/>
            </a:lvl6pPr>
            <a:lvl7pPr marL="1808592" indent="0">
              <a:buNone/>
              <a:defRPr sz="600"/>
            </a:lvl7pPr>
            <a:lvl8pPr marL="2110024" indent="0">
              <a:buNone/>
              <a:defRPr sz="600"/>
            </a:lvl8pPr>
            <a:lvl9pPr marL="2411456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A6FD7-341D-3545-B580-AEF1FAD30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9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829" y="15361709"/>
            <a:ext cx="19751448" cy="1813983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1829" y="1961094"/>
            <a:ext cx="19751448" cy="13166724"/>
          </a:xfrm>
        </p:spPr>
        <p:txBody>
          <a:bodyPr/>
          <a:lstStyle>
            <a:lvl1pPr marL="0" indent="0">
              <a:buNone/>
              <a:defRPr sz="2100"/>
            </a:lvl1pPr>
            <a:lvl2pPr marL="301432" indent="0">
              <a:buNone/>
              <a:defRPr sz="1800"/>
            </a:lvl2pPr>
            <a:lvl3pPr marL="602864" indent="0">
              <a:buNone/>
              <a:defRPr sz="1600"/>
            </a:lvl3pPr>
            <a:lvl4pPr marL="904296" indent="0">
              <a:buNone/>
              <a:defRPr sz="1300"/>
            </a:lvl4pPr>
            <a:lvl5pPr marL="1205728" indent="0">
              <a:buNone/>
              <a:defRPr sz="1300"/>
            </a:lvl5pPr>
            <a:lvl6pPr marL="1507160" indent="0">
              <a:buNone/>
              <a:defRPr sz="1300"/>
            </a:lvl6pPr>
            <a:lvl7pPr marL="1808592" indent="0">
              <a:buNone/>
              <a:defRPr sz="1300"/>
            </a:lvl7pPr>
            <a:lvl8pPr marL="2110024" indent="0">
              <a:buNone/>
              <a:defRPr sz="1300"/>
            </a:lvl8pPr>
            <a:lvl9pPr marL="2411456" indent="0">
              <a:buNone/>
              <a:defRPr sz="1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1829" y="17175693"/>
            <a:ext cx="19751448" cy="2574924"/>
          </a:xfrm>
        </p:spPr>
        <p:txBody>
          <a:bodyPr/>
          <a:lstStyle>
            <a:lvl1pPr marL="0" indent="0">
              <a:buNone/>
              <a:defRPr sz="900"/>
            </a:lvl1pPr>
            <a:lvl2pPr marL="301432" indent="0">
              <a:buNone/>
              <a:defRPr sz="800"/>
            </a:lvl2pPr>
            <a:lvl3pPr marL="602864" indent="0">
              <a:buNone/>
              <a:defRPr sz="700"/>
            </a:lvl3pPr>
            <a:lvl4pPr marL="904296" indent="0">
              <a:buNone/>
              <a:defRPr sz="600"/>
            </a:lvl4pPr>
            <a:lvl5pPr marL="1205728" indent="0">
              <a:buNone/>
              <a:defRPr sz="600"/>
            </a:lvl5pPr>
            <a:lvl6pPr marL="1507160" indent="0">
              <a:buNone/>
              <a:defRPr sz="600"/>
            </a:lvl6pPr>
            <a:lvl7pPr marL="1808592" indent="0">
              <a:buNone/>
              <a:defRPr sz="600"/>
            </a:lvl7pPr>
            <a:lvl8pPr marL="2110024" indent="0">
              <a:buNone/>
              <a:defRPr sz="600"/>
            </a:lvl8pPr>
            <a:lvl9pPr marL="2411456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24FCA-129A-E546-8580-0875CC1B2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685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8677" y="1950720"/>
            <a:ext cx="2798104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268702" tIns="134351" rIns="268702" bIns="1343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68677" y="6340929"/>
            <a:ext cx="27981048" cy="1316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268702" tIns="134351" rIns="268702" bIns="1343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68676" y="19994880"/>
            <a:ext cx="6858000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68702" tIns="134351" rIns="268702" bIns="134351" numCol="1" anchor="t" anchorCtr="0" compatLnSpc="1">
            <a:prstTxWarp prst="textNoShape">
              <a:avLst/>
            </a:prstTxWarp>
          </a:bodyPr>
          <a:lstStyle>
            <a:lvl1pPr>
              <a:defRPr sz="41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47325" y="19994880"/>
            <a:ext cx="10423752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68702" tIns="134351" rIns="268702" bIns="134351" numCol="1" anchor="t" anchorCtr="0" compatLnSpc="1">
            <a:prstTxWarp prst="textNoShape">
              <a:avLst/>
            </a:prstTxWarp>
          </a:bodyPr>
          <a:lstStyle>
            <a:lvl1pPr algn="ctr">
              <a:defRPr sz="41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591724" y="19994880"/>
            <a:ext cx="6858000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68702" tIns="134351" rIns="268702" bIns="134351" numCol="1" anchor="t" anchorCtr="0" compatLnSpc="1">
            <a:prstTxWarp prst="textNoShape">
              <a:avLst/>
            </a:prstTxWarp>
          </a:bodyPr>
          <a:lstStyle>
            <a:lvl1pPr algn="r">
              <a:defRPr sz="4100">
                <a:latin typeface="Times New Roman" charset="0"/>
              </a:defRPr>
            </a:lvl1pPr>
          </a:lstStyle>
          <a:p>
            <a:pPr>
              <a:defRPr/>
            </a:pPr>
            <a:fld id="{46BEEB1F-B197-2849-BD54-E9D96D7E4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86722" rtl="0" eaLnBrk="0" fontAlgn="base" hangingPunct="0">
        <a:spcBef>
          <a:spcPct val="0"/>
        </a:spcBef>
        <a:spcAft>
          <a:spcPct val="0"/>
        </a:spcAft>
        <a:defRPr sz="129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2686722" rtl="0" eaLnBrk="0" fontAlgn="base" hangingPunct="0">
        <a:spcBef>
          <a:spcPct val="0"/>
        </a:spcBef>
        <a:spcAft>
          <a:spcPct val="0"/>
        </a:spcAft>
        <a:defRPr sz="129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2686722" rtl="0" eaLnBrk="0" fontAlgn="base" hangingPunct="0">
        <a:spcBef>
          <a:spcPct val="0"/>
        </a:spcBef>
        <a:spcAft>
          <a:spcPct val="0"/>
        </a:spcAft>
        <a:defRPr sz="129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2686722" rtl="0" eaLnBrk="0" fontAlgn="base" hangingPunct="0">
        <a:spcBef>
          <a:spcPct val="0"/>
        </a:spcBef>
        <a:spcAft>
          <a:spcPct val="0"/>
        </a:spcAft>
        <a:defRPr sz="129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2686722" rtl="0" eaLnBrk="0" fontAlgn="base" hangingPunct="0">
        <a:spcBef>
          <a:spcPct val="0"/>
        </a:spcBef>
        <a:spcAft>
          <a:spcPct val="0"/>
        </a:spcAft>
        <a:defRPr sz="129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5pPr>
      <a:lvl6pPr marL="301432" algn="ctr" defTabSz="2686722" rtl="0" fontAlgn="base">
        <a:spcBef>
          <a:spcPct val="0"/>
        </a:spcBef>
        <a:spcAft>
          <a:spcPct val="0"/>
        </a:spcAft>
        <a:defRPr sz="12900">
          <a:solidFill>
            <a:schemeClr val="tx2"/>
          </a:solidFill>
          <a:latin typeface="Times New Roman" pitchFamily="-65" charset="0"/>
        </a:defRPr>
      </a:lvl6pPr>
      <a:lvl7pPr marL="602864" algn="ctr" defTabSz="2686722" rtl="0" fontAlgn="base">
        <a:spcBef>
          <a:spcPct val="0"/>
        </a:spcBef>
        <a:spcAft>
          <a:spcPct val="0"/>
        </a:spcAft>
        <a:defRPr sz="12900">
          <a:solidFill>
            <a:schemeClr val="tx2"/>
          </a:solidFill>
          <a:latin typeface="Times New Roman" pitchFamily="-65" charset="0"/>
        </a:defRPr>
      </a:lvl7pPr>
      <a:lvl8pPr marL="904296" algn="ctr" defTabSz="2686722" rtl="0" fontAlgn="base">
        <a:spcBef>
          <a:spcPct val="0"/>
        </a:spcBef>
        <a:spcAft>
          <a:spcPct val="0"/>
        </a:spcAft>
        <a:defRPr sz="12900">
          <a:solidFill>
            <a:schemeClr val="tx2"/>
          </a:solidFill>
          <a:latin typeface="Times New Roman" pitchFamily="-65" charset="0"/>
        </a:defRPr>
      </a:lvl8pPr>
      <a:lvl9pPr marL="1205728" algn="ctr" defTabSz="2686722" rtl="0" fontAlgn="base">
        <a:spcBef>
          <a:spcPct val="0"/>
        </a:spcBef>
        <a:spcAft>
          <a:spcPct val="0"/>
        </a:spcAft>
        <a:defRPr sz="12900">
          <a:solidFill>
            <a:schemeClr val="tx2"/>
          </a:solidFill>
          <a:latin typeface="Times New Roman" pitchFamily="-65" charset="0"/>
        </a:defRPr>
      </a:lvl9pPr>
    </p:titleStyle>
    <p:bodyStyle>
      <a:lvl1pPr marL="1007913" indent="-1007913" algn="l" defTabSz="2686722" rtl="0" eaLnBrk="0" fontAlgn="base" hangingPunct="0">
        <a:spcBef>
          <a:spcPct val="20000"/>
        </a:spcBef>
        <a:spcAft>
          <a:spcPct val="0"/>
        </a:spcAft>
        <a:buChar char="•"/>
        <a:defRPr sz="94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2183288" indent="-839404" algn="l" defTabSz="2686722" rtl="0" eaLnBrk="0" fontAlgn="base" hangingPunct="0">
        <a:spcBef>
          <a:spcPct val="20000"/>
        </a:spcBef>
        <a:spcAft>
          <a:spcPct val="0"/>
        </a:spcAft>
        <a:buChar char="–"/>
        <a:defRPr sz="8200">
          <a:solidFill>
            <a:schemeClr val="tx1"/>
          </a:solidFill>
          <a:latin typeface="+mn-lt"/>
          <a:ea typeface="ＭＳ Ｐゴシック" pitchFamily="-65" charset="-128"/>
        </a:defRPr>
      </a:lvl2pPr>
      <a:lvl3pPr marL="3358664" indent="-671942" algn="l" defTabSz="2686722" rtl="0" eaLnBrk="0" fontAlgn="base" hangingPunct="0">
        <a:spcBef>
          <a:spcPct val="20000"/>
        </a:spcBef>
        <a:spcAft>
          <a:spcPct val="0"/>
        </a:spcAft>
        <a:buChar char="•"/>
        <a:defRPr sz="7100">
          <a:solidFill>
            <a:schemeClr val="tx1"/>
          </a:solidFill>
          <a:latin typeface="+mn-lt"/>
          <a:ea typeface="ＭＳ Ｐゴシック" pitchFamily="-65" charset="-128"/>
        </a:defRPr>
      </a:lvl3pPr>
      <a:lvl4pPr marL="4702548" indent="-671942" algn="l" defTabSz="2686722" rtl="0" eaLnBrk="0" fontAlgn="base" hangingPunct="0">
        <a:spcBef>
          <a:spcPct val="20000"/>
        </a:spcBef>
        <a:spcAft>
          <a:spcPct val="0"/>
        </a:spcAft>
        <a:buChar char="–"/>
        <a:defRPr sz="5900">
          <a:solidFill>
            <a:schemeClr val="tx1"/>
          </a:solidFill>
          <a:latin typeface="+mn-lt"/>
          <a:ea typeface="ＭＳ Ｐゴシック" pitchFamily="-65" charset="-128"/>
        </a:defRPr>
      </a:lvl4pPr>
      <a:lvl5pPr marL="6045385" indent="-670896" algn="l" defTabSz="2686722" rtl="0" eaLnBrk="0" fontAlgn="base" hangingPunct="0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  <a:ea typeface="ＭＳ Ｐゴシック" pitchFamily="-65" charset="-128"/>
        </a:defRPr>
      </a:lvl5pPr>
      <a:lvl6pPr marL="6346817" indent="-670896" algn="l" defTabSz="2686722" rtl="0" fontAlgn="base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  <a:ea typeface="ＭＳ Ｐゴシック" pitchFamily="-65" charset="-128"/>
        </a:defRPr>
      </a:lvl6pPr>
      <a:lvl7pPr marL="6648249" indent="-670896" algn="l" defTabSz="2686722" rtl="0" fontAlgn="base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  <a:ea typeface="ＭＳ Ｐゴシック" pitchFamily="-65" charset="-128"/>
        </a:defRPr>
      </a:lvl7pPr>
      <a:lvl8pPr marL="6949681" indent="-670896" algn="l" defTabSz="2686722" rtl="0" fontAlgn="base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  <a:ea typeface="ＭＳ Ｐゴシック" pitchFamily="-65" charset="-128"/>
        </a:defRPr>
      </a:lvl8pPr>
      <a:lvl9pPr marL="7251113" indent="-670896" algn="l" defTabSz="2686722" rtl="0" fontAlgn="base">
        <a:spcBef>
          <a:spcPct val="20000"/>
        </a:spcBef>
        <a:spcAft>
          <a:spcPct val="0"/>
        </a:spcAft>
        <a:buChar char="»"/>
        <a:defRPr sz="59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30143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1432" algn="l" defTabSz="30143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2864" algn="l" defTabSz="30143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04296" algn="l" defTabSz="30143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5728" algn="l" defTabSz="30143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07160" algn="l" defTabSz="30143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08592" algn="l" defTabSz="30143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10024" algn="l" defTabSz="30143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11456" algn="l" defTabSz="30143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13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11" Type="http://schemas.openxmlformats.org/officeDocument/2006/relationships/image" Target="../media/image8.HEIC"/><Relationship Id="rId5" Type="http://schemas.openxmlformats.org/officeDocument/2006/relationships/image" Target="../media/image2.jpg"/><Relationship Id="rId10" Type="http://schemas.openxmlformats.org/officeDocument/2006/relationships/image" Target="../media/image7.jpg"/><Relationship Id="rId4" Type="http://schemas.openxmlformats.org/officeDocument/2006/relationships/image" Target="../media/image1.pn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0" y="9110775"/>
            <a:ext cx="8123734" cy="12834825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lIns="602864" tIns="301432" rIns="602864" bIns="602864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spcAft>
                <a:spcPts val="1200"/>
              </a:spcAft>
            </a:pP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What are Concrete </a:t>
            </a:r>
            <a:r>
              <a:rPr lang="en-US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Tetrapods</a:t>
            </a: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Structure used to dissipate wave energy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Multiple units conveniently interlock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Easy field installation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Easily accessible material</a:t>
            </a:r>
          </a:p>
          <a:p>
            <a:pPr eaLnBrk="1" hangingPunct="1">
              <a:spcBef>
                <a:spcPct val="50000"/>
              </a:spcBef>
              <a:tabLst>
                <a:tab pos="635000" algn="l"/>
              </a:tabLst>
            </a:pPr>
            <a:r>
              <a:rPr lang="en-US" sz="1800" dirty="0">
                <a:latin typeface="Calibri"/>
                <a:cs typeface="Calibri"/>
              </a:rPr>
              <a:t>		</a:t>
            </a:r>
          </a:p>
          <a:p>
            <a:pPr eaLnBrk="1" hangingPunct="1">
              <a:spcBef>
                <a:spcPct val="10000"/>
              </a:spcBef>
            </a:pPr>
            <a:endParaRPr lang="en-US" sz="1800" dirty="0">
              <a:latin typeface="Times New Roman" charset="0"/>
            </a:endParaRPr>
          </a:p>
        </p:txBody>
      </p:sp>
      <p:sp>
        <p:nvSpPr>
          <p:cNvPr id="14340" name="Text Box 11"/>
          <p:cNvSpPr txBox="1">
            <a:spLocks noChangeArrowheads="1"/>
          </p:cNvSpPr>
          <p:nvPr/>
        </p:nvSpPr>
        <p:spPr bwMode="auto">
          <a:xfrm>
            <a:off x="-2" y="2787315"/>
            <a:ext cx="8136353" cy="632346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lIns="602864" tIns="301432" rIns="602864" bIns="602864"/>
          <a:lstStyle>
            <a:lvl1pPr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lvl="0"/>
            <a:r>
              <a:rPr lang="en-US" sz="4000" b="1" dirty="0">
                <a:latin typeface="Calibri" charset="0"/>
              </a:rPr>
              <a:t>What’s the Issue?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sz="4000" dirty="0">
                <a:latin typeface="Calibri" charset="0"/>
              </a:rPr>
              <a:t>Short-term Erosion</a:t>
            </a:r>
          </a:p>
          <a:p>
            <a:pPr marL="1257300" lvl="1" indent="-514350">
              <a:buFont typeface="Arial" panose="020B0604020202020204" pitchFamily="34" charset="0"/>
              <a:buChar char="•"/>
            </a:pPr>
            <a:r>
              <a:rPr lang="en-US" sz="4000" dirty="0">
                <a:latin typeface="Calibri" charset="0"/>
              </a:rPr>
              <a:t>Wave energy from storm events</a:t>
            </a:r>
          </a:p>
          <a:p>
            <a:pPr marL="742950" lvl="0" indent="-742950">
              <a:buFont typeface="+mj-lt"/>
              <a:buAutoNum type="arabicParenR" startAt="2"/>
            </a:pPr>
            <a:r>
              <a:rPr lang="en-US" sz="4000" dirty="0">
                <a:latin typeface="Calibri" charset="0"/>
              </a:rPr>
              <a:t>Long-term Erosion</a:t>
            </a:r>
          </a:p>
          <a:p>
            <a:pPr marL="1257300" lvl="1" indent="-514350">
              <a:buFont typeface="Arial" panose="020B0604020202020204" pitchFamily="34" charset="0"/>
              <a:buChar char="•"/>
            </a:pPr>
            <a:r>
              <a:rPr lang="en-US" sz="4000" dirty="0">
                <a:latin typeface="Calibri" charset="0"/>
              </a:rPr>
              <a:t>Soil transport from wave energy displacing shoreline soil, known as “Longshore Transport</a:t>
            </a:r>
            <a:r>
              <a:rPr lang="en-US" dirty="0">
                <a:latin typeface="Calibri" charset="0"/>
              </a:rPr>
              <a:t>”</a:t>
            </a:r>
          </a:p>
        </p:txBody>
      </p:sp>
      <p:sp>
        <p:nvSpPr>
          <p:cNvPr id="14341" name="Text Box 16"/>
          <p:cNvSpPr txBox="1">
            <a:spLocks noChangeArrowheads="1"/>
          </p:cNvSpPr>
          <p:nvPr/>
        </p:nvSpPr>
        <p:spPr bwMode="auto">
          <a:xfrm>
            <a:off x="24061744" y="18689622"/>
            <a:ext cx="8856656" cy="3286892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lIns="602864" tIns="301432" rIns="602864" bIns="602864"/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 b="1" dirty="0">
                <a:solidFill>
                  <a:srgbClr val="000000"/>
                </a:solidFill>
                <a:latin typeface="Calibri" charset="0"/>
              </a:rPr>
              <a:t>Acknowledgments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Dr. Mary Christiansen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Dr. John Swenson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UMD Honors Program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UROP Program</a:t>
            </a:r>
          </a:p>
        </p:txBody>
      </p:sp>
      <p:sp>
        <p:nvSpPr>
          <p:cNvPr id="14342" name="Text Box 12"/>
          <p:cNvSpPr txBox="1">
            <a:spLocks noChangeArrowheads="1"/>
          </p:cNvSpPr>
          <p:nvPr/>
        </p:nvSpPr>
        <p:spPr bwMode="auto">
          <a:xfrm>
            <a:off x="8123732" y="2787288"/>
            <a:ext cx="15951751" cy="6748333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lIns="602864" tIns="301432" rIns="602864" bIns="602864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sz="4000" b="1" dirty="0">
                <a:solidFill>
                  <a:srgbClr val="000000"/>
                </a:solidFill>
                <a:latin typeface="Calibri" charset="0"/>
              </a:rPr>
              <a:t>Implementation: </a:t>
            </a:r>
            <a:r>
              <a:rPr lang="en-US" sz="4000" b="1" i="1" dirty="0">
                <a:solidFill>
                  <a:srgbClr val="000000"/>
                </a:solidFill>
                <a:latin typeface="Calibri" charset="0"/>
              </a:rPr>
              <a:t>Minnesota</a:t>
            </a:r>
            <a:r>
              <a:rPr lang="en-US" sz="4000" b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4000" b="1" i="1" dirty="0">
                <a:solidFill>
                  <a:srgbClr val="000000"/>
                </a:solidFill>
                <a:latin typeface="Calibri" charset="0"/>
              </a:rPr>
              <a:t>Point</a:t>
            </a:r>
            <a:endParaRPr lang="en-US" sz="4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10000"/>
              </a:spcBef>
            </a:pPr>
            <a:endParaRPr lang="en-US" sz="1800" dirty="0"/>
          </a:p>
          <a:p>
            <a:pPr lvl="0" eaLnBrk="1" hangingPunct="1">
              <a:spcBef>
                <a:spcPct val="10000"/>
              </a:spcBef>
            </a:pPr>
            <a:endParaRPr lang="en-US" sz="1800" dirty="0"/>
          </a:p>
          <a:p>
            <a:pPr eaLnBrk="1" hangingPunct="1">
              <a:spcBef>
                <a:spcPct val="10000"/>
              </a:spcBef>
            </a:pPr>
            <a:endParaRPr lang="en-US" sz="1800" dirty="0">
              <a:latin typeface="Times New Roman" charset="0"/>
            </a:endParaRPr>
          </a:p>
          <a:p>
            <a:pPr eaLnBrk="1" hangingPunct="1">
              <a:spcBef>
                <a:spcPct val="10000"/>
              </a:spcBef>
            </a:pPr>
            <a:endParaRPr lang="en-US" sz="1800" dirty="0">
              <a:latin typeface="Times New Roman" charset="0"/>
            </a:endParaRPr>
          </a:p>
          <a:p>
            <a:pPr eaLnBrk="1" hangingPunct="1">
              <a:spcBef>
                <a:spcPct val="10000"/>
              </a:spcBef>
            </a:pPr>
            <a:endParaRPr lang="en-US" sz="1800" dirty="0">
              <a:latin typeface="Times New Roman" charset="0"/>
            </a:endParaRPr>
          </a:p>
          <a:p>
            <a:pPr eaLnBrk="1" hangingPunct="1">
              <a:spcBef>
                <a:spcPct val="10000"/>
              </a:spcBef>
            </a:pPr>
            <a:endParaRPr lang="en-US" sz="1800" dirty="0">
              <a:latin typeface="Times New Roman" charset="0"/>
            </a:endParaRPr>
          </a:p>
          <a:p>
            <a:pPr eaLnBrk="1" hangingPunct="1">
              <a:spcBef>
                <a:spcPct val="10000"/>
              </a:spcBef>
            </a:pPr>
            <a:endParaRPr lang="en-US" sz="1800" dirty="0">
              <a:latin typeface="Times New Roman" charset="0"/>
            </a:endParaRPr>
          </a:p>
          <a:p>
            <a:pPr eaLnBrk="1" hangingPunct="1">
              <a:spcBef>
                <a:spcPct val="10000"/>
              </a:spcBef>
            </a:pPr>
            <a:endParaRPr lang="en-US" sz="1800" dirty="0">
              <a:latin typeface="Times New Roman" charset="0"/>
            </a:endParaRPr>
          </a:p>
        </p:txBody>
      </p:sp>
      <p:sp>
        <p:nvSpPr>
          <p:cNvPr id="14343" name="Text Box 13"/>
          <p:cNvSpPr txBox="1">
            <a:spLocks noChangeArrowheads="1"/>
          </p:cNvSpPr>
          <p:nvPr/>
        </p:nvSpPr>
        <p:spPr bwMode="auto">
          <a:xfrm>
            <a:off x="24061747" y="6489290"/>
            <a:ext cx="8889999" cy="8025993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lIns="602864" tIns="301432" rIns="602864" bIns="602864"/>
          <a:lstStyle>
            <a:lvl1pPr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 b="1" dirty="0">
                <a:solidFill>
                  <a:srgbClr val="000000"/>
                </a:solidFill>
                <a:latin typeface="Calibri" charset="0"/>
                <a:cs typeface="Calibri"/>
              </a:rPr>
              <a:t>What’s the Best Way Forward?</a:t>
            </a:r>
          </a:p>
          <a:p>
            <a:pPr marL="742950" indent="-742950" eaLnBrk="1" hangingPunct="1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  <a:cs typeface="Calibri"/>
              </a:rPr>
              <a:t>Preliminary Field Study with High-Density Concrete</a:t>
            </a:r>
          </a:p>
          <a:p>
            <a:pPr marL="1485900" lvl="1" indent="-742950" eaLnBrk="1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  <a:cs typeface="Calibri"/>
              </a:rPr>
              <a:t>GPC vs natural rock</a:t>
            </a:r>
          </a:p>
          <a:p>
            <a:pPr eaLnBrk="1" hangingPunct="1">
              <a:spcBef>
                <a:spcPct val="50000"/>
              </a:spcBef>
            </a:pPr>
            <a:endParaRPr lang="en-US" sz="1800" dirty="0">
              <a:latin typeface="Calibri"/>
              <a:cs typeface="Calibri"/>
            </a:endParaRPr>
          </a:p>
        </p:txBody>
      </p:sp>
      <p:sp>
        <p:nvSpPr>
          <p:cNvPr id="14345" name="Text Box 15"/>
          <p:cNvSpPr txBox="1">
            <a:spLocks noChangeArrowheads="1"/>
          </p:cNvSpPr>
          <p:nvPr/>
        </p:nvSpPr>
        <p:spPr bwMode="auto">
          <a:xfrm>
            <a:off x="24061744" y="14519894"/>
            <a:ext cx="8856655" cy="4169728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lIns="602864" tIns="301432" rIns="602864" bIns="602864"/>
          <a:lstStyle>
            <a:lvl1pPr marL="500063" indent="-500063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ts val="0"/>
              </a:spcAft>
            </a:pPr>
            <a:r>
              <a:rPr lang="en-US" sz="4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</a:p>
          <a:p>
            <a:pPr eaLnBrk="1" hangingPunct="1">
              <a:spcBef>
                <a:spcPts val="12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[1] Tetrapod (Structure). (n.d.). Wikipedia [Photos], The Free Encyclopedia.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[2] Mahmood, A. H., Foster, S. J., &amp; Castel, A. (2020). Development of high-density geopolymer concrete for breakwater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armour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units for Port Kembla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harbour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Concrete in Australia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44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(4).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[3] Swenson, J. B. (2020, March 17). Twin Ports Climate Conversation: Long view of Minnesota Point: Minnesota Sea Grant News. From http://www.seagrant.umn.edu/news/2020/03/17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10000"/>
              </a:spcBef>
            </a:pPr>
            <a:endParaRPr lang="en-US" sz="1800" dirty="0">
              <a:latin typeface="Times New Roman" charset="0"/>
            </a:endParaRPr>
          </a:p>
        </p:txBody>
      </p:sp>
      <p:sp>
        <p:nvSpPr>
          <p:cNvPr id="14346" name="Text Box 70"/>
          <p:cNvSpPr txBox="1">
            <a:spLocks noChangeArrowheads="1"/>
          </p:cNvSpPr>
          <p:nvPr/>
        </p:nvSpPr>
        <p:spPr bwMode="auto">
          <a:xfrm>
            <a:off x="24061747" y="2787261"/>
            <a:ext cx="8856653" cy="3702029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lIns="602864" tIns="301432" rIns="602864" bIns="602864"/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sz="4000" b="1" dirty="0">
                <a:solidFill>
                  <a:srgbClr val="000000"/>
                </a:solidFill>
                <a:latin typeface="Calibri" charset="0"/>
              </a:rPr>
              <a:t>Why </a:t>
            </a:r>
            <a:r>
              <a:rPr lang="en-US" sz="4000" b="1" i="1" dirty="0">
                <a:solidFill>
                  <a:srgbClr val="000000"/>
                </a:solidFill>
                <a:latin typeface="Calibri" charset="0"/>
              </a:rPr>
              <a:t>Minnesota Point</a:t>
            </a:r>
            <a:r>
              <a:rPr lang="en-US" sz="4000" b="1" dirty="0">
                <a:solidFill>
                  <a:srgbClr val="000000"/>
                </a:solidFill>
                <a:latin typeface="Calibri" charset="0"/>
              </a:rPr>
              <a:t>?</a:t>
            </a: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  <a:cs typeface="Calibri"/>
              </a:rPr>
              <a:t>Soil depravation from man-made dams</a:t>
            </a:r>
          </a:p>
          <a:p>
            <a:pPr marL="571500" indent="-571500" algn="just" eaLnBrk="1" hangingPunct="1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  <a:cs typeface="Calibri"/>
              </a:rPr>
              <a:t>Eventually will lead to Minnesota Point breaching 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2" name="Rectangle 180"/>
          <p:cNvSpPr>
            <a:spLocks noChangeArrowheads="1"/>
          </p:cNvSpPr>
          <p:nvPr/>
        </p:nvSpPr>
        <p:spPr bwMode="auto">
          <a:xfrm>
            <a:off x="0" y="125730"/>
            <a:ext cx="32918400" cy="2661587"/>
          </a:xfrm>
          <a:prstGeom prst="rect">
            <a:avLst/>
          </a:prstGeom>
          <a:solidFill>
            <a:srgbClr val="8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0286" tIns="30143" rIns="60286" bIns="30143" anchor="ctr">
            <a:spAutoFit/>
          </a:bodyPr>
          <a:lstStyle/>
          <a:p>
            <a:pPr algn="ctr">
              <a:defRPr/>
            </a:pPr>
            <a:r>
              <a:rPr lang="en-US" sz="7300" b="1" dirty="0">
                <a:ln>
                  <a:solidFill>
                    <a:schemeClr val="bg1"/>
                  </a:solidFill>
                </a:ln>
                <a:solidFill>
                  <a:srgbClr val="FFCF2A"/>
                </a:solidFill>
                <a:latin typeface="Calibri"/>
                <a:cs typeface="Calibri"/>
              </a:rPr>
              <a:t>Feasibility of Implementing Concrete </a:t>
            </a:r>
            <a:r>
              <a:rPr lang="en-US" sz="7300" b="1" dirty="0" err="1">
                <a:ln>
                  <a:solidFill>
                    <a:schemeClr val="bg1"/>
                  </a:solidFill>
                </a:ln>
                <a:solidFill>
                  <a:srgbClr val="FFCF2A"/>
                </a:solidFill>
                <a:latin typeface="Calibri"/>
                <a:cs typeface="Calibri"/>
              </a:rPr>
              <a:t>Tetrapods</a:t>
            </a:r>
            <a:r>
              <a:rPr lang="en-US" sz="7300" b="1" dirty="0">
                <a:ln>
                  <a:solidFill>
                    <a:schemeClr val="bg1"/>
                  </a:solidFill>
                </a:ln>
                <a:solidFill>
                  <a:srgbClr val="FFCF2A"/>
                </a:solidFill>
                <a:latin typeface="Calibri"/>
                <a:cs typeface="Calibri"/>
              </a:rPr>
              <a:t> into Duluth’s Coastal Environment</a:t>
            </a:r>
          </a:p>
          <a:p>
            <a:pPr algn="ctr">
              <a:defRPr/>
            </a:pPr>
            <a:r>
              <a:rPr lang="en-US" sz="4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libri"/>
                <a:cs typeface="Calibri"/>
              </a:rPr>
              <a:t>By: Chase Ernste</a:t>
            </a:r>
          </a:p>
          <a:p>
            <a:pPr algn="ctr">
              <a:defRPr/>
            </a:pPr>
            <a:r>
              <a:rPr lang="en-US" sz="4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libri"/>
                <a:cs typeface="Calibri"/>
              </a:rPr>
              <a:t>Dr. Mary Christiansen, Department of Civil Engineering, University of MN-Duluth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8123731" y="14524024"/>
            <a:ext cx="15938013" cy="3128027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lIns="602864" tIns="301432" rIns="602864" bIns="602864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sz="4000" b="1" dirty="0">
                <a:solidFill>
                  <a:srgbClr val="000000"/>
                </a:solidFill>
                <a:latin typeface="Calibri" charset="0"/>
              </a:rPr>
              <a:t>Concrete Mix Consideration:</a:t>
            </a:r>
          </a:p>
          <a:p>
            <a:pPr marL="457200" indent="-457200" algn="just" eaLnBrk="1" hangingPunct="1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</a:rPr>
              <a:t>Portland Cement Concrete (PCC)</a:t>
            </a:r>
          </a:p>
          <a:p>
            <a:pPr marL="457200" indent="-457200" algn="just" eaLnBrk="1" hangingPunct="1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</a:rPr>
              <a:t>Geopolymer Cement Concrete (GPC)</a:t>
            </a:r>
          </a:p>
          <a:p>
            <a:pPr marL="1200150" lvl="1" indent="-457200" algn="just" eaLnBrk="1" hangingPunct="1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</a:rPr>
              <a:t>Taconite Base -&gt; High-density concrete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8FB"/>
              </a:clrFrom>
              <a:clrTo>
                <a:srgbClr val="FFF8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93973" y="19016637"/>
            <a:ext cx="3301247" cy="2612977"/>
          </a:xfrm>
          <a:prstGeom prst="rect">
            <a:avLst/>
          </a:prstGeom>
        </p:spPr>
      </p:pic>
      <p:pic>
        <p:nvPicPr>
          <p:cNvPr id="4" name="Picture 3" descr="A picture containing sky, outdoor, stone&#10;&#10;Description automatically generated">
            <a:extLst>
              <a:ext uri="{FF2B5EF4-FFF2-40B4-BE49-F238E27FC236}">
                <a16:creationId xmlns:a16="http://schemas.microsoft.com/office/drawing/2014/main" id="{CBE63EE3-8C03-4EC1-BF6C-2F9D233153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4407" y="18056447"/>
            <a:ext cx="5346851" cy="33707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22BEA3F-4334-4A3F-84BC-0AD8B3521025}"/>
              </a:ext>
            </a:extLst>
          </p:cNvPr>
          <p:cNvSpPr txBox="1"/>
          <p:nvPr/>
        </p:nvSpPr>
        <p:spPr>
          <a:xfrm>
            <a:off x="8304407" y="21492572"/>
            <a:ext cx="50591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Concrete Tetrapod Structures [1]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9EB188-CA39-4FE5-928C-A2FFED1A94C6}"/>
              </a:ext>
            </a:extLst>
          </p:cNvPr>
          <p:cNvSpPr txBox="1"/>
          <p:nvPr/>
        </p:nvSpPr>
        <p:spPr>
          <a:xfrm>
            <a:off x="13641934" y="21492572"/>
            <a:ext cx="4570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Crete, Greece By: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Lusinemarg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[1]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857D59-0DC4-405B-918D-4E53EBD290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15574" y="1171266"/>
            <a:ext cx="1862051" cy="157094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C266522-8BEB-4973-99F7-AA99A79B65F9}"/>
              </a:ext>
            </a:extLst>
          </p:cNvPr>
          <p:cNvSpPr txBox="1"/>
          <p:nvPr/>
        </p:nvSpPr>
        <p:spPr>
          <a:xfrm>
            <a:off x="8123732" y="11909675"/>
            <a:ext cx="15938015" cy="260560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lvl="2">
              <a:lnSpc>
                <a:spcPct val="150000"/>
              </a:lnSpc>
            </a:pPr>
            <a:r>
              <a:rPr lang="en-US" sz="4000" b="1" dirty="0">
                <a:solidFill>
                  <a:srgbClr val="000000"/>
                </a:solidFill>
                <a:latin typeface="Calibri" charset="0"/>
              </a:rPr>
              <a:t>What will it Cost?</a:t>
            </a:r>
          </a:p>
          <a:p>
            <a:pPr marL="1174364" lvl="2" indent="-57150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</a:rPr>
              <a:t>Plant Budget: Approx. $150,000</a:t>
            </a:r>
          </a:p>
          <a:p>
            <a:pPr marL="1174364" lvl="2" indent="-57150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</a:rPr>
              <a:t>Tetrapod Structure cost depends on size &amp; quantity</a:t>
            </a:r>
          </a:p>
        </p:txBody>
      </p:sp>
      <p:pic>
        <p:nvPicPr>
          <p:cNvPr id="22" name="Picture 21" descr="A picture containing mammal&#10;&#10;Description automatically generated">
            <a:extLst>
              <a:ext uri="{FF2B5EF4-FFF2-40B4-BE49-F238E27FC236}">
                <a16:creationId xmlns:a16="http://schemas.microsoft.com/office/drawing/2014/main" id="{9DDB4D55-B391-481A-8D57-3B8865CB50E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3871" b="13556"/>
          <a:stretch/>
        </p:blipFill>
        <p:spPr>
          <a:xfrm>
            <a:off x="18754878" y="18056448"/>
            <a:ext cx="5194678" cy="33707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75CA282-CF1E-4C3D-8E10-DCEA4B6892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51259" y="18056448"/>
            <a:ext cx="5103618" cy="337073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77550FF-4A3F-4419-AC0C-5391808D25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6318" y="1262851"/>
            <a:ext cx="1862051" cy="1570942"/>
          </a:xfrm>
          <a:prstGeom prst="rect">
            <a:avLst/>
          </a:prstGeom>
        </p:spPr>
      </p:pic>
      <p:pic>
        <p:nvPicPr>
          <p:cNvPr id="26" name="Picture 25" descr="A picture containing water, sky, outdoor, nature&#10;&#10;Description automatically generated">
            <a:extLst>
              <a:ext uri="{FF2B5EF4-FFF2-40B4-BE49-F238E27FC236}">
                <a16:creationId xmlns:a16="http://schemas.microsoft.com/office/drawing/2014/main" id="{03B51342-D4DE-4E6E-A249-EFD99D0D18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605757" y="9535621"/>
            <a:ext cx="7782367" cy="4506458"/>
          </a:xfrm>
          <a:prstGeom prst="rect">
            <a:avLst/>
          </a:prstGeom>
        </p:spPr>
      </p:pic>
      <p:sp>
        <p:nvSpPr>
          <p:cNvPr id="36" name="Text Box 12">
            <a:extLst>
              <a:ext uri="{FF2B5EF4-FFF2-40B4-BE49-F238E27FC236}">
                <a16:creationId xmlns:a16="http://schemas.microsoft.com/office/drawing/2014/main" id="{5BC3E144-5FC1-432D-B9D2-0D9302687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3733" y="9515145"/>
            <a:ext cx="15938014" cy="239453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lIns="602864" tIns="301432" rIns="602864" bIns="602864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just" eaLnBrk="1" hangingPunct="1">
              <a:spcAft>
                <a:spcPts val="0"/>
              </a:spcAft>
            </a:pPr>
            <a:r>
              <a:rPr lang="en-US" sz="4000" b="1" dirty="0">
                <a:solidFill>
                  <a:srgbClr val="000000"/>
                </a:solidFill>
                <a:latin typeface="Calibri" charset="0"/>
              </a:rPr>
              <a:t>Expected Outcomes</a:t>
            </a:r>
          </a:p>
          <a:p>
            <a:pPr marL="457200" indent="-457200" algn="just" eaLnBrk="1" hangingPunct="1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</a:rPr>
              <a:t>Reduce Short-term erosion with </a:t>
            </a:r>
            <a:r>
              <a:rPr lang="en-US" sz="4000" dirty="0" err="1">
                <a:solidFill>
                  <a:srgbClr val="000000"/>
                </a:solidFill>
                <a:latin typeface="Calibri" charset="0"/>
              </a:rPr>
              <a:t>Tetrapods</a:t>
            </a:r>
            <a:endParaRPr lang="en-US" sz="4000" dirty="0">
              <a:solidFill>
                <a:srgbClr val="000000"/>
              </a:solidFill>
              <a:latin typeface="Calibri" charset="0"/>
            </a:endParaRPr>
          </a:p>
          <a:p>
            <a:pPr marL="457200" indent="-457200" algn="just" eaLnBrk="1" hangingPunct="1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  <a:latin typeface="Calibri" charset="0"/>
              </a:rPr>
              <a:t>Counter Long-term erosion with Replenishment Program</a:t>
            </a:r>
            <a:endParaRPr lang="en-US" sz="1800" dirty="0"/>
          </a:p>
          <a:p>
            <a:pPr lvl="0" eaLnBrk="1" hangingPunct="1">
              <a:spcBef>
                <a:spcPct val="10000"/>
              </a:spcBef>
            </a:pPr>
            <a:endParaRPr lang="en-US" sz="1800" dirty="0"/>
          </a:p>
          <a:p>
            <a:pPr eaLnBrk="1" hangingPunct="1">
              <a:spcBef>
                <a:spcPct val="10000"/>
              </a:spcBef>
            </a:pPr>
            <a:endParaRPr lang="en-US" sz="1800" dirty="0">
              <a:latin typeface="Times New Roman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358BE0-56EB-47C9-9804-5385F8575FA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988" t="7778" r="5977" b="17791"/>
          <a:stretch/>
        </p:blipFill>
        <p:spPr>
          <a:xfrm>
            <a:off x="278381" y="17040248"/>
            <a:ext cx="7522170" cy="46600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C6E870-B2B5-449E-B749-06341B745CC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3452" t="26280" r="19813" b="22407"/>
          <a:stretch/>
        </p:blipFill>
        <p:spPr>
          <a:xfrm>
            <a:off x="530276" y="10018566"/>
            <a:ext cx="7063181" cy="34329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55A4C3F-05B1-447F-980B-7BC8FF553BA5}"/>
              </a:ext>
            </a:extLst>
          </p:cNvPr>
          <p:cNvSpPr txBox="1"/>
          <p:nvPr/>
        </p:nvSpPr>
        <p:spPr>
          <a:xfrm>
            <a:off x="25121357" y="14078626"/>
            <a:ext cx="6664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Preliminary Field Study using GPC units in Sydney, Australia [2]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6DE7CFA-FC9A-408B-8823-2726F3309FCE}"/>
              </a:ext>
            </a:extLst>
          </p:cNvPr>
          <p:cNvSpPr txBox="1"/>
          <p:nvPr/>
        </p:nvSpPr>
        <p:spPr>
          <a:xfrm>
            <a:off x="18745553" y="21492572"/>
            <a:ext cx="45708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Large Concrete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Tetrapods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[1]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754EBD-DA6B-4A57-9650-9D1CC8564FF0}"/>
              </a:ext>
            </a:extLst>
          </p:cNvPr>
          <p:cNvSpPr txBox="1"/>
          <p:nvPr/>
        </p:nvSpPr>
        <p:spPr>
          <a:xfrm>
            <a:off x="18754877" y="17178097"/>
            <a:ext cx="5306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Taconite Tailings in the CE Building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D2AD6416-ECD5-444A-B564-38BE68C2B47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2963" t="-2064" r="19357" b="3560"/>
          <a:stretch/>
        </p:blipFill>
        <p:spPr>
          <a:xfrm rot="5400000">
            <a:off x="20182314" y="13262228"/>
            <a:ext cx="2501120" cy="5257744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BCAFB4D0-1650-4027-A1CE-FE558A6D5CE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04407" y="3755420"/>
            <a:ext cx="15645149" cy="568588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3">
    <a:dk1>
      <a:srgbClr val="000000"/>
    </a:dk1>
    <a:lt1>
      <a:srgbClr val="FFFFFF"/>
    </a:lt1>
    <a:dk2>
      <a:srgbClr val="000000"/>
    </a:dk2>
    <a:lt2>
      <a:srgbClr val="333333"/>
    </a:lt2>
    <a:accent1>
      <a:srgbClr val="DDDDDD"/>
    </a:accent1>
    <a:accent2>
      <a:srgbClr val="808080"/>
    </a:accent2>
    <a:accent3>
      <a:srgbClr val="FFFFFF"/>
    </a:accent3>
    <a:accent4>
      <a:srgbClr val="000000"/>
    </a:accent4>
    <a:accent5>
      <a:srgbClr val="EBEBEB"/>
    </a:accent5>
    <a:accent6>
      <a:srgbClr val="737373"/>
    </a:accent6>
    <a:hlink>
      <a:srgbClr val="4D4D4D"/>
    </a:hlink>
    <a:folHlink>
      <a:srgbClr val="EAEAE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6538</TotalTime>
  <Words>347</Words>
  <Application>Microsoft Office PowerPoint</Application>
  <PresentationFormat>Custom</PresentationFormat>
  <Paragraphs>60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Times New Roman</vt:lpstr>
      <vt:lpstr>Default Design</vt:lpstr>
      <vt:lpstr>PowerPoint Presentation</vt:lpstr>
    </vt:vector>
  </TitlesOfParts>
  <Manager/>
  <Company/>
  <LinksUpToDate>false</LinksUpToDate>
  <SharedDoc>false</SharedDoc>
  <HyperlinkBase>http://colinpurrington.com/tips/academic/posterdesign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</dc:title>
  <dc:subject>conference poster</dc:subject>
  <dc:creator>Colin Purrington</dc:creator>
  <cp:keywords>poster, conference, session, meeting, symposium, research, presentation</cp:keywords>
  <dc:description>This template is free for you to use to create your poster.  Do not host this file on your own server, even in adapted form. If you need to post a template, please steal somebody else's or just make your own (it's easy).  Thanks!</dc:description>
  <cp:lastModifiedBy>Chase Ernste</cp:lastModifiedBy>
  <cp:revision>594</cp:revision>
  <cp:lastPrinted>2021-04-21T20:25:39Z</cp:lastPrinted>
  <dcterms:created xsi:type="dcterms:W3CDTF">2012-06-12T14:08:55Z</dcterms:created>
  <dcterms:modified xsi:type="dcterms:W3CDTF">2021-04-21T20:29:32Z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Colin Purrington</vt:lpwstr>
  </property>
</Properties>
</file>