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gtETrEtSrU/Gldqh0JCTtRR0cS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5" name="Google Shape;20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--Thank you for the opportunity to be here.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-- Introduce panel</a:t>
            </a:r>
            <a:endParaRPr/>
          </a:p>
          <a:p>
            <a:pPr indent="-171450" lvl="0" marL="17145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In 25 minutes we will share some key lessons learned from a Minnesota-based pilot program called, “The Higher Ed Redesign Inisitiave.”  In doing so we will 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Give a brief history of our collaboration between MHEC, CDes, and jCENTER (DW)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Provide a brief overview about what design thinking is and how it relates to the policy arena (VS)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Share lessons learned from the project (LT)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Reflections on its application to policy challenges in higher education</a:t>
            </a:r>
            <a:endParaRPr/>
          </a:p>
          <a:p>
            <a:pPr indent="-1524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95250" lvl="0" marL="17145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6" name="Google Shape;206;p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3" name="Google Shape;213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4" name="Google Shape;21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1" name="Google Shape;22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8" name="Google Shape;22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5" name="Google Shape;6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--Thank you for the opportunity to be here.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-- Introduce panel</a:t>
            </a:r>
            <a:endParaRPr/>
          </a:p>
          <a:p>
            <a:pPr indent="-171450" lvl="0" marL="17145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In 25 minutes we will share some key lessons learned from a Minnesota-based pilot program called, “The Higher Ed Redesign Inisitiave.”  In doing so we will 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Give a brief history of our collaboration between MHEC, CDes, and jCENTER (DW)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Provide a brief overview about what design thinking is and how it relates to the policy arena (VS)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Share lessons learned from the project (LT)</a:t>
            </a:r>
            <a:endParaRPr/>
          </a:p>
          <a:p>
            <a:pPr indent="-2286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arenR"/>
            </a:pPr>
            <a:r>
              <a:rPr lang="en-US"/>
              <a:t>Reflections on its application to policy challenges in higher education</a:t>
            </a:r>
            <a:endParaRPr/>
          </a:p>
          <a:p>
            <a:pPr indent="-152400" lvl="0" marL="228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  <a:p>
            <a:pPr indent="-95250" lvl="0" marL="17145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6" name="Google Shape;66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4" name="Google Shape;9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Toby:  9:00-9:15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quick intro….so you have a conceptual understanding of the steps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Empathy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Problem definition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Ideation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Prototyping and testing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Introduce the concept and explain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Discuss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Practice activity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discuss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2" name="Google Shape;10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Speaking Truth to Policy - 2014 conference theme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 be incorporated by highlighting the empathic interviews in the process, user perspective as ‘truth’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6"/>
          <p:cNvSpPr txBox="1"/>
          <p:nvPr>
            <p:ph type="ctrTitle"/>
          </p:nvPr>
        </p:nvSpPr>
        <p:spPr>
          <a:xfrm>
            <a:off x="990600" y="5334000"/>
            <a:ext cx="7772400" cy="704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6"/>
          <p:cNvSpPr txBox="1"/>
          <p:nvPr>
            <p:ph idx="1" type="subTitle"/>
          </p:nvPr>
        </p:nvSpPr>
        <p:spPr>
          <a:xfrm>
            <a:off x="990600" y="5867400"/>
            <a:ext cx="777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  <a:defRPr sz="2400">
                <a:solidFill>
                  <a:schemeClr val="lt1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5"/>
          <p:cNvSpPr txBox="1"/>
          <p:nvPr>
            <p:ph type="title"/>
          </p:nvPr>
        </p:nvSpPr>
        <p:spPr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5"/>
          <p:cNvSpPr txBox="1"/>
          <p:nvPr>
            <p:ph idx="1" type="body"/>
          </p:nvPr>
        </p:nvSpPr>
        <p:spPr>
          <a:xfrm rot="5400000">
            <a:off x="2476500" y="876300"/>
            <a:ext cx="419100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6"/>
          <p:cNvSpPr txBox="1"/>
          <p:nvPr>
            <p:ph type="title"/>
          </p:nvPr>
        </p:nvSpPr>
        <p:spPr>
          <a:xfrm rot="5400000">
            <a:off x="4709319" y="3109119"/>
            <a:ext cx="5211762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6"/>
          <p:cNvSpPr txBox="1"/>
          <p:nvPr>
            <p:ph idx="1" type="body"/>
          </p:nvPr>
        </p:nvSpPr>
        <p:spPr>
          <a:xfrm rot="5400000">
            <a:off x="975519" y="1356519"/>
            <a:ext cx="5211762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7"/>
          <p:cNvSpPr txBox="1"/>
          <p:nvPr>
            <p:ph type="title"/>
          </p:nvPr>
        </p:nvSpPr>
        <p:spPr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7"/>
          <p:cNvSpPr txBox="1"/>
          <p:nvPr>
            <p:ph idx="1" type="body"/>
          </p:nvPr>
        </p:nvSpPr>
        <p:spPr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8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8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9"/>
          <p:cNvSpPr txBox="1"/>
          <p:nvPr>
            <p:ph type="title"/>
          </p:nvPr>
        </p:nvSpPr>
        <p:spPr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9"/>
          <p:cNvSpPr txBox="1"/>
          <p:nvPr>
            <p:ph idx="1" type="body"/>
          </p:nvPr>
        </p:nvSpPr>
        <p:spPr>
          <a:xfrm>
            <a:off x="914400" y="2438400"/>
            <a:ext cx="3581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24" name="Google Shape;24;p29"/>
          <p:cNvSpPr txBox="1"/>
          <p:nvPr>
            <p:ph idx="2" type="body"/>
          </p:nvPr>
        </p:nvSpPr>
        <p:spPr>
          <a:xfrm>
            <a:off x="4648200" y="2438400"/>
            <a:ext cx="3581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28" name="Google Shape;28;p3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29" name="Google Shape;29;p30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30" name="Google Shape;30;p3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/>
          <p:nvPr>
            <p:ph type="title"/>
          </p:nvPr>
        </p:nvSpPr>
        <p:spPr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sz="2000"/>
            </a:lvl9pPr>
          </a:lstStyle>
          <a:p/>
        </p:txBody>
      </p:sp>
      <p:sp>
        <p:nvSpPr>
          <p:cNvPr id="37" name="Google Shape;37;p3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b="0" i="0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41" name="Google Shape;41;p3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Char char="•"/>
              <a:defRPr b="0" i="0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Char char="–"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"/>
          <p:cNvSpPr/>
          <p:nvPr/>
        </p:nvSpPr>
        <p:spPr>
          <a:xfrm>
            <a:off x="0" y="5486400"/>
            <a:ext cx="9144000" cy="13716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rgbClr val="C1C1C1"/>
              </a:gs>
            </a:gsLst>
            <a:lin ang="16200000" scaled="0"/>
          </a:gradFill>
          <a:ln cap="flat" cmpd="sng" w="9525">
            <a:solidFill>
              <a:srgbClr val="4E4E4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 txBox="1"/>
          <p:nvPr>
            <p:ph type="ctrTitle"/>
          </p:nvPr>
        </p:nvSpPr>
        <p:spPr>
          <a:xfrm>
            <a:off x="0" y="56007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282828"/>
                </a:solidFill>
              </a:rPr>
              <a:t>Design Thinking for Higher Education Policy Innovation</a:t>
            </a:r>
            <a:br>
              <a:rPr b="1" lang="en-US" sz="2800">
                <a:solidFill>
                  <a:srgbClr val="282828"/>
                </a:solidFill>
              </a:rPr>
            </a:br>
            <a:r>
              <a:rPr lang="en-US" sz="1800">
                <a:solidFill>
                  <a:srgbClr val="282828"/>
                </a:solidFill>
              </a:rPr>
              <a:t>David Weerts, Virajita Singh, Aaron Horn &amp; Leonard Taylor</a:t>
            </a:r>
            <a:endParaRPr sz="1800">
              <a:solidFill>
                <a:srgbClr val="282828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82828"/>
                </a:solidFill>
              </a:rPr>
              <a:t>Association for the Study of Higher </a:t>
            </a:r>
            <a:r>
              <a:rPr lang="en-US" sz="1800">
                <a:solidFill>
                  <a:srgbClr val="282828"/>
                </a:solidFill>
              </a:rPr>
              <a:t>Education</a:t>
            </a:r>
            <a:r>
              <a:rPr lang="en-US" sz="1800">
                <a:solidFill>
                  <a:srgbClr val="282828"/>
                </a:solidFill>
              </a:rPr>
              <a:t>, Policy </a:t>
            </a:r>
            <a:r>
              <a:rPr lang="en-US" sz="1800">
                <a:solidFill>
                  <a:srgbClr val="282828"/>
                </a:solidFill>
              </a:rPr>
              <a:t>Pre-Conf</a:t>
            </a:r>
            <a:r>
              <a:rPr lang="en-US" sz="1800">
                <a:solidFill>
                  <a:srgbClr val="282828"/>
                </a:solidFill>
              </a:rPr>
              <a:t>, </a:t>
            </a:r>
            <a:r>
              <a:rPr lang="en-US" sz="1800">
                <a:solidFill>
                  <a:srgbClr val="282828"/>
                </a:solidFill>
              </a:rPr>
              <a:t>November</a:t>
            </a:r>
            <a:r>
              <a:rPr lang="en-US" sz="1800">
                <a:solidFill>
                  <a:srgbClr val="282828"/>
                </a:solidFill>
              </a:rPr>
              <a:t> 4, 2015</a:t>
            </a:r>
            <a:br>
              <a:rPr lang="en-US"/>
            </a:br>
            <a:br>
              <a:rPr b="1" lang="en-US">
                <a:solidFill>
                  <a:srgbClr val="282828"/>
                </a:solidFill>
              </a:rPr>
            </a:br>
            <a:endParaRPr>
              <a:solidFill>
                <a:srgbClr val="282828"/>
              </a:solidFill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-228600"/>
            <a:ext cx="4698997" cy="281939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"/>
          <p:cNvSpPr txBox="1"/>
          <p:nvPr>
            <p:ph type="ctrTitle"/>
          </p:nvPr>
        </p:nvSpPr>
        <p:spPr>
          <a:xfrm>
            <a:off x="685800" y="867856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3: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Ideate</a:t>
            </a:r>
            <a:b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generate an abundance of ideas. Tweak &amp; Leap!</a:t>
            </a:r>
            <a:r>
              <a:rPr b="1" lang="en-US" sz="4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0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0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0"/>
          <p:cNvSpPr txBox="1"/>
          <p:nvPr/>
        </p:nvSpPr>
        <p:spPr>
          <a:xfrm>
            <a:off x="0" y="0"/>
            <a:ext cx="51054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1"/>
          <p:cNvSpPr txBox="1"/>
          <p:nvPr>
            <p:ph type="ctrTitle"/>
          </p:nvPr>
        </p:nvSpPr>
        <p:spPr>
          <a:xfrm>
            <a:off x="685800" y="703080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4: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Prototype</a:t>
            </a:r>
            <a:b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Think with your hands</a:t>
            </a:r>
            <a:endParaRPr b="1" sz="24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1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-2.jpg" id="131" name="Google Shape;1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09800" y="3962400"/>
            <a:ext cx="1549399" cy="230815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1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1"/>
          <p:cNvSpPr txBox="1"/>
          <p:nvPr/>
        </p:nvSpPr>
        <p:spPr>
          <a:xfrm>
            <a:off x="0" y="0"/>
            <a:ext cx="47244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"/>
          <p:cNvSpPr txBox="1"/>
          <p:nvPr>
            <p:ph type="ctrTitle"/>
          </p:nvPr>
        </p:nvSpPr>
        <p:spPr>
          <a:xfrm>
            <a:off x="685800" y="816765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5: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Test</a:t>
            </a:r>
            <a:b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Where the rubber meets the road</a:t>
            </a:r>
            <a:b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2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Bentley-Continental_GT_Prototype_2002_1280x960_wallpaper_19.jpg" id="140" name="Google Shape;14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6800" y="4114800"/>
            <a:ext cx="2631067" cy="197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2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2"/>
          <p:cNvSpPr txBox="1"/>
          <p:nvPr/>
        </p:nvSpPr>
        <p:spPr>
          <a:xfrm>
            <a:off x="0" y="0"/>
            <a:ext cx="48768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3"/>
          <p:cNvSpPr txBox="1"/>
          <p:nvPr>
            <p:ph type="ctrTitle"/>
          </p:nvPr>
        </p:nvSpPr>
        <p:spPr>
          <a:xfrm>
            <a:off x="685800" y="950779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6: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Apply 5-step process again &amp; again, anytime</a:t>
            </a:r>
            <a:endParaRPr b="1" sz="2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3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3"/>
          <p:cNvSpPr txBox="1"/>
          <p:nvPr/>
        </p:nvSpPr>
        <p:spPr>
          <a:xfrm>
            <a:off x="0" y="0"/>
            <a:ext cx="47244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"/>
          <p:cNvSpPr txBox="1"/>
          <p:nvPr>
            <p:ph idx="1" type="body"/>
          </p:nvPr>
        </p:nvSpPr>
        <p:spPr>
          <a:xfrm>
            <a:off x="152400" y="1905000"/>
            <a:ext cx="8534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1. Embracing diversity in all forms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2. Radical collaboration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3. Making things visible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4. Having empathy for the user</a:t>
            </a:r>
            <a:endParaRPr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t/>
            </a:r>
            <a:endParaRPr sz="1800">
              <a:solidFill>
                <a:srgbClr val="000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000000"/>
              </a:solidFill>
            </a:endParaRPr>
          </a:p>
        </p:txBody>
      </p:sp>
      <p:sp>
        <p:nvSpPr>
          <p:cNvPr id="156" name="Google Shape;156;p14"/>
          <p:cNvSpPr txBox="1"/>
          <p:nvPr/>
        </p:nvSpPr>
        <p:spPr>
          <a:xfrm>
            <a:off x="0" y="0"/>
            <a:ext cx="7886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 txBox="1"/>
          <p:nvPr>
            <p:ph type="title"/>
          </p:nvPr>
        </p:nvSpPr>
        <p:spPr>
          <a:xfrm>
            <a:off x="0" y="0"/>
            <a:ext cx="7886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</a:rPr>
              <a:t>Design-Thinking</a:t>
            </a:r>
            <a:endParaRPr sz="4800">
              <a:solidFill>
                <a:srgbClr val="5F5F5F"/>
              </a:solidFill>
            </a:endParaRPr>
          </a:p>
        </p:txBody>
      </p:sp>
      <p:sp>
        <p:nvSpPr>
          <p:cNvPr id="162" name="Google Shape;162;p15"/>
          <p:cNvSpPr txBox="1"/>
          <p:nvPr>
            <p:ph idx="1" type="body"/>
          </p:nvPr>
        </p:nvSpPr>
        <p:spPr>
          <a:xfrm>
            <a:off x="152400" y="1905000"/>
            <a:ext cx="8534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5. Having creative confidence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6. Having a bias for action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7. Being open to failing forward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8. Committing to iterative action</a:t>
            </a:r>
            <a:endParaRPr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t/>
            </a:r>
            <a:endParaRPr sz="1800">
              <a:latin typeface="Avenir"/>
              <a:ea typeface="Avenir"/>
              <a:cs typeface="Avenir"/>
              <a:sym typeface="Avenir"/>
            </a:endParaRPr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"/>
          <p:cNvSpPr txBox="1"/>
          <p:nvPr>
            <p:ph type="ctrTitle"/>
          </p:nvPr>
        </p:nvSpPr>
        <p:spPr>
          <a:xfrm>
            <a:off x="388645" y="412271"/>
            <a:ext cx="8489206" cy="5552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Focus on the user</a:t>
            </a: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, not only the system</a:t>
            </a:r>
            <a: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2. Bring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much needed change/redesign </a:t>
            </a: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to the system</a:t>
            </a: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3. Help transform higher ed institutions into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hubs of relevant creativity</a:t>
            </a: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4. Make real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on-the-ground impact	</a:t>
            </a:r>
            <a:endParaRPr b="1"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6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6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0" y="0"/>
            <a:ext cx="7886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7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7"/>
          <p:cNvSpPr/>
          <p:nvPr/>
        </p:nvSpPr>
        <p:spPr>
          <a:xfrm>
            <a:off x="0" y="6439497"/>
            <a:ext cx="9144000" cy="418503"/>
          </a:xfrm>
          <a:prstGeom prst="rect">
            <a:avLst/>
          </a:prstGeom>
          <a:solidFill>
            <a:srgbClr val="2C334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7"/>
          <p:cNvSpPr txBox="1"/>
          <p:nvPr/>
        </p:nvSpPr>
        <p:spPr>
          <a:xfrm>
            <a:off x="0" y="6342610"/>
            <a:ext cx="9144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D2232A"/>
                </a:solidFill>
                <a:latin typeface="Arial"/>
                <a:ea typeface="Arial"/>
                <a:cs typeface="Arial"/>
                <a:sym typeface="Arial"/>
              </a:rPr>
              <a:t>The Higher Ed Redesign Initiative</a:t>
            </a:r>
            <a:endParaRPr b="1" sz="2800">
              <a:solidFill>
                <a:srgbClr val="D2232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7"/>
          <p:cNvSpPr txBox="1"/>
          <p:nvPr>
            <p:ph type="ctrTitle"/>
          </p:nvPr>
        </p:nvSpPr>
        <p:spPr>
          <a:xfrm>
            <a:off x="990600" y="5334000"/>
            <a:ext cx="7772400" cy="704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Final HiEd 2 pager.pdf" id="182" name="Google Shape;182;p17"/>
          <p:cNvPicPr preferRelativeResize="0"/>
          <p:nvPr/>
        </p:nvPicPr>
        <p:blipFill rotWithShape="1">
          <a:blip r:embed="rId3">
            <a:alphaModFix/>
          </a:blip>
          <a:srcRect b="31245" l="52369" r="3022" t="2210"/>
          <a:stretch/>
        </p:blipFill>
        <p:spPr>
          <a:xfrm>
            <a:off x="685800" y="336340"/>
            <a:ext cx="2908600" cy="56150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nal Comprehensive report.pdf" id="183" name="Google Shape;183;p17"/>
          <p:cNvPicPr preferRelativeResize="0"/>
          <p:nvPr/>
        </p:nvPicPr>
        <p:blipFill rotWithShape="1">
          <a:blip r:embed="rId4">
            <a:alphaModFix/>
          </a:blip>
          <a:srcRect b="10286" l="6264" r="6928" t="12964"/>
          <a:stretch/>
        </p:blipFill>
        <p:spPr>
          <a:xfrm>
            <a:off x="3857978" y="336339"/>
            <a:ext cx="4907526" cy="5615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8"/>
          <p:cNvSpPr txBox="1"/>
          <p:nvPr>
            <p:ph type="title"/>
          </p:nvPr>
        </p:nvSpPr>
        <p:spPr>
          <a:xfrm>
            <a:off x="0" y="152400"/>
            <a:ext cx="89154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Design Associates Pilot: Design Challenge</a:t>
            </a:r>
            <a:endParaRPr b="1" sz="3600"/>
          </a:p>
        </p:txBody>
      </p:sp>
      <p:sp>
        <p:nvSpPr>
          <p:cNvPr id="189" name="Google Shape;189;p18"/>
          <p:cNvSpPr txBox="1"/>
          <p:nvPr>
            <p:ph idx="1" type="body"/>
          </p:nvPr>
        </p:nvSpPr>
        <p:spPr>
          <a:xfrm>
            <a:off x="419100" y="2286000"/>
            <a:ext cx="8534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 sz="2800"/>
              <a:t>How can we use open educational resources (OERs) 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to address achievement gaps and advance equity in higher education participation and outcomes, </a:t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to reduce cost for students and families, and </a:t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to improve the overall quality of learning?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9"/>
          <p:cNvSpPr txBox="1"/>
          <p:nvPr>
            <p:ph type="title"/>
          </p:nvPr>
        </p:nvSpPr>
        <p:spPr>
          <a:xfrm>
            <a:off x="0" y="304800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Teams and format</a:t>
            </a:r>
            <a:endParaRPr/>
          </a:p>
        </p:txBody>
      </p:sp>
      <p:sp>
        <p:nvSpPr>
          <p:cNvPr id="195" name="Google Shape;195;p19"/>
          <p:cNvSpPr txBox="1"/>
          <p:nvPr>
            <p:ph idx="1" type="body"/>
          </p:nvPr>
        </p:nvSpPr>
        <p:spPr>
          <a:xfrm>
            <a:off x="0" y="1447800"/>
            <a:ext cx="44196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</a:pPr>
            <a:r>
              <a:rPr lang="en-US" sz="2400"/>
              <a:t>18 Design Associates across sectors 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</a:pPr>
            <a:r>
              <a:rPr lang="en-US" sz="2400"/>
              <a:t>3 design weekends: Fall, Winter, Spring (2013-2014)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•"/>
            </a:pPr>
            <a:r>
              <a:rPr lang="en-US" sz="2400"/>
              <a:t>“Shark Tank” pitch of final prototype at MHEC Summer Meeting (2014)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</p:txBody>
      </p:sp>
      <p:pic>
        <p:nvPicPr>
          <p:cNvPr descr="Final_Executive Summary Handout.pdf" id="196" name="Google Shape;19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2892" y="515390"/>
            <a:ext cx="4901108" cy="6342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609600" y="2057400"/>
            <a:ext cx="76200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What happens when you bring together artists, designers, engineers, students, non-profit leaders, and policy makers to address persistent higher education challenges?</a:t>
            </a:r>
            <a:endParaRPr sz="3200"/>
          </a:p>
        </p:txBody>
      </p:sp>
      <p:sp>
        <p:nvSpPr>
          <p:cNvPr id="61" name="Google Shape;61;p2"/>
          <p:cNvSpPr txBox="1"/>
          <p:nvPr/>
        </p:nvSpPr>
        <p:spPr>
          <a:xfrm>
            <a:off x="0" y="304800"/>
            <a:ext cx="76200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Promoting policy innovation</a:t>
            </a:r>
            <a:endParaRPr b="0" i="0" sz="36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Screen Shot 2015-11-04 at 9.46.46 AM.png" id="62" name="Google Shape;6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4600" y="3810000"/>
            <a:ext cx="3505200" cy="2692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0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endParaRPr sz="4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0"/>
          <p:cNvSpPr txBox="1"/>
          <p:nvPr/>
        </p:nvSpPr>
        <p:spPr>
          <a:xfrm>
            <a:off x="152400" y="1143000"/>
            <a:ext cx="8686800" cy="507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Prototype 3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Focus on foundational, transferable, and transformative skills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Increased synchronization of stakeholders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User-centered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Interest from Minnesota Legislators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“Earn as you learn” program in development phase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Possible contributions to the application of the program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Themes across prototypes </a:t>
            </a:r>
            <a:endParaRPr/>
          </a:p>
          <a:p>
            <a:pPr indent="-1524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Identified a need for synchronization across stakeholders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1"/>
          <p:cNvSpPr/>
          <p:nvPr/>
        </p:nvSpPr>
        <p:spPr>
          <a:xfrm>
            <a:off x="0" y="152400"/>
            <a:ext cx="490741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Lessons Learned </a:t>
            </a:r>
            <a:endParaRPr sz="4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1"/>
          <p:cNvSpPr txBox="1"/>
          <p:nvPr/>
        </p:nvSpPr>
        <p:spPr>
          <a:xfrm>
            <a:off x="525913" y="990600"/>
            <a:ext cx="9220200" cy="3970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strengths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Iterative in the design phase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Interdisciplinary (teams &amp; approach)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Enhanced contextual understanding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Complements policy analysis &amp; empirical approaches (see handout) 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533400" y="3810000"/>
            <a:ext cx="861060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challenges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Limited time to develop team dynamics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Scalability limited by resources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Improvisation is new and uncomfortable for some</a:t>
            </a:r>
            <a:endParaRPr/>
          </a:p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Solutions challenge cultural norms </a:t>
            </a:r>
            <a:endParaRPr sz="28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2"/>
          <p:cNvSpPr txBox="1"/>
          <p:nvPr>
            <p:ph idx="1" type="body"/>
          </p:nvPr>
        </p:nvSpPr>
        <p:spPr>
          <a:xfrm>
            <a:off x="152400" y="1600200"/>
            <a:ext cx="80772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 sz="2800" u="sng"/>
              <a:t>Opportunities</a:t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Potentially enhances effectiveness of action-research networks</a:t>
            </a:r>
            <a:endParaRPr/>
          </a:p>
          <a:p>
            <a:pPr indent="-1333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Diversifies social capital for professionals from disparate fields</a:t>
            </a:r>
            <a:endParaRPr/>
          </a:p>
          <a:p>
            <a:pPr indent="-1333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Incorporation within undergrad, grad, and professional development programs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217" name="Google Shape;217;p22"/>
          <p:cNvSpPr txBox="1"/>
          <p:nvPr>
            <p:ph type="title"/>
          </p:nvPr>
        </p:nvSpPr>
        <p:spPr>
          <a:xfrm>
            <a:off x="0" y="0"/>
            <a:ext cx="10591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4000"/>
            </a:br>
            <a:r>
              <a:rPr lang="en-US" sz="4000"/>
              <a:t>Perspectives from a Regional Compact</a:t>
            </a:r>
            <a:endParaRPr sz="4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3"/>
          <p:cNvSpPr txBox="1"/>
          <p:nvPr>
            <p:ph idx="1" type="body"/>
          </p:nvPr>
        </p:nvSpPr>
        <p:spPr>
          <a:xfrm>
            <a:off x="152400" y="1600200"/>
            <a:ext cx="83820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rPr lang="en-US" sz="2800" u="sng"/>
              <a:t>Challenges</a:t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Managing and accounting for conflicting values when evaluating solutions: cultural, political, tradition/change</a:t>
            </a:r>
            <a:endParaRPr/>
          </a:p>
          <a:p>
            <a:pPr indent="-158750" lvl="1" marL="74295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Innovation diffusion: design solutions for human systems are context-dependent </a:t>
            </a:r>
            <a:endParaRPr/>
          </a:p>
          <a:p>
            <a:pPr indent="-1333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Obtaining support of necessary parties for implementation: institutional leaders, policymakers, businesses, ngo's, and others</a:t>
            </a:r>
            <a:endParaRPr sz="2000"/>
          </a:p>
          <a:p>
            <a:pPr indent="-133350" lvl="1" marL="7429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</a:pPr>
            <a:r>
              <a:t/>
            </a:r>
            <a:endParaRPr sz="2400"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r>
              <a:t/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  <a:p>
            <a:pPr indent="0" lvl="1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  <a:p>
            <a:pPr indent="-1079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224" name="Google Shape;224;p23"/>
          <p:cNvSpPr txBox="1"/>
          <p:nvPr>
            <p:ph type="title"/>
          </p:nvPr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 sz="4000"/>
              <a:t>Perspectives from a Regional Compact</a:t>
            </a:r>
            <a:endParaRPr sz="4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4"/>
          <p:cNvSpPr/>
          <p:nvPr/>
        </p:nvSpPr>
        <p:spPr>
          <a:xfrm>
            <a:off x="2895600" y="381000"/>
            <a:ext cx="5410200" cy="1905000"/>
          </a:xfrm>
          <a:prstGeom prst="parallelogram">
            <a:avLst>
              <a:gd fmla="val 25000" name="adj"/>
            </a:avLst>
          </a:prstGeom>
          <a:solidFill>
            <a:schemeClr val="lt1"/>
          </a:solidFill>
          <a:ln cap="flat" cmpd="sng" w="101600">
            <a:solidFill>
              <a:srgbClr val="FFC9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4"/>
          <p:cNvSpPr txBox="1"/>
          <p:nvPr/>
        </p:nvSpPr>
        <p:spPr>
          <a:xfrm>
            <a:off x="3429000" y="457200"/>
            <a:ext cx="1904687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C918"/>
                </a:solidFill>
                <a:latin typeface="Arial"/>
                <a:ea typeface="Arial"/>
                <a:cs typeface="Arial"/>
                <a:sym typeface="Arial"/>
              </a:rPr>
              <a:t>RE:FINE</a:t>
            </a:r>
            <a:endParaRPr/>
          </a:p>
        </p:txBody>
      </p:sp>
      <p:sp>
        <p:nvSpPr>
          <p:cNvPr id="232" name="Google Shape;232;p24"/>
          <p:cNvSpPr/>
          <p:nvPr/>
        </p:nvSpPr>
        <p:spPr>
          <a:xfrm>
            <a:off x="2895600" y="2514600"/>
            <a:ext cx="5410200" cy="1905000"/>
          </a:xfrm>
          <a:prstGeom prst="parallelogram">
            <a:avLst>
              <a:gd fmla="val 25000" name="adj"/>
            </a:avLst>
          </a:prstGeom>
          <a:solidFill>
            <a:schemeClr val="lt1"/>
          </a:solidFill>
          <a:ln cap="flat" cmpd="sng" w="1016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4"/>
          <p:cNvSpPr/>
          <p:nvPr/>
        </p:nvSpPr>
        <p:spPr>
          <a:xfrm>
            <a:off x="2895600" y="4648200"/>
            <a:ext cx="5410200" cy="1905000"/>
          </a:xfrm>
          <a:prstGeom prst="parallelogram">
            <a:avLst>
              <a:gd fmla="val 25000" name="adj"/>
            </a:avLst>
          </a:prstGeom>
          <a:solidFill>
            <a:schemeClr val="lt1"/>
          </a:solidFill>
          <a:ln cap="flat" cmpd="sng" w="1016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4"/>
          <p:cNvSpPr txBox="1"/>
          <p:nvPr/>
        </p:nvSpPr>
        <p:spPr>
          <a:xfrm>
            <a:off x="3429000" y="2590800"/>
            <a:ext cx="2514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rPr>
              <a:t>RE:TREAT</a:t>
            </a:r>
            <a:endParaRPr/>
          </a:p>
        </p:txBody>
      </p:sp>
      <p:sp>
        <p:nvSpPr>
          <p:cNvPr id="235" name="Google Shape;235;p24"/>
          <p:cNvSpPr txBox="1"/>
          <p:nvPr/>
        </p:nvSpPr>
        <p:spPr>
          <a:xfrm>
            <a:off x="3429000" y="4724400"/>
            <a:ext cx="2819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RE:INVENT</a:t>
            </a:r>
            <a:endParaRPr/>
          </a:p>
        </p:txBody>
      </p:sp>
      <p:sp>
        <p:nvSpPr>
          <p:cNvPr id="236" name="Google Shape;236;p24"/>
          <p:cNvSpPr txBox="1"/>
          <p:nvPr/>
        </p:nvSpPr>
        <p:spPr>
          <a:xfrm>
            <a:off x="3505200" y="990600"/>
            <a:ext cx="4038600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 Design Challenge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Design-thinking workshop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Preliminary Assessment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3581400" y="2971800"/>
            <a:ext cx="40386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Organizational Analysis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 Design Challenge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Two-Day Design-thinking Retreat</a:t>
            </a:r>
            <a:endParaRPr/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 Design Challenge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4"/>
          <p:cNvSpPr txBox="1"/>
          <p:nvPr/>
        </p:nvSpPr>
        <p:spPr>
          <a:xfrm>
            <a:off x="3657600" y="5088285"/>
            <a:ext cx="5105400" cy="17697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079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Organizational Analysis</a:t>
            </a:r>
            <a:endParaRPr/>
          </a:p>
          <a:p>
            <a:pPr indent="-1079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 Design Challenge</a:t>
            </a:r>
            <a:endParaRPr/>
          </a:p>
          <a:p>
            <a:pPr indent="-1079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Two-Day Design-thinking retreat</a:t>
            </a:r>
            <a:endParaRPr/>
          </a:p>
          <a:p>
            <a:pPr indent="-1079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Leadership Coaching</a:t>
            </a:r>
            <a:endParaRPr/>
          </a:p>
          <a:p>
            <a:pPr indent="-10795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US"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Comprehensive Report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 txBox="1"/>
          <p:nvPr>
            <p:ph idx="1" type="subTitle"/>
          </p:nvPr>
        </p:nvSpPr>
        <p:spPr>
          <a:xfrm>
            <a:off x="609600" y="1295400"/>
            <a:ext cx="81534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7"/>
              <a:buFont typeface="Helvetica Neue"/>
              <a:buNone/>
            </a:pPr>
            <a:r>
              <a:rPr lang="en-US" sz="2167">
                <a:solidFill>
                  <a:schemeClr val="dk1"/>
                </a:solidFill>
              </a:rPr>
              <a:t>Could we build on the legacy of the National Center for Public Policy in Higher Education Associates Program? 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lt1"/>
              </a:buClr>
              <a:buSzPts val="2167"/>
              <a:buFont typeface="Helvetica Neue"/>
              <a:buNone/>
            </a:pPr>
            <a:r>
              <a:t/>
            </a:r>
            <a:endParaRPr sz="2167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dk1"/>
              </a:buClr>
              <a:buSzPts val="2167"/>
              <a:buFont typeface="Helvetica Neue"/>
              <a:buNone/>
            </a:pPr>
            <a:r>
              <a:rPr lang="en-US" sz="2167">
                <a:solidFill>
                  <a:schemeClr val="dk1"/>
                </a:solidFill>
              </a:rPr>
              <a:t>University of Minnesota’s growing niche’ in applying design methodology to social problems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lt1"/>
              </a:buClr>
              <a:buSzPts val="2167"/>
              <a:buFont typeface="Helvetica Neue"/>
              <a:buNone/>
            </a:pPr>
            <a:r>
              <a:t/>
            </a:r>
            <a:endParaRPr sz="2167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dk1"/>
              </a:buClr>
              <a:buSzPts val="2167"/>
              <a:buFont typeface="Helvetica Neue"/>
              <a:buNone/>
            </a:pPr>
            <a:r>
              <a:rPr lang="en-US" sz="2167">
                <a:solidFill>
                  <a:schemeClr val="dk1"/>
                </a:solidFill>
              </a:rPr>
              <a:t>Desire to draw on interdisciplinary, cross-sector perspectives to address persistent challenges in higher education.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lt1"/>
              </a:buClr>
              <a:buSzPts val="2167"/>
              <a:buFont typeface="Helvetica Neue"/>
              <a:buNone/>
            </a:pPr>
            <a:r>
              <a:t/>
            </a:r>
            <a:endParaRPr sz="2167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433"/>
              </a:spcBef>
              <a:spcAft>
                <a:spcPts val="0"/>
              </a:spcAft>
              <a:buClr>
                <a:schemeClr val="dk1"/>
              </a:buClr>
              <a:buSzPts val="2167"/>
              <a:buFont typeface="Helvetica Neue"/>
              <a:buNone/>
            </a:pPr>
            <a:r>
              <a:rPr lang="en-US" sz="2167">
                <a:solidFill>
                  <a:schemeClr val="dk1"/>
                </a:solidFill>
              </a:rPr>
              <a:t>“Our College makes stuff.”  -Tom Fisher, Dean, U of Minnesota College of Design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Clr>
                <a:schemeClr val="lt1"/>
              </a:buClr>
              <a:buSzPts val="1470"/>
              <a:buFont typeface="Helvetica Neue"/>
              <a:buNone/>
            </a:pPr>
            <a:r>
              <a:t/>
            </a:r>
            <a:endParaRPr b="1" sz="1470"/>
          </a:p>
          <a:p>
            <a:pPr indent="0" lvl="0" marL="0" rtl="0" algn="r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Clr>
                <a:schemeClr val="lt1"/>
              </a:buClr>
              <a:buSzPts val="1470"/>
              <a:buFont typeface="Helvetica Neue"/>
              <a:buNone/>
            </a:pPr>
            <a:r>
              <a:t/>
            </a:r>
            <a:endParaRPr b="1" sz="1470"/>
          </a:p>
          <a:p>
            <a:pPr indent="0" lvl="0" marL="0" rtl="0" algn="r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chemeClr val="lt1"/>
              </a:buClr>
              <a:buSzPts val="1680"/>
              <a:buFont typeface="Helvetica Neue"/>
              <a:buNone/>
            </a:pPr>
            <a:r>
              <a:t/>
            </a:r>
            <a:endParaRPr sz="1679"/>
          </a:p>
        </p:txBody>
      </p:sp>
      <p:pic>
        <p:nvPicPr>
          <p:cNvPr descr="http://media.rhizome.org/announce/images/jobs/CDes-Logo.jpg" id="69" name="Google Shape;6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8400" y="5791200"/>
            <a:ext cx="10668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57400" y="5844761"/>
            <a:ext cx="1677086" cy="10132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upload.wikimedia.org/wikipedia/en/e/ef/Image-MHEC-Logo.png" id="71" name="Google Shape;7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91000" y="5943600"/>
            <a:ext cx="1853512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"/>
          <p:cNvSpPr txBox="1"/>
          <p:nvPr/>
        </p:nvSpPr>
        <p:spPr>
          <a:xfrm>
            <a:off x="0" y="228600"/>
            <a:ext cx="68580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Streams of opportunity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73" name="Google Shape;73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5715000"/>
            <a:ext cx="1905000" cy="114300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"/>
          <p:cNvSpPr txBox="1"/>
          <p:nvPr>
            <p:ph type="ctrTitle"/>
          </p:nvPr>
        </p:nvSpPr>
        <p:spPr>
          <a:xfrm>
            <a:off x="685800" y="1179379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400">
                <a:latin typeface="Arial"/>
                <a:ea typeface="Arial"/>
                <a:cs typeface="Arial"/>
                <a:sym typeface="Arial"/>
              </a:rPr>
            </a:br>
            <a:br>
              <a:rPr lang="en-US" sz="2400">
                <a:latin typeface="Arial"/>
                <a:ea typeface="Arial"/>
                <a:cs typeface="Arial"/>
                <a:sym typeface="Arial"/>
              </a:rPr>
            </a:br>
            <a:r>
              <a:rPr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Design Thinking is an emerging field, rooted in the tools and processes used traditionally by design disciplines (architecture, landscape architecture, graphic design, interior design, web design, interactive design and others). </a:t>
            </a:r>
            <a:endParaRPr sz="24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4"/>
          <p:cNvSpPr txBox="1"/>
          <p:nvPr/>
        </p:nvSpPr>
        <p:spPr>
          <a:xfrm>
            <a:off x="152400" y="0"/>
            <a:ext cx="4838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b="0" i="0" sz="4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 txBox="1"/>
          <p:nvPr>
            <p:ph type="ctrTitle"/>
          </p:nvPr>
        </p:nvSpPr>
        <p:spPr>
          <a:xfrm>
            <a:off x="685800" y="1179379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400">
                <a:latin typeface="Arial"/>
                <a:ea typeface="Arial"/>
                <a:cs typeface="Arial"/>
                <a:sym typeface="Arial"/>
              </a:rPr>
            </a:br>
            <a:br>
              <a:rPr lang="en-US" sz="2400">
                <a:latin typeface="Arial"/>
                <a:ea typeface="Arial"/>
                <a:cs typeface="Arial"/>
                <a:sym typeface="Arial"/>
              </a:rPr>
            </a:br>
            <a:r>
              <a:rPr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The process involves </a:t>
            </a: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problem definition, field research, idea generating, story boarding, frequent prototyping </a:t>
            </a:r>
            <a:r>
              <a:rPr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and narrative as a mode for </a:t>
            </a: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engaging participants and motivating action</a:t>
            </a:r>
            <a:r>
              <a:rPr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br>
              <a:rPr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5"/>
          <p:cNvSpPr txBox="1"/>
          <p:nvPr/>
        </p:nvSpPr>
        <p:spPr>
          <a:xfrm>
            <a:off x="152400" y="0"/>
            <a:ext cx="4838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800" u="none" cap="none" strike="noStrike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b="0" i="0" sz="4800" u="none" cap="none" strike="noStrike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0" y="0"/>
            <a:ext cx="78867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</a:rPr>
              <a:t>Design-Thinking</a:t>
            </a:r>
            <a:endParaRPr/>
          </a:p>
        </p:txBody>
      </p:sp>
      <p:sp>
        <p:nvSpPr>
          <p:cNvPr id="91" name="Google Shape;91;p6"/>
          <p:cNvSpPr txBox="1"/>
          <p:nvPr>
            <p:ph idx="1" type="body"/>
          </p:nvPr>
        </p:nvSpPr>
        <p:spPr>
          <a:xfrm>
            <a:off x="152400" y="1295400"/>
            <a:ext cx="8534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Change by Design  </a:t>
            </a:r>
            <a:r>
              <a:rPr i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Tim Brown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Massive Change </a:t>
            </a:r>
            <a:r>
              <a:rPr i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Bruce Mau</a:t>
            </a:r>
            <a:endParaRPr i="1"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A Whole New Mind </a:t>
            </a:r>
            <a:r>
              <a:rPr i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Daniel Pink 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b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In the Scheme of Things </a:t>
            </a:r>
            <a:r>
              <a:rPr i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Thomas Fisher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Helvetica Neue"/>
              <a:buNone/>
            </a:pPr>
            <a:r>
              <a:t/>
            </a:r>
            <a:endParaRPr i="1" sz="280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2800"/>
              <a:buFont typeface="Arial"/>
              <a:buNone/>
            </a:pPr>
            <a:r>
              <a:rPr i="1" lang="en-US" sz="2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“In a world with little respect for traditional structures, almost everything – from the operation of a company to the organization of a community – can be approached as a design problem.” </a:t>
            </a:r>
            <a:endParaRPr/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i="1" lang="en-US" sz="2800"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lang="en-US" sz="1800">
                <a:latin typeface="Arial"/>
                <a:ea typeface="Arial"/>
                <a:cs typeface="Arial"/>
                <a:sym typeface="Arial"/>
              </a:rPr>
              <a:t>- Fisher, ‘Design in the World of Flows.’ In the Scheme of Things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DIPT.pdf" id="98" name="Google Shape;9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-1066800"/>
            <a:ext cx="7239000" cy="936811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7"/>
          <p:cNvSpPr txBox="1"/>
          <p:nvPr/>
        </p:nvSpPr>
        <p:spPr>
          <a:xfrm>
            <a:off x="0" y="0"/>
            <a:ext cx="48006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4800" u="none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b="0" sz="4800" u="none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type="ctrTitle"/>
          </p:nvPr>
        </p:nvSpPr>
        <p:spPr>
          <a:xfrm>
            <a:off x="685800" y="1236529"/>
            <a:ext cx="7772400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2400"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1: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Empathy</a:t>
            </a:r>
            <a:b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32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empathize with ‘users’ in the system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3200"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latin typeface="Arial"/>
                <a:ea typeface="Arial"/>
                <a:cs typeface="Arial"/>
                <a:sym typeface="Arial"/>
              </a:rPr>
            </a:b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8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8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8"/>
          <p:cNvSpPr txBox="1"/>
          <p:nvPr/>
        </p:nvSpPr>
        <p:spPr>
          <a:xfrm>
            <a:off x="0" y="0"/>
            <a:ext cx="49530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"/>
          <p:cNvSpPr txBox="1"/>
          <p:nvPr>
            <p:ph type="ctrTitle"/>
          </p:nvPr>
        </p:nvSpPr>
        <p:spPr>
          <a:xfrm>
            <a:off x="450628" y="936130"/>
            <a:ext cx="8480006" cy="43445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Step 2:</a:t>
            </a:r>
            <a:r>
              <a:rPr b="1" lang="en-US" sz="6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Define problem</a:t>
            </a:r>
            <a:br>
              <a:rPr b="1" lang="en-US"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deepen your understanding of the problem</a:t>
            </a:r>
            <a:r>
              <a:rPr b="1" lang="en-US" sz="4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br>
              <a:rPr b="1" lang="en-US" sz="4800">
                <a:solidFill>
                  <a:srgbClr val="5F5F5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9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9"/>
          <p:cNvSpPr txBox="1"/>
          <p:nvPr/>
        </p:nvSpPr>
        <p:spPr>
          <a:xfrm>
            <a:off x="3631976" y="6260623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9"/>
          <p:cNvSpPr txBox="1"/>
          <p:nvPr/>
        </p:nvSpPr>
        <p:spPr>
          <a:xfrm>
            <a:off x="0" y="0"/>
            <a:ext cx="4724400" cy="944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5F5F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Design-Thinking</a:t>
            </a:r>
            <a:endParaRPr sz="4800">
              <a:solidFill>
                <a:srgbClr val="5F5F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werpoint-template">
  <a:themeElements>
    <a:clrScheme name="">
      <a:dk1>
        <a:srgbClr val="5F5F5F"/>
      </a:dk1>
      <a:lt1>
        <a:srgbClr val="FFFFFF"/>
      </a:lt1>
      <a:dk2>
        <a:srgbClr val="5F5F5F"/>
      </a:dk2>
      <a:lt2>
        <a:srgbClr val="B10603"/>
      </a:lt2>
      <a:accent1>
        <a:srgbClr val="E82E19"/>
      </a:accent1>
      <a:accent2>
        <a:srgbClr val="FF7605"/>
      </a:accent2>
      <a:accent3>
        <a:srgbClr val="FFFFFF"/>
      </a:accent3>
      <a:accent4>
        <a:srgbClr val="505050"/>
      </a:accent4>
      <a:accent5>
        <a:srgbClr val="F2ADAB"/>
      </a:accent5>
      <a:accent6>
        <a:srgbClr val="E76A04"/>
      </a:accent6>
      <a:hlink>
        <a:srgbClr val="FFBB0C"/>
      </a:hlink>
      <a:folHlink>
        <a:srgbClr val="CBCB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2015-11-05T00:17:11Z</dcterms:created>
  <dc:creator>Leonard Taylor</dc:creator>
</cp:coreProperties>
</file>