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384048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16" userDrawn="1">
          <p15:clr>
            <a:srgbClr val="A4A3A4"/>
          </p15:clr>
        </p15:guide>
        <p15:guide id="2" pos="121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20" autoAdjust="0"/>
    <p:restoredTop sz="94660"/>
  </p:normalViewPr>
  <p:slideViewPr>
    <p:cSldViewPr snapToGrid="0">
      <p:cViewPr>
        <p:scale>
          <a:sx n="40" d="100"/>
          <a:sy n="40" d="100"/>
        </p:scale>
        <p:origin x="328" y="104"/>
      </p:cViewPr>
      <p:guideLst>
        <p:guide orient="horz" pos="10416"/>
        <p:guide pos="12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4629408" y="11456371"/>
            <a:ext cx="29145984" cy="7900416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14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89865" y="20892211"/>
            <a:ext cx="21425078" cy="595149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798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920240" indent="0" algn="ctr">
              <a:buNone/>
              <a:defRPr sz="798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55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9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57303" y="4498848"/>
            <a:ext cx="4426657" cy="239207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45393" y="4498848"/>
            <a:ext cx="19807931" cy="239207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8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5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4646981" y="11456371"/>
            <a:ext cx="29149243" cy="7900416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14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9865" y="20891832"/>
            <a:ext cx="21425078" cy="6072394"/>
          </a:xfrm>
        </p:spPr>
        <p:txBody>
          <a:bodyPr anchor="t" anchorCtr="1">
            <a:normAutofit/>
          </a:bodyPr>
          <a:lstStyle>
            <a:lvl1pPr marL="0" indent="0">
              <a:buNone/>
              <a:defRPr sz="7980">
                <a:solidFill>
                  <a:schemeClr val="tx1"/>
                </a:solidFill>
              </a:defRPr>
            </a:lvl1pPr>
            <a:lvl2pPr marL="1920240" indent="0">
              <a:buNone/>
              <a:defRPr sz="798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65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29406" y="12662611"/>
            <a:ext cx="13809697" cy="14889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65696" y="12662611"/>
            <a:ext cx="13820167" cy="148895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3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9404" y="11104485"/>
            <a:ext cx="13809701" cy="3379618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7980" b="0" cap="all" spc="42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1920240" indent="0">
              <a:buNone/>
              <a:defRPr sz="798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404" y="15087600"/>
            <a:ext cx="13809701" cy="12464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965696" y="15087600"/>
            <a:ext cx="13820167" cy="1246452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9965696" y="11104485"/>
            <a:ext cx="13820167" cy="3379618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7980" b="0" cap="all" spc="42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1920240" indent="0">
              <a:buNone/>
              <a:defRPr sz="798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1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53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7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9202400" cy="3291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2690953" y="10770381"/>
            <a:ext cx="13820495" cy="547918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882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18652" y="3862426"/>
            <a:ext cx="15169896" cy="25193549"/>
          </a:xfrm>
        </p:spPr>
        <p:txBody>
          <a:bodyPr>
            <a:normAutofit/>
          </a:bodyPr>
          <a:lstStyle>
            <a:lvl1pPr>
              <a:defRPr sz="7980">
                <a:solidFill>
                  <a:schemeClr val="tx1"/>
                </a:solidFill>
              </a:defRPr>
            </a:lvl1pPr>
            <a:lvl2pPr>
              <a:defRPr sz="6720">
                <a:solidFill>
                  <a:schemeClr val="tx1"/>
                </a:solidFill>
              </a:defRPr>
            </a:lvl2pPr>
            <a:lvl3pPr>
              <a:defRPr sz="6720">
                <a:solidFill>
                  <a:schemeClr val="tx1"/>
                </a:solidFill>
              </a:defRPr>
            </a:lvl3pPr>
            <a:lvl4pPr>
              <a:defRPr sz="6720">
                <a:solidFill>
                  <a:schemeClr val="tx1"/>
                </a:solidFill>
              </a:defRPr>
            </a:lvl4pPr>
            <a:lvl5pPr>
              <a:defRPr sz="6720">
                <a:solidFill>
                  <a:schemeClr val="tx1"/>
                </a:solidFill>
              </a:defRPr>
            </a:lvl5pPr>
            <a:lvl6pPr>
              <a:defRPr sz="6720"/>
            </a:lvl6pPr>
            <a:lvl7pPr>
              <a:defRPr sz="6720"/>
            </a:lvl7pPr>
            <a:lvl8pPr>
              <a:defRPr sz="6720"/>
            </a:lvl8pPr>
            <a:lvl9pPr>
              <a:defRPr sz="67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4453" y="17039606"/>
            <a:ext cx="11953494" cy="10531373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6300">
                <a:solidFill>
                  <a:srgbClr val="FFFFFF"/>
                </a:solidFill>
              </a:defRPr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690952" y="29933798"/>
            <a:ext cx="15986872" cy="1536192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3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" y="0"/>
            <a:ext cx="19202396" cy="3291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2688336" y="10770374"/>
            <a:ext cx="13825728" cy="54864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882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202402" y="-202426"/>
            <a:ext cx="19221607" cy="329184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1344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4453" y="17039613"/>
            <a:ext cx="11953494" cy="1053137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6300">
                <a:solidFill>
                  <a:srgbClr val="FFFFFF"/>
                </a:solidFill>
              </a:defRPr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88336" y="29933798"/>
            <a:ext cx="15976397" cy="1536192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6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745391" y="4630522"/>
            <a:ext cx="24938571" cy="5705856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5391" y="12662619"/>
            <a:ext cx="24938571" cy="1488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11561" y="29946317"/>
            <a:ext cx="8674302" cy="15550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8DF1C53-8BB2-43A0-AFF5-68B15080FB03}" type="datetimeFigureOut">
              <a:rPr lang="en-US" smtClean="0"/>
              <a:t>12/18/20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9404" y="29933798"/>
            <a:ext cx="19137989" cy="15361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608470" y="29846016"/>
            <a:ext cx="1536192" cy="1755648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4620" spc="0" baseline="0">
                <a:solidFill>
                  <a:srgbClr val="FFFFFF"/>
                </a:solidFill>
              </a:defRPr>
            </a:lvl1pPr>
          </a:lstStyle>
          <a:p>
            <a:fld id="{347CF850-3372-4F0F-B78F-9A75B569E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9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3840480" rtl="0" eaLnBrk="1" latinLnBrk="0" hangingPunct="1">
        <a:lnSpc>
          <a:spcPct val="90000"/>
        </a:lnSpc>
        <a:spcBef>
          <a:spcPct val="0"/>
        </a:spcBef>
        <a:buNone/>
        <a:defRPr sz="10920" kern="1200" cap="all" spc="84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756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92024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8036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384048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480060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552069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6pPr>
      <a:lvl7pPr marL="624078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7pPr>
      <a:lvl8pPr marL="696087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680960" indent="-960120" algn="l" defTabSz="3840480" rtl="0" eaLnBrk="1" latinLnBrk="0" hangingPunct="1">
        <a:lnSpc>
          <a:spcPct val="100000"/>
        </a:lnSpc>
        <a:spcBef>
          <a:spcPts val="4200"/>
        </a:spcBef>
        <a:buClr>
          <a:schemeClr val="accent2"/>
        </a:buClr>
        <a:buFont typeface="Arial" panose="020B0604020202020204" pitchFamily="34" charset="0"/>
        <a:buChar char="•"/>
        <a:defRPr sz="672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hyperlink" Target="https://doi.org/10.1158/1535-7163.MCT-08-019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microsoft.com/office/2007/relationships/hdphoto" Target="../media/hdphoto1.wdp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63"/>
          <p:cNvSpPr txBox="1">
            <a:spLocks noChangeArrowheads="1"/>
          </p:cNvSpPr>
          <p:nvPr/>
        </p:nvSpPr>
        <p:spPr bwMode="auto">
          <a:xfrm>
            <a:off x="49600379" y="8317442"/>
            <a:ext cx="184731" cy="150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eaLnBrk="1" hangingPunct="1"/>
            <a:endParaRPr lang="en-US" sz="9174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D04622-6C1D-4551-BDD5-8DC9A9C380D7}"/>
              </a:ext>
            </a:extLst>
          </p:cNvPr>
          <p:cNvSpPr txBox="1"/>
          <p:nvPr/>
        </p:nvSpPr>
        <p:spPr>
          <a:xfrm>
            <a:off x="15728978" y="10846938"/>
            <a:ext cx="299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9535A7-F067-954E-9F27-79E6BAB79BDC}"/>
              </a:ext>
            </a:extLst>
          </p:cNvPr>
          <p:cNvSpPr txBox="1"/>
          <p:nvPr/>
        </p:nvSpPr>
        <p:spPr>
          <a:xfrm>
            <a:off x="1818574" y="30833"/>
            <a:ext cx="34996252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Anticancer Activity of Mycophenolic Acid</a:t>
            </a:r>
          </a:p>
          <a:p>
            <a:pPr algn="ctr"/>
            <a:r>
              <a:rPr lang="en-US" sz="45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Amy Bowman</a:t>
            </a:r>
          </a:p>
          <a:p>
            <a:pPr algn="ctr"/>
            <a:r>
              <a:rPr lang="en-US" sz="45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Mentors: Tanner Schumacher, Zachary Gardner, and Venkatram </a:t>
            </a:r>
            <a:r>
              <a:rPr lang="en-US" sz="4500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Mereddy</a:t>
            </a:r>
            <a:endParaRPr lang="en-US" sz="4500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pPr algn="ctr"/>
            <a:r>
              <a:rPr lang="en-US" sz="45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Department of Chemistry and Biochemistry, University of Minnesota Duluth</a:t>
            </a:r>
          </a:p>
          <a:p>
            <a:pPr algn="ctr"/>
            <a:endParaRPr lang="en-US" sz="6000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041F69-CF0A-CE41-B478-E93533CCB8D0}"/>
              </a:ext>
            </a:extLst>
          </p:cNvPr>
          <p:cNvSpPr/>
          <p:nvPr/>
        </p:nvSpPr>
        <p:spPr>
          <a:xfrm>
            <a:off x="531335" y="3230199"/>
            <a:ext cx="12515356" cy="15607903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8808838-225B-B248-8F6E-C1AA0CA10C43}"/>
              </a:ext>
            </a:extLst>
          </p:cNvPr>
          <p:cNvSpPr/>
          <p:nvPr/>
        </p:nvSpPr>
        <p:spPr>
          <a:xfrm>
            <a:off x="531335" y="18838105"/>
            <a:ext cx="12515355" cy="13841010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80274EE-7F49-9245-9C14-060B551E5552}"/>
              </a:ext>
            </a:extLst>
          </p:cNvPr>
          <p:cNvSpPr/>
          <p:nvPr/>
        </p:nvSpPr>
        <p:spPr>
          <a:xfrm>
            <a:off x="13046690" y="3230199"/>
            <a:ext cx="12311419" cy="29448915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b="1" dirty="0">
              <a:latin typeface="Helvetica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D1E412-4988-CB4A-AED4-933B88EBBB60}"/>
              </a:ext>
            </a:extLst>
          </p:cNvPr>
          <p:cNvSpPr txBox="1"/>
          <p:nvPr/>
        </p:nvSpPr>
        <p:spPr>
          <a:xfrm>
            <a:off x="13292917" y="3329285"/>
            <a:ext cx="699791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SYNTHESIS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0AAABB9-66D7-384A-ADC3-85CF5856A0C8}"/>
              </a:ext>
            </a:extLst>
          </p:cNvPr>
          <p:cNvSpPr/>
          <p:nvPr/>
        </p:nvSpPr>
        <p:spPr>
          <a:xfrm>
            <a:off x="25358110" y="3230199"/>
            <a:ext cx="12515355" cy="23962313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FBEDF0A-A4B5-4547-BEE4-749A5A48B869}"/>
              </a:ext>
            </a:extLst>
          </p:cNvPr>
          <p:cNvSpPr/>
          <p:nvPr/>
        </p:nvSpPr>
        <p:spPr>
          <a:xfrm>
            <a:off x="25358109" y="27192513"/>
            <a:ext cx="12515356" cy="5486601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latin typeface="Helvetica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8D5FEA-4D08-144A-8060-F135B30A8D73}"/>
              </a:ext>
            </a:extLst>
          </p:cNvPr>
          <p:cNvSpPr txBox="1"/>
          <p:nvPr/>
        </p:nvSpPr>
        <p:spPr>
          <a:xfrm>
            <a:off x="25480246" y="27360764"/>
            <a:ext cx="1219979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REFERENCES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1. Table,  S. </a:t>
            </a: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Tobacco Use 44 Sources of Statistics 68 American Cancer Society Recommendations for the Early Detection of Cancer in Average-Risk Asymptomatic People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71; 2009.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2.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Somasagara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R. R.; Spencer, S. M.; Tripathi, K.; Clark, D. W.; Mani, C.; Silva, L. M. Da;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Scalici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J.;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Kothayer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H.;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Westwell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A. D.;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Rocconi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R. P.;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Palle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K. RAD6 Promotes DNA Repair and Stem Cell Signaling in Ovarian Cancer and Is a Promising Therapeutic Target to Prevent and Treat Acquired Chemoresistance. Oncogene 2017, 36 (48), 6680–6690. https://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doi.org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/10.1038/onc.2017.279. 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 Hoang, H. (n.d.). An NDA at the FDA Understanding the Drug Approval Process.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4..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Domhan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S.,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Muschal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S.,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Schwager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C., Morath, C.,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Wirkner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U., Ansorge, W.,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Maercker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C.,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Zeier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M., Huber, P. E., &amp;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Abdollahi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A. (2008). Molecular mechanisms of the antiangiogenic and antitumor effects of mycophenolic acid. Molecular Cancer Therapeutics, 7(6), 1656–1668. 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https://doi.org/10.1158/1535-7163.MCT-08-0193</a:t>
            </a:r>
            <a:endParaRPr lang="en-US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5. Sweeney, M. J., Hoffman, D. H., &amp; </a:t>
            </a:r>
            <a:r>
              <a:rPr lang="en-US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Esterman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M. A. (1972). Metabolism and Biochemistry of Mycophenolic Acid. Cancer Research, 32(9).</a:t>
            </a:r>
          </a:p>
          <a:p>
            <a:pPr marL="457200" indent="-457200">
              <a:buFontTx/>
              <a:buAutoNum type="arabicPeriod"/>
            </a:pPr>
            <a:endParaRPr lang="en-US" sz="2000" dirty="0"/>
          </a:p>
          <a:p>
            <a:pPr marL="457200" indent="-457200">
              <a:buAutoNum type="arabicPeriod"/>
            </a:pPr>
            <a:endParaRPr lang="en-US" sz="2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en-US" sz="2000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29" name="Text Box 7">
            <a:extLst>
              <a:ext uri="{FF2B5EF4-FFF2-40B4-BE49-F238E27FC236}">
                <a16:creationId xmlns:a16="http://schemas.microsoft.com/office/drawing/2014/main" id="{6E71F4F1-BF6D-DC4C-BE8C-1FCD31A9F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24" y="3334893"/>
            <a:ext cx="12069877" cy="10037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3326" tIns="93326" rIns="93326" bIns="93326">
            <a:spAutoFit/>
          </a:bodyPr>
          <a:lstStyle/>
          <a:p>
            <a:pPr>
              <a:spcBef>
                <a:spcPct val="50000"/>
              </a:spcBef>
              <a:tabLst>
                <a:tab pos="508919" algn="l"/>
              </a:tabLst>
            </a:pPr>
            <a:r>
              <a:rPr lang="en-US" sz="5500" b="1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INTRODUCTION</a:t>
            </a:r>
            <a:r>
              <a:rPr lang="en-US" sz="6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 </a:t>
            </a:r>
          </a:p>
          <a:p>
            <a:pPr marL="457200" indent="-45720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508919" algn="l"/>
              </a:tabLst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1.8 million new cancer cases predicted to emerge across the U.S. during 2020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1</a:t>
            </a:r>
          </a:p>
          <a:p>
            <a:pPr marL="457200" indent="-45720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508919" algn="l"/>
              </a:tabLst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Chemotherapy is one of the current leading treatments where it acts as a ”genomic insult” that uses different drugs to kill cancerous cells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2</a:t>
            </a:r>
          </a:p>
          <a:p>
            <a:pPr marL="914400" lvl="1" indent="-45720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508919" algn="l"/>
              </a:tabLst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A low survival prognosis following chemotherapy has been recognized in recent studies</a:t>
            </a:r>
          </a:p>
          <a:p>
            <a:pPr marL="457200" indent="-45720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508919" algn="l"/>
              </a:tabLst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To get a new drug FDA approved and, on the market,, it can take up to 15 years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3</a:t>
            </a:r>
            <a:endParaRPr lang="en-US" sz="4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  <a:cs typeface="Helvetica" charset="0"/>
            </a:endParaRPr>
          </a:p>
          <a:p>
            <a:pPr marL="457200" indent="-457200" algn="just">
              <a:spcBef>
                <a:spcPct val="50000"/>
              </a:spcBef>
              <a:buFont typeface="Arial" panose="020B0604020202020204" pitchFamily="34" charset="0"/>
              <a:buChar char="•"/>
              <a:tabLst>
                <a:tab pos="508919" algn="l"/>
              </a:tabLst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cs typeface="Helvetica" charset="0"/>
              </a:rPr>
              <a:t>A new approach to minimize this timeline so new cancer treatments can be available to patients faster is the repurposing of previously FDA drugs</a:t>
            </a:r>
            <a:endParaRPr lang="en-US" sz="4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</p:txBody>
      </p:sp>
      <p:pic>
        <p:nvPicPr>
          <p:cNvPr id="30" name="Picture 29" descr="Timeline&#10;&#10;Description automatically generated">
            <a:extLst>
              <a:ext uri="{FF2B5EF4-FFF2-40B4-BE49-F238E27FC236}">
                <a16:creationId xmlns:a16="http://schemas.microsoft.com/office/drawing/2014/main" id="{A9EDFD68-F352-6445-B94A-F5005943D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167" y="13550050"/>
            <a:ext cx="9405990" cy="413863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B370A69-DF17-3F41-A6F5-7692069ED652}"/>
              </a:ext>
            </a:extLst>
          </p:cNvPr>
          <p:cNvSpPr txBox="1"/>
          <p:nvPr/>
        </p:nvSpPr>
        <p:spPr>
          <a:xfrm>
            <a:off x="3051259" y="17866519"/>
            <a:ext cx="727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Figure 1. 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FDA 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Approval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Process Timeline</a:t>
            </a:r>
            <a:r>
              <a:rPr lang="en-US" sz="2800" baseline="30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4" name="Text Box 7">
            <a:extLst>
              <a:ext uri="{FF2B5EF4-FFF2-40B4-BE49-F238E27FC236}">
                <a16:creationId xmlns:a16="http://schemas.microsoft.com/office/drawing/2014/main" id="{7332123A-2DF6-EF49-9C30-A3FDC86A0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23" y="18942796"/>
            <a:ext cx="9740905" cy="10348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3326" tIns="93326" rIns="93326" bIns="93326">
            <a:spAutoFit/>
          </a:bodyPr>
          <a:lstStyle/>
          <a:p>
            <a:pPr>
              <a:spcBef>
                <a:spcPct val="50000"/>
              </a:spcBef>
              <a:tabLst>
                <a:tab pos="508919" algn="l"/>
              </a:tabLst>
            </a:pPr>
            <a:r>
              <a:rPr lang="en-US" sz="5500" b="1" dirty="0">
                <a:solidFill>
                  <a:schemeClr val="bg1">
                    <a:lumMod val="95000"/>
                    <a:lumOff val="5000"/>
                  </a:schemeClr>
                </a:solidFill>
                <a:cs typeface="Helvetica" charset="0"/>
              </a:rPr>
              <a:t>BACKGROUND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910D14A-FDEC-E845-9091-9D4515A50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229" y="20082347"/>
            <a:ext cx="6425565" cy="277715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FC10C00-CAAC-F346-864F-2B23D72CBAE9}"/>
              </a:ext>
            </a:extLst>
          </p:cNvPr>
          <p:cNvSpPr txBox="1"/>
          <p:nvPr/>
        </p:nvSpPr>
        <p:spPr>
          <a:xfrm>
            <a:off x="2266858" y="23182681"/>
            <a:ext cx="8848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Figure 2. </a:t>
            </a:r>
            <a:r>
              <a:rPr lang="en-US" sz="3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Mycophenolic Acid Chemical Structure.</a:t>
            </a:r>
            <a:endParaRPr lang="en-US" sz="3000" b="1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A4082B-423C-124E-A5D8-0C5BC4CDD0DB}"/>
              </a:ext>
            </a:extLst>
          </p:cNvPr>
          <p:cNvSpPr txBox="1"/>
          <p:nvPr/>
        </p:nvSpPr>
        <p:spPr>
          <a:xfrm>
            <a:off x="656223" y="23736679"/>
            <a:ext cx="12310065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Mycophenolic acid (MPA) is a noncompetitive inhibitor of the rate-limiting step in the eukaryotic </a:t>
            </a:r>
            <a:r>
              <a:rPr lang="en-US" sz="4000" i="1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de novo</a:t>
            </a: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 synthesis of inosine monophosphate dehydrogenase (IMPDH)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Mycophenolate mofetil (MMF) is an ester prodrug of MPA that was FDA approved for preventing graft infections following organ transplants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4</a:t>
            </a:r>
            <a:endParaRPr lang="en-US" sz="4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Tumors have experimentally demonstrated a sensitivity to MPA which has been correlated to the activities of </a:t>
            </a:r>
            <a:r>
              <a:rPr lang="el-GR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β</a:t>
            </a: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-glucuronidase and hypoxanthine-guanine phosphoribosyltransferase</a:t>
            </a:r>
            <a:r>
              <a:rPr lang="en-US" sz="4000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5</a:t>
            </a:r>
            <a:endParaRPr lang="en-US" sz="4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</a:rPr>
              <a:t>One major drawback is that MPA has low oral bioavailability </a:t>
            </a:r>
            <a:r>
              <a:rPr lang="en-U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Helvetica" pitchFamily="2" charset="0"/>
                <a:sym typeface="Wingdings" pitchFamily="2" charset="2"/>
              </a:rPr>
              <a:t> synthesizing highly water-soluble amides to overcome this</a:t>
            </a:r>
            <a:endParaRPr lang="en-US" sz="4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baseline="30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baseline="30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solidFill>
                <a:schemeClr val="bg1">
                  <a:lumMod val="95000"/>
                  <a:lumOff val="5000"/>
                </a:schemeClr>
              </a:solidFill>
              <a:latin typeface="Helvetica" pitchFamily="2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5FAB6A6-EF44-D94F-A87F-F233BDD78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92917" y="4442294"/>
            <a:ext cx="11755066" cy="202263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C5EEDBC-2A9D-8D49-A3DF-F2EDB352FE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88799" y="6867909"/>
            <a:ext cx="11759184" cy="173576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B5D12A4-32E1-554F-92E2-23477871BD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88798" y="8711694"/>
            <a:ext cx="11759184" cy="278441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C6B2D0F-7A73-CE41-AFBB-54D7A4A59A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88798" y="11905029"/>
            <a:ext cx="11210544" cy="2380796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29A1D15B-F462-E74A-857D-0EAA3308E621}"/>
              </a:ext>
            </a:extLst>
          </p:cNvPr>
          <p:cNvSpPr/>
          <p:nvPr/>
        </p:nvSpPr>
        <p:spPr>
          <a:xfrm>
            <a:off x="13046688" y="15749079"/>
            <a:ext cx="12299605" cy="16930035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021766-148A-814A-862F-46285ACC4330}"/>
              </a:ext>
            </a:extLst>
          </p:cNvPr>
          <p:cNvSpPr txBox="1"/>
          <p:nvPr/>
        </p:nvSpPr>
        <p:spPr>
          <a:xfrm>
            <a:off x="13168826" y="15847962"/>
            <a:ext cx="11780836" cy="709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MTT ASSAY PROCEDURE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Treat confluent adherent cells with trypsin and suspend them at 5 x10</a:t>
            </a:r>
            <a:r>
              <a:rPr lang="en-US" sz="4000" baseline="30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100 </a:t>
            </a:r>
            <a:r>
              <a:rPr lang="en-US" sz="4000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uL</a:t>
            </a: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 of these cells are plated on a 96 well plate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5,000 cells/well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Compounds are added in a serial dilution fashion after cells have been plated for 24 hours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Cells are treated for 3 days and then treated with MTT (5mg/mL)  for 4 hours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FE190-2885-4746-91F7-2E7F00BB39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70308" y="22415180"/>
            <a:ext cx="9092784" cy="35876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33A692-8C84-1448-AFB0-BFA9A1258774}"/>
              </a:ext>
            </a:extLst>
          </p:cNvPr>
          <p:cNvSpPr txBox="1"/>
          <p:nvPr/>
        </p:nvSpPr>
        <p:spPr>
          <a:xfrm>
            <a:off x="14643486" y="26852933"/>
            <a:ext cx="9346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Figure 4. </a:t>
            </a:r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MTT addition is used to determine whether cells can reduce MTT to formazan. </a:t>
            </a:r>
            <a:endParaRPr lang="en-US" sz="3000" b="1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417FF9-7E09-ED49-B9CC-4A99957207D0}"/>
              </a:ext>
            </a:extLst>
          </p:cNvPr>
          <p:cNvSpPr txBox="1"/>
          <p:nvPr/>
        </p:nvSpPr>
        <p:spPr>
          <a:xfrm>
            <a:off x="13864423" y="14210194"/>
            <a:ext cx="109122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Figure 3. </a:t>
            </a:r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Coupling synthesis of various amines to MPA to create highly water-soluble amides.</a:t>
            </a:r>
            <a:endParaRPr lang="en-US" sz="3000" b="1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13305D-B6F2-D84B-829A-FA55C988B6E2}"/>
              </a:ext>
            </a:extLst>
          </p:cNvPr>
          <p:cNvSpPr txBox="1"/>
          <p:nvPr/>
        </p:nvSpPr>
        <p:spPr>
          <a:xfrm>
            <a:off x="15172267" y="25758609"/>
            <a:ext cx="30141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MTT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DD8938-F184-D848-9429-C300E97CB25B}"/>
              </a:ext>
            </a:extLst>
          </p:cNvPr>
          <p:cNvSpPr txBox="1"/>
          <p:nvPr/>
        </p:nvSpPr>
        <p:spPr>
          <a:xfrm>
            <a:off x="18360433" y="23452003"/>
            <a:ext cx="301413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Mitochondrial Reductases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8D9E69-1566-5342-992E-539FEC9EB7AD}"/>
              </a:ext>
            </a:extLst>
          </p:cNvPr>
          <p:cNvSpPr txBox="1"/>
          <p:nvPr/>
        </p:nvSpPr>
        <p:spPr>
          <a:xfrm>
            <a:off x="19986484" y="25725810"/>
            <a:ext cx="30141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Formazan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7A5295-4D14-F144-BBFE-20A0BCF46341}"/>
              </a:ext>
            </a:extLst>
          </p:cNvPr>
          <p:cNvSpPr txBox="1"/>
          <p:nvPr/>
        </p:nvSpPr>
        <p:spPr>
          <a:xfrm>
            <a:off x="13288798" y="28362952"/>
            <a:ext cx="11836338" cy="375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Following the addition of MTT, cells are then lysed with SDS and incubated for 4 more hours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Absorbance values are taken at 570 nm to obtain IC</a:t>
            </a:r>
            <a:r>
              <a:rPr lang="en-US" sz="4000" baseline="-25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50</a:t>
            </a: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 values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IC</a:t>
            </a:r>
            <a:r>
              <a:rPr lang="en-US" sz="4000" baseline="-25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50</a:t>
            </a: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 = Inhibitory concentration where 50% of the cells proliferate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B0A204-C342-D149-B2E9-8527755B4CB2}"/>
              </a:ext>
            </a:extLst>
          </p:cNvPr>
          <p:cNvSpPr txBox="1"/>
          <p:nvPr/>
        </p:nvSpPr>
        <p:spPr>
          <a:xfrm>
            <a:off x="25484198" y="3339637"/>
            <a:ext cx="12148360" cy="955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CELL LINES FOR MTT ASSAYS</a:t>
            </a: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MIA PaCa-2: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Pancreatic carcinoma, human epithelial</a:t>
            </a:r>
          </a:p>
          <a:p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2. </a:t>
            </a:r>
            <a:r>
              <a:rPr lang="en-US" sz="4000" b="1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WiDr</a:t>
            </a:r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Colorectal adenocarcinoma, human epithelial</a:t>
            </a:r>
          </a:p>
          <a:p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3. MCF7: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ER+/PR+/HER2- Breast Cancer, derived from metastatic site, human epithelial</a:t>
            </a:r>
            <a:endParaRPr lang="en-US" sz="4000" b="1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  <a:p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4. 4T1: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Triple-Negative Stage IV Breast Cancer (highly aggressive), derived from metastatic site, mouse mammary epithelial</a:t>
            </a:r>
          </a:p>
          <a:p>
            <a:r>
              <a:rPr lang="en-US" sz="4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5. MDA-MB-231: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Triple-Negative Breast Cancer, ER-/PR-/HER-, derived from metastatic site, human epithelial</a:t>
            </a:r>
            <a:endParaRPr lang="en-US" sz="4000" b="1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4306148-22E0-9646-A5B1-7C5EBDF9419B}"/>
              </a:ext>
            </a:extLst>
          </p:cNvPr>
          <p:cNvSpPr/>
          <p:nvPr/>
        </p:nvSpPr>
        <p:spPr>
          <a:xfrm>
            <a:off x="25369926" y="20280846"/>
            <a:ext cx="12515355" cy="6911666"/>
          </a:xfrm>
          <a:prstGeom prst="rect">
            <a:avLst/>
          </a:prstGeom>
          <a:noFill/>
          <a:ln w="1016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6101C4-864F-C047-B3BE-8822D5B815A5}"/>
              </a:ext>
            </a:extLst>
          </p:cNvPr>
          <p:cNvSpPr txBox="1"/>
          <p:nvPr/>
        </p:nvSpPr>
        <p:spPr>
          <a:xfrm>
            <a:off x="25492062" y="20486075"/>
            <a:ext cx="12199799" cy="709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FUTURE WORK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Perform MTT assays using all 4 synthesized MPA-amide compounds on all 6 cells lines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Determine IC</a:t>
            </a:r>
            <a:r>
              <a:rPr lang="en-US" sz="4000" baseline="-25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50</a:t>
            </a: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 values of each compound at various concentrations to determine cytotoxicity and efficacy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Synthesize and purify more MPA-amide compounds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Perform MTT assays using newly-synthesized compounds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DA8C0B30-DF92-2540-8B36-A6D1B50C22D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308" y="13076025"/>
            <a:ext cx="8168958" cy="53461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64102C-54AE-1049-9B81-2FB1F575C360}"/>
              </a:ext>
            </a:extLst>
          </p:cNvPr>
          <p:cNvSpPr txBox="1"/>
          <p:nvPr/>
        </p:nvSpPr>
        <p:spPr>
          <a:xfrm>
            <a:off x="25554999" y="18568300"/>
            <a:ext cx="12006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Figure 5. </a:t>
            </a:r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Example of cell line plated and lysed for IC</a:t>
            </a:r>
            <a:r>
              <a:rPr lang="en-US" sz="3000" baseline="-25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50</a:t>
            </a:r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Helvetica" pitchFamily="2" charset="0"/>
              </a:rPr>
              <a:t> values to be collected.</a:t>
            </a:r>
            <a:endParaRPr lang="en-US" sz="3000" b="1" dirty="0">
              <a:solidFill>
                <a:schemeClr val="bg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18245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20703</TotalTime>
  <Words>790</Words>
  <Application>Microsoft Macintosh PowerPoint</Application>
  <PresentationFormat>Custom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Gill Sans MT</vt:lpstr>
      <vt:lpstr>Helvetica</vt:lpstr>
      <vt:lpstr>Parcel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Solano</dc:creator>
  <cp:lastModifiedBy>Amy Bowman</cp:lastModifiedBy>
  <cp:revision>125</cp:revision>
  <dcterms:created xsi:type="dcterms:W3CDTF">2014-03-11T18:47:27Z</dcterms:created>
  <dcterms:modified xsi:type="dcterms:W3CDTF">2020-12-21T20:29:41Z</dcterms:modified>
</cp:coreProperties>
</file>