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39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6" r:id="rId11"/>
    <p:sldId id="267" r:id="rId12"/>
  </p:sldIdLst>
  <p:sldSz cx="9144000" cy="5143500" type="screen16x9"/>
  <p:notesSz cx="6858000" cy="9144000"/>
  <p:defaultTextStyle>
    <a:defPPr marR="0" algn="l" rtl="0">
      <a:lnSpc>
        <a:spcPct val="100000"/>
      </a:lnSpc>
      <a:spcBef>
        <a:spcPts val="0"/>
      </a:spcBef>
      <a:spcAft>
        <a:spcPts val="0"/>
      </a:spcAft>
    </a:defPPr>
    <a:lvl1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90651C3A-4460-11DB-9652-00E08161165F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79706" autoAdjust="0"/>
  </p:normalViewPr>
  <p:slideViewPr>
    <p:cSldViewPr snapToObjects="1">
      <p:cViewPr varScale="1">
        <p:scale>
          <a:sx n="199" d="100"/>
          <a:sy n="199" d="100"/>
        </p:scale>
        <p:origin x="-568" y="-96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notesMaster" Target="notesMasters/notesMaster1.xml"/><Relationship Id="rId14" Type="http://schemas.openxmlformats.org/officeDocument/2006/relationships/printerSettings" Target="printerSettings/printerSettings1.bin"/><Relationship Id="rId15" Type="http://schemas.openxmlformats.org/officeDocument/2006/relationships/presProps" Target="presProps.xml"/><Relationship Id="rId16" Type="http://schemas.openxmlformats.org/officeDocument/2006/relationships/viewProps" Target="viewProps.xml"/><Relationship Id="rId17" Type="http://schemas.openxmlformats.org/officeDocument/2006/relationships/theme" Target="theme/theme1.xml"/><Relationship Id="rId1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" name="Shape 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defRPr sz="1100"/>
            </a:lvl1pPr>
            <a:lvl2pPr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767507763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" name="Shape 2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Cady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639964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Leila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382679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Shape 3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" name="Shape 3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Leila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924614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Leila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317741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Cady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12639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Cady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085600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Leila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9479534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Leila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420882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Leila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97716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428751"/>
            <a:ext cx="7543800" cy="1945481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429000"/>
            <a:ext cx="6461760" cy="8001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8D91A-A2EE-4B54-B3C6-F6C67903BA9C}" type="datetime1">
              <a:rPr lang="en-US" smtClean="0"/>
              <a:pPr/>
              <a:t>5/6/14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4A37A-AFC2-4A01-80A1-FC20F2C0D5B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9785C6-EBAF-49D5-AD4D-BABF4DFAAD59}" type="datetime1">
              <a:rPr lang="en-US" smtClean="0"/>
              <a:pPr/>
              <a:t>5/6/14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4A37A-AFC2-4A01-80A1-FC20F2C0D5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1752600" cy="4388644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404122-9A3A-4FD8-98B8-22631F32846C}" type="datetime1">
              <a:rPr lang="en-US" smtClean="0"/>
              <a:pPr/>
              <a:t>5/6/14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4A37A-AFC2-4A01-80A1-FC20F2C0D5B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1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  <p:sp>
        <p:nvSpPr>
          <p:cNvPr id="12" name="Shape 12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68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defRPr/>
            </a:lvl1pPr>
            <a:lvl2pPr indent="457200">
              <a:defRPr/>
            </a:lvl2pPr>
            <a:lvl3pPr indent="914400">
              <a:defRPr/>
            </a:lvl3pPr>
            <a:lvl4pPr indent="1371600"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59A7B8-0EC4-44C9-AFEF-25E144F11C06}" type="datetime1">
              <a:rPr lang="en-US" smtClean="0"/>
              <a:pPr/>
              <a:t>5/6/14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4A37A-AFC2-4A01-80A1-FC20F2C0D5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4" y="4114800"/>
            <a:ext cx="7659687" cy="8763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4" y="2889647"/>
            <a:ext cx="6135687" cy="1225154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BB47B5-C739-4DAE-AACD-CC58CA843AC4}" type="datetime1">
              <a:rPr lang="en-US" smtClean="0"/>
              <a:pPr/>
              <a:t>5/6/14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4A37A-AFC2-4A01-80A1-FC20F2C0D5B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152144"/>
            <a:ext cx="3657600" cy="34427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152144"/>
            <a:ext cx="3657600" cy="34427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2AE48-94E6-46E0-BE32-5F0716DE9115}" type="datetime1">
              <a:rPr lang="en-US" smtClean="0"/>
              <a:pPr/>
              <a:t>5/6/14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4A37A-AFC2-4A01-80A1-FC20F2C0D5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3657600" cy="47982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3657600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151335"/>
            <a:ext cx="3657600" cy="47982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1631156"/>
            <a:ext cx="3657600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4C285-8BCE-48FC-97D9-E2837AF38351}" type="datetime1">
              <a:rPr lang="en-US" smtClean="0"/>
              <a:pPr/>
              <a:t>5/6/14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4A37A-AFC2-4A01-80A1-FC20F2C0D5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70D3E6-EF16-4488-94A4-211508FE4682}" type="datetime1">
              <a:rPr lang="en-US" smtClean="0"/>
              <a:pPr/>
              <a:t>5/6/14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4A37A-AFC2-4A01-80A1-FC20F2C0D5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77FB3B-20DA-4D0E-BF16-8262B7156612}" type="datetime1">
              <a:rPr lang="en-US" smtClean="0"/>
              <a:pPr/>
              <a:t>5/6/14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4A37A-AFC2-4A01-80A1-FC20F2C0D5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4121658"/>
            <a:ext cx="7772400" cy="44577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800" y="4572000"/>
            <a:ext cx="7772401" cy="4572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273C2C-6BD0-40EC-8D8D-4D51F089C5EB}" type="datetime1">
              <a:rPr lang="en-US" smtClean="0"/>
              <a:pPr/>
              <a:t>5/6/14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4A37A-AFC2-4A01-80A1-FC20F2C0D5B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285750"/>
            <a:ext cx="7772400" cy="370713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4121458"/>
            <a:ext cx="7772400" cy="445970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4572000"/>
            <a:ext cx="7772400" cy="459486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377F5C-EDA7-4864-9756-35769B0E62CF}" type="datetime1">
              <a:rPr lang="en-US" smtClean="0"/>
              <a:pPr/>
              <a:t>5/6/14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A84A37A-AFC2-4A01-80A1-FC20F2C0D5B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76200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0"/>
            <a:ext cx="7620000" cy="36004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51435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4114800"/>
            <a:ext cx="685800" cy="5143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4236720"/>
            <a:ext cx="548640" cy="29718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FA84A37A-AFC2-4A01-80A1-FC20F2C0D5B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882821" y="2990850"/>
            <a:ext cx="177546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856152" y="1188720"/>
            <a:ext cx="18287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88B99C93-F56F-46AB-9EB8-53614A95B15F}" type="datetime1">
              <a:rPr lang="en-US" smtClean="0"/>
              <a:pPr/>
              <a:t>5/6/14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0" r:id="rId1"/>
    <p:sldLayoutId id="2147483741" r:id="rId2"/>
    <p:sldLayoutId id="2147483742" r:id="rId3"/>
    <p:sldLayoutId id="2147483743" r:id="rId4"/>
    <p:sldLayoutId id="2147483744" r:id="rId5"/>
    <p:sldLayoutId id="2147483745" r:id="rId6"/>
    <p:sldLayoutId id="2147483746" r:id="rId7"/>
    <p:sldLayoutId id="2147483747" r:id="rId8"/>
    <p:sldLayoutId id="2147483748" r:id="rId9"/>
    <p:sldLayoutId id="2147483749" r:id="rId10"/>
    <p:sldLayoutId id="2147483750" r:id="rId11"/>
    <p:sldLayoutId id="2147483751" r:id="rId12"/>
  </p:sldLayoutIdLs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4" Type="http://schemas.openxmlformats.org/officeDocument/2006/relationships/hyperlink" Target="http://www.letsmove.gov/blog/2012/05/14/usdas-farm-school-program-connects-local-producers-schools" TargetMode="Externa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3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4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5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4" Type="http://schemas.openxmlformats.org/officeDocument/2006/relationships/hyperlink" Target="http://www.motherearthnews.com/organic-gardening/best-compost-bin-zm0z14fmzmar.aspx" TargetMode="Externa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4" Type="http://schemas.openxmlformats.org/officeDocument/2006/relationships/hyperlink" Target="http://bobbrinkmann.blogspot.com/2012/09/cornell-cooperative-extensions.html" TargetMode="Externa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8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 txBox="1">
            <a:spLocks noGrp="1"/>
          </p:cNvSpPr>
          <p:nvPr>
            <p:ph type="ctrTitle"/>
          </p:nvPr>
        </p:nvSpPr>
        <p:spPr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en" dirty="0"/>
              <a:t>Best Practices for Community Gardens in North Saint Paul</a:t>
            </a:r>
          </a:p>
        </p:txBody>
      </p:sp>
      <p:sp>
        <p:nvSpPr>
          <p:cNvPr id="24" name="Shape 24"/>
          <p:cNvSpPr txBox="1">
            <a:spLocks noGrp="1"/>
          </p:cNvSpPr>
          <p:nvPr>
            <p:ph type="subTitle" idx="1"/>
          </p:nvPr>
        </p:nvSpPr>
        <p:spPr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190500" marR="139700" lvl="0" indent="0" algn="l" rtl="0">
              <a:lnSpc>
                <a:spcPct val="115000"/>
              </a:lnSpc>
              <a:spcBef>
                <a:spcPts val="400"/>
              </a:spcBef>
              <a:spcAft>
                <a:spcPts val="1100"/>
              </a:spcAft>
              <a:buClr>
                <a:schemeClr val="dk1"/>
              </a:buClr>
              <a:buSzPct val="47826"/>
              <a:buFont typeface="Arial"/>
              <a:buNone/>
            </a:pPr>
            <a:r>
              <a:rPr lang="en" sz="2300" b="1" dirty="0">
                <a:solidFill>
                  <a:srgbClr val="333333"/>
                </a:solidFill>
              </a:rPr>
              <a:t>Resilient Communities Project (RCP) presented by graduate students from University of Minnesota</a:t>
            </a:r>
          </a:p>
          <a:p>
            <a:endParaRPr lang="en" sz="2300" b="1" dirty="0">
              <a:solidFill>
                <a:srgbClr val="333333"/>
              </a:solidFill>
            </a:endParaRPr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9050"/>
            <a:ext cx="7620000" cy="857250"/>
          </a:xfrm>
        </p:spPr>
        <p:txBody>
          <a:bodyPr/>
          <a:lstStyle/>
          <a:p>
            <a:r>
              <a:rPr lang="en-US" sz="3600" dirty="0"/>
              <a:t>Ongoing support for community garden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60521" y="1050072"/>
            <a:ext cx="4387679" cy="35240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+mj-lt"/>
              <a:buAutoNum type="arabicPeriod" startAt="8"/>
            </a:pPr>
            <a:r>
              <a:rPr lang="en-US" sz="2000" b="1" u="sng" dirty="0">
                <a:latin typeface="+mn-lt"/>
              </a:rPr>
              <a:t>Participate in a farm to school    program</a:t>
            </a:r>
          </a:p>
          <a:p>
            <a:endParaRPr lang="en-US" sz="2000" b="1" dirty="0" smtClean="0">
              <a:latin typeface="+mn-lt"/>
            </a:endParaRPr>
          </a:p>
          <a:p>
            <a:pPr marL="573088" indent="-342900">
              <a:buFont typeface="Arial"/>
              <a:buChar char="•"/>
            </a:pPr>
            <a:r>
              <a:rPr lang="en-US" sz="1800" b="1" dirty="0" smtClean="0">
                <a:latin typeface="+mn-lt"/>
              </a:rPr>
              <a:t>Description –</a:t>
            </a:r>
            <a:r>
              <a:rPr lang="en-US" sz="1800" dirty="0" smtClean="0">
                <a:latin typeface="+mn-lt"/>
              </a:rPr>
              <a:t> farm to school program offers support for incorporating local food into the school lunch program</a:t>
            </a:r>
          </a:p>
          <a:p>
            <a:pPr marL="573088" indent="-342900"/>
            <a:endParaRPr lang="en-US" sz="900" b="1" dirty="0" smtClean="0">
              <a:latin typeface="+mn-lt"/>
            </a:endParaRPr>
          </a:p>
          <a:p>
            <a:pPr marL="573088" indent="-342900">
              <a:buFont typeface="Arial"/>
              <a:buChar char="•"/>
            </a:pPr>
            <a:r>
              <a:rPr lang="en-US" sz="1800" b="1" dirty="0" smtClean="0">
                <a:latin typeface="+mn-lt"/>
              </a:rPr>
              <a:t>Context – </a:t>
            </a:r>
            <a:r>
              <a:rPr lang="en-US" sz="1800" dirty="0" smtClean="0">
                <a:latin typeface="+mn-lt"/>
              </a:rPr>
              <a:t>Hopkins, MN</a:t>
            </a:r>
          </a:p>
          <a:p>
            <a:pPr marL="573088" indent="-342900"/>
            <a:endParaRPr lang="en-US" sz="1000" dirty="0" smtClean="0">
              <a:latin typeface="+mn-lt"/>
            </a:endParaRPr>
          </a:p>
          <a:p>
            <a:pPr marL="573088" indent="-342900">
              <a:buFont typeface="Arial"/>
              <a:buChar char="•"/>
            </a:pPr>
            <a:r>
              <a:rPr lang="en-US" sz="1800" b="1" dirty="0" smtClean="0">
                <a:latin typeface="+mn-lt"/>
              </a:rPr>
              <a:t>Applicability – </a:t>
            </a:r>
            <a:r>
              <a:rPr lang="en-US" sz="1800" dirty="0" smtClean="0">
                <a:latin typeface="+mn-lt"/>
              </a:rPr>
              <a:t>farm to school program is a good way to offer healthy, local food from the community garden to children in North St. Paul</a:t>
            </a:r>
            <a:endParaRPr lang="en-US" sz="1800" b="1" dirty="0">
              <a:latin typeface="+mn-lt"/>
            </a:endParaRPr>
          </a:p>
        </p:txBody>
      </p:sp>
      <p:pic>
        <p:nvPicPr>
          <p:cNvPr id="6" name="Picture 5" descr="kids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8200" y="1581150"/>
            <a:ext cx="3737234" cy="188595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334000" y="3486150"/>
            <a:ext cx="25908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Source: </a:t>
            </a:r>
            <a:r>
              <a:rPr lang="en-US" sz="1000" dirty="0">
                <a:hlinkClick r:id="rId4"/>
              </a:rPr>
              <a:t>‪www.letsmove.gov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140016509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67000" y="1962150"/>
            <a:ext cx="3048000" cy="857250"/>
          </a:xfrm>
        </p:spPr>
        <p:txBody>
          <a:bodyPr/>
          <a:lstStyle/>
          <a:p>
            <a:r>
              <a:rPr lang="en-US" dirty="0" smtClean="0"/>
              <a:t>Thank you!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06198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r>
              <a:rPr lang="en-US" dirty="0" smtClean="0"/>
              <a:t>Introduction</a:t>
            </a:r>
            <a:endParaRPr dirty="0"/>
          </a:p>
        </p:txBody>
      </p:sp>
      <p:sp>
        <p:nvSpPr>
          <p:cNvPr id="30" name="Shape 30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r>
              <a:rPr lang="en-US" dirty="0" smtClean="0"/>
              <a:t>Why North Saint Paul</a:t>
            </a:r>
          </a:p>
          <a:p>
            <a:r>
              <a:rPr lang="en-US" dirty="0" smtClean="0"/>
              <a:t>RCP</a:t>
            </a:r>
          </a:p>
          <a:p>
            <a:r>
              <a:rPr lang="en-US" dirty="0" smtClean="0"/>
              <a:t>Four</a:t>
            </a:r>
            <a:r>
              <a:rPr lang="en-US" dirty="0" smtClean="0"/>
              <a:t> </a:t>
            </a:r>
            <a:r>
              <a:rPr lang="en-US" dirty="0" smtClean="0"/>
              <a:t>categories of best practices: </a:t>
            </a:r>
            <a:endParaRPr lang="en-US" dirty="0"/>
          </a:p>
          <a:p>
            <a:pPr marL="682625" indent="-338138">
              <a:buFont typeface="+mj-lt"/>
              <a:buAutoNum type="arabicPeriod"/>
            </a:pPr>
            <a:r>
              <a:rPr lang="en-US" dirty="0" smtClean="0"/>
              <a:t>Initial organization of the garden</a:t>
            </a:r>
          </a:p>
          <a:p>
            <a:pPr marL="682625" indent="-338138">
              <a:buFont typeface="+mj-lt"/>
              <a:buAutoNum type="arabicPeriod"/>
            </a:pPr>
            <a:r>
              <a:rPr lang="en-US" dirty="0" smtClean="0"/>
              <a:t>Selecting an appropriate location</a:t>
            </a:r>
          </a:p>
          <a:p>
            <a:pPr marL="682625" indent="-338138">
              <a:buFont typeface="+mj-lt"/>
              <a:buAutoNum type="arabicPeriod"/>
            </a:pPr>
            <a:r>
              <a:rPr lang="en-US" dirty="0" smtClean="0"/>
              <a:t>Management and maintenance</a:t>
            </a:r>
          </a:p>
          <a:p>
            <a:pPr marL="682625" indent="-338138">
              <a:buFont typeface="+mj-lt"/>
              <a:buAutoNum type="arabicPeriod"/>
            </a:pPr>
            <a:r>
              <a:rPr lang="en-US" dirty="0" smtClean="0"/>
              <a:t>Supporting a community garden network through ongoing partnerships and programs </a:t>
            </a:r>
            <a:endParaRPr dirty="0"/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21708"/>
            <a:ext cx="7620000" cy="1031139"/>
          </a:xfrm>
        </p:spPr>
        <p:txBody>
          <a:bodyPr/>
          <a:lstStyle/>
          <a:p>
            <a:r>
              <a:rPr lang="en-US" sz="4400" dirty="0"/>
              <a:t>Initial organization of the </a:t>
            </a:r>
            <a:r>
              <a:rPr lang="en-US" sz="4400" dirty="0" smtClean="0"/>
              <a:t>garden</a:t>
            </a:r>
            <a:endParaRPr lang="en-US" sz="4400" dirty="0"/>
          </a:p>
        </p:txBody>
      </p:sp>
      <p:pic>
        <p:nvPicPr>
          <p:cNvPr id="4" name="Picture 3" descr="pic of website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8063" y="1200150"/>
            <a:ext cx="3402666" cy="346110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62825" y="1031139"/>
            <a:ext cx="4569965" cy="41857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457200">
              <a:buAutoNum type="arabicPeriod"/>
            </a:pPr>
            <a:r>
              <a:rPr lang="en-US" sz="2000" b="1" u="sng" dirty="0">
                <a:latin typeface="+mn-lt"/>
              </a:rPr>
              <a:t>Create an informational </a:t>
            </a:r>
            <a:r>
              <a:rPr lang="en-US" sz="2000" b="1" u="sng" dirty="0" smtClean="0">
                <a:latin typeface="+mn-lt"/>
              </a:rPr>
              <a:t>website</a:t>
            </a:r>
          </a:p>
          <a:p>
            <a:pPr marL="114300"/>
            <a:endParaRPr lang="en-US" sz="2000" b="1" u="sng" dirty="0" smtClean="0">
              <a:latin typeface="+mn-lt"/>
            </a:endParaRPr>
          </a:p>
          <a:p>
            <a:pPr marL="571500" indent="-227013">
              <a:buFont typeface="Arial"/>
              <a:buChar char="•"/>
            </a:pPr>
            <a:r>
              <a:rPr lang="en-US" sz="1800" b="1" dirty="0" smtClean="0">
                <a:latin typeface="+mn-lt"/>
              </a:rPr>
              <a:t>Description</a:t>
            </a:r>
            <a:r>
              <a:rPr lang="en-US" sz="1800" dirty="0" smtClean="0">
                <a:latin typeface="+mn-lt"/>
              </a:rPr>
              <a:t>- website provides information for residents to get involved</a:t>
            </a:r>
          </a:p>
          <a:p>
            <a:pPr marL="571500" indent="-227013"/>
            <a:endParaRPr lang="en-US" sz="1800" b="1" dirty="0" smtClean="0">
              <a:latin typeface="+mn-lt"/>
            </a:endParaRPr>
          </a:p>
          <a:p>
            <a:pPr marL="571500" indent="-227013">
              <a:buFont typeface="Arial"/>
              <a:buChar char="•"/>
            </a:pPr>
            <a:r>
              <a:rPr lang="en-US" sz="1800" b="1" dirty="0" smtClean="0">
                <a:latin typeface="+mn-lt"/>
              </a:rPr>
              <a:t>Context-</a:t>
            </a:r>
            <a:r>
              <a:rPr lang="en-US" sz="1800" dirty="0" smtClean="0">
                <a:latin typeface="+mn-lt"/>
              </a:rPr>
              <a:t> City of Minneapolis website provides information on existing gardens and available vacant lots</a:t>
            </a:r>
          </a:p>
          <a:p>
            <a:pPr marL="571500" indent="-227013"/>
            <a:endParaRPr lang="en-US" sz="1800" b="1" dirty="0" smtClean="0">
              <a:latin typeface="+mn-lt"/>
            </a:endParaRPr>
          </a:p>
          <a:p>
            <a:pPr marL="571500" indent="-227013">
              <a:buFont typeface="Arial"/>
              <a:buChar char="•"/>
            </a:pPr>
            <a:r>
              <a:rPr lang="en-US" sz="1800" b="1" dirty="0" smtClean="0">
                <a:latin typeface="+mn-lt"/>
              </a:rPr>
              <a:t>Applicability- </a:t>
            </a:r>
            <a:r>
              <a:rPr lang="en-US" sz="1800" dirty="0" smtClean="0">
                <a:latin typeface="+mn-lt"/>
              </a:rPr>
              <a:t>North St. Paul can provide information on application process, fees, and links to other community organizations</a:t>
            </a:r>
            <a:endParaRPr lang="en-US" sz="1800" b="1" dirty="0">
              <a:latin typeface="+mn-lt"/>
            </a:endParaRPr>
          </a:p>
          <a:p>
            <a:endParaRPr lang="en-US" sz="28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9151811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4877"/>
            <a:ext cx="7620000" cy="857250"/>
          </a:xfrm>
        </p:spPr>
        <p:txBody>
          <a:bodyPr/>
          <a:lstStyle/>
          <a:p>
            <a:r>
              <a:rPr lang="en-US" sz="4400" dirty="0"/>
              <a:t>Initial organization of the </a:t>
            </a:r>
            <a:r>
              <a:rPr lang="en-US" sz="4400" dirty="0" smtClean="0"/>
              <a:t>garden</a:t>
            </a:r>
            <a:endParaRPr lang="en-US" sz="4400" dirty="0"/>
          </a:p>
        </p:txBody>
      </p:sp>
      <p:pic>
        <p:nvPicPr>
          <p:cNvPr id="8" name="Picture 7" descr="Produce D&amp;T Garden.jp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762" b="11792"/>
          <a:stretch/>
        </p:blipFill>
        <p:spPr>
          <a:xfrm>
            <a:off x="4454388" y="966017"/>
            <a:ext cx="3857625" cy="3983465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84535" y="966017"/>
            <a:ext cx="4190039" cy="45858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14300"/>
            <a:r>
              <a:rPr lang="en-US" sz="2000" b="1" dirty="0" smtClean="0">
                <a:latin typeface="+mn-lt"/>
              </a:rPr>
              <a:t>2.   </a:t>
            </a:r>
            <a:r>
              <a:rPr lang="en-US" sz="2000" b="1" u="sng" dirty="0" smtClean="0">
                <a:latin typeface="+mn-lt"/>
              </a:rPr>
              <a:t>Create </a:t>
            </a:r>
            <a:r>
              <a:rPr lang="en-US" sz="2000" b="1" u="sng" dirty="0">
                <a:latin typeface="+mn-lt"/>
              </a:rPr>
              <a:t>an </a:t>
            </a:r>
            <a:r>
              <a:rPr lang="en-US" sz="2000" b="1" u="sng" dirty="0" smtClean="0">
                <a:latin typeface="+mn-lt"/>
              </a:rPr>
              <a:t>urban agriculture plan</a:t>
            </a:r>
          </a:p>
          <a:p>
            <a:pPr marL="114300"/>
            <a:endParaRPr lang="en-US" sz="2000" b="1" dirty="0">
              <a:latin typeface="+mn-lt"/>
            </a:endParaRPr>
          </a:p>
          <a:p>
            <a:pPr marL="571500" indent="-227013">
              <a:buFont typeface="Arial"/>
              <a:buChar char="•"/>
            </a:pPr>
            <a:r>
              <a:rPr lang="en-US" sz="1800" b="1" dirty="0">
                <a:latin typeface="+mn-lt"/>
              </a:rPr>
              <a:t>Description</a:t>
            </a:r>
            <a:r>
              <a:rPr lang="en-US" sz="1800" dirty="0">
                <a:latin typeface="+mn-lt"/>
              </a:rPr>
              <a:t>- created an urban agriculture plan within </a:t>
            </a:r>
            <a:r>
              <a:rPr lang="en-US" sz="1800" dirty="0" smtClean="0">
                <a:latin typeface="+mn-lt"/>
              </a:rPr>
              <a:t>a comprehensive </a:t>
            </a:r>
            <a:r>
              <a:rPr lang="en-US" sz="1800" dirty="0">
                <a:latin typeface="+mn-lt"/>
              </a:rPr>
              <a:t>plan or as a stand alone document </a:t>
            </a:r>
          </a:p>
          <a:p>
            <a:pPr marL="571500" indent="-227013"/>
            <a:endParaRPr lang="en-US" sz="1800" b="1" dirty="0">
              <a:latin typeface="+mn-lt"/>
            </a:endParaRPr>
          </a:p>
          <a:p>
            <a:pPr marL="571500" indent="-227013">
              <a:buFont typeface="Arial"/>
              <a:buChar char="•"/>
            </a:pPr>
            <a:r>
              <a:rPr lang="en-US" sz="1800" b="1" dirty="0">
                <a:latin typeface="+mn-lt"/>
              </a:rPr>
              <a:t>Context-</a:t>
            </a:r>
            <a:r>
              <a:rPr lang="en-US" sz="1800" dirty="0">
                <a:latin typeface="+mn-lt"/>
              </a:rPr>
              <a:t> </a:t>
            </a:r>
            <a:r>
              <a:rPr lang="en-US" sz="1800" dirty="0" smtClean="0">
                <a:latin typeface="+mn-lt"/>
              </a:rPr>
              <a:t>City of Baltimore, MD</a:t>
            </a:r>
            <a:endParaRPr lang="en-US" sz="1800" dirty="0">
              <a:latin typeface="+mn-lt"/>
            </a:endParaRPr>
          </a:p>
          <a:p>
            <a:pPr marL="571500" indent="-227013"/>
            <a:endParaRPr lang="en-US" sz="1800" b="1" dirty="0">
              <a:latin typeface="+mn-lt"/>
            </a:endParaRPr>
          </a:p>
          <a:p>
            <a:pPr marL="571500" indent="-227013">
              <a:buFont typeface="Arial"/>
              <a:buChar char="•"/>
            </a:pPr>
            <a:r>
              <a:rPr lang="en-US" sz="1800" b="1" dirty="0">
                <a:latin typeface="+mn-lt"/>
              </a:rPr>
              <a:t>Applicability- </a:t>
            </a:r>
            <a:r>
              <a:rPr lang="en-US" sz="1800" dirty="0">
                <a:latin typeface="+mn-lt"/>
              </a:rPr>
              <a:t>North St. Paul </a:t>
            </a:r>
            <a:r>
              <a:rPr lang="en-US" sz="1800" dirty="0" smtClean="0">
                <a:latin typeface="+mn-lt"/>
              </a:rPr>
              <a:t>could designate community gardens on vacant lots/park space or the plan could allow for food to be grown for commercial purposes (urban farms)</a:t>
            </a:r>
            <a:endParaRPr lang="en-US" sz="1800" b="1" dirty="0">
              <a:latin typeface="+mn-lt"/>
            </a:endParaRPr>
          </a:p>
          <a:p>
            <a:endParaRPr lang="en-US" sz="1800" dirty="0">
              <a:latin typeface="+mn-lt"/>
            </a:endParaRPr>
          </a:p>
          <a:p>
            <a:endParaRPr lang="en-US" sz="1800" b="1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5502941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4877"/>
            <a:ext cx="7620000" cy="857250"/>
          </a:xfrm>
        </p:spPr>
        <p:txBody>
          <a:bodyPr/>
          <a:lstStyle/>
          <a:p>
            <a:r>
              <a:rPr lang="en-US" sz="4400" dirty="0"/>
              <a:t>Initial organization of the garden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06246" y="819150"/>
            <a:ext cx="4517920" cy="4339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AutoNum type="arabicPeriod" startAt="3"/>
            </a:pPr>
            <a:r>
              <a:rPr lang="en-US" sz="2000" b="1" u="sng" dirty="0" smtClean="0">
                <a:latin typeface="+mn-lt"/>
              </a:rPr>
              <a:t>Regulate community gardens in the Zoning Ordinance</a:t>
            </a:r>
          </a:p>
          <a:p>
            <a:endParaRPr lang="en-US" sz="2000" u="sng" dirty="0">
              <a:latin typeface="+mn-lt"/>
            </a:endParaRPr>
          </a:p>
          <a:p>
            <a:pPr marL="681038" indent="-342900">
              <a:buFont typeface="Arial"/>
              <a:buChar char="•"/>
            </a:pPr>
            <a:r>
              <a:rPr lang="en-US" sz="1800" b="1" dirty="0" smtClean="0">
                <a:latin typeface="+mn-lt"/>
              </a:rPr>
              <a:t>Description</a:t>
            </a:r>
            <a:r>
              <a:rPr lang="en-US" sz="1800" dirty="0" smtClean="0">
                <a:latin typeface="+mn-lt"/>
              </a:rPr>
              <a:t> – Use the Zoning Ordinance to regulate community </a:t>
            </a:r>
            <a:r>
              <a:rPr lang="en-US" sz="1800" dirty="0" smtClean="0">
                <a:latin typeface="+mn-lt"/>
              </a:rPr>
              <a:t>gardens</a:t>
            </a:r>
            <a:endParaRPr lang="en-US" sz="1800" dirty="0" smtClean="0">
              <a:latin typeface="+mn-lt"/>
            </a:endParaRPr>
          </a:p>
          <a:p>
            <a:pPr marL="681038" indent="-342900">
              <a:buFont typeface="Arial"/>
              <a:buChar char="•"/>
            </a:pPr>
            <a:r>
              <a:rPr lang="en-US" sz="1800" b="1" dirty="0" smtClean="0">
                <a:latin typeface="+mn-lt"/>
              </a:rPr>
              <a:t>Context – </a:t>
            </a:r>
            <a:r>
              <a:rPr lang="en-US" sz="1800" dirty="0" smtClean="0">
                <a:latin typeface="+mn-lt"/>
              </a:rPr>
              <a:t>The City of Minneapolis allows community gardens as either a principal or accessory use in all residential and business districts. </a:t>
            </a:r>
          </a:p>
          <a:p>
            <a:pPr marL="681038" indent="-342900">
              <a:buFont typeface="Arial"/>
              <a:buChar char="•"/>
            </a:pPr>
            <a:r>
              <a:rPr lang="en-US" sz="1800" b="1" dirty="0" smtClean="0">
                <a:latin typeface="+mn-lt"/>
              </a:rPr>
              <a:t>Applicability</a:t>
            </a:r>
            <a:r>
              <a:rPr lang="en-US" sz="1800" dirty="0" smtClean="0">
                <a:latin typeface="+mn-lt"/>
              </a:rPr>
              <a:t> – North St. Paul can use zoning to identify where community gardening can occur and regulate parking, livestock, and permanent structures.  </a:t>
            </a:r>
            <a:endParaRPr lang="en-US" sz="1800" dirty="0">
              <a:latin typeface="+mn-lt"/>
            </a:endParaRPr>
          </a:p>
        </p:txBody>
      </p:sp>
      <p:pic>
        <p:nvPicPr>
          <p:cNvPr id="6" name="Picture 5" descr="vegetavble and flower garden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4166" y="1581150"/>
            <a:ext cx="3627491" cy="2421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35754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648"/>
            <a:ext cx="7620000" cy="857250"/>
          </a:xfrm>
        </p:spPr>
        <p:txBody>
          <a:bodyPr/>
          <a:lstStyle/>
          <a:p>
            <a:r>
              <a:rPr lang="en-US" sz="4300" dirty="0" smtClean="0"/>
              <a:t>Selecting an appropriate location</a:t>
            </a:r>
            <a:endParaRPr lang="en-US" sz="4300" dirty="0"/>
          </a:p>
        </p:txBody>
      </p:sp>
      <p:sp>
        <p:nvSpPr>
          <p:cNvPr id="4" name="TextBox 3"/>
          <p:cNvSpPr txBox="1"/>
          <p:nvPr/>
        </p:nvSpPr>
        <p:spPr>
          <a:xfrm>
            <a:off x="260521" y="1050072"/>
            <a:ext cx="4070633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+mj-lt"/>
              <a:buAutoNum type="arabicPeriod" startAt="4"/>
            </a:pPr>
            <a:r>
              <a:rPr lang="en-US" sz="2000" b="1" u="sng" dirty="0" smtClean="0">
                <a:latin typeface="+mn-lt"/>
              </a:rPr>
              <a:t>Create program highlighting vacant lots based on environmental factors</a:t>
            </a:r>
          </a:p>
          <a:p>
            <a:endParaRPr lang="en-US" sz="2000" b="1" dirty="0" smtClean="0">
              <a:latin typeface="+mn-lt"/>
            </a:endParaRPr>
          </a:p>
          <a:p>
            <a:pPr marL="681038" indent="-342900">
              <a:buFont typeface="Arial"/>
              <a:buChar char="•"/>
            </a:pPr>
            <a:r>
              <a:rPr lang="en-US" sz="1800" b="1" dirty="0" smtClean="0">
                <a:latin typeface="+mn-lt"/>
              </a:rPr>
              <a:t>Description – </a:t>
            </a:r>
            <a:r>
              <a:rPr lang="en-US" sz="1800" dirty="0">
                <a:latin typeface="+mn-lt"/>
              </a:rPr>
              <a:t>I</a:t>
            </a:r>
            <a:r>
              <a:rPr lang="en-US" sz="1800" dirty="0" smtClean="0">
                <a:latin typeface="+mn-lt"/>
              </a:rPr>
              <a:t>dentify lots </a:t>
            </a:r>
            <a:r>
              <a:rPr lang="en-US" sz="1800" dirty="0">
                <a:latin typeface="+mn-lt"/>
              </a:rPr>
              <a:t>suitable for community </a:t>
            </a:r>
            <a:r>
              <a:rPr lang="en-US" sz="1800" dirty="0" smtClean="0">
                <a:latin typeface="+mn-lt"/>
              </a:rPr>
              <a:t>gardening</a:t>
            </a:r>
          </a:p>
          <a:p>
            <a:pPr marL="681038" indent="-342900"/>
            <a:endParaRPr lang="en-US" sz="1800" b="1" dirty="0" smtClean="0">
              <a:latin typeface="+mn-lt"/>
            </a:endParaRPr>
          </a:p>
          <a:p>
            <a:pPr marL="681038" indent="-342900">
              <a:buFont typeface="Arial"/>
              <a:buChar char="•"/>
            </a:pPr>
            <a:r>
              <a:rPr lang="en-US" sz="1800" b="1" dirty="0" smtClean="0">
                <a:latin typeface="+mn-lt"/>
              </a:rPr>
              <a:t>Context – </a:t>
            </a:r>
            <a:r>
              <a:rPr lang="en-US" sz="1800" dirty="0" smtClean="0">
                <a:latin typeface="+mn-lt"/>
              </a:rPr>
              <a:t>City of Savannah, Georgia</a:t>
            </a:r>
          </a:p>
          <a:p>
            <a:pPr marL="681038" indent="-342900"/>
            <a:endParaRPr lang="en-US" sz="1800" dirty="0" smtClean="0">
              <a:latin typeface="+mn-lt"/>
            </a:endParaRPr>
          </a:p>
          <a:p>
            <a:pPr marL="681038" indent="-342900">
              <a:buFont typeface="Arial"/>
              <a:buChar char="•"/>
            </a:pPr>
            <a:r>
              <a:rPr lang="en-US" sz="1800" b="1" dirty="0" smtClean="0">
                <a:latin typeface="+mn-lt"/>
              </a:rPr>
              <a:t>Applicability – </a:t>
            </a:r>
            <a:r>
              <a:rPr lang="en-US" sz="1800" dirty="0" smtClean="0">
                <a:latin typeface="+mn-lt"/>
              </a:rPr>
              <a:t>In North St. Paul this will be based on soil quality and characteristics of surrounding environment</a:t>
            </a:r>
          </a:p>
          <a:p>
            <a:endParaRPr lang="en-US" sz="2000" b="1" dirty="0">
              <a:latin typeface="+mn-lt"/>
            </a:endParaRPr>
          </a:p>
        </p:txBody>
      </p:sp>
      <p:pic>
        <p:nvPicPr>
          <p:cNvPr id="5" name="Picture 4" descr="veggie garden with fence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4400" y="1352550"/>
            <a:ext cx="3593646" cy="26952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45622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9050"/>
            <a:ext cx="7620000" cy="857250"/>
          </a:xfrm>
        </p:spPr>
        <p:txBody>
          <a:bodyPr/>
          <a:lstStyle/>
          <a:p>
            <a:r>
              <a:rPr lang="en-US" sz="4300" dirty="0"/>
              <a:t>Selecting an appropriate </a:t>
            </a:r>
            <a:r>
              <a:rPr lang="en-US" sz="4300" dirty="0" smtClean="0"/>
              <a:t>location</a:t>
            </a:r>
            <a:endParaRPr lang="en-US" sz="4300" dirty="0"/>
          </a:p>
        </p:txBody>
      </p:sp>
      <p:sp>
        <p:nvSpPr>
          <p:cNvPr id="5" name="TextBox 4"/>
          <p:cNvSpPr txBox="1"/>
          <p:nvPr/>
        </p:nvSpPr>
        <p:spPr>
          <a:xfrm>
            <a:off x="260521" y="1050072"/>
            <a:ext cx="4070633" cy="4370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+mj-lt"/>
              <a:buAutoNum type="arabicPeriod" startAt="5"/>
            </a:pPr>
            <a:r>
              <a:rPr lang="en-US" sz="2000" b="1" u="sng" dirty="0" smtClean="0">
                <a:latin typeface="+mn-lt"/>
              </a:rPr>
              <a:t>Establish standards for on-site                                      composting</a:t>
            </a:r>
          </a:p>
          <a:p>
            <a:endParaRPr lang="en-US" sz="2000" b="1" dirty="0" smtClean="0">
              <a:latin typeface="+mn-lt"/>
            </a:endParaRPr>
          </a:p>
          <a:p>
            <a:pPr marL="681038" indent="-342900">
              <a:buFont typeface="Arial"/>
              <a:buChar char="•"/>
            </a:pPr>
            <a:r>
              <a:rPr lang="en-US" sz="1800" b="1" dirty="0" smtClean="0">
                <a:latin typeface="+mn-lt"/>
              </a:rPr>
              <a:t>Description – </a:t>
            </a:r>
            <a:r>
              <a:rPr lang="en-US" sz="1800" dirty="0" smtClean="0">
                <a:latin typeface="+mn-lt"/>
              </a:rPr>
              <a:t>Provide spaces for gardeners to compost and dispose of excess material</a:t>
            </a:r>
          </a:p>
          <a:p>
            <a:pPr marL="681038" indent="-342900"/>
            <a:endParaRPr lang="en-US" sz="1800" b="1" dirty="0" smtClean="0">
              <a:latin typeface="+mn-lt"/>
            </a:endParaRPr>
          </a:p>
          <a:p>
            <a:pPr marL="681038" indent="-342900">
              <a:buFont typeface="Arial"/>
              <a:buChar char="•"/>
            </a:pPr>
            <a:r>
              <a:rPr lang="en-US" sz="1800" b="1" dirty="0" smtClean="0">
                <a:latin typeface="+mn-lt"/>
              </a:rPr>
              <a:t>Context – </a:t>
            </a:r>
            <a:r>
              <a:rPr lang="en-US" sz="1800" dirty="0" smtClean="0">
                <a:latin typeface="+mn-lt"/>
              </a:rPr>
              <a:t>City of Bellingham, WA</a:t>
            </a:r>
          </a:p>
          <a:p>
            <a:pPr marL="681038" indent="-342900"/>
            <a:endParaRPr lang="en-US" sz="1800" dirty="0" smtClean="0">
              <a:latin typeface="+mn-lt"/>
            </a:endParaRPr>
          </a:p>
          <a:p>
            <a:pPr marL="681038" indent="-342900">
              <a:buFont typeface="Arial"/>
              <a:buChar char="•"/>
            </a:pPr>
            <a:r>
              <a:rPr lang="en-US" sz="1800" b="1" dirty="0" smtClean="0">
                <a:latin typeface="+mn-lt"/>
              </a:rPr>
              <a:t>Applicability – </a:t>
            </a:r>
            <a:r>
              <a:rPr lang="en-US" sz="1800" dirty="0" smtClean="0">
                <a:latin typeface="+mn-lt"/>
              </a:rPr>
              <a:t>North St. Paul </a:t>
            </a:r>
            <a:r>
              <a:rPr lang="en-US" sz="1800" dirty="0">
                <a:latin typeface="+mn-lt"/>
              </a:rPr>
              <a:t>c</a:t>
            </a:r>
            <a:r>
              <a:rPr lang="en-US" sz="1800" dirty="0" smtClean="0">
                <a:latin typeface="+mn-lt"/>
              </a:rPr>
              <a:t>ould provide enclosed plastic bins to allow gardeners to compost on-site without creating a nuisance</a:t>
            </a:r>
          </a:p>
          <a:p>
            <a:endParaRPr lang="en-US" sz="2000" b="1" dirty="0">
              <a:latin typeface="+mn-lt"/>
            </a:endParaRPr>
          </a:p>
        </p:txBody>
      </p:sp>
      <p:pic>
        <p:nvPicPr>
          <p:cNvPr id="6" name="Picture 5" descr="Compost-Bin jpg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5800" y="1581150"/>
            <a:ext cx="3835089" cy="255905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498910" y="4154329"/>
            <a:ext cx="29718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Source: </a:t>
            </a:r>
            <a:r>
              <a:rPr lang="en-US" sz="1000" dirty="0">
                <a:hlinkClick r:id="rId4"/>
              </a:rPr>
              <a:t>‪www.motherearthnews.com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181130661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9050"/>
            <a:ext cx="7620000" cy="857250"/>
          </a:xfrm>
        </p:spPr>
        <p:txBody>
          <a:bodyPr/>
          <a:lstStyle/>
          <a:p>
            <a:r>
              <a:rPr lang="en-US" sz="4400" dirty="0" smtClean="0"/>
              <a:t>Management &amp; Maintenance</a:t>
            </a:r>
            <a:endParaRPr lang="en-US" sz="4400" dirty="0"/>
          </a:p>
        </p:txBody>
      </p:sp>
      <p:sp>
        <p:nvSpPr>
          <p:cNvPr id="5" name="TextBox 4"/>
          <p:cNvSpPr txBox="1"/>
          <p:nvPr/>
        </p:nvSpPr>
        <p:spPr>
          <a:xfrm>
            <a:off x="260521" y="1050072"/>
            <a:ext cx="4387679" cy="4062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+mj-lt"/>
              <a:buAutoNum type="arabicPeriod" startAt="6"/>
            </a:pPr>
            <a:r>
              <a:rPr lang="en-US" sz="2000" b="1" u="sng" dirty="0" smtClean="0">
                <a:latin typeface="+mn-lt"/>
              </a:rPr>
              <a:t>Establish maintenance practices for common areas and individual plots</a:t>
            </a:r>
          </a:p>
          <a:p>
            <a:endParaRPr lang="en-US" sz="2000" b="1" dirty="0" smtClean="0">
              <a:latin typeface="+mn-lt"/>
            </a:endParaRPr>
          </a:p>
          <a:p>
            <a:pPr marL="681038" indent="-342900">
              <a:buFont typeface="Arial"/>
              <a:buChar char="•"/>
            </a:pPr>
            <a:r>
              <a:rPr lang="en-US" sz="1800" b="1" dirty="0" smtClean="0">
                <a:latin typeface="+mn-lt"/>
              </a:rPr>
              <a:t>Description – </a:t>
            </a:r>
            <a:r>
              <a:rPr lang="en-US" sz="1800" dirty="0" smtClean="0">
                <a:latin typeface="+mn-lt"/>
              </a:rPr>
              <a:t>Create a management plan for participants to help with upkeep of common garden space</a:t>
            </a:r>
          </a:p>
          <a:p>
            <a:pPr marL="681038" indent="-342900"/>
            <a:endParaRPr lang="en-US" sz="1800" b="1" dirty="0" smtClean="0">
              <a:latin typeface="+mn-lt"/>
            </a:endParaRPr>
          </a:p>
          <a:p>
            <a:pPr marL="681038" indent="-342900">
              <a:buFont typeface="Arial"/>
              <a:buChar char="•"/>
            </a:pPr>
            <a:r>
              <a:rPr lang="en-US" sz="1800" b="1" dirty="0" smtClean="0">
                <a:latin typeface="+mn-lt"/>
              </a:rPr>
              <a:t>Context – </a:t>
            </a:r>
            <a:r>
              <a:rPr lang="en-US" sz="1800" dirty="0" smtClean="0">
                <a:latin typeface="+mn-lt"/>
              </a:rPr>
              <a:t>Montgomery County, MD</a:t>
            </a:r>
          </a:p>
          <a:p>
            <a:pPr marL="681038" indent="-342900"/>
            <a:endParaRPr lang="en-US" sz="1800" dirty="0" smtClean="0">
              <a:latin typeface="+mn-lt"/>
            </a:endParaRPr>
          </a:p>
          <a:p>
            <a:pPr marL="681038" indent="-342900">
              <a:buFont typeface="Arial"/>
              <a:buChar char="•"/>
            </a:pPr>
            <a:r>
              <a:rPr lang="en-US" sz="1800" b="1" dirty="0" smtClean="0">
                <a:latin typeface="+mn-lt"/>
              </a:rPr>
              <a:t>Applicability – </a:t>
            </a:r>
            <a:r>
              <a:rPr lang="en-US" sz="1800" dirty="0" smtClean="0">
                <a:latin typeface="+mn-lt"/>
              </a:rPr>
              <a:t>Ensures that common areas and individual plots will not become overgrown, unproductive, and inconvenient to the surrounding neighborhood </a:t>
            </a:r>
            <a:endParaRPr lang="en-US" sz="2000" b="1" dirty="0">
              <a:latin typeface="+mn-lt"/>
            </a:endParaRPr>
          </a:p>
        </p:txBody>
      </p:sp>
      <p:pic>
        <p:nvPicPr>
          <p:cNvPr id="6" name="Picture 5" descr="maintained garden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8200" y="1276350"/>
            <a:ext cx="3530600" cy="264795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662594" y="4019550"/>
            <a:ext cx="27432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solidFill>
                  <a:srgbClr val="181814"/>
                </a:solidFill>
              </a:rPr>
              <a:t>Source: </a:t>
            </a:r>
            <a:r>
              <a:rPr lang="en-US" sz="1000" dirty="0">
                <a:hlinkClick r:id="rId4"/>
              </a:rPr>
              <a:t>‪bobbrinkmann.blogspot.com</a:t>
            </a:r>
            <a:endParaRPr lang="en-US" sz="1000" dirty="0">
              <a:solidFill>
                <a:srgbClr val="18181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893829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9050"/>
            <a:ext cx="7620000" cy="857250"/>
          </a:xfrm>
        </p:spPr>
        <p:txBody>
          <a:bodyPr/>
          <a:lstStyle/>
          <a:p>
            <a:r>
              <a:rPr lang="en-US" sz="3600" dirty="0" smtClean="0"/>
              <a:t>Ongoing support for community garden </a:t>
            </a:r>
            <a:endParaRPr lang="en-US" sz="3600" dirty="0"/>
          </a:p>
        </p:txBody>
      </p:sp>
      <p:sp>
        <p:nvSpPr>
          <p:cNvPr id="4" name="TextBox 3"/>
          <p:cNvSpPr txBox="1"/>
          <p:nvPr/>
        </p:nvSpPr>
        <p:spPr>
          <a:xfrm>
            <a:off x="260521" y="1050072"/>
            <a:ext cx="4387679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+mj-lt"/>
              <a:buAutoNum type="arabicPeriod" startAt="7"/>
            </a:pPr>
            <a:r>
              <a:rPr lang="en-US" sz="2000" b="1" u="sng" dirty="0" smtClean="0">
                <a:latin typeface="+mn-lt"/>
              </a:rPr>
              <a:t>Donate food to local food shelf</a:t>
            </a:r>
            <a:endParaRPr lang="en-US" sz="2000" b="1" u="sng" dirty="0"/>
          </a:p>
          <a:p>
            <a:endParaRPr lang="en-US" sz="2000" b="1" dirty="0" smtClean="0">
              <a:latin typeface="+mn-lt"/>
            </a:endParaRPr>
          </a:p>
          <a:p>
            <a:pPr marL="681038" indent="-342900">
              <a:buFont typeface="Arial"/>
              <a:buChar char="•"/>
            </a:pPr>
            <a:r>
              <a:rPr lang="en-US" sz="1800" b="1" dirty="0" smtClean="0">
                <a:latin typeface="+mn-lt"/>
              </a:rPr>
              <a:t>Description – </a:t>
            </a:r>
            <a:r>
              <a:rPr lang="en-US" sz="1800" dirty="0" smtClean="0">
                <a:latin typeface="+mn-lt"/>
              </a:rPr>
              <a:t>establish a donation program to a local food shelf to maintain support of the community garden</a:t>
            </a:r>
          </a:p>
          <a:p>
            <a:pPr marL="681038" indent="-342900"/>
            <a:endParaRPr lang="en-US" sz="900" b="1" dirty="0" smtClean="0">
              <a:latin typeface="+mn-lt"/>
            </a:endParaRPr>
          </a:p>
          <a:p>
            <a:pPr marL="681038" indent="-342900">
              <a:buFont typeface="Arial"/>
              <a:buChar char="•"/>
            </a:pPr>
            <a:r>
              <a:rPr lang="en-US" sz="1800" b="1" dirty="0" smtClean="0">
                <a:latin typeface="+mn-lt"/>
              </a:rPr>
              <a:t>Context – </a:t>
            </a:r>
            <a:r>
              <a:rPr lang="en-US" sz="1800" dirty="0" smtClean="0">
                <a:latin typeface="+mn-lt"/>
              </a:rPr>
              <a:t>Fridley church partnered with Anoka County</a:t>
            </a:r>
          </a:p>
          <a:p>
            <a:pPr marL="681038" indent="-342900"/>
            <a:endParaRPr lang="en-US" sz="900" dirty="0" smtClean="0">
              <a:latin typeface="+mn-lt"/>
            </a:endParaRPr>
          </a:p>
          <a:p>
            <a:pPr marL="681038" indent="-342900">
              <a:buFont typeface="Arial"/>
              <a:buChar char="•"/>
            </a:pPr>
            <a:r>
              <a:rPr lang="en-US" sz="1800" b="1" dirty="0" smtClean="0">
                <a:latin typeface="+mn-lt"/>
              </a:rPr>
              <a:t>Applicability – </a:t>
            </a:r>
            <a:r>
              <a:rPr lang="en-US" sz="1800" dirty="0">
                <a:latin typeface="+mn-lt"/>
              </a:rPr>
              <a:t>Once the community garden is established, one plot or a portion of the garden could go to donations to the North Saint Paul Area Food Shelf </a:t>
            </a:r>
            <a:endParaRPr lang="en-US" sz="1800" b="1" dirty="0">
              <a:latin typeface="+mn-lt"/>
            </a:endParaRPr>
          </a:p>
        </p:txBody>
      </p:sp>
      <p:pic>
        <p:nvPicPr>
          <p:cNvPr id="5" name="Picture 4" descr="Produce 2 D&amp;T Garden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75635" y="732302"/>
            <a:ext cx="3128963" cy="4171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398888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djacency">
  <a:themeElements>
    <a:clrScheme name="Custom 4">
      <a:dk1>
        <a:srgbClr val="047922"/>
      </a:dk1>
      <a:lt1>
        <a:sysClr val="window" lastClr="FFFFFF"/>
      </a:lt1>
      <a:dk2>
        <a:srgbClr val="267536"/>
      </a:dk2>
      <a:lt2>
        <a:srgbClr val="DEDED7"/>
      </a:lt2>
      <a:accent1>
        <a:srgbClr val="88B595"/>
      </a:accent1>
      <a:accent2>
        <a:srgbClr val="748CBC"/>
      </a:accent2>
      <a:accent3>
        <a:srgbClr val="8E887C"/>
      </a:accent3>
      <a:accent4>
        <a:srgbClr val="834736"/>
      </a:accent4>
      <a:accent5>
        <a:srgbClr val="5A1705"/>
      </a:accent5>
      <a:accent6>
        <a:srgbClr val="A0A16A"/>
      </a:accent6>
      <a:hlink>
        <a:srgbClr val="74B6BC"/>
      </a:hlink>
      <a:folHlink>
        <a:srgbClr val="7F95A4"/>
      </a:folHlink>
    </a:clrScheme>
    <a:fontScheme name="Adjacency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Adjacency.thmx</Template>
  <TotalTime>184</TotalTime>
  <Words>560</Words>
  <Application>Microsoft Macintosh PowerPoint</Application>
  <PresentationFormat>On-screen Show (16:9)</PresentationFormat>
  <Paragraphs>85</Paragraphs>
  <Slides>11</Slides>
  <Notes>11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Adjacency</vt:lpstr>
      <vt:lpstr>Best Practices for Community Gardens in North Saint Paul</vt:lpstr>
      <vt:lpstr>Introduction</vt:lpstr>
      <vt:lpstr>Initial organization of the garden</vt:lpstr>
      <vt:lpstr>Initial organization of the garden</vt:lpstr>
      <vt:lpstr>Initial organization of the garden</vt:lpstr>
      <vt:lpstr>Selecting an appropriate location</vt:lpstr>
      <vt:lpstr>Selecting an appropriate location</vt:lpstr>
      <vt:lpstr>Management &amp; Maintenance</vt:lpstr>
      <vt:lpstr>Ongoing support for community garden </vt:lpstr>
      <vt:lpstr>Ongoing support for community garden </vt:lpstr>
      <vt:lpstr>Thank you!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Best Practices for Community Gardens in North Saint Paul</dc:title>
  <cp:lastModifiedBy>Mike Greco</cp:lastModifiedBy>
  <cp:revision>26</cp:revision>
  <dcterms:modified xsi:type="dcterms:W3CDTF">2014-05-06T16:36:55Z</dcterms:modified>
</cp:coreProperties>
</file>