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73" r:id="rId4"/>
    <p:sldId id="265" r:id="rId5"/>
    <p:sldId id="264" r:id="rId6"/>
    <p:sldId id="271" r:id="rId7"/>
    <p:sldId id="266" r:id="rId8"/>
    <p:sldId id="277" r:id="rId9"/>
    <p:sldId id="270" r:id="rId10"/>
    <p:sldId id="272" r:id="rId11"/>
    <p:sldId id="278" r:id="rId12"/>
    <p:sldId id="279" r:id="rId13"/>
    <p:sldId id="262" r:id="rId14"/>
    <p:sldId id="28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969"/>
    <p:restoredTop sz="89296"/>
  </p:normalViewPr>
  <p:slideViewPr>
    <p:cSldViewPr snapToGrid="0" snapToObjects="1">
      <p:cViewPr varScale="1">
        <p:scale>
          <a:sx n="105" d="100"/>
          <a:sy n="105" d="100"/>
        </p:scale>
        <p:origin x="19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8DB7F2-39B3-1D41-938C-A273951B4B96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357F497-3F59-EE47-A30A-CEEE7D1C32B3}">
      <dgm:prSet phldrT="[Text]"/>
      <dgm:spPr/>
      <dgm:t>
        <a:bodyPr/>
        <a:lstStyle/>
        <a:p>
          <a:r>
            <a:rPr lang="en-US" dirty="0"/>
            <a:t>Develop an authentic voice and viewpoint for ALTR that establishes the studio as a source of authority within the local and regional fitness industry.</a:t>
          </a:r>
        </a:p>
      </dgm:t>
    </dgm:pt>
    <dgm:pt modelId="{3CE55D0B-38B3-734F-ABE1-FFA308C044D3}" type="parTrans" cxnId="{37C38E41-B6CF-C244-B1BC-2AACF3CC9D2B}">
      <dgm:prSet/>
      <dgm:spPr/>
      <dgm:t>
        <a:bodyPr/>
        <a:lstStyle/>
        <a:p>
          <a:endParaRPr lang="en-US"/>
        </a:p>
      </dgm:t>
    </dgm:pt>
    <dgm:pt modelId="{EFEC2C4F-83CA-F940-BC74-FF9C426C0DE6}" type="sibTrans" cxnId="{37C38E41-B6CF-C244-B1BC-2AACF3CC9D2B}">
      <dgm:prSet phldrT="01"/>
      <dgm:spPr/>
      <dgm:t>
        <a:bodyPr/>
        <a:lstStyle/>
        <a:p>
          <a:r>
            <a:rPr lang="en-US"/>
            <a:t>01</a:t>
          </a:r>
        </a:p>
      </dgm:t>
    </dgm:pt>
    <dgm:pt modelId="{0E701D6A-DEFB-8E43-8F0A-DC38476D615B}">
      <dgm:prSet phldrT="[Text]"/>
      <dgm:spPr/>
      <dgm:t>
        <a:bodyPr/>
        <a:lstStyle/>
        <a:p>
          <a:r>
            <a:rPr lang="en-US" dirty="0"/>
            <a:t>Develop a content strategy to ensure ALTR’s external communication is consistent and engaging to both current and potential members.</a:t>
          </a:r>
        </a:p>
      </dgm:t>
    </dgm:pt>
    <dgm:pt modelId="{ADE2D9CF-1F0D-4241-8FF9-2E9A8BF56274}" type="parTrans" cxnId="{DF25F384-4293-4F42-A419-450FA89A44C8}">
      <dgm:prSet/>
      <dgm:spPr/>
      <dgm:t>
        <a:bodyPr/>
        <a:lstStyle/>
        <a:p>
          <a:endParaRPr lang="en-US"/>
        </a:p>
      </dgm:t>
    </dgm:pt>
    <dgm:pt modelId="{5C902D78-94A8-7549-A36E-2240A135DF54}" type="sibTrans" cxnId="{DF25F384-4293-4F42-A419-450FA89A44C8}">
      <dgm:prSet phldrT="02"/>
      <dgm:spPr/>
      <dgm:t>
        <a:bodyPr/>
        <a:lstStyle/>
        <a:p>
          <a:r>
            <a:rPr lang="en-US"/>
            <a:t>02</a:t>
          </a:r>
        </a:p>
      </dgm:t>
    </dgm:pt>
    <dgm:pt modelId="{18D01088-DB49-EC44-9622-1E4FCEAE9980}">
      <dgm:prSet phldrT="[Text]"/>
      <dgm:spPr/>
      <dgm:t>
        <a:bodyPr/>
        <a:lstStyle/>
        <a:p>
          <a:r>
            <a:rPr lang="en-US" dirty="0"/>
            <a:t>Decrease ALTR’s intimidation factor by working to position the studio as an inviting third place where individuals can relax and hang out before or after a workout.</a:t>
          </a:r>
        </a:p>
      </dgm:t>
    </dgm:pt>
    <dgm:pt modelId="{B73964DA-B9C4-FF4C-A855-7724E08AA8BC}" type="parTrans" cxnId="{997F4C02-2A72-1E43-9F47-F463749C8F6B}">
      <dgm:prSet/>
      <dgm:spPr/>
      <dgm:t>
        <a:bodyPr/>
        <a:lstStyle/>
        <a:p>
          <a:endParaRPr lang="en-US"/>
        </a:p>
      </dgm:t>
    </dgm:pt>
    <dgm:pt modelId="{5CCA5458-029E-304C-A87D-527A62130AE6}" type="sibTrans" cxnId="{997F4C02-2A72-1E43-9F47-F463749C8F6B}">
      <dgm:prSet phldrT="03"/>
      <dgm:spPr/>
      <dgm:t>
        <a:bodyPr/>
        <a:lstStyle/>
        <a:p>
          <a:r>
            <a:rPr lang="en-US"/>
            <a:t>03</a:t>
          </a:r>
        </a:p>
      </dgm:t>
    </dgm:pt>
    <dgm:pt modelId="{82981795-2E0F-7643-9A5B-5C50C1E160FC}" type="pres">
      <dgm:prSet presAssocID="{778DB7F2-39B3-1D41-938C-A273951B4B96}" presName="Name0" presStyleCnt="0">
        <dgm:presLayoutVars>
          <dgm:animLvl val="lvl"/>
          <dgm:resizeHandles val="exact"/>
        </dgm:presLayoutVars>
      </dgm:prSet>
      <dgm:spPr/>
    </dgm:pt>
    <dgm:pt modelId="{0920665F-8B81-2348-B653-500DBB569F6D}" type="pres">
      <dgm:prSet presAssocID="{6357F497-3F59-EE47-A30A-CEEE7D1C32B3}" presName="compositeNode" presStyleCnt="0">
        <dgm:presLayoutVars>
          <dgm:bulletEnabled val="1"/>
        </dgm:presLayoutVars>
      </dgm:prSet>
      <dgm:spPr/>
    </dgm:pt>
    <dgm:pt modelId="{F902A96B-24CB-6F4F-840C-49E9BB1B09C0}" type="pres">
      <dgm:prSet presAssocID="{6357F497-3F59-EE47-A30A-CEEE7D1C32B3}" presName="bgRect" presStyleLbl="alignNode1" presStyleIdx="0" presStyleCnt="3"/>
      <dgm:spPr/>
    </dgm:pt>
    <dgm:pt modelId="{1C9D0650-A5BE-D246-A4D7-F24A38B64A72}" type="pres">
      <dgm:prSet presAssocID="{EFEC2C4F-83CA-F940-BC74-FF9C426C0DE6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56F7EF38-4428-1346-8CC0-3F8F2E58A5A0}" type="pres">
      <dgm:prSet presAssocID="{6357F497-3F59-EE47-A30A-CEEE7D1C32B3}" presName="nodeRect" presStyleLbl="alignNode1" presStyleIdx="0" presStyleCnt="3">
        <dgm:presLayoutVars>
          <dgm:bulletEnabled val="1"/>
        </dgm:presLayoutVars>
      </dgm:prSet>
      <dgm:spPr/>
    </dgm:pt>
    <dgm:pt modelId="{079D8324-8C3C-544E-B265-D7332FCED28C}" type="pres">
      <dgm:prSet presAssocID="{EFEC2C4F-83CA-F940-BC74-FF9C426C0DE6}" presName="sibTrans" presStyleCnt="0"/>
      <dgm:spPr/>
    </dgm:pt>
    <dgm:pt modelId="{179F4E20-E23B-8243-8695-74981D7DD3BA}" type="pres">
      <dgm:prSet presAssocID="{0E701D6A-DEFB-8E43-8F0A-DC38476D615B}" presName="compositeNode" presStyleCnt="0">
        <dgm:presLayoutVars>
          <dgm:bulletEnabled val="1"/>
        </dgm:presLayoutVars>
      </dgm:prSet>
      <dgm:spPr/>
    </dgm:pt>
    <dgm:pt modelId="{094F83A5-BF39-3A49-846C-638121472689}" type="pres">
      <dgm:prSet presAssocID="{0E701D6A-DEFB-8E43-8F0A-DC38476D615B}" presName="bgRect" presStyleLbl="alignNode1" presStyleIdx="1" presStyleCnt="3"/>
      <dgm:spPr/>
    </dgm:pt>
    <dgm:pt modelId="{32AD1E43-2556-E84E-B360-046BCE256DD4}" type="pres">
      <dgm:prSet presAssocID="{5C902D78-94A8-7549-A36E-2240A135DF54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B3F2157A-51C9-0F4A-B75D-13AA0068EDC2}" type="pres">
      <dgm:prSet presAssocID="{0E701D6A-DEFB-8E43-8F0A-DC38476D615B}" presName="nodeRect" presStyleLbl="alignNode1" presStyleIdx="1" presStyleCnt="3">
        <dgm:presLayoutVars>
          <dgm:bulletEnabled val="1"/>
        </dgm:presLayoutVars>
      </dgm:prSet>
      <dgm:spPr/>
    </dgm:pt>
    <dgm:pt modelId="{93A26C94-C180-584D-8827-0D74FA33624D}" type="pres">
      <dgm:prSet presAssocID="{5C902D78-94A8-7549-A36E-2240A135DF54}" presName="sibTrans" presStyleCnt="0"/>
      <dgm:spPr/>
    </dgm:pt>
    <dgm:pt modelId="{41E54138-8377-0D46-B2ED-233EDF46D9D8}" type="pres">
      <dgm:prSet presAssocID="{18D01088-DB49-EC44-9622-1E4FCEAE9980}" presName="compositeNode" presStyleCnt="0">
        <dgm:presLayoutVars>
          <dgm:bulletEnabled val="1"/>
        </dgm:presLayoutVars>
      </dgm:prSet>
      <dgm:spPr/>
    </dgm:pt>
    <dgm:pt modelId="{F87F8FA0-1BDE-8B43-B5BF-F0DD98F0055C}" type="pres">
      <dgm:prSet presAssocID="{18D01088-DB49-EC44-9622-1E4FCEAE9980}" presName="bgRect" presStyleLbl="alignNode1" presStyleIdx="2" presStyleCnt="3"/>
      <dgm:spPr/>
    </dgm:pt>
    <dgm:pt modelId="{A60F942E-0405-B74C-AC2D-628B33EDA4D1}" type="pres">
      <dgm:prSet presAssocID="{5CCA5458-029E-304C-A87D-527A62130AE6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89FB9DDE-E695-BF46-8073-24BAE448BDE1}" type="pres">
      <dgm:prSet presAssocID="{18D01088-DB49-EC44-9622-1E4FCEAE9980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997F4C02-2A72-1E43-9F47-F463749C8F6B}" srcId="{778DB7F2-39B3-1D41-938C-A273951B4B96}" destId="{18D01088-DB49-EC44-9622-1E4FCEAE9980}" srcOrd="2" destOrd="0" parTransId="{B73964DA-B9C4-FF4C-A855-7724E08AA8BC}" sibTransId="{5CCA5458-029E-304C-A87D-527A62130AE6}"/>
    <dgm:cxn modelId="{37C38E41-B6CF-C244-B1BC-2AACF3CC9D2B}" srcId="{778DB7F2-39B3-1D41-938C-A273951B4B96}" destId="{6357F497-3F59-EE47-A30A-CEEE7D1C32B3}" srcOrd="0" destOrd="0" parTransId="{3CE55D0B-38B3-734F-ABE1-FFA308C044D3}" sibTransId="{EFEC2C4F-83CA-F940-BC74-FF9C426C0DE6}"/>
    <dgm:cxn modelId="{460DAC50-6647-214C-BBD1-6AA043CF6CC2}" type="presOf" srcId="{5C902D78-94A8-7549-A36E-2240A135DF54}" destId="{32AD1E43-2556-E84E-B360-046BCE256DD4}" srcOrd="0" destOrd="0" presId="urn:microsoft.com/office/officeart/2016/7/layout/LinearBlockProcessNumbered"/>
    <dgm:cxn modelId="{0324A758-6014-7E44-9C26-0F2321AD2AFC}" type="presOf" srcId="{18D01088-DB49-EC44-9622-1E4FCEAE9980}" destId="{F87F8FA0-1BDE-8B43-B5BF-F0DD98F0055C}" srcOrd="0" destOrd="0" presId="urn:microsoft.com/office/officeart/2016/7/layout/LinearBlockProcessNumbered"/>
    <dgm:cxn modelId="{5454396D-5E2C-0242-AB14-A8379C5F53A9}" type="presOf" srcId="{6357F497-3F59-EE47-A30A-CEEE7D1C32B3}" destId="{F902A96B-24CB-6F4F-840C-49E9BB1B09C0}" srcOrd="0" destOrd="0" presId="urn:microsoft.com/office/officeart/2016/7/layout/LinearBlockProcessNumbered"/>
    <dgm:cxn modelId="{3CBF7E6D-4799-E54F-B67D-30D87A9B45D0}" type="presOf" srcId="{5CCA5458-029E-304C-A87D-527A62130AE6}" destId="{A60F942E-0405-B74C-AC2D-628B33EDA4D1}" srcOrd="0" destOrd="0" presId="urn:microsoft.com/office/officeart/2016/7/layout/LinearBlockProcessNumbered"/>
    <dgm:cxn modelId="{DF25F384-4293-4F42-A419-450FA89A44C8}" srcId="{778DB7F2-39B3-1D41-938C-A273951B4B96}" destId="{0E701D6A-DEFB-8E43-8F0A-DC38476D615B}" srcOrd="1" destOrd="0" parTransId="{ADE2D9CF-1F0D-4241-8FF9-2E9A8BF56274}" sibTransId="{5C902D78-94A8-7549-A36E-2240A135DF54}"/>
    <dgm:cxn modelId="{B298BA8D-FD5E-5044-BF92-C166CA87B964}" type="presOf" srcId="{EFEC2C4F-83CA-F940-BC74-FF9C426C0DE6}" destId="{1C9D0650-A5BE-D246-A4D7-F24A38B64A72}" srcOrd="0" destOrd="0" presId="urn:microsoft.com/office/officeart/2016/7/layout/LinearBlockProcessNumbered"/>
    <dgm:cxn modelId="{D933D8A3-C565-8748-A48E-0ABCE924D194}" type="presOf" srcId="{18D01088-DB49-EC44-9622-1E4FCEAE9980}" destId="{89FB9DDE-E695-BF46-8073-24BAE448BDE1}" srcOrd="1" destOrd="0" presId="urn:microsoft.com/office/officeart/2016/7/layout/LinearBlockProcessNumbered"/>
    <dgm:cxn modelId="{A057D6AE-6567-074A-B5B1-B131111A1A70}" type="presOf" srcId="{0E701D6A-DEFB-8E43-8F0A-DC38476D615B}" destId="{B3F2157A-51C9-0F4A-B75D-13AA0068EDC2}" srcOrd="1" destOrd="0" presId="urn:microsoft.com/office/officeart/2016/7/layout/LinearBlockProcessNumbered"/>
    <dgm:cxn modelId="{21CD42D5-D088-8B48-89D6-CBDE7492C4A3}" type="presOf" srcId="{778DB7F2-39B3-1D41-938C-A273951B4B96}" destId="{82981795-2E0F-7643-9A5B-5C50C1E160FC}" srcOrd="0" destOrd="0" presId="urn:microsoft.com/office/officeart/2016/7/layout/LinearBlockProcessNumbered"/>
    <dgm:cxn modelId="{05224CDF-0B8F-0445-80CA-16A0CDB9D870}" type="presOf" srcId="{6357F497-3F59-EE47-A30A-CEEE7D1C32B3}" destId="{56F7EF38-4428-1346-8CC0-3F8F2E58A5A0}" srcOrd="1" destOrd="0" presId="urn:microsoft.com/office/officeart/2016/7/layout/LinearBlockProcessNumbered"/>
    <dgm:cxn modelId="{5390ADEE-8EF7-774F-8041-08FD9A323759}" type="presOf" srcId="{0E701D6A-DEFB-8E43-8F0A-DC38476D615B}" destId="{094F83A5-BF39-3A49-846C-638121472689}" srcOrd="0" destOrd="0" presId="urn:microsoft.com/office/officeart/2016/7/layout/LinearBlockProcessNumbered"/>
    <dgm:cxn modelId="{D20CD714-89BD-EB42-8569-A68298157560}" type="presParOf" srcId="{82981795-2E0F-7643-9A5B-5C50C1E160FC}" destId="{0920665F-8B81-2348-B653-500DBB569F6D}" srcOrd="0" destOrd="0" presId="urn:microsoft.com/office/officeart/2016/7/layout/LinearBlockProcessNumbered"/>
    <dgm:cxn modelId="{12BAC306-81FA-C349-90C0-0CD936CE4B72}" type="presParOf" srcId="{0920665F-8B81-2348-B653-500DBB569F6D}" destId="{F902A96B-24CB-6F4F-840C-49E9BB1B09C0}" srcOrd="0" destOrd="0" presId="urn:microsoft.com/office/officeart/2016/7/layout/LinearBlockProcessNumbered"/>
    <dgm:cxn modelId="{56780D36-DED8-4444-8FB8-292766519B24}" type="presParOf" srcId="{0920665F-8B81-2348-B653-500DBB569F6D}" destId="{1C9D0650-A5BE-D246-A4D7-F24A38B64A72}" srcOrd="1" destOrd="0" presId="urn:microsoft.com/office/officeart/2016/7/layout/LinearBlockProcessNumbered"/>
    <dgm:cxn modelId="{E93BB435-EF0D-2B43-AAC6-50915FEC0BBE}" type="presParOf" srcId="{0920665F-8B81-2348-B653-500DBB569F6D}" destId="{56F7EF38-4428-1346-8CC0-3F8F2E58A5A0}" srcOrd="2" destOrd="0" presId="urn:microsoft.com/office/officeart/2016/7/layout/LinearBlockProcessNumbered"/>
    <dgm:cxn modelId="{2C6A864F-AFDE-6F4B-80E9-E96211E9FA70}" type="presParOf" srcId="{82981795-2E0F-7643-9A5B-5C50C1E160FC}" destId="{079D8324-8C3C-544E-B265-D7332FCED28C}" srcOrd="1" destOrd="0" presId="urn:microsoft.com/office/officeart/2016/7/layout/LinearBlockProcessNumbered"/>
    <dgm:cxn modelId="{05DED13E-FED9-5246-BDAF-F123A7C194F6}" type="presParOf" srcId="{82981795-2E0F-7643-9A5B-5C50C1E160FC}" destId="{179F4E20-E23B-8243-8695-74981D7DD3BA}" srcOrd="2" destOrd="0" presId="urn:microsoft.com/office/officeart/2016/7/layout/LinearBlockProcessNumbered"/>
    <dgm:cxn modelId="{51D801B0-143B-E94B-A667-7BDF96D32B63}" type="presParOf" srcId="{179F4E20-E23B-8243-8695-74981D7DD3BA}" destId="{094F83A5-BF39-3A49-846C-638121472689}" srcOrd="0" destOrd="0" presId="urn:microsoft.com/office/officeart/2016/7/layout/LinearBlockProcessNumbered"/>
    <dgm:cxn modelId="{D2681BDF-8459-B84E-8F08-7F704ED4BDEF}" type="presParOf" srcId="{179F4E20-E23B-8243-8695-74981D7DD3BA}" destId="{32AD1E43-2556-E84E-B360-046BCE256DD4}" srcOrd="1" destOrd="0" presId="urn:microsoft.com/office/officeart/2016/7/layout/LinearBlockProcessNumbered"/>
    <dgm:cxn modelId="{316273AE-60DC-6A4B-AD43-6F4E6693FEAF}" type="presParOf" srcId="{179F4E20-E23B-8243-8695-74981D7DD3BA}" destId="{B3F2157A-51C9-0F4A-B75D-13AA0068EDC2}" srcOrd="2" destOrd="0" presId="urn:microsoft.com/office/officeart/2016/7/layout/LinearBlockProcessNumbered"/>
    <dgm:cxn modelId="{CDEFA1B0-8EB7-C640-ADD5-174644724E4F}" type="presParOf" srcId="{82981795-2E0F-7643-9A5B-5C50C1E160FC}" destId="{93A26C94-C180-584D-8827-0D74FA33624D}" srcOrd="3" destOrd="0" presId="urn:microsoft.com/office/officeart/2016/7/layout/LinearBlockProcessNumbered"/>
    <dgm:cxn modelId="{BB266D85-C1EB-AC4B-9B56-EB188F758466}" type="presParOf" srcId="{82981795-2E0F-7643-9A5B-5C50C1E160FC}" destId="{41E54138-8377-0D46-B2ED-233EDF46D9D8}" srcOrd="4" destOrd="0" presId="urn:microsoft.com/office/officeart/2016/7/layout/LinearBlockProcessNumbered"/>
    <dgm:cxn modelId="{2A87C5C6-2DCA-4A4C-B8EB-C0F7B345EDE4}" type="presParOf" srcId="{41E54138-8377-0D46-B2ED-233EDF46D9D8}" destId="{F87F8FA0-1BDE-8B43-B5BF-F0DD98F0055C}" srcOrd="0" destOrd="0" presId="urn:microsoft.com/office/officeart/2016/7/layout/LinearBlockProcessNumbered"/>
    <dgm:cxn modelId="{10C17CF9-6FB3-694E-A421-618EB3524A8D}" type="presParOf" srcId="{41E54138-8377-0D46-B2ED-233EDF46D9D8}" destId="{A60F942E-0405-B74C-AC2D-628B33EDA4D1}" srcOrd="1" destOrd="0" presId="urn:microsoft.com/office/officeart/2016/7/layout/LinearBlockProcessNumbered"/>
    <dgm:cxn modelId="{60B3603C-1CCF-C941-AFEE-8C713F0E1ABB}" type="presParOf" srcId="{41E54138-8377-0D46-B2ED-233EDF46D9D8}" destId="{89FB9DDE-E695-BF46-8073-24BAE448BDE1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02A96B-24CB-6F4F-840C-49E9BB1B09C0}">
      <dsp:nvSpPr>
        <dsp:cNvPr id="0" name=""/>
        <dsp:cNvSpPr/>
      </dsp:nvSpPr>
      <dsp:spPr>
        <a:xfrm>
          <a:off x="821" y="179348"/>
          <a:ext cx="3327201" cy="39926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Develop an authentic voice and viewpoint for ALTR that establishes the studio as a source of authority within the local and regional fitness industry.</a:t>
          </a:r>
        </a:p>
      </dsp:txBody>
      <dsp:txXfrm>
        <a:off x="821" y="1776404"/>
        <a:ext cx="3327201" cy="2395585"/>
      </dsp:txXfrm>
    </dsp:sp>
    <dsp:sp modelId="{1C9D0650-A5BE-D246-A4D7-F24A38B64A72}">
      <dsp:nvSpPr>
        <dsp:cNvPr id="0" name=""/>
        <dsp:cNvSpPr/>
      </dsp:nvSpPr>
      <dsp:spPr>
        <a:xfrm>
          <a:off x="821" y="179348"/>
          <a:ext cx="3327201" cy="159705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01</a:t>
          </a:r>
        </a:p>
      </dsp:txBody>
      <dsp:txXfrm>
        <a:off x="821" y="179348"/>
        <a:ext cx="3327201" cy="1597056"/>
      </dsp:txXfrm>
    </dsp:sp>
    <dsp:sp modelId="{094F83A5-BF39-3A49-846C-638121472689}">
      <dsp:nvSpPr>
        <dsp:cNvPr id="0" name=""/>
        <dsp:cNvSpPr/>
      </dsp:nvSpPr>
      <dsp:spPr>
        <a:xfrm>
          <a:off x="3594199" y="179348"/>
          <a:ext cx="3327201" cy="3992641"/>
        </a:xfrm>
        <a:prstGeom prst="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Develop a content strategy to ensure ALTR’s external communication is consistent and engaging to both current and potential members.</a:t>
          </a:r>
        </a:p>
      </dsp:txBody>
      <dsp:txXfrm>
        <a:off x="3594199" y="1776404"/>
        <a:ext cx="3327201" cy="2395585"/>
      </dsp:txXfrm>
    </dsp:sp>
    <dsp:sp modelId="{32AD1E43-2556-E84E-B360-046BCE256DD4}">
      <dsp:nvSpPr>
        <dsp:cNvPr id="0" name=""/>
        <dsp:cNvSpPr/>
      </dsp:nvSpPr>
      <dsp:spPr>
        <a:xfrm>
          <a:off x="3594199" y="179348"/>
          <a:ext cx="3327201" cy="159705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02</a:t>
          </a:r>
        </a:p>
      </dsp:txBody>
      <dsp:txXfrm>
        <a:off x="3594199" y="179348"/>
        <a:ext cx="3327201" cy="1597056"/>
      </dsp:txXfrm>
    </dsp:sp>
    <dsp:sp modelId="{F87F8FA0-1BDE-8B43-B5BF-F0DD98F0055C}">
      <dsp:nvSpPr>
        <dsp:cNvPr id="0" name=""/>
        <dsp:cNvSpPr/>
      </dsp:nvSpPr>
      <dsp:spPr>
        <a:xfrm>
          <a:off x="7187576" y="179348"/>
          <a:ext cx="3327201" cy="3992641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Decrease ALTR’s intimidation factor by working to position the studio as an inviting third place where individuals can relax and hang out before or after a workout.</a:t>
          </a:r>
        </a:p>
      </dsp:txBody>
      <dsp:txXfrm>
        <a:off x="7187576" y="1776404"/>
        <a:ext cx="3327201" cy="2395585"/>
      </dsp:txXfrm>
    </dsp:sp>
    <dsp:sp modelId="{A60F942E-0405-B74C-AC2D-628B33EDA4D1}">
      <dsp:nvSpPr>
        <dsp:cNvPr id="0" name=""/>
        <dsp:cNvSpPr/>
      </dsp:nvSpPr>
      <dsp:spPr>
        <a:xfrm>
          <a:off x="7187576" y="179348"/>
          <a:ext cx="3327201" cy="159705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03</a:t>
          </a:r>
        </a:p>
      </dsp:txBody>
      <dsp:txXfrm>
        <a:off x="7187576" y="179348"/>
        <a:ext cx="3327201" cy="1597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36947-8231-2848-8FDD-43B0242003F6}" type="datetimeFigureOut">
              <a:rPr lang="en-US" smtClean="0"/>
              <a:t>6/13/22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CF2C3-0684-154D-A72B-F5D8E8DC5E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4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185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62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691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832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93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579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919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8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844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4CF2C3-0684-154D-A72B-F5D8E8DC5ED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9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8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0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7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4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64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83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927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659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83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46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9218A-6F06-4743-926B-8059BB632737}" type="datetimeFigureOut">
              <a:rPr lang="en-US" smtClean="0"/>
              <a:t>6/13/22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CC85D-482E-8843-9ADF-AB86FA4624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17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E443FD7-A66B-4AA0-872D-B088B9BC5F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633CFB-F62B-B24A-BF27-F568DC1D7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1627" y="2988991"/>
            <a:ext cx="4167116" cy="1095242"/>
          </a:xfrm>
        </p:spPr>
        <p:txBody>
          <a:bodyPr anchor="b">
            <a:noAutofit/>
          </a:bodyPr>
          <a:lstStyle/>
          <a:p>
            <a:r>
              <a:rPr lang="en-US" sz="6600" b="1" dirty="0"/>
              <a:t>ALTR Your Experience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FA5F15-F041-AE46-836C-5573DF9FBB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6430" y="4822027"/>
            <a:ext cx="4347869" cy="867573"/>
          </a:xfrm>
        </p:spPr>
        <p:txBody>
          <a:bodyPr anchor="t">
            <a:normAutofit fontScale="70000" lnSpcReduction="20000"/>
          </a:bodyPr>
          <a:lstStyle/>
          <a:p>
            <a:pPr algn="l">
              <a:lnSpc>
                <a:spcPct val="100000"/>
              </a:lnSpc>
            </a:pPr>
            <a:r>
              <a:rPr lang="en-US" dirty="0"/>
              <a:t>Brittany </a:t>
            </a:r>
            <a:r>
              <a:rPr lang="en-US" dirty="0" err="1"/>
              <a:t>Trangsrud</a:t>
            </a:r>
            <a:endParaRPr lang="en-US" dirty="0"/>
          </a:p>
          <a:p>
            <a:pPr algn="l">
              <a:lnSpc>
                <a:spcPct val="100000"/>
              </a:lnSpc>
            </a:pPr>
            <a:r>
              <a:rPr lang="en-US" dirty="0"/>
              <a:t>Strategic Communication M.A. Program, University of Minnesota</a:t>
            </a:r>
          </a:p>
          <a:p>
            <a:pPr algn="l">
              <a:lnSpc>
                <a:spcPct val="100000"/>
              </a:lnSpc>
            </a:pPr>
            <a:endParaRPr lang="en-US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C04BE0EF-3561-49B4-9A29-F283168A9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0370" y="851518"/>
            <a:ext cx="6184806" cy="5154967"/>
          </a:xfrm>
          <a:custGeom>
            <a:avLst/>
            <a:gdLst>
              <a:gd name="connsiteX0" fmla="*/ 363179 w 6184806"/>
              <a:gd name="connsiteY0" fmla="*/ 3125191 h 5154967"/>
              <a:gd name="connsiteX1" fmla="*/ 898270 w 6184806"/>
              <a:gd name="connsiteY1" fmla="*/ 3125191 h 5154967"/>
              <a:gd name="connsiteX2" fmla="*/ 980326 w 6184806"/>
              <a:gd name="connsiteY2" fmla="*/ 3173551 h 5154967"/>
              <a:gd name="connsiteX3" fmla="*/ 1248448 w 6184806"/>
              <a:gd name="connsiteY3" fmla="*/ 3635277 h 5154967"/>
              <a:gd name="connsiteX4" fmla="*/ 1248448 w 6184806"/>
              <a:gd name="connsiteY4" fmla="*/ 3729695 h 5154967"/>
              <a:gd name="connsiteX5" fmla="*/ 980326 w 6184806"/>
              <a:gd name="connsiteY5" fmla="*/ 4191421 h 5154967"/>
              <a:gd name="connsiteX6" fmla="*/ 898270 w 6184806"/>
              <a:gd name="connsiteY6" fmla="*/ 4239781 h 5154967"/>
              <a:gd name="connsiteX7" fmla="*/ 363179 w 6184806"/>
              <a:gd name="connsiteY7" fmla="*/ 4239781 h 5154967"/>
              <a:gd name="connsiteX8" fmla="*/ 279969 w 6184806"/>
              <a:gd name="connsiteY8" fmla="*/ 4191421 h 5154967"/>
              <a:gd name="connsiteX9" fmla="*/ 13002 w 6184806"/>
              <a:gd name="connsiteY9" fmla="*/ 3729695 h 5154967"/>
              <a:gd name="connsiteX10" fmla="*/ 13002 w 6184806"/>
              <a:gd name="connsiteY10" fmla="*/ 3635277 h 5154967"/>
              <a:gd name="connsiteX11" fmla="*/ 279969 w 6184806"/>
              <a:gd name="connsiteY11" fmla="*/ 3173551 h 5154967"/>
              <a:gd name="connsiteX12" fmla="*/ 363179 w 6184806"/>
              <a:gd name="connsiteY12" fmla="*/ 3125191 h 5154967"/>
              <a:gd name="connsiteX13" fmla="*/ 2489721 w 6184806"/>
              <a:gd name="connsiteY13" fmla="*/ 570035 h 5154967"/>
              <a:gd name="connsiteX14" fmla="*/ 2764862 w 6184806"/>
              <a:gd name="connsiteY14" fmla="*/ 570035 h 5154967"/>
              <a:gd name="connsiteX15" fmla="*/ 2796959 w 6184806"/>
              <a:gd name="connsiteY15" fmla="*/ 570035 h 5154967"/>
              <a:gd name="connsiteX16" fmla="*/ 2827587 w 6184806"/>
              <a:gd name="connsiteY16" fmla="*/ 622777 h 5154967"/>
              <a:gd name="connsiteX17" fmla="*/ 2977604 w 6184806"/>
              <a:gd name="connsiteY17" fmla="*/ 881117 h 5154967"/>
              <a:gd name="connsiteX18" fmla="*/ 2977604 w 6184806"/>
              <a:gd name="connsiteY18" fmla="*/ 1025720 h 5154967"/>
              <a:gd name="connsiteX19" fmla="*/ 2566968 w 6184806"/>
              <a:gd name="connsiteY19" fmla="*/ 1732863 h 5154967"/>
              <a:gd name="connsiteX20" fmla="*/ 2441299 w 6184806"/>
              <a:gd name="connsiteY20" fmla="*/ 1806927 h 5154967"/>
              <a:gd name="connsiteX21" fmla="*/ 1621798 w 6184806"/>
              <a:gd name="connsiteY21" fmla="*/ 1806927 h 5154967"/>
              <a:gd name="connsiteX22" fmla="*/ 1583218 w 6184806"/>
              <a:gd name="connsiteY22" fmla="*/ 1801802 h 5154967"/>
              <a:gd name="connsiteX23" fmla="*/ 1556683 w 6184806"/>
              <a:gd name="connsiteY23" fmla="*/ 1790677 h 5154967"/>
              <a:gd name="connsiteX24" fmla="*/ 1572899 w 6184806"/>
              <a:gd name="connsiteY24" fmla="*/ 1762630 h 5154967"/>
              <a:gd name="connsiteX25" fmla="*/ 2147429 w 6184806"/>
              <a:gd name="connsiteY25" fmla="*/ 768968 h 5154967"/>
              <a:gd name="connsiteX26" fmla="*/ 2489721 w 6184806"/>
              <a:gd name="connsiteY26" fmla="*/ 570035 h 5154967"/>
              <a:gd name="connsiteX27" fmla="*/ 1573268 w 6184806"/>
              <a:gd name="connsiteY27" fmla="*/ 0 h 5154967"/>
              <a:gd name="connsiteX28" fmla="*/ 2497662 w 6184806"/>
              <a:gd name="connsiteY28" fmla="*/ 0 h 5154967"/>
              <a:gd name="connsiteX29" fmla="*/ 2639415 w 6184806"/>
              <a:gd name="connsiteY29" fmla="*/ 83546 h 5154967"/>
              <a:gd name="connsiteX30" fmla="*/ 2887862 w 6184806"/>
              <a:gd name="connsiteY30" fmla="*/ 511387 h 5154967"/>
              <a:gd name="connsiteX31" fmla="*/ 2915928 w 6184806"/>
              <a:gd name="connsiteY31" fmla="*/ 559720 h 5154967"/>
              <a:gd name="connsiteX32" fmla="*/ 2893844 w 6184806"/>
              <a:gd name="connsiteY32" fmla="*/ 559720 h 5154967"/>
              <a:gd name="connsiteX33" fmla="*/ 2789466 w 6184806"/>
              <a:gd name="connsiteY33" fmla="*/ 559720 h 5154967"/>
              <a:gd name="connsiteX34" fmla="*/ 2744122 w 6184806"/>
              <a:gd name="connsiteY34" fmla="*/ 481634 h 5154967"/>
              <a:gd name="connsiteX35" fmla="*/ 2570885 w 6184806"/>
              <a:gd name="connsiteY35" fmla="*/ 183309 h 5154967"/>
              <a:gd name="connsiteX36" fmla="*/ 2445216 w 6184806"/>
              <a:gd name="connsiteY36" fmla="*/ 109243 h 5154967"/>
              <a:gd name="connsiteX37" fmla="*/ 1625714 w 6184806"/>
              <a:gd name="connsiteY37" fmla="*/ 109243 h 5154967"/>
              <a:gd name="connsiteX38" fmla="*/ 1498276 w 6184806"/>
              <a:gd name="connsiteY38" fmla="*/ 183309 h 5154967"/>
              <a:gd name="connsiteX39" fmla="*/ 1089410 w 6184806"/>
              <a:gd name="connsiteY39" fmla="*/ 890450 h 5154967"/>
              <a:gd name="connsiteX40" fmla="*/ 1089410 w 6184806"/>
              <a:gd name="connsiteY40" fmla="*/ 1035054 h 5154967"/>
              <a:gd name="connsiteX41" fmla="*/ 1498276 w 6184806"/>
              <a:gd name="connsiteY41" fmla="*/ 1742196 h 5154967"/>
              <a:gd name="connsiteX42" fmla="*/ 1552039 w 6184806"/>
              <a:gd name="connsiteY42" fmla="*/ 1796422 h 5154967"/>
              <a:gd name="connsiteX43" fmla="*/ 1558260 w 6184806"/>
              <a:gd name="connsiteY43" fmla="*/ 1799029 h 5154967"/>
              <a:gd name="connsiteX44" fmla="*/ 1524911 w 6184806"/>
              <a:gd name="connsiteY44" fmla="*/ 1856707 h 5154967"/>
              <a:gd name="connsiteX45" fmla="*/ 1500108 w 6184806"/>
              <a:gd name="connsiteY45" fmla="*/ 1899604 h 5154967"/>
              <a:gd name="connsiteX46" fmla="*/ 1525834 w 6184806"/>
              <a:gd name="connsiteY46" fmla="*/ 1910390 h 5154967"/>
              <a:gd name="connsiteX47" fmla="*/ 1569352 w 6184806"/>
              <a:gd name="connsiteY47" fmla="*/ 1916170 h 5154967"/>
              <a:gd name="connsiteX48" fmla="*/ 2493745 w 6184806"/>
              <a:gd name="connsiteY48" fmla="*/ 1916170 h 5154967"/>
              <a:gd name="connsiteX49" fmla="*/ 2635498 w 6184806"/>
              <a:gd name="connsiteY49" fmla="*/ 1832627 h 5154967"/>
              <a:gd name="connsiteX50" fmla="*/ 3098693 w 6184806"/>
              <a:gd name="connsiteY50" fmla="*/ 1034974 h 5154967"/>
              <a:gd name="connsiteX51" fmla="*/ 3098693 w 6184806"/>
              <a:gd name="connsiteY51" fmla="*/ 871863 h 5154967"/>
              <a:gd name="connsiteX52" fmla="*/ 2945803 w 6184806"/>
              <a:gd name="connsiteY52" fmla="*/ 608576 h 5154967"/>
              <a:gd name="connsiteX53" fmla="*/ 2923422 w 6184806"/>
              <a:gd name="connsiteY53" fmla="*/ 570035 h 5154967"/>
              <a:gd name="connsiteX54" fmla="*/ 3027104 w 6184806"/>
              <a:gd name="connsiteY54" fmla="*/ 570035 h 5154967"/>
              <a:gd name="connsiteX55" fmla="*/ 4690846 w 6184806"/>
              <a:gd name="connsiteY55" fmla="*/ 570035 h 5154967"/>
              <a:gd name="connsiteX56" fmla="*/ 5028384 w 6184806"/>
              <a:gd name="connsiteY56" fmla="*/ 768968 h 5154967"/>
              <a:gd name="connsiteX57" fmla="*/ 6131323 w 6184806"/>
              <a:gd name="connsiteY57" fmla="*/ 2668304 h 5154967"/>
              <a:gd name="connsiteX58" fmla="*/ 6131323 w 6184806"/>
              <a:gd name="connsiteY58" fmla="*/ 3056698 h 5154967"/>
              <a:gd name="connsiteX59" fmla="*/ 5028384 w 6184806"/>
              <a:gd name="connsiteY59" fmla="*/ 4956035 h 5154967"/>
              <a:gd name="connsiteX60" fmla="*/ 4690846 w 6184806"/>
              <a:gd name="connsiteY60" fmla="*/ 5154967 h 5154967"/>
              <a:gd name="connsiteX61" fmla="*/ 2489721 w 6184806"/>
              <a:gd name="connsiteY61" fmla="*/ 5154967 h 5154967"/>
              <a:gd name="connsiteX62" fmla="*/ 2147429 w 6184806"/>
              <a:gd name="connsiteY62" fmla="*/ 4956035 h 5154967"/>
              <a:gd name="connsiteX63" fmla="*/ 1049243 w 6184806"/>
              <a:gd name="connsiteY63" fmla="*/ 3056698 h 5154967"/>
              <a:gd name="connsiteX64" fmla="*/ 1049243 w 6184806"/>
              <a:gd name="connsiteY64" fmla="*/ 2668304 h 5154967"/>
              <a:gd name="connsiteX65" fmla="*/ 1457007 w 6184806"/>
              <a:gd name="connsiteY65" fmla="*/ 1963067 h 5154967"/>
              <a:gd name="connsiteX66" fmla="*/ 1491373 w 6184806"/>
              <a:gd name="connsiteY66" fmla="*/ 1903634 h 5154967"/>
              <a:gd name="connsiteX67" fmla="*/ 1490164 w 6184806"/>
              <a:gd name="connsiteY67" fmla="*/ 1903127 h 5154967"/>
              <a:gd name="connsiteX68" fmla="*/ 1429519 w 6184806"/>
              <a:gd name="connsiteY68" fmla="*/ 1841960 h 5154967"/>
              <a:gd name="connsiteX69" fmla="*/ 968320 w 6184806"/>
              <a:gd name="connsiteY69" fmla="*/ 1044307 h 5154967"/>
              <a:gd name="connsiteX70" fmla="*/ 968320 w 6184806"/>
              <a:gd name="connsiteY70" fmla="*/ 881196 h 5154967"/>
              <a:gd name="connsiteX71" fmla="*/ 1429519 w 6184806"/>
              <a:gd name="connsiteY71" fmla="*/ 83546 h 5154967"/>
              <a:gd name="connsiteX72" fmla="*/ 1573268 w 6184806"/>
              <a:gd name="connsiteY72" fmla="*/ 0 h 5154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6184806" h="5154967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552E281-C3C4-6F4F-A539-F144FAF0E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05202" y="2030453"/>
            <a:ext cx="3217333" cy="321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456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9824D36-B2AF-AF43-BF20-9A3956E3D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03" y="1084325"/>
            <a:ext cx="4659930" cy="465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BF1826-C210-8141-B3F7-FA18B7F6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614" y="416361"/>
            <a:ext cx="10515600" cy="72861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800" b="1" dirty="0"/>
              <a:t>Objective One: Implementation</a:t>
            </a:r>
            <a:endParaRPr lang="en-US" sz="48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DF2A7AE-E857-ED46-9D59-EEF7706776F8}"/>
              </a:ext>
            </a:extLst>
          </p:cNvPr>
          <p:cNvSpPr/>
          <p:nvPr/>
        </p:nvSpPr>
        <p:spPr>
          <a:xfrm>
            <a:off x="509953" y="2061553"/>
            <a:ext cx="3059723" cy="26201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Tactic 1</a:t>
            </a:r>
            <a:r>
              <a:rPr lang="en-US" dirty="0"/>
              <a:t>: Engage in brand storytelling across owned channels about how ALTR offers a unique experiential membership to attract new members.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0197583-7C50-2347-BC30-3BF17CB55ABB}"/>
              </a:ext>
            </a:extLst>
          </p:cNvPr>
          <p:cNvSpPr/>
          <p:nvPr/>
        </p:nvSpPr>
        <p:spPr>
          <a:xfrm>
            <a:off x="4548553" y="2061553"/>
            <a:ext cx="3059723" cy="26201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Tactic 2: </a:t>
            </a:r>
            <a:r>
              <a:rPr lang="en-US" dirty="0"/>
              <a:t>Increase founder visibility by identifying relevant stories and creating thought leadership platforms for earned media coverage.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7977018-DF7A-8741-9EA4-7A744549DBA9}"/>
              </a:ext>
            </a:extLst>
          </p:cNvPr>
          <p:cNvSpPr/>
          <p:nvPr/>
        </p:nvSpPr>
        <p:spPr>
          <a:xfrm>
            <a:off x="8587154" y="2061553"/>
            <a:ext cx="3059723" cy="256735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Tactic 3: </a:t>
            </a:r>
            <a:r>
              <a:rPr lang="en-US" dirty="0"/>
              <a:t>Leverage the expertise the studio has with their ALTR Pro coaching staff and amplify their voices across owned channels through a “Pro Tip” content series.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B94EBA1-FBD7-7945-9E52-0F2B38259E42}"/>
              </a:ext>
            </a:extLst>
          </p:cNvPr>
          <p:cNvSpPr/>
          <p:nvPr/>
        </p:nvSpPr>
        <p:spPr>
          <a:xfrm>
            <a:off x="1271946" y="4325330"/>
            <a:ext cx="2690446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Staff</a:t>
            </a:r>
            <a:r>
              <a:rPr lang="en-US" dirty="0">
                <a:solidFill>
                  <a:schemeClr val="bg1"/>
                </a:solidFill>
              </a:rPr>
              <a:t>: Freelance  Writer 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Budget: </a:t>
            </a:r>
            <a:r>
              <a:rPr lang="en-US" dirty="0">
                <a:solidFill>
                  <a:schemeClr val="bg1"/>
                </a:solidFill>
              </a:rPr>
              <a:t>$375 a month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Timing</a:t>
            </a:r>
            <a:r>
              <a:rPr lang="en-US" dirty="0">
                <a:solidFill>
                  <a:schemeClr val="bg1"/>
                </a:solidFill>
              </a:rPr>
              <a:t>: Planning in July, Live in August with ongoing efforts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564E14D-6B29-AB47-B637-A37E4A79BD8D}"/>
              </a:ext>
            </a:extLst>
          </p:cNvPr>
          <p:cNvSpPr/>
          <p:nvPr/>
        </p:nvSpPr>
        <p:spPr>
          <a:xfrm>
            <a:off x="5310547" y="4325330"/>
            <a:ext cx="2690446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Staff: </a:t>
            </a:r>
            <a:r>
              <a:rPr lang="en-US" dirty="0">
                <a:solidFill>
                  <a:schemeClr val="bg1"/>
                </a:solidFill>
              </a:rPr>
              <a:t>PR Consultant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Budget: </a:t>
            </a:r>
            <a:r>
              <a:rPr lang="en-US" dirty="0">
                <a:solidFill>
                  <a:schemeClr val="bg1"/>
                </a:solidFill>
              </a:rPr>
              <a:t>$375 a month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Timing: </a:t>
            </a:r>
            <a:r>
              <a:rPr lang="en-US" dirty="0">
                <a:solidFill>
                  <a:schemeClr val="bg1"/>
                </a:solidFill>
              </a:rPr>
              <a:t>Planning in July, Live in August with ongoing efforts 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013FB95-F9C0-724F-AB56-18933267062B}"/>
              </a:ext>
            </a:extLst>
          </p:cNvPr>
          <p:cNvSpPr/>
          <p:nvPr/>
        </p:nvSpPr>
        <p:spPr>
          <a:xfrm>
            <a:off x="9349147" y="4325330"/>
            <a:ext cx="2690446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Staff: </a:t>
            </a:r>
            <a:r>
              <a:rPr lang="en-US" dirty="0">
                <a:solidFill>
                  <a:schemeClr val="bg1"/>
                </a:solidFill>
              </a:rPr>
              <a:t>ALTR Pros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Budget: </a:t>
            </a:r>
            <a:r>
              <a:rPr lang="en-US" dirty="0">
                <a:solidFill>
                  <a:schemeClr val="bg1"/>
                </a:solidFill>
              </a:rPr>
              <a:t>$0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Timing: </a:t>
            </a:r>
            <a:r>
              <a:rPr lang="en-US" dirty="0">
                <a:solidFill>
                  <a:schemeClr val="bg1"/>
                </a:solidFill>
              </a:rPr>
              <a:t>Planning in July, Live in August with ongoing efforts </a:t>
            </a:r>
          </a:p>
        </p:txBody>
      </p:sp>
    </p:spTree>
    <p:extLst>
      <p:ext uri="{BB962C8B-B14F-4D97-AF65-F5344CB8AC3E}">
        <p14:creationId xmlns:p14="http://schemas.microsoft.com/office/powerpoint/2010/main" val="1661580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9824D36-B2AF-AF43-BF20-9A3956E3D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03" y="1084325"/>
            <a:ext cx="4659930" cy="465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BF1826-C210-8141-B3F7-FA18B7F6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614" y="416361"/>
            <a:ext cx="10515600" cy="72861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800" b="1" dirty="0"/>
              <a:t>Objective Two: Implementation</a:t>
            </a:r>
            <a:endParaRPr lang="en-US" sz="48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DF2A7AE-E857-ED46-9D59-EEF7706776F8}"/>
              </a:ext>
            </a:extLst>
          </p:cNvPr>
          <p:cNvSpPr/>
          <p:nvPr/>
        </p:nvSpPr>
        <p:spPr>
          <a:xfrm>
            <a:off x="139211" y="1709307"/>
            <a:ext cx="2491042" cy="2816214"/>
          </a:xfrm>
          <a:prstGeom prst="roundRect">
            <a:avLst/>
          </a:prstGeom>
          <a:solidFill>
            <a:srgbClr val="ED7D31">
              <a:hueOff val="-727682"/>
              <a:satOff val="-41964"/>
              <a:lumOff val="4314"/>
              <a:alphaOff val="0"/>
            </a:srgb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spcFirstLastPara="0" vert="horz" wrap="square" lIns="328654" tIns="0" rIns="328654" bIns="330200" numCol="1" spcCol="1270" anchor="t" anchorCtr="0">
            <a:noAutofit/>
          </a:bodyPr>
          <a:lstStyle/>
          <a:p>
            <a:r>
              <a:rPr lang="en-US" b="1" dirty="0">
                <a:solidFill>
                  <a:schemeClr val="lt1"/>
                </a:solidFill>
              </a:rPr>
              <a:t>Tactic 1: </a:t>
            </a:r>
            <a:r>
              <a:rPr lang="en-US" dirty="0">
                <a:solidFill>
                  <a:schemeClr val="lt1"/>
                </a:solidFill>
              </a:rPr>
              <a:t>Develop content pillars and a monthly editorial calendar for consistent and engaging communication across channels.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0197583-7C50-2347-BC30-3BF17CB55ABB}"/>
              </a:ext>
            </a:extLst>
          </p:cNvPr>
          <p:cNvSpPr/>
          <p:nvPr/>
        </p:nvSpPr>
        <p:spPr>
          <a:xfrm>
            <a:off x="3185583" y="1781785"/>
            <a:ext cx="2491042" cy="2784658"/>
          </a:xfrm>
          <a:prstGeom prst="roundRect">
            <a:avLst/>
          </a:prstGeom>
          <a:solidFill>
            <a:srgbClr val="ED7D31">
              <a:hueOff val="-727682"/>
              <a:satOff val="-41964"/>
              <a:lumOff val="4314"/>
              <a:alphaOff val="0"/>
            </a:srgb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spcFirstLastPara="0" vert="horz" wrap="square" lIns="328654" tIns="0" rIns="328654" bIns="330200" numCol="1" spcCol="1270" anchor="t" anchorCtr="0">
            <a:noAutofit/>
          </a:bodyPr>
          <a:lstStyle/>
          <a:p>
            <a:r>
              <a:rPr lang="en-US" b="1" dirty="0"/>
              <a:t>Tactic 2: </a:t>
            </a:r>
            <a:r>
              <a:rPr lang="en-US" dirty="0"/>
              <a:t>Create an Awakened Performance newsletter that will be distributed when news and discounts are available.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7977018-DF7A-8741-9EA4-7A744549DBA9}"/>
              </a:ext>
            </a:extLst>
          </p:cNvPr>
          <p:cNvSpPr/>
          <p:nvPr/>
        </p:nvSpPr>
        <p:spPr>
          <a:xfrm>
            <a:off x="6192835" y="1734587"/>
            <a:ext cx="2491042" cy="2784658"/>
          </a:xfrm>
          <a:prstGeom prst="roundRect">
            <a:avLst/>
          </a:prstGeom>
          <a:solidFill>
            <a:srgbClr val="ED7D31">
              <a:hueOff val="-727682"/>
              <a:satOff val="-41964"/>
              <a:lumOff val="4314"/>
              <a:alphaOff val="0"/>
            </a:srgb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spcFirstLastPara="0" vert="horz" wrap="square" lIns="328654" tIns="0" rIns="328654" bIns="330200" numCol="1" spcCol="1270" anchor="t" anchorCtr="0">
            <a:noAutofit/>
          </a:bodyPr>
          <a:lstStyle/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Tactic 3: A</a:t>
            </a:r>
            <a:r>
              <a:rPr lang="en-US" dirty="0"/>
              <a:t>llow members to enjoy the music in or out of the studio with custom Spotify playlists.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B94EBA1-FBD7-7945-9E52-0F2B38259E42}"/>
              </a:ext>
            </a:extLst>
          </p:cNvPr>
          <p:cNvSpPr/>
          <p:nvPr/>
        </p:nvSpPr>
        <p:spPr>
          <a:xfrm>
            <a:off x="880336" y="4360971"/>
            <a:ext cx="2217418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Staff</a:t>
            </a:r>
            <a:r>
              <a:rPr lang="en-US" sz="1600" dirty="0">
                <a:solidFill>
                  <a:schemeClr val="bg1"/>
                </a:solidFill>
              </a:rPr>
              <a:t>: Founders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Budget: </a:t>
            </a:r>
            <a:r>
              <a:rPr lang="en-US" sz="1600" dirty="0">
                <a:solidFill>
                  <a:schemeClr val="bg1"/>
                </a:solidFill>
              </a:rPr>
              <a:t>$0</a:t>
            </a: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Timing</a:t>
            </a:r>
            <a:r>
              <a:rPr lang="en-US" sz="1600" dirty="0">
                <a:solidFill>
                  <a:schemeClr val="bg1"/>
                </a:solidFill>
              </a:rPr>
              <a:t>: Planning in July, Live in August with ongoing efforts 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564E14D-6B29-AB47-B637-A37E4A79BD8D}"/>
              </a:ext>
            </a:extLst>
          </p:cNvPr>
          <p:cNvSpPr/>
          <p:nvPr/>
        </p:nvSpPr>
        <p:spPr>
          <a:xfrm>
            <a:off x="3864776" y="4401893"/>
            <a:ext cx="2217418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Staff: </a:t>
            </a:r>
            <a:r>
              <a:rPr lang="en-US" sz="1600" dirty="0">
                <a:solidFill>
                  <a:schemeClr val="bg1"/>
                </a:solidFill>
              </a:rPr>
              <a:t>Director of Client Relations</a:t>
            </a: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Budget: </a:t>
            </a:r>
            <a:r>
              <a:rPr lang="en-US" sz="1600" dirty="0">
                <a:solidFill>
                  <a:schemeClr val="bg1"/>
                </a:solidFill>
              </a:rPr>
              <a:t>$0</a:t>
            </a: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Timing: </a:t>
            </a:r>
            <a:r>
              <a:rPr lang="en-US" sz="1600" dirty="0">
                <a:solidFill>
                  <a:schemeClr val="bg1"/>
                </a:solidFill>
              </a:rPr>
              <a:t>Planning in July, Live in August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013FB95-F9C0-724F-AB56-18933267062B}"/>
              </a:ext>
            </a:extLst>
          </p:cNvPr>
          <p:cNvSpPr/>
          <p:nvPr/>
        </p:nvSpPr>
        <p:spPr>
          <a:xfrm>
            <a:off x="6810096" y="4354695"/>
            <a:ext cx="2217419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Staff: </a:t>
            </a:r>
            <a:r>
              <a:rPr lang="en-US" sz="1600" dirty="0">
                <a:solidFill>
                  <a:schemeClr val="bg1"/>
                </a:solidFill>
              </a:rPr>
              <a:t>Studio Staff</a:t>
            </a: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Budget: </a:t>
            </a:r>
            <a:r>
              <a:rPr lang="en-US" sz="1600" dirty="0">
                <a:solidFill>
                  <a:schemeClr val="bg1"/>
                </a:solidFill>
              </a:rPr>
              <a:t>$0</a:t>
            </a: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Timing: </a:t>
            </a:r>
            <a:r>
              <a:rPr lang="en-US" sz="1600" dirty="0">
                <a:solidFill>
                  <a:schemeClr val="bg1"/>
                </a:solidFill>
              </a:rPr>
              <a:t>Planning in July, Live in August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65BB2E1-2C49-3244-B25A-46949F081BD0}"/>
              </a:ext>
            </a:extLst>
          </p:cNvPr>
          <p:cNvSpPr/>
          <p:nvPr/>
        </p:nvSpPr>
        <p:spPr>
          <a:xfrm>
            <a:off x="9256952" y="1734587"/>
            <a:ext cx="2491042" cy="2809938"/>
          </a:xfrm>
          <a:prstGeom prst="roundRect">
            <a:avLst/>
          </a:prstGeom>
          <a:solidFill>
            <a:srgbClr val="ED7D31">
              <a:hueOff val="-727682"/>
              <a:satOff val="-41964"/>
              <a:lumOff val="4314"/>
              <a:alphaOff val="0"/>
            </a:srgbClr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spcFirstLastPara="0" vert="horz" wrap="square" lIns="328654" tIns="0" rIns="328654" bIns="330200" numCol="1" spcCol="1270" anchor="t" anchorCtr="0">
            <a:noAutofit/>
          </a:bodyPr>
          <a:lstStyle/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Tactic </a:t>
            </a:r>
            <a:r>
              <a:rPr lang="en-US" b="1" dirty="0"/>
              <a:t>4</a:t>
            </a:r>
            <a:r>
              <a:rPr lang="en-US" b="1" dirty="0">
                <a:solidFill>
                  <a:schemeClr val="tx1"/>
                </a:solidFill>
              </a:rPr>
              <a:t>: P</a:t>
            </a:r>
            <a:r>
              <a:rPr lang="en-US" dirty="0"/>
              <a:t>artner with local influencers that have diverse backgrounds, interests and body types.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CFCBAB9-5DC8-4D42-BADD-9FBDFFABF953}"/>
              </a:ext>
            </a:extLst>
          </p:cNvPr>
          <p:cNvSpPr/>
          <p:nvPr/>
        </p:nvSpPr>
        <p:spPr>
          <a:xfrm>
            <a:off x="9812282" y="4359578"/>
            <a:ext cx="2217419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Staff: </a:t>
            </a:r>
            <a:r>
              <a:rPr lang="en-US" sz="1600" dirty="0">
                <a:solidFill>
                  <a:schemeClr val="bg1"/>
                </a:solidFill>
              </a:rPr>
              <a:t>PR Consultant</a:t>
            </a: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Budget: </a:t>
            </a:r>
            <a:r>
              <a:rPr lang="en-US" sz="1600" dirty="0">
                <a:solidFill>
                  <a:schemeClr val="bg1"/>
                </a:solidFill>
              </a:rPr>
              <a:t>$3,750</a:t>
            </a: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Timing: </a:t>
            </a:r>
            <a:r>
              <a:rPr lang="en-US" sz="1600" dirty="0">
                <a:solidFill>
                  <a:schemeClr val="bg1"/>
                </a:solidFill>
              </a:rPr>
              <a:t>Q4 start and continued on a quarterly basis</a:t>
            </a:r>
          </a:p>
        </p:txBody>
      </p:sp>
    </p:spTree>
    <p:extLst>
      <p:ext uri="{BB962C8B-B14F-4D97-AF65-F5344CB8AC3E}">
        <p14:creationId xmlns:p14="http://schemas.microsoft.com/office/powerpoint/2010/main" val="3680736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9824D36-B2AF-AF43-BF20-9A3956E3D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03" y="1084325"/>
            <a:ext cx="4659930" cy="465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BF1826-C210-8141-B3F7-FA18B7F6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614" y="416361"/>
            <a:ext cx="10515600" cy="72861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800" b="1" dirty="0"/>
              <a:t>Objective Three: Implementation</a:t>
            </a:r>
            <a:endParaRPr lang="en-US" sz="48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DF2A7AE-E857-ED46-9D59-EEF7706776F8}"/>
              </a:ext>
            </a:extLst>
          </p:cNvPr>
          <p:cNvSpPr/>
          <p:nvPr/>
        </p:nvSpPr>
        <p:spPr>
          <a:xfrm>
            <a:off x="509953" y="2061553"/>
            <a:ext cx="3059723" cy="26201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Tactic 1</a:t>
            </a:r>
            <a:r>
              <a:rPr lang="en-US" dirty="0"/>
              <a:t>: Bring back the studio’s on tap cold brew and kombucha offerings.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0197583-7C50-2347-BC30-3BF17CB55ABB}"/>
              </a:ext>
            </a:extLst>
          </p:cNvPr>
          <p:cNvSpPr/>
          <p:nvPr/>
        </p:nvSpPr>
        <p:spPr>
          <a:xfrm>
            <a:off x="4548553" y="2061553"/>
            <a:ext cx="3059723" cy="262010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Tactic 2: </a:t>
            </a:r>
            <a:r>
              <a:rPr lang="en-US" dirty="0"/>
              <a:t>Partner with local organizations to host pop up events that feature local makers and service providers.</a:t>
            </a:r>
          </a:p>
          <a:p>
            <a:endParaRPr lang="en-US" b="1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07977018-DF7A-8741-9EA4-7A744549DBA9}"/>
              </a:ext>
            </a:extLst>
          </p:cNvPr>
          <p:cNvSpPr/>
          <p:nvPr/>
        </p:nvSpPr>
        <p:spPr>
          <a:xfrm>
            <a:off x="8587154" y="2061553"/>
            <a:ext cx="3059723" cy="256735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Tactic 3: </a:t>
            </a:r>
            <a:r>
              <a:rPr lang="en-US" dirty="0"/>
              <a:t>Give members the power to personalize their workouts.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B94EBA1-FBD7-7945-9E52-0F2B38259E42}"/>
              </a:ext>
            </a:extLst>
          </p:cNvPr>
          <p:cNvSpPr/>
          <p:nvPr/>
        </p:nvSpPr>
        <p:spPr>
          <a:xfrm>
            <a:off x="1271946" y="4325330"/>
            <a:ext cx="2690446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Staff</a:t>
            </a:r>
            <a:r>
              <a:rPr lang="en-US" dirty="0">
                <a:solidFill>
                  <a:schemeClr val="bg1"/>
                </a:solidFill>
              </a:rPr>
              <a:t>: Studio Attendants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Budget: </a:t>
            </a:r>
            <a:r>
              <a:rPr lang="en-US" dirty="0">
                <a:solidFill>
                  <a:schemeClr val="bg1"/>
                </a:solidFill>
              </a:rPr>
              <a:t>$350 initial investment 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Timing</a:t>
            </a:r>
            <a:r>
              <a:rPr lang="en-US" dirty="0">
                <a:solidFill>
                  <a:schemeClr val="bg1"/>
                </a:solidFill>
              </a:rPr>
              <a:t>: Start in July with ongoing service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564E14D-6B29-AB47-B637-A37E4A79BD8D}"/>
              </a:ext>
            </a:extLst>
          </p:cNvPr>
          <p:cNvSpPr/>
          <p:nvPr/>
        </p:nvSpPr>
        <p:spPr>
          <a:xfrm>
            <a:off x="5310547" y="4325330"/>
            <a:ext cx="2690446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Staff: </a:t>
            </a:r>
            <a:r>
              <a:rPr lang="en-US" dirty="0">
                <a:solidFill>
                  <a:schemeClr val="bg1"/>
                </a:solidFill>
              </a:rPr>
              <a:t>Studio Staff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Budget: </a:t>
            </a:r>
            <a:r>
              <a:rPr lang="en-US" dirty="0">
                <a:solidFill>
                  <a:schemeClr val="bg1"/>
                </a:solidFill>
              </a:rPr>
              <a:t>$200 per event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Timing: </a:t>
            </a:r>
            <a:r>
              <a:rPr lang="en-US" dirty="0">
                <a:solidFill>
                  <a:schemeClr val="bg1"/>
                </a:solidFill>
              </a:rPr>
              <a:t>Q4 start and continued on a quarterly basis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013FB95-F9C0-724F-AB56-18933267062B}"/>
              </a:ext>
            </a:extLst>
          </p:cNvPr>
          <p:cNvSpPr/>
          <p:nvPr/>
        </p:nvSpPr>
        <p:spPr>
          <a:xfrm>
            <a:off x="9349147" y="4325330"/>
            <a:ext cx="2690446" cy="2127738"/>
          </a:xfrm>
          <a:prstGeom prst="roundRect">
            <a:avLst/>
          </a:prstGeom>
          <a:solidFill>
            <a:schemeClr val="tx2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Staff: </a:t>
            </a:r>
            <a:r>
              <a:rPr lang="en-US" dirty="0">
                <a:solidFill>
                  <a:schemeClr val="bg1"/>
                </a:solidFill>
              </a:rPr>
              <a:t>Director of Client Relations 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Budget: </a:t>
            </a:r>
            <a:r>
              <a:rPr lang="en-US" dirty="0">
                <a:solidFill>
                  <a:schemeClr val="bg1"/>
                </a:solidFill>
              </a:rPr>
              <a:t>$0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Timing: </a:t>
            </a:r>
            <a:r>
              <a:rPr lang="en-US" dirty="0">
                <a:solidFill>
                  <a:schemeClr val="bg1"/>
                </a:solidFill>
              </a:rPr>
              <a:t>Planning in July, Live in August</a:t>
            </a:r>
          </a:p>
        </p:txBody>
      </p:sp>
    </p:spTree>
    <p:extLst>
      <p:ext uri="{BB962C8B-B14F-4D97-AF65-F5344CB8AC3E}">
        <p14:creationId xmlns:p14="http://schemas.microsoft.com/office/powerpoint/2010/main" val="1655645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Freeform 5">
            <a:extLst>
              <a:ext uri="{FF2B5EF4-FFF2-40B4-BE49-F238E27FC236}">
                <a16:creationId xmlns:a16="http://schemas.microsoft.com/office/drawing/2014/main" id="{07322A9E-F1EC-405E-8971-BA906EFFCC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329674" y="1290909"/>
            <a:ext cx="9702800" cy="5573512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3" name="Freeform 6">
            <a:extLst>
              <a:ext uri="{FF2B5EF4-FFF2-40B4-BE49-F238E27FC236}">
                <a16:creationId xmlns:a16="http://schemas.microsoft.com/office/drawing/2014/main" id="{A5704422-1118-4FD1-95AD-29A064EB8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70451" y="2010741"/>
            <a:ext cx="7373938" cy="4848892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5" name="Freeform 7">
            <a:extLst>
              <a:ext uri="{FF2B5EF4-FFF2-40B4-BE49-F238E27FC236}">
                <a16:creationId xmlns:a16="http://schemas.microsoft.com/office/drawing/2014/main" id="{A88B2AAA-B805-498E-A9E6-98B88585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251351" y="1780905"/>
            <a:ext cx="8035925" cy="5083516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7" name="Freeform 8">
            <a:extLst>
              <a:ext uri="{FF2B5EF4-FFF2-40B4-BE49-F238E27FC236}">
                <a16:creationId xmlns:a16="http://schemas.microsoft.com/office/drawing/2014/main" id="{9B8051E0-19D7-43E1-BFD9-E6DBFEB3A3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542347"/>
            <a:ext cx="10334625" cy="6322075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9" name="Freeform 9">
            <a:extLst>
              <a:ext uri="{FF2B5EF4-FFF2-40B4-BE49-F238E27FC236}">
                <a16:creationId xmlns:a16="http://schemas.microsoft.com/office/drawing/2014/main" id="{4EDB2B02-86A2-46F5-A4BE-B7D9B10411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6178751"/>
            <a:ext cx="504825" cy="681527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1" name="Freeform 10">
            <a:extLst>
              <a:ext uri="{FF2B5EF4-FFF2-40B4-BE49-F238E27FC236}">
                <a16:creationId xmlns:a16="http://schemas.microsoft.com/office/drawing/2014/main" id="{43954639-FB5D-41F4-9560-6F6DFE7784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59376"/>
            <a:ext cx="11091863" cy="6923796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3" name="Freeform 12">
            <a:extLst>
              <a:ext uri="{FF2B5EF4-FFF2-40B4-BE49-F238E27FC236}">
                <a16:creationId xmlns:a16="http://schemas.microsoft.com/office/drawing/2014/main" id="{E898931C-0323-41FA-A036-20F818B1FF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1057275" cy="614491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5" name="Freeform 14">
            <a:extLst>
              <a:ext uri="{FF2B5EF4-FFF2-40B4-BE49-F238E27FC236}">
                <a16:creationId xmlns:a16="http://schemas.microsoft.com/office/drawing/2014/main" id="{89AFE9DD-0792-4B98-B4EB-97ACA17E6A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701" y="-6705"/>
            <a:ext cx="595313" cy="352734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7" name="Freeform 16">
            <a:extLst>
              <a:ext uri="{FF2B5EF4-FFF2-40B4-BE49-F238E27FC236}">
                <a16:creationId xmlns:a16="http://schemas.microsoft.com/office/drawing/2014/main" id="{3981F5C4-9AE1-404E-AF44-A4E6DB374F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061" y="-1916"/>
            <a:ext cx="357188" cy="213875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9" name="Freeform 11">
            <a:extLst>
              <a:ext uri="{FF2B5EF4-FFF2-40B4-BE49-F238E27FC236}">
                <a16:creationId xmlns:a16="http://schemas.microsoft.com/office/drawing/2014/main" id="{763C1781-8726-4FAC-8C45-FF40376BE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426601" y="-1916"/>
            <a:ext cx="5788025" cy="6847184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1" name="Freeform 21">
            <a:extLst>
              <a:ext uri="{FF2B5EF4-FFF2-40B4-BE49-F238E27FC236}">
                <a16:creationId xmlns:a16="http://schemas.microsoft.com/office/drawing/2014/main" id="{301491B5-56C7-43DC-A3D9-861EECCA0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235014" y="2872"/>
            <a:ext cx="2951163" cy="2555325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E8E22F-82E9-2A4D-973B-284294EC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42248" y="1481328"/>
            <a:ext cx="2926080" cy="2468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Program Evaluation</a:t>
            </a:r>
          </a:p>
        </p:txBody>
      </p:sp>
      <p:sp>
        <p:nvSpPr>
          <p:cNvPr id="6173" name="Freeform 22">
            <a:extLst>
              <a:ext uri="{FF2B5EF4-FFF2-40B4-BE49-F238E27FC236}">
                <a16:creationId xmlns:a16="http://schemas.microsoft.com/office/drawing/2014/main" id="{237E2353-22DF-46E0-A200-FB30F8F394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0020826" y="-1916"/>
            <a:ext cx="2165350" cy="1358265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5" name="Freeform 23">
            <a:extLst>
              <a:ext uri="{FF2B5EF4-FFF2-40B4-BE49-F238E27FC236}">
                <a16:creationId xmlns:a16="http://schemas.microsoft.com/office/drawing/2014/main" id="{DD6138DB-057B-45F7-A5F4-E7BFDA20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290826" y="-1916"/>
            <a:ext cx="895350" cy="534687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7" name="Freeform: Shape 6176">
            <a:extLst>
              <a:ext uri="{FF2B5EF4-FFF2-40B4-BE49-F238E27FC236}">
                <a16:creationId xmlns:a16="http://schemas.microsoft.com/office/drawing/2014/main" id="{79A54AB1-B64F-4843-BFAB-81CB74E66B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752078" y="2218040"/>
            <a:ext cx="4418757" cy="4259609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pic>
        <p:nvPicPr>
          <p:cNvPr id="6146" name="Picture 2" descr="Charity Commission staff engagement scores reach highest level in ten years  - GOV.UK">
            <a:extLst>
              <a:ext uri="{FF2B5EF4-FFF2-40B4-BE49-F238E27FC236}">
                <a16:creationId xmlns:a16="http://schemas.microsoft.com/office/drawing/2014/main" id="{D236D1B2-0AFD-704B-BE8F-2D4B496D0C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" r="2689" b="-2"/>
          <a:stretch/>
        </p:blipFill>
        <p:spPr bwMode="auto">
          <a:xfrm>
            <a:off x="921910" y="465243"/>
            <a:ext cx="7761924" cy="5343065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041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43889FDE-B39D-1F4B-BC88-6F78C5229E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9507" r="6271"/>
          <a:stretch/>
        </p:blipFill>
        <p:spPr>
          <a:xfrm>
            <a:off x="0" y="-91856"/>
            <a:ext cx="12192000" cy="6857990"/>
          </a:xfrm>
          <a:prstGeom prst="rect">
            <a:avLst/>
          </a:prstGeom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cxnSp>
        <p:nvCxnSpPr>
          <p:cNvPr id="16" name="Straight Connector 12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760D7E2-A50D-8345-962F-A2C90A6F8165}"/>
              </a:ext>
            </a:extLst>
          </p:cNvPr>
          <p:cNvSpPr txBox="1"/>
          <p:nvPr/>
        </p:nvSpPr>
        <p:spPr>
          <a:xfrm>
            <a:off x="525516" y="3417573"/>
            <a:ext cx="4593021" cy="26198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200" i="1" dirty="0"/>
              <a:t>“Do I recommend ALTR? Definitely YES! That’s even an understatement! BEST GYM YET! FOUND MY FAMILY AND THE ONE GYM IM STAYING AT!”</a:t>
            </a:r>
            <a:r>
              <a:rPr lang="en-US" sz="2200" dirty="0"/>
              <a:t> - Five-star Google review </a:t>
            </a:r>
          </a:p>
        </p:txBody>
      </p:sp>
    </p:spTree>
    <p:extLst>
      <p:ext uri="{BB962C8B-B14F-4D97-AF65-F5344CB8AC3E}">
        <p14:creationId xmlns:p14="http://schemas.microsoft.com/office/powerpoint/2010/main" val="22759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4" descr="A picture containing ceiling, person, indoor, jumping&#10;&#10;Description automatically generated">
            <a:extLst>
              <a:ext uri="{FF2B5EF4-FFF2-40B4-BE49-F238E27FC236}">
                <a16:creationId xmlns:a16="http://schemas.microsoft.com/office/drawing/2014/main" id="{417EE674-B33E-124A-B310-060C8BBDA1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97" r="5142" b="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C5F94C-AA52-AE4F-8293-293B79B7D813}"/>
              </a:ext>
            </a:extLst>
          </p:cNvPr>
          <p:cNvSpPr txBox="1"/>
          <p:nvPr/>
        </p:nvSpPr>
        <p:spPr>
          <a:xfrm>
            <a:off x="1547446" y="51347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1" name="Picture 10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C8083CC6-FC72-C148-B104-FD87FD1160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438531" y="1185193"/>
            <a:ext cx="6504985" cy="4487616"/>
          </a:xfrm>
          <a:prstGeom prst="rect">
            <a:avLst/>
          </a:prstGeom>
        </p:spPr>
      </p:pic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AFF2811E-A7C3-9048-8702-EF77DAC5C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905" y="1028405"/>
            <a:ext cx="3822189" cy="53788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Bradley Hand ITC" panose="03070402050302030203" pitchFamily="66" charset="77"/>
              </a:rPr>
              <a:t>Warmup</a:t>
            </a: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– ALTR Overview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– Research Insights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– The Problem </a:t>
            </a:r>
          </a:p>
          <a:p>
            <a:pPr marL="0" indent="0">
              <a:buNone/>
            </a:pPr>
            <a:endParaRPr lang="en-US" sz="1600" b="1" dirty="0">
              <a:solidFill>
                <a:schemeClr val="bg1"/>
              </a:solidFill>
              <a:latin typeface="Bradley Hand ITC" panose="03070402050302030203" pitchFamily="66" charset="77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Bradley Hand ITC" panose="03070402050302030203" pitchFamily="66" charset="77"/>
              </a:rPr>
              <a:t>Circuit</a:t>
            </a: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 </a:t>
            </a:r>
          </a:p>
          <a:p>
            <a:pPr>
              <a:buFontTx/>
              <a:buChar char="-"/>
            </a:pP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The Goal </a:t>
            </a:r>
          </a:p>
          <a:p>
            <a:pPr>
              <a:buFontTx/>
              <a:buChar char="-"/>
            </a:pP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Objectives &amp; Tactics</a:t>
            </a:r>
          </a:p>
          <a:p>
            <a:pPr>
              <a:buFontTx/>
              <a:buChar char="-"/>
            </a:pP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Implementation</a:t>
            </a:r>
          </a:p>
          <a:p>
            <a:pPr>
              <a:buFontTx/>
              <a:buChar char="-"/>
            </a:pP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Evaluation </a:t>
            </a:r>
          </a:p>
          <a:p>
            <a:pPr marL="0" indent="0">
              <a:buNone/>
            </a:pPr>
            <a:endParaRPr lang="en-US" sz="1600" b="1" dirty="0">
              <a:solidFill>
                <a:schemeClr val="bg1"/>
              </a:solidFill>
              <a:latin typeface="Bradley Hand ITC" panose="03070402050302030203" pitchFamily="66" charset="77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latin typeface="Bradley Hand ITC" panose="03070402050302030203" pitchFamily="66" charset="77"/>
              </a:rPr>
              <a:t>Cool Down 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Bradley Hand ITC" panose="03070402050302030203" pitchFamily="66" charset="77"/>
              </a:rPr>
              <a:t>- Q&amp;A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57BCE10A-DB4D-AC43-BB54-B799C768DF86}"/>
              </a:ext>
            </a:extLst>
          </p:cNvPr>
          <p:cNvSpPr txBox="1">
            <a:spLocks/>
          </p:cNvSpPr>
          <p:nvPr/>
        </p:nvSpPr>
        <p:spPr>
          <a:xfrm>
            <a:off x="833321" y="450765"/>
            <a:ext cx="3822189" cy="40114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4100" b="1" u="sng" dirty="0">
                <a:solidFill>
                  <a:schemeClr val="bg1"/>
                </a:solidFill>
                <a:latin typeface="Bradley Hand ITC" panose="020F0502020204030204" pitchFamily="34" charset="0"/>
                <a:cs typeface="Bradley Hand ITC" panose="020F0502020204030204" pitchFamily="34" charset="0"/>
              </a:rPr>
              <a:t>Today’s Agenda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287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F1826-C210-8141-B3F7-FA18B7F6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095" y="149227"/>
            <a:ext cx="5547349" cy="558800"/>
          </a:xfrm>
        </p:spPr>
        <p:txBody>
          <a:bodyPr>
            <a:noAutofit/>
          </a:bodyPr>
          <a:lstStyle/>
          <a:p>
            <a:r>
              <a:rPr lang="en-US" sz="4800" b="1" dirty="0"/>
              <a:t>ALTR Then &amp; Now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244CFF4-8C6A-A54D-8B83-EEC0DE3AD483}"/>
              </a:ext>
            </a:extLst>
          </p:cNvPr>
          <p:cNvCxnSpPr>
            <a:cxnSpLocks/>
          </p:cNvCxnSpPr>
          <p:nvPr/>
        </p:nvCxnSpPr>
        <p:spPr>
          <a:xfrm>
            <a:off x="838200" y="3429000"/>
            <a:ext cx="10515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1613FF3-BDC7-8345-AC19-869A50471899}"/>
              </a:ext>
            </a:extLst>
          </p:cNvPr>
          <p:cNvSpPr txBox="1"/>
          <p:nvPr/>
        </p:nvSpPr>
        <p:spPr>
          <a:xfrm>
            <a:off x="511828" y="3756967"/>
            <a:ext cx="2702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2017: First Studio Opens in</a:t>
            </a:r>
          </a:p>
          <a:p>
            <a:r>
              <a:rPr lang="en-US" dirty="0"/>
              <a:t>North Loop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9D7453-9BD8-6E46-A5EC-F4F5E8759496}"/>
              </a:ext>
            </a:extLst>
          </p:cNvPr>
          <p:cNvSpPr txBox="1"/>
          <p:nvPr/>
        </p:nvSpPr>
        <p:spPr>
          <a:xfrm>
            <a:off x="8135787" y="3756967"/>
            <a:ext cx="3331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Present Day 2022: Operating at full capacity &amp; working to build back business</a:t>
            </a:r>
          </a:p>
        </p:txBody>
      </p:sp>
      <p:pic>
        <p:nvPicPr>
          <p:cNvPr id="21" name="Picture 20" descr="Cars parked on the street&#10;&#10;Description automatically generated with low confidence">
            <a:extLst>
              <a:ext uri="{FF2B5EF4-FFF2-40B4-BE49-F238E27FC236}">
                <a16:creationId xmlns:a16="http://schemas.microsoft.com/office/drawing/2014/main" id="{4BBB2A87-ECD6-5543-BC56-0AFA48A01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828" y="4389828"/>
            <a:ext cx="2520942" cy="1644645"/>
          </a:xfrm>
          <a:prstGeom prst="rect">
            <a:avLst/>
          </a:prstGeom>
        </p:spPr>
      </p:pic>
      <p:pic>
        <p:nvPicPr>
          <p:cNvPr id="2050" name="Picture 2" descr="Wilkus Architects-ALTR">
            <a:extLst>
              <a:ext uri="{FF2B5EF4-FFF2-40B4-BE49-F238E27FC236}">
                <a16:creationId xmlns:a16="http://schemas.microsoft.com/office/drawing/2014/main" id="{EFBCEC22-A0A9-3440-83BB-9DD640FDB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749" y="980392"/>
            <a:ext cx="2462014" cy="15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A290705-3720-DC41-B807-BAB8EC6ABB2D}"/>
              </a:ext>
            </a:extLst>
          </p:cNvPr>
          <p:cNvSpPr txBox="1"/>
          <p:nvPr/>
        </p:nvSpPr>
        <p:spPr>
          <a:xfrm>
            <a:off x="2400107" y="2510304"/>
            <a:ext cx="2609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2020: Edina Studio Opens </a:t>
            </a:r>
          </a:p>
          <a:p>
            <a:r>
              <a:rPr lang="en-US" dirty="0"/>
              <a:t>in 50</a:t>
            </a:r>
            <a:r>
              <a:rPr lang="en-US" baseline="30000" dirty="0"/>
              <a:t>th</a:t>
            </a:r>
            <a:r>
              <a:rPr lang="en-US" dirty="0"/>
              <a:t> &amp; France District </a:t>
            </a:r>
          </a:p>
        </p:txBody>
      </p:sp>
      <p:pic>
        <p:nvPicPr>
          <p:cNvPr id="26" name="Content Placeholder 6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11074C97-ADBE-F94B-87DD-E297FEABA7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t="9533" b="6213"/>
          <a:stretch/>
        </p:blipFill>
        <p:spPr>
          <a:xfrm>
            <a:off x="6096000" y="338457"/>
            <a:ext cx="2906350" cy="1634519"/>
          </a:xfrm>
          <a:prstGeom prst="rect">
            <a:avLst/>
          </a:prstGeom>
        </p:spPr>
      </p:pic>
      <p:sp>
        <p:nvSpPr>
          <p:cNvPr id="28" name="Oval 27">
            <a:extLst>
              <a:ext uri="{FF2B5EF4-FFF2-40B4-BE49-F238E27FC236}">
                <a16:creationId xmlns:a16="http://schemas.microsoft.com/office/drawing/2014/main" id="{1BE42F15-A12A-2143-83E3-BC44A6233E6C}"/>
              </a:ext>
            </a:extLst>
          </p:cNvPr>
          <p:cNvSpPr/>
          <p:nvPr/>
        </p:nvSpPr>
        <p:spPr>
          <a:xfrm>
            <a:off x="723899" y="3327400"/>
            <a:ext cx="203200" cy="203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D6AEE7E-9BFA-4944-8A0A-D2F4180717E0}"/>
              </a:ext>
            </a:extLst>
          </p:cNvPr>
          <p:cNvSpPr/>
          <p:nvPr/>
        </p:nvSpPr>
        <p:spPr>
          <a:xfrm>
            <a:off x="11264901" y="3327400"/>
            <a:ext cx="203200" cy="203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05CC496-AC2E-B54A-BACD-7BD28893BC8F}"/>
              </a:ext>
            </a:extLst>
          </p:cNvPr>
          <p:cNvCxnSpPr/>
          <p:nvPr/>
        </p:nvCxnSpPr>
        <p:spPr>
          <a:xfrm>
            <a:off x="1583856" y="3201432"/>
            <a:ext cx="0" cy="5555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DAC6429-87F9-BB4A-95C2-E47C5BED4AF7}"/>
              </a:ext>
            </a:extLst>
          </p:cNvPr>
          <p:cNvCxnSpPr>
            <a:cxnSpLocks/>
          </p:cNvCxnSpPr>
          <p:nvPr/>
        </p:nvCxnSpPr>
        <p:spPr>
          <a:xfrm flipV="1">
            <a:off x="3704756" y="3149600"/>
            <a:ext cx="0" cy="4953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62296C2-AC98-9B47-A9AB-C3D00D5F4635}"/>
              </a:ext>
            </a:extLst>
          </p:cNvPr>
          <p:cNvCxnSpPr/>
          <p:nvPr/>
        </p:nvCxnSpPr>
        <p:spPr>
          <a:xfrm>
            <a:off x="5714107" y="3156635"/>
            <a:ext cx="0" cy="5555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FD0F040-9EED-1D4A-ADD9-CCEE1F3BB6CD}"/>
              </a:ext>
            </a:extLst>
          </p:cNvPr>
          <p:cNvSpPr txBox="1"/>
          <p:nvPr/>
        </p:nvSpPr>
        <p:spPr>
          <a:xfrm>
            <a:off x="4331616" y="3774903"/>
            <a:ext cx="27930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March – June 2020 &amp; Nov. – Dec. 2020 : ALTR starts livestream classes due to COVID-19 closures 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77AD1AD-51A3-614E-92FC-FE266BA1DAB7}"/>
              </a:ext>
            </a:extLst>
          </p:cNvPr>
          <p:cNvCxnSpPr>
            <a:cxnSpLocks/>
          </p:cNvCxnSpPr>
          <p:nvPr/>
        </p:nvCxnSpPr>
        <p:spPr>
          <a:xfrm flipV="1">
            <a:off x="7794156" y="3105150"/>
            <a:ext cx="0" cy="4953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picture containing text, floor, indoor, computer&#10;&#10;Description automatically generated">
            <a:extLst>
              <a:ext uri="{FF2B5EF4-FFF2-40B4-BE49-F238E27FC236}">
                <a16:creationId xmlns:a16="http://schemas.microsoft.com/office/drawing/2014/main" id="{FEA2D695-997D-6B47-9E52-EAB74B40F2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1331" y="4975232"/>
            <a:ext cx="2045551" cy="1770943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E37D3304-45B8-2B41-8AD0-98BC6D34E7CD}"/>
              </a:ext>
            </a:extLst>
          </p:cNvPr>
          <p:cNvSpPr txBox="1"/>
          <p:nvPr/>
        </p:nvSpPr>
        <p:spPr>
          <a:xfrm>
            <a:off x="6096000" y="1999645"/>
            <a:ext cx="290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March 2020 – Feb. 2022: Capacity restrictions &amp; mask mandates affect class size and attendance 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95A6934-B1F6-FE4F-843B-CFF045306DD2}"/>
              </a:ext>
            </a:extLst>
          </p:cNvPr>
          <p:cNvCxnSpPr/>
          <p:nvPr/>
        </p:nvCxnSpPr>
        <p:spPr>
          <a:xfrm>
            <a:off x="9663807" y="3156635"/>
            <a:ext cx="0" cy="55553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C3EEB2C1-38F7-B449-AF9C-0066DD3749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3260" y="4773201"/>
            <a:ext cx="2212931" cy="1972974"/>
          </a:xfrm>
          <a:prstGeom prst="rect">
            <a:avLst/>
          </a:prstGeom>
        </p:spPr>
      </p:pic>
      <p:pic>
        <p:nvPicPr>
          <p:cNvPr id="47" name="Picture 46" descr="A person and person sitting together&#10;&#10;Description automatically generated with low confidence">
            <a:extLst>
              <a:ext uri="{FF2B5EF4-FFF2-40B4-BE49-F238E27FC236}">
                <a16:creationId xmlns:a16="http://schemas.microsoft.com/office/drawing/2014/main" id="{6D676C74-9AAF-A84E-9DAA-CAB22458A8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5795" y="5488459"/>
            <a:ext cx="1606548" cy="116839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B8FBB463-09A0-614F-97EE-16D6CAC5ADA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5079" y="655548"/>
            <a:ext cx="34290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115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BF1826-C210-8141-B3F7-FA18B7F6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40080"/>
            <a:ext cx="566384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Let’s Get </a:t>
            </a:r>
            <a:r>
              <a:rPr lang="en-US" sz="48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ALTR’d</a:t>
            </a:r>
            <a:endParaRPr lang="en-US" sz="4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6E6FF0-BEBA-0A40-B480-6EACEEBA42C3}"/>
              </a:ext>
            </a:extLst>
          </p:cNvPr>
          <p:cNvSpPr txBox="1"/>
          <p:nvPr/>
        </p:nvSpPr>
        <p:spPr>
          <a:xfrm>
            <a:off x="630936" y="2660904"/>
            <a:ext cx="4818888" cy="35478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It’s More Than a Gym Membership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2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The Science of HIIIT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What’s Trending</a:t>
            </a:r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2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Community First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2200" dirty="0"/>
          </a:p>
        </p:txBody>
      </p:sp>
      <p:pic>
        <p:nvPicPr>
          <p:cNvPr id="10" name="IMG_24263376" descr="IMG_24263376">
            <a:hlinkClick r:id="" action="ppaction://media"/>
            <a:extLst>
              <a:ext uri="{FF2B5EF4-FFF2-40B4-BE49-F238E27FC236}">
                <a16:creationId xmlns:a16="http://schemas.microsoft.com/office/drawing/2014/main" id="{EF12976D-1B16-7A46-9388-4E50E63B8EA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885563" y="253646"/>
            <a:ext cx="3870698" cy="635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51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5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23DF9D8-380B-D64F-8EB0-0D9E8A975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 dirty="0"/>
              <a:t>The Problem</a:t>
            </a:r>
          </a:p>
        </p:txBody>
      </p:sp>
      <p:pic>
        <p:nvPicPr>
          <p:cNvPr id="12" name="Picture 11" descr="A person jumping in the air&#10;&#10;Description automatically generated with medium confidence">
            <a:extLst>
              <a:ext uri="{FF2B5EF4-FFF2-40B4-BE49-F238E27FC236}">
                <a16:creationId xmlns:a16="http://schemas.microsoft.com/office/drawing/2014/main" id="{27DC53FF-3DC2-2A48-9689-DA7446FEAAF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92" r="419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B82ADE-3B6A-EF4C-B252-BF158776F633}"/>
              </a:ext>
            </a:extLst>
          </p:cNvPr>
          <p:cNvSpPr txBox="1"/>
          <p:nvPr/>
        </p:nvSpPr>
        <p:spPr>
          <a:xfrm>
            <a:off x="5297762" y="2706624"/>
            <a:ext cx="6251110" cy="2903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Inconsistent membership and studio session purchases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Disconnect of its marcom efforts from its service and values 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400" dirty="0"/>
              <a:t>The Intimidation factor</a:t>
            </a:r>
          </a:p>
          <a:p>
            <a:pPr indent="-2286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89264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BF1826-C210-8141-B3F7-FA18B7F6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Disconnect &amp; Intimidation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A collage of people&#10;&#10;Description automatically generated with low confidence">
            <a:extLst>
              <a:ext uri="{FF2B5EF4-FFF2-40B4-BE49-F238E27FC236}">
                <a16:creationId xmlns:a16="http://schemas.microsoft.com/office/drawing/2014/main" id="{348E2C5C-88A5-D342-99AF-A2825D2D0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36" y="1958975"/>
            <a:ext cx="4495800" cy="4533900"/>
          </a:xfrm>
          <a:prstGeom prst="rect">
            <a:avLst/>
          </a:prstGeom>
        </p:spPr>
      </p:pic>
      <p:pic>
        <p:nvPicPr>
          <p:cNvPr id="31" name="Picture 30" descr="A picture containing text, sign, screenshot&#10;&#10;Description automatically generated">
            <a:extLst>
              <a:ext uri="{FF2B5EF4-FFF2-40B4-BE49-F238E27FC236}">
                <a16:creationId xmlns:a16="http://schemas.microsoft.com/office/drawing/2014/main" id="{E255BB60-1C9E-4A49-AE61-418C9596D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8555" y="1925627"/>
            <a:ext cx="2773832" cy="46924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 descr="Text&#10;&#10;Description automatically generated">
            <a:extLst>
              <a:ext uri="{FF2B5EF4-FFF2-40B4-BE49-F238E27FC236}">
                <a16:creationId xmlns:a16="http://schemas.microsoft.com/office/drawing/2014/main" id="{A4F8A809-92AA-B64F-B5B4-36847A4B7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7466" y="4433646"/>
            <a:ext cx="2444271" cy="480377"/>
          </a:xfrm>
          <a:prstGeom prst="rect">
            <a:avLst/>
          </a:prstGeom>
        </p:spPr>
      </p:pic>
      <p:pic>
        <p:nvPicPr>
          <p:cNvPr id="35" name="Picture 3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F56CF70A-985D-0548-BC43-0B3BC84309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4982" y="5120453"/>
            <a:ext cx="2660583" cy="543876"/>
          </a:xfrm>
          <a:prstGeom prst="rect">
            <a:avLst/>
          </a:prstGeom>
        </p:spPr>
      </p:pic>
      <p:pic>
        <p:nvPicPr>
          <p:cNvPr id="37" name="Picture 36" descr="Text&#10;&#10;Description automatically generated">
            <a:extLst>
              <a:ext uri="{FF2B5EF4-FFF2-40B4-BE49-F238E27FC236}">
                <a16:creationId xmlns:a16="http://schemas.microsoft.com/office/drawing/2014/main" id="{788D7423-2557-1A44-8A06-64D13AF94C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6041" y="5927663"/>
            <a:ext cx="2554478" cy="66700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23662E8-3E40-C44E-8582-6ABBB57633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09366" y="3841037"/>
            <a:ext cx="2014474" cy="366268"/>
          </a:xfrm>
          <a:prstGeom prst="rect">
            <a:avLst/>
          </a:prstGeom>
        </p:spPr>
      </p:pic>
      <p:pic>
        <p:nvPicPr>
          <p:cNvPr id="41" name="Picture 40" descr="Text&#10;&#10;Description automatically generated">
            <a:extLst>
              <a:ext uri="{FF2B5EF4-FFF2-40B4-BE49-F238E27FC236}">
                <a16:creationId xmlns:a16="http://schemas.microsoft.com/office/drawing/2014/main" id="{506F8F95-2705-EE4F-9AB2-6E76EDDC618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3280" y="3208636"/>
            <a:ext cx="1364835" cy="440728"/>
          </a:xfrm>
          <a:prstGeom prst="rect">
            <a:avLst/>
          </a:prstGeom>
        </p:spPr>
      </p:pic>
      <p:pic>
        <p:nvPicPr>
          <p:cNvPr id="43" name="Picture 42" descr="Text&#10;&#10;Description automatically generated">
            <a:extLst>
              <a:ext uri="{FF2B5EF4-FFF2-40B4-BE49-F238E27FC236}">
                <a16:creationId xmlns:a16="http://schemas.microsoft.com/office/drawing/2014/main" id="{B56536BB-0B56-0D47-B28B-7CA4F4B987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09366" y="2616991"/>
            <a:ext cx="2261866" cy="42081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3626AFA-FEB5-EA42-BF38-94EE83D43C3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27018" y="2054933"/>
            <a:ext cx="1879103" cy="355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788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BF1826-C210-8141-B3F7-FA18B7F6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95" y="3048747"/>
            <a:ext cx="4818888" cy="148132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Communications Goal 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650D18FE-0824-4A46-B22C-A86B52E57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EED8FE-CBD6-9C47-B429-6EAD96315476}"/>
              </a:ext>
            </a:extLst>
          </p:cNvPr>
          <p:cNvSpPr txBox="1"/>
          <p:nvPr/>
        </p:nvSpPr>
        <p:spPr>
          <a:xfrm>
            <a:off x="635760" y="4771029"/>
            <a:ext cx="5013057" cy="17876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r>
              <a:rPr lang="en-US" sz="2200" dirty="0"/>
              <a:t>Align the values of ALTR with its marcom efforts to drive its business goal of doubling revenue through membership and package sales by the end of the year.</a:t>
            </a:r>
          </a:p>
        </p:txBody>
      </p:sp>
      <p:pic>
        <p:nvPicPr>
          <p:cNvPr id="15" name="Content Placeholder 4" descr="A person and person posing for a picture&#10;&#10;Description automatically generated with low confidence">
            <a:extLst>
              <a:ext uri="{FF2B5EF4-FFF2-40B4-BE49-F238E27FC236}">
                <a16:creationId xmlns:a16="http://schemas.microsoft.com/office/drawing/2014/main" id="{1005C151-4BB1-3146-A80F-11CF88AEDB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589" r="-1" b="11403"/>
          <a:stretch/>
        </p:blipFill>
        <p:spPr>
          <a:xfrm>
            <a:off x="6099049" y="707774"/>
            <a:ext cx="5457191" cy="544068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7D06C9-C74D-0A4B-BA94-31FDD5332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12" y="2289555"/>
            <a:ext cx="3714738" cy="24160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77A3BF1-6376-844B-A7BA-260B4C478681}"/>
              </a:ext>
            </a:extLst>
          </p:cNvPr>
          <p:cNvSpPr txBox="1"/>
          <p:nvPr/>
        </p:nvSpPr>
        <p:spPr>
          <a:xfrm>
            <a:off x="635760" y="1555439"/>
            <a:ext cx="50130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Welcoming and supportive experiences that ALTR for awakened performance, mindset and lifestyle.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C6DE1EE-205E-794E-8E72-265204FF308B}"/>
              </a:ext>
            </a:extLst>
          </p:cNvPr>
          <p:cNvSpPr txBox="1">
            <a:spLocks/>
          </p:cNvSpPr>
          <p:nvPr/>
        </p:nvSpPr>
        <p:spPr>
          <a:xfrm>
            <a:off x="542995" y="521622"/>
            <a:ext cx="5013058" cy="77677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Value Proposition</a:t>
            </a:r>
            <a:r>
              <a:rPr lang="en-US" sz="4800" dirty="0"/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276D17B-FC40-074B-8326-AFEE2667E2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95" y="1248477"/>
            <a:ext cx="3429000" cy="342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CCA65DE-235D-F140-88EB-C630B5565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12" y="4381443"/>
            <a:ext cx="34290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185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CD5FEBA-CC40-AF46-A0B7-3A7874186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694" y="1234818"/>
            <a:ext cx="4698511" cy="342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BF1826-C210-8141-B3F7-FA18B7F60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Target Audiences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679B73-4900-8141-9A30-B5133A98ADB2}"/>
              </a:ext>
            </a:extLst>
          </p:cNvPr>
          <p:cNvSpPr txBox="1"/>
          <p:nvPr/>
        </p:nvSpPr>
        <p:spPr>
          <a:xfrm>
            <a:off x="1685114" y="5633044"/>
            <a:ext cx="14123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ALTR Army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D51166E-28C9-A74B-9883-DA9B15DF6DB4}"/>
              </a:ext>
            </a:extLst>
          </p:cNvPr>
          <p:cNvSpPr txBox="1"/>
          <p:nvPr/>
        </p:nvSpPr>
        <p:spPr>
          <a:xfrm>
            <a:off x="5405658" y="5633044"/>
            <a:ext cx="21762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The Boomerangs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061CEB-FDED-694F-949D-231D3BA1EAF6}"/>
              </a:ext>
            </a:extLst>
          </p:cNvPr>
          <p:cNvSpPr txBox="1"/>
          <p:nvPr/>
        </p:nvSpPr>
        <p:spPr>
          <a:xfrm>
            <a:off x="9318025" y="5633044"/>
            <a:ext cx="15983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The Recruits</a:t>
            </a:r>
          </a:p>
        </p:txBody>
      </p:sp>
      <p:pic>
        <p:nvPicPr>
          <p:cNvPr id="21" name="Picture 20" descr="A person and person posing for a picture&#10;&#10;Description automatically generated with low confidence">
            <a:extLst>
              <a:ext uri="{FF2B5EF4-FFF2-40B4-BE49-F238E27FC236}">
                <a16:creationId xmlns:a16="http://schemas.microsoft.com/office/drawing/2014/main" id="{7041E91A-3822-E64F-A763-EBA5C8D537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992" y="2055813"/>
            <a:ext cx="2782438" cy="3460272"/>
          </a:xfrm>
          <a:prstGeom prst="rect">
            <a:avLst/>
          </a:prstGeom>
        </p:spPr>
      </p:pic>
      <p:pic>
        <p:nvPicPr>
          <p:cNvPr id="25" name="Picture 24" descr="A person holding a helmet&#10;&#10;Description automatically generated with low confidence">
            <a:extLst>
              <a:ext uri="{FF2B5EF4-FFF2-40B4-BE49-F238E27FC236}">
                <a16:creationId xmlns:a16="http://schemas.microsoft.com/office/drawing/2014/main" id="{24F7D99D-EC2D-7941-B4F8-531F860760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694" y="2055813"/>
            <a:ext cx="2915906" cy="346027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690695C-8833-4746-9E3A-B2E9B621D7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8822" y="2055813"/>
            <a:ext cx="2459484" cy="346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731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BC6A2D5-7396-F146-8924-3F429240C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42237" cy="13255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4800" dirty="0"/>
              <a:t>Communications </a:t>
            </a:r>
            <a:r>
              <a:rPr lang="en-US" sz="4800" kern="1200" dirty="0">
                <a:latin typeface="+mj-lt"/>
                <a:ea typeface="+mj-ea"/>
                <a:cs typeface="+mj-cs"/>
              </a:rPr>
              <a:t>Objectives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Graphic 12">
            <a:extLst>
              <a:ext uri="{FF2B5EF4-FFF2-40B4-BE49-F238E27FC236}">
                <a16:creationId xmlns:a16="http://schemas.microsoft.com/office/drawing/2014/main" id="{58BDB0EE-D238-415B-9ED8-62AA6AB2A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Graphic 11">
            <a:extLst>
              <a:ext uri="{FF2B5EF4-FFF2-40B4-BE49-F238E27FC236}">
                <a16:creationId xmlns:a16="http://schemas.microsoft.com/office/drawing/2014/main" id="{C5B55FC3-961D-4325-82F1-DE92B0D04E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Graphic 13">
            <a:extLst>
              <a:ext uri="{FF2B5EF4-FFF2-40B4-BE49-F238E27FC236}">
                <a16:creationId xmlns:a16="http://schemas.microsoft.com/office/drawing/2014/main" id="{4C8AB332-D09E-4F28-943C-DABDD4716A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2F76FD6-AB46-CF4A-91B1-FB368074C3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147905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7766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9424</TotalTime>
  <Words>736</Words>
  <Application>Microsoft Macintosh PowerPoint</Application>
  <PresentationFormat>Widescreen</PresentationFormat>
  <Paragraphs>132</Paragraphs>
  <Slides>14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Bradley Hand ITC</vt:lpstr>
      <vt:lpstr>Calibri</vt:lpstr>
      <vt:lpstr>Calibri Light</vt:lpstr>
      <vt:lpstr>Rockwell</vt:lpstr>
      <vt:lpstr>Office Theme</vt:lpstr>
      <vt:lpstr>ALTR Your Experience</vt:lpstr>
      <vt:lpstr>PowerPoint Presentation</vt:lpstr>
      <vt:lpstr>ALTR Then &amp; Now </vt:lpstr>
      <vt:lpstr>Let’s Get ALTR’d</vt:lpstr>
      <vt:lpstr>The Problem</vt:lpstr>
      <vt:lpstr>Disconnect &amp; Intimidation</vt:lpstr>
      <vt:lpstr>Communications Goal </vt:lpstr>
      <vt:lpstr>Target Audiences </vt:lpstr>
      <vt:lpstr>Communications Objectives</vt:lpstr>
      <vt:lpstr>Objective One: Implementation</vt:lpstr>
      <vt:lpstr>Objective Two: Implementation</vt:lpstr>
      <vt:lpstr>Objective Three: Implementation</vt:lpstr>
      <vt:lpstr>Program Evaluation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Capstone Update</dc:title>
  <dc:creator>Trangsrud, Brittany (MIN-CML)</dc:creator>
  <cp:lastModifiedBy>Trangsrud, Brittany (MIN-CML)</cp:lastModifiedBy>
  <cp:revision>14</cp:revision>
  <dcterms:created xsi:type="dcterms:W3CDTF">2022-04-21T02:47:06Z</dcterms:created>
  <dcterms:modified xsi:type="dcterms:W3CDTF">2022-06-14T19:43:16Z</dcterms:modified>
</cp:coreProperties>
</file>