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09D759E-C6D3-4937-946A-E79098E108AE}">
  <a:tblStyle styleId="{B09D759E-C6D3-4937-946A-E79098E108A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QVKgwGuHlihDu4nqz6ingkelqlSMdgOIfgY10uy-56I/edit#heading=h.3e17usmxadq4" TargetMode="External"/><Relationship Id="rId3" Type="http://schemas.openxmlformats.org/officeDocument/2006/relationships/hyperlink" Target="https://docs.google.com/document/d/1QVKgwGuHlihDu4nqz6ingkelqlSMdgOIfgY10uy-56I/edit#heading=h.3e17usmxadq4"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QVKgwGuHlihDu4nqz6ingkelqlSMdgOIfgY10uy-56I/edit#heading=h.vrdpfo7lptrs"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QVKgwGuHlihDu4nqz6ingkelqlSMdgOIfgY10uy-56I/edit#heading=h.4s3a1j2c9p0q"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Welcome, this </a:t>
            </a:r>
            <a:r>
              <a:rPr lang="en"/>
              <a:t>presentation is meant to introduce you to an electric vehicle car sharing research program that took place over the course of this summer. I worked with the regional sustainable development partnerships through the university of Minnesota and the headwaters regional development commission who are located in Bemidji, MN. I conducted this research remotely. The project was to conduct feasibility study for a potential electric vehicle car sharing program which would be made affordable to low income communities and students, and offered to the general public as well in north central MN.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e7a86bdfd5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e7a86bdfd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800"/>
              </a:spcAft>
              <a:buClr>
                <a:schemeClr val="dk1"/>
              </a:buClr>
              <a:buSzPts val="1100"/>
              <a:buFont typeface="Arial"/>
              <a:buNone/>
            </a:pPr>
            <a:r>
              <a:rPr lang="en" sz="1000">
                <a:solidFill>
                  <a:schemeClr val="dk1"/>
                </a:solidFill>
              </a:rPr>
              <a:t>When considering creating an EV carsharing program, it would be vital to thoroughly consider size, model, and </a:t>
            </a:r>
            <a:r>
              <a:rPr lang="en" sz="1000" u="sng">
                <a:solidFill>
                  <a:srgbClr val="1155CC"/>
                </a:solidFill>
                <a:hlinkClick r:id="rId2">
                  <a:extLst>
                    <a:ext uri="{A12FA001-AC4F-418D-AE19-62706E023703}">
                      <ahyp:hlinkClr val="tx"/>
                    </a:ext>
                  </a:extLst>
                </a:hlinkClick>
              </a:rPr>
              <a:t>type</a:t>
            </a:r>
            <a:r>
              <a:rPr lang="en" sz="1000">
                <a:solidFill>
                  <a:schemeClr val="dk1"/>
                </a:solidFill>
              </a:rPr>
              <a:t> of vehicle. There are two types of electric vehicles, </a:t>
            </a:r>
            <a:r>
              <a:rPr lang="en" sz="1000">
                <a:solidFill>
                  <a:schemeClr val="dk1"/>
                </a:solidFill>
              </a:rPr>
              <a:t> thoroughly consider size, model, and </a:t>
            </a:r>
            <a:r>
              <a:rPr lang="en" sz="1000" u="sng">
                <a:solidFill>
                  <a:srgbClr val="1155CC"/>
                </a:solidFill>
                <a:hlinkClick r:id="rId3">
                  <a:extLst>
                    <a:ext uri="{A12FA001-AC4F-418D-AE19-62706E023703}">
                      <ahyp:hlinkClr val="tx"/>
                    </a:ext>
                  </a:extLst>
                </a:hlinkClick>
              </a:rPr>
              <a:t>type</a:t>
            </a:r>
            <a:r>
              <a:rPr lang="en" sz="1000">
                <a:solidFill>
                  <a:schemeClr val="dk1"/>
                </a:solidFill>
              </a:rPr>
              <a:t> of vehicle</a:t>
            </a:r>
            <a:r>
              <a:rPr lang="en" sz="1000">
                <a:solidFill>
                  <a:schemeClr val="dk1"/>
                </a:solidFill>
              </a:rPr>
              <a:t>. Hybrid vehicles can generally drive forty miles before requiring use of gasoline fuel. Fully electric vehicles only utilize electricity for power and drive 250 miles per charge on average.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e7a86bdfd5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e7a86bdfd5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800"/>
              </a:spcAft>
              <a:buClr>
                <a:schemeClr val="dk1"/>
              </a:buClr>
              <a:buSzPts val="1100"/>
              <a:buFont typeface="Arial"/>
              <a:buNone/>
            </a:pPr>
            <a:r>
              <a:rPr lang="en" sz="1000">
                <a:solidFill>
                  <a:schemeClr val="dk1"/>
                </a:solidFill>
              </a:rPr>
              <a:t>There are many different types and combinations of electric vehicles, hybrid vehicles, and </a:t>
            </a:r>
            <a:r>
              <a:rPr lang="en" sz="1000" u="sng">
                <a:solidFill>
                  <a:srgbClr val="1155CC"/>
                </a:solidFill>
                <a:hlinkClick r:id="rId2">
                  <a:extLst>
                    <a:ext uri="{A12FA001-AC4F-418D-AE19-62706E023703}">
                      <ahyp:hlinkClr val="tx"/>
                    </a:ext>
                  </a:extLst>
                </a:hlinkClick>
              </a:rPr>
              <a:t>program</a:t>
            </a:r>
            <a:r>
              <a:rPr lang="en" sz="1000">
                <a:solidFill>
                  <a:schemeClr val="dk1"/>
                </a:solidFill>
              </a:rPr>
              <a:t> models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e7a86bdfd5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e7a86bdfd5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Cities often aid or run the decision making process regarding charging hub or ‘community mobility hub’ placement. </a:t>
            </a:r>
            <a:endParaRPr sz="10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Central locations in each county will be important for hub placement. City halls, libraries, shopping centers, and neighborhoods will be good options. </a:t>
            </a:r>
            <a:endParaRPr sz="1000">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e7a86bdfd5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e7a86bdfd5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Stock image of electric </a:t>
            </a:r>
            <a:r>
              <a:rPr lang="en"/>
              <a:t>vehicle</a:t>
            </a:r>
            <a:r>
              <a:rPr lang="en"/>
              <a:t> </a:t>
            </a:r>
            <a:r>
              <a:rPr lang="en"/>
              <a:t>charger</a:t>
            </a:r>
            <a:r>
              <a:rPr lang="en"/>
              <a:t> in Germany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e7a86bdfd5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e7a86bdfd5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Rural locations pose challenge to </a:t>
            </a:r>
            <a:r>
              <a:rPr lang="en"/>
              <a:t>electric vehicles, though not as much as one may think. Especially since EVs can be charged using any outlet, though slowly, it is actually difficult to end up stranded if a charge runs out.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My personal car is a 2013 Subaru with a 16.9 gallon tank. This means that I get approximately 405 miles per tank. An EV would be about half of the milage, however I could charge it for much less money...and I rarely need to use 405 miles in one trip. An ev can be charged just as frequently as a gasoline vehicle but for cheaper.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e7a86bdfd5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e7a86bdfd5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L1 and L2 can easily be utilized in personal homes or </a:t>
            </a:r>
            <a:r>
              <a:rPr lang="en"/>
              <a:t>businesses</a:t>
            </a:r>
            <a:r>
              <a:rPr lang="en"/>
              <a:t>, L2 and L3 would be utilized in hubs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e7a86bdfd5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e7a86bdfd5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e7a86bdfd5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e7a86bdfd5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e7a86bdfd5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e7a86bdfd5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project took place from June 1 to August 29 2021.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e7a86bdfd5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e7a86bdfd5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e7a86bdfd5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e7a86bdfd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e7a86bdfd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e7a86bdfd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u="sng">
                <a:solidFill>
                  <a:srgbClr val="1155CC"/>
                </a:solidFill>
                <a:hlinkClick r:id="rId2">
                  <a:extLst>
                    <a:ext uri="{A12FA001-AC4F-418D-AE19-62706E023703}">
                      <ahyp:hlinkClr val="tx"/>
                    </a:ext>
                  </a:extLst>
                </a:hlinkClick>
              </a:rPr>
              <a:t>Rural</a:t>
            </a:r>
            <a:r>
              <a:rPr lang="en" sz="1000">
                <a:solidFill>
                  <a:schemeClr val="dk1"/>
                </a:solidFill>
              </a:rPr>
              <a:t> communities have a need for public transportation, however due to long commutes and fuel prices, public transportation is not common. Lack of public transportation infrastructure and programming greatly reduces transportation options.</a:t>
            </a:r>
            <a:endParaRPr sz="1000">
              <a:solidFill>
                <a:schemeClr val="dk1"/>
              </a:solidFill>
            </a:endParaRPr>
          </a:p>
          <a:p>
            <a:pPr indent="0" lvl="0" marL="0" rtl="0" algn="l">
              <a:lnSpc>
                <a:spcPct val="115000"/>
              </a:lnSpc>
              <a:spcBef>
                <a:spcPts val="800"/>
              </a:spcBef>
              <a:spcAft>
                <a:spcPts val="0"/>
              </a:spcAft>
              <a:buClr>
                <a:schemeClr val="dk1"/>
              </a:buClr>
              <a:buSzPts val="1100"/>
              <a:buFont typeface="Arial"/>
              <a:buNone/>
            </a:pPr>
            <a:r>
              <a:rPr lang="en" sz="1000">
                <a:solidFill>
                  <a:schemeClr val="dk1"/>
                </a:solidFill>
              </a:rPr>
              <a:t>An affordable solution is to implement an electric carsharing program at little or no cost to citizens. This act would </a:t>
            </a:r>
            <a:r>
              <a:rPr lang="en" sz="1000">
                <a:solidFill>
                  <a:schemeClr val="dk1"/>
                </a:solidFill>
              </a:rPr>
              <a:t>cut out expensive fuel prices and create a reliable transportation option for those with little access to vehicles.</a:t>
            </a:r>
            <a:endParaRPr sz="1000">
              <a:solidFill>
                <a:schemeClr val="dk1"/>
              </a:solidFill>
            </a:endParaRPr>
          </a:p>
          <a:p>
            <a:pPr indent="0" lvl="0" marL="0" rtl="0" algn="l">
              <a:lnSpc>
                <a:spcPct val="115000"/>
              </a:lnSpc>
              <a:spcBef>
                <a:spcPts val="800"/>
              </a:spcBef>
              <a:spcAft>
                <a:spcPts val="0"/>
              </a:spcAft>
              <a:buClr>
                <a:schemeClr val="dk1"/>
              </a:buClr>
              <a:buSzPts val="1100"/>
              <a:buFont typeface="Arial"/>
              <a:buNone/>
            </a:pPr>
            <a:r>
              <a:rPr lang="en" sz="1000">
                <a:solidFill>
                  <a:schemeClr val="dk1"/>
                </a:solidFill>
              </a:rPr>
              <a:t>New York, through replacing routine personal car trips with use of a carshare program, families saved an average of $154 to $435 per month</a:t>
            </a:r>
            <a:endParaRPr sz="10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e7a86bdfd5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e7a86bdfd5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800"/>
              </a:spcAft>
              <a:buClr>
                <a:schemeClr val="dk1"/>
              </a:buClr>
              <a:buSzPts val="1100"/>
              <a:buFont typeface="Arial"/>
              <a:buNone/>
            </a:pPr>
            <a:r>
              <a:rPr lang="en" sz="1000">
                <a:solidFill>
                  <a:schemeClr val="dk1"/>
                </a:solidFill>
              </a:rPr>
              <a:t>There are f</a:t>
            </a:r>
            <a:r>
              <a:rPr lang="en" sz="1000">
                <a:solidFill>
                  <a:schemeClr val="dk1"/>
                </a:solidFill>
              </a:rPr>
              <a:t>ew solutions to bridge the gap from lack of cars to the supply of cars to citizens at little or no cost have been introduced in most states. Carsharing is one such solution that cities can feasibly introduce. Carsharing is a model of car rental where users rent cars for short periods of time, often by the hour or per day. Carshare programs are often designed through collaboration, support local users and meet community goals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e7a86bdfd5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e7a86bdfd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Based on survey results, community members often travel by car more than twice per day and often more than 30 miles per trip. The majority of responses came from the 55601 zip code with 50% of respondents in the 35-60 year old age category. 80% of respondents were white and 31.4% of respondents were from the Native American demographic category. Most respondents were employed for wages in full-time positions and were college educated in some capacity.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e7a86bdfd5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e7a86bdfd5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1"/>
                </a:solidFill>
              </a:rPr>
              <a:t>Cost and lack of public transportation were the most commonly reported transportation barriers. 64.7% of respondents rely on vehicles other than their own at least once per week. 77.1% of respondents had never used a carsharing service due to lack of availability.</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endParaRPr>
          </a:p>
          <a:p>
            <a:pPr indent="0" lvl="0" marL="0" rtl="0" algn="l">
              <a:spcBef>
                <a:spcPts val="80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e7a86bdfd5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e7a86bdfd5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1"/>
                </a:solidFill>
              </a:rPr>
              <a:t>77.8% of responses would either ‘maybe’ or definitely use an electric vehicle carsharing program if it existed in their area.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56633" y="1545450"/>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Electric Vehicle Share Feasibility Study</a:t>
            </a:r>
            <a:endParaRPr/>
          </a:p>
        </p:txBody>
      </p:sp>
      <p:sp>
        <p:nvSpPr>
          <p:cNvPr id="55" name="Google Shape;55;p13"/>
          <p:cNvSpPr txBox="1"/>
          <p:nvPr>
            <p:ph idx="1" type="subTitle"/>
          </p:nvPr>
        </p:nvSpPr>
        <p:spPr>
          <a:xfrm>
            <a:off x="356625" y="3607475"/>
            <a:ext cx="8520600" cy="792600"/>
          </a:xfrm>
          <a:prstGeom prst="rect">
            <a:avLst/>
          </a:prstGeom>
        </p:spPr>
        <p:txBody>
          <a:bodyPr anchorCtr="0" anchor="t" bIns="91425" lIns="91425" spcFirstLastPara="1" rIns="91425" wrap="square" tIns="91425">
            <a:normAutofit fontScale="25000" lnSpcReduction="20000"/>
          </a:bodyPr>
          <a:lstStyle/>
          <a:p>
            <a:pPr indent="0" lvl="0" marL="0" rtl="0" algn="ctr">
              <a:spcBef>
                <a:spcPts val="0"/>
              </a:spcBef>
              <a:spcAft>
                <a:spcPts val="0"/>
              </a:spcAft>
              <a:buClr>
                <a:schemeClr val="dk1"/>
              </a:buClr>
              <a:buSzPts val="275"/>
              <a:buFont typeface="Arial"/>
              <a:buNone/>
            </a:pPr>
            <a:r>
              <a:rPr lang="en" sz="7584"/>
              <a:t>August</a:t>
            </a:r>
            <a:r>
              <a:rPr lang="en" sz="7584"/>
              <a:t> 2021</a:t>
            </a:r>
            <a:endParaRPr sz="7584"/>
          </a:p>
          <a:p>
            <a:pPr indent="0" lvl="0" marL="0" rtl="0" algn="ctr">
              <a:spcBef>
                <a:spcPts val="1000"/>
              </a:spcBef>
              <a:spcAft>
                <a:spcPts val="0"/>
              </a:spcAft>
              <a:buClr>
                <a:schemeClr val="dk1"/>
              </a:buClr>
              <a:buSzPts val="275"/>
              <a:buFont typeface="Arial"/>
              <a:buNone/>
            </a:pPr>
            <a:r>
              <a:rPr lang="en" sz="7584"/>
              <a:t>Lily Johnson</a:t>
            </a:r>
            <a:endParaRPr sz="7584"/>
          </a:p>
          <a:p>
            <a:pPr indent="0" lvl="0" marL="0" rtl="0" algn="ctr">
              <a:spcBef>
                <a:spcPts val="1000"/>
              </a:spcBef>
              <a:spcAft>
                <a:spcPts val="0"/>
              </a:spcAft>
              <a:buNone/>
            </a:pPr>
            <a:r>
              <a:t/>
            </a:r>
            <a:endParaRPr/>
          </a:p>
        </p:txBody>
      </p:sp>
      <p:pic>
        <p:nvPicPr>
          <p:cNvPr id="56" name="Google Shape;56;p13"/>
          <p:cNvPicPr preferRelativeResize="0"/>
          <p:nvPr/>
        </p:nvPicPr>
        <p:blipFill>
          <a:blip r:embed="rId3">
            <a:alphaModFix/>
          </a:blip>
          <a:stretch>
            <a:fillRect/>
          </a:stretch>
        </p:blipFill>
        <p:spPr>
          <a:xfrm>
            <a:off x="862000" y="452250"/>
            <a:ext cx="2024200" cy="1033350"/>
          </a:xfrm>
          <a:prstGeom prst="rect">
            <a:avLst/>
          </a:prstGeom>
          <a:noFill/>
          <a:ln>
            <a:noFill/>
          </a:ln>
        </p:spPr>
      </p:pic>
      <p:pic>
        <p:nvPicPr>
          <p:cNvPr id="57" name="Google Shape;57;p13"/>
          <p:cNvPicPr preferRelativeResize="0"/>
          <p:nvPr/>
        </p:nvPicPr>
        <p:blipFill>
          <a:blip r:embed="rId4">
            <a:alphaModFix/>
          </a:blip>
          <a:stretch>
            <a:fillRect/>
          </a:stretch>
        </p:blipFill>
        <p:spPr>
          <a:xfrm>
            <a:off x="5417375" y="452261"/>
            <a:ext cx="3046549" cy="60695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What are Electric Vehicles?</a:t>
            </a:r>
            <a:endParaRPr/>
          </a:p>
        </p:txBody>
      </p:sp>
      <p:sp>
        <p:nvSpPr>
          <p:cNvPr id="116" name="Google Shape;116;p22"/>
          <p:cNvSpPr txBox="1"/>
          <p:nvPr>
            <p:ph idx="1" type="body"/>
          </p:nvPr>
        </p:nvSpPr>
        <p:spPr>
          <a:xfrm>
            <a:off x="4731225" y="1017725"/>
            <a:ext cx="4260300" cy="3416400"/>
          </a:xfrm>
          <a:prstGeom prst="rect">
            <a:avLst/>
          </a:prstGeom>
        </p:spPr>
        <p:txBody>
          <a:bodyPr anchorCtr="0" anchor="t" bIns="91425" lIns="91425" spcFirstLastPara="1" rIns="91425" wrap="square" tIns="91425">
            <a:normAutofit fontScale="92500" lnSpcReduction="20000"/>
          </a:bodyPr>
          <a:lstStyle/>
          <a:p>
            <a:pPr indent="-398938" lvl="0" marL="457200" rtl="0" algn="l">
              <a:spcBef>
                <a:spcPts val="0"/>
              </a:spcBef>
              <a:spcAft>
                <a:spcPts val="0"/>
              </a:spcAft>
              <a:buSzPct val="138095"/>
              <a:buChar char="➔"/>
            </a:pPr>
            <a:r>
              <a:rPr lang="en" sz="2100">
                <a:solidFill>
                  <a:schemeClr val="dk1"/>
                </a:solidFill>
              </a:rPr>
              <a:t>Electric Hybrid and Electric Plug-in</a:t>
            </a:r>
            <a:endParaRPr sz="2100">
              <a:solidFill>
                <a:schemeClr val="dk1"/>
              </a:solidFill>
            </a:endParaRPr>
          </a:p>
          <a:p>
            <a:pPr indent="-398938" lvl="0" marL="457200" rtl="0" algn="l">
              <a:spcBef>
                <a:spcPts val="1000"/>
              </a:spcBef>
              <a:spcAft>
                <a:spcPts val="0"/>
              </a:spcAft>
              <a:buSzPct val="138095"/>
              <a:buChar char="➔"/>
            </a:pPr>
            <a:r>
              <a:rPr lang="en" sz="2100">
                <a:solidFill>
                  <a:schemeClr val="dk1"/>
                </a:solidFill>
              </a:rPr>
              <a:t>Hybrid vehicles: 40 miles on electric</a:t>
            </a:r>
            <a:endParaRPr sz="2100">
              <a:solidFill>
                <a:schemeClr val="dk1"/>
              </a:solidFill>
            </a:endParaRPr>
          </a:p>
          <a:p>
            <a:pPr indent="-398938" lvl="0" marL="457200" rtl="0" algn="l">
              <a:spcBef>
                <a:spcPts val="1000"/>
              </a:spcBef>
              <a:spcAft>
                <a:spcPts val="0"/>
              </a:spcAft>
              <a:buSzPct val="138095"/>
              <a:buChar char="➔"/>
            </a:pPr>
            <a:r>
              <a:rPr lang="en" sz="2100">
                <a:solidFill>
                  <a:schemeClr val="dk1"/>
                </a:solidFill>
              </a:rPr>
              <a:t>Electric Plug-in avg. 250 miles per charge</a:t>
            </a:r>
            <a:endParaRPr sz="2100">
              <a:solidFill>
                <a:schemeClr val="dk1"/>
              </a:solidFill>
            </a:endParaRPr>
          </a:p>
          <a:p>
            <a:pPr indent="-398938" lvl="0" marL="457200" rtl="0" algn="l">
              <a:spcBef>
                <a:spcPts val="1000"/>
              </a:spcBef>
              <a:spcAft>
                <a:spcPts val="0"/>
              </a:spcAft>
              <a:buSzPct val="141463"/>
              <a:buChar char="➔"/>
            </a:pPr>
            <a:r>
              <a:rPr lang="en" sz="2050">
                <a:solidFill>
                  <a:schemeClr val="dk1"/>
                </a:solidFill>
              </a:rPr>
              <a:t>Variety of Vehicle Types</a:t>
            </a:r>
            <a:endParaRPr sz="2050">
              <a:solidFill>
                <a:schemeClr val="dk1"/>
              </a:solidFill>
            </a:endParaRPr>
          </a:p>
          <a:p>
            <a:pPr indent="0" lvl="0" marL="0" rtl="0" algn="l">
              <a:spcBef>
                <a:spcPts val="1000"/>
              </a:spcBef>
              <a:spcAft>
                <a:spcPts val="800"/>
              </a:spcAft>
              <a:buNone/>
            </a:pPr>
            <a:r>
              <a:t/>
            </a:r>
            <a:endParaRPr sz="1000">
              <a:solidFill>
                <a:schemeClr val="dk1"/>
              </a:solidFill>
            </a:endParaRPr>
          </a:p>
        </p:txBody>
      </p:sp>
      <p:pic>
        <p:nvPicPr>
          <p:cNvPr id="117" name="Google Shape;117;p22"/>
          <p:cNvPicPr preferRelativeResize="0"/>
          <p:nvPr/>
        </p:nvPicPr>
        <p:blipFill>
          <a:blip r:embed="rId3">
            <a:alphaModFix/>
          </a:blip>
          <a:stretch>
            <a:fillRect/>
          </a:stretch>
        </p:blipFill>
        <p:spPr>
          <a:xfrm>
            <a:off x="152400" y="1252850"/>
            <a:ext cx="4448026" cy="2669250"/>
          </a:xfrm>
          <a:prstGeom prst="rect">
            <a:avLst/>
          </a:prstGeom>
          <a:noFill/>
          <a:ln>
            <a:noFill/>
          </a:ln>
        </p:spPr>
      </p:pic>
      <p:sp>
        <p:nvSpPr>
          <p:cNvPr id="118" name="Google Shape;118;p22"/>
          <p:cNvSpPr txBox="1"/>
          <p:nvPr/>
        </p:nvSpPr>
        <p:spPr>
          <a:xfrm>
            <a:off x="152350" y="3835650"/>
            <a:ext cx="4448100" cy="276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600"/>
              <a:t>https://kfor.com/wp-content/uploads/sites/3/2021/05/2022-Ford-F-150-Lightning8-2048x1229-1.jpg?strip=1</a:t>
            </a:r>
            <a:endParaRPr sz="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Some of my Favorite Car Types </a:t>
            </a:r>
            <a:endParaRPr/>
          </a:p>
        </p:txBody>
      </p:sp>
      <p:graphicFrame>
        <p:nvGraphicFramePr>
          <p:cNvPr id="124" name="Google Shape;124;p23"/>
          <p:cNvGraphicFramePr/>
          <p:nvPr/>
        </p:nvGraphicFramePr>
        <p:xfrm>
          <a:off x="1110150" y="1085100"/>
          <a:ext cx="3000000" cy="3000000"/>
        </p:xfrm>
        <a:graphic>
          <a:graphicData uri="http://schemas.openxmlformats.org/drawingml/2006/table">
            <a:tbl>
              <a:tblPr>
                <a:noFill/>
                <a:tableStyleId>{B09D759E-C6D3-4937-946A-E79098E108AE}</a:tableStyleId>
              </a:tblPr>
              <a:tblGrid>
                <a:gridCol w="1153950"/>
                <a:gridCol w="1153950"/>
                <a:gridCol w="1153950"/>
                <a:gridCol w="1153950"/>
                <a:gridCol w="1153950"/>
                <a:gridCol w="1153950"/>
              </a:tblGrid>
              <a:tr h="506050">
                <a:tc>
                  <a:txBody>
                    <a:bodyPr/>
                    <a:lstStyle/>
                    <a:p>
                      <a:pPr indent="0" lvl="0" marL="0" rtl="0" algn="l">
                        <a:spcBef>
                          <a:spcPts val="0"/>
                        </a:spcBef>
                        <a:spcAft>
                          <a:spcPts val="0"/>
                        </a:spcAft>
                        <a:buNone/>
                      </a:pPr>
                      <a:r>
                        <a:rPr b="1" lang="en" sz="1200"/>
                        <a:t>Brand</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rPr b="1" lang="en" sz="1200"/>
                        <a:t>Model</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rPr b="1" lang="en" sz="1200"/>
                        <a:t>Consumer Price (2021)</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rPr b="1" lang="en" sz="1200"/>
                        <a:t>Miles per Charge</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rPr b="1" lang="en" sz="1200"/>
                        <a:t>Max Ground Clearance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rPr b="1" lang="en" sz="1200"/>
                        <a:t>Seats</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r>
              <a:tr h="446500">
                <a:tc>
                  <a:txBody>
                    <a:bodyPr/>
                    <a:lstStyle/>
                    <a:p>
                      <a:pPr indent="0" lvl="0" marL="0" rtl="0" algn="l">
                        <a:spcBef>
                          <a:spcPts val="0"/>
                        </a:spcBef>
                        <a:spcAft>
                          <a:spcPts val="0"/>
                        </a:spcAft>
                        <a:buNone/>
                      </a:pPr>
                      <a:r>
                        <a:rPr b="1" lang="en" sz="1200"/>
                        <a:t>Ford</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F150 Lightning</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$39,974</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300 mi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8.9”</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06050">
                <a:tc>
                  <a:txBody>
                    <a:bodyPr/>
                    <a:lstStyle/>
                    <a:p>
                      <a:pPr indent="0" lvl="0" marL="0" rtl="0" algn="l">
                        <a:spcBef>
                          <a:spcPts val="0"/>
                        </a:spcBef>
                        <a:spcAft>
                          <a:spcPts val="0"/>
                        </a:spcAft>
                        <a:buNone/>
                      </a:pPr>
                      <a:r>
                        <a:rPr b="1" lang="en" sz="1200"/>
                        <a:t>Tesla</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Model X Long-Range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$86,190</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351 mi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9.0”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06050">
                <a:tc>
                  <a:txBody>
                    <a:bodyPr/>
                    <a:lstStyle/>
                    <a:p>
                      <a:pPr indent="0" lvl="0" marL="0" rtl="0" algn="l">
                        <a:spcBef>
                          <a:spcPts val="0"/>
                        </a:spcBef>
                        <a:spcAft>
                          <a:spcPts val="0"/>
                        </a:spcAft>
                        <a:buNone/>
                      </a:pPr>
                      <a:r>
                        <a:rPr b="1" lang="en" sz="1200"/>
                        <a:t>Chevrolet</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Bolt EV</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$35,590</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259 mi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5.5”</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a:t>
                      </a:r>
                      <a:endParaRPr b="1" sz="1200"/>
                    </a:p>
                    <a:p>
                      <a:pPr indent="0" lvl="0" marL="0" rtl="0" algn="l">
                        <a:spcBef>
                          <a:spcPts val="0"/>
                        </a:spcBef>
                        <a:spcAft>
                          <a:spcPts val="0"/>
                        </a:spcAft>
                        <a:buNone/>
                      </a:pPr>
                      <a:r>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46500">
                <a:tc>
                  <a:txBody>
                    <a:bodyPr/>
                    <a:lstStyle/>
                    <a:p>
                      <a:pPr indent="0" lvl="0" marL="0" rtl="0" algn="l">
                        <a:spcBef>
                          <a:spcPts val="0"/>
                        </a:spcBef>
                        <a:spcAft>
                          <a:spcPts val="0"/>
                        </a:spcAft>
                        <a:buNone/>
                      </a:pPr>
                      <a:r>
                        <a:rPr b="1" lang="en" sz="1200">
                          <a:solidFill>
                            <a:schemeClr val="dk1"/>
                          </a:solidFill>
                        </a:rPr>
                        <a:t>Hybrids</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c>
                  <a:txBody>
                    <a:bodyPr/>
                    <a:lstStyle/>
                    <a:p>
                      <a:pPr indent="0" lvl="0" marL="0" rtl="0" algn="l">
                        <a:spcBef>
                          <a:spcPts val="0"/>
                        </a:spcBef>
                        <a:spcAft>
                          <a:spcPts val="0"/>
                        </a:spcAft>
                        <a:buNone/>
                      </a:pPr>
                      <a:r>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CFE2F3"/>
                    </a:solidFill>
                  </a:tcPr>
                </a:tc>
              </a:tr>
              <a:tr h="446500">
                <a:tc>
                  <a:txBody>
                    <a:bodyPr/>
                    <a:lstStyle/>
                    <a:p>
                      <a:pPr indent="0" lvl="0" marL="0" rtl="0" algn="l">
                        <a:spcBef>
                          <a:spcPts val="0"/>
                        </a:spcBef>
                        <a:spcAft>
                          <a:spcPts val="0"/>
                        </a:spcAft>
                        <a:buNone/>
                      </a:pPr>
                      <a:r>
                        <a:rPr b="1" lang="en" sz="1200"/>
                        <a:t>Toyota </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RAV4 hybrid</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$28,500</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42 mi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8.4”</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46500">
                <a:tc>
                  <a:txBody>
                    <a:bodyPr/>
                    <a:lstStyle/>
                    <a:p>
                      <a:pPr indent="0" lvl="0" marL="0" rtl="0" algn="l">
                        <a:spcBef>
                          <a:spcPts val="0"/>
                        </a:spcBef>
                        <a:spcAft>
                          <a:spcPts val="0"/>
                        </a:spcAft>
                        <a:buNone/>
                      </a:pPr>
                      <a:r>
                        <a:rPr b="1" lang="en" sz="1200"/>
                        <a:t>Honda</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Insight</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$22,930</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89 mi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5.9”</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446500">
                <a:tc>
                  <a:txBody>
                    <a:bodyPr/>
                    <a:lstStyle/>
                    <a:p>
                      <a:pPr indent="0" lvl="0" marL="0" rtl="0" algn="l">
                        <a:spcBef>
                          <a:spcPts val="0"/>
                        </a:spcBef>
                        <a:spcAft>
                          <a:spcPts val="0"/>
                        </a:spcAft>
                        <a:buNone/>
                      </a:pPr>
                      <a:r>
                        <a:rPr b="1" lang="en" sz="1200"/>
                        <a:t>Honda</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CR-V hybrid</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$30,560</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38 mi</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8.2”</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t>5</a:t>
                      </a:r>
                      <a:endParaRPr b="1" sz="12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pic>
        <p:nvPicPr>
          <p:cNvPr id="129" name="Google Shape;129;p24"/>
          <p:cNvPicPr preferRelativeResize="0"/>
          <p:nvPr/>
        </p:nvPicPr>
        <p:blipFill rotWithShape="1">
          <a:blip r:embed="rId3">
            <a:alphaModFix/>
          </a:blip>
          <a:srcRect b="17755" l="0" r="0" t="8509"/>
          <a:stretch/>
        </p:blipFill>
        <p:spPr>
          <a:xfrm>
            <a:off x="1311250" y="1018625"/>
            <a:ext cx="6785824" cy="3860600"/>
          </a:xfrm>
          <a:prstGeom prst="rect">
            <a:avLst/>
          </a:prstGeom>
          <a:noFill/>
          <a:ln>
            <a:noFill/>
          </a:ln>
        </p:spPr>
      </p:pic>
      <p:sp>
        <p:nvSpPr>
          <p:cNvPr id="130" name="Google Shape;130;p24"/>
          <p:cNvSpPr txBox="1"/>
          <p:nvPr/>
        </p:nvSpPr>
        <p:spPr>
          <a:xfrm>
            <a:off x="57450" y="449225"/>
            <a:ext cx="9029100" cy="569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500"/>
              <a:t>Program Options</a:t>
            </a:r>
            <a:endParaRPr sz="2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Unique Challenge: Winter</a:t>
            </a:r>
            <a:endParaRPr/>
          </a:p>
        </p:txBody>
      </p:sp>
      <p:sp>
        <p:nvSpPr>
          <p:cNvPr id="136" name="Google Shape;136;p25"/>
          <p:cNvSpPr txBox="1"/>
          <p:nvPr>
            <p:ph idx="1" type="body"/>
          </p:nvPr>
        </p:nvSpPr>
        <p:spPr>
          <a:xfrm>
            <a:off x="311700" y="1152475"/>
            <a:ext cx="5392500" cy="3416400"/>
          </a:xfrm>
          <a:prstGeom prst="rect">
            <a:avLst/>
          </a:prstGeom>
        </p:spPr>
        <p:txBody>
          <a:bodyPr anchorCtr="0" anchor="t" bIns="91425" lIns="91425" spcFirstLastPara="1" rIns="91425" wrap="square" tIns="91425">
            <a:normAutofit/>
          </a:bodyPr>
          <a:lstStyle/>
          <a:p>
            <a:pPr indent="-412750" lvl="0" marL="457200" rtl="0" algn="l">
              <a:spcBef>
                <a:spcPts val="0"/>
              </a:spcBef>
              <a:spcAft>
                <a:spcPts val="0"/>
              </a:spcAft>
              <a:buSzPts val="2900"/>
              <a:buChar char="➔"/>
            </a:pPr>
            <a:r>
              <a:rPr lang="en" sz="2100">
                <a:solidFill>
                  <a:schemeClr val="dk1"/>
                </a:solidFill>
                <a:highlight>
                  <a:srgbClr val="FFFFFF"/>
                </a:highlight>
              </a:rPr>
              <a:t>Reduced range will occur, but severity will depend on car models.</a:t>
            </a:r>
            <a:endParaRPr sz="2100">
              <a:solidFill>
                <a:schemeClr val="dk1"/>
              </a:solidFill>
              <a:highlight>
                <a:srgbClr val="FFFFFF"/>
              </a:highlight>
            </a:endParaRPr>
          </a:p>
          <a:p>
            <a:pPr indent="-412750" lvl="0" marL="457200" rtl="0" algn="l">
              <a:spcBef>
                <a:spcPts val="1000"/>
              </a:spcBef>
              <a:spcAft>
                <a:spcPts val="0"/>
              </a:spcAft>
              <a:buSzPts val="2900"/>
              <a:buChar char="➔"/>
            </a:pPr>
            <a:r>
              <a:rPr lang="en" sz="2100">
                <a:solidFill>
                  <a:schemeClr val="dk1"/>
                </a:solidFill>
                <a:highlight>
                  <a:srgbClr val="FFFFFF"/>
                </a:highlight>
              </a:rPr>
              <a:t>Most EVs have heated seats and steering wheels, so heating cars should not take as much energy as with gasoline vehicles.</a:t>
            </a:r>
            <a:endParaRPr sz="2100">
              <a:solidFill>
                <a:schemeClr val="dk1"/>
              </a:solidFill>
            </a:endParaRPr>
          </a:p>
          <a:p>
            <a:pPr indent="0" lvl="0" marL="0" rtl="0" algn="l">
              <a:spcBef>
                <a:spcPts val="1000"/>
              </a:spcBef>
              <a:spcAft>
                <a:spcPts val="1200"/>
              </a:spcAft>
              <a:buNone/>
            </a:pPr>
            <a:r>
              <a:t/>
            </a:r>
            <a:endParaRPr/>
          </a:p>
        </p:txBody>
      </p:sp>
      <p:pic>
        <p:nvPicPr>
          <p:cNvPr id="137" name="Google Shape;137;p25"/>
          <p:cNvPicPr preferRelativeResize="0"/>
          <p:nvPr/>
        </p:nvPicPr>
        <p:blipFill>
          <a:blip r:embed="rId3">
            <a:alphaModFix/>
          </a:blip>
          <a:stretch>
            <a:fillRect/>
          </a:stretch>
        </p:blipFill>
        <p:spPr>
          <a:xfrm>
            <a:off x="5932050" y="1017725"/>
            <a:ext cx="2900250" cy="38670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Unique Challenge: Rural Use</a:t>
            </a:r>
            <a:endParaRPr/>
          </a:p>
        </p:txBody>
      </p:sp>
      <p:sp>
        <p:nvSpPr>
          <p:cNvPr id="143" name="Google Shape;143;p26"/>
          <p:cNvSpPr txBox="1"/>
          <p:nvPr>
            <p:ph idx="1" type="body"/>
          </p:nvPr>
        </p:nvSpPr>
        <p:spPr>
          <a:xfrm>
            <a:off x="5998075" y="1152488"/>
            <a:ext cx="29637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en"/>
              <a:t>Average EV charge is 250 miles</a:t>
            </a:r>
            <a:endParaRPr b="1"/>
          </a:p>
          <a:p>
            <a:pPr indent="-342900" lvl="0" marL="457200" rtl="0" algn="l">
              <a:spcBef>
                <a:spcPts val="1000"/>
              </a:spcBef>
              <a:spcAft>
                <a:spcPts val="0"/>
              </a:spcAft>
              <a:buSzPts val="1800"/>
              <a:buChar char="-"/>
            </a:pPr>
            <a:r>
              <a:rPr b="1" lang="en"/>
              <a:t>Average gasoline vehicle mpg is 24.2 miles</a:t>
            </a:r>
            <a:endParaRPr b="1"/>
          </a:p>
          <a:p>
            <a:pPr indent="-342900" lvl="0" marL="457200" rtl="0" algn="l">
              <a:spcBef>
                <a:spcPts val="1000"/>
              </a:spcBef>
              <a:spcAft>
                <a:spcPts val="1000"/>
              </a:spcAft>
              <a:buSzPts val="1800"/>
              <a:buChar char="-"/>
            </a:pPr>
            <a:r>
              <a:rPr b="1" lang="en"/>
              <a:t>Approximately $9 per full charge using fast-charger</a:t>
            </a:r>
            <a:endParaRPr b="1"/>
          </a:p>
        </p:txBody>
      </p:sp>
      <p:pic>
        <p:nvPicPr>
          <p:cNvPr id="144" name="Google Shape;144;p26"/>
          <p:cNvPicPr preferRelativeResize="0"/>
          <p:nvPr/>
        </p:nvPicPr>
        <p:blipFill>
          <a:blip r:embed="rId3">
            <a:alphaModFix/>
          </a:blip>
          <a:stretch>
            <a:fillRect/>
          </a:stretch>
        </p:blipFill>
        <p:spPr>
          <a:xfrm>
            <a:off x="175225" y="962863"/>
            <a:ext cx="5693450" cy="3795626"/>
          </a:xfrm>
          <a:prstGeom prst="rect">
            <a:avLst/>
          </a:prstGeom>
          <a:noFill/>
          <a:ln>
            <a:noFill/>
          </a:ln>
        </p:spPr>
      </p:pic>
      <p:sp>
        <p:nvSpPr>
          <p:cNvPr id="145" name="Google Shape;145;p26"/>
          <p:cNvSpPr txBox="1"/>
          <p:nvPr/>
        </p:nvSpPr>
        <p:spPr>
          <a:xfrm>
            <a:off x="6144000" y="4881900"/>
            <a:ext cx="3000000" cy="261600"/>
          </a:xfrm>
          <a:prstGeom prst="rect">
            <a:avLst/>
          </a:prstGeom>
          <a:noFill/>
          <a:ln>
            <a:noFill/>
          </a:ln>
        </p:spPr>
        <p:txBody>
          <a:bodyPr anchorCtr="0" anchor="t" bIns="91425" lIns="91425" spcFirstLastPara="1" rIns="91425" wrap="square" tIns="91425">
            <a:spAutoFit/>
          </a:bodyPr>
          <a:lstStyle/>
          <a:p>
            <a:pPr indent="-260350" lvl="0" marL="457200" rtl="0" algn="l">
              <a:lnSpc>
                <a:spcPct val="115000"/>
              </a:lnSpc>
              <a:spcBef>
                <a:spcPts val="0"/>
              </a:spcBef>
              <a:spcAft>
                <a:spcPts val="0"/>
              </a:spcAft>
              <a:buClr>
                <a:schemeClr val="dk2"/>
              </a:buClr>
              <a:buSzPts val="500"/>
              <a:buChar char="-"/>
            </a:pPr>
            <a:r>
              <a:rPr lang="en" sz="500">
                <a:solidFill>
                  <a:schemeClr val="dk2"/>
                </a:solidFill>
              </a:rPr>
              <a:t>Average Fuel Economy by Major Vehicle Categoryhttps://afdc.energy.gov › data</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pic>
        <p:nvPicPr>
          <p:cNvPr id="150" name="Google Shape;150;p27"/>
          <p:cNvPicPr preferRelativeResize="0"/>
          <p:nvPr/>
        </p:nvPicPr>
        <p:blipFill rotWithShape="1">
          <a:blip r:embed="rId3">
            <a:alphaModFix/>
          </a:blip>
          <a:srcRect b="0" l="0" r="0" t="13232"/>
          <a:stretch/>
        </p:blipFill>
        <p:spPr>
          <a:xfrm>
            <a:off x="1052875" y="955475"/>
            <a:ext cx="7038250" cy="4014001"/>
          </a:xfrm>
          <a:prstGeom prst="rect">
            <a:avLst/>
          </a:prstGeom>
          <a:noFill/>
          <a:ln>
            <a:noFill/>
          </a:ln>
        </p:spPr>
      </p:pic>
      <p:sp>
        <p:nvSpPr>
          <p:cNvPr id="151" name="Google Shape;151;p27"/>
          <p:cNvSpPr txBox="1"/>
          <p:nvPr/>
        </p:nvSpPr>
        <p:spPr>
          <a:xfrm>
            <a:off x="63000" y="386075"/>
            <a:ext cx="9018000" cy="569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2500"/>
              <a:t>Charger</a:t>
            </a:r>
            <a:r>
              <a:rPr lang="en" sz="2500"/>
              <a:t> Information</a:t>
            </a:r>
            <a:endParaRPr sz="25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8"/>
          <p:cNvSpPr txBox="1"/>
          <p:nvPr>
            <p:ph type="title"/>
          </p:nvPr>
        </p:nvSpPr>
        <p:spPr>
          <a:xfrm>
            <a:off x="149625" y="445025"/>
            <a:ext cx="52317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Program </a:t>
            </a:r>
            <a:r>
              <a:rPr lang="en"/>
              <a:t>Recommendations</a:t>
            </a:r>
            <a:endParaRPr/>
          </a:p>
        </p:txBody>
      </p:sp>
      <p:sp>
        <p:nvSpPr>
          <p:cNvPr id="157" name="Google Shape;157;p28"/>
          <p:cNvSpPr txBox="1"/>
          <p:nvPr>
            <p:ph idx="1" type="body"/>
          </p:nvPr>
        </p:nvSpPr>
        <p:spPr>
          <a:xfrm>
            <a:off x="311700" y="1152475"/>
            <a:ext cx="4260300" cy="3821100"/>
          </a:xfrm>
          <a:prstGeom prst="rect">
            <a:avLst/>
          </a:prstGeom>
        </p:spPr>
        <p:txBody>
          <a:bodyPr anchorCtr="0" anchor="t" bIns="91425" lIns="91425" spcFirstLastPara="1" rIns="91425" wrap="square" tIns="91425">
            <a:normAutofit lnSpcReduction="20000"/>
          </a:bodyPr>
          <a:lstStyle/>
          <a:p>
            <a:pPr indent="-412750" lvl="0" marL="457200" rtl="0" algn="l">
              <a:spcBef>
                <a:spcPts val="0"/>
              </a:spcBef>
              <a:spcAft>
                <a:spcPts val="0"/>
              </a:spcAft>
              <a:buSzPts val="2900"/>
              <a:buChar char="➔"/>
            </a:pPr>
            <a:r>
              <a:rPr lang="en" sz="2100">
                <a:solidFill>
                  <a:schemeClr val="dk1"/>
                </a:solidFill>
              </a:rPr>
              <a:t>Sliding-scale payment model with many payment options</a:t>
            </a:r>
            <a:endParaRPr sz="2100">
              <a:solidFill>
                <a:schemeClr val="dk1"/>
              </a:solidFill>
            </a:endParaRPr>
          </a:p>
          <a:p>
            <a:pPr indent="-412750" lvl="0" marL="457200" rtl="0" algn="l">
              <a:spcBef>
                <a:spcPts val="0"/>
              </a:spcBef>
              <a:spcAft>
                <a:spcPts val="0"/>
              </a:spcAft>
              <a:buSzPts val="2900"/>
              <a:buChar char="➔"/>
            </a:pPr>
            <a:r>
              <a:rPr lang="en" sz="2100">
                <a:solidFill>
                  <a:schemeClr val="dk1"/>
                </a:solidFill>
              </a:rPr>
              <a:t>Free-floating one-way model</a:t>
            </a:r>
            <a:endParaRPr sz="2100">
              <a:solidFill>
                <a:schemeClr val="dk1"/>
              </a:solidFill>
            </a:endParaRPr>
          </a:p>
          <a:p>
            <a:pPr indent="-412750" lvl="0" marL="457200" rtl="0" algn="l">
              <a:spcBef>
                <a:spcPts val="0"/>
              </a:spcBef>
              <a:spcAft>
                <a:spcPts val="0"/>
              </a:spcAft>
              <a:buSzPts val="2900"/>
              <a:buChar char="➔"/>
            </a:pPr>
            <a:r>
              <a:rPr lang="en" sz="2100">
                <a:solidFill>
                  <a:schemeClr val="dk1"/>
                </a:solidFill>
              </a:rPr>
              <a:t>Offer subsidies for at-home charging</a:t>
            </a:r>
            <a:endParaRPr sz="2100">
              <a:solidFill>
                <a:schemeClr val="dk1"/>
              </a:solidFill>
            </a:endParaRPr>
          </a:p>
          <a:p>
            <a:pPr indent="-412750" lvl="0" marL="457200" rtl="0" algn="l">
              <a:spcBef>
                <a:spcPts val="0"/>
              </a:spcBef>
              <a:spcAft>
                <a:spcPts val="0"/>
              </a:spcAft>
              <a:buSzPts val="2900"/>
              <a:buChar char="➔"/>
            </a:pPr>
            <a:r>
              <a:rPr lang="en" sz="2100">
                <a:solidFill>
                  <a:schemeClr val="dk1"/>
                </a:solidFill>
              </a:rPr>
              <a:t>Include multiple types of cars in fleet</a:t>
            </a:r>
            <a:endParaRPr sz="2100">
              <a:solidFill>
                <a:schemeClr val="dk1"/>
              </a:solidFill>
            </a:endParaRPr>
          </a:p>
          <a:p>
            <a:pPr indent="-412750" lvl="0" marL="457200" rtl="0" algn="l">
              <a:spcBef>
                <a:spcPts val="0"/>
              </a:spcBef>
              <a:spcAft>
                <a:spcPts val="0"/>
              </a:spcAft>
              <a:buSzPts val="2900"/>
              <a:buChar char="➔"/>
            </a:pPr>
            <a:r>
              <a:rPr lang="en" sz="2100">
                <a:solidFill>
                  <a:schemeClr val="dk1"/>
                </a:solidFill>
              </a:rPr>
              <a:t>Focus on community needs and program outreach </a:t>
            </a:r>
            <a:endParaRPr sz="2100">
              <a:solidFill>
                <a:schemeClr val="dk1"/>
              </a:solidFill>
            </a:endParaRPr>
          </a:p>
        </p:txBody>
      </p:sp>
      <p:pic>
        <p:nvPicPr>
          <p:cNvPr id="158" name="Google Shape;158;p28"/>
          <p:cNvPicPr preferRelativeResize="0"/>
          <p:nvPr/>
        </p:nvPicPr>
        <p:blipFill rotWithShape="1">
          <a:blip r:embed="rId3">
            <a:alphaModFix/>
          </a:blip>
          <a:srcRect b="0" l="119" r="109" t="0"/>
          <a:stretch/>
        </p:blipFill>
        <p:spPr>
          <a:xfrm>
            <a:off x="5381325" y="79788"/>
            <a:ext cx="3638400" cy="4983925"/>
          </a:xfrm>
          <a:prstGeom prst="rect">
            <a:avLst/>
          </a:prstGeom>
          <a:noFill/>
          <a:ln cap="flat" cmpd="sng" w="12700">
            <a:solidFill>
              <a:srgbClr val="000000"/>
            </a:solidFill>
            <a:prstDash val="solid"/>
            <a:miter lim="8000"/>
            <a:headEnd len="sm" w="sm" type="none"/>
            <a:tailEnd len="sm" w="sm"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9"/>
          <p:cNvSpPr txBox="1"/>
          <p:nvPr>
            <p:ph type="title"/>
          </p:nvPr>
        </p:nvSpPr>
        <p:spPr>
          <a:xfrm>
            <a:off x="5063400" y="378675"/>
            <a:ext cx="29325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Next</a:t>
            </a:r>
            <a:r>
              <a:rPr lang="en"/>
              <a:t> Steps</a:t>
            </a:r>
            <a:endParaRPr/>
          </a:p>
        </p:txBody>
      </p:sp>
      <p:sp>
        <p:nvSpPr>
          <p:cNvPr id="164" name="Google Shape;164;p29"/>
          <p:cNvSpPr txBox="1"/>
          <p:nvPr>
            <p:ph idx="1" type="body"/>
          </p:nvPr>
        </p:nvSpPr>
        <p:spPr>
          <a:xfrm>
            <a:off x="4572000" y="1132450"/>
            <a:ext cx="4260300" cy="3821100"/>
          </a:xfrm>
          <a:prstGeom prst="rect">
            <a:avLst/>
          </a:prstGeom>
        </p:spPr>
        <p:txBody>
          <a:bodyPr anchorCtr="0" anchor="t" bIns="91425" lIns="91425" spcFirstLastPara="1" rIns="91425" wrap="square" tIns="91425">
            <a:normAutofit/>
          </a:bodyPr>
          <a:lstStyle/>
          <a:p>
            <a:pPr indent="-412750" lvl="0" marL="457200" rtl="0" algn="l">
              <a:spcBef>
                <a:spcPts val="0"/>
              </a:spcBef>
              <a:spcAft>
                <a:spcPts val="0"/>
              </a:spcAft>
              <a:buSzPts val="2900"/>
              <a:buChar char="➔"/>
            </a:pPr>
            <a:r>
              <a:rPr b="1" lang="en" sz="2100"/>
              <a:t>Identify Key Partners</a:t>
            </a:r>
            <a:endParaRPr b="1" sz="2100"/>
          </a:p>
          <a:p>
            <a:pPr indent="-412750" lvl="0" marL="457200" rtl="0" algn="l">
              <a:spcBef>
                <a:spcPts val="1000"/>
              </a:spcBef>
              <a:spcAft>
                <a:spcPts val="0"/>
              </a:spcAft>
              <a:buSzPts val="2900"/>
              <a:buChar char="➔"/>
            </a:pPr>
            <a:r>
              <a:rPr b="1" lang="en" sz="2100"/>
              <a:t>Hold focus groups and interviews with community members</a:t>
            </a:r>
            <a:endParaRPr b="1" sz="2100"/>
          </a:p>
          <a:p>
            <a:pPr indent="-412750" lvl="0" marL="457200" rtl="0" algn="l">
              <a:spcBef>
                <a:spcPts val="1000"/>
              </a:spcBef>
              <a:spcAft>
                <a:spcPts val="1000"/>
              </a:spcAft>
              <a:buSzPts val="2900"/>
              <a:buChar char="➔"/>
            </a:pPr>
            <a:r>
              <a:rPr b="1" lang="en" sz="2100"/>
              <a:t>Create and Launch Pilot Programs</a:t>
            </a:r>
            <a:endParaRPr b="1" sz="2100"/>
          </a:p>
        </p:txBody>
      </p:sp>
      <p:pic>
        <p:nvPicPr>
          <p:cNvPr id="165" name="Google Shape;165;p29"/>
          <p:cNvPicPr preferRelativeResize="0"/>
          <p:nvPr/>
        </p:nvPicPr>
        <p:blipFill rotWithShape="1">
          <a:blip r:embed="rId3">
            <a:alphaModFix/>
          </a:blip>
          <a:srcRect b="9935" l="29808" r="25000" t="3522"/>
          <a:stretch/>
        </p:blipFill>
        <p:spPr>
          <a:xfrm>
            <a:off x="519194" y="85000"/>
            <a:ext cx="3367606" cy="4973500"/>
          </a:xfrm>
          <a:prstGeom prst="rect">
            <a:avLst/>
          </a:prstGeom>
          <a:noFill/>
          <a:ln cap="flat" cmpd="sng" w="12700">
            <a:solidFill>
              <a:srgbClr val="000000"/>
            </a:solidFill>
            <a:prstDash val="solid"/>
            <a:miter lim="8000"/>
            <a:headEnd len="sm" w="sm" type="none"/>
            <a:tailEnd len="sm" w="sm"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This Study</a:t>
            </a:r>
            <a:endParaRPr/>
          </a:p>
        </p:txBody>
      </p:sp>
      <p:sp>
        <p:nvSpPr>
          <p:cNvPr id="63" name="Google Shape;63;p14"/>
          <p:cNvSpPr txBox="1"/>
          <p:nvPr/>
        </p:nvSpPr>
        <p:spPr>
          <a:xfrm>
            <a:off x="311700" y="1432500"/>
            <a:ext cx="3964200" cy="3092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800">
                <a:solidFill>
                  <a:schemeClr val="dk2"/>
                </a:solidFill>
              </a:rPr>
              <a:t>About Me</a:t>
            </a:r>
            <a:endParaRPr b="1" sz="1800">
              <a:solidFill>
                <a:schemeClr val="dk2"/>
              </a:solidFill>
            </a:endParaRPr>
          </a:p>
          <a:p>
            <a:pPr indent="0" lvl="0" marL="0" rtl="0" algn="l">
              <a:lnSpc>
                <a:spcPct val="115000"/>
              </a:lnSpc>
              <a:spcBef>
                <a:spcPts val="1200"/>
              </a:spcBef>
              <a:spcAft>
                <a:spcPts val="0"/>
              </a:spcAft>
              <a:buNone/>
            </a:pPr>
            <a:r>
              <a:rPr lang="en" sz="1800">
                <a:solidFill>
                  <a:schemeClr val="dk2"/>
                </a:solidFill>
              </a:rPr>
              <a:t>I am a graduate student at the Humphrey School of Public Affairs at the University of Minnesota.</a:t>
            </a:r>
            <a:endParaRPr sz="1800">
              <a:solidFill>
                <a:schemeClr val="dk2"/>
              </a:solidFill>
            </a:endParaRPr>
          </a:p>
          <a:p>
            <a:pPr indent="0" lvl="0" marL="0" rtl="0" algn="l">
              <a:lnSpc>
                <a:spcPct val="115000"/>
              </a:lnSpc>
              <a:spcBef>
                <a:spcPts val="1200"/>
              </a:spcBef>
              <a:spcAft>
                <a:spcPts val="0"/>
              </a:spcAft>
              <a:buNone/>
            </a:pPr>
            <a:r>
              <a:rPr lang="en" sz="1800">
                <a:solidFill>
                  <a:schemeClr val="dk2"/>
                </a:solidFill>
              </a:rPr>
              <a:t>My professional and educational background is in environmental policy, science, and education.</a:t>
            </a:r>
            <a:endParaRPr sz="1800">
              <a:solidFill>
                <a:schemeClr val="dk2"/>
              </a:solidFill>
            </a:endParaRPr>
          </a:p>
          <a:p>
            <a:pPr indent="0" lvl="0" marL="0" rtl="0" algn="l">
              <a:lnSpc>
                <a:spcPct val="115000"/>
              </a:lnSpc>
              <a:spcBef>
                <a:spcPts val="1200"/>
              </a:spcBef>
              <a:spcAft>
                <a:spcPts val="1200"/>
              </a:spcAft>
              <a:buNone/>
            </a:pPr>
            <a:r>
              <a:t/>
            </a:r>
            <a:endParaRPr/>
          </a:p>
        </p:txBody>
      </p:sp>
      <p:sp>
        <p:nvSpPr>
          <p:cNvPr id="64" name="Google Shape;64;p14"/>
          <p:cNvSpPr txBox="1"/>
          <p:nvPr/>
        </p:nvSpPr>
        <p:spPr>
          <a:xfrm>
            <a:off x="4462425" y="1432500"/>
            <a:ext cx="4438800" cy="2835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800">
                <a:solidFill>
                  <a:schemeClr val="dk2"/>
                </a:solidFill>
              </a:rPr>
              <a:t>About Regional Sustainable Development Partnership (RSDP)</a:t>
            </a:r>
            <a:endParaRPr b="1" sz="1800">
              <a:solidFill>
                <a:schemeClr val="dk2"/>
              </a:solidFill>
            </a:endParaRPr>
          </a:p>
          <a:p>
            <a:pPr indent="0" lvl="0" marL="0" rtl="0" algn="l">
              <a:lnSpc>
                <a:spcPct val="115000"/>
              </a:lnSpc>
              <a:spcBef>
                <a:spcPts val="1200"/>
              </a:spcBef>
              <a:spcAft>
                <a:spcPts val="0"/>
              </a:spcAft>
              <a:buNone/>
            </a:pPr>
            <a:r>
              <a:rPr lang="en" sz="1800">
                <a:solidFill>
                  <a:schemeClr val="dk2"/>
                </a:solidFill>
              </a:rPr>
              <a:t>Supports localized sustainability projects through partnerships of communities and the University of Minnesota. </a:t>
            </a:r>
            <a:endParaRPr sz="1800">
              <a:solidFill>
                <a:schemeClr val="dk2"/>
              </a:solidFill>
            </a:endParaRPr>
          </a:p>
          <a:p>
            <a:pPr indent="0" lvl="0" marL="0" rtl="0" algn="l">
              <a:lnSpc>
                <a:spcPct val="115000"/>
              </a:lnSpc>
              <a:spcBef>
                <a:spcPts val="1200"/>
              </a:spcBef>
              <a:spcAft>
                <a:spcPts val="0"/>
              </a:spcAft>
              <a:buNone/>
            </a:pPr>
            <a:r>
              <a:t/>
            </a:r>
            <a:endParaRPr sz="1800">
              <a:solidFill>
                <a:schemeClr val="dk2"/>
              </a:solidFill>
            </a:endParaRPr>
          </a:p>
          <a:p>
            <a:pPr indent="0" lvl="0" marL="0" rtl="0" algn="l">
              <a:lnSpc>
                <a:spcPct val="115000"/>
              </a:lnSpc>
              <a:spcBef>
                <a:spcPts val="1200"/>
              </a:spcBef>
              <a:spcAft>
                <a:spcPts val="1200"/>
              </a:spcAft>
              <a:buNone/>
            </a:pPr>
            <a:r>
              <a:t/>
            </a:r>
            <a:endParaRPr sz="18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35483"/>
              <a:buFont typeface="Arial"/>
              <a:buNone/>
            </a:pPr>
            <a:r>
              <a:rPr lang="en" sz="3100"/>
              <a:t>Purpose</a:t>
            </a:r>
            <a:endParaRPr/>
          </a:p>
        </p:txBody>
      </p:sp>
      <p:sp>
        <p:nvSpPr>
          <p:cNvPr id="70" name="Google Shape;70;p15"/>
          <p:cNvSpPr txBox="1"/>
          <p:nvPr/>
        </p:nvSpPr>
        <p:spPr>
          <a:xfrm>
            <a:off x="466850" y="1017725"/>
            <a:ext cx="4419600" cy="370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chemeClr val="dk2"/>
                </a:solidFill>
              </a:rPr>
              <a:t>Nearly 35% of the region</a:t>
            </a:r>
            <a:r>
              <a:rPr lang="en" sz="1700">
                <a:solidFill>
                  <a:schemeClr val="dk2"/>
                </a:solidFill>
              </a:rPr>
              <a:t> has either one or zero vehicle access</a:t>
            </a:r>
            <a:endParaRPr sz="1700">
              <a:solidFill>
                <a:schemeClr val="dk2"/>
              </a:solidFill>
            </a:endParaRPr>
          </a:p>
          <a:p>
            <a:pPr indent="0" lvl="0" marL="0" rtl="0" algn="l">
              <a:spcBef>
                <a:spcPts val="1000"/>
              </a:spcBef>
              <a:spcAft>
                <a:spcPts val="0"/>
              </a:spcAft>
              <a:buNone/>
            </a:pPr>
            <a:r>
              <a:rPr b="1" lang="en" sz="1700">
                <a:solidFill>
                  <a:schemeClr val="dk2"/>
                </a:solidFill>
              </a:rPr>
              <a:t>Nearly 35% of the population</a:t>
            </a:r>
            <a:r>
              <a:rPr lang="en" sz="1700">
                <a:solidFill>
                  <a:schemeClr val="dk2"/>
                </a:solidFill>
              </a:rPr>
              <a:t> is a cost-burden household (30% of income goes toward rent/housing payment)Including over 50% of renters</a:t>
            </a:r>
            <a:endParaRPr sz="1700">
              <a:solidFill>
                <a:schemeClr val="dk2"/>
              </a:solidFill>
            </a:endParaRPr>
          </a:p>
          <a:p>
            <a:pPr indent="0" lvl="0" marL="0" rtl="0" algn="l">
              <a:spcBef>
                <a:spcPts val="1000"/>
              </a:spcBef>
              <a:spcAft>
                <a:spcPts val="0"/>
              </a:spcAft>
              <a:buNone/>
            </a:pPr>
            <a:r>
              <a:rPr b="1" lang="en" sz="1700">
                <a:solidFill>
                  <a:schemeClr val="dk2"/>
                </a:solidFill>
              </a:rPr>
              <a:t>13% of Beltrami County</a:t>
            </a:r>
            <a:r>
              <a:rPr lang="en" sz="1700">
                <a:solidFill>
                  <a:schemeClr val="dk2"/>
                </a:solidFill>
              </a:rPr>
              <a:t> are considered severe cost burden households (50% or more of income goes toward rent/housing payment)</a:t>
            </a:r>
            <a:endParaRPr sz="1700">
              <a:solidFill>
                <a:schemeClr val="dk2"/>
              </a:solidFill>
            </a:endParaRPr>
          </a:p>
          <a:p>
            <a:pPr indent="0" lvl="0" marL="0" rtl="0" algn="l">
              <a:spcBef>
                <a:spcPts val="1000"/>
              </a:spcBef>
              <a:spcAft>
                <a:spcPts val="1000"/>
              </a:spcAft>
              <a:buNone/>
            </a:pPr>
            <a:r>
              <a:rPr b="1" lang="en" sz="1700">
                <a:solidFill>
                  <a:schemeClr val="dk2"/>
                </a:solidFill>
              </a:rPr>
              <a:t>43% of Bemidji</a:t>
            </a:r>
            <a:r>
              <a:rPr lang="en" sz="1700">
                <a:solidFill>
                  <a:schemeClr val="dk2"/>
                </a:solidFill>
              </a:rPr>
              <a:t>, last of the 99 largest MN cities, in cost burden households </a:t>
            </a:r>
            <a:endParaRPr sz="1700"/>
          </a:p>
        </p:txBody>
      </p:sp>
      <p:pic>
        <p:nvPicPr>
          <p:cNvPr id="71" name="Google Shape;71;p15"/>
          <p:cNvPicPr preferRelativeResize="0"/>
          <p:nvPr/>
        </p:nvPicPr>
        <p:blipFill rotWithShape="1">
          <a:blip r:embed="rId3">
            <a:alphaModFix/>
          </a:blip>
          <a:srcRect b="4461" l="1276" r="1257" t="0"/>
          <a:stretch/>
        </p:blipFill>
        <p:spPr>
          <a:xfrm>
            <a:off x="5304025" y="1076425"/>
            <a:ext cx="2972751" cy="3770127"/>
          </a:xfrm>
          <a:prstGeom prst="rect">
            <a:avLst/>
          </a:prstGeom>
          <a:noFill/>
          <a:ln cap="flat" cmpd="sng" w="9525">
            <a:solidFill>
              <a:srgbClr val="595959"/>
            </a:solidFill>
            <a:prstDash val="solid"/>
            <a:round/>
            <a:headEnd len="sm" w="sm" type="none"/>
            <a:tailEnd len="sm" w="sm" type="none"/>
          </a:ln>
        </p:spPr>
      </p:pic>
      <p:sp>
        <p:nvSpPr>
          <p:cNvPr id="72" name="Google Shape;72;p15"/>
          <p:cNvSpPr txBox="1"/>
          <p:nvPr/>
        </p:nvSpPr>
        <p:spPr>
          <a:xfrm>
            <a:off x="5461250" y="4846550"/>
            <a:ext cx="26583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700"/>
              <a:t>Data Available by Zip/School District/Tract Upon Request</a:t>
            </a:r>
            <a:endParaRPr b="1" sz="7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What is Carsharing?</a:t>
            </a:r>
            <a:endParaRPr/>
          </a:p>
        </p:txBody>
      </p:sp>
      <p:sp>
        <p:nvSpPr>
          <p:cNvPr id="78" name="Google Shape;78;p16"/>
          <p:cNvSpPr txBox="1"/>
          <p:nvPr>
            <p:ph idx="1" type="body"/>
          </p:nvPr>
        </p:nvSpPr>
        <p:spPr>
          <a:xfrm>
            <a:off x="4065200" y="1340875"/>
            <a:ext cx="4260300" cy="3416400"/>
          </a:xfrm>
          <a:prstGeom prst="rect">
            <a:avLst/>
          </a:prstGeom>
          <a:ln cap="flat" cmpd="sng" w="19050">
            <a:solidFill>
              <a:srgbClr val="000000"/>
            </a:solidFill>
            <a:prstDash val="solid"/>
            <a:round/>
            <a:headEnd len="sm" w="sm" type="none"/>
            <a:tailEnd len="sm" w="sm" type="none"/>
          </a:ln>
        </p:spPr>
        <p:txBody>
          <a:bodyPr anchorCtr="0" anchor="t" bIns="91425" lIns="91425" spcFirstLastPara="1" rIns="91425" wrap="square" tIns="91425">
            <a:normAutofit fontScale="92500" lnSpcReduction="20000"/>
          </a:bodyPr>
          <a:lstStyle/>
          <a:p>
            <a:pPr indent="0" lvl="0" marL="0" marR="457200" rtl="0" algn="ctr">
              <a:lnSpc>
                <a:spcPct val="115000"/>
              </a:lnSpc>
              <a:spcBef>
                <a:spcPts val="0"/>
              </a:spcBef>
              <a:spcAft>
                <a:spcPts val="0"/>
              </a:spcAft>
              <a:buNone/>
            </a:pPr>
            <a:r>
              <a:rPr b="1" lang="en" sz="3185"/>
              <a:t>Carsharing is defined as a model of car rental where cars are rented for short periods of time, often by the hour or per day.</a:t>
            </a:r>
            <a:endParaRPr b="1" sz="3185"/>
          </a:p>
          <a:p>
            <a:pPr indent="0" lvl="0" marL="0" rtl="0" algn="l">
              <a:spcBef>
                <a:spcPts val="0"/>
              </a:spcBef>
              <a:spcAft>
                <a:spcPts val="1200"/>
              </a:spcAft>
              <a:buNone/>
            </a:pPr>
            <a:r>
              <a:t/>
            </a:r>
            <a:endParaRPr/>
          </a:p>
        </p:txBody>
      </p:sp>
      <p:pic>
        <p:nvPicPr>
          <p:cNvPr id="79" name="Google Shape;79;p16"/>
          <p:cNvPicPr preferRelativeResize="0"/>
          <p:nvPr/>
        </p:nvPicPr>
        <p:blipFill>
          <a:blip r:embed="rId3">
            <a:alphaModFix/>
          </a:blip>
          <a:stretch>
            <a:fillRect/>
          </a:stretch>
        </p:blipFill>
        <p:spPr>
          <a:xfrm>
            <a:off x="311700" y="1771875"/>
            <a:ext cx="2595699" cy="26622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Why is a Carshare Program Needed Here?</a:t>
            </a:r>
            <a:endParaRPr/>
          </a:p>
        </p:txBody>
      </p:sp>
      <p:sp>
        <p:nvSpPr>
          <p:cNvPr id="85" name="Google Shape;85;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412750" lvl="0" marL="457200" rtl="0" algn="l">
              <a:spcBef>
                <a:spcPts val="0"/>
              </a:spcBef>
              <a:spcAft>
                <a:spcPts val="0"/>
              </a:spcAft>
              <a:buSzPts val="2900"/>
              <a:buChar char="➔"/>
            </a:pPr>
            <a:r>
              <a:rPr lang="en" sz="2100">
                <a:solidFill>
                  <a:schemeClr val="dk1"/>
                </a:solidFill>
              </a:rPr>
              <a:t>35% of north-central Minnesota have access to zero or one reliable vehicle per family</a:t>
            </a:r>
            <a:endParaRPr sz="2100">
              <a:solidFill>
                <a:schemeClr val="dk1"/>
              </a:solidFill>
            </a:endParaRPr>
          </a:p>
          <a:p>
            <a:pPr indent="-412750" lvl="0" marL="457200" rtl="0" algn="l">
              <a:spcBef>
                <a:spcPts val="1000"/>
              </a:spcBef>
              <a:spcAft>
                <a:spcPts val="0"/>
              </a:spcAft>
              <a:buSzPts val="2900"/>
              <a:buChar char="➔"/>
            </a:pPr>
            <a:r>
              <a:rPr lang="en" sz="2100">
                <a:solidFill>
                  <a:schemeClr val="dk1"/>
                </a:solidFill>
              </a:rPr>
              <a:t>Elimina</a:t>
            </a:r>
            <a:r>
              <a:rPr lang="en" sz="2100">
                <a:solidFill>
                  <a:schemeClr val="dk1"/>
                </a:solidFill>
              </a:rPr>
              <a:t>te expensive fuel prices &amp; create a reliable transportation option</a:t>
            </a:r>
            <a:endParaRPr sz="2100">
              <a:solidFill>
                <a:schemeClr val="dk1"/>
              </a:solidFill>
            </a:endParaRPr>
          </a:p>
          <a:p>
            <a:pPr indent="-412750" lvl="0" marL="457200" rtl="0" algn="l">
              <a:spcBef>
                <a:spcPts val="1000"/>
              </a:spcBef>
              <a:spcAft>
                <a:spcPts val="0"/>
              </a:spcAft>
              <a:buSzPts val="2900"/>
              <a:buChar char="➔"/>
            </a:pPr>
            <a:r>
              <a:rPr lang="en" sz="2100">
                <a:solidFill>
                  <a:schemeClr val="dk1"/>
                </a:solidFill>
              </a:rPr>
              <a:t>Rural areas &lt;2,500 people</a:t>
            </a:r>
            <a:endParaRPr sz="21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Carsharing Offers Affordable Transportation Solution</a:t>
            </a:r>
            <a:endParaRPr/>
          </a:p>
        </p:txBody>
      </p:sp>
      <p:sp>
        <p:nvSpPr>
          <p:cNvPr id="91" name="Google Shape;91;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412750" lvl="0" marL="457200" rtl="0" algn="l">
              <a:spcBef>
                <a:spcPts val="0"/>
              </a:spcBef>
              <a:spcAft>
                <a:spcPts val="0"/>
              </a:spcAft>
              <a:buSzPts val="2900"/>
              <a:buChar char="➔"/>
            </a:pPr>
            <a:r>
              <a:rPr lang="en" sz="2100">
                <a:solidFill>
                  <a:schemeClr val="dk1"/>
                </a:solidFill>
              </a:rPr>
              <a:t>Few affordable solutions to bridge rural transportation gaps</a:t>
            </a:r>
            <a:endParaRPr sz="2100">
              <a:solidFill>
                <a:schemeClr val="dk1"/>
              </a:solidFill>
            </a:endParaRPr>
          </a:p>
          <a:p>
            <a:pPr indent="-412750" lvl="0" marL="457200" rtl="0" algn="l">
              <a:spcBef>
                <a:spcPts val="1000"/>
              </a:spcBef>
              <a:spcAft>
                <a:spcPts val="0"/>
              </a:spcAft>
              <a:buSzPts val="2900"/>
              <a:buChar char="➔"/>
            </a:pPr>
            <a:r>
              <a:rPr lang="en" sz="2100">
                <a:solidFill>
                  <a:schemeClr val="dk1"/>
                </a:solidFill>
              </a:rPr>
              <a:t>Carsharing is a model of car rental where users rent cars for short periods of time, often by the hour or per day </a:t>
            </a:r>
            <a:endParaRPr sz="2100">
              <a:solidFill>
                <a:schemeClr val="dk1"/>
              </a:solidFill>
            </a:endParaRPr>
          </a:p>
          <a:p>
            <a:pPr indent="-412750" lvl="0" marL="457200" rtl="0" algn="l">
              <a:spcBef>
                <a:spcPts val="1000"/>
              </a:spcBef>
              <a:spcAft>
                <a:spcPts val="0"/>
              </a:spcAft>
              <a:buSzPts val="2900"/>
              <a:buChar char="➔"/>
            </a:pPr>
            <a:r>
              <a:rPr lang="en" sz="2100">
                <a:solidFill>
                  <a:schemeClr val="dk1"/>
                </a:solidFill>
              </a:rPr>
              <a:t>Carshare programs are often designed through collaboration, support local users and meet community goals</a:t>
            </a:r>
            <a:endParaRPr sz="2100">
              <a:solidFill>
                <a:schemeClr val="dk1"/>
              </a:solidFill>
            </a:endParaRPr>
          </a:p>
          <a:p>
            <a:pPr indent="0" lvl="0" marL="0" rtl="0" algn="l">
              <a:spcBef>
                <a:spcPts val="100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Survey Results: Car Use</a:t>
            </a:r>
            <a:endParaRPr/>
          </a:p>
        </p:txBody>
      </p:sp>
      <p:pic>
        <p:nvPicPr>
          <p:cNvPr descr="Forms response chart. Question title: How many times do you travel by car per day?. Number of responses: 36 responses." id="97" name="Google Shape;97;p19"/>
          <p:cNvPicPr preferRelativeResize="0"/>
          <p:nvPr/>
        </p:nvPicPr>
        <p:blipFill rotWithShape="1">
          <a:blip r:embed="rId3">
            <a:alphaModFix/>
          </a:blip>
          <a:srcRect b="7834" l="0" r="7834" t="0"/>
          <a:stretch/>
        </p:blipFill>
        <p:spPr>
          <a:xfrm>
            <a:off x="152400" y="1264200"/>
            <a:ext cx="4295775" cy="1800225"/>
          </a:xfrm>
          <a:prstGeom prst="rect">
            <a:avLst/>
          </a:prstGeom>
          <a:noFill/>
          <a:ln cap="flat" cmpd="sng" w="12700">
            <a:solidFill>
              <a:srgbClr val="000000"/>
            </a:solidFill>
            <a:prstDash val="solid"/>
            <a:miter lim="8000"/>
            <a:headEnd len="sm" w="sm" type="none"/>
            <a:tailEnd len="sm" w="sm" type="none"/>
          </a:ln>
        </p:spPr>
      </p:pic>
      <p:pic>
        <p:nvPicPr>
          <p:cNvPr descr="Forms response chart. Question title: How many miles do you travel by car per day on average?. Number of responses: 36 responses." id="98" name="Google Shape;98;p19"/>
          <p:cNvPicPr preferRelativeResize="0"/>
          <p:nvPr/>
        </p:nvPicPr>
        <p:blipFill>
          <a:blip r:embed="rId4">
            <a:alphaModFix/>
          </a:blip>
          <a:stretch>
            <a:fillRect/>
          </a:stretch>
        </p:blipFill>
        <p:spPr>
          <a:xfrm>
            <a:off x="4572000" y="2780900"/>
            <a:ext cx="4333875" cy="1790700"/>
          </a:xfrm>
          <a:prstGeom prst="rect">
            <a:avLst/>
          </a:prstGeom>
          <a:noFill/>
          <a:ln cap="flat" cmpd="sng" w="12700">
            <a:solidFill>
              <a:srgbClr val="000000"/>
            </a:solidFill>
            <a:prstDash val="solid"/>
            <a:miter lim="8000"/>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Survey Results: Public Transportation</a:t>
            </a:r>
            <a:endParaRPr/>
          </a:p>
        </p:txBody>
      </p:sp>
      <p:sp>
        <p:nvSpPr>
          <p:cNvPr id="104" name="Google Shape;104;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412750" lvl="0" marL="457200" rtl="0" algn="l">
              <a:spcBef>
                <a:spcPts val="0"/>
              </a:spcBef>
              <a:spcAft>
                <a:spcPts val="0"/>
              </a:spcAft>
              <a:buSzPts val="2900"/>
              <a:buChar char="➔"/>
            </a:pPr>
            <a:r>
              <a:rPr lang="en" sz="2100">
                <a:solidFill>
                  <a:schemeClr val="dk1"/>
                </a:solidFill>
              </a:rPr>
              <a:t>Cost and lack of public transportation most common transportation barriers</a:t>
            </a:r>
            <a:endParaRPr sz="2100">
              <a:solidFill>
                <a:schemeClr val="dk1"/>
              </a:solidFill>
            </a:endParaRPr>
          </a:p>
          <a:p>
            <a:pPr indent="-412750" lvl="0" marL="457200" rtl="0" algn="l">
              <a:spcBef>
                <a:spcPts val="1000"/>
              </a:spcBef>
              <a:spcAft>
                <a:spcPts val="0"/>
              </a:spcAft>
              <a:buSzPts val="2900"/>
              <a:buChar char="➔"/>
            </a:pPr>
            <a:r>
              <a:rPr lang="en" sz="2100">
                <a:solidFill>
                  <a:schemeClr val="dk1"/>
                </a:solidFill>
              </a:rPr>
              <a:t>64.7% of respondents rely on vehicles other than their own at least once per week</a:t>
            </a:r>
            <a:endParaRPr sz="2100">
              <a:solidFill>
                <a:schemeClr val="dk1"/>
              </a:solidFill>
            </a:endParaRPr>
          </a:p>
          <a:p>
            <a:pPr indent="-412750" lvl="0" marL="457200" rtl="0" algn="l">
              <a:spcBef>
                <a:spcPts val="1000"/>
              </a:spcBef>
              <a:spcAft>
                <a:spcPts val="0"/>
              </a:spcAft>
              <a:buSzPts val="2900"/>
              <a:buChar char="➔"/>
            </a:pPr>
            <a:r>
              <a:rPr lang="en" sz="2100">
                <a:solidFill>
                  <a:schemeClr val="dk1"/>
                </a:solidFill>
              </a:rPr>
              <a:t>77.1% of respondents had never used a carsharing service due to lack of availability</a:t>
            </a:r>
            <a:endParaRPr sz="2200">
              <a:solidFill>
                <a:schemeClr val="dk1"/>
              </a:solidFill>
            </a:endParaRPr>
          </a:p>
          <a:p>
            <a:pPr indent="0" lvl="0" marL="0" rtl="0" algn="l">
              <a:spcBef>
                <a:spcPts val="100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Survey Results: Likelihood to use Program</a:t>
            </a:r>
            <a:endParaRPr/>
          </a:p>
        </p:txBody>
      </p:sp>
      <p:pic>
        <p:nvPicPr>
          <p:cNvPr descr="Forms response chart. Question title: Would you use an electric carsharing service if it was nearby?. Number of responses: 36 responses." id="110" name="Google Shape;110;p21"/>
          <p:cNvPicPr preferRelativeResize="0"/>
          <p:nvPr/>
        </p:nvPicPr>
        <p:blipFill>
          <a:blip r:embed="rId3">
            <a:alphaModFix/>
          </a:blip>
          <a:stretch>
            <a:fillRect/>
          </a:stretch>
        </p:blipFill>
        <p:spPr>
          <a:xfrm>
            <a:off x="535714" y="1313950"/>
            <a:ext cx="8072575" cy="3391550"/>
          </a:xfrm>
          <a:prstGeom prst="rect">
            <a:avLst/>
          </a:prstGeom>
          <a:noFill/>
          <a:ln cap="flat" cmpd="sng" w="12700">
            <a:solidFill>
              <a:srgbClr val="000000"/>
            </a:solidFill>
            <a:prstDash val="solid"/>
            <a:miter lim="8000"/>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