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4" r:id="rId2"/>
    <p:sldId id="256" r:id="rId3"/>
    <p:sldId id="257" r:id="rId4"/>
    <p:sldId id="258" r:id="rId5"/>
    <p:sldId id="266" r:id="rId6"/>
    <p:sldId id="265" r:id="rId7"/>
    <p:sldId id="260" r:id="rId8"/>
    <p:sldId id="259" r:id="rId9"/>
    <p:sldId id="267" r:id="rId10"/>
    <p:sldId id="261" r:id="rId11"/>
    <p:sldId id="262" r:id="rId12"/>
    <p:sldId id="269" r:id="rId13"/>
    <p:sldId id="268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3" autoAdjust="0"/>
    <p:restoredTop sz="91439"/>
  </p:normalViewPr>
  <p:slideViewPr>
    <p:cSldViewPr snapToGrid="0" snapToObjects="1">
      <p:cViewPr varScale="1">
        <p:scale>
          <a:sx n="52" d="100"/>
          <a:sy n="52" d="100"/>
        </p:scale>
        <p:origin x="161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7FD83-AB6E-2848-A56E-15D583F4621D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394D6-F36A-F642-B4D5-10E01ABBD7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89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9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42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5055"/>
            <a:ext cx="2057400" cy="50611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5055"/>
            <a:ext cx="6019800" cy="50611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8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2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844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74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4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8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87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167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81674"/>
            <a:ext cx="5111750" cy="514448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57420"/>
            <a:ext cx="3008313" cy="39687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04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37745"/>
            <a:ext cx="5486400" cy="36898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4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866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3001"/>
            <a:ext cx="8229600" cy="387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6FC1E-E143-0C44-8360-6FCD4EFCFA7F}" type="datetimeFigureOut">
              <a:rPr lang="en-US" smtClean="0"/>
              <a:t>11/23/2015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710A5-CA3F-DE43-B0BA-C4A004F6E56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585060" y="0"/>
            <a:ext cx="3326798" cy="806861"/>
          </a:xfrm>
          <a:prstGeom prst="rect">
            <a:avLst/>
          </a:prstGeom>
        </p:spPr>
      </p:pic>
      <p:sp>
        <p:nvSpPr>
          <p:cNvPr id="8" name="Minus 7"/>
          <p:cNvSpPr/>
          <p:nvPr userDrawn="1"/>
        </p:nvSpPr>
        <p:spPr>
          <a:xfrm>
            <a:off x="5940099" y="518874"/>
            <a:ext cx="1297217" cy="546182"/>
          </a:xfrm>
          <a:prstGeom prst="mathMinu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Minus 10"/>
          <p:cNvSpPr/>
          <p:nvPr userDrawn="1"/>
        </p:nvSpPr>
        <p:spPr>
          <a:xfrm>
            <a:off x="6884514" y="518874"/>
            <a:ext cx="1297217" cy="546182"/>
          </a:xfrm>
          <a:prstGeom prst="mathMinus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Minus 11"/>
          <p:cNvSpPr/>
          <p:nvPr userDrawn="1"/>
        </p:nvSpPr>
        <p:spPr>
          <a:xfrm>
            <a:off x="7815271" y="518874"/>
            <a:ext cx="1297217" cy="546182"/>
          </a:xfrm>
          <a:prstGeom prst="mathMinus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214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19907" y="2380957"/>
            <a:ext cx="6400800" cy="2430194"/>
          </a:xfrm>
        </p:spPr>
        <p:txBody>
          <a:bodyPr>
            <a:normAutofit/>
          </a:bodyPr>
          <a:lstStyle/>
          <a:p>
            <a:r>
              <a:rPr lang="en-US" sz="5200" b="1" dirty="0" smtClean="0"/>
              <a:t>Progress Report</a:t>
            </a:r>
          </a:p>
          <a:p>
            <a:endParaRPr lang="en-US" dirty="0"/>
          </a:p>
          <a:p>
            <a:r>
              <a:rPr lang="en-US" dirty="0" smtClean="0"/>
              <a:t>November 23,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6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6799"/>
            <a:ext cx="9144000" cy="35116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38" y="52263"/>
            <a:ext cx="3037703" cy="182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34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487" y="1514874"/>
            <a:ext cx="8394272" cy="494191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5100" b="1" u="sng" dirty="0" smtClean="0">
                <a:latin typeface="ArialMT" charset="0"/>
              </a:rPr>
              <a:t>NEW </a:t>
            </a:r>
            <a:r>
              <a:rPr lang="en-US" sz="5100" b="1" u="sng" dirty="0" smtClean="0">
                <a:latin typeface="ArialMT" charset="0"/>
              </a:rPr>
              <a:t>OPPORTUNITIES</a:t>
            </a:r>
            <a:endParaRPr lang="en-US" sz="5100" b="1" u="sng" dirty="0" smtClean="0">
              <a:latin typeface="ArialMT" charset="0"/>
            </a:endParaRPr>
          </a:p>
          <a:p>
            <a:pPr marL="0" indent="0">
              <a:buNone/>
            </a:pPr>
            <a:endParaRPr lang="en-US" sz="4400" b="1" dirty="0">
              <a:latin typeface="ArialMT" charset="0"/>
            </a:endParaRPr>
          </a:p>
          <a:p>
            <a:pPr marL="0" indent="0">
              <a:buNone/>
            </a:pPr>
            <a:r>
              <a:rPr lang="en-US" sz="4400" b="1" dirty="0" smtClean="0">
                <a:latin typeface="ArialMT" charset="0"/>
              </a:rPr>
              <a:t>INNOVATIVE PRACTICE </a:t>
            </a:r>
            <a:r>
              <a:rPr lang="en-US" sz="4400" b="1" dirty="0" smtClean="0">
                <a:latin typeface="ArialMT" charset="0"/>
              </a:rPr>
              <a:t>CERTIFICATE (NON-CREDIT)</a:t>
            </a:r>
            <a:endParaRPr lang="en-US" sz="4400" b="1" dirty="0" smtClean="0">
              <a:latin typeface="ArialMT" charset="0"/>
            </a:endParaRPr>
          </a:p>
          <a:p>
            <a:pPr marL="0" indent="0">
              <a:buNone/>
            </a:pPr>
            <a:endParaRPr lang="en-US" sz="4400" b="1" dirty="0" smtClean="0">
              <a:latin typeface="ArialMT" charset="0"/>
            </a:endParaRPr>
          </a:p>
          <a:p>
            <a:r>
              <a:rPr lang="en-US" sz="4400" dirty="0" smtClean="0">
                <a:latin typeface="ArialMT" charset="0"/>
              </a:rPr>
              <a:t>WEBINAR SERIES</a:t>
            </a:r>
            <a:r>
              <a:rPr lang="en-US" sz="4400" dirty="0">
                <a:latin typeface="ArialMT" charset="0"/>
              </a:rPr>
              <a:t>: five 1-hour webinars highlighting themes in Emerging Leaders courses offered in Spring 2016. </a:t>
            </a:r>
          </a:p>
          <a:p>
            <a:endParaRPr lang="en-US" sz="4400" dirty="0">
              <a:latin typeface="ArialMT" charset="0"/>
            </a:endParaRPr>
          </a:p>
          <a:p>
            <a:r>
              <a:rPr lang="en-US" sz="4400" dirty="0" smtClean="0">
                <a:latin typeface="ArialMT" charset="0"/>
              </a:rPr>
              <a:t>MULTI-SECTOR </a:t>
            </a:r>
            <a:r>
              <a:rPr lang="en-US" sz="4400" dirty="0" smtClean="0">
                <a:latin typeface="ArialMT" charset="0"/>
              </a:rPr>
              <a:t>FOCUS </a:t>
            </a:r>
            <a:r>
              <a:rPr lang="en-US" sz="4400" dirty="0">
                <a:latin typeface="ArialMT" charset="0"/>
              </a:rPr>
              <a:t> </a:t>
            </a:r>
            <a:endParaRPr lang="en-US" sz="4400" dirty="0" smtClean="0">
              <a:latin typeface="ArialMT" charset="0"/>
            </a:endParaRPr>
          </a:p>
          <a:p>
            <a:pPr lvl="1"/>
            <a:r>
              <a:rPr lang="en-US" sz="4400" dirty="0" smtClean="0">
                <a:latin typeface="ArialMT" charset="0"/>
              </a:rPr>
              <a:t>Four </a:t>
            </a:r>
            <a:r>
              <a:rPr lang="en-US" sz="4400" dirty="0">
                <a:latin typeface="ArialMT" charset="0"/>
              </a:rPr>
              <a:t>4-week courses on change management, organization and structure, assessment, and choice of </a:t>
            </a:r>
            <a:r>
              <a:rPr lang="en-US" sz="4400" dirty="0" smtClean="0">
                <a:latin typeface="ArialMT" charset="0"/>
              </a:rPr>
              <a:t>entrepreneurship, advancement, </a:t>
            </a:r>
            <a:r>
              <a:rPr lang="en-US" sz="4400" dirty="0">
                <a:latin typeface="ArialMT" charset="0"/>
              </a:rPr>
              <a:t>or public </a:t>
            </a:r>
            <a:r>
              <a:rPr lang="en-US" sz="4400" dirty="0" smtClean="0">
                <a:latin typeface="ArialMT" charset="0"/>
              </a:rPr>
              <a:t>engagement</a:t>
            </a:r>
          </a:p>
          <a:p>
            <a:pPr marL="57150" indent="0">
              <a:buNone/>
            </a:pPr>
            <a:endParaRPr lang="en-US" sz="4400" b="1" dirty="0" smtClean="0"/>
          </a:p>
          <a:p>
            <a:pPr marL="57150" indent="0">
              <a:buNone/>
            </a:pPr>
            <a:r>
              <a:rPr lang="en-US" sz="4400" b="1" dirty="0" smtClean="0"/>
              <a:t>2016 </a:t>
            </a:r>
            <a:r>
              <a:rPr lang="en-US" sz="4400" b="1" dirty="0"/>
              <a:t>Twin Cities Startup Weekend Education</a:t>
            </a:r>
            <a:endParaRPr lang="en-US" sz="4400" b="1" dirty="0">
              <a:latin typeface="ArialMT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0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Our Team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Erin </a:t>
            </a:r>
            <a:r>
              <a:rPr lang="en-US" dirty="0" err="1" smtClean="0"/>
              <a:t>Konkle</a:t>
            </a:r>
            <a:r>
              <a:rPr lang="en-US" dirty="0" smtClean="0"/>
              <a:t>, Managing Director</a:t>
            </a:r>
          </a:p>
          <a:p>
            <a:r>
              <a:rPr lang="en-US" dirty="0" smtClean="0"/>
              <a:t>Gary </a:t>
            </a:r>
            <a:r>
              <a:rPr lang="en-US" dirty="0" err="1" smtClean="0"/>
              <a:t>Engstrand</a:t>
            </a:r>
            <a:r>
              <a:rPr lang="en-US" dirty="0" smtClean="0"/>
              <a:t>, Sr. Fellow (Board development)</a:t>
            </a:r>
          </a:p>
          <a:p>
            <a:r>
              <a:rPr lang="en-US" dirty="0" smtClean="0"/>
              <a:t>Leonard Taylor, Director, Redesign (.50)</a:t>
            </a:r>
          </a:p>
          <a:p>
            <a:r>
              <a:rPr lang="en-US" dirty="0" smtClean="0"/>
              <a:t>Bill Woodson, GA (.50)</a:t>
            </a:r>
          </a:p>
          <a:p>
            <a:r>
              <a:rPr lang="en-US" dirty="0"/>
              <a:t>David </a:t>
            </a:r>
            <a:r>
              <a:rPr lang="en-US" dirty="0" err="1"/>
              <a:t>Weerts</a:t>
            </a:r>
            <a:r>
              <a:rPr lang="en-US" dirty="0"/>
              <a:t>, Faculty Director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45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1939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Gaining financial stability before launching into public programs/other opportunities </a:t>
            </a:r>
            <a:endParaRPr lang="en-US" sz="2800" dirty="0"/>
          </a:p>
        </p:txBody>
      </p:sp>
      <p:pic>
        <p:nvPicPr>
          <p:cNvPr id="1026" name="Picture 2" descr="Image result for stabi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22" y="2813180"/>
            <a:ext cx="2872955" cy="358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288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CHALLENGES, OPPORTUNITIES, </a:t>
            </a:r>
          </a:p>
          <a:p>
            <a:pPr marL="0" indent="0" algn="ctr">
              <a:buNone/>
            </a:pPr>
            <a:r>
              <a:rPr lang="en-US" b="1" dirty="0" smtClean="0"/>
              <a:t>AND DISCUSSION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Thank  you for your support! 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42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7175" y="1114425"/>
            <a:ext cx="8658225" cy="5543549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OUR GOAL IS TO:  </a:t>
            </a:r>
            <a:r>
              <a:rPr lang="en-US" dirty="0"/>
              <a:t>Build a self-sustaining center focused on higher education innovation</a:t>
            </a:r>
          </a:p>
          <a:p>
            <a:endParaRPr lang="en-US" b="1" dirty="0"/>
          </a:p>
          <a:p>
            <a:r>
              <a:rPr lang="en-US" b="1" dirty="0"/>
              <a:t>IN A WAY THAT:  </a:t>
            </a:r>
            <a:r>
              <a:rPr lang="en-US" dirty="0"/>
              <a:t>addresses unmet needs in the field, is interdisciplinary, promotes scholarship on innovation and change in higher education, and engages alumni, friends, and key constituents;</a:t>
            </a:r>
          </a:p>
          <a:p>
            <a:endParaRPr lang="en-US" b="1" dirty="0"/>
          </a:p>
          <a:p>
            <a:r>
              <a:rPr lang="en-US" b="1" dirty="0"/>
              <a:t>SO THAT: </a:t>
            </a:r>
            <a:r>
              <a:rPr lang="en-US" dirty="0"/>
              <a:t>we create rich experiences for OLPD faculty and students, enhance the national visibility of </a:t>
            </a:r>
            <a:r>
              <a:rPr lang="en-US" dirty="0" smtClean="0"/>
              <a:t>our higher </a:t>
            </a:r>
            <a:r>
              <a:rPr lang="en-US" dirty="0"/>
              <a:t>education </a:t>
            </a:r>
            <a:r>
              <a:rPr lang="en-US" dirty="0" smtClean="0"/>
              <a:t>program, </a:t>
            </a:r>
            <a:r>
              <a:rPr lang="en-US" dirty="0"/>
              <a:t>drive enrollment to OLPD MA/PhD programs, and make a lasting contribution to the field.</a:t>
            </a:r>
          </a:p>
        </p:txBody>
      </p:sp>
    </p:spTree>
    <p:extLst>
      <p:ext uri="{BB962C8B-B14F-4D97-AF65-F5344CB8AC3E}">
        <p14:creationId xmlns:p14="http://schemas.microsoft.com/office/powerpoint/2010/main" val="248337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3219" y="830691"/>
            <a:ext cx="455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Key target audience: small to mid-size institutions  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8238">
            <a:off x="4333919" y="1802265"/>
            <a:ext cx="4443776" cy="4226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0535">
            <a:off x="473630" y="2313668"/>
            <a:ext cx="4770552" cy="410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7838" y="1854355"/>
            <a:ext cx="8315147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MT" charset="0"/>
              </a:rPr>
              <a:t>EMERGING LEADERS IN PRIVATE COLLEGES (12 cr. Graduate Certificate) </a:t>
            </a:r>
          </a:p>
          <a:p>
            <a:endParaRPr lang="en-US" sz="2400" dirty="0" smtClean="0">
              <a:latin typeface="ArialMT" charset="0"/>
            </a:endParaRPr>
          </a:p>
          <a:p>
            <a:r>
              <a:rPr lang="en-US" sz="2400" u="sng" dirty="0" smtClean="0">
                <a:latin typeface="ArialMT" charset="0"/>
              </a:rPr>
              <a:t>BETHEL UNIVERSITY: </a:t>
            </a:r>
            <a:r>
              <a:rPr lang="en-US" sz="2400" dirty="0" smtClean="0">
                <a:latin typeface="ArialMT" charset="0"/>
              </a:rPr>
              <a:t>10 students with completed </a:t>
            </a:r>
          </a:p>
          <a:p>
            <a:r>
              <a:rPr lang="en-US" sz="2400" dirty="0" smtClean="0">
                <a:latin typeface="ArialMT" charset="0"/>
              </a:rPr>
              <a:t>applications to begin in January 2016.  ($50K+ net revenue)</a:t>
            </a:r>
          </a:p>
          <a:p>
            <a:endParaRPr lang="en-US" sz="2400" dirty="0">
              <a:latin typeface="ArialMT" charset="0"/>
            </a:endParaRPr>
          </a:p>
          <a:p>
            <a:r>
              <a:rPr lang="en-US" sz="2400" u="sng" dirty="0" smtClean="0">
                <a:latin typeface="ArialMT" charset="0"/>
              </a:rPr>
              <a:t>CONCORDIA-CHICAGO</a:t>
            </a:r>
            <a:r>
              <a:rPr lang="en-US" sz="2400" dirty="0" smtClean="0">
                <a:latin typeface="ArialMT" charset="0"/>
              </a:rPr>
              <a:t>: pending Spring 2016</a:t>
            </a:r>
          </a:p>
          <a:p>
            <a:endParaRPr lang="en-US" sz="2400" dirty="0">
              <a:latin typeface="ArialMT" charset="0"/>
            </a:endParaRPr>
          </a:p>
          <a:p>
            <a:r>
              <a:rPr lang="en-US" sz="2400" dirty="0" smtClean="0">
                <a:latin typeface="ArialMT" charset="0"/>
              </a:rPr>
              <a:t>Discussions with two other institutions in progress (East and Southwest)</a:t>
            </a:r>
            <a:endParaRPr lang="en-US" sz="2400" dirty="0" smtClean="0">
              <a:latin typeface="ArialMT" charset="0"/>
            </a:endParaRPr>
          </a:p>
          <a:p>
            <a:endParaRPr lang="en-US" dirty="0">
              <a:latin typeface="ArialMT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04" y="0"/>
            <a:ext cx="3730024" cy="185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611" y="3029534"/>
            <a:ext cx="5461348" cy="35170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1706">
            <a:off x="423474" y="1740916"/>
            <a:ext cx="5516277" cy="2577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04" y="0"/>
            <a:ext cx="3730024" cy="185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9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4565" y="1410343"/>
            <a:ext cx="89200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Small Private College Advisory </a:t>
            </a:r>
            <a:r>
              <a:rPr lang="en-US" sz="2400" b="1" dirty="0" smtClean="0"/>
              <a:t>Board</a:t>
            </a:r>
            <a:endParaRPr lang="en-US" dirty="0"/>
          </a:p>
          <a:p>
            <a:r>
              <a:rPr lang="en-US" dirty="0"/>
              <a:t> 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u="sng" dirty="0"/>
              <a:t>Mary Dana Hinton</a:t>
            </a:r>
            <a:r>
              <a:rPr lang="en-US" sz="2400" dirty="0"/>
              <a:t>, President, College of St. </a:t>
            </a:r>
            <a:r>
              <a:rPr lang="en-US" sz="2400" dirty="0" smtClean="0"/>
              <a:t>Benedict</a:t>
            </a: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u="sng" dirty="0" smtClean="0"/>
              <a:t>Dan </a:t>
            </a:r>
            <a:r>
              <a:rPr lang="en-US" sz="2400" u="sng" dirty="0"/>
              <a:t>Carey</a:t>
            </a:r>
            <a:r>
              <a:rPr lang="en-US" sz="2400" dirty="0"/>
              <a:t>, </a:t>
            </a:r>
            <a:r>
              <a:rPr lang="en-US" sz="2400" dirty="0" smtClean="0"/>
              <a:t>President </a:t>
            </a:r>
            <a:r>
              <a:rPr lang="en-US" sz="2400" dirty="0"/>
              <a:t>E</a:t>
            </a:r>
            <a:r>
              <a:rPr lang="en-US" sz="2400" dirty="0" smtClean="0"/>
              <a:t>meritus</a:t>
            </a:r>
            <a:r>
              <a:rPr lang="en-US" sz="2400" dirty="0"/>
              <a:t>, Edgewood College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u="sng" dirty="0"/>
              <a:t>Tom </a:t>
            </a:r>
            <a:r>
              <a:rPr lang="en-US" sz="2400" u="sng" dirty="0" err="1"/>
              <a:t>Crady</a:t>
            </a:r>
            <a:r>
              <a:rPr lang="en-US" sz="2400" dirty="0"/>
              <a:t>, Vice President for Enrollment, </a:t>
            </a:r>
            <a:r>
              <a:rPr lang="en-US" sz="2400" dirty="0" err="1"/>
              <a:t>Gustavus</a:t>
            </a:r>
            <a:r>
              <a:rPr lang="en-US" sz="2400" dirty="0"/>
              <a:t> Adolphus College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u="sng" dirty="0" smtClean="0"/>
              <a:t>Cassandra </a:t>
            </a:r>
            <a:r>
              <a:rPr lang="en-US" sz="2400" u="sng" dirty="0"/>
              <a:t>Herring</a:t>
            </a:r>
            <a:r>
              <a:rPr lang="en-US" sz="2400" dirty="0"/>
              <a:t>, Dean, School of Education and Human </a:t>
            </a:r>
            <a:r>
              <a:rPr lang="en-US" sz="2400" dirty="0" smtClean="0"/>
              <a:t>Development, Hampton </a:t>
            </a:r>
            <a:r>
              <a:rPr lang="en-US" sz="2400" dirty="0" smtClean="0"/>
              <a:t>University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u="sng" dirty="0"/>
              <a:t>Paul </a:t>
            </a:r>
            <a:r>
              <a:rPr lang="en-US" sz="2400" u="sng" dirty="0" err="1"/>
              <a:t>Pribbenow</a:t>
            </a:r>
            <a:r>
              <a:rPr lang="en-US" sz="2400" dirty="0"/>
              <a:t>, President, Augsburg </a:t>
            </a:r>
            <a:r>
              <a:rPr lang="en-US" sz="2400" dirty="0" smtClean="0"/>
              <a:t>College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u="sng" dirty="0" smtClean="0"/>
              <a:t>Scott </a:t>
            </a:r>
            <a:r>
              <a:rPr lang="en-US" sz="2400" u="sng" dirty="0"/>
              <a:t>Morrell</a:t>
            </a:r>
            <a:r>
              <a:rPr lang="en-US" sz="2400" dirty="0"/>
              <a:t>, </a:t>
            </a:r>
            <a:r>
              <a:rPr lang="en-US" sz="2400" dirty="0" smtClean="0"/>
              <a:t>President, Stone </a:t>
            </a:r>
            <a:r>
              <a:rPr lang="en-US" sz="2400" dirty="0"/>
              <a:t>Arch </a:t>
            </a:r>
            <a:r>
              <a:rPr lang="en-US" sz="2400" dirty="0" smtClean="0"/>
              <a:t>Organizational Development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u="sng" dirty="0"/>
              <a:t>Ann Hill </a:t>
            </a:r>
            <a:r>
              <a:rPr lang="en-US" sz="2400" u="sng" dirty="0" err="1"/>
              <a:t>Duin</a:t>
            </a:r>
            <a:r>
              <a:rPr lang="en-US" sz="2400" dirty="0"/>
              <a:t>, Project DAVID, University of </a:t>
            </a:r>
            <a:r>
              <a:rPr lang="en-US" sz="2400" dirty="0" smtClean="0"/>
              <a:t>Minnesota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u="sng" dirty="0" smtClean="0"/>
              <a:t>Randy </a:t>
            </a:r>
            <a:r>
              <a:rPr lang="en-US" sz="2400" u="sng" dirty="0"/>
              <a:t>Bergen</a:t>
            </a:r>
            <a:r>
              <a:rPr lang="en-US" sz="2400" dirty="0"/>
              <a:t>, Executive Assistant to the President, Bethel </a:t>
            </a:r>
            <a:r>
              <a:rPr lang="en-US" sz="2400" dirty="0" smtClean="0"/>
              <a:t>University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u="sng" dirty="0" smtClean="0"/>
              <a:t>Tom </a:t>
            </a:r>
            <a:r>
              <a:rPr lang="en-US" sz="2400" u="sng" dirty="0" err="1" smtClean="0"/>
              <a:t>Ries</a:t>
            </a:r>
            <a:r>
              <a:rPr lang="en-US" sz="2400" dirty="0" smtClean="0"/>
              <a:t>, President, Concordia- St. Paul (pending)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endParaRPr lang="en-US" dirty="0">
              <a:latin typeface="ArialMT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704" y="0"/>
            <a:ext cx="3730024" cy="185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8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491" y="1000898"/>
            <a:ext cx="7043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Innovation Scholarship Awards</a:t>
            </a:r>
            <a:endParaRPr lang="en-US" sz="3600" b="1" dirty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257175" y="2113005"/>
            <a:ext cx="8788351" cy="4544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Awards program to bolster scholarship on innovation and change in higher education (2016: focus on private colleges)  </a:t>
            </a:r>
          </a:p>
          <a:p>
            <a:pPr lvl="1"/>
            <a:r>
              <a:rPr lang="en-US" dirty="0" smtClean="0"/>
              <a:t>Winter/Spring Awards pending ($2500 per award)</a:t>
            </a:r>
          </a:p>
          <a:p>
            <a:pPr lvl="1"/>
            <a:r>
              <a:rPr lang="en-US" dirty="0" smtClean="0"/>
              <a:t>Awardees selected by advisory board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ublication/public forum for awardee</a:t>
            </a:r>
          </a:p>
          <a:p>
            <a:pPr lvl="1"/>
            <a:r>
              <a:rPr lang="en-US" dirty="0" smtClean="0"/>
              <a:t>Drive visibility to </a:t>
            </a:r>
            <a:r>
              <a:rPr lang="en-US" dirty="0" err="1" smtClean="0"/>
              <a:t>jCENTER</a:t>
            </a:r>
            <a:r>
              <a:rPr lang="en-US" dirty="0" smtClean="0"/>
              <a:t> and program </a:t>
            </a:r>
          </a:p>
        </p:txBody>
      </p:sp>
    </p:spTree>
    <p:extLst>
      <p:ext uri="{BB962C8B-B14F-4D97-AF65-F5344CB8AC3E}">
        <p14:creationId xmlns:p14="http://schemas.microsoft.com/office/powerpoint/2010/main" val="144073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8" y="52263"/>
            <a:ext cx="3037703" cy="18226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3128" y="1874885"/>
            <a:ext cx="857559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MT" charset="0"/>
              </a:rPr>
              <a:t>PILOT/CONSULTATIONS COMPLETED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b="1" dirty="0" smtClean="0">
                <a:latin typeface="ArialMT" charset="0"/>
              </a:rPr>
              <a:t>Design Thinking Twin Cities Pilot (2013-2014)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b="1" dirty="0" smtClean="0">
                <a:latin typeface="ArialMT" charset="0"/>
              </a:rPr>
              <a:t>University of Nebraska, Johnny Carson School of Film </a:t>
            </a:r>
            <a:r>
              <a:rPr lang="en-US" sz="1400" b="1" dirty="0" smtClean="0">
                <a:latin typeface="ArialMT" charset="0"/>
              </a:rPr>
              <a:t>($</a:t>
            </a:r>
            <a:r>
              <a:rPr lang="en-US" sz="1400" b="1" dirty="0" smtClean="0">
                <a:latin typeface="ArialMT" charset="0"/>
              </a:rPr>
              <a:t>30</a:t>
            </a:r>
            <a:r>
              <a:rPr lang="en-US" sz="1400" b="1" dirty="0" smtClean="0">
                <a:latin typeface="ArialMT" charset="0"/>
              </a:rPr>
              <a:t>K </a:t>
            </a:r>
            <a:r>
              <a:rPr lang="en-US" sz="1400" b="1" dirty="0" smtClean="0">
                <a:latin typeface="ArialMT" charset="0"/>
              </a:rPr>
              <a:t>revenue)</a:t>
            </a:r>
            <a:endParaRPr lang="en-US" sz="1400" b="1" dirty="0">
              <a:latin typeface="ArialMT" charset="0"/>
            </a:endParaRPr>
          </a:p>
          <a:p>
            <a:endParaRPr lang="en-US" sz="1400" b="1" dirty="0" smtClean="0">
              <a:latin typeface="ArialMT" charset="0"/>
            </a:endParaRPr>
          </a:p>
          <a:p>
            <a:r>
              <a:rPr lang="en-US" sz="1400" b="1" dirty="0" smtClean="0">
                <a:latin typeface="ArialMT" charset="0"/>
              </a:rPr>
              <a:t>SCHOLARSHIP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400" dirty="0" err="1"/>
              <a:t>Weerts</a:t>
            </a:r>
            <a:r>
              <a:rPr lang="en-US" sz="1400" dirty="0"/>
              <a:t>, D. J., Rasmussen, C., &amp; Singh, V., (2015).  Using design thinking to drive collective impact in higher education.  In, Lane, J. E., (Ed).  </a:t>
            </a:r>
            <a:r>
              <a:rPr lang="en-US" sz="1400" i="1" dirty="0"/>
              <a:t>Higher Education Reconsidered:  Executing Change to Drive Collective Impact.</a:t>
            </a:r>
            <a:r>
              <a:rPr lang="en-US" sz="1400" dirty="0"/>
              <a:t> SUNY Critical Issues Series, 3, Albany, NY:  State University System of New York (SUNY</a:t>
            </a:r>
            <a:r>
              <a:rPr lang="en-US" sz="1400" dirty="0" smtClean="0"/>
              <a:t>).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400" dirty="0" err="1"/>
              <a:t>Konkle</a:t>
            </a:r>
            <a:r>
              <a:rPr lang="en-US" sz="1400" dirty="0"/>
              <a:t>, E., </a:t>
            </a:r>
            <a:r>
              <a:rPr lang="en-US" sz="1400" dirty="0" err="1"/>
              <a:t>Sommers</a:t>
            </a:r>
            <a:r>
              <a:rPr lang="en-US" sz="1400" dirty="0"/>
              <a:t>, J., Sorenson, N. L., &amp; </a:t>
            </a:r>
            <a:r>
              <a:rPr lang="en-US" sz="1400" dirty="0" err="1"/>
              <a:t>Weerts</a:t>
            </a:r>
            <a:r>
              <a:rPr lang="en-US" sz="1400" dirty="0"/>
              <a:t>, D. J., (under review). The nature of innovation and change at public research universities. In, A. F. </a:t>
            </a:r>
            <a:r>
              <a:rPr lang="en-US" sz="1400" dirty="0" err="1"/>
              <a:t>Furco</a:t>
            </a:r>
            <a:r>
              <a:rPr lang="en-US" sz="1400" dirty="0"/>
              <a:t>, R. </a:t>
            </a:r>
            <a:r>
              <a:rPr lang="en-US" sz="1400" dirty="0" err="1"/>
              <a:t>Bruininks</a:t>
            </a:r>
            <a:r>
              <a:rPr lang="en-US" sz="1400" dirty="0"/>
              <a:t>, R. Jones, &amp; K. Kent (Eds.)  </a:t>
            </a:r>
            <a:r>
              <a:rPr lang="en-US" sz="1400" i="1" dirty="0"/>
              <a:t>Re-envisioning the Public Research University for the 21</a:t>
            </a:r>
            <a:r>
              <a:rPr lang="en-US" sz="1400" i="1" baseline="30000" dirty="0"/>
              <a:t>st</a:t>
            </a:r>
            <a:r>
              <a:rPr lang="en-US" sz="1400" i="1" dirty="0"/>
              <a:t> Century</a:t>
            </a:r>
            <a:r>
              <a:rPr lang="en-US" sz="1400" dirty="0"/>
              <a:t>. </a:t>
            </a:r>
            <a:endParaRPr lang="en-US" sz="1400" dirty="0">
              <a:latin typeface="ArialMT" charset="0"/>
            </a:endParaRPr>
          </a:p>
          <a:p>
            <a:endParaRPr lang="en-US" sz="1400" b="1" dirty="0" smtClean="0">
              <a:latin typeface="ArialMT" charset="0"/>
            </a:endParaRPr>
          </a:p>
          <a:p>
            <a:r>
              <a:rPr lang="en-US" sz="1400" b="1" dirty="0" smtClean="0">
                <a:latin typeface="ArialMT" charset="0"/>
              </a:rPr>
              <a:t>CONFERENCE PRESENTATIONS</a:t>
            </a:r>
            <a:endParaRPr lang="en-US" sz="1400" dirty="0" smtClean="0">
              <a:latin typeface="ArialMT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MT" charset="0"/>
              </a:rPr>
              <a:t>SHEEO (August 2014)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MT" charset="0"/>
              </a:rPr>
              <a:t>ASHE (November 2016)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MT" charset="0"/>
              </a:rPr>
              <a:t>NASPA (March 2016)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MT" charset="0"/>
              </a:rPr>
              <a:t>ACPA (March 2016)</a:t>
            </a:r>
          </a:p>
          <a:p>
            <a:endParaRPr lang="en-US" sz="1400" dirty="0" smtClean="0">
              <a:latin typeface="ArialMT" charset="0"/>
            </a:endParaRPr>
          </a:p>
          <a:p>
            <a:r>
              <a:rPr lang="en-US" sz="1400" b="1" dirty="0" smtClean="0">
                <a:latin typeface="ArialMT" charset="0"/>
              </a:rPr>
              <a:t>PENDING PROPOSALS: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MT" charset="0"/>
              </a:rPr>
              <a:t>GRIP (Graduate School)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MT" charset="0"/>
              </a:rPr>
              <a:t>Florida Consortium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 smtClean="0">
                <a:latin typeface="ArialMT" charset="0"/>
              </a:rPr>
              <a:t>Others in progress 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 smtClean="0">
              <a:latin typeface="ArialMT" charset="0"/>
            </a:endParaRPr>
          </a:p>
          <a:p>
            <a:endParaRPr lang="en-US" sz="1600" dirty="0">
              <a:latin typeface="ArialMT" charset="0"/>
            </a:endParaRPr>
          </a:p>
          <a:p>
            <a:endParaRPr lang="en-US" sz="1600" dirty="0" smtClean="0">
              <a:latin typeface="ArialMT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923" y="5545027"/>
            <a:ext cx="2626856" cy="9472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910" y="5263978"/>
            <a:ext cx="1228330" cy="122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38" y="52263"/>
            <a:ext cx="3037703" cy="18226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874" y="2107877"/>
            <a:ext cx="5546361" cy="40013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4892" y="2593298"/>
            <a:ext cx="292308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“The </a:t>
            </a:r>
            <a:r>
              <a:rPr lang="en-US" b="1" dirty="0"/>
              <a:t>Center will incorporate a lot of the ideas we developed in our design thinking sessions last year.  The Carson Foundation was especially impressed with the feedback you got from our students</a:t>
            </a:r>
            <a:r>
              <a:rPr lang="en-US" b="1" dirty="0" smtClean="0"/>
              <a:t>.”</a:t>
            </a:r>
          </a:p>
          <a:p>
            <a:r>
              <a:rPr lang="en-US" sz="1400" i="1" dirty="0"/>
              <a:t>C</a:t>
            </a:r>
            <a:r>
              <a:rPr lang="en-US" sz="1400" i="1" dirty="0" smtClean="0"/>
              <a:t>harles </a:t>
            </a:r>
            <a:r>
              <a:rPr lang="en-US" sz="1400" i="1" dirty="0"/>
              <a:t>O'Connor </a:t>
            </a:r>
          </a:p>
          <a:p>
            <a:r>
              <a:rPr lang="en-US" sz="1400" i="1" dirty="0"/>
              <a:t>Endowed Dean</a:t>
            </a:r>
          </a:p>
          <a:p>
            <a:r>
              <a:rPr lang="en-US" sz="1400" i="1" dirty="0"/>
              <a:t>Hixson-Lied College of Fine and Performing Arts</a:t>
            </a:r>
          </a:p>
        </p:txBody>
      </p:sp>
    </p:spTree>
    <p:extLst>
      <p:ext uri="{BB962C8B-B14F-4D97-AF65-F5344CB8AC3E}">
        <p14:creationId xmlns:p14="http://schemas.microsoft.com/office/powerpoint/2010/main" val="140475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7724</TotalTime>
  <Words>296</Words>
  <Application>Microsoft Office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ArialMT</vt:lpstr>
      <vt:lpstr>Calibri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Team</vt:lpstr>
      <vt:lpstr>Gaining financial stability before launching into public programs/other opportunities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Konkle</dc:creator>
  <cp:lastModifiedBy>David J Weerts</cp:lastModifiedBy>
  <cp:revision>44</cp:revision>
  <dcterms:created xsi:type="dcterms:W3CDTF">2014-12-08T00:28:52Z</dcterms:created>
  <dcterms:modified xsi:type="dcterms:W3CDTF">2015-11-23T13:03:45Z</dcterms:modified>
</cp:coreProperties>
</file>