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8404800" cy="32918400"/>
  <p:notesSz cx="6715125" cy="923925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34">
          <p15:clr>
            <a:srgbClr val="A4A3A4"/>
          </p15:clr>
        </p15:guide>
        <p15:guide id="2" orient="horz" pos="20196">
          <p15:clr>
            <a:srgbClr val="A4A3A4"/>
          </p15:clr>
        </p15:guide>
        <p15:guide id="3" orient="horz" pos="2148">
          <p15:clr>
            <a:srgbClr val="A4A3A4"/>
          </p15:clr>
        </p15:guide>
        <p15:guide id="4" pos="12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0F03"/>
    <a:srgbClr val="850E02"/>
    <a:srgbClr val="F7BB01"/>
    <a:srgbClr val="FFE12D"/>
    <a:srgbClr val="C0C0C0"/>
    <a:srgbClr val="0046D2"/>
    <a:srgbClr val="FF0000"/>
    <a:srgbClr val="698ED9"/>
    <a:srgbClr val="A7C4FF"/>
    <a:srgbClr val="003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 autoAdjust="0"/>
    <p:restoredTop sz="94660"/>
  </p:normalViewPr>
  <p:slideViewPr>
    <p:cSldViewPr snapToGrid="0" showGuides="1">
      <p:cViewPr>
        <p:scale>
          <a:sx n="35" d="100"/>
          <a:sy n="35" d="100"/>
        </p:scale>
        <p:origin x="64" y="144"/>
      </p:cViewPr>
      <p:guideLst>
        <p:guide orient="horz" pos="5034"/>
        <p:guide orient="horz" pos="20196"/>
        <p:guide orient="horz" pos="2148"/>
        <p:guide pos="12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>
                <a:latin typeface="Times" charset="0"/>
                <a:ea typeface="Times" charset="0"/>
                <a:cs typeface="Times" charset="0"/>
              </a:rPr>
              <a:t>Change in BP During CPT 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from </a:t>
            </a:r>
            <a:r>
              <a:rPr lang="en-US" dirty="0">
                <a:latin typeface="Times" charset="0"/>
                <a:ea typeface="Times" charset="0"/>
                <a:cs typeface="Times" charset="0"/>
              </a:rPr>
              <a:t>Baseline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4724734293047"/>
          <c:y val="0.259343641811055"/>
          <c:w val="0.844439598863449"/>
          <c:h val="0.4638719601503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BP</c:v>
                </c:pt>
              </c:strCache>
            </c:strRef>
          </c:tx>
          <c:spPr>
            <a:solidFill>
              <a:schemeClr val="accent4">
                <a:alpha val="7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Sheet1!$A$2:$A$5</c:f>
              <c:strCache>
                <c:ptCount val="3"/>
                <c:pt idx="0">
                  <c:v>SBP</c:v>
                </c:pt>
                <c:pt idx="1">
                  <c:v>DBP</c:v>
                </c:pt>
                <c:pt idx="2">
                  <c:v>MAP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23.23</c:v>
                </c:pt>
                <c:pt idx="1">
                  <c:v>12.65</c:v>
                </c:pt>
                <c:pt idx="2">
                  <c:v>14.51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-1927722416"/>
        <c:axId val="-1927717904"/>
      </c:barChart>
      <c:catAx>
        <c:axId val="-1927722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" charset="0"/>
                <a:ea typeface="Times" charset="0"/>
                <a:cs typeface="Times" charset="0"/>
              </a:defRPr>
            </a:pPr>
            <a:endParaRPr lang="en-US"/>
          </a:p>
        </c:txPr>
        <c:crossAx val="-1927717904"/>
        <c:crosses val="autoZero"/>
        <c:auto val="1"/>
        <c:lblAlgn val="ctr"/>
        <c:lblOffset val="100"/>
        <c:noMultiLvlLbl val="0"/>
      </c:catAx>
      <c:valAx>
        <c:axId val="-192771790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Change  in blood pressure </a:t>
                </a:r>
                <a:r>
                  <a:rPr lang="en-US" dirty="0" smtClean="0">
                    <a:latin typeface="Times" charset="0"/>
                    <a:ea typeface="Times" charset="0"/>
                    <a:cs typeface="Times" charset="0"/>
                  </a:rPr>
                  <a:t>(mmhg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0.0701031863480403"/>
              <c:y val="0.1475404215255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27722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3650" y="0"/>
            <a:ext cx="290988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36675" y="692150"/>
            <a:ext cx="4043363" cy="3465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389438"/>
            <a:ext cx="5372100" cy="415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0988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3650" y="8775700"/>
            <a:ext cx="290988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F988C1-CF1B-4760-98E2-A0BA1B5019B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10087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621684-0133-42C8-B98A-0C650264A543}" type="slidenum">
              <a:rPr lang="en-US" altLang="en-US"/>
              <a:pPr/>
              <a:t>1</a:t>
            </a:fld>
            <a:endParaRPr lang="en-US" altLang="en-US" dirty="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4747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100000">
              <a:srgbClr val="850E02"/>
            </a:gs>
            <a:gs pos="0">
              <a:srgbClr val="EAEAEA"/>
            </a:gs>
            <a:gs pos="100000">
              <a:srgbClr val="003064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6" name="Object 12"/>
          <p:cNvGraphicFramePr>
            <a:graphicFrameLocks noChangeAspect="1"/>
          </p:cNvGraphicFramePr>
          <p:nvPr userDrawn="1"/>
        </p:nvGraphicFramePr>
        <p:xfrm>
          <a:off x="31337250" y="32385000"/>
          <a:ext cx="5915025" cy="21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" name="CorelDRAW" r:id="rId4" imgW="8828280" imgH="313200" progId="CorelDRAW.Graphic.13">
                  <p:embed/>
                </p:oleObj>
              </mc:Choice>
              <mc:Fallback>
                <p:oleObj name="CorelDRAW" r:id="rId4" imgW="8828280" imgH="313200" progId="CorelDRAW.Graphic.1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7250" y="32385000"/>
                        <a:ext cx="5915025" cy="212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>
            <a:off x="28736925" y="6096000"/>
            <a:ext cx="9067800" cy="25984200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8" name="AutoShape 14"/>
          <p:cNvSpPr>
            <a:spLocks noChangeArrowheads="1"/>
          </p:cNvSpPr>
          <p:nvPr userDrawn="1"/>
        </p:nvSpPr>
        <p:spPr bwMode="auto">
          <a:xfrm>
            <a:off x="9934575" y="6096000"/>
            <a:ext cx="9067800" cy="25984200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9" name="AutoShape 15"/>
          <p:cNvSpPr>
            <a:spLocks noChangeArrowheads="1"/>
          </p:cNvSpPr>
          <p:nvPr userDrawn="1"/>
        </p:nvSpPr>
        <p:spPr bwMode="auto">
          <a:xfrm>
            <a:off x="19335750" y="6096000"/>
            <a:ext cx="9067800" cy="25984200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40" name="AutoShape 16"/>
          <p:cNvSpPr>
            <a:spLocks noChangeArrowheads="1"/>
          </p:cNvSpPr>
          <p:nvPr userDrawn="1"/>
        </p:nvSpPr>
        <p:spPr bwMode="auto">
          <a:xfrm>
            <a:off x="533400" y="6096000"/>
            <a:ext cx="9067800" cy="25984200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2pPr>
      <a:lvl3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3pPr>
      <a:lvl4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4pPr>
      <a:lvl5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5pPr>
      <a:lvl6pPr marL="4572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6pPr>
      <a:lvl7pPr marL="9144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7pPr>
      <a:lvl8pPr marL="13716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8pPr>
      <a:lvl9pPr marL="18288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9pPr>
    </p:titleStyle>
    <p:bodyStyle>
      <a:lvl1pPr marL="1646238" indent="-1646238" algn="l" defTabSz="4389438" rtl="0" fontAlgn="base">
        <a:spcBef>
          <a:spcPct val="20000"/>
        </a:spcBef>
        <a:spcAft>
          <a:spcPct val="0"/>
        </a:spcAft>
        <a:buChar char="•"/>
        <a:defRPr sz="15400">
          <a:solidFill>
            <a:schemeClr val="tx1"/>
          </a:solidFill>
          <a:latin typeface="+mn-lt"/>
          <a:ea typeface="+mn-ea"/>
          <a:cs typeface="+mn-cs"/>
        </a:defRPr>
      </a:lvl1pPr>
      <a:lvl2pPr marL="3565525" indent="-1371600" algn="l" defTabSz="4389438" rtl="0" fontAlgn="base">
        <a:spcBef>
          <a:spcPct val="20000"/>
        </a:spcBef>
        <a:spcAft>
          <a:spcPct val="0"/>
        </a:spcAft>
        <a:buChar char="–"/>
        <a:defRPr sz="13400">
          <a:solidFill>
            <a:schemeClr val="tx1"/>
          </a:solidFill>
          <a:latin typeface="+mn-lt"/>
        </a:defRPr>
      </a:lvl2pPr>
      <a:lvl3pPr marL="5486400" indent="-1096963" algn="l" defTabSz="4389438" rtl="0" fontAlgn="base">
        <a:spcBef>
          <a:spcPct val="20000"/>
        </a:spcBef>
        <a:spcAft>
          <a:spcPct val="0"/>
        </a:spcAft>
        <a:buChar char="•"/>
        <a:defRPr sz="11500">
          <a:solidFill>
            <a:schemeClr val="tx1"/>
          </a:solidFill>
          <a:latin typeface="+mn-lt"/>
        </a:defRPr>
      </a:lvl3pPr>
      <a:lvl4pPr marL="7680325" indent="-1096963" algn="l" defTabSz="4389438" rtl="0" fontAlgn="base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</a:defRPr>
      </a:lvl4pPr>
      <a:lvl5pPr marL="98758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5pPr>
      <a:lvl6pPr marL="103330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6pPr>
      <a:lvl7pPr marL="107902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7pPr>
      <a:lvl8pPr marL="112474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8pPr>
      <a:lvl9pPr marL="117046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chart" Target="../charts/chart1.xml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773698" y="8857928"/>
            <a:ext cx="8624727" cy="7757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defTabSz="4389438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4389438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4389438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4389438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4389438">
              <a:defRPr>
                <a:solidFill>
                  <a:schemeClr val="tx1"/>
                </a:solidFill>
                <a:latin typeface="Arial" charset="0"/>
              </a:defRPr>
            </a:lvl5pPr>
            <a:lvl6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685800" indent="-685800" eaLnBrk="0" hangingPunct="0">
              <a:lnSpc>
                <a:spcPct val="85000"/>
              </a:lnSpc>
              <a:buFont typeface="Arial" charset="0"/>
              <a:buChar char="•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The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risk of hypertension (HTN) increases in women after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menopause</a:t>
            </a:r>
            <a:r>
              <a:rPr lang="en-US" sz="4000" baseline="30000" dirty="0" smtClean="0">
                <a:latin typeface="Times" charset="0"/>
                <a:ea typeface="Times" charset="0"/>
                <a:cs typeface="Times" charset="0"/>
              </a:rPr>
              <a:t>2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. </a:t>
            </a:r>
            <a:endParaRPr lang="en-US" sz="4000" dirty="0" smtClean="0">
              <a:latin typeface="Times" charset="0"/>
              <a:ea typeface="Times" charset="0"/>
              <a:cs typeface="Times" charset="0"/>
            </a:endParaRPr>
          </a:p>
          <a:p>
            <a:pPr marL="685800" indent="-685800" eaLnBrk="0" hangingPunct="0">
              <a:lnSpc>
                <a:spcPct val="85000"/>
              </a:lnSpc>
              <a:buFont typeface="Arial" charset="0"/>
              <a:buChar char="•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The onset of natural menopause at an early age is associated with a greater risk for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HTN</a:t>
            </a:r>
            <a:r>
              <a:rPr lang="en-US" sz="4000" baseline="30000" dirty="0" smtClean="0">
                <a:latin typeface="Times" charset="0"/>
                <a:ea typeface="Times" charset="0"/>
                <a:cs typeface="Times" charset="0"/>
              </a:rPr>
              <a:t>3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.</a:t>
            </a:r>
            <a:endParaRPr lang="en-US" sz="4000" dirty="0" smtClean="0">
              <a:latin typeface="Times" charset="0"/>
              <a:ea typeface="Times" charset="0"/>
              <a:cs typeface="Times" charset="0"/>
            </a:endParaRPr>
          </a:p>
          <a:p>
            <a:pPr marL="685800" indent="-685800" eaLnBrk="0" hangingPunct="0">
              <a:lnSpc>
                <a:spcPct val="85000"/>
              </a:lnSpc>
              <a:buFont typeface="Arial" charset="0"/>
              <a:buChar char="•"/>
            </a:pP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B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lood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pressure (BP) response to a cold pressor test (CPT) can be predictive of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HTN</a:t>
            </a:r>
            <a:r>
              <a:rPr lang="en-US" sz="4000" baseline="30000" dirty="0" smtClean="0">
                <a:latin typeface="Times" charset="0"/>
                <a:ea typeface="Times" charset="0"/>
                <a:cs typeface="Times" charset="0"/>
              </a:rPr>
              <a:t>1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.</a:t>
            </a:r>
            <a:endParaRPr lang="en-US" sz="4000" dirty="0" smtClean="0">
              <a:latin typeface="Times" charset="0"/>
              <a:ea typeface="Times" charset="0"/>
              <a:cs typeface="Times" charset="0"/>
            </a:endParaRPr>
          </a:p>
          <a:p>
            <a:pPr marL="685800" indent="-685800" eaLnBrk="0" hangingPunct="0">
              <a:lnSpc>
                <a:spcPct val="85000"/>
              </a:lnSpc>
              <a:buFont typeface="Arial" charset="0"/>
              <a:buChar char="•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It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is unknown whether the age of menopause has an influence on the BP response to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the CPT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. </a:t>
            </a:r>
            <a:endParaRPr lang="en-US" sz="4000" dirty="0" smtClean="0">
              <a:latin typeface="Times" charset="0"/>
              <a:ea typeface="Times" charset="0"/>
              <a:cs typeface="Times" charset="0"/>
            </a:endParaRPr>
          </a:p>
          <a:p>
            <a:pPr marL="1143000" lvl="1" indent="-685800" eaLnBrk="0" hangingPunct="0">
              <a:lnSpc>
                <a:spcPct val="85000"/>
              </a:lnSpc>
              <a:buFont typeface="Arial" charset="0"/>
              <a:buChar char="•"/>
            </a:pPr>
            <a:endParaRPr lang="en-US" sz="5000" dirty="0" smtClean="0">
              <a:latin typeface="Times" charset="0"/>
              <a:ea typeface="Times" charset="0"/>
              <a:cs typeface="Times" charset="0"/>
            </a:endParaRPr>
          </a:p>
          <a:p>
            <a:pPr eaLnBrk="0" hangingPunct="0">
              <a:lnSpc>
                <a:spcPct val="85000"/>
              </a:lnSpc>
            </a:pPr>
            <a:endParaRPr lang="en-US" altLang="en-US" sz="2800" dirty="0">
              <a:latin typeface="Times New Roman" pitchFamily="18" charset="0"/>
            </a:endParaRPr>
          </a:p>
          <a:p>
            <a:pPr eaLnBrk="0" hangingPunct="0">
              <a:lnSpc>
                <a:spcPct val="85000"/>
              </a:lnSpc>
            </a:pPr>
            <a:endParaRPr lang="en-US" altLang="en-US" sz="2800" dirty="0"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430723" y="23929068"/>
            <a:ext cx="8658225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4389438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4389438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4389438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4389438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4389438">
              <a:defRPr>
                <a:solidFill>
                  <a:schemeClr val="tx1"/>
                </a:solidFill>
                <a:latin typeface="Arial" charset="0"/>
              </a:defRPr>
            </a:lvl5pPr>
            <a:lvl6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 dirty="0" smtClean="0"/>
              <a:t>Methodology</a:t>
            </a:r>
            <a:endParaRPr lang="en-US" altLang="en-US" b="1" dirty="0"/>
          </a:p>
        </p:txBody>
      </p:sp>
      <p:sp>
        <p:nvSpPr>
          <p:cNvPr id="2100" name="Text Box 52"/>
          <p:cNvSpPr txBox="1">
            <a:spLocks noChangeArrowheads="1"/>
          </p:cNvSpPr>
          <p:nvPr/>
        </p:nvSpPr>
        <p:spPr bwMode="auto">
          <a:xfrm>
            <a:off x="28793198" y="17049695"/>
            <a:ext cx="8772525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4389438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4389438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4389438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4389438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4389438">
              <a:defRPr>
                <a:solidFill>
                  <a:schemeClr val="tx1"/>
                </a:solidFill>
                <a:latin typeface="Arial" charset="0"/>
              </a:defRPr>
            </a:lvl5pPr>
            <a:lvl6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 dirty="0" smtClean="0"/>
              <a:t>Conclusion</a:t>
            </a:r>
            <a:endParaRPr lang="en-US" altLang="en-US" b="1" dirty="0"/>
          </a:p>
        </p:txBody>
      </p:sp>
      <p:sp>
        <p:nvSpPr>
          <p:cNvPr id="2101" name="AutoShape 53"/>
          <p:cNvSpPr>
            <a:spLocks noChangeArrowheads="1"/>
          </p:cNvSpPr>
          <p:nvPr/>
        </p:nvSpPr>
        <p:spPr bwMode="auto">
          <a:xfrm>
            <a:off x="685800" y="990600"/>
            <a:ext cx="36850638" cy="5257800"/>
          </a:xfrm>
          <a:prstGeom prst="roundRect">
            <a:avLst>
              <a:gd name="adj" fmla="val 10870"/>
            </a:avLst>
          </a:prstGeom>
          <a:solidFill>
            <a:srgbClr val="880F0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 algn="l" defTabSz="4389438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4389438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4389438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4389438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4389438">
              <a:defRPr>
                <a:solidFill>
                  <a:schemeClr val="tx1"/>
                </a:solidFill>
                <a:latin typeface="Arial" charset="0"/>
              </a:defRPr>
            </a:lvl5pPr>
            <a:lvl6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n-US" altLang="en-US" dirty="0">
              <a:solidFill>
                <a:schemeClr val="bg1"/>
              </a:solidFill>
            </a:endParaRPr>
          </a:p>
        </p:txBody>
      </p: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6451600" y="990600"/>
            <a:ext cx="25102395" cy="5516895"/>
          </a:xfrm>
          <a:prstGeom prst="rect">
            <a:avLst/>
          </a:prstGeom>
          <a:solidFill>
            <a:srgbClr val="FFC000"/>
          </a:solidFill>
          <a:ln w="9525">
            <a:solidFill>
              <a:srgbClr val="F7BB0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algn="l" defTabSz="4389438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4389438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4389438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4389438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4389438">
              <a:defRPr>
                <a:solidFill>
                  <a:schemeClr val="tx1"/>
                </a:solidFill>
                <a:latin typeface="Arial" charset="0"/>
              </a:defRPr>
            </a:lvl5pPr>
            <a:lvl6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7500" dirty="0"/>
              <a:t>Blood </a:t>
            </a:r>
            <a:r>
              <a:rPr lang="en-US" sz="7500" dirty="0" smtClean="0"/>
              <a:t>Pressure </a:t>
            </a:r>
            <a:r>
              <a:rPr lang="en-US" sz="7500" dirty="0"/>
              <a:t>R</a:t>
            </a:r>
            <a:r>
              <a:rPr lang="en-US" sz="7500" dirty="0" smtClean="0"/>
              <a:t>eactivity </a:t>
            </a:r>
            <a:r>
              <a:rPr lang="en-US" sz="7500" dirty="0"/>
              <a:t>D</a:t>
            </a:r>
            <a:r>
              <a:rPr lang="en-US" sz="7500" dirty="0" smtClean="0"/>
              <a:t>uring </a:t>
            </a:r>
            <a:r>
              <a:rPr lang="en-US" sz="7500" dirty="0"/>
              <a:t>a </a:t>
            </a:r>
            <a:r>
              <a:rPr lang="en-US" sz="7500" dirty="0" smtClean="0"/>
              <a:t>Cold </a:t>
            </a:r>
            <a:r>
              <a:rPr lang="en-US" sz="7500" dirty="0"/>
              <a:t>P</a:t>
            </a:r>
            <a:r>
              <a:rPr lang="en-US" sz="7500" dirty="0" smtClean="0"/>
              <a:t>ressor </a:t>
            </a:r>
            <a:r>
              <a:rPr lang="en-US" sz="7500" dirty="0"/>
              <a:t>T</a:t>
            </a:r>
            <a:r>
              <a:rPr lang="en-US" sz="7500" dirty="0" smtClean="0"/>
              <a:t>est </a:t>
            </a:r>
            <a:r>
              <a:rPr lang="en-US" sz="7500" dirty="0"/>
              <a:t>in </a:t>
            </a:r>
            <a:r>
              <a:rPr lang="en-US" sz="7500" dirty="0" smtClean="0"/>
              <a:t>Post-Menopausal </a:t>
            </a:r>
            <a:r>
              <a:rPr lang="en-US" sz="7500" dirty="0"/>
              <a:t>W</a:t>
            </a:r>
            <a:r>
              <a:rPr lang="en-US" sz="7500" dirty="0" smtClean="0"/>
              <a:t>omen</a:t>
            </a:r>
          </a:p>
          <a:p>
            <a:pPr algn="ctr">
              <a:spcBef>
                <a:spcPct val="50000"/>
              </a:spcBef>
            </a:pPr>
            <a:r>
              <a:rPr lang="en-US" sz="3500" dirty="0"/>
              <a:t>Aline </a:t>
            </a:r>
            <a:r>
              <a:rPr lang="en-US" sz="3500" dirty="0" smtClean="0"/>
              <a:t>Glazos</a:t>
            </a:r>
            <a:r>
              <a:rPr lang="en-US" sz="3500" baseline="30000" dirty="0" smtClean="0"/>
              <a:t>1</a:t>
            </a:r>
            <a:r>
              <a:rPr lang="en-US" sz="3500" dirty="0" smtClean="0"/>
              <a:t>, Emma </a:t>
            </a:r>
            <a:r>
              <a:rPr lang="en-US" sz="3500" dirty="0"/>
              <a:t>Lee</a:t>
            </a:r>
            <a:r>
              <a:rPr lang="en-US" sz="3500" dirty="0" smtClean="0"/>
              <a:t>, PhD</a:t>
            </a:r>
            <a:r>
              <a:rPr lang="en-US" sz="3500" baseline="30000" dirty="0" smtClean="0"/>
              <a:t>1</a:t>
            </a:r>
            <a:r>
              <a:rPr lang="en-US" sz="3500" dirty="0" smtClean="0"/>
              <a:t>, </a:t>
            </a:r>
            <a:r>
              <a:rPr lang="en-US" sz="3500" dirty="0" smtClean="0"/>
              <a:t>Marnie </a:t>
            </a:r>
            <a:r>
              <a:rPr lang="en-US" sz="3500" dirty="0"/>
              <a:t>Vanden</a:t>
            </a:r>
            <a:r>
              <a:rPr lang="en-US" sz="3500" dirty="0"/>
              <a:t> </a:t>
            </a:r>
            <a:r>
              <a:rPr lang="en-US" sz="3500" dirty="0" smtClean="0"/>
              <a:t>Noven</a:t>
            </a:r>
            <a:r>
              <a:rPr lang="en-US" sz="3500" dirty="0" smtClean="0"/>
              <a:t>, PhD, DPT, ATC</a:t>
            </a:r>
            <a:r>
              <a:rPr lang="en-US" sz="3500" baseline="30000" dirty="0" smtClean="0"/>
              <a:t>2</a:t>
            </a:r>
            <a:r>
              <a:rPr lang="en-US" sz="3500" dirty="0" smtClean="0"/>
              <a:t>,</a:t>
            </a:r>
            <a:r>
              <a:rPr lang="en-US" sz="3500" dirty="0" smtClean="0"/>
              <a:t> and </a:t>
            </a:r>
            <a:r>
              <a:rPr lang="en-US" sz="3500" dirty="0"/>
              <a:t>Manda </a:t>
            </a:r>
            <a:r>
              <a:rPr lang="en-US" sz="3500" dirty="0" smtClean="0"/>
              <a:t>L. Keller-Ross, PhD, DPT</a:t>
            </a:r>
            <a:r>
              <a:rPr lang="en-US" sz="3500" baseline="30000" dirty="0"/>
              <a:t>1</a:t>
            </a:r>
            <a:r>
              <a:rPr lang="en-US" sz="3500" dirty="0" smtClean="0"/>
              <a:t>.</a:t>
            </a:r>
            <a:endParaRPr lang="en-US" sz="3500" dirty="0" smtClean="0"/>
          </a:p>
          <a:p>
            <a:pPr algn="ctr">
              <a:spcBef>
                <a:spcPct val="50000"/>
              </a:spcBef>
            </a:pPr>
            <a:r>
              <a:rPr lang="en-US" sz="3000" baseline="30000" dirty="0" smtClean="0"/>
              <a:t>1</a:t>
            </a:r>
            <a:r>
              <a:rPr lang="en-US" sz="3000" dirty="0" smtClean="0"/>
              <a:t>Divisions </a:t>
            </a:r>
            <a:r>
              <a:rPr lang="en-US" sz="3000" dirty="0"/>
              <a:t>of Physical Therapy and Rehabilitation Science</a:t>
            </a:r>
            <a:r>
              <a:rPr lang="en-US" sz="3000" dirty="0" smtClean="0"/>
              <a:t>, Medical School, University of Minnesota, Minneapolis, MN</a:t>
            </a:r>
          </a:p>
          <a:p>
            <a:pPr algn="ctr">
              <a:spcBef>
                <a:spcPct val="50000"/>
              </a:spcBef>
            </a:pPr>
            <a:r>
              <a:rPr lang="en-US" sz="3000" baseline="30000" dirty="0" smtClean="0"/>
              <a:t>2</a:t>
            </a:r>
            <a:r>
              <a:rPr lang="en-US" sz="3000" dirty="0" smtClean="0"/>
              <a:t>Department of Exercise Science, Belmont University, </a:t>
            </a:r>
            <a:r>
              <a:rPr lang="en-US" sz="3000" dirty="0" smtClean="0"/>
              <a:t>Nashville, TN</a:t>
            </a:r>
          </a:p>
          <a:p>
            <a:pPr algn="ctr">
              <a:spcBef>
                <a:spcPct val="50000"/>
              </a:spcBef>
            </a:pPr>
            <a:endParaRPr lang="en-US" altLang="en-US" sz="4000" dirty="0"/>
          </a:p>
        </p:txBody>
      </p:sp>
      <p:sp>
        <p:nvSpPr>
          <p:cNvPr id="2103" name="Text Box 55"/>
          <p:cNvSpPr txBox="1">
            <a:spLocks noChangeArrowheads="1"/>
          </p:cNvSpPr>
          <p:nvPr/>
        </p:nvSpPr>
        <p:spPr bwMode="auto">
          <a:xfrm>
            <a:off x="685800" y="2209800"/>
            <a:ext cx="3657600" cy="204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4389438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4389438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4389438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4389438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4389438">
              <a:defRPr>
                <a:solidFill>
                  <a:schemeClr val="tx1"/>
                </a:solidFill>
                <a:latin typeface="Arial" charset="0"/>
              </a:defRPr>
            </a:lvl5pPr>
            <a:lvl6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 dirty="0"/>
              <a:t>Logo</a:t>
            </a:r>
          </a:p>
          <a:p>
            <a:pPr algn="ctr">
              <a:spcBef>
                <a:spcPct val="50000"/>
              </a:spcBef>
            </a:pPr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2107" name="Text Box 59"/>
          <p:cNvSpPr txBox="1">
            <a:spLocks noChangeArrowheads="1"/>
          </p:cNvSpPr>
          <p:nvPr/>
        </p:nvSpPr>
        <p:spPr bwMode="auto">
          <a:xfrm>
            <a:off x="28870511" y="24389680"/>
            <a:ext cx="8305800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4389438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4389438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4389438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4389438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4389438">
              <a:defRPr>
                <a:solidFill>
                  <a:schemeClr val="tx1"/>
                </a:solidFill>
                <a:latin typeface="Arial" charset="0"/>
              </a:defRPr>
            </a:lvl5pPr>
            <a:lvl6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 dirty="0" smtClean="0"/>
              <a:t>References</a:t>
            </a:r>
            <a:endParaRPr lang="en-US" altLang="en-US" b="1" dirty="0"/>
          </a:p>
        </p:txBody>
      </p:sp>
      <p:sp>
        <p:nvSpPr>
          <p:cNvPr id="2109" name="Text Box 61"/>
          <p:cNvSpPr txBox="1">
            <a:spLocks noChangeArrowheads="1"/>
          </p:cNvSpPr>
          <p:nvPr/>
        </p:nvSpPr>
        <p:spPr bwMode="auto">
          <a:xfrm>
            <a:off x="10313004" y="9676267"/>
            <a:ext cx="8666708" cy="5909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1170" tIns="30584" rIns="61170" bIns="30584">
            <a:spAutoFit/>
          </a:bodyPr>
          <a:lstStyle>
            <a:lvl1pPr algn="l" defTabSz="612775">
              <a:defRPr>
                <a:solidFill>
                  <a:schemeClr val="tx1"/>
                </a:solidFill>
                <a:latin typeface="Arial" charset="0"/>
              </a:defRPr>
            </a:lvl1pPr>
            <a:lvl2pPr marL="306388" algn="l" defTabSz="612775">
              <a:defRPr>
                <a:solidFill>
                  <a:schemeClr val="tx1"/>
                </a:solidFill>
                <a:latin typeface="Arial" charset="0"/>
              </a:defRPr>
            </a:lvl2pPr>
            <a:lvl3pPr marL="612775" algn="l" defTabSz="612775">
              <a:defRPr>
                <a:solidFill>
                  <a:schemeClr val="tx1"/>
                </a:solidFill>
                <a:latin typeface="Arial" charset="0"/>
              </a:defRPr>
            </a:lvl3pPr>
            <a:lvl4pPr marL="915988" algn="l" defTabSz="612775">
              <a:defRPr>
                <a:solidFill>
                  <a:schemeClr val="tx1"/>
                </a:solidFill>
                <a:latin typeface="Arial" charset="0"/>
              </a:defRPr>
            </a:lvl4pPr>
            <a:lvl5pPr marL="1222375" algn="l" defTabSz="612775">
              <a:defRPr>
                <a:solidFill>
                  <a:schemeClr val="tx1"/>
                </a:solidFill>
                <a:latin typeface="Arial" charset="0"/>
              </a:defRPr>
            </a:lvl5pPr>
            <a:lvl6pPr marL="1679575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136775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2593975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051175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0" hangingPunct="0">
              <a:lnSpc>
                <a:spcPct val="95000"/>
              </a:lnSpc>
              <a:buFont typeface="Arial" charset="0"/>
              <a:buChar char="•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Participants rested on a bed in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a supine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position.</a:t>
            </a:r>
            <a:endParaRPr lang="en-US" sz="4000" dirty="0" smtClean="0">
              <a:latin typeface="Times" charset="0"/>
              <a:ea typeface="Times" charset="0"/>
              <a:cs typeface="Times" charset="0"/>
            </a:endParaRPr>
          </a:p>
          <a:p>
            <a:pPr marL="457200" indent="-457200" eaLnBrk="0" hangingPunct="0">
              <a:lnSpc>
                <a:spcPct val="95000"/>
              </a:lnSpc>
              <a:buFont typeface="Arial" charset="0"/>
              <a:buChar char="•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Participants rested for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3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minutes for a baseline (BL) data collection.</a:t>
            </a:r>
          </a:p>
          <a:p>
            <a:pPr marL="457200" lvl="3" indent="-457200" eaLnBrk="0" hangingPunct="0">
              <a:lnSpc>
                <a:spcPct val="95000"/>
              </a:lnSpc>
              <a:buFont typeface="Arial" charset="0"/>
              <a:buChar char="•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Participants completed a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two-minute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CPT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at ~1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℃.</a:t>
            </a:r>
            <a:endParaRPr lang="en-US" sz="4000" dirty="0" smtClean="0">
              <a:latin typeface="Times" charset="0"/>
              <a:ea typeface="Times" charset="0"/>
              <a:cs typeface="Times" charset="0"/>
            </a:endParaRPr>
          </a:p>
          <a:p>
            <a:pPr marL="457200" indent="-457200" eaLnBrk="0" hangingPunct="0">
              <a:lnSpc>
                <a:spcPct val="95000"/>
              </a:lnSpc>
              <a:buFont typeface="Arial" charset="0"/>
              <a:buChar char="•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BP  was measured with continuous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finger plethysmography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(</a:t>
            </a:r>
            <a:r>
              <a:rPr lang="en-US" sz="4000" b="1" dirty="0" smtClean="0">
                <a:latin typeface="Times" charset="0"/>
                <a:ea typeface="Times" charset="0"/>
                <a:cs typeface="Times" charset="0"/>
              </a:rPr>
              <a:t>Figure 1).</a:t>
            </a:r>
          </a:p>
          <a:p>
            <a:pPr marL="457200" indent="-457200" eaLnBrk="0" hangingPunct="0">
              <a:lnSpc>
                <a:spcPct val="95000"/>
              </a:lnSpc>
              <a:buFont typeface="Arial" charset="0"/>
              <a:buChar char="•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Mean arterial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pressure (MAP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)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was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calculated from collected BP.</a:t>
            </a:r>
          </a:p>
        </p:txBody>
      </p:sp>
      <p:sp>
        <p:nvSpPr>
          <p:cNvPr id="2110" name="Text Box 62"/>
          <p:cNvSpPr txBox="1">
            <a:spLocks noChangeArrowheads="1"/>
          </p:cNvSpPr>
          <p:nvPr/>
        </p:nvSpPr>
        <p:spPr bwMode="auto">
          <a:xfrm>
            <a:off x="29257356" y="26173288"/>
            <a:ext cx="8043862" cy="581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1170" tIns="30584" rIns="61170" bIns="30584">
            <a:spAutoFit/>
          </a:bodyPr>
          <a:lstStyle>
            <a:lvl1pPr marL="342900" indent="-342900" algn="l" defTabSz="612775">
              <a:defRPr>
                <a:solidFill>
                  <a:schemeClr val="tx1"/>
                </a:solidFill>
                <a:latin typeface="Arial" charset="0"/>
              </a:defRPr>
            </a:lvl1pPr>
            <a:lvl2pPr marL="649288" indent="-342900" algn="l" defTabSz="612775">
              <a:defRPr>
                <a:solidFill>
                  <a:schemeClr val="tx1"/>
                </a:solidFill>
                <a:latin typeface="Arial" charset="0"/>
              </a:defRPr>
            </a:lvl2pPr>
            <a:lvl3pPr marL="955675" indent="-342900" algn="l" defTabSz="612775">
              <a:defRPr>
                <a:solidFill>
                  <a:schemeClr val="tx1"/>
                </a:solidFill>
                <a:latin typeface="Arial" charset="0"/>
              </a:defRPr>
            </a:lvl3pPr>
            <a:lvl4pPr marL="1258888" indent="-342900" algn="l" defTabSz="612775">
              <a:defRPr>
                <a:solidFill>
                  <a:schemeClr val="tx1"/>
                </a:solidFill>
                <a:latin typeface="Arial" charset="0"/>
              </a:defRPr>
            </a:lvl4pPr>
            <a:lvl5pPr marL="1565275" indent="-342900" algn="l" defTabSz="612775">
              <a:defRPr>
                <a:solidFill>
                  <a:schemeClr val="tx1"/>
                </a:solidFill>
                <a:latin typeface="Arial" charset="0"/>
              </a:defRPr>
            </a:lvl5pPr>
            <a:lvl6pPr marL="2022475" indent="-342900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479675" indent="-342900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2936875" indent="-342900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394075" indent="-342900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AutoNum type="arabicPeriod"/>
            </a:pPr>
            <a:r>
              <a:rPr lang="en-US" altLang="en-US" sz="3000" dirty="0" smtClean="0">
                <a:latin typeface="Times" charset="0"/>
                <a:ea typeface="Times" charset="0"/>
                <a:cs typeface="Times" charset="0"/>
              </a:rPr>
              <a:t>Hines, EA, Brown, GE. The cold pressor test for measuring the </a:t>
            </a:r>
            <a:r>
              <a:rPr lang="en-US" altLang="en-US" sz="3000" dirty="0" smtClean="0">
                <a:latin typeface="Times" charset="0"/>
                <a:ea typeface="Times" charset="0"/>
                <a:cs typeface="Times" charset="0"/>
              </a:rPr>
              <a:t>reactibility</a:t>
            </a:r>
            <a:r>
              <a:rPr lang="en-US" altLang="en-US" sz="3000" dirty="0" smtClean="0">
                <a:latin typeface="Times" charset="0"/>
                <a:ea typeface="Times" charset="0"/>
                <a:cs typeface="Times" charset="0"/>
              </a:rPr>
              <a:t> of the blood pressure: Data concerning 571 normal and hypertensive subject. </a:t>
            </a:r>
            <a:r>
              <a:rPr lang="en-US" altLang="en-US" sz="3000" i="1" dirty="0" smtClean="0">
                <a:latin typeface="Times" charset="0"/>
                <a:ea typeface="Times" charset="0"/>
                <a:cs typeface="Times" charset="0"/>
              </a:rPr>
              <a:t>Am Heart J </a:t>
            </a:r>
            <a:r>
              <a:rPr lang="en-US" altLang="en-US" sz="3000" dirty="0" smtClean="0">
                <a:latin typeface="Times" charset="0"/>
                <a:ea typeface="Times" charset="0"/>
                <a:cs typeface="Times" charset="0"/>
              </a:rPr>
              <a:t>11: 1-9, 1936.</a:t>
            </a:r>
          </a:p>
          <a:p>
            <a:pPr marL="457200" indent="-457200">
              <a:buAutoNum type="arabicPeriod"/>
            </a:pP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Lima R, Wofford M, and 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Reckelhoff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 JF. Hypertension in postmenopausal women. </a:t>
            </a:r>
            <a:r>
              <a:rPr lang="en-US" sz="3000" i="1" dirty="0">
                <a:latin typeface="Times" charset="0"/>
                <a:ea typeface="Times" charset="0"/>
                <a:cs typeface="Times" charset="0"/>
              </a:rPr>
              <a:t>Curr</a:t>
            </a:r>
            <a:r>
              <a:rPr lang="en-US" sz="3000" i="1" dirty="0"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3000" i="1" dirty="0">
                <a:latin typeface="Times" charset="0"/>
                <a:ea typeface="Times" charset="0"/>
                <a:cs typeface="Times" charset="0"/>
              </a:rPr>
              <a:t>Hypertens</a:t>
            </a:r>
            <a:r>
              <a:rPr lang="en-US" sz="3000" i="1" dirty="0">
                <a:latin typeface="Times" charset="0"/>
                <a:ea typeface="Times" charset="0"/>
                <a:cs typeface="Times" charset="0"/>
              </a:rPr>
              <a:t> Rep 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14: 254-260, 2012</a:t>
            </a:r>
            <a:r>
              <a:rPr lang="en-US" sz="3000" dirty="0" smtClean="0"/>
              <a:t>.</a:t>
            </a:r>
            <a:endParaRPr lang="en-US" sz="3000" dirty="0">
              <a:latin typeface="Times" charset="0"/>
              <a:ea typeface="Times" charset="0"/>
              <a:cs typeface="Times" charset="0"/>
            </a:endParaRPr>
          </a:p>
          <a:p>
            <a:pPr marL="457200" indent="-457200">
              <a:buAutoNum type="arabicPeriod"/>
            </a:pP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Shuster LT, Rhodes DJ, 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Gostout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 BS, 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Grossardt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 BR, and Rocca WA. Premature menopause or early menopause: long-term health consequences. </a:t>
            </a:r>
            <a:r>
              <a:rPr lang="en-US" sz="3000" i="1" dirty="0">
                <a:latin typeface="Times" charset="0"/>
                <a:ea typeface="Times" charset="0"/>
                <a:cs typeface="Times" charset="0"/>
              </a:rPr>
              <a:t>Maturitas</a:t>
            </a:r>
            <a:r>
              <a:rPr lang="en-US" sz="3000" i="1" dirty="0"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65: 161-166, 2010.</a:t>
            </a:r>
            <a:endParaRPr lang="en-US" altLang="en-US" sz="3000" dirty="0" smtClean="0">
              <a:latin typeface="Times" charset="0"/>
              <a:ea typeface="Times" charset="0"/>
              <a:cs typeface="Times" charset="0"/>
            </a:endParaRPr>
          </a:p>
          <a:p>
            <a:pPr marL="457200" indent="-457200">
              <a:buAutoNum type="arabicPeriod"/>
            </a:pPr>
            <a:endParaRPr lang="en-US" altLang="en-US" sz="2200" dirty="0" smtClean="0">
              <a:latin typeface="Times" charset="0"/>
              <a:ea typeface="Times" charset="0"/>
              <a:cs typeface="Times" charset="0"/>
            </a:endParaRPr>
          </a:p>
          <a:p>
            <a:pPr marL="457200" indent="-457200">
              <a:buAutoNum type="arabicPeriod"/>
            </a:pPr>
            <a:endParaRPr lang="en-US" altLang="en-US" sz="2200" b="1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29257356" y="18872090"/>
            <a:ext cx="8756573" cy="36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1170" tIns="30584" rIns="61170" bIns="30584">
            <a:spAutoFit/>
          </a:bodyPr>
          <a:lstStyle>
            <a:lvl1pPr algn="l" defTabSz="612775">
              <a:defRPr>
                <a:solidFill>
                  <a:schemeClr val="tx1"/>
                </a:solidFill>
                <a:latin typeface="Arial" charset="0"/>
              </a:defRPr>
            </a:lvl1pPr>
            <a:lvl2pPr marL="306388" algn="l" defTabSz="612775">
              <a:defRPr>
                <a:solidFill>
                  <a:schemeClr val="tx1"/>
                </a:solidFill>
                <a:latin typeface="Arial" charset="0"/>
              </a:defRPr>
            </a:lvl2pPr>
            <a:lvl3pPr marL="612775" algn="l" defTabSz="612775">
              <a:defRPr>
                <a:solidFill>
                  <a:schemeClr val="tx1"/>
                </a:solidFill>
                <a:latin typeface="Arial" charset="0"/>
              </a:defRPr>
            </a:lvl3pPr>
            <a:lvl4pPr marL="915988" algn="l" defTabSz="612775">
              <a:defRPr>
                <a:solidFill>
                  <a:schemeClr val="tx1"/>
                </a:solidFill>
                <a:latin typeface="Arial" charset="0"/>
              </a:defRPr>
            </a:lvl4pPr>
            <a:lvl5pPr marL="1222375" algn="l" defTabSz="612775">
              <a:defRPr>
                <a:solidFill>
                  <a:schemeClr val="tx1"/>
                </a:solidFill>
                <a:latin typeface="Arial" charset="0"/>
              </a:defRPr>
            </a:lvl5pPr>
            <a:lvl6pPr marL="1679575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136775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2593975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051175" defTabSz="612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lnSpc>
                <a:spcPct val="95000"/>
              </a:lnSpc>
            </a:pPr>
            <a:r>
              <a:rPr lang="en-US" sz="4500" dirty="0">
                <a:latin typeface="Times" charset="0"/>
                <a:ea typeface="Times" charset="0"/>
                <a:cs typeface="Times" charset="0"/>
              </a:rPr>
              <a:t>Although the CPT induced an increase in </a:t>
            </a:r>
            <a:r>
              <a:rPr lang="en-US" sz="4500" dirty="0" smtClean="0">
                <a:latin typeface="Times" charset="0"/>
                <a:ea typeface="Times" charset="0"/>
                <a:cs typeface="Times" charset="0"/>
              </a:rPr>
              <a:t>BP in all participants on average, we </a:t>
            </a:r>
            <a:r>
              <a:rPr lang="en-US" sz="4500" dirty="0" smtClean="0">
                <a:latin typeface="Times" charset="0"/>
                <a:ea typeface="Times" charset="0"/>
                <a:cs typeface="Times" charset="0"/>
              </a:rPr>
              <a:t>found that menopause </a:t>
            </a:r>
            <a:r>
              <a:rPr lang="en-US" sz="4500" dirty="0">
                <a:latin typeface="Times" charset="0"/>
                <a:ea typeface="Times" charset="0"/>
                <a:cs typeface="Times" charset="0"/>
              </a:rPr>
              <a:t>age was not associated with BP </a:t>
            </a:r>
            <a:r>
              <a:rPr lang="en-US" sz="4500" dirty="0" smtClean="0">
                <a:latin typeface="Times" charset="0"/>
                <a:ea typeface="Times" charset="0"/>
                <a:cs typeface="Times" charset="0"/>
              </a:rPr>
              <a:t>reactivity to this stressor. </a:t>
            </a:r>
            <a:r>
              <a:rPr lang="en-US" sz="4500" dirty="0">
                <a:latin typeface="Times" charset="0"/>
                <a:ea typeface="Times" charset="0"/>
                <a:cs typeface="Times" charset="0"/>
              </a:rPr>
              <a:t> </a:t>
            </a:r>
          </a:p>
          <a:p>
            <a:pPr eaLnBrk="0" hangingPunct="0">
              <a:lnSpc>
                <a:spcPct val="95000"/>
              </a:lnSpc>
            </a:pPr>
            <a:endParaRPr lang="en-US" altLang="en-US" sz="2000" dirty="0">
              <a:latin typeface="Times New Roman" pitchFamily="18" charset="0"/>
            </a:endParaRPr>
          </a:p>
        </p:txBody>
      </p:sp>
      <p:sp>
        <p:nvSpPr>
          <p:cNvPr id="2113" name="Text Box 65"/>
          <p:cNvSpPr txBox="1">
            <a:spLocks noChangeArrowheads="1"/>
          </p:cNvSpPr>
          <p:nvPr/>
        </p:nvSpPr>
        <p:spPr bwMode="auto">
          <a:xfrm>
            <a:off x="672794" y="6947006"/>
            <a:ext cx="8401050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4389438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4389438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4389438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4389438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4389438">
              <a:defRPr>
                <a:solidFill>
                  <a:schemeClr val="tx1"/>
                </a:solidFill>
                <a:latin typeface="Arial" charset="0"/>
              </a:defRPr>
            </a:lvl5pPr>
            <a:lvl6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 dirty="0" smtClean="0"/>
              <a:t>Background</a:t>
            </a:r>
            <a:endParaRPr lang="en-US" altLang="en-US" b="1" dirty="0"/>
          </a:p>
        </p:txBody>
      </p:sp>
      <p:sp>
        <p:nvSpPr>
          <p:cNvPr id="2114" name="Text Box 66"/>
          <p:cNvSpPr txBox="1">
            <a:spLocks noChangeArrowheads="1"/>
          </p:cNvSpPr>
          <p:nvPr/>
        </p:nvSpPr>
        <p:spPr bwMode="auto">
          <a:xfrm>
            <a:off x="9329087" y="15896945"/>
            <a:ext cx="8572500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4389438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4389438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4389438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4389438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4389438">
              <a:defRPr>
                <a:solidFill>
                  <a:schemeClr val="tx1"/>
                </a:solidFill>
                <a:latin typeface="Arial" charset="0"/>
              </a:defRPr>
            </a:lvl5pPr>
            <a:lvl6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 dirty="0"/>
              <a:t>Results</a:t>
            </a:r>
          </a:p>
        </p:txBody>
      </p:sp>
      <p:sp>
        <p:nvSpPr>
          <p:cNvPr id="2115" name="Text Box 67"/>
          <p:cNvSpPr txBox="1">
            <a:spLocks noChangeArrowheads="1"/>
          </p:cNvSpPr>
          <p:nvPr/>
        </p:nvSpPr>
        <p:spPr bwMode="auto">
          <a:xfrm>
            <a:off x="32810450" y="2327275"/>
            <a:ext cx="3657600" cy="204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4389438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4389438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4389438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4389438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4389438">
              <a:defRPr>
                <a:solidFill>
                  <a:schemeClr val="tx1"/>
                </a:solidFill>
                <a:latin typeface="Arial" charset="0"/>
              </a:defRPr>
            </a:lvl5pPr>
            <a:lvl6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389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 dirty="0"/>
              <a:t>Logo</a:t>
            </a:r>
          </a:p>
          <a:p>
            <a:pPr algn="ctr">
              <a:spcBef>
                <a:spcPct val="50000"/>
              </a:spcBef>
            </a:pPr>
            <a:endParaRPr lang="en-US" altLang="en-US" sz="28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1599614"/>
            <a:ext cx="5207000" cy="32650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452885" y="7167307"/>
            <a:ext cx="671512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Discussion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776241" y="12191099"/>
            <a:ext cx="849434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0" hangingPunct="0">
              <a:lnSpc>
                <a:spcPct val="95000"/>
              </a:lnSpc>
            </a:pPr>
            <a:endParaRPr lang="en-US" altLang="en-US" sz="4000" dirty="0">
              <a:latin typeface="Times New Roman" pitchFamily="18" charset="0"/>
            </a:endParaRPr>
          </a:p>
          <a:p>
            <a:pPr marL="685800" indent="-685800" algn="l" eaLnBrk="0" hangingPunct="0">
              <a:lnSpc>
                <a:spcPct val="95000"/>
              </a:lnSpc>
              <a:buFont typeface="Arial" charset="0"/>
              <a:buChar char="•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Menopause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age was not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significantly  correlated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with the change in SBP, DBP, or MAP during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CPT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(r =-0.21, p=0.57; r=-0.07, p=0.86; and r=0.08, p=0.82, respectively). 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51626" y="15480895"/>
            <a:ext cx="82296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Purpose &amp; Hypothesis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5937" y="18519888"/>
            <a:ext cx="865685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l" eaLnBrk="0" hangingPunct="0">
              <a:lnSpc>
                <a:spcPct val="85000"/>
              </a:lnSpc>
              <a:buFont typeface="Arial" charset="0"/>
              <a:buChar char="•"/>
            </a:pPr>
            <a:r>
              <a:rPr lang="en-US" sz="4000" u="sng" dirty="0" smtClean="0">
                <a:latin typeface="Times" charset="0"/>
                <a:ea typeface="Times" charset="0"/>
                <a:cs typeface="Times" charset="0"/>
              </a:rPr>
              <a:t>Purpose: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T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o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determine the association between menopause age and the change in BP during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the CPT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in post-menopausal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women. </a:t>
            </a:r>
          </a:p>
          <a:p>
            <a:pPr marL="685800" indent="-685800" algn="l" eaLnBrk="0" hangingPunct="0">
              <a:lnSpc>
                <a:spcPct val="85000"/>
              </a:lnSpc>
              <a:buFont typeface="Arial" charset="0"/>
              <a:buChar char="•"/>
            </a:pPr>
            <a:r>
              <a:rPr lang="en-US" sz="4000" u="sng" dirty="0" smtClean="0">
                <a:latin typeface="Times" charset="0"/>
                <a:ea typeface="Times" charset="0"/>
                <a:cs typeface="Times" charset="0"/>
              </a:rPr>
              <a:t>Hypothesis: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Women who experienced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premature or early menopause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will have a heightened BP response to the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CPT,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predicting a higher risk of developing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HTN in this population.</a:t>
            </a:r>
            <a:endParaRPr lang="en-US" sz="4000" u="sng" dirty="0">
              <a:latin typeface="Times" charset="0"/>
              <a:ea typeface="Times" charset="0"/>
              <a:cs typeface="Times" charset="0"/>
            </a:endParaRPr>
          </a:p>
          <a:p>
            <a:endParaRPr lang="en-US" sz="30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52063" y="6529720"/>
            <a:ext cx="7758905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Experimental Protocol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2684" y="25350645"/>
            <a:ext cx="8702356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Two groups of women were recruited for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participation:</a:t>
            </a:r>
            <a:endParaRPr lang="en-US" sz="4000" dirty="0">
              <a:latin typeface="Times" charset="0"/>
              <a:ea typeface="Times" charset="0"/>
              <a:cs typeface="Times" charset="0"/>
            </a:endParaRPr>
          </a:p>
          <a:p>
            <a:pPr marL="914400" lvl="1" indent="-914400" algn="l">
              <a:buAutoNum type="arabicPeriod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Women who experienced menopause at a typical age (age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≥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46yrs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).</a:t>
            </a:r>
            <a:endParaRPr lang="en-US" sz="4000" dirty="0" smtClean="0">
              <a:latin typeface="Times" charset="0"/>
              <a:ea typeface="Times" charset="0"/>
              <a:cs typeface="Times" charset="0"/>
            </a:endParaRPr>
          </a:p>
          <a:p>
            <a:pPr marL="914400" lvl="1" indent="-914400" algn="l">
              <a:buFontTx/>
              <a:buAutoNum type="arabicPeriod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Women who experienced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premature or early menopause (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age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≤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45yrs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).</a:t>
            </a:r>
            <a:endParaRPr lang="en-US" sz="4000" dirty="0">
              <a:latin typeface="Times" charset="0"/>
              <a:ea typeface="Times" charset="0"/>
              <a:cs typeface="Times" charset="0"/>
            </a:endParaRPr>
          </a:p>
          <a:p>
            <a:pPr marL="914400" lvl="1" indent="-914400" algn="l">
              <a:buAutoNum type="arabicPeriod"/>
            </a:pPr>
            <a:endParaRPr lang="en-US" sz="5000" dirty="0">
              <a:latin typeface="Times" charset="0"/>
              <a:ea typeface="Times" charset="0"/>
              <a:cs typeface="Times" charset="0"/>
            </a:endParaRPr>
          </a:p>
          <a:p>
            <a:pPr algn="l"/>
            <a:r>
              <a:rPr lang="en-US" sz="4500" dirty="0" smtClean="0"/>
              <a:t>  </a:t>
            </a:r>
            <a:endParaRPr lang="en-US" sz="45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954056"/>
              </p:ext>
            </p:extLst>
          </p:nvPr>
        </p:nvGraphicFramePr>
        <p:xfrm>
          <a:off x="10313004" y="18612918"/>
          <a:ext cx="7695830" cy="38192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47915"/>
                <a:gridCol w="3847915"/>
              </a:tblGrid>
              <a:tr h="954807">
                <a:tc>
                  <a:txBody>
                    <a:bodyPr/>
                    <a:lstStyle/>
                    <a:p>
                      <a:endParaRPr lang="en-US" sz="2200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Mean ± Standard Deviation</a:t>
                      </a:r>
                      <a:endParaRPr lang="en-US" sz="2200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</a:tr>
              <a:tr h="954807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Age (yrs.)</a:t>
                      </a:r>
                      <a:endParaRPr lang="en-US" sz="2200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63±3</a:t>
                      </a:r>
                      <a:endParaRPr lang="en-US" sz="2200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</a:tr>
              <a:tr h="954807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Menopause Age (yrs.)</a:t>
                      </a:r>
                      <a:endParaRPr lang="en-US" sz="2200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49±5</a:t>
                      </a:r>
                      <a:endParaRPr lang="en-US" sz="2200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</a:tr>
              <a:tr h="954807">
                <a:tc>
                  <a:txBody>
                    <a:bodyPr/>
                    <a:lstStyle/>
                    <a:p>
                      <a:pPr marL="0" indent="0">
                        <a:buFont typeface="Arial" charset="0"/>
                        <a:buNone/>
                      </a:pPr>
                      <a:r>
                        <a:rPr lang="en-US" sz="220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BMI (kg/m</a:t>
                      </a:r>
                      <a:r>
                        <a:rPr lang="en-US" sz="2200" baseline="3000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2</a:t>
                      </a:r>
                      <a:r>
                        <a:rPr lang="en-US" sz="220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23.4</a:t>
                      </a:r>
                      <a:r>
                        <a:rPr lang="en-US" sz="2200" baseline="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 </a:t>
                      </a:r>
                      <a:r>
                        <a:rPr lang="en-US" sz="2200" dirty="0" smtClean="0">
                          <a:latin typeface="Times" charset="0"/>
                          <a:ea typeface="Times" charset="0"/>
                          <a:cs typeface="Times" charset="0"/>
                        </a:rPr>
                        <a:t>± 4.3</a:t>
                      </a:r>
                      <a:endParaRPr lang="en-US" sz="2200" dirty="0">
                        <a:latin typeface="Times" charset="0"/>
                        <a:ea typeface="Times" charset="0"/>
                        <a:cs typeface="Times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400" y="1858551"/>
            <a:ext cx="4572500" cy="26712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223665" y="22546864"/>
            <a:ext cx="79624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="1" dirty="0" smtClean="0">
                <a:latin typeface="Times" charset="0"/>
                <a:ea typeface="Times" charset="0"/>
                <a:cs typeface="Times" charset="0"/>
              </a:rPr>
              <a:t>Table 1: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Ten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post-menopausal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women participated: seven who experienced menopause at a typical age and three who experienced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premature or early menopause.</a:t>
            </a:r>
            <a:endParaRPr lang="en-US" sz="3000" b="1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46923" y="17731313"/>
            <a:ext cx="71602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latin typeface="Times" charset="0"/>
                <a:ea typeface="Times" charset="0"/>
                <a:cs typeface="Times" charset="0"/>
              </a:rPr>
              <a:t>Table 1. </a:t>
            </a:r>
            <a:r>
              <a:rPr lang="en-US" sz="3500" b="1" dirty="0" smtClean="0">
                <a:latin typeface="Times" charset="0"/>
                <a:ea typeface="Times" charset="0"/>
                <a:cs typeface="Times" charset="0"/>
              </a:rPr>
              <a:t>Participant Demographics</a:t>
            </a:r>
            <a:endParaRPr lang="en-US" sz="3500" b="1" dirty="0">
              <a:latin typeface="Times" charset="0"/>
              <a:ea typeface="Times" charset="0"/>
              <a:cs typeface="Times" charset="0"/>
            </a:endParaRPr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1615920200"/>
              </p:ext>
            </p:extLst>
          </p:nvPr>
        </p:nvGraphicFramePr>
        <p:xfrm>
          <a:off x="10313004" y="24765370"/>
          <a:ext cx="7933220" cy="431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0313004" y="29212976"/>
            <a:ext cx="82826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="1" dirty="0" smtClean="0">
                <a:latin typeface="Times" charset="0"/>
                <a:ea typeface="Times" charset="0"/>
                <a:cs typeface="Times" charset="0"/>
              </a:rPr>
              <a:t>Figure </a:t>
            </a:r>
            <a:r>
              <a:rPr lang="en-US" sz="3000" b="1" dirty="0" smtClean="0">
                <a:latin typeface="Times" charset="0"/>
                <a:ea typeface="Times" charset="0"/>
                <a:cs typeface="Times" charset="0"/>
              </a:rPr>
              <a:t>1.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Average changes in systolic blood pressure (SBP), diastolic blood pressure (DBP), and mean arterial pressure (MAP) during the CPT from baseline.  The changes found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were statistically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significant (p=0.002, p=0.001, p=0.02, respectively).</a:t>
            </a:r>
            <a:endParaRPr lang="en-US" sz="3000" b="1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4036" y="32171343"/>
            <a:ext cx="210524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Acknowledgments: This 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project was supported by the University of Minnesota’s Undergraduate Research Opportunities Program.</a:t>
            </a:r>
            <a:endParaRPr lang="en-US" sz="3000" dirty="0"/>
          </a:p>
        </p:txBody>
      </p:sp>
      <p:sp>
        <p:nvSpPr>
          <p:cNvPr id="2" name="TextBox 1"/>
          <p:cNvSpPr txBox="1"/>
          <p:nvPr/>
        </p:nvSpPr>
        <p:spPr>
          <a:xfrm>
            <a:off x="20091455" y="11699237"/>
            <a:ext cx="7945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="1" dirty="0" smtClean="0">
                <a:latin typeface="Times" charset="0"/>
                <a:ea typeface="Times" charset="0"/>
                <a:cs typeface="Times" charset="0"/>
              </a:rPr>
              <a:t>Figure 2.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The relationship between menopause age and SBP during the CPT.  The correlation was not found to be statistically significant (p&gt;0.05).</a:t>
            </a:r>
            <a:endParaRPr lang="en-US" sz="3000" b="1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91454" y="20021954"/>
            <a:ext cx="7945319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="1" dirty="0">
                <a:latin typeface="Times" charset="0"/>
                <a:ea typeface="Times" charset="0"/>
                <a:cs typeface="Times" charset="0"/>
              </a:rPr>
              <a:t>Figure 3</a:t>
            </a:r>
            <a:r>
              <a:rPr lang="en-US" sz="3000" b="1" dirty="0" smtClean="0">
                <a:latin typeface="Times" charset="0"/>
                <a:ea typeface="Times" charset="0"/>
                <a:cs typeface="Times" charset="0"/>
              </a:rPr>
              <a:t>. 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The relationship between menopause age and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DBP during the CPT.  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The correlation was not found to be statistically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significant (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p&gt;0.05).</a:t>
            </a:r>
            <a:endParaRPr lang="en-US" sz="3000" b="1" dirty="0">
              <a:latin typeface="Times" charset="0"/>
              <a:ea typeface="Times" charset="0"/>
              <a:cs typeface="Times" charset="0"/>
            </a:endParaRPr>
          </a:p>
          <a:p>
            <a:pPr algn="l"/>
            <a:endParaRPr lang="en-US" sz="3000" b="1" dirty="0">
              <a:latin typeface="Times" charset="0"/>
              <a:ea typeface="Times" charset="0"/>
              <a:cs typeface="Times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950762" y="27945921"/>
            <a:ext cx="781747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="1" dirty="0">
                <a:latin typeface="Times" charset="0"/>
                <a:ea typeface="Times" charset="0"/>
                <a:cs typeface="Times" charset="0"/>
              </a:rPr>
              <a:t>Figure 4</a:t>
            </a:r>
            <a:r>
              <a:rPr lang="en-US" sz="3000" b="1" dirty="0" smtClean="0">
                <a:latin typeface="Times" charset="0"/>
                <a:ea typeface="Times" charset="0"/>
                <a:cs typeface="Times" charset="0"/>
              </a:rPr>
              <a:t>. 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The relationship between menopause age and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MAP during the CPT.  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The correlation was not found to be statistically </a:t>
            </a:r>
            <a:r>
              <a:rPr lang="en-US" sz="3000" dirty="0" smtClean="0">
                <a:latin typeface="Times" charset="0"/>
                <a:ea typeface="Times" charset="0"/>
                <a:cs typeface="Times" charset="0"/>
              </a:rPr>
              <a:t>significant (</a:t>
            </a:r>
            <a:r>
              <a:rPr lang="en-US" sz="3000" dirty="0">
                <a:latin typeface="Times" charset="0"/>
                <a:ea typeface="Times" charset="0"/>
                <a:cs typeface="Times" charset="0"/>
              </a:rPr>
              <a:t>p&gt;0.05).</a:t>
            </a:r>
            <a:endParaRPr lang="en-US" sz="3000" b="1" dirty="0">
              <a:latin typeface="Times" charset="0"/>
              <a:ea typeface="Times" charset="0"/>
              <a:cs typeface="Times" charset="0"/>
            </a:endParaRPr>
          </a:p>
          <a:p>
            <a:pPr algn="l"/>
            <a:endParaRPr lang="en-US" sz="3000" b="1" dirty="0">
              <a:latin typeface="Times" charset="0"/>
              <a:ea typeface="Times" charset="0"/>
              <a:cs typeface="Times" charset="0"/>
            </a:endParaRPr>
          </a:p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937952" y="8479294"/>
            <a:ext cx="8571685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l">
              <a:buFont typeface="Arial" charset="0"/>
              <a:buChar char="•"/>
            </a:pP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SBP, DBP, and MAP increased during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CPT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from baseline (23.23±16.92mmHg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,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p=0.002; 12.65±8.39 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mmHg,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p=0.001;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14.51±15.92mmHg</a:t>
            </a:r>
            <a:r>
              <a:rPr lang="en-US" sz="4000" dirty="0">
                <a:latin typeface="Times" charset="0"/>
                <a:ea typeface="Times" charset="0"/>
                <a:cs typeface="Times" charset="0"/>
              </a:rPr>
              <a:t>, p=0.02, </a:t>
            </a:r>
            <a:r>
              <a:rPr lang="en-US" sz="4000" dirty="0" smtClean="0">
                <a:latin typeface="Times" charset="0"/>
                <a:ea typeface="Times" charset="0"/>
                <a:cs typeface="Times" charset="0"/>
              </a:rPr>
              <a:t>respectively).</a:t>
            </a:r>
            <a:endParaRPr lang="en-US" sz="4000" dirty="0">
              <a:latin typeface="Times" charset="0"/>
              <a:ea typeface="Times" charset="0"/>
              <a:cs typeface="Times" charset="0"/>
            </a:endParaRPr>
          </a:p>
          <a:p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646" y="6515458"/>
            <a:ext cx="8644320" cy="512309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2837" y="14749673"/>
            <a:ext cx="8853701" cy="495687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0036" y="22552975"/>
            <a:ext cx="8558929" cy="523817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5816560" y="7620000"/>
            <a:ext cx="1951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" charset="0"/>
                <a:ea typeface="Times" charset="0"/>
                <a:cs typeface="Times" charset="0"/>
              </a:rPr>
              <a:t>r</a:t>
            </a: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= -0.21</a:t>
            </a:r>
          </a:p>
          <a:p>
            <a:r>
              <a:rPr lang="en-US" sz="2000" dirty="0">
                <a:latin typeface="Times" charset="0"/>
                <a:ea typeface="Times" charset="0"/>
                <a:cs typeface="Times" charset="0"/>
              </a:rPr>
              <a:t>p</a:t>
            </a: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= 0.57</a:t>
            </a:r>
            <a:endParaRPr lang="en-US" sz="20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816560" y="15792085"/>
            <a:ext cx="1951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" charset="0"/>
                <a:ea typeface="Times" charset="0"/>
                <a:cs typeface="Times" charset="0"/>
              </a:rPr>
              <a:t>r</a:t>
            </a: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= -0.07</a:t>
            </a:r>
          </a:p>
          <a:p>
            <a:r>
              <a:rPr lang="en-US" sz="2000" dirty="0">
                <a:latin typeface="Times" charset="0"/>
                <a:ea typeface="Times" charset="0"/>
                <a:cs typeface="Times" charset="0"/>
              </a:rPr>
              <a:t>p</a:t>
            </a: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= 0.86</a:t>
            </a:r>
            <a:endParaRPr lang="en-US" sz="20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236246" y="23284386"/>
            <a:ext cx="1902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" charset="0"/>
                <a:ea typeface="Times" charset="0"/>
                <a:cs typeface="Times" charset="0"/>
              </a:rPr>
              <a:t>r</a:t>
            </a: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= 0.08</a:t>
            </a:r>
          </a:p>
          <a:p>
            <a:r>
              <a:rPr lang="en-US" sz="2000" dirty="0">
                <a:latin typeface="Times" charset="0"/>
                <a:ea typeface="Times" charset="0"/>
                <a:cs typeface="Times" charset="0"/>
              </a:rPr>
              <a:t>p</a:t>
            </a:r>
            <a:r>
              <a:rPr lang="en-US" sz="2000" dirty="0" smtClean="0">
                <a:latin typeface="Times" charset="0"/>
                <a:ea typeface="Times" charset="0"/>
                <a:cs typeface="Times" charset="0"/>
              </a:rPr>
              <a:t>= 0.82</a:t>
            </a:r>
            <a:endParaRPr lang="en-US" sz="2000" dirty="0">
              <a:latin typeface="Times" charset="0"/>
              <a:ea typeface="Times" charset="0"/>
              <a:cs typeface="Times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3973</TotalTime>
  <Words>711</Words>
  <Application>Microsoft Macintosh PowerPoint</Application>
  <PresentationFormat>Custom</PresentationFormat>
  <Paragraphs>61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Times</vt:lpstr>
      <vt:lpstr>Times New Roman</vt:lpstr>
      <vt:lpstr>Arial</vt:lpstr>
      <vt:lpstr>Default Design</vt:lpstr>
      <vt:lpstr>CorelDRAW</vt:lpstr>
      <vt:lpstr>PowerPoint Presentation</vt:lpstr>
    </vt:vector>
  </TitlesOfParts>
  <Company>MegaPrint Inc.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36x48 Horizontal Poster</dc:title>
  <dc:creator>Ethan Shulda</dc:creator>
  <dc:description>©MegaPrint Inc. 2009</dc:description>
  <cp:lastModifiedBy>glazos42@gmail.com</cp:lastModifiedBy>
  <cp:revision>125</cp:revision>
  <dcterms:created xsi:type="dcterms:W3CDTF">2008-12-04T00:20:37Z</dcterms:created>
  <dcterms:modified xsi:type="dcterms:W3CDTF">2019-12-18T18:02:09Z</dcterms:modified>
  <cp:category>Research Poster</cp:category>
</cp:coreProperties>
</file>