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3"/>
  </p:notesMasterIdLst>
  <p:sldIdLst>
    <p:sldId id="261" r:id="rId2"/>
    <p:sldId id="326" r:id="rId3"/>
    <p:sldId id="283" r:id="rId4"/>
    <p:sldId id="332" r:id="rId5"/>
    <p:sldId id="333" r:id="rId6"/>
    <p:sldId id="329" r:id="rId7"/>
    <p:sldId id="325" r:id="rId8"/>
    <p:sldId id="286" r:id="rId9"/>
    <p:sldId id="321" r:id="rId10"/>
    <p:sldId id="299" r:id="rId11"/>
    <p:sldId id="324" r:id="rId12"/>
    <p:sldId id="298" r:id="rId13"/>
    <p:sldId id="300" r:id="rId14"/>
    <p:sldId id="328" r:id="rId15"/>
    <p:sldId id="334" r:id="rId16"/>
    <p:sldId id="284" r:id="rId17"/>
    <p:sldId id="323" r:id="rId18"/>
    <p:sldId id="308" r:id="rId19"/>
    <p:sldId id="301" r:id="rId20"/>
    <p:sldId id="322" r:id="rId21"/>
    <p:sldId id="316" r:id="rId22"/>
    <p:sldId id="317" r:id="rId23"/>
    <p:sldId id="290" r:id="rId24"/>
    <p:sldId id="314" r:id="rId25"/>
    <p:sldId id="320" r:id="rId26"/>
    <p:sldId id="291" r:id="rId27"/>
    <p:sldId id="330" r:id="rId28"/>
    <p:sldId id="302" r:id="rId29"/>
    <p:sldId id="303" r:id="rId30"/>
    <p:sldId id="312" r:id="rId31"/>
    <p:sldId id="319"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001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655" autoAdjust="0"/>
  </p:normalViewPr>
  <p:slideViewPr>
    <p:cSldViewPr showGuides="1">
      <p:cViewPr varScale="1">
        <p:scale>
          <a:sx n="67" d="100"/>
          <a:sy n="67" d="100"/>
        </p:scale>
        <p:origin x="-1877" y="-8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5817FC-1E87-4DB7-ABA3-0B0ECC1810E2}" type="datetimeFigureOut">
              <a:rPr lang="en-US" smtClean="0"/>
              <a:pPr/>
              <a:t>1/30/2015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AF1CAF-6834-4CDE-9951-C629BE845854}" type="slidenum">
              <a:rPr lang="en-US" smtClean="0"/>
              <a:pPr/>
              <a:t>‹#›</a:t>
            </a:fld>
            <a:endParaRPr lang="en-US"/>
          </a:p>
        </p:txBody>
      </p:sp>
    </p:spTree>
    <p:extLst>
      <p:ext uri="{BB962C8B-B14F-4D97-AF65-F5344CB8AC3E}">
        <p14:creationId xmlns="" xmlns:p14="http://schemas.microsoft.com/office/powerpoint/2010/main" val="21896940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8DFE2A1-0FBD-49D3-86BC-916A10AC64F2}" type="slidenum">
              <a:rPr lang="en-US">
                <a:solidFill>
                  <a:prstClr val="black"/>
                </a:solidFill>
              </a:rPr>
              <a:pPr/>
              <a:t>1</a:t>
            </a:fld>
            <a:endParaRPr lang="en-US" dirty="0">
              <a:solidFill>
                <a:prstClr val="black"/>
              </a:solidFill>
            </a:endParaRPr>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p:txBody>
          <a:bodyPr/>
          <a:lstStyle/>
          <a:p>
            <a:r>
              <a:rPr lang="en-US" dirty="0" smtClean="0"/>
              <a:t>Today I will be discussing a recovery system that we at University of Minnesota implemented on</a:t>
            </a:r>
            <a:r>
              <a:rPr lang="en-US" baseline="0" dirty="0" smtClean="0"/>
              <a:t> a small UAV that utilizes a cell phone based measurement called a Timing Advance when GPS is denied to the SUAV.</a:t>
            </a:r>
          </a:p>
          <a:p>
            <a:r>
              <a:rPr lang="en-US" baseline="0" dirty="0" smtClean="0"/>
              <a:t>This system is not meant to replace GPS, </a:t>
            </a:r>
            <a:r>
              <a:rPr lang="en-US" i="0" baseline="0" dirty="0" smtClean="0">
                <a:solidFill>
                  <a:srgbClr val="FF0000"/>
                </a:solidFill>
              </a:rPr>
              <a:t>but is meant to describe a system that helps the SUAV to “limp back home.”</a:t>
            </a:r>
          </a:p>
          <a:p>
            <a:r>
              <a:rPr lang="en-US" i="0" baseline="0" dirty="0" smtClean="0">
                <a:solidFill>
                  <a:srgbClr val="FF0000"/>
                </a:solidFill>
              </a:rPr>
              <a:t>We use the phrase “limp back home” in a special sense for this work. </a:t>
            </a:r>
          </a:p>
          <a:p>
            <a:r>
              <a:rPr lang="en-US" i="0" baseline="0" dirty="0" smtClean="0">
                <a:solidFill>
                  <a:srgbClr val="FF0000"/>
                </a:solidFill>
              </a:rPr>
              <a:t>In what follows I will describe exactly what that means and provide the motivation for this work.</a:t>
            </a:r>
            <a:endParaRPr lang="en-US" i="0" dirty="0">
              <a:solidFill>
                <a:srgbClr val="FF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second</a:t>
            </a:r>
            <a:r>
              <a:rPr lang="en-US" baseline="0" dirty="0" smtClean="0"/>
              <a:t> obstacle that we had to overcome was finding the </a:t>
            </a:r>
            <a:r>
              <a:rPr lang="en-US" altLang="en-US" sz="1200" dirty="0" smtClean="0"/>
              <a:t>cell tower locations.</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dirty="0" smtClean="0"/>
              <a:t>With GPS we are sent the ephemeris positions</a:t>
            </a:r>
            <a:r>
              <a:rPr lang="en-US" altLang="en-US" sz="1200" baseline="0" dirty="0" smtClean="0"/>
              <a:t> of the satellite in the GPS signal itself.</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aseline="0" dirty="0" smtClean="0"/>
              <a:t>However, cell networks do not provide their tower locations either in the signal nor in a database.</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aseline="0" dirty="0" smtClean="0"/>
              <a:t>Furthermore, public databases established by communities of cell phone users do not provide enough accuracy for our application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aseline="0" dirty="0" smtClean="0"/>
              <a:t>We did consider reversing our problem around for finding the cell tower locations.</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aseline="0" dirty="0" smtClean="0"/>
              <a:t>By that I mean, we could have used an SUAV with GPS as our “true” position for the SUAV and then use Timing Advance measurements to locate the cell towers.</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aseline="0" dirty="0" smtClean="0"/>
              <a:t>But for the lack of time, we decided to survey the cell tower latitude, longitude, and altitude ourselves by driving our equipment around in a car and honing in on each tower near our testing location.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sz="1200" baseline="0" dirty="0" smtClean="0"/>
              <a:t>To the right is a typical cell tower with its three directional antenna arrays with different Cell IDs.</a:t>
            </a:r>
          </a:p>
        </p:txBody>
      </p:sp>
      <p:sp>
        <p:nvSpPr>
          <p:cNvPr id="4" name="Slide Number Placeholder 3"/>
          <p:cNvSpPr>
            <a:spLocks noGrp="1"/>
          </p:cNvSpPr>
          <p:nvPr>
            <p:ph type="sldNum" sz="quarter" idx="10"/>
          </p:nvPr>
        </p:nvSpPr>
        <p:spPr/>
        <p:txBody>
          <a:bodyPr/>
          <a:lstStyle/>
          <a:p>
            <a:fld id="{1AAF1CAF-6834-4CDE-9951-C629BE845854}" type="slidenum">
              <a:rPr lang="en-US" smtClean="0"/>
              <a:pPr/>
              <a:t>10</a:t>
            </a:fld>
            <a:endParaRPr lang="en-US"/>
          </a:p>
        </p:txBody>
      </p:sp>
    </p:spTree>
    <p:extLst>
      <p:ext uri="{BB962C8B-B14F-4D97-AF65-F5344CB8AC3E}">
        <p14:creationId xmlns="" xmlns:p14="http://schemas.microsoft.com/office/powerpoint/2010/main" val="6464522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a:t>
            </a:r>
            <a:r>
              <a:rPr lang="en-US" baseline="0" dirty="0" smtClean="0"/>
              <a:t>, now that we have an observable, we will look at the way that we designed our new navigation system to handle it.</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11</a:t>
            </a:fld>
            <a:endParaRPr lang="en-US"/>
          </a:p>
        </p:txBody>
      </p:sp>
    </p:spTree>
    <p:extLst>
      <p:ext uri="{BB962C8B-B14F-4D97-AF65-F5344CB8AC3E}">
        <p14:creationId xmlns="" xmlns:p14="http://schemas.microsoft.com/office/powerpoint/2010/main" val="35099689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our case, we wanted</a:t>
            </a:r>
            <a:r>
              <a:rPr lang="en-US" baseline="0" dirty="0" smtClean="0"/>
              <a:t> to use the Timing Advance Measurement in an Extended </a:t>
            </a:r>
            <a:r>
              <a:rPr lang="en-US" baseline="0" dirty="0" err="1" smtClean="0"/>
              <a:t>Kalman</a:t>
            </a:r>
            <a:r>
              <a:rPr lang="en-US" baseline="0" dirty="0" smtClean="0"/>
              <a:t> Filter.</a:t>
            </a:r>
          </a:p>
          <a:p>
            <a:r>
              <a:rPr lang="en-US" baseline="0" dirty="0" smtClean="0"/>
              <a:t>However, the EKF requires the uncertainty on the measurement to be Gaussian whereas the Timing Advance is loosely a uniform distribution across the region between consecutive Timing Advances along with some probability of an erroneous measurement.</a:t>
            </a:r>
          </a:p>
          <a:p>
            <a:r>
              <a:rPr lang="en-US" baseline="0" dirty="0" smtClean="0"/>
              <a:t>Therefore our approach was to use the midpoint of the implicit range given by the timing advance measurement.</a:t>
            </a:r>
          </a:p>
          <a:p>
            <a:r>
              <a:rPr lang="en-US" baseline="0" dirty="0" smtClean="0"/>
              <a:t>We also fit a Gaussian distribution to field data taken for timing advances and we reduced the update rate for these measurements in comparison to GPS, reducing from 1 Hz to 0.2 Hz.</a:t>
            </a:r>
          </a:p>
          <a:p>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12</a:t>
            </a:fld>
            <a:endParaRPr lang="en-US"/>
          </a:p>
        </p:txBody>
      </p:sp>
    </p:spTree>
    <p:extLst>
      <p:ext uri="{BB962C8B-B14F-4D97-AF65-F5344CB8AC3E}">
        <p14:creationId xmlns="" xmlns:p14="http://schemas.microsoft.com/office/powerpoint/2010/main" val="33034138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Secondly we found</a:t>
            </a:r>
            <a:r>
              <a:rPr lang="en-US" baseline="0" dirty="0" smtClean="0"/>
              <a:t> that the Timing Advance measurement can easily be corrupted by various causes, including multipath, propagation delays by obstacles (specifically trees in our case), and by electrical noise.</a:t>
            </a:r>
          </a:p>
          <a:p>
            <a:r>
              <a:rPr lang="en-US" baseline="0" dirty="0" smtClean="0"/>
              <a:t>This leads to large excursions in the reported ranges from the Timing Advance measurements as shown here.</a:t>
            </a:r>
          </a:p>
          <a:p>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13</a:t>
            </a:fld>
            <a:endParaRPr lang="en-US"/>
          </a:p>
        </p:txBody>
      </p:sp>
    </p:spTree>
    <p:extLst>
      <p:ext uri="{BB962C8B-B14F-4D97-AF65-F5344CB8AC3E}">
        <p14:creationId xmlns="" xmlns:p14="http://schemas.microsoft.com/office/powerpoint/2010/main" val="4051993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order to handle this behavior we used a simple innovation</a:t>
            </a:r>
            <a:r>
              <a:rPr lang="en-US" baseline="0" dirty="0" smtClean="0"/>
              <a:t> check for each measurement. </a:t>
            </a:r>
          </a:p>
          <a:p>
            <a:r>
              <a:rPr lang="en-US" baseline="0" dirty="0" smtClean="0"/>
              <a:t>Here the innovation is the amount of change that the EKF calculates for the current position estimate.</a:t>
            </a:r>
          </a:p>
          <a:p>
            <a:r>
              <a:rPr lang="en-US" baseline="0" dirty="0" smtClean="0"/>
              <a:t>Because this process should be approximately Gaussian in our case, we can use a tolerance measure of 1.5 times the modeled standard deviation of the innovations process.</a:t>
            </a:r>
          </a:p>
          <a:p>
            <a:r>
              <a:rPr lang="en-US" baseline="0" dirty="0" smtClean="0"/>
              <a:t>We decided to use 1.5 after empirically testing the performance of our filter with various gains.</a:t>
            </a:r>
          </a:p>
          <a:p>
            <a:r>
              <a:rPr lang="en-US" baseline="0" dirty="0" smtClean="0"/>
              <a:t>Notice that using this approach can remove the timing advance measurement from the filter for an extended amount of time.</a:t>
            </a:r>
          </a:p>
          <a:p>
            <a:r>
              <a:rPr lang="en-US" baseline="0" dirty="0" smtClean="0"/>
              <a:t>However, with the discrete nature of the Timing Advance we are expecting only rough corrections to the position solution and this period of time is not an issue for the position errors that we are concerned with.</a:t>
            </a:r>
          </a:p>
        </p:txBody>
      </p:sp>
      <p:sp>
        <p:nvSpPr>
          <p:cNvPr id="4" name="Slide Number Placeholder 3"/>
          <p:cNvSpPr>
            <a:spLocks noGrp="1"/>
          </p:cNvSpPr>
          <p:nvPr>
            <p:ph type="sldNum" sz="quarter" idx="10"/>
          </p:nvPr>
        </p:nvSpPr>
        <p:spPr/>
        <p:txBody>
          <a:bodyPr/>
          <a:lstStyle/>
          <a:p>
            <a:fld id="{1AAF1CAF-6834-4CDE-9951-C629BE845854}" type="slidenum">
              <a:rPr lang="en-US" smtClean="0"/>
              <a:pPr/>
              <a:t>14</a:t>
            </a:fld>
            <a:endParaRPr lang="en-US"/>
          </a:p>
        </p:txBody>
      </p:sp>
    </p:spTree>
    <p:extLst>
      <p:ext uri="{BB962C8B-B14F-4D97-AF65-F5344CB8AC3E}">
        <p14:creationId xmlns="" xmlns:p14="http://schemas.microsoft.com/office/powerpoint/2010/main" val="32139864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I’ll demonstrate the simple procedure</a:t>
            </a:r>
            <a:r>
              <a:rPr lang="en-US" baseline="0" dirty="0" smtClean="0"/>
              <a:t> that we took in our filter design.</a:t>
            </a:r>
          </a:p>
          <a:p>
            <a:r>
              <a:rPr lang="en-US" baseline="0" dirty="0" smtClean="0"/>
              <a:t>At first our SUAV will be running an AHRS/DR system augmented with GPS.</a:t>
            </a:r>
          </a:p>
          <a:p>
            <a:r>
              <a:rPr lang="en-US" baseline="0" dirty="0" smtClean="0"/>
              <a:t>We would then turn off GPS simulating a GPS outage.</a:t>
            </a:r>
          </a:p>
          <a:p>
            <a:r>
              <a:rPr lang="en-US" baseline="0" dirty="0" smtClean="0"/>
              <a:t>Our filter would detect that GPS had been out for a certain period of time and then it would switch over to using the Timing Advance measurements from our Cell Phone Modem inside our SUAV.</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15</a:t>
            </a:fld>
            <a:endParaRPr lang="en-US"/>
          </a:p>
        </p:txBody>
      </p:sp>
    </p:spTree>
    <p:extLst>
      <p:ext uri="{BB962C8B-B14F-4D97-AF65-F5344CB8AC3E}">
        <p14:creationId xmlns="" xmlns:p14="http://schemas.microsoft.com/office/powerpoint/2010/main" val="33344485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this</a:t>
            </a:r>
            <a:r>
              <a:rPr lang="en-US" baseline="0" dirty="0" smtClean="0"/>
              <a:t> filter design, we used </a:t>
            </a:r>
            <a:r>
              <a:rPr lang="en-US" baseline="0" dirty="0" err="1" smtClean="0"/>
              <a:t>Commericial</a:t>
            </a:r>
            <a:r>
              <a:rPr lang="en-US" baseline="0" dirty="0" smtClean="0"/>
              <a:t> Off-the-Shelf products that the University of Minnesota UAV lab uses in its ongoing UAV research.</a:t>
            </a:r>
          </a:p>
          <a:p>
            <a:r>
              <a:rPr lang="en-US" baseline="0" dirty="0" smtClean="0"/>
              <a:t>Here we have the </a:t>
            </a:r>
            <a:r>
              <a:rPr lang="en-US" baseline="0" dirty="0" err="1" smtClean="0"/>
              <a:t>Goldy</a:t>
            </a:r>
            <a:r>
              <a:rPr lang="en-US" baseline="0" dirty="0" smtClean="0"/>
              <a:t> flight computer developed there with its traditional sensors for a SUAV.</a:t>
            </a:r>
          </a:p>
          <a:p>
            <a:r>
              <a:rPr lang="en-US" baseline="0" dirty="0" smtClean="0"/>
              <a:t>To this flight computer we added a Cell Phone Modem along with its dedicated antenna to supply our system with the Timing Advance measurement.</a:t>
            </a:r>
          </a:p>
          <a:p>
            <a:r>
              <a:rPr lang="en-US" baseline="0" dirty="0" smtClean="0"/>
              <a:t>This hardware was flown in an </a:t>
            </a:r>
            <a:r>
              <a:rPr lang="en-US" baseline="0" dirty="0" err="1" smtClean="0"/>
              <a:t>UltraStick</a:t>
            </a:r>
            <a:r>
              <a:rPr lang="en-US" baseline="0" dirty="0" smtClean="0"/>
              <a:t> 25e.</a:t>
            </a:r>
          </a:p>
          <a:p>
            <a:r>
              <a:rPr lang="en-US" baseline="0" dirty="0" smtClean="0"/>
              <a:t>This UAV weighs about 5 lbs and has a 4 </a:t>
            </a:r>
            <a:r>
              <a:rPr lang="en-US" baseline="0" dirty="0" err="1" smtClean="0"/>
              <a:t>ft</a:t>
            </a:r>
            <a:r>
              <a:rPr lang="en-US" baseline="0" dirty="0" smtClean="0"/>
              <a:t> wingspan.</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16</a:t>
            </a:fld>
            <a:endParaRPr lang="en-US"/>
          </a:p>
        </p:txBody>
      </p:sp>
    </p:spTree>
    <p:extLst>
      <p:ext uri="{BB962C8B-B14F-4D97-AF65-F5344CB8AC3E}">
        <p14:creationId xmlns="" xmlns:p14="http://schemas.microsoft.com/office/powerpoint/2010/main" val="32401267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Next we took the</a:t>
            </a:r>
            <a:r>
              <a:rPr lang="en-US" baseline="0" dirty="0" smtClean="0"/>
              <a:t> </a:t>
            </a:r>
            <a:r>
              <a:rPr lang="en-US" baseline="0" dirty="0" err="1" smtClean="0"/>
              <a:t>UltraStick</a:t>
            </a:r>
            <a:r>
              <a:rPr lang="en-US" baseline="0" dirty="0" smtClean="0"/>
              <a:t> and performed flight tests with this system.</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17</a:t>
            </a:fld>
            <a:endParaRPr lang="en-US"/>
          </a:p>
        </p:txBody>
      </p:sp>
    </p:spTree>
    <p:extLst>
      <p:ext uri="{BB962C8B-B14F-4D97-AF65-F5344CB8AC3E}">
        <p14:creationId xmlns="" xmlns:p14="http://schemas.microsoft.com/office/powerpoint/2010/main" val="23636690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the University</a:t>
            </a:r>
            <a:r>
              <a:rPr lang="en-US" baseline="0" dirty="0" smtClean="0"/>
              <a:t> of Minnesota we have a </a:t>
            </a:r>
            <a:r>
              <a:rPr lang="en-US" dirty="0" smtClean="0"/>
              <a:t>Certificate of Authorization from the FAA that allows us to perform</a:t>
            </a:r>
            <a:r>
              <a:rPr lang="en-US" baseline="0" dirty="0" smtClean="0"/>
              <a:t> flights test in a “small” area on University owned property.</a:t>
            </a:r>
          </a:p>
          <a:p>
            <a:r>
              <a:rPr lang="en-US" dirty="0" smtClean="0"/>
              <a:t>Shown here</a:t>
            </a:r>
            <a:r>
              <a:rPr lang="en-US" baseline="0" dirty="0" smtClean="0"/>
              <a:t> </a:t>
            </a:r>
            <a:r>
              <a:rPr lang="en-US" dirty="0" smtClean="0"/>
              <a:t>by this green</a:t>
            </a:r>
            <a:r>
              <a:rPr lang="en-US" baseline="0" dirty="0" smtClean="0"/>
              <a:t> line.</a:t>
            </a:r>
          </a:p>
          <a:p>
            <a:r>
              <a:rPr lang="en-US" baseline="0" dirty="0" smtClean="0"/>
              <a:t>The flight test path presented here demonstrates the scenario where a SUAV departs from a home base, waypoint 1, </a:t>
            </a:r>
            <a:r>
              <a:rPr lang="en-US" baseline="0" dirty="0" err="1" smtClean="0"/>
              <a:t>flys</a:t>
            </a:r>
            <a:r>
              <a:rPr lang="en-US" baseline="0" dirty="0" smtClean="0"/>
              <a:t> to an area and conducts its mission.</a:t>
            </a:r>
          </a:p>
          <a:p>
            <a:r>
              <a:rPr lang="en-US" baseline="0" dirty="0" smtClean="0"/>
              <a:t>Here the flight path is a rectangle described by waypoints 2-8.</a:t>
            </a:r>
          </a:p>
          <a:p>
            <a:r>
              <a:rPr lang="en-US" baseline="0" dirty="0" smtClean="0"/>
              <a:t>At this point GPS is cut off from the SUAV and it is programmed to return back to waypoint 1.</a:t>
            </a:r>
          </a:p>
          <a:p>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18</a:t>
            </a:fld>
            <a:endParaRPr lang="en-US"/>
          </a:p>
        </p:txBody>
      </p:sp>
    </p:spTree>
    <p:extLst>
      <p:ext uri="{BB962C8B-B14F-4D97-AF65-F5344CB8AC3E}">
        <p14:creationId xmlns="" xmlns:p14="http://schemas.microsoft.com/office/powerpoint/2010/main" val="31338384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one</a:t>
            </a:r>
            <a:r>
              <a:rPr lang="en-US" baseline="0" dirty="0" smtClean="0"/>
              <a:t> of the flight tests that were performed with this setup.</a:t>
            </a:r>
          </a:p>
          <a:p>
            <a:r>
              <a:rPr lang="en-US" baseline="0" dirty="0" smtClean="0"/>
              <a:t>The green line represents the ground truth obtained by an separate onboard </a:t>
            </a:r>
            <a:r>
              <a:rPr lang="en-US" baseline="0" smtClean="0"/>
              <a:t>INS/GPS filter</a:t>
            </a:r>
            <a:r>
              <a:rPr lang="en-US" baseline="0" dirty="0" smtClean="0"/>
              <a:t>.</a:t>
            </a:r>
          </a:p>
          <a:p>
            <a:r>
              <a:rPr lang="en-US" baseline="0" dirty="0" smtClean="0"/>
              <a:t>The red line represents the AHRS/DR navigation solution without Cell Phone assistance from waypoint 8 to waypoint 1 while the blue is that same system with Cell Phone assistance.</a:t>
            </a:r>
          </a:p>
          <a:p>
            <a:r>
              <a:rPr lang="en-US" baseline="0" dirty="0" smtClean="0"/>
              <a:t>Here we see that once GPS goes away the AHRS/DR system performs marginally better with the Cell Phone Timing Advance measurement as shown by the small position corrections from the unaided position estimate in red to the actual position in green.</a:t>
            </a:r>
          </a:p>
          <a:p>
            <a:r>
              <a:rPr lang="en-US" baseline="0" dirty="0" smtClean="0"/>
              <a:t>The takeaway from these flight tests is the fact that our cell phone assistance does not show any real advantage for such a short flight (approximately 800 meters).</a:t>
            </a:r>
          </a:p>
          <a:p>
            <a:r>
              <a:rPr lang="en-US" baseline="0" dirty="0" smtClean="0"/>
              <a:t>The length of this flight is very short since we are only allowed to fly within our COA. </a:t>
            </a:r>
          </a:p>
          <a:p>
            <a:r>
              <a:rPr lang="en-US" baseline="0" dirty="0" smtClean="0"/>
              <a:t>Therefore an alternative to actual flight tests was needed to show that our system can bound the position errors inherent in a AHRS/DR or INS system.</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19</a:t>
            </a:fld>
            <a:endParaRPr lang="en-US"/>
          </a:p>
        </p:txBody>
      </p:sp>
    </p:spTree>
    <p:extLst>
      <p:ext uri="{BB962C8B-B14F-4D97-AF65-F5344CB8AC3E}">
        <p14:creationId xmlns="" xmlns:p14="http://schemas.microsoft.com/office/powerpoint/2010/main" val="2539146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I will present the problem that we addressed and the logic that we used to design our</a:t>
            </a:r>
            <a:r>
              <a:rPr lang="en-US" baseline="0" dirty="0" smtClean="0"/>
              <a:t> recovery system using the Timing Advance measurement from a Cell Phone network.</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2</a:t>
            </a:fld>
            <a:endParaRPr lang="en-US"/>
          </a:p>
        </p:txBody>
      </p:sp>
    </p:spTree>
    <p:extLst>
      <p:ext uri="{BB962C8B-B14F-4D97-AF65-F5344CB8AC3E}">
        <p14:creationId xmlns="" xmlns:p14="http://schemas.microsoft.com/office/powerpoint/2010/main" val="38896092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Hence, we appeal</a:t>
            </a:r>
            <a:r>
              <a:rPr lang="en-US" baseline="0" dirty="0" smtClean="0"/>
              <a:t> to doing Hardware in the Loop simulations.</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20</a:t>
            </a:fld>
            <a:endParaRPr lang="en-US"/>
          </a:p>
        </p:txBody>
      </p:sp>
    </p:spTree>
    <p:extLst>
      <p:ext uri="{BB962C8B-B14F-4D97-AF65-F5344CB8AC3E}">
        <p14:creationId xmlns="" xmlns:p14="http://schemas.microsoft.com/office/powerpoint/2010/main" val="26446707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Now hardware in the loop simulations</a:t>
            </a:r>
            <a:r>
              <a:rPr lang="en-US" baseline="0" dirty="0" smtClean="0"/>
              <a:t> are done with the some of the same equipment as in the field. We have our ground station and our flight computer.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However, instead of sending signals to real actuators and receiving real data from our environment we simulate this using a computer.</a:t>
            </a:r>
            <a:endParaRPr lang="en-US" dirty="0" smtClean="0"/>
          </a:p>
        </p:txBody>
      </p:sp>
      <p:sp>
        <p:nvSpPr>
          <p:cNvPr id="4" name="Slide Number Placeholder 3"/>
          <p:cNvSpPr>
            <a:spLocks noGrp="1"/>
          </p:cNvSpPr>
          <p:nvPr>
            <p:ph type="sldNum" sz="quarter" idx="10"/>
          </p:nvPr>
        </p:nvSpPr>
        <p:spPr/>
        <p:txBody>
          <a:bodyPr/>
          <a:lstStyle/>
          <a:p>
            <a:fld id="{1AAF1CAF-6834-4CDE-9951-C629BE845854}" type="slidenum">
              <a:rPr lang="en-US" smtClean="0"/>
              <a:pPr/>
              <a:t>21</a:t>
            </a:fld>
            <a:endParaRPr lang="en-US"/>
          </a:p>
        </p:txBody>
      </p:sp>
    </p:spTree>
    <p:extLst>
      <p:ext uri="{BB962C8B-B14F-4D97-AF65-F5344CB8AC3E}">
        <p14:creationId xmlns="" xmlns:p14="http://schemas.microsoft.com/office/powerpoint/2010/main" val="10423617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Simulink</a:t>
            </a:r>
            <a:r>
              <a:rPr lang="en-US" baseline="0" dirty="0" smtClean="0"/>
              <a:t> model that is used by the computer to simulate flight conditions for our SUAV flight computer.</a:t>
            </a:r>
          </a:p>
          <a:p>
            <a:r>
              <a:rPr lang="en-US" baseline="0" dirty="0" smtClean="0"/>
              <a:t>The blue boxes contain our high fidelity model that includes actuators, sensors, and environmental conditions.</a:t>
            </a:r>
          </a:p>
          <a:p>
            <a:r>
              <a:rPr lang="en-US" baseline="0" dirty="0" smtClean="0"/>
              <a:t>It also features a nonlinear model for the </a:t>
            </a:r>
            <a:r>
              <a:rPr lang="en-US" baseline="0" dirty="0" err="1" smtClean="0"/>
              <a:t>UltraStick</a:t>
            </a:r>
            <a:r>
              <a:rPr lang="en-US" baseline="0" dirty="0" smtClean="0"/>
              <a:t> that was developed using flight and wind tunnel data.</a:t>
            </a:r>
          </a:p>
          <a:p>
            <a:r>
              <a:rPr lang="en-US" baseline="0" dirty="0" smtClean="0"/>
              <a:t>Here you can see the subsystem where the flight computer ties into this simulation.</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22</a:t>
            </a:fld>
            <a:endParaRPr lang="en-US"/>
          </a:p>
        </p:txBody>
      </p:sp>
    </p:spTree>
    <p:extLst>
      <p:ext uri="{BB962C8B-B14F-4D97-AF65-F5344CB8AC3E}">
        <p14:creationId xmlns="" xmlns:p14="http://schemas.microsoft.com/office/powerpoint/2010/main" val="31970819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our Hardware</a:t>
            </a:r>
            <a:r>
              <a:rPr lang="en-US" baseline="0" dirty="0" smtClean="0"/>
              <a:t>-In-the-Loop simulation we wanted to demonstrate an extended GPS outage over a flight trajectory of about 14 miles.</a:t>
            </a:r>
          </a:p>
          <a:p>
            <a:r>
              <a:rPr lang="en-US" baseline="0" dirty="0" smtClean="0"/>
              <a:t>In order to use the validate the results from the HIL we needed to design a good model for the Timing Advance measurements.</a:t>
            </a:r>
          </a:p>
          <a:p>
            <a:r>
              <a:rPr lang="en-US" baseline="0" dirty="0" smtClean="0"/>
              <a:t>This was done by looking at real data and modeling a probability distribution from the data.</a:t>
            </a:r>
          </a:p>
          <a:p>
            <a:r>
              <a:rPr lang="en-US" baseline="0" dirty="0" smtClean="0"/>
              <a:t>Secondly, we knew that one of the driving factors for the performance of the AHRS/DR system was the ability to simulate winds during flight.</a:t>
            </a:r>
          </a:p>
          <a:p>
            <a:r>
              <a:rPr lang="en-US" baseline="0" dirty="0" smtClean="0"/>
              <a:t>The details are in the paper, but essentially we used the Dryden Wind Model from the Aerospace </a:t>
            </a:r>
            <a:r>
              <a:rPr lang="en-US" baseline="0" dirty="0" err="1" smtClean="0"/>
              <a:t>Blockset</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23</a:t>
            </a:fld>
            <a:endParaRPr lang="en-US"/>
          </a:p>
        </p:txBody>
      </p:sp>
    </p:spTree>
    <p:extLst>
      <p:ext uri="{BB962C8B-B14F-4D97-AF65-F5344CB8AC3E}">
        <p14:creationId xmlns="" xmlns:p14="http://schemas.microsoft.com/office/powerpoint/2010/main" val="12567579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a:t>
            </a:r>
            <a:r>
              <a:rPr lang="en-US" baseline="0" dirty="0" smtClean="0"/>
              <a:t> is one instance of the Hardware-In-the-Loop simulations.</a:t>
            </a:r>
          </a:p>
          <a:p>
            <a:r>
              <a:rPr lang="en-US" baseline="0" dirty="0" smtClean="0"/>
              <a:t>The green line is the desired flight path from our starting point to our desired destination.</a:t>
            </a:r>
          </a:p>
          <a:p>
            <a:r>
              <a:rPr lang="en-US" baseline="0" dirty="0" smtClean="0"/>
              <a:t>The black points show the real cell tower locations.</a:t>
            </a:r>
          </a:p>
          <a:p>
            <a:r>
              <a:rPr lang="en-US" baseline="0" dirty="0" smtClean="0"/>
              <a:t>These were kept the same for the simulation because we believed that this displayed some different geographical distributions that might be seen in real life</a:t>
            </a:r>
          </a:p>
          <a:p>
            <a:r>
              <a:rPr lang="en-US" dirty="0" smtClean="0"/>
              <a:t>The</a:t>
            </a:r>
            <a:r>
              <a:rPr lang="en-US" baseline="0" dirty="0" smtClean="0"/>
              <a:t> red line shows the trajectory of the Un-aided AHRS/DR system whose position error grows over time whereas the cell phone aided trajectory, indicated by the blue line, meanders around the desired flight path.</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24</a:t>
            </a:fld>
            <a:endParaRPr lang="en-US"/>
          </a:p>
        </p:txBody>
      </p:sp>
    </p:spTree>
    <p:extLst>
      <p:ext uri="{BB962C8B-B14F-4D97-AF65-F5344CB8AC3E}">
        <p14:creationId xmlns="" xmlns:p14="http://schemas.microsoft.com/office/powerpoint/2010/main" val="40321860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shows the average</a:t>
            </a:r>
            <a:r>
              <a:rPr lang="en-US" baseline="0" dirty="0" smtClean="0"/>
              <a:t> </a:t>
            </a:r>
            <a:r>
              <a:rPr lang="en-US" dirty="0" smtClean="0"/>
              <a:t>magnitude</a:t>
            </a:r>
            <a:r>
              <a:rPr lang="en-US" baseline="0" dirty="0" smtClean="0"/>
              <a:t> of the position errors over the flight time for 25 Hardware-In-the-Loop simulations.</a:t>
            </a:r>
          </a:p>
          <a:p>
            <a:r>
              <a:rPr lang="en-US" baseline="0" dirty="0" smtClean="0"/>
              <a:t>Here the red line shows the perpetual error growth inherent in the AHRS/DR system.</a:t>
            </a:r>
          </a:p>
          <a:p>
            <a:r>
              <a:rPr lang="en-US" baseline="0" dirty="0" smtClean="0"/>
              <a:t>By the end of the flight, the position error has grown to an average of 5000 meters.</a:t>
            </a:r>
          </a:p>
          <a:p>
            <a:r>
              <a:rPr lang="en-US" baseline="0" dirty="0" smtClean="0"/>
              <a:t>While the blue line shows that the position errors for the cell phone are bounded to about 200 meters, which does not change over time.</a:t>
            </a:r>
          </a:p>
          <a:p>
            <a:r>
              <a:rPr lang="en-US" baseline="0" dirty="0" smtClean="0"/>
              <a:t>This demonstrates the improvement that the cell phone provides.</a:t>
            </a:r>
          </a:p>
          <a:p>
            <a:r>
              <a:rPr lang="en-US" baseline="0" dirty="0" smtClean="0"/>
              <a:t>It DOES NOT replace a traditional navigation system used for SUAV operations.</a:t>
            </a:r>
          </a:p>
          <a:p>
            <a:r>
              <a:rPr lang="en-US" baseline="0" dirty="0" smtClean="0"/>
              <a:t>However, it can be used for a recovery navigation system.</a:t>
            </a:r>
          </a:p>
          <a:p>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25</a:t>
            </a:fld>
            <a:endParaRPr lang="en-US"/>
          </a:p>
        </p:txBody>
      </p:sp>
    </p:spTree>
    <p:extLst>
      <p:ext uri="{BB962C8B-B14F-4D97-AF65-F5344CB8AC3E}">
        <p14:creationId xmlns="" xmlns:p14="http://schemas.microsoft.com/office/powerpoint/2010/main" val="36094079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summary,</a:t>
            </a:r>
            <a:r>
              <a:rPr lang="en-US" baseline="0" dirty="0" smtClean="0"/>
              <a:t> we developed a navigation system that can be used by SUAVs for rough navigation and the safe recovery of the SUAV.</a:t>
            </a:r>
          </a:p>
          <a:p>
            <a:r>
              <a:rPr lang="en-US" baseline="0" dirty="0" smtClean="0"/>
              <a:t>It is unobtrusive to the current navigation architectures by using Off-The-Shelf sensors and easy integration into an existing system.</a:t>
            </a:r>
          </a:p>
          <a:p>
            <a:r>
              <a:rPr lang="en-US" baseline="0" dirty="0" smtClean="0"/>
              <a:t>The system exhibits position errors of about 200 meters which results from discretized Timing Advance measurements.</a:t>
            </a:r>
          </a:p>
          <a:p>
            <a:r>
              <a:rPr lang="en-US" baseline="0" dirty="0" smtClean="0"/>
              <a:t>This is a large positional error, but it should be good enough for rough navigation required to safely recover an SUAV should it lose GPS.</a:t>
            </a:r>
          </a:p>
          <a:p>
            <a:r>
              <a:rPr lang="en-US" baseline="0" dirty="0" smtClean="0"/>
              <a:t>Please note that to use this system there was a need to survey the cell tower locations and to store them on the flight computer.</a:t>
            </a:r>
          </a:p>
          <a:p>
            <a:r>
              <a:rPr lang="en-US" baseline="0" dirty="0" smtClean="0"/>
              <a:t>Also, this system was only verified via Monte Carlo simulations due to limited airspace.</a:t>
            </a:r>
          </a:p>
        </p:txBody>
      </p:sp>
      <p:sp>
        <p:nvSpPr>
          <p:cNvPr id="4" name="Slide Number Placeholder 3"/>
          <p:cNvSpPr>
            <a:spLocks noGrp="1"/>
          </p:cNvSpPr>
          <p:nvPr>
            <p:ph type="sldNum" sz="quarter" idx="10"/>
          </p:nvPr>
        </p:nvSpPr>
        <p:spPr/>
        <p:txBody>
          <a:bodyPr/>
          <a:lstStyle/>
          <a:p>
            <a:fld id="{1AAF1CAF-6834-4CDE-9951-C629BE845854}" type="slidenum">
              <a:rPr lang="en-US" smtClean="0"/>
              <a:pPr/>
              <a:t>26</a:t>
            </a:fld>
            <a:endParaRPr lang="en-US"/>
          </a:p>
        </p:txBody>
      </p:sp>
    </p:spTree>
    <p:extLst>
      <p:ext uri="{BB962C8B-B14F-4D97-AF65-F5344CB8AC3E}">
        <p14:creationId xmlns="" xmlns:p14="http://schemas.microsoft.com/office/powerpoint/2010/main" val="3186887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a:t>
            </a:r>
            <a:r>
              <a:rPr lang="en-US" baseline="0" dirty="0" smtClean="0"/>
              <a:t> off, I would like to thank the DHS for their financial support of this research.</a:t>
            </a:r>
          </a:p>
          <a:p>
            <a:r>
              <a:rPr lang="en-US" baseline="0" dirty="0" smtClean="0"/>
              <a:t>Secondly, I would like to thank </a:t>
            </a:r>
            <a:r>
              <a:rPr lang="en-US" baseline="0" dirty="0" err="1" smtClean="0"/>
              <a:t>MultiTech</a:t>
            </a:r>
            <a:r>
              <a:rPr lang="en-US" baseline="0" dirty="0" smtClean="0"/>
              <a:t> Systems for their Cell Phone Modem and technical support.</a:t>
            </a:r>
          </a:p>
          <a:p>
            <a:r>
              <a:rPr lang="en-US" baseline="0" dirty="0" smtClean="0"/>
              <a:t>Lastly, I would like to thank the people at Polaris Wireless, particularly David De Lorenzo, for their useful advice.</a:t>
            </a:r>
          </a:p>
        </p:txBody>
      </p:sp>
      <p:sp>
        <p:nvSpPr>
          <p:cNvPr id="4" name="Slide Number Placeholder 3"/>
          <p:cNvSpPr>
            <a:spLocks noGrp="1"/>
          </p:cNvSpPr>
          <p:nvPr>
            <p:ph type="sldNum" sz="quarter" idx="10"/>
          </p:nvPr>
        </p:nvSpPr>
        <p:spPr/>
        <p:txBody>
          <a:bodyPr/>
          <a:lstStyle/>
          <a:p>
            <a:fld id="{1AAF1CAF-6834-4CDE-9951-C629BE845854}" type="slidenum">
              <a:rPr lang="en-US" smtClean="0"/>
              <a:pPr/>
              <a:t>27</a:t>
            </a:fld>
            <a:endParaRPr lang="en-US"/>
          </a:p>
        </p:txBody>
      </p:sp>
    </p:spTree>
    <p:extLst>
      <p:ext uri="{BB962C8B-B14F-4D97-AF65-F5344CB8AC3E}">
        <p14:creationId xmlns="" xmlns:p14="http://schemas.microsoft.com/office/powerpoint/2010/main" val="2812112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Are there any questions?</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28</a:t>
            </a:fld>
            <a:endParaRPr lang="en-US"/>
          </a:p>
        </p:txBody>
      </p:sp>
    </p:spTree>
    <p:extLst>
      <p:ext uri="{BB962C8B-B14F-4D97-AF65-F5344CB8AC3E}">
        <p14:creationId xmlns="" xmlns:p14="http://schemas.microsoft.com/office/powerpoint/2010/main" val="1890845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2013,</a:t>
            </a:r>
            <a:r>
              <a:rPr lang="en-US" baseline="0" dirty="0" smtClean="0"/>
              <a:t> the DHS approached us with the following problem.</a:t>
            </a:r>
          </a:p>
          <a:p>
            <a:r>
              <a:rPr lang="en-US" baseline="0" dirty="0" smtClean="0"/>
              <a:t>There are many law enforcement concepts of operation (CONOPS)  where UAV deployment would be of tremendous value. </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The model application they had in mind was border patrol where there are not a lot of airspace users nor obstacles for the UAV so it is an ideal environment.</a:t>
            </a:r>
          </a:p>
          <a:p>
            <a:r>
              <a:rPr lang="en-US" baseline="0" dirty="0" smtClean="0"/>
              <a:t>However, with the current heavy reliance of SUAVs on GPS for navigation, there is a danger that if GPS is jammed, spoofed, or otherwise lost, then the SUAV would be </a:t>
            </a:r>
            <a:r>
              <a:rPr lang="en-US" i="0" baseline="0" dirty="0" smtClean="0"/>
              <a:t>unable to complete the mission.  </a:t>
            </a:r>
          </a:p>
          <a:p>
            <a:r>
              <a:rPr lang="en-US" i="0" baseline="0" dirty="0" smtClean="0"/>
              <a:t>Even more so, it can be lost completely and this is costly for many law enforcement agencies that don’t have surplus budgets (the term used by some is “negative budgets”).</a:t>
            </a:r>
          </a:p>
          <a:p>
            <a:r>
              <a:rPr lang="en-US" baseline="0" dirty="0" smtClean="0"/>
              <a:t>The DHS tasked us with designing a system for a small UAV (hand-launched) using current technology that would allow the safe recovery of such SUAVs.</a:t>
            </a:r>
          </a:p>
          <a:p>
            <a:r>
              <a:rPr lang="en-US" baseline="0" dirty="0" smtClean="0"/>
              <a:t>And by safe recovery I mean that the SUAV would be able to return near enough to its home base that the SUAV could be located and another system or pilot could take over operation.</a:t>
            </a:r>
          </a:p>
          <a:p>
            <a:endParaRPr lang="en-US" dirty="0" smtClean="0"/>
          </a:p>
          <a:p>
            <a:r>
              <a:rPr lang="en-US" dirty="0" smtClean="0"/>
              <a:t>(Photo</a:t>
            </a:r>
            <a:r>
              <a:rPr lang="en-US" baseline="0" dirty="0" smtClean="0"/>
              <a:t> at http://www.cops.usdoj.gov/html/dispatch/08-2014/UAS_Guidebook_in_Development.asp)</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3</a:t>
            </a:fld>
            <a:endParaRPr lang="en-US"/>
          </a:p>
        </p:txBody>
      </p:sp>
    </p:spTree>
    <p:extLst>
      <p:ext uri="{BB962C8B-B14F-4D97-AF65-F5344CB8AC3E}">
        <p14:creationId xmlns="" xmlns:p14="http://schemas.microsoft.com/office/powerpoint/2010/main" val="18036084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Today’s SUAVs are usually</a:t>
            </a:r>
            <a:r>
              <a:rPr lang="en-US" baseline="0" dirty="0" smtClean="0"/>
              <a:t> designed with one of two different navigation system architectures.</a:t>
            </a:r>
          </a:p>
          <a:p>
            <a:r>
              <a:rPr lang="en-US" baseline="0" dirty="0" smtClean="0"/>
              <a:t>The first and most common is an Inertial Navigation System and Global Positioning System combination.</a:t>
            </a:r>
          </a:p>
          <a:p>
            <a:r>
              <a:rPr lang="en-US" baseline="0" dirty="0" smtClean="0"/>
              <a:t>This architecture uses the INS for fast updates to the angular rates and acceleration which can be integrated for the attitude, velocity, and position and uses GPS for slower updates to the velocity and position as a correction to the increasing state errors introduced by integrating the INS over time.</a:t>
            </a:r>
          </a:p>
          <a:p>
            <a:r>
              <a:rPr lang="en-US" baseline="0" dirty="0" smtClean="0"/>
              <a:t>The second architecture uses an Attitude, Heading, and Reference System to estimate </a:t>
            </a:r>
            <a:r>
              <a:rPr lang="en-US" i="0" baseline="0" dirty="0" smtClean="0"/>
              <a:t>the orientation of the SUAV and resolve the airspeed vector to the navigation frame.  Using an estimate of wind speed, it can then form velocity over ground and integrate that to get position.  We call this an AHRS Dead Reckoning system. This system is LESS accurate than the traditional INS/GPS but  has the positive feature of  smaller complexity and slower error growth since the integration to position is only done once.</a:t>
            </a:r>
          </a:p>
          <a:p>
            <a:r>
              <a:rPr lang="en-US" baseline="0" dirty="0" smtClean="0"/>
              <a:t>However, since there still is error growth GPS is needed for correction of the state.</a:t>
            </a:r>
          </a:p>
          <a:p>
            <a:r>
              <a:rPr lang="en-US" baseline="0" dirty="0" smtClean="0"/>
              <a:t>Therefore, if a GPS outage occurs, the system will begin to accumulate large errors in its position estimate and navigation will become impossible.</a:t>
            </a:r>
          </a:p>
          <a:p>
            <a:r>
              <a:rPr lang="en-US" baseline="0" dirty="0" smtClean="0"/>
              <a:t>What we wanted to do was design a system that could easily be integrated into these architectures and replace the GPS measurements insofar as to bound the position estimate errors. </a:t>
            </a:r>
          </a:p>
          <a:p>
            <a:r>
              <a:rPr lang="en-US" baseline="0" dirty="0" smtClean="0"/>
              <a:t>I want to point out, however, that we were not looking for a replacement for GPS in terms of position accuracy, but for a system that would bound the position estimate errors enough so that rough navigation could be done by the SUAV for the recovery of the SUAV.</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4</a:t>
            </a:fld>
            <a:endParaRPr lang="en-US"/>
          </a:p>
        </p:txBody>
      </p:sp>
    </p:spTree>
    <p:extLst>
      <p:ext uri="{BB962C8B-B14F-4D97-AF65-F5344CB8AC3E}">
        <p14:creationId xmlns="" xmlns:p14="http://schemas.microsoft.com/office/powerpoint/2010/main" val="426023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a:t>
            </a:r>
            <a:r>
              <a:rPr lang="en-US" baseline="0" dirty="0" smtClean="0"/>
              <a:t> list some c</a:t>
            </a:r>
            <a:r>
              <a:rPr lang="en-US" dirty="0" smtClean="0"/>
              <a:t>urrent technologies</a:t>
            </a:r>
            <a:r>
              <a:rPr lang="en-US" baseline="0" dirty="0" smtClean="0"/>
              <a:t> that were potential candidates for our system.</a:t>
            </a:r>
          </a:p>
          <a:p>
            <a:r>
              <a:rPr lang="en-US" baseline="0" dirty="0" smtClean="0"/>
              <a:t>One largely pursued technology is vision-based solutions.</a:t>
            </a:r>
          </a:p>
          <a:p>
            <a:r>
              <a:rPr lang="en-US" baseline="0" dirty="0" smtClean="0"/>
              <a:t>However, this requires a new suite of tools that were not easily integrated into our current SUAV.</a:t>
            </a:r>
          </a:p>
          <a:p>
            <a:r>
              <a:rPr lang="en-US" baseline="0" dirty="0" smtClean="0"/>
              <a:t>This was the case with other technologies as well which led us to examining Signals of Opportunity as potential signals that we could sense and use as positioning signals.</a:t>
            </a:r>
          </a:p>
          <a:p>
            <a:r>
              <a:rPr lang="en-US" baseline="0" dirty="0" smtClean="0"/>
              <a:t>Such signals with large geographical coverage included TV, Radio, and Cell Phone signals. </a:t>
            </a:r>
          </a:p>
          <a:p>
            <a:r>
              <a:rPr lang="en-US" baseline="0" dirty="0" smtClean="0"/>
              <a:t>Of these we selected Cell Phone signals because of its inherent 2-way communication scheme, and, as I’ll show next, it already had potential measurements available to us using a Cell Phone Modem.</a:t>
            </a:r>
          </a:p>
          <a:p>
            <a:r>
              <a:rPr lang="en-US" baseline="0" dirty="0" smtClean="0"/>
              <a:t>This last characteristic was important to us since we had a limited time frame for this project.</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5</a:t>
            </a:fld>
            <a:endParaRPr lang="en-US"/>
          </a:p>
        </p:txBody>
      </p:sp>
    </p:spTree>
    <p:extLst>
      <p:ext uri="{BB962C8B-B14F-4D97-AF65-F5344CB8AC3E}">
        <p14:creationId xmlns="" xmlns:p14="http://schemas.microsoft.com/office/powerpoint/2010/main" val="873022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When</a:t>
            </a:r>
            <a:r>
              <a:rPr lang="en-US" baseline="0" dirty="0" smtClean="0"/>
              <a:t> it comes to Cell Phone navigation, there are several approaches.</a:t>
            </a:r>
          </a:p>
          <a:p>
            <a:r>
              <a:rPr lang="en-US" baseline="0" dirty="0" smtClean="0"/>
              <a:t>The first approach we looked at was RF fingerprinting. </a:t>
            </a:r>
          </a:p>
          <a:p>
            <a:r>
              <a:rPr lang="en-US" baseline="0" dirty="0" smtClean="0"/>
              <a:t>This has been a successful approach to location problems. </a:t>
            </a:r>
          </a:p>
          <a:p>
            <a:r>
              <a:rPr lang="en-US" baseline="0" dirty="0" smtClean="0"/>
              <a:t>For example, Polaris Wireless uses this sort of scheme for its emergency locating services.</a:t>
            </a:r>
          </a:p>
          <a:p>
            <a:r>
              <a:rPr lang="en-US" baseline="0" dirty="0" smtClean="0"/>
              <a:t>However with the simple hardware we had available to us we did not see enough regularity in our measurements to use this approach.</a:t>
            </a:r>
          </a:p>
          <a:p>
            <a:r>
              <a:rPr lang="en-US" baseline="0" dirty="0" smtClean="0"/>
              <a:t>Secondly we could have pursued designing our own hardware to sample a cell phone signal. </a:t>
            </a:r>
          </a:p>
          <a:p>
            <a:r>
              <a:rPr lang="en-US" baseline="0" dirty="0" smtClean="0"/>
              <a:t>This scheme has the potential to act very similarly to GPS, but we didn’t have the time or resources to seriously pursue this method.</a:t>
            </a:r>
          </a:p>
          <a:p>
            <a:r>
              <a:rPr lang="en-US" baseline="0" dirty="0" smtClean="0"/>
              <a:t>So finally we landed on Commercial Off-the-Shelf technology that is already built into the cell phone network, specifically we looked at a time-of-arrival signal, called a Timing Advance, that is used by cell phone networks to predict the signal time of travel between a user and its service tower for the purposes of scheduling data transfer from different users at different times in order to service multiple users.</a:t>
            </a:r>
          </a:p>
        </p:txBody>
      </p:sp>
      <p:sp>
        <p:nvSpPr>
          <p:cNvPr id="4" name="Slide Number Placeholder 3"/>
          <p:cNvSpPr>
            <a:spLocks noGrp="1"/>
          </p:cNvSpPr>
          <p:nvPr>
            <p:ph type="sldNum" sz="quarter" idx="10"/>
          </p:nvPr>
        </p:nvSpPr>
        <p:spPr/>
        <p:txBody>
          <a:bodyPr/>
          <a:lstStyle/>
          <a:p>
            <a:fld id="{1AAF1CAF-6834-4CDE-9951-C629BE845854}" type="slidenum">
              <a:rPr lang="en-US" smtClean="0"/>
              <a:pPr/>
              <a:t>6</a:t>
            </a:fld>
            <a:endParaRPr lang="en-US"/>
          </a:p>
        </p:txBody>
      </p:sp>
    </p:spTree>
    <p:extLst>
      <p:ext uri="{BB962C8B-B14F-4D97-AF65-F5344CB8AC3E}">
        <p14:creationId xmlns="" xmlns:p14="http://schemas.microsoft.com/office/powerpoint/2010/main" val="905622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if we have access to a time-of-arrival</a:t>
            </a:r>
            <a:r>
              <a:rPr lang="en-US" baseline="0" dirty="0" smtClean="0"/>
              <a:t> signal, then we can implement a </a:t>
            </a:r>
            <a:r>
              <a:rPr lang="en-US" baseline="0" dirty="0" err="1" smtClean="0"/>
              <a:t>multilateration</a:t>
            </a:r>
            <a:r>
              <a:rPr lang="en-US" baseline="0" dirty="0" smtClean="0"/>
              <a:t> approach to position estimation, very similarly to GPS.</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7</a:t>
            </a:fld>
            <a:endParaRPr lang="en-US"/>
          </a:p>
        </p:txBody>
      </p:sp>
    </p:spTree>
    <p:extLst>
      <p:ext uri="{BB962C8B-B14F-4D97-AF65-F5344CB8AC3E}">
        <p14:creationId xmlns="" xmlns:p14="http://schemas.microsoft.com/office/powerpoint/2010/main" val="3156483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smtClean="0"/>
              <a:t>Multi-</a:t>
            </a:r>
            <a:r>
              <a:rPr lang="en-US" i="0" dirty="0" err="1" smtClean="0"/>
              <a:t>lateration</a:t>
            </a:r>
            <a:r>
              <a:rPr lang="en-US" i="0" dirty="0" smtClean="0"/>
              <a:t> is nothing new to most of the audience</a:t>
            </a:r>
            <a:r>
              <a:rPr lang="en-US" i="0" baseline="0" dirty="0" smtClean="0"/>
              <a:t> here.  </a:t>
            </a:r>
          </a:p>
          <a:p>
            <a:r>
              <a:rPr lang="en-US" i="0" baseline="0" dirty="0" smtClean="0"/>
              <a:t>After all it is the way GPS/GNSS work.  </a:t>
            </a:r>
          </a:p>
          <a:p>
            <a:r>
              <a:rPr lang="en-US" i="0" baseline="0" dirty="0" smtClean="0"/>
              <a:t>Just as a review, let us look at what is required to make </a:t>
            </a:r>
            <a:r>
              <a:rPr lang="en-US" i="0" baseline="0" dirty="0" err="1" smtClean="0"/>
              <a:t>mulit-lateration</a:t>
            </a:r>
            <a:r>
              <a:rPr lang="en-US" i="0" baseline="0" dirty="0" smtClean="0"/>
              <a:t> work.  </a:t>
            </a:r>
          </a:p>
          <a:p>
            <a:r>
              <a:rPr lang="en-US" i="0" baseline="0" dirty="0" smtClean="0"/>
              <a:t>First, </a:t>
            </a:r>
            <a:r>
              <a:rPr lang="en-US" baseline="0" dirty="0" smtClean="0"/>
              <a:t>we must know where the cell towers are.</a:t>
            </a:r>
          </a:p>
          <a:p>
            <a:r>
              <a:rPr lang="en-US" baseline="0" dirty="0" smtClean="0"/>
              <a:t>Second, we can get ranging measurements from these cell towers using the speed of light multiplied by the </a:t>
            </a:r>
            <a:r>
              <a:rPr lang="en-US" i="0" baseline="0" dirty="0" smtClean="0"/>
              <a:t>signal time of travel (either two way such as DME or one way such as GPS)</a:t>
            </a:r>
            <a:r>
              <a:rPr lang="en-US" baseline="0" dirty="0" smtClean="0"/>
              <a:t>.</a:t>
            </a:r>
          </a:p>
          <a:p>
            <a:r>
              <a:rPr lang="en-US" baseline="0" dirty="0" smtClean="0"/>
              <a:t>Third, if we have enough measurements from other towers we can get a location for our SUAV.</a:t>
            </a:r>
            <a:endParaRPr lang="en-US" dirty="0"/>
          </a:p>
        </p:txBody>
      </p:sp>
      <p:sp>
        <p:nvSpPr>
          <p:cNvPr id="4" name="Slide Number Placeholder 3"/>
          <p:cNvSpPr>
            <a:spLocks noGrp="1"/>
          </p:cNvSpPr>
          <p:nvPr>
            <p:ph type="sldNum" sz="quarter" idx="10"/>
          </p:nvPr>
        </p:nvSpPr>
        <p:spPr/>
        <p:txBody>
          <a:bodyPr/>
          <a:lstStyle/>
          <a:p>
            <a:fld id="{1AAF1CAF-6834-4CDE-9951-C629BE845854}" type="slidenum">
              <a:rPr lang="en-US" smtClean="0"/>
              <a:pPr/>
              <a:t>8</a:t>
            </a:fld>
            <a:endParaRPr lang="en-US"/>
          </a:p>
        </p:txBody>
      </p:sp>
    </p:spTree>
    <p:extLst>
      <p:ext uri="{BB962C8B-B14F-4D97-AF65-F5344CB8AC3E}">
        <p14:creationId xmlns="" xmlns:p14="http://schemas.microsoft.com/office/powerpoint/2010/main" val="24518796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sz="1200" i="0" dirty="0" smtClean="0"/>
              <a:t>So</a:t>
            </a:r>
            <a:r>
              <a:rPr lang="en-US" altLang="en-US" sz="1200" i="0" baseline="0" dirty="0" smtClean="0"/>
              <a:t> how does this play out when you want to use cell-phone signals to do multi-</a:t>
            </a:r>
            <a:r>
              <a:rPr lang="en-US" altLang="en-US" sz="1200" i="0" baseline="0" dirty="0" err="1" smtClean="0"/>
              <a:t>lateration</a:t>
            </a:r>
            <a:r>
              <a:rPr lang="en-US" altLang="en-US" sz="1200" i="0" baseline="0" dirty="0" smtClean="0"/>
              <a:t>?  </a:t>
            </a:r>
          </a:p>
          <a:p>
            <a:r>
              <a:rPr lang="en-US" altLang="en-US" sz="1200" i="0" baseline="0" dirty="0" smtClean="0"/>
              <a:t>Without any modification (out of the box) cell-phone networks provide a range measurement called Timing Advance or (TA).    </a:t>
            </a:r>
          </a:p>
          <a:p>
            <a:r>
              <a:rPr lang="en-US" altLang="en-US" sz="1200" i="0" baseline="0" dirty="0" smtClean="0"/>
              <a:t>This is not a continuous range measurement.  </a:t>
            </a:r>
          </a:p>
          <a:p>
            <a:r>
              <a:rPr lang="en-US" altLang="en-US" sz="1200" i="0" baseline="0" dirty="0" smtClean="0"/>
              <a:t>Rather it is range measurement discretized in approximately 550 m steps.</a:t>
            </a:r>
          </a:p>
          <a:p>
            <a:r>
              <a:rPr lang="en-US" altLang="en-US" sz="1200" baseline="0" dirty="0" smtClean="0"/>
              <a:t>In essence a timing advance is a measure of what time slot a cell signal reaches a tower after the tower contacts the cell phone.</a:t>
            </a:r>
          </a:p>
          <a:p>
            <a:r>
              <a:rPr lang="en-US" altLang="en-US" sz="1200" dirty="0" smtClean="0"/>
              <a:t>Therefore if we</a:t>
            </a:r>
            <a:r>
              <a:rPr lang="en-US" altLang="en-US" sz="1200" baseline="0" dirty="0" smtClean="0"/>
              <a:t> have a Timing Advance of 1 we can infer that the range from the cell tower to the SUAV is somewhere between 550 meters to 1100 meters.</a:t>
            </a:r>
            <a:endParaRPr lang="en-US" altLang="en-US" sz="1200" dirty="0" smtClean="0"/>
          </a:p>
          <a:p>
            <a:r>
              <a:rPr lang="en-US" altLang="en-US" sz="1200" dirty="0" smtClean="0"/>
              <a:t>The</a:t>
            </a:r>
            <a:r>
              <a:rPr lang="en-US" altLang="en-US" sz="1200" baseline="0" dirty="0" smtClean="0"/>
              <a:t> TA measurement can vary anywhere from 0 to 63 or about 0 to 35 km.</a:t>
            </a:r>
          </a:p>
          <a:p>
            <a:r>
              <a:rPr lang="en-US" altLang="en-US" sz="1200" baseline="0" dirty="0" smtClean="0"/>
              <a:t>As shown here if we have multiple measurements from different towers, we no longer get an estimate of the SUAV’s position, but we get a region of equally likely positions.</a:t>
            </a:r>
            <a:endParaRPr lang="en-US" altLang="en-US" sz="1200" dirty="0" smtClean="0"/>
          </a:p>
          <a:p>
            <a:r>
              <a:rPr lang="en-US" dirty="0" smtClean="0"/>
              <a:t>How</a:t>
            </a:r>
            <a:r>
              <a:rPr lang="en-US" baseline="0" dirty="0" smtClean="0"/>
              <a:t> we dealt with this obstacle I will in depth later on in the talk.</a:t>
            </a:r>
          </a:p>
          <a:p>
            <a:r>
              <a:rPr lang="en-US" baseline="0" dirty="0" smtClean="0"/>
              <a:t>Here I want to make it abundantly clear that with this highly discrete measurement we are not expecting position estimates within a few meters like GPS.</a:t>
            </a:r>
          </a:p>
          <a:p>
            <a:r>
              <a:rPr lang="en-US" baseline="0" dirty="0" smtClean="0"/>
              <a:t>We would expect errors on the order of hundreds of meters.</a:t>
            </a:r>
          </a:p>
          <a:p>
            <a:r>
              <a:rPr lang="en-US" baseline="0" dirty="0" smtClean="0"/>
              <a:t>However, in our application all we are looking for are adequate bounds on our position estimate for the recovery of our SUAV.</a:t>
            </a:r>
          </a:p>
        </p:txBody>
      </p:sp>
      <p:sp>
        <p:nvSpPr>
          <p:cNvPr id="4" name="Slide Number Placeholder 3"/>
          <p:cNvSpPr>
            <a:spLocks noGrp="1"/>
          </p:cNvSpPr>
          <p:nvPr>
            <p:ph type="sldNum" sz="quarter" idx="10"/>
          </p:nvPr>
        </p:nvSpPr>
        <p:spPr/>
        <p:txBody>
          <a:bodyPr/>
          <a:lstStyle/>
          <a:p>
            <a:fld id="{1AAF1CAF-6834-4CDE-9951-C629BE845854}" type="slidenum">
              <a:rPr lang="en-US" smtClean="0"/>
              <a:pPr/>
              <a:t>9</a:t>
            </a:fld>
            <a:endParaRPr lang="en-US"/>
          </a:p>
        </p:txBody>
      </p:sp>
    </p:spTree>
    <p:extLst>
      <p:ext uri="{BB962C8B-B14F-4D97-AF65-F5344CB8AC3E}">
        <p14:creationId xmlns="" xmlns:p14="http://schemas.microsoft.com/office/powerpoint/2010/main" val="13463327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685800" y="2286000"/>
            <a:ext cx="7772400" cy="1143000"/>
          </a:xfrm>
        </p:spPr>
        <p:txBody>
          <a:bodyPr/>
          <a:lstStyle>
            <a:lvl1pPr>
              <a:defRPr/>
            </a:lvl1pPr>
          </a:lstStyle>
          <a:p>
            <a:r>
              <a:rPr lang="en-US" smtClean="0"/>
              <a:t>Click to edit Master title style</a:t>
            </a:r>
            <a:endParaRPr lang="en-US"/>
          </a:p>
        </p:txBody>
      </p:sp>
      <p:sp>
        <p:nvSpPr>
          <p:cNvPr id="717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pic>
        <p:nvPicPr>
          <p:cNvPr id="7174" name="Picture 6" descr="UofM-3_TM"/>
          <p:cNvPicPr>
            <a:picLocks noChangeAspect="1" noChangeArrowheads="1"/>
          </p:cNvPicPr>
          <p:nvPr/>
        </p:nvPicPr>
        <p:blipFill>
          <a:blip r:embed="rId2" cstate="print"/>
          <a:srcRect/>
          <a:stretch>
            <a:fillRect/>
          </a:stretch>
        </p:blipFill>
        <p:spPr bwMode="auto">
          <a:xfrm>
            <a:off x="0" y="5943600"/>
            <a:ext cx="9145588" cy="914400"/>
          </a:xfrm>
          <a:prstGeom prst="rect">
            <a:avLst/>
          </a:prstGeom>
          <a:noFill/>
        </p:spPr>
      </p:pic>
    </p:spTree>
    <p:extLst>
      <p:ext uri="{BB962C8B-B14F-4D97-AF65-F5344CB8AC3E}">
        <p14:creationId xmlns="" xmlns:p14="http://schemas.microsoft.com/office/powerpoint/2010/main" val="3900500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2515216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1586387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2292169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p14="http://schemas.microsoft.com/office/powerpoint/2010/main" val="9864395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752600"/>
            <a:ext cx="38100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52600"/>
            <a:ext cx="38100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357133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p14="http://schemas.microsoft.com/office/powerpoint/2010/main" val="23729652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p14="http://schemas.microsoft.com/office/powerpoint/2010/main" val="3124340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2530474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407064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p14="http://schemas.microsoft.com/office/powerpoint/2010/main" val="231348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3048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752600"/>
            <a:ext cx="7772400"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36" name="Picture 12" descr="UofM-3_TM"/>
          <p:cNvPicPr>
            <a:picLocks noChangeAspect="1" noChangeArrowheads="1"/>
          </p:cNvPicPr>
          <p:nvPr/>
        </p:nvPicPr>
        <p:blipFill>
          <a:blip r:embed="rId13" cstate="print"/>
          <a:srcRect/>
          <a:stretch>
            <a:fillRect/>
          </a:stretch>
        </p:blipFill>
        <p:spPr bwMode="auto">
          <a:xfrm>
            <a:off x="0" y="5943600"/>
            <a:ext cx="9145588" cy="914400"/>
          </a:xfrm>
          <a:prstGeom prst="rect">
            <a:avLst/>
          </a:prstGeom>
          <a:noFill/>
        </p:spPr>
      </p:pic>
      <p:sp>
        <p:nvSpPr>
          <p:cNvPr id="5" name="TextBox 4"/>
          <p:cNvSpPr txBox="1"/>
          <p:nvPr userDrawn="1"/>
        </p:nvSpPr>
        <p:spPr>
          <a:xfrm>
            <a:off x="152400" y="6172200"/>
            <a:ext cx="1676400" cy="461665"/>
          </a:xfrm>
          <a:prstGeom prst="rect">
            <a:avLst/>
          </a:prstGeom>
          <a:noFill/>
        </p:spPr>
        <p:txBody>
          <a:bodyPr wrap="square" rtlCol="0">
            <a:spAutoFit/>
          </a:bodyPr>
          <a:lstStyle/>
          <a:p>
            <a:pPr eaLnBrk="0" fontAlgn="base" hangingPunct="0">
              <a:spcBef>
                <a:spcPct val="0"/>
              </a:spcBef>
              <a:spcAft>
                <a:spcPct val="0"/>
              </a:spcAft>
            </a:pPr>
            <a:fld id="{D4F5A357-C493-4999-B705-AB4D479A704B}" type="slidenum">
              <a:rPr lang="en-US" sz="2400">
                <a:solidFill>
                  <a:srgbClr val="000000"/>
                </a:solidFill>
              </a:rPr>
              <a:pPr eaLnBrk="0" fontAlgn="base" hangingPunct="0">
                <a:spcBef>
                  <a:spcPct val="0"/>
                </a:spcBef>
                <a:spcAft>
                  <a:spcPct val="0"/>
                </a:spcAft>
              </a:pPr>
              <a:t>‹#›</a:t>
            </a:fld>
            <a:endParaRPr lang="en-US" sz="2400" dirty="0">
              <a:solidFill>
                <a:srgbClr val="000000"/>
              </a:solidFill>
            </a:endParaRPr>
          </a:p>
        </p:txBody>
      </p:sp>
    </p:spTree>
    <p:extLst>
      <p:ext uri="{BB962C8B-B14F-4D97-AF65-F5344CB8AC3E}">
        <p14:creationId xmlns="" xmlns:p14="http://schemas.microsoft.com/office/powerpoint/2010/main" val="38408786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1" fontAlgn="base" hangingPunct="1">
        <a:spcBef>
          <a:spcPct val="0"/>
        </a:spcBef>
        <a:spcAft>
          <a:spcPct val="0"/>
        </a:spcAft>
        <a:defRPr sz="4400">
          <a:solidFill>
            <a:srgbClr val="7A0019"/>
          </a:solidFill>
          <a:latin typeface="+mj-lt"/>
          <a:ea typeface="+mj-ea"/>
          <a:cs typeface="+mj-cs"/>
        </a:defRPr>
      </a:lvl1pPr>
      <a:lvl2pPr algn="ctr" rtl="0" eaLnBrk="1" fontAlgn="base" hangingPunct="1">
        <a:spcBef>
          <a:spcPct val="0"/>
        </a:spcBef>
        <a:spcAft>
          <a:spcPct val="0"/>
        </a:spcAft>
        <a:defRPr sz="4400">
          <a:solidFill>
            <a:srgbClr val="7A0019"/>
          </a:solidFill>
          <a:latin typeface="Arial" charset="0"/>
          <a:ea typeface="ＭＳ Ｐゴシック" pitchFamily="16" charset="-128"/>
        </a:defRPr>
      </a:lvl2pPr>
      <a:lvl3pPr algn="ctr" rtl="0" eaLnBrk="1" fontAlgn="base" hangingPunct="1">
        <a:spcBef>
          <a:spcPct val="0"/>
        </a:spcBef>
        <a:spcAft>
          <a:spcPct val="0"/>
        </a:spcAft>
        <a:defRPr sz="4400">
          <a:solidFill>
            <a:srgbClr val="7A0019"/>
          </a:solidFill>
          <a:latin typeface="Arial" charset="0"/>
          <a:ea typeface="ＭＳ Ｐゴシック" pitchFamily="16" charset="-128"/>
        </a:defRPr>
      </a:lvl3pPr>
      <a:lvl4pPr algn="ctr" rtl="0" eaLnBrk="1" fontAlgn="base" hangingPunct="1">
        <a:spcBef>
          <a:spcPct val="0"/>
        </a:spcBef>
        <a:spcAft>
          <a:spcPct val="0"/>
        </a:spcAft>
        <a:defRPr sz="4400">
          <a:solidFill>
            <a:srgbClr val="7A0019"/>
          </a:solidFill>
          <a:latin typeface="Arial" charset="0"/>
          <a:ea typeface="ＭＳ Ｐゴシック" pitchFamily="16" charset="-128"/>
        </a:defRPr>
      </a:lvl4pPr>
      <a:lvl5pPr algn="ctr" rtl="0" eaLnBrk="1" fontAlgn="base" hangingPunct="1">
        <a:spcBef>
          <a:spcPct val="0"/>
        </a:spcBef>
        <a:spcAft>
          <a:spcPct val="0"/>
        </a:spcAft>
        <a:defRPr sz="4400">
          <a:solidFill>
            <a:srgbClr val="7A0019"/>
          </a:solidFill>
          <a:latin typeface="Arial" charset="0"/>
          <a:ea typeface="ＭＳ Ｐゴシック" pitchFamily="16" charset="-128"/>
        </a:defRPr>
      </a:lvl5pPr>
      <a:lvl6pPr marL="457200" algn="ctr" rtl="0" eaLnBrk="1" fontAlgn="base" hangingPunct="1">
        <a:spcBef>
          <a:spcPct val="0"/>
        </a:spcBef>
        <a:spcAft>
          <a:spcPct val="0"/>
        </a:spcAft>
        <a:defRPr sz="4400">
          <a:solidFill>
            <a:srgbClr val="7A0019"/>
          </a:solidFill>
          <a:latin typeface="Arial" charset="0"/>
          <a:ea typeface="ＭＳ Ｐゴシック" pitchFamily="16" charset="-128"/>
        </a:defRPr>
      </a:lvl6pPr>
      <a:lvl7pPr marL="914400" algn="ctr" rtl="0" eaLnBrk="1" fontAlgn="base" hangingPunct="1">
        <a:spcBef>
          <a:spcPct val="0"/>
        </a:spcBef>
        <a:spcAft>
          <a:spcPct val="0"/>
        </a:spcAft>
        <a:defRPr sz="4400">
          <a:solidFill>
            <a:srgbClr val="7A0019"/>
          </a:solidFill>
          <a:latin typeface="Arial" charset="0"/>
          <a:ea typeface="ＭＳ Ｐゴシック" pitchFamily="16" charset="-128"/>
        </a:defRPr>
      </a:lvl7pPr>
      <a:lvl8pPr marL="1371600" algn="ctr" rtl="0" eaLnBrk="1" fontAlgn="base" hangingPunct="1">
        <a:spcBef>
          <a:spcPct val="0"/>
        </a:spcBef>
        <a:spcAft>
          <a:spcPct val="0"/>
        </a:spcAft>
        <a:defRPr sz="4400">
          <a:solidFill>
            <a:srgbClr val="7A0019"/>
          </a:solidFill>
          <a:latin typeface="Arial" charset="0"/>
          <a:ea typeface="ＭＳ Ｐゴシック" pitchFamily="16" charset="-128"/>
        </a:defRPr>
      </a:lvl8pPr>
      <a:lvl9pPr marL="1828800" algn="ctr" rtl="0" eaLnBrk="1" fontAlgn="base" hangingPunct="1">
        <a:spcBef>
          <a:spcPct val="0"/>
        </a:spcBef>
        <a:spcAft>
          <a:spcPct val="0"/>
        </a:spcAft>
        <a:defRPr sz="4400">
          <a:solidFill>
            <a:srgbClr val="7A0019"/>
          </a:solidFill>
          <a:latin typeface="Arial" charset="0"/>
          <a:ea typeface="ＭＳ Ｐゴシック" pitchFamily="16" charset="-128"/>
        </a:defRPr>
      </a:lvl9pPr>
    </p:titleStyle>
    <p:bodyStyle>
      <a:lvl1pPr marL="342900" indent="-342900" algn="l" rtl="0" eaLnBrk="1" fontAlgn="base" hangingPunct="1">
        <a:spcBef>
          <a:spcPct val="20000"/>
        </a:spcBef>
        <a:spcAft>
          <a:spcPct val="0"/>
        </a:spcAft>
        <a:buClr>
          <a:srgbClr val="7A0019"/>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800">
          <a:solidFill>
            <a:schemeClr val="tx1"/>
          </a:solidFill>
          <a:latin typeface="+mn-lt"/>
          <a:ea typeface="+mn-ea"/>
        </a:defRPr>
      </a:lvl2pPr>
      <a:lvl3pPr marL="1143000" indent="-228600" algn="l" rtl="0" eaLnBrk="1" fontAlgn="base" hangingPunct="1">
        <a:spcBef>
          <a:spcPct val="20000"/>
        </a:spcBef>
        <a:spcAft>
          <a:spcPct val="0"/>
        </a:spcAft>
        <a:buClr>
          <a:srgbClr val="7A0019"/>
        </a:buClr>
        <a:buChar char="•"/>
        <a:defRPr sz="2400">
          <a:solidFill>
            <a:schemeClr val="tx1"/>
          </a:solidFill>
          <a:latin typeface="+mn-lt"/>
          <a:ea typeface="+mn-ea"/>
        </a:defRPr>
      </a:lvl3pPr>
      <a:lvl4pPr marL="1600200" indent="-228600" algn="l" rtl="0" eaLnBrk="1" fontAlgn="base" hangingPunct="1">
        <a:spcBef>
          <a:spcPct val="20000"/>
        </a:spcBef>
        <a:spcAft>
          <a:spcPct val="0"/>
        </a:spcAft>
        <a:buClr>
          <a:srgbClr val="7A0019"/>
        </a:buClr>
        <a:buChar char="–"/>
        <a:defRPr sz="2000">
          <a:solidFill>
            <a:schemeClr val="tx1"/>
          </a:solidFill>
          <a:latin typeface="+mn-lt"/>
          <a:ea typeface="+mn-ea"/>
        </a:defRPr>
      </a:lvl4pPr>
      <a:lvl5pPr marL="2057400" indent="-228600" algn="l" rtl="0" eaLnBrk="1" fontAlgn="base" hangingPunct="1">
        <a:spcBef>
          <a:spcPct val="20000"/>
        </a:spcBef>
        <a:spcAft>
          <a:spcPct val="0"/>
        </a:spcAft>
        <a:buClr>
          <a:srgbClr val="7A0019"/>
        </a:buClr>
        <a:buChar char="»"/>
        <a:defRPr sz="2000">
          <a:solidFill>
            <a:schemeClr val="tx1"/>
          </a:solidFill>
          <a:latin typeface="+mn-lt"/>
          <a:ea typeface="+mn-ea"/>
        </a:defRPr>
      </a:lvl5pPr>
      <a:lvl6pPr marL="2514600" indent="-228600" algn="l" rtl="0" eaLnBrk="1" fontAlgn="base" hangingPunct="1">
        <a:spcBef>
          <a:spcPct val="20000"/>
        </a:spcBef>
        <a:spcAft>
          <a:spcPct val="0"/>
        </a:spcAft>
        <a:buClr>
          <a:srgbClr val="7A0019"/>
        </a:buClr>
        <a:buChar char="»"/>
        <a:defRPr sz="2000">
          <a:solidFill>
            <a:schemeClr val="tx1"/>
          </a:solidFill>
          <a:latin typeface="+mn-lt"/>
          <a:ea typeface="+mn-ea"/>
        </a:defRPr>
      </a:lvl6pPr>
      <a:lvl7pPr marL="2971800" indent="-228600" algn="l" rtl="0" eaLnBrk="1" fontAlgn="base" hangingPunct="1">
        <a:spcBef>
          <a:spcPct val="20000"/>
        </a:spcBef>
        <a:spcAft>
          <a:spcPct val="0"/>
        </a:spcAft>
        <a:buClr>
          <a:srgbClr val="7A0019"/>
        </a:buClr>
        <a:buChar char="»"/>
        <a:defRPr sz="2000">
          <a:solidFill>
            <a:schemeClr val="tx1"/>
          </a:solidFill>
          <a:latin typeface="+mn-lt"/>
          <a:ea typeface="+mn-ea"/>
        </a:defRPr>
      </a:lvl7pPr>
      <a:lvl8pPr marL="3429000" indent="-228600" algn="l" rtl="0" eaLnBrk="1" fontAlgn="base" hangingPunct="1">
        <a:spcBef>
          <a:spcPct val="20000"/>
        </a:spcBef>
        <a:spcAft>
          <a:spcPct val="0"/>
        </a:spcAft>
        <a:buClr>
          <a:srgbClr val="7A0019"/>
        </a:buClr>
        <a:buChar char="»"/>
        <a:defRPr sz="2000">
          <a:solidFill>
            <a:schemeClr val="tx1"/>
          </a:solidFill>
          <a:latin typeface="+mn-lt"/>
          <a:ea typeface="+mn-ea"/>
        </a:defRPr>
      </a:lvl8pPr>
      <a:lvl9pPr marL="3886200" indent="-228600" algn="l" rtl="0" eaLnBrk="1" fontAlgn="base" hangingPunct="1">
        <a:spcBef>
          <a:spcPct val="20000"/>
        </a:spcBef>
        <a:spcAft>
          <a:spcPct val="0"/>
        </a:spcAft>
        <a:buClr>
          <a:srgbClr val="7A0019"/>
        </a:buClr>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04800" y="228600"/>
            <a:ext cx="8458200" cy="2209800"/>
          </a:xfrm>
        </p:spPr>
        <p:txBody>
          <a:bodyPr/>
          <a:lstStyle/>
          <a:p>
            <a:r>
              <a:rPr lang="en-US" b="1" dirty="0" smtClean="0"/>
              <a:t>A Recovery System for SUAV</a:t>
            </a:r>
            <a:br>
              <a:rPr lang="en-US" b="1" dirty="0" smtClean="0"/>
            </a:br>
            <a:r>
              <a:rPr lang="en-US" b="1" dirty="0" smtClean="0"/>
              <a:t>Operations in GPS-Denied Environments Using Timing Advance Measurements</a:t>
            </a:r>
            <a:endParaRPr lang="en-US" b="1" dirty="0">
              <a:solidFill>
                <a:schemeClr val="tx1"/>
              </a:solidFill>
            </a:endParaRPr>
          </a:p>
        </p:txBody>
      </p:sp>
      <p:sp>
        <p:nvSpPr>
          <p:cNvPr id="5" name="Text Box 2"/>
          <p:cNvSpPr txBox="1">
            <a:spLocks noChangeArrowheads="1"/>
          </p:cNvSpPr>
          <p:nvPr/>
        </p:nvSpPr>
        <p:spPr bwMode="auto">
          <a:xfrm>
            <a:off x="1303248" y="2539744"/>
            <a:ext cx="6469248" cy="348005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MS PGothic"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MS PGothic"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MS PGothic"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MS PGothic"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MS PGothic" charset="-128"/>
              </a:defRPr>
            </a:lvl5pPr>
            <a:lvl6pPr marL="25146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MS PGothic" charset="-128"/>
              </a:defRPr>
            </a:lvl6pPr>
            <a:lvl7pPr marL="29718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MS PGothic" charset="-128"/>
              </a:defRPr>
            </a:lvl7pPr>
            <a:lvl8pPr marL="34290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MS PGothic" charset="-128"/>
              </a:defRPr>
            </a:lvl8pPr>
            <a:lvl9pPr marL="3886200" indent="-228600" defTabSz="457200" fontAlgn="base">
              <a:spcBef>
                <a:spcPct val="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charset="0"/>
                <a:ea typeface="MS PGothic" charset="-128"/>
              </a:defRPr>
            </a:lvl9pPr>
          </a:lstStyle>
          <a:p>
            <a:pPr algn="ctr" defTabSz="457200" fontAlgn="base">
              <a:spcBef>
                <a:spcPct val="0"/>
              </a:spcBef>
              <a:spcAft>
                <a:spcPct val="0"/>
              </a:spcAft>
              <a:buClr>
                <a:srgbClr val="000000"/>
              </a:buClr>
              <a:buSzPct val="100000"/>
              <a:buFont typeface="Times New Roman" pitchFamily="18" charset="0"/>
              <a:buNone/>
            </a:pPr>
            <a:r>
              <a:rPr lang="en-US" sz="2000" dirty="0" smtClean="0"/>
              <a:t>Jordan Larson</a:t>
            </a:r>
          </a:p>
          <a:p>
            <a:pPr algn="ctr" defTabSz="457200" fontAlgn="base">
              <a:spcBef>
                <a:spcPct val="0"/>
              </a:spcBef>
              <a:spcAft>
                <a:spcPct val="0"/>
              </a:spcAft>
              <a:buClr>
                <a:srgbClr val="000000"/>
              </a:buClr>
              <a:buSzPct val="100000"/>
            </a:pPr>
            <a:r>
              <a:rPr lang="en-US" sz="2000" dirty="0"/>
              <a:t>Trevor </a:t>
            </a:r>
            <a:r>
              <a:rPr lang="en-US" sz="2000" dirty="0" err="1"/>
              <a:t>Layh</a:t>
            </a:r>
            <a:endParaRPr lang="en-US" sz="2000" dirty="0"/>
          </a:p>
          <a:p>
            <a:pPr algn="ctr" defTabSz="457200" fontAlgn="base">
              <a:spcBef>
                <a:spcPct val="0"/>
              </a:spcBef>
              <a:spcAft>
                <a:spcPct val="0"/>
              </a:spcAft>
              <a:buClr>
                <a:srgbClr val="000000"/>
              </a:buClr>
              <a:buSzPct val="100000"/>
              <a:buFont typeface="Times New Roman" pitchFamily="18" charset="0"/>
              <a:buNone/>
            </a:pPr>
            <a:r>
              <a:rPr lang="en-US" sz="2000" dirty="0" smtClean="0"/>
              <a:t>John Jackson</a:t>
            </a:r>
          </a:p>
          <a:p>
            <a:pPr algn="ctr" defTabSz="457200" fontAlgn="base">
              <a:spcBef>
                <a:spcPct val="0"/>
              </a:spcBef>
              <a:spcAft>
                <a:spcPct val="0"/>
              </a:spcAft>
              <a:buClr>
                <a:srgbClr val="000000"/>
              </a:buClr>
              <a:buSzPct val="100000"/>
              <a:buFont typeface="Times New Roman" pitchFamily="18" charset="0"/>
              <a:buNone/>
            </a:pPr>
            <a:r>
              <a:rPr lang="en-US" sz="2000" dirty="0" smtClean="0"/>
              <a:t>Brian Taylor</a:t>
            </a:r>
          </a:p>
          <a:p>
            <a:pPr algn="ctr" defTabSz="457200" fontAlgn="base">
              <a:spcBef>
                <a:spcPct val="0"/>
              </a:spcBef>
              <a:spcAft>
                <a:spcPct val="0"/>
              </a:spcAft>
              <a:buClr>
                <a:srgbClr val="000000"/>
              </a:buClr>
              <a:buSzPct val="100000"/>
              <a:buFont typeface="Times New Roman" pitchFamily="18" charset="0"/>
              <a:buNone/>
            </a:pPr>
            <a:r>
              <a:rPr lang="en-US" sz="2000" dirty="0" err="1" smtClean="0"/>
              <a:t>Demoz</a:t>
            </a:r>
            <a:r>
              <a:rPr lang="en-US" sz="2000" dirty="0" smtClean="0"/>
              <a:t> </a:t>
            </a:r>
            <a:r>
              <a:rPr lang="en-US" sz="2000" dirty="0" err="1" smtClean="0"/>
              <a:t>Gebre-Egziabher</a:t>
            </a:r>
            <a:endParaRPr lang="en-US" sz="2000" dirty="0" smtClean="0"/>
          </a:p>
          <a:p>
            <a:pPr algn="ctr" defTabSz="457200" fontAlgn="base">
              <a:spcBef>
                <a:spcPct val="0"/>
              </a:spcBef>
              <a:spcAft>
                <a:spcPct val="0"/>
              </a:spcAft>
              <a:buClr>
                <a:srgbClr val="000000"/>
              </a:buClr>
              <a:buSzPct val="100000"/>
              <a:buFont typeface="Times New Roman" pitchFamily="18" charset="0"/>
              <a:buNone/>
            </a:pPr>
            <a:endParaRPr lang="en-US" sz="2000" dirty="0" smtClean="0"/>
          </a:p>
          <a:p>
            <a:pPr algn="ctr" defTabSz="457200" fontAlgn="base">
              <a:spcBef>
                <a:spcPct val="0"/>
              </a:spcBef>
              <a:spcAft>
                <a:spcPct val="0"/>
              </a:spcAft>
              <a:buClr>
                <a:srgbClr val="000000"/>
              </a:buClr>
              <a:buSzPct val="100000"/>
              <a:buFont typeface="Times New Roman" pitchFamily="18" charset="0"/>
              <a:buNone/>
            </a:pPr>
            <a:r>
              <a:rPr lang="en-US" sz="2000" i="1" dirty="0" smtClean="0"/>
              <a:t>Department of Aerospace Engineering and Mechanics</a:t>
            </a:r>
          </a:p>
          <a:p>
            <a:pPr algn="ctr" defTabSz="457200" fontAlgn="base">
              <a:spcBef>
                <a:spcPct val="0"/>
              </a:spcBef>
              <a:spcAft>
                <a:spcPct val="0"/>
              </a:spcAft>
              <a:buClr>
                <a:srgbClr val="000000"/>
              </a:buClr>
              <a:buSzPct val="100000"/>
              <a:buFont typeface="Times New Roman" pitchFamily="18" charset="0"/>
              <a:buNone/>
            </a:pPr>
            <a:r>
              <a:rPr lang="en-US" sz="2000" i="1" dirty="0" smtClean="0"/>
              <a:t>University of Minnesota, Twin Cities</a:t>
            </a:r>
          </a:p>
          <a:p>
            <a:pPr algn="ctr" defTabSz="457200" fontAlgn="base">
              <a:spcBef>
                <a:spcPct val="0"/>
              </a:spcBef>
              <a:spcAft>
                <a:spcPct val="0"/>
              </a:spcAft>
              <a:buClr>
                <a:srgbClr val="000000"/>
              </a:buClr>
              <a:buSzPct val="100000"/>
              <a:buFont typeface="Times New Roman" pitchFamily="18" charset="0"/>
              <a:buNone/>
            </a:pPr>
            <a:endParaRPr lang="en-US" sz="2000" i="1" dirty="0"/>
          </a:p>
          <a:p>
            <a:pPr algn="ctr" defTabSz="457200" fontAlgn="base">
              <a:spcBef>
                <a:spcPct val="0"/>
              </a:spcBef>
              <a:spcAft>
                <a:spcPct val="0"/>
              </a:spcAft>
              <a:buClr>
                <a:srgbClr val="000000"/>
              </a:buClr>
              <a:buSzPct val="100000"/>
              <a:buFont typeface="Times New Roman" pitchFamily="18" charset="0"/>
              <a:buNone/>
            </a:pPr>
            <a:r>
              <a:rPr lang="en-US" sz="2000" i="1" dirty="0" smtClean="0"/>
              <a:t>Institute of Navigation – International Technical Meeting</a:t>
            </a:r>
          </a:p>
          <a:p>
            <a:pPr algn="ctr" defTabSz="457200" fontAlgn="base">
              <a:spcBef>
                <a:spcPct val="0"/>
              </a:spcBef>
              <a:spcAft>
                <a:spcPct val="0"/>
              </a:spcAft>
              <a:buClr>
                <a:srgbClr val="000000"/>
              </a:buClr>
              <a:buSzPct val="100000"/>
              <a:buFont typeface="Times New Roman" pitchFamily="18" charset="0"/>
              <a:buNone/>
            </a:pPr>
            <a:r>
              <a:rPr lang="en-US" sz="2000" i="1" dirty="0" smtClean="0"/>
              <a:t>January 27</a:t>
            </a:r>
            <a:r>
              <a:rPr lang="en-US" sz="2000" i="1" baseline="30000" dirty="0" smtClean="0"/>
              <a:t>th</a:t>
            </a:r>
            <a:r>
              <a:rPr lang="en-US" sz="2000" i="1" dirty="0" smtClean="0"/>
              <a:t> 2015</a:t>
            </a:r>
          </a:p>
        </p:txBody>
      </p:sp>
    </p:spTree>
    <p:extLst>
      <p:ext uri="{BB962C8B-B14F-4D97-AF65-F5344CB8AC3E}">
        <p14:creationId xmlns="" xmlns:p14="http://schemas.microsoft.com/office/powerpoint/2010/main" val="28927481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399" y="76200"/>
            <a:ext cx="8842703" cy="1143000"/>
          </a:xfrm>
        </p:spPr>
        <p:txBody>
          <a:bodyPr/>
          <a:lstStyle/>
          <a:p>
            <a:r>
              <a:rPr lang="en-US" dirty="0" smtClean="0"/>
              <a:t>Challenge #2:  Transmitter Locations</a:t>
            </a:r>
            <a:endParaRPr lang="en-US" dirty="0"/>
          </a:p>
        </p:txBody>
      </p:sp>
      <p:sp>
        <p:nvSpPr>
          <p:cNvPr id="4" name="Content Placeholder 3"/>
          <p:cNvSpPr>
            <a:spLocks noGrp="1"/>
          </p:cNvSpPr>
          <p:nvPr>
            <p:ph sz="half" idx="1"/>
          </p:nvPr>
        </p:nvSpPr>
        <p:spPr>
          <a:xfrm>
            <a:off x="152400" y="1181100"/>
            <a:ext cx="4419600" cy="4668906"/>
          </a:xfrm>
        </p:spPr>
        <p:txBody>
          <a:bodyPr/>
          <a:lstStyle/>
          <a:p>
            <a:r>
              <a:rPr lang="en-US" dirty="0" smtClean="0"/>
              <a:t>Cell networks do not provide tower locations.</a:t>
            </a:r>
          </a:p>
          <a:p>
            <a:r>
              <a:rPr lang="en-US" dirty="0" smtClean="0"/>
              <a:t>Public cell tower databases provide poor accuracy.</a:t>
            </a:r>
          </a:p>
          <a:p>
            <a:r>
              <a:rPr lang="en-US" dirty="0" smtClean="0"/>
              <a:t>Possible </a:t>
            </a:r>
            <a:r>
              <a:rPr lang="en-US" dirty="0"/>
              <a:t>solution: reverse </a:t>
            </a:r>
            <a:r>
              <a:rPr lang="en-US" dirty="0" smtClean="0"/>
              <a:t>problem (</a:t>
            </a:r>
            <a:r>
              <a:rPr lang="fi-FI" i="1" dirty="0" smtClean="0"/>
              <a:t>M</a:t>
            </a:r>
            <a:r>
              <a:rPr lang="fi-FI" i="1" dirty="0"/>
              <a:t>. Raitoharju, </a:t>
            </a:r>
            <a:r>
              <a:rPr lang="fi-FI" i="1" dirty="0" smtClean="0"/>
              <a:t>et al, 2011</a:t>
            </a:r>
            <a:r>
              <a:rPr lang="fi-FI" dirty="0" smtClean="0"/>
              <a:t>)</a:t>
            </a:r>
            <a:endParaRPr lang="en-US" dirty="0" smtClean="0"/>
          </a:p>
          <a:p>
            <a:r>
              <a:rPr lang="en-US" dirty="0" smtClean="0"/>
              <a:t>Our solution: Locations surveyed via drive test</a:t>
            </a:r>
          </a:p>
        </p:txBody>
      </p:sp>
      <p:pic>
        <p:nvPicPr>
          <p:cNvPr id="6" name="Picture 5" descr="CID_SECTORS.png"/>
          <p:cNvPicPr>
            <a:picLocks noChangeAspect="1"/>
          </p:cNvPicPr>
          <p:nvPr/>
        </p:nvPicPr>
        <p:blipFill>
          <a:blip r:embed="rId3" cstate="print"/>
          <a:stretch>
            <a:fillRect/>
          </a:stretch>
        </p:blipFill>
        <p:spPr>
          <a:xfrm>
            <a:off x="4724400" y="1513422"/>
            <a:ext cx="4270703" cy="43365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Part 3: Navigation System Design</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30303310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l="2343" r="7512"/>
          <a:stretch>
            <a:fillRect/>
          </a:stretch>
        </p:blipFill>
        <p:spPr bwMode="auto">
          <a:xfrm>
            <a:off x="4191000" y="1371600"/>
            <a:ext cx="4572000" cy="3819525"/>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US" dirty="0" smtClean="0"/>
              <a:t>TA Measurement Model</a:t>
            </a:r>
            <a:endParaRPr lang="en-US" dirty="0"/>
          </a:p>
        </p:txBody>
      </p:sp>
      <p:sp>
        <p:nvSpPr>
          <p:cNvPr id="39" name="Content Placeholder 38"/>
          <p:cNvSpPr>
            <a:spLocks noGrp="1"/>
          </p:cNvSpPr>
          <p:nvPr>
            <p:ph sz="half" idx="1"/>
          </p:nvPr>
        </p:nvSpPr>
        <p:spPr>
          <a:xfrm>
            <a:off x="457200" y="1447800"/>
            <a:ext cx="3505200" cy="3962400"/>
          </a:xfrm>
        </p:spPr>
        <p:txBody>
          <a:bodyPr/>
          <a:lstStyle/>
          <a:p>
            <a:r>
              <a:rPr lang="en-US" sz="2400" dirty="0" smtClean="0"/>
              <a:t>Extended </a:t>
            </a:r>
            <a:r>
              <a:rPr lang="en-US" sz="2400" dirty="0" err="1" smtClean="0"/>
              <a:t>Kalman</a:t>
            </a:r>
            <a:r>
              <a:rPr lang="en-US" sz="2400" dirty="0" smtClean="0"/>
              <a:t> Filter (EKF)</a:t>
            </a:r>
          </a:p>
          <a:p>
            <a:pPr lvl="1"/>
            <a:r>
              <a:rPr lang="en-US" sz="2000" dirty="0" smtClean="0"/>
              <a:t>Assumes Gaussian noise</a:t>
            </a:r>
          </a:p>
          <a:p>
            <a:pPr lvl="1"/>
            <a:r>
              <a:rPr lang="en-US" sz="2000" dirty="0" smtClean="0"/>
              <a:t>TA: noisy uniform distribution</a:t>
            </a:r>
          </a:p>
          <a:p>
            <a:r>
              <a:rPr lang="en-US" sz="2400" dirty="0" smtClean="0"/>
              <a:t>Approach</a:t>
            </a:r>
            <a:endParaRPr lang="en-US" sz="2400" dirty="0"/>
          </a:p>
          <a:p>
            <a:pPr lvl="1"/>
            <a:r>
              <a:rPr lang="en-US" sz="2000" dirty="0" smtClean="0"/>
              <a:t>Use midpoint of range for estimate</a:t>
            </a:r>
          </a:p>
          <a:p>
            <a:pPr lvl="1"/>
            <a:r>
              <a:rPr lang="en-US" sz="2000" dirty="0" smtClean="0"/>
              <a:t>Fit a Gaussian</a:t>
            </a:r>
          </a:p>
          <a:p>
            <a:pPr lvl="1"/>
            <a:r>
              <a:rPr lang="en-US" sz="2000" dirty="0" smtClean="0"/>
              <a:t>Reduced rate  on updates</a:t>
            </a:r>
          </a:p>
        </p:txBody>
      </p:sp>
      <p:sp>
        <p:nvSpPr>
          <p:cNvPr id="317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53"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54" name="Rectangle 10"/>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7" name="Rectangle 13"/>
          <p:cNvSpPr>
            <a:spLocks noChangeArrowheads="1"/>
          </p:cNvSpPr>
          <p:nvPr/>
        </p:nvSpPr>
        <p:spPr bwMode="auto">
          <a:xfrm>
            <a:off x="0" y="1692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8" name="Rectangle 14"/>
          <p:cNvSpPr>
            <a:spLocks noChangeArrowheads="1"/>
          </p:cNvSpPr>
          <p:nvPr/>
        </p:nvSpPr>
        <p:spPr bwMode="auto">
          <a:xfrm>
            <a:off x="0" y="2057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9" name="Rectangle 15"/>
          <p:cNvSpPr>
            <a:spLocks noChangeArrowheads="1"/>
          </p:cNvSpPr>
          <p:nvPr/>
        </p:nvSpPr>
        <p:spPr bwMode="auto">
          <a:xfrm>
            <a:off x="0" y="2247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66"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6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68" name="Rectangle 24"/>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69" name="Rectangle 25"/>
          <p:cNvSpPr>
            <a:spLocks noChangeArrowheads="1"/>
          </p:cNvSpPr>
          <p:nvPr/>
        </p:nvSpPr>
        <p:spPr bwMode="auto">
          <a:xfrm>
            <a:off x="0" y="1028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0" name="Rectangle 26"/>
          <p:cNvSpPr>
            <a:spLocks noChangeArrowheads="1"/>
          </p:cNvSpPr>
          <p:nvPr/>
        </p:nvSpPr>
        <p:spPr bwMode="auto">
          <a:xfrm>
            <a:off x="0" y="1219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1" name="Rectangle 27"/>
          <p:cNvSpPr>
            <a:spLocks noChangeArrowheads="1"/>
          </p:cNvSpPr>
          <p:nvPr/>
        </p:nvSpPr>
        <p:spPr bwMode="auto">
          <a:xfrm>
            <a:off x="0" y="1409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2" name="Rectangle 28"/>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4"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75" name="Rectangle 31"/>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7" name="Rectangle 3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78" name="Rectangle 34"/>
          <p:cNvSpPr>
            <a:spLocks noChangeArrowheads="1"/>
          </p:cNvSpPr>
          <p:nvPr/>
        </p:nvSpPr>
        <p:spPr bwMode="auto">
          <a:xfrm>
            <a:off x="0" y="822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80"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81" name="Rectangle 3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TextBox 31"/>
          <p:cNvSpPr txBox="1"/>
          <p:nvPr/>
        </p:nvSpPr>
        <p:spPr>
          <a:xfrm>
            <a:off x="5378514" y="5486400"/>
            <a:ext cx="2317686" cy="369332"/>
          </a:xfrm>
          <a:prstGeom prst="rect">
            <a:avLst/>
          </a:prstGeom>
          <a:noFill/>
        </p:spPr>
        <p:txBody>
          <a:bodyPr wrap="none" rtlCol="0">
            <a:spAutoFit/>
          </a:bodyPr>
          <a:lstStyle/>
          <a:p>
            <a:r>
              <a:rPr lang="en-US" dirty="0" smtClean="0"/>
              <a:t>True Range (meters)</a:t>
            </a:r>
            <a:endParaRPr lang="en-US" dirty="0"/>
          </a:p>
        </p:txBody>
      </p:sp>
      <p:sp>
        <p:nvSpPr>
          <p:cNvPr id="5" name="Rectangle 4"/>
          <p:cNvSpPr/>
          <p:nvPr/>
        </p:nvSpPr>
        <p:spPr bwMode="auto">
          <a:xfrm>
            <a:off x="3880262" y="5193268"/>
            <a:ext cx="5227474" cy="36933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pic>
        <p:nvPicPr>
          <p:cNvPr id="1030" name="Picture 6"/>
          <p:cNvPicPr>
            <a:picLocks noChangeAspect="1" noChangeArrowheads="1"/>
          </p:cNvPicPr>
          <p:nvPr/>
        </p:nvPicPr>
        <p:blipFill>
          <a:blip r:embed="rId4" cstate="print"/>
          <a:srcRect l="4346" r="8741"/>
          <a:stretch>
            <a:fillRect/>
          </a:stretch>
        </p:blipFill>
        <p:spPr bwMode="auto">
          <a:xfrm>
            <a:off x="4191000" y="4610100"/>
            <a:ext cx="4572000" cy="571500"/>
          </a:xfrm>
          <a:prstGeom prst="rect">
            <a:avLst/>
          </a:prstGeom>
          <a:noFill/>
          <a:ln w="9525">
            <a:noFill/>
            <a:miter lim="800000"/>
            <a:headEnd/>
            <a:tailEnd/>
          </a:ln>
          <a:effectLst/>
        </p:spPr>
      </p:pic>
      <p:sp>
        <p:nvSpPr>
          <p:cNvPr id="4" name="TextBox 3"/>
          <p:cNvSpPr txBox="1"/>
          <p:nvPr/>
        </p:nvSpPr>
        <p:spPr>
          <a:xfrm>
            <a:off x="3880262" y="5193268"/>
            <a:ext cx="5227474" cy="369332"/>
          </a:xfrm>
          <a:prstGeom prst="rect">
            <a:avLst/>
          </a:prstGeom>
          <a:noFill/>
        </p:spPr>
        <p:txBody>
          <a:bodyPr wrap="square" rtlCol="0">
            <a:spAutoFit/>
          </a:bodyPr>
          <a:lstStyle/>
          <a:p>
            <a:r>
              <a:rPr lang="en-US" dirty="0" smtClean="0"/>
              <a:t>550       	         1100	     1650               2300</a:t>
            </a:r>
            <a:endParaRPr lang="en-US" dirty="0"/>
          </a:p>
        </p:txBody>
      </p:sp>
      <p:grpSp>
        <p:nvGrpSpPr>
          <p:cNvPr id="10" name="Group 9"/>
          <p:cNvGrpSpPr/>
          <p:nvPr/>
        </p:nvGrpSpPr>
        <p:grpSpPr>
          <a:xfrm>
            <a:off x="6103774" y="1371600"/>
            <a:ext cx="762000" cy="4202484"/>
            <a:chOff x="6103774" y="1371600"/>
            <a:chExt cx="762000" cy="4202484"/>
          </a:xfrm>
        </p:grpSpPr>
        <p:sp>
          <p:nvSpPr>
            <p:cNvPr id="7" name="TextBox 6"/>
            <p:cNvSpPr txBox="1"/>
            <p:nvPr/>
          </p:nvSpPr>
          <p:spPr>
            <a:xfrm>
              <a:off x="6103774" y="5204752"/>
              <a:ext cx="762000" cy="369332"/>
            </a:xfrm>
            <a:prstGeom prst="rect">
              <a:avLst/>
            </a:prstGeom>
            <a:noFill/>
          </p:spPr>
          <p:txBody>
            <a:bodyPr wrap="square" rtlCol="0">
              <a:spAutoFit/>
            </a:bodyPr>
            <a:lstStyle/>
            <a:p>
              <a:r>
                <a:rPr lang="en-US" dirty="0" smtClean="0"/>
                <a:t>1375</a:t>
              </a:r>
              <a:endParaRPr lang="en-US" dirty="0"/>
            </a:p>
          </p:txBody>
        </p:sp>
        <p:cxnSp>
          <p:nvCxnSpPr>
            <p:cNvPr id="9" name="Straight Connector 8"/>
            <p:cNvCxnSpPr>
              <a:stCxn id="33" idx="2"/>
            </p:cNvCxnSpPr>
            <p:nvPr/>
          </p:nvCxnSpPr>
          <p:spPr bwMode="auto">
            <a:xfrm flipH="1" flipV="1">
              <a:off x="6484773" y="1371600"/>
              <a:ext cx="0" cy="3810000"/>
            </a:xfrm>
            <a:prstGeom prst="line">
              <a:avLst/>
            </a:prstGeom>
            <a:solidFill>
              <a:schemeClr val="accent1"/>
            </a:solidFill>
            <a:ln w="38100" cap="flat" cmpd="sng" algn="ctr">
              <a:solidFill>
                <a:schemeClr val="tx1"/>
              </a:solidFill>
              <a:prstDash val="dash"/>
              <a:round/>
              <a:headEnd type="none" w="med" len="med"/>
              <a:tailEnd type="none" w="med" len="med"/>
            </a:ln>
            <a:effectLst/>
          </p:spPr>
        </p:cxnSp>
      </p:grpSp>
      <p:grpSp>
        <p:nvGrpSpPr>
          <p:cNvPr id="52" name="Group 51"/>
          <p:cNvGrpSpPr/>
          <p:nvPr/>
        </p:nvGrpSpPr>
        <p:grpSpPr>
          <a:xfrm>
            <a:off x="6705600" y="1371600"/>
            <a:ext cx="2057400" cy="495300"/>
            <a:chOff x="6705600" y="1371600"/>
            <a:chExt cx="2057400" cy="495300"/>
          </a:xfrm>
        </p:grpSpPr>
        <p:pic>
          <p:nvPicPr>
            <p:cNvPr id="1033" name="Picture 9"/>
            <p:cNvPicPr>
              <a:picLocks noChangeAspect="1" noChangeArrowheads="1"/>
            </p:cNvPicPr>
            <p:nvPr/>
          </p:nvPicPr>
          <p:blipFill>
            <a:blip r:embed="rId5" cstate="print"/>
            <a:srcRect/>
            <a:stretch>
              <a:fillRect/>
            </a:stretch>
          </p:blipFill>
          <p:spPr bwMode="auto">
            <a:xfrm>
              <a:off x="6705600" y="1371600"/>
              <a:ext cx="2057400" cy="495300"/>
            </a:xfrm>
            <a:prstGeom prst="rect">
              <a:avLst/>
            </a:prstGeom>
            <a:noFill/>
            <a:ln w="9525">
              <a:noFill/>
              <a:miter lim="800000"/>
              <a:headEnd/>
              <a:tailEnd/>
            </a:ln>
            <a:effectLst/>
          </p:spPr>
        </p:pic>
        <p:pic>
          <p:nvPicPr>
            <p:cNvPr id="1034" name="Picture 10"/>
            <p:cNvPicPr>
              <a:picLocks noChangeAspect="1" noChangeArrowheads="1"/>
            </p:cNvPicPr>
            <p:nvPr/>
          </p:nvPicPr>
          <p:blipFill>
            <a:blip r:embed="rId6" cstate="print"/>
            <a:srcRect/>
            <a:stretch>
              <a:fillRect/>
            </a:stretch>
          </p:blipFill>
          <p:spPr bwMode="auto">
            <a:xfrm>
              <a:off x="6781800" y="1485900"/>
              <a:ext cx="361950" cy="266700"/>
            </a:xfrm>
            <a:prstGeom prst="rect">
              <a:avLst/>
            </a:prstGeom>
            <a:noFill/>
            <a:ln w="9525">
              <a:noFill/>
              <a:miter lim="800000"/>
              <a:headEnd/>
              <a:tailEnd/>
            </a:ln>
            <a:effectLst/>
          </p:spPr>
        </p:pic>
      </p:grpSp>
      <p:sp>
        <p:nvSpPr>
          <p:cNvPr id="53" name="Rectangle 52"/>
          <p:cNvSpPr/>
          <p:nvPr/>
        </p:nvSpPr>
        <p:spPr bwMode="auto">
          <a:xfrm>
            <a:off x="4191000" y="1371600"/>
            <a:ext cx="4572000" cy="381000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
                                            <p:txEl>
                                              <p:pRg st="3" end="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9">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9">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2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9">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4" grpId="0"/>
      <p:bldP spid="5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Erroneous TA Measurements</a:t>
            </a:r>
            <a:endParaRPr lang="en-US" dirty="0"/>
          </a:p>
        </p:txBody>
      </p:sp>
      <p:sp>
        <p:nvSpPr>
          <p:cNvPr id="317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53"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54" name="Rectangle 10"/>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5" name="Rectangle 11"/>
          <p:cNvSpPr>
            <a:spLocks noChangeArrowheads="1"/>
          </p:cNvSpPr>
          <p:nvPr/>
        </p:nvSpPr>
        <p:spPr bwMode="auto">
          <a:xfrm>
            <a:off x="0" y="8461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6" name="Rectangle 12"/>
          <p:cNvSpPr>
            <a:spLocks noChangeArrowheads="1"/>
          </p:cNvSpPr>
          <p:nvPr/>
        </p:nvSpPr>
        <p:spPr bwMode="auto">
          <a:xfrm>
            <a:off x="0" y="10445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57" name="Rectangle 13"/>
          <p:cNvSpPr>
            <a:spLocks noChangeArrowheads="1"/>
          </p:cNvSpPr>
          <p:nvPr/>
        </p:nvSpPr>
        <p:spPr bwMode="auto">
          <a:xfrm>
            <a:off x="0" y="1692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8" name="Rectangle 14"/>
          <p:cNvSpPr>
            <a:spLocks noChangeArrowheads="1"/>
          </p:cNvSpPr>
          <p:nvPr/>
        </p:nvSpPr>
        <p:spPr bwMode="auto">
          <a:xfrm>
            <a:off x="0" y="2057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9" name="Rectangle 15"/>
          <p:cNvSpPr>
            <a:spLocks noChangeArrowheads="1"/>
          </p:cNvSpPr>
          <p:nvPr/>
        </p:nvSpPr>
        <p:spPr bwMode="auto">
          <a:xfrm>
            <a:off x="0" y="2247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66"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6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68" name="Rectangle 24"/>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69" name="Rectangle 25"/>
          <p:cNvSpPr>
            <a:spLocks noChangeArrowheads="1"/>
          </p:cNvSpPr>
          <p:nvPr/>
        </p:nvSpPr>
        <p:spPr bwMode="auto">
          <a:xfrm>
            <a:off x="0" y="1028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0" name="Rectangle 26"/>
          <p:cNvSpPr>
            <a:spLocks noChangeArrowheads="1"/>
          </p:cNvSpPr>
          <p:nvPr/>
        </p:nvSpPr>
        <p:spPr bwMode="auto">
          <a:xfrm>
            <a:off x="0" y="1219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1" name="Rectangle 27"/>
          <p:cNvSpPr>
            <a:spLocks noChangeArrowheads="1"/>
          </p:cNvSpPr>
          <p:nvPr/>
        </p:nvSpPr>
        <p:spPr bwMode="auto">
          <a:xfrm>
            <a:off x="0" y="1409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2" name="Rectangle 28"/>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4"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75" name="Rectangle 31"/>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7" name="Rectangle 3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78" name="Rectangle 34"/>
          <p:cNvSpPr>
            <a:spLocks noChangeArrowheads="1"/>
          </p:cNvSpPr>
          <p:nvPr/>
        </p:nvSpPr>
        <p:spPr bwMode="auto">
          <a:xfrm>
            <a:off x="0" y="822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80"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81" name="Rectangle 3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39" name="Picture 38"/>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01023" y="1409700"/>
            <a:ext cx="7831352" cy="4068357"/>
          </a:xfrm>
          <a:prstGeom prst="rect">
            <a:avLst/>
          </a:prstGeom>
        </p:spPr>
      </p:pic>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Innovation Check</a:t>
            </a:r>
            <a:endParaRPr lang="en-US" dirty="0"/>
          </a:p>
        </p:txBody>
      </p:sp>
      <p:sp>
        <p:nvSpPr>
          <p:cNvPr id="317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53"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54" name="Rectangle 10"/>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5" name="Rectangle 11"/>
          <p:cNvSpPr>
            <a:spLocks noChangeArrowheads="1"/>
          </p:cNvSpPr>
          <p:nvPr/>
        </p:nvSpPr>
        <p:spPr bwMode="auto">
          <a:xfrm>
            <a:off x="0" y="846138"/>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6" name="Rectangle 12"/>
          <p:cNvSpPr>
            <a:spLocks noChangeArrowheads="1"/>
          </p:cNvSpPr>
          <p:nvPr/>
        </p:nvSpPr>
        <p:spPr bwMode="auto">
          <a:xfrm>
            <a:off x="0" y="1044575"/>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57" name="Rectangle 13"/>
          <p:cNvSpPr>
            <a:spLocks noChangeArrowheads="1"/>
          </p:cNvSpPr>
          <p:nvPr/>
        </p:nvSpPr>
        <p:spPr bwMode="auto">
          <a:xfrm>
            <a:off x="0" y="16922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8" name="Rectangle 14"/>
          <p:cNvSpPr>
            <a:spLocks noChangeArrowheads="1"/>
          </p:cNvSpPr>
          <p:nvPr/>
        </p:nvSpPr>
        <p:spPr bwMode="auto">
          <a:xfrm>
            <a:off x="0" y="2057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59" name="Rectangle 15"/>
          <p:cNvSpPr>
            <a:spLocks noChangeArrowheads="1"/>
          </p:cNvSpPr>
          <p:nvPr/>
        </p:nvSpPr>
        <p:spPr bwMode="auto">
          <a:xfrm>
            <a:off x="0" y="22479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66" name="Rectangle 2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67" name="Rectangle 23"/>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68" name="Rectangle 24"/>
          <p:cNvSpPr>
            <a:spLocks noChangeArrowheads="1"/>
          </p:cNvSpPr>
          <p:nvPr/>
        </p:nvSpPr>
        <p:spPr bwMode="auto">
          <a:xfrm>
            <a:off x="0" y="838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69" name="Rectangle 25"/>
          <p:cNvSpPr>
            <a:spLocks noChangeArrowheads="1"/>
          </p:cNvSpPr>
          <p:nvPr/>
        </p:nvSpPr>
        <p:spPr bwMode="auto">
          <a:xfrm>
            <a:off x="0" y="1028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0" name="Rectangle 26"/>
          <p:cNvSpPr>
            <a:spLocks noChangeArrowheads="1"/>
          </p:cNvSpPr>
          <p:nvPr/>
        </p:nvSpPr>
        <p:spPr bwMode="auto">
          <a:xfrm>
            <a:off x="0" y="1219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1" name="Rectangle 27"/>
          <p:cNvSpPr>
            <a:spLocks noChangeArrowheads="1"/>
          </p:cNvSpPr>
          <p:nvPr/>
        </p:nvSpPr>
        <p:spPr bwMode="auto">
          <a:xfrm>
            <a:off x="0" y="1409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2" name="Rectangle 28"/>
          <p:cNvSpPr>
            <a:spLocks noChangeArrowheads="1"/>
          </p:cNvSpPr>
          <p:nvPr/>
        </p:nvSpPr>
        <p:spPr bwMode="auto">
          <a:xfrm>
            <a:off x="0" y="1600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4"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75" name="Rectangle 31"/>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77" name="Rectangle 3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78" name="Rectangle 34"/>
          <p:cNvSpPr>
            <a:spLocks noChangeArrowheads="1"/>
          </p:cNvSpPr>
          <p:nvPr/>
        </p:nvSpPr>
        <p:spPr bwMode="auto">
          <a:xfrm>
            <a:off x="0" y="8223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780"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1781" name="Rectangle 37"/>
          <p:cNvSpPr>
            <a:spLocks noChangeArrowheads="1"/>
          </p:cNvSpPr>
          <p:nvPr/>
        </p:nvSpPr>
        <p:spPr bwMode="auto">
          <a:xfrm>
            <a:off x="0" y="647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45" name="Picture 4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04573" y="1219200"/>
            <a:ext cx="8100936" cy="4084606"/>
          </a:xfrm>
          <a:prstGeom prst="rect">
            <a:avLst/>
          </a:prstGeom>
        </p:spPr>
      </p:pic>
    </p:spTree>
    <p:extLst>
      <p:ext uri="{BB962C8B-B14F-4D97-AF65-F5344CB8AC3E}">
        <p14:creationId xmlns="" xmlns:p14="http://schemas.microsoft.com/office/powerpoint/2010/main" val="2950971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 Implementation</a:t>
            </a:r>
            <a:endParaRPr lang="en-US" dirty="0"/>
          </a:p>
        </p:txBody>
      </p:sp>
      <p:sp>
        <p:nvSpPr>
          <p:cNvPr id="34" name="Content Placeholder 33"/>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p:txBody>
      </p:sp>
      <p:grpSp>
        <p:nvGrpSpPr>
          <p:cNvPr id="4" name="Group 3"/>
          <p:cNvGrpSpPr/>
          <p:nvPr/>
        </p:nvGrpSpPr>
        <p:grpSpPr>
          <a:xfrm>
            <a:off x="2133600" y="1540726"/>
            <a:ext cx="4910138" cy="1204706"/>
            <a:chOff x="1128712" y="2362200"/>
            <a:chExt cx="4910138" cy="1204706"/>
          </a:xfrm>
        </p:grpSpPr>
        <p:sp>
          <p:nvSpPr>
            <p:cNvPr id="10" name="TextBox 9"/>
            <p:cNvSpPr txBox="1"/>
            <p:nvPr/>
          </p:nvSpPr>
          <p:spPr>
            <a:xfrm>
              <a:off x="1128712" y="2362200"/>
              <a:ext cx="1066800" cy="461665"/>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AHRS</a:t>
              </a:r>
              <a:endParaRPr lang="en-US" sz="2400" b="1" dirty="0">
                <a:solidFill>
                  <a:schemeClr val="bg1"/>
                </a:solidFill>
              </a:endParaRPr>
            </a:p>
          </p:txBody>
        </p:sp>
        <p:sp>
          <p:nvSpPr>
            <p:cNvPr id="12" name="TextBox 11"/>
            <p:cNvSpPr txBox="1"/>
            <p:nvPr/>
          </p:nvSpPr>
          <p:spPr>
            <a:xfrm>
              <a:off x="2743200" y="2362200"/>
              <a:ext cx="838200" cy="461665"/>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DR</a:t>
              </a:r>
              <a:endParaRPr lang="en-US" sz="2400" b="1" dirty="0">
                <a:solidFill>
                  <a:schemeClr val="bg1"/>
                </a:solidFill>
              </a:endParaRPr>
            </a:p>
          </p:txBody>
        </p:sp>
        <p:sp>
          <p:nvSpPr>
            <p:cNvPr id="13" name="TextBox 12"/>
            <p:cNvSpPr txBox="1"/>
            <p:nvPr/>
          </p:nvSpPr>
          <p:spPr>
            <a:xfrm>
              <a:off x="2743200" y="3105241"/>
              <a:ext cx="838200" cy="461665"/>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GPS</a:t>
              </a:r>
              <a:endParaRPr lang="en-US" sz="2400" b="1" dirty="0">
                <a:solidFill>
                  <a:schemeClr val="bg1"/>
                </a:solidFill>
              </a:endParaRPr>
            </a:p>
          </p:txBody>
        </p:sp>
        <p:sp>
          <p:nvSpPr>
            <p:cNvPr id="14" name="TextBox 13"/>
            <p:cNvSpPr txBox="1"/>
            <p:nvPr/>
          </p:nvSpPr>
          <p:spPr>
            <a:xfrm>
              <a:off x="4143374" y="2362200"/>
              <a:ext cx="1895476" cy="1200329"/>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Blended</a:t>
              </a:r>
            </a:p>
            <a:p>
              <a:r>
                <a:rPr lang="en-US" sz="2400" b="1" dirty="0" smtClean="0">
                  <a:solidFill>
                    <a:schemeClr val="bg1"/>
                  </a:solidFill>
                </a:rPr>
                <a:t>Navigation Solution</a:t>
              </a:r>
            </a:p>
          </p:txBody>
        </p:sp>
        <p:sp>
          <p:nvSpPr>
            <p:cNvPr id="15" name="Right Arrow 14"/>
            <p:cNvSpPr/>
            <p:nvPr/>
          </p:nvSpPr>
          <p:spPr bwMode="auto">
            <a:xfrm>
              <a:off x="2271712" y="2440632"/>
              <a:ext cx="381000" cy="304800"/>
            </a:xfrm>
            <a:prstGeom prst="rightArrow">
              <a:avLst/>
            </a:prstGeom>
            <a:solidFill>
              <a:srgbClr val="7A0019"/>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9" name="Right Arrow 18"/>
            <p:cNvSpPr/>
            <p:nvPr/>
          </p:nvSpPr>
          <p:spPr bwMode="auto">
            <a:xfrm>
              <a:off x="3676648" y="2440632"/>
              <a:ext cx="381001" cy="304800"/>
            </a:xfrm>
            <a:prstGeom prst="rightArrow">
              <a:avLst/>
            </a:prstGeom>
            <a:solidFill>
              <a:srgbClr val="7A0019"/>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20" name="Right Arrow 19"/>
            <p:cNvSpPr/>
            <p:nvPr/>
          </p:nvSpPr>
          <p:spPr bwMode="auto">
            <a:xfrm>
              <a:off x="3676649" y="3183673"/>
              <a:ext cx="381000" cy="304800"/>
            </a:xfrm>
            <a:prstGeom prst="rightArrow">
              <a:avLst/>
            </a:prstGeom>
            <a:solidFill>
              <a:srgbClr val="7A0019"/>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grpSp>
      <p:grpSp>
        <p:nvGrpSpPr>
          <p:cNvPr id="7" name="Group 6"/>
          <p:cNvGrpSpPr/>
          <p:nvPr/>
        </p:nvGrpSpPr>
        <p:grpSpPr>
          <a:xfrm>
            <a:off x="2986088" y="2888307"/>
            <a:ext cx="3200400" cy="1482476"/>
            <a:chOff x="2986088" y="2888307"/>
            <a:chExt cx="3200400" cy="1482476"/>
          </a:xfrm>
        </p:grpSpPr>
        <p:sp>
          <p:nvSpPr>
            <p:cNvPr id="5" name="TextBox 4"/>
            <p:cNvSpPr txBox="1"/>
            <p:nvPr/>
          </p:nvSpPr>
          <p:spPr>
            <a:xfrm>
              <a:off x="2986088" y="3402657"/>
              <a:ext cx="3200400" cy="461665"/>
            </a:xfrm>
            <a:prstGeom prst="rect">
              <a:avLst/>
            </a:prstGeom>
            <a:noFill/>
          </p:spPr>
          <p:txBody>
            <a:bodyPr wrap="square" rtlCol="0">
              <a:spAutoFit/>
            </a:bodyPr>
            <a:lstStyle/>
            <a:p>
              <a:pPr algn="ctr"/>
              <a:r>
                <a:rPr lang="en-US" sz="2400" b="1" dirty="0" smtClean="0"/>
                <a:t>Detect GPS Outage</a:t>
              </a:r>
              <a:endParaRPr lang="en-US" sz="2400" b="1" dirty="0"/>
            </a:p>
          </p:txBody>
        </p:sp>
        <p:sp>
          <p:nvSpPr>
            <p:cNvPr id="6" name="Down Arrow 5"/>
            <p:cNvSpPr/>
            <p:nvPr/>
          </p:nvSpPr>
          <p:spPr bwMode="auto">
            <a:xfrm>
              <a:off x="4357688" y="2888307"/>
              <a:ext cx="457200" cy="533400"/>
            </a:xfrm>
            <a:prstGeom prst="down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21" name="Down Arrow 20"/>
            <p:cNvSpPr/>
            <p:nvPr/>
          </p:nvSpPr>
          <p:spPr bwMode="auto">
            <a:xfrm>
              <a:off x="4357688" y="3837383"/>
              <a:ext cx="457200" cy="533400"/>
            </a:xfrm>
            <a:prstGeom prst="down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grpSp>
      <p:grpSp>
        <p:nvGrpSpPr>
          <p:cNvPr id="25" name="Group 24"/>
          <p:cNvGrpSpPr/>
          <p:nvPr/>
        </p:nvGrpSpPr>
        <p:grpSpPr>
          <a:xfrm>
            <a:off x="2133600" y="4495800"/>
            <a:ext cx="4910138" cy="1204706"/>
            <a:chOff x="1128712" y="2362200"/>
            <a:chExt cx="4910138" cy="1204706"/>
          </a:xfrm>
        </p:grpSpPr>
        <p:sp>
          <p:nvSpPr>
            <p:cNvPr id="28" name="TextBox 27"/>
            <p:cNvSpPr txBox="1"/>
            <p:nvPr/>
          </p:nvSpPr>
          <p:spPr>
            <a:xfrm>
              <a:off x="1128712" y="2362200"/>
              <a:ext cx="1066800" cy="461665"/>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AHRS</a:t>
              </a:r>
              <a:endParaRPr lang="en-US" sz="2400" b="1" dirty="0">
                <a:solidFill>
                  <a:schemeClr val="bg1"/>
                </a:solidFill>
              </a:endParaRPr>
            </a:p>
          </p:txBody>
        </p:sp>
        <p:sp>
          <p:nvSpPr>
            <p:cNvPr id="29" name="TextBox 28"/>
            <p:cNvSpPr txBox="1"/>
            <p:nvPr/>
          </p:nvSpPr>
          <p:spPr>
            <a:xfrm>
              <a:off x="2743200" y="2362200"/>
              <a:ext cx="838200" cy="461665"/>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DR</a:t>
              </a:r>
              <a:endParaRPr lang="en-US" sz="2400" b="1" dirty="0">
                <a:solidFill>
                  <a:schemeClr val="bg1"/>
                </a:solidFill>
              </a:endParaRPr>
            </a:p>
          </p:txBody>
        </p:sp>
        <p:sp>
          <p:nvSpPr>
            <p:cNvPr id="30" name="TextBox 29"/>
            <p:cNvSpPr txBox="1"/>
            <p:nvPr/>
          </p:nvSpPr>
          <p:spPr>
            <a:xfrm>
              <a:off x="1738312" y="3105241"/>
              <a:ext cx="1843088" cy="461665"/>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Cell Phone</a:t>
              </a:r>
              <a:endParaRPr lang="en-US" sz="2400" b="1" dirty="0">
                <a:solidFill>
                  <a:schemeClr val="bg1"/>
                </a:solidFill>
              </a:endParaRPr>
            </a:p>
          </p:txBody>
        </p:sp>
        <p:sp>
          <p:nvSpPr>
            <p:cNvPr id="31" name="TextBox 30"/>
            <p:cNvSpPr txBox="1"/>
            <p:nvPr/>
          </p:nvSpPr>
          <p:spPr>
            <a:xfrm>
              <a:off x="4143374" y="2362200"/>
              <a:ext cx="1895476" cy="1200329"/>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Blended</a:t>
              </a:r>
            </a:p>
            <a:p>
              <a:r>
                <a:rPr lang="en-US" sz="2400" b="1" dirty="0" smtClean="0">
                  <a:solidFill>
                    <a:schemeClr val="bg1"/>
                  </a:solidFill>
                </a:rPr>
                <a:t>Navigation Solution</a:t>
              </a:r>
            </a:p>
          </p:txBody>
        </p:sp>
        <p:sp>
          <p:nvSpPr>
            <p:cNvPr id="32" name="Right Arrow 31"/>
            <p:cNvSpPr/>
            <p:nvPr/>
          </p:nvSpPr>
          <p:spPr bwMode="auto">
            <a:xfrm>
              <a:off x="2271712" y="2440632"/>
              <a:ext cx="381000" cy="304800"/>
            </a:xfrm>
            <a:prstGeom prst="rightArrow">
              <a:avLst/>
            </a:prstGeom>
            <a:solidFill>
              <a:srgbClr val="7A0019"/>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33" name="Right Arrow 32"/>
            <p:cNvSpPr/>
            <p:nvPr/>
          </p:nvSpPr>
          <p:spPr bwMode="auto">
            <a:xfrm>
              <a:off x="3676648" y="2440632"/>
              <a:ext cx="381001" cy="304800"/>
            </a:xfrm>
            <a:prstGeom prst="rightArrow">
              <a:avLst/>
            </a:prstGeom>
            <a:solidFill>
              <a:srgbClr val="7A0019"/>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36" name="Right Arrow 35"/>
            <p:cNvSpPr/>
            <p:nvPr/>
          </p:nvSpPr>
          <p:spPr bwMode="auto">
            <a:xfrm>
              <a:off x="3676649" y="3183673"/>
              <a:ext cx="381000" cy="304800"/>
            </a:xfrm>
            <a:prstGeom prst="rightArrow">
              <a:avLst/>
            </a:prstGeom>
            <a:solidFill>
              <a:srgbClr val="7A0019"/>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grpSp>
    </p:spTree>
    <p:extLst>
      <p:ext uri="{BB962C8B-B14F-4D97-AF65-F5344CB8AC3E}">
        <p14:creationId xmlns="" xmlns:p14="http://schemas.microsoft.com/office/powerpoint/2010/main" val="3540923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1143000"/>
          </a:xfrm>
        </p:spPr>
        <p:txBody>
          <a:bodyPr/>
          <a:lstStyle/>
          <a:p>
            <a:r>
              <a:rPr lang="en-US" dirty="0" smtClean="0"/>
              <a:t>Hardware Implementation</a:t>
            </a:r>
            <a:endParaRPr lang="en-US" dirty="0"/>
          </a:p>
        </p:txBody>
      </p:sp>
      <p:sp>
        <p:nvSpPr>
          <p:cNvPr id="4" name="Content Placeholder 3"/>
          <p:cNvSpPr>
            <a:spLocks noGrp="1"/>
          </p:cNvSpPr>
          <p:nvPr>
            <p:ph sz="half" idx="1"/>
          </p:nvPr>
        </p:nvSpPr>
        <p:spPr>
          <a:xfrm>
            <a:off x="685800" y="1447800"/>
            <a:ext cx="4419600" cy="2514600"/>
          </a:xfrm>
        </p:spPr>
        <p:txBody>
          <a:bodyPr/>
          <a:lstStyle/>
          <a:p>
            <a:r>
              <a:rPr lang="en-US" sz="2400" dirty="0" smtClean="0"/>
              <a:t>Maintain low-cost COTS hardware of SUAVs</a:t>
            </a:r>
          </a:p>
          <a:p>
            <a:r>
              <a:rPr lang="en-US" sz="2400" dirty="0" smtClean="0"/>
              <a:t>Leverage legacy sensors &amp; flight computer</a:t>
            </a:r>
          </a:p>
          <a:p>
            <a:r>
              <a:rPr lang="en-US" sz="2400" dirty="0" smtClean="0"/>
              <a:t>Integrate </a:t>
            </a:r>
            <a:r>
              <a:rPr lang="en-US" sz="2400" dirty="0" err="1" smtClean="0"/>
              <a:t>MultiTech</a:t>
            </a:r>
            <a:r>
              <a:rPr lang="en-US" sz="2400" dirty="0" smtClean="0"/>
              <a:t> Systems cell phone receiver</a:t>
            </a:r>
          </a:p>
        </p:txBody>
      </p:sp>
      <p:pic>
        <p:nvPicPr>
          <p:cNvPr id="30" name="Picture 3"/>
          <p:cNvPicPr>
            <a:picLocks noChangeAspect="1"/>
          </p:cNvPicPr>
          <p:nvPr/>
        </p:nvPicPr>
        <p:blipFill>
          <a:blip r:embed="rId3" cstate="print"/>
          <a:srcRect l="11719" t="18750" r="3906" b="12500"/>
          <a:stretch>
            <a:fillRect/>
          </a:stretch>
        </p:blipFill>
        <p:spPr bwMode="auto">
          <a:xfrm>
            <a:off x="5167068" y="2133600"/>
            <a:ext cx="2743200" cy="1676400"/>
          </a:xfrm>
          <a:prstGeom prst="rect">
            <a:avLst/>
          </a:prstGeom>
          <a:noFill/>
          <a:ln w="9525">
            <a:noFill/>
            <a:miter lim="800000"/>
            <a:headEnd/>
            <a:tailEnd/>
          </a:ln>
        </p:spPr>
      </p:pic>
      <p:grpSp>
        <p:nvGrpSpPr>
          <p:cNvPr id="31" name="Group 15"/>
          <p:cNvGrpSpPr>
            <a:grpSpLocks/>
          </p:cNvGrpSpPr>
          <p:nvPr/>
        </p:nvGrpSpPr>
        <p:grpSpPr bwMode="auto">
          <a:xfrm>
            <a:off x="4557468" y="1981200"/>
            <a:ext cx="1415914" cy="1307996"/>
            <a:chOff x="-208869" y="1601814"/>
            <a:chExt cx="3058749" cy="2512986"/>
          </a:xfrm>
        </p:grpSpPr>
        <p:sp>
          <p:nvSpPr>
            <p:cNvPr id="32" name="Oval 14"/>
            <p:cNvSpPr>
              <a:spLocks noChangeArrowheads="1"/>
            </p:cNvSpPr>
            <p:nvPr/>
          </p:nvSpPr>
          <p:spPr bwMode="auto">
            <a:xfrm>
              <a:off x="1325880" y="2590800"/>
              <a:ext cx="1524000" cy="1524000"/>
            </a:xfrm>
            <a:prstGeom prst="ellipse">
              <a:avLst/>
            </a:prstGeom>
            <a:noFill/>
            <a:ln w="57150" algn="ctr">
              <a:solidFill>
                <a:srgbClr val="FF0000"/>
              </a:solidFill>
              <a:prstDash val="sysDash"/>
              <a:round/>
              <a:headEnd/>
              <a:tailEnd/>
            </a:ln>
          </p:spPr>
          <p:txBody>
            <a:bodyPr/>
            <a:lstStyle/>
            <a:p>
              <a:pPr eaLnBrk="0" hangingPunct="0"/>
              <a:endParaRPr lang="en-US" altLang="en-US">
                <a:cs typeface="Arial" charset="0"/>
              </a:endParaRPr>
            </a:p>
          </p:txBody>
        </p:sp>
        <p:sp>
          <p:nvSpPr>
            <p:cNvPr id="33" name="Right Arrow 1"/>
            <p:cNvSpPr>
              <a:spLocks noChangeArrowheads="1"/>
            </p:cNvSpPr>
            <p:nvPr/>
          </p:nvSpPr>
          <p:spPr bwMode="auto">
            <a:xfrm rot="3441260">
              <a:off x="1021081" y="2269243"/>
              <a:ext cx="609600" cy="490061"/>
            </a:xfrm>
            <a:prstGeom prst="rightArrow">
              <a:avLst>
                <a:gd name="adj1" fmla="val 50000"/>
                <a:gd name="adj2" fmla="val 49999"/>
              </a:avLst>
            </a:prstGeom>
            <a:solidFill>
              <a:schemeClr val="accent1"/>
            </a:solidFill>
            <a:ln w="28575" algn="ctr">
              <a:solidFill>
                <a:schemeClr val="tx1"/>
              </a:solidFill>
              <a:round/>
              <a:headEnd/>
              <a:tailEnd/>
            </a:ln>
          </p:spPr>
          <p:txBody>
            <a:bodyPr/>
            <a:lstStyle/>
            <a:p>
              <a:pPr eaLnBrk="0" hangingPunct="0"/>
              <a:endParaRPr lang="en-US" altLang="en-US">
                <a:cs typeface="Arial" charset="0"/>
              </a:endParaRPr>
            </a:p>
          </p:txBody>
        </p:sp>
        <p:sp>
          <p:nvSpPr>
            <p:cNvPr id="34" name="TextBox 8"/>
            <p:cNvSpPr txBox="1">
              <a:spLocks noChangeArrowheads="1"/>
            </p:cNvSpPr>
            <p:nvPr/>
          </p:nvSpPr>
          <p:spPr bwMode="auto">
            <a:xfrm>
              <a:off x="-208869" y="1601814"/>
              <a:ext cx="1953849" cy="709579"/>
            </a:xfrm>
            <a:prstGeom prst="rect">
              <a:avLst/>
            </a:prstGeom>
            <a:solidFill>
              <a:schemeClr val="accent1"/>
            </a:solidFill>
            <a:ln w="28575">
              <a:solidFill>
                <a:schemeClr val="tx1"/>
              </a:solidFill>
              <a:miter lim="800000"/>
              <a:headEnd/>
              <a:tailEnd/>
            </a:ln>
          </p:spPr>
          <p:txBody>
            <a:bodyPr wrap="square">
              <a:spAutoFit/>
            </a:bodyPr>
            <a:lstStyle/>
            <a:p>
              <a:pPr algn="ctr"/>
              <a:r>
                <a:rPr lang="en-US" altLang="en-US" b="1" dirty="0">
                  <a:cs typeface="Arial" charset="0"/>
                </a:rPr>
                <a:t>IMU</a:t>
              </a:r>
            </a:p>
          </p:txBody>
        </p:sp>
      </p:grpSp>
      <p:grpSp>
        <p:nvGrpSpPr>
          <p:cNvPr id="35" name="Group 18"/>
          <p:cNvGrpSpPr>
            <a:grpSpLocks/>
          </p:cNvGrpSpPr>
          <p:nvPr/>
        </p:nvGrpSpPr>
        <p:grpSpPr bwMode="auto">
          <a:xfrm>
            <a:off x="7605468" y="2927825"/>
            <a:ext cx="1050121" cy="501175"/>
            <a:chOff x="5961335" y="3667279"/>
            <a:chExt cx="2268265" cy="964807"/>
          </a:xfrm>
        </p:grpSpPr>
        <p:sp>
          <p:nvSpPr>
            <p:cNvPr id="36" name="Right Arrow 12"/>
            <p:cNvSpPr>
              <a:spLocks noChangeArrowheads="1"/>
            </p:cNvSpPr>
            <p:nvPr/>
          </p:nvSpPr>
          <p:spPr bwMode="auto">
            <a:xfrm rot="-9045452">
              <a:off x="5961335" y="3667279"/>
              <a:ext cx="609600" cy="490061"/>
            </a:xfrm>
            <a:prstGeom prst="rightArrow">
              <a:avLst>
                <a:gd name="adj1" fmla="val 50000"/>
                <a:gd name="adj2" fmla="val 49999"/>
              </a:avLst>
            </a:prstGeom>
            <a:solidFill>
              <a:schemeClr val="accent1"/>
            </a:solidFill>
            <a:ln w="28575" algn="ctr">
              <a:solidFill>
                <a:schemeClr val="tx1"/>
              </a:solidFill>
              <a:round/>
              <a:headEnd/>
              <a:tailEnd/>
            </a:ln>
          </p:spPr>
          <p:txBody>
            <a:bodyPr/>
            <a:lstStyle/>
            <a:p>
              <a:pPr eaLnBrk="0" hangingPunct="0"/>
              <a:endParaRPr lang="en-US" altLang="en-US">
                <a:cs typeface="Arial" charset="0"/>
              </a:endParaRPr>
            </a:p>
          </p:txBody>
        </p:sp>
        <p:sp>
          <p:nvSpPr>
            <p:cNvPr id="37" name="TextBox 6"/>
            <p:cNvSpPr txBox="1">
              <a:spLocks noChangeArrowheads="1"/>
            </p:cNvSpPr>
            <p:nvPr/>
          </p:nvSpPr>
          <p:spPr bwMode="auto">
            <a:xfrm>
              <a:off x="6400801" y="3921089"/>
              <a:ext cx="1828799" cy="710997"/>
            </a:xfrm>
            <a:prstGeom prst="rect">
              <a:avLst/>
            </a:prstGeom>
            <a:solidFill>
              <a:schemeClr val="accent1"/>
            </a:solidFill>
            <a:ln w="28575">
              <a:solidFill>
                <a:schemeClr val="tx1"/>
              </a:solidFill>
              <a:miter lim="800000"/>
              <a:headEnd/>
              <a:tailEnd/>
            </a:ln>
          </p:spPr>
          <p:txBody>
            <a:bodyPr wrap="square">
              <a:spAutoFit/>
            </a:bodyPr>
            <a:lstStyle/>
            <a:p>
              <a:pPr algn="ctr"/>
              <a:r>
                <a:rPr lang="en-US" altLang="en-US" b="1" dirty="0">
                  <a:cs typeface="Arial" charset="0"/>
                </a:rPr>
                <a:t>GPS</a:t>
              </a:r>
            </a:p>
          </p:txBody>
        </p:sp>
      </p:grpSp>
      <p:grpSp>
        <p:nvGrpSpPr>
          <p:cNvPr id="38" name="Group 8"/>
          <p:cNvGrpSpPr>
            <a:grpSpLocks/>
          </p:cNvGrpSpPr>
          <p:nvPr/>
        </p:nvGrpSpPr>
        <p:grpSpPr bwMode="auto">
          <a:xfrm>
            <a:off x="5548069" y="1371600"/>
            <a:ext cx="1295400" cy="914400"/>
            <a:chOff x="1621196" y="362145"/>
            <a:chExt cx="2798407" cy="1756632"/>
          </a:xfrm>
        </p:grpSpPr>
        <p:sp>
          <p:nvSpPr>
            <p:cNvPr id="39" name="Right Arrow 14"/>
            <p:cNvSpPr>
              <a:spLocks noChangeArrowheads="1"/>
            </p:cNvSpPr>
            <p:nvPr/>
          </p:nvSpPr>
          <p:spPr bwMode="auto">
            <a:xfrm rot="3441260">
              <a:off x="3657600" y="1568946"/>
              <a:ext cx="609600" cy="490061"/>
            </a:xfrm>
            <a:prstGeom prst="rightArrow">
              <a:avLst>
                <a:gd name="adj1" fmla="val 50000"/>
                <a:gd name="adj2" fmla="val 49999"/>
              </a:avLst>
            </a:prstGeom>
            <a:solidFill>
              <a:schemeClr val="accent1"/>
            </a:solidFill>
            <a:ln w="28575" algn="ctr">
              <a:solidFill>
                <a:schemeClr val="tx1"/>
              </a:solidFill>
              <a:round/>
              <a:headEnd/>
              <a:tailEnd/>
            </a:ln>
          </p:spPr>
          <p:txBody>
            <a:bodyPr/>
            <a:lstStyle/>
            <a:p>
              <a:pPr eaLnBrk="0" hangingPunct="0"/>
              <a:endParaRPr lang="en-US" altLang="en-US">
                <a:cs typeface="Arial" charset="0"/>
              </a:endParaRPr>
            </a:p>
          </p:txBody>
        </p:sp>
        <p:sp>
          <p:nvSpPr>
            <p:cNvPr id="40" name="TextBox 6"/>
            <p:cNvSpPr txBox="1">
              <a:spLocks noChangeArrowheads="1"/>
            </p:cNvSpPr>
            <p:nvPr/>
          </p:nvSpPr>
          <p:spPr bwMode="auto">
            <a:xfrm>
              <a:off x="1621196" y="362145"/>
              <a:ext cx="2798407" cy="1241651"/>
            </a:xfrm>
            <a:prstGeom prst="rect">
              <a:avLst/>
            </a:prstGeom>
            <a:solidFill>
              <a:schemeClr val="accent1"/>
            </a:solidFill>
            <a:ln w="28575">
              <a:solidFill>
                <a:schemeClr val="tx1"/>
              </a:solidFill>
              <a:miter lim="800000"/>
              <a:headEnd/>
              <a:tailEnd/>
            </a:ln>
          </p:spPr>
          <p:txBody>
            <a:bodyPr wrap="square">
              <a:spAutoFit/>
            </a:bodyPr>
            <a:lstStyle/>
            <a:p>
              <a:pPr algn="ctr"/>
              <a:r>
                <a:rPr lang="en-US" altLang="en-US" b="1" dirty="0">
                  <a:cs typeface="Arial" charset="0"/>
                </a:rPr>
                <a:t>Datalink Radio</a:t>
              </a:r>
            </a:p>
          </p:txBody>
        </p:sp>
      </p:grpSp>
      <p:grpSp>
        <p:nvGrpSpPr>
          <p:cNvPr id="41" name="Group 6"/>
          <p:cNvGrpSpPr>
            <a:grpSpLocks/>
          </p:cNvGrpSpPr>
          <p:nvPr/>
        </p:nvGrpSpPr>
        <p:grpSpPr bwMode="auto">
          <a:xfrm>
            <a:off x="6474721" y="1492251"/>
            <a:ext cx="2578547" cy="1403349"/>
            <a:chOff x="3622067" y="592232"/>
            <a:chExt cx="5571297" cy="2697105"/>
          </a:xfrm>
        </p:grpSpPr>
        <p:sp>
          <p:nvSpPr>
            <p:cNvPr id="42" name="Parallelogram 2"/>
            <p:cNvSpPr>
              <a:spLocks noChangeArrowheads="1"/>
            </p:cNvSpPr>
            <p:nvPr/>
          </p:nvSpPr>
          <p:spPr bwMode="auto">
            <a:xfrm rot="20482540" flipV="1">
              <a:off x="3622067" y="2338696"/>
              <a:ext cx="2497321" cy="950641"/>
            </a:xfrm>
            <a:prstGeom prst="parallelogram">
              <a:avLst>
                <a:gd name="adj" fmla="val 17416"/>
              </a:avLst>
            </a:prstGeom>
            <a:noFill/>
            <a:ln w="57150" algn="ctr">
              <a:solidFill>
                <a:srgbClr val="FF0000"/>
              </a:solidFill>
              <a:prstDash val="dash"/>
              <a:round/>
              <a:headEnd/>
              <a:tailEnd/>
            </a:ln>
          </p:spPr>
          <p:txBody>
            <a:bodyPr/>
            <a:lstStyle/>
            <a:p>
              <a:pPr eaLnBrk="0" hangingPunct="0"/>
              <a:endParaRPr lang="en-US" altLang="en-US">
                <a:cs typeface="Arial" charset="0"/>
              </a:endParaRPr>
            </a:p>
          </p:txBody>
        </p:sp>
        <p:sp>
          <p:nvSpPr>
            <p:cNvPr id="43" name="Right Arrow 10"/>
            <p:cNvSpPr>
              <a:spLocks noChangeArrowheads="1"/>
            </p:cNvSpPr>
            <p:nvPr/>
          </p:nvSpPr>
          <p:spPr bwMode="auto">
            <a:xfrm rot="7355783">
              <a:off x="5399835" y="1844536"/>
              <a:ext cx="609600" cy="490061"/>
            </a:xfrm>
            <a:prstGeom prst="rightArrow">
              <a:avLst>
                <a:gd name="adj1" fmla="val 50000"/>
                <a:gd name="adj2" fmla="val 49999"/>
              </a:avLst>
            </a:prstGeom>
            <a:solidFill>
              <a:srgbClr val="FFFF00"/>
            </a:solidFill>
            <a:ln w="28575" algn="ctr">
              <a:solidFill>
                <a:schemeClr val="tx1"/>
              </a:solidFill>
              <a:round/>
              <a:headEnd/>
              <a:tailEnd/>
            </a:ln>
          </p:spPr>
          <p:txBody>
            <a:bodyPr/>
            <a:lstStyle/>
            <a:p>
              <a:pPr eaLnBrk="0" hangingPunct="0"/>
              <a:endParaRPr lang="en-US" altLang="en-US">
                <a:cs typeface="Arial" charset="0"/>
              </a:endParaRPr>
            </a:p>
          </p:txBody>
        </p:sp>
        <p:sp>
          <p:nvSpPr>
            <p:cNvPr id="44" name="TextBox 6"/>
            <p:cNvSpPr txBox="1">
              <a:spLocks noChangeArrowheads="1"/>
            </p:cNvSpPr>
            <p:nvPr/>
          </p:nvSpPr>
          <p:spPr bwMode="auto">
            <a:xfrm>
              <a:off x="5827921" y="592232"/>
              <a:ext cx="3365443" cy="1242188"/>
            </a:xfrm>
            <a:prstGeom prst="rect">
              <a:avLst/>
            </a:prstGeom>
            <a:solidFill>
              <a:srgbClr val="FFFF00"/>
            </a:solidFill>
            <a:ln w="28575">
              <a:solidFill>
                <a:schemeClr val="tx1"/>
              </a:solidFill>
              <a:miter lim="800000"/>
              <a:headEnd/>
              <a:tailEnd/>
            </a:ln>
          </p:spPr>
          <p:txBody>
            <a:bodyPr wrap="square">
              <a:spAutoFit/>
            </a:bodyPr>
            <a:lstStyle/>
            <a:p>
              <a:pPr algn="ctr"/>
              <a:r>
                <a:rPr lang="en-US" altLang="en-US" b="1">
                  <a:cs typeface="Arial" charset="0"/>
                </a:rPr>
                <a:t>Cell Phone Modem</a:t>
              </a:r>
            </a:p>
          </p:txBody>
        </p:sp>
      </p:grpSp>
      <p:sp>
        <p:nvSpPr>
          <p:cNvPr id="46" name="Bent Arrow 45"/>
          <p:cNvSpPr/>
          <p:nvPr/>
        </p:nvSpPr>
        <p:spPr bwMode="auto">
          <a:xfrm rot="2074894" flipH="1">
            <a:off x="6652677" y="3395395"/>
            <a:ext cx="1043904" cy="213408"/>
          </a:xfrm>
          <a:prstGeom prst="bentArrow">
            <a:avLst>
              <a:gd name="adj1" fmla="val 31647"/>
              <a:gd name="adj2" fmla="val 25000"/>
              <a:gd name="adj3" fmla="val 46004"/>
              <a:gd name="adj4" fmla="val 48024"/>
            </a:avLst>
          </a:prstGeom>
          <a:solidFill>
            <a:schemeClr val="accent1"/>
          </a:solidFill>
          <a:ln w="28575" cap="flat" cmpd="sng" algn="ctr">
            <a:solidFill>
              <a:schemeClr val="tx1"/>
            </a:solidFill>
            <a:prstDash val="solid"/>
            <a:round/>
            <a:headEnd type="none" w="med" len="med"/>
            <a:tailEnd type="none" w="med" len="med"/>
          </a:ln>
          <a:effectLst/>
          <a:extLst/>
        </p:spPr>
        <p:txBody>
          <a:bodyPr/>
          <a:lstStyle/>
          <a:p>
            <a:pPr eaLnBrk="0" hangingPunct="0">
              <a:defRPr/>
            </a:pPr>
            <a:endParaRPr lang="en-US">
              <a:ea typeface="ＭＳ Ｐゴシック" pitchFamily="16" charset="-128"/>
              <a:cs typeface="Arial" charset="0"/>
            </a:endParaRPr>
          </a:p>
        </p:txBody>
      </p:sp>
      <p:sp>
        <p:nvSpPr>
          <p:cNvPr id="47" name="TextBox 6"/>
          <p:cNvSpPr txBox="1">
            <a:spLocks noChangeArrowheads="1"/>
          </p:cNvSpPr>
          <p:nvPr/>
        </p:nvSpPr>
        <p:spPr bwMode="auto">
          <a:xfrm>
            <a:off x="7034650" y="3763780"/>
            <a:ext cx="1956950" cy="923330"/>
          </a:xfrm>
          <a:prstGeom prst="rect">
            <a:avLst/>
          </a:prstGeom>
          <a:solidFill>
            <a:schemeClr val="accent1"/>
          </a:solidFill>
          <a:ln w="28575">
            <a:solidFill>
              <a:schemeClr val="tx1"/>
            </a:solidFill>
            <a:miter lim="800000"/>
            <a:headEnd/>
            <a:tailEnd/>
          </a:ln>
        </p:spPr>
        <p:txBody>
          <a:bodyPr wrap="square">
            <a:spAutoFit/>
          </a:bodyPr>
          <a:lstStyle/>
          <a:p>
            <a:pPr algn="ctr"/>
            <a:r>
              <a:rPr lang="en-US" altLang="en-US" b="1" dirty="0">
                <a:cs typeface="Arial" charset="0"/>
              </a:rPr>
              <a:t>Microprocessor and Control System</a:t>
            </a:r>
          </a:p>
        </p:txBody>
      </p:sp>
      <p:grpSp>
        <p:nvGrpSpPr>
          <p:cNvPr id="48" name="Group 23"/>
          <p:cNvGrpSpPr>
            <a:grpSpLocks/>
          </p:cNvGrpSpPr>
          <p:nvPr/>
        </p:nvGrpSpPr>
        <p:grpSpPr bwMode="auto">
          <a:xfrm>
            <a:off x="6172200" y="4800600"/>
            <a:ext cx="2804868" cy="810115"/>
            <a:chOff x="207055" y="4750316"/>
            <a:chExt cx="2765845" cy="1117083"/>
          </a:xfrm>
        </p:grpSpPr>
        <p:sp>
          <p:nvSpPr>
            <p:cNvPr id="49" name="Rectangle 48"/>
            <p:cNvSpPr/>
            <p:nvPr/>
          </p:nvSpPr>
          <p:spPr bwMode="auto">
            <a:xfrm>
              <a:off x="207055" y="4750316"/>
              <a:ext cx="2765845" cy="1117083"/>
            </a:xfrm>
            <a:prstGeom prst="rect">
              <a:avLst/>
            </a:prstGeom>
            <a:solidFill>
              <a:schemeClr val="bg1"/>
            </a:solidFill>
            <a:ln w="28575" cap="flat" cmpd="sng" algn="ctr">
              <a:solidFill>
                <a:schemeClr val="tx1"/>
              </a:solidFill>
              <a:prstDash val="solid"/>
              <a:round/>
              <a:headEnd type="none" w="med" len="med"/>
              <a:tailEnd type="none" w="med" len="med"/>
            </a:ln>
            <a:effectLst>
              <a:outerShdw blurRad="50800" dist="38100" dir="8100000" algn="tr" rotWithShape="0">
                <a:prstClr val="black">
                  <a:alpha val="40000"/>
                </a:prstClr>
              </a:outerShdw>
            </a:effectLst>
            <a:extLst/>
          </p:spPr>
          <p:txBody>
            <a:bodyPr/>
            <a:lstStyle/>
            <a:p>
              <a:pPr eaLnBrk="0" hangingPunct="0">
                <a:defRPr/>
              </a:pPr>
              <a:endParaRPr lang="en-US">
                <a:ea typeface="ＭＳ Ｐゴシック" pitchFamily="16" charset="-128"/>
                <a:cs typeface="Arial" charset="0"/>
              </a:endParaRPr>
            </a:p>
          </p:txBody>
        </p:sp>
        <p:grpSp>
          <p:nvGrpSpPr>
            <p:cNvPr id="50" name="Group 49"/>
            <p:cNvGrpSpPr>
              <a:grpSpLocks/>
            </p:cNvGrpSpPr>
            <p:nvPr/>
          </p:nvGrpSpPr>
          <p:grpSpPr bwMode="auto">
            <a:xfrm>
              <a:off x="283255" y="4828946"/>
              <a:ext cx="2613445" cy="959823"/>
              <a:chOff x="762000" y="4400490"/>
              <a:chExt cx="2613445" cy="959823"/>
            </a:xfrm>
          </p:grpSpPr>
          <p:sp>
            <p:nvSpPr>
              <p:cNvPr id="51" name="Rectangle 19"/>
              <p:cNvSpPr>
                <a:spLocks noChangeArrowheads="1"/>
              </p:cNvSpPr>
              <p:nvPr/>
            </p:nvSpPr>
            <p:spPr bwMode="auto">
              <a:xfrm>
                <a:off x="762000" y="4450774"/>
                <a:ext cx="304800" cy="299543"/>
              </a:xfrm>
              <a:prstGeom prst="rect">
                <a:avLst/>
              </a:prstGeom>
              <a:solidFill>
                <a:schemeClr val="accent1"/>
              </a:solidFill>
              <a:ln w="9525" algn="ctr">
                <a:solidFill>
                  <a:schemeClr val="tx1"/>
                </a:solidFill>
                <a:round/>
                <a:headEnd/>
                <a:tailEnd/>
              </a:ln>
            </p:spPr>
            <p:txBody>
              <a:bodyPr/>
              <a:lstStyle/>
              <a:p>
                <a:pPr eaLnBrk="0" hangingPunct="0"/>
                <a:endParaRPr lang="en-US" altLang="en-US">
                  <a:cs typeface="Arial" charset="0"/>
                </a:endParaRPr>
              </a:p>
            </p:txBody>
          </p:sp>
          <p:sp>
            <p:nvSpPr>
              <p:cNvPr id="52" name="Rectangle 26"/>
              <p:cNvSpPr>
                <a:spLocks noChangeArrowheads="1"/>
              </p:cNvSpPr>
              <p:nvPr/>
            </p:nvSpPr>
            <p:spPr bwMode="auto">
              <a:xfrm>
                <a:off x="762000" y="5010487"/>
                <a:ext cx="304800" cy="299543"/>
              </a:xfrm>
              <a:prstGeom prst="rect">
                <a:avLst/>
              </a:prstGeom>
              <a:solidFill>
                <a:srgbClr val="FFFF00"/>
              </a:solidFill>
              <a:ln w="9525" algn="ctr">
                <a:solidFill>
                  <a:schemeClr val="tx1"/>
                </a:solidFill>
                <a:round/>
                <a:headEnd/>
                <a:tailEnd/>
              </a:ln>
            </p:spPr>
            <p:txBody>
              <a:bodyPr/>
              <a:lstStyle/>
              <a:p>
                <a:pPr eaLnBrk="0" hangingPunct="0"/>
                <a:endParaRPr lang="en-US" altLang="en-US">
                  <a:cs typeface="Arial" charset="0"/>
                </a:endParaRPr>
              </a:p>
            </p:txBody>
          </p:sp>
          <p:sp>
            <p:nvSpPr>
              <p:cNvPr id="53" name="TextBox 20"/>
              <p:cNvSpPr txBox="1">
                <a:spLocks noChangeArrowheads="1"/>
              </p:cNvSpPr>
              <p:nvPr/>
            </p:nvSpPr>
            <p:spPr bwMode="auto">
              <a:xfrm>
                <a:off x="1066800" y="4400490"/>
                <a:ext cx="2308645" cy="400110"/>
              </a:xfrm>
              <a:prstGeom prst="rect">
                <a:avLst/>
              </a:prstGeom>
              <a:noFill/>
              <a:ln w="9525">
                <a:noFill/>
                <a:miter lim="800000"/>
                <a:headEnd/>
                <a:tailEnd/>
              </a:ln>
            </p:spPr>
            <p:txBody>
              <a:bodyPr wrap="none">
                <a:spAutoFit/>
              </a:bodyPr>
              <a:lstStyle/>
              <a:p>
                <a:r>
                  <a:rPr lang="en-US" altLang="en-US" sz="2000" b="1" dirty="0">
                    <a:cs typeface="Arial" charset="0"/>
                  </a:rPr>
                  <a:t>Legacy Hardware</a:t>
                </a:r>
              </a:p>
            </p:txBody>
          </p:sp>
          <p:sp>
            <p:nvSpPr>
              <p:cNvPr id="54" name="TextBox 28"/>
              <p:cNvSpPr txBox="1">
                <a:spLocks noChangeArrowheads="1"/>
              </p:cNvSpPr>
              <p:nvPr/>
            </p:nvSpPr>
            <p:spPr bwMode="auto">
              <a:xfrm>
                <a:off x="1066800" y="4960203"/>
                <a:ext cx="1951175" cy="400110"/>
              </a:xfrm>
              <a:prstGeom prst="rect">
                <a:avLst/>
              </a:prstGeom>
              <a:noFill/>
              <a:ln w="9525">
                <a:noFill/>
                <a:miter lim="800000"/>
                <a:headEnd/>
                <a:tailEnd/>
              </a:ln>
            </p:spPr>
            <p:txBody>
              <a:bodyPr wrap="none">
                <a:spAutoFit/>
              </a:bodyPr>
              <a:lstStyle/>
              <a:p>
                <a:r>
                  <a:rPr lang="en-US" altLang="en-US" sz="2000" b="1" dirty="0">
                    <a:cs typeface="Arial" charset="0"/>
                  </a:rPr>
                  <a:t>New Hardware</a:t>
                </a:r>
              </a:p>
            </p:txBody>
          </p:sp>
        </p:grpSp>
      </p:grpSp>
      <p:pic>
        <p:nvPicPr>
          <p:cNvPr id="64" name="Picture 63" descr="Picture2.png"/>
          <p:cNvPicPr>
            <a:picLocks noChangeAspect="1"/>
          </p:cNvPicPr>
          <p:nvPr/>
        </p:nvPicPr>
        <p:blipFill>
          <a:blip r:embed="rId4" cstate="print"/>
          <a:stretch>
            <a:fillRect/>
          </a:stretch>
        </p:blipFill>
        <p:spPr>
          <a:xfrm>
            <a:off x="1576146" y="4011034"/>
            <a:ext cx="3529254" cy="1856366"/>
          </a:xfrm>
          <a:prstGeom prst="rect">
            <a:avLst/>
          </a:prstGeom>
        </p:spPr>
      </p:pic>
      <p:sp>
        <p:nvSpPr>
          <p:cNvPr id="3" name="TextBox 2"/>
          <p:cNvSpPr txBox="1"/>
          <p:nvPr/>
        </p:nvSpPr>
        <p:spPr>
          <a:xfrm>
            <a:off x="5410200" y="5610715"/>
            <a:ext cx="3489593" cy="369332"/>
          </a:xfrm>
          <a:prstGeom prst="rect">
            <a:avLst/>
          </a:prstGeom>
          <a:noFill/>
        </p:spPr>
        <p:txBody>
          <a:bodyPr wrap="square" rtlCol="0">
            <a:spAutoFit/>
          </a:bodyPr>
          <a:lstStyle/>
          <a:p>
            <a:r>
              <a:rPr lang="en-US" dirty="0" smtClean="0"/>
              <a:t>http://www.uav.aem.umn.edu</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Part 4: Flight Tests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25789739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descr="Planned_Flight_Path_Zoomed_In.png"/>
          <p:cNvPicPr>
            <a:picLocks noChangeAspect="1"/>
          </p:cNvPicPr>
          <p:nvPr/>
        </p:nvPicPr>
        <p:blipFill>
          <a:blip r:embed="rId3" cstate="print"/>
          <a:stretch>
            <a:fillRect/>
          </a:stretch>
        </p:blipFill>
        <p:spPr>
          <a:xfrm>
            <a:off x="304800" y="1295400"/>
            <a:ext cx="8001000" cy="4556971"/>
          </a:xfrm>
          <a:prstGeom prst="rect">
            <a:avLst/>
          </a:prstGeom>
        </p:spPr>
      </p:pic>
      <p:sp>
        <p:nvSpPr>
          <p:cNvPr id="2" name="Title 1"/>
          <p:cNvSpPr>
            <a:spLocks noGrp="1"/>
          </p:cNvSpPr>
          <p:nvPr>
            <p:ph type="title"/>
          </p:nvPr>
        </p:nvSpPr>
        <p:spPr>
          <a:xfrm>
            <a:off x="533400" y="304800"/>
            <a:ext cx="8077200" cy="1143000"/>
          </a:xfrm>
        </p:spPr>
        <p:txBody>
          <a:bodyPr/>
          <a:lstStyle/>
          <a:p>
            <a:r>
              <a:rPr lang="en-US" dirty="0" smtClean="0"/>
              <a:t>Flight Test Plan</a:t>
            </a:r>
            <a:endParaRPr lang="en-US" dirty="0"/>
          </a:p>
        </p:txBody>
      </p:sp>
      <p:pic>
        <p:nvPicPr>
          <p:cNvPr id="21" name="Picture 20" descr="Flight_test_setup.png"/>
          <p:cNvPicPr>
            <a:picLocks noChangeAspect="1"/>
          </p:cNvPicPr>
          <p:nvPr/>
        </p:nvPicPr>
        <p:blipFill>
          <a:blip r:embed="rId4" cstate="print"/>
          <a:stretch>
            <a:fillRect/>
          </a:stretch>
        </p:blipFill>
        <p:spPr>
          <a:xfrm>
            <a:off x="6883400" y="1371600"/>
            <a:ext cx="1422400" cy="1066800"/>
          </a:xfrm>
          <a:prstGeom prst="rect">
            <a:avLst/>
          </a:prstGeom>
        </p:spPr>
      </p:pic>
      <p:pic>
        <p:nvPicPr>
          <p:cNvPr id="22" name="Picture 21" descr="Tyr_flight.png"/>
          <p:cNvPicPr>
            <a:picLocks noChangeAspect="1"/>
          </p:cNvPicPr>
          <p:nvPr/>
        </p:nvPicPr>
        <p:blipFill>
          <a:blip r:embed="rId5" cstate="print"/>
          <a:stretch>
            <a:fillRect/>
          </a:stretch>
        </p:blipFill>
        <p:spPr>
          <a:xfrm>
            <a:off x="6906884" y="4648200"/>
            <a:ext cx="1398916" cy="636417"/>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NED_compare_flight.png"/>
          <p:cNvPicPr>
            <a:picLocks noChangeAspect="1"/>
          </p:cNvPicPr>
          <p:nvPr/>
        </p:nvPicPr>
        <p:blipFill rotWithShape="1">
          <a:blip r:embed="rId3" cstate="print"/>
          <a:srcRect l="-562" t="-925" r="1"/>
          <a:stretch/>
        </p:blipFill>
        <p:spPr>
          <a:xfrm>
            <a:off x="355964" y="1219200"/>
            <a:ext cx="8196309" cy="4724400"/>
          </a:xfrm>
          <a:prstGeom prst="rect">
            <a:avLst/>
          </a:prstGeom>
        </p:spPr>
      </p:pic>
      <p:sp>
        <p:nvSpPr>
          <p:cNvPr id="2" name="Title 1"/>
          <p:cNvSpPr>
            <a:spLocks noGrp="1"/>
          </p:cNvSpPr>
          <p:nvPr>
            <p:ph type="title"/>
          </p:nvPr>
        </p:nvSpPr>
        <p:spPr>
          <a:xfrm>
            <a:off x="533400" y="304800"/>
            <a:ext cx="8077200" cy="1143000"/>
          </a:xfrm>
        </p:spPr>
        <p:txBody>
          <a:bodyPr/>
          <a:lstStyle/>
          <a:p>
            <a:r>
              <a:rPr lang="en-US" dirty="0" smtClean="0"/>
              <a:t>Flight Test Results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Part 1:  Background</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 xmlns:p14="http://schemas.microsoft.com/office/powerpoint/2010/main" val="25553435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Part 5: Hardware-in-the-Loop (HIL) Monte Carlo Simulations</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 xmlns:p14="http://schemas.microsoft.com/office/powerpoint/2010/main" val="1796454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1143000"/>
          </a:xfrm>
        </p:spPr>
        <p:txBody>
          <a:bodyPr/>
          <a:lstStyle/>
          <a:p>
            <a:r>
              <a:rPr lang="en-US" sz="4000" dirty="0" smtClean="0"/>
              <a:t>Hardware-In-the-Loop (HIL) </a:t>
            </a:r>
            <a:br>
              <a:rPr lang="en-US" sz="4000" dirty="0" smtClean="0"/>
            </a:br>
            <a:r>
              <a:rPr lang="en-US" sz="4000" dirty="0" smtClean="0"/>
              <a:t>Lab Setting</a:t>
            </a:r>
            <a:endParaRPr lang="en-US" sz="4000" dirty="0"/>
          </a:p>
        </p:txBody>
      </p:sp>
      <p:pic>
        <p:nvPicPr>
          <p:cNvPr id="7" name="Picture 6" descr="HIL_SETUP.png"/>
          <p:cNvPicPr>
            <a:picLocks noChangeAspect="1"/>
          </p:cNvPicPr>
          <p:nvPr/>
        </p:nvPicPr>
        <p:blipFill>
          <a:blip r:embed="rId3" cstate="print"/>
          <a:stretch>
            <a:fillRect/>
          </a:stretch>
        </p:blipFill>
        <p:spPr>
          <a:xfrm>
            <a:off x="382730" y="1447800"/>
            <a:ext cx="8378540" cy="41910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1143000"/>
          </a:xfrm>
        </p:spPr>
        <p:txBody>
          <a:bodyPr/>
          <a:lstStyle/>
          <a:p>
            <a:r>
              <a:rPr lang="en-US" sz="4000" dirty="0"/>
              <a:t>Hardware-In-the-Loop (HIL) </a:t>
            </a:r>
            <a:br>
              <a:rPr lang="en-US" sz="4000" dirty="0"/>
            </a:br>
            <a:r>
              <a:rPr lang="en-US" sz="4000" dirty="0" smtClean="0"/>
              <a:t>Simulink Model</a:t>
            </a:r>
            <a:endParaRPr lang="en-US" sz="4000" dirty="0"/>
          </a:p>
        </p:txBody>
      </p:sp>
      <p:pic>
        <p:nvPicPr>
          <p:cNvPr id="3" name="Picture 2" descr="HIL_Simulink_Model.png"/>
          <p:cNvPicPr>
            <a:picLocks noChangeAspect="1"/>
          </p:cNvPicPr>
          <p:nvPr/>
        </p:nvPicPr>
        <p:blipFill rotWithShape="1">
          <a:blip r:embed="rId3" cstate="print"/>
          <a:srcRect l="5623" t="40900" r="5776" b="11006"/>
          <a:stretch/>
        </p:blipFill>
        <p:spPr>
          <a:xfrm>
            <a:off x="192072" y="1905000"/>
            <a:ext cx="8861672" cy="3581401"/>
          </a:xfrm>
          <a:prstGeom prst="rect">
            <a:avLst/>
          </a:prstGeom>
        </p:spPr>
      </p:pic>
      <p:grpSp>
        <p:nvGrpSpPr>
          <p:cNvPr id="29" name="Group 28"/>
          <p:cNvGrpSpPr/>
          <p:nvPr/>
        </p:nvGrpSpPr>
        <p:grpSpPr>
          <a:xfrm>
            <a:off x="2057400" y="1408216"/>
            <a:ext cx="6956672" cy="2438400"/>
            <a:chOff x="2057400" y="1371600"/>
            <a:chExt cx="6956672" cy="2438400"/>
          </a:xfrm>
        </p:grpSpPr>
        <p:cxnSp>
          <p:nvCxnSpPr>
            <p:cNvPr id="8" name="Straight Connector 7"/>
            <p:cNvCxnSpPr/>
            <p:nvPr/>
          </p:nvCxnSpPr>
          <p:spPr bwMode="auto">
            <a:xfrm>
              <a:off x="2057400" y="1828800"/>
              <a:ext cx="6956672" cy="0"/>
            </a:xfrm>
            <a:prstGeom prst="line">
              <a:avLst/>
            </a:prstGeom>
            <a:solidFill>
              <a:schemeClr val="accent1"/>
            </a:solidFill>
            <a:ln w="57150" cap="flat" cmpd="sng" algn="ctr">
              <a:solidFill>
                <a:srgbClr val="00B0F0"/>
              </a:solidFill>
              <a:prstDash val="dash"/>
              <a:round/>
              <a:headEnd type="none" w="med" len="med"/>
              <a:tailEnd type="none" w="med" len="med"/>
            </a:ln>
            <a:effectLst/>
          </p:spPr>
        </p:cxnSp>
        <p:cxnSp>
          <p:nvCxnSpPr>
            <p:cNvPr id="12" name="Straight Connector 11"/>
            <p:cNvCxnSpPr/>
            <p:nvPr/>
          </p:nvCxnSpPr>
          <p:spPr bwMode="auto">
            <a:xfrm>
              <a:off x="2057400" y="3810000"/>
              <a:ext cx="6956672" cy="0"/>
            </a:xfrm>
            <a:prstGeom prst="line">
              <a:avLst/>
            </a:prstGeom>
            <a:solidFill>
              <a:schemeClr val="accent1"/>
            </a:solidFill>
            <a:ln w="57150" cap="flat" cmpd="sng" algn="ctr">
              <a:solidFill>
                <a:srgbClr val="00B0F0"/>
              </a:solidFill>
              <a:prstDash val="dash"/>
              <a:round/>
              <a:headEnd type="none" w="med" len="med"/>
              <a:tailEnd type="none" w="med" len="med"/>
            </a:ln>
            <a:effectLst/>
          </p:spPr>
        </p:cxnSp>
        <p:cxnSp>
          <p:nvCxnSpPr>
            <p:cNvPr id="14" name="Straight Connector 13"/>
            <p:cNvCxnSpPr/>
            <p:nvPr/>
          </p:nvCxnSpPr>
          <p:spPr bwMode="auto">
            <a:xfrm>
              <a:off x="2057400" y="1828800"/>
              <a:ext cx="0" cy="1981200"/>
            </a:xfrm>
            <a:prstGeom prst="line">
              <a:avLst/>
            </a:prstGeom>
            <a:solidFill>
              <a:schemeClr val="accent1"/>
            </a:solidFill>
            <a:ln w="57150" cap="flat" cmpd="sng" algn="ctr">
              <a:solidFill>
                <a:srgbClr val="00B0F0"/>
              </a:solidFill>
              <a:prstDash val="dash"/>
              <a:round/>
              <a:headEnd type="none" w="med" len="med"/>
              <a:tailEnd type="none" w="med" len="med"/>
            </a:ln>
            <a:effectLst/>
          </p:spPr>
        </p:cxnSp>
        <p:cxnSp>
          <p:nvCxnSpPr>
            <p:cNvPr id="16" name="Straight Connector 15"/>
            <p:cNvCxnSpPr/>
            <p:nvPr/>
          </p:nvCxnSpPr>
          <p:spPr bwMode="auto">
            <a:xfrm>
              <a:off x="9014072" y="1828800"/>
              <a:ext cx="0" cy="1981200"/>
            </a:xfrm>
            <a:prstGeom prst="line">
              <a:avLst/>
            </a:prstGeom>
            <a:solidFill>
              <a:schemeClr val="accent1"/>
            </a:solidFill>
            <a:ln w="57150" cap="flat" cmpd="sng" algn="ctr">
              <a:solidFill>
                <a:srgbClr val="00B0F0"/>
              </a:solidFill>
              <a:prstDash val="dash"/>
              <a:round/>
              <a:headEnd type="none" w="med" len="med"/>
              <a:tailEnd type="none" w="med" len="med"/>
            </a:ln>
            <a:effectLst/>
          </p:spPr>
        </p:cxnSp>
        <p:sp>
          <p:nvSpPr>
            <p:cNvPr id="17" name="TextBox 16"/>
            <p:cNvSpPr txBox="1"/>
            <p:nvPr/>
          </p:nvSpPr>
          <p:spPr>
            <a:xfrm>
              <a:off x="2209800" y="1371600"/>
              <a:ext cx="2373436" cy="369332"/>
            </a:xfrm>
            <a:prstGeom prst="rect">
              <a:avLst/>
            </a:prstGeom>
            <a:solidFill>
              <a:srgbClr val="00B0F0"/>
            </a:solidFill>
            <a:ln w="12700">
              <a:solidFill>
                <a:schemeClr val="tx1"/>
              </a:solidFill>
            </a:ln>
          </p:spPr>
          <p:txBody>
            <a:bodyPr wrap="square" rtlCol="0">
              <a:spAutoFit/>
            </a:bodyPr>
            <a:lstStyle/>
            <a:p>
              <a:r>
                <a:rPr lang="en-US" b="1" dirty="0" smtClean="0"/>
                <a:t>High Fidelity Model</a:t>
              </a:r>
              <a:endParaRPr lang="en-US" b="1" dirty="0"/>
            </a:p>
          </p:txBody>
        </p:sp>
      </p:grpSp>
      <p:grpSp>
        <p:nvGrpSpPr>
          <p:cNvPr id="31" name="Group 30"/>
          <p:cNvGrpSpPr/>
          <p:nvPr/>
        </p:nvGrpSpPr>
        <p:grpSpPr>
          <a:xfrm>
            <a:off x="3396518" y="3962400"/>
            <a:ext cx="2851882" cy="1981200"/>
            <a:chOff x="3396518" y="3962400"/>
            <a:chExt cx="2851882" cy="1981200"/>
          </a:xfrm>
        </p:grpSpPr>
        <p:grpSp>
          <p:nvGrpSpPr>
            <p:cNvPr id="28" name="Group 27"/>
            <p:cNvGrpSpPr/>
            <p:nvPr/>
          </p:nvGrpSpPr>
          <p:grpSpPr>
            <a:xfrm>
              <a:off x="3396518" y="3962400"/>
              <a:ext cx="1480282" cy="1524001"/>
              <a:chOff x="3396518" y="3962400"/>
              <a:chExt cx="1480282" cy="1524001"/>
            </a:xfrm>
          </p:grpSpPr>
          <p:cxnSp>
            <p:nvCxnSpPr>
              <p:cNvPr id="21" name="Straight Connector 20"/>
              <p:cNvCxnSpPr/>
              <p:nvPr/>
            </p:nvCxnSpPr>
            <p:spPr bwMode="auto">
              <a:xfrm flipH="1">
                <a:off x="3396518" y="3962400"/>
                <a:ext cx="1480282" cy="0"/>
              </a:xfrm>
              <a:prstGeom prst="line">
                <a:avLst/>
              </a:prstGeom>
              <a:solidFill>
                <a:schemeClr val="accent1"/>
              </a:solidFill>
              <a:ln w="57150" cap="flat" cmpd="sng" algn="ctr">
                <a:solidFill>
                  <a:srgbClr val="FFC000"/>
                </a:solidFill>
                <a:prstDash val="dash"/>
                <a:round/>
                <a:headEnd type="none" w="med" len="med"/>
                <a:tailEnd type="none" w="med" len="med"/>
              </a:ln>
              <a:effectLst/>
            </p:spPr>
          </p:cxnSp>
          <p:cxnSp>
            <p:nvCxnSpPr>
              <p:cNvPr id="23" name="Straight Connector 22"/>
              <p:cNvCxnSpPr/>
              <p:nvPr/>
            </p:nvCxnSpPr>
            <p:spPr bwMode="auto">
              <a:xfrm>
                <a:off x="3396518" y="3962400"/>
                <a:ext cx="0" cy="1524001"/>
              </a:xfrm>
              <a:prstGeom prst="line">
                <a:avLst/>
              </a:prstGeom>
              <a:solidFill>
                <a:schemeClr val="accent1"/>
              </a:solidFill>
              <a:ln w="57150" cap="flat" cmpd="sng" algn="ctr">
                <a:solidFill>
                  <a:srgbClr val="FFC000"/>
                </a:solidFill>
                <a:prstDash val="dash"/>
                <a:round/>
                <a:headEnd type="none" w="med" len="med"/>
                <a:tailEnd type="none" w="med" len="med"/>
              </a:ln>
              <a:effectLst/>
            </p:spPr>
          </p:cxnSp>
          <p:cxnSp>
            <p:nvCxnSpPr>
              <p:cNvPr id="25" name="Straight Connector 24"/>
              <p:cNvCxnSpPr/>
              <p:nvPr/>
            </p:nvCxnSpPr>
            <p:spPr bwMode="auto">
              <a:xfrm>
                <a:off x="4876800" y="3962400"/>
                <a:ext cx="0" cy="1524001"/>
              </a:xfrm>
              <a:prstGeom prst="line">
                <a:avLst/>
              </a:prstGeom>
              <a:solidFill>
                <a:schemeClr val="accent1"/>
              </a:solidFill>
              <a:ln w="57150" cap="flat" cmpd="sng" algn="ctr">
                <a:solidFill>
                  <a:srgbClr val="FFC000"/>
                </a:solidFill>
                <a:prstDash val="dash"/>
                <a:round/>
                <a:headEnd type="none" w="med" len="med"/>
                <a:tailEnd type="none" w="med" len="med"/>
              </a:ln>
              <a:effectLst/>
            </p:spPr>
          </p:cxnSp>
          <p:cxnSp>
            <p:nvCxnSpPr>
              <p:cNvPr id="27" name="Straight Connector 26"/>
              <p:cNvCxnSpPr/>
              <p:nvPr/>
            </p:nvCxnSpPr>
            <p:spPr bwMode="auto">
              <a:xfrm flipH="1">
                <a:off x="3396518" y="5486401"/>
                <a:ext cx="1480282" cy="0"/>
              </a:xfrm>
              <a:prstGeom prst="line">
                <a:avLst/>
              </a:prstGeom>
              <a:solidFill>
                <a:schemeClr val="accent1"/>
              </a:solidFill>
              <a:ln w="57150" cap="flat" cmpd="sng" algn="ctr">
                <a:solidFill>
                  <a:srgbClr val="FFC000"/>
                </a:solidFill>
                <a:prstDash val="dash"/>
                <a:round/>
                <a:headEnd type="none" w="med" len="med"/>
                <a:tailEnd type="none" w="med" len="med"/>
              </a:ln>
              <a:effectLst/>
            </p:spPr>
          </p:cxnSp>
        </p:grpSp>
        <p:sp>
          <p:nvSpPr>
            <p:cNvPr id="30" name="TextBox 29"/>
            <p:cNvSpPr txBox="1"/>
            <p:nvPr/>
          </p:nvSpPr>
          <p:spPr>
            <a:xfrm>
              <a:off x="3733800" y="5574268"/>
              <a:ext cx="2514600" cy="369332"/>
            </a:xfrm>
            <a:prstGeom prst="rect">
              <a:avLst/>
            </a:prstGeom>
            <a:solidFill>
              <a:srgbClr val="FFC000"/>
            </a:solidFill>
            <a:ln w="12700">
              <a:solidFill>
                <a:schemeClr val="tx1"/>
              </a:solidFill>
            </a:ln>
          </p:spPr>
          <p:txBody>
            <a:bodyPr wrap="square" rtlCol="0">
              <a:spAutoFit/>
            </a:bodyPr>
            <a:lstStyle/>
            <a:p>
              <a:r>
                <a:rPr lang="en-US" dirty="0" smtClean="0"/>
                <a:t>I\O to Flight Computer</a:t>
              </a:r>
              <a:endParaRPr lang="en-US"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685800" y="1447800"/>
            <a:ext cx="8001000" cy="3962400"/>
          </a:xfrm>
        </p:spPr>
        <p:txBody>
          <a:bodyPr/>
          <a:lstStyle/>
          <a:p>
            <a:r>
              <a:rPr lang="en-US" dirty="0" smtClean="0"/>
              <a:t>Initialization with GPS</a:t>
            </a:r>
          </a:p>
          <a:p>
            <a:pPr lvl="1"/>
            <a:r>
              <a:rPr lang="en-US" dirty="0" smtClean="0"/>
              <a:t>Allows AHRS/DR to obtain decent estimates</a:t>
            </a:r>
          </a:p>
          <a:p>
            <a:r>
              <a:rPr lang="en-US" dirty="0" smtClean="0"/>
              <a:t>Extended GPS outage </a:t>
            </a:r>
          </a:p>
          <a:p>
            <a:pPr lvl="1"/>
            <a:r>
              <a:rPr lang="en-US" dirty="0" smtClean="0"/>
              <a:t>30 minute outage</a:t>
            </a:r>
          </a:p>
          <a:p>
            <a:pPr lvl="1"/>
            <a:r>
              <a:rPr lang="en-US" dirty="0" smtClean="0"/>
              <a:t>14 miles flight distance</a:t>
            </a:r>
          </a:p>
          <a:p>
            <a:r>
              <a:rPr lang="en-US" dirty="0" smtClean="0"/>
              <a:t>Verification &amp; Validation of HIL</a:t>
            </a:r>
          </a:p>
          <a:p>
            <a:pPr lvl="1"/>
            <a:r>
              <a:rPr lang="en-US" dirty="0" smtClean="0"/>
              <a:t>TA ranging errors</a:t>
            </a:r>
          </a:p>
          <a:p>
            <a:pPr lvl="2"/>
            <a:r>
              <a:rPr lang="en-US" dirty="0" smtClean="0"/>
              <a:t>Real data probability modeling</a:t>
            </a:r>
          </a:p>
          <a:p>
            <a:pPr lvl="1"/>
            <a:r>
              <a:rPr lang="en-US" dirty="0" smtClean="0"/>
              <a:t>Steady winds of 4 m/s, Turbulence of 0.5 m/s </a:t>
            </a:r>
          </a:p>
          <a:p>
            <a:pPr lvl="2"/>
            <a:r>
              <a:rPr lang="en-US" dirty="0" smtClean="0"/>
              <a:t>Dryden Wind Model</a:t>
            </a:r>
            <a:endParaRPr lang="en-US" dirty="0"/>
          </a:p>
        </p:txBody>
      </p:sp>
      <p:sp>
        <p:nvSpPr>
          <p:cNvPr id="2" name="Title 1"/>
          <p:cNvSpPr>
            <a:spLocks noGrp="1"/>
          </p:cNvSpPr>
          <p:nvPr>
            <p:ph type="title"/>
          </p:nvPr>
        </p:nvSpPr>
        <p:spPr>
          <a:xfrm>
            <a:off x="533400" y="304800"/>
            <a:ext cx="8077200" cy="1143000"/>
          </a:xfrm>
        </p:spPr>
        <p:txBody>
          <a:bodyPr/>
          <a:lstStyle/>
          <a:p>
            <a:r>
              <a:rPr lang="en-US" sz="4000" dirty="0" smtClean="0"/>
              <a:t>Hardware-In-the-Loop (HIL) Setup</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79626" y="1219200"/>
            <a:ext cx="8584749" cy="4727573"/>
          </a:xfrm>
          <a:prstGeom prst="rect">
            <a:avLst/>
          </a:prstGeom>
        </p:spPr>
      </p:pic>
      <p:sp>
        <p:nvSpPr>
          <p:cNvPr id="2" name="Title 1"/>
          <p:cNvSpPr>
            <a:spLocks noGrp="1"/>
          </p:cNvSpPr>
          <p:nvPr>
            <p:ph type="title"/>
          </p:nvPr>
        </p:nvSpPr>
        <p:spPr>
          <a:xfrm>
            <a:off x="533400" y="304800"/>
            <a:ext cx="8077200" cy="1143000"/>
          </a:xfrm>
        </p:spPr>
        <p:txBody>
          <a:bodyPr/>
          <a:lstStyle/>
          <a:p>
            <a:r>
              <a:rPr lang="en-US" sz="4000" dirty="0" smtClean="0"/>
              <a:t>HIL Flight Trajectories</a:t>
            </a:r>
            <a:endParaRPr lang="en-US" sz="4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066800" y="605580"/>
            <a:ext cx="6858000" cy="5217130"/>
          </a:xfrm>
          <a:prstGeom prst="rect">
            <a:avLst/>
          </a:prstGeom>
        </p:spPr>
      </p:pic>
      <p:sp>
        <p:nvSpPr>
          <p:cNvPr id="2" name="Title 1"/>
          <p:cNvSpPr>
            <a:spLocks noGrp="1"/>
          </p:cNvSpPr>
          <p:nvPr>
            <p:ph type="title"/>
          </p:nvPr>
        </p:nvSpPr>
        <p:spPr>
          <a:xfrm>
            <a:off x="457200" y="0"/>
            <a:ext cx="8229600" cy="1143000"/>
          </a:xfrm>
        </p:spPr>
        <p:txBody>
          <a:bodyPr/>
          <a:lstStyle/>
          <a:p>
            <a:r>
              <a:rPr lang="en-US" sz="4000" dirty="0" smtClean="0"/>
              <a:t>Monte Carlo Results</a:t>
            </a:r>
            <a:endParaRPr lang="en-US" sz="4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1143000"/>
          </a:xfrm>
        </p:spPr>
        <p:txBody>
          <a:bodyPr/>
          <a:lstStyle/>
          <a:p>
            <a:r>
              <a:rPr lang="en-US" sz="4000" dirty="0" smtClean="0"/>
              <a:t>Summary</a:t>
            </a:r>
            <a:endParaRPr lang="en-US" sz="4000" dirty="0"/>
          </a:p>
        </p:txBody>
      </p:sp>
      <p:sp>
        <p:nvSpPr>
          <p:cNvPr id="4" name="Content Placeholder 3"/>
          <p:cNvSpPr>
            <a:spLocks noGrp="1"/>
          </p:cNvSpPr>
          <p:nvPr>
            <p:ph sz="half" idx="1"/>
          </p:nvPr>
        </p:nvSpPr>
        <p:spPr>
          <a:xfrm>
            <a:off x="685800" y="1524000"/>
            <a:ext cx="8001000" cy="4495800"/>
          </a:xfrm>
        </p:spPr>
        <p:txBody>
          <a:bodyPr/>
          <a:lstStyle/>
          <a:p>
            <a:r>
              <a:rPr lang="en-US" dirty="0" smtClean="0"/>
              <a:t>Developed a Recovery Navigation System </a:t>
            </a:r>
          </a:p>
          <a:p>
            <a:pPr lvl="1"/>
            <a:r>
              <a:rPr lang="en-US" dirty="0" smtClean="0"/>
              <a:t>Operated in real-time</a:t>
            </a:r>
          </a:p>
          <a:p>
            <a:pPr lvl="1"/>
            <a:r>
              <a:rPr lang="en-US" dirty="0" smtClean="0"/>
              <a:t>Utilizes COTS technology</a:t>
            </a:r>
          </a:p>
          <a:p>
            <a:r>
              <a:rPr lang="en-US" dirty="0"/>
              <a:t>E</a:t>
            </a:r>
            <a:r>
              <a:rPr lang="en-US" dirty="0" smtClean="0"/>
              <a:t>rrors of approximately 200 meters</a:t>
            </a:r>
          </a:p>
          <a:p>
            <a:pPr lvl="1"/>
            <a:r>
              <a:rPr lang="en-US" dirty="0" smtClean="0"/>
              <a:t>Discretized TA measurements </a:t>
            </a:r>
          </a:p>
          <a:p>
            <a:r>
              <a:rPr lang="en-US" dirty="0" smtClean="0"/>
              <a:t>Survey required for cell tower locations</a:t>
            </a:r>
          </a:p>
          <a:p>
            <a:r>
              <a:rPr lang="en-US" dirty="0" smtClean="0"/>
              <a:t>Validated performance </a:t>
            </a:r>
          </a:p>
          <a:p>
            <a:pPr lvl="1"/>
            <a:r>
              <a:rPr lang="en-US" dirty="0" smtClean="0"/>
              <a:t>Flight tests (limited airspace)</a:t>
            </a:r>
          </a:p>
          <a:p>
            <a:pPr lvl="1"/>
            <a:r>
              <a:rPr lang="en-US" dirty="0" smtClean="0"/>
              <a:t>HIL Monte Carlo simulations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1143000"/>
          </a:xfrm>
        </p:spPr>
        <p:txBody>
          <a:bodyPr/>
          <a:lstStyle/>
          <a:p>
            <a:r>
              <a:rPr lang="en-US" sz="4000" dirty="0" smtClean="0"/>
              <a:t>Acknowledgements</a:t>
            </a:r>
            <a:endParaRPr lang="en-US" sz="4000" dirty="0"/>
          </a:p>
        </p:txBody>
      </p:sp>
      <p:sp>
        <p:nvSpPr>
          <p:cNvPr id="4" name="Content Placeholder 3"/>
          <p:cNvSpPr>
            <a:spLocks noGrp="1"/>
          </p:cNvSpPr>
          <p:nvPr>
            <p:ph sz="half" idx="1"/>
          </p:nvPr>
        </p:nvSpPr>
        <p:spPr>
          <a:xfrm>
            <a:off x="685800" y="1524000"/>
            <a:ext cx="8001000" cy="4495800"/>
          </a:xfrm>
        </p:spPr>
        <p:txBody>
          <a:bodyPr/>
          <a:lstStyle/>
          <a:p>
            <a:r>
              <a:rPr lang="en-US" sz="2400" dirty="0" smtClean="0"/>
              <a:t>           United States Department of Homeland Security</a:t>
            </a:r>
          </a:p>
          <a:p>
            <a:pPr>
              <a:buNone/>
            </a:pPr>
            <a:endParaRPr lang="en-US" sz="2400" dirty="0" smtClean="0"/>
          </a:p>
          <a:p>
            <a:r>
              <a:rPr lang="en-US" sz="2400" dirty="0" smtClean="0"/>
              <a:t>                                      </a:t>
            </a:r>
            <a:r>
              <a:rPr lang="en-US" sz="2400" dirty="0" err="1" smtClean="0"/>
              <a:t>MultiTech</a:t>
            </a:r>
            <a:r>
              <a:rPr lang="en-US" sz="2400" dirty="0" smtClean="0"/>
              <a:t> Systems</a:t>
            </a:r>
          </a:p>
          <a:p>
            <a:endParaRPr lang="en-US" sz="2400" dirty="0" smtClean="0"/>
          </a:p>
          <a:p>
            <a:r>
              <a:rPr lang="en-US" sz="2400" dirty="0" smtClean="0"/>
              <a:t>                            Polaris Wireless</a:t>
            </a:r>
          </a:p>
          <a:p>
            <a:r>
              <a:rPr lang="en-US" sz="100" dirty="0" smtClean="0">
                <a:solidFill>
                  <a:schemeClr val="bg1"/>
                </a:solidFill>
              </a:rPr>
              <a:t>A</a:t>
            </a:r>
          </a:p>
          <a:p>
            <a:endParaRPr lang="en-US" sz="100" dirty="0" smtClean="0">
              <a:solidFill>
                <a:schemeClr val="bg1"/>
              </a:solidFill>
            </a:endParaRPr>
          </a:p>
          <a:p>
            <a:endParaRPr lang="en-US" sz="100" dirty="0" smtClean="0">
              <a:solidFill>
                <a:schemeClr val="bg1"/>
              </a:solidFill>
            </a:endParaRPr>
          </a:p>
          <a:p>
            <a:endParaRPr lang="en-US" sz="100" dirty="0" smtClean="0">
              <a:solidFill>
                <a:schemeClr val="bg1"/>
              </a:solidFill>
            </a:endParaRPr>
          </a:p>
          <a:p>
            <a:endParaRPr lang="en-US" sz="100" dirty="0" smtClean="0">
              <a:solidFill>
                <a:schemeClr val="bg1"/>
              </a:solidFill>
            </a:endParaRPr>
          </a:p>
          <a:p>
            <a:endParaRPr lang="en-US" sz="100" dirty="0" smtClean="0">
              <a:solidFill>
                <a:schemeClr val="bg1"/>
              </a:solidFill>
            </a:endParaRPr>
          </a:p>
          <a:p>
            <a:endParaRPr lang="en-US" sz="100" dirty="0" smtClean="0">
              <a:solidFill>
                <a:schemeClr val="bg1"/>
              </a:solidFill>
            </a:endParaRPr>
          </a:p>
          <a:p>
            <a:pPr lvl="1"/>
            <a:r>
              <a:rPr lang="en-US" sz="1800" dirty="0" smtClean="0"/>
              <a:t>Dr. David De Lorenzo</a:t>
            </a:r>
          </a:p>
        </p:txBody>
      </p:sp>
      <p:sp>
        <p:nvSpPr>
          <p:cNvPr id="5" name="TextBox 4"/>
          <p:cNvSpPr txBox="1"/>
          <p:nvPr/>
        </p:nvSpPr>
        <p:spPr>
          <a:xfrm>
            <a:off x="609600" y="4572000"/>
            <a:ext cx="8153400" cy="1569660"/>
          </a:xfrm>
          <a:prstGeom prst="rect">
            <a:avLst/>
          </a:prstGeom>
          <a:noFill/>
        </p:spPr>
        <p:txBody>
          <a:bodyPr wrap="square" rtlCol="0">
            <a:spAutoFit/>
          </a:bodyPr>
          <a:lstStyle/>
          <a:p>
            <a:r>
              <a:rPr lang="en-US" sz="1400" dirty="0" smtClean="0"/>
              <a:t>The contents of this presentation reflect the views of the authors, who are responsible for the facts and the accuracy of the information presented herein. The authors acknowledge the United States Department of Homeland Security for supporting the work reported here through the National Center for Border Security and Immigration under grant number 2008-ST-061-BS0002. However, any opinions, findings, conclusions or recommendations in this paper are those of the authors and do not necessarily reflect views of the United States Department of Homeland Security.</a:t>
            </a:r>
          </a:p>
          <a:p>
            <a:endParaRPr lang="en-US" sz="1200" dirty="0"/>
          </a:p>
        </p:txBody>
      </p:sp>
      <p:pic>
        <p:nvPicPr>
          <p:cNvPr id="6" name="Picture 5" descr="logo.png"/>
          <p:cNvPicPr>
            <a:picLocks noChangeAspect="1"/>
          </p:cNvPicPr>
          <p:nvPr/>
        </p:nvPicPr>
        <p:blipFill>
          <a:blip r:embed="rId3" cstate="print"/>
          <a:stretch>
            <a:fillRect/>
          </a:stretch>
        </p:blipFill>
        <p:spPr>
          <a:xfrm>
            <a:off x="1066800" y="2331720"/>
            <a:ext cx="3050078" cy="563880"/>
          </a:xfrm>
          <a:prstGeom prst="rect">
            <a:avLst/>
          </a:prstGeom>
        </p:spPr>
      </p:pic>
      <p:pic>
        <p:nvPicPr>
          <p:cNvPr id="8" name="Picture 7" descr="polarisWirelessLocationSystems.png"/>
          <p:cNvPicPr>
            <a:picLocks noChangeAspect="1"/>
          </p:cNvPicPr>
          <p:nvPr/>
        </p:nvPicPr>
        <p:blipFill>
          <a:blip r:embed="rId4" cstate="print"/>
          <a:stretch>
            <a:fillRect/>
          </a:stretch>
        </p:blipFill>
        <p:spPr>
          <a:xfrm>
            <a:off x="1066800" y="3276600"/>
            <a:ext cx="2159000" cy="518160"/>
          </a:xfrm>
          <a:prstGeom prst="rect">
            <a:avLst/>
          </a:prstGeom>
        </p:spPr>
      </p:pic>
      <p:pic>
        <p:nvPicPr>
          <p:cNvPr id="9" name="Picture 8" descr="logo (1).png"/>
          <p:cNvPicPr>
            <a:picLocks noChangeAspect="1"/>
          </p:cNvPicPr>
          <p:nvPr/>
        </p:nvPicPr>
        <p:blipFill>
          <a:blip r:embed="rId5" cstate="print"/>
          <a:stretch>
            <a:fillRect/>
          </a:stretch>
        </p:blipFill>
        <p:spPr>
          <a:xfrm>
            <a:off x="978035" y="1219200"/>
            <a:ext cx="1079365" cy="1079365"/>
          </a:xfrm>
          <a:prstGeom prst="rect">
            <a:avLst/>
          </a:prstGeom>
        </p:spPr>
      </p:pic>
    </p:spTree>
    <p:extLst>
      <p:ext uri="{BB962C8B-B14F-4D97-AF65-F5344CB8AC3E}">
        <p14:creationId xmlns="" xmlns:p14="http://schemas.microsoft.com/office/powerpoint/2010/main" val="4039863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Questions</a:t>
            </a:r>
            <a:endParaRPr lang="en-US" sz="4000"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Backups</a:t>
            </a:r>
            <a:endParaRPr lang="en-US" sz="4000"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1143000"/>
          </a:xfrm>
        </p:spPr>
        <p:txBody>
          <a:bodyPr/>
          <a:lstStyle/>
          <a:p>
            <a:r>
              <a:rPr lang="en-US" sz="4000" dirty="0" smtClean="0"/>
              <a:t>Motivation: “Limp Back Home” Capability</a:t>
            </a:r>
          </a:p>
        </p:txBody>
      </p:sp>
      <p:pic>
        <p:nvPicPr>
          <p:cNvPr id="9" name="Content Placeholder 8"/>
          <p:cNvPicPr>
            <a:picLocks noGrp="1" noChangeAspect="1"/>
          </p:cNvPicPr>
          <p:nvPr>
            <p:ph sz="half" idx="2"/>
          </p:nvPr>
        </p:nvPicPr>
        <p:blipFill>
          <a:blip r:embed="rId3" cstate="print">
            <a:extLst>
              <a:ext uri="{28A0092B-C50C-407E-A947-70E740481C1C}">
                <a14:useLocalDpi xmlns="" xmlns:a14="http://schemas.microsoft.com/office/drawing/2010/main" val="0"/>
              </a:ext>
            </a:extLst>
          </a:blip>
          <a:stretch>
            <a:fillRect/>
          </a:stretch>
        </p:blipFill>
        <p:spPr>
          <a:xfrm>
            <a:off x="4419600" y="1371600"/>
            <a:ext cx="4191000" cy="4191000"/>
          </a:xfrm>
        </p:spPr>
      </p:pic>
      <p:sp>
        <p:nvSpPr>
          <p:cNvPr id="7" name="Rectangle 6"/>
          <p:cNvSpPr/>
          <p:nvPr/>
        </p:nvSpPr>
        <p:spPr>
          <a:xfrm>
            <a:off x="4419600" y="5562600"/>
            <a:ext cx="4267200" cy="338554"/>
          </a:xfrm>
          <a:prstGeom prst="rect">
            <a:avLst/>
          </a:prstGeom>
        </p:spPr>
        <p:txBody>
          <a:bodyPr wrap="square">
            <a:spAutoFit/>
          </a:bodyPr>
          <a:lstStyle/>
          <a:p>
            <a:r>
              <a:rPr lang="en-US" sz="1600" dirty="0" smtClean="0"/>
              <a:t>Photo courtesy of http</a:t>
            </a:r>
            <a:r>
              <a:rPr lang="en-US" sz="1600" dirty="0"/>
              <a:t>://www.cops.usdoj.gov</a:t>
            </a:r>
            <a:r>
              <a:rPr lang="en-US" sz="1600" dirty="0" smtClean="0"/>
              <a:t>/</a:t>
            </a:r>
            <a:endParaRPr lang="en-US" sz="1600" dirty="0"/>
          </a:p>
        </p:txBody>
      </p:sp>
      <p:sp>
        <p:nvSpPr>
          <p:cNvPr id="10" name="Content Placeholder 9"/>
          <p:cNvSpPr>
            <a:spLocks noGrp="1"/>
          </p:cNvSpPr>
          <p:nvPr>
            <p:ph sz="half" idx="1"/>
          </p:nvPr>
        </p:nvSpPr>
        <p:spPr>
          <a:xfrm>
            <a:off x="228600" y="1371600"/>
            <a:ext cx="4114800" cy="3962400"/>
          </a:xfrm>
        </p:spPr>
        <p:txBody>
          <a:bodyPr/>
          <a:lstStyle/>
          <a:p>
            <a:r>
              <a:rPr lang="en-US" sz="2000" dirty="0" smtClean="0"/>
              <a:t>Many envisioned law enforcement missions in remote, border areas.</a:t>
            </a:r>
          </a:p>
          <a:p>
            <a:endParaRPr lang="en-US" sz="2000" dirty="0" smtClean="0"/>
          </a:p>
          <a:p>
            <a:r>
              <a:rPr lang="en-US" sz="2000" dirty="0" smtClean="0"/>
              <a:t>Dependence on GPS for navigation can be disrupted.</a:t>
            </a:r>
          </a:p>
          <a:p>
            <a:endParaRPr lang="en-US" sz="2000" dirty="0" smtClean="0"/>
          </a:p>
          <a:p>
            <a:r>
              <a:rPr lang="en-US" sz="2000" dirty="0" smtClean="0"/>
              <a:t>Design recovery system for </a:t>
            </a:r>
          </a:p>
          <a:p>
            <a:pPr lvl="1"/>
            <a:r>
              <a:rPr lang="en-US" sz="2000" dirty="0" smtClean="0"/>
              <a:t>Small UAV (SUAV)</a:t>
            </a:r>
          </a:p>
          <a:p>
            <a:pPr lvl="1"/>
            <a:r>
              <a:rPr lang="en-US" sz="2000" b="1" dirty="0" smtClean="0"/>
              <a:t>We need this system YESTERDAY</a:t>
            </a:r>
            <a:r>
              <a:rPr lang="en-US" sz="2000" dirty="0" smtClean="0"/>
              <a:t>! (i.e., use current COTS)</a:t>
            </a:r>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077200" cy="1143000"/>
          </a:xfrm>
        </p:spPr>
        <p:txBody>
          <a:bodyPr/>
          <a:lstStyle/>
          <a:p>
            <a:r>
              <a:rPr lang="en-US" sz="4000" dirty="0" smtClean="0"/>
              <a:t>Hardware-in-the-Loop Simulations</a:t>
            </a:r>
            <a:endParaRPr lang="en-US" sz="4000" dirty="0"/>
          </a:p>
        </p:txBody>
      </p:sp>
      <p:pic>
        <p:nvPicPr>
          <p:cNvPr id="43" name="Picture 42" descr="cell_aided_HIL_runs_errors.png"/>
          <p:cNvPicPr>
            <a:picLocks noChangeAspect="1"/>
          </p:cNvPicPr>
          <p:nvPr/>
        </p:nvPicPr>
        <p:blipFill>
          <a:blip r:embed="rId2" cstate="print"/>
          <a:stretch>
            <a:fillRect/>
          </a:stretch>
        </p:blipFill>
        <p:spPr>
          <a:xfrm>
            <a:off x="4648201" y="1447800"/>
            <a:ext cx="4495800" cy="3378774"/>
          </a:xfrm>
          <a:prstGeom prst="rect">
            <a:avLst/>
          </a:prstGeom>
        </p:spPr>
      </p:pic>
      <p:pic>
        <p:nvPicPr>
          <p:cNvPr id="44" name="Picture 43" descr="unaided_HIL_runs_errors.png"/>
          <p:cNvPicPr>
            <a:picLocks noChangeAspect="1"/>
          </p:cNvPicPr>
          <p:nvPr/>
        </p:nvPicPr>
        <p:blipFill>
          <a:blip r:embed="rId3" cstate="print"/>
          <a:stretch>
            <a:fillRect/>
          </a:stretch>
        </p:blipFill>
        <p:spPr>
          <a:xfrm>
            <a:off x="152400" y="1461570"/>
            <a:ext cx="4419600" cy="3375958"/>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5"/>
          <p:cNvGrpSpPr/>
          <p:nvPr/>
        </p:nvGrpSpPr>
        <p:grpSpPr>
          <a:xfrm>
            <a:off x="76200" y="609600"/>
            <a:ext cx="8839200" cy="2520500"/>
            <a:chOff x="76200" y="2286000"/>
            <a:chExt cx="8839200" cy="2520500"/>
          </a:xfrm>
        </p:grpSpPr>
        <p:pic>
          <p:nvPicPr>
            <p:cNvPr id="17" name="Picture 16" descr="Picture1.png"/>
            <p:cNvPicPr>
              <a:picLocks noChangeAspect="1"/>
            </p:cNvPicPr>
            <p:nvPr/>
          </p:nvPicPr>
          <p:blipFill>
            <a:blip r:embed="rId2" cstate="print"/>
            <a:srcRect r="8146" b="8596"/>
            <a:stretch>
              <a:fillRect/>
            </a:stretch>
          </p:blipFill>
          <p:spPr>
            <a:xfrm>
              <a:off x="4800599" y="2438400"/>
              <a:ext cx="4114801" cy="2368100"/>
            </a:xfrm>
            <a:prstGeom prst="rect">
              <a:avLst/>
            </a:prstGeom>
          </p:spPr>
        </p:pic>
        <p:pic>
          <p:nvPicPr>
            <p:cNvPr id="18" name="Picture 17" descr="Picture2.png"/>
            <p:cNvPicPr>
              <a:picLocks noChangeAspect="1"/>
            </p:cNvPicPr>
            <p:nvPr/>
          </p:nvPicPr>
          <p:blipFill>
            <a:blip r:embed="rId3" cstate="print"/>
            <a:srcRect r="7975" b="8315"/>
            <a:stretch>
              <a:fillRect/>
            </a:stretch>
          </p:blipFill>
          <p:spPr>
            <a:xfrm>
              <a:off x="76200" y="2286000"/>
              <a:ext cx="4343400" cy="2520500"/>
            </a:xfrm>
            <a:prstGeom prst="rect">
              <a:avLst/>
            </a:prstGeom>
          </p:spPr>
        </p:pic>
      </p:grpSp>
      <p:sp>
        <p:nvSpPr>
          <p:cNvPr id="2" name="Title 1"/>
          <p:cNvSpPr>
            <a:spLocks noGrp="1"/>
          </p:cNvSpPr>
          <p:nvPr>
            <p:ph type="title"/>
          </p:nvPr>
        </p:nvSpPr>
        <p:spPr>
          <a:xfrm>
            <a:off x="533400" y="-228600"/>
            <a:ext cx="8077200" cy="1143000"/>
          </a:xfrm>
        </p:spPr>
        <p:txBody>
          <a:bodyPr/>
          <a:lstStyle/>
          <a:p>
            <a:r>
              <a:rPr lang="en-US" sz="4000" dirty="0" smtClean="0"/>
              <a:t>Hardware-in-the-Loop Simulations</a:t>
            </a:r>
            <a:endParaRPr lang="en-US" sz="4000" dirty="0"/>
          </a:p>
        </p:txBody>
      </p:sp>
      <p:grpSp>
        <p:nvGrpSpPr>
          <p:cNvPr id="4" name="Group 10"/>
          <p:cNvGrpSpPr/>
          <p:nvPr/>
        </p:nvGrpSpPr>
        <p:grpSpPr>
          <a:xfrm>
            <a:off x="81580" y="3276600"/>
            <a:ext cx="8927897" cy="2743200"/>
            <a:chOff x="139903" y="2313414"/>
            <a:chExt cx="8927897" cy="2743200"/>
          </a:xfrm>
        </p:grpSpPr>
        <p:grpSp>
          <p:nvGrpSpPr>
            <p:cNvPr id="5" name="Group 9"/>
            <p:cNvGrpSpPr/>
            <p:nvPr/>
          </p:nvGrpSpPr>
          <p:grpSpPr>
            <a:xfrm>
              <a:off x="4648200" y="2313414"/>
              <a:ext cx="4419600" cy="2743200"/>
              <a:chOff x="4648200" y="2313414"/>
              <a:chExt cx="4419600" cy="2743200"/>
            </a:xfrm>
          </p:grpSpPr>
          <p:pic>
            <p:nvPicPr>
              <p:cNvPr id="41" name="Picture 5" descr="NED_compare_HIL.png"/>
              <p:cNvPicPr>
                <a:picLocks noChangeAspect="1"/>
              </p:cNvPicPr>
              <p:nvPr/>
            </p:nvPicPr>
            <p:blipFill>
              <a:blip r:embed="rId4" cstate="print"/>
              <a:stretch>
                <a:fillRect/>
              </a:stretch>
            </p:blipFill>
            <p:spPr>
              <a:xfrm>
                <a:off x="4648200" y="2313414"/>
                <a:ext cx="4419600" cy="2487186"/>
              </a:xfrm>
              <a:prstGeom prst="rect">
                <a:avLst/>
              </a:prstGeom>
            </p:spPr>
          </p:pic>
          <p:sp>
            <p:nvSpPr>
              <p:cNvPr id="42" name="TextBox 41"/>
              <p:cNvSpPr txBox="1"/>
              <p:nvPr/>
            </p:nvSpPr>
            <p:spPr>
              <a:xfrm>
                <a:off x="6154323" y="4718060"/>
                <a:ext cx="1618841" cy="338554"/>
              </a:xfrm>
              <a:prstGeom prst="rect">
                <a:avLst/>
              </a:prstGeom>
              <a:noFill/>
            </p:spPr>
            <p:txBody>
              <a:bodyPr wrap="none" rtlCol="0">
                <a:spAutoFit/>
              </a:bodyPr>
              <a:lstStyle/>
              <a:p>
                <a:r>
                  <a:rPr lang="en-US" sz="1600" b="1" dirty="0" smtClean="0"/>
                  <a:t>HIL Simulation</a:t>
                </a:r>
                <a:endParaRPr lang="en-US" sz="1600" b="1" dirty="0"/>
              </a:p>
            </p:txBody>
          </p:sp>
        </p:grpSp>
        <p:grpSp>
          <p:nvGrpSpPr>
            <p:cNvPr id="6" name="Group 8"/>
            <p:cNvGrpSpPr/>
            <p:nvPr/>
          </p:nvGrpSpPr>
          <p:grpSpPr>
            <a:xfrm>
              <a:off x="139903" y="2366665"/>
              <a:ext cx="4432097" cy="2689949"/>
              <a:chOff x="139903" y="2366665"/>
              <a:chExt cx="4432097" cy="2689949"/>
            </a:xfrm>
          </p:grpSpPr>
          <p:pic>
            <p:nvPicPr>
              <p:cNvPr id="39" name="Picture 4" descr="NED_compare_flight.png"/>
              <p:cNvPicPr>
                <a:picLocks noChangeAspect="1"/>
              </p:cNvPicPr>
              <p:nvPr/>
            </p:nvPicPr>
            <p:blipFill>
              <a:blip r:embed="rId5" cstate="print"/>
              <a:srcRect t="4382"/>
              <a:stretch>
                <a:fillRect/>
              </a:stretch>
            </p:blipFill>
            <p:spPr>
              <a:xfrm>
                <a:off x="139903" y="2366665"/>
                <a:ext cx="4432097" cy="2433935"/>
              </a:xfrm>
              <a:prstGeom prst="rect">
                <a:avLst/>
              </a:prstGeom>
            </p:spPr>
          </p:pic>
          <p:sp>
            <p:nvSpPr>
              <p:cNvPr id="40" name="TextBox 39"/>
              <p:cNvSpPr txBox="1"/>
              <p:nvPr/>
            </p:nvSpPr>
            <p:spPr>
              <a:xfrm>
                <a:off x="1860469" y="4718060"/>
                <a:ext cx="1245854" cy="338554"/>
              </a:xfrm>
              <a:prstGeom prst="rect">
                <a:avLst/>
              </a:prstGeom>
              <a:noFill/>
            </p:spPr>
            <p:txBody>
              <a:bodyPr wrap="none" rtlCol="0">
                <a:spAutoFit/>
              </a:bodyPr>
              <a:lstStyle/>
              <a:p>
                <a:r>
                  <a:rPr lang="en-US" sz="1600" b="1" dirty="0" smtClean="0"/>
                  <a:t>Flight Data</a:t>
                </a:r>
                <a:endParaRPr lang="en-US" sz="1600" b="1" dirty="0"/>
              </a:p>
            </p:txBody>
          </p:sp>
        </p:gr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781174" y="3041717"/>
            <a:ext cx="852489" cy="2510764"/>
            <a:chOff x="1781174" y="3041717"/>
            <a:chExt cx="852489" cy="2510764"/>
          </a:xfrm>
        </p:grpSpPr>
        <p:sp>
          <p:nvSpPr>
            <p:cNvPr id="17" name="TextBox 16"/>
            <p:cNvSpPr txBox="1"/>
            <p:nvPr/>
          </p:nvSpPr>
          <p:spPr>
            <a:xfrm>
              <a:off x="1795463" y="5090816"/>
              <a:ext cx="838200" cy="461665"/>
            </a:xfrm>
            <a:prstGeom prst="rect">
              <a:avLst/>
            </a:prstGeom>
            <a:solidFill>
              <a:srgbClr val="7A0019"/>
            </a:solidFill>
            <a:ln w="38100">
              <a:solidFill>
                <a:schemeClr val="tx1"/>
              </a:solidFill>
            </a:ln>
          </p:spPr>
          <p:txBody>
            <a:bodyPr wrap="square" rtlCol="0">
              <a:spAutoFit/>
            </a:bodyPr>
            <a:lstStyle/>
            <a:p>
              <a:pPr algn="ctr"/>
              <a:r>
                <a:rPr lang="en-US" sz="2400" b="1" dirty="0" smtClean="0">
                  <a:solidFill>
                    <a:schemeClr val="bg1"/>
                  </a:solidFill>
                </a:rPr>
                <a:t>?</a:t>
              </a:r>
              <a:endParaRPr lang="en-US" sz="2400" b="1" dirty="0">
                <a:solidFill>
                  <a:schemeClr val="bg1"/>
                </a:solidFill>
              </a:endParaRPr>
            </a:p>
          </p:txBody>
        </p:sp>
        <p:sp>
          <p:nvSpPr>
            <p:cNvPr id="18" name="TextBox 17"/>
            <p:cNvSpPr txBox="1"/>
            <p:nvPr/>
          </p:nvSpPr>
          <p:spPr>
            <a:xfrm>
              <a:off x="1781174" y="3041717"/>
              <a:ext cx="838200" cy="461665"/>
            </a:xfrm>
            <a:prstGeom prst="rect">
              <a:avLst/>
            </a:prstGeom>
            <a:solidFill>
              <a:srgbClr val="7A0019"/>
            </a:solidFill>
            <a:ln w="38100">
              <a:solidFill>
                <a:schemeClr val="tx1"/>
              </a:solidFill>
            </a:ln>
          </p:spPr>
          <p:txBody>
            <a:bodyPr wrap="square" rtlCol="0">
              <a:spAutoFit/>
            </a:bodyPr>
            <a:lstStyle/>
            <a:p>
              <a:pPr algn="ctr"/>
              <a:r>
                <a:rPr lang="en-US" sz="2400" b="1" dirty="0" smtClean="0">
                  <a:solidFill>
                    <a:schemeClr val="bg1"/>
                  </a:solidFill>
                </a:rPr>
                <a:t>?</a:t>
              </a:r>
              <a:endParaRPr lang="en-US" sz="2400" b="1" dirty="0">
                <a:solidFill>
                  <a:schemeClr val="bg1"/>
                </a:solidFill>
              </a:endParaRPr>
            </a:p>
          </p:txBody>
        </p:sp>
      </p:grpSp>
      <p:sp>
        <p:nvSpPr>
          <p:cNvPr id="23" name="TextBox 22"/>
          <p:cNvSpPr txBox="1"/>
          <p:nvPr/>
        </p:nvSpPr>
        <p:spPr>
          <a:xfrm>
            <a:off x="1798862" y="3037340"/>
            <a:ext cx="838200" cy="461665"/>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GPS</a:t>
            </a:r>
            <a:endParaRPr lang="en-US" sz="2400" b="1" dirty="0">
              <a:solidFill>
                <a:schemeClr val="bg1"/>
              </a:solidFill>
            </a:endParaRPr>
          </a:p>
        </p:txBody>
      </p:sp>
      <p:sp>
        <p:nvSpPr>
          <p:cNvPr id="13" name="TextBox 12"/>
          <p:cNvSpPr txBox="1"/>
          <p:nvPr/>
        </p:nvSpPr>
        <p:spPr>
          <a:xfrm>
            <a:off x="1795462" y="5090817"/>
            <a:ext cx="838200" cy="461665"/>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GPS</a:t>
            </a:r>
            <a:endParaRPr lang="en-US" sz="2400" b="1" dirty="0">
              <a:solidFill>
                <a:schemeClr val="bg1"/>
              </a:solidFill>
            </a:endParaRPr>
          </a:p>
        </p:txBody>
      </p:sp>
      <p:sp>
        <p:nvSpPr>
          <p:cNvPr id="2" name="Title 1"/>
          <p:cNvSpPr>
            <a:spLocks noGrp="1"/>
          </p:cNvSpPr>
          <p:nvPr>
            <p:ph type="title"/>
          </p:nvPr>
        </p:nvSpPr>
        <p:spPr>
          <a:xfrm>
            <a:off x="609600" y="152400"/>
            <a:ext cx="7772400" cy="1143000"/>
          </a:xfrm>
        </p:spPr>
        <p:txBody>
          <a:bodyPr/>
          <a:lstStyle/>
          <a:p>
            <a:r>
              <a:rPr lang="en-US" sz="4000" dirty="0" smtClean="0"/>
              <a:t>Generic SUAV Navigation System Architectures (Current)</a:t>
            </a:r>
            <a:endParaRPr lang="en-US" sz="4000" dirty="0"/>
          </a:p>
        </p:txBody>
      </p:sp>
      <p:sp>
        <p:nvSpPr>
          <p:cNvPr id="34" name="Content Placeholder 33"/>
          <p:cNvSpPr>
            <a:spLocks noGrp="1"/>
          </p:cNvSpPr>
          <p:nvPr>
            <p:ph sz="half" idx="1"/>
          </p:nvPr>
        </p:nvSpPr>
        <p:spPr>
          <a:xfrm>
            <a:off x="685800" y="1752600"/>
            <a:ext cx="2043112" cy="457200"/>
          </a:xfrm>
        </p:spPr>
        <p:txBody>
          <a:bodyPr/>
          <a:lstStyle/>
          <a:p>
            <a:r>
              <a:rPr lang="en-US" dirty="0" smtClean="0"/>
              <a:t>INS/GPS</a:t>
            </a:r>
          </a:p>
        </p:txBody>
      </p:sp>
      <p:sp>
        <p:nvSpPr>
          <p:cNvPr id="35" name="Content Placeholder 34"/>
          <p:cNvSpPr>
            <a:spLocks noGrp="1"/>
          </p:cNvSpPr>
          <p:nvPr>
            <p:ph sz="half" idx="2"/>
          </p:nvPr>
        </p:nvSpPr>
        <p:spPr>
          <a:xfrm>
            <a:off x="5257800" y="1447800"/>
            <a:ext cx="3810000" cy="3962400"/>
          </a:xfrm>
        </p:spPr>
        <p:txBody>
          <a:bodyPr/>
          <a:lstStyle/>
          <a:p>
            <a:r>
              <a:rPr lang="en-US" sz="2000" dirty="0" smtClean="0"/>
              <a:t>Many off-the-shelf SUAV autopilots feature this architecture.</a:t>
            </a:r>
          </a:p>
          <a:p>
            <a:endParaRPr lang="en-US" sz="2000" dirty="0" smtClean="0"/>
          </a:p>
          <a:p>
            <a:r>
              <a:rPr lang="en-US" sz="2000" dirty="0" smtClean="0"/>
              <a:t>GPS outage implies loss of all three </a:t>
            </a:r>
            <a:r>
              <a:rPr lang="en-US" sz="2000" b="1" dirty="0" smtClean="0"/>
              <a:t>navigation, guidance and control </a:t>
            </a:r>
            <a:r>
              <a:rPr lang="en-US" sz="2000" dirty="0" smtClean="0"/>
              <a:t>functions.</a:t>
            </a:r>
          </a:p>
          <a:p>
            <a:endParaRPr lang="en-US" sz="2000" dirty="0" smtClean="0"/>
          </a:p>
          <a:p>
            <a:r>
              <a:rPr lang="en-US" sz="2000" dirty="0" smtClean="0"/>
              <a:t>Can we replace the GPS functionality by a system (of low quality of course) which will allow recovery?</a:t>
            </a:r>
          </a:p>
        </p:txBody>
      </p:sp>
      <p:sp>
        <p:nvSpPr>
          <p:cNvPr id="10" name="TextBox 9"/>
          <p:cNvSpPr txBox="1"/>
          <p:nvPr/>
        </p:nvSpPr>
        <p:spPr>
          <a:xfrm>
            <a:off x="180974" y="4347776"/>
            <a:ext cx="1066800" cy="461665"/>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AHRS</a:t>
            </a:r>
            <a:endParaRPr lang="en-US" sz="2400" b="1" dirty="0">
              <a:solidFill>
                <a:schemeClr val="bg1"/>
              </a:solidFill>
            </a:endParaRPr>
          </a:p>
        </p:txBody>
      </p:sp>
      <p:sp>
        <p:nvSpPr>
          <p:cNvPr id="12" name="TextBox 11"/>
          <p:cNvSpPr txBox="1"/>
          <p:nvPr/>
        </p:nvSpPr>
        <p:spPr>
          <a:xfrm>
            <a:off x="1795462" y="4347776"/>
            <a:ext cx="838200" cy="461665"/>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DR</a:t>
            </a:r>
            <a:endParaRPr lang="en-US" sz="2400" b="1" dirty="0">
              <a:solidFill>
                <a:schemeClr val="bg1"/>
              </a:solidFill>
            </a:endParaRPr>
          </a:p>
        </p:txBody>
      </p:sp>
      <p:sp>
        <p:nvSpPr>
          <p:cNvPr id="14" name="TextBox 13"/>
          <p:cNvSpPr txBox="1"/>
          <p:nvPr/>
        </p:nvSpPr>
        <p:spPr>
          <a:xfrm>
            <a:off x="3195636" y="4347776"/>
            <a:ext cx="1895476" cy="1200329"/>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Blended</a:t>
            </a:r>
          </a:p>
          <a:p>
            <a:r>
              <a:rPr lang="en-US" sz="2400" b="1" dirty="0" smtClean="0">
                <a:solidFill>
                  <a:schemeClr val="bg1"/>
                </a:solidFill>
              </a:rPr>
              <a:t>State</a:t>
            </a:r>
          </a:p>
          <a:p>
            <a:r>
              <a:rPr lang="en-US" sz="2400" b="1" dirty="0" smtClean="0">
                <a:solidFill>
                  <a:schemeClr val="bg1"/>
                </a:solidFill>
              </a:rPr>
              <a:t>Estimate</a:t>
            </a:r>
          </a:p>
        </p:txBody>
      </p:sp>
      <p:sp>
        <p:nvSpPr>
          <p:cNvPr id="15" name="Right Arrow 14"/>
          <p:cNvSpPr/>
          <p:nvPr/>
        </p:nvSpPr>
        <p:spPr bwMode="auto">
          <a:xfrm>
            <a:off x="1323974" y="4426208"/>
            <a:ext cx="381000" cy="304800"/>
          </a:xfrm>
          <a:prstGeom prst="rightArrow">
            <a:avLst/>
          </a:prstGeom>
          <a:solidFill>
            <a:srgbClr val="7A0019"/>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19" name="Right Arrow 18"/>
          <p:cNvSpPr/>
          <p:nvPr/>
        </p:nvSpPr>
        <p:spPr bwMode="auto">
          <a:xfrm>
            <a:off x="2728910" y="4426208"/>
            <a:ext cx="381001" cy="304800"/>
          </a:xfrm>
          <a:prstGeom prst="rightArrow">
            <a:avLst/>
          </a:prstGeom>
          <a:solidFill>
            <a:srgbClr val="7A0019"/>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20" name="Right Arrow 19"/>
          <p:cNvSpPr/>
          <p:nvPr/>
        </p:nvSpPr>
        <p:spPr bwMode="auto">
          <a:xfrm>
            <a:off x="2728911" y="5169249"/>
            <a:ext cx="381000" cy="304800"/>
          </a:xfrm>
          <a:prstGeom prst="rightArrow">
            <a:avLst/>
          </a:prstGeom>
          <a:solidFill>
            <a:srgbClr val="7A0019"/>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22" name="TextBox 21"/>
          <p:cNvSpPr txBox="1"/>
          <p:nvPr/>
        </p:nvSpPr>
        <p:spPr>
          <a:xfrm>
            <a:off x="1795463" y="2298676"/>
            <a:ext cx="838200" cy="461665"/>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INS</a:t>
            </a:r>
            <a:endParaRPr lang="en-US" sz="2400" b="1" dirty="0">
              <a:solidFill>
                <a:schemeClr val="bg1"/>
              </a:solidFill>
            </a:endParaRPr>
          </a:p>
        </p:txBody>
      </p:sp>
      <p:sp>
        <p:nvSpPr>
          <p:cNvPr id="24" name="TextBox 23"/>
          <p:cNvSpPr txBox="1"/>
          <p:nvPr/>
        </p:nvSpPr>
        <p:spPr>
          <a:xfrm>
            <a:off x="3195637" y="2298676"/>
            <a:ext cx="1895476" cy="1200329"/>
          </a:xfrm>
          <a:prstGeom prst="rect">
            <a:avLst/>
          </a:prstGeom>
          <a:solidFill>
            <a:srgbClr val="7A0019"/>
          </a:solidFill>
          <a:ln w="38100">
            <a:solidFill>
              <a:schemeClr val="tx1"/>
            </a:solidFill>
          </a:ln>
        </p:spPr>
        <p:txBody>
          <a:bodyPr wrap="square" rtlCol="0">
            <a:spAutoFit/>
          </a:bodyPr>
          <a:lstStyle/>
          <a:p>
            <a:r>
              <a:rPr lang="en-US" sz="2400" b="1" dirty="0" smtClean="0">
                <a:solidFill>
                  <a:schemeClr val="bg1"/>
                </a:solidFill>
              </a:rPr>
              <a:t>Blended</a:t>
            </a:r>
          </a:p>
          <a:p>
            <a:r>
              <a:rPr lang="en-US" sz="2400" b="1" dirty="0" smtClean="0">
                <a:solidFill>
                  <a:schemeClr val="bg1"/>
                </a:solidFill>
              </a:rPr>
              <a:t>State</a:t>
            </a:r>
          </a:p>
          <a:p>
            <a:r>
              <a:rPr lang="en-US" sz="2400" b="1" dirty="0" smtClean="0">
                <a:solidFill>
                  <a:schemeClr val="bg1"/>
                </a:solidFill>
              </a:rPr>
              <a:t>Estimate</a:t>
            </a:r>
          </a:p>
        </p:txBody>
      </p:sp>
      <p:sp>
        <p:nvSpPr>
          <p:cNvPr id="26" name="Right Arrow 25"/>
          <p:cNvSpPr/>
          <p:nvPr/>
        </p:nvSpPr>
        <p:spPr bwMode="auto">
          <a:xfrm>
            <a:off x="2728911" y="2377108"/>
            <a:ext cx="381001" cy="304800"/>
          </a:xfrm>
          <a:prstGeom prst="rightArrow">
            <a:avLst/>
          </a:prstGeom>
          <a:solidFill>
            <a:srgbClr val="7A0019"/>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27" name="Right Arrow 26"/>
          <p:cNvSpPr/>
          <p:nvPr/>
        </p:nvSpPr>
        <p:spPr bwMode="auto">
          <a:xfrm>
            <a:off x="2728912" y="3120149"/>
            <a:ext cx="381000" cy="304800"/>
          </a:xfrm>
          <a:prstGeom prst="rightArrow">
            <a:avLst/>
          </a:prstGeom>
          <a:solidFill>
            <a:srgbClr val="7A0019"/>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sp>
        <p:nvSpPr>
          <p:cNvPr id="25" name="Content Placeholder 33"/>
          <p:cNvSpPr txBox="1">
            <a:spLocks/>
          </p:cNvSpPr>
          <p:nvPr/>
        </p:nvSpPr>
        <p:spPr bwMode="auto">
          <a:xfrm>
            <a:off x="714374" y="3657600"/>
            <a:ext cx="4376739" cy="4721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lr>
                <a:srgbClr val="7A0019"/>
              </a:buClr>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rgbClr val="7A0019"/>
              </a:buClr>
              <a:buChar char="–"/>
              <a:defRPr sz="2400">
                <a:solidFill>
                  <a:schemeClr val="tx1"/>
                </a:solidFill>
                <a:latin typeface="+mn-lt"/>
                <a:ea typeface="+mn-ea"/>
              </a:defRPr>
            </a:lvl2pPr>
            <a:lvl3pPr marL="1143000" indent="-228600" algn="l" rtl="0" eaLnBrk="1" fontAlgn="base" hangingPunct="1">
              <a:spcBef>
                <a:spcPct val="20000"/>
              </a:spcBef>
              <a:spcAft>
                <a:spcPct val="0"/>
              </a:spcAft>
              <a:buClr>
                <a:srgbClr val="7A0019"/>
              </a:buClr>
              <a:buChar char="•"/>
              <a:defRPr sz="2000">
                <a:solidFill>
                  <a:schemeClr val="tx1"/>
                </a:solidFill>
                <a:latin typeface="+mn-lt"/>
                <a:ea typeface="+mn-ea"/>
              </a:defRPr>
            </a:lvl3pPr>
            <a:lvl4pPr marL="1600200" indent="-228600" algn="l" rtl="0" eaLnBrk="1" fontAlgn="base" hangingPunct="1">
              <a:spcBef>
                <a:spcPct val="20000"/>
              </a:spcBef>
              <a:spcAft>
                <a:spcPct val="0"/>
              </a:spcAft>
              <a:buClr>
                <a:srgbClr val="7A0019"/>
              </a:buClr>
              <a:buChar char="–"/>
              <a:defRPr sz="1800">
                <a:solidFill>
                  <a:schemeClr val="tx1"/>
                </a:solidFill>
                <a:latin typeface="+mn-lt"/>
                <a:ea typeface="+mn-ea"/>
              </a:defRPr>
            </a:lvl4pPr>
            <a:lvl5pPr marL="2057400" indent="-228600" algn="l" rtl="0" eaLnBrk="1" fontAlgn="base" hangingPunct="1">
              <a:spcBef>
                <a:spcPct val="20000"/>
              </a:spcBef>
              <a:spcAft>
                <a:spcPct val="0"/>
              </a:spcAft>
              <a:buClr>
                <a:srgbClr val="7A0019"/>
              </a:buClr>
              <a:buChar char="»"/>
              <a:defRPr sz="1800">
                <a:solidFill>
                  <a:schemeClr val="tx1"/>
                </a:solidFill>
                <a:latin typeface="+mn-lt"/>
                <a:ea typeface="+mn-ea"/>
              </a:defRPr>
            </a:lvl5pPr>
            <a:lvl6pPr marL="2514600" indent="-228600" algn="l" rtl="0" eaLnBrk="1" fontAlgn="base" hangingPunct="1">
              <a:spcBef>
                <a:spcPct val="20000"/>
              </a:spcBef>
              <a:spcAft>
                <a:spcPct val="0"/>
              </a:spcAft>
              <a:buClr>
                <a:srgbClr val="7A0019"/>
              </a:buClr>
              <a:buChar char="»"/>
              <a:defRPr sz="1800">
                <a:solidFill>
                  <a:schemeClr val="tx1"/>
                </a:solidFill>
                <a:latin typeface="+mn-lt"/>
                <a:ea typeface="+mn-ea"/>
              </a:defRPr>
            </a:lvl6pPr>
            <a:lvl7pPr marL="2971800" indent="-228600" algn="l" rtl="0" eaLnBrk="1" fontAlgn="base" hangingPunct="1">
              <a:spcBef>
                <a:spcPct val="20000"/>
              </a:spcBef>
              <a:spcAft>
                <a:spcPct val="0"/>
              </a:spcAft>
              <a:buClr>
                <a:srgbClr val="7A0019"/>
              </a:buClr>
              <a:buChar char="»"/>
              <a:defRPr sz="1800">
                <a:solidFill>
                  <a:schemeClr val="tx1"/>
                </a:solidFill>
                <a:latin typeface="+mn-lt"/>
                <a:ea typeface="+mn-ea"/>
              </a:defRPr>
            </a:lvl7pPr>
            <a:lvl8pPr marL="3429000" indent="-228600" algn="l" rtl="0" eaLnBrk="1" fontAlgn="base" hangingPunct="1">
              <a:spcBef>
                <a:spcPct val="20000"/>
              </a:spcBef>
              <a:spcAft>
                <a:spcPct val="0"/>
              </a:spcAft>
              <a:buClr>
                <a:srgbClr val="7A0019"/>
              </a:buClr>
              <a:buChar char="»"/>
              <a:defRPr sz="1800">
                <a:solidFill>
                  <a:schemeClr val="tx1"/>
                </a:solidFill>
                <a:latin typeface="+mn-lt"/>
                <a:ea typeface="+mn-ea"/>
              </a:defRPr>
            </a:lvl8pPr>
            <a:lvl9pPr marL="3886200" indent="-228600" algn="l" rtl="0" eaLnBrk="1" fontAlgn="base" hangingPunct="1">
              <a:spcBef>
                <a:spcPct val="20000"/>
              </a:spcBef>
              <a:spcAft>
                <a:spcPct val="0"/>
              </a:spcAft>
              <a:buClr>
                <a:srgbClr val="7A0019"/>
              </a:buClr>
              <a:buChar char="»"/>
              <a:defRPr sz="1800">
                <a:solidFill>
                  <a:schemeClr val="tx1"/>
                </a:solidFill>
                <a:latin typeface="+mn-lt"/>
                <a:ea typeface="+mn-ea"/>
              </a:defRPr>
            </a:lvl9pPr>
          </a:lstStyle>
          <a:p>
            <a:r>
              <a:rPr lang="en-US" kern="0" dirty="0" err="1" smtClean="0"/>
              <a:t>AHRS+airspeed</a:t>
            </a:r>
            <a:r>
              <a:rPr lang="en-US" kern="0" dirty="0" smtClean="0"/>
              <a:t>/DR</a:t>
            </a:r>
            <a:endParaRPr lang="en-US" kern="0" dirty="0"/>
          </a:p>
        </p:txBody>
      </p:sp>
    </p:spTree>
    <p:extLst>
      <p:ext uri="{BB962C8B-B14F-4D97-AF65-F5344CB8AC3E}">
        <p14:creationId xmlns="" xmlns:p14="http://schemas.microsoft.com/office/powerpoint/2010/main" val="3250799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xEl>
                                              <p:pRg st="0" end="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5">
                                            <p:txEl>
                                              <p:pRg st="2" end="2"/>
                                            </p:txEl>
                                          </p:spTgt>
                                        </p:tgtEl>
                                        <p:attrNameLst>
                                          <p:attrName>style.visibility</p:attrName>
                                        </p:attrNameLst>
                                      </p:cBhvr>
                                      <p:to>
                                        <p:strVal val="visible"/>
                                      </p:to>
                                    </p:set>
                                  </p:childTnLst>
                                </p:cTn>
                              </p:par>
                              <p:par>
                                <p:cTn id="41" presetID="1" presetClass="exit" presetSubtype="0" fill="hold" grpId="1" nodeType="withEffect">
                                  <p:stCondLst>
                                    <p:cond delay="0"/>
                                  </p:stCondLst>
                                  <p:childTnLst>
                                    <p:set>
                                      <p:cBhvr>
                                        <p:cTn id="42" dur="1" fill="hold">
                                          <p:stCondLst>
                                            <p:cond delay="0"/>
                                          </p:stCondLst>
                                        </p:cTn>
                                        <p:tgtEl>
                                          <p:spTgt spid="23"/>
                                        </p:tgtEl>
                                        <p:attrNameLst>
                                          <p:attrName>style.visibility</p:attrName>
                                        </p:attrNameLst>
                                      </p:cBhvr>
                                      <p:to>
                                        <p:strVal val="hidden"/>
                                      </p:to>
                                    </p:set>
                                  </p:childTnLst>
                                </p:cTn>
                              </p:par>
                              <p:par>
                                <p:cTn id="43" presetID="1" presetClass="exit" presetSubtype="0" fill="hold" grpId="1" nodeType="withEffect">
                                  <p:stCondLst>
                                    <p:cond delay="0"/>
                                  </p:stCondLst>
                                  <p:childTnLst>
                                    <p:set>
                                      <p:cBhvr>
                                        <p:cTn id="44" dur="1" fill="hold">
                                          <p:stCondLst>
                                            <p:cond delay="0"/>
                                          </p:stCondLst>
                                        </p:cTn>
                                        <p:tgtEl>
                                          <p:spTgt spid="13"/>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5">
                                            <p:txEl>
                                              <p:pRg st="4" end="4"/>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13" grpId="0" animBg="1"/>
      <p:bldP spid="13" grpId="1" animBg="1"/>
      <p:bldP spid="10" grpId="0" animBg="1"/>
      <p:bldP spid="12" grpId="0" animBg="1"/>
      <p:bldP spid="14" grpId="0" animBg="1"/>
      <p:bldP spid="15" grpId="0" animBg="1"/>
      <p:bldP spid="19" grpId="0" animBg="1"/>
      <p:bldP spid="20" grpId="0" animBg="1"/>
      <p:bldP spid="22" grpId="0" animBg="1"/>
      <p:bldP spid="24" grpId="0" animBg="1"/>
      <p:bldP spid="26" grpId="0" animBg="1"/>
      <p:bldP spid="2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1143000"/>
          </a:xfrm>
        </p:spPr>
        <p:txBody>
          <a:bodyPr/>
          <a:lstStyle/>
          <a:p>
            <a:r>
              <a:rPr lang="en-US" sz="4000" dirty="0" smtClean="0"/>
              <a:t>Candidate Replacements for GPS/GNSS</a:t>
            </a:r>
            <a:endParaRPr lang="en-US" sz="4000" dirty="0"/>
          </a:p>
        </p:txBody>
      </p:sp>
      <p:sp>
        <p:nvSpPr>
          <p:cNvPr id="6" name="Content Placeholder 3"/>
          <p:cNvSpPr>
            <a:spLocks noGrp="1"/>
          </p:cNvSpPr>
          <p:nvPr>
            <p:ph sz="half" idx="1"/>
          </p:nvPr>
        </p:nvSpPr>
        <p:spPr>
          <a:xfrm>
            <a:off x="152400" y="1219200"/>
            <a:ext cx="8763000" cy="4648200"/>
          </a:xfrm>
        </p:spPr>
        <p:txBody>
          <a:bodyPr/>
          <a:lstStyle/>
          <a:p>
            <a:r>
              <a:rPr lang="en-US" sz="2400" dirty="0" smtClean="0"/>
              <a:t>Here are a few current systems that have been put forth as GPS/GNSS replacements</a:t>
            </a:r>
          </a:p>
          <a:p>
            <a:pPr lvl="1"/>
            <a:r>
              <a:rPr lang="en-US" sz="2000" dirty="0" smtClean="0"/>
              <a:t>Vision-Based Navigation</a:t>
            </a:r>
          </a:p>
          <a:p>
            <a:pPr lvl="2"/>
            <a:r>
              <a:rPr lang="en-US" i="1" dirty="0" smtClean="0"/>
              <a:t>(L</a:t>
            </a:r>
            <a:r>
              <a:rPr lang="en-US" i="1" dirty="0"/>
              <a:t>. Lemay, et al</a:t>
            </a:r>
            <a:r>
              <a:rPr lang="en-US" i="1" dirty="0" smtClean="0"/>
              <a:t>, 2011)</a:t>
            </a:r>
          </a:p>
          <a:p>
            <a:pPr lvl="2"/>
            <a:r>
              <a:rPr lang="en-US" i="1" dirty="0" smtClean="0"/>
              <a:t>(V</a:t>
            </a:r>
            <a:r>
              <a:rPr lang="en-US" i="1" dirty="0"/>
              <a:t>. </a:t>
            </a:r>
            <a:r>
              <a:rPr lang="en-US" i="1" dirty="0" err="1"/>
              <a:t>Indelman</a:t>
            </a:r>
            <a:r>
              <a:rPr lang="en-US" i="1" dirty="0"/>
              <a:t>, et al, </a:t>
            </a:r>
            <a:r>
              <a:rPr lang="en-US" i="1" dirty="0" smtClean="0"/>
              <a:t>2009)</a:t>
            </a:r>
          </a:p>
          <a:p>
            <a:pPr lvl="2"/>
            <a:r>
              <a:rPr lang="en-US" i="1" dirty="0" smtClean="0"/>
              <a:t>(N</a:t>
            </a:r>
            <a:r>
              <a:rPr lang="en-US" i="1" dirty="0"/>
              <a:t>. </a:t>
            </a:r>
            <a:r>
              <a:rPr lang="en-US" i="1" dirty="0" err="1"/>
              <a:t>Trawny</a:t>
            </a:r>
            <a:r>
              <a:rPr lang="en-US" i="1" dirty="0"/>
              <a:t>, et al, </a:t>
            </a:r>
            <a:r>
              <a:rPr lang="en-US" i="1" dirty="0" smtClean="0"/>
              <a:t>2007)</a:t>
            </a:r>
          </a:p>
          <a:p>
            <a:pPr lvl="1"/>
            <a:r>
              <a:rPr lang="en-US" sz="2000" dirty="0" smtClean="0"/>
              <a:t>Signals of Opportunity (SOP)</a:t>
            </a:r>
          </a:p>
          <a:p>
            <a:pPr lvl="2"/>
            <a:r>
              <a:rPr lang="en-US" dirty="0" smtClean="0"/>
              <a:t>HDTV/TV signals </a:t>
            </a:r>
            <a:r>
              <a:rPr lang="en-US" i="1" dirty="0" smtClean="0"/>
              <a:t>(M</a:t>
            </a:r>
            <a:r>
              <a:rPr lang="en-US" i="1" dirty="0"/>
              <a:t>. Rabinowitz and J. J. </a:t>
            </a:r>
            <a:r>
              <a:rPr lang="en-US" i="1" dirty="0" err="1"/>
              <a:t>Spilker</a:t>
            </a:r>
            <a:r>
              <a:rPr lang="en-US" i="1" dirty="0" smtClean="0"/>
              <a:t>, 2005)</a:t>
            </a:r>
          </a:p>
          <a:p>
            <a:pPr lvl="2"/>
            <a:r>
              <a:rPr lang="en-US" dirty="0" smtClean="0"/>
              <a:t>Radio signals </a:t>
            </a:r>
            <a:r>
              <a:rPr lang="en-US" i="1" dirty="0" smtClean="0"/>
              <a:t>(J</a:t>
            </a:r>
            <a:r>
              <a:rPr lang="en-US" i="1" dirty="0"/>
              <a:t>. K. </a:t>
            </a:r>
            <a:r>
              <a:rPr lang="en-US" i="1" dirty="0" err="1"/>
              <a:t>Kuchar</a:t>
            </a:r>
            <a:r>
              <a:rPr lang="en-US" i="1" dirty="0" smtClean="0"/>
              <a:t>, 2006)</a:t>
            </a:r>
          </a:p>
          <a:p>
            <a:pPr lvl="2"/>
            <a:r>
              <a:rPr lang="en-US" dirty="0" smtClean="0"/>
              <a:t>Cell-phone </a:t>
            </a:r>
          </a:p>
          <a:p>
            <a:r>
              <a:rPr lang="en-US" sz="2400" dirty="0" smtClean="0"/>
              <a:t>We picked the cell-phone SOP</a:t>
            </a:r>
          </a:p>
          <a:p>
            <a:pPr lvl="1"/>
            <a:r>
              <a:rPr lang="en-US" sz="2000" dirty="0" smtClean="0"/>
              <a:t>Why?  Less than 1 year to get a working prototype running</a:t>
            </a:r>
          </a:p>
        </p:txBody>
      </p:sp>
    </p:spTree>
    <p:extLst>
      <p:ext uri="{BB962C8B-B14F-4D97-AF65-F5344CB8AC3E}">
        <p14:creationId xmlns="" xmlns:p14="http://schemas.microsoft.com/office/powerpoint/2010/main" val="3250799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143000"/>
          </a:xfrm>
        </p:spPr>
        <p:txBody>
          <a:bodyPr/>
          <a:lstStyle/>
          <a:p>
            <a:r>
              <a:rPr lang="en-US" dirty="0" smtClean="0"/>
              <a:t>Cell Phone Navigation Approaches</a:t>
            </a:r>
            <a:endParaRPr lang="en-US" dirty="0"/>
          </a:p>
        </p:txBody>
      </p:sp>
      <p:sp>
        <p:nvSpPr>
          <p:cNvPr id="6" name="Content Placeholder 3"/>
          <p:cNvSpPr>
            <a:spLocks noGrp="1"/>
          </p:cNvSpPr>
          <p:nvPr>
            <p:ph sz="half" idx="1"/>
          </p:nvPr>
        </p:nvSpPr>
        <p:spPr>
          <a:xfrm>
            <a:off x="381000" y="1447800"/>
            <a:ext cx="7848600" cy="4114800"/>
          </a:xfrm>
        </p:spPr>
        <p:txBody>
          <a:bodyPr/>
          <a:lstStyle/>
          <a:p>
            <a:pPr marL="342900" lvl="1" indent="-342900">
              <a:buFontTx/>
              <a:buChar char="•"/>
            </a:pPr>
            <a:r>
              <a:rPr lang="en-US" sz="2800" dirty="0"/>
              <a:t>Radio Frequency Fingerprinting</a:t>
            </a:r>
          </a:p>
          <a:p>
            <a:pPr lvl="1"/>
            <a:r>
              <a:rPr lang="en-US" sz="2000" dirty="0" smtClean="0"/>
              <a:t>Received Signal Strength Indicator (RSSI)</a:t>
            </a:r>
          </a:p>
          <a:p>
            <a:r>
              <a:rPr lang="en-US" dirty="0" smtClean="0"/>
              <a:t>Custom designed hardware</a:t>
            </a:r>
          </a:p>
          <a:p>
            <a:pPr lvl="1"/>
            <a:r>
              <a:rPr lang="en-US" sz="2000" dirty="0" smtClean="0"/>
              <a:t>GPS-like Multi-</a:t>
            </a:r>
            <a:r>
              <a:rPr lang="en-US" sz="2000" dirty="0" err="1" smtClean="0"/>
              <a:t>lateration</a:t>
            </a:r>
            <a:endParaRPr lang="en-US" sz="2000" dirty="0" smtClean="0"/>
          </a:p>
          <a:p>
            <a:pPr lvl="1"/>
            <a:r>
              <a:rPr lang="en-US" sz="2000" dirty="0" smtClean="0"/>
              <a:t>Potentially High Accuracy</a:t>
            </a:r>
          </a:p>
          <a:p>
            <a:pPr lvl="1"/>
            <a:r>
              <a:rPr lang="en-US" sz="2000" dirty="0" smtClean="0"/>
              <a:t>High Investment (Time &amp; Resources)</a:t>
            </a:r>
          </a:p>
          <a:p>
            <a:r>
              <a:rPr lang="en-US" dirty="0" smtClean="0"/>
              <a:t>Our Approach: Commercial Off-the-Shelf (COTS) hardware</a:t>
            </a:r>
          </a:p>
          <a:p>
            <a:pPr lvl="1"/>
            <a:r>
              <a:rPr lang="en-US" sz="2000" dirty="0" smtClean="0"/>
              <a:t>Low Investment (Time &amp; Resources)</a:t>
            </a:r>
          </a:p>
          <a:p>
            <a:pPr lvl="1"/>
            <a:r>
              <a:rPr lang="en-US" sz="2000" dirty="0" smtClean="0"/>
              <a:t>Time-of-Arrival Signal: </a:t>
            </a:r>
            <a:r>
              <a:rPr lang="en-US" sz="2000" b="1" dirty="0" smtClean="0"/>
              <a:t>Timing Advance (TA)</a:t>
            </a:r>
          </a:p>
        </p:txBody>
      </p:sp>
    </p:spTree>
    <p:extLst>
      <p:ext uri="{BB962C8B-B14F-4D97-AF65-F5344CB8AC3E}">
        <p14:creationId xmlns="" xmlns:p14="http://schemas.microsoft.com/office/powerpoint/2010/main" val="2121246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86000"/>
            <a:ext cx="9144000" cy="1143000"/>
          </a:xfrm>
        </p:spPr>
        <p:txBody>
          <a:bodyPr/>
          <a:lstStyle/>
          <a:p>
            <a:r>
              <a:rPr lang="en-US" dirty="0" smtClean="0"/>
              <a:t>Part 2: Multi-</a:t>
            </a:r>
            <a:r>
              <a:rPr lang="en-US" dirty="0" err="1" smtClean="0"/>
              <a:t>lateration</a:t>
            </a:r>
            <a:r>
              <a:rPr lang="en-US" dirty="0" smtClean="0"/>
              <a:t> Using Cell-Phone Signals </a:t>
            </a:r>
            <a:br>
              <a:rPr lang="en-US" dirty="0" smtClean="0"/>
            </a:br>
            <a:r>
              <a:rPr lang="en-US" dirty="0" smtClean="0"/>
              <a:t/>
            </a:r>
            <a:br>
              <a:rPr lang="en-US" dirty="0" smtClean="0"/>
            </a:br>
            <a:r>
              <a:rPr lang="en-US" sz="3200" dirty="0" smtClean="0"/>
              <a:t>(“Out-of-the-box” not modified cell-phone signals)</a:t>
            </a:r>
            <a:endParaRPr lang="en-US" sz="3200" dirty="0"/>
          </a:p>
        </p:txBody>
      </p:sp>
    </p:spTree>
    <p:extLst>
      <p:ext uri="{BB962C8B-B14F-4D97-AF65-F5344CB8AC3E}">
        <p14:creationId xmlns="" xmlns:p14="http://schemas.microsoft.com/office/powerpoint/2010/main" val="39604702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52400" y="76200"/>
            <a:ext cx="8839200" cy="1143000"/>
          </a:xfrm>
        </p:spPr>
        <p:txBody>
          <a:bodyPr/>
          <a:lstStyle/>
          <a:p>
            <a:r>
              <a:rPr lang="en-US" altLang="en-US" sz="3600" dirty="0" smtClean="0"/>
              <a:t>Cell-Signal Multi-</a:t>
            </a:r>
            <a:r>
              <a:rPr lang="en-US" altLang="en-US" sz="3600" dirty="0" err="1" smtClean="0"/>
              <a:t>lateration</a:t>
            </a:r>
            <a:r>
              <a:rPr lang="en-US" altLang="en-US" sz="3600" dirty="0" smtClean="0"/>
              <a:t>:  Basic Theory </a:t>
            </a:r>
          </a:p>
        </p:txBody>
      </p:sp>
      <p:sp>
        <p:nvSpPr>
          <p:cNvPr id="16" name="Oval 15"/>
          <p:cNvSpPr/>
          <p:nvPr/>
        </p:nvSpPr>
        <p:spPr bwMode="auto">
          <a:xfrm>
            <a:off x="4527550" y="1487488"/>
            <a:ext cx="2439988" cy="2441575"/>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Oval 16"/>
          <p:cNvSpPr/>
          <p:nvPr/>
        </p:nvSpPr>
        <p:spPr bwMode="auto">
          <a:xfrm>
            <a:off x="4679950" y="3122613"/>
            <a:ext cx="2787650" cy="274478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Oval 17"/>
          <p:cNvSpPr/>
          <p:nvPr/>
        </p:nvSpPr>
        <p:spPr bwMode="auto">
          <a:xfrm>
            <a:off x="869950" y="1752600"/>
            <a:ext cx="4114800" cy="4017963"/>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6" name="Straight Connector 5"/>
          <p:cNvCxnSpPr>
            <a:cxnSpLocks noChangeShapeType="1"/>
          </p:cNvCxnSpPr>
          <p:nvPr/>
        </p:nvCxnSpPr>
        <p:spPr bwMode="auto">
          <a:xfrm flipH="1">
            <a:off x="2927350" y="3690938"/>
            <a:ext cx="2057400" cy="58737"/>
          </a:xfrm>
          <a:prstGeom prst="line">
            <a:avLst/>
          </a:prstGeom>
          <a:noFill/>
          <a:ln w="57150" algn="ctr">
            <a:solidFill>
              <a:srgbClr val="00B0F0"/>
            </a:solidFill>
            <a:round/>
            <a:headEnd/>
            <a:tailEnd/>
          </a:ln>
          <a:effectLst/>
        </p:spPr>
      </p:cxnSp>
      <p:cxnSp>
        <p:nvCxnSpPr>
          <p:cNvPr id="11" name="Straight Connector 10"/>
          <p:cNvCxnSpPr>
            <a:cxnSpLocks noChangeShapeType="1"/>
          </p:cNvCxnSpPr>
          <p:nvPr/>
        </p:nvCxnSpPr>
        <p:spPr bwMode="auto">
          <a:xfrm flipH="1">
            <a:off x="4984750" y="2708275"/>
            <a:ext cx="762000" cy="982663"/>
          </a:xfrm>
          <a:prstGeom prst="line">
            <a:avLst/>
          </a:prstGeom>
          <a:noFill/>
          <a:ln w="57150" algn="ctr">
            <a:solidFill>
              <a:srgbClr val="7030A0"/>
            </a:solidFill>
            <a:round/>
            <a:headEnd/>
            <a:tailEnd/>
          </a:ln>
          <a:effectLst/>
        </p:spPr>
      </p:cxnSp>
      <p:cxnSp>
        <p:nvCxnSpPr>
          <p:cNvPr id="13" name="Straight Connector 12"/>
          <p:cNvCxnSpPr>
            <a:cxnSpLocks noChangeShapeType="1"/>
          </p:cNvCxnSpPr>
          <p:nvPr/>
        </p:nvCxnSpPr>
        <p:spPr bwMode="auto">
          <a:xfrm flipH="1" flipV="1">
            <a:off x="4984750" y="3690938"/>
            <a:ext cx="1089026" cy="803275"/>
          </a:xfrm>
          <a:prstGeom prst="line">
            <a:avLst/>
          </a:prstGeom>
          <a:noFill/>
          <a:ln w="57150" algn="ctr">
            <a:solidFill>
              <a:srgbClr val="FF0000"/>
            </a:solidFill>
            <a:round/>
            <a:headEnd/>
            <a:tailEnd/>
          </a:ln>
          <a:effectLst/>
        </p:spPr>
      </p:cxnSp>
      <p:sp>
        <p:nvSpPr>
          <p:cNvPr id="14" name="TextBox 13"/>
          <p:cNvSpPr txBox="1">
            <a:spLocks noChangeArrowheads="1"/>
          </p:cNvSpPr>
          <p:nvPr/>
        </p:nvSpPr>
        <p:spPr bwMode="auto">
          <a:xfrm>
            <a:off x="3379610" y="3167718"/>
            <a:ext cx="1292341" cy="523220"/>
          </a:xfrm>
          <a:prstGeom prst="rect">
            <a:avLst/>
          </a:prstGeom>
          <a:noFill/>
          <a:ln w="9525">
            <a:noFill/>
            <a:miter lim="800000"/>
            <a:headEnd/>
            <a:tailEnd/>
          </a:ln>
        </p:spPr>
        <p:txBody>
          <a:bodyPr wrap="none">
            <a:spAutoFit/>
          </a:bodyPr>
          <a:lstStyle/>
          <a:p>
            <a:r>
              <a:rPr lang="en-US" altLang="en-US" sz="2800" b="1" dirty="0" smtClean="0">
                <a:solidFill>
                  <a:srgbClr val="00B0F0"/>
                </a:solidFill>
                <a:cs typeface="Arial" charset="0"/>
              </a:rPr>
              <a:t>r</a:t>
            </a:r>
            <a:r>
              <a:rPr lang="en-US" altLang="en-US" sz="2800" b="1" baseline="-25000" dirty="0" smtClean="0">
                <a:solidFill>
                  <a:srgbClr val="00B0F0"/>
                </a:solidFill>
                <a:cs typeface="Arial" charset="0"/>
              </a:rPr>
              <a:t>1 </a:t>
            </a:r>
            <a:r>
              <a:rPr lang="en-US" altLang="en-US" sz="2800" b="1" dirty="0" smtClean="0">
                <a:solidFill>
                  <a:srgbClr val="00B0F0"/>
                </a:solidFill>
                <a:cs typeface="Arial" charset="0"/>
              </a:rPr>
              <a:t>= c*t</a:t>
            </a:r>
            <a:endParaRPr lang="en-US" altLang="en-US" sz="2800" b="1" baseline="-25000" dirty="0">
              <a:solidFill>
                <a:srgbClr val="00B0F0"/>
              </a:solidFill>
              <a:cs typeface="Arial" charset="0"/>
            </a:endParaRPr>
          </a:p>
        </p:txBody>
      </p:sp>
      <p:sp>
        <p:nvSpPr>
          <p:cNvPr id="36" name="TextBox 35"/>
          <p:cNvSpPr txBox="1">
            <a:spLocks noChangeArrowheads="1"/>
          </p:cNvSpPr>
          <p:nvPr/>
        </p:nvSpPr>
        <p:spPr bwMode="auto">
          <a:xfrm>
            <a:off x="4876800" y="2590800"/>
            <a:ext cx="457200" cy="523875"/>
          </a:xfrm>
          <a:prstGeom prst="rect">
            <a:avLst/>
          </a:prstGeom>
          <a:noFill/>
          <a:ln w="9525">
            <a:noFill/>
            <a:miter lim="800000"/>
            <a:headEnd/>
            <a:tailEnd/>
          </a:ln>
        </p:spPr>
        <p:txBody>
          <a:bodyPr wrap="none">
            <a:spAutoFit/>
          </a:bodyPr>
          <a:lstStyle/>
          <a:p>
            <a:r>
              <a:rPr lang="en-US" altLang="en-US" sz="2800" b="1">
                <a:solidFill>
                  <a:srgbClr val="7030A0"/>
                </a:solidFill>
                <a:cs typeface="Arial" charset="0"/>
              </a:rPr>
              <a:t>r</a:t>
            </a:r>
            <a:r>
              <a:rPr lang="en-US" altLang="en-US" sz="2800" b="1" baseline="-25000">
                <a:solidFill>
                  <a:srgbClr val="7030A0"/>
                </a:solidFill>
                <a:cs typeface="Arial" charset="0"/>
              </a:rPr>
              <a:t>2</a:t>
            </a:r>
          </a:p>
        </p:txBody>
      </p:sp>
      <p:sp>
        <p:nvSpPr>
          <p:cNvPr id="37" name="TextBox 36"/>
          <p:cNvSpPr txBox="1">
            <a:spLocks noChangeArrowheads="1"/>
          </p:cNvSpPr>
          <p:nvPr/>
        </p:nvSpPr>
        <p:spPr bwMode="auto">
          <a:xfrm>
            <a:off x="5257800" y="4343400"/>
            <a:ext cx="457200" cy="523875"/>
          </a:xfrm>
          <a:prstGeom prst="rect">
            <a:avLst/>
          </a:prstGeom>
          <a:noFill/>
          <a:ln w="9525">
            <a:noFill/>
            <a:miter lim="800000"/>
            <a:headEnd/>
            <a:tailEnd/>
          </a:ln>
        </p:spPr>
        <p:txBody>
          <a:bodyPr wrap="none">
            <a:spAutoFit/>
          </a:bodyPr>
          <a:lstStyle/>
          <a:p>
            <a:r>
              <a:rPr lang="en-US" altLang="en-US" sz="2800" b="1">
                <a:solidFill>
                  <a:srgbClr val="FF0000"/>
                </a:solidFill>
                <a:cs typeface="Arial" charset="0"/>
              </a:rPr>
              <a:t>r</a:t>
            </a:r>
            <a:r>
              <a:rPr lang="en-US" altLang="en-US" sz="2800" b="1" baseline="-25000">
                <a:solidFill>
                  <a:srgbClr val="FF0000"/>
                </a:solidFill>
                <a:cs typeface="Arial" charset="0"/>
              </a:rPr>
              <a:t>3</a:t>
            </a:r>
          </a:p>
        </p:txBody>
      </p:sp>
      <p:grpSp>
        <p:nvGrpSpPr>
          <p:cNvPr id="5" name="Group 4"/>
          <p:cNvGrpSpPr/>
          <p:nvPr/>
        </p:nvGrpSpPr>
        <p:grpSpPr>
          <a:xfrm>
            <a:off x="1930083" y="1916113"/>
            <a:ext cx="5385117" cy="3630612"/>
            <a:chOff x="1930083" y="1916113"/>
            <a:chExt cx="5385117" cy="3630612"/>
          </a:xfrm>
        </p:grpSpPr>
        <p:pic>
          <p:nvPicPr>
            <p:cNvPr id="15367" name="Picture 7" descr="C:\Users\Demoz's Laptop\AppData\Local\Microsoft\Windows\Temporary Internet Files\Content.IE5\MKNEAR3Y\MC900371084[1].wmf"/>
            <p:cNvPicPr>
              <a:picLocks noChangeAspect="1" noChangeArrowheads="1"/>
            </p:cNvPicPr>
            <p:nvPr/>
          </p:nvPicPr>
          <p:blipFill>
            <a:blip r:embed="rId3" cstate="print"/>
            <a:srcRect/>
            <a:stretch>
              <a:fillRect/>
            </a:stretch>
          </p:blipFill>
          <p:spPr bwMode="auto">
            <a:xfrm>
              <a:off x="2670175" y="3378200"/>
              <a:ext cx="530225" cy="744538"/>
            </a:xfrm>
            <a:prstGeom prst="rect">
              <a:avLst/>
            </a:prstGeom>
            <a:noFill/>
            <a:ln w="9525">
              <a:noFill/>
              <a:miter lim="800000"/>
              <a:headEnd/>
              <a:tailEnd/>
            </a:ln>
          </p:spPr>
        </p:pic>
        <p:pic>
          <p:nvPicPr>
            <p:cNvPr id="15369" name="Picture 7" descr="C:\Users\Demoz's Laptop\AppData\Local\Microsoft\Windows\Temporary Internet Files\Content.IE5\MKNEAR3Y\MC900371084[1].wmf"/>
            <p:cNvPicPr>
              <a:picLocks noChangeAspect="1" noChangeArrowheads="1"/>
            </p:cNvPicPr>
            <p:nvPr/>
          </p:nvPicPr>
          <p:blipFill>
            <a:blip r:embed="rId3" cstate="print"/>
            <a:srcRect/>
            <a:stretch>
              <a:fillRect/>
            </a:stretch>
          </p:blipFill>
          <p:spPr bwMode="auto">
            <a:xfrm>
              <a:off x="5486400" y="2379663"/>
              <a:ext cx="530225" cy="744537"/>
            </a:xfrm>
            <a:prstGeom prst="rect">
              <a:avLst/>
            </a:prstGeom>
            <a:noFill/>
            <a:ln w="9525">
              <a:noFill/>
              <a:miter lim="800000"/>
              <a:headEnd/>
              <a:tailEnd/>
            </a:ln>
          </p:spPr>
        </p:pic>
        <p:pic>
          <p:nvPicPr>
            <p:cNvPr id="15371" name="Picture 7" descr="C:\Users\Demoz's Laptop\AppData\Local\Microsoft\Windows\Temporary Internet Files\Content.IE5\MKNEAR3Y\MC900371084[1].wmf"/>
            <p:cNvPicPr>
              <a:picLocks noChangeAspect="1" noChangeArrowheads="1"/>
            </p:cNvPicPr>
            <p:nvPr/>
          </p:nvPicPr>
          <p:blipFill>
            <a:blip r:embed="rId3" cstate="print"/>
            <a:srcRect/>
            <a:stretch>
              <a:fillRect/>
            </a:stretch>
          </p:blipFill>
          <p:spPr bwMode="auto">
            <a:xfrm>
              <a:off x="5791200" y="4122738"/>
              <a:ext cx="530225" cy="744537"/>
            </a:xfrm>
            <a:prstGeom prst="rect">
              <a:avLst/>
            </a:prstGeom>
            <a:noFill/>
            <a:ln w="9525">
              <a:noFill/>
              <a:miter lim="800000"/>
              <a:headEnd/>
              <a:tailEnd/>
            </a:ln>
          </p:spPr>
        </p:pic>
        <p:sp>
          <p:nvSpPr>
            <p:cNvPr id="15372" name="TextBox 20"/>
            <p:cNvSpPr txBox="1">
              <a:spLocks noChangeArrowheads="1"/>
            </p:cNvSpPr>
            <p:nvPr/>
          </p:nvSpPr>
          <p:spPr bwMode="auto">
            <a:xfrm>
              <a:off x="2267743" y="4121944"/>
              <a:ext cx="1335087" cy="646112"/>
            </a:xfrm>
            <a:prstGeom prst="rect">
              <a:avLst/>
            </a:prstGeom>
            <a:noFill/>
            <a:ln w="9525">
              <a:noFill/>
              <a:miter lim="800000"/>
              <a:headEnd/>
              <a:tailEnd/>
            </a:ln>
          </p:spPr>
          <p:txBody>
            <a:bodyPr wrap="none">
              <a:spAutoFit/>
            </a:bodyPr>
            <a:lstStyle/>
            <a:p>
              <a:pPr algn="ctr"/>
              <a:r>
                <a:rPr lang="en-US" altLang="en-US" sz="1800" b="1" dirty="0">
                  <a:cs typeface="Arial" charset="0"/>
                </a:rPr>
                <a:t>Cell Tower</a:t>
              </a:r>
            </a:p>
            <a:p>
              <a:pPr algn="ctr"/>
              <a:r>
                <a:rPr lang="en-US" altLang="en-US" sz="1800" b="1" dirty="0">
                  <a:cs typeface="Arial" charset="0"/>
                </a:rPr>
                <a:t>#1</a:t>
              </a:r>
            </a:p>
          </p:txBody>
        </p:sp>
        <p:sp>
          <p:nvSpPr>
            <p:cNvPr id="15373" name="TextBox 20"/>
            <p:cNvSpPr txBox="1">
              <a:spLocks noChangeArrowheads="1"/>
            </p:cNvSpPr>
            <p:nvPr/>
          </p:nvSpPr>
          <p:spPr bwMode="auto">
            <a:xfrm>
              <a:off x="5405438" y="4900613"/>
              <a:ext cx="1335087" cy="646112"/>
            </a:xfrm>
            <a:prstGeom prst="rect">
              <a:avLst/>
            </a:prstGeom>
            <a:noFill/>
            <a:ln w="9525">
              <a:noFill/>
              <a:miter lim="800000"/>
              <a:headEnd/>
              <a:tailEnd/>
            </a:ln>
          </p:spPr>
          <p:txBody>
            <a:bodyPr wrap="none">
              <a:spAutoFit/>
            </a:bodyPr>
            <a:lstStyle/>
            <a:p>
              <a:pPr algn="ctr"/>
              <a:r>
                <a:rPr lang="en-US" altLang="en-US" sz="1800" b="1">
                  <a:cs typeface="Arial" charset="0"/>
                </a:rPr>
                <a:t>Cell Tower</a:t>
              </a:r>
            </a:p>
            <a:p>
              <a:pPr algn="ctr"/>
              <a:r>
                <a:rPr lang="en-US" altLang="en-US" sz="1800" b="1">
                  <a:cs typeface="Arial" charset="0"/>
                </a:rPr>
                <a:t>#3</a:t>
              </a:r>
            </a:p>
          </p:txBody>
        </p:sp>
        <p:sp>
          <p:nvSpPr>
            <p:cNvPr id="15374" name="TextBox 20"/>
            <p:cNvSpPr txBox="1">
              <a:spLocks noChangeArrowheads="1"/>
            </p:cNvSpPr>
            <p:nvPr/>
          </p:nvSpPr>
          <p:spPr bwMode="auto">
            <a:xfrm>
              <a:off x="4953000" y="1916113"/>
              <a:ext cx="1655763" cy="369887"/>
            </a:xfrm>
            <a:prstGeom prst="rect">
              <a:avLst/>
            </a:prstGeom>
            <a:noFill/>
            <a:ln w="9525">
              <a:noFill/>
              <a:miter lim="800000"/>
              <a:headEnd/>
              <a:tailEnd/>
            </a:ln>
          </p:spPr>
          <p:txBody>
            <a:bodyPr>
              <a:spAutoFit/>
            </a:bodyPr>
            <a:lstStyle/>
            <a:p>
              <a:pPr algn="ctr"/>
              <a:r>
                <a:rPr lang="en-US" altLang="en-US" sz="1800" b="1">
                  <a:cs typeface="Arial" charset="0"/>
                </a:rPr>
                <a:t>Cell Tower #2</a:t>
              </a:r>
            </a:p>
          </p:txBody>
        </p:sp>
        <p:sp>
          <p:nvSpPr>
            <p:cNvPr id="15378" name="TextBox 14"/>
            <p:cNvSpPr txBox="1">
              <a:spLocks noChangeArrowheads="1"/>
            </p:cNvSpPr>
            <p:nvPr/>
          </p:nvSpPr>
          <p:spPr bwMode="auto">
            <a:xfrm>
              <a:off x="1930083" y="3489324"/>
              <a:ext cx="1046162" cy="461963"/>
            </a:xfrm>
            <a:prstGeom prst="rect">
              <a:avLst/>
            </a:prstGeom>
            <a:noFill/>
            <a:ln w="9525">
              <a:noFill/>
              <a:miter lim="800000"/>
              <a:headEnd/>
              <a:tailEnd/>
            </a:ln>
          </p:spPr>
          <p:txBody>
            <a:bodyPr wrap="none">
              <a:spAutoFit/>
            </a:bodyPr>
            <a:lstStyle/>
            <a:p>
              <a:r>
                <a:rPr lang="en-US" altLang="en-US" b="1" dirty="0">
                  <a:cs typeface="Arial" charset="0"/>
                </a:rPr>
                <a:t>(x</a:t>
              </a:r>
              <a:r>
                <a:rPr lang="en-US" altLang="en-US" b="1" baseline="-25000" dirty="0">
                  <a:cs typeface="Arial" charset="0"/>
                </a:rPr>
                <a:t>1</a:t>
              </a:r>
              <a:r>
                <a:rPr lang="en-US" altLang="en-US" b="1" dirty="0">
                  <a:cs typeface="Arial" charset="0"/>
                </a:rPr>
                <a:t>,y</a:t>
              </a:r>
              <a:r>
                <a:rPr lang="en-US" altLang="en-US" b="1" baseline="-25000" dirty="0">
                  <a:cs typeface="Arial" charset="0"/>
                </a:rPr>
                <a:t>1</a:t>
              </a:r>
              <a:r>
                <a:rPr lang="en-US" altLang="en-US" b="1" dirty="0">
                  <a:cs typeface="Arial" charset="0"/>
                </a:rPr>
                <a:t>)</a:t>
              </a:r>
            </a:p>
          </p:txBody>
        </p:sp>
        <p:sp>
          <p:nvSpPr>
            <p:cNvPr id="15379" name="TextBox 41"/>
            <p:cNvSpPr txBox="1">
              <a:spLocks noChangeArrowheads="1"/>
            </p:cNvSpPr>
            <p:nvPr/>
          </p:nvSpPr>
          <p:spPr bwMode="auto">
            <a:xfrm>
              <a:off x="5943600" y="2286000"/>
              <a:ext cx="829073" cy="369332"/>
            </a:xfrm>
            <a:prstGeom prst="rect">
              <a:avLst/>
            </a:prstGeom>
            <a:noFill/>
            <a:ln w="9525">
              <a:noFill/>
              <a:miter lim="800000"/>
              <a:headEnd/>
              <a:tailEnd/>
            </a:ln>
          </p:spPr>
          <p:txBody>
            <a:bodyPr wrap="none">
              <a:spAutoFit/>
            </a:bodyPr>
            <a:lstStyle/>
            <a:p>
              <a:r>
                <a:rPr lang="en-US" altLang="en-US" b="1" dirty="0">
                  <a:cs typeface="Arial" charset="0"/>
                </a:rPr>
                <a:t>(x</a:t>
              </a:r>
              <a:r>
                <a:rPr lang="en-US" altLang="en-US" b="1" baseline="-25000" dirty="0">
                  <a:cs typeface="Arial" charset="0"/>
                </a:rPr>
                <a:t>2</a:t>
              </a:r>
              <a:r>
                <a:rPr lang="en-US" altLang="en-US" b="1" dirty="0">
                  <a:cs typeface="Arial" charset="0"/>
                </a:rPr>
                <a:t>,y</a:t>
              </a:r>
              <a:r>
                <a:rPr lang="en-US" altLang="en-US" b="1" baseline="-25000" dirty="0">
                  <a:cs typeface="Arial" charset="0"/>
                </a:rPr>
                <a:t>2</a:t>
              </a:r>
              <a:r>
                <a:rPr lang="en-US" altLang="en-US" b="1" dirty="0">
                  <a:cs typeface="Arial" charset="0"/>
                </a:rPr>
                <a:t>)</a:t>
              </a:r>
            </a:p>
          </p:txBody>
        </p:sp>
        <p:sp>
          <p:nvSpPr>
            <p:cNvPr id="15380" name="TextBox 42"/>
            <p:cNvSpPr txBox="1">
              <a:spLocks noChangeArrowheads="1"/>
            </p:cNvSpPr>
            <p:nvPr/>
          </p:nvSpPr>
          <p:spPr bwMode="auto">
            <a:xfrm>
              <a:off x="6269038" y="4267200"/>
              <a:ext cx="1046162" cy="461963"/>
            </a:xfrm>
            <a:prstGeom prst="rect">
              <a:avLst/>
            </a:prstGeom>
            <a:noFill/>
            <a:ln w="9525">
              <a:noFill/>
              <a:miter lim="800000"/>
              <a:headEnd/>
              <a:tailEnd/>
            </a:ln>
          </p:spPr>
          <p:txBody>
            <a:bodyPr wrap="none">
              <a:spAutoFit/>
            </a:bodyPr>
            <a:lstStyle/>
            <a:p>
              <a:r>
                <a:rPr lang="en-US" altLang="en-US" b="1" dirty="0">
                  <a:cs typeface="Arial" charset="0"/>
                </a:rPr>
                <a:t>(x</a:t>
              </a:r>
              <a:r>
                <a:rPr lang="en-US" altLang="en-US" b="1" baseline="-25000" dirty="0">
                  <a:cs typeface="Arial" charset="0"/>
                </a:rPr>
                <a:t>3</a:t>
              </a:r>
              <a:r>
                <a:rPr lang="en-US" altLang="en-US" b="1" dirty="0">
                  <a:cs typeface="Arial" charset="0"/>
                </a:rPr>
                <a:t>,y</a:t>
              </a:r>
              <a:r>
                <a:rPr lang="en-US" altLang="en-US" b="1" baseline="-25000" dirty="0">
                  <a:cs typeface="Arial" charset="0"/>
                </a:rPr>
                <a:t>3</a:t>
              </a:r>
              <a:r>
                <a:rPr lang="en-US" altLang="en-US" b="1" dirty="0">
                  <a:cs typeface="Arial" charset="0"/>
                </a:rPr>
                <a:t>)</a:t>
              </a:r>
            </a:p>
          </p:txBody>
        </p:sp>
      </p:grpSp>
      <p:grpSp>
        <p:nvGrpSpPr>
          <p:cNvPr id="2" name="Group 18"/>
          <p:cNvGrpSpPr>
            <a:grpSpLocks/>
          </p:cNvGrpSpPr>
          <p:nvPr/>
        </p:nvGrpSpPr>
        <p:grpSpPr bwMode="auto">
          <a:xfrm>
            <a:off x="685800" y="1306513"/>
            <a:ext cx="3124200" cy="2455862"/>
            <a:chOff x="685798" y="1307068"/>
            <a:chExt cx="3124202" cy="2454514"/>
          </a:xfrm>
        </p:grpSpPr>
        <p:sp>
          <p:nvSpPr>
            <p:cNvPr id="15390" name="TextBox 1"/>
            <p:cNvSpPr txBox="1">
              <a:spLocks noChangeArrowheads="1"/>
            </p:cNvSpPr>
            <p:nvPr/>
          </p:nvSpPr>
          <p:spPr bwMode="auto">
            <a:xfrm>
              <a:off x="685799" y="1307068"/>
              <a:ext cx="3124201" cy="369332"/>
            </a:xfrm>
            <a:prstGeom prst="rect">
              <a:avLst/>
            </a:prstGeom>
            <a:solidFill>
              <a:srgbClr val="00B0F0"/>
            </a:solidFill>
            <a:ln w="28575">
              <a:solidFill>
                <a:schemeClr val="tx1"/>
              </a:solidFill>
              <a:miter lim="800000"/>
              <a:headEnd/>
              <a:tailEnd/>
            </a:ln>
          </p:spPr>
          <p:txBody>
            <a:bodyPr>
              <a:spAutoFit/>
            </a:bodyPr>
            <a:lstStyle/>
            <a:p>
              <a:pPr algn="ctr"/>
              <a:r>
                <a:rPr lang="en-US" sz="1800" b="1">
                  <a:solidFill>
                    <a:schemeClr val="bg1"/>
                  </a:solidFill>
                </a:rPr>
                <a:t>Line of Position (LOP) #1</a:t>
              </a:r>
              <a:endParaRPr lang="en-US" sz="1800"/>
            </a:p>
          </p:txBody>
        </p:sp>
        <p:cxnSp>
          <p:nvCxnSpPr>
            <p:cNvPr id="15391" name="Elbow Connector 6"/>
            <p:cNvCxnSpPr>
              <a:cxnSpLocks noChangeShapeType="1"/>
              <a:stCxn id="15390" idx="1"/>
              <a:endCxn id="18" idx="2"/>
            </p:cNvCxnSpPr>
            <p:nvPr/>
          </p:nvCxnSpPr>
          <p:spPr bwMode="auto">
            <a:xfrm rot="10800000" flipH="1" flipV="1">
              <a:off x="685798" y="1491734"/>
              <a:ext cx="184151" cy="2269848"/>
            </a:xfrm>
            <a:prstGeom prst="bentConnector3">
              <a:avLst>
                <a:gd name="adj1" fmla="val -124139"/>
              </a:avLst>
            </a:prstGeom>
            <a:noFill/>
            <a:ln w="38100" algn="ctr">
              <a:solidFill>
                <a:srgbClr val="00B0F0"/>
              </a:solidFill>
              <a:round/>
              <a:headEnd/>
              <a:tailEnd type="arrow" w="med" len="med"/>
            </a:ln>
            <a:effectLst/>
          </p:spPr>
        </p:cxnSp>
      </p:grpSp>
      <p:grpSp>
        <p:nvGrpSpPr>
          <p:cNvPr id="3" name="Group 19"/>
          <p:cNvGrpSpPr>
            <a:grpSpLocks/>
          </p:cNvGrpSpPr>
          <p:nvPr/>
        </p:nvGrpSpPr>
        <p:grpSpPr bwMode="auto">
          <a:xfrm>
            <a:off x="6967538" y="1492250"/>
            <a:ext cx="1482725" cy="1216025"/>
            <a:chOff x="6967538" y="1491734"/>
            <a:chExt cx="1482108" cy="1216542"/>
          </a:xfrm>
        </p:grpSpPr>
        <p:sp>
          <p:nvSpPr>
            <p:cNvPr id="15388" name="TextBox 7"/>
            <p:cNvSpPr txBox="1">
              <a:spLocks noChangeArrowheads="1"/>
            </p:cNvSpPr>
            <p:nvPr/>
          </p:nvSpPr>
          <p:spPr bwMode="auto">
            <a:xfrm>
              <a:off x="7474058" y="1491734"/>
              <a:ext cx="975588" cy="369332"/>
            </a:xfrm>
            <a:prstGeom prst="rect">
              <a:avLst/>
            </a:prstGeom>
            <a:solidFill>
              <a:srgbClr val="7030A0"/>
            </a:solidFill>
            <a:ln w="28575">
              <a:solidFill>
                <a:schemeClr val="tx1"/>
              </a:solidFill>
              <a:miter lim="800000"/>
              <a:headEnd/>
              <a:tailEnd/>
            </a:ln>
          </p:spPr>
          <p:txBody>
            <a:bodyPr wrap="none">
              <a:spAutoFit/>
            </a:bodyPr>
            <a:lstStyle/>
            <a:p>
              <a:r>
                <a:rPr lang="en-US" sz="1800" b="1">
                  <a:solidFill>
                    <a:schemeClr val="bg1"/>
                  </a:solidFill>
                </a:rPr>
                <a:t>LOP #2</a:t>
              </a:r>
            </a:p>
          </p:txBody>
        </p:sp>
        <p:cxnSp>
          <p:nvCxnSpPr>
            <p:cNvPr id="15389" name="Elbow Connector 9"/>
            <p:cNvCxnSpPr>
              <a:cxnSpLocks noChangeShapeType="1"/>
              <a:stCxn id="15388" idx="2"/>
              <a:endCxn id="16" idx="6"/>
            </p:cNvCxnSpPr>
            <p:nvPr/>
          </p:nvCxnSpPr>
          <p:spPr bwMode="auto">
            <a:xfrm rot="5400000">
              <a:off x="7041090" y="1787514"/>
              <a:ext cx="847210" cy="994314"/>
            </a:xfrm>
            <a:prstGeom prst="bentConnector2">
              <a:avLst/>
            </a:prstGeom>
            <a:noFill/>
            <a:ln w="38100" algn="ctr">
              <a:solidFill>
                <a:srgbClr val="7030A0"/>
              </a:solidFill>
              <a:round/>
              <a:headEnd/>
              <a:tailEnd type="arrow" w="med" len="med"/>
            </a:ln>
            <a:effectLst/>
          </p:spPr>
        </p:cxnSp>
      </p:grpSp>
      <p:grpSp>
        <p:nvGrpSpPr>
          <p:cNvPr id="4" name="Group 20"/>
          <p:cNvGrpSpPr>
            <a:grpSpLocks/>
          </p:cNvGrpSpPr>
          <p:nvPr/>
        </p:nvGrpSpPr>
        <p:grpSpPr bwMode="auto">
          <a:xfrm>
            <a:off x="7467600" y="4495800"/>
            <a:ext cx="1470025" cy="1192213"/>
            <a:chOff x="7467600" y="4495007"/>
            <a:chExt cx="1469840" cy="1192706"/>
          </a:xfrm>
        </p:grpSpPr>
        <p:sp>
          <p:nvSpPr>
            <p:cNvPr id="15386" name="TextBox 28"/>
            <p:cNvSpPr txBox="1">
              <a:spLocks noChangeArrowheads="1"/>
            </p:cNvSpPr>
            <p:nvPr/>
          </p:nvSpPr>
          <p:spPr bwMode="auto">
            <a:xfrm>
              <a:off x="7961852" y="5318381"/>
              <a:ext cx="975588" cy="369332"/>
            </a:xfrm>
            <a:prstGeom prst="rect">
              <a:avLst/>
            </a:prstGeom>
            <a:solidFill>
              <a:srgbClr val="FF0000"/>
            </a:solidFill>
            <a:ln w="28575">
              <a:solidFill>
                <a:schemeClr val="tx1"/>
              </a:solidFill>
              <a:miter lim="800000"/>
              <a:headEnd/>
              <a:tailEnd/>
            </a:ln>
          </p:spPr>
          <p:txBody>
            <a:bodyPr wrap="none">
              <a:spAutoFit/>
            </a:bodyPr>
            <a:lstStyle/>
            <a:p>
              <a:r>
                <a:rPr lang="en-US" sz="1800" b="1">
                  <a:solidFill>
                    <a:schemeClr val="bg1"/>
                  </a:solidFill>
                </a:rPr>
                <a:t>LOP #3</a:t>
              </a:r>
            </a:p>
          </p:txBody>
        </p:sp>
        <p:cxnSp>
          <p:nvCxnSpPr>
            <p:cNvPr id="15387" name="Elbow Connector 14"/>
            <p:cNvCxnSpPr>
              <a:cxnSpLocks noChangeShapeType="1"/>
              <a:stCxn id="15386" idx="0"/>
              <a:endCxn id="17" idx="6"/>
            </p:cNvCxnSpPr>
            <p:nvPr/>
          </p:nvCxnSpPr>
          <p:spPr bwMode="auto">
            <a:xfrm rot="16200000" flipV="1">
              <a:off x="7546936" y="4415671"/>
              <a:ext cx="823374" cy="982046"/>
            </a:xfrm>
            <a:prstGeom prst="bentConnector2">
              <a:avLst/>
            </a:prstGeom>
            <a:noFill/>
            <a:ln w="28575" algn="ctr">
              <a:solidFill>
                <a:srgbClr val="FF0000"/>
              </a:solidFill>
              <a:round/>
              <a:headEnd/>
              <a:tailEnd type="arrow" w="med" len="med"/>
            </a:ln>
            <a:effectLst/>
          </p:spPr>
        </p:cxnSp>
      </p:grpSp>
      <p:grpSp>
        <p:nvGrpSpPr>
          <p:cNvPr id="10" name="Group 9"/>
          <p:cNvGrpSpPr/>
          <p:nvPr/>
        </p:nvGrpSpPr>
        <p:grpSpPr>
          <a:xfrm>
            <a:off x="4848225" y="3459956"/>
            <a:ext cx="1860550" cy="461963"/>
            <a:chOff x="4848225" y="3459956"/>
            <a:chExt cx="1860550" cy="461963"/>
          </a:xfrm>
        </p:grpSpPr>
        <p:sp>
          <p:nvSpPr>
            <p:cNvPr id="14339" name="TextBox 14338"/>
            <p:cNvSpPr txBox="1">
              <a:spLocks noChangeArrowheads="1"/>
            </p:cNvSpPr>
            <p:nvPr/>
          </p:nvSpPr>
          <p:spPr bwMode="auto">
            <a:xfrm>
              <a:off x="5076825" y="3459956"/>
              <a:ext cx="1631950" cy="461963"/>
            </a:xfrm>
            <a:prstGeom prst="rect">
              <a:avLst/>
            </a:prstGeom>
            <a:noFill/>
            <a:ln w="9525">
              <a:noFill/>
              <a:miter lim="800000"/>
              <a:headEnd/>
              <a:tailEnd/>
            </a:ln>
          </p:spPr>
          <p:txBody>
            <a:bodyPr wrap="none">
              <a:spAutoFit/>
            </a:bodyPr>
            <a:lstStyle/>
            <a:p>
              <a:r>
                <a:rPr lang="en-US" altLang="en-US" b="1" dirty="0">
                  <a:cs typeface="Arial" charset="0"/>
                </a:rPr>
                <a:t>(</a:t>
              </a:r>
              <a:r>
                <a:rPr lang="en-US" altLang="en-US" b="1" dirty="0" err="1">
                  <a:cs typeface="Arial" charset="0"/>
                </a:rPr>
                <a:t>X</a:t>
              </a:r>
              <a:r>
                <a:rPr lang="en-US" altLang="en-US" b="1" baseline="-25000" dirty="0" err="1">
                  <a:cs typeface="Arial" charset="0"/>
                </a:rPr>
                <a:t>uav</a:t>
              </a:r>
              <a:r>
                <a:rPr lang="en-US" altLang="en-US" b="1" baseline="-25000" dirty="0">
                  <a:cs typeface="Arial" charset="0"/>
                </a:rPr>
                <a:t> </a:t>
              </a:r>
              <a:r>
                <a:rPr lang="en-US" altLang="en-US" b="1" dirty="0">
                  <a:cs typeface="Arial" charset="0"/>
                </a:rPr>
                <a:t>,</a:t>
              </a:r>
              <a:r>
                <a:rPr lang="en-US" altLang="en-US" b="1" dirty="0" err="1">
                  <a:cs typeface="Arial" charset="0"/>
                </a:rPr>
                <a:t>Y</a:t>
              </a:r>
              <a:r>
                <a:rPr lang="en-US" altLang="en-US" b="1" baseline="-25000" dirty="0" err="1">
                  <a:cs typeface="Arial" charset="0"/>
                </a:rPr>
                <a:t>uav</a:t>
              </a:r>
              <a:r>
                <a:rPr lang="en-US" altLang="en-US" b="1" dirty="0">
                  <a:cs typeface="Arial" charset="0"/>
                </a:rPr>
                <a:t>)</a:t>
              </a:r>
            </a:p>
          </p:txBody>
        </p:sp>
        <p:sp>
          <p:nvSpPr>
            <p:cNvPr id="9" name="5-Point Star 8"/>
            <p:cNvSpPr/>
            <p:nvPr/>
          </p:nvSpPr>
          <p:spPr bwMode="auto">
            <a:xfrm>
              <a:off x="4848225" y="3554411"/>
              <a:ext cx="228600" cy="273051"/>
            </a:xfrm>
            <a:prstGeom prst="star5">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p:stCondLst>
                        <p:cond delay="indefinite"/>
                      </p:stCondLst>
                      <p:childTnLst>
                        <p:par>
                          <p:cTn id="18" fill="hold" nodeType="afterGroup">
                            <p:stCondLst>
                              <p:cond delay="0"/>
                            </p:stCondLst>
                            <p:childTnLst>
                              <p:par>
                                <p:cTn id="19" presetID="1"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4" grpId="0"/>
      <p:bldP spid="36"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14337"/>
          <p:cNvGrpSpPr/>
          <p:nvPr/>
        </p:nvGrpSpPr>
        <p:grpSpPr>
          <a:xfrm>
            <a:off x="1374064" y="1412681"/>
            <a:ext cx="3104984" cy="3460988"/>
            <a:chOff x="1374064" y="1805146"/>
            <a:chExt cx="3104984" cy="3460988"/>
          </a:xfrm>
        </p:grpSpPr>
        <p:sp>
          <p:nvSpPr>
            <p:cNvPr id="42" name="Oval 41"/>
            <p:cNvSpPr/>
            <p:nvPr/>
          </p:nvSpPr>
          <p:spPr bwMode="auto">
            <a:xfrm>
              <a:off x="1374064" y="2174478"/>
              <a:ext cx="3104984" cy="3091656"/>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3" name="TextBox 1"/>
            <p:cNvSpPr txBox="1">
              <a:spLocks noChangeArrowheads="1"/>
            </p:cNvSpPr>
            <p:nvPr/>
          </p:nvSpPr>
          <p:spPr bwMode="auto">
            <a:xfrm>
              <a:off x="2067719" y="1805146"/>
              <a:ext cx="1773236" cy="369332"/>
            </a:xfrm>
            <a:prstGeom prst="rect">
              <a:avLst/>
            </a:prstGeom>
            <a:solidFill>
              <a:srgbClr val="00B0F0"/>
            </a:solidFill>
            <a:ln w="28575">
              <a:solidFill>
                <a:schemeClr val="tx1"/>
              </a:solidFill>
              <a:miter lim="800000"/>
              <a:headEnd/>
              <a:tailEnd/>
            </a:ln>
          </p:spPr>
          <p:txBody>
            <a:bodyPr wrap="square">
              <a:spAutoFit/>
            </a:bodyPr>
            <a:lstStyle/>
            <a:p>
              <a:pPr algn="ctr"/>
              <a:r>
                <a:rPr lang="en-US" sz="1800" b="1" dirty="0" smtClean="0">
                  <a:solidFill>
                    <a:schemeClr val="bg1"/>
                  </a:solidFill>
                </a:rPr>
                <a:t>TA = 2 ~1100m</a:t>
              </a:r>
              <a:endParaRPr lang="en-US" sz="1800" dirty="0"/>
            </a:p>
          </p:txBody>
        </p:sp>
      </p:grpSp>
      <p:grpSp>
        <p:nvGrpSpPr>
          <p:cNvPr id="14337" name="Group 14336"/>
          <p:cNvGrpSpPr/>
          <p:nvPr/>
        </p:nvGrpSpPr>
        <p:grpSpPr>
          <a:xfrm>
            <a:off x="2020886" y="2072367"/>
            <a:ext cx="1828801" cy="2141617"/>
            <a:chOff x="2020886" y="2464832"/>
            <a:chExt cx="1828801" cy="2141617"/>
          </a:xfrm>
        </p:grpSpPr>
        <p:sp>
          <p:nvSpPr>
            <p:cNvPr id="43" name="Oval 42"/>
            <p:cNvSpPr/>
            <p:nvPr/>
          </p:nvSpPr>
          <p:spPr bwMode="auto">
            <a:xfrm>
              <a:off x="2020886" y="2809875"/>
              <a:ext cx="1828801" cy="1796574"/>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 name="TextBox 1"/>
            <p:cNvSpPr txBox="1">
              <a:spLocks noChangeArrowheads="1"/>
            </p:cNvSpPr>
            <p:nvPr/>
          </p:nvSpPr>
          <p:spPr bwMode="auto">
            <a:xfrm>
              <a:off x="2067719" y="2464832"/>
              <a:ext cx="1773236" cy="369332"/>
            </a:xfrm>
            <a:prstGeom prst="rect">
              <a:avLst/>
            </a:prstGeom>
            <a:solidFill>
              <a:srgbClr val="00B0F0"/>
            </a:solidFill>
            <a:ln w="28575">
              <a:solidFill>
                <a:schemeClr val="tx1"/>
              </a:solidFill>
              <a:miter lim="800000"/>
              <a:headEnd/>
              <a:tailEnd/>
            </a:ln>
          </p:spPr>
          <p:txBody>
            <a:bodyPr wrap="square">
              <a:spAutoFit/>
            </a:bodyPr>
            <a:lstStyle/>
            <a:p>
              <a:pPr algn="ctr"/>
              <a:r>
                <a:rPr lang="en-US" sz="1800" b="1" dirty="0" smtClean="0">
                  <a:solidFill>
                    <a:schemeClr val="bg1"/>
                  </a:solidFill>
                </a:rPr>
                <a:t>TA = 1 ~550m</a:t>
              </a:r>
              <a:endParaRPr lang="en-US" sz="1800" dirty="0"/>
            </a:p>
          </p:txBody>
        </p:sp>
      </p:grpSp>
      <p:sp>
        <p:nvSpPr>
          <p:cNvPr id="15362" name="Title 1"/>
          <p:cNvSpPr>
            <a:spLocks noGrp="1"/>
          </p:cNvSpPr>
          <p:nvPr>
            <p:ph type="title"/>
          </p:nvPr>
        </p:nvSpPr>
        <p:spPr>
          <a:xfrm>
            <a:off x="0" y="-76200"/>
            <a:ext cx="9144000" cy="1143000"/>
          </a:xfrm>
        </p:spPr>
        <p:txBody>
          <a:bodyPr/>
          <a:lstStyle/>
          <a:p>
            <a:r>
              <a:rPr lang="en-US" altLang="en-US" sz="3600" dirty="0" smtClean="0"/>
              <a:t>Challenge #1: Discrete Measurements</a:t>
            </a:r>
          </a:p>
        </p:txBody>
      </p:sp>
      <p:grpSp>
        <p:nvGrpSpPr>
          <p:cNvPr id="14340" name="Group 14339"/>
          <p:cNvGrpSpPr/>
          <p:nvPr/>
        </p:nvGrpSpPr>
        <p:grpSpPr>
          <a:xfrm>
            <a:off x="685802" y="838200"/>
            <a:ext cx="4510085" cy="4636735"/>
            <a:chOff x="685802" y="1230665"/>
            <a:chExt cx="4510085" cy="4636735"/>
          </a:xfrm>
        </p:grpSpPr>
        <p:sp>
          <p:nvSpPr>
            <p:cNvPr id="18" name="Oval 17"/>
            <p:cNvSpPr/>
            <p:nvPr/>
          </p:nvSpPr>
          <p:spPr bwMode="auto">
            <a:xfrm>
              <a:off x="685802" y="1600200"/>
              <a:ext cx="4510085" cy="4267200"/>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390" name="TextBox 1"/>
            <p:cNvSpPr txBox="1">
              <a:spLocks noChangeArrowheads="1"/>
            </p:cNvSpPr>
            <p:nvPr/>
          </p:nvSpPr>
          <p:spPr bwMode="auto">
            <a:xfrm>
              <a:off x="2067719" y="1230665"/>
              <a:ext cx="1773236" cy="369535"/>
            </a:xfrm>
            <a:prstGeom prst="rect">
              <a:avLst/>
            </a:prstGeom>
            <a:solidFill>
              <a:srgbClr val="00B0F0"/>
            </a:solidFill>
            <a:ln w="28575">
              <a:solidFill>
                <a:schemeClr val="tx1"/>
              </a:solidFill>
              <a:miter lim="800000"/>
              <a:headEnd/>
              <a:tailEnd/>
            </a:ln>
          </p:spPr>
          <p:txBody>
            <a:bodyPr wrap="square">
              <a:spAutoFit/>
            </a:bodyPr>
            <a:lstStyle/>
            <a:p>
              <a:pPr algn="ctr"/>
              <a:r>
                <a:rPr lang="en-US" sz="1800" b="1" dirty="0" smtClean="0">
                  <a:solidFill>
                    <a:schemeClr val="bg1"/>
                  </a:solidFill>
                </a:rPr>
                <a:t>TA = 3 ~1650m</a:t>
              </a:r>
              <a:endParaRPr lang="en-US" sz="1800" dirty="0"/>
            </a:p>
          </p:txBody>
        </p:sp>
      </p:grpSp>
      <p:grpSp>
        <p:nvGrpSpPr>
          <p:cNvPr id="14341" name="Group 14340"/>
          <p:cNvGrpSpPr/>
          <p:nvPr/>
        </p:nvGrpSpPr>
        <p:grpSpPr>
          <a:xfrm>
            <a:off x="4343400" y="914049"/>
            <a:ext cx="3289134" cy="4713286"/>
            <a:chOff x="4343400" y="1306514"/>
            <a:chExt cx="3289134" cy="4713286"/>
          </a:xfrm>
        </p:grpSpPr>
        <p:sp>
          <p:nvSpPr>
            <p:cNvPr id="46" name="Oval 45"/>
            <p:cNvSpPr/>
            <p:nvPr/>
          </p:nvSpPr>
          <p:spPr bwMode="auto">
            <a:xfrm>
              <a:off x="4937760" y="1724583"/>
              <a:ext cx="1723628" cy="1775855"/>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Oval 16"/>
            <p:cNvSpPr/>
            <p:nvPr/>
          </p:nvSpPr>
          <p:spPr bwMode="auto">
            <a:xfrm>
              <a:off x="4527550" y="2928144"/>
              <a:ext cx="3104984" cy="30916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Oval 15"/>
            <p:cNvSpPr/>
            <p:nvPr/>
          </p:nvSpPr>
          <p:spPr bwMode="auto">
            <a:xfrm>
              <a:off x="4343400" y="1306514"/>
              <a:ext cx="2971800" cy="2732086"/>
            </a:xfrm>
            <a:prstGeom prst="ellipse">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Oval 33"/>
            <p:cNvSpPr/>
            <p:nvPr/>
          </p:nvSpPr>
          <p:spPr bwMode="auto">
            <a:xfrm>
              <a:off x="5195887" y="3574733"/>
              <a:ext cx="1720850" cy="175418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grpSp>
        <p:nvGrpSpPr>
          <p:cNvPr id="14336" name="Group 14335"/>
          <p:cNvGrpSpPr/>
          <p:nvPr/>
        </p:nvGrpSpPr>
        <p:grpSpPr>
          <a:xfrm>
            <a:off x="1908175" y="1523648"/>
            <a:ext cx="5407025" cy="3630612"/>
            <a:chOff x="1908175" y="1916113"/>
            <a:chExt cx="5407025" cy="3630612"/>
          </a:xfrm>
        </p:grpSpPr>
        <p:pic>
          <p:nvPicPr>
            <p:cNvPr id="15367" name="Picture 7" descr="C:\Users\Demoz's Laptop\AppData\Local\Microsoft\Windows\Temporary Internet Files\Content.IE5\MKNEAR3Y\MC900371084[1].wmf"/>
            <p:cNvPicPr>
              <a:picLocks noChangeAspect="1" noChangeArrowheads="1"/>
            </p:cNvPicPr>
            <p:nvPr/>
          </p:nvPicPr>
          <p:blipFill>
            <a:blip r:embed="rId3" cstate="print"/>
            <a:srcRect/>
            <a:stretch>
              <a:fillRect/>
            </a:stretch>
          </p:blipFill>
          <p:spPr bwMode="auto">
            <a:xfrm>
              <a:off x="2670175" y="3378200"/>
              <a:ext cx="530225" cy="744538"/>
            </a:xfrm>
            <a:prstGeom prst="rect">
              <a:avLst/>
            </a:prstGeom>
            <a:noFill/>
            <a:ln w="9525">
              <a:noFill/>
              <a:miter lim="800000"/>
              <a:headEnd/>
              <a:tailEnd/>
            </a:ln>
          </p:spPr>
        </p:pic>
        <p:pic>
          <p:nvPicPr>
            <p:cNvPr id="15369" name="Picture 7" descr="C:\Users\Demoz's Laptop\AppData\Local\Microsoft\Windows\Temporary Internet Files\Content.IE5\MKNEAR3Y\MC900371084[1].wmf"/>
            <p:cNvPicPr>
              <a:picLocks noChangeAspect="1" noChangeArrowheads="1"/>
            </p:cNvPicPr>
            <p:nvPr/>
          </p:nvPicPr>
          <p:blipFill>
            <a:blip r:embed="rId3" cstate="print"/>
            <a:srcRect/>
            <a:stretch>
              <a:fillRect/>
            </a:stretch>
          </p:blipFill>
          <p:spPr bwMode="auto">
            <a:xfrm>
              <a:off x="5508858" y="2240598"/>
              <a:ext cx="530225" cy="744537"/>
            </a:xfrm>
            <a:prstGeom prst="rect">
              <a:avLst/>
            </a:prstGeom>
            <a:noFill/>
            <a:ln w="9525">
              <a:noFill/>
              <a:miter lim="800000"/>
              <a:headEnd/>
              <a:tailEnd/>
            </a:ln>
          </p:spPr>
        </p:pic>
        <p:pic>
          <p:nvPicPr>
            <p:cNvPr id="15371" name="Picture 7" descr="C:\Users\Demoz's Laptop\AppData\Local\Microsoft\Windows\Temporary Internet Files\Content.IE5\MKNEAR3Y\MC900371084[1].wmf"/>
            <p:cNvPicPr>
              <a:picLocks noChangeAspect="1" noChangeArrowheads="1"/>
            </p:cNvPicPr>
            <p:nvPr/>
          </p:nvPicPr>
          <p:blipFill>
            <a:blip r:embed="rId3" cstate="print"/>
            <a:srcRect/>
            <a:stretch>
              <a:fillRect/>
            </a:stretch>
          </p:blipFill>
          <p:spPr bwMode="auto">
            <a:xfrm>
              <a:off x="5791200" y="4122738"/>
              <a:ext cx="530225" cy="744537"/>
            </a:xfrm>
            <a:prstGeom prst="rect">
              <a:avLst/>
            </a:prstGeom>
            <a:noFill/>
            <a:ln w="9525">
              <a:noFill/>
              <a:miter lim="800000"/>
              <a:headEnd/>
              <a:tailEnd/>
            </a:ln>
          </p:spPr>
        </p:pic>
        <p:sp>
          <p:nvSpPr>
            <p:cNvPr id="15374" name="TextBox 20"/>
            <p:cNvSpPr txBox="1">
              <a:spLocks noChangeArrowheads="1"/>
            </p:cNvSpPr>
            <p:nvPr/>
          </p:nvSpPr>
          <p:spPr bwMode="auto">
            <a:xfrm>
              <a:off x="4953000" y="1916113"/>
              <a:ext cx="1655763" cy="369887"/>
            </a:xfrm>
            <a:prstGeom prst="rect">
              <a:avLst/>
            </a:prstGeom>
            <a:noFill/>
            <a:ln w="9525">
              <a:noFill/>
              <a:miter lim="800000"/>
              <a:headEnd/>
              <a:tailEnd/>
            </a:ln>
          </p:spPr>
          <p:txBody>
            <a:bodyPr>
              <a:spAutoFit/>
            </a:bodyPr>
            <a:lstStyle/>
            <a:p>
              <a:pPr algn="ctr"/>
              <a:r>
                <a:rPr lang="en-US" altLang="en-US" sz="1800" b="1" dirty="0">
                  <a:cs typeface="Arial" charset="0"/>
                </a:rPr>
                <a:t>Cell Tower #2</a:t>
              </a:r>
            </a:p>
          </p:txBody>
        </p:sp>
        <p:sp>
          <p:nvSpPr>
            <p:cNvPr id="15378" name="TextBox 14"/>
            <p:cNvSpPr txBox="1">
              <a:spLocks noChangeArrowheads="1"/>
            </p:cNvSpPr>
            <p:nvPr/>
          </p:nvSpPr>
          <p:spPr bwMode="auto">
            <a:xfrm>
              <a:off x="1908175" y="3489325"/>
              <a:ext cx="1046162" cy="461963"/>
            </a:xfrm>
            <a:prstGeom prst="rect">
              <a:avLst/>
            </a:prstGeom>
            <a:noFill/>
            <a:ln w="9525">
              <a:noFill/>
              <a:miter lim="800000"/>
              <a:headEnd/>
              <a:tailEnd/>
            </a:ln>
          </p:spPr>
          <p:txBody>
            <a:bodyPr wrap="none">
              <a:spAutoFit/>
            </a:bodyPr>
            <a:lstStyle/>
            <a:p>
              <a:r>
                <a:rPr lang="en-US" altLang="en-US" b="1" dirty="0">
                  <a:cs typeface="Arial" charset="0"/>
                </a:rPr>
                <a:t>(x</a:t>
              </a:r>
              <a:r>
                <a:rPr lang="en-US" altLang="en-US" b="1" baseline="-25000" dirty="0">
                  <a:cs typeface="Arial" charset="0"/>
                </a:rPr>
                <a:t>1</a:t>
              </a:r>
              <a:r>
                <a:rPr lang="en-US" altLang="en-US" b="1" dirty="0">
                  <a:cs typeface="Arial" charset="0"/>
                </a:rPr>
                <a:t>,y</a:t>
              </a:r>
              <a:r>
                <a:rPr lang="en-US" altLang="en-US" b="1" baseline="-25000" dirty="0">
                  <a:cs typeface="Arial" charset="0"/>
                </a:rPr>
                <a:t>1</a:t>
              </a:r>
              <a:r>
                <a:rPr lang="en-US" altLang="en-US" b="1" dirty="0">
                  <a:cs typeface="Arial" charset="0"/>
                </a:rPr>
                <a:t>)</a:t>
              </a:r>
            </a:p>
          </p:txBody>
        </p:sp>
        <p:sp>
          <p:nvSpPr>
            <p:cNvPr id="15379" name="TextBox 41"/>
            <p:cNvSpPr txBox="1">
              <a:spLocks noChangeArrowheads="1"/>
            </p:cNvSpPr>
            <p:nvPr/>
          </p:nvSpPr>
          <p:spPr bwMode="auto">
            <a:xfrm>
              <a:off x="5943600" y="2286000"/>
              <a:ext cx="829073" cy="369332"/>
            </a:xfrm>
            <a:prstGeom prst="rect">
              <a:avLst/>
            </a:prstGeom>
            <a:noFill/>
            <a:ln w="9525">
              <a:noFill/>
              <a:miter lim="800000"/>
              <a:headEnd/>
              <a:tailEnd/>
            </a:ln>
          </p:spPr>
          <p:txBody>
            <a:bodyPr wrap="none">
              <a:spAutoFit/>
            </a:bodyPr>
            <a:lstStyle/>
            <a:p>
              <a:r>
                <a:rPr lang="en-US" altLang="en-US" b="1" dirty="0">
                  <a:cs typeface="Arial" charset="0"/>
                </a:rPr>
                <a:t>(</a:t>
              </a:r>
              <a:r>
                <a:rPr lang="en-US" altLang="en-US" b="1" dirty="0" smtClean="0">
                  <a:cs typeface="Arial" charset="0"/>
                </a:rPr>
                <a:t>x</a:t>
              </a:r>
              <a:r>
                <a:rPr lang="en-US" altLang="en-US" b="1" baseline="-25000" dirty="0" smtClean="0">
                  <a:cs typeface="Arial" charset="0"/>
                </a:rPr>
                <a:t>2</a:t>
              </a:r>
              <a:r>
                <a:rPr lang="en-US" altLang="en-US" b="1" dirty="0" smtClean="0">
                  <a:cs typeface="Arial" charset="0"/>
                </a:rPr>
                <a:t>,y</a:t>
              </a:r>
              <a:r>
                <a:rPr lang="en-US" altLang="en-US" b="1" baseline="-25000" dirty="0" smtClean="0">
                  <a:cs typeface="Arial" charset="0"/>
                </a:rPr>
                <a:t>2</a:t>
              </a:r>
              <a:r>
                <a:rPr lang="en-US" altLang="en-US" b="1" dirty="0">
                  <a:cs typeface="Arial" charset="0"/>
                </a:rPr>
                <a:t>)</a:t>
              </a:r>
            </a:p>
          </p:txBody>
        </p:sp>
        <p:sp>
          <p:nvSpPr>
            <p:cNvPr id="15373" name="TextBox 20"/>
            <p:cNvSpPr txBox="1">
              <a:spLocks noChangeArrowheads="1"/>
            </p:cNvSpPr>
            <p:nvPr/>
          </p:nvSpPr>
          <p:spPr bwMode="auto">
            <a:xfrm>
              <a:off x="5405438" y="4900613"/>
              <a:ext cx="1335087" cy="646112"/>
            </a:xfrm>
            <a:prstGeom prst="rect">
              <a:avLst/>
            </a:prstGeom>
            <a:noFill/>
            <a:ln w="9525">
              <a:noFill/>
              <a:miter lim="800000"/>
              <a:headEnd/>
              <a:tailEnd/>
            </a:ln>
          </p:spPr>
          <p:txBody>
            <a:bodyPr wrap="none">
              <a:spAutoFit/>
            </a:bodyPr>
            <a:lstStyle/>
            <a:p>
              <a:pPr algn="ctr"/>
              <a:r>
                <a:rPr lang="en-US" altLang="en-US" sz="1800" b="1" dirty="0">
                  <a:cs typeface="Arial" charset="0"/>
                </a:rPr>
                <a:t>Cell </a:t>
              </a:r>
              <a:r>
                <a:rPr lang="en-US" altLang="en-US" sz="1800" b="1" dirty="0" smtClean="0">
                  <a:cs typeface="Arial" charset="0"/>
                </a:rPr>
                <a:t>Tower</a:t>
              </a:r>
            </a:p>
            <a:p>
              <a:pPr algn="ctr"/>
              <a:r>
                <a:rPr lang="en-US" altLang="en-US" sz="1800" b="1" dirty="0" smtClean="0">
                  <a:cs typeface="Arial" charset="0"/>
                </a:rPr>
                <a:t>#3</a:t>
              </a:r>
              <a:endParaRPr lang="en-US" altLang="en-US" sz="1800" b="1" dirty="0">
                <a:cs typeface="Arial" charset="0"/>
              </a:endParaRPr>
            </a:p>
          </p:txBody>
        </p:sp>
        <p:sp>
          <p:nvSpPr>
            <p:cNvPr id="15380" name="TextBox 42"/>
            <p:cNvSpPr txBox="1">
              <a:spLocks noChangeArrowheads="1"/>
            </p:cNvSpPr>
            <p:nvPr/>
          </p:nvSpPr>
          <p:spPr bwMode="auto">
            <a:xfrm>
              <a:off x="6269038" y="4267200"/>
              <a:ext cx="1046162" cy="461963"/>
            </a:xfrm>
            <a:prstGeom prst="rect">
              <a:avLst/>
            </a:prstGeom>
            <a:noFill/>
            <a:ln w="9525">
              <a:noFill/>
              <a:miter lim="800000"/>
              <a:headEnd/>
              <a:tailEnd/>
            </a:ln>
          </p:spPr>
          <p:txBody>
            <a:bodyPr wrap="none">
              <a:spAutoFit/>
            </a:bodyPr>
            <a:lstStyle/>
            <a:p>
              <a:r>
                <a:rPr lang="en-US" altLang="en-US" b="1" dirty="0">
                  <a:cs typeface="Arial" charset="0"/>
                </a:rPr>
                <a:t>(x</a:t>
              </a:r>
              <a:r>
                <a:rPr lang="en-US" altLang="en-US" b="1" baseline="-25000" dirty="0">
                  <a:cs typeface="Arial" charset="0"/>
                </a:rPr>
                <a:t>3</a:t>
              </a:r>
              <a:r>
                <a:rPr lang="en-US" altLang="en-US" b="1" dirty="0">
                  <a:cs typeface="Arial" charset="0"/>
                </a:rPr>
                <a:t>,y</a:t>
              </a:r>
              <a:r>
                <a:rPr lang="en-US" altLang="en-US" b="1" baseline="-25000" dirty="0">
                  <a:cs typeface="Arial" charset="0"/>
                </a:rPr>
                <a:t>3</a:t>
              </a:r>
              <a:r>
                <a:rPr lang="en-US" altLang="en-US" b="1" dirty="0">
                  <a:cs typeface="Arial" charset="0"/>
                </a:rPr>
                <a:t>)</a:t>
              </a:r>
            </a:p>
          </p:txBody>
        </p:sp>
        <p:sp>
          <p:nvSpPr>
            <p:cNvPr id="15372" name="TextBox 20"/>
            <p:cNvSpPr txBox="1">
              <a:spLocks noChangeArrowheads="1"/>
            </p:cNvSpPr>
            <p:nvPr/>
          </p:nvSpPr>
          <p:spPr bwMode="auto">
            <a:xfrm>
              <a:off x="2259012" y="4121588"/>
              <a:ext cx="1335087" cy="646112"/>
            </a:xfrm>
            <a:prstGeom prst="rect">
              <a:avLst/>
            </a:prstGeom>
            <a:noFill/>
            <a:ln w="9525">
              <a:noFill/>
              <a:miter lim="800000"/>
              <a:headEnd/>
              <a:tailEnd/>
            </a:ln>
          </p:spPr>
          <p:txBody>
            <a:bodyPr wrap="none">
              <a:spAutoFit/>
            </a:bodyPr>
            <a:lstStyle/>
            <a:p>
              <a:pPr algn="ctr"/>
              <a:r>
                <a:rPr lang="en-US" altLang="en-US" sz="1800" b="1" dirty="0">
                  <a:cs typeface="Arial" charset="0"/>
                </a:rPr>
                <a:t>Cell </a:t>
              </a:r>
              <a:r>
                <a:rPr lang="en-US" altLang="en-US" sz="1800" b="1" dirty="0" smtClean="0">
                  <a:cs typeface="Arial" charset="0"/>
                </a:rPr>
                <a:t>Tower</a:t>
              </a:r>
            </a:p>
            <a:p>
              <a:pPr algn="ctr"/>
              <a:r>
                <a:rPr lang="en-US" altLang="en-US" sz="1800" b="1" dirty="0" smtClean="0">
                  <a:cs typeface="Arial" charset="0"/>
                </a:rPr>
                <a:t>#1</a:t>
              </a:r>
              <a:endParaRPr lang="en-US" altLang="en-US" sz="1800" b="1" dirty="0">
                <a:cs typeface="Arial" charset="0"/>
              </a:endParaRPr>
            </a:p>
          </p:txBody>
        </p:sp>
      </p:grpSp>
      <p:grpSp>
        <p:nvGrpSpPr>
          <p:cNvPr id="14342" name="Group 14341"/>
          <p:cNvGrpSpPr/>
          <p:nvPr/>
        </p:nvGrpSpPr>
        <p:grpSpPr>
          <a:xfrm>
            <a:off x="4823293" y="2828156"/>
            <a:ext cx="4297846" cy="707886"/>
            <a:chOff x="4823293" y="3220621"/>
            <a:chExt cx="4297846" cy="707886"/>
          </a:xfrm>
        </p:grpSpPr>
        <p:sp>
          <p:nvSpPr>
            <p:cNvPr id="31" name="Freeform 30"/>
            <p:cNvSpPr/>
            <p:nvPr/>
          </p:nvSpPr>
          <p:spPr bwMode="auto">
            <a:xfrm>
              <a:off x="4823293" y="3295188"/>
              <a:ext cx="374966" cy="568604"/>
            </a:xfrm>
            <a:custGeom>
              <a:avLst/>
              <a:gdLst>
                <a:gd name="connsiteX0" fmla="*/ 304967 w 374966"/>
                <a:gd name="connsiteY0" fmla="*/ 4272 h 568604"/>
                <a:gd name="connsiteX1" fmla="*/ 167 w 374966"/>
                <a:gd name="connsiteY1" fmla="*/ 316692 h 568604"/>
                <a:gd name="connsiteX2" fmla="*/ 350687 w 374966"/>
                <a:gd name="connsiteY2" fmla="*/ 560532 h 568604"/>
                <a:gd name="connsiteX3" fmla="*/ 304967 w 374966"/>
                <a:gd name="connsiteY3" fmla="*/ 4272 h 568604"/>
              </a:gdLst>
              <a:ahLst/>
              <a:cxnLst>
                <a:cxn ang="0">
                  <a:pos x="connsiteX0" y="connsiteY0"/>
                </a:cxn>
                <a:cxn ang="0">
                  <a:pos x="connsiteX1" y="connsiteY1"/>
                </a:cxn>
                <a:cxn ang="0">
                  <a:pos x="connsiteX2" y="connsiteY2"/>
                </a:cxn>
                <a:cxn ang="0">
                  <a:pos x="connsiteX3" y="connsiteY3"/>
                </a:cxn>
              </a:cxnLst>
              <a:rect l="l" t="t" r="r" b="b"/>
              <a:pathLst>
                <a:path w="374966" h="568604">
                  <a:moveTo>
                    <a:pt x="304967" y="4272"/>
                  </a:moveTo>
                  <a:cubicBezTo>
                    <a:pt x="246547" y="-36368"/>
                    <a:pt x="-7453" y="223982"/>
                    <a:pt x="167" y="316692"/>
                  </a:cubicBezTo>
                  <a:cubicBezTo>
                    <a:pt x="7787" y="409402"/>
                    <a:pt x="298617" y="611332"/>
                    <a:pt x="350687" y="560532"/>
                  </a:cubicBezTo>
                  <a:cubicBezTo>
                    <a:pt x="402757" y="509732"/>
                    <a:pt x="363387" y="44912"/>
                    <a:pt x="304967" y="4272"/>
                  </a:cubicBezTo>
                  <a:close/>
                </a:path>
              </a:pathLst>
            </a:custGeom>
            <a:solidFill>
              <a:schemeClr val="bg2"/>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16" charset="-128"/>
              </a:endParaRPr>
            </a:p>
          </p:txBody>
        </p:sp>
        <p:grpSp>
          <p:nvGrpSpPr>
            <p:cNvPr id="55" name="Group 11"/>
            <p:cNvGrpSpPr>
              <a:grpSpLocks/>
            </p:cNvGrpSpPr>
            <p:nvPr/>
          </p:nvGrpSpPr>
          <p:grpSpPr bwMode="auto">
            <a:xfrm>
              <a:off x="5029201" y="3220621"/>
              <a:ext cx="4091938" cy="707886"/>
              <a:chOff x="4138206" y="1885256"/>
              <a:chExt cx="4091222" cy="707549"/>
            </a:xfrm>
          </p:grpSpPr>
          <p:sp>
            <p:nvSpPr>
              <p:cNvPr id="56" name="TextBox 5"/>
              <p:cNvSpPr txBox="1">
                <a:spLocks noChangeArrowheads="1"/>
              </p:cNvSpPr>
              <p:nvPr/>
            </p:nvSpPr>
            <p:spPr bwMode="auto">
              <a:xfrm>
                <a:off x="5991444" y="1885256"/>
                <a:ext cx="2237984" cy="707549"/>
              </a:xfrm>
              <a:prstGeom prst="rect">
                <a:avLst/>
              </a:prstGeom>
              <a:solidFill>
                <a:schemeClr val="bg1"/>
              </a:solidFill>
              <a:ln w="25400">
                <a:solidFill>
                  <a:schemeClr val="tx1"/>
                </a:solidFill>
                <a:miter lim="800000"/>
                <a:headEnd/>
                <a:tailEnd/>
              </a:ln>
            </p:spPr>
            <p:txBody>
              <a:bodyPr>
                <a:spAutoFit/>
              </a:bodyPr>
              <a:lstStyle/>
              <a:p>
                <a:pPr algn="ctr"/>
                <a:r>
                  <a:rPr lang="en-US" altLang="en-US" sz="2000" dirty="0">
                    <a:cs typeface="Arial" charset="0"/>
                  </a:rPr>
                  <a:t>Region of </a:t>
                </a:r>
                <a:r>
                  <a:rPr lang="en-US" altLang="en-US" sz="2000" dirty="0" smtClean="0">
                    <a:cs typeface="Arial" charset="0"/>
                  </a:rPr>
                  <a:t>possible positions</a:t>
                </a:r>
                <a:endParaRPr lang="en-US" altLang="en-US" sz="2000" dirty="0">
                  <a:cs typeface="Arial" charset="0"/>
                </a:endParaRPr>
              </a:p>
            </p:txBody>
          </p:sp>
          <p:cxnSp>
            <p:nvCxnSpPr>
              <p:cNvPr id="57" name="Straight Arrow Connector 9"/>
              <p:cNvCxnSpPr>
                <a:cxnSpLocks noChangeShapeType="1"/>
                <a:stCxn id="56" idx="1"/>
              </p:cNvCxnSpPr>
              <p:nvPr/>
            </p:nvCxnSpPr>
            <p:spPr bwMode="auto">
              <a:xfrm flipH="1">
                <a:off x="4138206" y="2239031"/>
                <a:ext cx="1853238" cy="11278"/>
              </a:xfrm>
              <a:prstGeom prst="straightConnector1">
                <a:avLst/>
              </a:prstGeom>
              <a:noFill/>
              <a:ln w="38100" algn="ctr">
                <a:solidFill>
                  <a:schemeClr val="tx1"/>
                </a:solidFill>
                <a:round/>
                <a:headEnd/>
                <a:tailEnd type="arrow" w="med" len="med"/>
              </a:ln>
              <a:effectLst/>
            </p:spPr>
          </p:cxnSp>
        </p:grpSp>
      </p:grpSp>
      <p:sp>
        <p:nvSpPr>
          <p:cNvPr id="2" name="TextBox 1"/>
          <p:cNvSpPr txBox="1"/>
          <p:nvPr/>
        </p:nvSpPr>
        <p:spPr>
          <a:xfrm>
            <a:off x="59554" y="5574268"/>
            <a:ext cx="5192447" cy="369332"/>
          </a:xfrm>
          <a:prstGeom prst="rect">
            <a:avLst/>
          </a:prstGeom>
          <a:noFill/>
        </p:spPr>
        <p:txBody>
          <a:bodyPr wrap="none" rtlCol="0">
            <a:spAutoFit/>
          </a:bodyPr>
          <a:lstStyle/>
          <a:p>
            <a:r>
              <a:rPr lang="en-US" b="1" dirty="0" smtClean="0"/>
              <a:t>TA = Timing Advance (Cell-phone observable</a:t>
            </a:r>
            <a:r>
              <a:rPr lang="en-US" dirty="0" smtClean="0"/>
              <a:t>)</a:t>
            </a:r>
            <a:endParaRPr lang="en-US" dirty="0"/>
          </a:p>
        </p:txBody>
      </p:sp>
    </p:spTree>
    <p:extLst>
      <p:ext uri="{BB962C8B-B14F-4D97-AF65-F5344CB8AC3E}">
        <p14:creationId xmlns="" xmlns:p14="http://schemas.microsoft.com/office/powerpoint/2010/main" val="11466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3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33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3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3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2D-3">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16" charset="-128"/>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7379</TotalTime>
  <Words>3811</Words>
  <Application>Microsoft Office PowerPoint</Application>
  <PresentationFormat>On-screen Show (4:3)</PresentationFormat>
  <Paragraphs>354</Paragraphs>
  <Slides>31</Slides>
  <Notes>28</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D2D-3</vt:lpstr>
      <vt:lpstr>A Recovery System for SUAV Operations in GPS-Denied Environments Using Timing Advance Measurements</vt:lpstr>
      <vt:lpstr>Part 1:  Background</vt:lpstr>
      <vt:lpstr>Motivation: “Limp Back Home” Capability</vt:lpstr>
      <vt:lpstr>Generic SUAV Navigation System Architectures (Current)</vt:lpstr>
      <vt:lpstr>Candidate Replacements for GPS/GNSS</vt:lpstr>
      <vt:lpstr>Cell Phone Navigation Approaches</vt:lpstr>
      <vt:lpstr>Part 2: Multi-lateration Using Cell-Phone Signals   (“Out-of-the-box” not modified cell-phone signals)</vt:lpstr>
      <vt:lpstr>Cell-Signal Multi-lateration:  Basic Theory </vt:lpstr>
      <vt:lpstr>Challenge #1: Discrete Measurements</vt:lpstr>
      <vt:lpstr>Challenge #2:  Transmitter Locations</vt:lpstr>
      <vt:lpstr>Part 3: Navigation System Design</vt:lpstr>
      <vt:lpstr>TA Measurement Model</vt:lpstr>
      <vt:lpstr>Erroneous TA Measurements</vt:lpstr>
      <vt:lpstr>Innovation Check</vt:lpstr>
      <vt:lpstr>Filter Implementation</vt:lpstr>
      <vt:lpstr>Hardware Implementation</vt:lpstr>
      <vt:lpstr>Part 4: Flight Tests</vt:lpstr>
      <vt:lpstr>Flight Test Plan</vt:lpstr>
      <vt:lpstr>Flight Test Results</vt:lpstr>
      <vt:lpstr>Part 5: Hardware-in-the-Loop (HIL) Monte Carlo Simulations</vt:lpstr>
      <vt:lpstr>Hardware-In-the-Loop (HIL)  Lab Setting</vt:lpstr>
      <vt:lpstr>Hardware-In-the-Loop (HIL)  Simulink Model</vt:lpstr>
      <vt:lpstr>Hardware-In-the-Loop (HIL) Setup</vt:lpstr>
      <vt:lpstr>HIL Flight Trajectories</vt:lpstr>
      <vt:lpstr>Monte Carlo Results</vt:lpstr>
      <vt:lpstr>Summary</vt:lpstr>
      <vt:lpstr>Acknowledgements</vt:lpstr>
      <vt:lpstr>Questions</vt:lpstr>
      <vt:lpstr>Backups</vt:lpstr>
      <vt:lpstr>Hardware-in-the-Loop Simulations</vt:lpstr>
      <vt:lpstr>Hardware-in-the-Loop Simulations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Demoz's Laptop</dc:creator>
  <cp:lastModifiedBy>Trevor Layh</cp:lastModifiedBy>
  <cp:revision>206</cp:revision>
  <dcterms:created xsi:type="dcterms:W3CDTF">2013-10-18T15:39:44Z</dcterms:created>
  <dcterms:modified xsi:type="dcterms:W3CDTF">2015-01-31T02:07:58Z</dcterms:modified>
</cp:coreProperties>
</file>