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6.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 id="2147483720" r:id="rId3"/>
    <p:sldMasterId id="2147483744" r:id="rId4"/>
    <p:sldMasterId id="2147483756" r:id="rId5"/>
    <p:sldMasterId id="2147483768" r:id="rId6"/>
    <p:sldMasterId id="2147483797" r:id="rId7"/>
  </p:sldMasterIdLst>
  <p:notesMasterIdLst>
    <p:notesMasterId r:id="rId61"/>
  </p:notesMasterIdLst>
  <p:sldIdLst>
    <p:sldId id="453" r:id="rId8"/>
    <p:sldId id="456" r:id="rId9"/>
    <p:sldId id="464" r:id="rId10"/>
    <p:sldId id="469" r:id="rId11"/>
    <p:sldId id="463" r:id="rId12"/>
    <p:sldId id="470" r:id="rId13"/>
    <p:sldId id="472" r:id="rId14"/>
    <p:sldId id="480" r:id="rId15"/>
    <p:sldId id="491" r:id="rId16"/>
    <p:sldId id="481" r:id="rId17"/>
    <p:sldId id="461" r:id="rId18"/>
    <p:sldId id="263" r:id="rId19"/>
    <p:sldId id="455" r:id="rId20"/>
    <p:sldId id="462" r:id="rId21"/>
    <p:sldId id="488" r:id="rId22"/>
    <p:sldId id="457" r:id="rId23"/>
    <p:sldId id="473" r:id="rId24"/>
    <p:sldId id="459" r:id="rId25"/>
    <p:sldId id="478" r:id="rId26"/>
    <p:sldId id="458" r:id="rId27"/>
    <p:sldId id="873" r:id="rId28"/>
    <p:sldId id="474" r:id="rId29"/>
    <p:sldId id="387" r:id="rId30"/>
    <p:sldId id="432" r:id="rId31"/>
    <p:sldId id="388" r:id="rId32"/>
    <p:sldId id="489" r:id="rId33"/>
    <p:sldId id="443" r:id="rId34"/>
    <p:sldId id="393" r:id="rId35"/>
    <p:sldId id="436" r:id="rId36"/>
    <p:sldId id="438" r:id="rId37"/>
    <p:sldId id="419" r:id="rId38"/>
    <p:sldId id="418" r:id="rId39"/>
    <p:sldId id="475" r:id="rId40"/>
    <p:sldId id="435" r:id="rId41"/>
    <p:sldId id="476" r:id="rId42"/>
    <p:sldId id="465" r:id="rId43"/>
    <p:sldId id="466" r:id="rId44"/>
    <p:sldId id="445" r:id="rId45"/>
    <p:sldId id="408" r:id="rId46"/>
    <p:sldId id="364" r:id="rId47"/>
    <p:sldId id="379" r:id="rId48"/>
    <p:sldId id="430" r:id="rId49"/>
    <p:sldId id="452" r:id="rId50"/>
    <p:sldId id="446" r:id="rId51"/>
    <p:sldId id="433" r:id="rId52"/>
    <p:sldId id="380" r:id="rId53"/>
    <p:sldId id="413" r:id="rId54"/>
    <p:sldId id="449" r:id="rId55"/>
    <p:sldId id="872" r:id="rId56"/>
    <p:sldId id="440" r:id="rId57"/>
    <p:sldId id="874" r:id="rId58"/>
    <p:sldId id="485" r:id="rId59"/>
    <p:sldId id="875" r:id="rId60"/>
  </p:sldIdLst>
  <p:sldSz cx="9144000" cy="6858000" type="screen4x3"/>
  <p:notesSz cx="6858000" cy="9144000"/>
  <p:defaultTextStyle>
    <a:defPPr>
      <a:defRPr lang="en-US"/>
    </a:defPPr>
    <a:lvl1pPr algn="l" rtl="0" fontAlgn="base">
      <a:spcBef>
        <a:spcPct val="0"/>
      </a:spcBef>
      <a:spcAft>
        <a:spcPct val="0"/>
      </a:spcAft>
      <a:defRPr sz="3200" kern="1200">
        <a:solidFill>
          <a:schemeClr val="bg1"/>
        </a:solidFill>
        <a:latin typeface="Arial" charset="0"/>
        <a:ea typeface="+mn-ea"/>
        <a:cs typeface="Arial" charset="0"/>
      </a:defRPr>
    </a:lvl1pPr>
    <a:lvl2pPr marL="457200" algn="l" rtl="0" fontAlgn="base">
      <a:spcBef>
        <a:spcPct val="0"/>
      </a:spcBef>
      <a:spcAft>
        <a:spcPct val="0"/>
      </a:spcAft>
      <a:defRPr sz="3200" kern="1200">
        <a:solidFill>
          <a:schemeClr val="bg1"/>
        </a:solidFill>
        <a:latin typeface="Arial" charset="0"/>
        <a:ea typeface="+mn-ea"/>
        <a:cs typeface="Arial" charset="0"/>
      </a:defRPr>
    </a:lvl2pPr>
    <a:lvl3pPr marL="914400" algn="l" rtl="0" fontAlgn="base">
      <a:spcBef>
        <a:spcPct val="0"/>
      </a:spcBef>
      <a:spcAft>
        <a:spcPct val="0"/>
      </a:spcAft>
      <a:defRPr sz="3200" kern="1200">
        <a:solidFill>
          <a:schemeClr val="bg1"/>
        </a:solidFill>
        <a:latin typeface="Arial" charset="0"/>
        <a:ea typeface="+mn-ea"/>
        <a:cs typeface="Arial" charset="0"/>
      </a:defRPr>
    </a:lvl3pPr>
    <a:lvl4pPr marL="1371600" algn="l" rtl="0" fontAlgn="base">
      <a:spcBef>
        <a:spcPct val="0"/>
      </a:spcBef>
      <a:spcAft>
        <a:spcPct val="0"/>
      </a:spcAft>
      <a:defRPr sz="3200" kern="1200">
        <a:solidFill>
          <a:schemeClr val="bg1"/>
        </a:solidFill>
        <a:latin typeface="Arial" charset="0"/>
        <a:ea typeface="+mn-ea"/>
        <a:cs typeface="Arial" charset="0"/>
      </a:defRPr>
    </a:lvl4pPr>
    <a:lvl5pPr marL="1828800" algn="l" rtl="0" fontAlgn="base">
      <a:spcBef>
        <a:spcPct val="0"/>
      </a:spcBef>
      <a:spcAft>
        <a:spcPct val="0"/>
      </a:spcAft>
      <a:defRPr sz="3200" kern="1200">
        <a:solidFill>
          <a:schemeClr val="bg1"/>
        </a:solidFill>
        <a:latin typeface="Arial" charset="0"/>
        <a:ea typeface="+mn-ea"/>
        <a:cs typeface="Arial" charset="0"/>
      </a:defRPr>
    </a:lvl5pPr>
    <a:lvl6pPr marL="2286000" algn="l" defTabSz="914400" rtl="0" eaLnBrk="1" latinLnBrk="0" hangingPunct="1">
      <a:defRPr sz="3200" kern="1200">
        <a:solidFill>
          <a:schemeClr val="bg1"/>
        </a:solidFill>
        <a:latin typeface="Arial" charset="0"/>
        <a:ea typeface="+mn-ea"/>
        <a:cs typeface="Arial" charset="0"/>
      </a:defRPr>
    </a:lvl6pPr>
    <a:lvl7pPr marL="2743200" algn="l" defTabSz="914400" rtl="0" eaLnBrk="1" latinLnBrk="0" hangingPunct="1">
      <a:defRPr sz="3200" kern="1200">
        <a:solidFill>
          <a:schemeClr val="bg1"/>
        </a:solidFill>
        <a:latin typeface="Arial" charset="0"/>
        <a:ea typeface="+mn-ea"/>
        <a:cs typeface="Arial" charset="0"/>
      </a:defRPr>
    </a:lvl7pPr>
    <a:lvl8pPr marL="3200400" algn="l" defTabSz="914400" rtl="0" eaLnBrk="1" latinLnBrk="0" hangingPunct="1">
      <a:defRPr sz="3200" kern="1200">
        <a:solidFill>
          <a:schemeClr val="bg1"/>
        </a:solidFill>
        <a:latin typeface="Arial" charset="0"/>
        <a:ea typeface="+mn-ea"/>
        <a:cs typeface="Arial" charset="0"/>
      </a:defRPr>
    </a:lvl8pPr>
    <a:lvl9pPr marL="3657600" algn="l" defTabSz="914400" rtl="0" eaLnBrk="1" latinLnBrk="0" hangingPunct="1">
      <a:defRPr sz="3200" kern="1200">
        <a:solidFill>
          <a:schemeClr val="bg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959ADEF-424B-40EA-B5ED-A893F663777C}" v="769" dt="2023-11-13T21:24:48.92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72" d="100"/>
          <a:sy n="72" d="100"/>
        </p:scale>
        <p:origin x="1114" y="28"/>
      </p:cViewPr>
      <p:guideLst>
        <p:guide orient="horz" pos="2160"/>
        <p:guide pos="2880"/>
      </p:guideLst>
    </p:cSldViewPr>
  </p:slideViewPr>
  <p:notesTextViewPr>
    <p:cViewPr>
      <p:scale>
        <a:sx n="3" d="2"/>
        <a:sy n="3" d="2"/>
      </p:scale>
      <p:origin x="0" y="0"/>
    </p:cViewPr>
  </p:notesTextViewPr>
  <p:sorterViewPr>
    <p:cViewPr>
      <p:scale>
        <a:sx n="54" d="100"/>
        <a:sy n="54"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slide" Target="slides/slide48.xml"/><Relationship Id="rId63"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microsoft.com/office/2015/10/relationships/revisionInfo" Target="revisionInfo.xml"/><Relationship Id="rId5" Type="http://schemas.openxmlformats.org/officeDocument/2006/relationships/slideMaster" Target="slideMasters/slideMaster5.xml"/><Relationship Id="rId61" Type="http://schemas.openxmlformats.org/officeDocument/2006/relationships/notesMaster" Target="notesMasters/notesMaster1.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theme" Target="theme/theme1.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1"/>
                </a:solidFill>
              </a:defRPr>
            </a:lvl1pPr>
          </a:lstStyle>
          <a:p>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1"/>
                </a:solidFill>
              </a:defRPr>
            </a:lvl1pPr>
          </a:lstStyle>
          <a:p>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1"/>
                </a:solidFill>
              </a:defRPr>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1"/>
                </a:solidFill>
              </a:defRPr>
            </a:lvl1pPr>
          </a:lstStyle>
          <a:p>
            <a:fld id="{BC0DA774-FA82-4EF0-B3E6-D53FC089FFDB}" type="slidenum">
              <a:rPr lang="en-US"/>
              <a:pPr/>
              <a:t>‹#›</a:t>
            </a:fld>
            <a:endParaRPr lang="en-US"/>
          </a:p>
        </p:txBody>
      </p:sp>
    </p:spTree>
    <p:extLst>
      <p:ext uri="{BB962C8B-B14F-4D97-AF65-F5344CB8AC3E}">
        <p14:creationId xmlns:p14="http://schemas.microsoft.com/office/powerpoint/2010/main" val="291965075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1</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40843828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10</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4853165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11</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40866485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13</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3206773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14</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4256644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15</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4827457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16</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3115231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17</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2634659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18</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3969279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19</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7863236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20</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9649650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2</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600640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21</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2287153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22</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4825014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23</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9655473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24</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554402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25</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6592797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26</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1459075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27</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9934379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28</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4457244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29</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4637035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08A3E66-3022-4409-9818-3B2DAE1618C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2086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08A3E66-3022-4409-9818-3B2DAE1618C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0176983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08A3E66-3022-4409-9818-3B2DAE1618C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667527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08A3E66-3022-4409-9818-3B2DAE1618C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749875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08A3E66-3022-4409-9818-3B2DAE1618C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798936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08A3E66-3022-4409-9818-3B2DAE1618C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929649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08A3E66-3022-4409-9818-3B2DAE1618C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916743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08A3E66-3022-4409-9818-3B2DAE1618C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469679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08A3E66-3022-4409-9818-3B2DAE1618C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119603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38</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2881899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39</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4996805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40</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263169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08A3E66-3022-4409-9818-3B2DAE1618C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9022280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41</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6165406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42</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76200311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43</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4973697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44</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9563940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45</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32472084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46</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52549259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47</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83280598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48</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74884275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50</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32147643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51</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622550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5</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242366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52</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71875299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53</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2181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6</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1746974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7</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141075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8</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41801052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1E53-99C5-4049-850D-37D85B485134}" type="slidenum">
              <a:rPr lang="en-US"/>
              <a:pPr/>
              <a:t>9</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1529697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26C3AC7-F3D8-4112-B60F-6FFA31C7C406}" type="slidenum">
              <a:rPr lang="en-US"/>
              <a:pPr/>
              <a:t>‹#›</a:t>
            </a:fld>
            <a:endParaRPr lang="en-US"/>
          </a:p>
        </p:txBody>
      </p:sp>
    </p:spTree>
    <p:extLst>
      <p:ext uri="{BB962C8B-B14F-4D97-AF65-F5344CB8AC3E}">
        <p14:creationId xmlns:p14="http://schemas.microsoft.com/office/powerpoint/2010/main" val="453091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5F14C07-C16A-4E88-9F48-595308ABEFD1}" type="slidenum">
              <a:rPr lang="en-US"/>
              <a:pPr/>
              <a:t>‹#›</a:t>
            </a:fld>
            <a:endParaRPr lang="en-US"/>
          </a:p>
        </p:txBody>
      </p:sp>
    </p:spTree>
    <p:extLst>
      <p:ext uri="{BB962C8B-B14F-4D97-AF65-F5344CB8AC3E}">
        <p14:creationId xmlns:p14="http://schemas.microsoft.com/office/powerpoint/2010/main" val="1525246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BC7066E-D59D-4AD8-8858-30C1277E520C}" type="slidenum">
              <a:rPr lang="en-US"/>
              <a:pPr/>
              <a:t>‹#›</a:t>
            </a:fld>
            <a:endParaRPr lang="en-US"/>
          </a:p>
        </p:txBody>
      </p:sp>
    </p:spTree>
    <p:extLst>
      <p:ext uri="{BB962C8B-B14F-4D97-AF65-F5344CB8AC3E}">
        <p14:creationId xmlns:p14="http://schemas.microsoft.com/office/powerpoint/2010/main" val="24051060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3658598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6732702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1084154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1884046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3210700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087901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1236790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17985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15DA83E-5A65-4292-BAA4-FC4E1F9C4372}" type="slidenum">
              <a:rPr lang="en-US"/>
              <a:pPr/>
              <a:t>‹#›</a:t>
            </a:fld>
            <a:endParaRPr lang="en-US"/>
          </a:p>
        </p:txBody>
      </p:sp>
    </p:spTree>
    <p:extLst>
      <p:ext uri="{BB962C8B-B14F-4D97-AF65-F5344CB8AC3E}">
        <p14:creationId xmlns:p14="http://schemas.microsoft.com/office/powerpoint/2010/main" val="39375434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269233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1482065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1154789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7698235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288395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568639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678718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6634220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0867814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945150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846F833-C06C-480E-BE6B-69BC2FA6FBEB}" type="slidenum">
              <a:rPr lang="en-US"/>
              <a:pPr/>
              <a:t>‹#›</a:t>
            </a:fld>
            <a:endParaRPr lang="en-US"/>
          </a:p>
        </p:txBody>
      </p:sp>
    </p:spTree>
    <p:extLst>
      <p:ext uri="{BB962C8B-B14F-4D97-AF65-F5344CB8AC3E}">
        <p14:creationId xmlns:p14="http://schemas.microsoft.com/office/powerpoint/2010/main" val="31778557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7102211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2214793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8111949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9662243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24435896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2387919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31595420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63215254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2494384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369874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8775EEB-A50F-4CE2-B91A-948D1EB448B5}" type="slidenum">
              <a:rPr lang="en-US"/>
              <a:pPr/>
              <a:t>‹#›</a:t>
            </a:fld>
            <a:endParaRPr lang="en-US"/>
          </a:p>
        </p:txBody>
      </p:sp>
    </p:spTree>
    <p:extLst>
      <p:ext uri="{BB962C8B-B14F-4D97-AF65-F5344CB8AC3E}">
        <p14:creationId xmlns:p14="http://schemas.microsoft.com/office/powerpoint/2010/main" val="147611437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42086591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4678250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49429081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65778412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09341832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16684357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90635497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81424800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5653480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158961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B7A736F-0C9C-4EA1-A92A-140A5DB210B2}" type="slidenum">
              <a:rPr lang="en-US"/>
              <a:pPr/>
              <a:t>‹#›</a:t>
            </a:fld>
            <a:endParaRPr lang="en-US"/>
          </a:p>
        </p:txBody>
      </p:sp>
    </p:spTree>
    <p:extLst>
      <p:ext uri="{BB962C8B-B14F-4D97-AF65-F5344CB8AC3E}">
        <p14:creationId xmlns:p14="http://schemas.microsoft.com/office/powerpoint/2010/main" val="319399433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77963022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95784750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10845832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40396093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4505541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97273109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00025" y="1028700"/>
            <a:ext cx="874395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0845423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00025" y="1028700"/>
            <a:ext cx="874395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465936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00025" y="1028700"/>
            <a:ext cx="874395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0089131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00025" y="6191104"/>
            <a:ext cx="874395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00025" y="1028701"/>
            <a:ext cx="874395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6631887" y="6653150"/>
            <a:ext cx="2071255"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00025" y="6653150"/>
            <a:ext cx="2176030"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851779"/>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C6310B0-DF68-4D0B-9289-B0B83219A22C}" type="slidenum">
              <a:rPr lang="en-US"/>
              <a:pPr/>
              <a:t>‹#›</a:t>
            </a:fld>
            <a:endParaRPr lang="en-US"/>
          </a:p>
        </p:txBody>
      </p:sp>
    </p:spTree>
    <p:extLst>
      <p:ext uri="{BB962C8B-B14F-4D97-AF65-F5344CB8AC3E}">
        <p14:creationId xmlns:p14="http://schemas.microsoft.com/office/powerpoint/2010/main" val="79077502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00025" y="1028700"/>
            <a:ext cx="4291055"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4652920" y="1028700"/>
            <a:ext cx="4291055"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474775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00025" y="1028701"/>
            <a:ext cx="4289679" cy="666241"/>
          </a:xfrm>
        </p:spPr>
        <p:txBody>
          <a:bodyPr bIns="0" anchor="b"/>
          <a:lstStyle>
            <a:lvl1pPr>
              <a:defRPr sz="1125">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00025" y="1743076"/>
            <a:ext cx="4291055"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4652920" y="1743076"/>
            <a:ext cx="4291055"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4654296" y="1028701"/>
            <a:ext cx="4289679" cy="666241"/>
          </a:xfrm>
        </p:spPr>
        <p:txBody>
          <a:bodyPr bIns="0" anchor="b"/>
          <a:lstStyle>
            <a:lvl1pPr>
              <a:defRPr sz="1125">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9931827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00025" y="1028700"/>
            <a:ext cx="28344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192308" y="1028700"/>
            <a:ext cx="575166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9348705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6109486" y="1028700"/>
            <a:ext cx="28344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00025" y="1028700"/>
            <a:ext cx="5751666"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197466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00025" y="1028700"/>
            <a:ext cx="4314825"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285750" y="3775869"/>
            <a:ext cx="85725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572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00025" y="3855720"/>
            <a:ext cx="4314825"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4629150" y="1028700"/>
            <a:ext cx="4314825"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4629150" y="3855720"/>
            <a:ext cx="4314825"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4206588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285750" y="3430819"/>
            <a:ext cx="85725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572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4629150" y="3543300"/>
            <a:ext cx="4314825"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00025" y="3543300"/>
            <a:ext cx="4314825"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4629150" y="1028701"/>
            <a:ext cx="4314825"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00025" y="1028701"/>
            <a:ext cx="4314825"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2970616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00025" y="3855720"/>
            <a:ext cx="874395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4629150" y="1028700"/>
            <a:ext cx="4314825"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00025" y="1028700"/>
            <a:ext cx="4314825"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4135952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4629150" y="3848100"/>
            <a:ext cx="4314825"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00025" y="3848100"/>
            <a:ext cx="4314825"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00025" y="1024178"/>
            <a:ext cx="874395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5181042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1068550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238160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D198350-CF24-46ED-9A78-F3BA0D1AF4F9}" type="slidenum">
              <a:rPr lang="en-US"/>
              <a:pPr/>
              <a:t>‹#›</a:t>
            </a:fld>
            <a:endParaRPr lang="en-US"/>
          </a:p>
        </p:txBody>
      </p:sp>
    </p:spTree>
    <p:extLst>
      <p:ext uri="{BB962C8B-B14F-4D97-AF65-F5344CB8AC3E}">
        <p14:creationId xmlns:p14="http://schemas.microsoft.com/office/powerpoint/2010/main" val="107556019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57150" y="66676"/>
            <a:ext cx="9015412"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1662004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8531691" y="132577"/>
            <a:ext cx="41148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4260192600"/>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8531691" y="132577"/>
            <a:ext cx="41148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83567593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8531691" y="132577"/>
            <a:ext cx="41148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423535001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8531691" y="132577"/>
            <a:ext cx="41148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54671527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354" y="0"/>
            <a:ext cx="9141292" cy="6858000"/>
          </a:xfrm>
          <a:prstGeom prst="rect">
            <a:avLst/>
          </a:prstGeom>
        </p:spPr>
      </p:pic>
      <p:sp>
        <p:nvSpPr>
          <p:cNvPr id="14" name="Title Placeholder 1"/>
          <p:cNvSpPr>
            <a:spLocks noGrp="1"/>
          </p:cNvSpPr>
          <p:nvPr>
            <p:ph type="title"/>
          </p:nvPr>
        </p:nvSpPr>
        <p:spPr bwMode="auto">
          <a:xfrm>
            <a:off x="200025" y="2286001"/>
            <a:ext cx="874395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00025" y="3687764"/>
            <a:ext cx="6372225"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6572250" y="3697289"/>
            <a:ext cx="2370921"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8531691" y="132577"/>
            <a:ext cx="41148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42875" y="5602331"/>
            <a:ext cx="1801761" cy="1065985"/>
          </a:xfrm>
          <a:prstGeom prst="rect">
            <a:avLst/>
          </a:prstGeom>
        </p:spPr>
      </p:pic>
    </p:spTree>
    <p:extLst>
      <p:ext uri="{BB962C8B-B14F-4D97-AF65-F5344CB8AC3E}">
        <p14:creationId xmlns:p14="http://schemas.microsoft.com/office/powerpoint/2010/main" val="214806800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354" y="0"/>
            <a:ext cx="9141292" cy="6858000"/>
          </a:xfrm>
          <a:prstGeom prst="rect">
            <a:avLst/>
          </a:prstGeom>
        </p:spPr>
      </p:pic>
      <p:sp>
        <p:nvSpPr>
          <p:cNvPr id="14" name="Title Placeholder 1"/>
          <p:cNvSpPr>
            <a:spLocks noGrp="1"/>
          </p:cNvSpPr>
          <p:nvPr>
            <p:ph type="title"/>
          </p:nvPr>
        </p:nvSpPr>
        <p:spPr bwMode="auto">
          <a:xfrm>
            <a:off x="200025" y="2286001"/>
            <a:ext cx="874395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8531691" y="132577"/>
            <a:ext cx="41148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42875" y="5602331"/>
            <a:ext cx="1801761"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6872721" y="3709925"/>
            <a:ext cx="2071255"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Tree>
    <p:extLst>
      <p:ext uri="{BB962C8B-B14F-4D97-AF65-F5344CB8AC3E}">
        <p14:creationId xmlns:p14="http://schemas.microsoft.com/office/powerpoint/2010/main" val="184227478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354" y="0"/>
            <a:ext cx="9141292" cy="6858000"/>
          </a:xfrm>
          <a:prstGeom prst="rect">
            <a:avLst/>
          </a:prstGeom>
        </p:spPr>
      </p:pic>
      <p:sp>
        <p:nvSpPr>
          <p:cNvPr id="4" name="Content Placeholder 3"/>
          <p:cNvSpPr>
            <a:spLocks noGrp="1"/>
          </p:cNvSpPr>
          <p:nvPr>
            <p:ph sz="quarter" idx="12"/>
          </p:nvPr>
        </p:nvSpPr>
        <p:spPr>
          <a:xfrm>
            <a:off x="200025" y="2157414"/>
            <a:ext cx="874395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6872721" y="4043300"/>
            <a:ext cx="2071255"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8531691" y="132577"/>
            <a:ext cx="41148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42875" y="5602331"/>
            <a:ext cx="1801761" cy="1065985"/>
          </a:xfrm>
          <a:prstGeom prst="rect">
            <a:avLst/>
          </a:prstGeom>
        </p:spPr>
      </p:pic>
    </p:spTree>
    <p:extLst>
      <p:ext uri="{BB962C8B-B14F-4D97-AF65-F5344CB8AC3E}">
        <p14:creationId xmlns:p14="http://schemas.microsoft.com/office/powerpoint/2010/main" val="242543457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8424" y="0"/>
            <a:ext cx="9141292" cy="6858000"/>
          </a:xfrm>
          <a:prstGeom prst="rect">
            <a:avLst/>
          </a:prstGeom>
        </p:spPr>
      </p:pic>
      <p:sp>
        <p:nvSpPr>
          <p:cNvPr id="14" name="Title 5"/>
          <p:cNvSpPr>
            <a:spLocks noGrp="1"/>
          </p:cNvSpPr>
          <p:nvPr>
            <p:ph type="title"/>
          </p:nvPr>
        </p:nvSpPr>
        <p:spPr>
          <a:xfrm>
            <a:off x="200025" y="265873"/>
            <a:ext cx="4371975"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4665035" y="265873"/>
            <a:ext cx="4278940"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4665035" y="3528392"/>
            <a:ext cx="4278940"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00025" y="2059389"/>
            <a:ext cx="436245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42875" y="5602331"/>
            <a:ext cx="1801761" cy="1065985"/>
          </a:xfrm>
          <a:prstGeom prst="rect">
            <a:avLst/>
          </a:prstGeom>
        </p:spPr>
      </p:pic>
    </p:spTree>
    <p:extLst>
      <p:ext uri="{BB962C8B-B14F-4D97-AF65-F5344CB8AC3E}">
        <p14:creationId xmlns:p14="http://schemas.microsoft.com/office/powerpoint/2010/main" val="327881053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354" y="0"/>
            <a:ext cx="9141292" cy="6858000"/>
          </a:xfrm>
          <a:prstGeom prst="rect">
            <a:avLst/>
          </a:prstGeom>
        </p:spPr>
      </p:pic>
      <p:sp>
        <p:nvSpPr>
          <p:cNvPr id="14" name="Title 5"/>
          <p:cNvSpPr>
            <a:spLocks noGrp="1"/>
          </p:cNvSpPr>
          <p:nvPr>
            <p:ph type="title"/>
          </p:nvPr>
        </p:nvSpPr>
        <p:spPr>
          <a:xfrm>
            <a:off x="200026" y="260932"/>
            <a:ext cx="436595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4759995" y="260931"/>
            <a:ext cx="418398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6457950" y="3507454"/>
            <a:ext cx="2486025"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00026" y="2058988"/>
            <a:ext cx="4356497"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3855708" y="3507454"/>
            <a:ext cx="2486025"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42875" y="5602331"/>
            <a:ext cx="1801761" cy="1065985"/>
          </a:xfrm>
          <a:prstGeom prst="rect">
            <a:avLst/>
          </a:prstGeom>
        </p:spPr>
      </p:pic>
    </p:spTree>
    <p:extLst>
      <p:ext uri="{BB962C8B-B14F-4D97-AF65-F5344CB8AC3E}">
        <p14:creationId xmlns:p14="http://schemas.microsoft.com/office/powerpoint/2010/main" val="3226638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7DD170B-3345-4951-971C-80CEB7BF0104}" type="slidenum">
              <a:rPr lang="en-US"/>
              <a:pPr/>
              <a:t>‹#›</a:t>
            </a:fld>
            <a:endParaRPr lang="en-US"/>
          </a:p>
        </p:txBody>
      </p:sp>
    </p:spTree>
    <p:extLst>
      <p:ext uri="{BB962C8B-B14F-4D97-AF65-F5344CB8AC3E}">
        <p14:creationId xmlns:p14="http://schemas.microsoft.com/office/powerpoint/2010/main" val="66203236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354" y="0"/>
            <a:ext cx="9141292" cy="6858000"/>
          </a:xfrm>
          <a:prstGeom prst="rect">
            <a:avLst/>
          </a:prstGeom>
        </p:spPr>
      </p:pic>
      <p:sp>
        <p:nvSpPr>
          <p:cNvPr id="3" name="Text Placeholder 2"/>
          <p:cNvSpPr>
            <a:spLocks noGrp="1"/>
          </p:cNvSpPr>
          <p:nvPr>
            <p:ph type="body" sz="quarter" idx="19"/>
          </p:nvPr>
        </p:nvSpPr>
        <p:spPr>
          <a:xfrm>
            <a:off x="285751" y="2059388"/>
            <a:ext cx="3650456"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6542611" y="3423957"/>
            <a:ext cx="2401364"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4028449" y="3423957"/>
            <a:ext cx="2401364"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6542611" y="265872"/>
            <a:ext cx="2401364"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285750" y="265873"/>
            <a:ext cx="3650146"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4028449" y="265872"/>
            <a:ext cx="2401364"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42875" y="5602331"/>
            <a:ext cx="1801761" cy="1065985"/>
          </a:xfrm>
          <a:prstGeom prst="rect">
            <a:avLst/>
          </a:prstGeom>
        </p:spPr>
      </p:pic>
    </p:spTree>
    <p:extLst>
      <p:ext uri="{BB962C8B-B14F-4D97-AF65-F5344CB8AC3E}">
        <p14:creationId xmlns:p14="http://schemas.microsoft.com/office/powerpoint/2010/main" val="281572087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5493" y="0"/>
            <a:ext cx="9141292" cy="6858000"/>
          </a:xfrm>
          <a:prstGeom prst="rect">
            <a:avLst/>
          </a:prstGeom>
        </p:spPr>
      </p:pic>
      <p:sp>
        <p:nvSpPr>
          <p:cNvPr id="16" name="TextBox 15"/>
          <p:cNvSpPr txBox="1"/>
          <p:nvPr userDrawn="1"/>
        </p:nvSpPr>
        <p:spPr>
          <a:xfrm>
            <a:off x="200025" y="5217495"/>
            <a:ext cx="3252829" cy="279692"/>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6375345" y="3880887"/>
            <a:ext cx="256863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6375345" y="1227139"/>
            <a:ext cx="256863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3544543" y="1227139"/>
            <a:ext cx="2767055"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00025" y="246491"/>
            <a:ext cx="874395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00025" y="1227139"/>
            <a:ext cx="3252829"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42875" y="5602331"/>
            <a:ext cx="1801761" cy="1065985"/>
          </a:xfrm>
          <a:prstGeom prst="rect">
            <a:avLst/>
          </a:prstGeom>
        </p:spPr>
      </p:pic>
    </p:spTree>
    <p:extLst>
      <p:ext uri="{BB962C8B-B14F-4D97-AF65-F5344CB8AC3E}">
        <p14:creationId xmlns:p14="http://schemas.microsoft.com/office/powerpoint/2010/main" val="315633355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5493" y="0"/>
            <a:ext cx="9141292"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629841" y="457200"/>
            <a:ext cx="2949178" cy="1600200"/>
          </a:xfrm>
          <a:ln>
            <a:solidFill>
              <a:schemeClr val="accent3"/>
            </a:solidFill>
          </a:ln>
        </p:spPr>
        <p:txBody>
          <a:bodyPr anchor="b"/>
          <a:lstStyle>
            <a:lvl1pPr>
              <a:defRPr sz="24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3887391" y="457201"/>
            <a:ext cx="462915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629841" y="2194561"/>
            <a:ext cx="2949178"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42875" y="5602331"/>
            <a:ext cx="1801761" cy="1065985"/>
          </a:xfrm>
          <a:prstGeom prst="rect">
            <a:avLst/>
          </a:prstGeom>
        </p:spPr>
      </p:pic>
    </p:spTree>
    <p:extLst>
      <p:ext uri="{BB962C8B-B14F-4D97-AF65-F5344CB8AC3E}">
        <p14:creationId xmlns:p14="http://schemas.microsoft.com/office/powerpoint/2010/main" val="334644613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00025" y="1028700"/>
            <a:ext cx="874395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5077274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75A075D-A700-473C-B75B-3F3C4C3FB3FF}" type="datetimeFigureOut">
              <a:rPr lang="en-US" smtClean="0"/>
              <a:pPr/>
              <a:t>9/29/2024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1613B6-E7B2-493A-A937-836EABEEBB55}" type="slidenum">
              <a:rPr lang="en-US" smtClean="0"/>
              <a:pPr/>
              <a:t>‹#›</a:t>
            </a:fld>
            <a:endParaRPr lang="en-US"/>
          </a:p>
        </p:txBody>
      </p:sp>
    </p:spTree>
    <p:extLst>
      <p:ext uri="{BB962C8B-B14F-4D97-AF65-F5344CB8AC3E}">
        <p14:creationId xmlns:p14="http://schemas.microsoft.com/office/powerpoint/2010/main" val="62799441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5A075D-A700-473C-B75B-3F3C4C3FB3FF}" type="datetimeFigureOut">
              <a:rPr lang="en-US" smtClean="0"/>
              <a:pPr/>
              <a:t>9/29/2024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1613B6-E7B2-493A-A937-836EABEEBB55}" type="slidenum">
              <a:rPr lang="en-US" smtClean="0"/>
              <a:pPr/>
              <a:t>‹#›</a:t>
            </a:fld>
            <a:endParaRPr lang="en-US"/>
          </a:p>
        </p:txBody>
      </p:sp>
    </p:spTree>
    <p:extLst>
      <p:ext uri="{BB962C8B-B14F-4D97-AF65-F5344CB8AC3E}">
        <p14:creationId xmlns:p14="http://schemas.microsoft.com/office/powerpoint/2010/main" val="408487960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5A075D-A700-473C-B75B-3F3C4C3FB3FF}" type="datetimeFigureOut">
              <a:rPr lang="en-US" smtClean="0"/>
              <a:pPr/>
              <a:t>9/29/2024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1613B6-E7B2-493A-A937-836EABEEBB55}" type="slidenum">
              <a:rPr lang="en-US" smtClean="0"/>
              <a:pPr/>
              <a:t>‹#›</a:t>
            </a:fld>
            <a:endParaRPr lang="en-US"/>
          </a:p>
        </p:txBody>
      </p:sp>
    </p:spTree>
    <p:extLst>
      <p:ext uri="{BB962C8B-B14F-4D97-AF65-F5344CB8AC3E}">
        <p14:creationId xmlns:p14="http://schemas.microsoft.com/office/powerpoint/2010/main" val="294750597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5A075D-A700-473C-B75B-3F3C4C3FB3FF}" type="datetimeFigureOut">
              <a:rPr lang="en-US" smtClean="0"/>
              <a:pPr/>
              <a:t>9/29/2024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1613B6-E7B2-493A-A937-836EABEEBB55}" type="slidenum">
              <a:rPr lang="en-US" smtClean="0"/>
              <a:pPr/>
              <a:t>‹#›</a:t>
            </a:fld>
            <a:endParaRPr lang="en-US"/>
          </a:p>
        </p:txBody>
      </p:sp>
    </p:spTree>
    <p:extLst>
      <p:ext uri="{BB962C8B-B14F-4D97-AF65-F5344CB8AC3E}">
        <p14:creationId xmlns:p14="http://schemas.microsoft.com/office/powerpoint/2010/main" val="154476474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5A075D-A700-473C-B75B-3F3C4C3FB3FF}" type="datetimeFigureOut">
              <a:rPr lang="en-US" smtClean="0"/>
              <a:pPr/>
              <a:t>9/29/2024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1613B6-E7B2-493A-A937-836EABEEBB55}" type="slidenum">
              <a:rPr lang="en-US" smtClean="0"/>
              <a:pPr/>
              <a:t>‹#›</a:t>
            </a:fld>
            <a:endParaRPr lang="en-US"/>
          </a:p>
        </p:txBody>
      </p:sp>
    </p:spTree>
    <p:extLst>
      <p:ext uri="{BB962C8B-B14F-4D97-AF65-F5344CB8AC3E}">
        <p14:creationId xmlns:p14="http://schemas.microsoft.com/office/powerpoint/2010/main" val="167885601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75A075D-A700-473C-B75B-3F3C4C3FB3FF}" type="datetimeFigureOut">
              <a:rPr lang="en-US" smtClean="0"/>
              <a:pPr/>
              <a:t>9/29/2024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1613B6-E7B2-493A-A937-836EABEEBB55}" type="slidenum">
              <a:rPr lang="en-US" smtClean="0"/>
              <a:pPr/>
              <a:t>‹#›</a:t>
            </a:fld>
            <a:endParaRPr lang="en-US"/>
          </a:p>
        </p:txBody>
      </p:sp>
    </p:spTree>
    <p:extLst>
      <p:ext uri="{BB962C8B-B14F-4D97-AF65-F5344CB8AC3E}">
        <p14:creationId xmlns:p14="http://schemas.microsoft.com/office/powerpoint/2010/main" val="3428090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5EAFA06-E144-4AF8-B6FF-32387195E152}" type="slidenum">
              <a:rPr lang="en-US"/>
              <a:pPr/>
              <a:t>‹#›</a:t>
            </a:fld>
            <a:endParaRPr lang="en-US"/>
          </a:p>
        </p:txBody>
      </p:sp>
    </p:spTree>
    <p:extLst>
      <p:ext uri="{BB962C8B-B14F-4D97-AF65-F5344CB8AC3E}">
        <p14:creationId xmlns:p14="http://schemas.microsoft.com/office/powerpoint/2010/main" val="139061609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5A075D-A700-473C-B75B-3F3C4C3FB3FF}" type="datetimeFigureOut">
              <a:rPr lang="en-US" smtClean="0"/>
              <a:pPr/>
              <a:t>9/29/2024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1613B6-E7B2-493A-A937-836EABEEBB55}" type="slidenum">
              <a:rPr lang="en-US" smtClean="0"/>
              <a:pPr/>
              <a:t>‹#›</a:t>
            </a:fld>
            <a:endParaRPr lang="en-US"/>
          </a:p>
        </p:txBody>
      </p:sp>
    </p:spTree>
    <p:extLst>
      <p:ext uri="{BB962C8B-B14F-4D97-AF65-F5344CB8AC3E}">
        <p14:creationId xmlns:p14="http://schemas.microsoft.com/office/powerpoint/2010/main" val="188049679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5A075D-A700-473C-B75B-3F3C4C3FB3FF}" type="datetimeFigureOut">
              <a:rPr lang="en-US" smtClean="0"/>
              <a:pPr/>
              <a:t>9/29/2024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1613B6-E7B2-493A-A937-836EABEEBB55}" type="slidenum">
              <a:rPr lang="en-US" smtClean="0"/>
              <a:pPr/>
              <a:t>‹#›</a:t>
            </a:fld>
            <a:endParaRPr lang="en-US"/>
          </a:p>
        </p:txBody>
      </p:sp>
    </p:spTree>
    <p:extLst>
      <p:ext uri="{BB962C8B-B14F-4D97-AF65-F5344CB8AC3E}">
        <p14:creationId xmlns:p14="http://schemas.microsoft.com/office/powerpoint/2010/main" val="342196026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5A075D-A700-473C-B75B-3F3C4C3FB3FF}" type="datetimeFigureOut">
              <a:rPr lang="en-US" smtClean="0"/>
              <a:pPr/>
              <a:t>9/29/2024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1613B6-E7B2-493A-A937-836EABEEBB55}" type="slidenum">
              <a:rPr lang="en-US" smtClean="0"/>
              <a:pPr/>
              <a:t>‹#›</a:t>
            </a:fld>
            <a:endParaRPr lang="en-US"/>
          </a:p>
        </p:txBody>
      </p:sp>
    </p:spTree>
    <p:extLst>
      <p:ext uri="{BB962C8B-B14F-4D97-AF65-F5344CB8AC3E}">
        <p14:creationId xmlns:p14="http://schemas.microsoft.com/office/powerpoint/2010/main" val="12754458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5A075D-A700-473C-B75B-3F3C4C3FB3FF}" type="datetimeFigureOut">
              <a:rPr lang="en-US" smtClean="0"/>
              <a:pPr/>
              <a:t>9/29/2024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1613B6-E7B2-493A-A937-836EABEEBB55}" type="slidenum">
              <a:rPr lang="en-US" smtClean="0"/>
              <a:pPr/>
              <a:t>‹#›</a:t>
            </a:fld>
            <a:endParaRPr lang="en-US"/>
          </a:p>
        </p:txBody>
      </p:sp>
    </p:spTree>
    <p:extLst>
      <p:ext uri="{BB962C8B-B14F-4D97-AF65-F5344CB8AC3E}">
        <p14:creationId xmlns:p14="http://schemas.microsoft.com/office/powerpoint/2010/main" val="8552803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5A075D-A700-473C-B75B-3F3C4C3FB3FF}" type="datetimeFigureOut">
              <a:rPr lang="en-US" smtClean="0"/>
              <a:pPr/>
              <a:t>9/29/2024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1613B6-E7B2-493A-A937-836EABEEBB55}" type="slidenum">
              <a:rPr lang="en-US" smtClean="0"/>
              <a:pPr/>
              <a:t>‹#›</a:t>
            </a:fld>
            <a:endParaRPr lang="en-US"/>
          </a:p>
        </p:txBody>
      </p:sp>
    </p:spTree>
    <p:extLst>
      <p:ext uri="{BB962C8B-B14F-4D97-AF65-F5344CB8AC3E}">
        <p14:creationId xmlns:p14="http://schemas.microsoft.com/office/powerpoint/2010/main" val="15662684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theme" Target="../theme/theme6.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32" Type="http://schemas.openxmlformats.org/officeDocument/2006/relationships/image" Target="../media/image3.png"/><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slideLayout" Target="../slideLayouts/slideLayout8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2.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1.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theme" Target="../theme/theme7.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defRPr>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defRPr>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defRPr>
            </a:lvl1pPr>
          </a:lstStyle>
          <a:p>
            <a:fld id="{AD51D401-8BA1-4C0A-902B-B715C490618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11645491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518606392"/>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826557323"/>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975A075D-A700-473C-B75B-3F3C4C3FB3FF}"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9/29/2024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01613B6-E7B2-493A-A937-836EABEEBB5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51545560"/>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711274" y="128981"/>
            <a:ext cx="7790111"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00025" y="1028700"/>
            <a:ext cx="874395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4559300" y="3416310"/>
            <a:ext cx="1905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8531691" y="132577"/>
            <a:ext cx="41148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6631887" y="6653150"/>
            <a:ext cx="2311285"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00025" y="6653150"/>
            <a:ext cx="2176030" cy="137160"/>
          </a:xfrm>
          <a:prstGeom prst="rect">
            <a:avLst/>
          </a:prstGeom>
        </p:spPr>
        <p:txBody>
          <a:bodyPr anchor="ctr"/>
          <a:lstStyle>
            <a:lvl1pPr>
              <a:defRPr sz="675">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8481806" y="319470"/>
            <a:ext cx="511250"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2"/>
          <a:stretch>
            <a:fillRect/>
          </a:stretch>
        </p:blipFill>
        <p:spPr>
          <a:xfrm>
            <a:off x="200025" y="113697"/>
            <a:ext cx="483611"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9144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2221870665"/>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 id="2147483785" r:id="rId17"/>
    <p:sldLayoutId id="2147483786" r:id="rId18"/>
    <p:sldLayoutId id="2147483787" r:id="rId19"/>
    <p:sldLayoutId id="2147483788" r:id="rId20"/>
    <p:sldLayoutId id="2147483789" r:id="rId21"/>
    <p:sldLayoutId id="2147483790" r:id="rId22"/>
    <p:sldLayoutId id="2147483791" r:id="rId23"/>
    <p:sldLayoutId id="2147483792" r:id="rId24"/>
    <p:sldLayoutId id="2147483793" r:id="rId25"/>
    <p:sldLayoutId id="2147483794" r:id="rId26"/>
    <p:sldLayoutId id="2147483795" r:id="rId27"/>
    <p:sldLayoutId id="2147483796" r:id="rId28"/>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5A075D-A700-473C-B75B-3F3C4C3FB3FF}" type="datetimeFigureOut">
              <a:rPr lang="en-US" smtClean="0"/>
              <a:pPr/>
              <a:t>9/29/2024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1613B6-E7B2-493A-A937-836EABEEBB55}" type="slidenum">
              <a:rPr lang="en-US" smtClean="0"/>
              <a:pPr/>
              <a:t>‹#›</a:t>
            </a:fld>
            <a:endParaRPr lang="en-US"/>
          </a:p>
        </p:txBody>
      </p:sp>
    </p:spTree>
    <p:extLst>
      <p:ext uri="{BB962C8B-B14F-4D97-AF65-F5344CB8AC3E}">
        <p14:creationId xmlns:p14="http://schemas.microsoft.com/office/powerpoint/2010/main" val="700252788"/>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5.jp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84.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jpeg"/></Relationships>
</file>

<file path=ppt/slides/_rels/slide15.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1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jpe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4.JPG"/><Relationship Id="rId4" Type="http://schemas.openxmlformats.org/officeDocument/2006/relationships/image" Target="../media/image43.JPG"/></Relationships>
</file>

<file path=ppt/slides/_rels/slide21.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6.jpg"/><Relationship Id="rId4" Type="http://schemas.openxmlformats.org/officeDocument/2006/relationships/image" Target="../media/image45.jpeg"/></Relationships>
</file>

<file path=ppt/slides/_rels/slide22.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50.tif"/><Relationship Id="rId4" Type="http://schemas.openxmlformats.org/officeDocument/2006/relationships/image" Target="../media/image49.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34.xml"/><Relationship Id="rId5" Type="http://schemas.openxmlformats.org/officeDocument/2006/relationships/image" Target="../media/image10.png"/><Relationship Id="rId4" Type="http://schemas.openxmlformats.org/officeDocument/2006/relationships/image" Target="../media/image9.jpg"/></Relationships>
</file>

<file path=ppt/slides/_rels/slide30.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29.xml"/><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30.xml"/><Relationship Id="rId1" Type="http://schemas.openxmlformats.org/officeDocument/2006/relationships/slideLayout" Target="../slideLayouts/slideLayout12.xml"/><Relationship Id="rId4" Type="http://schemas.openxmlformats.org/officeDocument/2006/relationships/image" Target="../media/image56.png"/></Relationships>
</file>

<file path=ppt/slides/_rels/slide3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3.xml"/><Relationship Id="rId1" Type="http://schemas.openxmlformats.org/officeDocument/2006/relationships/slideLayout" Target="../slideLayouts/slideLayout12.xml"/><Relationship Id="rId5" Type="http://schemas.openxmlformats.org/officeDocument/2006/relationships/image" Target="../media/image60.png"/><Relationship Id="rId4" Type="http://schemas.openxmlformats.org/officeDocument/2006/relationships/image" Target="../media/image59.jpg"/></Relationships>
</file>

<file path=ppt/slides/_rels/slide3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4.xml"/><Relationship Id="rId1" Type="http://schemas.openxmlformats.org/officeDocument/2006/relationships/slideLayout" Target="../slideLayouts/slideLayout12.xml"/><Relationship Id="rId5" Type="http://schemas.openxmlformats.org/officeDocument/2006/relationships/image" Target="../media/image60.png"/><Relationship Id="rId4" Type="http://schemas.openxmlformats.org/officeDocument/2006/relationships/image" Target="../media/image59.jpg"/></Relationships>
</file>

<file path=ppt/slides/_rels/slide36.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notesSlide" Target="../notesSlides/notesSlide35.xml"/><Relationship Id="rId1" Type="http://schemas.openxmlformats.org/officeDocument/2006/relationships/slideLayout" Target="../slideLayouts/slideLayout45.xml"/><Relationship Id="rId4" Type="http://schemas.openxmlformats.org/officeDocument/2006/relationships/image" Target="../media/image62.gif"/></Relationships>
</file>

<file path=ppt/slides/_rels/slide37.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36.xml"/><Relationship Id="rId1" Type="http://schemas.openxmlformats.org/officeDocument/2006/relationships/slideLayout" Target="../slideLayouts/slideLayout4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34.xml"/><Relationship Id="rId6" Type="http://schemas.openxmlformats.org/officeDocument/2006/relationships/image" Target="../media/image14.png"/><Relationship Id="rId5" Type="http://schemas.openxmlformats.org/officeDocument/2006/relationships/image" Target="../media/image13.jpg"/><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4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4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68.jpeg"/></Relationships>
</file>

<file path=ppt/slides/_rels/slide4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73.jpeg"/><Relationship Id="rId5" Type="http://schemas.openxmlformats.org/officeDocument/2006/relationships/image" Target="../media/image72.jpeg"/><Relationship Id="rId4" Type="http://schemas.openxmlformats.org/officeDocument/2006/relationships/image" Target="../media/image71.jpeg"/></Relationships>
</file>

<file path=ppt/slides/_rels/slide46.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76.jpeg"/><Relationship Id="rId4" Type="http://schemas.openxmlformats.org/officeDocument/2006/relationships/image" Target="../media/image75.jpg"/></Relationships>
</file>

<file path=ppt/slides/_rels/slide4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48.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340.png"/></Relationships>
</file>

<file path=ppt/slides/_rels/slide49.xml.rels><?xml version="1.0" encoding="UTF-8" standalone="yes"?>
<Relationships xmlns="http://schemas.openxmlformats.org/package/2006/relationships"><Relationship Id="rId2" Type="http://schemas.openxmlformats.org/officeDocument/2006/relationships/image" Target="../media/image80.emf"/><Relationship Id="rId1" Type="http://schemas.openxmlformats.org/officeDocument/2006/relationships/slideLayout" Target="../slideLayouts/slideLayout56.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81.jp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bridge over a body of water&#10;&#10;Description automatically generated with low confidence">
            <a:extLst>
              <a:ext uri="{FF2B5EF4-FFF2-40B4-BE49-F238E27FC236}">
                <a16:creationId xmlns:a16="http://schemas.microsoft.com/office/drawing/2014/main" id="{8103AEAD-ACC0-501C-6F74-C18B07215EA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5801"/>
          <a:stretch/>
        </p:blipFill>
        <p:spPr>
          <a:xfrm>
            <a:off x="0" y="397877"/>
            <a:ext cx="9144000" cy="6460123"/>
          </a:xfrm>
          <a:prstGeom prst="rect">
            <a:avLst/>
          </a:prstGeom>
        </p:spPr>
      </p:pic>
      <p:sp>
        <p:nvSpPr>
          <p:cNvPr id="4" name="Rectangle 3">
            <a:extLst>
              <a:ext uri="{FF2B5EF4-FFF2-40B4-BE49-F238E27FC236}">
                <a16:creationId xmlns:a16="http://schemas.microsoft.com/office/drawing/2014/main" id="{52CB029E-2240-772E-EE66-FF8ACBD36DE7}"/>
              </a:ext>
            </a:extLst>
          </p:cNvPr>
          <p:cNvSpPr/>
          <p:nvPr/>
        </p:nvSpPr>
        <p:spPr>
          <a:xfrm>
            <a:off x="-76200" y="28545"/>
            <a:ext cx="9220200" cy="954107"/>
          </a:xfrm>
          <a:prstGeom prst="rect">
            <a:avLst/>
          </a:prstGeom>
          <a:solidFill>
            <a:schemeClr val="bg1"/>
          </a:solidFill>
        </p:spPr>
        <p:txBody>
          <a:bodyPr wrap="square">
            <a:spAutoFit/>
          </a:bodyPr>
          <a:lstStyle/>
          <a:p>
            <a:r>
              <a:rPr lang="en-US" sz="2800" dirty="0">
                <a:solidFill>
                  <a:schemeClr val="tx1"/>
                </a:solidFill>
              </a:rPr>
              <a:t>Sediment transport, shipping, and the seemingly intractable situation on Minnesota Point</a:t>
            </a:r>
            <a:endParaRPr lang="en-US" sz="2800" dirty="0"/>
          </a:p>
        </p:txBody>
      </p:sp>
      <p:sp>
        <p:nvSpPr>
          <p:cNvPr id="5" name="Rectangle 4">
            <a:extLst>
              <a:ext uri="{FF2B5EF4-FFF2-40B4-BE49-F238E27FC236}">
                <a16:creationId xmlns:a16="http://schemas.microsoft.com/office/drawing/2014/main" id="{5A695528-265B-2DBB-0C7A-0F84F6E734A2}"/>
              </a:ext>
            </a:extLst>
          </p:cNvPr>
          <p:cNvSpPr/>
          <p:nvPr/>
        </p:nvSpPr>
        <p:spPr>
          <a:xfrm>
            <a:off x="10886" y="2057400"/>
            <a:ext cx="2732314" cy="1384995"/>
          </a:xfrm>
          <a:prstGeom prst="rect">
            <a:avLst/>
          </a:prstGeom>
          <a:solidFill>
            <a:schemeClr val="bg1"/>
          </a:solidFill>
        </p:spPr>
        <p:txBody>
          <a:bodyPr wrap="square">
            <a:spAutoFit/>
          </a:bodyPr>
          <a:lstStyle/>
          <a:p>
            <a:r>
              <a:rPr lang="en-US" sz="2400" dirty="0">
                <a:solidFill>
                  <a:schemeClr val="tx1"/>
                </a:solidFill>
              </a:rPr>
              <a:t>John Swenson</a:t>
            </a:r>
          </a:p>
          <a:p>
            <a:endParaRPr lang="en-US" sz="1200" dirty="0">
              <a:solidFill>
                <a:schemeClr val="tx1"/>
              </a:solidFill>
            </a:endParaRPr>
          </a:p>
          <a:p>
            <a:r>
              <a:rPr lang="en-US" sz="2400" dirty="0">
                <a:solidFill>
                  <a:schemeClr val="tx1"/>
                </a:solidFill>
              </a:rPr>
              <a:t>UMD Dept. Earth &amp; Env. Sciences</a:t>
            </a:r>
          </a:p>
        </p:txBody>
      </p:sp>
      <p:sp>
        <p:nvSpPr>
          <p:cNvPr id="6" name="Rectangle 5">
            <a:extLst>
              <a:ext uri="{FF2B5EF4-FFF2-40B4-BE49-F238E27FC236}">
                <a16:creationId xmlns:a16="http://schemas.microsoft.com/office/drawing/2014/main" id="{2184AD62-60FD-4BE3-1D9D-7E01066078B1}"/>
              </a:ext>
            </a:extLst>
          </p:cNvPr>
          <p:cNvSpPr/>
          <p:nvPr/>
        </p:nvSpPr>
        <p:spPr>
          <a:xfrm>
            <a:off x="122349" y="6460123"/>
            <a:ext cx="4419600" cy="369332"/>
          </a:xfrm>
          <a:prstGeom prst="rect">
            <a:avLst/>
          </a:prstGeom>
          <a:noFill/>
        </p:spPr>
        <p:txBody>
          <a:bodyPr wrap="square">
            <a:spAutoFit/>
          </a:bodyPr>
          <a:lstStyle/>
          <a:p>
            <a:r>
              <a:rPr lang="en-US" sz="1800" dirty="0">
                <a:solidFill>
                  <a:schemeClr val="tx1"/>
                </a:solidFill>
              </a:rPr>
              <a:t>Photo: USACE (2021)</a:t>
            </a:r>
          </a:p>
        </p:txBody>
      </p:sp>
      <p:grpSp>
        <p:nvGrpSpPr>
          <p:cNvPr id="2" name="Group 1">
            <a:extLst>
              <a:ext uri="{FF2B5EF4-FFF2-40B4-BE49-F238E27FC236}">
                <a16:creationId xmlns:a16="http://schemas.microsoft.com/office/drawing/2014/main" id="{42587495-22D8-D49A-45DB-48168F2C473E}"/>
              </a:ext>
            </a:extLst>
          </p:cNvPr>
          <p:cNvGrpSpPr/>
          <p:nvPr/>
        </p:nvGrpSpPr>
        <p:grpSpPr>
          <a:xfrm>
            <a:off x="4876800" y="1067647"/>
            <a:ext cx="3023190" cy="3047153"/>
            <a:chOff x="4495800" y="458047"/>
            <a:chExt cx="3023190" cy="3047153"/>
          </a:xfrm>
        </p:grpSpPr>
        <p:grpSp>
          <p:nvGrpSpPr>
            <p:cNvPr id="7" name="Group 6">
              <a:extLst>
                <a:ext uri="{FF2B5EF4-FFF2-40B4-BE49-F238E27FC236}">
                  <a16:creationId xmlns:a16="http://schemas.microsoft.com/office/drawing/2014/main" id="{37317C00-383B-0542-532F-696580989AFF}"/>
                </a:ext>
              </a:extLst>
            </p:cNvPr>
            <p:cNvGrpSpPr/>
            <p:nvPr/>
          </p:nvGrpSpPr>
          <p:grpSpPr>
            <a:xfrm>
              <a:off x="4495800" y="458047"/>
              <a:ext cx="3023190" cy="3047153"/>
              <a:chOff x="4648200" y="458047"/>
              <a:chExt cx="3023190" cy="3047153"/>
            </a:xfrm>
          </p:grpSpPr>
          <p:sp>
            <p:nvSpPr>
              <p:cNvPr id="9" name="Rectangle 8">
                <a:extLst>
                  <a:ext uri="{FF2B5EF4-FFF2-40B4-BE49-F238E27FC236}">
                    <a16:creationId xmlns:a16="http://schemas.microsoft.com/office/drawing/2014/main" id="{10CCB1F5-8C77-9B1A-2420-CCE9F1C19F28}"/>
                  </a:ext>
                </a:extLst>
              </p:cNvPr>
              <p:cNvSpPr/>
              <p:nvPr/>
            </p:nvSpPr>
            <p:spPr>
              <a:xfrm>
                <a:off x="6384957" y="458047"/>
                <a:ext cx="1286433" cy="1107996"/>
              </a:xfrm>
              <a:prstGeom prst="rect">
                <a:avLst/>
              </a:prstGeom>
              <a:solidFill>
                <a:schemeClr val="bg1"/>
              </a:solidFill>
              <a:ln w="19050">
                <a:solidFill>
                  <a:srgbClr val="FFC000"/>
                </a:solidFill>
              </a:ln>
            </p:spPr>
            <p:txBody>
              <a:bodyPr wrap="square">
                <a:spAutoFit/>
              </a:bodyPr>
              <a:lstStyle/>
              <a:p>
                <a:r>
                  <a:rPr lang="en-US" sz="2200" dirty="0">
                    <a:solidFill>
                      <a:schemeClr val="tx1"/>
                    </a:solidFill>
                  </a:rPr>
                  <a:t>Sand &amp; gravel </a:t>
                </a:r>
                <a:r>
                  <a:rPr lang="en-US" sz="2200" b="1" dirty="0">
                    <a:solidFill>
                      <a:schemeClr val="tx1"/>
                    </a:solidFill>
                  </a:rPr>
                  <a:t>SINK</a:t>
                </a:r>
              </a:p>
            </p:txBody>
          </p:sp>
          <p:cxnSp>
            <p:nvCxnSpPr>
              <p:cNvPr id="10" name="Straight Arrow Connector 9">
                <a:extLst>
                  <a:ext uri="{FF2B5EF4-FFF2-40B4-BE49-F238E27FC236}">
                    <a16:creationId xmlns:a16="http://schemas.microsoft.com/office/drawing/2014/main" id="{4AF2B366-A873-59BB-86BA-065BFEA1C09F}"/>
                  </a:ext>
                </a:extLst>
              </p:cNvPr>
              <p:cNvCxnSpPr/>
              <p:nvPr/>
            </p:nvCxnSpPr>
            <p:spPr bwMode="auto">
              <a:xfrm flipH="1" flipV="1">
                <a:off x="4648200" y="1395132"/>
                <a:ext cx="1752600" cy="158004"/>
              </a:xfrm>
              <a:prstGeom prst="straightConnector1">
                <a:avLst/>
              </a:prstGeom>
              <a:solidFill>
                <a:schemeClr val="accent1"/>
              </a:solidFill>
              <a:ln w="28575" cap="flat" cmpd="sng" algn="ctr">
                <a:solidFill>
                  <a:srgbClr val="FFC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10">
                <a:extLst>
                  <a:ext uri="{FF2B5EF4-FFF2-40B4-BE49-F238E27FC236}">
                    <a16:creationId xmlns:a16="http://schemas.microsoft.com/office/drawing/2014/main" id="{A53B8C22-CA81-65DE-1AE1-159E05CBDE64}"/>
                  </a:ext>
                </a:extLst>
              </p:cNvPr>
              <p:cNvCxnSpPr/>
              <p:nvPr/>
            </p:nvCxnSpPr>
            <p:spPr bwMode="auto">
              <a:xfrm flipH="1">
                <a:off x="6096000" y="1553135"/>
                <a:ext cx="313766" cy="1952065"/>
              </a:xfrm>
              <a:prstGeom prst="straightConnector1">
                <a:avLst/>
              </a:prstGeom>
              <a:solidFill>
                <a:schemeClr val="accent1"/>
              </a:solidFill>
              <a:ln w="28575" cap="flat" cmpd="sng" algn="ctr">
                <a:solidFill>
                  <a:srgbClr val="FFC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Arrow Connector 11">
                <a:extLst>
                  <a:ext uri="{FF2B5EF4-FFF2-40B4-BE49-F238E27FC236}">
                    <a16:creationId xmlns:a16="http://schemas.microsoft.com/office/drawing/2014/main" id="{9293AD92-1A11-00CD-382D-7D12C216EAF1}"/>
                  </a:ext>
                </a:extLst>
              </p:cNvPr>
              <p:cNvCxnSpPr/>
              <p:nvPr/>
            </p:nvCxnSpPr>
            <p:spPr bwMode="auto">
              <a:xfrm flipH="1">
                <a:off x="5715000" y="1578950"/>
                <a:ext cx="681318" cy="950217"/>
              </a:xfrm>
              <a:prstGeom prst="straightConnector1">
                <a:avLst/>
              </a:prstGeom>
              <a:solidFill>
                <a:schemeClr val="accent1"/>
              </a:solidFill>
              <a:ln w="28575" cap="flat" cmpd="sng" algn="ctr">
                <a:solidFill>
                  <a:srgbClr val="FFC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8" name="Straight Arrow Connector 7">
              <a:extLst>
                <a:ext uri="{FF2B5EF4-FFF2-40B4-BE49-F238E27FC236}">
                  <a16:creationId xmlns:a16="http://schemas.microsoft.com/office/drawing/2014/main" id="{6BE63C87-CD29-2149-AFE6-1C9FA78F3BE3}"/>
                </a:ext>
              </a:extLst>
            </p:cNvPr>
            <p:cNvCxnSpPr/>
            <p:nvPr/>
          </p:nvCxnSpPr>
          <p:spPr bwMode="auto">
            <a:xfrm flipH="1">
              <a:off x="5105400" y="1596299"/>
              <a:ext cx="1090334" cy="251162"/>
            </a:xfrm>
            <a:prstGeom prst="straightConnector1">
              <a:avLst/>
            </a:prstGeom>
            <a:solidFill>
              <a:schemeClr val="accent1"/>
            </a:solidFill>
            <a:ln w="28575" cap="flat" cmpd="sng" algn="ctr">
              <a:solidFill>
                <a:srgbClr val="FFC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3" name="Rectangle 12">
            <a:extLst>
              <a:ext uri="{FF2B5EF4-FFF2-40B4-BE49-F238E27FC236}">
                <a16:creationId xmlns:a16="http://schemas.microsoft.com/office/drawing/2014/main" id="{7C82AAC5-528E-CA0C-3283-1297D6900C2A}"/>
              </a:ext>
            </a:extLst>
          </p:cNvPr>
          <p:cNvSpPr/>
          <p:nvPr/>
        </p:nvSpPr>
        <p:spPr>
          <a:xfrm>
            <a:off x="122349" y="5638800"/>
            <a:ext cx="3700182" cy="1107996"/>
          </a:xfrm>
          <a:prstGeom prst="rect">
            <a:avLst/>
          </a:prstGeom>
          <a:solidFill>
            <a:schemeClr val="bg1"/>
          </a:solidFill>
          <a:ln w="19050">
            <a:solidFill>
              <a:srgbClr val="FFC000"/>
            </a:solidFill>
          </a:ln>
        </p:spPr>
        <p:txBody>
          <a:bodyPr wrap="square">
            <a:spAutoFit/>
          </a:bodyPr>
          <a:lstStyle/>
          <a:p>
            <a:r>
              <a:rPr lang="en-US" sz="2200" dirty="0">
                <a:solidFill>
                  <a:schemeClr val="tx1"/>
                </a:solidFill>
              </a:rPr>
              <a:t>Net </a:t>
            </a:r>
            <a:r>
              <a:rPr lang="en-US" sz="2200" b="1" dirty="0">
                <a:solidFill>
                  <a:schemeClr val="tx1"/>
                </a:solidFill>
              </a:rPr>
              <a:t>depositional</a:t>
            </a:r>
            <a:r>
              <a:rPr lang="en-US" sz="2200" dirty="0">
                <a:solidFill>
                  <a:schemeClr val="tx1"/>
                </a:solidFill>
              </a:rPr>
              <a:t> landform on interglacial (10+ </a:t>
            </a:r>
            <a:r>
              <a:rPr lang="en-US" sz="2200" dirty="0" err="1">
                <a:solidFill>
                  <a:schemeClr val="tx1"/>
                </a:solidFill>
              </a:rPr>
              <a:t>ky</a:t>
            </a:r>
            <a:r>
              <a:rPr lang="en-US" sz="2200" dirty="0">
                <a:solidFill>
                  <a:schemeClr val="tx1"/>
                </a:solidFill>
              </a:rPr>
              <a:t>) timescales</a:t>
            </a:r>
            <a:endParaRPr lang="en-US" sz="2200" b="1" dirty="0">
              <a:solidFill>
                <a:schemeClr val="tx1"/>
              </a:solidFill>
            </a:endParaRPr>
          </a:p>
        </p:txBody>
      </p:sp>
    </p:spTree>
    <p:extLst>
      <p:ext uri="{BB962C8B-B14F-4D97-AF65-F5344CB8AC3E}">
        <p14:creationId xmlns:p14="http://schemas.microsoft.com/office/powerpoint/2010/main" val="3724226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8B9BF68-CDDE-7A53-2152-7EEC7DB33C98}"/>
              </a:ext>
            </a:extLst>
          </p:cNvPr>
          <p:cNvSpPr txBox="1"/>
          <p:nvPr/>
        </p:nvSpPr>
        <p:spPr>
          <a:xfrm>
            <a:off x="0" y="152400"/>
            <a:ext cx="9220200" cy="523220"/>
          </a:xfrm>
          <a:prstGeom prst="rect">
            <a:avLst/>
          </a:prstGeom>
          <a:noFill/>
        </p:spPr>
        <p:txBody>
          <a:bodyPr wrap="square">
            <a:spAutoFit/>
          </a:bodyPr>
          <a:lstStyle/>
          <a:p>
            <a:r>
              <a:rPr lang="en-US" sz="2800" dirty="0">
                <a:solidFill>
                  <a:schemeClr val="tx1"/>
                </a:solidFill>
              </a:rPr>
              <a:t>Intractable situation: 2</a:t>
            </a:r>
            <a:r>
              <a:rPr lang="en-US" sz="2800" baseline="30000" dirty="0">
                <a:solidFill>
                  <a:schemeClr val="tx1"/>
                </a:solidFill>
              </a:rPr>
              <a:t>nd</a:t>
            </a:r>
            <a:r>
              <a:rPr lang="en-US" sz="2800" dirty="0">
                <a:solidFill>
                  <a:schemeClr val="tx1"/>
                </a:solidFill>
              </a:rPr>
              <a:t> ingredient: </a:t>
            </a:r>
            <a:r>
              <a:rPr lang="en-US" sz="2800" b="1" dirty="0">
                <a:solidFill>
                  <a:schemeClr val="tx1"/>
                </a:solidFill>
              </a:rPr>
              <a:t>Sediment transport</a:t>
            </a:r>
            <a:r>
              <a:rPr lang="en-US" sz="2800" dirty="0">
                <a:solidFill>
                  <a:schemeClr val="tx1"/>
                </a:solidFill>
              </a:rPr>
              <a:t> </a:t>
            </a:r>
            <a:endParaRPr lang="en-US" sz="2800" dirty="0"/>
          </a:p>
        </p:txBody>
      </p:sp>
      <p:sp>
        <p:nvSpPr>
          <p:cNvPr id="4" name="TextBox 3">
            <a:extLst>
              <a:ext uri="{FF2B5EF4-FFF2-40B4-BE49-F238E27FC236}">
                <a16:creationId xmlns:a16="http://schemas.microsoft.com/office/drawing/2014/main" id="{5EC4FE87-0058-8423-F55E-7D271E321D21}"/>
              </a:ext>
            </a:extLst>
          </p:cNvPr>
          <p:cNvSpPr txBox="1"/>
          <p:nvPr/>
        </p:nvSpPr>
        <p:spPr>
          <a:xfrm>
            <a:off x="38100" y="1371659"/>
            <a:ext cx="4572000" cy="1200329"/>
          </a:xfrm>
          <a:prstGeom prst="rect">
            <a:avLst/>
          </a:prstGeom>
          <a:noFill/>
        </p:spPr>
        <p:txBody>
          <a:bodyPr wrap="square">
            <a:spAutoFit/>
          </a:bodyPr>
          <a:lstStyle/>
          <a:p>
            <a:r>
              <a:rPr lang="en-US" sz="2400" dirty="0">
                <a:solidFill>
                  <a:schemeClr val="tx1"/>
                </a:solidFill>
              </a:rPr>
              <a:t>Open any introductory Earth science textbook and you will find some variation on these:</a:t>
            </a:r>
            <a:endParaRPr lang="en-US" sz="2400" dirty="0"/>
          </a:p>
        </p:txBody>
      </p:sp>
      <p:pic>
        <p:nvPicPr>
          <p:cNvPr id="5" name="Picture 4" descr="A diagram of a wave formation&#10;&#10;Description automatically generated">
            <a:extLst>
              <a:ext uri="{FF2B5EF4-FFF2-40B4-BE49-F238E27FC236}">
                <a16:creationId xmlns:a16="http://schemas.microsoft.com/office/drawing/2014/main" id="{FE3CEE2B-61F1-B6EF-81A9-E88AAA70A0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5783" y="1066800"/>
            <a:ext cx="4561177" cy="3010377"/>
          </a:xfrm>
          <a:prstGeom prst="rect">
            <a:avLst/>
          </a:prstGeom>
        </p:spPr>
      </p:pic>
      <p:pic>
        <p:nvPicPr>
          <p:cNvPr id="10" name="Picture 9" descr="A diagram of a drift&#10;&#10;Description automatically generated">
            <a:extLst>
              <a:ext uri="{FF2B5EF4-FFF2-40B4-BE49-F238E27FC236}">
                <a16:creationId xmlns:a16="http://schemas.microsoft.com/office/drawing/2014/main" id="{D3EAFBC9-AE7D-4BA3-8785-C508DEF416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40" y="3124200"/>
            <a:ext cx="4098275" cy="2362200"/>
          </a:xfrm>
          <a:prstGeom prst="rect">
            <a:avLst/>
          </a:prstGeom>
        </p:spPr>
      </p:pic>
      <p:sp>
        <p:nvSpPr>
          <p:cNvPr id="13" name="TextBox 12">
            <a:extLst>
              <a:ext uri="{FF2B5EF4-FFF2-40B4-BE49-F238E27FC236}">
                <a16:creationId xmlns:a16="http://schemas.microsoft.com/office/drawing/2014/main" id="{25B13369-D33F-A1BD-F3A8-609BC3A28D5C}"/>
              </a:ext>
            </a:extLst>
          </p:cNvPr>
          <p:cNvSpPr txBox="1"/>
          <p:nvPr/>
        </p:nvSpPr>
        <p:spPr>
          <a:xfrm>
            <a:off x="4527119" y="4191000"/>
            <a:ext cx="4572000" cy="1323439"/>
          </a:xfrm>
          <a:prstGeom prst="rect">
            <a:avLst/>
          </a:prstGeom>
          <a:noFill/>
        </p:spPr>
        <p:txBody>
          <a:bodyPr wrap="square">
            <a:spAutoFit/>
          </a:bodyPr>
          <a:lstStyle/>
          <a:p>
            <a:r>
              <a:rPr lang="en-US" sz="2000" dirty="0">
                <a:solidFill>
                  <a:schemeClr val="tx1"/>
                </a:solidFill>
              </a:rPr>
              <a:t>‘Littoral drift’ = ‘longshore transport’</a:t>
            </a:r>
          </a:p>
          <a:p>
            <a:endParaRPr lang="en-US" sz="2000" dirty="0">
              <a:solidFill>
                <a:schemeClr val="tx1"/>
              </a:solidFill>
            </a:endParaRPr>
          </a:p>
          <a:p>
            <a:r>
              <a:rPr lang="en-US" sz="2000" dirty="0">
                <a:solidFill>
                  <a:schemeClr val="tx1"/>
                </a:solidFill>
              </a:rPr>
              <a:t>= F</a:t>
            </a:r>
            <a:r>
              <a:rPr lang="en-US" sz="2000" u="sng" baseline="30000" dirty="0">
                <a:solidFill>
                  <a:schemeClr val="tx1"/>
                </a:solidFill>
              </a:rPr>
              <a:t>nc</a:t>
            </a:r>
            <a:r>
              <a:rPr lang="en-US" sz="2000" dirty="0">
                <a:solidFill>
                  <a:schemeClr val="tx1"/>
                </a:solidFill>
              </a:rPr>
              <a:t> (wave direction; wave height) during large wind events (storms) </a:t>
            </a:r>
            <a:endParaRPr lang="en-US" sz="2000" dirty="0"/>
          </a:p>
        </p:txBody>
      </p:sp>
      <p:sp>
        <p:nvSpPr>
          <p:cNvPr id="15" name="TextBox 14">
            <a:extLst>
              <a:ext uri="{FF2B5EF4-FFF2-40B4-BE49-F238E27FC236}">
                <a16:creationId xmlns:a16="http://schemas.microsoft.com/office/drawing/2014/main" id="{C42D4CE7-3559-2EE1-5A8C-6C5EADD250DD}"/>
              </a:ext>
            </a:extLst>
          </p:cNvPr>
          <p:cNvSpPr txBox="1"/>
          <p:nvPr/>
        </p:nvSpPr>
        <p:spPr>
          <a:xfrm>
            <a:off x="647700" y="5794980"/>
            <a:ext cx="7924800" cy="584775"/>
          </a:xfrm>
          <a:prstGeom prst="rect">
            <a:avLst/>
          </a:prstGeom>
          <a:solidFill>
            <a:srgbClr val="FFC000"/>
          </a:solidFill>
          <a:ln w="28575">
            <a:solidFill>
              <a:schemeClr val="tx1"/>
            </a:solidFill>
          </a:ln>
        </p:spPr>
        <p:txBody>
          <a:bodyPr wrap="square">
            <a:spAutoFit/>
          </a:bodyPr>
          <a:lstStyle/>
          <a:p>
            <a:r>
              <a:rPr lang="en-US" sz="3200" dirty="0">
                <a:solidFill>
                  <a:schemeClr val="tx1"/>
                </a:solidFill>
              </a:rPr>
              <a:t>“Updrift” deposition ~ “downdrift” erosion</a:t>
            </a:r>
            <a:endParaRPr lang="en-US" dirty="0"/>
          </a:p>
        </p:txBody>
      </p:sp>
    </p:spTree>
    <p:extLst>
      <p:ext uri="{BB962C8B-B14F-4D97-AF65-F5344CB8AC3E}">
        <p14:creationId xmlns:p14="http://schemas.microsoft.com/office/powerpoint/2010/main" val="1750239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map&#10;&#10;Description automatically generated">
            <a:extLst>
              <a:ext uri="{FF2B5EF4-FFF2-40B4-BE49-F238E27FC236}">
                <a16:creationId xmlns:a16="http://schemas.microsoft.com/office/drawing/2014/main" id="{43717BDB-575C-4B7B-9196-90524131CD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76200"/>
            <a:ext cx="6943511" cy="6715161"/>
          </a:xfrm>
          <a:prstGeom prst="rect">
            <a:avLst/>
          </a:prstGeom>
        </p:spPr>
      </p:pic>
      <p:sp>
        <p:nvSpPr>
          <p:cNvPr id="2" name="Rectangle 1">
            <a:extLst>
              <a:ext uri="{FF2B5EF4-FFF2-40B4-BE49-F238E27FC236}">
                <a16:creationId xmlns:a16="http://schemas.microsoft.com/office/drawing/2014/main" id="{32479A43-E63F-7A8E-9757-A5D1F3E99350}"/>
              </a:ext>
            </a:extLst>
          </p:cNvPr>
          <p:cNvSpPr/>
          <p:nvPr/>
        </p:nvSpPr>
        <p:spPr>
          <a:xfrm>
            <a:off x="5800511" y="3433780"/>
            <a:ext cx="2514600" cy="338554"/>
          </a:xfrm>
          <a:prstGeom prst="rect">
            <a:avLst/>
          </a:prstGeom>
          <a:solidFill>
            <a:srgbClr val="FFC000"/>
          </a:solidFill>
          <a:ln w="19050">
            <a:solidFill>
              <a:srgbClr val="C00000"/>
            </a:solidFill>
          </a:ln>
        </p:spPr>
        <p:txBody>
          <a:bodyPr wrap="square">
            <a:spAutoFit/>
          </a:bodyPr>
          <a:lstStyle/>
          <a:p>
            <a:r>
              <a:rPr lang="en-US" sz="1600" dirty="0">
                <a:solidFill>
                  <a:schemeClr val="tx1"/>
                </a:solidFill>
              </a:rPr>
              <a:t>Intense erosion (~ 1 m/</a:t>
            </a:r>
            <a:r>
              <a:rPr lang="en-US" sz="1600" dirty="0" err="1">
                <a:solidFill>
                  <a:schemeClr val="tx1"/>
                </a:solidFill>
              </a:rPr>
              <a:t>yr</a:t>
            </a:r>
            <a:r>
              <a:rPr lang="en-US" sz="1600" dirty="0">
                <a:solidFill>
                  <a:schemeClr val="tx1"/>
                </a:solidFill>
              </a:rPr>
              <a:t>)</a:t>
            </a:r>
            <a:endParaRPr lang="en-US" sz="1600" dirty="0"/>
          </a:p>
        </p:txBody>
      </p:sp>
      <p:sp>
        <p:nvSpPr>
          <p:cNvPr id="4" name="Rectangle 3">
            <a:extLst>
              <a:ext uri="{FF2B5EF4-FFF2-40B4-BE49-F238E27FC236}">
                <a16:creationId xmlns:a16="http://schemas.microsoft.com/office/drawing/2014/main" id="{844735DB-46B8-45A5-BBA5-A4C6272F4BD0}"/>
              </a:ext>
            </a:extLst>
          </p:cNvPr>
          <p:cNvSpPr/>
          <p:nvPr/>
        </p:nvSpPr>
        <p:spPr>
          <a:xfrm>
            <a:off x="232012" y="6477000"/>
            <a:ext cx="1846980"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Drawing: USACE (2001)</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Rectangle 4">
            <a:extLst>
              <a:ext uri="{FF2B5EF4-FFF2-40B4-BE49-F238E27FC236}">
                <a16:creationId xmlns:a16="http://schemas.microsoft.com/office/drawing/2014/main" id="{32479A43-E63F-7A8E-9757-A5D1F3E99350}"/>
              </a:ext>
            </a:extLst>
          </p:cNvPr>
          <p:cNvSpPr/>
          <p:nvPr/>
        </p:nvSpPr>
        <p:spPr>
          <a:xfrm>
            <a:off x="6339515" y="5065598"/>
            <a:ext cx="2808193" cy="338554"/>
          </a:xfrm>
          <a:prstGeom prst="rect">
            <a:avLst/>
          </a:prstGeom>
          <a:solidFill>
            <a:schemeClr val="bg1"/>
          </a:solidFill>
          <a:ln w="19050">
            <a:solidFill>
              <a:srgbClr val="C00000"/>
            </a:solidFill>
          </a:ln>
        </p:spPr>
        <p:txBody>
          <a:bodyPr wrap="square">
            <a:spAutoFit/>
          </a:bodyPr>
          <a:lstStyle/>
          <a:p>
            <a:r>
              <a:rPr lang="en-US" sz="1600" dirty="0">
                <a:solidFill>
                  <a:schemeClr val="tx1"/>
                </a:solidFill>
              </a:rPr>
              <a:t>Intense deposition (~ 1 m/</a:t>
            </a:r>
            <a:r>
              <a:rPr lang="en-US" sz="1600" dirty="0" err="1">
                <a:solidFill>
                  <a:schemeClr val="tx1"/>
                </a:solidFill>
              </a:rPr>
              <a:t>yr</a:t>
            </a:r>
            <a:r>
              <a:rPr lang="en-US" sz="1600" dirty="0">
                <a:solidFill>
                  <a:schemeClr val="tx1"/>
                </a:solidFill>
              </a:rPr>
              <a:t>)</a:t>
            </a:r>
            <a:endParaRPr lang="en-US" sz="1600" dirty="0"/>
          </a:p>
        </p:txBody>
      </p:sp>
      <p:cxnSp>
        <p:nvCxnSpPr>
          <p:cNvPr id="7" name="Straight Arrow Connector 6"/>
          <p:cNvCxnSpPr>
            <a:stCxn id="2" idx="1"/>
          </p:cNvCxnSpPr>
          <p:nvPr/>
        </p:nvCxnSpPr>
        <p:spPr bwMode="auto">
          <a:xfrm flipH="1">
            <a:off x="4200311" y="3603057"/>
            <a:ext cx="1600200" cy="664143"/>
          </a:xfrm>
          <a:prstGeom prst="straightConnector1">
            <a:avLst/>
          </a:prstGeom>
          <a:solidFill>
            <a:schemeClr val="accent1"/>
          </a:solidFill>
          <a:ln w="1905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Arrow Connector 8"/>
          <p:cNvCxnSpPr>
            <a:stCxn id="2" idx="1"/>
          </p:cNvCxnSpPr>
          <p:nvPr/>
        </p:nvCxnSpPr>
        <p:spPr bwMode="auto">
          <a:xfrm flipH="1">
            <a:off x="4733711" y="3603057"/>
            <a:ext cx="1066800" cy="1273743"/>
          </a:xfrm>
          <a:prstGeom prst="straightConnector1">
            <a:avLst/>
          </a:prstGeom>
          <a:solidFill>
            <a:schemeClr val="accent1"/>
          </a:solidFill>
          <a:ln w="1905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Arrow Connector 11"/>
          <p:cNvCxnSpPr>
            <a:stCxn id="5" idx="1"/>
          </p:cNvCxnSpPr>
          <p:nvPr/>
        </p:nvCxnSpPr>
        <p:spPr bwMode="auto">
          <a:xfrm flipH="1">
            <a:off x="5457611" y="5234875"/>
            <a:ext cx="881904" cy="0"/>
          </a:xfrm>
          <a:prstGeom prst="straightConnector1">
            <a:avLst/>
          </a:prstGeom>
          <a:solidFill>
            <a:schemeClr val="accent1"/>
          </a:solidFill>
          <a:ln w="1905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Arrow Connector 13"/>
          <p:cNvCxnSpPr/>
          <p:nvPr/>
        </p:nvCxnSpPr>
        <p:spPr bwMode="auto">
          <a:xfrm flipH="1">
            <a:off x="6029111" y="5241222"/>
            <a:ext cx="310404" cy="531834"/>
          </a:xfrm>
          <a:prstGeom prst="straightConnector1">
            <a:avLst/>
          </a:prstGeom>
          <a:solidFill>
            <a:schemeClr val="accent1"/>
          </a:solidFill>
          <a:ln w="1905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Rectangle 16">
            <a:extLst>
              <a:ext uri="{FF2B5EF4-FFF2-40B4-BE49-F238E27FC236}">
                <a16:creationId xmlns:a16="http://schemas.microsoft.com/office/drawing/2014/main" id="{32479A43-E63F-7A8E-9757-A5D1F3E99350}"/>
              </a:ext>
            </a:extLst>
          </p:cNvPr>
          <p:cNvSpPr/>
          <p:nvPr/>
        </p:nvSpPr>
        <p:spPr>
          <a:xfrm>
            <a:off x="3285911" y="1480904"/>
            <a:ext cx="1828800" cy="338554"/>
          </a:xfrm>
          <a:prstGeom prst="rect">
            <a:avLst/>
          </a:prstGeom>
          <a:solidFill>
            <a:srgbClr val="FFC000"/>
          </a:solidFill>
          <a:ln w="19050">
            <a:solidFill>
              <a:srgbClr val="C00000"/>
            </a:solidFill>
          </a:ln>
        </p:spPr>
        <p:txBody>
          <a:bodyPr wrap="square">
            <a:spAutoFit/>
          </a:bodyPr>
          <a:lstStyle/>
          <a:p>
            <a:r>
              <a:rPr lang="en-US" sz="1600" dirty="0">
                <a:solidFill>
                  <a:schemeClr val="tx1"/>
                </a:solidFill>
              </a:rPr>
              <a:t>Moderate erosion</a:t>
            </a:r>
            <a:endParaRPr lang="en-US" sz="1600" dirty="0"/>
          </a:p>
        </p:txBody>
      </p:sp>
      <p:cxnSp>
        <p:nvCxnSpPr>
          <p:cNvPr id="18" name="Straight Arrow Connector 17"/>
          <p:cNvCxnSpPr>
            <a:stCxn id="17" idx="1"/>
          </p:cNvCxnSpPr>
          <p:nvPr/>
        </p:nvCxnSpPr>
        <p:spPr bwMode="auto">
          <a:xfrm flipH="1" flipV="1">
            <a:off x="2142911" y="990601"/>
            <a:ext cx="1143000" cy="659580"/>
          </a:xfrm>
          <a:prstGeom prst="straightConnector1">
            <a:avLst/>
          </a:prstGeom>
          <a:solidFill>
            <a:schemeClr val="accent1"/>
          </a:solidFill>
          <a:ln w="1905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Arrow Connector 20"/>
          <p:cNvCxnSpPr/>
          <p:nvPr/>
        </p:nvCxnSpPr>
        <p:spPr bwMode="auto">
          <a:xfrm flipH="1" flipV="1">
            <a:off x="2447711" y="1650181"/>
            <a:ext cx="838200" cy="8438"/>
          </a:xfrm>
          <a:prstGeom prst="straightConnector1">
            <a:avLst/>
          </a:prstGeom>
          <a:solidFill>
            <a:schemeClr val="accent1"/>
          </a:solidFill>
          <a:ln w="1905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Rectangle 23">
            <a:extLst>
              <a:ext uri="{FF2B5EF4-FFF2-40B4-BE49-F238E27FC236}">
                <a16:creationId xmlns:a16="http://schemas.microsoft.com/office/drawing/2014/main" id="{32479A43-E63F-7A8E-9757-A5D1F3E99350}"/>
              </a:ext>
            </a:extLst>
          </p:cNvPr>
          <p:cNvSpPr/>
          <p:nvPr/>
        </p:nvSpPr>
        <p:spPr>
          <a:xfrm>
            <a:off x="2943011" y="419828"/>
            <a:ext cx="2057400" cy="338554"/>
          </a:xfrm>
          <a:prstGeom prst="rect">
            <a:avLst/>
          </a:prstGeom>
          <a:solidFill>
            <a:schemeClr val="bg1"/>
          </a:solidFill>
          <a:ln w="19050">
            <a:solidFill>
              <a:srgbClr val="C00000"/>
            </a:solidFill>
          </a:ln>
        </p:spPr>
        <p:txBody>
          <a:bodyPr wrap="square">
            <a:spAutoFit/>
          </a:bodyPr>
          <a:lstStyle/>
          <a:p>
            <a:r>
              <a:rPr lang="en-US" sz="1600" dirty="0">
                <a:solidFill>
                  <a:schemeClr val="tx1"/>
                </a:solidFill>
              </a:rPr>
              <a:t>Moderate deposition</a:t>
            </a:r>
            <a:endParaRPr lang="en-US" sz="1600" dirty="0"/>
          </a:p>
        </p:txBody>
      </p:sp>
      <p:cxnSp>
        <p:nvCxnSpPr>
          <p:cNvPr id="26" name="Straight Arrow Connector 25"/>
          <p:cNvCxnSpPr>
            <a:stCxn id="24" idx="1"/>
          </p:cNvCxnSpPr>
          <p:nvPr/>
        </p:nvCxnSpPr>
        <p:spPr bwMode="auto">
          <a:xfrm flipH="1">
            <a:off x="2142911" y="589105"/>
            <a:ext cx="800100" cy="249096"/>
          </a:xfrm>
          <a:prstGeom prst="straightConnector1">
            <a:avLst/>
          </a:prstGeom>
          <a:solidFill>
            <a:schemeClr val="accent1"/>
          </a:solidFill>
          <a:ln w="1905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Straight Arrow Connector 28"/>
          <p:cNvCxnSpPr>
            <a:stCxn id="24" idx="1"/>
          </p:cNvCxnSpPr>
          <p:nvPr/>
        </p:nvCxnSpPr>
        <p:spPr bwMode="auto">
          <a:xfrm flipH="1">
            <a:off x="2078992" y="589105"/>
            <a:ext cx="864019" cy="29387"/>
          </a:xfrm>
          <a:prstGeom prst="straightConnector1">
            <a:avLst/>
          </a:prstGeom>
          <a:solidFill>
            <a:schemeClr val="accent1"/>
          </a:solidFill>
          <a:ln w="1905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Rectangle 31">
            <a:extLst>
              <a:ext uri="{FF2B5EF4-FFF2-40B4-BE49-F238E27FC236}">
                <a16:creationId xmlns:a16="http://schemas.microsoft.com/office/drawing/2014/main" id="{32479A43-E63F-7A8E-9757-A5D1F3E99350}"/>
              </a:ext>
            </a:extLst>
          </p:cNvPr>
          <p:cNvSpPr/>
          <p:nvPr/>
        </p:nvSpPr>
        <p:spPr>
          <a:xfrm>
            <a:off x="33444" y="2500990"/>
            <a:ext cx="4166867" cy="3170099"/>
          </a:xfrm>
          <a:prstGeom prst="rect">
            <a:avLst/>
          </a:prstGeom>
          <a:solidFill>
            <a:schemeClr val="bg1">
              <a:lumMod val="95000"/>
            </a:schemeClr>
          </a:solidFill>
          <a:ln w="28575">
            <a:solidFill>
              <a:schemeClr val="accent5">
                <a:lumMod val="75000"/>
              </a:schemeClr>
            </a:solidFill>
          </a:ln>
        </p:spPr>
        <p:txBody>
          <a:bodyPr wrap="square">
            <a:spAutoFit/>
          </a:bodyPr>
          <a:lstStyle/>
          <a:p>
            <a:pPr marL="342900" indent="-342900">
              <a:buFont typeface="Arial" panose="020B0604020202020204" pitchFamily="34" charset="0"/>
              <a:buChar char="•"/>
            </a:pPr>
            <a:r>
              <a:rPr lang="en-US" sz="2000" dirty="0">
                <a:solidFill>
                  <a:schemeClr val="tx1"/>
                </a:solidFill>
              </a:rPr>
              <a:t>Construction of federal structures coincided with observations of focused erosion / deposition proximal to structures</a:t>
            </a:r>
          </a:p>
          <a:p>
            <a:pPr marL="342900" indent="-342900">
              <a:buFont typeface="Arial" panose="020B0604020202020204" pitchFamily="34" charset="0"/>
              <a:buChar char="•"/>
            </a:pPr>
            <a:endParaRPr lang="en-US" sz="1000" dirty="0">
              <a:solidFill>
                <a:schemeClr val="tx1"/>
              </a:solidFill>
            </a:endParaRPr>
          </a:p>
          <a:p>
            <a:pPr marL="342900" indent="-342900">
              <a:buFont typeface="Arial" panose="020B0604020202020204" pitchFamily="34" charset="0"/>
              <a:buChar char="•"/>
            </a:pPr>
            <a:r>
              <a:rPr lang="en-US" sz="2000" dirty="0">
                <a:solidFill>
                  <a:schemeClr val="tx1"/>
                </a:solidFill>
              </a:rPr>
              <a:t>Patterns have persisted for entire history of structures</a:t>
            </a:r>
          </a:p>
          <a:p>
            <a:pPr marL="342900" indent="-342900">
              <a:buFont typeface="Arial" panose="020B0604020202020204" pitchFamily="34" charset="0"/>
              <a:buChar char="•"/>
            </a:pPr>
            <a:endParaRPr lang="en-US" sz="1000" dirty="0">
              <a:solidFill>
                <a:schemeClr val="tx1"/>
              </a:solidFill>
            </a:endParaRPr>
          </a:p>
          <a:p>
            <a:pPr marL="342900" indent="-342900">
              <a:buFont typeface="Arial" panose="020B0604020202020204" pitchFamily="34" charset="0"/>
              <a:buChar char="•"/>
            </a:pPr>
            <a:r>
              <a:rPr lang="en-US" sz="2000" dirty="0">
                <a:solidFill>
                  <a:schemeClr val="tx1"/>
                </a:solidFill>
              </a:rPr>
              <a:t>Public awareness peaks during periods of high lake level</a:t>
            </a:r>
          </a:p>
        </p:txBody>
      </p:sp>
      <p:sp>
        <p:nvSpPr>
          <p:cNvPr id="8" name="TextBox 7">
            <a:extLst>
              <a:ext uri="{FF2B5EF4-FFF2-40B4-BE49-F238E27FC236}">
                <a16:creationId xmlns:a16="http://schemas.microsoft.com/office/drawing/2014/main" id="{A941CD06-0341-F59B-293A-C5C3729A3C52}"/>
              </a:ext>
            </a:extLst>
          </p:cNvPr>
          <p:cNvSpPr txBox="1"/>
          <p:nvPr/>
        </p:nvSpPr>
        <p:spPr>
          <a:xfrm>
            <a:off x="5072206" y="145041"/>
            <a:ext cx="4071794" cy="523220"/>
          </a:xfrm>
          <a:prstGeom prst="rect">
            <a:avLst/>
          </a:prstGeom>
          <a:solidFill>
            <a:schemeClr val="bg1"/>
          </a:solidFill>
          <a:ln w="38100">
            <a:solidFill>
              <a:srgbClr val="C00000"/>
            </a:solidFill>
          </a:ln>
        </p:spPr>
        <p:txBody>
          <a:bodyPr wrap="square">
            <a:spAutoFit/>
          </a:bodyPr>
          <a:lstStyle/>
          <a:p>
            <a:r>
              <a:rPr lang="en-US" sz="2800" dirty="0">
                <a:solidFill>
                  <a:schemeClr val="tx1"/>
                </a:solidFill>
              </a:rPr>
              <a:t>The intractable situation</a:t>
            </a:r>
            <a:endParaRPr lang="en-US" sz="2800" dirty="0"/>
          </a:p>
        </p:txBody>
      </p:sp>
    </p:spTree>
    <p:extLst>
      <p:ext uri="{BB962C8B-B14F-4D97-AF65-F5344CB8AC3E}">
        <p14:creationId xmlns:p14="http://schemas.microsoft.com/office/powerpoint/2010/main" val="11676678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A7D60BE-51B3-4B21-ABC0-553BA8B8488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28600"/>
            <a:ext cx="9144000" cy="6063898"/>
          </a:xfrm>
          <a:prstGeom prst="rect">
            <a:avLst/>
          </a:prstGeom>
        </p:spPr>
      </p:pic>
      <p:cxnSp>
        <p:nvCxnSpPr>
          <p:cNvPr id="7" name="Straight Arrow Connector 6">
            <a:extLst>
              <a:ext uri="{FF2B5EF4-FFF2-40B4-BE49-F238E27FC236}">
                <a16:creationId xmlns:a16="http://schemas.microsoft.com/office/drawing/2014/main" id="{885A0E78-EA7B-43C1-991C-BA3313269F9D}"/>
              </a:ext>
            </a:extLst>
          </p:cNvPr>
          <p:cNvCxnSpPr>
            <a:cxnSpLocks/>
          </p:cNvCxnSpPr>
          <p:nvPr/>
        </p:nvCxnSpPr>
        <p:spPr>
          <a:xfrm>
            <a:off x="7467600" y="3260549"/>
            <a:ext cx="457200" cy="965774"/>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0F3C16E-9C8E-4841-8E9F-DDA3E0DA6C41}"/>
              </a:ext>
            </a:extLst>
          </p:cNvPr>
          <p:cNvSpPr txBox="1"/>
          <p:nvPr/>
        </p:nvSpPr>
        <p:spPr>
          <a:xfrm>
            <a:off x="5868728" y="2675774"/>
            <a:ext cx="1598872" cy="584775"/>
          </a:xfrm>
          <a:prstGeom prst="rect">
            <a:avLst/>
          </a:prstGeom>
          <a:solidFill>
            <a:schemeClr val="accent5">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90 m growth in 80 years</a:t>
            </a:r>
          </a:p>
        </p:txBody>
      </p:sp>
      <p:sp>
        <p:nvSpPr>
          <p:cNvPr id="8" name="TextBox 7">
            <a:extLst>
              <a:ext uri="{FF2B5EF4-FFF2-40B4-BE49-F238E27FC236}">
                <a16:creationId xmlns:a16="http://schemas.microsoft.com/office/drawing/2014/main" id="{C68E502C-7F61-4818-AF3E-42728DC64F00}"/>
              </a:ext>
            </a:extLst>
          </p:cNvPr>
          <p:cNvSpPr txBox="1"/>
          <p:nvPr/>
        </p:nvSpPr>
        <p:spPr>
          <a:xfrm>
            <a:off x="0" y="6133671"/>
            <a:ext cx="7162797"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Overlay of 2017 (color) satellite image and 1938 aerial photo.</a:t>
            </a:r>
          </a:p>
        </p:txBody>
      </p:sp>
      <p:sp>
        <p:nvSpPr>
          <p:cNvPr id="15" name="Rectangle 14">
            <a:extLst>
              <a:ext uri="{FF2B5EF4-FFF2-40B4-BE49-F238E27FC236}">
                <a16:creationId xmlns:a16="http://schemas.microsoft.com/office/drawing/2014/main" id="{2AD52E76-2608-4B83-A670-C7267F986C09}"/>
              </a:ext>
            </a:extLst>
          </p:cNvPr>
          <p:cNvSpPr/>
          <p:nvPr/>
        </p:nvSpPr>
        <p:spPr>
          <a:xfrm>
            <a:off x="7971761" y="3847871"/>
            <a:ext cx="1066800" cy="3048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Rectangle 15">
            <a:extLst>
              <a:ext uri="{FF2B5EF4-FFF2-40B4-BE49-F238E27FC236}">
                <a16:creationId xmlns:a16="http://schemas.microsoft.com/office/drawing/2014/main" id="{0E42BA83-A0F4-4998-8D03-C8651E9517E9}"/>
              </a:ext>
            </a:extLst>
          </p:cNvPr>
          <p:cNvSpPr/>
          <p:nvPr/>
        </p:nvSpPr>
        <p:spPr>
          <a:xfrm>
            <a:off x="2514599" y="1595549"/>
            <a:ext cx="1676397" cy="19237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TextBox 2"/>
          <p:cNvSpPr txBox="1"/>
          <p:nvPr/>
        </p:nvSpPr>
        <p:spPr>
          <a:xfrm>
            <a:off x="3810000" y="1570991"/>
            <a:ext cx="2894270" cy="369332"/>
          </a:xfrm>
          <a:prstGeom prst="rect">
            <a:avLst/>
          </a:prstGeom>
          <a:solidFill>
            <a:schemeClr val="accent5">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90 m erosion in 80 years</a:t>
            </a:r>
          </a:p>
        </p:txBody>
      </p:sp>
      <p:cxnSp>
        <p:nvCxnSpPr>
          <p:cNvPr id="17" name="Straight Arrow Connector 16">
            <a:extLst>
              <a:ext uri="{FF2B5EF4-FFF2-40B4-BE49-F238E27FC236}">
                <a16:creationId xmlns:a16="http://schemas.microsoft.com/office/drawing/2014/main" id="{E0A75841-945D-4DA1-AA73-E8CB81EB950D}"/>
              </a:ext>
            </a:extLst>
          </p:cNvPr>
          <p:cNvCxnSpPr>
            <a:cxnSpLocks/>
          </p:cNvCxnSpPr>
          <p:nvPr/>
        </p:nvCxnSpPr>
        <p:spPr>
          <a:xfrm flipH="1">
            <a:off x="2590801" y="1787923"/>
            <a:ext cx="1142999" cy="0"/>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E5F0E59-B3C3-4DB0-A656-4B9A7A586BF4}"/>
              </a:ext>
            </a:extLst>
          </p:cNvPr>
          <p:cNvSpPr txBox="1"/>
          <p:nvPr/>
        </p:nvSpPr>
        <p:spPr>
          <a:xfrm>
            <a:off x="4499648" y="318394"/>
            <a:ext cx="4409244" cy="923330"/>
          </a:xfrm>
          <a:prstGeom prst="rect">
            <a:avLst/>
          </a:prstGeom>
          <a:solidFill>
            <a:schemeClr val="accent1">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Superior entry (jetties, breakwaters) forms nearly perfect ‘dam’ in the ‘river of sand’ from south shore</a:t>
            </a:r>
          </a:p>
        </p:txBody>
      </p:sp>
    </p:spTree>
    <p:extLst>
      <p:ext uri="{BB962C8B-B14F-4D97-AF65-F5344CB8AC3E}">
        <p14:creationId xmlns:p14="http://schemas.microsoft.com/office/powerpoint/2010/main" val="14664576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479A43-E63F-7A8E-9757-A5D1F3E99350}"/>
              </a:ext>
            </a:extLst>
          </p:cNvPr>
          <p:cNvSpPr/>
          <p:nvPr/>
        </p:nvSpPr>
        <p:spPr>
          <a:xfrm>
            <a:off x="228600" y="87405"/>
            <a:ext cx="5943600" cy="523220"/>
          </a:xfrm>
          <a:prstGeom prst="rect">
            <a:avLst/>
          </a:prstGeom>
          <a:noFill/>
        </p:spPr>
        <p:txBody>
          <a:bodyPr wrap="square">
            <a:spAutoFit/>
          </a:bodyPr>
          <a:lstStyle/>
          <a:p>
            <a:r>
              <a:rPr lang="en-US" sz="2800" dirty="0">
                <a:solidFill>
                  <a:schemeClr val="tx1"/>
                </a:solidFill>
              </a:rPr>
              <a:t>Determining </a:t>
            </a:r>
            <a:r>
              <a:rPr lang="en-US" sz="2800" b="1" dirty="0">
                <a:solidFill>
                  <a:schemeClr val="tx1"/>
                </a:solidFill>
              </a:rPr>
              <a:t>culpability</a:t>
            </a:r>
            <a:endParaRPr lang="en-US" sz="2800" b="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7920" y="76199"/>
            <a:ext cx="4449667" cy="6757147"/>
          </a:xfrm>
          <a:prstGeom prst="rect">
            <a:avLst/>
          </a:prstGeom>
        </p:spPr>
      </p:pic>
      <p:grpSp>
        <p:nvGrpSpPr>
          <p:cNvPr id="9" name="Group 8"/>
          <p:cNvGrpSpPr/>
          <p:nvPr/>
        </p:nvGrpSpPr>
        <p:grpSpPr>
          <a:xfrm>
            <a:off x="3184712" y="6096000"/>
            <a:ext cx="5892875" cy="737346"/>
            <a:chOff x="3184712" y="6096000"/>
            <a:chExt cx="5892875" cy="737346"/>
          </a:xfrm>
        </p:grpSpPr>
        <p:sp>
          <p:nvSpPr>
            <p:cNvPr id="7" name="Rectangle 6"/>
            <p:cNvSpPr/>
            <p:nvPr/>
          </p:nvSpPr>
          <p:spPr>
            <a:xfrm>
              <a:off x="4572000" y="6096000"/>
              <a:ext cx="4505587" cy="737346"/>
            </a:xfrm>
            <a:prstGeom prst="rect">
              <a:avLst/>
            </a:prstGeom>
            <a:ln w="28575">
              <a:solidFill>
                <a:srgbClr val="C00000"/>
              </a:solidFill>
            </a:ln>
          </p:spPr>
          <p:txBody>
            <a:bodyPr wrap="square" rtlCol="0" anchor="ctr">
              <a:spAutoFit/>
            </a:bodyPr>
            <a:lstStyle/>
            <a:p>
              <a:pPr algn="ctr"/>
              <a:endParaRPr lang="en-US" sz="2000" dirty="0">
                <a:solidFill>
                  <a:schemeClr val="tx1"/>
                </a:solidFill>
              </a:endParaRPr>
            </a:p>
          </p:txBody>
        </p:sp>
        <p:sp>
          <p:nvSpPr>
            <p:cNvPr id="8" name="Rectangle 7"/>
            <p:cNvSpPr/>
            <p:nvPr/>
          </p:nvSpPr>
          <p:spPr>
            <a:xfrm>
              <a:off x="3184712" y="6261094"/>
              <a:ext cx="1402948" cy="369332"/>
            </a:xfrm>
            <a:prstGeom prst="rect">
              <a:avLst/>
            </a:prstGeom>
          </p:spPr>
          <p:txBody>
            <a:bodyPr wrap="none">
              <a:spAutoFit/>
            </a:bodyPr>
            <a:lstStyle/>
            <a:p>
              <a:r>
                <a:rPr lang="en-US" sz="1800" dirty="0">
                  <a:solidFill>
                    <a:srgbClr val="C00000"/>
                  </a:solidFill>
                </a:rPr>
                <a:t>March 2021</a:t>
              </a:r>
            </a:p>
          </p:txBody>
        </p:sp>
      </p:grpSp>
      <p:grpSp>
        <p:nvGrpSpPr>
          <p:cNvPr id="12" name="Group 11"/>
          <p:cNvGrpSpPr/>
          <p:nvPr/>
        </p:nvGrpSpPr>
        <p:grpSpPr>
          <a:xfrm>
            <a:off x="257308" y="685800"/>
            <a:ext cx="8741224" cy="4039926"/>
            <a:chOff x="257308" y="836874"/>
            <a:chExt cx="8741224" cy="4039926"/>
          </a:xfrm>
        </p:grpSpPr>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7308" y="1815943"/>
              <a:ext cx="8741224" cy="3060857"/>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1000" y="836874"/>
              <a:ext cx="1280160" cy="979069"/>
            </a:xfrm>
            <a:prstGeom prst="rect">
              <a:avLst/>
            </a:prstGeom>
          </p:spPr>
        </p:pic>
      </p:grpSp>
      <p:sp>
        <p:nvSpPr>
          <p:cNvPr id="6" name="Rectangle 5">
            <a:extLst>
              <a:ext uri="{FF2B5EF4-FFF2-40B4-BE49-F238E27FC236}">
                <a16:creationId xmlns:a16="http://schemas.microsoft.com/office/drawing/2014/main" id="{32479A43-E63F-7A8E-9757-A5D1F3E99350}"/>
              </a:ext>
            </a:extLst>
          </p:cNvPr>
          <p:cNvSpPr/>
          <p:nvPr/>
        </p:nvSpPr>
        <p:spPr>
          <a:xfrm>
            <a:off x="315099" y="3464442"/>
            <a:ext cx="8741223" cy="2769989"/>
          </a:xfrm>
          <a:prstGeom prst="rect">
            <a:avLst/>
          </a:prstGeom>
          <a:solidFill>
            <a:schemeClr val="bg1">
              <a:lumMod val="85000"/>
            </a:schemeClr>
          </a:solidFill>
          <a:ln w="38100">
            <a:solidFill>
              <a:srgbClr val="C00000"/>
            </a:solidFill>
          </a:ln>
        </p:spPr>
        <p:txBody>
          <a:bodyPr wrap="square">
            <a:spAutoFit/>
          </a:bodyPr>
          <a:lstStyle/>
          <a:p>
            <a:pPr marL="342900" indent="-342900">
              <a:buFont typeface="Arial" panose="020B0604020202020204" pitchFamily="34" charset="0"/>
              <a:buChar char="•"/>
            </a:pPr>
            <a:r>
              <a:rPr lang="en-US" sz="2400" dirty="0">
                <a:solidFill>
                  <a:schemeClr val="tx1"/>
                </a:solidFill>
              </a:rPr>
              <a:t>USACE conducts the Sec 111 study and—based on its conclusions—determines their culpability, if any.</a:t>
            </a:r>
          </a:p>
          <a:p>
            <a:pPr marL="342900" indent="-342900">
              <a:buFont typeface="Arial" panose="020B0604020202020204" pitchFamily="34" charset="0"/>
              <a:buChar char="•"/>
            </a:pPr>
            <a:endParaRPr lang="en-US" sz="1000" dirty="0">
              <a:solidFill>
                <a:schemeClr val="tx1"/>
              </a:solidFill>
            </a:endParaRPr>
          </a:p>
          <a:p>
            <a:pPr marL="342900" indent="-342900">
              <a:buFont typeface="Arial" panose="020B0604020202020204" pitchFamily="34" charset="0"/>
              <a:buChar char="•"/>
            </a:pPr>
            <a:r>
              <a:rPr lang="en-US" sz="2400" dirty="0">
                <a:solidFill>
                  <a:schemeClr val="tx1"/>
                </a:solidFill>
              </a:rPr>
              <a:t>2024 marks the golden anniversary of the first Sec 111 study, published in 1974.</a:t>
            </a:r>
          </a:p>
          <a:p>
            <a:pPr marL="342900" indent="-342900">
              <a:buFont typeface="Arial" panose="020B0604020202020204" pitchFamily="34" charset="0"/>
              <a:buChar char="•"/>
            </a:pPr>
            <a:endParaRPr lang="en-US" sz="1000" dirty="0">
              <a:solidFill>
                <a:schemeClr val="tx1"/>
              </a:solidFill>
            </a:endParaRPr>
          </a:p>
          <a:p>
            <a:pPr marL="342900" indent="-342900">
              <a:buFont typeface="Arial" panose="020B0604020202020204" pitchFamily="34" charset="0"/>
              <a:buChar char="•"/>
            </a:pPr>
            <a:r>
              <a:rPr lang="en-US" sz="2400" dirty="0">
                <a:solidFill>
                  <a:schemeClr val="tx1"/>
                </a:solidFill>
              </a:rPr>
              <a:t>Second study in 1998 – 2001.</a:t>
            </a:r>
          </a:p>
          <a:p>
            <a:pPr marL="342900" indent="-342900">
              <a:buFont typeface="Arial" panose="020B0604020202020204" pitchFamily="34" charset="0"/>
              <a:buChar char="•"/>
            </a:pPr>
            <a:endParaRPr lang="en-US" sz="1000" dirty="0">
              <a:solidFill>
                <a:schemeClr val="tx1"/>
              </a:solidFill>
            </a:endParaRPr>
          </a:p>
          <a:p>
            <a:pPr marL="342900" indent="-342900">
              <a:buFont typeface="Arial" panose="020B0604020202020204" pitchFamily="34" charset="0"/>
              <a:buChar char="•"/>
            </a:pPr>
            <a:r>
              <a:rPr lang="en-US" sz="2400" dirty="0">
                <a:solidFill>
                  <a:schemeClr val="tx1"/>
                </a:solidFill>
              </a:rPr>
              <a:t>Will the third time be the charm?</a:t>
            </a:r>
            <a:endParaRPr lang="en-US" sz="2400" dirty="0"/>
          </a:p>
        </p:txBody>
      </p:sp>
    </p:spTree>
    <p:extLst>
      <p:ext uri="{BB962C8B-B14F-4D97-AF65-F5344CB8AC3E}">
        <p14:creationId xmlns:p14="http://schemas.microsoft.com/office/powerpoint/2010/main" val="3571569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6779" t="1879" r="5085" b="6970"/>
          <a:stretch/>
        </p:blipFill>
        <p:spPr>
          <a:xfrm>
            <a:off x="762000" y="381000"/>
            <a:ext cx="7924800" cy="3048000"/>
          </a:xfrm>
          <a:prstGeom prst="rect">
            <a:avLst/>
          </a:prstGeom>
        </p:spPr>
      </p:pic>
      <p:sp>
        <p:nvSpPr>
          <p:cNvPr id="5" name="Rectangle 4"/>
          <p:cNvSpPr/>
          <p:nvPr/>
        </p:nvSpPr>
        <p:spPr>
          <a:xfrm>
            <a:off x="500792" y="3429457"/>
            <a:ext cx="639919" cy="338554"/>
          </a:xfrm>
          <a:prstGeom prst="rect">
            <a:avLst/>
          </a:prstGeom>
        </p:spPr>
        <p:txBody>
          <a:bodyPr wrap="none">
            <a:spAutoFit/>
          </a:bodyPr>
          <a:lstStyle/>
          <a:p>
            <a:r>
              <a:rPr lang="en-US" sz="1600" dirty="0">
                <a:solidFill>
                  <a:schemeClr val="tx1"/>
                </a:solidFill>
              </a:rPr>
              <a:t>1960</a:t>
            </a:r>
            <a:endParaRPr lang="en-US" sz="1600" dirty="0"/>
          </a:p>
        </p:txBody>
      </p:sp>
      <p:sp>
        <p:nvSpPr>
          <p:cNvPr id="6" name="Rectangle 5"/>
          <p:cNvSpPr/>
          <p:nvPr/>
        </p:nvSpPr>
        <p:spPr>
          <a:xfrm>
            <a:off x="1717717" y="3429457"/>
            <a:ext cx="639919" cy="338554"/>
          </a:xfrm>
          <a:prstGeom prst="rect">
            <a:avLst/>
          </a:prstGeom>
        </p:spPr>
        <p:txBody>
          <a:bodyPr wrap="none">
            <a:spAutoFit/>
          </a:bodyPr>
          <a:lstStyle/>
          <a:p>
            <a:r>
              <a:rPr lang="en-US" sz="1600" dirty="0">
                <a:solidFill>
                  <a:schemeClr val="tx1"/>
                </a:solidFill>
              </a:rPr>
              <a:t>1970</a:t>
            </a:r>
            <a:endParaRPr lang="en-US" sz="1600" dirty="0"/>
          </a:p>
        </p:txBody>
      </p:sp>
      <p:sp>
        <p:nvSpPr>
          <p:cNvPr id="7" name="Rectangle 6"/>
          <p:cNvSpPr/>
          <p:nvPr/>
        </p:nvSpPr>
        <p:spPr>
          <a:xfrm>
            <a:off x="2934642" y="3429000"/>
            <a:ext cx="639919" cy="338554"/>
          </a:xfrm>
          <a:prstGeom prst="rect">
            <a:avLst/>
          </a:prstGeom>
        </p:spPr>
        <p:txBody>
          <a:bodyPr wrap="none">
            <a:spAutoFit/>
          </a:bodyPr>
          <a:lstStyle/>
          <a:p>
            <a:r>
              <a:rPr lang="en-US" sz="1600" dirty="0">
                <a:solidFill>
                  <a:schemeClr val="tx1"/>
                </a:solidFill>
              </a:rPr>
              <a:t>1980</a:t>
            </a:r>
            <a:endParaRPr lang="en-US" sz="1600" dirty="0"/>
          </a:p>
        </p:txBody>
      </p:sp>
      <p:sp>
        <p:nvSpPr>
          <p:cNvPr id="8" name="Rectangle 7"/>
          <p:cNvSpPr/>
          <p:nvPr/>
        </p:nvSpPr>
        <p:spPr>
          <a:xfrm>
            <a:off x="327253" y="2057271"/>
            <a:ext cx="526106" cy="338554"/>
          </a:xfrm>
          <a:prstGeom prst="rect">
            <a:avLst/>
          </a:prstGeom>
        </p:spPr>
        <p:txBody>
          <a:bodyPr wrap="none">
            <a:spAutoFit/>
          </a:bodyPr>
          <a:lstStyle/>
          <a:p>
            <a:r>
              <a:rPr lang="en-US" sz="1600" dirty="0">
                <a:solidFill>
                  <a:schemeClr val="tx1"/>
                </a:solidFill>
              </a:rPr>
              <a:t>601</a:t>
            </a:r>
            <a:endParaRPr lang="en-US" sz="1600" dirty="0"/>
          </a:p>
        </p:txBody>
      </p:sp>
      <p:sp>
        <p:nvSpPr>
          <p:cNvPr id="9" name="Rectangle 8"/>
          <p:cNvSpPr/>
          <p:nvPr/>
        </p:nvSpPr>
        <p:spPr>
          <a:xfrm>
            <a:off x="327253" y="1447800"/>
            <a:ext cx="526106" cy="338554"/>
          </a:xfrm>
          <a:prstGeom prst="rect">
            <a:avLst/>
          </a:prstGeom>
        </p:spPr>
        <p:txBody>
          <a:bodyPr wrap="none">
            <a:spAutoFit/>
          </a:bodyPr>
          <a:lstStyle/>
          <a:p>
            <a:r>
              <a:rPr lang="en-US" sz="1600" dirty="0">
                <a:solidFill>
                  <a:schemeClr val="tx1"/>
                </a:solidFill>
              </a:rPr>
              <a:t>602</a:t>
            </a:r>
            <a:endParaRPr lang="en-US" sz="1600" dirty="0"/>
          </a:p>
        </p:txBody>
      </p:sp>
      <p:sp>
        <p:nvSpPr>
          <p:cNvPr id="10" name="Rectangle 9"/>
          <p:cNvSpPr/>
          <p:nvPr/>
        </p:nvSpPr>
        <p:spPr>
          <a:xfrm>
            <a:off x="327253" y="876171"/>
            <a:ext cx="526106" cy="338554"/>
          </a:xfrm>
          <a:prstGeom prst="rect">
            <a:avLst/>
          </a:prstGeom>
        </p:spPr>
        <p:txBody>
          <a:bodyPr wrap="none">
            <a:spAutoFit/>
          </a:bodyPr>
          <a:lstStyle/>
          <a:p>
            <a:r>
              <a:rPr lang="en-US" sz="1600" dirty="0">
                <a:solidFill>
                  <a:schemeClr val="tx1"/>
                </a:solidFill>
              </a:rPr>
              <a:t>603</a:t>
            </a:r>
            <a:endParaRPr lang="en-US" sz="1600" dirty="0"/>
          </a:p>
        </p:txBody>
      </p:sp>
      <p:sp>
        <p:nvSpPr>
          <p:cNvPr id="11" name="Rectangle 10"/>
          <p:cNvSpPr/>
          <p:nvPr/>
        </p:nvSpPr>
        <p:spPr>
          <a:xfrm>
            <a:off x="7851994" y="3440299"/>
            <a:ext cx="639919" cy="338554"/>
          </a:xfrm>
          <a:prstGeom prst="rect">
            <a:avLst/>
          </a:prstGeom>
        </p:spPr>
        <p:txBody>
          <a:bodyPr wrap="none">
            <a:spAutoFit/>
          </a:bodyPr>
          <a:lstStyle/>
          <a:p>
            <a:r>
              <a:rPr lang="en-US" sz="1600" dirty="0">
                <a:solidFill>
                  <a:schemeClr val="tx1"/>
                </a:solidFill>
              </a:rPr>
              <a:t>2020</a:t>
            </a:r>
            <a:endParaRPr lang="en-US" sz="1600" dirty="0"/>
          </a:p>
        </p:txBody>
      </p:sp>
      <p:sp>
        <p:nvSpPr>
          <p:cNvPr id="12" name="Rectangle 11"/>
          <p:cNvSpPr/>
          <p:nvPr/>
        </p:nvSpPr>
        <p:spPr>
          <a:xfrm>
            <a:off x="6649275" y="3440299"/>
            <a:ext cx="639919" cy="338554"/>
          </a:xfrm>
          <a:prstGeom prst="rect">
            <a:avLst/>
          </a:prstGeom>
        </p:spPr>
        <p:txBody>
          <a:bodyPr wrap="none">
            <a:spAutoFit/>
          </a:bodyPr>
          <a:lstStyle/>
          <a:p>
            <a:r>
              <a:rPr lang="en-US" sz="1600" dirty="0">
                <a:solidFill>
                  <a:schemeClr val="tx1"/>
                </a:solidFill>
              </a:rPr>
              <a:t>2010</a:t>
            </a:r>
            <a:endParaRPr lang="en-US" sz="1600" dirty="0"/>
          </a:p>
        </p:txBody>
      </p:sp>
      <p:sp>
        <p:nvSpPr>
          <p:cNvPr id="13" name="Rectangle 12"/>
          <p:cNvSpPr/>
          <p:nvPr/>
        </p:nvSpPr>
        <p:spPr>
          <a:xfrm>
            <a:off x="5427243" y="3440299"/>
            <a:ext cx="639919" cy="338554"/>
          </a:xfrm>
          <a:prstGeom prst="rect">
            <a:avLst/>
          </a:prstGeom>
        </p:spPr>
        <p:txBody>
          <a:bodyPr wrap="none">
            <a:spAutoFit/>
          </a:bodyPr>
          <a:lstStyle/>
          <a:p>
            <a:r>
              <a:rPr lang="en-US" sz="1600" dirty="0">
                <a:solidFill>
                  <a:schemeClr val="tx1"/>
                </a:solidFill>
              </a:rPr>
              <a:t>2000</a:t>
            </a:r>
            <a:endParaRPr lang="en-US" sz="1600" dirty="0"/>
          </a:p>
        </p:txBody>
      </p:sp>
      <p:sp>
        <p:nvSpPr>
          <p:cNvPr id="14" name="Rectangle 13"/>
          <p:cNvSpPr/>
          <p:nvPr/>
        </p:nvSpPr>
        <p:spPr>
          <a:xfrm>
            <a:off x="4205211" y="3429000"/>
            <a:ext cx="639919" cy="338554"/>
          </a:xfrm>
          <a:prstGeom prst="rect">
            <a:avLst/>
          </a:prstGeom>
        </p:spPr>
        <p:txBody>
          <a:bodyPr wrap="none">
            <a:spAutoFit/>
          </a:bodyPr>
          <a:lstStyle/>
          <a:p>
            <a:r>
              <a:rPr lang="en-US" sz="1600" dirty="0">
                <a:solidFill>
                  <a:schemeClr val="tx1"/>
                </a:solidFill>
              </a:rPr>
              <a:t>1990</a:t>
            </a:r>
            <a:endParaRPr lang="en-US" sz="1600" dirty="0"/>
          </a:p>
        </p:txBody>
      </p:sp>
      <p:sp>
        <p:nvSpPr>
          <p:cNvPr id="15" name="Rectangle 14"/>
          <p:cNvSpPr/>
          <p:nvPr/>
        </p:nvSpPr>
        <p:spPr>
          <a:xfrm>
            <a:off x="327253" y="2660745"/>
            <a:ext cx="526106" cy="338554"/>
          </a:xfrm>
          <a:prstGeom prst="rect">
            <a:avLst/>
          </a:prstGeom>
        </p:spPr>
        <p:txBody>
          <a:bodyPr wrap="none">
            <a:spAutoFit/>
          </a:bodyPr>
          <a:lstStyle/>
          <a:p>
            <a:r>
              <a:rPr lang="en-US" sz="1600" dirty="0">
                <a:solidFill>
                  <a:schemeClr val="tx1"/>
                </a:solidFill>
              </a:rPr>
              <a:t>600</a:t>
            </a:r>
            <a:endParaRPr lang="en-US" sz="1600" dirty="0"/>
          </a:p>
        </p:txBody>
      </p:sp>
      <p:sp>
        <p:nvSpPr>
          <p:cNvPr id="20" name="Rectangle 19"/>
          <p:cNvSpPr/>
          <p:nvPr/>
        </p:nvSpPr>
        <p:spPr>
          <a:xfrm>
            <a:off x="3171342" y="185035"/>
            <a:ext cx="2980303" cy="369332"/>
          </a:xfrm>
          <a:prstGeom prst="rect">
            <a:avLst/>
          </a:prstGeom>
          <a:solidFill>
            <a:schemeClr val="bg1"/>
          </a:solidFill>
        </p:spPr>
        <p:txBody>
          <a:bodyPr wrap="none">
            <a:spAutoFit/>
          </a:bodyPr>
          <a:lstStyle/>
          <a:p>
            <a:r>
              <a:rPr lang="en-US" sz="1800" dirty="0">
                <a:solidFill>
                  <a:schemeClr val="tx1"/>
                </a:solidFill>
              </a:rPr>
              <a:t>60-year hydrograph at DLH</a:t>
            </a:r>
            <a:endParaRPr lang="en-US" sz="1800" dirty="0"/>
          </a:p>
        </p:txBody>
      </p:sp>
      <p:sp>
        <p:nvSpPr>
          <p:cNvPr id="21" name="Rectangle 20"/>
          <p:cNvSpPr/>
          <p:nvPr/>
        </p:nvSpPr>
        <p:spPr>
          <a:xfrm>
            <a:off x="7772400" y="437455"/>
            <a:ext cx="609600" cy="1215986"/>
          </a:xfrm>
          <a:prstGeom prst="rect">
            <a:avLst/>
          </a:prstGeom>
          <a:ln w="19050">
            <a:solidFill>
              <a:srgbClr val="C00000"/>
            </a:solidFill>
          </a:ln>
        </p:spPr>
        <p:txBody>
          <a:bodyPr wrap="square" rtlCol="0" anchor="ctr">
            <a:spAutoFit/>
          </a:bodyPr>
          <a:lstStyle/>
          <a:p>
            <a:pPr algn="ctr"/>
            <a:endParaRPr lang="en-US" sz="2000" dirty="0">
              <a:solidFill>
                <a:schemeClr val="tx1"/>
              </a:solidFill>
            </a:endParaRPr>
          </a:p>
        </p:txBody>
      </p:sp>
      <p:sp>
        <p:nvSpPr>
          <p:cNvPr id="22" name="Rectangle 21"/>
          <p:cNvSpPr/>
          <p:nvPr/>
        </p:nvSpPr>
        <p:spPr>
          <a:xfrm>
            <a:off x="5105400" y="841285"/>
            <a:ext cx="457200" cy="1215986"/>
          </a:xfrm>
          <a:prstGeom prst="rect">
            <a:avLst/>
          </a:prstGeom>
          <a:ln w="19050">
            <a:solidFill>
              <a:srgbClr val="C00000"/>
            </a:solidFill>
          </a:ln>
        </p:spPr>
        <p:txBody>
          <a:bodyPr wrap="square" rtlCol="0" anchor="ctr">
            <a:spAutoFit/>
          </a:bodyPr>
          <a:lstStyle/>
          <a:p>
            <a:pPr algn="ctr"/>
            <a:endParaRPr lang="en-US" sz="2000" dirty="0">
              <a:solidFill>
                <a:schemeClr val="tx1"/>
              </a:solidFill>
            </a:endParaRPr>
          </a:p>
        </p:txBody>
      </p:sp>
      <p:sp>
        <p:nvSpPr>
          <p:cNvPr id="23" name="Rectangle 22"/>
          <p:cNvSpPr/>
          <p:nvPr/>
        </p:nvSpPr>
        <p:spPr>
          <a:xfrm>
            <a:off x="1717716" y="903541"/>
            <a:ext cx="796883" cy="1215986"/>
          </a:xfrm>
          <a:prstGeom prst="rect">
            <a:avLst/>
          </a:prstGeom>
          <a:ln w="19050">
            <a:solidFill>
              <a:srgbClr val="C00000"/>
            </a:solidFill>
          </a:ln>
        </p:spPr>
        <p:txBody>
          <a:bodyPr wrap="square" rtlCol="0" anchor="ctr">
            <a:spAutoFit/>
          </a:bodyPr>
          <a:lstStyle/>
          <a:p>
            <a:pPr algn="ctr"/>
            <a:endParaRPr lang="en-US" sz="2000" dirty="0">
              <a:solidFill>
                <a:schemeClr val="tx1"/>
              </a:solidFill>
            </a:endParaRPr>
          </a:p>
        </p:txBody>
      </p:sp>
      <p:pic>
        <p:nvPicPr>
          <p:cNvPr id="24" name="Picture 23" descr="A person holding a sign posing for the camera&#10;&#10;Description automatically generated">
            <a:extLst>
              <a:ext uri="{FF2B5EF4-FFF2-40B4-BE49-F238E27FC236}">
                <a16:creationId xmlns:a16="http://schemas.microsoft.com/office/drawing/2014/main" id="{B2AC38DF-BB8A-4E50-B161-1BD0196E24F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 y="3896082"/>
            <a:ext cx="2717181" cy="2657117"/>
          </a:xfrm>
          <a:prstGeom prst="rect">
            <a:avLst/>
          </a:prstGeom>
        </p:spPr>
      </p:pic>
      <p:sp>
        <p:nvSpPr>
          <p:cNvPr id="25" name="Rectangle 24"/>
          <p:cNvSpPr/>
          <p:nvPr/>
        </p:nvSpPr>
        <p:spPr>
          <a:xfrm>
            <a:off x="1816643" y="2722581"/>
            <a:ext cx="1437958" cy="338554"/>
          </a:xfrm>
          <a:prstGeom prst="rect">
            <a:avLst/>
          </a:prstGeom>
          <a:solidFill>
            <a:schemeClr val="bg1"/>
          </a:solidFill>
        </p:spPr>
        <p:txBody>
          <a:bodyPr wrap="none">
            <a:spAutoFit/>
          </a:bodyPr>
          <a:lstStyle/>
          <a:p>
            <a:r>
              <a:rPr lang="en-US" sz="1600" b="1" dirty="0">
                <a:solidFill>
                  <a:srgbClr val="C00000"/>
                </a:solidFill>
              </a:rPr>
              <a:t>1974 Sec 111</a:t>
            </a:r>
          </a:p>
        </p:txBody>
      </p:sp>
      <p:sp>
        <p:nvSpPr>
          <p:cNvPr id="26" name="Rectangle 25"/>
          <p:cNvSpPr/>
          <p:nvPr/>
        </p:nvSpPr>
        <p:spPr>
          <a:xfrm>
            <a:off x="5105400" y="2743200"/>
            <a:ext cx="1437958" cy="338554"/>
          </a:xfrm>
          <a:prstGeom prst="rect">
            <a:avLst/>
          </a:prstGeom>
          <a:solidFill>
            <a:schemeClr val="bg1"/>
          </a:solidFill>
        </p:spPr>
        <p:txBody>
          <a:bodyPr wrap="none">
            <a:spAutoFit/>
          </a:bodyPr>
          <a:lstStyle/>
          <a:p>
            <a:r>
              <a:rPr lang="en-US" sz="1600" b="1" dirty="0">
                <a:solidFill>
                  <a:srgbClr val="C00000"/>
                </a:solidFill>
              </a:rPr>
              <a:t>2001 Sec 111</a:t>
            </a:r>
          </a:p>
        </p:txBody>
      </p:sp>
      <p:cxnSp>
        <p:nvCxnSpPr>
          <p:cNvPr id="28" name="Straight Arrow Connector 27"/>
          <p:cNvCxnSpPr/>
          <p:nvPr/>
        </p:nvCxnSpPr>
        <p:spPr bwMode="auto">
          <a:xfrm>
            <a:off x="2535622" y="3124200"/>
            <a:ext cx="0" cy="304800"/>
          </a:xfrm>
          <a:prstGeom prst="straightConnector1">
            <a:avLst/>
          </a:prstGeom>
          <a:solidFill>
            <a:schemeClr val="accent1"/>
          </a:solidFill>
          <a:ln w="28575"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Arrow Connector 29"/>
          <p:cNvCxnSpPr/>
          <p:nvPr/>
        </p:nvCxnSpPr>
        <p:spPr bwMode="auto">
          <a:xfrm>
            <a:off x="5867400" y="3124200"/>
            <a:ext cx="0" cy="304800"/>
          </a:xfrm>
          <a:prstGeom prst="straightConnector1">
            <a:avLst/>
          </a:prstGeom>
          <a:solidFill>
            <a:schemeClr val="accent1"/>
          </a:solidFill>
          <a:ln w="28575"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Rectangle 30"/>
          <p:cNvSpPr/>
          <p:nvPr/>
        </p:nvSpPr>
        <p:spPr>
          <a:xfrm>
            <a:off x="7636606" y="2778365"/>
            <a:ext cx="1437958" cy="338554"/>
          </a:xfrm>
          <a:prstGeom prst="rect">
            <a:avLst/>
          </a:prstGeom>
          <a:solidFill>
            <a:schemeClr val="bg1"/>
          </a:solidFill>
        </p:spPr>
        <p:txBody>
          <a:bodyPr wrap="none">
            <a:spAutoFit/>
          </a:bodyPr>
          <a:lstStyle/>
          <a:p>
            <a:r>
              <a:rPr lang="en-US" sz="1600" b="1" dirty="0">
                <a:solidFill>
                  <a:srgbClr val="C00000"/>
                </a:solidFill>
              </a:rPr>
              <a:t>2022 Sec 111</a:t>
            </a:r>
          </a:p>
        </p:txBody>
      </p:sp>
      <p:cxnSp>
        <p:nvCxnSpPr>
          <p:cNvPr id="32" name="Straight Arrow Connector 31"/>
          <p:cNvCxnSpPr/>
          <p:nvPr/>
        </p:nvCxnSpPr>
        <p:spPr bwMode="auto">
          <a:xfrm>
            <a:off x="8534400" y="3124200"/>
            <a:ext cx="0" cy="304800"/>
          </a:xfrm>
          <a:prstGeom prst="straightConnector1">
            <a:avLst/>
          </a:prstGeom>
          <a:solidFill>
            <a:schemeClr val="accent1"/>
          </a:solidFill>
          <a:ln w="28575"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 name="Rectangle 32"/>
          <p:cNvSpPr/>
          <p:nvPr/>
        </p:nvSpPr>
        <p:spPr>
          <a:xfrm>
            <a:off x="243777" y="125353"/>
            <a:ext cx="1572866" cy="461665"/>
          </a:xfrm>
          <a:prstGeom prst="rect">
            <a:avLst/>
          </a:prstGeom>
          <a:solidFill>
            <a:schemeClr val="bg1"/>
          </a:solidFill>
        </p:spPr>
        <p:txBody>
          <a:bodyPr wrap="none">
            <a:spAutoFit/>
          </a:bodyPr>
          <a:lstStyle/>
          <a:p>
            <a:r>
              <a:rPr lang="en-US" sz="2400" dirty="0">
                <a:solidFill>
                  <a:schemeClr val="tx1"/>
                </a:solidFill>
              </a:rPr>
              <a:t>Lake level</a:t>
            </a:r>
            <a:endParaRPr lang="en-US" sz="2400" dirty="0"/>
          </a:p>
        </p:txBody>
      </p:sp>
      <p:sp>
        <p:nvSpPr>
          <p:cNvPr id="34" name="Rectangle 33"/>
          <p:cNvSpPr/>
          <p:nvPr/>
        </p:nvSpPr>
        <p:spPr>
          <a:xfrm>
            <a:off x="3254601" y="4165937"/>
            <a:ext cx="5819963" cy="1938992"/>
          </a:xfrm>
          <a:prstGeom prst="rect">
            <a:avLst/>
          </a:prstGeom>
        </p:spPr>
        <p:txBody>
          <a:bodyPr wrap="square">
            <a:spAutoFit/>
          </a:bodyPr>
          <a:lstStyle/>
          <a:p>
            <a:r>
              <a:rPr lang="en-US" sz="2000" b="1" dirty="0">
                <a:solidFill>
                  <a:schemeClr val="tx1"/>
                </a:solidFill>
              </a:rPr>
              <a:t>Short-term fluctuations </a:t>
            </a:r>
            <a:r>
              <a:rPr lang="en-US" sz="2000" dirty="0">
                <a:solidFill>
                  <a:schemeClr val="tx1"/>
                </a:solidFill>
              </a:rPr>
              <a:t>(rises)—driven by changes in basin </a:t>
            </a:r>
            <a:r>
              <a:rPr lang="en-US" sz="2000" b="1" dirty="0">
                <a:solidFill>
                  <a:schemeClr val="tx1"/>
                </a:solidFill>
              </a:rPr>
              <a:t>hydrology</a:t>
            </a:r>
            <a:r>
              <a:rPr lang="en-US" sz="2000" dirty="0">
                <a:solidFill>
                  <a:schemeClr val="tx1"/>
                </a:solidFill>
              </a:rPr>
              <a:t>—get our attention, particularly on ‘soft’ coasts like MN / WI Points.</a:t>
            </a:r>
          </a:p>
          <a:p>
            <a:endParaRPr lang="en-US" sz="2000" dirty="0">
              <a:solidFill>
                <a:schemeClr val="tx1"/>
              </a:solidFill>
            </a:endParaRPr>
          </a:p>
          <a:p>
            <a:r>
              <a:rPr lang="en-US" sz="2000" dirty="0">
                <a:solidFill>
                  <a:schemeClr val="tx1"/>
                </a:solidFill>
              </a:rPr>
              <a:t>No coincidence that previous (and current) Section 111 studies follow lake-level </a:t>
            </a:r>
            <a:r>
              <a:rPr lang="en-US" sz="2000" b="1" dirty="0" err="1">
                <a:solidFill>
                  <a:schemeClr val="tx1"/>
                </a:solidFill>
              </a:rPr>
              <a:t>highstands</a:t>
            </a:r>
            <a:r>
              <a:rPr lang="en-US" sz="2000" dirty="0">
                <a:solidFill>
                  <a:schemeClr val="tx1"/>
                </a:solidFill>
              </a:rPr>
              <a:t>.</a:t>
            </a:r>
            <a:endParaRPr lang="en-US" sz="2000" dirty="0"/>
          </a:p>
        </p:txBody>
      </p:sp>
      <p:grpSp>
        <p:nvGrpSpPr>
          <p:cNvPr id="43" name="Group 42"/>
          <p:cNvGrpSpPr/>
          <p:nvPr/>
        </p:nvGrpSpPr>
        <p:grpSpPr>
          <a:xfrm>
            <a:off x="17828" y="3352800"/>
            <a:ext cx="9128733" cy="3420161"/>
            <a:chOff x="17828" y="304800"/>
            <a:chExt cx="9128733" cy="3420161"/>
          </a:xfrm>
        </p:grpSpPr>
        <p:pic>
          <p:nvPicPr>
            <p:cNvPr id="41" name="Picture 40" descr="A screenshot of a social media post&#10;&#10;Description automatically generated">
              <a:extLst>
                <a:ext uri="{FF2B5EF4-FFF2-40B4-BE49-F238E27FC236}">
                  <a16:creationId xmlns:a16="http://schemas.microsoft.com/office/drawing/2014/main" id="{AE94C4FC-596E-4F7A-BF0B-46D70568F8F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828" y="304800"/>
              <a:ext cx="4630372" cy="3420161"/>
            </a:xfrm>
            <a:prstGeom prst="rect">
              <a:avLst/>
            </a:prstGeom>
          </p:spPr>
        </p:pic>
        <p:sp>
          <p:nvSpPr>
            <p:cNvPr id="42" name="Rectangle 41"/>
            <p:cNvSpPr/>
            <p:nvPr/>
          </p:nvSpPr>
          <p:spPr>
            <a:xfrm>
              <a:off x="3886200" y="1110095"/>
              <a:ext cx="5260361" cy="2246769"/>
            </a:xfrm>
            <a:prstGeom prst="rect">
              <a:avLst/>
            </a:prstGeom>
            <a:solidFill>
              <a:schemeClr val="accent5"/>
            </a:solidFill>
            <a:ln w="28575">
              <a:solidFill>
                <a:srgbClr val="FFC000"/>
              </a:solidFill>
            </a:ln>
          </p:spPr>
          <p:txBody>
            <a:bodyPr wrap="square">
              <a:spAutoFit/>
            </a:bodyPr>
            <a:lstStyle/>
            <a:p>
              <a:r>
                <a:rPr lang="en-US" sz="2000" dirty="0">
                  <a:solidFill>
                    <a:schemeClr val="tx1"/>
                  </a:solidFill>
                </a:rPr>
                <a:t>These </a:t>
              </a:r>
              <a:r>
                <a:rPr lang="en-US" sz="2000" b="1" dirty="0">
                  <a:solidFill>
                    <a:schemeClr val="tx1"/>
                  </a:solidFill>
                </a:rPr>
                <a:t>climate-driven</a:t>
              </a:r>
              <a:r>
                <a:rPr lang="en-US" sz="2000" dirty="0">
                  <a:solidFill>
                    <a:schemeClr val="tx1"/>
                  </a:solidFill>
                </a:rPr>
                <a:t> fluctuations are superimposed on a long-term (millennial scale) lake-level rise driven by lithospheric dynamics, i.e. </a:t>
              </a:r>
              <a:r>
                <a:rPr lang="en-US" sz="2000" b="1" dirty="0">
                  <a:solidFill>
                    <a:schemeClr val="tx1"/>
                  </a:solidFill>
                </a:rPr>
                <a:t>differential post-glacial rebound</a:t>
              </a:r>
              <a:r>
                <a:rPr lang="en-US" sz="2000" dirty="0">
                  <a:solidFill>
                    <a:schemeClr val="tx1"/>
                  </a:solidFill>
                </a:rPr>
                <a:t>, and shifting drainage outlets.</a:t>
              </a:r>
            </a:p>
            <a:p>
              <a:endParaRPr lang="en-US" sz="2000" dirty="0">
                <a:solidFill>
                  <a:schemeClr val="tx1"/>
                </a:solidFill>
              </a:endParaRPr>
            </a:p>
            <a:p>
              <a:r>
                <a:rPr lang="en-US" sz="2000" dirty="0">
                  <a:solidFill>
                    <a:schemeClr val="tx1"/>
                  </a:solidFill>
                </a:rPr>
                <a:t>More on this later…</a:t>
              </a:r>
              <a:endParaRPr lang="en-US" sz="2000" dirty="0"/>
            </a:p>
          </p:txBody>
        </p:sp>
      </p:grpSp>
    </p:spTree>
    <p:extLst>
      <p:ext uri="{BB962C8B-B14F-4D97-AF65-F5344CB8AC3E}">
        <p14:creationId xmlns:p14="http://schemas.microsoft.com/office/powerpoint/2010/main" val="3680197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02C610F-917D-552E-30BF-560CFAA91C90}"/>
              </a:ext>
            </a:extLst>
          </p:cNvPr>
          <p:cNvSpPr/>
          <p:nvPr/>
        </p:nvSpPr>
        <p:spPr>
          <a:xfrm>
            <a:off x="1219200" y="1676400"/>
            <a:ext cx="5943600" cy="523220"/>
          </a:xfrm>
          <a:prstGeom prst="rect">
            <a:avLst/>
          </a:prstGeom>
          <a:noFill/>
        </p:spPr>
        <p:txBody>
          <a:bodyPr wrap="square">
            <a:spAutoFit/>
          </a:bodyPr>
          <a:lstStyle/>
          <a:p>
            <a:r>
              <a:rPr lang="en-US" sz="2800" dirty="0">
                <a:solidFill>
                  <a:schemeClr val="tx1"/>
                </a:solidFill>
              </a:rPr>
              <a:t>In the meantime, …</a:t>
            </a:r>
            <a:endParaRPr lang="en-US" sz="2800" b="1" dirty="0"/>
          </a:p>
        </p:txBody>
      </p:sp>
      <p:pic>
        <p:nvPicPr>
          <p:cNvPr id="4" name="Picture 3" descr="A close-up of a band aid&#10;&#10;Description automatically generated">
            <a:extLst>
              <a:ext uri="{FF2B5EF4-FFF2-40B4-BE49-F238E27FC236}">
                <a16:creationId xmlns:a16="http://schemas.microsoft.com/office/drawing/2014/main" id="{C5BF99AA-B838-36D7-8930-C824DBF9672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316" t="14634" r="4879" b="14634"/>
          <a:stretch/>
        </p:blipFill>
        <p:spPr>
          <a:xfrm>
            <a:off x="5791200" y="76200"/>
            <a:ext cx="2743200" cy="2209800"/>
          </a:xfrm>
          <a:prstGeom prst="rect">
            <a:avLst/>
          </a:prstGeom>
        </p:spPr>
      </p:pic>
      <p:sp>
        <p:nvSpPr>
          <p:cNvPr id="5" name="Rectangle 4">
            <a:extLst>
              <a:ext uri="{FF2B5EF4-FFF2-40B4-BE49-F238E27FC236}">
                <a16:creationId xmlns:a16="http://schemas.microsoft.com/office/drawing/2014/main" id="{D9F6407C-30FC-0E42-61B8-A1F9C72BB873}"/>
              </a:ext>
            </a:extLst>
          </p:cNvPr>
          <p:cNvSpPr/>
          <p:nvPr/>
        </p:nvSpPr>
        <p:spPr>
          <a:xfrm>
            <a:off x="1257300" y="2736502"/>
            <a:ext cx="6629400" cy="1138773"/>
          </a:xfrm>
          <a:prstGeom prst="rect">
            <a:avLst/>
          </a:prstGeom>
          <a:noFill/>
        </p:spPr>
        <p:txBody>
          <a:bodyPr wrap="square">
            <a:spAutoFit/>
          </a:bodyPr>
          <a:lstStyle/>
          <a:p>
            <a:r>
              <a:rPr lang="en-US" sz="2800" b="1" dirty="0">
                <a:solidFill>
                  <a:schemeClr val="tx1"/>
                </a:solidFill>
              </a:rPr>
              <a:t>Beach</a:t>
            </a:r>
            <a:r>
              <a:rPr lang="en-US" sz="2800" dirty="0">
                <a:solidFill>
                  <a:schemeClr val="tx1"/>
                </a:solidFill>
              </a:rPr>
              <a:t> </a:t>
            </a:r>
            <a:r>
              <a:rPr lang="en-US" sz="2800" b="1" dirty="0">
                <a:solidFill>
                  <a:schemeClr val="tx1"/>
                </a:solidFill>
              </a:rPr>
              <a:t>nourishment</a:t>
            </a:r>
            <a:r>
              <a:rPr lang="en-US" sz="2800" dirty="0">
                <a:solidFill>
                  <a:schemeClr val="tx1"/>
                </a:solidFill>
              </a:rPr>
              <a:t>…</a:t>
            </a:r>
          </a:p>
          <a:p>
            <a:endParaRPr lang="en-US" sz="1200" dirty="0">
              <a:solidFill>
                <a:schemeClr val="tx1"/>
              </a:solidFill>
            </a:endParaRPr>
          </a:p>
          <a:p>
            <a:r>
              <a:rPr lang="en-US" sz="2800" dirty="0">
                <a:solidFill>
                  <a:schemeClr val="tx1"/>
                </a:solidFill>
              </a:rPr>
              <a:t>…with dredge spoils from harbor</a:t>
            </a:r>
            <a:endParaRPr lang="en-US" sz="2800" b="1" dirty="0"/>
          </a:p>
        </p:txBody>
      </p:sp>
      <p:sp>
        <p:nvSpPr>
          <p:cNvPr id="6" name="Rectangle 5">
            <a:extLst>
              <a:ext uri="{FF2B5EF4-FFF2-40B4-BE49-F238E27FC236}">
                <a16:creationId xmlns:a16="http://schemas.microsoft.com/office/drawing/2014/main" id="{72FFAEA6-E30E-52EA-7B57-C797930A3CA5}"/>
              </a:ext>
            </a:extLst>
          </p:cNvPr>
          <p:cNvSpPr/>
          <p:nvPr/>
        </p:nvSpPr>
        <p:spPr>
          <a:xfrm>
            <a:off x="1257300" y="4387348"/>
            <a:ext cx="6438900" cy="861774"/>
          </a:xfrm>
          <a:prstGeom prst="rect">
            <a:avLst/>
          </a:prstGeom>
          <a:noFill/>
        </p:spPr>
        <p:txBody>
          <a:bodyPr wrap="square">
            <a:spAutoFit/>
          </a:bodyPr>
          <a:lstStyle/>
          <a:p>
            <a:r>
              <a:rPr lang="en-US" sz="2000" dirty="0">
                <a:solidFill>
                  <a:schemeClr val="tx1"/>
                </a:solidFill>
              </a:rPr>
              <a:t>Spoils = </a:t>
            </a:r>
            <a:r>
              <a:rPr lang="en-US" sz="2000" b="1" dirty="0">
                <a:solidFill>
                  <a:schemeClr val="tx1"/>
                </a:solidFill>
              </a:rPr>
              <a:t>Fine sand</a:t>
            </a:r>
            <a:r>
              <a:rPr lang="en-US" sz="2000" dirty="0">
                <a:solidFill>
                  <a:schemeClr val="tx1"/>
                </a:solidFill>
              </a:rPr>
              <a:t>, silt, organics, and other things (!)</a:t>
            </a:r>
          </a:p>
          <a:p>
            <a:endParaRPr lang="en-US" sz="1000" dirty="0">
              <a:solidFill>
                <a:schemeClr val="tx1"/>
              </a:solidFill>
            </a:endParaRPr>
          </a:p>
          <a:p>
            <a:r>
              <a:rPr lang="en-US" sz="2000" dirty="0">
                <a:solidFill>
                  <a:schemeClr val="tx1"/>
                </a:solidFill>
              </a:rPr>
              <a:t>Native coastal sources = </a:t>
            </a:r>
            <a:r>
              <a:rPr lang="en-US" sz="2000" b="1" dirty="0">
                <a:solidFill>
                  <a:schemeClr val="tx1"/>
                </a:solidFill>
              </a:rPr>
              <a:t>coarse sand </a:t>
            </a:r>
            <a:r>
              <a:rPr lang="en-US" sz="2000" dirty="0">
                <a:solidFill>
                  <a:schemeClr val="tx1"/>
                </a:solidFill>
              </a:rPr>
              <a:t>&amp; gravel</a:t>
            </a:r>
            <a:endParaRPr lang="en-US" sz="2000" dirty="0"/>
          </a:p>
        </p:txBody>
      </p:sp>
    </p:spTree>
    <p:extLst>
      <p:ext uri="{BB962C8B-B14F-4D97-AF65-F5344CB8AC3E}">
        <p14:creationId xmlns:p14="http://schemas.microsoft.com/office/powerpoint/2010/main" val="8504258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479A43-E63F-7A8E-9757-A5D1F3E99350}"/>
              </a:ext>
            </a:extLst>
          </p:cNvPr>
          <p:cNvSpPr/>
          <p:nvPr/>
        </p:nvSpPr>
        <p:spPr>
          <a:xfrm>
            <a:off x="152400" y="76200"/>
            <a:ext cx="5943600" cy="400110"/>
          </a:xfrm>
          <a:prstGeom prst="rect">
            <a:avLst/>
          </a:prstGeom>
          <a:noFill/>
        </p:spPr>
        <p:txBody>
          <a:bodyPr wrap="square">
            <a:spAutoFit/>
          </a:bodyPr>
          <a:lstStyle/>
          <a:p>
            <a:r>
              <a:rPr lang="en-US" sz="2000" dirty="0">
                <a:solidFill>
                  <a:schemeClr val="tx1"/>
                </a:solidFill>
              </a:rPr>
              <a:t>Erosion mitigation via periodic beach nourishment</a:t>
            </a:r>
            <a:endParaRPr lang="en-US" sz="20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600"/>
            <a:ext cx="9144000" cy="6091375"/>
          </a:xfrm>
          <a:prstGeom prst="rect">
            <a:avLst/>
          </a:prstGeom>
        </p:spPr>
      </p:pic>
      <p:sp>
        <p:nvSpPr>
          <p:cNvPr id="7" name="Rectangle 6">
            <a:extLst>
              <a:ext uri="{FF2B5EF4-FFF2-40B4-BE49-F238E27FC236}">
                <a16:creationId xmlns:a16="http://schemas.microsoft.com/office/drawing/2014/main" id="{32479A43-E63F-7A8E-9757-A5D1F3E99350}"/>
              </a:ext>
            </a:extLst>
          </p:cNvPr>
          <p:cNvSpPr/>
          <p:nvPr/>
        </p:nvSpPr>
        <p:spPr>
          <a:xfrm>
            <a:off x="6477000" y="3455232"/>
            <a:ext cx="2286000" cy="400110"/>
          </a:xfrm>
          <a:prstGeom prst="rect">
            <a:avLst/>
          </a:prstGeom>
          <a:solidFill>
            <a:schemeClr val="bg1">
              <a:lumMod val="95000"/>
            </a:schemeClr>
          </a:solidFill>
          <a:ln w="28575">
            <a:solidFill>
              <a:schemeClr val="accent5">
                <a:lumMod val="75000"/>
              </a:schemeClr>
            </a:solidFill>
          </a:ln>
        </p:spPr>
        <p:txBody>
          <a:bodyPr wrap="square">
            <a:spAutoFit/>
          </a:bodyPr>
          <a:lstStyle/>
          <a:p>
            <a:r>
              <a:rPr lang="en-US" sz="2000" dirty="0">
                <a:solidFill>
                  <a:schemeClr val="tx1"/>
                </a:solidFill>
              </a:rPr>
              <a:t>1934 nourishment</a:t>
            </a:r>
            <a:endParaRPr lang="en-US" sz="2000" dirty="0"/>
          </a:p>
        </p:txBody>
      </p:sp>
      <p:sp>
        <p:nvSpPr>
          <p:cNvPr id="8" name="Oval 7"/>
          <p:cNvSpPr/>
          <p:nvPr/>
        </p:nvSpPr>
        <p:spPr>
          <a:xfrm>
            <a:off x="3048000" y="1905000"/>
            <a:ext cx="1219200" cy="228600"/>
          </a:xfrm>
          <a:prstGeom prst="ellipse">
            <a:avLst/>
          </a:prstGeom>
          <a:ln w="28575">
            <a:solidFill>
              <a:srgbClr val="C00000"/>
            </a:solidFill>
          </a:ln>
        </p:spPr>
        <p:txBody>
          <a:bodyPr wrap="square" rtlCol="0" anchor="ctr">
            <a:spAutoFit/>
          </a:bodyPr>
          <a:lstStyle/>
          <a:p>
            <a:pPr algn="ctr"/>
            <a:endParaRPr lang="en-US" sz="2000" dirty="0">
              <a:solidFill>
                <a:schemeClr val="tx1"/>
              </a:solidFill>
            </a:endParaRPr>
          </a:p>
        </p:txBody>
      </p:sp>
      <p:sp>
        <p:nvSpPr>
          <p:cNvPr id="9" name="Oval 8"/>
          <p:cNvSpPr/>
          <p:nvPr/>
        </p:nvSpPr>
        <p:spPr>
          <a:xfrm>
            <a:off x="3366357" y="4472544"/>
            <a:ext cx="1219200" cy="228600"/>
          </a:xfrm>
          <a:prstGeom prst="ellipse">
            <a:avLst/>
          </a:prstGeom>
          <a:ln w="28575">
            <a:solidFill>
              <a:srgbClr val="C00000"/>
            </a:solidFill>
          </a:ln>
        </p:spPr>
        <p:txBody>
          <a:bodyPr wrap="square" rtlCol="0" anchor="ctr">
            <a:spAutoFit/>
          </a:bodyPr>
          <a:lstStyle/>
          <a:p>
            <a:pPr algn="ctr"/>
            <a:endParaRPr lang="en-US" sz="2000" dirty="0">
              <a:solidFill>
                <a:schemeClr val="tx1"/>
              </a:solidFill>
            </a:endParaRPr>
          </a:p>
        </p:txBody>
      </p:sp>
      <p:sp>
        <p:nvSpPr>
          <p:cNvPr id="24" name="Freeform 23"/>
          <p:cNvSpPr/>
          <p:nvPr/>
        </p:nvSpPr>
        <p:spPr>
          <a:xfrm>
            <a:off x="2369820" y="4419600"/>
            <a:ext cx="1554480" cy="590203"/>
          </a:xfrm>
          <a:custGeom>
            <a:avLst/>
            <a:gdLst>
              <a:gd name="connsiteX0" fmla="*/ 33251 w 1554480"/>
              <a:gd name="connsiteY0" fmla="*/ 0 h 590203"/>
              <a:gd name="connsiteX1" fmla="*/ 548640 w 1554480"/>
              <a:gd name="connsiteY1" fmla="*/ 141316 h 590203"/>
              <a:gd name="connsiteX2" fmla="*/ 719051 w 1554480"/>
              <a:gd name="connsiteY2" fmla="*/ 182880 h 590203"/>
              <a:gd name="connsiteX3" fmla="*/ 1546167 w 1554480"/>
              <a:gd name="connsiteY3" fmla="*/ 523702 h 590203"/>
              <a:gd name="connsiteX4" fmla="*/ 1554480 w 1554480"/>
              <a:gd name="connsiteY4" fmla="*/ 590203 h 590203"/>
              <a:gd name="connsiteX5" fmla="*/ 1143000 w 1554480"/>
              <a:gd name="connsiteY5" fmla="*/ 544483 h 590203"/>
              <a:gd name="connsiteX6" fmla="*/ 723207 w 1554480"/>
              <a:gd name="connsiteY6" fmla="*/ 448887 h 590203"/>
              <a:gd name="connsiteX7" fmla="*/ 311727 w 1554480"/>
              <a:gd name="connsiteY7" fmla="*/ 344978 h 590203"/>
              <a:gd name="connsiteX8" fmla="*/ 0 w 1554480"/>
              <a:gd name="connsiteY8" fmla="*/ 249382 h 590203"/>
              <a:gd name="connsiteX9" fmla="*/ 33251 w 1554480"/>
              <a:gd name="connsiteY9" fmla="*/ 0 h 59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4480" h="590203">
                <a:moveTo>
                  <a:pt x="33251" y="0"/>
                </a:moveTo>
                <a:lnTo>
                  <a:pt x="548640" y="141316"/>
                </a:lnTo>
                <a:lnTo>
                  <a:pt x="719051" y="182880"/>
                </a:lnTo>
                <a:lnTo>
                  <a:pt x="1546167" y="523702"/>
                </a:lnTo>
                <a:lnTo>
                  <a:pt x="1554480" y="590203"/>
                </a:lnTo>
                <a:lnTo>
                  <a:pt x="1143000" y="544483"/>
                </a:lnTo>
                <a:lnTo>
                  <a:pt x="723207" y="448887"/>
                </a:lnTo>
                <a:lnTo>
                  <a:pt x="311727" y="344978"/>
                </a:lnTo>
                <a:lnTo>
                  <a:pt x="0" y="249382"/>
                </a:lnTo>
                <a:lnTo>
                  <a:pt x="33251" y="0"/>
                </a:lnTo>
                <a:close/>
              </a:path>
            </a:pathLst>
          </a:custGeom>
          <a:solidFill>
            <a:srgbClr val="FFC000">
              <a:alpha val="50000"/>
            </a:srgbClr>
          </a:solidFill>
          <a:ln w="28575">
            <a:solidFill>
              <a:schemeClr val="tx1"/>
            </a:solidFill>
          </a:ln>
        </p:spPr>
        <p:txBody>
          <a:bodyPr wrap="square" rtlCol="0" anchor="ctr">
            <a:spAutoFit/>
          </a:bodyPr>
          <a:lstStyle/>
          <a:p>
            <a:pPr algn="ctr"/>
            <a:endParaRPr lang="en-US" sz="2000" dirty="0">
              <a:solidFill>
                <a:schemeClr val="tx1"/>
              </a:solidFill>
            </a:endParaRPr>
          </a:p>
        </p:txBody>
      </p:sp>
      <p:sp>
        <p:nvSpPr>
          <p:cNvPr id="3" name="Rectangle 2">
            <a:extLst>
              <a:ext uri="{FF2B5EF4-FFF2-40B4-BE49-F238E27FC236}">
                <a16:creationId xmlns:a16="http://schemas.microsoft.com/office/drawing/2014/main" id="{419D1015-23E2-568B-B955-F59B04689344}"/>
              </a:ext>
            </a:extLst>
          </p:cNvPr>
          <p:cNvSpPr/>
          <p:nvPr/>
        </p:nvSpPr>
        <p:spPr>
          <a:xfrm>
            <a:off x="228600" y="6172200"/>
            <a:ext cx="2971800" cy="338554"/>
          </a:xfrm>
          <a:prstGeom prst="rect">
            <a:avLst/>
          </a:prstGeom>
          <a:noFill/>
        </p:spPr>
        <p:txBody>
          <a:bodyPr wrap="square">
            <a:spAutoFit/>
          </a:bodyPr>
          <a:lstStyle/>
          <a:p>
            <a:r>
              <a:rPr lang="en-US" sz="1600" dirty="0">
                <a:solidFill>
                  <a:schemeClr val="tx1"/>
                </a:solidFill>
              </a:rPr>
              <a:t>USACE (1974; Sec 111)</a:t>
            </a:r>
            <a:endParaRPr lang="en-US" sz="1600" dirty="0"/>
          </a:p>
        </p:txBody>
      </p:sp>
    </p:spTree>
    <p:extLst>
      <p:ext uri="{BB962C8B-B14F-4D97-AF65-F5344CB8AC3E}">
        <p14:creationId xmlns:p14="http://schemas.microsoft.com/office/powerpoint/2010/main" val="11600498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52236"/>
            <a:ext cx="9144000" cy="6129564"/>
          </a:xfrm>
          <a:prstGeom prst="rect">
            <a:avLst/>
          </a:prstGeom>
        </p:spPr>
      </p:pic>
      <p:sp>
        <p:nvSpPr>
          <p:cNvPr id="2" name="Rectangle 1">
            <a:extLst>
              <a:ext uri="{FF2B5EF4-FFF2-40B4-BE49-F238E27FC236}">
                <a16:creationId xmlns:a16="http://schemas.microsoft.com/office/drawing/2014/main" id="{32479A43-E63F-7A8E-9757-A5D1F3E99350}"/>
              </a:ext>
            </a:extLst>
          </p:cNvPr>
          <p:cNvSpPr/>
          <p:nvPr/>
        </p:nvSpPr>
        <p:spPr>
          <a:xfrm>
            <a:off x="152400" y="76200"/>
            <a:ext cx="5943600" cy="400110"/>
          </a:xfrm>
          <a:prstGeom prst="rect">
            <a:avLst/>
          </a:prstGeom>
          <a:noFill/>
        </p:spPr>
        <p:txBody>
          <a:bodyPr wrap="square">
            <a:spAutoFit/>
          </a:bodyPr>
          <a:lstStyle/>
          <a:p>
            <a:r>
              <a:rPr lang="en-US" sz="2000" dirty="0">
                <a:solidFill>
                  <a:schemeClr val="tx1"/>
                </a:solidFill>
              </a:rPr>
              <a:t>Erosion mitigation via periodic beach nourishment</a:t>
            </a:r>
            <a:endParaRPr lang="en-US" sz="2000" dirty="0"/>
          </a:p>
        </p:txBody>
      </p:sp>
      <p:sp>
        <p:nvSpPr>
          <p:cNvPr id="7" name="Rectangle 6">
            <a:extLst>
              <a:ext uri="{FF2B5EF4-FFF2-40B4-BE49-F238E27FC236}">
                <a16:creationId xmlns:a16="http://schemas.microsoft.com/office/drawing/2014/main" id="{32479A43-E63F-7A8E-9757-A5D1F3E99350}"/>
              </a:ext>
            </a:extLst>
          </p:cNvPr>
          <p:cNvSpPr/>
          <p:nvPr/>
        </p:nvSpPr>
        <p:spPr>
          <a:xfrm>
            <a:off x="6553200" y="762000"/>
            <a:ext cx="2286000" cy="400110"/>
          </a:xfrm>
          <a:prstGeom prst="rect">
            <a:avLst/>
          </a:prstGeom>
          <a:solidFill>
            <a:schemeClr val="bg1">
              <a:lumMod val="95000"/>
            </a:schemeClr>
          </a:solidFill>
          <a:ln w="28575">
            <a:solidFill>
              <a:schemeClr val="accent5">
                <a:lumMod val="75000"/>
              </a:schemeClr>
            </a:solidFill>
          </a:ln>
        </p:spPr>
        <p:txBody>
          <a:bodyPr wrap="square">
            <a:spAutoFit/>
          </a:bodyPr>
          <a:lstStyle/>
          <a:p>
            <a:r>
              <a:rPr lang="en-US" sz="2000" dirty="0">
                <a:solidFill>
                  <a:schemeClr val="tx1"/>
                </a:solidFill>
              </a:rPr>
              <a:t>1963 nourishment</a:t>
            </a:r>
            <a:endParaRPr lang="en-US" sz="2000" dirty="0"/>
          </a:p>
        </p:txBody>
      </p:sp>
      <p:sp>
        <p:nvSpPr>
          <p:cNvPr id="33" name="Freeform 32"/>
          <p:cNvSpPr/>
          <p:nvPr/>
        </p:nvSpPr>
        <p:spPr>
          <a:xfrm>
            <a:off x="2362200" y="1728760"/>
            <a:ext cx="4929447" cy="1109749"/>
          </a:xfrm>
          <a:custGeom>
            <a:avLst/>
            <a:gdLst>
              <a:gd name="connsiteX0" fmla="*/ 45720 w 4929447"/>
              <a:gd name="connsiteY0" fmla="*/ 0 h 1109749"/>
              <a:gd name="connsiteX1" fmla="*/ 1425633 w 4929447"/>
              <a:gd name="connsiteY1" fmla="*/ 290945 h 1109749"/>
              <a:gd name="connsiteX2" fmla="*/ 1392382 w 4929447"/>
              <a:gd name="connsiteY2" fmla="*/ 453043 h 1109749"/>
              <a:gd name="connsiteX3" fmla="*/ 3217026 w 4929447"/>
              <a:gd name="connsiteY3" fmla="*/ 814647 h 1109749"/>
              <a:gd name="connsiteX4" fmla="*/ 4904509 w 4929447"/>
              <a:gd name="connsiteY4" fmla="*/ 939338 h 1109749"/>
              <a:gd name="connsiteX5" fmla="*/ 4929447 w 4929447"/>
              <a:gd name="connsiteY5" fmla="*/ 1101436 h 1109749"/>
              <a:gd name="connsiteX6" fmla="*/ 4754880 w 4929447"/>
              <a:gd name="connsiteY6" fmla="*/ 1109749 h 1109749"/>
              <a:gd name="connsiteX7" fmla="*/ 4272742 w 4929447"/>
              <a:gd name="connsiteY7" fmla="*/ 1026621 h 1109749"/>
              <a:gd name="connsiteX8" fmla="*/ 4006735 w 4929447"/>
              <a:gd name="connsiteY8" fmla="*/ 1022465 h 1109749"/>
              <a:gd name="connsiteX9" fmla="*/ 3657600 w 4929447"/>
              <a:gd name="connsiteY9" fmla="*/ 964276 h 1109749"/>
              <a:gd name="connsiteX10" fmla="*/ 3291840 w 4929447"/>
              <a:gd name="connsiteY10" fmla="*/ 922712 h 1109749"/>
              <a:gd name="connsiteX11" fmla="*/ 2917767 w 4929447"/>
              <a:gd name="connsiteY11" fmla="*/ 885305 h 1109749"/>
              <a:gd name="connsiteX12" fmla="*/ 2772295 w 4929447"/>
              <a:gd name="connsiteY12" fmla="*/ 847898 h 1109749"/>
              <a:gd name="connsiteX13" fmla="*/ 2007524 w 4929447"/>
              <a:gd name="connsiteY13" fmla="*/ 777240 h 1109749"/>
              <a:gd name="connsiteX14" fmla="*/ 1625138 w 4929447"/>
              <a:gd name="connsiteY14" fmla="*/ 673331 h 1109749"/>
              <a:gd name="connsiteX15" fmla="*/ 1479666 w 4929447"/>
              <a:gd name="connsiteY15" fmla="*/ 648392 h 1109749"/>
              <a:gd name="connsiteX16" fmla="*/ 1350818 w 4929447"/>
              <a:gd name="connsiteY16" fmla="*/ 644236 h 1109749"/>
              <a:gd name="connsiteX17" fmla="*/ 943495 w 4929447"/>
              <a:gd name="connsiteY17" fmla="*/ 565265 h 1109749"/>
              <a:gd name="connsiteX18" fmla="*/ 569422 w 4929447"/>
              <a:gd name="connsiteY18" fmla="*/ 482138 h 1109749"/>
              <a:gd name="connsiteX19" fmla="*/ 245226 w 4929447"/>
              <a:gd name="connsiteY19" fmla="*/ 399011 h 1109749"/>
              <a:gd name="connsiteX20" fmla="*/ 0 w 4929447"/>
              <a:gd name="connsiteY20" fmla="*/ 311727 h 1109749"/>
              <a:gd name="connsiteX21" fmla="*/ 45720 w 4929447"/>
              <a:gd name="connsiteY21" fmla="*/ 0 h 1109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929447" h="1109749">
                <a:moveTo>
                  <a:pt x="45720" y="0"/>
                </a:moveTo>
                <a:lnTo>
                  <a:pt x="1425633" y="290945"/>
                </a:lnTo>
                <a:lnTo>
                  <a:pt x="1392382" y="453043"/>
                </a:lnTo>
                <a:lnTo>
                  <a:pt x="3217026" y="814647"/>
                </a:lnTo>
                <a:lnTo>
                  <a:pt x="4904509" y="939338"/>
                </a:lnTo>
                <a:lnTo>
                  <a:pt x="4929447" y="1101436"/>
                </a:lnTo>
                <a:lnTo>
                  <a:pt x="4754880" y="1109749"/>
                </a:lnTo>
                <a:lnTo>
                  <a:pt x="4272742" y="1026621"/>
                </a:lnTo>
                <a:lnTo>
                  <a:pt x="4006735" y="1022465"/>
                </a:lnTo>
                <a:lnTo>
                  <a:pt x="3657600" y="964276"/>
                </a:lnTo>
                <a:lnTo>
                  <a:pt x="3291840" y="922712"/>
                </a:lnTo>
                <a:lnTo>
                  <a:pt x="2917767" y="885305"/>
                </a:lnTo>
                <a:lnTo>
                  <a:pt x="2772295" y="847898"/>
                </a:lnTo>
                <a:lnTo>
                  <a:pt x="2007524" y="777240"/>
                </a:lnTo>
                <a:lnTo>
                  <a:pt x="1625138" y="673331"/>
                </a:lnTo>
                <a:lnTo>
                  <a:pt x="1479666" y="648392"/>
                </a:lnTo>
                <a:lnTo>
                  <a:pt x="1350818" y="644236"/>
                </a:lnTo>
                <a:lnTo>
                  <a:pt x="943495" y="565265"/>
                </a:lnTo>
                <a:lnTo>
                  <a:pt x="569422" y="482138"/>
                </a:lnTo>
                <a:lnTo>
                  <a:pt x="245226" y="399011"/>
                </a:lnTo>
                <a:lnTo>
                  <a:pt x="0" y="311727"/>
                </a:lnTo>
                <a:lnTo>
                  <a:pt x="45720" y="0"/>
                </a:lnTo>
                <a:close/>
              </a:path>
            </a:pathLst>
          </a:custGeom>
          <a:solidFill>
            <a:srgbClr val="FFC000">
              <a:alpha val="50000"/>
            </a:srgbClr>
          </a:solidFill>
          <a:ln w="28575">
            <a:solidFill>
              <a:schemeClr val="tx1"/>
            </a:solidFill>
          </a:ln>
        </p:spPr>
        <p:txBody>
          <a:bodyPr wrap="square" rtlCol="0" anchor="ctr">
            <a:spAutoFit/>
          </a:bodyPr>
          <a:lstStyle/>
          <a:p>
            <a:pPr algn="ctr"/>
            <a:endParaRPr lang="en-US" sz="2000" dirty="0">
              <a:solidFill>
                <a:schemeClr val="tx1"/>
              </a:solidFill>
            </a:endParaRPr>
          </a:p>
        </p:txBody>
      </p:sp>
      <p:sp>
        <p:nvSpPr>
          <p:cNvPr id="4" name="Rectangle 3">
            <a:extLst>
              <a:ext uri="{FF2B5EF4-FFF2-40B4-BE49-F238E27FC236}">
                <a16:creationId xmlns:a16="http://schemas.microsoft.com/office/drawing/2014/main" id="{E0C379D8-DD68-769B-D3A2-7CDD48750D75}"/>
              </a:ext>
            </a:extLst>
          </p:cNvPr>
          <p:cNvSpPr/>
          <p:nvPr/>
        </p:nvSpPr>
        <p:spPr>
          <a:xfrm>
            <a:off x="152400" y="6290846"/>
            <a:ext cx="2971800" cy="338554"/>
          </a:xfrm>
          <a:prstGeom prst="rect">
            <a:avLst/>
          </a:prstGeom>
          <a:noFill/>
        </p:spPr>
        <p:txBody>
          <a:bodyPr wrap="square">
            <a:spAutoFit/>
          </a:bodyPr>
          <a:lstStyle/>
          <a:p>
            <a:r>
              <a:rPr lang="en-US" sz="1600" dirty="0">
                <a:solidFill>
                  <a:schemeClr val="tx1"/>
                </a:solidFill>
              </a:rPr>
              <a:t>USACE (1974; Sec 111)</a:t>
            </a:r>
            <a:endParaRPr lang="en-US" sz="1600" dirty="0"/>
          </a:p>
        </p:txBody>
      </p:sp>
    </p:spTree>
    <p:extLst>
      <p:ext uri="{BB962C8B-B14F-4D97-AF65-F5344CB8AC3E}">
        <p14:creationId xmlns:p14="http://schemas.microsoft.com/office/powerpoint/2010/main" val="19147343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479A43-E63F-7A8E-9757-A5D1F3E99350}"/>
              </a:ext>
            </a:extLst>
          </p:cNvPr>
          <p:cNvSpPr/>
          <p:nvPr/>
        </p:nvSpPr>
        <p:spPr>
          <a:xfrm>
            <a:off x="152400" y="76200"/>
            <a:ext cx="5943600" cy="400110"/>
          </a:xfrm>
          <a:prstGeom prst="rect">
            <a:avLst/>
          </a:prstGeom>
          <a:noFill/>
        </p:spPr>
        <p:txBody>
          <a:bodyPr wrap="square">
            <a:spAutoFit/>
          </a:bodyPr>
          <a:lstStyle/>
          <a:p>
            <a:r>
              <a:rPr lang="en-US" sz="2000" dirty="0">
                <a:solidFill>
                  <a:schemeClr val="tx1"/>
                </a:solidFill>
              </a:rPr>
              <a:t>Erosion mitigation via periodic beach nourishment</a:t>
            </a:r>
            <a:endParaRPr lang="en-US" sz="2000" dirty="0"/>
          </a:p>
        </p:txBody>
      </p:sp>
      <p:sp>
        <p:nvSpPr>
          <p:cNvPr id="3" name="Rectangle 2">
            <a:extLst>
              <a:ext uri="{FF2B5EF4-FFF2-40B4-BE49-F238E27FC236}">
                <a16:creationId xmlns:a16="http://schemas.microsoft.com/office/drawing/2014/main" id="{32479A43-E63F-7A8E-9757-A5D1F3E99350}"/>
              </a:ext>
            </a:extLst>
          </p:cNvPr>
          <p:cNvSpPr/>
          <p:nvPr/>
        </p:nvSpPr>
        <p:spPr>
          <a:xfrm>
            <a:off x="395514" y="1381095"/>
            <a:ext cx="3048000" cy="400110"/>
          </a:xfrm>
          <a:prstGeom prst="rect">
            <a:avLst/>
          </a:prstGeom>
          <a:solidFill>
            <a:schemeClr val="bg1">
              <a:lumMod val="95000"/>
            </a:schemeClr>
          </a:solidFill>
          <a:ln w="28575">
            <a:solidFill>
              <a:schemeClr val="accent5">
                <a:lumMod val="75000"/>
              </a:schemeClr>
            </a:solidFill>
          </a:ln>
        </p:spPr>
        <p:txBody>
          <a:bodyPr wrap="square">
            <a:spAutoFit/>
          </a:bodyPr>
          <a:lstStyle/>
          <a:p>
            <a:r>
              <a:rPr lang="en-US" sz="2000" dirty="0">
                <a:solidFill>
                  <a:schemeClr val="tx1"/>
                </a:solidFill>
              </a:rPr>
              <a:t>2020 - 2021 nourishment</a:t>
            </a:r>
            <a:endParaRPr lang="en-US" sz="20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86100"/>
            <a:ext cx="5029200" cy="37719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60800" y="609600"/>
            <a:ext cx="5283200" cy="3962400"/>
          </a:xfrm>
          <a:prstGeom prst="rect">
            <a:avLst/>
          </a:prstGeom>
        </p:spPr>
      </p:pic>
      <p:sp>
        <p:nvSpPr>
          <p:cNvPr id="6" name="Rectangle 5"/>
          <p:cNvSpPr/>
          <p:nvPr/>
        </p:nvSpPr>
        <p:spPr>
          <a:xfrm>
            <a:off x="5047034" y="4572000"/>
            <a:ext cx="2983509" cy="307777"/>
          </a:xfrm>
          <a:prstGeom prst="rect">
            <a:avLst/>
          </a:prstGeom>
        </p:spPr>
        <p:txBody>
          <a:bodyPr wrap="none">
            <a:spAutoFit/>
          </a:bodyPr>
          <a:lstStyle/>
          <a:p>
            <a:r>
              <a:rPr lang="en-US" sz="1400" dirty="0">
                <a:solidFill>
                  <a:schemeClr val="tx1"/>
                </a:solidFill>
              </a:rPr>
              <a:t>Photos: M. </a:t>
            </a:r>
            <a:r>
              <a:rPr lang="en-US" sz="1400" dirty="0" err="1">
                <a:solidFill>
                  <a:schemeClr val="tx1"/>
                </a:solidFill>
              </a:rPr>
              <a:t>Bosnan</a:t>
            </a:r>
            <a:r>
              <a:rPr lang="en-US" sz="1400" dirty="0">
                <a:solidFill>
                  <a:schemeClr val="tx1"/>
                </a:solidFill>
              </a:rPr>
              <a:t> (USACE; 2021)</a:t>
            </a:r>
            <a:endParaRPr lang="en-US" sz="1400" dirty="0"/>
          </a:p>
        </p:txBody>
      </p:sp>
    </p:spTree>
    <p:extLst>
      <p:ext uri="{BB962C8B-B14F-4D97-AF65-F5344CB8AC3E}">
        <p14:creationId xmlns:p14="http://schemas.microsoft.com/office/powerpoint/2010/main" val="29736212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CC8F286-7D2D-7CDC-F4EF-A88ED1B1C2B2}"/>
              </a:ext>
            </a:extLst>
          </p:cNvPr>
          <p:cNvSpPr txBox="1"/>
          <p:nvPr/>
        </p:nvSpPr>
        <p:spPr>
          <a:xfrm>
            <a:off x="457200" y="76200"/>
            <a:ext cx="5562600" cy="461665"/>
          </a:xfrm>
          <a:prstGeom prst="rect">
            <a:avLst/>
          </a:prstGeom>
          <a:noFill/>
        </p:spPr>
        <p:txBody>
          <a:bodyPr wrap="square">
            <a:spAutoFit/>
          </a:bodyPr>
          <a:lstStyle/>
          <a:p>
            <a:r>
              <a:rPr lang="en-US" sz="2400" dirty="0">
                <a:solidFill>
                  <a:schemeClr val="tx1"/>
                </a:solidFill>
              </a:rPr>
              <a:t>Challenges with beach nourishment</a:t>
            </a:r>
            <a:endParaRPr lang="en-US" sz="2400" dirty="0"/>
          </a:p>
        </p:txBody>
      </p:sp>
      <p:sp>
        <p:nvSpPr>
          <p:cNvPr id="4" name="TextBox 3">
            <a:extLst>
              <a:ext uri="{FF2B5EF4-FFF2-40B4-BE49-F238E27FC236}">
                <a16:creationId xmlns:a16="http://schemas.microsoft.com/office/drawing/2014/main" id="{CCD0CDD5-651C-7504-800A-5FAB3945BB2E}"/>
              </a:ext>
            </a:extLst>
          </p:cNvPr>
          <p:cNvSpPr txBox="1"/>
          <p:nvPr/>
        </p:nvSpPr>
        <p:spPr>
          <a:xfrm>
            <a:off x="178413" y="704388"/>
            <a:ext cx="5562600" cy="2554545"/>
          </a:xfrm>
          <a:prstGeom prst="rect">
            <a:avLst/>
          </a:prstGeom>
          <a:noFill/>
        </p:spPr>
        <p:txBody>
          <a:bodyPr wrap="square">
            <a:spAutoFit/>
          </a:bodyPr>
          <a:lstStyle/>
          <a:p>
            <a:r>
              <a:rPr lang="en-US" sz="2000" dirty="0">
                <a:solidFill>
                  <a:schemeClr val="tx1"/>
                </a:solidFill>
              </a:rPr>
              <a:t>Dredge spoils significantly finer-grained than ‘native’ (original) material</a:t>
            </a:r>
          </a:p>
          <a:p>
            <a:endParaRPr lang="en-US" sz="2000" dirty="0">
              <a:solidFill>
                <a:schemeClr val="tx1"/>
              </a:solidFill>
            </a:endParaRPr>
          </a:p>
          <a:p>
            <a:r>
              <a:rPr lang="en-US" sz="2000" dirty="0">
                <a:solidFill>
                  <a:schemeClr val="tx1"/>
                </a:solidFill>
              </a:rPr>
              <a:t>Highly mobile</a:t>
            </a:r>
          </a:p>
          <a:p>
            <a:endParaRPr lang="en-US" sz="2000" dirty="0">
              <a:solidFill>
                <a:schemeClr val="tx1"/>
              </a:solidFill>
            </a:endParaRPr>
          </a:p>
          <a:p>
            <a:r>
              <a:rPr lang="en-US" sz="2000" dirty="0">
                <a:solidFill>
                  <a:schemeClr val="tx1"/>
                </a:solidFill>
              </a:rPr>
              <a:t>Onshore transport by wind (dunes / ripples)</a:t>
            </a:r>
          </a:p>
          <a:p>
            <a:endParaRPr lang="en-US" sz="2000" dirty="0">
              <a:solidFill>
                <a:schemeClr val="tx1"/>
              </a:solidFill>
            </a:endParaRPr>
          </a:p>
          <a:p>
            <a:r>
              <a:rPr lang="en-US" sz="2000" dirty="0">
                <a:solidFill>
                  <a:schemeClr val="tx1"/>
                </a:solidFill>
              </a:rPr>
              <a:t>Longshore transport</a:t>
            </a:r>
            <a:endParaRPr lang="en-US" sz="2000" dirty="0"/>
          </a:p>
        </p:txBody>
      </p:sp>
      <p:pic>
        <p:nvPicPr>
          <p:cNvPr id="10" name="Picture 9" descr="A aerial view of a city&#10;&#10;Description automatically generated">
            <a:extLst>
              <a:ext uri="{FF2B5EF4-FFF2-40B4-BE49-F238E27FC236}">
                <a16:creationId xmlns:a16="http://schemas.microsoft.com/office/drawing/2014/main" id="{C5FF4C41-7DBB-CF0F-F64F-F573EA4BF56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4402" t="14655" r="19850" b="37090"/>
          <a:stretch/>
        </p:blipFill>
        <p:spPr>
          <a:xfrm>
            <a:off x="-35442" y="3429000"/>
            <a:ext cx="4347955" cy="3439633"/>
          </a:xfrm>
          <a:prstGeom prst="rect">
            <a:avLst/>
          </a:prstGeom>
        </p:spPr>
      </p:pic>
      <p:pic>
        <p:nvPicPr>
          <p:cNvPr id="12" name="Picture 11" descr="A sandy beach with water and trees&#10;&#10;Description automatically generated">
            <a:extLst>
              <a:ext uri="{FF2B5EF4-FFF2-40B4-BE49-F238E27FC236}">
                <a16:creationId xmlns:a16="http://schemas.microsoft.com/office/drawing/2014/main" id="{71608D88-EFFC-C5C2-ACD2-65AA8CE2B9C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82954" y="3427228"/>
            <a:ext cx="4572000" cy="3429000"/>
          </a:xfrm>
          <a:prstGeom prst="rect">
            <a:avLst/>
          </a:prstGeom>
        </p:spPr>
      </p:pic>
      <p:pic>
        <p:nvPicPr>
          <p:cNvPr id="6" name="Picture 5" descr="A sand dune with a fence and a fence&#10;&#10;Description automatically generated with medium confidence">
            <a:extLst>
              <a:ext uri="{FF2B5EF4-FFF2-40B4-BE49-F238E27FC236}">
                <a16:creationId xmlns:a16="http://schemas.microsoft.com/office/drawing/2014/main" id="{7F9BD461-7387-4F2F-1EE5-87BEB986EC5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5596396" y="479794"/>
            <a:ext cx="3838352" cy="2878764"/>
          </a:xfrm>
          <a:prstGeom prst="rect">
            <a:avLst/>
          </a:prstGeom>
        </p:spPr>
      </p:pic>
      <p:sp>
        <p:nvSpPr>
          <p:cNvPr id="14" name="TextBox 13">
            <a:extLst>
              <a:ext uri="{FF2B5EF4-FFF2-40B4-BE49-F238E27FC236}">
                <a16:creationId xmlns:a16="http://schemas.microsoft.com/office/drawing/2014/main" id="{A070A113-3CBA-0085-64A7-56F0B788086A}"/>
              </a:ext>
            </a:extLst>
          </p:cNvPr>
          <p:cNvSpPr txBox="1"/>
          <p:nvPr/>
        </p:nvSpPr>
        <p:spPr>
          <a:xfrm>
            <a:off x="6668954" y="3427228"/>
            <a:ext cx="2119422" cy="339696"/>
          </a:xfrm>
          <a:prstGeom prst="rect">
            <a:avLst/>
          </a:prstGeom>
          <a:noFill/>
        </p:spPr>
        <p:txBody>
          <a:bodyPr wrap="square">
            <a:spAutoFit/>
          </a:bodyPr>
          <a:lstStyle/>
          <a:p>
            <a:r>
              <a:rPr lang="en-US" sz="1600" dirty="0">
                <a:solidFill>
                  <a:schemeClr val="tx1"/>
                </a:solidFill>
              </a:rPr>
              <a:t>Photo: Gale Kerns</a:t>
            </a:r>
            <a:endParaRPr lang="en-US" sz="1600" dirty="0"/>
          </a:p>
        </p:txBody>
      </p:sp>
      <p:sp>
        <p:nvSpPr>
          <p:cNvPr id="15" name="TextBox 14">
            <a:extLst>
              <a:ext uri="{FF2B5EF4-FFF2-40B4-BE49-F238E27FC236}">
                <a16:creationId xmlns:a16="http://schemas.microsoft.com/office/drawing/2014/main" id="{282AF43F-CF34-EAD9-5918-D3B5BEF39C29}"/>
              </a:ext>
            </a:extLst>
          </p:cNvPr>
          <p:cNvSpPr txBox="1"/>
          <p:nvPr/>
        </p:nvSpPr>
        <p:spPr>
          <a:xfrm>
            <a:off x="4382954" y="6388019"/>
            <a:ext cx="2119422" cy="339696"/>
          </a:xfrm>
          <a:prstGeom prst="rect">
            <a:avLst/>
          </a:prstGeom>
          <a:noFill/>
        </p:spPr>
        <p:txBody>
          <a:bodyPr wrap="square">
            <a:spAutoFit/>
          </a:bodyPr>
          <a:lstStyle/>
          <a:p>
            <a:r>
              <a:rPr lang="en-US" sz="1600" dirty="0">
                <a:solidFill>
                  <a:schemeClr val="tx1"/>
                </a:solidFill>
              </a:rPr>
              <a:t>Photo: Gale Kerns</a:t>
            </a:r>
            <a:endParaRPr lang="en-US" sz="1600" dirty="0"/>
          </a:p>
        </p:txBody>
      </p:sp>
      <p:sp>
        <p:nvSpPr>
          <p:cNvPr id="16" name="TextBox 15">
            <a:extLst>
              <a:ext uri="{FF2B5EF4-FFF2-40B4-BE49-F238E27FC236}">
                <a16:creationId xmlns:a16="http://schemas.microsoft.com/office/drawing/2014/main" id="{2880AF67-B3B1-3038-4B06-67B3F5FFC9FC}"/>
              </a:ext>
            </a:extLst>
          </p:cNvPr>
          <p:cNvSpPr txBox="1"/>
          <p:nvPr/>
        </p:nvSpPr>
        <p:spPr>
          <a:xfrm>
            <a:off x="6076190" y="990600"/>
            <a:ext cx="1783611" cy="369332"/>
          </a:xfrm>
          <a:prstGeom prst="rect">
            <a:avLst/>
          </a:prstGeom>
          <a:solidFill>
            <a:schemeClr val="accent5"/>
          </a:solidFill>
          <a:ln w="28575">
            <a:solidFill>
              <a:srgbClr val="C00000"/>
            </a:solidFill>
          </a:ln>
        </p:spPr>
        <p:txBody>
          <a:bodyPr wrap="square">
            <a:spAutoFit/>
          </a:bodyPr>
          <a:lstStyle/>
          <a:p>
            <a:r>
              <a:rPr lang="en-US" sz="1800" dirty="0">
                <a:solidFill>
                  <a:schemeClr val="tx1"/>
                </a:solidFill>
              </a:rPr>
              <a:t>Eolian transport</a:t>
            </a:r>
            <a:endParaRPr lang="en-US" sz="1800" dirty="0"/>
          </a:p>
        </p:txBody>
      </p:sp>
      <p:sp>
        <p:nvSpPr>
          <p:cNvPr id="17" name="TextBox 16">
            <a:extLst>
              <a:ext uri="{FF2B5EF4-FFF2-40B4-BE49-F238E27FC236}">
                <a16:creationId xmlns:a16="http://schemas.microsoft.com/office/drawing/2014/main" id="{8581A2ED-FC93-A0B2-3F34-59A3007FB528}"/>
              </a:ext>
            </a:extLst>
          </p:cNvPr>
          <p:cNvSpPr txBox="1"/>
          <p:nvPr/>
        </p:nvSpPr>
        <p:spPr>
          <a:xfrm>
            <a:off x="2514725" y="6479806"/>
            <a:ext cx="1783611" cy="369332"/>
          </a:xfrm>
          <a:prstGeom prst="rect">
            <a:avLst/>
          </a:prstGeom>
          <a:solidFill>
            <a:schemeClr val="accent5"/>
          </a:solidFill>
          <a:ln w="28575">
            <a:solidFill>
              <a:srgbClr val="C00000"/>
            </a:solidFill>
          </a:ln>
        </p:spPr>
        <p:txBody>
          <a:bodyPr wrap="square">
            <a:spAutoFit/>
          </a:bodyPr>
          <a:lstStyle/>
          <a:p>
            <a:r>
              <a:rPr lang="en-US" sz="1800" dirty="0">
                <a:solidFill>
                  <a:schemeClr val="tx1"/>
                </a:solidFill>
              </a:rPr>
              <a:t>Autumn 2020</a:t>
            </a:r>
            <a:endParaRPr lang="en-US" sz="1800" dirty="0"/>
          </a:p>
        </p:txBody>
      </p:sp>
      <p:sp>
        <p:nvSpPr>
          <p:cNvPr id="18" name="TextBox 17">
            <a:extLst>
              <a:ext uri="{FF2B5EF4-FFF2-40B4-BE49-F238E27FC236}">
                <a16:creationId xmlns:a16="http://schemas.microsoft.com/office/drawing/2014/main" id="{ED048739-EC04-595A-1643-1CACD5EB5AF8}"/>
              </a:ext>
            </a:extLst>
          </p:cNvPr>
          <p:cNvSpPr txBox="1"/>
          <p:nvPr/>
        </p:nvSpPr>
        <p:spPr>
          <a:xfrm>
            <a:off x="7171343" y="6465629"/>
            <a:ext cx="1783611" cy="369332"/>
          </a:xfrm>
          <a:prstGeom prst="rect">
            <a:avLst/>
          </a:prstGeom>
          <a:solidFill>
            <a:schemeClr val="accent5"/>
          </a:solidFill>
          <a:ln w="28575">
            <a:solidFill>
              <a:srgbClr val="C00000"/>
            </a:solidFill>
          </a:ln>
        </p:spPr>
        <p:txBody>
          <a:bodyPr wrap="square">
            <a:spAutoFit/>
          </a:bodyPr>
          <a:lstStyle/>
          <a:p>
            <a:r>
              <a:rPr lang="en-US" sz="1800" dirty="0">
                <a:solidFill>
                  <a:schemeClr val="tx1"/>
                </a:solidFill>
              </a:rPr>
              <a:t>Spring 2021</a:t>
            </a:r>
            <a:endParaRPr lang="en-US" sz="1800" dirty="0"/>
          </a:p>
        </p:txBody>
      </p:sp>
      <p:sp>
        <p:nvSpPr>
          <p:cNvPr id="19" name="Oval 18">
            <a:extLst>
              <a:ext uri="{FF2B5EF4-FFF2-40B4-BE49-F238E27FC236}">
                <a16:creationId xmlns:a16="http://schemas.microsoft.com/office/drawing/2014/main" id="{CD35DDDE-0D8B-354A-F960-4B2BA8979630}"/>
              </a:ext>
            </a:extLst>
          </p:cNvPr>
          <p:cNvSpPr/>
          <p:nvPr/>
        </p:nvSpPr>
        <p:spPr>
          <a:xfrm rot="215205">
            <a:off x="1630192" y="4777119"/>
            <a:ext cx="1783611" cy="729216"/>
          </a:xfrm>
          <a:prstGeom prst="ellipse">
            <a:avLst/>
          </a:prstGeom>
          <a:ln w="28575">
            <a:solidFill>
              <a:srgbClr val="FF0000"/>
            </a:solidFill>
          </a:ln>
        </p:spPr>
        <p:txBody>
          <a:bodyPr wrap="square" rtlCol="0" anchor="ctr">
            <a:spAutoFit/>
          </a:bodyPr>
          <a:lstStyle/>
          <a:p>
            <a:pPr algn="ctr"/>
            <a:endParaRPr lang="en-US" sz="2000" dirty="0">
              <a:solidFill>
                <a:schemeClr val="tx1"/>
              </a:solidFill>
            </a:endParaRPr>
          </a:p>
        </p:txBody>
      </p:sp>
      <p:sp>
        <p:nvSpPr>
          <p:cNvPr id="20" name="Oval 19">
            <a:extLst>
              <a:ext uri="{FF2B5EF4-FFF2-40B4-BE49-F238E27FC236}">
                <a16:creationId xmlns:a16="http://schemas.microsoft.com/office/drawing/2014/main" id="{6D27DCAB-1332-C0D3-AA3E-07256D2944F5}"/>
              </a:ext>
            </a:extLst>
          </p:cNvPr>
          <p:cNvSpPr/>
          <p:nvPr/>
        </p:nvSpPr>
        <p:spPr>
          <a:xfrm>
            <a:off x="4078121" y="4135887"/>
            <a:ext cx="4848510" cy="1005840"/>
          </a:xfrm>
          <a:prstGeom prst="ellipse">
            <a:avLst/>
          </a:prstGeom>
          <a:ln w="28575">
            <a:solidFill>
              <a:srgbClr val="FF0000"/>
            </a:solidFill>
          </a:ln>
        </p:spPr>
        <p:txBody>
          <a:bodyPr wrap="square" rtlCol="0" anchor="ctr">
            <a:spAutoFit/>
          </a:bodyPr>
          <a:lstStyle/>
          <a:p>
            <a:pPr algn="ctr"/>
            <a:endParaRPr lang="en-US" sz="2000" dirty="0">
              <a:solidFill>
                <a:schemeClr val="tx1"/>
              </a:solidFill>
            </a:endParaRPr>
          </a:p>
        </p:txBody>
      </p:sp>
      <p:cxnSp>
        <p:nvCxnSpPr>
          <p:cNvPr id="21" name="Straight Arrow Connector 20">
            <a:extLst>
              <a:ext uri="{FF2B5EF4-FFF2-40B4-BE49-F238E27FC236}">
                <a16:creationId xmlns:a16="http://schemas.microsoft.com/office/drawing/2014/main" id="{8082BD54-7472-C6A0-923A-5F604081CF94}"/>
              </a:ext>
            </a:extLst>
          </p:cNvPr>
          <p:cNvCxnSpPr/>
          <p:nvPr/>
        </p:nvCxnSpPr>
        <p:spPr bwMode="auto">
          <a:xfrm>
            <a:off x="5257800" y="2438400"/>
            <a:ext cx="483213" cy="0"/>
          </a:xfrm>
          <a:prstGeom prst="straightConnector1">
            <a:avLst/>
          </a:prstGeom>
          <a:solidFill>
            <a:schemeClr val="accent1"/>
          </a:solidFill>
          <a:ln w="1905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Arrow Connector 25">
            <a:extLst>
              <a:ext uri="{FF2B5EF4-FFF2-40B4-BE49-F238E27FC236}">
                <a16:creationId xmlns:a16="http://schemas.microsoft.com/office/drawing/2014/main" id="{D32A9B04-50CD-9E64-E52A-1E9A22CC896E}"/>
              </a:ext>
            </a:extLst>
          </p:cNvPr>
          <p:cNvCxnSpPr/>
          <p:nvPr/>
        </p:nvCxnSpPr>
        <p:spPr bwMode="auto">
          <a:xfrm>
            <a:off x="2819400" y="2725533"/>
            <a:ext cx="0" cy="533400"/>
          </a:xfrm>
          <a:prstGeom prst="straightConnector1">
            <a:avLst/>
          </a:prstGeom>
          <a:solidFill>
            <a:schemeClr val="accent1"/>
          </a:solidFill>
          <a:ln w="1905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76348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85800"/>
            <a:ext cx="9144000" cy="2833544"/>
          </a:xfrm>
          <a:prstGeom prst="rect">
            <a:avLst/>
          </a:prstGeom>
          <a:solidFill>
            <a:schemeClr val="bg1">
              <a:lumMod val="95000"/>
            </a:schemeClr>
          </a:solidFill>
          <a:ln w="28575">
            <a:noFill/>
          </a:ln>
        </p:spPr>
        <p:txBody>
          <a:bodyPr wrap="square" rtlCol="0" anchor="ctr">
            <a:spAutoFit/>
          </a:bodyPr>
          <a:lstStyle/>
          <a:p>
            <a:pPr algn="ctr"/>
            <a:endParaRPr lang="en-US" sz="2000" dirty="0">
              <a:solidFill>
                <a:schemeClr val="tx1"/>
              </a:solidFill>
            </a:endParaRPr>
          </a:p>
        </p:txBody>
      </p:sp>
      <p:sp>
        <p:nvSpPr>
          <p:cNvPr id="2" name="Rectangle 1">
            <a:extLst>
              <a:ext uri="{FF2B5EF4-FFF2-40B4-BE49-F238E27FC236}">
                <a16:creationId xmlns:a16="http://schemas.microsoft.com/office/drawing/2014/main" id="{32479A43-E63F-7A8E-9757-A5D1F3E99350}"/>
              </a:ext>
            </a:extLst>
          </p:cNvPr>
          <p:cNvSpPr/>
          <p:nvPr/>
        </p:nvSpPr>
        <p:spPr>
          <a:xfrm>
            <a:off x="228600" y="4114800"/>
            <a:ext cx="2438400" cy="2123658"/>
          </a:xfrm>
          <a:prstGeom prst="rect">
            <a:avLst/>
          </a:prstGeom>
          <a:noFill/>
        </p:spPr>
        <p:txBody>
          <a:bodyPr wrap="square">
            <a:spAutoFit/>
          </a:bodyPr>
          <a:lstStyle/>
          <a:p>
            <a:r>
              <a:rPr lang="en-US" sz="2400" u="sng" dirty="0">
                <a:solidFill>
                  <a:schemeClr val="tx1"/>
                </a:solidFill>
              </a:rPr>
              <a:t>Students</a:t>
            </a:r>
            <a:r>
              <a:rPr lang="en-US" sz="2400" dirty="0">
                <a:solidFill>
                  <a:schemeClr val="tx1"/>
                </a:solidFill>
              </a:rPr>
              <a:t>:</a:t>
            </a:r>
          </a:p>
          <a:p>
            <a:endParaRPr lang="en-US" sz="1200" dirty="0">
              <a:solidFill>
                <a:schemeClr val="tx1"/>
              </a:solidFill>
            </a:endParaRPr>
          </a:p>
          <a:p>
            <a:r>
              <a:rPr lang="en-US" sz="2400" b="1" dirty="0">
                <a:solidFill>
                  <a:schemeClr val="tx1"/>
                </a:solidFill>
              </a:rPr>
              <a:t>Madison Rian</a:t>
            </a:r>
          </a:p>
          <a:p>
            <a:endParaRPr lang="en-US" sz="1200" dirty="0">
              <a:solidFill>
                <a:schemeClr val="tx1"/>
              </a:solidFill>
            </a:endParaRPr>
          </a:p>
          <a:p>
            <a:r>
              <a:rPr lang="en-US" sz="2400" dirty="0">
                <a:solidFill>
                  <a:schemeClr val="tx1"/>
                </a:solidFill>
              </a:rPr>
              <a:t>Sarah </a:t>
            </a:r>
            <a:r>
              <a:rPr lang="en-US" sz="2400" dirty="0" err="1">
                <a:solidFill>
                  <a:schemeClr val="tx1"/>
                </a:solidFill>
              </a:rPr>
              <a:t>Nesheim</a:t>
            </a:r>
            <a:endParaRPr lang="en-US" sz="2400" dirty="0">
              <a:solidFill>
                <a:schemeClr val="tx1"/>
              </a:solidFill>
            </a:endParaRPr>
          </a:p>
          <a:p>
            <a:endParaRPr lang="en-US" sz="1200" dirty="0">
              <a:solidFill>
                <a:schemeClr val="tx1"/>
              </a:solidFill>
            </a:endParaRPr>
          </a:p>
          <a:p>
            <a:r>
              <a:rPr lang="en-US" sz="2400" dirty="0">
                <a:solidFill>
                  <a:schemeClr val="tx1"/>
                </a:solidFill>
              </a:rPr>
              <a:t>Crystal Lambert</a:t>
            </a:r>
          </a:p>
        </p:txBody>
      </p:sp>
      <p:sp>
        <p:nvSpPr>
          <p:cNvPr id="3" name="Rectangle 2">
            <a:extLst>
              <a:ext uri="{FF2B5EF4-FFF2-40B4-BE49-F238E27FC236}">
                <a16:creationId xmlns:a16="http://schemas.microsoft.com/office/drawing/2014/main" id="{24D6D339-0058-0A8E-05B9-77FE67031C4F}"/>
              </a:ext>
            </a:extLst>
          </p:cNvPr>
          <p:cNvSpPr/>
          <p:nvPr/>
        </p:nvSpPr>
        <p:spPr>
          <a:xfrm>
            <a:off x="304800" y="747856"/>
            <a:ext cx="6400800" cy="2677656"/>
          </a:xfrm>
          <a:prstGeom prst="rect">
            <a:avLst/>
          </a:prstGeom>
          <a:noFill/>
        </p:spPr>
        <p:txBody>
          <a:bodyPr wrap="square">
            <a:spAutoFit/>
          </a:bodyPr>
          <a:lstStyle/>
          <a:p>
            <a:r>
              <a:rPr lang="en-US" sz="2400" u="sng" dirty="0">
                <a:solidFill>
                  <a:schemeClr val="tx1"/>
                </a:solidFill>
              </a:rPr>
              <a:t>Perennial Collaborators</a:t>
            </a:r>
            <a:r>
              <a:rPr lang="en-US" sz="2400" dirty="0">
                <a:solidFill>
                  <a:schemeClr val="tx1"/>
                </a:solidFill>
              </a:rPr>
              <a:t>:</a:t>
            </a:r>
          </a:p>
          <a:p>
            <a:br>
              <a:rPr lang="en-US" sz="1200" dirty="0">
                <a:solidFill>
                  <a:schemeClr val="tx1"/>
                </a:solidFill>
              </a:rPr>
            </a:br>
            <a:r>
              <a:rPr lang="en-US" sz="2400" dirty="0">
                <a:solidFill>
                  <a:schemeClr val="tx1"/>
                </a:solidFill>
              </a:rPr>
              <a:t>Andy Breckenridge (UW Superior)</a:t>
            </a:r>
          </a:p>
          <a:p>
            <a:endParaRPr lang="en-US" sz="1200" dirty="0">
              <a:solidFill>
                <a:schemeClr val="tx1"/>
              </a:solidFill>
            </a:endParaRPr>
          </a:p>
          <a:p>
            <a:r>
              <a:rPr lang="en-US" sz="2400" dirty="0">
                <a:solidFill>
                  <a:schemeClr val="tx1"/>
                </a:solidFill>
              </a:rPr>
              <a:t>Harry </a:t>
            </a:r>
            <a:r>
              <a:rPr lang="en-US" sz="2400" dirty="0" err="1">
                <a:solidFill>
                  <a:schemeClr val="tx1"/>
                </a:solidFill>
              </a:rPr>
              <a:t>Jol</a:t>
            </a:r>
            <a:r>
              <a:rPr lang="en-US" sz="2400" dirty="0">
                <a:solidFill>
                  <a:schemeClr val="tx1"/>
                </a:solidFill>
              </a:rPr>
              <a:t> (UW Eau Claire)</a:t>
            </a:r>
          </a:p>
          <a:p>
            <a:endParaRPr lang="en-US" sz="1200" dirty="0">
              <a:solidFill>
                <a:schemeClr val="tx1"/>
              </a:solidFill>
            </a:endParaRPr>
          </a:p>
          <a:p>
            <a:r>
              <a:rPr lang="en-US" sz="2400" dirty="0">
                <a:solidFill>
                  <a:schemeClr val="tx1"/>
                </a:solidFill>
              </a:rPr>
              <a:t>Karen Gran (UMD DEES)</a:t>
            </a:r>
          </a:p>
          <a:p>
            <a:endParaRPr lang="en-US" sz="1200" dirty="0">
              <a:solidFill>
                <a:schemeClr val="tx1"/>
              </a:solidFill>
            </a:endParaRPr>
          </a:p>
          <a:p>
            <a:r>
              <a:rPr lang="en-US" sz="2400" dirty="0">
                <a:solidFill>
                  <a:schemeClr val="tx1"/>
                </a:solidFill>
              </a:rPr>
              <a:t>Nigel </a:t>
            </a:r>
            <a:r>
              <a:rPr lang="en-US" sz="2400" dirty="0" err="1">
                <a:solidFill>
                  <a:schemeClr val="tx1"/>
                </a:solidFill>
              </a:rPr>
              <a:t>Wattrus</a:t>
            </a:r>
            <a:r>
              <a:rPr lang="en-US" sz="2400" dirty="0">
                <a:solidFill>
                  <a:schemeClr val="tx1"/>
                </a:solidFill>
              </a:rPr>
              <a:t> (UMD DEES / LLO)</a:t>
            </a:r>
            <a:endParaRPr lang="en-US" sz="2400" dirty="0"/>
          </a:p>
        </p:txBody>
      </p:sp>
      <p:sp>
        <p:nvSpPr>
          <p:cNvPr id="4" name="Rectangle 3">
            <a:extLst>
              <a:ext uri="{FF2B5EF4-FFF2-40B4-BE49-F238E27FC236}">
                <a16:creationId xmlns:a16="http://schemas.microsoft.com/office/drawing/2014/main" id="{32479A43-E63F-7A8E-9757-A5D1F3E99350}"/>
              </a:ext>
            </a:extLst>
          </p:cNvPr>
          <p:cNvSpPr/>
          <p:nvPr/>
        </p:nvSpPr>
        <p:spPr>
          <a:xfrm>
            <a:off x="381000" y="115163"/>
            <a:ext cx="5943600" cy="461665"/>
          </a:xfrm>
          <a:prstGeom prst="rect">
            <a:avLst/>
          </a:prstGeom>
          <a:noFill/>
        </p:spPr>
        <p:txBody>
          <a:bodyPr wrap="square">
            <a:spAutoFit/>
          </a:bodyPr>
          <a:lstStyle/>
          <a:p>
            <a:r>
              <a:rPr lang="en-US" sz="2400" dirty="0">
                <a:solidFill>
                  <a:schemeClr val="tx1"/>
                </a:solidFill>
              </a:rPr>
              <a:t>Acknowledgments:</a:t>
            </a:r>
            <a:endParaRPr lang="en-US" sz="2400" dirty="0"/>
          </a:p>
        </p:txBody>
      </p:sp>
      <p:pic>
        <p:nvPicPr>
          <p:cNvPr id="5" name="image1.png"/>
          <p:cNvPicPr>
            <a:picLocks noChangeAspect="1"/>
          </p:cNvPicPr>
          <p:nvPr/>
        </p:nvPicPr>
        <p:blipFill>
          <a:blip r:embed="rId3"/>
          <a:srcRect/>
          <a:stretch>
            <a:fillRect/>
          </a:stretch>
        </p:blipFill>
        <p:spPr>
          <a:xfrm>
            <a:off x="2690148" y="3672840"/>
            <a:ext cx="6377652" cy="3108960"/>
          </a:xfrm>
          <a:prstGeom prst="rect">
            <a:avLst/>
          </a:prstGeom>
          <a:ln/>
        </p:spPr>
      </p:pic>
    </p:spTree>
    <p:extLst>
      <p:ext uri="{BB962C8B-B14F-4D97-AF65-F5344CB8AC3E}">
        <p14:creationId xmlns:p14="http://schemas.microsoft.com/office/powerpoint/2010/main" val="34817615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38200"/>
            <a:ext cx="4358450" cy="5570136"/>
          </a:xfrm>
          <a:prstGeom prst="rect">
            <a:avLst/>
          </a:prstGeom>
        </p:spPr>
      </p:pic>
      <p:sp>
        <p:nvSpPr>
          <p:cNvPr id="5" name="Rectangle 4">
            <a:extLst>
              <a:ext uri="{FF2B5EF4-FFF2-40B4-BE49-F238E27FC236}">
                <a16:creationId xmlns:a16="http://schemas.microsoft.com/office/drawing/2014/main" id="{32479A43-E63F-7A8E-9757-A5D1F3E99350}"/>
              </a:ext>
            </a:extLst>
          </p:cNvPr>
          <p:cNvSpPr/>
          <p:nvPr/>
        </p:nvSpPr>
        <p:spPr>
          <a:xfrm>
            <a:off x="609600" y="76200"/>
            <a:ext cx="3429000" cy="461665"/>
          </a:xfrm>
          <a:prstGeom prst="rect">
            <a:avLst/>
          </a:prstGeom>
          <a:noFill/>
        </p:spPr>
        <p:txBody>
          <a:bodyPr wrap="square">
            <a:spAutoFit/>
          </a:bodyPr>
          <a:lstStyle/>
          <a:p>
            <a:r>
              <a:rPr lang="en-US" sz="2400" b="1" dirty="0">
                <a:solidFill>
                  <a:schemeClr val="tx1"/>
                </a:solidFill>
              </a:rPr>
              <a:t>1974</a:t>
            </a:r>
            <a:r>
              <a:rPr lang="en-US" sz="2400" dirty="0">
                <a:solidFill>
                  <a:schemeClr val="tx1"/>
                </a:solidFill>
              </a:rPr>
              <a:t> Section 111 study</a:t>
            </a:r>
            <a:endParaRPr lang="en-US" sz="2400" dirty="0"/>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48200" y="609600"/>
            <a:ext cx="4419600" cy="1079472"/>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24400" y="1676400"/>
            <a:ext cx="4399512" cy="1214669"/>
          </a:xfrm>
          <a:prstGeom prst="rect">
            <a:avLst/>
          </a:prstGeom>
        </p:spPr>
      </p:pic>
      <p:sp>
        <p:nvSpPr>
          <p:cNvPr id="9" name="Rectangle 8"/>
          <p:cNvSpPr/>
          <p:nvPr/>
        </p:nvSpPr>
        <p:spPr>
          <a:xfrm>
            <a:off x="4648200" y="1828800"/>
            <a:ext cx="4475712" cy="1143000"/>
          </a:xfrm>
          <a:prstGeom prst="rect">
            <a:avLst/>
          </a:prstGeom>
          <a:solidFill>
            <a:schemeClr val="bg1"/>
          </a:solidFill>
          <a:ln w="28575">
            <a:noFill/>
          </a:ln>
        </p:spPr>
        <p:txBody>
          <a:bodyPr wrap="square" rtlCol="0" anchor="ctr">
            <a:spAutoFit/>
          </a:bodyPr>
          <a:lstStyle/>
          <a:p>
            <a:pPr algn="ctr"/>
            <a:endParaRPr lang="en-US" sz="2000" dirty="0">
              <a:solidFill>
                <a:schemeClr val="tx1"/>
              </a:solidFill>
            </a:endParaRPr>
          </a:p>
        </p:txBody>
      </p:sp>
      <p:sp>
        <p:nvSpPr>
          <p:cNvPr id="10" name="Rectangle 9"/>
          <p:cNvSpPr/>
          <p:nvPr/>
        </p:nvSpPr>
        <p:spPr>
          <a:xfrm>
            <a:off x="7066512" y="1689072"/>
            <a:ext cx="1905000" cy="609600"/>
          </a:xfrm>
          <a:prstGeom prst="rect">
            <a:avLst/>
          </a:prstGeom>
          <a:solidFill>
            <a:schemeClr val="bg1"/>
          </a:solidFill>
          <a:ln w="28575">
            <a:noFill/>
          </a:ln>
        </p:spPr>
        <p:txBody>
          <a:bodyPr wrap="square" rtlCol="0" anchor="ctr">
            <a:spAutoFit/>
          </a:bodyPr>
          <a:lstStyle/>
          <a:p>
            <a:pPr algn="ctr"/>
            <a:endParaRPr lang="en-US" sz="2000" dirty="0">
              <a:solidFill>
                <a:schemeClr val="tx1"/>
              </a:solidFill>
            </a:endParaRPr>
          </a:p>
        </p:txBody>
      </p:sp>
      <p:sp>
        <p:nvSpPr>
          <p:cNvPr id="11" name="Rectangle 10">
            <a:extLst>
              <a:ext uri="{FF2B5EF4-FFF2-40B4-BE49-F238E27FC236}">
                <a16:creationId xmlns:a16="http://schemas.microsoft.com/office/drawing/2014/main" id="{32479A43-E63F-7A8E-9757-A5D1F3E99350}"/>
              </a:ext>
            </a:extLst>
          </p:cNvPr>
          <p:cNvSpPr/>
          <p:nvPr/>
        </p:nvSpPr>
        <p:spPr>
          <a:xfrm>
            <a:off x="4572000" y="2544901"/>
            <a:ext cx="4419599" cy="3170099"/>
          </a:xfrm>
          <a:prstGeom prst="rect">
            <a:avLst/>
          </a:prstGeom>
          <a:solidFill>
            <a:schemeClr val="bg1">
              <a:lumMod val="95000"/>
            </a:schemeClr>
          </a:solidFill>
          <a:ln w="28575">
            <a:solidFill>
              <a:schemeClr val="accent5">
                <a:lumMod val="75000"/>
              </a:schemeClr>
            </a:solidFill>
          </a:ln>
        </p:spPr>
        <p:txBody>
          <a:bodyPr wrap="square">
            <a:spAutoFit/>
          </a:bodyPr>
          <a:lstStyle/>
          <a:p>
            <a:r>
              <a:rPr lang="en-US" sz="2000" b="1" dirty="0">
                <a:solidFill>
                  <a:schemeClr val="tx1"/>
                </a:solidFill>
              </a:rPr>
              <a:t>1974</a:t>
            </a:r>
            <a:r>
              <a:rPr lang="en-US" sz="2000" dirty="0">
                <a:solidFill>
                  <a:schemeClr val="tx1"/>
                </a:solidFill>
              </a:rPr>
              <a:t> conclusions:</a:t>
            </a:r>
          </a:p>
          <a:p>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Federal structures have created a “potential” erosion problem downstream of Duluth Ship Canal</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No actual damage can be attributed to the Federal structures</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Recommendation: No action</a:t>
            </a:r>
          </a:p>
        </p:txBody>
      </p:sp>
    </p:spTree>
    <p:extLst>
      <p:ext uri="{BB962C8B-B14F-4D97-AF65-F5344CB8AC3E}">
        <p14:creationId xmlns:p14="http://schemas.microsoft.com/office/powerpoint/2010/main" val="35843088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45301"/>
          <a:stretch/>
        </p:blipFill>
        <p:spPr>
          <a:xfrm>
            <a:off x="0" y="266700"/>
            <a:ext cx="9144000" cy="3352800"/>
          </a:xfrm>
          <a:prstGeom prst="rect">
            <a:avLst/>
          </a:prstGeom>
        </p:spPr>
      </p:pic>
      <p:sp>
        <p:nvSpPr>
          <p:cNvPr id="2" name="Rectangle 1">
            <a:extLst>
              <a:ext uri="{FF2B5EF4-FFF2-40B4-BE49-F238E27FC236}">
                <a16:creationId xmlns:a16="http://schemas.microsoft.com/office/drawing/2014/main" id="{32479A43-E63F-7A8E-9757-A5D1F3E99350}"/>
              </a:ext>
            </a:extLst>
          </p:cNvPr>
          <p:cNvSpPr/>
          <p:nvPr/>
        </p:nvSpPr>
        <p:spPr>
          <a:xfrm>
            <a:off x="4953002" y="716506"/>
            <a:ext cx="4190998" cy="1015663"/>
          </a:xfrm>
          <a:prstGeom prst="rect">
            <a:avLst/>
          </a:prstGeom>
          <a:solidFill>
            <a:schemeClr val="accent5"/>
          </a:solidFill>
          <a:ln w="28575">
            <a:solidFill>
              <a:srgbClr val="C00000"/>
            </a:solidFill>
          </a:ln>
        </p:spPr>
        <p:txBody>
          <a:bodyPr wrap="square">
            <a:spAutoFit/>
          </a:bodyPr>
          <a:lstStyle/>
          <a:p>
            <a:r>
              <a:rPr lang="en-US" sz="2000" b="1" dirty="0">
                <a:solidFill>
                  <a:schemeClr val="tx1"/>
                </a:solidFill>
              </a:rPr>
              <a:t>USACE Rationale</a:t>
            </a:r>
            <a:r>
              <a:rPr lang="en-US" sz="2000" dirty="0">
                <a:solidFill>
                  <a:schemeClr val="tx1"/>
                </a:solidFill>
              </a:rPr>
              <a:t>: 1964 shoreline is </a:t>
            </a:r>
            <a:r>
              <a:rPr lang="en-US" sz="2000" b="1" dirty="0">
                <a:solidFill>
                  <a:schemeClr val="tx1"/>
                </a:solidFill>
              </a:rPr>
              <a:t>lakeward</a:t>
            </a:r>
            <a:r>
              <a:rPr lang="en-US" sz="2000" dirty="0">
                <a:solidFill>
                  <a:schemeClr val="tx1"/>
                </a:solidFill>
              </a:rPr>
              <a:t> of 1861 shoreline. Therefore, no loss of shoreline.</a:t>
            </a:r>
            <a:endParaRPr lang="en-US" sz="2000" dirty="0"/>
          </a:p>
        </p:txBody>
      </p:sp>
      <p:sp>
        <p:nvSpPr>
          <p:cNvPr id="4" name="Rectangle 3">
            <a:extLst>
              <a:ext uri="{FF2B5EF4-FFF2-40B4-BE49-F238E27FC236}">
                <a16:creationId xmlns:a16="http://schemas.microsoft.com/office/drawing/2014/main" id="{E0C379D8-DD68-769B-D3A2-7CDD48750D75}"/>
              </a:ext>
            </a:extLst>
          </p:cNvPr>
          <p:cNvSpPr/>
          <p:nvPr/>
        </p:nvSpPr>
        <p:spPr>
          <a:xfrm>
            <a:off x="6382003" y="97423"/>
            <a:ext cx="2971800" cy="338554"/>
          </a:xfrm>
          <a:prstGeom prst="rect">
            <a:avLst/>
          </a:prstGeom>
          <a:noFill/>
        </p:spPr>
        <p:txBody>
          <a:bodyPr wrap="square">
            <a:spAutoFit/>
          </a:bodyPr>
          <a:lstStyle/>
          <a:p>
            <a:r>
              <a:rPr lang="en-US" sz="1600" dirty="0">
                <a:solidFill>
                  <a:schemeClr val="tx1"/>
                </a:solidFill>
              </a:rPr>
              <a:t>USACE (1974; Sec 111)</a:t>
            </a:r>
            <a:endParaRPr lang="en-US" sz="1600" dirty="0"/>
          </a:p>
        </p:txBody>
      </p:sp>
      <p:sp>
        <p:nvSpPr>
          <p:cNvPr id="6" name="Rectangle 5">
            <a:extLst>
              <a:ext uri="{FF2B5EF4-FFF2-40B4-BE49-F238E27FC236}">
                <a16:creationId xmlns:a16="http://schemas.microsoft.com/office/drawing/2014/main" id="{1A7AECFC-774C-50FE-A0F9-2B5076FD0AAB}"/>
              </a:ext>
            </a:extLst>
          </p:cNvPr>
          <p:cNvSpPr/>
          <p:nvPr/>
        </p:nvSpPr>
        <p:spPr>
          <a:xfrm>
            <a:off x="3124200" y="381000"/>
            <a:ext cx="1587841" cy="338554"/>
          </a:xfrm>
          <a:prstGeom prst="rect">
            <a:avLst/>
          </a:prstGeom>
          <a:solidFill>
            <a:srgbClr val="FFC000"/>
          </a:solidFill>
          <a:ln w="19050">
            <a:solidFill>
              <a:srgbClr val="C00000"/>
            </a:solidFill>
          </a:ln>
        </p:spPr>
        <p:txBody>
          <a:bodyPr wrap="square">
            <a:spAutoFit/>
          </a:bodyPr>
          <a:lstStyle/>
          <a:p>
            <a:r>
              <a:rPr lang="en-US" sz="1600" dirty="0">
                <a:solidFill>
                  <a:schemeClr val="tx1"/>
                </a:solidFill>
              </a:rPr>
              <a:t>1964 shoreline</a:t>
            </a:r>
            <a:endParaRPr lang="en-US" sz="1600" dirty="0"/>
          </a:p>
        </p:txBody>
      </p:sp>
      <p:cxnSp>
        <p:nvCxnSpPr>
          <p:cNvPr id="8" name="Straight Arrow Connector 7">
            <a:extLst>
              <a:ext uri="{FF2B5EF4-FFF2-40B4-BE49-F238E27FC236}">
                <a16:creationId xmlns:a16="http://schemas.microsoft.com/office/drawing/2014/main" id="{70B7C9CF-06A7-3D0D-1613-61F3179E528F}"/>
              </a:ext>
            </a:extLst>
          </p:cNvPr>
          <p:cNvCxnSpPr>
            <a:stCxn id="6" idx="2"/>
          </p:cNvCxnSpPr>
          <p:nvPr/>
        </p:nvCxnSpPr>
        <p:spPr bwMode="auto">
          <a:xfrm>
            <a:off x="3918121" y="719554"/>
            <a:ext cx="425279" cy="1109246"/>
          </a:xfrm>
          <a:prstGeom prst="straightConnector1">
            <a:avLst/>
          </a:prstGeom>
          <a:solidFill>
            <a:schemeClr val="accent1"/>
          </a:solidFill>
          <a:ln w="1905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Rectangle 11">
            <a:extLst>
              <a:ext uri="{FF2B5EF4-FFF2-40B4-BE49-F238E27FC236}">
                <a16:creationId xmlns:a16="http://schemas.microsoft.com/office/drawing/2014/main" id="{758CDA57-9F2A-EE46-3838-ADF2B7D9A5F1}"/>
              </a:ext>
            </a:extLst>
          </p:cNvPr>
          <p:cNvSpPr/>
          <p:nvPr/>
        </p:nvSpPr>
        <p:spPr>
          <a:xfrm>
            <a:off x="1447800" y="2057400"/>
            <a:ext cx="1587841" cy="338554"/>
          </a:xfrm>
          <a:prstGeom prst="rect">
            <a:avLst/>
          </a:prstGeom>
          <a:solidFill>
            <a:srgbClr val="FFC000"/>
          </a:solidFill>
          <a:ln w="19050">
            <a:solidFill>
              <a:srgbClr val="C00000"/>
            </a:solidFill>
          </a:ln>
        </p:spPr>
        <p:txBody>
          <a:bodyPr wrap="square">
            <a:spAutoFit/>
          </a:bodyPr>
          <a:lstStyle/>
          <a:p>
            <a:r>
              <a:rPr lang="en-US" sz="1600" dirty="0">
                <a:solidFill>
                  <a:schemeClr val="tx1"/>
                </a:solidFill>
              </a:rPr>
              <a:t>1861 shoreline</a:t>
            </a:r>
            <a:endParaRPr lang="en-US" sz="1600" dirty="0"/>
          </a:p>
        </p:txBody>
      </p:sp>
      <p:cxnSp>
        <p:nvCxnSpPr>
          <p:cNvPr id="13" name="Straight Arrow Connector 12">
            <a:extLst>
              <a:ext uri="{FF2B5EF4-FFF2-40B4-BE49-F238E27FC236}">
                <a16:creationId xmlns:a16="http://schemas.microsoft.com/office/drawing/2014/main" id="{04EFF644-5FFB-4558-E3AB-A7A5B4094BFF}"/>
              </a:ext>
            </a:extLst>
          </p:cNvPr>
          <p:cNvCxnSpPr>
            <a:stCxn id="12" idx="3"/>
          </p:cNvCxnSpPr>
          <p:nvPr/>
        </p:nvCxnSpPr>
        <p:spPr bwMode="auto">
          <a:xfrm flipV="1">
            <a:off x="3035641" y="2079582"/>
            <a:ext cx="1676400" cy="147095"/>
          </a:xfrm>
          <a:prstGeom prst="straightConnector1">
            <a:avLst/>
          </a:prstGeom>
          <a:solidFill>
            <a:schemeClr val="accent1"/>
          </a:solidFill>
          <a:ln w="1905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Rectangle 30">
            <a:extLst>
              <a:ext uri="{FF2B5EF4-FFF2-40B4-BE49-F238E27FC236}">
                <a16:creationId xmlns:a16="http://schemas.microsoft.com/office/drawing/2014/main" id="{F3C21465-4295-2BD6-3436-CEB7B20CFB2B}"/>
              </a:ext>
            </a:extLst>
          </p:cNvPr>
          <p:cNvSpPr/>
          <p:nvPr/>
        </p:nvSpPr>
        <p:spPr>
          <a:xfrm>
            <a:off x="0" y="2667000"/>
            <a:ext cx="9144000" cy="974682"/>
          </a:xfrm>
          <a:prstGeom prst="rect">
            <a:avLst/>
          </a:prstGeom>
          <a:solidFill>
            <a:schemeClr val="bg1"/>
          </a:solidFill>
          <a:ln w="28575">
            <a:noFill/>
          </a:ln>
        </p:spPr>
        <p:txBody>
          <a:bodyPr wrap="square" rtlCol="0" anchor="ctr">
            <a:spAutoFit/>
          </a:bodyPr>
          <a:lstStyle/>
          <a:p>
            <a:pPr algn="ctr"/>
            <a:endParaRPr lang="en-US" sz="2000" dirty="0">
              <a:solidFill>
                <a:schemeClr val="tx1"/>
              </a:solidFill>
            </a:endParaRPr>
          </a:p>
        </p:txBody>
      </p:sp>
      <p:grpSp>
        <p:nvGrpSpPr>
          <p:cNvPr id="30" name="Group 29">
            <a:extLst>
              <a:ext uri="{FF2B5EF4-FFF2-40B4-BE49-F238E27FC236}">
                <a16:creationId xmlns:a16="http://schemas.microsoft.com/office/drawing/2014/main" id="{EF76171A-ADC3-9844-920B-9B017E87E2E5}"/>
              </a:ext>
            </a:extLst>
          </p:cNvPr>
          <p:cNvGrpSpPr/>
          <p:nvPr/>
        </p:nvGrpSpPr>
        <p:grpSpPr>
          <a:xfrm>
            <a:off x="76200" y="2951143"/>
            <a:ext cx="9525000" cy="3743950"/>
            <a:chOff x="0" y="2581662"/>
            <a:chExt cx="9525000" cy="3743950"/>
          </a:xfrm>
        </p:grpSpPr>
        <p:sp>
          <p:nvSpPr>
            <p:cNvPr id="17" name="TextBox 16">
              <a:extLst>
                <a:ext uri="{FF2B5EF4-FFF2-40B4-BE49-F238E27FC236}">
                  <a16:creationId xmlns:a16="http://schemas.microsoft.com/office/drawing/2014/main" id="{CC44AD0D-F29B-0491-CEFD-22705F52CFF0}"/>
                </a:ext>
              </a:extLst>
            </p:cNvPr>
            <p:cNvSpPr txBox="1"/>
            <p:nvPr/>
          </p:nvSpPr>
          <p:spPr>
            <a:xfrm>
              <a:off x="0" y="2667000"/>
              <a:ext cx="9525000" cy="3354765"/>
            </a:xfrm>
            <a:prstGeom prst="rect">
              <a:avLst/>
            </a:prstGeom>
            <a:noFill/>
          </p:spPr>
          <p:txBody>
            <a:bodyPr wrap="square">
              <a:spAutoFit/>
            </a:bodyPr>
            <a:lstStyle/>
            <a:p>
              <a:r>
                <a:rPr lang="en-US" sz="2400" dirty="0">
                  <a:solidFill>
                    <a:schemeClr val="tx1"/>
                  </a:solidFill>
                </a:rPr>
                <a:t>Thought problem:</a:t>
              </a:r>
            </a:p>
            <a:p>
              <a:endParaRPr lang="en-US" sz="1000" dirty="0">
                <a:solidFill>
                  <a:schemeClr val="tx1"/>
                </a:solidFill>
              </a:endParaRPr>
            </a:p>
            <a:p>
              <a:pPr marL="342900" indent="-342900">
                <a:buFont typeface="Arial" panose="020B0604020202020204" pitchFamily="34" charset="0"/>
                <a:buChar char="•"/>
              </a:pPr>
              <a:r>
                <a:rPr lang="en-US" sz="2400" dirty="0">
                  <a:solidFill>
                    <a:schemeClr val="tx1"/>
                  </a:solidFill>
                </a:rPr>
                <a:t>My car’s oil sump holds 4 quarts;</a:t>
              </a:r>
            </a:p>
            <a:p>
              <a:pPr marL="342900" indent="-342900">
                <a:buFont typeface="Arial" panose="020B0604020202020204" pitchFamily="34" charset="0"/>
                <a:buChar char="•"/>
              </a:pPr>
              <a:r>
                <a:rPr lang="en-US" sz="2400" dirty="0">
                  <a:solidFill>
                    <a:schemeClr val="tx1"/>
                  </a:solidFill>
                </a:rPr>
                <a:t>Bob borrows my car and damages the oil sump;</a:t>
              </a:r>
            </a:p>
            <a:p>
              <a:pPr marL="342900" indent="-342900">
                <a:buFont typeface="Arial" panose="020B0604020202020204" pitchFamily="34" charset="0"/>
                <a:buChar char="•"/>
              </a:pPr>
              <a:r>
                <a:rPr lang="en-US" sz="2400" dirty="0">
                  <a:solidFill>
                    <a:schemeClr val="tx1"/>
                  </a:solidFill>
                </a:rPr>
                <a:t>Sump now leaks;</a:t>
              </a:r>
            </a:p>
            <a:p>
              <a:pPr marL="342900" indent="-342900">
                <a:buFont typeface="Arial" panose="020B0604020202020204" pitchFamily="34" charset="0"/>
                <a:buChar char="•"/>
              </a:pPr>
              <a:r>
                <a:rPr lang="en-US" sz="2400" dirty="0">
                  <a:solidFill>
                    <a:schemeClr val="tx1"/>
                  </a:solidFill>
                </a:rPr>
                <a:t>Without frequent monitoring / maintenance, sump will run dry, damaging engine;</a:t>
              </a:r>
            </a:p>
            <a:p>
              <a:pPr marL="342900" indent="-342900">
                <a:buFont typeface="Arial" panose="020B0604020202020204" pitchFamily="34" charset="0"/>
                <a:buChar char="•"/>
              </a:pPr>
              <a:r>
                <a:rPr lang="en-US" sz="2400" dirty="0">
                  <a:solidFill>
                    <a:schemeClr val="tx1"/>
                  </a:solidFill>
                </a:rPr>
                <a:t>Before returning my car, Bob fills the sump to 5 quarts volume.</a:t>
              </a:r>
            </a:p>
            <a:p>
              <a:endParaRPr lang="en-US" sz="1000" dirty="0">
                <a:solidFill>
                  <a:schemeClr val="tx1"/>
                </a:solidFill>
              </a:endParaRPr>
            </a:p>
            <a:p>
              <a:r>
                <a:rPr lang="en-US" sz="2400" dirty="0">
                  <a:solidFill>
                    <a:schemeClr val="tx1"/>
                  </a:solidFill>
                </a:rPr>
                <a:t>Is Bob culpable for damage to my car?</a:t>
              </a:r>
              <a:endParaRPr lang="en-US" sz="2400" dirty="0"/>
            </a:p>
          </p:txBody>
        </p:sp>
        <p:grpSp>
          <p:nvGrpSpPr>
            <p:cNvPr id="18" name="Group 17">
              <a:extLst>
                <a:ext uri="{FF2B5EF4-FFF2-40B4-BE49-F238E27FC236}">
                  <a16:creationId xmlns:a16="http://schemas.microsoft.com/office/drawing/2014/main" id="{8632484B-A102-6B87-C89A-6F6F4A3A0AC5}"/>
                </a:ext>
              </a:extLst>
            </p:cNvPr>
            <p:cNvGrpSpPr/>
            <p:nvPr/>
          </p:nvGrpSpPr>
          <p:grpSpPr>
            <a:xfrm>
              <a:off x="5105400" y="2581662"/>
              <a:ext cx="1619500" cy="847338"/>
              <a:chOff x="5477256" y="2581662"/>
              <a:chExt cx="1619500" cy="847338"/>
            </a:xfrm>
          </p:grpSpPr>
          <p:pic>
            <p:nvPicPr>
              <p:cNvPr id="19" name="Picture 18" descr="A yellow plastic bottle with black text&#10;&#10;Description automatically generated">
                <a:extLst>
                  <a:ext uri="{FF2B5EF4-FFF2-40B4-BE49-F238E27FC236}">
                    <a16:creationId xmlns:a16="http://schemas.microsoft.com/office/drawing/2014/main" id="{3C548294-9263-8346-477F-7E0348502B2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667" t="3333" r="26667" b="3333"/>
              <a:stretch/>
            </p:blipFill>
            <p:spPr>
              <a:xfrm>
                <a:off x="5477256" y="2581662"/>
                <a:ext cx="419606" cy="839212"/>
              </a:xfrm>
              <a:prstGeom prst="rect">
                <a:avLst/>
              </a:prstGeom>
            </p:spPr>
          </p:pic>
          <p:pic>
            <p:nvPicPr>
              <p:cNvPr id="20" name="Picture 19" descr="A yellow plastic bottle with black text&#10;&#10;Description automatically generated">
                <a:extLst>
                  <a:ext uri="{FF2B5EF4-FFF2-40B4-BE49-F238E27FC236}">
                    <a16:creationId xmlns:a16="http://schemas.microsoft.com/office/drawing/2014/main" id="{7DED997C-5CC2-DD86-6AE8-C4B332789AC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667" t="3333" r="26667" b="3333"/>
              <a:stretch/>
            </p:blipFill>
            <p:spPr>
              <a:xfrm>
                <a:off x="5867400" y="2589788"/>
                <a:ext cx="419606" cy="839212"/>
              </a:xfrm>
              <a:prstGeom prst="rect">
                <a:avLst/>
              </a:prstGeom>
            </p:spPr>
          </p:pic>
          <p:pic>
            <p:nvPicPr>
              <p:cNvPr id="21" name="Picture 20" descr="A yellow plastic bottle with black text&#10;&#10;Description automatically generated">
                <a:extLst>
                  <a:ext uri="{FF2B5EF4-FFF2-40B4-BE49-F238E27FC236}">
                    <a16:creationId xmlns:a16="http://schemas.microsoft.com/office/drawing/2014/main" id="{E46D66C1-3869-4A1E-EEEA-9E26BD3182F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667" t="3333" r="26667" b="3333"/>
              <a:stretch/>
            </p:blipFill>
            <p:spPr>
              <a:xfrm>
                <a:off x="6287006" y="2589788"/>
                <a:ext cx="419606" cy="839212"/>
              </a:xfrm>
              <a:prstGeom prst="rect">
                <a:avLst/>
              </a:prstGeom>
            </p:spPr>
          </p:pic>
          <p:pic>
            <p:nvPicPr>
              <p:cNvPr id="22" name="Picture 21" descr="A yellow plastic bottle with black text&#10;&#10;Description automatically generated">
                <a:extLst>
                  <a:ext uri="{FF2B5EF4-FFF2-40B4-BE49-F238E27FC236}">
                    <a16:creationId xmlns:a16="http://schemas.microsoft.com/office/drawing/2014/main" id="{85801664-BABF-A9A2-5CC2-C24E2C702D0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667" t="3333" r="26667" b="3333"/>
              <a:stretch/>
            </p:blipFill>
            <p:spPr>
              <a:xfrm>
                <a:off x="6677150" y="2589788"/>
                <a:ext cx="419606" cy="839212"/>
              </a:xfrm>
              <a:prstGeom prst="rect">
                <a:avLst/>
              </a:prstGeom>
            </p:spPr>
          </p:pic>
        </p:grpSp>
        <p:grpSp>
          <p:nvGrpSpPr>
            <p:cNvPr id="23" name="Group 22">
              <a:extLst>
                <a:ext uri="{FF2B5EF4-FFF2-40B4-BE49-F238E27FC236}">
                  <a16:creationId xmlns:a16="http://schemas.microsoft.com/office/drawing/2014/main" id="{CB456242-BC61-805A-E2D6-C190E3D17835}"/>
                </a:ext>
              </a:extLst>
            </p:cNvPr>
            <p:cNvGrpSpPr/>
            <p:nvPr/>
          </p:nvGrpSpPr>
          <p:grpSpPr>
            <a:xfrm>
              <a:off x="6019292" y="5486400"/>
              <a:ext cx="2134141" cy="839212"/>
              <a:chOff x="5719787" y="5257800"/>
              <a:chExt cx="2134141" cy="839212"/>
            </a:xfrm>
          </p:grpSpPr>
          <p:pic>
            <p:nvPicPr>
              <p:cNvPr id="24" name="Picture 23" descr="A yellow plastic bottle with black text&#10;&#10;Description automatically generated">
                <a:extLst>
                  <a:ext uri="{FF2B5EF4-FFF2-40B4-BE49-F238E27FC236}">
                    <a16:creationId xmlns:a16="http://schemas.microsoft.com/office/drawing/2014/main" id="{AAFF7ED8-9C81-F193-D6D8-614A1D10ACF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667" t="3333" r="26667" b="3333"/>
              <a:stretch/>
            </p:blipFill>
            <p:spPr>
              <a:xfrm>
                <a:off x="5719787" y="5257800"/>
                <a:ext cx="419606" cy="839212"/>
              </a:xfrm>
              <a:prstGeom prst="rect">
                <a:avLst/>
              </a:prstGeom>
            </p:spPr>
          </p:pic>
          <p:pic>
            <p:nvPicPr>
              <p:cNvPr id="25" name="Picture 24" descr="A yellow plastic bottle with black text&#10;&#10;Description automatically generated">
                <a:extLst>
                  <a:ext uri="{FF2B5EF4-FFF2-40B4-BE49-F238E27FC236}">
                    <a16:creationId xmlns:a16="http://schemas.microsoft.com/office/drawing/2014/main" id="{20E3D6C2-C764-18FC-67C7-C8FAD9D40D7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667" t="3333" r="26667" b="3333"/>
              <a:stretch/>
            </p:blipFill>
            <p:spPr>
              <a:xfrm>
                <a:off x="6176769" y="5257800"/>
                <a:ext cx="419606" cy="839212"/>
              </a:xfrm>
              <a:prstGeom prst="rect">
                <a:avLst/>
              </a:prstGeom>
            </p:spPr>
          </p:pic>
          <p:pic>
            <p:nvPicPr>
              <p:cNvPr id="26" name="Picture 25" descr="A yellow plastic bottle with black text&#10;&#10;Description automatically generated">
                <a:extLst>
                  <a:ext uri="{FF2B5EF4-FFF2-40B4-BE49-F238E27FC236}">
                    <a16:creationId xmlns:a16="http://schemas.microsoft.com/office/drawing/2014/main" id="{AEA62BB3-448B-E919-C27F-906444947A4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667" t="3333" r="26667" b="3333"/>
              <a:stretch/>
            </p:blipFill>
            <p:spPr>
              <a:xfrm>
                <a:off x="6590288" y="5257800"/>
                <a:ext cx="419606" cy="839212"/>
              </a:xfrm>
              <a:prstGeom prst="rect">
                <a:avLst/>
              </a:prstGeom>
            </p:spPr>
          </p:pic>
          <p:pic>
            <p:nvPicPr>
              <p:cNvPr id="27" name="Picture 26" descr="A yellow plastic bottle with black text&#10;&#10;Description automatically generated">
                <a:extLst>
                  <a:ext uri="{FF2B5EF4-FFF2-40B4-BE49-F238E27FC236}">
                    <a16:creationId xmlns:a16="http://schemas.microsoft.com/office/drawing/2014/main" id="{81AB42E0-CDDB-80C9-FC6B-2C2CA17D2A1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667" t="3333" r="26667" b="3333"/>
              <a:stretch/>
            </p:blipFill>
            <p:spPr>
              <a:xfrm>
                <a:off x="7009894" y="5257800"/>
                <a:ext cx="419606" cy="839212"/>
              </a:xfrm>
              <a:prstGeom prst="rect">
                <a:avLst/>
              </a:prstGeom>
            </p:spPr>
          </p:pic>
          <p:pic>
            <p:nvPicPr>
              <p:cNvPr id="28" name="Picture 27" descr="A yellow plastic bottle with black text&#10;&#10;Description automatically generated">
                <a:extLst>
                  <a:ext uri="{FF2B5EF4-FFF2-40B4-BE49-F238E27FC236}">
                    <a16:creationId xmlns:a16="http://schemas.microsoft.com/office/drawing/2014/main" id="{7C7B06E6-340D-8AC2-692D-9AC7E3F4E30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667" t="3333" r="26667" b="3333"/>
              <a:stretch/>
            </p:blipFill>
            <p:spPr>
              <a:xfrm>
                <a:off x="7434322" y="5257800"/>
                <a:ext cx="419606" cy="839212"/>
              </a:xfrm>
              <a:prstGeom prst="rect">
                <a:avLst/>
              </a:prstGeom>
            </p:spPr>
          </p:pic>
        </p:grpSp>
        <p:pic>
          <p:nvPicPr>
            <p:cNvPr id="29" name="Picture 28" descr="A puddle of oil on the ground&#10;&#10;Description automatically generated">
              <a:extLst>
                <a:ext uri="{FF2B5EF4-FFF2-40B4-BE49-F238E27FC236}">
                  <a16:creationId xmlns:a16="http://schemas.microsoft.com/office/drawing/2014/main" id="{106D677B-D474-D5E2-F2E6-1F4A919267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10400" y="3129078"/>
              <a:ext cx="1824800" cy="1214321"/>
            </a:xfrm>
            <a:prstGeom prst="rect">
              <a:avLst/>
            </a:prstGeom>
          </p:spPr>
        </p:pic>
      </p:grpSp>
    </p:spTree>
    <p:extLst>
      <p:ext uri="{BB962C8B-B14F-4D97-AF65-F5344CB8AC3E}">
        <p14:creationId xmlns:p14="http://schemas.microsoft.com/office/powerpoint/2010/main" val="1165341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2479A43-E63F-7A8E-9757-A5D1F3E99350}"/>
              </a:ext>
            </a:extLst>
          </p:cNvPr>
          <p:cNvSpPr/>
          <p:nvPr/>
        </p:nvSpPr>
        <p:spPr>
          <a:xfrm>
            <a:off x="609600" y="300335"/>
            <a:ext cx="3429000" cy="461665"/>
          </a:xfrm>
          <a:prstGeom prst="rect">
            <a:avLst/>
          </a:prstGeom>
          <a:noFill/>
        </p:spPr>
        <p:txBody>
          <a:bodyPr wrap="square">
            <a:spAutoFit/>
          </a:bodyPr>
          <a:lstStyle/>
          <a:p>
            <a:r>
              <a:rPr lang="en-US" sz="2400" b="1" dirty="0">
                <a:solidFill>
                  <a:schemeClr val="tx1"/>
                </a:solidFill>
              </a:rPr>
              <a:t>2001</a:t>
            </a:r>
            <a:r>
              <a:rPr lang="en-US" sz="2400" dirty="0">
                <a:solidFill>
                  <a:schemeClr val="tx1"/>
                </a:solidFill>
              </a:rPr>
              <a:t> Section 111 study</a:t>
            </a:r>
            <a:endParaRPr lang="en-US" sz="2400" dirty="0"/>
          </a:p>
        </p:txBody>
      </p:sp>
      <p:sp>
        <p:nvSpPr>
          <p:cNvPr id="11" name="Rectangle 10">
            <a:extLst>
              <a:ext uri="{FF2B5EF4-FFF2-40B4-BE49-F238E27FC236}">
                <a16:creationId xmlns:a16="http://schemas.microsoft.com/office/drawing/2014/main" id="{32479A43-E63F-7A8E-9757-A5D1F3E99350}"/>
              </a:ext>
            </a:extLst>
          </p:cNvPr>
          <p:cNvSpPr/>
          <p:nvPr/>
        </p:nvSpPr>
        <p:spPr>
          <a:xfrm>
            <a:off x="4572000" y="228600"/>
            <a:ext cx="4419599" cy="3785652"/>
          </a:xfrm>
          <a:prstGeom prst="rect">
            <a:avLst/>
          </a:prstGeom>
          <a:solidFill>
            <a:schemeClr val="bg1">
              <a:lumMod val="95000"/>
            </a:schemeClr>
          </a:solidFill>
          <a:ln w="28575">
            <a:solidFill>
              <a:schemeClr val="accent5">
                <a:lumMod val="75000"/>
              </a:schemeClr>
            </a:solidFill>
          </a:ln>
        </p:spPr>
        <p:txBody>
          <a:bodyPr wrap="square">
            <a:spAutoFit/>
          </a:bodyPr>
          <a:lstStyle/>
          <a:p>
            <a:r>
              <a:rPr lang="en-US" sz="2000" b="1" dirty="0">
                <a:solidFill>
                  <a:schemeClr val="tx1"/>
                </a:solidFill>
              </a:rPr>
              <a:t>2001</a:t>
            </a:r>
            <a:r>
              <a:rPr lang="en-US" sz="2000" dirty="0">
                <a:solidFill>
                  <a:schemeClr val="tx1"/>
                </a:solidFill>
              </a:rPr>
              <a:t> conclusions:</a:t>
            </a:r>
          </a:p>
          <a:p>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Superior Entry is responsible for ‘south end’ shoreline damage</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No ‘north end’ damage can be attributed to the Duluth Ship Canal</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Cost of proposed ‘south end’ solution exceeded $12M cap</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No action taken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541" y="1066800"/>
            <a:ext cx="4303059" cy="5334000"/>
          </a:xfrm>
          <a:prstGeom prst="rect">
            <a:avLst/>
          </a:prstGeom>
        </p:spPr>
      </p:pic>
      <p:sp>
        <p:nvSpPr>
          <p:cNvPr id="12" name="Rectangle 11">
            <a:extLst>
              <a:ext uri="{FF2B5EF4-FFF2-40B4-BE49-F238E27FC236}">
                <a16:creationId xmlns:a16="http://schemas.microsoft.com/office/drawing/2014/main" id="{32479A43-E63F-7A8E-9757-A5D1F3E99350}"/>
              </a:ext>
            </a:extLst>
          </p:cNvPr>
          <p:cNvSpPr/>
          <p:nvPr/>
        </p:nvSpPr>
        <p:spPr>
          <a:xfrm>
            <a:off x="4571999" y="4267200"/>
            <a:ext cx="4419599" cy="2246769"/>
          </a:xfrm>
          <a:prstGeom prst="rect">
            <a:avLst/>
          </a:prstGeom>
          <a:solidFill>
            <a:schemeClr val="accent5"/>
          </a:solidFill>
          <a:ln w="28575">
            <a:solidFill>
              <a:srgbClr val="C00000"/>
            </a:solidFill>
          </a:ln>
        </p:spPr>
        <p:txBody>
          <a:bodyPr wrap="square">
            <a:spAutoFit/>
          </a:bodyPr>
          <a:lstStyle/>
          <a:p>
            <a:r>
              <a:rPr lang="en-US" sz="2000" dirty="0">
                <a:solidFill>
                  <a:schemeClr val="tx1"/>
                </a:solidFill>
              </a:rPr>
              <a:t>Results of 2001 study ‘frame the problem’ for the current Section 111 study.</a:t>
            </a:r>
          </a:p>
          <a:p>
            <a:endParaRPr lang="en-US" sz="2000" dirty="0">
              <a:solidFill>
                <a:schemeClr val="tx1"/>
              </a:solidFill>
            </a:endParaRPr>
          </a:p>
          <a:p>
            <a:r>
              <a:rPr lang="en-US" sz="2000" dirty="0">
                <a:solidFill>
                  <a:schemeClr val="tx1"/>
                </a:solidFill>
              </a:rPr>
              <a:t>Important to identify any knowledge gaps and / or inconsistencies with observations.</a:t>
            </a:r>
          </a:p>
        </p:txBody>
      </p:sp>
    </p:spTree>
    <p:extLst>
      <p:ext uri="{BB962C8B-B14F-4D97-AF65-F5344CB8AC3E}">
        <p14:creationId xmlns:p14="http://schemas.microsoft.com/office/powerpoint/2010/main" val="263597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2883" y="712952"/>
            <a:ext cx="8610600" cy="707886"/>
          </a:xfrm>
          <a:prstGeom prst="rect">
            <a:avLst/>
          </a:prstGeom>
        </p:spPr>
        <p:txBody>
          <a:bodyPr wrap="square">
            <a:spAutoFit/>
          </a:bodyPr>
          <a:lstStyle/>
          <a:p>
            <a:r>
              <a:rPr lang="en-US" sz="2000" dirty="0">
                <a:solidFill>
                  <a:schemeClr val="tx1"/>
                </a:solidFill>
              </a:rPr>
              <a:t>Conclusions of 2001 Section 111 study relied heavily upon conceptual and quantitative models developed by W.F. Baird (1998)</a:t>
            </a:r>
            <a:endParaRPr lang="en-US" sz="2000" dirty="0"/>
          </a:p>
        </p:txBody>
      </p:sp>
      <p:sp>
        <p:nvSpPr>
          <p:cNvPr id="4" name="Rectangle 3"/>
          <p:cNvSpPr/>
          <p:nvPr/>
        </p:nvSpPr>
        <p:spPr>
          <a:xfrm>
            <a:off x="4482" y="1799686"/>
            <a:ext cx="7543801" cy="400110"/>
          </a:xfrm>
          <a:prstGeom prst="rect">
            <a:avLst/>
          </a:prstGeom>
        </p:spPr>
        <p:txBody>
          <a:bodyPr wrap="square">
            <a:spAutoFit/>
          </a:bodyPr>
          <a:lstStyle/>
          <a:p>
            <a:r>
              <a:rPr lang="en-US" sz="2000" dirty="0">
                <a:solidFill>
                  <a:schemeClr val="tx1"/>
                </a:solidFill>
              </a:rPr>
              <a:t>Relevant aspects of the Baird (1998) study:</a:t>
            </a:r>
            <a:endParaRPr lang="en-US" sz="2000" dirty="0"/>
          </a:p>
        </p:txBody>
      </p:sp>
      <p:sp>
        <p:nvSpPr>
          <p:cNvPr id="5" name="Rectangle 4"/>
          <p:cNvSpPr/>
          <p:nvPr/>
        </p:nvSpPr>
        <p:spPr>
          <a:xfrm>
            <a:off x="211731" y="2362200"/>
            <a:ext cx="8763002" cy="4093428"/>
          </a:xfrm>
          <a:prstGeom prst="rect">
            <a:avLst/>
          </a:prstGeom>
        </p:spPr>
        <p:txBody>
          <a:bodyPr wrap="square">
            <a:spAutoFit/>
          </a:bodyPr>
          <a:lstStyle/>
          <a:p>
            <a:pPr marL="457200" indent="-457200">
              <a:buFont typeface="+mj-lt"/>
              <a:buAutoNum type="arabicPeriod"/>
            </a:pPr>
            <a:r>
              <a:rPr lang="en-US" sz="2000" dirty="0">
                <a:solidFill>
                  <a:schemeClr val="tx1"/>
                </a:solidFill>
              </a:rPr>
              <a:t>Estimated sand supply of 50,000 m</a:t>
            </a:r>
            <a:r>
              <a:rPr lang="en-US" sz="2000" baseline="30000" dirty="0">
                <a:solidFill>
                  <a:schemeClr val="tx1"/>
                </a:solidFill>
              </a:rPr>
              <a:t>3</a:t>
            </a:r>
            <a:r>
              <a:rPr lang="en-US" sz="2000" dirty="0">
                <a:solidFill>
                  <a:schemeClr val="tx1"/>
                </a:solidFill>
              </a:rPr>
              <a:t>/</a:t>
            </a:r>
            <a:r>
              <a:rPr lang="en-US" sz="2000" dirty="0" err="1">
                <a:solidFill>
                  <a:schemeClr val="tx1"/>
                </a:solidFill>
              </a:rPr>
              <a:t>yr</a:t>
            </a:r>
            <a:r>
              <a:rPr lang="en-US" sz="2000" dirty="0">
                <a:solidFill>
                  <a:schemeClr val="tx1"/>
                </a:solidFill>
              </a:rPr>
              <a:t> from </a:t>
            </a:r>
            <a:r>
              <a:rPr lang="en-US" sz="2000" b="1" dirty="0">
                <a:solidFill>
                  <a:schemeClr val="tx1"/>
                </a:solidFill>
              </a:rPr>
              <a:t>south-shore</a:t>
            </a:r>
            <a:r>
              <a:rPr lang="en-US" sz="2000" dirty="0">
                <a:solidFill>
                  <a:schemeClr val="tx1"/>
                </a:solidFill>
              </a:rPr>
              <a:t> sources</a:t>
            </a:r>
          </a:p>
          <a:p>
            <a:pPr marL="457200" indent="-457200">
              <a:buFont typeface="+mj-lt"/>
              <a:buAutoNum type="arabicPeriod"/>
            </a:pPr>
            <a:endParaRPr lang="en-US" sz="2000" dirty="0">
              <a:solidFill>
                <a:schemeClr val="tx1"/>
              </a:solidFill>
            </a:endParaRPr>
          </a:p>
          <a:p>
            <a:pPr marL="457200" indent="-457200">
              <a:buFont typeface="+mj-lt"/>
              <a:buAutoNum type="arabicPeriod"/>
            </a:pPr>
            <a:r>
              <a:rPr lang="en-US" sz="2000" dirty="0">
                <a:solidFill>
                  <a:schemeClr val="tx1"/>
                </a:solidFill>
              </a:rPr>
              <a:t>Predicted net </a:t>
            </a:r>
            <a:r>
              <a:rPr lang="en-US" sz="2000" b="1" dirty="0">
                <a:solidFill>
                  <a:schemeClr val="tx1"/>
                </a:solidFill>
              </a:rPr>
              <a:t>northwestward</a:t>
            </a:r>
            <a:r>
              <a:rPr lang="en-US" sz="2000" dirty="0">
                <a:solidFill>
                  <a:schemeClr val="tx1"/>
                </a:solidFill>
              </a:rPr>
              <a:t> transport of ~ 50,000 m</a:t>
            </a:r>
            <a:r>
              <a:rPr lang="en-US" sz="2000" baseline="30000" dirty="0">
                <a:solidFill>
                  <a:schemeClr val="tx1"/>
                </a:solidFill>
              </a:rPr>
              <a:t>3</a:t>
            </a:r>
            <a:r>
              <a:rPr lang="en-US" sz="2000" dirty="0">
                <a:solidFill>
                  <a:schemeClr val="tx1"/>
                </a:solidFill>
              </a:rPr>
              <a:t>/</a:t>
            </a:r>
            <a:r>
              <a:rPr lang="en-US" sz="2000" dirty="0" err="1">
                <a:solidFill>
                  <a:schemeClr val="tx1"/>
                </a:solidFill>
              </a:rPr>
              <a:t>yr</a:t>
            </a:r>
            <a:r>
              <a:rPr lang="en-US" sz="2000" dirty="0">
                <a:solidFill>
                  <a:schemeClr val="tx1"/>
                </a:solidFill>
              </a:rPr>
              <a:t> of sand along entirety of MN Point between Federal structures</a:t>
            </a:r>
          </a:p>
          <a:p>
            <a:pPr marL="457200" indent="-457200">
              <a:buFont typeface="+mj-lt"/>
              <a:buAutoNum type="arabicPeriod"/>
            </a:pPr>
            <a:endParaRPr lang="en-US" sz="2000" dirty="0">
              <a:solidFill>
                <a:schemeClr val="tx1"/>
              </a:solidFill>
            </a:endParaRPr>
          </a:p>
          <a:p>
            <a:pPr marL="457200" indent="-457200">
              <a:buFont typeface="+mj-lt"/>
              <a:buAutoNum type="arabicPeriod"/>
            </a:pPr>
            <a:r>
              <a:rPr lang="en-US" sz="2000" dirty="0">
                <a:solidFill>
                  <a:schemeClr val="tx1"/>
                </a:solidFill>
              </a:rPr>
              <a:t>Predicted </a:t>
            </a:r>
            <a:r>
              <a:rPr lang="en-US" sz="2000" b="1" dirty="0">
                <a:solidFill>
                  <a:schemeClr val="tx1"/>
                </a:solidFill>
              </a:rPr>
              <a:t>offshore transfer </a:t>
            </a:r>
            <a:r>
              <a:rPr lang="en-US" sz="2000" dirty="0">
                <a:solidFill>
                  <a:schemeClr val="tx1"/>
                </a:solidFill>
              </a:rPr>
              <a:t>of ~ 50,000 m</a:t>
            </a:r>
            <a:r>
              <a:rPr lang="en-US" sz="2000" baseline="30000" dirty="0">
                <a:solidFill>
                  <a:schemeClr val="tx1"/>
                </a:solidFill>
              </a:rPr>
              <a:t>3</a:t>
            </a:r>
            <a:r>
              <a:rPr lang="en-US" sz="2000" dirty="0">
                <a:solidFill>
                  <a:schemeClr val="tx1"/>
                </a:solidFill>
              </a:rPr>
              <a:t>/</a:t>
            </a:r>
            <a:r>
              <a:rPr lang="en-US" sz="2000" dirty="0" err="1">
                <a:solidFill>
                  <a:schemeClr val="tx1"/>
                </a:solidFill>
              </a:rPr>
              <a:t>yr</a:t>
            </a:r>
            <a:r>
              <a:rPr lang="en-US" sz="2000" dirty="0">
                <a:solidFill>
                  <a:schemeClr val="tx1"/>
                </a:solidFill>
              </a:rPr>
              <a:t> of sand in the northern portion of MN Point, south of—and proximal to—Duluth entry</a:t>
            </a:r>
          </a:p>
          <a:p>
            <a:pPr marL="457200" indent="-457200">
              <a:buFont typeface="+mj-lt"/>
              <a:buAutoNum type="arabicPeriod"/>
            </a:pPr>
            <a:endParaRPr lang="en-US" sz="2000" dirty="0">
              <a:solidFill>
                <a:schemeClr val="tx1"/>
              </a:solidFill>
            </a:endParaRPr>
          </a:p>
          <a:p>
            <a:pPr marL="457200" indent="-457200">
              <a:buFont typeface="+mj-lt"/>
              <a:buAutoNum type="arabicPeriod"/>
            </a:pPr>
            <a:r>
              <a:rPr lang="en-US" sz="2000" dirty="0">
                <a:solidFill>
                  <a:schemeClr val="tx1"/>
                </a:solidFill>
              </a:rPr>
              <a:t>Ignored effects of long-term (multi-century scale) </a:t>
            </a:r>
            <a:r>
              <a:rPr lang="en-US" sz="2000" b="1" dirty="0">
                <a:solidFill>
                  <a:schemeClr val="tx1"/>
                </a:solidFill>
              </a:rPr>
              <a:t>lake-level rise </a:t>
            </a:r>
            <a:r>
              <a:rPr lang="en-US" sz="2000" dirty="0">
                <a:solidFill>
                  <a:schemeClr val="tx1"/>
                </a:solidFill>
              </a:rPr>
              <a:t>attributable to differential post-glacial crustal rebound</a:t>
            </a:r>
          </a:p>
          <a:p>
            <a:pPr marL="457200" indent="-457200">
              <a:buFont typeface="+mj-lt"/>
              <a:buAutoNum type="arabicPeriod"/>
            </a:pPr>
            <a:endParaRPr lang="en-US" sz="2000" dirty="0"/>
          </a:p>
          <a:p>
            <a:pPr marL="457200" indent="-457200">
              <a:buFont typeface="+mj-lt"/>
              <a:buAutoNum type="arabicPeriod"/>
            </a:pPr>
            <a:r>
              <a:rPr lang="en-US" sz="2000" dirty="0">
                <a:solidFill>
                  <a:schemeClr val="tx1"/>
                </a:solidFill>
              </a:rPr>
              <a:t>Assumed negligible input of barrier-building sediment (gravel / sand) from </a:t>
            </a:r>
            <a:r>
              <a:rPr lang="en-US" sz="2000" b="1" dirty="0">
                <a:solidFill>
                  <a:schemeClr val="tx1"/>
                </a:solidFill>
              </a:rPr>
              <a:t>north-shore sources</a:t>
            </a:r>
          </a:p>
        </p:txBody>
      </p:sp>
      <p:sp>
        <p:nvSpPr>
          <p:cNvPr id="7" name="Rectangle 6"/>
          <p:cNvSpPr/>
          <p:nvPr/>
        </p:nvSpPr>
        <p:spPr>
          <a:xfrm>
            <a:off x="97432" y="2286000"/>
            <a:ext cx="8877301" cy="4114800"/>
          </a:xfrm>
          <a:prstGeom prst="rect">
            <a:avLst/>
          </a:prstGeom>
          <a:ln w="28575">
            <a:solidFill>
              <a:schemeClr val="tx1"/>
            </a:solidFill>
          </a:ln>
        </p:spPr>
        <p:txBody>
          <a:bodyPr wrap="square" rtlCol="0" anchor="ctr">
            <a:spAutoFit/>
          </a:bodyPr>
          <a:lstStyle/>
          <a:p>
            <a:pPr algn="ctr"/>
            <a:endParaRPr lang="en-US" sz="2000" dirty="0">
              <a:solidFill>
                <a:schemeClr val="tx1"/>
              </a:solidFill>
            </a:endParaRPr>
          </a:p>
        </p:txBody>
      </p:sp>
    </p:spTree>
    <p:extLst>
      <p:ext uri="{BB962C8B-B14F-4D97-AF65-F5344CB8AC3E}">
        <p14:creationId xmlns:p14="http://schemas.microsoft.com/office/powerpoint/2010/main" val="3828031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14052" t="12346" r="16249" b="26667"/>
          <a:stretch/>
        </p:blipFill>
        <p:spPr>
          <a:xfrm rot="5400000">
            <a:off x="1395946" y="-232174"/>
            <a:ext cx="6123509" cy="6934201"/>
          </a:xfrm>
          <a:prstGeom prst="rect">
            <a:avLst/>
          </a:prstGeom>
        </p:spPr>
      </p:pic>
      <p:sp>
        <p:nvSpPr>
          <p:cNvPr id="5" name="Rectangle 4"/>
          <p:cNvSpPr/>
          <p:nvPr/>
        </p:nvSpPr>
        <p:spPr>
          <a:xfrm>
            <a:off x="914400" y="6400800"/>
            <a:ext cx="2911166" cy="276999"/>
          </a:xfrm>
          <a:prstGeom prst="rect">
            <a:avLst/>
          </a:prstGeom>
        </p:spPr>
        <p:txBody>
          <a:bodyPr wrap="square">
            <a:spAutoFit/>
          </a:bodyPr>
          <a:lstStyle/>
          <a:p>
            <a:r>
              <a:rPr lang="en-US" sz="1200" dirty="0">
                <a:solidFill>
                  <a:schemeClr val="tx1"/>
                </a:solidFill>
              </a:rPr>
              <a:t>Fig 4.1 (Baird, 1998, in USACE, 2001)</a:t>
            </a:r>
            <a:endParaRPr lang="en-US" sz="1200" dirty="0"/>
          </a:p>
        </p:txBody>
      </p:sp>
    </p:spTree>
    <p:extLst>
      <p:ext uri="{BB962C8B-B14F-4D97-AF65-F5344CB8AC3E}">
        <p14:creationId xmlns:p14="http://schemas.microsoft.com/office/powerpoint/2010/main" val="17259457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close up of a map&#10;&#10;Description automatically generated">
            <a:extLst>
              <a:ext uri="{FF2B5EF4-FFF2-40B4-BE49-F238E27FC236}">
                <a16:creationId xmlns:a16="http://schemas.microsoft.com/office/drawing/2014/main" id="{43717BDB-575C-4B7B-9196-90524131CD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8295"/>
            <a:ext cx="6324600" cy="6116604"/>
          </a:xfrm>
          <a:prstGeom prst="rect">
            <a:avLst/>
          </a:prstGeom>
        </p:spPr>
      </p:pic>
      <p:cxnSp>
        <p:nvCxnSpPr>
          <p:cNvPr id="10" name="Straight Arrow Connector 9">
            <a:extLst>
              <a:ext uri="{FF2B5EF4-FFF2-40B4-BE49-F238E27FC236}">
                <a16:creationId xmlns:a16="http://schemas.microsoft.com/office/drawing/2014/main" id="{C20A5F45-287C-4ADC-90A4-88870056C32E}"/>
              </a:ext>
            </a:extLst>
          </p:cNvPr>
          <p:cNvCxnSpPr>
            <a:cxnSpLocks/>
          </p:cNvCxnSpPr>
          <p:nvPr/>
        </p:nvCxnSpPr>
        <p:spPr>
          <a:xfrm flipH="1" flipV="1">
            <a:off x="4953000" y="5257800"/>
            <a:ext cx="857250" cy="609600"/>
          </a:xfrm>
          <a:prstGeom prst="straightConnector1">
            <a:avLst/>
          </a:prstGeom>
          <a:ln w="1524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6FF43ACA-1FF3-4860-82DD-720751D738D0}"/>
              </a:ext>
            </a:extLst>
          </p:cNvPr>
          <p:cNvCxnSpPr>
            <a:cxnSpLocks/>
          </p:cNvCxnSpPr>
          <p:nvPr/>
        </p:nvCxnSpPr>
        <p:spPr>
          <a:xfrm flipV="1">
            <a:off x="1992853" y="1582694"/>
            <a:ext cx="538025" cy="313931"/>
          </a:xfrm>
          <a:prstGeom prst="straightConnector1">
            <a:avLst/>
          </a:prstGeom>
          <a:ln w="508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844735DB-46B8-45A5-BBA5-A4C6272F4BD0}"/>
              </a:ext>
            </a:extLst>
          </p:cNvPr>
          <p:cNvSpPr/>
          <p:nvPr/>
        </p:nvSpPr>
        <p:spPr>
          <a:xfrm>
            <a:off x="78581" y="6400800"/>
            <a:ext cx="1745542" cy="276999"/>
          </a:xfrm>
          <a:prstGeom prst="rect">
            <a:avLst/>
          </a:prstGeom>
        </p:spPr>
        <p:txBody>
          <a:bodyPr wrap="none">
            <a:spAutoFit/>
          </a:bodyPr>
          <a:lstStyle/>
          <a:p>
            <a:r>
              <a:rPr lang="en-US" sz="1200" dirty="0">
                <a:solidFill>
                  <a:schemeClr val="tx1"/>
                </a:solidFill>
                <a:latin typeface="Arial" panose="020B0604020202020204" pitchFamily="34" charset="0"/>
                <a:cs typeface="Arial" panose="020B0604020202020204" pitchFamily="34" charset="0"/>
              </a:rPr>
              <a:t>Drawing: ACOE (2001)</a:t>
            </a:r>
            <a:endParaRPr lang="en-US" sz="1200" dirty="0">
              <a:solidFill>
                <a:schemeClr val="tx1"/>
              </a:solidFill>
            </a:endParaRPr>
          </a:p>
        </p:txBody>
      </p:sp>
      <p:cxnSp>
        <p:nvCxnSpPr>
          <p:cNvPr id="16" name="Straight Arrow Connector 15">
            <a:extLst>
              <a:ext uri="{FF2B5EF4-FFF2-40B4-BE49-F238E27FC236}">
                <a16:creationId xmlns:a16="http://schemas.microsoft.com/office/drawing/2014/main" id="{BACED008-ECB5-454C-9D94-48410445C3B9}"/>
              </a:ext>
            </a:extLst>
          </p:cNvPr>
          <p:cNvCxnSpPr>
            <a:cxnSpLocks/>
          </p:cNvCxnSpPr>
          <p:nvPr/>
        </p:nvCxnSpPr>
        <p:spPr>
          <a:xfrm flipH="1" flipV="1">
            <a:off x="3331729" y="3742545"/>
            <a:ext cx="706871" cy="829455"/>
          </a:xfrm>
          <a:prstGeom prst="straightConnector1">
            <a:avLst/>
          </a:prstGeom>
          <a:ln w="1524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4" name="Freeform 23"/>
          <p:cNvSpPr/>
          <p:nvPr/>
        </p:nvSpPr>
        <p:spPr>
          <a:xfrm>
            <a:off x="1762126" y="361507"/>
            <a:ext cx="803865" cy="914400"/>
          </a:xfrm>
          <a:custGeom>
            <a:avLst/>
            <a:gdLst>
              <a:gd name="connsiteX0" fmla="*/ 803865 w 803865"/>
              <a:gd name="connsiteY0" fmla="*/ 0 h 914400"/>
              <a:gd name="connsiteX1" fmla="*/ 258060 w 803865"/>
              <a:gd name="connsiteY1" fmla="*/ 340242 h 914400"/>
              <a:gd name="connsiteX2" fmla="*/ 59586 w 803865"/>
              <a:gd name="connsiteY2" fmla="*/ 503274 h 914400"/>
              <a:gd name="connsiteX3" fmla="*/ 2879 w 803865"/>
              <a:gd name="connsiteY3" fmla="*/ 701749 h 914400"/>
              <a:gd name="connsiteX4" fmla="*/ 9967 w 803865"/>
              <a:gd name="connsiteY4" fmla="*/ 91440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3865" h="914400">
                <a:moveTo>
                  <a:pt x="803865" y="0"/>
                </a:moveTo>
                <a:cubicBezTo>
                  <a:pt x="592985" y="128181"/>
                  <a:pt x="382106" y="256363"/>
                  <a:pt x="258060" y="340242"/>
                </a:cubicBezTo>
                <a:cubicBezTo>
                  <a:pt x="134013" y="424121"/>
                  <a:pt x="102116" y="443023"/>
                  <a:pt x="59586" y="503274"/>
                </a:cubicBezTo>
                <a:cubicBezTo>
                  <a:pt x="17056" y="563525"/>
                  <a:pt x="11149" y="633228"/>
                  <a:pt x="2879" y="701749"/>
                </a:cubicBezTo>
                <a:cubicBezTo>
                  <a:pt x="-5391" y="770270"/>
                  <a:pt x="6423" y="870688"/>
                  <a:pt x="9967" y="914400"/>
                </a:cubicBezTo>
              </a:path>
            </a:pathLst>
          </a:custGeom>
          <a:noFill/>
          <a:ln w="57150">
            <a:solidFill>
              <a:srgbClr val="FFC000"/>
            </a:solidFill>
            <a:tailEnd type="triangle"/>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a:ln>
                <a:noFill/>
              </a:ln>
              <a:solidFill>
                <a:schemeClr val="bg1"/>
              </a:solidFill>
              <a:effectLst/>
              <a:latin typeface="Arial" charset="0"/>
              <a:cs typeface="Arial" charset="0"/>
            </a:endParaRPr>
          </a:p>
        </p:txBody>
      </p:sp>
      <p:sp>
        <p:nvSpPr>
          <p:cNvPr id="22" name="Rectangle 21">
            <a:extLst>
              <a:ext uri="{FF2B5EF4-FFF2-40B4-BE49-F238E27FC236}">
                <a16:creationId xmlns:a16="http://schemas.microsoft.com/office/drawing/2014/main" id="{9465B4F6-160E-4631-9AB9-034C1DA180C1}"/>
              </a:ext>
            </a:extLst>
          </p:cNvPr>
          <p:cNvSpPr/>
          <p:nvPr/>
        </p:nvSpPr>
        <p:spPr>
          <a:xfrm rot="19476997">
            <a:off x="1763463" y="440330"/>
            <a:ext cx="458780" cy="584775"/>
          </a:xfrm>
          <a:prstGeom prst="rect">
            <a:avLst/>
          </a:prstGeom>
        </p:spPr>
        <p:txBody>
          <a:bodyPr wrap="none">
            <a:spAutoFit/>
          </a:bodyPr>
          <a:lstStyle/>
          <a:p>
            <a:r>
              <a:rPr lang="en-US" sz="3200" b="1" dirty="0">
                <a:solidFill>
                  <a:srgbClr val="C00000"/>
                </a:solidFill>
                <a:latin typeface="Arial" panose="020B0604020202020204" pitchFamily="34" charset="0"/>
                <a:cs typeface="Arial" panose="020B0604020202020204" pitchFamily="34" charset="0"/>
              </a:rPr>
              <a:t>X</a:t>
            </a:r>
            <a:endParaRPr lang="en-US" sz="3200" dirty="0"/>
          </a:p>
        </p:txBody>
      </p:sp>
      <p:cxnSp>
        <p:nvCxnSpPr>
          <p:cNvPr id="32" name="Straight Arrow Connector 31">
            <a:extLst>
              <a:ext uri="{FF2B5EF4-FFF2-40B4-BE49-F238E27FC236}">
                <a16:creationId xmlns:a16="http://schemas.microsoft.com/office/drawing/2014/main" id="{6FF43ACA-1FF3-4860-82DD-720751D738D0}"/>
              </a:ext>
            </a:extLst>
          </p:cNvPr>
          <p:cNvCxnSpPr>
            <a:cxnSpLocks/>
          </p:cNvCxnSpPr>
          <p:nvPr/>
        </p:nvCxnSpPr>
        <p:spPr>
          <a:xfrm flipV="1">
            <a:off x="1868757" y="1286396"/>
            <a:ext cx="697234" cy="349134"/>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BACED008-ECB5-454C-9D94-48410445C3B9}"/>
              </a:ext>
            </a:extLst>
          </p:cNvPr>
          <p:cNvCxnSpPr>
            <a:cxnSpLocks/>
          </p:cNvCxnSpPr>
          <p:nvPr/>
        </p:nvCxnSpPr>
        <p:spPr>
          <a:xfrm flipH="1" flipV="1">
            <a:off x="2577555" y="2648744"/>
            <a:ext cx="622620" cy="914800"/>
          </a:xfrm>
          <a:prstGeom prst="straightConnector1">
            <a:avLst/>
          </a:prstGeom>
          <a:ln w="1524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6FF43ACA-1FF3-4860-82DD-720751D738D0}"/>
              </a:ext>
            </a:extLst>
          </p:cNvPr>
          <p:cNvCxnSpPr>
            <a:cxnSpLocks/>
          </p:cNvCxnSpPr>
          <p:nvPr/>
        </p:nvCxnSpPr>
        <p:spPr>
          <a:xfrm flipV="1">
            <a:off x="2099508" y="1798354"/>
            <a:ext cx="538025" cy="313931"/>
          </a:xfrm>
          <a:prstGeom prst="straightConnector1">
            <a:avLst/>
          </a:prstGeom>
          <a:ln w="508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6FF43ACA-1FF3-4860-82DD-720751D738D0}"/>
              </a:ext>
            </a:extLst>
          </p:cNvPr>
          <p:cNvCxnSpPr>
            <a:cxnSpLocks/>
          </p:cNvCxnSpPr>
          <p:nvPr/>
        </p:nvCxnSpPr>
        <p:spPr>
          <a:xfrm flipV="1">
            <a:off x="2214255" y="2046446"/>
            <a:ext cx="538025" cy="313931"/>
          </a:xfrm>
          <a:prstGeom prst="straightConnector1">
            <a:avLst/>
          </a:prstGeom>
          <a:ln w="508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6FF43ACA-1FF3-4860-82DD-720751D738D0}"/>
              </a:ext>
            </a:extLst>
          </p:cNvPr>
          <p:cNvCxnSpPr>
            <a:cxnSpLocks/>
          </p:cNvCxnSpPr>
          <p:nvPr/>
        </p:nvCxnSpPr>
        <p:spPr>
          <a:xfrm flipV="1">
            <a:off x="2351089" y="2325112"/>
            <a:ext cx="538025" cy="313931"/>
          </a:xfrm>
          <a:prstGeom prst="straightConnector1">
            <a:avLst/>
          </a:prstGeom>
          <a:ln w="5080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50" name="Picture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80246" y="2932"/>
            <a:ext cx="4370791" cy="2977602"/>
          </a:xfrm>
          <a:prstGeom prst="rect">
            <a:avLst/>
          </a:prstGeom>
        </p:spPr>
      </p:pic>
      <p:sp>
        <p:nvSpPr>
          <p:cNvPr id="51" name="Rectangle 50"/>
          <p:cNvSpPr/>
          <p:nvPr/>
        </p:nvSpPr>
        <p:spPr>
          <a:xfrm>
            <a:off x="7138224" y="0"/>
            <a:ext cx="2034531" cy="338554"/>
          </a:xfrm>
          <a:prstGeom prst="rect">
            <a:avLst/>
          </a:prstGeom>
          <a:solidFill>
            <a:schemeClr val="bg1"/>
          </a:solidFill>
        </p:spPr>
        <p:txBody>
          <a:bodyPr wrap="none">
            <a:spAutoFit/>
          </a:bodyPr>
          <a:lstStyle/>
          <a:p>
            <a:r>
              <a:rPr lang="en-US" sz="1600" dirty="0">
                <a:solidFill>
                  <a:schemeClr val="tx1"/>
                </a:solidFill>
              </a:rPr>
              <a:t>Crustal uplift (mm/a)</a:t>
            </a:r>
            <a:endParaRPr lang="en-US" sz="1600" dirty="0"/>
          </a:p>
        </p:txBody>
      </p:sp>
      <p:sp>
        <p:nvSpPr>
          <p:cNvPr id="49" name="Rectangle 48"/>
          <p:cNvSpPr/>
          <p:nvPr/>
        </p:nvSpPr>
        <p:spPr>
          <a:xfrm>
            <a:off x="5726977" y="2711512"/>
            <a:ext cx="3417730" cy="276999"/>
          </a:xfrm>
          <a:prstGeom prst="rect">
            <a:avLst/>
          </a:prstGeom>
          <a:solidFill>
            <a:schemeClr val="bg1"/>
          </a:solidFill>
        </p:spPr>
        <p:txBody>
          <a:bodyPr wrap="none">
            <a:spAutoFit/>
          </a:bodyPr>
          <a:lstStyle/>
          <a:p>
            <a:r>
              <a:rPr lang="en-US" sz="1200" dirty="0">
                <a:solidFill>
                  <a:schemeClr val="tx1"/>
                </a:solidFill>
              </a:rPr>
              <a:t>New IGLD data (</a:t>
            </a:r>
            <a:r>
              <a:rPr lang="en-US" sz="1200" dirty="0" err="1">
                <a:solidFill>
                  <a:schemeClr val="tx1"/>
                </a:solidFill>
              </a:rPr>
              <a:t>Craymer</a:t>
            </a:r>
            <a:r>
              <a:rPr lang="en-US" sz="1200" dirty="0">
                <a:solidFill>
                  <a:schemeClr val="tx1"/>
                </a:solidFill>
              </a:rPr>
              <a:t> and </a:t>
            </a:r>
            <a:r>
              <a:rPr lang="en-US" sz="1200" dirty="0" err="1">
                <a:solidFill>
                  <a:schemeClr val="tx1"/>
                </a:solidFill>
              </a:rPr>
              <a:t>Wisotzsky</a:t>
            </a:r>
            <a:r>
              <a:rPr lang="en-US" sz="1200" dirty="0">
                <a:solidFill>
                  <a:schemeClr val="tx1"/>
                </a:solidFill>
              </a:rPr>
              <a:t>, 2021)</a:t>
            </a:r>
            <a:endParaRPr lang="en-US" sz="1200" dirty="0"/>
          </a:p>
        </p:txBody>
      </p:sp>
      <p:pic>
        <p:nvPicPr>
          <p:cNvPr id="52" name="Picture 51"/>
          <p:cNvPicPr>
            <a:picLocks noChangeAspect="1"/>
          </p:cNvPicPr>
          <p:nvPr/>
        </p:nvPicPr>
        <p:blipFill rotWithShape="1">
          <a:blip r:embed="rId5">
            <a:extLst>
              <a:ext uri="{28A0092B-C50C-407E-A947-70E740481C1C}">
                <a14:useLocalDpi xmlns:a14="http://schemas.microsoft.com/office/drawing/2010/main" val="0"/>
              </a:ext>
            </a:extLst>
          </a:blip>
          <a:srcRect l="50000" t="51783" b="12440"/>
          <a:stretch/>
        </p:blipFill>
        <p:spPr>
          <a:xfrm>
            <a:off x="5410200" y="3165110"/>
            <a:ext cx="3733800" cy="2016490"/>
          </a:xfrm>
          <a:prstGeom prst="rect">
            <a:avLst/>
          </a:prstGeom>
        </p:spPr>
      </p:pic>
      <p:sp>
        <p:nvSpPr>
          <p:cNvPr id="53" name="Rectangle 52"/>
          <p:cNvSpPr/>
          <p:nvPr/>
        </p:nvSpPr>
        <p:spPr>
          <a:xfrm>
            <a:off x="5936972" y="2988512"/>
            <a:ext cx="2356313" cy="484952"/>
          </a:xfrm>
          <a:prstGeom prst="rect">
            <a:avLst/>
          </a:prstGeom>
          <a:solidFill>
            <a:schemeClr val="bg1"/>
          </a:solidFill>
          <a:ln w="28575">
            <a:solidFill>
              <a:schemeClr val="bg1"/>
            </a:solidFill>
          </a:ln>
        </p:spPr>
        <p:txBody>
          <a:bodyPr wrap="square" rtlCol="0" anchor="ctr">
            <a:spAutoFit/>
          </a:bodyPr>
          <a:lstStyle/>
          <a:p>
            <a:pPr algn="ctr"/>
            <a:endParaRPr lang="en-US" sz="2000" dirty="0">
              <a:solidFill>
                <a:schemeClr val="tx1"/>
              </a:solidFill>
            </a:endParaRPr>
          </a:p>
        </p:txBody>
      </p:sp>
      <p:sp>
        <p:nvSpPr>
          <p:cNvPr id="54" name="Rectangle 53"/>
          <p:cNvSpPr/>
          <p:nvPr/>
        </p:nvSpPr>
        <p:spPr>
          <a:xfrm>
            <a:off x="5558695" y="5051989"/>
            <a:ext cx="3571362" cy="276999"/>
          </a:xfrm>
          <a:prstGeom prst="rect">
            <a:avLst/>
          </a:prstGeom>
          <a:solidFill>
            <a:schemeClr val="bg1"/>
          </a:solidFill>
        </p:spPr>
        <p:txBody>
          <a:bodyPr wrap="none">
            <a:spAutoFit/>
          </a:bodyPr>
          <a:lstStyle/>
          <a:p>
            <a:r>
              <a:rPr lang="en-US" sz="1200" dirty="0">
                <a:solidFill>
                  <a:schemeClr val="tx1"/>
                </a:solidFill>
              </a:rPr>
              <a:t>Twin Ports hydrograph (Breckenridge et al., 2016)</a:t>
            </a:r>
            <a:endParaRPr lang="en-US" sz="1200" dirty="0"/>
          </a:p>
        </p:txBody>
      </p:sp>
      <p:sp>
        <p:nvSpPr>
          <p:cNvPr id="58" name="Oval 57"/>
          <p:cNvSpPr/>
          <p:nvPr/>
        </p:nvSpPr>
        <p:spPr>
          <a:xfrm rot="3266778">
            <a:off x="5510245" y="3896320"/>
            <a:ext cx="1327331" cy="353577"/>
          </a:xfrm>
          <a:prstGeom prst="ellipse">
            <a:avLst/>
          </a:prstGeom>
          <a:ln w="28575">
            <a:solidFill>
              <a:srgbClr val="C00000"/>
            </a:solidFill>
          </a:ln>
        </p:spPr>
        <p:txBody>
          <a:bodyPr wrap="square" rtlCol="0" anchor="ctr">
            <a:spAutoFit/>
          </a:bodyPr>
          <a:lstStyle/>
          <a:p>
            <a:pPr algn="ctr"/>
            <a:endParaRPr lang="en-US" sz="2000" dirty="0">
              <a:solidFill>
                <a:schemeClr val="tx1"/>
              </a:solidFill>
            </a:endParaRPr>
          </a:p>
        </p:txBody>
      </p:sp>
      <p:grpSp>
        <p:nvGrpSpPr>
          <p:cNvPr id="61" name="Group 60"/>
          <p:cNvGrpSpPr/>
          <p:nvPr/>
        </p:nvGrpSpPr>
        <p:grpSpPr>
          <a:xfrm>
            <a:off x="5800436" y="5790973"/>
            <a:ext cx="3194621" cy="646331"/>
            <a:chOff x="5800436" y="5790973"/>
            <a:chExt cx="3194621" cy="646331"/>
          </a:xfrm>
        </p:grpSpPr>
        <p:grpSp>
          <p:nvGrpSpPr>
            <p:cNvPr id="27" name="Group 26"/>
            <p:cNvGrpSpPr/>
            <p:nvPr/>
          </p:nvGrpSpPr>
          <p:grpSpPr>
            <a:xfrm>
              <a:off x="5800436" y="5822807"/>
              <a:ext cx="576509" cy="584775"/>
              <a:chOff x="6705600" y="5101172"/>
              <a:chExt cx="576509" cy="584775"/>
            </a:xfrm>
          </p:grpSpPr>
          <p:sp>
            <p:nvSpPr>
              <p:cNvPr id="26" name="Oval 25"/>
              <p:cNvSpPr/>
              <p:nvPr/>
            </p:nvSpPr>
            <p:spPr>
              <a:xfrm>
                <a:off x="6705600" y="5101172"/>
                <a:ext cx="576509" cy="584775"/>
              </a:xfrm>
              <a:prstGeom prst="ellipse">
                <a:avLst/>
              </a:prstGeom>
              <a:solidFill>
                <a:schemeClr val="bg1"/>
              </a:solidFill>
              <a:ln w="28575">
                <a:solidFill>
                  <a:schemeClr val="tx1"/>
                </a:solidFill>
              </a:ln>
            </p:spPr>
            <p:txBody>
              <a:bodyPr wrap="square" rtlCol="0" anchor="ctr">
                <a:spAutoFit/>
              </a:bodyPr>
              <a:lstStyle/>
              <a:p>
                <a:pPr algn="ctr"/>
                <a:endParaRPr lang="en-US" sz="2000" dirty="0">
                  <a:solidFill>
                    <a:schemeClr val="tx1"/>
                  </a:solidFill>
                </a:endParaRPr>
              </a:p>
            </p:txBody>
          </p:sp>
          <p:sp>
            <p:nvSpPr>
              <p:cNvPr id="25" name="Rectangle 24"/>
              <p:cNvSpPr/>
              <p:nvPr/>
            </p:nvSpPr>
            <p:spPr>
              <a:xfrm>
                <a:off x="6776467" y="5101172"/>
                <a:ext cx="412292" cy="584775"/>
              </a:xfrm>
              <a:prstGeom prst="rect">
                <a:avLst/>
              </a:prstGeom>
            </p:spPr>
            <p:txBody>
              <a:bodyPr wrap="none">
                <a:spAutoFit/>
              </a:bodyPr>
              <a:lstStyle/>
              <a:p>
                <a:r>
                  <a:rPr lang="en-US" b="1" dirty="0">
                    <a:solidFill>
                      <a:schemeClr val="tx1"/>
                    </a:solidFill>
                  </a:rPr>
                  <a:t>1</a:t>
                </a:r>
                <a:endParaRPr lang="en-US" b="1" dirty="0"/>
              </a:p>
            </p:txBody>
          </p:sp>
        </p:grpSp>
        <p:sp>
          <p:nvSpPr>
            <p:cNvPr id="60" name="Rectangle 59"/>
            <p:cNvSpPr/>
            <p:nvPr/>
          </p:nvSpPr>
          <p:spPr>
            <a:xfrm>
              <a:off x="6473543" y="5790973"/>
              <a:ext cx="2521514" cy="646331"/>
            </a:xfrm>
            <a:prstGeom prst="rect">
              <a:avLst/>
            </a:prstGeom>
            <a:solidFill>
              <a:schemeClr val="bg1"/>
            </a:solidFill>
            <a:ln w="19050">
              <a:solidFill>
                <a:schemeClr val="tx1"/>
              </a:solidFill>
            </a:ln>
          </p:spPr>
          <p:txBody>
            <a:bodyPr wrap="square">
              <a:spAutoFit/>
            </a:bodyPr>
            <a:lstStyle/>
            <a:p>
              <a:r>
                <a:rPr lang="en-US" sz="1800" dirty="0">
                  <a:solidFill>
                    <a:schemeClr val="tx1"/>
                  </a:solidFill>
                </a:rPr>
                <a:t>Estimated sand supply of 50,000 m</a:t>
              </a:r>
              <a:r>
                <a:rPr lang="en-US" sz="1800" baseline="30000" dirty="0">
                  <a:solidFill>
                    <a:schemeClr val="tx1"/>
                  </a:solidFill>
                </a:rPr>
                <a:t>3</a:t>
              </a:r>
              <a:r>
                <a:rPr lang="en-US" sz="1800" dirty="0">
                  <a:solidFill>
                    <a:schemeClr val="tx1"/>
                  </a:solidFill>
                </a:rPr>
                <a:t>/</a:t>
              </a:r>
              <a:r>
                <a:rPr lang="en-US" sz="1800" dirty="0" err="1">
                  <a:solidFill>
                    <a:schemeClr val="tx1"/>
                  </a:solidFill>
                </a:rPr>
                <a:t>yr</a:t>
              </a:r>
              <a:r>
                <a:rPr lang="en-US" sz="1800" dirty="0">
                  <a:solidFill>
                    <a:schemeClr val="tx1"/>
                  </a:solidFill>
                </a:rPr>
                <a:t> </a:t>
              </a:r>
              <a:endParaRPr lang="en-US" sz="1800" dirty="0"/>
            </a:p>
          </p:txBody>
        </p:sp>
      </p:grpSp>
      <p:grpSp>
        <p:nvGrpSpPr>
          <p:cNvPr id="63" name="Group 62"/>
          <p:cNvGrpSpPr/>
          <p:nvPr/>
        </p:nvGrpSpPr>
        <p:grpSpPr>
          <a:xfrm>
            <a:off x="381000" y="3031352"/>
            <a:ext cx="3502770" cy="1268558"/>
            <a:chOff x="381000" y="3031352"/>
            <a:chExt cx="3502770" cy="1268558"/>
          </a:xfrm>
        </p:grpSpPr>
        <p:grpSp>
          <p:nvGrpSpPr>
            <p:cNvPr id="28" name="Group 27"/>
            <p:cNvGrpSpPr/>
            <p:nvPr/>
          </p:nvGrpSpPr>
          <p:grpSpPr>
            <a:xfrm>
              <a:off x="3307261" y="3031352"/>
              <a:ext cx="576509" cy="618445"/>
              <a:chOff x="6705600" y="5067502"/>
              <a:chExt cx="576509" cy="618445"/>
            </a:xfrm>
          </p:grpSpPr>
          <p:sp>
            <p:nvSpPr>
              <p:cNvPr id="29" name="Rectangle 28"/>
              <p:cNvSpPr/>
              <p:nvPr/>
            </p:nvSpPr>
            <p:spPr>
              <a:xfrm>
                <a:off x="6787708" y="5067502"/>
                <a:ext cx="412292" cy="584775"/>
              </a:xfrm>
              <a:prstGeom prst="rect">
                <a:avLst/>
              </a:prstGeom>
            </p:spPr>
            <p:txBody>
              <a:bodyPr wrap="none">
                <a:spAutoFit/>
              </a:bodyPr>
              <a:lstStyle/>
              <a:p>
                <a:r>
                  <a:rPr lang="en-US" b="1" dirty="0">
                    <a:solidFill>
                      <a:schemeClr val="tx1"/>
                    </a:solidFill>
                  </a:rPr>
                  <a:t>2</a:t>
                </a:r>
                <a:endParaRPr lang="en-US" b="1" dirty="0"/>
              </a:p>
            </p:txBody>
          </p:sp>
          <p:sp>
            <p:nvSpPr>
              <p:cNvPr id="30" name="Oval 29"/>
              <p:cNvSpPr/>
              <p:nvPr/>
            </p:nvSpPr>
            <p:spPr>
              <a:xfrm>
                <a:off x="6705600" y="5101172"/>
                <a:ext cx="576509" cy="584775"/>
              </a:xfrm>
              <a:prstGeom prst="ellipse">
                <a:avLst/>
              </a:prstGeom>
              <a:ln w="28575">
                <a:solidFill>
                  <a:schemeClr val="tx1"/>
                </a:solidFill>
              </a:ln>
            </p:spPr>
            <p:txBody>
              <a:bodyPr wrap="square" rtlCol="0" anchor="ctr">
                <a:spAutoFit/>
              </a:bodyPr>
              <a:lstStyle/>
              <a:p>
                <a:pPr algn="ctr"/>
                <a:endParaRPr lang="en-US" sz="2000" dirty="0">
                  <a:solidFill>
                    <a:schemeClr val="tx1"/>
                  </a:solidFill>
                </a:endParaRPr>
              </a:p>
            </p:txBody>
          </p:sp>
        </p:grpSp>
        <p:sp>
          <p:nvSpPr>
            <p:cNvPr id="62" name="Rectangle 61"/>
            <p:cNvSpPr/>
            <p:nvPr/>
          </p:nvSpPr>
          <p:spPr>
            <a:xfrm>
              <a:off x="381000" y="3653579"/>
              <a:ext cx="2901811" cy="646331"/>
            </a:xfrm>
            <a:prstGeom prst="rect">
              <a:avLst/>
            </a:prstGeom>
            <a:solidFill>
              <a:schemeClr val="bg1"/>
            </a:solidFill>
            <a:ln w="19050">
              <a:solidFill>
                <a:schemeClr val="tx1"/>
              </a:solidFill>
            </a:ln>
          </p:spPr>
          <p:txBody>
            <a:bodyPr wrap="square">
              <a:spAutoFit/>
            </a:bodyPr>
            <a:lstStyle/>
            <a:p>
              <a:r>
                <a:rPr lang="en-US" sz="1800" dirty="0">
                  <a:solidFill>
                    <a:schemeClr val="tx1"/>
                  </a:solidFill>
                </a:rPr>
                <a:t>Predicted</a:t>
              </a:r>
              <a:r>
                <a:rPr lang="en-US" sz="1800" b="1" dirty="0">
                  <a:solidFill>
                    <a:schemeClr val="tx1"/>
                  </a:solidFill>
                </a:rPr>
                <a:t> northward</a:t>
              </a:r>
              <a:r>
                <a:rPr lang="en-US" sz="1800" dirty="0">
                  <a:solidFill>
                    <a:schemeClr val="tx1"/>
                  </a:solidFill>
                </a:rPr>
                <a:t> sand transport of 50,000 m</a:t>
              </a:r>
              <a:r>
                <a:rPr lang="en-US" sz="1800" baseline="30000" dirty="0">
                  <a:solidFill>
                    <a:schemeClr val="tx1"/>
                  </a:solidFill>
                </a:rPr>
                <a:t>3</a:t>
              </a:r>
              <a:r>
                <a:rPr lang="en-US" sz="1800" dirty="0">
                  <a:solidFill>
                    <a:schemeClr val="tx1"/>
                  </a:solidFill>
                </a:rPr>
                <a:t>/</a:t>
              </a:r>
              <a:r>
                <a:rPr lang="en-US" sz="1800" dirty="0" err="1">
                  <a:solidFill>
                    <a:schemeClr val="tx1"/>
                  </a:solidFill>
                </a:rPr>
                <a:t>yr</a:t>
              </a:r>
              <a:r>
                <a:rPr lang="en-US" sz="1800" dirty="0">
                  <a:solidFill>
                    <a:schemeClr val="tx1"/>
                  </a:solidFill>
                </a:rPr>
                <a:t> </a:t>
              </a:r>
              <a:endParaRPr lang="en-US" sz="1800" dirty="0"/>
            </a:p>
          </p:txBody>
        </p:sp>
      </p:grpSp>
      <p:grpSp>
        <p:nvGrpSpPr>
          <p:cNvPr id="65" name="Group 64"/>
          <p:cNvGrpSpPr/>
          <p:nvPr/>
        </p:nvGrpSpPr>
        <p:grpSpPr>
          <a:xfrm>
            <a:off x="143657" y="1310365"/>
            <a:ext cx="3174418" cy="1289911"/>
            <a:chOff x="143657" y="1310365"/>
            <a:chExt cx="3174418" cy="1289911"/>
          </a:xfrm>
        </p:grpSpPr>
        <p:grpSp>
          <p:nvGrpSpPr>
            <p:cNvPr id="42" name="Group 41"/>
            <p:cNvGrpSpPr/>
            <p:nvPr/>
          </p:nvGrpSpPr>
          <p:grpSpPr>
            <a:xfrm>
              <a:off x="2741566" y="1310365"/>
              <a:ext cx="576509" cy="594476"/>
              <a:chOff x="6705600" y="5091471"/>
              <a:chExt cx="576509" cy="594476"/>
            </a:xfrm>
          </p:grpSpPr>
          <p:sp>
            <p:nvSpPr>
              <p:cNvPr id="44" name="Oval 43"/>
              <p:cNvSpPr/>
              <p:nvPr/>
            </p:nvSpPr>
            <p:spPr>
              <a:xfrm>
                <a:off x="6705600" y="5101172"/>
                <a:ext cx="576509" cy="584775"/>
              </a:xfrm>
              <a:prstGeom prst="ellipse">
                <a:avLst/>
              </a:prstGeom>
              <a:solidFill>
                <a:schemeClr val="bg1"/>
              </a:solidFill>
              <a:ln w="28575">
                <a:solidFill>
                  <a:schemeClr val="tx1"/>
                </a:solidFill>
              </a:ln>
            </p:spPr>
            <p:txBody>
              <a:bodyPr wrap="square" rtlCol="0" anchor="ctr">
                <a:spAutoFit/>
              </a:bodyPr>
              <a:lstStyle/>
              <a:p>
                <a:pPr algn="ctr"/>
                <a:endParaRPr lang="en-US" sz="2000" dirty="0">
                  <a:solidFill>
                    <a:schemeClr val="tx1"/>
                  </a:solidFill>
                </a:endParaRPr>
              </a:p>
            </p:txBody>
          </p:sp>
          <p:sp>
            <p:nvSpPr>
              <p:cNvPr id="43" name="Rectangle 42"/>
              <p:cNvSpPr/>
              <p:nvPr/>
            </p:nvSpPr>
            <p:spPr>
              <a:xfrm>
                <a:off x="6787708" y="5091471"/>
                <a:ext cx="412292" cy="584775"/>
              </a:xfrm>
              <a:prstGeom prst="rect">
                <a:avLst/>
              </a:prstGeom>
            </p:spPr>
            <p:txBody>
              <a:bodyPr wrap="none">
                <a:spAutoFit/>
              </a:bodyPr>
              <a:lstStyle/>
              <a:p>
                <a:r>
                  <a:rPr lang="en-US" b="1" dirty="0">
                    <a:solidFill>
                      <a:schemeClr val="tx1"/>
                    </a:solidFill>
                  </a:rPr>
                  <a:t>3</a:t>
                </a:r>
                <a:endParaRPr lang="en-US" b="1" dirty="0"/>
              </a:p>
            </p:txBody>
          </p:sp>
        </p:grpSp>
        <p:sp>
          <p:nvSpPr>
            <p:cNvPr id="64" name="Rectangle 63"/>
            <p:cNvSpPr/>
            <p:nvPr/>
          </p:nvSpPr>
          <p:spPr>
            <a:xfrm>
              <a:off x="143657" y="1953945"/>
              <a:ext cx="2748583" cy="646331"/>
            </a:xfrm>
            <a:prstGeom prst="rect">
              <a:avLst/>
            </a:prstGeom>
            <a:solidFill>
              <a:schemeClr val="bg1"/>
            </a:solidFill>
            <a:ln w="19050">
              <a:solidFill>
                <a:schemeClr val="tx1"/>
              </a:solidFill>
            </a:ln>
          </p:spPr>
          <p:txBody>
            <a:bodyPr wrap="square">
              <a:spAutoFit/>
            </a:bodyPr>
            <a:lstStyle/>
            <a:p>
              <a:r>
                <a:rPr lang="en-US" sz="1800" dirty="0">
                  <a:solidFill>
                    <a:schemeClr val="tx1"/>
                  </a:solidFill>
                </a:rPr>
                <a:t>Predicted</a:t>
              </a:r>
              <a:r>
                <a:rPr lang="en-US" sz="1800" b="1" dirty="0">
                  <a:solidFill>
                    <a:schemeClr val="tx1"/>
                  </a:solidFill>
                </a:rPr>
                <a:t> offshore</a:t>
              </a:r>
              <a:r>
                <a:rPr lang="en-US" sz="1800" dirty="0">
                  <a:solidFill>
                    <a:schemeClr val="tx1"/>
                  </a:solidFill>
                </a:rPr>
                <a:t> sand transport of 50,000 m</a:t>
              </a:r>
              <a:r>
                <a:rPr lang="en-US" sz="1800" baseline="30000" dirty="0">
                  <a:solidFill>
                    <a:schemeClr val="tx1"/>
                  </a:solidFill>
                </a:rPr>
                <a:t>3</a:t>
              </a:r>
              <a:r>
                <a:rPr lang="en-US" sz="1800" dirty="0">
                  <a:solidFill>
                    <a:schemeClr val="tx1"/>
                  </a:solidFill>
                </a:rPr>
                <a:t>/</a:t>
              </a:r>
              <a:r>
                <a:rPr lang="en-US" sz="1800" dirty="0" err="1">
                  <a:solidFill>
                    <a:schemeClr val="tx1"/>
                  </a:solidFill>
                </a:rPr>
                <a:t>yr</a:t>
              </a:r>
              <a:r>
                <a:rPr lang="en-US" sz="1800" dirty="0">
                  <a:solidFill>
                    <a:schemeClr val="tx1"/>
                  </a:solidFill>
                </a:rPr>
                <a:t> </a:t>
              </a:r>
              <a:endParaRPr lang="en-US" sz="1800" dirty="0"/>
            </a:p>
          </p:txBody>
        </p:sp>
      </p:grpSp>
      <p:grpSp>
        <p:nvGrpSpPr>
          <p:cNvPr id="67" name="Group 66"/>
          <p:cNvGrpSpPr/>
          <p:nvPr/>
        </p:nvGrpSpPr>
        <p:grpSpPr>
          <a:xfrm>
            <a:off x="1219200" y="111549"/>
            <a:ext cx="3962400" cy="650451"/>
            <a:chOff x="1362694" y="15124"/>
            <a:chExt cx="3962400" cy="650451"/>
          </a:xfrm>
        </p:grpSpPr>
        <p:grpSp>
          <p:nvGrpSpPr>
            <p:cNvPr id="45" name="Group 44"/>
            <p:cNvGrpSpPr/>
            <p:nvPr/>
          </p:nvGrpSpPr>
          <p:grpSpPr>
            <a:xfrm>
              <a:off x="1362694" y="15124"/>
              <a:ext cx="576509" cy="594476"/>
              <a:chOff x="6705600" y="5091471"/>
              <a:chExt cx="576509" cy="594476"/>
            </a:xfrm>
          </p:grpSpPr>
          <p:sp>
            <p:nvSpPr>
              <p:cNvPr id="47" name="Oval 46"/>
              <p:cNvSpPr/>
              <p:nvPr/>
            </p:nvSpPr>
            <p:spPr>
              <a:xfrm>
                <a:off x="6705600" y="5101172"/>
                <a:ext cx="576509" cy="584775"/>
              </a:xfrm>
              <a:prstGeom prst="ellipse">
                <a:avLst/>
              </a:prstGeom>
              <a:solidFill>
                <a:schemeClr val="bg1"/>
              </a:solidFill>
              <a:ln w="28575">
                <a:solidFill>
                  <a:schemeClr val="tx1"/>
                </a:solidFill>
              </a:ln>
            </p:spPr>
            <p:txBody>
              <a:bodyPr wrap="square" rtlCol="0" anchor="ctr">
                <a:spAutoFit/>
              </a:bodyPr>
              <a:lstStyle/>
              <a:p>
                <a:pPr algn="ctr"/>
                <a:endParaRPr lang="en-US" sz="2000" dirty="0">
                  <a:solidFill>
                    <a:schemeClr val="tx1"/>
                  </a:solidFill>
                </a:endParaRPr>
              </a:p>
            </p:txBody>
          </p:sp>
          <p:sp>
            <p:nvSpPr>
              <p:cNvPr id="46" name="Rectangle 45"/>
              <p:cNvSpPr/>
              <p:nvPr/>
            </p:nvSpPr>
            <p:spPr>
              <a:xfrm>
                <a:off x="6787708" y="5091471"/>
                <a:ext cx="412292" cy="584775"/>
              </a:xfrm>
              <a:prstGeom prst="rect">
                <a:avLst/>
              </a:prstGeom>
            </p:spPr>
            <p:txBody>
              <a:bodyPr wrap="none">
                <a:spAutoFit/>
              </a:bodyPr>
              <a:lstStyle/>
              <a:p>
                <a:r>
                  <a:rPr lang="en-US" b="1" dirty="0">
                    <a:solidFill>
                      <a:schemeClr val="tx1"/>
                    </a:solidFill>
                  </a:rPr>
                  <a:t>5</a:t>
                </a:r>
                <a:endParaRPr lang="en-US" b="1" dirty="0"/>
              </a:p>
            </p:txBody>
          </p:sp>
        </p:grpSp>
        <p:sp>
          <p:nvSpPr>
            <p:cNvPr id="66" name="Rectangle 65"/>
            <p:cNvSpPr/>
            <p:nvPr/>
          </p:nvSpPr>
          <p:spPr>
            <a:xfrm>
              <a:off x="2452917" y="19244"/>
              <a:ext cx="2872177" cy="646331"/>
            </a:xfrm>
            <a:prstGeom prst="rect">
              <a:avLst/>
            </a:prstGeom>
            <a:solidFill>
              <a:schemeClr val="bg1"/>
            </a:solidFill>
            <a:ln w="19050">
              <a:solidFill>
                <a:schemeClr val="tx1"/>
              </a:solidFill>
            </a:ln>
          </p:spPr>
          <p:txBody>
            <a:bodyPr wrap="square">
              <a:spAutoFit/>
            </a:bodyPr>
            <a:lstStyle/>
            <a:p>
              <a:r>
                <a:rPr lang="en-US" sz="1800" dirty="0">
                  <a:solidFill>
                    <a:schemeClr val="tx1"/>
                  </a:solidFill>
                </a:rPr>
                <a:t>Assumed negligible north-shore sediment input</a:t>
              </a:r>
              <a:endParaRPr lang="en-US" sz="1800" dirty="0"/>
            </a:p>
          </p:txBody>
        </p:sp>
      </p:grpSp>
      <p:grpSp>
        <p:nvGrpSpPr>
          <p:cNvPr id="69" name="Group 68"/>
          <p:cNvGrpSpPr/>
          <p:nvPr/>
        </p:nvGrpSpPr>
        <p:grpSpPr>
          <a:xfrm>
            <a:off x="5810251" y="2021196"/>
            <a:ext cx="3284538" cy="1632498"/>
            <a:chOff x="5810251" y="2021196"/>
            <a:chExt cx="3284538" cy="1632498"/>
          </a:xfrm>
        </p:grpSpPr>
        <p:grpSp>
          <p:nvGrpSpPr>
            <p:cNvPr id="55" name="Group 54"/>
            <p:cNvGrpSpPr/>
            <p:nvPr/>
          </p:nvGrpSpPr>
          <p:grpSpPr>
            <a:xfrm>
              <a:off x="8459911" y="3059218"/>
              <a:ext cx="576509" cy="594476"/>
              <a:chOff x="6705600" y="5091471"/>
              <a:chExt cx="576509" cy="594476"/>
            </a:xfrm>
          </p:grpSpPr>
          <p:sp>
            <p:nvSpPr>
              <p:cNvPr id="56" name="Rectangle 55"/>
              <p:cNvSpPr/>
              <p:nvPr/>
            </p:nvSpPr>
            <p:spPr>
              <a:xfrm>
                <a:off x="6787708" y="5091471"/>
                <a:ext cx="412292" cy="584775"/>
              </a:xfrm>
              <a:prstGeom prst="rect">
                <a:avLst/>
              </a:prstGeom>
            </p:spPr>
            <p:txBody>
              <a:bodyPr wrap="none">
                <a:spAutoFit/>
              </a:bodyPr>
              <a:lstStyle/>
              <a:p>
                <a:r>
                  <a:rPr lang="en-US" b="1" dirty="0">
                    <a:solidFill>
                      <a:schemeClr val="tx1"/>
                    </a:solidFill>
                  </a:rPr>
                  <a:t>4</a:t>
                </a:r>
                <a:endParaRPr lang="en-US" b="1" dirty="0"/>
              </a:p>
            </p:txBody>
          </p:sp>
          <p:sp>
            <p:nvSpPr>
              <p:cNvPr id="57" name="Oval 56"/>
              <p:cNvSpPr/>
              <p:nvPr/>
            </p:nvSpPr>
            <p:spPr>
              <a:xfrm>
                <a:off x="6705600" y="5101172"/>
                <a:ext cx="576509" cy="584775"/>
              </a:xfrm>
              <a:prstGeom prst="ellipse">
                <a:avLst/>
              </a:prstGeom>
              <a:ln w="28575">
                <a:solidFill>
                  <a:schemeClr val="tx1"/>
                </a:solidFill>
              </a:ln>
            </p:spPr>
            <p:txBody>
              <a:bodyPr wrap="square" rtlCol="0" anchor="ctr">
                <a:spAutoFit/>
              </a:bodyPr>
              <a:lstStyle/>
              <a:p>
                <a:pPr algn="ctr"/>
                <a:endParaRPr lang="en-US" sz="2000" dirty="0">
                  <a:solidFill>
                    <a:schemeClr val="tx1"/>
                  </a:solidFill>
                </a:endParaRPr>
              </a:p>
            </p:txBody>
          </p:sp>
        </p:grpSp>
        <p:sp>
          <p:nvSpPr>
            <p:cNvPr id="68" name="Rectangle 67"/>
            <p:cNvSpPr/>
            <p:nvPr/>
          </p:nvSpPr>
          <p:spPr>
            <a:xfrm>
              <a:off x="5810251" y="2021196"/>
              <a:ext cx="3284538" cy="646331"/>
            </a:xfrm>
            <a:prstGeom prst="rect">
              <a:avLst/>
            </a:prstGeom>
            <a:solidFill>
              <a:schemeClr val="bg1"/>
            </a:solidFill>
            <a:ln w="19050">
              <a:solidFill>
                <a:schemeClr val="tx1"/>
              </a:solidFill>
            </a:ln>
          </p:spPr>
          <p:txBody>
            <a:bodyPr wrap="square">
              <a:spAutoFit/>
            </a:bodyPr>
            <a:lstStyle/>
            <a:p>
              <a:r>
                <a:rPr lang="en-US" sz="1800" dirty="0">
                  <a:solidFill>
                    <a:schemeClr val="tx1"/>
                  </a:solidFill>
                </a:rPr>
                <a:t>No consideration of millennial-scale lake-level rise</a:t>
              </a:r>
              <a:endParaRPr lang="en-US" sz="1800" dirty="0"/>
            </a:p>
          </p:txBody>
        </p:sp>
      </p:grpSp>
      <p:sp>
        <p:nvSpPr>
          <p:cNvPr id="70" name="Rectangle 69"/>
          <p:cNvSpPr/>
          <p:nvPr/>
        </p:nvSpPr>
        <p:spPr>
          <a:xfrm>
            <a:off x="161332" y="5228940"/>
            <a:ext cx="3268753" cy="923330"/>
          </a:xfrm>
          <a:prstGeom prst="rect">
            <a:avLst/>
          </a:prstGeom>
          <a:solidFill>
            <a:schemeClr val="accent5"/>
          </a:solidFill>
          <a:ln w="19050">
            <a:solidFill>
              <a:schemeClr val="tx1"/>
            </a:solidFill>
          </a:ln>
        </p:spPr>
        <p:txBody>
          <a:bodyPr wrap="square">
            <a:spAutoFit/>
          </a:bodyPr>
          <a:lstStyle/>
          <a:p>
            <a:r>
              <a:rPr lang="en-US" sz="1800" dirty="0">
                <a:solidFill>
                  <a:schemeClr val="tx1"/>
                </a:solidFill>
              </a:rPr>
              <a:t>Five relevant aspects of Baird (1998) model, as reported in USACE (2001)</a:t>
            </a:r>
            <a:endParaRPr lang="en-US" sz="1800" dirty="0"/>
          </a:p>
        </p:txBody>
      </p:sp>
    </p:spTree>
    <p:extLst>
      <p:ext uri="{BB962C8B-B14F-4D97-AF65-F5344CB8AC3E}">
        <p14:creationId xmlns:p14="http://schemas.microsoft.com/office/powerpoint/2010/main" val="2979308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A8BBA94-E9D7-BF53-9485-ABD4929A038F}"/>
              </a:ext>
            </a:extLst>
          </p:cNvPr>
          <p:cNvSpPr/>
          <p:nvPr/>
        </p:nvSpPr>
        <p:spPr>
          <a:xfrm>
            <a:off x="1860360" y="1981200"/>
            <a:ext cx="5423280" cy="584775"/>
          </a:xfrm>
          <a:prstGeom prst="rect">
            <a:avLst/>
          </a:prstGeom>
        </p:spPr>
        <p:txBody>
          <a:bodyPr wrap="none">
            <a:spAutoFit/>
          </a:bodyPr>
          <a:lstStyle/>
          <a:p>
            <a:r>
              <a:rPr lang="en-US" dirty="0">
                <a:solidFill>
                  <a:schemeClr val="tx1"/>
                </a:solidFill>
              </a:rPr>
              <a:t>Relevant sediment dynamics</a:t>
            </a:r>
            <a:endParaRPr lang="en-US" dirty="0"/>
          </a:p>
        </p:txBody>
      </p:sp>
    </p:spTree>
    <p:extLst>
      <p:ext uri="{BB962C8B-B14F-4D97-AF65-F5344CB8AC3E}">
        <p14:creationId xmlns:p14="http://schemas.microsoft.com/office/powerpoint/2010/main" val="12076043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76251" y="1926372"/>
            <a:ext cx="7829550" cy="4093428"/>
          </a:xfrm>
          <a:prstGeom prst="rect">
            <a:avLst/>
          </a:prstGeom>
        </p:spPr>
        <p:txBody>
          <a:bodyPr wrap="square">
            <a:spAutoFit/>
          </a:bodyPr>
          <a:lstStyle/>
          <a:p>
            <a:pPr marL="457200" indent="-457200">
              <a:buFont typeface="+mj-lt"/>
              <a:buAutoNum type="alphaUcPeriod"/>
            </a:pPr>
            <a:r>
              <a:rPr lang="en-US" sz="2000" dirty="0">
                <a:solidFill>
                  <a:schemeClr val="tx1"/>
                </a:solidFill>
              </a:rPr>
              <a:t>Long-term lake-level in Twin Ports region</a:t>
            </a:r>
          </a:p>
          <a:p>
            <a:pPr marL="457200" indent="-457200">
              <a:buFont typeface="+mj-lt"/>
              <a:buAutoNum type="alphaUcPeriod"/>
            </a:pPr>
            <a:endParaRPr lang="en-US" sz="2000" dirty="0">
              <a:solidFill>
                <a:schemeClr val="tx1"/>
              </a:solidFill>
            </a:endParaRPr>
          </a:p>
          <a:p>
            <a:pPr marL="457200" indent="-457200">
              <a:buFont typeface="+mj-lt"/>
              <a:buAutoNum type="alphaUcPeriod"/>
            </a:pPr>
            <a:endParaRPr lang="en-US" sz="2000" dirty="0">
              <a:solidFill>
                <a:schemeClr val="tx1"/>
              </a:solidFill>
            </a:endParaRPr>
          </a:p>
          <a:p>
            <a:pPr marL="457200" indent="-457200">
              <a:buFont typeface="+mj-lt"/>
              <a:buAutoNum type="alphaUcPeriod"/>
            </a:pPr>
            <a:endParaRPr lang="en-US" sz="2000" dirty="0">
              <a:solidFill>
                <a:schemeClr val="tx1"/>
              </a:solidFill>
            </a:endParaRPr>
          </a:p>
          <a:p>
            <a:pPr marL="457200" indent="-457200">
              <a:buFont typeface="+mj-lt"/>
              <a:buAutoNum type="alphaUcPeriod"/>
            </a:pPr>
            <a:endParaRPr lang="en-US" sz="2000" dirty="0">
              <a:solidFill>
                <a:schemeClr val="tx1"/>
              </a:solidFill>
            </a:endParaRPr>
          </a:p>
          <a:p>
            <a:pPr marL="457200" indent="-457200">
              <a:buFont typeface="+mj-lt"/>
              <a:buAutoNum type="alphaUcPeriod"/>
            </a:pPr>
            <a:endParaRPr lang="en-US" sz="2000" dirty="0">
              <a:solidFill>
                <a:schemeClr val="tx1"/>
              </a:solidFill>
            </a:endParaRPr>
          </a:p>
          <a:p>
            <a:pPr marL="457200" indent="-457200">
              <a:buFont typeface="+mj-lt"/>
              <a:buAutoNum type="alphaUcPeriod"/>
            </a:pPr>
            <a:endParaRPr lang="en-US" sz="2000" dirty="0">
              <a:solidFill>
                <a:schemeClr val="tx1"/>
              </a:solidFill>
            </a:endParaRPr>
          </a:p>
          <a:p>
            <a:pPr marL="457200" indent="-457200">
              <a:buFont typeface="+mj-lt"/>
              <a:buAutoNum type="alphaUcPeriod"/>
            </a:pPr>
            <a:endParaRPr lang="en-US" sz="2000" dirty="0">
              <a:solidFill>
                <a:schemeClr val="tx1"/>
              </a:solidFill>
            </a:endParaRPr>
          </a:p>
          <a:p>
            <a:pPr marL="457200" indent="-457200">
              <a:buFont typeface="+mj-lt"/>
              <a:buAutoNum type="alphaUcPeriod"/>
            </a:pPr>
            <a:endParaRPr lang="en-US" sz="2000" dirty="0">
              <a:solidFill>
                <a:schemeClr val="tx1"/>
              </a:solidFill>
            </a:endParaRPr>
          </a:p>
          <a:p>
            <a:pPr marL="457200" indent="-457200">
              <a:buFont typeface="+mj-lt"/>
              <a:buAutoNum type="alphaUcPeriod"/>
            </a:pPr>
            <a:endParaRPr lang="en-US" sz="2000" dirty="0">
              <a:solidFill>
                <a:schemeClr val="tx1"/>
              </a:solidFill>
            </a:endParaRPr>
          </a:p>
          <a:p>
            <a:pPr marL="457200" indent="-457200">
              <a:buFont typeface="+mj-lt"/>
              <a:buAutoNum type="alphaUcPeriod"/>
            </a:pPr>
            <a:endParaRPr lang="en-US" sz="2000" dirty="0">
              <a:solidFill>
                <a:schemeClr val="tx1"/>
              </a:solidFill>
            </a:endParaRPr>
          </a:p>
          <a:p>
            <a:pPr marL="457200" indent="-457200">
              <a:buFont typeface="+mj-lt"/>
              <a:buAutoNum type="alphaUcPeriod"/>
            </a:pPr>
            <a:r>
              <a:rPr lang="en-US" sz="2000" dirty="0">
                <a:solidFill>
                  <a:schemeClr val="tx1"/>
                </a:solidFill>
              </a:rPr>
              <a:t>Long-term sediment (sand &amp; gravel) sources for MN Point and their dependence on lake level</a:t>
            </a:r>
          </a:p>
        </p:txBody>
      </p:sp>
      <p:sp>
        <p:nvSpPr>
          <p:cNvPr id="4" name="Rectangle 3"/>
          <p:cNvSpPr/>
          <p:nvPr/>
        </p:nvSpPr>
        <p:spPr>
          <a:xfrm>
            <a:off x="390526" y="1773972"/>
            <a:ext cx="8001000" cy="762000"/>
          </a:xfrm>
          <a:prstGeom prst="rect">
            <a:avLst/>
          </a:prstGeom>
          <a:ln w="28575">
            <a:solidFill>
              <a:srgbClr val="C00000"/>
            </a:solidFill>
          </a:ln>
        </p:spPr>
        <p:txBody>
          <a:bodyPr wrap="square" rtlCol="0" anchor="ctr">
            <a:spAutoFit/>
          </a:bodyPr>
          <a:lstStyle/>
          <a:p>
            <a:pPr algn="ctr"/>
            <a:endParaRPr lang="en-US" sz="2000" dirty="0">
              <a:solidFill>
                <a:schemeClr val="tx1"/>
              </a:solidFill>
            </a:endParaRPr>
          </a:p>
        </p:txBody>
      </p:sp>
      <p:sp>
        <p:nvSpPr>
          <p:cNvPr id="5" name="Rectangle 4">
            <a:extLst>
              <a:ext uri="{FF2B5EF4-FFF2-40B4-BE49-F238E27FC236}">
                <a16:creationId xmlns:a16="http://schemas.microsoft.com/office/drawing/2014/main" id="{0F387E79-C871-4735-A362-807B371FC5CA}"/>
              </a:ext>
            </a:extLst>
          </p:cNvPr>
          <p:cNvSpPr/>
          <p:nvPr/>
        </p:nvSpPr>
        <p:spPr>
          <a:xfrm>
            <a:off x="390526" y="2897862"/>
            <a:ext cx="8001000" cy="2031325"/>
          </a:xfrm>
          <a:prstGeom prst="rect">
            <a:avLst/>
          </a:prstGeom>
          <a:solidFill>
            <a:schemeClr val="accent5">
              <a:lumMod val="20000"/>
              <a:lumOff val="80000"/>
            </a:schemeClr>
          </a:solidFill>
          <a:ln w="38100">
            <a:solidFill>
              <a:srgbClr val="C00000"/>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solidFill>
                  <a:prstClr val="black"/>
                </a:solidFill>
                <a:latin typeface="Arial" panose="020B0604020202020204" pitchFamily="34" charset="0"/>
                <a:cs typeface="Arial" panose="020B0604020202020204" pitchFamily="34" charset="0"/>
              </a:rPr>
              <a:t>For the last millennium (~1100 BP – present), lake level has been </a:t>
            </a:r>
            <a:r>
              <a:rPr lang="en-US" sz="1800" b="1" dirty="0">
                <a:solidFill>
                  <a:prstClr val="black"/>
                </a:solidFill>
                <a:latin typeface="Arial" panose="020B0604020202020204" pitchFamily="34" charset="0"/>
                <a:cs typeface="Arial" panose="020B0604020202020204" pitchFamily="34" charset="0"/>
              </a:rPr>
              <a:t>rising rapidly </a:t>
            </a:r>
            <a:r>
              <a:rPr lang="en-US" sz="1800" dirty="0">
                <a:solidFill>
                  <a:prstClr val="black"/>
                </a:solidFill>
                <a:latin typeface="Arial" panose="020B0604020202020204" pitchFamily="34" charset="0"/>
                <a:cs typeface="Arial" panose="020B0604020202020204" pitchFamily="34" charset="0"/>
              </a:rPr>
              <a:t>(2.5 – 3.0 mm/</a:t>
            </a:r>
            <a:r>
              <a:rPr lang="en-US" sz="1800" dirty="0" err="1">
                <a:solidFill>
                  <a:prstClr val="black"/>
                </a:solidFill>
                <a:latin typeface="Arial" panose="020B0604020202020204" pitchFamily="34" charset="0"/>
                <a:cs typeface="Arial" panose="020B0604020202020204" pitchFamily="34" charset="0"/>
              </a:rPr>
              <a:t>yr</a:t>
            </a:r>
            <a:r>
              <a:rPr lang="en-US" sz="1800" dirty="0">
                <a:solidFill>
                  <a:prstClr val="black"/>
                </a:solidFill>
                <a:latin typeface="Arial" panose="020B0604020202020204" pitchFamily="34" charset="0"/>
                <a:cs typeface="Arial" panose="020B0604020202020204" pitchFamily="34" charset="0"/>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solidFill>
                  <a:prstClr val="black"/>
                </a:solidFill>
                <a:latin typeface="Arial" panose="020B0604020202020204" pitchFamily="34" charset="0"/>
                <a:cs typeface="Arial" panose="020B0604020202020204" pitchFamily="34" charset="0"/>
              </a:rPr>
              <a:t>Earlier (~4200 BP – 1100 BP) lake level was </a:t>
            </a:r>
            <a:r>
              <a:rPr lang="en-US" sz="1800" b="1" dirty="0">
                <a:solidFill>
                  <a:prstClr val="black"/>
                </a:solidFill>
                <a:latin typeface="Arial" panose="020B0604020202020204" pitchFamily="34" charset="0"/>
                <a:cs typeface="Arial" panose="020B0604020202020204" pitchFamily="34" charset="0"/>
              </a:rPr>
              <a:t>falling</a:t>
            </a:r>
            <a:r>
              <a:rPr lang="en-US" sz="1800" dirty="0">
                <a:solidFill>
                  <a:prstClr val="black"/>
                </a:solidFill>
                <a:latin typeface="Arial" panose="020B0604020202020204" pitchFamily="34" charset="0"/>
                <a:cs typeface="Arial" panose="020B0604020202020204" pitchFamily="34" charset="0"/>
              </a:rPr>
              <a:t> or quasi-stable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solidFill>
                  <a:prstClr val="black"/>
                </a:solidFill>
                <a:latin typeface="Arial" panose="020B0604020202020204" pitchFamily="34" charset="0"/>
                <a:cs typeface="Arial" panose="020B0604020202020204" pitchFamily="34" charset="0"/>
              </a:rPr>
              <a:t>The barrier (MN / WI Point) likely emerged in response to rising lake level (Loy, 1962; Breckenridge et al., 2016; Swenson, 2020) ca. 1200 BP</a:t>
            </a: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9471203A-C0F1-F2BD-8FFD-4C0670E85453}"/>
              </a:ext>
            </a:extLst>
          </p:cNvPr>
          <p:cNvSpPr/>
          <p:nvPr/>
        </p:nvSpPr>
        <p:spPr>
          <a:xfrm>
            <a:off x="379321" y="457200"/>
            <a:ext cx="8012206" cy="707886"/>
          </a:xfrm>
          <a:prstGeom prst="rect">
            <a:avLst/>
          </a:prstGeom>
          <a:solidFill>
            <a:schemeClr val="bg1">
              <a:lumMod val="95000"/>
            </a:schemeClr>
          </a:solidFill>
          <a:ln w="38100">
            <a:solidFill>
              <a:schemeClr val="accent5">
                <a:lumMod val="75000"/>
              </a:schemeClr>
            </a:solidFill>
          </a:ln>
        </p:spPr>
        <p:txBody>
          <a:bodyPr wrap="square">
            <a:spAutoFit/>
          </a:bodyPr>
          <a:lstStyle/>
          <a:p>
            <a:r>
              <a:rPr lang="en-US" sz="2000" dirty="0">
                <a:solidFill>
                  <a:schemeClr val="tx1"/>
                </a:solidFill>
              </a:rPr>
              <a:t>Barriers = delicate balance between rate of </a:t>
            </a:r>
            <a:r>
              <a:rPr lang="en-US" sz="2000" b="1" dirty="0">
                <a:solidFill>
                  <a:schemeClr val="tx1"/>
                </a:solidFill>
              </a:rPr>
              <a:t>lake-level</a:t>
            </a:r>
            <a:r>
              <a:rPr lang="en-US" sz="2000" dirty="0">
                <a:solidFill>
                  <a:schemeClr val="tx1"/>
                </a:solidFill>
              </a:rPr>
              <a:t> </a:t>
            </a:r>
            <a:r>
              <a:rPr lang="en-US" sz="2000" b="1" dirty="0">
                <a:solidFill>
                  <a:schemeClr val="tx1"/>
                </a:solidFill>
              </a:rPr>
              <a:t>rise</a:t>
            </a:r>
            <a:r>
              <a:rPr lang="en-US" sz="2000" dirty="0">
                <a:solidFill>
                  <a:schemeClr val="tx1"/>
                </a:solidFill>
              </a:rPr>
              <a:t> (‘accommodation space’) and </a:t>
            </a:r>
            <a:r>
              <a:rPr lang="en-US" sz="2000" b="1" dirty="0">
                <a:solidFill>
                  <a:schemeClr val="tx1"/>
                </a:solidFill>
              </a:rPr>
              <a:t>sediment supply</a:t>
            </a:r>
            <a:endParaRPr lang="en-US" sz="2000" b="1" dirty="0"/>
          </a:p>
        </p:txBody>
      </p:sp>
    </p:spTree>
    <p:extLst>
      <p:ext uri="{BB962C8B-B14F-4D97-AF65-F5344CB8AC3E}">
        <p14:creationId xmlns:p14="http://schemas.microsoft.com/office/powerpoint/2010/main" val="2035489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2400" y="2931"/>
            <a:ext cx="5188638" cy="3534760"/>
          </a:xfrm>
          <a:prstGeom prst="rect">
            <a:avLst/>
          </a:prstGeom>
        </p:spPr>
      </p:pic>
      <p:sp>
        <p:nvSpPr>
          <p:cNvPr id="6" name="Rectangle 5"/>
          <p:cNvSpPr/>
          <p:nvPr/>
        </p:nvSpPr>
        <p:spPr>
          <a:xfrm>
            <a:off x="6797509" y="2931"/>
            <a:ext cx="2353529" cy="338554"/>
          </a:xfrm>
          <a:prstGeom prst="rect">
            <a:avLst/>
          </a:prstGeom>
          <a:solidFill>
            <a:schemeClr val="bg1"/>
          </a:solidFill>
        </p:spPr>
        <p:txBody>
          <a:bodyPr wrap="none">
            <a:spAutoFit/>
          </a:bodyPr>
          <a:lstStyle/>
          <a:p>
            <a:r>
              <a:rPr lang="en-US" sz="1600" dirty="0">
                <a:solidFill>
                  <a:schemeClr val="tx1"/>
                </a:solidFill>
              </a:rPr>
              <a:t>Crustal rebound (mm/a)</a:t>
            </a:r>
            <a:endParaRPr lang="en-US" sz="1600" dirty="0"/>
          </a:p>
        </p:txBody>
      </p:sp>
      <p:sp>
        <p:nvSpPr>
          <p:cNvPr id="4" name="Rectangle 3"/>
          <p:cNvSpPr/>
          <p:nvPr/>
        </p:nvSpPr>
        <p:spPr>
          <a:xfrm>
            <a:off x="4645509" y="3234394"/>
            <a:ext cx="4505529" cy="338554"/>
          </a:xfrm>
          <a:prstGeom prst="rect">
            <a:avLst/>
          </a:prstGeom>
          <a:solidFill>
            <a:schemeClr val="bg1"/>
          </a:solidFill>
        </p:spPr>
        <p:txBody>
          <a:bodyPr wrap="none">
            <a:spAutoFit/>
          </a:bodyPr>
          <a:lstStyle/>
          <a:p>
            <a:r>
              <a:rPr lang="en-US" sz="1600" dirty="0">
                <a:solidFill>
                  <a:schemeClr val="tx1"/>
                </a:solidFill>
              </a:rPr>
              <a:t>New IGLD data (</a:t>
            </a:r>
            <a:r>
              <a:rPr lang="en-US" sz="1600" dirty="0" err="1">
                <a:solidFill>
                  <a:schemeClr val="tx1"/>
                </a:solidFill>
              </a:rPr>
              <a:t>Craymer</a:t>
            </a:r>
            <a:r>
              <a:rPr lang="en-US" sz="1600" dirty="0">
                <a:solidFill>
                  <a:schemeClr val="tx1"/>
                </a:solidFill>
              </a:rPr>
              <a:t> and </a:t>
            </a:r>
            <a:r>
              <a:rPr lang="en-US" sz="1600" dirty="0" err="1">
                <a:solidFill>
                  <a:schemeClr val="tx1"/>
                </a:solidFill>
              </a:rPr>
              <a:t>Wisotzsky</a:t>
            </a:r>
            <a:r>
              <a:rPr lang="en-US" sz="1600" dirty="0">
                <a:solidFill>
                  <a:schemeClr val="tx1"/>
                </a:solidFill>
              </a:rPr>
              <a:t>, 2021)</a:t>
            </a:r>
            <a:endParaRPr lang="en-US" sz="1600" dirty="0"/>
          </a:p>
        </p:txBody>
      </p:sp>
      <p:pic>
        <p:nvPicPr>
          <p:cNvPr id="22" name="Picture 21"/>
          <p:cNvPicPr>
            <a:picLocks noChangeAspect="1"/>
          </p:cNvPicPr>
          <p:nvPr/>
        </p:nvPicPr>
        <p:blipFill rotWithShape="1">
          <a:blip r:embed="rId4">
            <a:extLst>
              <a:ext uri="{28A0092B-C50C-407E-A947-70E740481C1C}">
                <a14:useLocalDpi xmlns:a14="http://schemas.microsoft.com/office/drawing/2010/main" val="0"/>
              </a:ext>
            </a:extLst>
          </a:blip>
          <a:srcRect l="23333" t="31111" r="27501" b="33333"/>
          <a:stretch/>
        </p:blipFill>
        <p:spPr>
          <a:xfrm>
            <a:off x="4118319" y="3955393"/>
            <a:ext cx="4876800" cy="2645044"/>
          </a:xfrm>
          <a:prstGeom prst="rect">
            <a:avLst/>
          </a:prstGeom>
        </p:spPr>
      </p:pic>
      <p:sp>
        <p:nvSpPr>
          <p:cNvPr id="24" name="Rectangle 23"/>
          <p:cNvSpPr/>
          <p:nvPr/>
        </p:nvSpPr>
        <p:spPr>
          <a:xfrm>
            <a:off x="6400800" y="4085665"/>
            <a:ext cx="2506234" cy="307777"/>
          </a:xfrm>
          <a:prstGeom prst="rect">
            <a:avLst/>
          </a:prstGeom>
        </p:spPr>
        <p:txBody>
          <a:bodyPr wrap="square">
            <a:spAutoFit/>
          </a:bodyPr>
          <a:lstStyle/>
          <a:p>
            <a:r>
              <a:rPr lang="en-US" sz="1400" dirty="0">
                <a:solidFill>
                  <a:schemeClr val="tx1"/>
                </a:solidFill>
              </a:rPr>
              <a:t>Breckenridge et al. (2016)</a:t>
            </a:r>
          </a:p>
        </p:txBody>
      </p:sp>
      <p:sp>
        <p:nvSpPr>
          <p:cNvPr id="25" name="Rectangle 24"/>
          <p:cNvSpPr/>
          <p:nvPr/>
        </p:nvSpPr>
        <p:spPr>
          <a:xfrm>
            <a:off x="241035" y="4234652"/>
            <a:ext cx="3733875" cy="2308324"/>
          </a:xfrm>
          <a:prstGeom prst="rect">
            <a:avLst/>
          </a:prstGeom>
        </p:spPr>
        <p:txBody>
          <a:bodyPr wrap="square">
            <a:spAutoFit/>
          </a:bodyPr>
          <a:lstStyle/>
          <a:p>
            <a:r>
              <a:rPr lang="en-US" sz="1600" dirty="0">
                <a:solidFill>
                  <a:schemeClr val="tx1"/>
                </a:solidFill>
              </a:rPr>
              <a:t>1200 BP – present:</a:t>
            </a:r>
          </a:p>
          <a:p>
            <a:endParaRPr lang="en-US" sz="800" dirty="0">
              <a:solidFill>
                <a:schemeClr val="tx1"/>
              </a:solidFill>
            </a:endParaRPr>
          </a:p>
          <a:p>
            <a:r>
              <a:rPr lang="en-US" sz="1600" dirty="0">
                <a:solidFill>
                  <a:schemeClr val="tx1"/>
                </a:solidFill>
              </a:rPr>
              <a:t>Rapid rise (2.5 – 3.0 mm/</a:t>
            </a:r>
            <a:r>
              <a:rPr lang="en-US" sz="1600" dirty="0" err="1">
                <a:solidFill>
                  <a:schemeClr val="tx1"/>
                </a:solidFill>
              </a:rPr>
              <a:t>yr</a:t>
            </a:r>
            <a:r>
              <a:rPr lang="en-US" sz="1600" dirty="0">
                <a:solidFill>
                  <a:schemeClr val="tx1"/>
                </a:solidFill>
              </a:rPr>
              <a:t>)</a:t>
            </a:r>
          </a:p>
          <a:p>
            <a:endParaRPr lang="en-US" sz="1600" dirty="0">
              <a:solidFill>
                <a:schemeClr val="tx1"/>
              </a:solidFill>
            </a:endParaRPr>
          </a:p>
          <a:p>
            <a:r>
              <a:rPr lang="en-US" sz="1600" dirty="0">
                <a:solidFill>
                  <a:schemeClr val="tx1"/>
                </a:solidFill>
              </a:rPr>
              <a:t>4200 BP – 1100 BP:</a:t>
            </a:r>
          </a:p>
          <a:p>
            <a:endParaRPr lang="en-US" sz="800" dirty="0">
              <a:solidFill>
                <a:schemeClr val="tx1"/>
              </a:solidFill>
            </a:endParaRPr>
          </a:p>
          <a:p>
            <a:r>
              <a:rPr lang="en-US" sz="1600" dirty="0">
                <a:solidFill>
                  <a:schemeClr val="tx1"/>
                </a:solidFill>
              </a:rPr>
              <a:t>Generally falling to stable </a:t>
            </a:r>
          </a:p>
          <a:p>
            <a:endParaRPr lang="en-US" sz="1600" dirty="0">
              <a:solidFill>
                <a:schemeClr val="tx1"/>
              </a:solidFill>
            </a:endParaRPr>
          </a:p>
          <a:p>
            <a:r>
              <a:rPr lang="en-US" sz="1600" dirty="0">
                <a:solidFill>
                  <a:schemeClr val="tx1"/>
                </a:solidFill>
              </a:rPr>
              <a:t>Some uncertainty in timing and magnitude; trends certain</a:t>
            </a:r>
          </a:p>
        </p:txBody>
      </p:sp>
      <p:sp>
        <p:nvSpPr>
          <p:cNvPr id="26" name="Rectangle 25"/>
          <p:cNvSpPr/>
          <p:nvPr/>
        </p:nvSpPr>
        <p:spPr>
          <a:xfrm>
            <a:off x="295187" y="3718984"/>
            <a:ext cx="3432047" cy="246221"/>
          </a:xfrm>
          <a:prstGeom prst="rect">
            <a:avLst/>
          </a:prstGeom>
        </p:spPr>
        <p:txBody>
          <a:bodyPr wrap="square">
            <a:spAutoFit/>
          </a:bodyPr>
          <a:lstStyle/>
          <a:p>
            <a:r>
              <a:rPr lang="en-US" sz="1000" dirty="0">
                <a:solidFill>
                  <a:schemeClr val="tx1"/>
                </a:solidFill>
              </a:rPr>
              <a:t>Larsen (1987); extension of ideas in </a:t>
            </a:r>
            <a:r>
              <a:rPr lang="en-US" sz="1000" dirty="0" err="1">
                <a:solidFill>
                  <a:schemeClr val="tx1"/>
                </a:solidFill>
              </a:rPr>
              <a:t>Goldthwait</a:t>
            </a:r>
            <a:r>
              <a:rPr lang="en-US" sz="1000" dirty="0">
                <a:solidFill>
                  <a:schemeClr val="tx1"/>
                </a:solidFill>
              </a:rPr>
              <a:t> (1908)</a:t>
            </a:r>
            <a:endParaRPr lang="en-US" sz="1000" dirty="0"/>
          </a:p>
        </p:txBody>
      </p:sp>
      <p:pic>
        <p:nvPicPr>
          <p:cNvPr id="27" name="Picture 26"/>
          <p:cNvPicPr>
            <a:picLocks noChangeAspect="1"/>
          </p:cNvPicPr>
          <p:nvPr/>
        </p:nvPicPr>
        <p:blipFill rotWithShape="1">
          <a:blip r:embed="rId5">
            <a:extLst>
              <a:ext uri="{28A0092B-C50C-407E-A947-70E740481C1C}">
                <a14:useLocalDpi xmlns:a14="http://schemas.microsoft.com/office/drawing/2010/main" val="0"/>
              </a:ext>
            </a:extLst>
          </a:blip>
          <a:srcRect l="28333" t="18889" r="31667" b="23333"/>
          <a:stretch/>
        </p:blipFill>
        <p:spPr>
          <a:xfrm>
            <a:off x="421792" y="138089"/>
            <a:ext cx="3305442" cy="3580895"/>
          </a:xfrm>
          <a:prstGeom prst="rect">
            <a:avLst/>
          </a:prstGeom>
        </p:spPr>
      </p:pic>
      <p:cxnSp>
        <p:nvCxnSpPr>
          <p:cNvPr id="29" name="Straight Arrow Connector 28"/>
          <p:cNvCxnSpPr/>
          <p:nvPr/>
        </p:nvCxnSpPr>
        <p:spPr bwMode="auto">
          <a:xfrm flipH="1" flipV="1">
            <a:off x="4953000" y="4724400"/>
            <a:ext cx="685800" cy="838200"/>
          </a:xfrm>
          <a:prstGeom prst="straightConnector1">
            <a:avLst/>
          </a:prstGeom>
          <a:solidFill>
            <a:schemeClr val="accent1"/>
          </a:solidFill>
          <a:ln w="57150" cap="flat" cmpd="sng" algn="ctr">
            <a:solidFill>
              <a:srgbClr val="FFC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Rectangle 29"/>
          <p:cNvSpPr/>
          <p:nvPr/>
        </p:nvSpPr>
        <p:spPr>
          <a:xfrm>
            <a:off x="76200" y="138090"/>
            <a:ext cx="3798115" cy="3947576"/>
          </a:xfrm>
          <a:prstGeom prst="rect">
            <a:avLst/>
          </a:prstGeom>
          <a:ln w="38100">
            <a:solidFill>
              <a:srgbClr val="FFC000"/>
            </a:solidFill>
          </a:ln>
        </p:spPr>
        <p:txBody>
          <a:bodyPr wrap="square" rtlCol="0" anchor="ctr">
            <a:spAutoFit/>
          </a:bodyPr>
          <a:lstStyle/>
          <a:p>
            <a:pPr algn="ctr"/>
            <a:endParaRPr lang="en-US" sz="2000" dirty="0">
              <a:solidFill>
                <a:schemeClr val="tx1"/>
              </a:solidFill>
            </a:endParaRPr>
          </a:p>
        </p:txBody>
      </p:sp>
      <p:sp>
        <p:nvSpPr>
          <p:cNvPr id="31" name="Freeform 30"/>
          <p:cNvSpPr/>
          <p:nvPr/>
        </p:nvSpPr>
        <p:spPr>
          <a:xfrm>
            <a:off x="5898215" y="4724400"/>
            <a:ext cx="1957778" cy="1064837"/>
          </a:xfrm>
          <a:custGeom>
            <a:avLst/>
            <a:gdLst>
              <a:gd name="connsiteX0" fmla="*/ 1781032 w 1781032"/>
              <a:gd name="connsiteY0" fmla="*/ 0 h 1071350"/>
              <a:gd name="connsiteX1" fmla="*/ 1282889 w 1781032"/>
              <a:gd name="connsiteY1" fmla="*/ 661917 h 1071350"/>
              <a:gd name="connsiteX2" fmla="*/ 0 w 1781032"/>
              <a:gd name="connsiteY2" fmla="*/ 1071350 h 1071350"/>
            </a:gdLst>
            <a:ahLst/>
            <a:cxnLst>
              <a:cxn ang="0">
                <a:pos x="connsiteX0" y="connsiteY0"/>
              </a:cxn>
              <a:cxn ang="0">
                <a:pos x="connsiteX1" y="connsiteY1"/>
              </a:cxn>
              <a:cxn ang="0">
                <a:pos x="connsiteX2" y="connsiteY2"/>
              </a:cxn>
            </a:cxnLst>
            <a:rect l="l" t="t" r="r" b="b"/>
            <a:pathLst>
              <a:path w="1781032" h="1071350">
                <a:moveTo>
                  <a:pt x="1781032" y="0"/>
                </a:moveTo>
                <a:cubicBezTo>
                  <a:pt x="1680380" y="241679"/>
                  <a:pt x="1579728" y="483359"/>
                  <a:pt x="1282889" y="661917"/>
                </a:cubicBezTo>
                <a:cubicBezTo>
                  <a:pt x="986050" y="840475"/>
                  <a:pt x="493025" y="955912"/>
                  <a:pt x="0" y="1071350"/>
                </a:cubicBezTo>
              </a:path>
            </a:pathLst>
          </a:custGeom>
          <a:noFill/>
          <a:ln w="57150">
            <a:solidFill>
              <a:schemeClr val="accent2">
                <a:lumMod val="60000"/>
                <a:lumOff val="40000"/>
              </a:schemeClr>
            </a:solidFill>
            <a:tailEnd type="triangle"/>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a:ln>
                <a:noFill/>
              </a:ln>
              <a:solidFill>
                <a:schemeClr val="bg1"/>
              </a:solidFill>
              <a:effectLst/>
              <a:latin typeface="Arial" charset="0"/>
              <a:cs typeface="Arial" charset="0"/>
            </a:endParaRPr>
          </a:p>
        </p:txBody>
      </p:sp>
      <p:sp>
        <p:nvSpPr>
          <p:cNvPr id="32" name="Rectangle 31"/>
          <p:cNvSpPr/>
          <p:nvPr/>
        </p:nvSpPr>
        <p:spPr>
          <a:xfrm>
            <a:off x="228600" y="4234652"/>
            <a:ext cx="2750593" cy="718348"/>
          </a:xfrm>
          <a:prstGeom prst="rect">
            <a:avLst/>
          </a:prstGeom>
          <a:ln w="38100">
            <a:solidFill>
              <a:srgbClr val="FFC000"/>
            </a:solidFill>
          </a:ln>
        </p:spPr>
        <p:txBody>
          <a:bodyPr wrap="square" rtlCol="0" anchor="ctr">
            <a:spAutoFit/>
          </a:bodyPr>
          <a:lstStyle/>
          <a:p>
            <a:pPr algn="ctr"/>
            <a:endParaRPr lang="en-US" sz="2000" dirty="0">
              <a:solidFill>
                <a:schemeClr val="tx1"/>
              </a:solidFill>
            </a:endParaRPr>
          </a:p>
        </p:txBody>
      </p:sp>
      <p:sp>
        <p:nvSpPr>
          <p:cNvPr id="34" name="Rectangle 33"/>
          <p:cNvSpPr/>
          <p:nvPr/>
        </p:nvSpPr>
        <p:spPr>
          <a:xfrm>
            <a:off x="228599" y="5105400"/>
            <a:ext cx="2750593" cy="718348"/>
          </a:xfrm>
          <a:prstGeom prst="rect">
            <a:avLst/>
          </a:prstGeom>
          <a:ln w="38100">
            <a:solidFill>
              <a:schemeClr val="accent2">
                <a:lumMod val="60000"/>
                <a:lumOff val="40000"/>
              </a:schemeClr>
            </a:solidFill>
          </a:ln>
        </p:spPr>
        <p:txBody>
          <a:bodyPr wrap="square" rtlCol="0" anchor="ctr">
            <a:spAutoFit/>
          </a:bodyPr>
          <a:lstStyle/>
          <a:p>
            <a:pPr algn="ctr"/>
            <a:endParaRPr lang="en-US" sz="2000" dirty="0">
              <a:solidFill>
                <a:schemeClr val="tx1"/>
              </a:solidFill>
            </a:endParaRPr>
          </a:p>
        </p:txBody>
      </p:sp>
    </p:spTree>
    <p:extLst>
      <p:ext uri="{BB962C8B-B14F-4D97-AF65-F5344CB8AC3E}">
        <p14:creationId xmlns:p14="http://schemas.microsoft.com/office/powerpoint/2010/main" val="37903056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76251" y="1476613"/>
            <a:ext cx="7829550" cy="3477875"/>
          </a:xfrm>
          <a:prstGeom prst="rect">
            <a:avLst/>
          </a:prstGeom>
        </p:spPr>
        <p:txBody>
          <a:bodyPr wrap="square">
            <a:spAutoFit/>
          </a:bodyPr>
          <a:lstStyle/>
          <a:p>
            <a:pPr marL="457200" indent="-457200">
              <a:buFont typeface="+mj-lt"/>
              <a:buAutoNum type="alphaUcPeriod"/>
            </a:pPr>
            <a:r>
              <a:rPr lang="en-US" sz="2000" dirty="0">
                <a:solidFill>
                  <a:schemeClr val="tx1"/>
                </a:solidFill>
              </a:rPr>
              <a:t>Long-term lake-level in Twin Ports region</a:t>
            </a:r>
          </a:p>
          <a:p>
            <a:pPr marL="457200" indent="-457200">
              <a:buFont typeface="+mj-lt"/>
              <a:buAutoNum type="alphaUcPeriod"/>
            </a:pPr>
            <a:endParaRPr lang="en-US" sz="2000" dirty="0">
              <a:solidFill>
                <a:schemeClr val="tx1"/>
              </a:solidFill>
            </a:endParaRPr>
          </a:p>
          <a:p>
            <a:pPr marL="457200" indent="-457200">
              <a:buFont typeface="+mj-lt"/>
              <a:buAutoNum type="alphaUcPeriod"/>
            </a:pPr>
            <a:r>
              <a:rPr lang="en-US" sz="2000" dirty="0">
                <a:solidFill>
                  <a:schemeClr val="tx1"/>
                </a:solidFill>
              </a:rPr>
              <a:t>Long-term sediment (sand &amp; gravel) sources for MN Point and their dependence on lake level</a:t>
            </a:r>
          </a:p>
          <a:p>
            <a:pPr marL="457200" indent="-457200">
              <a:buFont typeface="+mj-lt"/>
              <a:buAutoNum type="alphaUcPeriod"/>
            </a:pPr>
            <a:endParaRPr lang="en-US" sz="2000" dirty="0">
              <a:solidFill>
                <a:schemeClr val="tx1"/>
              </a:solidFill>
            </a:endParaRPr>
          </a:p>
          <a:p>
            <a:pPr marL="457200" indent="-457200">
              <a:buFont typeface="+mj-lt"/>
              <a:buAutoNum type="alphaUcPeriod"/>
            </a:pPr>
            <a:endParaRPr lang="en-US" sz="2000" dirty="0">
              <a:solidFill>
                <a:schemeClr val="tx1"/>
              </a:solidFill>
            </a:endParaRPr>
          </a:p>
          <a:p>
            <a:pPr marL="457200" indent="-457200">
              <a:buFont typeface="+mj-lt"/>
              <a:buAutoNum type="alphaUcPeriod"/>
            </a:pPr>
            <a:endParaRPr lang="en-US" sz="2000" dirty="0">
              <a:solidFill>
                <a:schemeClr val="tx1"/>
              </a:solidFill>
            </a:endParaRPr>
          </a:p>
          <a:p>
            <a:pPr marL="457200" indent="-457200">
              <a:buFont typeface="+mj-lt"/>
              <a:buAutoNum type="alphaUcPeriod"/>
            </a:pPr>
            <a:endParaRPr lang="en-US" sz="2000" dirty="0">
              <a:solidFill>
                <a:schemeClr val="tx1"/>
              </a:solidFill>
            </a:endParaRPr>
          </a:p>
          <a:p>
            <a:pPr marL="457200" indent="-457200">
              <a:buFont typeface="+mj-lt"/>
              <a:buAutoNum type="alphaUcPeriod"/>
            </a:pPr>
            <a:endParaRPr lang="en-US" sz="2000" dirty="0">
              <a:solidFill>
                <a:schemeClr val="tx1"/>
              </a:solidFill>
            </a:endParaRPr>
          </a:p>
          <a:p>
            <a:pPr marL="457200" indent="-457200">
              <a:buFont typeface="+mj-lt"/>
              <a:buAutoNum type="alphaUcPeriod"/>
            </a:pPr>
            <a:endParaRPr lang="en-US" sz="2000" dirty="0">
              <a:solidFill>
                <a:schemeClr val="tx1"/>
              </a:solidFill>
            </a:endParaRPr>
          </a:p>
          <a:p>
            <a:pPr marL="457200" indent="-457200">
              <a:buFont typeface="+mj-lt"/>
              <a:buAutoNum type="alphaUcPeriod"/>
            </a:pPr>
            <a:endParaRPr lang="en-US" sz="2000" dirty="0">
              <a:solidFill>
                <a:schemeClr val="tx1"/>
              </a:solidFill>
            </a:endParaRPr>
          </a:p>
        </p:txBody>
      </p:sp>
      <p:sp>
        <p:nvSpPr>
          <p:cNvPr id="4" name="Rectangle 3"/>
          <p:cNvSpPr/>
          <p:nvPr/>
        </p:nvSpPr>
        <p:spPr>
          <a:xfrm>
            <a:off x="381000" y="2010013"/>
            <a:ext cx="8001000" cy="762000"/>
          </a:xfrm>
          <a:prstGeom prst="rect">
            <a:avLst/>
          </a:prstGeom>
          <a:ln w="28575">
            <a:solidFill>
              <a:srgbClr val="C00000"/>
            </a:solidFill>
          </a:ln>
        </p:spPr>
        <p:txBody>
          <a:bodyPr wrap="square" rtlCol="0" anchor="ctr">
            <a:spAutoFit/>
          </a:bodyPr>
          <a:lstStyle/>
          <a:p>
            <a:pPr algn="ctr"/>
            <a:endParaRPr lang="en-US" sz="2000" dirty="0">
              <a:solidFill>
                <a:schemeClr val="tx1"/>
              </a:solidFill>
            </a:endParaRPr>
          </a:p>
        </p:txBody>
      </p:sp>
      <p:sp>
        <p:nvSpPr>
          <p:cNvPr id="5" name="Rectangle 4">
            <a:extLst>
              <a:ext uri="{FF2B5EF4-FFF2-40B4-BE49-F238E27FC236}">
                <a16:creationId xmlns:a16="http://schemas.microsoft.com/office/drawing/2014/main" id="{0F387E79-C871-4735-A362-807B371FC5CA}"/>
              </a:ext>
            </a:extLst>
          </p:cNvPr>
          <p:cNvSpPr/>
          <p:nvPr/>
        </p:nvSpPr>
        <p:spPr>
          <a:xfrm>
            <a:off x="1045353" y="3000613"/>
            <a:ext cx="7372348" cy="3323987"/>
          </a:xfrm>
          <a:prstGeom prst="rect">
            <a:avLst/>
          </a:prstGeom>
          <a:solidFill>
            <a:schemeClr val="accent5">
              <a:lumMod val="20000"/>
              <a:lumOff val="80000"/>
            </a:schemeClr>
          </a:solidFill>
          <a:ln w="38100">
            <a:solidFill>
              <a:srgbClr val="C00000"/>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solidFill>
                  <a:prstClr val="black"/>
                </a:solidFill>
                <a:latin typeface="Arial" panose="020B0604020202020204" pitchFamily="34" charset="0"/>
                <a:cs typeface="Arial" panose="020B0604020202020204" pitchFamily="34" charset="0"/>
              </a:rPr>
              <a:t>Two sources: River input &amp; bluff erosion</a:t>
            </a: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800" dirty="0">
              <a:solidFill>
                <a:prstClr val="black"/>
              </a:solidFill>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noProof="0" dirty="0">
                <a:solidFill>
                  <a:prstClr val="black"/>
                </a:solidFill>
                <a:latin typeface="Arial" panose="020B0604020202020204" pitchFamily="34" charset="0"/>
                <a:cs typeface="Arial" panose="020B0604020202020204" pitchFamily="34" charset="0"/>
              </a:rPr>
              <a:t>In the last millennium—with </a:t>
            </a:r>
            <a:r>
              <a:rPr lang="en-US" sz="1800" b="1" noProof="0" dirty="0">
                <a:solidFill>
                  <a:prstClr val="black"/>
                </a:solidFill>
                <a:latin typeface="Arial" panose="020B0604020202020204" pitchFamily="34" charset="0"/>
                <a:cs typeface="Arial" panose="020B0604020202020204" pitchFamily="34" charset="0"/>
              </a:rPr>
              <a:t>rapidly rising lake level</a:t>
            </a:r>
            <a:r>
              <a:rPr lang="en-US" sz="1800" noProof="0" dirty="0">
                <a:solidFill>
                  <a:prstClr val="black"/>
                </a:solidFill>
                <a:latin typeface="Arial" panose="020B0604020202020204" pitchFamily="34" charset="0"/>
                <a:cs typeface="Arial" panose="020B0604020202020204" pitchFamily="34" charset="0"/>
              </a:rPr>
              <a:t>—bluff erosion may be the </a:t>
            </a:r>
            <a:r>
              <a:rPr lang="en-US" sz="1800" i="1" noProof="0" dirty="0">
                <a:solidFill>
                  <a:prstClr val="black"/>
                </a:solidFill>
                <a:latin typeface="Arial" panose="020B0604020202020204" pitchFamily="34" charset="0"/>
                <a:cs typeface="Arial" panose="020B0604020202020204" pitchFamily="34" charset="0"/>
              </a:rPr>
              <a:t>dominant</a:t>
            </a:r>
            <a:r>
              <a:rPr lang="en-US" sz="1800" noProof="0" dirty="0">
                <a:solidFill>
                  <a:prstClr val="black"/>
                </a:solidFill>
                <a:latin typeface="Arial" panose="020B0604020202020204" pitchFamily="34" charset="0"/>
                <a:cs typeface="Arial" panose="020B0604020202020204" pitchFamily="34" charset="0"/>
              </a:rPr>
              <a:t> source of sand / gravel to MN Point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800" b="0" i="0" u="none" strike="noStrike" kern="1200" cap="none" spc="0" normalizeH="0" baseline="0" dirty="0">
              <a:ln>
                <a:noFill/>
              </a:ln>
              <a:solidFill>
                <a:prstClr val="black"/>
              </a:solidFill>
              <a:effectLst/>
              <a:uLnTx/>
              <a:uFillTx/>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noProof="0" dirty="0">
                <a:solidFill>
                  <a:prstClr val="black"/>
                </a:solidFill>
                <a:latin typeface="Arial" panose="020B0604020202020204" pitchFamily="34" charset="0"/>
                <a:cs typeface="Arial" panose="020B0604020202020204" pitchFamily="34" charset="0"/>
              </a:rPr>
              <a:t>River-sourced sand / gravel may be comparable in </a:t>
            </a:r>
            <a:r>
              <a:rPr lang="en-US" sz="1800" dirty="0">
                <a:solidFill>
                  <a:prstClr val="black"/>
                </a:solidFill>
                <a:latin typeface="Arial" panose="020B0604020202020204" pitchFamily="34" charset="0"/>
                <a:cs typeface="Arial" panose="020B0604020202020204" pitchFamily="34" charset="0"/>
              </a:rPr>
              <a:t>importance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800" dirty="0">
              <a:solidFill>
                <a:prstClr val="black"/>
              </a:solidFill>
              <a:latin typeface="Arial" panose="020B0604020202020204" pitchFamily="34" charset="0"/>
              <a:cs typeface="Arial" panose="020B0604020202020204" pitchFamily="34" charset="0"/>
            </a:endParaRPr>
          </a:p>
          <a:p>
            <a:pPr marL="285750" lvl="0" indent="-285750" fontAlgn="auto">
              <a:spcBef>
                <a:spcPts val="0"/>
              </a:spcBef>
              <a:spcAft>
                <a:spcPts val="0"/>
              </a:spcAft>
              <a:buFont typeface="Arial" panose="020B0604020202020204" pitchFamily="34" charset="0"/>
              <a:buChar char="•"/>
              <a:defRPr/>
            </a:pPr>
            <a:r>
              <a:rPr lang="en-US" sz="1800" noProof="0" dirty="0">
                <a:solidFill>
                  <a:prstClr val="black"/>
                </a:solidFill>
                <a:latin typeface="Arial" panose="020B0604020202020204" pitchFamily="34" charset="0"/>
                <a:cs typeface="Arial" panose="020B0604020202020204" pitchFamily="34" charset="0"/>
              </a:rPr>
              <a:t>Crude estimates for sediment supply from </a:t>
            </a:r>
            <a:r>
              <a:rPr lang="en-US" sz="1800" b="1" i="1" noProof="0" dirty="0">
                <a:solidFill>
                  <a:prstClr val="black"/>
                </a:solidFill>
                <a:latin typeface="Arial" panose="020B0604020202020204" pitchFamily="34" charset="0"/>
                <a:cs typeface="Arial" panose="020B0604020202020204" pitchFamily="34" charset="0"/>
              </a:rPr>
              <a:t>bluff erosion alone </a:t>
            </a:r>
            <a:r>
              <a:rPr lang="en-US" sz="1800" noProof="0" dirty="0">
                <a:solidFill>
                  <a:prstClr val="black"/>
                </a:solidFill>
                <a:latin typeface="Arial" panose="020B0604020202020204" pitchFamily="34" charset="0"/>
                <a:cs typeface="Arial" panose="020B0604020202020204" pitchFamily="34" charset="0"/>
              </a:rPr>
              <a:t>on the north shore (</a:t>
            </a:r>
            <a:r>
              <a:rPr lang="en-US" sz="1800" b="1" i="1" noProof="0" dirty="0">
                <a:solidFill>
                  <a:prstClr val="black"/>
                </a:solidFill>
                <a:latin typeface="Arial" panose="020B0604020202020204" pitchFamily="34" charset="0"/>
                <a:cs typeface="Arial" panose="020B0604020202020204" pitchFamily="34" charset="0"/>
              </a:rPr>
              <a:t>Q</a:t>
            </a:r>
            <a:r>
              <a:rPr lang="en-US" sz="1800" b="1" i="1" baseline="-25000" noProof="0" dirty="0">
                <a:solidFill>
                  <a:prstClr val="black"/>
                </a:solidFill>
                <a:latin typeface="Arial" panose="020B0604020202020204" pitchFamily="34" charset="0"/>
                <a:cs typeface="Arial" panose="020B0604020202020204" pitchFamily="34" charset="0"/>
              </a:rPr>
              <a:t>NS</a:t>
            </a:r>
            <a:r>
              <a:rPr lang="en-US" sz="1800" noProof="0" dirty="0">
                <a:solidFill>
                  <a:prstClr val="black"/>
                </a:solidFill>
                <a:latin typeface="Arial" panose="020B0604020202020204" pitchFamily="34" charset="0"/>
                <a:cs typeface="Arial" panose="020B0604020202020204" pitchFamily="34" charset="0"/>
              </a:rPr>
              <a:t>) and south </a:t>
            </a:r>
            <a:r>
              <a:rPr lang="en-US" sz="1800" dirty="0">
                <a:solidFill>
                  <a:prstClr val="black"/>
                </a:solidFill>
                <a:latin typeface="Arial" panose="020B0604020202020204" pitchFamily="34" charset="0"/>
                <a:cs typeface="Arial" panose="020B0604020202020204" pitchFamily="34" charset="0"/>
              </a:rPr>
              <a:t>shore (</a:t>
            </a:r>
            <a:r>
              <a:rPr lang="en-US" sz="1800" b="1" i="1" dirty="0">
                <a:solidFill>
                  <a:prstClr val="black"/>
                </a:solidFill>
                <a:latin typeface="Arial" panose="020B0604020202020204" pitchFamily="34" charset="0"/>
                <a:cs typeface="Arial" panose="020B0604020202020204" pitchFamily="34" charset="0"/>
              </a:rPr>
              <a:t>Q</a:t>
            </a:r>
            <a:r>
              <a:rPr lang="en-US" sz="1800" b="1" i="1" baseline="-25000" dirty="0">
                <a:solidFill>
                  <a:prstClr val="black"/>
                </a:solidFill>
                <a:latin typeface="Arial" panose="020B0604020202020204" pitchFamily="34" charset="0"/>
                <a:cs typeface="Arial" panose="020B0604020202020204" pitchFamily="34" charset="0"/>
              </a:rPr>
              <a:t>SS</a:t>
            </a:r>
            <a:r>
              <a:rPr lang="en-US" sz="1800" noProof="0" dirty="0">
                <a:solidFill>
                  <a:prstClr val="black"/>
                </a:solidFill>
                <a:latin typeface="Arial" panose="020B0604020202020204" pitchFamily="34" charset="0"/>
                <a:cs typeface="Arial" panose="020B0604020202020204" pitchFamily="34" charset="0"/>
              </a:rPr>
              <a:t>) are:</a:t>
            </a:r>
          </a:p>
          <a:p>
            <a:pPr marL="285750" lvl="0" indent="-285750" fontAlgn="auto">
              <a:spcBef>
                <a:spcPts val="0"/>
              </a:spcBef>
              <a:spcAft>
                <a:spcPts val="0"/>
              </a:spcAft>
              <a:buFont typeface="Arial" panose="020B0604020202020204" pitchFamily="34" charset="0"/>
              <a:buChar char="•"/>
              <a:defRPr/>
            </a:pPr>
            <a:endParaRPr lang="en-US" sz="800" noProof="0" dirty="0">
              <a:solidFill>
                <a:prstClr val="black"/>
              </a:solidFill>
              <a:latin typeface="Arial" panose="020B0604020202020204" pitchFamily="34" charset="0"/>
              <a:cs typeface="Arial" panose="020B0604020202020204" pitchFamily="34" charset="0"/>
            </a:endParaRPr>
          </a:p>
          <a:p>
            <a:pPr lvl="0" fontAlgn="auto">
              <a:spcBef>
                <a:spcPts val="0"/>
              </a:spcBef>
              <a:spcAft>
                <a:spcPts val="0"/>
              </a:spcAft>
              <a:defRPr/>
            </a:pPr>
            <a:endParaRPr lang="en-US" sz="800" dirty="0">
              <a:solidFill>
                <a:prstClr val="black"/>
              </a:solidFill>
              <a:latin typeface="Arial" panose="020B0604020202020204" pitchFamily="34" charset="0"/>
              <a:cs typeface="Arial" panose="020B0604020202020204" pitchFamily="34" charset="0"/>
            </a:endParaRPr>
          </a:p>
          <a:p>
            <a:pPr lvl="0" fontAlgn="auto">
              <a:spcBef>
                <a:spcPts val="0"/>
              </a:spcBef>
              <a:spcAft>
                <a:spcPts val="0"/>
              </a:spcAft>
              <a:defRPr/>
            </a:pPr>
            <a:r>
              <a:rPr lang="en-US" sz="1800" i="1" dirty="0">
                <a:solidFill>
                  <a:prstClr val="black"/>
                </a:solidFill>
                <a:latin typeface="Arial" panose="020B0604020202020204" pitchFamily="34" charset="0"/>
                <a:cs typeface="Arial" panose="020B0604020202020204" pitchFamily="34" charset="0"/>
              </a:rPr>
              <a:t>	</a:t>
            </a:r>
            <a:r>
              <a:rPr lang="en-US" sz="1800" b="1" i="1" dirty="0">
                <a:solidFill>
                  <a:prstClr val="black"/>
                </a:solidFill>
                <a:latin typeface="Arial" panose="020B0604020202020204" pitchFamily="34" charset="0"/>
                <a:cs typeface="Arial" panose="020B0604020202020204" pitchFamily="34" charset="0"/>
              </a:rPr>
              <a:t>Q</a:t>
            </a:r>
            <a:r>
              <a:rPr lang="en-US" sz="1800" b="1" i="1" baseline="-25000" dirty="0">
                <a:solidFill>
                  <a:prstClr val="black"/>
                </a:solidFill>
                <a:latin typeface="Arial" panose="020B0604020202020204" pitchFamily="34" charset="0"/>
                <a:cs typeface="Arial" panose="020B0604020202020204" pitchFamily="34" charset="0"/>
              </a:rPr>
              <a:t>NS</a:t>
            </a:r>
            <a:r>
              <a:rPr lang="en-US" sz="1800" baseline="-25000" dirty="0">
                <a:solidFill>
                  <a:prstClr val="black"/>
                </a:solidFill>
                <a:latin typeface="Arial" panose="020B0604020202020204" pitchFamily="34" charset="0"/>
                <a:cs typeface="Arial" panose="020B0604020202020204" pitchFamily="34" charset="0"/>
              </a:rPr>
              <a:t> </a:t>
            </a:r>
            <a:r>
              <a:rPr lang="en-US" sz="1800" noProof="0" dirty="0">
                <a:solidFill>
                  <a:prstClr val="black"/>
                </a:solidFill>
                <a:latin typeface="Arial" panose="020B0604020202020204" pitchFamily="34" charset="0"/>
                <a:cs typeface="Arial" panose="020B0604020202020204" pitchFamily="34" charset="0"/>
              </a:rPr>
              <a:t>~ 8,000 m</a:t>
            </a:r>
            <a:r>
              <a:rPr lang="en-US" sz="1800" baseline="30000" noProof="0" dirty="0">
                <a:solidFill>
                  <a:prstClr val="black"/>
                </a:solidFill>
                <a:latin typeface="Arial" panose="020B0604020202020204" pitchFamily="34" charset="0"/>
                <a:cs typeface="Arial" panose="020B0604020202020204" pitchFamily="34" charset="0"/>
              </a:rPr>
              <a:t>3</a:t>
            </a:r>
            <a:r>
              <a:rPr lang="en-US" sz="1800" noProof="0" dirty="0">
                <a:solidFill>
                  <a:prstClr val="black"/>
                </a:solidFill>
                <a:latin typeface="Arial" panose="020B0604020202020204" pitchFamily="34" charset="0"/>
                <a:cs typeface="Arial" panose="020B0604020202020204" pitchFamily="34" charset="0"/>
              </a:rPr>
              <a:t>/</a:t>
            </a:r>
            <a:r>
              <a:rPr lang="en-US" sz="1800" noProof="0" dirty="0" err="1">
                <a:solidFill>
                  <a:prstClr val="black"/>
                </a:solidFill>
                <a:latin typeface="Arial" panose="020B0604020202020204" pitchFamily="34" charset="0"/>
                <a:cs typeface="Arial" panose="020B0604020202020204" pitchFamily="34" charset="0"/>
              </a:rPr>
              <a:t>yr</a:t>
            </a:r>
            <a:endParaRPr lang="en-US" sz="1800" noProof="0" dirty="0">
              <a:solidFill>
                <a:prstClr val="black"/>
              </a:solidFill>
              <a:latin typeface="Arial" panose="020B0604020202020204" pitchFamily="34" charset="0"/>
              <a:cs typeface="Arial" panose="020B0604020202020204" pitchFamily="34" charset="0"/>
            </a:endParaRPr>
          </a:p>
          <a:p>
            <a:pPr lvl="0" fontAlgn="auto">
              <a:spcBef>
                <a:spcPts val="0"/>
              </a:spcBef>
              <a:spcAft>
                <a:spcPts val="0"/>
              </a:spcAft>
              <a:defRPr/>
            </a:pPr>
            <a:endParaRPr lang="en-US" sz="1800" dirty="0">
              <a:solidFill>
                <a:prstClr val="black"/>
              </a:solidFill>
              <a:latin typeface="Arial" panose="020B0604020202020204" pitchFamily="34" charset="0"/>
              <a:cs typeface="Arial" panose="020B0604020202020204" pitchFamily="34" charset="0"/>
            </a:endParaRPr>
          </a:p>
          <a:p>
            <a:pPr lvl="0" fontAlgn="auto">
              <a:spcBef>
                <a:spcPts val="0"/>
              </a:spcBef>
              <a:spcAft>
                <a:spcPts val="0"/>
              </a:spcAft>
              <a:defRPr/>
            </a:pPr>
            <a:r>
              <a:rPr lang="en-US" sz="1800" i="1" dirty="0">
                <a:solidFill>
                  <a:prstClr val="black"/>
                </a:solidFill>
                <a:latin typeface="Arial" panose="020B0604020202020204" pitchFamily="34" charset="0"/>
                <a:cs typeface="Arial" panose="020B0604020202020204" pitchFamily="34" charset="0"/>
              </a:rPr>
              <a:t>	</a:t>
            </a:r>
            <a:r>
              <a:rPr lang="en-US" sz="1800" b="1" i="1" dirty="0">
                <a:solidFill>
                  <a:prstClr val="black"/>
                </a:solidFill>
                <a:latin typeface="Arial" panose="020B0604020202020204" pitchFamily="34" charset="0"/>
                <a:cs typeface="Arial" panose="020B0604020202020204" pitchFamily="34" charset="0"/>
              </a:rPr>
              <a:t>Q</a:t>
            </a:r>
            <a:r>
              <a:rPr lang="en-US" sz="1800" b="1" i="1" baseline="-25000" dirty="0">
                <a:solidFill>
                  <a:prstClr val="black"/>
                </a:solidFill>
                <a:latin typeface="Arial" panose="020B0604020202020204" pitchFamily="34" charset="0"/>
                <a:cs typeface="Arial" panose="020B0604020202020204" pitchFamily="34" charset="0"/>
              </a:rPr>
              <a:t>SS</a:t>
            </a:r>
            <a:r>
              <a:rPr lang="en-US" sz="1800" baseline="-25000" dirty="0">
                <a:solidFill>
                  <a:prstClr val="black"/>
                </a:solidFill>
                <a:latin typeface="Arial" panose="020B0604020202020204" pitchFamily="34" charset="0"/>
                <a:cs typeface="Arial" panose="020B0604020202020204" pitchFamily="34" charset="0"/>
              </a:rPr>
              <a:t> </a:t>
            </a:r>
            <a:r>
              <a:rPr lang="en-US" sz="1800" noProof="0" dirty="0">
                <a:solidFill>
                  <a:prstClr val="black"/>
                </a:solidFill>
                <a:latin typeface="Arial" panose="020B0604020202020204" pitchFamily="34" charset="0"/>
                <a:cs typeface="Arial" panose="020B0604020202020204" pitchFamily="34" charset="0"/>
              </a:rPr>
              <a:t>~ 25,000 m</a:t>
            </a:r>
            <a:r>
              <a:rPr lang="en-US" sz="1800" baseline="30000" noProof="0" dirty="0">
                <a:solidFill>
                  <a:prstClr val="black"/>
                </a:solidFill>
                <a:latin typeface="Arial" panose="020B0604020202020204" pitchFamily="34" charset="0"/>
                <a:cs typeface="Arial" panose="020B0604020202020204" pitchFamily="34" charset="0"/>
              </a:rPr>
              <a:t>3</a:t>
            </a:r>
            <a:r>
              <a:rPr lang="en-US" sz="1800" noProof="0" dirty="0">
                <a:solidFill>
                  <a:prstClr val="black"/>
                </a:solidFill>
                <a:latin typeface="Arial" panose="020B0604020202020204" pitchFamily="34" charset="0"/>
                <a:cs typeface="Arial" panose="020B0604020202020204" pitchFamily="34" charset="0"/>
              </a:rPr>
              <a:t>/</a:t>
            </a:r>
            <a:r>
              <a:rPr lang="en-US" sz="1800" noProof="0" dirty="0" err="1">
                <a:solidFill>
                  <a:prstClr val="black"/>
                </a:solidFill>
                <a:latin typeface="Arial" panose="020B0604020202020204" pitchFamily="34" charset="0"/>
                <a:cs typeface="Arial" panose="020B0604020202020204" pitchFamily="34" charset="0"/>
              </a:rPr>
              <a:t>yr</a:t>
            </a:r>
            <a:endParaRPr lang="en-US" sz="1800" noProof="0" dirty="0">
              <a:solidFill>
                <a:prstClr val="black"/>
              </a:solidFill>
              <a:latin typeface="Arial" panose="020B0604020202020204" pitchFamily="34" charset="0"/>
              <a:cs typeface="Arial" panose="020B0604020202020204" pitchFamily="34" charset="0"/>
            </a:endParaRPr>
          </a:p>
          <a:p>
            <a:pPr lvl="0" fontAlgn="auto">
              <a:spcBef>
                <a:spcPts val="0"/>
              </a:spcBef>
              <a:spcAft>
                <a:spcPts val="0"/>
              </a:spcAft>
              <a:defRPr/>
            </a:pPr>
            <a:endParaRPr lang="en-US" sz="800" noProof="0" dirty="0">
              <a:solidFill>
                <a:prstClr val="black"/>
              </a:solidFill>
              <a:latin typeface="Arial" panose="020B06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9471203A-C0F1-F2BD-8FFD-4C0670E85453}"/>
              </a:ext>
            </a:extLst>
          </p:cNvPr>
          <p:cNvSpPr/>
          <p:nvPr/>
        </p:nvSpPr>
        <p:spPr>
          <a:xfrm>
            <a:off x="369794" y="304800"/>
            <a:ext cx="8012206" cy="707886"/>
          </a:xfrm>
          <a:prstGeom prst="rect">
            <a:avLst/>
          </a:prstGeom>
          <a:solidFill>
            <a:schemeClr val="bg1">
              <a:lumMod val="95000"/>
            </a:schemeClr>
          </a:solidFill>
          <a:ln w="38100">
            <a:solidFill>
              <a:schemeClr val="accent5">
                <a:lumMod val="75000"/>
              </a:schemeClr>
            </a:solidFill>
          </a:ln>
        </p:spPr>
        <p:txBody>
          <a:bodyPr wrap="square">
            <a:spAutoFit/>
          </a:bodyPr>
          <a:lstStyle/>
          <a:p>
            <a:r>
              <a:rPr lang="en-US" sz="2000" dirty="0">
                <a:solidFill>
                  <a:schemeClr val="tx1"/>
                </a:solidFill>
              </a:rPr>
              <a:t>Barrier Islands = delicate balance between rate of </a:t>
            </a:r>
            <a:r>
              <a:rPr lang="en-US" sz="2000" b="1" dirty="0">
                <a:solidFill>
                  <a:schemeClr val="tx1"/>
                </a:solidFill>
              </a:rPr>
              <a:t>lake-level</a:t>
            </a:r>
            <a:r>
              <a:rPr lang="en-US" sz="2000" dirty="0">
                <a:solidFill>
                  <a:schemeClr val="tx1"/>
                </a:solidFill>
              </a:rPr>
              <a:t> </a:t>
            </a:r>
            <a:r>
              <a:rPr lang="en-US" sz="2000" b="1" dirty="0">
                <a:solidFill>
                  <a:schemeClr val="tx1"/>
                </a:solidFill>
              </a:rPr>
              <a:t>rise</a:t>
            </a:r>
            <a:r>
              <a:rPr lang="en-US" sz="2000" dirty="0">
                <a:solidFill>
                  <a:schemeClr val="tx1"/>
                </a:solidFill>
              </a:rPr>
              <a:t> (‘accommodation space’) and </a:t>
            </a:r>
            <a:r>
              <a:rPr lang="en-US" sz="2000" b="1" dirty="0">
                <a:solidFill>
                  <a:schemeClr val="tx1"/>
                </a:solidFill>
              </a:rPr>
              <a:t>sediment supply</a:t>
            </a:r>
            <a:endParaRPr lang="en-US" sz="2000" b="1" dirty="0"/>
          </a:p>
        </p:txBody>
      </p:sp>
    </p:spTree>
    <p:extLst>
      <p:ext uri="{BB962C8B-B14F-4D97-AF65-F5344CB8AC3E}">
        <p14:creationId xmlns:p14="http://schemas.microsoft.com/office/powerpoint/2010/main" val="2051186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51598" y="76200"/>
            <a:ext cx="4173002"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prstClr val="black"/>
                </a:solidFill>
                <a:latin typeface="Arial" panose="020B0604020202020204" pitchFamily="34" charset="0"/>
                <a:cs typeface="Arial" panose="020B0604020202020204" pitchFamily="34" charset="0"/>
              </a:rPr>
              <a:t>Terminology</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What is Minnesota Point?</a:t>
            </a: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926493" y="1536093"/>
            <a:ext cx="5715000" cy="3557213"/>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36666" t="20000"/>
          <a:stretch/>
        </p:blipFill>
        <p:spPr>
          <a:xfrm>
            <a:off x="3810000" y="459544"/>
            <a:ext cx="4343400" cy="3657600"/>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21316" y="1696043"/>
            <a:ext cx="3370284" cy="4476157"/>
          </a:xfrm>
          <a:prstGeom prst="rect">
            <a:avLst/>
          </a:prstGeom>
        </p:spPr>
      </p:pic>
      <p:sp>
        <p:nvSpPr>
          <p:cNvPr id="8" name="Rectangle 7"/>
          <p:cNvSpPr/>
          <p:nvPr/>
        </p:nvSpPr>
        <p:spPr>
          <a:xfrm>
            <a:off x="2335660" y="646093"/>
            <a:ext cx="1398140" cy="954107"/>
          </a:xfrm>
          <a:prstGeom prst="rect">
            <a:avLst/>
          </a:prstGeom>
          <a:solidFill>
            <a:schemeClr val="bg1"/>
          </a:solid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Sand bar?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Spit?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Baymouth</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bar?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Does it matter?</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grpSp>
        <p:nvGrpSpPr>
          <p:cNvPr id="20" name="Group 19"/>
          <p:cNvGrpSpPr/>
          <p:nvPr/>
        </p:nvGrpSpPr>
        <p:grpSpPr>
          <a:xfrm>
            <a:off x="152399" y="1626102"/>
            <a:ext cx="7169503" cy="4216473"/>
            <a:chOff x="152399" y="1626102"/>
            <a:chExt cx="7169503" cy="4216473"/>
          </a:xfrm>
        </p:grpSpPr>
        <p:sp>
          <p:nvSpPr>
            <p:cNvPr id="9" name="Rectangle 8"/>
            <p:cNvSpPr/>
            <p:nvPr/>
          </p:nvSpPr>
          <p:spPr>
            <a:xfrm>
              <a:off x="152399" y="5257800"/>
              <a:ext cx="4190999" cy="584775"/>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Barrier</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(complex, island) separating estuary (drowned river) from open ‘sea’</a:t>
              </a: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p:txBody>
        </p:sp>
        <p:grpSp>
          <p:nvGrpSpPr>
            <p:cNvPr id="19" name="Group 18"/>
            <p:cNvGrpSpPr/>
            <p:nvPr/>
          </p:nvGrpSpPr>
          <p:grpSpPr>
            <a:xfrm>
              <a:off x="2285999" y="1626102"/>
              <a:ext cx="5035903" cy="3555498"/>
              <a:chOff x="2285999" y="1626102"/>
              <a:chExt cx="5035903" cy="3555498"/>
            </a:xfrm>
          </p:grpSpPr>
          <p:cxnSp>
            <p:nvCxnSpPr>
              <p:cNvPr id="11" name="Straight Arrow Connector 10"/>
              <p:cNvCxnSpPr/>
              <p:nvPr/>
            </p:nvCxnSpPr>
            <p:spPr>
              <a:xfrm flipV="1">
                <a:off x="2286000" y="3657600"/>
                <a:ext cx="0" cy="1524000"/>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2286000" y="1626102"/>
                <a:ext cx="3124200" cy="3555498"/>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2285999" y="4273572"/>
                <a:ext cx="5035903" cy="908028"/>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4" name="Rectangle 3"/>
          <p:cNvSpPr/>
          <p:nvPr/>
        </p:nvSpPr>
        <p:spPr>
          <a:xfrm>
            <a:off x="304800" y="2104825"/>
            <a:ext cx="6096000" cy="646331"/>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Key point 1: Barrier formation linked to </a:t>
            </a:r>
            <a:r>
              <a:rPr kumimoji="0" lang="en-US"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sea-level </a:t>
            </a:r>
            <a:r>
              <a:rPr kumimoji="0" lang="en-US" sz="1800" b="1" i="0" u="none" strike="noStrike" kern="1200" cap="none" spc="0" normalizeH="0" baseline="0" noProof="0" dirty="0">
                <a:ln>
                  <a:noFill/>
                </a:ln>
                <a:solidFill>
                  <a:srgbClr val="C00000"/>
                </a:solidFill>
                <a:effectLst/>
                <a:uLnTx/>
                <a:uFillTx/>
                <a:latin typeface="Arial" panose="020B0604020202020204" pitchFamily="34" charset="0"/>
                <a:ea typeface="+mn-ea"/>
                <a:cs typeface="Arial" panose="020B0604020202020204" pitchFamily="34" charset="0"/>
              </a:rPr>
              <a:t>RISE</a:t>
            </a:r>
            <a:r>
              <a:rPr kumimoji="0" lang="en-US"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(simple reason = must </a:t>
            </a:r>
            <a:r>
              <a:rPr kumimoji="0" lang="en-US"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drown</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river</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to form estuary) </a:t>
            </a: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4" name="Rectangle 13"/>
          <p:cNvSpPr/>
          <p:nvPr/>
        </p:nvSpPr>
        <p:spPr>
          <a:xfrm>
            <a:off x="304800" y="2881212"/>
            <a:ext cx="6096000" cy="369332"/>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Key point 2: We need a supply of </a:t>
            </a:r>
            <a:r>
              <a:rPr kumimoji="0" lang="en-US"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sand</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37815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par>
                          <p:cTn id="7" fill="hold">
                            <p:stCondLst>
                              <p:cond delay="0"/>
                            </p:stCondLst>
                            <p:childTnLst>
                              <p:par>
                                <p:cTn id="8" presetID="1" presetClass="exit" presetSubtype="0" fill="hold" grpId="0" nodeType="afterEffect">
                                  <p:stCondLst>
                                    <p:cond delay="0"/>
                                  </p:stCondLst>
                                  <p:childTnLst>
                                    <p:set>
                                      <p:cBhvr>
                                        <p:cTn id="9" dur="1" fill="hold">
                                          <p:stCondLst>
                                            <p:cond delay="0"/>
                                          </p:stCondLst>
                                        </p:cTn>
                                        <p:tgtEl>
                                          <p:spTgt spid="8"/>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animBg="1"/>
      <p:bldP spid="1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569" y="50394"/>
            <a:ext cx="3025631"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Sand </a:t>
            </a:r>
            <a:r>
              <a:rPr kumimoji="0" lang="en-US" sz="240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sources</a:t>
            </a: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River</a:t>
            </a: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(fluvial) input</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4" name="Picture 3" descr="A close up of a logo&#10;&#10;Description automatically generated">
            <a:extLst>
              <a:ext uri="{FF2B5EF4-FFF2-40B4-BE49-F238E27FC236}">
                <a16:creationId xmlns:a16="http://schemas.microsoft.com/office/drawing/2014/main" id="{CC54C829-F83A-4E59-8257-09DB540C79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90600"/>
            <a:ext cx="9144000" cy="5143500"/>
          </a:xfrm>
          <a:prstGeom prst="rect">
            <a:avLst/>
          </a:prstGeom>
        </p:spPr>
      </p:pic>
      <p:cxnSp>
        <p:nvCxnSpPr>
          <p:cNvPr id="6" name="Straight Arrow Connector 5"/>
          <p:cNvCxnSpPr/>
          <p:nvPr/>
        </p:nvCxnSpPr>
        <p:spPr>
          <a:xfrm>
            <a:off x="1828800" y="3657600"/>
            <a:ext cx="228600" cy="304800"/>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2209800" y="3352800"/>
            <a:ext cx="228600" cy="304800"/>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667000" y="3048000"/>
            <a:ext cx="228600" cy="304800"/>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124200" y="2743200"/>
            <a:ext cx="228600" cy="304800"/>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581400" y="2438400"/>
            <a:ext cx="228600" cy="304800"/>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3962400" y="2057400"/>
            <a:ext cx="228600" cy="304800"/>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4163930" y="5105400"/>
            <a:ext cx="155630" cy="228600"/>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4648200" y="4876800"/>
            <a:ext cx="155630" cy="228600"/>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5118935" y="4724400"/>
            <a:ext cx="155630" cy="228600"/>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5943600" y="4495800"/>
            <a:ext cx="155630" cy="228600"/>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6553200" y="4191000"/>
            <a:ext cx="155630" cy="228600"/>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flipV="1">
            <a:off x="7315200" y="3810000"/>
            <a:ext cx="155630" cy="228600"/>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3581400" y="5334000"/>
            <a:ext cx="155630" cy="228600"/>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flipV="1">
            <a:off x="3754827" y="4991100"/>
            <a:ext cx="391306" cy="571500"/>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flipV="1">
            <a:off x="5334000" y="4248150"/>
            <a:ext cx="391306" cy="571500"/>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flipV="1">
            <a:off x="6040410" y="4133850"/>
            <a:ext cx="391306" cy="571500"/>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6923894" y="3848100"/>
            <a:ext cx="391306" cy="571500"/>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flipV="1">
            <a:off x="3057107" y="5162550"/>
            <a:ext cx="391306" cy="571500"/>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flipV="1">
            <a:off x="2817785" y="5435600"/>
            <a:ext cx="155630" cy="228600"/>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1524000" y="3924300"/>
            <a:ext cx="228600" cy="304800"/>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254572" y="5372100"/>
            <a:ext cx="457200" cy="464582"/>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1511443" y="5505450"/>
            <a:ext cx="457200" cy="464582"/>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838201" y="1277837"/>
            <a:ext cx="3135972" cy="584775"/>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North Shore</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Small catchments, relatively low sediment yield</a:t>
            </a: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p:txBody>
      </p:sp>
      <p:sp>
        <p:nvSpPr>
          <p:cNvPr id="39" name="Rectangle 38"/>
          <p:cNvSpPr/>
          <p:nvPr/>
        </p:nvSpPr>
        <p:spPr>
          <a:xfrm>
            <a:off x="4637314" y="5257512"/>
            <a:ext cx="3521208" cy="584775"/>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South Shore</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Small &amp; medium catchments, modest sediment yield</a:t>
            </a: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p:txBody>
      </p:sp>
      <p:sp>
        <p:nvSpPr>
          <p:cNvPr id="40" name="Rectangle 39"/>
          <p:cNvSpPr/>
          <p:nvPr/>
        </p:nvSpPr>
        <p:spPr>
          <a:xfrm>
            <a:off x="116498" y="2590800"/>
            <a:ext cx="1940902" cy="830997"/>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St. Louis</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Large catchment, very low sediment yield</a:t>
            </a: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41" name="Straight Arrow Connector 40"/>
          <p:cNvCxnSpPr/>
          <p:nvPr/>
        </p:nvCxnSpPr>
        <p:spPr>
          <a:xfrm flipH="1">
            <a:off x="415563" y="3352800"/>
            <a:ext cx="7417" cy="2209800"/>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1560364" y="6201430"/>
            <a:ext cx="2871881" cy="584775"/>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Nemadji</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Medium catchment, high sediment yield</a:t>
            </a: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46" name="Straight Arrow Connector 45"/>
          <p:cNvCxnSpPr/>
          <p:nvPr/>
        </p:nvCxnSpPr>
        <p:spPr>
          <a:xfrm flipV="1">
            <a:off x="1752600" y="5833249"/>
            <a:ext cx="1" cy="368181"/>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50"/>
          <p:cNvSpPr/>
          <p:nvPr/>
        </p:nvSpPr>
        <p:spPr>
          <a:xfrm>
            <a:off x="4477526" y="0"/>
            <a:ext cx="4659939" cy="3631763"/>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Riverine input trends (big picture):</a:t>
            </a:r>
          </a:p>
          <a:p>
            <a:pPr marR="0" lvl="0" algn="l" defTabSz="914400" rtl="0" eaLnBrk="1" fontAlgn="auto" latinLnBrk="0" hangingPunct="1">
              <a:lnSpc>
                <a:spcPct val="100000"/>
              </a:lnSpc>
              <a:spcBef>
                <a:spcPts val="0"/>
              </a:spcBef>
              <a:spcAft>
                <a:spcPts val="0"/>
              </a:spcAft>
              <a:buClrTx/>
              <a:buSzTx/>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Little reason to expect significant change in sediment </a:t>
            </a:r>
            <a:r>
              <a:rPr kumimoji="0" lang="en-US" sz="1800" b="0" i="1" u="none" strike="noStrike" kern="1200" cap="none" spc="0" normalizeH="0" baseline="0" noProof="0" dirty="0">
                <a:ln>
                  <a:noFill/>
                </a:ln>
                <a:solidFill>
                  <a:prstClr val="black"/>
                </a:solidFill>
                <a:effectLst/>
                <a:uLnTx/>
                <a:uFillTx/>
                <a:latin typeface="Calibri"/>
                <a:ea typeface="+mn-ea"/>
                <a:cs typeface="+mn-cs"/>
              </a:rPr>
              <a:t>yield</a:t>
            </a:r>
            <a:r>
              <a:rPr kumimoji="0" lang="en-US" sz="1800" b="0" i="0" u="none" strike="noStrike" kern="1200" cap="none" spc="0" normalizeH="0" baseline="0" noProof="0" dirty="0">
                <a:ln>
                  <a:noFill/>
                </a:ln>
                <a:solidFill>
                  <a:prstClr val="black"/>
                </a:solidFill>
                <a:effectLst/>
                <a:uLnTx/>
                <a:uFillTx/>
                <a:latin typeface="Calibri"/>
                <a:ea typeface="+mn-ea"/>
                <a:cs typeface="+mn-cs"/>
              </a:rPr>
              <a:t> for last few millennia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8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(except last 150 years ↔ land-use changes)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8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From 1100 years BP – present, river</a:t>
            </a:r>
            <a:r>
              <a:rPr kumimoji="0" lang="en-US" sz="1800" b="0" i="0" u="none" strike="noStrike" kern="1200" cap="none" spc="0" normalizeH="0" noProof="0" dirty="0">
                <a:ln>
                  <a:noFill/>
                </a:ln>
                <a:solidFill>
                  <a:prstClr val="black"/>
                </a:solidFill>
                <a:effectLst/>
                <a:uLnTx/>
                <a:uFillTx/>
                <a:latin typeface="Calibri"/>
                <a:ea typeface="+mn-ea"/>
                <a:cs typeface="+mn-cs"/>
              </a:rPr>
              <a:t> mouths flooded (in part) by rapidly rising lake level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800" dirty="0">
              <a:solidFill>
                <a:prstClr val="black"/>
              </a:solidFill>
              <a:latin typeface="Calibri"/>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noProof="0" dirty="0">
                <a:ln>
                  <a:noFill/>
                </a:ln>
                <a:solidFill>
                  <a:prstClr val="black"/>
                </a:solidFill>
                <a:effectLst/>
                <a:uLnTx/>
                <a:uFillTx/>
                <a:latin typeface="Calibri"/>
                <a:ea typeface="+mn-ea"/>
                <a:cs typeface="+mn-cs"/>
              </a:rPr>
              <a:t>Progressive disconnection of St. Louis and </a:t>
            </a:r>
            <a:r>
              <a:rPr kumimoji="0" lang="en-US" sz="1800" b="0" i="0" u="none" strike="noStrike" kern="1200" cap="none" spc="0" normalizeH="0" noProof="0" dirty="0" err="1">
                <a:ln>
                  <a:noFill/>
                </a:ln>
                <a:solidFill>
                  <a:prstClr val="black"/>
                </a:solidFill>
                <a:effectLst/>
                <a:uLnTx/>
                <a:uFillTx/>
                <a:latin typeface="Calibri"/>
                <a:ea typeface="+mn-ea"/>
                <a:cs typeface="+mn-cs"/>
              </a:rPr>
              <a:t>Nemadji</a:t>
            </a:r>
            <a:r>
              <a:rPr kumimoji="0" lang="en-US" sz="1800" b="0" i="0" u="none" strike="noStrike" kern="1200" cap="none" spc="0" normalizeH="0" noProof="0" dirty="0">
                <a:ln>
                  <a:noFill/>
                </a:ln>
                <a:solidFill>
                  <a:prstClr val="black"/>
                </a:solidFill>
                <a:effectLst/>
                <a:uLnTx/>
                <a:uFillTx/>
                <a:latin typeface="Calibri"/>
                <a:ea typeface="+mn-ea"/>
                <a:cs typeface="+mn-cs"/>
              </a:rPr>
              <a:t> rivers from coastal waters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800" dirty="0">
              <a:solidFill>
                <a:prstClr val="black"/>
              </a:solidFill>
              <a:latin typeface="Calibri"/>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solidFill>
                  <a:prstClr val="black"/>
                </a:solidFill>
                <a:latin typeface="Calibri"/>
                <a:cs typeface="+mn-cs"/>
              </a:rPr>
              <a:t>Degree of disconnection less clear on north- and south-shore rivers</a:t>
            </a:r>
            <a:endParaRPr kumimoji="0" lang="en-US" sz="1800" b="0" i="0" u="none" strike="noStrike" kern="1200" cap="none" spc="0" normalizeH="0" noProof="0" dirty="0">
              <a:ln>
                <a:noFill/>
              </a:ln>
              <a:solidFill>
                <a:prstClr val="black"/>
              </a:solidFill>
              <a:effectLst/>
              <a:uLnTx/>
              <a:uFillTx/>
              <a:latin typeface="Calibri"/>
              <a:ea typeface="+mn-ea"/>
              <a:cs typeface="+mn-cs"/>
            </a:endParaRPr>
          </a:p>
        </p:txBody>
      </p:sp>
      <p:cxnSp>
        <p:nvCxnSpPr>
          <p:cNvPr id="55" name="Straight Arrow Connector 54"/>
          <p:cNvCxnSpPr/>
          <p:nvPr/>
        </p:nvCxnSpPr>
        <p:spPr>
          <a:xfrm>
            <a:off x="1905000" y="4539734"/>
            <a:ext cx="344552" cy="0"/>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2279982" y="4306427"/>
            <a:ext cx="2278188"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C000"/>
                </a:solidFill>
                <a:effectLst/>
                <a:uLnTx/>
                <a:uFillTx/>
                <a:latin typeface="Arial" panose="020B0604020202020204" pitchFamily="34" charset="0"/>
                <a:ea typeface="+mn-ea"/>
                <a:cs typeface="Arial" panose="020B0604020202020204" pitchFamily="34" charset="0"/>
              </a:rPr>
              <a:t>Sand input (rivers)</a:t>
            </a:r>
            <a:endParaRPr kumimoji="0" lang="en-US" sz="2000" b="0" i="0" u="none" strike="noStrike" kern="1200" cap="none" spc="0" normalizeH="0" baseline="0" noProof="0" dirty="0">
              <a:ln>
                <a:noFill/>
              </a:ln>
              <a:solidFill>
                <a:srgbClr val="FFC000"/>
              </a:solidFill>
              <a:effectLst/>
              <a:uLnTx/>
              <a:uFillTx/>
              <a:latin typeface="Calibri"/>
              <a:ea typeface="+mn-ea"/>
              <a:cs typeface="+mn-cs"/>
            </a:endParaRPr>
          </a:p>
        </p:txBody>
      </p:sp>
      <p:cxnSp>
        <p:nvCxnSpPr>
          <p:cNvPr id="42" name="Straight Arrow Connector 41"/>
          <p:cNvCxnSpPr/>
          <p:nvPr/>
        </p:nvCxnSpPr>
        <p:spPr>
          <a:xfrm>
            <a:off x="4191000" y="1644759"/>
            <a:ext cx="228600" cy="304800"/>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90087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AE988D0-7D7C-4315-AA97-2F418D192D0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055" t="52414" r="30945" b="17501"/>
          <a:stretch/>
        </p:blipFill>
        <p:spPr>
          <a:xfrm>
            <a:off x="0" y="457200"/>
            <a:ext cx="9143999" cy="3056704"/>
          </a:xfrm>
          <a:prstGeom prst="rect">
            <a:avLst/>
          </a:prstGeom>
        </p:spPr>
      </p:pic>
      <p:sp>
        <p:nvSpPr>
          <p:cNvPr id="20" name="TextBox 19">
            <a:extLst>
              <a:ext uri="{FF2B5EF4-FFF2-40B4-BE49-F238E27FC236}">
                <a16:creationId xmlns:a16="http://schemas.microsoft.com/office/drawing/2014/main" id="{84F1944E-3081-4BF5-A592-107A75A80E88}"/>
              </a:ext>
            </a:extLst>
          </p:cNvPr>
          <p:cNvSpPr txBox="1"/>
          <p:nvPr/>
        </p:nvSpPr>
        <p:spPr>
          <a:xfrm>
            <a:off x="-1" y="0"/>
            <a:ext cx="9017701" cy="461665"/>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Rapid lake-level rise (1100 BP - present) drives </a:t>
            </a:r>
            <a:r>
              <a:rPr kumimoji="0" lang="en-US"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bluff erosion</a:t>
            </a:r>
          </a:p>
        </p:txBody>
      </p:sp>
      <p:pic>
        <p:nvPicPr>
          <p:cNvPr id="21" name="Picture 20" descr="A close up of a map&#10;&#10;Description automatically generated">
            <a:extLst>
              <a:ext uri="{FF2B5EF4-FFF2-40B4-BE49-F238E27FC236}">
                <a16:creationId xmlns:a16="http://schemas.microsoft.com/office/drawing/2014/main" id="{D015B135-1831-4C72-AF58-741DDCDBF068}"/>
              </a:ext>
            </a:extLst>
          </p:cNvPr>
          <p:cNvPicPr>
            <a:picLocks noChangeAspect="1"/>
          </p:cNvPicPr>
          <p:nvPr/>
        </p:nvPicPr>
        <p:blipFill rotWithShape="1">
          <a:blip r:embed="rId4">
            <a:extLst>
              <a:ext uri="{28A0092B-C50C-407E-A947-70E740481C1C}">
                <a14:useLocalDpi xmlns:a14="http://schemas.microsoft.com/office/drawing/2010/main" val="0"/>
              </a:ext>
            </a:extLst>
          </a:blip>
          <a:srcRect t="5492" b="4764"/>
          <a:stretch/>
        </p:blipFill>
        <p:spPr>
          <a:xfrm>
            <a:off x="990600" y="3657600"/>
            <a:ext cx="8027101" cy="3200400"/>
          </a:xfrm>
          <a:prstGeom prst="rect">
            <a:avLst/>
          </a:prstGeom>
        </p:spPr>
      </p:pic>
      <p:sp>
        <p:nvSpPr>
          <p:cNvPr id="3" name="Rectangle 2">
            <a:extLst>
              <a:ext uri="{FF2B5EF4-FFF2-40B4-BE49-F238E27FC236}">
                <a16:creationId xmlns:a16="http://schemas.microsoft.com/office/drawing/2014/main" id="{93F84357-E263-4EB1-9FA3-65B4BBBE2289}"/>
              </a:ext>
            </a:extLst>
          </p:cNvPr>
          <p:cNvSpPr/>
          <p:nvPr/>
        </p:nvSpPr>
        <p:spPr>
          <a:xfrm>
            <a:off x="5791200" y="6512358"/>
            <a:ext cx="3345788" cy="338554"/>
          </a:xfrm>
          <a:prstGeom prst="rect">
            <a:avLst/>
          </a:prstGeom>
          <a:solidFill>
            <a:schemeClr val="bg1"/>
          </a:solid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prstClr val="black"/>
                </a:solidFill>
                <a:latin typeface="Arial" panose="020B0604020202020204" pitchFamily="34" charset="0"/>
                <a:cs typeface="Arial" panose="020B0604020202020204" pitchFamily="34" charset="0"/>
              </a:rPr>
              <a:t>after </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Lambert and Swenson (2016)</a:t>
            </a: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7" name="Straight Arrow Connector 6"/>
          <p:cNvCxnSpPr/>
          <p:nvPr/>
        </p:nvCxnSpPr>
        <p:spPr>
          <a:xfrm flipH="1">
            <a:off x="6946950" y="2125970"/>
            <a:ext cx="13707" cy="459110"/>
          </a:xfrm>
          <a:prstGeom prst="straightConnector1">
            <a:avLst/>
          </a:prstGeom>
          <a:ln w="7620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5686692" y="2125970"/>
            <a:ext cx="13707" cy="459110"/>
          </a:xfrm>
          <a:prstGeom prst="straightConnector1">
            <a:avLst/>
          </a:prstGeom>
          <a:ln w="7620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4419600" y="2210977"/>
            <a:ext cx="13707" cy="459110"/>
          </a:xfrm>
          <a:prstGeom prst="straightConnector1">
            <a:avLst/>
          </a:prstGeom>
          <a:ln w="7620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3261905" y="2258551"/>
            <a:ext cx="13707" cy="459110"/>
          </a:xfrm>
          <a:prstGeom prst="straightConnector1">
            <a:avLst/>
          </a:prstGeom>
          <a:ln w="7620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2033767" y="2387183"/>
            <a:ext cx="13707" cy="459110"/>
          </a:xfrm>
          <a:prstGeom prst="straightConnector1">
            <a:avLst/>
          </a:prstGeom>
          <a:ln w="7620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793275" y="2488106"/>
            <a:ext cx="13707" cy="459110"/>
          </a:xfrm>
          <a:prstGeom prst="straightConnector1">
            <a:avLst/>
          </a:prstGeom>
          <a:ln w="7620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8331301" y="2071499"/>
            <a:ext cx="13707" cy="459110"/>
          </a:xfrm>
          <a:prstGeom prst="straightConnector1">
            <a:avLst/>
          </a:prstGeom>
          <a:ln w="7620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6906952" y="2948989"/>
            <a:ext cx="865448" cy="66271"/>
          </a:xfrm>
          <a:prstGeom prst="straightConnector1">
            <a:avLst/>
          </a:prstGeom>
          <a:ln w="7620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4138702" y="3094151"/>
            <a:ext cx="865448" cy="66271"/>
          </a:xfrm>
          <a:prstGeom prst="straightConnector1">
            <a:avLst/>
          </a:prstGeom>
          <a:ln w="7620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a:off x="2010779" y="3237222"/>
            <a:ext cx="865448" cy="66271"/>
          </a:xfrm>
          <a:prstGeom prst="straightConnector1">
            <a:avLst/>
          </a:prstGeom>
          <a:ln w="7620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93F84357-E263-4EB1-9FA3-65B4BBBE2289}"/>
              </a:ext>
            </a:extLst>
          </p:cNvPr>
          <p:cNvSpPr/>
          <p:nvPr/>
        </p:nvSpPr>
        <p:spPr>
          <a:xfrm>
            <a:off x="3962400" y="5025574"/>
            <a:ext cx="1160721" cy="338554"/>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prstClr val="black"/>
                </a:solidFill>
                <a:latin typeface="Arial" panose="020B0604020202020204" pitchFamily="34" charset="0"/>
                <a:cs typeface="Arial" panose="020B0604020202020204" pitchFamily="34" charset="0"/>
              </a:rPr>
              <a:t>(into page)</a:t>
            </a:r>
            <a:endParaRPr kumimoji="0" lang="en-US" sz="1600" b="0" i="0" u="none" strike="noStrike" kern="1200" cap="none" spc="0" normalizeH="0" baseline="0" noProof="0" dirty="0">
              <a:ln>
                <a:noFill/>
              </a:ln>
              <a:solidFill>
                <a:prstClr val="black"/>
              </a:solidFill>
              <a:effectLst/>
              <a:uLnTx/>
              <a:uFillTx/>
              <a:latin typeface="Calibri"/>
              <a:cs typeface="+mn-cs"/>
            </a:endParaRPr>
          </a:p>
        </p:txBody>
      </p:sp>
      <p:sp>
        <p:nvSpPr>
          <p:cNvPr id="12" name="Rectangle 11"/>
          <p:cNvSpPr/>
          <p:nvPr/>
        </p:nvSpPr>
        <p:spPr>
          <a:xfrm>
            <a:off x="6143675" y="3117338"/>
            <a:ext cx="2392001" cy="400110"/>
          </a:xfrm>
          <a:prstGeom prst="rect">
            <a:avLst/>
          </a:prstGeom>
        </p:spPr>
        <p:txBody>
          <a:bodyPr wrap="none">
            <a:spAutoFit/>
          </a:bodyPr>
          <a:lstStyle/>
          <a:p>
            <a:r>
              <a:rPr lang="en-US" sz="2000" dirty="0">
                <a:solidFill>
                  <a:srgbClr val="FFC000"/>
                </a:solidFill>
                <a:latin typeface="Arial" panose="020B0604020202020204" pitchFamily="34" charset="0"/>
                <a:cs typeface="Arial" panose="020B0604020202020204" pitchFamily="34" charset="0"/>
              </a:rPr>
              <a:t>longshore transport</a:t>
            </a:r>
            <a:endParaRPr lang="en-US" sz="2000" dirty="0">
              <a:solidFill>
                <a:srgbClr val="FFC000"/>
              </a:solidFill>
            </a:endParaRPr>
          </a:p>
        </p:txBody>
      </p:sp>
      <p:sp>
        <p:nvSpPr>
          <p:cNvPr id="2" name="Rectangle 1"/>
          <p:cNvSpPr/>
          <p:nvPr/>
        </p:nvSpPr>
        <p:spPr>
          <a:xfrm>
            <a:off x="0" y="3172369"/>
            <a:ext cx="1707519" cy="307777"/>
          </a:xfrm>
          <a:prstGeom prst="rect">
            <a:avLst/>
          </a:prstGeom>
        </p:spPr>
        <p:txBody>
          <a:bodyPr wrap="none">
            <a:spAutoFit/>
          </a:bodyPr>
          <a:lstStyle/>
          <a:p>
            <a:r>
              <a:rPr lang="en-US" sz="1400" dirty="0">
                <a:latin typeface="Arial" panose="020B0604020202020204" pitchFamily="34" charset="0"/>
                <a:cs typeface="Arial" panose="020B0604020202020204" pitchFamily="34" charset="0"/>
              </a:rPr>
              <a:t>Photo: DNR (2007)</a:t>
            </a:r>
            <a:endParaRPr lang="en-US" sz="1400" dirty="0"/>
          </a:p>
        </p:txBody>
      </p:sp>
    </p:spTree>
    <p:extLst>
      <p:ext uri="{BB962C8B-B14F-4D97-AF65-F5344CB8AC3E}">
        <p14:creationId xmlns:p14="http://schemas.microsoft.com/office/powerpoint/2010/main" val="18971214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F28F998-0C71-4DD9-AB82-3620ADE83B7E}"/>
              </a:ext>
            </a:extLst>
          </p:cNvPr>
          <p:cNvSpPr txBox="1"/>
          <p:nvPr/>
        </p:nvSpPr>
        <p:spPr>
          <a:xfrm>
            <a:off x="76200" y="76200"/>
            <a:ext cx="8991600" cy="461665"/>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prstClr val="black"/>
                </a:solidFill>
                <a:latin typeface="Arial" panose="020B0604020202020204" pitchFamily="34" charset="0"/>
                <a:cs typeface="Arial" panose="020B0604020202020204" pitchFamily="34" charset="0"/>
              </a:rPr>
              <a:t>C</a:t>
            </a:r>
            <a:r>
              <a:rPr kumimoji="0" lang="en-US" sz="2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entury</a:t>
            </a: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r>
              <a:rPr kumimoji="0" lang="en-US" sz="24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to millennial-scale</a:t>
            </a: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bluff erosion</a:t>
            </a: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rates</a:t>
            </a:r>
            <a:r>
              <a:rPr kumimoji="0" lang="en-US" sz="24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on </a:t>
            </a:r>
            <a:r>
              <a:rPr lang="en-US" sz="2400" b="1" dirty="0">
                <a:solidFill>
                  <a:prstClr val="black"/>
                </a:solidFill>
                <a:latin typeface="Arial" panose="020B0604020202020204" pitchFamily="34" charset="0"/>
                <a:cs typeface="Arial" panose="020B0604020202020204" pitchFamily="34" charset="0"/>
              </a:rPr>
              <a:t>n</a:t>
            </a:r>
            <a:r>
              <a:rPr kumimoji="0" lang="en-US" sz="2400" b="1" i="0" u="none" strike="noStrike" kern="1200" cap="none" spc="0" normalizeH="0" noProof="0" dirty="0" err="1">
                <a:ln>
                  <a:noFill/>
                </a:ln>
                <a:solidFill>
                  <a:prstClr val="black"/>
                </a:solidFill>
                <a:effectLst/>
                <a:uLnTx/>
                <a:uFillTx/>
                <a:latin typeface="Arial" panose="020B0604020202020204" pitchFamily="34" charset="0"/>
                <a:cs typeface="Arial" panose="020B0604020202020204" pitchFamily="34" charset="0"/>
              </a:rPr>
              <a:t>orth</a:t>
            </a:r>
            <a:r>
              <a:rPr kumimoji="0" lang="en-US" sz="24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shore</a:t>
            </a:r>
            <a:endParaRPr kumimoji="0" lang="en-US"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9" name="Rectangle 18">
            <a:extLst>
              <a:ext uri="{FF2B5EF4-FFF2-40B4-BE49-F238E27FC236}">
                <a16:creationId xmlns:a16="http://schemas.microsoft.com/office/drawing/2014/main" id="{0273E3D3-BDDD-470E-9FE8-6BED25C6EF0D}"/>
              </a:ext>
            </a:extLst>
          </p:cNvPr>
          <p:cNvSpPr/>
          <p:nvPr/>
        </p:nvSpPr>
        <p:spPr>
          <a:xfrm>
            <a:off x="6350" y="4598886"/>
            <a:ext cx="2541080" cy="307777"/>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Lambert and Swenson (2016)</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7" name="Picture 16">
            <a:extLst>
              <a:ext uri="{FF2B5EF4-FFF2-40B4-BE49-F238E27FC236}">
                <a16:creationId xmlns:a16="http://schemas.microsoft.com/office/drawing/2014/main" id="{0AD15294-7A8B-4B60-A084-52F545B8B77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484" t="14995" r="14962" b="4786"/>
          <a:stretch/>
        </p:blipFill>
        <p:spPr>
          <a:xfrm>
            <a:off x="76201" y="762227"/>
            <a:ext cx="4800600" cy="3760232"/>
          </a:xfrm>
          <a:prstGeom prst="rect">
            <a:avLst/>
          </a:prstGeom>
        </p:spPr>
      </p:pic>
      <p:sp>
        <p:nvSpPr>
          <p:cNvPr id="20" name="Rectangle 19">
            <a:extLst>
              <a:ext uri="{FF2B5EF4-FFF2-40B4-BE49-F238E27FC236}">
                <a16:creationId xmlns:a16="http://schemas.microsoft.com/office/drawing/2014/main" id="{AC2DCB6B-F4DE-42DB-8651-2CA701229814}"/>
              </a:ext>
            </a:extLst>
          </p:cNvPr>
          <p:cNvSpPr/>
          <p:nvPr/>
        </p:nvSpPr>
        <p:spPr>
          <a:xfrm>
            <a:off x="4038600" y="685800"/>
            <a:ext cx="762000" cy="3873000"/>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8" name="Straight Arrow Connector 7">
            <a:extLst>
              <a:ext uri="{FF2B5EF4-FFF2-40B4-BE49-F238E27FC236}">
                <a16:creationId xmlns:a16="http://schemas.microsoft.com/office/drawing/2014/main" id="{492A5F0B-1781-4D26-8653-2867DEDE00F0}"/>
              </a:ext>
            </a:extLst>
          </p:cNvPr>
          <p:cNvCxnSpPr>
            <a:cxnSpLocks/>
          </p:cNvCxnSpPr>
          <p:nvPr/>
        </p:nvCxnSpPr>
        <p:spPr>
          <a:xfrm flipH="1">
            <a:off x="4800600" y="1676400"/>
            <a:ext cx="914399"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5181600" y="2986206"/>
            <a:ext cx="3886199" cy="1323439"/>
          </a:xfrm>
          <a:prstGeom prst="rect">
            <a:avLst/>
          </a:prstGeom>
        </p:spPr>
        <p:txBody>
          <a:bodyPr wrap="square">
            <a:spAutoFit/>
          </a:bodyPr>
          <a:lstStyle/>
          <a:p>
            <a:pPr lvl="0" fontAlgn="auto">
              <a:spcBef>
                <a:spcPts val="0"/>
              </a:spcBef>
              <a:spcAft>
                <a:spcPts val="0"/>
              </a:spcAft>
              <a:defRPr/>
            </a:pPr>
            <a:r>
              <a:rPr lang="en-US" sz="1600" dirty="0">
                <a:solidFill>
                  <a:prstClr val="black"/>
                </a:solidFill>
                <a:latin typeface="Calibri"/>
              </a:rPr>
              <a:t>Long-term rates broadly consistent with </a:t>
            </a:r>
            <a:r>
              <a:rPr lang="en-US" sz="1600" i="1" dirty="0">
                <a:solidFill>
                  <a:prstClr val="black"/>
                </a:solidFill>
                <a:latin typeface="Calibri"/>
              </a:rPr>
              <a:t>decadal-scale</a:t>
            </a:r>
            <a:r>
              <a:rPr lang="en-US" sz="1600" dirty="0">
                <a:solidFill>
                  <a:prstClr val="black"/>
                </a:solidFill>
                <a:latin typeface="Calibri"/>
              </a:rPr>
              <a:t> rates (from aerial photos) as determined recently by </a:t>
            </a:r>
            <a:r>
              <a:rPr lang="en-US" sz="1600" b="1" dirty="0">
                <a:solidFill>
                  <a:prstClr val="black"/>
                </a:solidFill>
                <a:latin typeface="Calibri"/>
              </a:rPr>
              <a:t>C</a:t>
            </a:r>
            <a:r>
              <a:rPr lang="en-US" sz="1600" dirty="0">
                <a:solidFill>
                  <a:prstClr val="black"/>
                </a:solidFill>
                <a:latin typeface="Calibri"/>
              </a:rPr>
              <a:t>oastal </a:t>
            </a:r>
            <a:r>
              <a:rPr lang="en-US" sz="1600" b="1" dirty="0">
                <a:solidFill>
                  <a:prstClr val="black"/>
                </a:solidFill>
                <a:latin typeface="Calibri"/>
              </a:rPr>
              <a:t>E</a:t>
            </a:r>
            <a:r>
              <a:rPr lang="en-US" sz="1600" dirty="0">
                <a:solidFill>
                  <a:prstClr val="black"/>
                </a:solidFill>
                <a:latin typeface="Calibri"/>
              </a:rPr>
              <a:t>rosion </a:t>
            </a:r>
            <a:r>
              <a:rPr lang="en-US" sz="1600" b="1" dirty="0">
                <a:solidFill>
                  <a:prstClr val="black"/>
                </a:solidFill>
                <a:latin typeface="Calibri"/>
              </a:rPr>
              <a:t>H</a:t>
            </a:r>
            <a:r>
              <a:rPr lang="en-US" sz="1600" dirty="0">
                <a:solidFill>
                  <a:prstClr val="black"/>
                </a:solidFill>
                <a:latin typeface="Calibri"/>
              </a:rPr>
              <a:t>azard </a:t>
            </a:r>
            <a:r>
              <a:rPr lang="en-US" sz="1600" b="1" dirty="0">
                <a:solidFill>
                  <a:prstClr val="black"/>
                </a:solidFill>
                <a:latin typeface="Calibri"/>
              </a:rPr>
              <a:t>M</a:t>
            </a:r>
            <a:r>
              <a:rPr lang="en-US" sz="1600" dirty="0">
                <a:solidFill>
                  <a:prstClr val="black"/>
                </a:solidFill>
                <a:latin typeface="Calibri"/>
              </a:rPr>
              <a:t>itigation (CEHM) working group and earlier work by Johnston et al. (1990)</a:t>
            </a:r>
          </a:p>
        </p:txBody>
      </p:sp>
      <p:sp>
        <p:nvSpPr>
          <p:cNvPr id="16" name="Rectangle 15">
            <a:extLst>
              <a:ext uri="{FF2B5EF4-FFF2-40B4-BE49-F238E27FC236}">
                <a16:creationId xmlns:a16="http://schemas.microsoft.com/office/drawing/2014/main" id="{0F387E79-C871-4735-A362-807B371FC5CA}"/>
              </a:ext>
            </a:extLst>
          </p:cNvPr>
          <p:cNvSpPr/>
          <p:nvPr/>
        </p:nvSpPr>
        <p:spPr>
          <a:xfrm>
            <a:off x="0" y="5206824"/>
            <a:ext cx="9144000" cy="1477328"/>
          </a:xfrm>
          <a:prstGeom prst="rect">
            <a:avLst/>
          </a:prstGeom>
          <a:solidFill>
            <a:schemeClr val="accent5">
              <a:lumMod val="20000"/>
              <a:lumOff val="80000"/>
            </a:schemeClr>
          </a:solidFill>
          <a:ln w="38100">
            <a:solidFill>
              <a:srgbClr val="FFC00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Key Points: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In the last millennium,</a:t>
            </a:r>
            <a:r>
              <a:rPr kumimoji="0" lang="en-US" sz="1800" b="0" i="0" u="none" strike="noStrike" kern="1200" cap="none" spc="0" normalizeH="0" noProof="0" dirty="0">
                <a:ln>
                  <a:noFill/>
                </a:ln>
                <a:solidFill>
                  <a:prstClr val="black"/>
                </a:solidFill>
                <a:effectLst/>
                <a:uLnTx/>
                <a:uFillTx/>
                <a:latin typeface="Arial" panose="020B0604020202020204" pitchFamily="34" charset="0"/>
                <a:cs typeface="Arial" panose="020B0604020202020204" pitchFamily="34" charset="0"/>
              </a:rPr>
              <a:t> with rapidly </a:t>
            </a:r>
            <a:r>
              <a:rPr kumimoji="0" lang="en-US" sz="1800" b="0" i="1" u="none" strike="noStrike" kern="1200" cap="none" spc="0" normalizeH="0" noProof="0" dirty="0">
                <a:ln>
                  <a:noFill/>
                </a:ln>
                <a:solidFill>
                  <a:prstClr val="black"/>
                </a:solidFill>
                <a:effectLst/>
                <a:uLnTx/>
                <a:uFillTx/>
                <a:latin typeface="Arial" panose="020B0604020202020204" pitchFamily="34" charset="0"/>
                <a:cs typeface="Arial" panose="020B0604020202020204" pitchFamily="34" charset="0"/>
              </a:rPr>
              <a:t>rising</a:t>
            </a:r>
            <a:r>
              <a:rPr kumimoji="0" lang="en-US" sz="1800" b="0" i="0" u="none" strike="noStrike" kern="1200" cap="none" spc="0" normalizeH="0" noProof="0" dirty="0">
                <a:ln>
                  <a:noFill/>
                </a:ln>
                <a:solidFill>
                  <a:prstClr val="black"/>
                </a:solidFill>
                <a:effectLst/>
                <a:uLnTx/>
                <a:uFillTx/>
                <a:latin typeface="Arial" panose="020B0604020202020204" pitchFamily="34" charset="0"/>
                <a:cs typeface="Arial" panose="020B0604020202020204" pitchFamily="34" charset="0"/>
              </a:rPr>
              <a:t> lake level, bedrock / till bluff erosion on the north shore may be the dominant source of gravel and sand feeding MN Point—</a:t>
            </a:r>
            <a:r>
              <a:rPr kumimoji="0" lang="en-US" sz="1800" b="0" i="1" u="none" strike="noStrike" kern="1200" cap="none" spc="0" normalizeH="0" noProof="0" dirty="0">
                <a:ln>
                  <a:noFill/>
                </a:ln>
                <a:solidFill>
                  <a:prstClr val="black"/>
                </a:solidFill>
                <a:effectLst/>
                <a:uLnTx/>
                <a:uFillTx/>
                <a:latin typeface="Arial" panose="020B0604020202020204" pitchFamily="34" charset="0"/>
                <a:cs typeface="Arial" panose="020B0604020202020204" pitchFamily="34" charset="0"/>
              </a:rPr>
              <a:t>from the north shore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noProof="0" dirty="0">
                <a:solidFill>
                  <a:prstClr val="black"/>
                </a:solidFill>
                <a:latin typeface="Arial" panose="020B0604020202020204" pitchFamily="34" charset="0"/>
                <a:cs typeface="Arial" panose="020B0604020202020204" pitchFamily="34" charset="0"/>
              </a:rPr>
              <a:t>Riverine input may be significant but is poorly constrained</a:t>
            </a: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47D735BD-4909-409A-8E92-6692CD6576EC}"/>
              </a:ext>
            </a:extLst>
          </p:cNvPr>
          <p:cNvSpPr/>
          <p:nvPr/>
        </p:nvSpPr>
        <p:spPr>
          <a:xfrm>
            <a:off x="5181600" y="914400"/>
            <a:ext cx="3886200" cy="1785104"/>
          </a:xfrm>
          <a:prstGeom prst="rect">
            <a:avLst/>
          </a:prstGeom>
          <a:solidFill>
            <a:schemeClr val="bg1">
              <a:lumMod val="85000"/>
            </a:schemeClr>
          </a:solidFill>
          <a:ln>
            <a:solidFill>
              <a:srgbClr val="00206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Bedrock-cored </a:t>
            </a:r>
            <a:r>
              <a:rPr kumimoji="0" lang="en-US" sz="2000" b="1" i="0" u="none" strike="noStrike" kern="1200" cap="none" spc="0" normalizeH="0" baseline="0" noProof="0" dirty="0">
                <a:ln>
                  <a:noFill/>
                </a:ln>
                <a:solidFill>
                  <a:prstClr val="black"/>
                </a:solidFill>
                <a:effectLst/>
                <a:uLnTx/>
                <a:uFillTx/>
                <a:latin typeface="Calibri"/>
                <a:ea typeface="+mn-ea"/>
                <a:cs typeface="+mn-cs"/>
              </a:rPr>
              <a:t>north</a:t>
            </a:r>
            <a:r>
              <a:rPr kumimoji="0" lang="en-US" sz="2000" b="0" i="0" u="none" strike="noStrike" kern="1200" cap="none" spc="0" normalizeH="0" baseline="0" noProof="0" dirty="0">
                <a:ln>
                  <a:noFill/>
                </a:ln>
                <a:solidFill>
                  <a:prstClr val="black"/>
                </a:solidFill>
                <a:effectLst/>
                <a:uLnTx/>
                <a:uFillTx/>
                <a:latin typeface="Calibri"/>
                <a:ea typeface="+mn-ea"/>
                <a:cs typeface="+mn-cs"/>
              </a:rPr>
              <a:t>-shore bluff retreat rate ~ </a:t>
            </a:r>
            <a:r>
              <a:rPr kumimoji="0" lang="en-US" sz="2000" b="1" i="0" u="none" strike="noStrike" kern="1200" cap="none" spc="0" normalizeH="0" baseline="0" noProof="0" dirty="0">
                <a:ln>
                  <a:noFill/>
                </a:ln>
                <a:solidFill>
                  <a:prstClr val="black"/>
                </a:solidFill>
                <a:effectLst/>
                <a:uLnTx/>
                <a:uFillTx/>
                <a:latin typeface="Calibri"/>
                <a:ea typeface="+mn-ea"/>
                <a:cs typeface="+mn-cs"/>
              </a:rPr>
              <a:t>5</a:t>
            </a:r>
            <a:r>
              <a:rPr kumimoji="0" lang="en-US" sz="2000" b="0" i="0" u="none" strike="noStrike" kern="1200" cap="none" spc="0" normalizeH="0" baseline="0" noProof="0" dirty="0">
                <a:ln>
                  <a:noFill/>
                </a:ln>
                <a:solidFill>
                  <a:prstClr val="black"/>
                </a:solidFill>
                <a:effectLst/>
                <a:uLnTx/>
                <a:uFillTx/>
                <a:latin typeface="Calibri"/>
                <a:ea typeface="+mn-ea"/>
                <a:cs typeface="+mn-cs"/>
              </a:rPr>
              <a:t> cm/</a:t>
            </a:r>
            <a:r>
              <a:rPr kumimoji="0" lang="en-US" sz="2000" b="0" i="0" u="none" strike="noStrike" kern="1200" cap="none" spc="0" normalizeH="0" baseline="0" noProof="0" dirty="0" err="1">
                <a:ln>
                  <a:noFill/>
                </a:ln>
                <a:solidFill>
                  <a:prstClr val="black"/>
                </a:solidFill>
                <a:effectLst/>
                <a:uLnTx/>
                <a:uFillTx/>
                <a:latin typeface="Calibri"/>
                <a:ea typeface="+mn-ea"/>
                <a:cs typeface="+mn-cs"/>
              </a:rPr>
              <a:t>yr</a:t>
            </a: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Large variability because of mixed lithology, e.g. rhyolite </a:t>
            </a:r>
            <a:r>
              <a:rPr kumimoji="0" lang="en-US" sz="2000" b="0" i="1" u="none" strike="noStrike" kern="1200" cap="none" spc="0" normalizeH="0" baseline="0" noProof="0" dirty="0">
                <a:ln>
                  <a:noFill/>
                </a:ln>
                <a:solidFill>
                  <a:prstClr val="black"/>
                </a:solidFill>
                <a:effectLst/>
                <a:uLnTx/>
                <a:uFillTx/>
                <a:latin typeface="Calibri"/>
                <a:ea typeface="+mn-ea"/>
                <a:cs typeface="+mn-cs"/>
              </a:rPr>
              <a:t>vs</a:t>
            </a:r>
            <a:r>
              <a:rPr kumimoji="0" lang="en-US" sz="2000" b="0" i="0" u="none" strike="noStrike" kern="1200" cap="none" spc="0" normalizeH="0" baseline="0" noProof="0" dirty="0">
                <a:ln>
                  <a:noFill/>
                </a:ln>
                <a:solidFill>
                  <a:prstClr val="black"/>
                </a:solidFill>
                <a:effectLst/>
                <a:uLnTx/>
                <a:uFillTx/>
                <a:latin typeface="Calibri"/>
                <a:ea typeface="+mn-ea"/>
                <a:cs typeface="+mn-cs"/>
              </a:rPr>
              <a:t> basalt </a:t>
            </a:r>
            <a:r>
              <a:rPr kumimoji="0" lang="en-US" sz="2000" b="0" i="1" u="none" strike="noStrike" kern="1200" cap="none" spc="0" normalizeH="0" baseline="0" noProof="0" dirty="0">
                <a:ln>
                  <a:noFill/>
                </a:ln>
                <a:solidFill>
                  <a:prstClr val="black"/>
                </a:solidFill>
                <a:effectLst/>
                <a:uLnTx/>
                <a:uFillTx/>
                <a:latin typeface="Calibri"/>
                <a:ea typeface="+mn-ea"/>
                <a:cs typeface="+mn-cs"/>
              </a:rPr>
              <a:t>vs</a:t>
            </a:r>
            <a:r>
              <a:rPr kumimoji="0" lang="en-US" sz="2000" b="0" i="0" u="none" strike="noStrike" kern="1200" cap="none" spc="0" normalizeH="0" baseline="0" noProof="0" dirty="0">
                <a:ln>
                  <a:noFill/>
                </a:ln>
                <a:solidFill>
                  <a:prstClr val="black"/>
                </a:solidFill>
                <a:effectLst/>
                <a:uLnTx/>
                <a:uFillTx/>
                <a:latin typeface="Calibri"/>
                <a:ea typeface="+mn-ea"/>
                <a:cs typeface="+mn-cs"/>
              </a:rPr>
              <a:t> diabase</a:t>
            </a:r>
          </a:p>
        </p:txBody>
      </p:sp>
    </p:spTree>
    <p:extLst>
      <p:ext uri="{BB962C8B-B14F-4D97-AF65-F5344CB8AC3E}">
        <p14:creationId xmlns:p14="http://schemas.microsoft.com/office/powerpoint/2010/main" val="17522428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F28F998-0C71-4DD9-AB82-3620ADE83B7E}"/>
              </a:ext>
            </a:extLst>
          </p:cNvPr>
          <p:cNvSpPr txBox="1"/>
          <p:nvPr/>
        </p:nvSpPr>
        <p:spPr>
          <a:xfrm>
            <a:off x="76200" y="76200"/>
            <a:ext cx="8991600" cy="461665"/>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prstClr val="black"/>
                </a:solidFill>
                <a:latin typeface="Arial" panose="020B0604020202020204" pitchFamily="34" charset="0"/>
                <a:cs typeface="Arial" panose="020B0604020202020204" pitchFamily="34" charset="0"/>
              </a:rPr>
              <a:t>C</a:t>
            </a:r>
            <a:r>
              <a:rPr kumimoji="0" lang="en-US" sz="2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entury</a:t>
            </a: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r>
              <a:rPr kumimoji="0" lang="en-US" sz="24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to millennial-scale</a:t>
            </a: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bluff erosion</a:t>
            </a: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rates</a:t>
            </a:r>
            <a:r>
              <a:rPr kumimoji="0" lang="en-US" sz="24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on </a:t>
            </a:r>
            <a:r>
              <a:rPr lang="en-US" sz="2400" b="1" dirty="0">
                <a:solidFill>
                  <a:prstClr val="black"/>
                </a:solidFill>
                <a:latin typeface="Arial" panose="020B0604020202020204" pitchFamily="34" charset="0"/>
                <a:cs typeface="Arial" panose="020B0604020202020204" pitchFamily="34" charset="0"/>
              </a:rPr>
              <a:t>n</a:t>
            </a:r>
            <a:r>
              <a:rPr kumimoji="0" lang="en-US" sz="2400" b="1" i="0" u="none" strike="noStrike" kern="1200" cap="none" spc="0" normalizeH="0" noProof="0" dirty="0" err="1">
                <a:ln>
                  <a:noFill/>
                </a:ln>
                <a:solidFill>
                  <a:prstClr val="black"/>
                </a:solidFill>
                <a:effectLst/>
                <a:uLnTx/>
                <a:uFillTx/>
                <a:latin typeface="Arial" panose="020B0604020202020204" pitchFamily="34" charset="0"/>
                <a:cs typeface="Arial" panose="020B0604020202020204" pitchFamily="34" charset="0"/>
              </a:rPr>
              <a:t>orth</a:t>
            </a:r>
            <a:r>
              <a:rPr kumimoji="0" lang="en-US" sz="24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shore</a:t>
            </a:r>
            <a:endParaRPr kumimoji="0" lang="en-US"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9" name="Rectangle 18">
            <a:extLst>
              <a:ext uri="{FF2B5EF4-FFF2-40B4-BE49-F238E27FC236}">
                <a16:creationId xmlns:a16="http://schemas.microsoft.com/office/drawing/2014/main" id="{0273E3D3-BDDD-470E-9FE8-6BED25C6EF0D}"/>
              </a:ext>
            </a:extLst>
          </p:cNvPr>
          <p:cNvSpPr/>
          <p:nvPr/>
        </p:nvSpPr>
        <p:spPr>
          <a:xfrm>
            <a:off x="6350" y="4598886"/>
            <a:ext cx="2541080" cy="307777"/>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Lambert and Swenson (2016)</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7" name="Picture 16">
            <a:extLst>
              <a:ext uri="{FF2B5EF4-FFF2-40B4-BE49-F238E27FC236}">
                <a16:creationId xmlns:a16="http://schemas.microsoft.com/office/drawing/2014/main" id="{0AD15294-7A8B-4B60-A084-52F545B8B77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484" t="14995" r="14962" b="4786"/>
          <a:stretch/>
        </p:blipFill>
        <p:spPr>
          <a:xfrm>
            <a:off x="76201" y="762227"/>
            <a:ext cx="4800600" cy="3760232"/>
          </a:xfrm>
          <a:prstGeom prst="rect">
            <a:avLst/>
          </a:prstGeom>
        </p:spPr>
      </p:pic>
      <p:sp>
        <p:nvSpPr>
          <p:cNvPr id="20" name="Rectangle 19">
            <a:extLst>
              <a:ext uri="{FF2B5EF4-FFF2-40B4-BE49-F238E27FC236}">
                <a16:creationId xmlns:a16="http://schemas.microsoft.com/office/drawing/2014/main" id="{AC2DCB6B-F4DE-42DB-8651-2CA701229814}"/>
              </a:ext>
            </a:extLst>
          </p:cNvPr>
          <p:cNvSpPr/>
          <p:nvPr/>
        </p:nvSpPr>
        <p:spPr>
          <a:xfrm>
            <a:off x="4038600" y="685800"/>
            <a:ext cx="762000" cy="3873000"/>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8" name="Straight Arrow Connector 7">
            <a:extLst>
              <a:ext uri="{FF2B5EF4-FFF2-40B4-BE49-F238E27FC236}">
                <a16:creationId xmlns:a16="http://schemas.microsoft.com/office/drawing/2014/main" id="{492A5F0B-1781-4D26-8653-2867DEDE00F0}"/>
              </a:ext>
            </a:extLst>
          </p:cNvPr>
          <p:cNvCxnSpPr>
            <a:cxnSpLocks/>
          </p:cNvCxnSpPr>
          <p:nvPr/>
        </p:nvCxnSpPr>
        <p:spPr>
          <a:xfrm flipH="1">
            <a:off x="4800600" y="1676400"/>
            <a:ext cx="914399"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5181600" y="2986206"/>
            <a:ext cx="3886199" cy="1323439"/>
          </a:xfrm>
          <a:prstGeom prst="rect">
            <a:avLst/>
          </a:prstGeom>
        </p:spPr>
        <p:txBody>
          <a:bodyPr wrap="square">
            <a:spAutoFit/>
          </a:bodyPr>
          <a:lstStyle/>
          <a:p>
            <a:pPr lvl="0" fontAlgn="auto">
              <a:spcBef>
                <a:spcPts val="0"/>
              </a:spcBef>
              <a:spcAft>
                <a:spcPts val="0"/>
              </a:spcAft>
              <a:defRPr/>
            </a:pPr>
            <a:r>
              <a:rPr lang="en-US" sz="1600" dirty="0">
                <a:solidFill>
                  <a:prstClr val="black"/>
                </a:solidFill>
                <a:latin typeface="Calibri"/>
              </a:rPr>
              <a:t>Long-term rates broadly consistent with </a:t>
            </a:r>
            <a:r>
              <a:rPr lang="en-US" sz="1600" i="1" dirty="0">
                <a:solidFill>
                  <a:prstClr val="black"/>
                </a:solidFill>
                <a:latin typeface="Calibri"/>
              </a:rPr>
              <a:t>decadal-scale</a:t>
            </a:r>
            <a:r>
              <a:rPr lang="en-US" sz="1600" dirty="0">
                <a:solidFill>
                  <a:prstClr val="black"/>
                </a:solidFill>
                <a:latin typeface="Calibri"/>
              </a:rPr>
              <a:t> rates (from aerial photos) as determined recently by </a:t>
            </a:r>
            <a:r>
              <a:rPr lang="en-US" sz="1600" b="1" dirty="0">
                <a:solidFill>
                  <a:prstClr val="black"/>
                </a:solidFill>
                <a:latin typeface="Calibri"/>
              </a:rPr>
              <a:t>C</a:t>
            </a:r>
            <a:r>
              <a:rPr lang="en-US" sz="1600" dirty="0">
                <a:solidFill>
                  <a:prstClr val="black"/>
                </a:solidFill>
                <a:latin typeface="Calibri"/>
              </a:rPr>
              <a:t>oastal </a:t>
            </a:r>
            <a:r>
              <a:rPr lang="en-US" sz="1600" b="1" dirty="0">
                <a:solidFill>
                  <a:prstClr val="black"/>
                </a:solidFill>
                <a:latin typeface="Calibri"/>
              </a:rPr>
              <a:t>E</a:t>
            </a:r>
            <a:r>
              <a:rPr lang="en-US" sz="1600" dirty="0">
                <a:solidFill>
                  <a:prstClr val="black"/>
                </a:solidFill>
                <a:latin typeface="Calibri"/>
              </a:rPr>
              <a:t>rosion </a:t>
            </a:r>
            <a:r>
              <a:rPr lang="en-US" sz="1600" b="1" dirty="0">
                <a:solidFill>
                  <a:prstClr val="black"/>
                </a:solidFill>
                <a:latin typeface="Calibri"/>
              </a:rPr>
              <a:t>H</a:t>
            </a:r>
            <a:r>
              <a:rPr lang="en-US" sz="1600" dirty="0">
                <a:solidFill>
                  <a:prstClr val="black"/>
                </a:solidFill>
                <a:latin typeface="Calibri"/>
              </a:rPr>
              <a:t>azard </a:t>
            </a:r>
            <a:r>
              <a:rPr lang="en-US" sz="1600" b="1" dirty="0">
                <a:solidFill>
                  <a:prstClr val="black"/>
                </a:solidFill>
                <a:latin typeface="Calibri"/>
              </a:rPr>
              <a:t>M</a:t>
            </a:r>
            <a:r>
              <a:rPr lang="en-US" sz="1600" dirty="0">
                <a:solidFill>
                  <a:prstClr val="black"/>
                </a:solidFill>
                <a:latin typeface="Calibri"/>
              </a:rPr>
              <a:t>itigation (CEHM) working group and earlier work by Johnston et al. (1990)</a:t>
            </a:r>
          </a:p>
        </p:txBody>
      </p:sp>
      <p:sp>
        <p:nvSpPr>
          <p:cNvPr id="16" name="Rectangle 15">
            <a:extLst>
              <a:ext uri="{FF2B5EF4-FFF2-40B4-BE49-F238E27FC236}">
                <a16:creationId xmlns:a16="http://schemas.microsoft.com/office/drawing/2014/main" id="{0F387E79-C871-4735-A362-807B371FC5CA}"/>
              </a:ext>
            </a:extLst>
          </p:cNvPr>
          <p:cNvSpPr/>
          <p:nvPr/>
        </p:nvSpPr>
        <p:spPr>
          <a:xfrm>
            <a:off x="0" y="5206824"/>
            <a:ext cx="9144000" cy="1477328"/>
          </a:xfrm>
          <a:prstGeom prst="rect">
            <a:avLst/>
          </a:prstGeom>
          <a:solidFill>
            <a:schemeClr val="accent5">
              <a:lumMod val="20000"/>
              <a:lumOff val="80000"/>
            </a:schemeClr>
          </a:solidFill>
          <a:ln w="38100">
            <a:solidFill>
              <a:srgbClr val="FFC00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Key Points: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In the last millennium,</a:t>
            </a:r>
            <a:r>
              <a:rPr kumimoji="0" lang="en-US" sz="1800" b="0" i="0" u="none" strike="noStrike" kern="1200" cap="none" spc="0" normalizeH="0" noProof="0" dirty="0">
                <a:ln>
                  <a:noFill/>
                </a:ln>
                <a:solidFill>
                  <a:prstClr val="black"/>
                </a:solidFill>
                <a:effectLst/>
                <a:uLnTx/>
                <a:uFillTx/>
                <a:latin typeface="Arial" panose="020B0604020202020204" pitchFamily="34" charset="0"/>
                <a:cs typeface="Arial" panose="020B0604020202020204" pitchFamily="34" charset="0"/>
              </a:rPr>
              <a:t> with rapidly </a:t>
            </a:r>
            <a:r>
              <a:rPr kumimoji="0" lang="en-US" sz="1800" b="0" i="1" u="none" strike="noStrike" kern="1200" cap="none" spc="0" normalizeH="0" noProof="0" dirty="0">
                <a:ln>
                  <a:noFill/>
                </a:ln>
                <a:solidFill>
                  <a:prstClr val="black"/>
                </a:solidFill>
                <a:effectLst/>
                <a:uLnTx/>
                <a:uFillTx/>
                <a:latin typeface="Arial" panose="020B0604020202020204" pitchFamily="34" charset="0"/>
                <a:cs typeface="Arial" panose="020B0604020202020204" pitchFamily="34" charset="0"/>
              </a:rPr>
              <a:t>rising</a:t>
            </a:r>
            <a:r>
              <a:rPr kumimoji="0" lang="en-US" sz="1800" b="0" i="0" u="none" strike="noStrike" kern="1200" cap="none" spc="0" normalizeH="0" noProof="0" dirty="0">
                <a:ln>
                  <a:noFill/>
                </a:ln>
                <a:solidFill>
                  <a:prstClr val="black"/>
                </a:solidFill>
                <a:effectLst/>
                <a:uLnTx/>
                <a:uFillTx/>
                <a:latin typeface="Arial" panose="020B0604020202020204" pitchFamily="34" charset="0"/>
                <a:cs typeface="Arial" panose="020B0604020202020204" pitchFamily="34" charset="0"/>
              </a:rPr>
              <a:t> lake level, bedrock / till bluff erosion on the north shore may be the dominant source of gravel and sand feeding MN Point—</a:t>
            </a:r>
            <a:r>
              <a:rPr kumimoji="0" lang="en-US" sz="1800" b="0" i="1" u="none" strike="noStrike" kern="1200" cap="none" spc="0" normalizeH="0" noProof="0" dirty="0">
                <a:ln>
                  <a:noFill/>
                </a:ln>
                <a:solidFill>
                  <a:prstClr val="black"/>
                </a:solidFill>
                <a:effectLst/>
                <a:uLnTx/>
                <a:uFillTx/>
                <a:latin typeface="Arial" panose="020B0604020202020204" pitchFamily="34" charset="0"/>
                <a:cs typeface="Arial" panose="020B0604020202020204" pitchFamily="34" charset="0"/>
              </a:rPr>
              <a:t>from the north shore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noProof="0" dirty="0">
                <a:solidFill>
                  <a:prstClr val="black"/>
                </a:solidFill>
                <a:latin typeface="Arial" panose="020B0604020202020204" pitchFamily="34" charset="0"/>
                <a:cs typeface="Arial" panose="020B0604020202020204" pitchFamily="34" charset="0"/>
              </a:rPr>
              <a:t>Riverine input may be significant but is poorly constrained</a:t>
            </a: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5" name="Rectangle 24">
            <a:extLst>
              <a:ext uri="{FF2B5EF4-FFF2-40B4-BE49-F238E27FC236}">
                <a16:creationId xmlns:a16="http://schemas.microsoft.com/office/drawing/2014/main" id="{47D735BD-4909-409A-8E92-6692CD6576EC}"/>
              </a:ext>
            </a:extLst>
          </p:cNvPr>
          <p:cNvSpPr/>
          <p:nvPr/>
        </p:nvSpPr>
        <p:spPr>
          <a:xfrm>
            <a:off x="45530" y="1402514"/>
            <a:ext cx="5003800" cy="3170099"/>
          </a:xfrm>
          <a:prstGeom prst="rect">
            <a:avLst/>
          </a:prstGeom>
          <a:solidFill>
            <a:schemeClr val="accent5">
              <a:lumMod val="20000"/>
              <a:lumOff val="80000"/>
            </a:schemeClr>
          </a:solidFill>
          <a:ln w="38100">
            <a:solidFill>
              <a:srgbClr val="FFC000"/>
            </a:solidFill>
          </a:ln>
        </p:spPr>
        <p:txBody>
          <a:bodyPr wrap="square">
            <a:spAutoFit/>
          </a:bodyPr>
          <a:lstStyle/>
          <a:p>
            <a:pPr lvl="0" fontAlgn="auto">
              <a:spcBef>
                <a:spcPts val="0"/>
              </a:spcBef>
              <a:spcAft>
                <a:spcPts val="0"/>
              </a:spcAf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Sample calculation for north-shore sediment supply (</a:t>
            </a:r>
            <a:r>
              <a:rPr lang="en-US" sz="2000" i="1" dirty="0">
                <a:solidFill>
                  <a:prstClr val="black"/>
                </a:solidFill>
                <a:latin typeface="Calibri"/>
              </a:rPr>
              <a:t>Q</a:t>
            </a:r>
            <a:r>
              <a:rPr lang="en-US" sz="2000" i="1" baseline="-25000" dirty="0">
                <a:solidFill>
                  <a:prstClr val="black"/>
                </a:solidFill>
                <a:latin typeface="Calibri"/>
              </a:rPr>
              <a:t>NS</a:t>
            </a:r>
            <a:r>
              <a:rPr kumimoji="0" lang="en-US" sz="2000" b="0" i="0" u="none" strike="noStrike" kern="1200" cap="none" spc="0" normalizeH="0" baseline="0" noProof="0" dirty="0">
                <a:ln>
                  <a:noFill/>
                </a:ln>
                <a:solidFill>
                  <a:prstClr val="black"/>
                </a:solidFill>
                <a:effectLst/>
                <a:uLnTx/>
                <a:uFillTx/>
                <a:latin typeface="Calibri"/>
                <a:ea typeface="+mn-ea"/>
                <a:cs typeface="+mn-cs"/>
              </a:rPr>
              <a:t>) from </a:t>
            </a:r>
            <a:r>
              <a:rPr kumimoji="0" lang="en-US" sz="2000" b="0" i="1" u="none" strike="noStrike" kern="1200" cap="none" spc="0" normalizeH="0" baseline="0" noProof="0" dirty="0">
                <a:ln>
                  <a:noFill/>
                </a:ln>
                <a:solidFill>
                  <a:prstClr val="black"/>
                </a:solidFill>
                <a:effectLst/>
                <a:uLnTx/>
                <a:uFillTx/>
                <a:latin typeface="Calibri"/>
                <a:ea typeface="+mn-ea"/>
                <a:cs typeface="+mn-cs"/>
              </a:rPr>
              <a:t>bluff erosion alone</a:t>
            </a:r>
            <a:r>
              <a:rPr kumimoji="0" lang="en-US" sz="2000" b="0" i="0" u="none" strike="noStrike" kern="1200" cap="none" spc="0" normalizeH="0" baseline="0" noProof="0" dirty="0">
                <a:ln>
                  <a:noFill/>
                </a:ln>
                <a:solidFill>
                  <a:prstClr val="black"/>
                </a:solidFill>
                <a:effectLst/>
                <a:uLnTx/>
                <a:uFillTx/>
                <a:latin typeface="Calibri"/>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dirty="0">
              <a:solidFill>
                <a:prstClr val="black"/>
              </a:solidFill>
              <a:latin typeface="Calibri"/>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5</a:t>
            </a:r>
            <a:r>
              <a:rPr kumimoji="0" lang="en-US" sz="2000" b="0" i="0" u="none" strike="noStrike" kern="1200" cap="none" spc="0" normalizeH="0" noProof="0" dirty="0">
                <a:ln>
                  <a:noFill/>
                </a:ln>
                <a:solidFill>
                  <a:prstClr val="black"/>
                </a:solidFill>
                <a:effectLst/>
                <a:uLnTx/>
                <a:uFillTx/>
                <a:latin typeface="Calibri"/>
                <a:ea typeface="+mn-ea"/>
                <a:cs typeface="+mn-cs"/>
              </a:rPr>
              <a:t> cm/</a:t>
            </a:r>
            <a:r>
              <a:rPr kumimoji="0" lang="en-US" sz="2000" b="0" i="0" u="none" strike="noStrike" kern="1200" cap="none" spc="0" normalizeH="0" noProof="0" dirty="0" err="1">
                <a:ln>
                  <a:noFill/>
                </a:ln>
                <a:solidFill>
                  <a:prstClr val="black"/>
                </a:solidFill>
                <a:effectLst/>
                <a:uLnTx/>
                <a:uFillTx/>
                <a:latin typeface="Calibri"/>
                <a:ea typeface="+mn-ea"/>
                <a:cs typeface="+mn-cs"/>
              </a:rPr>
              <a:t>yr</a:t>
            </a:r>
            <a:r>
              <a:rPr kumimoji="0" lang="en-US" sz="2000" b="0" i="0" u="none" strike="noStrike" kern="1200" cap="none" spc="0" normalizeH="0" noProof="0" dirty="0">
                <a:ln>
                  <a:noFill/>
                </a:ln>
                <a:solidFill>
                  <a:prstClr val="black"/>
                </a:solidFill>
                <a:effectLst/>
                <a:uLnTx/>
                <a:uFillTx/>
                <a:latin typeface="Calibri"/>
                <a:ea typeface="+mn-ea"/>
                <a:cs typeface="+mn-cs"/>
              </a:rPr>
              <a:t> average retreat rate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aseline="0" dirty="0">
              <a:solidFill>
                <a:prstClr val="black"/>
              </a:solidFill>
              <a:latin typeface="Calibri"/>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noProof="0" dirty="0">
                <a:ln>
                  <a:noFill/>
                </a:ln>
                <a:solidFill>
                  <a:prstClr val="black"/>
                </a:solidFill>
                <a:effectLst/>
                <a:uLnTx/>
                <a:uFillTx/>
                <a:latin typeface="Calibri"/>
                <a:ea typeface="+mn-ea"/>
                <a:cs typeface="+mn-cs"/>
              </a:rPr>
              <a:t>4 m average bluff height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aseline="0" dirty="0">
              <a:solidFill>
                <a:prstClr val="black"/>
              </a:solidFill>
              <a:latin typeface="Calibri"/>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noProof="0" dirty="0">
                <a:ln>
                  <a:noFill/>
                </a:ln>
                <a:solidFill>
                  <a:prstClr val="black"/>
                </a:solidFill>
                <a:effectLst/>
                <a:uLnTx/>
                <a:uFillTx/>
                <a:latin typeface="Calibri"/>
                <a:ea typeface="+mn-ea"/>
                <a:cs typeface="+mn-cs"/>
              </a:rPr>
              <a:t>40 km source length (Duluth to Two Harbors)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baseline="0" dirty="0">
              <a:solidFill>
                <a:prstClr val="black"/>
              </a:solidFill>
              <a:latin typeface="Calibri"/>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1" u="none" strike="noStrike" kern="1200" cap="none" spc="0" normalizeH="0" noProof="0" dirty="0">
                <a:ln>
                  <a:noFill/>
                </a:ln>
                <a:solidFill>
                  <a:prstClr val="black"/>
                </a:solidFill>
                <a:effectLst/>
                <a:uLnTx/>
                <a:uFillTx/>
                <a:latin typeface="Calibri"/>
                <a:ea typeface="+mn-ea"/>
                <a:cs typeface="+mn-cs"/>
              </a:rPr>
              <a:t>Q</a:t>
            </a:r>
            <a:r>
              <a:rPr kumimoji="0" lang="en-US" sz="2000" b="1" i="1" u="none" strike="noStrike" kern="1200" cap="none" spc="0" normalizeH="0" baseline="-25000" noProof="0" dirty="0">
                <a:ln>
                  <a:noFill/>
                </a:ln>
                <a:solidFill>
                  <a:prstClr val="black"/>
                </a:solidFill>
                <a:effectLst/>
                <a:uLnTx/>
                <a:uFillTx/>
                <a:latin typeface="Calibri"/>
                <a:ea typeface="+mn-ea"/>
                <a:cs typeface="+mn-cs"/>
              </a:rPr>
              <a:t>NS</a:t>
            </a:r>
            <a:r>
              <a:rPr kumimoji="0" lang="en-US" sz="2000" b="1" i="0" u="none" strike="noStrike" kern="1200" cap="none" spc="0" normalizeH="0" noProof="0" dirty="0">
                <a:ln>
                  <a:noFill/>
                </a:ln>
                <a:solidFill>
                  <a:prstClr val="black"/>
                </a:solidFill>
                <a:effectLst/>
                <a:uLnTx/>
                <a:uFillTx/>
                <a:latin typeface="Calibri"/>
                <a:ea typeface="+mn-ea"/>
                <a:cs typeface="+mn-cs"/>
              </a:rPr>
              <a:t> ~ 8,000 m</a:t>
            </a:r>
            <a:r>
              <a:rPr kumimoji="0" lang="en-US" sz="2000" b="1" i="0" u="none" strike="noStrike" kern="1200" cap="none" spc="0" normalizeH="0" baseline="30000" noProof="0" dirty="0">
                <a:ln>
                  <a:noFill/>
                </a:ln>
                <a:solidFill>
                  <a:prstClr val="black"/>
                </a:solidFill>
                <a:effectLst/>
                <a:uLnTx/>
                <a:uFillTx/>
                <a:latin typeface="Calibri"/>
                <a:ea typeface="+mn-ea"/>
                <a:cs typeface="+mn-cs"/>
              </a:rPr>
              <a:t>3</a:t>
            </a:r>
            <a:r>
              <a:rPr kumimoji="0" lang="en-US" sz="2000" b="1" i="0" u="none" strike="noStrike" kern="1200" cap="none" spc="0" normalizeH="0" noProof="0" dirty="0">
                <a:ln>
                  <a:noFill/>
                </a:ln>
                <a:solidFill>
                  <a:prstClr val="black"/>
                </a:solidFill>
                <a:effectLst/>
                <a:uLnTx/>
                <a:uFillTx/>
                <a:latin typeface="Calibri"/>
                <a:ea typeface="+mn-ea"/>
                <a:cs typeface="+mn-cs"/>
              </a:rPr>
              <a:t>/</a:t>
            </a:r>
            <a:r>
              <a:rPr kumimoji="0" lang="en-US" sz="2000" b="1" i="0" u="none" strike="noStrike" kern="1200" cap="none" spc="0" normalizeH="0" noProof="0" dirty="0" err="1">
                <a:ln>
                  <a:noFill/>
                </a:ln>
                <a:solidFill>
                  <a:prstClr val="black"/>
                </a:solidFill>
                <a:effectLst/>
                <a:uLnTx/>
                <a:uFillTx/>
                <a:latin typeface="Calibri"/>
                <a:ea typeface="+mn-ea"/>
                <a:cs typeface="+mn-cs"/>
              </a:rPr>
              <a:t>yr</a:t>
            </a:r>
            <a:endParaRPr kumimoji="0" lang="en-US" sz="2000" b="1" i="0" u="none" strike="noStrike" kern="1200" cap="none" spc="0" normalizeH="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p:txBody>
      </p:sp>
      <p:sp>
        <p:nvSpPr>
          <p:cNvPr id="22" name="Rectangle 21">
            <a:extLst>
              <a:ext uri="{FF2B5EF4-FFF2-40B4-BE49-F238E27FC236}">
                <a16:creationId xmlns:a16="http://schemas.microsoft.com/office/drawing/2014/main" id="{47D735BD-4909-409A-8E92-6692CD6576EC}"/>
              </a:ext>
            </a:extLst>
          </p:cNvPr>
          <p:cNvSpPr/>
          <p:nvPr/>
        </p:nvSpPr>
        <p:spPr>
          <a:xfrm>
            <a:off x="5181600" y="914400"/>
            <a:ext cx="3886200" cy="1785104"/>
          </a:xfrm>
          <a:prstGeom prst="rect">
            <a:avLst/>
          </a:prstGeom>
          <a:solidFill>
            <a:schemeClr val="bg1">
              <a:lumMod val="85000"/>
            </a:schemeClr>
          </a:solidFill>
          <a:ln>
            <a:solidFill>
              <a:srgbClr val="00206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Bedrock-cored </a:t>
            </a:r>
            <a:r>
              <a:rPr kumimoji="0" lang="en-US" sz="2000" b="1" i="0" u="none" strike="noStrike" kern="1200" cap="none" spc="0" normalizeH="0" baseline="0" noProof="0" dirty="0">
                <a:ln>
                  <a:noFill/>
                </a:ln>
                <a:solidFill>
                  <a:prstClr val="black"/>
                </a:solidFill>
                <a:effectLst/>
                <a:uLnTx/>
                <a:uFillTx/>
                <a:latin typeface="Calibri"/>
                <a:ea typeface="+mn-ea"/>
                <a:cs typeface="+mn-cs"/>
              </a:rPr>
              <a:t>north</a:t>
            </a:r>
            <a:r>
              <a:rPr kumimoji="0" lang="en-US" sz="2000" b="0" i="0" u="none" strike="noStrike" kern="1200" cap="none" spc="0" normalizeH="0" baseline="0" noProof="0" dirty="0">
                <a:ln>
                  <a:noFill/>
                </a:ln>
                <a:solidFill>
                  <a:prstClr val="black"/>
                </a:solidFill>
                <a:effectLst/>
                <a:uLnTx/>
                <a:uFillTx/>
                <a:latin typeface="Calibri"/>
                <a:ea typeface="+mn-ea"/>
                <a:cs typeface="+mn-cs"/>
              </a:rPr>
              <a:t>-shore bluff retreat rate ~ </a:t>
            </a:r>
            <a:r>
              <a:rPr kumimoji="0" lang="en-US" sz="2000" b="1" i="0" u="none" strike="noStrike" kern="1200" cap="none" spc="0" normalizeH="0" baseline="0" noProof="0" dirty="0">
                <a:ln>
                  <a:noFill/>
                </a:ln>
                <a:solidFill>
                  <a:prstClr val="black"/>
                </a:solidFill>
                <a:effectLst/>
                <a:uLnTx/>
                <a:uFillTx/>
                <a:latin typeface="Calibri"/>
                <a:ea typeface="+mn-ea"/>
                <a:cs typeface="+mn-cs"/>
              </a:rPr>
              <a:t>5</a:t>
            </a:r>
            <a:r>
              <a:rPr kumimoji="0" lang="en-US" sz="2000" b="0" i="0" u="none" strike="noStrike" kern="1200" cap="none" spc="0" normalizeH="0" baseline="0" noProof="0" dirty="0">
                <a:ln>
                  <a:noFill/>
                </a:ln>
                <a:solidFill>
                  <a:prstClr val="black"/>
                </a:solidFill>
                <a:effectLst/>
                <a:uLnTx/>
                <a:uFillTx/>
                <a:latin typeface="Calibri"/>
                <a:ea typeface="+mn-ea"/>
                <a:cs typeface="+mn-cs"/>
              </a:rPr>
              <a:t> cm/</a:t>
            </a:r>
            <a:r>
              <a:rPr kumimoji="0" lang="en-US" sz="2000" b="0" i="0" u="none" strike="noStrike" kern="1200" cap="none" spc="0" normalizeH="0" baseline="0" noProof="0" dirty="0" err="1">
                <a:ln>
                  <a:noFill/>
                </a:ln>
                <a:solidFill>
                  <a:prstClr val="black"/>
                </a:solidFill>
                <a:effectLst/>
                <a:uLnTx/>
                <a:uFillTx/>
                <a:latin typeface="Calibri"/>
                <a:ea typeface="+mn-ea"/>
                <a:cs typeface="+mn-cs"/>
              </a:rPr>
              <a:t>yr</a:t>
            </a: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Large variability because of mixed lithology, e.g. rhyolite </a:t>
            </a:r>
            <a:r>
              <a:rPr kumimoji="0" lang="en-US" sz="2000" b="0" i="1" u="none" strike="noStrike" kern="1200" cap="none" spc="0" normalizeH="0" baseline="0" noProof="0" dirty="0">
                <a:ln>
                  <a:noFill/>
                </a:ln>
                <a:solidFill>
                  <a:prstClr val="black"/>
                </a:solidFill>
                <a:effectLst/>
                <a:uLnTx/>
                <a:uFillTx/>
                <a:latin typeface="Calibri"/>
                <a:ea typeface="+mn-ea"/>
                <a:cs typeface="+mn-cs"/>
              </a:rPr>
              <a:t>vs</a:t>
            </a:r>
            <a:r>
              <a:rPr kumimoji="0" lang="en-US" sz="2000" b="0" i="0" u="none" strike="noStrike" kern="1200" cap="none" spc="0" normalizeH="0" baseline="0" noProof="0" dirty="0">
                <a:ln>
                  <a:noFill/>
                </a:ln>
                <a:solidFill>
                  <a:prstClr val="black"/>
                </a:solidFill>
                <a:effectLst/>
                <a:uLnTx/>
                <a:uFillTx/>
                <a:latin typeface="Calibri"/>
                <a:ea typeface="+mn-ea"/>
                <a:cs typeface="+mn-cs"/>
              </a:rPr>
              <a:t> basalt </a:t>
            </a:r>
            <a:r>
              <a:rPr kumimoji="0" lang="en-US" sz="2000" b="0" i="1" u="none" strike="noStrike" kern="1200" cap="none" spc="0" normalizeH="0" baseline="0" noProof="0" dirty="0">
                <a:ln>
                  <a:noFill/>
                </a:ln>
                <a:solidFill>
                  <a:prstClr val="black"/>
                </a:solidFill>
                <a:effectLst/>
                <a:uLnTx/>
                <a:uFillTx/>
                <a:latin typeface="Calibri"/>
                <a:ea typeface="+mn-ea"/>
                <a:cs typeface="+mn-cs"/>
              </a:rPr>
              <a:t>vs</a:t>
            </a:r>
            <a:r>
              <a:rPr kumimoji="0" lang="en-US" sz="2000" b="0" i="0" u="none" strike="noStrike" kern="1200" cap="none" spc="0" normalizeH="0" baseline="0" noProof="0" dirty="0">
                <a:ln>
                  <a:noFill/>
                </a:ln>
                <a:solidFill>
                  <a:prstClr val="black"/>
                </a:solidFill>
                <a:effectLst/>
                <a:uLnTx/>
                <a:uFillTx/>
                <a:latin typeface="Calibri"/>
                <a:ea typeface="+mn-ea"/>
                <a:cs typeface="+mn-cs"/>
              </a:rPr>
              <a:t> diabase</a:t>
            </a:r>
          </a:p>
        </p:txBody>
      </p:sp>
      <p:sp>
        <p:nvSpPr>
          <p:cNvPr id="11" name="Rectangle 10">
            <a:extLst>
              <a:ext uri="{FF2B5EF4-FFF2-40B4-BE49-F238E27FC236}">
                <a16:creationId xmlns:a16="http://schemas.microsoft.com/office/drawing/2014/main" id="{47D735BD-4909-409A-8E92-6692CD6576EC}"/>
              </a:ext>
            </a:extLst>
          </p:cNvPr>
          <p:cNvSpPr/>
          <p:nvPr/>
        </p:nvSpPr>
        <p:spPr>
          <a:xfrm>
            <a:off x="2286000" y="3848641"/>
            <a:ext cx="2286000" cy="400110"/>
          </a:xfrm>
          <a:prstGeom prst="rect">
            <a:avLst/>
          </a:prstGeom>
          <a:solidFill>
            <a:schemeClr val="bg1">
              <a:lumMod val="85000"/>
            </a:schemeClr>
          </a:solidFill>
          <a:ln>
            <a:solidFill>
              <a:srgbClr val="00206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Very crude</a:t>
            </a:r>
            <a:r>
              <a:rPr kumimoji="0" lang="en-US" sz="2000" b="0" i="0" u="none" strike="noStrike" kern="1200" cap="none" spc="0" normalizeH="0" noProof="0" dirty="0">
                <a:ln>
                  <a:noFill/>
                </a:ln>
                <a:solidFill>
                  <a:prstClr val="black"/>
                </a:solidFill>
                <a:effectLst/>
                <a:uLnTx/>
                <a:uFillTx/>
                <a:latin typeface="Calibri"/>
                <a:ea typeface="+mn-ea"/>
                <a:cs typeface="+mn-cs"/>
              </a:rPr>
              <a:t> estimate</a:t>
            </a: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71350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1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0273E3D3-BDDD-470E-9FE8-6BED25C6EF0D}"/>
              </a:ext>
            </a:extLst>
          </p:cNvPr>
          <p:cNvSpPr/>
          <p:nvPr/>
        </p:nvSpPr>
        <p:spPr>
          <a:xfrm>
            <a:off x="5021850" y="2894003"/>
            <a:ext cx="2204450" cy="276999"/>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Lambert and Swenson (2016)</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grpSp>
        <p:nvGrpSpPr>
          <p:cNvPr id="2" name="Group 1"/>
          <p:cNvGrpSpPr/>
          <p:nvPr/>
        </p:nvGrpSpPr>
        <p:grpSpPr>
          <a:xfrm>
            <a:off x="5435600" y="533400"/>
            <a:ext cx="3581400" cy="2286000"/>
            <a:chOff x="5359400" y="3962400"/>
            <a:chExt cx="3581400" cy="2286000"/>
          </a:xfrm>
        </p:grpSpPr>
        <p:pic>
          <p:nvPicPr>
            <p:cNvPr id="18" name="Picture 17">
              <a:extLst>
                <a:ext uri="{FF2B5EF4-FFF2-40B4-BE49-F238E27FC236}">
                  <a16:creationId xmlns:a16="http://schemas.microsoft.com/office/drawing/2014/main" id="{C04808CD-D53C-4E0C-8808-AC468E87C75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734" t="20769" r="44765" b="15049"/>
            <a:stretch/>
          </p:blipFill>
          <p:spPr>
            <a:xfrm>
              <a:off x="5359400" y="4038600"/>
              <a:ext cx="3581400" cy="2136274"/>
            </a:xfrm>
            <a:prstGeom prst="rect">
              <a:avLst/>
            </a:prstGeom>
          </p:spPr>
        </p:pic>
        <p:sp>
          <p:nvSpPr>
            <p:cNvPr id="7" name="TextBox 6">
              <a:extLst>
                <a:ext uri="{FF2B5EF4-FFF2-40B4-BE49-F238E27FC236}">
                  <a16:creationId xmlns:a16="http://schemas.microsoft.com/office/drawing/2014/main" id="{D0301F47-C249-4DDD-8F74-9B0B50565D5C}"/>
                </a:ext>
              </a:extLst>
            </p:cNvPr>
            <p:cNvSpPr txBox="1"/>
            <p:nvPr/>
          </p:nvSpPr>
          <p:spPr>
            <a:xfrm>
              <a:off x="6522392" y="4114800"/>
              <a:ext cx="1097608" cy="276999"/>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Offshore slope</a:t>
              </a:r>
            </a:p>
          </p:txBody>
        </p:sp>
        <p:sp>
          <p:nvSpPr>
            <p:cNvPr id="21" name="Rectangle 20">
              <a:extLst>
                <a:ext uri="{FF2B5EF4-FFF2-40B4-BE49-F238E27FC236}">
                  <a16:creationId xmlns:a16="http://schemas.microsoft.com/office/drawing/2014/main" id="{4534B688-1BB8-48A3-A247-EFC2541ACEBC}"/>
                </a:ext>
              </a:extLst>
            </p:cNvPr>
            <p:cNvSpPr/>
            <p:nvPr/>
          </p:nvSpPr>
          <p:spPr>
            <a:xfrm>
              <a:off x="8001000" y="3962400"/>
              <a:ext cx="781992" cy="2286000"/>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23" name="Rectangle 22">
            <a:extLst>
              <a:ext uri="{FF2B5EF4-FFF2-40B4-BE49-F238E27FC236}">
                <a16:creationId xmlns:a16="http://schemas.microsoft.com/office/drawing/2014/main" id="{ACA0C396-B5D3-4514-88E6-046BC5B4E367}"/>
              </a:ext>
            </a:extLst>
          </p:cNvPr>
          <p:cNvSpPr/>
          <p:nvPr/>
        </p:nvSpPr>
        <p:spPr>
          <a:xfrm>
            <a:off x="304800" y="3308735"/>
            <a:ext cx="4545806" cy="1785104"/>
          </a:xfrm>
          <a:prstGeom prst="rect">
            <a:avLst/>
          </a:prstGeom>
          <a:solidFill>
            <a:schemeClr val="bg1">
              <a:lumMod val="85000"/>
            </a:schemeClr>
          </a:solidFill>
          <a:ln>
            <a:solidFill>
              <a:srgbClr val="00206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a:ea typeface="+mn-ea"/>
                <a:cs typeface="+mn-cs"/>
              </a:rPr>
              <a:t>South-shore</a:t>
            </a:r>
            <a:r>
              <a:rPr kumimoji="0" lang="en-US" sz="2000" b="0" i="0" u="none" strike="noStrike" kern="1200" cap="none" spc="0" normalizeH="0" baseline="0" noProof="0" dirty="0">
                <a:ln>
                  <a:noFill/>
                </a:ln>
                <a:solidFill>
                  <a:prstClr val="black"/>
                </a:solidFill>
                <a:effectLst/>
                <a:uLnTx/>
                <a:uFillTx/>
                <a:latin typeface="Calibri"/>
                <a:ea typeface="+mn-ea"/>
                <a:cs typeface="+mn-cs"/>
              </a:rPr>
              <a:t> bluff retreat rate ~ </a:t>
            </a:r>
            <a:r>
              <a:rPr kumimoji="0" lang="en-US" sz="2000" b="1" i="0" u="none" strike="noStrike" kern="1200" cap="none" spc="0" normalizeH="0" baseline="0" noProof="0" dirty="0">
                <a:ln>
                  <a:noFill/>
                </a:ln>
                <a:solidFill>
                  <a:prstClr val="black"/>
                </a:solidFill>
                <a:effectLst/>
                <a:uLnTx/>
                <a:uFillTx/>
                <a:latin typeface="Calibri"/>
                <a:ea typeface="+mn-ea"/>
                <a:cs typeface="+mn-cs"/>
              </a:rPr>
              <a:t>45</a:t>
            </a:r>
            <a:r>
              <a:rPr kumimoji="0" lang="en-US" sz="2000" b="0" i="0" u="none" strike="noStrike" kern="1200" cap="none" spc="0" normalizeH="0" baseline="0" noProof="0" dirty="0">
                <a:ln>
                  <a:noFill/>
                </a:ln>
                <a:solidFill>
                  <a:prstClr val="black"/>
                </a:solidFill>
                <a:effectLst/>
                <a:uLnTx/>
                <a:uFillTx/>
                <a:latin typeface="Calibri"/>
                <a:ea typeface="+mn-ea"/>
                <a:cs typeface="+mn-cs"/>
              </a:rPr>
              <a:t> cm/</a:t>
            </a:r>
            <a:r>
              <a:rPr kumimoji="0" lang="en-US" sz="2000" b="0" i="0" u="none" strike="noStrike" kern="1200" cap="none" spc="0" normalizeH="0" baseline="0" noProof="0" dirty="0" err="1">
                <a:ln>
                  <a:noFill/>
                </a:ln>
                <a:solidFill>
                  <a:prstClr val="black"/>
                </a:solidFill>
                <a:effectLst/>
                <a:uLnTx/>
                <a:uFillTx/>
                <a:latin typeface="Calibri"/>
                <a:ea typeface="+mn-ea"/>
                <a:cs typeface="+mn-cs"/>
              </a:rPr>
              <a:t>yr</a:t>
            </a: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Mechanically weak, unconsolidated till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Less variability ↔ homogenous till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dirty="0">
              <a:solidFill>
                <a:prstClr val="black"/>
              </a:solidFill>
              <a:latin typeface="Calibri"/>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5 – 10% sand (Loy,</a:t>
            </a:r>
            <a:r>
              <a:rPr kumimoji="0" lang="en-US" sz="2000" b="0" i="0" u="none" strike="noStrike" kern="1200" cap="none" spc="0" normalizeH="0" noProof="0" dirty="0">
                <a:ln>
                  <a:noFill/>
                </a:ln>
                <a:solidFill>
                  <a:prstClr val="black"/>
                </a:solidFill>
                <a:effectLst/>
                <a:uLnTx/>
                <a:uFillTx/>
                <a:latin typeface="Calibri"/>
                <a:ea typeface="+mn-ea"/>
                <a:cs typeface="+mn-cs"/>
              </a:rPr>
              <a:t> 1962)</a:t>
            </a: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24" name="Straight Arrow Connector 23">
            <a:extLst>
              <a:ext uri="{FF2B5EF4-FFF2-40B4-BE49-F238E27FC236}">
                <a16:creationId xmlns:a16="http://schemas.microsoft.com/office/drawing/2014/main" id="{A743425C-F672-420C-B4E4-226785A706DD}"/>
              </a:ext>
            </a:extLst>
          </p:cNvPr>
          <p:cNvCxnSpPr>
            <a:cxnSpLocks/>
          </p:cNvCxnSpPr>
          <p:nvPr/>
        </p:nvCxnSpPr>
        <p:spPr>
          <a:xfrm flipV="1">
            <a:off x="8468196" y="2858256"/>
            <a:ext cx="0" cy="646944"/>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F28F998-0C71-4DD9-AB82-3620ADE83B7E}"/>
              </a:ext>
            </a:extLst>
          </p:cNvPr>
          <p:cNvSpPr txBox="1"/>
          <p:nvPr/>
        </p:nvSpPr>
        <p:spPr>
          <a:xfrm>
            <a:off x="25400" y="76200"/>
            <a:ext cx="8991600" cy="461665"/>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prstClr val="black"/>
                </a:solidFill>
                <a:latin typeface="Arial" panose="020B0604020202020204" pitchFamily="34" charset="0"/>
                <a:cs typeface="Arial" panose="020B0604020202020204" pitchFamily="34" charset="0"/>
              </a:rPr>
              <a:t>C</a:t>
            </a:r>
            <a:r>
              <a:rPr kumimoji="0" lang="en-US" sz="2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entury</a:t>
            </a: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r>
              <a:rPr kumimoji="0" lang="en-US" sz="24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to millennial-scale</a:t>
            </a: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bluff erosion</a:t>
            </a: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rates</a:t>
            </a:r>
            <a:r>
              <a:rPr kumimoji="0" lang="en-US" sz="24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on </a:t>
            </a:r>
            <a:r>
              <a:rPr lang="en-US" sz="2400" b="1" dirty="0">
                <a:solidFill>
                  <a:prstClr val="black"/>
                </a:solidFill>
                <a:latin typeface="Arial" panose="020B0604020202020204" pitchFamily="34" charset="0"/>
                <a:cs typeface="Arial" panose="020B0604020202020204" pitchFamily="34" charset="0"/>
              </a:rPr>
              <a:t>south</a:t>
            </a:r>
            <a:r>
              <a:rPr kumimoji="0" lang="en-US" sz="24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shore</a:t>
            </a:r>
            <a:endParaRPr kumimoji="0" lang="en-US"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25" name="Picture 24" descr="A picture containing grass, outdoor, train, track&#10;&#10;Description automatically generated">
            <a:extLst>
              <a:ext uri="{FF2B5EF4-FFF2-40B4-BE49-F238E27FC236}">
                <a16:creationId xmlns:a16="http://schemas.microsoft.com/office/drawing/2014/main" id="{4DAFBB42-8F61-45BA-97FD-6BC39A3E6B36}"/>
              </a:ext>
            </a:extLst>
          </p:cNvPr>
          <p:cNvPicPr>
            <a:picLocks noChangeAspect="1"/>
          </p:cNvPicPr>
          <p:nvPr/>
        </p:nvPicPr>
        <p:blipFill rotWithShape="1">
          <a:blip r:embed="rId4">
            <a:extLst>
              <a:ext uri="{28A0092B-C50C-407E-A947-70E740481C1C}">
                <a14:useLocalDpi xmlns:a14="http://schemas.microsoft.com/office/drawing/2010/main" val="0"/>
              </a:ext>
            </a:extLst>
          </a:blip>
          <a:srcRect l="7954" r="3287"/>
          <a:stretch/>
        </p:blipFill>
        <p:spPr>
          <a:xfrm>
            <a:off x="5029200" y="3657600"/>
            <a:ext cx="4114800" cy="2911633"/>
          </a:xfrm>
          <a:prstGeom prst="rect">
            <a:avLst/>
          </a:prstGeom>
        </p:spPr>
      </p:pic>
      <p:sp>
        <p:nvSpPr>
          <p:cNvPr id="27" name="Rectangle 26">
            <a:extLst>
              <a:ext uri="{FF2B5EF4-FFF2-40B4-BE49-F238E27FC236}">
                <a16:creationId xmlns:a16="http://schemas.microsoft.com/office/drawing/2014/main" id="{DFE3C73A-1207-4572-B189-4CDE1C864385}"/>
              </a:ext>
            </a:extLst>
          </p:cNvPr>
          <p:cNvSpPr/>
          <p:nvPr/>
        </p:nvSpPr>
        <p:spPr>
          <a:xfrm>
            <a:off x="7838772" y="6611779"/>
            <a:ext cx="1311578" cy="246221"/>
          </a:xfrm>
          <a:prstGeom prst="rect">
            <a:avLst/>
          </a:prstGeom>
          <a:solidFill>
            <a:schemeClr val="bg1"/>
          </a:solidFill>
        </p:spPr>
        <p:txBody>
          <a:bodyPr wrap="none">
            <a:spAutoFit/>
          </a:bodyPr>
          <a:lstStyle/>
          <a:p>
            <a:r>
              <a:rPr lang="en-US" sz="1000" dirty="0">
                <a:solidFill>
                  <a:schemeClr val="tx1"/>
                </a:solidFill>
                <a:latin typeface="Arial" panose="020B0604020202020204" pitchFamily="34" charset="0"/>
                <a:cs typeface="Arial" panose="020B0604020202020204" pitchFamily="34" charset="0"/>
              </a:rPr>
              <a:t>Image: Star Tribune</a:t>
            </a:r>
            <a:endParaRPr lang="en-US" sz="1000" dirty="0">
              <a:solidFill>
                <a:schemeClr val="tx1"/>
              </a:solidFill>
            </a:endParaRPr>
          </a:p>
        </p:txBody>
      </p:sp>
      <p:pic>
        <p:nvPicPr>
          <p:cNvPr id="28" name="Picture 27">
            <a:extLst>
              <a:ext uri="{FF2B5EF4-FFF2-40B4-BE49-F238E27FC236}">
                <a16:creationId xmlns:a16="http://schemas.microsoft.com/office/drawing/2014/main" id="{B36C8D5B-B2B9-462A-A9DB-CCCAD3CB945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4800" y="664332"/>
            <a:ext cx="4601593" cy="2506670"/>
          </a:xfrm>
          <a:prstGeom prst="rect">
            <a:avLst/>
          </a:prstGeom>
        </p:spPr>
      </p:pic>
      <p:cxnSp>
        <p:nvCxnSpPr>
          <p:cNvPr id="9" name="Straight Connector 8"/>
          <p:cNvCxnSpPr/>
          <p:nvPr/>
        </p:nvCxnSpPr>
        <p:spPr>
          <a:xfrm>
            <a:off x="4932758" y="3498850"/>
            <a:ext cx="3561803"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228600" y="5388293"/>
            <a:ext cx="4419600" cy="1077218"/>
          </a:xfrm>
          <a:prstGeom prst="rect">
            <a:avLst/>
          </a:prstGeom>
        </p:spPr>
        <p:txBody>
          <a:bodyPr wrap="square">
            <a:spAutoFit/>
          </a:bodyPr>
          <a:lstStyle/>
          <a:p>
            <a:pPr lvl="0" fontAlgn="auto">
              <a:spcBef>
                <a:spcPts val="0"/>
              </a:spcBef>
              <a:spcAft>
                <a:spcPts val="0"/>
              </a:spcAft>
              <a:defRPr/>
            </a:pPr>
            <a:r>
              <a:rPr lang="en-US" sz="1600" dirty="0">
                <a:solidFill>
                  <a:prstClr val="black"/>
                </a:solidFill>
                <a:latin typeface="Calibri"/>
              </a:rPr>
              <a:t>Long-term rates broadly consistent with </a:t>
            </a:r>
            <a:r>
              <a:rPr lang="en-US" sz="1600" i="1" dirty="0">
                <a:solidFill>
                  <a:prstClr val="black"/>
                </a:solidFill>
                <a:latin typeface="Calibri"/>
              </a:rPr>
              <a:t>decadal-scale</a:t>
            </a:r>
            <a:r>
              <a:rPr lang="en-US" sz="1600" dirty="0">
                <a:solidFill>
                  <a:prstClr val="black"/>
                </a:solidFill>
                <a:latin typeface="Calibri"/>
              </a:rPr>
              <a:t> rates (Need et al., 1980; Swenson et al., 2006; Lake Superior South Shore Bluff Recession Rate Study, Douglas and Iron Counties, 2012).</a:t>
            </a:r>
          </a:p>
        </p:txBody>
      </p:sp>
    </p:spTree>
    <p:extLst>
      <p:ext uri="{BB962C8B-B14F-4D97-AF65-F5344CB8AC3E}">
        <p14:creationId xmlns:p14="http://schemas.microsoft.com/office/powerpoint/2010/main" val="62723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0273E3D3-BDDD-470E-9FE8-6BED25C6EF0D}"/>
              </a:ext>
            </a:extLst>
          </p:cNvPr>
          <p:cNvSpPr/>
          <p:nvPr/>
        </p:nvSpPr>
        <p:spPr>
          <a:xfrm>
            <a:off x="5021850" y="2894003"/>
            <a:ext cx="2204450" cy="276999"/>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Lambert and Swenson (2016)</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grpSp>
        <p:nvGrpSpPr>
          <p:cNvPr id="2" name="Group 1"/>
          <p:cNvGrpSpPr/>
          <p:nvPr/>
        </p:nvGrpSpPr>
        <p:grpSpPr>
          <a:xfrm>
            <a:off x="5435600" y="533400"/>
            <a:ext cx="3581400" cy="2286000"/>
            <a:chOff x="5359400" y="3962400"/>
            <a:chExt cx="3581400" cy="2286000"/>
          </a:xfrm>
        </p:grpSpPr>
        <p:pic>
          <p:nvPicPr>
            <p:cNvPr id="18" name="Picture 17">
              <a:extLst>
                <a:ext uri="{FF2B5EF4-FFF2-40B4-BE49-F238E27FC236}">
                  <a16:creationId xmlns:a16="http://schemas.microsoft.com/office/drawing/2014/main" id="{C04808CD-D53C-4E0C-8808-AC468E87C75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734" t="20769" r="44765" b="15049"/>
            <a:stretch/>
          </p:blipFill>
          <p:spPr>
            <a:xfrm>
              <a:off x="5359400" y="4038600"/>
              <a:ext cx="3581400" cy="2136274"/>
            </a:xfrm>
            <a:prstGeom prst="rect">
              <a:avLst/>
            </a:prstGeom>
          </p:spPr>
        </p:pic>
        <p:sp>
          <p:nvSpPr>
            <p:cNvPr id="7" name="TextBox 6">
              <a:extLst>
                <a:ext uri="{FF2B5EF4-FFF2-40B4-BE49-F238E27FC236}">
                  <a16:creationId xmlns:a16="http://schemas.microsoft.com/office/drawing/2014/main" id="{D0301F47-C249-4DDD-8F74-9B0B50565D5C}"/>
                </a:ext>
              </a:extLst>
            </p:cNvPr>
            <p:cNvSpPr txBox="1"/>
            <p:nvPr/>
          </p:nvSpPr>
          <p:spPr>
            <a:xfrm>
              <a:off x="6522392" y="4114800"/>
              <a:ext cx="1097608" cy="276999"/>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Offshore slope</a:t>
              </a:r>
            </a:p>
          </p:txBody>
        </p:sp>
        <p:sp>
          <p:nvSpPr>
            <p:cNvPr id="21" name="Rectangle 20">
              <a:extLst>
                <a:ext uri="{FF2B5EF4-FFF2-40B4-BE49-F238E27FC236}">
                  <a16:creationId xmlns:a16="http://schemas.microsoft.com/office/drawing/2014/main" id="{4534B688-1BB8-48A3-A247-EFC2541ACEBC}"/>
                </a:ext>
              </a:extLst>
            </p:cNvPr>
            <p:cNvSpPr/>
            <p:nvPr/>
          </p:nvSpPr>
          <p:spPr>
            <a:xfrm>
              <a:off x="8001000" y="3962400"/>
              <a:ext cx="781992" cy="2286000"/>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23" name="Rectangle 22">
            <a:extLst>
              <a:ext uri="{FF2B5EF4-FFF2-40B4-BE49-F238E27FC236}">
                <a16:creationId xmlns:a16="http://schemas.microsoft.com/office/drawing/2014/main" id="{ACA0C396-B5D3-4514-88E6-046BC5B4E367}"/>
              </a:ext>
            </a:extLst>
          </p:cNvPr>
          <p:cNvSpPr/>
          <p:nvPr/>
        </p:nvSpPr>
        <p:spPr>
          <a:xfrm>
            <a:off x="304800" y="3308735"/>
            <a:ext cx="4545806" cy="1785104"/>
          </a:xfrm>
          <a:prstGeom prst="rect">
            <a:avLst/>
          </a:prstGeom>
          <a:solidFill>
            <a:schemeClr val="bg1">
              <a:lumMod val="85000"/>
            </a:schemeClr>
          </a:solidFill>
          <a:ln>
            <a:solidFill>
              <a:srgbClr val="00206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a:ea typeface="+mn-ea"/>
                <a:cs typeface="+mn-cs"/>
              </a:rPr>
              <a:t>South-shore</a:t>
            </a:r>
            <a:r>
              <a:rPr kumimoji="0" lang="en-US" sz="2000" b="0" i="0" u="none" strike="noStrike" kern="1200" cap="none" spc="0" normalizeH="0" baseline="0" noProof="0" dirty="0">
                <a:ln>
                  <a:noFill/>
                </a:ln>
                <a:solidFill>
                  <a:prstClr val="black"/>
                </a:solidFill>
                <a:effectLst/>
                <a:uLnTx/>
                <a:uFillTx/>
                <a:latin typeface="Calibri"/>
                <a:ea typeface="+mn-ea"/>
                <a:cs typeface="+mn-cs"/>
              </a:rPr>
              <a:t> bluff retreat rate ~ </a:t>
            </a:r>
            <a:r>
              <a:rPr kumimoji="0" lang="en-US" sz="2000" b="1" i="0" u="none" strike="noStrike" kern="1200" cap="none" spc="0" normalizeH="0" baseline="0" noProof="0" dirty="0">
                <a:ln>
                  <a:noFill/>
                </a:ln>
                <a:solidFill>
                  <a:prstClr val="black"/>
                </a:solidFill>
                <a:effectLst/>
                <a:uLnTx/>
                <a:uFillTx/>
                <a:latin typeface="Calibri"/>
                <a:ea typeface="+mn-ea"/>
                <a:cs typeface="+mn-cs"/>
              </a:rPr>
              <a:t>45</a:t>
            </a:r>
            <a:r>
              <a:rPr kumimoji="0" lang="en-US" sz="2000" b="0" i="0" u="none" strike="noStrike" kern="1200" cap="none" spc="0" normalizeH="0" baseline="0" noProof="0" dirty="0">
                <a:ln>
                  <a:noFill/>
                </a:ln>
                <a:solidFill>
                  <a:prstClr val="black"/>
                </a:solidFill>
                <a:effectLst/>
                <a:uLnTx/>
                <a:uFillTx/>
                <a:latin typeface="Calibri"/>
                <a:ea typeface="+mn-ea"/>
                <a:cs typeface="+mn-cs"/>
              </a:rPr>
              <a:t> cm/</a:t>
            </a:r>
            <a:r>
              <a:rPr kumimoji="0" lang="en-US" sz="2000" b="0" i="0" u="none" strike="noStrike" kern="1200" cap="none" spc="0" normalizeH="0" baseline="0" noProof="0" dirty="0" err="1">
                <a:ln>
                  <a:noFill/>
                </a:ln>
                <a:solidFill>
                  <a:prstClr val="black"/>
                </a:solidFill>
                <a:effectLst/>
                <a:uLnTx/>
                <a:uFillTx/>
                <a:latin typeface="Calibri"/>
                <a:ea typeface="+mn-ea"/>
                <a:cs typeface="+mn-cs"/>
              </a:rPr>
              <a:t>yr</a:t>
            </a: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Mechanically weak, unconsolidated till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Less variability ↔ homogenous till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dirty="0">
              <a:solidFill>
                <a:prstClr val="black"/>
              </a:solidFill>
              <a:latin typeface="Calibri"/>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5 – 10% sand (Loy,</a:t>
            </a:r>
            <a:r>
              <a:rPr kumimoji="0" lang="en-US" sz="2000" b="0" i="0" u="none" strike="noStrike" kern="1200" cap="none" spc="0" normalizeH="0" noProof="0" dirty="0">
                <a:ln>
                  <a:noFill/>
                </a:ln>
                <a:solidFill>
                  <a:prstClr val="black"/>
                </a:solidFill>
                <a:effectLst/>
                <a:uLnTx/>
                <a:uFillTx/>
                <a:latin typeface="Calibri"/>
                <a:ea typeface="+mn-ea"/>
                <a:cs typeface="+mn-cs"/>
              </a:rPr>
              <a:t> 1962)</a:t>
            </a: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24" name="Straight Arrow Connector 23">
            <a:extLst>
              <a:ext uri="{FF2B5EF4-FFF2-40B4-BE49-F238E27FC236}">
                <a16:creationId xmlns:a16="http://schemas.microsoft.com/office/drawing/2014/main" id="{A743425C-F672-420C-B4E4-226785A706DD}"/>
              </a:ext>
            </a:extLst>
          </p:cNvPr>
          <p:cNvCxnSpPr>
            <a:cxnSpLocks/>
          </p:cNvCxnSpPr>
          <p:nvPr/>
        </p:nvCxnSpPr>
        <p:spPr>
          <a:xfrm flipV="1">
            <a:off x="8468196" y="2858256"/>
            <a:ext cx="0" cy="646944"/>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F28F998-0C71-4DD9-AB82-3620ADE83B7E}"/>
              </a:ext>
            </a:extLst>
          </p:cNvPr>
          <p:cNvSpPr txBox="1"/>
          <p:nvPr/>
        </p:nvSpPr>
        <p:spPr>
          <a:xfrm>
            <a:off x="25400" y="76200"/>
            <a:ext cx="8991600" cy="461665"/>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prstClr val="black"/>
                </a:solidFill>
                <a:latin typeface="Arial" panose="020B0604020202020204" pitchFamily="34" charset="0"/>
                <a:cs typeface="Arial" panose="020B0604020202020204" pitchFamily="34" charset="0"/>
              </a:rPr>
              <a:t>C</a:t>
            </a:r>
            <a:r>
              <a:rPr kumimoji="0" lang="en-US" sz="2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entury</a:t>
            </a: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r>
              <a:rPr kumimoji="0" lang="en-US" sz="24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to millennial-scale</a:t>
            </a: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bluff erosion</a:t>
            </a: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rates</a:t>
            </a:r>
            <a:r>
              <a:rPr kumimoji="0" lang="en-US" sz="24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on </a:t>
            </a:r>
            <a:r>
              <a:rPr lang="en-US" sz="2400" b="1" dirty="0">
                <a:solidFill>
                  <a:prstClr val="black"/>
                </a:solidFill>
                <a:latin typeface="Arial" panose="020B0604020202020204" pitchFamily="34" charset="0"/>
                <a:cs typeface="Arial" panose="020B0604020202020204" pitchFamily="34" charset="0"/>
              </a:rPr>
              <a:t>south</a:t>
            </a:r>
            <a:r>
              <a:rPr kumimoji="0" lang="en-US" sz="24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shore</a:t>
            </a:r>
            <a:endParaRPr kumimoji="0" lang="en-US"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25" name="Picture 24" descr="A picture containing grass, outdoor, train, track&#10;&#10;Description automatically generated">
            <a:extLst>
              <a:ext uri="{FF2B5EF4-FFF2-40B4-BE49-F238E27FC236}">
                <a16:creationId xmlns:a16="http://schemas.microsoft.com/office/drawing/2014/main" id="{4DAFBB42-8F61-45BA-97FD-6BC39A3E6B36}"/>
              </a:ext>
            </a:extLst>
          </p:cNvPr>
          <p:cNvPicPr>
            <a:picLocks noChangeAspect="1"/>
          </p:cNvPicPr>
          <p:nvPr/>
        </p:nvPicPr>
        <p:blipFill rotWithShape="1">
          <a:blip r:embed="rId4">
            <a:extLst>
              <a:ext uri="{28A0092B-C50C-407E-A947-70E740481C1C}">
                <a14:useLocalDpi xmlns:a14="http://schemas.microsoft.com/office/drawing/2010/main" val="0"/>
              </a:ext>
            </a:extLst>
          </a:blip>
          <a:srcRect l="7954" r="3287"/>
          <a:stretch/>
        </p:blipFill>
        <p:spPr>
          <a:xfrm>
            <a:off x="5029200" y="3657600"/>
            <a:ext cx="4114800" cy="2911633"/>
          </a:xfrm>
          <a:prstGeom prst="rect">
            <a:avLst/>
          </a:prstGeom>
        </p:spPr>
      </p:pic>
      <p:sp>
        <p:nvSpPr>
          <p:cNvPr id="27" name="Rectangle 26">
            <a:extLst>
              <a:ext uri="{FF2B5EF4-FFF2-40B4-BE49-F238E27FC236}">
                <a16:creationId xmlns:a16="http://schemas.microsoft.com/office/drawing/2014/main" id="{DFE3C73A-1207-4572-B189-4CDE1C864385}"/>
              </a:ext>
            </a:extLst>
          </p:cNvPr>
          <p:cNvSpPr/>
          <p:nvPr/>
        </p:nvSpPr>
        <p:spPr>
          <a:xfrm>
            <a:off x="7838772" y="6611779"/>
            <a:ext cx="1311578" cy="246221"/>
          </a:xfrm>
          <a:prstGeom prst="rect">
            <a:avLst/>
          </a:prstGeom>
          <a:solidFill>
            <a:schemeClr val="bg1"/>
          </a:solidFill>
        </p:spPr>
        <p:txBody>
          <a:bodyPr wrap="none">
            <a:spAutoFit/>
          </a:bodyPr>
          <a:lstStyle/>
          <a:p>
            <a:r>
              <a:rPr lang="en-US" sz="1000" dirty="0">
                <a:solidFill>
                  <a:schemeClr val="tx1"/>
                </a:solidFill>
                <a:latin typeface="Arial" panose="020B0604020202020204" pitchFamily="34" charset="0"/>
                <a:cs typeface="Arial" panose="020B0604020202020204" pitchFamily="34" charset="0"/>
              </a:rPr>
              <a:t>Image: Star Tribune</a:t>
            </a:r>
            <a:endParaRPr lang="en-US" sz="1000" dirty="0">
              <a:solidFill>
                <a:schemeClr val="tx1"/>
              </a:solidFill>
            </a:endParaRPr>
          </a:p>
        </p:txBody>
      </p:sp>
      <p:pic>
        <p:nvPicPr>
          <p:cNvPr id="28" name="Picture 27">
            <a:extLst>
              <a:ext uri="{FF2B5EF4-FFF2-40B4-BE49-F238E27FC236}">
                <a16:creationId xmlns:a16="http://schemas.microsoft.com/office/drawing/2014/main" id="{B36C8D5B-B2B9-462A-A9DB-CCCAD3CB945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4800" y="664332"/>
            <a:ext cx="4601593" cy="2506670"/>
          </a:xfrm>
          <a:prstGeom prst="rect">
            <a:avLst/>
          </a:prstGeom>
        </p:spPr>
      </p:pic>
      <p:cxnSp>
        <p:nvCxnSpPr>
          <p:cNvPr id="9" name="Straight Connector 8"/>
          <p:cNvCxnSpPr/>
          <p:nvPr/>
        </p:nvCxnSpPr>
        <p:spPr>
          <a:xfrm>
            <a:off x="4932758" y="3498850"/>
            <a:ext cx="3561803"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228600" y="5388293"/>
            <a:ext cx="4419600" cy="1077218"/>
          </a:xfrm>
          <a:prstGeom prst="rect">
            <a:avLst/>
          </a:prstGeom>
        </p:spPr>
        <p:txBody>
          <a:bodyPr wrap="square">
            <a:spAutoFit/>
          </a:bodyPr>
          <a:lstStyle/>
          <a:p>
            <a:pPr lvl="0" fontAlgn="auto">
              <a:spcBef>
                <a:spcPts val="0"/>
              </a:spcBef>
              <a:spcAft>
                <a:spcPts val="0"/>
              </a:spcAft>
              <a:defRPr/>
            </a:pPr>
            <a:r>
              <a:rPr lang="en-US" sz="1600" dirty="0">
                <a:solidFill>
                  <a:prstClr val="black"/>
                </a:solidFill>
                <a:latin typeface="Calibri"/>
              </a:rPr>
              <a:t>Long-term rates broadly consistent with </a:t>
            </a:r>
            <a:r>
              <a:rPr lang="en-US" sz="1600" i="1" dirty="0">
                <a:solidFill>
                  <a:prstClr val="black"/>
                </a:solidFill>
                <a:latin typeface="Calibri"/>
              </a:rPr>
              <a:t>decadal-scale</a:t>
            </a:r>
            <a:r>
              <a:rPr lang="en-US" sz="1600" dirty="0">
                <a:solidFill>
                  <a:prstClr val="black"/>
                </a:solidFill>
                <a:latin typeface="Calibri"/>
              </a:rPr>
              <a:t> rates (Need et al., 1980; Swenson et al., 2006; Lake Superior South Shore Bluff Recession Rate Study, Douglas and Iron Counties, 2012).</a:t>
            </a:r>
          </a:p>
        </p:txBody>
      </p:sp>
      <p:sp>
        <p:nvSpPr>
          <p:cNvPr id="31" name="Rectangle 30">
            <a:extLst>
              <a:ext uri="{FF2B5EF4-FFF2-40B4-BE49-F238E27FC236}">
                <a16:creationId xmlns:a16="http://schemas.microsoft.com/office/drawing/2014/main" id="{47D735BD-4909-409A-8E92-6692CD6576EC}"/>
              </a:ext>
            </a:extLst>
          </p:cNvPr>
          <p:cNvSpPr/>
          <p:nvPr/>
        </p:nvSpPr>
        <p:spPr>
          <a:xfrm>
            <a:off x="114541" y="645855"/>
            <a:ext cx="8195848" cy="2369880"/>
          </a:xfrm>
          <a:prstGeom prst="rect">
            <a:avLst/>
          </a:prstGeom>
          <a:solidFill>
            <a:schemeClr val="accent5">
              <a:lumMod val="20000"/>
              <a:lumOff val="80000"/>
            </a:schemeClr>
          </a:solidFill>
          <a:ln w="38100">
            <a:solidFill>
              <a:srgbClr val="FFC000"/>
            </a:solidFill>
          </a:ln>
        </p:spPr>
        <p:txBody>
          <a:bodyPr wrap="square">
            <a:spAutoFit/>
          </a:bodyPr>
          <a:lstStyle/>
          <a:p>
            <a:pPr lvl="0" fontAlgn="auto">
              <a:spcBef>
                <a:spcPts val="0"/>
              </a:spcBef>
              <a:spcAft>
                <a:spcPts val="0"/>
              </a:spcAf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Sample calculation for south-shore </a:t>
            </a:r>
            <a:r>
              <a:rPr kumimoji="0" lang="en-US" sz="2000" b="1" i="0" u="none" strike="noStrike" kern="1200" cap="none" spc="0" normalizeH="0" baseline="0" noProof="0" dirty="0">
                <a:ln>
                  <a:noFill/>
                </a:ln>
                <a:solidFill>
                  <a:prstClr val="black"/>
                </a:solidFill>
                <a:effectLst/>
                <a:uLnTx/>
                <a:uFillTx/>
                <a:latin typeface="Calibri"/>
                <a:ea typeface="+mn-ea"/>
                <a:cs typeface="+mn-cs"/>
              </a:rPr>
              <a:t>sand</a:t>
            </a:r>
            <a:r>
              <a:rPr kumimoji="0" lang="en-US" sz="2000" b="0" i="0" u="none" strike="noStrike" kern="1200" cap="none" spc="0" normalizeH="0" baseline="0" noProof="0" dirty="0">
                <a:ln>
                  <a:noFill/>
                </a:ln>
                <a:solidFill>
                  <a:prstClr val="black"/>
                </a:solidFill>
                <a:effectLst/>
                <a:uLnTx/>
                <a:uFillTx/>
                <a:latin typeface="Calibri"/>
                <a:ea typeface="+mn-ea"/>
                <a:cs typeface="+mn-cs"/>
              </a:rPr>
              <a:t> supply (</a:t>
            </a:r>
            <a:r>
              <a:rPr lang="en-US" sz="2000" i="1" dirty="0">
                <a:solidFill>
                  <a:prstClr val="black"/>
                </a:solidFill>
                <a:latin typeface="Calibri"/>
              </a:rPr>
              <a:t>Q</a:t>
            </a:r>
            <a:r>
              <a:rPr lang="en-US" sz="2000" i="1" baseline="-25000" dirty="0">
                <a:solidFill>
                  <a:prstClr val="black"/>
                </a:solidFill>
                <a:latin typeface="Calibri"/>
              </a:rPr>
              <a:t>SS</a:t>
            </a:r>
            <a:r>
              <a:rPr kumimoji="0" lang="en-US" sz="2000" b="0" i="0" u="none" strike="noStrike" kern="1200" cap="none" spc="0" normalizeH="0" baseline="0" noProof="0" dirty="0">
                <a:ln>
                  <a:noFill/>
                </a:ln>
                <a:solidFill>
                  <a:prstClr val="black"/>
                </a:solidFill>
                <a:effectLst/>
                <a:uLnTx/>
                <a:uFillTx/>
                <a:latin typeface="Calibri"/>
                <a:ea typeface="+mn-ea"/>
                <a:cs typeface="+mn-cs"/>
              </a:rPr>
              <a:t>) from </a:t>
            </a:r>
            <a:r>
              <a:rPr kumimoji="0" lang="en-US" sz="2000" b="0" i="1" u="none" strike="noStrike" kern="1200" cap="none" spc="0" normalizeH="0" baseline="0" noProof="0" dirty="0">
                <a:ln>
                  <a:noFill/>
                </a:ln>
                <a:solidFill>
                  <a:prstClr val="black"/>
                </a:solidFill>
                <a:effectLst/>
                <a:uLnTx/>
                <a:uFillTx/>
                <a:latin typeface="Calibri"/>
                <a:ea typeface="+mn-ea"/>
                <a:cs typeface="+mn-cs"/>
              </a:rPr>
              <a:t>bluff erosion alone</a:t>
            </a:r>
            <a:r>
              <a:rPr kumimoji="0" lang="en-US" sz="2000" b="0" i="0" u="none" strike="noStrike" kern="1200" cap="none" spc="0" normalizeH="0" baseline="0" noProof="0" dirty="0">
                <a:ln>
                  <a:noFill/>
                </a:ln>
                <a:solidFill>
                  <a:prstClr val="black"/>
                </a:solidFill>
                <a:effectLst/>
                <a:uLnTx/>
                <a:uFillTx/>
                <a:latin typeface="Calibri"/>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dirty="0">
              <a:solidFill>
                <a:prstClr val="black"/>
              </a:solidFill>
              <a:latin typeface="Calibri"/>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45</a:t>
            </a:r>
            <a:r>
              <a:rPr kumimoji="0" lang="en-US" sz="2000" b="0" i="0" u="none" strike="noStrike" kern="1200" cap="none" spc="0" normalizeH="0" noProof="0" dirty="0">
                <a:ln>
                  <a:noFill/>
                </a:ln>
                <a:solidFill>
                  <a:prstClr val="black"/>
                </a:solidFill>
                <a:effectLst/>
                <a:uLnTx/>
                <a:uFillTx/>
                <a:latin typeface="Calibri"/>
                <a:ea typeface="+mn-ea"/>
                <a:cs typeface="+mn-cs"/>
              </a:rPr>
              <a:t> cm/</a:t>
            </a:r>
            <a:r>
              <a:rPr kumimoji="0" lang="en-US" sz="2000" b="0" i="0" u="none" strike="noStrike" kern="1200" cap="none" spc="0" normalizeH="0" noProof="0" dirty="0" err="1">
                <a:ln>
                  <a:noFill/>
                </a:ln>
                <a:solidFill>
                  <a:prstClr val="black"/>
                </a:solidFill>
                <a:effectLst/>
                <a:uLnTx/>
                <a:uFillTx/>
                <a:latin typeface="Calibri"/>
                <a:ea typeface="+mn-ea"/>
                <a:cs typeface="+mn-cs"/>
              </a:rPr>
              <a:t>yr</a:t>
            </a:r>
            <a:r>
              <a:rPr kumimoji="0" lang="en-US" sz="2000" b="0" i="0" u="none" strike="noStrike" kern="1200" cap="none" spc="0" normalizeH="0" noProof="0" dirty="0">
                <a:ln>
                  <a:noFill/>
                </a:ln>
                <a:solidFill>
                  <a:prstClr val="black"/>
                </a:solidFill>
                <a:effectLst/>
                <a:uLnTx/>
                <a:uFillTx/>
                <a:latin typeface="Calibri"/>
                <a:ea typeface="+mn-ea"/>
                <a:cs typeface="+mn-cs"/>
              </a:rPr>
              <a:t> average retreat rate; 15 m average bluff height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aseline="0" dirty="0">
              <a:solidFill>
                <a:prstClr val="black"/>
              </a:solidFill>
              <a:latin typeface="Calibri"/>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noProof="0" dirty="0">
                <a:ln>
                  <a:noFill/>
                </a:ln>
                <a:solidFill>
                  <a:prstClr val="black"/>
                </a:solidFill>
                <a:effectLst/>
                <a:uLnTx/>
                <a:uFillTx/>
                <a:latin typeface="Calibri"/>
                <a:ea typeface="+mn-ea"/>
                <a:cs typeface="+mn-cs"/>
              </a:rPr>
              <a:t>55 km source length (Superior to </a:t>
            </a:r>
            <a:r>
              <a:rPr kumimoji="0" lang="en-US" sz="2000" b="0" i="0" u="none" strike="noStrike" kern="1200" cap="none" spc="0" normalizeH="0" noProof="0" dirty="0" err="1">
                <a:ln>
                  <a:noFill/>
                </a:ln>
                <a:solidFill>
                  <a:prstClr val="black"/>
                </a:solidFill>
                <a:effectLst/>
                <a:uLnTx/>
                <a:uFillTx/>
                <a:latin typeface="Calibri"/>
                <a:ea typeface="+mn-ea"/>
                <a:cs typeface="+mn-cs"/>
              </a:rPr>
              <a:t>Herbster</a:t>
            </a:r>
            <a:r>
              <a:rPr kumimoji="0" lang="en-US" sz="2000" b="0" i="0" u="none" strike="noStrike" kern="1200" cap="none" spc="0" normalizeH="0" noProof="0" dirty="0">
                <a:ln>
                  <a:noFill/>
                </a:ln>
                <a:solidFill>
                  <a:prstClr val="black"/>
                </a:solidFill>
                <a:effectLst/>
                <a:uLnTx/>
                <a:uFillTx/>
                <a:latin typeface="Calibri"/>
                <a:ea typeface="+mn-ea"/>
                <a:cs typeface="+mn-cs"/>
              </a:rPr>
              <a:t>, WI)</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dirty="0">
              <a:solidFill>
                <a:prstClr val="black"/>
              </a:solidFill>
              <a:latin typeface="Calibri"/>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noProof="0" dirty="0">
                <a:ln>
                  <a:noFill/>
                </a:ln>
                <a:solidFill>
                  <a:prstClr val="black"/>
                </a:solidFill>
                <a:effectLst/>
                <a:uLnTx/>
                <a:uFillTx/>
                <a:latin typeface="Calibri"/>
                <a:ea typeface="+mn-ea"/>
                <a:cs typeface="+mn-cs"/>
              </a:rPr>
              <a:t>7% sand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aseline="0" dirty="0">
              <a:solidFill>
                <a:prstClr val="black"/>
              </a:solidFill>
              <a:latin typeface="Calibri"/>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1" u="none" strike="noStrike" kern="1200" cap="none" spc="0" normalizeH="0" noProof="0" dirty="0">
                <a:ln>
                  <a:noFill/>
                </a:ln>
                <a:solidFill>
                  <a:prstClr val="black"/>
                </a:solidFill>
                <a:effectLst/>
                <a:uLnTx/>
                <a:uFillTx/>
                <a:latin typeface="Calibri"/>
                <a:ea typeface="+mn-ea"/>
                <a:cs typeface="+mn-cs"/>
              </a:rPr>
              <a:t>Q</a:t>
            </a:r>
            <a:r>
              <a:rPr lang="en-US" sz="2000" b="1" i="1" baseline="-25000" dirty="0">
                <a:solidFill>
                  <a:prstClr val="black"/>
                </a:solidFill>
                <a:latin typeface="Calibri"/>
                <a:cs typeface="+mn-cs"/>
              </a:rPr>
              <a:t>S</a:t>
            </a:r>
            <a:r>
              <a:rPr kumimoji="0" lang="en-US" sz="2000" b="1" i="1" u="none" strike="noStrike" kern="1200" cap="none" spc="0" normalizeH="0" baseline="-25000" noProof="0" dirty="0">
                <a:ln>
                  <a:noFill/>
                </a:ln>
                <a:solidFill>
                  <a:prstClr val="black"/>
                </a:solidFill>
                <a:effectLst/>
                <a:uLnTx/>
                <a:uFillTx/>
                <a:latin typeface="Calibri"/>
                <a:ea typeface="+mn-ea"/>
                <a:cs typeface="+mn-cs"/>
              </a:rPr>
              <a:t>S</a:t>
            </a:r>
            <a:r>
              <a:rPr kumimoji="0" lang="en-US" sz="2000" b="1" i="0" u="none" strike="noStrike" kern="1200" cap="none" spc="0" normalizeH="0" noProof="0" dirty="0">
                <a:ln>
                  <a:noFill/>
                </a:ln>
                <a:solidFill>
                  <a:prstClr val="black"/>
                </a:solidFill>
                <a:effectLst/>
                <a:uLnTx/>
                <a:uFillTx/>
                <a:latin typeface="Calibri"/>
                <a:ea typeface="+mn-ea"/>
                <a:cs typeface="+mn-cs"/>
              </a:rPr>
              <a:t> ~ 25,000 m</a:t>
            </a:r>
            <a:r>
              <a:rPr kumimoji="0" lang="en-US" sz="2000" b="1" i="0" u="none" strike="noStrike" kern="1200" cap="none" spc="0" normalizeH="0" baseline="30000" noProof="0" dirty="0">
                <a:ln>
                  <a:noFill/>
                </a:ln>
                <a:solidFill>
                  <a:prstClr val="black"/>
                </a:solidFill>
                <a:effectLst/>
                <a:uLnTx/>
                <a:uFillTx/>
                <a:latin typeface="Calibri"/>
                <a:ea typeface="+mn-ea"/>
                <a:cs typeface="+mn-cs"/>
              </a:rPr>
              <a:t>3</a:t>
            </a:r>
            <a:r>
              <a:rPr kumimoji="0" lang="en-US" sz="2000" b="1" i="0" u="none" strike="noStrike" kern="1200" cap="none" spc="0" normalizeH="0" noProof="0" dirty="0">
                <a:ln>
                  <a:noFill/>
                </a:ln>
                <a:solidFill>
                  <a:prstClr val="black"/>
                </a:solidFill>
                <a:effectLst/>
                <a:uLnTx/>
                <a:uFillTx/>
                <a:latin typeface="Calibri"/>
                <a:ea typeface="+mn-ea"/>
                <a:cs typeface="+mn-cs"/>
              </a:rPr>
              <a:t>/</a:t>
            </a:r>
            <a:r>
              <a:rPr kumimoji="0" lang="en-US" sz="2000" b="1" i="0" u="none" strike="noStrike" kern="1200" cap="none" spc="0" normalizeH="0" noProof="0" dirty="0" err="1">
                <a:ln>
                  <a:noFill/>
                </a:ln>
                <a:solidFill>
                  <a:prstClr val="black"/>
                </a:solidFill>
                <a:effectLst/>
                <a:uLnTx/>
                <a:uFillTx/>
                <a:latin typeface="Calibri"/>
                <a:ea typeface="+mn-ea"/>
                <a:cs typeface="+mn-cs"/>
              </a:rPr>
              <a:t>yr</a:t>
            </a:r>
            <a:endParaRPr kumimoji="0" lang="en-US" sz="2000" b="1" i="0" u="none" strike="noStrike" kern="1200" cap="none" spc="0" normalizeH="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03820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ack bear walking across a lush green field&#10;&#10;Description automatically generated">
            <a:extLst>
              <a:ext uri="{FF2B5EF4-FFF2-40B4-BE49-F238E27FC236}">
                <a16:creationId xmlns:a16="http://schemas.microsoft.com/office/drawing/2014/main" id="{94DA2592-5403-4DCD-B2D3-170C21038C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1" y="741908"/>
            <a:ext cx="5562599" cy="6116091"/>
          </a:xfrm>
          <a:prstGeom prst="rect">
            <a:avLst/>
          </a:prstGeom>
        </p:spPr>
      </p:pic>
      <p:pic>
        <p:nvPicPr>
          <p:cNvPr id="7" name="Picture 6" descr="A close up of a map&#10;&#10;Description automatically generated">
            <a:extLst>
              <a:ext uri="{FF2B5EF4-FFF2-40B4-BE49-F238E27FC236}">
                <a16:creationId xmlns:a16="http://schemas.microsoft.com/office/drawing/2014/main" id="{28BD5E0B-EBB1-4DF1-BF81-CE8FAF20F39A}"/>
              </a:ext>
            </a:extLst>
          </p:cNvPr>
          <p:cNvPicPr>
            <a:picLocks noChangeAspect="1"/>
          </p:cNvPicPr>
          <p:nvPr/>
        </p:nvPicPr>
        <p:blipFill rotWithShape="1">
          <a:blip r:embed="rId4">
            <a:extLst>
              <a:ext uri="{28A0092B-C50C-407E-A947-70E740481C1C}">
                <a14:useLocalDpi xmlns:a14="http://schemas.microsoft.com/office/drawing/2010/main" val="0"/>
              </a:ext>
            </a:extLst>
          </a:blip>
          <a:srcRect r="35998"/>
          <a:stretch/>
        </p:blipFill>
        <p:spPr>
          <a:xfrm>
            <a:off x="838200" y="4372996"/>
            <a:ext cx="2286000" cy="2485004"/>
          </a:xfrm>
          <a:prstGeom prst="rect">
            <a:avLst/>
          </a:prstGeom>
        </p:spPr>
      </p:pic>
      <p:pic>
        <p:nvPicPr>
          <p:cNvPr id="8" name="Picture 7" descr="A close up of a map&#10;&#10;Description automatically generated">
            <a:extLst>
              <a:ext uri="{FF2B5EF4-FFF2-40B4-BE49-F238E27FC236}">
                <a16:creationId xmlns:a16="http://schemas.microsoft.com/office/drawing/2014/main" id="{80A86C77-776B-43E8-B253-407FD7FE695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35998"/>
          <a:stretch/>
        </p:blipFill>
        <p:spPr>
          <a:xfrm>
            <a:off x="838200" y="741907"/>
            <a:ext cx="1374729" cy="1494404"/>
          </a:xfrm>
          <a:prstGeom prst="rect">
            <a:avLst/>
          </a:prstGeom>
        </p:spPr>
      </p:pic>
      <p:cxnSp>
        <p:nvCxnSpPr>
          <p:cNvPr id="10" name="Straight Arrow Connector 9">
            <a:extLst>
              <a:ext uri="{FF2B5EF4-FFF2-40B4-BE49-F238E27FC236}">
                <a16:creationId xmlns:a16="http://schemas.microsoft.com/office/drawing/2014/main" id="{141EE9CF-CDB5-4C5D-ACD4-D025D8EBEEAB}"/>
              </a:ext>
            </a:extLst>
          </p:cNvPr>
          <p:cNvCxnSpPr>
            <a:cxnSpLocks/>
          </p:cNvCxnSpPr>
          <p:nvPr/>
        </p:nvCxnSpPr>
        <p:spPr>
          <a:xfrm>
            <a:off x="2328376" y="1446831"/>
            <a:ext cx="2844171" cy="367713"/>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7295F8F-2B7E-4B8A-96C3-A4A9975D23D1}"/>
              </a:ext>
            </a:extLst>
          </p:cNvPr>
          <p:cNvCxnSpPr>
            <a:cxnSpLocks/>
          </p:cNvCxnSpPr>
          <p:nvPr/>
        </p:nvCxnSpPr>
        <p:spPr>
          <a:xfrm flipV="1">
            <a:off x="2209800" y="4267200"/>
            <a:ext cx="3124200" cy="1062375"/>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17432AEB-898C-48BF-9F18-E72FD6FB8961}"/>
              </a:ext>
            </a:extLst>
          </p:cNvPr>
          <p:cNvCxnSpPr>
            <a:cxnSpLocks/>
          </p:cNvCxnSpPr>
          <p:nvPr/>
        </p:nvCxnSpPr>
        <p:spPr>
          <a:xfrm flipH="1">
            <a:off x="5540277" y="1484515"/>
            <a:ext cx="1877932" cy="1161793"/>
          </a:xfrm>
          <a:prstGeom prst="straightConnector1">
            <a:avLst/>
          </a:prstGeom>
          <a:ln w="1270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E107846A-5A98-4CFB-A8DA-80E2E983EEB9}"/>
              </a:ext>
            </a:extLst>
          </p:cNvPr>
          <p:cNvSpPr txBox="1"/>
          <p:nvPr/>
        </p:nvSpPr>
        <p:spPr>
          <a:xfrm>
            <a:off x="2209800" y="738944"/>
            <a:ext cx="1834182"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Alberta Clipper</a:t>
            </a:r>
          </a:p>
        </p:txBody>
      </p:sp>
      <p:sp>
        <p:nvSpPr>
          <p:cNvPr id="12" name="TextBox 11">
            <a:extLst>
              <a:ext uri="{FF2B5EF4-FFF2-40B4-BE49-F238E27FC236}">
                <a16:creationId xmlns:a16="http://schemas.microsoft.com/office/drawing/2014/main" id="{1505DCED-51CD-4E70-B8B0-BD3F61D8573E}"/>
              </a:ext>
            </a:extLst>
          </p:cNvPr>
          <p:cNvSpPr txBox="1"/>
          <p:nvPr/>
        </p:nvSpPr>
        <p:spPr>
          <a:xfrm>
            <a:off x="3124200" y="6150113"/>
            <a:ext cx="2209800" cy="70788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Colorado Low / Texas Hook</a:t>
            </a:r>
          </a:p>
        </p:txBody>
      </p:sp>
      <p:cxnSp>
        <p:nvCxnSpPr>
          <p:cNvPr id="21" name="Straight Arrow Connector 20">
            <a:extLst>
              <a:ext uri="{FF2B5EF4-FFF2-40B4-BE49-F238E27FC236}">
                <a16:creationId xmlns:a16="http://schemas.microsoft.com/office/drawing/2014/main" id="{63AFCE26-729D-4812-BF48-C1570E2B1D94}"/>
              </a:ext>
            </a:extLst>
          </p:cNvPr>
          <p:cNvCxnSpPr>
            <a:cxnSpLocks/>
          </p:cNvCxnSpPr>
          <p:nvPr/>
        </p:nvCxnSpPr>
        <p:spPr>
          <a:xfrm flipH="1">
            <a:off x="5782147" y="1849387"/>
            <a:ext cx="1877932" cy="1161793"/>
          </a:xfrm>
          <a:prstGeom prst="straightConnector1">
            <a:avLst/>
          </a:prstGeom>
          <a:ln w="1270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A9C20A29-D578-458C-8F34-079B01BA4641}"/>
              </a:ext>
            </a:extLst>
          </p:cNvPr>
          <p:cNvCxnSpPr>
            <a:cxnSpLocks/>
          </p:cNvCxnSpPr>
          <p:nvPr/>
        </p:nvCxnSpPr>
        <p:spPr>
          <a:xfrm flipH="1">
            <a:off x="6019800" y="2267207"/>
            <a:ext cx="1877932" cy="1161793"/>
          </a:xfrm>
          <a:prstGeom prst="straightConnector1">
            <a:avLst/>
          </a:prstGeom>
          <a:ln w="1270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EBC8625E-5842-4D1F-A1FC-63D8E732D977}"/>
              </a:ext>
            </a:extLst>
          </p:cNvPr>
          <p:cNvSpPr txBox="1"/>
          <p:nvPr/>
        </p:nvSpPr>
        <p:spPr>
          <a:xfrm>
            <a:off x="67136" y="2849501"/>
            <a:ext cx="4123864" cy="1015663"/>
          </a:xfrm>
          <a:prstGeom prst="rect">
            <a:avLst/>
          </a:prstGeom>
          <a:solidFill>
            <a:schemeClr val="bg1">
              <a:lumMod val="95000"/>
            </a:schemeClr>
          </a:solidFill>
          <a:ln w="38100">
            <a:solidFill>
              <a:schemeClr val="accent5">
                <a:lumMod val="60000"/>
                <a:lumOff val="40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Nearly all extratropical cyclone tracks generate period of </a:t>
            </a:r>
            <a:r>
              <a:rPr kumimoji="0" lang="en-US" sz="2000" b="1" i="0" u="none" strike="noStrike" kern="1200" cap="none" spc="0" normalizeH="0" baseline="0" noProof="0" dirty="0">
                <a:ln>
                  <a:noFill/>
                </a:ln>
                <a:solidFill>
                  <a:prstClr val="black"/>
                </a:solidFill>
                <a:effectLst/>
                <a:uLnTx/>
                <a:uFillTx/>
                <a:latin typeface="Calibri"/>
                <a:ea typeface="+mn-ea"/>
                <a:cs typeface="+mn-cs"/>
              </a:rPr>
              <a:t>E</a:t>
            </a:r>
            <a:r>
              <a:rPr kumimoji="0" lang="en-US" sz="2000" b="0" i="0" u="none" strike="noStrike" kern="1200" cap="none" spc="0" normalizeH="0" baseline="0" noProof="0" dirty="0">
                <a:ln>
                  <a:noFill/>
                </a:ln>
                <a:solidFill>
                  <a:prstClr val="black"/>
                </a:solidFill>
                <a:effectLst/>
                <a:uLnTx/>
                <a:uFillTx/>
                <a:latin typeface="Calibri"/>
                <a:ea typeface="+mn-ea"/>
                <a:cs typeface="+mn-cs"/>
              </a:rPr>
              <a:t> – </a:t>
            </a:r>
            <a:r>
              <a:rPr kumimoji="0" lang="en-US" sz="2000" b="1" i="0" u="none" strike="noStrike" kern="1200" cap="none" spc="0" normalizeH="0" baseline="0" noProof="0" dirty="0">
                <a:ln>
                  <a:noFill/>
                </a:ln>
                <a:solidFill>
                  <a:prstClr val="black"/>
                </a:solidFill>
                <a:effectLst/>
                <a:uLnTx/>
                <a:uFillTx/>
                <a:latin typeface="Calibri"/>
                <a:ea typeface="+mn-ea"/>
                <a:cs typeface="+mn-cs"/>
              </a:rPr>
              <a:t>NE</a:t>
            </a:r>
            <a:r>
              <a:rPr kumimoji="0" lang="en-US" sz="2000" b="0" i="0" u="none" strike="noStrike" kern="1200" cap="none" spc="0" normalizeH="0" baseline="0" noProof="0" dirty="0">
                <a:ln>
                  <a:noFill/>
                </a:ln>
                <a:solidFill>
                  <a:prstClr val="black"/>
                </a:solidFill>
                <a:effectLst/>
                <a:uLnTx/>
                <a:uFillTx/>
                <a:latin typeface="Calibri"/>
                <a:ea typeface="+mn-ea"/>
                <a:cs typeface="+mn-cs"/>
              </a:rPr>
              <a:t> flow in the western arm of Lake Superior</a:t>
            </a:r>
          </a:p>
        </p:txBody>
      </p:sp>
      <p:sp>
        <p:nvSpPr>
          <p:cNvPr id="15" name="TextBox 14">
            <a:extLst>
              <a:ext uri="{FF2B5EF4-FFF2-40B4-BE49-F238E27FC236}">
                <a16:creationId xmlns:a16="http://schemas.microsoft.com/office/drawing/2014/main" id="{4BAD2FE0-4650-4FA8-BE58-62C62293258D}"/>
              </a:ext>
            </a:extLst>
          </p:cNvPr>
          <p:cNvSpPr txBox="1"/>
          <p:nvPr/>
        </p:nvSpPr>
        <p:spPr>
          <a:xfrm>
            <a:off x="762000" y="104451"/>
            <a:ext cx="7620000" cy="400110"/>
          </a:xfrm>
          <a:prstGeom prst="rect">
            <a:avLst/>
          </a:prstGeom>
          <a:solidFill>
            <a:schemeClr val="bg1">
              <a:lumMod val="85000"/>
            </a:schemeClr>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Transport pathways: Sand transported during ‘storms’ (cyclones)</a:t>
            </a:r>
          </a:p>
        </p:txBody>
      </p:sp>
      <p:sp>
        <p:nvSpPr>
          <p:cNvPr id="2" name="TextBox 1">
            <a:extLst>
              <a:ext uri="{FF2B5EF4-FFF2-40B4-BE49-F238E27FC236}">
                <a16:creationId xmlns:a16="http://schemas.microsoft.com/office/drawing/2014/main" id="{1FFBB1ED-1537-097A-BADC-3806E3168846}"/>
              </a:ext>
            </a:extLst>
          </p:cNvPr>
          <p:cNvSpPr txBox="1"/>
          <p:nvPr/>
        </p:nvSpPr>
        <p:spPr>
          <a:xfrm>
            <a:off x="5577491" y="5516941"/>
            <a:ext cx="2819401" cy="1015663"/>
          </a:xfrm>
          <a:prstGeom prst="rect">
            <a:avLst/>
          </a:prstGeom>
          <a:solidFill>
            <a:srgbClr val="FFC000"/>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Most important, by far. Sediment transport ‘switch’ is ON.</a:t>
            </a:r>
          </a:p>
        </p:txBody>
      </p:sp>
    </p:spTree>
    <p:extLst>
      <p:ext uri="{BB962C8B-B14F-4D97-AF65-F5344CB8AC3E}">
        <p14:creationId xmlns:p14="http://schemas.microsoft.com/office/powerpoint/2010/main" val="3719253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BAD2FE0-4650-4FA8-BE58-62C62293258D}"/>
              </a:ext>
            </a:extLst>
          </p:cNvPr>
          <p:cNvSpPr txBox="1"/>
          <p:nvPr/>
        </p:nvSpPr>
        <p:spPr>
          <a:xfrm>
            <a:off x="776288" y="238065"/>
            <a:ext cx="7848599" cy="400110"/>
          </a:xfrm>
          <a:prstGeom prst="rect">
            <a:avLst/>
          </a:prstGeom>
          <a:solidFill>
            <a:schemeClr val="bg1">
              <a:lumMod val="95000"/>
            </a:schemeClr>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Transport pathways: Net </a:t>
            </a:r>
            <a:r>
              <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longshore transport</a:t>
            </a:r>
            <a:r>
              <a:rPr kumimoji="0" lang="en-US"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of sand near Duluth</a:t>
            </a:r>
          </a:p>
        </p:txBody>
      </p:sp>
      <p:pic>
        <p:nvPicPr>
          <p:cNvPr id="3" name="Picture 2" descr="A close up of a logo&#10;&#10;Description automatically generated">
            <a:extLst>
              <a:ext uri="{FF2B5EF4-FFF2-40B4-BE49-F238E27FC236}">
                <a16:creationId xmlns:a16="http://schemas.microsoft.com/office/drawing/2014/main" id="{CC54C829-F83A-4E59-8257-09DB540C79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cxnSp>
        <p:nvCxnSpPr>
          <p:cNvPr id="7" name="Straight Arrow Connector 6">
            <a:extLst>
              <a:ext uri="{FF2B5EF4-FFF2-40B4-BE49-F238E27FC236}">
                <a16:creationId xmlns:a16="http://schemas.microsoft.com/office/drawing/2014/main" id="{B04EF64E-6607-4301-8B8C-4EAFFEBB08F9}"/>
              </a:ext>
            </a:extLst>
          </p:cNvPr>
          <p:cNvCxnSpPr>
            <a:cxnSpLocks/>
          </p:cNvCxnSpPr>
          <p:nvPr/>
        </p:nvCxnSpPr>
        <p:spPr>
          <a:xfrm flipH="1">
            <a:off x="5029200" y="1066800"/>
            <a:ext cx="1877932" cy="1161793"/>
          </a:xfrm>
          <a:prstGeom prst="straightConnector1">
            <a:avLst/>
          </a:prstGeom>
          <a:ln w="1270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3622F52B-B08D-44EC-8A8B-FFD0AD032FDC}"/>
              </a:ext>
            </a:extLst>
          </p:cNvPr>
          <p:cNvCxnSpPr>
            <a:cxnSpLocks/>
          </p:cNvCxnSpPr>
          <p:nvPr/>
        </p:nvCxnSpPr>
        <p:spPr>
          <a:xfrm flipH="1">
            <a:off x="5428215" y="1660272"/>
            <a:ext cx="1877932" cy="1161793"/>
          </a:xfrm>
          <a:prstGeom prst="straightConnector1">
            <a:avLst/>
          </a:prstGeom>
          <a:ln w="1270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8E28149-55BF-4D6B-BD18-EDFBA8CBDAD0}"/>
              </a:ext>
            </a:extLst>
          </p:cNvPr>
          <p:cNvCxnSpPr>
            <a:cxnSpLocks/>
          </p:cNvCxnSpPr>
          <p:nvPr/>
        </p:nvCxnSpPr>
        <p:spPr>
          <a:xfrm flipH="1">
            <a:off x="5818268" y="2267207"/>
            <a:ext cx="1877932" cy="1161793"/>
          </a:xfrm>
          <a:prstGeom prst="straightConnector1">
            <a:avLst/>
          </a:prstGeom>
          <a:ln w="1270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54BBF52-BAC4-4217-BFDF-8B55DE2BE6A5}"/>
              </a:ext>
            </a:extLst>
          </p:cNvPr>
          <p:cNvCxnSpPr>
            <a:cxnSpLocks/>
          </p:cNvCxnSpPr>
          <p:nvPr/>
        </p:nvCxnSpPr>
        <p:spPr>
          <a:xfrm>
            <a:off x="4038600" y="2189108"/>
            <a:ext cx="0" cy="93509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250C588-961D-43B6-90B1-3D80AC5ABC5F}"/>
              </a:ext>
            </a:extLst>
          </p:cNvPr>
          <p:cNvCxnSpPr>
            <a:cxnSpLocks/>
          </p:cNvCxnSpPr>
          <p:nvPr/>
        </p:nvCxnSpPr>
        <p:spPr>
          <a:xfrm>
            <a:off x="3733800" y="2504254"/>
            <a:ext cx="0" cy="93509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2ED6D28-17CF-4569-9518-7C398CABACFA}"/>
              </a:ext>
            </a:extLst>
          </p:cNvPr>
          <p:cNvCxnSpPr>
            <a:cxnSpLocks/>
          </p:cNvCxnSpPr>
          <p:nvPr/>
        </p:nvCxnSpPr>
        <p:spPr>
          <a:xfrm>
            <a:off x="4343400" y="1905000"/>
            <a:ext cx="0" cy="93509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C89ABD4-FD08-4BEE-A7E1-E095711830D3}"/>
              </a:ext>
            </a:extLst>
          </p:cNvPr>
          <p:cNvCxnSpPr>
            <a:cxnSpLocks/>
          </p:cNvCxnSpPr>
          <p:nvPr/>
        </p:nvCxnSpPr>
        <p:spPr>
          <a:xfrm>
            <a:off x="4572000" y="3962400"/>
            <a:ext cx="838200" cy="40169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F783AC3-A79F-43C3-AC17-D1AA33C33508}"/>
              </a:ext>
            </a:extLst>
          </p:cNvPr>
          <p:cNvCxnSpPr>
            <a:cxnSpLocks/>
          </p:cNvCxnSpPr>
          <p:nvPr/>
        </p:nvCxnSpPr>
        <p:spPr>
          <a:xfrm>
            <a:off x="4281488" y="4143375"/>
            <a:ext cx="838200" cy="40169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99B7B48-E3A4-4A71-9BA9-033A64003AB9}"/>
              </a:ext>
            </a:extLst>
          </p:cNvPr>
          <p:cNvCxnSpPr>
            <a:cxnSpLocks/>
          </p:cNvCxnSpPr>
          <p:nvPr/>
        </p:nvCxnSpPr>
        <p:spPr>
          <a:xfrm>
            <a:off x="3990975" y="4361629"/>
            <a:ext cx="838200" cy="40169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749CF04-56C3-466C-B748-7E5390F63973}"/>
              </a:ext>
            </a:extLst>
          </p:cNvPr>
          <p:cNvSpPr txBox="1"/>
          <p:nvPr/>
        </p:nvSpPr>
        <p:spPr>
          <a:xfrm rot="19665195">
            <a:off x="6119890" y="2154319"/>
            <a:ext cx="142529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Calibri"/>
                <a:ea typeface="+mn-ea"/>
                <a:cs typeface="+mn-cs"/>
              </a:rPr>
              <a:t>E- NE wind</a:t>
            </a:r>
          </a:p>
        </p:txBody>
      </p:sp>
      <p:sp>
        <p:nvSpPr>
          <p:cNvPr id="19" name="TextBox 18">
            <a:extLst>
              <a:ext uri="{FF2B5EF4-FFF2-40B4-BE49-F238E27FC236}">
                <a16:creationId xmlns:a16="http://schemas.microsoft.com/office/drawing/2014/main" id="{AD216F29-C7A1-44E6-8CB3-7C237C39FE3E}"/>
              </a:ext>
            </a:extLst>
          </p:cNvPr>
          <p:cNvSpPr txBox="1"/>
          <p:nvPr/>
        </p:nvSpPr>
        <p:spPr>
          <a:xfrm>
            <a:off x="4784596" y="3828420"/>
            <a:ext cx="90350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a:ea typeface="+mn-ea"/>
                <a:cs typeface="+mn-cs"/>
              </a:rPr>
              <a:t>wave crests</a:t>
            </a:r>
          </a:p>
        </p:txBody>
      </p:sp>
      <p:cxnSp>
        <p:nvCxnSpPr>
          <p:cNvPr id="20" name="Straight Arrow Connector 19">
            <a:extLst>
              <a:ext uri="{FF2B5EF4-FFF2-40B4-BE49-F238E27FC236}">
                <a16:creationId xmlns:a16="http://schemas.microsoft.com/office/drawing/2014/main" id="{87AB76D0-B69E-4680-B0AC-D1AC0FDB74FB}"/>
              </a:ext>
            </a:extLst>
          </p:cNvPr>
          <p:cNvCxnSpPr>
            <a:cxnSpLocks/>
          </p:cNvCxnSpPr>
          <p:nvPr/>
        </p:nvCxnSpPr>
        <p:spPr>
          <a:xfrm flipH="1">
            <a:off x="2387236" y="4763321"/>
            <a:ext cx="1829253" cy="514209"/>
          </a:xfrm>
          <a:prstGeom prst="straightConnector1">
            <a:avLst/>
          </a:prstGeom>
          <a:ln w="73025">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E0A6153B-AB1C-4760-ACD5-980C5F9F25C5}"/>
              </a:ext>
            </a:extLst>
          </p:cNvPr>
          <p:cNvSpPr txBox="1"/>
          <p:nvPr/>
        </p:nvSpPr>
        <p:spPr>
          <a:xfrm>
            <a:off x="4123854" y="2803009"/>
            <a:ext cx="90350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a:ea typeface="+mn-ea"/>
                <a:cs typeface="+mn-cs"/>
              </a:rPr>
              <a:t>wave crests</a:t>
            </a:r>
          </a:p>
        </p:txBody>
      </p:sp>
      <p:cxnSp>
        <p:nvCxnSpPr>
          <p:cNvPr id="24" name="Straight Arrow Connector 23">
            <a:extLst>
              <a:ext uri="{FF2B5EF4-FFF2-40B4-BE49-F238E27FC236}">
                <a16:creationId xmlns:a16="http://schemas.microsoft.com/office/drawing/2014/main" id="{E66E1503-FF75-437C-AD40-CD4163B486EC}"/>
              </a:ext>
            </a:extLst>
          </p:cNvPr>
          <p:cNvCxnSpPr>
            <a:cxnSpLocks/>
          </p:cNvCxnSpPr>
          <p:nvPr/>
        </p:nvCxnSpPr>
        <p:spPr>
          <a:xfrm flipH="1">
            <a:off x="1740166" y="3124200"/>
            <a:ext cx="1561697" cy="1181171"/>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47583C27-B2B4-4025-8D1C-8D9FFEAC5FFD}"/>
              </a:ext>
            </a:extLst>
          </p:cNvPr>
          <p:cNvSpPr txBox="1"/>
          <p:nvPr/>
        </p:nvSpPr>
        <p:spPr>
          <a:xfrm>
            <a:off x="2057958" y="4239309"/>
            <a:ext cx="169473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C000"/>
                </a:solidFill>
                <a:effectLst/>
                <a:uLnTx/>
                <a:uFillTx/>
                <a:latin typeface="Calibri"/>
                <a:ea typeface="+mn-ea"/>
                <a:cs typeface="+mn-cs"/>
              </a:rPr>
              <a:t>Longshore sand transport</a:t>
            </a:r>
          </a:p>
        </p:txBody>
      </p:sp>
      <p:sp>
        <p:nvSpPr>
          <p:cNvPr id="28" name="Oval 27">
            <a:extLst>
              <a:ext uri="{FF2B5EF4-FFF2-40B4-BE49-F238E27FC236}">
                <a16:creationId xmlns:a16="http://schemas.microsoft.com/office/drawing/2014/main" id="{39DADA41-213C-46D4-9B20-B8DC18C38BA1}"/>
              </a:ext>
            </a:extLst>
          </p:cNvPr>
          <p:cNvSpPr/>
          <p:nvPr/>
        </p:nvSpPr>
        <p:spPr>
          <a:xfrm rot="19334073">
            <a:off x="1279473" y="3989594"/>
            <a:ext cx="770758" cy="2031066"/>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9" name="TextBox 28">
            <a:extLst>
              <a:ext uri="{FF2B5EF4-FFF2-40B4-BE49-F238E27FC236}">
                <a16:creationId xmlns:a16="http://schemas.microsoft.com/office/drawing/2014/main" id="{ED8CA108-9497-4A6C-A1EB-2870CCD75FBE}"/>
              </a:ext>
            </a:extLst>
          </p:cNvPr>
          <p:cNvSpPr txBox="1"/>
          <p:nvPr/>
        </p:nvSpPr>
        <p:spPr>
          <a:xfrm>
            <a:off x="246642" y="1619523"/>
            <a:ext cx="1848549" cy="64633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convergence</a:t>
            </a:r>
            <a:r>
              <a:rPr kumimoji="0" lang="en-US" sz="1800" b="0" i="0" u="none" strike="noStrike" kern="1200" cap="none" spc="0" normalizeH="0" baseline="0" noProof="0" dirty="0">
                <a:ln>
                  <a:noFill/>
                </a:ln>
                <a:solidFill>
                  <a:prstClr val="black"/>
                </a:solidFill>
                <a:effectLst/>
                <a:uLnTx/>
                <a:uFillTx/>
                <a:latin typeface="Calibri"/>
                <a:ea typeface="+mn-ea"/>
                <a:cs typeface="+mn-cs"/>
              </a:rPr>
              <a:t> = deposition (SINK)</a:t>
            </a:r>
          </a:p>
        </p:txBody>
      </p:sp>
      <p:cxnSp>
        <p:nvCxnSpPr>
          <p:cNvPr id="30" name="Straight Arrow Connector 29">
            <a:extLst>
              <a:ext uri="{FF2B5EF4-FFF2-40B4-BE49-F238E27FC236}">
                <a16:creationId xmlns:a16="http://schemas.microsoft.com/office/drawing/2014/main" id="{B2B2A485-CB13-48F1-A4CF-B2B000CD8F15}"/>
              </a:ext>
            </a:extLst>
          </p:cNvPr>
          <p:cNvCxnSpPr>
            <a:cxnSpLocks/>
          </p:cNvCxnSpPr>
          <p:nvPr/>
        </p:nvCxnSpPr>
        <p:spPr>
          <a:xfrm>
            <a:off x="1127894" y="2708523"/>
            <a:ext cx="9513" cy="1298349"/>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E0A6153B-AB1C-4760-ACD5-980C5F9F25C5}"/>
              </a:ext>
            </a:extLst>
          </p:cNvPr>
          <p:cNvSpPr txBox="1"/>
          <p:nvPr/>
        </p:nvSpPr>
        <p:spPr>
          <a:xfrm rot="19339712">
            <a:off x="1980423" y="2290143"/>
            <a:ext cx="2119605" cy="338554"/>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Net </a:t>
            </a:r>
            <a:r>
              <a:rPr kumimoji="0" lang="en-US" sz="1600" b="1" i="0" u="none" strike="noStrike" kern="1200" cap="none" spc="0" normalizeH="0" baseline="0" noProof="0" dirty="0">
                <a:ln>
                  <a:noFill/>
                </a:ln>
                <a:solidFill>
                  <a:prstClr val="black"/>
                </a:solidFill>
                <a:effectLst/>
                <a:uLnTx/>
                <a:uFillTx/>
                <a:latin typeface="Calibri"/>
                <a:ea typeface="+mn-ea"/>
                <a:cs typeface="+mn-cs"/>
              </a:rPr>
              <a:t>erosional</a:t>
            </a:r>
            <a:r>
              <a:rPr kumimoji="0" lang="en-US" sz="1600" b="0" i="0" u="none" strike="noStrike" kern="1200" cap="none" spc="0" normalizeH="0" baseline="0" noProof="0" dirty="0">
                <a:ln>
                  <a:noFill/>
                </a:ln>
                <a:solidFill>
                  <a:prstClr val="black"/>
                </a:solidFill>
                <a:effectLst/>
                <a:uLnTx/>
                <a:uFillTx/>
                <a:latin typeface="Calibri"/>
                <a:ea typeface="+mn-ea"/>
                <a:cs typeface="+mn-cs"/>
              </a:rPr>
              <a:t> coastline</a:t>
            </a:r>
          </a:p>
        </p:txBody>
      </p:sp>
      <p:sp>
        <p:nvSpPr>
          <p:cNvPr id="32" name="TextBox 31">
            <a:extLst>
              <a:ext uri="{FF2B5EF4-FFF2-40B4-BE49-F238E27FC236}">
                <a16:creationId xmlns:a16="http://schemas.microsoft.com/office/drawing/2014/main" id="{E0A6153B-AB1C-4760-ACD5-980C5F9F25C5}"/>
              </a:ext>
            </a:extLst>
          </p:cNvPr>
          <p:cNvSpPr txBox="1"/>
          <p:nvPr/>
        </p:nvSpPr>
        <p:spPr>
          <a:xfrm rot="20255625">
            <a:off x="3641010" y="5103632"/>
            <a:ext cx="2195614" cy="338554"/>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Net </a:t>
            </a:r>
            <a:r>
              <a:rPr kumimoji="0" lang="en-US" sz="1600" b="1" i="0" u="none" strike="noStrike" kern="1200" cap="none" spc="0" normalizeH="0" baseline="0" noProof="0" dirty="0">
                <a:ln>
                  <a:noFill/>
                </a:ln>
                <a:solidFill>
                  <a:prstClr val="black"/>
                </a:solidFill>
                <a:effectLst/>
                <a:uLnTx/>
                <a:uFillTx/>
                <a:latin typeface="Calibri"/>
                <a:ea typeface="+mn-ea"/>
                <a:cs typeface="+mn-cs"/>
              </a:rPr>
              <a:t>erosional</a:t>
            </a:r>
            <a:r>
              <a:rPr kumimoji="0" lang="en-US" sz="1600" b="0" i="0" u="none" strike="noStrike" kern="1200" cap="none" spc="0" normalizeH="0" baseline="0" noProof="0" dirty="0">
                <a:ln>
                  <a:noFill/>
                </a:ln>
                <a:solidFill>
                  <a:prstClr val="black"/>
                </a:solidFill>
                <a:effectLst/>
                <a:uLnTx/>
                <a:uFillTx/>
                <a:latin typeface="Calibri"/>
                <a:ea typeface="+mn-ea"/>
                <a:cs typeface="+mn-cs"/>
              </a:rPr>
              <a:t> coastline</a:t>
            </a:r>
          </a:p>
        </p:txBody>
      </p:sp>
      <p:sp>
        <p:nvSpPr>
          <p:cNvPr id="33" name="TextBox 32">
            <a:extLst>
              <a:ext uri="{FF2B5EF4-FFF2-40B4-BE49-F238E27FC236}">
                <a16:creationId xmlns:a16="http://schemas.microsoft.com/office/drawing/2014/main" id="{E0A6153B-AB1C-4760-ACD5-980C5F9F25C5}"/>
              </a:ext>
            </a:extLst>
          </p:cNvPr>
          <p:cNvSpPr txBox="1"/>
          <p:nvPr/>
        </p:nvSpPr>
        <p:spPr>
          <a:xfrm rot="3162512">
            <a:off x="784429" y="4731459"/>
            <a:ext cx="1675301"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Net </a:t>
            </a:r>
            <a:r>
              <a:rPr kumimoji="0" lang="en-US" sz="1600" b="1" i="0" u="none" strike="noStrike" kern="1200" cap="none" spc="0" normalizeH="0" baseline="0" noProof="0" dirty="0">
                <a:ln>
                  <a:noFill/>
                </a:ln>
                <a:solidFill>
                  <a:prstClr val="black"/>
                </a:solidFill>
                <a:effectLst/>
                <a:uLnTx/>
                <a:uFillTx/>
                <a:latin typeface="Calibri"/>
                <a:ea typeface="+mn-ea"/>
                <a:cs typeface="+mn-cs"/>
              </a:rPr>
              <a:t>depositional</a:t>
            </a: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coastline</a:t>
            </a:r>
          </a:p>
        </p:txBody>
      </p:sp>
      <p:grpSp>
        <p:nvGrpSpPr>
          <p:cNvPr id="15" name="Group 14"/>
          <p:cNvGrpSpPr/>
          <p:nvPr/>
        </p:nvGrpSpPr>
        <p:grpSpPr>
          <a:xfrm>
            <a:off x="266621" y="4885640"/>
            <a:ext cx="6210379" cy="1880944"/>
            <a:chOff x="266621" y="4885640"/>
            <a:chExt cx="6210379" cy="1880944"/>
          </a:xfrm>
        </p:grpSpPr>
        <p:cxnSp>
          <p:nvCxnSpPr>
            <p:cNvPr id="34" name="Straight Arrow Connector 33">
              <a:extLst>
                <a:ext uri="{FF2B5EF4-FFF2-40B4-BE49-F238E27FC236}">
                  <a16:creationId xmlns:a16="http://schemas.microsoft.com/office/drawing/2014/main" id="{87AB76D0-B69E-4680-B0AC-D1AC0FDB74FB}"/>
                </a:ext>
              </a:extLst>
            </p:cNvPr>
            <p:cNvCxnSpPr>
              <a:cxnSpLocks/>
            </p:cNvCxnSpPr>
            <p:nvPr/>
          </p:nvCxnSpPr>
          <p:spPr>
            <a:xfrm flipV="1">
              <a:off x="266621" y="4885640"/>
              <a:ext cx="787020" cy="685860"/>
            </a:xfrm>
            <a:prstGeom prst="straightConnector1">
              <a:avLst/>
            </a:prstGeom>
            <a:ln w="7302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87AB76D0-B69E-4680-B0AC-D1AC0FDB74FB}"/>
                </a:ext>
              </a:extLst>
            </p:cNvPr>
            <p:cNvCxnSpPr>
              <a:cxnSpLocks/>
            </p:cNvCxnSpPr>
            <p:nvPr/>
          </p:nvCxnSpPr>
          <p:spPr>
            <a:xfrm flipV="1">
              <a:off x="743897" y="5523205"/>
              <a:ext cx="787020" cy="685860"/>
            </a:xfrm>
            <a:prstGeom prst="straightConnector1">
              <a:avLst/>
            </a:prstGeom>
            <a:ln w="73025">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E0A6153B-AB1C-4760-ACD5-980C5F9F25C5}"/>
                </a:ext>
              </a:extLst>
            </p:cNvPr>
            <p:cNvSpPr txBox="1"/>
            <p:nvPr/>
          </p:nvSpPr>
          <p:spPr>
            <a:xfrm>
              <a:off x="983755" y="6120253"/>
              <a:ext cx="5493245" cy="64633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St. Louis &amp; </a:t>
              </a:r>
              <a:r>
                <a:rPr kumimoji="0" lang="en-US" sz="1800" b="0" i="0" u="none" strike="noStrike" kern="1200" cap="none" spc="0" normalizeH="0" baseline="0" noProof="0" dirty="0" err="1">
                  <a:ln>
                    <a:noFill/>
                  </a:ln>
                  <a:solidFill>
                    <a:prstClr val="black"/>
                  </a:solidFill>
                  <a:effectLst/>
                  <a:uLnTx/>
                  <a:uFillTx/>
                  <a:latin typeface="Calibri"/>
                  <a:ea typeface="+mn-ea"/>
                  <a:cs typeface="+mn-cs"/>
                </a:rPr>
                <a:t>Nemadji</a:t>
              </a:r>
              <a:r>
                <a:rPr kumimoji="0" lang="en-US" sz="1800" b="0" i="0" u="none" strike="noStrike" kern="1200" cap="none" spc="0" normalizeH="0" baseline="0" noProof="0" dirty="0">
                  <a:ln>
                    <a:noFill/>
                  </a:ln>
                  <a:solidFill>
                    <a:prstClr val="black"/>
                  </a:solidFill>
                  <a:effectLst/>
                  <a:uLnTx/>
                  <a:uFillTx/>
                  <a:latin typeface="Calibri"/>
                  <a:ea typeface="+mn-ea"/>
                  <a:cs typeface="+mn-cs"/>
                </a:rPr>
                <a:t> Rivers </a:t>
              </a:r>
              <a:r>
                <a:rPr kumimoji="0" lang="en-US" sz="1800" b="1" i="0" u="none" strike="noStrike" kern="1200" cap="none" spc="0" normalizeH="0" baseline="0" noProof="0" dirty="0">
                  <a:ln>
                    <a:noFill/>
                  </a:ln>
                  <a:solidFill>
                    <a:prstClr val="black"/>
                  </a:solidFill>
                  <a:effectLst/>
                  <a:uLnTx/>
                  <a:uFillTx/>
                  <a:latin typeface="Calibri"/>
                  <a:ea typeface="+mn-ea"/>
                  <a:cs typeface="+mn-cs"/>
                </a:rPr>
                <a:t>historically</a:t>
              </a:r>
              <a:r>
                <a:rPr kumimoji="0" lang="en-US" sz="1800" b="0" i="0" u="none" strike="noStrike" kern="1200" cap="none" spc="0" normalizeH="0" noProof="0" dirty="0">
                  <a:ln>
                    <a:noFill/>
                  </a:ln>
                  <a:solidFill>
                    <a:prstClr val="black"/>
                  </a:solidFill>
                  <a:effectLst/>
                  <a:uLnTx/>
                  <a:uFillTx/>
                  <a:latin typeface="Calibri"/>
                  <a:ea typeface="+mn-ea"/>
                  <a:cs typeface="+mn-cs"/>
                </a:rPr>
                <a:t> </a:t>
              </a:r>
              <a:r>
                <a:rPr kumimoji="0" lang="en-US" sz="1800" i="0" u="none" strike="noStrike" kern="1200" cap="none" spc="0" normalizeH="0" baseline="0" noProof="0" dirty="0">
                  <a:ln>
                    <a:noFill/>
                  </a:ln>
                  <a:solidFill>
                    <a:prstClr val="black"/>
                  </a:solidFill>
                  <a:effectLst/>
                  <a:uLnTx/>
                  <a:uFillTx/>
                  <a:latin typeface="Calibri"/>
                  <a:ea typeface="+mn-ea"/>
                  <a:cs typeface="+mn-cs"/>
                </a:rPr>
                <a:t>added</a:t>
              </a:r>
              <a:r>
                <a:rPr kumimoji="0" lang="en-US" sz="1800" b="0" i="0" u="none" strike="noStrike" kern="1200" cap="none" spc="0" normalizeH="0" baseline="0" noProof="0" dirty="0">
                  <a:ln>
                    <a:noFill/>
                  </a:ln>
                  <a:solidFill>
                    <a:prstClr val="black"/>
                  </a:solidFill>
                  <a:effectLst/>
                  <a:uLnTx/>
                  <a:uFillTx/>
                  <a:latin typeface="Calibri"/>
                  <a:ea typeface="+mn-ea"/>
                  <a:cs typeface="+mn-cs"/>
                </a:rPr>
                <a:t> to net sediment </a:t>
              </a:r>
              <a:r>
                <a:rPr kumimoji="0" lang="en-US" sz="1800" i="0" u="none" strike="noStrike" kern="1200" cap="none" spc="0" normalizeH="0" baseline="0" noProof="0" dirty="0">
                  <a:ln>
                    <a:noFill/>
                  </a:ln>
                  <a:solidFill>
                    <a:prstClr val="black"/>
                  </a:solidFill>
                  <a:effectLst/>
                  <a:uLnTx/>
                  <a:uFillTx/>
                  <a:latin typeface="Calibri"/>
                  <a:ea typeface="+mn-ea"/>
                  <a:cs typeface="+mn-cs"/>
                </a:rPr>
                <a:t>convergence;</a:t>
              </a:r>
              <a:r>
                <a:rPr kumimoji="0" lang="en-US" sz="1800" i="0" u="none" strike="noStrike" kern="1200" cap="none" spc="0" normalizeH="0" noProof="0" dirty="0">
                  <a:ln>
                    <a:noFill/>
                  </a:ln>
                  <a:solidFill>
                    <a:prstClr val="black"/>
                  </a:solidFill>
                  <a:effectLst/>
                  <a:uLnTx/>
                  <a:uFillTx/>
                  <a:latin typeface="Calibri"/>
                  <a:ea typeface="+mn-ea"/>
                  <a:cs typeface="+mn-cs"/>
                </a:rPr>
                <a:t> not so much today (drowned)</a:t>
              </a:r>
              <a:endParaRPr kumimoji="0" lang="en-US" sz="1800" i="0" u="none" strike="noStrike" kern="1200" cap="none" spc="0" normalizeH="0" baseline="0" noProof="0" dirty="0">
                <a:ln>
                  <a:noFill/>
                </a:ln>
                <a:solidFill>
                  <a:prstClr val="black"/>
                </a:solidFill>
                <a:effectLst/>
                <a:uLnTx/>
                <a:uFillTx/>
                <a:latin typeface="Calibri"/>
                <a:ea typeface="+mn-ea"/>
                <a:cs typeface="+mn-cs"/>
              </a:endParaRPr>
            </a:p>
          </p:txBody>
        </p:sp>
      </p:grpSp>
    </p:spTree>
    <p:extLst>
      <p:ext uri="{BB962C8B-B14F-4D97-AF65-F5344CB8AC3E}">
        <p14:creationId xmlns:p14="http://schemas.microsoft.com/office/powerpoint/2010/main" val="526720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3516" y="762000"/>
            <a:ext cx="8365133" cy="523220"/>
          </a:xfrm>
          <a:prstGeom prst="rect">
            <a:avLst/>
          </a:prstGeom>
          <a:solidFill>
            <a:schemeClr val="accent5"/>
          </a:solidFill>
          <a:ln>
            <a:solidFill>
              <a:schemeClr val="accent5"/>
            </a:solidFill>
          </a:ln>
        </p:spPr>
        <p:txBody>
          <a:bodyPr wrap="square">
            <a:spAutoFit/>
          </a:bodyPr>
          <a:lstStyle/>
          <a:p>
            <a:r>
              <a:rPr lang="en-US" sz="2800" dirty="0">
                <a:solidFill>
                  <a:schemeClr val="tx1"/>
                </a:solidFill>
              </a:rPr>
              <a:t>Return to relevant aspects of Baird (1998) study:</a:t>
            </a:r>
            <a:endParaRPr lang="en-US" sz="2800" dirty="0"/>
          </a:p>
        </p:txBody>
      </p:sp>
      <p:sp>
        <p:nvSpPr>
          <p:cNvPr id="5" name="Rectangle 4"/>
          <p:cNvSpPr/>
          <p:nvPr/>
        </p:nvSpPr>
        <p:spPr>
          <a:xfrm>
            <a:off x="211731" y="2231172"/>
            <a:ext cx="8763002" cy="4093428"/>
          </a:xfrm>
          <a:prstGeom prst="rect">
            <a:avLst/>
          </a:prstGeom>
        </p:spPr>
        <p:txBody>
          <a:bodyPr wrap="square">
            <a:spAutoFit/>
          </a:bodyPr>
          <a:lstStyle/>
          <a:p>
            <a:pPr marL="457200" indent="-457200">
              <a:buFont typeface="+mj-lt"/>
              <a:buAutoNum type="arabicPeriod"/>
            </a:pPr>
            <a:r>
              <a:rPr lang="en-US" sz="2000" dirty="0">
                <a:solidFill>
                  <a:schemeClr val="tx1"/>
                </a:solidFill>
              </a:rPr>
              <a:t>Estimated sand supply of 50,000 m</a:t>
            </a:r>
            <a:r>
              <a:rPr lang="en-US" sz="2000" baseline="30000" dirty="0">
                <a:solidFill>
                  <a:schemeClr val="tx1"/>
                </a:solidFill>
              </a:rPr>
              <a:t>3</a:t>
            </a:r>
            <a:r>
              <a:rPr lang="en-US" sz="2000" dirty="0">
                <a:solidFill>
                  <a:schemeClr val="tx1"/>
                </a:solidFill>
              </a:rPr>
              <a:t>/</a:t>
            </a:r>
            <a:r>
              <a:rPr lang="en-US" sz="2000" dirty="0" err="1">
                <a:solidFill>
                  <a:schemeClr val="tx1"/>
                </a:solidFill>
              </a:rPr>
              <a:t>yr</a:t>
            </a:r>
            <a:r>
              <a:rPr lang="en-US" sz="2000" dirty="0">
                <a:solidFill>
                  <a:schemeClr val="tx1"/>
                </a:solidFill>
              </a:rPr>
              <a:t> from </a:t>
            </a:r>
            <a:r>
              <a:rPr lang="en-US" sz="2000" b="1" dirty="0">
                <a:solidFill>
                  <a:schemeClr val="tx1"/>
                </a:solidFill>
              </a:rPr>
              <a:t>south-shore</a:t>
            </a:r>
            <a:r>
              <a:rPr lang="en-US" sz="2000" dirty="0">
                <a:solidFill>
                  <a:schemeClr val="tx1"/>
                </a:solidFill>
              </a:rPr>
              <a:t> sources</a:t>
            </a:r>
          </a:p>
          <a:p>
            <a:pPr marL="457200" indent="-457200">
              <a:buFont typeface="+mj-lt"/>
              <a:buAutoNum type="arabicPeriod"/>
            </a:pPr>
            <a:endParaRPr lang="en-US" sz="2000" dirty="0">
              <a:solidFill>
                <a:schemeClr val="tx1"/>
              </a:solidFill>
            </a:endParaRPr>
          </a:p>
          <a:p>
            <a:pPr marL="457200" indent="-457200">
              <a:buFont typeface="+mj-lt"/>
              <a:buAutoNum type="arabicPeriod"/>
            </a:pPr>
            <a:r>
              <a:rPr lang="en-US" sz="2000" dirty="0">
                <a:solidFill>
                  <a:schemeClr val="tx1"/>
                </a:solidFill>
              </a:rPr>
              <a:t>Predicted net </a:t>
            </a:r>
            <a:r>
              <a:rPr lang="en-US" sz="2000" b="1" dirty="0">
                <a:solidFill>
                  <a:schemeClr val="tx1"/>
                </a:solidFill>
              </a:rPr>
              <a:t>northwestward</a:t>
            </a:r>
            <a:r>
              <a:rPr lang="en-US" sz="2000" dirty="0">
                <a:solidFill>
                  <a:schemeClr val="tx1"/>
                </a:solidFill>
              </a:rPr>
              <a:t> transport of ~ 50,000 m</a:t>
            </a:r>
            <a:r>
              <a:rPr lang="en-US" sz="2000" baseline="30000" dirty="0">
                <a:solidFill>
                  <a:schemeClr val="tx1"/>
                </a:solidFill>
              </a:rPr>
              <a:t>3</a:t>
            </a:r>
            <a:r>
              <a:rPr lang="en-US" sz="2000" dirty="0">
                <a:solidFill>
                  <a:schemeClr val="tx1"/>
                </a:solidFill>
              </a:rPr>
              <a:t>/</a:t>
            </a:r>
            <a:r>
              <a:rPr lang="en-US" sz="2000" dirty="0" err="1">
                <a:solidFill>
                  <a:schemeClr val="tx1"/>
                </a:solidFill>
              </a:rPr>
              <a:t>yr</a:t>
            </a:r>
            <a:r>
              <a:rPr lang="en-US" sz="2000" dirty="0">
                <a:solidFill>
                  <a:schemeClr val="tx1"/>
                </a:solidFill>
              </a:rPr>
              <a:t> of sand along entirety of MN Point between Federal structures</a:t>
            </a:r>
          </a:p>
          <a:p>
            <a:pPr marL="457200" indent="-457200">
              <a:buFont typeface="+mj-lt"/>
              <a:buAutoNum type="arabicPeriod"/>
            </a:pPr>
            <a:endParaRPr lang="en-US" sz="2000" dirty="0">
              <a:solidFill>
                <a:schemeClr val="tx1"/>
              </a:solidFill>
            </a:endParaRPr>
          </a:p>
          <a:p>
            <a:pPr marL="457200" indent="-457200">
              <a:buFont typeface="+mj-lt"/>
              <a:buAutoNum type="arabicPeriod"/>
            </a:pPr>
            <a:r>
              <a:rPr lang="en-US" sz="2000" dirty="0">
                <a:solidFill>
                  <a:schemeClr val="tx1"/>
                </a:solidFill>
              </a:rPr>
              <a:t>Predicted </a:t>
            </a:r>
            <a:r>
              <a:rPr lang="en-US" sz="2000" b="1" dirty="0">
                <a:solidFill>
                  <a:schemeClr val="tx1"/>
                </a:solidFill>
              </a:rPr>
              <a:t>offshore transfer </a:t>
            </a:r>
            <a:r>
              <a:rPr lang="en-US" sz="2000" dirty="0">
                <a:solidFill>
                  <a:schemeClr val="tx1"/>
                </a:solidFill>
              </a:rPr>
              <a:t>of ~ 50,000 m</a:t>
            </a:r>
            <a:r>
              <a:rPr lang="en-US" sz="2000" baseline="30000" dirty="0">
                <a:solidFill>
                  <a:schemeClr val="tx1"/>
                </a:solidFill>
              </a:rPr>
              <a:t>3</a:t>
            </a:r>
            <a:r>
              <a:rPr lang="en-US" sz="2000" dirty="0">
                <a:solidFill>
                  <a:schemeClr val="tx1"/>
                </a:solidFill>
              </a:rPr>
              <a:t>/</a:t>
            </a:r>
            <a:r>
              <a:rPr lang="en-US" sz="2000" dirty="0" err="1">
                <a:solidFill>
                  <a:schemeClr val="tx1"/>
                </a:solidFill>
              </a:rPr>
              <a:t>yr</a:t>
            </a:r>
            <a:r>
              <a:rPr lang="en-US" sz="2000" dirty="0">
                <a:solidFill>
                  <a:schemeClr val="tx1"/>
                </a:solidFill>
              </a:rPr>
              <a:t> of sand in the northern portion of MN Point, south of—and proximal to—Duluth entry</a:t>
            </a:r>
          </a:p>
          <a:p>
            <a:pPr marL="457200" indent="-457200">
              <a:buFont typeface="+mj-lt"/>
              <a:buAutoNum type="arabicPeriod"/>
            </a:pPr>
            <a:endParaRPr lang="en-US" sz="2000" dirty="0">
              <a:solidFill>
                <a:schemeClr val="tx1"/>
              </a:solidFill>
            </a:endParaRPr>
          </a:p>
          <a:p>
            <a:pPr marL="457200" indent="-457200">
              <a:buFont typeface="+mj-lt"/>
              <a:buAutoNum type="arabicPeriod"/>
            </a:pPr>
            <a:r>
              <a:rPr lang="en-US" sz="2000" dirty="0">
                <a:solidFill>
                  <a:schemeClr val="tx1"/>
                </a:solidFill>
              </a:rPr>
              <a:t>Did not consider effects of long-term (multi-century scale) </a:t>
            </a:r>
            <a:r>
              <a:rPr lang="en-US" sz="2000" b="1" dirty="0">
                <a:solidFill>
                  <a:schemeClr val="tx1"/>
                </a:solidFill>
              </a:rPr>
              <a:t>lake-level rise </a:t>
            </a:r>
            <a:r>
              <a:rPr lang="en-US" sz="2000" dirty="0">
                <a:solidFill>
                  <a:schemeClr val="tx1"/>
                </a:solidFill>
              </a:rPr>
              <a:t>attributable to differential post-glacial crustal rebound</a:t>
            </a:r>
          </a:p>
          <a:p>
            <a:pPr marL="457200" indent="-457200">
              <a:buFont typeface="+mj-lt"/>
              <a:buAutoNum type="arabicPeriod"/>
            </a:pPr>
            <a:endParaRPr lang="en-US" sz="2000" dirty="0"/>
          </a:p>
          <a:p>
            <a:pPr marL="457200" indent="-457200">
              <a:buFont typeface="+mj-lt"/>
              <a:buAutoNum type="arabicPeriod"/>
            </a:pPr>
            <a:r>
              <a:rPr lang="en-US" sz="2000" dirty="0">
                <a:solidFill>
                  <a:schemeClr val="tx1"/>
                </a:solidFill>
              </a:rPr>
              <a:t>Assumed negligible input of barrier-building sediment (gravel / sand) from </a:t>
            </a:r>
            <a:r>
              <a:rPr lang="en-US" sz="2000" b="1" dirty="0">
                <a:solidFill>
                  <a:schemeClr val="tx1"/>
                </a:solidFill>
              </a:rPr>
              <a:t>north-shore sources</a:t>
            </a:r>
          </a:p>
        </p:txBody>
      </p:sp>
      <p:sp>
        <p:nvSpPr>
          <p:cNvPr id="7" name="Rectangle 6"/>
          <p:cNvSpPr/>
          <p:nvPr/>
        </p:nvSpPr>
        <p:spPr>
          <a:xfrm>
            <a:off x="97433" y="2231172"/>
            <a:ext cx="8877300" cy="3255228"/>
          </a:xfrm>
          <a:prstGeom prst="rect">
            <a:avLst/>
          </a:prstGeom>
          <a:ln w="28575">
            <a:solidFill>
              <a:srgbClr val="C00000"/>
            </a:solidFill>
          </a:ln>
        </p:spPr>
        <p:txBody>
          <a:bodyPr wrap="square" rtlCol="0" anchor="ctr">
            <a:spAutoFit/>
          </a:bodyPr>
          <a:lstStyle/>
          <a:p>
            <a:pPr algn="ctr"/>
            <a:endParaRPr lang="en-US" sz="2000" dirty="0">
              <a:solidFill>
                <a:schemeClr val="tx1"/>
              </a:solidFill>
            </a:endParaRPr>
          </a:p>
        </p:txBody>
      </p:sp>
    </p:spTree>
    <p:extLst>
      <p:ext uri="{BB962C8B-B14F-4D97-AF65-F5344CB8AC3E}">
        <p14:creationId xmlns:p14="http://schemas.microsoft.com/office/powerpoint/2010/main" val="39622522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76200"/>
            <a:ext cx="5036956" cy="400110"/>
          </a:xfrm>
          <a:prstGeom prst="rect">
            <a:avLst/>
          </a:prstGeom>
        </p:spPr>
        <p:txBody>
          <a:bodyPr wrap="none">
            <a:spAutoFit/>
          </a:bodyPr>
          <a:lstStyle/>
          <a:p>
            <a:r>
              <a:rPr lang="en-US" sz="2000" dirty="0">
                <a:solidFill>
                  <a:schemeClr val="tx1"/>
                </a:solidFill>
              </a:rPr>
              <a:t>Address points 1 – 4 first (next four slides):</a:t>
            </a:r>
          </a:p>
        </p:txBody>
      </p:sp>
      <p:sp>
        <p:nvSpPr>
          <p:cNvPr id="4" name="Rectangle 3"/>
          <p:cNvSpPr/>
          <p:nvPr/>
        </p:nvSpPr>
        <p:spPr>
          <a:xfrm>
            <a:off x="76200" y="551795"/>
            <a:ext cx="8915400" cy="4401205"/>
          </a:xfrm>
          <a:prstGeom prst="rect">
            <a:avLst/>
          </a:prstGeom>
        </p:spPr>
        <p:txBody>
          <a:bodyPr wrap="square">
            <a:spAutoFit/>
          </a:bodyPr>
          <a:lstStyle/>
          <a:p>
            <a:r>
              <a:rPr lang="en-US" sz="2000" dirty="0">
                <a:solidFill>
                  <a:schemeClr val="tx1"/>
                </a:solidFill>
              </a:rPr>
              <a:t>Take-home message:</a:t>
            </a:r>
          </a:p>
          <a:p>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Baird (1998) estimate of south-shore sand supply (</a:t>
            </a:r>
            <a:r>
              <a:rPr lang="en-US" sz="2000" i="1" dirty="0">
                <a:solidFill>
                  <a:schemeClr val="tx1"/>
                </a:solidFill>
              </a:rPr>
              <a:t>Q</a:t>
            </a:r>
            <a:r>
              <a:rPr lang="en-US" sz="2000" i="1" baseline="-25000" dirty="0">
                <a:solidFill>
                  <a:schemeClr val="tx1"/>
                </a:solidFill>
              </a:rPr>
              <a:t>SS</a:t>
            </a:r>
            <a:r>
              <a:rPr lang="en-US" sz="2000" dirty="0">
                <a:solidFill>
                  <a:schemeClr val="tx1"/>
                </a:solidFill>
              </a:rPr>
              <a:t>) likely </a:t>
            </a:r>
            <a:r>
              <a:rPr lang="en-US" sz="2000" b="1" dirty="0">
                <a:solidFill>
                  <a:schemeClr val="tx1"/>
                </a:solidFill>
              </a:rPr>
              <a:t>too large </a:t>
            </a:r>
            <a:r>
              <a:rPr lang="en-US" sz="2000" dirty="0">
                <a:solidFill>
                  <a:schemeClr val="tx1"/>
                </a:solidFill>
              </a:rPr>
              <a:t>by a factor of two</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Baird (1998) prediction of large-scale offshore </a:t>
            </a:r>
            <a:r>
              <a:rPr lang="en-US" sz="2000" b="1" i="1" dirty="0">
                <a:solidFill>
                  <a:schemeClr val="tx1"/>
                </a:solidFill>
              </a:rPr>
              <a:t>sand</a:t>
            </a:r>
            <a:r>
              <a:rPr lang="en-US" sz="2000" dirty="0">
                <a:solidFill>
                  <a:schemeClr val="tx1"/>
                </a:solidFill>
              </a:rPr>
              <a:t> transfer near Duluth entry is inconsistent with observed bathymetry</a:t>
            </a:r>
          </a:p>
          <a:p>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Instead, </a:t>
            </a:r>
            <a:r>
              <a:rPr lang="en-US" sz="2000" b="1" dirty="0">
                <a:solidFill>
                  <a:schemeClr val="tx1"/>
                </a:solidFill>
              </a:rPr>
              <a:t>majority</a:t>
            </a:r>
            <a:r>
              <a:rPr lang="en-US" sz="2000" dirty="0">
                <a:solidFill>
                  <a:schemeClr val="tx1"/>
                </a:solidFill>
              </a:rPr>
              <a:t> (60 – 75%) of modern sediment supply used to offset drowning of barrier by rapid lake-level rise</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b="1" dirty="0">
                <a:solidFill>
                  <a:schemeClr val="tx1"/>
                </a:solidFill>
              </a:rPr>
              <a:t>Remainder</a:t>
            </a:r>
            <a:r>
              <a:rPr lang="en-US" sz="2000" dirty="0">
                <a:solidFill>
                  <a:schemeClr val="tx1"/>
                </a:solidFill>
              </a:rPr>
              <a:t> partitioned to </a:t>
            </a:r>
            <a:r>
              <a:rPr lang="en-US" sz="2000" b="1" dirty="0">
                <a:solidFill>
                  <a:schemeClr val="tx1"/>
                </a:solidFill>
              </a:rPr>
              <a:t>building</a:t>
            </a:r>
            <a:r>
              <a:rPr lang="en-US" sz="2000" dirty="0">
                <a:solidFill>
                  <a:schemeClr val="tx1"/>
                </a:solidFill>
              </a:rPr>
              <a:t> </a:t>
            </a:r>
            <a:r>
              <a:rPr lang="en-US" sz="2000" b="1" dirty="0">
                <a:solidFill>
                  <a:schemeClr val="tx1"/>
                </a:solidFill>
              </a:rPr>
              <a:t>barrier</a:t>
            </a:r>
            <a:r>
              <a:rPr lang="en-US" sz="2000" dirty="0">
                <a:solidFill>
                  <a:schemeClr val="tx1"/>
                </a:solidFill>
              </a:rPr>
              <a:t> </a:t>
            </a:r>
            <a:r>
              <a:rPr lang="en-US" sz="2000" b="1" dirty="0">
                <a:solidFill>
                  <a:schemeClr val="tx1"/>
                </a:solidFill>
              </a:rPr>
              <a:t>lakeward</a:t>
            </a:r>
            <a:r>
              <a:rPr lang="en-US" sz="2000" dirty="0">
                <a:solidFill>
                  <a:schemeClr val="tx1"/>
                </a:solidFill>
              </a:rPr>
              <a:t> (slowly), which is consistent with observed internal structure of barrier (e.g., GPR imaging by Harry Jol and students)</a:t>
            </a:r>
            <a:endParaRPr lang="en-US" sz="20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181600"/>
            <a:ext cx="9144000" cy="815163"/>
          </a:xfrm>
          <a:prstGeom prst="rect">
            <a:avLst/>
          </a:prstGeom>
        </p:spPr>
      </p:pic>
      <p:sp>
        <p:nvSpPr>
          <p:cNvPr id="5" name="Rectangle 4"/>
          <p:cNvSpPr/>
          <p:nvPr/>
        </p:nvSpPr>
        <p:spPr>
          <a:xfrm>
            <a:off x="9307" y="6003743"/>
            <a:ext cx="7328738" cy="307777"/>
          </a:xfrm>
          <a:prstGeom prst="rect">
            <a:avLst/>
          </a:prstGeom>
        </p:spPr>
        <p:txBody>
          <a:bodyPr wrap="none">
            <a:spAutoFit/>
          </a:bodyPr>
          <a:lstStyle/>
          <a:p>
            <a:r>
              <a:rPr lang="en-US" sz="1400" dirty="0">
                <a:solidFill>
                  <a:schemeClr val="tx1"/>
                </a:solidFill>
              </a:rPr>
              <a:t>Shore-normal GPR transect near Park Point beach house (</a:t>
            </a:r>
            <a:r>
              <a:rPr lang="en-US" sz="1400" dirty="0" err="1">
                <a:solidFill>
                  <a:schemeClr val="tx1"/>
                </a:solidFill>
              </a:rPr>
              <a:t>Simenson</a:t>
            </a:r>
            <a:r>
              <a:rPr lang="en-US" sz="1400" dirty="0">
                <a:solidFill>
                  <a:schemeClr val="tx1"/>
                </a:solidFill>
              </a:rPr>
              <a:t>, Alger, and </a:t>
            </a:r>
            <a:r>
              <a:rPr lang="en-US" sz="1400" dirty="0" err="1">
                <a:solidFill>
                  <a:schemeClr val="tx1"/>
                </a:solidFill>
              </a:rPr>
              <a:t>Jol</a:t>
            </a:r>
            <a:r>
              <a:rPr lang="en-US" sz="1400" dirty="0">
                <a:solidFill>
                  <a:schemeClr val="tx1"/>
                </a:solidFill>
              </a:rPr>
              <a:t>, 2013)</a:t>
            </a:r>
            <a:endParaRPr lang="en-US" sz="1400" dirty="0"/>
          </a:p>
        </p:txBody>
      </p:sp>
    </p:spTree>
    <p:extLst>
      <p:ext uri="{BB962C8B-B14F-4D97-AF65-F5344CB8AC3E}">
        <p14:creationId xmlns:p14="http://schemas.microsoft.com/office/powerpoint/2010/main" val="1580475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85EC624-1471-40DD-8B1E-16691EC0DC50}"/>
              </a:ext>
            </a:extLst>
          </p:cNvPr>
          <p:cNvSpPr txBox="1"/>
          <p:nvPr/>
        </p:nvSpPr>
        <p:spPr>
          <a:xfrm>
            <a:off x="0" y="128415"/>
            <a:ext cx="9010214" cy="830997"/>
          </a:xfrm>
          <a:prstGeom prst="rect">
            <a:avLst/>
          </a:prstGeom>
          <a:solidFill>
            <a:schemeClr val="bg1"/>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For their size, barrier islands are the most </a:t>
            </a:r>
            <a:r>
              <a:rPr kumimoji="0" lang="en-US"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dynamic</a:t>
            </a: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 </a:t>
            </a:r>
            <a:r>
              <a:rPr kumimoji="0" lang="en-US"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ephemeral</a:t>
            </a: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landforms on Earth (very delicate creatures…)</a:t>
            </a:r>
          </a:p>
        </p:txBody>
      </p:sp>
      <p:grpSp>
        <p:nvGrpSpPr>
          <p:cNvPr id="14" name="Group 13">
            <a:extLst>
              <a:ext uri="{FF2B5EF4-FFF2-40B4-BE49-F238E27FC236}">
                <a16:creationId xmlns:a16="http://schemas.microsoft.com/office/drawing/2014/main" id="{BD63216A-4881-487D-917E-F0339396BCCD}"/>
              </a:ext>
            </a:extLst>
          </p:cNvPr>
          <p:cNvGrpSpPr/>
          <p:nvPr/>
        </p:nvGrpSpPr>
        <p:grpSpPr>
          <a:xfrm>
            <a:off x="57586" y="1066800"/>
            <a:ext cx="5809814" cy="3830173"/>
            <a:chOff x="57586" y="1503827"/>
            <a:chExt cx="5809814" cy="3830173"/>
          </a:xfrm>
        </p:grpSpPr>
        <p:pic>
          <p:nvPicPr>
            <p:cNvPr id="7" name="Picture 6" descr="A screen shot of a computer&#10;&#10;Description automatically generated">
              <a:extLst>
                <a:ext uri="{FF2B5EF4-FFF2-40B4-BE49-F238E27FC236}">
                  <a16:creationId xmlns:a16="http://schemas.microsoft.com/office/drawing/2014/main" id="{606B8D35-B801-438E-B08D-CEF694CC97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587" y="1503827"/>
              <a:ext cx="5809813" cy="3830173"/>
            </a:xfrm>
            <a:prstGeom prst="rect">
              <a:avLst/>
            </a:prstGeom>
          </p:spPr>
        </p:pic>
        <p:sp>
          <p:nvSpPr>
            <p:cNvPr id="4" name="TextBox 3">
              <a:extLst>
                <a:ext uri="{FF2B5EF4-FFF2-40B4-BE49-F238E27FC236}">
                  <a16:creationId xmlns:a16="http://schemas.microsoft.com/office/drawing/2014/main" id="{38045FF8-766D-4CA8-9C28-D1F913B5DFAD}"/>
                </a:ext>
              </a:extLst>
            </p:cNvPr>
            <p:cNvSpPr txBox="1"/>
            <p:nvPr/>
          </p:nvSpPr>
          <p:spPr>
            <a:xfrm>
              <a:off x="57586" y="1503827"/>
              <a:ext cx="4114801" cy="369332"/>
            </a:xfrm>
            <a:prstGeom prst="rect">
              <a:avLst/>
            </a:prstGeom>
            <a:solidFill>
              <a:schemeClr val="bg1"/>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Chandeleur</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Islands (Mississippi delta)</a:t>
              </a:r>
            </a:p>
          </p:txBody>
        </p:sp>
        <p:sp>
          <p:nvSpPr>
            <p:cNvPr id="8" name="TextBox 7">
              <a:extLst>
                <a:ext uri="{FF2B5EF4-FFF2-40B4-BE49-F238E27FC236}">
                  <a16:creationId xmlns:a16="http://schemas.microsoft.com/office/drawing/2014/main" id="{3EAE4432-ED7F-4933-B8D0-78FC93932291}"/>
                </a:ext>
              </a:extLst>
            </p:cNvPr>
            <p:cNvSpPr txBox="1"/>
            <p:nvPr/>
          </p:nvSpPr>
          <p:spPr>
            <a:xfrm>
              <a:off x="4267200" y="4876801"/>
              <a:ext cx="1600200" cy="246221"/>
            </a:xfrm>
            <a:prstGeom prst="rect">
              <a:avLst/>
            </a:prstGeom>
            <a:solidFill>
              <a:schemeClr val="bg1"/>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NASA Earth Observatory</a:t>
              </a:r>
            </a:p>
          </p:txBody>
        </p:sp>
        <p:pic>
          <p:nvPicPr>
            <p:cNvPr id="10" name="Picture 9" descr="A picture containing device&#10;&#10;Description automatically generated">
              <a:extLst>
                <a:ext uri="{FF2B5EF4-FFF2-40B4-BE49-F238E27FC236}">
                  <a16:creationId xmlns:a16="http://schemas.microsoft.com/office/drawing/2014/main" id="{AA605454-84B8-48AA-9EDB-C3C166B3ACC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13853" y="2870273"/>
              <a:ext cx="1097280" cy="1097280"/>
            </a:xfrm>
            <a:prstGeom prst="rect">
              <a:avLst/>
            </a:prstGeom>
          </p:spPr>
        </p:pic>
        <p:sp>
          <p:nvSpPr>
            <p:cNvPr id="11" name="TextBox 10">
              <a:extLst>
                <a:ext uri="{FF2B5EF4-FFF2-40B4-BE49-F238E27FC236}">
                  <a16:creationId xmlns:a16="http://schemas.microsoft.com/office/drawing/2014/main" id="{2A687336-67FE-49A4-8399-BB3B030A0DB9}"/>
                </a:ext>
              </a:extLst>
            </p:cNvPr>
            <p:cNvSpPr txBox="1"/>
            <p:nvPr/>
          </p:nvSpPr>
          <p:spPr>
            <a:xfrm>
              <a:off x="2543393" y="2496866"/>
              <a:ext cx="838200" cy="338554"/>
            </a:xfrm>
            <a:prstGeom prst="rect">
              <a:avLst/>
            </a:prstGeom>
            <a:solidFill>
              <a:schemeClr val="bg1"/>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Katrina</a:t>
              </a:r>
            </a:p>
          </p:txBody>
        </p:sp>
      </p:grpSp>
      <p:grpSp>
        <p:nvGrpSpPr>
          <p:cNvPr id="12" name="Group 11">
            <a:extLst>
              <a:ext uri="{FF2B5EF4-FFF2-40B4-BE49-F238E27FC236}">
                <a16:creationId xmlns:a16="http://schemas.microsoft.com/office/drawing/2014/main" id="{C3F7F3CF-D103-5DA5-ACBD-2B20E82E005F}"/>
              </a:ext>
            </a:extLst>
          </p:cNvPr>
          <p:cNvGrpSpPr/>
          <p:nvPr/>
        </p:nvGrpSpPr>
        <p:grpSpPr>
          <a:xfrm>
            <a:off x="1532769" y="1219200"/>
            <a:ext cx="7514021" cy="5638800"/>
            <a:chOff x="1524000" y="1219200"/>
            <a:chExt cx="7514021" cy="5638800"/>
          </a:xfrm>
        </p:grpSpPr>
        <p:grpSp>
          <p:nvGrpSpPr>
            <p:cNvPr id="19" name="Group 18"/>
            <p:cNvGrpSpPr/>
            <p:nvPr/>
          </p:nvGrpSpPr>
          <p:grpSpPr>
            <a:xfrm>
              <a:off x="1524000" y="1219200"/>
              <a:ext cx="7498223" cy="4504482"/>
              <a:chOff x="1524000" y="1298258"/>
              <a:chExt cx="7498223" cy="4504482"/>
            </a:xfrm>
          </p:grpSpPr>
          <p:grpSp>
            <p:nvGrpSpPr>
              <p:cNvPr id="18" name="Group 17"/>
              <p:cNvGrpSpPr/>
              <p:nvPr/>
            </p:nvGrpSpPr>
            <p:grpSpPr>
              <a:xfrm>
                <a:off x="1524000" y="2203411"/>
                <a:ext cx="7498223" cy="3599329"/>
                <a:chOff x="1524000" y="2203411"/>
                <a:chExt cx="7498223" cy="3599329"/>
              </a:xfrm>
            </p:grpSpPr>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32869" y="2203411"/>
                  <a:ext cx="3389354" cy="2091532"/>
                </a:xfrm>
                <a:prstGeom prst="rect">
                  <a:avLst/>
                </a:prstGeom>
              </p:spPr>
            </p:pic>
            <p:sp>
              <p:nvSpPr>
                <p:cNvPr id="15" name="Rectangle 14"/>
                <p:cNvSpPr/>
                <p:nvPr/>
              </p:nvSpPr>
              <p:spPr>
                <a:xfrm>
                  <a:off x="1524000" y="5402630"/>
                  <a:ext cx="3810000" cy="400110"/>
                </a:xfrm>
                <a:prstGeom prst="rect">
                  <a:avLst/>
                </a:prstGeom>
              </p:spPr>
              <p:txBody>
                <a:bodyPr wrap="square">
                  <a:spAutoFit/>
                </a:bodyPr>
                <a:lstStyle/>
                <a:p>
                  <a:r>
                    <a:rPr lang="en-US" sz="2000" dirty="0">
                      <a:solidFill>
                        <a:prstClr val="black"/>
                      </a:solidFill>
                      <a:latin typeface="Arial" panose="020B0604020202020204" pitchFamily="34" charset="0"/>
                      <a:cs typeface="Arial" panose="020B0604020202020204" pitchFamily="34" charset="0"/>
                    </a:rPr>
                    <a:t>Breach of North Captiva Island</a:t>
                  </a:r>
                  <a:endParaRPr lang="en-US" sz="2000" dirty="0"/>
                </a:p>
              </p:txBody>
            </p:sp>
          </p:grpSp>
          <p:sp>
            <p:nvSpPr>
              <p:cNvPr id="20" name="Rectangle 19"/>
              <p:cNvSpPr/>
              <p:nvPr/>
            </p:nvSpPr>
            <p:spPr>
              <a:xfrm>
                <a:off x="6134912" y="1298258"/>
                <a:ext cx="2848408" cy="707886"/>
              </a:xfrm>
              <a:prstGeom prst="rect">
                <a:avLst/>
              </a:prstGeom>
            </p:spPr>
            <p:txBody>
              <a:bodyPr wrap="square">
                <a:spAutoFit/>
              </a:bodyPr>
              <a:lstStyle/>
              <a:p>
                <a:r>
                  <a:rPr lang="en-US" sz="2000" dirty="0">
                    <a:solidFill>
                      <a:prstClr val="black"/>
                    </a:solidFill>
                    <a:latin typeface="Arial" panose="020B0604020202020204" pitchFamily="34" charset="0"/>
                    <a:cs typeface="Arial" panose="020B0604020202020204" pitchFamily="34" charset="0"/>
                  </a:rPr>
                  <a:t>Hurricane Ian (Cat 4/5); September 28, 2022 </a:t>
                </a:r>
                <a:endParaRPr lang="en-US" sz="2000" dirty="0"/>
              </a:p>
            </p:txBody>
          </p:sp>
        </p:grpSp>
        <p:pic>
          <p:nvPicPr>
            <p:cNvPr id="6" name="Picture 5" descr="A bridge over a body of water&#10;&#10;Description automatically generated">
              <a:extLst>
                <a:ext uri="{FF2B5EF4-FFF2-40B4-BE49-F238E27FC236}">
                  <a16:creationId xmlns:a16="http://schemas.microsoft.com/office/drawing/2014/main" id="{56841844-CDC1-B589-4F64-AC41000917C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32869" y="4304137"/>
              <a:ext cx="3405152" cy="2553863"/>
            </a:xfrm>
            <a:prstGeom prst="rect">
              <a:avLst/>
            </a:prstGeom>
          </p:spPr>
        </p:pic>
      </p:grpSp>
    </p:spTree>
    <p:extLst>
      <p:ext uri="{BB962C8B-B14F-4D97-AF65-F5344CB8AC3E}">
        <p14:creationId xmlns:p14="http://schemas.microsoft.com/office/powerpoint/2010/main" val="1319628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486400"/>
            <a:ext cx="3429000" cy="381000"/>
          </a:xfrm>
          <a:prstGeom prst="rect">
            <a:avLst/>
          </a:prstGeom>
          <a:solidFill>
            <a:schemeClr val="accent5"/>
          </a:solidFill>
          <a:ln w="28575">
            <a:solidFill>
              <a:srgbClr val="FFC000"/>
            </a:solidFill>
          </a:ln>
        </p:spPr>
        <p:txBody>
          <a:bodyPr wrap="square" rtlCol="0" anchor="ctr">
            <a:spAutoFit/>
          </a:bodyPr>
          <a:lstStyle/>
          <a:p>
            <a:pPr algn="ctr"/>
            <a:endParaRPr lang="en-US" sz="2000" dirty="0">
              <a:solidFill>
                <a:schemeClr val="tx1"/>
              </a:solidFill>
            </a:endParaRPr>
          </a:p>
        </p:txBody>
      </p:sp>
      <p:sp>
        <p:nvSpPr>
          <p:cNvPr id="3" name="Rectangle 2"/>
          <p:cNvSpPr/>
          <p:nvPr/>
        </p:nvSpPr>
        <p:spPr>
          <a:xfrm>
            <a:off x="838200" y="147935"/>
            <a:ext cx="8458200" cy="461665"/>
          </a:xfrm>
          <a:prstGeom prst="rect">
            <a:avLst/>
          </a:prstGeom>
        </p:spPr>
        <p:txBody>
          <a:bodyPr wrap="square">
            <a:spAutoFit/>
          </a:bodyPr>
          <a:lstStyle/>
          <a:p>
            <a:r>
              <a:rPr lang="en-US" sz="2400" dirty="0">
                <a:solidFill>
                  <a:schemeClr val="tx1"/>
                </a:solidFill>
              </a:rPr>
              <a:t>Estimates of modern south-shore sand supply (</a:t>
            </a:r>
            <a:r>
              <a:rPr lang="en-US" sz="2400" b="1" i="1" dirty="0">
                <a:solidFill>
                  <a:schemeClr val="tx1"/>
                </a:solidFill>
              </a:rPr>
              <a:t>Q</a:t>
            </a:r>
            <a:r>
              <a:rPr lang="en-US" sz="2400" b="1" i="1" baseline="-25000" dirty="0">
                <a:solidFill>
                  <a:schemeClr val="tx1"/>
                </a:solidFill>
              </a:rPr>
              <a:t>SS</a:t>
            </a:r>
            <a:r>
              <a:rPr lang="en-US" sz="2400" dirty="0">
                <a:solidFill>
                  <a:schemeClr val="tx1"/>
                </a:solidFill>
              </a:rPr>
              <a:t>)</a:t>
            </a:r>
          </a:p>
        </p:txBody>
      </p:sp>
      <p:sp>
        <p:nvSpPr>
          <p:cNvPr id="5" name="Rectangle 4"/>
          <p:cNvSpPr/>
          <p:nvPr/>
        </p:nvSpPr>
        <p:spPr>
          <a:xfrm>
            <a:off x="4365886" y="905426"/>
            <a:ext cx="4724400" cy="1446550"/>
          </a:xfrm>
          <a:prstGeom prst="rect">
            <a:avLst/>
          </a:prstGeom>
        </p:spPr>
        <p:txBody>
          <a:bodyPr wrap="square">
            <a:spAutoFit/>
          </a:bodyPr>
          <a:lstStyle/>
          <a:p>
            <a:pPr marL="285750" indent="-285750">
              <a:buFont typeface="Arial" panose="020B0604020202020204" pitchFamily="34" charset="0"/>
              <a:buChar char="•"/>
            </a:pPr>
            <a:r>
              <a:rPr lang="en-US" sz="1800" dirty="0">
                <a:solidFill>
                  <a:schemeClr val="tx1"/>
                </a:solidFill>
              </a:rPr>
              <a:t>Baird (1998) estimate used 1873 &amp; 1982 shorelines</a:t>
            </a:r>
          </a:p>
          <a:p>
            <a:pPr marL="285750" indent="-285750">
              <a:buFont typeface="Arial" panose="020B0604020202020204" pitchFamily="34" charset="0"/>
              <a:buChar char="•"/>
            </a:pPr>
            <a:endParaRPr lang="en-US" sz="800" dirty="0">
              <a:solidFill>
                <a:schemeClr val="tx1"/>
              </a:solidFill>
            </a:endParaRPr>
          </a:p>
          <a:p>
            <a:pPr marL="285750" indent="-285750">
              <a:buFont typeface="Arial" panose="020B0604020202020204" pitchFamily="34" charset="0"/>
              <a:buChar char="•"/>
            </a:pPr>
            <a:r>
              <a:rPr lang="en-US" sz="1800" dirty="0" err="1">
                <a:solidFill>
                  <a:schemeClr val="tx1"/>
                </a:solidFill>
              </a:rPr>
              <a:t>Shoreface</a:t>
            </a:r>
            <a:r>
              <a:rPr lang="en-US" sz="1800" dirty="0">
                <a:solidFill>
                  <a:schemeClr val="tx1"/>
                </a:solidFill>
              </a:rPr>
              <a:t> + </a:t>
            </a:r>
            <a:r>
              <a:rPr lang="en-US" sz="1800" dirty="0" err="1">
                <a:solidFill>
                  <a:schemeClr val="tx1"/>
                </a:solidFill>
              </a:rPr>
              <a:t>beachface</a:t>
            </a:r>
            <a:r>
              <a:rPr lang="en-US" sz="1800" dirty="0">
                <a:solidFill>
                  <a:schemeClr val="tx1"/>
                </a:solidFill>
              </a:rPr>
              <a:t> thickness of 12 m</a:t>
            </a:r>
          </a:p>
          <a:p>
            <a:pPr marL="285750" indent="-285750">
              <a:buFont typeface="Arial" panose="020B0604020202020204" pitchFamily="34" charset="0"/>
              <a:buChar char="•"/>
            </a:pPr>
            <a:endParaRPr lang="en-US" sz="800" dirty="0">
              <a:solidFill>
                <a:schemeClr val="tx1"/>
              </a:solidFill>
            </a:endParaRPr>
          </a:p>
          <a:p>
            <a:pPr marL="285750" indent="-285750">
              <a:buFont typeface="Arial" panose="020B0604020202020204" pitchFamily="34" charset="0"/>
              <a:buChar char="•"/>
            </a:pPr>
            <a:r>
              <a:rPr lang="en-US" sz="1800" dirty="0">
                <a:solidFill>
                  <a:schemeClr val="tx1"/>
                </a:solidFill>
              </a:rPr>
              <a:t>Estimate </a:t>
            </a:r>
            <a:r>
              <a:rPr lang="en-US" sz="1800" i="1" dirty="0">
                <a:solidFill>
                  <a:schemeClr val="tx1"/>
                </a:solidFill>
              </a:rPr>
              <a:t>Q</a:t>
            </a:r>
            <a:r>
              <a:rPr lang="en-US" sz="1800" i="1" baseline="-25000" dirty="0">
                <a:solidFill>
                  <a:schemeClr val="tx1"/>
                </a:solidFill>
              </a:rPr>
              <a:t>SS</a:t>
            </a:r>
            <a:r>
              <a:rPr lang="en-US" sz="1800" b="1" dirty="0">
                <a:solidFill>
                  <a:schemeClr val="tx1"/>
                </a:solidFill>
              </a:rPr>
              <a:t> </a:t>
            </a:r>
            <a:r>
              <a:rPr lang="en-US" sz="1800" dirty="0">
                <a:solidFill>
                  <a:schemeClr val="tx1"/>
                </a:solidFill>
              </a:rPr>
              <a:t>~ 50,000 m</a:t>
            </a:r>
            <a:r>
              <a:rPr lang="en-US" sz="1800" baseline="30000" dirty="0">
                <a:solidFill>
                  <a:schemeClr val="tx1"/>
                </a:solidFill>
              </a:rPr>
              <a:t>3</a:t>
            </a:r>
            <a:r>
              <a:rPr lang="en-US" sz="1800" dirty="0">
                <a:solidFill>
                  <a:schemeClr val="tx1"/>
                </a:solidFill>
              </a:rPr>
              <a:t>/</a:t>
            </a:r>
            <a:r>
              <a:rPr lang="en-US" sz="1800" dirty="0" err="1">
                <a:solidFill>
                  <a:schemeClr val="tx1"/>
                </a:solidFill>
              </a:rPr>
              <a:t>yr</a:t>
            </a:r>
            <a:endParaRPr lang="en-US" sz="1800" dirty="0"/>
          </a:p>
        </p:txBody>
      </p:sp>
      <p:sp>
        <p:nvSpPr>
          <p:cNvPr id="6" name="Rectangle 5"/>
          <p:cNvSpPr/>
          <p:nvPr/>
        </p:nvSpPr>
        <p:spPr>
          <a:xfrm>
            <a:off x="0" y="3891112"/>
            <a:ext cx="4953000" cy="2677656"/>
          </a:xfrm>
          <a:prstGeom prst="rect">
            <a:avLst/>
          </a:prstGeom>
        </p:spPr>
        <p:txBody>
          <a:bodyPr wrap="square">
            <a:spAutoFit/>
          </a:bodyPr>
          <a:lstStyle/>
          <a:p>
            <a:pPr marL="285750" indent="-285750">
              <a:buFont typeface="Arial" panose="020B0604020202020204" pitchFamily="34" charset="0"/>
              <a:buChar char="•"/>
            </a:pPr>
            <a:r>
              <a:rPr lang="en-US" sz="1800" dirty="0">
                <a:solidFill>
                  <a:schemeClr val="tx1"/>
                </a:solidFill>
              </a:rPr>
              <a:t>Swenson and Johnson (2019; unpublished) used 1938 – 2018 shorelines to revise estimate</a:t>
            </a:r>
          </a:p>
          <a:p>
            <a:pPr marL="285750" indent="-285750">
              <a:buFont typeface="Arial" panose="020B0604020202020204" pitchFamily="34" charset="0"/>
              <a:buChar char="•"/>
            </a:pPr>
            <a:endParaRPr lang="en-US" sz="800" dirty="0">
              <a:solidFill>
                <a:schemeClr val="tx1"/>
              </a:solidFill>
            </a:endParaRPr>
          </a:p>
          <a:p>
            <a:pPr marL="285750" indent="-285750">
              <a:buFont typeface="Arial" panose="020B0604020202020204" pitchFamily="34" charset="0"/>
              <a:buChar char="•"/>
            </a:pPr>
            <a:r>
              <a:rPr lang="en-US" sz="1800" dirty="0">
                <a:solidFill>
                  <a:schemeClr val="tx1"/>
                </a:solidFill>
              </a:rPr>
              <a:t>Identical 12-m </a:t>
            </a:r>
            <a:r>
              <a:rPr lang="en-US" sz="1800" dirty="0" err="1">
                <a:solidFill>
                  <a:schemeClr val="tx1"/>
                </a:solidFill>
              </a:rPr>
              <a:t>shoreface</a:t>
            </a:r>
            <a:r>
              <a:rPr lang="en-US" sz="1800" dirty="0">
                <a:solidFill>
                  <a:schemeClr val="tx1"/>
                </a:solidFill>
              </a:rPr>
              <a:t> + </a:t>
            </a:r>
            <a:r>
              <a:rPr lang="en-US" sz="1800" dirty="0" err="1">
                <a:solidFill>
                  <a:schemeClr val="tx1"/>
                </a:solidFill>
              </a:rPr>
              <a:t>beachface</a:t>
            </a:r>
            <a:r>
              <a:rPr lang="en-US" sz="1800" dirty="0">
                <a:solidFill>
                  <a:schemeClr val="tx1"/>
                </a:solidFill>
              </a:rPr>
              <a:t> thickness</a:t>
            </a:r>
          </a:p>
          <a:p>
            <a:pPr marL="285750" indent="-285750">
              <a:buFont typeface="Arial" panose="020B0604020202020204" pitchFamily="34" charset="0"/>
              <a:buChar char="•"/>
            </a:pPr>
            <a:endParaRPr lang="en-US" sz="800" dirty="0">
              <a:solidFill>
                <a:schemeClr val="tx1"/>
              </a:solidFill>
            </a:endParaRPr>
          </a:p>
          <a:p>
            <a:pPr marL="285750" indent="-285750">
              <a:buFont typeface="Arial" panose="020B0604020202020204" pitchFamily="34" charset="0"/>
              <a:buChar char="•"/>
            </a:pPr>
            <a:r>
              <a:rPr lang="en-US" sz="1800" dirty="0">
                <a:solidFill>
                  <a:schemeClr val="tx1"/>
                </a:solidFill>
              </a:rPr>
              <a:t>Estimate </a:t>
            </a:r>
            <a:r>
              <a:rPr lang="en-US" sz="1800" i="1" dirty="0">
                <a:solidFill>
                  <a:schemeClr val="tx1"/>
                </a:solidFill>
              </a:rPr>
              <a:t>Q</a:t>
            </a:r>
            <a:r>
              <a:rPr lang="en-US" sz="1800" i="1" baseline="-25000" dirty="0">
                <a:solidFill>
                  <a:schemeClr val="tx1"/>
                </a:solidFill>
              </a:rPr>
              <a:t>SS</a:t>
            </a:r>
            <a:r>
              <a:rPr lang="en-US" sz="1800" b="1" dirty="0">
                <a:solidFill>
                  <a:schemeClr val="tx1"/>
                </a:solidFill>
              </a:rPr>
              <a:t> </a:t>
            </a:r>
            <a:r>
              <a:rPr lang="en-US" sz="1800" dirty="0">
                <a:solidFill>
                  <a:schemeClr val="tx1"/>
                </a:solidFill>
              </a:rPr>
              <a:t>~ 25,000 m</a:t>
            </a:r>
            <a:r>
              <a:rPr lang="en-US" sz="1800" baseline="30000" dirty="0">
                <a:solidFill>
                  <a:schemeClr val="tx1"/>
                </a:solidFill>
              </a:rPr>
              <a:t>3</a:t>
            </a:r>
            <a:r>
              <a:rPr lang="en-US" sz="1800" dirty="0">
                <a:solidFill>
                  <a:schemeClr val="tx1"/>
                </a:solidFill>
              </a:rPr>
              <a:t>/</a:t>
            </a:r>
            <a:r>
              <a:rPr lang="en-US" sz="1800" dirty="0" err="1">
                <a:solidFill>
                  <a:schemeClr val="tx1"/>
                </a:solidFill>
              </a:rPr>
              <a:t>yr</a:t>
            </a:r>
            <a:endParaRPr lang="en-US" sz="1800" dirty="0">
              <a:solidFill>
                <a:schemeClr val="tx1"/>
              </a:solidFill>
            </a:endParaRPr>
          </a:p>
          <a:p>
            <a:pPr marL="285750" indent="-285750">
              <a:buFont typeface="Arial" panose="020B0604020202020204" pitchFamily="34" charset="0"/>
              <a:buChar char="•"/>
            </a:pPr>
            <a:endParaRPr lang="en-US" sz="800" dirty="0">
              <a:solidFill>
                <a:schemeClr val="tx1"/>
              </a:solidFill>
            </a:endParaRPr>
          </a:p>
          <a:p>
            <a:pPr marL="285750" indent="-285750">
              <a:buFont typeface="Arial" panose="020B0604020202020204" pitchFamily="34" charset="0"/>
              <a:buChar char="•"/>
            </a:pPr>
            <a:r>
              <a:rPr lang="en-US" sz="1800" dirty="0">
                <a:solidFill>
                  <a:schemeClr val="tx1"/>
                </a:solidFill>
              </a:rPr>
              <a:t>Comparable to earlier estimate of </a:t>
            </a:r>
            <a:r>
              <a:rPr lang="en-US" sz="1800" i="1" dirty="0">
                <a:solidFill>
                  <a:schemeClr val="tx1"/>
                </a:solidFill>
              </a:rPr>
              <a:t>Q</a:t>
            </a:r>
            <a:r>
              <a:rPr lang="en-US" sz="1800" i="1" baseline="-25000" dirty="0">
                <a:solidFill>
                  <a:schemeClr val="tx1"/>
                </a:solidFill>
              </a:rPr>
              <a:t>SS</a:t>
            </a:r>
            <a:r>
              <a:rPr lang="en-US" sz="1800" b="1" dirty="0">
                <a:solidFill>
                  <a:schemeClr val="tx1"/>
                </a:solidFill>
              </a:rPr>
              <a:t> </a:t>
            </a:r>
            <a:r>
              <a:rPr lang="en-US" sz="1800" dirty="0">
                <a:solidFill>
                  <a:schemeClr val="tx1"/>
                </a:solidFill>
              </a:rPr>
              <a:t>~ 17,000 m</a:t>
            </a:r>
            <a:r>
              <a:rPr lang="en-US" sz="1800" baseline="30000" dirty="0">
                <a:solidFill>
                  <a:schemeClr val="tx1"/>
                </a:solidFill>
              </a:rPr>
              <a:t>3</a:t>
            </a:r>
            <a:r>
              <a:rPr lang="en-US" sz="1800" dirty="0">
                <a:solidFill>
                  <a:schemeClr val="tx1"/>
                </a:solidFill>
              </a:rPr>
              <a:t>/</a:t>
            </a:r>
            <a:r>
              <a:rPr lang="en-US" sz="1800" dirty="0" err="1">
                <a:solidFill>
                  <a:schemeClr val="tx1"/>
                </a:solidFill>
              </a:rPr>
              <a:t>yr</a:t>
            </a:r>
            <a:r>
              <a:rPr lang="en-US" sz="1800" dirty="0">
                <a:solidFill>
                  <a:schemeClr val="tx1"/>
                </a:solidFill>
              </a:rPr>
              <a:t> from USACE (1974, Sec 111)</a:t>
            </a:r>
            <a:endParaRPr lang="en-US" sz="1800" dirty="0"/>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10802" t="2689" r="526" b="3561"/>
          <a:stretch/>
        </p:blipFill>
        <p:spPr>
          <a:xfrm rot="5400000">
            <a:off x="788870" y="189126"/>
            <a:ext cx="2935274" cy="4016115"/>
          </a:xfrm>
          <a:prstGeom prst="rect">
            <a:avLst/>
          </a:prstGeom>
        </p:spPr>
      </p:pic>
      <p:sp>
        <p:nvSpPr>
          <p:cNvPr id="8" name="Rectangle 7"/>
          <p:cNvSpPr/>
          <p:nvPr/>
        </p:nvSpPr>
        <p:spPr>
          <a:xfrm>
            <a:off x="179318" y="3602587"/>
            <a:ext cx="2911166" cy="276999"/>
          </a:xfrm>
          <a:prstGeom prst="rect">
            <a:avLst/>
          </a:prstGeom>
        </p:spPr>
        <p:txBody>
          <a:bodyPr wrap="square">
            <a:spAutoFit/>
          </a:bodyPr>
          <a:lstStyle/>
          <a:p>
            <a:r>
              <a:rPr lang="en-US" sz="1200" dirty="0">
                <a:solidFill>
                  <a:schemeClr val="tx1"/>
                </a:solidFill>
              </a:rPr>
              <a:t>Fig 4.3a (Baird, 1998, in USACE, 2001)</a:t>
            </a:r>
            <a:endParaRPr lang="en-US" sz="1200" dirty="0"/>
          </a:p>
        </p:txBody>
      </p:sp>
      <p:sp>
        <p:nvSpPr>
          <p:cNvPr id="9" name="Oval 8"/>
          <p:cNvSpPr/>
          <p:nvPr/>
        </p:nvSpPr>
        <p:spPr bwMode="auto">
          <a:xfrm rot="1679602">
            <a:off x="2227630" y="1686390"/>
            <a:ext cx="838200" cy="609600"/>
          </a:xfrm>
          <a:prstGeom prst="ellipse">
            <a:avLst/>
          </a:prstGeom>
          <a:noFill/>
          <a:ln w="285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a:ln>
                <a:noFill/>
              </a:ln>
              <a:solidFill>
                <a:schemeClr val="bg1"/>
              </a:solidFill>
              <a:effectLst/>
              <a:latin typeface="Arial" charset="0"/>
              <a:cs typeface="Arial" charset="0"/>
            </a:endParaRP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76800" y="2895600"/>
            <a:ext cx="4267200" cy="3297382"/>
          </a:xfrm>
          <a:prstGeom prst="rect">
            <a:avLst/>
          </a:prstGeom>
        </p:spPr>
      </p:pic>
      <p:grpSp>
        <p:nvGrpSpPr>
          <p:cNvPr id="13" name="Group 12"/>
          <p:cNvGrpSpPr/>
          <p:nvPr/>
        </p:nvGrpSpPr>
        <p:grpSpPr>
          <a:xfrm>
            <a:off x="228600" y="101025"/>
            <a:ext cx="576509" cy="584775"/>
            <a:chOff x="6705600" y="5101172"/>
            <a:chExt cx="576509" cy="584775"/>
          </a:xfrm>
        </p:grpSpPr>
        <p:sp>
          <p:nvSpPr>
            <p:cNvPr id="15" name="Oval 14"/>
            <p:cNvSpPr/>
            <p:nvPr/>
          </p:nvSpPr>
          <p:spPr>
            <a:xfrm>
              <a:off x="6705600" y="5101172"/>
              <a:ext cx="576509" cy="584775"/>
            </a:xfrm>
            <a:prstGeom prst="ellipse">
              <a:avLst/>
            </a:prstGeom>
            <a:solidFill>
              <a:schemeClr val="bg1"/>
            </a:solidFill>
            <a:ln w="28575">
              <a:solidFill>
                <a:schemeClr val="tx1"/>
              </a:solidFill>
            </a:ln>
          </p:spPr>
          <p:txBody>
            <a:bodyPr wrap="square" rtlCol="0" anchor="ctr">
              <a:spAutoFit/>
            </a:bodyPr>
            <a:lstStyle/>
            <a:p>
              <a:pPr algn="ctr"/>
              <a:endParaRPr lang="en-US" sz="2000" dirty="0">
                <a:solidFill>
                  <a:schemeClr val="tx1"/>
                </a:solidFill>
              </a:endParaRPr>
            </a:p>
          </p:txBody>
        </p:sp>
        <p:sp>
          <p:nvSpPr>
            <p:cNvPr id="16" name="Rectangle 15"/>
            <p:cNvSpPr/>
            <p:nvPr/>
          </p:nvSpPr>
          <p:spPr>
            <a:xfrm>
              <a:off x="6776467" y="5101172"/>
              <a:ext cx="412292" cy="584775"/>
            </a:xfrm>
            <a:prstGeom prst="rect">
              <a:avLst/>
            </a:prstGeom>
          </p:spPr>
          <p:txBody>
            <a:bodyPr wrap="none">
              <a:spAutoFit/>
            </a:bodyPr>
            <a:lstStyle/>
            <a:p>
              <a:r>
                <a:rPr lang="en-US" b="1" dirty="0">
                  <a:solidFill>
                    <a:schemeClr val="tx1"/>
                  </a:solidFill>
                </a:rPr>
                <a:t>1</a:t>
              </a:r>
              <a:endParaRPr lang="en-US" b="1" dirty="0"/>
            </a:p>
          </p:txBody>
        </p:sp>
      </p:grpSp>
    </p:spTree>
    <p:extLst>
      <p:ext uri="{BB962C8B-B14F-4D97-AF65-F5344CB8AC3E}">
        <p14:creationId xmlns:p14="http://schemas.microsoft.com/office/powerpoint/2010/main" val="16034289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4052" t="12346" r="16249" b="26667"/>
          <a:stretch/>
        </p:blipFill>
        <p:spPr>
          <a:xfrm rot="5400000">
            <a:off x="399020" y="1048780"/>
            <a:ext cx="4876801" cy="5522441"/>
          </a:xfrm>
          <a:prstGeom prst="rect">
            <a:avLst/>
          </a:prstGeom>
        </p:spPr>
      </p:pic>
      <p:sp>
        <p:nvSpPr>
          <p:cNvPr id="4" name="Rectangle 3"/>
          <p:cNvSpPr/>
          <p:nvPr/>
        </p:nvSpPr>
        <p:spPr>
          <a:xfrm>
            <a:off x="0" y="6248401"/>
            <a:ext cx="2911166" cy="276999"/>
          </a:xfrm>
          <a:prstGeom prst="rect">
            <a:avLst/>
          </a:prstGeom>
        </p:spPr>
        <p:txBody>
          <a:bodyPr wrap="square">
            <a:spAutoFit/>
          </a:bodyPr>
          <a:lstStyle/>
          <a:p>
            <a:r>
              <a:rPr lang="en-US" sz="1200" dirty="0">
                <a:solidFill>
                  <a:schemeClr val="tx1"/>
                </a:solidFill>
              </a:rPr>
              <a:t>Fig 4.1 (Baird, 1998, in USACE, 2001)</a:t>
            </a:r>
            <a:endParaRPr lang="en-US" sz="1200" dirty="0"/>
          </a:p>
        </p:txBody>
      </p:sp>
      <p:sp>
        <p:nvSpPr>
          <p:cNvPr id="6" name="Rectangle 5"/>
          <p:cNvSpPr/>
          <p:nvPr/>
        </p:nvSpPr>
        <p:spPr>
          <a:xfrm>
            <a:off x="1524000" y="234524"/>
            <a:ext cx="6991127" cy="707886"/>
          </a:xfrm>
          <a:prstGeom prst="rect">
            <a:avLst/>
          </a:prstGeom>
        </p:spPr>
        <p:txBody>
          <a:bodyPr wrap="square">
            <a:spAutoFit/>
          </a:bodyPr>
          <a:lstStyle/>
          <a:p>
            <a:r>
              <a:rPr lang="en-US" sz="2000" dirty="0">
                <a:solidFill>
                  <a:schemeClr val="tx1"/>
                </a:solidFill>
              </a:rPr>
              <a:t>Predicted large-scale </a:t>
            </a:r>
            <a:r>
              <a:rPr lang="en-US" sz="2000" b="1" dirty="0">
                <a:solidFill>
                  <a:schemeClr val="tx1"/>
                </a:solidFill>
              </a:rPr>
              <a:t>offshore</a:t>
            </a:r>
            <a:r>
              <a:rPr lang="en-US" sz="2000" dirty="0">
                <a:solidFill>
                  <a:schemeClr val="tx1"/>
                </a:solidFill>
              </a:rPr>
              <a:t> </a:t>
            </a:r>
            <a:r>
              <a:rPr lang="en-US" sz="2000" b="1" dirty="0">
                <a:solidFill>
                  <a:schemeClr val="tx1"/>
                </a:solidFill>
              </a:rPr>
              <a:t>sand transport </a:t>
            </a:r>
            <a:r>
              <a:rPr lang="en-US" sz="2000" dirty="0">
                <a:solidFill>
                  <a:schemeClr val="tx1"/>
                </a:solidFill>
              </a:rPr>
              <a:t>south of Duluth entry inconsistent with observed bathymetry</a:t>
            </a:r>
          </a:p>
        </p:txBody>
      </p:sp>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12105" t="51326" r="47812" b="5310"/>
          <a:stretch/>
        </p:blipFill>
        <p:spPr>
          <a:xfrm rot="5400000">
            <a:off x="4953000" y="609600"/>
            <a:ext cx="2667000" cy="3733800"/>
          </a:xfrm>
          <a:prstGeom prst="rect">
            <a:avLst/>
          </a:prstGeom>
        </p:spPr>
      </p:pic>
      <p:sp>
        <p:nvSpPr>
          <p:cNvPr id="8" name="Rectangle 7"/>
          <p:cNvSpPr/>
          <p:nvPr/>
        </p:nvSpPr>
        <p:spPr>
          <a:xfrm>
            <a:off x="6096000" y="4143826"/>
            <a:ext cx="2911166" cy="276999"/>
          </a:xfrm>
          <a:prstGeom prst="rect">
            <a:avLst/>
          </a:prstGeom>
        </p:spPr>
        <p:txBody>
          <a:bodyPr wrap="square">
            <a:spAutoFit/>
          </a:bodyPr>
          <a:lstStyle/>
          <a:p>
            <a:r>
              <a:rPr lang="en-US" sz="1200" dirty="0">
                <a:solidFill>
                  <a:schemeClr val="tx1"/>
                </a:solidFill>
              </a:rPr>
              <a:t>Fig 3.1 (Baird, 1998, in USACE, 2001)</a:t>
            </a:r>
            <a:endParaRPr lang="en-US" sz="1200" dirty="0"/>
          </a:p>
        </p:txBody>
      </p:sp>
      <p:sp>
        <p:nvSpPr>
          <p:cNvPr id="9" name="Oval 8"/>
          <p:cNvSpPr/>
          <p:nvPr/>
        </p:nvSpPr>
        <p:spPr bwMode="auto">
          <a:xfrm rot="3652257">
            <a:off x="593900" y="1882559"/>
            <a:ext cx="2738240" cy="1481632"/>
          </a:xfrm>
          <a:prstGeom prst="ellipse">
            <a:avLst/>
          </a:prstGeom>
          <a:noFill/>
          <a:ln w="3810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a:ln>
                <a:noFill/>
              </a:ln>
              <a:solidFill>
                <a:schemeClr val="bg1"/>
              </a:solidFill>
              <a:effectLst/>
              <a:latin typeface="Arial" charset="0"/>
              <a:cs typeface="Arial" charset="0"/>
            </a:endParaRPr>
          </a:p>
        </p:txBody>
      </p:sp>
      <p:cxnSp>
        <p:nvCxnSpPr>
          <p:cNvPr id="11" name="Straight Connector 10"/>
          <p:cNvCxnSpPr/>
          <p:nvPr/>
        </p:nvCxnSpPr>
        <p:spPr bwMode="auto">
          <a:xfrm flipV="1">
            <a:off x="1828800" y="990600"/>
            <a:ext cx="5029200" cy="380999"/>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Oval 11"/>
          <p:cNvSpPr/>
          <p:nvPr/>
        </p:nvSpPr>
        <p:spPr bwMode="auto">
          <a:xfrm rot="3652257">
            <a:off x="5731410" y="1057883"/>
            <a:ext cx="3004979" cy="2919119"/>
          </a:xfrm>
          <a:prstGeom prst="ellipse">
            <a:avLst/>
          </a:prstGeom>
          <a:noFill/>
          <a:ln w="3810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a:ln>
                <a:noFill/>
              </a:ln>
              <a:solidFill>
                <a:schemeClr val="bg1"/>
              </a:solidFill>
              <a:effectLst/>
              <a:latin typeface="Arial" charset="0"/>
              <a:cs typeface="Arial" charset="0"/>
            </a:endParaRPr>
          </a:p>
        </p:txBody>
      </p:sp>
      <p:cxnSp>
        <p:nvCxnSpPr>
          <p:cNvPr id="14" name="Straight Connector 13"/>
          <p:cNvCxnSpPr/>
          <p:nvPr/>
        </p:nvCxnSpPr>
        <p:spPr bwMode="auto">
          <a:xfrm>
            <a:off x="3084041" y="3758001"/>
            <a:ext cx="3716790" cy="280598"/>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Box 15"/>
          <p:cNvSpPr txBox="1"/>
          <p:nvPr/>
        </p:nvSpPr>
        <p:spPr>
          <a:xfrm>
            <a:off x="7315200" y="1744673"/>
            <a:ext cx="655949" cy="1107996"/>
          </a:xfrm>
          <a:prstGeom prst="rect">
            <a:avLst/>
          </a:prstGeom>
          <a:noFill/>
        </p:spPr>
        <p:txBody>
          <a:bodyPr wrap="none" rtlCol="0">
            <a:spAutoFit/>
          </a:bodyPr>
          <a:lstStyle/>
          <a:p>
            <a:r>
              <a:rPr lang="en-US" sz="6600" dirty="0">
                <a:solidFill>
                  <a:srgbClr val="FFC000"/>
                </a:solidFill>
              </a:rPr>
              <a:t>?</a:t>
            </a:r>
          </a:p>
        </p:txBody>
      </p:sp>
      <p:grpSp>
        <p:nvGrpSpPr>
          <p:cNvPr id="13" name="Group 12"/>
          <p:cNvGrpSpPr/>
          <p:nvPr/>
        </p:nvGrpSpPr>
        <p:grpSpPr>
          <a:xfrm>
            <a:off x="867752" y="304800"/>
            <a:ext cx="576509" cy="584775"/>
            <a:chOff x="6705600" y="5101172"/>
            <a:chExt cx="576509" cy="584775"/>
          </a:xfrm>
        </p:grpSpPr>
        <p:sp>
          <p:nvSpPr>
            <p:cNvPr id="15" name="Oval 14"/>
            <p:cNvSpPr/>
            <p:nvPr/>
          </p:nvSpPr>
          <p:spPr>
            <a:xfrm>
              <a:off x="6705600" y="5101172"/>
              <a:ext cx="576509" cy="584775"/>
            </a:xfrm>
            <a:prstGeom prst="ellipse">
              <a:avLst/>
            </a:prstGeom>
            <a:solidFill>
              <a:schemeClr val="bg1"/>
            </a:solidFill>
            <a:ln w="28575">
              <a:solidFill>
                <a:schemeClr val="tx1"/>
              </a:solidFill>
            </a:ln>
          </p:spPr>
          <p:txBody>
            <a:bodyPr wrap="square" rtlCol="0" anchor="ctr">
              <a:spAutoFit/>
            </a:bodyPr>
            <a:lstStyle/>
            <a:p>
              <a:pPr algn="ctr"/>
              <a:endParaRPr lang="en-US" sz="2000" dirty="0">
                <a:solidFill>
                  <a:schemeClr val="tx1"/>
                </a:solidFill>
              </a:endParaRPr>
            </a:p>
          </p:txBody>
        </p:sp>
        <p:sp>
          <p:nvSpPr>
            <p:cNvPr id="17" name="Rectangle 16"/>
            <p:cNvSpPr/>
            <p:nvPr/>
          </p:nvSpPr>
          <p:spPr>
            <a:xfrm>
              <a:off x="6776467" y="5101172"/>
              <a:ext cx="412292" cy="584775"/>
            </a:xfrm>
            <a:prstGeom prst="rect">
              <a:avLst/>
            </a:prstGeom>
          </p:spPr>
          <p:txBody>
            <a:bodyPr wrap="none">
              <a:spAutoFit/>
            </a:bodyPr>
            <a:lstStyle/>
            <a:p>
              <a:r>
                <a:rPr lang="en-US" b="1" dirty="0">
                  <a:solidFill>
                    <a:schemeClr val="tx1"/>
                  </a:solidFill>
                </a:rPr>
                <a:t>3</a:t>
              </a:r>
              <a:endParaRPr lang="en-US" b="1" dirty="0"/>
            </a:p>
          </p:txBody>
        </p:sp>
      </p:grpSp>
      <p:sp>
        <p:nvSpPr>
          <p:cNvPr id="2" name="Rectangle 1"/>
          <p:cNvSpPr/>
          <p:nvPr/>
        </p:nvSpPr>
        <p:spPr>
          <a:xfrm>
            <a:off x="4185843" y="4471064"/>
            <a:ext cx="4925387" cy="2277547"/>
          </a:xfrm>
          <a:prstGeom prst="rect">
            <a:avLst/>
          </a:prstGeom>
          <a:solidFill>
            <a:schemeClr val="bg1"/>
          </a:solidFill>
        </p:spPr>
        <p:txBody>
          <a:bodyPr wrap="none">
            <a:spAutoFit/>
          </a:bodyPr>
          <a:lstStyle/>
          <a:p>
            <a:r>
              <a:rPr lang="en-US" sz="1800" dirty="0">
                <a:solidFill>
                  <a:schemeClr val="tx1"/>
                </a:solidFill>
              </a:rPr>
              <a:t>Any observed bathymetric anomalies are:</a:t>
            </a:r>
          </a:p>
          <a:p>
            <a:endParaRPr lang="en-US" sz="800" dirty="0">
              <a:solidFill>
                <a:schemeClr val="tx1"/>
              </a:solidFill>
            </a:endParaRPr>
          </a:p>
          <a:p>
            <a:pPr marL="285750" indent="-285750">
              <a:buFont typeface="Arial" panose="020B0604020202020204" pitchFamily="34" charset="0"/>
              <a:buChar char="•"/>
            </a:pPr>
            <a:r>
              <a:rPr lang="en-US" sz="1800" dirty="0">
                <a:solidFill>
                  <a:schemeClr val="tx1"/>
                </a:solidFill>
              </a:rPr>
              <a:t>Far too </a:t>
            </a:r>
            <a:r>
              <a:rPr lang="en-US" sz="1800" b="1" dirty="0">
                <a:solidFill>
                  <a:schemeClr val="tx1"/>
                </a:solidFill>
              </a:rPr>
              <a:t>small</a:t>
            </a:r>
            <a:r>
              <a:rPr lang="en-US" sz="1800" dirty="0">
                <a:solidFill>
                  <a:schemeClr val="tx1"/>
                </a:solidFill>
              </a:rPr>
              <a:t> (volumetrically)</a:t>
            </a:r>
          </a:p>
          <a:p>
            <a:pPr marL="285750" indent="-285750">
              <a:buFont typeface="Arial" panose="020B0604020202020204" pitchFamily="34" charset="0"/>
              <a:buChar char="•"/>
            </a:pPr>
            <a:endParaRPr lang="en-US" sz="800" dirty="0">
              <a:solidFill>
                <a:schemeClr val="tx1"/>
              </a:solidFill>
            </a:endParaRPr>
          </a:p>
          <a:p>
            <a:pPr marL="285750" indent="-285750">
              <a:buFont typeface="Arial" panose="020B0604020202020204" pitchFamily="34" charset="0"/>
              <a:buChar char="•"/>
            </a:pPr>
            <a:r>
              <a:rPr lang="en-US" sz="1800" dirty="0">
                <a:solidFill>
                  <a:schemeClr val="tx1"/>
                </a:solidFill>
              </a:rPr>
              <a:t>Well below </a:t>
            </a:r>
            <a:r>
              <a:rPr lang="en-US" sz="1800" b="1" dirty="0">
                <a:solidFill>
                  <a:schemeClr val="tx1"/>
                </a:solidFill>
              </a:rPr>
              <a:t>closure depth </a:t>
            </a:r>
            <a:r>
              <a:rPr lang="en-US" sz="1800" dirty="0">
                <a:solidFill>
                  <a:schemeClr val="tx1"/>
                </a:solidFill>
              </a:rPr>
              <a:t>for sand (~10 m)</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endParaRPr lang="en-US" sz="1800" dirty="0"/>
          </a:p>
        </p:txBody>
      </p:sp>
      <p:sp>
        <p:nvSpPr>
          <p:cNvPr id="18" name="Rectangle 17"/>
          <p:cNvSpPr/>
          <p:nvPr/>
        </p:nvSpPr>
        <p:spPr>
          <a:xfrm>
            <a:off x="4942436" y="5841075"/>
            <a:ext cx="3568819" cy="646331"/>
          </a:xfrm>
          <a:prstGeom prst="rect">
            <a:avLst/>
          </a:prstGeom>
          <a:solidFill>
            <a:schemeClr val="accent5"/>
          </a:solidFill>
          <a:ln w="28575">
            <a:solidFill>
              <a:srgbClr val="FFC000"/>
            </a:solidFill>
          </a:ln>
        </p:spPr>
        <p:txBody>
          <a:bodyPr wrap="square">
            <a:spAutoFit/>
          </a:bodyPr>
          <a:lstStyle/>
          <a:p>
            <a:r>
              <a:rPr lang="en-US" sz="1800" dirty="0" err="1">
                <a:solidFill>
                  <a:schemeClr val="tx1"/>
                </a:solidFill>
              </a:rPr>
              <a:t>Shoreface</a:t>
            </a:r>
            <a:r>
              <a:rPr lang="en-US" sz="1800" dirty="0">
                <a:solidFill>
                  <a:schemeClr val="tx1"/>
                </a:solidFill>
              </a:rPr>
              <a:t> is </a:t>
            </a:r>
            <a:r>
              <a:rPr lang="en-US" sz="1800" b="1" dirty="0">
                <a:solidFill>
                  <a:schemeClr val="tx1"/>
                </a:solidFill>
              </a:rPr>
              <a:t>homogeneous</a:t>
            </a:r>
            <a:r>
              <a:rPr lang="en-US" sz="1800" dirty="0">
                <a:solidFill>
                  <a:schemeClr val="tx1"/>
                </a:solidFill>
              </a:rPr>
              <a:t> along entirety of barrier</a:t>
            </a:r>
          </a:p>
        </p:txBody>
      </p:sp>
      <p:grpSp>
        <p:nvGrpSpPr>
          <p:cNvPr id="19" name="Group 18"/>
          <p:cNvGrpSpPr/>
          <p:nvPr/>
        </p:nvGrpSpPr>
        <p:grpSpPr>
          <a:xfrm>
            <a:off x="153145" y="304800"/>
            <a:ext cx="576509" cy="584775"/>
            <a:chOff x="6705600" y="5101172"/>
            <a:chExt cx="576509" cy="584775"/>
          </a:xfrm>
        </p:grpSpPr>
        <p:sp>
          <p:nvSpPr>
            <p:cNvPr id="20" name="Oval 19"/>
            <p:cNvSpPr/>
            <p:nvPr/>
          </p:nvSpPr>
          <p:spPr>
            <a:xfrm>
              <a:off x="6705600" y="5101172"/>
              <a:ext cx="576509" cy="584775"/>
            </a:xfrm>
            <a:prstGeom prst="ellipse">
              <a:avLst/>
            </a:prstGeom>
            <a:solidFill>
              <a:schemeClr val="bg1"/>
            </a:solidFill>
            <a:ln w="28575">
              <a:solidFill>
                <a:schemeClr val="tx1"/>
              </a:solidFill>
            </a:ln>
          </p:spPr>
          <p:txBody>
            <a:bodyPr wrap="square" rtlCol="0" anchor="ctr">
              <a:spAutoFit/>
            </a:bodyPr>
            <a:lstStyle/>
            <a:p>
              <a:pPr algn="ctr"/>
              <a:endParaRPr lang="en-US" sz="2000" dirty="0">
                <a:solidFill>
                  <a:schemeClr val="tx1"/>
                </a:solidFill>
              </a:endParaRPr>
            </a:p>
          </p:txBody>
        </p:sp>
        <p:sp>
          <p:nvSpPr>
            <p:cNvPr id="21" name="Rectangle 20"/>
            <p:cNvSpPr/>
            <p:nvPr/>
          </p:nvSpPr>
          <p:spPr>
            <a:xfrm>
              <a:off x="6776467" y="5101172"/>
              <a:ext cx="412292" cy="584775"/>
            </a:xfrm>
            <a:prstGeom prst="rect">
              <a:avLst/>
            </a:prstGeom>
          </p:spPr>
          <p:txBody>
            <a:bodyPr wrap="none">
              <a:spAutoFit/>
            </a:bodyPr>
            <a:lstStyle/>
            <a:p>
              <a:r>
                <a:rPr lang="en-US" b="1" dirty="0">
                  <a:solidFill>
                    <a:schemeClr val="tx1"/>
                  </a:solidFill>
                </a:rPr>
                <a:t>2</a:t>
              </a:r>
              <a:endParaRPr lang="en-US" b="1" dirty="0"/>
            </a:p>
          </p:txBody>
        </p:sp>
      </p:grpSp>
      <p:sp>
        <p:nvSpPr>
          <p:cNvPr id="5" name="Rectangle 4">
            <a:extLst>
              <a:ext uri="{FF2B5EF4-FFF2-40B4-BE49-F238E27FC236}">
                <a16:creationId xmlns:a16="http://schemas.microsoft.com/office/drawing/2014/main" id="{FB25E46A-0701-0308-7BB7-BA90360716C4}"/>
              </a:ext>
            </a:extLst>
          </p:cNvPr>
          <p:cNvSpPr/>
          <p:nvPr/>
        </p:nvSpPr>
        <p:spPr>
          <a:xfrm>
            <a:off x="224012" y="1967054"/>
            <a:ext cx="7624588" cy="2462213"/>
          </a:xfrm>
          <a:prstGeom prst="rect">
            <a:avLst/>
          </a:prstGeom>
          <a:solidFill>
            <a:srgbClr val="FFC000"/>
          </a:solidFill>
          <a:ln w="28575">
            <a:solidFill>
              <a:schemeClr val="tx1"/>
            </a:solidFill>
          </a:ln>
        </p:spPr>
        <p:txBody>
          <a:bodyPr wrap="square">
            <a:spAutoFit/>
          </a:bodyPr>
          <a:lstStyle/>
          <a:p>
            <a:r>
              <a:rPr lang="en-US" sz="2400" dirty="0">
                <a:solidFill>
                  <a:schemeClr val="tx1"/>
                </a:solidFill>
              </a:rPr>
              <a:t>Occam’s Razor:</a:t>
            </a:r>
          </a:p>
          <a:p>
            <a:endParaRPr lang="en-US" sz="1000" dirty="0">
              <a:solidFill>
                <a:schemeClr val="tx1"/>
              </a:solidFill>
            </a:endParaRPr>
          </a:p>
          <a:p>
            <a:r>
              <a:rPr lang="en-US" sz="2400" dirty="0">
                <a:solidFill>
                  <a:schemeClr val="tx1"/>
                </a:solidFill>
              </a:rPr>
              <a:t>Simpler explanation: South- and north-shore sediment fluxes are progressively </a:t>
            </a:r>
            <a:r>
              <a:rPr lang="en-US" sz="2400" b="1" dirty="0">
                <a:solidFill>
                  <a:schemeClr val="tx1"/>
                </a:solidFill>
              </a:rPr>
              <a:t>depleted</a:t>
            </a:r>
            <a:r>
              <a:rPr lang="en-US" sz="2400" dirty="0">
                <a:solidFill>
                  <a:schemeClr val="tx1"/>
                </a:solidFill>
              </a:rPr>
              <a:t> </a:t>
            </a:r>
            <a:r>
              <a:rPr lang="en-US" sz="2400" b="1" dirty="0">
                <a:solidFill>
                  <a:schemeClr val="tx1"/>
                </a:solidFill>
              </a:rPr>
              <a:t>via deposition </a:t>
            </a:r>
            <a:r>
              <a:rPr lang="en-US" sz="2400" dirty="0">
                <a:solidFill>
                  <a:schemeClr val="tx1"/>
                </a:solidFill>
              </a:rPr>
              <a:t>along length of barrier. By extension, there exists a ‘</a:t>
            </a:r>
            <a:r>
              <a:rPr lang="en-US" sz="2400" b="1" dirty="0">
                <a:solidFill>
                  <a:schemeClr val="tx1"/>
                </a:solidFill>
              </a:rPr>
              <a:t>node</a:t>
            </a:r>
            <a:r>
              <a:rPr lang="en-US" sz="2400" dirty="0">
                <a:solidFill>
                  <a:schemeClr val="tx1"/>
                </a:solidFill>
              </a:rPr>
              <a:t>’ of </a:t>
            </a:r>
            <a:r>
              <a:rPr lang="en-US" sz="2400" b="1" dirty="0">
                <a:solidFill>
                  <a:schemeClr val="tx1"/>
                </a:solidFill>
              </a:rPr>
              <a:t>zero sediment flux </a:t>
            </a:r>
            <a:r>
              <a:rPr lang="en-US" sz="2400" dirty="0">
                <a:solidFill>
                  <a:schemeClr val="tx1"/>
                </a:solidFill>
              </a:rPr>
              <a:t>(stagnation point) on the barrier somewhere south of the Duluth jetties.</a:t>
            </a:r>
          </a:p>
        </p:txBody>
      </p:sp>
    </p:spTree>
    <p:extLst>
      <p:ext uri="{BB962C8B-B14F-4D97-AF65-F5344CB8AC3E}">
        <p14:creationId xmlns:p14="http://schemas.microsoft.com/office/powerpoint/2010/main" val="3972867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17921" r="8154"/>
          <a:stretch/>
        </p:blipFill>
        <p:spPr>
          <a:xfrm>
            <a:off x="76200" y="838200"/>
            <a:ext cx="6645482" cy="5952753"/>
          </a:xfrm>
          <a:prstGeom prst="rect">
            <a:avLst/>
          </a:prstGeom>
        </p:spPr>
      </p:pic>
      <p:sp>
        <p:nvSpPr>
          <p:cNvPr id="2" name="Rectangle 1"/>
          <p:cNvSpPr/>
          <p:nvPr/>
        </p:nvSpPr>
        <p:spPr>
          <a:xfrm>
            <a:off x="752825" y="161835"/>
            <a:ext cx="5029200" cy="400110"/>
          </a:xfrm>
          <a:prstGeom prst="rect">
            <a:avLst/>
          </a:prstGeom>
        </p:spPr>
        <p:txBody>
          <a:bodyPr wrap="square">
            <a:spAutoFit/>
          </a:bodyPr>
          <a:lstStyle/>
          <a:p>
            <a:r>
              <a:rPr lang="en-US" sz="2000" dirty="0">
                <a:solidFill>
                  <a:schemeClr val="tx1"/>
                </a:solidFill>
              </a:rPr>
              <a:t>Rapid lake-level rise and sediment budget </a:t>
            </a:r>
            <a:endParaRPr lang="en-US" sz="2000" dirty="0"/>
          </a:p>
        </p:txBody>
      </p:sp>
      <p:grpSp>
        <p:nvGrpSpPr>
          <p:cNvPr id="3" name="Group 2"/>
          <p:cNvGrpSpPr/>
          <p:nvPr/>
        </p:nvGrpSpPr>
        <p:grpSpPr>
          <a:xfrm>
            <a:off x="109291" y="101025"/>
            <a:ext cx="576509" cy="584775"/>
            <a:chOff x="6705600" y="5101172"/>
            <a:chExt cx="576509" cy="584775"/>
          </a:xfrm>
        </p:grpSpPr>
        <p:sp>
          <p:nvSpPr>
            <p:cNvPr id="4" name="Oval 3"/>
            <p:cNvSpPr/>
            <p:nvPr/>
          </p:nvSpPr>
          <p:spPr>
            <a:xfrm>
              <a:off x="6705600" y="5101172"/>
              <a:ext cx="576509" cy="584775"/>
            </a:xfrm>
            <a:prstGeom prst="ellipse">
              <a:avLst/>
            </a:prstGeom>
            <a:solidFill>
              <a:schemeClr val="bg1"/>
            </a:solidFill>
            <a:ln w="28575">
              <a:solidFill>
                <a:schemeClr val="tx1"/>
              </a:solidFill>
            </a:ln>
          </p:spPr>
          <p:txBody>
            <a:bodyPr wrap="square" rtlCol="0" anchor="ctr">
              <a:spAutoFit/>
            </a:bodyPr>
            <a:lstStyle/>
            <a:p>
              <a:pPr algn="ctr"/>
              <a:endParaRPr lang="en-US" sz="2000" dirty="0">
                <a:solidFill>
                  <a:schemeClr val="tx1"/>
                </a:solidFill>
              </a:endParaRPr>
            </a:p>
          </p:txBody>
        </p:sp>
        <p:sp>
          <p:nvSpPr>
            <p:cNvPr id="5" name="Rectangle 4"/>
            <p:cNvSpPr/>
            <p:nvPr/>
          </p:nvSpPr>
          <p:spPr>
            <a:xfrm>
              <a:off x="6776467" y="5101172"/>
              <a:ext cx="412292" cy="584775"/>
            </a:xfrm>
            <a:prstGeom prst="rect">
              <a:avLst/>
            </a:prstGeom>
          </p:spPr>
          <p:txBody>
            <a:bodyPr wrap="none">
              <a:spAutoFit/>
            </a:bodyPr>
            <a:lstStyle/>
            <a:p>
              <a:r>
                <a:rPr lang="en-US" b="1" dirty="0">
                  <a:solidFill>
                    <a:schemeClr val="tx1"/>
                  </a:solidFill>
                </a:rPr>
                <a:t>4</a:t>
              </a:r>
              <a:endParaRPr lang="en-US" b="1" dirty="0"/>
            </a:p>
          </p:txBody>
        </p:sp>
      </p:gr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06113" y="528007"/>
            <a:ext cx="3617396" cy="4440504"/>
          </a:xfrm>
          <a:prstGeom prst="rect">
            <a:avLst/>
          </a:prstGeom>
        </p:spPr>
      </p:pic>
      <p:sp>
        <p:nvSpPr>
          <p:cNvPr id="11" name="Rectangle 10"/>
          <p:cNvSpPr/>
          <p:nvPr/>
        </p:nvSpPr>
        <p:spPr>
          <a:xfrm>
            <a:off x="8096623" y="4996129"/>
            <a:ext cx="1123577" cy="276999"/>
          </a:xfrm>
          <a:prstGeom prst="rect">
            <a:avLst/>
          </a:prstGeom>
        </p:spPr>
        <p:txBody>
          <a:bodyPr wrap="none">
            <a:spAutoFit/>
          </a:bodyPr>
          <a:lstStyle/>
          <a:p>
            <a:r>
              <a:rPr lang="en-US" sz="1200" dirty="0">
                <a:solidFill>
                  <a:schemeClr val="tx1"/>
                </a:solidFill>
              </a:rPr>
              <a:t>NOAA 14975 </a:t>
            </a:r>
            <a:endParaRPr lang="en-US" sz="1200" dirty="0"/>
          </a:p>
        </p:txBody>
      </p:sp>
      <p:sp>
        <p:nvSpPr>
          <p:cNvPr id="13" name="Rectangle 12"/>
          <p:cNvSpPr/>
          <p:nvPr/>
        </p:nvSpPr>
        <p:spPr>
          <a:xfrm rot="19522122">
            <a:off x="5110750" y="2539151"/>
            <a:ext cx="1475748" cy="3292787"/>
          </a:xfrm>
          <a:prstGeom prst="rect">
            <a:avLst/>
          </a:prstGeom>
          <a:solidFill>
            <a:schemeClr val="bg1"/>
          </a:solidFill>
          <a:ln w="28575">
            <a:solidFill>
              <a:schemeClr val="bg1"/>
            </a:solidFill>
          </a:ln>
        </p:spPr>
        <p:txBody>
          <a:bodyPr wrap="square" rtlCol="0" anchor="ctr">
            <a:spAutoFit/>
          </a:bodyPr>
          <a:lstStyle/>
          <a:p>
            <a:pPr algn="ctr"/>
            <a:endParaRPr lang="en-US" sz="2000" dirty="0">
              <a:solidFill>
                <a:schemeClr val="tx1"/>
              </a:solidFill>
            </a:endParaRPr>
          </a:p>
        </p:txBody>
      </p:sp>
      <p:sp>
        <p:nvSpPr>
          <p:cNvPr id="15" name="Rectangle 14"/>
          <p:cNvSpPr/>
          <p:nvPr/>
        </p:nvSpPr>
        <p:spPr>
          <a:xfrm>
            <a:off x="0" y="799864"/>
            <a:ext cx="2475504" cy="1200329"/>
          </a:xfrm>
          <a:prstGeom prst="rect">
            <a:avLst/>
          </a:prstGeom>
          <a:solidFill>
            <a:srgbClr val="FFC000"/>
          </a:solidFill>
          <a:ln w="38100">
            <a:solidFill>
              <a:schemeClr val="tx1"/>
            </a:solidFill>
          </a:ln>
        </p:spPr>
        <p:txBody>
          <a:bodyPr wrap="square">
            <a:spAutoFit/>
          </a:bodyPr>
          <a:lstStyle/>
          <a:p>
            <a:r>
              <a:rPr lang="en-US" sz="1800" dirty="0">
                <a:solidFill>
                  <a:schemeClr val="tx1"/>
                </a:solidFill>
              </a:rPr>
              <a:t>Key point: Majority of modern sand budget consumed in offsetting drowning</a:t>
            </a:r>
            <a:endParaRPr lang="en-US" sz="1800" dirty="0"/>
          </a:p>
        </p:txBody>
      </p:sp>
      <p:sp>
        <p:nvSpPr>
          <p:cNvPr id="16" name="Rectangle 15"/>
          <p:cNvSpPr/>
          <p:nvPr/>
        </p:nvSpPr>
        <p:spPr>
          <a:xfrm>
            <a:off x="5265798" y="5466049"/>
            <a:ext cx="2157963" cy="369332"/>
          </a:xfrm>
          <a:prstGeom prst="rect">
            <a:avLst/>
          </a:prstGeom>
          <a:solidFill>
            <a:schemeClr val="accent5"/>
          </a:solidFill>
          <a:ln w="19050">
            <a:solidFill>
              <a:srgbClr val="FFC000"/>
            </a:solidFill>
          </a:ln>
        </p:spPr>
        <p:txBody>
          <a:bodyPr wrap="none">
            <a:spAutoFit/>
          </a:bodyPr>
          <a:lstStyle/>
          <a:p>
            <a:r>
              <a:rPr lang="en-US" sz="1800" i="1" dirty="0">
                <a:solidFill>
                  <a:schemeClr val="tx1"/>
                </a:solidFill>
              </a:rPr>
              <a:t>Q</a:t>
            </a:r>
            <a:r>
              <a:rPr lang="en-US" sz="1800" i="1" baseline="-25000" dirty="0">
                <a:solidFill>
                  <a:schemeClr val="tx1"/>
                </a:solidFill>
              </a:rPr>
              <a:t>SS</a:t>
            </a:r>
            <a:r>
              <a:rPr lang="en-US" sz="1800" i="1" baseline="-25000" dirty="0"/>
              <a:t> </a:t>
            </a:r>
            <a:r>
              <a:rPr lang="en-US" sz="1800" dirty="0">
                <a:solidFill>
                  <a:schemeClr val="tx1"/>
                </a:solidFill>
              </a:rPr>
              <a:t>~ 25,000 m</a:t>
            </a:r>
            <a:r>
              <a:rPr lang="en-US" sz="1800" baseline="30000" dirty="0">
                <a:solidFill>
                  <a:schemeClr val="tx1"/>
                </a:solidFill>
              </a:rPr>
              <a:t>3</a:t>
            </a:r>
            <a:r>
              <a:rPr lang="en-US" sz="1800" dirty="0">
                <a:solidFill>
                  <a:schemeClr val="tx1"/>
                </a:solidFill>
              </a:rPr>
              <a:t>/</a:t>
            </a:r>
            <a:r>
              <a:rPr lang="en-US" sz="1800" dirty="0" err="1">
                <a:solidFill>
                  <a:schemeClr val="tx1"/>
                </a:solidFill>
              </a:rPr>
              <a:t>yr</a:t>
            </a:r>
            <a:endParaRPr lang="en-US" sz="1800" i="1" baseline="-25000" dirty="0"/>
          </a:p>
        </p:txBody>
      </p:sp>
      <p:cxnSp>
        <p:nvCxnSpPr>
          <p:cNvPr id="17" name="Straight Arrow Connector 16"/>
          <p:cNvCxnSpPr/>
          <p:nvPr/>
        </p:nvCxnSpPr>
        <p:spPr bwMode="auto">
          <a:xfrm flipH="1" flipV="1">
            <a:off x="4580558" y="4619656"/>
            <a:ext cx="652880" cy="790544"/>
          </a:xfrm>
          <a:prstGeom prst="straightConnector1">
            <a:avLst/>
          </a:prstGeom>
          <a:solidFill>
            <a:schemeClr val="accent1"/>
          </a:solidFill>
          <a:ln w="7620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p:cNvCxnSpPr/>
          <p:nvPr/>
        </p:nvCxnSpPr>
        <p:spPr bwMode="auto">
          <a:xfrm flipV="1">
            <a:off x="2573739" y="2092249"/>
            <a:ext cx="803168" cy="485924"/>
          </a:xfrm>
          <a:prstGeom prst="line">
            <a:avLst/>
          </a:prstGeom>
          <a:solidFill>
            <a:schemeClr val="accent1"/>
          </a:solidFill>
          <a:ln w="57150" cap="flat" cmpd="sng" algn="ctr">
            <a:solidFill>
              <a:schemeClr val="accent2">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Rectangle 20"/>
          <p:cNvSpPr/>
          <p:nvPr/>
        </p:nvSpPr>
        <p:spPr>
          <a:xfrm>
            <a:off x="2950073" y="646040"/>
            <a:ext cx="2831952" cy="1077218"/>
          </a:xfrm>
          <a:prstGeom prst="rect">
            <a:avLst/>
          </a:prstGeom>
          <a:solidFill>
            <a:schemeClr val="bg1"/>
          </a:solidFill>
        </p:spPr>
        <p:txBody>
          <a:bodyPr wrap="square">
            <a:spAutoFit/>
          </a:bodyPr>
          <a:lstStyle/>
          <a:p>
            <a:r>
              <a:rPr lang="en-US" sz="1600" dirty="0">
                <a:solidFill>
                  <a:schemeClr val="tx1"/>
                </a:solidFill>
              </a:rPr>
              <a:t>Historical ‘zero-flux’ point (</a:t>
            </a:r>
            <a:r>
              <a:rPr lang="en-US" sz="1600" b="1" dirty="0">
                <a:solidFill>
                  <a:schemeClr val="tx1"/>
                </a:solidFill>
              </a:rPr>
              <a:t>node</a:t>
            </a:r>
            <a:r>
              <a:rPr lang="en-US" sz="1600" dirty="0">
                <a:solidFill>
                  <a:schemeClr val="tx1"/>
                </a:solidFill>
              </a:rPr>
              <a:t>) reflecting exhaustion of north-shore and south-shore sediment fluxes </a:t>
            </a:r>
            <a:endParaRPr lang="en-US" sz="1600" dirty="0"/>
          </a:p>
        </p:txBody>
      </p:sp>
      <p:cxnSp>
        <p:nvCxnSpPr>
          <p:cNvPr id="23" name="Straight Arrow Connector 22"/>
          <p:cNvCxnSpPr/>
          <p:nvPr/>
        </p:nvCxnSpPr>
        <p:spPr bwMode="auto">
          <a:xfrm>
            <a:off x="3200400" y="1723258"/>
            <a:ext cx="7844" cy="406468"/>
          </a:xfrm>
          <a:prstGeom prst="straightConnector1">
            <a:avLst/>
          </a:prstGeom>
          <a:solidFill>
            <a:schemeClr val="accent1"/>
          </a:solidFill>
          <a:ln w="19050" cap="flat" cmpd="sng" algn="ctr">
            <a:solidFill>
              <a:schemeClr val="accent2">
                <a:lumMod val="60000"/>
                <a:lumOff val="40000"/>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Arrow Connector 25"/>
          <p:cNvCxnSpPr/>
          <p:nvPr/>
        </p:nvCxnSpPr>
        <p:spPr bwMode="auto">
          <a:xfrm flipH="1">
            <a:off x="2746916" y="1704520"/>
            <a:ext cx="453485" cy="648469"/>
          </a:xfrm>
          <a:prstGeom prst="straightConnector1">
            <a:avLst/>
          </a:prstGeom>
          <a:solidFill>
            <a:schemeClr val="accent1"/>
          </a:solidFill>
          <a:ln w="19050" cap="flat" cmpd="sng" algn="ctr">
            <a:solidFill>
              <a:schemeClr val="accent2">
                <a:lumMod val="60000"/>
                <a:lumOff val="40000"/>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Straight Arrow Connector 28"/>
          <p:cNvCxnSpPr>
            <a:stCxn id="25" idx="1"/>
          </p:cNvCxnSpPr>
          <p:nvPr/>
        </p:nvCxnSpPr>
        <p:spPr bwMode="auto">
          <a:xfrm flipH="1" flipV="1">
            <a:off x="3398942" y="2503421"/>
            <a:ext cx="875826" cy="464077"/>
          </a:xfrm>
          <a:prstGeom prst="straightConnector1">
            <a:avLst/>
          </a:prstGeom>
          <a:solidFill>
            <a:schemeClr val="accent1"/>
          </a:solidFill>
          <a:ln w="19050" cap="flat" cmpd="sng" algn="ctr">
            <a:solidFill>
              <a:schemeClr val="accent2">
                <a:lumMod val="60000"/>
                <a:lumOff val="40000"/>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Rectangle 24"/>
          <p:cNvSpPr/>
          <p:nvPr/>
        </p:nvSpPr>
        <p:spPr>
          <a:xfrm>
            <a:off x="4274768" y="2551999"/>
            <a:ext cx="2181743" cy="830997"/>
          </a:xfrm>
          <a:prstGeom prst="rect">
            <a:avLst/>
          </a:prstGeom>
          <a:solidFill>
            <a:schemeClr val="bg1"/>
          </a:solidFill>
        </p:spPr>
        <p:txBody>
          <a:bodyPr wrap="square">
            <a:spAutoFit/>
          </a:bodyPr>
          <a:lstStyle/>
          <a:p>
            <a:r>
              <a:rPr lang="en-US" sz="1600" dirty="0" err="1">
                <a:solidFill>
                  <a:schemeClr val="tx1"/>
                </a:solidFill>
              </a:rPr>
              <a:t>Lakeward</a:t>
            </a:r>
            <a:r>
              <a:rPr lang="en-US" sz="1600" dirty="0">
                <a:solidFill>
                  <a:schemeClr val="tx1"/>
                </a:solidFill>
              </a:rPr>
              <a:t> boundary of control volume is closure depth (~10 m)</a:t>
            </a:r>
            <a:endParaRPr lang="en-US" sz="1600" dirty="0"/>
          </a:p>
        </p:txBody>
      </p:sp>
      <p:cxnSp>
        <p:nvCxnSpPr>
          <p:cNvPr id="33" name="Straight Arrow Connector 32"/>
          <p:cNvCxnSpPr/>
          <p:nvPr/>
        </p:nvCxnSpPr>
        <p:spPr bwMode="auto">
          <a:xfrm>
            <a:off x="4724400" y="3421332"/>
            <a:ext cx="0" cy="922068"/>
          </a:xfrm>
          <a:prstGeom prst="straightConnector1">
            <a:avLst/>
          </a:prstGeom>
          <a:solidFill>
            <a:schemeClr val="accent1"/>
          </a:solidFill>
          <a:ln w="19050" cap="flat" cmpd="sng" algn="ctr">
            <a:solidFill>
              <a:schemeClr val="accent2">
                <a:lumMod val="60000"/>
                <a:lumOff val="40000"/>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Straight Arrow Connector 37"/>
          <p:cNvCxnSpPr/>
          <p:nvPr/>
        </p:nvCxnSpPr>
        <p:spPr bwMode="auto">
          <a:xfrm flipH="1">
            <a:off x="4114800" y="3352800"/>
            <a:ext cx="191047" cy="152401"/>
          </a:xfrm>
          <a:prstGeom prst="straightConnector1">
            <a:avLst/>
          </a:prstGeom>
          <a:solidFill>
            <a:schemeClr val="accent1"/>
          </a:solidFill>
          <a:ln w="19050" cap="flat" cmpd="sng" algn="ctr">
            <a:solidFill>
              <a:schemeClr val="accent2">
                <a:lumMod val="60000"/>
                <a:lumOff val="40000"/>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Straight Connector 42"/>
          <p:cNvCxnSpPr/>
          <p:nvPr/>
        </p:nvCxnSpPr>
        <p:spPr bwMode="auto">
          <a:xfrm flipV="1">
            <a:off x="6248400" y="762000"/>
            <a:ext cx="2057400" cy="1367726"/>
          </a:xfrm>
          <a:prstGeom prst="line">
            <a:avLst/>
          </a:prstGeom>
          <a:solidFill>
            <a:schemeClr val="accent1"/>
          </a:solidFill>
          <a:ln w="571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Rectangle 43"/>
          <p:cNvSpPr/>
          <p:nvPr/>
        </p:nvSpPr>
        <p:spPr>
          <a:xfrm rot="19628151">
            <a:off x="5997605" y="968688"/>
            <a:ext cx="2181743" cy="338554"/>
          </a:xfrm>
          <a:prstGeom prst="rect">
            <a:avLst/>
          </a:prstGeom>
          <a:solidFill>
            <a:schemeClr val="bg1"/>
          </a:solidFill>
        </p:spPr>
        <p:txBody>
          <a:bodyPr wrap="square">
            <a:spAutoFit/>
          </a:bodyPr>
          <a:lstStyle/>
          <a:p>
            <a:r>
              <a:rPr lang="en-US" sz="1600" dirty="0">
                <a:solidFill>
                  <a:schemeClr val="tx1"/>
                </a:solidFill>
              </a:rPr>
              <a:t>Transect on next slide</a:t>
            </a:r>
            <a:endParaRPr lang="en-US" sz="1600" dirty="0"/>
          </a:p>
        </p:txBody>
      </p:sp>
      <p:sp>
        <p:nvSpPr>
          <p:cNvPr id="45" name="Rectangle 44"/>
          <p:cNvSpPr/>
          <p:nvPr/>
        </p:nvSpPr>
        <p:spPr>
          <a:xfrm>
            <a:off x="1113909" y="4209871"/>
            <a:ext cx="2457635" cy="1200329"/>
          </a:xfrm>
          <a:prstGeom prst="rect">
            <a:avLst/>
          </a:prstGeom>
          <a:solidFill>
            <a:schemeClr val="bg1">
              <a:lumMod val="95000"/>
            </a:schemeClr>
          </a:solidFill>
          <a:ln w="38100">
            <a:solidFill>
              <a:srgbClr val="C00000"/>
            </a:solidFill>
          </a:ln>
        </p:spPr>
        <p:txBody>
          <a:bodyPr wrap="square">
            <a:spAutoFit/>
          </a:bodyPr>
          <a:lstStyle/>
          <a:p>
            <a:r>
              <a:rPr lang="en-US" sz="1800" dirty="0">
                <a:solidFill>
                  <a:schemeClr val="tx1"/>
                </a:solidFill>
              </a:rPr>
              <a:t>Goal:</a:t>
            </a:r>
          </a:p>
          <a:p>
            <a:r>
              <a:rPr lang="en-US" sz="1800" dirty="0">
                <a:solidFill>
                  <a:schemeClr val="tx1"/>
                </a:solidFill>
              </a:rPr>
              <a:t>Quantify sand supply required to offset drowning (</a:t>
            </a:r>
            <a:r>
              <a:rPr lang="en-US" sz="1800" i="1" dirty="0">
                <a:solidFill>
                  <a:schemeClr val="tx1"/>
                </a:solidFill>
              </a:rPr>
              <a:t>Q</a:t>
            </a:r>
            <a:r>
              <a:rPr lang="en-US" sz="1800" i="1" baseline="-25000" dirty="0">
                <a:solidFill>
                  <a:schemeClr val="tx1"/>
                </a:solidFill>
              </a:rPr>
              <a:t>drown</a:t>
            </a:r>
            <a:r>
              <a:rPr lang="en-US" sz="1800" dirty="0">
                <a:solidFill>
                  <a:schemeClr val="tx1"/>
                </a:solidFill>
              </a:rPr>
              <a:t>)</a:t>
            </a:r>
            <a:endParaRPr lang="en-US" sz="1800" dirty="0"/>
          </a:p>
        </p:txBody>
      </p:sp>
    </p:spTree>
    <p:extLst>
      <p:ext uri="{BB962C8B-B14F-4D97-AF65-F5344CB8AC3E}">
        <p14:creationId xmlns:p14="http://schemas.microsoft.com/office/powerpoint/2010/main" val="34317719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1524" y="990600"/>
            <a:ext cx="5039651" cy="5614416"/>
          </a:xfrm>
          <a:prstGeom prst="rect">
            <a:avLst/>
          </a:prstGeom>
        </p:spPr>
      </p:pic>
      <p:sp>
        <p:nvSpPr>
          <p:cNvPr id="2" name="Rectangle 1"/>
          <p:cNvSpPr/>
          <p:nvPr/>
        </p:nvSpPr>
        <p:spPr>
          <a:xfrm>
            <a:off x="875336" y="226080"/>
            <a:ext cx="6156494" cy="369332"/>
          </a:xfrm>
          <a:prstGeom prst="rect">
            <a:avLst/>
          </a:prstGeom>
        </p:spPr>
        <p:txBody>
          <a:bodyPr wrap="none">
            <a:spAutoFit/>
          </a:bodyPr>
          <a:lstStyle/>
          <a:p>
            <a:r>
              <a:rPr lang="en-US" sz="1800" dirty="0">
                <a:solidFill>
                  <a:schemeClr val="tx1"/>
                </a:solidFill>
              </a:rPr>
              <a:t>Quantify sand supply required to offset drowning (</a:t>
            </a:r>
            <a:r>
              <a:rPr lang="en-US" sz="1800" i="1" dirty="0">
                <a:solidFill>
                  <a:schemeClr val="tx1"/>
                </a:solidFill>
              </a:rPr>
              <a:t>Q</a:t>
            </a:r>
            <a:r>
              <a:rPr lang="en-US" sz="1800" i="1" baseline="-25000" dirty="0">
                <a:solidFill>
                  <a:schemeClr val="tx1"/>
                </a:solidFill>
              </a:rPr>
              <a:t>drown</a:t>
            </a:r>
            <a:r>
              <a:rPr lang="en-US" sz="1800" dirty="0">
                <a:solidFill>
                  <a:schemeClr val="tx1"/>
                </a:solidFill>
              </a:rPr>
              <a:t>)</a:t>
            </a:r>
          </a:p>
        </p:txBody>
      </p:sp>
      <p:grpSp>
        <p:nvGrpSpPr>
          <p:cNvPr id="3" name="Group 2"/>
          <p:cNvGrpSpPr/>
          <p:nvPr/>
        </p:nvGrpSpPr>
        <p:grpSpPr>
          <a:xfrm>
            <a:off x="228600" y="118030"/>
            <a:ext cx="576509" cy="584775"/>
            <a:chOff x="6705600" y="5101172"/>
            <a:chExt cx="576509" cy="584775"/>
          </a:xfrm>
        </p:grpSpPr>
        <p:sp>
          <p:nvSpPr>
            <p:cNvPr id="4" name="Oval 3"/>
            <p:cNvSpPr/>
            <p:nvPr/>
          </p:nvSpPr>
          <p:spPr>
            <a:xfrm>
              <a:off x="6705600" y="5101172"/>
              <a:ext cx="576509" cy="584775"/>
            </a:xfrm>
            <a:prstGeom prst="ellipse">
              <a:avLst/>
            </a:prstGeom>
            <a:solidFill>
              <a:schemeClr val="bg1"/>
            </a:solidFill>
            <a:ln w="28575">
              <a:solidFill>
                <a:schemeClr val="tx1"/>
              </a:solidFill>
            </a:ln>
          </p:spPr>
          <p:txBody>
            <a:bodyPr wrap="square" rtlCol="0" anchor="ctr">
              <a:spAutoFit/>
            </a:bodyPr>
            <a:lstStyle/>
            <a:p>
              <a:pPr algn="ctr"/>
              <a:endParaRPr lang="en-US" sz="2000" dirty="0">
                <a:solidFill>
                  <a:schemeClr val="tx1"/>
                </a:solidFill>
              </a:endParaRPr>
            </a:p>
          </p:txBody>
        </p:sp>
        <p:sp>
          <p:nvSpPr>
            <p:cNvPr id="5" name="Rectangle 4"/>
            <p:cNvSpPr/>
            <p:nvPr/>
          </p:nvSpPr>
          <p:spPr>
            <a:xfrm>
              <a:off x="6776467" y="5101172"/>
              <a:ext cx="412292" cy="584775"/>
            </a:xfrm>
            <a:prstGeom prst="rect">
              <a:avLst/>
            </a:prstGeom>
          </p:spPr>
          <p:txBody>
            <a:bodyPr wrap="none">
              <a:spAutoFit/>
            </a:bodyPr>
            <a:lstStyle/>
            <a:p>
              <a:r>
                <a:rPr lang="en-US" b="1" dirty="0">
                  <a:solidFill>
                    <a:schemeClr val="tx1"/>
                  </a:solidFill>
                </a:rPr>
                <a:t>4</a:t>
              </a:r>
              <a:endParaRPr lang="en-US" b="1" dirty="0"/>
            </a:p>
          </p:txBody>
        </p:sp>
      </p:grpSp>
      <p:sp>
        <p:nvSpPr>
          <p:cNvPr id="8" name="Rectangle 7"/>
          <p:cNvSpPr/>
          <p:nvPr/>
        </p:nvSpPr>
        <p:spPr>
          <a:xfrm>
            <a:off x="3655724" y="5486400"/>
            <a:ext cx="709872" cy="338554"/>
          </a:xfrm>
          <a:prstGeom prst="rect">
            <a:avLst/>
          </a:prstGeom>
          <a:noFill/>
        </p:spPr>
        <p:txBody>
          <a:bodyPr wrap="square">
            <a:spAutoFit/>
          </a:bodyPr>
          <a:lstStyle/>
          <a:p>
            <a:r>
              <a:rPr lang="en-US" sz="1600" dirty="0">
                <a:solidFill>
                  <a:schemeClr val="tx1"/>
                </a:solidFill>
              </a:rPr>
              <a:t>lake</a:t>
            </a:r>
            <a:endParaRPr lang="en-US" sz="1600" dirty="0"/>
          </a:p>
        </p:txBody>
      </p:sp>
      <p:cxnSp>
        <p:nvCxnSpPr>
          <p:cNvPr id="10" name="Straight Arrow Connector 9"/>
          <p:cNvCxnSpPr/>
          <p:nvPr/>
        </p:nvCxnSpPr>
        <p:spPr bwMode="auto">
          <a:xfrm>
            <a:off x="4722524" y="5638800"/>
            <a:ext cx="0" cy="609600"/>
          </a:xfrm>
          <a:prstGeom prst="straightConnector1">
            <a:avLst/>
          </a:prstGeom>
          <a:solidFill>
            <a:schemeClr val="accent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Rectangle 13"/>
          <p:cNvSpPr/>
          <p:nvPr/>
        </p:nvSpPr>
        <p:spPr>
          <a:xfrm>
            <a:off x="4796847" y="5659291"/>
            <a:ext cx="1680153" cy="584775"/>
          </a:xfrm>
          <a:prstGeom prst="rect">
            <a:avLst/>
          </a:prstGeom>
          <a:noFill/>
        </p:spPr>
        <p:txBody>
          <a:bodyPr wrap="square">
            <a:spAutoFit/>
          </a:bodyPr>
          <a:lstStyle/>
          <a:p>
            <a:r>
              <a:rPr lang="en-US" sz="1600" dirty="0">
                <a:solidFill>
                  <a:schemeClr val="tx1"/>
                </a:solidFill>
              </a:rPr>
              <a:t>Sand closure depth (~10 m)</a:t>
            </a:r>
            <a:endParaRPr lang="en-US" sz="1600" dirty="0"/>
          </a:p>
        </p:txBody>
      </p:sp>
      <p:sp>
        <p:nvSpPr>
          <p:cNvPr id="15" name="Rectangle 14"/>
          <p:cNvSpPr/>
          <p:nvPr/>
        </p:nvSpPr>
        <p:spPr>
          <a:xfrm>
            <a:off x="595583" y="5029200"/>
            <a:ext cx="1143000" cy="338554"/>
          </a:xfrm>
          <a:prstGeom prst="rect">
            <a:avLst/>
          </a:prstGeom>
          <a:noFill/>
        </p:spPr>
        <p:txBody>
          <a:bodyPr wrap="square">
            <a:spAutoFit/>
          </a:bodyPr>
          <a:lstStyle/>
          <a:p>
            <a:r>
              <a:rPr lang="en-US" sz="1600" dirty="0">
                <a:solidFill>
                  <a:schemeClr val="tx1"/>
                </a:solidFill>
              </a:rPr>
              <a:t>time = </a:t>
            </a:r>
            <a:r>
              <a:rPr lang="en-US" sz="1600" i="1" dirty="0">
                <a:solidFill>
                  <a:schemeClr val="tx1"/>
                </a:solidFill>
              </a:rPr>
              <a:t>t</a:t>
            </a:r>
            <a:endParaRPr lang="en-US" sz="1600" i="1" dirty="0"/>
          </a:p>
        </p:txBody>
      </p:sp>
      <p:sp>
        <p:nvSpPr>
          <p:cNvPr id="16" name="Rectangle 15"/>
          <p:cNvSpPr/>
          <p:nvPr/>
        </p:nvSpPr>
        <p:spPr>
          <a:xfrm>
            <a:off x="620236" y="768404"/>
            <a:ext cx="1369337" cy="338554"/>
          </a:xfrm>
          <a:prstGeom prst="rect">
            <a:avLst/>
          </a:prstGeom>
          <a:noFill/>
        </p:spPr>
        <p:txBody>
          <a:bodyPr wrap="square">
            <a:spAutoFit/>
          </a:bodyPr>
          <a:lstStyle/>
          <a:p>
            <a:r>
              <a:rPr lang="en-US" sz="1600" dirty="0">
                <a:solidFill>
                  <a:schemeClr val="tx1"/>
                </a:solidFill>
              </a:rPr>
              <a:t>time = </a:t>
            </a:r>
            <a:r>
              <a:rPr lang="en-US" sz="1600" i="1" dirty="0" err="1">
                <a:solidFill>
                  <a:schemeClr val="tx1"/>
                </a:solidFill>
              </a:rPr>
              <a:t>t+</a:t>
            </a:r>
            <a:r>
              <a:rPr lang="en-US" sz="1600" dirty="0" err="1">
                <a:solidFill>
                  <a:schemeClr val="tx1"/>
                </a:solidFill>
                <a:latin typeface="Symbol" panose="05050102010706020507" pitchFamily="18" charset="2"/>
              </a:rPr>
              <a:t>D</a:t>
            </a:r>
            <a:r>
              <a:rPr lang="en-US" sz="1600" i="1" dirty="0" err="1">
                <a:solidFill>
                  <a:schemeClr val="tx1"/>
                </a:solidFill>
              </a:rPr>
              <a:t>t</a:t>
            </a:r>
            <a:endParaRPr lang="en-US" sz="1600" i="1" dirty="0"/>
          </a:p>
        </p:txBody>
      </p:sp>
      <p:cxnSp>
        <p:nvCxnSpPr>
          <p:cNvPr id="18" name="Straight Arrow Connector 17"/>
          <p:cNvCxnSpPr/>
          <p:nvPr/>
        </p:nvCxnSpPr>
        <p:spPr bwMode="auto">
          <a:xfrm flipH="1">
            <a:off x="4722523" y="3026271"/>
            <a:ext cx="1" cy="30480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Arrow Connector 18"/>
          <p:cNvCxnSpPr/>
          <p:nvPr/>
        </p:nvCxnSpPr>
        <p:spPr bwMode="auto">
          <a:xfrm flipV="1">
            <a:off x="4716120" y="3495139"/>
            <a:ext cx="6403" cy="302604"/>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Rectangle 24"/>
          <p:cNvSpPr/>
          <p:nvPr/>
        </p:nvSpPr>
        <p:spPr>
          <a:xfrm>
            <a:off x="3555357" y="2726323"/>
            <a:ext cx="2213553" cy="338554"/>
          </a:xfrm>
          <a:prstGeom prst="rect">
            <a:avLst/>
          </a:prstGeom>
          <a:noFill/>
        </p:spPr>
        <p:txBody>
          <a:bodyPr wrap="square">
            <a:spAutoFit/>
          </a:bodyPr>
          <a:lstStyle/>
          <a:p>
            <a:r>
              <a:rPr lang="en-US" sz="1600" dirty="0">
                <a:solidFill>
                  <a:schemeClr val="tx1"/>
                </a:solidFill>
              </a:rPr>
              <a:t>lake-level rise over </a:t>
            </a:r>
            <a:r>
              <a:rPr lang="en-US" sz="1600" dirty="0">
                <a:solidFill>
                  <a:schemeClr val="tx1"/>
                </a:solidFill>
                <a:latin typeface="Symbol" panose="05050102010706020507" pitchFamily="18" charset="2"/>
              </a:rPr>
              <a:t>D</a:t>
            </a:r>
            <a:r>
              <a:rPr lang="en-US" sz="1600" i="1" dirty="0">
                <a:solidFill>
                  <a:schemeClr val="tx1"/>
                </a:solidFill>
              </a:rPr>
              <a:t>t</a:t>
            </a:r>
            <a:endParaRPr lang="en-US" sz="1600" i="1" dirty="0"/>
          </a:p>
        </p:txBody>
      </p:sp>
      <p:cxnSp>
        <p:nvCxnSpPr>
          <p:cNvPr id="26" name="Straight Arrow Connector 25"/>
          <p:cNvCxnSpPr/>
          <p:nvPr/>
        </p:nvCxnSpPr>
        <p:spPr bwMode="auto">
          <a:xfrm flipH="1" flipV="1">
            <a:off x="3198524" y="1599550"/>
            <a:ext cx="1371600" cy="65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Rectangle 30"/>
          <p:cNvSpPr/>
          <p:nvPr/>
        </p:nvSpPr>
        <p:spPr>
          <a:xfrm>
            <a:off x="4570124" y="1386563"/>
            <a:ext cx="1804728" cy="584775"/>
          </a:xfrm>
          <a:prstGeom prst="rect">
            <a:avLst/>
          </a:prstGeom>
          <a:noFill/>
        </p:spPr>
        <p:txBody>
          <a:bodyPr wrap="square">
            <a:spAutoFit/>
          </a:bodyPr>
          <a:lstStyle/>
          <a:p>
            <a:r>
              <a:rPr lang="en-US" sz="1600" dirty="0">
                <a:solidFill>
                  <a:schemeClr val="tx1"/>
                </a:solidFill>
              </a:rPr>
              <a:t>sand layer to offset drowning</a:t>
            </a:r>
            <a:endParaRPr lang="en-US" sz="1600" i="1" dirty="0"/>
          </a:p>
        </p:txBody>
      </p:sp>
      <p:cxnSp>
        <p:nvCxnSpPr>
          <p:cNvPr id="33" name="Straight Arrow Connector 32"/>
          <p:cNvCxnSpPr/>
          <p:nvPr/>
        </p:nvCxnSpPr>
        <p:spPr bwMode="auto">
          <a:xfrm flipH="1">
            <a:off x="1738583" y="5105400"/>
            <a:ext cx="3056983" cy="0"/>
          </a:xfrm>
          <a:prstGeom prst="straightConnector1">
            <a:avLst/>
          </a:prstGeom>
          <a:solidFill>
            <a:schemeClr val="accent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Rectangle 34"/>
          <p:cNvSpPr/>
          <p:nvPr/>
        </p:nvSpPr>
        <p:spPr>
          <a:xfrm>
            <a:off x="1445924" y="4690646"/>
            <a:ext cx="3785173" cy="338554"/>
          </a:xfrm>
          <a:prstGeom prst="rect">
            <a:avLst/>
          </a:prstGeom>
          <a:noFill/>
        </p:spPr>
        <p:txBody>
          <a:bodyPr wrap="square">
            <a:spAutoFit/>
          </a:bodyPr>
          <a:lstStyle/>
          <a:p>
            <a:r>
              <a:rPr lang="en-US" sz="1600" dirty="0">
                <a:solidFill>
                  <a:schemeClr val="tx1"/>
                </a:solidFill>
              </a:rPr>
              <a:t>width of barrier and </a:t>
            </a:r>
            <a:r>
              <a:rPr lang="en-US" sz="1600" dirty="0" err="1">
                <a:solidFill>
                  <a:schemeClr val="tx1"/>
                </a:solidFill>
              </a:rPr>
              <a:t>shoreface</a:t>
            </a:r>
            <a:r>
              <a:rPr lang="en-US" sz="1600" dirty="0">
                <a:solidFill>
                  <a:schemeClr val="tx1"/>
                </a:solidFill>
              </a:rPr>
              <a:t> (~850 m)</a:t>
            </a:r>
            <a:endParaRPr lang="en-US" sz="1600" i="1" dirty="0"/>
          </a:p>
        </p:txBody>
      </p:sp>
      <p:sp>
        <p:nvSpPr>
          <p:cNvPr id="36" name="Rectangle 35"/>
          <p:cNvSpPr/>
          <p:nvPr/>
        </p:nvSpPr>
        <p:spPr>
          <a:xfrm>
            <a:off x="6190692" y="990600"/>
            <a:ext cx="2877108" cy="2400657"/>
          </a:xfrm>
          <a:prstGeom prst="rect">
            <a:avLst/>
          </a:prstGeom>
          <a:noFill/>
        </p:spPr>
        <p:txBody>
          <a:bodyPr wrap="square">
            <a:spAutoFit/>
          </a:bodyPr>
          <a:lstStyle/>
          <a:p>
            <a:r>
              <a:rPr lang="en-US" sz="1800" dirty="0">
                <a:solidFill>
                  <a:schemeClr val="tx1"/>
                </a:solidFill>
              </a:rPr>
              <a:t>Calculation:</a:t>
            </a:r>
          </a:p>
          <a:p>
            <a:endParaRPr lang="en-US" sz="800" dirty="0">
              <a:solidFill>
                <a:schemeClr val="tx1"/>
              </a:solidFill>
            </a:endParaRPr>
          </a:p>
          <a:p>
            <a:pPr marL="285750" indent="-285750">
              <a:buFont typeface="Arial" panose="020B0604020202020204" pitchFamily="34" charset="0"/>
              <a:buChar char="•"/>
            </a:pPr>
            <a:r>
              <a:rPr lang="en-US" sz="1800" dirty="0">
                <a:solidFill>
                  <a:schemeClr val="tx1"/>
                </a:solidFill>
              </a:rPr>
              <a:t>rate of lake-level rise: 2.5 – 3.0 mm/</a:t>
            </a:r>
            <a:r>
              <a:rPr lang="en-US" sz="1800" dirty="0" err="1">
                <a:solidFill>
                  <a:schemeClr val="tx1"/>
                </a:solidFill>
              </a:rPr>
              <a:t>yr</a:t>
            </a:r>
            <a:endParaRPr lang="en-US" sz="1800" dirty="0">
              <a:solidFill>
                <a:schemeClr val="tx1"/>
              </a:solidFill>
            </a:endParaRPr>
          </a:p>
          <a:p>
            <a:pPr marL="285750" indent="-285750">
              <a:buFont typeface="Arial" panose="020B0604020202020204" pitchFamily="34" charset="0"/>
              <a:buChar char="•"/>
            </a:pPr>
            <a:endParaRPr lang="en-US" sz="800" dirty="0">
              <a:solidFill>
                <a:schemeClr val="tx1"/>
              </a:solidFill>
            </a:endParaRPr>
          </a:p>
          <a:p>
            <a:pPr marL="285750" indent="-285750">
              <a:buFont typeface="Arial" panose="020B0604020202020204" pitchFamily="34" charset="0"/>
              <a:buChar char="•"/>
            </a:pPr>
            <a:r>
              <a:rPr lang="en-US" sz="1800" dirty="0">
                <a:solidFill>
                  <a:schemeClr val="tx1"/>
                </a:solidFill>
              </a:rPr>
              <a:t>along shore length of control volume ~ 7 km</a:t>
            </a:r>
          </a:p>
          <a:p>
            <a:pPr marL="285750" indent="-285750">
              <a:buFont typeface="Arial" panose="020B0604020202020204" pitchFamily="34" charset="0"/>
              <a:buChar char="•"/>
            </a:pPr>
            <a:endParaRPr lang="en-US" sz="800" dirty="0">
              <a:solidFill>
                <a:schemeClr val="tx1"/>
              </a:solidFill>
            </a:endParaRPr>
          </a:p>
          <a:p>
            <a:pPr marL="285750" indent="-285750">
              <a:buFont typeface="Arial" panose="020B0604020202020204" pitchFamily="34" charset="0"/>
              <a:buChar char="•"/>
            </a:pPr>
            <a:r>
              <a:rPr lang="en-US" sz="1800" dirty="0">
                <a:solidFill>
                  <a:schemeClr val="tx1"/>
                </a:solidFill>
              </a:rPr>
              <a:t>width of barrier and </a:t>
            </a:r>
            <a:r>
              <a:rPr lang="en-US" sz="1800" dirty="0" err="1">
                <a:solidFill>
                  <a:schemeClr val="tx1"/>
                </a:solidFill>
              </a:rPr>
              <a:t>shoreface</a:t>
            </a:r>
            <a:r>
              <a:rPr lang="en-US" sz="1800" dirty="0">
                <a:solidFill>
                  <a:schemeClr val="tx1"/>
                </a:solidFill>
              </a:rPr>
              <a:t> ~ 850 m</a:t>
            </a:r>
            <a:endParaRPr lang="en-US" sz="1800" i="1" dirty="0"/>
          </a:p>
        </p:txBody>
      </p:sp>
      <p:sp>
        <p:nvSpPr>
          <p:cNvPr id="39" name="Rectangle 38"/>
          <p:cNvSpPr/>
          <p:nvPr/>
        </p:nvSpPr>
        <p:spPr>
          <a:xfrm>
            <a:off x="5334000" y="3657600"/>
            <a:ext cx="3733799" cy="400110"/>
          </a:xfrm>
          <a:prstGeom prst="rect">
            <a:avLst/>
          </a:prstGeom>
          <a:solidFill>
            <a:schemeClr val="accent5"/>
          </a:solidFill>
          <a:ln w="28575">
            <a:solidFill>
              <a:srgbClr val="FFC000"/>
            </a:solidFill>
          </a:ln>
        </p:spPr>
        <p:txBody>
          <a:bodyPr wrap="square">
            <a:spAutoFit/>
          </a:bodyPr>
          <a:lstStyle/>
          <a:p>
            <a:r>
              <a:rPr lang="en-US" sz="2000" i="1" dirty="0">
                <a:solidFill>
                  <a:schemeClr val="tx1"/>
                </a:solidFill>
              </a:rPr>
              <a:t>Q</a:t>
            </a:r>
            <a:r>
              <a:rPr lang="en-US" sz="2000" i="1" baseline="-25000" dirty="0">
                <a:solidFill>
                  <a:schemeClr val="tx1"/>
                </a:solidFill>
              </a:rPr>
              <a:t>drown</a:t>
            </a:r>
            <a:r>
              <a:rPr lang="en-US" sz="2000" dirty="0">
                <a:solidFill>
                  <a:schemeClr val="tx1"/>
                </a:solidFill>
              </a:rPr>
              <a:t> ~ 15,000 – 18,000 m</a:t>
            </a:r>
            <a:r>
              <a:rPr lang="en-US" sz="2000" baseline="30000" dirty="0">
                <a:solidFill>
                  <a:schemeClr val="tx1"/>
                </a:solidFill>
              </a:rPr>
              <a:t>3</a:t>
            </a:r>
            <a:r>
              <a:rPr lang="en-US" sz="2000" dirty="0">
                <a:solidFill>
                  <a:schemeClr val="tx1"/>
                </a:solidFill>
              </a:rPr>
              <a:t>/</a:t>
            </a:r>
            <a:r>
              <a:rPr lang="en-US" sz="2000" dirty="0" err="1">
                <a:solidFill>
                  <a:schemeClr val="tx1"/>
                </a:solidFill>
              </a:rPr>
              <a:t>yr</a:t>
            </a:r>
            <a:endParaRPr lang="en-US" sz="2000" i="1" dirty="0"/>
          </a:p>
        </p:txBody>
      </p:sp>
      <p:sp>
        <p:nvSpPr>
          <p:cNvPr id="40" name="Rectangle 39"/>
          <p:cNvSpPr/>
          <p:nvPr/>
        </p:nvSpPr>
        <p:spPr>
          <a:xfrm>
            <a:off x="6477000" y="4153191"/>
            <a:ext cx="1766830" cy="400110"/>
          </a:xfrm>
          <a:prstGeom prst="rect">
            <a:avLst/>
          </a:prstGeom>
        </p:spPr>
        <p:txBody>
          <a:bodyPr wrap="none">
            <a:spAutoFit/>
          </a:bodyPr>
          <a:lstStyle/>
          <a:p>
            <a:r>
              <a:rPr lang="en-US" sz="2000" dirty="0">
                <a:solidFill>
                  <a:schemeClr val="tx1"/>
                </a:solidFill>
              </a:rPr>
              <a:t>Compare with</a:t>
            </a:r>
            <a:endParaRPr lang="en-US" sz="2000" dirty="0"/>
          </a:p>
        </p:txBody>
      </p:sp>
      <p:sp>
        <p:nvSpPr>
          <p:cNvPr id="41" name="Rectangle 40"/>
          <p:cNvSpPr/>
          <p:nvPr/>
        </p:nvSpPr>
        <p:spPr>
          <a:xfrm>
            <a:off x="6400800" y="4736068"/>
            <a:ext cx="2157963" cy="369332"/>
          </a:xfrm>
          <a:prstGeom prst="rect">
            <a:avLst/>
          </a:prstGeom>
          <a:solidFill>
            <a:schemeClr val="accent5"/>
          </a:solidFill>
          <a:ln w="19050">
            <a:solidFill>
              <a:srgbClr val="FFC000"/>
            </a:solidFill>
          </a:ln>
        </p:spPr>
        <p:txBody>
          <a:bodyPr wrap="none">
            <a:spAutoFit/>
          </a:bodyPr>
          <a:lstStyle/>
          <a:p>
            <a:r>
              <a:rPr lang="en-US" sz="1800" i="1" dirty="0">
                <a:solidFill>
                  <a:schemeClr val="tx1"/>
                </a:solidFill>
              </a:rPr>
              <a:t>Q</a:t>
            </a:r>
            <a:r>
              <a:rPr lang="en-US" sz="1800" i="1" baseline="-25000" dirty="0">
                <a:solidFill>
                  <a:schemeClr val="tx1"/>
                </a:solidFill>
              </a:rPr>
              <a:t>SS</a:t>
            </a:r>
            <a:r>
              <a:rPr lang="en-US" sz="1800" i="1" baseline="-25000" dirty="0"/>
              <a:t> </a:t>
            </a:r>
            <a:r>
              <a:rPr lang="en-US" sz="1800" dirty="0">
                <a:solidFill>
                  <a:schemeClr val="tx1"/>
                </a:solidFill>
              </a:rPr>
              <a:t>~ 25,000 m</a:t>
            </a:r>
            <a:r>
              <a:rPr lang="en-US" sz="1800" baseline="30000" dirty="0">
                <a:solidFill>
                  <a:schemeClr val="tx1"/>
                </a:solidFill>
              </a:rPr>
              <a:t>3</a:t>
            </a:r>
            <a:r>
              <a:rPr lang="en-US" sz="1800" dirty="0">
                <a:solidFill>
                  <a:schemeClr val="tx1"/>
                </a:solidFill>
              </a:rPr>
              <a:t>/</a:t>
            </a:r>
            <a:r>
              <a:rPr lang="en-US" sz="1800" dirty="0" err="1">
                <a:solidFill>
                  <a:schemeClr val="tx1"/>
                </a:solidFill>
              </a:rPr>
              <a:t>yr</a:t>
            </a:r>
            <a:endParaRPr lang="en-US" sz="1800" i="1" baseline="-25000" dirty="0"/>
          </a:p>
        </p:txBody>
      </p:sp>
      <p:sp>
        <p:nvSpPr>
          <p:cNvPr id="24" name="Rectangle 23"/>
          <p:cNvSpPr/>
          <p:nvPr/>
        </p:nvSpPr>
        <p:spPr>
          <a:xfrm>
            <a:off x="6342005" y="5334136"/>
            <a:ext cx="2698900" cy="1200329"/>
          </a:xfrm>
          <a:prstGeom prst="rect">
            <a:avLst/>
          </a:prstGeom>
          <a:solidFill>
            <a:schemeClr val="accent5"/>
          </a:solidFill>
          <a:ln w="28575">
            <a:solidFill>
              <a:srgbClr val="FFC000"/>
            </a:solidFill>
          </a:ln>
        </p:spPr>
        <p:txBody>
          <a:bodyPr wrap="square">
            <a:spAutoFit/>
          </a:bodyPr>
          <a:lstStyle/>
          <a:p>
            <a:r>
              <a:rPr lang="en-US" sz="1800" dirty="0">
                <a:solidFill>
                  <a:schemeClr val="tx1"/>
                </a:solidFill>
              </a:rPr>
              <a:t>Claim:</a:t>
            </a:r>
          </a:p>
          <a:p>
            <a:r>
              <a:rPr lang="en-US" sz="1800" dirty="0">
                <a:solidFill>
                  <a:schemeClr val="tx1"/>
                </a:solidFill>
              </a:rPr>
              <a:t>Majority of sand supply offsets drowning and is </a:t>
            </a:r>
            <a:r>
              <a:rPr lang="en-US" sz="1800" b="1" dirty="0">
                <a:solidFill>
                  <a:schemeClr val="tx1"/>
                </a:solidFill>
              </a:rPr>
              <a:t>not</a:t>
            </a:r>
            <a:r>
              <a:rPr lang="en-US" sz="1800" dirty="0">
                <a:solidFill>
                  <a:schemeClr val="tx1"/>
                </a:solidFill>
              </a:rPr>
              <a:t> routed offshore</a:t>
            </a:r>
            <a:endParaRPr lang="en-US" sz="1800" dirty="0"/>
          </a:p>
        </p:txBody>
      </p:sp>
      <p:cxnSp>
        <p:nvCxnSpPr>
          <p:cNvPr id="9" name="Straight Arrow Connector 8"/>
          <p:cNvCxnSpPr/>
          <p:nvPr/>
        </p:nvCxnSpPr>
        <p:spPr bwMode="auto">
          <a:xfrm flipV="1">
            <a:off x="381000" y="838200"/>
            <a:ext cx="0" cy="5562600"/>
          </a:xfrm>
          <a:prstGeom prst="straightConnector1">
            <a:avLst/>
          </a:prstGeom>
          <a:solidFill>
            <a:schemeClr val="accent1"/>
          </a:solidFill>
          <a:ln w="76200" cap="flat" cmpd="sng" algn="ctr">
            <a:solidFill>
              <a:schemeClr val="bg1">
                <a:lumMod val="65000"/>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Rectangle 26"/>
          <p:cNvSpPr/>
          <p:nvPr/>
        </p:nvSpPr>
        <p:spPr>
          <a:xfrm rot="16200000">
            <a:off x="-264825" y="3217514"/>
            <a:ext cx="891539" cy="400110"/>
          </a:xfrm>
          <a:prstGeom prst="rect">
            <a:avLst/>
          </a:prstGeom>
          <a:noFill/>
        </p:spPr>
        <p:txBody>
          <a:bodyPr wrap="square">
            <a:spAutoFit/>
          </a:bodyPr>
          <a:lstStyle/>
          <a:p>
            <a:r>
              <a:rPr lang="en-US" sz="2000" dirty="0">
                <a:solidFill>
                  <a:schemeClr val="bg1">
                    <a:lumMod val="65000"/>
                  </a:schemeClr>
                </a:solidFill>
              </a:rPr>
              <a:t>Time</a:t>
            </a:r>
          </a:p>
        </p:txBody>
      </p:sp>
    </p:spTree>
    <p:extLst>
      <p:ext uri="{BB962C8B-B14F-4D97-AF65-F5344CB8AC3E}">
        <p14:creationId xmlns:p14="http://schemas.microsoft.com/office/powerpoint/2010/main" val="17061307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1731" y="304800"/>
            <a:ext cx="7543801" cy="400110"/>
          </a:xfrm>
          <a:prstGeom prst="rect">
            <a:avLst/>
          </a:prstGeom>
        </p:spPr>
        <p:txBody>
          <a:bodyPr wrap="square">
            <a:spAutoFit/>
          </a:bodyPr>
          <a:lstStyle/>
          <a:p>
            <a:r>
              <a:rPr lang="en-US" sz="2000" dirty="0">
                <a:solidFill>
                  <a:schemeClr val="tx1"/>
                </a:solidFill>
              </a:rPr>
              <a:t>Return to relevant aspects of Baird (1998) study:</a:t>
            </a:r>
            <a:endParaRPr lang="en-US" sz="2000" dirty="0"/>
          </a:p>
        </p:txBody>
      </p:sp>
      <p:sp>
        <p:nvSpPr>
          <p:cNvPr id="5" name="Rectangle 4"/>
          <p:cNvSpPr/>
          <p:nvPr/>
        </p:nvSpPr>
        <p:spPr>
          <a:xfrm>
            <a:off x="211731" y="1011972"/>
            <a:ext cx="8763002" cy="4093428"/>
          </a:xfrm>
          <a:prstGeom prst="rect">
            <a:avLst/>
          </a:prstGeom>
        </p:spPr>
        <p:txBody>
          <a:bodyPr wrap="square">
            <a:spAutoFit/>
          </a:bodyPr>
          <a:lstStyle/>
          <a:p>
            <a:pPr marL="457200" indent="-457200">
              <a:buFont typeface="+mj-lt"/>
              <a:buAutoNum type="arabicPeriod"/>
            </a:pPr>
            <a:r>
              <a:rPr lang="en-US" sz="2000" dirty="0">
                <a:solidFill>
                  <a:schemeClr val="tx1"/>
                </a:solidFill>
              </a:rPr>
              <a:t>Estimated sand supply of 50,000 m</a:t>
            </a:r>
            <a:r>
              <a:rPr lang="en-US" sz="2000" baseline="30000" dirty="0">
                <a:solidFill>
                  <a:schemeClr val="tx1"/>
                </a:solidFill>
              </a:rPr>
              <a:t>3</a:t>
            </a:r>
            <a:r>
              <a:rPr lang="en-US" sz="2000" dirty="0">
                <a:solidFill>
                  <a:schemeClr val="tx1"/>
                </a:solidFill>
              </a:rPr>
              <a:t>/</a:t>
            </a:r>
            <a:r>
              <a:rPr lang="en-US" sz="2000" dirty="0" err="1">
                <a:solidFill>
                  <a:schemeClr val="tx1"/>
                </a:solidFill>
              </a:rPr>
              <a:t>yr</a:t>
            </a:r>
            <a:r>
              <a:rPr lang="en-US" sz="2000" dirty="0">
                <a:solidFill>
                  <a:schemeClr val="tx1"/>
                </a:solidFill>
              </a:rPr>
              <a:t> from </a:t>
            </a:r>
            <a:r>
              <a:rPr lang="en-US" sz="2000" b="1" dirty="0">
                <a:solidFill>
                  <a:schemeClr val="tx1"/>
                </a:solidFill>
              </a:rPr>
              <a:t>south-shore</a:t>
            </a:r>
            <a:r>
              <a:rPr lang="en-US" sz="2000" dirty="0">
                <a:solidFill>
                  <a:schemeClr val="tx1"/>
                </a:solidFill>
              </a:rPr>
              <a:t> sources</a:t>
            </a:r>
          </a:p>
          <a:p>
            <a:pPr marL="457200" indent="-457200">
              <a:buFont typeface="+mj-lt"/>
              <a:buAutoNum type="arabicPeriod"/>
            </a:pPr>
            <a:endParaRPr lang="en-US" sz="2000" dirty="0">
              <a:solidFill>
                <a:schemeClr val="tx1"/>
              </a:solidFill>
            </a:endParaRPr>
          </a:p>
          <a:p>
            <a:pPr marL="457200" indent="-457200">
              <a:buFont typeface="+mj-lt"/>
              <a:buAutoNum type="arabicPeriod"/>
            </a:pPr>
            <a:r>
              <a:rPr lang="en-US" sz="2000" dirty="0">
                <a:solidFill>
                  <a:schemeClr val="tx1"/>
                </a:solidFill>
              </a:rPr>
              <a:t>Predicted net </a:t>
            </a:r>
            <a:r>
              <a:rPr lang="en-US" sz="2000" b="1" dirty="0">
                <a:solidFill>
                  <a:schemeClr val="tx1"/>
                </a:solidFill>
              </a:rPr>
              <a:t>northwestward</a:t>
            </a:r>
            <a:r>
              <a:rPr lang="en-US" sz="2000" dirty="0">
                <a:solidFill>
                  <a:schemeClr val="tx1"/>
                </a:solidFill>
              </a:rPr>
              <a:t> transport of ~ 50,000 m</a:t>
            </a:r>
            <a:r>
              <a:rPr lang="en-US" sz="2000" baseline="30000" dirty="0">
                <a:solidFill>
                  <a:schemeClr val="tx1"/>
                </a:solidFill>
              </a:rPr>
              <a:t>3</a:t>
            </a:r>
            <a:r>
              <a:rPr lang="en-US" sz="2000" dirty="0">
                <a:solidFill>
                  <a:schemeClr val="tx1"/>
                </a:solidFill>
              </a:rPr>
              <a:t>/</a:t>
            </a:r>
            <a:r>
              <a:rPr lang="en-US" sz="2000" dirty="0" err="1">
                <a:solidFill>
                  <a:schemeClr val="tx1"/>
                </a:solidFill>
              </a:rPr>
              <a:t>yr</a:t>
            </a:r>
            <a:r>
              <a:rPr lang="en-US" sz="2000" dirty="0">
                <a:solidFill>
                  <a:schemeClr val="tx1"/>
                </a:solidFill>
              </a:rPr>
              <a:t> of sand along entirety of MN Point between Federal structures</a:t>
            </a:r>
          </a:p>
          <a:p>
            <a:pPr marL="457200" indent="-457200">
              <a:buFont typeface="+mj-lt"/>
              <a:buAutoNum type="arabicPeriod"/>
            </a:pPr>
            <a:endParaRPr lang="en-US" sz="2000" dirty="0">
              <a:solidFill>
                <a:schemeClr val="tx1"/>
              </a:solidFill>
            </a:endParaRPr>
          </a:p>
          <a:p>
            <a:pPr marL="457200" indent="-457200">
              <a:buFont typeface="+mj-lt"/>
              <a:buAutoNum type="arabicPeriod"/>
            </a:pPr>
            <a:r>
              <a:rPr lang="en-US" sz="2000" dirty="0">
                <a:solidFill>
                  <a:schemeClr val="tx1"/>
                </a:solidFill>
              </a:rPr>
              <a:t>Predicted </a:t>
            </a:r>
            <a:r>
              <a:rPr lang="en-US" sz="2000" b="1" dirty="0">
                <a:solidFill>
                  <a:schemeClr val="tx1"/>
                </a:solidFill>
              </a:rPr>
              <a:t>offshore transfer </a:t>
            </a:r>
            <a:r>
              <a:rPr lang="en-US" sz="2000" dirty="0">
                <a:solidFill>
                  <a:schemeClr val="tx1"/>
                </a:solidFill>
              </a:rPr>
              <a:t>of ~ 50,000 m</a:t>
            </a:r>
            <a:r>
              <a:rPr lang="en-US" sz="2000" baseline="30000" dirty="0">
                <a:solidFill>
                  <a:schemeClr val="tx1"/>
                </a:solidFill>
              </a:rPr>
              <a:t>3</a:t>
            </a:r>
            <a:r>
              <a:rPr lang="en-US" sz="2000" dirty="0">
                <a:solidFill>
                  <a:schemeClr val="tx1"/>
                </a:solidFill>
              </a:rPr>
              <a:t>/</a:t>
            </a:r>
            <a:r>
              <a:rPr lang="en-US" sz="2000" dirty="0" err="1">
                <a:solidFill>
                  <a:schemeClr val="tx1"/>
                </a:solidFill>
              </a:rPr>
              <a:t>yr</a:t>
            </a:r>
            <a:r>
              <a:rPr lang="en-US" sz="2000" dirty="0">
                <a:solidFill>
                  <a:schemeClr val="tx1"/>
                </a:solidFill>
              </a:rPr>
              <a:t> of sand in the northern portion of MN Point, south of—and proximal to—Duluth entry</a:t>
            </a:r>
          </a:p>
          <a:p>
            <a:pPr marL="457200" indent="-457200">
              <a:buFont typeface="+mj-lt"/>
              <a:buAutoNum type="arabicPeriod"/>
            </a:pPr>
            <a:endParaRPr lang="en-US" sz="2000" dirty="0">
              <a:solidFill>
                <a:schemeClr val="tx1"/>
              </a:solidFill>
            </a:endParaRPr>
          </a:p>
          <a:p>
            <a:pPr marL="457200" indent="-457200">
              <a:buFont typeface="+mj-lt"/>
              <a:buAutoNum type="arabicPeriod"/>
            </a:pPr>
            <a:r>
              <a:rPr lang="en-US" sz="2000" dirty="0">
                <a:solidFill>
                  <a:schemeClr val="tx1"/>
                </a:solidFill>
              </a:rPr>
              <a:t>Did not consider effects of long-term (multi-century scale) </a:t>
            </a:r>
            <a:r>
              <a:rPr lang="en-US" sz="2000" b="1" dirty="0">
                <a:solidFill>
                  <a:schemeClr val="tx1"/>
                </a:solidFill>
              </a:rPr>
              <a:t>lake-level rise </a:t>
            </a:r>
            <a:r>
              <a:rPr lang="en-US" sz="2000" dirty="0">
                <a:solidFill>
                  <a:schemeClr val="tx1"/>
                </a:solidFill>
              </a:rPr>
              <a:t>attributable to differential post-glacial crustal rebound</a:t>
            </a:r>
          </a:p>
          <a:p>
            <a:pPr marL="457200" indent="-457200">
              <a:buFont typeface="+mj-lt"/>
              <a:buAutoNum type="arabicPeriod"/>
            </a:pPr>
            <a:endParaRPr lang="en-US" sz="2000" dirty="0"/>
          </a:p>
          <a:p>
            <a:pPr marL="457200" indent="-457200">
              <a:buFont typeface="+mj-lt"/>
              <a:buAutoNum type="arabicPeriod"/>
            </a:pPr>
            <a:r>
              <a:rPr lang="en-US" sz="2000" dirty="0">
                <a:solidFill>
                  <a:schemeClr val="tx1"/>
                </a:solidFill>
              </a:rPr>
              <a:t>Assumed negligible input of barrier-building sediment (gravel / sand) from </a:t>
            </a:r>
            <a:r>
              <a:rPr lang="en-US" sz="2000" b="1" dirty="0">
                <a:solidFill>
                  <a:schemeClr val="tx1"/>
                </a:solidFill>
              </a:rPr>
              <a:t>north-shore sources</a:t>
            </a:r>
          </a:p>
        </p:txBody>
      </p:sp>
      <p:sp>
        <p:nvSpPr>
          <p:cNvPr id="7" name="Rectangle 6"/>
          <p:cNvSpPr/>
          <p:nvPr/>
        </p:nvSpPr>
        <p:spPr>
          <a:xfrm>
            <a:off x="97433" y="4267200"/>
            <a:ext cx="8741767" cy="893028"/>
          </a:xfrm>
          <a:prstGeom prst="rect">
            <a:avLst/>
          </a:prstGeom>
          <a:ln w="28575">
            <a:solidFill>
              <a:srgbClr val="C00000"/>
            </a:solidFill>
          </a:ln>
        </p:spPr>
        <p:txBody>
          <a:bodyPr wrap="square" rtlCol="0" anchor="ctr">
            <a:spAutoFit/>
          </a:bodyPr>
          <a:lstStyle/>
          <a:p>
            <a:pPr algn="ctr"/>
            <a:endParaRPr lang="en-US" sz="2000" dirty="0">
              <a:solidFill>
                <a:schemeClr val="tx1"/>
              </a:solidFill>
            </a:endParaRPr>
          </a:p>
        </p:txBody>
      </p:sp>
    </p:spTree>
    <p:extLst>
      <p:ext uri="{BB962C8B-B14F-4D97-AF65-F5344CB8AC3E}">
        <p14:creationId xmlns:p14="http://schemas.microsoft.com/office/powerpoint/2010/main" val="13919658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6707"/>
          <a:stretch/>
        </p:blipFill>
        <p:spPr>
          <a:xfrm>
            <a:off x="4495800" y="838200"/>
            <a:ext cx="4191000" cy="5209724"/>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t="6665" b="2667"/>
          <a:stretch/>
        </p:blipFill>
        <p:spPr>
          <a:xfrm>
            <a:off x="381000" y="838200"/>
            <a:ext cx="3694981" cy="5181600"/>
          </a:xfrm>
          <a:prstGeom prst="rect">
            <a:avLst/>
          </a:prstGeom>
        </p:spPr>
      </p:pic>
      <p:sp>
        <p:nvSpPr>
          <p:cNvPr id="7" name="Oval 6"/>
          <p:cNvSpPr/>
          <p:nvPr/>
        </p:nvSpPr>
        <p:spPr>
          <a:xfrm>
            <a:off x="6248400" y="1828800"/>
            <a:ext cx="381000" cy="228600"/>
          </a:xfrm>
          <a:prstGeom prst="ellipse">
            <a:avLst/>
          </a:prstGeom>
          <a:ln w="12700">
            <a:solidFill>
              <a:srgbClr val="FF0000"/>
            </a:solidFill>
          </a:ln>
        </p:spPr>
        <p:txBody>
          <a:bodyPr wrap="square" rtlCol="0" anchor="ctr">
            <a:spAutoFit/>
          </a:bodyPr>
          <a:lstStyle/>
          <a:p>
            <a:pPr algn="ctr"/>
            <a:endParaRPr lang="en-US" sz="2000" dirty="0">
              <a:solidFill>
                <a:schemeClr val="tx1"/>
              </a:solidFill>
            </a:endParaRPr>
          </a:p>
        </p:txBody>
      </p:sp>
      <p:sp>
        <p:nvSpPr>
          <p:cNvPr id="8" name="Oval 7"/>
          <p:cNvSpPr/>
          <p:nvPr/>
        </p:nvSpPr>
        <p:spPr>
          <a:xfrm>
            <a:off x="6400800" y="2209800"/>
            <a:ext cx="381000" cy="228600"/>
          </a:xfrm>
          <a:prstGeom prst="ellipse">
            <a:avLst/>
          </a:prstGeom>
          <a:ln w="12700">
            <a:solidFill>
              <a:srgbClr val="FF0000"/>
            </a:solidFill>
          </a:ln>
        </p:spPr>
        <p:txBody>
          <a:bodyPr wrap="square" rtlCol="0" anchor="ctr">
            <a:spAutoFit/>
          </a:bodyPr>
          <a:lstStyle/>
          <a:p>
            <a:pPr algn="ctr"/>
            <a:endParaRPr lang="en-US" sz="2000" dirty="0">
              <a:solidFill>
                <a:schemeClr val="tx1"/>
              </a:solidFill>
            </a:endParaRPr>
          </a:p>
        </p:txBody>
      </p:sp>
      <p:sp>
        <p:nvSpPr>
          <p:cNvPr id="9" name="Oval 8"/>
          <p:cNvSpPr/>
          <p:nvPr/>
        </p:nvSpPr>
        <p:spPr>
          <a:xfrm>
            <a:off x="6477000" y="2819400"/>
            <a:ext cx="381000" cy="228600"/>
          </a:xfrm>
          <a:prstGeom prst="ellipse">
            <a:avLst/>
          </a:prstGeom>
          <a:ln w="12700">
            <a:solidFill>
              <a:srgbClr val="FF0000"/>
            </a:solidFill>
          </a:ln>
        </p:spPr>
        <p:txBody>
          <a:bodyPr wrap="square" rtlCol="0" anchor="ctr">
            <a:spAutoFit/>
          </a:bodyPr>
          <a:lstStyle/>
          <a:p>
            <a:pPr algn="ctr"/>
            <a:endParaRPr lang="en-US" sz="2000" dirty="0">
              <a:solidFill>
                <a:schemeClr val="tx1"/>
              </a:solidFill>
            </a:endParaRPr>
          </a:p>
        </p:txBody>
      </p:sp>
      <p:sp>
        <p:nvSpPr>
          <p:cNvPr id="10" name="Oval 9"/>
          <p:cNvSpPr/>
          <p:nvPr/>
        </p:nvSpPr>
        <p:spPr>
          <a:xfrm>
            <a:off x="6210300" y="1333500"/>
            <a:ext cx="381000" cy="228600"/>
          </a:xfrm>
          <a:prstGeom prst="ellipse">
            <a:avLst/>
          </a:prstGeom>
          <a:ln w="12700">
            <a:solidFill>
              <a:srgbClr val="FF0000"/>
            </a:solidFill>
          </a:ln>
        </p:spPr>
        <p:txBody>
          <a:bodyPr wrap="square" rtlCol="0" anchor="ctr">
            <a:spAutoFit/>
          </a:bodyPr>
          <a:lstStyle/>
          <a:p>
            <a:pPr algn="ctr"/>
            <a:endParaRPr lang="en-US" sz="2000" dirty="0">
              <a:solidFill>
                <a:schemeClr val="tx1"/>
              </a:solidFill>
            </a:endParaRPr>
          </a:p>
        </p:txBody>
      </p:sp>
      <p:grpSp>
        <p:nvGrpSpPr>
          <p:cNvPr id="20" name="Group 19"/>
          <p:cNvGrpSpPr/>
          <p:nvPr/>
        </p:nvGrpSpPr>
        <p:grpSpPr>
          <a:xfrm>
            <a:off x="0" y="3124200"/>
            <a:ext cx="3454400" cy="3733800"/>
            <a:chOff x="0" y="3124200"/>
            <a:chExt cx="3454400" cy="3733800"/>
          </a:xfrm>
        </p:grpSpPr>
        <p:sp>
          <p:nvSpPr>
            <p:cNvPr id="11" name="Oval 10"/>
            <p:cNvSpPr/>
            <p:nvPr/>
          </p:nvSpPr>
          <p:spPr>
            <a:xfrm>
              <a:off x="2819400" y="3124200"/>
              <a:ext cx="457200" cy="457200"/>
            </a:xfrm>
            <a:prstGeom prst="ellipse">
              <a:avLst/>
            </a:prstGeom>
            <a:ln w="19050">
              <a:solidFill>
                <a:srgbClr val="FF0000"/>
              </a:solidFill>
            </a:ln>
          </p:spPr>
          <p:txBody>
            <a:bodyPr wrap="square" rtlCol="0" anchor="ctr">
              <a:spAutoFit/>
            </a:bodyPr>
            <a:lstStyle/>
            <a:p>
              <a:pPr algn="ctr"/>
              <a:endParaRPr lang="en-US" sz="2000" dirty="0">
                <a:solidFill>
                  <a:schemeClr val="tx1"/>
                </a:solidFill>
              </a:endParaRPr>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267200"/>
              <a:ext cx="3454400" cy="2590800"/>
            </a:xfrm>
            <a:prstGeom prst="rect">
              <a:avLst/>
            </a:prstGeom>
          </p:spPr>
        </p:pic>
        <p:cxnSp>
          <p:nvCxnSpPr>
            <p:cNvPr id="15" name="Straight Connector 14"/>
            <p:cNvCxnSpPr/>
            <p:nvPr/>
          </p:nvCxnSpPr>
          <p:spPr bwMode="auto">
            <a:xfrm flipH="1">
              <a:off x="76200" y="3276600"/>
              <a:ext cx="2667000" cy="914400"/>
            </a:xfrm>
            <a:prstGeom prst="line">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Connector 15"/>
            <p:cNvCxnSpPr/>
            <p:nvPr/>
          </p:nvCxnSpPr>
          <p:spPr bwMode="auto">
            <a:xfrm>
              <a:off x="3276600" y="3482345"/>
              <a:ext cx="177800" cy="708655"/>
            </a:xfrm>
            <a:prstGeom prst="line">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19" name="Picture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62350" y="3327400"/>
            <a:ext cx="2647950" cy="3530600"/>
          </a:xfrm>
          <a:prstGeom prst="rect">
            <a:avLst/>
          </a:prstGeom>
        </p:spPr>
      </p:pic>
      <p:sp>
        <p:nvSpPr>
          <p:cNvPr id="21" name="TextBox 20"/>
          <p:cNvSpPr txBox="1"/>
          <p:nvPr/>
        </p:nvSpPr>
        <p:spPr>
          <a:xfrm>
            <a:off x="4915620" y="5380672"/>
            <a:ext cx="4190999" cy="1477328"/>
          </a:xfrm>
          <a:prstGeom prst="rect">
            <a:avLst/>
          </a:prstGeom>
          <a:solidFill>
            <a:schemeClr val="bg1"/>
          </a:solidFill>
        </p:spPr>
        <p:txBody>
          <a:bodyPr wrap="square" rtlCol="0">
            <a:spAutoFit/>
          </a:bodyPr>
          <a:lstStyle/>
          <a:p>
            <a:r>
              <a:rPr lang="en-US" sz="1800" dirty="0">
                <a:solidFill>
                  <a:schemeClr val="tx1"/>
                </a:solidFill>
              </a:rPr>
              <a:t>“Major D.C. Houston in his report to the Chief of Engineers in 1872, …, noted the </a:t>
            </a:r>
            <a:r>
              <a:rPr lang="en-US" sz="1800" b="1" dirty="0">
                <a:solidFill>
                  <a:schemeClr val="tx1"/>
                </a:solidFill>
              </a:rPr>
              <a:t>northern 2 miles </a:t>
            </a:r>
            <a:r>
              <a:rPr lang="en-US" sz="1800" dirty="0">
                <a:solidFill>
                  <a:schemeClr val="tx1"/>
                </a:solidFill>
              </a:rPr>
              <a:t>of Minnesota Point was covered in </a:t>
            </a:r>
            <a:r>
              <a:rPr lang="en-US" sz="1800" b="1" dirty="0">
                <a:solidFill>
                  <a:schemeClr val="tx1"/>
                </a:solidFill>
              </a:rPr>
              <a:t>gravel</a:t>
            </a:r>
            <a:r>
              <a:rPr lang="en-US" sz="1800" dirty="0">
                <a:solidFill>
                  <a:schemeClr val="tx1"/>
                </a:solidFill>
              </a:rPr>
              <a:t>.” (USACOE, 1974 Sec. 111 report)</a:t>
            </a:r>
          </a:p>
        </p:txBody>
      </p:sp>
      <p:sp>
        <p:nvSpPr>
          <p:cNvPr id="23" name="Rectangle 22"/>
          <p:cNvSpPr/>
          <p:nvPr/>
        </p:nvSpPr>
        <p:spPr>
          <a:xfrm>
            <a:off x="931806" y="54114"/>
            <a:ext cx="8059793" cy="707886"/>
          </a:xfrm>
          <a:prstGeom prst="rect">
            <a:avLst/>
          </a:prstGeom>
        </p:spPr>
        <p:txBody>
          <a:bodyPr wrap="square">
            <a:spAutoFit/>
          </a:bodyPr>
          <a:lstStyle/>
          <a:p>
            <a:r>
              <a:rPr lang="en-US" sz="2000" dirty="0">
                <a:solidFill>
                  <a:schemeClr val="tx1"/>
                </a:solidFill>
              </a:rPr>
              <a:t>North end of barrier composed of cobbles, gravel, and coarse sand derived from </a:t>
            </a:r>
            <a:r>
              <a:rPr lang="en-US" sz="2000" b="1" dirty="0">
                <a:solidFill>
                  <a:schemeClr val="tx1"/>
                </a:solidFill>
              </a:rPr>
              <a:t>north-shore</a:t>
            </a:r>
            <a:r>
              <a:rPr lang="en-US" sz="2000" dirty="0">
                <a:solidFill>
                  <a:schemeClr val="tx1"/>
                </a:solidFill>
              </a:rPr>
              <a:t> bedrock weathering &amp; transport</a:t>
            </a:r>
            <a:endParaRPr lang="en-US" sz="2000" dirty="0"/>
          </a:p>
        </p:txBody>
      </p:sp>
      <p:grpSp>
        <p:nvGrpSpPr>
          <p:cNvPr id="24" name="Group 23"/>
          <p:cNvGrpSpPr/>
          <p:nvPr/>
        </p:nvGrpSpPr>
        <p:grpSpPr>
          <a:xfrm>
            <a:off x="143848" y="144527"/>
            <a:ext cx="576509" cy="584775"/>
            <a:chOff x="6705600" y="5101172"/>
            <a:chExt cx="576509" cy="584775"/>
          </a:xfrm>
        </p:grpSpPr>
        <p:sp>
          <p:nvSpPr>
            <p:cNvPr id="25" name="Oval 24"/>
            <p:cNvSpPr/>
            <p:nvPr/>
          </p:nvSpPr>
          <p:spPr>
            <a:xfrm>
              <a:off x="6705600" y="5101172"/>
              <a:ext cx="576509" cy="584775"/>
            </a:xfrm>
            <a:prstGeom prst="ellipse">
              <a:avLst/>
            </a:prstGeom>
            <a:solidFill>
              <a:schemeClr val="bg1"/>
            </a:solidFill>
            <a:ln w="28575">
              <a:solidFill>
                <a:schemeClr val="tx1"/>
              </a:solidFill>
            </a:ln>
          </p:spPr>
          <p:txBody>
            <a:bodyPr wrap="square" rtlCol="0" anchor="ctr">
              <a:spAutoFit/>
            </a:bodyPr>
            <a:lstStyle/>
            <a:p>
              <a:pPr algn="ctr"/>
              <a:endParaRPr lang="en-US" sz="2000" dirty="0">
                <a:solidFill>
                  <a:schemeClr val="tx1"/>
                </a:solidFill>
              </a:endParaRPr>
            </a:p>
          </p:txBody>
        </p:sp>
        <p:sp>
          <p:nvSpPr>
            <p:cNvPr id="26" name="Rectangle 25"/>
            <p:cNvSpPr/>
            <p:nvPr/>
          </p:nvSpPr>
          <p:spPr>
            <a:xfrm>
              <a:off x="6776467" y="5101172"/>
              <a:ext cx="412292" cy="584775"/>
            </a:xfrm>
            <a:prstGeom prst="rect">
              <a:avLst/>
            </a:prstGeom>
          </p:spPr>
          <p:txBody>
            <a:bodyPr wrap="none">
              <a:spAutoFit/>
            </a:bodyPr>
            <a:lstStyle/>
            <a:p>
              <a:r>
                <a:rPr lang="en-US" b="1" dirty="0">
                  <a:solidFill>
                    <a:schemeClr val="tx1"/>
                  </a:solidFill>
                </a:rPr>
                <a:t>5</a:t>
              </a:r>
              <a:endParaRPr lang="en-US" b="1" dirty="0"/>
            </a:p>
          </p:txBody>
        </p:sp>
      </p:grpSp>
      <p:sp>
        <p:nvSpPr>
          <p:cNvPr id="2" name="Rectangle 1"/>
          <p:cNvSpPr/>
          <p:nvPr/>
        </p:nvSpPr>
        <p:spPr>
          <a:xfrm>
            <a:off x="391658" y="835997"/>
            <a:ext cx="1080296" cy="276999"/>
          </a:xfrm>
          <a:prstGeom prst="rect">
            <a:avLst/>
          </a:prstGeom>
          <a:solidFill>
            <a:schemeClr val="bg1"/>
          </a:solidFill>
        </p:spPr>
        <p:txBody>
          <a:bodyPr wrap="none">
            <a:spAutoFit/>
          </a:bodyPr>
          <a:lstStyle/>
          <a:p>
            <a:r>
              <a:rPr lang="en-US" sz="1200" dirty="0">
                <a:solidFill>
                  <a:schemeClr val="tx1"/>
                </a:solidFill>
              </a:rPr>
              <a:t>NOAA 14975</a:t>
            </a:r>
            <a:endParaRPr lang="en-US" sz="1200" dirty="0"/>
          </a:p>
        </p:txBody>
      </p:sp>
      <p:sp>
        <p:nvSpPr>
          <p:cNvPr id="22" name="Rectangle 21"/>
          <p:cNvSpPr/>
          <p:nvPr/>
        </p:nvSpPr>
        <p:spPr>
          <a:xfrm>
            <a:off x="4495800" y="813312"/>
            <a:ext cx="1181734" cy="276999"/>
          </a:xfrm>
          <a:prstGeom prst="rect">
            <a:avLst/>
          </a:prstGeom>
          <a:solidFill>
            <a:schemeClr val="bg1"/>
          </a:solidFill>
        </p:spPr>
        <p:txBody>
          <a:bodyPr wrap="none">
            <a:spAutoFit/>
          </a:bodyPr>
          <a:lstStyle/>
          <a:p>
            <a:r>
              <a:rPr lang="en-US" sz="1200" dirty="0">
                <a:solidFill>
                  <a:schemeClr val="tx1"/>
                </a:solidFill>
              </a:rPr>
              <a:t>Meade (1861)</a:t>
            </a:r>
            <a:endParaRPr lang="en-US" sz="1200" dirty="0"/>
          </a:p>
        </p:txBody>
      </p:sp>
      <p:sp>
        <p:nvSpPr>
          <p:cNvPr id="13" name="Rectangle 12"/>
          <p:cNvSpPr/>
          <p:nvPr/>
        </p:nvSpPr>
        <p:spPr>
          <a:xfrm>
            <a:off x="-19050" y="6583690"/>
            <a:ext cx="1771650" cy="307777"/>
          </a:xfrm>
          <a:prstGeom prst="rect">
            <a:avLst/>
          </a:prstGeom>
        </p:spPr>
        <p:txBody>
          <a:bodyPr wrap="square">
            <a:spAutoFit/>
          </a:bodyPr>
          <a:lstStyle/>
          <a:p>
            <a:r>
              <a:rPr lang="en-US" sz="1400" dirty="0"/>
              <a:t>Photos: G. Glass</a:t>
            </a:r>
          </a:p>
        </p:txBody>
      </p:sp>
    </p:spTree>
    <p:extLst>
      <p:ext uri="{BB962C8B-B14F-4D97-AF65-F5344CB8AC3E}">
        <p14:creationId xmlns:p14="http://schemas.microsoft.com/office/powerpoint/2010/main" val="1990947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748"/>
            <a:ext cx="4890880" cy="3044252"/>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10000" t="31169" r="11430" b="8051"/>
          <a:stretch/>
        </p:blipFill>
        <p:spPr>
          <a:xfrm>
            <a:off x="5238196" y="4088430"/>
            <a:ext cx="3905804" cy="2769570"/>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43200" y="1981200"/>
            <a:ext cx="3429000" cy="2878842"/>
          </a:xfrm>
          <a:prstGeom prst="rect">
            <a:avLst/>
          </a:prstGeom>
        </p:spPr>
      </p:pic>
      <p:sp>
        <p:nvSpPr>
          <p:cNvPr id="4" name="TextBox 3"/>
          <p:cNvSpPr txBox="1"/>
          <p:nvPr/>
        </p:nvSpPr>
        <p:spPr>
          <a:xfrm>
            <a:off x="2743200" y="3276600"/>
            <a:ext cx="652743" cy="3693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1948</a:t>
            </a:r>
          </a:p>
        </p:txBody>
      </p:sp>
      <p:sp>
        <p:nvSpPr>
          <p:cNvPr id="6" name="TextBox 5"/>
          <p:cNvSpPr txBox="1"/>
          <p:nvPr/>
        </p:nvSpPr>
        <p:spPr>
          <a:xfrm>
            <a:off x="5236947" y="5491953"/>
            <a:ext cx="652743" cy="3693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1939</a:t>
            </a:r>
          </a:p>
        </p:txBody>
      </p:sp>
      <p:sp>
        <p:nvSpPr>
          <p:cNvPr id="7" name="TextBox 6"/>
          <p:cNvSpPr txBox="1"/>
          <p:nvPr/>
        </p:nvSpPr>
        <p:spPr>
          <a:xfrm>
            <a:off x="0" y="1156542"/>
            <a:ext cx="652743" cy="3693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2016</a:t>
            </a:r>
          </a:p>
        </p:txBody>
      </p:sp>
      <p:sp>
        <p:nvSpPr>
          <p:cNvPr id="8" name="TextBox 7"/>
          <p:cNvSpPr txBox="1"/>
          <p:nvPr/>
        </p:nvSpPr>
        <p:spPr>
          <a:xfrm>
            <a:off x="2057400" y="4598"/>
            <a:ext cx="2896242" cy="338554"/>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prstClr val="black"/>
                </a:solidFill>
                <a:effectLst/>
                <a:uLnTx/>
                <a:uFillTx/>
                <a:latin typeface="Calibri"/>
                <a:ea typeface="+mn-ea"/>
                <a:cs typeface="+mn-cs"/>
              </a:rPr>
              <a:t>Glensheen</a:t>
            </a:r>
            <a:r>
              <a:rPr kumimoji="0" lang="en-US" sz="1600" b="0" i="0" u="none" strike="noStrike" kern="1200" cap="none" spc="0" normalizeH="0" baseline="0" noProof="0" dirty="0">
                <a:ln>
                  <a:noFill/>
                </a:ln>
                <a:solidFill>
                  <a:prstClr val="black"/>
                </a:solidFill>
                <a:effectLst/>
                <a:uLnTx/>
                <a:uFillTx/>
                <a:latin typeface="Calibri"/>
                <a:ea typeface="+mn-ea"/>
                <a:cs typeface="+mn-cs"/>
              </a:rPr>
              <a:t> Mansion, east Duluth</a:t>
            </a:r>
          </a:p>
        </p:txBody>
      </p:sp>
      <p:cxnSp>
        <p:nvCxnSpPr>
          <p:cNvPr id="10" name="Straight Arrow Connector 9"/>
          <p:cNvCxnSpPr/>
          <p:nvPr/>
        </p:nvCxnSpPr>
        <p:spPr bwMode="auto">
          <a:xfrm flipH="1">
            <a:off x="3581400" y="660849"/>
            <a:ext cx="838200" cy="1002654"/>
          </a:xfrm>
          <a:prstGeom prst="straightConnector1">
            <a:avLst/>
          </a:prstGeom>
          <a:solidFill>
            <a:schemeClr val="accent1"/>
          </a:solidFill>
          <a:ln w="76200" cap="flat" cmpd="sng" algn="ctr">
            <a:solidFill>
              <a:srgbClr val="FFC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10"/>
          <p:cNvSpPr txBox="1"/>
          <p:nvPr/>
        </p:nvSpPr>
        <p:spPr>
          <a:xfrm>
            <a:off x="4117913" y="1156542"/>
            <a:ext cx="707245" cy="461665"/>
          </a:xfrm>
          <a:prstGeom prst="rect">
            <a:avLst/>
          </a:prstGeom>
          <a:noFill/>
        </p:spPr>
        <p:txBody>
          <a:bodyPr wrap="none" rtlCol="0">
            <a:spAutoFit/>
          </a:bodyPr>
          <a:lstStyle/>
          <a:p>
            <a:r>
              <a:rPr lang="en-US" sz="2400" b="1" i="1" dirty="0">
                <a:solidFill>
                  <a:srgbClr val="FFC000"/>
                </a:solidFill>
              </a:rPr>
              <a:t>Q</a:t>
            </a:r>
            <a:r>
              <a:rPr lang="en-US" sz="2400" b="1" i="1" baseline="-25000" dirty="0">
                <a:solidFill>
                  <a:srgbClr val="FFC000"/>
                </a:solidFill>
              </a:rPr>
              <a:t>NS</a:t>
            </a:r>
          </a:p>
        </p:txBody>
      </p:sp>
      <p:cxnSp>
        <p:nvCxnSpPr>
          <p:cNvPr id="12" name="Straight Arrow Connector 11"/>
          <p:cNvCxnSpPr/>
          <p:nvPr/>
        </p:nvCxnSpPr>
        <p:spPr bwMode="auto">
          <a:xfrm flipV="1">
            <a:off x="152400" y="31733"/>
            <a:ext cx="0" cy="698697"/>
          </a:xfrm>
          <a:prstGeom prst="straightConnector1">
            <a:avLst/>
          </a:prstGeom>
          <a:solidFill>
            <a:schemeClr val="accent1"/>
          </a:solidFill>
          <a:ln w="38100" cap="flat" cmpd="sng" algn="ctr">
            <a:solidFill>
              <a:schemeClr val="bg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TextBox 13"/>
          <p:cNvSpPr txBox="1"/>
          <p:nvPr/>
        </p:nvSpPr>
        <p:spPr>
          <a:xfrm>
            <a:off x="123669" y="173875"/>
            <a:ext cx="407484" cy="461665"/>
          </a:xfrm>
          <a:prstGeom prst="rect">
            <a:avLst/>
          </a:prstGeom>
          <a:noFill/>
        </p:spPr>
        <p:txBody>
          <a:bodyPr wrap="none" rtlCol="0">
            <a:spAutoFit/>
          </a:bodyPr>
          <a:lstStyle/>
          <a:p>
            <a:r>
              <a:rPr lang="en-US" sz="2400" b="1" dirty="0"/>
              <a:t>N</a:t>
            </a:r>
            <a:endParaRPr lang="en-US" sz="2400" b="1" baseline="-25000" dirty="0"/>
          </a:p>
        </p:txBody>
      </p:sp>
      <p:sp>
        <p:nvSpPr>
          <p:cNvPr id="15" name="Rectangle 14"/>
          <p:cNvSpPr/>
          <p:nvPr/>
        </p:nvSpPr>
        <p:spPr>
          <a:xfrm>
            <a:off x="5205102" y="349092"/>
            <a:ext cx="3826598" cy="369332"/>
          </a:xfrm>
          <a:prstGeom prst="rect">
            <a:avLst/>
          </a:prstGeom>
        </p:spPr>
        <p:txBody>
          <a:bodyPr wrap="square">
            <a:spAutoFit/>
          </a:bodyPr>
          <a:lstStyle/>
          <a:p>
            <a:r>
              <a:rPr lang="en-US" sz="1800" dirty="0">
                <a:solidFill>
                  <a:schemeClr val="tx1"/>
                </a:solidFill>
              </a:rPr>
              <a:t>North-shore sediment supply (</a:t>
            </a:r>
            <a:r>
              <a:rPr lang="en-US" sz="1800" i="1" dirty="0">
                <a:solidFill>
                  <a:schemeClr val="tx1"/>
                </a:solidFill>
              </a:rPr>
              <a:t>Q</a:t>
            </a:r>
            <a:r>
              <a:rPr lang="en-US" sz="1800" i="1" baseline="-25000" dirty="0">
                <a:solidFill>
                  <a:schemeClr val="tx1"/>
                </a:solidFill>
              </a:rPr>
              <a:t>NS</a:t>
            </a:r>
            <a:r>
              <a:rPr lang="en-US" sz="1800" dirty="0">
                <a:solidFill>
                  <a:schemeClr val="tx1"/>
                </a:solidFill>
              </a:rPr>
              <a:t>)</a:t>
            </a:r>
          </a:p>
        </p:txBody>
      </p:sp>
      <p:sp>
        <p:nvSpPr>
          <p:cNvPr id="16" name="Rectangle 15"/>
          <p:cNvSpPr/>
          <p:nvPr/>
        </p:nvSpPr>
        <p:spPr>
          <a:xfrm>
            <a:off x="382933" y="5397356"/>
            <a:ext cx="4442225" cy="923330"/>
          </a:xfrm>
          <a:prstGeom prst="rect">
            <a:avLst/>
          </a:prstGeom>
        </p:spPr>
        <p:txBody>
          <a:bodyPr wrap="square">
            <a:spAutoFit/>
          </a:bodyPr>
          <a:lstStyle/>
          <a:p>
            <a:r>
              <a:rPr lang="en-US" sz="1800" dirty="0">
                <a:solidFill>
                  <a:schemeClr val="tx1"/>
                </a:solidFill>
              </a:rPr>
              <a:t>Multiple lines of evidence (historical air photos, etc.) support non-trivial north-shore supply of cobbles / gravel / sand</a:t>
            </a:r>
          </a:p>
        </p:txBody>
      </p:sp>
      <p:sp>
        <p:nvSpPr>
          <p:cNvPr id="18" name="TextBox 17"/>
          <p:cNvSpPr txBox="1"/>
          <p:nvPr/>
        </p:nvSpPr>
        <p:spPr>
          <a:xfrm>
            <a:off x="0" y="2722441"/>
            <a:ext cx="2380845" cy="338554"/>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Dock constructed </a:t>
            </a:r>
            <a:r>
              <a:rPr kumimoji="0" lang="en-US" sz="1600" b="0" i="1" u="none" strike="noStrike" kern="1200" cap="none" spc="0" normalizeH="0" baseline="0" noProof="0" dirty="0">
                <a:ln>
                  <a:noFill/>
                </a:ln>
                <a:solidFill>
                  <a:prstClr val="black"/>
                </a:solidFill>
                <a:effectLst/>
                <a:uLnTx/>
                <a:uFillTx/>
                <a:latin typeface="Calibri"/>
                <a:ea typeface="+mn-ea"/>
                <a:cs typeface="+mn-cs"/>
              </a:rPr>
              <a:t>ca</a:t>
            </a:r>
            <a:r>
              <a:rPr kumimoji="0" lang="en-US" sz="1600" b="0" i="0" u="none" strike="noStrike" kern="1200" cap="none" spc="0" normalizeH="0" baseline="0" noProof="0" dirty="0">
                <a:ln>
                  <a:noFill/>
                </a:ln>
                <a:solidFill>
                  <a:prstClr val="black"/>
                </a:solidFill>
                <a:effectLst/>
                <a:uLnTx/>
                <a:uFillTx/>
                <a:latin typeface="Calibri"/>
                <a:ea typeface="+mn-ea"/>
                <a:cs typeface="+mn-cs"/>
              </a:rPr>
              <a:t>. 1910</a:t>
            </a:r>
          </a:p>
        </p:txBody>
      </p:sp>
    </p:spTree>
    <p:extLst>
      <p:ext uri="{BB962C8B-B14F-4D97-AF65-F5344CB8AC3E}">
        <p14:creationId xmlns:p14="http://schemas.microsoft.com/office/powerpoint/2010/main" val="21038019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a:off x="228600" y="2529840"/>
            <a:ext cx="8481058" cy="4480560"/>
            <a:chOff x="208716" y="1101518"/>
            <a:chExt cx="4602123" cy="2431311"/>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38333" t="52349" r="17500" b="11591"/>
            <a:stretch/>
          </p:blipFill>
          <p:spPr>
            <a:xfrm rot="10800000">
              <a:off x="208716" y="1101518"/>
              <a:ext cx="4602123" cy="2431311"/>
            </a:xfrm>
            <a:prstGeom prst="rect">
              <a:avLst/>
            </a:prstGeom>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l="36667" t="11247" r="50000" b="84561"/>
            <a:stretch/>
          </p:blipFill>
          <p:spPr>
            <a:xfrm rot="10800000">
              <a:off x="990600" y="2912596"/>
              <a:ext cx="1219200" cy="248092"/>
            </a:xfrm>
            <a:prstGeom prst="rect">
              <a:avLst/>
            </a:prstGeom>
          </p:spPr>
        </p:pic>
      </p:grpSp>
      <p:sp>
        <p:nvSpPr>
          <p:cNvPr id="6" name="Rectangle 5"/>
          <p:cNvSpPr/>
          <p:nvPr/>
        </p:nvSpPr>
        <p:spPr>
          <a:xfrm rot="1237672">
            <a:off x="1382419" y="3505499"/>
            <a:ext cx="2532896" cy="1112520"/>
          </a:xfrm>
          <a:prstGeom prst="rect">
            <a:avLst/>
          </a:prstGeom>
          <a:ln w="9525">
            <a:solidFill>
              <a:srgbClr val="C0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endParaRPr lang="en-US" sz="2000" dirty="0">
              <a:solidFill>
                <a:schemeClr val="tx1"/>
              </a:solidFill>
            </a:endParaRPr>
          </a:p>
        </p:txBody>
      </p:sp>
      <p:pic>
        <p:nvPicPr>
          <p:cNvPr id="14"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l="64245" t="71360" r="21866" b="20054"/>
          <a:stretch/>
        </p:blipFill>
        <p:spPr>
          <a:xfrm rot="10800000">
            <a:off x="142831" y="464522"/>
            <a:ext cx="5259294" cy="2103717"/>
          </a:xfrm>
          <a:prstGeom prst="rect">
            <a:avLst/>
          </a:prstGeom>
        </p:spPr>
      </p:pic>
      <p:grpSp>
        <p:nvGrpSpPr>
          <p:cNvPr id="17" name="Group 16"/>
          <p:cNvGrpSpPr/>
          <p:nvPr/>
        </p:nvGrpSpPr>
        <p:grpSpPr>
          <a:xfrm>
            <a:off x="76200" y="5105400"/>
            <a:ext cx="2843249" cy="743361"/>
            <a:chOff x="204751" y="4191000"/>
            <a:chExt cx="2843249" cy="743361"/>
          </a:xfrm>
        </p:grpSpPr>
        <p:sp>
          <p:nvSpPr>
            <p:cNvPr id="16" name="Rectangle 15"/>
            <p:cNvSpPr/>
            <p:nvPr/>
          </p:nvSpPr>
          <p:spPr>
            <a:xfrm>
              <a:off x="204751" y="4224837"/>
              <a:ext cx="2822800" cy="709524"/>
            </a:xfrm>
            <a:prstGeom prst="rect">
              <a:avLst/>
            </a:prstGeom>
            <a:solidFill>
              <a:schemeClr val="accent5"/>
            </a:solidFill>
            <a:ln w="28575">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endParaRPr lang="en-US" sz="2000" dirty="0">
                <a:solidFill>
                  <a:schemeClr val="tx1"/>
                </a:solidFill>
              </a:endParaRPr>
            </a:p>
          </p:txBody>
        </p:sp>
        <p:cxnSp>
          <p:nvCxnSpPr>
            <p:cNvPr id="8" name="Straight Connector 7"/>
            <p:cNvCxnSpPr/>
            <p:nvPr/>
          </p:nvCxnSpPr>
          <p:spPr bwMode="auto">
            <a:xfrm>
              <a:off x="301400" y="4378492"/>
              <a:ext cx="1219200" cy="0"/>
            </a:xfrm>
            <a:prstGeom prst="line">
              <a:avLst/>
            </a:prstGeom>
            <a:solidFill>
              <a:schemeClr val="accent1"/>
            </a:solidFill>
            <a:ln w="28575" cap="flat" cmpd="sng" algn="ctr">
              <a:solidFill>
                <a:schemeClr val="tx1"/>
              </a:solidFill>
              <a:prstDash val="lg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Connector 9"/>
            <p:cNvCxnSpPr/>
            <p:nvPr/>
          </p:nvCxnSpPr>
          <p:spPr bwMode="auto">
            <a:xfrm>
              <a:off x="301400" y="4759492"/>
              <a:ext cx="1219200" cy="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ectangle 10"/>
            <p:cNvSpPr/>
            <p:nvPr/>
          </p:nvSpPr>
          <p:spPr>
            <a:xfrm>
              <a:off x="1520018" y="4561970"/>
              <a:ext cx="1527982" cy="338554"/>
            </a:xfrm>
            <a:prstGeom prst="rect">
              <a:avLst/>
            </a:prstGeom>
          </p:spPr>
          <p:txBody>
            <a:bodyPr wrap="none">
              <a:spAutoFit/>
            </a:bodyPr>
            <a:lstStyle/>
            <a:p>
              <a:r>
                <a:rPr lang="en-US" sz="1600" dirty="0">
                  <a:solidFill>
                    <a:schemeClr val="tx1"/>
                  </a:solidFill>
                </a:rPr>
                <a:t>1861 shoreline</a:t>
              </a:r>
            </a:p>
          </p:txBody>
        </p:sp>
        <p:sp>
          <p:nvSpPr>
            <p:cNvPr id="12" name="Rectangle 11"/>
            <p:cNvSpPr/>
            <p:nvPr/>
          </p:nvSpPr>
          <p:spPr>
            <a:xfrm>
              <a:off x="1520018" y="4191000"/>
              <a:ext cx="1527982" cy="338554"/>
            </a:xfrm>
            <a:prstGeom prst="rect">
              <a:avLst/>
            </a:prstGeom>
          </p:spPr>
          <p:txBody>
            <a:bodyPr wrap="none">
              <a:spAutoFit/>
            </a:bodyPr>
            <a:lstStyle/>
            <a:p>
              <a:r>
                <a:rPr lang="en-US" sz="1600" dirty="0">
                  <a:solidFill>
                    <a:schemeClr val="tx1"/>
                  </a:solidFill>
                </a:rPr>
                <a:t>1873 shoreline</a:t>
              </a:r>
            </a:p>
          </p:txBody>
        </p:sp>
      </p:grpSp>
      <p:cxnSp>
        <p:nvCxnSpPr>
          <p:cNvPr id="19" name="Straight Connector 18"/>
          <p:cNvCxnSpPr/>
          <p:nvPr/>
        </p:nvCxnSpPr>
        <p:spPr bwMode="auto">
          <a:xfrm flipH="1" flipV="1">
            <a:off x="172849" y="857309"/>
            <a:ext cx="1046352" cy="3198220"/>
          </a:xfrm>
          <a:prstGeom prst="line">
            <a:avLst/>
          </a:prstGeom>
          <a:solidFill>
            <a:schemeClr val="accent1"/>
          </a:solidFill>
          <a:ln w="9525"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Connector 21"/>
          <p:cNvCxnSpPr/>
          <p:nvPr/>
        </p:nvCxnSpPr>
        <p:spPr bwMode="auto">
          <a:xfrm flipV="1">
            <a:off x="3681449" y="2667000"/>
            <a:ext cx="1730245" cy="2361522"/>
          </a:xfrm>
          <a:prstGeom prst="line">
            <a:avLst/>
          </a:prstGeom>
          <a:solidFill>
            <a:schemeClr val="accent1"/>
          </a:solidFill>
          <a:ln w="9525"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Connector 24"/>
          <p:cNvCxnSpPr/>
          <p:nvPr/>
        </p:nvCxnSpPr>
        <p:spPr bwMode="auto">
          <a:xfrm>
            <a:off x="3048000" y="1684018"/>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Rectangle 1"/>
          <p:cNvSpPr/>
          <p:nvPr/>
        </p:nvSpPr>
        <p:spPr>
          <a:xfrm>
            <a:off x="0" y="76200"/>
            <a:ext cx="9132628" cy="400110"/>
          </a:xfrm>
          <a:prstGeom prst="rect">
            <a:avLst/>
          </a:prstGeom>
        </p:spPr>
        <p:txBody>
          <a:bodyPr wrap="none">
            <a:spAutoFit/>
          </a:bodyPr>
          <a:lstStyle/>
          <a:p>
            <a:r>
              <a:rPr lang="en-US" sz="2000" dirty="0">
                <a:solidFill>
                  <a:schemeClr val="tx1"/>
                </a:solidFill>
              </a:rPr>
              <a:t>First (of two) quantitative constraint on </a:t>
            </a:r>
            <a:r>
              <a:rPr lang="en-US" sz="2000" b="1" dirty="0">
                <a:solidFill>
                  <a:schemeClr val="tx1"/>
                </a:solidFill>
              </a:rPr>
              <a:t>north-shore</a:t>
            </a:r>
            <a:r>
              <a:rPr lang="en-US" sz="2000" dirty="0">
                <a:solidFill>
                  <a:schemeClr val="tx1"/>
                </a:solidFill>
              </a:rPr>
              <a:t> gravel / sand supply (</a:t>
            </a:r>
            <a:r>
              <a:rPr lang="en-US" sz="2000" i="1" dirty="0">
                <a:solidFill>
                  <a:schemeClr val="tx1"/>
                </a:solidFill>
              </a:rPr>
              <a:t>Q</a:t>
            </a:r>
            <a:r>
              <a:rPr lang="en-US" sz="2000" i="1" baseline="-25000" dirty="0">
                <a:solidFill>
                  <a:schemeClr val="tx1"/>
                </a:solidFill>
              </a:rPr>
              <a:t>NS</a:t>
            </a:r>
            <a:r>
              <a:rPr lang="en-US" sz="2000" dirty="0">
                <a:solidFill>
                  <a:schemeClr val="tx1"/>
                </a:solidFill>
              </a:rPr>
              <a:t>):</a:t>
            </a:r>
            <a:endParaRPr lang="en-US" sz="2000" dirty="0"/>
          </a:p>
        </p:txBody>
      </p:sp>
      <p:cxnSp>
        <p:nvCxnSpPr>
          <p:cNvPr id="29" name="Straight Connector 28"/>
          <p:cNvCxnSpPr/>
          <p:nvPr/>
        </p:nvCxnSpPr>
        <p:spPr bwMode="auto">
          <a:xfrm>
            <a:off x="3200400" y="1752600"/>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Connector 29"/>
          <p:cNvCxnSpPr/>
          <p:nvPr/>
        </p:nvCxnSpPr>
        <p:spPr bwMode="auto">
          <a:xfrm>
            <a:off x="3352800" y="1800556"/>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Connector 30"/>
          <p:cNvCxnSpPr/>
          <p:nvPr/>
        </p:nvCxnSpPr>
        <p:spPr bwMode="auto">
          <a:xfrm>
            <a:off x="3429000" y="1828800"/>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Straight Connector 31"/>
          <p:cNvCxnSpPr/>
          <p:nvPr/>
        </p:nvCxnSpPr>
        <p:spPr bwMode="auto">
          <a:xfrm>
            <a:off x="3276600" y="1771230"/>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Straight Connector 32"/>
          <p:cNvCxnSpPr/>
          <p:nvPr/>
        </p:nvCxnSpPr>
        <p:spPr bwMode="auto">
          <a:xfrm>
            <a:off x="3124200" y="1738054"/>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Connector 33"/>
          <p:cNvCxnSpPr/>
          <p:nvPr/>
        </p:nvCxnSpPr>
        <p:spPr bwMode="auto">
          <a:xfrm>
            <a:off x="3505200" y="1828800"/>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Straight Connector 34"/>
          <p:cNvCxnSpPr/>
          <p:nvPr/>
        </p:nvCxnSpPr>
        <p:spPr bwMode="auto">
          <a:xfrm>
            <a:off x="3581400" y="1869138"/>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Straight Connector 35"/>
          <p:cNvCxnSpPr/>
          <p:nvPr/>
        </p:nvCxnSpPr>
        <p:spPr bwMode="auto">
          <a:xfrm>
            <a:off x="3657600" y="1897381"/>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Straight Connector 36"/>
          <p:cNvCxnSpPr/>
          <p:nvPr/>
        </p:nvCxnSpPr>
        <p:spPr bwMode="auto">
          <a:xfrm>
            <a:off x="3733800" y="1927792"/>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Straight Connector 37"/>
          <p:cNvCxnSpPr/>
          <p:nvPr/>
        </p:nvCxnSpPr>
        <p:spPr bwMode="auto">
          <a:xfrm>
            <a:off x="3810000" y="1946799"/>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Straight Connector 38"/>
          <p:cNvCxnSpPr/>
          <p:nvPr/>
        </p:nvCxnSpPr>
        <p:spPr bwMode="auto">
          <a:xfrm>
            <a:off x="3886200" y="1965962"/>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Straight Connector 39"/>
          <p:cNvCxnSpPr/>
          <p:nvPr/>
        </p:nvCxnSpPr>
        <p:spPr bwMode="auto">
          <a:xfrm>
            <a:off x="3962400" y="2006301"/>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Straight Connector 40"/>
          <p:cNvCxnSpPr/>
          <p:nvPr/>
        </p:nvCxnSpPr>
        <p:spPr bwMode="auto">
          <a:xfrm>
            <a:off x="4038600" y="2034544"/>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Straight Connector 41"/>
          <p:cNvCxnSpPr/>
          <p:nvPr/>
        </p:nvCxnSpPr>
        <p:spPr bwMode="auto">
          <a:xfrm>
            <a:off x="4114800" y="2064955"/>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Straight Connector 42"/>
          <p:cNvCxnSpPr/>
          <p:nvPr/>
        </p:nvCxnSpPr>
        <p:spPr bwMode="auto">
          <a:xfrm>
            <a:off x="4191000" y="2103125"/>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Straight Connector 43"/>
          <p:cNvCxnSpPr/>
          <p:nvPr/>
        </p:nvCxnSpPr>
        <p:spPr bwMode="auto">
          <a:xfrm>
            <a:off x="4267200" y="2123609"/>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Straight Connector 44"/>
          <p:cNvCxnSpPr/>
          <p:nvPr/>
        </p:nvCxnSpPr>
        <p:spPr bwMode="auto">
          <a:xfrm>
            <a:off x="4343400" y="2143464"/>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Straight Connector 45"/>
          <p:cNvCxnSpPr/>
          <p:nvPr/>
        </p:nvCxnSpPr>
        <p:spPr bwMode="auto">
          <a:xfrm>
            <a:off x="2971800" y="1676400"/>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Straight Connector 46"/>
          <p:cNvCxnSpPr/>
          <p:nvPr/>
        </p:nvCxnSpPr>
        <p:spPr bwMode="auto">
          <a:xfrm>
            <a:off x="2899000" y="1653387"/>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Straight Connector 47"/>
          <p:cNvCxnSpPr/>
          <p:nvPr/>
        </p:nvCxnSpPr>
        <p:spPr bwMode="auto">
          <a:xfrm>
            <a:off x="2819400" y="1617824"/>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 name="Straight Connector 48"/>
          <p:cNvCxnSpPr/>
          <p:nvPr/>
        </p:nvCxnSpPr>
        <p:spPr bwMode="auto">
          <a:xfrm>
            <a:off x="2743200" y="1615437"/>
            <a:ext cx="0" cy="13716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Straight Connector 49"/>
          <p:cNvCxnSpPr/>
          <p:nvPr/>
        </p:nvCxnSpPr>
        <p:spPr bwMode="auto">
          <a:xfrm>
            <a:off x="2667000" y="1584805"/>
            <a:ext cx="0" cy="9921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52"/>
          <p:cNvCxnSpPr/>
          <p:nvPr/>
        </p:nvCxnSpPr>
        <p:spPr bwMode="auto">
          <a:xfrm>
            <a:off x="2590800" y="1577187"/>
            <a:ext cx="0" cy="9921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53"/>
          <p:cNvCxnSpPr/>
          <p:nvPr/>
        </p:nvCxnSpPr>
        <p:spPr bwMode="auto">
          <a:xfrm>
            <a:off x="2514600" y="1554174"/>
            <a:ext cx="0" cy="9921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Connector 54"/>
          <p:cNvCxnSpPr/>
          <p:nvPr/>
        </p:nvCxnSpPr>
        <p:spPr bwMode="auto">
          <a:xfrm>
            <a:off x="2438400" y="1516381"/>
            <a:ext cx="0" cy="99213"/>
          </a:xfrm>
          <a:prstGeom prst="line">
            <a:avLst/>
          </a:prstGeom>
          <a:solidFill>
            <a:schemeClr val="accent1"/>
          </a:solidFill>
          <a:ln w="2857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6" name="Rectangle 55"/>
          <p:cNvSpPr/>
          <p:nvPr/>
        </p:nvSpPr>
        <p:spPr>
          <a:xfrm>
            <a:off x="5755485" y="768628"/>
            <a:ext cx="1579278" cy="338554"/>
          </a:xfrm>
          <a:prstGeom prst="rect">
            <a:avLst/>
          </a:prstGeom>
        </p:spPr>
        <p:txBody>
          <a:bodyPr wrap="none">
            <a:spAutoFit/>
          </a:bodyPr>
          <a:lstStyle/>
          <a:p>
            <a:r>
              <a:rPr lang="en-US" sz="1600" i="1" dirty="0">
                <a:solidFill>
                  <a:schemeClr val="tx1"/>
                </a:solidFill>
              </a:rPr>
              <a:t>A</a:t>
            </a:r>
            <a:r>
              <a:rPr lang="en-US" sz="1600" i="1" baseline="-25000" dirty="0">
                <a:solidFill>
                  <a:schemeClr val="tx1"/>
                </a:solidFill>
              </a:rPr>
              <a:t>fillet</a:t>
            </a:r>
            <a:r>
              <a:rPr lang="en-US" sz="1600" dirty="0">
                <a:solidFill>
                  <a:schemeClr val="tx1"/>
                </a:solidFill>
              </a:rPr>
              <a:t> ~ 8∙10</a:t>
            </a:r>
            <a:r>
              <a:rPr lang="en-US" sz="1600" baseline="30000" dirty="0">
                <a:solidFill>
                  <a:schemeClr val="tx1"/>
                </a:solidFill>
              </a:rPr>
              <a:t>3</a:t>
            </a:r>
            <a:r>
              <a:rPr lang="en-US" sz="1600" dirty="0">
                <a:solidFill>
                  <a:schemeClr val="tx1"/>
                </a:solidFill>
              </a:rPr>
              <a:t> m</a:t>
            </a:r>
            <a:r>
              <a:rPr lang="en-US" sz="1600" baseline="30000" dirty="0">
                <a:solidFill>
                  <a:schemeClr val="tx1"/>
                </a:solidFill>
              </a:rPr>
              <a:t>2</a:t>
            </a:r>
          </a:p>
        </p:txBody>
      </p:sp>
      <p:sp>
        <p:nvSpPr>
          <p:cNvPr id="57" name="Rectangle 56"/>
          <p:cNvSpPr/>
          <p:nvPr/>
        </p:nvSpPr>
        <p:spPr>
          <a:xfrm>
            <a:off x="5752881" y="1177827"/>
            <a:ext cx="2117887" cy="338554"/>
          </a:xfrm>
          <a:prstGeom prst="rect">
            <a:avLst/>
          </a:prstGeom>
        </p:spPr>
        <p:txBody>
          <a:bodyPr wrap="none">
            <a:spAutoFit/>
          </a:bodyPr>
          <a:lstStyle/>
          <a:p>
            <a:r>
              <a:rPr lang="en-US" sz="1600" i="1" dirty="0">
                <a:solidFill>
                  <a:schemeClr val="tx1"/>
                </a:solidFill>
              </a:rPr>
              <a:t>H</a:t>
            </a:r>
            <a:r>
              <a:rPr lang="en-US" sz="1600" i="1" baseline="-25000" dirty="0">
                <a:solidFill>
                  <a:schemeClr val="tx1"/>
                </a:solidFill>
              </a:rPr>
              <a:t>shore</a:t>
            </a:r>
            <a:r>
              <a:rPr lang="en-US" sz="1600" dirty="0">
                <a:solidFill>
                  <a:schemeClr val="tx1"/>
                </a:solidFill>
              </a:rPr>
              <a:t> + </a:t>
            </a:r>
            <a:r>
              <a:rPr lang="en-US" sz="1600" i="1" dirty="0">
                <a:solidFill>
                  <a:schemeClr val="tx1"/>
                </a:solidFill>
              </a:rPr>
              <a:t>H</a:t>
            </a:r>
            <a:r>
              <a:rPr lang="en-US" sz="1600" i="1" baseline="-25000" dirty="0">
                <a:solidFill>
                  <a:schemeClr val="tx1"/>
                </a:solidFill>
              </a:rPr>
              <a:t>beach</a:t>
            </a:r>
            <a:r>
              <a:rPr lang="en-US" sz="1600" dirty="0">
                <a:solidFill>
                  <a:schemeClr val="tx1"/>
                </a:solidFill>
              </a:rPr>
              <a:t> ~ 12 m</a:t>
            </a:r>
            <a:endParaRPr lang="en-US" sz="1600" dirty="0"/>
          </a:p>
        </p:txBody>
      </p:sp>
      <p:sp>
        <p:nvSpPr>
          <p:cNvPr id="58" name="Rectangle 57"/>
          <p:cNvSpPr/>
          <p:nvPr/>
        </p:nvSpPr>
        <p:spPr>
          <a:xfrm>
            <a:off x="5739498" y="1652364"/>
            <a:ext cx="1385700" cy="338554"/>
          </a:xfrm>
          <a:prstGeom prst="rect">
            <a:avLst/>
          </a:prstGeom>
        </p:spPr>
        <p:txBody>
          <a:bodyPr wrap="none">
            <a:spAutoFit/>
          </a:bodyPr>
          <a:lstStyle/>
          <a:p>
            <a:r>
              <a:rPr lang="en-US" sz="1600" i="1" dirty="0" err="1">
                <a:solidFill>
                  <a:schemeClr val="tx1"/>
                </a:solidFill>
              </a:rPr>
              <a:t>T</a:t>
            </a:r>
            <a:r>
              <a:rPr lang="en-US" sz="1600" i="1" baseline="-25000" dirty="0" err="1">
                <a:solidFill>
                  <a:schemeClr val="tx1"/>
                </a:solidFill>
              </a:rPr>
              <a:t>accum</a:t>
            </a:r>
            <a:r>
              <a:rPr lang="en-US" sz="1600" dirty="0">
                <a:solidFill>
                  <a:schemeClr val="tx1"/>
                </a:solidFill>
              </a:rPr>
              <a:t> ~ 12 </a:t>
            </a:r>
            <a:r>
              <a:rPr lang="en-US" sz="1600" dirty="0" err="1">
                <a:solidFill>
                  <a:schemeClr val="tx1"/>
                </a:solidFill>
              </a:rPr>
              <a:t>yr</a:t>
            </a:r>
            <a:endParaRPr lang="en-US" sz="1600" dirty="0"/>
          </a:p>
        </p:txBody>
      </p:sp>
      <p:sp>
        <p:nvSpPr>
          <p:cNvPr id="59" name="Rectangle 58"/>
          <p:cNvSpPr/>
          <p:nvPr/>
        </p:nvSpPr>
        <p:spPr>
          <a:xfrm>
            <a:off x="5760103" y="2150799"/>
            <a:ext cx="1837362" cy="338554"/>
          </a:xfrm>
          <a:prstGeom prst="rect">
            <a:avLst/>
          </a:prstGeom>
          <a:solidFill>
            <a:schemeClr val="accent5"/>
          </a:solidFill>
          <a:ln w="12700">
            <a:solidFill>
              <a:srgbClr val="C00000"/>
            </a:solidFill>
          </a:ln>
        </p:spPr>
        <p:txBody>
          <a:bodyPr wrap="none">
            <a:spAutoFit/>
          </a:bodyPr>
          <a:lstStyle/>
          <a:p>
            <a:r>
              <a:rPr lang="en-US" sz="1600" i="1" dirty="0">
                <a:solidFill>
                  <a:schemeClr val="tx1"/>
                </a:solidFill>
              </a:rPr>
              <a:t>Q</a:t>
            </a:r>
            <a:r>
              <a:rPr lang="en-US" sz="1600" i="1" baseline="-25000" dirty="0">
                <a:solidFill>
                  <a:schemeClr val="tx1"/>
                </a:solidFill>
              </a:rPr>
              <a:t>NS</a:t>
            </a:r>
            <a:r>
              <a:rPr lang="en-US" sz="1600" dirty="0">
                <a:solidFill>
                  <a:schemeClr val="tx1"/>
                </a:solidFill>
              </a:rPr>
              <a:t> ~ 8∙10</a:t>
            </a:r>
            <a:r>
              <a:rPr lang="en-US" sz="1600" baseline="30000" dirty="0">
                <a:solidFill>
                  <a:schemeClr val="tx1"/>
                </a:solidFill>
              </a:rPr>
              <a:t>3</a:t>
            </a:r>
            <a:r>
              <a:rPr lang="en-US" sz="1600" dirty="0">
                <a:solidFill>
                  <a:schemeClr val="tx1"/>
                </a:solidFill>
              </a:rPr>
              <a:t> m</a:t>
            </a:r>
            <a:r>
              <a:rPr lang="en-US" sz="1600" baseline="30000" dirty="0">
                <a:solidFill>
                  <a:schemeClr val="tx1"/>
                </a:solidFill>
              </a:rPr>
              <a:t>3</a:t>
            </a:r>
            <a:r>
              <a:rPr lang="en-US" sz="1600" dirty="0">
                <a:solidFill>
                  <a:schemeClr val="tx1"/>
                </a:solidFill>
              </a:rPr>
              <a:t>/</a:t>
            </a:r>
            <a:r>
              <a:rPr lang="en-US" sz="1600" dirty="0" err="1">
                <a:solidFill>
                  <a:schemeClr val="tx1"/>
                </a:solidFill>
              </a:rPr>
              <a:t>yr</a:t>
            </a:r>
            <a:endParaRPr lang="en-US" sz="1600" dirty="0"/>
          </a:p>
        </p:txBody>
      </p:sp>
      <p:sp>
        <p:nvSpPr>
          <p:cNvPr id="60" name="Rectangle 59"/>
          <p:cNvSpPr/>
          <p:nvPr/>
        </p:nvSpPr>
        <p:spPr>
          <a:xfrm>
            <a:off x="5739498" y="2638496"/>
            <a:ext cx="3015569" cy="338554"/>
          </a:xfrm>
          <a:prstGeom prst="rect">
            <a:avLst/>
          </a:prstGeom>
          <a:noFill/>
          <a:ln w="12700">
            <a:noFill/>
          </a:ln>
        </p:spPr>
        <p:txBody>
          <a:bodyPr wrap="none">
            <a:spAutoFit/>
          </a:bodyPr>
          <a:lstStyle/>
          <a:p>
            <a:r>
              <a:rPr lang="en-US" sz="1600" dirty="0">
                <a:solidFill>
                  <a:schemeClr val="tx1"/>
                </a:solidFill>
              </a:rPr>
              <a:t>Compare to </a:t>
            </a:r>
            <a:r>
              <a:rPr lang="en-US" sz="1600" i="1" dirty="0">
                <a:solidFill>
                  <a:schemeClr val="tx1"/>
                </a:solidFill>
              </a:rPr>
              <a:t>Q</a:t>
            </a:r>
            <a:r>
              <a:rPr lang="en-US" sz="1600" i="1" baseline="-25000" dirty="0">
                <a:solidFill>
                  <a:schemeClr val="tx1"/>
                </a:solidFill>
              </a:rPr>
              <a:t>SS</a:t>
            </a:r>
            <a:r>
              <a:rPr lang="en-US" sz="1600" dirty="0">
                <a:solidFill>
                  <a:schemeClr val="tx1"/>
                </a:solidFill>
              </a:rPr>
              <a:t> ~ 25∙10</a:t>
            </a:r>
            <a:r>
              <a:rPr lang="en-US" sz="1600" baseline="30000" dirty="0">
                <a:solidFill>
                  <a:schemeClr val="tx1"/>
                </a:solidFill>
              </a:rPr>
              <a:t>3</a:t>
            </a:r>
            <a:r>
              <a:rPr lang="en-US" sz="1600" dirty="0">
                <a:solidFill>
                  <a:schemeClr val="tx1"/>
                </a:solidFill>
              </a:rPr>
              <a:t> m</a:t>
            </a:r>
            <a:r>
              <a:rPr lang="en-US" sz="1600" baseline="30000" dirty="0">
                <a:solidFill>
                  <a:schemeClr val="tx1"/>
                </a:solidFill>
              </a:rPr>
              <a:t>3</a:t>
            </a:r>
            <a:r>
              <a:rPr lang="en-US" sz="1600" dirty="0">
                <a:solidFill>
                  <a:schemeClr val="tx1"/>
                </a:solidFill>
              </a:rPr>
              <a:t>/</a:t>
            </a:r>
            <a:r>
              <a:rPr lang="en-US" sz="1600" dirty="0" err="1">
                <a:solidFill>
                  <a:schemeClr val="tx1"/>
                </a:solidFill>
              </a:rPr>
              <a:t>yr</a:t>
            </a:r>
            <a:endParaRPr lang="en-US" sz="1600" dirty="0"/>
          </a:p>
        </p:txBody>
      </p:sp>
      <p:sp>
        <p:nvSpPr>
          <p:cNvPr id="61" name="Rectangle 60"/>
          <p:cNvSpPr/>
          <p:nvPr/>
        </p:nvSpPr>
        <p:spPr>
          <a:xfrm>
            <a:off x="1137947" y="2337270"/>
            <a:ext cx="2981907" cy="307777"/>
          </a:xfrm>
          <a:prstGeom prst="rect">
            <a:avLst/>
          </a:prstGeom>
        </p:spPr>
        <p:txBody>
          <a:bodyPr wrap="none">
            <a:spAutoFit/>
          </a:bodyPr>
          <a:lstStyle/>
          <a:p>
            <a:r>
              <a:rPr lang="en-US" sz="1400" dirty="0">
                <a:solidFill>
                  <a:schemeClr val="tx1"/>
                </a:solidFill>
              </a:rPr>
              <a:t>Line drawing from USACOE (1974)</a:t>
            </a:r>
            <a:endParaRPr lang="en-US" sz="1400" dirty="0"/>
          </a:p>
        </p:txBody>
      </p:sp>
    </p:spTree>
    <p:extLst>
      <p:ext uri="{BB962C8B-B14F-4D97-AF65-F5344CB8AC3E}">
        <p14:creationId xmlns:p14="http://schemas.microsoft.com/office/powerpoint/2010/main" val="8494465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45398" t="21229" r="14107" b="26666"/>
          <a:stretch/>
        </p:blipFill>
        <p:spPr>
          <a:xfrm>
            <a:off x="3475" y="0"/>
            <a:ext cx="6434831" cy="6858000"/>
          </a:xfrm>
          <a:prstGeom prst="rect">
            <a:avLst/>
          </a:prstGeom>
        </p:spPr>
      </p:pic>
      <mc:AlternateContent xmlns:mc="http://schemas.openxmlformats.org/markup-compatibility/2006" xmlns:a14="http://schemas.microsoft.com/office/drawing/2010/main">
        <mc:Choice Requires="a14">
          <p:sp>
            <p:nvSpPr>
              <p:cNvPr id="2" name="Rectangle 1"/>
              <p:cNvSpPr/>
              <p:nvPr/>
            </p:nvSpPr>
            <p:spPr>
              <a:xfrm>
                <a:off x="4309469" y="762000"/>
                <a:ext cx="4847215" cy="3382786"/>
              </a:xfrm>
              <a:prstGeom prst="rect">
                <a:avLst/>
              </a:prstGeom>
              <a:solidFill>
                <a:schemeClr val="bg1"/>
              </a:solidFill>
            </p:spPr>
            <p:txBody>
              <a:bodyPr wrap="square">
                <a:spAutoFit/>
              </a:bodyPr>
              <a:lstStyle/>
              <a:p>
                <a:r>
                  <a:rPr lang="en-US" sz="2000" dirty="0">
                    <a:solidFill>
                      <a:schemeClr val="tx1"/>
                    </a:solidFill>
                  </a:rPr>
                  <a:t>Barrier is homogeneous in structure</a:t>
                </a:r>
              </a:p>
              <a:p>
                <a:endParaRPr lang="en-US" sz="800" dirty="0">
                  <a:solidFill>
                    <a:schemeClr val="tx1"/>
                  </a:solidFill>
                </a:endParaRPr>
              </a:p>
              <a:p>
                <a:r>
                  <a:rPr lang="en-US" sz="2000" dirty="0">
                    <a:solidFill>
                      <a:schemeClr val="tx1"/>
                    </a:solidFill>
                  </a:rPr>
                  <a:t>If barrier builds </a:t>
                </a:r>
                <a:r>
                  <a:rPr lang="en-US" sz="2000" dirty="0" err="1">
                    <a:solidFill>
                      <a:schemeClr val="tx1"/>
                    </a:solidFill>
                  </a:rPr>
                  <a:t>lakeward</a:t>
                </a:r>
                <a:r>
                  <a:rPr lang="en-US" sz="2000" dirty="0">
                    <a:solidFill>
                      <a:schemeClr val="tx1"/>
                    </a:solidFill>
                  </a:rPr>
                  <a:t> and upward (to offset lake-level rise) uniformly at rate </a:t>
                </a:r>
                <a:r>
                  <a:rPr lang="en-US" sz="2000" i="1" dirty="0">
                    <a:solidFill>
                      <a:schemeClr val="tx1"/>
                    </a:solidFill>
                  </a:rPr>
                  <a:t>R</a:t>
                </a:r>
                <a:r>
                  <a:rPr lang="en-US" sz="2000" dirty="0">
                    <a:solidFill>
                      <a:schemeClr val="tx1"/>
                    </a:solidFill>
                  </a:rPr>
                  <a:t>, then at first order:</a:t>
                </a:r>
              </a:p>
              <a:p>
                <a:endParaRPr lang="en-US" sz="800" dirty="0">
                  <a:solidFill>
                    <a:schemeClr val="tx1"/>
                  </a:solidFill>
                </a:endParaRPr>
              </a:p>
              <a:p>
                <a:pPr/>
                <a14:m>
                  <m:oMathPara xmlns:m="http://schemas.openxmlformats.org/officeDocument/2006/math">
                    <m:oMathParaPr>
                      <m:jc m:val="centerGroup"/>
                    </m:oMathParaPr>
                    <m:oMath xmlns:m="http://schemas.openxmlformats.org/officeDocument/2006/math">
                      <m:f>
                        <m:fPr>
                          <m:ctrlPr>
                            <a:rPr lang="en-US" sz="2000" i="1" smtClean="0">
                              <a:solidFill>
                                <a:schemeClr val="tx1"/>
                              </a:solidFill>
                              <a:latin typeface="Cambria Math" panose="02040503050406030204" pitchFamily="18" charset="0"/>
                            </a:rPr>
                          </m:ctrlPr>
                        </m:fPr>
                        <m:num>
                          <m:sSub>
                            <m:sSubPr>
                              <m:ctrlPr>
                                <a:rPr lang="en-US" sz="200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𝑄</m:t>
                              </m:r>
                            </m:e>
                            <m:sub>
                              <m:r>
                                <a:rPr lang="en-US" sz="2000" b="0" i="1" smtClean="0">
                                  <a:solidFill>
                                    <a:schemeClr val="tx1"/>
                                  </a:solidFill>
                                  <a:latin typeface="Cambria Math" panose="02040503050406030204" pitchFamily="18" charset="0"/>
                                </a:rPr>
                                <m:t>𝑁𝑆</m:t>
                              </m:r>
                            </m:sub>
                          </m:sSub>
                        </m:num>
                        <m:den>
                          <m:sSub>
                            <m:sSubPr>
                              <m:ctrlPr>
                                <a:rPr lang="en-US" sz="2000" i="1">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𝐿</m:t>
                              </m:r>
                            </m:e>
                            <m:sub>
                              <m:r>
                                <a:rPr lang="en-US" sz="2000" i="1">
                                  <a:solidFill>
                                    <a:schemeClr val="tx1"/>
                                  </a:solidFill>
                                  <a:latin typeface="Cambria Math" panose="02040503050406030204" pitchFamily="18" charset="0"/>
                                </a:rPr>
                                <m:t>𝑁𝑆</m:t>
                              </m:r>
                            </m:sub>
                          </m:sSub>
                        </m:den>
                      </m:f>
                      <m:r>
                        <a:rPr lang="en-US" sz="2000" i="1" smtClean="0">
                          <a:solidFill>
                            <a:schemeClr val="tx1"/>
                          </a:solidFill>
                          <a:latin typeface="Cambria Math" panose="02040503050406030204" pitchFamily="18" charset="0"/>
                        </a:rPr>
                        <m:t>=</m:t>
                      </m:r>
                      <m:f>
                        <m:fPr>
                          <m:ctrlPr>
                            <a:rPr lang="en-US" sz="2000" i="1">
                              <a:solidFill>
                                <a:schemeClr val="tx1"/>
                              </a:solidFill>
                              <a:latin typeface="Cambria Math" panose="02040503050406030204" pitchFamily="18" charset="0"/>
                            </a:rPr>
                          </m:ctrlPr>
                        </m:fPr>
                        <m:num>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𝑄</m:t>
                              </m:r>
                            </m:e>
                            <m:sub>
                              <m:r>
                                <a:rPr lang="en-US" sz="2000" i="1">
                                  <a:solidFill>
                                    <a:schemeClr val="tx1"/>
                                  </a:solidFill>
                                  <a:latin typeface="Cambria Math" panose="02040503050406030204" pitchFamily="18" charset="0"/>
                                </a:rPr>
                                <m:t>𝑆𝑆</m:t>
                              </m:r>
                            </m:sub>
                          </m:sSub>
                        </m:num>
                        <m:den>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𝐿</m:t>
                              </m:r>
                            </m:e>
                            <m:sub>
                              <m:r>
                                <a:rPr lang="en-US" sz="2000" i="1">
                                  <a:solidFill>
                                    <a:schemeClr val="tx1"/>
                                  </a:solidFill>
                                  <a:latin typeface="Cambria Math" panose="02040503050406030204" pitchFamily="18" charset="0"/>
                                </a:rPr>
                                <m:t>𝑆𝑆</m:t>
                              </m:r>
                            </m:sub>
                          </m:sSub>
                        </m:den>
                      </m:f>
                      <m:r>
                        <a:rPr lang="en-US" sz="2000" b="0" i="1" smtClean="0">
                          <a:solidFill>
                            <a:schemeClr val="tx1"/>
                          </a:solidFill>
                          <a:latin typeface="Cambria Math" panose="02040503050406030204" pitchFamily="18" charset="0"/>
                          <a:ea typeface="Cambria Math" panose="02040503050406030204" pitchFamily="18" charset="0"/>
                        </a:rPr>
                        <m:t>∝</m:t>
                      </m:r>
                      <m:r>
                        <a:rPr lang="en-US" sz="2000" b="0" i="1" smtClean="0">
                          <a:solidFill>
                            <a:schemeClr val="tx1"/>
                          </a:solidFill>
                          <a:latin typeface="Cambria Math" panose="02040503050406030204" pitchFamily="18" charset="0"/>
                        </a:rPr>
                        <m:t>𝑅</m:t>
                      </m:r>
                    </m:oMath>
                  </m:oMathPara>
                </a14:m>
                <a:endParaRPr lang="en-US" sz="2000" dirty="0">
                  <a:solidFill>
                    <a:schemeClr val="tx1"/>
                  </a:solidFill>
                </a:endParaRPr>
              </a:p>
              <a:p>
                <a:endParaRPr lang="en-US" sz="800" dirty="0">
                  <a:solidFill>
                    <a:schemeClr val="tx1"/>
                  </a:solidFill>
                </a:endParaRPr>
              </a:p>
              <a:p>
                <a:r>
                  <a:rPr lang="en-US" sz="2000" dirty="0">
                    <a:solidFill>
                      <a:schemeClr val="tx1"/>
                    </a:solidFill>
                  </a:rPr>
                  <a:t>or</a:t>
                </a:r>
              </a:p>
              <a:p>
                <a:endParaRPr lang="en-US" sz="800" dirty="0">
                  <a:solidFill>
                    <a:schemeClr val="tx1"/>
                  </a:solidFill>
                </a:endParaRPr>
              </a:p>
              <a:p>
                <a:pPr/>
                <a14:m>
                  <m:oMathPara xmlns:m="http://schemas.openxmlformats.org/officeDocument/2006/math">
                    <m:oMathParaPr>
                      <m:jc m:val="centerGroup"/>
                    </m:oMathParaPr>
                    <m:oMath xmlns:m="http://schemas.openxmlformats.org/officeDocument/2006/math">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𝑄</m:t>
                          </m:r>
                        </m:e>
                        <m:sub>
                          <m:r>
                            <a:rPr lang="en-US" sz="2000" i="1">
                              <a:solidFill>
                                <a:schemeClr val="tx1"/>
                              </a:solidFill>
                              <a:latin typeface="Cambria Math" panose="02040503050406030204" pitchFamily="18" charset="0"/>
                            </a:rPr>
                            <m:t>𝑁𝑆</m:t>
                          </m:r>
                        </m:sub>
                      </m:sSub>
                      <m:r>
                        <a:rPr lang="en-US" sz="2000" i="1">
                          <a:solidFill>
                            <a:schemeClr val="tx1"/>
                          </a:solidFill>
                          <a:latin typeface="Cambria Math" panose="02040503050406030204" pitchFamily="18" charset="0"/>
                        </a:rPr>
                        <m:t>=</m:t>
                      </m:r>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𝑄</m:t>
                          </m:r>
                        </m:e>
                        <m:sub>
                          <m:r>
                            <a:rPr lang="en-US" sz="2000" i="1">
                              <a:solidFill>
                                <a:schemeClr val="tx1"/>
                              </a:solidFill>
                              <a:latin typeface="Cambria Math" panose="02040503050406030204" pitchFamily="18" charset="0"/>
                            </a:rPr>
                            <m:t>𝑆𝑆</m:t>
                          </m:r>
                        </m:sub>
                      </m:sSub>
                      <m:f>
                        <m:fPr>
                          <m:ctrlPr>
                            <a:rPr lang="en-US" sz="2000" i="1">
                              <a:solidFill>
                                <a:schemeClr val="tx1"/>
                              </a:solidFill>
                              <a:latin typeface="Cambria Math" panose="02040503050406030204" pitchFamily="18" charset="0"/>
                            </a:rPr>
                          </m:ctrlPr>
                        </m:fPr>
                        <m:num>
                          <m:sSub>
                            <m:sSubPr>
                              <m:ctrlPr>
                                <a:rPr lang="en-US" sz="2000" i="1">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𝐿</m:t>
                              </m:r>
                            </m:e>
                            <m:sub>
                              <m:r>
                                <a:rPr lang="en-US" sz="2000" b="0" i="1" smtClean="0">
                                  <a:solidFill>
                                    <a:schemeClr val="tx1"/>
                                  </a:solidFill>
                                  <a:latin typeface="Cambria Math" panose="02040503050406030204" pitchFamily="18" charset="0"/>
                                </a:rPr>
                                <m:t>𝑁</m:t>
                              </m:r>
                              <m:r>
                                <a:rPr lang="en-US" sz="2000" i="1">
                                  <a:solidFill>
                                    <a:schemeClr val="tx1"/>
                                  </a:solidFill>
                                  <a:latin typeface="Cambria Math" panose="02040503050406030204" pitchFamily="18" charset="0"/>
                                </a:rPr>
                                <m:t>𝑆</m:t>
                              </m:r>
                            </m:sub>
                          </m:sSub>
                        </m:num>
                        <m:den>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𝐿</m:t>
                              </m:r>
                            </m:e>
                            <m:sub>
                              <m:r>
                                <a:rPr lang="en-US" sz="2000" i="1">
                                  <a:solidFill>
                                    <a:schemeClr val="tx1"/>
                                  </a:solidFill>
                                  <a:latin typeface="Cambria Math" panose="02040503050406030204" pitchFamily="18" charset="0"/>
                                </a:rPr>
                                <m:t>𝑆𝑆</m:t>
                              </m:r>
                            </m:sub>
                          </m:sSub>
                        </m:den>
                      </m:f>
                    </m:oMath>
                  </m:oMathPara>
                </a14:m>
                <a:endParaRPr lang="en-US" sz="2000" dirty="0"/>
              </a:p>
            </p:txBody>
          </p:sp>
        </mc:Choice>
        <mc:Fallback xmlns="">
          <p:sp>
            <p:nvSpPr>
              <p:cNvPr id="2" name="Rectangle 1"/>
              <p:cNvSpPr>
                <a:spLocks noRot="1" noChangeAspect="1" noMove="1" noResize="1" noEditPoints="1" noAdjustHandles="1" noChangeArrowheads="1" noChangeShapeType="1" noTextEdit="1"/>
              </p:cNvSpPr>
              <p:nvPr/>
            </p:nvSpPr>
            <p:spPr>
              <a:xfrm>
                <a:off x="4309469" y="762000"/>
                <a:ext cx="4847215" cy="3382786"/>
              </a:xfrm>
              <a:prstGeom prst="rect">
                <a:avLst/>
              </a:prstGeom>
              <a:blipFill>
                <a:blip r:embed="rId4"/>
                <a:stretch>
                  <a:fillRect l="-1384" t="-721"/>
                </a:stretch>
              </a:blipFill>
            </p:spPr>
            <p:txBody>
              <a:bodyPr/>
              <a:lstStyle/>
              <a:p>
                <a:r>
                  <a:rPr lang="en-US">
                    <a:noFill/>
                  </a:rPr>
                  <a:t> </a:t>
                </a:r>
              </a:p>
            </p:txBody>
          </p:sp>
        </mc:Fallback>
      </mc:AlternateContent>
      <p:cxnSp>
        <p:nvCxnSpPr>
          <p:cNvPr id="8" name="Straight Arrow Connector 7"/>
          <p:cNvCxnSpPr/>
          <p:nvPr/>
        </p:nvCxnSpPr>
        <p:spPr bwMode="auto">
          <a:xfrm flipH="1">
            <a:off x="6878051" y="6333885"/>
            <a:ext cx="1169781" cy="212271"/>
          </a:xfrm>
          <a:prstGeom prst="straightConnector1">
            <a:avLst/>
          </a:prstGeom>
          <a:solidFill>
            <a:schemeClr val="accent1"/>
          </a:solidFill>
          <a:ln w="7620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Straight Arrow Connector 34"/>
          <p:cNvCxnSpPr/>
          <p:nvPr/>
        </p:nvCxnSpPr>
        <p:spPr bwMode="auto">
          <a:xfrm>
            <a:off x="1196889" y="742496"/>
            <a:ext cx="242061" cy="480354"/>
          </a:xfrm>
          <a:prstGeom prst="straightConnector1">
            <a:avLst/>
          </a:prstGeom>
          <a:solidFill>
            <a:schemeClr val="accent1"/>
          </a:solidFill>
          <a:ln w="5715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Arrow Connector 19"/>
          <p:cNvCxnSpPr/>
          <p:nvPr/>
        </p:nvCxnSpPr>
        <p:spPr bwMode="auto">
          <a:xfrm flipH="1">
            <a:off x="1740804" y="317025"/>
            <a:ext cx="492973" cy="328495"/>
          </a:xfrm>
          <a:prstGeom prst="straightConnector1">
            <a:avLst/>
          </a:prstGeom>
          <a:solidFill>
            <a:schemeClr val="accent1"/>
          </a:solidFill>
          <a:ln w="5715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Straight Connector 28"/>
          <p:cNvCxnSpPr/>
          <p:nvPr/>
        </p:nvCxnSpPr>
        <p:spPr bwMode="auto">
          <a:xfrm flipV="1">
            <a:off x="1449336" y="1990846"/>
            <a:ext cx="1029095" cy="571757"/>
          </a:xfrm>
          <a:prstGeom prst="line">
            <a:avLst/>
          </a:prstGeom>
          <a:solidFill>
            <a:schemeClr val="accent1"/>
          </a:solidFill>
          <a:ln w="38100" cap="flat" cmpd="sng" algn="ctr">
            <a:solidFill>
              <a:schemeClr val="accent2">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Rectangle 40"/>
          <p:cNvSpPr/>
          <p:nvPr/>
        </p:nvSpPr>
        <p:spPr>
          <a:xfrm rot="19982876">
            <a:off x="1454378" y="919203"/>
            <a:ext cx="326672" cy="1362417"/>
          </a:xfrm>
          <a:prstGeom prst="rect">
            <a:avLst/>
          </a:prstGeom>
          <a:ln w="28575">
            <a:solidFill>
              <a:schemeClr val="tx1"/>
            </a:solidFill>
          </a:ln>
        </p:spPr>
        <p:txBody>
          <a:bodyPr wrap="square" rtlCol="0" anchor="ctr">
            <a:spAutoFit/>
          </a:bodyPr>
          <a:lstStyle/>
          <a:p>
            <a:pPr algn="ctr"/>
            <a:endParaRPr lang="en-US" sz="2000" dirty="0">
              <a:solidFill>
                <a:schemeClr val="tx1"/>
              </a:solidFill>
            </a:endParaRPr>
          </a:p>
        </p:txBody>
      </p:sp>
      <p:sp>
        <p:nvSpPr>
          <p:cNvPr id="43" name="Freeform 42"/>
          <p:cNvSpPr/>
          <p:nvPr/>
        </p:nvSpPr>
        <p:spPr>
          <a:xfrm>
            <a:off x="1913324" y="2266790"/>
            <a:ext cx="4333795" cy="4180114"/>
          </a:xfrm>
          <a:custGeom>
            <a:avLst/>
            <a:gdLst>
              <a:gd name="connsiteX0" fmla="*/ 0 w 4333795"/>
              <a:gd name="connsiteY0" fmla="*/ 153681 h 4180114"/>
              <a:gd name="connsiteX1" fmla="*/ 0 w 4333795"/>
              <a:gd name="connsiteY1" fmla="*/ 153681 h 4180114"/>
              <a:gd name="connsiteX2" fmla="*/ 46105 w 4333795"/>
              <a:gd name="connsiteY2" fmla="*/ 207469 h 4180114"/>
              <a:gd name="connsiteX3" fmla="*/ 61473 w 4333795"/>
              <a:gd name="connsiteY3" fmla="*/ 230521 h 4180114"/>
              <a:gd name="connsiteX4" fmla="*/ 76841 w 4333795"/>
              <a:gd name="connsiteY4" fmla="*/ 291993 h 4180114"/>
              <a:gd name="connsiteX5" fmla="*/ 84525 w 4333795"/>
              <a:gd name="connsiteY5" fmla="*/ 315045 h 4180114"/>
              <a:gd name="connsiteX6" fmla="*/ 99893 w 4333795"/>
              <a:gd name="connsiteY6" fmla="*/ 338097 h 4180114"/>
              <a:gd name="connsiteX7" fmla="*/ 122945 w 4333795"/>
              <a:gd name="connsiteY7" fmla="*/ 376518 h 4180114"/>
              <a:gd name="connsiteX8" fmla="*/ 161365 w 4333795"/>
              <a:gd name="connsiteY8" fmla="*/ 445674 h 4180114"/>
              <a:gd name="connsiteX9" fmla="*/ 176733 w 4333795"/>
              <a:gd name="connsiteY9" fmla="*/ 468726 h 4180114"/>
              <a:gd name="connsiteX10" fmla="*/ 199785 w 4333795"/>
              <a:gd name="connsiteY10" fmla="*/ 514830 h 4180114"/>
              <a:gd name="connsiteX11" fmla="*/ 207469 w 4333795"/>
              <a:gd name="connsiteY11" fmla="*/ 537882 h 4180114"/>
              <a:gd name="connsiteX12" fmla="*/ 230521 w 4333795"/>
              <a:gd name="connsiteY12" fmla="*/ 553250 h 4180114"/>
              <a:gd name="connsiteX13" fmla="*/ 238205 w 4333795"/>
              <a:gd name="connsiteY13" fmla="*/ 576302 h 4180114"/>
              <a:gd name="connsiteX14" fmla="*/ 253573 w 4333795"/>
              <a:gd name="connsiteY14" fmla="*/ 591671 h 4180114"/>
              <a:gd name="connsiteX15" fmla="*/ 284310 w 4333795"/>
              <a:gd name="connsiteY15" fmla="*/ 637775 h 4180114"/>
              <a:gd name="connsiteX16" fmla="*/ 330414 w 4333795"/>
              <a:gd name="connsiteY16" fmla="*/ 706931 h 4180114"/>
              <a:gd name="connsiteX17" fmla="*/ 345782 w 4333795"/>
              <a:gd name="connsiteY17" fmla="*/ 729983 h 4180114"/>
              <a:gd name="connsiteX18" fmla="*/ 353466 w 4333795"/>
              <a:gd name="connsiteY18" fmla="*/ 753035 h 4180114"/>
              <a:gd name="connsiteX19" fmla="*/ 407254 w 4333795"/>
              <a:gd name="connsiteY19" fmla="*/ 822192 h 4180114"/>
              <a:gd name="connsiteX20" fmla="*/ 430306 w 4333795"/>
              <a:gd name="connsiteY20" fmla="*/ 868296 h 4180114"/>
              <a:gd name="connsiteX21" fmla="*/ 445674 w 4333795"/>
              <a:gd name="connsiteY21" fmla="*/ 899032 h 4180114"/>
              <a:gd name="connsiteX22" fmla="*/ 461042 w 4333795"/>
              <a:gd name="connsiteY22" fmla="*/ 922084 h 4180114"/>
              <a:gd name="connsiteX23" fmla="*/ 468726 w 4333795"/>
              <a:gd name="connsiteY23" fmla="*/ 945136 h 4180114"/>
              <a:gd name="connsiteX24" fmla="*/ 499463 w 4333795"/>
              <a:gd name="connsiteY24" fmla="*/ 991240 h 4180114"/>
              <a:gd name="connsiteX25" fmla="*/ 522515 w 4333795"/>
              <a:gd name="connsiteY25" fmla="*/ 1037344 h 4180114"/>
              <a:gd name="connsiteX26" fmla="*/ 537883 w 4333795"/>
              <a:gd name="connsiteY26" fmla="*/ 1052713 h 4180114"/>
              <a:gd name="connsiteX27" fmla="*/ 568619 w 4333795"/>
              <a:gd name="connsiteY27" fmla="*/ 1098817 h 4180114"/>
              <a:gd name="connsiteX28" fmla="*/ 583987 w 4333795"/>
              <a:gd name="connsiteY28" fmla="*/ 1121869 h 4180114"/>
              <a:gd name="connsiteX29" fmla="*/ 607039 w 4333795"/>
              <a:gd name="connsiteY29" fmla="*/ 1144921 h 4180114"/>
              <a:gd name="connsiteX30" fmla="*/ 660827 w 4333795"/>
              <a:gd name="connsiteY30" fmla="*/ 1214077 h 4180114"/>
              <a:gd name="connsiteX31" fmla="*/ 691563 w 4333795"/>
              <a:gd name="connsiteY31" fmla="*/ 1252497 h 4180114"/>
              <a:gd name="connsiteX32" fmla="*/ 706931 w 4333795"/>
              <a:gd name="connsiteY32" fmla="*/ 1275549 h 4180114"/>
              <a:gd name="connsiteX33" fmla="*/ 722300 w 4333795"/>
              <a:gd name="connsiteY33" fmla="*/ 1290918 h 4180114"/>
              <a:gd name="connsiteX34" fmla="*/ 753036 w 4333795"/>
              <a:gd name="connsiteY34" fmla="*/ 1337022 h 4180114"/>
              <a:gd name="connsiteX35" fmla="*/ 768404 w 4333795"/>
              <a:gd name="connsiteY35" fmla="*/ 1360074 h 4180114"/>
              <a:gd name="connsiteX36" fmla="*/ 814508 w 4333795"/>
              <a:gd name="connsiteY36" fmla="*/ 1406178 h 4180114"/>
              <a:gd name="connsiteX37" fmla="*/ 868296 w 4333795"/>
              <a:gd name="connsiteY37" fmla="*/ 1467650 h 4180114"/>
              <a:gd name="connsiteX38" fmla="*/ 891348 w 4333795"/>
              <a:gd name="connsiteY38" fmla="*/ 1506071 h 4180114"/>
              <a:gd name="connsiteX39" fmla="*/ 899032 w 4333795"/>
              <a:gd name="connsiteY39" fmla="*/ 1529123 h 4180114"/>
              <a:gd name="connsiteX40" fmla="*/ 937452 w 4333795"/>
              <a:gd name="connsiteY40" fmla="*/ 1582911 h 4180114"/>
              <a:gd name="connsiteX41" fmla="*/ 952821 w 4333795"/>
              <a:gd name="connsiteY41" fmla="*/ 1598279 h 4180114"/>
              <a:gd name="connsiteX42" fmla="*/ 991241 w 4333795"/>
              <a:gd name="connsiteY42" fmla="*/ 1636699 h 4180114"/>
              <a:gd name="connsiteX43" fmla="*/ 1029661 w 4333795"/>
              <a:gd name="connsiteY43" fmla="*/ 1690487 h 4180114"/>
              <a:gd name="connsiteX44" fmla="*/ 1045029 w 4333795"/>
              <a:gd name="connsiteY44" fmla="*/ 1713539 h 4180114"/>
              <a:gd name="connsiteX45" fmla="*/ 1068081 w 4333795"/>
              <a:gd name="connsiteY45" fmla="*/ 1736592 h 4180114"/>
              <a:gd name="connsiteX46" fmla="*/ 1106501 w 4333795"/>
              <a:gd name="connsiteY46" fmla="*/ 1775012 h 4180114"/>
              <a:gd name="connsiteX47" fmla="*/ 1137237 w 4333795"/>
              <a:gd name="connsiteY47" fmla="*/ 1813432 h 4180114"/>
              <a:gd name="connsiteX48" fmla="*/ 1152605 w 4333795"/>
              <a:gd name="connsiteY48" fmla="*/ 1836484 h 4180114"/>
              <a:gd name="connsiteX49" fmla="*/ 1198710 w 4333795"/>
              <a:gd name="connsiteY49" fmla="*/ 1882588 h 4180114"/>
              <a:gd name="connsiteX50" fmla="*/ 1214078 w 4333795"/>
              <a:gd name="connsiteY50" fmla="*/ 1913324 h 4180114"/>
              <a:gd name="connsiteX51" fmla="*/ 1267866 w 4333795"/>
              <a:gd name="connsiteY51" fmla="*/ 1951744 h 4180114"/>
              <a:gd name="connsiteX52" fmla="*/ 1298602 w 4333795"/>
              <a:gd name="connsiteY52" fmla="*/ 1997849 h 4180114"/>
              <a:gd name="connsiteX53" fmla="*/ 1344706 w 4333795"/>
              <a:gd name="connsiteY53" fmla="*/ 2043953 h 4180114"/>
              <a:gd name="connsiteX54" fmla="*/ 1383126 w 4333795"/>
              <a:gd name="connsiteY54" fmla="*/ 2082373 h 4180114"/>
              <a:gd name="connsiteX55" fmla="*/ 1398494 w 4333795"/>
              <a:gd name="connsiteY55" fmla="*/ 2105425 h 4180114"/>
              <a:gd name="connsiteX56" fmla="*/ 1406179 w 4333795"/>
              <a:gd name="connsiteY56" fmla="*/ 2128477 h 4180114"/>
              <a:gd name="connsiteX57" fmla="*/ 1429231 w 4333795"/>
              <a:gd name="connsiteY57" fmla="*/ 2151529 h 4180114"/>
              <a:gd name="connsiteX58" fmla="*/ 1459967 w 4333795"/>
              <a:gd name="connsiteY58" fmla="*/ 2197634 h 4180114"/>
              <a:gd name="connsiteX59" fmla="*/ 1483019 w 4333795"/>
              <a:gd name="connsiteY59" fmla="*/ 2220686 h 4180114"/>
              <a:gd name="connsiteX60" fmla="*/ 1513755 w 4333795"/>
              <a:gd name="connsiteY60" fmla="*/ 2266790 h 4180114"/>
              <a:gd name="connsiteX61" fmla="*/ 1559859 w 4333795"/>
              <a:gd name="connsiteY61" fmla="*/ 2312894 h 4180114"/>
              <a:gd name="connsiteX62" fmla="*/ 1613647 w 4333795"/>
              <a:gd name="connsiteY62" fmla="*/ 2389734 h 4180114"/>
              <a:gd name="connsiteX63" fmla="*/ 1652068 w 4333795"/>
              <a:gd name="connsiteY63" fmla="*/ 2428155 h 4180114"/>
              <a:gd name="connsiteX64" fmla="*/ 1682804 w 4333795"/>
              <a:gd name="connsiteY64" fmla="*/ 2466575 h 4180114"/>
              <a:gd name="connsiteX65" fmla="*/ 1713540 w 4333795"/>
              <a:gd name="connsiteY65" fmla="*/ 2512679 h 4180114"/>
              <a:gd name="connsiteX66" fmla="*/ 1759644 w 4333795"/>
              <a:gd name="connsiteY66" fmla="*/ 2551099 h 4180114"/>
              <a:gd name="connsiteX67" fmla="*/ 1782696 w 4333795"/>
              <a:gd name="connsiteY67" fmla="*/ 2558783 h 4180114"/>
              <a:gd name="connsiteX68" fmla="*/ 1828800 w 4333795"/>
              <a:gd name="connsiteY68" fmla="*/ 2604887 h 4180114"/>
              <a:gd name="connsiteX69" fmla="*/ 1874905 w 4333795"/>
              <a:gd name="connsiteY69" fmla="*/ 2627939 h 4180114"/>
              <a:gd name="connsiteX70" fmla="*/ 1897957 w 4333795"/>
              <a:gd name="connsiteY70" fmla="*/ 2650992 h 4180114"/>
              <a:gd name="connsiteX71" fmla="*/ 1944061 w 4333795"/>
              <a:gd name="connsiteY71" fmla="*/ 2681728 h 4180114"/>
              <a:gd name="connsiteX72" fmla="*/ 1990165 w 4333795"/>
              <a:gd name="connsiteY72" fmla="*/ 2712464 h 4180114"/>
              <a:gd name="connsiteX73" fmla="*/ 2043953 w 4333795"/>
              <a:gd name="connsiteY73" fmla="*/ 2758568 h 4180114"/>
              <a:gd name="connsiteX74" fmla="*/ 2067005 w 4333795"/>
              <a:gd name="connsiteY74" fmla="*/ 2781620 h 4180114"/>
              <a:gd name="connsiteX75" fmla="*/ 2090058 w 4333795"/>
              <a:gd name="connsiteY75" fmla="*/ 2796988 h 4180114"/>
              <a:gd name="connsiteX76" fmla="*/ 2113110 w 4333795"/>
              <a:gd name="connsiteY76" fmla="*/ 2820040 h 4180114"/>
              <a:gd name="connsiteX77" fmla="*/ 2159214 w 4333795"/>
              <a:gd name="connsiteY77" fmla="*/ 2850776 h 4180114"/>
              <a:gd name="connsiteX78" fmla="*/ 2182266 w 4333795"/>
              <a:gd name="connsiteY78" fmla="*/ 2866144 h 4180114"/>
              <a:gd name="connsiteX79" fmla="*/ 2228370 w 4333795"/>
              <a:gd name="connsiteY79" fmla="*/ 2904565 h 4180114"/>
              <a:gd name="connsiteX80" fmla="*/ 2251422 w 4333795"/>
              <a:gd name="connsiteY80" fmla="*/ 2927617 h 4180114"/>
              <a:gd name="connsiteX81" fmla="*/ 2297526 w 4333795"/>
              <a:gd name="connsiteY81" fmla="*/ 2958353 h 4180114"/>
              <a:gd name="connsiteX82" fmla="*/ 2328263 w 4333795"/>
              <a:gd name="connsiteY82" fmla="*/ 2981405 h 4180114"/>
              <a:gd name="connsiteX83" fmla="*/ 2374367 w 4333795"/>
              <a:gd name="connsiteY83" fmla="*/ 3012141 h 4180114"/>
              <a:gd name="connsiteX84" fmla="*/ 2412787 w 4333795"/>
              <a:gd name="connsiteY84" fmla="*/ 3042877 h 4180114"/>
              <a:gd name="connsiteX85" fmla="*/ 2458891 w 4333795"/>
              <a:gd name="connsiteY85" fmla="*/ 3088981 h 4180114"/>
              <a:gd name="connsiteX86" fmla="*/ 2481943 w 4333795"/>
              <a:gd name="connsiteY86" fmla="*/ 3104349 h 4180114"/>
              <a:gd name="connsiteX87" fmla="*/ 2497311 w 4333795"/>
              <a:gd name="connsiteY87" fmla="*/ 3119718 h 4180114"/>
              <a:gd name="connsiteX88" fmla="*/ 2520363 w 4333795"/>
              <a:gd name="connsiteY88" fmla="*/ 3127402 h 4180114"/>
              <a:gd name="connsiteX89" fmla="*/ 2566468 w 4333795"/>
              <a:gd name="connsiteY89" fmla="*/ 3173506 h 4180114"/>
              <a:gd name="connsiteX90" fmla="*/ 2612572 w 4333795"/>
              <a:gd name="connsiteY90" fmla="*/ 3196558 h 4180114"/>
              <a:gd name="connsiteX91" fmla="*/ 2635624 w 4333795"/>
              <a:gd name="connsiteY91" fmla="*/ 3204242 h 4180114"/>
              <a:gd name="connsiteX92" fmla="*/ 2689412 w 4333795"/>
              <a:gd name="connsiteY92" fmla="*/ 3242662 h 4180114"/>
              <a:gd name="connsiteX93" fmla="*/ 2758568 w 4333795"/>
              <a:gd name="connsiteY93" fmla="*/ 3288766 h 4180114"/>
              <a:gd name="connsiteX94" fmla="*/ 2804673 w 4333795"/>
              <a:gd name="connsiteY94" fmla="*/ 3319502 h 4180114"/>
              <a:gd name="connsiteX95" fmla="*/ 2843093 w 4333795"/>
              <a:gd name="connsiteY95" fmla="*/ 3350239 h 4180114"/>
              <a:gd name="connsiteX96" fmla="*/ 2866145 w 4333795"/>
              <a:gd name="connsiteY96" fmla="*/ 3357923 h 4180114"/>
              <a:gd name="connsiteX97" fmla="*/ 2904565 w 4333795"/>
              <a:gd name="connsiteY97" fmla="*/ 3388659 h 4180114"/>
              <a:gd name="connsiteX98" fmla="*/ 2927617 w 4333795"/>
              <a:gd name="connsiteY98" fmla="*/ 3411711 h 4180114"/>
              <a:gd name="connsiteX99" fmla="*/ 2950669 w 4333795"/>
              <a:gd name="connsiteY99" fmla="*/ 3427079 h 4180114"/>
              <a:gd name="connsiteX100" fmla="*/ 2996773 w 4333795"/>
              <a:gd name="connsiteY100" fmla="*/ 3457815 h 4180114"/>
              <a:gd name="connsiteX101" fmla="*/ 3012142 w 4333795"/>
              <a:gd name="connsiteY101" fmla="*/ 3480867 h 4180114"/>
              <a:gd name="connsiteX102" fmla="*/ 3088982 w 4333795"/>
              <a:gd name="connsiteY102" fmla="*/ 3534655 h 4180114"/>
              <a:gd name="connsiteX103" fmla="*/ 3119718 w 4333795"/>
              <a:gd name="connsiteY103" fmla="*/ 3557707 h 4180114"/>
              <a:gd name="connsiteX104" fmla="*/ 3135086 w 4333795"/>
              <a:gd name="connsiteY104" fmla="*/ 3573076 h 4180114"/>
              <a:gd name="connsiteX105" fmla="*/ 3158138 w 4333795"/>
              <a:gd name="connsiteY105" fmla="*/ 3580760 h 4180114"/>
              <a:gd name="connsiteX106" fmla="*/ 3181190 w 4333795"/>
              <a:gd name="connsiteY106" fmla="*/ 3603812 h 4180114"/>
              <a:gd name="connsiteX107" fmla="*/ 3211926 w 4333795"/>
              <a:gd name="connsiteY107" fmla="*/ 3619180 h 4180114"/>
              <a:gd name="connsiteX108" fmla="*/ 3265715 w 4333795"/>
              <a:gd name="connsiteY108" fmla="*/ 3649916 h 4180114"/>
              <a:gd name="connsiteX109" fmla="*/ 3281083 w 4333795"/>
              <a:gd name="connsiteY109" fmla="*/ 3672968 h 4180114"/>
              <a:gd name="connsiteX110" fmla="*/ 3327187 w 4333795"/>
              <a:gd name="connsiteY110" fmla="*/ 3688336 h 4180114"/>
              <a:gd name="connsiteX111" fmla="*/ 3380975 w 4333795"/>
              <a:gd name="connsiteY111" fmla="*/ 3726756 h 4180114"/>
              <a:gd name="connsiteX112" fmla="*/ 3411711 w 4333795"/>
              <a:gd name="connsiteY112" fmla="*/ 3742124 h 4180114"/>
              <a:gd name="connsiteX113" fmla="*/ 3465500 w 4333795"/>
              <a:gd name="connsiteY113" fmla="*/ 3788228 h 4180114"/>
              <a:gd name="connsiteX114" fmla="*/ 3488552 w 4333795"/>
              <a:gd name="connsiteY114" fmla="*/ 3795913 h 4180114"/>
              <a:gd name="connsiteX115" fmla="*/ 3534656 w 4333795"/>
              <a:gd name="connsiteY115" fmla="*/ 3818965 h 4180114"/>
              <a:gd name="connsiteX116" fmla="*/ 3619180 w 4333795"/>
              <a:gd name="connsiteY116" fmla="*/ 3888121 h 4180114"/>
              <a:gd name="connsiteX117" fmla="*/ 3642232 w 4333795"/>
              <a:gd name="connsiteY117" fmla="*/ 3895805 h 4180114"/>
              <a:gd name="connsiteX118" fmla="*/ 3665284 w 4333795"/>
              <a:gd name="connsiteY118" fmla="*/ 3911173 h 4180114"/>
              <a:gd name="connsiteX119" fmla="*/ 3696021 w 4333795"/>
              <a:gd name="connsiteY119" fmla="*/ 3926541 h 4180114"/>
              <a:gd name="connsiteX120" fmla="*/ 3719073 w 4333795"/>
              <a:gd name="connsiteY120" fmla="*/ 3941909 h 4180114"/>
              <a:gd name="connsiteX121" fmla="*/ 3742125 w 4333795"/>
              <a:gd name="connsiteY121" fmla="*/ 3949593 h 4180114"/>
              <a:gd name="connsiteX122" fmla="*/ 3780545 w 4333795"/>
              <a:gd name="connsiteY122" fmla="*/ 3972645 h 4180114"/>
              <a:gd name="connsiteX123" fmla="*/ 3826649 w 4333795"/>
              <a:gd name="connsiteY123" fmla="*/ 4003381 h 4180114"/>
              <a:gd name="connsiteX124" fmla="*/ 3849701 w 4333795"/>
              <a:gd name="connsiteY124" fmla="*/ 4011065 h 4180114"/>
              <a:gd name="connsiteX125" fmla="*/ 3903489 w 4333795"/>
              <a:gd name="connsiteY125" fmla="*/ 4041802 h 4180114"/>
              <a:gd name="connsiteX126" fmla="*/ 3926542 w 4333795"/>
              <a:gd name="connsiteY126" fmla="*/ 4049486 h 4180114"/>
              <a:gd name="connsiteX127" fmla="*/ 3949594 w 4333795"/>
              <a:gd name="connsiteY127" fmla="*/ 4064854 h 4180114"/>
              <a:gd name="connsiteX128" fmla="*/ 3995698 w 4333795"/>
              <a:gd name="connsiteY128" fmla="*/ 4080222 h 4180114"/>
              <a:gd name="connsiteX129" fmla="*/ 4018750 w 4333795"/>
              <a:gd name="connsiteY129" fmla="*/ 4095590 h 4180114"/>
              <a:gd name="connsiteX130" fmla="*/ 4064854 w 4333795"/>
              <a:gd name="connsiteY130" fmla="*/ 4110958 h 4180114"/>
              <a:gd name="connsiteX131" fmla="*/ 4087906 w 4333795"/>
              <a:gd name="connsiteY131" fmla="*/ 4118642 h 4180114"/>
              <a:gd name="connsiteX132" fmla="*/ 4118642 w 4333795"/>
              <a:gd name="connsiteY132" fmla="*/ 4134010 h 4180114"/>
              <a:gd name="connsiteX133" fmla="*/ 4141694 w 4333795"/>
              <a:gd name="connsiteY133" fmla="*/ 4149378 h 4180114"/>
              <a:gd name="connsiteX134" fmla="*/ 4164747 w 4333795"/>
              <a:gd name="connsiteY134" fmla="*/ 4157062 h 4180114"/>
              <a:gd name="connsiteX135" fmla="*/ 4210851 w 4333795"/>
              <a:gd name="connsiteY135" fmla="*/ 4180114 h 4180114"/>
              <a:gd name="connsiteX136" fmla="*/ 4233903 w 4333795"/>
              <a:gd name="connsiteY136" fmla="*/ 4172430 h 4180114"/>
              <a:gd name="connsiteX137" fmla="*/ 4249271 w 4333795"/>
              <a:gd name="connsiteY137" fmla="*/ 4149378 h 4180114"/>
              <a:gd name="connsiteX138" fmla="*/ 4264639 w 4333795"/>
              <a:gd name="connsiteY138" fmla="*/ 4103274 h 4180114"/>
              <a:gd name="connsiteX139" fmla="*/ 4310743 w 4333795"/>
              <a:gd name="connsiteY139" fmla="*/ 4011065 h 4180114"/>
              <a:gd name="connsiteX140" fmla="*/ 4326111 w 4333795"/>
              <a:gd name="connsiteY140" fmla="*/ 3964961 h 4180114"/>
              <a:gd name="connsiteX141" fmla="*/ 4333795 w 4333795"/>
              <a:gd name="connsiteY141" fmla="*/ 3941909 h 4180114"/>
              <a:gd name="connsiteX142" fmla="*/ 4303059 w 4333795"/>
              <a:gd name="connsiteY142" fmla="*/ 3903489 h 4180114"/>
              <a:gd name="connsiteX143" fmla="*/ 4256955 w 4333795"/>
              <a:gd name="connsiteY143" fmla="*/ 3865069 h 4180114"/>
              <a:gd name="connsiteX144" fmla="*/ 4210851 w 4333795"/>
              <a:gd name="connsiteY144" fmla="*/ 3849701 h 4180114"/>
              <a:gd name="connsiteX145" fmla="*/ 4164747 w 4333795"/>
              <a:gd name="connsiteY145" fmla="*/ 3826649 h 4180114"/>
              <a:gd name="connsiteX146" fmla="*/ 4118642 w 4333795"/>
              <a:gd name="connsiteY146" fmla="*/ 3795913 h 4180114"/>
              <a:gd name="connsiteX147" fmla="*/ 4103274 w 4333795"/>
              <a:gd name="connsiteY147" fmla="*/ 3780544 h 4180114"/>
              <a:gd name="connsiteX148" fmla="*/ 4080222 w 4333795"/>
              <a:gd name="connsiteY148" fmla="*/ 3772860 h 4180114"/>
              <a:gd name="connsiteX149" fmla="*/ 4034118 w 4333795"/>
              <a:gd name="connsiteY149" fmla="*/ 3749808 h 4180114"/>
              <a:gd name="connsiteX150" fmla="*/ 4011066 w 4333795"/>
              <a:gd name="connsiteY150" fmla="*/ 3726756 h 4180114"/>
              <a:gd name="connsiteX151" fmla="*/ 3964962 w 4333795"/>
              <a:gd name="connsiteY151" fmla="*/ 3711388 h 4180114"/>
              <a:gd name="connsiteX152" fmla="*/ 3918858 w 4333795"/>
              <a:gd name="connsiteY152" fmla="*/ 3680652 h 4180114"/>
              <a:gd name="connsiteX153" fmla="*/ 3872753 w 4333795"/>
              <a:gd name="connsiteY153" fmla="*/ 3657600 h 4180114"/>
              <a:gd name="connsiteX154" fmla="*/ 3826649 w 4333795"/>
              <a:gd name="connsiteY154" fmla="*/ 3626864 h 4180114"/>
              <a:gd name="connsiteX155" fmla="*/ 3772861 w 4333795"/>
              <a:gd name="connsiteY155" fmla="*/ 3596128 h 4180114"/>
              <a:gd name="connsiteX156" fmla="*/ 3726757 w 4333795"/>
              <a:gd name="connsiteY156" fmla="*/ 3557707 h 4180114"/>
              <a:gd name="connsiteX157" fmla="*/ 3703705 w 4333795"/>
              <a:gd name="connsiteY157" fmla="*/ 3550023 h 4180114"/>
              <a:gd name="connsiteX158" fmla="*/ 3657600 w 4333795"/>
              <a:gd name="connsiteY158" fmla="*/ 3519287 h 4180114"/>
              <a:gd name="connsiteX159" fmla="*/ 3565392 w 4333795"/>
              <a:gd name="connsiteY159" fmla="*/ 3473183 h 4180114"/>
              <a:gd name="connsiteX160" fmla="*/ 3542340 w 4333795"/>
              <a:gd name="connsiteY160" fmla="*/ 3457815 h 4180114"/>
              <a:gd name="connsiteX161" fmla="*/ 3519288 w 4333795"/>
              <a:gd name="connsiteY161" fmla="*/ 3442447 h 4180114"/>
              <a:gd name="connsiteX162" fmla="*/ 3473184 w 4333795"/>
              <a:gd name="connsiteY162" fmla="*/ 3427079 h 4180114"/>
              <a:gd name="connsiteX163" fmla="*/ 3457815 w 4333795"/>
              <a:gd name="connsiteY163" fmla="*/ 3411711 h 4180114"/>
              <a:gd name="connsiteX164" fmla="*/ 3434763 w 4333795"/>
              <a:gd name="connsiteY164" fmla="*/ 3404027 h 4180114"/>
              <a:gd name="connsiteX165" fmla="*/ 3396343 w 4333795"/>
              <a:gd name="connsiteY165" fmla="*/ 3373291 h 4180114"/>
              <a:gd name="connsiteX166" fmla="*/ 3350239 w 4333795"/>
              <a:gd name="connsiteY166" fmla="*/ 3334871 h 4180114"/>
              <a:gd name="connsiteX167" fmla="*/ 3334871 w 4333795"/>
              <a:gd name="connsiteY167" fmla="*/ 3319502 h 4180114"/>
              <a:gd name="connsiteX168" fmla="*/ 3265715 w 4333795"/>
              <a:gd name="connsiteY168" fmla="*/ 3273398 h 4180114"/>
              <a:gd name="connsiteX169" fmla="*/ 3242663 w 4333795"/>
              <a:gd name="connsiteY169" fmla="*/ 3258030 h 4180114"/>
              <a:gd name="connsiteX170" fmla="*/ 3227294 w 4333795"/>
              <a:gd name="connsiteY170" fmla="*/ 3242662 h 4180114"/>
              <a:gd name="connsiteX171" fmla="*/ 3204242 w 4333795"/>
              <a:gd name="connsiteY171" fmla="*/ 3234978 h 4180114"/>
              <a:gd name="connsiteX172" fmla="*/ 3158138 w 4333795"/>
              <a:gd name="connsiteY172" fmla="*/ 3204242 h 4180114"/>
              <a:gd name="connsiteX173" fmla="*/ 3135086 w 4333795"/>
              <a:gd name="connsiteY173" fmla="*/ 3188874 h 4180114"/>
              <a:gd name="connsiteX174" fmla="*/ 3088982 w 4333795"/>
              <a:gd name="connsiteY174" fmla="*/ 3158138 h 4180114"/>
              <a:gd name="connsiteX175" fmla="*/ 3042878 w 4333795"/>
              <a:gd name="connsiteY175" fmla="*/ 3119718 h 4180114"/>
              <a:gd name="connsiteX176" fmla="*/ 3027510 w 4333795"/>
              <a:gd name="connsiteY176" fmla="*/ 3104349 h 4180114"/>
              <a:gd name="connsiteX177" fmla="*/ 3004458 w 4333795"/>
              <a:gd name="connsiteY177" fmla="*/ 3096665 h 4180114"/>
              <a:gd name="connsiteX178" fmla="*/ 2989089 w 4333795"/>
              <a:gd name="connsiteY178" fmla="*/ 3073613 h 4180114"/>
              <a:gd name="connsiteX179" fmla="*/ 2966037 w 4333795"/>
              <a:gd name="connsiteY179" fmla="*/ 3065929 h 4180114"/>
              <a:gd name="connsiteX180" fmla="*/ 2942985 w 4333795"/>
              <a:gd name="connsiteY180" fmla="*/ 3050561 h 4180114"/>
              <a:gd name="connsiteX181" fmla="*/ 2873829 w 4333795"/>
              <a:gd name="connsiteY181" fmla="*/ 2996773 h 4180114"/>
              <a:gd name="connsiteX182" fmla="*/ 2850777 w 4333795"/>
              <a:gd name="connsiteY182" fmla="*/ 2981405 h 4180114"/>
              <a:gd name="connsiteX183" fmla="*/ 2827725 w 4333795"/>
              <a:gd name="connsiteY183" fmla="*/ 2973721 h 4180114"/>
              <a:gd name="connsiteX184" fmla="*/ 2781621 w 4333795"/>
              <a:gd name="connsiteY184" fmla="*/ 2942985 h 4180114"/>
              <a:gd name="connsiteX185" fmla="*/ 2758568 w 4333795"/>
              <a:gd name="connsiteY185" fmla="*/ 2927617 h 4180114"/>
              <a:gd name="connsiteX186" fmla="*/ 2735516 w 4333795"/>
              <a:gd name="connsiteY186" fmla="*/ 2919933 h 4180114"/>
              <a:gd name="connsiteX187" fmla="*/ 2689412 w 4333795"/>
              <a:gd name="connsiteY187" fmla="*/ 2889197 h 4180114"/>
              <a:gd name="connsiteX188" fmla="*/ 2643308 w 4333795"/>
              <a:gd name="connsiteY188" fmla="*/ 2858460 h 4180114"/>
              <a:gd name="connsiteX189" fmla="*/ 2620256 w 4333795"/>
              <a:gd name="connsiteY189" fmla="*/ 2843092 h 4180114"/>
              <a:gd name="connsiteX190" fmla="*/ 2597204 w 4333795"/>
              <a:gd name="connsiteY190" fmla="*/ 2835408 h 4180114"/>
              <a:gd name="connsiteX191" fmla="*/ 2551100 w 4333795"/>
              <a:gd name="connsiteY191" fmla="*/ 2804672 h 4180114"/>
              <a:gd name="connsiteX192" fmla="*/ 2535731 w 4333795"/>
              <a:gd name="connsiteY192" fmla="*/ 2789304 h 4180114"/>
              <a:gd name="connsiteX193" fmla="*/ 2512679 w 4333795"/>
              <a:gd name="connsiteY193" fmla="*/ 2781620 h 4180114"/>
              <a:gd name="connsiteX194" fmla="*/ 2443523 w 4333795"/>
              <a:gd name="connsiteY194" fmla="*/ 2735516 h 4180114"/>
              <a:gd name="connsiteX195" fmla="*/ 2420471 w 4333795"/>
              <a:gd name="connsiteY195" fmla="*/ 2720148 h 4180114"/>
              <a:gd name="connsiteX196" fmla="*/ 2397419 w 4333795"/>
              <a:gd name="connsiteY196" fmla="*/ 2697096 h 4180114"/>
              <a:gd name="connsiteX197" fmla="*/ 2351315 w 4333795"/>
              <a:gd name="connsiteY197" fmla="*/ 2666360 h 4180114"/>
              <a:gd name="connsiteX198" fmla="*/ 2328263 w 4333795"/>
              <a:gd name="connsiteY198" fmla="*/ 2650992 h 4180114"/>
              <a:gd name="connsiteX199" fmla="*/ 2305210 w 4333795"/>
              <a:gd name="connsiteY199" fmla="*/ 2627939 h 4180114"/>
              <a:gd name="connsiteX200" fmla="*/ 2282158 w 4333795"/>
              <a:gd name="connsiteY200" fmla="*/ 2612571 h 4180114"/>
              <a:gd name="connsiteX201" fmla="*/ 2213002 w 4333795"/>
              <a:gd name="connsiteY201" fmla="*/ 2551099 h 4180114"/>
              <a:gd name="connsiteX202" fmla="*/ 2197634 w 4333795"/>
              <a:gd name="connsiteY202" fmla="*/ 2528047 h 4180114"/>
              <a:gd name="connsiteX203" fmla="*/ 2151530 w 4333795"/>
              <a:gd name="connsiteY203" fmla="*/ 2497311 h 4180114"/>
              <a:gd name="connsiteX204" fmla="*/ 2113110 w 4333795"/>
              <a:gd name="connsiteY204" fmla="*/ 2466575 h 4180114"/>
              <a:gd name="connsiteX205" fmla="*/ 2074689 w 4333795"/>
              <a:gd name="connsiteY205" fmla="*/ 2428155 h 4180114"/>
              <a:gd name="connsiteX206" fmla="*/ 2059321 w 4333795"/>
              <a:gd name="connsiteY206" fmla="*/ 2412786 h 4180114"/>
              <a:gd name="connsiteX207" fmla="*/ 2013217 w 4333795"/>
              <a:gd name="connsiteY207" fmla="*/ 2382050 h 4180114"/>
              <a:gd name="connsiteX208" fmla="*/ 1997849 w 4333795"/>
              <a:gd name="connsiteY208" fmla="*/ 2358998 h 4180114"/>
              <a:gd name="connsiteX209" fmla="*/ 1951745 w 4333795"/>
              <a:gd name="connsiteY209" fmla="*/ 2328262 h 4180114"/>
              <a:gd name="connsiteX210" fmla="*/ 1928693 w 4333795"/>
              <a:gd name="connsiteY210" fmla="*/ 2305210 h 4180114"/>
              <a:gd name="connsiteX211" fmla="*/ 1905641 w 4333795"/>
              <a:gd name="connsiteY211" fmla="*/ 2289842 h 4180114"/>
              <a:gd name="connsiteX212" fmla="*/ 1859537 w 4333795"/>
              <a:gd name="connsiteY212" fmla="*/ 2243738 h 4180114"/>
              <a:gd name="connsiteX213" fmla="*/ 1844168 w 4333795"/>
              <a:gd name="connsiteY213" fmla="*/ 2228370 h 4180114"/>
              <a:gd name="connsiteX214" fmla="*/ 1813432 w 4333795"/>
              <a:gd name="connsiteY214" fmla="*/ 2189949 h 4180114"/>
              <a:gd name="connsiteX215" fmla="*/ 1790380 w 4333795"/>
              <a:gd name="connsiteY215" fmla="*/ 2174581 h 4180114"/>
              <a:gd name="connsiteX216" fmla="*/ 1767328 w 4333795"/>
              <a:gd name="connsiteY216" fmla="*/ 2151529 h 4180114"/>
              <a:gd name="connsiteX217" fmla="*/ 1744276 w 4333795"/>
              <a:gd name="connsiteY217" fmla="*/ 2120793 h 4180114"/>
              <a:gd name="connsiteX218" fmla="*/ 1721224 w 4333795"/>
              <a:gd name="connsiteY218" fmla="*/ 2113109 h 4180114"/>
              <a:gd name="connsiteX219" fmla="*/ 1667436 w 4333795"/>
              <a:gd name="connsiteY219" fmla="*/ 2051637 h 4180114"/>
              <a:gd name="connsiteX220" fmla="*/ 1636700 w 4333795"/>
              <a:gd name="connsiteY220" fmla="*/ 2013217 h 4180114"/>
              <a:gd name="connsiteX221" fmla="*/ 1621331 w 4333795"/>
              <a:gd name="connsiteY221" fmla="*/ 1990165 h 4180114"/>
              <a:gd name="connsiteX222" fmla="*/ 1582911 w 4333795"/>
              <a:gd name="connsiteY222" fmla="*/ 1951744 h 4180114"/>
              <a:gd name="connsiteX223" fmla="*/ 1536807 w 4333795"/>
              <a:gd name="connsiteY223" fmla="*/ 1913324 h 4180114"/>
              <a:gd name="connsiteX224" fmla="*/ 1521439 w 4333795"/>
              <a:gd name="connsiteY224" fmla="*/ 1890272 h 4180114"/>
              <a:gd name="connsiteX225" fmla="*/ 1475335 w 4333795"/>
              <a:gd name="connsiteY225" fmla="*/ 1844168 h 4180114"/>
              <a:gd name="connsiteX226" fmla="*/ 1421547 w 4333795"/>
              <a:gd name="connsiteY226" fmla="*/ 1775012 h 4180114"/>
              <a:gd name="connsiteX227" fmla="*/ 1398494 w 4333795"/>
              <a:gd name="connsiteY227" fmla="*/ 1736592 h 4180114"/>
              <a:gd name="connsiteX228" fmla="*/ 1367758 w 4333795"/>
              <a:gd name="connsiteY228" fmla="*/ 1690487 h 4180114"/>
              <a:gd name="connsiteX229" fmla="*/ 1337022 w 4333795"/>
              <a:gd name="connsiteY229" fmla="*/ 1644383 h 4180114"/>
              <a:gd name="connsiteX230" fmla="*/ 1306286 w 4333795"/>
              <a:gd name="connsiteY230" fmla="*/ 1598279 h 4180114"/>
              <a:gd name="connsiteX231" fmla="*/ 1237130 w 4333795"/>
              <a:gd name="connsiteY231" fmla="*/ 1529123 h 4180114"/>
              <a:gd name="connsiteX232" fmla="*/ 1214078 w 4333795"/>
              <a:gd name="connsiteY232" fmla="*/ 1506071 h 4180114"/>
              <a:gd name="connsiteX233" fmla="*/ 1198710 w 4333795"/>
              <a:gd name="connsiteY233" fmla="*/ 1490702 h 4180114"/>
              <a:gd name="connsiteX234" fmla="*/ 1183342 w 4333795"/>
              <a:gd name="connsiteY234" fmla="*/ 1467650 h 4180114"/>
              <a:gd name="connsiteX235" fmla="*/ 1137237 w 4333795"/>
              <a:gd name="connsiteY235" fmla="*/ 1421546 h 4180114"/>
              <a:gd name="connsiteX236" fmla="*/ 1121869 w 4333795"/>
              <a:gd name="connsiteY236" fmla="*/ 1390810 h 4180114"/>
              <a:gd name="connsiteX237" fmla="*/ 1083449 w 4333795"/>
              <a:gd name="connsiteY237" fmla="*/ 1337022 h 4180114"/>
              <a:gd name="connsiteX238" fmla="*/ 1052713 w 4333795"/>
              <a:gd name="connsiteY238" fmla="*/ 1283234 h 4180114"/>
              <a:gd name="connsiteX239" fmla="*/ 1037345 w 4333795"/>
              <a:gd name="connsiteY239" fmla="*/ 1267865 h 4180114"/>
              <a:gd name="connsiteX240" fmla="*/ 983557 w 4333795"/>
              <a:gd name="connsiteY240" fmla="*/ 1206393 h 4180114"/>
              <a:gd name="connsiteX241" fmla="*/ 952821 w 4333795"/>
              <a:gd name="connsiteY241" fmla="*/ 1160289 h 4180114"/>
              <a:gd name="connsiteX242" fmla="*/ 937452 w 4333795"/>
              <a:gd name="connsiteY242" fmla="*/ 1144921 h 4180114"/>
              <a:gd name="connsiteX243" fmla="*/ 906716 w 4333795"/>
              <a:gd name="connsiteY243" fmla="*/ 1098817 h 4180114"/>
              <a:gd name="connsiteX244" fmla="*/ 891348 w 4333795"/>
              <a:gd name="connsiteY244" fmla="*/ 1075765 h 4180114"/>
              <a:gd name="connsiteX245" fmla="*/ 875980 w 4333795"/>
              <a:gd name="connsiteY245" fmla="*/ 1052713 h 4180114"/>
              <a:gd name="connsiteX246" fmla="*/ 860612 w 4333795"/>
              <a:gd name="connsiteY246" fmla="*/ 1006608 h 4180114"/>
              <a:gd name="connsiteX247" fmla="*/ 845244 w 4333795"/>
              <a:gd name="connsiteY247" fmla="*/ 983556 h 4180114"/>
              <a:gd name="connsiteX248" fmla="*/ 829876 w 4333795"/>
              <a:gd name="connsiteY248" fmla="*/ 937452 h 4180114"/>
              <a:gd name="connsiteX249" fmla="*/ 822192 w 4333795"/>
              <a:gd name="connsiteY249" fmla="*/ 914400 h 4180114"/>
              <a:gd name="connsiteX250" fmla="*/ 806824 w 4333795"/>
              <a:gd name="connsiteY250" fmla="*/ 883664 h 4180114"/>
              <a:gd name="connsiteX251" fmla="*/ 776088 w 4333795"/>
              <a:gd name="connsiteY251" fmla="*/ 837560 h 4180114"/>
              <a:gd name="connsiteX252" fmla="*/ 745352 w 4333795"/>
              <a:gd name="connsiteY252" fmla="*/ 768403 h 4180114"/>
              <a:gd name="connsiteX253" fmla="*/ 706931 w 4333795"/>
              <a:gd name="connsiteY253" fmla="*/ 729983 h 4180114"/>
              <a:gd name="connsiteX254" fmla="*/ 676195 w 4333795"/>
              <a:gd name="connsiteY254" fmla="*/ 683879 h 4180114"/>
              <a:gd name="connsiteX255" fmla="*/ 660827 w 4333795"/>
              <a:gd name="connsiteY255" fmla="*/ 653143 h 4180114"/>
              <a:gd name="connsiteX256" fmla="*/ 637775 w 4333795"/>
              <a:gd name="connsiteY256" fmla="*/ 630091 h 4180114"/>
              <a:gd name="connsiteX257" fmla="*/ 622407 w 4333795"/>
              <a:gd name="connsiteY257" fmla="*/ 583986 h 4180114"/>
              <a:gd name="connsiteX258" fmla="*/ 591671 w 4333795"/>
              <a:gd name="connsiteY258" fmla="*/ 537882 h 4180114"/>
              <a:gd name="connsiteX259" fmla="*/ 583987 w 4333795"/>
              <a:gd name="connsiteY259" fmla="*/ 514830 h 4180114"/>
              <a:gd name="connsiteX260" fmla="*/ 553251 w 4333795"/>
              <a:gd name="connsiteY260" fmla="*/ 468726 h 4180114"/>
              <a:gd name="connsiteX261" fmla="*/ 545567 w 4333795"/>
              <a:gd name="connsiteY261" fmla="*/ 445674 h 4180114"/>
              <a:gd name="connsiteX262" fmla="*/ 507147 w 4333795"/>
              <a:gd name="connsiteY262" fmla="*/ 399570 h 4180114"/>
              <a:gd name="connsiteX263" fmla="*/ 484094 w 4333795"/>
              <a:gd name="connsiteY263" fmla="*/ 361149 h 4180114"/>
              <a:gd name="connsiteX264" fmla="*/ 468726 w 4333795"/>
              <a:gd name="connsiteY264" fmla="*/ 330413 h 4180114"/>
              <a:gd name="connsiteX265" fmla="*/ 453358 w 4333795"/>
              <a:gd name="connsiteY265" fmla="*/ 307361 h 4180114"/>
              <a:gd name="connsiteX266" fmla="*/ 445674 w 4333795"/>
              <a:gd name="connsiteY266" fmla="*/ 284309 h 4180114"/>
              <a:gd name="connsiteX267" fmla="*/ 414938 w 4333795"/>
              <a:gd name="connsiteY267" fmla="*/ 238205 h 4180114"/>
              <a:gd name="connsiteX268" fmla="*/ 399570 w 4333795"/>
              <a:gd name="connsiteY268" fmla="*/ 215153 h 4180114"/>
              <a:gd name="connsiteX269" fmla="*/ 376518 w 4333795"/>
              <a:gd name="connsiteY269" fmla="*/ 169049 h 4180114"/>
              <a:gd name="connsiteX270" fmla="*/ 353466 w 4333795"/>
              <a:gd name="connsiteY270" fmla="*/ 130628 h 4180114"/>
              <a:gd name="connsiteX271" fmla="*/ 330414 w 4333795"/>
              <a:gd name="connsiteY271" fmla="*/ 84524 h 4180114"/>
              <a:gd name="connsiteX272" fmla="*/ 322730 w 4333795"/>
              <a:gd name="connsiteY272" fmla="*/ 61472 h 4180114"/>
              <a:gd name="connsiteX273" fmla="*/ 268942 w 4333795"/>
              <a:gd name="connsiteY273" fmla="*/ 0 h 4180114"/>
              <a:gd name="connsiteX274" fmla="*/ 215153 w 4333795"/>
              <a:gd name="connsiteY274" fmla="*/ 30736 h 4180114"/>
              <a:gd name="connsiteX275" fmla="*/ 169049 w 4333795"/>
              <a:gd name="connsiteY275" fmla="*/ 46104 h 4180114"/>
              <a:gd name="connsiteX276" fmla="*/ 145997 w 4333795"/>
              <a:gd name="connsiteY276" fmla="*/ 61472 h 4180114"/>
              <a:gd name="connsiteX277" fmla="*/ 130629 w 4333795"/>
              <a:gd name="connsiteY277" fmla="*/ 84524 h 4180114"/>
              <a:gd name="connsiteX278" fmla="*/ 84525 w 4333795"/>
              <a:gd name="connsiteY278" fmla="*/ 99892 h 4180114"/>
              <a:gd name="connsiteX279" fmla="*/ 30737 w 4333795"/>
              <a:gd name="connsiteY279" fmla="*/ 122944 h 4180114"/>
              <a:gd name="connsiteX280" fmla="*/ 0 w 4333795"/>
              <a:gd name="connsiteY280" fmla="*/ 153681 h 4180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Lst>
            <a:rect l="l" t="t" r="r" b="b"/>
            <a:pathLst>
              <a:path w="4333795" h="4180114">
                <a:moveTo>
                  <a:pt x="0" y="153681"/>
                </a:moveTo>
                <a:lnTo>
                  <a:pt x="0" y="153681"/>
                </a:lnTo>
                <a:cubicBezTo>
                  <a:pt x="15368" y="171610"/>
                  <a:pt x="31353" y="189029"/>
                  <a:pt x="46105" y="207469"/>
                </a:cubicBezTo>
                <a:cubicBezTo>
                  <a:pt x="51874" y="214680"/>
                  <a:pt x="58317" y="221842"/>
                  <a:pt x="61473" y="230521"/>
                </a:cubicBezTo>
                <a:cubicBezTo>
                  <a:pt x="68691" y="250371"/>
                  <a:pt x="70162" y="271956"/>
                  <a:pt x="76841" y="291993"/>
                </a:cubicBezTo>
                <a:cubicBezTo>
                  <a:pt x="79402" y="299677"/>
                  <a:pt x="80903" y="307800"/>
                  <a:pt x="84525" y="315045"/>
                </a:cubicBezTo>
                <a:cubicBezTo>
                  <a:pt x="88655" y="323305"/>
                  <a:pt x="95763" y="329837"/>
                  <a:pt x="99893" y="338097"/>
                </a:cubicBezTo>
                <a:cubicBezTo>
                  <a:pt x="119844" y="377998"/>
                  <a:pt x="92927" y="346498"/>
                  <a:pt x="122945" y="376518"/>
                </a:cubicBezTo>
                <a:cubicBezTo>
                  <a:pt x="136470" y="417092"/>
                  <a:pt x="126136" y="392831"/>
                  <a:pt x="161365" y="445674"/>
                </a:cubicBezTo>
                <a:cubicBezTo>
                  <a:pt x="166488" y="453358"/>
                  <a:pt x="173813" y="459965"/>
                  <a:pt x="176733" y="468726"/>
                </a:cubicBezTo>
                <a:cubicBezTo>
                  <a:pt x="196047" y="526668"/>
                  <a:pt x="169994" y="455247"/>
                  <a:pt x="199785" y="514830"/>
                </a:cubicBezTo>
                <a:cubicBezTo>
                  <a:pt x="203407" y="522075"/>
                  <a:pt x="202409" y="531557"/>
                  <a:pt x="207469" y="537882"/>
                </a:cubicBezTo>
                <a:cubicBezTo>
                  <a:pt x="213238" y="545093"/>
                  <a:pt x="222837" y="548127"/>
                  <a:pt x="230521" y="553250"/>
                </a:cubicBezTo>
                <a:cubicBezTo>
                  <a:pt x="233082" y="560934"/>
                  <a:pt x="234038" y="569357"/>
                  <a:pt x="238205" y="576302"/>
                </a:cubicBezTo>
                <a:cubicBezTo>
                  <a:pt x="241932" y="582514"/>
                  <a:pt x="249226" y="585875"/>
                  <a:pt x="253573" y="591671"/>
                </a:cubicBezTo>
                <a:cubicBezTo>
                  <a:pt x="264655" y="606447"/>
                  <a:pt x="274064" y="622407"/>
                  <a:pt x="284310" y="637775"/>
                </a:cubicBezTo>
                <a:lnTo>
                  <a:pt x="330414" y="706931"/>
                </a:lnTo>
                <a:cubicBezTo>
                  <a:pt x="335537" y="714615"/>
                  <a:pt x="342862" y="721222"/>
                  <a:pt x="345782" y="729983"/>
                </a:cubicBezTo>
                <a:cubicBezTo>
                  <a:pt x="348343" y="737667"/>
                  <a:pt x="348973" y="746296"/>
                  <a:pt x="353466" y="753035"/>
                </a:cubicBezTo>
                <a:cubicBezTo>
                  <a:pt x="379987" y="792816"/>
                  <a:pt x="386793" y="760809"/>
                  <a:pt x="407254" y="822192"/>
                </a:cubicBezTo>
                <a:cubicBezTo>
                  <a:pt x="421342" y="864457"/>
                  <a:pt x="406473" y="826588"/>
                  <a:pt x="430306" y="868296"/>
                </a:cubicBezTo>
                <a:cubicBezTo>
                  <a:pt x="435989" y="878241"/>
                  <a:pt x="439991" y="889087"/>
                  <a:pt x="445674" y="899032"/>
                </a:cubicBezTo>
                <a:cubicBezTo>
                  <a:pt x="450256" y="907050"/>
                  <a:pt x="456912" y="913824"/>
                  <a:pt x="461042" y="922084"/>
                </a:cubicBezTo>
                <a:cubicBezTo>
                  <a:pt x="464664" y="929329"/>
                  <a:pt x="464792" y="938056"/>
                  <a:pt x="468726" y="945136"/>
                </a:cubicBezTo>
                <a:cubicBezTo>
                  <a:pt x="477696" y="961282"/>
                  <a:pt x="499463" y="991240"/>
                  <a:pt x="499463" y="991240"/>
                </a:cubicBezTo>
                <a:cubicBezTo>
                  <a:pt x="507579" y="1015589"/>
                  <a:pt x="505491" y="1016064"/>
                  <a:pt x="522515" y="1037344"/>
                </a:cubicBezTo>
                <a:cubicBezTo>
                  <a:pt x="527041" y="1043001"/>
                  <a:pt x="533536" y="1046917"/>
                  <a:pt x="537883" y="1052713"/>
                </a:cubicBezTo>
                <a:cubicBezTo>
                  <a:pt x="548965" y="1067489"/>
                  <a:pt x="558374" y="1083449"/>
                  <a:pt x="568619" y="1098817"/>
                </a:cubicBezTo>
                <a:cubicBezTo>
                  <a:pt x="573742" y="1106501"/>
                  <a:pt x="577457" y="1115339"/>
                  <a:pt x="583987" y="1121869"/>
                </a:cubicBezTo>
                <a:cubicBezTo>
                  <a:pt x="591671" y="1129553"/>
                  <a:pt x="600367" y="1136343"/>
                  <a:pt x="607039" y="1144921"/>
                </a:cubicBezTo>
                <a:cubicBezTo>
                  <a:pt x="671376" y="1227640"/>
                  <a:pt x="608492" y="1161742"/>
                  <a:pt x="660827" y="1214077"/>
                </a:cubicBezTo>
                <a:cubicBezTo>
                  <a:pt x="675786" y="1258954"/>
                  <a:pt x="656806" y="1217740"/>
                  <a:pt x="691563" y="1252497"/>
                </a:cubicBezTo>
                <a:cubicBezTo>
                  <a:pt x="698093" y="1259027"/>
                  <a:pt x="701162" y="1268338"/>
                  <a:pt x="706931" y="1275549"/>
                </a:cubicBezTo>
                <a:cubicBezTo>
                  <a:pt x="711457" y="1281206"/>
                  <a:pt x="717177" y="1285795"/>
                  <a:pt x="722300" y="1290918"/>
                </a:cubicBezTo>
                <a:cubicBezTo>
                  <a:pt x="735804" y="1331429"/>
                  <a:pt x="721059" y="1298650"/>
                  <a:pt x="753036" y="1337022"/>
                </a:cubicBezTo>
                <a:cubicBezTo>
                  <a:pt x="758948" y="1344117"/>
                  <a:pt x="762269" y="1353172"/>
                  <a:pt x="768404" y="1360074"/>
                </a:cubicBezTo>
                <a:cubicBezTo>
                  <a:pt x="782843" y="1376318"/>
                  <a:pt x="802452" y="1388095"/>
                  <a:pt x="814508" y="1406178"/>
                </a:cubicBezTo>
                <a:cubicBezTo>
                  <a:pt x="850367" y="1459966"/>
                  <a:pt x="829876" y="1442037"/>
                  <a:pt x="868296" y="1467650"/>
                </a:cubicBezTo>
                <a:cubicBezTo>
                  <a:pt x="890063" y="1532951"/>
                  <a:pt x="859705" y="1453332"/>
                  <a:pt x="891348" y="1506071"/>
                </a:cubicBezTo>
                <a:cubicBezTo>
                  <a:pt x="895515" y="1513016"/>
                  <a:pt x="895410" y="1521878"/>
                  <a:pt x="899032" y="1529123"/>
                </a:cubicBezTo>
                <a:cubicBezTo>
                  <a:pt x="904022" y="1539104"/>
                  <a:pt x="933101" y="1577690"/>
                  <a:pt x="937452" y="1582911"/>
                </a:cubicBezTo>
                <a:cubicBezTo>
                  <a:pt x="942090" y="1588477"/>
                  <a:pt x="948295" y="1592622"/>
                  <a:pt x="952821" y="1598279"/>
                </a:cubicBezTo>
                <a:cubicBezTo>
                  <a:pt x="982095" y="1634871"/>
                  <a:pt x="951721" y="1610352"/>
                  <a:pt x="991241" y="1636699"/>
                </a:cubicBezTo>
                <a:cubicBezTo>
                  <a:pt x="1027459" y="1691026"/>
                  <a:pt x="982006" y="1623770"/>
                  <a:pt x="1029661" y="1690487"/>
                </a:cubicBezTo>
                <a:cubicBezTo>
                  <a:pt x="1035029" y="1698002"/>
                  <a:pt x="1039117" y="1706444"/>
                  <a:pt x="1045029" y="1713539"/>
                </a:cubicBezTo>
                <a:cubicBezTo>
                  <a:pt x="1051986" y="1721887"/>
                  <a:pt x="1061124" y="1728244"/>
                  <a:pt x="1068081" y="1736592"/>
                </a:cubicBezTo>
                <a:cubicBezTo>
                  <a:pt x="1100096" y="1775011"/>
                  <a:pt x="1064241" y="1746838"/>
                  <a:pt x="1106501" y="1775012"/>
                </a:cubicBezTo>
                <a:cubicBezTo>
                  <a:pt x="1121460" y="1819889"/>
                  <a:pt x="1102480" y="1778675"/>
                  <a:pt x="1137237" y="1813432"/>
                </a:cubicBezTo>
                <a:cubicBezTo>
                  <a:pt x="1143767" y="1819962"/>
                  <a:pt x="1146470" y="1829582"/>
                  <a:pt x="1152605" y="1836484"/>
                </a:cubicBezTo>
                <a:cubicBezTo>
                  <a:pt x="1167044" y="1852728"/>
                  <a:pt x="1188990" y="1863149"/>
                  <a:pt x="1198710" y="1882588"/>
                </a:cubicBezTo>
                <a:cubicBezTo>
                  <a:pt x="1203833" y="1892833"/>
                  <a:pt x="1205978" y="1905224"/>
                  <a:pt x="1214078" y="1913324"/>
                </a:cubicBezTo>
                <a:cubicBezTo>
                  <a:pt x="1292490" y="1991736"/>
                  <a:pt x="1200706" y="1865394"/>
                  <a:pt x="1267866" y="1951744"/>
                </a:cubicBezTo>
                <a:cubicBezTo>
                  <a:pt x="1279206" y="1966324"/>
                  <a:pt x="1285542" y="1984789"/>
                  <a:pt x="1298602" y="1997849"/>
                </a:cubicBezTo>
                <a:cubicBezTo>
                  <a:pt x="1313970" y="2013217"/>
                  <a:pt x="1332650" y="2025870"/>
                  <a:pt x="1344706" y="2043953"/>
                </a:cubicBezTo>
                <a:cubicBezTo>
                  <a:pt x="1365197" y="2074689"/>
                  <a:pt x="1352390" y="2061882"/>
                  <a:pt x="1383126" y="2082373"/>
                </a:cubicBezTo>
                <a:cubicBezTo>
                  <a:pt x="1388249" y="2090057"/>
                  <a:pt x="1394364" y="2097165"/>
                  <a:pt x="1398494" y="2105425"/>
                </a:cubicBezTo>
                <a:cubicBezTo>
                  <a:pt x="1402116" y="2112670"/>
                  <a:pt x="1401686" y="2121738"/>
                  <a:pt x="1406179" y="2128477"/>
                </a:cubicBezTo>
                <a:cubicBezTo>
                  <a:pt x="1412207" y="2137519"/>
                  <a:pt x="1422559" y="2142951"/>
                  <a:pt x="1429231" y="2151529"/>
                </a:cubicBezTo>
                <a:cubicBezTo>
                  <a:pt x="1440571" y="2166109"/>
                  <a:pt x="1446907" y="2184574"/>
                  <a:pt x="1459967" y="2197634"/>
                </a:cubicBezTo>
                <a:cubicBezTo>
                  <a:pt x="1467651" y="2205318"/>
                  <a:pt x="1476347" y="2212108"/>
                  <a:pt x="1483019" y="2220686"/>
                </a:cubicBezTo>
                <a:cubicBezTo>
                  <a:pt x="1494359" y="2235265"/>
                  <a:pt x="1500695" y="2253730"/>
                  <a:pt x="1513755" y="2266790"/>
                </a:cubicBezTo>
                <a:cubicBezTo>
                  <a:pt x="1529123" y="2282158"/>
                  <a:pt x="1547803" y="2294811"/>
                  <a:pt x="1559859" y="2312894"/>
                </a:cubicBezTo>
                <a:cubicBezTo>
                  <a:pt x="1570349" y="2328630"/>
                  <a:pt x="1598476" y="2372667"/>
                  <a:pt x="1613647" y="2389734"/>
                </a:cubicBezTo>
                <a:cubicBezTo>
                  <a:pt x="1625680" y="2403271"/>
                  <a:pt x="1652068" y="2428155"/>
                  <a:pt x="1652068" y="2428155"/>
                </a:cubicBezTo>
                <a:cubicBezTo>
                  <a:pt x="1669372" y="2480067"/>
                  <a:pt x="1645374" y="2423798"/>
                  <a:pt x="1682804" y="2466575"/>
                </a:cubicBezTo>
                <a:cubicBezTo>
                  <a:pt x="1694967" y="2480475"/>
                  <a:pt x="1700480" y="2499619"/>
                  <a:pt x="1713540" y="2512679"/>
                </a:cubicBezTo>
                <a:cubicBezTo>
                  <a:pt x="1730534" y="2529673"/>
                  <a:pt x="1738248" y="2540401"/>
                  <a:pt x="1759644" y="2551099"/>
                </a:cubicBezTo>
                <a:cubicBezTo>
                  <a:pt x="1766889" y="2554721"/>
                  <a:pt x="1775012" y="2556222"/>
                  <a:pt x="1782696" y="2558783"/>
                </a:cubicBezTo>
                <a:cubicBezTo>
                  <a:pt x="1798064" y="2574151"/>
                  <a:pt x="1808182" y="2598014"/>
                  <a:pt x="1828800" y="2604887"/>
                </a:cubicBezTo>
                <a:cubicBezTo>
                  <a:pt x="1851902" y="2612588"/>
                  <a:pt x="1855045" y="2611389"/>
                  <a:pt x="1874905" y="2627939"/>
                </a:cubicBezTo>
                <a:cubicBezTo>
                  <a:pt x="1883253" y="2634896"/>
                  <a:pt x="1889379" y="2644320"/>
                  <a:pt x="1897957" y="2650992"/>
                </a:cubicBezTo>
                <a:cubicBezTo>
                  <a:pt x="1912536" y="2662332"/>
                  <a:pt x="1931001" y="2668668"/>
                  <a:pt x="1944061" y="2681728"/>
                </a:cubicBezTo>
                <a:cubicBezTo>
                  <a:pt x="1972840" y="2710507"/>
                  <a:pt x="1956804" y="2701344"/>
                  <a:pt x="1990165" y="2712464"/>
                </a:cubicBezTo>
                <a:cubicBezTo>
                  <a:pt x="2047365" y="2769664"/>
                  <a:pt x="1974951" y="2699424"/>
                  <a:pt x="2043953" y="2758568"/>
                </a:cubicBezTo>
                <a:cubicBezTo>
                  <a:pt x="2052204" y="2765640"/>
                  <a:pt x="2058657" y="2774663"/>
                  <a:pt x="2067005" y="2781620"/>
                </a:cubicBezTo>
                <a:cubicBezTo>
                  <a:pt x="2074100" y="2787532"/>
                  <a:pt x="2082963" y="2791076"/>
                  <a:pt x="2090058" y="2796988"/>
                </a:cubicBezTo>
                <a:cubicBezTo>
                  <a:pt x="2098406" y="2803945"/>
                  <a:pt x="2104532" y="2813368"/>
                  <a:pt x="2113110" y="2820040"/>
                </a:cubicBezTo>
                <a:cubicBezTo>
                  <a:pt x="2127689" y="2831380"/>
                  <a:pt x="2143846" y="2840531"/>
                  <a:pt x="2159214" y="2850776"/>
                </a:cubicBezTo>
                <a:cubicBezTo>
                  <a:pt x="2166898" y="2855899"/>
                  <a:pt x="2175736" y="2859614"/>
                  <a:pt x="2182266" y="2866144"/>
                </a:cubicBezTo>
                <a:cubicBezTo>
                  <a:pt x="2222182" y="2906063"/>
                  <a:pt x="2164452" y="2849778"/>
                  <a:pt x="2228370" y="2904565"/>
                </a:cubicBezTo>
                <a:cubicBezTo>
                  <a:pt x="2236621" y="2911637"/>
                  <a:pt x="2242844" y="2920945"/>
                  <a:pt x="2251422" y="2927617"/>
                </a:cubicBezTo>
                <a:cubicBezTo>
                  <a:pt x="2266001" y="2938957"/>
                  <a:pt x="2282750" y="2947271"/>
                  <a:pt x="2297526" y="2958353"/>
                </a:cubicBezTo>
                <a:cubicBezTo>
                  <a:pt x="2307772" y="2966037"/>
                  <a:pt x="2317771" y="2974061"/>
                  <a:pt x="2328263" y="2981405"/>
                </a:cubicBezTo>
                <a:cubicBezTo>
                  <a:pt x="2343394" y="2991997"/>
                  <a:pt x="2374367" y="3012141"/>
                  <a:pt x="2374367" y="3012141"/>
                </a:cubicBezTo>
                <a:cubicBezTo>
                  <a:pt x="2416549" y="3075415"/>
                  <a:pt x="2361397" y="3002907"/>
                  <a:pt x="2412787" y="3042877"/>
                </a:cubicBezTo>
                <a:cubicBezTo>
                  <a:pt x="2429942" y="3056220"/>
                  <a:pt x="2440808" y="3076925"/>
                  <a:pt x="2458891" y="3088981"/>
                </a:cubicBezTo>
                <a:cubicBezTo>
                  <a:pt x="2466575" y="3094104"/>
                  <a:pt x="2474732" y="3098580"/>
                  <a:pt x="2481943" y="3104349"/>
                </a:cubicBezTo>
                <a:cubicBezTo>
                  <a:pt x="2487600" y="3108875"/>
                  <a:pt x="2491099" y="3115990"/>
                  <a:pt x="2497311" y="3119718"/>
                </a:cubicBezTo>
                <a:cubicBezTo>
                  <a:pt x="2504256" y="3123885"/>
                  <a:pt x="2512679" y="3124841"/>
                  <a:pt x="2520363" y="3127402"/>
                </a:cubicBezTo>
                <a:cubicBezTo>
                  <a:pt x="2535731" y="3142770"/>
                  <a:pt x="2545849" y="3166633"/>
                  <a:pt x="2566468" y="3173506"/>
                </a:cubicBezTo>
                <a:cubicBezTo>
                  <a:pt x="2624410" y="3192820"/>
                  <a:pt x="2552989" y="3166767"/>
                  <a:pt x="2612572" y="3196558"/>
                </a:cubicBezTo>
                <a:cubicBezTo>
                  <a:pt x="2619817" y="3200180"/>
                  <a:pt x="2627940" y="3201681"/>
                  <a:pt x="2635624" y="3204242"/>
                </a:cubicBezTo>
                <a:cubicBezTo>
                  <a:pt x="2676371" y="3244989"/>
                  <a:pt x="2638843" y="3212320"/>
                  <a:pt x="2689412" y="3242662"/>
                </a:cubicBezTo>
                <a:cubicBezTo>
                  <a:pt x="2689417" y="3242665"/>
                  <a:pt x="2747039" y="3281080"/>
                  <a:pt x="2758568" y="3288766"/>
                </a:cubicBezTo>
                <a:lnTo>
                  <a:pt x="2804673" y="3319502"/>
                </a:lnTo>
                <a:cubicBezTo>
                  <a:pt x="2818968" y="3333798"/>
                  <a:pt x="2823705" y="3340545"/>
                  <a:pt x="2843093" y="3350239"/>
                </a:cubicBezTo>
                <a:cubicBezTo>
                  <a:pt x="2850338" y="3353861"/>
                  <a:pt x="2858461" y="3355362"/>
                  <a:pt x="2866145" y="3357923"/>
                </a:cubicBezTo>
                <a:cubicBezTo>
                  <a:pt x="2900515" y="3409478"/>
                  <a:pt x="2860027" y="3358967"/>
                  <a:pt x="2904565" y="3388659"/>
                </a:cubicBezTo>
                <a:cubicBezTo>
                  <a:pt x="2913607" y="3394687"/>
                  <a:pt x="2919269" y="3404754"/>
                  <a:pt x="2927617" y="3411711"/>
                </a:cubicBezTo>
                <a:cubicBezTo>
                  <a:pt x="2934712" y="3417623"/>
                  <a:pt x="2943574" y="3421167"/>
                  <a:pt x="2950669" y="3427079"/>
                </a:cubicBezTo>
                <a:cubicBezTo>
                  <a:pt x="2989041" y="3459056"/>
                  <a:pt x="2956262" y="3444311"/>
                  <a:pt x="2996773" y="3457815"/>
                </a:cubicBezTo>
                <a:cubicBezTo>
                  <a:pt x="3001896" y="3465499"/>
                  <a:pt x="3005612" y="3474337"/>
                  <a:pt x="3012142" y="3480867"/>
                </a:cubicBezTo>
                <a:cubicBezTo>
                  <a:pt x="3025262" y="3493986"/>
                  <a:pt x="3078939" y="3527123"/>
                  <a:pt x="3088982" y="3534655"/>
                </a:cubicBezTo>
                <a:cubicBezTo>
                  <a:pt x="3099227" y="3542339"/>
                  <a:pt x="3109880" y="3549508"/>
                  <a:pt x="3119718" y="3557707"/>
                </a:cubicBezTo>
                <a:cubicBezTo>
                  <a:pt x="3125284" y="3562345"/>
                  <a:pt x="3128874" y="3569348"/>
                  <a:pt x="3135086" y="3573076"/>
                </a:cubicBezTo>
                <a:cubicBezTo>
                  <a:pt x="3142031" y="3577243"/>
                  <a:pt x="3150454" y="3578199"/>
                  <a:pt x="3158138" y="3580760"/>
                </a:cubicBezTo>
                <a:cubicBezTo>
                  <a:pt x="3165822" y="3588444"/>
                  <a:pt x="3172347" y="3597496"/>
                  <a:pt x="3181190" y="3603812"/>
                </a:cubicBezTo>
                <a:cubicBezTo>
                  <a:pt x="3190511" y="3610470"/>
                  <a:pt x="3201981" y="3613497"/>
                  <a:pt x="3211926" y="3619180"/>
                </a:cubicBezTo>
                <a:cubicBezTo>
                  <a:pt x="3287953" y="3662623"/>
                  <a:pt x="3172835" y="3603476"/>
                  <a:pt x="3265715" y="3649916"/>
                </a:cubicBezTo>
                <a:cubicBezTo>
                  <a:pt x="3270838" y="3657600"/>
                  <a:pt x="3273252" y="3668073"/>
                  <a:pt x="3281083" y="3672968"/>
                </a:cubicBezTo>
                <a:cubicBezTo>
                  <a:pt x="3294820" y="3681554"/>
                  <a:pt x="3327187" y="3688336"/>
                  <a:pt x="3327187" y="3688336"/>
                </a:cubicBezTo>
                <a:cubicBezTo>
                  <a:pt x="3340381" y="3698231"/>
                  <a:pt x="3365245" y="3717767"/>
                  <a:pt x="3380975" y="3726756"/>
                </a:cubicBezTo>
                <a:cubicBezTo>
                  <a:pt x="3390920" y="3732439"/>
                  <a:pt x="3402390" y="3735466"/>
                  <a:pt x="3411711" y="3742124"/>
                </a:cubicBezTo>
                <a:cubicBezTo>
                  <a:pt x="3466222" y="3781060"/>
                  <a:pt x="3399667" y="3750608"/>
                  <a:pt x="3465500" y="3788228"/>
                </a:cubicBezTo>
                <a:cubicBezTo>
                  <a:pt x="3472533" y="3792247"/>
                  <a:pt x="3481307" y="3792291"/>
                  <a:pt x="3488552" y="3795913"/>
                </a:cubicBezTo>
                <a:cubicBezTo>
                  <a:pt x="3548127" y="3825702"/>
                  <a:pt x="3476721" y="3799653"/>
                  <a:pt x="3534656" y="3818965"/>
                </a:cubicBezTo>
                <a:cubicBezTo>
                  <a:pt x="3558074" y="3854092"/>
                  <a:pt x="3564294" y="3869826"/>
                  <a:pt x="3619180" y="3888121"/>
                </a:cubicBezTo>
                <a:cubicBezTo>
                  <a:pt x="3626864" y="3890682"/>
                  <a:pt x="3634987" y="3892183"/>
                  <a:pt x="3642232" y="3895805"/>
                </a:cubicBezTo>
                <a:cubicBezTo>
                  <a:pt x="3650492" y="3899935"/>
                  <a:pt x="3657266" y="3906591"/>
                  <a:pt x="3665284" y="3911173"/>
                </a:cubicBezTo>
                <a:cubicBezTo>
                  <a:pt x="3675230" y="3916856"/>
                  <a:pt x="3686075" y="3920858"/>
                  <a:pt x="3696021" y="3926541"/>
                </a:cubicBezTo>
                <a:cubicBezTo>
                  <a:pt x="3704039" y="3931123"/>
                  <a:pt x="3710813" y="3937779"/>
                  <a:pt x="3719073" y="3941909"/>
                </a:cubicBezTo>
                <a:cubicBezTo>
                  <a:pt x="3726318" y="3945531"/>
                  <a:pt x="3734880" y="3945971"/>
                  <a:pt x="3742125" y="3949593"/>
                </a:cubicBezTo>
                <a:cubicBezTo>
                  <a:pt x="3755483" y="3956272"/>
                  <a:pt x="3767945" y="3964627"/>
                  <a:pt x="3780545" y="3972645"/>
                </a:cubicBezTo>
                <a:cubicBezTo>
                  <a:pt x="3796127" y="3982561"/>
                  <a:pt x="3809127" y="3997540"/>
                  <a:pt x="3826649" y="4003381"/>
                </a:cubicBezTo>
                <a:cubicBezTo>
                  <a:pt x="3834333" y="4005942"/>
                  <a:pt x="3842256" y="4007874"/>
                  <a:pt x="3849701" y="4011065"/>
                </a:cubicBezTo>
                <a:cubicBezTo>
                  <a:pt x="3944023" y="4051491"/>
                  <a:pt x="3826301" y="4003209"/>
                  <a:pt x="3903489" y="4041802"/>
                </a:cubicBezTo>
                <a:cubicBezTo>
                  <a:pt x="3910734" y="4045424"/>
                  <a:pt x="3918858" y="4046925"/>
                  <a:pt x="3926542" y="4049486"/>
                </a:cubicBezTo>
                <a:cubicBezTo>
                  <a:pt x="3934226" y="4054609"/>
                  <a:pt x="3941155" y="4061103"/>
                  <a:pt x="3949594" y="4064854"/>
                </a:cubicBezTo>
                <a:cubicBezTo>
                  <a:pt x="3964397" y="4071433"/>
                  <a:pt x="3982219" y="4071236"/>
                  <a:pt x="3995698" y="4080222"/>
                </a:cubicBezTo>
                <a:cubicBezTo>
                  <a:pt x="4003382" y="4085345"/>
                  <a:pt x="4010311" y="4091839"/>
                  <a:pt x="4018750" y="4095590"/>
                </a:cubicBezTo>
                <a:cubicBezTo>
                  <a:pt x="4033553" y="4102169"/>
                  <a:pt x="4049486" y="4105835"/>
                  <a:pt x="4064854" y="4110958"/>
                </a:cubicBezTo>
                <a:cubicBezTo>
                  <a:pt x="4072538" y="4113519"/>
                  <a:pt x="4080661" y="4115020"/>
                  <a:pt x="4087906" y="4118642"/>
                </a:cubicBezTo>
                <a:cubicBezTo>
                  <a:pt x="4098151" y="4123765"/>
                  <a:pt x="4108697" y="4128327"/>
                  <a:pt x="4118642" y="4134010"/>
                </a:cubicBezTo>
                <a:cubicBezTo>
                  <a:pt x="4126660" y="4138592"/>
                  <a:pt x="4133434" y="4145248"/>
                  <a:pt x="4141694" y="4149378"/>
                </a:cubicBezTo>
                <a:cubicBezTo>
                  <a:pt x="4148939" y="4153000"/>
                  <a:pt x="4157063" y="4154501"/>
                  <a:pt x="4164747" y="4157062"/>
                </a:cubicBezTo>
                <a:cubicBezTo>
                  <a:pt x="4176402" y="4164832"/>
                  <a:pt x="4194944" y="4180114"/>
                  <a:pt x="4210851" y="4180114"/>
                </a:cubicBezTo>
                <a:cubicBezTo>
                  <a:pt x="4218951" y="4180114"/>
                  <a:pt x="4226219" y="4174991"/>
                  <a:pt x="4233903" y="4172430"/>
                </a:cubicBezTo>
                <a:cubicBezTo>
                  <a:pt x="4239026" y="4164746"/>
                  <a:pt x="4245520" y="4157817"/>
                  <a:pt x="4249271" y="4149378"/>
                </a:cubicBezTo>
                <a:cubicBezTo>
                  <a:pt x="4255850" y="4134575"/>
                  <a:pt x="4255653" y="4116753"/>
                  <a:pt x="4264639" y="4103274"/>
                </a:cubicBezTo>
                <a:cubicBezTo>
                  <a:pt x="4304361" y="4043691"/>
                  <a:pt x="4289534" y="4074693"/>
                  <a:pt x="4310743" y="4011065"/>
                </a:cubicBezTo>
                <a:lnTo>
                  <a:pt x="4326111" y="3964961"/>
                </a:lnTo>
                <a:lnTo>
                  <a:pt x="4333795" y="3941909"/>
                </a:lnTo>
                <a:cubicBezTo>
                  <a:pt x="4321181" y="3904066"/>
                  <a:pt x="4335142" y="3930225"/>
                  <a:pt x="4303059" y="3903489"/>
                </a:cubicBezTo>
                <a:cubicBezTo>
                  <a:pt x="4282379" y="3886255"/>
                  <a:pt x="4281484" y="3875971"/>
                  <a:pt x="4256955" y="3865069"/>
                </a:cubicBezTo>
                <a:cubicBezTo>
                  <a:pt x="4242152" y="3858490"/>
                  <a:pt x="4224330" y="3858687"/>
                  <a:pt x="4210851" y="3849701"/>
                </a:cubicBezTo>
                <a:cubicBezTo>
                  <a:pt x="4181060" y="3829840"/>
                  <a:pt x="4196560" y="3837253"/>
                  <a:pt x="4164747" y="3826649"/>
                </a:cubicBezTo>
                <a:cubicBezTo>
                  <a:pt x="4106118" y="3768023"/>
                  <a:pt x="4174250" y="3829279"/>
                  <a:pt x="4118642" y="3795913"/>
                </a:cubicBezTo>
                <a:cubicBezTo>
                  <a:pt x="4112430" y="3792185"/>
                  <a:pt x="4109486" y="3784272"/>
                  <a:pt x="4103274" y="3780544"/>
                </a:cubicBezTo>
                <a:cubicBezTo>
                  <a:pt x="4096329" y="3776377"/>
                  <a:pt x="4087467" y="3776482"/>
                  <a:pt x="4080222" y="3772860"/>
                </a:cubicBezTo>
                <a:cubicBezTo>
                  <a:pt x="4020639" y="3743069"/>
                  <a:pt x="4092060" y="3769122"/>
                  <a:pt x="4034118" y="3749808"/>
                </a:cubicBezTo>
                <a:cubicBezTo>
                  <a:pt x="4026434" y="3742124"/>
                  <a:pt x="4020565" y="3732033"/>
                  <a:pt x="4011066" y="3726756"/>
                </a:cubicBezTo>
                <a:cubicBezTo>
                  <a:pt x="3996905" y="3718889"/>
                  <a:pt x="3964962" y="3711388"/>
                  <a:pt x="3964962" y="3711388"/>
                </a:cubicBezTo>
                <a:cubicBezTo>
                  <a:pt x="3921264" y="3667690"/>
                  <a:pt x="3963339" y="3702892"/>
                  <a:pt x="3918858" y="3680652"/>
                </a:cubicBezTo>
                <a:cubicBezTo>
                  <a:pt x="3859274" y="3650861"/>
                  <a:pt x="3930694" y="3676914"/>
                  <a:pt x="3872753" y="3657600"/>
                </a:cubicBezTo>
                <a:cubicBezTo>
                  <a:pt x="3819108" y="3603955"/>
                  <a:pt x="3878544" y="3656518"/>
                  <a:pt x="3826649" y="3626864"/>
                </a:cubicBezTo>
                <a:cubicBezTo>
                  <a:pt x="3761521" y="3589648"/>
                  <a:pt x="3825715" y="3613746"/>
                  <a:pt x="3772861" y="3596128"/>
                </a:cubicBezTo>
                <a:cubicBezTo>
                  <a:pt x="3755869" y="3579136"/>
                  <a:pt x="3748151" y="3568404"/>
                  <a:pt x="3726757" y="3557707"/>
                </a:cubicBezTo>
                <a:cubicBezTo>
                  <a:pt x="3719513" y="3554085"/>
                  <a:pt x="3710785" y="3553956"/>
                  <a:pt x="3703705" y="3550023"/>
                </a:cubicBezTo>
                <a:cubicBezTo>
                  <a:pt x="3687559" y="3541053"/>
                  <a:pt x="3675122" y="3525128"/>
                  <a:pt x="3657600" y="3519287"/>
                </a:cubicBezTo>
                <a:cubicBezTo>
                  <a:pt x="3593974" y="3498078"/>
                  <a:pt x="3624975" y="3512905"/>
                  <a:pt x="3565392" y="3473183"/>
                </a:cubicBezTo>
                <a:lnTo>
                  <a:pt x="3542340" y="3457815"/>
                </a:lnTo>
                <a:cubicBezTo>
                  <a:pt x="3534656" y="3452692"/>
                  <a:pt x="3528049" y="3445367"/>
                  <a:pt x="3519288" y="3442447"/>
                </a:cubicBezTo>
                <a:lnTo>
                  <a:pt x="3473184" y="3427079"/>
                </a:lnTo>
                <a:cubicBezTo>
                  <a:pt x="3468061" y="3421956"/>
                  <a:pt x="3464027" y="3415438"/>
                  <a:pt x="3457815" y="3411711"/>
                </a:cubicBezTo>
                <a:cubicBezTo>
                  <a:pt x="3450870" y="3407544"/>
                  <a:pt x="3441088" y="3409087"/>
                  <a:pt x="3434763" y="3404027"/>
                </a:cubicBezTo>
                <a:cubicBezTo>
                  <a:pt x="3385111" y="3364305"/>
                  <a:pt x="3454285" y="3392605"/>
                  <a:pt x="3396343" y="3373291"/>
                </a:cubicBezTo>
                <a:cubicBezTo>
                  <a:pt x="3341576" y="3318524"/>
                  <a:pt x="3403736" y="3377670"/>
                  <a:pt x="3350239" y="3334871"/>
                </a:cubicBezTo>
                <a:cubicBezTo>
                  <a:pt x="3344582" y="3330345"/>
                  <a:pt x="3340667" y="3323849"/>
                  <a:pt x="3334871" y="3319502"/>
                </a:cubicBezTo>
                <a:lnTo>
                  <a:pt x="3265715" y="3273398"/>
                </a:lnTo>
                <a:cubicBezTo>
                  <a:pt x="3258031" y="3268275"/>
                  <a:pt x="3249193" y="3264560"/>
                  <a:pt x="3242663" y="3258030"/>
                </a:cubicBezTo>
                <a:cubicBezTo>
                  <a:pt x="3237540" y="3252907"/>
                  <a:pt x="3233506" y="3246389"/>
                  <a:pt x="3227294" y="3242662"/>
                </a:cubicBezTo>
                <a:cubicBezTo>
                  <a:pt x="3220349" y="3238495"/>
                  <a:pt x="3211322" y="3238912"/>
                  <a:pt x="3204242" y="3234978"/>
                </a:cubicBezTo>
                <a:cubicBezTo>
                  <a:pt x="3188096" y="3226008"/>
                  <a:pt x="3173506" y="3214487"/>
                  <a:pt x="3158138" y="3204242"/>
                </a:cubicBezTo>
                <a:cubicBezTo>
                  <a:pt x="3150454" y="3199119"/>
                  <a:pt x="3141616" y="3195404"/>
                  <a:pt x="3135086" y="3188874"/>
                </a:cubicBezTo>
                <a:cubicBezTo>
                  <a:pt x="3106307" y="3160095"/>
                  <a:pt x="3122343" y="3169258"/>
                  <a:pt x="3088982" y="3158138"/>
                </a:cubicBezTo>
                <a:cubicBezTo>
                  <a:pt x="3034215" y="3103371"/>
                  <a:pt x="3096375" y="3162517"/>
                  <a:pt x="3042878" y="3119718"/>
                </a:cubicBezTo>
                <a:cubicBezTo>
                  <a:pt x="3037221" y="3115192"/>
                  <a:pt x="3033722" y="3108077"/>
                  <a:pt x="3027510" y="3104349"/>
                </a:cubicBezTo>
                <a:cubicBezTo>
                  <a:pt x="3020565" y="3100182"/>
                  <a:pt x="3012142" y="3099226"/>
                  <a:pt x="3004458" y="3096665"/>
                </a:cubicBezTo>
                <a:cubicBezTo>
                  <a:pt x="2999335" y="3088981"/>
                  <a:pt x="2996301" y="3079382"/>
                  <a:pt x="2989089" y="3073613"/>
                </a:cubicBezTo>
                <a:cubicBezTo>
                  <a:pt x="2982764" y="3068553"/>
                  <a:pt x="2973282" y="3069551"/>
                  <a:pt x="2966037" y="3065929"/>
                </a:cubicBezTo>
                <a:cubicBezTo>
                  <a:pt x="2957777" y="3061799"/>
                  <a:pt x="2950080" y="3056473"/>
                  <a:pt x="2942985" y="3050561"/>
                </a:cubicBezTo>
                <a:cubicBezTo>
                  <a:pt x="2870760" y="2990374"/>
                  <a:pt x="2990354" y="3074456"/>
                  <a:pt x="2873829" y="2996773"/>
                </a:cubicBezTo>
                <a:cubicBezTo>
                  <a:pt x="2866145" y="2991650"/>
                  <a:pt x="2859538" y="2984325"/>
                  <a:pt x="2850777" y="2981405"/>
                </a:cubicBezTo>
                <a:cubicBezTo>
                  <a:pt x="2843093" y="2978844"/>
                  <a:pt x="2834805" y="2977655"/>
                  <a:pt x="2827725" y="2973721"/>
                </a:cubicBezTo>
                <a:cubicBezTo>
                  <a:pt x="2811579" y="2964751"/>
                  <a:pt x="2796989" y="2953230"/>
                  <a:pt x="2781621" y="2942985"/>
                </a:cubicBezTo>
                <a:cubicBezTo>
                  <a:pt x="2773937" y="2937862"/>
                  <a:pt x="2767329" y="2930537"/>
                  <a:pt x="2758568" y="2927617"/>
                </a:cubicBezTo>
                <a:cubicBezTo>
                  <a:pt x="2750884" y="2925056"/>
                  <a:pt x="2742596" y="2923867"/>
                  <a:pt x="2735516" y="2919933"/>
                </a:cubicBezTo>
                <a:cubicBezTo>
                  <a:pt x="2719370" y="2910963"/>
                  <a:pt x="2704780" y="2899442"/>
                  <a:pt x="2689412" y="2889197"/>
                </a:cubicBezTo>
                <a:lnTo>
                  <a:pt x="2643308" y="2858460"/>
                </a:lnTo>
                <a:cubicBezTo>
                  <a:pt x="2635624" y="2853337"/>
                  <a:pt x="2629017" y="2846012"/>
                  <a:pt x="2620256" y="2843092"/>
                </a:cubicBezTo>
                <a:cubicBezTo>
                  <a:pt x="2612572" y="2840531"/>
                  <a:pt x="2604284" y="2839342"/>
                  <a:pt x="2597204" y="2835408"/>
                </a:cubicBezTo>
                <a:cubicBezTo>
                  <a:pt x="2581058" y="2826438"/>
                  <a:pt x="2564161" y="2817732"/>
                  <a:pt x="2551100" y="2804672"/>
                </a:cubicBezTo>
                <a:cubicBezTo>
                  <a:pt x="2545977" y="2799549"/>
                  <a:pt x="2541943" y="2793031"/>
                  <a:pt x="2535731" y="2789304"/>
                </a:cubicBezTo>
                <a:cubicBezTo>
                  <a:pt x="2528786" y="2785137"/>
                  <a:pt x="2519759" y="2785554"/>
                  <a:pt x="2512679" y="2781620"/>
                </a:cubicBezTo>
                <a:lnTo>
                  <a:pt x="2443523" y="2735516"/>
                </a:lnTo>
                <a:cubicBezTo>
                  <a:pt x="2435839" y="2730393"/>
                  <a:pt x="2427001" y="2726678"/>
                  <a:pt x="2420471" y="2720148"/>
                </a:cubicBezTo>
                <a:cubicBezTo>
                  <a:pt x="2412787" y="2712464"/>
                  <a:pt x="2405997" y="2703768"/>
                  <a:pt x="2397419" y="2697096"/>
                </a:cubicBezTo>
                <a:cubicBezTo>
                  <a:pt x="2382840" y="2685756"/>
                  <a:pt x="2366683" y="2676605"/>
                  <a:pt x="2351315" y="2666360"/>
                </a:cubicBezTo>
                <a:cubicBezTo>
                  <a:pt x="2343631" y="2661237"/>
                  <a:pt x="2334793" y="2657522"/>
                  <a:pt x="2328263" y="2650992"/>
                </a:cubicBezTo>
                <a:cubicBezTo>
                  <a:pt x="2320579" y="2643308"/>
                  <a:pt x="2313558" y="2634896"/>
                  <a:pt x="2305210" y="2627939"/>
                </a:cubicBezTo>
                <a:cubicBezTo>
                  <a:pt x="2298115" y="2622027"/>
                  <a:pt x="2289060" y="2618706"/>
                  <a:pt x="2282158" y="2612571"/>
                </a:cubicBezTo>
                <a:cubicBezTo>
                  <a:pt x="2203207" y="2542392"/>
                  <a:pt x="2265320" y="2585978"/>
                  <a:pt x="2213002" y="2551099"/>
                </a:cubicBezTo>
                <a:cubicBezTo>
                  <a:pt x="2207879" y="2543415"/>
                  <a:pt x="2204584" y="2534128"/>
                  <a:pt x="2197634" y="2528047"/>
                </a:cubicBezTo>
                <a:cubicBezTo>
                  <a:pt x="2183734" y="2515884"/>
                  <a:pt x="2151530" y="2497311"/>
                  <a:pt x="2151530" y="2497311"/>
                </a:cubicBezTo>
                <a:cubicBezTo>
                  <a:pt x="2111519" y="2437294"/>
                  <a:pt x="2162596" y="2503689"/>
                  <a:pt x="2113110" y="2466575"/>
                </a:cubicBezTo>
                <a:cubicBezTo>
                  <a:pt x="2098621" y="2455708"/>
                  <a:pt x="2087496" y="2440962"/>
                  <a:pt x="2074689" y="2428155"/>
                </a:cubicBezTo>
                <a:cubicBezTo>
                  <a:pt x="2069566" y="2423032"/>
                  <a:pt x="2065349" y="2416805"/>
                  <a:pt x="2059321" y="2412786"/>
                </a:cubicBezTo>
                <a:lnTo>
                  <a:pt x="2013217" y="2382050"/>
                </a:lnTo>
                <a:cubicBezTo>
                  <a:pt x="2008094" y="2374366"/>
                  <a:pt x="2004799" y="2365079"/>
                  <a:pt x="1997849" y="2358998"/>
                </a:cubicBezTo>
                <a:cubicBezTo>
                  <a:pt x="1983949" y="2346835"/>
                  <a:pt x="1964805" y="2341322"/>
                  <a:pt x="1951745" y="2328262"/>
                </a:cubicBezTo>
                <a:cubicBezTo>
                  <a:pt x="1944061" y="2320578"/>
                  <a:pt x="1937041" y="2312167"/>
                  <a:pt x="1928693" y="2305210"/>
                </a:cubicBezTo>
                <a:cubicBezTo>
                  <a:pt x="1921598" y="2299298"/>
                  <a:pt x="1912543" y="2295977"/>
                  <a:pt x="1905641" y="2289842"/>
                </a:cubicBezTo>
                <a:cubicBezTo>
                  <a:pt x="1889397" y="2275403"/>
                  <a:pt x="1874905" y="2259106"/>
                  <a:pt x="1859537" y="2243738"/>
                </a:cubicBezTo>
                <a:cubicBezTo>
                  <a:pt x="1854414" y="2238615"/>
                  <a:pt x="1848187" y="2234398"/>
                  <a:pt x="1844168" y="2228370"/>
                </a:cubicBezTo>
                <a:cubicBezTo>
                  <a:pt x="1832758" y="2211256"/>
                  <a:pt x="1829072" y="2202461"/>
                  <a:pt x="1813432" y="2189949"/>
                </a:cubicBezTo>
                <a:cubicBezTo>
                  <a:pt x="1806221" y="2184180"/>
                  <a:pt x="1797475" y="2180493"/>
                  <a:pt x="1790380" y="2174581"/>
                </a:cubicBezTo>
                <a:cubicBezTo>
                  <a:pt x="1782032" y="2167624"/>
                  <a:pt x="1774400" y="2159780"/>
                  <a:pt x="1767328" y="2151529"/>
                </a:cubicBezTo>
                <a:cubicBezTo>
                  <a:pt x="1758994" y="2141805"/>
                  <a:pt x="1754114" y="2128992"/>
                  <a:pt x="1744276" y="2120793"/>
                </a:cubicBezTo>
                <a:cubicBezTo>
                  <a:pt x="1738054" y="2115608"/>
                  <a:pt x="1728908" y="2115670"/>
                  <a:pt x="1721224" y="2113109"/>
                </a:cubicBezTo>
                <a:cubicBezTo>
                  <a:pt x="1685365" y="2059321"/>
                  <a:pt x="1705856" y="2077250"/>
                  <a:pt x="1667436" y="2051637"/>
                </a:cubicBezTo>
                <a:cubicBezTo>
                  <a:pt x="1652477" y="2006761"/>
                  <a:pt x="1671456" y="2047972"/>
                  <a:pt x="1636700" y="2013217"/>
                </a:cubicBezTo>
                <a:cubicBezTo>
                  <a:pt x="1630170" y="2006687"/>
                  <a:pt x="1627412" y="1997115"/>
                  <a:pt x="1621331" y="1990165"/>
                </a:cubicBezTo>
                <a:cubicBezTo>
                  <a:pt x="1609404" y="1976535"/>
                  <a:pt x="1595718" y="1964551"/>
                  <a:pt x="1582911" y="1951744"/>
                </a:cubicBezTo>
                <a:cubicBezTo>
                  <a:pt x="1553330" y="1922163"/>
                  <a:pt x="1568900" y="1934719"/>
                  <a:pt x="1536807" y="1913324"/>
                </a:cubicBezTo>
                <a:cubicBezTo>
                  <a:pt x="1531684" y="1905640"/>
                  <a:pt x="1527574" y="1897174"/>
                  <a:pt x="1521439" y="1890272"/>
                </a:cubicBezTo>
                <a:cubicBezTo>
                  <a:pt x="1507000" y="1874028"/>
                  <a:pt x="1487391" y="1862251"/>
                  <a:pt x="1475335" y="1844168"/>
                </a:cubicBezTo>
                <a:cubicBezTo>
                  <a:pt x="1438571" y="1789022"/>
                  <a:pt x="1457659" y="1811124"/>
                  <a:pt x="1421547" y="1775012"/>
                </a:cubicBezTo>
                <a:cubicBezTo>
                  <a:pt x="1399779" y="1709707"/>
                  <a:pt x="1430139" y="1789333"/>
                  <a:pt x="1398494" y="1736592"/>
                </a:cubicBezTo>
                <a:cubicBezTo>
                  <a:pt x="1365130" y="1680986"/>
                  <a:pt x="1426380" y="1749109"/>
                  <a:pt x="1367758" y="1690487"/>
                </a:cubicBezTo>
                <a:cubicBezTo>
                  <a:pt x="1353062" y="1646400"/>
                  <a:pt x="1370598" y="1687552"/>
                  <a:pt x="1337022" y="1644383"/>
                </a:cubicBezTo>
                <a:cubicBezTo>
                  <a:pt x="1325682" y="1629804"/>
                  <a:pt x="1319346" y="1611339"/>
                  <a:pt x="1306286" y="1598279"/>
                </a:cubicBezTo>
                <a:lnTo>
                  <a:pt x="1237130" y="1529123"/>
                </a:lnTo>
                <a:lnTo>
                  <a:pt x="1214078" y="1506071"/>
                </a:lnTo>
                <a:cubicBezTo>
                  <a:pt x="1208955" y="1500948"/>
                  <a:pt x="1202729" y="1496730"/>
                  <a:pt x="1198710" y="1490702"/>
                </a:cubicBezTo>
                <a:cubicBezTo>
                  <a:pt x="1193587" y="1483018"/>
                  <a:pt x="1189477" y="1474552"/>
                  <a:pt x="1183342" y="1467650"/>
                </a:cubicBezTo>
                <a:cubicBezTo>
                  <a:pt x="1168903" y="1451406"/>
                  <a:pt x="1146957" y="1440985"/>
                  <a:pt x="1137237" y="1421546"/>
                </a:cubicBezTo>
                <a:cubicBezTo>
                  <a:pt x="1132114" y="1411301"/>
                  <a:pt x="1127940" y="1400524"/>
                  <a:pt x="1121869" y="1390810"/>
                </a:cubicBezTo>
                <a:cubicBezTo>
                  <a:pt x="1094382" y="1346831"/>
                  <a:pt x="1105123" y="1374952"/>
                  <a:pt x="1083449" y="1337022"/>
                </a:cubicBezTo>
                <a:cubicBezTo>
                  <a:pt x="1067672" y="1309412"/>
                  <a:pt x="1071435" y="1306637"/>
                  <a:pt x="1052713" y="1283234"/>
                </a:cubicBezTo>
                <a:cubicBezTo>
                  <a:pt x="1048187" y="1277577"/>
                  <a:pt x="1041692" y="1273661"/>
                  <a:pt x="1037345" y="1267865"/>
                </a:cubicBezTo>
                <a:cubicBezTo>
                  <a:pt x="992523" y="1208102"/>
                  <a:pt x="1026459" y="1234994"/>
                  <a:pt x="983557" y="1206393"/>
                </a:cubicBezTo>
                <a:cubicBezTo>
                  <a:pt x="973312" y="1191025"/>
                  <a:pt x="965882" y="1173349"/>
                  <a:pt x="952821" y="1160289"/>
                </a:cubicBezTo>
                <a:cubicBezTo>
                  <a:pt x="947698" y="1155166"/>
                  <a:pt x="941799" y="1150717"/>
                  <a:pt x="937452" y="1144921"/>
                </a:cubicBezTo>
                <a:cubicBezTo>
                  <a:pt x="926370" y="1130145"/>
                  <a:pt x="916961" y="1114185"/>
                  <a:pt x="906716" y="1098817"/>
                </a:cubicBezTo>
                <a:lnTo>
                  <a:pt x="891348" y="1075765"/>
                </a:lnTo>
                <a:lnTo>
                  <a:pt x="875980" y="1052713"/>
                </a:lnTo>
                <a:cubicBezTo>
                  <a:pt x="870857" y="1037345"/>
                  <a:pt x="869598" y="1020087"/>
                  <a:pt x="860612" y="1006608"/>
                </a:cubicBezTo>
                <a:cubicBezTo>
                  <a:pt x="855489" y="998924"/>
                  <a:pt x="848995" y="991995"/>
                  <a:pt x="845244" y="983556"/>
                </a:cubicBezTo>
                <a:cubicBezTo>
                  <a:pt x="838665" y="968753"/>
                  <a:pt x="834999" y="952820"/>
                  <a:pt x="829876" y="937452"/>
                </a:cubicBezTo>
                <a:cubicBezTo>
                  <a:pt x="827315" y="929768"/>
                  <a:pt x="825814" y="921645"/>
                  <a:pt x="822192" y="914400"/>
                </a:cubicBezTo>
                <a:cubicBezTo>
                  <a:pt x="817069" y="904155"/>
                  <a:pt x="812717" y="893486"/>
                  <a:pt x="806824" y="883664"/>
                </a:cubicBezTo>
                <a:cubicBezTo>
                  <a:pt x="797321" y="867826"/>
                  <a:pt x="776088" y="837560"/>
                  <a:pt x="776088" y="837560"/>
                </a:cubicBezTo>
                <a:cubicBezTo>
                  <a:pt x="766015" y="807341"/>
                  <a:pt x="765022" y="790883"/>
                  <a:pt x="745352" y="768403"/>
                </a:cubicBezTo>
                <a:cubicBezTo>
                  <a:pt x="733425" y="754773"/>
                  <a:pt x="716978" y="745053"/>
                  <a:pt x="706931" y="729983"/>
                </a:cubicBezTo>
                <a:cubicBezTo>
                  <a:pt x="696686" y="714615"/>
                  <a:pt x="684455" y="700399"/>
                  <a:pt x="676195" y="683879"/>
                </a:cubicBezTo>
                <a:cubicBezTo>
                  <a:pt x="671072" y="673634"/>
                  <a:pt x="667485" y="662464"/>
                  <a:pt x="660827" y="653143"/>
                </a:cubicBezTo>
                <a:cubicBezTo>
                  <a:pt x="654511" y="644300"/>
                  <a:pt x="645459" y="637775"/>
                  <a:pt x="637775" y="630091"/>
                </a:cubicBezTo>
                <a:cubicBezTo>
                  <a:pt x="632652" y="614723"/>
                  <a:pt x="631393" y="597465"/>
                  <a:pt x="622407" y="583986"/>
                </a:cubicBezTo>
                <a:cubicBezTo>
                  <a:pt x="612162" y="568618"/>
                  <a:pt x="597512" y="555404"/>
                  <a:pt x="591671" y="537882"/>
                </a:cubicBezTo>
                <a:cubicBezTo>
                  <a:pt x="589110" y="530198"/>
                  <a:pt x="587921" y="521910"/>
                  <a:pt x="583987" y="514830"/>
                </a:cubicBezTo>
                <a:cubicBezTo>
                  <a:pt x="575017" y="498684"/>
                  <a:pt x="559092" y="486248"/>
                  <a:pt x="553251" y="468726"/>
                </a:cubicBezTo>
                <a:cubicBezTo>
                  <a:pt x="550690" y="461042"/>
                  <a:pt x="549189" y="452919"/>
                  <a:pt x="545567" y="445674"/>
                </a:cubicBezTo>
                <a:cubicBezTo>
                  <a:pt x="534869" y="424278"/>
                  <a:pt x="524141" y="416564"/>
                  <a:pt x="507147" y="399570"/>
                </a:cubicBezTo>
                <a:cubicBezTo>
                  <a:pt x="489311" y="346061"/>
                  <a:pt x="512222" y="403341"/>
                  <a:pt x="484094" y="361149"/>
                </a:cubicBezTo>
                <a:cubicBezTo>
                  <a:pt x="477740" y="351618"/>
                  <a:pt x="474409" y="340358"/>
                  <a:pt x="468726" y="330413"/>
                </a:cubicBezTo>
                <a:cubicBezTo>
                  <a:pt x="464144" y="322395"/>
                  <a:pt x="457488" y="315621"/>
                  <a:pt x="453358" y="307361"/>
                </a:cubicBezTo>
                <a:cubicBezTo>
                  <a:pt x="449736" y="300116"/>
                  <a:pt x="449608" y="291389"/>
                  <a:pt x="445674" y="284309"/>
                </a:cubicBezTo>
                <a:cubicBezTo>
                  <a:pt x="436704" y="268163"/>
                  <a:pt x="425183" y="253573"/>
                  <a:pt x="414938" y="238205"/>
                </a:cubicBezTo>
                <a:cubicBezTo>
                  <a:pt x="409815" y="230521"/>
                  <a:pt x="402490" y="223914"/>
                  <a:pt x="399570" y="215153"/>
                </a:cubicBezTo>
                <a:cubicBezTo>
                  <a:pt x="380256" y="157211"/>
                  <a:pt x="406309" y="228632"/>
                  <a:pt x="376518" y="169049"/>
                </a:cubicBezTo>
                <a:cubicBezTo>
                  <a:pt x="356567" y="129148"/>
                  <a:pt x="383484" y="160648"/>
                  <a:pt x="353466" y="130628"/>
                </a:cubicBezTo>
                <a:cubicBezTo>
                  <a:pt x="334152" y="72686"/>
                  <a:pt x="360205" y="144107"/>
                  <a:pt x="330414" y="84524"/>
                </a:cubicBezTo>
                <a:cubicBezTo>
                  <a:pt x="326792" y="77279"/>
                  <a:pt x="326664" y="68552"/>
                  <a:pt x="322730" y="61472"/>
                </a:cubicBezTo>
                <a:cubicBezTo>
                  <a:pt x="296363" y="14012"/>
                  <a:pt x="302616" y="22449"/>
                  <a:pt x="268942" y="0"/>
                </a:cubicBezTo>
                <a:cubicBezTo>
                  <a:pt x="184521" y="21105"/>
                  <a:pt x="290064" y="-10881"/>
                  <a:pt x="215153" y="30736"/>
                </a:cubicBezTo>
                <a:cubicBezTo>
                  <a:pt x="200992" y="38603"/>
                  <a:pt x="184417" y="40981"/>
                  <a:pt x="169049" y="46104"/>
                </a:cubicBezTo>
                <a:cubicBezTo>
                  <a:pt x="160288" y="49024"/>
                  <a:pt x="153681" y="56349"/>
                  <a:pt x="145997" y="61472"/>
                </a:cubicBezTo>
                <a:cubicBezTo>
                  <a:pt x="140874" y="69156"/>
                  <a:pt x="138460" y="79629"/>
                  <a:pt x="130629" y="84524"/>
                </a:cubicBezTo>
                <a:cubicBezTo>
                  <a:pt x="116892" y="93110"/>
                  <a:pt x="98004" y="90906"/>
                  <a:pt x="84525" y="99892"/>
                </a:cubicBezTo>
                <a:cubicBezTo>
                  <a:pt x="52686" y="121118"/>
                  <a:pt x="70432" y="113020"/>
                  <a:pt x="30737" y="122944"/>
                </a:cubicBezTo>
                <a:lnTo>
                  <a:pt x="0" y="153681"/>
                </a:lnTo>
                <a:close/>
              </a:path>
            </a:pathLst>
          </a:custGeom>
          <a:ln w="28575">
            <a:solidFill>
              <a:schemeClr val="tx1"/>
            </a:solidFill>
          </a:ln>
        </p:spPr>
        <p:txBody>
          <a:bodyPr wrap="square" rtlCol="0" anchor="ctr">
            <a:spAutoFit/>
          </a:bodyPr>
          <a:lstStyle/>
          <a:p>
            <a:pPr algn="ctr"/>
            <a:endParaRPr lang="en-US" sz="2000" dirty="0">
              <a:solidFill>
                <a:schemeClr val="tx1"/>
              </a:solidFill>
            </a:endParaRPr>
          </a:p>
        </p:txBody>
      </p:sp>
      <p:sp>
        <p:nvSpPr>
          <p:cNvPr id="44" name="Rectangle 43"/>
          <p:cNvSpPr/>
          <p:nvPr/>
        </p:nvSpPr>
        <p:spPr>
          <a:xfrm>
            <a:off x="2009702" y="319523"/>
            <a:ext cx="707245" cy="461665"/>
          </a:xfrm>
          <a:prstGeom prst="rect">
            <a:avLst/>
          </a:prstGeom>
        </p:spPr>
        <p:txBody>
          <a:bodyPr wrap="none">
            <a:spAutoFit/>
          </a:bodyPr>
          <a:lstStyle/>
          <a:p>
            <a:r>
              <a:rPr lang="en-US" sz="2400" i="1" dirty="0">
                <a:solidFill>
                  <a:schemeClr val="tx1"/>
                </a:solidFill>
              </a:rPr>
              <a:t>Q</a:t>
            </a:r>
            <a:r>
              <a:rPr lang="en-US" sz="2400" i="1" baseline="-25000" dirty="0">
                <a:solidFill>
                  <a:schemeClr val="tx1"/>
                </a:solidFill>
              </a:rPr>
              <a:t>NS</a:t>
            </a:r>
            <a:endParaRPr lang="en-US" sz="2400" i="1" baseline="-25000" dirty="0"/>
          </a:p>
        </p:txBody>
      </p:sp>
      <p:sp>
        <p:nvSpPr>
          <p:cNvPr id="45" name="Rectangle 44"/>
          <p:cNvSpPr/>
          <p:nvPr/>
        </p:nvSpPr>
        <p:spPr>
          <a:xfrm>
            <a:off x="6953395" y="5843084"/>
            <a:ext cx="696024" cy="461665"/>
          </a:xfrm>
          <a:prstGeom prst="rect">
            <a:avLst/>
          </a:prstGeom>
        </p:spPr>
        <p:txBody>
          <a:bodyPr wrap="none">
            <a:spAutoFit/>
          </a:bodyPr>
          <a:lstStyle/>
          <a:p>
            <a:r>
              <a:rPr lang="en-US" sz="2400" i="1" dirty="0">
                <a:solidFill>
                  <a:schemeClr val="tx1"/>
                </a:solidFill>
              </a:rPr>
              <a:t>Q</a:t>
            </a:r>
            <a:r>
              <a:rPr lang="en-US" sz="2400" i="1" baseline="-25000" dirty="0">
                <a:solidFill>
                  <a:schemeClr val="tx1"/>
                </a:solidFill>
              </a:rPr>
              <a:t>SS</a:t>
            </a:r>
            <a:endParaRPr lang="en-US" sz="2400" i="1" baseline="-25000" dirty="0"/>
          </a:p>
        </p:txBody>
      </p:sp>
      <p:cxnSp>
        <p:nvCxnSpPr>
          <p:cNvPr id="47" name="Straight Arrow Connector 46"/>
          <p:cNvCxnSpPr/>
          <p:nvPr/>
        </p:nvCxnSpPr>
        <p:spPr bwMode="auto">
          <a:xfrm flipH="1" flipV="1">
            <a:off x="5592869" y="5985862"/>
            <a:ext cx="1077431" cy="567338"/>
          </a:xfrm>
          <a:prstGeom prst="straightConnector1">
            <a:avLst/>
          </a:prstGeom>
          <a:solidFill>
            <a:schemeClr val="accent1"/>
          </a:solidFill>
          <a:ln w="7620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Straight Arrow Connector 50"/>
          <p:cNvCxnSpPr/>
          <p:nvPr/>
        </p:nvCxnSpPr>
        <p:spPr bwMode="auto">
          <a:xfrm>
            <a:off x="1617714" y="811547"/>
            <a:ext cx="592086" cy="1236972"/>
          </a:xfrm>
          <a:prstGeom prst="straightConnector1">
            <a:avLst/>
          </a:prstGeom>
          <a:solidFill>
            <a:schemeClr val="accent1"/>
          </a:solidFill>
          <a:ln w="28575" cap="flat" cmpd="sng" algn="ctr">
            <a:solidFill>
              <a:schemeClr val="accent2">
                <a:lumMod val="60000"/>
                <a:lumOff val="40000"/>
              </a:schemeClr>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4" name="Freeform 53"/>
          <p:cNvSpPr/>
          <p:nvPr/>
        </p:nvSpPr>
        <p:spPr>
          <a:xfrm>
            <a:off x="2358998" y="2236054"/>
            <a:ext cx="3857385" cy="3719072"/>
          </a:xfrm>
          <a:custGeom>
            <a:avLst/>
            <a:gdLst>
              <a:gd name="connsiteX0" fmla="*/ 0 w 3857385"/>
              <a:gd name="connsiteY0" fmla="*/ 0 h 3719072"/>
              <a:gd name="connsiteX1" fmla="*/ 875980 w 3857385"/>
              <a:gd name="connsiteY1" fmla="*/ 1390810 h 3719072"/>
              <a:gd name="connsiteX2" fmla="*/ 1613647 w 3857385"/>
              <a:gd name="connsiteY2" fmla="*/ 2182265 h 3719072"/>
              <a:gd name="connsiteX3" fmla="*/ 3857385 w 3857385"/>
              <a:gd name="connsiteY3" fmla="*/ 3719072 h 3719072"/>
            </a:gdLst>
            <a:ahLst/>
            <a:cxnLst>
              <a:cxn ang="0">
                <a:pos x="connsiteX0" y="connsiteY0"/>
              </a:cxn>
              <a:cxn ang="0">
                <a:pos x="connsiteX1" y="connsiteY1"/>
              </a:cxn>
              <a:cxn ang="0">
                <a:pos x="connsiteX2" y="connsiteY2"/>
              </a:cxn>
              <a:cxn ang="0">
                <a:pos x="connsiteX3" y="connsiteY3"/>
              </a:cxn>
            </a:cxnLst>
            <a:rect l="l" t="t" r="r" b="b"/>
            <a:pathLst>
              <a:path w="3857385" h="3719072">
                <a:moveTo>
                  <a:pt x="0" y="0"/>
                </a:moveTo>
                <a:cubicBezTo>
                  <a:pt x="303519" y="513549"/>
                  <a:pt x="607039" y="1027099"/>
                  <a:pt x="875980" y="1390810"/>
                </a:cubicBezTo>
                <a:cubicBezTo>
                  <a:pt x="1144921" y="1754521"/>
                  <a:pt x="1116746" y="1794221"/>
                  <a:pt x="1613647" y="2182265"/>
                </a:cubicBezTo>
                <a:cubicBezTo>
                  <a:pt x="2110548" y="2570309"/>
                  <a:pt x="3498797" y="3488551"/>
                  <a:pt x="3857385" y="3719072"/>
                </a:cubicBezTo>
              </a:path>
            </a:pathLst>
          </a:custGeom>
          <a:noFill/>
          <a:ln w="28575">
            <a:solidFill>
              <a:schemeClr val="accent2">
                <a:lumMod val="60000"/>
                <a:lumOff val="40000"/>
              </a:schemeClr>
            </a:solidFill>
            <a:headEnd type="triangle"/>
            <a:tailEnd type="triangle"/>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a:ln>
                <a:noFill/>
              </a:ln>
              <a:solidFill>
                <a:schemeClr val="bg1"/>
              </a:solidFill>
              <a:effectLst/>
              <a:latin typeface="Arial" charset="0"/>
              <a:cs typeface="Arial" charset="0"/>
            </a:endParaRPr>
          </a:p>
        </p:txBody>
      </p:sp>
      <p:sp>
        <p:nvSpPr>
          <p:cNvPr id="55" name="Rectangle 54"/>
          <p:cNvSpPr/>
          <p:nvPr/>
        </p:nvSpPr>
        <p:spPr>
          <a:xfrm>
            <a:off x="1975242" y="1024973"/>
            <a:ext cx="639919" cy="461665"/>
          </a:xfrm>
          <a:prstGeom prst="rect">
            <a:avLst/>
          </a:prstGeom>
        </p:spPr>
        <p:txBody>
          <a:bodyPr wrap="none">
            <a:spAutoFit/>
          </a:bodyPr>
          <a:lstStyle/>
          <a:p>
            <a:r>
              <a:rPr lang="en-US" sz="2400" i="1" dirty="0">
                <a:solidFill>
                  <a:schemeClr val="tx1"/>
                </a:solidFill>
              </a:rPr>
              <a:t>L</a:t>
            </a:r>
            <a:r>
              <a:rPr lang="en-US" sz="2400" i="1" baseline="-25000" dirty="0">
                <a:solidFill>
                  <a:schemeClr val="tx1"/>
                </a:solidFill>
              </a:rPr>
              <a:t>NS</a:t>
            </a:r>
            <a:endParaRPr lang="en-US" sz="2400" i="1" baseline="-25000" dirty="0"/>
          </a:p>
        </p:txBody>
      </p:sp>
      <p:sp>
        <p:nvSpPr>
          <p:cNvPr id="56" name="Rectangle 55"/>
          <p:cNvSpPr/>
          <p:nvPr/>
        </p:nvSpPr>
        <p:spPr>
          <a:xfrm>
            <a:off x="3647771" y="3733800"/>
            <a:ext cx="628698" cy="461665"/>
          </a:xfrm>
          <a:prstGeom prst="rect">
            <a:avLst/>
          </a:prstGeom>
        </p:spPr>
        <p:txBody>
          <a:bodyPr wrap="none">
            <a:spAutoFit/>
          </a:bodyPr>
          <a:lstStyle/>
          <a:p>
            <a:r>
              <a:rPr lang="en-US" sz="2400" i="1" dirty="0">
                <a:solidFill>
                  <a:schemeClr val="tx1"/>
                </a:solidFill>
              </a:rPr>
              <a:t>L</a:t>
            </a:r>
            <a:r>
              <a:rPr lang="en-US" sz="2400" i="1" baseline="-25000" dirty="0">
                <a:solidFill>
                  <a:schemeClr val="tx1"/>
                </a:solidFill>
              </a:rPr>
              <a:t>SS</a:t>
            </a:r>
            <a:endParaRPr lang="en-US" sz="2400" i="1" baseline="-25000" dirty="0"/>
          </a:p>
        </p:txBody>
      </p:sp>
      <p:sp>
        <p:nvSpPr>
          <p:cNvPr id="57" name="Rectangle 56"/>
          <p:cNvSpPr/>
          <p:nvPr/>
        </p:nvSpPr>
        <p:spPr>
          <a:xfrm>
            <a:off x="2504571" y="1585487"/>
            <a:ext cx="1454764" cy="707886"/>
          </a:xfrm>
          <a:prstGeom prst="rect">
            <a:avLst/>
          </a:prstGeom>
        </p:spPr>
        <p:txBody>
          <a:bodyPr wrap="square">
            <a:spAutoFit/>
          </a:bodyPr>
          <a:lstStyle/>
          <a:p>
            <a:r>
              <a:rPr lang="en-US" sz="2000" dirty="0">
                <a:solidFill>
                  <a:schemeClr val="tx1"/>
                </a:solidFill>
              </a:rPr>
              <a:t>Zero-flux boundary</a:t>
            </a:r>
            <a:endParaRPr lang="en-US" sz="2000" dirty="0"/>
          </a:p>
        </p:txBody>
      </p:sp>
      <p:sp>
        <p:nvSpPr>
          <p:cNvPr id="60" name="Rectangle 59"/>
          <p:cNvSpPr/>
          <p:nvPr/>
        </p:nvSpPr>
        <p:spPr>
          <a:xfrm>
            <a:off x="3648972" y="0"/>
            <a:ext cx="5495028" cy="707886"/>
          </a:xfrm>
          <a:prstGeom prst="rect">
            <a:avLst/>
          </a:prstGeom>
          <a:solidFill>
            <a:schemeClr val="bg1"/>
          </a:solidFill>
        </p:spPr>
        <p:txBody>
          <a:bodyPr wrap="square">
            <a:spAutoFit/>
          </a:bodyPr>
          <a:lstStyle/>
          <a:p>
            <a:r>
              <a:rPr lang="en-US" sz="2000" dirty="0">
                <a:solidFill>
                  <a:schemeClr val="tx1"/>
                </a:solidFill>
              </a:rPr>
              <a:t>Second quantitative constraint on </a:t>
            </a:r>
            <a:r>
              <a:rPr lang="en-US" sz="2000" b="1" dirty="0">
                <a:solidFill>
                  <a:schemeClr val="tx1"/>
                </a:solidFill>
              </a:rPr>
              <a:t>north-shore</a:t>
            </a:r>
            <a:r>
              <a:rPr lang="en-US" sz="2000" dirty="0">
                <a:solidFill>
                  <a:schemeClr val="tx1"/>
                </a:solidFill>
              </a:rPr>
              <a:t> gravel / sand supply (</a:t>
            </a:r>
            <a:r>
              <a:rPr lang="en-US" sz="2000" i="1" dirty="0">
                <a:solidFill>
                  <a:schemeClr val="tx1"/>
                </a:solidFill>
              </a:rPr>
              <a:t>Q</a:t>
            </a:r>
            <a:r>
              <a:rPr lang="en-US" sz="2000" i="1" baseline="-25000" dirty="0">
                <a:solidFill>
                  <a:schemeClr val="tx1"/>
                </a:solidFill>
              </a:rPr>
              <a:t>NS</a:t>
            </a:r>
            <a:r>
              <a:rPr lang="en-US" sz="2000" dirty="0">
                <a:solidFill>
                  <a:schemeClr val="tx1"/>
                </a:solidFill>
              </a:rPr>
              <a:t>):</a:t>
            </a:r>
            <a:endParaRPr lang="en-US" sz="2000" dirty="0"/>
          </a:p>
        </p:txBody>
      </p:sp>
      <p:cxnSp>
        <p:nvCxnSpPr>
          <p:cNvPr id="68" name="Straight Arrow Connector 67"/>
          <p:cNvCxnSpPr/>
          <p:nvPr/>
        </p:nvCxnSpPr>
        <p:spPr bwMode="auto">
          <a:xfrm flipV="1">
            <a:off x="1740804" y="2438400"/>
            <a:ext cx="0" cy="2198780"/>
          </a:xfrm>
          <a:prstGeom prst="straightConnector1">
            <a:avLst/>
          </a:prstGeom>
          <a:solidFill>
            <a:schemeClr val="accent1"/>
          </a:solidFill>
          <a:ln w="28575" cap="flat" cmpd="sng" algn="ctr">
            <a:solidFill>
              <a:schemeClr val="bg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6" name="Rectangle 65"/>
          <p:cNvSpPr/>
          <p:nvPr/>
        </p:nvSpPr>
        <p:spPr>
          <a:xfrm>
            <a:off x="0" y="4191000"/>
            <a:ext cx="3048000" cy="2554545"/>
          </a:xfrm>
          <a:prstGeom prst="rect">
            <a:avLst/>
          </a:prstGeom>
          <a:solidFill>
            <a:schemeClr val="bg1"/>
          </a:solidFill>
        </p:spPr>
        <p:txBody>
          <a:bodyPr wrap="square">
            <a:spAutoFit/>
          </a:bodyPr>
          <a:lstStyle/>
          <a:p>
            <a:r>
              <a:rPr lang="en-US" sz="2000" dirty="0">
                <a:solidFill>
                  <a:schemeClr val="tx1"/>
                </a:solidFill>
              </a:rPr>
              <a:t>~ stagnation point (node) of north-shore and south-shore sediment supplies (point of exhaustion)</a:t>
            </a:r>
          </a:p>
          <a:p>
            <a:endParaRPr lang="en-US" sz="2000" dirty="0">
              <a:solidFill>
                <a:schemeClr val="tx1"/>
              </a:solidFill>
            </a:endParaRPr>
          </a:p>
          <a:p>
            <a:r>
              <a:rPr lang="en-US" sz="2000" dirty="0">
                <a:solidFill>
                  <a:schemeClr val="tx1"/>
                </a:solidFill>
              </a:rPr>
              <a:t>Conservative position—boundary likely extended further south</a:t>
            </a:r>
            <a:endParaRPr lang="en-US" sz="2000" dirty="0"/>
          </a:p>
        </p:txBody>
      </p:sp>
      <p:sp>
        <p:nvSpPr>
          <p:cNvPr id="74" name="Rectangle 73"/>
          <p:cNvSpPr/>
          <p:nvPr/>
        </p:nvSpPr>
        <p:spPr>
          <a:xfrm>
            <a:off x="7823725" y="2840889"/>
            <a:ext cx="1320275" cy="646331"/>
          </a:xfrm>
          <a:prstGeom prst="rect">
            <a:avLst/>
          </a:prstGeom>
          <a:solidFill>
            <a:schemeClr val="bg1"/>
          </a:solidFill>
        </p:spPr>
        <p:txBody>
          <a:bodyPr wrap="square">
            <a:spAutoFit/>
          </a:bodyPr>
          <a:lstStyle/>
          <a:p>
            <a:r>
              <a:rPr lang="en-US" sz="1800" i="1" dirty="0">
                <a:solidFill>
                  <a:schemeClr val="tx1"/>
                </a:solidFill>
              </a:rPr>
              <a:t>L</a:t>
            </a:r>
            <a:r>
              <a:rPr lang="en-US" sz="1800" i="1" baseline="-25000" dirty="0">
                <a:solidFill>
                  <a:schemeClr val="tx1"/>
                </a:solidFill>
              </a:rPr>
              <a:t>NS</a:t>
            </a:r>
            <a:r>
              <a:rPr lang="en-US" sz="1800" dirty="0">
                <a:solidFill>
                  <a:schemeClr val="tx1"/>
                </a:solidFill>
              </a:rPr>
              <a:t> ~ 2 mi</a:t>
            </a:r>
          </a:p>
          <a:p>
            <a:r>
              <a:rPr lang="en-US" sz="1800" i="1" dirty="0">
                <a:solidFill>
                  <a:schemeClr val="tx1"/>
                </a:solidFill>
              </a:rPr>
              <a:t>L</a:t>
            </a:r>
            <a:r>
              <a:rPr lang="en-US" sz="1800" i="1" baseline="-25000" dirty="0">
                <a:solidFill>
                  <a:schemeClr val="tx1"/>
                </a:solidFill>
              </a:rPr>
              <a:t>SS</a:t>
            </a:r>
            <a:r>
              <a:rPr lang="en-US" sz="1800" dirty="0">
                <a:solidFill>
                  <a:schemeClr val="tx1"/>
                </a:solidFill>
              </a:rPr>
              <a:t> ~ 8 mi</a:t>
            </a:r>
            <a:endParaRPr lang="en-US" sz="1800" dirty="0"/>
          </a:p>
        </p:txBody>
      </p:sp>
      <p:sp>
        <p:nvSpPr>
          <p:cNvPr id="75" name="Rectangle 74"/>
          <p:cNvSpPr/>
          <p:nvPr/>
        </p:nvSpPr>
        <p:spPr>
          <a:xfrm>
            <a:off x="6479744" y="4267943"/>
            <a:ext cx="2622817" cy="1169551"/>
          </a:xfrm>
          <a:prstGeom prst="rect">
            <a:avLst/>
          </a:prstGeom>
          <a:solidFill>
            <a:schemeClr val="accent5"/>
          </a:solidFill>
          <a:ln w="28575">
            <a:solidFill>
              <a:srgbClr val="FFC000"/>
            </a:solidFill>
          </a:ln>
        </p:spPr>
        <p:txBody>
          <a:bodyPr wrap="square">
            <a:spAutoFit/>
          </a:bodyPr>
          <a:lstStyle/>
          <a:p>
            <a:r>
              <a:rPr lang="en-US" sz="1800" i="1" dirty="0">
                <a:solidFill>
                  <a:schemeClr val="tx1"/>
                </a:solidFill>
              </a:rPr>
              <a:t>Q</a:t>
            </a:r>
            <a:r>
              <a:rPr lang="en-US" sz="1800" i="1" baseline="-25000" dirty="0">
                <a:solidFill>
                  <a:schemeClr val="tx1"/>
                </a:solidFill>
              </a:rPr>
              <a:t>NS</a:t>
            </a:r>
            <a:r>
              <a:rPr lang="en-US" sz="1800" dirty="0">
                <a:solidFill>
                  <a:schemeClr val="tx1"/>
                </a:solidFill>
              </a:rPr>
              <a:t> ~ 0.25</a:t>
            </a:r>
            <a:r>
              <a:rPr lang="en-US" sz="1800" i="1" dirty="0">
                <a:solidFill>
                  <a:schemeClr val="tx1"/>
                </a:solidFill>
              </a:rPr>
              <a:t>∙Q</a:t>
            </a:r>
            <a:r>
              <a:rPr lang="en-US" sz="1800" i="1" baseline="-25000" dirty="0">
                <a:solidFill>
                  <a:schemeClr val="tx1"/>
                </a:solidFill>
              </a:rPr>
              <a:t>NS</a:t>
            </a:r>
          </a:p>
          <a:p>
            <a:endParaRPr lang="en-US" sz="800" i="1" dirty="0">
              <a:solidFill>
                <a:schemeClr val="tx1"/>
              </a:solidFill>
            </a:endParaRPr>
          </a:p>
          <a:p>
            <a:r>
              <a:rPr lang="en-US" sz="1800" dirty="0">
                <a:solidFill>
                  <a:schemeClr val="tx1"/>
                </a:solidFill>
              </a:rPr>
              <a:t>If </a:t>
            </a:r>
            <a:r>
              <a:rPr lang="en-US" sz="1800" i="1" dirty="0">
                <a:solidFill>
                  <a:schemeClr val="tx1"/>
                </a:solidFill>
              </a:rPr>
              <a:t>Q</a:t>
            </a:r>
            <a:r>
              <a:rPr lang="en-US" sz="1800" i="1" baseline="-25000" dirty="0">
                <a:solidFill>
                  <a:schemeClr val="tx1"/>
                </a:solidFill>
              </a:rPr>
              <a:t>SS </a:t>
            </a:r>
            <a:r>
              <a:rPr lang="en-US" sz="1800" dirty="0">
                <a:solidFill>
                  <a:schemeClr val="tx1"/>
                </a:solidFill>
              </a:rPr>
              <a:t>~ 25,000 m</a:t>
            </a:r>
            <a:r>
              <a:rPr lang="en-US" sz="1800" baseline="30000" dirty="0">
                <a:solidFill>
                  <a:schemeClr val="tx1"/>
                </a:solidFill>
              </a:rPr>
              <a:t>3</a:t>
            </a:r>
            <a:r>
              <a:rPr lang="en-US" sz="1800" dirty="0">
                <a:solidFill>
                  <a:schemeClr val="tx1"/>
                </a:solidFill>
              </a:rPr>
              <a:t>/</a:t>
            </a:r>
            <a:r>
              <a:rPr lang="en-US" sz="1800" dirty="0" err="1">
                <a:solidFill>
                  <a:schemeClr val="tx1"/>
                </a:solidFill>
              </a:rPr>
              <a:t>yr</a:t>
            </a:r>
            <a:endParaRPr lang="en-US" sz="1800" dirty="0">
              <a:solidFill>
                <a:schemeClr val="tx1"/>
              </a:solidFill>
            </a:endParaRPr>
          </a:p>
          <a:p>
            <a:endParaRPr lang="en-US" sz="800" i="1" dirty="0">
              <a:solidFill>
                <a:schemeClr val="tx1"/>
              </a:solidFill>
            </a:endParaRPr>
          </a:p>
          <a:p>
            <a:r>
              <a:rPr lang="en-US" sz="1800" dirty="0">
                <a:solidFill>
                  <a:schemeClr val="tx1"/>
                </a:solidFill>
              </a:rPr>
              <a:t>then </a:t>
            </a:r>
            <a:r>
              <a:rPr lang="en-US" sz="1800" i="1" dirty="0">
                <a:solidFill>
                  <a:schemeClr val="tx1"/>
                </a:solidFill>
              </a:rPr>
              <a:t>Q</a:t>
            </a:r>
            <a:r>
              <a:rPr lang="en-US" sz="1800" i="1" baseline="-25000" dirty="0">
                <a:solidFill>
                  <a:schemeClr val="tx1"/>
                </a:solidFill>
              </a:rPr>
              <a:t>NS </a:t>
            </a:r>
            <a:r>
              <a:rPr lang="en-US" sz="1800" dirty="0">
                <a:solidFill>
                  <a:schemeClr val="tx1"/>
                </a:solidFill>
              </a:rPr>
              <a:t>~ 6,000 m</a:t>
            </a:r>
            <a:r>
              <a:rPr lang="en-US" sz="1800" baseline="30000" dirty="0">
                <a:solidFill>
                  <a:schemeClr val="tx1"/>
                </a:solidFill>
              </a:rPr>
              <a:t>3</a:t>
            </a:r>
            <a:r>
              <a:rPr lang="en-US" sz="1800" dirty="0">
                <a:solidFill>
                  <a:schemeClr val="tx1"/>
                </a:solidFill>
              </a:rPr>
              <a:t>/</a:t>
            </a:r>
            <a:r>
              <a:rPr lang="en-US" sz="1800" dirty="0" err="1">
                <a:solidFill>
                  <a:schemeClr val="tx1"/>
                </a:solidFill>
              </a:rPr>
              <a:t>yr</a:t>
            </a:r>
            <a:endParaRPr lang="en-US" sz="1800" dirty="0">
              <a:solidFill>
                <a:schemeClr val="tx1"/>
              </a:solidFill>
            </a:endParaRPr>
          </a:p>
        </p:txBody>
      </p:sp>
    </p:spTree>
    <p:extLst>
      <p:ext uri="{BB962C8B-B14F-4D97-AF65-F5344CB8AC3E}">
        <p14:creationId xmlns:p14="http://schemas.microsoft.com/office/powerpoint/2010/main" val="51023012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D0A67-9C54-4F91-B328-1257A299CEA2}"/>
              </a:ext>
            </a:extLst>
          </p:cNvPr>
          <p:cNvSpPr>
            <a:spLocks noGrp="1"/>
          </p:cNvSpPr>
          <p:nvPr>
            <p:ph type="title"/>
          </p:nvPr>
        </p:nvSpPr>
        <p:spPr>
          <a:xfrm>
            <a:off x="1124184" y="609600"/>
            <a:ext cx="7638816" cy="589064"/>
          </a:xfrm>
        </p:spPr>
        <p:txBody>
          <a:bodyPr/>
          <a:lstStyle/>
          <a:p>
            <a:r>
              <a:rPr lang="en-US" dirty="0"/>
              <a:t>Preliminary Alternative Plans</a:t>
            </a:r>
          </a:p>
        </p:txBody>
      </p:sp>
      <p:pic>
        <p:nvPicPr>
          <p:cNvPr id="4" name="Content Placeholder 3">
            <a:extLst>
              <a:ext uri="{FF2B5EF4-FFF2-40B4-BE49-F238E27FC236}">
                <a16:creationId xmlns:a16="http://schemas.microsoft.com/office/drawing/2014/main" id="{31A63958-0FD4-4012-82DB-565A279B3B42}"/>
              </a:ext>
            </a:extLst>
          </p:cNvPr>
          <p:cNvPicPr>
            <a:picLocks noGrp="1" noChangeAspect="1"/>
          </p:cNvPicPr>
          <p:nvPr>
            <p:ph sz="quarter" idx="10"/>
          </p:nvPr>
        </p:nvPicPr>
        <p:blipFill>
          <a:blip r:embed="rId2"/>
          <a:stretch>
            <a:fillRect/>
          </a:stretch>
        </p:blipFill>
        <p:spPr>
          <a:xfrm>
            <a:off x="1627408" y="1198663"/>
            <a:ext cx="6457208" cy="4525105"/>
          </a:xfrm>
          <a:prstGeom prst="rect">
            <a:avLst/>
          </a:prstGeom>
        </p:spPr>
      </p:pic>
      <p:sp>
        <p:nvSpPr>
          <p:cNvPr id="3" name="Rectangle 2">
            <a:extLst>
              <a:ext uri="{FF2B5EF4-FFF2-40B4-BE49-F238E27FC236}">
                <a16:creationId xmlns:a16="http://schemas.microsoft.com/office/drawing/2014/main" id="{21BA3135-2990-E6E9-B8A2-A45056DB1387}"/>
              </a:ext>
            </a:extLst>
          </p:cNvPr>
          <p:cNvSpPr/>
          <p:nvPr/>
        </p:nvSpPr>
        <p:spPr>
          <a:xfrm>
            <a:off x="192123" y="6019800"/>
            <a:ext cx="3903697" cy="369332"/>
          </a:xfrm>
          <a:prstGeom prst="rect">
            <a:avLst/>
          </a:prstGeom>
        </p:spPr>
        <p:txBody>
          <a:bodyPr wrap="none">
            <a:spAutoFit/>
          </a:bodyPr>
          <a:lstStyle/>
          <a:p>
            <a:r>
              <a:rPr lang="en-US" sz="1800" dirty="0">
                <a:solidFill>
                  <a:schemeClr val="tx1"/>
                </a:solidFill>
              </a:rPr>
              <a:t>USACE presentation in August 2023</a:t>
            </a:r>
            <a:endParaRPr lang="en-US" sz="1800" dirty="0"/>
          </a:p>
        </p:txBody>
      </p:sp>
      <p:sp>
        <p:nvSpPr>
          <p:cNvPr id="5" name="Rectangle 4">
            <a:extLst>
              <a:ext uri="{FF2B5EF4-FFF2-40B4-BE49-F238E27FC236}">
                <a16:creationId xmlns:a16="http://schemas.microsoft.com/office/drawing/2014/main" id="{3AA5017C-D696-3B8A-243E-DB5EE46519F4}"/>
              </a:ext>
            </a:extLst>
          </p:cNvPr>
          <p:cNvSpPr/>
          <p:nvPr/>
        </p:nvSpPr>
        <p:spPr>
          <a:xfrm>
            <a:off x="4461409" y="5604301"/>
            <a:ext cx="4490468" cy="830997"/>
          </a:xfrm>
          <a:prstGeom prst="rect">
            <a:avLst/>
          </a:prstGeom>
          <a:solidFill>
            <a:srgbClr val="FFC000"/>
          </a:solidFill>
        </p:spPr>
        <p:txBody>
          <a:bodyPr wrap="square">
            <a:spAutoFit/>
          </a:bodyPr>
          <a:lstStyle/>
          <a:p>
            <a:r>
              <a:rPr lang="en-US" sz="2400" dirty="0">
                <a:solidFill>
                  <a:schemeClr val="tx1"/>
                </a:solidFill>
              </a:rPr>
              <a:t>Matrix effectively unchanged from 1974 Sec 111 study</a:t>
            </a:r>
            <a:endParaRPr lang="en-US" sz="2400" dirty="0"/>
          </a:p>
        </p:txBody>
      </p:sp>
    </p:spTree>
    <p:extLst>
      <p:ext uri="{BB962C8B-B14F-4D97-AF65-F5344CB8AC3E}">
        <p14:creationId xmlns:p14="http://schemas.microsoft.com/office/powerpoint/2010/main" val="1683643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76200"/>
            <a:ext cx="7620000" cy="5257800"/>
          </a:xfrm>
          <a:prstGeom prst="rect">
            <a:avLst/>
          </a:prstGeom>
        </p:spPr>
        <p:txBody>
          <a:bodyPr wrap="none" rtlCol="0" anchor="ctr">
            <a:spAutoFit/>
          </a:bodyPr>
          <a:lstStyle/>
          <a:p>
            <a:pPr algn="ctr"/>
            <a:endParaRPr lang="en-US" sz="2000" dirty="0">
              <a:solidFill>
                <a:schemeClr val="tx1"/>
              </a:solidFill>
            </a:endParaRPr>
          </a:p>
        </p:txBody>
      </p:sp>
      <p:sp>
        <p:nvSpPr>
          <p:cNvPr id="5" name="Rectangle 4"/>
          <p:cNvSpPr/>
          <p:nvPr/>
        </p:nvSpPr>
        <p:spPr>
          <a:xfrm>
            <a:off x="0" y="762000"/>
            <a:ext cx="9144000" cy="6096000"/>
          </a:xfrm>
          <a:prstGeom prst="rect">
            <a:avLst/>
          </a:prstGeom>
          <a:blipFill dpi="0" rotWithShape="1">
            <a:blip r:embed="rId3">
              <a:alphaModFix amt="25000"/>
            </a:blip>
            <a:srcRect/>
            <a:stretch>
              <a:fillRect/>
            </a:stretch>
          </a:blipFill>
          <a:ln>
            <a:solidFill>
              <a:schemeClr val="bg1"/>
            </a:solidFill>
          </a:ln>
        </p:spPr>
        <p:txBody>
          <a:bodyPr wrap="none" rtlCol="0" anchor="ctr">
            <a:spAutoFit/>
          </a:bodyPr>
          <a:lstStyle/>
          <a:p>
            <a:pPr algn="ctr"/>
            <a:endParaRPr lang="en-US" sz="2000" dirty="0">
              <a:solidFill>
                <a:schemeClr val="tx1"/>
              </a:solidFill>
            </a:endParaRPr>
          </a:p>
        </p:txBody>
      </p:sp>
      <p:sp>
        <p:nvSpPr>
          <p:cNvPr id="10" name="Rectangle 9"/>
          <p:cNvSpPr/>
          <p:nvPr/>
        </p:nvSpPr>
        <p:spPr>
          <a:xfrm>
            <a:off x="6629400" y="6543499"/>
            <a:ext cx="2593980" cy="307777"/>
          </a:xfrm>
          <a:prstGeom prst="rect">
            <a:avLst/>
          </a:prstGeom>
        </p:spPr>
        <p:txBody>
          <a:bodyPr wrap="none">
            <a:spAutoFit/>
          </a:bodyPr>
          <a:lstStyle/>
          <a:p>
            <a:r>
              <a:rPr lang="en-US" sz="1400" dirty="0">
                <a:solidFill>
                  <a:schemeClr val="tx1"/>
                </a:solidFill>
              </a:rPr>
              <a:t>Map: Collins &amp; Bayfield (1825)</a:t>
            </a:r>
            <a:endParaRPr lang="en-US" sz="1400" dirty="0"/>
          </a:p>
        </p:txBody>
      </p:sp>
      <p:sp>
        <p:nvSpPr>
          <p:cNvPr id="12" name="Rectangle 11">
            <a:extLst>
              <a:ext uri="{FF2B5EF4-FFF2-40B4-BE49-F238E27FC236}">
                <a16:creationId xmlns:a16="http://schemas.microsoft.com/office/drawing/2014/main" id="{32479A43-E63F-7A8E-9757-A5D1F3E99350}"/>
              </a:ext>
            </a:extLst>
          </p:cNvPr>
          <p:cNvSpPr/>
          <p:nvPr/>
        </p:nvSpPr>
        <p:spPr>
          <a:xfrm>
            <a:off x="228600" y="152400"/>
            <a:ext cx="5943600" cy="523220"/>
          </a:xfrm>
          <a:prstGeom prst="rect">
            <a:avLst/>
          </a:prstGeom>
          <a:noFill/>
        </p:spPr>
        <p:txBody>
          <a:bodyPr wrap="square">
            <a:spAutoFit/>
          </a:bodyPr>
          <a:lstStyle/>
          <a:p>
            <a:r>
              <a:rPr lang="en-US" sz="2800" dirty="0">
                <a:solidFill>
                  <a:schemeClr val="tx1"/>
                </a:solidFill>
              </a:rPr>
              <a:t>Goals / objectives:</a:t>
            </a:r>
            <a:endParaRPr lang="en-US" sz="2800" dirty="0"/>
          </a:p>
        </p:txBody>
      </p:sp>
      <p:sp>
        <p:nvSpPr>
          <p:cNvPr id="13" name="Rectangle 12">
            <a:extLst>
              <a:ext uri="{FF2B5EF4-FFF2-40B4-BE49-F238E27FC236}">
                <a16:creationId xmlns:a16="http://schemas.microsoft.com/office/drawing/2014/main" id="{32479A43-E63F-7A8E-9757-A5D1F3E99350}"/>
              </a:ext>
            </a:extLst>
          </p:cNvPr>
          <p:cNvSpPr/>
          <p:nvPr/>
        </p:nvSpPr>
        <p:spPr>
          <a:xfrm>
            <a:off x="152400" y="1700748"/>
            <a:ext cx="8991600" cy="3416320"/>
          </a:xfrm>
          <a:prstGeom prst="rect">
            <a:avLst/>
          </a:prstGeom>
          <a:noFill/>
        </p:spPr>
        <p:txBody>
          <a:bodyPr wrap="square">
            <a:spAutoFit/>
          </a:bodyPr>
          <a:lstStyle/>
          <a:p>
            <a:pPr marL="342900" indent="-342900">
              <a:buFont typeface="Arial" panose="020B0604020202020204" pitchFamily="34" charset="0"/>
              <a:buChar char="•"/>
            </a:pPr>
            <a:endParaRPr lang="en-US" sz="2400" dirty="0">
              <a:solidFill>
                <a:schemeClr val="tx1"/>
              </a:solidFill>
            </a:endParaRPr>
          </a:p>
          <a:p>
            <a:pPr marL="342900" indent="-342900">
              <a:buFont typeface="Arial" panose="020B0604020202020204" pitchFamily="34" charset="0"/>
              <a:buChar char="•"/>
            </a:pPr>
            <a:r>
              <a:rPr lang="en-US" sz="2400" dirty="0">
                <a:solidFill>
                  <a:schemeClr val="tx1"/>
                </a:solidFill>
              </a:rPr>
              <a:t>Discuss / critique </a:t>
            </a:r>
            <a:r>
              <a:rPr lang="en-US" sz="2400" b="1" dirty="0">
                <a:solidFill>
                  <a:schemeClr val="tx1"/>
                </a:solidFill>
              </a:rPr>
              <a:t>Section 111 </a:t>
            </a:r>
            <a:r>
              <a:rPr lang="en-US" sz="2400" dirty="0">
                <a:solidFill>
                  <a:schemeClr val="tx1"/>
                </a:solidFill>
              </a:rPr>
              <a:t>studies (historical and current)</a:t>
            </a:r>
          </a:p>
          <a:p>
            <a:pPr marL="342900" indent="-342900">
              <a:buFont typeface="Arial" panose="020B0604020202020204" pitchFamily="34" charset="0"/>
              <a:buChar char="•"/>
            </a:pPr>
            <a:endParaRPr lang="en-US" sz="2400" dirty="0">
              <a:solidFill>
                <a:schemeClr val="tx1"/>
              </a:solidFill>
            </a:endParaRPr>
          </a:p>
          <a:p>
            <a:pPr marL="342900" indent="-342900">
              <a:buFont typeface="Arial" panose="020B0604020202020204" pitchFamily="34" charset="0"/>
              <a:buChar char="•"/>
            </a:pPr>
            <a:r>
              <a:rPr lang="en-US" sz="2400" dirty="0">
                <a:solidFill>
                  <a:schemeClr val="tx1"/>
                </a:solidFill>
              </a:rPr>
              <a:t>Provide overview of </a:t>
            </a:r>
            <a:r>
              <a:rPr lang="en-US" sz="2400" b="1" dirty="0">
                <a:solidFill>
                  <a:schemeClr val="tx1"/>
                </a:solidFill>
              </a:rPr>
              <a:t>modern</a:t>
            </a:r>
            <a:r>
              <a:rPr lang="en-US" sz="2400" dirty="0">
                <a:solidFill>
                  <a:schemeClr val="tx1"/>
                </a:solidFill>
              </a:rPr>
              <a:t> interplay of </a:t>
            </a:r>
            <a:r>
              <a:rPr lang="en-US" sz="2400" b="1" dirty="0">
                <a:solidFill>
                  <a:schemeClr val="tx1"/>
                </a:solidFill>
              </a:rPr>
              <a:t>sediment supply</a:t>
            </a:r>
            <a:r>
              <a:rPr lang="en-US" sz="2400" dirty="0">
                <a:solidFill>
                  <a:schemeClr val="tx1"/>
                </a:solidFill>
              </a:rPr>
              <a:t> and </a:t>
            </a:r>
            <a:r>
              <a:rPr lang="en-US" sz="2400" b="1" dirty="0">
                <a:solidFill>
                  <a:schemeClr val="tx1"/>
                </a:solidFill>
              </a:rPr>
              <a:t>lake-level rise</a:t>
            </a:r>
            <a:r>
              <a:rPr lang="en-US" sz="2400" dirty="0">
                <a:solidFill>
                  <a:schemeClr val="tx1"/>
                </a:solidFill>
              </a:rPr>
              <a:t> and causes of erosion / deposition</a:t>
            </a:r>
          </a:p>
          <a:p>
            <a:pPr marL="342900" indent="-342900">
              <a:buFont typeface="Arial" panose="020B0604020202020204" pitchFamily="34" charset="0"/>
              <a:buChar char="•"/>
            </a:pPr>
            <a:endParaRPr lang="en-US" sz="2400" dirty="0">
              <a:solidFill>
                <a:schemeClr val="tx1"/>
              </a:solidFill>
            </a:endParaRPr>
          </a:p>
          <a:p>
            <a:pPr marL="342900" indent="-342900">
              <a:buFont typeface="Arial" panose="020B0604020202020204" pitchFamily="34" charset="0"/>
              <a:buChar char="•"/>
            </a:pPr>
            <a:r>
              <a:rPr lang="en-US" sz="2400" dirty="0">
                <a:solidFill>
                  <a:schemeClr val="tx1"/>
                </a:solidFill>
              </a:rPr>
              <a:t>	Minimal discussion of MN / WI Point genesis</a:t>
            </a:r>
          </a:p>
          <a:p>
            <a:pPr marL="342900" indent="-342900">
              <a:buFont typeface="Arial" panose="020B0604020202020204" pitchFamily="34" charset="0"/>
              <a:buChar char="•"/>
            </a:pPr>
            <a:endParaRPr lang="en-US" sz="2400" dirty="0">
              <a:solidFill>
                <a:schemeClr val="tx1"/>
              </a:solidFill>
            </a:endParaRPr>
          </a:p>
          <a:p>
            <a:pPr marL="342900" indent="-342900">
              <a:buFont typeface="Arial" panose="020B0604020202020204" pitchFamily="34" charset="0"/>
              <a:buChar char="•"/>
            </a:pPr>
            <a:r>
              <a:rPr lang="en-US" sz="2400" dirty="0">
                <a:solidFill>
                  <a:schemeClr val="tx1"/>
                </a:solidFill>
              </a:rPr>
              <a:t>Propose a long-term solution to the intractable situation</a:t>
            </a:r>
          </a:p>
        </p:txBody>
      </p:sp>
    </p:spTree>
    <p:extLst>
      <p:ext uri="{BB962C8B-B14F-4D97-AF65-F5344CB8AC3E}">
        <p14:creationId xmlns:p14="http://schemas.microsoft.com/office/powerpoint/2010/main" val="5004611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erial view of a body of water&#10;&#10;Description automatically generated">
            <a:extLst>
              <a:ext uri="{FF2B5EF4-FFF2-40B4-BE49-F238E27FC236}">
                <a16:creationId xmlns:a16="http://schemas.microsoft.com/office/drawing/2014/main" id="{5A95B889-3155-6B1B-0C1B-E1123B1C24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03122"/>
            <a:ext cx="9144000" cy="5750078"/>
          </a:xfrm>
          <a:prstGeom prst="rect">
            <a:avLst/>
          </a:prstGeom>
        </p:spPr>
      </p:pic>
      <p:sp>
        <p:nvSpPr>
          <p:cNvPr id="3" name="Rectangle 2">
            <a:extLst>
              <a:ext uri="{FF2B5EF4-FFF2-40B4-BE49-F238E27FC236}">
                <a16:creationId xmlns:a16="http://schemas.microsoft.com/office/drawing/2014/main" id="{B845C337-13C2-36FB-D097-86ADDF33D2F0}"/>
              </a:ext>
            </a:extLst>
          </p:cNvPr>
          <p:cNvSpPr/>
          <p:nvPr/>
        </p:nvSpPr>
        <p:spPr>
          <a:xfrm>
            <a:off x="10160" y="209618"/>
            <a:ext cx="4174541" cy="461665"/>
          </a:xfrm>
          <a:prstGeom prst="rect">
            <a:avLst/>
          </a:prstGeom>
        </p:spPr>
        <p:txBody>
          <a:bodyPr wrap="none">
            <a:spAutoFit/>
          </a:bodyPr>
          <a:lstStyle/>
          <a:p>
            <a:r>
              <a:rPr lang="en-US" sz="2400" dirty="0">
                <a:solidFill>
                  <a:schemeClr val="tx1"/>
                </a:solidFill>
              </a:rPr>
              <a:t>Alternative long-term solution</a:t>
            </a:r>
            <a:endParaRPr lang="en-US" sz="2400" dirty="0"/>
          </a:p>
        </p:txBody>
      </p:sp>
      <p:sp>
        <p:nvSpPr>
          <p:cNvPr id="4" name="Rectangle 3">
            <a:extLst>
              <a:ext uri="{FF2B5EF4-FFF2-40B4-BE49-F238E27FC236}">
                <a16:creationId xmlns:a16="http://schemas.microsoft.com/office/drawing/2014/main" id="{915FA0BB-6E94-50AC-3E51-30D7F141065E}"/>
              </a:ext>
            </a:extLst>
          </p:cNvPr>
          <p:cNvSpPr/>
          <p:nvPr/>
        </p:nvSpPr>
        <p:spPr>
          <a:xfrm>
            <a:off x="5486400" y="304800"/>
            <a:ext cx="3657600" cy="3046988"/>
          </a:xfrm>
          <a:prstGeom prst="rect">
            <a:avLst/>
          </a:prstGeom>
          <a:solidFill>
            <a:schemeClr val="accent5"/>
          </a:solidFill>
        </p:spPr>
        <p:txBody>
          <a:bodyPr wrap="square">
            <a:spAutoFit/>
          </a:bodyPr>
          <a:lstStyle/>
          <a:p>
            <a:pPr marL="342900" indent="-342900">
              <a:buFont typeface="Arial" panose="020B0604020202020204" pitchFamily="34" charset="0"/>
              <a:buChar char="•"/>
            </a:pPr>
            <a:r>
              <a:rPr lang="en-US" sz="2400" dirty="0">
                <a:solidFill>
                  <a:schemeClr val="tx1"/>
                </a:solidFill>
              </a:rPr>
              <a:t>Locate (approximately) </a:t>
            </a:r>
            <a:r>
              <a:rPr lang="en-US" sz="2400" b="1" dirty="0">
                <a:solidFill>
                  <a:schemeClr val="tx1"/>
                </a:solidFill>
              </a:rPr>
              <a:t>zero-flux node</a:t>
            </a:r>
            <a:r>
              <a:rPr lang="en-US" sz="2400" dirty="0">
                <a:solidFill>
                  <a:schemeClr val="tx1"/>
                </a:solidFill>
              </a:rPr>
              <a:t>;</a:t>
            </a:r>
          </a:p>
          <a:p>
            <a:pPr marL="342900" indent="-342900">
              <a:buFont typeface="Arial" panose="020B0604020202020204" pitchFamily="34" charset="0"/>
              <a:buChar char="•"/>
            </a:pPr>
            <a:r>
              <a:rPr lang="en-US" sz="2400" dirty="0">
                <a:solidFill>
                  <a:schemeClr val="tx1"/>
                </a:solidFill>
              </a:rPr>
              <a:t>Construct </a:t>
            </a:r>
            <a:r>
              <a:rPr lang="en-US" sz="2400" b="1" dirty="0">
                <a:solidFill>
                  <a:schemeClr val="tx1"/>
                </a:solidFill>
              </a:rPr>
              <a:t>new inlet </a:t>
            </a:r>
            <a:r>
              <a:rPr lang="en-US" sz="2400" dirty="0">
                <a:solidFill>
                  <a:schemeClr val="tx1"/>
                </a:solidFill>
              </a:rPr>
              <a:t>(jetties) here;</a:t>
            </a:r>
          </a:p>
          <a:p>
            <a:pPr marL="342900" indent="-342900">
              <a:buFont typeface="Arial" panose="020B0604020202020204" pitchFamily="34" charset="0"/>
              <a:buChar char="•"/>
            </a:pPr>
            <a:r>
              <a:rPr lang="en-US" sz="2400" dirty="0">
                <a:solidFill>
                  <a:schemeClr val="tx1"/>
                </a:solidFill>
              </a:rPr>
              <a:t>Progressively decommission / remove both Duluth and Superior entries.</a:t>
            </a:r>
            <a:endParaRPr lang="en-US" sz="2400" dirty="0"/>
          </a:p>
        </p:txBody>
      </p:sp>
      <p:cxnSp>
        <p:nvCxnSpPr>
          <p:cNvPr id="8" name="Straight Connector 7">
            <a:extLst>
              <a:ext uri="{FF2B5EF4-FFF2-40B4-BE49-F238E27FC236}">
                <a16:creationId xmlns:a16="http://schemas.microsoft.com/office/drawing/2014/main" id="{859E015B-7E79-D361-45DA-9B5A4D10DF9E}"/>
              </a:ext>
            </a:extLst>
          </p:cNvPr>
          <p:cNvCxnSpPr/>
          <p:nvPr/>
        </p:nvCxnSpPr>
        <p:spPr bwMode="auto">
          <a:xfrm flipV="1">
            <a:off x="2895600" y="2590800"/>
            <a:ext cx="228600" cy="152400"/>
          </a:xfrm>
          <a:prstGeom prst="line">
            <a:avLst/>
          </a:prstGeom>
          <a:solidFill>
            <a:schemeClr val="accent1"/>
          </a:solidFill>
          <a:ln w="76200"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Rectangle 9">
            <a:extLst>
              <a:ext uri="{FF2B5EF4-FFF2-40B4-BE49-F238E27FC236}">
                <a16:creationId xmlns:a16="http://schemas.microsoft.com/office/drawing/2014/main" id="{25DFED97-C974-1737-9DBD-49ECD6DE0036}"/>
              </a:ext>
            </a:extLst>
          </p:cNvPr>
          <p:cNvSpPr/>
          <p:nvPr/>
        </p:nvSpPr>
        <p:spPr>
          <a:xfrm>
            <a:off x="311739" y="1535906"/>
            <a:ext cx="1587841" cy="584775"/>
          </a:xfrm>
          <a:prstGeom prst="rect">
            <a:avLst/>
          </a:prstGeom>
          <a:solidFill>
            <a:schemeClr val="accent5"/>
          </a:solidFill>
          <a:ln w="19050">
            <a:solidFill>
              <a:srgbClr val="FFC000"/>
            </a:solidFill>
          </a:ln>
        </p:spPr>
        <p:txBody>
          <a:bodyPr wrap="square">
            <a:spAutoFit/>
          </a:bodyPr>
          <a:lstStyle/>
          <a:p>
            <a:r>
              <a:rPr lang="en-US" sz="1600" dirty="0">
                <a:solidFill>
                  <a:schemeClr val="tx1"/>
                </a:solidFill>
              </a:rPr>
              <a:t>Zero-flux node = New jetties</a:t>
            </a:r>
            <a:endParaRPr lang="en-US" sz="1600" dirty="0"/>
          </a:p>
        </p:txBody>
      </p:sp>
      <p:cxnSp>
        <p:nvCxnSpPr>
          <p:cNvPr id="11" name="Straight Arrow Connector 10">
            <a:extLst>
              <a:ext uri="{FF2B5EF4-FFF2-40B4-BE49-F238E27FC236}">
                <a16:creationId xmlns:a16="http://schemas.microsoft.com/office/drawing/2014/main" id="{667B2D88-E183-E295-679A-972DFE5635F9}"/>
              </a:ext>
            </a:extLst>
          </p:cNvPr>
          <p:cNvCxnSpPr/>
          <p:nvPr/>
        </p:nvCxnSpPr>
        <p:spPr bwMode="auto">
          <a:xfrm flipH="1">
            <a:off x="3276600" y="1371600"/>
            <a:ext cx="2133600" cy="1143000"/>
          </a:xfrm>
          <a:prstGeom prst="straightConnector1">
            <a:avLst/>
          </a:prstGeom>
          <a:solidFill>
            <a:schemeClr val="accent1"/>
          </a:solidFill>
          <a:ln w="19050" cap="flat" cmpd="sng" algn="ctr">
            <a:solidFill>
              <a:schemeClr val="bg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Rectangle 14">
            <a:extLst>
              <a:ext uri="{FF2B5EF4-FFF2-40B4-BE49-F238E27FC236}">
                <a16:creationId xmlns:a16="http://schemas.microsoft.com/office/drawing/2014/main" id="{F06C0F25-D776-72C6-1C64-A58D222EE0E2}"/>
              </a:ext>
            </a:extLst>
          </p:cNvPr>
          <p:cNvSpPr/>
          <p:nvPr/>
        </p:nvSpPr>
        <p:spPr>
          <a:xfrm>
            <a:off x="152400" y="5639379"/>
            <a:ext cx="8305800" cy="830997"/>
          </a:xfrm>
          <a:prstGeom prst="rect">
            <a:avLst/>
          </a:prstGeom>
          <a:solidFill>
            <a:srgbClr val="FFC000"/>
          </a:solidFill>
          <a:ln w="19050">
            <a:solidFill>
              <a:srgbClr val="C00000"/>
            </a:solidFill>
          </a:ln>
        </p:spPr>
        <p:txBody>
          <a:bodyPr wrap="square">
            <a:spAutoFit/>
          </a:bodyPr>
          <a:lstStyle/>
          <a:p>
            <a:r>
              <a:rPr lang="en-US" sz="2400" dirty="0">
                <a:solidFill>
                  <a:schemeClr val="tx1"/>
                </a:solidFill>
              </a:rPr>
              <a:t>Current locations of jetties / breakwaters represent a near-worst-case scenario for sediment starvation of MN Point</a:t>
            </a:r>
            <a:endParaRPr lang="en-US" sz="2400" dirty="0"/>
          </a:p>
        </p:txBody>
      </p:sp>
      <p:cxnSp>
        <p:nvCxnSpPr>
          <p:cNvPr id="16" name="Straight Arrow Connector 15">
            <a:extLst>
              <a:ext uri="{FF2B5EF4-FFF2-40B4-BE49-F238E27FC236}">
                <a16:creationId xmlns:a16="http://schemas.microsoft.com/office/drawing/2014/main" id="{A92BDCC6-700D-D668-5DB1-A547CCDCC830}"/>
              </a:ext>
            </a:extLst>
          </p:cNvPr>
          <p:cNvCxnSpPr/>
          <p:nvPr/>
        </p:nvCxnSpPr>
        <p:spPr bwMode="auto">
          <a:xfrm>
            <a:off x="1899580" y="2100120"/>
            <a:ext cx="843620" cy="490680"/>
          </a:xfrm>
          <a:prstGeom prst="straightConnector1">
            <a:avLst/>
          </a:prstGeom>
          <a:solidFill>
            <a:schemeClr val="accent1"/>
          </a:solidFill>
          <a:ln w="28575" cap="flat" cmpd="sng" algn="ctr">
            <a:solidFill>
              <a:srgbClr val="FFC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49994707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12985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23890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40522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8586" t="15865" r="5824" b="11111"/>
          <a:stretch/>
        </p:blipFill>
        <p:spPr>
          <a:xfrm>
            <a:off x="152400" y="609600"/>
            <a:ext cx="8763000" cy="6192682"/>
          </a:xfrm>
          <a:prstGeom prst="rect">
            <a:avLst/>
          </a:prstGeom>
        </p:spPr>
      </p:pic>
      <p:sp>
        <p:nvSpPr>
          <p:cNvPr id="5" name="Rectangle 4"/>
          <p:cNvSpPr/>
          <p:nvPr/>
        </p:nvSpPr>
        <p:spPr>
          <a:xfrm>
            <a:off x="6781800" y="6402172"/>
            <a:ext cx="2178802" cy="400110"/>
          </a:xfrm>
          <a:prstGeom prst="rect">
            <a:avLst/>
          </a:prstGeom>
          <a:solidFill>
            <a:schemeClr val="bg1"/>
          </a:solidFill>
        </p:spPr>
        <p:txBody>
          <a:bodyPr wrap="none">
            <a:spAutoFit/>
          </a:bodyPr>
          <a:lstStyle/>
          <a:p>
            <a:r>
              <a:rPr lang="en-US" sz="2000" dirty="0">
                <a:solidFill>
                  <a:schemeClr val="tx1"/>
                </a:solidFill>
              </a:rPr>
              <a:t>1861 Meade map</a:t>
            </a:r>
            <a:endParaRPr lang="en-US" sz="2000" dirty="0"/>
          </a:p>
        </p:txBody>
      </p:sp>
      <p:sp>
        <p:nvSpPr>
          <p:cNvPr id="7" name="Rectangle 6">
            <a:extLst>
              <a:ext uri="{FF2B5EF4-FFF2-40B4-BE49-F238E27FC236}">
                <a16:creationId xmlns:a16="http://schemas.microsoft.com/office/drawing/2014/main" id="{32479A43-E63F-7A8E-9757-A5D1F3E99350}"/>
              </a:ext>
            </a:extLst>
          </p:cNvPr>
          <p:cNvSpPr/>
          <p:nvPr/>
        </p:nvSpPr>
        <p:spPr>
          <a:xfrm>
            <a:off x="152400" y="76200"/>
            <a:ext cx="5943600" cy="461665"/>
          </a:xfrm>
          <a:prstGeom prst="rect">
            <a:avLst/>
          </a:prstGeom>
          <a:noFill/>
        </p:spPr>
        <p:txBody>
          <a:bodyPr wrap="square">
            <a:spAutoFit/>
          </a:bodyPr>
          <a:lstStyle/>
          <a:p>
            <a:r>
              <a:rPr lang="en-US" sz="2400" dirty="0">
                <a:solidFill>
                  <a:schemeClr val="tx1"/>
                </a:solidFill>
              </a:rPr>
              <a:t>A (very) brief history of MN/WI Points</a:t>
            </a:r>
            <a:endParaRPr lang="en-US" sz="2400" dirty="0"/>
          </a:p>
        </p:txBody>
      </p:sp>
    </p:spTree>
    <p:extLst>
      <p:ext uri="{BB962C8B-B14F-4D97-AF65-F5344CB8AC3E}">
        <p14:creationId xmlns:p14="http://schemas.microsoft.com/office/powerpoint/2010/main" val="1752882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map&#10;&#10;Description automatically generated">
            <a:extLst>
              <a:ext uri="{FF2B5EF4-FFF2-40B4-BE49-F238E27FC236}">
                <a16:creationId xmlns:a16="http://schemas.microsoft.com/office/drawing/2014/main" id="{A0577762-5C72-4898-AF23-0C6E38D00219}"/>
              </a:ext>
            </a:extLst>
          </p:cNvPr>
          <p:cNvPicPr>
            <a:picLocks noChangeAspect="1"/>
          </p:cNvPicPr>
          <p:nvPr/>
        </p:nvPicPr>
        <p:blipFill rotWithShape="1">
          <a:blip r:embed="rId3">
            <a:extLst>
              <a:ext uri="{28A0092B-C50C-407E-A947-70E740481C1C}">
                <a14:useLocalDpi xmlns:a14="http://schemas.microsoft.com/office/drawing/2010/main" val="0"/>
              </a:ext>
            </a:extLst>
          </a:blip>
          <a:srcRect t="3094" b="10309"/>
          <a:stretch/>
        </p:blipFill>
        <p:spPr>
          <a:xfrm>
            <a:off x="26894" y="678287"/>
            <a:ext cx="8216871" cy="6248400"/>
          </a:xfrm>
          <a:prstGeom prst="rect">
            <a:avLst/>
          </a:prstGeom>
        </p:spPr>
      </p:pic>
      <p:sp>
        <p:nvSpPr>
          <p:cNvPr id="8" name="Rectangle 7">
            <a:extLst>
              <a:ext uri="{FF2B5EF4-FFF2-40B4-BE49-F238E27FC236}">
                <a16:creationId xmlns:a16="http://schemas.microsoft.com/office/drawing/2014/main" id="{E560BD21-1CB5-40CD-ABDB-6CEAADCA621F}"/>
              </a:ext>
            </a:extLst>
          </p:cNvPr>
          <p:cNvSpPr/>
          <p:nvPr/>
        </p:nvSpPr>
        <p:spPr>
          <a:xfrm>
            <a:off x="3451388" y="645425"/>
            <a:ext cx="3787612" cy="646331"/>
          </a:xfrm>
          <a:prstGeom prst="rect">
            <a:avLst/>
          </a:prstGeom>
          <a:solidFill>
            <a:schemeClr val="accent5">
              <a:lumMod val="20000"/>
              <a:lumOff val="80000"/>
            </a:schemeClr>
          </a:solidFill>
          <a:ln w="19050">
            <a:solidFill>
              <a:srgbClr val="C0000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Digitization of </a:t>
            </a:r>
            <a:r>
              <a:rPr kumimoji="0" lang="en-US"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1861</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Meade map by Andy Breckenridge and students</a:t>
            </a: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0" name="Rectangle 9">
            <a:extLst>
              <a:ext uri="{FF2B5EF4-FFF2-40B4-BE49-F238E27FC236}">
                <a16:creationId xmlns:a16="http://schemas.microsoft.com/office/drawing/2014/main" id="{32479A43-E63F-7A8E-9757-A5D1F3E99350}"/>
              </a:ext>
            </a:extLst>
          </p:cNvPr>
          <p:cNvSpPr/>
          <p:nvPr/>
        </p:nvSpPr>
        <p:spPr>
          <a:xfrm>
            <a:off x="152400" y="76200"/>
            <a:ext cx="8964706" cy="461665"/>
          </a:xfrm>
          <a:prstGeom prst="rect">
            <a:avLst/>
          </a:prstGeom>
          <a:noFill/>
        </p:spPr>
        <p:txBody>
          <a:bodyPr wrap="square">
            <a:spAutoFit/>
          </a:bodyPr>
          <a:lstStyle/>
          <a:p>
            <a:r>
              <a:rPr lang="en-US" sz="2400" dirty="0">
                <a:solidFill>
                  <a:schemeClr val="tx1"/>
                </a:solidFill>
              </a:rPr>
              <a:t>A (very) brief history of MN/WI Points: </a:t>
            </a:r>
            <a:r>
              <a:rPr lang="en-US" sz="2400" b="1" dirty="0">
                <a:solidFill>
                  <a:schemeClr val="tx1"/>
                </a:solidFill>
              </a:rPr>
              <a:t>1861 Bathymetry</a:t>
            </a:r>
            <a:endParaRPr lang="en-US" sz="2400" b="1" dirty="0"/>
          </a:p>
        </p:txBody>
      </p:sp>
      <p:sp>
        <p:nvSpPr>
          <p:cNvPr id="7" name="Rectangle 6">
            <a:extLst>
              <a:ext uri="{FF2B5EF4-FFF2-40B4-BE49-F238E27FC236}">
                <a16:creationId xmlns:a16="http://schemas.microsoft.com/office/drawing/2014/main" id="{CE9CDB3C-1B72-8E56-8E94-8949028D2A2C}"/>
              </a:ext>
            </a:extLst>
          </p:cNvPr>
          <p:cNvSpPr/>
          <p:nvPr/>
        </p:nvSpPr>
        <p:spPr>
          <a:xfrm>
            <a:off x="6381307" y="4444388"/>
            <a:ext cx="2362200" cy="369332"/>
          </a:xfrm>
          <a:prstGeom prst="rect">
            <a:avLst/>
          </a:prstGeom>
          <a:solidFill>
            <a:schemeClr val="bg1"/>
          </a:solidFill>
          <a:ln w="19050">
            <a:solidFill>
              <a:srgbClr val="C00000"/>
            </a:solidFill>
          </a:ln>
        </p:spPr>
        <p:txBody>
          <a:bodyPr wrap="square">
            <a:spAutoFit/>
          </a:bodyPr>
          <a:lstStyle/>
          <a:p>
            <a:r>
              <a:rPr lang="en-US" sz="1800" dirty="0">
                <a:solidFill>
                  <a:schemeClr val="tx1"/>
                </a:solidFill>
              </a:rPr>
              <a:t>Natural inlet in 1861</a:t>
            </a:r>
            <a:endParaRPr lang="en-US" sz="1800" dirty="0"/>
          </a:p>
        </p:txBody>
      </p:sp>
      <p:cxnSp>
        <p:nvCxnSpPr>
          <p:cNvPr id="9" name="Straight Arrow Connector 8">
            <a:extLst>
              <a:ext uri="{FF2B5EF4-FFF2-40B4-BE49-F238E27FC236}">
                <a16:creationId xmlns:a16="http://schemas.microsoft.com/office/drawing/2014/main" id="{5698D915-C9EE-14E4-9EB7-456F02384D96}"/>
              </a:ext>
            </a:extLst>
          </p:cNvPr>
          <p:cNvCxnSpPr/>
          <p:nvPr/>
        </p:nvCxnSpPr>
        <p:spPr bwMode="auto">
          <a:xfrm flipH="1">
            <a:off x="5581207" y="4800600"/>
            <a:ext cx="800100" cy="249096"/>
          </a:xfrm>
          <a:prstGeom prst="straightConnector1">
            <a:avLst/>
          </a:prstGeom>
          <a:solidFill>
            <a:schemeClr val="accent1"/>
          </a:solidFill>
          <a:ln w="1905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ectangle 10">
            <a:extLst>
              <a:ext uri="{FF2B5EF4-FFF2-40B4-BE49-F238E27FC236}">
                <a16:creationId xmlns:a16="http://schemas.microsoft.com/office/drawing/2014/main" id="{DB3128A2-6756-F27F-9726-4D1D1C4A459C}"/>
              </a:ext>
            </a:extLst>
          </p:cNvPr>
          <p:cNvSpPr/>
          <p:nvPr/>
        </p:nvSpPr>
        <p:spPr>
          <a:xfrm>
            <a:off x="1562100" y="6098255"/>
            <a:ext cx="2438400" cy="646331"/>
          </a:xfrm>
          <a:prstGeom prst="rect">
            <a:avLst/>
          </a:prstGeom>
          <a:solidFill>
            <a:schemeClr val="bg1"/>
          </a:solidFill>
          <a:ln w="19050">
            <a:solidFill>
              <a:srgbClr val="C00000"/>
            </a:solidFill>
          </a:ln>
        </p:spPr>
        <p:txBody>
          <a:bodyPr wrap="square">
            <a:spAutoFit/>
          </a:bodyPr>
          <a:lstStyle/>
          <a:p>
            <a:r>
              <a:rPr lang="en-US" sz="1800" dirty="0" err="1">
                <a:solidFill>
                  <a:schemeClr val="tx1"/>
                </a:solidFill>
              </a:rPr>
              <a:t>Nemadji</a:t>
            </a:r>
            <a:r>
              <a:rPr lang="en-US" sz="1800" dirty="0">
                <a:solidFill>
                  <a:schemeClr val="tx1"/>
                </a:solidFill>
              </a:rPr>
              <a:t> River and its sad, drowning delta</a:t>
            </a:r>
            <a:endParaRPr lang="en-US" sz="1800" dirty="0"/>
          </a:p>
        </p:txBody>
      </p:sp>
      <p:cxnSp>
        <p:nvCxnSpPr>
          <p:cNvPr id="12" name="Straight Arrow Connector 11">
            <a:extLst>
              <a:ext uri="{FF2B5EF4-FFF2-40B4-BE49-F238E27FC236}">
                <a16:creationId xmlns:a16="http://schemas.microsoft.com/office/drawing/2014/main" id="{7DDB06FD-FBF7-7684-0937-B73F49D1FEF7}"/>
              </a:ext>
            </a:extLst>
          </p:cNvPr>
          <p:cNvCxnSpPr/>
          <p:nvPr/>
        </p:nvCxnSpPr>
        <p:spPr bwMode="auto">
          <a:xfrm flipV="1">
            <a:off x="4000500" y="5791507"/>
            <a:ext cx="800100" cy="332652"/>
          </a:xfrm>
          <a:prstGeom prst="straightConnector1">
            <a:avLst/>
          </a:prstGeom>
          <a:solidFill>
            <a:schemeClr val="accent1"/>
          </a:solidFill>
          <a:ln w="1905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Rectangle 13">
            <a:extLst>
              <a:ext uri="{FF2B5EF4-FFF2-40B4-BE49-F238E27FC236}">
                <a16:creationId xmlns:a16="http://schemas.microsoft.com/office/drawing/2014/main" id="{365A89BE-2BA7-BAD3-5E5E-9313AFC8A299}"/>
              </a:ext>
            </a:extLst>
          </p:cNvPr>
          <p:cNvSpPr/>
          <p:nvPr/>
        </p:nvSpPr>
        <p:spPr>
          <a:xfrm>
            <a:off x="5308155" y="2706469"/>
            <a:ext cx="3671765" cy="646331"/>
          </a:xfrm>
          <a:prstGeom prst="rect">
            <a:avLst/>
          </a:prstGeom>
          <a:solidFill>
            <a:schemeClr val="bg1"/>
          </a:solidFill>
          <a:ln w="19050">
            <a:solidFill>
              <a:srgbClr val="C00000"/>
            </a:solidFill>
          </a:ln>
        </p:spPr>
        <p:txBody>
          <a:bodyPr wrap="square">
            <a:spAutoFit/>
          </a:bodyPr>
          <a:lstStyle/>
          <a:p>
            <a:r>
              <a:rPr lang="en-US" sz="1800" dirty="0">
                <a:solidFill>
                  <a:schemeClr val="tx1"/>
                </a:solidFill>
              </a:rPr>
              <a:t>Trace of St. Louis River in (sand) </a:t>
            </a:r>
            <a:r>
              <a:rPr lang="en-US" sz="1800" dirty="0" err="1">
                <a:solidFill>
                  <a:schemeClr val="tx1"/>
                </a:solidFill>
              </a:rPr>
              <a:t>strandplain</a:t>
            </a:r>
            <a:r>
              <a:rPr lang="en-US" sz="1800" dirty="0">
                <a:solidFill>
                  <a:schemeClr val="tx1"/>
                </a:solidFill>
              </a:rPr>
              <a:t> beneath estuary </a:t>
            </a:r>
            <a:endParaRPr lang="en-US" sz="1800" dirty="0"/>
          </a:p>
        </p:txBody>
      </p:sp>
      <p:cxnSp>
        <p:nvCxnSpPr>
          <p:cNvPr id="15" name="Straight Arrow Connector 14">
            <a:extLst>
              <a:ext uri="{FF2B5EF4-FFF2-40B4-BE49-F238E27FC236}">
                <a16:creationId xmlns:a16="http://schemas.microsoft.com/office/drawing/2014/main" id="{4EA7FE08-B8DA-342D-24BF-1F8DE6F1C0B9}"/>
              </a:ext>
            </a:extLst>
          </p:cNvPr>
          <p:cNvCxnSpPr/>
          <p:nvPr/>
        </p:nvCxnSpPr>
        <p:spPr bwMode="auto">
          <a:xfrm flipH="1">
            <a:off x="4267200" y="3081523"/>
            <a:ext cx="1040955" cy="1071173"/>
          </a:xfrm>
          <a:prstGeom prst="straightConnector1">
            <a:avLst/>
          </a:prstGeom>
          <a:solidFill>
            <a:schemeClr val="accent1"/>
          </a:solidFill>
          <a:ln w="1905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Arrow Connector 18">
            <a:extLst>
              <a:ext uri="{FF2B5EF4-FFF2-40B4-BE49-F238E27FC236}">
                <a16:creationId xmlns:a16="http://schemas.microsoft.com/office/drawing/2014/main" id="{2A397743-FBC9-A1C7-7584-81FF7AA6C023}"/>
              </a:ext>
            </a:extLst>
          </p:cNvPr>
          <p:cNvCxnSpPr/>
          <p:nvPr/>
        </p:nvCxnSpPr>
        <p:spPr bwMode="auto">
          <a:xfrm flipH="1">
            <a:off x="3016252" y="3081523"/>
            <a:ext cx="2291903" cy="0"/>
          </a:xfrm>
          <a:prstGeom prst="straightConnector1">
            <a:avLst/>
          </a:prstGeom>
          <a:solidFill>
            <a:schemeClr val="accent1"/>
          </a:solidFill>
          <a:ln w="1905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Arrow Connector 21">
            <a:extLst>
              <a:ext uri="{FF2B5EF4-FFF2-40B4-BE49-F238E27FC236}">
                <a16:creationId xmlns:a16="http://schemas.microsoft.com/office/drawing/2014/main" id="{98651FA1-86AB-B079-9605-92FBF0D9CD38}"/>
              </a:ext>
            </a:extLst>
          </p:cNvPr>
          <p:cNvCxnSpPr/>
          <p:nvPr/>
        </p:nvCxnSpPr>
        <p:spPr bwMode="auto">
          <a:xfrm flipH="1">
            <a:off x="2781300" y="1905000"/>
            <a:ext cx="2291903" cy="0"/>
          </a:xfrm>
          <a:prstGeom prst="straightConnector1">
            <a:avLst/>
          </a:prstGeom>
          <a:solidFill>
            <a:schemeClr val="accent1"/>
          </a:solidFill>
          <a:ln w="1905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Arrow Connector 22">
            <a:extLst>
              <a:ext uri="{FF2B5EF4-FFF2-40B4-BE49-F238E27FC236}">
                <a16:creationId xmlns:a16="http://schemas.microsoft.com/office/drawing/2014/main" id="{DD025EEA-8E7E-7092-9C62-A8190D7CF0A3}"/>
              </a:ext>
            </a:extLst>
          </p:cNvPr>
          <p:cNvCxnSpPr/>
          <p:nvPr/>
        </p:nvCxnSpPr>
        <p:spPr bwMode="auto">
          <a:xfrm flipH="1">
            <a:off x="3226245" y="1905000"/>
            <a:ext cx="1846958" cy="846205"/>
          </a:xfrm>
          <a:prstGeom prst="straightConnector1">
            <a:avLst/>
          </a:prstGeom>
          <a:solidFill>
            <a:schemeClr val="accent1"/>
          </a:solidFill>
          <a:ln w="19050"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Rectangle 24">
            <a:extLst>
              <a:ext uri="{FF2B5EF4-FFF2-40B4-BE49-F238E27FC236}">
                <a16:creationId xmlns:a16="http://schemas.microsoft.com/office/drawing/2014/main" id="{E0DADC79-8D60-6614-8DB1-8BE4DA50E40F}"/>
              </a:ext>
            </a:extLst>
          </p:cNvPr>
          <p:cNvSpPr/>
          <p:nvPr/>
        </p:nvSpPr>
        <p:spPr>
          <a:xfrm>
            <a:off x="5073203" y="1582981"/>
            <a:ext cx="3671765" cy="646331"/>
          </a:xfrm>
          <a:prstGeom prst="rect">
            <a:avLst/>
          </a:prstGeom>
          <a:solidFill>
            <a:schemeClr val="bg1"/>
          </a:solidFill>
          <a:ln w="19050">
            <a:solidFill>
              <a:srgbClr val="C00000"/>
            </a:solidFill>
          </a:ln>
        </p:spPr>
        <p:txBody>
          <a:bodyPr wrap="square">
            <a:spAutoFit/>
          </a:bodyPr>
          <a:lstStyle/>
          <a:p>
            <a:r>
              <a:rPr lang="en-US" sz="1800" dirty="0">
                <a:solidFill>
                  <a:schemeClr val="tx1"/>
                </a:solidFill>
              </a:rPr>
              <a:t>Older beach ridges (drowning </a:t>
            </a:r>
            <a:r>
              <a:rPr lang="en-US" sz="1800" dirty="0" err="1">
                <a:solidFill>
                  <a:schemeClr val="tx1"/>
                </a:solidFill>
              </a:rPr>
              <a:t>strandplain</a:t>
            </a:r>
            <a:r>
              <a:rPr lang="en-US" sz="1800" dirty="0">
                <a:solidFill>
                  <a:schemeClr val="tx1"/>
                </a:solidFill>
              </a:rPr>
              <a:t>) </a:t>
            </a:r>
            <a:endParaRPr lang="en-US" sz="1800" dirty="0"/>
          </a:p>
        </p:txBody>
      </p:sp>
    </p:spTree>
    <p:extLst>
      <p:ext uri="{BB962C8B-B14F-4D97-AF65-F5344CB8AC3E}">
        <p14:creationId xmlns:p14="http://schemas.microsoft.com/office/powerpoint/2010/main" val="22771968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houses in a field&#10;&#10;Description automatically generated">
            <a:extLst>
              <a:ext uri="{FF2B5EF4-FFF2-40B4-BE49-F238E27FC236}">
                <a16:creationId xmlns:a16="http://schemas.microsoft.com/office/drawing/2014/main" id="{452AA1C9-F6EA-08B7-627B-D3F46EF0E3F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86" y="0"/>
            <a:ext cx="9144000" cy="1859797"/>
          </a:xfrm>
          <a:prstGeom prst="rect">
            <a:avLst/>
          </a:prstGeom>
        </p:spPr>
      </p:pic>
      <p:pic>
        <p:nvPicPr>
          <p:cNvPr id="7" name="Picture 6" descr="A view of a city and harbor area&#10;&#10;Description automatically generated">
            <a:extLst>
              <a:ext uri="{FF2B5EF4-FFF2-40B4-BE49-F238E27FC236}">
                <a16:creationId xmlns:a16="http://schemas.microsoft.com/office/drawing/2014/main" id="{A51E4950-D32C-4F54-17C5-9DD7C7D29EB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4474"/>
          <a:stretch/>
        </p:blipFill>
        <p:spPr>
          <a:xfrm>
            <a:off x="4953000" y="4210367"/>
            <a:ext cx="4114800" cy="2495233"/>
          </a:xfrm>
          <a:prstGeom prst="rect">
            <a:avLst/>
          </a:prstGeom>
        </p:spPr>
      </p:pic>
      <p:pic>
        <p:nvPicPr>
          <p:cNvPr id="2" name="Picture 1">
            <a:extLst>
              <a:ext uri="{FF2B5EF4-FFF2-40B4-BE49-F238E27FC236}">
                <a16:creationId xmlns:a16="http://schemas.microsoft.com/office/drawing/2014/main" id="{9B40F32B-1D63-4381-AAD0-BB8CC9A8860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 y="1939869"/>
            <a:ext cx="4550664" cy="4499311"/>
          </a:xfrm>
          <a:prstGeom prst="rect">
            <a:avLst/>
          </a:prstGeom>
        </p:spPr>
      </p:pic>
      <p:sp>
        <p:nvSpPr>
          <p:cNvPr id="3" name="TextBox 2">
            <a:extLst>
              <a:ext uri="{FF2B5EF4-FFF2-40B4-BE49-F238E27FC236}">
                <a16:creationId xmlns:a16="http://schemas.microsoft.com/office/drawing/2014/main" id="{98F96C82-C5DF-86DF-9849-45A35F74ED6F}"/>
              </a:ext>
            </a:extLst>
          </p:cNvPr>
          <p:cNvSpPr txBox="1"/>
          <p:nvPr/>
        </p:nvSpPr>
        <p:spPr>
          <a:xfrm>
            <a:off x="3124200" y="2133600"/>
            <a:ext cx="5715001" cy="1754326"/>
          </a:xfrm>
          <a:prstGeom prst="rect">
            <a:avLst/>
          </a:prstGeom>
          <a:noFill/>
        </p:spPr>
        <p:txBody>
          <a:bodyPr wrap="square">
            <a:spAutoFit/>
          </a:bodyPr>
          <a:lstStyle/>
          <a:p>
            <a:r>
              <a:rPr lang="en-US" sz="2000" b="1" dirty="0">
                <a:solidFill>
                  <a:schemeClr val="tx1"/>
                </a:solidFill>
              </a:rPr>
              <a:t>1867</a:t>
            </a:r>
            <a:r>
              <a:rPr lang="en-US" sz="2000" dirty="0">
                <a:solidFill>
                  <a:schemeClr val="tx1"/>
                </a:solidFill>
              </a:rPr>
              <a:t>: Superior Entry jetties + later expansion to include breakwaters</a:t>
            </a:r>
          </a:p>
          <a:p>
            <a:endParaRPr lang="en-US" sz="1400" dirty="0">
              <a:solidFill>
                <a:schemeClr val="tx1"/>
              </a:solidFill>
            </a:endParaRPr>
          </a:p>
          <a:p>
            <a:r>
              <a:rPr lang="en-US" sz="2000" b="1" dirty="0">
                <a:solidFill>
                  <a:schemeClr val="tx1"/>
                </a:solidFill>
              </a:rPr>
              <a:t>1871</a:t>
            </a:r>
            <a:r>
              <a:rPr lang="en-US" sz="2000" dirty="0">
                <a:solidFill>
                  <a:schemeClr val="tx1"/>
                </a:solidFill>
              </a:rPr>
              <a:t>: Duluth Entry jetties</a:t>
            </a:r>
          </a:p>
          <a:p>
            <a:endParaRPr lang="en-US" sz="1400" dirty="0">
              <a:solidFill>
                <a:schemeClr val="tx1"/>
              </a:solidFill>
            </a:endParaRPr>
          </a:p>
          <a:p>
            <a:r>
              <a:rPr lang="en-US" sz="2000" dirty="0">
                <a:solidFill>
                  <a:schemeClr val="tx1"/>
                </a:solidFill>
              </a:rPr>
              <a:t>Worst possible arrangement of jetties…</a:t>
            </a:r>
            <a:endParaRPr lang="en-US" sz="2000" dirty="0"/>
          </a:p>
        </p:txBody>
      </p:sp>
      <p:sp>
        <p:nvSpPr>
          <p:cNvPr id="4" name="Rectangle 3">
            <a:extLst>
              <a:ext uri="{FF2B5EF4-FFF2-40B4-BE49-F238E27FC236}">
                <a16:creationId xmlns:a16="http://schemas.microsoft.com/office/drawing/2014/main" id="{F5466738-0F7A-45E5-DBE6-15B6FE661F5A}"/>
              </a:ext>
            </a:extLst>
          </p:cNvPr>
          <p:cNvSpPr/>
          <p:nvPr/>
        </p:nvSpPr>
        <p:spPr>
          <a:xfrm>
            <a:off x="-10886" y="6527941"/>
            <a:ext cx="1846980"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Drawing: USACE (2001)</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Rectangle 5">
            <a:extLst>
              <a:ext uri="{FF2B5EF4-FFF2-40B4-BE49-F238E27FC236}">
                <a16:creationId xmlns:a16="http://schemas.microsoft.com/office/drawing/2014/main" id="{8CF0AACF-1B8F-32AD-63CE-6F060818F97A}"/>
              </a:ext>
            </a:extLst>
          </p:cNvPr>
          <p:cNvSpPr/>
          <p:nvPr/>
        </p:nvSpPr>
        <p:spPr>
          <a:xfrm>
            <a:off x="4965192" y="4213415"/>
            <a:ext cx="2343911"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Photos: US Library of Congress</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656382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8B9BF68-CDDE-7A53-2152-7EEC7DB33C98}"/>
              </a:ext>
            </a:extLst>
          </p:cNvPr>
          <p:cNvSpPr txBox="1"/>
          <p:nvPr/>
        </p:nvSpPr>
        <p:spPr>
          <a:xfrm>
            <a:off x="685800" y="152400"/>
            <a:ext cx="7620000" cy="523220"/>
          </a:xfrm>
          <a:prstGeom prst="rect">
            <a:avLst/>
          </a:prstGeom>
          <a:noFill/>
        </p:spPr>
        <p:txBody>
          <a:bodyPr wrap="square">
            <a:spAutoFit/>
          </a:bodyPr>
          <a:lstStyle/>
          <a:p>
            <a:r>
              <a:rPr lang="en-US" sz="2800" dirty="0">
                <a:solidFill>
                  <a:schemeClr val="tx1"/>
                </a:solidFill>
              </a:rPr>
              <a:t>Intractable situation: 1</a:t>
            </a:r>
            <a:r>
              <a:rPr lang="en-US" sz="2800" baseline="30000" dirty="0">
                <a:solidFill>
                  <a:schemeClr val="tx1"/>
                </a:solidFill>
              </a:rPr>
              <a:t>st</a:t>
            </a:r>
            <a:r>
              <a:rPr lang="en-US" sz="2800" dirty="0">
                <a:solidFill>
                  <a:schemeClr val="tx1"/>
                </a:solidFill>
              </a:rPr>
              <a:t> ingredient: </a:t>
            </a:r>
            <a:r>
              <a:rPr lang="en-US" sz="2800" b="1" dirty="0">
                <a:solidFill>
                  <a:schemeClr val="tx1"/>
                </a:solidFill>
              </a:rPr>
              <a:t>Shipping</a:t>
            </a:r>
            <a:r>
              <a:rPr lang="en-US" sz="2800" dirty="0">
                <a:solidFill>
                  <a:schemeClr val="tx1"/>
                </a:solidFill>
              </a:rPr>
              <a:t> </a:t>
            </a:r>
            <a:endParaRPr lang="en-US" sz="2800" dirty="0"/>
          </a:p>
        </p:txBody>
      </p:sp>
      <p:sp>
        <p:nvSpPr>
          <p:cNvPr id="4" name="TextBox 3">
            <a:extLst>
              <a:ext uri="{FF2B5EF4-FFF2-40B4-BE49-F238E27FC236}">
                <a16:creationId xmlns:a16="http://schemas.microsoft.com/office/drawing/2014/main" id="{5EC4FE87-0058-8423-F55E-7D271E321D21}"/>
              </a:ext>
            </a:extLst>
          </p:cNvPr>
          <p:cNvSpPr txBox="1"/>
          <p:nvPr/>
        </p:nvSpPr>
        <p:spPr>
          <a:xfrm>
            <a:off x="5010913" y="1282744"/>
            <a:ext cx="4133087" cy="1938992"/>
          </a:xfrm>
          <a:prstGeom prst="rect">
            <a:avLst/>
          </a:prstGeom>
          <a:solidFill>
            <a:schemeClr val="accent1"/>
          </a:solidFill>
          <a:ln w="28575">
            <a:solidFill>
              <a:srgbClr val="C00000"/>
            </a:solidFill>
          </a:ln>
        </p:spPr>
        <p:txBody>
          <a:bodyPr wrap="square">
            <a:spAutoFit/>
          </a:bodyPr>
          <a:lstStyle/>
          <a:p>
            <a:r>
              <a:rPr lang="en-US" sz="2400" dirty="0">
                <a:solidFill>
                  <a:schemeClr val="tx1"/>
                </a:solidFill>
              </a:rPr>
              <a:t>Jetties provided access to the estuary (harbor)</a:t>
            </a:r>
          </a:p>
          <a:p>
            <a:endParaRPr lang="en-US" sz="2400" dirty="0">
              <a:solidFill>
                <a:schemeClr val="tx1"/>
              </a:solidFill>
            </a:endParaRPr>
          </a:p>
          <a:p>
            <a:r>
              <a:rPr lang="en-US" sz="2400" dirty="0">
                <a:solidFill>
                  <a:schemeClr val="tx1"/>
                </a:solidFill>
              </a:rPr>
              <a:t>Economic importance of harbor cannot be overstated</a:t>
            </a:r>
            <a:endParaRPr lang="en-US" sz="2400" dirty="0"/>
          </a:p>
        </p:txBody>
      </p:sp>
      <p:pic>
        <p:nvPicPr>
          <p:cNvPr id="8" name="Picture 7" descr="A map of a city&#10;&#10;Description automatically generated">
            <a:extLst>
              <a:ext uri="{FF2B5EF4-FFF2-40B4-BE49-F238E27FC236}">
                <a16:creationId xmlns:a16="http://schemas.microsoft.com/office/drawing/2014/main" id="{F20FDBBD-0D17-57C1-ADA7-1ABF604D60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860" y="3221736"/>
            <a:ext cx="4312861" cy="2855983"/>
          </a:xfrm>
          <a:prstGeom prst="rect">
            <a:avLst/>
          </a:prstGeom>
        </p:spPr>
      </p:pic>
      <p:pic>
        <p:nvPicPr>
          <p:cNvPr id="5" name="Picture 4" descr="A close up of a chart&#10;&#10;Description automatically generated">
            <a:extLst>
              <a:ext uri="{FF2B5EF4-FFF2-40B4-BE49-F238E27FC236}">
                <a16:creationId xmlns:a16="http://schemas.microsoft.com/office/drawing/2014/main" id="{36572203-1F2D-D668-A376-5B3BDDEC521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3175" y="909181"/>
            <a:ext cx="4663626" cy="2117476"/>
          </a:xfrm>
          <a:prstGeom prst="rect">
            <a:avLst/>
          </a:prstGeom>
        </p:spPr>
      </p:pic>
      <p:pic>
        <p:nvPicPr>
          <p:cNvPr id="9" name="Picture 8" descr="A large ship in a harbor&#10;&#10;Description automatically generated">
            <a:extLst>
              <a:ext uri="{FF2B5EF4-FFF2-40B4-BE49-F238E27FC236}">
                <a16:creationId xmlns:a16="http://schemas.microsoft.com/office/drawing/2014/main" id="{6C18A95B-BCE6-CF9D-B67A-F1ACB2A3E52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329"/>
          <a:stretch/>
        </p:blipFill>
        <p:spPr>
          <a:xfrm>
            <a:off x="3352800" y="3554368"/>
            <a:ext cx="5638800" cy="2770232"/>
          </a:xfrm>
          <a:prstGeom prst="rect">
            <a:avLst/>
          </a:prstGeom>
        </p:spPr>
      </p:pic>
    </p:spTree>
    <p:extLst>
      <p:ext uri="{BB962C8B-B14F-4D97-AF65-F5344CB8AC3E}">
        <p14:creationId xmlns:p14="http://schemas.microsoft.com/office/powerpoint/2010/main" val="3427777016"/>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8575">
          <a:solidFill>
            <a:schemeClr val="tx1"/>
          </a:solidFill>
        </a:ln>
      </a:spPr>
      <a:bodyPr wrap="square" rtlCol="0" anchor="ctr">
        <a:spAutoFit/>
      </a:bodyPr>
      <a:lstStyle>
        <a:defPPr algn="ctr">
          <a:defRPr sz="2000" dirty="0">
            <a:solidFill>
              <a:schemeClr val="tx1"/>
            </a:solidFill>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bg1"/>
            </a:solidFill>
            <a:effectLst/>
            <a:latin typeface="Arial" charset="0"/>
            <a:cs typeface="Arial" charset="0"/>
          </a:defRPr>
        </a:defPPr>
      </a:lstStyle>
    </a:lnDef>
    <a:txDef>
      <a:spPr>
        <a:noFill/>
      </a:spPr>
      <a:bodyPr wrap="none" rtlCol="0">
        <a:spAutoFit/>
      </a:bodyPr>
      <a:lstStyle>
        <a:defPPr>
          <a:defRPr sz="2000" dirty="0" err="1" smtClean="0">
            <a:solidFill>
              <a:schemeClr val="tx1"/>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22334</TotalTime>
  <Words>3463</Words>
  <Application>Microsoft Office PowerPoint</Application>
  <PresentationFormat>On-screen Show (4:3)</PresentationFormat>
  <Paragraphs>565</Paragraphs>
  <Slides>53</Slides>
  <Notes>51</Notes>
  <HiddenSlides>0</HiddenSlides>
  <MMClips>0</MMClips>
  <ScaleCrop>false</ScaleCrop>
  <HeadingPairs>
    <vt:vector size="6" baseType="variant">
      <vt:variant>
        <vt:lpstr>Fonts Used</vt:lpstr>
      </vt:variant>
      <vt:variant>
        <vt:i4>4</vt:i4>
      </vt:variant>
      <vt:variant>
        <vt:lpstr>Theme</vt:lpstr>
      </vt:variant>
      <vt:variant>
        <vt:i4>7</vt:i4>
      </vt:variant>
      <vt:variant>
        <vt:lpstr>Slide Titles</vt:lpstr>
      </vt:variant>
      <vt:variant>
        <vt:i4>53</vt:i4>
      </vt:variant>
    </vt:vector>
  </HeadingPairs>
  <TitlesOfParts>
    <vt:vector size="64" baseType="lpstr">
      <vt:lpstr>Arial</vt:lpstr>
      <vt:lpstr>Calibri</vt:lpstr>
      <vt:lpstr>Cambria Math</vt:lpstr>
      <vt:lpstr>Symbol</vt:lpstr>
      <vt:lpstr>Default Design</vt:lpstr>
      <vt:lpstr>1_Office Theme</vt:lpstr>
      <vt:lpstr>5_Office Theme</vt:lpstr>
      <vt:lpstr>Office Theme</vt:lpstr>
      <vt:lpstr>7_Office Theme</vt:lpstr>
      <vt:lpstr>traditional template NON CUI</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Preliminary Alternative Plans</vt:lpstr>
      <vt:lpstr>PowerPoint Presentation</vt:lpstr>
      <vt:lpstr>PowerPoint Presentation</vt:lpstr>
      <vt:lpstr>PowerPoint Presentation</vt:lpstr>
      <vt:lpstr>PowerPoint Presentation</vt:lpstr>
    </vt:vector>
  </TitlesOfParts>
  <Company>University of Minnesota Duluth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Geology 2350: Earth’s Resources</dc:title>
  <dc:creator>JBS</dc:creator>
  <cp:lastModifiedBy>John Swenson</cp:lastModifiedBy>
  <cp:revision>465</cp:revision>
  <dcterms:created xsi:type="dcterms:W3CDTF">2009-01-13T20:39:50Z</dcterms:created>
  <dcterms:modified xsi:type="dcterms:W3CDTF">2024-09-30T02:58:29Z</dcterms:modified>
</cp:coreProperties>
</file>