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hisyFU5YamWBw3+fACT/KxQthcL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69267" autoAdjust="0"/>
  </p:normalViewPr>
  <p:slideViewPr>
    <p:cSldViewPr snapToGrid="0">
      <p:cViewPr varScale="1">
        <p:scale>
          <a:sx n="47" d="100"/>
          <a:sy n="47" d="100"/>
        </p:scale>
        <p:origin x="131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4" name="Google Shape;29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9" name="Google Shape;29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You do not need to be a trained scientist to observe an report and invasive species</a:t>
            </a:r>
            <a:endParaRPr/>
          </a:p>
          <a:p>
            <a:pPr marL="0" lvl="0" indent="0" algn="l" rtl="0">
              <a:spcBef>
                <a:spcPts val="0"/>
              </a:spcBef>
              <a:spcAft>
                <a:spcPts val="0"/>
              </a:spcAft>
              <a:buNone/>
            </a:pPr>
            <a:r>
              <a:rPr lang="en-US"/>
              <a:t>The more landowners who are aware of problems on their property the better</a:t>
            </a:r>
            <a:endParaRPr/>
          </a:p>
          <a:p>
            <a:pPr marL="0" lvl="0" indent="0" algn="l" rtl="0">
              <a:spcBef>
                <a:spcPts val="0"/>
              </a:spcBef>
              <a:spcAft>
                <a:spcPts val="0"/>
              </a:spcAft>
              <a:buNone/>
            </a:pPr>
            <a:r>
              <a:rPr lang="en-US"/>
              <a:t>Anyone near a body of water can report a problem for the future betterment of the area</a:t>
            </a:r>
            <a:endParaRPr/>
          </a:p>
          <a:p>
            <a:pPr marL="0" lvl="0" indent="0" algn="l" rtl="0">
              <a:spcBef>
                <a:spcPts val="0"/>
              </a:spcBef>
              <a:spcAft>
                <a:spcPts val="0"/>
              </a:spcAft>
              <a:buNone/>
            </a:pPr>
            <a:r>
              <a:rPr lang="en-US"/>
              <a:t>Geospatial data is attributing information to a specific coordinate that then can be analyzed in the form of shapes and maps. This information is not just in a spreadsheet, but visually displayed in a location compared to other data</a:t>
            </a:r>
            <a:endParaRPr/>
          </a:p>
        </p:txBody>
      </p:sp>
      <p:sp>
        <p:nvSpPr>
          <p:cNvPr id="300" name="Google Shape;30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All species can be reported through EDDMapS.org on a computer or </a:t>
            </a:r>
            <a:r>
              <a:rPr lang="en-US"/>
              <a:t>a</a:t>
            </a:r>
            <a:r>
              <a:rPr lang="en-US" sz="1200"/>
              <a:t> smartphone. This site has distribution maps of non-native species in Minnesota. You create an account, upload the location of species, and upload photos and other information. </a:t>
            </a:r>
            <a:r>
              <a:rPr lang="en-US"/>
              <a:t>Once</a:t>
            </a:r>
            <a:r>
              <a:rPr lang="en-US" sz="1200"/>
              <a:t> your report is verified, it </a:t>
            </a:r>
            <a:r>
              <a:rPr lang="en-US"/>
              <a:t>is the available as public information on the database</a:t>
            </a:r>
            <a:endParaRPr/>
          </a:p>
          <a:p>
            <a:pPr marL="0" lvl="0" indent="0" algn="l" rtl="0">
              <a:spcBef>
                <a:spcPts val="0"/>
              </a:spcBef>
              <a:spcAft>
                <a:spcPts val="0"/>
              </a:spcAft>
              <a:buNone/>
            </a:pPr>
            <a:r>
              <a:rPr lang="en-US"/>
              <a:t>The Phragmites Adaptive Management Framework (PAMF) is another web-based initiative. PAMF uses statistical modeling to assist managers with site-specific control.</a:t>
            </a:r>
            <a:endParaRPr/>
          </a:p>
        </p:txBody>
      </p:sp>
      <p:sp>
        <p:nvSpPr>
          <p:cNvPr id="308" name="Google Shape;30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0" name="Google Shape;32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EDDMaps= species occurrence data. How geospatial data goes from an numbers to an excel sheet, a point with other values, a shape containing multiple points, then map displaying all shapes and information in a geographical map </a:t>
            </a:r>
            <a:endParaRPr/>
          </a:p>
          <a:p>
            <a:pPr marL="0" lvl="0" indent="0" algn="l" rtl="0">
              <a:spcBef>
                <a:spcPts val="0"/>
              </a:spcBef>
              <a:spcAft>
                <a:spcPts val="0"/>
              </a:spcAft>
              <a:buNone/>
            </a:pPr>
            <a:r>
              <a:rPr lang="en-US"/>
              <a:t>iSDM, Species Distribution Model, RandomForest, RasterStack</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21" name="Google Shape;32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one of the few maps I created myself in ArcGIS before having to pivot the project</a:t>
            </a:r>
            <a:endParaRPr/>
          </a:p>
        </p:txBody>
      </p:sp>
      <p:sp>
        <p:nvSpPr>
          <p:cNvPr id="341" name="Google Shape;34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ED/RR would benefit from a predictive model to determine where Phragmites populations might establish</a:t>
            </a:r>
            <a:endParaRPr/>
          </a:p>
          <a:p>
            <a:pPr marL="0" lvl="0" indent="0" algn="l" rtl="0">
              <a:spcBef>
                <a:spcPts val="0"/>
              </a:spcBef>
              <a:spcAft>
                <a:spcPts val="0"/>
              </a:spcAft>
              <a:buNone/>
            </a:pPr>
            <a:r>
              <a:rPr lang="en-US"/>
              <a:t>EDD Maps</a:t>
            </a:r>
            <a:endParaRPr/>
          </a:p>
          <a:p>
            <a:pPr marL="0" lvl="0" indent="0" algn="l" rtl="0">
              <a:spcBef>
                <a:spcPts val="0"/>
              </a:spcBef>
              <a:spcAft>
                <a:spcPts val="0"/>
              </a:spcAft>
              <a:buNone/>
            </a:pPr>
            <a:r>
              <a:rPr lang="en-US"/>
              <a:t>USGS</a:t>
            </a:r>
            <a:endParaRPr/>
          </a:p>
          <a:p>
            <a:pPr marL="0" lvl="0" indent="0" algn="l" rtl="0">
              <a:spcBef>
                <a:spcPts val="0"/>
              </a:spcBef>
              <a:spcAft>
                <a:spcPts val="0"/>
              </a:spcAft>
              <a:buNone/>
            </a:pPr>
            <a:r>
              <a:rPr lang="en-US"/>
              <a:t>MN DNR</a:t>
            </a:r>
            <a:endParaRPr/>
          </a:p>
          <a:p>
            <a:pPr marL="0" lvl="0" indent="0" algn="l" rtl="0">
              <a:spcBef>
                <a:spcPts val="0"/>
              </a:spcBef>
              <a:spcAft>
                <a:spcPts val="0"/>
              </a:spcAft>
              <a:buNone/>
            </a:pPr>
            <a:endParaRPr/>
          </a:p>
          <a:p>
            <a:pPr marL="0" lvl="0" indent="0" algn="l" rtl="0">
              <a:spcBef>
                <a:spcPts val="0"/>
              </a:spcBef>
              <a:spcAft>
                <a:spcPts val="0"/>
              </a:spcAft>
              <a:buNone/>
            </a:pPr>
            <a:r>
              <a:rPr lang="en-US"/>
              <a:t>This is only an example. While the models may seem complicated, the output ( is easily understandable for the public</a:t>
            </a:r>
            <a:endParaRPr/>
          </a:p>
        </p:txBody>
      </p:sp>
      <p:sp>
        <p:nvSpPr>
          <p:cNvPr id="359" name="Google Shape;359;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Weights are to be determined by impact on Risk. </a:t>
            </a:r>
            <a:endParaRPr/>
          </a:p>
          <a:p>
            <a:pPr marL="0" lvl="0" indent="0" algn="l" rtl="0">
              <a:spcBef>
                <a:spcPts val="0"/>
              </a:spcBef>
              <a:spcAft>
                <a:spcPts val="0"/>
              </a:spcAft>
              <a:buNone/>
            </a:pPr>
            <a:r>
              <a:rPr lang="en-US"/>
              <a:t>Example Proximity X10 where environmental conditions are 1.5</a:t>
            </a:r>
            <a:endParaRPr/>
          </a:p>
          <a:p>
            <a:pPr marL="0" lvl="0" indent="0" algn="l" rtl="0">
              <a:spcBef>
                <a:spcPts val="0"/>
              </a:spcBef>
              <a:spcAft>
                <a:spcPts val="0"/>
              </a:spcAft>
              <a:buNone/>
            </a:pPr>
            <a:endParaRPr/>
          </a:p>
          <a:p>
            <a:pPr marL="0" lvl="0" indent="0" algn="l" rtl="0">
              <a:spcBef>
                <a:spcPts val="0"/>
              </a:spcBef>
              <a:spcAft>
                <a:spcPts val="0"/>
              </a:spcAft>
              <a:buNone/>
            </a:pPr>
            <a:r>
              <a:rPr lang="en-US"/>
              <a:t>This is an EAB map. Invasive Species maps</a:t>
            </a:r>
            <a:endParaRPr/>
          </a:p>
          <a:p>
            <a:pPr marL="0" lvl="0" indent="0" algn="l" rtl="0">
              <a:spcBef>
                <a:spcPts val="0"/>
              </a:spcBef>
              <a:spcAft>
                <a:spcPts val="0"/>
              </a:spcAft>
              <a:buNone/>
            </a:pPr>
            <a:r>
              <a:rPr lang="en-US"/>
              <a:t>How scientists use this information</a:t>
            </a:r>
            <a:endParaRPr/>
          </a:p>
        </p:txBody>
      </p:sp>
      <p:sp>
        <p:nvSpPr>
          <p:cNvPr id="370" name="Google Shape;37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4" name="Google Shape;38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0" name="Google Shape;39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Goals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smtClean="0"/>
              <a:t>Public engagement.</a:t>
            </a:r>
            <a:r>
              <a:rPr lang="en-US" baseline="0" dirty="0" smtClean="0"/>
              <a:t> Previous studies have focus on management on large scales that would require a government or other entity to enact. This thesis focuses on what individuals can do and how they can contribute. The things they need to know, and how to tell if a treatment in their area is working</a:t>
            </a:r>
            <a:endParaRPr dirty="0"/>
          </a:p>
        </p:txBody>
      </p:sp>
      <p:sp>
        <p:nvSpPr>
          <p:cNvPr id="212" name="Google Shape;21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Conclusions</a:t>
            </a:r>
            <a:endParaRPr/>
          </a:p>
        </p:txBody>
      </p:sp>
      <p:sp>
        <p:nvSpPr>
          <p:cNvPr id="400" name="Google Shape;40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7" name="Google Shape;40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4193aef8d6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24193aef8d6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4" name="Google Shape;414;g24193aef8d6_0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Phragmites reaches sexual maturity after 3-4 years to produce seed </a:t>
            </a:r>
            <a:r>
              <a:rPr lang="en-US" dirty="0" smtClean="0"/>
              <a:t>heads</a:t>
            </a:r>
          </a:p>
          <a:p>
            <a:pPr marL="0" lvl="0" indent="0" algn="l" rtl="0">
              <a:spcBef>
                <a:spcPts val="0"/>
              </a:spcBef>
              <a:spcAft>
                <a:spcPts val="0"/>
              </a:spcAft>
              <a:buNone/>
            </a:pPr>
            <a:r>
              <a:rPr lang="en-US" dirty="0" smtClean="0"/>
              <a:t>Been around for over a century</a:t>
            </a:r>
            <a:endParaRPr dirty="0"/>
          </a:p>
        </p:txBody>
      </p:sp>
      <p:sp>
        <p:nvSpPr>
          <p:cNvPr id="225" name="Google Shape;22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Phragmites also can grow and clone from deep rhizome structure. These can grow up to 10 ft per season and continually spread to put up new shoots (Amesberry et al.  2000)</a:t>
            </a:r>
            <a:endParaRPr/>
          </a:p>
          <a:p>
            <a:pPr marL="0" marR="0" lvl="0" indent="0" algn="l" rtl="0">
              <a:lnSpc>
                <a:spcPct val="100000"/>
              </a:lnSpc>
              <a:spcBef>
                <a:spcPts val="0"/>
              </a:spcBef>
              <a:spcAft>
                <a:spcPts val="0"/>
              </a:spcAft>
              <a:buClr>
                <a:schemeClr val="dk1"/>
              </a:buClr>
              <a:buSzPts val="1200"/>
              <a:buFont typeface="Calibri"/>
              <a:buNone/>
            </a:pPr>
            <a:r>
              <a:rPr lang="en-US"/>
              <a:t>Economics of Invasive Species</a:t>
            </a:r>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253" name="Google Shape;25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smtClean="0"/>
              <a:t>There are less than 100 acres of verified Invasive Phragmites in MN</a:t>
            </a:r>
            <a:endParaRPr dirty="0"/>
          </a:p>
        </p:txBody>
      </p:sp>
      <p:sp>
        <p:nvSpPr>
          <p:cNvPr id="265" name="Google Shape;26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How </a:t>
            </a:r>
            <a:r>
              <a:rPr lang="en-US" dirty="0" smtClean="0"/>
              <a:t>individuals and entities can control it</a:t>
            </a:r>
            <a:endParaRPr dirty="0"/>
          </a:p>
        </p:txBody>
      </p:sp>
      <p:sp>
        <p:nvSpPr>
          <p:cNvPr id="272" name="Google Shape;27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no approved biological control agents</a:t>
            </a:r>
            <a:endParaRPr/>
          </a:p>
          <a:p>
            <a:pPr marL="0" lvl="0" indent="0" algn="l" rtl="0">
              <a:spcBef>
                <a:spcPts val="0"/>
              </a:spcBef>
              <a:spcAft>
                <a:spcPts val="0"/>
              </a:spcAft>
              <a:buNone/>
            </a:pPr>
            <a:r>
              <a:rPr lang="en-US"/>
              <a:t>Burning only stops seed heads from dispersing, rhizomes and stolons are able to still spread</a:t>
            </a:r>
            <a:endParaRPr/>
          </a:p>
          <a:p>
            <a:pPr marL="0" lvl="0" indent="0" algn="l" rtl="0">
              <a:spcBef>
                <a:spcPts val="0"/>
              </a:spcBef>
              <a:spcAft>
                <a:spcPts val="0"/>
              </a:spcAft>
              <a:buNone/>
            </a:pPr>
            <a:r>
              <a:rPr lang="en-US"/>
              <a:t>Spraying often requires permits due to the limitations of wetlands and chemical residency</a:t>
            </a:r>
            <a:endParaRPr/>
          </a:p>
          <a:p>
            <a:pPr marL="0" lvl="0" indent="0" algn="l" rtl="0">
              <a:spcBef>
                <a:spcPts val="0"/>
              </a:spcBef>
              <a:spcAft>
                <a:spcPts val="0"/>
              </a:spcAft>
              <a:buNone/>
            </a:pPr>
            <a:r>
              <a:rPr lang="en-US"/>
              <a:t>Flooding must have a way to control the hydrology (most land owners can’t do this)</a:t>
            </a:r>
            <a:endParaRPr/>
          </a:p>
        </p:txBody>
      </p:sp>
      <p:sp>
        <p:nvSpPr>
          <p:cNvPr id="279" name="Google Shape;27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Risk/benefit analysis of varying control methods compared to prevention</a:t>
            </a:r>
            <a:endParaRPr/>
          </a:p>
          <a:p>
            <a:pPr marL="0" lvl="0" indent="0" algn="l" rtl="0">
              <a:spcBef>
                <a:spcPts val="0"/>
              </a:spcBef>
              <a:spcAft>
                <a:spcPts val="0"/>
              </a:spcAft>
              <a:buNone/>
            </a:pPr>
            <a:r>
              <a:rPr lang="en-US"/>
              <a:t>current distribution in the Great Lakes</a:t>
            </a:r>
            <a:endParaRPr/>
          </a:p>
        </p:txBody>
      </p:sp>
      <p:sp>
        <p:nvSpPr>
          <p:cNvPr id="287" name="Google Shape;28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pic>
        <p:nvPicPr>
          <p:cNvPr id="17" name="Google Shape;17;p23" descr="HD-ShadowShort.png"/>
          <p:cNvPicPr preferRelativeResize="0"/>
          <p:nvPr/>
        </p:nvPicPr>
        <p:blipFill rotWithShape="1">
          <a:blip r:embed="rId2">
            <a:alphaModFix/>
          </a:blip>
          <a:srcRect/>
          <a:stretch/>
        </p:blipFill>
        <p:spPr>
          <a:xfrm>
            <a:off x="10585826" y="1971234"/>
            <a:ext cx="1602997" cy="144270"/>
          </a:xfrm>
          <a:prstGeom prst="rect">
            <a:avLst/>
          </a:prstGeom>
          <a:noFill/>
          <a:ln>
            <a:noFill/>
          </a:ln>
        </p:spPr>
      </p:pic>
      <p:sp>
        <p:nvSpPr>
          <p:cNvPr id="18" name="Google Shape;18;p23"/>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3"/>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3"/>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3"/>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3"/>
        <p:cNvGrpSpPr/>
        <p:nvPr/>
      </p:nvGrpSpPr>
      <p:grpSpPr>
        <a:xfrm>
          <a:off x="0" y="0"/>
          <a:ext cx="0" cy="0"/>
          <a:chOff x="0" y="0"/>
          <a:chExt cx="0" cy="0"/>
        </a:xfrm>
      </p:grpSpPr>
      <p:pic>
        <p:nvPicPr>
          <p:cNvPr id="114" name="Google Shape;114;p32"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15" name="Google Shape;115;p32"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16" name="Google Shape;116;p32"/>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2"/>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2"/>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32"/>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32"/>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32"/>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122"/>
        <p:cNvGrpSpPr/>
        <p:nvPr/>
      </p:nvGrpSpPr>
      <p:grpSpPr>
        <a:xfrm>
          <a:off x="0" y="0"/>
          <a:ext cx="0" cy="0"/>
          <a:chOff x="0" y="0"/>
          <a:chExt cx="0" cy="0"/>
        </a:xfrm>
      </p:grpSpPr>
      <p:pic>
        <p:nvPicPr>
          <p:cNvPr id="123" name="Google Shape;123;p33"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24" name="Google Shape;124;p33"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25" name="Google Shape;125;p33"/>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3"/>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3"/>
          <p:cNvSpPr txBox="1">
            <a:spLocks noGrp="1"/>
          </p:cNvSpPr>
          <p:nvPr>
            <p:ph type="title"/>
          </p:nvPr>
        </p:nvSpPr>
        <p:spPr>
          <a:xfrm>
            <a:off x="680322" y="4711616"/>
            <a:ext cx="9613859" cy="45305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8" name="Google Shape;128;p33"/>
          <p:cNvSpPr>
            <a:spLocks noGrp="1"/>
          </p:cNvSpPr>
          <p:nvPr>
            <p:ph type="pic" idx="2"/>
          </p:nvPr>
        </p:nvSpPr>
        <p:spPr>
          <a:xfrm>
            <a:off x="680322" y="609597"/>
            <a:ext cx="9613859" cy="3589575"/>
          </a:xfrm>
          <a:prstGeom prst="rect">
            <a:avLst/>
          </a:prstGeom>
          <a:noFill/>
          <a:ln>
            <a:noFill/>
          </a:ln>
          <a:effectLst>
            <a:outerShdw blurRad="76200" dist="63500" dir="5040000" algn="tl" rotWithShape="0">
              <a:srgbClr val="000000">
                <a:alpha val="40784"/>
              </a:srgbClr>
            </a:outerShdw>
          </a:effectLst>
        </p:spPr>
      </p:sp>
      <p:sp>
        <p:nvSpPr>
          <p:cNvPr id="129" name="Google Shape;129;p33"/>
          <p:cNvSpPr txBox="1">
            <a:spLocks noGrp="1"/>
          </p:cNvSpPr>
          <p:nvPr>
            <p:ph type="body" idx="1"/>
          </p:nvPr>
        </p:nvSpPr>
        <p:spPr>
          <a:xfrm>
            <a:off x="680319" y="5169583"/>
            <a:ext cx="9613862" cy="6229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30" name="Google Shape;130;p33"/>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33"/>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33"/>
          <p:cNvSpPr txBox="1">
            <a:spLocks noGrp="1"/>
          </p:cNvSpPr>
          <p:nvPr>
            <p:ph type="sldNum" idx="12"/>
          </p:nvPr>
        </p:nvSpPr>
        <p:spPr>
          <a:xfrm>
            <a:off x="10729455" y="4711309"/>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33"/>
        <p:cNvGrpSpPr/>
        <p:nvPr/>
      </p:nvGrpSpPr>
      <p:grpSpPr>
        <a:xfrm>
          <a:off x="0" y="0"/>
          <a:ext cx="0" cy="0"/>
          <a:chOff x="0" y="0"/>
          <a:chExt cx="0" cy="0"/>
        </a:xfrm>
      </p:grpSpPr>
      <p:pic>
        <p:nvPicPr>
          <p:cNvPr id="134" name="Google Shape;134;p34"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35" name="Google Shape;135;p34"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36" name="Google Shape;136;p34"/>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4"/>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4"/>
          <p:cNvSpPr txBox="1">
            <a:spLocks noGrp="1"/>
          </p:cNvSpPr>
          <p:nvPr>
            <p:ph type="title"/>
          </p:nvPr>
        </p:nvSpPr>
        <p:spPr>
          <a:xfrm>
            <a:off x="680322" y="609597"/>
            <a:ext cx="9613858" cy="359275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9" name="Google Shape;139;p34"/>
          <p:cNvSpPr txBox="1">
            <a:spLocks noGrp="1"/>
          </p:cNvSpPr>
          <p:nvPr>
            <p:ph type="body" idx="1"/>
          </p:nvPr>
        </p:nvSpPr>
        <p:spPr>
          <a:xfrm>
            <a:off x="680322" y="4711615"/>
            <a:ext cx="9613859" cy="1090789"/>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40" name="Google Shape;140;p34"/>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34"/>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34"/>
          <p:cNvSpPr txBox="1">
            <a:spLocks noGrp="1"/>
          </p:cNvSpPr>
          <p:nvPr>
            <p:ph type="sldNum" idx="12"/>
          </p:nvPr>
        </p:nvSpPr>
        <p:spPr>
          <a:xfrm>
            <a:off x="10729455" y="4711615"/>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43"/>
        <p:cNvGrpSpPr/>
        <p:nvPr/>
      </p:nvGrpSpPr>
      <p:grpSpPr>
        <a:xfrm>
          <a:off x="0" y="0"/>
          <a:ext cx="0" cy="0"/>
          <a:chOff x="0" y="0"/>
          <a:chExt cx="0" cy="0"/>
        </a:xfrm>
      </p:grpSpPr>
      <p:pic>
        <p:nvPicPr>
          <p:cNvPr id="144" name="Google Shape;144;p35"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45" name="Google Shape;145;p35"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46" name="Google Shape;146;p35"/>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5"/>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5"/>
          <p:cNvSpPr txBox="1">
            <a:spLocks noGrp="1"/>
          </p:cNvSpPr>
          <p:nvPr>
            <p:ph type="title"/>
          </p:nvPr>
        </p:nvSpPr>
        <p:spPr>
          <a:xfrm>
            <a:off x="1127856" y="609598"/>
            <a:ext cx="8718877" cy="303606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35"/>
          <p:cNvSpPr txBox="1">
            <a:spLocks noGrp="1"/>
          </p:cNvSpPr>
          <p:nvPr>
            <p:ph type="body" idx="1"/>
          </p:nvPr>
        </p:nvSpPr>
        <p:spPr>
          <a:xfrm>
            <a:off x="1402288" y="3653379"/>
            <a:ext cx="8156579" cy="54896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50" name="Google Shape;150;p35"/>
          <p:cNvSpPr txBox="1">
            <a:spLocks noGrp="1"/>
          </p:cNvSpPr>
          <p:nvPr>
            <p:ph type="body" idx="2"/>
          </p:nvPr>
        </p:nvSpPr>
        <p:spPr>
          <a:xfrm>
            <a:off x="680322" y="4711615"/>
            <a:ext cx="9613859" cy="1090789"/>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51" name="Google Shape;151;p35"/>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35"/>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35"/>
          <p:cNvSpPr txBox="1">
            <a:spLocks noGrp="1"/>
          </p:cNvSpPr>
          <p:nvPr>
            <p:ph type="sldNum" idx="12"/>
          </p:nvPr>
        </p:nvSpPr>
        <p:spPr>
          <a:xfrm>
            <a:off x="10729455" y="4709925"/>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54" name="Google Shape;154;p35"/>
          <p:cNvSpPr txBox="1"/>
          <p:nvPr/>
        </p:nvSpPr>
        <p:spPr>
          <a:xfrm>
            <a:off x="583572" y="74811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7200"/>
              <a:buFont typeface="Trebuchet MS"/>
              <a:buNone/>
            </a:pPr>
            <a:r>
              <a:rPr lang="en-US" sz="7200" b="0" cap="none">
                <a:solidFill>
                  <a:schemeClr val="lt1"/>
                </a:solidFill>
                <a:latin typeface="Trebuchet MS"/>
                <a:ea typeface="Trebuchet MS"/>
                <a:cs typeface="Trebuchet MS"/>
                <a:sym typeface="Trebuchet MS"/>
              </a:rPr>
              <a:t>“</a:t>
            </a:r>
            <a:endParaRPr/>
          </a:p>
        </p:txBody>
      </p:sp>
      <p:sp>
        <p:nvSpPr>
          <p:cNvPr id="155" name="Google Shape;155;p35"/>
          <p:cNvSpPr txBox="1"/>
          <p:nvPr/>
        </p:nvSpPr>
        <p:spPr>
          <a:xfrm>
            <a:off x="9662809" y="3033524"/>
            <a:ext cx="609600"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lt1"/>
              </a:buClr>
              <a:buSzPts val="7200"/>
              <a:buFont typeface="Trebuchet MS"/>
              <a:buNone/>
            </a:pPr>
            <a:r>
              <a:rPr lang="en-US" sz="7200" b="0" cap="none">
                <a:solidFill>
                  <a:schemeClr val="lt1"/>
                </a:solidFill>
                <a:latin typeface="Trebuchet MS"/>
                <a:ea typeface="Trebuchet MS"/>
                <a:cs typeface="Trebuchet MS"/>
                <a:sym typeface="Trebuchet MS"/>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56"/>
        <p:cNvGrpSpPr/>
        <p:nvPr/>
      </p:nvGrpSpPr>
      <p:grpSpPr>
        <a:xfrm>
          <a:off x="0" y="0"/>
          <a:ext cx="0" cy="0"/>
          <a:chOff x="0" y="0"/>
          <a:chExt cx="0" cy="0"/>
        </a:xfrm>
      </p:grpSpPr>
      <p:pic>
        <p:nvPicPr>
          <p:cNvPr id="157" name="Google Shape;157;p36"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58" name="Google Shape;158;p36"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59" name="Google Shape;159;p36"/>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6"/>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6"/>
          <p:cNvSpPr txBox="1">
            <a:spLocks noGrp="1"/>
          </p:cNvSpPr>
          <p:nvPr>
            <p:ph type="title"/>
          </p:nvPr>
        </p:nvSpPr>
        <p:spPr>
          <a:xfrm>
            <a:off x="680319" y="4711615"/>
            <a:ext cx="9613862" cy="58853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2" name="Google Shape;162;p36"/>
          <p:cNvSpPr txBox="1">
            <a:spLocks noGrp="1"/>
          </p:cNvSpPr>
          <p:nvPr>
            <p:ph type="body" idx="1"/>
          </p:nvPr>
        </p:nvSpPr>
        <p:spPr>
          <a:xfrm>
            <a:off x="680320" y="5300149"/>
            <a:ext cx="9613862" cy="50225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63" name="Google Shape;163;p36"/>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4" name="Google Shape;164;p36"/>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36"/>
          <p:cNvSpPr txBox="1">
            <a:spLocks noGrp="1"/>
          </p:cNvSpPr>
          <p:nvPr>
            <p:ph type="sldNum" idx="12"/>
          </p:nvPr>
        </p:nvSpPr>
        <p:spPr>
          <a:xfrm>
            <a:off x="10729455" y="4709925"/>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 Picture Column">
  <p:cSld name="3 Picture Column">
    <p:spTree>
      <p:nvGrpSpPr>
        <p:cNvPr id="1" name="Shape 166"/>
        <p:cNvGrpSpPr/>
        <p:nvPr/>
      </p:nvGrpSpPr>
      <p:grpSpPr>
        <a:xfrm>
          <a:off x="0" y="0"/>
          <a:ext cx="0" cy="0"/>
          <a:chOff x="0" y="0"/>
          <a:chExt cx="0" cy="0"/>
        </a:xfrm>
      </p:grpSpPr>
      <p:pic>
        <p:nvPicPr>
          <p:cNvPr id="167" name="Google Shape;167;p37"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68" name="Google Shape;168;p37"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69" name="Google Shape;169;p37"/>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7"/>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7"/>
          <p:cNvSpPr txBox="1">
            <a:spLocks noGrp="1"/>
          </p:cNvSpPr>
          <p:nvPr>
            <p:ph type="title"/>
          </p:nvPr>
        </p:nvSpPr>
        <p:spPr>
          <a:xfrm>
            <a:off x="680322" y="753228"/>
            <a:ext cx="9613860"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2" name="Google Shape;172;p37"/>
          <p:cNvSpPr txBox="1">
            <a:spLocks noGrp="1"/>
          </p:cNvSpPr>
          <p:nvPr>
            <p:ph type="body" idx="1"/>
          </p:nvPr>
        </p:nvSpPr>
        <p:spPr>
          <a:xfrm>
            <a:off x="680318" y="4297503"/>
            <a:ext cx="304970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3" name="Google Shape;173;p37"/>
          <p:cNvSpPr>
            <a:spLocks noGrp="1"/>
          </p:cNvSpPr>
          <p:nvPr>
            <p:ph type="pic" idx="2"/>
          </p:nvPr>
        </p:nvSpPr>
        <p:spPr>
          <a:xfrm>
            <a:off x="680318" y="2336873"/>
            <a:ext cx="3049705" cy="1524000"/>
          </a:xfrm>
          <a:prstGeom prst="roundRect">
            <a:avLst>
              <a:gd name="adj" fmla="val 0"/>
            </a:avLst>
          </a:prstGeom>
          <a:noFill/>
          <a:ln>
            <a:noFill/>
          </a:ln>
          <a:effectLst>
            <a:outerShdw blurRad="50800" dist="50800" dir="5400000" algn="tl" rotWithShape="0">
              <a:srgbClr val="000000">
                <a:alpha val="42745"/>
              </a:srgbClr>
            </a:outerShdw>
          </a:effectLst>
        </p:spPr>
      </p:sp>
      <p:sp>
        <p:nvSpPr>
          <p:cNvPr id="174" name="Google Shape;174;p37"/>
          <p:cNvSpPr txBox="1">
            <a:spLocks noGrp="1"/>
          </p:cNvSpPr>
          <p:nvPr>
            <p:ph type="body" idx="3"/>
          </p:nvPr>
        </p:nvSpPr>
        <p:spPr>
          <a:xfrm>
            <a:off x="680318" y="4873765"/>
            <a:ext cx="3049705"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75" name="Google Shape;175;p37"/>
          <p:cNvSpPr txBox="1">
            <a:spLocks noGrp="1"/>
          </p:cNvSpPr>
          <p:nvPr>
            <p:ph type="body" idx="4"/>
          </p:nvPr>
        </p:nvSpPr>
        <p:spPr>
          <a:xfrm>
            <a:off x="3945471" y="4297503"/>
            <a:ext cx="306324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6" name="Google Shape;176;p37"/>
          <p:cNvSpPr>
            <a:spLocks noGrp="1"/>
          </p:cNvSpPr>
          <p:nvPr>
            <p:ph type="pic" idx="5"/>
          </p:nvPr>
        </p:nvSpPr>
        <p:spPr>
          <a:xfrm>
            <a:off x="3945470" y="2336873"/>
            <a:ext cx="3063240" cy="1524000"/>
          </a:xfrm>
          <a:prstGeom prst="roundRect">
            <a:avLst>
              <a:gd name="adj" fmla="val 0"/>
            </a:avLst>
          </a:prstGeom>
          <a:noFill/>
          <a:ln>
            <a:noFill/>
          </a:ln>
          <a:effectLst>
            <a:outerShdw blurRad="50800" dist="50800" dir="5400000" algn="tl" rotWithShape="0">
              <a:srgbClr val="000000">
                <a:alpha val="42745"/>
              </a:srgbClr>
            </a:outerShdw>
          </a:effectLst>
        </p:spPr>
      </p:sp>
      <p:sp>
        <p:nvSpPr>
          <p:cNvPr id="177" name="Google Shape;177;p37"/>
          <p:cNvSpPr txBox="1">
            <a:spLocks noGrp="1"/>
          </p:cNvSpPr>
          <p:nvPr>
            <p:ph type="body" idx="6"/>
          </p:nvPr>
        </p:nvSpPr>
        <p:spPr>
          <a:xfrm>
            <a:off x="3944117" y="4873764"/>
            <a:ext cx="3067297"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78" name="Google Shape;178;p37"/>
          <p:cNvSpPr txBox="1">
            <a:spLocks noGrp="1"/>
          </p:cNvSpPr>
          <p:nvPr>
            <p:ph type="body" idx="7"/>
          </p:nvPr>
        </p:nvSpPr>
        <p:spPr>
          <a:xfrm>
            <a:off x="7230678" y="4297503"/>
            <a:ext cx="306350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9" name="Google Shape;179;p37"/>
          <p:cNvSpPr>
            <a:spLocks noGrp="1"/>
          </p:cNvSpPr>
          <p:nvPr>
            <p:ph type="pic" idx="8"/>
          </p:nvPr>
        </p:nvSpPr>
        <p:spPr>
          <a:xfrm>
            <a:off x="7230677" y="2336873"/>
            <a:ext cx="3063505" cy="1524000"/>
          </a:xfrm>
          <a:prstGeom prst="roundRect">
            <a:avLst>
              <a:gd name="adj" fmla="val 0"/>
            </a:avLst>
          </a:prstGeom>
          <a:noFill/>
          <a:ln>
            <a:noFill/>
          </a:ln>
          <a:effectLst>
            <a:outerShdw blurRad="50800" dist="50800" dir="5400000" algn="tl" rotWithShape="0">
              <a:srgbClr val="000000">
                <a:alpha val="42745"/>
              </a:srgbClr>
            </a:outerShdw>
          </a:effectLst>
        </p:spPr>
      </p:sp>
      <p:sp>
        <p:nvSpPr>
          <p:cNvPr id="180" name="Google Shape;180;p37"/>
          <p:cNvSpPr txBox="1">
            <a:spLocks noGrp="1"/>
          </p:cNvSpPr>
          <p:nvPr>
            <p:ph type="body" idx="9"/>
          </p:nvPr>
        </p:nvSpPr>
        <p:spPr>
          <a:xfrm>
            <a:off x="7230553" y="4873762"/>
            <a:ext cx="3067563"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81" name="Google Shape;181;p37"/>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2" name="Google Shape;182;p37"/>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3" name="Google Shape;183;p37"/>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84"/>
        <p:cNvGrpSpPr/>
        <p:nvPr/>
      </p:nvGrpSpPr>
      <p:grpSpPr>
        <a:xfrm>
          <a:off x="0" y="0"/>
          <a:ext cx="0" cy="0"/>
          <a:chOff x="0" y="0"/>
          <a:chExt cx="0" cy="0"/>
        </a:xfrm>
      </p:grpSpPr>
      <p:pic>
        <p:nvPicPr>
          <p:cNvPr id="185" name="Google Shape;185;p38"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86" name="Google Shape;186;p38"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87" name="Google Shape;187;p38"/>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8"/>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8"/>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chemeClr val="lt1"/>
              </a:buClr>
              <a:buSzPts val="36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0" name="Google Shape;190;p38"/>
          <p:cNvSpPr txBox="1">
            <a:spLocks noGrp="1"/>
          </p:cNvSpPr>
          <p:nvPr>
            <p:ph type="body" idx="1"/>
          </p:nvPr>
        </p:nvSpPr>
        <p:spPr>
          <a:xfrm rot="5400000">
            <a:off x="3687594" y="-670400"/>
            <a:ext cx="3599316" cy="961386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91" name="Google Shape;191;p38"/>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2" name="Google Shape;192;p38"/>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3" name="Google Shape;193;p38"/>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4"/>
        <p:cNvGrpSpPr/>
        <p:nvPr/>
      </p:nvGrpSpPr>
      <p:grpSpPr>
        <a:xfrm>
          <a:off x="0" y="0"/>
          <a:ext cx="0" cy="0"/>
          <a:chOff x="0" y="0"/>
          <a:chExt cx="0" cy="0"/>
        </a:xfrm>
      </p:grpSpPr>
      <p:sp>
        <p:nvSpPr>
          <p:cNvPr id="195" name="Google Shape;195;p39"/>
          <p:cNvSpPr/>
          <p:nvPr/>
        </p:nvSpPr>
        <p:spPr>
          <a:xfrm rot="5400000">
            <a:off x="8116207" y="1869395"/>
            <a:ext cx="5106988"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9"/>
          <p:cNvSpPr/>
          <p:nvPr/>
        </p:nvSpPr>
        <p:spPr>
          <a:xfrm rot="5400000">
            <a:off x="9868202" y="5372403"/>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9"/>
          <p:cNvSpPr txBox="1">
            <a:spLocks noGrp="1"/>
          </p:cNvSpPr>
          <p:nvPr>
            <p:ph type="title"/>
          </p:nvPr>
        </p:nvSpPr>
        <p:spPr>
          <a:xfrm rot="5400000">
            <a:off x="8489252" y="2249576"/>
            <a:ext cx="4353760" cy="10738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8" name="Google Shape;198;p39"/>
          <p:cNvSpPr txBox="1">
            <a:spLocks noGrp="1"/>
          </p:cNvSpPr>
          <p:nvPr>
            <p:ph type="body" idx="1"/>
          </p:nvPr>
        </p:nvSpPr>
        <p:spPr>
          <a:xfrm rot="5400000">
            <a:off x="2452030" y="-1162110"/>
            <a:ext cx="5326589" cy="88700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99" name="Google Shape;199;p39"/>
          <p:cNvSpPr txBox="1">
            <a:spLocks noGrp="1"/>
          </p:cNvSpPr>
          <p:nvPr>
            <p:ph type="dt" idx="10"/>
          </p:nvPr>
        </p:nvSpPr>
        <p:spPr>
          <a:xfrm>
            <a:off x="6807126"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0" name="Google Shape;200;p39"/>
          <p:cNvSpPr txBox="1">
            <a:spLocks noGrp="1"/>
          </p:cNvSpPr>
          <p:nvPr>
            <p:ph type="ftr" idx="11"/>
          </p:nvPr>
        </p:nvSpPr>
        <p:spPr>
          <a:xfrm>
            <a:off x="680321" y="5936188"/>
            <a:ext cx="612680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1" name="Google Shape;201;p39"/>
          <p:cNvSpPr txBox="1">
            <a:spLocks noGrp="1"/>
          </p:cNvSpPr>
          <p:nvPr>
            <p:ph type="sldNum" idx="12"/>
          </p:nvPr>
        </p:nvSpPr>
        <p:spPr>
          <a:xfrm>
            <a:off x="10097550" y="5398633"/>
            <a:ext cx="1154151" cy="1090789"/>
          </a:xfrm>
          <a:prstGeom prst="rect">
            <a:avLst/>
          </a:prstGeom>
          <a:noFill/>
          <a:ln>
            <a:noFill/>
          </a:ln>
        </p:spPr>
        <p:txBody>
          <a:bodyPr spcFirstLastPara="1" wrap="square" lIns="91425" tIns="45700" rIns="91425" bIns="45700" anchor="t" anchorCtr="0">
            <a:noAutofit/>
          </a:bodyPr>
          <a:lstStyle>
            <a:lvl1pPr marL="0" lvl="0" indent="0" algn="ctr">
              <a:spcBef>
                <a:spcPts val="0"/>
              </a:spcBef>
              <a:buNone/>
              <a:defRPr sz="3600">
                <a:solidFill>
                  <a:schemeClr val="lt1"/>
                </a:solidFill>
                <a:latin typeface="Trebuchet MS"/>
                <a:ea typeface="Trebuchet MS"/>
                <a:cs typeface="Trebuchet MS"/>
                <a:sym typeface="Trebuchet MS"/>
              </a:defRPr>
            </a:lvl1pPr>
            <a:lvl2pPr marL="0" lvl="1" indent="0" algn="ctr">
              <a:spcBef>
                <a:spcPts val="0"/>
              </a:spcBef>
              <a:buNone/>
              <a:defRPr sz="3600">
                <a:solidFill>
                  <a:schemeClr val="lt1"/>
                </a:solidFill>
                <a:latin typeface="Trebuchet MS"/>
                <a:ea typeface="Trebuchet MS"/>
                <a:cs typeface="Trebuchet MS"/>
                <a:sym typeface="Trebuchet MS"/>
              </a:defRPr>
            </a:lvl2pPr>
            <a:lvl3pPr marL="0" lvl="2" indent="0" algn="ctr">
              <a:spcBef>
                <a:spcPts val="0"/>
              </a:spcBef>
              <a:buNone/>
              <a:defRPr sz="3600">
                <a:solidFill>
                  <a:schemeClr val="lt1"/>
                </a:solidFill>
                <a:latin typeface="Trebuchet MS"/>
                <a:ea typeface="Trebuchet MS"/>
                <a:cs typeface="Trebuchet MS"/>
                <a:sym typeface="Trebuchet MS"/>
              </a:defRPr>
            </a:lvl3pPr>
            <a:lvl4pPr marL="0" lvl="3" indent="0" algn="ctr">
              <a:spcBef>
                <a:spcPts val="0"/>
              </a:spcBef>
              <a:buNone/>
              <a:defRPr sz="3600">
                <a:solidFill>
                  <a:schemeClr val="lt1"/>
                </a:solidFill>
                <a:latin typeface="Trebuchet MS"/>
                <a:ea typeface="Trebuchet MS"/>
                <a:cs typeface="Trebuchet MS"/>
                <a:sym typeface="Trebuchet MS"/>
              </a:defRPr>
            </a:lvl4pPr>
            <a:lvl5pPr marL="0" lvl="4" indent="0" algn="ctr">
              <a:spcBef>
                <a:spcPts val="0"/>
              </a:spcBef>
              <a:buNone/>
              <a:defRPr sz="3600">
                <a:solidFill>
                  <a:schemeClr val="lt1"/>
                </a:solidFill>
                <a:latin typeface="Trebuchet MS"/>
                <a:ea typeface="Trebuchet MS"/>
                <a:cs typeface="Trebuchet MS"/>
                <a:sym typeface="Trebuchet MS"/>
              </a:defRPr>
            </a:lvl5pPr>
            <a:lvl6pPr marL="0" lvl="5" indent="0" algn="ctr">
              <a:spcBef>
                <a:spcPts val="0"/>
              </a:spcBef>
              <a:buNone/>
              <a:defRPr sz="3600">
                <a:solidFill>
                  <a:schemeClr val="lt1"/>
                </a:solidFill>
                <a:latin typeface="Trebuchet MS"/>
                <a:ea typeface="Trebuchet MS"/>
                <a:cs typeface="Trebuchet MS"/>
                <a:sym typeface="Trebuchet MS"/>
              </a:defRPr>
            </a:lvl6pPr>
            <a:lvl7pPr marL="0" lvl="6" indent="0" algn="ctr">
              <a:spcBef>
                <a:spcPts val="0"/>
              </a:spcBef>
              <a:buNone/>
              <a:defRPr sz="3600">
                <a:solidFill>
                  <a:schemeClr val="lt1"/>
                </a:solidFill>
                <a:latin typeface="Trebuchet MS"/>
                <a:ea typeface="Trebuchet MS"/>
                <a:cs typeface="Trebuchet MS"/>
                <a:sym typeface="Trebuchet MS"/>
              </a:defRPr>
            </a:lvl7pPr>
            <a:lvl8pPr marL="0" lvl="7" indent="0" algn="ctr">
              <a:spcBef>
                <a:spcPts val="0"/>
              </a:spcBef>
              <a:buNone/>
              <a:defRPr sz="3600">
                <a:solidFill>
                  <a:schemeClr val="lt1"/>
                </a:solidFill>
                <a:latin typeface="Trebuchet MS"/>
                <a:ea typeface="Trebuchet MS"/>
                <a:cs typeface="Trebuchet MS"/>
                <a:sym typeface="Trebuchet MS"/>
              </a:defRPr>
            </a:lvl8pPr>
            <a:lvl9pPr marL="0" lvl="8" indent="0" algn="ctr">
              <a:spcBef>
                <a:spcPts val="0"/>
              </a:spcBef>
              <a:buNone/>
              <a:defRPr sz="3600">
                <a:solidFill>
                  <a:schemeClr val="lt1"/>
                </a:solidFill>
                <a:latin typeface="Trebuchet MS"/>
                <a:ea typeface="Trebuchet MS"/>
                <a:cs typeface="Trebuchet MS"/>
                <a:sym typeface="Trebuchet MS"/>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pic>
        <p:nvPicPr>
          <p:cNvPr id="23" name="Google Shape;23;p24"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24" name="Google Shape;24;p24"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25" name="Google Shape;25;p24"/>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4"/>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4"/>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24"/>
          <p:cNvSpPr txBox="1">
            <a:spLocks noGrp="1"/>
          </p:cNvSpPr>
          <p:nvPr>
            <p:ph type="body" idx="1"/>
          </p:nvPr>
        </p:nvSpPr>
        <p:spPr>
          <a:xfrm>
            <a:off x="680321" y="2336873"/>
            <a:ext cx="9613861"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9" name="Google Shape;29;p24"/>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4"/>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4"/>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pic>
        <p:nvPicPr>
          <p:cNvPr id="33" name="Google Shape;33;p25" descr="HD-ShadowLong.png"/>
          <p:cNvPicPr preferRelativeResize="0"/>
          <p:nvPr/>
        </p:nvPicPr>
        <p:blipFill rotWithShape="1">
          <a:blip r:embed="rId2">
            <a:alphaModFix/>
          </a:blip>
          <a:srcRect/>
          <a:stretch/>
        </p:blipFill>
        <p:spPr>
          <a:xfrm>
            <a:off x="-1" y="4086907"/>
            <a:ext cx="10437812" cy="321164"/>
          </a:xfrm>
          <a:prstGeom prst="rect">
            <a:avLst/>
          </a:prstGeom>
          <a:noFill/>
          <a:ln>
            <a:noFill/>
          </a:ln>
        </p:spPr>
      </p:pic>
      <p:pic>
        <p:nvPicPr>
          <p:cNvPr id="34" name="Google Shape;34;p25" descr="HD-ShadowShort.png"/>
          <p:cNvPicPr preferRelativeResize="0"/>
          <p:nvPr/>
        </p:nvPicPr>
        <p:blipFill rotWithShape="1">
          <a:blip r:embed="rId3">
            <a:alphaModFix/>
          </a:blip>
          <a:srcRect/>
          <a:stretch/>
        </p:blipFill>
        <p:spPr>
          <a:xfrm>
            <a:off x="10585824" y="4087901"/>
            <a:ext cx="1602997" cy="144270"/>
          </a:xfrm>
          <a:prstGeom prst="rect">
            <a:avLst/>
          </a:prstGeom>
          <a:noFill/>
          <a:ln>
            <a:noFill/>
          </a:ln>
        </p:spPr>
      </p:pic>
      <p:sp>
        <p:nvSpPr>
          <p:cNvPr id="35" name="Google Shape;35;p25"/>
          <p:cNvSpPr/>
          <p:nvPr/>
        </p:nvSpPr>
        <p:spPr>
          <a:xfrm>
            <a:off x="-2" y="2726267"/>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5"/>
          <p:cNvSpPr/>
          <p:nvPr/>
        </p:nvSpPr>
        <p:spPr>
          <a:xfrm>
            <a:off x="10585825" y="2726267"/>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5"/>
          <p:cNvSpPr txBox="1">
            <a:spLocks noGrp="1"/>
          </p:cNvSpPr>
          <p:nvPr>
            <p:ph type="title"/>
          </p:nvPr>
        </p:nvSpPr>
        <p:spPr>
          <a:xfrm>
            <a:off x="680322" y="2869895"/>
            <a:ext cx="9613860" cy="1090788"/>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5"/>
          <p:cNvSpPr txBox="1">
            <a:spLocks noGrp="1"/>
          </p:cNvSpPr>
          <p:nvPr>
            <p:ph type="body" idx="1"/>
          </p:nvPr>
        </p:nvSpPr>
        <p:spPr>
          <a:xfrm>
            <a:off x="680322" y="4232171"/>
            <a:ext cx="9613860" cy="1704017"/>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chemeClr val="lt1"/>
              </a:buClr>
              <a:buSzPts val="2000"/>
              <a:buNone/>
              <a:defRPr sz="20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600"/>
              <a:buNone/>
              <a:defRPr sz="1600">
                <a:solidFill>
                  <a:schemeClr val="lt1"/>
                </a:solidFill>
              </a:defRPr>
            </a:lvl4pPr>
            <a:lvl5pPr marL="2286000" lvl="4" indent="-228600" algn="l">
              <a:lnSpc>
                <a:spcPct val="90000"/>
              </a:lnSpc>
              <a:spcBef>
                <a:spcPts val="500"/>
              </a:spcBef>
              <a:spcAft>
                <a:spcPts val="0"/>
              </a:spcAft>
              <a:buClr>
                <a:schemeClr val="lt1"/>
              </a:buClr>
              <a:buSzPts val="1600"/>
              <a:buNone/>
              <a:defRPr sz="1600">
                <a:solidFill>
                  <a:schemeClr val="lt1"/>
                </a:solidFill>
              </a:defRPr>
            </a:lvl5pPr>
            <a:lvl6pPr marL="2743200" lvl="5" indent="-228600" algn="l">
              <a:lnSpc>
                <a:spcPct val="90000"/>
              </a:lnSpc>
              <a:spcBef>
                <a:spcPts val="500"/>
              </a:spcBef>
              <a:spcAft>
                <a:spcPts val="0"/>
              </a:spcAft>
              <a:buClr>
                <a:schemeClr val="lt1"/>
              </a:buClr>
              <a:buSzPts val="1600"/>
              <a:buNone/>
              <a:defRPr sz="1600">
                <a:solidFill>
                  <a:schemeClr val="lt1"/>
                </a:solidFill>
              </a:defRPr>
            </a:lvl6pPr>
            <a:lvl7pPr marL="3200400" lvl="6" indent="-228600" algn="l">
              <a:lnSpc>
                <a:spcPct val="90000"/>
              </a:lnSpc>
              <a:spcBef>
                <a:spcPts val="500"/>
              </a:spcBef>
              <a:spcAft>
                <a:spcPts val="0"/>
              </a:spcAft>
              <a:buClr>
                <a:schemeClr val="lt1"/>
              </a:buClr>
              <a:buSzPts val="1600"/>
              <a:buNone/>
              <a:defRPr sz="1600">
                <a:solidFill>
                  <a:schemeClr val="lt1"/>
                </a:solidFill>
              </a:defRPr>
            </a:lvl7pPr>
            <a:lvl8pPr marL="3657600" lvl="7" indent="-228600" algn="l">
              <a:lnSpc>
                <a:spcPct val="90000"/>
              </a:lnSpc>
              <a:spcBef>
                <a:spcPts val="500"/>
              </a:spcBef>
              <a:spcAft>
                <a:spcPts val="0"/>
              </a:spcAft>
              <a:buClr>
                <a:schemeClr val="lt1"/>
              </a:buClr>
              <a:buSzPts val="1600"/>
              <a:buNone/>
              <a:defRPr sz="1600">
                <a:solidFill>
                  <a:schemeClr val="lt1"/>
                </a:solidFill>
              </a:defRPr>
            </a:lvl8pPr>
            <a:lvl9pPr marL="4114800" lvl="8" indent="-228600" algn="l">
              <a:lnSpc>
                <a:spcPct val="90000"/>
              </a:lnSpc>
              <a:spcBef>
                <a:spcPts val="500"/>
              </a:spcBef>
              <a:spcAft>
                <a:spcPts val="0"/>
              </a:spcAft>
              <a:buClr>
                <a:schemeClr val="lt1"/>
              </a:buClr>
              <a:buSzPts val="1600"/>
              <a:buNone/>
              <a:defRPr sz="1600">
                <a:solidFill>
                  <a:schemeClr val="lt1"/>
                </a:solidFill>
              </a:defRPr>
            </a:lvl9pPr>
          </a:lstStyle>
          <a:p>
            <a:endParaRPr/>
          </a:p>
        </p:txBody>
      </p:sp>
      <p:sp>
        <p:nvSpPr>
          <p:cNvPr id="39" name="Google Shape;39;p25"/>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5"/>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5"/>
          <p:cNvSpPr txBox="1">
            <a:spLocks noGrp="1"/>
          </p:cNvSpPr>
          <p:nvPr>
            <p:ph type="sldNum" idx="12"/>
          </p:nvPr>
        </p:nvSpPr>
        <p:spPr>
          <a:xfrm>
            <a:off x="10729455" y="2869895"/>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pic>
        <p:nvPicPr>
          <p:cNvPr id="43" name="Google Shape;43;p26"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44" name="Google Shape;44;p26"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45" name="Google Shape;45;p26"/>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6"/>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6"/>
          <p:cNvSpPr txBox="1">
            <a:spLocks noGrp="1"/>
          </p:cNvSpPr>
          <p:nvPr>
            <p:ph type="title"/>
          </p:nvPr>
        </p:nvSpPr>
        <p:spPr>
          <a:xfrm>
            <a:off x="680319" y="753229"/>
            <a:ext cx="9613863" cy="108093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6"/>
          <p:cNvSpPr txBox="1">
            <a:spLocks noGrp="1"/>
          </p:cNvSpPr>
          <p:nvPr>
            <p:ph type="body" idx="1"/>
          </p:nvPr>
        </p:nvSpPr>
        <p:spPr>
          <a:xfrm>
            <a:off x="906350" y="2336873"/>
            <a:ext cx="4472327" cy="69313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49" name="Google Shape;49;p26"/>
          <p:cNvSpPr txBox="1">
            <a:spLocks noGrp="1"/>
          </p:cNvSpPr>
          <p:nvPr>
            <p:ph type="body" idx="2"/>
          </p:nvPr>
        </p:nvSpPr>
        <p:spPr>
          <a:xfrm>
            <a:off x="680322" y="3030008"/>
            <a:ext cx="4698355" cy="290617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0" name="Google Shape;50;p26"/>
          <p:cNvSpPr txBox="1">
            <a:spLocks noGrp="1"/>
          </p:cNvSpPr>
          <p:nvPr>
            <p:ph type="body" idx="3"/>
          </p:nvPr>
        </p:nvSpPr>
        <p:spPr>
          <a:xfrm>
            <a:off x="5820154" y="2336873"/>
            <a:ext cx="4474028" cy="692076"/>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51" name="Google Shape;51;p26"/>
          <p:cNvSpPr txBox="1">
            <a:spLocks noGrp="1"/>
          </p:cNvSpPr>
          <p:nvPr>
            <p:ph type="body" idx="4"/>
          </p:nvPr>
        </p:nvSpPr>
        <p:spPr>
          <a:xfrm>
            <a:off x="5594123" y="3030008"/>
            <a:ext cx="4700059" cy="290617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2" name="Google Shape;52;p26"/>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6"/>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6"/>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pic>
        <p:nvPicPr>
          <p:cNvPr id="56" name="Google Shape;56;p27"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57" name="Google Shape;57;p27"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58" name="Google Shape;58;p27"/>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7"/>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7"/>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7"/>
          <p:cNvSpPr txBox="1">
            <a:spLocks noGrp="1"/>
          </p:cNvSpPr>
          <p:nvPr>
            <p:ph type="body" idx="1"/>
          </p:nvPr>
        </p:nvSpPr>
        <p:spPr>
          <a:xfrm>
            <a:off x="4685846" y="2336873"/>
            <a:ext cx="5608336" cy="359931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2" name="Google Shape;62;p27"/>
          <p:cNvSpPr txBox="1">
            <a:spLocks noGrp="1"/>
          </p:cNvSpPr>
          <p:nvPr>
            <p:ph type="body" idx="2"/>
          </p:nvPr>
        </p:nvSpPr>
        <p:spPr>
          <a:xfrm>
            <a:off x="680322" y="2336872"/>
            <a:ext cx="3790078" cy="3599317"/>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63" name="Google Shape;63;p27"/>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7"/>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7"/>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66"/>
        <p:cNvGrpSpPr/>
        <p:nvPr/>
      </p:nvGrpSpPr>
      <p:grpSpPr>
        <a:xfrm>
          <a:off x="0" y="0"/>
          <a:ext cx="0" cy="0"/>
          <a:chOff x="0" y="0"/>
          <a:chExt cx="0" cy="0"/>
        </a:xfrm>
      </p:grpSpPr>
      <p:pic>
        <p:nvPicPr>
          <p:cNvPr id="67" name="Google Shape;67;p28"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68" name="Google Shape;68;p28"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69" name="Google Shape;69;p28"/>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8"/>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8"/>
          <p:cNvSpPr txBox="1">
            <a:spLocks noGrp="1"/>
          </p:cNvSpPr>
          <p:nvPr>
            <p:ph type="title"/>
          </p:nvPr>
        </p:nvSpPr>
        <p:spPr>
          <a:xfrm>
            <a:off x="669222" y="753228"/>
            <a:ext cx="9624960"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28"/>
          <p:cNvSpPr txBox="1">
            <a:spLocks noGrp="1"/>
          </p:cNvSpPr>
          <p:nvPr>
            <p:ph type="body" idx="1"/>
          </p:nvPr>
        </p:nvSpPr>
        <p:spPr>
          <a:xfrm>
            <a:off x="660946" y="2336873"/>
            <a:ext cx="3070034"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73" name="Google Shape;73;p28"/>
          <p:cNvSpPr txBox="1">
            <a:spLocks noGrp="1"/>
          </p:cNvSpPr>
          <p:nvPr>
            <p:ph type="body" idx="2"/>
          </p:nvPr>
        </p:nvSpPr>
        <p:spPr>
          <a:xfrm>
            <a:off x="680322" y="3022673"/>
            <a:ext cx="3049702"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74" name="Google Shape;74;p28"/>
          <p:cNvSpPr txBox="1">
            <a:spLocks noGrp="1"/>
          </p:cNvSpPr>
          <p:nvPr>
            <p:ph type="body" idx="3"/>
          </p:nvPr>
        </p:nvSpPr>
        <p:spPr>
          <a:xfrm>
            <a:off x="3956025" y="2336873"/>
            <a:ext cx="306324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75" name="Google Shape;75;p28"/>
          <p:cNvSpPr txBox="1">
            <a:spLocks noGrp="1"/>
          </p:cNvSpPr>
          <p:nvPr>
            <p:ph type="body" idx="4"/>
          </p:nvPr>
        </p:nvSpPr>
        <p:spPr>
          <a:xfrm>
            <a:off x="3945470" y="3022673"/>
            <a:ext cx="3063240"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76" name="Google Shape;76;p28"/>
          <p:cNvSpPr txBox="1">
            <a:spLocks noGrp="1"/>
          </p:cNvSpPr>
          <p:nvPr>
            <p:ph type="body" idx="5"/>
          </p:nvPr>
        </p:nvSpPr>
        <p:spPr>
          <a:xfrm>
            <a:off x="7224156" y="2336873"/>
            <a:ext cx="307002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77" name="Google Shape;77;p28"/>
          <p:cNvSpPr txBox="1">
            <a:spLocks noGrp="1"/>
          </p:cNvSpPr>
          <p:nvPr>
            <p:ph type="body" idx="6"/>
          </p:nvPr>
        </p:nvSpPr>
        <p:spPr>
          <a:xfrm>
            <a:off x="7224156" y="3022673"/>
            <a:ext cx="3070025"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78" name="Google Shape;78;p28"/>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8"/>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1"/>
        <p:cNvGrpSpPr/>
        <p:nvPr/>
      </p:nvGrpSpPr>
      <p:grpSpPr>
        <a:xfrm>
          <a:off x="0" y="0"/>
          <a:ext cx="0" cy="0"/>
          <a:chOff x="0" y="0"/>
          <a:chExt cx="0" cy="0"/>
        </a:xfrm>
      </p:grpSpPr>
      <p:pic>
        <p:nvPicPr>
          <p:cNvPr id="82" name="Google Shape;82;p29"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83" name="Google Shape;83;p29"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84" name="Google Shape;84;p29"/>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9"/>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9"/>
          <p:cNvSpPr txBox="1">
            <a:spLocks noGrp="1"/>
          </p:cNvSpPr>
          <p:nvPr>
            <p:ph type="title"/>
          </p:nvPr>
        </p:nvSpPr>
        <p:spPr>
          <a:xfrm>
            <a:off x="680323" y="753228"/>
            <a:ext cx="9613857"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29"/>
          <p:cNvSpPr>
            <a:spLocks noGrp="1"/>
          </p:cNvSpPr>
          <p:nvPr>
            <p:ph type="pic" idx="2"/>
          </p:nvPr>
        </p:nvSpPr>
        <p:spPr>
          <a:xfrm>
            <a:off x="4868333" y="2336874"/>
            <a:ext cx="5425849" cy="3599312"/>
          </a:xfrm>
          <a:prstGeom prst="rect">
            <a:avLst/>
          </a:prstGeom>
          <a:noFill/>
          <a:ln>
            <a:noFill/>
          </a:ln>
          <a:effectLst>
            <a:outerShdw blurRad="76200" dist="63500" dir="5040000" algn="tl" rotWithShape="0">
              <a:srgbClr val="000000">
                <a:alpha val="40784"/>
              </a:srgbClr>
            </a:outerShdw>
          </a:effectLst>
        </p:spPr>
      </p:sp>
      <p:sp>
        <p:nvSpPr>
          <p:cNvPr id="88" name="Google Shape;88;p29"/>
          <p:cNvSpPr txBox="1">
            <a:spLocks noGrp="1"/>
          </p:cNvSpPr>
          <p:nvPr>
            <p:ph type="body" idx="1"/>
          </p:nvPr>
        </p:nvSpPr>
        <p:spPr>
          <a:xfrm>
            <a:off x="680323" y="2336873"/>
            <a:ext cx="3876256" cy="3599315"/>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89" name="Google Shape;89;p29"/>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9"/>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9"/>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2"/>
        <p:cNvGrpSpPr/>
        <p:nvPr/>
      </p:nvGrpSpPr>
      <p:grpSpPr>
        <a:xfrm>
          <a:off x="0" y="0"/>
          <a:ext cx="0" cy="0"/>
          <a:chOff x="0" y="0"/>
          <a:chExt cx="0" cy="0"/>
        </a:xfrm>
      </p:grpSpPr>
      <p:pic>
        <p:nvPicPr>
          <p:cNvPr id="93" name="Google Shape;93;p30"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94" name="Google Shape;94;p30"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95" name="Google Shape;95;p30"/>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0"/>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0"/>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30"/>
          <p:cNvSpPr txBox="1">
            <a:spLocks noGrp="1"/>
          </p:cNvSpPr>
          <p:nvPr>
            <p:ph type="body" idx="1"/>
          </p:nvPr>
        </p:nvSpPr>
        <p:spPr>
          <a:xfrm>
            <a:off x="680320" y="2336873"/>
            <a:ext cx="4698358"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9" name="Google Shape;99;p30"/>
          <p:cNvSpPr txBox="1">
            <a:spLocks noGrp="1"/>
          </p:cNvSpPr>
          <p:nvPr>
            <p:ph type="body" idx="2"/>
          </p:nvPr>
        </p:nvSpPr>
        <p:spPr>
          <a:xfrm>
            <a:off x="5594123" y="2336873"/>
            <a:ext cx="4700058"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00" name="Google Shape;100;p30"/>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0"/>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30"/>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3"/>
        <p:cNvGrpSpPr/>
        <p:nvPr/>
      </p:nvGrpSpPr>
      <p:grpSpPr>
        <a:xfrm>
          <a:off x="0" y="0"/>
          <a:ext cx="0" cy="0"/>
          <a:chOff x="0" y="0"/>
          <a:chExt cx="0" cy="0"/>
        </a:xfrm>
      </p:grpSpPr>
      <p:pic>
        <p:nvPicPr>
          <p:cNvPr id="104" name="Google Shape;104;p31" descr="HD-ShadowLong.png"/>
          <p:cNvPicPr preferRelativeResize="0"/>
          <p:nvPr/>
        </p:nvPicPr>
        <p:blipFill rotWithShape="1">
          <a:blip r:embed="rId2">
            <a:alphaModFix/>
          </a:blip>
          <a:srcRect/>
          <a:stretch/>
        </p:blipFill>
        <p:spPr>
          <a:xfrm>
            <a:off x="1" y="4242851"/>
            <a:ext cx="8968084" cy="275942"/>
          </a:xfrm>
          <a:prstGeom prst="rect">
            <a:avLst/>
          </a:prstGeom>
          <a:noFill/>
          <a:ln>
            <a:noFill/>
          </a:ln>
        </p:spPr>
      </p:pic>
      <p:pic>
        <p:nvPicPr>
          <p:cNvPr id="105" name="Google Shape;105;p31" descr="HD-ShadowShort.png"/>
          <p:cNvPicPr preferRelativeResize="0"/>
          <p:nvPr/>
        </p:nvPicPr>
        <p:blipFill rotWithShape="1">
          <a:blip r:embed="rId3">
            <a:alphaModFix/>
          </a:blip>
          <a:srcRect/>
          <a:stretch/>
        </p:blipFill>
        <p:spPr>
          <a:xfrm>
            <a:off x="9111716" y="4243845"/>
            <a:ext cx="3077108" cy="276940"/>
          </a:xfrm>
          <a:prstGeom prst="rect">
            <a:avLst/>
          </a:prstGeom>
          <a:noFill/>
          <a:ln>
            <a:noFill/>
          </a:ln>
        </p:spPr>
      </p:pic>
      <p:sp>
        <p:nvSpPr>
          <p:cNvPr id="106" name="Google Shape;106;p31"/>
          <p:cNvSpPr/>
          <p:nvPr/>
        </p:nvSpPr>
        <p:spPr>
          <a:xfrm>
            <a:off x="0" y="2590078"/>
            <a:ext cx="8968085" cy="1660332"/>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1"/>
          <p:cNvSpPr/>
          <p:nvPr/>
        </p:nvSpPr>
        <p:spPr>
          <a:xfrm>
            <a:off x="9111715" y="2590078"/>
            <a:ext cx="3077109" cy="1660332"/>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1"/>
          <p:cNvSpPr txBox="1">
            <a:spLocks noGrp="1"/>
          </p:cNvSpPr>
          <p:nvPr>
            <p:ph type="ctrTitle"/>
          </p:nvPr>
        </p:nvSpPr>
        <p:spPr>
          <a:xfrm>
            <a:off x="680322" y="2733709"/>
            <a:ext cx="8144134" cy="1373070"/>
          </a:xfrm>
          <a:prstGeom prst="rect">
            <a:avLst/>
          </a:prstGeom>
          <a:noFill/>
          <a:ln>
            <a:noFill/>
          </a:ln>
        </p:spPr>
        <p:txBody>
          <a:bodyPr spcFirstLastPara="1" wrap="square" lIns="91425" tIns="45700" rIns="91425" bIns="45700" anchor="b" anchorCtr="0">
            <a:noAutofit/>
          </a:bodyPr>
          <a:lstStyle>
            <a:lvl1pPr lvl="0" algn="r">
              <a:lnSpc>
                <a:spcPct val="90000"/>
              </a:lnSpc>
              <a:spcBef>
                <a:spcPts val="0"/>
              </a:spcBef>
              <a:spcAft>
                <a:spcPts val="0"/>
              </a:spcAft>
              <a:buClr>
                <a:schemeClr val="lt1"/>
              </a:buClr>
              <a:buSzPts val="5400"/>
              <a:buFont typeface="Trebuchet MS"/>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9" name="Google Shape;109;p31"/>
          <p:cNvSpPr txBox="1">
            <a:spLocks noGrp="1"/>
          </p:cNvSpPr>
          <p:nvPr>
            <p:ph type="subTitle" idx="1"/>
          </p:nvPr>
        </p:nvSpPr>
        <p:spPr>
          <a:xfrm>
            <a:off x="680322" y="4394039"/>
            <a:ext cx="8144134" cy="1117687"/>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000"/>
              <a:buNone/>
              <a:defRPr sz="20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10" name="Google Shape;110;p31"/>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31"/>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31"/>
          <p:cNvSpPr txBox="1">
            <a:spLocks noGrp="1"/>
          </p:cNvSpPr>
          <p:nvPr>
            <p:ph type="sldNum" idx="12"/>
          </p:nvPr>
        </p:nvSpPr>
        <p:spPr>
          <a:xfrm>
            <a:off x="9255346" y="2750337"/>
            <a:ext cx="1171888" cy="1356442"/>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9"/>
        <p:cNvGrpSpPr/>
        <p:nvPr/>
      </p:nvGrpSpPr>
      <p:grpSpPr>
        <a:xfrm>
          <a:off x="0" y="0"/>
          <a:ext cx="0" cy="0"/>
          <a:chOff x="0" y="0"/>
          <a:chExt cx="0" cy="0"/>
        </a:xfrm>
      </p:grpSpPr>
      <p:pic>
        <p:nvPicPr>
          <p:cNvPr id="10" name="Google Shape;10;p22" descr="hashOverlay-FullResolve.png"/>
          <p:cNvPicPr preferRelativeResize="0"/>
          <p:nvPr/>
        </p:nvPicPr>
        <p:blipFill rotWithShape="1">
          <a:blip r:embed="rId19">
            <a:alphaModFix amt="10000"/>
          </a:blip>
          <a:srcRect/>
          <a:stretch/>
        </p:blipFill>
        <p:spPr>
          <a:xfrm>
            <a:off x="0" y="0"/>
            <a:ext cx="12192000" cy="6858000"/>
          </a:xfrm>
          <a:prstGeom prst="rect">
            <a:avLst/>
          </a:prstGeom>
          <a:noFill/>
          <a:ln>
            <a:noFill/>
          </a:ln>
        </p:spPr>
      </p:pic>
      <p:sp>
        <p:nvSpPr>
          <p:cNvPr id="11" name="Google Shape;11;p22"/>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3600"/>
              <a:buFont typeface="Trebuchet MS"/>
              <a:buNone/>
              <a:defRPr sz="3600" b="0" i="0" u="none" strike="noStrike" cap="non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2"/>
          <p:cNvSpPr txBox="1">
            <a:spLocks noGrp="1"/>
          </p:cNvSpPr>
          <p:nvPr>
            <p:ph type="body" idx="1"/>
          </p:nvPr>
        </p:nvSpPr>
        <p:spPr>
          <a:xfrm>
            <a:off x="680321" y="2336873"/>
            <a:ext cx="9613861" cy="3599316"/>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lt1"/>
              </a:buClr>
              <a:buSzPts val="2400"/>
              <a:buFont typeface="Arial"/>
              <a:buChar char="•"/>
              <a:defRPr sz="2400" b="0" i="0" u="none" strike="noStrike" cap="none">
                <a:solidFill>
                  <a:schemeClr val="lt1"/>
                </a:solidFill>
                <a:latin typeface="Trebuchet MS"/>
                <a:ea typeface="Trebuchet MS"/>
                <a:cs typeface="Trebuchet MS"/>
                <a:sym typeface="Trebuchet MS"/>
              </a:defRPr>
            </a:lvl1pPr>
            <a:lvl2pPr marL="914400" marR="0" lvl="1"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Trebuchet MS"/>
                <a:ea typeface="Trebuchet MS"/>
                <a:cs typeface="Trebuchet MS"/>
                <a:sym typeface="Trebuchet MS"/>
              </a:defRPr>
            </a:lvl2pPr>
            <a:lvl3pPr marL="1371600" marR="0" lvl="2"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Trebuchet MS"/>
                <a:ea typeface="Trebuchet MS"/>
                <a:cs typeface="Trebuchet MS"/>
                <a:sym typeface="Trebuchet MS"/>
              </a:defRPr>
            </a:lvl3pPr>
            <a:lvl4pPr marL="1828800" marR="0" lvl="3" indent="-330200" algn="l" rtl="0">
              <a:lnSpc>
                <a:spcPct val="90000"/>
              </a:lnSpc>
              <a:spcBef>
                <a:spcPts val="500"/>
              </a:spcBef>
              <a:spcAft>
                <a:spcPts val="0"/>
              </a:spcAft>
              <a:buClr>
                <a:schemeClr val="lt1"/>
              </a:buClr>
              <a:buSzPts val="1600"/>
              <a:buFont typeface="Arial"/>
              <a:buChar char="•"/>
              <a:defRPr sz="1600" b="0" i="0" u="none" strike="noStrike" cap="none">
                <a:solidFill>
                  <a:schemeClr val="lt1"/>
                </a:solidFill>
                <a:latin typeface="Trebuchet MS"/>
                <a:ea typeface="Trebuchet MS"/>
                <a:cs typeface="Trebuchet MS"/>
                <a:sym typeface="Trebuchet MS"/>
              </a:defRPr>
            </a:lvl4pPr>
            <a:lvl5pPr marL="2286000" marR="0" lvl="4" indent="-330200" algn="l" rtl="0">
              <a:lnSpc>
                <a:spcPct val="90000"/>
              </a:lnSpc>
              <a:spcBef>
                <a:spcPts val="500"/>
              </a:spcBef>
              <a:spcAft>
                <a:spcPts val="0"/>
              </a:spcAft>
              <a:buClr>
                <a:schemeClr val="lt1"/>
              </a:buClr>
              <a:buSzPts val="1600"/>
              <a:buFont typeface="Arial"/>
              <a:buChar char="•"/>
              <a:defRPr sz="1600" b="0" i="0" u="none" strike="noStrike" cap="none">
                <a:solidFill>
                  <a:schemeClr val="lt1"/>
                </a:solidFill>
                <a:latin typeface="Trebuchet MS"/>
                <a:ea typeface="Trebuchet MS"/>
                <a:cs typeface="Trebuchet MS"/>
                <a:sym typeface="Trebuchet MS"/>
              </a:defRPr>
            </a:lvl5pPr>
            <a:lvl6pPr marL="2743200" marR="0" lvl="5"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6pPr>
            <a:lvl7pPr marL="3200400" marR="0" lvl="6"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7pPr>
            <a:lvl8pPr marL="3657600" marR="0" lvl="7"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8pPr>
            <a:lvl9pPr marL="4114800" marR="0" lvl="8"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9pPr>
          </a:lstStyle>
          <a:p>
            <a:endParaRPr/>
          </a:p>
        </p:txBody>
      </p:sp>
      <p:sp>
        <p:nvSpPr>
          <p:cNvPr id="13" name="Google Shape;13;p22"/>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l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9pPr>
          </a:lstStyle>
          <a:p>
            <a:endParaRPr/>
          </a:p>
        </p:txBody>
      </p:sp>
      <p:sp>
        <p:nvSpPr>
          <p:cNvPr id="14" name="Google Shape;14;p22"/>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l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lt1"/>
                </a:solidFill>
                <a:latin typeface="Trebuchet MS"/>
                <a:ea typeface="Trebuchet MS"/>
                <a:cs typeface="Trebuchet MS"/>
                <a:sym typeface="Trebuchet MS"/>
              </a:defRPr>
            </a:lvl9pPr>
          </a:lstStyle>
          <a:p>
            <a:endParaRPr/>
          </a:p>
        </p:txBody>
      </p:sp>
      <p:sp>
        <p:nvSpPr>
          <p:cNvPr id="15" name="Google Shape;15;p22"/>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3600" b="0" i="0" u="none" strike="noStrike" cap="none">
                <a:solidFill>
                  <a:schemeClr val="lt1"/>
                </a:solidFill>
                <a:latin typeface="Trebuchet MS"/>
                <a:ea typeface="Trebuchet MS"/>
                <a:cs typeface="Trebuchet MS"/>
                <a:sym typeface="Trebuchet MS"/>
              </a:defRPr>
            </a:lvl1pPr>
            <a:lvl2pPr marL="0" marR="0" lvl="1" indent="0" algn="l" rtl="0">
              <a:spcBef>
                <a:spcPts val="0"/>
              </a:spcBef>
              <a:buNone/>
              <a:defRPr sz="3600" b="0" i="0" u="none" strike="noStrike" cap="none">
                <a:solidFill>
                  <a:schemeClr val="lt1"/>
                </a:solidFill>
                <a:latin typeface="Trebuchet MS"/>
                <a:ea typeface="Trebuchet MS"/>
                <a:cs typeface="Trebuchet MS"/>
                <a:sym typeface="Trebuchet MS"/>
              </a:defRPr>
            </a:lvl2pPr>
            <a:lvl3pPr marL="0" marR="0" lvl="2" indent="0" algn="l" rtl="0">
              <a:spcBef>
                <a:spcPts val="0"/>
              </a:spcBef>
              <a:buNone/>
              <a:defRPr sz="3600" b="0" i="0" u="none" strike="noStrike" cap="none">
                <a:solidFill>
                  <a:schemeClr val="lt1"/>
                </a:solidFill>
                <a:latin typeface="Trebuchet MS"/>
                <a:ea typeface="Trebuchet MS"/>
                <a:cs typeface="Trebuchet MS"/>
                <a:sym typeface="Trebuchet MS"/>
              </a:defRPr>
            </a:lvl3pPr>
            <a:lvl4pPr marL="0" marR="0" lvl="3" indent="0" algn="l" rtl="0">
              <a:spcBef>
                <a:spcPts val="0"/>
              </a:spcBef>
              <a:buNone/>
              <a:defRPr sz="3600" b="0" i="0" u="none" strike="noStrike" cap="none">
                <a:solidFill>
                  <a:schemeClr val="lt1"/>
                </a:solidFill>
                <a:latin typeface="Trebuchet MS"/>
                <a:ea typeface="Trebuchet MS"/>
                <a:cs typeface="Trebuchet MS"/>
                <a:sym typeface="Trebuchet MS"/>
              </a:defRPr>
            </a:lvl4pPr>
            <a:lvl5pPr marL="0" marR="0" lvl="4" indent="0" algn="l" rtl="0">
              <a:spcBef>
                <a:spcPts val="0"/>
              </a:spcBef>
              <a:buNone/>
              <a:defRPr sz="3600" b="0" i="0" u="none" strike="noStrike" cap="none">
                <a:solidFill>
                  <a:schemeClr val="lt1"/>
                </a:solidFill>
                <a:latin typeface="Trebuchet MS"/>
                <a:ea typeface="Trebuchet MS"/>
                <a:cs typeface="Trebuchet MS"/>
                <a:sym typeface="Trebuchet MS"/>
              </a:defRPr>
            </a:lvl5pPr>
            <a:lvl6pPr marL="0" marR="0" lvl="5" indent="0" algn="l" rtl="0">
              <a:spcBef>
                <a:spcPts val="0"/>
              </a:spcBef>
              <a:buNone/>
              <a:defRPr sz="3600" b="0" i="0" u="none" strike="noStrike" cap="none">
                <a:solidFill>
                  <a:schemeClr val="lt1"/>
                </a:solidFill>
                <a:latin typeface="Trebuchet MS"/>
                <a:ea typeface="Trebuchet MS"/>
                <a:cs typeface="Trebuchet MS"/>
                <a:sym typeface="Trebuchet MS"/>
              </a:defRPr>
            </a:lvl6pPr>
            <a:lvl7pPr marL="0" marR="0" lvl="6" indent="0" algn="l" rtl="0">
              <a:spcBef>
                <a:spcPts val="0"/>
              </a:spcBef>
              <a:buNone/>
              <a:defRPr sz="3600" b="0" i="0" u="none" strike="noStrike" cap="none">
                <a:solidFill>
                  <a:schemeClr val="lt1"/>
                </a:solidFill>
                <a:latin typeface="Trebuchet MS"/>
                <a:ea typeface="Trebuchet MS"/>
                <a:cs typeface="Trebuchet MS"/>
                <a:sym typeface="Trebuchet MS"/>
              </a:defRPr>
            </a:lvl7pPr>
            <a:lvl8pPr marL="0" marR="0" lvl="7" indent="0" algn="l" rtl="0">
              <a:spcBef>
                <a:spcPts val="0"/>
              </a:spcBef>
              <a:buNone/>
              <a:defRPr sz="3600" b="0" i="0" u="none" strike="noStrike" cap="none">
                <a:solidFill>
                  <a:schemeClr val="lt1"/>
                </a:solidFill>
                <a:latin typeface="Trebuchet MS"/>
                <a:ea typeface="Trebuchet MS"/>
                <a:cs typeface="Trebuchet MS"/>
                <a:sym typeface="Trebuchet MS"/>
              </a:defRPr>
            </a:lvl8pPr>
            <a:lvl9pPr marL="0" marR="0" lvl="8" indent="0" algn="l" rtl="0">
              <a:spcBef>
                <a:spcPts val="0"/>
              </a:spcBef>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mailto:Sack0093@umn.ed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aisrc.umn.edu/phragmites-projec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doi.org/10.1038/s41559-019-0826-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205"/>
        <p:cNvGrpSpPr/>
        <p:nvPr/>
      </p:nvGrpSpPr>
      <p:grpSpPr>
        <a:xfrm>
          <a:off x="0" y="0"/>
          <a:ext cx="0" cy="0"/>
          <a:chOff x="0" y="0"/>
          <a:chExt cx="0" cy="0"/>
        </a:xfrm>
      </p:grpSpPr>
      <p:sp>
        <p:nvSpPr>
          <p:cNvPr id="206" name="Google Shape;206;p1"/>
          <p:cNvSpPr/>
          <p:nvPr/>
        </p:nvSpPr>
        <p:spPr>
          <a:xfrm>
            <a:off x="0" y="553338"/>
            <a:ext cx="11198942" cy="2308324"/>
          </a:xfrm>
          <a:prstGeom prst="rect">
            <a:avLst/>
          </a:prstGeom>
          <a:solidFill>
            <a:schemeClr val="dk1"/>
          </a:solidFill>
          <a:ln w="12700" cap="flat" cmpd="sng">
            <a:solidFill>
              <a:srgbClr val="AF6C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207" name="Google Shape;207;p1"/>
          <p:cNvSpPr/>
          <p:nvPr/>
        </p:nvSpPr>
        <p:spPr>
          <a:xfrm>
            <a:off x="-70739" y="685000"/>
            <a:ext cx="12211665" cy="21236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lt1"/>
                </a:solidFill>
                <a:latin typeface="Trebuchet MS"/>
                <a:ea typeface="Trebuchet MS"/>
                <a:cs typeface="Trebuchet MS"/>
                <a:sym typeface="Trebuchet MS"/>
              </a:rPr>
              <a:t>Observation to Action: How Geospatial Data</a:t>
            </a:r>
            <a:endParaRPr/>
          </a:p>
          <a:p>
            <a:pPr marL="0" marR="0" lvl="0" indent="0" algn="l" rtl="0">
              <a:spcBef>
                <a:spcPts val="0"/>
              </a:spcBef>
              <a:spcAft>
                <a:spcPts val="0"/>
              </a:spcAft>
              <a:buNone/>
            </a:pPr>
            <a:r>
              <a:rPr lang="en-US" sz="4400">
                <a:solidFill>
                  <a:schemeClr val="lt1"/>
                </a:solidFill>
                <a:latin typeface="Trebuchet MS"/>
                <a:ea typeface="Trebuchet MS"/>
                <a:cs typeface="Trebuchet MS"/>
                <a:sym typeface="Trebuchet MS"/>
              </a:rPr>
              <a:t>is used for the tracking and management</a:t>
            </a:r>
            <a:endParaRPr/>
          </a:p>
          <a:p>
            <a:pPr marL="0" marR="0" lvl="0" indent="0" algn="l" rtl="0">
              <a:spcBef>
                <a:spcPts val="0"/>
              </a:spcBef>
              <a:spcAft>
                <a:spcPts val="0"/>
              </a:spcAft>
              <a:buNone/>
            </a:pPr>
            <a:r>
              <a:rPr lang="en-US" sz="4400">
                <a:solidFill>
                  <a:schemeClr val="lt1"/>
                </a:solidFill>
                <a:latin typeface="Trebuchet MS"/>
                <a:ea typeface="Trebuchet MS"/>
                <a:cs typeface="Trebuchet MS"/>
                <a:sym typeface="Trebuchet MS"/>
              </a:rPr>
              <a:t>of Invasive </a:t>
            </a:r>
            <a:r>
              <a:rPr lang="en-US" sz="4400" i="1">
                <a:solidFill>
                  <a:schemeClr val="lt1"/>
                </a:solidFill>
                <a:latin typeface="Trebuchet MS"/>
                <a:ea typeface="Trebuchet MS"/>
                <a:cs typeface="Trebuchet MS"/>
                <a:sym typeface="Trebuchet MS"/>
              </a:rPr>
              <a:t>Phragmites</a:t>
            </a:r>
            <a:r>
              <a:rPr lang="en-US" sz="4400">
                <a:solidFill>
                  <a:schemeClr val="lt1"/>
                </a:solidFill>
                <a:latin typeface="Trebuchet MS"/>
                <a:ea typeface="Trebuchet MS"/>
                <a:cs typeface="Trebuchet MS"/>
                <a:sym typeface="Trebuchet MS"/>
              </a:rPr>
              <a:t> in Minnesota</a:t>
            </a:r>
            <a:endParaRPr sz="4400">
              <a:solidFill>
                <a:schemeClr val="lt1"/>
              </a:solidFill>
              <a:latin typeface="Trebuchet MS"/>
              <a:ea typeface="Trebuchet MS"/>
              <a:cs typeface="Trebuchet MS"/>
              <a:sym typeface="Trebuchet MS"/>
            </a:endParaRPr>
          </a:p>
        </p:txBody>
      </p:sp>
      <p:sp>
        <p:nvSpPr>
          <p:cNvPr id="208" name="Google Shape;208;p1"/>
          <p:cNvSpPr txBox="1"/>
          <p:nvPr/>
        </p:nvSpPr>
        <p:spPr>
          <a:xfrm>
            <a:off x="4749159" y="5803668"/>
            <a:ext cx="739176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lt1"/>
                </a:solidFill>
                <a:latin typeface="Trebuchet MS"/>
                <a:ea typeface="Trebuchet MS"/>
                <a:cs typeface="Trebuchet MS"/>
                <a:sym typeface="Trebuchet MS"/>
              </a:rPr>
              <a:t>Presented by: Dani Sackett, NRSM Graduate Student</a:t>
            </a:r>
            <a:endParaRPr sz="24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0"/>
          <p:cNvSpPr txBox="1">
            <a:spLocks noGrp="1"/>
          </p:cNvSpPr>
          <p:nvPr>
            <p:ph type="title"/>
          </p:nvPr>
        </p:nvSpPr>
        <p:spPr>
          <a:xfrm>
            <a:off x="680322" y="2869895"/>
            <a:ext cx="9613860" cy="109078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chemeClr val="lt1"/>
              </a:buClr>
              <a:buSzPts val="3600"/>
              <a:buFont typeface="Trebuchet MS"/>
              <a:buNone/>
            </a:pPr>
            <a:r>
              <a:rPr lang="en-US"/>
              <a:t>What does the information look like when it is reported to an agency?</a:t>
            </a: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1"/>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Data reporting</a:t>
            </a:r>
            <a:endParaRPr/>
          </a:p>
        </p:txBody>
      </p:sp>
      <p:pic>
        <p:nvPicPr>
          <p:cNvPr id="303" name="Google Shape;303;p11"/>
          <p:cNvPicPr preferRelativeResize="0">
            <a:picLocks noGrp="1"/>
          </p:cNvPicPr>
          <p:nvPr>
            <p:ph type="body" idx="1"/>
          </p:nvPr>
        </p:nvPicPr>
        <p:blipFill rotWithShape="1">
          <a:blip r:embed="rId3">
            <a:alphaModFix/>
          </a:blip>
          <a:srcRect/>
          <a:stretch/>
        </p:blipFill>
        <p:spPr>
          <a:xfrm>
            <a:off x="7646977" y="2428240"/>
            <a:ext cx="4327863" cy="3598863"/>
          </a:xfrm>
          <a:prstGeom prst="rect">
            <a:avLst/>
          </a:prstGeom>
          <a:noFill/>
          <a:ln>
            <a:noFill/>
          </a:ln>
        </p:spPr>
      </p:pic>
      <p:sp>
        <p:nvSpPr>
          <p:cNvPr id="304" name="Google Shape;304;p11"/>
          <p:cNvSpPr txBox="1">
            <a:spLocks noGrp="1"/>
          </p:cNvSpPr>
          <p:nvPr>
            <p:ph type="body" idx="2"/>
          </p:nvPr>
        </p:nvSpPr>
        <p:spPr>
          <a:xfrm>
            <a:off x="0" y="1565910"/>
            <a:ext cx="7646977" cy="529209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000"/>
              <a:buNone/>
            </a:pPr>
            <a:endParaRPr sz="2000"/>
          </a:p>
          <a:p>
            <a:pPr marL="0" lvl="0" indent="0" algn="l" rtl="0">
              <a:lnSpc>
                <a:spcPct val="90000"/>
              </a:lnSpc>
              <a:spcBef>
                <a:spcPts val="1000"/>
              </a:spcBef>
              <a:spcAft>
                <a:spcPts val="0"/>
              </a:spcAft>
              <a:buClr>
                <a:schemeClr val="lt1"/>
              </a:buClr>
              <a:buSzPts val="2000"/>
              <a:buNone/>
            </a:pPr>
            <a:r>
              <a:rPr lang="en-US" sz="2600"/>
              <a:t>Anyone who observes a suspicious plant in the environment can report it for verification</a:t>
            </a:r>
            <a:endParaRPr sz="2200"/>
          </a:p>
          <a:p>
            <a:pPr marL="0" lvl="0" indent="0" algn="l" rtl="0">
              <a:lnSpc>
                <a:spcPct val="90000"/>
              </a:lnSpc>
              <a:spcBef>
                <a:spcPts val="1000"/>
              </a:spcBef>
              <a:spcAft>
                <a:spcPts val="0"/>
              </a:spcAft>
              <a:buClr>
                <a:schemeClr val="lt1"/>
              </a:buClr>
              <a:buSzPts val="2000"/>
              <a:buNone/>
            </a:pPr>
            <a:endParaRPr sz="2000"/>
          </a:p>
          <a:p>
            <a:pPr marL="0" lvl="0" indent="0" algn="l" rtl="0">
              <a:lnSpc>
                <a:spcPct val="90000"/>
              </a:lnSpc>
              <a:spcBef>
                <a:spcPts val="1000"/>
              </a:spcBef>
              <a:spcAft>
                <a:spcPts val="0"/>
              </a:spcAft>
              <a:buClr>
                <a:schemeClr val="lt1"/>
              </a:buClr>
              <a:buSzPts val="2000"/>
              <a:buNone/>
            </a:pPr>
            <a:r>
              <a:rPr lang="en-US" sz="2000"/>
              <a:t>When you observe a plant you think may be </a:t>
            </a:r>
            <a:r>
              <a:rPr lang="en-US" sz="2000" i="1"/>
              <a:t>Phragmites</a:t>
            </a:r>
            <a:r>
              <a:rPr lang="en-US" sz="2000"/>
              <a:t>, you can follow this information to report it to the proper agencies</a:t>
            </a:r>
            <a:endParaRPr/>
          </a:p>
          <a:p>
            <a:pPr marL="285750" lvl="0" indent="-285750" algn="l" rtl="0">
              <a:lnSpc>
                <a:spcPct val="90000"/>
              </a:lnSpc>
              <a:spcBef>
                <a:spcPts val="1000"/>
              </a:spcBef>
              <a:spcAft>
                <a:spcPts val="0"/>
              </a:spcAft>
              <a:buClr>
                <a:schemeClr val="lt1"/>
              </a:buClr>
              <a:buSzPts val="2000"/>
              <a:buFont typeface="Arial"/>
              <a:buChar char="•"/>
            </a:pPr>
            <a:r>
              <a:rPr lang="en-US" sz="2000"/>
              <a:t>Take a picture to compare to the MN DNR or MN Department of Agriculture Invasive Species Lists</a:t>
            </a:r>
            <a:endParaRPr/>
          </a:p>
          <a:p>
            <a:pPr marL="742950" lvl="1" indent="-285750" algn="l" rtl="0">
              <a:lnSpc>
                <a:spcPct val="90000"/>
              </a:lnSpc>
              <a:spcBef>
                <a:spcPts val="500"/>
              </a:spcBef>
              <a:spcAft>
                <a:spcPts val="0"/>
              </a:spcAft>
              <a:buClr>
                <a:schemeClr val="lt1"/>
              </a:buClr>
              <a:buSzPts val="2000"/>
              <a:buFont typeface="Arial"/>
              <a:buChar char="•"/>
            </a:pPr>
            <a:r>
              <a:rPr lang="en-US" sz="2000"/>
              <a:t>Identify the species</a:t>
            </a:r>
            <a:endParaRPr/>
          </a:p>
          <a:p>
            <a:pPr marL="742950" lvl="1" indent="-285750" algn="l" rtl="0">
              <a:lnSpc>
                <a:spcPct val="90000"/>
              </a:lnSpc>
              <a:spcBef>
                <a:spcPts val="500"/>
              </a:spcBef>
              <a:spcAft>
                <a:spcPts val="0"/>
              </a:spcAft>
              <a:buClr>
                <a:schemeClr val="lt1"/>
              </a:buClr>
              <a:buSzPts val="2000"/>
              <a:buFont typeface="Arial"/>
              <a:buChar char="•"/>
            </a:pPr>
            <a:r>
              <a:rPr lang="en-US" sz="2000"/>
              <a:t>Note your location as accurately as possible </a:t>
            </a:r>
            <a:endParaRPr/>
          </a:p>
          <a:p>
            <a:pPr marL="285750" lvl="0" indent="-285750" algn="l" rtl="0">
              <a:lnSpc>
                <a:spcPct val="90000"/>
              </a:lnSpc>
              <a:spcBef>
                <a:spcPts val="1000"/>
              </a:spcBef>
              <a:spcAft>
                <a:spcPts val="0"/>
              </a:spcAft>
              <a:buClr>
                <a:schemeClr val="lt1"/>
              </a:buClr>
              <a:buSzPts val="2000"/>
              <a:buFont typeface="Arial"/>
              <a:buChar char="•"/>
            </a:pPr>
            <a:r>
              <a:rPr lang="en-US" sz="2000"/>
              <a:t>Submit your findings </a:t>
            </a:r>
            <a:endParaRPr/>
          </a:p>
          <a:p>
            <a:pPr marL="742950" lvl="1" indent="-285750" algn="l" rtl="0">
              <a:lnSpc>
                <a:spcPct val="90000"/>
              </a:lnSpc>
              <a:spcBef>
                <a:spcPts val="500"/>
              </a:spcBef>
              <a:spcAft>
                <a:spcPts val="0"/>
              </a:spcAft>
              <a:buClr>
                <a:schemeClr val="lt1"/>
              </a:buClr>
              <a:buSzPts val="2000"/>
              <a:buFont typeface="Arial"/>
              <a:buChar char="•"/>
            </a:pPr>
            <a:r>
              <a:rPr lang="en-US" sz="2000"/>
              <a:t>EDDMaps (National)</a:t>
            </a:r>
            <a:endParaRPr/>
          </a:p>
          <a:p>
            <a:pPr marL="742950" lvl="1" indent="-285750" algn="l" rtl="0">
              <a:lnSpc>
                <a:spcPct val="90000"/>
              </a:lnSpc>
              <a:spcBef>
                <a:spcPts val="500"/>
              </a:spcBef>
              <a:spcAft>
                <a:spcPts val="0"/>
              </a:spcAft>
              <a:buClr>
                <a:schemeClr val="lt1"/>
              </a:buClr>
              <a:buSzPts val="2000"/>
              <a:buFont typeface="Arial"/>
              <a:buChar char="•"/>
            </a:pPr>
            <a:r>
              <a:rPr lang="en-US" sz="2000"/>
              <a:t>Report a Pest (State)</a:t>
            </a:r>
            <a:endParaRPr/>
          </a:p>
          <a:p>
            <a:pPr marL="742950" lvl="1" indent="-285750" algn="l" rtl="0">
              <a:lnSpc>
                <a:spcPct val="90000"/>
              </a:lnSpc>
              <a:spcBef>
                <a:spcPts val="500"/>
              </a:spcBef>
              <a:spcAft>
                <a:spcPts val="0"/>
              </a:spcAft>
              <a:buClr>
                <a:schemeClr val="lt1"/>
              </a:buClr>
              <a:buSzPts val="2000"/>
              <a:buFont typeface="Arial"/>
              <a:buChar char="•"/>
            </a:pPr>
            <a:r>
              <a:rPr lang="en-US" sz="2000"/>
              <a:t>Your local Conservation Officer</a:t>
            </a:r>
            <a:endParaRPr sz="2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12"/>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EDDMaps</a:t>
            </a:r>
            <a:endParaRPr/>
          </a:p>
        </p:txBody>
      </p:sp>
      <p:sp>
        <p:nvSpPr>
          <p:cNvPr id="311" name="Google Shape;311;p12" descr="data:image/png;base64,iVBORw0KGgoAAAANSUhEUgAABRwAAAOOCAYAAABiHN4DAAAAAXNSR0IArs4c6QAAIABJREFUeF7svQmYZWV17/3f895nrqmrq3qApummEWlAEDAOEBFQBo1zHEIkCUiiJiIiGokxIeaqcfyME/ghJoYbjcYhej8TfZLca4xDEAdmep6Hmk6dcc/7e/7r3fvU6Wbw0s295vtuHZ7Dqa465+y932Htd/3e/1pL2/q8Z2RYfiy3wHIL/FJaQDvO2Zdpv5TTXj7ocgtICxzP+OXQzdIM4A+GhkTTECYp/EoF2ywNZ171SuyaqKNVrcKyy3A1G+VUA3SgaydIDMBI5Z/H+Mhg8LhJjCzL5DSKa9I1DYZhII2TI37P9wyuWQuRGl1EmYFUm0KaODBiH3WrAzfehtbcdmw+YzO+f/c21Nc8E624ikizYTkxTO0Q0tCHgTGksaWOqwOanESGJEnkaVlmcVZD1yhnwbcNzu1YGkBDAgMBkFlIk1EYWQJbPwxN6yA2EoRaFf1sFawMqMe7UUl2w0t3I4WJtrkJPWscvgmEWgaxQ4aOzNARJBG6fk+erW4bpmnANE1omoYkjuS6bNNC2fIwUR6Dk2RwswBOFsBOQ2jIEMFEqLnw9SoCvYRI95DCgMH/ZwksRNARQtMDpFkIcBxomvSNngFpkgBJBsuw5HdaqvqXf2Orafy0YaJrl+WVY0g1fYYsS6XfweNYhpxP8WSjF+OEX6VpOqI4lc4zTAdpyjGtodEYwcraBP7xn76Bl1/yQhiI0O3M4oGf/RjT46M4ac0qbN21H+tOfRZ+/PBDsB0T9XoZ8wuHUa25GGlUsHfPTqRpAtMwMDY2jiTOcPjQLFZNr0EcpxhtjMHUXPzd330JF134XHRaHXQW2jj3nHPx8ENbkaQZTli3Hg9u24YgA9asX4/Y1LFt9x7AMnDW2mnUm22YaYh/33I/mlmCM88/HxpM7Hx4KxzdQqZlmO3MwxoroZv1kBoJdMSw0hRZoiFIHFRro+h1FmFXHHTMEGkWwQ4CjCY6ynNdVD0P+4MO4loJPddAxfRQm49gwMVB20WPYwMpdD4zPhPpY/6br/K3LJVXdnQ++uWnWDdhWg5iP4KeAp5uw4aBp5x4Ci593iXYtX03/vu//A+sXrMWv3PN6/Gv3/03nHHmWdizZw++//3/jtnFGbzkxVdi/7492PLggwj6PfzK+edjdmYGu3ftQZymOO2pm7HpKafj1Vddjbe94w8RpsCFz70YH3j/f0Hd1WEbGc466yycdtppuPDCX8Wtn74NYRjh9NM34xOf+CQqlaqMrmc/69nYtm07mgsL0jdr1q3BGeduxnOeeyE++clPI45jvOwlL8UbXv96rF65AkGnBTNL8Y2vfxV33PE5PPDQNqx/ymZc9msvxytf+zrAMOD7Xdx91w/xqY/9JR68916cunEDLrjwOfjUbZ/CTTe/Hb/+utdgx4HdSA0gzmIkSQTHtpCEIUz2L/8AXfpZhr+YFU4Y+T+SNIVu6jIOe34fYRTBMA1Ytg3LMGFqBrSM80nZRf4k/9Y09Z0akOoZ/CRAq99GJ+wjTCPA5NzRkMaZvP9YHsWcNGg4dR1JkiJNMui6Ac8pwbVdjNQayOIMaZhAz3TYugmD55xmSLMUiRYj0ziu1HkPW9RUjAntGrD3wF5EWQTTsRBEPgxLl7aJk0xsgM5z4NfQfqSZ/JvnJTbctGCbNmzLgqEbYqfSNEWKCJoZIkOMNOOBaOtNRHGGfpAgCCKUy2XYtgVTA+LIRxj1gSyWZ5wmgGnLPFD9VvSfeuVD19XdUbo3o2HMBq+852Xyd/Vm9sfwa9En3W4XnufJ34v39Pt9VCsOorAp9glwgcxBltjQNRu27cK2behIoHEua1k+v2mLZRrLjJ/tdpHqhtz7aHf5FBurZdB02uJE/p1fgPpZjVQ5b9O0EfYdBJ0RxP4osngEWuZBN1JoRg92qQXTacNy+zDtELqRQNNSda/NMli8/ixDyvGQqO+U/tQNselxnCAIQ0RJPDgq253v5HXXymXo+dqB95bi/lPMB1lXGDrSLEPM68vvk3GSwI9ChEkkvztiXXHUnf4Rc2Povp/fzo5l+gCIoWmh6gw1WgAZhxxPai6oO9/SeMpH2WBNovH9iYc0HEGWcIyY0I0QhtOEbvYQJ301gdISkNnqi3hMo4NMi2T88Z7J9qftME1L2j+NU5nPps57Q9Hf+RhWZyT3cgucy/n5aZqMdx6C7Z2wvXl1nBtHzY9iDGUp7zNqkvO+h8yQa1Cv7H+uDXl/L8YNx06ajyGOg1DGqlxjpq5FjSG1luPaUtdNmRMaXKSxgzgyEYcm0iSCZfeh6aEsTDJeEE0Ab2T5WtDSDQQ9H4hSVN0qRsujKFkejExHogG75g6gE3Vh2RosCwijHtIslrVrEqcwTc7LYo7LQkj6ndej+oV/50HzeVUsbmWg0q45yFKeq4kkNpBE/NlAmvJaU5lPhtWF6c3DsHw1b+IGUn8tsnAK/XYFGizoZh+ZvohMX0CmdaEbnN8+nFIo44FtrWwL7ztqzot9SnVpNy2rAEkdSVBHHJQRhyUkkQWT6zu2m9GRe1Qal4DUlnlo8B5jpojTFpKU4zBT40uPkaKJVJ9DfSxEprUHRknZHfYvu5FjMBqyOcU0O/I+sWSP1LhcslEcB/n9NdXE/BZzTP0+gWaEqn/SErKMv+OY9QG9K33EtrbNBpCMwO9piKIYhhnDKQUwLUifcKwuPfLjK4OPjPcK9rVG+5W/FgaY815+5luLMVLci9Xf+HnVL5ydlrLxqQWkjvKZeP4a30ObXfglPCe+15bzk/7XLVlza8vA8Rht9fLHllvgSWiB4wE2YieOba3+JJz58lcst8D/94GjaS4521zayJKHN9J8/ZXE8eDnYSApy0pZMA8DR0uAY83uwIsUcDzn6efge3dtRW36fDTDMiLdhmWnsI0ZAY5ZWhMnrXCo1EJ1aVIrB2wYc6kFrXqoBdqxPghwNC5EUhtpmgNH7TA0vYNYTxFqFfgCHDPUk92oxASOe5DCQsvcCN+cQGxqkCUZF/l0ipGhG/TQ7LTQ7XdhuQ4SQqPcGaCTRxjIS7Q1C5P1FbAIAkCImMCkGyrOARfUJmLNQazZiDMDmTgFdJgVgOJCyg+74NrN1A1x5g2CYl0HF+ri8Of9p6U5qMqdNYGfmoZWECDhWiv/uywJxQHU5NU0VBsrt0u5YMMPwzQR0inh4tywEEUpwiCC65YwUqvBNQw0yiUsHNyPyZEaEPRhZjFqlRJ27t6L2BvB3pkFTKwYw9T0JDrdNlIkiKIAO3fuQqMxCl6gbjgwdAcT49MIgwRbtmzHxIoVWLVmErt2bcdJJ5yEJIoQ9nyM1kfRajZhW44sX8MkQUS4oqu+CtIYdJUqBE0HDmFqxQQOJj6aaYzKxAQWF9uY3z+DRqWBTNeQWEDfzeDrETphF1Hoo0rvJtGh6Vz4Z5geH8NDOx9Gde0EZhZnMTXWABbaaHQilAwLc2Ef3uQYDvs9WImG0S6XoQ7ativAV8Yin+zbAjwOgUZxfWXFvtQXmaYjzADb8RAHEfQ4g6vR60pw5qbNuOHNb8E3vvIP+Oztn8PZZz8dL3v5K2E5Ls4973z8zZ134lv/9N+QpD5e/JIrMT21Ev/tG99Av9PBrzzjGWgtLmLH9h2wTBsrpqfhlapwShVc94Y34fP/9W+xc9ceXPUbr8Etf/Q2lCwTJ59ysoyOSqWC33/TH+BP//QWgc5XXHEl3vjGN6Feb+Ccs8/B4cMzOHDgIKIowulnno4g81GqVfDWt74NH//4J7Bn12686Mor8PGPfgRZGOCTH/soPv9Xn8PatWvxohe/HJ+47bNodgNc96br8XvXXYOtu3fiBc+/GHHPx6tf8QrEgY9/+Ievwam4ePmrX4Hfe8vvY+f+3UhMAg8CxxiObSIJI3HmxcnJ/ieAI1IQMhE46oYO06ITocMxCZUUrBOXhbAxo3PFTQhONg2ZkSFMY3SCLtp+R+BjSqeOsEd8y2NbxBS2gM61QIo0EyebPzuWC8dyUC1VYOkWLIILHotQiVCS/3Fs04aLsVdUQt0BCnhHh0oTELDv4D6EaTgAjrqpCdDgvoY4y+JO6WJ7CBv55NeyHUyCWYJxnufQPSYl8DHpsKVI6ZByOyXVBDj6YSKwi9DOdV3YhL5xhCjmPSMSWEFolRkmUrlpKMhCG6xoh7oGgQL8N9kpbXABq3JSJbPpFzQ/oYtlWeh0OtI21WpVxi/3wqJwEaZBWOCJg5klFgzDEdvDcycYNeiMZin3FNXxC+Co6Vjo+2KHM1oqbvTQDovTz8v4xcDR0G3EITccGkjCOrK4gSxxc7bah1PykelNmE4PjpfAK3HsKhAUxyEsHieHlzn2k3HAfuO/wyiWMU+4LPdljhm2qa7DMHSUXe8xgaPcqrJMAP0wcKRNjeIY/TCAssRLm1jD95ZiDfKo3VPchuSPxzZ/FICI8o2cAhawNaRR8rPKgePgMEP3v8yEgTKyqIw4qCKJHJkLhhnCdJsw7C7ipKsuKeP4yDdPtQAw2sgIKnSuPQjgC9jL+y7BpxqzWVLAULUuGoaPHEsO53VObHXOL9qUIeDIvns84MhxKfM+h4wK3uTwcXhrURkPWXNwg0D9rMCjeihYq6ASWbXMPqQpYQxtDTc+HaSJjTS2EUcGCDtNM4Cm0walAhszgY1q11RaPs2QxamslepeDTWnCgsWtESTdctc0Eaz34KmJTKuo7gvkJ42kZuSOu+Hw1vyQ9chkClzFLDKAdUR60mBrtyUMmVeEzQRPMq/U0PZNotQrwPdnoNm8NhAElaQ9KeRBisQ+VU5B8Pqy/tgtKAZvmz0E0zrVg/geMjXVfxOjoWMbcmFR+YCaRlaWgPSCrK4giRyVTsSfCYQ6EmgyY5PY0+gruxRCEcmuOsPgTWupWLoVgeatQCnvAjonUF/KeDH/h0yVI9YY/8i4FjM4hw4ij1RAFeBPfUU+ybAmr9nP/F9BRTkppIm7a2jgiwpI+LegBbDtGIYdke25RXEHwLKMviGwadaJxdjV/2cG2C1BX/ERsOSTzEMHDn3CiDP47F9+coxoNqLm8wCJwXW8noUdBTILv3Ep7YMHI/VWVv+3HILPBktsAwcn4xWXP6OX1YLHM/4FZTzS1Y4xlwQ6kq5MVjQyoKHC59UqTeKReRQI6slBxeTPcSpgVSfRJKYMJJernDcjs7cdpx51ln497u2CHBcDMui2rPtDI4xjyzhQquMLLOUg85jKpmMLBjp1FAhI+v1wrEYkjTQUaYKp1AnPfExoItzkaUesrShFI7aDHSti9hIEWhlBNmUAMdGvCcHjnsFC7atDQj1iXzBosmiPqUjlSbo9Ltodlto97qo1quiEOF1UeWoVD+xQEc66JPjU6IsyAwboPMgagBNzsWgs0onP4sFMMpiVjQzBmIYAiRhubKVzebh9xK6cSFP8GgZ6liijBOgWCgV1bLKykJMlDLoSR8ZFUepUrMW0Jfn4ff7wwhCORN5Q4uuwaEiiYtEqr6UwjGK+D0GSo4LS9fgtxfRW1zA5EgdJRNozhzCyvFRzLcWUF05joML8whjKscIVgHbLcMt1RDGOvqhDscbgW5UMTfPhXoVo2OrML/QwWJvBla1C7eSCiijWocuXWdxEY6hybGzNEatWpYFNWEmx0q5WhZ1V6/dR80ehVmuYQ4xFtMYmesKNNUjoOxV0er10UoifPvu72N/ax4HF2bR6/VQd0vQwgw1t449W3ZgujGClABixEbgZFgM2mg4LmrdCONuGZOTK3Hh8y5GN4lgZyZGEwsO18tprohTo7zQ0whcfCTkVSqYwuXlnAiSBJ5XQtQLYKQaPMNGv9nBuWecjX/4+6/jrde/FTdc/1Zcesnz8WsvfimuufY6nHPuubjqN1+HD3/0Qxgdq+E1r/l1XPf61+Md73gHOq0Wzn360xGFIbY8vBW+H+BZz34ORsfH8fFPfAqnbNyAw/OL2HjKJqycHMcP//1fUKt6WL/+ZIyMjOCnP/4ZDs8eFsB42mlPlXP74Q9/hJJbxoaNG0Sh8PDDW+D7Ps582pmYPmEan7n9/0alWodhmLj4eRcj8H188+tfx0i1got/9QKsO/EE/OXHPg7TdjA2OYWTNpyKtSdtwNe/+Q38yS3vwte+8mX89lW/iZvf9nYsNufx15//HL78tb/H084/Gzfe/A5ROCYG3YJhhWMEgwrHo5yVR1M4GpYhmwZ93xfQJPZSV4oUz3GlTzivDTpRQ6BANJJC7TVROXbDHhZ7LXSDLl0UsXFHyaeekAnjSKDDI5BPJ6xbUqkR8ClloYOyU0LFoxJNEzBNtSPPl8rrlABhCDgOwxv+XtSdWnoEcOyHfRTAkY4YlXGiztJNOLYtgFEpHpXqQwBk7vQPlIbi9sXQqLijuol3kyQT20HFdMRryT9f8jx4Dp28FHEciH1LIqW6I2wU2yuAd6g5800rBfCWFKiFClzZME0Ej48GrBRwU5CH9yE+Dx06JL9bsWKF3BuTJESW+TDk/mnTogqIIGCwbUcgJZWNS7CRqjRCT54wBDR24kQ2qeJc+c7+FPurRKu/QOFI0MtjEnR6QFJFFhN8eYgCU4CL6+mI00UBHaVKhlrDguPqsqEThF1YFtWXSuEq7ZEwuoDXlsg1xgnbPFHgkOOVNpV23zBEsepQnZ1D3ELhWPy72LwkCONnRHGXb8wRhBE4JgKwHn3TcIA1HnNPcXjj8QlNnfzNhcJpiF4eofJVZzCwCbmNHhyJACiYQBo0EPY9JDHvPikMuw/TnRdlKX8WRV0OVJTays+BI6M4CC74uRzy5vyO85lzZjB2i/WZ2sOQB8eyJSo89T62M5/sSirTqUTt9fvq/IfnxkAfSyWyWlyJHRRbqBRjVNbJeJD5Q6illG8FaCRc4ZigclHBJKVgU5vF3Ezhuo0jOxIApLZjCO5sAXeiEuM9jhu+VE/qXMsRNnKMqCe/Kg5COIaDmldFo1SHqztAlCHj09DRykLMtOaRpKEo+jgnOW8K4KhA6tCKpaD9j1C2DSvjigUOAWqhVlOKNY2gSZRuCh6LWtjoAeY8Mq2nNn1CD3F/HGk0InOSfamAIzeHuwJYZX1rkBZ2AT0Q8EbYJmrX2BKlIjcPon5d1H1UNyIltM7VfPl10G4YZgrDIjhnRFJJxqH0nxaKqpJQlP3EMZjE3CSNYJe4Gb6I1DiQn5NSVRfAUYG0RNrykZv6jwcch+ehUksrMCd3ySHAl9sb2njZfCPkzNWIMhZd2TihLVPQTsX9sB0t1xeFJtXD3Nw5UuE4fPyiT5VPIUZ3oG4kzefYoCKUsLM4t+LzCq4rZaRS8XOdroHHU2MhSxy12ROnSLMeNIOqS/ZHoa7UYZtVUfSGvokozJaB47GY6eXPLLfAk9UCxwNsxBQe6+bmk3UBy9/zf3QLHM/4/c8AHAnIqHSR8D4VDyMOrMC/JHeKH6WH1d5gDB0BklRHok9ImImRdBVwjHagM7cDm09nSPUW1Fedj1ZUQaKVJPzFxjwSgi7dg6arkGoek6oVOiYDRWC+upZb+FFqBjoqskg9xk6goiYBF8wlUVoylNXBLHS9lyscy/CzSdhZmgPHvfCSfUg1Asf1iLRxaDEX/IYo4fjkEjuIQ3TDvoSMsX2DiGHPae6AMiyEW7WQMMPxkQlRTMamh1h3Eeu2XLvFsNzUh5t04KQ+zCQQcMhjR5oloekJn4S1slhSixxRJ2oZo7vF2WVYNBey/Kx6zZ0MZPCyAG73IMywIyAlDEMBlGohrRxtjgX1GPb6Cp1FJsAxZEg+dHGyCUy5AKNwgrCa4XYl20TJMhB2WjDSCN3FBZy0djXmW/NoBm3EOpUJCVKCCdMRoBuR3hkllKorECUuFtsJRsfW4N77duIHP/wZ2p0QL3vVFZhYk8K0+5idOYSy68CxTIS9DsquDb+7CM+mQxyLU22Kv6wWnuJo6S66voOeZqPvmQgdC5FcM8OSuTjXUB4Zx6FeF++7/TbMRSG6ospwUKLiMszghsCzzngafueKV+NdH343trYP4rDWR+WEFTi4bw/KQYoR3cGGqTW49upr0PV96FGGWmZB7/pgwJVJT23g86ofhhIcDLV87tgNhZDGHLO2jaDbF7VL1S6jeXgOmzedhrmDs3j+RZfi0oufj+c+9yLceONN+PuvfA0nnLgOF19yKZ7/gkuxavU03vXHN+MLX/giLrjgAnRabZx55pmCH+677364jovp6VV4xjOegS9/+cu49977sH79ejz93HORpiHu+fmP4doWplZN4/LLL8cHPvABARbtdhvPetazBThuYXh7lmL9SetljDzwwAMCMU5cdwIu+NULcPsdd2Dvvv2YmJjErbd9Bp+74w7c/IfvxIknrMUrXvoSPP2cs3HhBRei1e6gMTKG2+/4K/SCED/40Q/x8l9/KeZmD+PTH/s41q1di4rn4t777sEVL74SN/3RO/Cqq1+LHQf25MCRDr4KqY6pcDTomBXOU4498pBqwrbcbRBFI4GjHwSI4kjpwXJ7qcJmFWyjyljQGh34fCNJ3mvqgKWJsrHZbWKx0xJlF9XB4qUf8yKGIXcFcMwBQVKAOoY0MwWDgbJXRq1UgcNNDYZdc0NAVE2yT/CEgKNhm+hHfQmppq22GM4fJXK9TN/gUY1oMXxSE3UWbYjgvjzcWoQzhUXJAQPvP2wC2oAgCJWiLm9j3hMYzuzRthB3ULFNRCUwLJb0Fdx0ouqOLnLRNyL6ym2YHE4AJtVcSr0vvT5Q3iyFSh8dVk1oyN8REMzOzspXjY2Nib0UQJARcPBgpsACmk86p/wc04EIjCSsE3ebsFFBaT55jYGui/2k7eV9gY6+3I8H6UVyZ/kRCixeKR1zpbQRm83Qy7QqCquYoZehDcuyEcVdUTk6XohKTYfjKrjFMEuG/VLlJ5tZksaEgJHqx1jai6r5YtNPYFZ+JG6e0e4wrcDRYdSqbZcWDWw79gf7qAj3DeIIvaAvSt/H2zB8/Ft7MXePzwkYwo250je/gKF5qX48knxqSQVRbwxZNII4KImKiSBOt/qieNOtRbglAjfq6ou2I2QKRFXG0RpLWKwrmy1yBI5jSVPASIU8FYtEGyxtCotiV2nEFNQful9zI4TzgDCe87Mf+IM9jaU1VNE3mWxMFqGuCjISNvIb+QpRdesGQ701GCbXBAoQqVB/ppPgdStlowBIjtsCIBF4MWUN0zZIpIpSsnH1p15pfNT4LiBj8ZobDMRhiLLtYbQ6irpbg5EaSPwYOuOpbQstRDjUnEPINA8SjZHCtFS7RSHHsJoZS2uYYr2YAyiBUDmYyi3+Uj/zunjOBE3FOeeAOA85J+gkQKZiUMAhgWHiIA2pNGYMRUm1icyzHjKqDbn+4OYyQazB9llqIwnVjjykUQNZNIGwy/HFVAkVBe2k/QNRUxIc0v4Q7rJfCHRF4ahCVlSoutFRNlgiibixzjVaBMtrChSPtX3QTYZ4qw0OAlSCRipTuf3/SOD4WJD/0XYFeDPN1YwqVn5ICZsDRzI9nr/J61FrT4GNUR1ZUkXQpw1lSDpVsG3oVguGzXbsIo59WYstKRyXbM5ghOfjSw2Bo/qZtjMtq7D6I5SOvEEo4EjlrFLr8lo4J3jPLlSvZfTbeXvrTFkRwCkxTUCueuRXgNDURuhbiKPlkOpH9tDyb5Zb4H9jCxwjKxic4TGv1f83XuPyof7/2wLHM37/MwBHLlB1khgwPIy7pBBniQ9xQPKQ5qUl6lJfUmtnpQy30pEYo7K4M5JODhx3oTO7Q3K7/fDurRhZcx5aYQVR5kmYrpkuIIy6SLjSoSImVwzJcidXWIqSwjQHywRZMhzhW3CxXexePvExlmpUCjpIMw9ZVhFFoYN56FRt6szNWEKAcdhZgnq8F9VoH7zkgAC+trUOsT4OxHS4mFmR6x6qmRgKzb3YRILFDs4cEoeSDiTDMAn06FyyjeuVKupeVRSekeEh0F0BibI0T8MBcHQzX37mURhGm+oWYgkVMuDpjgAE7nRz4awWiCr3DoGQ6zLmZwk6qhyAdGgAO40Qzu7FWNnF+PgEGiMjAHMeIUHs9xEEgezOH+VmDdneTDaJCQiohJFVK9s0IXBUEI3AkS6Qa2gCGutlF3oaw6tXcXD3bliVGiqNETUGCVotF/0oxGKbMNrCtu37sGLlWlTrK3D4cAt3/NUX8K53/RkcrYKbb7kBv/kbl6LbPYxqtYyS58Lvd+GVHDi2gdbCHOrVEvqdNjKCJpPOfiJ5CtlVbqmBXYd6iN0KvOlxoORiod1GGCawMgt+kEIvVdE2TLz7E59EVh9BoNtwvBqSXoLp6giigzP4jctfhOedcT7ufuhnuO2bX0R54yr84MAW6K6FWqbDbPmohRrecs3vod/uSQh93fGgBwG8JIDJuKhC35iH8qlQTypwc11q/rMKgFzKK0ZgxGshcCxZDhpeFQuH5rB2ajUapSoufNaFmJ6cxoaTT8H3vvfv+Od/+Vdxbq+55lrMLcxjenoa3/7Od/Dd7/4bJldOSZ8/9amni8N2zz33CJxbt+4kXHHZC/AX738/jQIs08AZZ2wWJ2/Hrm2YX5jHFVdcgYmJCXzqU5/C1NQU+n1fIGez2RRw2ev1ceYZZ8p1UuFIddSq1atx3rlPl890+wHqI6P42y98EddffwPu+vHd6Pd6eOlLXiIq2067JTkimf+RRoDKy917t+LXXv4K/PjHd2Hv9u3YsXUbJldM4O67f4zXXXM1XvNbv4HffcubsGP/HiSmyuFIRfcScGQOryV4XvilBAECHHNVEBWN/FwQEjjmTlFuHwuoRdjIsGWGL0uOxGE8YWjQbB2xlojCcaHVRBiHoHLyKPP6hI2YqJlzhaPM/ISqR8UxC7BlGxZKjoeyW4JnuzDzHHGESgSHSl+Yy6AKPXPuoBUh1czhWIRUDwNH5iokcOTmFKErgSPFCZKWAAAgAElEQVSVlVRdFcCxEJeoE8tzzRZhz2KzVEg72zaMAmmbhGBQFH4ZXMeDy/Bkcea5mSJaUlGNU21JGCzh3YQ1udJRwGEBHHP1/ADO5LCGYDDL1ZnF/Wd4o4s/M5ybcNFxHIEvcj6uKwpd0zIF7PBQNHdsTwGRotAnpDFhS35WyQYnClgj4yaMgsMS3GdZ8KMIvt/PN6LUdQvEHHaQHy3kU3LQccOJtpdKdILMCrR0HKk/LdAiDnP7r89DM5TizrIBy3SgWzFgNJGiN8iZTJV7oe7keOIYKjYipZ/ywUWQSbDMlAIFYCx8+gIDFoNZgGOeD7UIdaeivR/6iKj1HYTlPtHhr1r22IG9+nyxubO0tFBg4hGMcYhbqb8xPNgDwSPDXUX1JCrOPmAwV19L8lULvBAonH+BqPp81b8Z27Ek40vaSZSzaj4VysUjVI7D8FHmu4LoA5zCsZimMi45n6hyLJjbLwaOBWjM2yXLgaPOscxQ8QI45qH+hIZpXRR1CkozfJ5KS0IawkZfgBqhowrT5VtUTjuGKktkh0BOtelB0KXyyeZPtmWcoGyXUC/VUHOrMBjSHKbQUwOaY6NjJhJ1wDUVwSjHL9uRT7UpcPSYKqATu4NEiJu/j5UntQBmBKMETSrHrPpZrZl5PAJl3fRzYMbNJktCgJnnT0JxdeYqJHBkfmeVs1A2B2RXgTCa44Fjgf1vI40Ypj8uwDEJ+EqoJUEqogCVEG6zI9BRzp9tlzI/OBWO6pjMc6ibgYA8/l7ld61DzyrQzRSadQiwDsjTsHrSb7RZRSg8gXKRS3JoNzRvzOEZ/migUSxHPi8L4KhC9VXYPZXUg2GrxovRk+WjwLy4gjQcF7V2rxtLGgi71EGqzSEBQ9fZ1oTevBeoUOzHehS2a+nvQ5NY+pE5PItNG9l9U2+VcZhILtylcHeedxEezXtHBWG3IZ83rAC2G8FyAwmVJ4hmepMw4HhwkMUE8+aywvGJmvjl9y+3wJPZAscDbNSN6sk8m+XvWm6BJ9YCxzN+f+nAkU5SFKlcUwSOERc/S8CRocCmnasP82YZnm+ESRbz4TGk2qyJwyfA0e7ADXejM7sLTzvrLPzgxw9hZPW5aDGHY+rBZOhr0kYYdZA6zMGlbukqzIQ7v1QU0YHM44ckx9VQQYfBsieDIfkMH2vR8/h9KcBRM0FdI8NVFHBsQtN8xAyP1lwEGIWdxWjE+1CJDqAUH5LiLW17DSJjXHZH08xAwoU9VRwiEtCRmVQ8AgcOHxSlI6kQc1nREQjDAK7nYaI+ippmyeKZeRojnaVgeD4qlE5PI9hgCG4EMwvzQOo8pyXZZgpUmN8wD38rVAFcKDI/V5JG8IOeLPZVbhwFG1WIiMrUdPbmM9FaaOLgwUOi4GFhDDrKXqksyiLpg6Gg6iL0TsEYKi4TuXbxewrJlIR4KUei7Lpot5pwDOaVBEoO456YPw9otrqwKxMwbE8cbp4rYRDbyTB1uK6HaqWO++57APXaKKamVuOTn7wNb37zDZgeW4N3vusG/PqLnoeg18SGUzYiSmPsO7AfbtnLFWk+KuWSqDiojIp8H0aWwaH6iDmeUg0nbtqMAyyQ0jyMuW4bVN406iOYbEzAMD0cbvcRlKp496duRVwdxcFFH+XKGMJWhMueeSHedMkrMDe3CxvGpsVNYmj2x/7p8/jCj/4ZKNswowTlWIM518WfXP82mMyzSDBj2bDYJ2FblMIFSGSIqIT5U0GXO8PD4FG9Ty3o6aQZliawOY1iuIaNqlNGf7GDmlfB6hVTuObqa7D1oa3wHA+nnHKqwL1Ot4fPfvYOfPrTt6LeGEGpXMHffenvYDM8WDcE7NEm3HvvvQIzz9p8Bk7dtBG333Yr+u02piZXSJhzpVbBgw8/LNc9NjGG5z73ufjCF74goadTk9MCZAgVf/7zn0tOu6c97WmifLz//vtRq9awbt06XHbppfjIRz6CIKSCQcM1r/9dPLRlK/7igx+W3735zddj8+bN+Ns7bxfncc/OfXBMA2tWr0Sr3cVbbroR3/rWt/DVL30Jp27cKDqFb/4/38T7Pvh+vOgVL8FvveFapXBkuDvBFOeUFI2hwnEI+OWKRmUxilQNeYggNx+iED5DQFXSQnmXFD6RYj4qb6qEMedPhiyrwhvMdZiIwpEToOt3sdBuCmyhcvKRDtETvP8UwbC5jZRxkTOIIq8inXYWt2FYdaNSF7UgQQWddM4zNZpyJ1KkgQXqytNVMIfjoX2IUlU0xo+p6FHpLli0hI4VNxgIWgmSCRwJBQf3xgJ+qqYdqLVI1gR1SphuioRAOGGodCTHKtJsEPARbLEZ6ViznQ3m35T8rH1Q5Uu4ouyQKpShJMwKWMr15cdlP4lyjFCCx2fBKylyoRTdRyvr+W9CeAIhthcfnBsEjo7jIss3ZHjuYciiNj7ihHk+lcLboTKTmw6006I3VcCR5yN23rYltJjfx3k8XDhNcikPKN6wOqe4GdNBtiUcM9UWBBYw35kWr4QWrUcWrkB7MZOIAsNekPdE6YI40o5dg+1qSIxDohYqQKMcXy/U7RriiOHAqg3Zdiwmxn+y+ARtihQlG1I0DkNHafe8XaWIicAZ1dYEYYwE6Md9UagOHo+xnn/UO7yEaS4V/XliMydPYJGHMxefHd7AXLK0R31zoZAVG8AR7Kh2Z243CdMPkIK5iLswrVxBN4BUPF9+QR6qmRmSJ9dxqEZValqmWxGQNbSuETVj0Z5C4vNzygGjQMocrHPtJLCRtipXDxdvl9dBGw+HVMukyUEa08yoNy6FVLPfcuVXnm+UcEzPRqUADGE7T8q0NJissqf5Al4Jh6jgk9BquVMMF6cpinape5mAcynUoSIyBH8yUkJTyv2qW4OjO9BippwxkFkm5rM+ZtpNUTOy7VisTK6EyuEwRKnkDcltjx5FbB/O6Rz4Le2MDHX4UaHmonjM4Zkch2epoKOCVLS/bD9eG+0boRUBLHNV0k7SuFIVXxboynWabI5I6DbDzV2lZoyZj7WOyC9J6C4hnahFmW9RgCPDs/uwXZWKiMVsEgnFJnDMBHwRghE6Mpw37KxEGkxIzlFdmOl+pMZe2GUqcamCVApHQlsVeqwgrIxDpRtfGnADmFhM/KPbdXjzSrVfkSNUQsYTlbNUCgJatP+xKnJFmJuWkUZVJEFDQJ3vd1CuJXAqC0gwiyhpSjvr8AT+Mrpo6TGcoDeH8DKQjz734UlQbFoUQHk4HySLAim7q+5FnJt6Dh0JHMvQknEpLKSbBN7snx6SrI+UeYblWjneaR8YGm4tA8cnaqSX37/cAk9mCxwPsJEF5TJwfDK7Y/m7nmALHM/4/WUDR0YKxP0IZa8kSkKGC/LBhS8XrN1eD7brqLXtwAldun9LUUHmrOHuqsm8eDH0tI261YUb7kNnZjfOOvNM/OCuB9FYfRbaYRmZVkXJKaGkMRwkQGAm6MfMJ8Vjc7HqCHTkMUVNJNVecwd4UEFWZr4sRrmel03IY3hwkRszdxDDh1jbl8Axa0HXQsSsvkzgqNUUcIz2oxodQimeERDUdlahb44hhCchwNQRqEAK5hZSsJFVAlq9LtrdjjhXDEekM0BFoOu5mKyOYCTW4XLdK+dPB18yY0oNasnRyMrPks+Pu/ohrLQvTzPpw00jxAsLqLKwgucKKBQ3ijmMWBnbMlCtVVRBgrz6oaiZ8mqIie7iP+7dBcOto1Quy3cQOLEv6ADz1SuVjioZM7S7rTH8jiE9Kn+UkuYY0E0qVplwXVOFXAIfrmOh4jnotBak4iyX4pZTxVxbg26VWDRaCizoiGBREcAd4rCHqudgamIMu7Zvg56mePjBB/HP3/kOHMvGS698Ic446WRQwYVyCd1WC4v9voRF9xh6aTsI4hSOWxJnymeeQ81AtVyTcNq430Nndh9s14A3XsPI5BhKroduu4XdD2/Hnr0HsHL9KehYLm657bPAyAocXAgwNbUe4WKEG699A56yYgIr7RJMhnhySZz6+Jf778bn/+WbaMY+egR0jVH4+2fwxzfcBIv5LoMIiR9CussmqKaaYEnJWNSh5lhYyrp5hKeYj5UMmsnCDqGqPpwxPJtpDSCvqyan8V//+k58/KMfRxzGeOcfvhOvetWrJWzy7rvvxuuu/i2Zay952cvwtptukj5j9eVNpz4FjmvjwfvvR6/TwWmbTsHFz/1V3PbpT0AnuA36uODZz0an18PDO/dgfrGFZz7zmTj11FNx5513Yvfu3VizZi3OO+98LC4uYosoGm2csukUgTf33XefLODPPOMMyU36b9/9H2Jzdu3ZjRtuvAn3PfgQ7n3wYZQqFaw7+RRUa3W8/33vw0UXXoCKreMrX/oSIr+HV73qVfj4bZ/B+//iA3jhZZfjox/6EOIgwIc/+mF84CMfws23/DFe+brXYPuBPRQiC5iiUlEBxzDPT5uHsw8BR+X8KoUjHVfObKZFYEi1qkyqxrZUSS4yDtAOQYElW2eYJHP5cQ6a0j/M4cj0A0EaYaG1IGCfnxUIcxwPVRBlSeEkqr0cHlKdRgAa+oEohQiIRqp1sfdENQRcSzl6i3k9rPNipVsWZlFFY6gQtTwbfuTDtLnJogpOSP2qvGgMv4/AkU+qPglCisrdMoKPqDDMfGLMo6mUOxJOyUybaYggDgZ5DQkcPdsTcEeHnZlaCe9o15gDknCSirkCOgp44bH0XJ1XFIzRNJn3lmlKKDDbplA4Fl1QhFQX/x6EFhsG5ufn5dejo1TzcxxYYp95LCqXgqgneRF5/iLcNwy4tpdrG03oUmREqTNV0CMFPQxRD8Xeqoq+KtR9qYCMrBIevaiFhLRSER8g03luDJWvQounkfbXS9GKTiuBW9LEYed7wngRccQ73ihMJ4PmHEZmtAebUKo6cJaDB4IM3o0UOCSgJQxjmxGkem5Jrm0YOB5tpUSdJ2G7SsGqis2IVl/uiZ1A5dUtHo+2nn/s7USlQFOt+cQfyrZyrZHDvDxaYqlMzFAe3cFJ5O+VvVCO1baCquCcWipAonLyETznsEbyvhXPAmowfDqU9CcE/7SBzKsqEIvqPlEvq/ZVDypY89di04MzhkXRGAIveZ5ZfV6lDxD0PrR+Gm6hQYi47E6oNADDwLHYMFz6jIzyQbSEUmcyhH8EUUA1oVL6WjaLEvELAwUcdVYcZshwARzznH6ibGTbK+Wngpk8Y1U8jd/PjWRWoyabdZnHsdSQStVmZkoOx0hPcaC/gIU+izlxI8GSyvZF7lfat0qVYKpQqRXgrLB1vB6CwqFCInnKlaXrLoDUcHGRHELK/UGt2xSU4s/KRqmf2Re0BSqnJX+fshBMSltWlfGiwC7tEH9mlfuSFNXh+wgsZUNKlJgMoya0ZBqEMP85hE3GzRiSWFUAl4IxGouqtFXeSCOUqtZR5wQk/pSoJWUfzDkAzd4Pt7og+V2LNioUjgqeqhzBR7bFMEwctkvDo+tIdaOaoypfMm93ScKctcwZHsItqU0VnUW3mBM1akjeRlbgFjWouQCn1IZVmkOSLSoADk/yW/Jai1QEqg+GczQq0K/yUi7NnwF8lI21SJThSoFczM0l9eojCwmxb1VYtXp1YGiqKBChKQvwSdRWqiAyN8VYLEln5XquizmXl6tUP3FDvfyJ5RZ4slrgeICNmPRl4PhkdcXy9xxDCxzP+P1lA0cWmaiaHuplqh2cI3I1EQy0Om1RXwx2x3PwN3z75ndQJJJaLhIusNM2alYfXngQnZm9OPusp+EHP74PjdVnoBeXYTqjaFRGMOJYshCblyqDbbQ7HVmEsHAI1RMMy+Uimg67LCUGxWEUDOBiQIBjwjC1YzMCdHAJe+S7xRWM4aRdCXZLNAOR5sDXy3AQoREeRDU6jFI0L4Vb2u4ketYoOqmDhE5nvsYiOuL3yXcaGuIsxezCHLp+D4ZtQTN0AY5s74lSDWORgVLEKows5JAIgGExAVbzDnUHiV2WAjHi4CY+7LgFJ27BjttwYh8rqjWpFCohf4GPhYUFUZHRVaI6lYUu+CjymxU2U9QAmgdrYj0CzVXKIK6SqfJhknPmlNKYp42fVOGJalk9BBypSooCCbEluKIaksnqlcOvnH06UOI8Sa5BE4sLc5hasQKB35diQ7FRQZLR+ae/ESIJunBZCwcxws4CEPmoew7Ktomqa6PiuPj5T36CE9euxeTEJJJmF0a9gX3bt+HwYgujU1MINAM9hj7WR+DHBE2EMAxt5A46F+esfqnBySI0tB5sI8RC0MJipwlDS1F1HKwanUBt5TT27juA2QR4/+f+Bt7KtVjoZFg9dTJ2P7AHN//BDVhd9TBRriCJIzy0dQvWb3oK/vE/vovv3f9T3LvjYQmvXz09hT1bt+Etv/cGmAShQQgjTlGtV9DLQgnfV/2iVI2F2rFwZXKtVt7yS9WqpWiSQX4ZouJSGZAg7oco2Q6Ys3/ViilseXALrr7qdUiiBHd+/k5s3nwGSl4Z+w/sx8UXXyLh/jf/0R/hyiuvlDHMcbRx4waBclsfeghxGOCCZz0TKyfG8eUvfgFmlgowPnn9ejheBfc+tEPAOFMnUMF4++23S25SFivYuHGjXNfePXtlzk5OTqJerwuAnJ2bxbOe+SsoezbCoI/TTz8NDz/8EA7NHMZb3/Z2/NZ1vyuFlL789W/i3X/6Z6JQPeXk9VKAaN/ObXjJlS/ARz78ERyYW8Qll1wGxAkcUV05mF+YEzXjK3/zNbju+jeKwpHAUSkcWfmYORxDUbkuOVQ5tBtsahTQSgFHP/RlLkllUobJGizGQceOufuYvC8TH40OcqF0JNxie/b6PbEHhHVRFqPZWUTP78mcTCRX1rE/RHVWzF1RCyp1sYDHLBMYH/qh5Kxk+9TKVVS4wSQFa5QqUT2UATuiDi7DnNNYKsbuO7Rfiu7Yri0wkApHUdbQ+Gcq3xwBJ4Ejr5u5P22TVeuZpkNVsBb7IqkW8gJh/JzBdBb8CsJDbpYQCoeSJ5KKQX6+VCpLOLhAxpTqQBakocIygu1RqazyPhbQMb9DDFTzkrcxV3GyvQgbBYzSIZSw5EINUyhZ1CsfBGTsb7bxzp07xZGkMldCNuMMUUaFPsECw+278KMOEsmrxmsz4dplBUgzK4eNzPnLXI75fcI0RDnL+63Y+DyfMselFPzKQ88LqJFbirzP6MgrhSNzNAqDSmpIg5WIu+uQBCMI/BReOYFXn4Vht+QcA19DGo5KvzrVeWgmoRkvVuXSY/42KjaLeH9RmrEoEseUyHaoEndQLrF6rII4j7UOKoCjFKDJgSPbk7aG82ex1xwAx8E6Ix+Oxaw44vfDiw/JhXm8wLEIdc6BRZ5ypIANzL+5dDpLsEXZZBY9Ym5lhrRS6amKiaj5pzb+uCFX5H8rik2oV1VgRtd8BVakqJwhSkfb5oYG0y8TOObWP28ESZOQz1VpQ6p78/DpQYG9/IR5Hy7u90fbGMUtMzmGguxFReEiOkEV/GCfKRupwJDkEBSQw08wVLQqYaNSKE5SonDTin9koTyGyXIu5HksJWxY5UVUVZ5VdSS1nsuLJbH9pcgMgSNZEMcqi/lZGKmOoVFuwNJsxEGMfhLgQH8W7ciHZTKVgycF3yS1jxTMo2K4KPxRQMd8/SIqxaFKzDlgG8DJPIWBNKHku2WfFGo9tpH6fJIGuUKxAFXDAJVq4CXlYxqbUmSEQE0qTzO9kKlyQ7KYDiGjhKfHKlSbNsXxaBcJGZk3l/CSakCqJjm+qGLt5esazkVWqKY9iKBZ85KfNc18aOko0t5GRN0pgY/sd6t8AFbpEOwSgWN7kLNRQqmp2pe8hcWzmAHDsDHfCBnkwBy+hxWh6AWszQsRCXDkRhdtAfspQKnKvjYEXPOZRnUkEdPy+EjQhFtZhOEsqKI8CFVOzKwuOWqZF5F9riBiUeRFFSsSSq0xB32xiho2HPkYYDi63lbvlbDq4qmKOLHfJYJBlr+0M0uh9VmuWOY4VikjIoRRD77fFVUrVfC896tCSnlxIb4uA8djX+wsf3K5BY63BY4H2BQ30+M9h+XPL7fAsbbA8Yzf/xnguHO8hnatBssuS76+MndPtQxdOxF1nsmql8d48maiYYVbl9DebTu2Y+u2bZIQn2q39RtOVmFeaYKZ2Vlx6EbHRsXppnMkFTgJpjQT860OJk88AYvteThGiN7MTqyuZujNH8SK8XFkZgUHOwYyexSOO4qJkUnc+pGPYsOG9XjmJRdiodfGYqsN12OeE7W46fb7cBhK59iiLuLTcR00F+dRH6nLYrLf7aPsMpTp2ICjUhSqUGNGuojCMfXFGWSOREK/dmLA1SNMpPOoJ01kzX2ojY5hZxsIyxMInTpCqnSGVJgKOOZ5iXRIter5RYa0sai0LY4xl3IT5Tom9Sq8OJWK0VKVWjSSQKSZiJmr0fCkcjMLCnhGAi/tIFzYhxUVDRs3PAU7d+5ApxtIv9DBLVeqUi06iFihMpCwZAnRzZNiq59VezGEu294cqxBqO4QWFTvy/MI5k7JQPPBxRPhC4sO5VngVN7BQqk3PCiVM6fCpHLNnjjcTIGpQKZSM6gQeTNLRDHIp6NpaB6eQb/ZwkilhvVrT8RorQG/28fc3AwWO3PQbAM6q9i6DmLTgg8d/SyDrxpcCu0QOEr+KHkqaGGnISrRImw9QGISFYfQogAI+tD7VBwlKE2sQFgq47233Y6Xve5aTK3eiN1bDuCMdadjpaiXMnzzW1/HXT/7KTZs2oSXv+gV0pYBIjy0cytWnrgG9+96CHf87V/jqt94jeQDZZbMqm6i1+3BLNXQy3NgUmXMOcB5xbnHHIYeVad0TJk6QF6LcDMVOtpjWKttC1hieChDhQngWSSEIbRj9VG878/fi3KpjNdfe53kaQ2DSMDfV7/2VWzZthVXve43BcLVqhW4ro2//NhHMT83g/e++z2Isj4+8bGPoVYp43Wvfa3kcGw3F/G5z34WhlXGm97yR9AND7f82Z9hw4YN+PVXvlLsxcT4OD74oQ+KM3bttdeiUq7gPX/+HhkUb3/72+X6znraGTjn7DPwyle8FF/64p0w9AznnncO3vjG38fhVguHm23UV0zjgS3b8O1vfwd333UXJkcbuOLi5+I555+NRn0UzW4C2ynjA+99Hw7vP4BqqYyLLr4Ib3zz7+ONN/wBfvuN12Hbvl1Y6LZgOJZsYBDqSA7AOBqEAoqDP9hQIXhX7pakQYgjsT/cAFFQvkjxkMnY6/W6AhxFjZNq0u4Eeyp5mqoeLxWfLUOUjh2/h1anJdXsJY/jcSDHAhAWbpUCCUsqLJ4uw5GpVAv7vrTP5MQKUajRfrLwR5qHFYsKgwWwipyHFCybuqgbO34HplMouRNR1krIb67XKwrDEKYROFLRSuAo+WpNS+UCZIhnxvyBhDKaKOM1zVHqKOYi5X4A00fYuqgWF1tN5fRSSa/l32m5MJm3i2oh2h6D+eoUcJSq1aIqWlJ4SeETwjJRXqrCPnxK3kueu6gzH/vB+xyr0tN5VGGjDCc25R7olqoIYqY/AMKkgyBsI86oKlJeZip51XTUyqMoOWUkUYooCCWdBItwcIzptiVqVx6D31+EIPM46vryENzBKQ7jNx2m4YiihmHRBF502KPeONL+CdDRkJBEu9SGWdonRUwkT1pSQdAZlzyoo5NUoi0KVE8lh57KoyfAgfcxhocTuqqEmjKmJQufwbQUtlLusB3lPFUI+/Cz+J0aliqvJfuC45FzynANge9M31KoS7kpQHBOp12Ue3lIYwHQ5LtEBcjRl1d6f4wuZP8VFbf5liJsfnCuOQgvQIsCX4XqihW7WcVbIfMl6FTga4IzXr2CjLy/CI9l1AeVoFkKx6H6SY3HKExU4Qg4sK0aHCqe/RlV3CMHXiz+YVlUOzL/J/PFKZAnldLlGAo4Ss4+jnU9lc0dqq85VkQ9WszfvE2W7NrRjfQoQElAS7GiLGZGQTuHlYL8HfNXs+CeeUROPgntZ65Bg+schlQXKkIOEAWfJBeibCQvhe8WuRtVUpFUbIZF9V+coVaqYaQyCj0xJG8N+91Pfezr7EfI72AFaRZ2kfu8jlTAGRWmRbizCvlWs30pdFwpVo5WEBcgsmivArSptenSk5urfg6jeJ9mYSsVFq9C5lUuSsK1KGQIrgc9a0AHC7hQyWiqMF0pNsUxoo5Hm2aYKi+kzap0BitZq+rW/N6Bao+b5RmBtwpF1jJVAIXrGFU1mzAtlCrXaW+TAMeo35DvcaqH4FTmkOqHJUx7Cb7mY2IAYIfHzLBysfj9o+VQH26jI0PSVd/nalGudbU+DN0D4gmp9O73xEDBLftwKx0paiMKTF4HIV9SA9Jq/lpGe5GwXpc2Y1+zYrcKYVewWYCjhOkPhVZLsTD+nralK+sBngNhJlWLtNmEvlRiKnuh5h7VitLWknuU90nOdeYd7iOKe6J4th1dgDvtrCqsVKQhUAB0GTg+zs12+U/LLfC/ugWOB9jIouFYWcP/6gtb/v7/I1rgeMbvLxs4WomGjRNroYUZzjvvPFz6gudjx44dEl69fft2fO/7/z4IH2RYMB2Jaq2Gg4cPSX4/JvOvenXMdJq4f+c2nLzxJET9BdTMCCucFAv7d2N67Tr84Ps/gtGYxsoTToVhVpEGKX77Va/F5Zdfht/+3TfgJ1vuweo1a9Fud6VKab02gtn5OZRKJRw6dBAnrDsBEasQWlxYAEHoY9/+PShXKghFYHOMyFVxBVkUUukoCkfuimcs8OAIkOtpOhwtxGhM4NhC1jyExtgYdnRSxJVx+EZFwOCwG6gKTigFC+EE1Y3zi02pWM0caGHuxE3Ux1Fn1W7mJKJuUkKK1SJFgQMVVp7EIUZrZcS9RfQW9mPTCVOoucCP/uMuTJy4EX6iSZgsK0SbdAINS5x5KnAMCfkj1Ox/F5oAACAASURBVFALvSxf8BEMstAj1XV8HXa7C2i4pLQbCu0d5IpTkJBQkKBwCTbmuRzz5b0yAksLeqUYUSiTzm0qoE8FEeuiEMuf8rMmyr25gzOYOzSDNEhQcStwWRk3iNDutTAy3UBqpdAdVkKwmGANiUlYy5B0XSpfM4CwSFjO/GmsIixqrDSBFXRhsEqryd1wVQTJigOYIRVHCdpxBGtsDH9+62fwqquvxXnrLhBHbwyehAsvtmaxfd8OfO+nd2PDplNx2YWXinpxzHSlJ3f7c/jJzgfwF7f9X3jLTddj9dgoenMzKNMpDVL0YhOWU5GCQmEco9dXKrpKqYxKuYxOpyXOl8GcngKk+aqgI/M90t1gf1OpJgUHCByZMch24doOVq2YlsIto41RePDw84d+LtDxnNPPQStsgUU/6NTdu/VniMI+zn7K6YjRR3NhRgrumJqGdrOJsVHm6orRbrawcnI1+v0ubLuGbp9FdOrodDqo12vSj6wm7boMd9IFpFQrVTQXm2jUG1JZmEBqobmAM8/ajDPP2YwvffFvmNsBrqWj152X6rUP7dgJtz6Kxsq1yCwXkMV+BocqTKpsAiq1QoyMnIjPfv5vcNkll8KzbdTLFbz5+utx66234jN33oFLXnQ5dh3ch5bfE4WhUhsU4aGcW7kjWghfxONTY5ZrC9pChkTT5hTwg06IACWdugb2WV/Grc6cXXEqY7ReqamK1UUOR84wUxdfvh/0pVI1gaNmiT7qmO+VRe7Fgf3J10OFa00FIvMqammGyA8EAo7WG9InPD/6xFSpKY56pFpMQl0NDfsP7Ucv7KkwasFSrCqq1B8K+LCKrvouXi/VjgSOVBLywf5WBV9UNWueIuFaEMZICBCgwy25Yt+Z+4rH4XG7ParemcuRoJ25Gw2pukzYJUVpBKywovKSulHgVLH5IzkQFawR5eURsFFV/hWBzuMgRyos+fmyzEU65kClUkG3y9A5wLArYucFOEZtxCmBIzvbEMeV6q+y10DJYWERKuFiAeu6TmeX9wNbNotUDkcFHEUxk0OjR7+1LY0XuXNQhYpYwhLTcARBt4GkPyWhh1RG2aUmzPJeZDrzN9JujyDpTyMKGTpN4NUV88h8sIrlKpUp851Keo4c0Ivtlpx6hvQBlcxU8yqFap7vNA+f5rUQuhEaDqscC3WriN3kPplKaHWhHCYsK4ozyUYU8yEPrfMlPHswW7Sc0z2yyrjc0SSnn8q7WZzDMHAsxqFSsaqiKIQ5hFWq6JqChoX6TxROAqtUVWZBr6JsJJTIjyHwsSiMwuMH+fcyZ2qEwGcKY8LahigZDasFXafNV0U6OJ4J7KSwHot4CJfmGFYhmQJ35fsV6Kb96fpUAytgy3QPkg2Roaf5xkN+B34UG3M0cCzWAYVTdRRwPELxJr0zFCpLiJMDUTkPpcAT+DWAb0WuQtoFVUgoY3EZVgIehLMvbUqSeadRBsd0UC+rOWRmFjy7LFEKhxdnMB/NIuKmMQu0sBALw9p5p5D2pLqSKjaeg1KRFv13ZPGXQq33aGC1aLZhR7P4mcaDCkeqpL1cIcf5wB5gCHkmmynMdcm8jFpWG4Ayqhmp9lNKdKXII5xlNWbmXTQkbJprXkJGhqSratSSNiEvDMhQYAJHCVkmbMyonHTVd3Gu66w+HQlwTHonI+xMIuxV5e925bCoG3WrmYcVD8Pk4crdQ8NGnO0iHcBQGxRrvCNG2BB0VPmFcpBdvOZrdl4DQ8gjhkizDVnE0ofhzIqyMdXnFLBOqT70gIQbeaU8BJph5Cz6wsI8nDeRQG4F8NleDHNW/a6mgjonVYVdPblJr4A5819yY44qU24cqPepPLpFbl+Vf1T6WxTKaoOMKtcMrFJN4JjCtFUxoiRhCLzabB/kbF1WOB7zWmf5g8stcNwtcDzARm6ky8DxuPtg+QuOvQWOZ/z+soGjHeuYMGuo22Wc9tSnYveePeJcMST305/+tOQevOWWW7B33z5xHh548AFs2LgRG0/aiMXuIn7wwx+h3hjFulM2ILEN7Du4B3rq49QTVuHuf/02zj5tE+oTkzi4/yBq0ydiz2wT99y7Fb/y9F/B7//O6/GcZ1+Aq3/vOsy2m+h0+lhcbKFeb8jCes3kJLpRjJmZQ5iemsSDD98vN/fTNm1CszOHe+75KVavPxGzAStKH5sR0BgOwYWMLHwjAToOFQWZiUjzRLkYWDpsBGhE86hFbWBxDiPj49jZi5GWxxCmDlKGUuWPQW4ksU3MsadLgYhmuyWhc1x7UeHIPIejI+Pw7JosniSPZO4g8DxYJMbO+vCyPiarFmb2bEPYbWLjyeugaxn27t0rodxJqY7UUHkvuYAiaJSFPxdGOvPgKNgowDH/WakW6SzQSeXOrMqfOYw9iiBE9TulXFQP9VqoEplDUxXtWcp8Vfjvj8QoR/2GjoIsoulkLKk3Bnm5pGqjhn4/RK/DaosZbMuFY3sCNHhJi+ECUsbWcwwYyuGikozKLKmwS7VMHlIpFbMFaKqwZKodw8iUwg8wGb7G8kExbFa0Fic+RY/OQLWCm977Xlx6xYtx0bMvQTn1cIK1QlqVVzSHNj702Vtx6lOeipec93yUAbgpla0d+BUTt9z2Qdx3aDve8Obr0Dq4D6sadaStFmpeHYudDKZdkYIthklQrJyUQpVj55W1C9Bo5lBayxRwTKhsFIVqDo4InlWQkkAWhlKXvbJUjWZoLQEKVUaEmc3FRVGZup4NS89QcnT4nSayuIdaxcHi3GGUXUdAIUH2oUOzCAIqbizU6qOoVldgYnw99uyZkcrUVIEx7JRAhsn65+fnMDIygl27dmF6ekrgY6PRQKvVwurVqzC5ahLPuegC3HHHrTi0ZwvmD+3GWMNFueIizIBFP0IrNRAZLmyvBs8rqerpnUWU9Ew2JrbtmsFVV/02picm0ahUJL3AXXf9BzY/7Sx89e+/jt2L+3GoOY8gjQX2i3qKs4PFPiTMU+WtzQW8ag4MAUcqrVg1WSAIlYo5vJDcjnqGdkDQxIJOOpheIhEoXsJIdUQp+8T5VTI6jknCKQIW2tZ2r43UKAKAj+0e9GjAcXiWEaiKok8qMjP/XiogulGvo15laBoB9pGFZuQ78yrJDNk8PHsIvagPw+aWTK6AM7nJwU0aBT+KPI1s2wI4ynEllyUd4iWFI2kNFYJUYLNOGcMKq/WqwF0WXKHqk/bRD/oIAibg5zkq8MWwUyoVWQiKQIUQk2OaCkeq8VX/qRQQKqxZHV+KxeSvAnD494K3PM4iUhXGUfOLNpeP1atXy2vEuWa6ojIL4w78sIU4ZaEGQgSmmFBFHByzAtv05JxNk6GztHksLsNQaKbYCKU9RE0nFceX1IKPPSoKpKwqd4vzrLHYAoFjVZRMNJBOyYdTbsLw9krRGKqoCBz1ZA20hPO+gyTpIGZYr8E8o7SjKaKMxXsKh5m2kgIdVc2coeiEjUrlaB2RL1CUqyxaQsVpXt27qBpM4CohulSvE/5aTNvBPKEKjrH/6eDzPkmAxjQfnFt5krdBwZli3T98To/VTgN1YN6mktuwSEGQ3xcYOq5CWFXxEN4ORAWt836aFwIZwEbCYCro1B3PZi6QjPkTVZEjCamGLeGyqigIoaspilZCjKCvIQ5dUbqxYAb0GanQS9BJ4KiqGCsVG+/z3LThQyqz57ngpGgS7/e6Bj8J0AtU6oFi7BTpUY7OR/rINhoGjsVff9Fa6sh7uIguBc6odhH4MwgpJ/6nfSWAyan0oMozw+pTZJLfMS+gI7M3B45539CeMufySG0MBlikxkTJrSAMEuw9uBuh1ZO0JQPYJmGx3BBSeQ+p/AXzSEo1ZyqsC/iVh7ULOCo2rAcGYajQzGOMLJlyVCJS9c6NC0+BxTzvIvuRw4GA2UAdBsahpQ0kYUnCpqmClY0UniqrLptt6BafLRgWqzATnKnK1UpTXISAc4zybypMXYXjq/B2QldpB2qCqW7UFQQj7Ez6JyDsjiPslSVPrunNwHQWYXuqqI8yhkPQcWAch8bFowLHoTYbrAyHx1Kxk3cUdBQlLXc3HNmUiUNLbLXtprDcLjLjoIRUC2xknyYNUWZDCjPxgoMc+HP9TDvConPFtbDfVd5QTcaBsluqn5fAZ5a4MLIJCXGnAlWKH4UEkFSpKhX+oGiX2pnKgUP+XbQDYh54z/KlLW2Poe99JFkbCTefBqHpal4tKxyPbZ2z/KnlFnhSWuB4gE2x8HhSTmT5S5Zb4Bha4HjG738G4LiqNIG1E6uw+YzNuOeee0S1xTCkF7/4xbj66qvx0pe9DC984QtlMUCn6K033ohTn3Iqrrj8CmzYsBE7d+/Gi172Utxw49vxg3u/jz951ztRNXTUAezfth1vu/FGXHTZZWBa6mc97xJsOm0zEj/Bvod34PIXXI6b33ML/vm738Vb3/o2rJpehZmZWbzwyhfhnTe9Ff/4nX/GzTf/IU5at1aS8d//wM/xmc98CqeeugGOa+LhXdsQVxj6fAwdx5t/ZkJPWD2OaqW+KBxt8TlYG7qEgPnPWOEz66MeLqAadaG1mhidWIGd/QiZ11BJwPPdziOX6mohRuhFN7jV7YiyiQ685FXUNVTroyhVx5EwJ5FmS95ILrdVLsk+vKSDqVKG2V0PoGqmmFoxhk7fx2yTIXJ1uI1xzHR9aLa7BBwTqhsEqYjiMZX8hWrRqqCjCmdRwZCsid2FThXCUQ+Vt/Ho3xZKgHzNxxxs4sDm7zsqx6fY58FXPJojo4rhqMdS7sIiBFyqiNOZ5o6yPIvQcJ4bAS1zqIWiuBKoI2qUVBRE8pRqhioMWb0uhSYTOKbMzqmPItQspAxVAovyxKJytAmmqL6RaCUX7/vUJ/GyV74GF550AYAAY4mDiuHgsD8Py63jljs+gk2nnIorn3ER7H6MMdOTPHe7kib+8SffxWe/8td4+x++BaOmhu7BA7CiEGWnAq88jn6Qoe/TwaaQz4bOvE6SA1M5JSqkmteQiNKRT/5OCgzpNhJx9FRLF7nyRGXBysE6HWBI2CxBYLVaEzWV3+9L6B0MU9SK9RJzZNk4vG87LARYPTmCQ/t3Iw58qdo9O9/C+IrVKFfHsPfALDTDw8TYGlS9lQj9THKHUgXG49LxpdqxVHLRbC4iCHyUywwV13Hw4EGsP+kkbN2+Fe95339BbWoC73jHDejP70Vvfi+qDvsyQHVkBHc/+DDqq05Cj3nqrDJMhsdHEdKgj5GSgxXjk9CtGvbtP4R/+PJXcM9PfoqF2VlcddVVuOiSi7HIYk1agmavjYwKJps5BUPxrWzm5UuYJ08VbRku/DpcNEaqvabqqZQrirmz7TiX22FHqipbdFAYGufHqDhljDXGBMoIFCny8Em0IvOcxuj0umh124gZ1nUcN5HHAo7qPFXOxAHg0RgqFgt0rFYqGKkTPDHnpAp5pkpapXFV0IsKRsLW2ebsIG8jc1DSjFDhSMjBlBqiupI8frlbp1FRqMKXC+BXTPMC+hEo9VnMhqhWNyWNBzdNqALTCMoziMIxiqggIiCmUpJwUofFvmQ4slSfZ2GTRDZxWDwjIyiSwhtKhaqOn4ek5iBeXOC8IyXH1uPcPoqCJ4RU+/btk3euWrVKvp/KerEsWpqHVHcEONLuZhorgauiAszPxs0tU9dgOQRQHOMsLkPHmDnNYmlLpaZR51o8hgoVP+pZyvkxNB1UOdeQhA34HRdRUFJz0ezArbDowgwSLCqoiSpMTMFMPUyN1NHrNLHYbSJIeC9R0DFlfjhCNClolSrYKIJXQ9I3iLrRYEhtUcmdileO7USuh31RVGDn9Uj1ciptyVDyMHeCXF63Cn/NC5yIakjlbx4GjhKyXWx65fNP4HaeP3KQBmAorJsNJiH1HANDwHEw5zOg5LoC4kXNmOt3BVDI7UgVrJN7D8GPxns9Q5YJlFXRCctk0YmeUvJJLkfeMFwJcSUckQI9JucBB5yBOLQR+R4ivypqXvYNAQXVlQynpmZRqdiY33GpaIfMLQHmLEjFKvDMI6vBTyPJL1vkxxQIn8fmyhh93AE0DBwfuT34+KsqXj9BsbIZct2yDipyGPJ8C+BYVOpW6xJ5Hwu/CHDMFZACGIv1wFKpNEablL0qxhoTMHUHQT8RZWDox5hZOAyzwlQANKyqmrPkMJS+oeItkPyErBzMqtlLwJHHJ5hU4ddLIdJFG+Tt8ovYa16B+v9l7zvDZLnKM9/KVZ2ne9LNSfcqZyGESbYQwWBAJBPWaxYbEYQxDrveXdtrwCRjMkaAAIFM2l3b2NgYjFmSBEhgEZQDujnOndi5K9c+73eqZvpeJBAX+fEf9fOMZnSnp7u66pxT53u/N8h+KnFVmIhIpDmeOJ8NYe2ZmISezqrU6YCJ3hKZtJbObAxgOG1hGxpOBxol1OIrSOYk2XwcT4q5qbwJmYbMcaek+IXHoALwlKch2ZIiVzYjSb5ORjOI/QlEPgHHBIazDMPuw3Jyf81V9moOPJ58TzoBbFTNYXXjHAccTx5P403qQlo9Fr6T0QO0jChUY9awYjheIMeV6ouIE9pE2GouxS25xopKHeVBN8Tmq2oscf6RLSsSft5X1LgSK3KxRCAQrvbqKvCFaoQ64tGMsCvpG0kgmKAx11IB99nAZpgZaA3Ar3g1tVsJdXIms04v5yEsl18Ejenj21VyewGNi3GvPwI4nlqp9shfPXIGHp4z8AvsteUAHmE4PjzX4ZFXObUz8IuM3/9owJGBK9XExXk7zsHM+hk85jGPEbnlaDSSAIjX/9mfCYjAAn5ychLve8/7sLi8iC996UvYsH49rrj8CtncVJp13PCDmzG3OIdnPeMZ+PFtd2Dn9Ebxabz55pvxib/9G1z5khdgyxm78PrX/zmY1fmCX7sSz37ms/H833gxLrj4Ynzqk5/GL116GfqjAI977ONw7bUfFlDlxS96Ae65m0DoAm699RZce+1f4fq//hjm5g4jyHxEdor4FGOqtZQgAROMGfBC4C2GFZON4yJCBQEZjg692UaoBm1UoxH0fh+t6RnsG/rIvCq0iEVXniQpEm21aVXjIg+3MU1hOZLZxLKGDA4WZh7Tkr2q+EUSdCRfiAWoMC1TH246wnDhABqOhtlWQ1CRueWehMkY5SYGEX3hLCmyC9mHgHXEGagyEvCg8GcsvBvX/JkIhRJ05PdxaPDEmZB/nrUSePWncQP74h8fGFbMUZr8ScUrKi9FAmK5bC5fz8X/UvydaIqfSU0gIAKZQxQPpiqVk3LRsltTHp4E5oTNyBhEhhfF0LIYNutU+ZzqdyyCChYF3RQjYxIhbAnEoLTJoKRaPCQJXgCBpYG2Qm//8DV4+jOehac/+imYQQ2TDIKIY6zEPZhuBW/7+Ptx1q6z8ezHXYEKTDCos5eFWNIT/MkH34iFzjG87EXPw/DAPjzuvLMx6CwLUBInBCHK4kNIwNmPU/j0c+IGOQcec8H6CV6OZDjyk4nrpwAOHB4FO0oxcwgglTxPwEAm/TJ8Q9LHg1CkjqVyFZpBYCRCf/kYsqCDqhVh67oGqg5wx49ugWtZOPe8C3HH3btRqk9jGFmAVUFquJhqbkR3boSzTz8DR47MY2ZmGktLy/jev30Xv/VbvyVjisXXpz/9KTzhCY8X5nS7syJsSEquj7fbmJheLyzVPbffhNmahqrlo7Myh607tuHOvfsRexOInToSu4pUZ/GRQSfjLQoEMNy8bZcUn9HQx0xrEnWjjP3H9mP9ug2Yay9gobuCEUNOHEsYVGyaCOAoUip6cKlBybJVfc8TqlXGq/jryfnPAQhWdwWDK8wi+Fkg85rJ1LQAYDOl7JQxWW+J9J8MPJEbF2E0hojhMRgNRFYdZuHDCjgWc0ehaAr8jYJAGH5MdifQztRq/nvVq6JC0JtepEyUjlgo56E4uRScdhDtHu0gIuiWpkJkcsCRoGEBOBaSasVnUT6OBBc5zkT+LLLtTMmi8xAWshLJ1GJTwbTI0iYgrBoMfhRhZYUejmQE6nBtHY5DhiADIQjGcD4T5LQE1JE0aV4pAo4EmIhO5g8B8XJWY25NmAMxRZrsg9/7C3CK9h5k6PJR/CwkJ5NrNgHHAUYBC00CHTbSjHI/D6begD8EIjJJ9QSum8ByWAz3pSjm52axrTz/FOBYfClpqLzLgx6gYnmSsanAzTSqwB8yKCiX/GGAUiWGXeojBVk3XO8JEldhJR62tjZh2B2i3V/GMB4ApKzbKRI9RpSGMB3eT8gMU5x4gtMEHMls5LWkDyqBRCLAXJMZXEY/RjbUVgHFNBUpP1nV/C7S+rjw81TqAAVzqDHC+SUhQDlrtfBMLfb7UuvnABUtH+SajsmHx697cU6LfysAuGJMxKNImg/0TKSkn9eSDQRhNIuXJIFGohaWfElYRN680wg0asegGwSJQsVWE3ZjBUjqAv6YVCEIMzpUoTJpWUCfQackVgylGr1R/VzSrVZ05dPH8UIPzXxc5AwtAie8BnJfZyiNlsj6owKHcoMYdq7oh5xL8x9o8BQ6BdVCKVD3hwo65jdo8brMw+YIduU+yap5mP+OAKqkQOfjWDwcxyXVRXq1AhtPTAgna9eEoduYbE6jUm6gvTJAu90DlyFaEoCAmgB+TDYmwKv8JCmnpTSZIBClxQLQ8dyKkoJAIwG8wh/1gebYzzoX6rwRhFKSaiXtVU0pJY0nqKlnTWjJFLJwFpFfkvVNkqtN+vfSd5PHOYRud4TdqJkdZBxXklKu5qmAjgI4coDxfHJ+EXBUrFaV8E02H8FuMi35PB6H8nYVkI2gWlhVAJ0ob9pit8DztHZ9xsDDhwo4rm52x4HHk4xx5VQWwG4BPHIMOUgjAobc4PmK6csAK4MAcbDKHBXAkVJqURIxxIwNe/o6Kj/aguEo54ASclHsqM+lUq25PyeQyCRwpn9zjBjI4gmMOjMCZgqwWfiAcl8qU4n3FJ5nvp9inRb2AMpqgY2Uinovo7/KUBXAWGcTgteksBFgE/kRwPHUquxH/uqRM/AwnYFfBLApNiAP06E88jKPnIGf+wz8IuP3PxpwNBMdG6qzmGlM46yzzsJnPvMZVdDrOl5x1VW4+uqr8Z//02/gRS96EZ7//Ofj2c96lsghN23ahH/6/D/iYx/9KIb9AZa6K/j7r/wz9hzYixf/+ouwuI8MLuCmr96A6667Dtf938/gzEvOxrs+9H5c8uhHYdDp49W/+XK88Pm/josuu1TYSPv3H8DRI0dlc/DFL/wzhoM+nv6rT8WVz3o6br7pRmH3ffXrX8RnPvsJvP3tb4Lrmjh4ZC8ykywRZeb/cz8kQIQJ0wlSoyeAo80429RDhJowHEd2Aj0doBp0UKPcbzBCc3oGewcDpE4JemqBvoCy58vDTxSDRm1YKdl0XFvSqinn1C1TkoEZREEZLdlpSvK8JuspPPvIZOsuL2DnaadhpdPHscUO6tObEBkeFroBvGpjNQ1aNlZ5sc33LVJBCzlgERRz8jlaa9isdffXGEAFNDj+fXwjruzdi9fOMY4HKY8VFHEifKnSZsUTK9+4yrZVvL1yJ0t6TObJiWRVWTaDP3L/pwQIfZrLG+I1qIJnSDNLoNGLM1Upn8KiFLYFWYHKN0wVuDbitJQzTJW0W0JrJCGTCdAaQsdA4Bj4H297M0peBedvOwvPfeyT8eSdF4lFPcNh5oM2PvrpT2Pntp14xi/9CjzDRnvQw9dv/S7e9ffXYXrHLFbmDuKDb3oDNqQJOof2Y+j3MOh3UCsxNZIAiQvNLolfYZAZGEUZ/CiD7ZVVcnV+cpU8vGCCkB2lroGcPkMBjuqzKRYeGwZLS0vynQDkcDhCrVaT5w/9CL1BjOlWE44WoGKG0EeLCLvHULVTZNFIivGtO8/ED390F7zGOsx3U3j1WQwiHdOtjdg8sRlLx5bQbq9gamoKd9xxO5773Ofixm/dgPPOOxff+9538exnPwsf+tAH8cRffqIU9pQqEnzsxymODH1EyQgte4RNEwaWDtyOzvIRnH726ejHGVYyR4KZOpGF9oA+ZQbqDLfRmO0zQhgnqFVq2DizDvfddTcm6xMCrkmICA379Uzk1IZjq4R4gm2aBlfALUrTeLVZBHJ+KrhRfhbDd/otkjHBc5szz8YAx4DpyHoEn0ntlDmSNRGmqJGRU28KCBlTwm4QrICSc9OXzVTeliv9NvzEf9gARzV3Tgy/MfmZQ6Z7ahIQw3EdhSHSOIGlW5goN1HxKrBtFuvKY1HWDE0T4EWF2/SREDQwKCOOJDCGc5HgrQAC4imnGI6K7qQkoASkCHSPezjyd5T6i/SWIImhIQgZ7kCvPxsxGz6ahVEYY3l5WSSl9LorlwzQptUwCcSwkGNDgXOewB7PLWFcAsP0ACNIpNhpBPK4NgvLsXBrzJOy1Xr002lMPE6OE34ONuL4oH8xgXvTNoXlyvtPlI4wor0Hk6V1F1lGn7kSbHMSg16CYKQCLBw3gGWzeFWBDkbRVDgp6EPmc6HzV7P7AW9vBDjWAEe+p4fApzwwZ5rpKVxPg2nzPklWM0EGsqJ0GJGNDd4WZD6luSMkRozUihFrIUbpCEEyEmNd4ZARLKbk0XQEcOQ15/nMkliuEYFeAo2cL7Qe4HWgLy2Pj+ONf1stV0TOT5YtvWZ5/Zh2XTDx2EjideR3kdwHvgTHqVmZ3w8UnUsATXFU5D01B2kLJmPB0C38MEVyH4YKlM69DYX9mWpwdZddLQkeIhgrISaivCToIG0qdX/WyJzjWkG/ZjYrFEhiWSvQdCZtDySkRDySCfrEDLdwYRJgpexV98WWwjLqwqzy+zVhtRtuV3nWCYGfICzBSQWakOFY+B2rjgXnGOdOrlTIsTN6QgsgnAOOxZj/+QDHnwWwnTT8hGmmQEV1bCpMQ0mAcyUE2bGS0qwCM9RNfg1wFBb/uGDHBAAAIABJREFUajjJyYCjGvMcI3GUYWJiEo36JDrtIRaXOsJA80qch30B2hjCQvZo6KvgHgJ5BPS8CtmABctxDHBcZQwWgT2FPONn0hpPAGjZUBNfP/GO5MBRIYT8zgASI5tGEkwiGkwjCjy1HhkjmE5bWHGmxf/PwTYCbQZTjgm2EXAko5VMWUq1VQNBvT5BVnXcZLxy3PA15CGMSD5fJSezySAgu4CWBO4qqqFBYE8PhV2sLszJYOOJ+7yc6ptf2zGGYzEsVpmOaq+19npja9cJbFKeb+VtKfYFFsF7NmyYmE3wnixeBuuQ3ZmHAQkwTqk0ryk/L9cf+j7Sw5HNgRysL7wuhT1OwJFgI1+HbGY2AXOfRgZsDWYlHZsNGwmE4e1LhAFcdXxk9MGUhHAfpkUrJK7j6vqq1hrXAwKTfTl+fklyvdyj+Iw8IEmS6Y1HGI4/d5H2yB88cgYexjPwiwA2PIxHGI4P48V45KV+7jPwi4zf/2jA0UgMrK+vQ8ks4aILL8RNN90kG6LN6zbhxm/fgE998pP4xEc+jpe/8uXYtnUrXnHVKzAzOY2rXnmVFATve/e7MdVoYutp2/Dm97wdm3dsw5XPfA4O3LsXnYNLmNt/FO9973vx8c9ejwsuvxSf+txnMQpHuHDXefiNF74Qj7n00diyczte9/uvw4E9B3H46GFsWr8J7373u7G8tIgXvuC5uOq3/wu+9tUvQdci3HPPrbjmmnfjjW/4E5FYW3oII+nCeABJ8EO7kDl0QymG2RV2gR0rFkKIGnzDQuAm0NIhamEPdQZeDEPUKKnudxHZ9MzhZlP5gQnTImc3CuwjxTdTJ1VQDAs3y6XnozLGt3QDWsyk8QQW01kZmJADHYS9Qt1Fc+NO3LnvOFKvBbM6haNLfVilGppTM1jpsJPqiRRXScpyeY2ufiYzRVJJC/7ICfIX4T8J6KYk18VjTc4kxc5qyEtRmuc51aIUYbiOIcEsCnAdAyZPkCqeCDYW/pCSDp6bqxfb0mI+Feex5LmIo1DSXdOEnpN5EZYp9qPBdOqcvSRucmnOeMmV2mSMcsuZ0I9LJMgScilBObxeVki5MpCovaYCJvKMG3qDdiiXmajjnR/9MIZ9Hw24eOlTr8QLL74coDzX0tDDEEfnFzDVmMSMTRAYGAD46r5b8ObPXoPY8DGVpXjr1a+GvmcvphwTjdkGJls1hMvz6Cyv4PhSB6NYg16qw642AadCgbcKBKJ8PAd218qhPHiHxvN5gIAEmcimvJACauIVyOTr6elp8UiVxF3XFcDEK9UBrYxRv490uIgNTQdmsIju3F7M1C20ah7aK5R6eTh8vIt1289GYrcwTD10RsDG2W2IlgYIez7OPvs09HqBsBdvvvkmbN6yKfcfy3Do0EH88i8/Ed/+zrexc8dpOHb8qLx/N8oQVCaQahHs0RxqWhsNo4fpCRsDv4+F/gB7FocwJtYj9iYxShiQQZDCYh4v4pCgD+driorjYdTpQUtStCaaOHLsKMq1KphJEhAU4fN0TcaRxcRijYEeoUjYFf6UKhmofI9zkFsB3/w3JbPMw2LyUAYyHEdaIECTIaC3CSPRUOf8rDbE35DvR/kpxwTDPQg2GpaJkT/Ccq+NYTT4dwUciwpK5LACvtPrk8VwCiM1ULGraFQbkmZPxnABOPJ4Kadud9sYBkNk9JokeBuH4uVItqM/8uUzq3Ac5dPI1y0AR4mUsCy4jiuMON5bmE5cSJwlWCtT0lnD8JCmpvh5QbMRxkC325PUdKZ+eg4zoVhUUmJNhmakAmsoZUwo/1YBXXKN8hRxMuUEYMoBx+J7fsFzieJP9+OQRGUed5Lg2LFjskhyjAu4ZeoIE9XwCpOhsNhjCe8i26mKNC7D0qcw7KuEYtvO4LgMhiDY2JaiVDULFKtRreFqLS8eCkQalyaefGcjw5EXlUwwspsskSgysEbXbGGH8VjJ9qGnGNlepp0HUoQmNrmnw4xcJHqC1EqQmDFCLYCfDhGkPvp+T0AJXjPKoh3LFXBdzj0tGzSyM2MEDO6JImEnrrJscw9NSeYm4FgqS5AQAUeu1QQb44BUtUyASlqN8LNzfojUnKFeTFFXraJVD0f+nmxljmcQTM8DW8aBxnHwjUCxhPwkiYxHsm7l+iUaNk5tQuwz+Kmv0rLjQLGdKeEWaT/XVFqTcA22EKemBB2Jj2OaoFFlsu0AcbYiYC7XEV4HU6/D0B0Mhm0BICizFHBOWF0VJEFTwHW7xDUhlJAVgnPKk08B6iKplovLj64CnQTAyG1RZF2yyLhWz2GjheevCB8i0C/z8QEeP8lwXGs4/vS9Uz4WBXAUhCsHQAsgsRiveXCKyH4J9BXAVpEQnYfY5eoG9arKPuSER8aGSYKSV4XjVjAaxhj5DF5ig0IXdr4h/oUVJVcPVIgRGxNkEptuX7HhyHIU5hvfn+AP9w1EJslgIxtxdQfyU+bbyedI7WsKaa26UIpZpxiOHrJwCrE/hbCvvAIlgdoaiIei8mtUgU8KvFWJxvxbglg8Z2r/pgA8zgL5Luw6PjjH+Tk4hhhoxWQuApRcE20B/lJ0FYCd0c7AhY5K3hnn86nqWLteiun6IKnTJ/s3riaZr+0b1d8WgOPJr5OfK0X1z88xxwyT7nnByPj2JfWZa5ih1aGjLOvY6nUqvDjlPPBvyZbmxo3rfpF2zmZH8d5MkacCyc1DdQhgOuIXGUcG0qgMLW3lICzHROGdyyVpJE0EgsK8XpY7kvFE1qySbHPtVlYMAi4T3KVvp+xn1ZwomJXqWNV41/Y86THy8dei49cW+9VlPj9B6ltO+s1BfOnv/5zNgdVLJCFpauIWDAnOltXFoJjbJ8zAXD6Tv+cvArgU7ykdcd78SeHOb4E0wBb5uSqhFHuDCWXsqGkZfFMJfRzu3om3szvG9LWM5tk6LO70WBQYfD4/n9qQFAsLTfrlFTJ2wZQfk3qv/Ofc5FVt/g3oklJEb5FEHWt+blgyyWZOFmTATDNYCcCgID5YNKgiQxUqyjB+LUmTBYpcyjxZVAQ1MifyjtLYzV76bAXzImdJqC6MStRU4yAftPI6+QIiz82ZCPwskpSpzlvMJC95TVPMu3l8IvARo9M8+ZBpZAbZGdwkZmJObopnBj8X2TmJfGcRxeKRv3e48eH55+aLke7S8cgQC+VYvYa6xuq68C+lEJPDz+ihL+8v813Oq/p8LNzUuS/Ky/yT5ZukYvRyXpxwLvMxVBj4y+aUhWC+Dq2OD358uRaqG6UnrrxXmtOZ1xgeat3idc+bbXK++Xp8SY6BIo001TWE0pQpQgNYZKrjlnO2Os/WNnarRfHqOFhLWs35I/msVGOWY1SYOvISPHkqdEABD3krspAaqBJY3WLzbqU6HnWMvPY874W3k4yLPLVVfVh+7vz8r4IIJ96nH9L/jYECxfonY3b1k62tbWuF7ni4hFxBebaAF5IIm7NteFYkxVadZ34WlYoroxomZUD5rfSUF9CH9CF/2pOKrh7HiuraKRBFQ8Q9OgAnVim8cqPPz41af9QZUWPs1A9Eil0ZQuq9Q0oqKxXstTRc8J9fhP1TVfRrVZhWGZ7hoJxy/iUYOGTvpLBkLcnff+zecTKX7CfvaioNmOv3udvPwdbTdmD/bpriGzh65Bj++vrrcfTwIfzlX74Fr3rVVbjs0Zfgla+4Shg7L//tl+Pqq1+Diy+8BHt378crr341/vQtf4Z6s47ffc1r8aV/+CI2TmzAzV//Nj55/afwoU9dh1e87tVobpzCn/7Jn2KUDvH8Z12JZzztV/G63/k9nHPB2XjXO96Fp1zxFCwvLeGZz/g1vO8974Vrm3jWM38VR48dwnDQxi3fvwkfvvav8OnPXI/9B/Zg2F1EiT41cqPP937FqRi7JGuzes0LXN0DOMcYvBEgNpkGnMCOXGiphxguQsOAz/SP1EclCtAgMDjsY2KqiYPdNkLbRUSGpJRPa/fw4r7KtYpMH3o4KeYH2Y6ebBhV0ATgUWJI38AshJmGsLhRhYZIsxHoJXTTErLKDDqJA1/z4FabCKJEgCPLLkEzK4qBwfuyeAflxvesu2UvmW8CT9hM5uNZMo/V8Y/P+bXVfQxkzNf38XElq5gAjms5r/L7n/BFG4cixzaeEkBB8+/8Zl1s9WWfkN//crao3GOlqFLrBl+FIAPvVwI2cOwLLpTvM8S4XnnB8R6R6JzX/K7uOfxupCm8hCCveh11G1SFP6WlERmOronFcIQP/PUnBLhreTW8+GnPxpM2PwoRenBgYf/iAZi2jVqljkm9gR58LCPA9f/yd7hp3+2o1V3s/s5N+Njr34gdmoH2oYOSrK3FQ1SyEabqFTSaU4DpoDPwsdjpozMMECRAvTUl8mqurcU9aQyOUPcd8bdUqcGKpafYjgRfvHJJAmPYIBgMRwKWUHLKIJfJyRkkmaV80IIhPCY7+guoOTGaVR3HDu3HzMx66FYJmekhoCeZUQVx7gQ1TDVmUNcs6GmGw0fn0GhN4oKLLsGtt9+BTreLZrOJwPel03/++efhtjtuE9bSxGRLPE17UYqu5sArubDDZdT0PupmF5m/iP3778aZ552L7/zobjjNTTDqmxHAQ3cUChDG8A16+Ql/lSAW90W0d3A8rCwvY3pmFosry7A9VxiOmklPU10sIwh6MMAj9H1h9hVgI4ET8aAjwJQxjzlVgIewrnIWtSSwqhVFeA3JQFLomVBtMyU+01ErVzFRaSh2DgFOBhzx+QTMTUOYcQRXCDgOwlMHHNVRFNWCmsFr93H1/2RYU8LMM8XPJ1JLSZJWe0I7ZWp1EyVPMWBVWrCSudIbjmnio2gkk49sJK5hhkOwjWFOI2HYFICjzB2RsCkvUQHRkhQVMtscgmGpAI5y36QUUNjLKrTHNMn+0dHvh8oLTTOFjVsqU5ZKz02GefBvyThl8FEqLLtUTP7zTSrXoTzVmLOgCM+Q9yukyuOAXp7M/RPswdX9IGTekNHIz7Jv3z451m3btsl5GvoDWA7nJj0kfWWVkTDsg3vWMpLIFY+ywFdAouvpsB0WrD26+gqoJEVonoIqO/9UJQwXDwEL8+ssh5VPfrVjVynqZPHwAhmGCq1gDpLIMTVHkqv5M1liccyCORIPSRbOeqRja/1M6LGFGAFizUesjRDrPlIzEh/HxZUFVS9oujBkCRIWnp+8ngxEGYyGGAyHiMSHjd6CuswXjhWClEmkxmDFK8PgHjkBPMfDRLUh9gPhKBSv1267I9L+emMClXpNmgn377lfnBVFPsv60iDL3YBtU9qtIyXgKH68surlFgl5jU7rBNsWv9qACe2WheZEA82Jpsi7LdiIRgywsQQ8phy+N+xicWUJi+1ldPsD2F5J1t8kJfBMT2H6oOqgIhypgWalhTQNkGgdAQ5tl4nmFdRKTfmMGmgboCT0ZLW3O0P0+hniqCKsSfH8lERnviDDZ8jiJruRYFOGMPDzABsFNgrQK1J75Q1NYiHVE/Jb3vA5x2KClZxTZPspJpYaOsoDWYHcqv7knkeBWWu17Vo9VIy8fAjm9buqF1eH5SrrTZiXYulSAGSFBJU17hoIVACmUtdL3ZRvnhQvf4xBqNK5KUNmAB5ZeyFDpgwmMZsY9AaolDwFPmYMYyGQpAJ9uOTaLtPWVVqzSGJXJdUK6FJAFuW742Eya0qTEwG04q5bSIJVvacsa4qJqdKIVeOAHoElpFET0agqnp1k6rF5YrshdJtA9ICxdMqzU0Xbq5kuG8hcGizfFfgo10j2J7lMN7+Oso4YA/V3BdjIfSmvg04QXAGtZPpxPeBDADWGBhLRXAUAi2ta1EXFZy6K5PHrnte1YwC4OngVaqP8JVUNrECTIqRnjAGb3wcUE7Mv10GBdJ6EKvGaxjGPQX0+5cPJ11XhTHxNAVxFIVOMHdUcVJ7e9GokIYCAY0VYsGlUQhTYAk5Tgk9gk3L1VesF2USyIcPmTF+YoIbNdZ6haWSmMxBmKAnUZESLLy1L8tUmP99bMX4VszL3Ci1CEfdd/hgVMpQX+oWUR+Ah8XqhHwYpnoZ43vSGQ/RGI5TrdTWpozgvSNfm4EP9STruFrsnwKDTQdXzUKVXyIC00gS2aytmRA6ArTEpCBQppLiQUDzU9xx/ngDLTJhich47W4bywyKoVQl1mKmO3pCG31U4ug2bxuNxil4ywgFzIN3hzWgiDEfo1X20wx5mG+sQzg/RiipSbM1nfcSmjopbg02fqqFKE0qdrlDwHWMKg0GMzNRgOCUxWoaZIrXb8MMVlNgdHhoopVMwDBcD0m6dDKltwPdHMLn5dGyklAxFCUqjCOV+iJlYGesu6yn6toYRu6NIUGJ3TYoJgkQ6HLIK2BXS6VtC4C7v0ImLuHpOkeopy7IAniyUFPDJJZsAq0s7icSARo8AFrHyWiEywxc/FAUQMW2pBDNx4NCglF3HWiyFzfzxEabrU0CvB8/V0U/6IkVxIxupqWNO66EyUUKwtICWVoHVtdGo1nF0eARGU8fQHsLX6c1QA3oh3PllrJucwpJY6ttwI0+Oqed1JZHVC014kQU3suT4JT3RzDCwlXyiKvM6Q58NlExDLSB7RMfI0hGKYbYCHgUEzRLYYkadCeOFDxbRnPhUdvCzS0CDjDf6Y/GcG1II9rUEluvJ5ofrlE0T/NTHMF2BZZRgB7MI/Bh6ZQTd9pFGPrIoQNlxRO5AFhJf32SxlQPhBH95vC5fMzMRGBpWqJwwMrhxAjdJ4FD2gRQBjy8vNoXUL9eJBbzyGXHskjBDbMuE6xIcDxCEfbmhcaFJE76HAy0hlZ3hA1z/aFZMACPgUBbZJRJml/ImxxETSlgDR0+glwV0J7DF88fxF5ipXIdQjKYJnmsohRyrCqjmMwNTF7nYGoX/518BFCsrL57YbMibDkrAoo4n9gNM1GgsPkAUKMBEWCWaDj/ow9IClCtlHJlfge5WYZZrCKNU1rJweQXTlo2EUiML6KQh0loFnltFdHyAiukiYtLaL4LY/fwfe+wvUgz9LuqVKsJuhLJXR5hxjJs4lAywcd0snKPLSNttlOuejHXOJt210aWZPcEkAqen2PURKNYwZaOu2BmGSCQHroP9loaLfvMl2NcqYzhRh+1WpJj1eLMwMgzcFJGWwiGzQTaCat5ydKiQCfW9KFgERKFUgPhZXnQZWYR1Eza2TmxEY2oHLn/CU9Csb8TyQg/33H03/vXLX8COnetw5bOfhEsvPRd//Cd/JC/wsY9eh49cex02bzkd/cDAYruDt779DaCV06uuehlu+uaN8DQbC4cX8dY3vQPXfux63PSDW/DqP/hd7LrwTHSCLvYf3Yf/9JKX4OqXvRpf+eK/4r3veg+2bt6CY4eP4Pxzz8U1H/ggvviFf8Tv/u5rpejwIx/f/9EP8P4Pvh/XfPiDODJ3FP6oh6qnI44DYVYoVgLXMtUYlP3PGBCo1h/FbOMXRzhhP8oiY7cvYJYdlKGH9CBjhWigjVDKHSfIUEeI0dF7cNFjL8Z3brwBU1t2oY8aIs1VW8V8HOQtrJ+kXxeNrLERWFwzuW5SOKg5r+JOjNzfkWuceQLTTW1x+WxKOsZZOqvoc75/XQPVV6vVfIOsWgFrG921jfPJJbh6zbHt5uonWIMkT5yIBWRIYIHJywrEU423gtFDBgf9Knn9KHtjYcnUVsV8UuEayvBblUcqiJpd/RxAyADPJptIpc6q11VwZHHEMubz5oz6rhK3OUZ43+d9g9dgvMiS/SC3uYaG2DaglRz8r7e/VZpA3PeRLbN14yZsntmAsmbjB/92C575nOfgn774z7jyOc/F7gP7sO/oYdy1+16UahWkYQCjN8Q7//jPkMwvYcotIYtjaGEfXtqFHg2Q0XcyS+HYlB56qFY8lBwLRw4fks0zxzeBMDKoBGgVEExHwMRLSrryVF4VUKIYU3wQXCyCKIq02NUk3Bzw8YchWpVphMMBtKSHCj3ak55IpFO4yMS/jCeM9zr+kYssrMOMDbhahJWlRXiNafRjDZt3XYJ/+dpXcNquMzEc+gK47d+/D6981VW49c47MEKCUZpgkMQo1SfQHgTCfhu0l9HwgIYzQtg7iOOHbsVlF1+A7/7bv6FS34TEWodBVkZgOPD1GKHOe7AJPaKlAfdpa3NdzQ11neVOJoxPtTKqsaG+Uz5PvjHHIec4WcdsDNDygAAE087FWy+fLwUxoJhHHKe8BxMAjcMYpkavQRcVryT+jcI4IoCUB2gQbFSp1xH6faZU9xFLcIKSzxbBF+M+cw/l9nZCv6sgkOR/WMgqBaAqGmfSBGRAvIaZ+jRcw8nvE4otK4ExHF8Jk59jAR392Ifj2dANHYMRg3LIDlUJ7+KDKbew3ENUvGyFGiqvQ+Cl5JWkHhDQUXwtVYq0AkRWV+rVvfaJq416g8IaoWj4EvgggKWa1+ONY+X/ynksYRqcA3nar0ivc0CP50Dgdo6dnBWpJs0aiEvAsdvvCegouEg+r8jQLVdLiLmn4bolwRmUieeJvawDMgOBTwm4IeCPYWaSaqtJ0Uz5Lf1mVREn11/eVn2W4v+lEB4b28X9rBgXdsnGwtISWpOT4hdI30vLdBGGGSyjjHptGvffexCbN+1EOALmjy9jdnq9gMvcS85MrkOvuwLHyxBEy6hO6Oj0jqFcY8q2j263rc6XBKyUJGwoGPlyDSuVKizPw5G5ubwhAmkocLGu1svC/A38ASrlEoa9Ppq1Jiaqk1g6voKyW8VZO8/CwfsPStDSuWeci+/ccBNGAx+XX34Fdu/ZC69WRq1Zxe1334bMSDAKOjj9jK3otBfgOQbaS4so2QRATXis/zIN7d5A6vT5xWWsW7ce8/ML2LppMw7s3Sf3/Kc87nJ8/cb/B89x8NhHPx7vfs8HBCR+3R+8Djd97yZUm1XsOn0XvvyNr0hjxI9iVKp1HD40h3K5jkE/RKs5I/LLxePLmPBasC0DTg2YWz4It6pj69YNsHUde+65F61KDX6vL4FBp595JhLDxB0/vh+RbollRrc3wvT0DAbDrgDrYcRGIjDot1Eq2/BcC0vLi2i1msLIjqNYvHh73T6cShl+Tr4p9jQ6r+vq/k/Je2XmyPpnSS1Iv2gqG3j/c+h7lzJ7nntb1h85oSQnckhKu2EKQLu8sIRmvYFBt6fuwbl9R2E3QWnsgYMHcN7552BxcV4Y3eVKCYtLCyKvZyPDcTy5Jhs3bcH8kTnMVpvIoggTzQb8YID+sIdKrSxzjvccPwjh0VYkM2BbJfgjrhcWer2hNL9bzXouydfh+yEsx5H0cz8kk99AFCtAsfCHVLYP+X1MiC1seHLxIHC1FgBYgGZx2hMrBIK/AmyR+CR+jQST2Zjh5KRknu+jmifyWvTwTKroddh0dgUMJPPOEi9axc4kaEWbA5ECCzNwjS1XBJUIiCgrQg4Sj3lgqvdWaczqvaUFscqmUwczFsq3+re5dyX/hrUqn5NLflfXXTmWcbZp3uIQ4DgHFQUAJ5DHwBw2O7j3UOeCXpT8rlLXyTKkxUBJ0tuVF6WShq8Bk+M+n3n4DUHTXEquWIv0byTDPZetC6BYXDN1T1975HdtgsLw5L3JMA1HJcQM1EpYd1eQkWBAewhDpZqnrMspixYvyb4wGwkQkxUuv4O6XkylZ6PHNOkhqRjk6hqOh8SQVUoApQgn0qHtJ+DIsl0nA0ex/GS7In5AQBxEqFdqGA58RGmGcr2B1NDR8UeIfB9VUrt/VpTYg+waCJT04hiW66JO0CVJMei0YekaSmVXTKVNh8VGwchTkiEWmAQKZTiNMbQeyuZk/Dm8hpYwZlL4VozASuCbBISAuq/DTgz2ZySVi3ILO0zRiDNono6VGRum68I6SkPqFO1KF4tBByW9jlJUwmRYRexHsNaVMNdZFiq0Z1Xg6EyS4gVdgm2xazaNkZ8hIROSKVQJfYxiZM4ikqSNMr1dBja8aJ2khw61FfhGKOmRcRhi2itj6Pto52zMum6iBQsTAZCEMXqOhYFF83cCTDEqETf2BMLUxHQlJCBDaCaIc6agTG8O1JTMShUKoDavXKBoJq9o0BwrZGwRiOPrmAlDCOw8PZLMwwApuxgsaIWhYENLKjBjT4A+An+LyTEY1RI6XQOtyiScYIRSSUc37UoxZXU0mCUPB7GM1IqQtZexoTQNu1eGyderAgOjh6XkOFaiEZzaetSNErzjC3ANA22XHiIuqiN6RSXolJeR6gHKIQFkS9LzpDgUcDBF31GA84SvNjodNpMyDc0Rx5yBPgFH6SLnTE52P7NUAYwkFAsHPIPNYpGCOXbGuf0UwJFjN5Gxy/9nATeyUlj0MhskiPoRynYJbklHZLWhowR9sFEWw8CeR2J04VgEJZkGGaLXH0H3aCZLxqdifPVtBSY0fB1uxM2kiZGpY7HEAjJFmfT8OIZLLyIQ1FMM2GLDqj5XDjjSsyWjyTlvRimGI3qBRPBKlBSl8P2heEAZqQMzZHiBI2tIYo4Qi7eLrxipTCuM2UmxFdtX96FrXTnnMSrQExulmKxTgt6pnJOuS+AxBxxjAqj8PArcjnUdI9OQYke5zDywbOJnrQcFM1d6SFz/BHRUPmcKtMqgUYZCn6tIdUpZYPAnFhssfLnw+ux0N6cwsmzM+T5Sev3QpD4I4CytoAGgWSmJh1U3opGxJXNFipJCv/izDvbf5fcJahMejh85hro1AX+YILMrwFQT318+hJlWC5u6EdY7LoZBF91hW/zjNNeCb6otjBGp9fhUHmKRzaRGbuglnZJJaQQcXew3NVz00hdjX7OM0UQdFgFH3jr5XCND300Q6RkseggSwOepXAWtCsBRyWukvBQ5IAte+nOpxF9Di1AyR9g8vR4/uOU+TNc349iBZcy0ZnHa9i3QsiEMs4/9B+/GztM3YWllEcNhjJ1bzsaBo/PYu/eFpHfXAAAgAElEQVQYLrzwMbj3vntw4UVnoNedx+4f345LLjgXWpRgaW4Zhw8cx0WXPVHJ5DLgy9/6Os645FwkrobFxQWcv+lskdXOHTmKUX8A17REEjndnBSfw29885t40hVXoDPsY6XfxXx7GVt3bMfhY0cpqkQcDhWTzyB7TXX7QxaxuZ8hN6WKG8DrpABHfmfqpnCirAqGCDCyuiL7coMq9CCFlvRFXhaVGeaiwQoM1LUQwbHb8NhLz8GNN92E5sbT0NNaCDQ2E4pHMRZO/p4X1ePd5FW2/AmQwUMeSgpwHPd/fMh/+vA8cZwhnX88teEu/ocpsWqdUN54a78Tfy0q4gi6ELCRoofhPYyj5Z5EsVbWzgyZQ2ssUtl+ExPWbWFTrSaRrgZ05ABOATCtTtFxhrY62JNnrwKpFLu/6w9hlF185JOfwOKgi5DMriRCeaKOilNCuNiXNfmKpz8N//r1r8IsuTg2fxylShnNxgR8FsCGhZJm4g9f+RqEy124DIpJgXjQRdXj/daHybCJJICR+NCLr4xhJCpxm4AFGz2mZQub0jDp3WTD8Wp5amoO6BbAbu4JV8hB+b3wMhNwV0CwQFggo/4INWdWpIUahnBdgg8dVOsN9If0YitJKjz3a4S3EVhIBwRSCRj1YZc9REYJzY078Pl/+QZe+ttX4+PXfxoXX3QJ9u/eg9/+rf+CP3/T6/HkZzwN84MO3GYDc722MHVH7R42rt+Mdm+EQW8Znu2jVQrQOXo7dm2ZweF9h1FrbEJobkAvLSGwXQRGjEBrC7tKj5gArBh5Jz7GWLWyd1OAI4HHAnAUgJdBQSzKsxR+FApLTQWjqLRjAlR5NyGvC9b4QnLfzMHx3PhJhbOYlnjVkVEle/Qc5JLmD9UWUYRuryfBMQI4ivWhAuVl5hSpyjnw92CTdbyV8GDPKaSlJ6fVinQ107CuPgOHPmAEJER+rOYsH5yT/Pt2d0XAUd42GKwRMfyKKawEJzi/5UMq2ScfAiYKas85qwkI6ziuNAskqCcH/Hg+FOB4auuf2r+slZlre7g1pmfh68jDKfwBJc2azTlNE0KD8NNzIFHku/m14M8Ehvl3bslb9XBkojbZnQRaDKsIdlHJp/RTFJmiBEgoD0nxKCOLjYmyq9I/FcRCKb5qzvAUrq13irGXA5wC4Kq1r7DtUGSTDIZrybWhx6TM7yBEvUYfU9ZZOpYXh1g3sw1L8wN0VkLMTm3D7vsPo1mfxs6du7C8Mo+54wfQmnQxu76CFB2kWRdeWcNg0MHS4oIAi65TUhJ3yuMtSwA7MhtZm9abLcwvLAoZpzk1hSDycez4EXhlRxonYTBCo1pDMAwQjzK4ZhmuVcaurWfgHW/8S2xorceVT78StVINJbsM23JxyaWX4qOfuA6P/ZVH4cj8PFZ6C5icrqLfX8DK8hzO2rUddbuCw3OHMD09i3a3h/6IYKcF1yujVZvB/rmDKJcqYl0SDEeYbrawf88efOsb38Dpp52Gxz7mcbjmmo9h45YtuPJ5V+LP/vx/4fxLzseTf/XJuOVHP8DmbVthOTYWl1aUV1uqY+eOM3Fw/2H0+yNs27Qdw5URlleW0A1XMIjYdI9x7rm7sO/H9+L3XnU1psoTWN9ah+7KAPXmJK7/7Gdx94E9SBxd6n7P8tBpt1GpVATYb7aa0mA6fOQQNmxcLwxgMi/37NktAG61ypRhBsRoGIYBfDbBuV8XP9McG2BjThopXNdI8FHEGJGGQ4GNBB9Z91pZIEQc3u/YmKEaTBo0uZSfgDvHnGc7iPwQ55x+poC89EnmzFtYWsHMunW48cZvoloro1ItodtrY2VlCdtP2678gysMJ9OxuLiM6alZaawvLCxKsJYdaThz5+nCWiXYGGch7v3xPcrbkWuH52JxaRn1+gSGwxDDAQPPPGzfdhqOzx+X9O84jWCQgEGFR86H5Rjkv7GRUDSDFViv1ib1r1x7laJEAY5ko+X3EgHDFAAlfnz0PeVei/V9QsYcCSY5u5GgnfhEElzjifSApAmkVSQMFZTuzlAsDfg6hmGJtDeKEngem3mUAeeqOI1qnfxLAqik/TCmksul6wJy8RwpxvcDyEryZbXQg4ylROckKgX6UVJeAI78PEXzegxAk21SvvnKPSQFKJR/5znzlGRZvBb5EgQdyUgMpMlCUg69GOlpqQBCNpuUPQYkICZ/reJ9BKAjsJszBFeb4jxenhueb9K4i+s23jQf282tMhwJOJYRB0yHZ7iQ8rOk/y/Z4Gw4MvRJhcOQSDeEafuSHu+ViU/QD5Qgoy/XRsKcpFGeIfBz5WoOFitWLM9LcZ2KMCV1HX4m4MhiOxj6Ko7ecRGmGQL6I1mmIOm6dKZP7YYpE9wgDTiGFsVwmOpGCXDgyw3dKbmy+fl3Axxp4CzNqwyRGQvYSLCDY5wAB2XRrdmNmFtawYo/gpPpaFIu7RhY0IdY7LaxuUEgMEJo9YX5s0JTcaOBUkj/ggh2OZUkvk5Air4Nx6nBjHyU/EWUrAwpC+78ZhtoNkZaBZmVwXKWYGlD6NwEj1wYwRTMjBvtATQ7Qewozxy0QwEGE5oROxb6SQDTU2mGsikQeQhv9omAXRaZbRqBMcXu4N9ysQ3NWBiABBRZlFJqaMWGnAN20BUQxa1qLCCPQe8ZAYcUg0+eJ5OJi7mOlHHqnBwGzVC56HN/QYDPEwDKSrjQhMicLuxqGV3fBQ2H9IAeKykWgiVUbBflHn1THCxZQxgMVB31UDYrCIYEqEuIh6Tsp6hO6Vga9RA6DemuW70V2Ry22VlNXLT6FVhpgqG7LECnHdsCXK14sTDqKH0lg4sgl52kaI4Uw7fryDRBY0SwSxPwjn+nAFnVKZLtkpZIgUY2Ic8T34tSNf6KN0LFQlC/4/mmFI/nz0/JqCiBmufET+GZLmAE6KVziCIDJW2XdOWWwn1ITLIadJFnJEECz/TgZY4wJgk4RkaGDu08NKAcEQDmdTMEHOK/88ZbDRO4cSwFXiEq+ImSUzpgCqxkAma1Whdjc97ENItG/hZG0QAx+VEM7UwslPwqjMQW0COwfAzcDiLLl89vJjbssAY9deT3kRkgsLsy6u3Igxtb8CgVICMgZ2n2nUzYl3yQ4VgJtZyNS4BUw9BUTC4nUTYBp/IoNrAFw1sBjgocUAzvDHa+WeMYNGwbwzBCyMLEthAbLDQbONwf4fQnXIap809H7aztcE7bDH/uCDqHDuK2L/4rHHaH985hQ2qgGmUYJAH6LQe+AdDCJCdynspH+AX/hgl/A2kojZYCtCY3YL43wpE4QOnc7VhZmEdrroNt1Rr8oCe+geWSS00HugkN0kOULdL/Tw1wlK0E0x1pJC0MR/obQQDHfaaGi1/6EuxrljBsNoThSDaHAI5kIrspQu4BUnaq2WmUu1xOzlDFFGduFHMTRlP3XJap0f2s0NsC/rCHs3ecARcldFdWUGZVGQ7RrJpoLx+EaQ3JSUK9NYHF9hBL7Qz1iW3QjUmRJKUrC3D1CJs2t3D02G5oIDO0hXvvvg1bNm6CY5WwtDzE3gPHsXH7GYhNF31KqiYmsLA0j87iUWyYncb05CQO7tuPVmNCCoQ7b78Du3btkk9FBjvBgM6gj9bstACPnT5VADSep6yBDQAVxjIIfXmuJDfrCogiCMDX5FgWx7G8cGMBoZslDJIRhmZHEjTLcYPBh8iiLiI9QuApgNb0ddSzEPH8XXj0hbtw8/e/j/q67ejpTQQaF2YpD8fG41jHdRxkXH2eWgsLK49TGcirFiQnMBxP5ZVO8W9OXnaKjz8GOJLhtfZY8+9RTKEMaRwI4EglB8FiXjcCjkKQkuZMDhzlMi3e1xVbS+1TLJgwNcoJ1ZcALAIqKQvNExmPJ16jQs2iXjBnyOUHW4AXDBtJDA033Pwd7D1yEMeWFwVwHEYB/KGPDa1Z2R/aJQ/zS4uwSi7cckkSW3kASRChWa5itt7E857+TJhRCifVMFWfQMiCMWJSJa24WA4mAjhmlNmGQ2Sxj3qFpugqbXGV5ShMZXE2R+qPpLhcfZyU1koQXTUzFPuM/1/8TF/U2WkXwWAAD01oUQZLY1BMhCjqwvHKQGlGSQBidnCjPP6cBdUkYHgI0gG+d8dtmN6wHbHmIoaDvfuO4KrfegUalSr8Xgd/8PuvxR/+0e/j7vvvwqHleUxsnIFeLcEfDFHnPstwcLQ/lIahaUYoGz70zhE86sIL8cPv3gK3sREDexZdeIgZbsKUz6wD19KQMuTpBA/StVOxZouSMx5z1mPBcixChoThyEZFEq8CjrwPEnAUub6qWB8UcBSmO8FBrrUJs+bpT2erkBa27vJAk4IRRDuF/mAggCMBIxGM5iCYjNCHEXAszsbJKb4C+GcaNrXWyxziI47ZWuEYUYxZNghpB9Eb9CSpmvsfkbWaqvku85WgYV7IF9sQqa+lyQwBXclgpaxcyB9kOedpzCos5IE8wx7aesT34V49n77qDpgvMcX3QmItyeJxLOzSAnDkdap6JZVgXST8kuUlTGLl28hrJWxDAMeOz8nPM7Oz+XLPQnWtwFwDGteSWIt1rgiSWPV3E9YVRy6ld8qDUmG0CnguthQq5fTBAEfIWsQ1k3tovh5DkYIRWcMOgkGEyeY6GBoZPQ4WFxhUlWDDuu0CoO3bvRfrZiaRJSPMrKeKIsKxhd2YXV9HveFhz7775bqttLtwnDIGA1/2wjwvrVYLYcjghkjVwaaFoR+gPxoJM5hgbH/YRb1exv79e7Bl02YMun0MukPMTq6DY7q45OxL8YMbfoj3vu19+Mg118qefsfWHfi7v/kc3vXe9+KGb9+IzNKw1FnAvkO7Ua7YsKwM520/HYeO78aPfvgD/PLlT8add92DdevXIyDjbXIa3//BD0XWvH37dpFSd1Y6mJ+bx1N/+ckY+QPcc+ddKLsezjvnfPzFX/wlFheX8K53vhN3771bPDnXbZoFTO6RgG/f9B15ze3bdmLQG4mclzYy5559Pn587/2YqDWw7bSt6AQr+Nb3vgHDSXHmGadh8egc3vv2d+Lvr/8chv0hbMPDBRc9Ctde/wmc86iL0I1GWFw8gmN77sIZp21HY2IKNW8S//L1b+KMM8+H7VYxChPc/eN7sWXHNlHY3HP/XUj1UKTZBw7uwfkXn4vF7qIQXyg3VqOEc1epAAhuZSnTsRNhzwtNpADccksvNm1F7sxmAefyqgpD7V9KFkGaAJ5po+aVcfq203DLTd+VFdd1KmhNbUR9YhLDYV9AmDvvvgPlsodymSQaAqgt3L9nNzby+g+GEpTTaEzIz/Re3LzuNEy1ZvGBa94vzMhnP+PX8I9f+Tw2bt6AxeUF2dsFDA/yXAG+R8NAgO/CF9utOBJqRXCR4GSURiLl5xpFWwwystUCUVjR5c2QHHBUsl/+vgCGuBYWGwKVFv6AoTc5GUWx28i8G2M4MpAmpYTaE3sFYYxn9HfN/SK51kZAGGSwrbKyVNB5rPxSrL8iEVl5OY6BjqsSZkXsWfNMHG8/FXuu8ab3yYDj2mdUn7+4j45v4sbX5vzfV4E1shxJHmGQFlewKrS0Il6aDHJRjEe1J2NTSQKZUn42guVkelN9ESLVKHnPA2/kOBThpwB/lSRZWQYpgFWxwxVIyQVTpT+v+oTK8eUWZgxvorIwqQjIGIeOyKjTmCnvxb2Z2B7rL36pUBjTimG7GSyb9z9+sVHE+4E6fgnJyu8ngxG9HgvWJ8dK3kCTBVw1odb2JycBjmuyalVsC/BWruLIwcOYmp6VzsnBuTm6F8OpVtD2ByK3OVVJICd/NgzQcMsIen0girB5dhb+aICF+Tls2LwRXcqr8+5D0cVQnm5qAPxCDMec8cFBmxgJAjNB31bbtIoAjibmlrowajWUNq2X9Lro6AIy34dTtcVEmp240bALIx1hduNmHO7E0KwGopGGCjcrx+7H1MwEwpKLdkyAsQwvSjHVXkFFi9AFgUomgxJz8jDyJhET+IuOQI+7cMXbkGaxNUR+ipI5hGZHGNmAZdhIj48wRb8Mr4TQ1HHP8lEYrRpi15QUw6ZmoxRRSqukv0rqTEl1IYdWDFIyPPk7Ls5kH5QE4DGEicUBrLwClWcdjf0pyaW0emiTWccLpMBGStyURoYThJOSHaTcSDQ3rGVHXif4iBidzmGYlTLi0iwiSfwLuY/HQrSMkuliJqgiGYYYOCHciol42MFwECHSm2jVNqCWulg6fACbZj30/D76ZlmYIkbcg1Wy0OYRxS5mulWR7QbOijAuCX4RHGx7kTA7LUo7cpYjAaxaoECnnjQtNFQDFuoaApEscmwoxiMXKgHONZUISUaj8ohU3ndKwqi8Ivk6nJqk7ZPxKYt51IcnTABH0sY0w0Q/XMFIX4BdbsAfzMJ0qxhmx1CZMJXUJ4wx6gdYX59EvNSGGxPg5PsrgJTXY1V+TF88QxOWK2+6tTAV+Te9QAVKFY+HnGKeg2wKkFCAahSkMC0HozBCdaKBjKmlWYzlfgfluoMwWBa/0LJfhRVTTk/wOkTf68l3zk+R0IeVVUCS/z5w+3IMTkS5u4FSROBSdd4iYX5CvvMYyUL2IvohqnsjZepDDjN6wJFZe2oEx1WpTuG1Wax/AlwJg4iyHAuDXl9u9qluoBsEIM2Utrk9rYSouRO7Lnkctl7+eKBiAvS+qBHwD4GKh/TIESx8/3bc8cnPYeLIEi6utjAMe9hbGiKpWHB8xbL+j3mwCBliZmoG+3cfwezm07Cv3cXmX3oUNv7mc4HF4zj2z1/D4e//EFyiXJ3XKIVr21gZcIMFOCa7cKd6/Moomht4xcgzEScahq6nJNUvfTH2TJQwnGjA9k6WVCcIWAilDsg74kOZp6t9SAE4igSTaxcBx1ymW8gLxduV863TFQbWdKWEcPk4Gk4CLVyCji5cj6mkGXxKsc0J+GkTyz023ppwMgvbaxbi3jyOHtuHc87dgcOH7xNT/3PO3oWbbvo2Ljj/Aiyt9LGwPIJTnoRVnsL8yghbd56Ng0cPwjRHMGkYSyCJAEoUSzIuC/YwCMTrbHJ6Cv3RUMIf6PbiVSviAWcSmCIrzFBhGT16SQVM11RsORZv3JgSZBEAwKTvkymAQOEN7PtsIAbw7R4c20E1mYCTmLCNkKRMLGcEhGxYvo5q7APL9+GCMzbj1jvvQmlqE3pmC6H44jwA2LiKtY1v/FYhgJxVncswTmECFC6HJ0qqT+GFHu4/EYxGFSy0OREARWS+OZVcPKjUBtm0GA4QiZyVgI+AGGx6FJ6KKupPgbMif84PNv+ZIHzhF8eNfQE6CksrD7JY+3hjIHC+XedeIN/OrwLRq/gSWY68r4insiruI95DWhPCxORnIGuHPmEcnwwmIRuKxVGRzsrCVu6BcYqpagPDdhf95TYa5Sq6gxFSryL3TyWMTmBrMWxKrwi+EeofKjN4kaTnLFFVBugwKEvWGC2jznHxJf54Y9LP8d8V/65ALcqC2kjDCE5ShRlzLR7A1gPYRoRSqQrDaIpvlh+OFMCQ8fiYEj0LWCUkVR0TG9ZhqTNCvTmLY8dXhF3lWS4cHfC7y+KBurhwBDMbp9GLB0htHd+741acd8aZ0Bfb0A0LXddFaaqFKPURtBcwOrQPjzrnPNz34wMwGxvQdqfQpgDadqBlIZywA/YCotx394Qh/CD9t0KymqNFORuFUjcFoHH8EZBSNkY56DM2/pTy6WSGI4cZC/zcy5fe2Sz7NV1SmgsrAbmT5/6CBLHowTqkmqVeUX6RY8w/Ge058FQAYQ80RR8Kw3HVm6pgy419Z/NlQ2sdbDbuOVcl0ZNecGSYZAK6EXCk9yRl1J1BR7wKGXxDhpWsseIRror4IvBESi02ASgxd+iTRZBbhYycDDgWQO6pLEECbBbW2sWy8ACAo7JnSIRZyutbgLsEGsuOK9epWDcKGTaVAWJhwGRjzjZdx8LiouzvxGpA7CFS6OJlTyRVHGbHvqu1pgBVZfaOhUEIY0p8aVV9sXot8+MvGI4KDFgDHFfl1bngkeqnURgiiSPYoiwxJHX5vLPOETLFsBfirjvuQ3NiHXbtOheHDy9g/YZtuO3WuxAMhrDTDI2ah83bZtAZzGGlewSmk6LWKEnwEuXETAWu1icxomLNdtHp9jA5OYk09tGoWliYP4ZaY0I8Dwd+IGvlzLpZzC8cx+R0EwcP7cdEow5TLBnYt4hFOk3AcUttO37t8mfiD177+7jiV56EpeMLeMub34qLHnUJrn7tVej5Ef7wf/xXHDpyACO/hyrZ5h+6Bgf27MYrXvlKZJaDiclJfPKTn8RznvMctCZbmJ2ZwS233ILXvPpqfOELX5Dxd3xuHm98/RvxrKc9C9d+7Foc2HcAf/GWt+Fd73gnLNPAK179Cnz4Ix/E0fkjeOub34q7dt+J573gedh1+ukiU2+1pvHX138KNXsCG7ZsxC9d9jhZ93fvuQ8XP/pCvOGtb8Ddu++E5WjwXAeH9h7EdR/8GD7/2c/jyP5jwih9xjOvxNve/Q6ce8mF+Mgnr8Pf/d2nsHWmjCMH9uFlL3slXv7S38GjfumJ+MAHrsP5F56HH+8+jiue+lR87YavwnCAN73t9Ui0EZ7yq7+CDRun0O4vISFoIyoy2jlRLs16VqmQFHGAVlesWelVHMMUIkgqnre8z0a0EFPopNo8cq8ojQFVA/VXeuITPt1oYsfGrag5JTz+ssfijB07BSw7vtDHpZc9Dr/3e7+LTRs24t7d94g6k+BMfaIuKpb6RANLyysIghDr1m9EGEY4fPgINmzYhkEvxYYNW/DCF75AfH7/+//8b7jtjluxbcdWaUTWG1XcceftIs++5OJH4Z777saGDRukxmTNuffofiysLGAwHKBar4rlES0unLIjwVyGteaBKmtwDriOg4pqDRoLsykYgBLKQtIK567yCCTjkHt2sUPgvC3So1e9FvO1IGdMpgmbUSQXkdlNpqSSZ9NbNwyAcERptg3TIgjH9Vax6cSvVmOKNIG1osBTrRwFyhU/F59vPGPggW6AJ/9dASDmz11NF/9ptUyxSuXBMEy913j/5n2RrM86sqiJNJxAEk4IqzGhByPBQaMrEmVJZLcI2rHeIRmiCPMZA0mFHajwFAmNkWR2jk2VRF18ydIo558LZO7vWPh0kmWaVpGGDaRRTWTUccSQGb4W71/E1yMYOlVcBBl1YWPq3HdZkC9uIWn3owKdWKcpix/uLVU4U4hhyGRqlY69Fo6k6va1MVVcL5zIcBwvuAsPR3YBOdboI9DpD8SN1KvX0B4NEVZcHLUyYRudyqMUp1gfabCZfuiVMOp0JfmwXiFln1ReMsEUI2xNBpJTpx8GwHFVkiDplgpw7LicXmRUEWyzUGnO4EC/i71E6A0N05qNadNFOUoQBH1kDQtZ4iOeX4Lp1nAodOCt34ZOmMAY9bHLjhEMl3FUizDwSojcBrxBip2dCOs8C4eHR1FrVaEFGRb6MZbsJlJTw4Tdx1TdwfFjc2iu34GeNYPecISy3kNkDDGX9eWiTyclAcO03kikPaO6h0tfcCVw5g6gO8DNb3g7pobJKoDWdZRkNWI3IdME8OGGf2jTS1EBjnaSoRxqIiknIMUFXJh9MrcJSMbwYnayYwlhYcgEu/tk4qlOCcE5AtYs8bng0+dTSYzV/oEAJqXaGmYadcx1hxg2N+LwYIB+1AWqOsJyioZXQ2k+gxUSxIrgB12U9RST0xtwzmOeBv28S4BjR3Hbh/8K5WBJ5GlGc0a83dK0C/qp0pLWiVxM9RTgGNkdREasfMcoF5aQHQJ2SlI7tJSsVyRfugIceX68SIFh9G/kZHLpfZnmHmOUgso6lYehjIf65OtgLhBZkwBqZO5lmNRtRMMAfYbV0ffP1tFOV1BZl2Hr2edh4okvBQYRDn/vS9h9/+2YPzyHda31CPpkvo4waccoxQHcSHng0K9TGKci21byALk+hgowqQdkxiigWOTfQtvmhVX/zmtGZqZIoTMdJZdSdBPzKx3o5TLaUQS72cB8n122GFWzJ+CzG5VgxbY0Ami2HZlDxAa7hxr0xIIdlWHQ14c9YTMWz01+5/ERaKRnqhPpsATE1YWBq4JJFDhCQJXHSFm4b6YY2mqeepEhXqun+lAptMrDVhVk6qZSsMDInaOPSqXeEBsJXwOsWhUdGsp7EzjtypfijCuuBA4eB268EXvvvwNHFo5iYvMsZs/dhcmnPwnwXOz728/h7s9/CRcFZOn5uC8+CqNsoZLY8vn/Ix6cj7Wyi2PHj6NUncTAdrA3CHDlR98PTIhGGVga4W9/77+i5Vho0DP00Bw21lsYDUZo1OoYMFnxFA9fPBaF3SK8fim8aUY+8DzsM3Vc9NKXYC8ZjuLhWBV2nsvGgJlh6KQIWPSl9A/kGOZGiBsqmukrDg8fDEko0lVZ9GWUVeesJ951hVFGhuVoiLqRQu8vYuuUh+Ujd8GzRqg3TGi2jkPzHSRWC3Z9F3pRA7ExA40G3UuHUdYTNCZqWFw8LqbpH//ER/Dtm76B5mQDW7Zvwa+/6CVoTW1AqpWwsBJhorUZvUGKIAlRaqQYhV0leWpNij8Q70ubN23C7t27MTMzI0UiAyBaM9MYRSEsz8GKyJBKMKRzGot3VHfYhx/nUj8NkpzJgpHFpGLamCoZuijgEg3+IJbQrcgbiRdUKayhBAe1sgGv7mIhHMK2SzCHGirxCFZnD3ZtmcL9e/fDbswK4Bjoyoh77ZEPiBMGxolg1yps8YCpgA9tNqyGiJzEantof/3wPOvkXrra1Ocbe7lj6Cqggl8FDzdnOknKppEqVkIcqevF0A5u5nPTxmSMYabGtzruAgdSybiU7ahfEFxmY5TJwPSMUh5oRUvgxICnQjat/BzVF9nWBYjBK0bvtsWlJTSaEwKGjsJA5gyPi6zadr+LxsSEgGSmdrsAACAASURBVNsEZ8JQgUnVSlXM+yVCPP9ia4tzmJN8gl5YYYaB7jGTFKQ2a0kIUwBHNnoymCwIhUVEJpVibpJNp+avAYveyVEXFuWtJ0mpC8CqVCqtglcFqFU8lyqM0AglNMEKSmA+khGswM5GaDVc1KtNdLt8zxJM1xL5KAMO0sQSD8eEDTJrhL7fh2aXkOkuMsNBvzfEhplpLM8fxeE99+CSC87AwX33Yv74IdRbBFp7whqt2ha6Bw6gNTODlbKHDi1GsgRbpmdgrXSxsbUOBw4vIauvw4LXxAo7ALYt+6/yqA3XyMBQYymYxx8yFFTDVMaK/Hft/1efSqsgFjfiRaYYexFBR2HbiqPo2kB7EIajeJ7lScgc5wJeiQSO7N08UK2QSos/KUHsBH4QICC71TFXE7ELZqMqbhTDjmP5wR6/KODIe/tMfQqOwea3mkfce9BrMU1SlXarM6TDEllnt99Bd9gV1RUBR95ouNcS/2HutXKvVp5vNip5Lgg4qnmvJNbjqbkKCC/2HD//enQy4LjKbswvesFSFs9TXlsCjnmSMp8iKdo5MCyNKZ7r/Hrys7N5QEkp/5aSV85tviafR6k1FwqDW3659xKkLRKEWdQqIKCQjyuAIvceY+FMpg/ns3iA52GD+bksjltYpiJdHbOSGANYRfpq22In4vcH0OIEk7U66l4ZZ27Zha9/7eu4/AlPQhwybMWRVORbfnA71m/Ygm3bd+C73/ouUrLvtBTrN08izgZoTpdw6Ng+8euM0gTzix0Bs8rVFvpDhs7Ywk6zXQeh38VUzZBAHw71+YUlbD1tJw4fPYaYOQC1CkKqRSoeOp1laS7NTE+i3V5Bt9vBxuZmXLr9sXj3n78H4WCE1179GkxONPGExz8e//BPn0dtooG/+fzn8A//9I9431+9D1u3bML//KM/wrlnnY3LLroYT3rKU/GdH92Kjes34kv/719w9atfhW9965uYqFfxlS9/Gb9z9dW48YYbRTr+jr98F+644y689a1/ga9/7QZ0un38zquvxlve8Hq0Jhp42W+/FB+69oNwPAuvuvqV+J3XXY1HX/ZoPO95zxOw/E1vfDMc28Ofv/FNuOzSx+Ctb34bnvgrT8APb/8eXvP7r8YN37kRd913J44vHBfvyN5SD699xeuwZWYb1k1uwo/v3YMX/PqL8Qf//TU4vtLH3/zT3+Gc88/AGbu24Mf33YM/+m9/jC9/6au4/uOfxa0/vBNvfMNb8H/+9//B3r278aFr3o7/T915QMdVnfv+N/VML+rNcm9gbHClGBswvZjQAgbTElIIhB4gtBDSCIEEQg8OocYkQIALoRgwYFPcDe7GVcXq0oymz5n21rfPjCwTcm/i3LfeesPSkiw0M2fO2Wfv/f2/f3n19dc48aSjVdjPLbdez8knH0s01U/OniVnM5OX0CWLBN050M120qrqlMaTQfMQwNFWyGCXYLq8ATzK/C+kEyPIcdCXshM07NuqA5Vk4zqp/hhDqxuYMGocE8cdyMcfLKGxfgShqM7VV9/AyFHDufLKK1SQ0vr1XzBh4gRaW1twup00DBlCZ1cX9Q0NvP3OImbNmm34UMaSLF+5hqlTp3P1VVczftw4bv/xj+lPJlRAU2dnB36/jymTJyvmqYCNDoem7EXWb/iCQ488DN2Wo6Ovk93Nu1XmhZRyyXQSh8eh1hmbZtRcqgWqfjA+Z0ltt0+o3gBIJPeysBQ1FTiiJMFi/WASMFASxYXZlygGkwgjZxDot7d1oGaYjGBtZnkd2Yvkiz6uoqRMkknLfesTHqkCuiw2ASPl9TNFia8hrR5gzZVWM7WvNIJJJCTGYFkOCtxR69ZAZ7Y4sQ4OfimCYcV1cd+Zt/R3e0Ey4/+XwnxKAKXM+yKdjijGoZrv8m5y6SC5VAW5VI1iFcr8Z7YmsDi6sGh9KpnbbC3JsZUWoEjQGsSaGSRHTiUFmzIY9wI9SMq3AJVK5l7MUDAYpkYwkGI/yvOFYZoNkkuXk9MDZFLi4SjnSeZC4zxbrAmsomyyZ9EcmmLTGl6bxf1CkcAh7y1rm/K9VU1tq9pvSvMtrvcrBetehmWJ8W6wjY1rVJSqyz5UPBzVpSqFJhRNOg36MeQzOXxeP9FonHAsztDRo+kI9ZHMZZl+151Q5lOMx/16ZDLQF2HFHXfitFipCZbRtG0bAY9beTVEov2Knq4YjsUbxWCLGZOBDJv/hOFYklQaIIsAjnlCTvGyNOPSxZvORiwDU795Jpw2R9HM9WWr+PyNd0lu3IFPs9BZ6KW+oQpLX4JU3kHVjDk0zD0bKsog1M3ux35Hz55tBCePY+S8eVA5lNhHa2h/+T26N26gZnS56lwVYlnGTjkS20XfkwgzQi/8gff+/jJjDjiASSfMhXFTDd8Ia1xoXWCV5DyhHZhh8w4+f+c9WltbCVtg/g3XwNhRsG0HS3/zELXRnPIklFul12UibpfJVldAhzstiXJmYlqmCDhmFRAmElYBHCU8JG2xELVLUIc0xXPY83k8YhIu/hqWlJIY6yZJM9OU56Mk8ArrTaS+RgEj4KRMHLp6Xxn3EnYiydTJ3jgZZ5BDr7oephwC4iVAEvJRiGchKsdng9AePlj0Oi1fbsIbqOSoufMJTp0ByRDv33Id9dkYiM+OO0hc+ZrF0JwW0gImZh34El4FpGVs/aTEq9PsUNdXvDpdugBaho9pTBibFoPhKziQ+swqBMYwWxd5skx2WpGJLoxHtelEwMu8Av9kgTM8Bg0DYiN1WfrhwhoUCbQAazn1Gl6TAz2VIyFMFY+HlBX6kp34KrMMP/AgAsd9CzImdn3wMuvWrcRk0ph75Q3gq4b1n/Ppy39SzCO3gM4FOT5hYIrE2lhgjPvD+DwC1vhkHJgK9LkKpEReJouK6hgJMCysTAGHjS6gPF+S0PyVVYRSGQpeH1m/n4kXXABV1dDXxvIHf4ZbmE8FhwEs5oRxKECSsVAoZqyY5ubF58IoHoTZqFvTZASstog8v6BYjhIkZFGMWkP+amTPGaFG8poyqUkAkfiNiv2BAislHEkd//49is6kxqJc3PzvbUQY64xsHh1eH92xKDmnhtXnpS+dRBt3AIffeBtkbDT95g/0fboCv8tCMpMAj4tehw3X1IlMveh8Sd/io98/gnnJSoaKJUOuE6smAJrtPwJM9+9TG89SDYC8yOgyuLzlZDw+vozHOOWen5KvsquOli1R4LkfXEWN20Wt00VsZys1Hj+ZpK6KEJFW7jfgKBsQ4U8J4Ggx2IYZYTgK4GizKEn19qDTYDiWPBwFWBGGq8NgOEqim+oAKpZFSToj343xbJNVWo1lgyUlPyswQiW850kWMjjsNkQUnOrpoDHgIh/pxKL3UFflplCI05+I0hVJYPPXktfqaQsJobuKirIaTKkIFmEM58zU1zfyy1/9miFDG/nm+eeSzqV46LHf4w36OfGU04jEpMM9ikQC2trC1DXWE0p1YBIfV1nEM0bwggxDMaYXBoEs9rFEHLOw6ws5nB63wSaziadSVrGo5PzJ78IyPoVdrQn73qTkcFI0DkgUZdMiZ0pYSHIupCkpc7wlR9Yl85YJe0KAFxsBjxV30EO/nB8Be+MS3BTHFW+isdLLno4uTO5yYnYBHGWOHriB9v15YHAMBkVKEIgMwn24LP/2cDbu2/1EvP/td/vHJ/wD4DgQcGBs6gW8kHOupLxFhqPavKmCPqfsVqTwkf90YRWJ/GYAcDR8meQ9SptAY3SU/m2IeYzNYE4BJsKqGgAcBXw0S2PPYFzuZacZryFrg7DI5RINAI6DQoXk7+W4+/r6CAaDA8nP0URcpbFaxF9bkqwFpBKvK7MZr9tDRtcVsC3McLdLjNINLzf5zALCKIBKxnjeTE7zk1XKBqPhJWuPsMNNklYugKJVGBaG/6WE7yiFgHxXe8AMXknrFTZ58fFVrz4BTuRRYj2W5NQKzLCY6MsmcTp9WJI2PDK1pHoxpyPUVwXweYLoGWG2SzErDcg8WZMwvyzkMj4VeOHVkgT8LnY2t6FLSEbeROOwofT2dCFmOV2t2+lq3cEZp51ALhmmo62Z+pHDVfiU3teL3edWn7M/k6I7laCnr5eA3UGuM0xdWS3doTQ5fw2dmp+QyYZJcyjLF3cqhmYuqKA8UXx/9WHMhwbIOPBV/LexozEav8rPrOj7KSNNMeFyBstRBVH9DwxH1dAsJnHJtdVsNsOrMGuw42T8KIBXAGpVMRkwaAlYjySjAwxHJXmXNO0i0CRjZm9K8dffe1/HZfm62/rrJNVSR9RV1GCTpHEpqoThWJB71dj0SYEljQABHMWeRwr5UCRELCnG+gXFHhLGr4Dh8p9MqarANJkU4C8WFWJ/U2I/GqXV3iNWPooK7PhXP8W+n2ww4FgCG9V1LfV7BvkiynEJmFxiLpYsyUw5Y+2RtUYljpbCZWRNK14zaSDItRHPQnmdkl+i0+0gIxYISitekgKqTskAsGEAhgY0bBSzauU1mFKqNigFChTl4MXxoY7vawDHAYajXB8Tak9WWVWtWMrpSJS6skpqA+XY82ZOPf5kln+yQjac+AMVHDPnBCZPPZRb77iT3lA/ejyFOEPLntfptRKJ91BR48OibIM0unp7sdrdNLd2KeZyRVUdwfJKREYoQGx9TZD25o1UBj243D7VBEllBEyX/YwNj89Hy54Whgwbwq7m7TS37sLpsiobIrtYYul2Dh99NHpfhuOPmcOKTz7l+WefUX6Fd951J2UVlfzo1ptpam1lytSpqnm65P0Pqamo4vqrruXsc8/jzY8+orqhmg8/+JBrrrqStauXEwn3suKzT1n09ps89uhjdHR08djjC2jd08ETf1jAr++9n1Q6yzVXXc0zf1xAPBLmxptu4J5772b48EbOP38eFrvGBx++TXV1FcFAkBXLVvKXhX/hmWee48DxB/KrX/2a6YdOobzGQ3ltFdt2bmJn0y7VnB82dDhtTZ385Ja7uOPGu7CbXfR0h7npppt54eW/MH7iWJavWcHL//U3djXtZvOWrUQjUXZu3s76TRs558yz2b5lM9deey0jhg7hW5fM58W/PMtZZ52Gz+vgoYd+x+mnn0o00Ud7qImsVZRldnSLnZRI6a0O0kLkMEujwLgZjBo/q0BHBTgWhOwg9aCZrNEfUcQqY52UEE6L8iYupPJ4bW5I5agJVHLAyLGMHjaS5h1N7Glpw+0OqvCMadOm0tnVwc9+/jMWvfcOeibN+Recz5+efoof/vBKLr74EjZu2sSso2ar0Jjm5hYOP+Iwjj3+aFLpJO17Oph15FHcdtsdrFi+Sn2X87hu3TpuvOkmLpw3jzPOPQuXy0lbW6vyzRw/aTy333OnqqHWb9qg9hBOj5N4OoHm0hSDXKT9A8z2fwAcS1u1kiS2lMIrYKN4EnrIZ9zksla1fpsEM3BIWnEMLP0UVCBKkWRUJBoNhL8UfQmFUaeS4nPC+iwy6OwCkMXIZmQNrzP8DwdSqWU+Ea9ACYMRabWRUG0AiPJVkn7IP4UNJM3uIstPGen+E+Bx0GffV41TlCoXObF7mXlFpeYgeflef8KSTFgYnyWJs9QAsof3kUuXkUtVqURoWc/MthhWZxdmew8mm2guk2ptyefsWE3BvYnhA+tAURJdsKnsDwNwFKBPSBkG4KhCXuSKKz8PIWyUUqwFcBTFrA+ywrasIJvykdWdRsCrOYfFJtLpJGZLFJOpD03LqTndSJwuWqAo6w+B9gz2/8DaVlTRiP1IOpMklZW1sMRu/MfQGCX5HpDrmzF9NaXakEcXw+OLkrlUUpJ8zKRz4pVXSWt3Jxangxn3/Q7sbiODfX8eAn/rcZZffy25ZIqGymqi3d1oatHL43BqpLOGLPMfAMfiCqu+7W+9UWR6CJtLy+dIW/IKiMmYzTh1MZW1kzZrTJ5/LsyZrtr/kS93sen199A/28RQv4eubDuVteUkuyL0ZmxMPu87uGYdC247hLvo/ctTbFr1IY4JQ5k2fz40jIOdvfS/v4adS5aQirfhd9gwp0z4hx9A7dxzoMxPz+oltOzYxM7WFs664mqYfhT5rk7MvU2GbNOVB7cTPGLOCtlVK1i3Zi2rN27lkiuuxDZuLGzbzru/vo+aWJagYHgmCQ8RT78cNpLKN8+XlILAUgQcpSeUVb54nrQwzwRMs5GwSviKWYFhUhyJJNenCyilo9viKkQlgw9TXlPBHq6MMNbALqnCIp+WqyfJ3JYEaVtcsevCmo2MSaMuMITt4SQzb/sJjBlFbveXxOMhfAHZiIumzwwVVVDrpnfNJ6z5bCm7mto5dM6ZTDz2WGjeyJM/+RGHl3kxh8PoeZvyZfPYdSU5KijbAYcKqxFAUbwDJbE7YXVgztvxpiStWgKCDGAuaTPCk4TxKFJd+SoFLUhxphiE4uuvAMosKbvQqoUlacOr56lMJlThFHLYjIAZq4CWEkokLAwL9owLV8aMT88oMDYiIUQODyaTA4tVU5vVdLQLe64Dd6CcHmqxByvo6d1OghQ5b5CT7vi5mMCx7Y3/YvuStwnoOt6UAH0WxVoUANGmSDIG7V6lUUqRohfwp4z00XaPyJItBmAnDEEx9MYIFpKrKcxUZTUgnEyvl7ZkkpjLRYfZyrxrr8c0pJHQurVs++OD+PUEMZuRJKtlLLgzqHMh50jk3GmzlZRF5A6K+2CEsSi0Q7zmDIDWItRwkaerFDkrGaHyK0mg3HbGmLMp30nhw4gfqmwYZKb6akrtvzsRGfOd2jQXO+kG08co0GWi1SUwyuOhVzxRA17iZoibChx6wTn4Tjqa1e99QPa5v+Nv60RCu8QIP1ew0Ze3srtgZ9rZZzHuwvNofn8xa37/B0ap8RPGJpL6Ae+Zf/e4/zf+XpgPGeVL1NsRwRWspCudZegR06i98AxltNL33CtsW/qJupcqpWPfH8UqzAKLhXgqaXRQ93P+NVKJBXCUsSAG9DYDcHS52GkzGI7bA3s9HEXa4swJ26mgAMeMSVoW4uEoC0S2CFhkFRAhCdTC/hP2ghQU5oKRRqjGtUqdFM/VPHhtarM2cfR4yhxuou2d6OE+xk+fBOFOelq2qaRIs9NBZ3+cft2MxV1BMmcnmswodlcsmiban6c82Mi8877LJ8vWYnW4VGJgV7yTOScexXMvPKeAQ/FAikZSDB0ykp5QiIwti8VhVUBMJNyv5Ooy7kTmXVtbq5iM0n2sqKykpW0PdqdDMR6D5eX0h/swZXWVLi0Mx1A0ovwbxfNRAFxhzIkPm0rtLUkJix6ARmS3bKyt5CxZdEdCAWK2uBtbxqSWL7vbTsal4Xb5sMSkORXHm9pDtc9Ob1+YvDNA1F72NYDjV8DFUkd6nyFrFNrGfbd/BffAs/Zz/P3v3EF7X0Wd468AjkqiqQKKDOaUnHfZrAn4JkyprFpgjLVHJIwKFMiLQbeR3F4CfJRwUcmtjfczJE4iezFYjMrTsOgZLEwzgTlFSudyGh6rRnFfBCuL30sMxxL48M9YjrlsDrtmJ63ruN1uQv1hnC4XqZyubDxEYipSfflsqURCARjCavS43KRTYl5vSHDkfQQAFyakePjZHW6y4rkl3qLKMkwAU7EWyCowvSAsFCXjMRBWg92ozI8UK0/A10w6oZ432PdvsIS6xHQcYDUWpbvyb90MCbsVl9sPkQIBixVrqptcvIe6ygA2q5tMLkAia6U/myKSTZEypckJY8NUJtwErIl2TLkE/ooaIkkdu9dHOB5V6b0Th43j49VvcdSUyaxf9wllHgexnm4S4bDh1Sq+if29iimgVQYYMnKYSvQ2pzP0N7dRVzGEcKJA3ltFj81DWJjcdpe6trZUCpusrXJOi4DjvuD3vkDj4ECtEttR/J1FlSJ2E2p8KeaqeDkK21ZXY/F/BhzFn6tUpslYL401A1yTOcVo8BhsSUlMljlJSW3NBcLJiGI6CntOwKwBaW+RsfpVoHDwPfuvzBz/XWiM3JtDahrU+SzkCipkUUaVStiWZOeCEXCjtBRSuIviRcK7IiE1BwsZQpigAtLJvVYqyuT+U0ExUhcVGcZGa2Cv+YiSJP8vAY4GeLz3MRhwHAxEyvUUlmOJvVgCLGXtkWJTvtR6MUjSbtc05QUvAFtbW5u6RiKpVqx5hw09l1TnZ6/UsQg4Fud8BVRIQ8MibE45SgMUUIxH8bhUzSrDw1F9GQLOIp/IuK9L+7JiP3iAiyaAY1JAFpeLbDxJMhSl2htgXONIhlU2MHH8BJYu/pjhtSO47PLLSaQzPPnk0/RG46pxl4ymaN66HT0Zo66hkqEjalnzxXLcXoe63u0dnVTXNlJXP4yu7ojan/eGwiSSSeLxGIfNOAQbMfpDXWzZ+iVDh41k0+atnDzndLriIXY1tahdtMvnolzAya4Wvty5EatWwOm2UkjA+MpDKNMq+OnttzPnqNm88tKLnHfeN5n7jbkqFOX4k09mxKjRTJk8jXBfP3WVdVQHK9W4/e73f8CbH3+I0+vmw8XvctWV32fVso+xW+GLtat4csETypvRZtN46W+vsWzFGu797e/51d2/wV9WyU0/upYHf/cg0XCIu+66g98/+Hu6utv5/uXfY/ZRM3nyyQVMPuQQwqEQG9dv5K2/v8VNP7qJI46YycKFLzBl2sHEs31MO+wQlq1Yxo6dO5X8uq62kS0btvPKS2/wxMNPEe6JKEn2r399NxbNzO133MKxJx3NnBNO5Nvfu4YPlyzlhhuu4dOPPyTgdzJ71qFce/Xl3HXn7XyxZpXab775+husXrmGfLbAsMbhHDfneGpq/exuWU06HyWayRDN5YkVhMxiRxfvRYtGRgw3lGWCYWeyN8G6OBZtwvI2QpSMJVfuZatqQoi3q9/pJ5/M4bY4qfRV4Hd6mTPrGNavXc/G9esJBHxKkn7CCcfz4ksvsWz5Z7zwl4U8/fRTVFSW88yzz7J953auvvpqXnnlVT5btoz77ruPO+64g+Ej6pl/4VyqAgGmzJjGzTfewtlnzePQaTN59JEFjB41nl27mrj11tt56OFHuPHGGzl48iQuv/z7CnicMWsGv3zwbhpHN6o9rEipgxVBwrF+bC5pJBmMeWN+KG2SiuxAxRBU7q3Fe7IkXZbfS56CXzHk9KSHrC7kAwG60thdUWzOMFi7FctRNAsGG3IQ8KeSmsXbUJovDiMhWXeT0cVXXJKqxbg+rIBau7lWvZ8AYQab0QhFMb4MCfYAu9CAjveyUZWNWym8ZjDYWPq5eI2Nlu2gGbJ0DgwSy960aKkLZJzI6wpzsuRnKcW0YGDGuVQbNvGpVP6z8jcyY6WLY0hCdVwUsj7D7kn2KZY0JpuwGyVYJ2aE4iiAW8MkwKDgHIMZlAPNG5tiiMp7KJ9L1bApyaqLid4KJTfSqw1fRyPFHOXd6MeUrzDk1HpReWoRlqowSCXwNUYhH0bTCtjtwnA0Am0G75mUt76UV9L4FoKIAj1NZDK6kuznJERYgbyDQGHF0JS1Tzwjje/G+bJg2ikp1UUWlCErLHajigxHt+aio72DIY3D6OmPEE6nqG4cQm80QjgvbJSAAuX256Hl07iSYQLmAuVeH53NLQQ0BxV+Hy3Nu6mprVFo/WBJdcnHsSQTUkf7HxQcqosvDCbZ7FvyKs1XAEeRGstJixYsHH7pfDhmCpRLJHKWXX97h9a/LKIio6NbwsiaGU1ksNYMZ/q1d0L9MFLoOKw51vzsx4RaNlN9xEFMOO00qBkD5iCs3cGahX9G37MZTz5DNp6nfvJhVF72AwUkbnjhj3z6/lu4AwEuuP4mGHcIyxe9S+eHb5PubCJmSmLx+xh+4GSOPOVkKHcS+/wLnn/+b5x65rnUT5kCfT28+LOfUJHM4FdpQlZCml2BNb5MTDHsTJJeZLKSsAuII4V6Vvk9enUDcMyabIqtF9YEqDQYKQJeSfiIXD+5gURmHLMEyJkc6lxq2YIiYdrE0Lwgsr8CWiGOlShmc78KqInY7QpwtBQcfBlNcc6jj8Lw4Wx6/TU2fPop5ki/SsCscdZSP24sYy86FWq99Ehn7OXXGXPQLI4+dx7EO/nNdZcz2WFFb2vHqnlxWMz4zWny/WFcJrtKqY5ZPQpMFIajMOR0s0ahYFdehwKManK/yFSg9lsSHFNQwJkAdPKzjEHxDQw5IamYnuLfI2PGMG+1ZZ0EUzmGxPoVS6PT5aBf/A6t4o+ZI26Xro0FTffjTVsIppOq69ZFFps/qAJi9EQWj81BwKTjTbYrkL3TUkvSakfXO3BVBdiTg/Ou/zHUj2TXqhWsWriA8lQKZ8aq2KW6JCrLolmMThRQVNiU3kyOQArK44aEoNVnJiL0qGJKoJHKbHidlKQHiuloNhET4ClXwNk4nKaciTN+eA0MGU708zXseOS3+PWoArLTFqtiKoo82p80gnXiNjMxu8GQlXFiMJSNhd+ezyiZpryP+HfK85OqS2lTrFoByEtyaknWdmYzuEU+nhNphPiCQlrk7EXD8/2Zg0rd9xLguJfpU0xzM5lJpNNY3R76s1nMZX46k3EyDhsn33ULjKnimV/8kpGrtjGiUKA714fVqVFIWUnjIV8+jC6Xl5Pvvxva21l060+pikVw6n1YlD+GYyDxfP+Of/+fJUWg3WUj1BumOlBHKgVJk43WTJLc0EoS/WEaQmkOqqqlo70JsYMR8FeSTP3VlXT0dqM5VIz7fh2EYt6IdE8KW5FUW0XGBHGXi102M1MuuYBtfodiOGoOj/LScSnAMa8k1TlTVjETldxeCj9JV82LP6uAjbqay2KhHuymHJpFkgalmLSgWSV53YzkVknzo75mOD2hXpLhJBWecsJdvWQTcexWEzaryEhjlFWXkbeYSIqVhMNFSg5ZcxLX0zhd5aTjklxZwwXnX8kfnlhIVM9RWV/Lro5dfOeKy/jzi8/QuqdZSfUao9X86QAAIABJREFU6xtpb+nA5fWRkRQ78dBNpfC43cr0PpvWKQuKsXgckYQKOFMqBgWwEUaZFLmpRByX3aY8k+R3IrsWb0clE7cY7DjlCVgEG9XmR/kJljzXzOQzsv1JozviSoKrSfhTWlTraUnyQKsqw+sJYomCOxnDr7dT6bYQ6o+R1bzEtXLFFjcepY3c4OFQ/N0/yKuNefY/ARyNdxkU07pfo/A/e9JXR34pRbXklSRAhLC8hPGnWFDiiZjJIenhaRmrLit5leCKCnUQVqr4OealCJItrd2QREkJLiCkAEIGY8xIi5CwAtkUqmJK7QyNoDLFYs1DwBcoshdLvp3FAr4IUghYJcVICSzde/zGbS3MRZ/Pp46tP9KvTPD7oxG8Ph+94T6cPrcKf5H384upfSxOdUWlSl13OhwK3BDQQsaiSLBFki0ej9F4nIqKSlJxYccLYJojn5UQJGEmF7FW2bEMACDGRxPTF4WVF4soYUUraK0UNjHouxqRJcBikMdjCZAUi5iI7EFdHnKhjLKNsOs9pELtVATdZLJW0rkgusVNStZyu0l5XQtzJpP3Kma+NdWFz2klKYEzDjedvWH8ZUGCZQHCkW52bd9AXbWfYfVVFDIJUpGICkcUv9Z0JEJQE4a7TlZY8ZkEplSUsY2NoovD4fSrsCncFUTMLiJSYGleCmabUh4pRricD7V//8dNsGEXUgpAMxxsS8CjwewXKetehqNKXVZejhkV5iMA1QAx5Gsk1XJ+VcyK+MIKgJjLK386aegopm3Rw7F0bWSOF8aHVViQNqsCqjOmLPFUXM11AmqpkrK4nn+VrfrVO/VfARwFGCu9zle/y0eqqaw2GvbpjPpSNjKaUwGGIiVV/qQSCCFseYeddDatxn1c0tsVw1H8xsSvcS/gKPe7PF+SuqWxoOYCmXPlXBWvk5GSbhjw72/DpXTPls7L4Cl2AHxWVgTG/SHvKcCuCo7JZtXvpFEg10ldF2FjWgz/09I1E4BSbBXkPLa0tKjXEJsPWa9i8Sgur1ZkOMpzjLm+MOBJXWSXqaJVxonRKBGwUTzp5Ly7HBK0YADdKkW7OMfJzzIWS5L6ASuJYlNHPrPUq5J2LHOT02TDiQ1zMoff6mLyuInMnHo4qz5bzY3X3cyePR08v/Cv9McSWDUnTa17uO6a62moqWPrpg2c9o0T+flP7+CeB37BypWfKQZZsKyCFcvX8O57HzKqcTSvvvmmAn6sxSCPAw8Yzf33/ZwvvljFOed8kzFjx6nE6N/97iEefmwBSz7+TCl85Dhv+ektjD9oNMvXLkUXOyxzCofJiT9fzUGjDmb18mU89vBDNO/ayXvvLsJkM2FzaLzw4ousXP05v/jZL8npBXr2dFNXUcfW9Vu4+rrrWLx8Kd3hHtpbm/jB9y/j7//1MrVV5Sz7dAlP/nEBjz32mMpeuOfe37Fs5Rpee+UtHn7iCfrCMa6++hoeuO8+5S8pHoIvvfRXZc/y7csu5bZbb8bpdHDTjTeoptEdt91BTVUNd9x+OwcffIiSVs86+giwpZg6/WA+/vRjdd+uXrWWaVNmsGN7M/f86nc8/8xfSSdEJeHkO9+5jKOPPZKzzp7LETOn8fY77+HUKnj99bf4yU9v4XMBez1W/rDgQZ588nFOOvkEfvzjW9ixvYk9rd04tYDyoesPpXFI+Ko5weHTa0mlO+iNhuiLh4noCWV7lLXaydkc6NjJyhwnRAYJsSgGqhnEtbxqdJVCyVRTwCT2Mxp2q6ZAR4/mpb25nSFVQxjZOIpQd5jzzjqXRW+/S3dnOzZLHrdL45hjjuHll1/ilVdfZXfTLh566EF1jzU3N3HeeeeyePFibrvtNuZdcD6HH364YkTec8/POOLIg+jr6+C2W+5g0oTJXDDvEo468lguOP9SvO4AdpuT39z7W957f7FiT46fcICSbst9dOn3L+Wsi89m+pHT2bR1s5qnBHDs6O3CZDNjtktjboBf/JU9miwaRjCosYcSwMrw9ReAkGw5ZCtIxbxk0poCHC22NJo7hM3Vi8neQZ6IMVcrpmGRIKReq5jSrEIcxUvQo1h2GV0ku6jUY5M1RC6vU8i6MAlzv5hgb/gTynEo+Y3RmCjd/Gp+GdzQkCbnVyTVA+DXV5iO+7RkBgOORvKzEdxSbJzIa6rPI7iWNH2FtZQwkqHV5kreV5RVIhU3yHYG4Fi0fzDZinJ0OxkpaJT3pSETV8EswlJU6eEWxfI03qMUUFMER/dJeS6lUMu5LcmXS76JJbCvBMzKwRQB07wLq0nuGat6H+W/KIoQMatWn1dYaHFsUueoJpsAqEb4kgFwinrGOC7jOhQBRzPomZQKfVPGK/uc85KHpwE0ZpREVM6nSMetmHbOOUxtS0pgY6kAKIXGyGvJwmuyiHzGQk88RqqQJ1BdRSxVotSWNPz/5uZdJSDpeBx2wp1dOExmKtwSLpGjIMbVgqqKZKwYGlPyHiiBjsVyY1/w+t89BOUPJ6EqAh4V6HVJ51vknQJUaeS9QSacfRrWk4+gK5ekyu4hv343G//wIrntuwi6MoTTYZJ+L41HHEPdvMsV6zPtsKKlwnzx+1/RtXMd2aFBTrr6GnDVE+uK46luRF+ymBXPPIgjGsZidlA+aSqNF34bgn7WvvgUW1ctUxf9nG9djnnCdFo+Xs6ah39PXS6Nz+MgipVEcAgTjplF2RFjIKfz8F33c96F36F82jQ6Nq3FkuigsrEB3JXQ3ke+O8zmVSvZ89F7yl9ixsWXYp8zm0KThB1kQRKTEykW3fsgHquTw486DiQtta5GsYhIJmBPG9s+WMrWT5Yy0q/Rl0hiGjWBEYcfTs3BYyEgMEAeIilCETPB6gYyq5fx0fMLqM31o+kpMnnpPNnoT8ZJVFRw3C9/AQ1DiH30Ce8seIrKRJYyHGRTNtIVPsZcdDzBww+k0NPBvb95gIsuuoaqURPYQ5aO5h1MHTUU4gmVdE04xOLn/ogtGhd9MjOOOg772edATyuR/p34KgIQrOOD519g3ZcbOOmE4xkzfqLhkuqwgcMJW3ew5c33ia7cSoXmoj+fpk/LM+HMY6mYMBJzdQV4AtCVoG1zK3U1o8DlZ+XNNxAP93LU7+6TiEJa166hYdZU0OJQVgXbonRvbWHdu28x5/hZcGCjMYm5y2FPLx8tWkzP1o0EI60cdsRMnEedCYEyVjz/MNOPnQ2TpiJx3Sm7S6VN07WV9Fuv8/p/vY2vqhb/iOHMOHaOAm8R0KAQh94ePn/l77R/+jmT7NVKmZ8f28DQc+dCXTlk0lBZAS2ttCxaxPqPPmS414Pe2UlAEm5FIF2wETVpxFxlHCag+NiJsGYF3X/9E3pfM+2uAragn/6OMDXuCiXBTAproLacsgNG0TBrOgwbIhU0pJIkd+5kzaL34ItNNAaCtKYSxFwajTOmMXbWTKipBmFqyTWNRtm46D2+XPIxwyx2gqk0hc5uHDYrGYedjEoG39/HvgzHrwMcdWlGyG7Z7SYqRapY/ZoLnHrPz6DczhM33cgR4SzO/l72FHoJVlfRvaObEcMOpjtuo9Pi4OTHHoCudt6+9U7GuKz0tm6hrkJCgWSh2M/5c38/cvF5quS0C7AqieYafaEk7soadsYjRCpdBNxuLJt2MbVhGPF4H6lYBL/bpcCDuMjuRAIpvk/7CTgqQECBBwa7RjaDWbEF8LjZboGJF5xDc6WPiMetAEdJrffkCmRyaeJiLG1O49VjeJW5cYZ4LKpSZAM+Dz6PpG8WqC4X82adbFo8YxIKpMukU8obLpHP0Z1NkbWKsb8Lq8WNzezBapECy6aYg2KajHQkERBINhUZxb4yRLA5fEEfzU3tDKkZSzxi5q8vvEM27+Sq62+mL5ngl/ffzcTpkzh46kT8QS/ZdBpTtoBmtit2WjxnMPgH4LoBhtw/XtzBHl2KlaZaSAbQpK6JyKqLLEcJ8BCgR5gcigAqQKWuq0LRYJ0IG0mKZJMCHJN2kVeYcWeD2EQGk0uSIavWMZfDy5jKkVjCPRS6NjO6vpw9bZ04y+voKXhImaR5I6CZUawaychG8MOAZ1AJEBlUFRs/7n9K6/8PgKMwpwSAMAp72dCJXWFeARF6IYsuxuFi4VEM7lCggDQyZcyK/6ZVWN+GfFMSJwWQjCcSZHMZ496zmBWAIx6d8j7irSPSfAGkBJkTtqHb6cYlAIryeywZVQwQIgcAx9IYHDzySsBFaeyVLGyMRq/BICj5fZfmztL3wXWCPE8YScZerpjALc0CIQ+oMb8XHBOgrOQ/uPdYisJgVTAaP0tDStgrhvplPx4ijzbFcUoQXH+GCoeVfKyVVKSDynIf4aiOKzgGXfPTI4E5HhsfrFnKyk2b6U+IFYGVaLwLr5pr7OhJYWyIN7Rs4K1ks0mS6Qi+gIN4UoIn3Oq6hcL9KkXWlNJp9AUYFQxw7pyZVJh0rPEe2nZuZdLECTh8QXY3tZMQVrUjSN7mJWPxkMROf7aAWVjUdqdKPjXGig27XRpA5gEmmwBaxbO111NbZMBGtjI5kVkJKFf0cFSSZzOKfStjTVi3JasRBV4OCo0x7t5iwrDI+c0G01UpAwZJqpXvk9U6INlV84LMB1ZpfuaIJmNEo1F1zF/1cfzfklT/s9Eh8mm5RzMpHSFXiFWTw6opIDKbyaq5Uu47qY+kiBcwtqu3W8mqHW4nqUxKpRTLXCrMZXnIvahJAVe0xzD80gZbGnz1Dtvfht3efsvXgY1qDi4xor9yAkqsZmkoDGYHyzEPth2QayVrhqZpav1Qn89uV+Cw5tSUQkLWwZLHl5rbRC5Y9LMUqd7APK3AiBJMbHjLOuxOJTiQ1xbFhMx1piIrXxW7g/1JS2tjad9gztOfjuLzeZX3d7wnQpnmZ3hVI8OrG5l+0DSuvfI67vnlvaxcsVbts3r6wlTV1nPXz3/B0OEjOH3umTQ2BjniyNm89PKfeevt13jz76/x1J/+pBpwd95xFyOGj+KHV1zFlClT+emdP+GUU06io7ONs88+g4cfeUCBdGeefSarVq1SWQc9PWGefmYhN/34Dnr7Yzz/l7+wo3UHN93xIzbtWEs804deiJJN5Siz1XHgiAl4XA6OOvJIjjpyJvf/9resXLuCxuHDcHo8nDfvAlKJDHVV9fS0dnPnLT9h3PAxTJk6hTWb1+L0aqxesYzzvnkmu3Z+iZ6KsWXTegV6vfTCywqAevGV11j84cc8/OgTPPP8C6T1HFdddS1/eGIBXV2d3H7rbfzkp7dTVVnBtT+4ilVfLOfaa6/G43RSX1dLc1MTr/ztVQKeADUNNbz++htMnHggJkuW0WOH07x1F+FUGL/DTzqvs+yzVfzohluoqqxj5MjRfPjhhzQOqePV115EM5m49sYfsGzJJxw8chI97V1s2LKOL9uaaN61mcbhjYw7eAK33/UL5px8OstWbaSvv4DdUU2/bMBNPhzOctKxduz6ZobWmmkcVonLA6FIG509rSRSMZV8kZb5zeYBm4eMyU4yJ/oow3tVmJNSqaqWlexbiv50AryYzeLraiEp+RLeclJxnVHDxypSx8zDZ7Fx/WbaWpvwOISdn2fixIm0tLZy//33s3btWv7w+OP09fUqUPOGG67nuOOO409/epKPPvpINRtnzTpSeWaOP2gMvb3d3HvPfdRV13P07OO49KLLuOH6mwiHImo9t9rsnHb66dz9m18TLA9y6+234HI7Oen0k7j8uiuYfOhkVq1drdKpRdFmc2lqbhWyltUun+6fMRwlQFDuP2GpCQBlAI7C0BNZcD5dSTouDUu/sY8zx7C5utG8vVgcHeToM56jADhPUTpbkvgKw1F8fDVslnKyqYA4nqmHy23G6oiSyQoBaTDYpswzB1jQexsxg30VSz6xBmAqoSlq3jXlsVplnZG9riHDVoIS8Z5UrGo1Gxbnor1+jjK/qbAUa0qFWmWz8vmdWCjDavYqK0GrLYfNIYxAqQFk/y/NY6/CbKTZuldRIZ9d5kKDMSsSZrNJFKQuBeLKsZa8MCUUR/xI5Zwa7MnBDE3jsxkMy6I37j7Sbvl8AjwWE8TVRxsU2rXP8wZJ0PcBBo28DrGykbe2WjWVum6zGtLrgmK/WslkDC9lqa8kJMZIDRe2qxQeErgkkKOoAASMNc65sGbl+fJ5cxk5foO8pwDuHXMOU1dhMOAoGz61rSugFmK/P0AskaI/lcLsdtE4djSrN6ynOxKnZugY8oqy/O8/zIUsHU1fUulzM2XCQTRv3UY+nsDvcKgJuL8/rLqKqmCSG6GYBrcP4Life011tMUFzAAcJeVXPBxN6FIgZO0iLibl9jHhnLm4Tj+K3eFuGlwBrB1R2v/6Lq0fLsUv3oFOiNQFmXrhpTBiMm3dEbzDG/Hmk6x79D52bVyO/YAGTvrBlWAqY9f2VoYOHYo5FaHtledoXrWcWCLDkKlHMPb8S8DrYcNLz7Jh6QfYbXbOvOS7MHYK3avXsf25pwmG+8gnYoR1E2FfIzPPPwvfqRMhm2LBbQ9wxhnzKZ91NBRiYAtDZzOKa15eD55KUp98xrpnn1ThKmMuvYjKyQeRTcewel1i2gfROOvfeIfa8moqZs8BCQsSv027Mh8Brw92NrH8mafoXbeKqvpGJpw9H8fxx4IlRqj1S8xOC/6GkcRSbjwOPz1LFrP48QcYke7Dn06Tz2mK8ecJetmRz3DEj2/EOmw42VXr+GDBM5SHE3izAkq66XKaaJg3mxGnzabQvJt7f3Ef8875Pg1HngA+H4WsDru2YBKAqrJe7h7177cfX4AnWmDMIdOo+sapUOUxTF6jEWiPsuHTZThqA4wSgEvPKSA1pifxVFVCRSWs3cL6J/5KYk+XSi8/5LSjKTvzOCh3QbSPbEo6sFVgCYLVC7taeO0nN5OOR/jmvb+BGjkWDaJd9Ed2krdqBOvFi9MCOzYZr5MNK8N8grXgLafji42sXryIvtUfcMjUqUy48Apwunj/8fuoDAbwDx1L3YTppP3V5ELdmNe+S2zHJlZ+sYWxkwWsmw3DhkFnJ/197fiHlkFVEHa3svv199nz4eeMGDOe2pNmwcTR4HcQ2rGVoNsLVTXQ2UXkoyV8/tabBHUdVzqFQ5nL24ibHESdZUz/zg+LgOMqdj/9MKZYB91aFrvfRzKUwOMIkE5ZsFVVc9CZp8DRhynQhmgY+qPgccPQegPUXfBntq9cjV7mY9xRMzngrNOhtpr+1mZSuk61JLJpGoV169j8wUdsfvs9hlk16goWgi4nnfGIkvXt/2NfwNGQHu6VVMumM55Mk7dayWkaUUkid9iVl+OsH10LNeW8c//vsX+6hkqRAZZbVCESbYsQT1qwVg6F+iEcdvM1EOrjg5/8HG+0D69QgCVhGCO86P/No0B3byfVVbUUcjZSeQv+YSMIuW1MuObb0NVJz1tL2LH0U8y5NG6LhCUVcInMKpNR0l3Z5Ow/w9xgRSjISRW6wsqDlFcAxwKTLjiHPTVB4n6v6vRacwUcafHUMkPAjsdZwNbbTLSzRcktR40ahb+slnQqSmtbG5FIlEQyNVBACVtCPLWENaWYLyILF+aHWWThmvKgFZZ2wawV1zRDBqZsBgq68ZVPKwal4TGXUd4KPo+PWF+K2spGNIuP2+/4JR98uoyCpjH/e9+mbuQw6oYOUcCQsBfFfkUKJCmohGWpitkSNFfcE+2zrA3eJw0q3wRIEAmjYs2I32wmo9inwhKR97IJm12R3gxGnGLQSVhDOm2kj0pRKICBLUvaKSbgYE97sWVEkpsmZ8kTM0uX2sbwQCNePYEr1sTounKaW/ZgC1QTtgRJW4zQmBLgaHi+GBIlQzq4d3SXwEj5jcH2+Q8Bx38R7P5nbKn/TrL5r9yTg6GCEuPI+F4MksgJi0KKEklrNAJ75LznBVjMZ8nYZNMmgKPBxpPzJam44p8qILKMU8VRNZKQFAgkjFcBJFXqrwpbktc27CdUCq6wgPPi2ytecjZ8bq8CHQ1PbrHNkHNv2FsYOW57R1uJ0VZSjhjN6GKg8aAEXPmdsU8UZrzh912aOwezJEugRwlkHAw6KmCu6BlpHMWg0mgQcbUkBzPSyA34TL4rn1/l9bt/m0CTSewI4tjzouow47PkySf3YMqG8Xo04rqZvqQXZ/Vw2vQUPYUUL773Ki2hPhJ5B0lhKZKiorycXDRLVoIAvVX4rC5OOeFEGhpqeeq5P9LW105OK9DU0055Qy1Wt5um9nbqKqpItHYyta6Wbx99OJ5QO7XWNNZ8gpqhdTS3tVFVP0yxKDpbJCHYScHuJ251YamqoyeeVoWw0+HGrjnI5grEkykyIlXTHDiFMa1AItnL78twNJiOxsWVcaTmBynOhHkhzMN8MbFa9n0DxdpXAUdpdBQUM0LmVYPVaIzDkny4FBpipGwa10mBSsKIlOJEMxNJRIlEImpeMlIw9waO/KeS6v/pHlZBYnJf6BmcNqcgrQpwrK2sUZ6Ohum/jDMVPa0YjQI4irRaczlIZVNqPRH+otzXcrwSFCMejspvdZCkei9YO/io/hWe5j//FKWR/88gy69bmwf/rWo+FZnACngUYHQQK1iuiTQyXG43sWhUHYjX61WMVJmnLJqcv0GBB4NY7gaurKhkg1atfWdMmyhyZM3X0+pLxqAA4MLaFpbjPoDjIHajelVTDrNDwHWdXDKD1+ahwhmkzBGkoayeqROmcvABBzNq2Bj6QzEefOAh5bMYicY5+9xzOWTKNA6ceDCh/hB/e+UFLr5kHqFQBzu2b+V3996r5sYnF/wJm9XOkUccyUXz57Nxwzo2bPwCr9fFn1/4Mx6/n3EHjOOG66/lvfcWKS+0Mn8lH338GQuefI5oIsvutjYq62tY8OwfWL5uCf2pbvxVDlwOF/3tKTSzkxlTprJm1Qoa6+sprwiyfOVyqmpqKK+qxCPe2lu2EeoKMWPSNOr81bTsaqK3t4vGUXVUBoLsaNnG5k3rmXvCKcQyYTKZNLt372b8AQeyp6OTWDxJJJZk6qTDWLdtEwWTlbr6IbS0ddLZ1c2xhx3Duu2f49Q0amuqcdjspNJxNqxbh9ViZtzYscoj2O/1s3LNShobhypZr9Np4803X+ecU87g881rSKeSjB0zjlAoQnNLG5htJJNp6uvrqKosI5OO4fMIGJ+hacs2zJECw+uG0d7TwYGHz1CgxbqNGzjr/Pl8snodPdEs67a2EtMdWLUquvskbM+J5hAQq5eG8iixvk3kM93U12mMHSneuzn6+/bQ291BIikBWDb0vJ2s2aG8HvNWm9rPi/KuyunGKgD5IGatBKLllbTWTEVFNfFYinhMZ9zYg9DTeU48/hRef/1NaquqcNsszDv/m4wdM4Zf3vlLHnj0AbZu3sLtt91GT1c3o0aO4IUXFvKHxx/j1FNP5bprrsHr8XDJJRdzyLQZnHrGuTTWjeLo447msm9dxoXz5qsU6meefpYjZ85U986LL7/I/Asu5IzzzmTGETO4+FsXqwCr2356O6efcwYHTDqQjVs2qXnKZJUgM7MKPlUsbNHX/zeAo9iNGQ2gtOGrKizQnISflKvwk0yyHFPea0iATRGsri40T48CHPOmvr0hJQPSZnm3ogRZNTgFvAuSTfmLgKMJl9uKVUuQK/Qraa/B2tvbiNiX8V1KlxYArgSqlXxiDTBNGlX7Ao7Gv2VPpcDHr7XtKQGW4pMuC1ZcpTELE68g9msCuGYdZCT816Zj0cKYrRJkLICbhOl6VVBMriBzouxAhOlYkqeLOsUAJhV4q4sXpl+Br4a9RAaLPa68HeU1lfx8MBiopsjS5/0awFGxPw0GqPpS3eASqCfsxiIjUl5Tzm2RLWqAmoYCprRC20UtoQRmGjbxA1OsRDM5kX+olGyjRjOaSHvBYLMqkrOYbOJXK9J3Q/4u58dgesqbmBV4aQCnBlCsAEcF6ImcutiBKgGO8prSlRcEOVMAh89HU3cXjoCftBlmPvQoaH6wS59gPx56AtL9fHzl5Wiy6IT7GVpZpWQnNmmASvCGsEkGAY5yco0giaLH2v7tNY2DLZqpK0m1+CqZC/Q7TIrNJIm7knYVcbiYcsE5OOcexZfNu/DpJmoCNfDZOj55eiGVyaRKUHYcPp5Rl1wKaQ9Ll33OoaedjDUaYsPTj7FxzVLKpo3j+Eu/DSknq1Z9gbvGb/iEbfic5a+8ws7tTQw7aBqHnfMtcHvY/cJTbFz6gUKX5151HRwwla7Pv2D9S8/jCHXjzOUpq25kXWeSk787H+vMBtJ7mnn6V09z9mkXUXb4bND7+ejNJ9i6aQ25pInDZ53IpLnnwq4mPl/wMH19PRxy2XcITpsKiSjbF7/HOy+9SEDTOGDsOA6ZfyGkMnz56Wd8unotaT1DMBDgjNNOwzZpEh1/Xcjmpe8x7dCZeE49TzHA1r32LB8vfQebzcSQMQdx4rdvBlcZkQ/e4f0/PsCoQgifpCDiVjdkNBSm06Vx7N0/wzp2LImVa3h7wVOUxZJ4zQ6iGRt6tZ/aU6dy0KnHwOYveenx5zh25hkEps5S47hz/Vo+e/F55QXkHjeBOaedinN0Iyvvf4julVs56exzMZ17OsR72LX4NTYuehdvPwypbmTEhReoFOG+Re+x7PM17ElFaJg4npMuPh8ClbDwbda+8z5xe56ZP7gUGoJ0bd3A++++S6izmxp/BWdecClMnEZuTwufPXYvqUQ/x173I6ioJ71sPYv//gqRQid5h4sz512PNnw05HroW/4RSxcuxGax4x41ntnnXQDlFaz9eDFbF73EjNlHMvz0eaq4+uTxB+ndug1Nq+SEi66AQAOR7VtYvPBBTHpE3YenX/I9GDOB0NuLWfnuYlw+B92EOPa0OXinTYb1m3njkac55uyzcc07jbwe48+//S27122gsqySM04+harJU6Cri3fvvINgIYtXUt2sitmJAAAgAElEQVRMJnTZqJk1wu5yjv/uD2HcJOKr17Dl8QcJJEIkLCItdVOI58hZXPQU7Aw78ggaThG2ZQPrn32anV+sIx2K4G6oY/YPv4NHgmfWb+eNRx6jeuxopp10PDTUsWPtGl7726toFgsezc43TjoB/5gR0N3FG3ffQ1m+QJkUBio8YK+v2X7MQKp8Lc58A4WVzMmy9sh3SZuMxhPYXG6yksoqhb7bRd6pMWPuN+CIY4iu2ciO5/+Gu69PMq3JphJUBipp03V2u2yccPm3sU0YTX77Dj5/cAHu3m68fjNpPUFejEH/HzEcpQh12i2qQM2YNdJuD9v1FHPvvBEOaiSTjGMLpXj+2hvx5LI0ur3k2nsptzrIJg0/t3Rxft6fc190CjZUoNLpFEZhAZIeNzssecVwbKn0kPAJ4KjhkK2LyYLDYSFiSqEnunD2tzCyppyyqhpyeRMdvWH6oklyZsPvLC/plFgVEyonwLnq6xmyTFnfPMK4lcaa+MGpcW58SRCWLJvSgS2FFlnFRzQvCfZ5zFIYkcMmwT92M+27d+EwmxgzfDi7du/CUxbEEQyyTWwefEFMmodMRlI5LdjFHSgrhVIa8XIoyEI9GGj8ikp48BK3b2FpAFelQAyDb1b0SpMi2CLXVjYmxvIvsjUBGqWIFNaKzOfC3i048mRcaYU9WeJOFb5nE6sIu4mkWCGk89TYy6k05wlm2hlW6VPFRMEVJOmqIW0RWYwBAqnifRDDxWazF+V5g0eIUdQaOOl/WnD/6+ygr5NW/ncMqn9lTA/CggftKfYFHKWIV0nVxdAYw79H8YLIWPMUipLqUuEvBbySTBcZSgIYy15W/l6KcgltSadTRRBEWsPG1GWAjQIACjZiUQFENgU4evC4PAbgmJVxa/hKqvRcAScNuqxxJYrfB4OMShQ0GHQs/o3cFyIrHgAci4BACXAsbrH2vm6R5bjXV07Aqb2hEfvwMP7hshbH11dk+8V2xb9yqf7hb6SRYDEnySVjlEswUiYG6T24NF0ifMia3SSowV45jJZEgn5bjgeefYSedJKsxaMSci1ankQ4gitpZd6xZ/DGH1/k7Dmn8N3zLpEIPZas/5SnX1lIxdhG1rftojOXIu3UiEogjt2BKZZmlMPOT848hXH2HHXmFJGeVjKamZbuDqUIKPeVMap+BK3bmugMJXFUN9CaM+MIVpFNZpXnmAApMr/lhbVsthrfhQEqE90ATGuEZ+31c5Q6x2DXDgYcS96EIqlOis/Gfws4CuNN2BGaAtXFu1PZFElgkUXCdYzQnpJkVv2j6E0qQLvUaQI4CsNR5iSZF0rBMfKnJcDy6y7wfzZzGDeNKoskyCiTw2nVyKWy2E1WGqrrFXCvLCiswrzPG8xPckpS3R+LYtWs6HndkMcp7ysx2ReLC4faNxgLW/H++r/AcPxXBv0/awb+w7xVerHieFH3rvLg3AsA72ndo4aCACLyUAFXClwozedGbVZi/BgM2lLxWXyDQYuZAmCLNZh4ZSZFeSDrqjAcZS8gz/1qAvtA3Wawicz2ggK507EUXrsXa9ZKhaeCsY1jmXHwoSx9bynxcJyLLriYK3/wQ74x93QqK900DBnHKXNPp6p+CLFUXAU/HX3MTJYvX8ryZZ9w32/upbaqRkmZa6trmTF9BkfPnk1Ly04sZmH45Pn5r36F21/B7KOP4vS5J7Nzx5ck4lG6u3uZP/9b3Hb7zzn0iDk89sen+PCzT3jyz39k7dZVRPUeLM4MiWQcr0NCHfJMPHCCYhNmUil6egTQjquQojJRHiGityBum4NMJKkCcWQvFI+G8PgstLY1UVNTQ2V1JT19Pbg9Hlr2tFJVW0NfuF/tX33+IC63h57ekJJYSzOiVxh0Fg3N4cJut9HX24vX5aKzox2v263YjgIgZvUMlRUVtLe3KysNxXrVdVSYEGYqyoNEQj30dneSy0poTGORICR7KAnjiasx47Bb2brxCwqZJAeMHk65O0gmXMDnDKrGRTSZZs26jXyyci07Wju56+7fsWlHG3u6YhQsPsXylhCtpG5Cc3rJ5jPk8n04tCg+ZxSv1ofb0oHX2k+1Dyp8Gp172kinssST0uAzk5VGs1XyA2T45AmaNawlzEZssgRsFEsBRXCSoCgJdzNTXl7LmLET6OuNcNLJczlowsFKBbPjy22MGj6CF597kf5Evxo3a1av4eknn0JPpigLBGjb08rJJ53IXXfeqb4HqyrZtmE9Z5xzCQfNmMvWHe3KFmfalMncc/eNvLvoM2697SZGjhhKU8tOJkwaz6OPPMo35p3OpCmTuOKqK9QcdNNtP+Z7P7yC6roatmzbqlQQFrsFPW8wHcWHV35nzAHFya64fqo1XzzzcyJnFn9kwytZWG0COGaSAQN00ysx5T3qPs4L4OjoRvP0YXF0kjeFivJnmSxkHy1dUzVrF7/ktQRw9KuU5GTCCJdyuqQZLuF4YUy2UNHvcdBsVup6Gq3RQUBjKfXYkP0aD2nQSj5CTqUsC2hogIyyL5YpeG9olfH3gyYgBS56FYtUiFKiBrCYBBwMkI6VkU7YVTNNWIhmrQurFjNSus3iUe1ViieTrceQZA9IyotNdAEEi8xP+ezihUnehtUubMkkFq0XkyVGXogLyv+w+DXQgC9+7hJYV2I4qr8dHNIidlIC5hV9ElVAS5E1qoBcWb8Nb0wFag74Q4oSwYJd0t2FsSN+kyY3Od1BKmEhq0uYrLAyNcVUlOeViAMKmFYgbQqTBOI4dMUCleTrPIli4I9Ixwev38V9yD6AYxEJVoCj6l4bG2fVTZYOvctFc3cX9oAPk8vB9B/dDMPHgXQG9+eRSSom2orf3E0hkUIPR2isrCInE5lCUw2PJ2PDazAcDWnC/xbgaCyQyndQ3VCSUmwiK5v1nPjIaXTb7Rz9vW/B7Kk0Ne2mdd0WjpBQmI4eVi54GldXmN54L9O/dyaOadPIt+u8/+lajrvsWxQ69rDhz0+xbs3H1MyezJyzvwkJjU8/XEJvNsRpp58ELi8tH33MkiWf4PbV8I35V4DDTfNTj9K8dgXpXJY5V10Loyawfd3nrHrrRfSOFsyxBPX1Izhq7nmYZk+Fwi7WLX6fVS+t5FuX/ggOOASaNrPwmV+RjHRjK7gZO3Um0y/+Htis9D75CJvXf8GkCy7GO3I0qc1b+PSN10n3dFNZHmD7nmYS5PHX1RPP5EgkdVxur/IUO2bOMZRNn8L2N15l7aK/c868i+DQEyls284bzz2CHm6jzOtQMuGj518PVUNIrPqYD597hNGFXtyZNElFMbbjtbno8Xg48Ke3QG0VvStW8e7ChbgkylXPUzdsPAcfexTWaSPBXmD7c39h/UerOemU+ThmHgOhNhY/9iDOnnbC4gM0fBTfuO5qqPQSX/Ipy599nWPOOAdOO5b+nRtZ+cyjZLd8STBioqK8jhYZt24vmXhSBUPEPFbMDRWMP34mo0aMJr1oJR+89CpDJo7hwB9cBvEQm155lc5N27BksrR2tHD+tdfCrGOJN21nySO/IJdNcOqtkuA+BBat4PWnFmD3p8g4XMw564c4D5oEpi7efex+7NuacZod9AeqOO77V8KYcWxb/DbLFz7B1CMPZ9S5F5JJ6+z467NsXbxEdUzOvvVucNfQu3IZK995jnw+ScXYCUy/6DJJhOGdx59i94q1VNUEyVdbmTpnugoCob2L5352P0edcSYN555GW28Xix56FHs0gdPpwaO5KHO4cOo62z5byqhyP+ZYL1ZTQfmiRKwOQp4yTv7eVZjHH0zP6rVsevRBatNRcvkkDmE66BYSZgd7bG5mX3oJpsMmkQ9189q9v8UbSVCGnT6rieqzTuIgYcR+2cRLTz3DuMmTmHDaqdAf5p3nFtK6YQsNgSDJSIgTjz8Gx8TxEA3x7hOPYYrF8EmwkTQGip6Q+zP9qOWnOIsaDO/ibrboX6sKd0lwF9Z1WTk5q0XJZHN2GxmrGc/wcUz44Y+Rk7PtmYV0bdxIIdFPKtJPfW0dHfkUnsMnMu07F0ImzmM338ZxlgDhtV8wfFgV3T0dyvfr6/y39vfz/DvPEw9R8TaMxGIU7B76rVZ2ZjOc/8KfSGsJtEAAdrfz8u0/xZ5KMszrR2/uwCNSgawYDUvATykF799559LfClgi7NmS57wwHAukvC4FOE664Gyayl1kywM47C7s2Tw+kYlaIUycRLSTAyrdVHgcZPImWjt76IvpWFw+zE4/yYIVs8OnpDTi4yPAo4qNMVlULSjMdo8Kv5Jmk4CuYqdhWGvIGqxWILUWmrDmJFke7BK0UgyTkk8Rjvfjc9sYWRckn+yleds6bLYCk6YcwlsfLqFm9ATS4gGXd5LJihG5A5fVqV4nI3Juc1LJEvYBHEu12WAQsnTKBv3OKLiNTbIay0WfOuXZVfy9Ys0VAzsUuCbJnxKQJqBjOk0smSRrzZLUYurz2tMezBkByNLkrDmybo1kQsefd1Fn/z+8nQeYZGWV9383Vw6dp3syM4QhDDknAUGSuBgWFFdcw+KumFdXPnNYdVGRFRXXgHldFwNRl5zBIc0MM8Dk1NO5qyuHe6vu/Z7z3qruBsEwfvvVPP30zHSoqnvf+95z/ucfDLr9CZb0xBmfmCaIZqnHh6jr4f1fCrdwEhrKNeVD1kjoB/aCgNbw3cym6O7L2umUj38ccFThFO3jM+slNyv3nvOL29dX8FKNe9hIh7WFHJNOiasAvvBtq/9THmRWGOwlNJ+Ov9s8MtjsuVPgpCTKi1l3o07drSuGkUiqlf9pm00lC1v2LAF7BHSU19LxpAvDZLQQGJKGqimBSqG33HywMVSUzGM1tiXQ878nLN3DYDWpFTuPF7O4Zr/yIkAzXLvC3hR28QtTTzrHa7Y1mEVNwv/pRG8IeCYp9509/C8+h5owSFtUCwUGM114pXGCxjCZjCTyFvHNFAWvR/lTj7kemeUL+ddvfYmJWhnNSZPuFmuBLSzrW4A+WeeCI8/gynMuJwWUJvP0dGWoi98sAdu8CT509WcZDzwqEYuGLeoNHUvTSRQLfPFNF7O0VSVZnaaSn8Tu7VY1tnxPaXqa2sgoZ5xwMmY8zePrnqWW7KKhWaRjKVqeT0O8ogwLM5pAt6M0FNtRWLDWvBT3DtNRCdLVeRPAWNab7AkCqqm1ZEmYTJhqLAEZfwxwlP3baCcyK1BdhX62gToFsIesvw7LuhMcI/uTNMYNXCqNigomEaaKkl8Lw63tI/i/CTiG61x8qUwCGWAaNs2qq8IiJJRD+U23X48rHqMqEdxnpphXAV0KiFRSsrapKJqSHktQkxA1QnB/rof632A4/qk1/6fUB/MZpGqfnAc4yrkTAFV5c7ZaCnCS9yNhZuoc6cKEFTnm3PX/Yib5H2OohsdmLo1a/F3Fi7gzfBSG49xworPftz+rKUuLWq1Ef28PtVJNYuSVi9DSwWUs7l/Cofsfwt4dw1QLFbY9v4UPvu8D/OJnP6Urk+Wqqz7KwYceyqV/91Yi8RgPP3IfRxx+CF+95t8YHdnL1f/2ZcbHxvntbf9DrdrgEx/7JPsfsILrvn4NRx+zmnqjzN9e+ia+cPW1aoh35bvfwV133U4sYvL0U2v5l498nAcefJzR8TLf/eHPeHDNGn554895fMfT7Brfih4VRpDY9WckZZBENKY8REuFglpDEgonoJLI1svlEo5pkhB1Wc0lEmjETYtWo0LEadHwqngtnwNXHczu0VEmcjkGFi5i267dqj6TtOxaXZQNrmKmdnd3h2teMxifKTIwuIjpqSlankd3tkt9lj1VvBvlWMl1KV9ftny5Ovhbt2+jr78f24lSKtYIZGjp1ejJyGBYZ3x8lO7eHnbsGSbR1YNuOuRyM0Qsi6VDC6jM5ChNTbJoQBQh3UTsNCOjEwwtXMK/f/M/KNea/ON7Psiipd3cff82ihUBaTKYdpJixcNtaspiR7zoy4GE5DVIRfPEzTHs1nac1ijd0QY9cYOVixer41oXwFHWsVzzimwlKgDImqE3uIQEyYegVMrHVIYQynfUpuZK8riwsh1SiR4efmwNjrDK7SjLl62kK9pNtVWhLgBjIsvja9ZwwrHHMzU+QTwSUZL/c1/5Sm75za+V7U9UghZ9n0LFYPMwLFq+Stk36FqLVNKh0SjjumU2b9lI/4IehpYsIBaN8dgzv6fedFlxwP7Kd/j+3z/E4hXLCQyNLdu2qPAb3dKpCrNRCnuVUK1oZG3cJPzcwVCku5EUabnIBKiTwYuAZC0viltNKhm01upROQzKY1lM3CI5IskChiOM+9I870FV2bSBxg5QKEOXqEqhFi+/Rj0cjTqOrVRKgSay96k/BBxVLRO+zg4zLvzcBhwVCBl63wr4paS+StUjdhBSD4cgnnwt3I86H53f2d41/ShBM6M8ZwNdLIXkRpjAd7twKwMKJJXhV6AV0JxhzEgeO+KGqpNmHD+oY0QmCaiHvpcC+rWDZkJit62SqsUD06uLJ7COE/OwokU0e5SAKq1mB6htMxZn07LnA60dD0c5JB2AUj53Rs2C7AnQ2GE3hnujkl2rFG356Hx/B8gMj6eh2QQqfCcSAsteXAGtLU9sYpIKMO7IoefA2vZ51qs0tUmcmIsTESWAqxifraCMSMbFL3KOFRniedrWs14oqQ7lF3OAo0gDqlVJo9GJZjKUgxZlSVe0TUVNrrrSqO+bJFAMwmO2ht70MN0mCd0koRnU8nkVTiCUbZEOvRzg+Kdutn/q67PG7qr5DG+cEggiZawAjjXTYY+ucc4H3gOHH0hpaorbfvRfXCLMv3iU4bvvY+PvHsCMGpz5sXcoKfTW3z1BpWGw+qILld/hxhu+xzMbnqT3zKM57bzzMd04a++4k7XPPcLRJx3PIWdcpHbAe++4g7G9M1z6xncrGe62b3yJmV2bmCjkOO/K98Jxp0mkG9RHIWbC5Aw4cTDEs6fCtid+yVMPPEx9k8ebr/g4HHwk7NrEb776EboMn2iQIr58FQe95XK07iTbf3Adjz/0AGe8/Up6TzkT1m3krmuuwXJr6I7OiFei98AVLD/yCJYefCh0L1BTdMQnrSerXsPzd/6Wh/77v3i7SGwPOpnco49x5w3X0m97mH6N3fkab/zsd2DxSoL1v+feH3+DpbVhbPEBbQl9N4Hh2wxbDkf+yweIH7RSgaHidUdfBio1iXgO/fzGdzCyfi2bb71DJXofd8Hf4hx+CBS287OPf4hTBwbIV+rs6e7j3A9/QEXPD2/cxIZf3Mnxp5xB9g0X4udHefDaL7DMdbEnakzWfUaXLmFo9REcfMzJ0NcXXqR2k0K3TTqSYNcv71SA48nnncmKM0+DzVv57y9ew5KqTtwwaXZHWf2G18PZ56swn198/AqCoM7ffeUbEOmFO5/mnhu+ixbN04on2f+kS1h8xhkQDPOdqz9N1+gMPck+9vgRXvuPHyB60OHseuQh1v/sexx90gkseONl1IszjN36S55/8EFqLYu/+czV4HQz+thDPHfzD4glNBa98pUMXXABJLMgRvy2yINKoaQ+JhtEk9aOUX75ues56MAjWHHhuUTFU3F8jNKGjTyzYRPbN28nrltIQEu3lNLjw2QQhmMTV9i/ps1MUgBHOd+HM7l2HWu/+XX6awVM6tjNFk7DpG4m2BPLcMaH/xkOXMKe3z/K76+7ngMCm2V2igl8Rg5ZxsnvfCtEEvz+pptIZpKsOvVU2DXMLdd+g55qC7NUJu1IY+aRa5bwrBaxdIxUMoZXLNGYKSgWrDS9+/LoNACK4dhmeQsIIHugIu1LKIBuUqtUyUjhJaniIkc1NAU+FsSc/OLLSZ9wKtQr7Hn2GTXlzk1N0JtMkx7s5dALTgdJKHxmHXd/98cMbptiedPErtcJJCzAEYx4H9/AvrzpeT8jTWe5ME1/Xz9B4LBtZJKeAw8iecj+DJ5/Cjgm2372aybWPoNXLdKfTKBX6gSuRyQWw1OeVS+6if8lr6ldVCgwStUQwnAMqCeibDdaHP6m17K3P4Xfk8WxIlCuYVekyNYxuiJYDmRtk4nRUYrVOvFMD3YiS9mDiqfRsmJUPKnnbcV49EU+IB5wso9phhoyZSSBVybCukdLPgz5LM1lGLYi0hqZBOq+geEbKtVZJZj7IukUQDNBQ/zZ9AIpq0KrvJdqZYoDVh3E8ztG8JweGkaGBilaQQRDs4hIGIGE5QQuriYejuH5n89knA9AvhiM7Pxb4bSWFaZ6+n7oxdWWMysAodWW5ErjJt8rfn9SQEk5Jr6kzSaVSpVqUCWvTatSJ9rKKAam74tXc51GxEBOc6RuKMCx159gaV+SSrVOEO0mr0toTKwdShB6d4UsJSsszBSaPFfoviABr11rzH/ff8nyefExe6mffXEAxfyGOPSd/Gue/WVebZu1M1fYt1HGeSwDBcLIMFVkvIQJgLMNuPKUCplgcl6V/2HQoiG+qW2ptdRF4ienUp/lvAqjrO0RKatAMZOko1UsrTBFV4BGYaJJeq46/3UXx5RJdngMOs19h2DQKdPlhXWU1y84mx0pdfswdADJzlGZDwXPgYdz61yuRU+AmVm2QrsxmvcLZiHGWaC90z7J/iyAqYTM7Nv+KUfcdBwqxRID6SxuaQyae+juElZ7gaaeQI+tZMaLMeG1SC7q52NXf4Jiy0Wz0ypFOxsP8KZyXHTC2fz9Ky8h7eqkPAtHTlrEpEWTLZN7yA4u4uu3/pC71z1JIfCJ9/YyUSiqBjgduHz9yrdjTwwTrRRIC5M8nmam7lHxGkRNWJiw2Lr+STKxGEcecxLbx6cZmcyp0AMJZMBwqDcDGmLVYDhgRVQYoBydtkFSW1g3l16tSAXC1n4Rw1Ek1dJeSriIDCX+GOCoakLl9ySlm6k8HNW6E7sGNXgQpZKkbIYSWdmDBKgSRlvVrVLyKoolKKCNPDr+gcoDq/3zL7cnzK7Pv3TT6KxXSXEV0FxYT02fqACOFcm1/UPAUQb/LQk2sAzylaICHeXfvvK0ChQbMmymQ8BRrjcBHEOrg06T/8I9PnwZf927+JOA4vyL8CWO04t/fvZeM+u5GyiWqhANPNdVAKEMkYTdJsE/YoPSGXiFe3sYaqXemQDabXn83FPP32/DPlNS62VtCODYaAo7K9z7VHDMS2zPswMJYew3qoqNVy3Xsc0IJjZLFi4lGU1x0bkXctONv6Yv04XmeXz/+uu5947fccdvb2NqYoxLLrmUBUNLKJUrlMoz3HLbTdx086+59777+OhHP8aKJQfyyc9/nqVL9+ONb3ozGzZu5PK3Xsay5YsYnxzh4IMP5eMf/zz1WpXjjlvNhvWP0deTolqpcP55r8EwEiRSQ0zl62iRGD+58ec8s309+cYUiS6LaCJKo9ak2ZBQOxvbsAS+V4dKWIGxRAzXa5DNpigXZqiXCvTE41ieh1+r0Z+V2iNPuVLggIMPZe/EFMOT08SyPeTKNYxojMmZGVLZrFIpFosF0glJC24oEoNh22qfELBS1qrYbgjIKAFnyXiSTCqtvIYFpIxGYzRcl2K5qILMZgoFsl292E6K8dFxupJRopaGWy+xZ88ulq1cQb0VUG9puL4MMB3ikThJy0FruDQKRRp1wYizdPct4plnNvCa15yPBOWKQla2g7vvfoxoJNkOvIgo2adIPCVkxDAcGrpFyYhQbZUxtTEyiTzZRI6oNoHuTWF4ZQXMylDHRJh8wvySwD1fWck7gm3kqhgiI27fc0PdQZvpGGiUqjWSqS58Yf4FFouXrCAeyzCdKyicINvfz5rHn6A4U2DxwsX09/Tj1hpI7skRBxzGk2vX8POf/IRqqcg3v/51tm/ZrPZs2zTpG1zBTC1JQ9SUjQrd2QS7d28hnYqwcFE/z23egG6FFhfPbHqO0846i4ncDDv27CWZyaDZFr6tU6qVGJ8YV2pQYV1LmIcVtdReK3XDXP01p7zo1O1hYrCy/Q3ZjSI9dyO41RhePY5BN5ryeWwSaBXMSJFoQgDNGcVmC+W7MqiS+0To4xeyEiVIRkJVIqGXXwslT5ZnEdWLIR6Zhkug50MW3h88On1FmKYd/s62Gkx9DncBwUjFX1ABjqYkQocyatnZ5XS/nN2D+mGRkzczShqNXlLDcgEZW/VegsZS9CAbDsr1GTRnB2Z0CjtaU0nNCnCUcEpHXr9kJQhwF3ouij1VJ7m7UZPAFvGa1BW70YkJI3CGwBylKZZaQW/4vQoQ7ICObSBRHdsXS6rDdOrw+0OWanhcOodkPsDallDP3mfmjXJnAV3xlRS2o3hNJlSitVuL4DcTmHq6HY4j7y08H8IkDVS9KoBuFV+fxIm6OFEBHBu0fAEcRZ4ugGOHbToXiKMAx7BQnJNUhxKZ0K9FktYqVWFhGNjJJDm3Tq5eJb2gXzFjIoYUrPt2x5f3XFcBKAkKsmlFYnTZEdxSSTEc47GokhCFYIAU6CHyrf6oz3/dIwQcdSWfNNqAo7BbZPIugGPVdNht6Zz9vnfDgSuhXOb7X7yG17/+dSSPWgUTk/zs2u+x+vBDOPhtF8DMDLd96fscecRJLDj2aEineP5b32bj5g0kTz+C0849D6eZYPvvfssj9/+GzEA/p7/270kcdwpjmzaw4ZnNnHXmG5Qs5dlvfVF5IdbxOFOYb0eeTNCosnvPenolkGayrBrg4e07GR3dzO6dD2HUXaKVPs55/Tth9VFQmOCOf/sIqXKJpJ+ma/WxLPind0FXlK0/+nfWP/F7jv3bt7LwiBNh/SbuveZa+mIOU+Vp3IEkJ158AfFjj4GGhJOU2Lt5u6L6Lz/0IJrZqJrAPHbLTbztze/EWnkizY3Pc/e3v8QCo0ZEq5PXohx75edhyf4KcLzzB19jcWmXYi8Geg+63UVLs5lMJDnmwx+EJYsUSNvavR2jOw5lYTlaFEcmWP/EIzRGRohNzRz2AFsAACAASURBVBDNdjN4rsh/V4FR5I7PfIyluTLFUoPdvQu4+ONXwfJ+Nt3/EBt+egfHnXAqC//+UqhO8tO3v5EBSdkUTG7xUg54zz8SPfAQcG1Yu4HN27fh92dInLiKhYOD7Lrlfu741W94xaUXseLYI2F4lFs/8xWO9JPoNZfNjRmWnn8ui9/ydoSb/5sPvplGvcjffvWb4Ebwf/cUD/7XT2ma4zj9Axx46pvpueBCKGzgh1d/kkWVBoPdQ2yqwEX/9GEYWsHIg4+w8affY/UxR9L3D1fgz0yw48YfseuJNVQ0mwuv+jQk+ph46nE2/vRbGFaTFW94LYOveAW7c0X27tzLqnQPY6M7SK7IUPRmCBplksUmG35yJw5JMkceyQFHrya2fFBJyjFjMJGn9PQz3HvTzXQFHkZ+gkxQwxHWl9ZSDLh8souzr3gPrDqc3NNrWfed68mWp4lJ5Hmthl3XaUa62R3NcsZVV8GBi5h88nEev/Yb9I7l6KuB2d/PxBEHcMR7/kn0VPz+kUcwbZ2jjjsWRse5+SvXcnA0jTs8ghM0iaejeCmTyXqeauBSKhWIGwZZJ6ESxo2Xqkr/jK2h4znWARvFUqFjLREGIQTEbId6pUrUiaq0as2ycX0fJxFnygvIOxlOecMlxM46VRk1SyCOhC5R86A7qywj8mO7yfSK8bLJw1+5nuREFXNvnu6ITVUiaFT62f//h0iCW80a2VSGqJFk595JnN5+djQqjGdMHNskszfHItmTG2UiklosjaMAWbEoNfF3QoIw9m0nngV825JRYXoqwDEZZbve5PA3XczoQIoZKwwuyjoRhiJRoo5O2ahT9lwKpTqmHcOKxNCsCLUmVAUZtqJYsZSIJmkqKbXIC6Gp/HoC1cyId09Ks7ACCYERA2cZbjVC/xUFAoo/oqQEyw25I+fo+McoQTWNwKHZKBJtjjOQaBDXZpge28Wy5SsZm3Gp6D24Zg+ekVVeQhI4owfi01ZRU8iWhIK8ZMLsXA0xy4x5sWm+3Bel4evMsNuAo1RJnYZdgX7SuLXBtbDoDn0d5bCLyX/RzTPZHFcMp2iQxdFCwLHq12jExJ/NgbxHj9Yi3dirAEfXa1LXE4y5SVw9Mes/KICjgAbSlEphqdJZRR1hGKFvYMfHTSWLd0C2fSwgZsvOfVt/f/UV9+KX3XkZHcQurFTmPc18WVPbxsZop/yp4xEyjEIVYfjLVfPTTg4WiZTKDVbAfEv5p9brNcVCkuMtgGIo2w6fNUytDvuBMCxGJyrefpHQt8mtuyqNswM4dorWlwQKO23LLPDXsaSZJ8Wex4x8KSBjfpiMvD7Ztl0Z3nQ849TbfuExC9d+myU6+/eOl2C7Tp31iPvLzmiY0mwo/76040Ajhx7slbKNliTc102qrQXq+i3pFmW9xeev/Tw9i4boH9qPbdu2MdATw6jXiTdMvva+L+GViwwmMmzeuIlFyxZhxCIUqTPanOFbP/0hM406O0ZGmcoXOeyoo/Ediy3rHueLV76NdKNC1G3i2EnGy1Bp6TipBOmEiV/YzVDappEbY2TnLlasOJju7h5GRncjAVEiXZS9T9jcMgQRnl7Fk6CTSCivbq/DNrSsSAXquIoEvx1Y1GE4/vmhMaEPluypig1nmMoDTgBtZRWl/FtDlpw8FKioTKw0JZ8uVIuUm9K0tAcusn/NS6juDFFe7qz+dVBd2PPIPV+e03dbxMwIfl2c2y0Wiv+2BPO0gyRqnqsYjkbEolyvMl3M47WE0SGsTAkaCPdT2edCebk0nr4KkPnfBhw7PJeXOk5/qjdTgW2zfrptZ69516NAycI+lffUkccLgCxhM5FoTNVCcwqNP+eMzA0oZQ36LU8FLMmaEMBRGNxqz1NDlnDvmz/k6LxHtb8FgapHxJdWejbbilCp1Onr6WfFsv146P4HOOPkUxRD2NF8+jMp9mx9nlTUZqCvm2QszgP3PaKSpXv7e+jvG+CRxx+iWKly+ulnE2AzMVNieqZEtrufZDpNsZLn0d8/zMoDl7NocBEJMmze+SyW3WDpYA9Tud34nsuy/v15fMNGUpnFBEaSXaNTrDpyNQ8+9RBBpEmlOcNMMceSRcul21RYQ9AMiDoxFSi1e88w/Qv6mSnkaHo1oo6oeZq0ygVStkFc16jMTNLXnaSvv4/te0ZIdPexc2KafKOFlcxSF39sw6RQKtHVJeF5TRwJEykWSEQjCjTsHhhkajpHIh7H1AxyUzlV6yZjCRV81PEVdiJRRsfHVI3QN9DH2Pg4Nc/HjmRJxJPozTqtRhnfqxKRENhymf5FixmfKauQy2g0Q+BqVKYKOL5OQpfgIZ9dkyVlhyPMtHq9QldXSklh8zMzyi9SKj9J3fUaBs2GMKij6OKz7Vu4gUFV6jNLGFbCDJ1G10fQmCRq1onZOuV8EUe3cAzxjZQhiHh6y5prqmvT0qKiBwjlxErlJCBJO/RDXVgGiWSGQlEY2DJIlUDBKDP5Eo7I0qtFxKZO5Pf1cl0Nos1Ax9ZNDt7/QK65+mp2bN7CDd/5D2rlEjNTE2pQlohF2bJ1J5meRUTjCYr5KZYuGaKQn6RSyZNKxZQceuuO7RhOlHJDQuZMFd4pJKN4ugvf1Cm3yhRqRXQBwUSxFHNCwNGRQV7bmkWx7cKaoEOymh19tIfdIaNQ9iy5zqMKdBLwydDS6nirSkSThPcydrSKbhXVwFwlEAsAZgjbUdjwspBlCCVBKRHlbRiWNW47zCWsqeV3hse77eHYAcXahI95CNqs5+AcuaHDgJT9Viz/BHCUwYXcP2RIKyEmEozYYTjO3zXm9h8FEjYToSWRWVaAqFuL06z1o3v7YwRpFWiFmUePbsOMjWPYhdDrUZiQgueJrFh8HdUNT4JSxBMxiu+l8L0EXkPWaij1Nu06drSEbufx9Sn1OoVFqEDDjkx6lonYBlr/QFLdDtZRx1lqPUnplnuqsBhFQt0BfTvBM8KglGtIwFC1EOb5RbY93H25R0maeBy37iiGI34SU09JxUgQhD1ECDbOAaMCOJpWCctpKDBVN8SWSfQcIuNuKvB3zt63PXR7MeDYdi+Y9eWpVqp09/Ti+gETxSJFv0n/8iXkGzVmpOmw43j7GBojG2jErZC1TDJOlPHtu0jpJn2pFLauMT01SUz80tqAY2c2+/8ScBTmiiqEBbXVQsq1/EsAx4rpMJaKcdpbLoPVh8LkNP95zTdYcfCBHHPJeZBJc/cvfssxR60mdeggYw88wGM/+h3HHHkSQ+eeA06End/7Ic9s2Yh+0qG86rUXY1RNRm6+iWcfvFUxehasPpVD/ua10BNneO8oCxcfCm6NdT+/jh3PPU7Fq3PpFVeirzqRTU+t5dYbbyBbqbNf1SJLlIqvUamOk7TGyaZSNFsDrHrd5XDCMbSmh3nw2k+TmZgmVUuQPfwEsu/5B8hYPP3ja3lm3RO86j0fUZMWntvJbz/3RboEM8FlySuOZumlF6uE4Ltvu4PmaImpXWNk0mnOf9tbYFkfo9uf5fYbf86lb3gLsaXHwaat3P7lq0hXxonIwuse5Oj3fwkW70913aPc9YNrWVEbJt1wCbR+/GianZUcha4MF/6fT0DvANUnn+LuX/9SSfo01ycoQkaPCD+IiMjICjl2my363nkZh7/pdVQ2Ps3vvnItK4cL6K7F+OAyzvzg++HAIdbc9j/k7lnP8cedQubc06E+za8+/C6WmwFescrik0+g629fjR7P8NyPb6ewdiulvZNYPRnOfN9bYaCPYM0z/PrmX3PAxadz8JknwfgkN199HYvH6rjTRZxlC1l89jlkL7oE3BK3ffAteI0Sr7n222B1wc2P8OStv6GqD9OMJznuVf9I7MRTCPY+xg3Xfor+whR92V62uDZv/MSXoGcJux9+jB2//BmrjzuKzFsvVzLuDTd8nZF1T+FHk7zq/R9RKdtTa9ey/gfX03SrHHzZpQy95nU090zx62//hAWTNexGmWltmrJfIJl06NdjNNePqSTeyuAg+aiGF/PoXbSAQw47lvSKVZDuhcceY80tv8Ed3UWv4eKIn5XWoiSAYyrLK664UgGO5afWsuF7/0G0MEai28SrVwnKLYzUAnbqSc5+//upDKYpTo+y5hvfZGmlgTOSR+/uoX78ERwm695O89S995PsTbPy6NUwM82N//oFBuoeUZFOm6G8rWx6WEmHcrXMwp4+nHqTmZFJkrGsSsXal0fo1RjKCZtKLhXKG6Xo6EjOxEdSJBkmOrVanVS2i0q9rtJ/yw2XmWoNe+ECWssX0XfoISw78liIZWHLCGzZyeT2razb8Rxn/cu7YEE3wXSeX1z7fVYWI7R27iEdczFecsK3L+/oL/sZgcykAKuVKiSdLBhRcq5P8oDlPDK5Q/n5HEQEM5fHNCVZt64GQZJ+XJHAC9/Hlgb3T9EsXuZlhcc/BJ46Q0yRVDdmAce/YXQgySRNJfdf1tvP4kRCTdGHi2OMVeto6aXosS4aXpNCUTxWbDLZbhU+k8vL6xYQJmykRH0qmHBbhaqM0xtSIMhXJRAGTwXDaH6rnZwrBYyjWI4y4RaWvxSXco9Qzapm0mw5RAyf/miFhD9FbWILtXyOlSsPZf1zo2QWHkVN61LgXFMFXJTBz2OJ/40hAEECXxPD6Rc+XpLhGFr5zQ74woGdeEC2i0kVqtYuy+axHVUTL01xmzXUYaDIdWPoJsVGnnFvRLFLbDeJrVloeo2G1qBiQyKZxpuskvUbpOrDLOtP4TZbTJYDZoQLbaVVo61Yc66E0QiIIdJIU30I29FxIor905FLKvZSG1z7w0TiP3Mdzw4dXx5w7DCn5nzFOkEGc5//zGf7w297QbDJPIrqPMBRTcjlS8q3TgrEdjq00lXLCQ0BxxAA6niazTXuco7F/67uNai6oW+jMExkMOIpBlpNMcgE1AlTcTtD2fY66AB4yluzpYAQOQ/yM4qYoETW7ePXQS7mJaWHjX34uzrBMHPMcLkOZBD8wvTpcIAzZ/3e+VnBlaRW7wCP8r6bwiieZfjOTeBfvP5VXdoJM1QHUU6Hik1q89H/8rMo3D/F1pa16rk4Whnd30s00iAatRmfdvGNZbh6D2amhxmvxg/++waOO+Ukzjz61Wwp7ebbP/wO3dlu9l+4H6cfeyoLo4Nc9amPYjoWnt7ktPNfwXGHnMjNT9/KY2vW4Hu+kuu+43XvoEqD6WqBb193DVdcciGJwMf2TXQtTclNMrDkQMaLeQr5YbLxMo47QZdWp0vXqYyKRNHESYonmWTe6VSbAb4VVzYS9cAgX/XQnbhiYocs0vmIeLjeJE06tFoQfC2UsMraEnBbpPvCRvyjDEfVjLStJ6S9NMywkVep7MJwFm8tSw14ZL1KZy/MOLF0EDuKSqtKS8m/2i1mG+zqMKH/N0Nj1HBR5kgCcDVaxKwomhsQNRwGewcU4CjrTPawDuBoxhwFik0VcsozvOk3FMNYGvn5KdWKbRzILDdMLQ/Zzv/vGY7zZ60vtQu+HODYbj1fIFmWAUXn+zt/l7VRq1YVAy6Xk1Ra6O7qUmtGPLtrnjSh7b20DRb8gUz7BZfmHFggV6/fcnEkjFJAaNelJsdUPGxfAnAMr/i5hyhbxMvQqzeIJ+We5DOdy5PNZlm6ZIliNo6P7aFRypMf38uhK5fSrORZOtjHrq2b0Fs+q1YcTKVUJdOTpVAqEhG2pNtkKl9heCzHkv1W4cS7lLegpNLvv2p/9o7tpbsvy97de6jmKqxYspDFgxk2b30KQ6ty5H6HsXNimMmJCg0vxtCSg6g2DQqNGht3PkeiN0YtkEbdxNYdkrEU5XyFerVBo+YxNLhIBcBZtkWlWiIRt6lVZjBaNfrTMXTx/q4UycYjdKfjTOdmqPkadc1mvNTA6epn29gkVjKD4USYmpkhEY+qukZreeojnYwpqbbMZpUaQe4dcjztiAo8SsVT5PMFNSyUem9iYhI7GlWsS/EvTWUzDI9MMlNuMbhgiFa9pOogS2/S19fDM5ueJ5buxjfjGHaKctmnWYWkkcCQ2W6tSTwSxYxaTOVFTt3D5PQwuuWR7YozNjFCf/8A5bKsjyyNmkO1LPL+DFqQouk5qnbPxHUajXFcJrETFZxklcAs02iWlYIjYicUaClAoLx//BoaVQwBisTGxIgpAMyShGPx8DOk5ptTJORyefr7BikWqmSzfcqHu1aTGkejQZM8JRLZBCN7RjACg4X9gwzv3MPiBUOsXLpcnpmFsX4K7jQ7t24mHY+x5fnnePiB+zlw5WKWLelmv+ULqFVKND0BQ1U8LtPT05hWhIVLVvDspl1EEr1M5j0yPUspVQNmig2qvktiIEahnieTTStyViTmKEm1E7XxVKpwZ1j3QsAx/JcUAALW+4qBpyE+gBFl29V0o7TcKIaw/FV9KvhIDcOW5OsagV5UAyQ9SIXyXSMnBuChQlAAdKVgFMBRFDWSSlJTwSJqtxUmoEitxU5lVkLcrnlULdBmxM2Cjy8z2Q1EsePgycBBMRxloB1KqhUDTzEcXzw+nQ84CiImta54xZbVOW01MrTqC/CrKwm8LiXLNpwcRnwLujOMZklQjti4JBUrUMJV1C3SkFRuX3liNhsJBVq26t3Qkv7UVkExuiXHT4JiwsRrzaiHsvJZdmiH4dixJGoHx3RCYNQG2GE4ivGo0Dnj4YZoyO+RAJpqm2UqX4tCKxV+jy/AsNzn5TkEnBRQUDnwqvOhawI4xnDrFo2qdLtJLDOuzlFIWJC1FMqz5TyKh628B8uSsCGpEzw0FR7TSbKWXxwmVYc3WRk6zguN6QTGqPfUmX62pUHi/yCJnpm+PvbOTKOJr4Tncvq/fgESGWVsvU8PSRcu57nvqo+SEHN5SbPKdpOfmEBrtZSRakfuGJq4dgrj9hRc3en2nR0RUlINVQRbMqUVboucYynDfZOKaVPszXDURRdgnngc/o5d3PTdH6uG88IrL8dZtpiJsTx9vb1q0dz11Wsxp11S2T6O/OB7FUC552e/YsPzG9GPPZBz3nQp1Hx2/upX5H7/ELrXYooYx7/2YhJnnyDVH0hSUL3Kc7f9gvUP36NMmS9957vQjjyJvU+t5bYffY+BcoOVRYNgpoabjGHpLj3+jDLfHg4SvOL9H4RXnUHx+Q08/LlPs7QekAhSGPsfRM8Vf4c9mGWjGBg/tYaT33EFC8RLY7LMbz7zryRcj0R3ktXnnU708FUqUfibX/gykbpObbpCMpbk7/75A9CXZv1D9/DQrb/i7W+7AvvQk2F4hDu/+jnSbkF52dWiSU7/ly/CwqXUn3qU+37wLfavT5Co1ag0Y1QNm6Aryc7A49x//hDGsmXw1Hru/P4NaJUiTqBjBVEcD7okobbpkU5E2RYLaF12Lge+6gzM4XH+62P/ypF1m2YtYKRnAa9875UE/Um2bdzEvdf9J28Wn5azjscb28Ft/+cjrExEGM9NsvpvLqT7bZdRGZ3mhn/8GCutFGnDYapW4oLPfhhiUbj7UW797S0sftXxHHbZxZCb5K4f/Iz49ikouuTROep1b6DvVefh5ae456Pvx6vkueBLX4R0P+WbH2DtHb/FDSaY8pqc9eYP0nXUMVDcwX0/+haxPTuIOFE2NFq88Utfg0Q3W++6nz03/orDTzyG7FsvUTeFp667lqlnNmCnuzj93e9VidJ7n36aLb+6kcCtM3jSiRxw9rkQ7+Lh7/0n/rpt+NNTJAfjjMwMozsaSd9kaTPFosOPh/1XKPr+fesfwkjHsGNp9lu+P0eecbYCyn//pS8Qr5QwcxNERY4tDh6mwUw6zenv+kc4+FDy657hsW9fjz4zTvdQCrdRo56vEcsOMty0eNXb30H8mEOoTo7w4099ggOjCYKxHFoiyZJXn8/Ss86BiQq3//An9O63kGNecSKkE9z6ta9S3r6TrKZLtBCHH7aKxLGHK7To5i9/maRtMxBP45bEOyOUdM3fBxSAMY8NEzbKHU/adqJqe+uQr8lD+ebOAxzVLiAAjeuq8AX5IzKUvv4BpmdmVAJwrVbFkolaKs7zboVmNovvxNGqLZZoCYKJPEa1gd2TYrTL5JWf/EjIehwtcPd1P8feO0amNkGsJTer//8PPWiRiglbwaNQcnEyPbjiZ9qT4ZAr3wEzecp3PMj6u++lJxXDb1QI6jV6e7uZLs4ocA9VqOwbwywEHGXblRt+2I0Jq6GRiLDNCBmOk4MZWr0ZBnsHyTpR6qPjjI7uouH4RAcWkqeLgiSYSbkk0kKgXm+oz+r+4Utx0AqL7fbfJZZN/k8kh56dVJ6OkjptaqFEU1lSt1OG5f6gWFDClJSmXDxjpLBQ01mRcMSIiOdjYTfJoMBgrElpYoxFQ8uFMExZW0DRT1IjIocKw6hg6GUsq6o8g2pNScf+44BjuJY7AFK7MW9z4GSWKxWPNIiqSVf3sTC0QUC/Rk1SVE3V5MtDmX935NcygtSECVUm545RE2+6uqmYDsKabtkae8sFurp78XJVevQWfdoMq5b04LsNhieLuMlFNO0sui4elVCtNVTQhNeSgsYP2TG2pFkm1IftiJRGWX0rJr8wZHUpTNpv8qXu5iHhb26VzVc3vNgWIVRrqB9QnwXYUDVNG4xTIRAy0W7/CX0T9239hh6U4WMWY+xcxm2QQYIVQlN2fV6wTigXVcEwsnUpTCdMGxf4LzyXbZmwrDm/RbVRpdqoqUbcjthq7YisWvyLOuCueh3SWHXkRsLgk5AjaShFxtpoKOBAACCRfUoQkyKdtQcGcynRIbg3H2TsgISdsL7wlEjAXqg8UW3SrNn+XBRQeHza8VDS4HXUM4rFJF6p4ee57OmOpU87VVn9jFx94Wf1oRKWw1bKVwzkfRs4ybVuthpkIjb1/AxRS1gYE4p1kc6mGR4ukM0czN7JJka6l8l6ne/f+BMOO+ZY3nTxOxj3ytzz5BoefuwRzjjhRC467nzGy2N86lOf4Rtf/i63P303tz1wBx967z/zsX+/irf9/eV0RRN8+dNf4Kuf+YpiNt215gFu+s2NfPID78Zym5ieQSLax8i4h+akIOpgx3xa3hgRf4Zks0yy2STTsvCqZYqNGXoHuojGouRLRabzBbWvmfEutGiGasvG0yK0kMT60PdK+VsJA0EARq8ZGuNLwJRilMnRlXCiOrV6FduWFRnWxuHxVtz/djJ4B64OgSoBF2V9CdAoQJswHTvrT/YdkWTKXuREIsoXrlgtUvEqygexEyrTYWt34Go1KJh/jc3zG5278sJdY/YqnrdfdvZOtZo7PqLttav4HaYkqfp4NZdEJI7R0oiaERb09NMUCaAMRQxTpcPLQNKJiz+mp/z1am4N15emK/TYcl1P7a8CtkpojLCN49HYC5hFnaFC5wXPKSr+8P4/v7V5+R1qbscMe6TZI/eCXzgL5Xf8ftt9njCjFHtJ1oI6iOJ5KzLp0OPLa8jwSESnMDa6F03zGFwgvm6S/isSuIQaxIWTlDZQ0N67VM2lQMx5YEdnIKJk+CHDUTzdZCAjx7iTVK0Geh2G47x5yHy2owwrxZpEJMzxVBc1V+SyMnDsYmRkr7qfx22NiN6kNLmXA5YM4pZyuOUCp514vGJsBoFJqVRnZGRUyWRj8TTNpk7dFWv3bsZzRbr7h8hVKliJODPiVy7WdGaALT2xSHuLecrlSZYu6sWtTisLhN5UlnyuQqVqoNlZqoFNTpQvEYNYxmF0YieZrjS2lcAyJQ23zpJFS9ize5RAAqFs8VNr4VgGbr1AKiZszhr5yd1qz9pv4RALBhbwzPNbqHo+RixBseFRbmmUvIBk36DyZ9RMJ/RwlFRxr0EiYmNoPvVKiVjUUR6cwqicnpzGsR2y6S52bNvB4oVLSCSSIZgjMJLnUaqUsSK2klVHYzGm8zUsp18B7cmYgI0e9WoFR0Jk9SSGk1SsvMlcUYENAmIKQGwLyCnBoaKpFh9dS6NYmiaVjSpfvEQqwo5d21kwuFCdm2RiAM+NUczr+M0M+AI4RnGkTqnPELErOOkqRryMq09Ra5UIBEC0hJ0lxzZQoVC65mMZTSxT6r+Gqg0F1AsVGBKOFA6lla2cvOv2QK6vZwHbtu4iEUsjM5NWSyMWTbBt7w7MXgszLkCoXBIy/jKUJF0+9FaAY+jYmkajXGawpw+vVuPeO+/iynf9E3ETvvOdL3DOWSeSSomvoUatWlLA50DPIPWm2OKItYBJLNrD3okiW7ZMsXdvhURiiGRvF7VImanaJOnuNFP5HLpjUHdrChiWsJ/O4GB2EN3hDKvNRe7acu3LW5Z93m4DTxH8lgSqSJCIHB+pHaVeqSuQTKSzflDFlfuVLo7FMkkshGBXh+GoPA3byc0C0Ol15eknNaFKPm4JMy+iZNdq79A74SZtT9x2qvEcK28uIbk9wlV9nwCOTS+08hHgPGTkNvGFeS5qVeXn2Nk12onJ81KT5b3J+xJpt0irdb9HAY6NwhIa1RhOxFS+lVZyK5qzB1+bVnulyK0NLYNbNxXgKECiem+eg1dL4Zb7ada7FOAnx1WBmgLWqePnYtmtMKnazimwcy4IRr5PJniq+mpL1jv1jdzYOqDkPGBXlqyAvQI4KpapLMYQ1BWm4hzgKIVmB3AUCXxL1ZYqqUBCNuVaadjqQ96bY4UMT2Fi+lSUpF6AVcMM5dICjgeK5SpdSMiw1I0w6EsAbAEbZQ2F3pYCOBpo288MPRxni+bOHbrT0HgepmWhm6aivDsx8YXIke3u4sCPfhS6esTU4w/vln/O/7gu5KZ4/gtfYGY6R29WkoGqRG1H0b+bMuURScILXuD89jYsVucW1J/zpHPfI8WTGM+avkZKjn+gUbGkiBbqtk7NNJlJOBx78QVEzjyF5vad/Pxr/0FftpvUogGO/4e3K+NrO90Dj6znrv+4gVLLY9XJx3HAxedDrcGGI/aexQAAIABJREFUb/6Y8T3DRFct4cTXvxq6Uzx/y2+ZvPk+IoU6Tnc3Y5rH2R/8Bzh0f4iLfK3Cmm/+gPr2YbWBn/2ut8HhK9mx7knu+d4PGSi47FfRSJgWuVhALT/DAb5FPWixayjDkW+9BOvU46iu3cimf7uB/opGTmRDxx/BondfBvEIu274BQ/dcy+nv+utDJ16Mu6jT3DPf/8Ko1qj4dUZWLmMo999hVr8a+66m9/c8j8sHFrKicefwuFHHAu9/Tx7438z+sBdrDp4fxa87rXqwK677XdseOxxlaS2fPVqjrr8zYpSVFuzhoe+/z0W5aZJtBqQjVN0m+qiGLXglKuuwD5AAMeN3P/dH7GoZVKeyhFkk9TKVbqbFr1OQkb5jHdFcV9/Code8ErYOsZT3/wRxkievVM56isWc/H73wNdWXY8+iSb7nyEVUesZvEl50A+x93v/TjZhks1ZXLABefQe8FrwEmw6cbbuPumm8ks7uPkc09n4QFL0J0Yrdsf5Il77qeesjjt794Aq5YyvXULt3z7x2ilgK7uJVz47n+iOJQm1Wpx9z98iKxpcOQn3w19XRRuupO1d9yN1XLJ6z6rXn8xS0U6XK3yq6s+ycJSk3gqybaEwavleO+3gsl7HmHjt/6TQ088ju53vw76u3n4w1+AXeOUGx7n/PP7YGk/W55Zy/rbfoeby9O9YIiz3/JmGOpnZtt2Hv3lbeSHR9B0n0OOOIRDTz2RPes38sztD3DeeRfC+WdT/P3D3P6726j7HpWWy8mnncLqi14Nzz7Pgz/8KdrIBImZCl1WhIbbxEvF2Rw0eM2nroIDlvHcmjU8+NNfYFZqmJZGxLZxyzWqNY/ehUtYumoVR5xzloxNee6uO9m0fh25iUl6hgY577I3YvYugDXrefT23zGteZx76esxDlvFzsce5b6776YyPcOS7l7OOfU0rIMPpv7Yo9xy869JJCLst98yKvki2zZuZtnipcTjMZXcWiwVcOs1ErEIiwcXsGHt02hek0V9fcQMk4k9e0WkQTaRVN5dks4324jMGizPNTBz4OVcyf+ColdkuiJvsTXqhq7+LpPXqAdOU8NsalSDgFoqTu/qQ1hy0vHoRx0F4zlu+vrXWTw+RrwwoxqVDlNJrqOOf9WLTdhfvMP9NfMWM/CJtDxqTY9KNEoxHmN3q8kbvn29vADU+Lva4pfv+yAZv0W3rhFvedhBU5mjiz9MrSng2z4CNgKIyP217cUie42cQ1cGAukIp77rrSo0Zo/XoFJ2sQODHjtGLBHFjevUDUuFsUgzPfeY/1o65zEEMcKmtF1MzjbQYcrvXJv2MhNRYcKqZnseoNUuTUM2rEtCq5N0J3Fzo+y3dClb9uRoZVZQ1cPgGvk+K6iiyY1eMcPkuf804PWCo/siVt1LkUv/3LOhwnPsGJ7v0qhPUy1N0apVFCNU5DquplNo+sTiKYKGS6xVJ9"/>
          <p:cNvSpPr/>
          <p:nvPr/>
        </p:nvSpPr>
        <p:spPr>
          <a:xfrm>
            <a:off x="7642225" y="3308032"/>
            <a:ext cx="4267200" cy="2971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12" name="Google Shape;312;p12" descr="data:image/png;base64,iVBORw0KGgoAAAANSUhEUgAABRwAAAOOCAYAAABiHN4DAAAAAXNSR0IArs4c6QAAIABJREFUeF7svQmYZWV17/3f895nrqmrq3qApummEWlAEDAOEBFQBo1zHEIkCUiiJiIiGokxIeaqcfyME/ghJoYbjcYhej8TfZLca4xDEAdmep6Hmk6dcc/7e/7r3fvU6Wbw0s295vtuHZ7Dqa465+y932Htd/3e/1pL2/q8Z2RYfiy3wHIL/FJaQDvO2Zdpv5TTXj7ocgtICxzP+OXQzdIM4A+GhkTTECYp/EoF2ywNZ171SuyaqKNVrcKyy3A1G+VUA3SgaydIDMBI5Z/H+Mhg8LhJjCzL5DSKa9I1DYZhII2TI37P9wyuWQuRGl1EmYFUm0KaODBiH3WrAzfehtbcdmw+YzO+f/c21Nc8E624ikizYTkxTO0Q0tCHgTGksaWOqwOanESGJEnkaVlmcVZD1yhnwbcNzu1YGkBDAgMBkFlIk1EYWQJbPwxN6yA2EoRaFf1sFawMqMe7UUl2w0t3I4WJtrkJPWscvgmEWgaxQ4aOzNARJBG6fk+erW4bpmnANE1omoYkjuS6bNNC2fIwUR6Dk2RwswBOFsBOQ2jIEMFEqLnw9SoCvYRI95DCgMH/ZwksRNARQtMDpFkIcBxomvSNngFpkgBJBsuw5HdaqvqXf2Orafy0YaJrl+WVY0g1fYYsS6XfweNYhpxP8WSjF+OEX6VpOqI4lc4zTAdpyjGtodEYwcraBP7xn76Bl1/yQhiI0O3M4oGf/RjT46M4ac0qbN21H+tOfRZ+/PBDsB0T9XoZ8wuHUa25GGlUsHfPTqRpAtMwMDY2jiTOcPjQLFZNr0EcpxhtjMHUXPzd330JF134XHRaHXQW2jj3nHPx8ENbkaQZTli3Hg9u24YgA9asX4/Y1LFt9x7AMnDW2mnUm22YaYh/33I/mlmCM88/HxpM7Hx4KxzdQqZlmO3MwxoroZv1kBoJdMSw0hRZoiFIHFRro+h1FmFXHHTMEGkWwQ4CjCY6ynNdVD0P+4MO4loJPddAxfRQm49gwMVB20WPYwMpdD4zPhPpY/6br/K3LJVXdnQ++uWnWDdhWg5iP4KeAp5uw4aBp5x4Ci593iXYtX03/vu//A+sXrMWv3PN6/Gv3/03nHHmWdizZw++//3/jtnFGbzkxVdi/7492PLggwj6PfzK+edjdmYGu3ftQZymOO2pm7HpKafj1Vddjbe94w8RpsCFz70YH3j/f0Hd1WEbGc466yycdtppuPDCX8Wtn74NYRjh9NM34xOf+CQqlaqMrmc/69nYtm07mgsL0jdr1q3BGeduxnOeeyE++clPI45jvOwlL8UbXv96rF65AkGnBTNL8Y2vfxV33PE5PPDQNqx/ymZc9msvxytf+zrAMOD7Xdx91w/xqY/9JR68916cunEDLrjwOfjUbZ/CTTe/Hb/+utdgx4HdSA0gzmIkSQTHtpCEIUz2L/8AXfpZhr+YFU4Y+T+SNIVu6jIOe34fYRTBMA1Ytg3LMGFqBrSM80nZRf4k/9Y09Z0akOoZ/CRAq99GJ+wjTCPA5NzRkMaZvP9YHsWcNGg4dR1JkiJNMui6Ac8pwbVdjNQayOIMaZhAz3TYugmD55xmSLMUiRYj0ziu1HkPW9RUjAntGrD3wF5EWQTTsRBEPgxLl7aJk0xsgM5z4NfQfqSZ/JvnJTbctGCbNmzLgqEbYqfSNEWKCJoZIkOMNOOBaOtNRHGGfpAgCCKUy2XYtgVTA+LIRxj1gSyWZ5wmgGnLPFD9VvSfeuVD19XdUbo3o2HMBq+852Xyd/Vm9sfwa9En3W4XnufJ34v39Pt9VCsOorAp9glwgcxBltjQNRu27cK2behIoHEua1k+v2mLZRrLjJ/tdpHqhtz7aHf5FBurZdB02uJE/p1fgPpZjVQ5b9O0EfYdBJ0RxP4osngEWuZBN1JoRg92qQXTacNy+zDtELqRQNNSda/NMli8/ixDyvGQqO+U/tQNselxnCAIQ0RJPDgq253v5HXXymXo+dqB95bi/lPMB1lXGDrSLEPM68vvk3GSwI9ChEkkvztiXXHUnf4Rc2Povp/fzo5l+gCIoWmh6gw1WgAZhxxPai6oO9/SeMpH2WBNovH9iYc0HEGWcIyY0I0QhtOEbvYQJ301gdISkNnqi3hMo4NMi2T88Z7J9qftME1L2j+NU5nPps57Q9Hf+RhWZyT3cgucy/n5aZqMdx6C7Z2wvXl1nBtHzY9iDGUp7zNqkvO+h8yQa1Cv7H+uDXl/L8YNx06ajyGOg1DGqlxjpq5FjSG1luPaUtdNmRMaXKSxgzgyEYcm0iSCZfeh6aEsTDJeEE0Ab2T5WtDSDQQ9H4hSVN0qRsujKFkejExHogG75g6gE3Vh2RosCwijHtIslrVrEqcwTc7LYo7LQkj6ndej+oV/50HzeVUsbmWg0q45yFKeq4kkNpBE/NlAmvJaU5lPhtWF6c3DsHw1b+IGUn8tsnAK/XYFGizoZh+ZvohMX0CmdaEbnN8+nFIo44FtrWwL7ztqzot9SnVpNy2rAEkdSVBHHJQRhyUkkQWT6zu2m9GRe1Qal4DUlnlo8B5jpojTFpKU4zBT40uPkaKJVJ9DfSxEprUHRknZHfYvu5FjMBqyOcU0O/I+sWSP1LhcslEcB/n9NdXE/BZzTP0+gWaEqn/SErKMv+OY9QG9K33EtrbNBpCMwO9piKIYhhnDKQUwLUifcKwuPfLjK4OPjPcK9rVG+5W/FgaY815+5luLMVLci9Xf+HnVL5ydlrLxqQWkjvKZeP4a30ObXfglPCe+15bzk/7XLVlza8vA8Rht9fLHllvgSWiB4wE2YieOba3+JJz58lcst8D/94GjaS4521zayJKHN9J8/ZXE8eDnYSApy0pZMA8DR0uAY83uwIsUcDzn6efge3dtRW36fDTDMiLdhmWnsI0ZAY5ZWhMnrXCo1EJ1aVIrB2wYc6kFrXqoBdqxPghwNC5EUhtpmgNH7TA0vYNYTxFqFfgCHDPUk92oxASOe5DCQsvcCN+cQGxqkCUZF/l0ipGhG/TQ7LTQ7XdhuQ4SQqPcGaCTRxjIS7Q1C5P1FbAIAkCImMCkGyrOARfUJmLNQazZiDMDmTgFdJgVgOJCyg+74NrN1A1x5g2CYl0HF+ri8Of9p6U5qMqdNYGfmoZWECDhWiv/uywJxQHU5NU0VBsrt0u5YMMPwzQR0inh4tywEEUpwiCC65YwUqvBNQw0yiUsHNyPyZEaEPRhZjFqlRJ27t6L2BvB3pkFTKwYw9T0JDrdNlIkiKIAO3fuQqMxCl6gbjgwdAcT49MIgwRbtmzHxIoVWLVmErt2bcdJJ5yEJIoQ9nyM1kfRajZhW44sX8MkQUS4oqu+CtIYdJUqBE0HDmFqxQQOJj6aaYzKxAQWF9uY3z+DRqWBTNeQWEDfzeDrETphF1Hoo0rvJtGh6Vz4Z5geH8NDOx9Gde0EZhZnMTXWABbaaHQilAwLc2Ef3uQYDvs9WImG0S6XoQ7ativAV8Yin+zbAjwOgUZxfWXFvtQXmaYjzADb8RAHEfQ4g6vR60pw5qbNuOHNb8E3vvIP+Oztn8PZZz8dL3v5K2E5Ls4973z8zZ134lv/9N+QpD5e/JIrMT21Ev/tG99Av9PBrzzjGWgtLmLH9h2wTBsrpqfhlapwShVc94Y34fP/9W+xc9ceXPUbr8Etf/Q2lCwTJ59ysoyOSqWC33/TH+BP//QWgc5XXHEl3vjGN6Feb+Ccs8/B4cMzOHDgIKIowulnno4g81GqVfDWt74NH//4J7Bn12686Mor8PGPfgRZGOCTH/soPv9Xn8PatWvxohe/HJ+47bNodgNc96br8XvXXYOtu3fiBc+/GHHPx6tf8QrEgY9/+Ievwam4ePmrX4Hfe8vvY+f+3UhMAg8CxxiObSIJI3HmxcnJ/ieAI1IQMhE46oYO06ITocMxCZUUrBOXhbAxo3PFTQhONg2ZkSFMY3SCLtp+R+BjSqeOsEd8y2NbxBS2gM61QIo0EyebPzuWC8dyUC1VYOkWLIILHotQiVCS/3Fs04aLsVdUQt0BCnhHh0oTELDv4D6EaTgAjrqpCdDgvoY4y+JO6WJ7CBv55NeyHUyCWYJxnufQPSYl8DHpsKVI6ZByOyXVBDj6YSKwi9DOdV3YhL5xhCjmPSMSWEFolRkmUrlpKMhCG6xoh7oGgQL8N9kpbXABq3JSJbPpFzQ/oYtlWeh0OtI21WpVxi/3wqJwEaZBWOCJg5klFgzDEdvDcycYNeiMZin3FNXxC+Co6Vjo+2KHM1oqbvTQDovTz8v4xcDR0G3EITccGkjCOrK4gSxxc7bah1PykelNmE4PjpfAK3HsKhAUxyEsHieHlzn2k3HAfuO/wyiWMU+4LPdljhm2qa7DMHSUXe8xgaPcqrJMAP0wcKRNjeIY/TCAssRLm1jD95ZiDfKo3VPchuSPxzZ/FICI8o2cAhawNaRR8rPKgePgMEP3v8yEgTKyqIw4qCKJHJkLhhnCdJsw7C7ipKsuKeP4yDdPtQAw2sgIKnSuPQjgC9jL+y7BpxqzWVLAULUuGoaPHEsO53VObHXOL9qUIeDIvns84MhxKfM+h4wK3uTwcXhrURkPWXNwg0D9rMCjeihYq6ASWbXMPqQpYQxtDTc+HaSJjTS2EUcGCDtNM4Cm0walAhszgY1q11RaPs2QxamslepeDTWnCgsWtESTdctc0Eaz34KmJTKuo7gvkJ42kZuSOu+Hw1vyQ9chkClzFLDKAdUR60mBrtyUMmVeEzQRPMq/U0PZNotQrwPdnoNm8NhAElaQ9KeRBisQ+VU5B8Pqy/tgtKAZvmz0E0zrVg/geMjXVfxOjoWMbcmFR+YCaRlaWgPSCrK4giRyVTsSfCYQ6EmgyY5PY0+gruxRCEcmuOsPgTWupWLoVgeatQCnvAjonUF/KeDH/h0yVI9YY/8i4FjM4hw4ij1RAFeBPfUU+ybAmr9nP/F9BRTkppIm7a2jgiwpI+LegBbDtGIYdke25RXEHwLKMviGwadaJxdjV/2cG2C1BX/ERsOSTzEMHDn3CiDP47F9+coxoNqLm8wCJwXW8noUdBTILv3Ep7YMHI/VWVv+3HILPBktsAwcn4xWXP6OX1YLHM/4FZTzS1Y4xlwQ6kq5MVjQyoKHC59UqTeKReRQI6slBxeTPcSpgVSfRJKYMJJernDcjs7cdpx51ln497u2CHBcDMui2rPtDI4xjyzhQquMLLOUg85jKpmMLBjp1FAhI+v1wrEYkjTQUaYKp1AnPfExoItzkaUesrShFI7aDHSti9hIEWhlBNmUAMdGvCcHjnsFC7atDQj1iXzBosmiPqUjlSbo9Ltodlto97qo1quiEOF1UeWoVD+xQEc66JPjU6IsyAwboPMgagBNzsWgs0onP4sFMMpiVjQzBmIYAiRhubKVzebh9xK6cSFP8GgZ6liijBOgWCgV1bLKykJMlDLoSR8ZFUepUrMW0Jfn4ff7wwhCORN5Q4uuwaEiiYtEqr6UwjGK+D0GSo4LS9fgtxfRW1zA5EgdJRNozhzCyvFRzLcWUF05joML8whjKscIVgHbLcMt1RDGOvqhDscbgW5UMTfPhXoVo2OrML/QwWJvBla1C7eSCiijWocuXWdxEY6hybGzNEatWpYFNWEmx0q5WhZ1V6/dR80ehVmuYQ4xFtMYmesKNNUjoOxV0er10UoifPvu72N/ax4HF2bR6/VQd0vQwgw1t449W3ZgujGClABixEbgZFgM2mg4LmrdCONuGZOTK3Hh8y5GN4lgZyZGEwsO18tprohTo7zQ0whcfCTkVSqYwuXlnAiSBJ5XQtQLYKQaPMNGv9nBuWecjX/4+6/jrde/FTdc/1Zcesnz8WsvfimuufY6nHPuubjqN1+HD3/0Qxgdq+E1r/l1XPf61+Md73gHOq0Wzn360xGFIbY8vBW+H+BZz34ORsfH8fFPfAqnbNyAw/OL2HjKJqycHMcP//1fUKt6WL/+ZIyMjOCnP/4ZDs8eFsB42mlPlXP74Q9/hJJbxoaNG0Sh8PDDW+D7Ps582pmYPmEan7n9/0alWodhmLj4eRcj8H188+tfx0i1got/9QKsO/EE/OXHPg7TdjA2OYWTNpyKtSdtwNe/+Q38yS3vwte+8mX89lW/iZvf9nYsNufx15//HL78tb/H084/Gzfe/A5ROCYG3YJhhWMEgwrHo5yVR1M4GpYhmwZ93xfQJPZSV4oUz3GlTzivDTpRQ6BANJJC7TVROXbDHhZ7LXSDLl0UsXFHyaeekAnjSKDDI5BPJ6xbUqkR8ClloYOyU0LFoxJNEzBNtSPPl8rrlABhCDgOwxv+XtSdWnoEcOyHfRTAkY4YlXGiztJNOLYtgFEpHpXqQwBk7vQPlIbi9sXQqLijuol3kyQT20HFdMRryT9f8jx4Dp28FHEciH1LIqW6I2wU2yuAd6g5800rBfCWFKiFClzZME0Ej48GrBRwU5CH9yE+Dx06JL9bsWKF3BuTJESW+TDk/mnTogqIIGCwbUcgJZWNS7CRqjRCT54wBDR24kQ2qeJc+c7+FPurRKu/QOFI0MtjEnR6QFJFFhN8eYgCU4CL6+mI00UBHaVKhlrDguPqsqEThF1YFtWXSuEq7ZEwuoDXlsg1xgnbPFHgkOOVNpV23zBEsepQnZ1D3ELhWPy72LwkCONnRHGXb8wRhBE4JgKwHn3TcIA1HnNPcXjj8QlNnfzNhcJpiF4eofJVZzCwCbmNHhyJACiYQBo0EPY9JDHvPikMuw/TnRdlKX8WRV0OVJTays+BI6M4CC74uRzy5vyO85lzZjB2i/WZ2sOQB8eyJSo89T62M5/sSirTqUTt9fvq/IfnxkAfSyWyWlyJHRRbqBRjVNbJeJD5Q6illG8FaCRc4ZigclHBJKVgU5vF3Ezhuo0jOxIApLZjCO5sAXeiEuM9jhu+VE/qXMsRNnKMqCe/Kg5COIaDmldFo1SHqztAlCHj09DRykLMtOaRpKEo+jgnOW8K4KhA6tCKpaD9j1C2DSvjigUOAWqhVlOKNY2gSZRuCh6LWtjoAeY8Mq2nNn1CD3F/HGk0InOSfamAIzeHuwJYZX1rkBZ2AT0Q8EbYJmrX2BKlIjcPon5d1H1UNyIltM7VfPl10G4YZgrDIjhnRFJJxqH0nxaKqpJQlP3EMZjE3CSNYJe4Gb6I1DiQn5NSVRfAUYG0RNrykZv6jwcch+ehUksrMCd3ySHAl9sb2njZfCPkzNWIMhZd2TihLVPQTsX9sB0t1xeFJtXD3Nw5UuE4fPyiT5VPIUZ3oG4kzefYoCKUsLM4t+LzCq4rZaRS8XOdroHHU2MhSxy12ROnSLMeNIOqS/ZHoa7UYZtVUfSGvokozJaB47GY6eXPLLfAk9UCxwNsxBQe6+bmk3UBy9/zf3QLHM/4/c8AHAnIqHSR8D4VDyMOrMC/JHeKH6WH1d5gDB0BklRHok9ImImRdBVwjHagM7cDm09nSPUW1Fedj1ZUQaKVJPzFxjwSgi7dg6arkGoek6oVOiYDRWC+upZb+FFqBjoqskg9xk6goiYBF8wlUVoylNXBLHS9lyscy/CzSdhZmgPHvfCSfUg1Asf1iLRxaDEX/IYo4fjkEjuIQ3TDvoSMsX2DiGHPae6AMiyEW7WQMMPxkQlRTMamh1h3Eeu2XLvFsNzUh5t04KQ+zCQQcMhjR5oloekJn4S1slhSixxRJ2oZo7vF2WVYNBey/Kx6zZ0MZPCyAG73IMywIyAlDEMBlGohrRxtjgX1GPb6Cp1FJsAxZEg+dHGyCUy5AKNwgrCa4XYl20TJMhB2WjDSCN3FBZy0djXmW/NoBm3EOpUJCVKCCdMRoBuR3hkllKorECUuFtsJRsfW4N77duIHP/wZ2p0QL3vVFZhYk8K0+5idOYSy68CxTIS9DsquDb+7CM+mQxyLU22Kv6wWnuJo6S66voOeZqPvmQgdC5FcM8OSuTjXUB4Zx6FeF++7/TbMRSG6ospwUKLiMszghsCzzngafueKV+NdH343trYP4rDWR+WEFTi4bw/KQYoR3cGGqTW49upr0PV96FGGWmZB7/pgwJVJT23g86ofhhIcDLV87tgNhZDGHLO2jaDbF7VL1S6jeXgOmzedhrmDs3j+RZfi0oufj+c+9yLceONN+PuvfA0nnLgOF19yKZ7/gkuxavU03vXHN+MLX/giLrjgAnRabZx55pmCH+677364jovp6VV4xjOegS9/+cu49977sH79ejz93HORpiHu+fmP4doWplZN4/LLL8cHPvABARbtdhvPetazBThuYXh7lmL9SetljDzwwAMCMU5cdwIu+NULcPsdd2Dvvv2YmJjErbd9Bp+74w7c/IfvxIknrMUrXvoSPP2cs3HhBRei1e6gMTKG2+/4K/SCED/40Q/x8l9/KeZmD+PTH/s41q1di4rn4t777sEVL74SN/3RO/Cqq1+LHQf25MCRDr4KqY6pcDTomBXOU4498pBqwrbcbRBFI4GjHwSI4kjpwXJ7qcJmFWyjyljQGh34fCNJ3mvqgKWJsrHZbWKx0xJlF9XB4qUf8yKGIXcFcMwBQVKAOoY0MwWDgbJXRq1UgcNNDYZdc0NAVE2yT/CEgKNhm+hHfQmppq22GM4fJXK9TN/gUY1oMXxSE3UWbYjgvjzcWoQzhUXJAQPvP2wC2oAgCJWiLm9j3hMYzuzRthB3ULFNRCUwLJb0Fdx0ouqOLnLRNyL6ym2YHE4AJtVcSr0vvT5Q3iyFSh8dVk1oyN8REMzOzspXjY2Nib0UQJARcPBgpsACmk86p/wc04EIjCSsE3ebsFFBaT55jYGui/2k7eV9gY6+3I8H6UVyZ/kRCixeKR1zpbQRm83Qy7QqCquYoZehDcuyEcVdUTk6XohKTYfjKrjFMEuG/VLlJ5tZksaEgJHqx1jai6r5YtNPYFZ+JG6e0e4wrcDRYdSqbZcWDWw79gf7qAj3DeIIvaAvSt/H2zB8/Ft7MXePzwkYwo250je/gKF5qX48knxqSQVRbwxZNII4KImKiSBOt/qieNOtRbglAjfq6ou2I2QKRFXG0RpLWKwrmy1yBI5jSVPASIU8FYtEGyxtCotiV2nEFNQful9zI4TzgDCe87Mf+IM9jaU1VNE3mWxMFqGuCjISNvIb+QpRdesGQ701GCbXBAoQqVB/ppPgdStlowBIjtsCIBF4MWUN0zZIpIpSsnH1p15pfNT4LiBj8ZobDMRhiLLtYbQ6irpbg5EaSPwYOuOpbQstRDjUnEPINA8SjZHCtFS7RSHHsJoZS2uYYr2YAyiBUDmYyi3+Uj/zunjOBE3FOeeAOA85J+gkQKZiUMAhgWHiIA2pNGYMRUm1icyzHjKqDbn+4OYyQazB9llqIwnVjjykUQNZNIGwy/HFVAkVBe2k/QNRUxIc0v4Q7rJfCHRF4ahCVlSoutFRNlgiibixzjVaBMtrChSPtX3QTYZ4qw0OAlSCRipTuf3/SOD4WJD/0XYFeDPN1YwqVn5ICZsDRzI9nr/J61FrT4GNUR1ZUkXQpw1lSDpVsG3oVguGzXbsIo59WYstKRyXbM5ghOfjSw2Bo/qZtjMtq7D6I5SOvEEo4EjlrFLr8lo4J3jPLlSvZfTbeXvrTFkRwCkxTUCueuRXgNDURuhbiKPlkOpH9tDyb5Zb4H9jCxwjKxic4TGv1f83XuPyof7/2wLHM37/MwBHLlB1khgwPIy7pBBniQ9xQPKQ5qUl6lJfUmtnpQy30pEYo7K4M5JODhx3oTO7Q3K7/fDurRhZcx5aYQVR5kmYrpkuIIy6SLjSoSImVwzJcidXWIqSwjQHywRZMhzhW3CxXexePvExlmpUCjpIMw9ZVhFFoYN56FRt6szNWEKAcdhZgnq8F9VoH7zkgAC+trUOsT4OxHS4mFmR6x6qmRgKzb3YRILFDs4cEoeSDiTDMAn06FyyjeuVKupeVRSekeEh0F0BibI0T8MBcHQzX37mURhGm+oWYgkVMuDpjgAE7nRz4awWiCr3DoGQ6zLmZwk6qhyAdGgAO40Qzu7FWNnF+PgEGiMjAHMeIUHs9xEEgezOH+VmDdneTDaJCQiohJFVK9s0IXBUEI3AkS6Qa2gCGutlF3oaw6tXcXD3bliVGiqNETUGCVotF/0oxGKbMNrCtu37sGLlWlTrK3D4cAt3/NUX8K53/RkcrYKbb7kBv/kbl6LbPYxqtYyS58Lvd+GVHDi2gdbCHOrVEvqdNjKCJpPOfiJ5CtlVbqmBXYd6iN0KvOlxoORiod1GGCawMgt+kEIvVdE2TLz7E59EVh9BoNtwvBqSXoLp6giigzP4jctfhOedcT7ufuhnuO2bX0R54yr84MAW6K6FWqbDbPmohRrecs3vod/uSQh93fGgBwG8JIDJuKhC35iH8qlQTypwc11q/rMKgFzKK0ZgxGshcCxZDhpeFQuH5rB2ajUapSoufNaFmJ6cxoaTT8H3vvfv+Od/+Vdxbq+55lrMLcxjenoa3/7Od/Dd7/4bJldOSZ8/9amni8N2zz33CJxbt+4kXHHZC/AX738/jQIs08AZZ2wWJ2/Hrm2YX5jHFVdcgYmJCXzqU5/C1NQU+n1fIGez2RRw2ev1ceYZZ8p1UuFIddSq1atx3rlPl890+wHqI6P42y98EddffwPu+vHd6Pd6eOlLXiIq2067JTkimf+RRoDKy917t+LXXv4K/PjHd2Hv9u3YsXUbJldM4O67f4zXXXM1XvNbv4HffcubsGP/HiSmyuFIRfcScGQOryV4XvilBAECHHNVEBWN/FwQEjjmTlFuHwuoRdjIsGWGL0uOxGE8YWjQbB2xlojCcaHVRBiHoHLyKPP6hI2YqJlzhaPM/ISqR8UxC7BlGxZKjoeyW4JnuzDzHHGESgSHSl+Yy6AKPXPuoBUh1czhWIRUDwNH5iokcOTmFKErgSPFCZKWAAAgAElEQVSVlVRdFcCxEJeoE8tzzRZhz2KzVEg72zaMAmmbhGBQFH4ZXMeDy/Bkcea5mSJaUlGNU21JGCzh3YQ1udJRwGEBHHP1/ADO5LCGYDDL1ZnF/Wd4o4s/M5ybcNFxHIEvcj6uKwpd0zIF7PBQNHdsTwGRotAnpDFhS35WyQYnClgj4yaMgsMS3GdZ8KMIvt/PN6LUdQvEHHaQHy3kU3LQccOJtpdKdILMCrR0HKk/LdAiDnP7r89DM5TizrIBy3SgWzFgNJGiN8iZTJV7oe7keOIYKjYipZ/ywUWQSbDMlAIFYCx8+gIDFoNZgGOeD7UIdaeivR/6iKj1HYTlPtHhr1r22IG9+nyxubO0tFBg4hGMcYhbqb8xPNgDwSPDXUX1JCrOPmAwV19L8lULvBAonH+BqPp81b8Z27Ek40vaSZSzaj4VysUjVI7D8FHmu4LoA5zCsZimMi45n6hyLJjbLwaOBWjM2yXLgaPOscxQ8QI45qH+hIZpXRR1CkozfJ5KS0IawkZfgBqhowrT5VtUTjuGKktkh0BOtelB0KXyyeZPtmWcoGyXUC/VUHOrMBjSHKbQUwOaY6NjJhJ1wDUVwSjHL9uRT7UpcPSYKqATu4NEiJu/j5UntQBmBKMETSrHrPpZrZl5PAJl3fRzYMbNJktCgJnnT0JxdeYqJHBkfmeVs1A2B2RXgTCa44Fjgf1vI40Ypj8uwDEJ+EqoJUEqogCVEG6zI9BRzp9tlzI/OBWO6pjMc6ibgYA8/l7ld61DzyrQzRSadQiwDsjTsHrSb7RZRSg8gXKRS3JoNzRvzOEZ/migUSxHPi8L4KhC9VXYPZXUg2GrxovRk+WjwLy4gjQcF7V2rxtLGgi71EGqzSEBQ9fZ1oTevBeoUOzHehS2a+nvQ5NY+pE5PItNG9l9U2+VcZhILtylcHeedxEezXtHBWG3IZ83rAC2G8FyAwmVJ4hmepMw4HhwkMUE8+aywvGJmvjl9y+3wJPZAscDbNSN6sk8m+XvWm6BJ9YCxzN+f+nAkU5SFKlcUwSOERc/S8CRocCmnasP82YZnm+ESRbz4TGk2qyJwyfA0e7ADXejM7sLTzvrLPzgxw9hZPW5aDGHY+rBZOhr0kYYdZA6zMGlbukqzIQ7v1QU0YHM44ckx9VQQYfBsieDIfkMH2vR8/h9KcBRM0FdI8NVFHBsQtN8xAyP1lwEGIWdxWjE+1CJDqAUH5LiLW17DSJjXHZH08xAwoU9VRwiEtCRmVQ8AgcOHxSlI6kQc1nREQjDAK7nYaI+ippmyeKZeRojnaVgeD4qlE5PI9hgCG4EMwvzQOo8pyXZZgpUmN8wD38rVAFcKDI/V5JG8IOeLPZVbhwFG1WIiMrUdPbmM9FaaOLgwUOi4GFhDDrKXqksyiLpg6Gg6iL0TsEYKi4TuXbxewrJlIR4KUei7Lpot5pwDOaVBEoO456YPw9otrqwKxMwbE8cbp4rYRDbyTB1uK6HaqWO++57APXaKKamVuOTn7wNb37zDZgeW4N3vusG/PqLnoeg18SGUzYiSmPsO7AfbtnLFWk+KuWSqDiojIp8H0aWwaH6iDmeUg0nbtqMAyyQ0jyMuW4bVN406iOYbEzAMD0cbvcRlKp496duRVwdxcFFH+XKGMJWhMueeSHedMkrMDe3CxvGpsVNYmj2x/7p8/jCj/4ZKNswowTlWIM518WfXP82mMyzSDBj2bDYJ2FblMIFSGSIqIT5U0GXO8PD4FG9Ty3o6aQZliawOY1iuIaNqlNGf7GDmlfB6hVTuObqa7D1oa3wHA+nnHKqwL1Ot4fPfvYOfPrTt6LeGEGpXMHffenvYDM8WDcE7NEm3HvvvQIzz9p8Bk7dtBG333Yr+u02piZXSJhzpVbBgw8/LNc9NjGG5z73ufjCF74goadTk9MCZAgVf/7zn0tOu6c97WmifLz//vtRq9awbt06XHbppfjIRz6CIKSCQcM1r/9dPLRlK/7igx+W3735zddj8+bN+Ns7bxfncc/OfXBMA2tWr0Sr3cVbbroR3/rWt/DVL30Jp27cKDqFb/4/38T7Pvh+vOgVL8FvveFapXBkuDvBFOeUFI2hwnEI+OWKRmUxilQNeYggNx+iED5DQFXSQnmXFD6RYj4qb6qEMedPhiyrwhvMdZiIwpEToOt3sdBuCmyhcvKRDtETvP8UwbC5jZRxkTOIIq8inXYWt2FYdaNSF7UgQQWddM4zNZpyJ1KkgQXqytNVMIfjoX2IUlU0xo+p6FHpLli0hI4VNxgIWgmSCRwJBQf3xgJ+qqYdqLVI1gR1SphuioRAOGGodCTHKtJsEPARbLEZ6ViznQ3m35T8rH1Q5Uu4ouyQKpShJMwKWMr15cdlP4lyjFCCx2fBKylyoRTdRyvr+W9CeAIhthcfnBsEjo7jIss3ZHjuYciiNj7ihHk+lcLboTKTmw6006I3VcCR5yN23rYltJjfx3k8XDhNcikPKN6wOqe4GdNBtiUcM9UWBBYw35kWr4QWrUcWrkB7MZOIAsNekPdE6YI40o5dg+1qSIxDohYqQKMcXy/U7RriiOHAqg3Zdiwmxn+y+ARtihQlG1I0DkNHafe8XaWIicAZ1dYEYYwE6Md9UagOHo+xnn/UO7yEaS4V/XliMydPYJGHMxefHd7AXLK0R31zoZAVG8AR7Kh2Z243CdMPkIK5iLswrVxBN4BUPF9+QR6qmRmSJ9dxqEZValqmWxGQNbSuETVj0Z5C4vNzygGjQMocrHPtJLCRtipXDxdvl9dBGw+HVMukyUEa08yoNy6FVLPfcuVXnm+UcEzPRqUADGE7T8q0NJissqf5Al4Jh6jgk9BquVMMF6cpinape5mAcynUoSIyBH8yUkJTyv2qW4OjO9BippwxkFkm5rM+ZtpNUTOy7VisTK6EyuEwRKnkDcltjx5FbB/O6Rz4Le2MDHX4UaHmonjM4Zkch2epoKOCVLS/bD9eG+0boRUBLHNV0k7SuFIVXxboynWabI5I6DbDzV2lZoyZj7WOyC9J6C4hnahFmW9RgCPDs/uwXZWKiMVsEgnFJnDMBHwRghE6Mpw37KxEGkxIzlFdmOl+pMZe2GUqcamCVApHQlsVeqwgrIxDpRtfGnADmFhM/KPbdXjzSrVfkSNUQsYTlbNUCgJatP+xKnJFmJuWkUZVJEFDQJ3vd1CuJXAqC0gwiyhpSjvr8AT+Mrpo6TGcoDeH8DKQjz734UlQbFoUQHk4HySLAim7q+5FnJt6Dh0JHMvQknEpLKSbBN7snx6SrI+UeYblWjneaR8YGm4tA8cnaqSX37/cAk9mCxwPsJEF5TJwfDK7Y/m7nmALHM/4/WUDR0YKxP0IZa8kSkKGC/LBhS8XrN1eD7brqLXtwAldun9LUUHmrOHuqsm8eDH0tI261YUb7kNnZjfOOvNM/OCuB9FYfRbaYRmZVkXJKaGkMRwkQGAm6MfMJ8Vjc7HqCHTkMUVNJNVecwd4UEFWZr4sRrmel03IY3hwkRszdxDDh1jbl8Axa0HXQsSsvkzgqNUUcIz2oxodQimeERDUdlahb44hhCchwNQRqEAK5hZSsJFVAlq9LtrdjjhXDEekM0BFoOu5mKyOYCTW4XLdK+dPB18yY0oNasnRyMrPks+Pu/ohrLQvTzPpw00jxAsLqLKwgucKKBQ3ijmMWBnbMlCtVVRBgrz6oaiZ8mqIie7iP+7dBcOto1Quy3cQOLEv6ADz1SuVjioZM7S7rTH8jiE9Kn+UkuYY0E0qVplwXVOFXAIfrmOh4jnotBak4iyX4pZTxVxbg26VWDRaCizoiGBREcAd4rCHqudgamIMu7Zvg56mePjBB/HP3/kOHMvGS698Ic446WRQwYVyCd1WC4v9voRF9xh6aTsI4hSOWxJnymeeQ81AtVyTcNq430Nndh9s14A3XsPI5BhKroduu4XdD2/Hnr0HsHL9KehYLm657bPAyAocXAgwNbUe4WKEG699A56yYgIr7RJMhnhySZz6+Jf778bn/+WbaMY+egR0jVH4+2fwxzfcBIv5LoMIiR9CussmqKaaYEnJWNSh5lhYyrp5hKeYj5UMmsnCDqGqPpwxPJtpDSCvqyan8V//+k58/KMfRxzGeOcfvhOvetWrJWzy7rvvxuuu/i2Zay952cvwtptukj5j9eVNpz4FjmvjwfvvR6/TwWmbTsHFz/1V3PbpT0AnuA36uODZz0an18PDO/dgfrGFZz7zmTj11FNx5513Yvfu3VizZi3OO+98LC4uYosoGm2csukUgTf33XefLODPPOMMyU36b9/9H2Jzdu3ZjRtuvAn3PfgQ7n3wYZQqFaw7+RRUa3W8/33vw0UXXoCKreMrX/oSIr+HV73qVfj4bZ/B+//iA3jhZZfjox/6EOIgwIc/+mF84CMfws23/DFe+brXYPuBPRQiC5iiUlEBxzDPT5uHsw8BR+X8KoUjHVfObKZFYEi1qkyqxrZUSS4yDtAOQYElW2eYJHP5cQ6a0j/M4cj0A0EaYaG1IGCfnxUIcxwPVRBlSeEkqr0cHlKdRgAa+oEohQiIRqp1sfdENQRcSzl6i3k9rPNipVsWZlFFY6gQtTwbfuTDtLnJogpOSP2qvGgMv4/AkU+qPglCisrdMoKPqDDMfGLMo6mUOxJOyUybaYggDgZ5DQkcPdsTcEeHnZlaCe9o15gDknCSirkCOgp44bH0XJ1XFIzRNJn3lmlKKDDbplA4Fl1QhFQX/x6EFhsG5ufn5dejo1TzcxxYYp95LCqXgqgneRF5/iLcNwy4tpdrG03oUmREqTNV0CMFPQxRD8Xeqoq+KtR9qYCMrBIevaiFhLRSER8g03luDJWvQounkfbXS9GKTiuBW9LEYed7wngRccQ73ihMJ4PmHEZmtAebUKo6cJaDB4IM3o0UOCSgJQxjmxGkem5Jrm0YOB5tpUSdJ2G7SsGqis2IVl/uiZ1A5dUtHo+2nn/s7USlQFOt+cQfyrZyrZHDvDxaYqlMzFAe3cFJ5O+VvVCO1baCquCcWipAonLyETznsEbyvhXPAmowfDqU9CcE/7SBzKsqEIvqPlEvq/ZVDypY89di04MzhkXRGAIveZ5ZfV6lDxD0PrR+Gm6hQYi47E6oNADDwLHYMFz6jIzyQbSEUmcyhH8EUUA1oVL6WjaLEvELAwUcdVYcZshwARzznH6ibGTbK+Wngpk8Y1U8jd/PjWRWoyabdZnHsdSQStVmZkoOx0hPcaC/gIU+izlxI8GSyvZF7lfat0qVYKpQqRXgrLB1vB6CwqFCInnKlaXrLoDUcHGRHELK/UGt2xSU4s/KRqmf2Re0BSqnJX+fshBMSltWlfGiwC7tEH9mlfuSFNXh+wgsZUNKlJgMoya0ZBqEMP85hE3GzRiSWFUAl4IxGouqtFXeSCOUqtZR5wQk/pSoJWUfzDkAzd4Pt7og+V2LNioUjgqeqhzBR7bFMEwctkvDo+tIdaOaoypfMm93ScKctcwZHsItqU0VnUW3mBM1akjeRlbgFjWouQCn1IZVmkOSLSoADk/yW/Jai1QEqg+GczQq0K/yUi7NnwF8lI21SJThSoFczM0l9eojCwmxb1VYtXp1YGiqKBChKQvwSdRWqiAyN8VYLEln5XquizmXl6tUP3FDvfyJ5RZ4slrgeICNmPRl4PhkdcXy9xxDCxzP+P1lA0cWmaiaHuplqh2cI3I1EQy0Om1RXwx2x3PwN3z75ndQJJJaLhIusNM2alYfXngQnZm9OPusp+EHP74PjdVnoBeXYTqjaFRGMOJYshCblyqDbbQ7HVmEsHAI1RMMy+Uimg67LCUGxWEUDOBiQIBjwjC1YzMCdHAJe+S7xRWM4aRdCXZLNAOR5sDXy3AQoREeRDU6jFI0L4Vb2u4ketYoOqmDhE5nvsYiOuL3yXcaGuIsxezCHLp+D4ZtQTN0AY5s74lSDWORgVLEKows5JAIgGExAVbzDnUHiV2WAjHi4CY+7LgFJ27BjttwYh8rqjWpFCohf4GPhYUFUZHRVaI6lYUu+CjymxU2U9QAmgdrYj0CzVXKIK6SqfJhknPmlNKYp42fVOGJalk9BBypSooCCbEluKIaksnqlcOvnH06UOI8Sa5BE4sLc5hasQKB35diQ7FRQZLR+ae/ESIJunBZCwcxws4CEPmoew7Ktomqa6PiuPj5T36CE9euxeTEJJJmF0a9gX3bt+HwYgujU1MINAM9hj7WR+DHBE2EMAxt5A46F+esfqnBySI0tB5sI8RC0MJipwlDS1F1HKwanUBt5TT27juA2QR4/+f+Bt7KtVjoZFg9dTJ2P7AHN//BDVhd9TBRriCJIzy0dQvWb3oK/vE/vovv3f9T3LvjYQmvXz09hT1bt+Etv/cGmAShQQgjTlGtV9DLQgnfV/2iVI2F2rFwZXKtVt7yS9WqpWiSQX4ZouJSGZAg7oco2Q6Ys3/ViilseXALrr7qdUiiBHd+/k5s3nwGSl4Z+w/sx8UXXyLh/jf/0R/hyiuvlDHMcbRx4waBclsfeghxGOCCZz0TKyfG8eUvfgFmlgowPnn9ejheBfc+tEPAOFMnUMF4++23S25SFivYuHGjXNfePXtlzk5OTqJerwuAnJ2bxbOe+SsoezbCoI/TTz8NDz/8EA7NHMZb3/Z2/NZ1vyuFlL789W/i3X/6Z6JQPeXk9VKAaN/ObXjJlS/ARz78ERyYW8Qll1wGxAkcUV05mF+YEzXjK3/zNbju+jeKwpHAUSkcWfmYORxDUbkuOVQ5tBtsahTQSgFHP/RlLkllUobJGizGQceOufuYvC8TH40OcqF0JNxie/b6PbEHhHVRFqPZWUTP78mcTCRX1rE/RHVWzF1RCyp1sYDHLBMYH/qh5Kxk+9TKVVS4wSQFa5QqUT2UATuiDi7DnNNYKsbuO7Rfiu7Yri0wkApHUdbQ+Gcq3xwBJ4Ejr5u5P22TVeuZpkNVsBb7IqkW8gJh/JzBdBb8CsJDbpYQCoeSJ5KKQX6+VCpLOLhAxpTqQBakocIygu1RqazyPhbQMb9DDFTzkrcxV3GyvQgbBYzSIZSw5EINUyhZ1CsfBGTsb7bxzp07xZGkMldCNuMMUUaFPsECw+278KMOEsmrxmsz4dplBUgzK4eNzPnLXI75fcI0RDnL+63Y+DyfMselFPzKQ88LqJFbirzP6MgrhSNzNAqDSmpIg5WIu+uQBCMI/BReOYFXn4Vht+QcA19DGo5KvzrVeWgmoRkvVuXSY/42KjaLeH9RmrEoEseUyHaoEndQLrF6rII4j7UOKoCjFKDJgSPbk7aG82ex1xwAx8E6Ix+Oxaw44vfDiw/JhXm8wLEIdc6BRZ5ypIANzL+5dDpLsEXZZBY9Ym5lhrRS6amKiaj5pzb+uCFX5H8rik2oV1VgRtd8BVakqJwhSkfb5oYG0y8TOObWP28ESZOQz1VpQ6p78/DpQYG9/IR5Hy7u90fbGMUtMzmGguxFReEiOkEV/GCfKRupwJDkEBSQw08wVLQqYaNSKE5SonDTin9koTyGyXIu5HksJWxY5UVUVZ5VdSS1nsuLJbH9pcgMgSNZEMcqi/lZGKmOoVFuwNJsxEGMfhLgQH8W7ciHZTKVgycF3yS1jxTMo2K4KPxRQMd8/SIqxaFKzDlgG8DJPIWBNKHku2WfFGo9tpH6fJIGuUKxAFXDAJVq4CXlYxqbUmSEQE0qTzO9kKlyQ7KYDiGjhKfHKlSbNsXxaBcJGZk3l/CSakCqJjm+qGLt5esazkVWqKY9iKBZ85KfNc18aOko0t5GRN0pgY/sd6t8AFbpEOwSgWN7kLNRQqmp2pe8hcWzmAHDsDHfCBnkwBy+hxWh6AWszQsRCXDkRhdtAfspQKnKvjYEXPOZRnUkEdPy+EjQhFtZhOEsqKI8CFVOzKwuOWqZF5F9riBiUeRFFSsSSq0xB32xiho2HPkYYDi63lbvlbDq4qmKOLHfJYJBlr+0M0uh9VmuWOY4VikjIoRRD77fFVUrVfC896tCSnlxIb4uA8djX+wsf3K5BY63BY4H2BQ30+M9h+XPL7fAsbbA8Yzf/xnguHO8hnatBssuS76+MndPtQxdOxF1nsmql8d48maiYYVbl9DebTu2Y+u2bZIQn2q39RtOVmFeaYKZ2Vlx6EbHRsXppnMkFTgJpjQT860OJk88AYvteThGiN7MTqyuZujNH8SK8XFkZgUHOwYyexSOO4qJkUnc+pGPYsOG9XjmJRdiodfGYqsN12OeE7W46fb7cBhK59iiLuLTcR00F+dRH6nLYrLf7aPsMpTp2ICjUhSqUGNGuojCMfXFGWSOREK/dmLA1SNMpPOoJ01kzX2ojY5hZxsIyxMInTpCqnSGVJgKOOZ5iXRIter5RYa0sai0LY4xl3IT5Tom9Sq8OJWK0VKVWjSSQKSZiJmr0fCkcjMLCnhGAi/tIFzYhxUVDRs3PAU7d+5ApxtIv9DBLVeqUi06iFihMpCwZAnRzZNiq59VezGEu294cqxBqO4QWFTvy/MI5k7JQPPBxRPhC4sO5VngVN7BQqk3PCiVM6fCpHLNnjjcTIGpQKZSM6gQeTNLRDHIp6NpaB6eQb/ZwkilhvVrT8RorQG/28fc3AwWO3PQbAM6q9i6DmLTgg8d/SyDrxpcCu0QOEr+KHkqaGGnISrRImw9QGISFYfQogAI+tD7VBwlKE2sQFgq47233Y6Xve5aTK3eiN1bDuCMdadjpaiXMnzzW1/HXT/7KTZs2oSXv+gV0pYBIjy0cytWnrgG9+96CHf87V/jqt94jeQDZZbMqm6i1+3BLNXQy3NgUmXMOcB5xbnHHIYeVad0TJk6QF6LcDMVOtpjWKttC1hieChDhQngWSSEIbRj9VG878/fi3KpjNdfe53kaQ2DSMDfV7/2VWzZthVXve43BcLVqhW4ro2//NhHMT83g/e++z2Isj4+8bGPoVYp43Wvfa3kcGw3F/G5z34WhlXGm97yR9AND7f82Z9hw4YN+PVXvlLsxcT4OD74oQ+KM3bttdeiUq7gPX/+HhkUb3/72+X6znraGTjn7DPwyle8FF/64p0w9AznnncO3vjG38fhVguHm23UV0zjgS3b8O1vfwd333UXJkcbuOLi5+I555+NRn0UzW4C2ynjA+99Hw7vP4BqqYyLLr4Ib3zz7+ONN/wBfvuN12Hbvl1Y6LZgOJZsYBDqSA7AOBqEAoqDP9hQIXhX7pakQYgjsT/cAFFQvkjxkMnY6/W6AhxFjZNq0u4Eeyp5mqoeLxWfLUOUjh2/h1anJdXsJY/jcSDHAhAWbpUCCUsqLJ4uw5GpVAv7vrTP5MQKUajRfrLwR5qHFYsKgwWwipyHFCybuqgbO34HplMouRNR1krIb67XKwrDEKYROFLRSuAo+WpNS+UCZIhnxvyBhDKaKOM1zVHqKOYi5X4A00fYuqgWF1tN5fRSSa/l32m5MJm3i2oh2h6D+eoUcJSq1aIqWlJ4SeETwjJRXqrCPnxK3kueu6gzH/vB+xyr0tN5VGGjDCc25R7olqoIYqY/AMKkgyBsI86oKlJeZip51XTUyqMoOWUkUYooCCWdBItwcIzptiVqVx6D31+EIPM46vryENzBKQ7jNx2m4YiihmHRBF502KPeONL+CdDRkJBEu9SGWdonRUwkT1pSQdAZlzyoo5NUoi0KVE8lh57KoyfAgfcxhocTuqqEmjKmJQufwbQUtlLusB3lPFUI+/Cz+J0aliqvJfuC45FzynANge9M31KoS7kpQHBOp12Ue3lIYwHQ5LtEBcjRl1d6f4wuZP8VFbf5liJsfnCuOQgvQIsCX4XqihW7WcVbIfMl6FTga4IzXr2CjLy/CI9l1AeVoFkKx6H6SY3HKExU4Qg4sK0aHCqe/RlV3CMHXiz+YVlUOzL/J/PFKZAnldLlGAo4Ss4+jnU9lc0dqq85VkQ9WszfvE2W7NrRjfQoQElAS7GiLGZGQTuHlYL8HfNXs+CeeUROPgntZ65Bg+schlQXKkIOEAWfJBeibCQvhe8WuRtVUpFUbIZF9V+coVaqYaQyCj0xJG8N+91Pfezr7EfI72AFaRZ2kfu8jlTAGRWmRbizCvlWs30pdFwpVo5WEBcgsmivArSptenSk5urfg6jeJ9mYSsVFq9C5lUuSsK1KGQIrgc9a0AHC7hQyWiqMF0pNsUxoo5Hm2aYKi+kzap0BitZq+rW/N6Bao+b5RmBtwpF1jJVAIXrGFU1mzAtlCrXaW+TAMeo35DvcaqH4FTmkOqHJUx7Cb7mY2IAYIfHzLBysfj9o+VQH26jI0PSVd/nalGudbU+DN0D4gmp9O73xEDBLftwKx0paiMKTF4HIV9SA9Jq/lpGe5GwXpc2Y1+zYrcKYVewWYCjhOkPhVZLsTD+nralK+sBngNhJlWLtNmEvlRiKnuh5h7VitLWknuU90nOdeYd7iOKe6J4th1dgDvtrCqsVKQhUAB0GTg+zs12+U/LLfC/ugWOB9jIouFYWcP/6gtb/v7/I1rgeMbvLxs4WomGjRNroYUZzjvvPFz6gudjx44dEl69fft2fO/7/z4IH2RYMB2Jaq2Gg4cPSX4/JvOvenXMdJq4f+c2nLzxJET9BdTMCCucFAv7d2N67Tr84Ps/gtGYxsoTToVhVpEGKX77Va/F5Zdfht/+3TfgJ1vuweo1a9Fud6VKab02gtn5OZRKJRw6dBAnrDsBEasQWlxYAEHoY9/+PShXKghFYHOMyFVxBVkUUukoCkfuimcs8OAIkOtpOhwtxGhM4NhC1jyExtgYdnRSxJVx+EZFwOCwG6gKTigFC+EE1Y3zi02pWM0caGHuxE3Ux1Fn1W7mJKJuUkKK1SJFgQMVVp7EIUZrZcS9RfQW9mPTCVOoucCP/uMuTJy4EX6iSZgsK0SbdAINS5x5KnAMCfkj1Ox/F5oAACAASURBVFALvSxf8BEMstAj1XV8HXa7C2i4pLQbCu0d5IpTkJBQkKBwCTbmuRzz5b0yAksLeqUYUSiTzm0qoE8FEeuiEMuf8rMmyr25gzOYOzSDNEhQcStwWRk3iNDutTAy3UBqpdAdVkKwmGANiUlYy5B0XSpfM4CwSFjO/GmsIixqrDSBFXRhsEqryd1wVQTJigOYIRVHCdpxBGtsDH9+62fwqquvxXnrLhBHbwyehAsvtmaxfd8OfO+nd2PDplNx2YWXinpxzHSlJ3f7c/jJzgfwF7f9X3jLTddj9dgoenMzKNMpDVL0YhOWU5GCQmEco9dXKrpKqYxKuYxOpyXOl8GcngKk+aqgI/M90t1gf1OpJgUHCByZMch24doOVq2YlsIto41RePDw84d+LtDxnNPPQStsgUU/6NTdu/VniMI+zn7K6YjRR3NhRgrumJqGdrOJsVHm6orRbrawcnI1+v0ubLuGbp9FdOrodDqo12vSj6wm7boMd9IFpFQrVTQXm2jUG1JZmEBqobmAM8/ajDPP2YwvffFvmNsBrqWj152X6rUP7dgJtz6Kxsq1yCwXkMV+BocqTKpsAiq1QoyMnIjPfv5vcNkll8KzbdTLFbz5+utx66234jN33oFLXnQ5dh3ch5bfE4WhUhsU4aGcW7kjWghfxONTY5ZrC9pChkTT5hTwg06IACWdugb2WV/Grc6cXXEqY7ReqamK1UUOR84wUxdfvh/0pVI1gaNmiT7qmO+VRe7Fgf3J10OFa00FIvMqammGyA8EAo7WG9InPD/6xFSpKY56pFpMQl0NDfsP7Ucv7KkwasFSrCqq1B8K+LCKrvouXi/VjgSOVBLywf5WBV9UNWueIuFaEMZICBCgwy25Yt+Z+4rH4XG7ParemcuRoJ25Gw2pukzYJUVpBKywovKSulHgVLH5IzkQFawR5eURsFFV/hWBzuMgRyos+fmyzEU65kClUkG3y9A5wLArYucFOEZtxCmBIzvbEMeV6q+y10DJYWERKuFiAeu6TmeX9wNbNotUDkcFHEUxk0OjR7+1LY0XuXNQhYpYwhLTcARBt4GkPyWhh1RG2aUmzPJeZDrzN9JujyDpTyMKGTpN4NUV88h8sIrlKpUp851Keo4c0Ivtlpx6hvQBlcxU8yqFap7vNA+f5rUQuhEaDqscC3WriN3kPplKaHWhHCYsK4ozyUYU8yEPrfMlPHswW7Sc0z2yyrjc0SSnn8q7WZzDMHAsxqFSsaqiKIQ5hFWq6JqChoX6TxROAqtUVWZBr6JsJJTIjyHwsSiMwuMH+fcyZ2qEwGcKY8LahigZDasFXafNV0U6OJ4J7KSwHot4CJfmGFYhmQJ35fsV6Kb96fpUAytgy3QPkg2Roaf5xkN+B34UG3M0cCzWAYVTdRRwPELxJr0zFCpLiJMDUTkPpcAT+DWAb0WuQtoFVUgoY3EZVgIehLMvbUqSeadRBsd0UC+rOWRmFjy7LFEKhxdnMB/NIuKmMQu0sBALw9p5p5D2pLqSKjaeg1KRFv13ZPGXQq33aGC1aLZhR7P4mcaDCkeqpL1cIcf5wB5gCHkmmynMdcm8jFpWG4Ayqhmp9lNKdKXII5xlNWbmXTQkbJprXkJGhqSratSSNiEvDMhQYAJHCVkmbMyonHTVd3Gu66w+HQlwTHonI+xMIuxV5e925bCoG3WrmYcVD8Pk4crdQ8NGnO0iHcBQGxRrvCNG2BB0VPmFcpBdvOZrdl4DQ8gjhkizDVnE0ofhzIqyMdXnFLBOqT70gIQbeaU8BJph5Cz6wsI8nDeRQG4F8NleDHNW/a6mgjonVYVdPblJr4A5819yY44qU24cqPepPLpFbl+Vf1T6WxTKaoOMKtcMrFJN4JjCtFUxoiRhCLzabB/kbF1WOB7zWmf5g8stcNwtcDzARm6ky8DxuPtg+QuOvQWOZ/z+soGjHeuYMGuo22Wc9tSnYveePeJcMST305/+tOQevOWWW7B33z5xHh548AFs2LgRG0/aiMXuIn7wwx+h3hjFulM2ILEN7Du4B3rq49QTVuHuf/02zj5tE+oTkzi4/yBq0ydiz2wT99y7Fb/y9F/B7//O6/GcZ1+Aq3/vOsy2m+h0+lhcbKFeb8jCes3kJLpRjJmZQ5iemsSDD98vN/fTNm1CszOHe+75KVavPxGzAStKH5sR0BgOwYWMLHwjAToOFQWZiUjzRLkYWDpsBGhE86hFbWBxDiPj49jZi5GWxxCmDlKGUuWPQW4ksU3MsadLgYhmuyWhc1x7UeHIPIejI+Pw7JosniSPZO4g8DxYJMbO+vCyPiarFmb2bEPYbWLjyeugaxn27t0rodxJqY7UUHkvuYAiaJSFPxdGOvPgKNgowDH/WakW6SzQSeXOrMqfOYw9iiBE9TulXFQP9VqoEplDUxXtWcp8Vfjvj8QoR/2GjoIsoulkLKk3Bnm5pGqjhn4/RK/DaosZbMuFY3sCNHhJi+ECUsbWcwwYyuGikozKLKmwS7VMHlIpFbMFaKqwZKodw8iUwg8wGb7G8kExbFa0Fic+RY/OQLWCm977Xlx6xYtx0bMvQTn1cIK1QlqVVzSHNj702Vtx6lOeipec93yUAbgpla0d+BUTt9z2Qdx3aDve8Obr0Dq4D6sadaStFmpeHYudDKZdkYIthklQrJyUQpVj55W1C9Bo5lBayxRwTKhsFIVqDo4InlWQkkAWhlKXvbJUjWZoLQEKVUaEmc3FRVGZup4NS89QcnT4nSayuIdaxcHi3GGUXUdAIUH2oUOzCAIqbizU6qOoVldgYnw99uyZkcrUVIEx7JRAhsn65+fnMDIygl27dmF6ekrgY6PRQKvVwurVqzC5ahLPuegC3HHHrTi0ZwvmD+3GWMNFueIizIBFP0IrNRAZLmyvBs8rqerpnUWU9Ew2JrbtmsFVV/02picm0ahUJL3AXXf9BzY/7Sx89e+/jt2L+3GoOY8gjQX2i3qKs4PFPiTMU+WtzQW8ag4MAUcqrVg1WSAIlYo5vJDcjnqGdkDQxIJOOpheIhEoXsJIdUQp+8T5VTI6jknCKQIW2tZ2r43UKAKAj+0e9GjAcXiWEaiKok8qMjP/XiogulGvo15laBoB9pGFZuQ78yrJDNk8PHsIvagPw+aWTK6AM7nJwU0aBT+KPI1s2wI4ynEllyUd4iWFI2kNFYJUYLNOGcMKq/WqwF0WXKHqk/bRD/oIAibg5zkq8MWwUyoVWQiKQIUQk2OaCkeq8VX/qRQQKqxZHV+KxeSvAnD494K3PM4iUhXGUfOLNpeP1atXy2vEuWa6ojIL4w78sIU4ZaEGQgSmmFBFHByzAtv05JxNk6GztHksLsNQaKbYCKU9RE0nFceX1IKPPSoKpKwqd4vzrLHYAoFjVZRMNJBOyYdTbsLw9krRGKqoCBz1ZA20hPO+gyTpIGZYr8E8o7SjKaKMxXsKh5m2kgIdVc2coeiEjUrlaB2RL1CUqyxaQsVpXt27qBpM4CohulSvE/5aTNvBPKEKjrH/6eDzPkmAxjQfnFt5krdBwZli3T98To/VTgN1YN6mktuwSEGQ3xcYOq5CWFXxEN4ORAWt836aFwIZwEbCYCro1B3PZi6QjPkTVZEjCamGLeGyqigIoaspilZCjKCvIQ5dUbqxYAb0GanQS9BJ4KiqGCsVG+/z3LThQyqz57ngpGgS7/e6Bj8J0AtU6oFi7BTpUY7OR/rINhoGjsVff9Fa6sh7uIguBc6odhH4MwgpJ/6nfSWAyan0oMozw+pTZJLfMS+gI7M3B45539CeMufySG0MBlikxkTJrSAMEuw9uBuh1ZO0JQPYJmGx3BBSeQ+p/AXzSEo1ZyqsC/iVh7ULOCo2rAcGYajQzGOMLJlyVCJS9c6NC0+BxTzvIvuRw4GA2UAdBsahpQ0kYUnCpqmClY0UniqrLptt6BafLRgWqzATnKnK1UpTXISAc4zybypMXYXjq/B2QldpB2qCqW7UFQQj7Ez6JyDsjiPslSVPrunNwHQWYXuqqI8yhkPQcWAch8bFowLHoTYbrAyHx1Kxk3cUdBQlLXc3HNmUiUNLbLXtprDcLjLjoIRUC2xknyYNUWZDCjPxgoMc+HP9TDvConPFtbDfVd5QTcaBsluqn5fAZ5a4MLIJCXGnAlWKH4UEkFSpKhX+oGiX2pnKgUP+XbQDYh54z/KlLW2Poe99JFkbCTefBqHpal4tKxyPbZ2z/KnlFnhSWuB4gE2x8HhSTmT5S5Zb4Bha4HjG738G4LiqNIG1E6uw+YzNuOeee0S1xTCkF7/4xbj66qvx0pe9DC984QtlMUCn6K033ohTn3Iqrrj8CmzYsBE7d+/Gi172Utxw49vxg3u/jz951ztRNXTUAezfth1vu/FGXHTZZWBa6mc97xJsOm0zEj/Bvod34PIXXI6b33ML/vm738Vb3/o2rJpehZmZWbzwyhfhnTe9Ff/4nX/GzTf/IU5at1aS8d//wM/xmc98CqeeugGOa+LhXdsQVxj6fAwdx5t/ZkJPWD2OaqW+KBxt8TlYG7qEgPnPWOEz66MeLqAadaG1mhidWIGd/QiZ11BJwPPdziOX6mohRuhFN7jV7YiyiQ685FXUNVTroyhVx5EwJ5FmS95ILrdVLsk+vKSDqVKG2V0PoGqmmFoxhk7fx2yTIXJ1uI1xzHR9aLa7BBwTqhsEqYjiMZX8hWrRqqCjCmdRwZCsid2FThXCUQ+Vt/Ho3xZKgHzNxxxs4sDm7zsqx6fY58FXPJojo4rhqMdS7sIiBFyqiNOZ5o6yPIvQcJ4bAS1zqIWiuBKoI2qUVBRE8pRqhioMWb0uhSYTOKbMzqmPItQspAxVAovyxKJytAmmqL6RaCUX7/vUJ/GyV74GF550AYAAY4mDiuHgsD8Py63jljs+gk2nnIorn3ER7H6MMdOTPHe7kib+8SffxWe/8td4+x++BaOmhu7BA7CiEGWnAq88jn6Qoe/TwaaQz4bOvE6SA1M5JSqkmteQiNKRT/5OCgzpNhJx9FRLF7nyRGXBysE6HWBI2CxBYLVaEzWV3+9L6B0MU9SK9RJzZNk4vG87LARYPTmCQ/t3Iw58qdo9O9/C+IrVKFfHsPfALDTDw8TYGlS9lQj9THKHUgXG49LxpdqxVHLRbC4iCHyUywwV13Hw4EGsP+kkbN2+Fe95339BbWoC73jHDejP70Vvfi+qDvsyQHVkBHc/+DDqq05Cj3nqrDJMhsdHEdKgj5GSgxXjk9CtGvbtP4R/+PJXcM9PfoqF2VlcddVVuOiSi7HIYk1agmavjYwKJps5BUPxrWzm5UuYJ08VbRku/DpcNEaqvabqqZQrirmz7TiX22FHqipbdFAYGufHqDhljDXGBMoIFCny8Em0IvOcxuj0umh124gZ1nUcN5HHAo7qPFXOxAHg0RgqFgt0rFYqGKkTPDHnpAp5pkpapXFV0IsKRsLW2ebsIG8jc1DSjFDhSMjBlBqiupI8frlbp1FRqMKXC+BXTPMC+hEo9VnMhqhWNyWNBzdNqALTCMoziMIxiqggIiCmUpJwUofFvmQ4slSfZ2GTRDZxWDwjIyiSwhtKhaqOn4ek5iBeXOC8IyXH1uPcPoqCJ4RU+/btk3euWrVKvp/KerEsWpqHVHcEONLuZhorgauiAszPxs0tU9dgOQRQHOMsLkPHmDnNYmlLpaZR51o8hgoVP+pZyvkxNB1UOdeQhA34HRdRUFJz0ezArbDowgwSLCqoiSpMTMFMPUyN1NHrNLHYbSJIeC9R0DFlfjhCNClolSrYKIJXQ9I3iLrRYEhtUcmdileO7USuh31RVGDn9Uj1ciptyVDyMHeCXF63Cn/NC5yIakjlbx4GjhKyXWx65fNP4HaeP3KQBmAorJsNJiH1HANDwHEw5zOg5LoC4kXNmOt3BVDI7UgVrJN7D8GPxns9Q5YJlFXRCctk0YmeUvJJLkfeMFwJcSUckQI9JucBB5yBOLQR+R4ivypqXvYNAQXVlQynpmZRqdiY33GpaIfMLQHmLEjFKvDMI6vBTyPJL1vkxxQIn8fmyhh93AE0DBwfuT34+KsqXj9BsbIZct2yDipyGPJ8C+BYVOpW6xJ5Hwu/CHDMFZACGIv1wFKpNEablL0qxhoTMHUHQT8RZWDox5hZOAyzwlQANKyqmrPkMJS+oeItkPyErBzMqtlLwJHHJ5hU4ddLIdJFG+Tt8ovYa16B+v9l7zvDZLnKM9/KVZ2ne9LNSfcqZyGESbYQwWBAJBPWaxYbEYQxDrveXdtrwCRjMkaAAIFM2l3b2NgYjFmSBEhgEZQDujnOndi5K9c+73eqZvpeJBAX+fEf9fOMZnSnp7u66pxT53u/N8h+KnFVmIhIpDmeOJ8NYe2ZmISezqrU6YCJ3hKZtJbObAxgOG1hGxpOBxol1OIrSOYk2XwcT4q5qbwJmYbMcaek+IXHoALwlKch2ZIiVzYjSb5ORjOI/QlEPgHHBIazDMPuw3Jyf81V9moOPJ58TzoBbFTNYXXjHAccTx5P403qQlo9Fr6T0QO0jChUY9awYjheIMeV6ouIE9pE2GouxS25xopKHeVBN8Tmq2oscf6RLSsSft5X1LgSK3KxRCAQrvbqKvCFaoQ64tGMsCvpG0kgmKAx11IB99nAZpgZaA3Ar3g1tVsJdXIms04v5yEsl18Ejenj21VyewGNi3GvPwI4nlqp9shfPXIGHp4z8AvsteUAHmE4PjzX4ZFXObUz8IuM3/9owJGBK9XExXk7zsHM+hk85jGPEbnlaDSSAIjX/9mfCYjAAn5ychLve8/7sLi8iC996UvYsH49rrj8CtncVJp13PCDmzG3OIdnPeMZ+PFtd2Dn9Ebxabz55pvxib/9G1z5khdgyxm78PrX/zmY1fmCX7sSz37ms/H833gxLrj4Ynzqk5/GL116GfqjAI977ONw7bUfFlDlxS96Ae65m0DoAm699RZce+1f4fq//hjm5g4jyHxEdor4FGOqtZQgAROMGfBC4C2GFZON4yJCBQEZjg692UaoBm1UoxH0fh+t6RnsG/rIvCq0iEVXniQpEm21aVXjIg+3MU1hOZLZxLKGDA4WZh7Tkr2q+EUSdCRfiAWoMC1TH246wnDhABqOhtlWQ1CRueWehMkY5SYGEX3hLCmyC9mHgHXEGagyEvCg8GcsvBvX/JkIhRJ05PdxaPDEmZB/nrUSePWncQP74h8fGFbMUZr8ScUrKi9FAmK5bC5fz8X/UvydaIqfSU0gIAKZQxQPpiqVk3LRsltTHp4E5oTNyBhEhhfF0LIYNutU+ZzqdyyCChYF3RQjYxIhbAnEoLTJoKRaPCQJXgCBpYG2Qm//8DV4+jOehac/+imYQQ2TDIKIY6zEPZhuBW/7+Ptx1q6z8ezHXYEKTDCos5eFWNIT/MkH34iFzjG87EXPw/DAPjzuvLMx6CwLUBInBCHK4kNIwNmPU/j0c+IGOQcec8H6CV6OZDjyk4nrpwAOHB4FO0oxcwgglTxPwEAm/TJ8Q9LHg1CkjqVyFZpBYCRCf/kYsqCDqhVh67oGqg5wx49ugWtZOPe8C3HH3btRqk9jGFmAVUFquJhqbkR3boSzTz8DR47MY2ZmGktLy/jev30Xv/VbvyVjisXXpz/9KTzhCY8X5nS7syJsSEquj7fbmJheLyzVPbffhNmahqrlo7Myh607tuHOvfsRexOInToSu4pUZ/GRQSfjLQoEMNy8bZcUn9HQx0xrEnWjjP3H9mP9ug2Yay9gobuCEUNOHEsYVGyaCOAoUip6cKlBybJVfc8TqlXGq/jryfnPAQhWdwWDK8wi+Fkg85rJ1LQAYDOl7JQxWW+J9J8MPJEbF2E0hojhMRgNRFYdZuHDCjgWc0ehaAr8jYJAGH5MdifQztRq/nvVq6JC0JtepEyUjlgo56E4uRScdhDtHu0gIuiWpkJkcsCRoGEBOBaSasVnUT6OBBc5zkT+LLLtTMmi8xAWshLJ1GJTwbTI0iYgrBoMfhRhZYUejmQE6nBtHY5DhiADIQjGcD4T5LQE1JE0aV4pAo4EmIhO5g8B8XJWY25NmAMxRZrsg9/7C3CK9h5k6PJR/CwkJ5NrNgHHAUYBC00CHTbSjHI/D6begD8EIjJJ9QSum8ByWAz3pSjm52axrTz/FOBYfClpqLzLgx6gYnmSsanAzTSqwB8yKCiX/GGAUiWGXeojBVk3XO8JEldhJR62tjZh2B2i3V/GMB4ApKzbKRI9RpSGMB3eT8gMU5x4gtMEHMls5LWkDyqBRCLAXJMZXEY/RjbUVgHFNBUpP1nV/C7S+rjw81TqAAVzqDHC+SUhQDlrtfBMLfb7UuvnABUtH+SajsmHx697cU6LfysAuGJMxKNImg/0TKSkn9eSDQRhNIuXJIFGohaWfElYRN680wg0asegGwSJQsVWE3ZjBUjqAv6YVCEIMzpUoTJpWUCfQackVgylGr1R/VzSrVZ05dPH8UIPzXxc5AwtAie8BnJfZyiNlsj6owKHcoMYdq7oh5xL8x9o8BQ6BdVCKVD3hwo65jdo8brMw+YIduU+yap5mP+OAKqkQOfjWDwcxyXVRXq1AhtPTAgna9eEoduYbE6jUm6gvTJAu90DlyFaEoCAmgB+TDYmwKv8JCmnpTSZIBClxQLQ8dyKkoJAIwG8wh/1gebYzzoX6rwRhFKSaiXtVU0pJY0nqKlnTWjJFLJwFpFfkvVNkqtN+vfSd5PHOYRud4TdqJkdZBxXklKu5qmAjgI4coDxfHJ+EXBUrFaV8E02H8FuMi35PB6H8nYVkI2gWlhVAJ0ob9pit8DztHZ9xsDDhwo4rm52x4HHk4xx5VQWwG4BPHIMOUgjAobc4PmK6csAK4MAcbDKHBXAkVJqURIxxIwNe/o6Kj/aguEo54ASclHsqM+lUq25PyeQyCRwpn9zjBjI4gmMOjMCZgqwWfiAcl8qU4n3FJ5nvp9inRb2AMpqgY2Uinovo7/KUBXAWGcTgteksBFgE/kRwPHUquxH/uqRM/AwnYFfBLApNiAP06E88jKPnIGf+wz8IuP3PxpwNBMdG6qzmGlM46yzzsJnPvMZVdDrOl5x1VW4+uqr8Z//02/gRS96EZ7//Ofj2c96lsghN23ahH/6/D/iYx/9KIb9AZa6K/j7r/wz9hzYixf/+ouwuI8MLuCmr96A6667Dtf938/gzEvOxrs+9H5c8uhHYdDp49W/+XK88Pm/josuu1TYSPv3H8DRI0dlc/DFL/wzhoM+nv6rT8WVz3o6br7pRmH3ffXrX8RnPvsJvP3tb4Lrmjh4ZC8ykywRZeb/cz8kQIQJ0wlSoyeAo80429RDhJowHEd2Aj0doBp0UKPcbzBCc3oGewcDpE4JemqBvoCy58vDTxSDRm1YKdl0XFvSqinn1C1TkoEZREEZLdlpSvK8JuspPPvIZOsuL2DnaadhpdPHscUO6tObEBkeFroBvGpjNQ1aNlZ5sc33LVJBCzlgERRz8jlaa9isdffXGEAFNDj+fXwjruzdi9fOMY4HKY8VFHEifKnSZsUTK9+4yrZVvL1yJ0t6TObJiWRVWTaDP3L/pwQIfZrLG+I1qIJnSDNLoNGLM1Upn8KiFLYFWYHKN0wVuDbitJQzTJW0W0JrJCGTCdAaQsdA4Bj4H297M0peBedvOwvPfeyT8eSdF4lFPcNh5oM2PvrpT2Pntp14xi/9CjzDRnvQw9dv/S7e9ffXYXrHLFbmDuKDb3oDNqQJOof2Y+j3MOh3UCsxNZIAiQvNLolfYZAZGEUZ/CiD7ZVVcnV+cpU8vGCCkB2lroGcPkMBjuqzKRYeGwZLS0vynQDkcDhCrVaT5w/9CL1BjOlWE44WoGKG0EeLCLvHULVTZNFIivGtO8/ED390F7zGOsx3U3j1WQwiHdOtjdg8sRlLx5bQbq9gamoKd9xxO5773Ofixm/dgPPOOxff+9538exnPwsf+tAH8cRffqIU9pQqEnzsxymODH1EyQgte4RNEwaWDtyOzvIRnH726ejHGVYyR4KZOpGF9oA+ZQbqDLfRmO0zQhgnqFVq2DizDvfddTcm6xMCrkmICA379Uzk1IZjq4R4gm2aBlfALUrTeLVZBHJ+KrhRfhbDd/otkjHBc5szz8YAx4DpyHoEn0ntlDmSNRGmqJGRU28KCBlTwm4QrICSc9OXzVTeliv9NvzEf9gARzV3Tgy/MfmZQ6Z7ahIQw3EdhSHSOIGlW5goN1HxKrBtFuvKY1HWDE0T4EWF2/SREDQwKCOOJDCGc5HgrQAC4imnGI6K7qQkoASkCHSPezjyd5T6i/SWIImhIQgZ7kCvPxsxGz6ahVEYY3l5WSSl9LorlwzQptUwCcSwkGNDgXOewB7PLWFcAsP0ACNIpNhpBPK4NgvLsXBrzJOy1Xr002lMPE6OE34ONuL4oH8xgXvTNoXlyvtPlI4wor0Hk6V1F1lGn7kSbHMSg16CYKQCLBw3gGWzeFWBDkbRVDgp6EPmc6HzV7P7AW9vBDjWAEe+p4fApzwwZ5rpKVxPg2nzPklWM0EGsqJ0GJGNDd4WZD6luSMkRozUihFrIUbpCEEyEmNd4ZARLKbk0XQEcOQ15/nMkliuEYFeAo2cL7Qe4HWgLy2Pj+ONf1stV0TOT5YtvWZ5/Zh2XTDx2EjideR3kdwHvgTHqVmZ3w8UnUsATXFU5D01B2kLJmPB0C38MEVyH4YKlM69DYX9mWpwdZddLQkeIhgrISaivCToIG0qdX/WyJzjWkG/ZjYrFEhiWSvQdCZtDySkRDySCfrEDLdwYRJgpexV98WWwjLqwqzy+zVhtRtuV3nWCYGfICzBSQWakOFY+B2rjgXnGOdOrlTIsTN6QgsgnAOOxZj/+QDHnwWwnTT8hGmmQEV1bCpMQ0mAcyUE2bGS0qwCM9RNfg1wFBb/uGDHBAAAIABJREFUajjJyYCjGvMcI3GUYWJiEo36JDrtIRaXOsJA80qch30B2hjCQvZo6KvgHgJ5BPS8CtmABctxDHBcZQwWgT2FPONn0hpPAGjZUBNfP/GO5MBRIYT8zgASI5tGEkwiGkwjCjy1HhkjmE5bWHGmxf/PwTYCbQZTjgm2EXAko5VMWUq1VQNBvT5BVnXcZLxy3PA15CGMSD5fJSezySAgu4CWBO4qqqFBYE8PhV2sLszJYOOJ+7yc6ptf2zGGYzEsVpmOaq+19npja9cJbFKeb+VtKfYFFsF7NmyYmE3wnixeBuuQ3ZmHAQkwTqk0ryk/L9cf+j7Sw5HNgRysL7wuhT1OwJFgI1+HbGY2AXOfRgZsDWYlHZsNGwmE4e1LhAFcdXxk9MGUhHAfpkUrJK7j6vqq1hrXAwKTfTl+fklyvdyj+Iw8IEmS6Y1HGI4/d5H2yB88cgYexjPwiwA2PIxHGI4P48V45KV+7jPwi4zf/2jA0UgMrK+vQ8ks4aILL8RNN90kG6LN6zbhxm/fgE998pP4xEc+jpe/8uXYtnUrXnHVKzAzOY2rXnmVFATve/e7MdVoYutp2/Dm97wdm3dsw5XPfA4O3LsXnYNLmNt/FO9973vx8c9ejwsuvxSf+txnMQpHuHDXefiNF74Qj7n00diyczte9/uvw4E9B3H46GFsWr8J7373u7G8tIgXvuC5uOq3/wu+9tUvQdci3HPPrbjmmnfjjW/4E5FYW3oII+nCeABJ8EO7kDl0QymG2RV2gR0rFkKIGnzDQuAm0NIhamEPdQZeDEPUKKnudxHZ9MzhZlP5gQnTImc3CuwjxTdTJ1VQDAs3y6XnozLGt3QDWsyk8QQW01kZmJADHYS9Qt1Fc+NO3LnvOFKvBbM6haNLfVilGppTM1jpsJPqiRRXScpyeY2ufiYzRVJJC/7ICfIX4T8J6KYk18VjTc4kxc5qyEtRmuc51aIUYbiOIcEsCnAdAyZPkCqeCDYW/pCSDp6bqxfb0mI+Feex5LmIo1DSXdOEnpN5EZYp9qPBdOqcvSRucmnOeMmV2mSMcsuZ0I9LJMgScilBObxeVki5MpCovaYCJvKMG3qDdiiXmajjnR/9MIZ9Hw24eOlTr8QLL74coDzX0tDDEEfnFzDVmMSMTRAYGAD46r5b8ObPXoPY8DGVpXjr1a+GvmcvphwTjdkGJls1hMvz6Cyv4PhSB6NYg16qw642AadCgbcKBKJ8PAd218qhPHiHxvN5gIAEmcimvJACauIVyOTr6elp8UiVxF3XFcDEK9UBrYxRv490uIgNTQdmsIju3F7M1C20ah7aK5R6eTh8vIt1289GYrcwTD10RsDG2W2IlgYIez7OPvs09HqBsBdvvvkmbN6yKfcfy3Do0EH88i8/Ed/+zrexc8dpOHb8qLx/N8oQVCaQahHs0RxqWhsNo4fpCRsDv4+F/gB7FocwJtYj9iYxShiQQZDCYh4v4pCgD+driorjYdTpQUtStCaaOHLsKMq1KphJEhAU4fN0TcaRxcRijYEeoUjYFf6UKhmofI9zkFsB3/w3JbPMw2LyUAYyHEdaIECTIaC3CSPRUOf8rDbE35DvR/kpxwTDPQg2GpaJkT/Ccq+NYTT4dwUciwpK5LACvtPrk8VwCiM1ULGraFQbkmZPxnABOPJ4Kadud9sYBkNk9JokeBuH4uVItqM/8uUzq3Ac5dPI1y0AR4mUsCy4jiuMON5bmE5cSJwlWCtT0lnD8JCmpvh5QbMRxkC325PUdKZ+eg4zoVhUUmJNhmakAmsoZUwo/1YBXXKN8hRxMuUEYMoBx+J7fsFzieJP9+OQRGUed5Lg2LFjskhyjAu4ZeoIE9XwCpOhsNhjCe8i26mKNC7D0qcw7KuEYtvO4LgMhiDY2JaiVDULFKtRreFqLS8eCkQalyaefGcjw5EXlUwwspsskSgysEbXbGGH8VjJ9qGnGNlepp0HUoQmNrmnw4xcJHqC1EqQmDFCLYCfDhGkPvp+T0AJXjPKoh3LFXBdzj0tGzSyM2MEDO6JImEnrrJscw9NSeYm4FgqS5AQAUeu1QQb44BUtUyASlqN8LNzfojUnKFeTFFXraJVD0f+nmxljmcQTM8DW8aBxnHwjUCxhPwkiYxHsm7l+iUaNk5tQuwz+Kmv0rLjQLGdKeEWaT/XVFqTcA22EKemBB2Jj2OaoFFlsu0AcbYiYC7XEV4HU6/D0B0Mhm0BICizFHBOWF0VJEFTwHW7xDUhlJAVgnPKk08B6iKplovLj64CnQTAyG1RZF2yyLhWz2GjheevCB8i0C/z8QEeP8lwXGs4/vS9Uz4WBXAUhCsHQAsgsRiveXCKyH4J9BXAVpEQnYfY5eoG9arKPuSER8aGSYKSV4XjVjAaxhj5DF5ig0IXdr4h/oUVJVcPVIgRGxNkEptuX7HhyHIU5hvfn+AP9w1EJslgIxtxdQfyU+bbyedI7WsKaa26UIpZpxiOHrJwCrE/hbCvvAIlgdoaiIei8mtUgU8KvFWJxvxbglg8Z2r/pgA8zgL5Luw6PjjH+Tk4hhhoxWQuApRcE20B/lJ0FYCd0c7AhY5K3hnn86nqWLteiun6IKnTJ/s3riaZr+0b1d8WgOPJr5OfK0X1z88xxwyT7nnByPj2JfWZa5ih1aGjLOvY6nUqvDjlPPBvyZbmxo3rfpF2zmZH8d5MkacCyc1DdQhgOuIXGUcG0qgMLW3lICzHROGdyyVpJE0EgsK8XpY7kvFE1qySbHPtVlYMAi4T3KVvp+xn1ZwomJXqWNV41/Y86THy8dei49cW+9VlPj9B6ltO+s1BfOnv/5zNgdVLJCFpauIWDAnOltXFoJjbJ8zAXD6Tv+cvArgU7ykdcd78SeHOb4E0wBb5uSqhFHuDCWXsqGkZfFMJfRzu3om3szvG9LWM5tk6LO70WBQYfD4/n9qQFAsLTfrlFTJ2wZQfk3qv/Ofc5FVt/g3oklJEb5FEHWt+blgyyWZOFmTATDNYCcCgID5YNKgiQxUqyjB+LUmTBYpcyjxZVAQ1MifyjtLYzV76bAXzImdJqC6MStRU4yAftPI6+QIiz82ZCPwskpSpzlvMJC95TVPMu3l8IvARo9M8+ZBpZAbZGdwkZmJObopnBj8X2TmJfGcRxeKRv3e48eH55+aLke7S8cgQC+VYvYa6xuq68C+lEJPDz+ihL+8v813Oq/p8LNzUuS/Ky/yT5ZukYvRyXpxwLvMxVBj4y+aUhWC+Dq2OD358uRaqG6UnrrxXmtOZ1xgeat3idc+bbXK++Xp8SY6BIo001TWE0pQpQgNYZKrjlnO2Os/WNnarRfHqOFhLWs35I/msVGOWY1SYOvISPHkqdEABD3krspAaqBJY3WLzbqU6HnWMvPY874W3k4yLPLVVfVh+7vz8r4IIJ96nH9L/jYECxfonY3b1k62tbWuF7ni4hFxBebaAF5IIm7NteFYkxVadZ34WlYoroxomZUD5rfSUF9CH9CF/2pOKrh7HiuraKRBFQ8Q9OgAnVim8cqPPz41af9QZUWPs1A9Eil0ZQuq9Q0oqKxXstTRc8J9fhP1TVfRrVZhWGZ7hoJxy/iUYOGTvpLBkLcnff+zecTKX7CfvaioNmOv3udvPwdbTdmD/bpriGzh65Bj++vrrcfTwIfzlX74Fr3rVVbjs0Zfgla+4Shg7L//tl+Pqq1+Diy+8BHt378crr341/vQtf4Z6s47ffc1r8aV/+CI2TmzAzV//Nj55/afwoU9dh1e87tVobpzCn/7Jn2KUDvH8Z12JZzztV/G63/k9nHPB2XjXO96Fp1zxFCwvLeGZz/g1vO8974Vrm3jWM38VR48dwnDQxi3fvwkfvvav8OnPXI/9B/Zg2F1EiT41cqPP937FqRi7JGuzes0LXN0DOMcYvBEgNpkGnMCOXGiphxguQsOAz/SP1EclCtAgMDjsY2KqiYPdNkLbRUSGpJRPa/fw4r7KtYpMH3o4KeYH2Y6ebBhV0ATgUWJI38AshJmGsLhRhYZIsxHoJXTTErLKDDqJA1/z4FabCKJEgCPLLkEzK4qBwfuyeAflxvesu2UvmW8CT9hM5uNZMo/V8Y/P+bXVfQxkzNf38XElq5gAjms5r/L7n/BFG4cixzaeEkBB8+/8Zl1s9WWfkN//crao3GOlqFLrBl+FIAPvVwI2cOwLLpTvM8S4XnnB8R6R6JzX/K7uOfxupCm8hCCveh11G1SFP6WlERmOronFcIQP/PUnBLhreTW8+GnPxpM2PwoRenBgYf/iAZi2jVqljkm9gR58LCPA9f/yd7hp3+2o1V3s/s5N+Njr34gdmoH2oYOSrK3FQ1SyEabqFTSaU4DpoDPwsdjpozMMECRAvTUl8mqurcU9aQyOUPcd8bdUqcGKpafYjgRfvHJJAmPYIBgMRwKWUHLKIJfJyRkkmaV80IIhPCY7+guoOTGaVR3HDu3HzMx66FYJmekhoCeZUQVx7gQ1TDVmUNcs6GmGw0fn0GhN4oKLLsGtt9+BTreLZrOJwPel03/++efhtjtuE9bSxGRLPE17UYqu5sArubDDZdT0PupmF5m/iP3778aZ552L7/zobjjNTTDqmxHAQ3cUChDG8A16+Ql/lSAW90W0d3A8rCwvY3pmFosry7A9VxiOmklPU10sIwh6MMAj9H1h9hVgI4ET8aAjwJQxjzlVgIewrnIWtSSwqhVFeA3JQFLomVBtMyU+01ErVzFRaSh2DgFOBhzx+QTMTUOYcQRXCDgOwlMHHNVRFNWCmsFr93H1/2RYU8LMM8XPJ1JLSZJWe0I7ZWp1EyVPMWBVWrCSudIbjmnio2gkk49sJK5hhkOwjWFOI2HYFICjzB2RsCkvUQHRkhQVMtscgmGpAI5y36QUUNjLKrTHNMn+0dHvh8oLTTOFjVsqU5ZKz02GefBvyThl8FEqLLtUTP7zTSrXoTzVmLOgCM+Q9yukyuOAXp7M/RPswdX9IGTekNHIz7Jv3z451m3btsl5GvoDWA7nJj0kfWWVkTDsg3vWMpLIFY+ywFdAouvpsB0WrD26+gqoJEVonoIqO/9UJQwXDwEL8+ssh5VPfrVjVynqZPHwAhmGCq1gDpLIMTVHkqv5M1liccyCORIPSRbOeqRja/1M6LGFGAFizUesjRDrPlIzEh/HxZUFVS9oujBkCRIWnp+8ngxEGYyGGAyHiMSHjd6CuswXjhWClEmkxmDFK8PgHjkBPMfDRLUh9gPhKBSv1267I9L+emMClXpNmgn377lfnBVFPsv60iDL3YBtU9qtIyXgKH68surlFgl5jU7rBNsWv9qACe2WheZEA82Jpsi7LdiIRgywsQQ8phy+N+xicWUJi+1ldPsD2F5J1t8kJfBMT2H6oOqgIhypgWalhTQNkGgdAQ5tl4nmFdRKTfmMGmgboCT0ZLW3O0P0+hniqCKsSfH8lERnviDDZ8jiJruRYFOGMPDzABsFNgrQK1J75Q1NYiHVE/Jb3vA5x2KClZxTZPspJpYaOsoDWYHcqv7knkeBWWu17Vo9VIy8fAjm9buqF1eH5SrrTZiXYulSAGSFBJU17hoIVACmUtdL3ZRvnhQvf4xBqNK5KUNmAB5ZeyFDpgwmMZsY9AaolDwFPmYMYyGQpAJ9uOTaLtPWVVqzSGJXJdUK6FJAFuW742Eya0qTEwG04q5bSIJVvacsa4qJqdKIVeOAHoElpFET0agqnp1k6rF5YrshdJtA9ICxdMqzU0Xbq5kuG8hcGizfFfgo10j2J7lMN7+Oso4YA/V3BdjIfSmvg04QXAGtZPpxPeBDADWGBhLRXAUAi2ta1EXFZy6K5PHrnte1YwC4OngVaqP8JVUNrECTIqRnjAGb3wcUE7Mv10GBdJ6EKvGaxjGPQX0+5cPJ11XhTHxNAVxFIVOMHdUcVJ7e9GokIYCAY0VYsGlUQhTYAk5Tgk9gk3L1VesF2USyIcPmTF+YoIbNdZ6haWSmMxBmKAnUZESLLy1L8tUmP99bMX4VszL3Ci1CEfdd/hgVMpQX+oWUR+Ah8XqhHwYpnoZ43vSGQ/RGI5TrdTWpozgvSNfm4EP9STruFrsnwKDTQdXzUKVXyIC00gS2aytmRA6ArTEpCBQppLiQUDzU9xx/ngDLTJhich47W4bywyKoVQl1mKmO3pCG31U4ug2bxuNxil4ywgFzIN3hzWgiDEfo1X20wx5mG+sQzg/RiipSbM1nfcSmjopbg02fqqFKE0qdrlDwHWMKg0GMzNRgOCUxWoaZIrXb8MMVlNgdHhoopVMwDBcD0m6dDKltwPdHMLn5dGyklAxFCUqjCOV+iJlYGesu6yn6toYRu6NIUGJ3TYoJgkQ6HLIK2BXS6VtC4C7v0ImLuHpOkeopy7IAniyUFPDJJZsAq0s7icSARo8AFrHyWiEywxc/FAUQMW2pBDNx4NCglF3HWiyFzfzxEabrU0CvB8/V0U/6IkVxIxupqWNO66EyUUKwtICWVoHVtdGo1nF0eARGU8fQHsLX6c1QA3oh3PllrJucwpJY6ttwI0+Oqed1JZHVC014kQU3suT4JT3RzDCwlXyiKvM6Q58NlExDLSB7RMfI0hGKYbYCHgUEzRLYYkadCeOFDxbRnPhUdvCzS0CDjDf6Y/GcG1II9rUEluvJ5ofrlE0T/NTHMF2BZZRgB7MI/Bh6ZQTd9pFGPrIoQNlxRO5AFhJf32SxlQPhBH95vC5fMzMRGBpWqJwwMrhxAjdJ4FD2gRQBjy8vNoXUL9eJBbzyGXHskjBDbMuE6xIcDxCEfbmhcaFJE76HAy0hlZ3hA1z/aFZMACPgUBbZJRJml/ImxxETSlgDR0+glwV0J7DF88fxF5ipXIdQjKYJnmsohRyrCqjmMwNTF7nYGoX/518BFCsrL57YbMibDkrAoo4n9gNM1GgsPkAUKMBEWCWaDj/ow9IClCtlHJlfge5WYZZrCKNU1rJweQXTlo2EUiML6KQh0loFnltFdHyAiukiYtLaL4LY/fwfe+wvUgz9LuqVKsJuhLJXR5hxjJs4lAywcd0snKPLSNttlOuejHXOJt210aWZPcEkAqen2PURKNYwZaOu2BmGSCQHroP9loaLfvMl2NcqYzhRh+1WpJj1eLMwMgzcFJGWwiGzQTaCat5ydKiQCfW9KFgERKFUgPhZXnQZWYR1Eza2TmxEY2oHLn/CU9Csb8TyQg/33H03/vXLX8COnetw5bOfhEsvPRd//Cd/JC/wsY9eh49cex02bzkd/cDAYruDt779DaCV06uuehlu+uaN8DQbC4cX8dY3vQPXfux63PSDW/DqP/hd7LrwTHSCLvYf3Yf/9JKX4OqXvRpf+eK/4r3veg+2bt6CY4eP4Pxzz8U1H/ggvviFf8Tv/u5rpejwIx/f/9EP8P4Pvh/XfPiDODJ3FP6oh6qnI44DYVYoVgLXMtUYlP3PGBCo1h/FbOMXRzhhP8oiY7cvYJYdlKGH9CBjhWigjVDKHSfIUEeI0dF7cNFjL8Z3brwBU1t2oY8aIs1VW8V8HOQtrJ+kXxeNrLERWFwzuW5SOKg5r+JOjNzfkWuceQLTTW1x+WxKOsZZOqvoc75/XQPVV6vVfIOsWgFrG921jfPJJbh6zbHt5uonWIMkT5yIBWRIYIHJywrEU423gtFDBgf9Knn9KHtjYcnUVsV8UuEayvBblUcqiJpd/RxAyADPJptIpc6q11VwZHHEMubz5oz6rhK3OUZ43+d9g9dgvMiS/SC3uYaG2DaglRz8r7e/VZpA3PeRLbN14yZsntmAsmbjB/92C575nOfgn774z7jyOc/F7gP7sO/oYdy1+16UahWkYQCjN8Q7//jPkMwvYcotIYtjaGEfXtqFHg2Q0XcyS+HYlB56qFY8lBwLRw4fks0zxzeBMDKoBGgVEExHwMRLSrryVF4VUKIYU3wQXCyCKIq02NUk3Bzw8YchWpVphMMBtKSHCj3ak55IpFO4yMS/jCeM9zr+kYssrMOMDbhahJWlRXiNafRjDZt3XYJ/+dpXcNquMzEc+gK47d+/D6981VW49c47MEKCUZpgkMQo1SfQHgTCfhu0l9HwgIYzQtg7iOOHbsVlF1+A7/7bv6FS34TEWodBVkZgOPD1GKHOe7AJPaKlAfdpa3NdzQ11neVOJoxPtTKqsaG+Uz5PvjHHIec4WcdsDNDygAAE087FWy+fLwUxoJhHHKe8BxMAjcMYpkavQRcVryT+jcI4IoCUB2gQbFSp1xH6faZU9xFLcIKSzxbBF+M+cw/l9nZCv6sgkOR/WMgqBaAqGmfSBGRAvIaZ+jRcw8nvE4otK4ExHF8Jk59jAR392Ifj2dANHYMRg3LIDlUJ7+KDKbew3ENUvGyFGiqvQ+Cl5JWkHhDQUXwtVYq0AkRWV+rVvfaJq416g8IaoWj4EvgggKWa1+ONY+X/ynksYRqcA3nar0ivc0CP50Dgdo6dnBWpJs0aiEvAsdvvCegouEg+r8jQLVdLiLmn4bolwRmUieeJvawDMgOBTwm4IeCPYWaSaqtJ0Uz5Lf1mVREn11/eVn2W4v+lEB4b28X9rBgXdsnGwtISWpOT4hdI30vLdBGGGSyjjHptGvffexCbN+1EOALmjy9jdnq9gMvcS85MrkOvuwLHyxBEy6hO6Oj0jqFcY8q2j263rc6XBKyUJGwoGPlyDSuVKizPw5G5ubwhAmkocLGu1svC/A38ASrlEoa9Ppq1Jiaqk1g6voKyW8VZO8/CwfsPStDSuWeci+/ccBNGAx+XX34Fdu/ZC69WRq1Zxe1334bMSDAKOjj9jK3otBfgOQbaS4so2QRATXis/zIN7d5A6vT5xWWsW7ce8/ML2LppMw7s3Sf3/Kc87nJ8/cb/B89x8NhHPx7vfs8HBCR+3R+8Djd97yZUm1XsOn0XvvyNr0hjxI9iVKp1HD40h3K5jkE/RKs5I/LLxePLmPBasC0DTg2YWz4It6pj69YNsHUde+65F61KDX6vL4FBp595JhLDxB0/vh+RbollRrc3wvT0DAbDrgDrYcRGIjDot1Eq2/BcC0vLi2i1msLIjqNYvHh73T6cShl+Tr4p9jQ6r+vq/k/Je2XmyPpnSS1Iv2gqG3j/c+h7lzJ7nntb1h85oSQnckhKu2EKQLu8sIRmvYFBt6fuwbl9R2E3QWnsgYMHcN7552BxcV4Y3eVKCYtLCyKvZyPDcTy5Jhs3bcH8kTnMVpvIoggTzQb8YID+sIdKrSxzjvccPwjh0VYkM2BbJfgjrhcWer2hNL9bzXouydfh+yEsx5H0cz8kk99AFCtAsfCHVLYP+X1MiC1seHLxIHC1FgBYgGZx2hMrBIK/AmyR+CR+jQST2Zjh5KRknu+jmifyWvTwTKroddh0dgUMJPPOEi9axc4kaEWbA5ECCzNwjS1XBJUIiCgrQg4Sj3lgqvdWaczqvaUFscqmUwczFsq3+re5dyX/hrUqn5NLflfXXTmWcbZp3uIQ4DgHFQUAJ5DHwBw2O7j3UOeCXpT8rlLXyTKkxUBJ0tuVF6WShq8Bk+M+n3n4DUHTXEquWIv0byTDPZetC6BYXDN1T1975HdtgsLw5L3JMA1HJcQM1EpYd1eQkWBAewhDpZqnrMspixYvyb4wGwkQkxUuv4O6XkylZ6PHNOkhqRjk6hqOh8SQVUoApQgn0qHtJ+DIsl0nA0ex/GS7In5AQBxEqFdqGA58RGmGcr2B1NDR8UeIfB9VUrt/VpTYg+waCJT04hiW66JO0CVJMei0YekaSmVXTKVNh8VGwchTkiEWmAQKZTiNMbQeyuZk/Dm8hpYwZlL4VozASuCbBISAuq/DTgz2ZySVi3ILO0zRiDNono6VGRum68I6SkPqFO1KF4tBByW9jlJUwmRYRexHsNaVMNdZFiq0Z1Xg6EyS4gVdgm2xazaNkZ8hIROSKVQJfYxiZM4ikqSNMr1dBja8aJ2khw61FfhGKOmRcRhi2itj6Pto52zMum6iBQsTAZCEMXqOhYFF83cCTDEqETf2BMLUxHQlJCBDaCaIc6agTG8O1JTMShUKoDavXKBoJq9o0BwrZGwRiOPrmAlDCOw8PZLMwwApuxgsaIWhYENLKjBjT4A+An+LyTEY1RI6XQOtyiScYIRSSUc37UoxZXU0mCUPB7GM1IqQtZexoTQNu1eGyderAgOjh6XkOFaiEZzaetSNErzjC3ANA22XHiIuqiN6RSXolJeR6gHKIQFkS9LzpDgUcDBF31GA84SvNjodNpMyDc0Rx5yBPgFH6SLnTE52P7NUAYwkFAsHPIPNYpGCOXbGuf0UwJFjN5Gxy/9nATeyUlj0MhskiPoRynYJbklHZLWhowR9sFEWw8CeR2J04VgEJZkGGaLXH0H3aCZLxqdifPVtBSY0fB1uxM2kiZGpY7HEAjJFmfT8OIZLLyIQ1FMM2GLDqj5XDjjSsyWjyTlvRimGI3qBRPBKlBSl8P2heEAZqQMzZHiBI2tIYo4Qi7eLrxipTCuM2UmxFdtX96FrXTnnMSrQExulmKxTgt6pnJOuS+AxBxxjAqj8PArcjnUdI9OQYke5zDywbOJnrQcFM1d6SFz/BHRUPmcKtMqgUYZCn6tIdUpZYPAnFhssfLnw+ux0N6cwsmzM+T5Sev3QpD4I4CytoAGgWSmJh1U3opGxJXNFipJCv/izDvbf5fcJahMejh85hro1AX+YILMrwFQT318+hJlWC5u6EdY7LoZBF91hW/zjNNeCb6otjBGp9fhUHmKRzaRGbuglnZJJaQQcXew3NVz00hdjX7OM0UQdFgFH3jr5XCND300Q6RkseggSwOepXAWtCsBRyWukvBQ5IAte+nOpxF9Di1AyR9g8vR4/uOU+TNc349iBZcy0ZnHa9i3QsiEMs4/9B+/GztM3YWllEcNhjJ1bzsaBo/PYu/eFpHfXAAAgAElEQVQYLrzwMbj3vntw4UVnoNedx+4f345LLjgXWpRgaW4Zhw8cx0WXPVHJ5DLgy9/6Os645FwkrobFxQWcv+lskdXOHTmKUX8A17REEjndnBSfw29885t40hVXoDPsY6XfxXx7GVt3bMfhY0cpqkQcDhWTzyB7TXX7QxaxuZ8hN6WKG8DrpABHfmfqpnCirAqGCDCyuiL7coMq9CCFlvRFXhaVGeaiwQoM1LUQwbHb8NhLz8GNN92E5sbT0NNaCDQ2E4pHMRZO/p4X1ePd5FW2/AmQwUMeSgpwHPd/fMh/+vA8cZwhnX88teEu/ocpsWqdUN54a78Tfy0q4gi6ELCRoofhPYyj5Z5EsVbWzgyZQ2ssUtl+ExPWbWFTrSaRrgZ05ABOATCtTtFxhrY62JNnrwKpFLu/6w9hlF185JOfwOKgi5DMriRCeaKOilNCuNiXNfmKpz8N//r1r8IsuTg2fxylShnNxgR8FsCGhZJm4g9f+RqEy124DIpJgXjQRdXj/daHybCJJICR+NCLr4xhJCpxm4AFGz2mZQub0jDp3WTD8Wp5amoO6BbAbu4JV8hB+b3wMhNwV0CwQFggo/4INWdWpIUahnBdgg8dVOsN9If0YitJKjz3a4S3EVhIBwRSCRj1YZc9REYJzY078Pl/+QZe+ttX4+PXfxoXX3QJ9u/eg9/+rf+CP3/T6/HkZzwN84MO3GYDc722MHVH7R42rt+Mdm+EQW8Znu2jVQrQOXo7dm2ZweF9h1FrbEJobkAvLSGwXQRGjEBrC7tKj5gArBh5Jz7GWLWyd1OAI4HHAnAUgJdBQSzKsxR+FApLTQWjqLRjAlR5NyGvC9b4QnLfzMHx3PhJhbOYlnjVkVEle/Qc5JLmD9UWUYRuryfBMQI4ivWhAuVl5hSpyjnw92CTdbyV8GDPKaSlJ6fVinQ107CuPgOHPmAEJER+rOYsH5yT/Pt2d0XAUd42GKwRMfyKKawEJzi/5UMq2ScfAiYKas85qwkI6ziuNAskqCcH/Hg+FOB4auuf2r+slZlre7g1pmfh68jDKfwBJc2azTlNE0KD8NNzIFHku/m14M8Ehvl3bslb9XBkojbZnQRaDKsIdlHJp/RTFJmiBEgoD0nxKCOLjYmyq9I/FcRCKb5qzvAUrq13irGXA5wC4Kq1r7DtUGSTDIZrybWhx6TM7yBEvUYfU9ZZOpYXh1g3sw1L8wN0VkLMTm3D7vsPo1mfxs6du7C8Mo+54wfQmnQxu76CFB2kWRdeWcNg0MHS4oIAi65TUhJ3yuMtSwA7MhtZm9abLcwvLAoZpzk1hSDycez4EXhlRxonYTBCo1pDMAwQjzK4ZhmuVcaurWfgHW/8S2xorceVT78StVINJbsM23JxyaWX4qOfuA6P/ZVH4cj8PFZ6C5icrqLfX8DK8hzO2rUddbuCw3OHMD09i3a3h/6IYKcF1yujVZvB/rmDKJcqYl0SDEeYbrawf88efOsb38Dpp52Gxz7mcbjmmo9h45YtuPJ5V+LP/vx/4fxLzseTf/XJuOVHP8DmbVthOTYWl1aUV1uqY+eOM3Fw/2H0+yNs27Qdw5URlleW0A1XMIjYdI9x7rm7sO/H9+L3XnU1psoTWN9ah+7KAPXmJK7/7Gdx94E9SBxd6n7P8tBpt1GpVATYb7aa0mA6fOQQNmxcLwxgMi/37NktAG61ypRhBsRoGIYBfDbBuV8XP9McG2BjThopXNdI8FHEGJGGQ4GNBB9Z91pZIEQc3u/YmKEaTBo0uZSfgDvHnGc7iPwQ55x+poC89EnmzFtYWsHMunW48cZvoloro1ItodtrY2VlCdtP2678gysMJ9OxuLiM6alZaawvLCxKsJYdaThz5+nCWiXYGGch7v3xPcrbkWuH52JxaRn1+gSGwxDDAQPPPGzfdhqOzx+X9O84jWCQgEGFR86H5Rjkv7GRUDSDFViv1ib1r1x7laJEAY5ko+X3EgHDFAAlfnz0PeVei/V9QsYcCSY5u5GgnfhEElzjifSApAmkVSQMFZTuzlAsDfg6hmGJtDeKEngem3mUAeeqOI1qnfxLAqik/TCmksul6wJy8RwpxvcDyEryZbXQg4ylROckKgX6UVJeAI78PEXzegxAk21SvvnKPSQFKJR/5znzlGRZvBb5EgQdyUgMpMlCUg69GOlpqQBCNpuUPQYkICZ/reJ9BKAjsJszBFeb4jxenhueb9K4i+s23jQf282tMhwJOJYRB0yHZ7iQ8rOk/y/Z4Gw4MvRJhcOQSDeEafuSHu+ViU/QD5Qgoy/XRsKcpFGeIfBz5WoOFitWLM9LcZ2KMCV1HX4m4MhiOxj6Ko7ecRGmGQL6I1mmIOm6dKZP7YYpE9wgDTiGFsVwmOpGCXDgyw3dKbmy+fl3Axxp4CzNqwyRGQvYSLCDY5wAB2XRrdmNmFtawYo/gpPpaFIu7RhY0IdY7LaxuUEgMEJo9YX5s0JTcaOBUkj/ggh2OZUkvk5Air4Nx6nBjHyU/EWUrAwpC+78ZhtoNkZaBZmVwXKWYGlD6NwEj1wYwRTMjBvtATQ7Qewozxy0QwEGE5oROxb6SQDTU2mGsikQeQhv9omAXRaZbRqBMcXu4N9ysQ3NWBiABBRZlFJqaMWGnAN20BUQxa1qLCCPQe8ZAYcUg0+eJ5OJi7mOlHHqnBwGzVC56HN/QYDPEwDKSrjQhMicLuxqGV3fBQ2H9IAeKykWgiVUbBflHn1THCxZQxgMVB31UDYrCIYEqEuIh6Tsp6hO6Vga9RA6DemuW70V2Ry22VlNXLT6FVhpgqG7LECnHdsCXK14sTDqKH0lg4sgl52kaI4Uw7fryDRBY0SwSxPwjn+nAFnVKZLtkpZIgUY2Ic8T34tSNf6KN0LFQlC/4/mmFI/nz0/JqCiBmufET+GZLmAE6KVziCIDJW2XdOWWwn1ITLIadJFnJEECz/TgZY4wJgk4RkaGDu08NKAcEQDmdTMEHOK/88ZbDRO4cSwFXiEq+ImSUzpgCqxkAma1Whdjc97ENItG/hZG0QAx+VEM7UwslPwqjMQW0COwfAzcDiLLl89vJjbssAY9deT3kRkgsLsy6u3Igxtb8CgVICMgZ2n2nUzYl3yQ4VgJtZyNS4BUw9BUTC4nUTYBp/IoNrAFw1sBjgocUAzvDHa+WeMYNGwbwzBCyMLEthAbLDQbONwf4fQnXIap809H7aztcE7bDH/uCDqHDuK2L/4rHHaH985hQ2qgGmUYJAH6LQe+AdDCJCdynspH+AX/hgl/A2kojZYCtCY3YL43wpE4QOnc7VhZmEdrroNt1Rr8oCe+geWSS00HugkN0kOULdL/Tw1wlK0E0x1pJC0MR/obQQDHfaaGi1/6EuxrljBsNoThSDaHAI5kIrspQu4BUnaq2WmUu1xOzlDFFGduFHMTRlP3XJap0f2s0NsC/rCHs3ecARcldFdWUGZVGQ7RrJpoLx+EaQ3JSUK9NYHF9hBL7Qz1iW3QjUmRJKUrC3D1CJs2t3D02G5oIDO0hXvvvg1bNm6CY5WwtDzE3gPHsXH7GYhNF31KqiYmsLA0j87iUWyYncb05CQO7tuPVmNCCoQ7b78Du3btkk9FBjvBgM6gj9bstACPnT5VADSep6yBDQAVxjIIfXmuJDfrCogiCMDX5FgWx7G8cGMBoZslDJIRhmZHEjTLcYPBh8iiLiI9QuApgNb0ddSzEPH8XXj0hbtw8/e/j/q67ejpTQQaF2YpD8fG41jHdRxkXH2eWgsLK49TGcirFiQnMBxP5ZVO8W9OXnaKjz8GOJLhtfZY8+9RTKEMaRwI4EglB8FiXjcCjkKQkuZMDhzlMi3e1xVbS+1TLJgwNcoJ1ZcALAIqKQvNExmPJ16jQs2iXjBnyOUHW4AXDBtJDA033Pwd7D1yEMeWFwVwHEYB/KGPDa1Z2R/aJQ/zS4uwSi7cckkSW3kASRChWa5itt7E857+TJhRCifVMFWfQMiCMWJSJa24WA4mAjhmlNmGQ2Sxj3qFpugqbXGV5ShMZXE2R+qPpLhcfZyU1koQXTUzFPuM/1/8TF/U2WkXwWAAD01oUQZLY1BMhCjqwvHKQGlGSQBidnCjPP6cBdUkYHgI0gG+d8dtmN6wHbHmIoaDvfuO4KrfegUalSr8Xgd/8PuvxR/+0e/j7vvvwqHleUxsnIFeLcEfDFHnPstwcLQ/lIahaUYoGz70zhE86sIL8cPv3gK3sREDexZdeIgZbsKUz6wD19KQMuTpBA/StVOxZouSMx5z1mPBcixChoThyEZFEq8CjrwPEnAUub6qWB8UcBSmO8FBrrUJs+bpT2erkBa27vJAk4IRRDuF/mAggCMBIxGM5iCYjNCHEXAszsbJKb4C+GcaNrXWyxziI47ZWuEYUYxZNghpB9Eb9CSpmvsfkbWaqvku85WgYV7IF9sQqa+lyQwBXclgpaxcyB9kOedpzCos5IE8wx7aesT34V49n77qDpgvMcX3QmItyeJxLOzSAnDkdap6JZVgXST8kuUlTGLl28hrJWxDAMeOz8nPM7Oz+XLPQnWtwFwDGteSWIt1rgiSWPV3E9YVRy6ld8qDUmG0CnguthQq5fTBAEfIWsQ1k3tovh5DkYIRWcMOgkGEyeY6GBoZPQ4WFxhUlWDDuu0CoO3bvRfrZiaRJSPMrKeKIsKxhd2YXV9HveFhz7775bqttLtwnDIGA1/2wjwvrVYLYcjghkjVwaaFoR+gPxoJM5hgbH/YRb1exv79e7Bl02YMun0MukPMTq6DY7q45OxL8YMbfoj3vu19+Mg118qefsfWHfi7v/kc3vXe9+KGb9+IzNKw1FnAvkO7Ua7YsKwM520/HYeO78aPfvgD/PLlT8add92DdevXIyDjbXIa3//BD0XWvH37dpFSd1Y6mJ+bx1N/+ckY+QPcc+ddKLsezjvnfPzFX/wlFheX8K53vhN3771bPDnXbZoFTO6RgG/f9B15ze3bdmLQG4mclzYy5559Pn587/2YqDWw7bSt6AQr+Nb3vgHDSXHmGadh8egc3vv2d+Lvr/8chv0hbMPDBRc9Ctde/wmc86iL0I1GWFw8gmN77sIZp21HY2IKNW8S//L1b+KMM8+H7VYxChPc/eN7sWXHNlHY3HP/XUj1UKTZBw7uwfkXn4vF7qIQXyg3VqOEc1epAAhuZSnTsRNhzwtNpADccksvNm1F7sxmAefyqgpD7V9KFkGaAJ5po+aVcfq203DLTd+VFdd1KmhNbUR9YhLDYV9AmDvvvgPlsodymSQaAqgt3L9nNzby+g+GEpTTaEzIz/Re3LzuNEy1ZvGBa94vzMhnP+PX8I9f+Tw2bt6AxeUF2dsFDA/yXAG+R8NAgO/CF9utOBJqRXCR4GSURiLl5xpFWwwystUCUVjR5c2QHHBUsl/+vgCGuBYWGwKVFv6AoTc5GUWx28i8G2M4MpAmpYTaE3sFYYxn9HfN/SK51kZAGGSwrbKyVNB5rPxSrL8iEVl5OY6BjqsSZkXsWfNMHG8/FXuu8ab3yYDj2mdUn7+4j45v4sbX5vzfV4E1shxJHmGQFlewKrS0Il6aDHJRjEe1J2NTSQKZUn42guVkelN9ESLVKHnPA2/kOBThpwB/lSRZWQYpgFWxwxVIyQVTpT+v+oTK8eUWZgxvorIwqQjIGIeOyKjTmCnvxb2Z2B7rL36pUBjTimG7GSyb9z9+sVHE+4E6fgnJyu8ngxG9HgvWJ8dK3kCTBVw1odb2JycBjmuyalVsC/BWruLIwcOYmp6VzsnBuTm6F8OpVtD2ByK3OVVJICd/NgzQcMsIen0girB5dhb+aICF+Tls2LwRXcqr8+5D0cVQnm5qAPxCDMec8cFBmxgJAjNB31bbtIoAjibmlrowajWUNq2X9Lro6AIy34dTtcVEmp240bALIx1hduNmHO7E0KwGopGGCjcrx+7H1MwEwpKLdkyAsQwvSjHVXkFFi9AFgUomgxJz8jDyJhET+IuOQI+7cMXbkGaxNUR+ipI5hGZHGNmAZdhIj48wRb8Mr4TQ1HHP8lEYrRpi15QUw6ZmoxRRSqukv0rqTEl1IYdWDFIyPPk7Ls5kH5QE4DGEicUBrLwClWcdjf0pyaW0emiTWccLpMBGStyURoYThJOSHaTcSDQ3rGVHXif4iBidzmGYlTLi0iwiSfwLuY/HQrSMkuliJqgiGYYYOCHciol42MFwECHSm2jVNqCWulg6fACbZj30/D76ZlmYIkbcg1Wy0OYRxS5mulWR7QbOijAuCX4RHGx7kTA7LUo7cpYjAaxaoECnnjQtNFQDFuoaApEscmwoxiMXKgHONZUISUaj8ohU3ndKwqi8Ivk6nJqk7ZPxKYt51IcnTABH0sY0w0Q/XMFIX4BdbsAfzMJ0qxhmx1CZMJXUJ4wx6gdYX59EvNSGGxPg5PsrgJTXY1V+TF88QxOWK2+6tTAV+Te9QAVKFY+HnGKeg2wKkFCAahSkMC0HozBCdaKBjKmlWYzlfgfluoMwWBa/0LJfhRVTTk/wOkTf68l3zk+R0IeVVUCS/z5w+3IMTkS5u4FSROBSdd4iYX5CvvMYyUL2IvohqnsjZepDDjN6wJFZe2oEx1WpTuG1Wax/AlwJg4iyHAuDXl9u9qluoBsEIM2Utrk9rYSouRO7Lnkctl7+eKBiAvS+qBHwD4GKh/TIESx8/3bc8cnPYeLIEi6utjAMe9hbGiKpWHB8xbL+j3mwCBliZmoG+3cfwezm07Cv3cXmX3oUNv7mc4HF4zj2z1/D4e//EFyiXJ3XKIVr21gZcIMFOCa7cKd6/Moomht4xcgzEScahq6nJNUvfTH2TJQwnGjA9k6WVCcIWAilDsg74kOZp6t9SAE4igSTaxcBx1ymW8gLxduV863TFQbWdKWEcPk4Gk4CLVyCji5cj6mkGXxKsc0J+GkTyz023ppwMgvbaxbi3jyOHtuHc87dgcOH7xNT/3PO3oWbbvo2Ljj/Aiyt9LGwPIJTnoRVnsL8yghbd56Ng0cPwjRHMGkYSyCJAEoUSzIuC/YwCMTrbHJ6Cv3RUMIf6PbiVSviAWcSmCIrzFBhGT16SQVM11RsORZv3JgSZBEAwKTvkymAQOEN7PtsIAbw7R4c20E1mYCTmLCNkKRMLGcEhGxYvo5q7APL9+GCMzbj1jvvQmlqE3pmC6H44jwA2LiKtY1v/FYhgJxVncswTmECFC6HJ0qqT+GFHu4/EYxGFSy0OREARWS+OZVcPKjUBtm0GA4QiZyVgI+AGGx6FJ6KKupPgbMif84PNv+ZIHzhF8eNfQE6CksrD7JY+3hjIHC+XedeIN/OrwLRq/gSWY68r4insiruI95DWhPCxORnIGuHPmEcnwwmIRuKxVGRzsrCVu6BcYqpagPDdhf95TYa5Sq6gxFSryL3TyWMTmBrMWxKrwi+EeofKjN4kaTnLFFVBugwKEvWGC2jznHxJf54Y9LP8d8V/65ALcqC2kjDCE5ShRlzLR7A1gPYRoRSqQrDaIpvlh+OFMCQ8fiYEj0LWCUkVR0TG9ZhqTNCvTmLY8dXhF3lWS4cHfC7y+KBurhwBDMbp9GLB0htHd+741acd8aZ0Bfb0A0LXddFaaqFKPURtBcwOrQPjzrnPNz34wMwGxvQdqfQpgDadqBlIZywA/YCotx394Qh/CD9t0KymqNFORuFUjcFoHH8EZBSNkY56DM2/pTy6WSGI4cZC/zcy5fe2Sz7NV1SmgsrAbmT5/6CBLHowTqkmqVeUX6RY8w/Ge058FQAYQ80RR8Kw3HVm6pgy419Z/NlQ2sdbDbuOVcl0ZNecGSYZAK6EXCk9yRl1J1BR7wKGXxDhpWsseIRror4IvBESi02ASgxd+iTRZBbhYycDDgWQO6pLEECbBbW2sWy8ACAo7JnSIRZyutbgLsEGsuOK9epWDcKGTaVAWJhwGRjzjZdx8LiouzvxGpA7CFS6OJlTyRVHGbHvqu1pgBVZfaOhUEIY0p8aVV9sXot8+MvGI4KDFgDHFfl1bngkeqnURgiiSPYoiwxJHX5vLPOETLFsBfirjvuQ3NiHXbtOheHDy9g/YZtuO3WuxAMhrDTDI2ah83bZtAZzGGlewSmk6LWKEnwEuXETAWu1icxomLNdtHp9jA5OYk09tGoWliYP4ZaY0I8Dwd+IGvlzLpZzC8cx+R0EwcP7cdEow5TLBnYt4hFOk3AcUttO37t8mfiD177+7jiV56EpeMLeMub34qLHnUJrn7tVej5Ef7wf/xXHDpyACO/hyrZ5h+6Bgf27MYrXvlKZJaDiclJfPKTn8RznvMctCZbmJ2ZwS233ILXvPpqfOELX5Dxd3xuHm98/RvxrKc9C9d+7Foc2HcAf/GWt+Fd73gnLNPAK179Cnz4Ix/E0fkjeOub34q7dt+J573gedh1+ukiU2+1pvHX138KNXsCG7ZsxC9d9jhZ93fvuQ8XP/pCvOGtb8Ddu++E5WjwXAeH9h7EdR/8GD7/2c/jyP5jwih9xjOvxNve/Q6ce8mF+Mgnr8Pf/d2nsHWmjCMH9uFlL3slXv7S38GjfumJ+MAHrsP5F56HH+8+jiue+lR87YavwnCAN73t9Ui0EZ7yq7+CDRun0O4vISFoIyoy2jlRLs16VqmQFHGAVlesWelVHMMUIkgqnre8z0a0EFPopNo8cq8ojQFVA/VXeuITPt1oYsfGrag5JTz+ssfijB07BSw7vtDHpZc9Dr/3e7+LTRs24t7d94g6k+BMfaIuKpb6RANLyysIghDr1m9EGEY4fPgINmzYhkEvxYYNW/DCF75AfH7/+//8b7jtjluxbcdWaUTWG1XcceftIs++5OJH4Z777saGDRukxmTNuffofiysLGAwHKBar4rlES0unLIjwVyGteaBKmtwDriOg4pqDRoLsykYgBLKQtIK567yCCTjkHt2sUPgvC3So1e9FvO1IGdMpgmbUSQXkdlNpqSSZ9NbNwyAcERptg3TIgjH9Vax6cSvVmOKNIG1osBTrRwFyhU/F59vPGPggW6AJ/9dASDmz11NF/9ptUyxSuXBMEy913j/5n2RrM86sqiJNJxAEk4IqzGhByPBQaMrEmVJZLcI2rHeIRmiCPMZA0mFHajwFAmNkWR2jk2VRF18ydIo558LZO7vWPh0kmWaVpGGDaRRTWTUccSQGb4W71/E1yMYOlVcBBl1YWPq3HdZkC9uIWn3owKdWKcpix/uLVU4U4hhyGRqlY69Fo6k6va1MVVcL5zIcBwvuAsPR3YBOdboI9DpD8SN1KvX0B4NEVZcHLUyYRudyqMUp1gfabCZfuiVMOp0JfmwXiFln1ReMsEUI2xNBpJTpx8GwHFVkiDplgpw7LicXmRUEWyzUGnO4EC/i71E6A0N05qNadNFOUoQBH1kDQtZ4iOeX4Lp1nAodOCt34ZOmMAY9bHLjhEMl3FUizDwSojcBrxBip2dCOs8C4eHR1FrVaEFGRb6MZbsJlJTw4Tdx1TdwfFjc2iu34GeNYPecISy3kNkDDGX9eWiTyclAcO03kikPaO6h0tfcCVw5g6gO8DNb3g7pobJKoDWdZRkNWI3IdME8OGGf2jTS1EBjnaSoRxqIiknIMUFXJh9MrcJSMbwYnayYwlhYcgEu/tk4qlOCcE5AtYs8bng0+dTSYzV/oEAJqXaGmYadcx1hxg2N+LwYIB+1AWqOsJyioZXQ2k+gxUSxIrgB12U9RST0xtwzmOeBv28S4BjR3Hbh/8K5WBJ5GlGc0a83dK0C/qp0pLWiVxM9RTgGNkdREasfMcoF5aQHQJ2SlI7tJSsVyRfugIceX68SIFh9G/kZHLpfZnmHmOUgso6lYehjIf65OtgLhBZkwBqZO5lmNRtRMMAfYbV0ffP1tFOV1BZl2Hr2edh4okvBQYRDn/vS9h9/+2YPzyHda31CPpkvo4waccoxQHcSHng0K9TGKci21byALk+hgowqQdkxiigWOTfQtvmhVX/zmtGZqZIoTMdJZdSdBPzKx3o5TLaUQS72cB8n122GFWzJ+CzG5VgxbY0Ami2HZlDxAa7hxr0xIIdlWHQ14c9YTMWz01+5/ERaKRnqhPpsATE1YWBq4JJFDhCQJXHSFm4b6YY2mqeepEhXqun+lAptMrDVhVk6qZSsMDInaOPSqXeEBsJXwOsWhUdGsp7EzjtypfijCuuBA4eB268EXvvvwNHFo5iYvMsZs/dhcmnPwnwXOz728/h7s9/CRcFZOn5uC8+CqNsoZLY8vn/Ix6cj7Wyi2PHj6NUncTAdrA3CHDlR98PTIhGGVga4W9/77+i5Vho0DP00Bw21lsYDUZo1OoYMFnxFA9fPBaF3SK8fim8aUY+8DzsM3Vc9NKXYC8ZjuLhWBV2nsvGgJlh6KQIWPSl9A/kGOZGiBsqmukrDg8fDEko0lVZ9GWUVeesJ951hVFGhuVoiLqRQu8vYuuUh+Ujd8GzRqg3TGi2jkPzHSRWC3Z9F3pRA7ExA40G3UuHUdYTNCZqWFw8LqbpH//ER/Dtm76B5mQDW7Zvwa+/6CVoTW1AqpWwsBJhorUZvUGKIAlRaqQYhV0leWpNij8Q70ubN23C7t27MTMzI0UiAyBaM9MYRSEsz8GKyJBKMKRzGot3VHfYhx/nUj8NkpzJgpHFpGLamCoZuijgEg3+IJbQrcgbiRdUKayhBAe1sgGv7mIhHMK2SzCHGirxCFZnD3ZtmcL9e/fDbswK4Bjoyoh77ZEPiBMGxolg1yps8YCpgA9tNqyGiJzEantof/3wPOvkXrra1Ocbe7lj6Cqggl8FDzdnOknKppEqVkIcqevF0A5u5nPTxmSMYabGtzruAgdSybiU7ahfEFxmY5TJwPSMUh5oRUvgxICnQjat/BzVF9nWBYjBK0bvtsWlJTSaEwKGjsJA5gyPi6zadr+LxsSEgGSmdrsAACAASURBVNsEZ8JQgUnVSlXM+yVCPP9ia4tzmJN8gl5YYYaB7jGTFKQ2a0kIUwBHNnoymCwIhUVEJpVibpJNp+avAYveyVEXFuWtJ0mpC8CqVCqtglcFqFU8lyqM0AglNMEKSmA+khGswM5GaDVc1KtNdLt8zxJM1xL5KAMO0sQSD8eEDTJrhL7fh2aXkOkuMsNBvzfEhplpLM8fxeE99+CSC87AwX33Yv74IdRbBFp7whqt2ha6Bw6gNTODlbKHDi1GsgRbpmdgrXSxsbUOBw4vIauvw4LXxAo7ALYt+6/yqA3XyMBQYymYxx8yFFTDVMaK/Hft/1efSqsgFjfiRaYYexFBR2HbiqPo2kB7EIajeJ7lScgc5wJeiQSO7N08UK2QSos/KUHsBH4QICC71TFXE7ELZqMqbhTDjmP5wR6/KODIe/tMfQqOwea3mkfce9BrMU1SlXarM6TDEllnt99Bd9gV1RUBR95ouNcS/2HutXKvVp5vNip5Lgg4qnmvJNbjqbkKCC/2HD//enQy4LjKbswvesFSFs9TXlsCjnmSMp8iKdo5MCyNKZ7r/Hrys7N5QEkp/5aSV85tviafR6k1FwqDW3659xKkLRKEWdQqIKCQjyuAIvceY+FMpg/ns3iA52GD+bksjltYpiJdHbOSGANYRfpq22In4vcH0OIEk7U66l4ZZ27Zha9/7eu4/AlPQhwybMWRVORbfnA71m/Ygm3bd+C73/ouUrLvtBTrN08izgZoTpdw6Ng+8euM0gTzix0Bs8rVFvpDhs7Ywk6zXQeh38VUzZBAHw71+YUlbD1tJw4fPYaYOQC1CkKqRSoeOp1laS7NTE+i3V5Bt9vBxuZmXLr9sXj3n78H4WCE1179GkxONPGExz8e//BPn0dtooG/+fzn8A//9I9431+9D1u3bML//KM/wrlnnY3LLroYT3rKU/GdH92Kjes34kv/719w9atfhW9965uYqFfxlS9/Gb9z9dW48YYbRTr+jr98F+644y689a1/ga9/7QZ0un38zquvxlve8Hq0Jhp42W+/FB+69oNwPAuvuvqV+J3XXY1HX/ZoPO95zxOw/E1vfDMc28Ofv/FNuOzSx+Ctb34bnvgrT8APb/8eXvP7r8YN37kRd913J44vHBfvyN5SD699xeuwZWYb1k1uwo/v3YMX/PqL8Qf//TU4vtLH3/zT3+Gc88/AGbu24Mf33YM/+m9/jC9/6au4/uOfxa0/vBNvfMNb8H/+9//B3r278aFr3o7/T915QMdVnfv+N/VML+rNcm9gbHClGBswvZjQAgbTElIIhB4gtBDSCIEEQg8OocYkQIALoRgwYFPcDe7GVcXq0oymz5n21rfPjCwTcm/i3LfeesPSkiw0M2fO2Wfv/f2/f3n19dc48aSjVdjPLbdez8knH0s01U/OniVnM5OX0CWLBN050M120qrqlMaTQfMQwNFWyGCXYLq8ATzK/C+kEyPIcdCXshM07NuqA5Vk4zqp/hhDqxuYMGocE8cdyMcfLKGxfgShqM7VV9/AyFHDufLKK1SQ0vr1XzBh4gRaW1twup00DBlCZ1cX9Q0NvP3OImbNmm34UMaSLF+5hqlTp3P1VVczftw4bv/xj+lPJlRAU2dnB36/jymTJyvmqYCNDoem7EXWb/iCQ488DN2Wo6Ovk93Nu1XmhZRyyXQSh8eh1hmbZtRcqgWqfjA+Z0ltt0+o3gBIJPeysBQ1FTiiJMFi/WASMFASxYXZlygGkwgjZxDot7d1oGaYjGBtZnkd2Yvkiz6uoqRMkknLfesTHqkCuiw2ASPl9TNFia8hrR5gzZVWM7WvNIJJJCTGYFkOCtxR69ZAZ7Y4sQ4OfimCYcV1cd+Zt/R3e0Ey4/+XwnxKAKXM+yKdjijGoZrv8m5y6SC5VAW5VI1iFcr8Z7YmsDi6sGh9KpnbbC3JsZUWoEjQGsSaGSRHTiUFmzIY9wI9SMq3AJVK5l7MUDAYpkYwkGI/yvOFYZoNkkuXk9MDZFLi4SjnSeZC4zxbrAmsomyyZ9EcmmLTGl6bxf1CkcAh7y1rm/K9VU1tq9pvSvMtrvcrBetehmWJ8W6wjY1rVJSqyz5UPBzVpSqFJhRNOg36MeQzOXxeP9FonHAsztDRo+kI9ZHMZZl+151Q5lOMx/16ZDLQF2HFHXfitFipCZbRtG0bAY9beTVEov2Knq4YjsUbxWCLGZOBDJv/hOFYklQaIIsAjnlCTvGyNOPSxZvORiwDU795Jpw2R9HM9WWr+PyNd0lu3IFPs9BZ6KW+oQpLX4JU3kHVjDk0zD0bKsog1M3ux35Hz55tBCePY+S8eVA5lNhHa2h/+T26N26gZnS56lwVYlnGTjkS20XfkwgzQi/8gff+/jJjDjiASSfMhXFTDd8Ia1xoXWCV5DyhHZhh8w4+f+c9WltbCVtg/g3XwNhRsG0HS3/zELXRnPIklFul12UibpfJVldAhzstiXJmYlqmCDhmFRAmElYBHCU8JG2xELVLUIc0xXPY83k8YhIu/hqWlJIY6yZJM9OU56Mk8ArrTaS+RgEj4KRMHLp6Xxn3EnYiydTJ3jgZZ5BDr7oephwC4iVAEvJRiGchKsdng9AePlj0Oi1fbsIbqOSoufMJTp0ByRDv33Id9dkYiM+OO0hc+ZrF0JwW0gImZh34El4FpGVs/aTEq9PsUNdXvDpdugBaho9pTBibFoPhKziQ+swqBMYwWxd5skx2WpGJLoxHtelEwMu8Av9kgTM8Bg0DYiN1WfrhwhoUCbQAazn1Gl6TAz2VIyFMFY+HlBX6kp34KrMMP/AgAsd9CzImdn3wMuvWrcRk0ph75Q3gq4b1n/Ppy39SzCO3gM4FOT5hYIrE2lhgjPvD+DwC1vhkHJgK9LkKpEReJouK6hgJMCysTAGHjS6gPF+S0PyVVYRSGQpeH1m/n4kXXABV1dDXxvIHf4ZbmE8FhwEs5oRxKECSsVAoZqyY5ubF58IoHoTZqFvTZASstog8v6BYjhIkZFGMWkP+amTPGaFG8poyqUkAkfiNiv2BAislHEkd//49is6kxqJc3PzvbUQY64xsHh1eH92xKDmnhtXnpS+dRBt3AIffeBtkbDT95g/0fboCv8tCMpMAj4tehw3X1IlMveh8Sd/io98/gnnJSoaKJUOuE6smAJrtPwJM9+9TG89SDYC8yOgyuLzlZDw+vozHOOWen5KvsquOli1R4LkfXEWN20Wt00VsZys1Hj+ZpK6KEJFW7jfgKBsQ4U8J4Ggx2IYZYTgK4GizKEn19qDTYDiWPBwFWBGGq8NgOEqim+oAKpZFSToj343xbJNVWo1lgyUlPyswQiW850kWMjjsNkQUnOrpoDHgIh/pxKL3UFflplCI05+I0hVJYPPXktfqaQsJobuKirIaTKkIFmEM58zU1zfyy1/9miFDG/nm+eeSzqV46LHf4w36OfGU04jEpMM9ikQC2trC1DXWE0p1YBIfV1nEM0bwggxDMaYXBoEs9rFEHLOw6ws5nB63wSaziadSVrGo5PzJ78IyPoVdrQn73qTkcFI0DkgUZdMiZ0pYSHIupCkpc7wlR9Yl85YJe0KAFxsBjxV30EO/nB8Be+MS3BTHFW+isdLLno4uTO5yYnYBHGWOHriB9v15YHAMBkVKEIgMwn24LP/2cDbu2/1EvP/td/vHJ/wD4DgQcGBs6gW8kHOupLxFhqPavKmCPqfsVqTwkf90YRWJ/GYAcDR8meQ9SptAY3SU/m2IeYzNYE4BJsKqGgAcBXw0S2PPYFzuZacZryFrg7DI5RINAI6DQoXk7+W4+/r6CAaDA8nP0URcpbFaxF9bkqwFpBKvK7MZr9tDRtcVsC3McLdLjNINLzf5zALCKIBKxnjeTE7zk1XKBqPhJWuPsMNNklYugKJVGBaG/6WE7yiFgHxXe8AMXknrFTZ58fFVrz4BTuRRYj2W5NQKzLCY6MsmcTp9WJI2PDK1pHoxpyPUVwXweYLoGWG2SzErDcg8WZMwvyzkMj4VeOHVkgT8LnY2t6FLSEbeROOwofT2dCFmOV2t2+lq3cEZp51ALhmmo62Z+pHDVfiU3teL3edWn7M/k6I7laCnr5eA3UGuM0xdWS3doTQ5fw2dmp+QyYZJcyjLF3cqhmYuqKA8UXx/9WHMhwbIOPBV/LexozEav8rPrOj7KSNNMeFyBstRBVH9DwxH1dAsJnHJtdVsNsOrMGuw42T8KIBXAGpVMRkwaAlYjySjAwxHJXmXNO0i0CRjZm9K8dffe1/HZfm62/rrJNVSR9RV1GCTpHEpqoThWJB71dj0SYEljQABHMWeRwr5UCRELCnG+gXFHhLGr4Dh8p9MqarANJkU4C8WFWJ/U2I/GqXV3iNWPooK7PhXP8W+n2ww4FgCG9V1LfV7BvkiynEJmFxiLpYsyUw5Y+2RtUYljpbCZWRNK14zaSDItRHPQnmdkl+i0+0gIxYISitekgKqTskAsGEAhgY0bBSzauU1mFKqNigFChTl4MXxoY7vawDHAYajXB8Tak9WWVWtWMrpSJS6skpqA+XY82ZOPf5kln+yQjac+AMVHDPnBCZPPZRb77iT3lA/ejyFOEPLntfptRKJ91BR48OibIM0unp7sdrdNLd2KeZyRVUdwfJKREYoQGx9TZD25o1UBj243D7VBEllBEyX/YwNj89Hy54Whgwbwq7m7TS37sLpsiobIrtYYul2Dh99NHpfhuOPmcOKTz7l+WefUX6Fd951J2UVlfzo1ptpam1lytSpqnm65P0Pqamo4vqrruXsc8/jzY8+orqhmg8/+JBrrrqStauXEwn3suKzT1n09ps89uhjdHR08djjC2jd08ETf1jAr++9n1Q6yzVXXc0zf1xAPBLmxptu4J5772b48EbOP38eFrvGBx++TXV1FcFAkBXLVvKXhX/hmWee48DxB/KrX/2a6YdOobzGQ3ltFdt2bmJn0y7VnB82dDhtTZ385Ja7uOPGu7CbXfR0h7npppt54eW/MH7iWJavWcHL//U3djXtZvOWrUQjUXZu3s76TRs558yz2b5lM9deey0jhg7hW5fM58W/PMtZZ52Gz+vgoYd+x+mnn0o00Ud7qImsVZRldnSLnZRI6a0O0kLkMEujwLgZjBo/q0BHBTgWhOwg9aCZrNEfUcQqY52UEE6L8iYupPJ4bW5I5agJVHLAyLGMHjaS5h1N7Glpw+0OqvCMadOm0tnVwc9+/jMWvfcOeibN+Recz5+efoof/vBKLr74EjZu2sSso2ar0Jjm5hYOP+Iwjj3+aFLpJO17Oph15FHcdtsdrFi+Sn2X87hu3TpuvOkmLpw3jzPOPQuXy0lbW6vyzRw/aTy333OnqqHWb9qg9hBOj5N4OoHm0hSDXKT9A8z2fwAcS1u1kiS2lMIrYKN4EnrIZ9zksla1fpsEM3BIWnEMLP0UVCBKkWRUJBoNhL8UfQmFUaeS4nPC+iwy6OwCkMXIZmQNrzP8DwdSqWU+Ea9ACYMRabWRUG0AiPJVkn7IP4UNJM3uIstPGen+E+Bx0GffV41TlCoXObF7mXlFpeYgeflef8KSTFgYnyWJs9QAsof3kUuXkUtVqURoWc/MthhWZxdmew8mm2guk2ptyefsWE3BvYnhA+tAURJdsKnsDwNwFKBPSBkG4KhCXuSKKz8PIWyUUqwFcBTFrA+ywrasIJvykdWdRsCrOYfFJtLpJGZLFJOpD03LqTndSJwuWqAo6w+B9gz2/8DaVlTRiP1IOpMklZW1sMRu/MfQGCX5HpDrmzF9NaXakEcXw+OLkrlUUpJ8zKRz4pVXSWt3Jxangxn3/Q7sbiODfX8eAn/rcZZffy25ZIqGymqi3d1oatHL43BqpLOGLPMfAMfiCqu+7W+9UWR6CJtLy+dIW/IKiMmYzTh1MZW1kzZrTJ5/LsyZrtr/kS93sen199A/28RQv4eubDuVteUkuyL0ZmxMPu87uGYdC247hLvo/ctTbFr1IY4JQ5k2fz40jIOdvfS/v4adS5aQirfhd9gwp0z4hx9A7dxzoMxPz+oltOzYxM7WFs664mqYfhT5rk7MvU2GbNOVB7cTPGLOCtlVK1i3Zi2rN27lkiuuxDZuLGzbzru/vo+aWJagYHgmCQ8RT78cNpLKN8+XlILAUgQcpSeUVb54nrQwzwRMs5GwSviKWYFhUhyJJNenCyilo9viKkQlgw9TXlPBHq6MMNbALqnCIp+WqyfJ3JYEaVtcsevCmo2MSaMuMITt4SQzb/sJjBlFbveXxOMhfAHZiIumzwwVVVDrpnfNJ6z5bCm7mto5dM6ZTDz2WGjeyJM/+RGHl3kxh8PoeZvyZfPYdSU5KijbAYcKqxFAUbwDJbE7YXVgztvxpiStWgKCDGAuaTPCk4TxKFJd+SoFLUhxphiE4uuvAMosKbvQqoUlacOr56lMJlThFHLYjIAZq4CWEkokLAwL9owLV8aMT88oMDYiIUQODyaTA4tVU5vVdLQLe64Dd6CcHmqxByvo6d1OghQ5b5CT7vi5mMCx7Y3/YvuStwnoOt6UAH0WxVoUANGmSDIG7V6lUUqRohfwp4z00XaPyJItBmAnDEEx9MYIFpKrKcxUZTUgnEyvl7ZkkpjLRYfZyrxrr8c0pJHQurVs++OD+PUEMZuRJKtlLLgzqHMh50jk3GmzlZRF5A6K+2CEsSi0Q7zmDIDWItRwkaerFDkrGaHyK0mg3HbGmLMp30nhw4gfqmwYZKb6akrtvzsRGfOd2jQXO+kG08co0GWi1SUwyuOhVzxRA17iZoibChx6wTn4Tjqa1e99QPa5v+Nv60RCu8QIP1ew0Ze3srtgZ9rZZzHuwvNofn8xa37/B0ap8RPGJpL6Ae+Zf/e4/zf+XpgPGeVL1NsRwRWspCudZegR06i98AxltNL33CtsW/qJupcqpWPfH8UqzAKLhXgqaXRQ93P+NVKJBXCUsSAG9DYDcHS52GkzGI7bA3s9HEXa4swJ26mgAMeMSVoW4uEoC0S2CFhkFRAhCdTC/hP2ghQU5oKRRqjGtUqdFM/VPHhtarM2cfR4yhxuou2d6OE+xk+fBOFOelq2qaRIs9NBZ3+cft2MxV1BMmcnmswodlcsmiban6c82Mi8877LJ8vWYnW4VGJgV7yTOScexXMvPKeAQ/FAikZSDB0ykp5QiIwti8VhVUBMJNyv5Ooy7kTmXVtbq5iM0n2sqKykpW0PdqdDMR6D5eX0h/swZXWVLi0Mx1A0ovwbxfNRAFxhzIkPm0rtLUkJix6ARmS3bKyt5CxZdEdCAWK2uBtbxqSWL7vbTsal4Xb5sMSkORXHm9pDtc9Ob1+YvDNA1F72NYDjV8DFUkd6nyFrFNrGfbd/BffAs/Zz/P3v3EF7X0Wd468AjkqiqQKKDOaUnHfZrAn4JkyprFpgjLVHJIwKFMiLQbeR3F4CfJRwUcmtjfczJE4iezFYjMrTsOgZLEwzgTlFSudyGh6rRnFfBCuL30sMxxL48M9YjrlsDrtmJ63ruN1uQv1hnC4XqZyubDxEYipSfflsqURCARjCavS43KRTYl5vSHDkfQQAFyakePjZHW6y4rkl3qLKMkwAU7EWyCowvSAsFCXjMRBWg92ozI8UK0/A10w6oZ432PdvsIS6xHQcYDUWpbvyb90MCbsVl9sPkQIBixVrqptcvIe6ygA2q5tMLkAia6U/myKSTZEypckJY8NUJtwErIl2TLkE/ooaIkkdu9dHOB5V6b0Th43j49VvcdSUyaxf9wllHgexnm4S4bDh1Sq+if29iimgVQYYMnKYSvQ2pzP0N7dRVzGEcKJA3ltFj81DWJjcdpe6trZUCpusrXJOi4DjvuD3vkDj4ECtEttR/J1FlSJ2E2p8KeaqeDkK21ZXY/F/BhzFn6tUpslYL401A1yTOcVo8BhsSUlMljlJSW3NBcLJiGI6CntOwKwBaW+RsfpVoHDwPfuvzBz/XWiM3JtDahrU+SzkCipkUUaVStiWZOeCEXCjtBRSuIviRcK7IiE1BwsZQpigAtLJvVYqyuT+U0ExUhcVGcZGa2Cv+YiSJP8vAY4GeLz3MRhwHAxEyvUUlmOJvVgCLGXtkWJTvtR6MUjSbtc05QUvAFtbW5u6RiKpVqx5hw09l1TnZ6/UsQg4Fud8BVRIQ8MibE45SgMUUIxH8bhUzSrDw1F9GQLOIp/IuK9L+7JiP3iAiyaAY1JAFpeLbDxJMhSl2htgXONIhlU2MHH8BJYu/pjhtSO47PLLSaQzPPnk0/RG46pxl4ymaN66HT0Zo66hkqEjalnzxXLcXoe63u0dnVTXNlJXP4yu7ojan/eGwiSSSeLxGIfNOAQbMfpDXWzZ+iVDh41k0+atnDzndLriIXY1tahdtMvnolzAya4Wvty5EatWwOm2UkjA+MpDKNMq+OnttzPnqNm88tKLnHfeN5n7jbkqFOX4k09mxKjRTJk8jXBfP3WVdVQHK9W4/e73f8CbH3+I0+vmw8XvctWV32fVso+xW+GLtat4csETypvRZtN46W+vsWzFGu797e/51d2/wV9WyU0/upYHf/cg0XCIu+66g98/+Hu6utv5/uXfY/ZRM3nyyQVMPuQQwqEQG9dv5K2/v8VNP7qJI46YycKFLzBl2sHEs31MO+wQlq1Yxo6dO5X8uq62kS0btvPKS2/wxMNPEe6JKEn2r399NxbNzO133MKxJx3NnBNO5Nvfu4YPlyzlhhuu4dOPPyTgdzJ71qFce/Xl3HXn7XyxZpXab775+husXrmGfLbAsMbhHDfneGpq/exuWU06HyWayRDN5YkVhMxiRxfvRYtGRgw3lGWCYWeyN8G6OBZtwvI2QpSMJVfuZatqQoi3q9/pJ5/M4bY4qfRV4Hd6mTPrGNavXc/G9esJBHxKkn7CCcfz4ksvsWz5Z7zwl4U8/fRTVFSW88yzz7J953auvvpqXnnlVT5btoz77ruPO+64g+Ej6pl/4VyqAgGmzJjGzTfewtlnzePQaTN59JEFjB41nl27mrj11tt56OFHuPHGGzl48iQuv/z7CnicMWsGv3zwbhpHN6o9rEipgxVBwrF+bC5pJBmMeWN+KG2SiuxAxRBU7q3Fe7IkXZbfS56CXzHk9KSHrC7kAwG60thdUWzOMFi7FctRNAsGG3IQ8KeSmsXbUJovDiMhWXeT0cVXXJKqxbg+rIBau7lWvZ8AYQab0QhFMb4MCfYAu9CAjveyUZWNWym8ZjDYWPq5eI2Nlu2gGbJ0DgwSy960aKkLZJzI6wpzsuRnKcW0YGDGuVQbNvGpVP6z8jcyY6WLY0hCdVwUsj7D7kn2KZY0JpuwGyVYJ2aE4iiAW8MkwKDgHIMZlAPNG5tiiMp7KJ9L1bApyaqLid4KJTfSqw1fRyPFHOXd6MeUrzDk1HpReWoRlqowSCXwNUYhH0bTCtjtwnA0Am0G75mUt76UV9L4FoKIAj1NZDK6kuznJERYgbyDQGHF0JS1Tzwjje/G+bJg2ikp1UUWlCErLHajigxHt+aio72DIY3D6OmPEE6nqG4cQm80QjgvbJSAAuX256Hl07iSYQLmAuVeH53NLQQ0BxV+Hy3Nu6mprVFo/WBJdcnHsSQTUkf7HxQcqosvDCbZ7FvyKs1XAEeRGstJixYsHH7pfDhmCpRLJHKWXX97h9a/LKIio6NbwsiaGU1ksNYMZ/q1d0L9MFLoOKw51vzsx4RaNlN9xEFMOO00qBkD5iCs3cGahX9G37MZTz5DNp6nfvJhVF72AwUkbnjhj3z6/lu4AwEuuP4mGHcIyxe9S+eHb5PubCJmSmLx+xh+4GSOPOVkKHcS+/wLnn/+b5x65rnUT5kCfT28+LOfUJHM4FdpQlZCml2BNb5MTDHsTJJeZLKSsAuII4V6Vvk9enUDcMyabIqtF9YEqDQYKQJeSfiIXD+5gURmHLMEyJkc6lxq2YIiYdrE0Lwgsr8CWiGOlShmc78KqInY7QpwtBQcfBlNcc6jj8Lw4Wx6/TU2fPop5ki/SsCscdZSP24sYy86FWq99Ehn7OXXGXPQLI4+dx7EO/nNdZcz2WFFb2vHqnlxWMz4zWny/WFcJrtKqY5ZPQpMFIajMOR0s0ahYFdehwKManK/yFSg9lsSHFNQwJkAdPKzjEHxDQw5IamYnuLfI2PGMG+1ZZ0EUzmGxPoVS6PT5aBf/A6t4o+ZI26Xro0FTffjTVsIppOq69ZFFps/qAJi9EQWj81BwKTjTbYrkL3TUkvSakfXO3BVBdiTg/Ou/zHUj2TXqhWsWriA8lQKZ8aq2KW6JCrLolmMThRQVNiU3kyOQArK44aEoNVnJiL0qGJKoJHKbHidlKQHiuloNhET4ClXwNk4nKaciTN+eA0MGU708zXseOS3+PWoArLTFqtiKoo82p80gnXiNjMxu8GQlXFiMJSNhd+ezyiZpryP+HfK85OqS2lTrFoByEtyaknWdmYzuEU+nhNphPiCQlrk7EXD8/2Zg0rd9xLguJfpU0xzM5lJpNNY3R76s1nMZX46k3EyDhsn33ULjKnimV/8kpGrtjGiUKA714fVqVFIWUnjIV8+jC6Xl5Pvvxva21l060+pikVw6n1YlD+GYyDxfP+Of/+fJUWg3WUj1BumOlBHKgVJk43WTJLc0EoS/WEaQmkOqqqlo70JsYMR8FeSTP3VlXT0dqM5VIz7fh2EYt6IdE8KW5FUW0XGBHGXi102M1MuuYBtfodiOGoOj/LScSnAMa8k1TlTVjETldxeCj9JV82LP6uAjbqay2KhHuymHJpFkgalmLSgWSV53YzkVknzo75mOD2hXpLhJBWecsJdvWQTcexWEzaryEhjlFWXkbeYSIqVhMNFSg5ZcxLX0zhd5aTjklxZwwXnX8kfnlhIVM9RWV/Lro5dfOeKy/jzi8/QuqdZSfUao9X86QAAIABJREFU6xtpb+nA5fWRkRQ78dBNpfC43cr0PpvWKQuKsXgckYQKOFMqBgWwEUaZFLmpRByX3aY8k+R3IrsWb0clE7cY7DjlCVgEG9XmR/kJljzXzOQzsv1JozviSoKrSfhTWlTraUnyQKsqw+sJYomCOxnDr7dT6bYQ6o+R1bzEtXLFFjcepY3c4OFQ/N0/yKuNefY/ARyNdxkU07pfo/A/e9JXR34pRbXklSRAhLC8hPGnWFDiiZjJIenhaRmrLit5leCKCnUQVqr4OealCJItrd2QREkJLiCkAEIGY8xIi5CwAtkUqmJK7QyNoDLFYs1DwBcoshdLvp3FAr4IUghYJcVICSzde/zGbS3MRZ/Pp46tP9KvTPD7oxG8Ph+94T6cPrcKf5H384upfSxOdUWlSl13OhwK3BDQQsaiSLBFki0ej9F4nIqKSlJxYccLYJojn5UQJGEmF7FW2bEMACDGRxPTF4WVF4soYUUraK0UNjHouxqRJcBikMdjCZAUi5iI7EFdHnKhjLKNsOs9pELtVATdZLJW0rkgusVNStZyu0l5XQtzJpP3Kma+NdWFz2klKYEzDjedvWH8ZUGCZQHCkW52bd9AXbWfYfVVFDIJUpGICkcUv9Z0JEJQE4a7TlZY8ZkEplSUsY2NoovD4fSrsCncFUTMLiJSYGleCmabUh4pRricD7V//8dNsGEXUgpAMxxsS8CjwewXKetehqNKXVZejhkV5iMA1QAx5Gsk1XJ+VcyK+MIKgJjLK386aegopm3Rw7F0bWSOF8aHVViQNqsCqjOmLPFUXM11AmqpkrK4nn+VrfrVO/VfARwFGCu9zle/y0eqqaw2GvbpjPpSNjKaUwGGIiVV/qQSCCFseYeddDatxn1c0tsVw1H8xsSvcS/gKPe7PF+SuqWxoOYCmXPlXBWvk5GSbhjw72/DpXTPls7L4Cl2AHxWVgTG/SHvKcCuCo7JZtXvpFEg10ldF2FjWgz/09I1E4BSbBXkPLa0tKjXEJsPWa9i8Sgur1ZkOMpzjLm+MOBJXWSXqaJVxonRKBGwUTzp5Ly7HBK0YADdKkW7OMfJzzIWS5L6ASuJYlNHPrPUq5J2LHOT02TDiQ1zMoff6mLyuInMnHo4qz5bzY3X3cyePR08v/Cv9McSWDUnTa17uO6a62moqWPrpg2c9o0T+flP7+CeB37BypWfKQZZsKyCFcvX8O57HzKqcTSvvvmmAn6sxSCPAw8Yzf33/ZwvvljFOed8kzFjx6nE6N/97iEefmwBSz7+TCl85Dhv+ektjD9oNMvXLkUXOyxzCofJiT9fzUGjDmb18mU89vBDNO/ayXvvLsJkM2FzaLzw4ousXP05v/jZL8npBXr2dFNXUcfW9Vu4+rrrWLx8Kd3hHtpbm/jB9y/j7//1MrVV5Sz7dAlP/nEBjz32mMpeuOfe37Fs5Rpee+UtHn7iCfrCMa6++hoeuO8+5S8pHoIvvfRXZc/y7csu5bZbb8bpdHDTjTeoptEdt91BTVUNd9x+OwcffIiSVs86+giwpZg6/WA+/vRjdd+uXrWWaVNmsGN7M/f86nc8/8xfSSdEJeHkO9+5jKOPPZKzzp7LETOn8fY77+HUKnj99bf4yU9v4XMBez1W/rDgQZ588nFOOvkEfvzjW9ixvYk9rd04tYDyoesPpXFI+Ko5weHTa0mlO+iNhuiLh4noCWV7lLXaydkc6NjJyhwnRAYJsSgGqhnEtbxqdJVCyVRTwCT2Mxp2q6ZAR4/mpb25nSFVQxjZOIpQd5jzzjqXRW+/S3dnOzZLHrdL45hjjuHll1/ilVdfZXfTLh566EF1jzU3N3HeeeeyePFibrvtNuZdcD6HH364YkTec8/POOLIg+jr6+C2W+5g0oTJXDDvEo468lguOP9SvO4AdpuT39z7W957f7FiT46fcICSbst9dOn3L+Wsi89m+pHT2bR1s5qnBHDs6O3CZDNjtktjboBf/JU9miwaRjCosYcSwMrw9ReAkGw5ZCtIxbxk0poCHC22NJo7hM3Vi8neQZ6IMVcrpmGRIKReq5jSrEIcxUvQo1h2GV0ku6jUY5M1RC6vU8i6MAlzv5hgb/gTynEo+Y3RmCjd/Gp+GdzQkCbnVyTVA+DXV5iO+7RkBgOORvKzEdxSbJzIa6rPI7iWNH2FtZQwkqHV5kreV5RVIhU3yHYG4Fi0fzDZinJ0OxkpaJT3pSETV8EswlJU6eEWxfI03qMUUFMER/dJeS6lUMu5LcmXS76JJbCvBMzKwRQB07wLq0nuGat6H+W/KIoQMatWn1dYaHFsUueoJpsAqEb4kgFwinrGOC7jOhQBRzPomZQKfVPGK/uc85KHpwE0ZpREVM6nSMetmHbOOUxtS0pgY6kAKIXGyGvJwmuyiHzGQk88RqqQJ1BdRSxVotSWNPz/5uZdJSDpeBx2wp1dOExmKtwSLpGjIMbVgqqKZKwYGlPyHiiBjsVyY1/w+t89BOUPJ6EqAh4V6HVJ51vknQJUaeS9QSacfRrWk4+gK5ekyu4hv343G//wIrntuwi6MoTTYZJ+L41HHEPdvMsV6zPtsKKlwnzx+1/RtXMd2aFBTrr6GnDVE+uK46luRF+ymBXPPIgjGsZidlA+aSqNF34bgn7WvvgUW1ctUxf9nG9djnnCdFo+Xs6ah39PXS6Nz+MgipVEcAgTjplF2RFjIKfz8F33c96F36F82jQ6Nq3FkuigsrEB3JXQ3ke+O8zmVSvZ89F7yl9ixsWXYp8zm0KThB1kQRKTEykW3fsgHquTw486DiQtta5GsYhIJmBPG9s+WMrWT5Yy0q/Rl0hiGjWBEYcfTs3BYyEgMEAeIilCETPB6gYyq5fx0fMLqM31o+kpMnnpPNnoT8ZJVFRw3C9/AQ1DiH30Ce8seIrKRJYyHGRTNtIVPsZcdDzBww+k0NPBvb95gIsuuoaqURPYQ5aO5h1MHTUU4gmVdE04xOLn/ogtGhd9MjOOOg772edATyuR/p34KgIQrOOD519g3ZcbOOmE4xkzfqLhkuqwgcMJW3ew5c33ia7cSoXmoj+fpk/LM+HMY6mYMBJzdQV4AtCVoG1zK3U1o8DlZ+XNNxAP93LU7+6TiEJa166hYdZU0OJQVgXbonRvbWHdu28x5/hZcGCjMYm5y2FPLx8tWkzP1o0EI60cdsRMnEedCYEyVjz/MNOPnQ2TpiJx3Sm7S6VN07WV9Fuv8/p/vY2vqhb/iOHMOHaOAm8R0KAQh94ePn/l77R/+jmT7NVKmZ8f28DQc+dCXTlk0lBZAS2ttCxaxPqPPmS414Pe2UlAEm5FIF2wETVpxFxlHCag+NiJsGYF3X/9E3pfM+2uAragn/6OMDXuCiXBTAproLacsgNG0TBrOgwbIhU0pJIkd+5kzaL34ItNNAaCtKYSxFwajTOmMXbWTKipBmFqyTWNRtm46D2+XPIxwyx2gqk0hc5uHDYrGYedjEoG39/HvgzHrwMcdWlGyG7Z7SYqRapY/ZoLnHrPz6DczhM33cgR4SzO/l72FHoJVlfRvaObEcMOpjtuo9Pi4OTHHoCudt6+9U7GuKz0tm6hrkJCgWSh2M/5c38/cvF5quS0C7AqieYafaEk7soadsYjRCpdBNxuLJt2MbVhGPF4H6lYBL/bpcCDuMjuRAIpvk/7CTgqQECBBwa7RjaDWbEF8LjZboGJF5xDc6WPiMetAEdJrffkCmRyaeJiLG1O49VjeJW5cYZ4LKpSZAM+Dz6PpG8WqC4X82adbFo8YxIKpMukU8obLpHP0Z1NkbWKsb8Lq8WNzezBapECy6aYg2KajHQkERBINhUZxb4yRLA5fEEfzU3tDKkZSzxi5q8vvEM27+Sq62+mL5ngl/ffzcTpkzh46kT8QS/ZdBpTtoBmtit2WjxnMPgH4LoBhtw/XtzBHl2KlaZaSAbQpK6JyKqLLEcJ8BCgR5gcigAqQKWuq0LRYJ0IG0mKZJMCHJN2kVeYcWeD2EQGk0uSIavWMZfDy5jKkVjCPRS6NjO6vpw9bZ04y+voKXhImaR5I6CZUawaychG8MOAZ1AJEBlUFRs/7n9K6/8PgKMwpwSAMAp72dCJXWFeARF6IYsuxuFi4VEM7lCggDQyZcyK/6ZVWN+GfFMSJwWQjCcSZHMZ496zmBWAIx6d8j7irSPSfAGkBJkTtqHb6cYlAIryeywZVQwQIgcAx9IYHDzySsBFaeyVLGyMRq/BICj5fZfmztL3wXWCPE8YScZerpjALc0CIQ+oMb8XHBOgrOQ/uPdYisJgVTAaP0tDStgrhvplPx4ijzbFcUoQXH+GCoeVfKyVVKSDynIf4aiOKzgGXfPTI4E5HhsfrFnKyk2b6U+IFYGVaLwLr5pr7OhJYWyIN7Rs4K1ks0mS6Qi+gIN4UoIn3Oq6hcL9KkXWlNJp9AUYFQxw7pyZVJh0rPEe2nZuZdLECTh8QXY3tZMQVrUjSN7mJWPxkMROf7aAWVjUdqdKPjXGig27XRpA5gEmmwBaxbO111NbZMBGtjI5kVkJKFf0cFSSZzOKfStjTVi3JasRBV4OCo0x7t5iwrDI+c0G01UpAwZJqpXvk9U6INlV84LMB1ZpfuaIJmNEo1F1zF/1cfzfklT/s9Eh8mm5RzMpHSFXiFWTw6opIDKbyaq5Uu47qY+kiBcwtqu3W8mqHW4nqUxKpRTLXCrMZXnIvahJAVe0xzD80gZbGnz1Dtvfht3efsvXgY1qDi4xor9yAkqsZmkoDGYHyzEPth2QayVrhqZpav1Qn89uV+Cw5tSUQkLWwZLHl5rbRC5Y9LMUqd7APK3AiBJMbHjLOuxOJTiQ1xbFhMx1piIrXxW7g/1JS2tjad9gztOfjuLzeZX3d7wnQpnmZ3hVI8OrG5l+0DSuvfI67vnlvaxcsVbts3r6wlTV1nPXz3/B0OEjOH3umTQ2BjniyNm89PKfeevt13jz76/x1J/+pBpwd95xFyOGj+KHV1zFlClT+emdP+GUU06io7ONs88+g4cfeUCBdGeefSarVq1SWQc9PWGefmYhN/34Dnr7Yzz/l7+wo3UHN93xIzbtWEs804deiJJN5Siz1XHgiAl4XA6OOvJIjjpyJvf/9resXLuCxuHDcHo8nDfvAlKJDHVV9fS0dnPnLT9h3PAxTJk6hTWb1+L0aqxesYzzvnkmu3Z+iZ6KsWXTegV6vfTCywqAevGV11j84cc8/OgTPPP8C6T1HFdddS1/eGIBXV2d3H7rbfzkp7dTVVnBtT+4ilVfLOfaa6/G43RSX1dLc1MTr/ztVQKeADUNNbz++htMnHggJkuW0WOH07x1F+FUGL/DTzqvs+yzVfzohluoqqxj5MjRfPjhhzQOqePV115EM5m49sYfsGzJJxw8chI97V1s2LKOL9uaaN61mcbhjYw7eAK33/UL5px8OstWbaSvv4DdUU2/bMBNPhzOctKxduz6ZobWmmkcVonLA6FIG509rSRSMZV8kZb5zeYBm4eMyU4yJ/oow3tVmJNSqaqWlexbiv50AryYzeLraiEp+RLeclJxnVHDxypSx8zDZ7Fx/WbaWpvwOISdn2fixIm0tLZy//33s3btWv7w+OP09fUqUPOGG67nuOOO409/epKPPvpINRtnzTpSeWaOP2gMvb3d3HvPfdRV13P07OO49KLLuOH6mwiHImo9t9rsnHb66dz9m18TLA9y6+234HI7Oen0k7j8uiuYfOhkVq1drdKpRdFmc2lqbhWyltUun+6fMRwlQFDuP2GpCQBlAI7C0BNZcD5dSTouDUu/sY8zx7C5utG8vVgcHeToM56jADhPUTpbkvgKw1F8fDVslnKyqYA4nqmHy23G6oiSyQoBaTDYpswzB1jQexsxg30VSz6xBmAqoSlq3jXlsVplnZG9riHDVoIS8Z5UrGo1Gxbnor1+jjK/qbAUa0qFWmWz8vmdWCjDavYqK0GrLYfNIYxAqQFk/y/NY6/CbKTZuldRIZ9d5kKDMSsSZrNJFKQuBeLKsZa8MCUUR/xI5Zwa7MnBDE3jsxkMy6I37j7Sbvl8AjwWE8TVRxsU2rXP8wZJ0PcBBo28DrGykbe2WjWVum6zGtLrgmK/WslkDC9lqa8kJMZIDRe2qxQeErgkkKOoAASMNc65sGbl+fJ5cxk5foO8pwDuHXMOU1dhMOAoGz61rSugFmK/P0AskaI/lcLsdtE4djSrN6ynOxKnZugY8oqy/O8/zIUsHU1fUulzM2XCQTRv3UY+nsDvcKgJuL8/rLqKqmCSG6GYBrcP4Life011tMUFzAAcJeVXPBxN6FIgZO0iLibl9jHhnLm4Tj+K3eFuGlwBrB1R2v/6Lq0fLsUv3oFOiNQFmXrhpTBiMm3dEbzDG/Hmk6x79D52bVyO/YAGTvrBlWAqY9f2VoYOHYo5FaHtledoXrWcWCLDkKlHMPb8S8DrYcNLz7Jh6QfYbXbOvOS7MHYK3avXsf25pwmG+8gnYoR1E2FfIzPPPwvfqRMhm2LBbQ9wxhnzKZ91NBRiYAtDZzOKa15eD55KUp98xrpnn1ThKmMuvYjKyQeRTcewel1i2gfROOvfeIfa8moqZs8BCQsSv027Mh8Brw92NrH8mafoXbeKqvpGJpw9H8fxx4IlRqj1S8xOC/6GkcRSbjwOPz1LFrP48QcYke7Dn06Tz2mK8ecJetmRz3DEj2/EOmw42VXr+GDBM5SHE3izAkq66XKaaJg3mxGnzabQvJt7f3Ef8875Pg1HngA+H4WsDru2YBKAqrJe7h7177cfX4AnWmDMIdOo+sapUOUxTF6jEWiPsuHTZThqA4wSgEvPKSA1pifxVFVCRSWs3cL6J/5KYk+XSi8/5LSjKTvzOCh3QbSPbEo6sFVgCYLVC7taeO0nN5OOR/jmvb+BGjkWDaJd9Ed2krdqBOvFi9MCOzYZr5MNK8N8grXgLafji42sXryIvtUfcMjUqUy48Apwunj/8fuoDAbwDx1L3YTppP3V5ELdmNe+S2zHJlZ+sYWxkwWsmw3DhkFnJ/197fiHlkFVEHa3svv199nz4eeMGDOe2pNmwcTR4HcQ2rGVoNsLVTXQ2UXkoyV8/tabBHUdVzqFQ5nL24ibHESdZUz/zg+LgOMqdj/9MKZYB91aFrvfRzKUwOMIkE5ZsFVVc9CZp8DRhynQhmgY+qPgccPQegPUXfBntq9cjV7mY9xRMzngrNOhtpr+1mZSuk61JLJpGoV169j8wUdsfvs9hlk16goWgi4nnfGIkvXt/2NfwNGQHu6VVMumM55Mk7dayWkaUUkid9iVl+OsH10LNeW8c//vsX+6hkqRAZZbVCESbYsQT1qwVg6F+iEcdvM1EOrjg5/8HG+0D69QgCVhGCO86P/No0B3byfVVbUUcjZSeQv+YSMIuW1MuObb0NVJz1tL2LH0U8y5NG6LhCUVcInMKpNR0l3Z5Ow/w9xgRSjISRW6wsqDlFcAxwKTLjiHPTVB4n6v6vRacwUcafHUMkPAjsdZwNbbTLSzRcktR40ahb+slnQqSmtbG5FIlEQyNVBACVtCPLWENaWYLyILF+aHWWThmvKgFZZ2wawV1zRDBqZsBgq68ZVPKwal4TGXUd4KPo+PWF+K2spGNIuP2+/4JR98uoyCpjH/e9+mbuQw6oYOUcCQsBfFfkUKJCmohGWpitkSNFfcE+2zrA3eJw0q3wRIEAmjYs2I32wmo9inwhKR97IJm12R3gxGnGLQSVhDOm2kj0pRKICBLUvaKSbgYE97sWVEkpsmZ8kTM0uX2sbwQCNePYEr1sTounKaW/ZgC1QTtgRJW4zQmBLgaHi+GBIlQzq4d3SXwEj5jcH2+Q8Bx38R7P5nbKn/TrL5r9yTg6GCEuPI+F4MksgJi0KKEklrNAJ75LznBVjMZ8nYZNMmgKPBxpPzJam44p8qILKMU8VRNZKQFAgkjFcBJFXqrwpbktc27CdUCq6wgPPi2ytecjZ8bq8CHQ1PbrHNkHNv2FsYOW57R1uJ0VZSjhjN6GKg8aAEXPmdsU8UZrzh912aOwezJEugRwlkHAw6KmCu6BlpHMWg0mgQcbUkBzPSyA34TL4rn1/l9bt/m0CTSewI4tjzouow47PkySf3YMqG8Xo04rqZvqQXZ/Vw2vQUPYUUL773Ki2hPhJ5B0lhKZKiorycXDRLVoIAvVX4rC5OOeFEGhpqeeq5P9LW105OK9DU0055Qy1Wt5um9nbqKqpItHYyta6Wbx99OJ5QO7XWNNZ8gpqhdTS3tVFVP0yxKDpbJCHYScHuJ251YamqoyeeVoWw0+HGrjnI5grEkykyIlXTHDiFMa1AItnL78twNJiOxsWVcaTmBynOhHkhzMN8MbFa9n0DxdpXAUdpdBQUM0LmVYPVaIzDkny4FBpipGwa10mBSsKIlOJEMxNJRIlEImpeMlIw9waO/KeS6v/pHlZBYnJf6BmcNqcgrQpwrK2sUZ6Ohum/jDMVPa0YjQI4irRaczlIZVNqPRH+otzXcrwSFCMejspvdZCkei9YO/io/hWe5j//FKWR/88gy69bmwf/rWo+FZnACngUYHQQK1iuiTQyXG43sWhUHYjX61WMVJmnLJqcv0GBB4NY7gaurKhkg1atfWdMmyhyZM3X0+pLxqAA4MLaFpbjPoDjIHajelVTDrNDwHWdXDKD1+ahwhmkzBGkoayeqROmcvABBzNq2Bj6QzEefOAh5bMYicY5+9xzOWTKNA6ceDCh/hB/e+UFLr5kHqFQBzu2b+V3996r5sYnF/wJm9XOkUccyUXz57Nxwzo2bPwCr9fFn1/4Mx6/n3EHjOOG66/lvfcWKS+0Mn8lH338GQuefI5oIsvutjYq62tY8OwfWL5uCf2pbvxVDlwOF/3tKTSzkxlTprJm1Qoa6+sprwiyfOVyqmpqKK+qxCPe2lu2EeoKMWPSNOr81bTsaqK3t4vGUXVUBoLsaNnG5k3rmXvCKcQyYTKZNLt372b8AQeyp6OTWDxJJJZk6qTDWLdtEwWTlbr6IbS0ddLZ1c2xhx3Duu2f49Q0amuqcdjspNJxNqxbh9ViZtzYscoj2O/1s3LNShobhypZr9Np4803X+ecU87g881rSKeSjB0zjlAoQnNLG5htJJNp6uvrqKosI5OO4fMIGJ+hacs2zJECw+uG0d7TwYGHz1CgxbqNGzjr/Pl8snodPdEs67a2EtMdWLUquvskbM+J5hAQq5eG8iixvk3kM93U12mMHSneuzn6+/bQ291BIikBWDb0vJ2s2aG8HvNWm9rPi/KuyunGKgD5IGatBKLllbTWTEVFNfFYinhMZ9zYg9DTeU48/hRef/1NaquqcNsszDv/m4wdM4Zf3vlLHnj0AbZu3sLtt91GT1c3o0aO4IUXFvKHxx/j1FNP5bprrsHr8XDJJRdzyLQZnHrGuTTWjeLo447msm9dxoXz5qsU6meefpYjZ85U986LL7/I/Asu5IzzzmTGETO4+FsXqwCr2356O6efcwYHTDqQjVs2qXnKZJUgM7MKPlUsbNHX/zeAo9iNGQ2gtOGrKizQnISflKvwk0yyHFPea0iATRGsri40T48CHPOmvr0hJQPSZnm3ogRZNTgFvAuSTfmLgKMJl9uKVUuQK/Qraa/B2tvbiNiX8V1KlxYArgSqlXxiDTBNGlX7Ao7Gv2VPpcDHr7XtKQGW4pMuC1ZcpTELE68g9msCuGYdZCT816Zj0cKYrRJkLICbhOl6VVBMriBzouxAhOlYkqeLOsUAJhV4q4sXpl+Br4a9RAaLPa68HeU1lfx8MBiopsjS5/0awFGxPw0GqPpS3eASqCfsxiIjUl5Tzm2RLWqAmoYCprRC20UtoQRmGjbxA1OsRDM5kX+olGyjRjOaSHvBYLMqkrOYbOJXK9J3Q/4u58dgesqbmBV4aQCnBlCsAEcF6ImcutiBKgGO8prSlRcEOVMAh89HU3cXjoCftBlmPvQoaH6wS59gPx56AtL9fHzl5Wiy6IT7GVpZpWQnNmmASvCGsEkGAY5yco0giaLH2v7tNY2DLZqpK0m1+CqZC/Q7TIrNJIm7knYVcbiYcsE5OOcexZfNu/DpJmoCNfDZOj55eiGVyaRKUHYcPp5Rl1wKaQ9Ll33OoaedjDUaYsPTj7FxzVLKpo3j+Eu/DSknq1Z9gbvGb/iEbfic5a+8ws7tTQw7aBqHnfMtcHvY/cJTbFz6gUKX5151HRwwla7Pv2D9S8/jCHXjzOUpq25kXWeSk787H+vMBtJ7mnn6V09z9mkXUXb4bND7+ejNJ9i6aQ25pInDZ53IpLnnwq4mPl/wMH19PRxy2XcITpsKiSjbF7/HOy+9SEDTOGDsOA6ZfyGkMnz56Wd8unotaT1DMBDgjNNOwzZpEh1/Xcjmpe8x7dCZeE49TzHA1r32LB8vfQebzcSQMQdx4rdvBlcZkQ/e4f0/PsCoQgifpCDiVjdkNBSm06Vx7N0/wzp2LImVa3h7wVOUxZJ4zQ6iGRt6tZ/aU6dy0KnHwOYveenx5zh25hkEps5S47hz/Vo+e/F55QXkHjeBOaedinN0Iyvvf4julVs56exzMZ17OsR72LX4NTYuehdvPwypbmTEhReoFOG+Re+x7PM17ElFaJg4npMuPh8ClbDwbda+8z5xe56ZP7gUGoJ0bd3A++++S6izmxp/BWdecClMnEZuTwufPXYvqUQ/x173I6ioJ71sPYv//gqRQid5h4sz512PNnw05HroW/4RSxcuxGax4x41ntnnXQDlFaz9eDFbF73EjNlHMvz0eaq4+uTxB+ndug1Nq+SEi66AQAOR7VtYvPBBTHpE3YenX/I9GDOB0NuLWfnuYlw+B92EOPa0OXinTYb1m3njkac55uyzcc07jbwe48+//S27122gsqySM04+harJU6Cri3fvvINgIYtXUt2sitmJAAAgAElEQVRMJnTZqJk1wu5yjv/uD2HcJOKr17Dl8QcJJEIkLCItdVOI58hZXPQU7Aw78ggaThG2ZQPrn32anV+sIx2K4G6oY/YPv4NHgmfWb+eNRx6jeuxopp10PDTUsWPtGl7726toFgsezc43TjoB/5gR0N3FG3ffQ1m+QJkUBio8YK+v2X7MQKp8Lc58A4WVzMmy9sh3SZuMxhPYXG6yksoqhb7bRd6pMWPuN+CIY4iu2ciO5/+Gu69PMq3JphJUBipp03V2u2yccPm3sU0YTX77Dj5/cAHu3m68fjNpPUFejEH/HzEcpQh12i2qQM2YNdJuD9v1FHPvvBEOaiSTjGMLpXj+2hvx5LI0ur3k2nsptzrIJg0/t3Rxft6fc190CjZUoNLpFEZhAZIeNzssecVwbKn0kPAJ4KjhkK2LyYLDYSFiSqEnunD2tzCyppyyqhpyeRMdvWH6oklyZsPvLC/plFgVEyonwLnq6xmyTFnfPMK4lcaa+MGpcW58SRCWLJvSgS2FFlnFRzQvCfZ5zFIYkcMmwT92M+27d+EwmxgzfDi7du/CUxbEEQyyTWwefEFMmodMRlI5LdjFHSgrhVIa8XIoyEI9GGj8ikp48BK3b2FpAFelQAyDb1b0SpMi2CLXVjYmxvIvsjUBGqWIFNaKzOfC3i048mRcaYU9WeJOFb5nE6sIu4mkWCGk89TYy6k05wlm2hlW6VPFRMEVJOmqIW0RWYwBAqnifRDDxWazF+V5g0eIUdQaOOl/WnD/6+ygr5NW/ncMqn9lTA/CggftKfYFHKWIV0nVxdAYw79H8YLIWPMUipLqUuEvBbySTBcZSgIYy15W/l6KcgltSadTRRBEWsPG1GWAjQIACjZiUQFENgU4evC4PAbgmJVxa/hKqvRcAScNuqxxJYrfB4OMShQ0GHQs/o3cFyIrHgAci4BACXAsbrH2vm6R5bjXV07Aqb2hEfvwMP7hshbH11dk+8V2xb9yqf7hb6SRYDEnySVjlEswUiYG6T24NF0ifMia3SSowV45jJZEgn5bjgeefYSedJKsxaMSci1ankQ4gitpZd6xZ/DGH1/k7Dmn8N3zLpEIPZas/5SnX1lIxdhG1rftojOXIu3UiEogjt2BKZZmlMPOT848hXH2HHXmFJGeVjKamZbuDqUIKPeVMap+BK3bmugMJXFUN9CaM+MIVpFNZpXnmAApMr/lhbVsthrfhQEqE90ATGuEZ+31c5Q6x2DXDgYcS96EIqlOis/Gfws4CuNN2BGaAtXFu1PZFElgkUXCdYzQnpJkVv2j6E0qQLvUaQI4CsNR5iSZF0rBMfKnJcDy6y7wfzZzGDeNKoskyCiTw2nVyKWy2E1WGqrrFXCvLCiswrzPG8xPckpS3R+LYtWs6HndkMcp7ysx2ReLC4faNxgLW/H++r/AcPxXBv0/awb+w7xVerHieFH3rvLg3AsA72ndo4aCACLyUAFXClwozedGbVZi/BgM2lLxWXyDQYuZAmCLNZh4ZSZFeSDrqjAcZS8gz/1qAvtA3Wawicz2ggK507EUXrsXa9ZKhaeCsY1jmXHwoSx9bynxcJyLLriYK3/wQ74x93QqK900DBnHKXNPp6p+CLFUXAU/HX3MTJYvX8ryZZ9w32/upbaqRkmZa6trmTF9BkfPnk1Ly04sZmH45Pn5r36F21/B7KOP4vS5J7Nzx5ck4lG6u3uZP/9b3Hb7zzn0iDk89sen+PCzT3jyz39k7dZVRPUeLM4MiWQcr0NCHfJMPHCCYhNmUil6egTQjquQojJRHiGityBum4NMJKkCcWQvFI+G8PgstLY1UVNTQ2V1JT19Pbg9Hlr2tFJVW0NfuF/tX33+IC63h57ekJJYSzOiVxh0Fg3N4cJut9HX24vX5aKzox2v263YjgIgZvUMlRUVtLe3KysNxXrVdVSYEGYqyoNEQj30dneSy0poTGORICR7KAnjiasx47Bb2brxCwqZJAeMHk65O0gmXMDnDKrGRTSZZs26jXyyci07Wju56+7fsWlHG3u6YhQsPsXylhCtpG5Cc3rJ5jPk8n04tCg+ZxSv1ofb0oHX2k+1Dyp8Gp172kinssST0uAzk5VGs1XyA2T45AmaNawlzEZssgRsFEsBRXCSoCgJdzNTXl7LmLET6OuNcNLJczlowsFKBbPjy22MGj6CF597kf5Evxo3a1av4eknn0JPpigLBGjb08rJJ53IXXfeqb4HqyrZtmE9Z5xzCQfNmMvWHe3KFmfalMncc/eNvLvoM2697SZGjhhKU8tOJkwaz6OPPMo35p3OpCmTuOKqK9QcdNNtP+Z7P7yC6roatmzbqlQQFrsFPW8wHcWHV35nzAHFya64fqo1XzzzcyJnFn9kwytZWG0COGaSAQN00ysx5T3qPs4L4OjoRvP0YXF0kjeFivJnmSxkHy1dUzVrF7/ktQRw9KuU5GTCCJdyuqQZLuF4YUy2UNHvcdBsVup6Gq3RQUBjKfXYkP0aD2nQSj5CTqUsC2hogIyyL5YpeG9olfH3gyYgBS56FYtUiFKiBrCYBBwMkI6VkU7YVTNNWIhmrQurFjNSus3iUe1ViieTrceQZA9IyotNdAEEi8xP+ezihUnehtUubMkkFq0XkyVGXogLyv+w+DXQgC9+7hJYV2I4qr8dHNIidlIC5hV9ElVAS5E1qoBcWb8Nb0wFag74Q4oSwYJd0t2FsSN+kyY3Od1BKmEhq0uYrLAyNcVUlOeViAMKmFYgbQqTBOI4dMUCleTrPIli4I9Ixwev38V9yD6AYxEJVoCj6l4bG2fVTZYOvctFc3cX9oAPk8vB9B/dDMPHgXQG9+eRSSom2orf3E0hkUIPR2isrCInE5lCUw2PJ2PDazAcDWnC/xbgaCyQyndQ3VCSUmwiK5v1nPjIaXTb7Rz9vW/B7Kk0Ne2mdd0WjpBQmI4eVi54GldXmN54L9O/dyaOadPIt+u8/+lajrvsWxQ69rDhz0+xbs3H1MyezJyzvwkJjU8/XEJvNsRpp58ELi8tH33MkiWf4PbV8I35V4DDTfNTj9K8dgXpXJY5V10Loyawfd3nrHrrRfSOFsyxBPX1Izhq7nmYZk+Fwi7WLX6fVS+t5FuX/ggOOASaNrPwmV+RjHRjK7gZO3Um0y/+Htis9D75CJvXf8GkCy7GO3I0qc1b+PSN10n3dFNZHmD7nmYS5PHX1RPP5EgkdVxur/IUO2bOMZRNn8L2N15l7aK/c868i+DQEyls284bzz2CHm6jzOtQMuGj518PVUNIrPqYD597hNGFXtyZNElFMbbjtbno8Xg48Ke3QG0VvStW8e7ChbgkylXPUzdsPAcfexTWaSPBXmD7c39h/UerOemU+ThmHgOhNhY/9iDOnnbC4gM0fBTfuO5qqPQSX/Ipy599nWPOOAdOO5b+nRtZ+cyjZLd8STBioqK8jhYZt24vmXhSBUPEPFbMDRWMP34mo0aMJr1oJR+89CpDJo7hwB9cBvEQm155lc5N27BksrR2tHD+tdfCrGOJN21nySO/IJdNcOqtkuA+BBat4PWnFmD3p8g4XMw564c4D5oEpi7efex+7NuacZod9AeqOO77V8KYcWxb/DbLFz7B1CMPZ9S5F5JJ6+z467NsXbxEdUzOvvVucNfQu3IZK995jnw+ScXYCUy/6DJJhOGdx59i94q1VNUEyVdbmTpnugoCob2L5352P0edcSYN555GW28Xix56FHs0gdPpwaO5KHO4cOo62z5byqhyP+ZYL1ZTQfmiRKwOQp4yTv7eVZjHH0zP6rVsevRBatNRcvkkDmE66BYSZgd7bG5mX3oJpsMmkQ9189q9v8UbSVCGnT6rieqzTuIgYcR+2cRLTz3DuMmTmHDaqdAf5p3nFtK6YQsNgSDJSIgTjz8Gx8TxEA3x7hOPYYrF8EmwkTQGip6Q+zP9qOWnOIsaDO/ibrboX6sKd0lwF9Z1WTk5q0XJZHN2GxmrGc/wcUz44Y+Rk7PtmYV0bdxIIdFPKtJPfW0dHfkUnsMnMu07F0ImzmM338ZxlgDhtV8wfFgV3T0dyvfr6/y39vfz/DvPEw9R8TaMxGIU7B76rVZ2ZjOc/8KfSGsJtEAAdrfz8u0/xZ5KMszrR2/uwCNSgawYDUvATykF799559LfClgi7NmS57wwHAukvC4FOE664Gyayl1kywM47C7s2Tw+kYlaIUycRLSTAyrdVHgcZPImWjt76IvpWFw+zE4/yYIVs8OnpDTi4yPAo4qNMVlULSjMdo8Kv5Jmk4CuYqdhWGvIGqxWILUWmrDmJFke7BK0UgyTkk8Rjvfjc9sYWRckn+yleds6bLYCk6YcwlsfLqFm9ATS4gGXd5LJihG5A5fVqV4nI3Juc1LJEvYBHEu12WAQsnTKBv3OKLiNTbIay0WfOuXZVfy9Ys0VAzsUuCbJnxKQJqBjOk0smSRrzZLUYurz2tMezBkByNLkrDmybo1kQsefd1Fn/z+8nQeYZGWV9383Vw6dp3syM4QhDDknAUGSuBgWFFdcw+KumFdXPnNYdVGRFRXXgHldFwNRl5zBIc0MM8Dk1NO5qyuHe6vu/Z7z3qruBsEwfvvVPP30zHSoqnvf+95z/ucfDLr9CZb0xBmfmCaIZqnHh6jr4f1fCrdwEhrKNeVD1kjoB/aCgNbw3cym6O7L2umUj38ccFThFO3jM+slNyv3nvOL29dX8FKNe9hIh7WFHJNOiasAvvBtq/9THmRWGOwlNJ+Ov9s8MtjsuVPgpCTKi1l3o07drSuGkUiqlf9pm00lC1v2LAF7BHSU19LxpAvDZLQQGJKGqimBSqG33HywMVSUzGM1tiXQ878nLN3DYDWpFTuPF7O4Zr/yIkAzXLvC3hR28QtTTzrHa7Y1mEVNwv/pRG8IeCYp9509/C8+h5owSFtUCwUGM114pXGCxjCZjCTyFvHNFAWvR/lTj7kemeUL+ddvfYmJWhnNSZPuFmuBLSzrW4A+WeeCI8/gynMuJwWUJvP0dGWoi98sAdu8CT509WcZDzwqEYuGLeoNHUvTSRQLfPFNF7O0VSVZnaaSn8Tu7VY1tnxPaXqa2sgoZ5xwMmY8zePrnqWW7KKhWaRjKVqeT0O8ogwLM5pAt6M0FNtRWLDWvBT3DtNRCdLVeRPAWNab7AkCqqm1ZEmYTJhqLAEZfwxwlP3baCcyK1BdhX62gToFsIesvw7LuhMcI/uTNMYNXCqNigomEaaKkl8Lw63tI/i/CTiG61x8qUwCGWAaNs2qq8IiJJRD+U23X48rHqMqEdxnpphXAV0KiFRSsrapKJqSHktQkxA1QnB/rof632A4/qk1/6fUB/MZpGqfnAc4yrkTAFV5c7ZaCnCS9yNhZuoc6cKEFTnm3PX/Yib5H2OohsdmLo1a/F3Fi7gzfBSG49xworPftz+rKUuLWq1Ef28PtVJNYuSVi9DSwWUs7l/Cofsfwt4dw1QLFbY9v4UPvu8D/OJnP6Urk+Wqqz7KwYceyqV/91Yi8RgPP3IfRxx+CF+95t8YHdnL1f/2ZcbHxvntbf9DrdrgEx/7JPsfsILrvn4NRx+zmnqjzN9e+ia+cPW1aoh35bvfwV133U4sYvL0U2v5l498nAcefJzR8TLf/eHPeHDNGn554895fMfT7Brfih4VRpDY9WckZZBENKY8REuFglpDEgonoJLI1svlEo5pkhB1Wc0lEmjETYtWo0LEadHwqngtnwNXHczu0VEmcjkGFi5i267dqj6TtOxaXZQNrmKmdnd3h2teMxifKTIwuIjpqSlankd3tkt9lj1VvBvlWMl1KV9ftny5Ovhbt2+jr78f24lSKtYIZGjp1ejJyGBYZ3x8lO7eHnbsGSbR1YNuOuRyM0Qsi6VDC6jM5ChNTbJoQBQh3UTsNCOjEwwtXMK/f/M/KNea/ON7Psiipd3cff82ihUBaTKYdpJixcNtaspiR7zoy4GE5DVIRfPEzTHs1nac1ijd0QY9cYOVixer41oXwFHWsVzzimwlKgDImqE3uIQEyYegVMrHVIYQynfUpuZK8riwsh1SiR4efmwNjrDK7SjLl62kK9pNtVWhLgBjIsvja9ZwwrHHMzU+QTwSUZL/c1/5Sm75za+V7U9UghZ9n0LFYPMwLFq+Stk36FqLVNKh0SjjumU2b9lI/4IehpYsIBaN8dgzv6fedFlxwP7Kd/j+3z/E4hXLCQyNLdu2qPAb3dKpCrNRCnuVUK1oZG3cJPzcwVCku5EUabnIBKiTwYuAZC0viltNKhm01upROQzKY1lM3CI5IskChiOM+9I870FV2bSBxg5QKEOXqEqhFi+/Rj0cjTqOrVRKgSay96k/BBxVLRO+zg4zLvzcBhwVCBl63wr4paS+StUjdhBSD4cgnnwt3I86H53f2d41/ShBM6M8ZwNdLIXkRpjAd7twKwMKJJXhV6AV0JxhzEgeO+KGqpNmHD+oY0QmCaiHvpcC+rWDZkJit62SqsUD06uLJ7COE/OwokU0e5SAKq1mB6htMxZn07LnA60dD0c5JB2AUj53Rs2C7AnQ2GE3hnujkl2rFG356Hx/B8gMj6eh2QQqfCcSAsteXAGtLU9sYpIKMO7IoefA2vZ51qs0tUmcmIsTESWAqxifraCMSMbFL3KOFRniedrWs14oqQ7lF3OAo0gDqlVJo9GJZjKUgxZlSVe0TUVNrrrSqO+bJFAMwmO2ht70MN0mCd0koRnU8nkVTiCUbZEOvRzg+Kdutn/q67PG7qr5DG+cEggiZawAjjXTYY+ucc4H3gOHH0hpaorbfvRfXCLMv3iU4bvvY+PvHsCMGpz5sXcoKfTW3z1BpWGw+qILld/hxhu+xzMbnqT3zKM57bzzMd04a++4k7XPPcLRJx3PIWdcpHbAe++4g7G9M1z6xncrGe62b3yJmV2bmCjkOO/K98Jxp0mkG9RHIWbC5Aw4cTDEs6fCtid+yVMPPEx9k8ebr/g4HHwk7NrEb776EboMn2iQIr58FQe95XK07iTbf3Adjz/0AGe8/Up6TzkT1m3krmuuwXJr6I7OiFei98AVLD/yCJYefCh0L1BTdMQnrSerXsPzd/6Wh/77v3i7SGwPOpnco49x5w3X0m97mH6N3fkab/zsd2DxSoL1v+feH3+DpbVhbPEBbQl9N4Hh2wxbDkf+yweIH7RSgaHidUdfBio1iXgO/fzGdzCyfi2bb71DJXofd8Hf4hx+CBS287OPf4hTBwbIV+rs6e7j3A9/QEXPD2/cxIZf3Mnxp5xB9g0X4udHefDaL7DMdbEnakzWfUaXLmFo9REcfMzJ0NcXXqR2k0K3TTqSYNcv71SA48nnncmKM0+DzVv57y9ew5KqTtwwaXZHWf2G18PZ56swn198/AqCoM7ffeUbEOmFO5/mnhu+ixbN04on2f+kS1h8xhkQDPOdqz9N1+gMPck+9vgRXvuPHyB60OHseuQh1v/sexx90gkseONl1IszjN36S55/8EFqLYu/+czV4HQz+thDPHfzD4glNBa98pUMXXABJLMgRvy2yINKoaQ+JhtEk9aOUX75ues56MAjWHHhuUTFU3F8jNKGjTyzYRPbN28nrltIQEu3lNLjw2QQhmMTV9i/ps1MUgBHOd+HM7l2HWu/+XX6awVM6tjNFk7DpG4m2BPLcMaH/xkOXMKe3z/K76+7ngMCm2V2igl8Rg5ZxsnvfCtEEvz+pptIZpKsOvVU2DXMLdd+g55qC7NUJu1IY+aRa5bwrBaxdIxUMoZXLNGYKSgWrDS9+/LoNACK4dhmeQsIIHugIu1LKIBuUqtUyUjhJaniIkc1NAU+FsSc/OLLSZ9wKtQr7Hn2GTXlzk1N0JtMkx7s5dALTgdJKHxmHXd/98cMbptiedPErtcJJCzAEYx4H9/AvrzpeT8jTWe5ME1/Xz9B4LBtZJKeAw8iecj+DJ5/Cjgm2372aybWPoNXLdKfTKBX6gSuRyQWw1OeVS+6if8lr6ldVCgwStUQwnAMqCeibDdaHP6m17K3P4Xfk8WxIlCuYVekyNYxuiJYDmRtk4nRUYrVOvFMD3YiS9mDiqfRsmJUPKnnbcV49EU+IB5wso9phhoyZSSBVybCukdLPgz5LM1lGLYi0hqZBOq+geEbKtVZJZj7IukUQDNBQ/zZ9AIpq0KrvJdqZYoDVh3E8ztG8JweGkaGBilaQQRDs4hIGIGE5QQuriYejuH5n89knA9AvhiM7Pxb4bSWFaZ6+n7oxdWWMysAodWW5ErjJt8rfn9SQEk5Jr6kzSaVSpVqUCWvTatSJ9rKKAam74tXc51GxEBOc6RuKMCx159gaV+SSrVOEO0mr0toTKwdShB6d4UsJSsszBSaPFfoviABr11rzH/ff8nyefExe6mffXEAxfyGOPSd/Gue/WVebZu1M1fYt1HGeSwDBcLIMFVkvIQJgLMNuPKUCplgcl6V/2HQoiG+qW2ptdRF4ienUp/lvAqjrO0RKatAMZOko1UsrTBFV4BGYaJJeq46/3UXx5RJdngMOs19h2DQKdPlhXWU1y84mx0pdfswdADJzlGZDwXPgYdz61yuRU+AmVm2QrsxmvcLZiHGWaC90z7J/iyAqYTM7Nv+KUfcdBwqxRID6SxuaQyae+juElZ7gaaeQI+tZMaLMeG1SC7q52NXf4Jiy0Wz0ypFOxsP8KZyXHTC2fz9Ky8h7eqkPAtHTlrEpEWTLZN7yA4u4uu3/pC71z1JIfCJ9/YyUSiqBjgduHz9yrdjTwwTrRRIC5M8nmam7lHxGkRNWJiw2Lr+STKxGEcecxLbx6cZmcyp0AMJZMBwqDcDGmLVYDhgRVQYoBydtkFSW1g3l16tSAXC1n4Rw1Ek1dJeSriIDCX+GOCoakLl9ySlm6k8HNW6E7sGNXgQpZKkbIYSWdmDBKgSRlvVrVLyKoolKKCNPDr+gcoDq/3zL7cnzK7Pv3TT6KxXSXEV0FxYT02fqACOFcm1/UPAUQb/LQk2sAzylaICHeXfvvK0ChQbMmymQ8BRrjcBHEOrg06T/8I9PnwZf927+JOA4vyL8CWO04t/fvZeM+u5GyiWqhANPNdVAKEMkYTdJsE/YoPSGXiFe3sYaqXemQDabXn83FPP32/DPlNS62VtCODYaAo7K9z7VHDMS2zPswMJYew3qoqNVy3Xsc0IJjZLFi4lGU1x0bkXctONv6Yv04XmeXz/+uu5947fccdvb2NqYoxLLrmUBUNLKJUrlMoz3HLbTdx086+59777+OhHP8aKJQfyyc9/nqVL9+ONb3ozGzZu5PK3Xsay5YsYnxzh4IMP5eMf/zz1WpXjjlvNhvWP0deTolqpcP55r8EwEiRSQ0zl62iRGD+58ec8s309+cYUiS6LaCJKo9ak2ZBQOxvbsAS+V4dKWIGxRAzXa5DNpigXZqiXCvTE41ieh1+r0Z+V2iNPuVLggIMPZe/EFMOT08SyPeTKNYxojMmZGVLZrFIpFosF0glJC24oEoNh22qfELBS1qrYbgjIKAFnyXiSTCqtvIYFpIxGYzRcl2K5qILMZgoFsl292E6K8dFxupJRopaGWy+xZ88ulq1cQb0VUG9puL4MMB3ikThJy0FruDQKRRp1wYizdPct4plnNvCa15yPBOWKQla2g7vvfoxoJNkOvIgo2adIPCVkxDAcGrpFyYhQbZUxtTEyiTzZRI6oNoHuTWF4ZQXMylDHRJh8wvySwD1fWck7gm3kqhgiI27fc0PdQZvpGGiUqjWSqS58Yf4FFouXrCAeyzCdKyicINvfz5rHn6A4U2DxwsX09/Tj1hpI7skRBxzGk2vX8POf/IRqqcg3v/51tm/ZrPZs2zTpG1zBTC1JQ9SUjQrd2QS7d28hnYqwcFE/z23egG6FFhfPbHqO0846i4ncDDv27CWZyaDZFr6tU6qVGJ8YV2pQYV1LmIcVtdReK3XDXP01p7zo1O1hYrCy/Q3ZjSI9dyO41RhePY5BN5ryeWwSaBXMSJFoQgDNGcVmC+W7MqiS+0To4xeyEiVIRkJVIqGXXwslT5ZnEdWLIR6Zhkug50MW3h88On1FmKYd/s62Gkx9DncBwUjFX1ABjqYkQocyatnZ5XS/nN2D+mGRkzczShqNXlLDcgEZW/VegsZS9CAbDsr1GTRnB2Z0CjtaU0nNCnCUcEpHXr9kJQhwF3ouij1VJ7m7UZPAFvGa1BW70YkJI3CGwBylKZZaQW/4vQoQ7ICObSBRHdsXS6rDdOrw+0OWanhcOodkPsDallDP3mfmjXJnAV3xlRS2o3hNJlSitVuL4DcTmHq6HY4j7y08H8IkDVS9KoBuFV+fxIm6OFEBHBu0fAEcRZ4ugGOHbToXiKMAx7BQnJNUhxKZ0K9FktYqVWFhGNjJJDm3Tq5eJb2gXzFjIoYUrPt2x5f3XFcBKAkKsmlFYnTZEdxSSTEc47GokhCFYIAU6CHyrf6oz3/dIwQcdSWfNNqAo7BbZPIugGPVdNht6Zz9vnfDgSuhXOb7X7yG17/+dSSPWgUTk/zs2u+x+vBDOPhtF8DMDLd96fscecRJLDj2aEineP5b32bj5g0kTz+C0849D6eZYPvvfssj9/+GzEA/p7/270kcdwpjmzaw4ZnNnHXmG5Qs5dlvfVF5IdbxOFOYb0eeTNCosnvPenolkGayrBrg4e07GR3dzO6dD2HUXaKVPs55/Tth9VFQmOCOf/sIqXKJpJ+ma/WxLPind0FXlK0/+nfWP/F7jv3bt7LwiBNh/SbuveZa+mIOU+Vp3IEkJ158AfFjj4GGhJOU2Lt5u6L6Lz/0IJrZqJrAPHbLTbztze/EWnkizY3Pc/e3v8QCo0ZEq5PXohx75edhyf4KcLzzB19jcWmXYi8Geg+63UVLs5lMJDnmwx+EJYsUSNvavR2jOw5lYTlaFEcmWP/EIzRGRohNzRz2AFsAACAASURBVBDNdjN4rsh/V4FR5I7PfIyluTLFUoPdvQu4+ONXwfJ+Nt3/EBt+egfHnXAqC//+UqhO8tO3v5EBSdkUTG7xUg54zz8SPfAQcG1Yu4HN27fh92dInLiKhYOD7Lrlfu741W94xaUXseLYI2F4lFs/8xWO9JPoNZfNjRmWnn8ui9/ydoSb/5sPvplGvcjffvWb4Ebwf/cUD/7XT2ma4zj9Axx46pvpueBCKGzgh1d/kkWVBoPdQ2yqwEX/9GEYWsHIg4+w8affY/UxR9L3D1fgz0yw48YfseuJNVQ0mwuv+jQk+ph46nE2/vRbGFaTFW94LYOveAW7c0X27tzLqnQPY6M7SK7IUPRmCBplksUmG35yJw5JMkceyQFHrya2fFBJyjFjMJGn9PQz3HvTzXQFHkZ+gkxQwxHWl9ZSDLh8souzr3gPrDqc3NNrWfed68mWp4lJ5Hmthl3XaUa62R3NcsZVV8GBi5h88nEev/Yb9I7l6KuB2d/PxBEHcMR7/kn0VPz+kUcwbZ2jjjsWRse5+SvXcnA0jTs8ghM0iaejeCmTyXqeauBSKhWIGwZZJ6ESxo2Xqkr/jK2h4znWARvFUqFjLREGIQTEbId6pUrUiaq0as2ycX0fJxFnygvIOxlOecMlxM46VRk1SyCOhC5R86A7qywj8mO7yfSK8bLJw1+5nuREFXNvnu6ITVUiaFT62f//h0iCW80a2VSGqJFk595JnN5+djQqjGdMHNskszfHItmTG2UiklosjaMAWbEoNfF3QoIw9m0nngV825JRYXoqwDEZZbve5PA3XczoQIoZKwwuyjoRhiJRoo5O2ahT9lwKpTqmHcOKxNCsCLUmVAUZtqJYsZSIJmkqKbXIC6Gp/HoC1cyId09Ks7ACCYERA2cZbjVC/xUFAoo/oqQEyw25I+fo+McoQTWNwKHZKBJtjjOQaBDXZpge28Wy5SsZm3Gp6D24Zg+ekVVeQhI4owfi01ZRU8iWhIK8ZMLsXA0xy4x5sWm+3Bel4evMsNuAo1RJnYZdgX7SuLXBtbDoDn0d5bCLyX/RzTPZHFcMp2iQxdFCwLHq12jExJ/NgbxHj9Yi3dirAEfXa1LXE4y5SVw9Mes/KICjgAbSlEphqdJZRR1hGKFvYMfHTSWLd0C2fSwgZsvOfVt/f/UV9+KX3XkZHcQurFTmPc18WVPbxsZop/yp4xEyjEIVYfjLVfPTTg4WiZTKDVbAfEv5p9brNcVCkuMtgGIo2w6fNUytDvuBMCxGJyrefpHQt8mtuyqNswM4dorWlwQKO23LLPDXsaSZJ8Wex4x8KSBjfpiMvD7Ztl0Z3nQ849TbfuExC9d+myU6+/eOl2C7Tp31iPvLzmiY0mwo/76040Ajhx7slbKNliTc102qrQXq+i3pFmW9xeev/Tw9i4boH9qPbdu2MdATw6jXiTdMvva+L+GViwwmMmzeuIlFyxZhxCIUqTPanOFbP/0hM406O0ZGmcoXOeyoo/Ediy3rHueLV76NdKNC1G3i2EnGy1Bp6TipBOmEiV/YzVDappEbY2TnLlasOJju7h5GRncjAVEiXZS9T9jcMgQRnl7Fk6CTSCivbq/DNrSsSAXquIoEvx1Y1GE4/vmhMaEPluypig1nmMoDTgBtZRWl/FtDlpw8FKioTKw0JZ8uVIuUm9K0tAcusn/NS6juDFFe7qz+dVBd2PPIPV+e03dbxMwIfl2c2y0Wiv+2BPO0gyRqnqsYjkbEolyvMl3M47WE0SGsTAkaCPdT2edCebk0nr4KkPnfBhw7PJeXOk5/qjdTgW2zfrptZ69516NAycI+lffUkccLgCxhM5FoTNVCcwqNP+eMzA0oZQ36LU8FLMmaEMBRGNxqz1NDlnDvmz/k6LxHtb8FgapHxJdWejbbilCp1Onr6WfFsv146P4HOOPkUxRD2NF8+jMp9mx9nlTUZqCvm2QszgP3PaKSpXv7e+jvG+CRxx+iWKly+ulnE2AzMVNieqZEtrufZDpNsZLn0d8/zMoDl7NocBEJMmze+SyW3WDpYA9Tud34nsuy/v15fMNGUpnFBEaSXaNTrDpyNQ8+9RBBpEmlOcNMMceSRcul21RYQ9AMiDoxFSi1e88w/Qv6mSnkaHo1oo6oeZq0ygVStkFc16jMTNLXnaSvv4/te0ZIdPexc2KafKOFlcxSF39sw6RQKtHVJeF5TRwJEykWSEQjCjTsHhhkajpHIh7H1AxyUzlV6yZjCRV81PEVdiJRRsfHVI3QN9DH2Pg4Nc/HjmRJxJPozTqtRhnfqxKRENhymf5FixmfKauQy2g0Q+BqVKYKOL5OQpfgIZ9dkyVlhyPMtHq9QldXSklh8zMzyi9SKj9J3fUaBs2GMKij6OKz7Vu4gUFV6jNLGFbCDJ1G10fQmCRq1onZOuV8EUe3cAzxjZQhiHh6y5prqmvT0qKiBwjlxErlJCBJO/RDXVgGiWSGQlEY2DJIlUDBKDP5Eo7I0qtFxKZO5Pf1cl0Nos1Ax9ZNDt7/QK65+mp2bN7CDd/5D2rlEjNTE2pQlohF2bJ1J5meRUTjCYr5KZYuGaKQn6RSyZNKxZQceuuO7RhOlHJDQuZMFd4pJKN4ugvf1Cm3yhRqRXQBwUSxFHNCwNGRQV7bmkWx7cKaoEOymh19tIfdIaNQ9iy5zqMKdBLwydDS6nirSkSThPcydrSKbhXVwFwlEAsAZgjbUdjwspBlCCVBKRHlbRiWNW47zCWsqeV3hse77eHYAcXahI95CNqs5+AcuaHDgJT9Viz/BHCUwYXcP2RIKyEmEozYYTjO3zXm9h8FEjYToSWRWVaAqFuL06z1o3v7YwRpFWiFmUePbsOMjWPYhdDrUZiQgueJrFh8HdUNT4JSxBMxiu+l8L0EXkPWaij1Nu06drSEbufx9Sn1OoVFqEDDjkx6lonYBlr/QFLdDtZRx1lqPUnplnuqsBhFQt0BfTvBM8KglGtIwFC1EOb5RbY93H25R0maeBy37iiGI34SU09JxUgQhD1ECDbOAaMCOJpWCctpKDBVN8SWSfQcIuNuKvB3zt63PXR7MeDYdi+Y9eWpVqp09/Ti+gETxSJFv0n/8iXkGzVmpOmw43j7GBojG2jErZC1TDJOlPHtu0jpJn2pFLauMT01SUz80tqAY2c2+/8ScBTmiiqEBbXVQsq1/EsAx4rpMJaKcdpbLoPVh8LkNP95zTdYcfCBHHPJeZBJc/cvfssxR60mdeggYw88wGM/+h3HHHkSQ+eeA06End/7Ic9s2Yh+0qG86rUXY1RNRm6+iWcfvFUxehasPpVD/ua10BNneO8oCxcfCm6NdT+/jh3PPU7Fq3PpFVeirzqRTU+t5dYbbyBbqbNf1SJLlIqvUamOk7TGyaZSNFsDrHrd5XDCMbSmh3nw2k+TmZgmVUuQPfwEsu/5B8hYPP3ja3lm3RO86j0fUZMWntvJbz/3RboEM8FlySuOZumlF6uE4Ltvu4PmaImpXWNk0mnOf9tbYFkfo9uf5fYbf86lb3gLsaXHwaat3P7lq0hXxonIwuse5Oj3fwkW70913aPc9YNrWVEbJt1wCbR+/GianZUcha4MF/6fT0DvANUnn+LuX/9SSfo01ycoQkaPCD+IiMjICjl2my363nkZh7/pdVQ2Ps3vvnItK4cL6K7F+OAyzvzg++HAIdbc9j/k7lnP8cedQubc06E+za8+/C6WmwFescrik0+g629fjR7P8NyPb6ewdiulvZNYPRnOfN9bYaCPYM0z/PrmX3PAxadz8JknwfgkN199HYvH6rjTRZxlC1l89jlkL7oE3BK3ffAteI0Sr7n222B1wc2P8OStv6GqD9OMJznuVf9I7MRTCPY+xg3Xfor+whR92V62uDZv/MSXoGcJux9+jB2//BmrjzuKzFsvVzLuDTd8nZF1T+FHk7zq/R9RKdtTa9ey/gfX03SrHHzZpQy95nU090zx62//hAWTNexGmWltmrJfIJl06NdjNNePqSTeyuAg+aiGF/PoXbSAQw47lvSKVZDuhcceY80tv8Ed3UWv4eKIn5XWoiSAYyrLK664UgGO5afWsuF7/0G0MEai28SrVwnKLYzUAnbqSc5+//upDKYpTo+y5hvfZGmlgTOSR+/uoX78ERwm695O89S995PsTbPy6NUwM82N//oFBuoeUZFOm6G8rWx6WEmHcrXMwp4+nHqTmZFJkrGsSsXal0fo1RjKCZtKLhXKG6Xo6EjOxEdSJBkmOrVanVS2i0q9rtJ/yw2XmWoNe+ECWssX0XfoISw78liIZWHLCGzZyeT2razb8Rxn/cu7YEE3wXSeX1z7fVYWI7R27iEdczFecsK3L+/oL/sZgcykAKuVKiSdLBhRcq5P8oDlPDK5Q/n5HEQEM5fHNCVZt64GQZJ+XJHAC9/Hlgb3T9EsXuZlhcc/BJ46Q0yRVDdmAce/YXQgySRNJfdf1tvP4kRCTdGHi2OMVeto6aXosS4aXpNCUTxWbDLZbhU+k8vL6xYQJmykRH0qmHBbhaqM0xtSIMhXJRAGTwXDaH6rnZwrBYyjWI4y4RaWvxSXco9Qzapm0mw5RAyf/miFhD9FbWILtXyOlSsPZf1zo2QWHkVN61LgXFMFXJTBz2OJ/40hAEECXxPD6Rc+XpLhGFr5zQ74woGdeEC2i0kVqtYuy+axHVUTL01xmzXUYaDIdWPoJsVGnnFvRLFLbDeJrVloeo2G1qBiQyKZxpuskvUbpOrDLOtP4TZbTJYDZoQLbaVVo61Yc66E0QiIIdJIU30I29FxIor905FLKvZSG1z7w0TiP3Mdzw4dXx5w7DCn5nzFOkEGc5//zGf7w297QbDJPIrqPMBRTcjlS8q3TgrEdjq00lXLCQ0BxxAA6niazTXuco7F/67uNai6oW+jMExkMOIpBlpNMcgE1AlTcTtD2fY66AB4yluzpYAQOQ/yM4qYoETW7ePXQS7mJaWHjX34uzrBMHPMcLkOZBD8wvTpcIAzZ/3e+VnBlaRW7wCP8r6bwiieZfjOTeBfvP5VXdoJM1QHUU6Hik1q89H/8rMo3D/F1pa16rk4Whnd30s00iAatRmfdvGNZbh6D2amhxmvxg/++waOO+Ukzjz61Wwp7ebbP/wO3dlu9l+4H6cfeyoLo4Nc9amPYjoWnt7ktPNfwXGHnMjNT9/KY2vW4Hu+kuu+43XvoEqD6WqBb193DVdcciGJwMf2TXQtTclNMrDkQMaLeQr5YbLxMo47QZdWp0vXqYyKRNHESYonmWTe6VSbAb4VVzYS9cAgX/XQnbhiYocs0vmIeLjeJE06tFoQfC2UsMraEnBbpPvCRvyjDEfVjLStJ6S9NMywkVep7MJwFm8tSw14ZL1KZy/MOLF0EDuKSqtKS8m/2i1mG+zqMKH/N0Nj1HBR5kgCcDVaxKwomhsQNRwGewcU4CjrTPawDuBoxhwFik0VcsozvOk3FMNYGvn5KdWKbRzILDdMLQ/Zzv/vGY7zZ60vtQu+HODYbj1fIFmWAUXn+zt/l7VRq1YVAy6Xk1Ra6O7qUmtGPLtrnjSh7b20DRb8gUz7BZfmHFggV6/fcnEkjFJAaNelJsdUPGxfAnAMr/i5hyhbxMvQqzeIJ+We5DOdy5PNZlm6ZIliNo6P7aFRypMf38uhK5fSrORZOtjHrq2b0Fs+q1YcTKVUJdOTpVAqEhG2pNtkKl9heCzHkv1W4cS7lLegpNLvv2p/9o7tpbsvy97de6jmKqxYspDFgxk2b30KQ6ty5H6HsXNimMmJCg0vxtCSg6g2DQqNGht3PkeiN0YtkEbdxNYdkrEU5XyFerVBo+YxNLhIBcBZtkWlWiIRt6lVZjBaNfrTMXTx/q4UycYjdKfjTOdmqPkadc1mvNTA6epn29gkVjKD4USYmpkhEY+qukZreeojnYwpqbbMZpUaQe4dcjztiAo8SsVT5PMFNSyUem9iYhI7GlWsS/EvTWUzDI9MMlNuMbhgiFa9pOogS2/S19fDM5ueJ5buxjfjGHaKctmnWYWkkcCQ2W6tSTwSxYxaTOVFTt3D5PQwuuWR7YozNjFCf/8A5bKsjyyNmkO1LPL+DFqQouk5qnbPxHUajXFcJrETFZxklcAs02iWlYIjYicUaClAoLx//BoaVQwBisTGxIgpAMyShGPx8DOk5ptTJORyefr7BikWqmSzfcqHu1aTGkejQZM8JRLZBCN7RjACg4X9gwzv3MPiBUOsXLpcnpmFsX4K7jQ7t24mHY+x5fnnePiB+zlw5WKWLelmv+ULqFVKND0BQ1U8LtPT05hWhIVLVvDspl1EEr1M5j0yPUspVQNmig2qvktiIEahnieTTStyViTmKEm1E7XxVKpwZ1j3QsAx/JcUAALW+4qBpyE+gBFl29V0o7TcKIaw/FV9KvhIDcOW5OsagV5UAyQ9SIXyXSMnBuChQlAAdKVgFMBRFDWSSlJTwSJqtxUmoEitxU5lVkLcrnlULdBmxM2Cjy8z2Q1EsePgycBBMRxloB1KqhUDTzEcXzw+nQ84CiImta54xZbVOW01MrTqC/CrKwm8LiXLNpwcRnwLujOMZklQjti4JBUrUMJV1C3SkFRuX3liNhsJBVq26t3Qkv7UVkExuiXHT4JiwsRrzaiHsvJZdmiH4dixJGoHx3RCYNQG2GE4ivGo0Dnj4YZoyO+RAJpqm2UqX4tCKxV+jy/AsNzn5TkEnBRQUDnwqvOhawI4xnDrFo2qdLtJLDOuzlFIWJC1FMqz5TyKh628B8uSsCGpEzw0FR7TSbKWXxwmVYc3WRk6zguN6QTGqPfUmX62pUHi/yCJnpm+PvbOTKOJr4Tncvq/fgESGWVsvU8PSRcu57nvqo+SEHN5SbPKdpOfmEBrtZSRakfuGJq4dgrj9hRc3en2nR0RUlINVQRbMqUVboucYynDfZOKaVPszXDURRdgnngc/o5d3PTdH6uG88IrL8dZtpiJsTx9vb1q0dz11Wsxp11S2T6O/OB7FUC552e/YsPzG9GPPZBz3nQp1Hx2/upX5H7/ELrXYooYx7/2YhJnnyDVH0hSUL3Kc7f9gvUP36NMmS9957vQjjyJvU+t5bYffY+BcoOVRYNgpoabjGHpLj3+jDLfHg4SvOL9H4RXnUHx+Q08/LlPs7QekAhSGPsfRM8Vf4c9mGWjGBg/tYaT33EFC8RLY7LMbz7zryRcj0R3ktXnnU708FUqUfibX/gykbpObbpCMpbk7/75A9CXZv1D9/DQrb/i7W+7AvvQk2F4hDu/+jnSbkF52dWiSU7/ly/CwqXUn3qU+37wLfavT5Co1ag0Y1QNm6Aryc7A49x//hDGsmXw1Hru/P4NaJUiTqBjBVEcD7okobbpkU5E2RYLaF12Lge+6gzM4XH+62P/ypF1m2YtYKRnAa9875UE/Um2bdzEvdf9J28Wn5azjscb28Ft/+cjrExEGM9NsvpvLqT7bZdRGZ3mhn/8GCutFGnDYapW4oLPfhhiUbj7UW797S0sftXxHHbZxZCb5K4f/Iz49ikouuTROep1b6DvVefh5ae456Pvx6vkueBLX4R0P+WbH2DtHb/FDSaY8pqc9eYP0nXUMVDcwX0/+haxPTuIOFE2NFq88Utfg0Q3W++6nz03/orDTzyG7FsvUTeFp667lqlnNmCnuzj93e9VidJ7n36aLb+6kcCtM3jSiRxw9rkQ7+Lh7/0n/rpt+NNTJAfjjMwMozsaSd9kaTPFosOPh/1XKPr+fesfwkjHsGNp9lu+P0eecbYCyn//pS8Qr5QwcxNERY4tDh6mwUw6zenv+kc4+FDy657hsW9fjz4zTvdQCrdRo56vEcsOMty0eNXb30H8mEOoTo7w4099ggOjCYKxHFoiyZJXn8/Ss86BiQq3//An9O63kGNecSKkE9z6ta9S3r6TrKZLtBCHH7aKxLGHK7To5i9/maRtMxBP45bEOyOUdM3fBxSAMY8NEzbKHU/adqJqe+uQr8lD+ebOAxzVLiAAjeuq8AX5IzKUvv4BpmdmVAJwrVbFkolaKs7zboVmNovvxNGqLZZoCYKJPEa1gd2TYrTL5JWf/EjIehwtcPd1P8feO0amNkGsJTer//8PPWiRiglbwaNQcnEyPbjiZ9qT4ZAr3wEzecp3PMj6u++lJxXDb1QI6jV6e7uZLs4ocA9VqOwbwywEHGXblRt+2I0Jq6GRiLDNCBmOk4MZWr0ZBnsHyTpR6qPjjI7uouH4RAcWkqeLgiSYSbkk0kKgXm+oz+r+4Utx0AqL7fbfJZZN/k8kh56dVJ6OkjptaqFEU1lSt1OG5f6gWFDClJSmXDxjpLBQ01mRcMSIiOdjYTfJoMBgrElpYoxFQ8uFMExZW0DRT1IjIocKw6hg6GUsq6o8g2pNScf+44BjuJY7AFK7MW9z4GSWKxWPNIiqSVf3sTC0QUC/Rk1SVE3V5MtDmX935NcygtSECVUm545RE2+6uqmYDsKabtkae8sFurp78XJVevQWfdoMq5b04LsNhieLuMlFNO0sui4elVCtNVTQhNeSgsYP2TG2pFkm1IftiJRGWX0rJr8wZHUpTNpv8qXu5iHhb26VzVc3vNgWIVRrqB9QnwXYUDVNG4xTIRAy0W7/CX0T9239hh6U4WMWY+xcxm2QQYIVQlN2fV6wTigXVcEwsnUpTCdMGxf4LzyXbZmwrDm/RbVRpdqoqUbcjthq7YisWvyLOuCueh3SWHXkRsLgk5AjaShFxtpoKOBAACCRfUoQkyKdtQcGcynRIbg3H2TsgISdsL7wlEjAXqg8UW3SrNn+XBRQeHza8VDS4HXUM4rFJF6p4ee57OmOpU87VVn9jFx94Wf1oRKWw1bKVwzkfRs4ybVuthpkIjb1/AxRS1gYE4p1kc6mGR4ukM0czN7JJka6l8l6ne/f+BMOO+ZY3nTxOxj3ytzz5BoefuwRzjjhRC467nzGy2N86lOf4Rtf/i63P303tz1wBx967z/zsX+/irf9/eV0RRN8+dNf4Kuf+YpiNt215gFu+s2NfPID78Zym5ieQSLax8i4h+akIOpgx3xa3hgRf4Zks0yy2STTsvCqZYqNGXoHuojGouRLRabzBbWvmfEutGiGasvG0yK0kMT60PdK+VsJA0EARq8ZGuNLwJRilMnRlXCiOrV6FduWFRnWxuHxVtz/djJ4B64OgSoBF2V9CdAoQJswHTvrT/YdkWTKXuREIsoXrlgtUvEqygexEyrTYWt34Go1KJh/jc3zG5278sJdY/YqnrdfdvZOtZo7PqLttav4HaYkqfp4NZdEJI7R0oiaERb09NMUCaAMRQxTpcPLQNKJiz+mp/z1am4N15emK/TYcl1P7a8CtkpojLCN49HYC5hFnaFC5wXPKSr+8P4/v7V5+R1qbscMe6TZI/eCXzgL5Xf8ftt9njCjFHtJ1oI6iOJ5KzLp0OPLa8jwSESnMDa6F03zGFwgvm6S/isSuIQaxIWTlDZQ0N67VM2lQMx5YEdnIKJk+CHDUTzdZCAjx7iTVK0Geh2G47x5yHy2owwrxZpEJMzxVBc1V+SyMnDsYmRkr7qfx22NiN6kNLmXA5YM4pZyuOUCp514vGJsBoFJqVRnZGRUyWRj8TTNpk7dFWv3bsZzRbr7h8hVKliJODPiVy7WdGaALT2xSHuLecrlSZYu6sWtTisLhN5UlnyuQqVqoNlZqoFNTpQvEYNYxmF0YieZrjS2lcAyJQ23zpJFS9ize5RAAqFs8VNr4VgGbr1AKiZszhr5yd1qz9pv4RALBhbwzPNbqHo+RixBseFRbmmUvIBk36DyZ9RMJ/RwlFRxr0EiYmNoPvVKiVjUUR6cwqicnpzGsR2y6S52bNvB4oVLSCSSIZgjMJLnUaqUsSK2klVHYzGm8zUsp18B7cmYgI0e9WoFR0Jk9SSGk1SsvMlcUYENAmIKQGwLyCnBoaKpFh9dS6NYmiaVjSpfvEQqwo5d21kwuFCdm2RiAM+NUczr+M0M+AI4RnGkTqnPELErOOkqRryMq09Ra5UIBEC0hJ0lxzZQoVC65mMZTSxT6r+Gqg0F1AsVGBKOFA6lla2cvOv2QK6vZwHbtu4iEUsjM5NWSyMWTbBt7w7MXgszLkCoXBIy/jKUJF0+9FaAY+jYmkajXGawpw+vVuPeO+/iynf9E3ETvvOdL3DOWSeSSomvoUatWlLA50DPIPWm2OKItYBJLNrD3okiW7ZMsXdvhURiiGRvF7VImanaJOnuNFP5HLpjUHdrChiWsJ/O4GB2EN3hDKvNRe7acu3LW5Z93m4DTxH8lgSqSJCIHB+pHaVeqSuQTKSzflDFlfuVLo7FMkkshGBXh+GoPA3byc0C0Ol15eknNaFKPm4JMy+iZNdq79A74SZtT9x2qvEcK28uIbk9wlV9nwCOTS+08hHgPGTkNvGFeS5qVeXn2Nk12onJ81KT5b3J+xJpt0irdb9HAY6NwhIa1RhOxFS+lVZyK5qzB1+bVnulyK0NLYNbNxXgKECiem+eg1dL4Zb7ada7FOAnx1WBmgLWqePnYtmtMKnazimwcy4IRr5PJniq+mpL1jv1jdzYOqDkPGBXlqyAvQI4KpapLMYQ1BWm4hzgKIVmB3AUCXxL1ZYqqUBCNuVaadjqQ96bY4UMT2Fi+lSUpF6AVcMM5dICjgeK5SpdSMiw1I0w6EsAbAEbZQ2F3pYCOBpo288MPRxni+bOHbrT0HgepmWhm6aivDsx8YXIke3u4sCPfhS6esTU4w/vln/O/7gu5KZ4/gtfYGY6R29WkoGqRG1H0b+bMuURScILXuD89jYsVucW1J/zpHPfI8WTGM+avkZKjn+gUbGkiBbqtk7NNJlJOBx78QVEzjyF5vad/Pxr/0FftpvUogGO/4e3K+NrO90Dj6znrv+4gVLLY9XJx3HAxedDrcGGI/aexQAAIABJREFUb/6Y8T3DRFct4cTXvxq6Uzx/y2+ZvPk+IoU6Tnc3Y5rH2R/8Bzh0f4iLfK3Cmm/+gPr2YbWBn/2ut8HhK9mx7knu+d4PGSi47FfRSJgWuVhALT/DAb5FPWixayjDkW+9BOvU46iu3cimf7uB/opGTmRDxx/BondfBvEIu274BQ/dcy+nv+utDJ16Mu6jT3DPf/8Ko1qj4dUZWLmMo999hVr8a+66m9/c8j8sHFrKicefwuFHHAu9/Tx7438z+sBdrDp4fxa87rXqwK677XdseOxxlaS2fPVqjrr8zYpSVFuzhoe+/z0W5aZJtBqQjVN0m+qiGLXglKuuwD5AAMeN3P/dH7GoZVKeyhFkk9TKVbqbFr1OQkb5jHdFcV9/Code8ErYOsZT3/wRxkievVM56isWc/H73wNdWXY8+iSb7nyEVUesZvEl50A+x93v/TjZhks1ZXLABefQe8FrwEmw6cbbuPumm8ks7uPkc09n4QFL0J0Yrdsf5Il77qeesjjt794Aq5YyvXULt3z7x2ilgK7uJVz47n+iOJQm1Wpx9z98iKxpcOQn3w19XRRuupO1d9yN1XLJ6z6rXn8xS0U6XK3yq6s+ycJSk3gqybaEwavleO+3gsl7HmHjt/6TQ088ju53vw76u3n4w1+AXeOUGx7n/PP7YGk/W55Zy/rbfoeby9O9YIiz3/JmGOpnZtt2Hv3lbeSHR9B0n0OOOIRDTz2RPes38sztD3DeeRfC+WdT/P3D3P6726j7HpWWy8mnncLqi14Nzz7Pgz/8KdrIBImZCl1WhIbbxEvF2Rw0eM2nroIDlvHcmjU8+NNfYFZqmJZGxLZxyzWqNY/ehUtYumoVR5xzloxNee6uO9m0fh25iUl6hgY577I3YvYugDXrefT23zGteZx76esxDlvFzsce5b6776YyPcOS7l7OOfU0rIMPpv7Yo9xy869JJCLst98yKvki2zZuZtnipcTjMZXcWiwVcOs1ErEIiwcXsGHt02hek0V9fcQMk4k9e0WkQTaRVN5dks4324jMGizPNTBz4OVcyf+ColdkuiJvsTXqhq7+LpPXqAdOU8NsalSDgFoqTu/qQ1hy0vHoRx0F4zlu+vrXWTw+RrwwoxqVDlNJrqOOf9WLTdhfvMP9NfMWM/CJtDxqTY9KNEoxHmN3q8kbvn29vADU+Lva4pfv+yAZv0W3rhFvedhBU5mjiz9MrSng2z4CNgKIyP217cUie42cQ1cGAukIp77rrSo0Zo/XoFJ2sQODHjtGLBHFjevUDUuFsUgzPfeY/1o65zEEMcKmtF1MzjbQYcrvXJv2MhNRYcKqZnseoNUuTUM2rEtCq5N0J3Fzo+y3dClb9uRoZVZQ1cPgGvk+K6iiyY1eMcPkuf804PWCo/siVt1LkUv/3LOhwnPsGJ7v0qhPUy1N0apVFCNU5DquplNo+sTiKYKGS6xVJ9"/>
          <p:cNvSpPr/>
          <p:nvPr/>
        </p:nvSpPr>
        <p:spPr>
          <a:xfrm>
            <a:off x="155575" y="-1195388"/>
            <a:ext cx="4267200" cy="2971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13" name="Google Shape;313;p12" descr="data:image/png;base64,iVBORw0KGgoAAAANSUhEUgAABRwAAAOOCAYAAABiHN4DAAAAAXNSR0IArs4c6QAAIABJREFUeF7svQmYZWV17/3f895nrqmrq3qApummEWlAEDAOEBFQBo1zHEIkCUiiJiIiGokxIeaqcfyME/ghJoYbjcYhej8TfZLca4xDEAdmep6Hmk6dcc/7e/7r3fvU6Wbw0s295vtuHZ7Dqa465+y932Htd/3e/1pL2/q8Z2RYfiy3wHIL/FJaQDvO2Zdpv5TTXj7ocgtICxzP+OXQzdIM4A+GhkTTECYp/EoF2ywNZ171SuyaqKNVrcKyy3A1G+VUA3SgaydIDMBI5Z/H+Mhg8LhJjCzL5DSKa9I1DYZhII2TI37P9wyuWQuRGl1EmYFUm0KaODBiH3WrAzfehtbcdmw+YzO+f/c21Nc8E624ikizYTkxTO0Q0tCHgTGksaWOqwOanESGJEnkaVlmcVZD1yhnwbcNzu1YGkBDAgMBkFlIk1EYWQJbPwxN6yA2EoRaFf1sFawMqMe7UUl2w0t3I4WJtrkJPWscvgmEWgaxQ4aOzNARJBG6fk+erW4bpmnANE1omoYkjuS6bNNC2fIwUR6Dk2RwswBOFsBOQ2jIEMFEqLnw9SoCvYRI95DCgMH/ZwksRNARQtMDpFkIcBxomvSNngFpkgBJBsuw5HdaqvqXf2Orafy0YaJrl+WVY0g1fYYsS6XfweNYhpxP8WSjF+OEX6VpOqI4lc4zTAdpyjGtodEYwcraBP7xn76Bl1/yQhiI0O3M4oGf/RjT46M4ac0qbN21H+tOfRZ+/PBDsB0T9XoZ8wuHUa25GGlUsHfPTqRpAtMwMDY2jiTOcPjQLFZNr0EcpxhtjMHUXPzd330JF134XHRaHXQW2jj3nHPx8ENbkaQZTli3Hg9u24YgA9asX4/Y1LFt9x7AMnDW2mnUm22YaYh/33I/mlmCM88/HxpM7Hx4KxzdQqZlmO3MwxoroZv1kBoJdMSw0hRZoiFIHFRro+h1FmFXHHTMEGkWwQ4CjCY6ynNdVD0P+4MO4loJPddAxfRQm49gwMVB20WPYwMpdD4zPhPpY/6br/K3LJVXdnQ++uWnWDdhWg5iP4KeAp5uw4aBp5x4Ci593iXYtX03/vu//A+sXrMWv3PN6/Gv3/03nHHmWdizZw++//3/jtnFGbzkxVdi/7492PLggwj6PfzK+edjdmYGu3ftQZymOO2pm7HpKafj1Vddjbe94w8RpsCFz70YH3j/f0Hd1WEbGc466yycdtppuPDCX8Wtn74NYRjh9NM34xOf+CQqlaqMrmc/69nYtm07mgsL0jdr1q3BGeduxnOeeyE++clPI45jvOwlL8UbXv96rF65AkGnBTNL8Y2vfxV33PE5PPDQNqx/ymZc9msvxytf+zrAMOD7Xdx91w/xqY/9JR68916cunEDLrjwOfjUbZ/CTTe/Hb/+utdgx4HdSA0gzmIkSQTHtpCEIUz2L/8AXfpZhr+YFU4Y+T+SNIVu6jIOe34fYRTBMA1Ytg3LMGFqBrSM80nZRf4k/9Y09Z0akOoZ/CRAq99GJ+wjTCPA5NzRkMaZvP9YHsWcNGg4dR1JkiJNMui6Ac8pwbVdjNQayOIMaZhAz3TYugmD55xmSLMUiRYj0ziu1HkPW9RUjAntGrD3wF5EWQTTsRBEPgxLl7aJk0xsgM5z4NfQfqSZ/JvnJTbctGCbNmzLgqEbYqfSNEWKCJoZIkOMNOOBaOtNRHGGfpAgCCKUy2XYtgVTA+LIRxj1gSyWZ5wmgGnLPFD9VvSfeuVD19XdUbo3o2HMBq+852Xyd/Vm9sfwa9En3W4XnufJ34v39Pt9VCsOorAp9glwgcxBltjQNRu27cK2behIoHEua1k+v2mLZRrLjJ/tdpHqhtz7aHf5FBurZdB02uJE/p1fgPpZjVQ5b9O0EfYdBJ0RxP4osngEWuZBN1JoRg92qQXTacNy+zDtELqRQNNSda/NMli8/ixDyvGQqO+U/tQNselxnCAIQ0RJPDgq253v5HXXymXo+dqB95bi/lPMB1lXGDrSLEPM68vvk3GSwI9ChEkkvztiXXHUnf4Rc2Povp/fzo5l+gCIoWmh6gw1WgAZhxxPai6oO9/SeMpH2WBNovH9iYc0HEGWcIyY0I0QhtOEbvYQJ301gdISkNnqi3hMo4NMi2T88Z7J9qftME1L2j+NU5nPps57Q9Hf+RhWZyT3cgucy/n5aZqMdx6C7Z2wvXl1nBtHzY9iDGUp7zNqkvO+h8yQa1Cv7H+uDXl/L8YNx06ajyGOg1DGqlxjpq5FjSG1luPaUtdNmRMaXKSxgzgyEYcm0iSCZfeh6aEsTDJeEE0Ab2T5WtDSDQQ9H4hSVN0qRsujKFkejExHogG75g6gE3Vh2RosCwijHtIslrVrEqcwTc7LYo7LQkj6ndej+oV/50HzeVUsbmWg0q45yFKeq4kkNpBE/NlAmvJaU5lPhtWF6c3DsHw1b+IGUn8tsnAK/XYFGizoZh+ZvohMX0CmdaEbnN8+nFIo44FtrWwL7ztqzot9SnVpNy2rAEkdSVBHHJQRhyUkkQWT6zu2m9GRe1Qal4DUlnlo8B5jpojTFpKU4zBT40uPkaKJVJ9DfSxEprUHRknZHfYvu5FjMBqyOcU0O/I+sWSP1LhcslEcB/n9NdXE/BZzTP0+gWaEqn/SErKMv+OY9QG9K33EtrbNBpCMwO9piKIYhhnDKQUwLUifcKwuPfLjK4OPjPcK9rVG+5W/FgaY815+5luLMVLci9Xf+HnVL5ydlrLxqQWkjvKZeP4a30ObXfglPCe+15bzk/7XLVlza8vA8Rht9fLHllvgSWiB4wE2YieOba3+JJz58lcst8D/94GjaS4521zayJKHN9J8/ZXE8eDnYSApy0pZMA8DR0uAY83uwIsUcDzn6efge3dtRW36fDTDMiLdhmWnsI0ZAY5ZWhMnrXCo1EJ1aVIrB2wYc6kFrXqoBdqxPghwNC5EUhtpmgNH7TA0vYNYTxFqFfgCHDPUk92oxASOe5DCQsvcCN+cQGxqkCUZF/l0ipGhG/TQ7LTQ7XdhuQ4SQqPcGaCTRxjIS7Q1C5P1FbAIAkCImMCkGyrOARfUJmLNQazZiDMDmTgFdJgVgOJCyg+74NrN1A1x5g2CYl0HF+ri8Of9p6U5qMqdNYGfmoZWECDhWiv/uywJxQHU5NU0VBsrt0u5YMMPwzQR0inh4tywEEUpwiCC65YwUqvBNQw0yiUsHNyPyZEaEPRhZjFqlRJ27t6L2BvB3pkFTKwYw9T0JDrdNlIkiKIAO3fuQqMxCl6gbjgwdAcT49MIgwRbtmzHxIoVWLVmErt2bcdJJ5yEJIoQ9nyM1kfRajZhW44sX8MkQUS4oqu+CtIYdJUqBE0HDmFqxQQOJj6aaYzKxAQWF9uY3z+DRqWBTNeQWEDfzeDrETphF1Hoo0rvJtGh6Vz4Z5geH8NDOx9Gde0EZhZnMTXWABbaaHQilAwLc2Ef3uQYDvs9WImG0S6XoQ7ativAV8Yin+zbAjwOgUZxfWXFvtQXmaYjzADb8RAHEfQ4g6vR60pw5qbNuOHNb8E3vvIP+Oztn8PZZz8dL3v5K2E5Ls4973z8zZ134lv/9N+QpD5e/JIrMT21Ev/tG99Av9PBrzzjGWgtLmLH9h2wTBsrpqfhlapwShVc94Y34fP/9W+xc9ceXPUbr8Etf/Q2lCwTJ59ysoyOSqWC33/TH+BP//QWgc5XXHEl3vjGN6Feb+Ccs8/B4cMzOHDgIKIowulnno4g81GqVfDWt74NH//4J7Bn12686Mor8PGPfgRZGOCTH/soPv9Xn8PatWvxohe/HJ+47bNodgNc96br8XvXXYOtu3fiBc+/GHHPx6tf8QrEgY9/+Ievwam4ePmrX4Hfe8vvY+f+3UhMAg8CxxiObSIJI3HmxcnJ/ieAI1IQMhE46oYO06ITocMxCZUUrBOXhbAxo3PFTQhONg2ZkSFMY3SCLtp+R+BjSqeOsEd8y2NbxBS2gM61QIo0EyebPzuWC8dyUC1VYOkWLIILHotQiVCS/3Fs04aLsVdUQt0BCnhHh0oTELDv4D6EaTgAjrqpCdDgvoY4y+JO6WJ7CBv55NeyHUyCWYJxnufQPSYl8DHpsKVI6ZByOyXVBDj6YSKwi9DOdV3YhL5xhCjmPSMSWEFolRkmUrlpKMhCG6xoh7oGgQL8N9kpbXABq3JSJbPpFzQ/oYtlWeh0OtI21WpVxi/3wqJwEaZBWOCJg5klFgzDEdvDcycYNeiMZin3FNXxC+Co6Vjo+2KHM1oqbvTQDovTz8v4xcDR0G3EITccGkjCOrK4gSxxc7bah1PykelNmE4PjpfAK3HsKhAUxyEsHieHlzn2k3HAfuO/wyiWMU+4LPdljhm2qa7DMHSUXe8xgaPcqrJMAP0wcKRNjeIY/TCAssRLm1jD95ZiDfKo3VPchuSPxzZ/FICI8o2cAhawNaRR8rPKgePgMEP3v8yEgTKyqIw4qCKJHJkLhhnCdJsw7C7ipKsuKeP4yDdPtQAw2sgIKnSuPQjgC9jL+y7BpxqzWVLAULUuGoaPHEsO53VObHXOL9qUIeDIvns84MhxKfM+h4wK3uTwcXhrURkPWXNwg0D9rMCjeihYq6ASWbXMPqQpYQxtDTc+HaSJjTS2EUcGCDtNM4Cm0walAhszgY1q11RaPs2QxamslepeDTWnCgsWtESTdctc0Eaz34KmJTKuo7gvkJ42kZuSOu+Hw1vyQ9chkClzFLDKAdUR60mBrtyUMmVeEzQRPMq/U0PZNotQrwPdnoNm8NhAElaQ9KeRBisQ+VU5B8Pqy/tgtKAZvmz0E0zrVg/geMjXVfxOjoWMbcmFR+YCaRlaWgPSCrK4giRyVTsSfCYQ6EmgyY5PY0+gruxRCEcmuOsPgTWupWLoVgeatQCnvAjonUF/KeDH/h0yVI9YY/8i4FjM4hw4ij1RAFeBPfUU+ybAmr9nP/F9BRTkppIm7a2jgiwpI+LegBbDtGIYdke25RXEHwLKMviGwadaJxdjV/2cG2C1BX/ERsOSTzEMHDn3CiDP47F9+coxoNqLm8wCJwXW8noUdBTILv3Ep7YMHI/VWVv+3HILPBktsAwcn4xWXP6OX1YLHM/4FZTzS1Y4xlwQ6kq5MVjQyoKHC59UqTeKReRQI6slBxeTPcSpgVSfRJKYMJJernDcjs7cdpx51ln497u2CHBcDMui2rPtDI4xjyzhQquMLLOUg85jKpmMLBjp1FAhI+v1wrEYkjTQUaYKp1AnPfExoItzkaUesrShFI7aDHSti9hIEWhlBNmUAMdGvCcHjnsFC7atDQj1iXzBosmiPqUjlSbo9Ltodlto97qo1quiEOF1UeWoVD+xQEc66JPjU6IsyAwboPMgagBNzsWgs0onP4sFMMpiVjQzBmIYAiRhubKVzebh9xK6cSFP8GgZ6liijBOgWCgV1bLKykJMlDLoSR8ZFUepUrMW0Jfn4ff7wwhCORN5Q4uuwaEiiYtEqr6UwjGK+D0GSo4LS9fgtxfRW1zA5EgdJRNozhzCyvFRzLcWUF05joML8whjKscIVgHbLcMt1RDGOvqhDscbgW5UMTfPhXoVo2OrML/QwWJvBla1C7eSCiijWocuXWdxEY6hybGzNEatWpYFNWEmx0q5WhZ1V6/dR80ehVmuYQ4xFtMYmesKNNUjoOxV0er10UoifPvu72N/ax4HF2bR6/VQd0vQwgw1t449W3ZgujGClABixEbgZFgM2mg4LmrdCONuGZOTK3Hh8y5GN4lgZyZGEwsO18tprohTo7zQ0whcfCTkVSqYwuXlnAiSBJ5XQtQLYKQaPMNGv9nBuWecjX/4+6/jrde/FTdc/1Zcesnz8WsvfimuufY6nHPuubjqN1+HD3/0Qxgdq+E1r/l1XPf61+Md73gHOq0Wzn360xGFIbY8vBW+H+BZz34ORsfH8fFPfAqnbNyAw/OL2HjKJqycHMcP//1fUKt6WL/+ZIyMjOCnP/4ZDs8eFsB42mlPlXP74Q9/hJJbxoaNG0Sh8PDDW+D7Ps582pmYPmEan7n9/0alWodhmLj4eRcj8H188+tfx0i1got/9QKsO/EE/OXHPg7TdjA2OYWTNpyKtSdtwNe/+Q38yS3vwte+8mX89lW/iZvf9nYsNufx15//HL78tb/H084/Gzfe/A5ROCYG3YJhhWMEgwrHo5yVR1M4GpYhmwZ93xfQJPZSV4oUz3GlTzivDTpRQ6BANJJC7TVROXbDHhZ7LXSDLl0UsXFHyaeekAnjSKDDI5BPJ6xbUqkR8ClloYOyU0LFoxJNEzBNtSPPl8rrlABhCDgOwxv+XtSdWnoEcOyHfRTAkY4YlXGiztJNOLYtgFEpHpXqQwBk7vQPlIbi9sXQqLijuol3kyQT20HFdMRryT9f8jx4Dp28FHEciH1LIqW6I2wU2yuAd6g5800rBfCWFKiFClzZME0Ej48GrBRwU5CH9yE+Dx06JL9bsWKF3BuTJESW+TDk/mnTogqIIGCwbUcgJZWNS7CRqjRCT54wBDR24kQ2qeJc+c7+FPurRKu/QOFI0MtjEnR6QFJFFhN8eYgCU4CL6+mI00UBHaVKhlrDguPqsqEThF1YFtWXSuEq7ZEwuoDXlsg1xgnbPFHgkOOVNpV23zBEsepQnZ1D3ELhWPy72LwkCONnRHGXb8wRhBE4JgKwHn3TcIA1HnNPcXjj8QlNnfzNhcJpiF4eofJVZzCwCbmNHhyJACiYQBo0EPY9JDHvPikMuw/TnRdlKX8WRV0OVJTays+BI6M4CC74uRzy5vyO85lzZjB2i/WZ2sOQB8eyJSo89T62M5/sSirTqUTt9fvq/IfnxkAfSyWyWlyJHRRbqBRjVNbJeJD5Q6illG8FaCRc4ZigclHBJKVgU5vF3Ezhuo0jOxIApLZjCO5sAXeiEuM9jhu+VE/qXMsRNnKMqCe/Kg5COIaDmldFo1SHqztAlCHj09DRykLMtOaRpKEo+jgnOW8K4KhA6tCKpaD9j1C2DSvjigUOAWqhVlOKNY2gSZRuCh6LWtjoAeY8Mq2nNn1CD3F/HGk0InOSfamAIzeHuwJYZX1rkBZ2AT0Q8EbYJmrX2BKlIjcPon5d1H1UNyIltM7VfPl10G4YZgrDIjhnRFJJxqH0nxaKqpJQlP3EMZjE3CSNYJe4Gb6I1DiQn5NSVRfAUYG0RNrykZv6jwcch+ehUksrMCd3ySHAl9sb2njZfCPkzNWIMhZd2TihLVPQTsX9sB0t1xeFJtXD3Nw5UuE4fPyiT5VPIUZ3oG4kzefYoCKUsLM4t+LzCq4rZaRS8XOdroHHU2MhSxy12ROnSLMeNIOqS/ZHoa7UYZtVUfSGvokozJaB47GY6eXPLLfAk9UCxwNsxBQe6+bmk3UBy9/zf3QLHM/4/c8AHAnIqHSR8D4VDyMOrMC/JHeKH6WH1d5gDB0BklRHok9ImImRdBVwjHagM7cDm09nSPUW1Fedj1ZUQaKVJPzFxjwSgi7dg6arkGoek6oVOiYDRWC+upZb+FFqBjoqskg9xk6goiYBF8wlUVoylNXBLHS9lyscy/CzSdhZmgPHvfCSfUg1Asf1iLRxaDEX/IYo4fjkEjuIQ3TDvoSMsX2DiGHPae6AMiyEW7WQMMPxkQlRTMamh1h3Eeu2XLvFsNzUh5t04KQ+zCQQcMhjR5oloekJn4S1slhSixxRJ2oZo7vF2WVYNBey/Kx6zZ0MZPCyAG73IMywIyAlDEMBlGohrRxtjgX1GPb6Cp1FJsAxZEg+dHGyCUy5AKNwgrCa4XYl20TJMhB2WjDSCN3FBZy0djXmW/NoBm3EOpUJCVKCCdMRoBuR3hkllKorECUuFtsJRsfW4N77duIHP/wZ2p0QL3vVFZhYk8K0+5idOYSy68CxTIS9DsquDb+7CM+mQxyLU22Kv6wWnuJo6S66voOeZqPvmQgdC5FcM8OSuTjXUB4Zx6FeF++7/TbMRSG6ospwUKLiMszghsCzzngafueKV+NdH343trYP4rDWR+WEFTi4bw/KQYoR3cGGqTW49upr0PV96FGGWmZB7/pgwJVJT23g86ofhhIcDLV87tgNhZDGHLO2jaDbF7VL1S6jeXgOmzedhrmDs3j+RZfi0oufj+c+9yLceONN+PuvfA0nnLgOF19yKZ7/gkuxavU03vXHN+MLX/giLrjgAnRabZx55pmCH+677364jovp6VV4xjOegS9/+cu49977sH79ejz93HORpiHu+fmP4doWplZN4/LLL8cHPvABARbtdhvPetazBThuYXh7lmL9SetljDzwwAMCMU5cdwIu+NULcPsdd2Dvvv2YmJjErbd9Bp+74w7c/IfvxIknrMUrXvoSPP2cs3HhBRei1e6gMTKG2+/4K/SCED/40Q/x8l9/KeZmD+PTH/s41q1di4rn4t777sEVL74SN/3RO/Cqq1+LHQf25MCRDr4KqY6pcDTomBXOU4498pBqwrbcbRBFI4GjHwSI4kjpwXJ7qcJmFWyjyljQGh34fCNJ3mvqgKWJsrHZbWKx0xJlF9XB4qUf8yKGIXcFcMwBQVKAOoY0MwWDgbJXRq1UgcNNDYZdc0NAVE2yT/CEgKNhm+hHfQmppq22GM4fJXK9TN/gUY1oMXxSE3UWbYjgvjzcWoQzhUXJAQPvP2wC2oAgCJWiLm9j3hMYzuzRthB3ULFNRCUwLJb0Fdx0ouqOLnLRNyL6ym2YHE4AJtVcSr0vvT5Q3iyFSh8dVk1oyN8REMzOzspXjY2Nib0UQJARcPBgpsACmk86p/wc04EIjCSsE3ebsFFBaT55jYGui/2k7eV9gY6+3I8H6UVyZ/kRCixeKR1zpbQRm83Qy7QqCquYoZehDcuyEcVdUTk6XohKTYfjKrjFMEuG/VLlJ5tZksaEgJHqx1jai6r5YtNPYFZ+JG6e0e4wrcDRYdSqbZcWDWw79gf7qAj3DeIIvaAvSt/H2zB8/Ft7MXePzwkYwo250je/gKF5qX48knxqSQVRbwxZNII4KImKiSBOt/qieNOtRbglAjfq6ou2I2QKRFXG0RpLWKwrmy1yBI5jSVPASIU8FYtEGyxtCotiV2nEFNQful9zI4TzgDCe87Mf+IM9jaU1VNE3mWxMFqGuCjISNvIb+QpRdesGQ701GCbXBAoQqVB/ppPgdStlowBIjtsCIBF4MWUN0zZIpIpSsnH1p15pfNT4LiBj8ZobDMRhiLLtYbQ6irpbg5EaSPwYOuOpbQstRDjUnEPINA8SjZHCtFS7RSHHsJoZS2uYYr2YAyiBUDmYyi3+Uj/zunjOBE3FOeeAOA85J+gkQKZiUMAhgWHiIA2pNGYMRUm1icyzHjKqDbn+4OYyQazB9llqIwnVjjykUQNZNIGwy/HFVAkVBe2k/QNRUxIc0v4Q7rJfCHRF4ahCVlSoutFRNlgiibixzjVaBMtrChSPtX3QTYZ4qw0OAlSCRipTuf3/SOD4WJD/0XYFeDPN1YwqVn5ICZsDRzI9nr/J61FrT4GNUR1ZUkXQpw1lSDpVsG3oVguGzXbsIo59WYstKRyXbM5ghOfjSw2Bo/qZtjMtq7D6I5SOvEEo4EjlrFLr8lo4J3jPLlSvZfTbeXvrTFkRwCkxTUCueuRXgNDURuhbiKPlkOpH9tDyb5Zb4H9jCxwjKxic4TGv1f83XuPyof7/2wLHM37/MwBHLlB1khgwPIy7pBBniQ9xQPKQ5qUl6lJfUmtnpQy30pEYo7K4M5JODhx3oTO7Q3K7/fDurRhZcx5aYQVR5kmYrpkuIIy6SLjSoSImVwzJcidXWIqSwjQHywRZMhzhW3CxXexePvExlmpUCjpIMw9ZVhFFoYN56FRt6szNWEKAcdhZgnq8F9VoH7zkgAC+trUOsT4OxHS4mFmR6x6qmRgKzb3YRILFDs4cEoeSDiTDMAn06FyyjeuVKupeVRSekeEh0F0BibI0T8MBcHQzX37mURhGm+oWYgkVMuDpjgAE7nRz4awWiCr3DoGQ6zLmZwk6qhyAdGgAO40Qzu7FWNnF+PgEGiMjAHMeIUHs9xEEgezOH+VmDdneTDaJCQiohJFVK9s0IXBUEI3AkS6Qa2gCGutlF3oaw6tXcXD3bliVGiqNETUGCVotF/0oxGKbMNrCtu37sGLlWlTrK3D4cAt3/NUX8K53/RkcrYKbb7kBv/kbl6LbPYxqtYyS58Lvd+GVHDi2gdbCHOrVEvqdNjKCJpPOfiJ5CtlVbqmBXYd6iN0KvOlxoORiod1GGCawMgt+kEIvVdE2TLz7E59EVh9BoNtwvBqSXoLp6giigzP4jctfhOedcT7ufuhnuO2bX0R54yr84MAW6K6FWqbDbPmohRrecs3vod/uSQh93fGgBwG8JIDJuKhC35iH8qlQTypwc11q/rMKgFzKK0ZgxGshcCxZDhpeFQuH5rB2ajUapSoufNaFmJ6cxoaTT8H3vvfv+Od/+Vdxbq+55lrMLcxjenoa3/7Od/Dd7/4bJldOSZ8/9amni8N2zz33CJxbt+4kXHHZC/AX738/jQIs08AZZ2wWJ2/Hrm2YX5jHFVdcgYmJCXzqU5/C1NQU+n1fIGez2RRw2ev1ceYZZ8p1UuFIddSq1atx3rlPl890+wHqI6P42y98EddffwPu+vHd6Pd6eOlLXiIq2067JTkimf+RRoDKy917t+LXXv4K/PjHd2Hv9u3YsXUbJldM4O67f4zXXXM1XvNbv4HffcubsGP/HiSmyuFIRfcScGQOryV4XvilBAECHHNVEBWN/FwQEjjmTlFuHwuoRdjIsGWGL0uOxGE8YWjQbB2xlojCcaHVRBiHoHLyKPP6hI2YqJlzhaPM/ISqR8UxC7BlGxZKjoeyW4JnuzDzHHGESgSHSl+Yy6AKPXPuoBUh1czhWIRUDwNH5iokcOTmFKErgSPFCZKWAAAgAElEQVSVlVRdFcCxEJeoE8tzzRZhz2KzVEg72zaMAmmbhGBQFH4ZXMeDy/Bkcea5mSJaUlGNU21JGCzh3YQ1udJRwGEBHHP1/ADO5LCGYDDL1ZnF/Wd4o4s/M5ybcNFxHIEvcj6uKwpd0zIF7PBQNHdsTwGRotAnpDFhS35WyQYnClgj4yaMgsMS3GdZ8KMIvt/PN6LUdQvEHHaQHy3kU3LQccOJtpdKdILMCrR0HKk/LdAiDnP7r89DM5TizrIBy3SgWzFgNJGiN8iZTJV7oe7keOIYKjYipZ/ywUWQSbDMlAIFYCx8+gIDFoNZgGOeD7UIdaeivR/6iKj1HYTlPtHhr1r22IG9+nyxubO0tFBg4hGMcYhbqb8xPNgDwSPDXUX1JCrOPmAwV19L8lULvBAonH+BqPp81b8Z27Ek40vaSZSzaj4VysUjVI7D8FHmu4LoA5zCsZimMi45n6hyLJjbLwaOBWjM2yXLgaPOscxQ8QI45qH+hIZpXRR1CkozfJ5KS0IawkZfgBqhowrT5VtUTjuGKktkh0BOtelB0KXyyeZPtmWcoGyXUC/VUHOrMBjSHKbQUwOaY6NjJhJ1wDUVwSjHL9uRT7UpcPSYKqATu4NEiJu/j5UntQBmBKMETSrHrPpZrZl5PAJl3fRzYMbNJktCgJnnT0JxdeYqJHBkfmeVs1A2B2RXgTCa44Fjgf1vI40Ypj8uwDEJ+EqoJUEqogCVEG6zI9BRzp9tlzI/OBWO6pjMc6ibgYA8/l7ld61DzyrQzRSadQiwDsjTsHrSb7RZRSg8gXKRS3JoNzRvzOEZ/migUSxHPi8L4KhC9VXYPZXUg2GrxovRk+WjwLy4gjQcF7V2rxtLGgi71EGqzSEBQ9fZ1oTevBeoUOzHehS2a+nvQ5NY+pE5PItNG9l9U2+VcZhILtylcHeedxEezXtHBWG3IZ83rAC2G8FyAwmVJ4hmepMw4HhwkMUE8+aywvGJmvjl9y+3wJPZAscDbNSN6sk8m+XvWm6BJ9YCxzN+f+nAkU5SFKlcUwSOERc/S8CRocCmnasP82YZnm+ESRbz4TGk2qyJwyfA0e7ADXejM7sLTzvrLPzgxw9hZPW5aDGHY+rBZOhr0kYYdZA6zMGlbukqzIQ7v1QU0YHM44ckx9VQQYfBsieDIfkMH2vR8/h9KcBRM0FdI8NVFHBsQtN8xAyP1lwEGIWdxWjE+1CJDqAUH5LiLW17DSJjXHZH08xAwoU9VRwiEtCRmVQ8AgcOHxSlI6kQc1nREQjDAK7nYaI+ippmyeKZeRojnaVgeD4qlE5PI9hgCG4EMwvzQOo8pyXZZgpUmN8wD38rVAFcKDI/V5JG8IOeLPZVbhwFG1WIiMrUdPbmM9FaaOLgwUOi4GFhDDrKXqksyiLpg6Gg6iL0TsEYKi4TuXbxewrJlIR4KUei7Lpot5pwDOaVBEoO456YPw9otrqwKxMwbE8cbp4rYRDbyTB1uK6HaqWO++57APXaKKamVuOTn7wNb37zDZgeW4N3vusG/PqLnoeg18SGUzYiSmPsO7AfbtnLFWk+KuWSqDiojIp8H0aWwaH6iDmeUg0nbtqMAyyQ0jyMuW4bVN406iOYbEzAMD0cbvcRlKp496duRVwdxcFFH+XKGMJWhMueeSHedMkrMDe3CxvGpsVNYmj2x/7p8/jCj/4ZKNswowTlWIM518WfXP82mMyzSDBj2bDYJ2FblMIFSGSIqIT5U0GXO8PD4FG9Ty3o6aQZliawOY1iuIaNqlNGf7GDmlfB6hVTuObqa7D1oa3wHA+nnHKqwL1Ot4fPfvYOfPrTt6LeGEGpXMHffenvYDM8WDcE7NEm3HvvvQIzz9p8Bk7dtBG333Yr+u02piZXSJhzpVbBgw8/LNc9NjGG5z73ufjCF74goadTk9MCZAgVf/7zn0tOu6c97WmifLz//vtRq9awbt06XHbppfjIRz6CIKSCQcM1r/9dPLRlK/7igx+W3735zddj8+bN+Ns7bxfncc/OfXBMA2tWr0Sr3cVbbroR3/rWt/DVL30Jp27cKDqFb/4/38T7Pvh+vOgVL8FvveFapXBkuDvBFOeUFI2hwnEI+OWKRmUxilQNeYggNx+iED5DQFXSQnmXFD6RYj4qb6qEMedPhiyrwhvMdZiIwpEToOt3sdBuCmyhcvKRDtETvP8UwbC5jZRxkTOIIq8inXYWt2FYdaNSF7UgQQWddM4zNZpyJ1KkgQXqytNVMIfjoX2IUlU0xo+p6FHpLli0hI4VNxgIWgmSCRwJBQf3xgJ+qqYdqLVI1gR1SphuioRAOGGodCTHKtJsEPARbLEZ6ViznQ3m35T8rH1Q5Uu4ouyQKpShJMwKWMr15cdlP4lyjFCCx2fBKylyoRTdRyvr+W9CeAIhthcfnBsEjo7jIss3ZHjuYciiNj7ihHk+lcLboTKTmw6006I3VcCR5yN23rYltJjfx3k8XDhNcikPKN6wOqe4GdNBtiUcM9UWBBYw35kWr4QWrUcWrkB7MZOIAsNekPdE6YI40o5dg+1qSIxDohYqQKMcXy/U7RriiOHAqg3Zdiwmxn+y+ARtihQlG1I0DkNHafe8XaWIicAZ1dYEYYwE6Md9UagOHo+xnn/UO7yEaS4V/XliMydPYJGHMxefHd7AXLK0R31zoZAVG8AR7Kh2Z243CdMPkIK5iLswrVxBN4BUPF9+QR6qmRmSJ9dxqEZValqmWxGQNbSuETVj0Z5C4vNzygGjQMocrHPtJLCRtipXDxdvl9dBGw+HVMukyUEa08yoNy6FVLPfcuVXnm+UcEzPRqUADGE7T8q0NJissqf5Al4Jh6jgk9BquVMMF6cpinape5mAcynUoSIyBH8yUkJTyv2qW4OjO9BippwxkFkm5rM+ZtpNUTOy7VisTK6EyuEwRKnkDcltjx5FbB/O6Rz4Le2MDHX4UaHmonjM4Zkch2epoKOCVLS/bD9eG+0boRUBLHNV0k7SuFIVXxboynWabI5I6DbDzV2lZoyZj7WOyC9J6C4hnahFmW9RgCPDs/uwXZWKiMVsEgnFJnDMBHwRghE6Mpw37KxEGkxIzlFdmOl+pMZe2GUqcamCVApHQlsVeqwgrIxDpRtfGnADmFhM/KPbdXjzSrVfkSNUQsYTlbNUCgJatP+xKnJFmJuWkUZVJEFDQJ3vd1CuJXAqC0gwiyhpSjvr8AT+Mrpo6TGcoDeH8DKQjz734UlQbFoUQHk4HySLAim7q+5FnJt6Dh0JHMvQknEpLKSbBN7snx6SrI+UeYblWjneaR8YGm4tA8cnaqSX37/cAk9mCxwPsJEF5TJwfDK7Y/m7nmALHM/4/WUDR0YKxP0IZa8kSkKGC/LBhS8XrN1eD7brqLXtwAldun9LUUHmrOHuqsm8eDH0tI261YUb7kNnZjfOOvNM/OCuB9FYfRbaYRmZVkXJKaGkMRwkQGAm6MfMJ8Vjc7HqCHTkMUVNJNVecwd4UEFWZr4sRrmel03IY3hwkRszdxDDh1jbl8Axa0HXQsSsvkzgqNUUcIz2oxodQimeERDUdlahb44hhCchwNQRqEAK5hZSsJFVAlq9LtrdjjhXDEekM0BFoOu5mKyOYCTW4XLdK+dPB18yY0oNasnRyMrPks+Pu/ohrLQvTzPpw00jxAsLqLKwgucKKBQ3ijmMWBnbMlCtVVRBgrz6oaiZ8mqIie7iP+7dBcOto1Quy3cQOLEv6ADz1SuVjioZM7S7rTH8jiE9Kn+UkuYY0E0qVplwXVOFXAIfrmOh4jnotBak4iyX4pZTxVxbg26VWDRaCizoiGBREcAd4rCHqudgamIMu7Zvg56mePjBB/HP3/kOHMvGS698Ic446WRQwYVyCd1WC4v9voRF9xh6aTsI4hSOWxJnymeeQ81AtVyTcNq430Nndh9s14A3XsPI5BhKroduu4XdD2/Hnr0HsHL9KehYLm657bPAyAocXAgwNbUe4WKEG699A56yYgIr7RJMhnhySZz6+Jf778bn/+WbaMY+egR0jVH4+2fwxzfcBIv5LoMIiR9CussmqKaaYEnJWNSh5lhYyrp5hKeYj5UMmsnCDqGqPpwxPJtpDSCvqyan8V//+k58/KMfRxzGeOcfvhOvetWrJWzy7rvvxuuu/i2Zay952cvwtptukj5j9eVNpz4FjmvjwfvvR6/TwWmbTsHFz/1V3PbpT0AnuA36uODZz0an18PDO/dgfrGFZz7zmTj11FNx5513Yvfu3VizZi3OO+98LC4uYosoGm2csukUgTf33XefLODPPOMMyU36b9/9H2Jzdu3ZjRtuvAn3PfgQ7n3wYZQqFaw7+RRUa3W8/33vw0UXXoCKreMrX/oSIr+HV73qVfj4bZ/B+//iA3jhZZfjox/6EOIgwIc/+mF84CMfws23/DFe+brXYPuBPRQiC5iiUlEBxzDPT5uHsw8BR+X8KoUjHVfObKZFYEi1qkyqxrZUSS4yDtAOQYElW2eYJHP5cQ6a0j/M4cj0A0EaYaG1IGCfnxUIcxwPVRBlSeEkqr0cHlKdRgAa+oEohQiIRqp1sfdENQRcSzl6i3k9rPNipVsWZlFFY6gQtTwbfuTDtLnJogpOSP2qvGgMv4/AkU+qPglCisrdMoKPqDDMfGLMo6mUOxJOyUybaYggDgZ5DQkcPdsTcEeHnZlaCe9o15gDknCSirkCOgp44bH0XJ1XFIzRNJn3lmlKKDDbplA4Fl1QhFQX/x6EFhsG5ufn5dejo1TzcxxYYp95LCqXgqgneRF5/iLcNwy4tpdrG03oUmREqTNV0CMFPQxRD8Xeqoq+KtR9qYCMrBIevaiFhLRSER8g03luDJWvQounkfbXS9GKTiuBW9LEYed7wngRccQ73ihMJ4PmHEZmtAebUKo6cJaDB4IM3o0UOCSgJQxjmxGkem5Jrm0YOB5tpUSdJ2G7SsGqis2IVl/uiZ1A5dUtHo+2nn/s7USlQFOt+cQfyrZyrZHDvDxaYqlMzFAe3cFJ5O+VvVCO1baCquCcWipAonLyETznsEbyvhXPAmowfDqU9CcE/7SBzKsqEIvqPlEvq/ZVDypY89di04MzhkXRGAIveZ5ZfV6lDxD0PrR+Gm6hQYi47E6oNADDwLHYMFz6jIzyQbSEUmcyhH8EUUA1oVL6WjaLEvELAwUcdVYcZshwARzznH6ibGTbK+Wngpk8Y1U8jd/PjWRWoyabdZnHsdSQStVmZkoOx0hPcaC/gIU+izlxI8GSyvZF7lfat0qVYKpQqRXgrLB1vB6CwqFCInnKlaXrLoDUcHGRHELK/UGt2xSU4s/KRqmf2Re0BSqnJX+fshBMSltWlfGiwC7tEH9mlfuSFNXh+wgsZUNKlJgMoya0ZBqEMP85hE3GzRiSWFUAl4IxGouqtFXeSCOUqtZR5wQk/pSoJWUfzDkAzd4Pt7og+V2LNioUjgqeqhzBR7bFMEwctkvDo+tIdaOaoypfMm93ScKctcwZHsItqU0VnUW3mBM1akjeRlbgFjWouQCn1IZVmkOSLSoADk/yW/Jai1QEqg+GczQq0K/yUi7NnwF8lI21SJThSoFczM0l9eojCwmxb1VYtXp1YGiqKBChKQvwSdRWqiAyN8VYLEln5XquizmXl6tUP3FDvfyJ5RZ4slrgeICNmPRl4PhkdcXy9xxDCxzP+P1lA0cWmaiaHuplqh2cI3I1EQy0Om1RXwx2x3PwN3z75ndQJJJaLhIusNM2alYfXngQnZm9OPusp+EHP74PjdVnoBeXYTqjaFRGMOJYshCblyqDbbQ7HVmEsHAI1RMMy+Uimg67LCUGxWEUDOBiQIBjwjC1YzMCdHAJe+S7xRWM4aRdCXZLNAOR5sDXy3AQoREeRDU6jFI0L4Vb2u4ketYoOqmDhE5nvsYiOuL3yXcaGuIsxezCHLp+D4ZtQTN0AY5s74lSDWORgVLEKows5JAIgGExAVbzDnUHiV2WAjHi4CY+7LgFJ27BjttwYh8rqjWpFCohf4GPhYUFUZHRVaI6lYUu+CjymxU2U9QAmgdrYj0CzVXKIK6SqfJhknPmlNKYp42fVOGJalk9BBypSooCCbEluKIaksnqlcOvnH06UOI8Sa5BE4sLc5hasQKB35diQ7FRQZLR+ae/ESIJunBZCwcxws4CEPmoew7Ktomqa6PiuPj5T36CE9euxeTEJJJmF0a9gX3bt+HwYgujU1MINAM9hj7WR+DHBE2EMAxt5A46F+esfqnBySI0tB5sI8RC0MJipwlDS1F1HKwanUBt5TT27juA2QR4/+f+Bt7KtVjoZFg9dTJ2P7AHN//BDVhd9TBRriCJIzy0dQvWb3oK/vE/vovv3f9T3LvjYQmvXz09hT1bt+Etv/cGmAShQQgjTlGtV9DLQgnfV/2iVI2F2rFwZXKtVt7yS9WqpWiSQX4ZouJSGZAg7oco2Q6Ys3/ViilseXALrr7qdUiiBHd+/k5s3nwGSl4Z+w/sx8UXXyLh/jf/0R/hyiuvlDHMcbRx4waBclsfeghxGOCCZz0TKyfG8eUvfgFmlgowPnn9ejheBfc+tEPAOFMnUMF4++23S25SFivYuHGjXNfePXtlzk5OTqJerwuAnJ2bxbOe+SsoezbCoI/TTz8NDz/8EA7NHMZb3/Z2/NZ1vyuFlL789W/i3X/6Z6JQPeXk9VKAaN/ObXjJlS/ARz78ERyYW8Qll1wGxAkcUV05mF+YEzXjK3/zNbju+jeKwpHAUSkcWfmYORxDUbkuOVQ5tBtsahTQSgFHP/RlLkllUobJGizGQceOufuYvC8TH40OcqF0JNxie/b6PbEHhHVRFqPZWUTP78mcTCRX1rE/RHVWzF1RCyp1sYDHLBMYH/qh5Kxk+9TKVVS4wSQFa5QqUT2UATuiDi7DnNNYKsbuO7Rfiu7Yri0wkApHUdbQ+Gcq3xwBJ4Ejr5u5P22TVeuZpkNVsBb7IqkW8gJh/JzBdBb8CsJDbpYQCoeSJ5KKQX6+VCpLOLhAxpTqQBakocIygu1RqazyPhbQMb9DDFTzkrcxV3GyvQgbBYzSIZSw5EINUyhZ1CsfBGTsb7bxzp07xZGkMldCNuMMUUaFPsECw+278KMOEsmrxmsz4dplBUgzK4eNzPnLXI75fcI0RDnL+63Y+DyfMselFPzKQ88LqJFbirzP6MgrhSNzNAqDSmpIg5WIu+uQBCMI/BReOYFXn4Vht+QcA19DGo5KvzrVeWgmoRkvVuXSY/42KjaLeH9RmrEoEseUyHaoEndQLrF6rII4j7UOKoCjFKDJgSPbk7aG82ex1xwAx8E6Ix+Oxaw44vfDiw/JhXm8wLEIdc6BRZ5ypIANzL+5dDpLsEXZZBY9Ym5lhrRS6amKiaj5pzb+uCFX5H8rik2oV1VgRtd8BVakqJwhSkfb5oYG0y8TOObWP28ESZOQz1VpQ6p78/DpQYG9/IR5Hy7u90fbGMUtMzmGguxFReEiOkEV/GCfKRupwJDkEBSQw08wVLQqYaNSKE5SonDTin9koTyGyXIu5HksJWxY5UVUVZ5VdSS1nsuLJbH9pcgMgSNZEMcqi/lZGKmOoVFuwNJsxEGMfhLgQH8W7ciHZTKVgycF3yS1jxTMo2K4KPxRQMd8/SIqxaFKzDlgG8DJPIWBNKHku2WfFGo9tpH6fJIGuUKxAFXDAJVq4CXlYxqbUmSEQE0qTzO9kKlyQ7KYDiGjhKfHKlSbNsXxaBcJGZk3l/CSakCqJjm+qGLt5esazkVWqKY9iKBZ85KfNc18aOko0t5GRN0pgY/sd6t8AFbpEOwSgWN7kLNRQqmp2pe8hcWzmAHDsDHfCBnkwBy+hxWh6AWszQsRCXDkRhdtAfspQKnKvjYEXPOZRnUkEdPy+EjQhFtZhOEsqKI8CFVOzKwuOWqZF5F9riBiUeRFFSsSSq0xB32xiho2HPkYYDi63lbvlbDq4qmKOLHfJYJBlr+0M0uh9VmuWOY4VikjIoRRD77fFVUrVfC896tCSnlxIb4uA8djX+wsf3K5BY63BY4H2BQ30+M9h+XPL7fAsbbA8Yzf/xnguHO8hnatBssuS76+MndPtQxdOxF1nsmql8d48maiYYVbl9DebTu2Y+u2bZIQn2q39RtOVmFeaYKZ2Vlx6EbHRsXppnMkFTgJpjQT860OJk88AYvteThGiN7MTqyuZujNH8SK8XFkZgUHOwYyexSOO4qJkUnc+pGPYsOG9XjmJRdiodfGYqsN12OeE7W46fb7cBhK59iiLuLTcR00F+dRH6nLYrLf7aPsMpTp2ICjUhSqUGNGuojCMfXFGWSOREK/dmLA1SNMpPOoJ01kzX2ojY5hZxsIyxMInTpCqnSGVJgKOOZ5iXRIter5RYa0sai0LY4xl3IT5Tom9Sq8OJWK0VKVWjSSQKSZiJmr0fCkcjMLCnhGAi/tIFzYhxUVDRs3PAU7d+5ApxtIv9DBLVeqUi06iFihMpCwZAnRzZNiq59VezGEu294cqxBqO4QWFTvy/MI5k7JQPPBxRPhC4sO5VngVN7BQqk3PCiVM6fCpHLNnjjcTIGpQKZSM6gQeTNLRDHIp6NpaB6eQb/ZwkilhvVrT8RorQG/28fc3AwWO3PQbAM6q9i6DmLTgg8d/SyDrxpcCu0QOEr+KHkqaGGnISrRImw9QGISFYfQogAI+tD7VBwlKE2sQFgq47233Y6Xve5aTK3eiN1bDuCMdadjpaiXMnzzW1/HXT/7KTZs2oSXv+gV0pYBIjy0cytWnrgG9+96CHf87V/jqt94jeQDZZbMqm6i1+3BLNXQy3NgUmXMOcB5xbnHHIYeVad0TJk6QF6LcDMVOtpjWKttC1hieChDhQngWSSEIbRj9VG878/fi3KpjNdfe53kaQ2DSMDfV7/2VWzZthVXve43BcLVqhW4ro2//NhHMT83g/e++z2Isj4+8bGPoVYp43Wvfa3kcGw3F/G5z34WhlXGm97yR9AND7f82Z9hw4YN+PVXvlLsxcT4OD74oQ+KM3bttdeiUq7gPX/+HhkUb3/72+X6znraGTjn7DPwyle8FF/64p0w9AznnncO3vjG38fhVguHm23UV0zjgS3b8O1vfwd333UXJkcbuOLi5+I555+NRn0UzW4C2ynjA+99Hw7vP4BqqYyLLr4Ib3zz7+ONN/wBfvuN12Hbvl1Y6LZgOJZsYBDqSA7AOBqEAoqDP9hQIXhX7pakQYgjsT/cAFFQvkjxkMnY6/W6AhxFjZNq0u4Eeyp5mqoeLxWfLUOUjh2/h1anJdXsJY/jcSDHAhAWbpUCCUsqLJ4uw5GpVAv7vrTP5MQKUajRfrLwR5qHFYsKgwWwipyHFCybuqgbO34HplMouRNR1krIb67XKwrDEKYROFLRSuAo+WpNS+UCZIhnxvyBhDKaKOM1zVHqKOYi5X4A00fYuqgWF1tN5fRSSa/l32m5MJm3i2oh2h6D+eoUcJSq1aIqWlJ4SeETwjJRXqrCPnxK3kueu6gzH/vB+xyr0tN5VGGjDCc25R7olqoIYqY/AMKkgyBsI86oKlJeZip51XTUyqMoOWUkUYooCCWdBItwcIzptiVqVx6D31+EIPM46vryENzBKQ7jNx2m4YiihmHRBF502KPeONL+CdDRkJBEu9SGWdonRUwkT1pSQdAZlzyoo5NUoi0KVE8lh57KoyfAgfcxhocTuqqEmjKmJQufwbQUtlLusB3lPFUI+/Cz+J0aliqvJfuC45FzynANge9M31KoS7kpQHBOp12Ue3lIYwHQ5LtEBcjRl1d6f4wuZP8VFbf5liJsfnCuOQgvQIsCX4XqihW7WcVbIfMl6FTga4IzXr2CjLy/CI9l1AeVoFkKx6H6SY3HKExU4Qg4sK0aHCqe/RlV3CMHXiz+YVlUOzL/J/PFKZAnldLlGAo4Ss4+jnU9lc0dqq85VkQ9WszfvE2W7NrRjfQoQElAS7GiLGZGQTuHlYL8HfNXs+CeeUROPgntZ65Bg+schlQXKkIOEAWfJBeibCQvhe8WuRtVUpFUbIZF9V+coVaqYaQyCj0xJG8N+91Pfezr7EfI72AFaRZ2kfu8jlTAGRWmRbizCvlWs30pdFwpVo5WEBcgsmivArSptenSk5urfg6jeJ9mYSsVFq9C5lUuSsK1KGQIrgc9a0AHC7hQyWiqMF0pNsUxoo5Hm2aYKi+kzap0BitZq+rW/N6Bao+b5RmBtwpF1jJVAIXrGFU1mzAtlCrXaW+TAMeo35DvcaqH4FTmkOqHJUx7Cb7mY2IAYIfHzLBysfj9o+VQH26jI0PSVd/nalGudbU+DN0D4gmp9O73xEDBLftwKx0paiMKTF4HIV9SA9Jq/lpGe5GwXpc2Y1+zYrcKYVewWYCjhOkPhVZLsTD+nralK+sBngNhJlWLtNmEvlRiKnuh5h7VitLWknuU90nOdeYd7iOKe6J4th1dgDvtrCqsVKQhUAB0GTg+zs12+U/LLfC/ugWOB9jIouFYWcP/6gtb/v7/I1rgeMbvLxs4WomGjRNroYUZzjvvPFz6gudjx44dEl69fft2fO/7/z4IH2RYMB2Jaq2Gg4cPSX4/JvOvenXMdJq4f+c2nLzxJET9BdTMCCucFAv7d2N67Tr84Ps/gtGYxsoTToVhVpEGKX77Va/F5Zdfht/+3TfgJ1vuweo1a9Fud6VKab02gtn5OZRKJRw6dBAnrDsBEasQWlxYAEHoY9/+PShXKghFYHOMyFVxBVkUUukoCkfuimcs8OAIkOtpOhwtxGhM4NhC1jyExtgYdnRSxJVx+EZFwOCwG6gKTigFC+EE1Y3zi02pWM0caGHuxE3Ux1Fn1W7mJKJuUkKK1SJFgQMVVp7EIUZrZcS9RfQW9mPTCVOoucCP/uMuTJy4EX6iSZgsK0SbdAINS5x5KnAMCfkj1Ox/F5oAACAASURBVFALvSxf8BEMstAj1XV8HXa7C2i4pLQbCu0d5IpTkJBQkKBwCTbmuRzz5b0yAksLeqUYUSiTzm0qoE8FEeuiEMuf8rMmyr25gzOYOzSDNEhQcStwWRk3iNDutTAy3UBqpdAdVkKwmGANiUlYy5B0XSpfM4CwSFjO/GmsIixqrDSBFXRhsEqryd1wVQTJigOYIRVHCdpxBGtsDH9+62fwqquvxXnrLhBHbwyehAsvtmaxfd8OfO+nd2PDplNx2YWXinpxzHSlJ3f7c/jJzgfwF7f9X3jLTddj9dgoenMzKNMpDVL0YhOWU5GCQmEco9dXKrpKqYxKuYxOpyXOl8GcngKk+aqgI/M90t1gf1OpJgUHCByZMch24doOVq2YlsIto41RePDw84d+LtDxnNPPQStsgUU/6NTdu/VniMI+zn7K6YjRR3NhRgrumJqGdrOJsVHm6orRbrawcnI1+v0ubLuGbp9FdOrodDqo12vSj6wm7boMd9IFpFQrVTQXm2jUG1JZmEBqobmAM8/ajDPP2YwvffFvmNsBrqWj152X6rUP7dgJtz6Kxsq1yCwXkMV+BocqTKpsAiq1QoyMnIjPfv5vcNkll8KzbdTLFbz5+utx66234jN33oFLXnQ5dh3ch5bfE4WhUhsU4aGcW7kjWghfxONTY5ZrC9pChkTT5hTwg06IACWdugb2WV/Grc6cXXEqY7ReqamK1UUOR84wUxdfvh/0pVI1gaNmiT7qmO+VRe7Fgf3J10OFa00FIvMqammGyA8EAo7WG9InPD/6xFSpKY56pFpMQl0NDfsP7Ucv7KkwasFSrCqq1B8K+LCKrvouXi/VjgSOVBLywf5WBV9UNWueIuFaEMZICBCgwy25Yt+Z+4rH4XG7ParemcuRoJ25Gw2pukzYJUVpBKywovKSulHgVLH5IzkQFawR5eURsFFV/hWBzuMgRyos+fmyzEU65kClUkG3y9A5wLArYucFOEZtxCmBIzvbEMeV6q+y10DJYWERKuFiAeu6TmeX9wNbNotUDkcFHEUxk0OjR7+1LY0XuXNQhYpYwhLTcARBt4GkPyWhh1RG2aUmzPJeZDrzN9JujyDpTyMKGTpN4NUV88h8sIrlKpUp851Keo4c0Ivtlpx6hvQBlcxU8yqFap7vNA+f5rUQuhEaDqscC3WriN3kPplKaHWhHCYsK4ozyUYU8yEPrfMlPHswW7Sc0z2yyrjc0SSnn8q7WZzDMHAsxqFSsaqiKIQ5hFWq6JqChoX6TxROAqtUVWZBr6JsJJTIjyHwsSiMwuMH+fcyZ2qEwGcKY8LahigZDasFXafNV0U6OJ4J7KSwHot4CJfmGFYhmQJ35fsV6Kb96fpUAytgy3QPkg2Roaf5xkN+B34UG3M0cCzWAYVTdRRwPELxJr0zFCpLiJMDUTkPpcAT+DWAb0WuQtoFVUgoY3EZVgIehLMvbUqSeadRBsd0UC+rOWRmFjy7LFEKhxdnMB/NIuKmMQu0sBALw9p5p5D2pLqSKjaeg1KRFv13ZPGXQq33aGC1aLZhR7P4mcaDCkeqpL1cIcf5wB5gCHkmmynMdcm8jFpWG4Ayqhmp9lNKdKXII5xlNWbmXTQkbJprXkJGhqSratSSNiEvDMhQYAJHCVkmbMyonHTVd3Gu66w+HQlwTHonI+xMIuxV5e925bCoG3WrmYcVD8Pk4crdQ8NGnO0iHcBQGxRrvCNG2BB0VPmFcpBdvOZrdl4DQ8gjhkizDVnE0ofhzIqyMdXnFLBOqT70gIQbeaU8BJph5Cz6wsI8nDeRQG4F8NleDHNW/a6mgjonVYVdPblJr4A5819yY44qU24cqPepPLpFbl+Vf1T6WxTKaoOMKtcMrFJN4JjCtFUxoiRhCLzabB/kbF1WOB7zWmf5g8stcNwtcDzARm6ky8DxuPtg+QuOvQWOZ/z+soGjHeuYMGuo22Wc9tSnYveePeJcMST305/+tOQevOWWW7B33z5xHh548AFs2LgRG0/aiMXuIn7wwx+h3hjFulM2ILEN7Du4B3rq49QTVuHuf/02zj5tE+oTkzi4/yBq0ydiz2wT99y7Fb/y9F/B7//O6/GcZ1+Aq3/vOsy2m+h0+lhcbKFeb8jCes3kJLpRjJmZQ5iemsSDD98vN/fTNm1CszOHe+75KVavPxGzAStKH5sR0BgOwYWMLHwjAToOFQWZiUjzRLkYWDpsBGhE86hFbWBxDiPj49jZi5GWxxCmDlKGUuWPQW4ksU3MsadLgYhmuyWhc1x7UeHIPIejI+Pw7JosniSPZO4g8DxYJMbO+vCyPiarFmb2bEPYbWLjyeugaxn27t0rodxJqY7UUHkvuYAiaJSFPxdGOvPgKNgowDH/WakW6SzQSeXOrMqfOYw9iiBE9TulXFQP9VqoEplDUxXtWcp8Vfjvj8QoR/2GjoIsoulkLKk3Bnm5pGqjhn4/RK/DaosZbMuFY3sCNHhJi+ECUsbWcwwYyuGikozKLKmwS7VMHlIpFbMFaKqwZKodw8iUwg8wGb7G8kExbFa0Fic+RY/OQLWCm977Xlx6xYtx0bMvQTn1cIK1QlqVVzSHNj702Vtx6lOeipec93yUAbgpla0d+BUTt9z2Qdx3aDve8Obr0Dq4D6sadaStFmpeHYudDKZdkYIthklQrJyUQpVj55W1C9Bo5lBayxRwTKhsFIVqDo4InlWQkkAWhlKXvbJUjWZoLQEKVUaEmc3FRVGZup4NS89QcnT4nSayuIdaxcHi3GGUXUdAIUH2oUOzCAIqbizU6qOoVldgYnw99uyZkcrUVIEx7JRAhsn65+fnMDIygl27dmF6ekrgY6PRQKvVwurVqzC5ahLPuegC3HHHrTi0ZwvmD+3GWMNFueIizIBFP0IrNRAZLmyvBs8rqerpnUWU9Ew2JrbtmsFVV/02picm0ahUJL3AXXf9BzY/7Sx89e+/jt2L+3GoOY8gjQX2i3qKs4PFPiTMU+WtzQW8ag4MAUcqrVg1WSAIlYo5vJDcjnqGdkDQxIJOOpheIhEoXsJIdUQp+8T5VTI6jknCKQIW2tZ2r43UKAKAj+0e9GjAcXiWEaiKok8qMjP/XiogulGvo15laBoB9pGFZuQ78yrJDNk8PHsIvagPw+aWTK6AM7nJwU0aBT+KPI1s2wI4ynEllyUd4iWFI2kNFYJUYLNOGcMKq/WqwF0WXKHqk/bRD/oIAibg5zkq8MWwUyoVWQiKQIUQk2OaCkeq8VX/qRQQKqxZHV+KxeSvAnD494K3PM4iUhXGUfOLNpeP1atXy2vEuWa6ojIL4w78sIU4ZaEGQgSmmFBFHByzAtv05JxNk6GztHksLsNQaKbYCKU9RE0nFceX1IKPPSoKpKwqd4vzrLHYAoFjVZRMNJBOyYdTbsLw9krRGKqoCBz1ZA20hPO+gyTpIGZYr8E8o7SjKaKMxXsKh5m2kgIdVc2coeiEjUrlaB2RL1CUqyxaQsVpXt27qBpM4CohulSvE/5aTNvBPKEKjrH/6eDzPkmAxjQfnFt5krdBwZli3T98To/VTgN1YN6mktuwSEGQ3xcYOq5CWFXxEN4ORAWt836aFwIZwEbCYCro1B3PZi6QjPkTVZEjCamGLeGyqigIoaspilZCjKCvIQ5dUbqxYAb0GanQS9BJ4KiqGCsVG+/z3LThQyqz57ngpGgS7/e6Bj8J0AtU6oFi7BTpUY7OR/rINhoGjsVff9Fa6sh7uIguBc6odhH4MwgpJ/6nfSWAyan0oMozw+pTZJLfMS+gI7M3B45539CeMufySG0MBlikxkTJrSAMEuw9uBuh1ZO0JQPYJmGx3BBSeQ+p/AXzSEo1ZyqsC/iVh7ULOCo2rAcGYajQzGOMLJlyVCJS9c6NC0+BxTzvIvuRw4GA2UAdBsahpQ0kYUnCpqmClY0UniqrLptt6BafLRgWqzATnKnK1UpTXISAc4zybypMXYXjq/B2QldpB2qCqW7UFQQj7Ez6JyDsjiPslSVPrunNwHQWYXuqqI8yhkPQcWAch8bFowLHoTYbrAyHx1Kxk3cUdBQlLXc3HNmUiUNLbLXtprDcLjLjoIRUC2xknyYNUWZDCjPxgoMc+HP9TDvConPFtbDfVd5QTcaBsluqn5fAZ5a4MLIJCXGnAlWKH4UEkFSpKhX+oGiX2pnKgUP+XbQDYh54z/KlLW2Poe99JFkbCTefBqHpal4tKxyPbZ2z/KnlFnhSWuB4gE2x8HhSTmT5S5Zb4Bha4HjG738G4LiqNIG1E6uw+YzNuOeee0S1xTCkF7/4xbj66qvx0pe9DC984QtlMUCn6K033ohTn3Iqrrj8CmzYsBE7d+/Gi172Utxw49vxg3u/jz951ztRNXTUAezfth1vu/FGXHTZZWBa6mc97xJsOm0zEj/Bvod34PIXXI6b33ML/vm738Vb3/o2rJpehZmZWbzwyhfhnTe9Ff/4nX/GzTf/IU5at1aS8d//wM/xmc98CqeeugGOa+LhXdsQVxj6fAwdx5t/ZkJPWD2OaqW+KBxt8TlYG7qEgPnPWOEz66MeLqAadaG1mhidWIGd/QiZ11BJwPPdziOX6mohRuhFN7jV7YiyiQ685FXUNVTroyhVx5EwJ5FmS95ILrdVLsk+vKSDqVKG2V0PoGqmmFoxhk7fx2yTIXJ1uI1xzHR9aLa7BBwTqhsEqYjiMZX8hWrRqqCjCmdRwZCsid2FThXCUQ+Vt/Ho3xZKgHzNxxxs4sDm7zsqx6fY58FXPJojo4rhqMdS7sIiBFyqiNOZ5o6yPIvQcJ4bAS1zqIWiuBKoI2qUVBRE8pRqhioMWb0uhSYTOKbMzqmPItQspAxVAovyxKJytAmmqL6RaCUX7/vUJ/GyV74GF550AYAAY4mDiuHgsD8Py63jljs+gk2nnIorn3ER7H6MMdOTPHe7kib+8SffxWe/8td4+x++BaOmhu7BA7CiEGWnAq88jn6Qoe/TwaaQz4bOvE6SA1M5JSqkmteQiNKRT/5OCgzpNhJx9FRLF7nyRGXBysE6HWBI2CxBYLVaEzWV3+9L6B0MU9SK9RJzZNk4vG87LARYPTmCQ/t3Iw58qdo9O9/C+IrVKFfHsPfALDTDw8TYGlS9lQj9THKHUgXG49LxpdqxVHLRbC4iCHyUywwV13Hw4EGsP+kkbN2+Fe95339BbWoC73jHDejP70Vvfi+qDvsyQHVkBHc/+DDqq05Cj3nqrDJMhsdHEdKgj5GSgxXjk9CtGvbtP4R/+PJXcM9PfoqF2VlcddVVuOiSi7HIYk1agmavjYwKJps5BUPxrWzm5UuYJ08VbRku/DpcNEaqvabqqZQrirmz7TiX22FHqipbdFAYGufHqDhljDXGBMoIFCny8Em0IvOcxuj0umh124gZ1nUcN5HHAo7qPFXOxAHg0RgqFgt0rFYqGKkTPDHnpAp5pkpapXFV0IsKRsLW2ebsIG8jc1DSjFDhSMjBlBqiupI8frlbp1FRqMKXC+BXTPMC+hEo9VnMhqhWNyWNBzdNqALTCMoziMIxiqggIiCmUpJwUofFvmQ4slSfZ2GTRDZxWDwjIyiSwhtKhaqOn4ek5iBeXOC8IyXH1uPcPoqCJ4RU+/btk3euWrVKvp/KerEsWpqHVHcEONLuZhorgauiAszPxs0tU9dgOQRQHOMsLkPHmDnNYmlLpaZR51o8hgoVP+pZyvkxNB1UOdeQhA34HRdRUFJz0ezArbDowgwSLCqoiSpMTMFMPUyN1NHrNLHYbSJIeC9R0DFlfjhCNClolSrYKIJXQ9I3iLrRYEhtUcmdileO7USuh31RVGDn9Uj1ciptyVDyMHeCXF63Cn/NC5yIakjlbx4GjhKyXWx65fNP4HaeP3KQBmAorJsNJiH1HANDwHEw5zOg5LoC4kXNmOt3BVDI7UgVrJN7D8GPxns9Q5YJlFXRCctk0YmeUvJJLkfeMFwJcSUckQI9JucBB5yBOLQR+R4ivypqXvYNAQXVlQynpmZRqdiY33GpaIfMLQHmLEjFKvDMI6vBTyPJL1vkxxQIn8fmyhh93AE0DBwfuT34+KsqXj9BsbIZct2yDipyGPJ8C+BYVOpW6xJ5Hwu/CHDMFZACGIv1wFKpNEablL0qxhoTMHUHQT8RZWDox5hZOAyzwlQANKyqmrPkMJS+oeItkPyErBzMqtlLwJHHJ5hU4ddLIdJFG+Tt8ovYa16B+v9l7zvDZLnKM9/KVZ2ne9LNSfcqZyGESbYQwWBAJBPWaxYbEYQxDrveXdtrwCRjMkaAAIFM2l3b2NgYjFmSBEhgEZQDujnOndi5K9c+73eqZvpeJBAX+fEf9fOMZnSnp7u66pxT53u/N8h+KnFVmIhIpDmeOJ8NYe2ZmISezqrU6YCJ3hKZtJbObAxgOG1hGxpOBxol1OIrSOYk2XwcT4q5qbwJmYbMcaek+IXHoALwlKch2ZIiVzYjSb5ORjOI/QlEPgHHBIazDMPuw3Jyf81V9moOPJ58TzoBbFTNYXXjHAccTx5P403qQlo9Fr6T0QO0jChUY9awYjheIMeV6ouIE9pE2GouxS25xopKHeVBN8Tmq2oscf6RLSsSft5X1LgSK3KxRCAQrvbqKvCFaoQ64tGMsCvpG0kgmKAx11IB99nAZpgZaA3Ar3g1tVsJdXIms04v5yEsl18Ejenj21VyewGNi3GvPwI4nlqp9shfPXIGHp4z8AvsteUAHmE4PjzX4ZFXObUz8IuM3/9owJGBK9XExXk7zsHM+hk85jGPEbnlaDSSAIjX/9mfCYjAAn5ychLve8/7sLi8iC996UvYsH49rrj8CtncVJp13PCDmzG3OIdnPeMZ+PFtd2Dn9Ebxabz55pvxib/9G1z5khdgyxm78PrX/zmY1fmCX7sSz37ms/H833gxLrj4Ynzqk5/GL116GfqjAI977ONw7bUfFlDlxS96Ae65m0DoAm699RZce+1f4fq//hjm5g4jyHxEdor4FGOqtZQgAROMGfBC4C2GFZON4yJCBQEZjg692UaoBm1UoxH0fh+t6RnsG/rIvCq0iEVXniQpEm21aVXjIg+3MU1hOZLZxLKGDA4WZh7Tkr2q+EUSdCRfiAWoMC1TH246wnDhABqOhtlWQ1CRueWehMkY5SYGEX3hLCmyC9mHgHXEGagyEvCg8GcsvBvX/JkIhRJ05PdxaPDEmZB/nrUSePWncQP74h8fGFbMUZr8ScUrKi9FAmK5bC5fz8X/UvydaIqfSU0gIAKZQxQPpiqVk3LRsltTHp4E5oTNyBhEhhfF0LIYNutU+ZzqdyyCChYF3RQjYxIhbAnEoLTJoKRaPCQJXgCBpYG2Qm//8DV4+jOehac/+imYQQ2TDIKIY6zEPZhuBW/7+Ptx1q6z8ezHXYEKTDCos5eFWNIT/MkH34iFzjG87EXPw/DAPjzuvLMx6CwLUBInBCHK4kNIwNmPU/j0c+IGOQcec8H6CV6OZDjyk4nrpwAOHB4FO0oxcwgglTxPwEAm/TJ8Q9LHg1CkjqVyFZpBYCRCf/kYsqCDqhVh67oGqg5wx49ugWtZOPe8C3HH3btRqk9jGFmAVUFquJhqbkR3boSzTz8DR47MY2ZmGktLy/jev30Xv/VbvyVjisXXpz/9KTzhCY8X5nS7syJsSEquj7fbmJheLyzVPbffhNmahqrlo7Myh607tuHOvfsRexOInToSu4pUZ/GRQSfjLQoEMNy8bZcUn9HQx0xrEnWjjP3H9mP9ug2Yay9gobuCEUNOHEsYVGyaCOAoUip6cKlBybJVfc8TqlXGq/jryfnPAQhWdwWDK8wi+Fkg85rJ1LQAYDOl7JQxWW+J9J8MPJEbF2E0hojhMRgNRFYdZuHDCjgWc0ehaAr8jYJAGH5MdifQztRq/nvVq6JC0JtepEyUjlgo56E4uRScdhDtHu0gIuiWpkJkcsCRoGEBOBaSasVnUT6OBBc5zkT+LLLtTMmi8xAWshLJ1GJTwbTI0iYgrBoMfhRhZYUejmQE6nBtHY5DhiADIQjGcD4T5LQE1JE0aV4pAo4EmIhO5g8B8XJWY25NmAMxRZrsg9/7C3CK9h5k6PJR/CwkJ5NrNgHHAUYBC00CHTbSjHI/D6begD8EIjJJ9QSum8ByWAz3pSjm52axrTz/FOBYfClpqLzLgx6gYnmSsanAzTSqwB8yKCiX/GGAUiWGXeojBVk3XO8JEldhJR62tjZh2B2i3V/GMB4ApKzbKRI9RpSGMB3eT8gMU5x4gtMEHMls5LWkDyqBRCLAXJMZXEY/RjbUVgHFNBUpP1nV/C7S+rjw81TqAAVzqDHC+SUhQDlrtfBMLfb7UuvnABUtH+SajsmHx697cU6LfysAuGJMxKNImg/0TKSkn9eSDQRhNIuXJIFGohaWfElYRN680wg0asegGwSJQsVWE3ZjBUjqAv6YVCEIMzpUoTJpWUCfQackVgylGr1R/VzSrVZ05dPH8UIPzXxc5AwtAie8BnJfZyiNlsj6owKHcoMYdq7oh5xL8x9o8BQ6BdVCKVD3hwo65jdo8brMw+YIduU+yap5mP+OAKqkQOfjWDwcxyXVRXq1AhtPTAgna9eEoduYbE6jUm6gvTJAu90DlyFaEoCAmgB+TDYmwKv8JCmnpTSZIBClxQLQ8dyKkoJAIwG8wh/1gebYzzoX6rwRhFKSaiXtVU0pJY0nqKlnTWjJFLJwFpFfkvVNkqtN+vfSd5PHOYRud4TdqJkdZBxXklKu5qmAjgI4coDxfHJ+EXBUrFaV8E02H8FuMi35PB6H8nYVkI2gWlhVAJ0ob9pit8DztHZ9xsDDhwo4rm52x4HHk4xx5VQWwG4BPHIMOUgjAobc4PmK6csAK4MAcbDKHBXAkVJqURIxxIwNe/o6Kj/aguEo54ASclHsqM+lUq25PyeQyCRwpn9zjBjI4gmMOjMCZgqwWfiAcl8qU4n3FJ5nvp9inRb2AMpqgY2Uinovo7/KUBXAWGcTgteksBFgE/kRwPHUquxH/uqRM/AwnYFfBLApNiAP06E88jKPnIGf+wz8IuP3PxpwNBMdG6qzmGlM46yzzsJnPvMZVdDrOl5x1VW4+uqr8Z//02/gRS96EZ7//Ofj2c96lsghN23ahH/6/D/iYx/9KIb9AZa6K/j7r/wz9hzYixf/+ouwuI8MLuCmr96A6667Dtf938/gzEvOxrs+9H5c8uhHYdDp49W/+XK88Pm/josuu1TYSPv3H8DRI0dlc/DFL/wzhoM+nv6rT8WVz3o6br7pRmH3ffXrX8RnPvsJvP3tb4Lrmjh4ZC8ykywRZeb/cz8kQIQJ0wlSoyeAo80429RDhJowHEd2Aj0doBp0UKPcbzBCc3oGewcDpE4JemqBvoCy58vDTxSDRm1YKdl0XFvSqinn1C1TkoEZREEZLdlpSvK8JuspPPvIZOsuL2DnaadhpdPHscUO6tObEBkeFroBvGpjNQ1aNlZ5sc33LVJBCzlgERRz8jlaa9isdffXGEAFNDj+fXwjruzdi9fOMY4HKY8VFHEifKnSZsUTK9+4yrZVvL1yJ0t6TObJiWRVWTaDP3L/pwQIfZrLG+I1qIJnSDNLoNGLM1Upn8KiFLYFWYHKN0wVuDbitJQzTJW0W0JrJCGTCdAaQsdA4Bj4H297M0peBedvOwvPfeyT8eSdF4lFPcNh5oM2PvrpT2Pntp14xi/9CjzDRnvQw9dv/S7e9ffXYXrHLFbmDuKDb3oDNqQJOof2Y+j3MOh3UCsxNZIAiQvNLolfYZAZGEUZ/CiD7ZVVcnV+cpU8vGCCkB2lroGcPkMBjuqzKRYeGwZLS0vynQDkcDhCrVaT5w/9CL1BjOlWE44WoGKG0EeLCLvHULVTZNFIivGtO8/ED390F7zGOsx3U3j1WQwiHdOtjdg8sRlLx5bQbq9gamoKd9xxO5773Ofixm/dgPPOOxff+9538exnPwsf+tAH8cRffqIU9pQqEnzsxymODH1EyQgte4RNEwaWDtyOzvIRnH726ejHGVYyR4KZOpGF9oA+ZQbqDLfRmO0zQhgnqFVq2DizDvfddTcm6xMCrkmICA379Uzk1IZjq4R4gm2aBlfALUrTeLVZBHJ+KrhRfhbDd/otkjHBc5szz8YAx4DpyHoEn0ntlDmSNRGmqJGRU28KCBlTwm4QrICSc9OXzVTeliv9NvzEf9gARzV3Tgy/MfmZQ6Z7ahIQw3EdhSHSOIGlW5goN1HxKrBtFuvKY1HWDE0T4EWF2/SREDQwKCOOJDCGc5HgrQAC4imnGI6K7qQkoASkCHSPezjyd5T6i/SWIImhIQgZ7kCvPxsxGz6ahVEYY3l5WSSl9LorlwzQptUwCcSwkGNDgXOewB7PLWFcAsP0ACNIpNhpBPK4NgvLsXBrzJOy1Xr002lMPE6OE34ONuL4oH8xgXvTNoXlyvtPlI4wor0Hk6V1F1lGn7kSbHMSg16CYKQCLBw3gGWzeFWBDkbRVDgp6EPmc6HzV7P7AW9vBDjWAEe+p4fApzwwZ5rpKVxPg2nzPklWM0EGsqJ0GJGNDd4WZD6luSMkRozUihFrIUbpCEEyEmNd4ZARLKbk0XQEcOQ15/nMkliuEYFeAo2cL7Qe4HWgLy2Pj+ONf1stV0TOT5YtvWZ5/Zh2XTDx2EjideR3kdwHvgTHqVmZ3w8UnUsATXFU5D01B2kLJmPB0C38MEVyH4YKlM69DYX9mWpwdZddLQkeIhgrISaivCToIG0qdX/WyJzjWkG/ZjYrFEhiWSvQdCZtDySkRDySCfrEDLdwYRJgpexV98WWwjLqwqzy+zVhtRtuV3nWCYGfICzBSQWakOFY+B2rjgXnGOdOrlTIsTN6QgsgnAOOxZj/+QDHnwWwnTT8hGmmQEV1bCpMQ0mAcyUE2bGS0qwCM9RNfg1wFBb/uGDHBAAAIABJREFUajjJyYCjGvMcI3GUYWJiEo36JDrtIRaXOsJA80qch30B2hjCQvZo6KvgHgJ5BPS8CtmABctxDHBcZQwWgT2FPONn0hpPAGjZUBNfP/GO5MBRIYT8zgASI5tGEkwiGkwjCjy1HhkjmE5bWHGmxf/PwTYCbQZTjgm2EXAko5VMWUq1VQNBvT5BVnXcZLxy3PA15CGMSD5fJSezySAgu4CWBO4qqqFBYE8PhV2sLszJYOOJ+7yc6ptf2zGGYzEsVpmOaq+19npja9cJbFKeb+VtKfYFFsF7NmyYmE3wnixeBuuQ3ZmHAQkwTqk0ryk/L9cf+j7Sw5HNgRysL7wuhT1OwJFgI1+HbGY2AXOfRgZsDWYlHZsNGwmE4e1LhAFcdXxk9MGUhHAfpkUrJK7j6vqq1hrXAwKTfTl+fklyvdyj+Iw8IEmS6Y1HGI4/d5H2yB88cgYexjPwiwA2PIxHGI4P48V45KV+7jPwi4zf/2jA0UgMrK+vQ8ks4aILL8RNN90kG6LN6zbhxm/fgE998pP4xEc+jpe/8uXYtnUrXnHVKzAzOY2rXnmVFATve/e7MdVoYutp2/Dm97wdm3dsw5XPfA4O3LsXnYNLmNt/FO9973vx8c9ejwsuvxSf+txnMQpHuHDXefiNF74Qj7n00diyczte9/uvw4E9B3H46GFsWr8J7373u7G8tIgXvuC5uOq3/wu+9tUvQdci3HPPrbjmmnfjjW/4E5FYW3oII+nCeABJ8EO7kDl0QymG2RV2gR0rFkKIGnzDQuAm0NIhamEPdQZeDEPUKKnudxHZ9MzhZlP5gQnTImc3CuwjxTdTJ1VQDAs3y6XnozLGt3QDWsyk8QQW01kZmJADHYS9Qt1Fc+NO3LnvOFKvBbM6haNLfVilGppTM1jpsJPqiRRXScpyeY2ufiYzRVJJC/7ICfIX4T8J6KYk18VjTc4kxc5qyEtRmuc51aIUYbiOIcEsCnAdAyZPkCqeCDYW/pCSDp6bqxfb0mI+Feex5LmIo1DSXdOEnpN5EZYp9qPBdOqcvSRucmnOeMmV2mSMcsuZ0I9LJMgScilBObxeVki5MpCovaYCJvKMG3qDdiiXmajjnR/9MIZ9Hw24eOlTr8QLL74coDzX0tDDEEfnFzDVmMSMTRAYGAD46r5b8ObPXoPY8DGVpXjr1a+GvmcvphwTjdkGJls1hMvz6Cyv4PhSB6NYg16qw642AadCgbcKBKJ8PAd218qhPHiHxvN5gIAEmcimvJACauIVyOTr6elp8UiVxF3XFcDEK9UBrYxRv490uIgNTQdmsIju3F7M1C20ah7aK5R6eTh8vIt1289GYrcwTD10RsDG2W2IlgYIez7OPvs09HqBsBdvvvkmbN6yKfcfy3Do0EH88i8/Ed/+zrexc8dpOHb8qLx/N8oQVCaQahHs0RxqWhsNo4fpCRsDv4+F/gB7FocwJtYj9iYxShiQQZDCYh4v4pCgD+driorjYdTpQUtStCaaOHLsKMq1KphJEhAU4fN0TcaRxcRijYEeoUjYFf6UKhmofI9zkFsB3/w3JbPMw2LyUAYyHEdaIECTIaC3CSPRUOf8rDbE35DvR/kpxwTDPQg2GpaJkT/Ccq+NYTT4dwUciwpK5LACvtPrk8VwCiM1ULGraFQbkmZPxnABOPJ4Kadud9sYBkNk9JokeBuH4uVItqM/8uUzq3Ac5dPI1y0AR4mUsCy4jiuMON5bmE5cSJwlWCtT0lnD8JCmpvh5QbMRxkC325PUdKZ+eg4zoVhUUmJNhmakAmsoZUwo/1YBXXKN8hRxMuUEYMoBx+J7fsFzieJP9+OQRGUed5Lg2LFjskhyjAu4ZeoIE9XwCpOhsNhjCe8i26mKNC7D0qcw7KuEYtvO4LgMhiDY2JaiVDULFKtRreFqLS8eCkQalyaefGcjw5EXlUwwspsskSgysEbXbGGH8VjJ9qGnGNlepp0HUoQmNrmnw4xcJHqC1EqQmDFCLYCfDhGkPvp+T0AJXjPKoh3LFXBdzj0tGzSyM2MEDO6JImEnrrJscw9NSeYm4FgqS5AQAUeu1QQb44BUtUyASlqN8LNzfojUnKFeTFFXraJVD0f+nmxljmcQTM8DW8aBxnHwjUCxhPwkiYxHsm7l+iUaNk5tQuwz+Kmv0rLjQLGdKeEWaT/XVFqTcA22EKemBB2Jj2OaoFFlsu0AcbYiYC7XEV4HU6/D0B0Mhm0BICizFHBOWF0VJEFTwHW7xDUhlJAVgnPKk08B6iKplovLj64CnQTAyG1RZF2yyLhWz2GjheevCB8i0C/z8QEeP8lwXGs4/vS9Uz4WBXAUhCsHQAsgsRiveXCKyH4J9BXAVpEQnYfY5eoG9arKPuSER8aGSYKSV4XjVjAaxhj5DF5ig0IXdr4h/oUVJVcPVIgRGxNkEptuX7HhyHIU5hvfn+AP9w1EJslgIxtxdQfyU+bbyedI7WsKaa26UIpZpxiOHrJwCrE/hbCvvAIlgdoaiIei8mtUgU8KvFWJxvxbglg8Z2r/pgA8zgL5Luw6PjjH+Tk4hhhoxWQuApRcE20B/lJ0FYCd0c7AhY5K3hnn86nqWLteiun6IKnTJ/s3riaZr+0b1d8WgOPJr5OfK0X1z88xxwyT7nnByPj2JfWZa5ih1aGjLOvY6nUqvDjlPPBvyZbmxo3rfpF2zmZH8d5MkacCyc1DdQhgOuIXGUcG0qgMLW3lICzHROGdyyVpJE0EgsK8XpY7kvFE1qySbHPtVlYMAi4T3KVvp+xn1ZwomJXqWNV41/Y86THy8dei49cW+9VlPj9B6ltO+s1BfOnv/5zNgdVLJCFpauIWDAnOltXFoJjbJ8zAXD6Tv+cvArgU7ykdcd78SeHOb4E0wBb5uSqhFHuDCWXsqGkZfFMJfRzu3om3szvG9LWM5tk6LO70WBQYfD4/n9qQFAsLTfrlFTJ2wZQfk3qv/Ofc5FVt/g3oklJEb5FEHWt+blgyyWZOFmTATDNYCcCgID5YNKgiQxUqyjB+LUmTBYpcyjxZVAQ1MifyjtLYzV76bAXzImdJqC6MStRU4yAftPI6+QIiz82ZCPwskpSpzlvMJC95TVPMu3l8IvARo9M8+ZBpZAbZGdwkZmJObopnBj8X2TmJfGcRxeKRv3e48eH55+aLke7S8cgQC+VYvYa6xuq68C+lEJPDz+ihL+8v813Oq/p8LNzUuS/Ky/yT5ZukYvRyXpxwLvMxVBj4y+aUhWC+Dq2OD358uRaqG6UnrrxXmtOZ1xgeat3idc+bbXK++Xp8SY6BIo001TWE0pQpQgNYZKrjlnO2Os/WNnarRfHqOFhLWs35I/msVGOWY1SYOvISPHkqdEABD3krspAaqBJY3WLzbqU6HnWMvPY874W3k4yLPLVVfVh+7vz8r4IIJ96nH9L/jYECxfonY3b1k62tbWuF7ni4hFxBebaAF5IIm7NteFYkxVadZ34WlYoroxomZUD5rfSUF9CH9CF/2pOKrh7HiuraKRBFQ8Q9OgAnVim8cqPPz41af9QZUWPs1A9Eil0ZQuq9Q0oqKxXstTRc8J9fhP1TVfRrVZhWGZ7hoJxy/iUYOGTvpLBkLcnff+zecTKX7CfvaioNmOv3udvPwdbTdmD/bpriGzh65Bj++vrrcfTwIfzlX74Fr3rVVbjs0Zfgla+4Shg7L//tl+Pqq1+Diy+8BHt378crr341/vQtf4Z6s47ffc1r8aV/+CI2TmzAzV//Nj55/afwoU9dh1e87tVobpzCn/7Jn2KUDvH8Z12JZzztV/G63/k9nHPB2XjXO96Fp1zxFCwvLeGZz/g1vO8974Vrm3jWM38VR48dwnDQxi3fvwkfvvav8OnPXI/9B/Zg2F1EiT41cqPP937FqRi7JGuzes0LXN0DOMcYvBEgNpkGnMCOXGiphxguQsOAz/SP1EclCtAgMDjsY2KqiYPdNkLbRUSGpJRPa/fw4r7KtYpMH3o4KeYH2Y6ebBhV0ATgUWJI38AshJmGsLhRhYZIsxHoJXTTErLKDDqJA1/z4FabCKJEgCPLLkEzK4qBwfuyeAflxvesu2UvmW8CT9hM5uNZMo/V8Y/P+bXVfQxkzNf38XElq5gAjms5r/L7n/BFG4cixzaeEkBB8+/8Zl1s9WWfkN//crao3GOlqFLrBl+FIAPvVwI2cOwLLpTvM8S4XnnB8R6R6JzX/K7uOfxupCm8hCCveh11G1SFP6WlERmOronFcIQP/PUnBLhreTW8+GnPxpM2PwoRenBgYf/iAZi2jVqljkm9gR58LCPA9f/yd7hp3+2o1V3s/s5N+Njr34gdmoH2oYOSrK3FQ1SyEabqFTSaU4DpoDPwsdjpozMMECRAvTUl8mqurcU9aQyOUPcd8bdUqcGKpafYjgRfvHJJAmPYIBgMRwKWUHLKIJfJyRkkmaV80IIhPCY7+guoOTGaVR3HDu3HzMx66FYJmekhoCeZUQVx7gQ1TDVmUNcs6GmGw0fn0GhN4oKLLsGtt9+BTreLZrOJwPel03/++efhtjtuE9bSxGRLPE17UYqu5sArubDDZdT0PupmF5m/iP3778aZ552L7/zobjjNTTDqmxHAQ3cUChDG8A16+Ql/lSAW90W0d3A8rCwvY3pmFosry7A9VxiOmklPU10sIwh6MMAj9H1h9hVgI4ET8aAjwJQxjzlVgIewrnIWtSSwqhVFeA3JQFLomVBtMyU+01ErVzFRaSh2DgFOBhzx+QTMTUOYcQRXCDgOwlMHHNVRFNWCmsFr93H1/2RYU8LMM8XPJ1JLSZJWe0I7ZWp1EyVPMWBVWrCSudIbjmnio2gkk49sJK5hhkOwjWFOI2HYFICjzB2RsCkvUQHRkhQVMtscgmGpAI5y36QUUNjLKrTHNMn+0dHvh8oLTTOFjVsqU5ZKz02GefBvyThl8FEqLLtUTP7zTSrXoTzVmLOgCM+Q9yukyuOAXp7M/RPswdX9IGTekNHIz7Jv3z451m3btsl5GvoDWA7nJj0kfWWVkTDsg3vWMpLIFY+ywFdAouvpsB0WrD26+gqoJEVonoIqO/9UJQwXDwEL8+ssh5VPfrVjVynqZPHwAhmGCq1gDpLIMTVHkqv5M1liccyCORIPSRbOeqRja/1M6LGFGAFizUesjRDrPlIzEh/HxZUFVS9oujBkCRIWnp+8ngxEGYyGGAyHiMSHjd6CuswXjhWClEmkxmDFK8PgHjkBPMfDRLUh9gPhKBSv1267I9L+emMClXpNmgn377lfnBVFPsv60iDL3YBtU9qtIyXgKH68surlFgl5jU7rBNsWv9qACe2WheZEA82Jpsi7LdiIRgywsQQ8phy+N+xicWUJi+1ldPsD2F5J1t8kJfBMT2H6oOqgIhypgWalhTQNkGgdAQ5tl4nmFdRKTfmMGmgboCT0ZLW3O0P0+hniqCKsSfH8lERnviDDZ8jiJruRYFOGMPDzABsFNgrQK1J75Q1NYiHVE/Jb3vA5x2KClZxTZPspJpYaOsoDWYHcqv7knkeBWWu17Vo9VIy8fAjm9buqF1eH5SrrTZiXYulSAGSFBJU17hoIVACmUtdL3ZRvnhQvf4xBqNK5KUNmAB5ZeyFDpgwmMZsY9AaolDwFPmYMYyGQpAJ9uOTaLtPWVVqzSGJXJdUK6FJAFuW742Eya0qTEwG04q5bSIJVvacsa4qJqdKIVeOAHoElpFET0agqnp1k6rF5YrshdJtA9ICxdMqzU0Xbq5kuG8hcGizfFfgo10j2J7lMN7+Oso4YA/V3BdjIfSmvg04QXAGtZPpxPeBDADWGBhLRXAUAi2ta1EXFZy6K5PHrnte1YwC4OngVaqP8JVUNrECTIqRnjAGb3wcUE7Mv10GBdJ6EKvGaxjGPQX0+5cPJ11XhTHxNAVxFIVOMHdUcVJ7e9GokIYCAY0VYsGlUQhTYAk5Tgk9gk3L1VesF2USyIcPmTF+YoIbNdZ6haWSmMxBmKAnUZESLLy1L8tUmP99bMX4VszL3Ci1CEfdd/hgVMpQX+oWUR+Ah8XqhHwYpnoZ43vSGQ/RGI5TrdTWpozgvSNfm4EP9STruFrsnwKDTQdXzUKVXyIC00gS2aytmRA6ArTEpCBQppLiQUDzU9xx/ngDLTJhich47W4bywyKoVQl1mKmO3pCG31U4ug2bxuNxil4ywgFzIN3hzWgiDEfo1X20wx5mG+sQzg/RiipSbM1nfcSmjopbg02fqqFKE0qdrlDwHWMKg0GMzNRgOCUxWoaZIrXb8MMVlNgdHhoopVMwDBcD0m6dDKltwPdHMLn5dGyklAxFCUqjCOV+iJlYGesu6yn6toYRu6NIUGJ3TYoJgkQ6HLIK2BXS6VtC4C7v0ImLuHpOkeopy7IAniyUFPDJJZsAq0s7icSARo8AFrHyWiEywxc/FAUQMW2pBDNx4NCglF3HWiyFzfzxEabrU0CvB8/V0U/6IkVxIxupqWNO66EyUUKwtICWVoHVtdGo1nF0eARGU8fQHsLX6c1QA3oh3PllrJucwpJY6ttwI0+Oqed1JZHVC014kQU3suT4JT3RzDCwlXyiKvM6Q58NlExDLSB7RMfI0hGKYbYCHgUEzRLYYkadCeOFDxbRnPhUdvCzS0CDjDf6Y/GcG1II9rUEluvJ5ofrlE0T/NTHMF2BZZRgB7MI/Bh6ZQTd9pFGPrIoQNlxRO5AFhJf32SxlQPhBH95vC5fMzMRGBpWqJwwMrhxAjdJ4FD2gRQBjy8vNoXUL9eJBbzyGXHskjBDbMuE6xIcDxCEfbmhcaFJE76HAy0hlZ3hA1z/aFZMACPgUBbZJRJml/ImxxETSlgDR0+glwV0J7DF88fxF5ipXIdQjKYJnmsohRyrCqjmMwNTF7nYGoX/518BFCsrL57YbMibDkrAoo4n9gNM1GgsPkAUKMBEWCWaDj/ow9IClCtlHJlfge5WYZZrCKNU1rJweQXTlo2EUiML6KQh0loFnltFdHyAiukiYtLaL4LY/fwfe+wvUgz9LuqVKsJuhLJXR5hxjJs4lAywcd0snKPLSNttlOuejHXOJt210aWZPcEkAqen2PURKNYwZaOu2BmGSCQHroP9loaLfvMl2NcqYzhRh+1WpJj1eLMwMgzcFJGWwiGzQTaCat5ydKiQCfW9KFgERKFUgPhZXnQZWYR1Eza2TmxEY2oHLn/CU9Csb8TyQg/33H03/vXLX8COnetw5bOfhEsvPRd//Cd/JC/wsY9eh49cex02bzkd/cDAYruDt779DaCV06uuehlu+uaN8DQbC4cX8dY3vQPXfux63PSDW/DqP/hd7LrwTHSCLvYf3Yf/9JKX4OqXvRpf+eK/4r3veg+2bt6CY4eP4Pxzz8U1H/ggvviFf8Tv/u5rpejwIx/f/9EP8P4Pvh/XfPiDODJ3FP6oh6qnI44DYVYoVgLXMtUYlP3PGBCo1h/FbOMXRzhhP8oiY7cvYJYdlKGH9CBjhWigjVDKHSfIUEeI0dF7cNFjL8Z3brwBU1t2oY8aIs1VW8V8HOQtrJ+kXxeNrLERWFwzuW5SOKg5r+JOjNzfkWuceQLTTW1x+WxKOsZZOqvoc75/XQPVV6vVfIOsWgFrG921jfPJJbh6zbHt5uonWIMkT5yIBWRIYIHJywrEU423gtFDBgf9Knn9KHtjYcnUVsV8UuEayvBblUcqiJpd/RxAyADPJptIpc6q11VwZHHEMubz5oz6rhK3OUZ43+d9g9dgvMiS/SC3uYaG2DaglRz8r7e/VZpA3PeRLbN14yZsntmAsmbjB/92C575nOfgn774z7jyOc/F7gP7sO/oYdy1+16UahWkYQCjN8Q7//jPkMwvYcotIYtjaGEfXtqFHg2Q0XcyS+HYlB56qFY8lBwLRw4fks0zxzeBMDKoBGgVEExHwMRLSrryVF4VUKIYU3wQXCyCKIq02NUk3Bzw8YchWpVphMMBtKSHCj3ak55IpFO4yMS/jCeM9zr+kYssrMOMDbhahJWlRXiNafRjDZt3XYJ/+dpXcNquMzEc+gK47d+/D6981VW49c47MEKCUZpgkMQo1SfQHgTCfhu0l9HwgIYzQtg7iOOHbsVlF1+A7/7bv6FS34TEWodBVkZgOPD1GKHOe7AJPaKlAfdpa3NdzQ11neVOJoxPtTKqsaG+Uz5PvjHHIec4WcdsDNDygAAE087FWy+fLwUxoJhHHKe8BxMAjcMYpkavQRcVryT+jcI4IoCUB2gQbFSp1xH6faZU9xFLcIKSzxbBF+M+cw/l9nZCv6sgkOR/WMgqBaAqGmfSBGRAvIaZ+jRcw8nvE4otK4ExHF8Jk59jAR392Ifj2dANHYMRg3LIDlUJ7+KDKbew3ENUvGyFGiqvQ+Cl5JWkHhDQUXwtVYq0AkRWV+rVvfaJq416g8IaoWj4EvgggKWa1+ONY+X/ynksYRqcA3nar0ivc0CP50Dgdo6dnBWpJs0aiEvAsdvvCegouEg+r8jQLVdLiLmn4bolwRmUieeJvawDMgOBTwm4IeCPYWaSaqtJ0Uz5Lf1mVREn11/eVn2W4v+lEB4b28X9rBgXdsnGwtISWpOT4hdI30vLdBGGGSyjjHptGvffexCbN+1EOALmjy9jdnq9gMvcS85MrkOvuwLHyxBEy6hO6Oj0jqFcY8q2j263rc6XBKyUJGwoGPlyDSuVKizPw5G5ubwhAmkocLGu1svC/A38ASrlEoa9Ppq1Jiaqk1g6voKyW8VZO8/CwfsPStDSuWeci+/ccBNGAx+XX34Fdu/ZC69WRq1Zxe1334bMSDAKOjj9jK3otBfgOQbaS4so2QRATXis/zIN7d5A6vT5xWWsW7ce8/ML2LppMw7s3Sf3/Kc87nJ8/cb/B89x8NhHPx7vfs8HBCR+3R+8Djd97yZUm1XsOn0XvvyNr0hjxI9iVKp1HD40h3K5jkE/RKs5I/LLxePLmPBasC0DTg2YWz4It6pj69YNsHUde+65F61KDX6vL4FBp595JhLDxB0/vh+RbollRrc3wvT0DAbDrgDrYcRGIjDot1Eq2/BcC0vLi2i1msLIjqNYvHh73T6cShl+Tr4p9jQ6r+vq/k/Je2XmyPpnSS1Iv2gqG3j/c+h7lzJ7nntb1h85oSQnckhKu2EKQLu8sIRmvYFBt6fuwbl9R2E3QWnsgYMHcN7552BxcV4Y3eVKCYtLCyKvZyPDcTy5Jhs3bcH8kTnMVpvIoggTzQb8YID+sIdKrSxzjvccPwjh0VYkM2BbJfgjrhcWer2hNL9bzXouydfh+yEsx5H0cz8kk99AFCtAsfCHVLYP+X1MiC1seHLxIHC1FgBYgGZx2hMrBIK/AmyR+CR+jQST2Zjh5KRknu+jmifyWvTwTKroddh0dgUMJPPOEi9axc4kaEWbA5ECCzNwjS1XBJUIiCgrQg4Sj3lgqvdWaczqvaUFscqmUwczFsq3+re5dyX/hrUqn5NLflfXXTmWcbZp3uIQ4DgHFQUAJ5DHwBw2O7j3UOeCXpT8rlLXyTKkxUBJ0tuVF6WShq8Bk+M+n3n4DUHTXEquWIv0byTDPZetC6BYXDN1T1975HdtgsLw5L3JMA1HJcQM1EpYd1eQkWBAewhDpZqnrMspixYvyb4wGwkQkxUuv4O6XkylZ6PHNOkhqRjk6hqOh8SQVUoApQgn0qHtJ+DIsl0nA0ex/GS7In5AQBxEqFdqGA58RGmGcr2B1NDR8UeIfB9VUrt/VpTYg+waCJT04hiW66JO0CVJMei0YekaSmVXTKVNh8VGwchTkiEWmAQKZTiNMbQeyuZk/Dm8hpYwZlL4VozASuCbBISAuq/DTgz2ZySVi3ILO0zRiDNono6VGRum68I6SkPqFO1KF4tBByW9jlJUwmRYRexHsNaVMNdZFiq0Z1Xg6EyS4gVdgm2xazaNkZ8hIROSKVQJfYxiZM4ikqSNMr1dBja8aJ2khw61FfhGKOmRcRhi2itj6Pto52zMum6iBQsTAZCEMXqOhYFF83cCTDEqETf2BMLUxHQlJCBDaCaIc6agTG8O1JTMShUKoDavXKBoJq9o0BwrZGwRiOPrmAlDCOw8PZLMwwApuxgsaIWhYENLKjBjT4A+An+LyTEY1RI6XQOtyiScYIRSSUc37UoxZXU0mCUPB7GM1IqQtZexoTQNu1eGyderAgOjh6XkOFaiEZzaetSNErzjC3ANA22XHiIuqiN6RSXolJeR6gHKIQFkS9LzpDgUcDBF31GA84SvNjodNpMyDc0Rx5yBPgFH6SLnTE52P7NUAYwkFAsHPIPNYpGCOXbGuf0UwJFjN5Gxy/9nATeyUlj0MhskiPoRynYJbklHZLWhowR9sFEWw8CeR2J04VgEJZkGGaLXH0H3aCZLxqdifPVtBSY0fB1uxM2kiZGpY7HEAjJFmfT8OIZLLyIQ1FMM2GLDqj5XDjjSsyWjyTlvRimGI3qBRPBKlBSl8P2heEAZqQMzZHiBI2tIYo4Qi7eLrxipTCuM2UmxFdtX96FrXTnnMSrQExulmKxTgt6pnJOuS+AxBxxjAqj8PArcjnUdI9OQYke5zDywbOJnrQcFM1d6SFz/BHRUPmcKtMqgUYZCn6tIdUpZYPAnFhssfLnw+ux0N6cwsmzM+T5Sev3QpD4I4CytoAGgWSmJh1U3opGxJXNFipJCv/izDvbf5fcJahMejh85hro1AX+YILMrwFQT318+hJlWC5u6EdY7LoZBF91hW/zjNNeCb6otjBGp9fhUHmKRzaRGbuglnZJJaQQcXew3NVz00hdjX7OM0UQdFgFH3jr5XCND300Q6RkseggSwOepXAWtCsBRyWukvBQ5IAte+nOpxF9Di1AyR9g8vR4/uOU+TNc349iBZcy0ZnHa9i3QsiEMs4/9B+/GztM3YWllEcNhjJ1bzsaBo/PYu/eFpHfXAAAgAElEQVQYLrzwMbj3vntw4UVnoNedx+4f345LLjgXWpRgaW4Zhw8cx0WXPVHJ5DLgy9/6Os645FwkrobFxQWcv+lskdXOHTmKUX8A17REEjndnBSfw29885t40hVXoDPsY6XfxXx7GVt3bMfhY0cpqkQcDhWTzyB7TXX7QxaxuZ8hN6WKG8DrpABHfmfqpnCirAqGCDCyuiL7coMq9CCFlvRFXhaVGeaiwQoM1LUQwbHb8NhLz8GNN92E5sbT0NNaCDQ2E4pHMRZO/p4X1ePd5FW2/AmQwUMeSgpwHPd/fMh/+vA8cZwhnX88teEu/ocpsWqdUN54a78Tfy0q4gi6ELCRoofhPYyj5Z5EsVbWzgyZQ2ssUtl+ExPWbWFTrSaRrgZ05ABOATCtTtFxhrY62JNnrwKpFLu/6w9hlF185JOfwOKgi5DMriRCeaKOilNCuNiXNfmKpz8N//r1r8IsuTg2fxylShnNxgR8FsCGhZJm4g9f+RqEy124DIpJgXjQRdXj/daHybCJJICR+NCLr4xhJCpxm4AFGz2mZQub0jDp3WTD8Wp5amoO6BbAbu4JV8hB+b3wMhNwV0CwQFggo/4INWdWpIUahnBdgg8dVOsN9If0YitJKjz3a4S3EVhIBwRSCRj1YZc9REYJzY078Pl/+QZe+ttX4+PXfxoXX3QJ9u/eg9/+rf+CP3/T6/HkZzwN84MO3GYDc722MHVH7R42rt+Mdm+EQW8Znu2jVQrQOXo7dm2ZweF9h1FrbEJobkAvLSGwXQRGjEBrC7tKj5gArBh5Jz7GWLWyd1OAI4HHAnAUgJdBQSzKsxR+FApLTQWjqLRjAlR5NyGvC9b4QnLfzMHx3PhJhbOYlnjVkVEle/Qc5JLmD9UWUYRuryfBMQI4ivWhAuVl5hSpyjnw92CTdbyV8GDPKaSlJ6fVinQ107CuPgOHPmAEJER+rOYsH5yT/Pt2d0XAUd42GKwRMfyKKawEJzi/5UMq2ScfAiYKas85qwkI6ziuNAskqCcH/Hg+FOB4auuf2r+slZlre7g1pmfh68jDKfwBJc2azTlNE0KD8NNzIFHku/m14M8Ehvl3bslb9XBkojbZnQRaDKsIdlHJp/RTFJmiBEgoD0nxKCOLjYmyq9I/FcRCKb5qzvAUrq13irGXA5wC4Kq1r7DtUGSTDIZrybWhx6TM7yBEvUYfU9ZZOpYXh1g3sw1L8wN0VkLMTm3D7vsPo1mfxs6du7C8Mo+54wfQmnQxu76CFB2kWRdeWcNg0MHS4oIAi65TUhJ3yuMtSwA7MhtZm9abLcwvLAoZpzk1hSDycez4EXhlRxonYTBCo1pDMAwQjzK4ZhmuVcaurWfgHW/8S2xorceVT78StVINJbsM23JxyaWX4qOfuA6P/ZVH4cj8PFZ6C5icrqLfX8DK8hzO2rUddbuCw3OHMD09i3a3h/6IYKcF1yujVZvB/rmDKJcqYl0SDEeYbrawf88efOsb38Dpp52Gxz7mcbjmmo9h45YtuPJ5V+LP/vx/4fxLzseTf/XJuOVHP8DmbVthOTYWl1aUV1uqY+eOM3Fw/2H0+yNs27Qdw5URlleW0A1XMIjYdI9x7rm7sO/H9+L3XnU1psoTWN9ah+7KAPXmJK7/7Gdx94E9SBxd6n7P8tBpt1GpVATYb7aa0mA6fOQQNmxcLwxgMi/37NktAG61ypRhBsRoGIYBfDbBuV8XP9McG2BjThopXNdI8FHEGJGGQ4GNBB9Z91pZIEQc3u/YmKEaTBo0uZSfgDvHnGc7iPwQ55x+poC89EnmzFtYWsHMunW48cZvoloro1ItodtrY2VlCdtP2678gysMJ9OxuLiM6alZaawvLCxKsJYdaThz5+nCWiXYGGch7v3xPcrbkWuH52JxaRn1+gSGwxDDAQPPPGzfdhqOzx+X9O84jWCQgEGFR86H5Rjkv7GRUDSDFViv1ib1r1x7laJEAY5ko+X3EgHDFAAlfnz0PeVei/V9QsYcCSY5u5GgnfhEElzjifSApAmkVSQMFZTuzlAsDfg6hmGJtDeKEngem3mUAeeqOI1qnfxLAqik/TCmksul6wJy8RwpxvcDyEryZbXQg4ylROckKgX6UVJeAI78PEXzegxAk21SvvnKPSQFKJR/5znzlGRZvBb5EgQdyUgMpMlCUg69GOlpqQBCNpuUPQYkICZ/reJ9BKAjsJszBFeb4jxenhueb9K4i+s23jQf282tMhwJOJYRB0yHZ7iQ8rOk/y/Z4Gw4MvRJhcOQSDeEafuSHu+ViU/QD5Qgoy/XRsKcpFGeIfBz5WoOFitWLM9LcZ2KMCV1HX4m4MhiOxj6Ko7ecRGmGQL6I1mmIOm6dKZP7YYpE9wgDTiGFsVwmOpGCXDgyw3dKbmy+fl3Axxp4CzNqwyRGQvYSLCDY5wAB2XRrdmNmFtawYo/gpPpaFIu7RhY0IdY7LaxuUEgMEJo9YX5s0JTcaOBUkj/ggh2OZUkvk5Air4Nx6nBjHyU/EWUrAwpC+78ZhtoNkZaBZmVwXKWYGlD6NwEj1wYwRTMjBvtATQ7Qewozxy0QwEGE5oROxb6SQDTU2mGsikQeQhv9omAXRaZbRqBMcXu4N9ysQ3NWBiABBRZlFJqaMWGnAN20BUQxa1qLCCPQe8ZAYcUg0+eJ5OJi7mOlHHqnBwGzVC56HN/QYDPEwDKSrjQhMicLuxqGV3fBQ2H9IAeKykWgiVUbBflHn1THCxZQxgMVB31UDYrCIYEqEuIh6Tsp6hO6Vga9RA6DemuW70V2Ry22VlNXLT6FVhpgqG7LECnHdsCXK14sTDqKH0lg4sgl52kaI4Uw7fryDRBY0SwSxPwjn+nAFnVKZLtkpZIgUY2Ic8T34tSNf6KN0LFQlC/4/mmFI/nz0/JqCiBmufET+GZLmAE6KVziCIDJW2XdOWWwn1ITLIadJFnJEECz/TgZY4wJgk4RkaGDu08NKAcEQDmdTMEHOK/88ZbDRO4cSwFXiEq+ImSUzpgCqxkAma1Whdjc97ENItG/hZG0QAx+VEM7UwslPwqjMQW0COwfAzcDiLLl89vJjbssAY9deT3kRkgsLsy6u3Igxtb8CgVICMgZ2n2nUzYl3yQ4VgJtZyNS4BUw9BUTC4nUTYBp/IoNrAFw1sBjgocUAzvDHa+WeMYNGwbwzBCyMLEthAbLDQbONwf4fQnXIap809H7aztcE7bDH/uCDqHDuK2L/4rHHaH985hQ2qgGmUYJAH6LQe+AdDCJCdynspH+AX/hgl/A2kojZYCtCY3YL43wpE4QOnc7VhZmEdrroNt1Rr8oCe+geWSS00HugkN0kOULdL/Tw1wlK0E0x1pJC0MR/obQQDHfaaGi1/6EuxrljBsNoThSDaHAI5kIrspQu4BUnaq2WmUu1xOzlDFFGduFHMTRlP3XJap0f2s0NsC/rCHs3ecARcldFdWUGZVGQ7RrJpoLx+EaQ3JSUK9NYHF9hBL7Qz1iW3QjUmRJKUrC3D1CJs2t3D02G5oIDO0hXvvvg1bNm6CY5WwtDzE3gPHsXH7GYhNF31KqiYmsLA0j87iUWyYncb05CQO7tuPVmNCCoQ7b78Du3btkk9FBjvBgM6gj9bstACPnT5VADSep6yBDQAVxjIIfXmuJDfrCogiCMDX5FgWx7G8cGMBoZslDJIRhmZHEjTLcYPBh8iiLiI9QuApgNb0ddSzEPH8XXj0hbtw8/e/j/q67ejpTQQaF2YpD8fG41jHdRxkXH2eWgsLK49TGcirFiQnMBxP5ZVO8W9OXnaKjz8GOJLhtfZY8+9RTKEMaRwI4EglB8FiXjcCjkKQkuZMDhzlMi3e1xVbS+1TLJgwNcoJ1ZcALAIqKQvNExmPJ16jQs2iXjBnyOUHW4AXDBtJDA033Pwd7D1yEMeWFwVwHEYB/KGPDa1Z2R/aJQ/zS4uwSi7cckkSW3kASRChWa5itt7E857+TJhRCifVMFWfQMiCMWJSJa24WA4mAjhmlNmGQ2Sxj3qFpugqbXGV5ShMZXE2R+qPpLhcfZyU1koQXTUzFPuM/1/8TF/U2WkXwWAAD01oUQZLY1BMhCjqwvHKQGlGSQBidnCjPP6cBdUkYHgI0gG+d8dtmN6wHbHmIoaDvfuO4KrfegUalSr8Xgd/8PuvxR/+0e/j7vvvwqHleUxsnIFeLcEfDFHnPstwcLQ/lIahaUYoGz70zhE86sIL8cPv3gK3sREDexZdeIgZbsKUz6wD19KQMuTpBA/StVOxZouSMx5z1mPBcixChoThyEZFEq8CjrwPEnAUub6qWB8UcBSmO8FBrrUJs+bpT2erkBa27vJAk4IRRDuF/mAggCMBIxGM5iCYjNCHEXAszsbJKb4C+GcaNrXWyxziI47ZWuEYUYxZNghpB9Eb9CSpmvsfkbWaqvku85WgYV7IF9sQqa+lyQwBXclgpaxcyB9kOedpzCos5IE8wx7aesT34V49n77qDpgvMcX3QmItyeJxLOzSAnDkdap6JZVgXST8kuUlTGLl28hrJWxDAMeOz8nPM7Oz+XLPQnWtwFwDGteSWIt1rgiSWPV3E9YVRy6ld8qDUmG0CnguthQq5fTBAEfIWsQ1k3tovh5DkYIRWcMOgkGEyeY6GBoZPQ4WFxhUlWDDuu0CoO3bvRfrZiaRJSPMrKeKIsKxhd2YXV9HveFhz7775bqttLtwnDIGA1/2wjwvrVYLYcjghkjVwaaFoR+gPxoJM5hgbH/YRb1exv79e7Bl02YMun0MukPMTq6DY7q45OxL8YMbfoj3vu19+Mg118qefsfWHfi7v/kc3vXe9+KGb9+IzNKw1FnAvkO7Ua7YsKwM520/HYeO78aPfvgD/PLlT8add92DdevXIyDjbXIa3//BD0XWvH37dpFSd1Y6mJ+bx1N/+ckY+QPcc+ddKLsezjvnfPzFX/wlFheX8K53vhN3771bPDnXbZoFTO6RgG/f9B15ze3bdmLQG4mclzYy5559Pn587/2YqDWw7bSt6AQr+Nb3vgHDSXHmGadh8egc3vv2d+Lvr/8chv0hbMPDBRc9Ctde/wmc86iL0I1GWFw8gmN77sIZp21HY2IKNW8S//L1b+KMM8+H7VYxChPc/eN7sWXHNlHY3HP/XUj1UKTZBw7uwfkXn4vF7qIQXyg3VqOEc1epAAhuZSnTsRNhzwtNpADccksvNm1F7sxmAefyqgpD7V9KFkGaAJ5po+aVcfq203DLTd+VFdd1KmhNbUR9YhLDYV9AmDvvvgPlsodymSQaAqgt3L9nNzby+g+GEpTTaEzIz/Re3LzuNEy1ZvGBa94vzMhnP+PX8I9f+Tw2bt6AxeUF2dsFDA/yXAG+R8NAgO/CF9utOBJqRXCR4GSURiLl5xpFWwwystUCUVjR5c2QHHBUsl/+vgCGuBYWGwKVFv6AoTc5GUWx28i8G2M4MpAmpYTaE3sFYYxn9HfN/SK51kZAGGSwrbKyVNB5rPxSrL8iEVl5OY6BjqsSZkXsWfNMHG8/FXuu8ab3yYDj2mdUn7+4j45v4sbX5vzfV4E1shxJHmGQFlewKrS0Il6aDHJRjEe1J2NTSQKZUn42guVkelN9ESLVKHnPA2/kOBThpwB/lSRZWQYpgFWxwxVIyQVTpT+v+oTK8eUWZgxvorIwqQjIGIeOyKjTmCnvxb2Z2B7rL36pUBjTimG7GSyb9z9+sVHE+4E6fgnJyu8ngxG9HgvWJ8dK3kCTBVw1odb2JycBjmuyalVsC/BWruLIwcOYmp6VzsnBuTm6F8OpVtD2ByK3OVVJICd/NgzQcMsIen0girB5dhb+aICF+Tls2LwRXcqr8+5D0cVQnm5qAPxCDMec8cFBmxgJAjNB31bbtIoAjibmlrowajWUNq2X9Lro6AIy34dTtcVEmp240bALIx1hduNmHO7E0KwGopGGCjcrx+7H1MwEwpKLdkyAsQwvSjHVXkFFi9AFgUomgxJz8jDyJhET+IuOQI+7cMXbkGaxNUR+ipI5hGZHGNmAZdhIj48wRb8Mr4TQ1HHP8lEYrRpi15QUw6ZmoxRRSqukv0rqTEl1IYdWDFIyPPk7Ls5kH5QE4DGEicUBrLwClWcdjf0pyaW0emiTWccLpMBGStyURoYThJOSHaTcSDQ3rGVHXif4iBidzmGYlTLi0iwiSfwLuY/HQrSMkuliJqgiGYYYOCHciol42MFwECHSm2jVNqCWulg6fACbZj30/D76ZlmYIkbcg1Wy0OYRxS5mulWR7QbOijAuCX4RHGx7kTA7LUo7cpYjAaxaoECnnjQtNFQDFuoaApEscmwoxiMXKgHONZUISUaj8ohU3ndKwqi8Ivk6nJqk7ZPxKYt51IcnTABH0sY0w0Q/XMFIX4BdbsAfzMJ0qxhmx1CZMJXUJ4wx6gdYX59EvNSGGxPg5PsrgJTXY1V+TF88QxOWK2+6tTAV+Te9QAVKFY+HnGKeg2wKkFCAahSkMC0HozBCdaKBjKmlWYzlfgfluoMwWBa/0LJfhRVTTk/wOkTf68l3zk+R0IeVVUCS/z5w+3IMTkS5u4FSROBSdd4iYX5CvvMYyUL2IvohqnsjZepDDjN6wJFZe2oEx1WpTuG1Wax/AlwJg4iyHAuDXl9u9qluoBsEIM2Utrk9rYSouRO7Lnkctl7+eKBiAvS+qBHwD4GKh/TIESx8/3bc8cnPYeLIEi6utjAMe9hbGiKpWHB8xbL+j3mwCBliZmoG+3cfwezm07Cv3cXmX3oUNv7mc4HF4zj2z1/D4e//EFyiXJ3XKIVr21gZcIMFOCa7cKd6/Moomht4xcgzEScahq6nJNUvfTH2TJQwnGjA9k6WVCcIWAilDsg74kOZp6t9SAE4igSTaxcBx1ymW8gLxduV863TFQbWdKWEcPk4Gk4CLVyCji5cj6mkGXxKsc0J+GkTyz023ppwMgvbaxbi3jyOHtuHc87dgcOH7xNT/3PO3oWbbvo2Ljj/Aiyt9LGwPIJTnoRVnsL8yghbd56Ng0cPwjRHMGkYSyCJAEoUSzIuC/YwCMTrbHJ6Cv3RUMIf6PbiVSviAWcSmCIrzFBhGT16SQVM11RsORZv3JgSZBEAwKTvkymAQOEN7PtsIAbw7R4c20E1mYCTmLCNkKRMLGcEhGxYvo5q7APL9+GCMzbj1jvvQmlqE3pmC6H44jwA2LiKtY1v/FYhgJxVncswTmECFC6HJ0qqT+GFHu4/EYxGFSy0OREARWS+OZVcPKjUBtm0GA4QiZyVgI+AGGx6FJ6KKupPgbMif84PNv+ZIHzhF8eNfQE6CksrD7JY+3hjIHC+XedeIN/OrwLRq/gSWY68r4insiruI95DWhPCxORnIGuHPmEcnwwmIRuKxVGRzsrCVu6BcYqpagPDdhf95TYa5Sq6gxFSryL3TyWMTmBrMWxKrwi+EeofKjN4kaTnLFFVBugwKEvWGC2jznHxJf54Y9LP8d8V/65ALcqC2kjDCE5ShRlzLR7A1gPYRoRSqQrDaIpvlh+OFMCQ8fiYEj0LWCUkVR0TG9ZhqTNCvTmLY8dXhF3lWS4cHfC7y+KBurhwBDMbp9GLB0htHd+741acd8aZ0Bfb0A0LXddFaaqFKPURtBcwOrQPjzrnPNz34wMwGxvQdqfQpgDadqBlIZywA/YCotx394Qh/CD9t0KymqNFORuFUjcFoHH8EZBSNkY56DM2/pTy6WSGI4cZC/zcy5fe2Sz7NV1SmgsrAbmT5/6CBLHowTqkmqVeUX6RY8w/Ge058FQAYQ80RR8Kw3HVm6pgy419Z/NlQ2sdbDbuOVcl0ZNecGSYZAK6EXCk9yRl1J1BR7wKGXxDhpWsseIRror4IvBESi02ASgxd+iTRZBbhYycDDgWQO6pLEECbBbW2sWy8ACAo7JnSIRZyutbgLsEGsuOK9epWDcKGTaVAWJhwGRjzjZdx8LiouzvxGpA7CFS6OJlTyRVHGbHvqu1pgBVZfaOhUEIY0p8aVV9sXot8+MvGI4KDFgDHFfl1bngkeqnURgiiSPYoiwxJHX5vLPOETLFsBfirjvuQ3NiHXbtOheHDy9g/YZtuO3WuxAMhrDTDI2ah83bZtAZzGGlewSmk6LWKEnwEuXETAWu1icxomLNdtHp9jA5OYk09tGoWliYP4ZaY0I8Dwd+IGvlzLpZzC8cx+R0EwcP7cdEow5TLBnYt4hFOk3AcUttO37t8mfiD177+7jiV56EpeMLeMub34qLHnUJrn7tVej5Ef7wf/xXHDpyACO/hyrZ5h+6Bgf27MYrXvlKZJaDiclJfPKTn8RznvMctCZbmJ2ZwS233ILXvPpqfOELX5Dxd3xuHm98/RvxrKc9C9d+7Foc2HcAf/GWt+Fd73gnLNPAK179Cnz4Ix/E0fkjeOub34q7dt+J573gedh1+ukiU2+1pvHX138KNXsCG7ZsxC9d9jhZ93fvuQ8XP/pCvOGtb8Ddu++E5WjwXAeH9h7EdR/8GD7/2c/jyP5jwih9xjOvxNve/Q6ce8mF+Mgnr8Pf/d2nsHWmjCMH9uFlL3slXv7S38GjfumJ+MAHrsP5F56HH+8+jiue+lR87YavwnCAN73t9Ui0EZ7yq7+CDRun0O4vISFoIyoy2jlRLs16VqmQFHGAVlesWelVHMMUIkgqnre8z0a0EFPopNo8cq8ojQFVA/VXeuITPt1oYsfGrag5JTz+ssfijB07BSw7vtDHpZc9Dr/3e7+LTRs24t7d94g6k+BMfaIuKpb6RANLyysIghDr1m9EGEY4fPgINmzYhkEvxYYNW/DCF75AfH7/+//8b7jtjluxbcdWaUTWG1XcceftIs++5OJH4Z777saGDRukxmTNuffofiysLGAwHKBar4rlES0unLIjwVyGteaBKmtwDriOg4pqDRoLsykYgBLKQtIK567yCCTjkHt2sUPgvC3So1e9FvO1IGdMpgmbUSQXkdlNpqSSZ9NbNwyAcERptg3TIgjH9Vax6cSvVmOKNIG1osBTrRwFyhU/F59vPGPggW6AJ/9dASDmz11NF/9ptUyxSuXBMEy913j/5n2RrM86sqiJNJxAEk4IqzGhByPBQaMrEmVJZLcI2rHeIRmiCPMZA0mFHajwFAmNkWR2jk2VRF18ydIo558LZO7vWPh0kmWaVpGGDaRRTWTUccSQGb4W71/E1yMYOlVcBBl1YWPq3HdZkC9uIWn3owKdWKcpix/uLVU4U4hhyGRqlY69Fo6k6va1MVVcL5zIcBwvuAsPR3YBOdboI9DpD8SN1KvX0B4NEVZcHLUyYRudyqMUp1gfabCZfuiVMOp0JfmwXiFln1ReMsEUI2xNBpJTpx8GwHFVkiDplgpw7LicXmRUEWyzUGnO4EC/i71E6A0N05qNadNFOUoQBH1kDQtZ4iOeX4Lp1nAodOCt34ZOmMAY9bHLjhEMl3FUizDwSojcBrxBip2dCOs8C4eHR1FrVaEFGRb6MZbsJlJTw4Tdx1TdwfFjc2iu34GeNYPecISy3kNkDDGX9eWiTyclAcO03kikPaO6h0tfcCVw5g6gO8DNb3g7pobJKoDWdZRkNWI3IdME8OGGf2jTS1EBjnaSoRxqIiknIMUFXJh9MrcJSMbwYnayYwlhYcgEu/tk4qlOCcE5AtYs8bng0+dTSYzV/oEAJqXaGmYadcx1hxg2N+LwYIB+1AWqOsJyioZXQ2k+gxUSxIrgB12U9RST0xtwzmOeBv28S4BjR3Hbh/8K5WBJ5GlGc0a83dK0C/qp0pLWiVxM9RTgGNkdREasfMcoF5aQHQJ2SlI7tJSsVyRfugIceX68SIFh9G/kZHLpfZnmHmOUgso6lYehjIf65OtgLhBZkwBqZO5lmNRtRMMAfYbV0ffP1tFOV1BZl2Hr2edh4okvBQYRDn/vS9h9/+2YPzyHda31CPpkvo4waccoxQHcSHng0K9TGKci21byALk+hgowqQdkxiigWOTfQtvmhVX/zmtGZqZIoTMdJZdSdBPzKx3o5TLaUQS72cB8n122GFWzJ+CzG5VgxbY0Ami2HZlDxAa7hxr0xIIdlWHQ14c9YTMWz01+5/ERaKRnqhPpsATE1YWBq4JJFDhCQJXHSFm4b6YY2mqeepEhXqun+lAptMrDVhVk6qZSsMDInaOPSqXeEBsJXwOsWhUdGsp7EzjtypfijCuuBA4eB268EXvvvwNHFo5iYvMsZs/dhcmnPwnwXOz728/h7s9/CRcFZOn5uC8+CqNsoZLY8vn/Ix6cj7Wyi2PHj6NUncTAdrA3CHDlR98PTIhGGVga4W9/77+i5Vho0DP00Bw21lsYDUZo1OoYMFnxFA9fPBaF3SK8fim8aUY+8DzsM3Vc9NKXYC8ZjuLhWBV2nsvGgJlh6KQIWPSl9A/kGOZGiBsqmukrDg8fDEko0lVZ9GWUVeesJ951hVFGhuVoiLqRQu8vYuuUh+Ujd8GzRqg3TGi2jkPzHSRWC3Z9F3pRA7ExA40G3UuHUdYTNCZqWFw8LqbpH//ER/Dtm76B5mQDW7Zvwa+/6CVoTW1AqpWwsBJhorUZvUGKIAlRaqQYhV0leWpNij8Q70ubN23C7t27MTMzI0UiAyBaM9MYRSEsz8GKyJBKMKRzGot3VHfYhx/nUj8NkpzJgpHFpGLamCoZuijgEg3+IJbQrcgbiRdUKayhBAe1sgGv7mIhHMK2SzCHGirxCFZnD3ZtmcL9e/fDbswK4Bjoyoh77ZEPiBMGxolg1yps8YCpgA9tNqyGiJzEantof/3wPOvkXrra1Ocbe7lj6Cqggl8FDzdnOknKppEqVkIcqevF0A5u5nPTxmSMYabGtzruAgdSybiU7ahfEFxmY5TJwPSMUh5oRUvgxICnQjat/BzVF9nWBYjBK0bvtsWlJTSaEwKGjsJA5gyPi6zadr+LxsSEgGSmdrsAACAASURBVNsEZ8JQgUnVSlXM+yVCPP9ia4tzmJN8gl5YYYaB7jGTFKQ2a0kIUwBHNnoymCwIhUVEJpVibpJNp+avAYveyVEXFuWtJ0mpC8CqVCqtglcFqFU8lyqM0AglNMEKSmA+khGswM5GaDVc1KtNdLt8zxJM1xL5KAMO0sQSD8eEDTJrhL7fh2aXkOkuMsNBvzfEhplpLM8fxeE99+CSC87AwX33Yv74IdRbBFp7whqt2ha6Bw6gNTODlbKHDi1GsgRbpmdgrXSxsbUOBw4vIauvw4LXxAo7ALYt+6/yqA3XyMBQYymYxx8yFFTDVMaK/Hft/1efSqsgFjfiRaYYexFBR2HbiqPo2kB7EIajeJ7lScgc5wJeiQSO7N08UK2QSos/KUHsBH4QICC71TFXE7ELZqMqbhTDjmP5wR6/KODIe/tMfQqOwea3mkfce9BrMU1SlXarM6TDEllnt99Bd9gV1RUBR95ouNcS/2HutXKvVp5vNip5Lgg4qnmvJNbjqbkKCC/2HD//enQy4LjKbswvesFSFs9TXlsCjnmSMp8iKdo5MCyNKZ7r/Hrys7N5QEkp/5aSV85tviafR6k1FwqDW3659xKkLRKEWdQqIKCQjyuAIvceY+FMpg/ns3iA52GD+bksjltYpiJdHbOSGANYRfpq22In4vcH0OIEk7U66l4ZZ27Zha9/7eu4/AlPQhwybMWRVORbfnA71m/Ygm3bd+C73/ouUrLvtBTrN08izgZoTpdw6Ng+8euM0gTzix0Bs8rVFvpDhs7Ywk6zXQeh38VUzZBAHw71+YUlbD1tJw4fPYaYOQC1CkKqRSoeOp1laS7NTE+i3V5Bt9vBxuZmXLr9sXj3n78H4WCE1179GkxONPGExz8e//BPn0dtooG/+fzn8A//9I9431+9D1u3bML//KM/wrlnnY3LLroYT3rKU/GdH92Kjes34kv/719w9atfhW9965uYqFfxlS9/Gb9z9dW48YYbRTr+jr98F+644y689a1/ga9/7QZ0un38zquvxlve8Hq0Jhp42W+/FB+69oNwPAuvuvqV+J3XXY1HX/ZoPO95zxOw/E1vfDMc28Ofv/FNuOzSx+Ctb34bnvgrT8APb/8eXvP7r8YN37kRd913J44vHBfvyN5SD699xeuwZWYb1k1uwo/v3YMX/PqL8Qf//TU4vtLH3/zT3+Gc88/AGbu24Mf33YM/+m9/jC9/6au4/uOfxa0/vBNvfMNb8H/+9//B3r278aFr3o7/T915QMdVnfv+N/VML+rNcm9gbHClGBswvZjQAgbTElIIhB4gtBDSCIEEQg8OocYkQIALoRgwYFPcDe7GVcXq0oymz5n21rfPjCwTcm/i3LfeesPSkiw0M2fO2Wfv/f2/f3n19dc48aSjVdjPLbdez8knH0s01U/OniVnM5OX0CWLBN050M120qrqlMaTQfMQwNFWyGCXYLq8ATzK/C+kEyPIcdCXshM07NuqA5Vk4zqp/hhDqxuYMGocE8cdyMcfLKGxfgShqM7VV9/AyFHDufLKK1SQ0vr1XzBh4gRaW1twup00DBlCZ1cX9Q0NvP3OImbNmm34UMaSLF+5hqlTp3P1VVczftw4bv/xj+lPJlRAU2dnB36/jymTJyvmqYCNDoem7EXWb/iCQ488DN2Wo6Ovk93Nu1XmhZRyyXQSh8eh1hmbZtRcqgWqfjA+Z0ltt0+o3gBIJPeysBQ1FTiiJMFi/WASMFASxYXZlygGkwgjZxDot7d1oGaYjGBtZnkd2Yvkiz6uoqRMkknLfesTHqkCuiw2ASPl9TNFia8hrR5gzZVWM7WvNIJJJCTGYFkOCtxR69ZAZ7Y4sQ4OfimCYcV1cd+Zt/R3e0Ey4/+XwnxKAKXM+yKdjijGoZrv8m5y6SC5VAW5VI1iFcr8Z7YmsDi6sGh9KpnbbC3JsZUWoEjQGsSaGSRHTiUFmzIY9wI9SMq3AJVK5l7MUDAYpkYwkGI/yvOFYZoNkkuXk9MDZFLi4SjnSeZC4zxbrAmsomyyZ9EcmmLTGl6bxf1CkcAh7y1rm/K9VU1tq9pvSvMtrvcrBetehmWJ8W6wjY1rVJSqyz5UPBzVpSqFJhRNOg36MeQzOXxeP9FonHAsztDRo+kI9ZHMZZl+151Q5lOMx/16ZDLQF2HFHXfitFipCZbRtG0bAY9beTVEov2Knq4YjsUbxWCLGZOBDJv/hOFYklQaIIsAjnlCTvGyNOPSxZvORiwDU795Jpw2R9HM9WWr+PyNd0lu3IFPs9BZ6KW+oQpLX4JU3kHVjDk0zD0bKsog1M3ux35Hz55tBCePY+S8eVA5lNhHa2h/+T26N26gZnS56lwVYlnGTjkS20XfkwgzQi/8gff+/jJjDjiASSfMhXFTDd8Ia1xoXWCV5DyhHZhh8w4+f+c9WltbCVtg/g3XwNhRsG0HS3/zELXRnPIklFul12UibpfJVldAhzstiXJmYlqmCDhmFRAmElYBHCU8JG2xELVLUIc0xXPY83k8YhIu/hqWlJIY6yZJM9OU56Mk8ArrTaS+RgEj4KRMHLp6Xxn3EnYiydTJ3jgZZ5BDr7oephwC4iVAEvJRiGchKsdng9AePlj0Oi1fbsIbqOSoufMJTp0ByRDv33Id9dkYiM+OO0hc+ZrF0JwW0gImZh34El4FpGVs/aTEq9PsUNdXvDpdugBaho9pTBibFoPhKziQ+swqBMYwWxd5skx2WpGJLoxHtelEwMu8Av9kgTM8Bg0DYiN1WfrhwhoUCbQAazn1Gl6TAz2VIyFMFY+HlBX6kp34KrMMP/AgAsd9CzImdn3wMuvWrcRk0ph75Q3gq4b1n/Ppy39SzCO3gM4FOT5hYIrE2lhgjPvD+DwC1vhkHJgK9LkKpEReJouK6hgJMCysTAGHjS6gPF+S0PyVVYRSGQpeH1m/n4kXXABV1dDXxvIHf4ZbmE8FhwEs5oRxKECSsVAoZqyY5ubF58IoHoTZqFvTZASstog8v6BYjhIkZFGMWkP+amTPGaFG8poyqUkAkfiNiv2BAislHEkd//49is6kxqJc3PzvbUQY64xsHh1eH92xKDmnhtXnpS+dRBt3AIffeBtkbDT95g/0fboCv8tCMpMAj4tehw3X1IlMveh8Sd/io98/gnnJSoaKJUOuE6smAJrtPwJM9+9TG89SDYC8yOgyuLzlZDw+vozHOOWen5KvsquOli1R4LkfXEWN20Wt00VsZys1Hj+ZpK6KEJFW7jfgKBsQ4U8J4Ggx2IYZYTgK4GizKEn19qDTYDiWPBwFWBGGq8NgOEqim+oAKpZFSToj343xbJNVWo1lgyUlPyswQiW850kWMjjsNkQUnOrpoDHgIh/pxKL3UFflplCI05+I0hVJYPPXktfqaQsJobuKirIaTKkIFmEM58zU1zfyy1/9miFDG/nm+eeSzqV46LHf4w36OfGU04jEpMM9ikQC2trC1DXWE0p1YBIfV1nEM0bwggxDMaYXBoEs9rFEHLOw6ws5nB63wSaziadSVrGo5PzJ78IyPoVdrQn73qTkcFI0DkgUZdMiZ0pYSHIupCkpc7wlR9Yl85YJe0KAFxsBjxV30EO/nB8Be+MS3BTHFW+isdLLno4uTO5yYnYBHGWOHriB9v15YHAMBkVKEIgMwn24LP/2cDbu2/1EvP/td/vHJ/wD4DgQcGBs6gW8kHOupLxFhqPavKmCPqfsVqTwkf90YRWJ/GYAcDR8meQ9SptAY3SU/m2IeYzNYE4BJsKqGgAcBXw0S2PPYFzuZacZryFrg7DI5RINAI6DQoXk7+W4+/r6CAaDA8nP0URcpbFaxF9bkqwFpBKvK7MZr9tDRtcVsC3McLdLjNINLzf5zALCKIBKxnjeTE7zk1XKBqPhJWuPsMNNklYugKJVGBaG/6WE7yiFgHxXe8AMXknrFTZ58fFVrz4BTuRRYj2W5NQKzLCY6MsmcTp9WJI2PDK1pHoxpyPUVwXweYLoGWG2SzErDcg8WZMwvyzkMj4VeOHVkgT8LnY2t6FLSEbeROOwofT2dCFmOV2t2+lq3cEZp51ALhmmo62Z+pHDVfiU3teL3edWn7M/k6I7laCnr5eA3UGuM0xdWS3doTQ5fw2dmp+QyYZJcyjLF3cqhmYuqKA8UXx/9WHMhwbIOPBV/LexozEav8rPrOj7KSNNMeFyBstRBVH9DwxH1dAsJnHJtdVsNsOrMGuw42T8KIBXAGpVMRkwaAlYjySjAwxHJXmXNO0i0CRjZm9K8dffe1/HZfm62/rrJNVSR9RV1GCTpHEpqoThWJB71dj0SYEljQABHMWeRwr5UCRELCnG+gXFHhLGr4Dh8p9MqarANJkU4C8WFWJ/U2I/GqXV3iNWPooK7PhXP8W+n2ww4FgCG9V1LfV7BvkiynEJmFxiLpYsyUw5Y+2RtUYljpbCZWRNK14zaSDItRHPQnmdkl+i0+0gIxYISitekgKqTskAsGEAhgY0bBSzauU1mFKqNigFChTl4MXxoY7vawDHAYajXB8Tak9WWVWtWMrpSJS6skpqA+XY82ZOPf5kln+yQjac+AMVHDPnBCZPPZRb77iT3lA/ejyFOEPLntfptRKJ91BR48OibIM0unp7sdrdNLd2KeZyRVUdwfJKREYoQGx9TZD25o1UBj243D7VBEllBEyX/YwNj89Hy54Whgwbwq7m7TS37sLpsiobIrtYYul2Dh99NHpfhuOPmcOKTz7l+WefUX6Fd951J2UVlfzo1ptpam1lytSpqnm65P0Pqamo4vqrruXsc8/jzY8+orqhmg8/+JBrrrqStauXEwn3suKzT1n09ps89uhjdHR08djjC2jd08ETf1jAr++9n1Q6yzVXXc0zf1xAPBLmxptu4J5772b48EbOP38eFrvGBx++TXV1FcFAkBXLVvKXhX/hmWee48DxB/KrX/2a6YdOobzGQ3ltFdt2bmJn0y7VnB82dDhtTZ385Ja7uOPGu7CbXfR0h7npppt54eW/MH7iWJavWcHL//U3djXtZvOWrUQjUXZu3s76TRs558yz2b5lM9deey0jhg7hW5fM58W/PMtZZ52Gz+vgoYd+x+mnn0o00Ud7qImsVZRldnSLnZRI6a0O0kLkMEujwLgZjBo/q0BHBTgWhOwg9aCZrNEfUcQqY52UEE6L8iYupPJ4bW5I5agJVHLAyLGMHjaS5h1N7Glpw+0OqvCMadOm0tnVwc9+/jMWvfcOeibN+Recz5+efoof/vBKLr74EjZu2sSso2ar0Jjm5hYOP+Iwjj3+aFLpJO17Oph15FHcdtsdrFi+Sn2X87hu3TpuvOkmLpw3jzPOPQuXy0lbW6vyzRw/aTy333OnqqHWb9qg9hBOj5N4OoHm0hSDXKT9A8z2fwAcS1u1kiS2lMIrYKN4EnrIZ9zksla1fpsEM3BIWnEMLP0UVCBKkWRUJBoNhL8UfQmFUaeS4nPC+iwy6OwCkMXIZmQNrzP8DwdSqWU+Ea9ACYMRabWRUG0AiPJVkn7IP4UNJM3uIstPGen+E+Bx0GffV41TlCoXObF7mXlFpeYgeflef8KSTFgYnyWJs9QAsof3kUuXkUtVqURoWc/MthhWZxdmew8mm2guk2ptyefsWE3BvYnhA+tAURJdsKnsDwNwFKBPSBkG4KhCXuSKKz8PIWyUUqwFcBTFrA+ywrasIJvykdWdRsCrOYfFJtLpJGZLFJOpD03LqTndSJwuWqAo6w+B9gz2/8DaVlTRiP1IOpMklZW1sMRu/MfQGCX5HpDrmzF9NaXakEcXw+OLkrlUUpJ8zKRz4pVXSWt3Jxangxn3/Q7sbiODfX8eAn/rcZZffy25ZIqGymqi3d1oatHL43BqpLOGLPMfAMfiCqu+7W+9UWR6CJtLy+dIW/IKiMmYzTh1MZW1kzZrTJ5/LsyZrtr/kS93sen199A/28RQv4eubDuVteUkuyL0ZmxMPu87uGYdC247hLvo/ctTbFr1IY4JQ5k2fz40jIOdvfS/v4adS5aQirfhd9gwp0z4hx9A7dxzoMxPz+oltOzYxM7WFs664mqYfhT5rk7MvU2GbNOVB7cTPGLOCtlVK1i3Zi2rN27lkiuuxDZuLGzbzru/vo+aWJagYHgmCQ8RT78cNpLKN8+XlILAUgQcpSeUVb54nrQwzwRMs5GwSviKWYFhUhyJJNenCyilo9viKkQlgw9TXlPBHq6MMNbALqnCIp+WqyfJ3JYEaVtcsevCmo2MSaMuMITt4SQzb/sJjBlFbveXxOMhfAHZiIumzwwVVVDrpnfNJ6z5bCm7mto5dM6ZTDz2WGjeyJM/+RGHl3kxh8PoeZvyZfPYdSU5KijbAYcKqxFAUbwDJbE7YXVgztvxpiStWgKCDGAuaTPCk4TxKFJd+SoFLUhxphiE4uuvAMosKbvQqoUlacOr56lMJlThFHLYjIAZq4CWEkokLAwL9owLV8aMT88oMDYiIUQODyaTA4tVU5vVdLQLe64Dd6CcHmqxByvo6d1OghQ5b5CT7vi5mMCx7Y3/YvuStwnoOt6UAH0WxVoUANGmSDIG7V6lUUqRohfwp4z00XaPyJItBmAnDEEx9MYIFpKrKcxUZTUgnEyvl7ZkkpjLRYfZyrxrr8c0pJHQurVs++OD+PUEMZuRJKtlLLgzqHMh50jk3GmzlZRF5A6K+2CEsSi0Q7zmDIDWItRwkaerFDkrGaHyK0mg3HbGmLMp30nhw4gfqmwYZKb6akrtvzsRGfOd2jQXO+kG08co0GWi1SUwyuOhVzxRA17iZoibChx6wTn4Tjqa1e99QPa5v+Nv60RCu8QIP1ew0Ze3srtgZ9rZZzHuwvNofn8xa37/B0ap8RPGJpL6Ae+Zf/e4/zf+XpgPGeVL1NsRwRWspCudZegR06i98AxltNL33CtsW/qJupcqpWPfH8UqzAKLhXgqaXRQ93P+NVKJBXCUsSAG9DYDcHS52GkzGI7bA3s9HEXa4swJ26mgAMeMSVoW4uEoC0S2CFhkFRAhCdTC/hP2ghQU5oKRRqjGtUqdFM/VPHhtarM2cfR4yhxuou2d6OE+xk+fBOFOelq2qaRIs9NBZ3+cft2MxV1BMmcnmswodlcsmiban6c82Mi8877LJ8vWYnW4VGJgV7yTOScexXMvPKeAQ/FAikZSDB0ykp5QiIwti8VhVUBMJNyv5Ooy7kTmXVtbq5iM0n2sqKykpW0PdqdDMR6D5eX0h/swZXWVLi0Mx1A0ovwbxfNRAFxhzIkPm0rtLUkJix6ARmS3bKyt5CxZdEdCAWK2uBtbxqSWL7vbTsal4Xb5sMSkORXHm9pDtc9Ob1+YvDNA1F72NYDjV8DFUkd6nyFrFNrGfbd/BffAs/Zz/P3v3EF7X0Wd468AjkqiqQKKDOaUnHfZrAn4JkyprFpgjLVHJIwKFMiLQbeR3F4CfJRwUcmtjfczJE4iezFYjMrTsOgZLEwzgTlFSudyGh6rRnFfBCuL30sMxxL48M9YjrlsDrtmJ63ruN1uQv1hnC4XqZyubDxEYipSfflsqURCARjCavS43KRTYl5vSHDkfQQAFyakePjZHW6y4rkl3qLKMkwAU7EWyCowvSAsFCXjMRBWg92ozI8UK0/A10w6oZ432PdvsIS6xHQcYDUWpbvyb90MCbsVl9sPkQIBixVrqptcvIe6ygA2q5tMLkAia6U/myKSTZEypckJY8NUJtwErIl2TLkE/ooaIkkdu9dHOB5V6b0Th43j49VvcdSUyaxf9wllHgexnm4S4bDh1Sq+if29iimgVQYYMnKYSvQ2pzP0N7dRVzGEcKJA3ltFj81DWJjcdpe6trZUCpusrXJOi4DjvuD3vkDj4ECtEttR/J1FlSJ2E2p8KeaqeDkK21ZXY/F/BhzFn6tUpslYL401A1yTOcVo8BhsSUlMljlJSW3NBcLJiGI6CntOwKwBaW+RsfpVoHDwPfuvzBz/XWiM3JtDahrU+SzkCipkUUaVStiWZOeCEXCjtBRSuIviRcK7IiE1BwsZQpigAtLJvVYqyuT+U0ExUhcVGcZGa2Cv+YiSJP8vAY4GeLz3MRhwHAxEyvUUlmOJvVgCLGXtkWJTvtR6MUjSbtc05QUvAFtbW5u6RiKpVqx5hw09l1TnZ6/UsQg4Fud8BVRIQ8MibE45SgMUUIxH8bhUzSrDw1F9GQLOIp/IuK9L+7JiP3iAiyaAY1JAFpeLbDxJMhSl2htgXONIhlU2MHH8BJYu/pjhtSO47PLLSaQzPPnk0/RG46pxl4ymaN66HT0Zo66hkqEjalnzxXLcXoe63u0dnVTXNlJXP4yu7ojan/eGwiSSSeLxGIfNOAQbMfpDXWzZ+iVDh41k0+atnDzndLriIXY1tahdtMvnolzAya4Wvty5EatWwOm2UkjA+MpDKNMq+OnttzPnqNm88tKLnHfeN5n7jbkqFOX4k09mxKjRTJk8jXBfP3WVdVQHK9W4/e73f8CbH3+I0+vmw8XvctWV32fVso+xW+GLtat4csETypvRZtN46W+vsWzFGu797e/51d2/wV9WyU0/upYHf/cg0XCIu+66g98/+Hu6utv5/uXfY/ZRM3nyyQVMPuQQwqEQG9dv5K2/v8VNP7qJI46YycKFLzBl2sHEs31MO+wQlq1Yxo6dO5X8uq62kS0btvPKS2/wxMNPEe6JKEn2r399NxbNzO133MKxJx3NnBNO5Nvfu4YPlyzlhhuu4dOPPyTgdzJ71qFce/Xl3HXn7XyxZpXab775+husXrmGfLbAsMbhHDfneGpq/exuWU06HyWayRDN5YkVhMxiRxfvRYtGRgw3lGWCYWeyN8G6OBZtwvI2QpSMJVfuZatqQoi3q9/pJ5/M4bY4qfRV4Hd6mTPrGNavXc/G9esJBHxKkn7CCcfz4ksvsWz5Z7zwl4U8/fRTVFSW88yzz7J953auvvpqXnnlVT5btoz77ruPO+64g+Ej6pl/4VyqAgGmzJjGzTfewtlnzePQaTN59JEFjB41nl27mrj11tt56OFHuPHGGzl48iQuv/z7CnicMWsGv3zwbhpHN6o9rEipgxVBwrF+bC5pJBmMeWN+KG2SiuxAxRBU7q3Fe7IkXZbfS56CXzHk9KSHrC7kAwG60thdUWzOMFi7FctRNAsGG3IQ8KeSmsXbUJovDiMhWXeT0cVXXJKqxbg+rIBau7lWvZ8AYQab0QhFMb4MCfYAu9CAjveyUZWNWym8ZjDYWPq5eI2Nlu2gGbJ0DgwSy960aKkLZJzI6wpzsuRnKcW0YGDGuVQbNvGpVP6z8jcyY6WLY0hCdVwUsj7D7kn2KZY0JpuwGyVYJ2aE4iiAW8MkwKDgHIMZlAPNG5tiiMp7KJ9L1bApyaqLid4KJTfSqw1fRyPFHOXd6MeUrzDk1HpReWoRlqowSCXwNUYhH0bTCtjtwnA0Am0G75mUt76UV9L4FoKIAj1NZDK6kuznJERYgbyDQGHF0JS1Tzwjje/G+bJg2ikp1UUWlCErLHajigxHt+aio72DIY3D6OmPEE6nqG4cQm80QjgvbJSAAuX256Hl07iSYQLmAuVeH53NLQQ0BxV+Hy3Nu6mprVFo/WBJdcnHsSQTUkf7HxQcqosvDCbZ7FvyKs1XAEeRGstJixYsHH7pfDhmCpRLJHKWXX97h9a/LKIio6NbwsiaGU1ksNYMZ/q1d0L9MFLoOKw51vzsx4RaNlN9xEFMOO00qBkD5iCs3cGahX9G37MZTz5DNp6nfvJhVF72AwUkbnjhj3z6/lu4AwEuuP4mGHcIyxe9S+eHb5PubCJmSmLx+xh+4GSOPOVkKHcS+/wLnn/+b5x65rnUT5kCfT28+LOfUJHM4FdpQlZCml2BNb5MTDHsTJJeZLKSsAuII4V6Vvk9enUDcMyabIqtF9YEqDQYKQJeSfiIXD+5gURmHLMEyJkc6lxq2YIiYdrE0Lwgsr8CWiGOlShmc78KqInY7QpwtBQcfBlNcc6jj8Lw4Wx6/TU2fPop5ki/SsCscdZSP24sYy86FWq99Ehn7OXXGXPQLI4+dx7EO/nNdZcz2WFFb2vHqnlxWMz4zWny/WFcJrtKqY5ZPQpMFIajMOR0s0ahYFdehwKManK/yFSg9lsSHFNQwJkAdPKzjEHxDQw5IamYnuLfI2PGMG+1ZZ0EUzmGxPoVS6PT5aBf/A6t4o+ZI26Xro0FTffjTVsIppOq69ZFFps/qAJi9EQWj81BwKTjTbYrkL3TUkvSakfXO3BVBdiTg/Ou/zHUj2TXqhWsWriA8lQKZ8aq2KW6JCrLolmMThRQVNiU3kyOQArK44aEoNVnJiL0qGJKoJHKbHidlKQHiuloNhET4ClXwNk4nKaciTN+eA0MGU708zXseOS3+PWoArLTFqtiKoo82p80gnXiNjMxu8GQlXFiMJSNhd+ezyiZpryP+HfK85OqS2lTrFoByEtyaknWdmYzuEU+nhNphPiCQlrk7EXD8/2Zg0rd9xLguJfpU0xzM5lJpNNY3R76s1nMZX46k3EyDhsn33ULjKnimV/8kpGrtjGiUKA714fVqVFIWUnjIV8+jC6Xl5Pvvxva21l060+pikVw6n1YlD+GYyDxfP+Of/+fJUWg3WUj1BumOlBHKgVJk43WTJLc0EoS/WEaQmkOqqqlo70JsYMR8FeSTP3VlXT0dqM5VIz7fh2EYt6IdE8KW5FUW0XGBHGXi102M1MuuYBtfodiOGoOj/LScSnAMa8k1TlTVjETldxeCj9JV82LP6uAjbqay2KhHuymHJpFkgalmLSgWSV53YzkVknzo75mOD2hXpLhJBWecsJdvWQTcexWEzaryEhjlFWXkbeYSIqVhMNFSg5ZcxLX0zhd5aTjklxZwwXnX8kfnlhIVM9RWV/Lro5dfOeKy/jzi8/QuqdZSfUao9X86QAAIABJREFU6xtpb+nA5fWRkRQ78dBNpfC43cr0PpvWKQuKsXgckYQKOFMqBgWwEUaZFLmpRByX3aY8k+R3IrsWb0clE7cY7DjlCVgEG9XmR/kJljzXzOQzsv1JozviSoKrSfhTWlTraUnyQKsqw+sJYomCOxnDr7dT6bYQ6o+R1bzEtXLFFjcepY3c4OFQ/N0/yKuNefY/ARyNdxkU07pfo/A/e9JXR34pRbXklSRAhLC8hPGnWFDiiZjJIenhaRmrLit5leCKCnUQVqr4OealCJItrd2QREkJLiCkAEIGY8xIi5CwAtkUqmJK7QyNoDLFYs1DwBcoshdLvp3FAr4IUghYJcVICSzde/zGbS3MRZ/Pp46tP9KvTPD7oxG8Ph+94T6cPrcKf5H384upfSxOdUWlSl13OhwK3BDQQsaiSLBFki0ej9F4nIqKSlJxYccLYJojn5UQJGEmF7FW2bEMACDGRxPTF4WVF4soYUUraK0UNjHouxqRJcBikMdjCZAUi5iI7EFdHnKhjLKNsOs9pELtVATdZLJW0rkgusVNStZyu0l5XQtzJpP3Kma+NdWFz2klKYEzDjedvWH8ZUGCZQHCkW52bd9AXbWfYfVVFDIJUpGICkcUv9Z0JEJQE4a7TlZY8ZkEplSUsY2NoovD4fSrsCncFUTMLiJSYGleCmabUh4pRricD7V//8dNsGEXUgpAMxxsS8CjwewXKetehqNKXVZejhkV5iMA1QAx5Gsk1XJ+VcyK+MIKgJjLK386aegopm3Rw7F0bWSOF8aHVViQNqsCqjOmLPFUXM11AmqpkrK4nn+VrfrVO/VfARwFGCu9zle/y0eqqaw2GvbpjPpSNjKaUwGGIiVV/qQSCCFseYeddDatxn1c0tsVw1H8xsSvcS/gKPe7PF+SuqWxoOYCmXPlXBWvk5GSbhjw72/DpXTPls7L4Cl2AHxWVgTG/SHvKcCuCo7JZtXvpFEg10ldF2FjWgz/09I1E4BSbBXkPLa0tKjXEJsPWa9i8Sgur1ZkOMpzjLm+MOBJXWSXqaJVxonRKBGwUTzp5Ly7HBK0YADdKkW7OMfJzzIWS5L6ASuJYlNHPrPUq5J2LHOT02TDiQ1zMoff6mLyuInMnHo4qz5bzY3X3cyePR08v/Cv9McSWDUnTa17uO6a62moqWPrpg2c9o0T+flP7+CeB37BypWfKQZZsKyCFcvX8O57HzKqcTSvvvmmAn6sxSCPAw8Yzf33/ZwvvljFOed8kzFjx6nE6N/97iEefmwBSz7+TCl85Dhv+ektjD9oNMvXLkUXOyxzCofJiT9fzUGjDmb18mU89vBDNO/ayXvvLsJkM2FzaLzw4ousXP05v/jZL8npBXr2dFNXUcfW9Vu4+rrrWLx8Kd3hHtpbm/jB9y/j7//1MrVV5Sz7dAlP/nEBjz32mMpeuOfe37Fs5Rpee+UtHn7iCfrCMa6++hoeuO8+5S8pHoIvvfRXZc/y7csu5bZbb8bpdHDTjTeoptEdt91BTVUNd9x+OwcffIiSVs86+giwpZg6/WA+/vRjdd+uXrWWaVNmsGN7M/f86nc8/8xfSSdEJeHkO9+5jKOPPZKzzp7LETOn8fY77+HUKnj99bf4yU9v4XMBez1W/rDgQZ588nFOOvkEfvzjW9ixvYk9rd04tYDyoesPpXFI+Ko5weHTa0mlO+iNhuiLh4noCWV7lLXaydkc6NjJyhwnRAYJsSgGqhnEtbxqdJVCyVRTwCT2Mxp2q6ZAR4/mpb25nSFVQxjZOIpQd5jzzjqXRW+/S3dnOzZLHrdL45hjjuHll1/ilVdfZXfTLh566EF1jzU3N3HeeeeyePFibrvtNuZdcD6HH364YkTec8/POOLIg+jr6+C2W+5g0oTJXDDvEo468lguOP9SvO4AdpuT39z7W957f7FiT46fcICSbst9dOn3L+Wsi89m+pHT2bR1s5qnBHDs6O3CZDNjtktjboBf/JU9miwaRjCosYcSwMrw9ReAkGw5ZCtIxbxk0poCHC22NJo7hM3Vi8neQZ6IMVcrpmGRIKReq5jSrEIcxUvQo1h2GV0ku6jUY5M1RC6vU8i6MAlzv5hgb/gTynEo+Y3RmCjd/Gp+GdzQkCbnVyTVA+DXV5iO+7RkBgOORvKzEdxSbJzIa6rPI7iWNH2FtZQwkqHV5kreV5RVIhU3yHYG4Fi0fzDZinJ0OxkpaJT3pSETV8EswlJU6eEWxfI03qMUUFMER/dJeS6lUMu5LcmXS76JJbCvBMzKwRQB07wLq0nuGat6H+W/KIoQMatWn1dYaHFsUueoJpsAqEb4kgFwinrGOC7jOhQBRzPomZQKfVPGK/uc85KHpwE0ZpREVM6nSMetmHbOOUxtS0pgY6kAKIXGyGvJwmuyiHzGQk88RqqQJ1BdRSxVotSWNPz/5uZdJSDpeBx2wp1dOExmKtwSLpGjIMbVgqqKZKwYGlPyHiiBjsVyY1/w+t89BOUPJ6EqAh4V6HVJ51vknQJUaeS9QSacfRrWk4+gK5ekyu4hv343G//wIrntuwi6MoTTYZJ+L41HHEPdvMsV6zPtsKKlwnzx+1/RtXMd2aFBTrr6GnDVE+uK46luRF+ymBXPPIgjGsZidlA+aSqNF34bgn7WvvgUW1ctUxf9nG9djnnCdFo+Xs6ah39PXS6Nz+MgipVEcAgTjplF2RFjIKfz8F33c96F36F82jQ6Nq3FkuigsrEB3JXQ3ke+O8zmVSvZ89F7yl9ixsWXYp8zm0KThB1kQRKTEykW3fsgHquTw486DiQtta5GsYhIJmBPG9s+WMrWT5Yy0q/Rl0hiGjWBEYcfTs3BYyEgMEAeIilCETPB6gYyq5fx0fMLqM31o+kpMnnpPNnoT8ZJVFRw3C9/AQ1DiH30Ce8seIrKRJYyHGRTNtIVPsZcdDzBww+k0NPBvb95gIsuuoaqURPYQ5aO5h1MHTUU4gmVdE04xOLn/ogtGhd9MjOOOg772edATyuR/p34KgIQrOOD519g3ZcbOOmE4xkzfqLhkuqwgcMJW3ew5c33ia7cSoXmoj+fpk/LM+HMY6mYMBJzdQV4AtCVoG1zK3U1o8DlZ+XNNxAP93LU7+6TiEJa166hYdZU0OJQVgXbonRvbWHdu28x5/hZcGCjMYm5y2FPLx8tWkzP1o0EI60cdsRMnEedCYEyVjz/MNOPnQ2TpiJx3Sm7S6VN07WV9Fuv8/p/vY2vqhb/iOHMOHaOAm8R0KAQh94ePn/l77R/+jmT7NVKmZ8f28DQc+dCXTlk0lBZAS2ttCxaxPqPPmS414Pe2UlAEm5FIF2wETVpxFxlHCag+NiJsGYF3X/9E3pfM+2uAragn/6OMDXuCiXBTAproLacsgNG0TBrOgwbIhU0pJIkd+5kzaL34ItNNAaCtKYSxFwajTOmMXbWTKipBmFqyTWNRtm46D2+XPIxwyx2gqk0hc5uHDYrGYedjEoG39/HvgzHrwMcdWlGyG7Z7SYqRapY/ZoLnHrPz6DczhM33cgR4SzO/l72FHoJVlfRvaObEcMOpjtuo9Pi4OTHHoCudt6+9U7GuKz0tm6hrkJCgWSh2M/5c38/cvF5quS0C7AqieYafaEk7soadsYjRCpdBNxuLJt2MbVhGPF4H6lYBL/bpcCDuMjuRAIpvk/7CTgqQECBBwa7RjaDWbEF8LjZboGJF5xDc6WPiMetAEdJrffkCmRyaeJiLG1O49VjeJW5cYZ4LKpSZAM+Dz6PpG8WqC4X82adbFo8YxIKpMukU8obLpHP0Z1NkbWKsb8Lq8WNzezBapECy6aYg2KajHQkERBINhUZxb4yRLA5fEEfzU3tDKkZSzxi5q8vvEM27+Sq62+mL5ngl/ffzcTpkzh46kT8QS/ZdBpTtoBmtit2WjxnMPgH4LoBhtw/XtzBHl2KlaZaSAbQpK6JyKqLLEcJ8BCgR5gcigAqQKWuq0LRYJ0IG0mKZJMCHJN2kVeYcWeD2EQGk0uSIavWMZfDy5jKkVjCPRS6NjO6vpw9bZ04y+voKXhImaR5I6CZUawaychG8MOAZ1AJEBlUFRs/7n9K6/8PgKMwpwSAMAp72dCJXWFeARF6IYsuxuFi4VEM7lCggDQyZcyK/6ZVWN+GfFMSJwWQjCcSZHMZ496zmBWAIx6d8j7irSPSfAGkBJkTtqHb6cYlAIryeywZVQwQIgcAx9IYHDzySsBFaeyVLGyMRq/BICj5fZfmztL3wXWCPE8YScZerpjALc0CIQ+oMb8XHBOgrOQ/uPdYisJgVTAaP0tDStgrhvplPx4ijzbFcUoQXH+GCoeVfKyVVKSDynIf4aiOKzgGXfPTI4E5HhsfrFnKyk2b6U+IFYGVaLwLr5pr7OhJYWyIN7Rs4K1ks0mS6Qi+gIN4UoIn3Oq6hcL9KkXWlNJp9AUYFQxw7pyZVJh0rPEe2nZuZdLECTh8QXY3tZMQVrUjSN7mJWPxkMROf7aAWVjUdqdKPjXGig27XRpA5gEmmwBaxbO111NbZMBGtjI5kVkJKFf0cFSSZzOKfStjTVi3JasRBV4OCo0x7t5iwrDI+c0G01UpAwZJqpXvk9U6INlV84LMB1ZpfuaIJmNEo1F1zF/1cfzfklT/s9Eh8mm5RzMpHSFXiFWTw6opIDKbyaq5Uu47qY+kiBcwtqu3W8mqHW4nqUxKpRTLXCrMZXnIvahJAVe0xzD80gZbGnz1Dtvfht3efsvXgY1qDi4xor9yAkqsZmkoDGYHyzEPth2QayVrhqZpav1Qn89uV+Cw5tSUQkLWwZLHl5rbRC5Y9LMUqd7APK3AiBJMbHjLOuxOJTiQ1xbFhMx1piIrXxW7g/1JS2tjad9gztOfjuLzeZX3d7wnQpnmZ3hVI8OrG5l+0DSuvfI67vnlvaxcsVbts3r6wlTV1nPXz3/B0OEjOH3umTQ2BjniyNm89PKfeevt13jz76/x1J/+pBpwd95xFyOGj+KHV1zFlClT+emdP+GUU06io7ONs88+g4cfeUCBdGeefSarVq1SWQc9PWGefmYhN/34Dnr7Yzz/l7+wo3UHN93xIzbtWEs804deiJJN5Siz1XHgiAl4XA6OOvJIjjpyJvf/9resXLuCxuHDcHo8nDfvAlKJDHVV9fS0dnPnLT9h3PAxTJk6hTWb1+L0aqxesYzzvnkmu3Z+iZ6KsWXTegV6vfTCywqAevGV11j84cc8/OgTPPP8C6T1HFdddS1/eGIBXV2d3H7rbfzkp7dTVVnBtT+4ilVfLOfaa6/G43RSX1dLc1MTr/ztVQKeADUNNbz++htMnHggJkuW0WOH07x1F+FUGL/DTzqvs+yzVfzohluoqqxj5MjRfPjhhzQOqePV115EM5m49sYfsGzJJxw8chI97V1s2LKOL9uaaN61mcbhjYw7eAK33/UL5px8OstWbaSvv4DdUU2/bMBNPhzOctKxduz6ZobWmmkcVonLA6FIG509rSRSMZV8kZb5zeYBm4eMyU4yJ/oow3tVmJNSqaqWlexbiv50AryYzeLraiEp+RLeclJxnVHDxypSx8zDZ7Fx/WbaWpvwOISdn2fixIm0tLZy//33s3btWv7w+OP09fUqUPOGG67nuOOO409/epKPPvpINRtnzTpSeWaOP2gMvb3d3HvPfdRV13P07OO49KLLuOH6mwiHImo9t9rsnHb66dz9m18TLA9y6+234HI7Oen0k7j8uiuYfOhkVq1drdKpRdFmc2lqbhWyltUun+6fMRwlQFDuP2GpCQBlAI7C0BNZcD5dSTouDUu/sY8zx7C5utG8vVgcHeToM56jADhPUTpbkvgKw1F8fDVslnKyqYA4nqmHy23G6oiSyQoBaTDYpswzB1jQexsxg30VSz6xBmAqoSlq3jXlsVplnZG9riHDVoIS8Z5UrGo1Gxbnor1+jjK/qbAUa0qFWmWz8vmdWCjDavYqK0GrLYfNIYxAqQFk/y/NY6/CbKTZuldRIZ9d5kKDMSsSZrNJFKQuBeLKsZa8MCUUR/xI5Zwa7MnBDE3jsxkMy6I37j7Sbvl8AjwWE8TVRxsU2rXP8wZJ0PcBBo28DrGykbe2WjWVum6zGtLrgmK/WslkDC9lqa8kJMZIDRe2qxQeErgkkKOoAASMNc65sGbl+fJ5cxk5foO8pwDuHXMOU1dhMOAoGz61rSugFmK/P0AskaI/lcLsdtE4djSrN6ynOxKnZugY8oqy/O8/zIUsHU1fUulzM2XCQTRv3UY+nsDvcKgJuL8/rLqKqmCSG6GYBrcP4Life011tMUFzAAcJeVXPBxN6FIgZO0iLibl9jHhnLm4Tj+K3eFuGlwBrB1R2v/6Lq0fLsUv3oFOiNQFmXrhpTBiMm3dEbzDG/Hmk6x79D52bVyO/YAGTvrBlWAqY9f2VoYOHYo5FaHtledoXrWcWCLDkKlHMPb8S8DrYcNLz7Jh6QfYbXbOvOS7MHYK3avXsf25pwmG+8gnYoR1E2FfIzPPPwvfqRMhm2LBbQ9wxhnzKZ91NBRiYAtDZzOKa15eD55KUp98xrpnn1ThKmMuvYjKyQeRTcewel1i2gfROOvfeIfa8moqZs8BCQsSv027Mh8Brw92NrH8mafoXbeKqvpGJpw9H8fxx4IlRqj1S8xOC/6GkcRSbjwOPz1LFrP48QcYke7Dn06Tz2mK8ecJetmRz3DEj2/EOmw42VXr+GDBM5SHE3izAkq66XKaaJg3mxGnzabQvJt7f3Ef8875Pg1HngA+H4WsDru2YBKAqrJe7h7177cfX4AnWmDMIdOo+sapUOUxTF6jEWiPsuHTZThqA4wSgEvPKSA1pifxVFVCRSWs3cL6J/5KYk+XSi8/5LSjKTvzOCh3QbSPbEo6sFVgCYLVC7taeO0nN5OOR/jmvb+BGjkWDaJd9Ed2krdqBOvFi9MCOzYZr5MNK8N8grXgLafji42sXryIvtUfcMjUqUy48Apwunj/8fuoDAbwDx1L3YTppP3V5ELdmNe+S2zHJlZ+sYWxkwWsmw3DhkFnJ/197fiHlkFVEHa3svv199nz4eeMGDOe2pNmwcTR4HcQ2rGVoNsLVTXQ2UXkoyV8/tabBHUdVzqFQ5nL24ibHESdZUz/zg+LgOMqdj/9MKZYB91aFrvfRzKUwOMIkE5ZsFVVc9CZp8DRhynQhmgY+qPgccPQegPUXfBntq9cjV7mY9xRMzngrNOhtpr+1mZSuk61JLJpGoV169j8wUdsfvs9hlk16goWgi4nnfGIkvXt/2NfwNGQHu6VVMumM55Mk7dayWkaUUkid9iVl+OsH10LNeW8c//vsX+6hkqRAZZbVCESbYsQT1qwVg6F+iEcdvM1EOrjg5/8HG+0D69QgCVhGCO86P/No0B3byfVVbUUcjZSeQv+YSMIuW1MuObb0NVJz1tL2LH0U8y5NG6LhCUVcInMKpNR0l3Z5Ow/w9xgRSjISRW6wsqDlFcAxwKTLjiHPTVB4n6v6vRacwUcafHUMkPAjsdZwNbbTLSzRcktR40ahb+slnQqSmtbG5FIlEQyNVBACVtCPLWENaWYLyILF+aHWWThmvKgFZZ2wawV1zRDBqZsBgq68ZVPKwal4TGXUd4KPo+PWF+K2spGNIuP2+/4JR98uoyCpjH/e9+mbuQw6oYOUcCQsBfFfkUKJCmohGWpitkSNFfcE+2zrA3eJw0q3wRIEAmjYs2I32wmo9inwhKR97IJm12R3gxGnGLQSVhDOm2kj0pRKICBLUvaKSbgYE97sWVEkpsmZ8kTM0uX2sbwQCNePYEr1sTounKaW/ZgC1QTtgRJW4zQmBLgaHi+GBIlQzq4d3SXwEj5jcH2+Q8Bx38R7P5nbKn/TrL5r9yTg6GCEuPI+F4MksgJi0KKEklrNAJ75LznBVjMZ8nYZNMmgKPBxpPzJam44p8qILKMU8VRNZKQFAgkjFcBJFXqrwpbktc27CdUCq6wgPPi2ytecjZ8bq8CHQ1PbrHNkHNv2FsYOW57R1uJ0VZSjhjN6GKg8aAEXPmdsU8UZrzh912aOwezJEugRwlkHAw6KmCu6BlpHMWg0mgQcbUkBzPSyA34TL4rn1/l9bt/m0CTSewI4tjzouow47PkySf3YMqG8Xo04rqZvqQXZ/Vw2vQUPYUUL773Ki2hPhJ5B0lhKZKiorycXDRLVoIAvVX4rC5OOeFEGhpqeeq5P9LW105OK9DU0055Qy1Wt5um9nbqKqpItHYyta6Wbx99OJ5QO7XWNNZ8gpqhdTS3tVFVP0yxKDpbJCHYScHuJ251YamqoyeeVoWw0+HGrjnI5grEkykyIlXTHDiFMa1AItnL78twNJiOxsWVcaTmBynOhHkhzMN8MbFa9n0DxdpXAUdpdBQUM0LmVYPVaIzDkny4FBpipGwa10mBSsKIlOJEMxNJRIlEImpeMlIw9waO/KeS6v/pHlZBYnJf6BmcNqcgrQpwrK2sUZ6Ohum/jDMVPa0YjQI4irRaczlIZVNqPRH+otzXcrwSFCMejspvdZCkei9YO/io/hWe5j//FKWR/88gy69bmwf/rWo+FZnACngUYHQQK1iuiTQyXG43sWhUHYjX61WMVJmnLJqcv0GBB4NY7gaurKhkg1atfWdMmyhyZM3X0+pLxqAA4MLaFpbjPoDjIHajelVTDrNDwHWdXDKD1+ahwhmkzBGkoayeqROmcvABBzNq2Bj6QzEefOAh5bMYicY5+9xzOWTKNA6ceDCh/hB/e+UFLr5kHqFQBzu2b+V3996r5sYnF/wJm9XOkUccyUXz57Nxwzo2bPwCr9fFn1/4Mx6/n3EHjOOG66/lvfcWKS+0Mn8lH338GQuefI5oIsvutjYq62tY8OwfWL5uCf2pbvxVDlwOF/3tKTSzkxlTprJm1Qoa6+sprwiyfOVyqmpqKK+qxCPe2lu2EeoKMWPSNOr81bTsaqK3t4vGUXVUBoLsaNnG5k3rmXvCKcQyYTKZNLt372b8AQeyp6OTWDxJJJZk6qTDWLdtEwWTlbr6IbS0ddLZ1c2xhx3Duu2f49Q0amuqcdjspNJxNqxbh9ViZtzYscoj2O/1s3LNShobhypZr9Np4803X+ecU87g881rSKeSjB0zjlAoQnNLG5htJJNp6uvrqKosI5OO4fMIGJ+hacs2zJECw+uG0d7TwYGHz1CgxbqNGzjr/Pl8snodPdEs67a2EtMdWLUquvskbM+J5hAQq5eG8iixvk3kM93U12mMHSneuzn6+/bQ291BIikBWDb0vJ2s2aG8HvNWm9rPi/KuyunGKgD5IGatBKLllbTWTEVFNfFYinhMZ9zYg9DTeU48/hRef/1NaquqcNsszDv/m4wdM4Zf3vlLHnj0AbZu3sLtt91GT1c3o0aO4IUXFvKHxx/j1FNP5bprrsHr8XDJJRdzyLQZnHrGuTTWjeLo447msm9dxoXz5qsU6meefpYjZ85U986LL7/I/Asu5IzzzmTGETO4+FsXqwCr2356O6efcwYHTDqQjVs2qXnKZJUgM7MKPlUsbNHX/zeAo9iNGQ2gtOGrKizQnISflKvwk0yyHFPea0iATRGsri40T48CHPOmvr0hJQPSZnm3ogRZNTgFvAuSTfmLgKMJl9uKVUuQK/Qraa/B2tvbiNiX8V1KlxYArgSqlXxiDTBNGlX7Ao7Gv2VPpcDHr7XtKQGW4pMuC1ZcpTELE68g9msCuGYdZCT816Zj0cKYrRJkLICbhOl6VVBMriBzouxAhOlYkqeLOsUAJhV4q4sXpl+Br4a9RAaLPa68HeU1lfx8MBiopsjS5/0awFGxPw0GqPpS3eASqCfsxiIjUl5Tzm2RLWqAmoYCprRC20UtoQRmGjbxA1OsRDM5kX+olGyjRjOaSHvBYLMqkrOYbOJXK9J3Q/4u58dgesqbmBV4aQCnBlCsAEcF6ImcutiBKgGO8prSlRcEOVMAh89HU3cXjoCftBlmPvQoaH6wS59gPx56AtL9fHzl5Wiy6IT7GVpZpWQnNmmASvCGsEkGAY5yco0giaLH2v7tNY2DLZqpK0m1+CqZC/Q7TIrNJIm7knYVcbiYcsE5OOcexZfNu/DpJmoCNfDZOj55eiGVyaRKUHYcPp5Rl1wKaQ9Ll33OoaedjDUaYsPTj7FxzVLKpo3j+Eu/DSknq1Z9gbvGb/iEbfic5a+8ws7tTQw7aBqHnfMtcHvY/cJTbFz6gUKX5151HRwwla7Pv2D9S8/jCHXjzOUpq25kXWeSk787H+vMBtJ7mnn6V09z9mkXUXb4bND7+ejNJ9i6aQ25pInDZ53IpLnnwq4mPl/wMH19PRxy2XcITpsKiSjbF7/HOy+9SEDTOGDsOA6ZfyGkMnz56Wd8unotaT1DMBDgjNNOwzZpEh1/Xcjmpe8x7dCZeE49TzHA1r32LB8vfQebzcSQMQdx4rdvBlcZkQ/e4f0/PsCoQgifpCDiVjdkNBSm06Vx7N0/wzp2LImVa3h7wVOUxZJ4zQ6iGRt6tZ/aU6dy0KnHwOYveenx5zh25hkEps5S47hz/Vo+e/F55QXkHjeBOaedinN0Iyvvf4julVs56exzMZ17OsR72LX4NTYuehdvPwypbmTEhReoFOG+Re+x7PM17ElFaJg4npMuPh8ClbDwbda+8z5xe56ZP7gUGoJ0bd3A++++S6izmxp/BWdecClMnEZuTwufPXYvqUQ/x173I6ioJ71sPYv//gqRQid5h4sz512PNnw05HroW/4RSxcuxGax4x41ntnnXQDlFaz9eDFbF73EjNlHMvz0eaq4+uTxB+ndug1Nq+SEi66AQAOR7VtYvPBBTHpE3YenX/I9GDOB0NuLWfnuYlw+B92EOPa0OXinTYb1m3njkac55uyzcc07jbwe48+//S27122gsqySM04+harJU6Cri3fvvINgIYtXUt2sitmJAAAgAElEQVRMJnTZqJk1wu5yjv/uD2HcJOKr17Dl8QcJJEIkLCItdVOI58hZXPQU7Aw78ggaThG2ZQPrn32anV+sIx2K4G6oY/YPv4NHgmfWb+eNRx6jeuxopp10PDTUsWPtGl7726toFgsezc43TjoB/5gR0N3FG3ffQ1m+QJkUBio8YK+v2X7MQKp8Lc58A4WVzMmy9sh3SZuMxhPYXG6yksoqhb7bRd6pMWPuN+CIY4iu2ciO5/+Gu69PMq3JphJUBipp03V2u2yccPm3sU0YTX77Dj5/cAHu3m68fjNpPUFejEH/HzEcpQh12i2qQM2YNdJuD9v1FHPvvBEOaiSTjGMLpXj+2hvx5LI0ur3k2nsptzrIJg0/t3Rxft6fc190CjZUoNLpFEZhAZIeNzssecVwbKn0kPAJ4KjhkK2LyYLDYSFiSqEnunD2tzCyppyyqhpyeRMdvWH6oklyZsPvLC/plFgVEyonwLnq6xmyTFnfPMK4lcaa+MGpcW58SRCWLJvSgS2FFlnFRzQvCfZ5zFIYkcMmwT92M+27d+EwmxgzfDi7du/CUxbEEQyyTWwefEFMmodMRlI5LdjFHSgrhVIa8XIoyEI9GGj8ikp48BK3b2FpAFelQAyDb1b0SpMi2CLXVjYmxvIvsjUBGqWIFNaKzOfC3i048mRcaYU9WeJOFb5nE6sIu4mkWCGk89TYy6k05wlm2hlW6VPFRMEVJOmqIW0RWYwBAqnifRDDxWazF+V5g0eIUdQaOOl/WnD/6+ygr5NW/ncMqn9lTA/CggftKfYFHKWIV0nVxdAYw79H8YLIWPMUipLqUuEvBbySTBcZSgIYy15W/l6KcgltSadTRRBEWsPG1GWAjQIACjZiUQFENgU4evC4PAbgmJVxa/hKqvRcAScNuqxxJYrfB4OMShQ0GHQs/o3cFyIrHgAci4BACXAsbrH2vm6R5bjXV07Aqb2hEfvwMP7hshbH11dk+8V2xb9yqf7hb6SRYDEnySVjlEswUiYG6T24NF0ifMia3SSowV45jJZEgn5bjgeefYSedJKsxaMSci1ankQ4gitpZd6xZ/DGH1/k7Dmn8N3zLpEIPZas/5SnX1lIxdhG1rftojOXIu3UiEogjt2BKZZmlMPOT848hXH2HHXmFJGeVjKamZbuDqUIKPeVMap+BK3bmugMJXFUN9CaM+MIVpFNZpXnmAApMr/lhbVsthrfhQEqE90ATGuEZ+31c5Q6x2DXDgYcS96EIqlOis/Gfws4CuNN2BGaAtXFu1PZFElgkUXCdYzQnpJkVv2j6E0qQLvUaQI4CsNR5iSZF0rBMfKnJcDy6y7wfzZzGDeNKoskyCiTw2nVyKWy2E1WGqrrFXCvLCiswrzPG8xPckpS3R+LYtWs6HndkMcp7ysx2ReLC4faNxgLW/H++r/AcPxXBv0/awb+w7xVerHieFH3rvLg3AsA72ndo4aCACLyUAFXClwozedGbVZi/BgM2lLxWXyDQYuZAmCLNZh4ZSZFeSDrqjAcZS8gz/1qAvtA3Wawicz2ggK507EUXrsXa9ZKhaeCsY1jmXHwoSx9bynxcJyLLriYK3/wQ74x93QqK900DBnHKXNPp6p+CLFUXAU/HX3MTJYvX8ryZZ9w32/upbaqRkmZa6trmTF9BkfPnk1Ly04sZmH45Pn5r36F21/B7KOP4vS5J7Nzx5ck4lG6u3uZP/9b3Hb7zzn0iDk89sen+PCzT3jyz39k7dZVRPUeLM4MiWQcr0NCHfJMPHCCYhNmUil6egTQjquQojJRHiGityBum4NMJKkCcWQvFI+G8PgstLY1UVNTQ2V1JT19Pbg9Hlr2tFJVW0NfuF/tX33+IC63h57ekJJYSzOiVxh0Fg3N4cJut9HX24vX5aKzox2v263YjgIgZvUMlRUVtLe3KysNxXrVdVSYEGYqyoNEQj30dneSy0poTGORICR7KAnjiasx47Bb2brxCwqZJAeMHk65O0gmXMDnDKrGRTSZZs26jXyyci07Wju56+7fsWlHG3u6YhQsPsXylhCtpG5Cc3rJ5jPk8n04tCg+ZxSv1ofb0oHX2k+1Dyp8Gp172kinssST0uAzk5VGs1XyA2T45AmaNawlzEZssgRsFEsBRXCSoCgJdzNTXl7LmLET6OuNcNLJczlowsFKBbPjy22MGj6CF597kf5Evxo3a1av4eknn0JPpigLBGjb08rJJ53IXXfeqb4HqyrZtmE9Z5xzCQfNmMvWHe3KFmfalMncc/eNvLvoM2697SZGjhhKU8tOJkwaz6OPPMo35p3OpCmTuOKqK9QcdNNtP+Z7P7yC6roatmzbqlQQFrsFPW8wHcWHV35nzAHFya64fqo1XzzzcyJnFn9kwytZWG0COGaSAQN00ysx5T3qPs4L4OjoRvP0YXF0kjeFivJnmSxkHy1dUzVrF7/ktQRw9KuU5GTCCJdyuqQZLuF4YUy2UNHvcdBsVup6Gq3RQUBjKfXYkP0aD2nQSj5CTqUsC2hogIyyL5YpeG9olfH3gyYgBS56FYtUiFKiBrCYBBwMkI6VkU7YVTNNWIhmrQurFjNSus3iUe1ViieTrceQZA9IyotNdAEEi8xP+ezihUnehtUubMkkFq0XkyVGXogLyv+w+DXQgC9+7hJYV2I4qr8dHNIidlIC5hV9ElVAS5E1qoBcWb8Nb0wFag74Q4oSwYJd0t2FsSN+kyY3Od1BKmEhq0uYrLAyNcVUlOeViAMKmFYgbQqTBOI4dMUCleTrPIli4I9Ixwev38V9yD6AYxEJVoCj6l4bG2fVTZYOvctFc3cX9oAPk8vB9B/dDMPHgXQG9+eRSSom2orf3E0hkUIPR2isrCInE5lCUw2PJ2PDazAcDWnC/xbgaCyQyndQ3VCSUmwiK5v1nPjIaXTb7Rz9vW/B7Kk0Ne2mdd0WjpBQmI4eVi54GldXmN54L9O/dyaOadPIt+u8/+lajrvsWxQ69rDhz0+xbs3H1MyezJyzvwkJjU8/XEJvNsRpp58ELi8tH33MkiWf4PbV8I35V4DDTfNTj9K8dgXpXJY5V10Loyawfd3nrHrrRfSOFsyxBPX1Izhq7nmYZk+Fwi7WLX6fVS+t5FuX/ggOOASaNrPwmV+RjHRjK7gZO3Um0y/+Htis9D75CJvXf8GkCy7GO3I0qc1b+PSN10n3dFNZHmD7nmYS5PHX1RPP5EgkdVxur/IUO2bOMZRNn8L2N15l7aK/c868i+DQEyls284bzz2CHm6jzOtQMuGj518PVUNIrPqYD597hNGFXtyZNElFMbbjtbno8Xg48Ke3QG0VvStW8e7ChbgkylXPUzdsPAcfexTWaSPBXmD7c39h/UerOemU+ThmHgOhNhY/9iDOnnbC4gM0fBTfuO5qqPQSX/Ipy599nWPOOAdOO5b+nRtZ+cyjZLd8STBioqK8jhYZt24vmXhSBUPEPFbMDRWMP34mo0aMJr1oJR+89CpDJo7hwB9cBvEQm155lc5N27BksrR2tHD+tdfCrGOJN21nySO/IJdNcOqtkuA+BBat4PWnFmD3p8g4XMw564c4D5oEpi7efex+7NuacZod9AeqOO77V8KYcWxb/DbLFz7B1CMPZ9S5F5JJ6+z467NsXbxEdUzOvvVucNfQu3IZK995jnw+ScXYCUy/6DJJhOGdx59i94q1VNUEyVdbmTpnugoCob2L5352P0edcSYN555GW28Xix56FHs0gdPpwaO5KHO4cOo62z5byqhyP+ZYL1ZTQfmiRKwOQp4yTv7eVZjHH0zP6rVsevRBatNRcvkkDmE66BYSZgd7bG5mX3oJpsMmkQ9189q9v8UbSVCGnT6rieqzTuIgYcR+2cRLTz3DuMmTmHDaqdAf5p3nFtK6YQsNgSDJSIgTjz8Gx8TxEA3x7hOPYYrF8EmwkTQGip6Q+zP9qOWnOIsaDO/ibrboX6sKd0lwF9Z1WTk5q0XJZHN2GxmrGc/wcUz44Y+Rk7PtmYV0bdxIIdFPKtJPfW0dHfkUnsMnMu07F0ImzmM338ZxlgDhtV8wfFgV3T0dyvfr6/y39vfz/DvPEw9R8TaMxGIU7B76rVZ2ZjOc/8KfSGsJtEAAdrfz8u0/xZ5KMszrR2/uwCNSgawYDUvATykF799559LfClgi7NmS57wwHAukvC4FOE664Gyayl1kywM47C7s2Tw+kYlaIUycRLSTAyrdVHgcZPImWjt76IvpWFw+zE4/yYIVs8OnpDTi4yPAo4qNMVlULSjMdo8Kv5Jmk4CuYqdhWGvIGqxWILUWmrDmJFke7BK0UgyTkk8Rjvfjc9sYWRckn+yleds6bLYCk6YcwlsfLqFm9ATS4gGXd5LJihG5A5fVqV4nI3Juc1LJEvYBHEu12WAQsnTKBv3OKLiNTbIay0WfOuXZVfy9Ys0VAzsUuCbJnxKQJqBjOk0smSRrzZLUYurz2tMezBkByNLkrDmybo1kQsefd1Fn/z+8nQeYZGWV9383Vw6dp3syM4QhDDknAUGSuBgWFFdcw+KumFdXPnNYdVGRFRXXgHldFwNRl5zBIc0MM8Dk1NO5qyuHe6vu/Z7z3qruBsEwfvvVPP30zHSoqnvf+95z/ucfDLr9CZb0xBmfmCaIZqnHh6jr4f1fCrdwEhrKNeVD1kjoB/aCgNbw3cym6O7L2umUj38ccFThFO3jM+slNyv3nvOL29dX8FKNe9hIh7WFHJNOiasAvvBtq/9THmRWGOwlNJ+Ov9s8MtjsuVPgpCTKi1l3o07drSuGkUiqlf9pm00lC1v2LAF7BHSU19LxpAvDZLQQGJKGqimBSqG33HywMVSUzGM1tiXQ878nLN3DYDWpFTuPF7O4Zr/yIkAzXLvC3hR28QtTTzrHa7Y1mEVNwv/pRG8IeCYp9509/C8+h5owSFtUCwUGM114pXGCxjCZjCTyFvHNFAWvR/lTj7kemeUL+ddvfYmJWhnNSZPuFmuBLSzrW4A+WeeCI8/gynMuJwWUJvP0dGWoi98sAdu8CT509WcZDzwqEYuGLeoNHUvTSRQLfPFNF7O0VSVZnaaSn8Tu7VY1tnxPaXqa2sgoZ5xwMmY8zePrnqWW7KKhWaRjKVqeT0O8ogwLM5pAt6M0FNtRWLDWvBT3DtNRCdLVeRPAWNab7AkCqqm1ZEmYTJhqLAEZfwxwlP3baCcyK1BdhX62gToFsIesvw7LuhMcI/uTNMYNXCqNigomEaaKkl8Lw63tI/i/CTiG61x8qUwCGWAaNs2qq8IiJJRD+U23X48rHqMqEdxnpphXAV0KiFRSsrapKJqSHktQkxA1QnB/rof632A4/qk1/6fUB/MZpGqfnAc4yrkTAFV5c7ZaCnCS9yNhZuoc6cKEFTnm3PX/Yib5H2OohsdmLo1a/F3Fi7gzfBSG49xworPftz+rKUuLWq1Ef28PtVJNYuSVi9DSwWUs7l/Cofsfwt4dw1QLFbY9v4UPvu8D/OJnP6Urk+Wqqz7KwYceyqV/91Yi8RgPP3IfRxx+CF+95t8YHdnL1f/2ZcbHxvntbf9DrdrgEx/7JPsfsILrvn4NRx+zmnqjzN9e+ia+cPW1aoh35bvfwV133U4sYvL0U2v5l498nAcefJzR8TLf/eHPeHDNGn554895fMfT7Brfih4VRpDY9WckZZBENKY8REuFglpDEgonoJLI1svlEo5pkhB1Wc0lEmjETYtWo0LEadHwqngtnwNXHczu0VEmcjkGFi5i267dqj6TtOxaXZQNrmKmdnd3h2teMxifKTIwuIjpqSlankd3tkt9lj1VvBvlWMl1KV9ftny5Ovhbt2+jr78f24lSKtYIZGjp1ejJyGBYZ3x8lO7eHnbsGSbR1YNuOuRyM0Qsi6VDC6jM5ChNTbJoQBQh3UTsNCOjEwwtXMK/f/M/KNea/ON7Psiipd3cff82ihUBaTKYdpJixcNtaspiR7zoy4GE5DVIRfPEzTHs1nac1ijd0QY9cYOVixer41oXwFHWsVzzimwlKgDImqE3uIQEyYegVMrHVIYQynfUpuZK8riwsh1SiR4efmwNjrDK7SjLl62kK9pNtVWhLgBjIsvja9ZwwrHHMzU+QTwSUZL/c1/5Sm75za+V7U9UghZ9n0LFYPMwLFq+Stk36FqLVNKh0SjjumU2b9lI/4IehpYsIBaN8dgzv6fedFlxwP7Kd/j+3z/E4hXLCQyNLdu2qPAb3dKpCrNRCnuVUK1oZG3cJPzcwVCku5EUabnIBKiTwYuAZC0viltNKhm01upROQzKY1lM3CI5IskChiOM+9I870FV2bSBxg5QKEOXqEqhFi+/Rj0cjTqOrVRKgSay96k/BBxVLRO+zg4zLvzcBhwVCBl63wr4paS+StUjdhBSD4cgnnwt3I86H53f2d41/ShBM6M8ZwNdLIXkRpjAd7twKwMKJJXhV6AV0JxhzEgeO+KGqpNmHD+oY0QmCaiHvpcC+rWDZkJit62SqsUD06uLJ7COE/OwokU0e5SAKq1mB6htMxZn07LnA60dD0c5JB2AUj53Rs2C7AnQ2GE3hnujkl2rFG356Hx/B8gMj6eh2QQqfCcSAsteXAGtLU9sYpIKMO7IoefA2vZ51qs0tUmcmIsTESWAqxifraCMSMbFL3KOFRniedrWs14oqQ7lF3OAo0gDqlVJo9GJZjKUgxZlSVe0TUVNrrrSqO+bJFAMwmO2ht70MN0mCd0koRnU8nkVTiCUbZEOvRzg+Kdutn/q67PG7qr5DG+cEggiZawAjjXTYY+ucc4H3gOHH0hpaorbfvRfXCLMv3iU4bvvY+PvHsCMGpz5sXcoKfTW3z1BpWGw+qILld/hxhu+xzMbnqT3zKM57bzzMd04a++4k7XPPcLRJx3PIWdcpHbAe++4g7G9M1z6xncrGe62b3yJmV2bmCjkOO/K98Jxp0mkG9RHIWbC5Aw4cTDEs6fCtid+yVMPPEx9k8ebr/g4HHwk7NrEb776EboMn2iQIr58FQe95XK07iTbf3Adjz/0AGe8/Up6TzkT1m3krmuuwXJr6I7OiFei98AVLD/yCJYefCh0L1BTdMQnrSerXsPzd/6Wh/77v3i7SGwPOpnco49x5w3X0m97mH6N3fkab/zsd2DxSoL1v+feH3+DpbVhbPEBbQl9N4Hh2wxbDkf+yweIH7RSgaHidUdfBio1iXgO/fzGdzCyfi2bb71DJXofd8Hf4hx+CBS287OPf4hTBwbIV+rs6e7j3A9/QEXPD2/cxIZf3Mnxp5xB9g0X4udHefDaL7DMdbEnakzWfUaXLmFo9REcfMzJ0NcXXqR2k0K3TTqSYNcv71SA48nnncmKM0+DzVv57y9ew5KqTtwwaXZHWf2G18PZ56swn198/AqCoM7ffeUbEOmFO5/mnhu+ixbN04on2f+kS1h8xhkQDPOdqz9N1+gMPck+9vgRXvuPHyB60OHseuQh1v/sexx90gkseONl1IszjN36S55/8EFqLYu/+czV4HQz+thDPHfzD4glNBa98pUMXXABJLMgRvy2yINKoaQ+JhtEk9aOUX75ues56MAjWHHhuUTFU3F8jNKGjTyzYRPbN28nrltIQEu3lNLjw2QQhmMTV9i/ps1MUgBHOd+HM7l2HWu/+XX6awVM6tjNFk7DpG4m2BPLcMaH/xkOXMKe3z/K76+7ngMCm2V2igl8Rg5ZxsnvfCtEEvz+pptIZpKsOvVU2DXMLdd+g55qC7NUJu1IY+aRa5bwrBaxdIxUMoZXLNGYKSgWrDS9+/LoNACK4dhmeQsIIHugIu1LKIBuUqtUyUjhJaniIkc1NAU+FsSc/OLLSZ9wKtQr7Hn2GTXlzk1N0JtMkx7s5dALTgdJKHxmHXd/98cMbptiedPErtcJJCzAEYx4H9/AvrzpeT8jTWe5ME1/Xz9B4LBtZJKeAw8iecj+DJ5/Cjgm2372aybWPoNXLdKfTKBX6gSuRyQWw1OeVS+6if8lr6ldVCgwStUQwnAMqCeibDdaHP6m17K3P4Xfk8WxIlCuYVekyNYxuiJYDmRtk4nRUYrVOvFMD3YiS9mDiqfRsmJUPKnnbcV49EU+IB5wso9phhoyZSSBVybCukdLPgz5LM1lGLYi0hqZBOq+geEbKtVZJZj7IukUQDNBQ/zZ9AIpq0KrvJdqZYoDVh3E8ztG8JweGkaGBilaQQRDs4hIGIGE5QQuriYejuH5n89knA9AvhiM7Pxb4bSWFaZ6+n7oxdWWMysAodWW5ErjJt8rfn9SQEk5Jr6kzSaVSpVqUCWvTatSJ9rKKAam74tXc51GxEBOc6RuKMCx159gaV+SSrVOEO0mr0toTKwdShB6d4UsJSsszBSaPFfoviABr11rzH/ff8nyefExe6mffXEAxfyGOPSd/Gue/WVebZu1M1fYt1HGeSwDBcLIMFVkvIQJgLMNuPKUCplgcl6V/2HQoiG+qW2ptdRF4ienUp/lvAqjrO0RKatAMZOko1UsrTBFV4BGYaJJeq46/3UXx5RJdngMOs19h2DQKdPlhXWU1y84mx0pdfswdADJzlGZDwXPgYdz61yuRU+AmVm2QrsxmvcLZiHGWaC90z7J/iyAqYTM7Nv+KUfcdBwqxRID6SxuaQyae+juElZ7gaaeQI+tZMaLMeG1SC7q52NXf4Jiy0Wz0ypFOxsP8KZyXHTC2fz9Ky8h7eqkPAtHTlrEpEWTLZN7yA4u4uu3/pC71z1JIfCJ9/YyUSiqBjgduHz9yrdjTwwTrRRIC5M8nmam7lHxGkRNWJiw2Lr+STKxGEcecxLbx6cZmcyp0AMJZMBwqDcDGmLVYDhgRVQYoBydtkFSW1g3l16tSAXC1n4Rw1Ek1dJeSriIDCX+GOCoakLl9ySlm6k8HNW6E7sGNXgQpZKkbIYSWdmDBKgSRlvVrVLyKoolKKCNPDr+gcoDq/3zL7cnzK7Pv3TT6KxXSXEV0FxYT02fqACOFcm1/UPAUQb/LQk2sAzylaICHeXfvvK0ChQbMmymQ8BRrjcBHEOrg06T/8I9PnwZf927+JOA4vyL8CWO04t/fvZeM+u5GyiWqhANPNdVAKEMkYTdJsE/YoPSGXiFe3sYaqXemQDabXn83FPP32/DPlNS62VtCODYaAo7K9z7VHDMS2zPswMJYew3qoqNVy3Xsc0IJjZLFi4lGU1x0bkXctONv6Yv04XmeXz/+uu5947fccdvb2NqYoxLLrmUBUNLKJUrlMoz3HLbTdx086+59777+OhHP8aKJQfyyc9/nqVL9+ONb3ozGzZu5PK3Xsay5YsYnxzh4IMP5eMf/zz1WpXjjlvNhvWP0deTolqpcP55r8EwEiRSQ0zl62iRGD+58ec8s309+cYUiS6LaCJKo9ak2ZBQOxvbsAS+V4dKWIGxRAzXa5DNpigXZqiXCvTE41ieh1+r0Z+V2iNPuVLggIMPZe/EFMOT08SyPeTKNYxojMmZGVLZrFIpFosF0glJC24oEoNh22qfELBS1qrYbgjIKAFnyXiSTCqtvIYFpIxGYzRcl2K5qILMZgoFsl292E6K8dFxupJRopaGWy+xZ88ulq1cQb0VUG9puL4MMB3ikThJy0FruDQKRRp1wYizdPct4plnNvCa15yPBOWKQla2g7vvfoxoJNkOvIgo2adIPCVkxDAcGrpFyYhQbZUxtTEyiTzZRI6oNoHuTWF4ZQXMylDHRJh8wvySwD1fWck7gm3kqhgiI27fc0PdQZvpGGiUqjWSqS58Yf4FFouXrCAeyzCdKyicINvfz5rHn6A4U2DxwsX09/Tj1hpI7skRBxzGk2vX8POf/IRqqcg3v/51tm/ZrPZs2zTpG1zBTC1JQ9SUjQrd2QS7d28hnYqwcFE/z23egG6FFhfPbHqO0846i4ncDDv27CWZyaDZFr6tU6qVGJ8YV2pQYV1LmIcVtdReK3XDXP01p7zo1O1hYrCy/Q3ZjSI9dyO41RhePY5BN5ryeWwSaBXMSJFoQgDNGcVmC+W7MqiS+0To4xeyEiVIRkJVIqGXXwslT5ZnEdWLIR6Zhkug50MW3h88On1FmKYd/s62Gkx9DncBwUjFX1ABjqYkQocyatnZ5XS/nN2D+mGRkzczShqNXlLDcgEZW/VegsZS9CAbDsr1GTRnB2Z0CjtaU0nNCnCUcEpHXr9kJQhwF3ouij1VJ7m7UZPAFvGa1BW70YkJI3CGwBylKZZaQW/4vQoQ7ICObSBRHdsXS6rDdOrw+0OWanhcOodkPsDallDP3mfmjXJnAV3xlRS2o3hNJlSitVuL4DcTmHq6HY4j7y08H8IkDVS9KoBuFV+fxIm6OFEBHBu0fAEcRZ4ugGOHbToXiKMAx7BQnJNUhxKZ0K9FktYqVWFhGNjJJDm3Tq5eJb2gXzFjIoYUrPt2x5f3XFcBKAkKsmlFYnTZEdxSSTEc47GokhCFYIAU6CHyrf6oz3/dIwQcdSWfNNqAo7BbZPIugGPVdNht6Zz9vnfDgSuhXOb7X7yG17/+dSSPWgUTk/zs2u+x+vBDOPhtF8DMDLd96fscecRJLDj2aEineP5b32bj5g0kTz+C0849D6eZYPvvfssj9/+GzEA/p7/270kcdwpjmzaw4ZnNnHXmG5Qs5dlvfVF5IdbxOFOYb0eeTNCosnvPenolkGayrBrg4e07GR3dzO6dD2HUXaKVPs55/Tth9VFQmOCOf/sIqXKJpJ+ma/WxLPind0FXlK0/+nfWP/F7jv3bt7LwiBNh/SbuveZa+mIOU+Vp3IEkJ158AfFjj4GGhJOU2Lt5u6L6Lz/0IJrZqJrAPHbLTbztze/EWnkizY3Pc/e3v8QCo0ZEq5PXohx75edhyf4KcLzzB19jcWmXYi8Geg+63UVLs5lMJDnmwx+EJYsUSNvavR2jOw5lYTlaFEcmWP/EIzRGRohNzRz2AFsAACAASURBVBDNdjN4rsh/V4FR5I7PfIyluTLFUoPdvQu4+ONXwfJ+Nt3/EBt+egfHnXAqC//+UqhO8tO3v5EBSdkUTG7xUg54zz8SPfAQcG1Yu4HN27fh92dInLiKhYOD7Lrlfu741W94xaUXseLYI2F4lFs/8xWO9JPoNZfNjRmWnn8ui9/ydoSb/5sPvplGvcjffvWb4Ebwf/cUD/7XT2ma4zj9Axx46pvpueBCKGzgh1d/kkWVBoPdQ2yqwEX/9GEYWsHIg4+w8affY/UxR9L3D1fgz0yw48YfseuJNVQ0mwuv+jQk+ph46nE2/vRbGFaTFW94LYOveAW7c0X27tzLqnQPY6M7SK7IUPRmCBplksUmG35yJw5JMkceyQFHrya2fFBJyjFjMJGn9PQz3HvTzXQFHkZ+gkxQwxHWl9ZSDLh8souzr3gPrDqc3NNrWfed68mWp4lJ5Hmthl3XaUa62R3NcsZVV8GBi5h88nEev/Yb9I7l6KuB2d/PxBEHcMR7/kn0VPz+kUcwbZ2jjjsWRse5+SvXcnA0jTs8ghM0iaejeCmTyXqeauBSKhWIGwZZJ6ESxo2Xqkr/jK2h4znWARvFUqFjLREGIQTEbId6pUrUiaq0as2ycX0fJxFnygvIOxlOecMlxM46VRk1SyCOhC5R86A7qywj8mO7yfSK8bLJw1+5nuREFXNvnu6ITVUiaFT62f//h0iCW80a2VSGqJFk595JnN5+djQqjGdMHNskszfHItmTG2UiklosjaMAWbEoNfF3QoIw9m0nngV825JRYXoqwDEZZbve5PA3XczoQIoZKwwuyjoRhiJRoo5O2ahT9lwKpTqmHcOKxNCsCLUmVAUZtqJYsZSIJmkqKbXIC6Gp/HoC1cyId09Ks7ACCYERA2cZbjVC/xUFAoo/oqQEyw25I+fo+McoQTWNwKHZKBJtjjOQaBDXZpge28Wy5SsZm3Gp6D24Zg+ekVVeQhI4owfi01ZRU8iWhIK8ZMLsXA0xy4x5sWm+3Bel4evMsNuAo1RJnYZdgX7SuLXBtbDoDn0d5bCLyX/RzTPZHFcMp2iQxdFCwLHq12jExJ/NgbxHj9Yi3dirAEfXa1LXE4y5SVw9Mes/KICjgAbSlEphqdJZRR1hGKFvYMfHTSWLd0C2fSwgZsvOfVt/f/UV9+KX3XkZHcQurFTmPc18WVPbxsZop/yp4xEyjEIVYfjLVfPTTg4WiZTKDVbAfEv5p9brNcVCkuMtgGIo2w6fNUytDvuBMCxGJyrefpHQt8mtuyqNswM4dorWlwQKO23LLPDXsaSZJ8Wex4x8KSBjfpiMvD7Ztl0Z3nQ849TbfuExC9d+myU6+/eOl2C7Tp31iPvLzmiY0mwo/76040Ajhx7slbKNliTc102qrQXq+i3pFmW9xeev/Tw9i4boH9qPbdu2MdATw6jXiTdMvva+L+GViwwmMmzeuIlFyxZhxCIUqTPanOFbP/0hM406O0ZGmcoXOeyoo/Ediy3rHueLV76NdKNC1G3i2EnGy1Bp6TipBOmEiV/YzVDappEbY2TnLlasOJju7h5GRncjAVEiXZS9T9jcMgQRnl7Fk6CTSCivbq/DNrSsSAXquIoEvx1Y1GE4/vmhMaEPluypig1nmMoDTgBtZRWl/FtDlpw8FKioTKw0JZ8uVIuUm9K0tAcusn/NS6juDFFe7qz+dVBd2PPIPV+e03dbxMwIfl2c2y0Wiv+2BPO0gyRqnqsYjkbEolyvMl3M47WE0SGsTAkaCPdT2edCebk0nr4KkPnfBhw7PJeXOk5/qjdTgW2zfrptZ69516NAycI+lffUkccLgCxhM5FoTNVCcwqNP+eMzA0oZQ36LU8FLMmaEMBRGNxqz1NDlnDvmz/k6LxHtb8FgapHxJdWejbbilCp1Onr6WfFsv146P4HOOPkUxRD2NF8+jMp9mx9nlTUZqCvm2QszgP3PaKSpXv7e+jvG+CRxx+iWKly+ulnE2AzMVNieqZEtrufZDpNsZLn0d8/zMoDl7NocBEJMmze+SyW3WDpYA9Tud34nsuy/v15fMNGUpnFBEaSXaNTrDpyNQ8+9RBBpEmlOcNMMceSRcul21RYQ9AMiDoxFSi1e88w/Qv6mSnkaHo1oo6oeZq0ygVStkFc16jMTNLXnaSvv4/te0ZIdPexc2KafKOFlcxSF39sw6RQKtHVJeF5TRwJEykWSEQjCjTsHhhkajpHIh7H1AxyUzlV6yZjCRV81PEVdiJRRsfHVI3QN9DH2Pg4Nc/HjmRJxJPozTqtRhnfqxKRENhymf5FixmfKauQy2g0Q+BqVKYKOL5OQpfgIZ9dkyVlhyPMtHq9QldXSklh8zMzyi9SKj9J3fUaBs2GMKij6OKz7Vu4gUFV6jNLGFbCDJ1G10fQmCRq1onZOuV8EUe3cAzxjZQhiHh6y5prqmvT0qKiBwjlxErlJCBJO/RDXVgGiWSGQlEY2DJIlUDBKDP5Eo7I0qtFxKZO5Pf1cl0Nos1Ax9ZNDt7/QK65+mp2bN7CDd/5D2rlEjNTE2pQlohF2bJ1J5meRUTjCYr5KZYuGaKQn6RSyZNKxZQceuuO7RhOlHJDQuZMFd4pJKN4ugvf1Cm3yhRqRXQBwUSxFHNCwNGRQV7bmkWx7cKaoEOymh19tIfdIaNQ9iy5zqMKdBLwydDS6nirSkSThPcydrSKbhXVwFwlEAsAZgjbUdjwspBlCCVBKRHlbRiWNW47zCWsqeV3hse77eHYAcXahI95CNqs5+AcuaHDgJT9Viz/BHCUwYXcP2RIKyEmEozYYTjO3zXm9h8FEjYToSWRWVaAqFuL06z1o3v7YwRpFWiFmUePbsOMjWPYhdDrUZiQgueJrFh8HdUNT4JSxBMxiu+l8L0EXkPWaij1Nu06drSEbufx9Sn1OoVFqEDDjkx6lonYBlr/QFLdDtZRx1lqPUnplnuqsBhFQt0BfTvBM8KglGtIwFC1EOb5RbY93H25R0maeBy37iiGI34SU09JxUgQhD1ECDbOAaMCOJpWCctpKDBVN8SWSfQcIuNuKvB3zt63PXR7MeDYdi+Y9eWpVqp09/Ti+gETxSJFv0n/8iXkGzVmpOmw43j7GBojG2jErZC1TDJOlPHtu0jpJn2pFLauMT01SUz80tqAY2c2+/8ScBTmiiqEBbXVQsq1/EsAx4rpMJaKcdpbLoPVh8LkNP95zTdYcfCBHHPJeZBJc/cvfssxR60mdeggYw88wGM/+h3HHHkSQ+eeA06End/7Ic9s2Yh+0qG86rUXY1RNRm6+iWcfvFUxehasPpVD/ua10BNneO8oCxcfCm6NdT+/jh3PPU7Fq3PpFVeirzqRTU+t5dYbbyBbqbNf1SJLlIqvUamOk7TGyaZSNFsDrHrd5XDCMbSmh3nw2k+TmZgmVUuQPfwEsu/5B8hYPP3ja3lm3RO86j0fUZMWntvJbz/3RboEM8FlySuOZumlF6uE4Ltvu4PmaImpXWNk0mnOf9tbYFkfo9uf5fYbf86lb3gLsaXHwaat3P7lq0hXxonIwuse5Oj3fwkW70913aPc9YNrWVEbJt1wCbR+/GianZUcha4MF/6fT0DvANUnn+LuX/9SSfo01ycoQkaPCD+IiMjICjl2my363nkZh7/pdVQ2Ps3vvnItK4cL6K7F+OAyzvzg++HAIdbc9j/k7lnP8cedQubc06E+za8+/C6WmwFescrik0+g629fjR7P8NyPb6ewdiulvZNYPRnOfN9bYaCPYM0z/PrmX3PAxadz8JknwfgkN199HYvH6rjTRZxlC1l89jlkL7oE3BK3ffAteI0Sr7n222B1wc2P8OStv6GqD9OMJznuVf9I7MRTCPY+xg3Xfor+whR92V62uDZv/MSXoGcJux9+jB2//BmrjzuKzFsvVzLuDTd8nZF1T+FHk7zq/R9RKdtTa9ey/gfX03SrHHzZpQy95nU090zx62//hAWTNexGmWltmrJfIJl06NdjNNePqSTeyuAg+aiGF/PoXbSAQw47lvSKVZDuhcceY80tv8Ed3UWv4eKIn5XWoiSAYyrLK664UgGO5afWsuF7/0G0MEai28SrVwnKLYzUAnbqSc5+//upDKYpTo+y5hvfZGmlgTOSR+/uoX78ERwm695O89S995PsTbPy6NUwM82N//oFBuoeUZFOm6G8rWx6WEmHcrXMwp4+nHqTmZFJkrGsSsXal0fo1RjKCZtKLhXKG6Xo6EjOxEdSJBkmOrVanVS2i0q9rtJ/yw2XmWoNe+ECWssX0XfoISw78liIZWHLCGzZyeT2razb8Rxn/cu7YEE3wXSeX1z7fVYWI7R27iEdczFecsK3L+/oL/sZgcykAKuVKiSdLBhRcq5P8oDlPDK5Q/n5HEQEM5fHNCVZt64GQZJ+XJHAC9/Hlgb3T9EsXuZlhcc/BJ46Q0yRVDdmAce/YXQgySRNJfdf1tvP4kRCTdGHi2OMVeto6aXosS4aXpNCUTxWbDLZbhU+k8vL6xYQJmykRH0qmHBbhaqM0xtSIMhXJRAGTwXDaH6rnZwrBYyjWI4y4RaWvxSXco9Qzapm0mw5RAyf/miFhD9FbWILtXyOlSsPZf1zo2QWHkVN61LgXFMFXJTBz2OJ/40hAEECXxPD6Rc+XpLhGFr5zQ74woGdeEC2i0kVqtYuy+axHVUTL01xmzXUYaDIdWPoJsVGnnFvRLFLbDeJrVloeo2G1qBiQyKZxpuskvUbpOrDLOtP4TZbTJYDZoQLbaVVo61Yc66E0QiIIdJIU30I29FxIor905FLKvZSG1z7w0TiP3Mdzw4dXx5w7DCn5nzFOkEGc5//zGf7w297QbDJPIrqPMBRTcjlS8q3TgrEdjq00lXLCQ0BxxAA6niazTXuco7F/67uNai6oW+jMExkMOIpBlpNMcgE1AlTcTtD2fY66AB4yluzpYAQOQ/yM4qYoETW7ePXQS7mJaWHjX34uzrBMHPMcLkOZBD8wvTpcIAzZ/3e+VnBlaRW7wCP8r6bwiieZfjOTeBfvP5VXdoJM1QHUU6Hik1q89H/8rMo3D/F1pa16rk4Whnd30s00iAatRmfdvGNZbh6D2amhxmvxg/++waOO+Ukzjz61Wwp7ebbP/wO3dlu9l+4H6cfeyoLo4Nc9amPYjoWnt7ktPNfwXGHnMjNT9/KY2vW4Hu+kuu+43XvoEqD6WqBb193DVdcciGJwMf2TXQtTclNMrDkQMaLeQr5YbLxMo47QZdWp0vXqYyKRNHESYonmWTe6VSbAb4VVzYS9cAgX/XQnbhiYocs0vmIeLjeJE06tFoQfC2UsMraEnBbpPvCRvyjDEfVjLStJ6S9NMywkVep7MJwFm8tSw14ZL1KZy/MOLF0EDuKSqtKS8m/2i1mG+zqMKH/N0Nj1HBR5kgCcDVaxKwomhsQNRwGewcU4CjrTPawDuBoxhwFik0VcsozvOk3FMNYGvn5KdWKbRzILDdMLQ/Zzv/vGY7zZ60vtQu+HODYbj1fIFmWAUXn+zt/l7VRq1YVAy6Xk1Ra6O7qUmtGPLtrnjSh7b20DRb8gUz7BZfmHFggV6/fcnEkjFJAaNelJsdUPGxfAnAMr/i5hyhbxMvQqzeIJ+We5DOdy5PNZlm6ZIliNo6P7aFRypMf38uhK5fSrORZOtjHrq2b0Fs+q1YcTKVUJdOTpVAqEhG2pNtkKl9heCzHkv1W4cS7lLegpNLvv2p/9o7tpbsvy97de6jmKqxYspDFgxk2b30KQ6ty5H6HsXNimMmJCg0vxtCSg6g2DQqNGht3PkeiN0YtkEbdxNYdkrEU5XyFerVBo+YxNLhIBcBZtkWlWiIRt6lVZjBaNfrTMXTx/q4UycYjdKfjTOdmqPkadc1mvNTA6epn29gkVjKD4USYmpkhEY+qukZreeojnYwpqbbMZpUaQe4dcjztiAo8SsVT5PMFNSyUem9iYhI7GlWsS/EvTWUzDI9MMlNuMbhgiFa9pOogS2/S19fDM5ueJ5buxjfjGHaKctmnWYWkkcCQ2W6tSTwSxYxaTOVFTt3D5PQwuuWR7YozNjFCf/8A5bKsjyyNmkO1LPL+DFqQouk5qnbPxHUajXFcJrETFZxklcAs02iWlYIjYicUaClAoLx//BoaVQwBisTGxIgpAMyShGPx8DOk5ptTJORyefr7BikWqmSzfcqHu1aTGkejQZM8JRLZBCN7RjACg4X9gwzv3MPiBUOsXLpcnpmFsX4K7jQ7t24mHY+x5fnnePiB+zlw5WKWLelmv+ULqFVKND0BQ1U8LtPT05hWhIVLVvDspl1EEr1M5j0yPUspVQNmig2qvktiIEahnieTTStyViTmKEm1E7XxVKpwZ1j3QsAx/JcUAALW+4qBpyE+gBFl29V0o7TcKIaw/FV9KvhIDcOW5OsagV5UAyQ9SIXyXSMnBuChQlAAdKVgFMBRFDWSSlJTwSJqtxUmoEitxU5lVkLcrnlULdBmxM2Cjy8z2Q1EsePgycBBMRxloB1KqhUDTzEcXzw+nQ84CiImta54xZbVOW01MrTqC/CrKwm8LiXLNpwcRnwLujOMZklQjti4JBUrUMJV1C3SkFRuX3liNhsJBVq26t3Qkv7UVkExuiXHT4JiwsRrzaiHsvJZdmiH4dixJGoHx3RCYNQG2GE4ivGo0Dnj4YZoyO+RAJpqm2UqX4tCKxV+jy/AsNzn5TkEnBRQUDnwqvOhawI4xnDrFo2qdLtJLDOuzlFIWJC1FMqz5TyKh628B8uSsCGpEzw0FR7TSbKWXxwmVYc3WRk6zguN6QTGqPfUmX62pUHi/yCJnpm+PvbOTKOJr4Tncvq/fgESGWVsvU8PSRcu57nvqo+SEHN5SbPKdpOfmEBrtZSRakfuGJq4dgrj9hRc3en2nR0RUlINVQRbMqUVboucYynDfZOKaVPszXDURRdgnngc/o5d3PTdH6uG88IrL8dZtpiJsTx9vb1q0dz11Wsxp11S2T6O/OB7FUC552e/YsPzG9GPPZBz3nQp1Hx2/upX5H7/ELrXYooYx7/2YhJnnyDVH0hSUL3Kc7f9gvUP36NMmS9957vQjjyJvU+t5bYffY+BcoOVRYNgpoabjGHpLj3+jDLfHg4SvOL9H4RXnUHx+Q08/LlPs7QekAhSGPsfRM8Vf4c9mGWjGBg/tYaT33EFC8RLY7LMbz7zryRcj0R3ktXnnU708FUqUfibX/gykbpObbpCMpbk7/75A9CXZv1D9/DQrb/i7W+7AvvQk2F4hDu/+jnSbkF52dWiSU7/ly/CwqXUn3qU+37wLfavT5Co1ag0Y1QNm6Aryc7A49x//hDGsmXw1Hru/P4NaJUiTqBjBVEcD7okobbpkU5E2RYLaF12Lge+6gzM4XH+62P/ypF1m2YtYKRnAa9875UE/Um2bdzEvdf9J28Wn5azjscb28Ft/+cjrExEGM9NsvpvLqT7bZdRGZ3mhn/8GCutFGnDYapW4oLPfhhiUbj7UW797S0sftXxHHbZxZCb5K4f/Iz49ikouuTROep1b6DvVefh5ae456Pvx6vkueBLX4R0P+WbH2DtHb/FDSaY8pqc9eYP0nXUMVDcwX0/+haxPTuIOFE2NFq88Utfg0Q3W++6nz03/orDTzyG7FsvUTeFp667lqlnNmCnuzj93e9VidJ7n36aLb+6kcCtM3jSiRxw9rkQ7+Lh7/0n/rpt+NNTJAfjjMwMozsaSd9kaTPFosOPh/1XKPr+fesfwkjHsGNp9lu+P0eecbYCyn//pS8Qr5QwcxNERY4tDh6mwUw6zenv+kc4+FDy657hsW9fjz4zTvdQCrdRo56vEcsOMty0eNXb30H8mEOoTo7w4099ggOjCYKxHFoiyZJXn8/Ss86BiQq3//An9O63kGNecSKkE9z6ta9S3r6TrKZLtBCHH7aKxLGHK7To5i9/maRtMxBP45bEOyOUdM3fBxSAMY8NEzbKHU/adqJqe+uQr8lD+ebOAxzVLiAAjeuq8AX5IzKUvv4BpmdmVAJwrVbFkolaKs7zboVmNovvxNGqLZZoCYKJPEa1gd2TYrTL5JWf/EjIehwtcPd1P8feO0amNkGsJTer//8PPWiRiglbwaNQcnEyPbjiZ9qT4ZAr3wEzecp3PMj6u++lJxXDb1QI6jV6e7uZLs4ocA9VqOwbwywEHGXblRt+2I0Jq6GRiLDNCBmOk4MZWr0ZBnsHyTpR6qPjjI7uouH4RAcWkqeLgiSYSbkk0kKgXm+oz+r+4Utx0AqL7fbfJZZN/k8kh56dVJ6OkjptaqFEU1lSt1OG5f6gWFDClJSmXDxjpLBQ01mRcMSIiOdjYTfJoMBgrElpYoxFQ8uFMExZW0DRT1IjIocKw6hg6GUsq6o8g2pNScf+44BjuJY7AFK7MW9z4GSWKxWPNIiqSVf3sTC0QUC/Rk1SVE3V5MtDmX935NcygtSECVUm545RE2+6uqmYDsKabtkae8sFurp78XJVevQWfdoMq5b04LsNhieLuMlFNO0sui4elVCtNVTQhNeSgsYP2TG2pFkm1IftiJRGWX0rJr8wZHUpTNpv8qXu5iHhb26VzVc3vNgWIVRrqB9QnwXYUDVNG4xTIRAy0W7/CX0T9239hh6U4WMWY+xcxm2QQYIVQlN2fV6wTigXVcEwsnUpTCdMGxf4LzyXbZmwrDm/RbVRpdqoqUbcjthq7YisWvyLOuCueh3SWHXkRsLgk5AjaShFxtpoKOBAACCRfUoQkyKdtQcGcynRIbg3H2TsgISdsL7wlEjAXqg8UW3SrNn+XBRQeHza8VDS4HXUM4rFJF6p4ee57OmOpU87VVn9jFx94Wf1oRKWw1bKVwzkfRs4ybVuthpkIjb1/AxRS1gYE4p1kc6mGR4ukM0czN7JJka6l8l6ne/f+BMOO+ZY3nTxOxj3ytzz5BoefuwRzjjhRC467nzGy2N86lOf4Rtf/i63P303tz1wBx967z/zsX+/irf9/eV0RRN8+dNf4Kuf+YpiNt215gFu+s2NfPID78Zym5ieQSLax8i4h+akIOpgx3xa3hgRf4Zks0yy2STTsvCqZYqNGXoHuojGouRLRabzBbWvmfEutGiGasvG0yK0kMT60PdK+VsJA0EARq8ZGuNLwJRilMnRlXCiOrV6FduWFRnWxuHxVtz/djJ4B64OgSoBF2V9CdAoQJswHTvrT/YdkWTKXuREIsoXrlgtUvEqygexEyrTYWt34Go1KJh/jc3zG5278sJdY/YqnrdfdvZOtZo7PqLttav4HaYkqfp4NZdEJI7R0oiaERb09NMUCaAMRQxTpcPLQNKJiz+mp/z1am4N15emK/TYcl1P7a8CtkpojLCN49HYC5hFnaFC5wXPKSr+8P4/v7V5+R1qbscMe6TZI/eCXzgL5Xf8ftt9njCjFHtJ1oI6iOJ5KzLp0OPLa8jwSESnMDa6F03zGFwgvm6S/isSuIQaxIWTlDZQ0N67VM2lQMx5YEdnIKJk+CHDUTzdZCAjx7iTVK0Geh2G47x5yHy2owwrxZpEJMzxVBc1V+SyMnDsYmRkr7qfx22NiN6kNLmXA5YM4pZyuOUCp514vGJsBoFJqVRnZGRUyWRj8TTNpk7dFWv3bsZzRbr7h8hVKliJODPiVy7WdGaALT2xSHuLecrlSZYu6sWtTisLhN5UlnyuQqVqoNlZqoFNTpQvEYNYxmF0YieZrjS2lcAyJQ23zpJFS9ize5RAAqFs8VNr4VgGbr1AKiZszhr5yd1qz9pv4RALBhbwzPNbqHo+RixBseFRbmmUvIBk36DyZ9RMJ/RwlFRxr0EiYmNoPvVKiVjUUR6cwqicnpzGsR2y6S52bNvB4oVLSCSSIZgjMJLnUaqUsSK2klVHYzGm8zUsp18B7cmYgI0e9WoFR0Jk9SSGk1SsvMlcUYENAmIKQGwLyCnBoaKpFh9dS6NYmiaVjSpfvEQqwo5d21kwuFCdm2RiAM+NUczr+M0M+AI4RnGkTqnPELErOOkqRryMq09Ra5UIBEC0hJ0lxzZQoVC65mMZTSxT6r+Gqg0F1AsVGBKOFA6lla2cvOv2QK6vZwHbtu4iEUsjM5NWSyMWTbBt7w7MXgszLkCoXBIy/jKUJF0+9FaAY+jYmkajXGawpw+vVuPeO+/iynf9E3ETvvOdL3DOWSeSSomvoUatWlLA50DPIPWm2OKItYBJLNrD3okiW7ZMsXdvhURiiGRvF7VImanaJOnuNFP5HLpjUHdrChiWsJ/O4GB2EN3hDKvNRe7acu3LW5Z93m4DTxH8lgSqSJCIHB+pHaVeqSuQTKSzflDFlfuVLo7FMkkshGBXh+GoPA3byc0C0Ol15eknNaFKPm4JMy+iZNdq79A74SZtT9x2qvEcK28uIbk9wlV9nwCOTS+08hHgPGTkNvGFeS5qVeXn2Nk12onJ81KT5b3J+xJpt0irdb9HAY6NwhIa1RhOxFS+lVZyK5qzB1+bVnulyK0NLYNbNxXgKECiem+eg1dL4Zb7ada7FOAnx1WBmgLWqePnYtmtMKnazimwcy4IRr5PJniq+mpL1jv1jdzYOqDkPGBXlqyAvQI4KpapLMYQ1BWm4hzgKIVmB3AUCXxL1ZYqqUBCNuVaadjqQ96bY4UMT2Fi+lSUpF6AVcMM5dICjgeK5SpdSMiw1I0w6EsAbAEbZQ2F3pYCOBpo288MPRxni+bOHbrT0HgepmWhm6aivDsx8YXIke3u4sCPfhS6esTU4w/vln/O/7gu5KZ4/gtfYGY6R29WkoGqRG1H0b+bMuURScILXuD89jYsVucW1J/zpHPfI8WTGM+avkZKjn+gUbGkiBbqtk7NNJlJOBx78QVEzjyF5vad/Pxr/0FftpvUogGO/4e3K+NrO90Dj6znrv+4gVLLY9XJx3HAxedDrcGGI/aexQAAIABJREFUb/6Y8T3DRFct4cTXvxq6Uzx/y2+ZvPk+IoU6Tnc3Y5rH2R/8Bzh0f4iLfK3Cmm/+gPr2YbWBn/2ut8HhK9mx7knu+d4PGSi47FfRSJgWuVhALT/DAb5FPWixayjDkW+9BOvU46iu3cimf7uB/opGTmRDxx/BondfBvEIu274BQ/dcy+nv+utDJ16Mu6jT3DPf/8Ko1qj4dUZWLmMo999hVr8a+66m9/c8j8sHFrKicefwuFHHAu9/Tx7438z+sBdrDp4fxa87rXqwK677XdseOxxlaS2fPVqjrr8zYpSVFuzhoe+/z0W5aZJtBqQjVN0m+qiGLXglKuuwD5AAMeN3P/dH7GoZVKeyhFkk9TKVbqbFr1OQkb5jHdFcV9/Code8ErYOsZT3/wRxkievVM56isWc/H73wNdWXY8+iSb7nyEVUesZvEl50A+x93v/TjZhks1ZXLABefQe8FrwEmw6cbbuPumm8ks7uPkc09n4QFL0J0Yrdsf5Il77qeesjjt794Aq5YyvXULt3z7x2ilgK7uJVz47n+iOJQm1Wpx9z98iKxpcOQn3w19XRRuupO1d9yN1XLJ6z6rXn8xS0U6XK3yq6s+ycJSk3gqybaEwavleO+3gsl7HmHjt/6TQ088ju53vw76u3n4w1+AXeOUGx7n/PP7YGk/W55Zy/rbfoeby9O9YIiz3/JmGOpnZtt2Hv3lbeSHR9B0n0OOOIRDTz2RPes38sztD3DeeRfC+WdT/P3D3P6726j7HpWWy8mnncLqi14Nzz7Pgz/8KdrIBImZCl1WhIbbxEvF2Rw0eM2nroIDlvHcmjU8+NNfYFZqmJZGxLZxyzWqNY/ehUtYumoVR5xzloxNee6uO9m0fh25iUl6hgY577I3YvYugDXrefT23zGteZx76esxDlvFzsce5b6776YyPcOS7l7OOfU0rIMPpv7Yo9xy869JJCLst98yKvki2zZuZtnipcTjMZXcWiwVcOs1ErEIiwcXsGHt02hek0V9fcQMk4k9e0WkQTaRVN5dks4324jMGizPNTBz4OVcyf+ColdkuiJvsTXqhq7+LpPXqAdOU8NsalSDgFoqTu/qQ1hy0vHoRx0F4zlu+vrXWTw+RrwwoxqVDlNJrqOOf9WLTdhfvMP9NfMWM/CJtDxqTY9KNEoxHmN3q8kbvn29vADU+Lva4pfv+yAZv0W3rhFvedhBU5mjiz9MrSng2z4CNgKIyP217cUie42cQ1cGAukIp77rrSo0Zo/XoFJ2sQODHjtGLBHFjevUDUuFsUgzPfeY/1o65zEEMcKmtF1MzjbQYcrvXJv2MhNRYcKqZnseoNUuTUM2rEtCq5N0J3Fzo+y3dClb9uRoZVZQ1cPgGvk+K6iiyY1eMcPkuf804PWCo/siVt1LkUv/3LOhwnPsGJ7v0qhPUy1N0apVFCNU5DquplNo+sTiKYKGS6xVJ9"/>
          <p:cNvSpPr/>
          <p:nvPr/>
        </p:nvSpPr>
        <p:spPr>
          <a:xfrm>
            <a:off x="2504621" y="1776413"/>
            <a:ext cx="4267200" cy="2971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14" name="Google Shape;314;p12" descr="data:image/png;base64,iVBORw0KGgoAAAANSUhEUgAAA3kAAAKpCAYAAAABueVOAAAAAXNSR0IArs4c6QAAIABJREFUeF7sfQeYJFW59ltVnXumJ2wERAVFBe/91d+sV71eVBDDRRRFggGVKJklmlCBhV1AgoqiYgAWDJgAJXmNCCbUX8FwRfKyaULnUOF/3u+c013T2zPTPdM9OzNOYTuz06dOnVRV33ve73s/K3f3vYEfjcBNxlHwAhTLNZRyJSzfdRh9gyk4ERtLx44eAQuWboKFAKhVYZWLQOCrv1q2fCxLlwoC/XewtP4/luP3/Eug/g4LVmBqNgUtVU4+oZOdCAI7AvCn/i4w15mD4bHYx8CH5XuwXBcWx8CtAb6HgA21HQTRGBCPI4hEYJqmR2JCC4ORMYy8+g3wNj4xo5Zf4VdxqVetn3t9JInnW86M6pJZWL0SiTu+juSKneBYDmelrbrGDjgE1Z/f3VbZhVwo8+mLkDhw/2m74AVA9tz1qF1+JeoLYNqzeljAshA9/ihgzcnSHMcCYraa24Lrg79GbAtx25Kf/D58FD//ZeQ/9IkeNnBuq+775IeROuI9Pbson4YcZ4//F6hHmGNZjUdZz648fcV8DlX9ANmqemY7X70W7ofOmf7EBVoicd7HEH3PoTIXvC/Zf673uGPJPcCl7vpqTPipyQfyMx2xkI7YiDk8p/E0NGOYq/moeAEqHlD2fPDfZS9AxJK3o9TNe4nn8qh6bEMAjrz8VK9AeV+yTWLh8F7U/+Y/2WZfvVlg6+cxz+V9mohYGKyWkLr2OkS/ei2CTZtm9ryxLDirVyFx+GHyKSWSyNZ8ufbKpFMfp+YlwPFimZjjwPGqsGsVoFqW94YVicFPJhHwfch2d/EdzWtyjkqeL2Pqcs6CAGOVALkax1eNMy8ZtYGBqI2huCN9idpqrDmeHH9VV6DG37Lg6d85b45eHyHroz4E7b0ZF85NQ0vMD3wU3DzytRwKbgE1vwpP7Bogc97VSH31poXToVBLxw59K0bP+ABsqwYLNUA+npSQu7ppMsP2pLJlLQSBjQA2/IA2XQQBIvCCBLwgBgs+HLsKx6rCtjiOcbh+ElU/Bi9guYnYpW5Dy70eIOl46LNcZPwKonK38HoWPKlZPUt8K4BlBYjy3g+qiPi8lg+f95dlw/bLYpfSjCaO8qMOvIgjvfTlPvVQC1y4vvrw36b/7JcxzpO//juWv/vsjufZ2KJs63ongf1pozcdVu6Xvws8x0EtEUchCFCueagUKxhaNYD0QBJO1JGHocEPHbdi6YRZjoB+yQUBbLFgauqBXtIgj6ArFgcSKSASU5YNH7RcoiGkI0vYkmXLx4p+FbJsAz7KItcvvAYyNDBJAb9WoGmWHezgdL0OA0tuD8utAqW8gF5lRUeARBJBJCqgN7BtAaTqVd1oeWnDt5A74bQOrquKjiHAyW4ZP9U3qqmAtfMG++8WN1i7F0ldej5S73ybelG3AfIKF16KwvrL2q1+/pQzVlibLUqdeDT6zjq1rdLj7z0WlZt/2FbZuSzk7LcP8LnLBXAkHBo7lhhJysDhC6cBRky7glweI6/bH94//jmXTe3ptZyn7Ybh274Dq7+vq9cRmz0AXH4IGjwFoDneBBUG6HX1oh1UpjGFzHmhxucvgPcdDf/2OzuoZWEVje2zN1Jf+ZyAMQIDGv+ch1REzUl9u1HAFA1/BVw4fwRbUZm3iXYgyxEY5DWoI8ireD4KNQU2kqzXvKMI4vSQ0awiiGAZaYuv3oBcNLwXeR2CNwITtlGBkEAMNQI8Yyry2ny9Lr/hevRvuBaRfzzQtUlx9nga7PccitzBB8u1d0pGEOOzosUV8q4CWcmojRjbzvdRrQy7VITl+QgyQ7LhSSNUmQDdeWtzXHiPEWRynuRe84FtFR+jFR9u4MvYsc18zg3FbQzHHfnJOTU2pNThBSh5XBNqzGsE6bbaBOO5LGvWRWjPWuZL75N1bex3ZEXNIK/kFVHza3I/8C6J/ekf6D/gpB3ZxBlfe+PXL0Lt2bsbqxIBXG7tSH3GxjHEhFisoQ0Jm5v6ZuXqTSIFimx4QRp+kADhmG2X4KCsy8bhBSlUvT7UCPgEGG7ffNkEsgPE7AAJG0hx44k1BxZ8bjhYtgA92bCQzSlL3tEJv4SEV0DMLcEOPFj8+LQ9ffUij0URxGLwIxEFFH1u2Pio2YS3Lqp+Da7vydzS7vYR1XDSR/K2X2H4xLUdjTV7fa5XwQaf4Bl4heXgkkgCg032o0Umz7UdVKIRFDXIq5Zr6BtMIpVJIpGOw3FsWIvpzupoKHdsYTH5ecN7LqxqBahocEdgx90E21HsWiSKwCGbpF+f4Yd7eKHXgV4I3DWQXeP8ercbJ3fnVTHL8dQ7PLLxQFavVgM4Np7b+MkXfSSGIJZAEI3Ky67BXgLj7zkalVtu67gh3/VdnOKV5Wa6WN9Mn/ar+JRXxTvtKM524kh0XKs6Ib7f65D58mfaAnilL34NuTM/NsMrLZzTEm/YB5mrP9NWg0f+Yx+4f/vftsruiELWHk9H/H9+IIYbDUo+52X7QRuysp5DDSte9jnkP3nhjmhqT6/Z96HTkDr+yK5ewxifZHNKLnfFfcQsC0nNCBEwmNfXjmACZGtNsxcEJW62APd5L0ZQrnR1HOZTZXYigYE//wpeKqWYPM1kk9Fpdg4yIF3NY4PdkbdZaMJYjnUZZo6AjSCy6BJgAH0RDQ4IHM1Hj71hC4V9EoCirsXqhZ1z1MexCQJVvTwn3DZee9fjj0HfT37Sm6FmZ/d+Ffwvfh7DcVvYr1brdbTqyzrPxGwkHBtRsg1uFVY+Jx4uSPUhiKvNTgX0zDbD7Jpt1rEaWwXKOU6byz62VTyZF5YhaOuLWlgeJ5NnI9U04Rz/ohtgvOaL2S4gzw8E/AuLG7Xl7zSyFaBU7SYIJwjkfC2WoxnkFd2CMD4yjnYEMSuC5FmfgnXDLQuqy/kDX4fRc94vTJyC/fwYNk+BvLrnme4ZGU118Hkd3t5QAJB3a4AY/KAPPgjyanDsAhyU5KwgcOAjjqo/gJqfghvE4PnbExPmvSubO7KhxM0SBeTkGcOW8nktXIjadGfZhOUihSqSqCBmkUF0AQF7yjK2yf8JgAsQ8CZhf2iLptKoRWxU4KHi1vTzx0bNj8O2XESsGlLX3YL+j1/e8RzzygR752mw18oOtXJ3/z5woxGUIw4KNQ+liotKqSLgLp1Jon8ojUjMgc2n39IxpyOgCGvAdmuwqlVYlSKCckmAC4aXKyBDN0FxkfAn7IRM3lBalyE6ZYK75px2rwsXs2Dbal1aXg1WuQQrPw64NQTRBIJEEojFlZspDWvecL6PLbvuhcBVO0rtHuFdk4uaWLsQ19ludduVsyIRLH/4z+DPqY7Kd27C+JEndGtzdsbt7fWJkT2ehuGf3zrRypvkoptXPb2rbkk96xuNn8f+roDeFHaKv3kLRvc5AN5jj/esKTuqYmeXnTF0642wV67oWhP4PqUxmK/RbcwXlzca7P0RG/0x5R5Iw1Cep9t7CXWtHZNVZExsw1SVvn0T3GNO7Pl1d/QF+j93KWL7v1GNexNgM20zY0PbiMDBsGU0/PkRj41J7hXOO9k5AgYCAYJ6vgsN6CfwI2tHMEeDzezMG9dQMr40HIlB6B4qIM9SbGLBDVAUFlKxVfzbHgcegMTf/9bzYbX3fBaGf3zzpIzVlrInfTYAiuDH8jxYxTysShmgBws9ewj0uAHcxJJ0owMGcHNjZVPJA9tEkMcjatsYiNlYkbAxGLOlH/yK48+pJDDMuwFGSMVq85+/kYklwON9y3lg+YpmDFku6dhShs/PxXJs766ZFyaP90PMiSHpJJD4w1/h73/0gury5m+ej8peT9UullFCVgF5FhjmYjY3NfOuQZICcso2JcgTzzLaqmLf8huCuKQGeQRIFUSsPBzLgDze+w7cYAg1vw81P4GaT3dPddClU0E+9RdhBukVZql3RNSRbQxZd8p1XJ4+dTadmxDJCJCO+og7VUQd9kfVZfk+7GoFjnyqcHwXjk93UgdOZhhuLIqKTfa6hopvoepHUHaT4m4acypIXPYVJC+/esZz/NvAwzvcEva0bFzqJLB7CCRb2bt/HwTpJNxEHLlSBdlsEWPbxpHuVwBvcEUG0Xh0KTZvxsM/sxMlBs33xN+eD27u0AW+ByT6ECQSepdOPew6c8lYTCBPbi9luImV4MOmC2eVn4qMn7q7HQTxhLz0Knf/BiMHHNLxpDwQ+DjBK+P+wMeVTgLX+TX8TLttzjYmzzRm8BtfRexVL5+0bUGtJsa/+6f7Om7/fDshtM3QsmkrN/1vWwBvocUlWi97CTLfukYMlclMldKXrkHujI/OtynrWnv6156D5OGHdq0+5aqpjHK67uXI5JGd0S54BHjcsaUxr8CD8q6Zy4PrnaCj7PooH78Gwbe+05PL8zl1oqfclz7V9LLn38z3fI7x4M7vWbPwQJiqE4kD34L+T69XRlCLgg03TQ3CNLvGOSKLZeK4JpsrwyzV4/o0+0bAJ8ypxP0xdi9AP8FDlOyYaojE5+nYNraNBhyvQ2Oy6jHuTIFHWVOuj6e97CVwcrmezFmrSq2BDFb8/d4JX6X6h+Xf7BP7x/WswHMjpEPYA88ToCefsNtbl1vPsZKNCw2mTRCIcZUm5qYBbUx34zonTKB20W3eIFUMj+6Xbq/5dyN+co5v3i6P28Tq1AiQxWK8Fj/GbVFiRmGDUfp4dCOCsWxPW9Ktyv2hDLydl9d1HybOpkROz+JSZKYbHmt02YRlGED1pFHfExCqGDt10EOg+boaogVmzWkfb8MaBhNZQKlJYngVSBWwqus2zzgTHMSfDK+y5Dmr2yBMIYErw4gYZ2hCqAJYI2OwHp9eI4K+H48EvrB3BHIp3buifrbTk2xXy0Y8NMJW9pf3BkjE4PelUPR9ZPMljG0eE+YunUlh2U6DiCdjEpu3dMzdCFi2I8IiVikvLJ4gOQqKJPuUv3196c7ghjGLfUGzeBPnou58ql1bQWBMF05fPwAI9BwHpR/eibGjT+l4IsMgTzvE1uvgv7sB9DJfuByJN+83adsWmxBHK6AXe/mLMXjjtW0BvIUal2ifdBz6TjtBDDUzBkaUgJNffPeRqN22eOO14vu8BgNf+1zH9+BkJxixFRr7ZYpxMHZKjy3BHwdZQiZsxoRpxkYbyF1rxDQVcZ7ZvlzVh/+cFwGjY12/NGOGT3LLsvnUakeXu70HuaXtTKxXhtzPu9koa3gIg/f9WjFyLexyZewrwEIWzzBwLG/iVCUubwqbXsAz512PrQA83cOGwAeEUSK7JCBPu84aF06WU8yRjunU7J36Hlj9ilfA2bq1m0PTVl1ku5f/SQlrsZ9pDfJMTKFsVoh1qQZI2Z3snBsST1ML3ZijbV24rUJqvsyYGXEd8TzScXYGlBnuxDzvFCsTcr6og7oG2143mvV35vmouvovAvLETdCGzcEqlRA8vBHo0AOpransYiGK3rlPWY0gwSi3+iyG5kyxZa2OZruqUSY83w0xFrWqfVgC8sJ2sFMXbBFQpb/ansmT1SpAkHoVrKv+4lDBFPKduXfqrZA1qRm8pqepqkcBQQGDFAts6qwKH9IA1NSVzQGPTO+5w42rR4IAeQQYhoXV+t5/IggwEvpb2O/Syt71OwVLh/pQjcdQqNQwvnUc5WIF8UQMK3ZdhkQqhkhsajeyLq6Tpaq4SGxb4s3E/ZBAxXEQJNPKRZPuGLPxsxcLaDE9KPXjxLzsfF8BPAI+jh0ZPYndq6G44UaMfazzWKcwyDMxefQKn8oXutOF3L/+XCTfdVDL0xajEEdzR1OnHo++Nce3BfAWelyi88mPAu8+RAwltWOro2nzBXj/AvFay+77Fay+dKe3SOt7wwhl6J8i0CHKi4rVM25kZGuGYprRmUTUoisNalEJ55muZ2ObR+E854Vdv0wzgGsGeWF38xOdGI61YxNYvWYX9G41MH3f75BYNrCdcqwBLgqDN4x+s+nBR7k4bE3jXqvcBpWIxygRvrh6KRJLuYCqn2TxGCdGVldEWHxuBlClk2tFXV+5ZioXTQNaVnzgCMR//vNuDUfH9cRe/UoM3nD1BJBHQMz2KlfWie9xMT5Np/m7KG/3QDStrlaqgDHZPGPSG3AXjjMm8Nb7LVIuLIjRYOoUyAtvCIRZvcUH8Mxd0GDy/DCTR5An7oLaDTlXBB55rOM1NJcnuLuugp8JP9eFa54W5DW2KYzyu2m1OtcwcgRRRnFTRfYZkBcGeioGUAE0gVqy3tRGgQJywi+HvldQzlPihHqDsA7VJK5wEjKlyYw2kJAKnPrKE3pf39aVXY7QycUi8NCjbU2VYe1aFQ6ze/URzN31uyCo1mAvy8Ab7EfZAnKjOYxvyYrgyvInDSPZlxCQt/hgQVtjOseFlJ+yLaIiFaBYVCkLyN6l+vULcQbs3Rz3Ykderv5IoRuL2dkkG1qroPCZq5G9+NMdNy8M8sJStb/Ru+Otds47vUjfh09D6rjWohSLVYjDjFHfeR9B6n3vagvgqbjEExdGHN5ki4D3+Kcvhv/GN9SNHzGCvn8TIsed3OnSWXDlBz5/KeL7v3HW7TYuezTcBSBocEBDnW52YzWtviiqjcAyUftzJH4rzJ7OuiHTVMC5lRQKf/0Hgv/cp6uX+54WhAq/FZqfR+Hn1w2hlC+X63QwsxWOmqxDqZ/djuQzdm8J8sw5E95mIXp/OnujwRCRwVUgj/L7MYqRaJBnrsE0JcYlk+wuGT+l/Kli7oykvwA8vZYGTjwZsR/8oKtz1XFlFHx48xvQf9VldSav7s4nqKoZ5OkrcGNT7SBpt81uK2Mr0GaYPIK8OkBvin3dDpyFgL28q/U9K/djk6um6uJ0K6HjUZ1HJzTcNY3LppIYIRaxtMsfB8WGS9gwOo7IxukZnx3RQXfnVfCHWm3chUEeW7Y9kzcVyFPiLaYObhcYIZcwyOMGj2HXQk6TOgWDgETNmgnQk0OzdSr6T0Ae22aWmwKBTEVCmN3wnTPnsYYJmxWqSgGSBHkThNXqDztdD9tDBrGOqgJY/3hQhRq1cYTdNlm8DxaeRA+IFudauXv+EATFEuzBPgTLB1GLOSgWytj22DZhi4Z3GhKQF4tHFvnN1sbIzkERUdLkh7F4zAPneQicKBCjWmRS0h/MZX66OehyTy6hvDr0y0GYPb70PBSvuArZtZd0fM2wkRTe9Z4q4LXTi0ymPLiYhTgQiaL/3A8j+Z6D2wJ4Epe471vh/r8/dzq886689W97wfnet+BRclkbns7Jp8H5dvfjtbhO3+mqAHVzbGiR35FqseEckKbsQV2O3Uq8/S3IXKHitdo96q/ZECpQyo0mXL/hKsbxpOFPBb/xqlJgpM1Ltz0KVjCHF1md7sTmNRoUBizKdFB/MWC0dNevUXrLO9vtclvljOrvCU4ML7UccclsF+SFFYNbyW+31YApCvV/53rEX/rCWY1zq3k3ORHVuCqwxhyEjHWl4iRz7MkrQJ9M8BfO0yY53TS4M0ILkhtPu43aX7sW1kc+Pj82kiwLmfM/huETjtcjPXGVhYe/DocE5Cl1P8ak9yL9Ee87FduoYmIl/2DoaAA4ne9QAzgB56E8hLxPTDoZc06jmoUK8DrYiJexUDF5RmFSgTylNcCfvh3Vsv4W7K1bEd28aba3ZlfPd1eugLd8CJbVAFvbrwa5I+u5mvUdOkk7zPgp90zDqimA2ABxwtXJNZm0oHGOcekVJ8xAATVzTEyqZdwmNSiTSD7eN1yjxvGSDxPFFBowqrhA4wraWKPG7VMxjCoNhur1RJCoWDwDXlVr7S1bYG3pvlu4lfvdn4IgW4CdSsBaPgA3RQlSH5se2gK35mJw5QCS/XHE49Elhc2u3haNJVffqDKpEioVWDUmWWRW0RiCKBN8xySmbFZumj1p/8Ko1CTXLH11A7KnnNVxo8PxLnR3+qCtfM67CfImc9csf+kaZBe1EMfHkDz8sLbmpHjVl5E/e/EkCHfO+RBw+Lu1CiAQed6LgdHRtsai3UKtmB7zuuWGxZt1fsfmvDvh+rvN9NjDQ1j+l9+024U622niuIzrl/kpZoAkUlbiKjzE8K+pHF4EAGRumKdtMOZgWcIWZseobiqXwckMM/0Sr9sQYcPT8EkNMKfGtlGmXi/ZvJtvRe7w49rudzsFCdR2sSw833Lwu0lU1iZj8phMlylguuGJ0KqtmS99GvE37jtjL6D66BpXXD0HJpedynenlRi9QAAeWVpJuN6mkqqJBazvyufzyO13APy//6Od4Z+TMsyjt+u990jYxlRHfXPTxKPXmbyGymA3G2zEVwyjZ+bLPF9MfJ4ROzIZEo34iimnYi8XKqBrNaLG7a89sEdwJ//pGC4BeMZvkAm66yBPbWpFxsYQmyeMnrvzTvAGM9oNcjKQZ2bagDyVr0DY34YBHBpIs5JYzkS4ce2bp6kBT4Y1C19XMWSNZ4cCeQLRNN1sVpracNBMnk4vphg4xVRTwEUBRJMe3TTROGOafSDVL/XMMYBQXywk1KLOVm6k7JcBo3KblkqIPNC93JumpVb+/r8FwVgBcD1Y/Sn4fUnU+hJ44sHNqJar6B9OI9WfXIrL6+aTMVSX8lu3VB5CLbSCsRHlS89ceH39Kt+b7agkikvHrEag/L0fIPv+D86oDmMQ7WXZoly3s2VLTB6VNrthBE8mvDL+riNR+eEdM2rzQjgpvu9rMPDV6YU4FmNcYrD7bsD3vgVnoB/2eBbuvz2/q1PGzYmT3TJ+Gngg08NYLB6GsQuLbhggwO+5vncLyzD3QO5g+d/uhU3joI3DSLCr/GY6obVOZk03TObCi4pnWgNeGZA3XlUgj2qJfJlSLn+nlCM5uVTCaQPxpgB5YSwnaVu0vLfiMhTS0KqB6jXeMFhpvBkTp/qVG1A6/eNt9Lj9IsaU4BmTbTqFN6kO1qzs41qJ877A7xnIS1/wcSTfe0jLpN7t9JB9MwCCIJ3xX/ybJL7XUucqqTmFdZSoTtxRIjudJM6WmdfTX7jsShTPXddO8+a0zJMf+tu0qUcUyOOghZk8pbLZK+vBsHKMfVXiKmpFKnZO35ehZOgiiR9y2jOOeIsN5JmUAI3UAJMvF5NKQaZPs3dUZ2Soji/JuentoYGLXqxOoYD4ww/N6Rpsvlj1KbsiSNNFk89W8yxs1SQ1y3WgFWLjGkI6jRQHE8VUlGJmHajp6lVtKiavAemaN9hUqgSygZKVUdanhoBm707HxinmLayY2RBfkRPr7p7qJgtzc8o010DP/DqhVOMM7YyrQaRuhP4R3fg4Il3e5LUKjz4aBOMFBCM5IOIg6E8hWD2MLY9tRSlflhx5BHnJ/oQAvaVj9iNgWCVZbnTLFFEQ0s1aJMT1lNBKJAYwXYLDpKZc6L16TM++TwulhupPfoGxA981o+aOaoOZ6nXmxWRsP6prvoA5C2dx9F37JcRf/QrYlNfXu1tBvoBte70IflnJoi/Gg4mT2xHiWKxxibXTTgWOOQLxhx6E/6rXdXWKjdHPSsOxWK3AgPkbhYV64brX3LHhX96ByNN2a6u/4QTMRh6fz0NGS5AFMAxe2P2S4MAkSKcUPkEe/01QuDIZUSDPpnnlwvVr8ASsqZ1yxRRR5lrt2MrrnrlIBdJFNYijWw9jKKh+rPJuGgPX4bOA97C4tHGHXquuXXI18KkvttXnmRSayrPAxA83P7t4nV4xedGTjxclWSP332mfwgCPwjV0DZQ0adooMkyeUU+VZOt6PRBgdMoNBdkcRl6xL7yN08uZt+pLK7focLln6Q3CcB6rdsdk19/+Es4z95iSzZsrJi9siwhg0zGnYcVgE2vHuVdiLIpdVYdhStS/FpuoiuQtFuVYxc5N5J/MCIRn3jw5lI6Akt8n2WPBsxy4vkkJMHG12KUiYo8/Ljna5vIIYlG4u6yGl0yre8yoUzYxXgbQGPGUOsBRs960ddgAWAZwqeexiZ0jWNPrpX5NDczqOfDMAlM/lX3WUMlsgLFm0KVb05RmwTB9ZsbM+g0zgQY4No+/GZfw3w2POdk5drmExD+7y+ZZxbGtAbIleI9sRkA2L5OG9dSdMLZ1HPnxgrB5qUxSEqOnB5JzuY4W3bXklSM53bjyJFMMrGIBqJRg8Sal73w8gSCdUQlNtTKWADy12hfdmMx5hzwPW578bDC2ayYHo5rO9Sq43lfn0zgi6/G0EOsxk3qZHiP627sR70siEo3AiSigV/3ezchSZKSLR7vxWYYF+rnOB/gfPZJaZ9emE+JYzHGJ/k47o3TjN5B+9CHgwIO7ONOqKhNmHpZVNrFYYePe/I3nhMu2it3rRiOHvnc9oi9pX2lSvXDN61b/QxvyYi40WfTG+JSk2T4VGMnoKSXA4YSDlCS/9lDzyyh7JdT8aj2CzmPCWo+JdelBYdx5XDHWaj43O8kAEhRy84VpCSpyv/KaNGYjNmPY1c6xqw09fpve8AMkPvqZbgxfyzqmcx83QI8nE8yT1TvaK8vvvQD2kfPOQfq9h9TdJzvtOJlbNXcq7o4HGVsyt3S1NdtqzQqN+lXb6eVQvf3HGDvkfR2fZ04Ib6q0qmQ2YPpJd/8Uzm5PhZXpn7R9DZCnYtAbwivdY/LqKRDEJjE573T+vlDLTCJ7dT8ocD6RrQvbM53C8RlP0ZycSJCnXDCZ+649HQX1DGPKBKqCK8BDFs+3bZ3UO5z3rdENu1JGZGQEkbHuuvlPNlCSB284Az9OjQjJ4ldn8hqiJuZs5ZoYVrI0bpqt6m+4WBvAFwZqPKOxTuRpa9i1MDgLqVY2ajFgcerpD79D1EZGq3U503Vrzpt6rUdHtiG6aWabTC3HtJgdCZArwXtoE4KqKyDPedouyI3nkaXK5khWJUYfTCOzrG9ObpDFeBF54XO5MxhakptXAMrlSmf1jgbdgBh7l2BKQ/VQVt8vgbturonscWtQvuHGGVfZmJft96KMd1qpAAAgAElEQVRmWml579fC+/BHEE9EEY1HRM02Gnfgnv5hVLuYOLnd+CyTNJmuXOGjVzm1phPiWOxxieWPfQTx1StgHdXdeK1W6zHswhl2MzbuyM3n8OkUjt2b6RpvPm9Ax2vNpL52X7OmHBkhupMxpQJ/7486iAuSraHo5pGr5VD2yvIkFhYONKxouNrC6NHdzQZBoCfATxkABHnc7CGbR3ZfKyNbNiLC5EUQBBFhA/2gJgIBqdvuQt9x58+ky22dMx3IYyUNbTnAPA+64W7eqoGJL1yB1Jv2lTjJmZjxjVx3TGugXGIpoiKJtumSacywUOUzuY5pe/7cdSheemVbYz2pEdz0Be+3U3T+QrpMH6ddpju9CEEec+fZO62e9NS5AnkqmbnJ1qAEWAyLx8apGFmdYF7uKcicLS6XzMln0IA8Jabi1XM3Gmtv4vNLh+xwTYvYSmM3y7dFq1E9c1oIfTRaEMAul8XVr1dgT8DdUL/KgSeeZSrpeN1NUbtrqq0urkQdByftbo5hMyPRPIYm0fjEv4cZuPA3DaAXtpMbLF4dpNXTIkx/19XZtumL9qhEgOiWLYhu3dKV+q1CbiSwyOQJyKvBGuiD8/QnoVQoITuaxeimMSRScXHZzAyn4UQcFT+2dLQ/AiLlrxQeJcF5taySWtLnOhoDFQb5kVQJBHpORAG8+pNgCeS1P9jTlyx/92ZkP2CUyqYvPxclRk5cA+9V/4lI1BGAx08sFUdkn9cj6FLi5E7isxizdYlXhVFVLIcMlZNCsV3dGpvphDgWe1yit/fecF79CuBDH+vWkLasJ7wGWMC4GYdjtpgihGIs5KgYc0rWuhfgvv/CjyP5nkN62l/z6hd3Mi9A3lU50NJRJc6BoIa8m8NYNYeiq1yio7YjRqnrcxee6mzKYLEsAjr+TeW1oiGnIJOKybMtllEJjBVQjCIIovACCltXYVkukr/9MzIHn96zPk8Vk8fYTLLyJjYzvBZ6lScv890NiL30RbOKyTNAT16IOgG4uGK2KazSyWCPvvkdqN3dviBQO3WbZ6nJrzo0I7gLEORZ6TScp+8+6WWVZWYpFq8nTF4jCTpdkJW6rWZbjCudxOIpASS5xXSOssUnrjL57E8F8iaCFBVDJgqj/P+Qt5Z4InAqRSHSgCTjsjiZDa7B3vgYnHweVpuS/JP1hG6ZQV8KHtX3NbgzZQ3Iq8e4SXycehYq3wcFTJVwSp3va8MhrUF9NCzfqTCHrr0JnYVZvHbu0/lVJkBkfExccWd7WAUyedmiAnk1F/ZAHyLP2BXVcgX58TxGnhiF4ziIJWPoG0ginozBic4u9mi2jV5Q58vLyIJN5q5aUQCvzto6CGJx+QjIk47p/19yzezZNAdj4xh55evhPTE/ZIiD4WXYcv5F8BjALClxbNgEeZ6Lwbe/tWvj0G581rBl4SS98xw2/r7juzjVK3dFZKZVpyYT4vhXiEu0yN6/770IPv3Zrs13c0XNAC+c79E8ecwerHml/kOLc9wf+BNi+rrRyPSpxyN92gndqGrKOgxIoHBHQUBegHTUFiYvQA25WgFjlQIKblXYCAp3RCy6WtXqrlYS/WepuGkTY6OAnjFIGiweAR4BH8jiISoS3gbkxR58DEP7HNWzPk/F5Jn7V/uNSBsIUbmRc7YTRy+CMYbvuh2RKUDJdANhvCYk5ZvGL+H26z9tV027TG/ziZtXPm26JnX0fThJ/WzjtgnyeESe8++TtqFuCk9IodBF4RUN7IwQkkkaH46VIvhWcbLKnVZcmE3+u0WloDn5Umgf5ClwJ4x0aNFKGjW5P1WsHp8/CujxuWJEP6YGPmydUyzCyeVg5/Ntx+0R2PkUYaQ+R3ryp4ISQ1FeDwrYEeQxNlm9RQJmbZsA8NTdumTatvsICeBks4g/1l6S9MlqtfLZbSom76EnYNU8yZcXfcaTUatVUcoXkd2WR41unJaFWCKK/qE0Yslou638Fy+n9jPEK6hcgFUpIqCrZqoPoD+zE1OCKibm7l98tOay+4VLr0RhniioWe99Dwpv/m+UyjW4dCejglwARLZsxqo13TWC24nP4jyc4JXRbNj3WphjMiEOSX5+RHfHwaw145bKfzO2slkQwXz/F+222u18ceE17xz0NnjXf7Mnt0ErgPffjBub5mqTSe93o5H9WnmxG3VNVodJ2MxE5MyVR5BHwJCJUYmRZ7kouBWMVSoouAR1ZPhqcCy6ZlYQBK4Ip/Age8TDqOXJ3+tqgmpHnrF4BHmi2SmKbtyFV+IuTLYbyRax/EWH9qzLU4E8ml6Mu+RGjTnI6jEdzHTrYKYNXv6338EeHJjp6UroRqupig0cSpZtwF4zqyfcKsdcA0OTJmO6RniPPIptz3/VdMXa/t4w4VRf5nPjQ04cDMSY6VEHeXs+U/LmtjrqjmoMCzExRfQO6pKNwbUv6rYtWDyZDz0/BuTVwd0E0RW5i3Tze7XyZjrK3TmvHZCn1i/ZTlvCeBiHF4gWA21CJeKknh0aNAlg0pL+WiWyvdbqjShew63Bdquw6VHGPMysPRoBNQGCCHe3HGmDUpOcem6UC6YBeWwJ0xk0UhnQVX2iIqZ5frbX6qVS6j6ZjRuuOzgEKz++NQhyJfiPbIFFJm+wH5Gn7wLPraFcqqA4XkS5UIXnesLgDSzvQyIdXxr/dkaALJ7nwRb3zJqIrYhLZjwpsXciayzuDEvumO0MZzfLkB0aff1b4f71792stuO6uMudvu5qVJwYSuUqqiV131UKZdh/+COWn39Ox3V2ckKr+CxKq08F8mYjHjBV2yYT4sh+8FSUv/7tTrrVVtlw31v1KbwLbyrka8q4XQ122TS2XvIiBHf/qq22d1JopgCP1+glyJtNTF47/ZedcIZAa+GOkuuLgcrYoIGYg6jNWCIX+VoJ45Uiim6FZpUYKrZFcKee2TyUUqPaQXd9paRpDsXsqTIJJ4EYN+9E3p/xe3Tv9BCIeBGVPR0sf+l74Izm2unCjMqodMGTSwY0s1y9MrOtZUNYcf/sXB9VDrsAVU8Je/B3gj62mUCCaprMd0ghFslmRZGdQCmpsjznhIBe4sGmGc3qL+7B2Fu6J3wUvndmy+Kx6QbkOU/bHVYfZeu3P8Tdz3yMoS52xnS9b2+phUGexOBp4RXjkmmSmgs7pd02Vayqrl+nT6g/Tw09297lF0ypmYI8iqzQJqSbZjj1QjghuGLzFHfW2aHyv3GzSVg3nc+tvnPSaj1NuEZTJtEw6DQJEiQuTz0zBQCGYvFUAnB1LFm8nc2cAXtk9iLZLKwa48BbHwwBczMZeJkM/EQCVo7qmvkS/Me2wnI92Jk+RHbfGa5bQ61aRaVURWG8hFqlJotucHk/En0JONSs7nSNddqvBV6eYiuWW4VVUC/0gC6ZiZTE3CnaWiVNXDp2zAiUrr4WudM/smMurq86sO6TSL33MHi+L/dYpVhBKVtEfiQL74e3InPJ+p61zwgCMIcaV6ExRCYz7NsRdZhNYycz+rfu+QL427qrHMak0Qe5VEVUd2AzyAvvwpPtOMaO4Z+Bj5O8Msjq9UKIBP19QC4/myFseS5jgpjwmv1c5ySwfwsGj3Nu+sYy4Zg8w0R026WvU3XNTgdGAIIBeF4gYI/GPnOpZaJ0qfRR82vI1goYr2ZRcoshdyO1k85XHCVXxP1SQISPqs8XrAJ95m8syzJ90T7E7Bi8wEXVq0pZAj2+Ow3T1//hzyD9jTs77c6CKx8/5EBkLj5PGIGZya7oXHgeUHLV/JGRpacDQUPEUgCPrrecU4I+kzaDuRElXYYNrEg4LZOjN5svpeu/hdzxp3VtnE0sHlWJPxVJYLabQnWQt+uTYA0PtWyngDy6asqhUZbkdOyOsWaSn5tk9LKRomPyVMJzNQ9hVm8iAz6x2apcd9rWtYnrQkXtgTx1X4goEdc0061IXjzjpmlCd2RLQ7NiWve47rLZSWNVLjuqAk/MQzd5Hdvft2GgZ1jF0PxJ3gfzVhX5HSUYIwbwEsjrZLa2L9vACnTDtVxXSCTqewRkYh0ysRF4qVTj/uf9JSCPTN6jm2G5vsTkRZ/+JLhuFa7rCoOXHy2gmCuhUqwi2ZdQ6RQGUyLAshhv0NlNRONsSXTuuYrJ8wiSuc4jQCKlAN8SyOvWUM+sniBA9thTUf7md2Z2/izPSh64PzJXXKTSZfAB7/nwXQ9u1ZXNlerXrkNwQW+S8jYDvLDxv6NAXishDn8si63PeN4sR3ri6VQUpMtaWDe0GeSF1UXDu/CX+1Vc6lVFev6sWbpfteqUiYnrVoebVVLraoT6AszbdYl2UzV9M2XMqzq8AdCtdrGe2cZrTdcWI7ZCZofGvzBposyokqDzgVz1GZOXxXh1HCWvqF2OKJwiMghyiYk76mSTqJand6tDXhgEeVE7Ku6aIp4uTJ4Ln25SlnLljDtxRO64G31HfWK65i/476NXX4Lkvq9F1I5pIZrOu8Q4SrJyBG08uLesEp0rYQ9OI+eSf+PvJl1GwSP7p0A68yFKnj4NJpSLnJb0DzWpcOGlKKy/rPNGtjiDm0RMtbPBr4nQzUwVNcNVG5Bnr1oJe/Wqlu2cAPLqKZhYtHtAqp5HUgCeSYCuIrMMaJPNkRCTJ06HGgwal04DBLvZtq5MXhcqmQ7kGVfNsOAK584TkGfi8Bpumr5RsdQ542bSxAaLZ0De9rXUCVe9jdUoEQZ3auvLxAeaJAfGf0DddeZNNhHgLVEanc3cRPVQ9Q4zd7P5zdxXqubt73MrN7YlQL4Mf+MIrGoNdiqByK4r4dmAx/eg7yM7kkdhvIhSoYJUmiAvhb7hJZDXznRJTJ7nKsGVWk3GM0gPKsGVJZDXzhD2tozvY+S/3gT3vr/09jpNtUf2ehaW/egmpaaqPOOVCwZfmj7Bno/CustQvbz7ObWmAnhsy3Qgr1c5tVoJcbj/+CdGXvqars6NyQdH4+slloN3uqXtmLzJxsCc26sx6DbII6A9ORSD1TyQYXDLa1OcY02oPL8nCGQeyO6ZiaoVreK1NBZrROzoi87k2obJU/4SyvRQwEC5j/FeI9OWFZA3hpJXkHbVhVPkxjQxMY0XKN01CeLCbvZirNk2HBFoUYaNSYTMn7JjbzsC8ugqPviSw2CV5zaBcVdvomkqCxJxWL+7GenBFYjbcUTsmcXxmxx5+ZqavyhBnmbtlKEMlS9Pp1NQ7p0AwSFZXB4xRwMQDfKMtL9hnExXStd/E7nju6N8Otkm0WzmYDomT+4RCUJ1Q/nxVCLpbh/yngqlUWg2L0UoXCuhKhGORvLzOsiTZnW/bd3u60zqmwzkqd6q7SMF8JTgioFFYnPX/+N8KjAlIG82AE9cd7U4Sp3Jm9izFvCgXqAB8VTLjfuo6o7eDpT2aSXNCWhOb5bNZCD/xc9RwFwdE0ZRL5i6aukU7rsK5JWqCLZmYRUrsBwb1mAaQV8SQZyKjwHGt+UE5JULFQF4/KQyCc3k/YvPwjTdVztaFqxyASiXENSqCDLLEFB4ZQnkzY/F4/vYvHqPOW3Lyif+Xgd4rS4c0M3sy9cif8ZHu9qu6QAeLxaW0w+raxqA06ucWq2EOGp3/xqjbz6oq2PAfuxsWXiB5YBum+/oAOSZXHK9iksM+vtgddFlU8DGFKOn9mQbR3P55u+7NRGTxWuZ3FtkCMQYpDJxSNChk+tLXyhmoN+Q9WexroTXqPoVAXlj1VFx1+QhqRC0YVqXghNwqHJCCcgzbJ7oEyh9PIK8Ov8neaRoCPuysac852xh81hn3/EXIv7DX3TSnQVVtvb6/wA+ey4y0QwSTlIYzpkcFPggiUfQpgCdisMLM9LiMaNdBA3wIDj0ZOEr9tYcBuCpPG4TW1T9xd0Ye0t3Unr0wrW9EZO3G6y+7XMWTwbyFMjq/tGcFD2M1wwAb5inTTBhEQM8WXU6GbrKk8eYXRUp2zDYQwCPG0lagE+VDG0sCXCiZwBzc04c1fZn1MTiKZAnOT3DUp66ItO2xkZj4wYJz54CeCY/Hp9/qm+KUdLumb1YcO13eNGUNCAvPBPSObMroLk9laqi9X1uZcc2S1SzlS+BAixgrjxWsmoY6E8isAKMb80pAZZSFQPDGaQyScRTkSVXzTaWkryAbAdWKQ+rpNQ1g4FlEpu3BPLaGMC5KuJ5GDv0A6je+ZOeXjG296sweM1VAP2npzkq3/8hxt937HTFOvq+nfgsVtjslsg8ecyzxfi9E7UiX0cXbqNwq5i8yk0/xPjh3R0D8/7hc26qvGImjYRxzaQgzYleGUwQ3yuQV33ZSxG765dtjNbCLpI49O3IXLx9UnAa5jTQ+ZGcc0wbqhk4UerrcOO/2dYIn67i6yoYr41jrDKGoquYvHD8nXmfEshFLL7zbLhk2iWOVQmuAFQppaImlTXZRuOwZIw1kzuq4TKYvO6H6PvY7JJuz+cVUPjY0Yi+++3IRAeQjBDktVaDnK4PBHlMSk/XS86/cbcNr4XwnJoYMaOuyfrJ3BojVQnobA/wWM575BFse/5/Ttektr7vBeM/nbpma5BnPEXaavZSoVmMQKVcxrnnnYdbb70Nhx12KI4+9qg6m69icjXvopm7+rolOGLSc9kYmgDxtOFOJi8yQ5CnryugTomtKBfA7VHYRJA38UFrFD4VmFOxeFd99rO4/tprsfdrX4tTzzgdcRIXOpnCkpbgLBZS6NSJTF54zvTvEgOpVpZ8QnGPphorO7qZ/mGirBlkiwiyJTBvnv2U1cBQWl5jZPKK2RJqZRcDKzJIZxKIxJwlkNfOPEpCUAdWOQ+Ui0B5CeS1M2w7pIzvI//xC1H8zFU9uXzqmA+g7yOnTcnghS/cbRark/gskx+NIiPhh//LLQeXRBKYaULfqQZ28NvXIfriFygPAW1dl758HbKnd5fNDLdhqh3332hxlvD+qWHFegXycm9/O/q//vWerL/5VOng165CbJ//2q5JdLGreBDRDImbYgydZnAk71aHIG+qPhPkVYTJmwjy6rF49cgSMkWM01NgjmkWlFqmAnnMBxUgKiCP5hgFXUwshUmWXv+bjlWxN49i8G2nwn5i63yalq60xVu9DOPfvAjpXZ6MgejgrEAewb7Jb0gWL67VNE2i7eYGGzNIsQqKkwgvGbmXJ1lDLL2lS3nyDOPfTa+H6fLkKZDnAxRjEH9JlR9P/tyVmV2qZKoRaAXyBLRJOg8tP8KfxiedK1MIGO3erd3KJ2hYahfIzkGeSRBuXDS1S6Xksmu9IibeJ2pHzbikN+K/jJgKQd5n6iDvlDPOQDyuEoQoVmlpzXXjbmnE5DXSySu3WzOfylBSwJvperZ/uFnZ0U31+z8YLwDbcgg2jcF5+pOA4T7UPA/ZkRxK+QrcmoehVQNI9SfhRBh70I1uLN46zEvGsW1h8VApAZUKgoEh7a4ZnqjFOw4LqmeBcpMsfemarqVXiDxzDyQPPxTJ9xzSERXh/u8DGHnZa7s2fJ3EZ/GiI5q9+7kYtABV4i6OJDDcoziK9K3fQ/TpuyEapZqhcnPOXfRp5C/5dNfGoLmi6fKKEegxZs/0n6zeMV5Z0igQ7M5WMa+5PVvf9V4M37ABdqWRy6xnnd9BFTPx+/L7ftVSBt7VKQ8I8vh6IaijIqYwOGT1uvjSCTN548LkFeuMj/KHUQYNPwR5AF0OI5LcnDLkdHuSJ7i8YAWKwrZqsJkTry7ZrxIEE+TRkcm4bdH4Tl35TaQu+soOmoXeXXbshHfAPfZg9Ef7Zw3yyOCVvADZmi/iKknHQoJCKrJ52t0+cC5H33oY3J/dNeuKjduzWUWzrlCnUKCbpvO03VpWtwTyujHKM6+jGeQdc+zRyltL5yyUuOA6xaWihCVdghZea3gGhNug4t86A3lhgKdSJkxk7kKAIXSpxu2kBBXFI1CnvFBnNGLx+O8wyDv59DOQSDBxuoaoM1L/nPnYL+YzFZunlFEb4M4APe0iq9nVjkGel0mhUCijMF5AtVKTiR/eaVBAXhfftYt2fiiLz4Mgz66UYNFwY0xe/yCCeGIpP958nXnG0uQLKH3xayh/6Wvwntg0o5Y6q1chcfhhSL7vMNjMa9ThTeOPjWPrM/7vjK7d6qRO47NYRzjJRzcNllbt8278NhKrhtHfF0EsSqPeQmHDjRg9pzcKo2zDdLEz4TFj/7/vuzjFK6ObO/ThsRg57iREf38v+n/2467N+3yrKPHm/ZD5wuUtm2Xc7Rgvp6T3G6p9euO7a90x6RDI5FFdk+6a/Js6bPhBHBbVkAXcOXD9BLyAcer8lrn0PNjMpacBHN08A5Rhoarj9MRMAiwqKxv5F76c6fYZhZ2rYPhtxyPy4GNd69OOrqj2lNV44oZPIjm8oisgj3nxap6KyQuraHb4KG17WPKXfBbF83uXtqbthrQoSCbPXr0a9qoVU4M811Us3hKTN5vh7vjciSDvMBx77FEImM6CzKrvqUTnOg8eK+dz5N7f3YvjP3hS/Vp7v3ZvrDnjZMQTihWTcoGN39/7J5x83HHy71WrV+O89Rfjth/cghuuvQb/9drXgSDLMGl//P3vcMpxH5xQ56lnrBF3SgK1cqWMi9ZeiDtvvwPvPPQgvOjFL8JJx51cL3/amafiDW96Qz0umY/i39/7R5z4wRPqZS6+/Ar86u67cb2+/in6+kuMccfLZtoTFMjjZiHzGzbAXX19cPuwHZAngeZjRQRbxxFsGoG9x5NQSSUwsiUrubuIz+PJGIZWZiSNwtIx/QiIoWJAHl01CfIkJo9MHmPylpi86UdxB5bgLta2UZRvvRPV2+5E9fb/QcAX6BSHFYkg9tpXI/a6vZHYZ29QYKJTcBeufsueL5A2LPbD7+9H9vNfRDyVwMCyNFJ9ccQTMdTu/DFGju1e7qrmcZwqJu8UtwyymMc7MRxrx0SQxsQlrtf55ro9L4+ecjaCsTHs+sXesZfdbnOn9bVKldGqDuVs17tjAsjTTJ6KiGF6mxgCMI6MrB2jAm24gSPuMLb4Wxm1Ue6uEvBxp5V/q8ACN0SN3AUZPxdeQKDHHXX+z9QZQfor38PA2t64h/du5CaveeyMd6Pw7jeIi2ZfpG/WMXlKiIdpK1RevF6l5+WM0jW0/OO7UD7oXTti6Ka9JkGes/tusJhPs8VRZ/IWPMhTdpPe5wn1tFdPA+VOadwkm1J+TzsvpkClXMH556/FbbfeLjF5xxx9pAJ32s6jWybj7rQ3I27+/s244PztNzD33GtPnL/ufAwMDkiM1S033YL1ay+ctB1hkPfDm7+Pi9ZuH+vMOs9btxaZgSGUyxVcfMEFAvImO047cw3e8Kb95Po333QL1p3f3vXbHqylgm2PQJ3JE6DXjBlUHF5D8GYSd02VktEGxgrwt4zBe3wrsMcuKMaieOKxEQSej2gsgv7BFPqX9QnYWzqmHwHxw7Zs2E5IeIUKm4NGeGUJ5E0/ivOghAR4BALwar+4B/54FsH4OIKxrDTOGszAGhiAPZBB9OUvBoGelgacdeOzJ5+J8jWLP0ar8MpXYfyw9yKSiKN/xSD6lw+gbyAN+//9ESMHHDbrcZysgqmYPKYTYD49wyaZu/UddhTdTgxu2nf/meeisGon/Ps5pyE+uvjiteydd8LwrTeCub529EHlSyYsH6e6poA85ZbrBxQQoKeFAnfqJpdv5ONYFF4ho0elTH6h+W7LId8nDJ9yreGGkIuAIM+vwA9qosCpA3FUvJjrYeXbz0D0L//c0cMx6+vXnrUbRr95ARCNSqqIVCSF/khmVjF5YuyHDP52zXxzjkxd3XV2+y4a5ph5FOkWWh7LAf+1L6xNM/PemPUgTlHBrr/9JZxn7tFStKs+LmSMCfLoXkxxL015LhyGxQA8BbrENjUB2j3a8hElTP6n4+dmFk1moVKp4ILzL8Ttt92BQw89GMcedURdJ1PF3Zn8d8CDDz6E0085HU88sQlkzvZ7434YGxvHmWvOwv333Y81Z5yG17/xjRgfz+KsNafh/vvum8DYhcGcAXmbntiIs049BZueeAJrzliD/d70eoyPjeHMNWdLnafqOsvlqgZ5t8tq+9QVF+O5z3suHnrw4XqbXvM6MoprUCpXcOapZ064fiIexw9uvqkOJpuZxF7eA/+adWtn2frGYfPd3BBdaXWfS0yeCip3EIwV4G0aRe2RJ1DZeQVykQi2bRlHNB6RBOgDy/uRTMcRidKFZeloZwREAtyJwCrmgVIBARU2h1YsqWu2M3jzscx0slFd9iOq3vojjB32gfk4El1tU+5DZyP79GdJkqvE8CAGVw8jszyD2JaNGH35Pl29Vriy6WLymvPGMbceWb1w2oFuNu5Pl34BhZ12wc433oBdr/9yN6ueF3X1nXUqUicePS/aQpOr6rkYqxYwWimg4Oq8dRJ/J0lidTslk3bdvV6cSCWdghK6IIiTeBrN8inxFS1bbvHvHjy/Cj9wJVeeSs9g4IuN9Hd/hsEzLp0XYzKbRoxdcBzK/63UKRNOAqloCpnI7NQ1TXs6YXX5iK4xsbTam0OMnouhNAv1OnVOPTJ4RZ08ne6hzhVXInrRJbMZip6c++QH/zrp5shiAnmGVeP9yaQkshlSB3rdH1qCPKY64Edg2HTv+FZNsCxUylWsW7tOQN5hh7wTxxx9hIq54zaQ5OWsR6xpdmw9FGt3HgYGB2VD6ebvk7W7QBQrTz79dPzl/vtxinbTXH/ZFXjO81T4RqVSxsUXrMWPbr9Ng7/T8eM7bsf6tWtDdWak7C3f/wHWrV2PvV/7Gpxy+mkyqhddcAF+dPvt8rc1Z5yi3UMtfP6zn8OGazaAIO/U09fg/vv+ipOOU26aF19+Of7Pc/+vQO/tr99wF+3+DC3VqOVstCdIeDzUVogSumm9BdYAeU5EmDx34zZUHtyI7NCAgLxisSwpE/qG0hhY3odoNKJ3I5cGvp0RqE+T3FIAACAASURBVDN5SyCvneFaKtM0AkycvHWvFyEoL14hDsTjKNz8DeRHSqjmKogk0wLyBlcOImW7GN3rhT1bF9MJJDTHMYbzc/WiUX+58RZU030Icnk88/gjkHj80V5cZofU6ez+VAzf9h1Ymf4dcv3mi3Juq0ydUi1jW6WMgluTIoy3o1gKUFUhdWJhUnBFucUoF04lqML4uyBgcnQlwmJk0pX6o3bNEpBXE7ZApWFovIzF8TOw0P+pDUh/7pvzYlxm0ojcEfsjd+LBdeYoEUl0xV2z07ZwPD3mGPWUKicN7IRW5Iw6KjcZD1WO7J2PkhugxHyKehvczuURe8uBsB94oNPL96y88/TdsevvfzVp6p3tQR6Vq5gFXgtm9KxlXaqYcWuui6BWQ0Cld2oX8H6KRhsfesi0kXqo0xY1QB7zX87Eu0rFDlcrVVy4dv0EkEf3TN8KpF5Vs1pkn//sVdhwzfWTNnXPvfbCJy9cjwf/+YDE15k4vCc/5an1c75w5WfqMXmnnH46vnb1F3H9tddNUeeeOHfdBYjHU7joggsFIL7z0INxxNFH1B3jFci7rg7y7rvvbzj5uOPl+uevX48nP2W3OpgIXz8cE9jp+C+Vb38EGqrNoQdZXT13KpBn23AiUWA0D/fxbSj94zFsTaVQYDJ020L/cB/6h9LoG0qpHbEe0ebtd3XhlFwCeQtnruZrS7PvPw7l790yX5s363ZZ++2NyrpzkHtoK0pbC5Qbw8DKIQyuGkJmRQZjz30ZgpHFH5foDQ7isTv+BxXPh+sFGNxwLXa6fP4xCjOd8L6Pn43UUYfP9PSun0dzi2M9Vq1iW6WKfI2gjXYxhVOqOr5OuYwR5HlBRCcldmBbFdhWGTaYQZIAT8XeCGjTidPD+fY8xuYwrbFNBU4Vz1eP/QkI9GwMHLcW8Tvu6Xo/e11h5TUvwtZLT6knn+M4SExetG/W6pqdtl0luA+QqwUo1HyJ5Us4FgZiNlIReiypGhnrx3LjVR/5Gpkc1XyTRy/61a8hds4nO718z8r3n/dRLDvpxEnrb4C8APB03DgZaQPytIhRcwU71I2zWISfyyMYG0dQ0Sw6G7i9N1q92VY8DmtwADbjElOproy3AXlu4Oo8de1Xq8Zd2cQ1grzz1+G22+/AYQcfhGOOORIe89+R5xfGv3FMB/Ketdez8ckL1+HBBx7AqcdPB/JeKwzd167+Eq6/dsOUIO+8dRcgFgJ5Bx1yCI48hm6lig266rNXYsO11wnDR/dOMnkUfFkCee2viflWMsTkOQhG8sLkFR94HFviCVTSSSQGkugbTCPdn0A8Hd9x8K5F8kYVDzG/jyWQN7/nZyG0jikdcqd9ZCE0dUZtdM85Ed479kfxiSLKWwpwx0voG84gs3IIA6uGUPvoJ1C57hszqnshnVQ58K0ofOITkiOO0vGoVLHToQcj/te/LKRutGyr8+w9JRbPis2feG6yPBVh8ioYqVRQqCkmT8w2i9/WdM47FbPuU8qc7xyydCjBskqwyeSFnC+VoLVSVDa8kSfuYHTb5N8Vk2f4FeMeJq5cvo+VbzoRkQcWjtqmt/uTsOWmS7gvU88HRoOWrprdSKHQycI34ilFN8BYxUeu5ovbJkHeioSDoThBnhp7gr+y62NLWYE8liEeMuCPmyzDRx+F+E9+2kkTelI29pr/xOA1X0BqYNmU9SvhFSrVeA2Xw3q+vGZbaeK/5wzslUrwR8fEU0GAXf3C7bZAt5u3IQFffx/soUEgSeXImR0zAXmN0dOKFpaFWqmMtWsJ8u7EYQe/E0cLyFPZNBuqvaqNt9z0A6w7X7lrrl1/HjIDw5KaRSW0lieQlPvDvb8TkMdjcndNJiM/Ff9z+x3iLqpcQM8V4ZYJh3giOCiVa3UmjyDviKOPrnshfF4SnBPkETiegfvFXVRf//Ir8JznPk/atuSuObO1tiPOUiCPu1g+EIwW4G4eQ/mxLdhoOaj2JTGwYgB9gykk++ISm7ejDosNFKCn/U+F+1avyvl8LIG8+Tw7C6Nt/hObMbLvAfAf37gwGtxBK/3Vy5H/xqdgLV8BdyRAdWsZ1a3jSPan0bdsAAOrhhG95x7k33dMB7UuzKLOl66Eu/d/iXFKoEfWIfnd7yK15oyF2aFQqzNXrEPi7QfMq36Q9an4jMkrY7RSqoM8GkLqvcK4OvWb+lDQQuXHE7aP6RO0PARlzgnvWIY58Uw+P3ELlGTIJpdeVBTSxCVU6lNxf6KQFohFiJ2f/aZ5NU5TNWbjn78u3j50RTVJnwlc09H0nIM8jiTz6Y1XyM5SVCeQ3IqDMQfDcRt9UcXkEcgx9q7iBsjRVZPJGeluR3VNcfNUc2b7Pp78tgMQ/fvfd9h8RPZ8JoZ/dBN3B5DqH562HeLOpYK/GpSY8UM1OEroahVnGraf2oVZ0zaiVQGCu20j8OmR0TGwm+yKDcBnDw/BXjY8I7DXKchTYjAK3NWfDWSGiyWsvWA9br3jzimH6JLLL8bQ8CBOP+VMbHpiE9acuQb7vfGNAr6ookk3yncccijef9QxGB8fw4dOW4O/3PfnSYVXFOumBFdOP+UMVecZp4rwCtM6rFt7Me68/U5Jl/CBo45EuVLDRWvX4c7bb8dBhxyKDxxtYqQDXCUg71odE3gmyuUyztbXN+ziwMAgWgm/mBQOM1ofSyf1bASs3NjmAK4Pq1SFP1ZAbTSP8mgOG+nCkE5geOdl6BtIIZ6KIRLtldzANP1jELvNOAmlVsl4ePVSnP9Abwnk9Wzt/ktVXPzUZ5E/b37mb5rNRDCOp3jkgYj4EViFGLwRF5WNI4gm4kgN9gvI64s5yL3gPxZ3XGIigcE/3QMvnRYDlcYmBSPiBBnrLoZ3xedmM8w79NzUCUeBgiuzSSXSjQ5IfKWJuxIhBF9AHgHeaLWEosv0BwRkTJ+gNjSVyIrKTeRYJThWGZB4vYYoSxBEwA9TLDhWFQ6Tn/NVKeCOAiAM7GPaoQQ8rnPm15Ok6RX5XYE8lUxdeEAvwLL3norYr/7YjW73pI7qC/fClqs/jMBhjiatGxhCCYbJy0QHkHCSiDrMNbj9Ydzd6mM9w9aKKRAAWysetpYVi8cpILBbnXSQiliSTJ24hjF7ZPIouGKYO7J54zWyesrdk/vJAvA9D3u88uVw8vkZtmzmpzF2dcVff1uPQ2sP5KmR1JqkasHXE3JzzSomupFHr7dAj7HkwdZtIXDXKyipdmMI9iyCPZ1nrh0dNLJs/Ezlrhlep3S35naOoRdkrfgBKsUCzl93EW6940fTgrzn/t/nTBqX1xx/1yotAssMDQ2JMIsCeScjkYhPUecqXHDRWjzlqU8B1TXXr72oDvLef/QxdSkoBfIm5t6bLC2D6eSSuubM7/G5OFOBvLIrypq1sQLKhTLy1Rpyrg87ncDyXZYh2R9HLB6FJf7dO+awbB0Qy7tW/0qgN9+PJZA332doYvuMsWBeDvNlhQXjOYzssz+8Bx5cWAM6RWuZOHnz188D+vsRgYO4nwLGfRT+uQ2OE0eyvw+ZVVTZ7EfthDWLOi7ReePrEf/cZWJ8ujQ+mYLbthCzlOlfev8HUf3BbQtu7hP7vQ6ZL31aGZVzeITvY97DtHXpukeRDTJ4/VFb3PMYk8d4PAqvFN0yojbFVuIC8hQrZz50gasKwFO5ipT7pTKoCfLicP0kbNsVkKf0M3U5mU2COObZ43WpvskyZAJVZj6VqkGxgSCj5/no+/Q16PvM5DE2czicEy6VO/ptyB77NmGXZATMOzlUyqRQYFwef4/YrUEex08cWy1HlBRNHONM+sZRZByefFw1qnHHwnDckUTqZPHUWlDKm7zX+G8yfgSHjOOjWAsP7mezd+LWWXWx296vRmTbtpk0a0bn2CuWY/kf75ogNNIOyDMrsn5RIyQSVowMs3ymoCTpNrkfG02eDSQLxrPwHtsIiBv0bGrqZAgtgOrvO69EkOmTNWVYt8lqMekTRF2zKXZOjSc3BzSwI4Pn+8LyNhhTBZzLlSrOv3A9brtdpSaY7DApCzgmv7/3Dzjxg41E5HvqWLzMANU2G0fYbfNZe+2F8y68EF/fcJ12rdxbmDzFpFn4w72/x0nHNRKsGwVPVSfbWcFFa9cLyCNj+IGj6CWjbgaCvFYJ1sPXZ6tOOeNMPPrIIy3LdjJbS2V7PwJWbmxLgFIVwbYcKqN5FEsVZD0P9GuPpBJYttMQkozHS0Rh0/dhRx1NuW5monK7I5q+HciTPHnLl1Io7IjJaOOaNLkYP6MMj/klMlS88kvIf+TcNnqxMIqMnv4u5N+9n7xEncBBKkjDGgfyAvJiSIRAHr7xrUUdl+h94mOIvPtgcfOjMUoAErGg/23BDnyMvHJfeH//x8KYXMKaPZ6G4Z/9cM4AHt8JZM0UUFZmJcfRuEzSmOd7jf/RhY8AgIB6tOIK0COTF7UpAEFAQpfNGhwybgR68OBL3juqajbSKdRBHqLw/LikTpA8eVp9k66dzJVnEqorwWt6pSi3TyO/ongBunQ6CAIFiKzARfraG9H/yS/MmznPnnU4cofsIzhUGcCKgRTFUdkRY37AGuK2ypUXI8CzlNhM2MyXssKWqfRNUtaOy++zEXaraVXNCtUy2SrLQjpqi9umsV5MgnUd/IGqD2yreLIBQIzH+05AnmXJeiL4K1Vd7HTUkUjcdVfP5yL2n/+BwQ1f2k5Jsl2Qp+YlfBj3TfM349JpZoQTod03zaCYGuT+acxIu1AtGBmB98jjcwjumqfFgr/LSmBoYDuQZ3jOxmiQcdd58vSWi+mxsQAMcye8p0QO6dy53M6RP9rw5eOolAlioLIg7wf1UUOrag6Po4rD43m897efvUbPtEi+eBb42rVyA/Z+rQF5DSEaFVNsrqJdwevOpUZuX9+TEqvHY8Id2vN1vnSBuRmBBsjbmkV5NI9CsYys56LoAk4ijsGVTEqcQiIdQyS242Ly5mY4un+VCSCvXETAz8ASyOv+SM++RpoFdNuoMZ+VJDae3c7y7Fs0sYagWsXIPgfA+/P93a56zuurPvMp2HzDuUAsql58voV0rU+BvIe3wYnGkMz0KyZvWT9iufFFG5forV6N/Le+jsTOq5CO2CICQSNTbAcR+VAeVoHrYcvOz5jzuZrpBVdu/FtPJM9btUeAnE9XO+i4KgX2CJjDII9usBzXwbiDdEQZXGNVDyOVmqRQECZPx+QRrCiAp9g7pZBHEKdcFA3MaYAzlXxa+DgBelTprCFArQ7yCPAI+hoAT5nQCgQxTUMUfqDEacgkOlYeiZt+itQXvrtDE6ZXn/VUFN73JpTe8ArNPZr+U4wtQRUMbcSS+cwhbkcQtXlvK2glz1ZtRJp1bUBezI6JEmcqkpZzVG60mR0G6EscpDaomToh7JRoWF5zBQL98RqjVlSfCAjJonPtMM0CXT/p2VSpeVhxyimI/fDWmTWujbMSb3w9MlddVmdJw6d0AvKaL7WdR4oGKTrB1sT4vbobC3fWTexeo8bpgJ6/eQv8jUwmP13JNgZkVkUs+KuXIViuGKzJD53eIMQcmLg7efZqd0wCu7rbpt60UHCLQE9DOQK9ehoGDfAEcCn37kYkn2qNGiFuJhDg8RkwsZ0PP/Qgzjr1ZIm3o1skVTQTiRiy46M4a80ZOnE6k6m/QbwA1JpnWJPaQJKkLrIjY5L/GECnrittqIO8WQ320snzdAQUyCvXhMmrjuYkLx5BXq7iA7EYBpZn0E/hlf4EYonJXC7mae/mQbPqIK/EZOhLIG8eTMmkTWiAPO7gE+RRKn3mBkcv+lr++o3IfnBNL6qe0zpHzj8W5beoxMny/nMtJAtpWKMBCpu2IZpIIDXUj8zKYUnhEk/FsWjjEk86Ce4xRwroGIg5SDhkE9QOcT3uQ88Ogd7Y2w5D7a75K7Ufe9mLMfjNrwERnTC8xyuLy4cAr0aA56rE1kXXF8CnZPH1MiPL5yvg1xez0R9RLpu5mgZ5NSYrN66WKg+eyplndu2VMahYOYEK2igzEEK4Iw3atLAKavADGlwUXKHbF0FkTVg6BRgVwOPzhoaepGmQmEAF8iJ2AQHTL1Q8pK6/DekNP0DkoblT36RLde4dr0Hxna8Te8CyacQq1kMdCVggg5ASFpL9s7ENccdBxGbaCR+e7yp1UYl3pAHa8JBg35k4fTA+hEwsI2zebECeMZzDnj5GPKd5GRoIQvaO60Yxv4Hce+LaqelGsr8Eeky34AQBMhs2IHLNtfD/t3t59JgHL3X4oUgeftikzPdsQF6rW1Cb+Hop+zpgNQTMZOD0Rxak+n0q6MZUN94jXJ87GuCZHlvwdlkBf7BvkqeQhm0a2BoQZ3OdBnpzgCCvztzRm9oR11Z+FIzTQ0hhU7MANdumGH0DuEIgT9N56iliKWXNFiAvrGLZqgOrVqtYO5W/zjxvtbeAEYWqb1rVZ1xDS3VtpdMzXwJTevyy+BesfgLIc8cLqFSqKHB3s1RDEHHQP5xR6prpOKKJJSav0zUyEeQVENBdc4nJ63QY56y88c83u+uzcR3qSaODQARYipde2ZPq56LS3Af2R/7kQ2DzZcn/+A6sAbFsEhj1UdoyiliKIC+D/hVDksIllowhyOYw/voD4P1z8cQlBrs9FbXvfBORwQzitiUCESLzThXAuqqj3oc172HPQ27dZShdfMVcTFdH10id/EH0rTl+bhk8ZpvwjDKiiqsqhEAeBTf4IUNDZoYGfDpqISkxZQGyNbpr1kRdU8XKkbkjI1XVKRSUu5soSMqccLNTu2M1st2JizfZOBXPp6w9xSLSkFIbpI5d0vn3CIZ8OMIYRQQQUQiEINSX81kbv69K2gZJ3UBjc9xFasMtSN/wHThPkC3pzeGtWobcQa8RgOdnUgLulOCEDcYuGZCnxiIOII1Afie43YqYQxdJB8wPSEELzzexh6q9StCGc+Eg6SQxlCDIG0S8CyBvqhFpBT0UC6zmSzRJNINubjfOC4HeaJUPKgtJG1heLaJ89TXy8WYxD/bqVUi+91ABeFZ/f2NHokUnegPy9IUmY/ZMO0Q8iD6sBDetAUGQz8P7B5/N8wXgNYCe+9TV8NMT0yzUAZ1WyzTrUqnNq5g7U0bAkLB3TG6uPorFa2SrCDPEdJc0bpph18mwG6jBg1OBPAO/mHicqpfhw6RKyAwMaVdvsyFtWmZmQoG/8Kxpjk+DPNWXpWNxjsAEd00/X4bLl2MsipFCGTXLQmoghXQmiUQ6jtgSyOt4FUyMySsiqCy5a3Y8iEsnTBwB30f28GNRvmXhCXGU9n4BRi87DZGIYjbEHPACBDXAGYsjGPFQ2TYqTF4i04/0sgEk+5Nqg4ky1Vd/Fe756xbNikh+/GzEjniv7KbyNUuAR3l3upuZBM1RyxJ2gaxT3b7yfRS/+FXkz/7EvBmL9Cc/jPT73zVnMXjsuAiq+AR1AUo6vyDHjm6Zyl1TAWd+6AZL241jmBSXWI415fZdnSePapdU2CTY44dpEjSTJ8acUmOERTdEY0gpw5+VMj7N88nCEewoFykCNipqegLyKOlfhC359ZhM3dNxl46oT1Z9FzWCIYqziBeBYpRqwvBxdZAVjMFz47C3ZJG+404k77oHyV/+Gggnk57piojHUHrpv6H8sn9H8TUvhLtiqA46BODpD4EbgZ4YjrrfQBK+CNbQuB1D1LbhaJAXBoXNTSPIS0VScwLyOHUqVlOZtCZn3nQKjML0eUycruaasZyDMRsOGc3xLNx7fovqr3+D2j2/Re1Xv5129J0XPR+RFz0fsRe+ALGXPB/2QEZA9HRHt0FeAwI1XzkUsyd597jzwN0RRz4K5E0EBUGxCI/M5rwVS7Dg7r4zgiQ3JOpwTnrRiLcLMXdyH6rAXmHs7Ah821EAT4bHuHi2hrQEdsoLIOyq2WrEuQEk2zktmTx5Q2p1X3kWSZxfGESreD7lqtlYQw3hp4aXwWQgTzaQlkDedLffgv3eyo1tDVAoI9g0iqBQgU93jMF+jGSLKFZr8sJmTF56IIlUhuo9S0cnI9Bg8gpAqYCgQiZvGYJ4Sj1E5t2uVye9Wyq7w0bA9zHyin3hLiAhjtruO+Px716IaIRqexExAiWCwLcE5FnZqKRQqG7eBlCsIRZHNJ1CJB6FTal2iilUKug/8ThE/rlwBEgmWyNMED50641ANFYHdUocxEfRU3m7CEboxtkXscHYIhr99YN5vb79PRSuuGqHxmnaz94TqWM/gOQBb55zBWbJGa+ZOwI9/s6YGAI4GuMJx5afTEdBo17tYDfcOKuej1EBeUyhUEDEzgqwU6qXxs0qLD3BPQll/ImrpTBc3CmPwvdjqPhMkxCFI2kSlA4/QZ5i9wjyCPC42BmXx1g9fmgM8tuoZvwUEyjpHCyyewRQBPlZAYuen0AQJBCxq4igCjtfQvynP0Hip/cg8bPfwB5rX+4/GOxH+RXPQ/mVz0HxFc+VtEnK5ptoxE8N8iT9u47tEd9rRPX9bQBhczJos4bnEuQx5o4iKlwfJHEN0Oc8TnZwvZDFIzPMtcV1xfOMOqucZ1gwnZ/OffRR+A8/Bu/RR+E+/BiCJ+0Cb+ed4e2yC4JdniTXtsng2jbiEVuAfjvC5b0Cea3BngYSQk/5gOcCtiOf7Zi8chnegw+r5Obz+AjiMfi7rkaQiAlTLuJqZOt8Xz7sp3hmcz04EQXuxCWTm0kKYm3PUeotg5C2jYqJ42aHAXkm8q5h7U1gCHWOTSrvNvNtkjZMNiW0G3kTwFMxdwbkhd3GDZQN/zTbG4oflOeLjsmbx9O21LRZjoCVH98aIF+G/9g2BOUqEI8hWD2MLZvHRYSFi6B/MI30YFIYvaWjsxHYDuR1QXjFuAXQCDQuPmyVKPKJa5IyaNp5cXTWm6XS82oEPA+bd1o4QhwP//FaERQguKNxV493pFXp2XAqUQRZH9VNOfgVedvCorEYUTLYYk/5ARI/+x8MfvbyeTUVM2kME4TH336A7AxTyt/E/lDlj8xBLQAStgJ5GcaQRW0ktFhI/XrcUaYy5JevRfnL185pig1rt6cg8Z5DEXv3IYgkYmK4zrXTj2HyysxTxTGT0KJAXF8F3DmKBTXy+TJu9UYGqHoexqoljFYKKHoEecV6vJ0x4GXXXhtX4R4qcQZuVEThIyYsHnPlcWc+Iu6eyuHWDcjkKQYhZudFjIVGm4BI7m7Ibj2BnVH1ZMnGBqAXJCStgmUVFMgLCPLiogTq2BUEIv1egcUUD4EPJ1tAdDSH6Ege1sg4rG3jwNYReMsy8IbVx182AH9oAN5Auj4e4hFqct41LWgRAGrlrilMXiNrmIpr9pSAiohQ+BPcO5vvk7kCeXxncgOFOSgJ38mO90UsvXGiFoQwNLqBwprr38kQc20Z5U26/pIVnpIB1IxWqeaDa1PSNYgbtnovcz1yXbIuFf83/ROk1yAv3IJGc8jkUbaWII8iLCI7qrcg1Bn+o4/B3za6MDashwYQ7LS8LoBCkFefdPlVbcwIc6dj7sQxW8fbGY+L8DNEAS0zegR45NQYi2dYvMncV/U4tgR5E5U0lQt5ox6VPsykXVG/y7cmrZiewGZHTBMDWN/tahZenX4ZLpVYYCNg5bNbA+TK8B7ZApC5SydhPXk1Nj68GflcUXabGJNHNm+Jyet8drdPoVBEMLhiVikUjGHDYHAahnwJ8ebljiB3GZkAVin0qRdRG++Pzju2dMb8GIGai7EDD0P1rl/Nj/a0aEXlhXti8xfOBiJMBK0MncY+ojrBCmzEghiskg1vaxV+3kVQ8WF5SpxC7iNbB4n7PlJfvw7p73933vZ5uoaljj9SEoTTkCDDYJIxb6v4YoyaFAA0AAnsBqIWlicicm8bA3TCve3TdSwnQK/4levgP75xuibM+Ht/xUoEB71dRCLiK4eEizJxb3P9vBFvMvH4VUa4MsaUeIZiSBrPwObnIJ+aFa+K8WoO49UsSh6TnSs3RFmTYjgp0CJMlNSnRFLkEFU6Sp8rRUwydoxJU26YNPIoNGIL8Kv5Sdk9jzvjorpJtkuxW/wrVTnpJaPzzhEABibhOr+neiWvWRGw6AcJuV7ELsNGCX5QFoNSpd5Qbp4UjVCbgUrshIBSBFP4n1x34ovBgFd+38q5RN2zBJoEbiqfmBokFafHv3N85Uo+BWy4kdMAeUaNVL2pdEyexCg6SEaSGBLhld7F5LG1vK+Y8FyYXoK8qC3r1myG8j7UafJks9Sw5vwbhX3YciPkw03Udo5slTn7mBdRbToo1VxVt/pMAxZDF5lLkKfmSBa5vqm0W7L2GTdsXlAswfs7BWjmWxzeZLNjwXrqLrDiZPNULwOdI1DF3JloW62aqUFQON4uXLNa8+ZQwKwejydsnvnWrPzms5X6pcDCCUxec10N8RYD8JR7pmL/FMBrzFr49jaMnRTRIHChzFY799hSmalHwMpntwXIleA9vBmoubD6U7CeujM2PrQJubG8LFoyeQR6dNlcOjobgV4kQyd7R6NwrKpUvwj0ePClwZ1runb1RfkSs2RHu5MXSWe9Wyo9L0bA85BfdxmK81CIY+yot2D8mLfCcqi8p6XiDVtQ3zlVhk/EisJxHViFAHbZglOzEAkcYQXo3inKbmJzUKzFR+ycj8H6xS/mxRR00ojE61+HzNUqQbhs2HgU//AxUvWxtewJO6/V3GWThoCFQiHL4o6wefwbN3EMYz/h2gR7T2xG5eZbUf3Jz1H7yS/gd8ONKhpD/tn/B5UXvhD+vvsi9vSnIJaKS+5UGsGZqC2M447YWKqbUSGDzLhkhsye7aaIYLDqVZGtZZGrjqPslRUw+f/sfQecJVWZ/al6OfTr7pmeYRgyKsEII4qiEkRUkCBBAXFX3dVFkBxEkihJchxQ1L8iiLiCAuIuLCZQUUEZkq6CuMRhmNTp5fcq/H/n++59rzpNh5ke+D0E9gAAIABJREFUZpgut7eZ1/Wqbt1K99xzvnPMUE8mIsy1qvwPh1WU2cW0VkcGTTb6gHVz/CtBng7qTZgCPAK9QGMRkrGiSDRDAXL8RAdqrkMZZlJc9sS8RNg+deKMOUkBb6x388KU5PER5GndYA0OyrpPKx0NGc5O9lDivIU1pDyUjF8AArTosFSFWyoX1YMafThKplEz8aTtEgPBDuC/2Wabk8fBaMPUkHKbAYKA+xWLpda+bYA6QTNBnrprdk6b8QqPmLWu8q400RopqgqMVNIyfQR6bBuvYxr1tAbxtstaDMnE7nhKiMnKy7vZ1e3KWTf7nRhU1H2tbZDXuneE7bLh3yFCTrYZ6XPAsHNh8dafxWF23ry5LXDEiTbrlGlPs2V1xwJ3I4/WgjKNL2jX7LbXtN687Wl3rcez0QcKwNpCTq3FszEM7cknG4kgmZpR/+UocmvN4QyFoOtsyeT6c/msdy0dCvIaHtCRBbbYGK88vxSDfUUZTBVm5dExK4eO7tx6d4CvdoOnA+RROkLZCX84U0jLcCsj4MsjwxqehIuupCM24axLESO5meW12wM04vj2TSidte4YcQyc/mmUjviwDApkwGAll2awZweV9j0lEs7QRdyPIxEkkEISaSctFuuJmM68KltjXpeeh8YBH0Pw7LPrzXmVgPDf3NNyn+TxEORZJq+vobU/BHpWJsTu42QNJZu8twkgCpzEibsyqTPqQNG4wwXFEhq/vB+NXz4gP0Ff/4T7KujoQPVtb0dpxwUo7fAOxHI5JLvzSM4qIJbPwOFDxZzTrpTKSS0zMpnB64QbNIEVh43FV/kNXkeNoIlic0B+FORRbqmZbpaZ4sO1xUBFWOh2cLHOxNMcRS3TCdsIfNqfByEBkhqviJWsMITcgwaJcyKuGaQFDGrOHjP2WOPUEJdKgjxllCgJJRhMKnsnfy+qC6gxQWFtXxDEhUEk++fKdrT2j0cm2Myi1JZ5SlSgF+1FW8dI4yPKSdleBalqLKN1hApOeTn4cKVNdAYVaGUiF7hvyyqyt/SFRFCdIshLdqEjSYfZ1Y9QGO2k28F608jzpOxK+qu9MECd9x0XgjGblWfX0RB17TuuFS2JGOt6Z0kFWXlbSmFfw1NhvF81kCcXDA/eR0hDEpfukkBYrQHPPL8esXj2XDvA1lsCmXQrAoH3omXx9P7Q/zdRxssapFiZ5tCtRYGekVa2GDUjqJT926tIXV71E60PVumnLjqxpHV4mrNjvjekLpAf22eY6gUmczwTeNTOrLKe9MAQkBfWmwhzGYSbz1OQ1zsI3/PR1VNAZ08HCrPHyhpZT472VWjmdIA8zgxakEcmr+qx7kENsChbokEDQ5W7Uy66k2T1VL45s7wWemC0eXZzXEGA+h13o7zw26+qEYe33VaoffZA1Pbd1eQqmVl8kYqZUOlRan84SOUgm6xdOpYR170cQ5JjWSRjWtMkkipTUCAciNdcvwLCX35KZKt2IGGZPEquWYtX9gOUeU+36oB0AofyMTUQUXlZTzom9zdjAKL1Q9ErvDVUl5GpzsT7/QMIV/YiXL4SwcqVCJavRHPZCmBWNwbDJPqDBPqTWQSdnYh3dSKTTcJJxeEm4iDzEe/Iws1lENDEwAwqGAMgoDPhICkOjCPN2tbFp4+CPMPkNQdQ92mK0pZsGa4u0qVtUGCD0UXUKVmaBHltcNQGeRYYsHaPg7eaMHUqMyVw4nXNa57S0YyCPIfMT1My5xiknjCyUzJzXpiAF7AGkA6fBBpNpKTOT81buC0JVBeQR4aOkQ01QPLryArouYmyeWy/DS03w0jDctiaH8qpCeIUkIZgu8gQsj5QaxFZK6hHz7Y3kIgxWN7UHoaeMIjSZ+a+131qhEIqnkZnshP5xPSBvOH3hQV9th/Yd5xcISjj3yzIU3mlDvjJBLLmk795/kSibGrzRrnkW/e4TMCugbKJVxXk8QA8D2HgCcATkLdkOZz1jMVrAaXZs+FvvHFrIk0mDieK6IYNIxTg8f/I4Ft7ltE3JqydGKXoE1HB13BDFwvybArf2CDPsn88PUOyIU0ciGWi9XpfF5/Cr4Ux2bp9DENAXlBtwM+k4c+fg5efewWDfYNy5XTP7UT3XAK9wrp9NOtg66ajJo8vGjrwEeCVWJNnMqE4CykzkXwB0QEs6aA7GUOnMW2YucXXwQtkgk2y9TsWHMjv0d5K/KzRQO3GH6D+vR+uVSOOYMtN4B2xH4JP7g8nlWrNMLJ+hzbqXuChETYlO0t9vnRoZK/LqINfKpYWGReBHgFfwlG5Gy3veYlriLSpYloP6hKTu7wTXbfdDCTaWaNSlh9oBICwdsJ0QCZwyOj11yndVJAgw23jeUC4MDfjYnY6JmweAeBo93Z0mBFlEKKjAd8P0Gz6qFSaWPrSSvQuG0S14SGdSSHfkUZnVxapXAKJdAIptp0W6pSZSm6UQgMSeqx/s+YmCiTaLdIBbrv2aF15DvGeIsgbaA5goNGPqldpSRdH61EFJjpsknBvY6bhOgp+NGtN71A1XVGRovSVMHm8Z+vyiQ72GDmQZaWeALmGRC3QsdOGsHPSju6Lmt/HoHQBeEYiyZl6/o21eer9pywBZBDJsSMlmmWt2WsxjIpaLOAiuInTyZYGMnLOLJ9BKTGD2SnH1NOpZ53xCYxy4IdZU4uYlHaxfbyrOdBNujUkYmRGlUVkjaF12LTTVOzPhBNHOp6RIPRcomPamLzoY1bdErXOjoN7HjUnRhuB1u1xwpQTFzwnfI/yOcNzbc2R6r5OpnLylBJllXyap9k0XtzrEsjzeU8//Zy8a9bHJUymUHv961tNnyrAE5hmWTcBeFo7N/L5ITeMqb2zLJxlCodfNGreotDPyjWHM3mGzRsj/kAnlNpy47bsdBov0PXxQtgA2jyCyQuyGQSbbYQlBHkrBxH4PrrmFOSHbN7MMrkeGBPkZbIifZi4IKC9X2u8QnmJlXZREkIpCqVfmg+lsk1KqLJxzvjP3NyTO3Pr1tqUkjUDBiObgaMBThbsKWgyxhBuHMkwjkSpjuZNt6Fy4/cRLpm+4ORgXg8ah++DxhH7wunMIx5LIhXjwDWh9Ut89RHgBXWUvYocA++LJGvtHHXhU1yghixcn2we/56MJbVWz5hdaL2amrEMcZBdh+sSxwoIt3JMVYi1IdlgM0Rf3ceyqt/Ke1PWw8i+HEcmbijf5CBTg77bIIoDliGyVgdiNGFr+KKeEU0vQLXaxMBgDa8sXomB3hJCP0S2kEGuK49CTx6ZTAKJJO3T20X+BDSyDwE0ZHrUhtz19dxKaHJcJXwEgGIEZZwu1xXXXwV5danJU5BH1ovXobq5Dh2oCXxRIGRyDMUooeWKqSYjWpPHgR4nMtSgREEe8/P4u2pqcMh+ESRl4IIsKSdC1OSF9XP6tNZ6vxhz9ZymgCjGNCjwImNqTF5crm9ApTVzIRtIvEf3zpA1dFHITyCjtXm8P9tMnk4ySOWhk2yZtoh0VRwDFbyqgQsZw7yAV0o1xUE0oJyTMsc6Em5NIh7INGoURZvFi9bm8T5nGHohRSZv7YA8snUEaqqAUZMe3kvscwsA9VlqjFIEFGukCUGgrZlVIxWntQ3W8I014bIm3iavOsjzPYS+j8AJ4VeqcJ59aUrjl2hfcArgJWPisymlu8M6ilfOS2GIkrl+83CwKZ/9q92hDmpbbIEgu3olSAqmTO2c3PdtMDb8+aFPec3DY4qeMnijT8/pRJmtybNRDJaNs5l4nCgaaxtD5Zoq1ZwZA672ZbMebmBkTV5BjVeWvbAMAysH0ag1pCaPL/vO2TMgb7LneDjIAyMUuumumZOC9KmAPB3Yt+dcbTCn1PfIi0hbyXGZvIgm4eA12eObWX/N9oC6+bUHRHbrxSbd/yotFoxsWFNm1NugT00hCI6SyMVzwoJl3Awqi19A7b/ugf/AH+A+uAior4HZ11QSjV3eKj+VvXaGN7cLjhkwsq4mn8gjQ5mlq5l4fuhJzdNgc8BInRIixWS9HUFcdOGgWJkDrT+Lviw50OIMPAEeB1RDAMM6WJeYP/9sZMcJCLfDbzvbSqlmfz3Akoonzny2TkiOmYDNZWae1ulxIocySpGVRWZurXRba4fUdZe1uWKMYmqy+LdG00e53MDKvgqWLelDaaAiRv7pzhwy3XlkZ+eRTcalrzmpJAYdlK5FJpjkSRR4cH0P8SYlSy6QSCBMJwTsJeMuOsl6JNR6PmoEZYcdLQjSVjyuckhi+2pVMriWJC9ycSmI0xluy+QR5A02+lGjXDMy4SBmJ/KgVbmxgCHaq8tEgw0wZm9RqsjBFk1SmhKCTDmjOllyXQJAOmISJLMmj0AtDT/MCWCTOupYAyAgIvgyTJ9KIynlLEudm8gwW/VvvEd08BeXNms+XcgYBdDdkuwUzVK0FkdOkXm2WIdNHpN+V98nGlrOnonDdbNASFlmXYCn3I8mDF04PZGNdhjgyr5U5o8gMBUrGfZRTWisjFMHuTpJE7C2i0dHd81YBp2pLnQkOuR5Yev11uyTVbfGttB8hTWwNDsieOM1OScdk/tJWDuzY3ut2O/xmpdpWVXnycIJVW6L9x+3w3tsrEkMO5djvE1b0tmJDr3XJZAXLF0hsRyrs1gAV0RI/1hsNgzkWQBYHbaTjjUE9Jqze9Ccu9HqHEIb4A3LxLMb1XNrn7j8bwKzNgs3NvCKgEez7XZsgjKCGt2wCpBnGjFFFepq9cvMl9edHnDKxd4wLFbgP7cUaHhwCjm4W2+CvmV9GFhZRGWwjHx3DoVZORRmQN6kz9x0gTzbkOgNbAvDbW0IB1N29n/SDZ/5wqvSA3W/hnpQR92rwQsp0dKZQbJ4BHViCmFYPA7KWteByI60PogDJwKtbDwntS4+fDSaNVS9Mmr9vXB+/XvEH1iE1G8XTTI4OY/6+xbA220n1HbdEV4uzUobqf2OSrAo/yKTR7ApoecOZ/s5A96QwOnWwC7ZJQM8mqpEl/Ygqw3v7IBdpI0ipxojCzIIUJO6xFc3IDz+pu2QO/bzSB+478jw4DGuLHvcBLI0VFpS8UWSbTO65NUeYTA5mBQXQEolDXizn9kIFQ4++Rzgb36X14/Kuk2NEQPEmz7qlTr6Xu5FeWWROjbEM0kkchmkOtLIJOhwqgX+HOjKRBINJciEeD4Cz5NBO40ZGHkRi8UQSybhZtNAPo1UJin1gx1JF9mYmrMoaDDOjgai8LllB9BWAjd8wGzFhGQS2Q6Cz9HCpLke1Q2idJB7RiWvqZjWUrG/yLJZuSZBHpk8AXlGXsq6uvaki8l+c2MG5Cl3ThBGXoH/8oOGHJOGoPNYHGW5ggQaQUZD0l2CMILHuMzm0/mSJivCfLE/TDaXsHaUeIYEedyuTsyIGl9ApzJ3XD/mkP9Q0xd13PQREyaP+xl6sVlTGS8gi8XJJOZv6TrC0Mn6BCpkHm2UQyTGROIiUpLVR6Cqmzc1QwIGm4g7Fdm/1mYamxKDcMjIEyg3fLaTkw4JeU51JArIxbOIu6w1nCjsmdwj2jLnCvAU6PFaYC1pV1InQFbFMkdz9Lhn9i3r4+mIywlV1sHnEurYOdoRtCdh1W1TJ6naOXnjHfU6BfKeeW7MycLnX34Z11z/dTzwp4fwlxUrWifpzT092O0dO+O4o4/CnPnz8axMUOoyGshbjhBLWS4EBxtzciXC6m3kOJizmtdJQMnm69qSzcldTbp2i8Ubkotn/hbZYPs2tDV5q2bhVAY6lMlru2oSJNpavvGumqkc1cx3Xks94JSKJkIhAvJir9sEvUv7MLBiEKUBgryssHmUa1qHvNdSJ0znsYjsx43BqZblB/Uqwq6e1Wbyxmpz9EUUnbWezmOc2faa64GyV0bZK6LcLMsA1AK5qDOdDsaU7bO5c1r7raMLzWGKgXVthSTnPWkK4Ql45EC2QQDJInoOygbLcHsHkeorI95XRIyD/BV98HsK8LrzCLoL8Hu65HfYmZfanXg8IeDOSr7a9XX2xad1PlYKpiYUyhQQxJJhzMbzMqhTOabm59naIBlADetSqaExA1yVUo2dMcXA9LBRR/W7t6D2vR+s1brE+JabIXv4wch95gggX0AY15qmycym8jhZc8vMPA5EyTyoS58BK+a9bu9vncxphyxzsJoVhq8dtszBJBeaRlByZl3/xMjGD+CxLm95P6q9RXjVhgBTJxZHPK2GKwkyFC4dIK1kLUDghwg8H6Fn7PR1whoOrfzjccTSScQKWWQKGczuSKKQiot0POrA2TKGMzl37Cfhkkyd02ggj9cCARwH2JTIiVx1qMmcHF+NjI2nIJnfYR/l4lD5Or9A7k2MV1iTR3dNyjUtyBOoY5w2hQMTACITFoaF4sSF3G2G3WStmk606A8ljQR2jSCNuk/mLo6Ea2t2+F2CMXW/dEF5I8EVc/d4v1IOSZBHdozgSb8nrpaSoUdZJ/fG64t1fWL9Ijl/MZcMmspLreWRsmM6OCRAZm2rMncKTLU3lHlU6M0YBjsIt6HvohVQVlLYS25TpakiUxXHTXUFpWsmf2QsGjFZYg0e+6tJ5jcC8sj8Z2M5mRSabpDH+4kMOa8P3iNkmMl0U7Y5XvxdFDTzDPIa7K1zAkBZdQK90YyQWiUWNFjytb8J8iRWIaYxKeNVVEwfyDNc61iFadaF1PdlIkfeP3/754inWn+xiPMuvgQ33/c/OCh0sJcbx/aOi4IBYw+FPn4eePiJE2L3nXfGiRecj44OVYcNB3m8ql40Mk3KOLvM+4DewJR3zoKDeaYmeOpvXweVbbczMvSpbUUz8TihYaWa2pfDoVdbqaDsvNbkrkpCGQV5OomiTJ79btSsZQboTe3sbRjfGhXkua/bBMsXr0D/8gGUBysSn0C5ZndPJ5wxivw3jO6a/FG2QF6lBKdWMSBPw9BXR645+ZbMfGN96AHKMjnoLDYGUfMZfqxsnZWKWSbPWqBHzUoUHLVtygmasomsqWfjgNZD3a+LAcpQgKYud7ItGbipsQTXa72tjGyS66j8su2WZw0plEtog0952dkQZWMUQ1axK9kt9TdWKqbHp7KthGtYvdZoy2bjKUCxZitW8jfa6631QiXY6xtA7f/diOrN/wl/6bJpuwRi8zdG7oiPI3f4gXAzKYSUKyaSCJNpgIxKRAY2XiPYfjJtHIhyQErAR+dNNVhSzjR63JbdU7ZOB4w0jNBcLmXw7LVBeZnU7RomzzJDlCA2GLcwUEa9v4JmneycONyYzDAyxAbkCeA0uVmUcJL54+A2Rpih54ujZf472ZFFriuHntlZFLJJ5JLKCrYSXVogoO0OZ+3tRxssWzaGYJPRMcRqNn9MtmlMMphPRha0v8GJBQV53G8+rvVXrGkkuCHIk3uuMYCqz1DxtsCK17NlzUTa6Cbk/tCaNIXurVo3sdfXGANOasRcArUEmkFKXDMbAaMGeO/wGiaLRVkna9YI8hpA2JTvOCIR1ZoduvBpLp1Bz7JPAklGMChICpFEM8iKLDIGH3EBeBrjQELR5vtpTavJzwtYQ8c7kYCR+zfso0zcEOgpyFNJKvdNSSoZS9UEMzKBbaKLZhR06kCXBiseEhKGrqydAke9K+N8zhAOhtp+9ill3QLy4llh9oY6fY53t0z871YN0KqtE4dMLWmwAG8yw2W9T3mdKTPH7fBneFqRwHnDftdatYB6r1LemY6r9Hq8er7pAXltgCcyYcO4aq+2Jw3lvhCQFyBoNhH+Y2hsDQHeXocdho2WLcclsVQL2I12dgYR4ny/jr/3zMbXr74KuTe8YQTIo1TzxTCgLyy2dlxkzYYodv6/MABr8zZbA7V5ZPLI6E1tsbWqvN+ikzcjtzY+yLN3ub0ChzpscvtDoxOsvYs5f6vJak7t+Ge+tT70wIiaPMfU5L387BL0Lu1HrVJDoadDjFe65xQQi5ni8/Xh6NaBNo4EeTXD5M2AvHXg9KxzTbCsAnO76n5DgZaxGlfGQObblcUz8kyGINt8Lysvs052llGzAIy1fFGXOwsKo2DR7qfp0zShzUHZiAMydHY7rTbYeiXLMkYqW4RxMowHB3g9mTnIx3Pg9mtBDV7AgSulTjlhHxU0Gsc/wwKyFWSdyNxY1mqsAVmbOXPgEhhWSgif+l/UHvwzan94BM3f/mGNBIS7qRQSu70Hqd3ei9RHPoz43NlwWGfbqOsPYUA6gzCR0tgEmpEMpwrGoPi0lkvNHmomVoGDSQI+AjXpB3P1anizDjKNhY0Bgjpw4C5tLZE1lpBC/FZdL2ukSBA10KzWUOkto1Guw2NuKusfjQkFJ/goqSTTaK08KBfkADmbiiMRdyHQpeEJSAwbTXHlzBcymLNRAZ2FDLKZBJJxDc62+1dGrF0rZ0HpWOdXmDwTbC1z21a2auR2/DvrrVjX2NfwTY1yaKR5CvAYLcMctxEgT4CMDrC0Hk/hMT8QZkqYMMuqWdt1237l0wQiUdYZpiT7rupT2ijw1DCUKr9UBk/r6trz8vaobd0NQaXO3uuEiYaba+Cy1sY1Atax+Yg7rMWzFu46SOezQuwepO0aos6YBq3l1ZiGuIS3898qD5cQdcniI6tI0KmW75blNL2AmEsTmYZIPtVDVMEoGUAevzVLak88Rc2VdIusIWZdLuvxWKO7NmryWte9UUJYtngyAM++OFRhoNMuwwPO7WSMfXbZenmbx8evpeLKIloTl1W1YbpAHtvRirhQh47WYg2I5DcpYLLY1RrC515srWMB3hsE4JGTm9jy46CJm+Z0Y+Gtt2JOR8eQmrzxQN5o8s6J7XXoWrUttpyi+cpIENbm5UaeRfse1Xsp6q5pJpU4IyOPGvsksM9ufW6oa6carmg+nn346+NpxlRlKmd/w/jOUJDX1DB0d8uN8eI/Fotks15rikxTQV4nYpyxXVfs0daDczS6XHOGyVsPTt2r0kS6/FE6RrDX8NtyTbJnBD+2Hm8IyDMAy8qiosYtVropwC0aQh45OivQ4kDQWqlrvZLWANpFWAoZ1DODSy3R7fZbTKMxdxAGMjJYsPl3nKmfne6RWARKNyteSQxZ/IDmBUmVb7pxpNwMkvKTarErIrkTkDd6zYttZ6TFCvJqFTh9SxFmOkQm7dcaqNuA8F9NLiDc7e5C8v27IbnnrkjuuTvcjrzKfYS1CMVh0vGacKoVBXoEC+kskM4ABHtyHqKLfbmPfrlplhulhxqZQvaK/7Y1dzqUV5aKn1nOR+zhTd2Q1EMaYCT28EbmZNflNhQwBmg2PAyW6iLZRNND3Nc6OwGLRJbGN1LsPXgsbgzJeByFFH+7qDHepVRHtVhFfaAs6ydTcXTPyqJ7dgcKnVlkMsnWO8RiKL0GLQhY9a1n2TzLyPDfAnJNrR2vE8o0iw2tveLkgNbjsf5KDWBychER5NXlfuMPjY0IZARkDgN5KosWu0phwaISRHsOlFmT4b7cIxSh+QL0CJiYVcd6NR6lMl6sX2tbnVuAZGfmdas6OaMyLZUyai2euneSJWOdJNkxAjXW4RkJt6nZEcZe/sYJItbQpeEHbJeeSTp3xhnZ4FCA7QlDKyAPGeOcyX0TxNmJmjjiUvPH9iuTR2MW+wyxw1t5jkj7rATUMhXK6llZK+WvjEphEPractdc0w/26P0sZzFiitY2+eF8iZkgoUTaZkxGJijGe65NH8hTt9V29mMbQcj5lOeFKxNYDpUExTLCl5a0uvHkr34VT99zL74ujO/kli/SNXqP3fC1iy9+VUBeY5NN4RU6J9doWTvK4tk8u9E3054o5T1oQF7EMEX7eMgL2fzD5u9pbZ7WALdz9ewEnkxqzmTgTeEcbhhfGRXkOVtujJeeXizmK/V6E52zNUKBPzMgb3IXxnQbr0yuNTNrr+s90C8gr1/kY82Atukq10wMA3ma76T1QFZiZgeew/PzrGOgvJoi0in7OV9CItQU0xZlIjijz/3rLGFkX6bej2IvC/Is+LM1gdyHsh26KLMRFwBHcEdpFsEeQR5rD1knyHpB7oeDPgK7fKITuXhBJFwKPs22DMAbf9bd9A37qVaG07sUQa6AMFsQGaVSVzoz7fcPIly5EuGKlQhW9CJYsRL+8hWIzemB2zMbbs8sOD2z4cyejVhXwYA6Fo0NFWapvT4U6NWqsl/W4CKVBgj0UhlDV5nWtwD0GHSenCudxyV7VwkcVI2ZiNbc6cwvF+IvgpjhIE/r18gGEhwq6yBmLUpYyfYJAChb43e5DnP6aKYS83ykWTvlKcxwWTxE1RYz3ViPxEkHOn3GE+hMxkQiynqj4kAFpd4SyssHUa3UpYYtk4lj9kadmDWnE4WuHOKxsQ0qxrpHh01ey2C6wpy/gBERxknYJbCAOIGy5oqgmNcjrx/2D+vxrIsir19edwR4/Y0+ycmTq9/cA9a12Aqj7EQJ2XVhwyMNsoy23isK8mIO+QayZ2TESgBYq0aGT/0zOZGiNulawxe9P1sh3TKwU2dP3j8GChrTlKGsvr0PWy6Yodbi8kfBNHP5CN6yEnnAmlw6d8aFVaQbqKfxAAHPMwVyMeMsSn9DAktKulNIuA3EXU4Aaa2iHkv7GSFhBAS8AkC1ftgOigUQtmStKv0myOuUCIXRw9Dvufc+PPHgH9D/8hL89bnn8KYtt0TX/I2xxZvfiL0//CF0dq4b+b1yr5p7TEC0kU7LvTbKRa2D85YqclzB3XSDPCvhb13YthbPKEYcTviwwb2DCJculyOiyco7DjoQ9yM5QqJJ18yHAh+DAHocB1vCwebGzdV2B6Wbu4V13P6Tn+Bdm2zailBYW0xeY6N58GbNnsKwQCXOmj85UZCnEuzh8QkW5LU5vPabs83RGajYYvpETK6Kgw0M5D3bC5x5bwI/f5rjlMmduk0KwFG7eDj63e2oi8ltYf1bewTIczpycLfaGK88t1Rq8uqMUJidF2dNa7zqkUQpAAAgAElEQVQyXnHy+tcN09fiGZA3fX37WtzyWCBPB076RLdmChZARfshKq+Mfq6vhLGfiJaJE7OJlvW71hhZMGm/PpwRbP098m4y32rV+bH2hm6bHNApG+mJWyjZSoJJCyhdJ4FULGdAHut0yOYRfFrAONGzzlBpRwYlTqUMrHgZYb4LIc1QEhzsyqi3vTELuKK/7YNu+O9xmiBQiwMimfn24JDRazYAa1ASfYe3mjHs3AgdEACxOMJ4AmEqA48/sQR8n0yKDhyt0ZJ11bSDSfsKMwkAwvvY+juJpbArqhJRwA0XyiBZ/9f0A8nxJI5MC9tg3G5MrxkuyjASNJ1Qd0IO+Ks1D6VSDQN9FZH8M5aBWLQwtwtdG3Vidk8H8knWYGod0kQWy0oqYGtb3ds8QI3b0DonLvxcpKXSEYZfk9D2tsGFjVBo1+TZnDyZI29Pr5uBuN55BJU0LYrU45mJDO5JJkoclSpywoKyY5VNKuMldW4GXLdlmtwWAReBId079f7QyHQ7h886S2bXqWEK2UR7/3OdFt7k8RmpZAwxkXzbfE04rHdVkOeLHJPtLSPmsBZRWXu6foZgdiXPvIaYK2OYQAA6bsaRcIqIO+VWvV8UkGpNIqWlvMeS8ANuT+xe4LqUdnJ6gNevij7ZX3Ti7Ux2CZtHV2B+/4UXX8QZXzgB9z70kNSG8lrcyURacB9PhQFKUiLoYu937YyjTjsF73nPuydyKU3bOrzmomY/rBVljiUNWaz77fCdty6tCbRq7YC8tuOlvb7sRKJkYPKBsnIA4TJ1zTz/hhvw0re/g7NiQ+vaHgt9LPSbuF9MgnR5vxvHsW4SbxkG9Fif5x10AK47/YwJg7w1VZPX2GgjeLN6JtD7Q1dRgBUNKrdyZbte+3mu/6VsPKNGrOmKhf7K9ipPZ6dU9ZOhS1tUM5z2m9gzdNIHuY5+Ya9vJfDIS6t3zNcf6OGwHTYMoDciDD3MZ4DN50lOXplyG8eRCIV8Vxa5zuy47lPr6HXxqjVrBuS9al2/Xu64BfKaA2qQEmHE2q+PSU5fTaAnWqxgxDxlyEvegsRhINNuWjkkldu1PmsN+FwJRhcmL57WOAifLKUnsk8v8GXgqowf2T6yeB2S9ZeJkzkY33lu+L45RS4gq9kQVg2VIkIyeZm8GqJII9d8P7a72sy0sh2NGpx6HfDIjEb2GUVaI5qiL3wZCJAxJNhLJBHEk2rqonpCM5Np65uGDQoi/2xh11Gc36KvS772yOaI66bRnWnW5tBzy5aJn5wYuOiOeDg0QvH8AJVqE339VSx7cYVE8XDdbjJ587oF5NGAhdu1UQnRiUNhREzmJwfOBG4aD6M7itYvKUPV3v+QIVarvKg9lLbyOa7H46MREUEea2BrPm0d2mZBVi5pr21OGijIa4q8uA30dEpDwbOCHIIkV0CeGpZ4wmqRkdXBm3hvGtkjpZIqqbQsuq2b1fNq20R2UGvm9H5pt9XeqToTQjaeNXEJJylSaB6jsu6SgChAzzO5fY5xw2Sdnw4z2WYCVa3RI9untUC2No8guwQXrMcbCXTbEz45cf2UiAlh7hpwxEaDpjGBiXdQhjIK8mrFOi495wLc8INbsZHv45NOAjs7MWwnfdNe2Id0Wfxl6OP7YROvuC4+sf9+uOCKS141Zo/XKk1+NNtSTV0yNFbhdT7cjWXorTqhf61NkGeuOuO9ov9yJRkkhDNQQrj4Fflsz8MPxyf/+bw4adqljBDn+HXcaerJowe3uxPHmbEktooAvb+FAY7sSONvv/hFC+StHXdNYKpyzZHRCfYZY7UU9oFuf9t7SB1uVV7ZrplWGXZrqqYtzTSdNzrAm9Bl85paadFiBx/45uRlwV0ZoD8SuLj3tiFu+QSfRa/9ZQjIC6p1BNk0vE3mYPmLyyU7KZPPINeVRbYjjVR2aJ7Va797Vv8I5aXPUNpKCWCEwhoKQ1/9ls1sYV3sAQvyOPBsycIiMstVsXGrczx2MMltDDFbsUMr++4a9vfoPqNAMboNW8enck2CvKaYrehgtT1oJYuRjKWRjXWJCUM2lkEqlpxQ1mPUFVGAFMExAR6jS1gjRyMMOtqm0ghj7QHJ6vTZKr8bdWmUujZ1ppvMInCAx+F7ygLyuMjq5TsQSp5au/5HeKfVm9yUpgm0jNTvEchIRIMxvIkQgNrNxjmQskiCphQBKbMKawryXnlhBQZ6i8Jk9Mzrwpx5Xeju6WhFMnCfNsvPSo/E2CXQ+IOGr/WGVjpJwEeberKAQzGyIroWVjYaKDs3LjJaEy9i+4pgtubVwTD0kteHus9RgAFqlsHWKj3NozPyXGWe9doV6WGEwdPrXipVhcWjWyZdLZsSpcAAcb2RWNOWcJtIuJRw0sVWQaMNKm8DVwsc9bfWdfk6+WNOhp4jsoBaEyhuq6yVdJIC8EQKLaNEXvdkXLRWkBEN0lpHjVPUvU95wbhbN1JNvSrasjSuW0No4iKGPytaDpzoEMZQlQAEeBTgEeSx3WyvZvjx72lh8jrR/0oRnz303/DsP/8PnwxdHMN7fyinOuT2sdMgBAR3BE1cDB9bb7klrrvxm3jzm980mVttjaxrDYF4zfI8qSx6aLzH6uxoukGeMs0mqj1yr9h3glVnOOUq8Kwar6TfvgCLErkhUs2/hgEO8HTCZLTlG7E0PhABhVzn9c0SBh5Z1AJ5/GwZQiwLw1ZcggL7EJSBznUczIWD55YswcnXXI1XVq4csav5PT3Yafs34lP77IN5s0eXZE7VeIUg74lHH8FJxx6HK6+9EjsseBuCwMXDDz2Meq2G3fbYVe6bxx99FCccc5Ks87YddxoWnWDNW5Tp5jaFwTPuuvoM0Jt8stORVHvc8r3votDZiQMOOkTus8HBAdxx24/wXz+9C8XBQbz5rW/FYZ/8FyzY6Z1DJmcbjTruuO02/PhHP0Rfby823XxzHHbEv+D9e30QiUQbYP3licdx6vHHShxTdNlo3jxceNkV2HyLLeVjbu9nd92J2394K5YvW4Zttt0On/rsZ/GOnd/d2u/Li1/C16+5GsedfArmrCKg/nfPOtj/xsmBvBsPBd62MfCZHwGPvawt3XWrEHd+egMEeWGtAT+bRrDJHJFr1so1ZDqy6OjOIVuYAXlTeUCr8YorkjGt0Ym6a0Znb6ay9ZnvvNZ6oA3yWJNnan+G1dKtq8cclW1aB0/7GWsKWYfHertomLtlJfhbs/1owjBbApIzbgrJGLPJVm20okYZpHt8uLy/WvV2tPfX7DJGGQRkwGJxBFG2cS10pgr/pobAxK2TINVKPsWSL40wmUIQT2jt06SHAKs+aAv0hD0zs80qhRx6FK31AAlvpwso6/JCCVdviFxz2ZJeMWHJZRLo2ahTHJpznTmEroJUDoYpZxO2w9EaC7IhrO0baJAR0b/zb2QJoxmA0qNsI+WNTV/y/thmhxdMLCbnWQxnKPczjGDa1C4SsLFOseyRyetHxRsUExYHyVakgI1wiNa6UXfaDDRKQkCeRBlo+LgaI6nwSv+nQI/yRzpg1n3GHRAwMvrBQzJWR0KMTzSrrh1Lwlo9yw4OZ7Aou9UfA8kFwNGlUoCTGRLaiRUrhdZrhAxwCiFr8wTQEUIp2FLhmUooFYRSVhkaFk6P0UY/MCLBZnTaa8+0VsLbAznmjDCHKmkjwOMPB1WW8SDg1EFuipMuVQcf3HlfZIolLHTTeCNB9STuTV5LBBdnBHUsy2dx93/dtdaBnmWgrRzXZjdO7c4fefDTCfLsM5mTDJbF02e3nUiy/o0OnEYTztMaoUCQ90wiP6SxzMI7yiegH325KJbCIe7QgfpoIC9alxedXKJUc1M+D4AWyJvT1Y13bL/9kB2+tGwZHnh0EbbeZFNcdPTR6OmyaXvt1aYSoaCTRAryTiTIW3gldthxB/T3l3DGqadh3/33wz777S2TJY89+hhOOOZEXHntVXirgDzL4hlBpkjleR8Yx14r57RRNFN8bzz+6CLc+v2bcNqZZ6N71mz09/fh4vPPxROPPYYDD/kY3vK2t+HJxx/H3XfcgaOPPwEf3Hsfza9sNnH91VfivnvvGbLeHbffJoDwE//yKcRiemfe+19348Zvf0vAXzrddlVNJJL44N57Y3bPHCktINgkaPz4J47A1q9/HX57//24/1e/xLEnntzaL58nd/3kdixZvBj/8YVjW/sYfgVNFuR9eifgux/XrZDJ2+oi/b3hgrx6E5RrhpvPw8vPvIzKYAXpXFrkmrnODDL5qeaJTOJp/RpbVQd4NH+omIFaE0FHt9TYSOH9Gh6gvca6b4M7HJquEOhZ4xW1QDd27utBb1gYEB382Ww9Aj3W5smgssXgaWYff8iYpMRpb5ZKNWOsxxsb5NkXv/AXHGF5ytyJzTflQGTQ+UKydW1kQiSkur3o/Tndi2WdJr8nqYGh7JRATySfDWX30ll9hkwhbH0iR2tlkDqvb9gpw+a2xI+WSQIEkDHeQULA603UizUM9pawcvkgmvUGZndnBeDlu/NI5TJyHqRmDmTmNLyd9XIETwR4pabm3LE2kDWBKeOeyTonAkk7gLZB7o1aE00CPeb20ekiEYfvxlAz4e0ERfxOIU53TReJZBy1ECj7DVT8Ihp+SeTDLsGJRAoosFGQYp0l1R2vGcThBQSpctEhLrl3mimpGXLqLKn3AkFPAg0/1WLyuE2CvIQBeQRUjDBQd0N7dWq9moZiRGRcLbZSWUS7vrjvynCRa+s2KBkV4xUj+WaNHGMdWFtnfPpEnsk6Ia0VMtbu8l1bdck+YYafHiOjGpT1G84tKKiV7SFlAC6vewI78WJV8xYBwXZf6gjaKFVw7MeOx/NPP4tfxjPonuKUCFvUhxD/6lWR2fYN+Om9PxtVumknL/Q5ZGXGeo9O/g4dejfZiQ97j6yJbdo9TBfI40VjjbRa9ZWGCddreNg0Eo2l/voPadbc974HP20SdLX1qH8IfXzOqwpvO9pyVSyNfSNMHs1XFjTLI5g8fpdXDdm7krkHogCPf7dM3gd2egeOOvjgEbv7/ZNP4vTrr8Pxhx6Kg3bfY8Tfq9tuLxNOE190YkKBmTrdGmsk9PcXccapXxSQ95H99h5y39rcS1XAWxit7pntbXEyysg5I2Bw4m3TNWu1Ki4+71zsvMsu+PBH9pPPfv2Ln+OqSy/B2eedh53e+a7WmOK+e/4bP7r1Fpx30SWYv8mmeOnFF3DmqSfjwI99vMUA8pr4wc3fw69+fh/Ov/hSbDx/E7n/v/X167Bs6VKccvoZSNM9epTl7//7V5x24gk46rjjWm0h8Pvmddfiqb//HededDEKxt10+bKlOO/LZ+PILxyDN73lraNubzIgb4f5wKMntDdz4t3AVb/Vf29YIG9gRYhiFf4Ly5iSC5icvMVPv4RSfxlJ5hzNyktN3gzIm9ztJiyelY3ReEFeti7CTE7rggTkzSwzPdDuAY1Q0BiFqLvm+tpHNluPLB4lZDJwNXVJlKN6IeubjFOn5L2lkEt2iZ16LpZFWuSao/FgHP4apoFSSEpGCPLI5PEtTHaAQeR0tozTNMI4i4rcrT1oabE162gHW8dORkGgWZfjQ6UEhwAvnUHA54iErUf0tNN4LDaagaMTradTCGJBHkdAfqWO2mAFg8uK6OsvC9M2b26H5K1mCjkkMqyJVEMRAXkxY05hQB4ZNskEbPjwmgFcz6NHJVKGyRPjFesG2vRFGlqrNCSfj6ydWIcm4ghiMeMqSgMWBXldSReFdAKpXAp110Xd8dEIKwgZcSC1Y2mTQacZcpJPJUBPB2YEQ56fgG+y4wjO6DRJlkvkliFntJMRx1tugTJN/hB0kRHTCAJl8JiVpyBPr0or9zQgz7hUKjiy3JaCS6mZE+dNDWCXmAQx2NHtsM0aoaCAjBl5AvJCTpyoPIygVAGeAlKyjnxH6cCemXxsWw0xpynfIShTcKmOmnaReAlpH0Ejsy65FfZdO0fPmk+oAQXbyhiGADdd+31866ob8ZNYZoQpx1Qu5b+EAf41bOCAQw7Edd9YOGQT0nMBozNCNHzGYShDzWgNXh8T9AFaZbO0flRrPofLnKdyPPY70wnybPZq+8kYkUNHGq3nHcrk1ev4wKc+hSP+9o8hNXlc/Ri/hntHqclb4MSwMJ4WqaVdHgp9XLTZPPzp9h+P2j0jpxPaq40H8pjhRznnTttt3wKB1Xodd/32N7jrN7/BC6+8InLE/T56IPY94KNImmB0XtuP/Okh3PSd7+AfT/1dQMw73vUu/Nt//Afmz58vwO7xxx7Bicccj6sWXoXu7ln44slfxNJXtFZx3rx5uPjyi9DX148TjjkBV157LXo2moczv3gqPrL/ATjoY4fq5JncJ8A9P7sbP/zBD3DhpZdi4002RbPp4Zf33Ycf3nIzXnrhhVHbONa19OeH/4gbFi4UAEVAxuXb37ge/3j6KZx97vnI5ztaX125YjnO+uKpOOjjh2KvD++NF55/DmecchKOPelk7Pzu97TWI2v3/Ru/25JhEkhe9rULMW/jjfHZzx895mX9m1//Cnf++HacesaZrbZw5Vtvvgm//91vcf4ll6KzUxlW9vl3v3UD+vp6cdxJpw6RhtodTBTksQbv2S8B/M3le48An/7PdjM3KJBXJMgbrCAgyPN8OIUcnC3nY/Ezi1EpVZHtyIjhCgEeAd/MMvEeYEi1GD8M9ms+FgdkNH6QAv6ZZaYHRvaAZnaRyRtEI6i3DBbW175St0GVakpNE+txjETMSsmsTI3HGHMSSMTy6Ep2oiAByZlRQZ6ARctw0VilWpJBepjrZDCbOlKaGVrrW2ZnpG1GVdSpce0welM7iwIw+H/Me6P8tFbROj2mo6UoQ+XxxtWNc5oXAjAOkokpyapZd8w+yjW9AKmYC9Z2VwYqWLl0EL19BHkheuYWxJ25ozOLbDaJBIPbzTjPun3yn3Zw7DEqou5JBEOpvwKv1hAZqDBQsZg4p1KuVao2UK42UKt7YvhCd1AxjDESXtlmpE8yiRgymRSSXXk4uSTctAs3TkaJQI0gRgGMSBJBt00FQ5ZR49/ILnKRaj2puVJAJnYqId1jKYfUAHGCGXLUBFLyX05VgZ0wXNbYxLD1GkYg27Yunbpfxh0kJaCc948aotQQCEPmi1TTijot+NLJFUYokN202yfLyHd4UrbK9nohWTcNQ5djECZSpZS+OIHy+EuIO1o7yHOm9yt/2sYrajxDKSrBJnP7TE6euIryh8fFvxMEM5qBkSkeSsUiDn/vJ/HJqo8TTETE6l7C3NPVfgPXw8MTjz2MzTfbTAeRpt6U9aOlZoCBho+apxLgzfJx4/ba3rtdv2WuO4GGaT2rutQSRHLbSYoJRp2omsAGI6tMD8izPaM7srdOe7dDuU29NwKErywDlq3AtT+4BQ9972ZcNDC0Bu/B0MctQRO/pHmY2diH3DiOcBPYRepU28uXcknM2/vDuOyUUybXIRNg8hYvX45Trrka73/7TvjcRz8KArzLbrkFDz7xOA4/6GC8bsECPPrII/jJ7bdhtz3eLzVhBHSPPvJnnHvWmXj/Xnvhne9+NyqlMn506w/kfr/g4oswe04PHqdc85gTcNXCK7HNttti0SOP4obrv4Fd3rsL3r3Lu/CGbbbB008/I0DwimsX4k1vfZvUnZH9Ou3sLyOXzcpzvVGv4fKLLkI6k8GxJ54kz7Hrrr4Sf3zwQRx4yMex7fbb4am//R133P4j7PTOnVttHK2zyJJ949qr0Wg2cMwJJ7eAEkHei88/L/vNZnOtr1qQ9/Z3vlPAWrlcwpWXXIwVy5cLMCO7t/ilFwXQbbrZZgL+Uqm0yD/PPOVk7L7nnrLuz356F3K5nIDXjx5yyJjMHuWgBM8Lr7wCH/rIvkPkn2wUZaaUlZ5/yWXY+nWvH3GIEwV5j52odXiyzSXA7t8YaryyYYG8fjJ5UZCXh7vVfCylu2axLLl4uUJGwF46NyPXnMxTSAxX6jU4/SvEIS9MZRF2dIlj2Ui5y2S2PLPua7UHaAJBqSbBXoPW0hEL6vXtmO3AjwBPwqHpvBhyMM1BHgeL6qwpklRjwhB3CAByKCQ6UUgyQiE9ZICkzBZr7eic2YTT1HgC4TAoXeQkCmvVyG61ZK7tKZVW3YzpTAvurKxqdeVa03eOdGbdtWHrBHqehyCZFkZPQO00gzz2HeMVGELOhSDPZu5RqsmMPX7GsPmyAXkre0uoNwN0dufR1dOBzlk5dHSkBAyabHWpw7POmcJHEqh5AQb6K/Iz2F8B5ZiBp3UrrEN0XIU/9YaHetMTIGkBYt0je6W8kYaPt7PIErEYEqk44rkM0rMySHYmkUirrFABnXXNNAYj8mUOSq3EkYBFc+PaTppqzMKFLJkAMgFTWn+jokpCPk9q3Wh0YuWLCpR0H/pe0GO0MQgagM5tkgUkWOT9QtawIbEMwr85ZEaVfSOgEvdKOp26BIdGGm2MVdR8RaMQNC7Bgk8FefwfF83XIyvH+4jtJvOov/2AzyVlLm3fqjmNcRZl5ImEoRuQKQY1cjYEBCrfyCB1H9dd+E3893fvwq9jaXSNIZakiyadGn8RelgahpK19k4nhr3cGN46DDDY+4+9uEdQxZ6HH4rrrr1SPmZrea0VGwE4KdFb92XCgtmJW+TjYujDa1LWE9dYTmgou8fPW06wY9zkrUxKwxJyX5wEocumSown5hI81jNk+kBee4+t598qXJzkGixXED7zrOTkbbvfviPMV+wWHwh99IUh5jsOtnZc9Aw7x5Rq7hHz8fBtt2OL+fMn/fgci8njtbm8vx/X3347fv/kE/ja0V/A27fbDj//059w6c034bwjP4937Lc//ExGJoUe/O1vccFXz8FXLrhQ5IwERa8sWSJSxAyliE6Ip/72v7j4/PNw4iknYYcFO+CxRY/ixGNPxFULr5CavIGBAXzplDOw7wEfwT777iOTGo8tekLq9i6/diHeusMCkGUjYCKIef0b3iDP9Befew5fOuVkHCfs2S7408MP4YqLL8I551+Ibbd/Y6tPyMSdc/ppOOm0L7Ukl8M7zIK2/Q48EPvsd0Drzz+948f47je/KcxZVAr50B8exFfOOB0HH3pYi5GrVMr4xsJrcM/dd7e+T5bzc0d/oQUQn/nH0zj9pBPlOUwg+oZtt8FjixaBtXtRsBxtH9nAyy/6mnz00YMPwb9//qgRYHDJy4tx1mmnitELmcXhy3CQR0nmlfsBB97UBnE0WvnU2/WbAzVghyuB5/qGbmnDBnmdecS23gR9S/tQ7CuiVq0JyCObl+fs57o7Cpr0A2J6v2BcNWmf3reMbgBaQ1MgyButpmF6WzOz9fWjB0oEec1BAXm0P6ekcX1dhkg1TcZV1a+2svdU3mZ4FrHfZ2B6Gim3gA66ayYyyMRohNGWa8pAkiMwiSWoaSwBl1weIQ1JOJliHclG1A21Z/OtMI5fbdX2rYGanOk8V7YX5AjLg5wC1sw/1ufRVGaU411T7bEDZAlVFydNdcVksHg6rvV11i2xWWuiPFhF34oSlq8YFKYtnUmje04Hunry6KQyhPI4Q+Vxe5TPKTAj+g/QrHtYtqQfK5cXUa40TGSBcRC1dWmtfVKdKaFp0o5KUyfRFHS0TW9U8Kiwhjq6/Jw8sj1pJPIOQsotRV5ouT8FYnSglHy4kIwyv9sAnKKCNPm3xh5oPZ4mwrE2jaHhls2Co8wXn/sqbxU+xDBhpkZHABWBj0YMRB1pOSkial2RN9u8PZuTp/tioqEAxlBBJNvKelZlFylL1OeIgkFKNMk48u8EigSsyjZRjsnP/KCmWXpIIwh4DxKw0BG0Di+owAtqJv9OXT9beZqEdoxwcOJyDJRiK4iPwXFoxEI21rp5Bjj0PUfgncv6cVmsbdwQvWZ/HXj4dtDEnwXctm1beJbe7sTwaTcBMkSjLef6dfw0l8YLLzxjjp2XVoh+AXgK9AjfO5Iu5mcZyq4gjH3NiQy6ZFZ81k/aCQ1eNoaBNpNSMklkHiAEeTQfKnuM5qCMVvMn+f1MwpF7hZMiU12mG+SZMry2oyPvs5bBj3a+MsWGcf6HSjY/e845qP3xoRFs3kSOc2EmgRW7vhff/upXJ7L6iHVW5a7JleOxGI488EAc+oG9RDZ+xa23om9wEGcddRQyb3mLyNx53gjQvnr2mdhiy61w1HHHixskQdG/HXkkdn//nujs7DD3iU7CsK/UVOWkFsjr7x/A6aeegX333xf77PcRqa977NHHcdKxx+KyaxfibTssAEHYl790Gvb80Idaks17/+tn+Okdd+C8iy7GrNmz8c2vX4/HFy3CEZ/+DNLpNrFSLpXxnW/dgPe8b9cxJZIWfJ117nl4244LWv3Vu3IFLvzqOXjh+eeHgLJH//xn6RfL5FGGSRbxod//fsh6NGg54OCD8S+f+XdhB8m4XXHx13DCqadhx7fvpPdXGOIPD/4O5519Jr545tnY4wN7DTlff33yCVSrFfz1ySdx5+23493vfe8IVrJUKuK8L5+FN2yz7ajHGAV5BHi/PlIlmXTN3OMG4KNvahutcOf87P5/jry0NmiQ53Z2IP66TTDQV8TgygH0rxiU+IR8Vw6dszvginX11B9UU7qT19MvkclzORjtX6F1M8kMgo5OnXGfxgHZetpdM82m/MyAPLJ51fUc5Akz0AqHJgsRSDizjolHPkPI+KUlCL0bubjW4yXIhpuBuoSbU1JO8xECPLGRpww6ZSSaagkvQ5FV6KHtn1q/zX/Y+rx1+UIUdpT9UOzX+kNKUxkNITW+0ycCF9dLiRzQASz/R9YuTaUHR7ERmwHKLIuVBvr6quhb1i8GXjQemNWTR8+cPGbN6kCabJqh8sgCkiEUIxYD8GrlOgaWDkhduMQopONIphJIJmLwPdbq+fAanoC7FDP3MimAf3McVEz7NGcAACAASURBVHiNtGroDMPHNjc8hOUKglpDJHUZmol1pZEquHCT3EkToasW//p9AmcarGi9o7q8ErRQmkYHTAV5WgunjJmVJyddmgYx41FlymSMxPyFTCcBREDmU8GtGq6QGSNwYtwB26/xAsrk2f5VRpDvD2t1rzENzKPTDD8Q5JF5cykVTAg4jtblKYwm1KX8k9MFBHlGYim7IQvKOtmmyk6F9TOiUbqCujz+GjwyiZFIkFaEiZGuynHT+EVAHltGcERJsV4pBHv/+N9n8Jn9Pi9umqMBtX6EOMGrgdK/0a5sNvf1josrY2nJ0Ru+WCv/e352pwSlW/lluRmIqU/Z12uYDF4h2a7JE0AtGYqQzDslrjVKxA59uI6Av5gjuY02kF5q/cR5Vf9uJxo4IaJs4NTHTmsH5GlcCc8t68KazQY8YdDbNc3WCCjdP4BksSRs3js+/rERBizjPUfJ0B6QCPHwj26bEovH7VuQN5q75tabboq3bL01Znd2ynmoNRq4+KabUMjlcNTnPof45purwooKhWoNlxmW6ZQvnY5atYqrrrgMD/zqV3IYr3v96/H+D+yJD354T2w0d668kR599DEc/4XjcfV1V2PHHXdEXz+ZPHXX3HvffeW+eezRR3EyQd41CwV02bqz5599VqSTdKokazdr1ixhyihn5L9pcjLWQobrhFO/2KofjK5H8EUQefGVV2G7Nw6NEenrXYkffv9m3HfPPfIVOmDuf9DB+OZ1C7HZFlsIqKJByzWXX4Yvn39BC7xxXTKQF5xzDk4+/Qy8d9fdxmwbZZzc/7bbbYfPH3v8mC6ZlkEcDgbr9ZocPxcylpSGRpfhIO/+zwOdZhUCPQI/u0SNVoY3eMMGeV0EeZuiNFBC/4oBrFzSi3Q2JSCva04B8URMgN7MMn4PuKwdadThDKxEKExeGkGu07yMp29ANn7LZtZYV3sgCvLI5HH2fm0s0fgDC87iDg0mOEjTKId2+PPEWjRUzsbBAy3x9XhaM/82MJ2itFgSGZFqzpLQ9GQsjrgJiLZRJC5ligR4rEnjxAlligQ6bqzlmjAe2Bl+5xn1ocy8r+tPNmVHFeShXlUmL0OQxzqw6XmmWIkrQZ6Va3JXrDVi2DMZkGi/1ZoBSjUPfcU6SssHUO4rol5voLOQwaxZeQlDz+bSAtr4RW6zKvV0kNq6SqkuEs3KykE0K3XEEglkpWQgjVQ6IbV5BHhes4lUPIZUKo5kJgUnGYMv0QiElDpYpbsmid+A8Qp04GRbBsuo1j0k0kmkcgmk8jHEsyGcjA+kPKpBhYVjppy64XGQ2xCwxuPUaBO5itX0REAhmSa6T7oCrhgFkoplkXLTSLg0PNF7hkwQAR/ZS/Znk4PpwEMzqCIMGSPNkHGNKLD3ie7J1v3xXwqyVQJJgJY1nxEMsQ3KGDIQvemrey2VJPYcKd/I41OJp0oorYzS1tBxW2kxZpG6P8m2U/mhHzZFrkkgMNR3UblYPj9aIK9Vu0cwTMZNATO3ueihR3Hs4afgz4ncqFLNHwZNfJlB7qt43HBrJ8eS+Lw7MsOXe3lDs4SLv3Y+jvr85wwQ14gO/hDIkV0jSCPYizphEqQRrPHa1LgM9SzltWRZa8Z+8Nqn3NOCN7sem2zmPuSIR4sgmdhTtL3WWgV5foBGsykZZwR7XDyvKZb4ZGr5k/R95JetkL+df8MN+OVtt+HmEutEJ7YcnU/inR/7GM468siJfWGUtcYzXol+JQry/v2445DpmS0Zxrwmq7UaLr3oQln91NNORyrNaz/E0qWv4Df3348Hfv1LPPX3p0SRcMGF5+PtO+2ERYsexXFfOBbXXHctdtxxgYC80049BR/Zb/8WyGNO3snHHtMCedw+Ga1LLjgP51zwNcTjcZx92qlS60aZ6HggZ7yOIsi79MLzceGll2PzLbe0eDzyYhv6hrPyzr323lvcNFnPZ2sGo7V7ozFszMcjSI2SPtaQhZ+PBtJs+21N34477TSEsRvv+EeTa0aBnt3+cKOV4f02A/Jev6nMvvat6MeyF1cgmU4i35kRkJfKJBCLTybBZrzL8rX7d5dugnTEG+jTXCjWz+QYEhsVi712j3/myCbfA2sb5FmpmZWdWfYg6SaRiWc1TNmvS33gUEZg/GOzD381pdCZ4OH5eZzt5w/lXYxX4D47ErOQipEF4d8MIJS8yTicYp8aj9B1kJMm1mTFzLaP36qRa9hcK6ukWleBnmU0LcgLG9UIkzf9II81Sow3aAqTpxI2DpKTcSuL1DEF2b5yw8dgtYnKyiIqfUWUiwPIJBMo5LOY1VNAoSsvNd7MEBVpXEBJYYhyuYmBgQqWLR1EfaAstZeFjiwKs/NSMpDOJjUig3V3ni+h6olEHPFUnNosBAZEEXxxQF70AmHOCPJQ1/aUe4soFWsy8OGkZTITE8lmLO/ALQQyiema2jVltsiO1QQ0sa6s4bvwmAcXEriQnVF3zSCsy6QEJysE5Lk5JN0sEi7dJq0bKc1OVApI8OAJo9dE2SsjCAcRkiVkOLmRompMg8rDhNUzTJDGGPBa5j2SNqCPg3Gau5hMQ8dF029Knp/jWNkX2T6ydxagqlmKmsRoTaB1WmRoutYj0lmTdYKUHsZNvZ7GnrQlfG0TFo1MIZPHmjzbTvYV6xqVcSQY/dGNP8HV5y4ckbNm79CT/RrumsAk1/udOL4ZH13uuWNYxxdOPh5nfOlUlbzKM0gNfrgowzZSVyAwlKpwAeF6roTJ9mHkyqE4cnYklMluG6uo6Y/Ab+M8a49ndZ8raxXk8dr0yOQR2FFeC1QrVdQbdZHrJRMJxBNxpFf2IV4sySFus8/eOKNcxwfq409MPpxO4LRMAn/60W3o6mi7PU72+T0ZkNf0PJFrriiXcOIZZ0jodoyGVY4jcs0vn3kmttl2Gxx51NGilpCplRZ7G4L1Yud99VxstdVWOPHkk/Hkk0/iuC8cg2sWLsSOCxagf2AAp51yCvbZb398eN/95B4myDvluKEgj6Hk53/5LLx3t92RTCbx33ffLU6YXV3dAqIJtP7yxBNSP8esuYktekFzf8LkXUEmb/sWyPvtA/fjh7d8H5Rxbiy1j3o1EhSe+cVTcMEll+HNb33bhEEeaxYfefjhEW20oJHxDZ/+7H+Ii+bjjy3CGed8tRWVwP0OX88e42RBHr9H9i4K9EYzWhkB8rYOceenNpAw9KI1XnlxuUihXNbkEeSVKuhfPoClLy6XlyiNV7p6CuKyGecU7swybg8Q5DHE2BlUkMdA5hmQN263bdArTBfIizJ1wzvYZnoJg8cZWgO2aH5S8SooN8vyW2bvJ2HuMXzoFJ31t+2hwYSEpNNV09XBcS7ehRSlmpwxtvU+ZEwo3exbDjALL5VBwCgShoKvJoNlQV50Jn91B2TTcRHrsAOIsd6sPIiw2TA1eSZKYTX7YVVttlI3BWOqNhdmR8rb2iwIP+dguEI5XN1DrVhDtX8Qpd5loBIylUij0FnQzLzOLGIp1qKZsYgDlEp1rFxRwuLFfRKiTrOKeT0dCvK6skhmUyp70zAalcOJI405YyZGgD3FgTnrr4R5oSNo00dpsIpSX1nYxWajKYakNBdL5ONIdiWQ7EkgFrPXHZk7AiI1TKFLLCWcEmwukQhqWqJRCDWpY6NraMqlm2wGcZd1fGm4SCLpkt3S+i2yROLwamqcGr6H/kYVQVgGnIpED0i8hICLQKSXau+vVDPvQetuSTiadNMm54yMo7KYFgxSLulJXAHZPt51NpxcMw05kWKlprLdIRl4aTF9EZAnbaB8VGMgLMCTyRtx4mx/RtCoNXmmTtA4hCrQJANJMOnhO9d8F9+95jtjgrzPejXcPwHjqXc4MdwaHz2na7+UgwO+cKSAPF5nvH4lG8+wa6ac0jikDr0D7DXP32RfNb+ReZDK7hUSLjqTZLLJ5LVr86KgzpoK6f5WL4tvrYA8Nl7MrWz9XTsqg0CoUqlI8DUZrVQyyVA24J/PySH/5pFHcMixx+D+II7COJqIPdIOLv/KV7H/7ruv1qNyMiCPO6LxysXfvxmnn3EGdt19d8TFsCrEb3/zG5z7lXNw+plnYaeddsI3vn69fH7CSScjnUpJlxSLRZz7la9I3dwJJ56Evzz5JE44/jhcec01WLBgAQaLRQF5jEigcyTvb4Ko4SCP7SD4+csTj8uxv/EtbxGXSXvPUhp59mlfxPGnnIoP7bNv6/Pnnv0/fOWML0ncwf4H2kxAM1thfklN3sknCqjaYYcFrbKgf/7zGZx+6kk4+rgTtFbO4amriTRzxfJlOOvc8wWEjZanxzayTeedfbbIRPl9/vsrZ54xItD8f/77Z/j6NdfgwssuF4OX397/a6kF/MqFX2tFMrBfmc937ZWXt4xu7EUwmZq86IVjgZ6AvlGMVjZwkLdccvKCxSskJy9GkPe6TUSTTLnmK88vl5ce5TWdPQWRzNCdbGYZvwfEUppMXrFfa/IoqaJBxGqwDuPvdWaN9bkHSs0iBpsDEqFQ86trRK45VDYpb/GWMYW6XFqTa5YouEg4caRjacmqq/l1aUfNYx2OyjYnuljwaMHdUGmXDjkJ8uIOgV5SJJqUa2bjnUjG6MipMihbn0TWxxnoFZkiQR7zJgPzkp5om0ZbT8ORdeC3LrtsMhidsRGxRkMcRWUYlkgZNpNuidMj14z2mR20ck9iatI6P7oWm0BzFtYyFes+mnS/LJZQXroYXtWHG8aRzeTQPTuPwqw80p1ZeloK0CCjUq/UMNBbwpLFfegfYNyAg03mdmJWTwfy3VnJt2P2mMSEj4PEOaBnfh9Bp0ezGD9ApdpEvVRDODCIaqmGWs1D6LhIdqSR6c4gPzcrtYJqQkIQGyAh9W10rOReCXLiKHsuqp4CrpirJi11v4mOhIMcmUWH9aHqYEnTEW7P5gpKH5pOZR+S7RpskA2kJJSAkuyRggrWj3UmWTfGvvVQC8is19AIaNJC4MV7lQ6B1pRFM/3seVGQxwB3DrsJvAjO64TAgDCQNlTdSkDtNcRnBBkWDnCbUovHvohLLImuq+HrCvBoEMXj4L3kgiyeOmnSFZTHH0hIOvtCjWAI9H7/81/hnGNOGtOZ8Xy/jhuD8WfbD3ITuCQ2uvM35ZqnnXaKMnkC1lRuyXNA4KY5eUA+ru6XY5XMWYBYbuq1zXOTjTvoiLvIJmyMxsinCwEhr0Puw7rRTrXaZbpBnr4ZzGI6wio9+GlfXx/K5TIymTQy2QxSJlMueOllhL1qX0gTlsTv/4AzyZSPsdBs5ZHXb42ff+tbq/PYlu9OFuT1uS4uuel7WLRoEQ7/xCew/RvfiEf+/GfcdttteN/73ocvHHOMgNhf/OIXuO7aa/He970Pu++xu0xY/PpXv8Qf//hHfPmcr+Ctb3srHn/scZz2xVNx6eWXi3yTdX1f+fLZcg987LDDsf2b34x/PPXUqCDPhoTzGCwgsp1BySPBFwHXhz+yL96z665gDd/dd96BnjlzBMARaOoD1zx0dcYI/X19cq3v+YG9cOBBh7SYPEptv379tXjwwd/hsE98EnPnzQMNX2iCEq2/Y4QCa+KefPwxyQ18oxzD0yPiG2wbH/j1r/Dxwz+BN73lLfjzww/jrh/fjsP/5V9xxKc+I1JOu96fH35ohAvnoZ84orWePXbrrvnpf/8c3jdKeP2qIhQI9GjCMprRyvALbdcNi8lbHoalmoA8MnmxAt0154s2uH/lAJY8u0xqETLZFDpnF5DrJMibycubyNNJZu4I8kqDWpOXTCLMEuRN/2BsIu2bWWfd6wEFeXTYHBBgxSy5qSztgV7b/Y6ySJl4MCDPsgKUdKn5g3UkJOsQF8kkP+cgjnVD0Ty78doU3b8ZPo563VsHTkrRJAA93oFsvEPYvSEgzzgvOuUi0GyqTJFummsQ5NlBTmuWf7yDXMt/d2jswbiIUlGy4sJ4Up8pJhPw1X6u2PGGzSEbbPC6ARqVCmqvLEajWEfQIGBKGglmBwobd8Fz1NyELFhQq6M6UMLKJf1Y3leRrLZN5xYwZ04Bnd05pPPtoPGxut8+XQmUaLDBgTYlpKzVq4tss4F0uYRibxnlUkOq2FKdOeRn5dHd0yFmLlYmnKKDqNRemc/MTsW4oxmgaVghggb+e3Y6JuwOB/VW5kdgQWDDcXNCHEBVBMr/Iwsqbo4+wST7QGMfWAs22FQHyPnZGGaluE4Nxeag/FT9ilrDxBLIxrIyAaNAy7huGvAt966fQM3vFskm76mUSwdO1v5V0Qyr4HUl1/4QhMN2diMMcxL2HncpRWWMgp0MIdwleOPzIZAoFEpPGfPA/Ug4u/ydTp5xeCGlm6xH5G/uLcBfHv4jTvvUp/CDeEYiEYYvvww9HOmNDRbs+hfEUjhUnESHLovDALt5Ffz0rh9j913f2/ojzwtr8lgHagFYdzImIGxVEwfqnhnK9USgx2uENXl5MsFjfJdMMtfl3zMxB6zjG00eOpFHydoAebYdCvZMPqf5PRzkUWooS62G4P9ekEgXho9vs/eHxzRhEbOVJPDwf/5oymYr0b6aDMgL3BhW5nPorVbw4IMP4r777sOLL7yAzTbbDAcdfDB22WUXpMjaua7IJh/64x9x15134pln1J2V5iqHHX44tt56a7lX/vKXv+CsM8/ERZdcgp3e8U6pr3vggfux8Jpr0Nfbi0uvvla2MxqTx5iCi887F7V6bURAOffFWkg6fBLYMQy9e9YsvH+vD+LQw4+Q/zZUqwF58oCRGTaa5Hzj6wuFpTv22BOGBIpzX3feeQdu+9Gt8ncawXzmc/+BbbbbrhUBo6ezKu6XP7ntP+U4GBa/7/4H4CMHfHRI5MHw9bbZdjscctjh2HWP9w8xXBlrPcpVKf2NLjRkufaKy1uh68Pvi0WLHXzgm6uPP/beNsQtn5ja2Goi9+q6tI4jcs1SFcFLlGsGcAs5iVDgRaBM3jKZTaX5Ct0185TMzISiT+gczoC8CXXTzEqRHih7JRQbGqNAieRwkNeqbxPZ0+iTBSphMwYQbkrBmeEOLNDjALNJAwXasgemBsh42FmTB1mX7JnYTLO2SWfrxwMTUtcnTIa2scXgmWli+b6RA/HQ1ZEwgXyiEx0Jxid0iOmKMidmUMmCf68pzpqyTbpJ8ie2+gyWZfKiA5woq7cuXKDCzDAjj269g/3CZCKdUSZTQuaVnX01FwvyOICmjfxg00dfPUCl3kC8VkQwUIRfqsCpe0glM8h1FdC12RzEknFxuZNcsmoDjcEKaisHsIIgLwA2nlNAz5yOCYE8lR4alkbqqNrGLmyXgK1GHe5gEaXeMiqVJvWayHcrs1jozopyxdroc0DOwTnrr6LGPASQ9kdMOsRuP0Qna7QSylbRndGadihrrZETxFI208/KNvmuiNOt01j4V4yzY6kZYk46hkKSwKQOPh+qXhmNoCKZflIDSBdNMTih4yeZNJPZJ06gAZp+XEEeFOSlYw0kYnVWWaHmV0T6OXIZDeSR+WMf6r7k2cAdSn4fa/USEq4ehEmp4aM0VHP2NDKiFZ0gktAGigP9OGKPQ3Bi1ZcohOELW3iBX8cPVjHRta8bx8luCpuNQsHdETRxql/HE4/9CVtusXlr89r3moPH88S+twBvPJm2uGf6WptHRpDndFUgj0CdoJDAPR3TCYP1B+SptEH6xHFGMHkEeTY0xFvZB3fxEunjVZmwfKkzi+0OOnC1zFam+oyrzZ2LcjyG0uAgOgoF+eGx0cCJJjMESIlkUn74ACDQ4t/ISJHd4+/BwcGW+Uw8kUAikQR/uzHNypQ0TDEkWpMG6i1tdwvM6TvUuki3MmWka+joecMN1+PL55yL+TZ70MZhmBebNTIzBbwRrfF4d8BUe3/87xEQf+vr10kg+3EnnToCANot7PWtBB55afXaef2BHg7bYeKqpPFbv+6uMRTkNX04nXnEt5ovRbYDKwexbPHKFsjjSzDXmZkBeRM8n0NAnsg1LZPHDby6A7IJHsLMamu5BziII8Aj0BsN5FlXyrGcLi2DxtoZumMmY0kFcqa2RQOP9QHZzt0aCdxadXpSF2eDntsOm6ty2rTsnFzlBngI0LPP5SGXvgJStjWX6EQ+UUAhkTOmK7pfRnc5XhPirEkwQ2DHXDj+Xg1Lcntqo3LNIUBvHXPbFLmm14BTKSvrwuOnZCqeQMCa31cB5EVPpcHuwpKQvaBUkoHTDCfvYD5asQh/sIhmsQqEMaRyWcyaPxupfBpuMoHAcdAkyCtW0egdxMq+CjwvQE93Ht1z8ujoziHTkdYawFHuS7Uo0QF83aOpiU4vkH0ha8N2SR+SCR4oYrC3jGq5IWClwH3M7kDXnJz8mzI+1l+xm8m+0GCDA3XL9FiQJkwlAZ+4NUJMOLg+26AAz7J4mpfGujy7De6DLB/7TaWheovwO2wzfwhS85KxBlT9JmoC8MrwyMBRMmnKEcU0xaT0ae2emZiRfSRR9wpST0jwlYo1hJ1zUEc9UJCn3pHijWmEuARnVJ3QLIXrsyZRTV00KJ3/zWeDOnNS1ukHafghJ5UScB2tZVSDGLp7+nCZLSgcpsY08MAvPPVi/O3e3+HX/uglIM+FAf5f0MR/MtJh2Dk/2E3gaDch4eijXQ//mnIRvPmN+Ondd4hBjwXptlpCrxf+fz2vExk2ynnn+TYTCWyS5uuNzgJS1imZeTQqimlO3ros14x2sQV3ivFGA3kJ03uO1LdWFi9BR7EkbB4jFS7qLWLnCENLFm//JPD0f9+zWmYrU3klBxtvDK/QIbnPA/19yOfzyHd0IKTxUbMp7WfciIK8hDxIoiAvk8mISUtxkOZIoQC+ZCotAI+f22cP72Xrvjr5dlqwFkGIMkk6VJKpxbyjxATpCRN28JKLLsCCBTth/48eKM1og8L2PuQdYh4g8t+tn+hbcPJHMdVvvLz4JXz1zDMkOy8a2D58e8/2Amfem8DPn9bn7GSWTQrAUbt4OPrdGwbAkytCmbyKMnkEeSLX3ASVYhmDvUX0Lu2XWQoyeXzJztTkTfySaoO8ohqvsCavJdec5NU58d3OrLke90DJKyqT16AkizV5QyUF0eHtUCMTfcBbEEi5JevdOAjjNlibYweB1mxApZirZuZE3imzue0hEP9bnDajLF2kz4dLRfmnlhzUbEfXsTl6NKpIIpsoIBfPIx9PS52eHaw6NM0g+0KzEco0raOmfSmt5vluGa9oF7aOdCKDvtXc9aS+ToBCpxBhNAl4fR+OhKEro7e2X1vRgY09EPZlFOSRySBb0pNy4VYq8AbLqPSWUK81xaW5e24nsl15pPIZuPEY/LrWzHGdvpVFNOoe8h0ZMV7J8/3DScaIZX20A1sgLwCYvUeQRWBGEMY2ETTJXHvTgzdYQf+KIirFqnzW2ZnDrNl5zJ7XKUYsHMQPNEIwpYAsD0EeB+l2gG7BpEQhmDB3Cwi5vm2LdXG0EmBbl6f3hAI6qVETN0aFWGSYCB6VaVLDDq5T9Tw0fAI8OnEaGaNcpGS3VW5t5di8Z9l2P4gLyGv6OQNmWFenWXo0VAlCgjwFY/aeJBik5JL1hDpArAtokzB4StkkQkKZPD5f1Ik0DT9gwDrzGnlvc/usG+QPAR9BoT4zVFXA9rr4zb2/xznHnCOSTRqoDF+knwH8KvDwdwToDUN0wsGbHBcL3Bhmj5q4CVCquYdXwUVXXIHDjji8FZUQNVea1M0XWVndORXAs31Wqjna84JAnqDQGq+MZtAy0XasTbmmeRS2GJ4RIC+TkQgUhciOuHD2ruxFrlpHtljCtT+4BXd87ybcNFBtHd7pPQVsu99+a53FC+bOhbvRRvB8T7wmBvr6kMvlkMvnhZVr1OtoNBoC8ii5jMWVVfY9D0HgC6OUJshzYygWBzW/kg6jyZS6c7rGYKhlVjORKfxRxn9D6uuM2qUF6Mz6ra+ZnjfArl1QrmDticcfw6233IzTzjhL5Z0CCtVWlsDWIEd94Ym6gO7V/K4UPEdehGvnLci23fWT26X28OjjTxyTxZvovTKzXrsHRgd5W22CcrGEgd4i+pb2Sw1eNp8ROUsyExfb6Zll/B6QiRIaJJSKGrrJwWnG1uTNgLzxe3DDW6NtvDKAiebkibxS2A35L3lgq9RR07sI8ETKxfcGaTGzSG3eKmSfrfUMyLNAz8o3V8nmRQCnKLoMIORvNYKJISYuhCkJjabRSyqRkd8ZY7+uRf+uyhRrVbiDvWpcRFdNslhr6PJYXyIU7MBL2KhqSZ17eQ4N8A1Yo6fD8jXUM2NvxrJ2FsxESVoCHzJnlBpSqsbn4OxUTAxjvFINxd4iiv1lCTTvKGRQmFNArjuPVDqJgIOuSkMcMHuXDaBarsnMerYrJ+uwXCCTSQjQGz78iAIrAjoOrgnyCJY0G00sh6T23KvUsXLpgJi8+A0P+VwSXV0ZyfCTLL54HPS5dBjRENPAbP6OgjwO4KueyvF4zGTiGA5vJXliTBPpwpapj5Utt4Cefp9ggduwAFIAogA1IxEkyAsq8uNJcDo3RMDE/+ZvDXGXyUVz73hBCk1h2BgxQFjlwXFo2sP4A04gMdidMErvS/UtJROXURdMCWlXmaaatrCmjs8TBXyuk4DDwPRQM/UYHh/S0EW2ye/XBeTpPvgckBQ/lXEGMfi+i0/ueRBeV67i5uposlHtQD26yMDF8I1jXaGnJ2P4XVceP/6f+9DR2SVyW5qrsI/XBNBjWyaSr2nH7dGx+FRvznUK5GUzYv9v67hpsESQR4aro+mh/Oxz2PYj++D79RDbOy6ExUuEePqee9cqi+cR4PX06ASSpyCP5iQEeAR6/KzeaKBpQR6jIQzI48QJ7yNGRSQTWn9IkCfmZEbW6TBnT+JadKJmfDFFFKy1WTVbwmBZuqFsnb3yozOQxkE3IqeNAj2+82+58UYUujpxVCj0SwAAIABJREFUwEEHG1l1G+hJDI19iFtMZydNeY8I4Itaxk4v2COLR7fNY088GfM32XSqt8jM90bpAQV5xQqCxREmb6v5KA6URK5JkJfOpSWjiBEKcdYmTFVvsIGdApE/U15VLinIo1yTA1Tl3zew3pg53In0wFQiFDSXirIpBXZWZiPh45Rp2vo3O9Norr2J1PdF2xxl9FYF8KIgMmrmYAGl1Cc5cSRiBHVZZOP8yYiJBGv5ElH2kICQIK9ahtO7DGGhG8h3tAxX1oREMQrypvdVNpErYPx15DzQgIUgr1FXCas493ZMCLSPv4eRa0SfVnZs0GKpzNjD9p3kwBlzC5FIOhC7+ZgfoFmtY3BlUQBcrVxHMhlH90Zd6CS4yqYk6qBRb6JcrKL3lQGUB8rifpnqyAjQ65yVR0chjWw6vkrJJqWabB9fVZREEpCR0VME5SNoeFj2Sj96lw2iwnbEXOQycXRx27k0EmxLKolYIoYEA9cJ8PhDgw0ydQSPAS311dyFoJIAjWAwm6C5iWHmTKfYQb4F6vYNYGWdBIs2lNvmq9k+Z/tpzMKcL7L7taCGeliXY2FdHmvr2n6dyqzovRpDPUij6WfgE7hJSDptZljtpll1DmjgoudIlc+EpgRuZOX+P3vvAS5LVWWPr66qzn3Tu+89kpLEAI4C5oz4NyBBxcEMOjqOIJLEh4CooOQMEgSZUQyAg45hGPOAgqAyKqD+GOMIkl+6qXNXV9f/W3ufU13dr++9fRPvPbzFd7/7uF1d4dSpc/Y6e+21mCHkvjTA1tpZMZUwNXl6jjQSYprOzJ+QTYEEVVEJOPnGs95XLSH4OamcQSuJVpBE03fQChz84Jv/ictPP23abN5c++sfCCiaFZx4znl449veIc9/JOVgOM16xDa1Mh6Uzwf4xULvaS+x1yw/3zFmSwR50p9Js2742GhAHtU3c60Qp598Cv540004e8MUzh4dRHbfV+KCNWvm+jjnvX9l1SokBgdkkYhZOM3kka45ISCPlE1m6hoNH77fQKsVtmvyZHTRek0CV36fwIl0Tcd1pRaPQI8CWHzjOObNDPBi4C5aITO0SyPC1AZdMdqmrZPvoFPaAbdtlSKNZEsX4oNN1Hqd5+c4S6AXZfjMx3IIQ+OkAM3mpnDO++EvfzFqgTbI66Brbo+psSkRXiHIyw3lJYs3vHpIBvtFKIP5u3kEDMacSgmgGh5BXia3WWpn/m4afCu/0fmCPAIkCcH4chrTcVW948q9Qr9uIRStqeGqulK9FgMw9Wr+DqDHLBRXR8UyYQAFbxCFJG0TaBitkhHtgMsEqwR5lRISGx4FhkYRDg4bkDe7CEw/3WGrBHkW6BUnRdUOHFuGV5pgenGJmzZDZoMYqTth7siUWcazI5JbMhYBIlVvvClEcIR5oZqPqbES1j88Jtk69o0VBHmjA0jlUhJoMStQrdQxsX4KxcmKZLnoj8eFxpGVgxhZkZfM22wWCvbZKyXSetOpZx7N0detncT6tVOYmiij1QyQSgADaRe5gRyyA1mk8ik1Wic9lNfvuSISk6ZPLANbY7Y+1WiJeidFOAaTrtbQmayfUI4ju4nO3qgZO6WR8hg5AkSbbTK72qwe7R+CwEclaKBMW5MWa+qYaQhMZq79zHWZh++Oi0ozg1rATB5rdEnV9JFM+AYccgGoFgE4CzxZL8kaOwI80i3l+o1fJQNf0r+ppqnjCjN+BHmkbDITV0fCqUSAUCRXhNrIbIcDv5lB008hqLvw6yGaPu0tWjj9+A8g8Zc/4duLIHh3WNbD/xXyuO7Hd8h1ENyvTLtYmXEko0fhE/YdEegxAfdiZfi6xxuldrb/amso+xmXuvfZckBeVi0U0kZdk8TfOMjLZZHP5fC3P/wRz33BC3FX4GHfvIevf/Yq7Pm0p83n1uf0HdZrl0eG4SddycqRbkmgRnP3eq2OqeIUBgoDGBgcEGBGqqnQNYMW0pk0UmnacZi3iGwsIz7GrB+FV7pBHme0mevwugGWoUsaKmY30DKrtJGnjwVenXVzNqs3nyUDAyItyDOd1NbtCV6UjqoFxFHtXlTLMJ9zzukRLu+8iC3QBnkPrhPN58RgHs4u22N83TgmN0zJREx/osJoQVZblRa2vPXbAssgr9+WWt6PLTBfkEcLgrhAilCqROWrXaczHcjjeZca6MWfLq8z7WYwlFyJgdQAci6No90eNCpmTRwkWHtWKSKx7iFgZBVaAyMqvGLrDBbYdbY2kCeTMAExa/OKE5SHU5DHtuET5+S9SFucAqn+Zm0QJ4IhDpDpIR9vyQpRtsPEJMzSFQnyHhpDcbwsVzkwXJBab64cM1hkvV692kC97qPmB2InkM6mhNpJv7zRVQMYGOCiQH83aa+hvYCuvnkTE1WMj5Uxwdq/Sk36WSGVhJelYh5rWin6YxRiHQdeLoPsYBajI1mErosG6ZqBUikJJHk5A+JppyIftg2EBDmN4AazgaR7bqgHUvfHjCdr/+K3phknVbWskHIW+KCBOv30CNwg2bz4poFZCBcTjSSmGvT2I/AMkXMD5Dx+l0IoWhvHdieI05jTLvZwuaVNkmSSjpTQAHweVTQCZvi4UYmQHnjsF8z8+XAcHXMswG2Rotny4AcplKtp1EtAi3TdSgO+z/o+4Pf33oVzzzoRn3DTeHcPpc3+njRwc6uJI4IaTrrkSrz4tftHX1uZcUWlVGorDWWTNZtse/brwVSnsE6/55ttP6vAamsrRXyn6/nOdgz7+ZYB8ioC8HLikxcDeb6PDRvGpM6WIiX5fE764HP3eg62/ev9+MNAXgRXlnwbGUEwMiQE5lKxLH3Q81QlWurvCOjqDQF4VNd0XU8AHmmc/GGNnahlih+kZimTnidAke8GM3nM3sUzeX2BPOH3thAGLVMTF8/WmVaxPo1SH2cUmqIVz9iIEP2zzwGwZ6N3ZRZNrR6vryMlKdRNpw36FqkOfsn7wfIJohZog7wHCPJUeMXZZTusf3QjJtdPCV2GBe+DowMYWj2gK5rLqby+u9AyyOu7qZZ3nCfIkxo3yYJZ6XSKXbSzXJa+1Z2tsyINbPhN7A6itUyrQLewx6M2Ca5QMln3k3II8oaRT+aRcdM9FOc08yNUTda10gC9VkFYGESYyauy5CJlH7dqkFdiJo8gL4lwaCVaDMYXEeTxqWsAr7VhdrPgz5o89xtuNBtNlCerGFs7idJkRWrwCKgYiBFkNP2mBP6s15MsFjNmrHXLpVEYzGF4pIChYWYSUqa39+6XVhyDNE0BWVJPxtyX2iuI4mbVF6pmrViFX6qiWa2j5bfgJD2iMqV1NrlYorIkSCeRGchgm9WDSGVTSCQ9uT4LsXgOZuOooKkUUSucogqdBBfdG6+FdhNrq035LjNNtGyw2Sb7DZsRE5XQJv0HA2TcEClnGkKgiLUksL6WwGRD6/RyHumkNPGmxxsr49ocLWUAWDXcTY9JsRTSNBthHaVGCbXACmowg8dnp2JMBExIuPBYs9dqSfs1G8z0OGj4SVRqLuqVEIlyFUHDR6upMiwE09f864X4f7+6HbcgCRW3n9s2hRBvSjsYfMbuOPuLXxV/X802QkAcf9i2mmVl+6iCKrMwrBmNC+vM7cztvaXPknJsxH9U/S+U8zFbyD7A889GD+XXuHjALKQ1cN9+dGU7cOtR8GEVQhcrPrO0fwt2SqUSarW6ZPDoJ8csN6+TLcws2dRUUcCRfJ7JSLtfe+21eP/7/wXnfPrTOOrtb4dXLM23aWf8nl8oIBweRnp4SOYFv9lApVwVYKa4RNWHufAZBE1kszlkc/kow0fgR29o3o/N3Nlad7FKoMAKyc1UNnYcAYMi0CKLKb0yeQbExYVTrOjJJjx3W19n8odW9dJSJ+fxLnQ3Vnsc6dWMduWOCzwEoeb/LXXDirJYsNehwjn393RJOsDyQadtgR4gL4/ELttj3UPrMb5uAuWpCgqshaC89GrW5HFVZPnB9tunIpBnhVeW6Zr9Nt0Tbj87+c5Ei5xPJk9FFizBpA3YbAPavEBcjVMm7tjkYT9ri6uonLr9e7eSZxQGThdjxo7NOYE1eGknjVySdGVP6Jo5L4+sS+EVZiE7H7cA01ag5t8Ed5ycs3kBMwR4i+kLt3WCvAQSzaZkOAnyuLrcctOo/+oetDZuRLB+gzSoiA6sHEXqBc8Bstl5vVOyCG0k41U0p7P8Yy7TQdBsoV5pSBaPdXd+jaIHTQQGTMVwh4glkCIJBueFDHKFnChtZjJcWWcNau+N10vwRDolM23WuiDFTCHrBY3SJrN5YTMQS4VWuYZqkaIMFfUdJFDzFeTxmgkEmLnz0kmsXj2EwcEsMvm0evyxbseYpltzc4JInl+91BIY4D10icXY62Q2aV01EKPxjEvKJjPdqupp21afAQVt9Pr575zxXdukFYzXHgHGY9UWphqhmnYnmWVUvzZdDjJbd0P2eKeZwyNNs9qqqvJvk4It1nKBIM9Fkz8UU+H73fThNmpoVn00ygHq1RD1uoO6DzQDwKWohYgx6dhFgmi5NIljjn8v9oeDc4jO57id7Yb4fK2Mf/vhT/CknXYRoMxnT4ArRvOskxSQpX6F/HuxwWcLrM66pl5vjieN7W7fEz4fgsd1NbWcIKjjc7UA04LJafuv0EghtZ78YSab/fbZ2682oErfv7huhtSOyTjLZ9unH8Qst9pOGCkIYcaLXnIea9RMdswegsCgXq+r6BdpzQKKQtx/333Ybben4Re/+Bme9axnwak3kJgqAgR7DaUCz3uj4FShgOZAHqHxsaM6JmEXa+38oCm0bAIXme1i/icEaKRyEvzxXeL+HIOY7eMCqeIr6k848OjZyhdcTMp99Q40CwjqBskkXXumlB01/a4Lbqb+LT7vKwXS1D7ZxImi6h7v5cLi7Y6cTI8Eop6wC5Qyo8d7EqDXuRikWUabaZxuEJn3U13+4iK3wCYgD4N5JHbeHmsfWIuxdROoFCsoSE0ePYQGkcpwBaNjiljkS3riHC4SSCgXRSUwpBrVsvDKE+cBL/BOdCJRuXUZZkMGB2qEPtXoVNe02biZThlNM7NLfG1yGAsU2z56WsMXB5Ba2afBkWbR2qqZ8ZnJCsEYuClzBLN49OwjsEskUvASKaQNwKNiXxwoyHvDDB5BDDN4jZrKVA+OGOPvflTM+n84WyPIk6mXAUyjjvoNX0Pztp+hfvOtOjHbCTuKGTQoSe/3aiRf9Qpk33FI/41j9mQbkXrGZx+vK5pr+MFgsNkIUKvUUSlVUZmqoFKqw2f0b5XsMkmhZ3JBkcInCdZRpZKi8kyhFgI8BuvTbbzWulGkZCaEWRTxoEtAsmb8W9IExcxFeLQSqTdFCGZssirZRAaGzATxegO/JRTSqUodftASgJfPpZHJqjALFz1Zt5clemKIKfGS6ktSoIUKnYO5JPKcO00KxwKCeNZHahzFS0+zPSlH/807tfVj9OPT7GQooITUv002sxBPkLm2FgjgYBaLVEWp+ZOBZ25dgIFvM/RF8bfkaybP1v4RVjRbDuo0Xfdd1Bqu2GUkKhUE1Qb8WgtMxgdBAgEl2l0HaV5E0kPCSwqYZz2k5/v42vXX4gtfuQZfmcZSYbqrptjKG5sVvPPIo/GeY9fIM2EbEsyxDVX4RdvXZlWpvFoSAA+hcqooy9zapXtvPif2r6IfYn0tAMs3aZYuz8o8T2uG3utUCvx1cWK8HmCioXRlPvOX7LRtdLr4dzXxs/ggrz186LgvNjy0gzCZnY6MITP9gcjXCjjSxLBmhp733Bfgl//zC53nYvgzLJURTpWAUhmJfgEfYyj62w0MAAW1BWF2ToCXtANjU3m7zPykmSmtazPXJf2AAEvjWCuEJ1Rlqzpp5ma91xj12Bid6xtozmQy9h1AKbIq0Bpg3VOv0YK7toJlV8P0fMrz75d9rOG0gZzJPMuAI+0RU+Q0lxDV6EUZPqvatMCXZ/63uPzNGVogVpO3XuiaGCDI2w7rHlonmTxSavKDOQyuyGNo5SDS2eSyhUKfXUp98mihMGXUNZd98vpsuq1iN6lPMgIUluEg1C2rZmnuwoK47ok5TqPU2Yb+XiXQEJ1gr9GqIRCfPKriGVGVHi1jg3oN7+cnoGLFWTpraawkuwq09KR3dnnlKQikuIGu5FowyP9POSlkvSy8REYyefTGU4DXaSRs35tIPZLnYM1ZYUi8vxZTndYsuCpNZ3EWwB+XviuG3z+8GfXPfwX+T3+mSmmz0TTNCmxqn5ci877DkHrNvlH5hWUGTTdNW5DBLMFCxCPU6o/iKr5k9FgOICCvoQJBBHf8yeYz8FIuHGa/TF0IV9X5Q6A0XcWAfZ5U9WSwzXay3mS8B2ZGCH4opy/m1MaEnLRBevJNsU6sVpe2JB2N7UGQVynXsH5jGaVKHSmCkpSqbnKFX0AeFTWzHlGd/EhNTyRe4GCgkEKhkEI2k5SgkeOE9Vlj57PggBlI3huzeLw+goMI5Jn7kb4KaKaqx3qrpdbWWiE21lT5c0VaqaA83lwyr7Yzq6dmAD9siMJnI2AWJoEWQSfb2g9R9ROo1BMoVRNAqQqnUgUEMFONlNYKzDYTtLvIZBwkqE7IGshkEjlmoWo1FB9Zj4984nhM/fUvuLnVv1XTe3IqtvLNW++QrLalEVvFUmtaz7a0tEn2Cy4GsE+OpLVWbz5tE3/h+Wy4GEJgNt5oSXsze2qP3T3WdQ8WQlmWeaCFiXoLk34goj7824t32radyYsJVEULL5Ew4uIF2/FsXmTAHWONGIlXA5bi2Vdmm7Vk4IH7/4addtoxAkVIWLsBBRLKy25p7TXTvM0AISno/DuNyUnlpuE4qf4UsLN5aJv5UvwU29rXIX82lE2DQKMxLz72t7/enUHuPdbE63sVD9l7MV50png5yt4JDjKedJFqZTe4W7znNv9JyNx/1DgGpFrQF1tAVnEWUz8Yr9XrzkjO/2KWv7kILWBAXhUtCq+QujJQEJC38dENGF8/ieJECblCBoVhFV5ZBnn9t3rbDH0KoUN1zYwxQ+92/en/mMt7bt4WiKYAUesjJYtUGq2f4ERspdt17c4YmtoVsA6am6nLiKJVdb2ioEG9VUGdpsct1hSQAkOhhJlBnp1QFwrylI6nq6GksTDEZEaDnnbMxvH/WUXD1VPx3ouAkZ2gdNWXQir2WvT/FeTRBy/lZsQfz3OsImjb80wWOjl3VCtI1GuSzUOacvYZhKlMO1CI8p/z7w8REaXNRplrgmP+J1/gN4sXXo7qRZdL3dis4K77XAwyXBeZ449G+rgjo8Cxuw6sO2wSU+cuuuZ8b4M0KlHRLNYkS0aqFIMGetQp0KPRsCn4j9Uf2XhupnDIZh1F1tzEf5ohCVH2FfgNUWjD0Pkku4YQAWmcPmvImHZqIZWiX1wCgR+gXKrh0ccmMTZOJU4uumhcqXZSCbEVclP6frA3ey6vXYEe6Z/5fEoygFQGZdDKjBarDplNEhphIiGeewQHnB0IRJgYzBJEmoUNK9OuyUDN3PQCu0ItDVRUhGb0vF/WnOWTvesC+3mGWhOoQK9JdU0RdgLqjSbq9SaqtQYqtQDlaiBMPFQbcH0qeSaQTHtwqMSYTqFJyXmqiBLkJZMC8lLJJPKJEG65grH71+HeP/wvjjzhCBybyeOoYPbA91stHx8NGvj8V2/Ai17+iuiZSyZUgHxCwJwFdDazy/ZjW3O0I0WWjLyFcpRshlaAHlVhhYJrvQsj4ptl8yngiPUlC/JqzRZKTdZrtsTjkcfb60nbaDbSjpGm3jCyNDN9fbFq8uL9Qp+CfRZtINSJr/Rzm8FTMS/1mhOgxYwXlywNyLPZLT3yps85Gp+jz1hXpzVw8e/GEZ4movT67HvSzV6Ng7tuCmWv3haHffEWUJEiA/BkscBQM6M6PDvxK1U0ytwJyIu3Zz9v4ObYJ0bhjN2fZCZNR4xsFiLKqfXX2xrub3O06eN/zjbIsz55A3k4O2+P8Q0T4pM3NV6UVdXCUE7EV5I0tTX85Mf/creuM8rk79dNJm8Z5G1dT699tXaQ18U5FVPgZMVMAVdZGZhxQufKOSfjaJ/YGMmjxTNFsqhnKCF2OFRFPnpK0YCY6nU1OIkqXP5wldlcUrx+TlX3NPiaN8Az9grRZGvnUHM+m5mjVxA31uZYUGlBoc0EEgBavx+he0qWzpWsXZo/bgopoWkyk5eGk2A9XtzjL4TLWjxaJhgPOBQGgQx9u7pXWRfWo2xAZkUQZg8nF3a+xfp2+aIrUL7gUi1uWsjmufA+fAzcY4+UmMNmPXoBB9tW3f2439N3B0ryLhkqpNCtGAQyyJbMmHqxLiRYtRRcG3QS6BCkkgrHLeNRLEHfZ1HgI93NBqiGXmXPT2n1WtXH2rVTosZJhVBRrjVUJhFmYc2ooYZaVUkbiDLTl0p7GBrKYfudRgXsBC5NxRXECQiA+u0RmEkCgyDPo1gKM5caE3Z0/xmyzhyDmL0jTZMAgddDjzjWhBE8zmWLB/F2fOG90vag4bdQLtdRLtdQKVfEg0zFbLTGLk07iVxK7Ci8QhZBLoOqLI4lkEtaz0GqiTrIcdwoVbHuvnWo1X2cc9k5+OUdP8EtoTejCAvFVt6ccbHdP+yBb337GwqszYAq5FkDiJnJY7tYIRQFSgqwCfZtG8+lbabb14IIQhxlNrSfnSjUdokZSf/jdZgMNZ+z9U/U2lKdX3ZatUoWFnk8AtVIaCVaPJzbs53rvcaP3mskbgMgOwdyLlOQJ/R7viea6Nbfs47nIr1lLtOAOwF5ugipYK/HZi+uj+aIX8Kc9AQVTeo9WGoma3yl/s90QJu9sws+9gRbBcCz7dqV2bMqnIY1EjWxyeRFVM7Yexi1x1w73PL+i9ICCvJKVbSsTx7pmjtth42PjaE0WZIJjZm8HOsQhnJiCBsVsC7KJTxxD8IXQM3QWZPnImShsNTktdeonrh3/8S5M6vUx0CBwZPU+3Bl2Ag41E2dD4vjhYIVY6H0WgU0U0DHKrz0FRkxbSk3i/Yb8Jwa0g6loOltpbVCFlDxt82oReBqjs1u6+x6CazYQ0kxfYIUKJ1w6b1nzdAt5dTW7kUm6Yayqp+rsiazeUnJ6CWRJNhzCPYy+tsl4KNdQhNOtaQZPAYCXhphJhv54kk7zfEeZwvG7AEX89iLdImbHKb+nR9g8l+OXjjAs0emgMIVlyLc77XIz0Dni4O8uYLi+Hd52ni2xFJvbdyzEGA303O29g925OX5WJ/H95kBc47USG/TmizuT/DmSzavjkq1ASqESm0cs5F+gEbNR4OWD9WGCn1wISTQbDeBINdEk56DAYK8XbdBIpcR2iLDQdaMqepmiMlGS66JG4EfAR4FUwi+edx+N4ICjk00amf2jyCG9Xg811zK6eNtZYYmBbN+E/Wqj+JUDaUSAR6zsXW0mg0RqWk2HaQzKYkbBodzSBUyCDMpVF1PWA8ENbwe3hPbnu3jUt5+qoJH/rJWrDMmS1M47IPvwludJD5Wb05761e4IS6plXHXr36OXZ+ya1R3Z8dY+0Xrlajgv53pEXA/h7bt9xnE92Mf530TsPFHFhzCNvODz5fPmYDfXksEFM2iYoMKoEOjUeYxegfnhEzmc/Xz+Y4uPNofeRYEeaYossWa7libR6JeFjjFM/fiv6gbZ0YFeEYJdj6XtijfiWe4zGKPFViRmzUx8uOsRhnPMi7KbXYcxEQycdqmzejFjOA7KKltuddFnLUX/86e6EfsyuQ1tSZvx+2w9sF1qBSrUn+XH8oiW0iLmtjyNpcWCEW5TczQha5J4ZVlM/S5tODm2jdO6eDEbLN2XB0njUYyd4ZGw88XN8ekd+0kWLhfR94rAyE5UDUxHNYaDK2RI+AS2uQ8N1tDN1M9X7foy3zOF6/5I5XTSyh9k0Isea+AfLKgQLJRhzO5AWEyjVY6i1aGa/xtcRpdgV88oMdm21qEV+o/+jEm/+mDdO+d9mnfHQY4tGnl7XU3iljsnZihvimZROvqy1F43ask2FT6YufWDdTsokSv+DgeoFqgYEVFSGW0NMMljq17tpG9Nr6zrJkiqGJdHtUvWTtlRTHsl23Wntk62yxBqyXl6/VmC7UaKadVsWGolaoQoXWqYBoaY6vZpMGAAsnBLLbZdVt4hYxQFfnW2vpCgsFJZvKYeQNEiZMiKcy+8ZmIt1uf77iOV1rXZWsS6d1naaEdC0893qX42GdiVhVhoCG7H6BeqYvq9sT6kmTxuBBMwQqyDUhTdVxPFoSpyj2wIo8wnULdcYQ6yvvlPdEP0NKDeQ4Cx/J4GQ/9+THUqg3JsH7xxmtxw39ch1u8HHYwC0zxJmAW79VuE4cc9i6cf+5ZC8r89tm0M+5m29XWa7X7EOcKLhBqfSSzybIgaAAfAS/pw2yTmRKtj7dP3vzbJA7ylG3ALJ7DPiRURQdhPL0pexjqoyHk2zGZqq3tjJ1m80jZ3DxbV1bLeN5Z+qJkvfk+EdwJ99fU5fb95s7lrtpvsbYGT9z+29K2URfIlXYwK9uWnWRr9SIu8ULM2+fSLsv7drdAh/BKQnzyjLqmgLyKgDxOTssgb66dhz5BlOduSG1R6HgK8piVmJWmMNdzLe+/2C2gq+GauaM3FWlUVdKfTADFFXJL9xJ21xJsTqKFlOMj59WRwAQSqMJxgqh+YbEMzG34GIeqkSiM6auR0qatNZzD/cYzj/ZcrDFMOkkxRc/yx8kgHSSQ8gMkazUkMnnNehPoiUiFqRE0NWGLCfS2FpA3+bZ/Qv3HP5225W9qNfHRoIZuCEhnwvPcDA4SMZzem/fKl2Pgq1/YBOTE944H//y3WVPfpC5MFkRMTZit41MZeVWMjFOP59CNFm1XC1jtIo3I3BsVxu4g24JUWwsl4ai8+2qR0GDNVL0Jv95Ey29KdioMQpQrdZSKVanla1Q0ZodAAAAgAElEQVTqAvw4h26340oBP6lsWgJBhsDsf2xLFYrROj2KrhDYMVaca7bJiuQI68DQPym6onRwpS2q4q2eJw665V3jfQmopZ26Lqq0Gk3JVhLQlqeqqJSYvaOfoWb1GSdks6o46qU85AaySFM8J5tCM+FIn2R2sd0PDN3QxOu0qyhPlPHwX9aiUqmj2WTgGOAf3/+P2D90cHYPS4Ur8in8W6uJ39x1J0ZHVyxa/5jPgWyfYttabzseR9pO/E9bUg/KNuD/W1o/+x2ptCvS7hMW5MlYQZop6wlJ+RdeNsFa98TZrmG3gl1S+sA68JCEZpvB2xwgzwAbS9M2FHO+RxH7UmowTB2xFSJZ9EyrgbwRoFNKsMlNa9cVSutSbp1g11JWdbVUVU1l6yU2IwPs5nh+S9keW/axE6XJDWE4ZYRX/Kaaoe+6PdY/tEHomiyQzw9mBejxRwK25WfUx1ONgbxaFSHNm5OGemZoCX0cZHmXJW4BodSzEs7QaSytx1IxbcaOtXdciY1oP1GB+dJdIEFe0gkE5DmJSTioSHaPr5+In8QMzxd2FUoXi29R9s7QmxaSq7THstlHmwkkdZPeeelECpkwiSzV6FoQqwWCPKSzYjti6bIMgOPCH4s1XWwNIK96w9dR/PDJ04qsTCDER5o13BoGOMpN4YNOSh7nZ1sNXB40sE/CxYVeBsPTTbCOg8LFZyM3i71CHOjZacBSx2z/sVRmLoxwMYTZOwI8W/NH4LK5pxDeh12k0ezw9LS9XgGTrbuVmikG7kRG9MTjuxm0UK02MDVRkR+CFwrLUFBmm+2HMbSigFwhCzftdVyDDY4kI2bEWGzGVAU5mP0xmWejCtqrnkxBHkGVEXIJabegjS6f0ULC0EQJ8iywVaCiNEKex01o9oXgtV6uo1qqSQavZtRQWT/JoJY2EqlMErlcBtmcqm+TrklPwdB1BcjKMcPQgGmNAONxBNunVqph7NEJUVslZZPZvS9c/3lc/x9f2SSbJ1k8r4W3HPpOnH/eWQsb/hbwbSvyI+Jbpi9Y83Len/rxqSWCXVTg6bgP25uLHmLUnmQm+YmWyQsQGJaJgjzSGJmZ03pcv8na803Fg1gOJHW5tDCRPkk1Ws3gzQW8xMGGwRzRk7Yh2MzHs6ZyFuBJIbGWKtiV3TiQMeA16tgR+ltAB+u84ghQtg0cDK6TTx5vENyV2dzENsJgPaMqajwuNOMeTRqbeyZYjGezZR8jUZraEGKqiuCBdWKhkBjKw911B2x4ZCOmxqZQLdcE3NErj9QLKxm9Zd/WlnF1CdZP+XU4lbKqa1IdcLkmb7M/nPgAbxUySW+iopnN1BHkqdeWrrpK0b6hZc5lolnIzToJqrM1kfMacBNTcBJlU5enBd8UW1nKjaDMrrYuBsgjHZPiLfRbYogj9XlIIR16SDddZP0mMk4SqcIwnHQO8FIIXb0GkYUXPowVrFGgsBhTxJYA8noFHXHwNHHov6Dxw1umfdx3hQHe3qxKluCGmMfYL8MA72hWsUfCwaVuBrv0oL3Zg6Ze+yoMf+WaGbuU7fsd74AJ1OyzIBhhEMugV2iaRkjEApI5an8sWReP38Nc+1E8w2cBnzWJZwBLxdDSZBVTYyVMbCgKaCH4Wbl6ECOjAyJklsoqZdNm8uRGjeeZzVRbUE1gRmEnLjYxg0jGGusISenslv63wIOggj9WEEYCZp6DRuqm3o/PxJ6DY6FmzK16JxFhIFRUWilJBq9cR+gHYhvB8g0vqz9U3c5lkshQSZO1ZRSb4LvLumFjEcF3XrOGCc0mxjap9WO2sFhDtVSXuIOgb8OGDXjnkYduks1jLd7FtTLuuetO7LrLzkvWR2Y6MO+Az4WeeKTZcs5gW3Mz6vLyjPh8okUFc0ClAWt7kL5KEM5FkJn64dZG1+T8ZNkmzOK51G12HLXcaDRQocWG2MbFqnRZp0kD8mQSyWQSDmtXBeSx20bExA7o091m7Xez3ccipU3zTe3z1sqh11PuVpbsskgwomJaO2CydzZLtQBw1/v584Vsp8faAM/+bQvJclpVUVu3J9lO07Zmtaq3jYQZ+DbLW/zEP2miNLUxRNGCPGbyFORtfHQjJmihMF5CbiiLgRUFDK0aFG8gDvDL2+wtIBkMv45EcUJq8iQzkR8Q8Yxlyubs7bcUe8hka2wPOEELmDPBkA2KZEWWRfK6cBcZ6T5e4M4OeQLy3CbyXg1uogigwrBCZKmtquZStNFiH9PW/RHgsQ6Pkz/pax48pFuu/GSaCaQTLtKpLLzBEYCeSMaGQeLSWO2czW48EUBeO8A26o+GF0gqHaXfZaitVLDhKXvOaJUgaq/mwTGHZ8Om/2w1cXxQw+4G5O06A8hjVmbV//0GiXyury4QBzpxMRZ7T/q50oniz6yvg28lO0VjQiyYEQN1UrynqiiOlzG+fkpUKLnLyIoCRlYOYGAkLyBJRMy6B5YuNUaOQ1xsqgSk/FExU8HgcEpruaz3nZ2VuRjCMYzZI2YZrdAHz8PTMYtnPfP43Ji1U/q5MQw3tYLM4JFqWhwroThZQbVcF7GZTDqJbJ41+hl4+QyS2ZSoh2aSpGCrKqqlocaDa/YFqUczAiTWSIjXTbDDHE+K9g+VhrQdAXK1VMXVX/wcbvjG9fhlMh8pbb7A8fGaNx6Ez111+eNeixd/Z0nlt16EWmOp2Tm2A7PDWU77pMTazGVMKdUCDcZTcv/GEmG6rr/lgzxbV0cARa6JAXlhS2x51BPVQcNvolqtYWqqCM9zkUwllXJoLU+YpfY8AXnpTFZF64y6rBWt429llbVVeNsLktqCsWSb/H8be+m5FDi2r1m/FQN3NmNnFDQ7bBssaLF1dx10hrnGxzoA6PX1YtXYkbZ3z1Aaq7WW2FwDpxnE7IOKWy5ERar8cPOI0myuVtkSzjstyBt7dKOYoU+Nl5AfzmFgtIDh1UNaWL3M1+zr2VFVMNGoITE5BrieyMBjYBitIIhJ7fZ1qOWdFqEFLFCgHxVXXkknY/bOKmZq8KEZIxvwPJ7Azt6iBS+eQ5pVA4VkBa2whDCsoCUgz9YubI6r6/9BWMVNneBdeK6KrTCT4LRCeC0XKdrgtRykQwfp3AC8bAGJVFqL81U4PjqhUmvNZjN6/V/OtHvGM3nRZLsIx53tECqVrosJdrFBa6FUQp+BOIPF4LY7MPmWd892uE0+nzQUzp+EAd7mJPFxN43sLEcZ/tqXQLP0frbpQF4/331C72O8swiKShNlTKyfwuRkRerMBgdzGF45gKHRArIDGVkwjZRpbSBrAlSbIRSPNxmvtDaYmTyCNXrf0cSbICJeoyo+eSK80q4b5tjGeTuVUPsIAkNrpyCqj1Y3QbwxNfVG4bXyRAXFiTKqpk7OS3oYXJHHwFAeXiYllFM36Yl6KD3prApovN5RXDAFTCrwlIyXye6xD/HaM44CIlIWmdGjf6IuMpdx333349Bj3o3zs4M4uNnCza0mjghq+MktP8Tee+/ZsytpUsFI3MfU/6KdbdmJpY61h5VoQcKE/JuoJdt5hG3KZ7KhRjIhaebqt5emFaBZoLFejPp8OjN1FtTY2N6203TvxtKCvIXPJXZ8tgrLodj6EOix7zmayUu4ksVTkDeFTDaDXC4nYI3iPVwcaUp8FMJ1XRQGBuFYiqeALqta2xKBE2YB6eOqz4pWJgr+OIha6CSzSGxhXWmgCvRknjdgzxxE5bFN7Z0IDsWpmay5a0ubGtrhNIaVfQxycpUxTKj/tM+i/dvejc6J9gt2780pRtPjJi1PNgLJyjFXayUD9GIUzsg/cEFAuY/G/jvdpSfI83bdAePrxmWQnRorIjecxcDoAIZXDRo1sLmuVPx9tm6C/l+NKpyJDZqZyOaBwREBeS1DWfv7bJnH/67jEzOlyicaLfGlskEHA50tZePbxSAh7baQ9aiuWUSjVYLfqqI1DUWTQGomG4TH697iSpxWcIUAjyIrBHist3O4stsM4TZaSAZACi7SXgre0Cgc0plN3UOva7aALAJjMXXA+Y5K0Ry+yWS7NK3WzgQYDywxPdZFBwb0XNWnnQGDeFK5mt/4FopHfmROF0OAd0KzBgI8AuPrvSxeMJPCpjn64JUXInPIm/o6VxSC6Ly9aPTZvk6+FexES4XyZAUTGybFX49CJblsOgJ5VK1mICtAz2nTGq2ok1AnaThuhGy4OMWMHp8ns0UrM65k8giu4rYU/D5BHv077bjHY1FdM+OoLUMcFGoNni4cUeqe8xN9ASc3FjE1XhaRFRVX8aQ+f8U2wyiM5EUpUexVpH6w7d3GRyNjK99xA3ZITaQIjKU1Mp6zVF4CoYKntgoEebxpKniOPTYpXr2VYg0fP/+TKP7p9/hWtYmjRvJ4YOUK/Oynt3RS/Uyf0BhdAQNr/WheT2VQ61Fn1Q8dz6UKUAQIbF1m5EEXq2G0zI54n7d+hFQNJUhlXZ19Hj1tGWLAU45jBwJDYZVF4RnoCUsH8ha+aBglcADcf//9uPyys/DTW3+C3/72b9Gb+uw9d8I+++yLI45Yg9WrVqNYLGJgcACDgwOyAMHn5fs+6vUG6o2G9K2h4RG4XCAnhyVoImg2EUj8pIthwg5JJfUZSklFoHXbIoDiKngke8d8T8oEZBGRwMgIelkAYhY3BNQZS4SIcWVsERKua+Sd47K085159B7iwK5ddRjP3qkIktJVbcbOLoLa5ON8r2GJB1IL7AQ0x1Q4Zc4wWVjhNscFa+w1baH3tMRNttiH3wTkOUMFJJ/6JNQqVRTHitjw8BjS+TRywzkMrdSXcbnp+3sMCvJqSEyNwfGSSBDkDQzrIBVl87YccNHfXW2de1k1PAZKj1YDjNe1/o7BTRw4bAl3xyCDK+2FJEFeDcnEJKpBCY2g3rMOjxMZLQlkJdP4E/W6D+tzx8/mY4MwW9t0C6yoya+HVCKFrJtD2k2LP57LOlUqzlZqcNwkvHQeSaFoeghJJ5xBfVZrWdpGupYOtlC1TRuk2LdxqeiFNuiWGitjWM1FB9pyMMPBz1lnRSre6qwnIM+/6l9ROu3s2Zo/+rwb4J3jZvBmx+sAAtMdrHDaycgd+f6+zxWPVQV4L7K9xZwuZAvbuRvkVSs+UvTLG8ljYKQgKpvpNGlpntTrWfEO9gPrp2YpYgQUXJiSrBctCFIOCl6bqhm/daGhGwsFvkqiHmoyd0oj7Kxllb4vhu6heP0Vp6pYv3ZKlUHrvsz3eXreDeWwYuUAcoU03HRSsnESaBvRmjjBZ6weSK2aqEsK3VTN3vnu8m/MVDPrZ03fCfBoGyHgiPtXG9j42Dgm1hHkVfH9n/wA5195IW7ysnhDUMVpp34Cxx37oZ5PnACvUW9K9rFWrqNersGv+fB9EggTcNIevEwayXwGiVwKYdKTaxS/Ohqze5rl5HUSME81WvLDhRjux2u02VOK5KQInMXqQu9nurFI2pjPlsDTiNyw5lHUZnnvSU8B/zRMqaUBeTrizTRv9PNa8SjjE5M48/ST8JUv/TsOe8eTcdCBO2DPZ41gaIj6vsBtt6/DTf/1ML58w4M4YP9X4aMnnokdnrRDBPKYwWs0FOQ1m03J4A0ODalVkHxWh9/wEQRNaSPuwy2fo3+zKwsRflM/cz0PqXRajkFwX69W0aiTMh1iYFCzg8y/6kKKAR/8bWwR4rVk8jysoblYQMRbZCHRsAV5JnuuqyxGK3PTuDAUhVEu58Rr8GTU7ecRbaZ94uI1xjhezIRNm5tJQxaEDdjTF2jZcmGxHlgnyGs04Q4XkHzak+H7DZQmStjw0BjclCf1A1y9SyaXa/L6bnyuzPkNOOVJODQD5aphKosWPZIY0MrLasOkvo+6vOM8WoCDuTUIfrgSgEEIJ/Atzc1CaT9c2XYwnKZAQgMIp1ANKqgHdTRa9JDqrOkUkEeLjhjI6675tHVxsrJpRFviyzX9CKv0slronO7Uv4+rq7weL+FK5i7jZpEjyEuk4DHorFeQaNRlZQ/JDBLpPNxcoZM2M80ztiDJSmzrblrTspBSYQvy4m9jvM5sHl2u51c4v7EfMmgk1YuBY5kG0oaHygCenm3MCPCHQWP9ymtQ+tQ5fV1CL4B3sOOJ6mM/W+HUk5D70L/0s2vHPlH7LUJmdc4n30K/QIAhdM11k5icrKJeo4CSg0w+JfVsmVwayZQnlgPJTFJomFTErPuB1tKR3uc6UvOWSNJIXFUxmYnj+CC1XqamjpkyPgPJQhm6J/ePg7woQxUjhHG8IbgjlbRRa4hYzMR4GevWF0FbAwKQbCGFoeE8hkbyAvTguWgJnRqiAhrVjprnwPeQ2S1aBvC6mH3k4hpBH/dnH4+rrcr/GwEZ+yhpSTGxsYjJDUXJho5vHMM7PnQoMrU6Nraa+OXPb8duuz1FwClBExdORRhLzNpb0ta1Sl1Aa7Pmi4F9g8b1YQJOKiltmhnIws1n5P+ZH/HYvqIAamrqHLqS8l5ClJpAIIIgrlBTqZpJgMaCRlJg6bXITKn4LNrsERcRCeg491sgLdkqgjwNzBOBitiI2EjKFaBnxe3kN8Gf6CA4yA+NLkFPb4t4WZGU+ZxkYmISr3/NPtjpSTVc89kXRMCu17EmJ32sOelu3PPbEBddcg2e//znSWtYqiZ/835Zk5fPF7TGMwgky8dsnijZJiCgjX/PZjJSw0dgQODHv/H72XxBfrP9a9UqfJMdHBgaEqonwV9AZdw4yLNiIWbw535tc3NLy1woqGrbIBjnP7V6F3EVW6naObMS4FlwJ0BPsNNCr2M+T3q+3+kWsolTOM0sbldWe5rI6zy/vM29Bdog78H1QMOHM5hH8inbS9qbK2hjaynOnVAfnAE7MfUbMsz9gp5Y30ggEfhwahUk+OMzYG8hLAyKymbLM7QBiSyXM3pL+ewJ6ChYQL+ih8tNjDUYWG9Zbc4hTNTWPA3wV2a4suyjEZRQD2qotWqoNqtohmqATtDFtXH+JrDSbqTZPFsXYdvUZvsU5PHeldYix+D+s4hT2315vOmygBZIEuCl3ZTQM+mDl/NyyDlZpEJHzM4T9SqoPNtKZxCmsqKiCbMSO1sfiNOlLODjZG2VG2f7/kyfx3tDRKcymYeFHDf+XdbcMdh9rNLUmlCpTzLBu8nQMItn6/EYS9Zv/Aamjjph1ktYKMDjCQYvPx+Zt7551nN179BN3eTncQrhnA+4lX2heyThu0zLAQF5a6fEM6/RaEqYIsG7BPBK/XIoMpFLy6ITs031RhM+6YUEbOk0sqMF9aqlNYFk5BSEcM2Q04btQ3z/uChg94lX7sTr6CMimNRKAU2fQTCppVWpwZ+YqGCi3JB3KpdLYWg0h8GRvNg+JNMpyTiS4snP1c9PF1islyCBIRcttM60Xf9M+iYBHUFqzgiS8D703W1bOfDRE7iRJsqavNJ4GeXJMs689Gz86Nb/xvOe81x882s3Cn2UQLRRZfbHR6PVFLP2oBGgYYAdGTMcGQkcGvQ6DbjYykwexWMy4ldI0RiCtLDuo+X7QlllnRczC6SkioANRVQKrB9LIZ3iookKxPDcYdCUdKXQPc2zZahe43Os+wqWJSrXbCnvjYwFoRWKxUioQM9z4fFaUlQoTSCVTsqP2lF4GBpdHYuGF+sFUZDHOYWCWPMRhJucmMD+r90Xz35mSwBev9uXr78fl16+Fl/7+nclY6c0fTUTT6VSIrpCAKfUSqXfCiAztZb1ek2AW9KItDA7R8uGeq0m+xLMsV0J+iwg5D6FgQGJaeV4wqoyi6axGEzAnQUbi6CaqW1iwR3hioI5/lZwF42gXc3He9/aAZ69JXOPEbfX1OkZz0Hte7pKqJk9M7AsWy70+0r13C9RnNwQJqoNhOsmEZarWsw6UgAG82BymwpXXA1j+yfTrqhs0u9nWXulz3bnKl6zIZkLyeo1fbUzSaURFobREnPQXsagfR5/ebe+WkAoQyz8b4Z4sNzExnogKm+R8FNfR1m6nST4oyw5MzmSxSPQY21eHZVmETUD8mrNWjQZ21VKAjSxOzCCLAR+m2TyhFKlNQrcTRQuzYA6u9+eKsXZbSaqJ6+D1NGMm0YuWUDeyyPvZATgefThrFdUadZLqqUIf8dUNOfSwpZmaylUC8nk9QItUeAe83Ja6FoiKcKk3T1UUpDHhQaeh4E5aWJDSRejGQV5lvbV+PFtmHjbe2dtGnriXRw0JHwgRXMuGTx78OF//wJS+75i1nNNt0M8XOE+M5QYzfscW9IX7f1a/zkrnc93ixRBqkMWx8rqL1dpKB1MFmLU847ZthaDyaQn7yaDWM1MhQIwCEJGth/ByKoB5FPMkJsKHkNbZv+R2jeSRAzdMFJ3tA/APAdmCq0dDD/iiJFstUQ1s0Ql0Ek1b6+S2hgmREEzO5hFZpBgKIVkOgmPNUmGnplmltHU45kYVtU7XVMHZWw0CPbUIFwXM5gF4zUKuGMc1+WZx2OJj1qjiTLtG8bLmFw/hW999z9x/pUX4JgjjsW7D3uPBOFsK1Izfb8pC1ch6xCNmSAXzCgUl00l0WgGqFLQpdGUZTGCbAIoAsUUwTOHxSYN7TXzJrVPzAwZwRjun8ulkckkZX+qAzPbyGtsEbQZgOCQ6eSROghUq3XN2gU0uFeinWGjKquHgawRE5GXlsEt29dTy4BUyhUlU56XMdcOT9mprSa5aAFYG+Q1W6Q/zrbct+nbd9Ka4/DgfbfgxuteNOdX818++D9ohnvhsss+pzWTUj7BrJZm8gqFghyTQE2ydC2tx+PmN+ryN9KdU6m0ZPPY7pUKRY58DAwOyX7chz9sMu6TyeYisC1ZQTMGW3DBTqxS//qM2gmk+Y3+bXEVm3tTcNfO3vUAeJFaJr/dTdGc33XM+eEsyRdiQE9qICXFreI2kciNKjJHtM3oeWgm9a6HHVSslHSf15hLAc/ZYcta1O/z0he8W6I4sZ46y6BXHibLCKt1vlFwd9oWQS6Dcrkqq2jk5rOBh1cPyooWA9LlrY8WkI4byOqgEzQV5NUqCuzygwiT9AIj1c4O/30cc3mXObcAaXIMcBgQPVxpYqzeMj5eWmexOTYbAPNdYrDEVXgKDzDAZxF/1lNh/LJfRDkoSxaPlE3J4hnQJjk4YzgbV93sVuCM0zXjGUBL8ZxtBbefTJ7GlLyXpGTvBpODKHh55JBUgMe+32yIlQh/WgR4Qm2aX9+3am5LBfJsn4gtMMqfFjLyMdhlDd4jlab0RaFp2tokl88/IYIarLmy5wnLZazf5dkzdtH7whaOC2q41/QFVsHE+RZPTzi4YBafPJ5g1X2/RZjLd9Q9dmdZZntX4kBvSwZ56t+mUurcGEpZEDXbPUZ9wxhbc2whmGHsLlk21qKRhlv3BURVpyoiJkIqIYGJT09OP0CV1EyKSJCSx4Myy06QRwVNApR8GquePIqR1UOSyeMmAEiERbRmjFm1jOcgl9QaPda68VhW6ID720UuC7gk89RqwQuaAvBKxRoq5QYCAhzSv9Mp5IZyyAxkgHRSMu0JoYcqTZSAUuwSYkCeli9i/WH83qwHIMGdbWvblyy9WseVTTcrnkJgTIBMhdI//ekveOfh78IVF34OT3vaMzQbY+wqpLZazNuVspqk71zKQ5Z2D5kkan6ASrUhP5JJ437Gz08ykgkTgBu1RQHtMmdo1kXqB5lps0I5xvReAYnNwyi9loCd74Bf41it+Rq9XwNquZBuzOkTxBimFkzugYCGwjnsSwKYHanbJMh7xt67S3ZRssBR/LWQ0Ug6nLwDzdAXADVXiPfA/X/DS1/wIvzxd/v1pGje/OO1GJ9o4Ek75PDU3QoYXZHueNikbj79Wd/DHT//FXbccUcjvkLQTuEVB8Mjw9KPhapJEC6ATEEA9yH4I8hLp9NIJlPSdyvlimT4svm8CvA0VZFabRlSSHpJpYYacK75IwMqLKBYlOyR9g3tAW0gp/+2Gbz4SGL+HQE8W4Nn5sitjqI50yjaldXrsqvo6IdGoOX+SRcf+GYav354fn3+uU8K8bl/9LHLin5H9yfGfompiXVhIgiR8FsIx4oIN04h2DiJ9DN3RbhyUFSOqHBF6glfCk42ucEcPM8oQT0x2mHJ7kIpZboyxVfWpapmcUKpm14SyOQkoyE1elby2USS8+vKS3YrW+WBbcBpPfGYPVlXCyTQ5kRqzX8fT5wXBUZGtCCiMHlUl2NGxxETXddpIQgbqDTLmGxMye9G0JAJy9a+yRRiKJrxB2SzeZbWaUVRbFG/rc2bC8hrg57pW0spYykMpAYw7A2ikMgiw4CV/Z1BBA2SM3nN4kVm6/Nr/aUEeR1taVgkFuAt5L1kQM86vA21QGh2thaPMZsEm0Y1kSA/vo429e7DUfv+f0/7Dt5k/PCma8l+fPIy+70aA1+8WoJbFf5oZxltQN/PIGDfOVsPtpD26ud8892Hz0I9MRW4M5Dnu9dvksSyjngMFdEJ5flZewJrRcDsEAEexUSEXsj/Z5aq6qNcbaDRbAnIc7miLQITpGNTzdLFwEAGK7ZfgcHRQQEYpKPRq06AIB8UAYTnIp92kU8pABNaIPfxA6lFIwWU9E+9X8i/1ScmkBINZu8qlYY8c2a3WH9PoZX8UA7JfBqUXiFFU4CRtJFSQq0MvX0vlHpp6tLm+1C6vsdMGY3RJ8ZKGN9QxLs/cBguOe9zJu2lAFEWiviyuC5SvDaWlhDcZVPIZlJi0M4MXon+e8WqZFiZfZO4nqCJAD9siQewyywdM4TM1JGm6bdAiQ7SKom8ldqnFyny/azRS2sWVsZiZn9EgRFIUBhEMnPikqfnYhsJpVMpqpLJY12YsQ7gs2X/qNSaYjpPlUe5taSL577iOXSWEVDjsqGjbSFv2MJA3tmnn43ixm/g/HP27nhyP7ltHa75/P/hu99/BLUaKxuBfzz4yfjA+56CV7zc0E7NN0446RKZp3UAACAASURBVG4kkq/G+RdeKqCtVuOCQ1myO6MrR6WusVYnBdOUGBhVVwI5/k2yc5m0UDwpdsf6u3qjLmBOFDmlRs9VICj7OHJMAj15g4ycP/++eKIfcYBnxVR4spjISszkIT5uq4qmsXmw+V8Bfk/UrYfxvFXYti9bIoFD/yOP7/9pYUUA+z09xPXv9J+oDdnzvhJT42tDDQAdBXnrJhA8sgHpZz0FidXDQoEgyONqGnnuAyMDyA1kkc6agW0h48vfQVNrEG0MgU1RvBP4SNSqcIoTWpuXyUt9klUOFB8xM2l0Bxz2RV9u9tk7jwUBDFaZNaHABcFd0SgZ8u823uEzWsotDuysQq2sDrtaf8fMzUBSa2qsx5KusnKlv46N9TFM+VNSm6dBldbhcemA/xeoTEPkxUQ6Jn9IweE+1tsn2sdQhAkGZ6dr9tcy9thZL4sV6REMIo1sy0XSV/PzMJnUelTjgTfXVePuq7DvC1fACZAWqrA5013Gab0LUZC0tL6aySoz8JbgMFaVwZo8ZnTj91P90g0orvn4tJfIMGqmqYu9hNm9mcaNgQvOQOqwd0hGSuqQDIVmIKVWDv3e99YC8jgeWOsKtgvvcTTjqsJjH5ss4BmLAx6Lir0EeAKCDOCRDA5zQaaeiH21RnuBmo9SSdUfGXAyU9NqNAQMFkusu6XUu4cVFDsbHoCTy0YCFJLRaAbwmpTudzBAWmU2iXTKFfAQMlNYb8qxKuW62CHwnHatgoBFaI6NAPWmgkDW//EaBofzGBzOoTCQkVo1goloXjL1qRRa4aZqk5oB47hls3v6XseyfH22Z68ml1o6AtFKDWPrSxhbPwnHoVCK0ts9ZsUIzEmRTCaRSTnIZTzJ3qUySQFEHPsInLTusAK/1pDaPWbFeAyGz6zj4/6pbBJO0pMFDoLoFtuNFMFmE/WqL9RQ8XEjY8Fzpc0yg1llNoVGrZHzvFHpRCqJFtU7JdunDSG0QWYbDYODY6Ot12P2V4EthWNqQvGtsuawGeAl/9/z5PtSQ5hS4KiHXEADLzCTt/9r9sUxR+Rw0AE7dDy+w977c3z9mw9u8khf+pJVuO7aF2Ob1Znos9/+bgKHvPO3+MOf75f3hPVzpFySoTI6uhKsvatWq/IcqZhJoMZ7/s9vfQuXXHzRrG/qwQcfjPf98z8jk8kKrVNr+7TvqqhKN7ibf5tywfWXd/5c6gL32XcfQ8u0WTvLWOmONezzs353lt2iVM177rob5591Bs664CLsuNPOM94vAe11X/yC1Di+8c2HbKLUev99f8Ul55+H4088acZjMXN65aUXy3Pgvul0+3nValV86+tfx3dv+jYefeQRjKxYgTe/5W140yGHSBvbrZ/9Hnn4IXz2M5fimI+swarVq01K3KhwSoZblTi5bXPuoKxNzWV75VOAn/xf+xscj9efNkeu51xOuAXuqyBPOrqLcLyEcO0EgofXI7XHLnBWjyBwWuKVx8GxXmkIwMvyp5CSQXI6ud8t8F43yyVxwtP6J44nagYqYXmjBrc0IRNDy/PQYmbDZvSkJqA9fseH8Lin10KG9s3SGI/zSZkl4Qp7JWjJKnupyd+6os125LwsC9qysD3H0aPPe9HnrvQpndTbYgUqkqDZO/qiZUSHoZO+pNLWAcYb45hqTKFGrzwGHWZdz4I8gjV+V/6famQUITAgz2bx7CVHwYEsoJn/Fnj/9hzJRBI5J40VTgH5losMa/ESDMDSWoeayXZmrPtsx167KQVMn91iCK/MdCnSO6wa9AI84Wz2x1p62H4XB0YECgyY7cKAXFcQYPyQd8O/4xcLaLHpv5p62Ysw9LUvocmVcFNDJYbEFJwwmZt+Q5+tBeRR0t+qQPLdITjbJjs3kMfXRozKgxDj9UCCd5uZ5/ttAWNEF7f2CM2WmH63KHYWhgJMqkUKn5QxPlGWbBsByvBwDs10Gj7nZ199wgjwKBhBNjfHj8FcCoXBDDLZFEiZpNgH52rSROusr2twsUchhl0HJ120yXpxjhmei1QmJfN6YTiHTCGjNgMm8yTK7oZuKJk6AyzYT9hH2FP5d8E5FBxhhtGwFKg8KRYB85ysRAlY6Hqsz6uDNhSiomm6spVelxo3z0OathIp/rjwmJnj3+X1YVaOIi2kzBrFy5jYS9BsSeaUCpeOq7L7jC0ZZKroh9b+1RpUPuWYDGQkY+ghlWO76w3KtRl6GbOKIbOvzAwaWq+dv4Web0R0tOLKjC/MwgpI54+PWrWOqYkqpqaqeM7L9pT7JsBjXaB4wVla4bxHhYVl8gYzw3jsbwd3UDVvvW0d3vz221GpqMVB9/blz78Yh7z5yR1/zg7fiA1jYwLyaJHA9qY/3tDwEGrVGqoEfaRcJllHqSD/7rvvxl2//rXSYD0PGzdswPe+9z28fv/9sXJ0FA3fF6rnzrvsgn322UeEXDS7p8/PBGULNjSP38jU5ARO+egJOPANB2H/A/enfGrMEsGCvPg3ouVf44PXXsYXSZ4wgXvuvqdvkPebu+/CDV/5Ek485RMYWdGpxkqAd8HZZ2FifGxGwMh37off+y4uOf9cvGLfV3WAPAK3z1x4AX71P3fi4EPeiqfv/gz88fd/wI3XX4cXv+xlAtYI9Prdj+f69je+jkcffhgf+NDRYoURTbQ2m2cm+tGztT6z3+2SNwDHvgy45KfAh29qf2vsU3+vII+r65MVhBsmETw2huSO2yExOoQw7aBcrAjNoVqqCzWBk0BhKCurVeJtsbxN2wIMvoNQ19gJ8NwEjT0doW26fg1hucjKYK3Nyw9JICx1ImZ1z2Zg7AlsxmnZr7Dd5DZw1t8aAEiwEQBlX43PGcxRst6KrYhXE1e9DQ1JmE9mm46u1W9Pj2db1UdKZcbFh4mAzmMgqPUzDARtDc905+UdMYtX8qekLo82Cs2WL9St+EYKpwYbBHmBZOgI9B6PTeijCRcZJ418mMRg00OuRbCShJvOA7kBtJKpRfPns888qvWJBdRLeb/S4uYB95vZ6nU9HaCxa4dex+X+5f/6ASrvO3JJbm/oC1ciuf/rhKpZ46qHkeO3QGUuw3wc5NlFjn7fncW+OdtP4u+2vRYFeaGMEXxv+F6ungfIs/V4ZAiIaThVKT1VjeS5yLprUODE+CKq0i1Eql9/J6SejnYBG9YVMbaxhIZPnzAHhUIGVTiSyQlrFG5pRsbeFOXjOTJJD0MjOfGvI8mLGTxmgJjBM8kKqc9UPKCSDw2jYpjPJJFjNoqWDrQUyHExxgMzzQT4BG+SNTP/TpF9KPXAat4eb1cuWBDgkS3B8/C+ON4JO2GeLKuOOmOzOMfFOzFwN0wM6a0WhIqVgdYFdteS6livfXuTNS0rriQLONpD4st+okBJumskIgOl1hOt9Ri4JctrrCyswA5pwSq0RFqvXqMAPHPtNnNvBVp4AfSFmxwrY2z9FJ6+1zMERIrdQtIx9YELjcGMCFDoq3DNHEmBBHnVibd2vLY3fedhvPVdd0z7Kl91+fPxnkN36ficIO/Bhx6KBGwoupLOUM00J1mxSqUqYioC6o0yKYEgn4vW5KXwv//7exx7zDG47IorsMcezxQwI++j0Dmz6pvnegLyCMQX34stxNTkJD7+0TU4QEDe65Fg0WUHLbNXFk/BnL5pdr7WLB6VNfsFeQRW557+abzwJS/BfgccFLUv/QVv+dEP8fnPXY3xsTFss+22M4I8gsEzT/0kqtUKnvmsZ3eAvF/9zy9w5qmn4pRPfQrPe0FbaOfOn9+B0z/5CZx25lny937340WuX7dWvnv4h46S8+lm2snSJVohVpyR63t6+KfnAV+Idct9r25n9P4uQZ6Mkez09SbCcg3hZAmo+HDSKTjbjcJPADW/qXz2ui81ADR0pawv6RztIuC+n8HfxY6yGkiQRyKVoe04CQ9OSKqF1gEkqrRWoNhNSzMdzOhRlKKHDL4lwdjAqU0h0xdC/x5X6lSK1RN9s7UmIipgJ2FjmcDAqkaRA6PuZhUZGaikaXprVpxtO2lAY0o+2iGMCXT0M/HtmcFjz55D1N2MoIoGOhrsSO1KZCKsq9yzBdFFv4hSs4iyXxKlTb/lbwKY2vQdA3al/y1NhjLep6yiJk3PM6GHbNNBvhEgm84hmSnAyRaMiiYnrYVdTxzc6ZE0OmMQO1sbLtZ7YEFMvGkXAvj6vS4G/hNnXwxcflW/X+lrv9xxR6Jw4nGSdbB0UjteaX+fOyEsek7mGUn9UV9Xs3g78V5UTZIBt2aybL0cz8IxgTW6BHnMtHERZtVc6ZoGbCjwsL50+p5bT0SyBzguMdyzwC/K7ptaTLZzeWNJgN74xhJqlPNvtYSyqYAG4uGWJHj0tC0lIyVUS6jqY8oT9CLebE2tI6P8Puvs1IvNSPyT2kjREdINjRk7/dlCz0XDcdAgvbEVCmWYQEYYAmaMsj588XlF4jCjXkwK50S9JdTXfJIWMNYiYdPnGr1HMfGW+F6WBSOMhLApqr0uuEgqwvNmga4zqxcHTdP120hwx2bmpR7T0L17ddKoZEhFbuzYb2sQu9lM8b5vVVT5/Oy8QMl8Unh55eyf8plpg8ggns+HTJNA1U/Hx0rY8Sk7C82WmwI9jb+EcjrviX5h6ppP3mYH3PnTV2KnHfPRo7v7nnG85JU/mvZFvvG6l3bQOym+su1O38SGjWOqMCpWFJ4RSkmK4IoVXtHMMW0WtEZNyhZEQMfF7377Wxx91FG47PIrsMczn4nJiXHpu6zV+8Mf/ojzzjsXhx/5Idxw3XV45OGH8b7DD8dBb3qzHJsg6KvXfRkPPfAAnrTjjjjoTQfjwDe+Seiddlv72KO4/stfxM9vv13AUqEwgOe/6EX458OPwLbbbosH/nYfTl6zBmsfe0y+ss222+DcC8/BTjvvKOe4+Ue34Pov34AHH3gQT97xyXjjwW/AQW88EClaCQnIA4pTE/jStV/GD773A/n/d7/3n7Hzrk/BheecNStdk8Dq6ssvx6fPORfbbd+mz37/OzfhwnPOlqzcy16xD/7t6s9Oe6yxjRtw1qdOxatftx8eevBBrF+3rgPkfe2G6/DTW2+VcwwPj0RtQ6B2yglr8Oa3vlUAZr/7yQwehvjCNVdjfHwMxxx/gqiq6hYDemGIFZ9qU0ZnmiX22h748eHAsGGOfupHwGmx7vj3DfI42jSaCKs1tB5YDy5CeE/eBq0c6SIQTnulVBUKAyWVaeoqvH2j+rV40/MT40iq3MbwgkXeti6P5kYsuFalMoe+PFSS8mlTwaXZpNbpcRATwGbrdbTDx+Wm45/ZuSkO8qKwqmvieryDrcV+mmwJrohagQiCO1KH+NOW61bLBDuJ2onZQgxOoJJZo4KdZNY6g5l4G1nwLOIYJuAVqvg0N2Ync5ETNyvLBHmmvjtiicizNCvss7VRNaiK8ArBXrWpxujiazTdVfS4uIUAvm4AyettUzQ9pJBECh4yTQeZloNs6CKVK8DL5pFIZY2K5mx3OfPnNniK/7aB3FLW43VflW1a+/5JX1kAhbPfVmGfL9V8TJ1zCTJXXd3v12bcTwDeCccCSQbP2qdtDXGve+q1Dt3rBPYZWeAjwi3zAIsLuUmZzsy4wOvgc6JyLd91bvK5qY0Uym8iIfWx/S4WxBccrNNkVAdsqOL0Zav4KmLDgJOm33azFG7+hYCzSj+4jUUUx9W2iNQ11n2RMUMqIemBmQzrsTRj36w1hY7J+j6hRJo5gw3Nf1MNkuqcpGKKYqZHWXpHqX5CZXTluAR//JwufnXST43wDinkCvLMAuI045UFeRx7FeQFkSVIO5O3KcgXZVCjAcNL0EUxI6Yiy6OklNL/jj8NJBMekk5KwB4FNnotG9ix2rySPbtPvJaXc4hMu8YKQhYjZuinOrbr4C9smmkm0yiTJwr9Cv7tKof9CoEd24ztYLOibAPOFRQAEvor5zA/wNREBdvssL38W4AOa/ro12cUQm2Wdm7vi96HZXzY+aTfeYL3sf9rX4ejD/c6QNtU0cexH7kLX73xb5tczmtfvS3OO2tvPP1pA9Fnt92+DmtOXovbf/4r+ZuWATF5oP1chMVaVvTGlLKYTJzQjQ0wZMbr6KM+hEs/cxn22GMPFItTAhRZT/b73/8eaz5yPAYHB/H2Qw/DitFR7LTLrthu++1xxaUX4xd33NFBP/zm12/E817wwoh+SBDzyZNOFKrowYe8BYNDg7j3d7/Ft/7jP/CM3XfHKaeeKvTge+7+NT535VV4ycteghe95IV42tOeKs/oskuuwM/v+AXe/JaD8Yzdn44//P6P+MbXvonnveB5OG7Ncchms5ianMLpp52Ov/7lr3jHoe/Cqm22xfe/811pk/v++n8zgjxmNa+67FI0/AaOOu4jMaAE3HrLzSJm86rXvBb/+/9+Ny3109bzPfboo3LfX7n2C5uAvOn6F9viY2s+gjUnfwwvf+W+03bD6fYjzfTcMz6NM867ALs+ZbfY99tAb8VpncqsvU5CYHf3ccDOBn9++17gTV/s3PPvFuTJy8UXR4oHAgR/ehCJqg9v21FgKI8gk0QjDCWbR5UwTkD5oawocZHCubxt2gI6uJOjz0G5HR6pzxizOUk1Q6W1Qr2OkAqE3FIprdFzWbCtamn22/EJyCZFOgOv2GwyDQCYTrZ6a3iGWoMFMbWlmIrN1CnA05V7TppSa2epmz0AjwAwJyFWBQO0LEjR80lraGwdTQfQM5kI+5klSvYCepEglKzc6/EYPCxkY7DDDF6pWZJsHkEflTZnMjLvrsXrNkjv53osuNNaP/2G+kjpeMGAiwCPGbw0a/D8EGmHVJsC3GwOTioDiHIsvzEdLJ79SjoAntndElweD4DV6wo7yLKL6KU3XWtwPGEfL9Lo+dvfgffhNbM33Ax7DF55ETJvPCACeP0czC5gcN+ZgLV9XjaDxQWVuQLxaMzr58J67KPZJdK0NcPP4xHEMYC2vdFm+8SygBkxkyXr95RxyiL7oZzTgJ1qsyULT2KRYLzlGMDbTRVV9TukONamqqhNlFGbKCGoNcR2J50k1UwplaRjZrLGLDsB+FW1Z6C/HTN3PD+zsYmUBy/lIZ1JijCIR/EPK8dPa5YkMx8aRIvkv7kgUZQ03n0cK1jvR8rlbKDXPmubGZ2sk67J8ZWURkNL7/H87cIc24vgLu1S/MaAG6llb6LeaojYVC2owoWLlJNGxsvIuMPyB2vtMpc8cdzagSCfc4VQ6i3DImYN0W8/mG58kHEv1pFtW1tgTCsMCzr5NzISrMm82GAICA3F4mLFqtVSX2nHX2byCNytpYJdbJo+777pyqRVZib1n7XftkZ7xvs2lFae74rLPovf3X0Drrny6R1f+fmdG3Dmuffi5lvWRn9/3Wu2wykn7oHnP6+zVuz9R96LoRX74rwLLuyg0LSbTcVxtC31rxbURoukIXDXXb+WTN5FF1+MPXbfA9VaNTJVv/fee3Hs0Ufhg0cfg4Pf8rYo88ns10XnnoNTzzgLT999j+ha//ynP+LUk0+ULBbph7ffdiuuu/YLOPnU07DTzjtFtgjf/sY38O/X34BzLjhXMnaka558wsk48I0H4IADXy+P/pd3/hLnn3MhPn3Wadh9993NOUL86Y9/xiknfQJrTlqDF7zw+bj5Rz/GJRdejNPOOAN7Pfd5kgyo1mpyfQRnMwmvbNywHh//6Ak46OCDsf9Bb5z28RFMTSfictuPb8F1X7wWp555Frbf4Un416uu7Avk2fq7v913n2T4Rleu6nn+mfZ79JGH8fETT8Db33UYXrPf63t+f8WpFNxpbwR0E9XOXX9yBLDPrvq33zwKvPKqTfdZBnkMVjghPrQBYbEq5pyJ4QLCgSyCbBr1Sk2AHoVYBlfkkTNGqQsZDJ+o37UrePHaaOH2h1qQnHQ8VT7kyhzNOhs1tVYImmjlB0Vxk0bRZnSbtZmiVXgDSDTT0BlY25XOuUAOW9cx6wUs8Q5WrILBwVSjJUIqDOC4GirgjoXy5o57A+D2BfL+GbwQ5DHwG0mrgiDr9MQrK95s88jSWKgdz/IspHl4XwR6BHclv4SygL2yZPOmMyfn1EgqJbf5CKxoYOrKMexx7Kqv0GTgIEmKZstFOnCQCRykEy7SqSy8gWEkvJQYys4f2mmL2TgpzvSML3bMpS8v5BlM992uOG5JaYkMSMXegOIM3/shgmuvQ/NncxNjSb/0Rci871Ck93+tSrz3sdlnSDBkx5SZ/PNsEMt3VUQqpEaqf+qn/T7PZdkLc33O7C8ELkLXNnRJLuhkYwVi8cUDOyb00Rwdu8TBqBV7Yg0w7501VMxGKHW/U6Gd7cc24fPk/tVKA41SDX6xKgwPhjQFArxcSn7yhXSkeMlAnvYIFFgpTZRVjIWhMOX6U0k46aRmesiycR1Z8GINGIEb7z8O3CJblfi7Nsd2571xDLZjM4Ebr5G1ibmkMiWYKY2/txy7uVBXJy2VtYWiTKo0RaFqtpqotWoy5lX9srSf53jIuXnN6DmejE92jOr3udm+JX50Zt7Q+Vj9SiNKbb8HnGG/XmMf+5n9e1y11x6mux9yn1qljqEVq9Ck+I6+hEK3FYBHAB1RNk12sXtR0S4Ux2yaLICkOEmkspywb3cbTPUCjXYB8cG/PYDdn/EPm4iv8F7Gxhu47afrMDHRwOrVGTx1twH5iW+kaj5jzx/h9jvvwk477dxuF0Pj4752Udq+/6JGajZpK2aww5aIsLAm7/zzL8Aez9zD0J35zqTxu9/9Dsce9SFcdNkVeNZeavfAWOyaz16B39x1F971T+8VGwa7lUtlfP6aq/HSl78C7z+CddBGGzWyQODbBvzm7rvxqU+chvMuPhdPfdpumJwgyDvFgLz95RxXXXk17r7rHrz7nw4z59A7KZVK+LfPfR4ve/nL8L7D348rP3MF1j62Did94pPI5fJRJR/r3S676MIZQd5f/vwnnHz8h/HxT5+OPfd+zrQ9cjqQxzo81vN94ENHYW8CTKAvkMd6v2v/9Rp876ab8Mkzzoy+230Bs+1XKhVx+ic/jqc+7emmvTe9hTjIs5RMCqpcqwlgWKEV/nuypgDvnkc2Pc7Yp+oLVKRdhIHhcTyEqGu2z2foYwR65TrCyTJa6yeRGMxLNi8cKaBeU3PSyY1FDI0WJJvH1cLlbdMWUPEUM0iZEUpWzkxxraxERv+FcPy61OihNInW0CharGViENaxHDh9S2vAoqvGOorZX7FB0XzWT8Ak3zKTgw7qm+8p81oYQLB+hgBPVPG4Qs+A11BiOmVIZr9W3g7pRAXPWhhwlV8FUsyty28NTDal8USTjvnHUjcPARYXCMpC25zCZH1CavNmEleJgzy9p/4gl53E025azM1FsEFWe/WH9+qRkskMXjMhFM106CJNimYmjwQNzxdgdG6fXhzgRcB5HqB79t6wsD261gQWdrBZvm2zR/RUAz2krr8R9e//N5o/+emM30y/7IVIH7Afsoe+TZQIZWyZYetue+7aHtM0Oz1dlscG0hQ7YrzPBRRSCgXo9ThnvP1sF+W7zXul95yl0c2lYS2Aa9CDzFDiKHjEhZyl2qwfJ8cmK+bENuK4xUyXzYxZNUbNpChtlDL/tD6g6qbXaiHrAIOkZyZVMj/Lf8eMsCkDL7571TpaJlNJJUfW23FxVrzU+A6aNSuCF6vwyza2FHYKUFrAqWN+e2HFgrJ+WoxtTHBHJWMyLHhfVmzKmrTH+4zcM+maIvKiIMuqyko1e0gvyTqqQQWlRhF+2JTFpqybEy9O/nChNOkqhXMuWxzoWVl2y7iYa8Z5rufttf9s7Uv67uDISnne4tXH7DCBnflRkKf6CLQEkLk6ljZUyiMVQ/W78p95QTQmYXt38VNEdd3W+feoUzeU1cMPPwII790km9dPu5xx7n2478Fn4Mpr/rVj93g/7FjQU2QaFTjyM2aleT8EeR8+7licd955+IdnPVtAsJdMCWXz7nvuwXFHfQgXXnY5nr2XgiBaMzBLxnq86bbX7Lcfjjvho+Kxx2xipVLCww8+AEr/kx56+623Y2xsDBdfdhH2es6eMZB3oKhrUjTm/HMuwM0/unnac7x2v9fhg8ccjcsvvhQDg0P44DHHwHHa/fkP/3svzjvrDJx25tnT2h4QvJFOeu7Fl+AZezxz2nP1Annlcgnnn3kGdt1tN7zrPe81Cpezg7xKpYwrL70Ed9x2G0445eN48Utf1rM2tJ/97LPghXdbNtibsSCPVExSMm3N3Xtv1D3iQisHfxH41r29m2HstPoiWI/007u3jH26QB4vSot4XRp1T5Tgk7aZTgnQo9omV91K5SrG1k1iWEBeDpncMsjr9Th7gbyeA7zxapFsHtU2x9YiHF6FFj3FXC2mXwjVbb5dTVeflXLaVm6c79Hm/z0RgwgBquGx3mNjvSVBE4OE/iDL9Odm0MEgkqvb6lWnRuQWMAuwsMIDEeBr2yKoKIEGr0sZHMTvgDV5U/4kNtY3SG0eVdHmu0WUzq6sr6qYUR0vh7STEpBrs4YyPoQJeAGQaiaQCoA0KF+egje0Ek42p8FEn4ByumvvBTLa9UHzveMn4PfE2DeAP1nE+p/9Gv76DchMjEnWJrN6JdIjQ0g/fRck8lmEK1YjTKdNve/0b087CG4LikT1j0acaCbgJd+nsInUHGmdEbMkFkzEn4IFY3EqKD9XoBAKQCQAmI02ON2TVbViXeBQOf/ZQur59xECFt6vHZvsvW2sBcI6IHPACjIy6ydA1vjMKRVdr5X3m3USUkMo9b+kkko2rG2DoAW9Gq9YMRGpcePlGwqiPmFmQ9XKQG89IWBMlIatxx2fjWREjGplzDZBRFf6WPu21FfNzkklulyveOhZo/TYwkA0q5lzxZ+KnXfqrTrKzSom6wR5Ws4glE0nhbSbQsbl7zQ8x4o1zP/ZLfU3Y/22uQAAIABJREFU7TsV7+c2azfb3EED98LIShXbMZ6L9noj6iJr2Iygjo7fuocFeOIPR0VKMzZHbJfYPN8hJsX+YvwxpQNKf9POKNUnBuQ98NADePFLX4w7f7pPhwDLbO35twfKeOHLb8Wtv/j1LP5vbbNsmVNYLiAvhQJd1sLxgu6++y4cf9xxOP/887HnXnsjlaGapkhyCZWTIO+Cz1weZbqmBxb61uirohm8iYlxfObCi3Drj38soHHHnZ6M3Z66m5i13/CVrxqQt5cBeR/DgW84EK8/8ADU63VccM55crwTTjpeFEN147umbxXfzlqtgQvPPVdqBo84+tgIaHFPZukIwk751KdnBHn9eOn1Ann825pjjprxcb3tXYd2ZNhYo3jhuWeLUM2JH/8knrXnXj2/3+9+cwF5PNG1bwPe89z2KUnbnE5opfvCxk6tLYGy6my9ffN93gPkaQeUl4NKm49uRFgx6c1cFq3RART9AGsfXI+RVQOispnJzV4QuflucfOdeaEgT4yjpZ5p8UCeBS9WKLpXvKP7xCkc9H9KSU3E5tgYCE011IeKtSvM4sWL1RdyTXaSZfBpV7lj2giG5qgTJu/eZiM4KTNwEU8sBtMiFa4qbUsYQ8qtLhbIs3RMCgDZfsGnbgMDlYNPium6iAQlSM9MIuNmkPJbSNLjq95E0kuLiqZXGGxTNBcD4HWVkMwWCC2kHyzmd+Pg9PG6ZgsmKswGUbBDLEIUUCSbPpzKlAR3reGVOqZ0qPBuevcCVGKCRlaYhJlvoTVHgGH6luM1SY2XEUCydDgRYYl9zXrIkVJpqeF8jyzII9Ah1dCKHs3nWdn2WWrxFxvI8z4IdGhHQXBHFgJppyNpJ2IK8H5JOWc7W7oif9ssi1XcYzvwPwWI1ntPGRuqepmQNubxpA1NLXCeAT/96ywLgY1uKKxlX4EYw0zxQTTgl5lIXiuvi8+Z9Em1I+hPYTUOVGWBTCiqbeXKeIJppueomTzaTjRQ8huYYM06WjIOkaqZdZPIUhrfc5EUSvnSAff59Lfu7yh1WN8FPiNbL85+zuylzB1d70X8GKKBMDgq77BQNmmpEV+jsWwT9g/jDygKlMREAu7oP2fq7uKqy+YY8Xq36LxG0EQWEsyxlLaoIM8CPX521nnn4I7bb8QP/kupfv1sb3nXb/DMPQ/BiR//xMxLCAbY2SykWbGRziXWPSlPMpi/ueduqbu79LLLsNfez5GMpn0f777rLhx/dCfIs2Il/++3v8UZ550f1ZLJEq+AOzJWuFjZwnVf+gq+c9N38LFPnIxn7fkPUcbqFz/7hdAzNZO3NyYnijj5hJNwwBvegNcfeKB4/n32ss+I8ufZ552JlatWxgAer0/BHq+F+61buxYnGrqmbcN+6JoLyeQRwP71L3/e5JF9/zvfwfjYRhzy9ndgm223w867aLHbQw8+gHNO/7T8m9TSJz15x56Pu9"/>
          <p:cNvSpPr/>
          <p:nvPr/>
        </p:nvSpPr>
        <p:spPr>
          <a:xfrm>
            <a:off x="5262894" y="637222"/>
            <a:ext cx="5943600" cy="456247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15" name="Google Shape;315;p12" descr="data:image/png;base64,iVBORw0KGgoAAAANSUhEUgAAA3kAAAKpCAYAAAABueVOAAAAAXNSR0IArs4c6QAAIABJREFUeF7sfQeYJFW59ltVnXumJ2wERAVFBe/91d+sV71eVBDDRRRFggGVKJklmlCBhV1AgoqiYgAWDJgAJXmNCCbUX8FwRfKyaULnUOF/3u+c013T2zPTPdM9OzNOYTuz06dOnVRV33ve73s/K3f3vYEfjcBNxlHwAhTLNZRyJSzfdRh9gyk4ERtLx44eAQuWboKFAKhVYZWLQOCrv1q2fCxLlwoC/XewtP4/luP3/Eug/g4LVmBqNgUtVU4+oZOdCAI7AvCn/i4w15mD4bHYx8CH5XuwXBcWx8CtAb6HgA21HQTRGBCPI4hEYJqmR2JCC4ORMYy8+g3wNj4xo5Zf4VdxqVetn3t9JInnW86M6pJZWL0SiTu+juSKneBYDmelrbrGDjgE1Z/f3VbZhVwo8+mLkDhw/2m74AVA9tz1qF1+JeoLYNqzeljAshA9/ihgzcnSHMcCYraa24Lrg79GbAtx25Kf/D58FD//ZeQ/9IkeNnBuq+775IeROuI9Pbson4YcZ4//F6hHmGNZjUdZz648fcV8DlX9ANmqemY7X70W7ofOmf7EBVoicd7HEH3PoTIXvC/Zf673uGPJPcCl7vpqTPipyQfyMx2xkI7YiDk8p/E0NGOYq/moeAEqHlD2fPDfZS9AxJK3o9TNe4nn8qh6bEMAjrz8VK9AeV+yTWLh8F7U/+Y/2WZfvVlg6+cxz+V9mohYGKyWkLr2OkS/ei2CTZtm9ryxLDirVyFx+GHyKSWSyNZ8ufbKpFMfp+YlwPFimZjjwPGqsGsVoFqW94YVicFPJhHwfch2d/EdzWtyjkqeL2Pqcs6CAGOVALkax1eNMy8ZtYGBqI2huCN9idpqrDmeHH9VV6DG37Lg6d85b45eHyHroz4E7b0ZF85NQ0vMD3wU3DzytRwKbgE1vwpP7Bogc97VSH31poXToVBLxw59K0bP+ABsqwYLNUA+npSQu7ppMsP2pLJlLQSBjQA2/IA2XQQBIvCCBLwgBgs+HLsKx6rCtjiOcbh+ElU/Bi9guYnYpW5Dy70eIOl46LNcZPwKonK38HoWPKlZPUt8K4BlBYjy3g+qiPi8lg+f95dlw/bLYpfSjCaO8qMOvIgjvfTlPvVQC1y4vvrw36b/7JcxzpO//juWv/vsjufZ2KJs63ongf1pozcdVu6Xvws8x0EtEUchCFCueagUKxhaNYD0QBJO1JGHocEPHbdi6YRZjoB+yQUBbLFgauqBXtIgj6ArFgcSKSASU5YNH7RcoiGkI0vYkmXLx4p+FbJsAz7KItcvvAYyNDBJAb9WoGmWHezgdL0OA0tuD8utAqW8gF5lRUeARBJBJCqgN7BtAaTqVd1oeWnDt5A74bQOrquKjiHAyW4ZP9U3qqmAtfMG++8WN1i7F0ldej5S73ybelG3AfIKF16KwvrL2q1+/pQzVlibLUqdeDT6zjq1rdLj7z0WlZt/2FbZuSzk7LcP8LnLBXAkHBo7lhhJysDhC6cBRky7glweI6/bH94//jmXTe3ptZyn7Ybh274Dq7+vq9cRmz0AXH4IGjwFoDneBBUG6HX1oh1UpjGFzHmhxucvgPcdDf/2OzuoZWEVje2zN1Jf+ZyAMQIDGv+ch1REzUl9u1HAFA1/BVw4fwRbUZm3iXYgyxEY5DWoI8ireD4KNQU2kqzXvKMI4vSQ0awiiGAZaYuv3oBcNLwXeR2CNwITtlGBkEAMNQI8Yyry2ny9Lr/hevRvuBaRfzzQtUlx9nga7PccitzBB8u1d0pGEOOzosUV8q4CWcmojRjbzvdRrQy7VITl+QgyQ7LhSSNUmQDdeWtzXHiPEWRynuRe84FtFR+jFR9u4MvYsc18zg3FbQzHHfnJOTU2pNThBSh5XBNqzGsE6bbaBOO5LGvWRWjPWuZL75N1bex3ZEXNIK/kFVHza3I/8C6J/ekf6D/gpB3ZxBlfe+PXL0Lt2bsbqxIBXG7tSH3GxjHEhFisoQ0Jm5v6ZuXqTSIFimx4QRp+kADhmG2X4KCsy8bhBSlUvT7UCPgEGG7ffNkEsgPE7AAJG0hx44k1BxZ8bjhYtgA92bCQzSlL3tEJv4SEV0DMLcEOPFj8+LQ9ffUij0URxGLwIxEFFH1u2Pio2YS3Lqp+Da7vydzS7vYR1XDSR/K2X2H4xLUdjTV7fa5XwQaf4Bl4heXgkkgCg032o0Umz7UdVKIRFDXIq5Zr6BtMIpVJIpGOw3FsWIvpzupoKHdsYTH5ecN7LqxqBahocEdgx90E21HsWiSKwCGbpF+f4Yd7eKHXgV4I3DWQXeP8ercbJ3fnVTHL8dQ7PLLxQFavVgM4Np7b+MkXfSSGIJZAEI3Ky67BXgLj7zkalVtu67gh3/VdnOKV5Wa6WN9Mn/ar+JRXxTvtKM524kh0XKs6Ib7f65D58mfaAnilL34NuTM/NsMrLZzTEm/YB5mrP9NWg0f+Yx+4f/vftsruiELWHk9H/H9+IIYbDUo+52X7QRuysp5DDSte9jnkP3nhjmhqT6/Z96HTkDr+yK5ewxifZHNKLnfFfcQsC0nNCBEwmNfXjmACZGtNsxcEJW62APd5L0ZQrnR1HOZTZXYigYE//wpeKqWYPM1kk9Fpdg4yIF3NY4PdkbdZaMJYjnUZZo6AjSCy6BJgAH0RDQ4IHM1Hj71hC4V9EoCirsXqhZ1z1MexCQJVvTwn3DZee9fjj0HfT37Sm6FmZ/d+Ffwvfh7DcVvYr1brdbTqyzrPxGwkHBtRsg1uFVY+Jx4uSPUhiKvNTgX0zDbD7Jpt1rEaWwXKOU6byz62VTyZF5YhaOuLWlgeJ5NnI9U04Rz/ohtgvOaL2S4gzw8E/AuLG7Xl7zSyFaBU7SYIJwjkfC2WoxnkFd2CMD4yjnYEMSuC5FmfgnXDLQuqy/kDX4fRc94vTJyC/fwYNk+BvLrnme4ZGU118Hkd3t5QAJB3a4AY/KAPPgjyanDsAhyU5KwgcOAjjqo/gJqfghvE4PnbExPmvSubO7KhxM0SBeTkGcOW8nktXIjadGfZhOUihSqSqCBmkUF0AQF7yjK2yf8JgAsQ8CZhf2iLptKoRWxU4KHi1vTzx0bNj8O2XESsGlLX3YL+j1/e8RzzygR752mw18oOtXJ3/z5woxGUIw4KNQ+liotKqSLgLp1Jon8ojUjMgc2n39IxpyOgCGvAdmuwqlVYlSKCckmAC4aXKyBDN0FxkfAn7IRM3lBalyE6ZYK75px2rwsXs2Dbal1aXg1WuQQrPw64NQTRBIJEEojFlZspDWvecL6PLbvuhcBVO0rtHuFdk4uaWLsQ19ludduVsyIRLH/4z+DPqY7Kd27C+JEndGtzdsbt7fWJkT2ehuGf3zrRypvkoptXPb2rbkk96xuNn8f+roDeFHaKv3kLRvc5AN5jj/esKTuqYmeXnTF0642wV67oWhP4PqUxmK/RbcwXlzca7P0RG/0x5R5Iw1Cep9t7CXWtHZNVZExsw1SVvn0T3GNO7Pl1d/QF+j93KWL7v1GNexNgM20zY0PbiMDBsGU0/PkRj41J7hXOO9k5AgYCAYJ6vgsN6CfwI2tHMEeDzezMG9dQMr40HIlB6B4qIM9SbGLBDVAUFlKxVfzbHgcegMTf/9bzYbX3fBaGf3zzpIzVlrInfTYAiuDH8jxYxTysShmgBws9ewj0uAHcxJJ0owMGcHNjZVPJA9tEkMcjatsYiNlYkbAxGLOlH/yK48+pJDDMuwFGSMVq85+/kYklwON9y3lg+YpmDFku6dhShs/PxXJs766ZFyaP90PMiSHpJJD4w1/h73/0gury5m+ej8peT9UullFCVgF5FhjmYjY3NfOuQZICcso2JcgTzzLaqmLf8huCuKQGeQRIFUSsPBzLgDze+w7cYAg1vw81P4GaT3dPddClU0E+9RdhBukVZql3RNSRbQxZd8p1XJ4+dTadmxDJCJCO+og7VUQd9kfVZfk+7GoFjnyqcHwXjk93UgdOZhhuLIqKTfa6hopvoepHUHaT4m4acypIXPYVJC+/esZz/NvAwzvcEva0bFzqJLB7CCRb2bt/HwTpJNxEHLlSBdlsEWPbxpHuVwBvcEUG0Xh0KTZvxsM/sxMlBs33xN+eD27u0AW+ByT6ECQSepdOPew6c8lYTCBPbi9luImV4MOmC2eVn4qMn7q7HQTxhLz0Knf/BiMHHNLxpDwQ+DjBK+P+wMeVTgLX+TX8TLttzjYmzzRm8BtfRexVL5+0bUGtJsa/+6f7Om7/fDshtM3QsmkrN/1vWwBvocUlWi97CTLfukYMlclMldKXrkHujI/OtynrWnv6156D5OGHdq0+5aqpjHK67uXI5JGd0S54BHjcsaUxr8CD8q6Zy4PrnaCj7PooH78Gwbe+05PL8zl1oqfclz7V9LLn38z3fI7x4M7vWbPwQJiqE4kD34L+T69XRlCLgg03TQ3CNLvGOSKLZeK4JpsrwyzV4/o0+0bAJ8ypxP0xdi9AP8FDlOyYaojE5+nYNraNBhyvQ2Oy6jHuTIFHWVOuj6e97CVwcrmezFmrSq2BDFb8/d4JX6X6h+Xf7BP7x/WswHMjpEPYA88ToCefsNtbl1vPsZKNCw2mTRCIcZUm5qYBbUx34zonTKB20W3eIFUMj+6Xbq/5dyN+co5v3i6P28Tq1AiQxWK8Fj/GbVFiRmGDUfp4dCOCsWxPW9Ktyv2hDLydl9d1HybOpkROz+JSZKYbHmt02YRlGED1pFHfExCqGDt10EOg+boaogVmzWkfb8MaBhNZQKlJYngVSBWwqus2zzgTHMSfDK+y5Dmr2yBMIYErw4gYZ2hCqAJYI2OwHp9eI4K+H48EvrB3BHIp3buifrbTk2xXy0Y8NMJW9pf3BkjE4PelUPR9ZPMljG0eE+YunUlh2U6DiCdjEpu3dMzdCFi2I8IiVikvLJ4gOQqKJPuUv3196c7ghjGLfUGzeBPnou58ql1bQWBMF05fPwAI9BwHpR/eibGjT+l4IsMgTzvE1uvgv7sB9DJfuByJN+83adsWmxBHK6AXe/mLMXjjtW0BvIUal2ifdBz6TjtBDDUzBkaUgJNffPeRqN22eOO14vu8BgNf+1zH9+BkJxixFRr7ZYpxMHZKjy3BHwdZQiZsxoRpxkYbyF1rxDQVcZ7ZvlzVh/+cFwGjY12/NGOGT3LLsvnUakeXu70HuaXtTKxXhtzPu9koa3gIg/f9WjFyLexyZewrwEIWzzBwLG/iVCUubwqbXsAz512PrQA83cOGwAeEUSK7JCBPu84aF06WU8yRjunU7J36Hlj9ilfA2bq1m0PTVl1ku5f/SQlrsZ9pDfJMTKFsVoh1qQZI2Z3snBsST1ML3ZijbV24rUJqvsyYGXEd8TzScXYGlBnuxDzvFCsTcr6og7oG2143mvV35vmouvovAvLETdCGzcEqlRA8vBHo0AOpransYiGK3rlPWY0gwSi3+iyG5kyxZa2OZruqUSY83w0xFrWqfVgC8sJ2sFMXbBFQpb/ansmT1SpAkHoVrKv+4lDBFPKduXfqrZA1qRm8pqepqkcBQQGDFAts6qwKH9IA1NSVzQGPTO+5w42rR4IAeQQYhoXV+t5/IggwEvpb2O/Syt71OwVLh/pQjcdQqNQwvnUc5WIF8UQMK3ZdhkQqhkhsajeyLq6Tpaq4SGxb4s3E/ZBAxXEQJNPKRZPuGLPxsxcLaDE9KPXjxLzsfF8BPAI+jh0ZPYndq6G44UaMfazzWKcwyDMxefQKn8oXutOF3L/+XCTfdVDL0xajEEdzR1OnHo++Nce3BfAWelyi88mPAu8+RAwltWOro2nzBXj/AvFay+77Fay+dKe3SOt7wwhl6J8i0CHKi4rVM25kZGuGYprRmUTUoisNalEJ55muZ2ObR+E854Vdv0wzgGsGeWF38xOdGI61YxNYvWYX9G41MH3f75BYNrCdcqwBLgqDN4x+s+nBR7k4bE3jXqvcBpWIxygRvrh6KRJLuYCqn2TxGCdGVldEWHxuBlClk2tFXV+5ZioXTQNaVnzgCMR//vNuDUfH9cRe/UoM3nD1BJBHQMz2KlfWie9xMT5Np/m7KG/3QDStrlaqgDHZPGPSG3AXjjMm8Nb7LVIuLIjRYOoUyAtvCIRZvcUH8Mxd0GDy/DCTR5An7oLaDTlXBB55rOM1NJcnuLuugp8JP9eFa54W5DW2KYzyu2m1OtcwcgRRRnFTRfYZkBcGeioGUAE0gVqy3tRGgQJywi+HvldQzlPihHqDsA7VJK5wEjKlyYw2kJAKnPrKE3pf39aVXY7QycUi8NCjbU2VYe1aFQ6ze/URzN31uyCo1mAvy8Ab7EfZAnKjOYxvyYrgyvInDSPZlxCQt/hgQVtjOseFlJ+yLaIiFaBYVCkLyN6l+vULcQbs3Rz3Ykderv5IoRuL2dkkG1qroPCZq5G9+NMdNy8M8sJStb/Ru+Otds47vUjfh09D6rjWohSLVYjDjFHfeR9B6n3vagvgqbjEExdGHN5ki4D3+Kcvhv/GN9SNHzGCvn8TIsed3OnSWXDlBz5/KeL7v3HW7TYuezTcBSBocEBDnW52YzWtviiqjcAyUftzJH4rzJ7OuiHTVMC5lRQKf/0Hgv/cp6uX+54WhAq/FZqfR+Hn1w2hlC+X63QwsxWOmqxDqZ/djuQzdm8J8sw5E95mIXp/OnujwRCRwVUgj/L7MYqRaJBnrsE0JcYlk+wuGT+l/Kli7oykvwA8vZYGTjwZsR/8oKtz1XFlFHx48xvQf9VldSav7s4nqKoZ5OkrcGNT7SBpt81uK2Mr0GaYPIK8OkBvin3dDpyFgL28q/U9K/djk6um6uJ0K6HjUZ1HJzTcNY3LppIYIRaxtMsfB8WGS9gwOo7IxukZnx3RQXfnVfCHWm3chUEeW7Y9kzcVyFPiLaYObhcYIZcwyOMGj2HXQk6TOgWDgETNmgnQk0OzdSr6T0Ae22aWmwKBTEVCmN3wnTPnsYYJmxWqSgGSBHkThNXqDztdD9tDBrGOqgJY/3hQhRq1cYTdNlm8DxaeRA+IFudauXv+EATFEuzBPgTLB1GLOSgWytj22DZhi4Z3GhKQF4tHFvnN1sbIzkERUdLkh7F4zAPneQicKBCjWmRS0h/MZX66OehyTy6hvDr0y0GYPb70PBSvuArZtZd0fM2wkRTe9Z4q4LXTi0ymPLiYhTgQiaL/3A8j+Z6D2wJ4Epe471vh/r8/dzq886689W97wfnet+BRclkbns7Jp8H5dvfjtbhO3+mqAHVzbGiR35FqseEckKbsQV2O3Uq8/S3IXKHitdo96q/ZECpQyo0mXL/hKsbxpOFPBb/xqlJgpM1Ltz0KVjCHF1md7sTmNRoUBizKdFB/MWC0dNevUXrLO9vtclvljOrvCU4ML7UccclsF+SFFYNbyW+31YApCvV/53rEX/rCWY1zq3k3ORHVuCqwxhyEjHWl4iRz7MkrQJ9M8BfO0yY53TS4M0ILkhtPu43aX7sW1kc+Pj82kiwLmfM/huETjtcjPXGVhYe/DocE5Cl1P8ak9yL9Ee87FduoYmIl/2DoaAA4ne9QAzgB56E8hLxPTDoZc06jmoUK8DrYiJexUDF5RmFSgTylNcCfvh3Vsv4W7K1bEd28aba3ZlfPd1eugLd8CJbVAFvbrwa5I+u5mvUdOkk7zPgp90zDqimA2ABxwtXJNZm0oHGOcekVJ8xAATVzTEyqZdwmNSiTSD7eN1yjxvGSDxPFFBowqrhA4wraWKPG7VMxjCoNhur1RJCoWDwDXlVr7S1bYG3pvlu4lfvdn4IgW4CdSsBaPgA3RQlSH5se2gK35mJw5QCS/XHE49Elhc2u3haNJVffqDKpEioVWDUmWWRW0RiCKBN8xySmbFZumj1p/8Ko1CTXLH11A7KnnNVxo8PxLnR3+qCtfM67CfImc9csf+kaZBe1EMfHkDz8sLbmpHjVl5E/e/EkCHfO+RBw+Lu1CiAQed6LgdHRtsai3UKtmB7zuuWGxZt1fsfmvDvh+rvN9NjDQ1j+l9+024U622niuIzrl/kpZoAkUlbiKjzE8K+pHF4EAGRumKdtMOZgWcIWZseobiqXwckMM/0Sr9sQYcPT8EkNMKfGtlGmXi/ZvJtvRe7w49rudzsFCdR2sSw833Lwu0lU1iZj8phMlylguuGJ0KqtmS99GvE37jtjL6D66BpXXD0HJpedynenlRi9QAAeWVpJuN6mkqqJBazvyufzyO13APy//6Od4Z+TMsyjt+u990jYxlRHfXPTxKPXmbyGymA3G2zEVwyjZ+bLPF9MfJ4ROzIZEo34iimnYi8XKqBrNaLG7a89sEdwJ//pGC4BeMZvkAm66yBPbWpFxsYQmyeMnrvzTvAGM9oNcjKQZ2bagDyVr0DY34YBHBpIs5JYzkS4ce2bp6kBT4Y1C19XMWSNZ4cCeQLRNN1sVpracNBMnk4vphg4xVRTwEUBRJMe3TTROGOafSDVL/XMMYBQXywk1KLOVm6k7JcBo3KblkqIPNC93JumpVb+/r8FwVgBcD1Y/Sn4fUnU+hJ44sHNqJar6B9OI9WfXIrL6+aTMVSX8lu3VB5CLbSCsRHlS89ceH39Kt+b7agkikvHrEag/L0fIPv+D86oDmMQ7WXZoly3s2VLTB6VNrthBE8mvDL+riNR+eEdM2rzQjgpvu9rMPDV6YU4FmNcYrD7bsD3vgVnoB/2eBbuvz2/q1PGzYmT3TJ+Gngg08NYLB6GsQuLbhggwO+5vncLyzD3QO5g+d/uhU3joI3DSLCr/GY6obVOZk03TObCi4pnWgNeGZA3XlUgj2qJfJlSLn+nlCM5uVTCaQPxpgB5YSwnaVu0vLfiMhTS0KqB6jXeMFhpvBkTp/qVG1A6/eNt9Lj9IsaU4BmTbTqFN6kO1qzs41qJ877A7xnIS1/wcSTfe0jLpN7t9JB9MwCCIJ3xX/ybJL7XUucqqTmFdZSoTtxRIjudJM6WmdfTX7jsShTPXddO8+a0zJMf+tu0qUcUyOOghZk8pbLZK+vBsHKMfVXiKmpFKnZO35ehZOgiiR9y2jOOeIsN5JmUAI3UAJMvF5NKQaZPs3dUZ2Soji/JuentoYGLXqxOoYD4ww/N6Rpsvlj1KbsiSNNFk89W8yxs1SQ1y3WgFWLjGkI6jRQHE8VUlGJmHajp6lVtKiavAemaN9hUqgSygZKVUdanhoBm707HxinmLayY2RBfkRPr7p7qJgtzc8o010DP/DqhVOMM7YyrQaRuhP4R3fg4Il3e5LUKjz4aBOMFBCM5IOIg6E8hWD2MLY9tRSlflhx5BHnJ/oQAvaVj9iNgWCVZbnTLFFEQ0s1aJMT1lNBKJAYwXYLDpKZc6L16TM++TwulhupPfoGxA981o+aOaoOZ6nXmxWRsP6prvoA5C2dx9F37JcRf/QrYlNfXu1tBvoBte70IflnJoi/Gg4mT2xHiWKxxibXTTgWOOQLxhx6E/6rXdXWKjdHPSsOxWK3AgPkbhYV64brX3LHhX96ByNN2a6u/4QTMRh6fz0NGS5AFMAxe2P2S4MAkSKcUPkEe/01QuDIZUSDPpnnlwvVr8ASsqZ1yxRRR5lrt2MrrnrlIBdJFNYijWw9jKKh+rPJuGgPX4bOA97C4tHGHXquuXXI18KkvttXnmRSayrPAxA83P7t4nV4xedGTjxclWSP332mfwgCPwjV0DZQ0adooMkyeUU+VZOt6PRBgdMoNBdkcRl6xL7yN08uZt+pLK7focLln6Q3CcB6rdsdk19/+Es4z95iSzZsrJi9siwhg0zGnYcVgE2vHuVdiLIpdVYdhStS/FpuoiuQtFuVYxc5N5J/MCIRn3jw5lI6Akt8n2WPBsxy4vkkJMHG12KUiYo8/Ljna5vIIYlG4u6yGl0yre8yoUzYxXgbQGPGUOsBRs960ddgAWAZwqeexiZ0jWNPrpX5NDczqOfDMAlM/lX3WUMlsgLFm0KVb05RmwTB9ZsbM+g0zgQY4No+/GZfw3w2POdk5drmExD+7y+ZZxbGtAbIleI9sRkA2L5OG9dSdMLZ1HPnxgrB5qUxSEqOnB5JzuY4W3bXklSM53bjyJFMMrGIBqJRg8Sal73w8gSCdUQlNtTKWADy12hfdmMx5hzwPW578bDC2ayYHo5rO9Sq43lfn0zgi6/G0EOsxk3qZHiP627sR70siEo3AiSigV/3ezchSZKSLR7vxWYYF+rnOB/gfPZJaZ9emE+JYzHGJ/k47o3TjN5B+9CHgwIO7ONOqKhNmHpZVNrFYYePe/I3nhMu2it3rRiOHvnc9oi9pX2lSvXDN61b/QxvyYi40WfTG+JSk2T4VGMnoKSXA4YSDlCS/9lDzyyh7JdT8aj2CzmPCWo+JdelBYdx5XDHWaj43O8kAEhRy84VpCSpyv/KaNGYjNmPY1c6xqw09fpve8AMkPvqZbgxfyzqmcx83QI8nE8yT1TvaK8vvvQD2kfPOQfq9h9TdJzvtOJlbNXcq7o4HGVsyt3S1NdtqzQqN+lXb6eVQvf3HGDvkfR2fZ04Ib6q0qmQ2YPpJd/8Uzm5PhZXpn7R9DZCnYtAbwivdY/LqKRDEJjE573T+vlDLTCJ7dT8ocD6RrQvbM53C8RlP0ZycSJCnXDCZ+649HQX1DGPKBKqCK8BDFs+3bZ3UO5z3rdENu1JGZGQEkbHuuvlPNlCSB284Az9OjQjJ4ldn8hqiJuZs5ZoYVrI0bpqt6m+4WBvAFwZqPKOxTuRpa9i1MDgLqVY2ajFgcerpD79D1EZGq3U503Vrzpt6rUdHtiG6aWabTC3HtJgdCZArwXtoE4KqKyDPedouyI3nkaXK5khWJUYfTCOzrG9ObpDFeBF54XO5MxhakptXAMrlSmf1jgbdgBh7l2BKQ/VQVt8vgbturonscWtQvuHGGVfZmJft96KMd1qpAAAgAElEQVRmWml579fC+/BHEE9EEY1HRM02Gnfgnv5hVLuYOLnd+CyTNJmuXOGjVzm1phPiWOxxieWPfQTx1StgHdXdeK1W6zHswhl2MzbuyM3n8OkUjt2b6RpvPm9Ax2vNpL52X7OmHBkhupMxpQJ/7486iAuSraHo5pGr5VD2yvIkFhYONKxouNrC6NHdzQZBoCfATxkABHnc7CGbR3ZfKyNbNiLC5EUQBBFhA/2gJgIBqdvuQt9x58+ky22dMx3IYyUNbTnAPA+64W7eqoGJL1yB1Jv2lTjJmZjxjVx3TGugXGIpoiKJtumSacywUOUzuY5pe/7cdSheemVbYz2pEdz0Be+3U3T+QrpMH6ddpju9CEEec+fZO62e9NS5AnkqmbnJ1qAEWAyLx8apGFmdYF7uKcicLS6XzMln0IA8Jabi1XM3Gmtv4vNLh+xwTYvYSmM3y7dFq1E9c1oIfTRaEMAul8XVr1dgT8DdUL/KgSeeZSrpeN1NUbtrqq0urkQdByftbo5hMyPRPIYm0fjEv4cZuPA3DaAXtpMbLF4dpNXTIkx/19XZtumL9qhEgOiWLYhu3dKV+q1CbiSwyOQJyKvBGuiD8/QnoVQoITuaxeimMSRScXHZzAyn4UQcFT+2dLQ/AiLlrxQeJcF5taySWtLnOhoDFQb5kVQJBHpORAG8+pNgCeS1P9jTlyx/92ZkP2CUyqYvPxclRk5cA+9V/4lI1BGAx08sFUdkn9cj6FLi5E7isxizdYlXhVFVLIcMlZNCsV3dGpvphDgWe1yit/fecF79CuBDH+vWkLasJ7wGWMC4GYdjtpgihGIs5KgYc0rWuhfgvv/CjyP5nkN62l/z6hd3Mi9A3lU50NJRJc6BoIa8m8NYNYeiq1yio7YjRqnrcxee6mzKYLEsAjr+TeW1oiGnIJOKybMtllEJjBVQjCIIovACCltXYVkukr/9MzIHn96zPk8Vk8fYTLLyJjYzvBZ6lScv890NiL30RbOKyTNAT16IOgG4uGK2KazSyWCPvvkdqN3dviBQO3WbZ6nJrzo0I7gLEORZ6TScp+8+6WWVZWYpFq8nTF4jCTpdkJW6rWZbjCudxOIpASS5xXSOssUnrjL57E8F8iaCFBVDJgqj/P+Qt5Z4InAqRSHSgCTjsjiZDa7B3vgYnHweVpuS/JP1hG6ZQV8KHtX3NbgzZQ3Iq8e4SXycehYq3wcFTJVwSp3va8MhrUF9NCzfqTCHrr0JnYVZvHbu0/lVJkBkfExccWd7WAUyedmiAnk1F/ZAHyLP2BXVcgX58TxGnhiF4ziIJWPoG0ginozBic4u9mi2jV5Q58vLyIJN5q5aUQCvzto6CGJx+QjIk47p/19yzezZNAdj4xh55evhPTE/ZIiD4WXYcv5F8BjALClxbNgEeZ6Lwbe/tWvj0G581rBl4SS98xw2/r7juzjVK3dFZKZVpyYT4vhXiEu0yN6/770IPv3Zrs13c0XNAC+c79E8ecwerHml/kOLc9wf+BNi+rrRyPSpxyN92gndqGrKOgxIoHBHQUBegHTUFiYvQA25WgFjlQIKblXYCAp3RCy6WtXqrlYS/WepuGkTY6OAnjFIGiweAR4BH8jiISoS3gbkxR58DEP7HNWzPk/F5Jn7V/uNSBsIUbmRc7YTRy+CMYbvuh2RKUDJdANhvCYk5ZvGL+H26z9tV027TG/ziZtXPm26JnX0fThJ/WzjtgnyeESe8++TtqFuCk9IodBF4RUN7IwQkkkaH46VIvhWcbLKnVZcmE3+u0WloDn5Umgf5ClwJ4x0aNFKGjW5P1WsHp8/CujxuWJEP6YGPmydUyzCyeVg5/Ntx+0R2PkUYaQ+R3ryp4ISQ1FeDwrYEeQxNlm9RQJmbZsA8NTdumTatvsICeBks4g/1l6S9MlqtfLZbSom76EnYNU8yZcXfcaTUatVUcoXkd2WR41unJaFWCKK/qE0Yslou638Fy+n9jPEK6hcgFUpIqCrZqoPoD+zE1OCKibm7l98tOay+4VLr0RhniioWe99Dwpv/m+UyjW4dCejglwARLZsxqo13TWC24nP4jyc4JXRbNj3WphjMiEOSX5+RHfHwaw145bKfzO2slkQwXz/F+222u18ceE17xz0NnjXf7Mnt0ErgPffjBub5mqTSe93o5H9WnmxG3VNVodJ2MxE5MyVR5BHwJCJUYmRZ7kouBWMVSoouAR1ZPhqcCy6ZlYQBK4Ip/Age8TDqOXJ3+tqgmpHnrF4BHmi2SmKbtyFV+IuTLYbyRax/EWH9qzLU4E8ml6Mu+RGjTnI6jEdzHTrYKYNXv6338EeHJjp6UroRqupig0cSpZtwF4zqyfcKsdcA0OTJmO6RniPPIptz3/VdMXa/t4w4VRf5nPjQ04cDMSY6VEHeXs+U/LmtjrqjmoMCzExRfQO6pKNwbUv6rYtWDyZDz0/BuTVwd0E0RW5i3Tze7XyZjrK3TmvHZCn1i/ZTlvCeBiHF4gWA21CJeKknh0aNAlg0pL+WiWyvdbqjShew63Bdquw6VHGPMysPRoBNQGCCHe3HGmDUpOcem6UC6YBeWwJ0xk0UhnQVX2iIqZ5frbX6qVS6j6ZjRuuOzgEKz++NQhyJfiPbIFFJm+wH5Gn7wLPraFcqqA4XkS5UIXnesLgDSzvQyIdXxr/dkaALJ7nwRb3zJqIrYhLZjwpsXciayzuDEvumO0MZzfLkB0aff1b4f71792stuO6uMudvu5qVJwYSuUqqiV131UKZdh/+COWn39Ox3V2ckKr+CxKq08F8mYjHjBV2yYT4sh+8FSUv/7tTrrVVtlw31v1KbwLbyrka8q4XQ122TS2XvIiBHf/qq22d1JopgCP1+glyJtNTF47/ZedcIZAa+GOkuuLgcrYoIGYg6jNWCIX+VoJ45Uiim6FZpUYKrZFcKee2TyUUqPaQXd9paRpDsXsqTIJJ4EYN+9E3p/xe3Tv9BCIeBGVPR0sf+l74Izm2unCjMqodMGTSwY0s1y9MrOtZUNYcf/sXB9VDrsAVU8Je/B3gj62mUCCaprMd0ghFslmRZGdQCmpsjznhIBe4sGmGc3qL+7B2Fu6J3wUvndmy+Kx6QbkOU/bHVYfZeu3P8Tdz3yMoS52xnS9b2+phUGexOBp4RXjkmmSmgs7pd02Vayqrl+nT6g/Tw09297lF0ypmYI8iqzQJqSbZjj1QjghuGLzFHfW2aHyv3GzSVg3nc+tvnPSaj1NuEZTJtEw6DQJEiQuTz0zBQCGYvFUAnB1LFm8nc2cAXtk9iLZLKwa48BbHwwBczMZeJkM/EQCVo7qmvkS/Me2wnI92Jk+RHbfGa5bQ61aRaVURWG8hFqlJotucHk/En0JONSs7nSNddqvBV6eYiuWW4VVUC/0gC6ZiZTE3CnaWiVNXDp2zAiUrr4WudM/smMurq86sO6TSL33MHi+L/dYpVhBKVtEfiQL74e3InPJ+p61zwgCMIcaV6ExRCYz7NsRdZhNYycz+rfu+QL427qrHMak0Qe5VEVUd2AzyAvvwpPtOMaO4Z+Bj5O8Msjq9UKIBP19QC4/myFseS5jgpjwmv1c5ySwfwsGj3Nu+sYy4Zg8w0R026WvU3XNTgdGAIIBeF4gYI/GPnOpZaJ0qfRR82vI1goYr2ZRcoshdyO1k85XHCVXxP1SQISPqs8XrAJ95m8syzJ90T7E7Bi8wEXVq0pZAj2+Ow3T1//hzyD9jTs77c6CKx8/5EBkLj5PGIGZya7oXHgeUHLV/JGRpacDQUPEUgCPrrecU4I+kzaDuRElXYYNrEg4LZOjN5svpeu/hdzxp3VtnE0sHlWJPxVJYLabQnWQt+uTYA0PtWyngDy6asqhUZbkdOyOsWaSn5tk9LKRomPyVMJzNQ9hVm8iAz6x2apcd9rWtYnrQkXtgTx1X4goEdc0061IXjzjpmlCd2RLQ7NiWve47rLZSWNVLjuqAk/MQzd5Hdvft2GgZ1jF0PxJ3gfzVhX5HSUYIwbwEsjrZLa2L9vACnTDtVxXSCTqewRkYh0ysRF4qVTj/uf9JSCPTN6jm2G5vsTkRZ/+JLhuFa7rCoOXHy2gmCuhUqwi2ZdQ6RQGUyLAshhv0NlNRONsSXTuuYrJ8wiSuc4jQCKlAN8SyOvWUM+sniBA9thTUf7md2Z2/izPSh64PzJXXKTSZfAB7/nwXQ9u1ZXNlerXrkNwQW+S8jYDvLDxv6NAXishDn8si63PeN4sR3ri6VQUpMtaWDe0GeSF1UXDu/CX+1Vc6lVFev6sWbpfteqUiYnrVoebVVLraoT6AszbdYl2UzV9M2XMqzq8AdCtdrGe2cZrTdcWI7ZCZofGvzBposyokqDzgVz1GZOXxXh1HCWvqF2OKJwiMghyiYk76mSTqJand6tDXhgEeVE7Ku6aIp4uTJ4Ln25SlnLljDtxRO64G31HfWK65i/476NXX4Lkvq9F1I5pIZrOu8Q4SrJyBG08uLesEp0rYQ9OI+eSf+PvJl1GwSP7p0A68yFKnj4NJpSLnJb0DzWpcOGlKKy/rPNGtjiDm0RMtbPBr4nQzUwVNcNVG5Bnr1oJe/Wqlu2cAPLqKZhYtHtAqp5HUgCeSYCuIrMMaJPNkRCTJ06HGgwal04DBLvZtq5MXhcqmQ7kGVfNsOAK584TkGfi8Bpumr5RsdQ542bSxAaLZ0De9rXUCVe9jdUoEQZ3auvLxAeaJAfGf0DddeZNNhHgLVEanc3cRPVQ9Q4zd7P5zdxXqubt73MrN7YlQL4Mf+MIrGoNdiqByK4r4dmAx/eg7yM7kkdhvIhSoYJUmiAvhb7hJZDXznRJTJ7nKsGVWk3GM0gPKsGVJZDXzhD2tozvY+S/3gT3vr/09jpNtUf2ehaW/egmpaaqPOOVCwZfmj7Bno/CustQvbz7ObWmAnhsy3Qgr1c5tVoJcbj/+CdGXvqars6NyQdH4+slloN3uqXtmLzJxsCc26sx6DbII6A9ORSD1TyQYXDLa1OcY02oPL8nCGQeyO6ZiaoVreK1NBZrROzoi87k2obJU/4SyvRQwEC5j/FeI9OWFZA3hpJXkHbVhVPkxjQxMY0XKN01CeLCbvZirNk2HBFoUYaNSYTMn7JjbzsC8ugqPviSw2CV5zaBcVdvomkqCxJxWL+7GenBFYjbcUTsmcXxmxx5+ZqavyhBnmbtlKEMlS9Pp1NQ7p0AwSFZXB4xRwMQDfKMtL9hnExXStd/E7nju6N8Otkm0WzmYDomT+4RCUJ1Q/nxVCLpbh/yngqlUWg2L0UoXCuhKhGORvLzOsiTZnW/bd3u60zqmwzkqd6q7SMF8JTgioFFYnPX/+N8KjAlIG82AE9cd7U4Sp3Jm9izFvCgXqAB8VTLjfuo6o7eDpT2aSXNCWhOb5bNZCD/xc9RwFwdE0ZRL5i6aukU7rsK5JWqCLZmYRUrsBwb1mAaQV8SQZyKjwHGt+UE5JULFQF4/KQyCc3k/YvPwjTdVztaFqxyASiXENSqCDLLEFB4ZQnkzY/F4/vYvHqPOW3Lyif+Xgd4rS4c0M3sy9cif8ZHu9qu6QAeLxaW0w+raxqA06ucWq2EOGp3/xqjbz6oq2PAfuxsWXiB5YBum+/oAOSZXHK9iksM+vtgddFlU8DGFKOn9mQbR3P55u+7NRGTxWuZ3FtkCMQYpDJxSNChk+tLXyhmoN+Q9WexroTXqPoVAXlj1VFx1+QhqRC0YVqXghNwqHJCCcgzbJ7oEyh9PIK8Ov8neaRoCPuysac852xh81hn3/EXIv7DX3TSnQVVtvb6/wA+ey4y0QwSTlIYzpkcFPggiUfQpgCdisMLM9LiMaNdBA3wIDj0ZOEr9tYcBuCpPG4TW1T9xd0Ye0t3Unr0wrW9EZO3G6y+7XMWTwbyFMjq/tGcFD2M1wwAb5inTTBhEQM8WXU6GbrKk8eYXRUp2zDYQwCPG0lagE+VDG0sCXCiZwBzc04c1fZn1MTiKZAnOT3DUp66ItO2xkZj4wYJz54CeCY/Hp9/qm+KUdLumb1YcO13eNGUNCAvPBPSObMroLk9laqi9X1uZcc2S1SzlS+BAixgrjxWsmoY6E8isAKMb80pAZZSFQPDGaQyScRTkSVXzTaWkryAbAdWKQ+rpNQ1g4FlEpu3BPLaGMC5KuJ5GDv0A6je+ZOeXjG296sweM1VAP2npzkq3/8hxt937HTFOvq+nfgsVtjslsg8ecyzxfi9E7UiX0cXbqNwq5i8yk0/xPjh3R0D8/7hc26qvGImjYRxzaQgzYleGUwQ3yuQV33ZSxG765dtjNbCLpI49O3IXLx9UnAa5jTQ+ZGcc0wbqhk4UerrcOO/2dYIn67i6yoYr41jrDKGoquYvHD8nXmfEshFLL7zbLhk2iWOVQmuAFQppaImlTXZRuOwZIw1kzuq4TKYvO6H6PvY7JJuz+cVUPjY0Yi+++3IRAeQjBDktVaDnK4PBHlMSk/XS86/cbcNr4XwnJoYMaOuyfrJ3BojVQnobA/wWM575BFse/5/Ttektr7vBeM/nbpma5BnPEXaavZSoVmMQKVcxrnnnYdbb70Nhx12KI4+9qg6m69icjXvopm7+rolOGLSc9kYmgDxtOFOJi8yQ5CnryugTomtKBfA7VHYRJA38UFrFD4VmFOxeFd99rO4/tprsfdrX4tTzzgdcRIXOpnCkpbgLBZS6NSJTF54zvTvEgOpVpZ8QnGPphorO7qZ/mGirBlkiwiyJTBvnv2U1cBQWl5jZPKK2RJqZRcDKzJIZxKIxJwlkNfOPEpCUAdWOQ+Ui0B5CeS1M2w7pIzvI//xC1H8zFU9uXzqmA+g7yOnTcnghS/cbRark/gskx+NIiPhh//LLQeXRBKYaULfqQZ28NvXIfriFygPAW1dl758HbKnd5fNDLdhqh3332hxlvD+qWHFegXycm9/O/q//vWerL/5VOng165CbJ//2q5JdLGreBDRDImbYgydZnAk71aHIG+qPhPkVYTJmwjy6rF49cgSMkWM01NgjmkWlFqmAnnMBxUgKiCP5hgFXUwshUmWXv+bjlWxN49i8G2nwn5i63yalq60xVu9DOPfvAjpXZ6MgejgrEAewb7Jb0gWL67VNE2i7eYGGzNIsQqKkwgvGbmXJ1lDLL2lS3nyDOPfTa+H6fLkKZDnAxRjEH9JlR9P/tyVmV2qZKoRaAXyBLRJOg8tP8KfxiedK1MIGO3erd3KJ2hYahfIzkGeSRBuXDS1S6Xksmu9IibeJ2pHzbikN+K/jJgKQd5n6iDvlDPOQDyuEoQoVmlpzXXjbmnE5DXSySu3WzOfylBSwJvperZ/uFnZ0U31+z8YLwDbcgg2jcF5+pOA4T7UPA/ZkRxK+QrcmoehVQNI9SfhRBh70I1uLN46zEvGsW1h8VApAZUKgoEh7a4ZnqjFOw4LqmeBcpMsfemarqVXiDxzDyQPPxTJ9xzSERXh/u8DGHnZa7s2fJ3EZ/GiI5q9+7kYtABV4i6OJDDcoziK9K3fQ/TpuyEapZqhcnPOXfRp5C/5dNfGoLmi6fKKEegxZs/0n6zeMV5Z0igQ7M5WMa+5PVvf9V4M37ABdqWRy6xnnd9BFTPx+/L7ftVSBt7VKQ8I8vh6IaijIqYwOGT1uvjSCTN548LkFeuMj/KHUQYNPwR5AF0OI5LcnDLkdHuSJ7i8YAWKwrZqsJkTry7ZrxIEE+TRkcm4bdH4Tl35TaQu+soOmoXeXXbshHfAPfZg9Ef7Zw3yyOCVvADZmi/iKknHQoJCKrJ52t0+cC5H33oY3J/dNeuKjduzWUWzrlCnUKCbpvO03VpWtwTyujHKM6+jGeQdc+zRyltL5yyUuOA6xaWihCVdghZea3gGhNug4t86A3lhgKdSJkxk7kKAIXSpxu2kBBXFI1CnvFBnNGLx+O8wyDv59DOQSDBxuoaoM1L/nPnYL+YzFZunlFEb4M4APe0iq9nVjkGel0mhUCijMF5AtVKTiR/eaVBAXhfftYt2fiiLz4Mgz66UYNFwY0xe/yCCeGIpP958nXnG0uQLKH3xayh/6Wvwntg0o5Y6q1chcfhhSL7vMNjMa9ThTeOPjWPrM/7vjK7d6qRO47NYRzjJRzcNllbt8278NhKrhtHfF0EsSqPeQmHDjRg9pzcKo2zDdLEz4TFj/7/vuzjFK6ObO/ThsRg57iREf38v+n/2467N+3yrKPHm/ZD5wuUtm2Xc7Rgvp6T3G6p9euO7a90x6RDI5FFdk+6a/Js6bPhBHBbVkAXcOXD9BLyAcer8lrn0PNjMpacBHN08A5Rhoarj9MRMAiwqKxv5F76c6fYZhZ2rYPhtxyPy4GNd69OOrqj2lNV44oZPIjm8oisgj3nxap6KyQuraHb4KG17WPKXfBbF83uXtqbthrQoSCbPXr0a9qoVU4M811Us3hKTN5vh7vjciSDvMBx77FEImM6CzKrvqUTnOg8eK+dz5N7f3YvjP3hS/Vp7v3ZvrDnjZMQTihWTcoGN39/7J5x83HHy71WrV+O89Rfjth/cghuuvQb/9drXgSDLMGl//P3vcMpxH5xQ56lnrBF3SgK1cqWMi9ZeiDtvvwPvPPQgvOjFL8JJx51cL3/amafiDW96Qz0umY/i39/7R5z4wRPqZS6+/Ar86u67cb2+/in6+kuMccfLZtoTFMjjZiHzGzbAXX19cPuwHZAngeZjRQRbxxFsGoG9x5NQSSUwsiUrubuIz+PJGIZWZiSNwtIx/QiIoWJAHl01CfIkJo9MHmPylpi86UdxB5bgLta2UZRvvRPV2+5E9fb/QcAX6BSHFYkg9tpXI/a6vZHYZ29QYKJTcBeufsueL5A2LPbD7+9H9vNfRDyVwMCyNFJ9ccQTMdTu/DFGju1e7qrmcZwqJu8UtwyymMc7MRxrx0SQxsQlrtf55ro9L4+ecjaCsTHs+sXesZfdbnOn9bVKldGqDuVs17tjAsjTTJ6KiGF6mxgCMI6MrB2jAm24gSPuMLb4Wxm1Ue6uEvBxp5V/q8ACN0SN3AUZPxdeQKDHHXX+z9QZQfor38PA2t64h/du5CaveeyMd6Pw7jeIi2ZfpG/WMXlKiIdpK1RevF6l5+WM0jW0/OO7UD7oXTti6Ka9JkGes/tusJhPs8VRZ/IWPMhTdpPe5wn1tFdPA+VOadwkm1J+TzsvpkClXMH556/FbbfeLjF5xxx9pAJ32s6jWybj7rQ3I27+/s244PztNzD33GtPnL/ufAwMDkiM1S033YL1ay+ctB1hkPfDm7+Pi9ZuH+vMOs9btxaZgSGUyxVcfMEFAvImO047cw3e8Kb95Po333QL1p3f3vXbHqylgm2PQJ3JE6DXjBlUHF5D8GYSd02VktEGxgrwt4zBe3wrsMcuKMaieOKxEQSej2gsgv7BFPqX9QnYWzqmHwHxw7Zs2E5IeIUKm4NGeGUJ5E0/ivOghAR4BALwar+4B/54FsH4OIKxrDTOGszAGhiAPZBB9OUvBoGelgacdeOzJ5+J8jWLP0ar8MpXYfyw9yKSiKN/xSD6lw+gbyAN+//9ESMHHDbrcZysgqmYPKYTYD49wyaZu/UddhTdTgxu2nf/meeisGon/Ps5pyE+uvjiteydd8LwrTeCub529EHlSyYsH6e6poA85ZbrBxQQoKeFAnfqJpdv5ONYFF4ho0elTH6h+W7LId8nDJ9yreGGkIuAIM+vwA9qosCpA3FUvJjrYeXbz0D0L//c0cMx6+vXnrUbRr95ARCNSqqIVCSF/khmVjF5YuyHDP52zXxzjkxd3XV2+y4a5ph5FOkWWh7LAf+1L6xNM/PemPUgTlHBrr/9JZxn7tFStKs+LmSMCfLoXkxxL015LhyGxQA8BbrENjUB2j3a8hElTP6n4+dmFk1moVKp4ILzL8Ttt92BQw89GMcedURdJ1PF3Zn8d8CDDz6E0085HU88sQlkzvZ7434YGxvHmWvOwv333Y81Z5yG17/xjRgfz+KsNafh/vvum8DYhcGcAXmbntiIs049BZueeAJrzliD/d70eoyPjeHMNWdLnafqOsvlqgZ5t8tq+9QVF+O5z3suHnrw4XqbXvM6MoprUCpXcOapZ064fiIexw9uvqkOJpuZxF7eA/+adWtn2frGYfPd3BBdaXWfS0yeCip3EIwV4G0aRe2RJ1DZeQVykQi2bRlHNB6RBOgDy/uRTMcRidKFZeloZwREAtyJwCrmgVIBARU2h1YsqWu2M3jzscx0slFd9iOq3vojjB32gfk4El1tU+5DZyP79GdJkqvE8CAGVw8jszyD2JaNGH35Pl29Vriy6WLymvPGMbceWb1w2oFuNu5Pl34BhZ12wc433oBdr/9yN6ueF3X1nXUqUicePS/aQpOr6rkYqxYwWimg4Oq8dRJ/J0lidTslk3bdvV6cSCWdghK6IIiTeBrN8inxFS1bbvHvHjy/Cj9wJVeeSs9g4IuN9Hd/hsEzLp0XYzKbRoxdcBzK/63UKRNOAqloCpnI7NQ1TXs6YXX5iK4xsbTam0OMnouhNAv1OnVOPTJ4RZ08ne6hzhVXInrRJbMZip6c++QH/zrp5shiAnmGVeP9yaQkshlSB3rdH1qCPKY64Edg2HTv+FZNsCxUylWsW7tOQN5hh7wTxxx9hIq54zaQ5OWsR6xpdmw9FGt3HgYGB2VD6ebvk7W7QBQrTz79dPzl/vtxinbTXH/ZFXjO81T4RqVSxsUXrMWPbr9Ng7/T8eM7bsf6tWtDdWak7C3f/wHWrV2PvV/7Gpxy+mkyqhddcAF+dPvt8rc1Z5yi3UMtfP6zn8OGazaAIO/U09fg/vv+ipOOU26aF19+Of7Pc/+vQO/tr99wF+3+DC3VqOVstCdIeDzUVogSumm9BdYAeU5EmDx34zZUHtyI7NCAgLxisSwpE/qG0hhY3odoNKJ3I5cGvp0RqE+T3FIAACAASURBVDN5SyCvneFaKtM0AkycvHWvFyEoL14hDsTjKNz8DeRHSqjmKogk0wLyBlcOImW7GN3rhT1bF9MJJDTHMYbzc/WiUX+58RZU030Icnk88/gjkHj80V5cZofU6ez+VAzf9h1Ymf4dcv3mi3Juq0ydUi1jW6WMgluTIoy3o1gKUFUhdWJhUnBFucUoF04lqML4uyBgcnQlwmJk0pX6o3bNEpBXE7ZApWFovIzF8TOw0P+pDUh/7pvzYlxm0ojcEfsjd+LBdeYoEUl0xV2z07ZwPD3mGPWUKicN7IRW5Iw6KjcZD1WO7J2PkhugxHyKehvczuURe8uBsB94oNPL96y88/TdsevvfzVp6p3tQR6Vq5gFXgtm9KxlXaqYcWuui6BWQ0Cld2oX8H6KRhsfesi0kXqo0xY1QB7zX87Eu0rFDlcrVVy4dv0EkEf3TN8KpF5Vs1pkn//sVdhwzfWTNnXPvfbCJy9cjwf/+YDE15k4vCc/5an1c75w5WfqMXmnnH46vnb1F3H9tddNUeeeOHfdBYjHU7joggsFIL7z0INxxNFH1B3jFci7rg7y7rvvbzj5uOPl+uevX48nP2W3OpgIXz8cE9jp+C+Vb38EGqrNoQdZXT13KpBn23AiUWA0D/fxbSj94zFsTaVQYDJ020L/cB/6h9LoG0qpHbEe0ebtd3XhlFwCeQtnruZrS7PvPw7l790yX5s363ZZ++2NyrpzkHtoK0pbC5Qbw8DKIQyuGkJmRQZjz30ZgpHFH5foDQ7isTv+BxXPh+sFGNxwLXa6fP4xCjOd8L6Pn43UUYfP9PSun0dzi2M9Vq1iW6WKfI2gjXYxhVOqOr5OuYwR5HlBRCcldmBbFdhWGTaYQZIAT8XeCGjTidPD+fY8xuYwrbFNBU4Vz1eP/QkI9GwMHLcW8Tvu6Xo/e11h5TUvwtZLT6knn+M4SExetG/W6pqdtl0luA+QqwUo1HyJ5Us4FgZiNlIReiypGhnrx3LjVR/5Gpkc1XyTRy/61a8hds4nO718z8r3n/dRLDvpxEnrb4C8APB03DgZaQPytIhRcwU71I2zWISfyyMYG0dQ0Sw6G7i9N1q92VY8DmtwADbjElOproy3AXlu4Oo8de1Xq8Zd2cQ1grzz1+G22+/AYQcfhGOOORIe89+R5xfGv3FMB/Ketdez8ckL1+HBBx7AqcdPB/JeKwzd167+Eq6/dsOUIO+8dRcgFgJ5Bx1yCI48hm6lig266rNXYsO11wnDR/dOMnkUfFkCee2viflWMsTkOQhG8sLkFR94HFviCVTSSSQGkugbTCPdn0A8Hd9x8K5F8kYVDzG/jyWQN7/nZyG0jikdcqd9ZCE0dUZtdM85Ed479kfxiSLKWwpwx0voG84gs3IIA6uGUPvoJ1C57hszqnshnVQ58K0ofOITkiOO0vGoVLHToQcj/te/LKRutGyr8+w9JRbPis2feG6yPBVh8ioYqVRQqCkmT8w2i9/WdM47FbPuU8qc7xyydCjBskqwyeSFnC+VoLVSVDa8kSfuYHTb5N8Vk2f4FeMeJq5cvo+VbzoRkQcWjtqmt/uTsOWmS7gvU88HRoOWrprdSKHQycI34ilFN8BYxUeu5ovbJkHeioSDoThBnhp7gr+y62NLWYE8liEeMuCPmyzDRx+F+E9+2kkTelI29pr/xOA1X0BqYNmU9SvhFSrVeA2Xw3q+vGZbaeK/5wzslUrwR8fEU0GAXf3C7bZAt5u3IQFffx/soUEgSeXImR0zAXmN0dOKFpaFWqmMtWsJ8u7EYQe/E0cLyFPZNBuqvaqNt9z0A6w7X7lrrl1/HjIDw5KaRSW0lieQlPvDvb8TkMdjcndNJiM/Ff9z+x3iLqpcQM8V4ZYJh3giOCiVa3UmjyDviKOPrnshfF4SnBPkETiegfvFXVRf//Ir8JznPk/atuSuObO1tiPOUiCPu1g+EIwW4G4eQ/mxLdhoOaj2JTGwYgB9gykk++ISm7ejDosNFKCn/U+F+1avyvl8LIG8+Tw7C6Nt/hObMbLvAfAf37gwGtxBK/3Vy5H/xqdgLV8BdyRAdWsZ1a3jSPan0bdsAAOrhhG95x7k33dMB7UuzKLOl66Eu/d/iXFKoEfWIfnd7yK15oyF2aFQqzNXrEPi7QfMq36Q9an4jMkrY7RSqoM8GkLqvcK4OvWb+lDQQuXHE7aP6RO0PARlzgnvWIY58Uw+P3ELlGTIJpdeVBTSxCVU6lNxf6KQFohFiJ2f/aZ5NU5TNWbjn78u3j50RTVJnwlc09H0nIM8jiTz6Y1XyM5SVCeQ3IqDMQfDcRt9UcXkEcgx9q7iBsjRVZPJGeluR3VNcfNUc2b7Pp78tgMQ/fvfd9h8RPZ8JoZ/dBN3B5DqH562HeLOpYK/GpSY8UM1OEroahVnGraf2oVZ0zaiVQGCu20j8OmR0TGwm+yKDcBnDw/BXjY8I7DXKchTYjAK3NWfDWSGiyWsvWA9br3jzimH6JLLL8bQ8CBOP+VMbHpiE9acuQb7vfGNAr6ookk3yncccijef9QxGB8fw4dOW4O/3PfnSYVXFOumBFdOP+UMVecZp4rwCtM6rFt7Me68/U5Jl/CBo45EuVLDRWvX4c7bb8dBhxyKDxxtYqQDXCUg71odE3gmyuUyztbXN+ziwMAgWgm/mBQOM1ofSyf1bASs3NjmAK4Pq1SFP1ZAbTSP8mgOG+nCkE5geOdl6BtIIZ6KIRLtldzANP1jELvNOAmlVsl4ePVSnP9Abwnk9Wzt/ktVXPzUZ5E/b37mb5rNRDCOp3jkgYj4EViFGLwRF5WNI4gm4kgN9gvI64s5yL3gPxZ3XGIigcE/3QMvnRYDlcYmBSPiBBnrLoZ3xedmM8w79NzUCUeBgiuzSSXSjQ5IfKWJuxIhBF9AHgHeaLWEosv0BwRkTJ+gNjSVyIrKTeRYJThWGZB4vYYoSxBEwA9TLDhWFQ6Tn/NVKeCOAiAM7GPaoQQ8rnPm15Ok6RX5XYE8lUxdeEAvwLL3norYr/7YjW73pI7qC/fClqs/jMBhjiatGxhCCYbJy0QHkHCSiDrMNbj9Ydzd6mM9w9aKKRAAWysetpYVi8cpILBbnXSQiliSTJ24hjF7ZPIouGKYO7J54zWyesrdk/vJAvA9D3u88uVw8vkZtmzmpzF2dcVff1uPQ2sP5KmR1JqkasHXE3JzzSomupFHr7dAj7HkwdZtIXDXKyipdmMI9iyCPZ1nrh0dNLJs/Ezlrhlep3S35naOoRdkrfgBKsUCzl93EW6940fTgrzn/t/nTBqX1xx/1yotAssMDQ2JMIsCeScjkYhPUecqXHDRWjzlqU8B1TXXr72oDvLef/QxdSkoBfIm5t6bLC2D6eSSuubM7/G5OFOBvLIrypq1sQLKhTLy1Rpyrg87ncDyXZYh2R9HLB6FJf7dO+awbB0Qy7tW/0qgN9+PJZA332doYvuMsWBeDvNlhQXjOYzssz+8Bx5cWAM6RWuZOHnz188D+vsRgYO4nwLGfRT+uQ2OE0eyvw+ZVVTZ7EfthDWLOi7ReePrEf/cZWJ8ujQ+mYLbthCzlOlfev8HUf3BbQtu7hP7vQ6ZL31aGZVzeITvY97DtHXpukeRDTJ4/VFb3PMYk8d4PAqvFN0yojbFVuIC8hQrZz50gasKwFO5ipT7pTKoCfLicP0kbNsVkKf0M3U5mU2COObZ43WpvskyZAJVZj6VqkGxgSCj5/no+/Q16PvM5DE2czicEy6VO/ptyB77NmGXZATMOzlUyqRQYFwef4/YrUEex08cWy1HlBRNHONM+sZRZByefFw1qnHHwnDckUTqZPHUWlDKm7zX+G8yfgSHjOOjWAsP7mezd+LWWXWx296vRmTbtpk0a0bn2CuWY/kf75ogNNIOyDMrsn5RIyQSVowMs3ymoCTpNrkfG02eDSQLxrPwHtsIiBv0bGrqZAgtgOrvO69EkOmTNWVYt8lqMekTRF2zKXZOjSc3BzSwI4Pn+8LyNhhTBZzLlSrOv3A9brtdpSaY7DApCzgmv7/3Dzjxg41E5HvqWLzMANU2G0fYbfNZe+2F8y68EF/fcJ12rdxbmDzFpFn4w72/x0nHNRKsGwVPVSfbWcFFa9cLyCNj+IGj6CWjbgaCvFYJ1sPXZ6tOOeNMPPrIIy3LdjJbS2V7PwJWbmxLgFIVwbYcKqN5FEsVZD0P9GuPpBJYttMQkozHS0Rh0/dhRx1NuW5monK7I5q+HciTPHnLl1Io7IjJaOOaNLkYP6MMj/klMlS88kvIf+TcNnqxMIqMnv4u5N+9n7xEncBBKkjDGgfyAvJiSIRAHr7xrUUdl+h94mOIvPtgcfOjMUoAErGg/23BDnyMvHJfeH//x8KYXMKaPZ6G4Z/9cM4AHt8JZM0UUFZmJcfRuEzSmOd7jf/RhY8AgIB6tOIK0COTF7UpAEFAQpfNGhwybgR68OBL3juqajbSKdRBHqLw/LikTpA8eVp9k66dzJVnEqorwWt6pSi3TyO/ongBunQ6CAIFiKzARfraG9H/yS/MmznPnnU4cofsIzhUGcCKgRTFUdkRY37AGuK2ypUXI8CzlNhM2MyXssKWqfRNUtaOy++zEXaraVXNCtUy2SrLQjpqi9umsV5MgnUd/IGqD2yreLIBQIzH+05AnmXJeiL4K1Vd7HTUkUjcdVfP5yL2n/+BwQ1f2k5Jsl2Qp+YlfBj3TfM349JpZoQTod03zaCYGuT+acxIu1AtGBmB98jjcwjumqfFgr/LSmBoYDuQZ3jOxmiQcdd58vSWi+mxsQAMcye8p0QO6dy53M6RP9rw5eOolAlioLIg7wf1UUOrag6Po4rD43m897efvUbPtEi+eBb42rVyA/Z+rQF5DSEaFVNsrqJdwevOpUZuX9+TEqvHY8Id2vN1vnSBuRmBBsjbmkV5NI9CsYys56LoAk4ijsGVTEqcQiIdQyS242Ly5mY4un+VCSCvXETAz8ASyOv+SM++RpoFdNuoMZ+VJDae3c7y7Fs0sYagWsXIPgfA+/P93a56zuurPvMp2HzDuUAsql58voV0rU+BvIe3wYnGkMz0KyZvWT9iufFFG5forV6N/Le+jsTOq5CO2CICQSNTbAcR+VAeVoHrYcvOz5jzuZrpBVdu/FtPJM9btUeAnE9XO+i4KgX2CJjDII9usBzXwbiDdEQZXGNVDyOVmqRQECZPx+QRrCiAp9g7pZBHEKdcFA3MaYAzlXxa+DgBelTprCFArQ7yCPAI+hoAT5nQCgQxTUMUfqDEacgkOlYeiZt+itQXvrtDE6ZXn/VUFN73JpTe8ArNPZr+U4wtQRUMbcSS+cwhbkcQtXlvK2glz1ZtRJp1bUBezI6JEmcqkpZzVG60mR0G6EscpDaomToh7JRoWF5zBQL98RqjVlSfCAjJonPtMM0CXT/p2VSpeVhxyimI/fDWmTWujbMSb3w9MlddVmdJw6d0AvKaL7WdR4oGKTrB1sT4vbobC3fWTexeo8bpgJ6/eQv8jUwmP13JNgZkVkUs+KuXIViuGKzJD53eIMQcmLg7efZqd0wCu7rbpt60UHCLQE9DOQK9ehoGDfAEcCn37kYkn2qNGiFuJhDg8RkwsZ0PP/Qgzjr1ZIm3o1skVTQTiRiy46M4a80ZOnE6k6m/QbwA1JpnWJPaQJKkLrIjY5L/GECnrittqIO8WQ320snzdAQUyCvXhMmrjuYkLx5BXq7iA7EYBpZn0E/hlf4EYonJXC7mae/mQbPqIK/EZOhLIG8eTMmkTWiAPO7gE+RRKn3mBkcv+lr++o3IfnBNL6qe0zpHzj8W5beoxMny/nMtJAtpWKMBCpu2IZpIIDXUj8zKYUnhEk/FsWjjEk86Ce4xRwroGIg5SDhkE9QOcT3uQ88Ogd7Y2w5D7a75K7Ufe9mLMfjNrwERnTC8xyuLy4cAr0aA56rE1kXXF8CnZPH1MiPL5yvg1xez0R9RLpu5mgZ5NSYrN66WKg+eyplndu2VMahYOYEK2igzEEK4Iw3atLAKavADGlwUXKHbF0FkTVg6BRgVwOPzhoaepGmQmEAF8iJ2AQHTL1Q8pK6/DekNP0DkoblT36RLde4dr0Hxna8Te8CyacQq1kMdCVggg5ASFpL9s7ENccdBxGbaCR+e7yp1UYl3pAHa8JBg35k4fTA+hEwsI2zebECeMZzDnj5GPKd5GRoIQvaO60Yxv4Hce+LaqelGsr8Eeky34AQBMhs2IHLNtfD/t3t59JgHL3X4oUgeftikzPdsQF6rW1Cb+Hop+zpgNQTMZOD0Rxak+n0q6MZUN94jXJ87GuCZHlvwdlkBf7BvkqeQhm0a2BoQZ3OdBnpzgCCvztzRm9oR11Z+FIzTQ0hhU7MANdumGH0DuEIgT9N56iliKWXNFiAvrGLZqgOrVqtYO5W/zjxvtbeAEYWqb1rVZ1xDS3VtpdMzXwJTevyy+BesfgLIc8cLqFSqKHB3s1RDEHHQP5xR6prpOKKJJSav0zUyEeQVENBdc4nJ63QY56y88c83u+uzcR3qSaODQARYipde2ZPq56LS3Af2R/7kQ2DzZcn/+A6sAbFsEhj1UdoyiliKIC+D/hVDksIllowhyOYw/voD4P1z8cQlBrs9FbXvfBORwQzitiUCESLzThXAuqqj3oc172HPQ27dZShdfMVcTFdH10id/EH0rTl+bhk8ZpvwjDKiiqsqhEAeBTf4IUNDZoYGfDpqISkxZQGyNbpr1kRdU8XKkbkjI1XVKRSUu5soSMqccLNTu2M1st2JizfZOBXPp6w9xSLSkFIbpI5d0vn3CIZ8OMIYRQQQUQiEINSX81kbv69K2gZJ3UBjc9xFasMtSN/wHThPkC3pzeGtWobcQa8RgOdnUgLulOCEDcYuGZCnxiIOII1Afie43YqYQxdJB8wPSEELzzexh6q9StCGc+Eg6SQxlCDIG0S8CyBvqhFpBT0UC6zmSzRJNINubjfOC4HeaJUPKgtJG1heLaJ89TXy8WYxD/bqVUi+91ABeFZ/f2NHokUnegPy9IUmY/ZMO0Q8iD6sBDetAUGQz8P7B5/N8wXgNYCe+9TV8NMT0yzUAZ1WyzTrUqnNq5g7U0bAkLB3TG6uPorFa2SrCDPEdJc0bpph18mwG6jBg1OBPAO/mHicqpfhw6RKyAwMaVdvsyFtWmZmQoG/8Kxpjk+DPNWXpWNxjsAEd00/X4bLl2MsipFCGTXLQmoghXQmiUQ6jtgSyOt4FUyMySsiqCy5a3Y8iEsnTBwB30f28GNRvmXhCXGU9n4BRi87DZGIYjbEHPACBDXAGYsjGPFQ2TYqTF4i04/0sgEk+5Nqg4ky1Vd/Fe756xbNikh+/GzEjniv7KbyNUuAR3l3upuZBM1RyxJ2gaxT3b7yfRS/+FXkz/7EvBmL9Cc/jPT73zVnMXjsuAiq+AR1AUo6vyDHjm6Zyl1TAWd+6AZL241jmBSXWI415fZdnSePapdU2CTY44dpEjSTJ8acUmOERTdEY0gpw5+VMj7N88nCEewoFykCNipqegLyKOlfhC359ZhM3dNxl46oT1Z9FzWCIYqziBeBYpRqwvBxdZAVjMFz47C3ZJG+404k77oHyV/+Gggnk57piojHUHrpv6H8sn9H8TUvhLtiqA46BODpD4EbgZ4YjrrfQBK+CNbQuB1D1LbhaJAXBoXNTSPIS0VScwLyOHUqVlOZtCZn3nQKjML0eUycruaasZyDMRsOGc3xLNx7fovqr3+D2j2/Re1Xv5129J0XPR+RFz0fsRe+ALGXPB/2QEZA9HRHt0FeAwI1XzkUsyd597jzwN0RRz4K5E0EBUGxCI/M5rwVS7Dg7r4zgiQ3JOpwTnrRiLcLMXdyH6rAXmHs7Ah821EAT4bHuHi2hrQEdsoLIOyq2WrEuQEk2zktmTx5Q2p1X3kWSZxfGESreD7lqtlYQw3hp4aXwWQgTzaQlkDedLffgv3eyo1tDVAoI9g0iqBQgU93jMF+jGSLKFZr8sJmTF56IIlUhuo9S0cnI9Bg8gpAqYCgQiZvGYJ4Sj1E5t2uVye9Wyq7w0bA9zHyin3hLiAhjtruO+Px716IaIRqexExAiWCwLcE5FnZqKRQqG7eBlCsIRZHNJ1CJB6FTal2iilUKug/8ThE/rlwBEgmWyNMED50641ANFYHdUocxEfRU3m7CEboxtkXscHYIhr99YN5vb79PRSuuGqHxmnaz94TqWM/gOQBb55zBWbJGa+ZOwI9/s6YGAI4GuMJx5afTEdBo17tYDfcOKuej1EBeUyhUEDEzgqwU6qXxs0qLD3BPQll/ImrpTBc3CmPwvdjqPhMkxCFI2kSlA4/QZ5i9wjyCPC42BmXx1g9fmgM8tuoZvwUEyjpHCyyewRQBPlZAYuen0AQJBCxq4igCjtfQvynP0Hip/cg8bPfwB5rX+4/GOxH+RXPQ/mVz0HxFc+VtEnK5ptoxE8N8iT9u47tEd9rRPX9bQBhczJos4bnEuQx5o4iKlwfJHEN0Oc8TnZwvZDFIzPMtcV1xfOMOqucZ1gwnZ/OffRR+A8/Bu/RR+E+/BiCJ+0Cb+ed4e2yC4JdniTXtsng2jbiEVuAfjvC5b0Cea3BngYSQk/5gOcCtiOf7Zi8chnegw+r5Obz+AjiMfi7rkaQiAlTLuJqZOt8Xz7sp3hmcz04EQXuxCWTm0kKYm3PUeotg5C2jYqJ42aHAXkm8q5h7U1gCHWOTSrvNvNtkjZMNiW0G3kTwFMxdwbkhd3GDZQN/zTbG4oflOeLjsmbx9O21LRZjoCVH98aIF+G/9g2BOUqEI8hWD2MLZvHRYSFi6B/MI30YFIYvaWjsxHYDuR1QXjFuAXQCDQuPmyVKPKJa5IyaNp5cXTWm6XS82oEPA+bd1o4QhwP//FaERQguKNxV493pFXp2XAqUQRZH9VNOfgVedvCorEYUTLYYk/5ARI/+x8MfvbyeTUVM2kME4TH336A7AxTyt/E/lDlj8xBLQAStgJ5GcaQRW0ktFhI/XrcUaYy5JevRfnL185pig1rt6cg8Z5DEXv3IYgkYmK4zrXTj2HyysxTxTGT0KJAXF8F3DmKBTXy+TJu9UYGqHoexqoljFYKKHoEecV6vJ0x4GXXXhtX4R4qcQZuVEThIyYsHnPlcWc+Iu6eyuHWDcjkKQYhZudFjIVGm4BI7m7Ibj2BnVH1ZMnGBqAXJCStgmUVFMgLCPLiogTq2BUEIv1egcUUD4EPJ1tAdDSH6Ege1sg4rG3jwNYReMsy8IbVx182AH9oAN5Auj4e4hFqct41LWgRAGrlrilMXiNrmIpr9pSAiohQ+BPcO5vvk7kCeXxncgOFOSgJ38mO90UsvXGiFoQwNLqBwprr38kQc20Z5U26/pIVnpIB1IxWqeaDa1PSNYgbtnovcz1yXbIuFf83/ROk1yAv3IJGc8jkUbaWII8iLCI7qrcg1Bn+o4/B3za6MDashwYQ7LS8LoBCkFefdPlVbcwIc6dj7sQxW8fbGY+L8DNEAS0zegR45NQYi2dYvMncV/U4tgR5E5U0lQt5ox6VPsykXVG/y7cmrZiewGZHTBMDWN/tahZenX4ZLpVYYCNg5bNbA+TK8B7ZApC5SydhPXk1Nj68GflcUXabGJNHNm+Jyet8drdPoVBEMLhiVikUjGHDYHAahnwJ8ebljiB3GZkAVin0qRdRG++Pzju2dMb8GIGai7EDD0P1rl/Nj/a0aEXlhXti8xfOBiJMBK0MncY+ojrBCmzEghiskg1vaxV+3kVQ8WF5SpxC7iNbB4n7PlJfvw7p73933vZ5uoaljj9SEoTTkCDDYJIxb6v4YoyaFAA0AAnsBqIWlicicm8bA3TCve3TdSwnQK/4levgP75xuibM+Ht/xUoEB71dRCLiK4eEizJxb3P9vBFvMvH4VUa4MsaUeIZiSBrPwObnIJ+aFa+K8WoO49UsSh6TnSs3RFmTYjgp0CJMlNSnRFLkEFU6Sp8rRUwydoxJU26YNPIoNGIL8Kv5Sdk9jzvjorpJtkuxW/wrVTnpJaPzzhEABibhOr+neiWvWRGw6AcJuV7ELsNGCX5QFoNSpd5Qbp4UjVCbgUrshIBSBFP4n1x34ovBgFd+38q5RN2zBJoEbiqfmBokFafHv3N85Uo+BWy4kdMAeUaNVL2pdEyexCg6SEaSGBLhld7F5LG1vK+Y8FyYXoK8qC3r1myG8j7UafJks9Sw5vwbhX3YciPkw03Udo5slTn7mBdRbToo1VxVt/pMAxZDF5lLkKfmSBa5vqm0W7L2GTdsXlAswfs7BWjmWxzeZLNjwXrqLrDiZPNULwOdI1DF3JloW62aqUFQON4uXLNa8+ZQwKwejydsnvnWrPzms5X6pcDCCUxec10N8RYD8JR7pmL/FMBrzFr49jaMnRTRIHChzFY799hSmalHwMpntwXIleA9vBmoubD6U7CeujM2PrQJubG8LFoyeQR6dNlcOjobgV4kQyd7R6NwrKpUvwj0ePClwZ1runb1RfkSs2RHu5MXSWe9Wyo9L0bA85BfdxmK81CIY+yot2D8mLfCcqi8p6XiDVtQ3zlVhk/EisJxHViFAHbZglOzEAkcYQXo3inKbmJzUKzFR+ycj8H6xS/mxRR00ojE61+HzNUqQbhs2HgU//AxUvWxtewJO6/V3GWThoCFQiHL4o6wefwbN3EMYz/h2gR7T2xG5eZbUf3Jz1H7yS/gd8ONKhpD/tn/B5UXvhD+vvsi9vSnIJaKS+5UGsGZqC2M447YWKqbUSGDzLhkhsye7aaIYLDqVZGtZZGrjqPslRUw+f/sfQecJVWZ/al6OfTr7pmeYRgyKsEII4qiEkRUkCBBAXFX3dVFkBxEkihJchxQ1L8iiLiCAuIuLCZQUUEZkq6CuMRhmNTp5fcq/H/n++59rzpNh5ke+D0E9gAAIABJREFUZpgut7eZ1/Wqbt1K99xzvnPMUE8mIsy1qvwPh1WU2cW0VkcGTTb6gHVz/CtBng7qTZgCPAK9QGMRkrGiSDRDAXL8RAdqrkMZZlJc9sS8RNg+deKMOUkBb6x388KU5PER5GndYA0OyrpPKx0NGc5O9lDivIU1pDyUjF8AArTosFSFWyoX1YMafThKplEz8aTtEgPBDuC/2Wabk8fBaMPUkHKbAYKA+xWLpda+bYA6QTNBnrprdk6b8QqPmLWu8q400RopqgqMVNIyfQR6bBuvYxr1tAbxtstaDMnE7nhKiMnKy7vZ1e3KWTf7nRhU1H2tbZDXuneE7bLh3yFCTrYZ6XPAsHNh8dafxWF23ry5LXDEiTbrlGlPs2V1xwJ3I4/WgjKNL2jX7LbXtN687Wl3rcez0QcKwNpCTq3FszEM7cknG4kgmZpR/+UocmvN4QyFoOtsyeT6c/msdy0dCvIaHtCRBbbYGK88vxSDfUUZTBVm5dExK4eO7tx6d4CvdoOnA+RROkLZCX84U0jLcCsj4MsjwxqehIuupCM24axLESO5meW12wM04vj2TSidte4YcQyc/mmUjviwDApkwGAll2awZweV9j0lEs7QRdyPIxEkkEISaSctFuuJmM68KltjXpeeh8YBH0Pw7LPrzXmVgPDf3NNyn+TxEORZJq+vobU/BHpWJsTu42QNJZu8twkgCpzEibsyqTPqQNG4wwXFEhq/vB+NXz4gP0Ff/4T7KujoQPVtb0dpxwUo7fAOxHI5JLvzSM4qIJbPwOFDxZzTrpTKSS0zMpnB64QbNIEVh43FV/kNXkeNoIlic0B+FORRbqmZbpaZ4sO1xUBFWOh2cLHOxNMcRS3TCdsIfNqfByEBkhqviJWsMITcgwaJcyKuGaQFDGrOHjP2WOPUEJdKgjxllCgJJRhMKnsnfy+qC6gxQWFtXxDEhUEk++fKdrT2j0cm2Myi1JZ5SlSgF+1FW8dI4yPKSdleBalqLKN1hApOeTn4cKVNdAYVaGUiF7hvyyqyt/SFRFCdIshLdqEjSYfZ1Y9QGO2k28F608jzpOxK+qu9MECd9x0XgjGblWfX0RB17TuuFS2JGOt6Z0kFWXlbSmFfw1NhvF81kCcXDA/eR0hDEpfukkBYrQHPPL8esXj2XDvA1lsCmXQrAoH3omXx9P7Q/zdRxssapFiZ5tCtRYGekVa2GDUjqJT926tIXV71E60PVumnLjqxpHV4mrNjvjekLpAf22eY6gUmczwTeNTOrLKe9MAQkBfWmwhzGYSbz1OQ1zsI3/PR1VNAZ08HCrPHyhpZT472VWjmdIA8zgxakEcmr+qx7kENsChbokEDQ5W7Uy66k2T1VL45s7wWemC0eXZzXEGA+h13o7zw26+qEYe33VaoffZA1Pbd1eQqmVl8kYqZUOlRan84SOUgm6xdOpYR170cQ5JjWSRjWtMkkipTUCAciNdcvwLCX35KZKt2IGGZPEquWYtX9gOUeU+36oB0AofyMTUQUXlZTzom9zdjAKL1Q9ErvDVUl5GpzsT7/QMIV/YiXL4SwcqVCJavRHPZCmBWNwbDJPqDBPqTWQSdnYh3dSKTTcJJxeEm4iDzEe/Iws1lENDEwAwqGAMgoDPhICkOjCPN2tbFp4+CPMPkNQdQ92mK0pZsGa4u0qVtUGCD0UXUKVmaBHltcNQGeRYYsHaPg7eaMHUqMyVw4nXNa57S0YyCPIfMT1My5xiknjCyUzJzXpiAF7AGkA6fBBpNpKTOT81buC0JVBeQR4aOkQ01QPLryArouYmyeWy/DS03w0jDctiaH8qpCeIUkIZgu8gQsj5QaxFZK6hHz7Y3kIgxWN7UHoaeMIjSZ+a+131qhEIqnkZnshP5xPSBvOH3hQV9th/Yd5xcISjj3yzIU3mlDvjJBLLmk795/kSibGrzRrnkW/e4TMCugbKJVxXk8QA8D2HgCcATkLdkOZz1jMVrAaXZs+FvvHFrIk0mDieK6IYNIxTg8f/I4Ft7ltE3JqydGKXoE1HB13BDFwvybArf2CDPsn88PUOyIU0ciGWi9XpfF5/Cr4Ux2bp9DENAXlBtwM+k4c+fg5efewWDfYNy5XTP7UT3XAK9wrp9NOtg66ajJo8vGjrwEeCVWJNnMqE4CykzkXwB0QEs6aA7GUOnMW2YucXXwQtkgk2y9TsWHMjv0d5K/KzRQO3GH6D+vR+uVSOOYMtN4B2xH4JP7g8nlWrNMLJ+hzbqXuChETYlO0t9vnRoZK/LqINfKpYWGReBHgFfwlG5Gy3veYlriLSpYloP6hKTu7wTXbfdDCTaWaNSlh9oBICwdsJ0QCZwyOj11yndVJAgw23jeUC4MDfjYnY6JmweAeBo93Z0mBFlEKKjAd8P0Gz6qFSaWPrSSvQuG0S14SGdSSHfkUZnVxapXAKJdAIptp0W6pSZSm6UQgMSeqx/s+YmCiTaLdIBbrv2aF15DvGeIsgbaA5goNGPqldpSRdH61EFJjpsknBvY6bhOgp+NGtN71A1XVGRovSVMHm8Z+vyiQ72GDmQZaWeALmGRC3QsdOGsHPSju6Lmt/HoHQBeEYiyZl6/o21eer9pywBZBDJsSMlmmWt2WsxjIpaLOAiuInTyZYGMnLOLJ9BKTGD2SnH1NOpZ53xCYxy4IdZU4uYlHaxfbyrOdBNujUkYmRGlUVkjaF12LTTVOzPhBNHOp6RIPRcomPamLzoY1bdErXOjoN7HjUnRhuB1u1xwpQTFzwnfI/yOcNzbc2R6r5OpnLylBJllXyap9k0XtzrEsjzeU8//Zy8a9bHJUymUHv961tNnyrAE5hmWTcBeFo7N/L5ITeMqb2zLJxlCodfNGreotDPyjWHM3mGzRsj/kAnlNpy47bsdBov0PXxQtgA2jyCyQuyGQSbbYQlBHkrBxH4PrrmFOSHbN7MMrkeGBPkZbIifZi4IKC9X2u8QnmJlXZREkIpCqVfmg+lsk1KqLJxzvjP3NyTO3Pr1tqUkjUDBiObgaMBThbsKWgyxhBuHMkwjkSpjuZNt6Fy4/cRLpm+4ORgXg8ah++DxhH7wunMIx5LIhXjwDWh9Ut89RHgBXWUvYocA++LJGvtHHXhU1yghixcn2we/56MJbVWz5hdaL2amrEMcZBdh+sSxwoIt3JMVYi1IdlgM0Rf3ceyqt/Ke1PWw8i+HEcmbijf5CBTg77bIIoDliGyVgdiNGFr+KKeEU0vQLXaxMBgDa8sXomB3hJCP0S2kEGuK49CTx6ZTAKJJO3T20X+BDSyDwE0ZHrUhtz19dxKaHJcJXwEgGIEZZwu1xXXXwV5danJU5BH1ovXobq5Dh2oCXxRIGRyDMUooeWKqSYjWpPHgR4nMtSgREEe8/P4u2pqcMh+ESRl4IIsKSdC1OSF9XP6tNZ6vxhz9ZymgCjGNCjwImNqTF5crm9ApTVzIRtIvEf3zpA1dFHITyCjtXm8P9tMnk4ySOWhk2yZtoh0VRwDFbyqgQsZw7yAV0o1xUE0oJyTMsc6Em5NIh7INGoURZvFi9bm8T5nGHohRSZv7YA8snUEaqqAUZMe3kvscwsA9VlqjFIEFGukCUGgrZlVIxWntQ3W8I014bIm3iavOsjzPYS+j8AJ4VeqcJ59aUrjl2hfcArgJWPisymlu8M6ilfOS2GIkrl+83CwKZ/9q92hDmpbbIEgu3olSAqmTO2c3PdtMDb8+aFPec3DY4qeMnijT8/pRJmtybNRDJaNs5l4nCgaaxtD5Zoq1ZwZA672ZbMebmBkTV5BjVeWvbAMAysH0ag1pCaPL/vO2TMgb7LneDjIAyMUuumumZOC9KmAPB3Yt+dcbTCn1PfIi0hbyXGZvIgm4eA12eObWX/N9oC6+bUHRHbrxSbd/yotFoxsWFNm1NugT00hCI6SyMVzwoJl3Awqi19A7b/ugf/AH+A+uAior4HZ11QSjV3eKj+VvXaGN7cLjhkwsq4mn8gjQ5mlq5l4fuhJzdNgc8BInRIixWS9HUFcdOGgWJkDrT+Lviw50OIMPAEeB1RDAMM6WJeYP/9sZMcJCLfDbzvbSqlmfz3Akoonzny2TkiOmYDNZWae1ulxIocySpGVRWZurXRba4fUdZe1uWKMYmqy+LdG00e53MDKvgqWLelDaaAiRv7pzhwy3XlkZ+eRTcalrzmpJAYdlK5FJpjkSRR4cH0P8SYlSy6QSCBMJwTsJeMuOsl6JNR6PmoEZYcdLQjSVjyuckhi+2pVMriWJC9ycSmI0xluy+QR5A02+lGjXDMy4SBmJ/KgVbmxgCHaq8tEgw0wZm9RqsjBFk1SmhKCTDmjOllyXQJAOmISJLMmj0AtDT/MCWCTOupYAyAgIvgyTJ9KIynlLEudm8gwW/VvvEd08BeXNms+XcgYBdDdkuwUzVK0FkdOkXm2WIdNHpN+V98nGlrOnonDdbNASFlmXYCn3I8mDF04PZGNdhjgyr5U5o8gMBUrGfZRTWisjFMHuTpJE7C2i0dHd81YBp2pLnQkOuR5Yev11uyTVbfGttB8hTWwNDsieOM1OScdk/tJWDuzY3ut2O/xmpdpWVXnycIJVW6L9x+3w3tsrEkMO5djvE1b0tmJDr3XJZAXLF0hsRyrs1gAV0RI/1hsNgzkWQBYHbaTjjUE9Jqze9Ccu9HqHEIb4A3LxLMb1XNrn7j8bwKzNgs3NvCKgEez7XZsgjKCGt2wCpBnGjFFFepq9cvMl9edHnDKxd4wLFbgP7cUaHhwCjm4W2+CvmV9GFhZRGWwjHx3DoVZORRmQN6kz9x0gTzbkOgNbAvDbW0IB1N29n/SDZ/5wqvSA3W/hnpQR92rwQsp0dKZQbJ4BHViCmFYPA7KWteByI60PogDJwKtbDwntS4+fDSaNVS9Mmr9vXB+/XvEH1iE1G8XTTI4OY/6+xbA220n1HbdEV4uzUobqf2OSrAo/yKTR7ApoecOZ/s5A96QwOnWwC7ZJQM8mqpEl/Ygqw3v7IBdpI0ipxojCzIIUJO6xFc3IDz+pu2QO/bzSB+478jw4DGuLHvcBLI0VFpS8UWSbTO65NUeYTA5mBQXQEolDXizn9kIFQ4++Rzgb36X14/Kuk2NEQPEmz7qlTr6Xu5FeWWROjbEM0kkchmkOtLIJOhwqgX+HOjKRBINJciEeD4Cz5NBO40ZGHkRi8UQSybhZtNAPo1UJin1gx1JF9mYmrMoaDDOjgai8LllB9BWAjd8wGzFhGQS2Q6Cz9HCpLke1Q2idJB7RiWvqZjWUrG/yLJZuSZBHpk8AXlGXsq6uvaki8l+c2MG5Cl3ThBGXoH/8oOGHJOGoPNYHGW5ggQaQUZD0l2CMILHuMzm0/mSJivCfLE/TDaXsHaUeIYEedyuTsyIGl9ApzJ3XD/mkP9Q0xd13PQREyaP+xl6sVlTGS8gi8XJJOZv6TrC0Mn6BCpkHm2UQyTGROIiUpLVR6Cqmzc1QwIGm4g7Fdm/1mYamxKDcMjIEyg3fLaTkw4JeU51JArIxbOIu6w1nCjsmdwj2jLnCvAU6PFaYC1pV1InQFbFMkdz9Lhn9i3r4+mIywlV1sHnEurYOdoRtCdh1W1TJ6naOXnjHfU6BfKeeW7MycLnX34Z11z/dTzwp4fwlxUrWifpzT092O0dO+O4o4/CnPnz8axMUOoyGshbjhBLWS4EBxtzciXC6m3kOJizmtdJQMnm69qSzcldTbp2i8Ubkotn/hbZYPs2tDV5q2bhVAY6lMlru2oSJNpavvGumqkc1cx3Xks94JSKJkIhAvJir9sEvUv7MLBiEKUBgryssHmUa1qHvNdSJ0znsYjsx43BqZblB/Uqwq6e1Wbyxmpz9EUUnbWezmOc2faa64GyV0bZK6LcLMsA1AK5qDOdDsaU7bO5c1r7raMLzWGKgXVthSTnPWkK4Ql45EC2QQDJInoOygbLcHsHkeorI95XRIyD/BV98HsK8LrzCLoL8Hu65HfYmZfanXg8IeDOSr7a9XX2xad1PlYKpiYUyhQQxJJhzMbzMqhTOabm59naIBlADetSqaExA1yVUo2dMcXA9LBRR/W7t6D2vR+s1brE+JabIXv4wch95gggX0AY15qmycym8jhZc8vMPA5EyTyoS58BK+a9bu9vncxphyxzsJoVhq8dtszBJBeaRlByZl3/xMjGD+CxLm95P6q9RXjVhgBTJxZHPK2GKwkyFC4dIK1kLUDghwg8H6Fn7PR1whoOrfzjccTSScQKWWQKGczuSKKQiot0POrA2TKGMzl37Cfhkkyd02ggj9cCARwH2JTIiVx1qMmcHF+NjI2nIJnfYR/l4lD5Or9A7k2MV1iTR3dNyjUtyBOoY5w2hQMTACITFoaF4sSF3G2G3WStmk606A8ljQR2jSCNuk/mLo6Ea2t2+F2CMXW/dEF5I8EVc/d4v1IOSZBHdozgSb8nrpaSoUdZJ/fG64t1fWL9Ijl/MZcMmspLreWRsmM6OCRAZm2rMncKTLU3lHlU6M0YBjsIt6HvohVQVlLYS25TpakiUxXHTXUFpWsmf2QsGjFZYg0e+6tJ5jcC8sj8Z2M5mRSabpDH+4kMOa8P3iNkmMl0U7Y5XvxdFDTzDPIa7K1zAkBZdQK90YyQWiUWNFjytb8J8iRWIaYxKeNVVEwfyDNc61iFadaF1PdlIkfeP3/754inWn+xiPMuvgQ33/c/OCh0sJcbx/aOi4IBYw+FPn4eePiJE2L3nXfGiRecj44OVYcNB3m8ql40Mk3KOLvM+4DewJR3zoKDeaYmeOpvXweVbbczMvSpbUUz8TihYaWa2pfDoVdbqaDsvNbkrkpCGQV5OomiTJ79btSsZQboTe3sbRjfGhXkua/bBMsXr0D/8gGUBysSn0C5ZndPJ5wxivw3jO6a/FG2QF6lBKdWMSBPw9BXR645+ZbMfGN96AHKMjnoLDYGUfMZfqxsnZWKWSbPWqBHzUoUHLVtygmasomsqWfjgNZD3a+LAcpQgKYud7ItGbipsQTXa72tjGyS66j8su2WZw0plEtog0952dkQZWMUQ1axK9kt9TdWKqbHp7KthGtYvdZoy2bjKUCxZitW8jfa6631QiXY6xtA7f/diOrN/wl/6bJpuwRi8zdG7oiPI3f4gXAzKYSUKyaSCJNpgIxKRAY2XiPYfjJtHIhyQErAR+dNNVhSzjR63JbdU7ZOB4w0jNBcLmXw7LVBeZnU7RomzzJDlCA2GLcwUEa9v4JmneycONyYzDAyxAbkCeA0uVmUcJL54+A2Rpih54ujZf472ZFFriuHntlZFLJJ5JLKCrYSXVogoO0OZ+3tRxssWzaGYJPRMcRqNn9MtmlMMphPRha0v8GJBQV53G8+rvVXrGkkuCHIk3uuMYCqz1DxtsCK17NlzUTa6Cbk/tCaNIXurVo3sdfXGANOasRcArUEmkFKXDMbAaMGeO/wGiaLRVkna9YI8hpA2JTvOCIR1ZoduvBpLp1Bz7JPAklGMChICpFEM8iKLDIGH3EBeBrjQELR5vtpTavJzwtYQ8c7kYCR+zfso0zcEOgpyFNJKvdNSSoZS9UEMzKBbaKLZhR06kCXBiseEhKGrqydAke9K+N8zhAOhtp+9ill3QLy4llh9oY6fY53t0z871YN0KqtE4dMLWmwAG8yw2W9T3mdKTPH7fBneFqRwHnDftdatYB6r1LemY6r9Hq8er7pAXltgCcyYcO4aq+2Jw3lvhCQFyBoNhH+Y2hsDQHeXocdho2WLcclsVQL2I12dgYR4ny/jr/3zMbXr74KuTe8YQTIo1TzxTCgLyy2dlxkzYYodv6/MABr8zZbA7V5ZPLI6E1tsbWqvN+ikzcjtzY+yLN3ub0ChzpscvtDoxOsvYs5f6vJak7t+Ge+tT70wIiaPMfU5L387BL0Lu1HrVJDoadDjFe65xQQi5ni8/Xh6NaBNo4EeTXD5M2AvHXg9KxzTbCsAnO76n5DgZaxGlfGQObblcUz8kyGINt8Lysvs052llGzAIy1fFGXOwsKo2DR7qfp0zShzUHZiAMydHY7rTbYeiXLMkYqW4RxMowHB3g9mTnIx3Pg9mtBDV7AgSulTjlhHxU0Gsc/wwKyFWSdyNxY1mqsAVmbOXPgEhhWSgif+l/UHvwzan94BM3f/mGNBIS7qRQSu70Hqd3ei9RHPoz43NlwWGfbqOsPYUA6gzCR0tgEmpEMpwrGoPi0lkvNHmomVoGDSQI+AjXpB3P1anizDjKNhY0Bgjpw4C5tLZE1lpBC/FZdL2ukSBA10KzWUOkto1Guw2NuKusfjQkFJ/goqSTTaK08KBfkADmbiiMRdyHQpeEJSAwbTXHlzBcymLNRAZ2FDLKZBJJxDc62+1dGrF0rZ0HpWOdXmDwTbC1z21a2auR2/DvrrVjX2NfwTY1yaKR5CvAYLcMctxEgT4CMDrC0Hk/hMT8QZkqYMMuqWdt1237l0wQiUdYZpiT7rupT2ijw1DCUKr9UBk/r6trz8vaobd0NQaXO3uuEiYaba+Cy1sY1Atax+Yg7rMWzFu46SOezQuwepO0aos6YBq3l1ZiGuIS3898qD5cQdcniI6tI0KmW75blNL2AmEsTmYZIPtVDVMEoGUAevzVLak88Rc2VdIusIWZdLuvxWKO7NmryWte9UUJYtngyAM++OFRhoNMuwwPO7WSMfXbZenmbx8evpeLKIloTl1W1YbpAHtvRirhQh47WYg2I5DcpYLLY1RrC515srWMB3hsE4JGTm9jy46CJm+Z0Y+Gtt2JOR8eQmrzxQN5o8s6J7XXoWrUttpyi+cpIENbm5UaeRfse1Xsp6q5pJpU4IyOPGvsksM9ufW6oa6carmg+nn346+NpxlRlKmd/w/jOUJDX1DB0d8uN8eI/Fotks15rikxTQV4nYpyxXVfs0daDczS6XHOGyVsPTt2r0kS6/FE6RrDX8NtyTbJnBD+2Hm8IyDMAy8qiosYtVropwC0aQh45OivQ4kDQWqlrvZLWANpFWAoZ1DODSy3R7fZbTKMxdxAGMjJYsPl3nKmfne6RWARKNyteSQxZ/IDmBUmVb7pxpNwMkvKTarErIrkTkDd6zYttZ6TFCvJqFTh9SxFmOkQm7dcaqNuA8F9NLiDc7e5C8v27IbnnrkjuuTvcjrzKfYS1CMVh0vGacKoVBXoEC+kskM4ABHtyHqKLfbmPfrlplhulhxqZQvaK/7Y1dzqUV5aKn1nOR+zhTd2Q1EMaYCT28EbmZNflNhQwBmg2PAyW6iLZRNND3Nc6OwGLRJbGN1LsPXgsbgzJeByFFH+7qDHepVRHtVhFfaAs6ydTcXTPyqJ7dgcKnVlkMsnWO8RiKL0GLQhY9a1n2TzLyPDfAnJNrR2vE8o0iw2tveLkgNbjsf5KDWBychER5NXlfuMPjY0IZARkDgN5KosWu0phwaISRHsOlFmT4b7cIxSh+QL0CJiYVcd6NR6lMl6sX2tbnVuAZGfmdas6OaMyLZUyai2euneSJWOdJNkxAjXW4RkJt6nZEcZe/sYJItbQpeEHbJeeSTp3xhnZ4FCA7QlDKyAPGeOcyX0TxNmJmjjiUvPH9iuTR2MW+wyxw1t5jkj7rATUMhXK6llZK+WvjEphEPractdc0w/26P0sZzFiitY2+eF8iZkgoUTaZkxGJijGe65NH8hTt9V29mMbQcj5lOeFKxNYDpUExTLCl5a0uvHkr34VT99zL74ujO/kli/SNXqP3fC1iy9+VUBeY5NN4RU6J9doWTvK4tk8u9E3054o5T1oQF7EMEX7eMgL2fzD5u9pbZ7WALdz9ewEnkxqzmTgTeEcbhhfGRXkOVtujJeeXizmK/V6E52zNUKBPzMgb3IXxnQbr0yuNTNrr+s90C8gr1/kY82Atukq10wMA3ma76T1QFZiZgeew/PzrGOgvJoi0in7OV9CItQU0xZlIjijz/3rLGFkX6bej2IvC/Is+LM1gdyHsh26KLMRFwBHcEdpFsEeQR5rD1knyHpB7oeDPgK7fKITuXhBJFwKPs22DMAbf9bd9A37qVaG07sUQa6AMFsQGaVSVzoz7fcPIly5EuGKlQhW9CJYsRL+8hWIzemB2zMbbs8sOD2z4cyejVhXwYA6Fo0NFWapvT4U6NWqsl/W4CKVBgj0UhlDV5nWtwD0GHSenCudxyV7VwkcVI2ZiNbc6cwvF+IvgpjhIE/r18gGEhwq6yBmLUpYyfYJAChb43e5DnP6aKYS83ykWTvlKcxwWTxE1RYz3ViPxEkHOn3GE+hMxkQiynqj4kAFpd4SyssHUa3UpYYtk4lj9kadmDWnE4WuHOKxsQ0qxrpHh01ey2C6wpy/gBERxknYJbCAOIGy5oqgmNcjrx/2D+vxrIsir19edwR4/Y0+ycmTq9/cA9a12Aqj7EQJ2XVhwyMNsoy23isK8mIO+QayZ2TESgBYq0aGT/0zOZGiNulawxe9P1sh3TKwU2dP3j8GChrTlKGsvr0PWy6Yodbi8kfBNHP5CN6yEnnAmlw6d8aFVaQbqKfxAAHPMwVyMeMsSn9DAktKulNIuA3EXU4Aaa2iHkv7GSFhBAS8AkC1ftgOigUQtmStKv0myOuUCIXRw9Dvufc+PPHgH9D/8hL89bnn8KYtt0TX/I2xxZvfiL0//CF0dq4b+b1yr5p7TEC0kU7LvTbKRa2D85YqclzB3XSDPCvhb13YthbPKEYcTviwwb2DCJculyOiyco7DjoQ9yM5QqJJ18yHAh+DAHocB1vCwebGzdV2B6Wbu4V13P6Tn+Bdm2zailBYW0xeY6N58GbNnsKwQCXOmj85UZCnEuzh8QkW5LU5vPabs83RGajYYvpETK6Kgw0M5D3bC5x5bwI/f5rjlMmduk0KwFG7eDj63e2oi8ltYf1bewTIczpycLfaGK88t1Rq8uqMUJidF2dNa7zqkUQpAAAgAElEQVQyXnHy+tcN09fiGZA3fX37WtzyWCBPB076RLdmChZARfshKq+Mfq6vhLGfiJaJE7OJlvW71hhZMGm/PpwRbP098m4y32rV+bH2hm6bHNApG+mJWyjZSoJJCyhdJ4FULGdAHut0yOYRfFrAONGzzlBpRwYlTqUMrHgZYb4LIc1QEhzsyqi3vTELuKK/7YNu+O9xmiBQiwMimfn24JDRazYAa1ASfYe3mjHs3AgdEACxOMJ4AmEqA48/sQR8n0yKDhyt0ZJ11bSDSfsKMwkAwvvY+juJpbArqhJRwA0XyiBZ/9f0A8nxJI5MC9tg3G5MrxkuyjASNJ1Qd0IO+Ks1D6VSDQN9FZH8M5aBWLQwtwtdG3Vidk8H8knWYGod0kQWy0oqYGtb3ds8QI3b0DonLvxcpKXSEYZfk9D2tsGFjVBo1+TZnDyZI29Pr5uBuN55BJU0LYrU45mJDO5JJkoclSpywoKyY5VNKuMldW4GXLdlmtwWAReBId079f7QyHQ7h886S2bXqWEK2UR7/3OdFt7k8RmpZAwxkXzbfE04rHdVkOeLHJPtLSPmsBZRWXu6foZgdiXPvIaYK2OYQAA6bsaRcIqIO+VWvV8UkGpNIqWlvMeS8ANuT+xe4LqUdnJ6gNevij7ZX3Ti7Ux2CZtHV2B+/4UXX8QZXzgB9z70kNSG8lrcyURacB9PhQFKUiLoYu937YyjTjsF73nPuydyKU3bOrzmomY/rBVljiUNWaz77fCdty6tCbRq7YC8tuOlvb7sRKJkYPKBsnIA4TJ1zTz/hhvw0re/g7NiQ+vaHgt9LPSbuF9MgnR5vxvHsW4SbxkG9Fif5x10AK47/YwJg7w1VZPX2GgjeLN6JtD7Q1dRgBUNKrdyZbte+3mu/6VsPKNGrOmKhf7K9ipPZ6dU9ZOhS1tUM5z2m9gzdNIHuY5+Ya9vJfDIS6t3zNcf6OGwHTYMoDciDD3MZ4DN50lOXplyG8eRCIV8Vxa5zuy47lPr6HXxqjVrBuS9al2/Xu64BfKaA2qQEmHE2q+PSU5fTaAnWqxgxDxlyEvegsRhINNuWjkkldu1PmsN+FwJRhcmL57WOAifLKUnsk8v8GXgqowf2T6yeB2S9ZeJkzkY33lu+L45RS4gq9kQVg2VIkIyeZm8GqJII9d8P7a72sy0sh2NGpx6HfDIjEb2GUVaI5qiL3wZCJAxJNhLJBHEk2rqonpCM5Np65uGDQoi/2xh11Gc36KvS772yOaI66bRnWnW5tBzy5aJn5wYuOiOeDg0QvH8AJVqE339VSx7cYVE8XDdbjJ587oF5NGAhdu1UQnRiUNhREzmJwfOBG4aD6M7itYvKUPV3v+QIVarvKg9lLbyOa7H46MREUEea2BrPm0d2mZBVi5pr21OGijIa4q8uA30dEpDwbOCHIIkV0CeGpZ4wmqRkdXBm3hvGtkjpZIqqbQsuq2b1fNq20R2UGvm9H5pt9XeqToTQjaeNXEJJylSaB6jsu6SgChAzzO5fY5xw2Sdnw4z2WYCVa3RI9untUC2No8guwQXrMcbCXTbEz45cf2UiAlh7hpwxEaDpjGBiXdQhjIK8mrFOi495wLc8INbsZHv45NOAjs7MWwnfdNe2Id0Wfxl6OP7YROvuC4+sf9+uOCKS141Zo/XKk1+NNtSTV0yNFbhdT7cjWXorTqhf61NkGeuOuO9ov9yJRkkhDNQQrj4Fflsz8MPxyf/+bw4adqljBDn+HXcaerJowe3uxPHmbEktooAvb+FAY7sSONvv/hFC+StHXdNYKpyzZHRCfYZY7UU9oFuf9t7SB1uVV7ZrplWGXZrqqYtzTSdNzrAm9Bl85paadFiBx/45uRlwV0ZoD8SuLj3tiFu+QSfRa/9ZQjIC6p1BNk0vE3mYPmLyyU7KZPPINeVRbYjjVR2aJ7Va797Vv8I5aXPUNpKCWCEwhoKQ1/9ls1sYV3sAQvyOPBsycIiMstVsXGrczx2MMltDDFbsUMr++4a9vfoPqNAMboNW8enck2CvKaYrehgtT1oJYuRjKWRjXWJCUM2lkEqlpxQ1mPUFVGAFMExAR6jS1gjRyMMOtqm0ghj7QHJ6vTZKr8bdWmUujZ1ppvMInCAx+F7ygLyuMjq5TsQSp5au/5HeKfVm9yUpgm0jNTvEchIRIMxvIkQgNrNxjmQskiCphQBKbMKawryXnlhBQZ6i8Jk9Mzrwpx5Xeju6WhFMnCfNsvPSo/E2CXQ+IOGr/WGVjpJwEeberKAQzGyIroWVjYaKDs3LjJaEy9i+4pgtubVwTD0kteHus9RgAFqlsHWKj3NozPyXGWe9doV6WGEwdPrXipVhcWjWyZdLZsSpcAAcb2RWNOWcJtIuJRw0sVWQaMNKm8DVwsc9bfWdfk6+WNOhp4jsoBaEyhuq6yVdJIC8EQKLaNEXvdkXLRWkBEN0lpHjVPUvU95wbhbN1JNvSrasjSuW0No4iKGPytaDpzoEMZQlQAEeBTgEeSx3WyvZvjx72lh8jrR/0oRnz303/DsP/8PnwxdHMN7fyinOuT2sdMgBAR3BE1cDB9bb7klrrvxm3jzm980mVttjaxrDYF4zfI8qSx6aLzH6uxoukGeMs0mqj1yr9h3glVnOOUq8Kwar6TfvgCLErkhUs2/hgEO8HTCZLTlG7E0PhABhVzn9c0SBh5Z1AJ5/GwZQiwLw1ZcggL7EJSBznUczIWD55YswcnXXI1XVq4csav5PT3Yafs34lP77IN5s0eXZE7VeIUg74lHH8FJxx6HK6+9EjsseBuCwMXDDz2Meq2G3fbYVe6bxx99FCccc5Ks87YddxoWnWDNW5Tp5jaFwTPuuvoM0Jt8stORVHvc8r3votDZiQMOOkTus8HBAdxx24/wXz+9C8XBQbz5rW/FYZ/8FyzY6Z1DJmcbjTruuO02/PhHP0Rfby823XxzHHbEv+D9e30QiUQbYP3licdx6vHHShxTdNlo3jxceNkV2HyLLeVjbu9nd92J2394K5YvW4Zttt0On/rsZ/GOnd/d2u/Li1/C16+5GsedfArmrCKg/nfPOtj/xsmBvBsPBd62MfCZHwGPvawt3XWrEHd+egMEeWGtAT+bRrDJHJFr1so1ZDqy6OjOIVuYAXlTeUCr8YorkjGt0Ym6a0Znb6ay9ZnvvNZ6oA3yWJNnan+G1dKtq8cclW1aB0/7GWsKWYfHertomLtlJfhbs/1owjBbApIzbgrJGLPJVm20okYZpHt8uLy/WvV2tPfX7DJGGQRkwGJxBFG2cS10pgr/pobAxK2TINVKPsWSL40wmUIQT2jt06SHAKs+aAv0hD0zs80qhRx6FK31AAlvpwso6/JCCVdviFxz2ZJeMWHJZRLo2ahTHJpznTmEroJUDoYpZxO2w9EaC7IhrO0baJAR0b/zb2QJoxmA0qNsI+WNTV/y/thmhxdMLCbnWQxnKPczjGDa1C4SsLFOseyRyetHxRsUExYHyVakgI1wiNa6UXfaDDRKQkCeRBlo+LgaI6nwSv+nQI/yRzpg1n3GHRAwMvrBQzJWR0KMTzSrrh1Lwlo9yw4OZ7Aou9UfA8kFwNGlUoCTGRLaiRUrhdZrhAxwCiFr8wTQEUIp2FLhmUooFYRSVhkaFk6P0UY/MCLBZnTaa8+0VsLbAznmjDCHKmkjwOMPB1WW8SDg1EFuipMuVQcf3HlfZIolLHTTeCNB9STuTV5LBBdnBHUsy2dx93/dtdaBnmWgrRzXZjdO7c4fefDTCfLsM5mTDJbF02e3nUiy/o0OnEYTztMaoUCQ90wiP6SxzMI7yiegH325KJbCIe7QgfpoIC9alxedXKJUc1M+D4AWyJvT1Y13bL/9kB2+tGwZHnh0EbbeZFNcdPTR6OmyaXvt1aYSoaCTRAryTiTIW3gldthxB/T3l3DGqadh3/33wz777S2TJY89+hhOOOZEXHntVXirgDzL4hlBpkjleR8Yx14r57RRNFN8bzz+6CLc+v2bcNqZZ6N71mz09/fh4vPPxROPPYYDD/kY3vK2t+HJxx/H3XfcgaOPPwEf3Hsfza9sNnH91VfivnvvGbLeHbffJoDwE//yKcRiemfe+19348Zvf0vAXzrddlVNJJL44N57Y3bPHCktINgkaPz4J47A1q9/HX57//24/1e/xLEnntzaL58nd/3kdixZvBj/8YVjW/sYfgVNFuR9eifgux/XrZDJ2+oi/b3hgrx6E5RrhpvPw8vPvIzKYAXpXFrkmrnODDL5qeaJTOJp/RpbVQd4NH+omIFaE0FHt9TYSOH9Gh6gvca6b4M7HJquEOhZ4xW1QDd27utBb1gYEB382Ww9Aj3W5smgssXgaWYff8iYpMRpb5ZKNWOsxxsb5NkXv/AXHGF5ytyJzTflQGTQ+UKydW1kQiSkur3o/Tndi2WdJr8nqYGh7JRATySfDWX30ll9hkwhbH0iR2tlkDqvb9gpw+a2xI+WSQIEkDHeQULA603UizUM9pawcvkgmvUGZndnBeDlu/NI5TJyHqRmDmTmNLyd9XIETwR4pabm3LE2kDWBKeOeyTonAkk7gLZB7o1aE00CPeb20ekiEYfvxlAz4e0ERfxOIU53TReJZBy1ECj7DVT8Ihp+SeTDLsGJRAoosFGQYp0l1R2vGcThBQSpctEhLrl3mimpGXLqLKn3AkFPAg0/1WLyuE2CvIQBeQRUjDBQd0N7dWq9moZiRGRcLbZSWUS7vrjvynCRa+s2KBkV4xUj+WaNHGMdWFtnfPpEnsk6Ia0VMtbu8l1bdck+YYafHiOjGpT1G84tKKiV7SFlAC6vewI78WJV8xYBwXZf6gjaKFVw7MeOx/NPP4tfxjPonuKUCFvUhxD/6lWR2fYN+Om9PxtVumknL/Q5ZGXGeo9O/g4dejfZiQ97j6yJbdo9TBfI40VjjbRa9ZWGCddreNg0Eo2l/voPadbc974HP20SdLX1qH8IfXzOqwpvO9pyVSyNfSNMHs1XFjTLI5g8fpdXDdm7krkHogCPf7dM3gd2egeOOvjgEbv7/ZNP4vTrr8Pxhx6Kg3bfY8Tfq9tuLxNOE190YkKBmTrdGmsk9PcXccapXxSQ95H99h5y39rcS1XAWxit7pntbXEyysg5I2Bw4m3TNWu1Ki4+71zsvMsu+PBH9pPPfv2Ln+OqSy/B2eedh53e+a7WmOK+e/4bP7r1Fpx30SWYv8mmeOnFF3DmqSfjwI99vMUA8pr4wc3fw69+fh/Ov/hSbDx/E7n/v/X167Bs6VKccvoZSNM9epTl7//7V5x24gk46rjjWm0h8Pvmddfiqb//HededDEKxt10+bKlOO/LZ+PILxyDN73lraNubzIgb4f5wKMntDdz4t3AVb/Vf29YIG9gRYhiFf4Ly5iSC5icvMVPv4RSfxlJ5hzNyktN3gzIm9ztJiyelY3ReEFeti7CTE7rggTkzSwzPdDuAY1Q0BiFqLvm+tpHNluPLB4lZDJwNXVJlKN6IeubjFOn5L2lkEt2iZ16LpZFWuSao/FgHP4apoFSSEpGCPLI5PEtTHaAQeR0tozTNMI4i4rcrT1oabE162gHW8dORkGgWZfjQ6UEhwAvnUHA54iErUf0tNN4LDaagaMTradTCGJBHkdAfqWO2mAFg8uK6OsvC9M2b26H5K1mCjkkMqyJVEMRAXkxY05hQB4ZNskEbPjwmgFcz6NHJVKGyRPjFesG2vRFGlqrNCSfj6ydWIcm4ghiMeMqSgMWBXldSReFdAKpXAp110Xd8dEIKwgZcSC1Y2mTQacZcpJPJUBPB2YEQ56fgG+y4wjO6DRJlkvkliFntJMRx1tugTJN/hB0kRHTCAJl8JiVpyBPr0or9zQgz7hUKjiy3JaCS6mZE+dNDWCXmAQx2NHtsM0aoaCAjBl5AvJCTpyoPIygVAGeAlKyjnxH6cCemXxsWw0xpynfIShTcKmOmnaReAlpH0Ejsy65FfZdO0fPmk+oAQXbyhiGADdd+31866ob8ZNYZoQpx1Qu5b+EAf41bOCAQw7Edd9YOGQT0nMBozNCNHzGYShDzWgNXh8T9AFaZbO0flRrPofLnKdyPPY70wnybPZq+8kYkUNHGq3nHcrk1ev4wKc+hSP+9o8hNXlc/Ri/hntHqclb4MSwMJ4WqaVdHgp9XLTZPPzp9h+P2j0jpxPaq40H8pjhRznnTttt3wKB1Xodd/32N7jrN7/BC6+8InLE/T56IPY94KNImmB0XtuP/Okh3PSd7+AfT/1dQMw73vUu/Nt//Afmz58vwO7xxx7Bicccj6sWXoXu7ln44slfxNJXtFZx3rx5uPjyi9DX148TjjkBV157LXo2moczv3gqPrL/ATjoY4fq5JncJ8A9P7sbP/zBD3DhpZdi4002RbPp4Zf33Ycf3nIzXnrhhVHbONa19OeH/4gbFi4UAEVAxuXb37ge/3j6KZx97vnI5ztaX125YjnO+uKpOOjjh2KvD++NF55/DmecchKOPelk7Pzu97TWI2v3/Ru/25JhEkhe9rULMW/jjfHZzx895mX9m1//Cnf++HacesaZrbZw5Vtvvgm//91vcf4ll6KzUxlW9vl3v3UD+vp6cdxJpw6RhtodTBTksQbv2S8B/M3le48An/7PdjM3KJBXJMgbrCAgyPN8OIUcnC3nY/Ezi1EpVZHtyIjhCgEeAd/MMvEeYEi1GD8M9ms+FgdkNH6QAv6ZZaYHRvaAZnaRyRtEI6i3DBbW175St0GVakpNE+txjETMSsmsTI3HGHMSSMTy6Ep2oiAByZlRQZ6ARctw0VilWpJBepjrZDCbOlKaGVrrW2ZnpG1GVdSpce0welM7iwIw+H/Me6P8tFbROj2mo6UoQ+XxxtWNc5oXAjAOkokpyapZd8w+yjW9AKmYC9Z2VwYqWLl0EL19BHkheuYWxJ25ozOLbDaJBIPbzTjPun3yn3Zw7DEqou5JBEOpvwKv1hAZqDBQsZg4p1KuVao2UK42UKt7YvhCd1AxjDESXtlmpE8yiRgymRSSXXk4uSTctAs3TkaJQI0gRgGMSBJBt00FQ5ZR49/ILnKRaj2puVJAJnYqId1jKYfUAHGCGXLUBFLyX05VgZ0wXNbYxLD1GkYg27Yunbpfxh0kJaCc948aotQQCEPmi1TTijot+NLJFUYokN202yfLyHd4UrbK9nohWTcNQ5djECZSpZS+OIHy+EuIO1o7yHOm9yt/2sYrajxDKSrBJnP7TE6euIryh8fFvxMEM5qBkSkeSsUiDn/vJ/HJqo8TTETE6l7C3NPVfgPXw8MTjz2MzTfbTAeRpt6U9aOlZoCBho+apxLgzfJx4/ba3rtdv2WuO4GGaT2rutQSRHLbSYoJRp2omsAGI6tMD8izPaM7srdOe7dDuU29NwKErywDlq3AtT+4BQ9972ZcNDC0Bu/B0MctQRO/pHmY2diH3DiOcBPYRepU28uXcknM2/vDuOyUUybXIRNg8hYvX45Trrka73/7TvjcRz8KArzLbrkFDz7xOA4/6GC8bsECPPrII/jJ7bdhtz3eLzVhBHSPPvJnnHvWmXj/Xnvhne9+NyqlMn506w/kfr/g4oswe04PHqdc85gTcNXCK7HNttti0SOP4obrv4Fd3rsL3r3Lu/CGbbbB008/I0DwimsX4k1vfZvUnZH9Ou3sLyOXzcpzvVGv4fKLLkI6k8GxJ54kz7Hrrr4Sf3zwQRx4yMex7fbb4am//R133P4j7PTOnVttHK2zyJJ949qr0Wg2cMwJJ7eAEkHei88/L/vNZnOtr1qQ9/Z3vlPAWrlcwpWXXIwVy5cLMCO7t/ilFwXQbbrZZgL+Uqm0yD/PPOVk7L7nnrLuz356F3K5nIDXjx5yyJjMHuWgBM8Lr7wCH/rIvkPkn2wUZaaUlZ5/yWXY+nWvH3GIEwV5j52odXiyzSXA7t8YaryyYYG8fjJ5UZCXh7vVfCylu2axLLl4uUJGwF46NyPXnMxTSAxX6jU4/SvEIS9MZRF2dIlj2Ui5y2S2PLPua7UHaAJBqSbBXoPW0hEL6vXtmO3AjwBPwqHpvBhyMM1BHgeL6qwpklRjwhB3CAByKCQ6UUgyQiE9ZICkzBZr7eic2YTT1HgC4TAoXeQkCmvVyG61ZK7tKZVW3YzpTAvurKxqdeVa03eOdGbdtWHrBHqehyCZFkZPQO00gzz2HeMVGELOhSDPZu5RqsmMPX7GsPmyAXkre0uoNwN0dufR1dOBzlk5dHSkBAyabHWpw7POmcJHEqh5AQb6K/Iz2F8B5ZiBp3UrrEN0XIU/9YaHetMTIGkBYt0je6W8kYaPt7PIErEYEqk44rkM0rMySHYmkUirrFABnXXNNAYj8mUOSq3EkYBFc+PaTppqzMKFLJkAMgFTWn+jokpCPk9q3Wh0YuWLCpR0H/pe0GO0MQgagM5tkgUkWOT9QtawIbEMwr85ZEaVfSOgEvdKOp26BIdGGm2MVdR8RaMQNC7Bgk8FefwfF83XIyvH+4jtJvOov/2AzyVlLm3fqjmNcRZl5ImEoRuQKQY1cjYEBCrfyCB1H9dd+E3893fvwq9jaXSNIZakiyadGn8RelgahpK19k4nhr3cGN46DDDY+4+9uEdQxZ6HH4rrrr1SPmZrea0VGwE4KdFb92XCgtmJW+TjYujDa1LWE9dYTmgou8fPW06wY9zkrUxKwxJyX5wEocumSown5hI81jNk+kBee4+t598qXJzkGixXED7zrOTkbbvfviPMV+wWHwh99IUh5jsOtnZc9Aw7x5Rq7hHz8fBtt2OL+fMn/fgci8njtbm8vx/X3347fv/kE/ja0V/A27fbDj//059w6c034bwjP4937Lc//ExGJoUe/O1vccFXz8FXLrhQ5IwERa8sWSJSxAyliE6Ip/72v7j4/PNw4iknYYcFO+CxRY/ixGNPxFULr5CavIGBAXzplDOw7wEfwT777iOTGo8tekLq9i6/diHeusMCkGUjYCKIef0b3iDP9Befew5fOuVkHCfs2S7408MP4YqLL8I551+Ibbd/Y6tPyMSdc/ppOOm0L7Ukl8M7zIK2/Q48EPvsd0Drzz+948f47je/KcxZVAr50B8exFfOOB0HH3pYi5GrVMr4xsJrcM/dd7e+T5bzc0d/oQUQn/nH0zj9pBPlOUwg+oZtt8FjixaBtXtRsBxtH9nAyy/6mnz00YMPwb9//qgRYHDJy4tx1mmnitELmcXhy3CQR0nmlfsBB97UBnE0WvnU2/WbAzVghyuB5/qGbmnDBnmdecS23gR9S/tQ7CuiVq0JyCObl+fs57o7Cpr0A2J6v2BcNWmf3reMbgBaQ1MgyButpmF6WzOz9fWjB0oEec1BAXm0P6ekcX1dhkg1TcZV1a+2svdU3mZ4FrHfZ2B6Gim3gA66ayYyyMRohNGWa8pAkiMwiSWoaSwBl1weIQ1JOJliHclG1A21Z/OtMI5fbdX2rYGanOk8V7YX5AjLg5wC1sw/1ufRVGaU411T7bEDZAlVFydNdcVksHg6rvV11i2xWWuiPFhF34oSlq8YFKYtnUmje04Hunry6KQyhPI4Q+Vxe5TPKTAj+g/QrHtYtqQfK5cXUa40TGSBcRC1dWmtfVKdKaFp0o5KUyfRFHS0TW9U8Kiwhjq6/Jw8sj1pJPIOQsotRV5ouT8FYnSglHy4kIwyv9sAnKKCNPm3xh5oPZ4mwrE2jaHhls2Co8wXn/sqbxU+xDBhpkZHABWBj0YMRB1pOSkial2RN9u8PZuTp/tioqEAxlBBJNvKelZlFylL1OeIgkFKNMk48u8EigSsyjZRjsnP/KCmWXpIIwh4DxKw0BG0Di+owAtqJv9OXT9beZqEdoxwcOJyDJRiK4iPwXFoxEI21rp5Bjj0PUfgncv6cVmsbdwQvWZ/HXj4dtDEnwXctm1beJbe7sTwaTcBMkSjLef6dfw0l8YLLzxjjp2XVoh+AXgK9AjfO5Iu5mcZyq4gjH3NiQy6ZFZ81k/aCQ1eNoaBNpNSMklkHiAEeTQfKnuM5qCMVvMn+f1MwpF7hZMiU12mG+SZMry2oyPvs5bBj3a+MsWGcf6HSjY/e845qP3xoRFs3kSOc2EmgRW7vhff/upXJ7L6iHVW5a7JleOxGI488EAc+oG9RDZ+xa23om9wEGcddRQyb3mLyNx53gjQvnr2mdhiy61w1HHHixskQdG/HXkkdn//nujs7DD3iU7CsK/UVOWkFsjr7x/A6aeegX333xf77PcRqa977NHHcdKxx+KyaxfibTssAEHYl790Gvb80Idaks17/+tn+Okdd+C8iy7GrNmz8c2vX4/HFy3CEZ/+DNLpNrFSLpXxnW/dgPe8b9cxJZIWfJ117nl4244LWv3Vu3IFLvzqOXjh+eeHgLJH//xn6RfL5FGGSRbxod//fsh6NGg54OCD8S+f+XdhB8m4XXHx13DCqadhx7fvpPdXGOIPD/4O5519Jr545tnY4wN7DTlff33yCVSrFfz1ySdx5+23493vfe8IVrJUKuK8L5+FN2yz7ajHGAV5BHi/PlIlmXTN3OMG4KNvahutcOf87P5/jry0NmiQ53Z2IP66TTDQV8TgygH0rxiU+IR8Vw6dszvginX11B9UU7qT19MvkclzORjtX6F1M8kMgo5OnXGfxgHZetpdM82m/MyAPLJ51fUc5Akz0AqHJgsRSDizjolHPkPI+KUlCL0bubjW4yXIhpuBuoSbU1JO8xECPLGRpww6ZSSaagkvQ5FV6KHtn1q/zX/Y+rx1+UIUdpT9UOzX+kNKUxkNITW+0ycCF9dLiRzQASz/R9YuTaUHR7ERmwHKLIuVBvr6quhb1i8GXjQemNWTR8+cPGbN6kCabJqh8sgCkiEUIxYD8GrlOgaWDkhduMQopONIphJIJmLwPdbq+fAanoC7FDP3MimAf3McVEz7NGcAACAASURBVHiNtGroDMPHNjc8hOUKglpDJHUZmol1pZEquHCT3EkToasW//p9AmcarGi9o7q8ErRQmkYHTAV5WgunjJmVJyddmgYx41FlymSMxPyFTCcBREDmU8GtGq6QGSNwYtwB26/xAsrk2f5VRpDvD2t1rzENzKPTDD8Q5JF5cykVTAg4jtblKYwm1KX8k9MFBHlGYim7IQvKOtmmyk6F9TOiUbqCujz+GjwyiZFIkFaEiZGuynHT+EVAHltGcERJsV4pBHv/+N9n8Jn9Pi9umqMBtX6EOMGrgdK/0a5sNvf1josrY2nJ0Ru+WCv/e352pwSlW/lluRmIqU/Z12uYDF4h2a7JE0AtGYqQzDslrjVKxA59uI6Av5gjuY02kF5q/cR5Vf9uJxo4IaJs4NTHTmsH5GlcCc8t68KazQY8YdDbNc3WCCjdP4BksSRs3js+/rERBizjPUfJ0B6QCPHwj26bEovH7VuQN5q75tabboq3bL01Znd2ynmoNRq4+KabUMjlcNTnPof45purwooKhWoNlxmW6ZQvnY5atYqrrrgMD/zqV3IYr3v96/H+D+yJD354T2w0d668kR599DEc/4XjcfV1V2PHHXdEXz+ZPHXX3HvffeW+eezRR3EyQd41CwV02bqz5599VqSTdKokazdr1ixhyihn5L9pcjLWQobrhFO/2KofjK5H8EUQefGVV2G7Nw6NEenrXYkffv9m3HfPPfIVOmDuf9DB+OZ1C7HZFlsIqKJByzWXX4Yvn39BC7xxXTKQF5xzDk4+/Qy8d9fdxmwbZZzc/7bbbYfPH3v8mC6ZlkEcDgbr9ZocPxcylpSGRpfhIO/+zwOdZhUCPQI/u0SNVoY3eMMGeV0EeZuiNFBC/4oBrFzSi3Q2JSCva04B8URMgN7MMn4PuKwdadThDKxEKExeGkGu07yMp29ANn7LZtZYV3sgCvLI5HH2fm0s0fgDC87iDg0mOEjTKId2+PPEWjRUzsbBAy3x9XhaM/82MJ2itFgSGZFqzpLQ9GQsjrgJiLZRJC5ligR4rEnjxAlligQ6bqzlmjAe2Bl+5xn1ocy8r+tPNmVHFeShXlUmL0OQxzqw6XmmWIkrQZ6Va3JXrDVi2DMZkGi/1ZoBSjUPfcU6SssHUO4rol5voLOQwaxZeQlDz+bSAtr4RW6zKvV0kNq6SqkuEs3KykE0K3XEEglkpWQgjVQ6IbV5BHhes4lUPIZUKo5kJgUnGYMv0QiElDpYpbsmid+A8Qp04GRbBsuo1j0k0kmkcgmk8jHEsyGcjA+kPKpBhYVjppy64XGQ2xCwxuPUaBO5itX0REAhmSa6T7oCrhgFkoplkXLTSLg0PNF7hkwQAR/ZS/Znk4PpwEMzqCIMGSPNkHGNKLD3ie7J1v3xXwqyVQJJgJY1nxEMsQ3KGDIQvemrey2VJPYcKd/I41OJp0oorYzS1tBxW2kxZpG6P8m2U/mhHzZFrkkgMNR3UblYPj9aIK9Vu0cwTMZNATO3ueihR3Hs4afgz4ncqFLNHwZNfJlB7qt43HBrJ8eS+Lw7MsOXe3lDs4SLv3Y+jvr85wwQ14gO/hDIkV0jSCPYizphEqQRrPHa1LgM9SzltWRZa8Z+8Nqn3NOCN7sem2zmPuSIR4sgmdhTtL3WWgV5foBGsykZZwR7XDyvKZb4ZGr5k/R95JetkL+df8MN+OVtt+HmEutEJ7YcnU/inR/7GM468siJfWGUtcYzXol+JQry/v2445DpmS0Zxrwmq7UaLr3oQln91NNORyrNaz/E0qWv4Df3348Hfv1LPPX3p0SRcMGF5+PtO+2ERYsexXFfOBbXXHctdtxxgYC80049BR/Zb/8WyGNO3snHHtMCedw+Ga1LLjgP51zwNcTjcZx92qlS60aZ6HggZ7yOIsi79MLzceGll2PzLbe0eDzyYhv6hrPyzr323lvcNFnPZ2sGo7V7ozFszMcjSI2SPtaQhZ+PBtJs+21N34477TSEsRvv+EeTa0aBnt3+cKOV4f02A/Jev6nMvvat6MeyF1cgmU4i35kRkJfKJBCLTybBZrzL8rX7d5dugnTEG+jTXCjWz+QYEhsVi712j3/myCbfA2sb5FmpmZWdWfYg6SaRiWc1TNmvS33gUEZg/GOzD381pdCZ4OH5eZzt5w/lXYxX4D47ErOQipEF4d8MIJS8yTicYp8aj9B1kJMm1mTFzLaP36qRa9hcK6ukWleBnmU0LcgLG9UIkzf9II81Sow3aAqTpxI2DpKTcSuL1DEF2b5yw8dgtYnKyiIqfUWUiwPIJBMo5LOY1VNAoSsvNd7MEBVpXEBJYYhyuYmBgQqWLR1EfaAstZeFjiwKs/NSMpDOJjUig3V3ni+h6olEHPFUnNosBAZEEXxxQF70AmHOCPJQ1/aUe4soFWsy8OGkZTITE8lmLO/ALQQyiema2jVltsiO1QQ0sa6s4bvwmAcXEriQnVF3zSCsy6QEJysE5Lk5JN0sEi7dJq0bKc1OVApI8OAJo9dE2SsjCAcRkiVkOLmRompMg8rDhNUzTJDGGPBa5j2SNqCPg3Gau5hMQ8dF029Knp/jWNkX2T6ydxagqlmKmsRoTaB1WmRoutYj0lmTdYKUHsZNvZ7GnrQlfG0TFo1MIZPHmjzbTvYV6xqVcSQY/dGNP8HV5y4ckbNm79CT/RrumsAk1/udOL4ZH13uuWNYxxdOPh5nfOlUlbzKM0gNfrgowzZSVyAwlKpwAeF6roTJ9mHkyqE4cnYklMluG6uo6Y/Ab+M8a49ndZ8raxXk8dr0yOQR2FFeC1QrVdQbdZHrJRMJxBNxpFf2IV4sySFus8/eOKNcxwfq409MPpxO4LRMAn/60W3o6mi7PU72+T0ZkNf0PJFrriiXcOIZZ0jodoyGVY4jcs0vn3kmttl2Gxx51NGilpCplRZ7G4L1Yud99VxstdVWOPHkk/Hkk0/iuC8cg2sWLsSOCxagf2AAp51yCvbZb398eN/95B4myDvluKEgj6Hk53/5LLx3t92RTCbx33ffLU6YXV3dAqIJtP7yxBNSP8esuYktekFzf8LkXUEmb/sWyPvtA/fjh7d8H5Rxbiy1j3o1EhSe+cVTcMEll+HNb33bhEEeaxYfefjhEW20oJHxDZ/+7H+Ii+bjjy3CGed8tRWVwP0OX88e42RBHr9H9i4K9EYzWhkB8rYOceenNpAw9KI1XnlxuUihXNbkEeSVKuhfPoClLy6XlyiNV7p6CuKyGecU7swybg8Q5DHE2BlUkMdA5hmQN263bdArTBfIizJ1wzvYZnoJg8cZWgO2aH5S8SooN8vyW2bvJ2HuMXzoFJ31t+2hwYSEpNNV09XBcS7ehRSlmpwxtvU+ZEwo3exbDjALL5VBwCgShoKvJoNlQV50Jn91B2TTcRHrsAOIsd6sPIiw2TA1eSZKYTX7YVVttlI3BWOqNhdmR8rb2iwIP+dguEI5XN1DrVhDtX8Qpd5loBIylUij0FnQzLzOLGIp1qKZsYgDlEp1rFxRwuLFfRKiTrOKeT0dCvK6skhmUyp70zAalcOJI405YyZGgD3FgTnrr4R5oSNo00dpsIpSX1nYxWajKYakNBdL5ONIdiWQ7EkgFrPXHZk7AiI1TKFLLCWcEmwukQhqWqJRCDWpY6NraMqlm2wGcZd1fGm4SCLpkt3S+i2yROLwamqcGr6H/kYVQVgGnIpED0i8hICLQKSXau+vVDPvQetuSTiadNMm54yMo7KYFgxSLulJXAHZPt51NpxcMw05kWKlprLdIRl4aTF9EZAnbaB8VGMgLMCTyRtx4mx/RtCoNXmmTtA4hCrQJANJMOnhO9d8F9+95jtjgrzPejXcPwHjqXc4MdwaHz2na7+UgwO+cKSAPF5nvH4lG8+wa6ac0jikDr0D7DXP32RfNb+ReZDK7hUSLjqTZLLJ5LVr86KgzpoK6f5WL4tvrYA8Nl7MrWz9XTsqg0CoUqlI8DUZrVQyyVA24J/PySH/5pFHcMixx+D+II7COJqIPdIOLv/KV7H/7ruv1qNyMiCPO6LxysXfvxmnn3EGdt19d8TFsCrEb3/zG5z7lXNw+plnYaeddsI3vn69fH7CSScjnUpJlxSLRZz7la9I3dwJJ56Evzz5JE44/jhcec01WLBgAQaLRQF5jEigcyTvb4Ko4SCP7SD4+csTj8uxv/EtbxGXSXvPUhp59mlfxPGnnIoP7bNv6/Pnnv0/fOWML0ncwf4H2kxAM1thfklN3sknCqjaYYcFrbKgf/7zGZx+6kk4+rgTtFbO4amriTRzxfJlOOvc8wWEjZanxzayTeedfbbIRPl9/vsrZ54xItD8f/77Z/j6NdfgwssuF4OX397/a6kF/MqFX2tFMrBfmc937ZWXt4xu7EUwmZq86IVjgZ6AvlGMVjZwkLdccvKCxSskJy9GkPe6TUSTTLnmK88vl5ce5TWdPQWRzNCdbGYZvwfEUppMXrFfa/IoqaJBxGqwDuPvdWaN9bkHSs0iBpsDEqFQ86trRK45VDYpb/GWMYW6XFqTa5YouEg4caRjacmqq/l1aUfNYx2OyjYnuljwaMHdUGmXDjkJ8uIOgV5SJJqUa2bjnUjG6MipMihbn0TWxxnoFZkiQR7zJgPzkp5om0ZbT8ORdeC3LrtsMhidsRGxRkMcRWUYlkgZNpNuidMj14z2mR20ck9iatI6P7oWm0BzFtYyFes+mnS/LJZQXroYXtWHG8aRzeTQPTuPwqw80p1ZeloK0CCjUq/UMNBbwpLFfegfYNyAg03mdmJWTwfy3VnJt2P2mMSEj4PEOaBnfh9Bp0ezGD9ApdpEvVRDODCIaqmGWs1D6LhIdqSR6c4gPzcrtYJqQkIQGyAh9W10rOReCXLiKHsuqp4CrpirJi11v4mOhIMcmUWH9aHqYEnTEW7P5gpKH5pOZR+S7RpskA2kJJSAkuyRggrWj3UmWTfGvvVQC8is19AIaNJC4MV7lQ6B1pRFM/3seVGQxwB3DrsJvAjO64TAgDCQNlTdSkDtNcRnBBkWDnCbUovHvohLLImuq+HrCvBoEMXj4L3kgiyeOmnSFZTHH0hIOvtCjWAI9H7/81/hnGNOGtOZ8Xy/jhuD8WfbD3ITuCQ2uvM35ZqnnXaKMnkC1lRuyXNA4KY5eUA+ru6XY5XMWYBYbuq1zXOTjTvoiLvIJmyMxsinCwEhr0Puw7rRTrXaZbpBnr4ZzGI6wio9+GlfXx/K5TIymTQy2QxSJlMueOllhL1qX0gTlsTv/4AzyZSPsdBs5ZHXb42ff+tbq/PYlu9OFuT1uS4uuel7WLRoEQ7/xCew/RvfiEf+/GfcdttteN/73ocvHHOMgNhf/OIXuO7aa/He970Pu++xu0xY/PpXv8Qf//hHfPmcr+Ctb3srHn/scZz2xVNx6eWXi3yTdX1f+fLZcg987LDDsf2b34x/PPXUqCDPhoTzGCwgsp1BySPBFwHXhz+yL96z665gDd/dd96BnjlzBMARaOoD1zx0dcYI/X19cq3v+YG9cOBBh7SYPEptv379tXjwwd/hsE98EnPnzQMNX2iCEq2/Y4QCa+KefPwxyQ18oxzD0yPiG2wbH/j1r/Dxwz+BN73lLfjzww/jrh/fjsP/5V9xxKc+I1JOu96fH35ohAvnoZ84orWePXbrrvnpf/8c3jdKeP2qIhQI9GjCMprRyvALbdcNi8lbHoalmoA8MnmxAt0154s2uH/lAJY8u0xqETLZFDpnF5DrJMibycubyNNJZu4I8kqDWpOXTCLMEuRN/2BsIu2bWWfd6wEFeXTYHBBgxSy5qSztgV7b/Y6ySJl4MCDPsgKUdKn5g3UkJOsQF8kkP+cgjnVD0Ty78doU3b8ZPo563VsHTkrRJAA93oFsvEPYvSEgzzgvOuUi0GyqTJFummsQ5NlBTmuWf7yDXMt/d2jswbiIUlGy4sJ4Up8pJhPw1X6u2PGGzSEbbPC6ARqVCmqvLEajWEfQIGBKGglmBwobd8Fz1NyELFhQq6M6UMLKJf1Y3leRrLZN5xYwZ04Bnd05pPPtoPGxut8+XQmUaLDBgTYlpKzVq4tss4F0uYRibxnlUkOq2FKdOeRn5dHd0yFmLlYmnKKDqNRemc/MTsW4oxmgaVghggb+e3Y6JuwOB/VW5kdgQWDDcXNCHEBVBMr/Iwsqbo4+wST7QGMfWAs22FQHyPnZGGaluE4Nxeag/FT9ilrDxBLIxrIyAaNAy7huGvAt966fQM3vFskm76mUSwdO1v5V0Qyr4HUl1/4QhMN2diMMcxL2HncpRWWMgp0MIdwleOPzIZAoFEpPGfPA/Ug4u/ydTp5xeCGlm6xH5G/uLcBfHv4jTvvUp/CDeEYiEYYvvww9HOmNDRbs+hfEUjhUnESHLovDALt5Ffz0rh9j913f2/ojzwtr8lgHagFYdzImIGxVEwfqnhnK9USgx2uENXl5MsFjfJdMMtfl3zMxB6zjG00eOpFHydoAebYdCvZMPqf5PRzkUWooS62G4P9ekEgXho9vs/eHxzRhEbOVJPDwf/5oymYr0b6aDMgL3BhW5nPorVbw4IMP4r777sOLL7yAzTbbDAcdfDB22WUXpMjaua7IJh/64x9x15134pln1J2V5iqHHX44tt56a7lX/vKXv+CsM8/ERZdcgp3e8U6pr3vggfux8Jpr0Nfbi0uvvla2MxqTx5iCi887F7V6bURAOffFWkg6fBLYMQy9e9YsvH+vD+LQw4+Q/zZUqwF58oCRGTaa5Hzj6wuFpTv22BOGBIpzX3feeQdu+9Gt8ncawXzmc/+BbbbbrhUBo6ezKu6XP7ntP+U4GBa/7/4H4CMHfHRI5MHw9bbZdjscctjh2HWP9w8xXBlrPcpVKf2NLjRkufaKy1uh68Pvi0WLHXzgm6uPP/beNsQtn5ja2Goi9+q6tI4jcs1SFcFLlGsGcAs5iVDgRaBM3jKZTaX5Ct0185TMzISiT+gczoC8CXXTzEqRHih7JRQbGqNAieRwkNeqbxPZ0+iTBSphMwYQbkrBmeEOLNDjALNJAwXasgemBsh42FmTB1mX7JnYTLO2SWfrxwMTUtcnTIa2scXgmWli+b6RA/HQ1ZEwgXyiEx0Jxid0iOmKMidmUMmCf68pzpqyTbpJ8ie2+gyWZfKiA5woq7cuXKDCzDAjj269g/3CZCKdUSZTQuaVnX01FwvyOICmjfxg00dfPUCl3kC8VkQwUIRfqsCpe0glM8h1FdC12RzEknFxuZNcsmoDjcEKaisHsIIgLwA2nlNAz5yOCYE8lR4alkbqqNrGLmyXgK1GHe5gEaXeMiqVJvWayHcrs1jozopyxdroc0DOwTnrr6LGPASQ9kdMOsRuP0Qna7QSylbRndGadihrrZETxFI208/KNvmuiNOt01j4V4yzY6kZYk46hkKSwKQOPh+qXhmNoCKZflIDSBdNMTih4yeZNJPZJ06gAZp+XEEeFOSlYw0kYnVWWaHmV0T6OXIZDeSR+WMf6r7k2cAdSn4fa/USEq4ehEmp4aM0VHP2NDKiFZ0gktAGigP9OGKPQ3Bi1ZcohOELW3iBX8cPVjHRta8bx8luCpuNQsHdETRxql/HE4/9CVtusXlr89r3moPH88S+twBvPJm2uGf6WptHRpDndFUgj0CdoJDAPR3TCYP1B+SptEH6xHFGMHkEeTY0xFvZB3fxEunjVZmwfKkzi+0OOnC1zFam+oyrzZ2LcjyG0uAgOgoF+eGx0cCJJjMESIlkUn74ACDQ4t/ISJHd4+/BwcGW+Uw8kUAikQR/uzHNypQ0TDEkWpMG6i1tdwvM6TvUuki3MmWka+joecMN1+PL55yL+TZ70MZhmBebNTIzBbwRrfF4d8BUe3/87xEQf+vr10kg+3EnnToCANot7PWtBB55afXaef2BHg7bYeKqpPFbv+6uMRTkNX04nXnEt5ovRbYDKwexbPHKFsjjSzDXmZkBeRM8n0NAnsg1LZPHDby6A7IJHsLMamu5BziII8Aj0BsN5FlXyrGcLi2DxtoZumMmY0kFcqa2RQOP9QHZzt0aCdxadXpSF2eDntsOm6ty2rTsnFzlBngI0LPP5SGXvgJStjWX6EQ+UUAhkTOmK7pfRnc5XhPirEkwQ2DHXDj+Xg1Lcntqo3LNIUBvHXPbFLmm14BTKSvrwuOnZCqeQMCa31cB5EVPpcHuwpKQvaBUkoHTDCfvYD5asQh/sIhmsQqEMaRyWcyaPxupfBpuMoHAcdAkyCtW0egdxMq+CjwvQE93Ht1z8ujoziHTkdYawFHuS7Uo0QF83aOpiU4vkH0ha8N2SR+SCR4oYrC3jGq5IWClwH3M7kDXnJz8mzI+1l+xm8m+0GCDA3XL9FiQJkwlAZ+4NUJMOLg+26AAz7J4mpfGujy7De6DLB/7TaWheovwO2wzfwhS85KxBlT9JmoC8MrwyMBRMmnKEcU0xaT0ae2emZiRfSRR9wpST0jwlYo1hJ1zUEc9UJCn3pHijWmEuARnVJ3QLIXrsyZRTV00KJ3/zWeDOnNS1ukHafghJ5UScB2tZVSDGLp7+nCZLSgcpsY08MAvPPVi/O3e3+HX/uglIM+FAf5f0MR/MtJh2Dk/2E3gaDch4eijXQ//mnIRvPmN+Ondd4hBjwXptlpCrxf+fz2vExk2ynnn+TYTCWyS5uuNzgJS1imZeTQqimlO3ros14x2sQV3ivFGA3kJ03uO1LdWFi9BR7EkbB4jFS7qLWLnCENLFm//JPD0f9+zWmYrU3klBxtvDK/QIbnPA/19yOfzyHd0IKTxUbMp7WfciIK8hDxIoiAvk8mISUtxkOZIoQC+ZCotAI+f22cP72Xrvjr5dlqwFkGIMkk6VJKpxbyjxATpCRN28JKLLsCCBTth/48eKM1og8L2PuQdYh4g8t+tn+hbcPJHMdVvvLz4JXz1zDMkOy8a2D58e8/2Amfem8DPn9bn7GSWTQrAUbt4OPrdGwbAkytCmbyKMnkEeSLX3ASVYhmDvUX0Lu2XWQoyeXzJztTkTfySaoO8ohqvsCavJdec5NU58d3OrLke90DJKyqT16AkizV5QyUF0eHtUCMTfcBbEEi5JevdOAjjNlibYweB1mxApZirZuZE3imzue0hEP9bnDajLF2kz4dLRfmnlhzUbEfXsTl6NKpIIpsoIBfPIx9PS52eHaw6NM0g+0KzEco0raOmfSmt5vluGa9oF7aOdCKDvtXc9aS+ToBCpxBhNAl4fR+OhKEro7e2X1vRgY09EPZlFOSRySBb0pNy4VYq8AbLqPSWUK81xaW5e24nsl15pPIZuPEY/LrWzHGdvpVFNOoe8h0ZMV7J8/3DScaIZX20A1sgLwCYvUeQRWBGEMY2ETTJXHvTgzdYQf+KIirFqnzW2ZnDrNl5zJ7XKUYsHMQPNEIwpYAsD0EeB+l2gG7BpEQhmDB3Cwi5vm2LdXG0EmBbl6f3hAI6qVETN0aFWGSYCB6VaVLDDq5T9Tw0fAI8OnEaGaNcpGS3VW5t5di8Z9l2P4gLyGv6OQNmWFenWXo0VAlCgjwFY/aeJBik5JL1hDpArAtokzB4StkkQkKZPD5f1Ik0DT9gwDrzGnlvc/usG+QPAR9BoT4zVFXA9rr4zb2/xznHnCOSTRqoDF+knwH8KvDwdwToDUN0wsGbHBcL3Bhmj5q4CVCquYdXwUVXXIHDjji8FZUQNVea1M0XWVndORXAs31Wqjna84JAnqDQGq+MZtAy0XasTbmmeRS2GJ4RIC+TkQgUhciOuHD2ruxFrlpHtljCtT+4BXd87ybcNFBtHd7pPQVsu99+a53FC+bOhbvRRvB8T7wmBvr6kMvlkMvnhZVr1OtoNBoC8ii5jMWVVfY9D0HgC6OUJshzYygWBzW/kg6jyZS6c7rGYKhlVjORKfxRxn9D6uuM2qUF6Mz6ra+ZnjfArl1QrmDticcfw6233IzTzjhL5Z0CCtVWlsDWIEd94Ym6gO7V/K4UPEdehGvnLci23fWT26X28OjjTxyTxZvovTKzXrsHRgd5W22CcrGEgd4i+pb2Sw1eNp8ROUsyExfb6Zll/B6QiRIaJJSKGrrJwWnG1uTNgLzxe3DDW6NtvDKAiebkibxS2A35L3lgq9RR07sI8ETKxfcGaTGzSG3eKmSfrfUMyLNAz8o3V8nmRQCnKLoMIORvNYKJISYuhCkJjabRSyqRkd8ZY7+uRf+uyhRrVbiDvWpcRFdNslhr6PJYXyIU7MBL2KhqSZ17eQ4N8A1Yo6fD8jXUM2NvxrJ2FsxESVoCHzJnlBpSqsbn4OxUTAxjvFINxd4iiv1lCTTvKGRQmFNArjuPVDqJgIOuSkMcMHuXDaBarsnMerYrJ+uwXCCTSQjQGz78iAIrAjoOrgnyCJY0G00sh6T23KvUsXLpgJi8+A0P+VwSXV0ZyfCTLL54HPS5dBjRENPAbP6OgjwO4KueyvF4zGTiGA5vJXliTBPpwpapj5Utt4Cefp9ggduwAFIAogA1IxEkyAsq8uNJcDo3RMDE/+ZvDXGXyUVz73hBCk1h2BgxQFjlwXFo2sP4A04gMdidMErvS/UtJROXURdMCWlXmaaatrCmjs8TBXyuk4DDwPRQM/UYHh/S0EW2ye/XBeTpPvgckBQ/lXEGMfi+i0/ueRBeV67i5uposlHtQD26yMDF8I1jXaGnJ2P4XVceP/6f+9DR2SVyW5qrsI/XBNBjWyaSr2nH7dGx+FRvznUK5GUzYv9v67hpsESQR4aro+mh/Oxz2PYj++D79RDbOy6ExUuEePqee9cqi+cR4PX06ASSpyCP5iQEeAR6/KzeaKBpQR6jIQzI48QJ7yNGRSQTWn9IkCfmZEbW6TBnT+JadKJmfDFFFKy1WTVbwmBZuqFsnb3yozOQxkE3IqeNAj2+82+58UYUujpxVCj0SwAAIABJREFUwEEHG1l1G+hJDI19iFtMZydNeY8I4Itaxk4v2COLR7fNY088GfM32XSqt8jM90bpAQV5xQqCxREmb6v5KA6URK5JkJfOpSWjiBEKcdYmTFVvsIGdApE/U15VLinIo1yTA1Tl3zew3pg53In0wFQiFDSXirIpBXZWZiPh45Rp2vo3O9Norr2J1PdF2xxl9FYF8KIgMmrmYAGl1Cc5cSRiBHVZZOP8yYiJBGv5ElH2kICQIK9ahtO7DGGhG8h3tAxX1oREMQrypvdVNpErYPx15DzQgIUgr1FXCas493ZMCLSPv4eRa0SfVnZs0GKpzNjD9p3kwBlzC5FIOhC7+ZgfoFmtY3BlUQBcrVxHMhlH90Zd6CS4yqYk6qBRb6JcrKL3lQGUB8rifpnqyAjQ65yVR0chjWw6vkrJJqWabB9fVZREEpCR0VME5SNoeFj2Sj96lw2iwnbEXOQycXRx27k0EmxLKolYIoYEA9cJ8PhDgw0ydQSPAS311dyFoJIAjWAwm6C5iWHmTKfYQb4F6vYNYGWdBIs2lNvmq9k+Z/tpzMKcL7L7taCGeliXY2FdHmvr2n6dyqzovRpDPUij6WfgE7hJSDptZljtpll1DmjgoudIlc+EpgRuZOX+P3vvAS5LVWWPr66qzn3Tu+89kpLEAI4C5oz4NyBBxcEMOjqOIJLEh4CooOQMEgSZUQyAg45hGPOAgqAyKqD+GOMIkl+6qXNXV9f/W3ufU13dr++9fRPvPbzFd7/7uF1d4dSpc/Y6e+21mCHkvjTA1tpZMZUwNXl6jjQSYprOzJ+QTYEEVVEJOPnGs95XLSH4OamcQSuJVpBE03fQChz84Jv/ictPP23abN5c++sfCCiaFZx4znl449veIc9/JOVgOM16xDa1Mh6Uzwf4xULvaS+x1yw/3zFmSwR50p9Js2742GhAHtU3c60Qp598Cv540004e8MUzh4dRHbfV+KCNWvm+jjnvX9l1SokBgdkkYhZOM3kka45ISCPlE1m6hoNH77fQKsVtmvyZHTRek0CV36fwIl0Tcd1pRaPQI8CWHzjOObNDPBi4C5aITO0SyPC1AZdMdqmrZPvoFPaAbdtlSKNZEsX4oNN1Hqd5+c4S6AXZfjMx3IIQ+OkAM3mpnDO++EvfzFqgTbI66Brbo+psSkRXiHIyw3lJYs3vHpIBvtFKIP5u3kEDMacSgmgGh5BXia3WWpn/m4afCu/0fmCPAIkCcH4chrTcVW948q9Qr9uIRStqeGqulK9FgMw9Wr+DqDHLBRXR8UyYQAFbxCFJG0TaBitkhHtgMsEqwR5lRISGx4FhkYRDg4bkDe7CEw/3WGrBHkW6BUnRdUOHFuGV5pgenGJmzZDZoMYqTth7siUWcazI5JbMhYBIlVvvClEcIR5oZqPqbES1j88Jtk69o0VBHmjA0jlUhJoMStQrdQxsX4KxcmKZLnoj8eFxpGVgxhZkZfM22wWCvbZKyXSetOpZx7N0detncT6tVOYmiij1QyQSgADaRe5gRyyA1mk8ik1Wic9lNfvuSISk6ZPLANbY7Y+1WiJeidFOAaTrtbQmayfUI4ju4nO3qgZO6WR8hg5AkSbbTK72qwe7R+CwEclaKBMW5MWa+qYaQhMZq79zHWZh++Oi0ozg1rATB5rdEnV9JFM+AYccgGoFgE4CzxZL8kaOwI80i3l+o1fJQNf0r+ppqnjCjN+BHmkbDITV0fCqUSAUCRXhNrIbIcDv5lB008hqLvw6yGaPu0tWjj9+A8g8Zc/4duLIHh3WNbD/xXyuO7Hd8h1ENyvTLtYmXEko0fhE/YdEegxAfdiZfi6xxuldrb/amso+xmXuvfZckBeVi0U0kZdk8TfOMjLZZHP5fC3P/wRz33BC3FX4GHfvIevf/Yq7Pm0p83n1uf0HdZrl0eG4SddycqRbkmgRnP3eq2OqeIUBgoDGBgcEGBGqqnQNYMW0pk0UmnacZi3iGwsIz7GrB+FV7pBHme0mevwugGWoUsaKmY30DKrtJGnjwVenXVzNqs3nyUDAyItyDOd1NbtCV6UjqoFxFHtXlTLMJ9zzukRLu+8iC3QBnkPrhPN58RgHs4u22N83TgmN0zJREx/osJoQVZblRa2vPXbAssgr9+WWt6PLTBfkEcLgrhAilCqROWrXaczHcjjeZca6MWfLq8z7WYwlFyJgdQAci6No90eNCpmTRwkWHtWKSKx7iFgZBVaAyMqvGLrDBbYdbY2kCeTMAExa/OKE5SHU5DHtuET5+S9SFucAqn+Zm0QJ4IhDpDpIR9vyQpRtsPEJMzSFQnyHhpDcbwsVzkwXJBab64cM1hkvV692kC97qPmB2InkM6mhNpJv7zRVQMYGOCiQH83aa+hvYCuvnkTE1WMj5Uxwdq/Sk36WSGVhJelYh5rWin6YxRiHQdeLoPsYBajI1mErosG6ZqBUikJJHk5A+JppyIftg2EBDmN4AazgaR7bqgHUvfHjCdr/+K3phknVbWskHIW+KCBOv30CNwg2bz4poFZCBcTjSSmGvT2I/AMkXMD5Dx+l0IoWhvHdieI05jTLvZwuaVNkmSSjpTQAHweVTQCZvi4UYmQHnjsF8z8+XAcHXMswG2Rotny4AcplKtp1EtAi3TdSgO+z/o+4Pf33oVzzzoRn3DTeHcPpc3+njRwc6uJI4IaTrrkSrz4tftHX1uZcUWlVGorDWWTNZtse/brwVSnsE6/55ttP6vAamsrRXyn6/nOdgz7+ZYB8ioC8HLikxcDeb6PDRvGpM6WIiX5fE764HP3eg62/ev9+MNAXgRXlnwbGUEwMiQE5lKxLH3Q81QlWurvCOjqDQF4VNd0XU8AHmmc/GGNnahlih+kZimTnidAke8GM3nM3sUzeX2BPOH3thAGLVMTF8/WmVaxPo1SH2cUmqIVz9iIEP2zzwGwZ6N3ZRZNrR6vryMlKdRNpw36FqkOfsn7wfIJohZog7wHCPJUeMXZZTusf3QjJtdPCV2GBe+DowMYWj2gK5rLqby+u9AyyOu7qZZ3nCfIkxo3yYJZ6XSKXbSzXJa+1Z2tsyINbPhN7A6itUyrQLewx6M2Ca5QMln3k3II8oaRT+aRcdM9FOc08yNUTda10gC9VkFYGESYyauy5CJlH7dqkFdiJo8gL4lwaCVaDMYXEeTxqWsAr7VhdrPgz5o89xtuNBtNlCerGFs7idJkRWrwCKgYiBFkNP2mBP6s15MsFjNmrHXLpVEYzGF4pIChYWYSUqa39+6XVhyDNE0BWVJPxtyX2iuI4mbVF6pmrViFX6qiWa2j5bfgJD2iMqV1NrlYorIkSCeRGchgm9WDSGVTSCQ9uT4LsXgOZuOooKkUUSucogqdBBfdG6+FdhNrq035LjNNtGyw2Sb7DZsRE5XQJv0HA2TcEClnGkKgiLUksL6WwGRD6/RyHumkNPGmxxsr49ocLWUAWDXcTY9JsRTSNBthHaVGCbXACmowg8dnp2JMBExIuPBYs9dqSfs1G8z0OGj4SVRqLuqVEIlyFUHDR6upMiwE09f864X4f7+6HbcgCRW3n9s2hRBvSjsYfMbuOPuLXxV/X802QkAcf9i2mmVl+6iCKrMwrBmNC+vM7cztvaXPknJsxH9U/S+U8zFbyD7A889GD+XXuHjALKQ1cN9+dGU7cOtR8GEVQhcrPrO0fwt2SqUSarW6ZPDoJ8csN6+TLcws2dRUUcCRfJ7JSLtfe+21eP/7/wXnfPrTOOrtb4dXLM23aWf8nl8oIBweRnp4SOYFv9lApVwVYKa4RNWHufAZBE1kszlkc/kow0fgR29o3o/N3Nlad7FKoMAKyc1UNnYcAYMi0CKLKb0yeQbExYVTrOjJJjx3W19n8odW9dJSJ+fxLnQ3Vnsc6dWMduWOCzwEoeb/LXXDirJYsNehwjn393RJOsDyQadtgR4gL4/ELttj3UPrMb5uAuWpCgqshaC89GrW5HFVZPnB9tunIpBnhVeW6Zr9Nt0Tbj87+c5Ei5xPJk9FFizBpA3YbAPavEBcjVMm7tjkYT9ri6uonLr9e7eSZxQGThdjxo7NOYE1eGknjVySdGVP6Jo5L4+sS+EVZiE7H7cA01ag5t8Ed5ycs3kBMwR4i+kLt3WCvAQSzaZkOAnyuLrcctOo/+oetDZuRLB+gzSoiA6sHEXqBc8Bstl5vVOyCG0k41U0p7P8Yy7TQdBsoV5pSBaPdXd+jaIHTQQGTMVwh4glkCIJBueFDHKFnChtZjJcWWcNau+N10vwRDolM23WuiDFTCHrBY3SJrN5YTMQS4VWuYZqkaIMFfUdJFDzFeTxmgkEmLnz0kmsXj2EwcEsMvm0evyxbseYpltzc4JInl+91BIY4D10icXY62Q2aV01EKPxjEvKJjPdqupp21afAQVt9Pr575zxXdukFYzXHgHGY9UWphqhmnYnmWVUvzZdDjJbd0P2eKeZwyNNs9qqqvJvk4It1nKBIM9Fkz8UU+H73fThNmpoVn00ygHq1RD1uoO6DzQDwKWohYgx6dhFgmi5NIljjn8v9oeDc4jO57id7Yb4fK2Mf/vhT/CknXYRoMxnT4ArRvOskxSQpX6F/HuxwWcLrM66pl5vjieN7W7fEz4fgsd1NbWcIKjjc7UA04LJafuv0EghtZ78YSab/fbZ2682oErfv7huhtSOyTjLZ9unH8Qst9pOGCkIYcaLXnIea9RMdswegsCgXq+r6BdpzQKKQtx/333Ybben4Re/+Bme9axnwak3kJgqAgR7DaUCz3uj4FShgOZAHqHxsaM6JmEXa+38oCm0bAIXme1i/icEaKRyEvzxXeL+HIOY7eMCqeIr6k848OjZyhdcTMp99Q40CwjqBskkXXumlB01/a4Lbqb+LT7vKwXS1D7ZxImi6h7v5cLi7Y6cTI8Eop6wC5Qyo8d7EqDXuRikWUabaZxuEJn3U13+4iK3wCYgD4N5JHbeHmsfWIuxdROoFCsoSE0ePYQGkcpwBaNjiljkS3riHC4SSCgXRSUwpBrVsvDKE+cBL/BOdCJRuXUZZkMGB2qEPtXoVNe02biZThlNM7NLfG1yGAsU2z56WsMXB5Ba2afBkWbR2qqZ8ZnJCsEYuClzBLN49OwjsEskUvASKaQNwKNiXxwoyHvDDB5BDDN4jZrKVA+OGOPvflTM+n84WyPIk6mXAUyjjvoNX0Pztp+hfvOtOjHbCTuKGTQoSe/3aiRf9Qpk33FI/41j9mQbkXrGZx+vK5pr+MFgsNkIUKvUUSlVUZmqoFKqw2f0b5XsMkmhZ3JBkcInCdZRpZKi8kyhFgI8BuvTbbzWulGkZCaEWRTxoEtAsmb8W9IExcxFeLQSqTdFCGZssirZRAaGzATxegO/JRTSqUodftASgJfPpZHJqjALFz1Zt5clemKIKfGS6ktSoIUKnYO5JPKcO00KxwKCeNZHahzFS0+zPSlH/807tfVj9OPT7GQooITUv002sxBPkLm2FgjgYBaLVEWp+ZOBZ25dgIFvM/RF8bfkaybP1v4RVjRbDuo0Xfdd1Bqu2GUkKhUE1Qb8WgtMxgdBAgEl2l0HaV5E0kPCSwqYZz2k5/v42vXX4gtfuQZfmcZSYbqrptjKG5sVvPPIo/GeY9fIM2EbEsyxDVX4RdvXZlWpvFoSAA+hcqooy9zapXtvPif2r6IfYn0tAMs3aZYuz8o8T2uG3utUCvx1cWK8HmCioXRlPvOX7LRtdLr4dzXxs/ggrz186LgvNjy0gzCZnY6MITP9gcjXCjjSxLBmhp733Bfgl//zC53nYvgzLJURTpWAUhmJfgEfYyj62w0MAAW1BWF2ToCXtANjU3m7zPykmSmtazPXJf2AAEvjWCuEJ1Rlqzpp5ma91xj12Bid6xtozmQy9h1AKbIq0Bpg3VOv0YK7toJlV8P0fMrz75d9rOG0gZzJPMuAI+0RU+Q0lxDV6EUZPqvatMCXZ/63uPzNGVogVpO3XuiaGCDI2w7rHlonmTxSavKDOQyuyGNo5SDS2eSyhUKfXUp98mihMGXUNZd98vpsuq1iN6lPMgIUluEg1C2rZmnuwoK47ok5TqPU2Yb+XiXQEJ1gr9GqIRCfPKriGVGVHi1jg3oN7+cnoGLFWTpraawkuwq09KR3dnnlKQikuIGu5FowyP9POSlkvSy8REYyefTGU4DXaSRs35tIPZLnYM1ZYUi8vxZTndYsuCpNZ3EWwB+XviuG3z+8GfXPfwX+T3+mSmmz0TTNCmxqn5ci877DkHrNvlH5hWUGTTdNW5DBLMFCxCPU6o/iKr5k9FgOICCvoQJBBHf8yeYz8FIuHGa/TF0IV9X5Q6A0XcWAfZ5U9WSwzXay3mS8B2ZGCH4opy/m1MaEnLRBevJNsU6sVpe2JB2N7UGQVynXsH5jGaVKHSmCkpSqbnKFX0AeFTWzHlGd/EhNTyRe4GCgkEKhkEI2k5SgkeOE9Vlj57PggBlI3huzeLw+goMI5Jn7kb4KaKaqx3qrpdbWWiE21lT5c0VaqaA83lwyr7Yzq6dmAD9siMJnI2AWJoEWQSfb2g9R9ROo1BMoVRNAqQqnUgUEMFONlNYKzDYTtLvIZBwkqE7IGshkEjlmoWo1FB9Zj4984nhM/fUvuLnVv1XTe3IqtvLNW++QrLalEVvFUmtaz7a0tEn2Cy4GsE+OpLVWbz5tE3/h+Wy4GEJgNt5oSXsze2qP3T3WdQ8WQlmWeaCFiXoLk34goj7824t32radyYsJVEULL5Ew4uIF2/FsXmTAHWONGIlXA5bi2Vdmm7Vk4IH7/4addtoxAkVIWLsBBRLKy25p7TXTvM0AISno/DuNyUnlpuE4qf4UsLN5aJv5UvwU29rXIX82lE2DQKMxLz72t7/enUHuPdbE63sVD9l7MV50png5yt4JDjKedJFqZTe4W7znNv9JyNx/1DgGpFrQF1tAVnEWUz8Yr9XrzkjO/2KWv7kILWBAXhUtCq+QujJQEJC38dENGF8/ieJECblCBoVhFV5ZBnn9t3rbDH0KoUN1zYwxQ+92/en/mMt7bt4WiKYAUesjJYtUGq2f4ERspdt17c4YmtoVsA6am6nLiKJVdb2ioEG9VUGdpsct1hSQAkOhhJlBnp1QFwrylI6nq6GksTDEZEaDnnbMxvH/WUXD1VPx3ouAkZ2gdNWXQir2WvT/FeTRBy/lZsQfz3OsImjb80wWOjl3VCtI1GuSzUOacvYZhKlMO1CI8p/z7w8REaXNRplrgmP+J1/gN4sXXo7qRZdL3dis4K77XAwyXBeZ449G+rgjo8Cxuw6sO2wSU+cuuuZ8b4M0KlHRLNYkS0aqFIMGetQp0KPRsCn4j9Uf2XhupnDIZh1F1tzEf5ohCVH2FfgNUWjD0Pkku4YQAWmcPmvImHZqIZWiX1wCgR+gXKrh0ccmMTZOJU4uumhcqXZSCbEVclP6frA3ey6vXYEe6Z/5fEoygFQGZdDKjBarDplNEhphIiGeewQHnB0IRJgYzBJEmoUNK9OuyUDN3PQCu0ItDVRUhGb0vF/WnOWTvesC+3mGWhOoQK9JdU0RdgLqjSbq9SaqtQYqtQDlaiBMPFQbcH0qeSaQTHtwqMSYTqFJyXmqiBLkJZMC8lLJJPKJEG65grH71+HeP/wvjjzhCBybyeOoYPbA91stHx8NGvj8V2/Ai17+iuiZSyZUgHxCwJwFdDazy/ZjW3O0I0WWjLyFcpRshlaAHlVhhYJrvQsj4ptl8yngiPUlC/JqzRZKTdZrtsTjkcfb60nbaDbSjpGm3jCyNDN9fbFq8uL9Qp+CfRZtINSJr/Rzm8FTMS/1mhOgxYwXlywNyLPZLT3yps85Gp+jz1hXpzVw8e/GEZ4movT67HvSzV6Ng7tuCmWv3haHffEWUJEiA/BkscBQM6M6PDvxK1U0ytwJyIu3Zz9v4ObYJ0bhjN2fZCZNR4xsFiLKqfXX2xrub3O06eN/zjbIsz55A3k4O2+P8Q0T4pM3NV6UVdXCUE7EV5I0tTX85Mf/creuM8rk79dNJm8Z5G1dT699tXaQ18U5FVPgZMVMAVdZGZhxQufKOSfjaJ/YGMmjxTNFsqhnKCF2OFRFPnpK0YCY6nU1OIkqXP5wldlcUrx+TlX3NPiaN8Az9grRZGvnUHM+m5mjVxA31uZYUGlBoc0EEgBavx+he0qWzpWsXZo/bgopoWkyk5eGk2A9XtzjL4TLWjxaJhgPOBQGgQx9u7pXWRfWo2xAZkUQZg8nF3a+xfp2+aIrUL7gUi1uWsjmufA+fAzcY4+UmMNmPXoBB9tW3f2439N3B0ryLhkqpNCtGAQyyJbMmHqxLiRYtRRcG3QS6BCkkgrHLeNRLEHfZ1HgI93NBqiGXmXPT2n1WtXH2rVTosZJhVBRrjVUJhFmYc2ooYZaVUkbiDLTl0p7GBrKYfudRgXsBC5NxRXECQiA+u0RmEkCgyDPo1gKM5caE3Z0/xmyzhyDmL0jTZMAgddDjzjWhBE8zmWLB/F2fOG90vag4bdQLtdRLtdQKVfEg0zFbLTGLk07iVxK7Ci8QhZBLoOqLI4lkEtaz0GqiTrIcdwoVbHuvnWo1X2cc9k5+OUdP8EtoTejCAvFVt6ccbHdP+yBb337GwqszYAq5FkDiJnJY7tYIRQFSgqwCfZtG8+lbabb14IIQhxlNrSfnSjUdokZSf/jdZgMNZ+z9U/U2lKdX3ZatUoWFnk8AtVIaCVaPJzbs53rvcaP3mskbgMgOwdyLlOQJ/R7viea6Nbfs47nIr1lLtOAOwF5ugipYK/HZi+uj+aIX8Kc9AQVTeo9WGoma3yl/s90QJu9sws+9gRbBcCz7dqV2bMqnIY1EjWxyeRFVM7Yexi1x1w73PL+i9ICCvJKVbSsTx7pmjtth42PjaE0WZIJjZm8HOsQhnJiCBsVsC7KJTxxD8IXQM3QWZPnImShsNTktdeonrh3/8S5M6vUx0CBwZPU+3Bl2Ag41E2dD4vjhYIVY6H0WgU0U0DHKrz0FRkxbSk3i/Yb8Jwa0g6loOltpbVCFlDxt82oReBqjs1u6+x6CazYQ0kxfYIUKJ1w6b1nzdAt5dTW7kUm6Yayqp+rsiazeUnJ6CWRJNhzCPYy+tsl4KNdQhNOtaQZPAYCXhphJhv54kk7zfEeZwvG7AEX89iLdImbHKb+nR9g8l+OXjjAs0emgMIVlyLc77XIz0Dni4O8uYLi+Hd52ni2xFJvbdyzEGA303O29g925OX5WJ/H95kBc47USG/TmizuT/DmSzavjkq1ASqESm0cs5F+gEbNR4OWD9WGCn1wISTQbDeBINdEk56DAYK8XbdBIpcR2iLDQdaMqepmiMlGS66JG4EfAR4FUwi+edx+N4ICjk00amf2jyCG9Xg811zK6eNtZYYmBbN+E/Wqj+JUDaUSAR6zsXW0mg0RqWk2HaQzKYkbBodzSBUyCDMpVF1PWA8ENbwe3hPbnu3jUt5+qoJH/rJWrDMmS1M47IPvwludJD5Wb05761e4IS6plXHXr36OXZ+ya1R3Z8dY+0Xrlajgv53pEXA/h7bt9xnE92Mf530TsPFHFhzCNvODz5fPmYDfXksEFM2iYoMKoEOjUeYxegfnhEzmc/Xz+Y4uPNofeRYEeaYossWa7libR6JeFjjFM/fiv6gbZ0YFeEYJdj6XtijfiWe4zGKPFViRmzUx8uOsRhnPMi7KbXYcxEQycdqmzejFjOA7KKltuddFnLUX/86e6EfsyuQ1tSZvx+2w9sF1qBSrUn+XH8oiW0iLmtjyNpcWCEW5TczQha5J4ZVlM/S5tODm2jdO6eDEbLN2XB0njUYyd4ZGw88XN8ekd+0kWLhfR94rAyE5UDUxHNYaDK2RI+AS2uQ8N1tDN1M9X7foy3zOF6/5I5XTSyh9k0Isea+AfLKgQLJRhzO5AWEyjVY6i1aGa/xtcRpdgV88oMdm21qEV+o/+jEm/+mDdO+d9mnfHQY4tGnl7XU3iljsnZihvimZROvqy1F43ask2FT6YufWDdTsokSv+DgeoFqgYEVFSGW0NMMljq17tpG9Nr6zrJkiqGJdHtUvWTtlRTHsl23Wntk62yxBqyXl6/VmC7UaKadVsWGolaoQoXWqYBoaY6vZpMGAAsnBLLbZdVt4hYxQFfnW2vpCgsFJZvKYeQNEiZMiKcy+8ZmIt1uf77iOV1rXZWsS6d1naaEdC0893qX42GdiVhVhoCG7H6BeqYvq9sT6kmTxuBBMwQqyDUhTdVxPFoSpyj2wIo8wnULdcYQ6yvvlPdEP0NKDeQ4Cx/J4GQ/9+THUqg3JsH7xxmtxw39ch1u8HHYwC0zxJmAW79VuE4cc9i6cf+5ZC8r89tm0M+5m29XWa7X7EOcKLhBqfSSzybIgaAAfAS/pw2yTmRKtj7dP3vzbJA7ylG3ALJ7DPiRURQdhPL0pexjqoyHk2zGZqq3tjJ1m80jZ3DxbV1bLeN5Z+qJkvfk+EdwJ99fU5fb95s7lrtpvsbYGT9z+29K2URfIlXYwK9uWnWRr9SIu8ULM2+fSLsv7drdAh/BKQnzyjLqmgLyKgDxOTssgb66dhz5BlOduSG1R6HgK8piVmJWmMNdzLe+/2C2gq+GauaM3FWlUVdKfTADFFXJL9xJ21xJsTqKFlOMj59WRwAQSqMJxgqh+YbEMzG34GIeqkSiM6auR0qatNZzD/cYzj/ZcrDFMOkkxRc/yx8kgHSSQ8gMkazUkMnnNehPoiUiFqRE0NWGLCfS2FpA3+bZ/Qv3HP5225W9qNfHRoIZuCEhnwvPcDA4SMZzem/fKl2Pgq1/YBOTE944H//y3WVPfpC5MFkRMTZit41MZeVWMjFOP59CNFm1XC1jtIo3I3BsVxu4g24JUWwsl4ai8+2qR0GDNVL0Jv95Ey29KdioMQpQrdZSKVanla1Q0ZodAAAAgAElEQVTqAvw4h26340oBP6lsWgJBhsDsf2xLFYrROj2KrhDYMVaca7bJiuQI68DQPym6onRwpS2q4q2eJw665V3jfQmopZ26Lqq0Gk3JVhLQlqeqqJSYvaOfoWb1GSdks6o46qU85AaySFM8J5tCM+FIn2R2sd0PDN3QxOu0qyhPlPHwX9aiUqmj2WTgGOAf3/+P2D90cHYPS4Ur8in8W6uJ39x1J0ZHVyxa/5jPgWyfYttabzseR9pO/E9bUg/KNuD/W1o/+x2ptCvS7hMW5MlYQZop6wlJ+RdeNsFa98TZrmG3gl1S+sA68JCEZpvB2xwgzwAbS9M2FHO+RxH7UmowTB2xFSJZ9EyrgbwRoFNKsMlNa9cVSutSbp1g11JWdbVUVU1l6yU2IwPs5nh+S9keW/axE6XJDWE4ZYRX/Kaaoe+6PdY/tEHomiyQzw9mBejxRwK25WfUx1ONgbxaFSHNm5OGemZoCX0cZHmXJW4BodSzEs7QaSytx1IxbcaOtXdciY1oP1GB+dJdIEFe0gkE5DmJSTioSHaPr5+In8QMzxd2FUoXi29R9s7QmxaSq7THstlHmwkkdZPeeelECpkwiSzV6FoQqwWCPKSzYjti6bIMgOPCH4s1XWwNIK96w9dR/PDJ04qsTCDER5o13BoGOMpN4YNOSh7nZ1sNXB40sE/CxYVeBsPTTbCOg8LFZyM3i71CHOjZacBSx2z/sVRmLoxwMYTZOwI8W/NH4LK5pxDeh12k0ezw9LS9XgGTrbuVmikG7kRG9MTjuxm0UK02MDVRkR+CFwrLUFBmm+2HMbSigFwhCzftdVyDDY4kI2bEWGzGVAU5mP0xmWejCtqrnkxBHkGVEXIJabegjS6f0ULC0EQJ8iywVaCiNEKex01o9oXgtV6uo1qqSQavZtRQWT/JoJY2EqlMErlcBtmcqm+TrklPwdB1BcjKMcPQgGmNAONxBNunVqph7NEJUVslZZPZvS9c/3lc/x9f2SSbJ1k8r4W3HPpOnH/eWQsb/hbwbSvyI+Jbpi9Y83Len/rxqSWCXVTg6bgP25uLHmLUnmQm+YmWyQsQGJaJgjzSGJmZ03pcv8na803Fg1gOJHW5tDCRPkk1Ws3gzQW8xMGGwRzRk7Yh2MzHs6ZyFuBJIbGWKtiV3TiQMeA16tgR+ltAB+u84ghQtg0cDK6TTx5vENyV2dzENsJgPaMqajwuNOMeTRqbeyZYjGezZR8jUZraEGKqiuCBdWKhkBjKw911B2x4ZCOmxqZQLdcE3NErj9QLKxm9Zd/WlnF1CdZP+XU4lbKqa1IdcLkmb7M/nPgAbxUySW+iopnN1BHkqdeWrrpK0b6hZc5lolnIzToJqrM1kfMacBNTcBJlU5enBd8UW1nKjaDMrrYuBsgjHZPiLfRbYogj9XlIIR16SDddZP0mMk4SqcIwnHQO8FIIXb0GkYUXPowVrFGgsBhTxJYA8noFHXHwNHHov6Dxw1umfdx3hQHe3qxKluCGmMfYL8MA72hWsUfCwaVuBrv0oL3Zg6Ze+yoMf+WaGbuU7fsd74AJ1OyzIBhhEMugV2iaRkjEApI5an8sWReP38Nc+1E8w2cBnzWJZwBLxdDSZBVTYyVMbCgKaCH4Wbl6ECOjAyJklsoqZdNm8uRGjeeZzVRbUE1gRmEnLjYxg0jGGusISenslv63wIOggj9WEEYCZp6DRuqm3o/PxJ6DY6FmzK16JxFhIFRUWilJBq9cR+gHYhvB8g0vqz9U3c5lkshQSZO1ZRSb4LvLumFjEcF3XrOGCc0mxjap9WO2sFhDtVSXuIOgb8OGDXjnkYduks1jLd7FtTLuuetO7LrLzkvWR2Y6MO+Az4WeeKTZcs5gW3Mz6vLyjPh8okUFc0ClAWt7kL5KEM5FkJn64dZG1+T8ZNkmzOK51G12HLXcaDRQocWG2MbFqnRZp0kD8mQSyWQSDmtXBeSx20bExA7o091m7Xez3ccipU3zTe3z1sqh11PuVpbsskgwomJaO2CydzZLtQBw1/v584Vsp8faAM/+bQvJclpVUVu3J9lO07Zmtaq3jYQZ+DbLW/zEP2miNLUxRNGCPGbyFORtfHQjJmihMF5CbiiLgRUFDK0aFG8gDvDL2+wtIBkMv45EcUJq8iQzkR8Q8Yxlyubs7bcUe8hka2wPOEELmDPBkA2KZEWWRfK6cBcZ6T5e4M4OeQLy3CbyXg1uogigwrBCZKmtquZStNFiH9PW/RHgsQ6Pkz/pax48pFuu/GSaCaQTLtKpLLzBEYCeSMaGQeLSWO2czW48EUBeO8A26o+GF0gqHaXfZaitVLDhKXvOaJUgaq/mwTGHZ8Om/2w1cXxQw+4G5O06A8hjVmbV//0GiXyury4QBzpxMRZ7T/q50oniz6yvg28lO0VjQiyYEQN1UrynqiiOlzG+fkpUKLnLyIoCRlYOYGAkLyBJRMy6B5YuNUaOQ1xsqgSk/FExU8HgcEpruaz3nZ2VuRjCMYzZI2YZrdAHz8PTMYtnPfP43Ji1U/q5MQw3tYLM4JFqWhwroThZQbVcF7GZTDqJbJ41+hl4+QyS2ZSoh2aSpGCrKqqlocaDa/YFqUczAiTWSIjXTbDDHE+K9g+VhrQdAXK1VMXVX/wcbvjG9fhlMh8pbb7A8fGaNx6Ez111+eNeixd/Z0nlt16EWmOp2Tm2A7PDWU77pMTazGVMKdUCDcZTcv/GEmG6rr/lgzxbV0cARa6JAXlhS2x51BPVQcNvolqtYWqqCM9zkUwllXJoLU+YpfY8AXnpTFZF64y6rBWt429llbVVeNsLktqCsWSb/H8be+m5FDi2r1m/FQN3NmNnFDQ7bBssaLF1dx10hrnGxzoA6PX1YtXYkbZ3z1Aaq7WW2FwDpxnE7IOKWy5ERar8cPOI0myuVtkSzjstyBt7dKOYoU+Nl5AfzmFgtIDh1UNaWL3M1+zr2VFVMNGoITE5BrieyMBjYBitIIhJ7fZ1qOWdFqEFLFCgHxVXXkknY/bOKmZq8KEZIxvwPJ7Azt6iBS+eQ5pVA4VkBa2whDCsoCUgz9YubI6r6/9BWMVNneBdeK6KrTCT4LRCeC0XKdrgtRykQwfp3AC8bAGJVFqL81U4PjqhUmvNZjN6/V/OtHvGM3nRZLsIx53tECqVrosJdrFBa6FUQp+BOIPF4LY7MPmWd892uE0+nzQUzp+EAd7mJPFxN43sLEcZ/tqXQLP0frbpQF4/331C72O8swiKShNlTKyfwuRkRerMBgdzGF45gKHRArIDGVkwjZRpbSBrAlSbIRSPNxmvtDaYmTyCNXrf0cSbICJeoyo+eSK80q4b5tjGeTuVUPsIAkNrpyCqj1Y3QbwxNfVG4bXyRAXFiTKqpk7OS3oYXJHHwFAeXiYllFM36Yl6KD3prApovN5RXDAFTCrwlIyXye6xD/HaM44CIlIWmdGjf6IuMpdx333349Bj3o3zs4M4uNnCza0mjghq+MktP8Tee+/ZsytpUsFI3MfU/6KdbdmJpY61h5VoQcKE/JuoJdt5hG3KZ7KhRjIhaebqt5emFaBZoLFejPp8OjN1FtTY2N6203TvxtKCvIXPJXZ8tgrLodj6EOix7zmayUu4ksVTkDeFTDaDXC4nYI3iPVwcaUp8FMJ1XRQGBuFYiqeALqta2xKBE2YB6eOqz4pWJgr+OIha6CSzSGxhXWmgCvRknjdgzxxE5bFN7Z0IDsWpmay5a0ubGtrhNIaVfQxycpUxTKj/tM+i/dvejc6J9gt2780pRtPjJi1PNgLJyjFXayUD9GIUzsg/cEFAuY/G/jvdpSfI83bdAePrxmWQnRorIjecxcDoAIZXDRo1sLmuVPx9tm6C/l+NKpyJDZqZyOaBwREBeS1DWfv7bJnH/67jEzOlyicaLfGlskEHA50tZePbxSAh7baQ9aiuWUSjVYLfqqI1DUWTQGomG4TH697iSpxWcIUAjyIrBHist3O4stsM4TZaSAZACi7SXgre0Cgc0plN3UOva7aALAJjMXXA+Y5K0Ry+yWS7NK3WzgQYDywxPdZFBwb0XNWnnQGDeFK5mt/4FopHfmROF0OAd0KzBgI8AuPrvSxeMJPCpjn64JUXInPIm/o6VxSC6Ly9aPTZvk6+FexES4XyZAUTGybFX49CJblsOgJ5VK1mICtAz2nTGq2ok1AnaThuhGy4OMWMHp8ns0UrM65k8giu4rYU/D5BHv077bjHY1FdM+OoLUMcFGoNni4cUeqe8xN9ASc3FjE1XhaRFRVX8aQ+f8U2wyiM5EUpUexVpH6w7d3GRyNjK99xA3ZITaQIjKU1Mp6zVF4CoYKntgoEebxpKniOPTYpXr2VYg0fP/+TKP7p9/hWtYmjRvJ4YOUK/Oynt3RS/Uyf0BhdAQNr/WheT2VQ61Fn1Q8dz6UKUAQIbF1m5EEXq2G0zI54n7d+hFQNJUhlXZ19Hj1tGWLAU45jBwJDYZVF4RnoCUsH8ha+aBglcADcf//9uPyys/DTW3+C3/72b9Gb+uw9d8I+++yLI45Yg9WrVqNYLGJgcACDgwOyAMHn5fs+6vUG6o2G9K2h4RG4XCAnhyVoImg2EUj8pIthwg5JJfUZSklFoHXbIoDiKngke8d8T8oEZBGRwMgIelkAYhY3BNQZS4SIcWVsERKua+Sd47K085159B7iwK5ddRjP3qkIktJVbcbOLoLa5ON8r2GJB1IL7AQ0x1Q4Zc4wWVjhNscFa+w1baH3tMRNttiH3wTkOUMFJJ/6JNQqVRTHitjw8BjS+TRywzkMrdSXcbnp+3sMCvJqSEyNwfGSSBDkDQzrIBVl87YccNHfXW2de1k1PAZKj1YDjNe1/o7BTRw4bAl3xyCDK+2FJEFeDcnEJKpBCY2g3rMOjxMZLQlkJdP4E/W6D+tzx8/mY4MwW9t0C6yoya+HVCKFrJtD2k2LP57LOlUqzlZqcNwkvHQeSaFoeghJJ5xBfVZrWdpGupYOtlC1TRuk2LdxqeiFNuiWGitjWM1FB9pyMMPBz1lnRSre6qwnIM+/6l9ROu3s2Zo/+rwb4J3jZvBmx+sAAtMdrHDaycgd+f6+zxWPVQV4L7K9xZwuZAvbuRvkVSs+UvTLG8ljYKQgKpvpNGlpntTrWfEO9gPrp2YpYgQUXJiSrBctCFIOCl6bqhm/daGhGwsFvkqiHmoyd0oj7Kxllb4vhu6heP0Vp6pYv3ZKlUHrvsz3eXreDeWwYuUAcoU03HRSsnESaBvRmjjBZ6weSK2aqEsK3VTN3vnu8m/MVDPrZ03fCfBoGyHgiPtXG9j42Dgm1hHkVfH9n/wA5195IW7ysnhDUMVpp34Cxx37oZ5PnACvUW9K9rFWrqNersGv+fB9EggTcNIevEwayXwGiVwKYdKTaxS/Ohqze5rl5HUSME81WvLDhRjux2u02VOK5KQInMXqQu9nurFI2pjPlsDTiNyw5lHUZnnvSU8B/zRMqaUBeTrizTRv9PNa8SjjE5M48/ST8JUv/TsOe8eTcdCBO2DPZ41gaIj6vsBtt6/DTf/1ML58w4M4YP9X4aMnnokdnrRDBPKYwWs0FOQ1m03J4A0ODalVkHxWh9/wEQRNaSPuwy2fo3+zKwsRflM/cz0PqXRajkFwX69W0aiTMh1iYFCzg8y/6kKKAR/8bWwR4rVk8jysoblYQMRbZCHRsAV5JnuuqyxGK3PTuDAUhVEu58Rr8GTU7ecRbaZ94uI1xjhezIRNm5tJQxaEDdjTF2jZcmGxHlgnyGs04Q4XkHzak+H7DZQmStjw0BjclCf1A1y9SyaXa/L6bnyuzPkNOOVJODQD5aphKosWPZIY0MrLasOkvo+6vOM8WoCDuTUIfrgSgEEIJ/Atzc1CaT9c2XYwnKZAQgMIp1ANKqgHdTRa9JDqrOkUkEeLjhjI6675tHVxsrJpRFviyzX9CKv0slronO7Uv4+rq7weL+FK5i7jZpEjyEuk4DHorFeQaNRlZQ/JDBLpPNxcoZM2M80ztiDJSmzrblrTspBSYQvy4m9jvM5sHl2u51c4v7EfMmgk1YuBY5kG0oaHygCenm3MCPCHQWP9ymtQ+tQ5fV1CL4B3sOOJ6mM/W+HUk5D70L/0s2vHPlH7LUJmdc4n30K/QIAhdM11k5icrKJeo4CSg0w+JfVsmVwayZQnlgPJTFJomFTErPuB1tKR3uc6UvOWSNJIXFUxmYnj+CC1XqamjpkyPgPJQhm6J/ePg7woQxUjhHG8IbgjlbRRa4hYzMR4GevWF0FbAwKQbCGFoeE8hkbyAvTguWgJnRqiAhrVjprnwPeQ2S1aBvC6mH3k4hpBH/dnH4+rrcr/GwEZ+yhpSTGxsYjJDUXJho5vHMM7PnQoMrU6Nraa+OXPb8duuz1FwClBExdORRhLzNpb0ta1Sl1Aa7Pmi4F9g8b1YQJOKiltmhnIws1n5P+ZH/HYvqIAamrqHLqS8l5ClJpAIIIgrlBTqZpJgMaCRlJg6bXITKn4LNrsERcRCeg491sgLdkqgjwNzBOBitiI2EjKFaBnxe3kN8Gf6CA4yA+NLkFPb4t4WZGU+ZxkYmISr3/NPtjpSTVc89kXRMCu17EmJ32sOelu3PPbEBddcg2e//znSWtYqiZ/835Zk5fPF7TGMwgky8dsnijZJiCgjX/PZjJSw0dgQODHv/H72XxBfrP9a9UqfJMdHBgaEqonwV9AZdw4yLNiIWbw535tc3NLy1woqGrbIBjnP7V6F3EVW6naObMS4FlwJ0BPsNNCr2M+T3q+3+kWsolTOM0sbldWe5rI6zy/vM29Bdog78H1QMOHM5hH8inbS9qbK2hjaynOnVAfnAE7MfUbMsz9gp5Y30ggEfhwahUk+OMzYG8hLAyKymbLM7QBiSyXM3pL+ewJ6ChYQL+ih8tNjDUYWG9Zbc4hTNTWPA3wV2a4suyjEZRQD2qotWqoNqtohmqATtDFtXH+JrDSbqTZPFsXYdvUZvsU5PHeldYix+D+s4hT2315vOmygBZIEuCl3ZTQM+mDl/NyyDlZpEJHzM4T9SqoPNtKZxCmsqKiCbMSO1sfiNOlLODjZG2VG2f7/kyfx3tDRKcymYeFHDf+XdbcMdh9rNLUmlCpTzLBu8nQMItn6/EYS9Zv/Aamjjph1ktYKMDjCQYvPx+Zt7551nN179BN3eTncQrhnA+4lX2heyThu0zLAQF5a6fEM6/RaEqYIsG7BPBK/XIoMpFLy6ITs031RhM+6YUEbOk0sqMF9aqlNYFk5BSEcM2Q04btQ3z/uChg94lX7sTr6CMimNRKAU2fQTCppVWpwZ+YqGCi3JB3KpdLYWg0h8GRvNg+JNMpyTiS4snP1c9PF1islyCBIRcttM60Xf9M+iYBHUFqzgiS8D703W1bOfDRE7iRJsqavNJ4GeXJMs689Gz86Nb/xvOe81x882s3Cn2UQLRRZfbHR6PVFLP2oBGgYYAdGTMcGQkcGvQ6DbjYykwexWMy4ldI0RiCtLDuo+X7QlllnRczC6SkioANRVQKrB9LIZ3iookKxPDcYdCUdKXQPc2zZahe43Os+wqWJSrXbCnvjYwFoRWKxUioQM9z4fFaUlQoTSCVTsqP2lF4GBpdHYuGF+sFUZDHOYWCWPMRhJucmMD+r90Xz35mSwBev9uXr78fl16+Fl/7+nclY6c0fTUTT6VSIrpCAKfUSqXfCiAztZb1ek2AW9KItDA7R8uGeq0m+xLMsV0J+iwg5D6FgQGJaeV4wqoyi6axGEzAnQUbi6CaqW1iwR3hioI5/lZwF42gXc3He9/aAZ69JXOPEbfX1OkZz0Hte7pKqJk9M7AsWy70+0r13C9RnNwQJqoNhOsmEZarWsw6UgAG82BymwpXXA1j+yfTrqhs0u9nWXulz3bnKl6zIZkLyeo1fbUzSaURFobREnPQXsagfR5/ebe+WkAoQyz8b4Z4sNzExnogKm+R8FNfR1m6nST4oyw5MzmSxSPQY21eHZVmETUD8mrNWjQZ21VKAjSxOzCCLAR+m2TyhFKlNQrcTRQuzYA6u9+eKsXZbSaqJ6+D1NGMm0YuWUDeyyPvZATgefThrFdUadZLqqUIf8dUNOfSwpZmaylUC8nk9QItUeAe83Ja6FoiKcKk3T1UUpDHhQaeh4E5aWJDSRejGQV5lvbV+PFtmHjbe2dtGnriXRw0JHwgRXMuGTx78OF//wJS+75i1nNNt0M8XOE+M5QYzfscW9IX7f1a/zkrnc93ixRBqkMWx8rqL1dpKB1MFmLU847ZthaDyaQn7yaDWM1MhQIwCEJGth/ByKoB5FPMkJsKHkNbZv+R2jeSRAzdMFJ3tA/APAdmCq0dDD/iiJFstUQ1s0Ql0Ek1b6+S2hgmREEzO5hFZpBgKIVkOgmPNUmGnplmltHU45kYVtU7XVMHZWw0CPbUIFwXM5gF4zUKuGMc1+WZx2OJj1qjiTLtG8bLmFw/hW999z9x/pUX4JgjjsW7D3uPBOFsK1Izfb8pC1ch6xCNmSAXzCgUl00l0WgGqFLQpdGUZTGCbAIoAsUUwTOHxSYN7TXzJrVPzAwZwRjun8ulkckkZX+qAzPbyGtsEbQZgOCQ6eSROghUq3XN2gU0uFeinWGjKquHgawRE5GXlsEt29dTy4BUyhUlU56XMdcOT9mprSa5aAFYG+Q1W6Q/zrbct+nbd9Ka4/DgfbfgxuteNOdX818++D9ohnvhsss+pzWTUj7BrJZm8gqFghyTQE2ydC2tx+PmN+ryN9KdU6m0ZPPY7pUKRY58DAwOyX7chz9sMu6TyeYisC1ZQTMGW3DBTqxS//qM2gmk+Y3+bXEVm3tTcNfO3vUAeJFaJr/dTdGc33XM+eEsyRdiQE9qICXFreI2kciNKjJHtM3oeWgm9a6HHVSslHSf15hLAc/ZYcta1O/z0he8W6I4sZ46y6BXHibLCKt1vlFwd9oWQS6Dcrkqq2jk5rOBh1cPyooWA9LlrY8WkI4byOqgEzQV5NUqCuzygwiT9AIj1c4O/30cc3mXObcAaXIMcBgQPVxpYqzeMj5eWmexOTYbAPNdYrDEVXgKDzDAZxF/1lNh/LJfRDkoSxaPlE3J4hnQJjk4YzgbV93sVuCM0zXjGUBL8ZxtBbefTJ7GlLyXpGTvBpODKHh55JBUgMe+32yIlQh/WgR4Qm2aX9+3am5LBfJsn4gtMMqfFjLyMdhlDd4jlab0RaFp2tokl88/IYIarLmy5wnLZazf5dkzdtH7whaOC2q41/QFVsHE+RZPTzi4YBafPJ5g1X2/RZjLd9Q9dmdZZntX4kBvSwZ56t+mUurcGEpZEDXbPUZ9wxhbc2whmGHsLlk21qKRhlv3BURVpyoiJkIqIYGJT09OP0CV1EyKSJCSx4Myy06QRwVNApR8GquePIqR1UOSyeMmAEiERbRmjFm1jOcgl9QaPda68VhW6ID720UuC7gk89RqwQuaAvBKxRoq5QYCAhzSv9Mp5IZyyAxkgHRSMu0JoYcqTZSAUuwSYkCeli9i/WH83qwHIMGdbWvblyy9WseVTTcrnkJgTIBMhdI//ekveOfh78IVF34OT3vaMzQbY+wqpLZazNuVspqk71zKQ5Z2D5kkan6ASrUhP5JJ437Gz08ykgkTgBu1RQHtMmdo1kXqB5lps0I5xvReAYnNwyi9loCd74Bf41it+Rq9XwNquZBuzOkTxBimFkzugYCGwjnsSwKYHanbJMh7xt67S3ZRssBR/LWQ0Ug6nLwDzdAXADVXiPfA/X/DS1/wIvzxd/v1pGje/OO1GJ9o4Ek75PDU3QoYXZHueNikbj79Wd/DHT//FXbccUcjvkLQTuEVB8Mjw9KPhapJEC6ATEEA9yH4I8hLp9NIJlPSdyvlimT4svm8CvA0VZFabRlSSHpJpYYacK75IwMqLKBYlOyR9g3tAW0gp/+2Gbz4SGL+HQE8W4Nn5sitjqI50yjaldXrsqvo6IdGoOX+SRcf+GYav354fn3+uU8K8bl/9LHLin5H9yfGfompiXVhIgiR8FsIx4oIN04h2DiJ9DN3RbhyUFSOqHBF6glfCk42ucEcPM8oQT0x2mHJ7kIpZboyxVfWpapmcUKpm14SyOQkoyE1elby2USS8+vKS3YrW+WBbcBpPfGYPVlXCyTQ5kRqzX8fT5wXBUZGtCCiMHlUl2NGxxETXddpIQgbqDTLmGxMye9G0JAJy9a+yRRiKJrxB2SzeZbWaUVRbFG/rc2bC8hrg57pW0spYykMpAYw7A2ikMgiw4CV/Z1BBA2SM3nN4kVm6/Nr/aUEeR1taVgkFuAt5L1kQM86vA21QGh2thaPMZsEm0Y1kSA/vo429e7DUfv+f0/7Dt5k/PCma8l+fPIy+70aA1+8WoJbFf5oZxltQN/PIGDfOVsPtpD26ud8892Hz0I9MRW4M5Dnu9dvksSyjngMFdEJ5flZewJrRcDsEAEexUSEXsj/Z5aq6qNcbaDRbAnIc7miLQITpGNTzdLFwEAGK7ZfgcHRQQEYpKPRq06AIB8UAYTnIp92kU8pABNaIPfxA6lFIwWU9E+9X8i/1ScmkBINZu8qlYY8c2a3WH9PoZX8UA7JfBqUXiFFU4CRtJFSQq0MvX0vlHpp6tLm+1C6vsdMGY3RJ8ZKGN9QxLs/cBguOe9zJu2lAFEWiviyuC5SvDaWlhDcZVPIZlJi0M4MXon+e8WqZFiZfZO4nqCJAD9siQewyywdM4TM1JGm6bdAiQ7SKom8ldqnFyny/azRS2sWVsZiZn9EgRFIUBhEMnPikqfnYhsJpVMpqpLJY12YsQ7gs2X/qNSaYjpPlUe5taSL577iOXSWEVDjsqGjbSFv2MJA3tmnn43ixm/g/HP27nhyP7ltHa75/P/hu99/BLUaKxuBfzz4yfjA+56CV7zc0E7NN0446RKZp3UAACAASURBVG4kkq/G+RdeKqCtVuOCQ1myO6MrR6WusVYnBdOUGBhVVwI5/k2yc5m0UDwpdsf6u3qjLmBOFDmlRs9VICj7OHJMAj15g4ycP/++eKIfcYBnxVR4spjISszkIT5uq4qmsXmw+V8Bfk/UrYfxvFXYti9bIoFD/yOP7/9pYUUA+z09xPXv9J+oDdnzvhJT42tDDQAdBXnrJhA8sgHpZz0FidXDQoEgyONqGnnuAyMDyA1kkc6agW0h48vfQVNrEG0MgU1RvBP4SNSqcIoTWpuXyUt9klUOFB8xM2l0Bxz2RV9u9tk7jwUBDFaZNaHABcFd0SgZ8u823uEzWsotDuysQq2sDrtaf8fMzUBSa2qsx5KusnKlv46N9TFM+VNSm6dBldbhcemA/xeoTEPkxUQ6Jn9IweE+1tsn2sdQhAkGZ6dr9tcy9thZL4sV6REMIo1sy0XSV/PzMJnUelTjgTfXVePuq7DvC1fACZAWqrA5013Gab0LUZC0tL6aySoz8JbgMFaVwZo8ZnTj91P90g0orvn4tJfIMGqmqYu9hNm9mcaNgQvOQOqwd0hGSuqQDIVmIKVWDv3e99YC8jgeWOsKtgvvcTTjqsJjH5ss4BmLAx6Lir0EeAKCDOCRDA5zQaaeiH21RnuBmo9SSdUfGXAyU9NqNAQMFkusu6XUu4cVFDsbHoCTy0YCFJLRaAbwmpTudzBAWmU2iXTKFfAQMlNYb8qxKuW62CHwnHatgoBFaI6NAPWmgkDW//EaBofzGBzOoTCQkVo1goloXjL1qRRa4aZqk5oB47hls3v6XseyfH22Z68ml1o6AtFKDWPrSxhbPwnHoVCK0ts9ZsUIzEmRTCaRSTnIZTzJ3qUySQFEHPsInLTusAK/1pDaPWbFeAyGz6zj4/6pbBJO0pMFDoLoFtuNFMFmE/WqL9RQ8XEjY8Fzpc0yg1llNoVGrZHzvFHpRCqJFtU7JdunDSG0QWYbDYODY6Ot12P2V4EthWNqQvGtsuawGeAl/9/z5PtSQ5hS4KiHXEADLzCTt/9r9sUxR+Rw0AE7dDy+w977c3z9mw9u8khf+pJVuO7aF2Ob1Znos9/+bgKHvPO3+MOf75f3hPVzpFySoTI6uhKsvatWq/IcqZhJoMZ7/s9vfQuXXHzRrG/qwQcfjPf98z8jk8kKrVNr+7TvqqhKN7ibf5tywfWXd/5c6gL32XcfQ8u0WTvLWOmONezzs353lt2iVM177rob5591Bs664CLsuNPOM94vAe11X/yC1Di+8c2HbKLUev99f8Ul55+H4088acZjMXN65aUXy3Pgvul0+3nValV86+tfx3dv+jYefeQRjKxYgTe/5W140yGHSBvbrZ/9Hnn4IXz2M5fimI+swarVq01K3KhwSoZblTi5bXPuoKxNzWV75VOAn/xf+xscj9efNkeu51xOuAXuqyBPOrqLcLyEcO0EgofXI7XHLnBWjyBwWuKVx8GxXmkIwMvyp5CSQXI6ud8t8F43yyVxwtP6J44nagYqYXmjBrc0IRNDy/PQYmbDZvSkJqA9fseH8Lin10KG9s3SGI/zSZkl4Qp7JWjJKnupyd+6os125LwsC9qysD3H0aPPe9HnrvQpndTbYgUqkqDZO/qiZUSHoZO+pNLWAcYb45hqTKFGrzwGHWZdz4I8gjV+V/6famQUITAgz2bx7CVHwYEsoJn/Fnj/9hzJRBI5J40VTgH5losMa/ESDMDSWoeayXZmrPtsx167KQVMn91iCK/MdCnSO6wa9AI84Wz2x1p62H4XB0YECgyY7cKAXFcQYPyQd8O/4xcLaLHpv5p62Ysw9LUvocmVcFNDJYbEFJwwmZt+Q5+tBeRR0t+qQPLdITjbJjs3kMfXRozKgxDj9UCCd5uZ5/ttAWNEF7f2CM2WmH63KHYWhgJMqkUKn5QxPlGWbBsByvBwDs10Gj7nZ199wgjwKBhBNjfHj8FcCoXBDDLZFEiZpNgH52rSROusr2twsUchhl0HJ120yXpxjhmei1QmJfN6YTiHTCGjNgMm8yTK7oZuKJk6AyzYT9hH2FP5d8E5FBxhhtGwFKg8KRYB85ysRAlY6Hqsz6uDNhSiomm6spVelxo3z0OathIp/rjwmJnj3+X1YVaOIi2kzBrFy5jYS9BsSeaUCpeOq7L7jC0ZZKroh9b+1RpUPuWYDGQkY+ghlWO76w3KtRl6GbOKIbOvzAwaWq+dv4Web0R0tOLKjC/MwgpI54+PWrWOqYkqpqaqeM7L9pT7JsBjXaB4wVla4bxHhYVl8gYzw3jsbwd3UDVvvW0d3vz221GpqMVB9/blz78Yh7z5yR1/zg7fiA1jYwLyaJHA9qY/3tDwEGrVGqoEfaRcJllHqSD/7rvvxl2//rXSYD0PGzdswPe+9z28fv/9sXJ0FA3fF6rnzrvsgn322UeEXDS7p8/PBGULNjSP38jU5ARO+egJOPANB2H/A/enfGrMEsGCvPg3ouVf44PXXsYXSZ4wgXvuvqdvkPebu+/CDV/5Ek485RMYWdGpxkqAd8HZZ2FifGxGwMh37off+y4uOf9cvGLfV3WAPAK3z1x4AX71P3fi4EPeiqfv/gz88fd/wI3XX4cXv+xlAtYI9Prdj+f69je+jkcffhgf+NDRYoURTbQ2m2cm+tGztT6z3+2SNwDHvgy45KfAh29qf2vsU3+vII+r65MVhBsmETw2huSO2yExOoQw7aBcrAjNoVqqCzWBk0BhKCurVeJtsbxN2wIMvoNQ19gJ8NwEjT0doW26fg1hucjKYK3Nyw9JICx1ImZ1z2Zg7AlsxmnZr7Dd5DZw1t8aAEiwEQBlX43PGcxRst6KrYhXE1e9DQ1JmE9mm46u1W9Pj2db1UdKZcbFh4mAzmMgqPUzDARtDc905+UdMYtX8qekLo82Cs2WL9St+EYKpwYbBHmBZOgI9B6PTeijCRcZJ418mMRg00OuRbCShJvOA7kBtJKpRfPns888qvWJBdRLeb/S4uYB95vZ6nU9HaCxa4dex+X+5f/6ASrvO3JJbm/oC1ciuf/rhKpZ46qHkeO3QGUuw3wc5NlFjn7fncW+OdtP4u+2vRYFeaGMEXxv+F6ungfIs/V4ZAiIaThVKT1VjeS5yLprUODE+CKq0i1Eql9/J6SejnYBG9YVMbaxhIZPnzAHhUIGVTiSyQlrFG5pRsbeFOXjOTJJD0MjOfGvI8mLGTxmgJjBM8kKqc9UPKCSDw2jYpjPJJFjNoqWDrQUyHExxgMzzQT4BG+SNTP/TpF9KPXAat4eb1cuWBDgkS3B8/C+ON4JO2GeLKuOOmOzOMfFOzFwN0wM6a0WhIqVgdYFdteS6livfXuTNS0rriQLONpD4st+okBJumskIgOl1hOt9Ri4JctrrCyswA5pwSq0RFqvXqMAPHPtNnNvBVp4AfSFmxwrY2z9FJ6+1zMERIrdQtIx9YELjcGMCFDoq3DNHEmBBHnVibd2vLY3fedhvPVdd0z7Kl91+fPxnkN36ficIO/Bhx6KBGwoupLOUM00J1mxSqUqYioC6o0yKYEgn4vW5KXwv//7exx7zDG47IorsMcezxQwI++j0Dmz6pvnegLyCMQX34stxNTkJD7+0TU4QEDe65Fg0WUHLbNXFk/BnL5pdr7WLB6VNfsFeQRW557+abzwJS/BfgccFLUv/QVv+dEP8fnPXY3xsTFss+22M4I8gsEzT/0kqtUKnvmsZ3eAvF/9zy9w5qmn4pRPfQrPe0FbaOfOn9+B0z/5CZx25lny937340WuX7dWvnv4h46S8+lm2snSJVohVpyR63t6+KfnAV+Idct9r25n9P4uQZ6Mkez09SbCcg3hZAmo+HDSKTjbjcJPADW/qXz2ui81ADR0pawv6RztIuC+n8HfxY6yGkiQRyKVoe04CQ9OSKqF1gEkqrRWoNhNSzMdzOhRlKKHDL4lwdjAqU0h0xdC/x5X6lSK1RN9s7UmIipgJ2FjmcDAqkaRA6PuZhUZGaikaXprVpxtO2lAY0o+2iGMCXT0M/HtmcFjz55D1N2MoIoGOhrsSO1KZCKsq9yzBdFFv4hSs4iyXxKlTb/lbwKY2vQdA3al/y1NhjLep6yiJk3PM6GHbNNBvhEgm84hmSnAyRaMiiYnrYVdTxzc6ZE0OmMQO1sbLtZ7YEFMvGkXAvj6vS4G/hNnXwxcflW/X+lrv9xxR6Jw4nGSdbB0UjteaX+fOyEsek7mGUn9UV9Xs3g78V5UTZIBt2aybL0cz8IxgTW6BHnMtHERZtVc6ZoGbCjwsL50+p5bT0SyBzguMdyzwC/K7ptaTLZzeWNJgN74xhJqlPNvtYSyqYAG4uGWJHj0tC0lIyVUS6jqY8oT9CLebE2tI6P8Puvs1IvNSPyT2kjREdINjRk7/dlCz0XDcdAgvbEVCmWYQEYYAmaMsj588XlF4jCjXkwK50S9JdTXfJIWMNYiYdPnGr1HMfGW+F6WBSOMhLApqr0uuEgqwvNmga4zqxcHTdP120hwx2bmpR7T0L17ddKoZEhFbuzYb2sQu9lM8b5vVVT5/Oy8QMl8Unh55eyf8plpg8ggns+HTJNA1U/Hx0rY8Sk7C82WmwI9jb+EcjrviX5h6ppP3mYH3PnTV2KnHfPRo7v7nnG85JU/mvZFvvG6l3bQOym+su1O38SGjWOqMCpWFJ4RSkmK4IoVXtHMMW0WtEZNyhZEQMfF7377Wxx91FG47PIrsMczn4nJiXHpu6zV+8Mf/ojzzjsXhx/5Idxw3XV45OGH8b7DD8dBb3qzHJsg6KvXfRkPPfAAnrTjjjjoTQfjwDe+Seiddlv72KO4/stfxM9vv13AUqEwgOe/6EX458OPwLbbbosH/nYfTl6zBmsfe0y+ss222+DcC8/BTjvvKOe4+Ue34Pov34AHH3gQT97xyXjjwW/AQW88EClaCQnIA4pTE/jStV/GD773A/n/d7/3n7Hzrk/BheecNStdk8Dq6ssvx6fPORfbbd+mz37/OzfhwnPOlqzcy16xD/7t6s9Oe6yxjRtw1qdOxatftx8eevBBrF+3rgPkfe2G6/DTW2+VcwwPj0RtQ6B2yglr8Oa3vlUAZr/7yQwehvjCNVdjfHwMxxx/gqiq6hYDemGIFZ9qU0ZnmiX22h748eHAsGGOfupHwGmx7vj3DfI42jSaCKs1tB5YDy5CeE/eBq0c6SIQTnulVBUKAyWVaeoqvH2j+rV40/MT40iq3MbwgkXeti6P5kYsuFalMoe+PFSS8mlTwaXZpNbpcRATwGbrdbTDx+Wm45/ZuSkO8qKwqmvieryDrcV+mmwJrohagQiCO1KH+NOW61bLBDuJ2onZQgxOoJJZo4KdZNY6g5l4G1nwLOIYJuAVqvg0N2Ync5ETNyvLBHmmvjtiicizNCvss7VRNaiK8ArBXrWpxujiazTdVfS4uIUAvm4AyettUzQ9pJBECh4yTQeZloNs6CKVK8DL5pFIZY2K5mx3OfPnNniK/7aB3FLW43VflW1a+/5JX1kAhbPfVmGfL9V8TJ1zCTJXXd3v12bcTwDeCccCSQbP2qdtDXGve+q1Dt3rBPYZWeAjwi3zAIsLuUmZzsy4wOvgc6JyLd91bvK5qY0Uym8iIfWx/S4WxBccrNNkVAdsqOL0Zav4KmLDgJOm33azFG7+hYCzSj+4jUUUx9W2iNQ11n2RMUMqIemBmQzrsTRj36w1hY7J+j6hRJo5gw3Nf1MNkuqcpGKKYqZHWXpHqX5CZXTluAR//JwufnXST43wDinkCvLMAuI045UFeRx7FeQFkSVIO5O3KcgXZVCjAcNL0EUxI6Yiy6OklNL/jj8NJBMekk5KwB4FNnotG9ix2rySPbtPvJaXc4hMu8YKQhYjZuinOrbr4C9smmkm0yiTJwr9Cv7tKof9CoEd24ztYLOibAPOFRQAEvor5zA/wNREBdvssL38W4AOa/ro12cUQm2Wdm7vi96HZXzY+aTfeYL3sf9rX4ejD/c6QNtU0cexH7kLX73xb5tczmtfvS3OO2tvPP1pA9Fnt92+DmtOXovbf/4r+ZuWATF5oP1chMVaVvTGlLKYTJzQjQ0wZMbr6KM+hEs/cxn22GMPFItTAhRZT/b73/8eaz5yPAYHB/H2Qw/DitFR7LTLrthu++1xxaUX4xd33NFBP/zm12/E817wwoh+SBDzyZNOFKrowYe8BYNDg7j3d7/Ft/7jP/CM3XfHKaeeKvTge+7+NT535VV4ycteghe95IV42tOeKs/oskuuwM/v+AXe/JaD8Yzdn44//P6P+MbXvonnveB5OG7Ncchms5ianMLpp52Ov/7lr3jHoe/Cqm22xfe/811pk/v++n8zgjxmNa+67FI0/AaOOu4jMaAE3HrLzSJm86rXvBb/+/9+Ny3109bzPfboo3LfX7n2C5uAvOn6F9viY2s+gjUnfwwvf+W+03bD6fYjzfTcMz6NM867ALs+ZbfY99tAb8VpncqsvU5CYHf3ccDOBn9++17gTV/s3PPvFuTJy8UXR4oHAgR/ehCJqg9v21FgKI8gk0QjDCWbR5UwTkD5oawocZHCubxt2gI6uJOjz0G5HR6pzxizOUk1Q6W1Qr2OkAqE3FIprdFzWbCtamn22/EJyCZFOgOv2GwyDQCYTrZ6a3iGWoMFMbWlmIrN1CnA05V7TppSa2epmz0AjwAwJyFWBQO0LEjR80lraGwdTQfQM5kI+5klSvYCepEglKzc6/EYPCxkY7DDDF6pWZJsHkEflTZnMjLvrsXrNkjv53osuNNaP/2G+kjpeMGAiwCPGbw0a/D8EGmHVJsC3GwOTioDiHIsvzEdLJ79SjoAntndElweD4DV6wo7yLKL6KU3XWtwPGEfL9Lo+dvfgffhNbM33Ax7DF55ETJvPCACeP0czC5gcN+ZgLV9XjaDxQWVuQLxaMzr58J67KPZJdK0NcPP4xHEMYC2vdFm+8SygBkxkyXr95RxyiL7oZzTgJ1qsyULT2KRYLzlGMDbTRVV9TukONamqqhNlFGbKCGoNcR2J50k1UwplaRjZrLGLDsB+FW1Z6C/HTN3PD+zsYmUBy/lIZ1JijCIR/EPK8dPa5YkMx8aRIvkv7kgUZQ03n0cK1jvR8rlbKDXPmubGZ2sk67J8ZWURkNL7/H87cIc24vgLu1S/MaAG6llb6LeaojYVC2owoWLlJNGxsvIuMPyB2vtMpc8cdzagSCfc4VQ6i3DImYN0W8/mG58kHEv1pFtW1tgTCsMCzr5NzISrMm82GAICA3F4mLFqtVSX2nHX2byCNytpYJdbJo+777pyqRVZib1n7XftkZ7xvs2lFae74rLPovf3X0Drrny6R1f+fmdG3Dmuffi5lvWRn9/3Wu2wykn7oHnP6+zVuz9R96LoRX74rwLLuyg0LSbTcVxtC31rxbURoukIXDXXb+WTN5FF1+MPXbfA9VaNTJVv/fee3Hs0Ufhg0cfg4Pf8rYo88ns10XnnoNTzzgLT999j+ha//ynP+LUk0+ULBbph7ffdiuuu/YLOPnU07DTzjtFtgjf/sY38O/X34BzLjhXMnaka558wsk48I0H4IADXy+P/pd3/hLnn3MhPn3Wadh9993NOUL86Y9/xiknfQJrTlqDF7zw+bj5Rz/GJRdejNPOOAN7Pfd5kgyo1mpyfQRnMwmvbNywHh//6Ak46OCDsf9Bb5z28RFMTSfictuPb8F1X7wWp555Frbf4Un416uu7Avk2fq7v913n2T4Rleu6nn+mfZ79JGH8fETT8Db33UYXrPf63t+f8WpFNxpbwR0E9XOXX9yBLDPrvq33zwKvPKqTfdZBnkMVjghPrQBYbEq5pyJ4QLCgSyCbBr1Sk2AHoVYBlfkkTNGqQsZDJ+o37UrePHaaOH2h1qQnHQ8VT7kyhzNOhs1tVYImmjlB0Vxk0bRZnSbtZmiVXgDSDTT0BlY25XOuUAOW9cx6wUs8Q5WrILBwVSjJUIqDOC4GirgjoXy5o57A+D2BfL+GbwQ5DHwG0mrgiDr9MQrK95s88jSWKgdz/IspHl4XwR6BHclv4SygL2yZPOmMyfn1EgqJbf5CKxoYOrKMexx7Kqv0GTgIEmKZstFOnCQCRykEy7SqSy8gWEkvJQYys4f2mmL2TgpzvSML3bMpS8v5BlM992uOG5JaYkMSMXegOIM3/shgmuvQ/NncxNjSb/0Rci871Ck93+tSrz3sdlnSDBkx5SZ/PNsEMt3VUQqpEaqf+qn/T7PZdkLc33O7C8ELkLXNnRJLuhkYwVi8cUDOyb00Rwdu8TBqBV7Yg0w7501VMxGKHW/U6Gd7cc24fPk/tVKA41SDX6xKgwPhjQFArxcSn7yhXSkeMlAnvYIFFgpTZRVjIWhMOX6U0k46aRmesiycR1Z8GINGIEb7z8O3CJblfi7Nsd2571xDLZjM4Ebr5G1ibmkMiWYKY2/txy7uVBXJy2VtYWiTKo0RaFqtpqotWoy5lX9srSf53jIuXnN6DmejE92jOr3udm+JX50Zt7Q+Vj9SiNKbb8HnGG/XmMf+5n9e1y11x6mux9yn1qljqEVq9Ck+I6+hEK3FYBHAB1RNk12sXtR0S4Ux2yaLICkOEmkspywb3cbTPUCjXYB8cG/PYDdn/EPm4iv8F7Gxhu47afrMDHRwOrVGTx1twH5iW+kaj5jzx/h9jvvwk477dxuF0Pj4752Udq+/6JGajZpK2aww5aIsLAm7/zzL8Aez9zD0J35zqTxu9/9Dsce9SFcdNkVeNZeavfAWOyaz16B39x1F971T+8VGwa7lUtlfP6aq/HSl78C7z+CddBGGzWyQODbBvzm7rvxqU+chvMuPhdPfdpumJwgyDvFgLz95RxXXXk17r7rHrz7nw4z59A7KZVK+LfPfR4ve/nL8L7D348rP3MF1j62Did94pPI5fJRJR/r3S676MIZQd5f/vwnnHz8h/HxT5+OPfd+zrQ9cjqQxzo81vN94ENHYW8CTKAvkMd6v2v/9Rp876ab8Mkzzoy+230Bs+1XKhVx+ic/jqc+7emmvTe9hTjIs5RMCqpcqwlgWKEV/nuypgDvnkc2Pc7Yp+oLVKRdhIHhcTyEqGu2z2foYwR65TrCyTJa6yeRGMxLNi8cKaBeU3PSyY1FDI0WJJvH1cLlbdMWUPEUM0iZEUpWzkxxraxERv+FcPy61OihNInW0CharGViENaxHDh9S2vAoqvGOorZX7FB0XzWT8Ak3zKTgw7qm+8p81oYQLB+hgBPVPG4Qs+A11BiOmVIZr9W3g7pRAXPWhhwlV8FUsyty28NTDal8USTjvnHUjcPARYXCMpC25zCZH1CavNmEleJgzy9p/4gl53E025azM1FsEFWe/WH9+qRkskMXjMhFM106CJNimYmjwQNzxdgdG6fXhzgRcB5HqB79t6wsD261gQWdrBZvm2zR/RUAz2krr8R9e//N5o/+emM30y/7IVIH7Afsoe+TZQIZWyZYetue+7aHtM0Oz1dlscG0hQ7YrzPBRRSCgXo9ThnvP1sF+W7zXul95yl0c2lYS2Aa9CDzFDiKHjEhZyl2qwfJ8cmK+bENuK4xUyXzYxZNUbNpChtlDL/tD6g6qbXaiHrAIOkZyZVMj/Lf8eMsCkDL7571TpaJlNJJUfW23FxVrzU+A6aNSuCF6vwyza2FHYKUFrAqWN+e2HFgrJ+WoxtTHBHJWMyLHhfVmzKmrTH+4zcM+maIvKiIMuqyko1e0gvyTqqQQWlRhF+2JTFpqybEy9O/nChNOkqhXMuWxzoWVl2y7iYa8Z5rufttf9s7Uv67uDISnne4tXH7DCBnflRkKf6CLQEkLk6ljZUyiMVQ/W78p95QTQmYXt38VNEdd3W+feoUzeU1cMPPwII790km9dPu5xx7n2478Fn4Mpr/rVj93g/7FjQU2QaFTjyM2aleT8EeR8+7licd955+IdnPVtAsJdMCWXz7nvuwXFHfQgXXnY5nr2XgiBaMzBLxnq86bbX7Lcfjjvho+Kxx2xipVLCww8+AEr/kx56+623Y2xsDBdfdhH2es6eMZB3oKhrUjTm/HMuwM0/unnac7x2v9fhg8ccjcsvvhQDg0P44DHHwHHa/fkP/3svzjvrDJx25tnT2h4QvJFOeu7Fl+AZezxz2nP1Annlcgnnn3kGdt1tN7zrPe81Cpezg7xKpYwrL70Ed9x2G0445eN48Utf1rM2tJ/97LPghXdbNtibsSCPVExSMm3N3Xtv1D3iQisHfxH41r29m2HstPoiWI/007u3jH26QB4vSot4XRp1T5Tgk7aZTgnQo9omV91K5SrG1k1iWEBeDpncMsjr9Th7gbyeA7zxapFsHtU2x9YiHF6FFj3FXC2mXwjVbb5dTVeflXLaVm6c79Hm/z0RgwgBquGx3mNjvSVBE4OE/iDL9Odm0MEgkqvb6lWnRuQWMAuwsMIDEeBr2yKoKIEGr0sZHMTvgDV5U/4kNtY3SG0eVdHmu0WUzq6sr6qYUR0vh7STEpBrs4YyPoQJeAGQaiaQCoA0KF+egje0Ek42p8FEn4ByumvvBTLa9UHzveMn4PfE2DeAP1nE+p/9Gv76DchMjEnWJrN6JdIjQ0g/fRck8lmEK1YjTKdNve/0b087CG4LikT1j0acaCbgJd+nsInUHGmdEbMkFkzEn4IFY3EqKD9XoBAKQCQAmI02ON2TVbViXeBQOf/ZQur59xECFt6vHZvsvW2sBcI6IHPACjIy6ydA1vjMKRVdr5X3m3USUkMo9b+kkko2rG2DoAW9Gq9YMRGpcePlGwqiPmFmQ9XKQG89IWBMlIatxx2fjWREjGplzDZBRFf6WPu21FfNzkklulyveOhZo/TYwkA0q5lzxZ+KnXfqrTrKzSom6wR5Ws4glE0nhbSbQsbl7zQ8x4o1zP/ZLfU3Y/22uQAAIABJREFU7TsV7+c2azfb3EED98LIShXbMZ6L9noj6iJr2Iygjo7fuocFeOIPR0VKMzZHbJfYPN8hJsX+YvwxpQNKf9POKNUnBuQ98NADePFLX4w7f7pPhwDLbO35twfKeOHLb8Wtv/j1LP5vbbNsmVNYLiAvhQJd1sLxgu6++y4cf9xxOP/887HnXnsjlaGapkhyCZWTIO+Cz1weZbqmBxb61uirohm8iYlxfObCi3Drj38soHHHnZ6M3Z66m5i13/CVrxqQt5cBeR/DgW84EK8/8ADU63VccM55crwTTjpeFEN147umbxXfzlqtgQvPPVdqBo84+tgIaHFPZukIwk751KdnBHn9eOn1Ann825pjjprxcb3tXYd2ZNhYo3jhuWeLUM2JH/8knrXnXj2/3+9+cwF5PNG1bwPe89z2KUnbnE5opfvCxk6tLYGy6my9ffN93gPkaQeUl4NKm49uRFgx6c1cFq3RART9AGsfXI+RVQOispnJzV4QuflucfOdeaEgT4yjpZ5p8UCeBS9WKLpXvKP7xCkc9H9KSU3E5tgYCE011IeKtSvM4sWL1RdyTXaSZfBpV7lj2giG5qgTJu/eZiM4KTNwEU8sBtMiFa4qbUsYQ8qtLhbIs3RMCgDZfsGnbgMDlYNPium6iAQlSM9MIuNmkPJbSNLjq95E0kuLiqZXGGxTNBcD4HWVkMwWCC2kHyzmd+Pg9PG6ZgsmKswGUbBDLEIUUCSbPpzKlAR3reGVOqZ0qPBuevcCVGKCRlaYhJlvoTVHgGH6luM1SY2XEUCydDgRYYl9zXrIkVJpqeF8jyzII9Ah1dCKHs3nWdn2WWrxFxvI8z4IdGhHQXBHFgJppyNpJ2IK8H5JOWc7W7oif9ssi1XcYzvwPwWI1ntPGRuqepmQNubxpA1NLXCeAT/96ywLgY1uKKxlX4EYw0zxQTTgl5lIXiuvi8+Z9Em1I+hPYTUOVGWBTCiqbeXKeIJppueomTzaTjRQ8huYYM06WjIOkaqZdZPIUhrfc5EUSvnSAff59Lfu7yh1WN8FPiNbL85+zuylzB1d70X8GKKBMDgq77BQNmmpEV+jsWwT9g/jDygKlMREAu7oP2fq7uKqy+YY8Xq36LxG0EQWEsyxlLaoIM8CPX521nnn4I7bb8QP/kupfv1sb3nXb/DMPQ/BiR//xMxLCAbY2SykWbGRziXWPSlPMpi/ueduqbu79LLLsNfez5GMpn0f777rLhx/dCfIs2Il/++3v8UZ550f1ZLJEq+AOzJWuFjZwnVf+gq+c9N38LFPnIxn7fkPUcbqFz/7hdAzNZO3NyYnijj5hJNwwBvegNcfeKB4/n32ss+I8ufZ552JlatWxgAer0/BHq+F+61buxYnGrqmbcN+6JoLyeQRwP71L3/e5JF9/zvfwfjYRhzy9ndgm223w867aLHbQw8+gHNO/7T8m9TSJz15x56Pu9"/>
          <p:cNvSpPr/>
          <p:nvPr/>
        </p:nvSpPr>
        <p:spPr>
          <a:xfrm>
            <a:off x="133350" y="-1957388"/>
            <a:ext cx="5943600" cy="456247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316" name="Google Shape;316;p12"/>
          <p:cNvPicPr preferRelativeResize="0"/>
          <p:nvPr/>
        </p:nvPicPr>
        <p:blipFill rotWithShape="1">
          <a:blip r:embed="rId3">
            <a:alphaModFix/>
          </a:blip>
          <a:srcRect/>
          <a:stretch/>
        </p:blipFill>
        <p:spPr>
          <a:xfrm>
            <a:off x="6076942" y="2359858"/>
            <a:ext cx="5517076" cy="4226242"/>
          </a:xfrm>
          <a:prstGeom prst="rect">
            <a:avLst/>
          </a:prstGeom>
          <a:noFill/>
          <a:ln>
            <a:noFill/>
          </a:ln>
        </p:spPr>
      </p:pic>
      <p:sp>
        <p:nvSpPr>
          <p:cNvPr id="317" name="Google Shape;317;p12"/>
          <p:cNvSpPr txBox="1"/>
          <p:nvPr/>
        </p:nvSpPr>
        <p:spPr>
          <a:xfrm>
            <a:off x="43000" y="2324675"/>
            <a:ext cx="5943600" cy="3786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lt1"/>
                </a:solidFill>
                <a:latin typeface="Trebuchet MS"/>
                <a:ea typeface="Trebuchet MS"/>
                <a:cs typeface="Trebuchet MS"/>
                <a:sym typeface="Trebuchet MS"/>
              </a:rPr>
              <a:t>Early Detection and Distribution Mapping systems</a:t>
            </a:r>
            <a:endParaRPr/>
          </a:p>
          <a:p>
            <a:pPr marL="0" marR="0" lvl="0" indent="0" algn="l" rtl="0">
              <a:spcBef>
                <a:spcPts val="0"/>
              </a:spcBef>
              <a:spcAft>
                <a:spcPts val="0"/>
              </a:spcAft>
              <a:buNone/>
            </a:pPr>
            <a:endParaRPr sz="2400">
              <a:solidFill>
                <a:schemeClr val="lt1"/>
              </a:solidFill>
              <a:latin typeface="Trebuchet MS"/>
              <a:ea typeface="Trebuchet MS"/>
              <a:cs typeface="Trebuchet MS"/>
              <a:sym typeface="Trebuchet MS"/>
            </a:endParaRPr>
          </a:p>
          <a:p>
            <a:pPr marL="285750" marR="0" lvl="0" indent="-285750" algn="l" rtl="0">
              <a:spcBef>
                <a:spcPts val="0"/>
              </a:spcBef>
              <a:spcAft>
                <a:spcPts val="0"/>
              </a:spcAft>
              <a:buClr>
                <a:schemeClr val="lt1"/>
              </a:buClr>
              <a:buSzPts val="2400"/>
              <a:buFont typeface="Arial"/>
              <a:buChar char="•"/>
            </a:pPr>
            <a:r>
              <a:rPr lang="en-US" sz="2400">
                <a:solidFill>
                  <a:schemeClr val="lt1"/>
                </a:solidFill>
                <a:latin typeface="Trebuchet MS"/>
                <a:ea typeface="Trebuchet MS"/>
                <a:cs typeface="Trebuchet MS"/>
                <a:sym typeface="Trebuchet MS"/>
              </a:rPr>
              <a:t>Used nationally to report invasive species</a:t>
            </a:r>
            <a:endParaRPr/>
          </a:p>
          <a:p>
            <a:pPr marL="285750" marR="0" lvl="0" indent="-285750" algn="l" rtl="0">
              <a:spcBef>
                <a:spcPts val="0"/>
              </a:spcBef>
              <a:spcAft>
                <a:spcPts val="0"/>
              </a:spcAft>
              <a:buClr>
                <a:schemeClr val="lt1"/>
              </a:buClr>
              <a:buSzPts val="2400"/>
              <a:buFont typeface="Arial"/>
              <a:buChar char="•"/>
            </a:pPr>
            <a:r>
              <a:rPr lang="en-US" sz="2400">
                <a:solidFill>
                  <a:schemeClr val="lt1"/>
                </a:solidFill>
                <a:latin typeface="Trebuchet MS"/>
                <a:ea typeface="Trebuchet MS"/>
                <a:cs typeface="Trebuchet MS"/>
                <a:sym typeface="Trebuchet MS"/>
              </a:rPr>
              <a:t>Available online and in apps to allow users to upload and track species</a:t>
            </a:r>
            <a:endParaRPr/>
          </a:p>
          <a:p>
            <a:pPr marL="285750" marR="0" lvl="0" indent="-285750" algn="l" rtl="0">
              <a:spcBef>
                <a:spcPts val="0"/>
              </a:spcBef>
              <a:spcAft>
                <a:spcPts val="0"/>
              </a:spcAft>
              <a:buClr>
                <a:schemeClr val="lt1"/>
              </a:buClr>
              <a:buSzPts val="2400"/>
              <a:buFont typeface="Arial"/>
              <a:buChar char="•"/>
            </a:pPr>
            <a:r>
              <a:rPr lang="en-US" sz="2400">
                <a:solidFill>
                  <a:schemeClr val="lt1"/>
                </a:solidFill>
                <a:latin typeface="Trebuchet MS"/>
                <a:ea typeface="Trebuchet MS"/>
                <a:cs typeface="Trebuchet MS"/>
                <a:sym typeface="Trebuchet MS"/>
              </a:rPr>
              <a:t>Uses geospatial data provided by users to track and map invasive populations</a:t>
            </a:r>
            <a:endParaRPr/>
          </a:p>
          <a:p>
            <a:pPr marL="285750" marR="0" lvl="0" indent="-285750" algn="l" rtl="0">
              <a:spcBef>
                <a:spcPts val="0"/>
              </a:spcBef>
              <a:spcAft>
                <a:spcPts val="0"/>
              </a:spcAft>
              <a:buClr>
                <a:schemeClr val="lt1"/>
              </a:buClr>
              <a:buSzPts val="2400"/>
              <a:buFont typeface="Arial"/>
              <a:buChar char="•"/>
            </a:pPr>
            <a:r>
              <a:rPr lang="en-US" sz="2400">
                <a:solidFill>
                  <a:schemeClr val="lt1"/>
                </a:solidFill>
                <a:latin typeface="Trebuchet MS"/>
                <a:ea typeface="Trebuchet MS"/>
                <a:cs typeface="Trebuchet MS"/>
                <a:sym typeface="Trebuchet MS"/>
              </a:rPr>
              <a:t>Industry Standard</a:t>
            </a:r>
            <a:endParaRPr sz="24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13"/>
          <p:cNvSpPr txBox="1">
            <a:spLocks noGrp="1"/>
          </p:cNvSpPr>
          <p:nvPr>
            <p:ph type="title"/>
          </p:nvPr>
        </p:nvSpPr>
        <p:spPr>
          <a:xfrm>
            <a:off x="669222" y="753228"/>
            <a:ext cx="9624960"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Data needed for a Model</a:t>
            </a:r>
            <a:endParaRPr/>
          </a:p>
        </p:txBody>
      </p:sp>
      <p:sp>
        <p:nvSpPr>
          <p:cNvPr id="324" name="Google Shape;324;p13"/>
          <p:cNvSpPr txBox="1">
            <a:spLocks noGrp="1"/>
          </p:cNvSpPr>
          <p:nvPr>
            <p:ph type="body" idx="1"/>
          </p:nvPr>
        </p:nvSpPr>
        <p:spPr>
          <a:xfrm>
            <a:off x="131236" y="2367748"/>
            <a:ext cx="3070034" cy="576262"/>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2800"/>
              <a:buNone/>
            </a:pPr>
            <a:r>
              <a:rPr lang="en-US" sz="2800"/>
              <a:t>Environmental requirements</a:t>
            </a:r>
            <a:endParaRPr/>
          </a:p>
        </p:txBody>
      </p:sp>
      <p:sp>
        <p:nvSpPr>
          <p:cNvPr id="325" name="Google Shape;325;p13"/>
          <p:cNvSpPr txBox="1">
            <a:spLocks noGrp="1"/>
          </p:cNvSpPr>
          <p:nvPr>
            <p:ph type="body" idx="2"/>
          </p:nvPr>
        </p:nvSpPr>
        <p:spPr>
          <a:xfrm>
            <a:off x="131236" y="3142030"/>
            <a:ext cx="3523828" cy="291351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sz="2000"/>
              <a:t>Phragmites is a plant with a wide tolerance range of environmental conditions. It grows on most soil textures from fine clay to sandy loams and is tolerant of saline or alkaline conditions </a:t>
            </a:r>
            <a:endParaRPr/>
          </a:p>
        </p:txBody>
      </p:sp>
      <p:sp>
        <p:nvSpPr>
          <p:cNvPr id="326" name="Google Shape;326;p13"/>
          <p:cNvSpPr txBox="1">
            <a:spLocks noGrp="1"/>
          </p:cNvSpPr>
          <p:nvPr>
            <p:ph type="body" idx="3"/>
          </p:nvPr>
        </p:nvSpPr>
        <p:spPr>
          <a:xfrm>
            <a:off x="8312625" y="2327411"/>
            <a:ext cx="3325200" cy="5763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2800"/>
              <a:buNone/>
            </a:pPr>
            <a:r>
              <a:rPr lang="en-US" sz="2800"/>
              <a:t>Proximity to known populations</a:t>
            </a:r>
            <a:endParaRPr/>
          </a:p>
        </p:txBody>
      </p:sp>
      <p:sp>
        <p:nvSpPr>
          <p:cNvPr id="327" name="Google Shape;327;p13"/>
          <p:cNvSpPr txBox="1">
            <a:spLocks noGrp="1"/>
          </p:cNvSpPr>
          <p:nvPr>
            <p:ph type="body" idx="4"/>
          </p:nvPr>
        </p:nvSpPr>
        <p:spPr>
          <a:xfrm>
            <a:off x="8236119" y="2943998"/>
            <a:ext cx="3478200" cy="29136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sz="2000"/>
              <a:t>Phragmites has already entered the Great Lakes region up to Lake Michigan and part of MN and WI. </a:t>
            </a:r>
            <a:endParaRPr/>
          </a:p>
        </p:txBody>
      </p:sp>
      <p:sp>
        <p:nvSpPr>
          <p:cNvPr id="328" name="Google Shape;328;p13"/>
          <p:cNvSpPr txBox="1">
            <a:spLocks noGrp="1"/>
          </p:cNvSpPr>
          <p:nvPr>
            <p:ph type="body" idx="5"/>
          </p:nvPr>
        </p:nvSpPr>
        <p:spPr>
          <a:xfrm>
            <a:off x="3746053" y="2105993"/>
            <a:ext cx="3657900" cy="1019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2800"/>
              <a:buNone/>
            </a:pPr>
            <a:r>
              <a:rPr lang="en-US" sz="2800"/>
              <a:t>Connectivity and pathways</a:t>
            </a:r>
            <a:endParaRPr/>
          </a:p>
        </p:txBody>
      </p:sp>
      <p:sp>
        <p:nvSpPr>
          <p:cNvPr id="329" name="Google Shape;329;p13"/>
          <p:cNvSpPr txBox="1">
            <a:spLocks noGrp="1"/>
          </p:cNvSpPr>
          <p:nvPr>
            <p:ph type="body" idx="6"/>
          </p:nvPr>
        </p:nvSpPr>
        <p:spPr>
          <a:xfrm>
            <a:off x="3633840" y="3230169"/>
            <a:ext cx="3695700" cy="16623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sz="2000"/>
              <a:t>How a point source population spreads to other areas</a:t>
            </a:r>
            <a:endParaRPr/>
          </a:p>
        </p:txBody>
      </p:sp>
      <p:pic>
        <p:nvPicPr>
          <p:cNvPr id="330" name="Google Shape;330;p13"/>
          <p:cNvPicPr preferRelativeResize="0"/>
          <p:nvPr/>
        </p:nvPicPr>
        <p:blipFill>
          <a:blip r:embed="rId3">
            <a:alphaModFix/>
          </a:blip>
          <a:stretch>
            <a:fillRect/>
          </a:stretch>
        </p:blipFill>
        <p:spPr>
          <a:xfrm>
            <a:off x="3746050" y="4245425"/>
            <a:ext cx="5150876" cy="251005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14"/>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Species Distribution Models</a:t>
            </a:r>
            <a:endParaRPr/>
          </a:p>
        </p:txBody>
      </p:sp>
      <p:sp>
        <p:nvSpPr>
          <p:cNvPr id="336" name="Google Shape;336;p14"/>
          <p:cNvSpPr txBox="1">
            <a:spLocks noGrp="1"/>
          </p:cNvSpPr>
          <p:nvPr>
            <p:ph type="body" idx="1"/>
          </p:nvPr>
        </p:nvSpPr>
        <p:spPr>
          <a:xfrm>
            <a:off x="5468325" y="2452750"/>
            <a:ext cx="6524700" cy="4172400"/>
          </a:xfrm>
          <a:prstGeom prst="rect">
            <a:avLst/>
          </a:prstGeom>
          <a:noFill/>
          <a:ln>
            <a:noFill/>
          </a:ln>
        </p:spPr>
        <p:txBody>
          <a:bodyPr spcFirstLastPara="1" wrap="square" lIns="91425" tIns="45700" rIns="91425" bIns="45700" anchor="t" anchorCtr="0">
            <a:normAutofit/>
          </a:bodyPr>
          <a:lstStyle/>
          <a:p>
            <a:pPr marL="228600" lvl="0" indent="-247650" algn="l" rtl="0">
              <a:lnSpc>
                <a:spcPct val="90000"/>
              </a:lnSpc>
              <a:spcBef>
                <a:spcPts val="0"/>
              </a:spcBef>
              <a:spcAft>
                <a:spcPts val="0"/>
              </a:spcAft>
              <a:buClr>
                <a:schemeClr val="lt1"/>
              </a:buClr>
              <a:buSzPts val="2700"/>
              <a:buChar char="•"/>
            </a:pPr>
            <a:r>
              <a:rPr lang="en-US" sz="2700"/>
              <a:t>Uses existing environmental data and populations to extrapolate future populations from habitat suitability, environmental connectivity, and propagule pressure</a:t>
            </a:r>
            <a:endParaRPr sz="2700"/>
          </a:p>
          <a:p>
            <a:pPr marL="228600" lvl="0" indent="0" algn="l" rtl="0">
              <a:lnSpc>
                <a:spcPct val="90000"/>
              </a:lnSpc>
              <a:spcBef>
                <a:spcPts val="0"/>
              </a:spcBef>
              <a:spcAft>
                <a:spcPts val="0"/>
              </a:spcAft>
              <a:buNone/>
            </a:pPr>
            <a:endParaRPr sz="2700"/>
          </a:p>
          <a:p>
            <a:pPr marL="228600" lvl="0" indent="-247650" algn="l" rtl="0">
              <a:lnSpc>
                <a:spcPct val="90000"/>
              </a:lnSpc>
              <a:spcBef>
                <a:spcPts val="1000"/>
              </a:spcBef>
              <a:spcAft>
                <a:spcPts val="0"/>
              </a:spcAft>
              <a:buClr>
                <a:schemeClr val="lt1"/>
              </a:buClr>
              <a:buSzPts val="2700"/>
              <a:buChar char="•"/>
            </a:pPr>
            <a:r>
              <a:rPr lang="en-US" sz="2700"/>
              <a:t>Machine Learning (ML) tools run multiple iteration tests to determine the best fit scenario for the model an analyst chooses</a:t>
            </a:r>
            <a:endParaRPr sz="2700"/>
          </a:p>
        </p:txBody>
      </p:sp>
      <p:sp>
        <p:nvSpPr>
          <p:cNvPr id="337" name="Google Shape;337;p14"/>
          <p:cNvSpPr txBox="1">
            <a:spLocks noGrp="1"/>
          </p:cNvSpPr>
          <p:nvPr>
            <p:ph type="body" idx="2"/>
          </p:nvPr>
        </p:nvSpPr>
        <p:spPr>
          <a:xfrm>
            <a:off x="182879" y="2210263"/>
            <a:ext cx="5162843" cy="359931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None/>
            </a:pPr>
            <a:r>
              <a:rPr lang="en-US" sz="2800">
                <a:solidFill>
                  <a:schemeClr val="dk1"/>
                </a:solidFill>
              </a:rPr>
              <a:t>To properly implement ED/RR scenarios, Lands Managers need to know where the leading edge of invasions may be in order to monitor and quarantine</a:t>
            </a: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342"/>
        <p:cNvGrpSpPr/>
        <p:nvPr/>
      </p:nvGrpSpPr>
      <p:grpSpPr>
        <a:xfrm>
          <a:off x="0" y="0"/>
          <a:ext cx="0" cy="0"/>
          <a:chOff x="0" y="0"/>
          <a:chExt cx="0" cy="0"/>
        </a:xfrm>
      </p:grpSpPr>
      <p:pic>
        <p:nvPicPr>
          <p:cNvPr id="343" name="Google Shape;343;p15"/>
          <p:cNvPicPr preferRelativeResize="0"/>
          <p:nvPr/>
        </p:nvPicPr>
        <p:blipFill rotWithShape="1">
          <a:blip r:embed="rId3">
            <a:alphaModFix amt="10000"/>
          </a:blip>
          <a:srcRect/>
          <a:stretch/>
        </p:blipFill>
        <p:spPr>
          <a:xfrm>
            <a:off x="0" y="0"/>
            <a:ext cx="12192000" cy="6858000"/>
          </a:xfrm>
          <a:prstGeom prst="rect">
            <a:avLst/>
          </a:prstGeom>
          <a:noFill/>
          <a:ln>
            <a:noFill/>
          </a:ln>
        </p:spPr>
      </p:pic>
      <p:pic>
        <p:nvPicPr>
          <p:cNvPr id="344" name="Google Shape;344;p15"/>
          <p:cNvPicPr preferRelativeResize="0"/>
          <p:nvPr/>
        </p:nvPicPr>
        <p:blipFill rotWithShape="1">
          <a:blip r:embed="rId4">
            <a:alphaModFix/>
          </a:blip>
          <a:srcRect/>
          <a:stretch/>
        </p:blipFill>
        <p:spPr>
          <a:xfrm>
            <a:off x="1" y="1970240"/>
            <a:ext cx="10437812" cy="321164"/>
          </a:xfrm>
          <a:prstGeom prst="rect">
            <a:avLst/>
          </a:prstGeom>
          <a:noFill/>
          <a:ln>
            <a:noFill/>
          </a:ln>
        </p:spPr>
      </p:pic>
      <p:pic>
        <p:nvPicPr>
          <p:cNvPr id="345" name="Google Shape;345;p15"/>
          <p:cNvPicPr preferRelativeResize="0"/>
          <p:nvPr/>
        </p:nvPicPr>
        <p:blipFill rotWithShape="1">
          <a:blip r:embed="rId5">
            <a:alphaModFix/>
          </a:blip>
          <a:srcRect/>
          <a:stretch/>
        </p:blipFill>
        <p:spPr>
          <a:xfrm>
            <a:off x="10585826" y="1971234"/>
            <a:ext cx="1602997" cy="144270"/>
          </a:xfrm>
          <a:prstGeom prst="rect">
            <a:avLst/>
          </a:prstGeom>
          <a:noFill/>
          <a:ln>
            <a:noFill/>
          </a:ln>
        </p:spPr>
      </p:pic>
      <p:sp>
        <p:nvSpPr>
          <p:cNvPr id="346" name="Google Shape;346;p15"/>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5"/>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8" name="Google Shape;348;p15"/>
          <p:cNvGrpSpPr/>
          <p:nvPr/>
        </p:nvGrpSpPr>
        <p:grpSpPr>
          <a:xfrm>
            <a:off x="-3176" y="0"/>
            <a:ext cx="12192000" cy="6858001"/>
            <a:chOff x="-3176" y="0"/>
            <a:chExt cx="12192000" cy="6858001"/>
          </a:xfrm>
        </p:grpSpPr>
        <p:sp>
          <p:nvSpPr>
            <p:cNvPr id="349" name="Google Shape;349;p15"/>
            <p:cNvSpPr/>
            <p:nvPr/>
          </p:nvSpPr>
          <p:spPr>
            <a:xfrm>
              <a:off x="0" y="0"/>
              <a:ext cx="12188824" cy="6858001"/>
            </a:xfrm>
            <a:prstGeom prst="rect">
              <a:avLst/>
            </a:prstGeom>
            <a:gradFill>
              <a:gsLst>
                <a:gs pos="0">
                  <a:srgbClr val="F78121"/>
                </a:gs>
                <a:gs pos="50000">
                  <a:srgbClr val="D54006"/>
                </a:gs>
                <a:gs pos="100000">
                  <a:srgbClr val="8C0000"/>
                </a:gs>
              </a:gsLst>
              <a:lin ang="252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350" name="Google Shape;350;p15"/>
            <p:cNvPicPr preferRelativeResize="0"/>
            <p:nvPr/>
          </p:nvPicPr>
          <p:blipFill rotWithShape="1">
            <a:blip r:embed="rId3">
              <a:alphaModFix amt="10000"/>
            </a:blip>
            <a:srcRect/>
            <a:stretch/>
          </p:blipFill>
          <p:spPr>
            <a:xfrm>
              <a:off x="-3176" y="0"/>
              <a:ext cx="12192000" cy="6858000"/>
            </a:xfrm>
            <a:prstGeom prst="rect">
              <a:avLst/>
            </a:prstGeom>
            <a:noFill/>
            <a:ln>
              <a:noFill/>
            </a:ln>
          </p:spPr>
        </p:pic>
      </p:grpSp>
      <p:sp>
        <p:nvSpPr>
          <p:cNvPr id="351" name="Google Shape;351;p15"/>
          <p:cNvSpPr txBox="1">
            <a:spLocks noGrp="1"/>
          </p:cNvSpPr>
          <p:nvPr>
            <p:ph type="body" idx="2"/>
          </p:nvPr>
        </p:nvSpPr>
        <p:spPr>
          <a:xfrm>
            <a:off x="-6352" y="2336873"/>
            <a:ext cx="5728302" cy="4521128"/>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lt1"/>
              </a:buClr>
              <a:buSzPts val="2800"/>
              <a:buFont typeface="Arial"/>
              <a:buChar char="•"/>
            </a:pPr>
            <a:r>
              <a:rPr lang="en-US" sz="2800"/>
              <a:t>Sites that are recently affected by ecological disturbance</a:t>
            </a:r>
            <a:endParaRPr/>
          </a:p>
          <a:p>
            <a:pPr marL="342900" lvl="0" indent="-342900" algn="l" rtl="0">
              <a:lnSpc>
                <a:spcPct val="90000"/>
              </a:lnSpc>
              <a:spcBef>
                <a:spcPts val="1000"/>
              </a:spcBef>
              <a:spcAft>
                <a:spcPts val="0"/>
              </a:spcAft>
              <a:buClr>
                <a:schemeClr val="lt1"/>
              </a:buClr>
              <a:buSzPts val="2800"/>
              <a:buFont typeface="Arial"/>
              <a:buChar char="•"/>
            </a:pPr>
            <a:r>
              <a:rPr lang="en-US" sz="2800"/>
              <a:t>Human Assisted Migrations </a:t>
            </a:r>
            <a:endParaRPr/>
          </a:p>
          <a:p>
            <a:pPr marL="342900" lvl="0" indent="-342900" algn="l" rtl="0">
              <a:lnSpc>
                <a:spcPct val="90000"/>
              </a:lnSpc>
              <a:spcBef>
                <a:spcPts val="1000"/>
              </a:spcBef>
              <a:spcAft>
                <a:spcPts val="0"/>
              </a:spcAft>
              <a:buClr>
                <a:schemeClr val="lt1"/>
              </a:buClr>
              <a:buSzPts val="2800"/>
              <a:buFont typeface="Arial"/>
              <a:buChar char="•"/>
            </a:pPr>
            <a:r>
              <a:rPr lang="en-US" sz="2800"/>
              <a:t>Increased propagule pressure from sexually mature stands</a:t>
            </a:r>
            <a:endParaRPr/>
          </a:p>
          <a:p>
            <a:pPr marL="342900" lvl="0" indent="-342900" algn="l" rtl="0">
              <a:lnSpc>
                <a:spcPct val="90000"/>
              </a:lnSpc>
              <a:spcBef>
                <a:spcPts val="1000"/>
              </a:spcBef>
              <a:spcAft>
                <a:spcPts val="0"/>
              </a:spcAft>
              <a:buClr>
                <a:schemeClr val="lt1"/>
              </a:buClr>
              <a:buSzPts val="2800"/>
              <a:buFont typeface="Arial"/>
              <a:buChar char="•"/>
            </a:pPr>
            <a:r>
              <a:rPr lang="en-US" sz="2800"/>
              <a:t>Proximity to known populations</a:t>
            </a:r>
            <a:endParaRPr/>
          </a:p>
        </p:txBody>
      </p:sp>
      <p:pic>
        <p:nvPicPr>
          <p:cNvPr id="352" name="Google Shape;352;p15"/>
          <p:cNvPicPr preferRelativeResize="0">
            <a:picLocks noGrp="1"/>
          </p:cNvPicPr>
          <p:nvPr>
            <p:ph type="body" idx="1"/>
          </p:nvPr>
        </p:nvPicPr>
        <p:blipFill rotWithShape="1">
          <a:blip r:embed="rId6">
            <a:alphaModFix/>
          </a:blip>
          <a:srcRect t="7813" r="1" b="5257"/>
          <a:stretch/>
        </p:blipFill>
        <p:spPr>
          <a:xfrm>
            <a:off x="6096000" y="10"/>
            <a:ext cx="6092823" cy="6856310"/>
          </a:xfrm>
          <a:prstGeom prst="rect">
            <a:avLst/>
          </a:prstGeom>
          <a:noFill/>
          <a:ln>
            <a:noFill/>
          </a:ln>
        </p:spPr>
      </p:pic>
      <p:sp>
        <p:nvSpPr>
          <p:cNvPr id="353" name="Google Shape;353;p15"/>
          <p:cNvSpPr/>
          <p:nvPr/>
        </p:nvSpPr>
        <p:spPr>
          <a:xfrm>
            <a:off x="2" y="609600"/>
            <a:ext cx="6499753"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5"/>
          <p:cNvSpPr txBox="1">
            <a:spLocks noGrp="1"/>
          </p:cNvSpPr>
          <p:nvPr>
            <p:ph type="title"/>
          </p:nvPr>
        </p:nvSpPr>
        <p:spPr>
          <a:xfrm>
            <a:off x="680321" y="753228"/>
            <a:ext cx="5041629"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Areas at risk</a:t>
            </a:r>
            <a:endParaRPr/>
          </a:p>
        </p:txBody>
      </p:sp>
      <p:pic>
        <p:nvPicPr>
          <p:cNvPr id="355" name="Google Shape;355;p15"/>
          <p:cNvPicPr preferRelativeResize="0"/>
          <p:nvPr/>
        </p:nvPicPr>
        <p:blipFill rotWithShape="1">
          <a:blip r:embed="rId4">
            <a:alphaModFix/>
          </a:blip>
          <a:srcRect/>
          <a:stretch/>
        </p:blipFill>
        <p:spPr>
          <a:xfrm>
            <a:off x="2" y="1970240"/>
            <a:ext cx="6492240" cy="261714"/>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360"/>
        <p:cNvGrpSpPr/>
        <p:nvPr/>
      </p:nvGrpSpPr>
      <p:grpSpPr>
        <a:xfrm>
          <a:off x="0" y="0"/>
          <a:ext cx="0" cy="0"/>
          <a:chOff x="0" y="0"/>
          <a:chExt cx="0" cy="0"/>
        </a:xfrm>
      </p:grpSpPr>
      <p:sp>
        <p:nvSpPr>
          <p:cNvPr id="361" name="Google Shape;361;p16"/>
          <p:cNvSpPr txBox="1">
            <a:spLocks noGrp="1"/>
          </p:cNvSpPr>
          <p:nvPr>
            <p:ph type="title"/>
          </p:nvPr>
        </p:nvSpPr>
        <p:spPr>
          <a:xfrm>
            <a:off x="680323" y="753228"/>
            <a:ext cx="9613857"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400"/>
              <a:buFont typeface="Trebuchet MS"/>
              <a:buNone/>
            </a:pPr>
            <a:r>
              <a:rPr lang="en-US" sz="2400"/>
              <a:t>Invasive Species Risk Analysis Modeling</a:t>
            </a:r>
            <a:endParaRPr/>
          </a:p>
        </p:txBody>
      </p:sp>
      <p:sp>
        <p:nvSpPr>
          <p:cNvPr id="362" name="Google Shape;362;p16"/>
          <p:cNvSpPr>
            <a:spLocks noGrp="1"/>
          </p:cNvSpPr>
          <p:nvPr>
            <p:ph type="pic" idx="2"/>
          </p:nvPr>
        </p:nvSpPr>
        <p:spPr>
          <a:xfrm>
            <a:off x="4868333" y="2336874"/>
            <a:ext cx="5425849" cy="3599312"/>
          </a:xfrm>
          <a:prstGeom prst="rect">
            <a:avLst/>
          </a:prstGeom>
          <a:noFill/>
          <a:ln>
            <a:noFill/>
          </a:ln>
          <a:effectLst>
            <a:outerShdw blurRad="76200" dist="63500" dir="5040000" algn="tl" rotWithShape="0">
              <a:srgbClr val="000000">
                <a:alpha val="40784"/>
              </a:srgbClr>
            </a:outerShdw>
          </a:effectLst>
        </p:spPr>
      </p:sp>
      <p:sp>
        <p:nvSpPr>
          <p:cNvPr id="363" name="Google Shape;363;p16"/>
          <p:cNvSpPr txBox="1">
            <a:spLocks noGrp="1"/>
          </p:cNvSpPr>
          <p:nvPr>
            <p:ph type="body" idx="1"/>
          </p:nvPr>
        </p:nvSpPr>
        <p:spPr>
          <a:xfrm>
            <a:off x="130176" y="2130822"/>
            <a:ext cx="4224654" cy="460144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2400"/>
              <a:buNone/>
            </a:pPr>
            <a:r>
              <a:rPr lang="en-US" sz="2400"/>
              <a:t>GIS modeling</a:t>
            </a:r>
            <a:endParaRPr/>
          </a:p>
          <a:p>
            <a:pPr marL="0" lvl="0" indent="0" algn="l" rtl="0">
              <a:lnSpc>
                <a:spcPct val="90000"/>
              </a:lnSpc>
              <a:spcBef>
                <a:spcPts val="1000"/>
              </a:spcBef>
              <a:spcAft>
                <a:spcPts val="0"/>
              </a:spcAft>
              <a:buClr>
                <a:schemeClr val="lt1"/>
              </a:buClr>
              <a:buSzPts val="2400"/>
              <a:buNone/>
            </a:pPr>
            <a:endParaRPr sz="2400"/>
          </a:p>
          <a:p>
            <a:pPr marL="0" lvl="0" indent="0" algn="l" rtl="0">
              <a:lnSpc>
                <a:spcPct val="90000"/>
              </a:lnSpc>
              <a:spcBef>
                <a:spcPts val="1000"/>
              </a:spcBef>
              <a:spcAft>
                <a:spcPts val="0"/>
              </a:spcAft>
              <a:buNone/>
            </a:pPr>
            <a:r>
              <a:rPr lang="en-US" sz="2400"/>
              <a:t>Integrating environmental factors with proximity calculation</a:t>
            </a:r>
            <a:endParaRPr/>
          </a:p>
          <a:p>
            <a:pPr marL="457200" lvl="1" indent="-228600" algn="l" rtl="0">
              <a:lnSpc>
                <a:spcPct val="90000"/>
              </a:lnSpc>
              <a:spcBef>
                <a:spcPts val="500"/>
              </a:spcBef>
              <a:spcAft>
                <a:spcPts val="0"/>
              </a:spcAft>
              <a:buClr>
                <a:schemeClr val="lt1"/>
              </a:buClr>
              <a:buSzPts val="2000"/>
              <a:buFont typeface="Arial"/>
              <a:buChar char="•"/>
            </a:pPr>
            <a:r>
              <a:rPr lang="en-US" sz="2000"/>
              <a:t>Physical conditions</a:t>
            </a:r>
            <a:endParaRPr/>
          </a:p>
          <a:p>
            <a:pPr marL="457200" lvl="1" indent="-228600" algn="l" rtl="0">
              <a:lnSpc>
                <a:spcPct val="90000"/>
              </a:lnSpc>
              <a:spcBef>
                <a:spcPts val="500"/>
              </a:spcBef>
              <a:spcAft>
                <a:spcPts val="0"/>
              </a:spcAft>
              <a:buClr>
                <a:schemeClr val="lt1"/>
              </a:buClr>
              <a:buSzPts val="2000"/>
              <a:buFont typeface="Arial"/>
              <a:buChar char="•"/>
            </a:pPr>
            <a:r>
              <a:rPr lang="en-US" sz="2000"/>
              <a:t>Chemical conditions</a:t>
            </a:r>
            <a:endParaRPr/>
          </a:p>
          <a:p>
            <a:pPr marL="457200" lvl="1" indent="-228600" algn="l" rtl="0">
              <a:lnSpc>
                <a:spcPct val="90000"/>
              </a:lnSpc>
              <a:spcBef>
                <a:spcPts val="500"/>
              </a:spcBef>
              <a:spcAft>
                <a:spcPts val="0"/>
              </a:spcAft>
              <a:buClr>
                <a:schemeClr val="lt1"/>
              </a:buClr>
              <a:buSzPts val="2000"/>
              <a:buFont typeface="Arial"/>
              <a:buChar char="•"/>
            </a:pPr>
            <a:r>
              <a:rPr lang="en-US" sz="2000"/>
              <a:t>Recent disturbances</a:t>
            </a:r>
            <a:endParaRPr/>
          </a:p>
          <a:p>
            <a:pPr marL="457200" lvl="1" indent="-228600" algn="l" rtl="0">
              <a:lnSpc>
                <a:spcPct val="90000"/>
              </a:lnSpc>
              <a:spcBef>
                <a:spcPts val="500"/>
              </a:spcBef>
              <a:spcAft>
                <a:spcPts val="0"/>
              </a:spcAft>
              <a:buClr>
                <a:schemeClr val="lt1"/>
              </a:buClr>
              <a:buSzPts val="2000"/>
              <a:buFont typeface="Arial"/>
              <a:buChar char="•"/>
            </a:pPr>
            <a:r>
              <a:rPr lang="en-US" sz="2000"/>
              <a:t>Assisted migration</a:t>
            </a:r>
            <a:endParaRPr/>
          </a:p>
          <a:p>
            <a:pPr marL="457200" lvl="1" indent="-228600" algn="l" rtl="0">
              <a:lnSpc>
                <a:spcPct val="90000"/>
              </a:lnSpc>
              <a:spcBef>
                <a:spcPts val="500"/>
              </a:spcBef>
              <a:spcAft>
                <a:spcPts val="0"/>
              </a:spcAft>
              <a:buClr>
                <a:schemeClr val="lt1"/>
              </a:buClr>
              <a:buSzPts val="2000"/>
              <a:buFont typeface="Arial"/>
              <a:buChar char="•"/>
            </a:pPr>
            <a:r>
              <a:rPr lang="en-US" sz="2000"/>
              <a:t>Hydro-connectivity</a:t>
            </a:r>
            <a:endParaRPr/>
          </a:p>
        </p:txBody>
      </p:sp>
      <p:sp>
        <p:nvSpPr>
          <p:cNvPr id="364" name="Google Shape;364;p16" descr="data:image/png;base64,iVBORw0KGgoAAAANSUhEUgAAAuYAAAGyCAYAAACobgEvAAAAAXNSR0IArs4c6QAAIABJREFUeF7snQWcXNX5/p9xn3XfzW7ciRLHgvYHxV1KKcVKafG2UHdaqNAWWihQAhQNUlyKxYEIMeLJbtZ9d3bc/p/n3T35T0MgCdlsdthz2zBy7z3y3JnZ73nvc95jSCaTSehNK6AV0ApoBbQCWgGtgFZAK6AVOKQKGDSYH1L9deVaAa2AVkAroBXQCmgFtAJaAVFAg7n+IGgFtAJaAa2AVkAroBXQCmgF+oECGsz7wUXQTdAKaAW0AloBrYBWQCugFdAKaDDXnwGtQJoqEIlEMHr0aLS0tKRpD3SzB7ICRqMR/Dd16lS89tprA1kK3XetgFZAK7BLAQ3m+sOgFUhTBQKBAObMmYM//OEPadoD3eyBrIDVakVDQwN+85vf4IMPPhjIUui+awW0AloBDeb6M6AVSHcF/H4/jjzySA3m6X4hB2j74/E4fD4ffvazn2HFihUDVAXdba2AVkAr8L8K6Ii5/kRoBdJUAUbMjzjiCNx1111p2gPd7IGsAMGcg8sf//jHWLVq1UCWQvddK6AV0AroiLn+DGgF0l0BDebpfgUHdvs1mA/s6697rxXQCuxZAR0x158MrUCaKqDBPE0vnG62KKDBXH8QtAJaAa3ApxXQYK4/FVqBNFVAg3maXjjdbA3m+jOgFdAKaAU+QwEN5vqjoRVIUwUOBMzp7V23bh3MZjPGjBkDm80Gg8Eg/5LJpChiMpkQi8V2PVfvM8VdIpHYdVyqfDyG+1kOH5nSkc+5qfR4jJTy/NT3eZ6qn/t231R56n3VLvWa7Y9Go7vK4HPVDtbHvqj285H/2HeWk3ocz8vOzkZVVRU2bdqEtrY2OJ1OeL1eDB06FJmZmVIlz2e5qk88z2KxSHnMNpLaB9bD47kvVcPUPnMfj0s9j2WzfraD/Z88efKufqi6lWaqTXvSjWXvrp+6zuo6pGrCelm+Oke1mxpy4/s8j/1samrC9u3bEQ6HMWXKFOnDvm46Yr6vSunjtAJagYGkgAbzgXS1dV+/VAocCJh/9NFHMumOIHXHHXdIPvTULRXQFaip/Z8Hgwra1fkK7ghhCmYJePyXCucK9lLrVfWpMnm8ep4KgHxfDRRS31ewqQYZqYOJ1D7xeerGnNqPP/446urqdgEqwb+iogLXXnstxo8fL+9zCwaDePbZZ2UfJ+Kyzj31K1U7BdFKRzVAUdDO/YRharRo0SL8+te/htvtxr/+9S8ZJKTqr/q0J91UPSyH+xXMK112v8Y8PhXU1fk8Xl2v1IEFz3/nnXfk80NI//e//y3to56pffmsL50G8y/Vz5HujFZAK9BLCmgw7yUhdTFagb5W4EDA/MMPP8Ttt98uTf7LX/6CUaNGfWYEnMekRlhV5HRP/SXYqei0eq6iyaoMBYYqUq3AmuXtDsl8T0VvVeRZwaN6VOcQZgnQjNKnRshToT8VNlV5qdHhjRs34oYbbhDgHjRoEAYPHgzqvHXrVrS2tkrk/B//+Afy8/PR0dGBH/7wh/jkk0/wk5/8BDNnzpR6FWir/qj+qvam3ilQMKzgl31Q0Wi+t3jxYrlOGRkZePnll6UtbLe6C6CuzWeBOd9XEW/qpK5dKjgrfdT1Uq9Ty1YDgNT+8bq+//77koecdbzyyisC6Knaf953QoN5X/9i6Pq0AlqBdFBAg3k6XCXdRq3AHhQ4UDD//ve/LxD1pz/9CWPHjhU7AqGWcGW32yXHdFdXF/Ly8sSmoSCyublZjvF4PHu8LiyD5/IcwldWVtYusCccKpsJ62tsbERhYSFcLpecw/0sO3UjKLa3twv85ebmygBCRY35HsvhxjL4vLOzUywnbAfrZxSXbVHAzvf4nJvD4dgVTebrp59+Gg888IDU8cILLwjo89ylS5fitttuk/Kuu+46fPWrX5XFcficdV5zzTWYO3eutIHH8/xQKCRtIdSyHv5TEf9UWw/7wGN5PakV26sGEArM+d5//vMfeT+1/dQq1QKTOijgsdSatiWew3axHB6vrgPr5jF8n2Vx8EFtqB8/A6o+HqMGPbxO3HgMI/o//elPpY9sHyP7qWCvwVz/dGkFtAJagf1TQIP5/umlj9YK9BsFDhTMv/e97wmk/e1vf5PI8H//+188/PDDGD58OP7v//5PIsMES4LW9ddfL+/TVlFbWyugxwjxTTfdtAuYCfFvv/02HnroIfFGK+CjN/qWW24RMGRZBFlGWlk+IZAwy6jwvffeK55lgh7bw7YRAvm6vr5ewLW0tBQ/+tGPUFxcvCurx9e+9jWByjvvvBM///nPBfY50NixY4eUz7bTZkIYJQA/+uijeP7558V+wlVT2S7uI6Q+88wz0g5utI6UlJRIO1g3I+MEWA5UWN83vvEN6acCfA5U2CdGt9euXYvf/va30n4VAR83bhyuvvpq5OTkSDl8nxH6u+++Wzztyt/+rW99S5apJ8hTz1/84hcCxS+99JIAP9v+yCOPSLvZhqOPPloi+SyP7WH5rJea/epXv0JNTY20UbWderIPLJODDfbrhBNOQEFBAe655x4ZrHGAcPHFF+PYY4/ddceCdxH++te/gndb2I7p06fLZ4B3C6jfiy++KNdyX2wsCvh1HvN+83OiG6IV0Ar0EwU0mPeTC6GboRXYXwV6E8w5sZERzz//+c+7Ita0axCiGSEnnBL4WCcjpdXV1QJg3/zmNwXgCLWMKv/+97+X6DbBj6BKKCQwMppMiwgBjmD597//Xd4vKysTWCagqQg320BrTWVlJX7wgx9IFJflsQ0sj1FZrhZ52GGHSUT/7LPPFuBnhJfwyHJvvPFGLFiwAPTSjxw5UupjG3k8o9ts41VXXYVTTz11l3+agw1CKu8ksBxurHf27NmYMWOGwD41ofecdZx55pmfmqzJvhGyCb/UjRF+tovRdTWY4T5C+Jo1a2QgwbrYJ4I2zyHcso2E4tWrV4MDKII3ve+0i9DTzbKo++WXX75rsMPrwXN5jXh9OAjg9SNksx/UkxpzQEKwZxvY12XLlskxhHnu4+CINh2COwdZys5zxRVXYNu2bfJ+eXm59IltV5NuNZjv7zdYH68V0ApoBT6tgAZz/anQCqSpAr0J5sOGDZOIJ6GYAHzJJZfg3HPPFXgkSBKceQyj1Yy8fve735XI+XHHHSdRV4LqwoULxQdNuCM0MvLKqDOj0IR52kQI2QR0wu3xxx8Pwh7BlZHYN998U2CfkeZZs2bh1ltvFdifMGGCRNRZHicYcrIlYZsWHAL2RRddJPWzHLaP4DhkyBCJ7LIsQjvbQcuMmkzJiPe8efNk8JDqu+bA4cknn5TJnyrarbzojJ6feOKJ0jcC6YYNG6Q+XgcCMqPHHGiwXka3VUSa+5977jm5G8FIPx8J1ox2E+IZHadXnQOU+fPni06cYMo7ABxYcB81p868Pi0tLTjjjDNw5ZVXSh1sMwccauIl27Z582apk2XSbsMoPnW7//775Tn7zsebb74ZK1askMEY65k4caJk6+HAh+3mfl4nXttf/vKXojHvfrCvvCPB58qCpME8TX9IdLO1AlqBfqWABvN+dTl0Y7QC+65Ab4I5bSqMmBN2CXgEREZxGaH+zne+I1FUAulll10moMtI9gcffCBQSWCj7YIRabaJYEh4ZLSXQEe4JzgTvPkeIZuw+7vf/Q60dxDGObny29/+tpxPOwUnXrI+Qh+tKqeccorALK0fjDKzLlpSCNUXXHCBiMbBBCGdoMryOQggMBPeCbWEakb0Cc2MthNyVRpDgimfM6JM2GXEefny5TL5cv369f8TGebAgtFyRqDZZtp9qMcxxxyzK32isgDxGKYTfPfdd0UH1vPqq6+K5eSss86SOgnEc+bMkX1sK2GaAExNqTH3sz+MhjOSTfjndeJgh7qqqLjy9SuPNyPZLI+P7Ashf8mSJRKZf+utt6QeZubhYIV3A2ip4cbjeSeE0Xtqy2tO/RhZ5/VixJ4b20sNCeRshwbzff/u6iO1AloBrcBnKaDBXH82tAJpqkBvgjmtLJzsyAwttF8wMk1AJdwyqk3QZpSc1g9CGL3m7733HiZNmoS77rpLgJZRW1okCOMEeUajVRmUmEBMbzmBnNBPmwQfufH88847TwCY4MeIN0Gbr1MnNKqJn4RCHscoNq0sfJ/lHn744VIegZ2gSgsLo/j0Q9O2QVAn3DISTF81j2PdhFUCLs/h3QHadtTkR75HQH/wwQcFdJlakncReB7tMLwOjJwTrjko4PmMThPAqRs1IGTzOaPUjMbTB09dCceEbOYAZ/0qi4ryvVNLDkQIy9xUBho1ECCwsw/sE+tQudR5/BNPPCHXgnnQaVVRecfZL7aN7Sf0E9g5D4D6sXz2l1YaDk7od+cAgq85KKIliX1VGWaoC+GemwbzNP0h0c3WCmgF+pUCGsz71eXQjdEK7LsCvQnmjJgTzAmJhFLaKQh9BGzCJ6GSMHvyyScLBBPOGGllxJx2EcInAY15rQmup512mjwy4kubCoHz9ddfx8cffywWFQIqJyaqNI07d+4UywWhlqBP2wyjtXx96aWXSoRbZXlR+czZZu7ncXyPkzZZnkodyAg77RaM/jLaTBBmW7iAEAcFKvuJUpyQzLsDnDRJfzcHImpjmbSWEGhpieGkUYIu20ag5l0A2jv43j//+U+BYvrCCbScsMo7D7yzwIEIveIEfGpEjanbtGnTpCr2g8fyfd41oE+ekyupOaPa1I26jxgxQnRiHQRs9oV3EdQgg9ePgxKWQ8sL7UC0zRDyCeZvvPGGDArYboI5By68HmpgQJsNrwl96hwwse2cHEww5+eA15sDAvbzvvvu02C+719bfaRWQCugFfhcBTSY6w+IViBNFegvYP7HP/5RrBlMIUh4ZqYWAjxBkfYIep0JfLSyEDoZuVYec05sJEATemmvYMSW59BDTgsFo7a0sajsL7SErFy5UlYrpXWEEfXzzz9f6iIgEtaVlUNZU+jHJjyr1UFPOukkGRyoRYJSLz9hlxF2Ai3vCjCSTQDdsmWLDEZo72A0n3cWVLpEZWVhdhSWyT5xEin994RY9knBOqGY0XTeXVB3Ihi554CAUM+6OTgicPMcWnxoI+Fr3nEgeDOCzTo5KOCgg3WmrirKaDlzi/PuBNvPrDs8nteBWWNYD6Pb1IlgzsETJ7cSvrkp/3sqmHNSK/Vl2QR+Xh8OLgj9vJY6K0ua/ojoZmsFtAL9TgEN5v3ukugGaQX2TYH+AOYq0kp4PeeccySyzswlfE6oJGyrnOGETkIho9WMtBKcabEgVBIGVSYURqM5CZEgySg4o8iMKBOIGbVVUE/ope2CEV0eQ5ClJUetvkkIJkjyTgC90DyGAwdaYAj2BPXUjW0ggDOqzImthPPUrCqqfbSxMHLMwQjvJjDCzswl7AvhnQMLRroZHeeggf1/7LHHZHDA8jgBk3clOCGV/9heDihYHzVTWtJbr/KE0xZEexHbz7L4j9FzQrLSkJ5zRsFVHzlngOfxWrBvnISrMsCwXt454ORN+s8Z7SeYq8WeUiPm9O3zzgQHBDyfdwBU1hxOMlX2Im1l2bfvrT5KK6AV0Ap8ngIazPXnQyuQpgocajBnxhR6kwm6hGvaRhiJZiSV0VgCIzO7cMEe7me2EwIp4Y5wTmBmpJX5s2mZYJSXoE2IpvWCkMhzeL5aEIeXij5yeqwJorTaEH4JhwRzAjI3wi2hnLBLyGZkl1Fqwj0jyCqPeOqlZx1sG6PdHBDQm81NedwJubS3MFKvIssEXNpGCL5sLz32BHHaUziAUG1hdJsDE7aXEfWvfOUr4k0nPLPdrFfleWeknXqwPrWwEf3jnHxJbzqj30wHSWsKy+EAheeyDLUIkKqHk0+pAftAzz7bwHkD1I92HbaF5TIlJPOl7wnMVTpK2pB4rXnXgMdxkEEPOs/jpsE8TX9IdLO1AlqBfqWABvN+dTl0Y7QC+67AgYA5IY6RXpWfnNFdRkVpz+B7TOvHR0Im3+MjI+GEbUZ+GS1mdJxwrFYG5TGchEhgJCgye4jKZc6yWSYj5pxEyGgvQZjAyONom6C1gzDNiDM95Yz+cj9BkKDJ8unv5vF8zn0EYtpjCN2EcnrJ1URJ5Zemooz2Kr86o8Fq9dFUtVV5hHrlT6fG7C/7wdzde4qyE34Ju5yISo14Putizm/qwH5TJ7WIEG0pHKBwMKF8/Dyf2vFY9pH1sy5COPvPtjFSrQYJfI/XUF0r5atP7Q/LYESb7adfXWV1YV2qTdSVAym2j21nmWw/BwDsA9uiBjG8A8FzqTfLpJ2FxzLrDNvKOlI13Nsnme3TCwztTSW9XyugFRhoCmgwH2hXXPf3S6PAgYC5AjnCMQFJ+bLVUvGMcKtJloQ/giwhjMfxuYru8hgey/NUPvDd4VCdx3pUxg8F0rSCsExm96A9g8DKaDVhn+XyXNbBR2VRUa/VfsI+yyDIq/bzGMI+QZNRd2aQYRn0WBPslc1ldzBPhXnlSVcw/HkrWlIPNSBQZVI3ZdNR2qjINtvMNrJMvqcmbar6Ux9ZDjeWzzZRR/aT56vIPY/ne5/VRrWf7WF5LEOVo/qX2k+WowYoagClPgOqX9xPQGc0n21R+9mmfVn9U4P5l+anSHdEK6AV6EUFNJj3opi6KK1AXypwIGBOkFIL5ygoV/CogFEBmQJABVwKJtXkSQWEnweFShc1EZKwTBgl1BHueC5hlRNIaTtRgM33VblqMJE6YFBtVSDJRzXQ4ARNZlFR0XFl3VBgufu1Ul5pBagqJaB6rUB2d5jfHZKVrsrTroBVtVtFlZVuqcdxX+ogiXWpdhDg1eBDDZYUcKtzdu+T2q/APnXwpDRmv5TGfM5jUiFfDYAUqKt+qEGd6r96rQZOe/suaDDfm0J6v1ZAKzAQFdBgPhCvuu7zl0KBAwFzlQ+bUKwizqkQyP0EZxXtVjCrorc8T+1TQMvzCXGM6vI9VbbyLasIK20TnMTJiY2009BiQYBkjnRaWFTbFIjyMXWwoAAwNauKiqinAjpXtGTOcFox6IWn3519UqCs6lEfBgXFyi/O/Sq/uYLN3c9R9Sk/u8qLzrJUVFz549XAQkX+FfCn3m1gPap+lpUKyalRddbHQY3KPJMK+6n9UXak1LsOPJbvK03V8WoQtHtaStV+7lfAroBfeflTB2Wq7L19yTSY700hvV8roBUYiApoMB+IV133+UuhwIGA+cESgLCl4F1F2D+vrtRo+P60iWCo8nfTp0zLCicjsjwFyWoFTZarIs1qEMIBRF9taiChgJzgu/vdhd0tRWqQsD9tTI34K8hW8L8/5fTVsRrM+0ppXY9WQCuQTgpoME+nq6XbqhVIUaA/gjnBV61gqawPB+OiKXClBvSLK7uFij7zfRVpZ/3KMqNsF8q7fjDatnuZqUCuvOO7R95V+1Ukevdo9r60U9lZUq0m++L13peyD8YxGswPhqq6TK2AViDdFdBgnu5XULd/wCrQH8FcWSaUL/pgXZzdrRkqAk7gZvScsK688SqFoJr0mDoZ9WC1L7Vcto0Dls+bHKksMQqqDwSo1eAj1WLUF/3c3zo0mO+vYvp4rYBWYCAooMF8IFxl3ccvpQL9EcxTYVBB5sESn8BLAGdKQfrUuan31KJGhHHaWAjnqVle+tLioXz3fFS++VS7D9utIumpfvov0sZUoP8i5x+sa7WncjWY96Xaui6tgFYgXRTQYJ4uV0q3UyuwmwL9AczVhEDl+f7rX/8qS7wzQnzttdfKkvAqi0tqhpXUrjDCq6A5NRXg7llhVF08V02SZD1f//rXJRrN5ennzJkj9XFFS+b65j4uwsNyb7jhBln057LLLgMX8eGmLCWfFeFPzcySOjl0d+hNnRipnqsMJ6xHATMfucgPs9Ko95W/nCkiqddRRx2FioqKXdlldu+3arcqU90ZYDnMLc+88yNGjJBroI5RaRL7k/dcg7n+SdMKaAW0Ap9WQIO5/lRoBdJUgUMN5spDrmwYbM8FF1wgi/0QFgm/t99++67sLowS02bC6Daj2GpTOdEVcHMyJydycsEdNVGS56rMK4yGq+wgfI8rcbI+rmZ58skni8edj6zr+uuvlxSMPJ5L0xPWv/Od70gGGPrO2VaVQUWBt7KeqKw0qQMLlqmOU1Fv1S+2n2Wq9vH17kDM97ha6Lx586T71IL9VXnQWVd2djZ++tOfYtKkSbtyo6tc8SqPuVpgKTXC/u6778rKo4T6H/3oR1K+8p2zHradMMxzVKYVpemh+ApoMD8Uqus6tQJagf6ugAbz/n6FdPu0Ap+hQH8Ac+XtJui9/vrr+MMf/iAwyo2rZRJCuWiQAlQCNMGZK40SvJk6ka8JjlxtkqtiMtJLgObqoGp1SwImoZSvFaQyDSKheO3atXJOUVGRPBJaTz/9dFnM6PPAXJWp0hAqsGYKR/aH7Sa4K3glSCrwVpNcVQSa7eA/Hk97DY/lI1+rBXhU9JqaPPzww1L+r371K+kz+zR//nz85z//kT5wFU7efaCGBGnu512B1Kwy1ENNcmXbOTDh3YqZM2dKuewXj6HmyuKj/Oeqz6kpJ/v6i6bBvK8V1/VpBbQC6aCABvN0uEq6jVqBPShwqMGcTSJcEf4IoBdffLE8Hn/88ZKnnFHxyy+/HJdccolAKl8TEBcsWCB2i7lz54JLwr///vsSNZ44caJYOQiyBHcFnatWrcLHH3+M6upqFBQU4IgjjpCosILU559/XuCT5w8dOlTsG4yYs8zPA3MVGV+yZImUz8EAI/WjR4+WaDXbQSgn+G/YsAHl5eXymu3hI+ti+zmoOPPMM2WgwXPoeX/rrbdEGy5qxAh4apYVBeYclDz66KNyvgLmZcuWCWDz9Y9//GPMnj1bwJyDBe5jW9hu6sCc77NmzRIAZ320x1RVVUm7TjrpJJx44omSw53tWL58ufSRVhdqO2zYMNG6sLBw1yTZvv6SaTDva8V1fVoBrUA6KKDBPB2ukm6jVqCfgrnyRxOav/a1r0kr//SnP+HZZ58VAB88eDD++c9/yvvK8kJQJ9ASftevXy8gqzzbhMnvfe97u+wv9957L1555ZVdkM6oMaPIXB2UxxJaCfgs+4c//CGOPvpoKUuB8ueBOcGeq4MySs3zVRSZfRozZgx++ctfyqDj/vvvx1NPPYXhw4cLIHOAwXNpjSFkE7D5yMg3N0Lyb37zG4mIs+9ZWVn/A+YPPfQQHnvsMYF4Wk94vtKGgwlG+9lPPtJ2wzsJ7NuOHTsEypWVhkB/3nnnyYCIbaGmHDCouxOMypeWluLBBx/E008/Le1WCxFxoEQ4/+1vf7tr4mxff8k0mPe14ro+rYBWIB0U0GCeDldJt1Er0E/BXGVh+dvf/iYwzggsQZZR6LvuuktaTVvFhAkTBBoZOeYkzZ07dwoknnXWWZg2bRoY9eY5hFXCMiPinCTJclkHPeFcvfOll14S4Gdkm+UXFxeLl53HEOgJ63y+L2BOyOaEUAI5AXfcuHFiBSGEE24J2yz/vvvuE7AlsHMwQaAlTB955JECzm1tbbjtttukHQTqX/ziF1i4cKH0mYMUbp8VMSekM6LONhNU+ciBC+8ojB8/Hn/84x+lz//4xz+kz9SOEW+28cMPP8SQIUNwzz33SOSdK6lu374dgwYNEh1454J2nu9///sC5QR9RslXr14t14j9+fOf/4yxY8ceku+XBvNDIruuVCugFejnCmgw7+cXSDdPK/BZChxqKwtBm/7w1tZWiWATAi+99FLJhELLBKG3srJSMqVwEiiBkoDKCC/Bk5B45513CqCvWLFCwJpge/fdd0vE+qabbhL4JLj/7ne/E4AmYBKSCcy0cTB6zog5t/0Fc4Ih20/7B+tjm7ds2SJWEm6EYdpCGLXnoIODBgIw/d9sC+Gd7eKkS0L073//e4H0q666SrRglJt+b5VTfXePOeE+FcxZJz30F110kdhiCN2MuLPPHETwetNOwzsML7zwAp544gkwk8szzzwj7eXdAdpsZsyYgV//+teiNaP47B8HQrTosFze3bjxxhsFzDlomj59+iH5kmkwPySy60q1AlqBfq6ABvN+foF087QC/RXMCVa0dLz22mti3SDo0VNO/zPf52RGRmdpuWCElwBOuCWYM23h2WefjWuuuUa6R7sG0xgSlBnFJUSee+65AsvM9PKNb3xjV4YWHsO6aGNRPu4vEjHn5FJGmOmHVx72mpoaiVqzrX//+98lOs5JmIzo05Ly3HPP7VrAiG2gP54ZUNhHQjTLueOOOwSY//3vf0vfUjOn8HWqx1yBOfvBOlW0v729XaCedhq+R4877yisXLlSQJuWF042pdYsg5D/3e9+F0uXLhUPPgdCHLQQ9PmPfWQUn4OoVEsMBxMcIB2KTYP5oVBd16kV0Ar0dwU0mPf3K6TbpxX4DAUOdcSczSIkMzL80UcfSStVCkU+V6td8vkVV1yB888/XyCVEWECMAGdzzlBkRFhWjgYMad9hX5u2lEYHaZ/msDPiDthjlFfnqNAlhMsvwiYs5xvfetb4s0uKSkRSwcHBIyQsx5aakaOHCmPBHJaTjjYUKuOsq8cOLCM2tpaSXFIvzrhmbaR6667TtpFgN4XKwv7QyDngITReA5UOCh5++23JQLO/YzWc2InwZxtUhNIqQfvGBDeOWGUFhpCOPVk+xglZ/t594J3B7ifkXjabnjn4VBsGswPheq6Tq2AVqC/K6DBvL9fId0+rUA/BXNOjGSWEC4kRJAk4BFWU7eNGzdKNJzRaVovuJ+2F1pcGC0nwDKyy8g1o+IESQXEt956qwA/rSy0vBCkuV199dUCqDyeFhI14fPmm2+W8gjzF154odhKGEVmHnPWywi9sticcsopePHFFwXCmWaRUXrCLevgcYRgere5UA8fGTHnccw/rnKosy0Eb9pcGFUn2NMyQuClHYdQr/K2q4VbhQdwAAAgAElEQVSTeA4j5pz8SU3oXydcc+OghVYZvsc62DZaV9gvTpKlD54ec1pjWAZ94vSdMxsLB0G0DjH7CsGcwM0+vPfeexJ15zmM4Kt0kvTsUxMed/jhh+/qk0qx2BdfOg3mfaGyrkMroBVINwU0mKfbFdPt1Qr0KHCoI+aEaGb8IBjSy/z4449LdDh1e/PNN2WSJiPGtIYQdOlDZ4SZYE3YJJDS2kJvOmGNkMzUh4w+My86N67eScsFLRm0jxCiCb9lZWUSQSYg076houdnnHGG+LwJ5jyXdRC4GUXmewRzRpwZnWckmZMsmUWFZb7xxhtSJ6PKnMBJ6GaknIMBDi52X/WTbedAQEEvJ5Eywq3ykytNOHhRWV6oFcuhH1zlQmeqyU8++UQGOZxYygg4AZ0DH9pP2H+mUORAh+XTD882U3/qSzsRo+vMxEJdR40aJRYYash62Q9682m5Yd/VOWyDmi+gFnTqiy+ZBvO+UFnXoRXQCqSbAhrM0+2K6fZqBfoJmDO6SrsFbSjMmMKJkLtDKyGSlhVCPG0UjN4yrSKtLARzAi3BlHYSlkVYIxzT201wZNSYHnaV6k+twsnIMeGTbVBgzsgyn3MjmDNyzqwptMSwXB7PXOW0mHA/vdqMyjOyznIJ1gRd2kR43Le//W05jpNAOeGUvvHdwZznEaR5LEGZYMsBBvusVtlUiySpqLmKmPM8AjE1I7xTI57PPrAMRtSpARdu4sCB+xXsM2uNqo/toxWHWWw4qFG2GWaKYa5zRtI5eFADBPaRG+8eKJuQum7KHtQXXzIN5n2hsq5DK6AVSDcFNJin2xXT7dUK9BMwJ3S/+uqrApdTp04V77LKPKIuEj3otFPQ48zJkyeccIKANi0jtKjwHJ7P6DbtIoRPRriZdpGQSCCnZ5uTSBlRZuT3mGOOkYg6z+GkS0a9WQYnPTJKTDClbYN3FGjr4LEEeMI1z2EWEgIr3yOc09LC50wzyPbRp82+sQ2MwLP+NWvWiMdd2VxU/1T+cdpPmB2FbWZkmtlcGO3mplZCJRjzOSeIskwey7Zy4z7WR+sKByUEdAI97wxQA2rINnDwQMsMI/mM7LOPBHmex+fM+b5582YZRHCwxPSOfP3OO+/IYIN9POqoo8RKRLDn3QKmVlS50ZV/vi++ZBrM+0JlXYdWQCuQbgpoME+3K6bbqxXoJ2CuvNZ8JNiqLC2pF0iBq4Jvep1Tl7hX5xBYCaMsR02WJCSqJeXVsvIqE4t6JMgz0wsfFfiqqK8CXz6qspXdhG1gW3ieyh/O8wn/jFQTcrmpstgOlQ1GQSz7xvc4yKBfnpF3AjP98NzUOSxXebdVxhfVb9avFv1Reqrj2S+2h4MPtbCQirqrvrEOls1zWRb7xfMJ9dzYX5UjXV0XZanhcSxPwTgHANSprzYN5n2ltK5HK6AVSCcFNJin09XSbdUKpChwqD3mA/ViKD82J2QyOs5INAGaoEnv96HKC55u10ODebpdMd1erYBWoC8U0GDeFyrrOrQCB0EBDeYHQdS9FKlWL2WUmb5t+rcJ5oxcMx0kUx0yEq+3vSugwXzvGukjtAJagYGngAbzgXfNdY+/JApoMO/7C5maKpFWEHrRlU2FlhM1kbPvW5Z+NWowT79rplusFdAKHHwFNJgffI11DVqBg6KABvODIuvnFkqYVB55Qjoj53xUXm+V+rDvW5Z+NWowT79rplusFdAKHHwFNJgffI11DVqBg6IAfc3MUMJl1fWmFUg3BXh3gSktf/KTn2DFihXp1nzdXq2AVkArcFAU0GB+UGTVhWoFDr4CtFFw1UvmBtebViDdFOCdBi74xJVVucKr3rQCWgGtgFYA0GCuPwVagTRVgCn6XnjhhTRtvW72QFeANiCmZ8zNzZW87nrTCmgFtAJaAQ3m+jOgFUhbBbgYzi233IK5c+embR90wwe2Alx9lAscaTAf2J8D3XutgFbg/yugI+b606AVSFMFCOZcUv64445L0x7oZg90BQjm/PxqMB/onwTdf62AVkApoMFcfxa0AmmqgAbzz79wXP3yjjvukJUzuRT9eeedt+sErn6pJh0+/PDDuPrqq2VhoO9973tp+mlIz2YTzI899lisWrUqPTugW60V0ApoBXpZAQ3mvSyoLk4r0FcKaDD/bKWZtvD111/HZZddhg0bNsjS9EwvyUwg9DU7nU58//vfh9/vF3hn1Pamm26SBYL01ncKaDDvO611TVoBrUB6KKDBPD2uk26lVuBTCmgw/+wPRSgUwsUXX4ytW7dKOsmPP/4Y27ZtkwWBCOcPPPCAZLS57bbbMG3aNFDL559/HiNHjtSftD5UQIN5H4qtq9IKaAXSQgEN5mlxmXQjtQKfVkCD+Wd/KqLRqETLhw8fjjPPPBPnnHMO3n//fYF0ZgMhkJeVlWH58uWora2V12+88QYyMjL0R60PFdBg3odi66q0AlqBtFBAg3laXCbdSK2ABvP9+Qy0tbVh5syZuP/++yVq/uabb8rzGTNm4Ec/+hFGjRol3uYtW7bghz/8IXg8vebMra23vlNAg3nfaa1r0gpoBdJDAQ3m6XGddCu1Ap9SQEfMP/tDwcmEp59+OpYuXYr169cLfDNqfvfdd+PnP/85GFH/9a9/jbfffhvnn3++RNa50A0niuqt7xTQYN53Wuua0k8BTlLnfBnOizkYG8tWG5+nvk59n/Y/k8l0MJqgy9yDAhrM9cdCK5CmCmgw/+wL98gjj+Cxxx7DK6+8In9s6C13u93o6uqSiZ/8I8Pl4HNycuSR9hYudKP/+PTtl0GDed/qrWtLLwUUKMfj8V77bSJkKwhX5ac+sq7dN7vdnl7CpXlrNZin+QXUzR+4Cmgw3/O1Z5R83rx5uO666zB69OiB+wFJg55rME+Di6SbeEgUYLScG4MFBOfetNntDuasZ28R84MVtT8k4vbzSjWY9/MLpJunFfgsBTSY7+2zkQR23ak19DxPAIae89Q+g3qDh/BNgzwa5H/dr7u37nf5B8xgMO7ao87oPqq70O7/8lgDDIb/f7sYci7/CAIGowHJBJ+wnu4t0fMHOJFMdJfA3ap2ObG79O6oV09N/7/A7ppZR6o0PfVJxdyv6keqnz4JAws0At01d2+p9SekUKO819O9/+kxd8u+FD1Tm7Gn5xrM96aQ3q8V6F0Fdrer8G5h6rb7a+7TUN6712BvpWkw35tCer9WoJ8qoMF8zxfmpJNOwqbNm2Sn0WCA2WAWoIzFYzAYEv/jo1S3dY1GE2LJRA80J2Ewm4F4HMRvQw/AxhMJJHvg1NgTxWId3dEsIMnbzT3gTog1mc2IJw2wGoFYNNYNzD1szWJYJ28bsyzui7EcM99jpKwbrRUY8zHRA7zkZ5PJiHg8ASPhXso1IGkwyglGQn0ywf/DyKJhAPk/aeCLWM+AgA2XnT0Dh4TUKAMTtlHqMsrAxJxgmUlEud/sBOIxmE2sD6AmrDYRj2HtmjWwmMwwm0wwUJB9AHQN5v30x0U360urgAbz/n9pNZj3/2ukW6gV2KMCGsz3/MEYP3481q1f2x3NZTDIYILJZEY8FgcM3dDaQ6Hd8Gs0Iinv7RZK7wkwm4zdEEz4NZotMBDiozGB92Qs2h3+7oF6nmK32xCOROUckjFh3cw6CPa7TbBiZFwAPdFTniEpUKwGDARyI6PQSQOIzsoDL7e5GenqiZYbOFBgrJtBcAmls58qss5CODgxAIloT0i8G7zlPeknfaVJmE2AKQ6EZTBj6zknBDNisJmNCMWSsJhNMsjhgCKeTAqcc6uqqoLD7oDT4YTVZoWZg5u9bBrM96aQ3q8V6F0FdgfzvYH6wZx82rs9+/KUpsH8y3MtdU8GmAIazD99wXkb9rDDDsO6desYLofBZJGIMcjkjPIyas7otoCoid4RgWBCtthHEnHAagEI3kjCZGHU2CAQGg6EukHYbAEIxjZ796OEo4nNCbnlK7DK9y22nn1JiTIbzWYQoOPhcHcoOxGHwWJBMhbvAfHuiL3F5UIkEOjunEA5q+2uNxmJdL/PQYLVioSU1WNJMZKw49194HOJxCeAWAKwWLuBPBbp7oOa38V2iP0lAYPNjGQ4DDNPMdkBoxsgoBuiQLQdhkQc1u5mw2TqjsLH5V+3t2XJkiXIzMxEdnYOMjK8osXefLEazAfYj5bu7iFXYE+ZV1IbtbuVhcfvyyD7kHfsS9QADeZfooupuzKwFNBg/vlg7nC5cdRxx6OhuQXDRoxCa3sbTMYkyoqLMGrkCCxcsAhOlwcbNnyCY+bORTgakQwt/kAA27Zvh6+zA4dPnoBTTjkZb775FiLRGLr8AdTU1qLT14WSklIUFhZj48ZNyPC6wJj1Beedg8WLF+OjFasQjsVRMXgYdlRXIhwNSwYYpmPcsWMHHA6HRPC9GV6EAkGYIjE4XS6YbVbk5uehpbUVyXgCgS4/vC4XHE4noonu7DIC5QYDPB6P5F+3Wruj08FYFNF4TPpoMgCF+Xnw+bpgsTvAmwXk5/LCAliMRjitdjQ3NaG0rAyd/i58tHIlZh4xC431tZg24TDsaI9hTVUruiIx2JJBlGfbMHF4KeZMn4zaHTXwtflQW1eHe+65F20dnXIhnn3uOeTn54sueXm5YCYHDeYD6zdJ9zb9FdgTmOtsVX17XTWY963eujatQK8poMH801LSsz1hwgSsW7cenqxszDjiSHQEw4gkExLNDQb8sFuMMBuArMwcFBYVY936dRg5ajQqqyrR3NyMopJiBEMhOOw2ZLrtOOHEEzF//rPYuGkzsrKzBdAFst0ebNm6HWaTRaD84gvOQ11tDerq6rDy49XwZGbD5fFiU+V2JI0QGM/Py0dzSwu8Xo+kbiS82q1WOGJJuF0ubN6xDXn5+YjGYijMz0dbcwsK8wtQWFSEVevWorOjEyazqRvs43H4/X75V1xcjFAsjlA4JB5zRranTpmM7Tsq4esKIBxPIhyOIMvhQllRIdqam9HZ3iaAX9PYgITZjFlHHgmT1YzsrAx8UteBDTWdsDgcGJSXgQxjCDWbV6MkPxt53iyYogYsXrQIHy5bBpvFikg0gsceexQFhYUoryhHQX6BtHFvf9B1xLzXfg50QVqBXlFAg3mvyHhAhWgwPyD59MlagUOngAbzzwbz9es3wO724uQzz0RHKIK2Lh/cXo/4o5PRMEy0nZjtcLhc6Ghvx+AhQ7B5yxa0tbfB7nQgEomI77y0MBcjR46U6HAikcT0GTPx+BNPIhKNYubMWdi4aQsi4Riys7yYMuEwrFm9SqC6rb0TM2bNwbbKnXh/8SLxsXu8HmRlZqK+oQH0iDPKXVZWhngkgvHDhmP5iuXw+btQMqhMYJuR8MbaOowdNQbZebl4d9Ei6TBtLQ67XaDX5/NJhH/c2LGorqlDOBKCxQiMHjkcBfn5qK7eiZq6RkRiCcTiCRRm5aIkPx/Brk6UFOYjEAqifOgQLPjgIziysmCyWfGVU07BY8+/jiZ/Qrz5+R4rajevQaSzFXaLBf72TpTmFSLg68Ta5R/JJNlkMoZ58/4lAwiCeWFB4a588Z/3DdFgfuh+P3TNWoE9KbAnD/re7nxpJXtXAQ3mvaunLk0r0GcK9Dcw5w86F/Xhv+3bt+P666+XVTavuuoqHH/88bj88svx0EMP4bzzzsMFF1wglo/S0lJ4vV4sWrQIr776Ki655BJ5zYg0V+8866yz8MADD+Dxxx+XqPAtt9yCjo4OzJkzRxYF4kJC1157LX7xi19g8+bNcm53xPwTODKyMXXWbJhcLnRGQgK9WRleRPxdcNqscDk9Mrnxq6d+FWaLBU8/8wyampsl+muxWmG3WnDUnOmw2W1YuvQDjBozGuPGHYYnnnwK23fswPTp0xGJxNHY2IKO1hZ89eSvSNaXVStXYev2HXC4vPBmZqFqR5XYUhhNFpD2d8FsonfbALfbJXaP0SOGYs3atQhGwxg6fJi0I+D3IxIIoSi/AB2+TkSStJlbdmU9iUWjYkFn1J2Q7+v0ITPDyxQwGDFsCDxuF6qqdqLTH0A4lkA8nkR+Vg7sJjOaanfiiNnTUVJaiuqmBrz5/kIEWb7DgRtv/QH+9s9HEUlakIhEkOeyon77JrisVjhdXtTV18GMJOxGE1a9/55kegFieGTegxrM++zbryvSCvSNAirrU9/UpmuR4EtybzMBtE5aAa1Av1Sgv4E5rRUnnniiTL4855xzUFJSgqOPPhpPPPEE/vOf/6CyshJ//etfMWPGDNx7772yKufq1avxq1/9ChdfdDHeffc93HzzzRg6dChOPPEEXHbZZXj33Xdx0okn4c677sSdd96J0047DQ0NDbBaLSgtKcFPf/YzrFixAq+99jrOPvtsyXAyYcJhWLt+A1zeTBx/2ulYtWE9YLfC4/Vi6uRJcNvseOXFF8QPzYmLM2bOQDgclrZ4MrzYunWbwPPUqVNx5umn4eVXXsHSZR8gkTSgvKJCot/1jQ2YOHEiLGYztm/ZjoK8XJQPKsOqlR/B19mJ4pIybNm6DYOHDkNHcwdikbhEkbds3YphQ4dJNHz58o9QXFIsXnZGuqPxKOJIIisrS1ImMmofDUeQm5MjmWDMThf8vi7JdR7nxFGDQQYRHq8bFqsZ+dl5WLtqDbxuFzIz3GikRSWRgNFkgcFkhj8QxGGjxspgJBYOIRYOIBjwIW5IoqnTh6zCYkyZdQRWb9wBfzQOq9WBUHsrDL4OdDbUorS8Aq3+IAK0+ZiN8Le3oWbtmm4wT0TwyLyHusG8vByFhTpi3i9/NHSjtAL7qYAG8/0UrBcO12DeCyLqIrQCh0KB/gbm1KC2thannnqqRJMZISdIr1+/HqeccoqA9tjxYwWgGQ2/4PwLcMvNt2D7tu145pn5mDfvEZxwwkn485/+iA8+WCbp92644Qawn08++aRE2hmNZ8aP4SOH46YbbhDLx/0PPLBLfiZbmTBhItas/wSOzExUjBiGUYeNQ019nfjDhw4ZgrGjRmP+U0+hM9CJnLxsTJkyBdU7d8LpdAkU19XVik1k8pTD8d6iZdi0aQv8gTDCkRhmzZmNroAfzW2NiETDGFxaihyPG06HA76OTthsVixcuEBmWs6aNQttra1wuDKw9IPlEm2nxaaspBTZ2VlYvGgBMjLdEuk2GW0C67S4hEIB8Wc7nXZEo1Hk5+eBmRcbW9oQDkVgs9kRi8cRjYVgMCWRU5AFm8MKX1MXzLAgKysTBQUFWLt+LQIBPxLMd27qXhiopKAYgVAMERjh87XjsJGDMWJIKd7471uAw4288lGo7kwgYoyho60ehQ4HCo1GWGMJbK2pRiLTBZ/PD2siiWBnOxo3rIPZZkHM78e8h+ehuAfMeXfA6XRqj/mh+GHQdWoFelEBDea9KOY+FqXBfB+F0odpBfqbAv0NzJ977jksXLhQYJKA+5WvfAWXXnopfvzjH+PGG28UqN68dTOemf8MHnzgQcyeNRvLPlgmlhe3y4tvXXMtzr/gfLzzztuYO3cubrvtBxLJ/sff/4GXXn4J3/jGN3DFFVdIxPysM88UwL/065fiyiuu3HVp4omkRMzXr/0EGZ5MHD5jOmYcOQfbqyrFAsOofvWOStitNjg8dhx55BEYOmwoqndWix2EcLx161bxSXOyZFcwhvrGJixetFRsKRMmTUaXvxNVNVWoGFyO7IwseJxuvP3222J/YZ8f/fe/EQ5HccbpZ6C6pgZ5gwrw9nvvYOiQ4WhpakaGx4tYJIQdO7Zi6JBBaGxuRsLkhNFkhsNmRzIRh9vths1qwdSpk/HJ+vVobGvF+m3bEPSHkOH2IhwKS95Cm8WI7OwMmIyAvysMm9khUXJGrOmRZxYXRtZpoaG/fuigIahraoHV6UJV5VZ4bAaceNxRyM7PR1fcgLVb67C9nplcjKgoyYGvagcmlJRiSFExmv0+rNiyEVt2VMFuscKKJFYuXgDE2JaEgHmRgHkFCgsLNJj3tx8M3R6twBdQQIP5FxDtAE/RYH6AAurTtQKHSoH+BuZNTU3YuXOnyDF69GgBXUbLCZmBQEBgnRlFgoGgABxX5xw3bhy2btmKQDCIiooK1FTXYMTI4Vi7Zi2GDRsmQEkQ5/NwJIyqyioMHjwY3owMbNywYZdHXV2DeLInK8vadcjIyMKco45EaXk5rA67LHrDBXCCgQA2rP8Eo8aMREZGhrSTwO7xuGVQ0dLSKoDO7Cjt/gBWrlwNi8WGxsYmjJ8wAQ2NDYjGI+j0tSM7OxfTps3CmrXrUF/fiFAkKv7yUCSGrOwcjBs/HoaMDDS1tWNQ6SBEgkFmT8eGdavR2c7sLHZYLSbJ7sIJnRkejwC53+dDfm4Ojjt2LpYuWYKtlTvQ4GuXPtktdkSCEYT9ATitFljNJjjtVtQ1tsBitQsQM+JOnbtofUnEkZuTi3AohGyvFy0dPrgyslBXUwmnOYHiwmyMnTAJjtxivLfsYwTCJuRkujBxVDmCNVU45/jjkO1yYktVJdZX7cB7Sz6C0WiBxQC8/epL3aupxuOYN0+D+aH6LdD1agUOlgIazA+Wsp9drgbzvtdc16gV6BUF+huY90qnDrAQeq8nTpiAtRvWw5GVgcnTp2P02NHIzcuTTCout0vyeb/++muYNWu2RJWZeYQb0xdyUZxRo0ZJ1Jxe8g5/F1Z9vBoFeUXi0Z42bbpYVSxWI/IL8yRTy9FHzcWKFauQNJqwccs2GC02+INhRONJjB47DhF7AQxWDzpb29HR2iqpGj0OCwKdLWhtbQDiIRhD7eL7pmc9PycXoWAAVpMJbS1NEt0PRcIwmLnUvVkGCWarTXKUM195JOjH8GGDUdfYijCzvZjMSMSTMriQ7DLxJGxWm6SCLMjJRpvPh4KSMnS2NcLXWg+71YSE2YKMkqGImF2Ixc3ItBswZ8JIOEKdOHrqRORmZuL5l1/B8rVrEYgYMGPGkcjO8OCm669DPB6RxUMfnjevZ/LnYBQWMGKu0yUe4MdZn64VOOQKaDDv+0ugwbzvNdc1agV6RYF0AXNaK7Zt2ybL0RuSXByHC012r3LJ1SNl5UmuXilL2ycltzaf9qw2L4+yGblyZ/fy77LJ0vU8r/s9WYg+nhBf+8Ztm2HzuHDiV09BS3OL5CUfMWokBpUPQnVtLYYMHYoN6zcIsDJaHg6HUF/fIFlSDpswQRYaog3E5rJhzZq1yMnORyAQQlnZIGzdsgmDBpXA43Whs6MdzQ0NyM7JRW5eEXbW1cHhzpAVR5ta21BQWIyAKRdtXVH4O7sQC4WQYLrGZBSmZATFRXmor61EuL1FViW1mEwYXDEIkXAYDbW1iMUisFmtiNLC4nDDFwohp6AAvkgEgWgYPl8nnA4LRowchtraerS0tvVAuR2xREwmcMZiCcnmQt98YV6uLAjEDC0jh5ejo6UWbpcdDR0BdCSsgDsbJqsFY8sKMXFQPjqrt2LU4DIMHzEcFocHb779Hp577hWcf+5FshLorbfeCLvFjHA02gPmxSivIJjnazDvlW+5LkQrsH8K8HdW5fSQVY13/YDuXznqaA3mX0y3AzlLg/mBqKfP1QocQgXSBczp7WYGFEZvDTB2AzWXgBfyJlRz0fukRF0J5THyeTd59wB49/uMTne/1b23eyl5HkY4V/TOR/5LyADAYjIjGmO9rAEwmJjBPAmj2YxYuDuzSYJt6akruatmlpGE0WKQFToJuNEw0wJ2L3tv54THWET84AYOOHoGGUkYJQMKM7hIe02m7n/sN1+rgUgyKikGYeR7CSBh7y57lyYJGYjQuy1vJw2wJE2IGYySlUX2sViWgRiMjHqHouygZHDhAMbudGHE5MlIGExSdU5unqQ/ZE72aDSGyRNHY9rEsSgpK0FHNImnX1+AhkAMngwbpg0tRz7CeHbe/SgrK8A5F1yIwcPHYcmS5Xhk3uO45qqrEezy4fYf3CrNZ7cYMS8q0mB+CH8SdNVagU8pcKBgfaDn60uy/wpoMN9/zfQZWoF+oUC6gHl7e7tkCSGYw0LbSA9YC9ERMk0CoMae9xNCnAq0U6RmVJ2QG40AhngPxLI4Yzf4Jk3d/+TcmKTxS8V1I6HWaECC6UkEeK1AXEH+bpdUokwJGKxJJKOEXxNgsMhiOrLYRjKGZJLJDXs2AeqeQYKMKXhMz+DBFJHmgWMQdQLbwPfi3e8ZwEmf3YMBGNi2HvimRvI2+2btfs7zeAx9LPEwEI3C0S0hYjzcZEQsmYTN7UFWYRGGjh6NypoaGI1mFOXmo7JyJywWM2ymOKZPGY+TTzkZn1Q14Pn3PkTQYEFZUQZOnzENpqYarFr8DiwuC2bMPRZDRkzA/KdewpJlS/HV078Kh8WMW2+8QVYajcU0mPeLHwXdiAGtwO4Qnfo6NYq+PyJpMN8ftXrnWA3mvaOjLkUr0OcKpCOY2wtzUTpmlDhXuGBNoNMHu9mEnIxM4U0uqtNO1ozF4XK7eyLlCVhsNjTW10uku5De7mQAwWAIZpMV/q4QQqG4wGuGNxfJRBL+WBeSlhiSsThGjxyNmp3V8HX5EAiHYPe64A8FYYybkOHJkAh0F7OWWCyIxxPiQ+dkVavVjGgyCKfDCYvFgXAgLBYcRqOjkSA8bgciCYPk/Gak22wyyUTSQJcfZrNJ2h6NRmDi5NJYAjabAxwcMOUhAdxmoxc8ArfDAXeoewDAaL7T60JXKIBAOIicgjyJ+JscbnREjQiGgoiFw3BaTPCaDajIzoQ3CYRampBgGxwOPP38S0iYDEiYTCgYPBiOjAy0+/1wuDywJswwW6yIRcMYUl6M4RVFCIbDqGzpQkPYAos3G65kFybmZePEcaNRnOuCwWlBSzSBrZWNWL18I5Z9/BEu/saFmP/UE1j8/vsAg/9J9Ez+LEZ5+RC5Rtpj3uc/CbrCAa6AgmjaB5l6VUIDySRCoZD8vnFi+EFnBWkAACAASURBVP5uGsz3V7EDP16D+YFrqEvQChwSBdIFzNva2iR9HyPmxZMm4KxvfwudXT5Z8IcgnAiHMWxQOSzxBJrrG2DzerC9qgaTps1AR1cArR0dsFrM2LJxPWxmIw6fOAajhxXi/YXLYLR5EIqbsXrdZhQWlkoGGC7KU1tXBYs9jqlTxyE/NwubN1fik03VsHtz4crOQFV9FZKRBFwO5i7PRF1tLbKzMhGVzCUZaG9ugclsgM1rh93uENi3mCzo6uyA226B2RCH121HQ2cIzWGz2FZcDqdEtFm/0WSSLCvhSATBUBgepw2mWBglRflobmmD0eqE2cLMKX54TGYUtocRjsZRH/Ajo6wArb5WdHW2YuzI4bAZjTC4c1CVdKO2rgbxeBhFmW7kmoHROdkY6fUi0lCP+mAIO5ub8d1rrhSLDYxm5A0ZCht1NnCg40Q4SLONEeGgD9mZbkyecBhGjZ+Ad5d9jPquGOLhEC455jB0NbdgSGkZ/AE/yocPxxtvv4sRI8bgg4VLsXXHVtx6+6147NFH8fxzzyEWDMudj3kP/0vymFeUV8gqpw49+fOQ/C7oSgeOAoRmQjjnj3DjfBne0SOIE8y5j8+5JsSIESMEzBk8UD50Hrun8xXQK3/6gfrUB84V6Z2eajDvHR11KVqBPlcgHcG8bPoMnHLV1Wjt8sHscsKdkYGgrwsRXxfcJgsKszj50ICWTh8y8oqxo64BrR2dGDZ0CGymJJrqqjBuWBlyrFFsr67H+m11KBo8Gpt31GL4iJEwGZKoqayEx+mEy27E9JljsXHjGrR3RtHYkkDZkHGob2vGttotsBnt8Hi8yM7JQpevHUZDEtGgH2VFBQj5OuH1eNDQ2SnRe5PBBLvFAqvJgJC/A8MHl8BiimPjjnq0x1wyCZURYg402traxbtO4Pf7A4iLsyaAfI8ZmS4r2nx+tHRFEY1bYDIYUeTORGnAjtqaSmSUZqMpHkBzJCx3B6aMGoEMxOHILsYLGxsRQxxGcwJZbjsSHa0IVe1Ehc0BWyAEQ2YmNm7diPl/+6OsxGmy2JBVUg6Dy4kYosjLy0ZbB/Ogu2ExJBANBeF0u5FTNAhRkwPNvjCGFefhu/93OJ54+hnEzFZU1jbijLPOxb8e/BcmjR/PWxlYvWo5rr/+u3jksX/j9Vdf67HtMI/5gygpKsLg8nLkCZjrBYb6/EdBVzhgFCCEE8gJ1gqcCdxcdI3rP3D/4sWLJQUs080yMDJ+/HjY7Xa5I0hI57F8zfNsNpuUpTY1cZSAT5jXW98poMG877TWNWkFelWBdATz4qkzcPb1N4rVorKuFq5MryxWEwuGkOlwAbSwOE0Ix+KoYIR29Xo0NLfC6/UgHPDBakxiZEUxjIFmFJUNQVNnCINHjsezz78Eo9GEUcOGorOtGcm4EVaLBUOHFWHL1g0IhYBo3IHcggpsrd6O6sadMMasyM8vgMFsQH1TDYwmWlKiGFJRKnUVF5dg7eYaRKNxDCmvQMDXhYCvHb6OFowdNQx+XysaWnzoClvgcNjkj5fJZJS0izk52ZK1hQsMxZMmOC3AlLFDYErGJI94VUM7QhEDTMkkSnOK4Ap4YY82Y2iZDXG3CZGcMixetx2maBQjMiwYP+Vw/P29NbA6rIgno8jK9KBq0xZYwzG44kb4m9pQWlaCQGst5t/5CxkIMG1iUcVQRK12JMxGZOXkoNPnh9vphCERBeKc6OlF3GiDyZWFQNyA2VMm4LzDR+D111+RaHlDUxNmzpyNl19+DVMPn4lgIIRPVn2Ec886DS++8ireevs9WRGV27x5KmJe3hMx12Deq194XdiAVkB5xFPBmc8J0wRx3pnkb9CSJUswZMgQWVNi+fLlMr+ntbUVmZmZmDNnjty9ZMYplsdsWQR3pogtLi4WwHe5GGgwdM+l6dl0xLxvP3oazPtWb12bVqDXFEhHMC+ZNhuzz7sICVMSBosZnO/IhXx2VlbCarIiw+VGrtuASZMnIWa04KU33kE4DgQlx7cRFmMSl11yEf778ouob2yBN7cAw0eMxbIPPkQ8FsO4kSNgiEdRVVUnQDx8xCAk4lFs216FlrYgrDYP7B4nqqp3wJywwO3yIJKIIJwIIWlOwB/yoaS0AOGQH9m5BdhZ14VELIGK0jKxsTTV1cFqgdhjkskozBYXAkHA4bTD7/fBbDEiFgsjOztLZnvGEzHAYIfVkESWw4BELISuUBQJswuRqAHRYAj5mblorzfC2rkDM8Z4YHIZUAsXFm2qQyJuwLShpSguH4z5H1fC6bQiGQ/DZjKgqaEReVkFcFk92LJpB1wWI7IQxPyf3wJjzAdjAigoHYSk04uk3Qmn14sk4vA4aM2JocvXIRlkcgpKETPaEEmakJ/pxalThmHyuFF45cX5+GjpInzzm9/Eiy+/iXMv/Dr++/5SnDJ3FpLBdrzw0qu4719PwGw1y4JKaoGhivJuMGdETt1i/6wPfUtLC4499lisWrWq174XuiCtwJdRgdRoNvtHsFbfLy7CxtWH+X3asGEDLrjgAnmsra1FMBjcFSHnd7KmhsGGqCzotnHjRgF4Lv5WUlKCI444AkcffTQ+/PBDeaQ1kPWmQvqXUdv+1icN5v3tiuj2aAX2UYF0BPPiqbNxyjXfRm19LfzhLuQX5mPSlClIwoQFCxbBYbdhWLYJOVle+MMxtPgCSBotYP4TRnmmTZuK9vZOrFu3TbzbZrsDFRVD4OcKl9EIsjwusaN4M7Pg9GZK9kH+gero9KFi8DC0tLWjqLhY/li11eyU/f5IGEccewy2VO7A9uoqZGZno7GhEf5ACFZnBpLMA44kCnJz0dXRjlg0BJvdKv86OoOA0Q6vNwM+XxucTjtCYT+KSwpl8mgkGsKmjTvhslhRUZyN+rpqxA1mBKImRKJJOC1mjB02Es21YRgjbSjOiqGxaRtCJiNawknkDxqN4tIhWL2lFo6y0ehsqoY51IEMK9DR0oykwQqnOwetnSFYzRbEm3bivb/9Boh2wBpLoKCkFFGrGyZvJtxZWWhraQSScZSWFEv2mmgsAZPdiYTJjiDzVEZDOGJIPkrzPHAYYzj5+KPkj/J/31uCV99ZBqsrB7dddzlaqzehwx/CN6++CeFkd3KZ7nSJRSgvL5eonAbzffwi68O0AvugwO5grk6hLaWyslKi4/xd27Spe0VlRsCZEevJJ5+UlYAZ9eZKyuvWrYPX60Vubq6kseXvKieG0rIyY8YM1NfXi73ll7/8pZxH+NcR8324QL14iAbzXhRTF6UV6EsF+hrMGUVZsWIFrrrqqv3qZurkz6KpszDz7HMxqLwYoWAXMjMzZEXLYDSG6rpGyRk+fXAWSgqy0OUPwR+JIiM7B20dHZLdhH9INm6txJb6MJpb2xCPReWPSTwSQdW2bSguyIPdYoLFbkKHvxPxhAkVFcPwwksvo6A4H2PHjpEVM8PBGFp2boTX60JzWwdKhw5DDBasWbcRBQUlaKhrgjczE2abCeGgH8lIBC6bFRajEeFIEGWDBsHmdOCjVevhC8S7J53GQpL/kNlWcnKzJPNMl98HjysfxngcpflZqK+vQW1TO2DzIByMwGu3ojwvD+21begIR+CL+jFuVCEmDs/D8g8Ww106Bo3GIlR2mhEOJ2ANNKPUGoU73AZzLIS2zi4EYUPQaIPBbIXB347X/vRrINQuK4eWDxuBkNEOk9uLWDKOaDgAo9EAh9Ml3vB40oCs3HwkTTZ4s3MxenAZZpVno7W+CiFfM84546vyx7zVF0FtUwB33v0PTB89CBeddiyCMeDCr18JX1iD+X59IfTBWoF9VCA1ywohm75xWk04WKY/nBt/kwnQ/J7yt5aDY0a/uZ/R8EceeUSi3jyG0E0Q56rAOTk5showwZsQn52dLb9jkyZNkvPOP/98DB06dBeU66j5Pl60XjhMg3kviKiL0AocCgX6Gsy5TD1//CdOnLhf3U0F89Lps3DqNVdjcFkRGuuqYUIcXcEgOrqCiButyM0vwJQh+bCZEvAHAvKHiITb2dmBvPw8cLGiqNGOlVVdaG/3wet2oXxQGZrr6yVzi8NqgcflhMdrwZr1q+DOKIbTnYsVq1ehM9CGmbNmIBk3IREzoXLbJ8jNy4I7IwuReBJ1Dc0IhWIoKylHzc7a7hzrljiy3E44zCYkIyEMKi3FpMkT8d/3F2DD5i3w0ZZisCEzKxMdHW1IcLVNmwWFhfmIRun7bIfN7IE5kURethtGkxFbqmoBqxv08XjMJpRlZyDY0ob6EFDjDyE/24xjJhShKMOKxrANC6viaE1kIN9tw5TiDEQ2r8DMijwUep3iC39z+Vqsr22G2WqFOdSFx3//SyAWkuwrWUXlYmNxZXrExhKNdGeMsdkdnEaKcDQh/c/KLUBxaRnGlBdjsKEdRsQRCPhw9DHHiE1lweIPUVQ2HHf/7T6UZZhx/RUXobG1E5dcfh0iOmK+X98HfbBWYF8VSAVzrkZMGwofGaAgqDc1NWHq1KliVXnllVcwefJkyb5SXV0tQL19+3bcd999AtrcCOicAEpv+ejRo8VCxuMI4IyYE9g5UZS/8xMmTBA450brCyeH8p/eDr4CGswPvsa6Bq3AQVHgi4I5Yfepp56SH2d6DK+77jr85S9/wXHHHYe1a9fiyCOPlMlDP/vZz3DhhRfixRdfxEknnYQXXngBV1xxhURinn/+ecydOxcLFiyQ8+lXvP/++2XmP8sfPnw4Tj/9dOl3KphXzJmF4y65EIOLC+C1W+BxWBEORxCDGes3bcOYCZMRC3bBajbKEvVWixEGZhCJhCVZtt1mgy+awLqGiEx0ioSCKCkoRFNjgyxnz1SF2VlZyMt1IBj0o6YhKJHeuuZGxI0hZOVmYsSwwxAOGGBxZyHOBTkJoaEu8Vz7uzrgtFkQDQTR0twsS9nTHmOKRxHp8qGosAAOlwt1LS1o6fQjHIvCarcjw+tFW3ub/AFjmkSDsTtLS21NDbzObHjsNlkMiDkPGjv8MNm9MBstsERDyHHaEOoMIGJ1oiUcgc0SR6Y9giGDCmHyFGBDQwQxswPuRAemFnkx1BDE5AIvEApiY10r1rWGsbEtjCKPHRZ/C3524w2SJcZgtCN70FDELSY4XRYYkxFEIjGYzDYYzVauFwou5lRcVo7c/EKYTGZMGFKM08bkwWA249mXX0VWYQneemchnK5MNDW1YdrhM+AxBnHMjEmwu7z4yqlnIBjtXjtJe8wPytdcFzqAFUgFcz6nl5xRb0a6OeGTgYpzzjlH/Obz58/HMcccI+C+dOlS+Q0mvD/00ENyHI/nPlrNVq5ciYyMDAHxwYMHY9q0aVi/fr2AP/3mnChKiOek0LKyMrG1cDDAvw38XSfc6wj6wftgajA/eNrqkrUCB1WBLwrmnCDEc3/yk59IxIRgTU/ivffei82bNwts33333RJ5eeKJJwTWeTx/kF966SXxDvM1gf2yyy7DbbfdJrdHn376abz66quYOXMmfvrTn+K00077FJiXTp+KU6+8DEX5WXBbjMj1uNHZ1ik+8qa2Lnhy8pG0uuQPjSEZR2PtThQX5qKkqAB1jLAbjWgPhrG6sgXZ2Tmy+GVRfgGWLFqA0pISFBQUIRQMozDPg4b6WhQNmoAFH6xHTnER/LEOBMMBDC4fiUjYik5jNhpa2xEIdsJqSwLJIFwOIBZsR7CzBWaDAZ1tATjMFgwqzIcxydVEk2hsaYXR7kAUBpjNBsRiQWRlZkm+4HCIacoSsNBTPniw6BkPxSUXOS028WQSwYQR/kgSFqMZ5mgQeV63TExlnvF4PIi2tgaYHTaEYUZGQSlgtsOQDKM8y4DRXhOG24CxmS5YYcDqyia8vaMNdQY3TjpsKMxNVTjnzPMFsjnB1FtagbjJgOwsO5w2oKWlCxazDUmTGdGEAXGDCTkFReK/92ZkYExpNk6qcCJpseKx+S9hyJgJePOdhcjKzseq5Stw9umno3bbOhwzexomTD4ch8+Yg4hkWDP0gHkh9OTPg/q114UPIAVSwZwBDxUFf+211yTbCsH6xBNPlIDIW2+9JUEQZVVhFJyTPwnmPHfkyJESCWdghV50/r7Tm85IOcui1YXns04GGAj2DMjMmjUL7777Ll5//XW88847cj7/Ppx33nkD6Er0bVc1mPet3ro2rUCvKfBFwZwA+eCDDwqY039I0L7mmmvw0Ucf4frrr5dI9JlnnilgzQgNPY2MwFx66aUC8vfcc4/4Gn//+9/Lj/azzz6La6+9FnfccYf8mNOjyIlI9DnuHjEfO/sYXHDrzfiktQohUxzZVjtOmDgDkZYuBOMJbKyuhtnulQme+XnZ2LhxHQ4bPwZBfyeMxgSqq6swfPRI1Hf54e8Mw2Z0wGm1oKpyC8466wysXb8Rba1+BANdGDx8KCrb/DB4cmCyuWVJ+ngsAqPZiM5AAE1dDjQ0dSEUjsJstsBoiMMQD2JYeSE6WmoQ7myGK+KXfOS5RQVYuWYNOv1dtGZjUFkpanbuRKbHC4PBBIfNDl9np2SG4YxSt8cjE6gam5tkUqrX5UY4HEMwGIHBZIHJZEEsEoLNYoDX7ZSMKMFOH44lXNetk5SNC2v8+ATZCGfmwRHqwrHZNnjtfizeVI2jKnJw1KB85Nnt+MvCnVi0YSO+fcochGq346KLrkCSjTSZUTx8FLpicRisFjg8bvgDMRgTMWQ4zIjFEggmzTBn5mHI2PFwe93YtnYFimKdKMjMwOTxY2CIhjFmxFB0tLWLr37J0qUyyHln4SLMPfpYXHftdWCX44lkz+TPYpRXlKOwoEBP/uy1b7ouaCAqQNjmxt9jtRAQXzPqvWbNGhn08/eZdzE//vhjENa3bNkiYM2oNwGaIF5XVyfgzd95TvLkubQjjhkzRp4T0gn89JirMvmbP2XKFJx77rkyh4cRdLXNnj1bXr/88ssD8bL0SZ81mPeJzLoSrUDvK/BFwfz222/H8ccfj+eee05+jPmj/+abb4qdhRFwRr4fffRRLFq0SHyL/MNw1113yQ8xf/ynT5+OK6+8UsD7Bz/4gURTTj75ZInMEPQff/xx+YFnNGd3MB8+aRpOv/ZqtFhjCFviaKuqwenTj0ZJRh5qW1rREPSjqqZFbqNGIiG4XU6MHjsSO6t2ICs7Cx+vXokpUyeisCgbyxavRJY7TyY5Wq1GlJQWwunOwqLFy+HJzEV2cSk2NzXDmJmHhmYfMlyZkiklHA8hFAtj644OdPjCTJ0Os9kGk8EAmyUJj8MApyWBfK8dZl892jvaYbDZsG1nFYwWMyxGA6YcNg5NdTWAwYRozCAZDujn9Hg88scvGo/BbLV0n5uIw5A0wGp1wO3KRENd92CHYM70h/R9b6/+f+y9B7hdZZ01vnY7+/Rebu8tyU2DhDRIABVHFBABRVRkFBT78B8dR2ec3pzqpzJjZYTP7ghSlD6gqEBCID0h/fZ+T++7/J/1JidfhkFp94YZPft57nPvPWfX3373u9e73vVbv3HYpo3XLe/GuY0qEvEgnk5ruOtIFknNhU7dxrs6Q5g8+BR+tPUwBmIa3vKaDehra8Y/P3AMx4cmcMWmfnjlMl5/0aVicEArxERbF5iSqro98IbCyOSrkKpFuGUDLqcLybINd0M7Ep1dcHlcmB8fQmXkMK5765VwmGX4VRt2OY9wMID1mzbimR078OjWp5EtGzhv47l41zXvhipLME4C8wa6sghgXndlWfgnvr7H37YInF7Zs2ZbKPJsqlVhaUjQTfkJ+2LaJbLCJxf6lrMvIntOQoXOVGTEuS2TPSlfoXsL98nvVqxYIfotsuhkxbk9wT3ljVdeeaXQo9cWMvR8J9SB+eK1xjowX7zY1vdcj8CiRuDlAnOyJLViFEwWuvzyy0Wiz5ve9CaRBER2hXpDMizUmnOhFp2dPNcnG06NIfWLnAplZ8/kI2oXH3jgAZF49LWvfe3UtZ+uMV+1+Tzc+Kd/hJJuY3JuEs6yif5wEzqb2zGeSeNYeh7ZvIVgIIzR8VEQ6FVNMtoqipUyfH4vdIeEiNvGzHgSZlkRx+7p7YLiUEWp+2SqhGf2D8HT1Iq0JWEyT223Bo/uFVIUWzaFY8vI6DSqVQuWTT22Chk23LoKmAVEAk40x4NoDTmFs8rkzAym5mYFyPZoKrqaGzA3OSbYb0s/Ib0xbQvFUklMK+eLBZEoVWHxjr5epJIpTE3MwjJsZDI59Hb1YOjYUXg9LhhGFSYkOHQX4moZK2PAsqUDOFDw4OGD85B0Nwb9Ft7a6oA3PYvxggcBj4miW4HT58K3fzGL2SNTuPT8ZVCQxVveRAmRDEVzoqWrB0WW5pZleAJhZItVuDUJSrUoEkDhCqCguBBpaYUJE4M97dDSU9izfTs+/sH3wSpmseuprRgdPoYPfuiDmJiawn2P/hLTczkM9Pbh5s9/XiS5WjbtEm8V96sOzBf1sa/v/LcoAgTd1JSzXyaIZp/CQT3ZcBIBnMmkNSlnMmmLSDZd5Lm4XKIfZ//83ve+V3zOKqBk2DmrSTkj91dj1smAsx9nP0Y2naCe21DLztlUatdrREsdmC9+A6wD88WPcf0I9QgsSgReLjA//WTYGTML/8tf/rKQr7zUhfpEatTJGJNJ/8u//EvBmpN5qS2nA/Pm5Utx1QdvwOq1Z6EpHgPSeZRn0wjQGcWj46kjh6BoQUTCMWzd/hQSjU0omyYMy8Lk9AzmkvPo7+2EGxlUijZ87igOHjqMxtYm6B4PKraKclWF7E2gqHsxkc0hXbFYSR5uzXUSmNuYz6VEJU/YgGWy4KgFUMMJEw7NgltX4HWpaAg5YZoGcqwiZJso57MIOTWEdAequYwYLMwWC2hqaYZhmZiYnhIJo0z+1B0Ooe1kktXU5DRy6TyMkgFdc8Hv9SGVTApdebFQFJU4bVXFWf1NWNHixvTsPA5n3UiZfrjMCgZcRfRWJrC+pwuStwVut4EdcykUzTJ+/mwJo/uGcMO1F+OH378VX/3CF2FXTSi6Gw2NLTBsC5AVBCJR5Ko2gm4d5WwSikOHJ9KEguSE5HJBViz0dzRjsDWBXzz6n3j/dddi6Nl9sMslPPTAvXj/je8Xsxa3fut2PPaLp9CUSGDbk0/CNCvC8eUUMO9sR0O8zpi/1Gepvv5vZwRIdFAKyIrB/KG0pJaoSYkJ5YXsTwmoyVwzCZOsN51WCNLJeBNYE5zTgYX9MMkKLiRhSK5Q0rJr1y4xQ8of+phTI06nLZIwPC5BO0kFatHp9FLblow5k/tryZ7UnfP4dcZ88dprHZgvXmzre65HYFEjsBDAnOwKM/TZsZ8Opl/KiZM558uBCzP4a9ry5wPmXevOwXs/+Qm0NDZAKpYR1d1wKw6obhcOzk5hOD0PSfaiUrFwfHgEoVgMiubAzHwSmVwB4VgMLS0NSKdGkEmXEY+1izLzDo8TstOBsqVA1gLIVRUUJAfSpoHZbA6K5IBqyXDQycUykCkVYJYqgGHBqBgCQNuWCcOoCEZeUQFNAVoawshkUuJFSTvGai4Lh1FGaySEhNeDZGoGqUIaFctEpCGOA4cPQtE0eLweaIoKo1qF2+MTswguzQWHrMHr8sK2ZSRTaXj9fgHM/W4JGfq6uy1sGGyD5PRj53AZHDv0umxcMtiO4Z1PoSERxPBcBhtX9+C2ex/HpjUr8Pj+MczNZ3DDtVfgrh98D//wmT8BbAmKpCHR2gZJkVE1LcQSjchbtqiMikoRsuqEP9EKPZRAKp+H3++CVcrg4vM34qnHH8eaVStRSM0jn0ri+NFDCAb82LBxHX70o/tx4QW/g8MHn8Vtt35DOOhUjNIJYN50kjGvA/OX8gjV1/0tjgBlfzfffLMA2bFYTEhMvvGNbwiATn/xu+66SzhokeXmzCaBN5nt2sKcIWrM6V9O2QpdWigt5OeUJjJpn44ta9euFcWFmBDKfbCvPvfcc4VshQCd7Dg16u95z3sEI09ChQCcAJ77ri11xnzxG2sdmC9+jOtHqEdgUSKwEMB8UU7stJ3yBVIrekE2ZumWC3DDJz8Fj6Ig7vOjPZ7AoUOHMZVMImVW4YqEIakshDGD3Xv3IRAKI5pogNPtwcxcCjor2CkSxuaHkZwvIRFvRygShe7RkTcqMCQHJM2PctVGoWogZ1aRKZWgSRq8qgtmpYpcuYBMqQjZlGFVLZhVA5JliQQo26ZvukXpuCgQ5KG0BTYs24amqsI20c5n4VdlxAm+aUFYzaFiWwg1xLDv8EGUqhUEA0HoqoYyj+10YnZmFiG/H07VAbNqIZsvoWwC4XgCE1OTiMfdkDQFsplFULeg+uKYMyOQqxIu7Y9hTdSFb37rLizZtBI7Du3FG9b044f37cG5/e2YSM5j38RxvPXSy/DAj+7Gl//l/wCGDUXTEWloEgMFp8eLviVLMTozg2xyDqptoWopcPhjcEcbYAAI+ZyYGDmMmM+FSrEEp8pZAxdUycbas1ZjZOgIurs78eO778P73nsjxkdH8bl//CckU7OMUJ0xX+yHqb7/3+gIkLVmbg9zgAiayWSTLb/22msFoD5+/Lhgut/whjcIPThnKYXEr1gU8kIC+ocfflgw3gTk7G+5LR2yPv7xj2PZsmWCLScwJ4tOIM4EUOrLeWySB1wI/pnAz9lUDhr4P+UydWB+5ppfHZifuVjXj1SPwIJGYCGBOQE0p0b5u8bGnM7KvJITZwdPn1yy833nbMR5F78JiUBQOH+4dR0zZGXLFahuL3S3G5MzsyhXKkimUrAhw+HQ0dbegblkErl8EfliHu1LOnH40CgqJQntHR1QnArmc0kYcMCW3ahWDFSNCgpmFVXLhK444JI0FLN5ZMsFlKhfsagntwUoV4QqWxDNMGDBlm2RQOlSqP12CN9vVsysFArQTAMuWPA7NLhlG6pdQck2YagyJpIzUByOE3pMedn6wwAAIABJREFUJrDmi/AGA8KHnSAXpoVK1YQpqchUTAQTTTAkCfBKQnJiFlNI+F0w3XHMWVGolRIu7dKxyi9jbM7G/qlhTEwdwRvXLsWPt87iyo2rsf3J/4Qe9mHpwCB+fMc9uPnzN4Oib1V3I9HcxsxW6D4fGlvbkCuVUMxloNk2ciUTrnAjZBerr8pw6xJGjuyDV1eQTqaRiCbg93hQLZUEOA/4nFi3bg0O7t2H/u4e9Hb34Npr3iEGLuTv6hrzV/KU1Lf9bY4AQfgnP/lJ/OxnPxOVlclQ/8u//Itgy5nrwxwfJmUSkBO0s7DQO9/5TiFDJFtOS1uuS3BO3Ti/I2Ne257rs9Ink/6pTScJwT6KP9wf84wI7imT4fb8TVcpMuf8Tea8DszPXAutA/MzF+v6keoRWNAILCQwZwfMcsyLviiacDJRNBVmqQiQkBawTgJsBbBlwKUBJ63CxFe1RVaEDhySDUkyYFs6QIacgwmpIphuQAPgFOXmRaF4yRK7FrDbhGCSCbiFATppcR6A08Jiavjkb5nfnTwvi/vk/7Qf5PpE7tUTdLptQiqXxaq2LMPm8XlYse3JyxKXxn1YJy5TLDy+BsgaAstWYsXmLXB2tUJx6jAy8/DIgBbtwWjJg6BqYRBHcEl/FF5fO7Y+tR3ITWPz6j7cP+VHV9iB2X3b8JY3XoJDw6PY+vQz+NjHPnniKKoGf6wBrlAYku6Ew+NBMpuFS5PQ3NAI3RWA6fBjLluGw+lALOBCKTuLkWOHhO5ellR4XR44FBmT4yNQZQuDy/qwbtVyeBwqXnP+a7DhnA1Q5RNSmVtvu62e/LnoD1D9AL9JEWACJmUmTLBkLgqdrWhTyOT6888/XyTRkxGn4wrBN73KCdrJlNMZi+w4wfjWrVuFhpzJnkz65DYE4wTy/JwAnvsnyKfTChlwrksJHz/jfrZs2XIqcfTE7KEtEkT59+nFhOpSlsVvgXVgvvgxrh+hHoFFicBCAnNOZTITv4Yb/x+6rCHM51zC6YBZINEamBXVZp5nqa0jCUbZLJWEdWGFemeBj6UT5SMtGSBbzYRFAmiBlwmmTwLdk3sWEFl8LEMSjC3BuSCKYUE6iY3pwEJMTjBtizGAAkU4oJAVP7kDAey5r9pi8Vg1gE2AKkvCF9xmgigHB5YF2bbEKif2yUVBiSmQBOyCbT9xvhI9xE9idTFU4DnWgLusIbFsJVrWrkU+HEK8tRVO24JOLXykE5NVB7x2Ae3pXVgfZQKrgrP7VmNFSwxWdhw/GFWwfefTaICJyzduhokKZLeOs9adjwoUSJqGeEc3/JE4vMEgIok4RifGICsSQoEoyrYGy+FFxZIR9LlRyc1heuQIjFIBpSLLJ8lwOpxoaojDqUkI+nU8/dQTuPqqy0RCaCaVxZdu/vqpAccpYN7eLl78fOGfzrQ9X6ugbvY1r3mNSFyrL/UI/DZFgG2fPuE///nPBUv+N3/zN0JnTrtaVlymjIT5OpSwcLaROnDa1xJw84fsN+UpBM38nNIVJmxyGxIt+/fvF8Ca7Df3S0ctathpsUj2nDIWFpPj9/yhFp3seQ2Qc78E5Tw2AX5tqQPzxW+ldWC++DGuH6EegUWJwEIBc3bEhWIePr8PtiTBFwijs6dXVI90ODQU8lmoqgyP1yvY0UqpgEwqDZ/XJ0q8szS7Yctwul04PnwIiiyhJREXgLZULkFSHcjkisgWK3CoOrxOp7BCMSpFaKosWBuWfh4aGcd8MgWZjDpkFEtkcnW43C5hRTg/Ny/OB4oM3eMSPueWaUJTFPg9brGvQjYL0zChqRpKxQoC4QjSuQKKZUNorTVNFUCeMhddU2GZhnjx0EWFAwA6qtiWBdMiEDbgCXqF/MWru+HVWIGTYwhZVOZMZtMwJQMBjxu6yf06UIBNvxiUzTLcsBCUFTSFfQhobuRLBpKWgbxVxhMPPkLNDPzdSxHZuA6qzw1/exMM6NBtD8KxFuSNIlY0B7BWM7AspGHn1LNoi/ZgU087KpOH8WymgiNyE35wx0NYGXDhxks2YmpiCOt+523ISZIo1JToWyKKH7kdKpricU4wQPNHIHnj2Dc0BdnhgSqZ6G2J49i+7UAhgy0bN+HYkWOYnZrFsoF+aIqFyy97PQqFGdz+w2/jhhuuh9PlxZf+9Rbc+u/fgWlycCTjttv+HY2NCVH5M97QAFcdmC/Kc1/f6f/uCLC/o8Tkwx/+sJCSsH4EnU7IgvM7asKp96ZTFsEx2W/KAZlgz5oR/JtJm/ybSaFkwgnKmdBJVp2gnICaLDq3pcUiHV3IxFNfzplRbkdgzv/paU5LRQ6mCdifu9Sqj9aB+Zlrd3VgfuZiXT9SPQKvKAK0vKIXLbWGdFJhAaAf/ehHYmrylSzseMmYB4N+WLaE/pWr8K7r3oNkJo1gKIhMKgmPx4VEPC5A8PzsNCzDQC6XR9/AUpQNGxPTc/D6vBgbO4aZqUlc8eZL4fd5hPRCdbhEwZ/7H/5PxKNxtDU1ITU/g7mpSSTiUeF/3trWgZ8//oSwRLRlFYFgQCSNUkLi9nmgqKrw843GYuLFFA76Ucjl4HY6oSoKvG6XAM0E2rIkwahUBJcejjdgaGwSpi0JQl5lgqVkC/DNwYEA+oDQY2rUhdu2SJAiQ1QoFWHYJqxyFVFfELqkCBvCuVQK3nAQs+kk5rNJLFvSB4flgKp5UICEo3NTqNoVNAcDiKgaOhJBtIQTyBWqOJ6cxd5De/F3f/QZyGUbzo5eeM5aAX80AmdDDJLmhsP2IdbQCssBdIUc2Ox3ohM5ZOUUSlUvmkMxFLMz2Dk2h3KkF7uefBobQjIu2bAU49MT2HLJO5GXFaieIHrXrEchV0RLQwMky0DFLCLS3AHZn8CBkWkYtiLYcJ9qoDg3BjOfRkB3Y6B/CYq5Aro62rHz6Sdx3buuREd7HLOzo/B6PYhEGnDw4BDeeuW7UK2eIM1PAPOGUz7mdWD+Sp7K+ra/iRGgg9Uf/MEf4Lvf/S4uvfRS/PVf/zXa2toEkK4tBNYE5PQir+X5sHDQ/fffL4AzAfd5550nXFq+//3vC7abCZpk1gnESXLQRYqJoATg/J5SFfqTs1+j9IWfk5Bg7g/7O7q5EODzPE4/F55THZif+ZZYB+ZnPub1I9Yj8KIiQPaEXrEE40wKYpIPP2Ony4WdNzvrBQHm2RwCLLusqOhZthxvv/ZapPM5IQNRmACpqYI51jUN4VBAFMaZmp5Gc1sHtu/cg7Jh4py150Ayyjh86CBWLF8Gp67jwMFDOPDsIaxZtx7btu/AmrPPQqmQxfjIMCKhAErFgnAZOPDsYWSLRYyMT6JrYAmePXxIDBbIYJOJD4SCoqCR0+VCMZdDY8APyzARCoYwNTklgLXT5YbX44EsK8ink1g5uBT5UgV7Dx6CRT05K3s66YpSRTaXgSpJwk+cbBNfaIqqIBwKQ3NooD872SQy6QoktMUb4ZAVJOfmEAqHMTE7g1yxAG/Qh4GlA5CgQ9N92HHoMNJGBQ6XAw0BH/KTU0hNDaMxEIWsOFF2AFufeQIPf+e70CwVensXAmevgicYhhoJQNI8COhRdPYPoqrZCClFXBgLYrluoqXJi5tvvQM9S1fjoZ//DEq0CYfHk7jxijcj/cS9uOCc5fBFY2hdthFlRYLk8KF7zTmQFR2DywbR1dWJ48NHoDg9ODg6g+l0CbrLDZemoJqdhWrkYBYykJmk29WHpkQTWpoasG/3M2hKBHHxxeejrTWOb972f3Hdu29ALl/GihXnwLBYmonJn984AczpY87Kn666lOVFPej1lX7jI8B+m/rwm266SfQ1f/qnf4rrrrvu1143ZShc+Jt68KeeekrIUMhwk5wgSL/nnnsE833hhRcK2RiPQ5kLwfRXv/pVkehJppzyFv5QDsPt6O5C3TqZd/7P79avX//fQHgdmL86TbMOzF+duNePWo/AC0aADDmnJzndSWaD1d9uvfVWkaHPzppTjyzmsxDAnOyoLxAUCYO9y1fimuuugyED41OT8Pk8cLKgTqECn9eDYiGHcCQoLARD0SiePXIMo1PTiATDkKtlFHJ5rFq1UhS16OzsxtDwCFasWo3vfP/7CAW86Gpvw+zMJCrlEtwuJ7p7ejE8NoGxiWm4vX509PVh67Zt4uVDd5aWtlbxe2ZuVgwUfE4nOqJhwexEIlE8/fRO4RUeicSgag6k0xnkUzMY6O3AzHwK4zNzsCRZAHc6rFC/XirmEQr4hOSFLzs6D1AWs3nLFlHxjlPJPH/6jlfLZcRDEUiGAa/bjda2Npiwoegqdu7ZAwMSIolmLFm5Fvc/9ktUJYiBjM+hYur4cZTzcwjpHqRSeUTaGnHk2H7cf9ttkMom3O2d8K1eCW8wBl9jQlgouiQ/Gtp74WoIoTnkQL9VxFLFgm7ksHXnHvSvWIGdhw6j6vBgYnoe5w4O4MjPHsB568/GwIqVaO8/W5yD7A0h1t6DQLQBzW2daGltxez8FDLFErIlC/sPHUVbRwcks4L58SE4JQNO2YJTsrF86QqsWLYCtmFgZnIUo8MHcf1734GB/nY89sjPcO7GLbChoX9gpbh+0yZjfisam08y5vQxrwPzF3zG6yv85keABAP14//6r/8qEiw/+9nPClb7hRYy2jV5C8kD9kvUkhNoswozATgrg9JFhbOO3DdnFUkq8IfAnPp1Wi4+/vjjgshhHhHfJSQdmBR69dVXi89J9mzYsEHIXp671BnzF7pTC/99HZgvfEzre6xHYMEiwGlNdpYEqe94xzvw5JNPCoa5xpT81V/91YIA83w2h3A4KkBW58BSvPZNb4IvHEKpWka5UkIsFsXU+Aw8LicU2UZPTyda21qFveE3/u+34A2GUM4X4aJcxKHhfe9/P77z3R9gZmYO8URCuAw89OCD8PnoANCDYjGP40cOiwzJ3r4BYR+4/+Ah5IsVJOIJZNMZjI2PC0mLQ9dRLBXFQKBqmkLj3tncIPTibrcPx4eHUa2YWDq4HOPjU+Ll5HepiIZ9qJgE0C5kCiV4/D4UiwXomiJY80gwKKp6FgsFBAJBlMslMdhh1TwW3XDqTlRyFZHsGQmFkJ6fEwz/4OAyxBJxTE5PYMfO3YDDhf6zzoY31oRtO/fAtghZAb/DgbHjRxCNB6BZMqYnZiB7dCQzk7j7q1+FWrKgNTchdPZZcHujcMUicLp9MAsyelecjYpXQySgIvXU42gulbH5rNVw2ikkwrqofuTyRxGONWH70zsQDsdw350/wsW/83qce/5FQgcP1YmWgUF4o42A7oYlq5A1CRrbU7aAimFh2ZJ+JGcmcfzgXihmBQG3DqfCZNAgVq84C5lkCrOTY5iZHsH173k7zlq9FIlwFNPjswhHEli+8iwUqqa4L7fddhsamxsFSKgz5gvWBdR39L80AiRPKBm55JJLhBUtZSs33njj84LfX3WJBNing3Oy7fwh480iRBdffLGQsFCewqRMPnskLAi86YlOqcuf//mfC1BPCQzlKmTYyZTfcsstopgQ/dC5DRl3gvTTHVjqjPmr0/jqwPzViXv9qPUIvOgIECTSuYKawttvv114zrKyG7P2P/WpTy0IMCfLzWI+pmWjb+VqXHnNNTg2OiySIJtbGrF2zRpRtOexRx+Fz+tCR1uzsACUFBWzySQ0hwvpZBLVfB7nrN+AsckpHDx8FKlMFh6XG93dXSjkczCqJbicDrjdLlFpMxaLI18qYceeA6iaQFtnF6aOHce5Gzdi565diCfimE8mMTs/j9dd9Drs3rMHB589gK6eTlB3yZcJmfBCoQiPxysSVlPzKeiahIDfhQKTPnUXcsUy/MEgstmMAPRGtYyutlaEgyExA1EbABGY8yVKBkm4ElTpTOJAX28PkvNzMKsVhMIBTE9NIp/PQZJUBKKN6Fq1Er/cvQeBUByVTA5yqQiHbcI0ShiZGkXIG4JVtYUV5Oz8OB685etQDQXujnaE1qyB0xmENxGDLxCCZrnhijTAiHjh8yloKGVQPHgMF2zahGZpAl5jFvlsHsFgAoFwFNsPj+D+3UewftVqrOzpxuoVK4QvjaxoaOjshR6KiQqfVVlBlZp9twu5bBYetwvL+npw/PABHDm4Dw4Z8Lp04STj0FxY1r8MxWwOczNTiIa9WL1yAJde8nrkU/OYHJvAsmUrsW79BtiygnSmIOwSG1n5s70DDYlE3ZXlRT/h9RV/0yLA/oM+5JSsDA4O4s4770RLS8tLusyaGwr7f86acp+cxSNTzv6KBAKdWch8U6dOAoeAnQMCstycTf3iF78oGHominI7ylUI5gnGCeZpo0jg/+uWOmP+km7bgqxcB+YLEsb6TuoRWJwIUGbBJCGCcvrdciqSjAeTPj/3uc+JRKKFkLLkWc3SHxSuLIIxf/0bsGrN2RgZHUE4HBAvhoIBHDt6BG6nhr6udvgEuLZh2jaCoQhGRkcR8HoRjMRwfHQcx0fGMDo2IRIz1645CxPjoyiXiohFI3C7XEI+MjQ8jFAkBpcviHsfegTtnV3ob21CwOfF/v0HYJgGJFkSxYX6+vtE0aF9+/ejpaNdxMTldEGhDpzTscUiXC6nsDXUVAUNDQloLg9++ssnoOlu6C7nCX2+bYj1Ykx2EomvLEfvh6qpQrM+PDKMQj5PohwwFfg8XkRjIczNzEB3ajhy+KAYODQ3JrD18W1obe/FHCyM5TKwLQlasYyoqkGuFmFYRcwUcnDITlRKBqoOGbNz43jg1tugV2VozS2CMY/G2mG7nfD6A4h6G1BSnSgGnXD5VGzpaUf+8DHsfGYbvvjxa/DYXd9DLmPB4wjg4osuwK7Jcdy+7yjmRmawqr0Lf/ChG4FqRWjmE+0dUP1hhFo6UbBlyO4gQqEgJLOK+elxaDBQyqVhG2VUy0UUC0UokoxEtAFnrVqLfbv2wOd24o1veA3SySnEYgH84Fu3YXDpErzhdy7GNde8E9ls+aTG/Dbhsdze3omGhvj/amBO9pFFX2p+zovzdNf3upAR4ED6+uuvx2c+85mF3O1L3hdtCj/ykY9g27Zton/+2Mc+9rJrRDCvhow4gTcXMt9sk3wv8Df15gTWTOCsAfkakP7e976Hv/iLvwBnVfkdmXZW9ORAges8HzPOY9QZ85d8yxd8gzowX/CQ1ndYj8DCRICJO7REZCb9HXfcITLrmc3PTp/fveUtb1kwYF4o5OD1+8WJL1+zFm+9+hr0DyzBoUMH4VBlpDJpJCus0GOjo6URfR3tsKtlAeJKJbLLCmbn5hFvjGM2lYGie7D3wCHkC0WhI+/r6cLY8DHIkixeUj6PR/x+YttWNDS1wlIcOHh0GBXDwHnrVguQSK047RY13QG3x4NCsYhkOoVisYRYQxNmpqZPVNR0u4SneMDnAdMQO9vb0dXVjfseeAhzmRzmUhmR/EkpCxlzurG4nE40RiIoFQoi+VM4EUgS2lpbT2nMfT4/SkVTaKWDIT9y2TQqlSLm52YQDQewYnAQjZEGlErAY8/ugUktvqqh0x+ClkljaXcbIjE/htJp7NqxD0PHxyB7nEimpvHDL30JTkOGs7ULifXrEAi3wNBV+Px+NIRaUNV9mHZYUFw2BvxuLItGsXvnE/i9K7Zgz9ZtmJrTcXz/CC5Y04d4fwKfe/BB5GarCJgyvvm5fwLMktC5x5qaUJId0EIxKP4Q/I1dJ4C5UcLwoQPobmvA4f27EY+GMTU5AZlyF1nD2rPXYWJ0CsPHhhD0ebF+7SpEQm6Uihk8+uBP8LEPfUC0j00bL6B7pShIJKQsjU3oaO9EvCEubC7/t/qYk0mkjIDPHhlIgpWFqoS7ML1DfS+nR4DPL0ErZX6UeLwaC8EvdeRkqJuamsTf1IO/0DPwq86V7Y3AnO2QDLewtS0URFskGKdrFdl0tlVePz+rJYxyHbp3sZoo9ewkcThgYPEhrs+FJMXzacqfez51xvzMt6Y6MD/zMa8fsR6BXxsBdoRPP/00rrrqKtEhE4x3dXWJbejSwmz6f/zHfxSawgVjzHNZBEMhYSk4sHwlrnzb1WhsahKe5JFwQGixS6aFY8ePo6uzSzDfLNeu0JZPUWAYVeFbTg234nRjNp1BMltEngmeTje8bg+yqRQcmiySR1uamgTbTenM+PQ0RqamMZ/NIp3LoaOlCd3dvSizno/DDc3pOjmNmxFJmzOTE0jEYshnMpiaHIfP40I4EBDnVCpQDx8Xmngy31n6pxeK8Pr80F0u8fK2LUOAVlo/0lqRn5G950CBLzY6G3CqWJVVuHQXysUS/CE/SqUiJEXC/NwsdF1DMBBAT3snJFvD/pk5lB0qwl4n2l0a+kMBdDY0oFSpYjyXxa79zyI5n0EoHsXU5Aj+z1//NWRThr+9Dy1r18FweeHxBxD0RRAINgChCGZVgzJxOAsZrOvvx9CxQ+hymqiWC6iUVARNDS67BCWsY+/wOC674DU4vmcXbnzPDVAkGyZkUWAoJ2vwNbUh2NAsijj5XU7k03NQ7SqiAS9279wBTdfg8XqQTqbh0nQsH1yFRKIZu3bsFpU/l/Z3IpWcwPGjz0KFgY995CNYv26dsFUscSoFwDdOAvMaY/6/GZh3dHSIWSICHAIjgqvn2sjVu7H/WREgI3zBBReccWDO/vrw4cP44z/+Y9x333244YYb8Id/+Iei736lS63y5umDQ/ZPtYI/z2XJebyalIWe5ixcRELnK1/5imDNhfSPie6WJf5+7mDz+dp4HZi/0rv40revA/OXHrP6FvUILGoEmOD59re/XWTbE4hT9/x8y0IWGMpnsyIxiO4lfUsHccXVb0NHZycUVYLX4xQOKkaxJBjwcKwBlqygUCyLDn52ZhrdnR1obmzA0aOHIWsOjM/NYnR6BvGGJpSLVXR39eCh+x9EV2czAj6X0J2HAmEMjYzCHfTjyMgI9IAPVdtCMZNHb/9yFC0V6ZKFVL6EcqUKyarC7ZDh0mSkZyZQKeYBowLJNKApMhINjahUDZQrJkqFnPDtppyD3uymaQmwTl049dWqIsOWZXGN1JTzZVdjSAnImEDqcbvhlFVUymWEI2HMzs2hr78Xe/fuRdU6waay4FIs0YSkqaKqqOhtDqPLC/QGPIi4grBMJw5NjWHHgQMsPopzN23Anmeewv/30d+DraqIdy5F79pNSDlluPUAVHgQau5ANeiD4SYzZqEyN42I34/xqSl0+fxwuoCIKmEZdeuyhYJTxt5Hn8TbtqyFVM3hjZe9AzTUtHU3nLFmaNEGeBtbxIApLFdh5HMoF7JoTsRQrZSEBMkbCCBXLAkv+ITfh3isCedf+Fo89NAjmJmawLIl3SjkZgCjiEwmhSvecgXOWrEaGzdsgiIpKJWrApg3NDahvYMa8xcvZaHVG335nzuFvqgP2QvsnEl09JGuSVnqbPmreTde3LH5DNPfm2Xtz9TCY1JWSOcTtt+vfe1rYnDwQrrtxTw/nhNBN3NwaBhAK0TGhP3Vyxlg1oH5Yt6t5993HZif+ZjXj1iPwPNGgB0gPctZBW7NmjXCo5wg8VctCwnMWayHwJwF5Nds2ITfveF6wY67PU6Egj6sWrkC+XQGxWIFw+MTopony9PznOfn5tDd0Y506kSS0sj4OJo72pAuFJDJ5OD1+ARjPjo8ggvPPw9TU+MYHR0TDiyrzj4Hh0ZGAN0FZyCIXKkI1bLh0D1Il0zM5yqYTWWFhpkA3Kjk4XIoSMQCKGVSyE5PwS0BIZ9XJHceHRkWzLsqAU3xGKZnpk/GUEYiERcgnHp0WZEhySq8Pp+wHuMAg4w5k6sIxmovN4fqEMx6JBxEJpNGIZfFls3nYnR4CC0tzTg0NIKUKUN1BgQjtWGwF/b0MTjyabQ2NqO1vQ/+hkZ8+/Y7cPjoMVx+2aV4Ztvj+PQffAq2qiDU0oeus9ZBSoQRDjcCsgfeplZkVBm2LkEq51GZmoRlVTBrFdESahK6d1eqBO98CuGuIBIrEghm0xj0B0VxoI2bXycSMg1ZR6S9B954M7RACIruRMJLp5hjcOlMkp0VOvlUOoV8sYSKaQlpUl97G5qa29HbvwS//MUTiEZCmBwfwtVXXYKWphjK5QIefOBBGKUKvvrlWyDRK/EUY96I9o7OFw3MafdG/SzLhX/iE58Q9qAciL6YKfbF7EbqwHwxo7s4+z7TwJyD99///d8XMsMrrrgCX//6139tf704V/3f98o+uSaDoQvM1NQUqDenjIXLS535qQPzM3Xn/t9x6sD8zMe8fsR6BJ43Ag8++CDe9ra3icx5dqRM9Px1y0IC8xpjbisqlq5Yhbe94xrhHV6plmAaFZG82RRvENaEJhQcPkaZSF6AWa/HjdamRhw/fgyt7e3Y9vR2nLv5PPgCATy9fTtUWREJn6VCEf19PTAtE089swuBWAMa2rowmcoibdhIFSrQvR44DEM4imRKBkYn55DK5QXjTXmGx+kAi3XqbgVeWUJUU1GYnIBdZpVOC8Mzk6hqMnRFwaa1a3H0yBGRCMqXEc/1+NCQcG9h4aJQOCYSSE8v2kRWKRgMikIcrDJKKUrA50OpkMfo0DE4FQlnr1qO5UsGEPL7MJTO48fb98Gt6ojqbqzv68Do7q3Y9/QT6OrpwgW/czF8kThuv+snmJtP46LXvQbHDu3Hh97/PpiyhmBTD5qWroazpQEd/cvgijSiqLswmaW0yIewApTHxjA0chRJnQDYDY8eQTQrwTE9DbvJQiEwhzcv68OAN4Hutj709S6DxURPxYn2ZSshOdxw+PzCcx5M8MxlMDMzKXT/zS0NePyJJ1A1LBjMdrWB5ngUK1adjVy+hPHxCbjcTsxOjWHl8iVob23A4PKluPuuO5GZS+GO7/5AyGPItAtXFpH82SESb93uF1dgiIw5dcFkG3/wgx9gyZIl+N3f/V28+c1vFvfi1VjqwPzViPorO+Y6ndNZAAAgAElEQVSZBOYsFkSrQeq0v/zlL4u2+j9hqYHomtac5zQ7OytkNfzs5TD5dWB+5u9sHZif+ZjXj1iPwH+LAAtHvPOd7xQV3Djt+EKgnDtYaGBO6QzlFuvP24JP/8lnhAPK6NgwPG4dPd3diITCQrLw7KGjMJhuKcmoGlW4dF0kYM7Nz8EldNomQuGQkI7s37tXFCWifKSjvR2KrkHRdMwkMzg6Ng24/ChLDszkKjBVHarTDaddRaViIJ0rYC6VRbFcoVUAZBuQYEBzKIDDQEjT0BUIoMXrgZHPYnh8BEOzk7CcKrwuJwa7ejA+OiKSNuPRCAzDRKlSQalsQFZV4bFO8MiqoXS6YSIV/X/5GZOsYokEjo6MweXU4VIV5Obn4NUVhNwudLY245yzV+OZsRk8emQSDS432uk+09UGtZxDIZ+E5tJgOzVE4i344R33iOtevmwp5ibHcNNHP4RCyUDTwGr0rtkEvbEBeiwOOZJA2eWBpSqI8DxGhyHTprFURk5WUaxW4fF6sdQTxoa2Vjw5vg0/PfAIvvaJT+Kndz6EUhX49Mc/DchOKJIDjT39CISigCqjsbkZmfmksLmcn59GU1MCw6NDMG0LTc0tmJ6eRXdXN7LJJMKxGI4OjSCTpcVlGe1tzbDNivCAv/baazA3Ow3ZtPGpm34fMCwBzk8kf5IxP+lj/iKBOa1Ad+zYIYADZywOHDiA73znO4KJpNb7fe97H6655pqXzPS9km6mDsxfSfRenW3PBDBnojhlK7QipFXhP/3TP4k2+lJZ6MWKEGPAc+GPKJDmcIh8GSaRssIn3ysvNRm1DswX62796v3WgfmZj3n9iPUInIoAO1Ky40wYete73oV/+Id/eFGgfKGBeTGfF7IO6sO7unvxruvfiwsuvFCwpXMEu5aJgC8ARdXx1DM74fYF4PUFsGv3LnS2t2F+dkYkD+4/fEgA3e6OTpE4yqp39M0eGjqOjq5O6B4/chUTFchQ3H6YDjfmclUk81UYkgpVd8FhGzCqVaQyORQrVeGlTsbcti3AZM1Ng7gTXkVCXHOg2e9BOZNCsVyE5HYgVSrA59QRdGiYn5kS1oAsSkSJxexcEvPZnCjkYxkGbJtOM5KwS+SUb81WjOy6ojkwl83Bz8EGHWgsA7JRxfL+XrQ2xDE/M43hso0hQ0Or7kDcrKI7EkJ/ZztcPhdMxcTeQ3vR2NSJ/3z0l4J9P3/zefj6l27Gf3z/+0LP39S3Eks3XIBwbw/kaBRD+SIUVlCVFHTF4pg9uB96OY/l3Uth5xXMTh1DU3cIAZTw+uVLMWuksP3YXrznostRyVfw/bvvwftv+CDsqgxFdaFj6QoY5glKu7unG9OTMyhXyihVClAcEspGGZrDAdsGbFtGR1s78pk0iuUyUtkcoConmG8Z0PijyAgH/FAkC6VMDj9/8CFuCFj2Kwbmz+0WCCxYhpzPBzXonIpnpUIWR6nZxy1WV/JCwLwGVmqArPZ/TUbAmRc+2/ypsZRsW8Ibnw5AJyUFNckUP69Vejyd7Vys63u+/fL4lBAx16Km96/Z6tUSDvls83pq5d95LbVr4m8OaAkGXw1N/mICc+77F7/4hUimpBsKK3myv64lYZ7J+1Q71ukJobVciBow530im89aF7wnfIZjsdgpmVjtftba63NtQWvgvnas0wceNB1gG2D+U31ZnAjUgfnixLW+13oEXjACtbLJH//4x0WHzwptL4Ypr+14IRlz2gYKVxJJweDqs/C+D34A3T09yGRTCPg9wvdbkVTMJdMYGZ8SxYAssMLcGOLRKDRVxujYCKoy4FA19Pf0YnxsTLDqkVgcYxPjCEciAoiXZR2WqqEKBQVTQq5sIZMvw7IVyIoKVZVRrVRFtc9q1TgJcE78Zswsy4DqkKBLNnyagojHiWImJQoWaU4dGYIDy0Bfc0IUzZmbGkMpnxVgQvf4cHRkAhYURCNByJItABGdCqg1JzAhwOBvG5IoUOSnzWI6JVj4UjYNv8eFFYPLoKsy9k0mMVNV0eVz4MKlvTiyexcaEk0YmpjAuedvxDe/eQsuev0b8dAjjwm/9gu2bMa3b/06vvC5z8OSJMS6BtF3zrlIDC5H2etFweVG3lYQ9weBTBZSPoViZgYR3Ydlvja4svMIdbowNLUXb928EdGAD7bHg+mjY+jq7cPR8XGsWrUBkHQoshNNvf0wqQGXLCEnCnjD8Af92LFnB6BJqNpVjktEYSZV1hCLxFDK5lAxqyKOdOlRRAESWzjpUPJUyiTRHIvCoztx/933CGAu2RZuve3WV8SY/6oHhuCBg6YnnnhClCRnYRQWa2FFxfPPP/+UdvYFH7iXsMILAfMaUDmdoeTfbDtsZ6eDXLZZtieyrTXbRa5zurUdQZTH4zlV2OolnOqCrVpznyHoIrCrnTPPq2bTx3tRs5Dk30yQ5eC7Bs4ZA1HzoFAQ18M4nCk2ebGAOasu027wC1/4gpAZ/u3f/q3wAj9T11W7wb9qsFNrR2xDvDe0RazlydAlhh7nvBf8jCw/5WFk0HnPmCBaA+0kJ2rt8vRrey5IrwPzBXvkfuWO6sB88WNcP0I9Av8tAnwJ3nzzzaIYxrvf/W788z//80tmXxYSmBNwscNm8ufZ6zfi9z7xcTFIcOiqALAHDz6LQr6EqmFDc3ogO3QcPnJMaLFbW5sQDYUEKzufywjfbwUyZqZnMT0zhw765moOeIJ+ZEwHqg4vFFGwyEShUkWlaiOfK0J3OKE7dJSqBoqlknCC4YvdNKqwTBMWk5qIIm0LqswEJwIeGS6HSo8wyJYNTdFgGxakUhYBxUIs5IVDMjA3NQHd6UIo3ohtz+yBrWgI+HQ4dfWUjRiZMMaAL0CCqFKpAkVhlVI3UqkkGhsTqJZLsC0LbrcTPp8XJTiRrwCvW92HFa1h/PtXvoaBwbOx++BRXPGWy/DNW76Et159Ne5/6BFh+7hpw3rc8uV/xe0/+CFsWULXyg1Y+7o3oeAPIKs7kNccUHQvGnwhZMfH4HHYKBkZeFQZS5UgNnpiqAQl/GzkaazraMOFff3wRd24+z/vw+WXXob52QyaO1bAsCQouh+RlnYYosJqROQChDxRtHd24MGfPoSyXYGiK+J7yZYg2TKC/iDcioaKUUW6kEWVjK/DIVh1n8dHfI/upgb0t7aikM3g5s9/QdhP0pyRwLyBUpbOdjTEG160xrwmZXkx3QRBCIHSww8/LMqNU/ZCJw6CdCaQEoS8HB3tc4/9QsCc67Od1MqlE4zS0pRVFTdt2oR4PC4kBKw3QD3yAw88IEB3jTXn9tQo01Oan7NCZM2a8UwDvucDfgRyLIxDeRuBN6tY8jfPjc/IW9/6Vlx55ZXif1aU5L3gwH758uXiGj//+c8LZ6PnyiBezD1+uessNDBnW2ORqQ996EOinX3gAx8QNogcxL8ay3OB+emzNLR8ffzxx4V8hbNLdPWikQA/58KCRNSZs12yzVK2x3vL62IBIw40WKyou7sbq1atEutzVopAn++q05+pOjBf/LtfB+aLH+P6EeoR+C8R4Iv47/7u74QXObP6/+zP/uxlRWihgTk7anpfL1mxUiR/9vT2Cj03i+rQIzyVzMIXCAsZy9Hjw9DdHiTn5wWAhm1i2eAyHB8bRrlUhm3Y6O7qxaFjQ5ieT2Hp6lUo07M8Z8J00ZZREg4sBH7VsiGqdfqcbqFVnssXUOQ+zKpgwQnKOfkvvD+on7QB1bZh2BVIusJ/RMEgh6RAM2QYhQqUcg4BtYKwz4WQWxPWiQQWuZKBqXQOvlAU1VIaimyJingchJDlI2vEFx5fRlRowJREcSO+8PzBAHL5nDgPB4se+bwoVyUotopzl7SgL+HFoUOHMZOtYmwmjQvO3YQnH70fb7zkEvzkoYcRjSbEIOau//gebv33b4BEdkPfSiw797UwEglkVBVl3Ynmpg7Y6QLy05Pw+BTAbcFGEWe5A3hzcDmOZDPYbs4iIVu4ds1ZaOwOYN/MbsRcQQSVEILxfpQhQfOGEIg3o2pW0dvbg1KxiFggISqpHjh28AQwd6oipqqiwqHpaI43wsjRr11GKp9FKpcRsxCSJGN+JonBJctw0cb1WNbRIXzpP/TBGwVbXrEq+MbpwDzRcGKApii/tm0z+falAPPn29m3v/1t3H777YIpJCPIIjPnnHOOcBl6uRaMLwaY19hFssYE2QRuPF5NvkJgR+aZ3+/evVuAOlptEsCyD6COnu5L/Ju/uT8OCF8NGciJR0s6VUypVj+BVnt8Ppj7woErQemXvvQlbNiwQTwTvF5eH/sw2gRykMTrYDIkr5Xf8ZrOxLKQwJzXTJcVepMz/4QkCqtmvprL80mcasw4B4CPPfaYAOL8m+2fAyjmbnBwwdmPWvIna2TwPvb29oq2Ojo6eqrNsmgd1+NnrJFRSxo9/TmuA/PFbwV1YL74Ma4foR6BUxFgp8cOj4wSdYqUsbzcZSGBOZMzWY6eEHDp8hV43wc+gKPDQ1i6fFC8kKPxBMYmZ4TWe6CvD3t270RvT49IEJ2anhF6bFb+JOMyOT6KSNCH/oF+VCwbw1OzSFUseCMxHJrOoqx6RGEh7sswgUqJhS80yGDxoRKypYLQkwstuUSZxAl2UrC6kiJ8s1EtQaYnokzAbkF3OkQyIitv2oaJSokss4nOWAx6qSCcXnLptNCgT2TTMBQFDtmGW9eRpQ7e4xYsEa36RsfGTjGFQXeQ2hxkigVRUEiVZBjlCiqWgWAsiootQYOCvqgfPWEvlvd34ZGfPoJCsYTXnn8+dmzdhiVnn4s9+/dh4zmrMT0xjHvv/TH+8rNfgKU5EGgbwJJNF6LE5M+AH+6AH4PLl+PQgf2YHh2Fx+WAU9dQyM+gy+3Cee5VGMuZOFwZhz5/BO/cvBLLV/Ui2tKCqbFJhENxeHxxkZyrqi7EmjoQDsfQ3taJyelptPW0Yf+hA8jkc6iaBhRNEZVVWU2VbHNbSyv2PbMDrS0tIlHWGfQhWcghzanvioWz+5fhnMGlQkLT3dWJy99yGUqVkmjCJwoM0ZWl86Qry5mt/Ml2+tOf/hT/9m//JkD6li1bxMCXLO6vGiBwAPZHf/RHomz56XrhFwLmNbacAI6zXZdeeqkAN9wHgShrEZANpy6ezzxZZMpxCO7IRHKdb37zmwKQE7zzHMlKEqTX/NM5M1AresX41iQy3Bdncbg+WfnTpSZchz8EzQRfvL4a6Ob/HHxyO/7U9MW1Y9Y07rwO6pF/+MMfijZBsMfro/yBzwe1xTU5C+PL7QjC/+RP/kTMFnD2gPaBZGO5b14Dr5fbnK5R57nwWms6+1oBHJ5vbXBSm5GoDXi4LzL0vObnDmAWCphT0kZ3LAJdVs5k+2C8X+2FsWOMavezFicCbzqvMJ6MCQe7rDjKv9kOKL1hO+RAlTOcnMmozcqwv+Z95fe8P6xYSuacLPqnP/1pcd1sv6c/G7TzZRura8wXr0XUgfnixba+53oE/ksE+JKk88rdd98tGBgmD70Qo/jrQriQwLyQz5/Sty9buQIfu+n3EWtMYHxqGuOTk/CHwpiZy6C5uUkw2Uyq5LQo2dZUJo9ylfpuF6ZmZrF8aT+sagGZbBolw4Q3mhC66YrswNHpLEoSk8MkGFUmdQLVCp0EWE7aRqlUFnaKBNu2TU0usTc5agJzWTC7siSDCnW+LOhHzuRQyzQEs26Uy6ICqcetQTGLaPUH4DcslGdnIcHGXCENOeDFZDaJWCCEtuYW5AsFASCGhocgK4oACnzxm1UDPpcXebOKmXQSDk1DS7wBpXwBkqrAF4sgmc0gEQyjNDaKLSuWYPTIfpy3eb2wSpydmsHRZ49g17EJEaslnc2I+t3CVvLSt12LEhwI9a1E77rN0Lu7Yaoy/KEAWlqbMTExhsnJcWH7WCkUoKtAg9uNJb7lmMsZsOQcVjcq6Gx1INrRhN2P7YKdz+H88zejp3cQtkSfdl383dnVD1nSkcllAS9w5PgRcY28d4qmQpJlVKpV+AN++LxerFm5Cvv37sNZq1fjjnt/jKJVFeuv7hlAT6IZHU1NGBsdxtDwMdx7349PJtDWXFmaTrNLPLPAvPas8DmrTen//d//vUiAI4NIxrqvr0+AwdMXApetW7cKq8balP0LAXNuz3Vp7UiHDjKSBLAsw05XpdpzTXaRAIezUQRDPIf/+I//EKCZwHzt2rX/BZjXdN5s21yfwLtWGIbglveB29bkVjXwzc/5PWd8CKS4n9q6BHQEyzUmvwbuuC3PmaC3Jlngeidmi2xxzrXqkNyGM04Ebo8++qg4t507d+Lyyy8X8eQ2dP1g3Hm803XJp0t+aoOBWvz43PEYPIdaMiOvg7HludTA+umadzLBNVnN6ffxlQJzbk/bTg42eIx7771XtJdX0kcv5CuQjlEE0bxvBMyMNf+vafmZg0GHGLZ13g8OMDhgYvL00aNHT10HBzdsV5zdoCSMg0sy48zb4P1pbW0VbYmzT2y/vP7TgXmdMV/Iu/r8+6oD88WPcf0I9QiIFwmLPXDKnVOkV1111SvWwi4kMM/ncggGgrBsC5svvBC3fONWJLNp/Pj+B0SnnMkX4PbRcrAKiamTEhCJRpBMpYX8RVJ1SA5dJI8uH1yCA3t3IZmah6zrcAUiqCi6SPQcnsmgbCmQQBcKUyR3WkwktSTxMuH/LHLDY8iKCVWxIUlMM7UFIFeVE9U2vU4VTqcOTXMI7XlyPikKAEmKKlxgZLMMt2QgojmQGR6FkxaOQT9SpTzUkB+7Dx9EwOsTjivUWxJc8NrJCJJ5OuFMoUC2ZWQrRbEdwUPMH4JVqaJsVhFpahAvsv7mVvQnYhhIRPHQvXdi05YNQlc/NTWDualZzJUt3HXnndiwfACv27geu3fsxBXvfh9KsgP+3kEsOe9CeFs74ItGkC8VoDodyGQzcLkcYrbCZvKgLKEj2gSfnsCho6MYSARw3kAcOXcaeY+GR2/5CT7w5ovR3hzBipXniJkIzeHBilXnwOuPIZsrweXxQvMrOHDwwInEQ1mCrJ5gWAnMNQcrA8rQNQ1+txfNjY0YGhvBdGoe5VIJl1xwEVZ29kHVHLjn/p8Ip5Z7771TOLSY1copV5aO9k4kGl585c9XKmX5dd0Lr5PsH9nPe+65R0zzk9XllD2LGRHk8Nm86aabBKj97Gc/K57LFwPMCT6/+MUvYvPmzeIZocSD7DkXgryaw8lHP/pR8byTQSaoJVDiQkD/XMacn3M7spKMC2cgCJLIiNIVhMl8BGM11pTnQGb+jW98o2Dd2Y4Jtimd4bGoNyaI4/kQ3PK6KEthDHi9/IxMPouZUaNMoMzr535oU0kQR3DMayMg27hxo5CsEDTznKifJwt71113CfvWgYEBAcrpSc9iXtwPny8m6V522WViIEMgyPOj7p7HrLHfvFeUIXGwwn0w2ZJEBtlfsrycZeQxeY7Pp8N/JcB8aGhIDJqYXHzdddcJCQtnDf4nLeyTCM4Jshl/AnPGhdU9eY8ojaqB5kceeUQw34z9rbfeKmYZ2I74P2dtyLLzPvNeUKrD/Iwam87BV40lZ1thO2F7qc0a8B6xL6wz5ovXOurAfPFiW99zPQIiAnzxs7Pny4tJUkxUWwgWZkGBeTYnGDKy1WevOwff/PZ3hb74qR07xbmOT8/AE4hgZHgYoVBAgNeWllYoDifKJpAvVTE1n4ZOuYciQVMkuDxuUYEyXaoKi8RsiU4fVVggG3gCmFfKZAGZyAnhXc4XrkoNuWLDoUlw6LSXMyDZprBfJBBnwSCPQxX/cz+wJKSzGaRZ8dOhCya4mkvDY1fRFo7CTKVQSacRDPhgOhSUVRk7Dz6LgN8Pl+485ferqAraWltFcuHk5JSoEKo7nchWSqjQg0aWEHB6hFSmWCkj0d4Ct+7AsqZWNLpdaAt4MD58FJpXR3tvDyYmZ3D8yBC8DQ345WOPYcPSAWwaXIant27DOz/wUeQlHb7+ZVi+5TXwJVqgezywFAmyUxOx9wX8SGfSyKbTCLk8WNU5gGOHx1HkoECu4uz2CHJBE7MOGRO/OIy/uP7t8Cpl9PQsBxUMmsONtes2Q3F4UKzYaGxqRtHMYdeenWIwQyBOQElf9EyW1VVtRONxwdYHXB70dnZhPpXE8dFhoRe/aNMWLGlqR65q4kcP3I9gwIMH77kdoLMLTNx26wlXlo72DiReQoGhxQTmp3dBBCYE5pS7EIhSR0vAyCRGglsCRyZiUy9O5rEmKTmd5a3tT7RTVRXgl0wxAc573/tewbxzfQKnGgvM/AWuy+PzhyCKv9kXPBeYc6DAwQHPq+bgUvvN/TKh78Mf/rAA1ARq1HIzgbyWtFxLICWwIkCnDIMgjZ+TEWUSJ4FYzV2F11OT2pAtpvsIr42AnD7ylDjwfCkLqp0X12efUEsKJPjntXN24rWvfa0IEWN5+PBhcZ0sFvWRj3xEzMhxWx6b21M69tWvfvXUDANjxGuhZz3jeeedd4p7UztHJpwS0NcY9ue+Xl4uMOdAicm3vE7Gh4OiX1dx+dV6rTEmvDd0Jdq+ffsp/TcTjjlYIfvNQQ4HWowzB2F0XbnlllvEYI7PJq+R3xGEk4Tg35S4sG1wH7wn7BMIxtkGOEjiAHblypWniKQ6Y774LaAOzBc/xvUj/BZHgB0drRDpx/ytb31LvHAXynVhQYF5Lic6aFrjrVi9Gh//5CcxPTcLXygsdOTZQhGW4hDMqu5wgKXUnW4vEs1tKFsyZtM5pPIlaH4/PG6X8DSnswrlLdlSBclcAalcEbCpb3UI73Cy49XKiSl3ylhYAIisuE77PsmG1+OA00lbOSaXGgKQE7g4HRpcDgVGuSrkJrRWzBeKFOGKhEq6nVQzaXjNKihaMFJpNEUjYtBhaBKS5TJG52bhcOpCnsKkSL7QCNKFTMC0kEomT0zx6zpSpRwK5gltp1NSwXRGWVPROdAHytwDloQtq1YiJAPhgAt3/OQuJFpbcd/9D6Ovpx87jxzEVW+5HAqLLIVCQpO+5sLXokBg3rsEAxvOhTfSIIB5c2c7hqcmMJdJQXOdmLLOpNNoCIbQ5QpgVfsAfrn7KRh2DucN9uHY5FEMF/JA2sIfXncVuhJBuF1RMaiwbRUNjR2QNBdkhwvrNmzE8MhRTE5NIBKLIhKNCnDV3tEhGPrde/YIaUsyk4TDlrC0p08MTPY/e0AAv+VdfehvakNF0/HwE0/g4LN7MDUxArOQEveHwLxJaMzbkWhYHFeWhexK2IYpX6G0jICF7CAlZtSok0GvWcw9HzDneVArzhkwAk6yw3TCICPJpeYdzfjyea/5lBOoso3xMyatkqkkIFqxYoUAnBzAMwelptvmAIIgkaxoLRHv+uuvx7Zt28S9Y7VgSg84yKA0hkCMIIoyOQ4sKDdhUirZVUpqCHpJFPC6mQTIQQVrKBC0EfiRJSfo4+eU3JA9JajjAIC6cZ4v2VOeP7XMBOWckeDMAYvt1AYUXHfPnj1iXTLdBHlcn2Cbx6EEhsCQ8aCem2CTIJFJpDzHmu6c7DBjQWaY58ZY/Kpk0pcCzHlP2TezbsRXvvIVcW1MyOf1numF10vJCX+zT2dSJuNVs9+szY7wnGszH5z9YVvjfeBsDONDYM7cCrYnxpKDKt53Dh4ppeNPDXzzO94r5kLwvnCWhp/V4s32S2tIDlLp0iJkg9QVAsJ5iMetM+aL11LqwHzxYlvf8295BDjtyI5t165d4kXIl9RCLgsJzE8lf9oWNpx3Hj56003Ye2A/Wjo6BXsyk0zh0LFhuH0+8cIfGRtHc1sHTNmBybksKraCXKUKxeMRwIPMNgEyi0IWylVki2WhQ6dOXMYJD+faDwF5jUmjnNyjKlAlG34/AUwVhlGCQyMo18WgQJEkUYWSeg2zXEWVunSjKiwYq7T+I5teKiHMJLjpKfg1TaxLV5V0uYjhuTmUJIgETl13CHDv1HVoigpNVcX/pvBLtxCg5285j3QxD1XV4NddKObyJOnR1NUOv8+HJc1tcJNBd6jwulVs3/EUugcGsHPXHoT9UYwmZ7B2zWps/9nPcPWbLkUpV8CG116EsqQj3LsES9afC9vjQygehy8cwsT8LGwmZbpc4sXKl2Z3YyM6bRnrEt24e9tPkfUDA/EYErqOdDUvBjqtsQC6mhuxZsVakSjLyp9+fwSq7oHLF8Dadeuxf99uqKqCvv5+YYE4MTmBcCQstP2HjhyGJdkoscKnJWHd6rPFvX/2/2fvTMDkuMqrfaqqq6v3nn1Go9Fu2bLkBRvbYFuyzQ4JYQl7AANJIGCz5M8GCVnYSUIWlkB+QhYSkockEEIWCH8CBAiEJQQD3iXL1q7R7DO9d1V1/c97e0puG8kay6PxyO6y9cxMdy23blXdOt+55zvf3rtUzBc0mO9Rfzonr9inqVpN3/jGV/WD73xdippqhf6qZ8xP9uwBVAEosLc8pwAUwCjAGwByImDOZzDPyFEA5gAawHMMlmJgGf/k2PHv8X3/t3/7t0amAVhCXsDnSEVi2QBAF1DKPYAchn8sMNewoIBpggoCakAZyZe0m/0A1gD6SBbuvPNOA4aROnA85CBUr+Q79g0jSmDAegDEdlGwjJH+AOaYQYIl5XNmFtgP7Dag//rrr2/nK0gGnKNLps0w3YBEnKeQ2fBZHFDwO7MkcTE1zgEZCe0mIR7QTtsB64yfHJ/AEM107FxzohnHpQJz1kPaBIvPPmkjQdVy2GyezviONpzggJkN2G5YagIhZh24xrE3fqz35zrwbiGwAlQTRHHPIh8i2DT1GjzPXBeYcWYx6MP4M84Ztx3uYe4XtqF/ud9Zh2CQMR7ZEbKVZz7zmUbWEwPzbvLn6VzlB7dNF5g/uP7qrt3tgSX1AFPNVChk0OPFw5T1ci/LDsx7e83L8SnPeLre9s53aXJmWoePTegd5y8AACAASURBVJgXheOl9M9f+PdFDXdGR45Nas36TTo2U9Z8PVQtkHwcSxZt16yEK8t2jNa53vBVxcmEyocWyZuOeSm0mfLQ/B5bgdlIBFqBirm0slleLnX5TZwkbKW9tKJWuyBQwhGCGNlBKI+ObQUKQl+BQjVagYayOfXaCc1PTGjNQL8WZmdNFUuA+fjCgkpYuCXdtr6V6fWwZXTUVtjS2tG1hjEPmr6yubRKfl3zaL+dhHqzeTUqVQPqRzdtUKG/X5tH1+mbn/+c+qJAT3/iLvl+TcOjI8qkcrJbtgrDAybhMu95+uynP62rrrpaz3n+TymyPA1v2aZtlz1ejWJBVtpT/5phJTMZTS/Ma6FSMQWaUl5aYz1FXd7Xp+EwqdsqM7I2Dal26KiefcUV2rx5WOMHdusLX/yS+vqH9MZXvRpliZH4WHKUcD1FjqNsLm8SV7G+zBWKSrgJVWs1kzyLjAV5i/GrtFuSH2mwt9/Id5pUR0X374dymqFCJ6nAdtRoVNWszjMnYbzl/2rRlWW1Slk6nz/uPdhbZrEAmABXAC6AFlAEGAFwPxAw37FjhwDXgBlkG8hgyAmA0Y3lFhwHZjuWRsRsJvcd2l+eLRLxAMd8xxJvy7EJjADFsNqwuewP7TUgjP0CogBU8TOEVOezn/2s0aID3jgH2sO6MPG0MU4wBaARkCBhoQ94BjkXFoAYUhuAIe0DSHNunDPSD9oIaw9wZn8E4+jrYWFpC7IT+uTLX/6yYfrZFsANkAT0849zoO0w1zDWBAlIb2D7aQszFx/4wAcMWxvbAvLsx44w9x9PlwLMY6taghs0+cgLAbUP5xJfO0AyfUouEpp3zpP3BgEPIJk+iO8jzhXCh7wF+ooghr6mnzlH7md89ZlBIZkV8M915O+4iB19iQ6dGRKuc3wdCdK4N2gXzwTBF+x5PNPb1Zif+bulC8zPfB93j/Ao6wFeNLzIGPh4+cOsnYllOYF5rdL28CYB8oqrrtTPve5Grd+8UfccOGiAWzpf0MGJSc2XKkZy0j80ojCR0qGJWWV6h3Vkal7JdEbVepVaPwYMBpFUawSLDhGAP4nq8DiyxC+jNttGfcm2jzK68bQj5XMAhFB+sybbapmkT8emkJBl2uhTSr7VUt5NqpBIqDw3raZflZty1TPYq6LrqXzkGJYv6ivkVatU1IxaqsESNRs6Njen0HWUy+cNAMcHvZjJqTQ3b36vLJQMa95TLKgcNlSq19qezXZCPfmCCVrWbd2sViqlQqFXuUZdC3t36xnXXqmkExn/db/elGcldc4F2/Xt731X3//hTbr0isvMDMKLn/8SKfK0Zv1Wbd5xsZyt6xWlUtp24Q7NLpSMpr9Q7NHCQlnJRFLnjo5os+fpyJEJ7XdClSxba+2MepOh+gu+nnXBOfrmD2+Vsj264SUvl9Wk4JKlBN7UgG6bfotkhZJDwNRq2+gZb/h277d/GJ0OF8lSIpCRtjSCpuQ6YvrDiVjPkXDRiSgsFJhEXTB9G5g//K4sS3nWAKu0FxBy3nnnGYawU1e8lORPQCXPNyATIEOiIsx57HISJ1LyPfsHKMPKxk4qAHMcNABRMNmxGwoAFsDL/mPZi4k9KaJl20YHDqhFbkASK7pswFZsH8j+OA4gmHUB6ZwvwB4WHjlK7NAS68TZBtaWGQC06dgkIlWInVYIDpgNILkzdq9BxoJ+nOOyH/TZjEk8xwQ3yCsAi/E5wNqyAP7jgCd2mEHDToIirP+LX/xi0z4SMGkDbY+TEfkZb/tggTlAFrkIZAnMPMHOw8WS08dIgJhV+PrXv26uEWw5hA5LXIjqox/9qHmXfO1rXzNFgADbphBcGJr7iX9sx33BrAmBFkEV++EzgDrvH6QxBCGcL4QRfYhkhkAAwE7wxGwJ9xHPBD71/E3fMxPEZ/Hz0dWYL2WEeWjrdIH5Q+u/7tbdHrhPD6A1ZeqQgY/kKZiOM7UsJzA/7sqiSFddc41e/6Y3qVyraWRsTN+76SY1fF8VP9Dho8eUyua087on6859hxQlc6qGjkkALSNXadRMdU43mVYTCzcfEB0a8Nt2Amkz6W1gHhovczzLLSsyNodoo1OJSJm0K99vGCs+ZCzITDzXMxjeMH5qKahW1Q/ooe5kvaJ6o6zICtU32K8AuclCRXNTk9p+3rlqNhumxHw59EWJoKlSyTD86M6JJLLpjLJeWvVqTdlUWjD3M5NTKuSzatiL8g7XleO31JMrqBG1ZGfTUi6nfLFXj996jg794LuaOXi3XvPKl+srX/qiBgq9SsrR5h3bNFNZ0H989T81VylrcM2ofv0X3yJFSY2uP0/rzj1f1tb1ClNJFfsHVKk3ZLuu0ums6bM1w2vUmJ6RV6lrb2Ves2lPWTevIXlKFaScV9Yzx4bl254CL6NXPfXpkt+SRSVUy25XTKVSqlpKqO1fTSgUAzm+WYyMDHMuag4FkTzbMdIgI1TAhqcVmcqfjgHm+OS03XIM3w4w/8QntGbNWqMxHxkZVjqdOmWS83IUGDoTz9dSgDkgB+AJEKIvkUYAsFgAMTCegGfAIDpvpCJ8DxPN950ac3S8LOSjwJgCWAGqAFMkJwTNAFUAGwwqIBoQBfCC+YWpRmKA1OR4qGVZRsJAuwBgbAs7DNBjjAJ80Q7azngFCIONRybD8Ri/YFKRTiBRgdHFPpD2c24AczTxsaUhQQD7ZX8EDLD3OMnEXtjo4QkAWGLXGv4maCH5EjAJYx67jNAXuLZ0zlqcDJTH+8QCELvKzoUAiYAERh/9PRIapEPLletzqvuPZ5ikXaQn9BnsNqCcGQL6HNALI811BCCTC8B7hJmJOGBhO/oMMM36gG7Oi58AawJD+hG5EIEd58m1x4edoI/ZC4It+pvjA/LRivN+gjGnPQB8gikYca4vzyZSJgIljAHiiqddKcuprvhD/74LzB96H3b30O0B8zJi8GQqHEaDQbXzJXkmumg5gXnZuLL0qWVLV+y8Wr/5rnfp2//zXV29c6f+/f/9u3kpVKoLGhhdK684oOzAqHYfOKqW7cn1smo2As2XK1potu3WZCeM2wr+5E0/VLlSNV2ArplEzzAAmLdZcsC3AY0JvKEB5q7RLLesltyELceOlEJjjt9x1FKG4iiz8wrqDQ339xuQzuelhXm1Wm3Hi7DRVCGVkt0K1N9TUNDyVQ3qImyYbdY1U60oAGgaNxhfGbytQxQZLWMb2aw3RJ+kvJScXEqNqKFcIqnG5JzW9I8oymRUTafUtCIV02mt7e/R2p6c9t58k178nGfrlpu+r9mpGU1NTukxl29TupDVl7/6TR0bn5Jfq+sTH/+4YaXz687ReVdcpWZvURbJp/mCQuQ8aN+jlpIJR4MDffJLdTUroe5pzhkP9S3FAfm1mqpZW5lsWumJkpJGglLVZ377vVK9rt5UTs970YuVLxbV159XoZA3AQ6+5cu5xC4bsKu8yElGBKwCFE5VefNsBeYxQEQewlQ/5wlbSdIogIuF5wDJCuw2hVxgimGEAbY8T8hgYK+5XwFIfI93No4wMKEw8IAl+hdwBDCPbQQB5/QvoJd+BzRzXNw1kCcQDKBV5zgkXwK4AeUAcdhTgB/gG6ANmAUMcw4kqcOCA8SQxHA92S9gjUABxpykUKQsrAuz3wnMY405x4ehJhAhyCFAwWYxdgWhf7hH+BuwCMjkH/3DtnwOMAfQxhVWT3XP3l/KQr8RDJE0ilQH0E/Qw3kv98KxOEeCGOQluPNQdRMQTIBiZgMdx7wTkC8RiDFTAwPO9eDasx1SI9h0gjaCB/bLvcC9xWwMsygw1gRlsfSEviJA5PwJqgDiuOTwPZIiimcRGALyuZ8A7EhkyDXg/qMNJA8D7vkevT33FJ/xN9eNaxV7mXcZ8+W+e350f11gfub7uHuER3gPMHgy1chLCoaJinkroVtcbmCOdEIJW1c94Tq99g1vMMWCLrnkUt30vZsMq+2HDV1x9S4dminp4HRJew9PyEqk5bgp1atNzS+UVI1CA76p5OkHsOEUrwlVazTbVoiGLYf1biFLbtsdQsMqlJOQAeI2LHYUge1l2fiXR0o5trK4sbgJA8wzVLibnDJEbm+xqEq5ZGwMk17b39dzE0aDXkgnlcabO2GbFx7a8EYkVf2mxudnVPObGh4aUuAH5nsvlTY2ioDyRqNpZCTZgaKmZqdl+U1lWgll3IxywyNqZNOqtQKlopY8K9LWdaOaOHC3xgYHVZ6db/uxW7b6exLGznFmrqqnPPFp+n//8s96zzvfrtBKKDeyXo9/6jPlbRjTsfl5uVRJtLClcUxhpaQlDVKcptlSpd7S/rBkKp4WfBm/8Z4NazR99Jj6qpE2jw2pPj+h//urv2IkPD3Zgl77+jeqr69fwyN9RpZDUu6ZYArjhDOCUl7iALvYMvCBHv+zFZjzzAOM0eDihhJXTgSQwWbDZNMHgEuAEv0D8OGZZQHEoW9HysLvsKUAHwAWbiWAMZhPgF4M7mFBAVux9hpQBeAGPOMJTgIl/QloI1EUcMZxkW2gRcdxBiAO2AKowZIC6gCLjFkwojh43Hjjjcc15rQlTv4EmCOLAJjTVphWghL6AlBPABAz5iQuAopJMqUP4oCCvuGYMOoAZfoJZxsKM7EPPiMgIVgBUMOYx4z+qV4jncCcPkUq9M53vtMEKlg5kli7XPc+fYJkEc02Fo7IPpjZ4B/nwTUhIEGTz7XlJ0ENz8eJFth0ADGsNvcTgRznzSwCgJx/9DfXkyCOsYr7gyCD7wD/XBf6HNadvoNJ55oD8OlH7lECJwIqFq437eGaAtT5nHW4b2HUCSw5xzjxswvMT3UHLt/3XWC+fH3Z3dOjtAfwRWZQ5aXH4MjAuBLLcgLzerWuLDpVS7ryidfpmc99rmbmcEPoNf+oDBqETVWCUL1rN2q81NBCM1LNt9QMIvmNQI1mQw0Kq6RSkkXRGvTlkQHmaMvjlyLAvGW8y9s2cm1hxSIwd225rdAUrbHx9LZNzqbyKdeAVPm+itmMMglHtWpNM7OzBoj09w2Yyp+HDhxSkkJHUahCrr0elonJMFS4yIKTjIqDy90zR+Rl09qwcYOOHZvQxNSkkVqjMecnTN7I0KiG1o3q0JFDmp+eldeyVa/7KgyvUVTICb9EN2iqVpqXh6V6rWraR8VQANVg/5Cc+qzqlYoOHZ7UU5/0ZO3ffYfeeMPrVG+1VBjeqMde9zRFa4Y0WavI7SmqYVlyUyk5UUupVqSx/n7ZoVRqhrqrOqOA/nBcZV3PzDAU5Ohxo+eo6FmqVyb08z9zvRIRZdtz+s3ffKcGh4Y1tnZEg71FJdD3LjNjzr1ugq7FwjQwgIBW/j4VEDpbgTnnFVshAkbf/e53G5CDbIHzBjjRD50Wd2jBkXZwzqwDYw4AAlACnlhwPAEo8T0zcEhQAPZxiXXWgXEneRGAy+8wrxwHUAhQ5JkChNIe9NQ33HCDAW7IGmDe+R7JAvvmd44HOAcMIykBpAMQYcwhGjgX5AswrHHyJ9sBFGHXY1s/EjVjGR9OLAB/2H906/QFgRosOqCWICNO6gS4k5zI8o53vMMkgtKPsYsLx4qdXx5oXI2BOdcC+Q7FjwgcYIwJoE53YRygv2CQaScsPm4nzDrwHX2Efp8gC0kKwJm/H8x7gFwF7gd0+gRD8cI9RvBCwEfQBAhnRiouxgSbDdNOYAYoR7LCLArXlOCOe43PGSNj15WYJeccuOZ8DmCnj7ivAeZxMBS7ZcUaf9rVZcxP905a+nZdYL70vuqu2e2B+/QAgxdTz0y9ottk+jF2NViJrlpOYA5D3IOURS1dfs0uPeGpT9WatWM699zzNDU1bcDqTd//ngGHmy98jPZNzGnBt9puLAGaUdxSApNUCDAHdNfqFFNBZx4aaUt7+h+mvGWqfUr2YhGWQGQlOjituLYKSUdq+RiByEs6SrkJOVGgJEA1kVAiipRNJk0yGgWMYOdRSWMewnlk01k1W768DAmdaXlR27klk/SMFeL09KxxGZmtzGnzeVuMfeAPb/6h5koLyhcWi8EEFINpKJVMK5vPaXpmVqlkSgnbVTOMlCwU1XBsZTKeGnOTquMl3mqpMjensZFRaqGaaqTpVFq9bkvXXH21pqbntXZ4WFG1pJc877mqtyL1DG/RZU98uo4lbQWZlKJsWhaFhnBgkNSTcI3DTHWupFShoJnIV9lqGf91dPT1Y1O6ctN5unLDVp2zfo0UlnXlFTuM9jvfV9Tv/f77NTw8qk3r1mnNYJ/sZFIWHb3MC9c2nq4HVJ6sCMz9D3u2AnPOI07G5LwB2GiD+QnLCZMJcOYfgBZwCCiPEyXZhmqayE1gd9F7A5IAd2ihAUdxYIPEA6aZhEpAG4AX6QnMNwAMlhlgH/uuc3z6HzCO/AVJBaAYEEkb8Q3vHKc4Luwq7ixIIdgWkAbo53gAcxhwACIAHqBN22CKAeaxpOK9732vGQcByLQPGQdtR0JBUIDMBpaW/dNG5DecK6CUQI6ZLgID5Be0lUJKBCexVOZUtyzHpQ8AzIBiKiwj01nKEl8X2svMAEAcIIyjFqA4TuiFPQaIwzBDxnC9zmQCKX3LrAkgGlYdm0dYbK4f1x0Qznf0E9eZtiNN4R4hkCAgIsjienIOvDPiGQ5mEliPZ5D+J1+A+86MzLZ9vIBUHIR2GfOl3EnLs04XmC9PP3b38ijsAaZgGcxgh3ihMbit5LKcwLxSqhgXENt1tO2Si/XEpz1du669Vo973OP1H//+H5qcmFAdxxU3pWTPgGZ9aaYeqClXzUCapepnMqmE65oXVbVeV7NJGXDACRKTdNsdBJ9xfrZzLhcZ1Ui2EylBpU+AuSsl0ZajU4kCWaEvoHeCRETcUfyWKbhTqVZVbfpKZbLGh9u1XDVrTWN96JBIOdinwG9o+/lbNTkxrmqtomq9YZJXc/mCpg8fVl9PUfVGXYcOH1S5UhLVPzOZtOYW5jTQ3yeFgbFJRBue7+mXm82rb2REtTDU9Oy8BnpyKriReblNTUypXq0qYTnq7+0xhYEIBPpzAFVLVzzuKg0UiybwePoTn6BGYGls80XafuV12m81FaE17etRmHSNTzpSnKFcwSS4NhcWVKvWVRge0kS1ZI7vhZH66pEu7hvS+YNrFAYNDQ0V9IxnXC3baSldKOpDH/6QRkfWa9P6DVo71C/bOzPAPL7vY4DO36diy1nnbAbm93/WOV9AEYxkzFbDYMNiAnwBx7GHOc8I4JExA0AJyI7tEgFHAD+YTIJPAD2ACxY2LrBDv8WVIAFMgCzYbJhR9gN7vmfPnuMuH/GMBtvAuALoAZmAZFhY1mWfndcRr2vaCThEhsN+aS/tjiuZAhJpP21AlwxQBPgRjAAo46qlAGbax6wi5wCYRP7BefN3zLpz7rF+mkCA9vJdfF/FVo98Fvt6x22mjbDxBAske8Yg82RjMu0EvMKAA2phw/nJtWL/BBIw+wRNzFigDQfoLmUmaDneA3GwwHWhTVgoQgTFNook03K+XA8ANm4rzBLQRoI9dPUEVVwDAkYCJIKluPIsEhvuT9ZnJoXrE/umd7Y/dtCKveO7jPlyXN0H3kcXmJ/5Pu4e4RHYA0w7MtXKgMZL4KFMlZ5u9ywnMI8Zc6QsOy67VE942tP0E896trZs3qLPfe7zmpuZ0cjwgBqtSInigI6W6jpWbqjUCFWuNY1XOa4pWBr6QaAQv/GgpRpAGf7YWnTygDGP8C831tdtjTnJmzEwJ/nTDuQiYUk4chOS0wqUJxmyUlVlbkb9+R6p5mu+VFK5Xlcml1NvsVcebHa5rtL0rGzKzecz8jJJZYtpHZudlJKOKo2G3GxGvf0DchuREpYtv9kwdHtIwmkUKJtOmRfdurFRuVagtOPp2NEp5fqGFGaymq3XZLlJo4Mf7SnowO3fN7MFVE2dn503CZv9xaKG+nu1af063XTTNzW7MKef+dnX6Btf/armxo/o9977e2pFloY3XazNl1ypcS+SWywokcrISaeME0qjUdeaoQG1/IYes2OH5o+Oa8umrfrKt7+jWb+hTChdt+FcbUyk1J9J67Z79mly+oj+5IPvViusqmegRx/80Ic1Orpem9dv1Johig2dWWD+YO/lRxIw7wTdMajq9CSP5QGATMBRHLzEADNOKG37+7dtAWPPbraNmc5Opj5mN/mMfcbrsM94BoPP+R2AFrOf8f5i6Q3Hub9cJK4tELczbl+8LZ/HYK3zs86EX36Pz+X+YC8G453rdx4z/p1jxLaO7OP+/QD4JBCItesnm7mMq2MCaGNdNtsC/pnhoPIrYyrSIEA5gBdmutNG88He3w9l/RgQ0z8EMIBuzhEtODMBjFFIWNCzx3kJ9BWBDedDwSJmD3g3Ia+JrRY5Z2YBCMzYFj07SbEEVSdj/+NAiPPpAvOHclWXtm0XmC+tn7prdXvA9AADI8lXJFqRJIUmcqWZ8vhSLDsw7+k1TO2lV1+py6++WudtO1/lckWZdMb4gLtRU6MbNmrWjzSPRaKb0Uy5rrkSVoWBmg1fbjJj2BonkTQ2ibWab2QjaMxtwAJimRbA415XFty0bSNjseQmLKXslmy1jKc5f6Pdzji2WrWaonpNhXROtVJdftRSEIWmUE6rGSiqN5W1XUW1pgG2VhJPcxJaI4WuNDU3bXTdlusqR6KrxUs3pVYYIHpXMmGpt5A3VUX/97vf1QgMc1DWaO+QHHnqH92o3dOTOrwwL9fzlHFTWptPa2b/HmUyWY2uXaf52VlFQVP9xZzWDPTo4h3bte/gbk3NzuiJT3qKCQL+/I8/orf/+nvF3MHQxsfo3Muv1QFV5eXzSjr4oheN73hgtWSlE7I8Zg8iZfxA29Zs1pHJGe2bmVafl9ZTN23XxUPDqjQW9MUf3K6R0WH91hteKTXn1NtT1B995CMaHV2nTRs3amSwX27KO6VTyko+6o8kYB4D7Bh0x6A6Znzj7+/vVAMAiwFnJ+iO9b0xuI//jgF2/Deglc9iUNXp9R0Db36eCAhz3M79dl772A0lbt+9OSJte8W4zZ2zJPFnnT/5nTbGQD5uH20+EXDv7I+4PZ1tiQMEvoMlh5mP9dGARvT3cWVMGHCYYwAqsw6xFAXLQRhwACvynBMxxSv5HJzsWDE4J5AAaCMFgj0HiDMLgac8Myto++lj5EBxdVSkPMxoAMiZgUHvD0MOMAeEkxCKtpz3FzkJWDFybU5WVbXLmK/cHdEF5ivX190jneU9wKBF+WaSi0hYwu3gTOoLT9VdywnMa5WakXdgc3LR4y7XC176UuNQsm/ffq1bt14LszMqJCJdsXOXji5UdbhUV9VyVQ0tzZdr8v2WytW6mn6bDYQhx4ml0QjMdyDv9sAeM+YU4bGMHzbA3IEhB5i7ltIJ3FvanzmLziSJMJATojOP1Kw1lM4BuB2FFsVNmpqfmqKakaJyVWP9g4aNb/iBWgrVbDXQhchO2EY3n85kNTUzp+lkWo3IUthsKJ10VciklE0l1V8s6OCBffLsSD3pSIlGpPJcXb1jG7V3YUFzChRZloqJlNL1ipzKjKan51QoFrVxw3plkgm5ka+FySN6xlOeqEIxpfnygiLH1eBAv7773/+tFz3velUDSwNjF2vrZbt0yK5rcHBIg/l+ZZJp5Ys9OjgzrqgnpVoi1GxlVkMpTxcNbtbU1LwOlRbU52X0xHVbtC6T1rQ/r//cc9hIdT77h2+XwgUNF7J6/4f+SCMA800bNTjYr1QXmJ/qsTLfL8XH/P47ipncGLTGgLwTdDNexACZz1m3EwzFyaL87ATa/B0Do05WufOzTmY6Br3x/vgultJ0sp/xNp1gNz6vziChk7GPwXycEBjPFMQMfXx+/B3/HgPruApqnDgb90EMQONjx2C/sy/jPuAnwT9Am7EGKQZBEFIbGG7YYgApjHcs8UGmgZwDEItEZyVzgZZ0w51gpfg6cY5IVjhfGHI865EqcQ6AaxhvggzODWCOdp9752Mf+5jRnqOFJwEUaQ/9DkgnICb5lwq3BDUcg/3GQd/9m9NlzE/3Kp7edl1gfnr91t3qUdYDDPpYbgHMsQDDb/dEzMJKdstyAvNquaJ8oSDHdXTZzp1652//jr72jW8Yj+9NmzZrzx13at1AQY+76kpT6XPv0UndvHefZqpNlZuBQtmi7E/Fjww73oqkcqWmRjNUs45OO2m02iR/mv9aAHOsEOmxUK4TyUu2NeYu+mqKCiWxDCQvtJ286UaRwlpdjWpNTiql0LEUOTK68MhvKumHOnz7Hm1dM2Y8yXGF8eXLSTmiTE6lVlVPoVeFbMHYOJayKTWJFbBjJKm01VIxm1U2k9XuvXvU11fU+RtHlU1mNDU5r+lKQ4crZU1WS0qnkso4CVXGj6hgw31bRk9+wbZtGurvUcqxdPP3/keXXXKxLt6+Sem0p9vvuEOXXXaFbrvlNu3c+VQ1IltD6y7Qph2XKejt0Tmbz9FQoU9REKl/eEjzUUP/e/ftcvqymp2fUsH3ddnmC+TXfO05cFCbRka1Nd+r4WxWlaiuL915tyYX5vUfH/1DDPnUn/P0R3/0Ia0ZHdPGTZsMW5hKJbuM+RIe0tMB5rF7SKyrjkF3DHAZLzrZ81g6wk+AVAyiWe/+bHUM7mMg26nfjxnmznVi8NwppYlZ63jbTqa7U4oSd0/MZsffdR4z3jaW58TbdJ5DfP6d++M8GUtjEN/J5J+MkY8DHvaD7ASGHPDZGUzEum9AKjOZgExY5dgjfAmXfNWtcv/AjoRZtPkAbPoNC0wCDq4rspaf+ImfOJ5cywwBdpyf//znjWUkibp8hszlcY97nGHMSW7F4pd9sQ8Y9ZPJduJ7mE7qSlnO/K3SBeZnvo+7RzjLewA2gUIiMBAMchQRWQ3LcgLzRrliCtAgAbls59V67+//nr7y9f82bitJL6WIo+oLpgAAIABJREFUBKygqssvvUy7rr1OzZal//jqN3X7PQc0vGmz9h48rKlSWU0vq1q9oXoQqVJryG+2FPqUgm9X70TWEjCtbmxZ8D+OZFO8x7OVSznKJPEzaZkk0ngJm74QwdhBS3YYyUW3GlIwqKmmHSqVpWqnp55EUsfu3KuinVTk44PuKvJs+W6oSrOm2VJJuUxRnp1Uyk0rm3M0W51VMuOZgvSA/oFCnxphpBpMvutosFjQfKmqlpPQfLWucr2hSqWsTRvGNDF+WLXSrHpzKTktKe+ltXX9eg329iloNnX48EENDw/px6+7wpwfLi1eMq3xiWk95oqdJpAZXXeORtdtkpdfo4suuNhMKxu3GTehIOXoWHVevpeQVa9r1HJ00QUXKqw3NTs5pZ5MzlT39JyEkRvNWpG+e+sP9I9//hGpVVdPMaUP/9GHtXZ0VBs3bdbg4LBSKbcLzJfw8J4OMF/CbrurnGYPAM5hg5GuAMjjyqpIO3hm+Jtx+pprrjH+5Y+EJWapcc2JgxO09MhaAMr8JMcJtxYW7lkShFmXAIZ++OhHP2qkPYBy1gN8UywKHT3SGOwdl5If1RmAdYH5mb+7usD8zPdx9whncQ8wIMEqwD5QrIGiHaeqZrhSp7ucwLxWKpkBGm3zric/We/47d/Wp/7xs0YrPja2zhTzce1AKc9TsdgvL53V0clpBY6rJzz9xzQ+M61bdt+t8fmaak1f0wtlBZGtut8y4DzwI1OsB4kLiaGdwDxh+SpmXOXTjjxHssNQ6ZSnerNhmEOK/0TNQFYQmhLz2XRGbsJRuVnTTHleNkmilq0tI2s0fc9B2dWmrBZe4GmFiZYadqi52oJKtaoK+V45UUKulZDrBKoGVaXyaZNoaTdDZdy0sWC0cjlZqaRq7N9NKYLtt10t0E+FgjauX6s7b7tF40cOKptMKOW6SlkJjfT1a+3QkHGeufXWW+S6CV135cV64nVXU8hepbl5NfxQ5+94jOo+2uKkZBOEOLIWtca2nTA+7HikR1TzTFhiGsIKkARRkMk2f9sUMGJqIjR+N2rZKVnplFqNkhTV1ZPP6iN/RPInwHzLIjBPrJr7l+fkkaQxX6nn/tF6HFxakHOwAM5hw9FZA8pjiRDOI48UYA6LTbABACdJE/lOnDiMVpzzpoIogTxOOyydMxZ/9Vd/pfe9732GTELygm0igQuMOeNqXLyqcybkZPdWF5iv7FPXBeYr29/do51FPcDARYEKpgzJ9EeP93DLVzq7bzmBebVUUm9Pj/wo0pXXXae3v/s9+sfPfU5uMqUrr7xaMzPTsuQb8Hjo4GFZdkIN31do2Rpcu1Z9g4O6+9BRTS0EakbS5PyCfDuhyPFURWfepPBKUrbQ2ALMKSpE0mdLnhMp51nKpmwlrUg9OIdELS1UKu0XjR8Y4A1TnoistiQG32zXMQmdvJSH+vrUl87o8O27TREglyRQx1EtaipKJbTgV41PeW9PH+7pciJbYb0km8xS19Ls9Iz6cnnlkhnJcTUfBEr1FuWmXTWQ6sBMpzLGipGSSIN9vTp6+KCmpiYVBr5aTV+5ZFIbR0Y1MjikeqWser1dfOTcLWuUz3m6Z89uRUGgsbVj2rXrKbIdZg/a1UEV+Uo6jpmZMNWNUOPbMsWEjJ4HAA6O56f5Mr4T2us6ViTLzZmCTkJTr0D9fT360Ae7wPx0hpwuY346vXbmtollMWjHGZdZ0FjHDjaMAcgzSGb8i7/4CwPYHwkLgSvAG6YbQgjGnPPmfAlU6AuSVxknY5/x+Lxxn/mlX/olozHnPYYunURQdPexfOpkyZ7377suMF/Zu6kLzFe2v7tHO0t6gEEPO0SSbQDleJWvFqY87sLlBuZ9vX1qRi1d+9Sn6W3veY8++6+fM4B0y5ZzVSotGLBXyOdUr9XUW2iXXD86MSGfSp1J1wDwepSWb9kan53XQjOQnc6qXA9Ub4ayHQB3Qq3gR4F51pPy6YSySUdOva4W1m+2ZTSTuAg06w05kaWkZRtgXm+FymSzchK2Abue7SgRBDp81z0azBeN20pgWWpgg5i0NF2eN3r09evWySUxtVxRozQvX4GSWU9zs7MqehmlE56S6awOTE8r2VNQspBVo9HU8OCQ8XcMG00RxIR+U0GjKddzNT45qajpq79Q0HkbNpmE1b2779K5W7fowosuUqk8qaBZ1df+80t64XOfY1jupz/1JwzxncnmNTwyYip4pj1PqWRCUWjJJnEO/I2VOzmytgR5vkiqG+wORkdxwz/jCR9BqDtGx2+jm09nTdXHkTVrtH49GvMhpVJdxnwpQ1AXmC+ll1ZunTg5FBYZ60D01oBTvNMZh3Aq4TskHOjM8fRGsoEHOcHx2bogY4kTMuP3D5/Ffvb8HleY7dTosy7+9+RDAcQpHoUun/E09nePk2W7jPnquzu6wHz1XZNuix7mHoCVwHXla1/7mpgORFO32kA5XbScwLxC5c+eXkW2rV1PebJ+7W1v039+7esaHBrRzMyssQNMJC0tzM8ZYFvMF7Tt3HN1+MhhWY6tWqOuZDqnasvV5HxJdcvRwckZzdabqrcs1ZvIMFzZLUctKoW2AOqAykjppKV8ylZPLqlWo6aFI+Pq7+2Vm07JD3wDjEGeNsmiskwV0lroK0PZd8tSKuGqNr+gyuysLD9QX6EoN5FUtd5UmLDVsELNlOaVzqU1PNivRrmsMiXTUymVamVZnmMkOh4mjfXAuKeMLyyokbDl5nJGe+8lHA3392nq2IQU+HIdR+NHx1Xo7VGz1dLk0aNaOzCoi7dt103f/a4yXkqem9DW885Vy2poZvqYZicm9H9ef6P23Hm7nvykZxjXma1bz9dTnvY09ff3GJBRyOXlJtx77ei40G3jGiViJn3x+TDVTjueFQKCxVXN51yXbC6nocEhrV27Tn19gBiAeZtlXw1LV8qyGq7C6m9DnIjKTwJ1mPM4AZXnhqRGZB+AcvzIqdh5yy23mIRndNQw6QB1ZF1ny0IwElthdrr0nKr9cdIochcqsFLUCYvfeIbhdJzEuoz5qXp9eb/vAvPl7c/u3s7yHiBJhspxVEj75Cc/aUpmr9ZlOYF5vVpXPl8wDO2Oxz5WL3r59aaq5tDIGt1xx25j89fXV9DUxITwSukv9iiXyengoUMaGBpUw28qU+xR3UqohKe5ndDR+ZKOzVWMU0up2lRkJeREAPOWYYFxTyT5E2BeSJP4aRmNeXlizniTe6mUYeOb+DSj6EBu7TjyvKSaraY8AGwQKG0l5FNZ0bZkR5HRoHMiSFAarUClZkMJzzXHS0QtY4NYnp9TNpfXXL1ipCxsA7j3rKTqfqCpalVBMqnhdeuNfMcKGypm0zp66KAu3LFDd9xxh+Zm55QtFgyzXZ6b14Y1a7RheI3WjY7qW1//hnK5jK697lp94d8/p0a9pKG+fr3q5S9TrVzWxRddbGwkL7r4Ej33J59nrAxhztGvMyXdLrzUsUSo0NtLJyDvBOZ4vyOzMSIhq+0bD0NWLPSov6+/XbXQbReeWS1LF5ivlitxdrQjToKMq3wCNmPLRJJAAeCxxpyx/O///u/NrCde5syCwqC/4AUvMOM6TDLWiqvpeei8CrGVJaw4YHopMsrYoYdt0eOTH8Uz9rnPfc5Uoz0dUG7GHMbAxXGjm/x55p+VLjA/833cPcJZ0gMMZFhO8ZPBnenQ1bwsJzAvlyoqFnuNdvvcx1ysn3rFK1XDgjCVUbVS0+DAgMJmTQW0myC/IFJpoaRqtV3ox3FdVZq+kv09mq1U5duualFC05WmGpHTTnS0ErLCSK0gXATmlgHLGc82jLnnhMqlkgrqLTUavvBSNIV2KEgUYshoKZlw5SZs+VFDhVRaVqOpsFxTJuEqaNTlJV2jNcX0JWiGaoSBYbQpajQ3PaXRwV4NFXNamJ5SpdVSKWwa1ryvtxd/RSWV0EKlpoUw1MDYmCzHkxNF8hKRomZNpYU5nbNls2697Xa5yaScZFITU8dMoDJY7NU23E96evVfX/2KcvmsKeyzUJ5VwkhRQm3esEFWZOkZT/8xA6OvuOIqvfz66zUyMqixtaPq7e9T0j1955SYMYc6t+y2Ht9LesqkU/KSSVkmebQLzE/1XHelLKfqoZX9PtZCd9o6wpojxwBc4/NNQPu85z1Pn/jEJ36kcQB5Kmd++tOf1re//W2j28bXHCD//Oc/3zDtqxGk399+cqm9DtNOn335y1/W4cOHTTDCrALL6QQiXWC+1J5fnvW6wHx5+rG7l7O8B5gehU2BVYFhYdBe7cvyAvOq+voHFIShNp5/vl7wspeq1gyVx6mlJQ309Wl+alzDA4NK2K7mpucMdYtuvFStqe435dtSarBXZVxZyjUdW6iqieuIm1YzdBQGlmF00Wq30EEDVm0pl04YYJ52IyVtKZnIqdpoqFytmCJCyZSnljFHb7VlHmqp1pjX2v5BTR44JDeUBmD7g2abT3Zs+XVfC7MlVWp1tRZF2MP9AOf1suplVeZnVXUSOjg7qbnKvAq5nPpzRSVh/GsNhUhbCkWFTUsZD6bfV6Myp5mZSfX09shLZzQxPa3ZhXl5SdxkXPXni7pk+w41KhVVSiWNjY3qrr136TnP+nHlM57KCyX9yz991rjTvPlX34ozu668epde85qf04axQW1Yv059/f0G8BsAfTwNdJElvx+JflzHcpw2N/MKbenLIvbm1B2Lgk3WqgPlnF+XMV/to8zqaV/Mlnf6vwM6YZJxLQGcs85Xv/pVXXzxxSdtOHp0Cu78wR/8gWHUAbDIYZ7whCfobW97m6mAebJCO6unN07cks6qr5wDswkELPQLv5/Mp/xU59UF5qfqoeX9vgvMl7c/u3s7C3vgrrvuMoMyU6E4sDDFeTYsywnM69WKsrmCsQq86PLH69U3vEH7Dx5RIklBGkvr143JSyc0Oz2l0vycRgYGhK3focPjunv/IfkR212hWT/QkalZzVZ9TZZr8nI9akW2mo26kYTYTsIAfQZ6x7GNzjztWcqlXLlWoKQjpZykYdcnZucNY55MpZRwLM3PzSjy6xrsLSptOypksjp64KDy6YySlqOBnl5NT02aBDDHSWp8fFL1RsOwxrlMSo/ZsU12WJMVVBQGdamnqN133W080lt+S7l0Xo6X1nyzKauYlw9rnkyot1jQ/nvu1sBAn/Yf2K+LLnmMDhw9rMmZaWUyaYWNupzA0vnnblOu0KNDx45oZm5afq2qsZFhtZpNbdm4Ueds2KibvvMdpRxXv/wL/0dNv6Fdu67V6173Oq0ZW2N8iAdIZvM8A6Lvz2sjTzm+dGpY7nOzdqwEa76oOj8dlmwlnoEuMF+JXn7kHSMGnTDDSFZgu5kp435CrkEhuFe/+tWnlH+QRAq4J5cIuQe6dN4D2BC+5jWvMZIXrAgfzucn1owvJc8p9j6/f1EoxkTOC3DOfugjPgOox4WxCHDuXwH2REWfulKWM/88dYH5me/j7hFWcQ9QsphpPvS3n/rUpwxbcrYsywnMYXj7+nrlh9Ilj9+pn33dG7R33z6jWvE812igLc/VsWNHVZ2f07o1IwqCUL4fGplKM5Qm5kpK9Y+oFkpHZiuqy1UilVUIW1OvybZwC3FNZdDIWCVS4VBKebYyniMXh5SEpQTu3l5aJWQyYWSkLM1mXQoa6smlNdjTo4KdNJKPPXfeqf7ePqMRn56YVLVUViaVNsWFJmfmNDUxqWQiIS9h67zN63XR9i1qVGblupHGK1XtO3BYkY+oxJGXyXNglcNQQdI1ji95v6bRkWHdeeduw9xPz82ahM+ZhXm5KU9uwlLKsTXav0bVcl3NKNLBqWMq1dCU96rgOgYwZLyMLty2TZQy2rd7t37553/eWCTiK3zDjTdodHStNmzcaJg7dLNLeQmfLffpA7WzC8wfCVdx5c/B1Dcg98S2DRhnppN8ChI8SXb80Ic+ZHKF3vve95rnbykLBYzuueceff3rXzcgHRkIgP/CCy80khfscqm0udILLDjLUsaEuEJn7GITbwsgR77De456FTHYj20oY1BOnwLaY+Y9/r6zSmwXmJ/5O6ALzM98H3ePsEp7gClPkmMo3fyZz3xGw8PDq7SlJ27WGQHmLUuXXHm1nvvCF2lmvmQANFZ+fQN9OnSMF+CMRoeHDBM8MzWpUhmvcUvrNmzS7nv2y+sdMMme+yfmFSRyUjKlpt9SGPpyDJlrtxnzDmCeTtnKYJMY+QboYhVoOY58CurIVr1alV+vq78nr758Tgm2rtaNxp2dYf/Fi4fEVCQv+VzOFPEBnDdqdS1MT8sKfGUS0hWXXCgv0VIhn1Y5tLX/6LgmpmdkJ5NyM1m1HFdyEmqEoeZnpzWUsFQs5DUxPSXHTahUrShQpGbgG6COR2EqYWlt34iiINLBYxOqtJrGmnFkcEBlfIfTadOmoFaTZ1nGPebjf/zHZttdO3fqhjfcqHUja9uM+cDAcRbrrLoZT7OxXWB+mh33KN8sdikBYPL7+Pi4qQz68pe/XH/+539u7AF//dd/3YDqv/7rv37QYzvadXTp//Vf/2VAOg5dFPjBM5zZVXKRkDui214KYH4ol+vBAPNYsgK4ZkwkYOEZi4sTMb7EMwD0HTKXmGUHlMcAPQb4tLsTpPN3F5g/lKu5tG27wHxp/dRd6xHWA+jIqeIJA/K3f/u3JmP9bFuWG5j3FHsU2raRpLz4+lcoiFrm30JpQTMM8AtNFQo92rhu1NgZHrhnrxr1unZs36Grd+7UJ//+75UbHNTUQk17j8yqbqXUcjOqNYI244Mnd1tifh9gns24yiRt2S3cBww1ZLTuVLZMWI7q5Yq8REKjg4NqVspqNRtqVqpGpIEdGtpSI1lxqaAZqdWKNLewIM9La7CvT3fdepvUbKg3k9L6NUPq782bSp1K5XRsbl4HpydVtyO1kq4B0U0sE4NQ1ZlZDSZt5fM59Y8MqdKo68677zLtYxagxX+hr3w2rd5U3lTmLNXrmqmVFNiRsXLszWS1YeN63bP3bpOsOjY8rCP79+v/vv8P7gXmN96odWu6wHw1PX/d5M/VdDV+tC0xqIwZXpxLjhw5YsZzxnaqXH7lK1/RjTfeaJh1ig5hm3i6IBoPcPb3b//2b8YffN++fQbgMgY/6UlP0qWXXmqsGE93/w/U2w8GmMeByqFDh0xbAOT/+7//a+Q+V1xxhQHqzNIB0AlmmBEgAGFddPrMOsS69FjW0vmzC8xX5rnoAvOV6efuUVZRD6Ajf8UrXmFKE//Zn/2ZGaTOxmU5gTkSkGKxRy3b1raLL9L/+bW36NCxYwbgwkhTIGi+Zmnz5q1q1KvKZdI6sG+vErZtfsfT/NY7bpOT8bTQiHTHvmOqyVPLzapa9002Iow5oHlxZlZ2oi1loSpmyrXkAMwdKcTgW1LKTRp9NiC8J5PVYLFHk+PjJpEx63lq4fMbhqrWqiYPEraHpFJAehVNuyxtGF2rvQBzCo+MjWnN0KA815Fj2fLl6ua79mjar2lwy3pVW778pq+edE5zRye0cGxCj9myySR4bti6RZPzs7pr/z3GwhG2nBcWOZoknW4eGVPW9XR08piOzk3LzWVMIaF8Kq2gVtX6kVFdtH278VCfHh/Xm3/pFySrpWt27tKNb7hRa7vAfFU9gl1gvqoux480BiAZM7xxYiIBOsWH3vzmN5sy9LDG+/fv1wtf+EKT7Ak4f/azn/2QwTPJo7feeqv+4R/+wbDpyF8YIy+77DIzA8tPZmGXC6R3AvPOJEw6Jf47tkn8zne+I4IU5DgUxQOUo6GP9fdoypH60D76BmCOrp6g5pJLLjHuNHxPUSZmIJgRoB/jxNsuMF+Z56ILzFemn7tHWQU9wODyz//8z/qpn/opPetZz9Lf/M3fLNvg+XCc3nIDcwoMBZa0Zcd2veLVP2uK6yRSGS3Ml00CZ+iQEBmZqVEv7QlPwpnpKeMJXizk1NtXVKaQVj1ydGCipGroqilPdawPKZBjUViIXy0DpClJn0w6gjFPJbATDw1Qj9yEAfyuJdVLJWOFuH54xDDnE+MTRifZaNTMy2Kh3H55jI2NmXbV6nU1mg1VAOutls5Zt06TBw7KbUXatHZMYdM3fu2pTEa79+7Xnfv3aeScDWplXVUaNYWBr/PWbdSdN/1AyTDStvXrdXjimEY2rtPt99ylhXpVYdQyCZosFErKeK5Ge/uNbaOX8doWjM1Gm3mSo2BmTjsfe7m2bNig4b4+jR86qBe98PlqydeuXW2N+Zqxsa6U5eF4iE5yzC4wX0UXY4lNgS2Oy9STzPmiF73IbMlzSBVnKjhTov43f/M3TSLkci0kUQL6/+RP/kR79+41LPXGjRuNlIZiR4Dcdm2CB7YpxRksSzVjBsGOpROYx7KTuPJp7EvOWEg7YPQB2QQOHBsGnKAEBh17SYA4n919991m/IQlZ/+w5xTW42/ejaaq89Gj+pVf+RWzflxttAvMl+uueeD9dIH5yvRz9ygPcw8wCCFZeeUrX6nrr79ef/iHf2gA3tm8LCcwr5XKKhgpi6WtF+7Qs1/4Ig2Ordfjr75O37vpZu3bf1iz5YZCWSZBNLQsY+sHQK6UFxQGTTlOS739OTmpvKbLgeqtpBqhZQrpUPjHiSQ/CEHkBpS7SVepVNIkf8KYp5xILmjcwRIxUqtek+U3NQxjX65oZnLaFMshGRSUbwB6HWZc6h8Y0F279yjw/fZL14pMmzaNjakyOaWj9+zX4694nMbHJ3Tk2ISG1ozq5tvuUCqX1cDaEZWaVSWTtqaOHdX2zedo6sBhbV2/Qa1GqHKjLj/p6K6jB1T2G0aGk0ql25ocSxpbO6J0S3KavhrNuuxcWvNs44ean57ThkKPLtiy1TjZpBMJzUxO6Gd/5lUK1NS1u67Rz93wOo2uW9cF5qvoYewC81V0MZbYFEDrVVddddy/+wtf+IIuuuiidgAdhgY4//Iv/7Ke/OQnGx06cpflXGDwAdfMyP7TP/2TAckAWkgDggQYbGZpT8SkE1D82I/9mJHb8G46GTDncwgIwHJcDRXAj1SF2QJ+AtZhydHDx8D7/e9/v+kX/ua722+/3RAaJJoTOLBP2HJmA84777zjQcRv/MZvmKZ0Vh59+tOfboIHZgu6y5npgS4wPzP92t3rKuoBBiQGZdgSNIcMNmc7KKd7lxOYN8pVA8wDW7rkysfruS95qQqDa1RtRPJSvbr55ttUCwPJTcqPbFWpqhm0VPcbqteqSqcSKhYycj3Kc6Y0U25KiZyaAYV+AjmtUI5aApc7rmeqeia9pDyPAjiWKeCTiAIjZTHsPMmVClVMexrq6dGeO+40SaapdFapbFaZYsa8aFzsF4PQJIiOHzlqJCptW0ZLrbBpqnHmE46O7j9oEklvu2O3nFRGUSJpgpC169ZKUah8LqOBnoLKszMmGMinUsaG8eD+cWV7e3S0NKt9k+OqRYFaipT2UiYIQDqTz2eViyxdtPUcHZsc19jWzfrPb37TONWk3JR2XnChhqjoaVnae+edOrjvHv3pn34UuKCd1+zSDWjM13YZ81U0ZJggiQAv1tfGUoHV1MZuW+7bA4DvXbt2CRCKjpq8IWZIcSFhYbwArGOjiJQDD3PA6JlYAOQw0Lfddpv+9V//1SSjAtwB6Wi9X/ayl5nxO15o28c+9jH9wi/8gt761rfqV3/1V4+D45gxZ3uY7O9///vavHmzKa4EkObz2CYSJpx7FnBN/g0sOp/98R//sVmH2QOCB/oGZh+/d5zJaC9sOkw/xyOgAeSTTEt9j04pSxeYn4k75r777ALzM9/H3SM8jD3AoPW7v/u7es973qM3vOENeve7331Wy1c6u3I5gTmMebGnV5Ft6cLLL9cLXvHTChJp1ZqOxo/NK4hsNVq+QstWqd6UkmnNlSvyg0B+0FQxn9XQUK/CsKKFalNWIq3Q9lSr+kY+4to4ryRkJUiwzCqVThk5i6VQmUxCngMJ3jLAPO2ljUwmB2h3LHmOrcMHD6pcrqnY069MPi/fDpRCZx6GqsyX5NfqalRrxpO8NE/ip6vQbyjrusq6CR07dFjZTF77Dh1WMptXoyU17UgbN65TaWZal2zfrnPXr1dpZkr77tqjnmJBoR/o6NFZ5Qf6NFMr67b9e+WTwIrGneqifiA/9FXoK0jlirKOo0Ihq2xfUfvHj2mhXFM+V9QTL7tU60eGdfTwEd12yy1Gk/+2t/4a5VO1C2B+w+u0brTLmD+Mw8SPHLoLzFfT1VhaW2Jgjqzku9/9rnFOwT4Rdrxz2b17t0n85+eHP/xh/eRP/uQZfycAfGkTiakw6RwbkE0AAdC97rrrtHbtWn3kIx8xwBwf9te+9rXtvJk4KWfRMpG6G1gfsk++v+OOOwzbDrCGxebexY3mH//xHw1rzroEIchs2AYtPoD8f/7nf7R+/XoD1AlU8G5H8gKjTsDCcQH3WEUisUE7z9J1ZVna/fhQ1uoC84fSe91tV3UPwCgAyhnkYMvf8pa3GK3fI2VZTmDeqFbM1GZoOdp2yWX62Tf9kiYWGpqpByo3WirVmoLzLlcqCsOWwlZk9Ny8GGBhSKB1XEe+KGCBtYpjigQ16r6ilqWk6ymbRbOeUCKdNA4tQdCUbUfKZTx5yYSiVqB0OqneTFu/nk6lVKmUNTczo0q1aqp+kmQFoI9smZdMvVpTIrKU9jwtzM4paPpq1urK57IKKdedSqtVb2r22KRh13EgaOJTHkXqO2fMSGkSjVDnjI6pP51Tq+nryNEjshxbjQDbw0jDa4Z1z/592nPXXRoYHDTHx6kl6SY1sTCtwJMSBARzc+otFLVh/XrNTs9q/Oi4hgeHdMV5m9VXyOvIxIxuvmOPyrWa/uqjH5HjWrrqskt04w03aGysC8xX03PZBear6WosrS2dwByGl8R+GGjALgx154LsA1mkCNnCAAAgAElEQVTL3/3d3xmvc4p8Lafu/IFaDIuNlOSLX/yi8UonQRNZymMf+1hde+21+tKXvmSql37yk5/Uc5/7XAOQY9kK4y3jHq4wJG0C7mHEmQWAKf/Wt75lDs06MN4UywOIk09FsidAm6RO3oMAcAA3vwPqYdlZl+34nJkGfm7bts0khqJZZ+ky5ku7Hx/KWl1g/lB6r7vtqu0BBiaSfBiUScL5xV/8xVNWgVu1J3OShi0nMK+WSir2FhXK1vZLr9CNv/gWjc9XNLFQ03y1oVozlO16KpXKZlqzWqupXquZF0YQBurv6zeOLGU7MFUrvWRaYShVK3VFkW2AeQYJiusqn04xsaxmo6aU5yqdSbZLxhvXlkBeBBueNC8a2BxmPQr5glw3oWbTN6AZZ5Ty/IJpw+jIiGHNYbhxQqlVqxSmN97pgPb1w6Oan57R+OEjRn4StloKrUjrLjjPSFFq03M6ds8BpS2qieZUrlXVDAMl00mlckldsGOHfvCDH5iXFHpMdJkkmMIq3XHPHt2+f49pe9gMlPFS2r5tm0oUN5qc1OiaUW0Z6lU+mzV6+5tuuV3fv+VWfelf/0lqNXTNriv1+tfdoNEuMF9Vj18XmK+qy7GkxnQCczZg3HjjG99owDcuJeeff/599kMCJTOpaLoxBOB3Cnyt5EKbJycnDYsOeEb6gt6ctgGMYboBxIyz/IsrevI9wJ6kTSQqL3nJS8x3AHbkO4B/xk8sHPlJfhWaeiweGVORsQDIL7/8cpMcSqACOKeWx4EDB4xEhn3g2f785z/faN/j5NUuY37m75AuMD/zfdw9wgr3AEz5z//8z+sTn/iE0RsybXmqjPgVbuKyHG5ZgXmlpEKhKGpgnnvhxXrZT79apXqg6VJF8+WacWOpVnE8Yfo0oXq9tmhXllAi4ajY06NkNqXJZkmWZSuVyigIWqpV6xJ+5DZ68pQyiYRyxtEklN9sKJVylctmhEMilTx9v6GETbJRS2EQGkaIf7x0CLaMrtx1VW/WVa3UjHsLeu+56RmjL28FgcqldmEky7ZUIMG3EchLuDp29OiixaFt/Mr71681YHv3zbepMV+SG1nGyaXWbBrwn0wl1dOT0/nbt+nmm28xeQmAcWYIeBm6iYSqYUMHxg+Z3yluVMjm9NhLLzWyGiQ1MPmpKJTDeff2a3JuQd/89v/os5/5tFQv6wlPuFqvffVrtbab/Lksz8Ry7aQLzJerJ1duP/cH5hwZdhhNN9/993//9wmtcQGyMM5ccwAs+u2VXAggAMJIVJC7ECAAjiEAaBMaddrEOTAWsgDMcV/Zs2ePYddJegV0k0uFZpzkUCwSGbNuvvlmw3jzGeMW5AIyFvYJGIchhylnLIRhB5CzD45FJewXv/jFRr7C9yxdYH7m744uMD/zfdw9wgr2AIMK1lif/vSnDTAn2l8uP9kVPI0lHWo5gTkvMBgaqmViZ+jgOuKHiizb/G3sR3Ah6VgoFmQWi/9xU7GhqdsfwFlTTMjC6JuVbAPYZUfGv9t8afZ87+/tDdqfA+bbJuH3PWb7gG11env9xTYsbtb+OlJksY/IVBClWJA5Nl6N8QLFbduyTPIorjGQ+MD5dvGj9ilbsqJANjrPIDDrw8SbQ3IMVnEdk2RqFidhEk8JEKK4H0hExWHGrGwf70+SWxUFesJ1O3XD616rNV2N+ZLu+ZVaqQvMV6qnl+84JwLm7B3Ai376Oc95jnknnIikAbzinAJAplIoSaQrtUAcffaznzVMNu8qjo1lIQ4uyEjiJGS+o+284/gMQA+Ax0cdmQpth0VHv47khfVI8kS+h5QTZhwLRMZ6to0NEADwzAiiS4etx7mFoID9QYQA+JECEeCwoN2PrRkfSdLQlbreSzlOF5gvpZe665wVPUDUz5QkZZSxq0Kv90gF5VyQ5QTm5TJ2iYXF67wIxAGzx3HwIjBfxMMnvCGiSG0+h2VxH+Zn/LfkW5ai48Cc7xaBuSkJurhZx/rHN4/bwU8AexwkdALzzrYBzE2pUSwN+bnYjMWfBBJxwGGCig6QHx23G150XKdtZh8dkcjx3bUDAHOGAO9Wq/3ij6LjP+mLyHLamx/3MuZ8Q11zzU6jMV/blbKs+BjDLAzMIyCDnwCR733ve/rhD3+oD37wgyYZr+vKsuKX5bQPeDJgznX+l3/5F730pS81enKcuU4EznFRec1rXmPA7Tve8Q5jFnB/T/HTbtwDbAiJxHGoWoqUBKCM5WHcRsAxTDfgGRZ7+/btBnDzbgOYoxWH9YZYAeDj2sKsHtKVWE/O7zitfOYznzEBwNVXX22OgXQHwM4zACBnfwB22HTcWNC/0x4CBRJVWbCDfMELXmDWB6QD2gHv5CjByj8SZ6fPxHV/oH12gflK93j3eGekB2ACSOCh8hlZ+Ey3PdIHiOUE5lTPpEIeMiAG6Ua9YdgSg0mPQ+sYmJ78Ev5oDY37FtVow/BFIHscJN8L49lzzKE/4MD1AF8amI1e/d544N61F3G0CQlM09qgvbOVx8+SmYDjYPzB3bb37u/eAKBzv6Z1UaQLLrhAz37Ws7R2bMy83Eii5eX7SA4oO3sSwEFJc8DESi6AcGoa4FgB6wdIAcxQdp3+5zkAnHSB+UpelYd2rJMB83iv5BlReOhTn/qUcUE50QJoxSwA0wBmXqkgSsL5w7lwXshWSPYEhAPgkabE4N3k/FSrRo7CfYvV4qWXXmrGFgA/wQg2iDiuAJwhYebm5oz+HICNheM3v/lNw6zzjwAFBxbGIoA9wQJBDcEA++N4yILQvyOjgaEHlCORAeizP35nO5h39sNx44V9APpXWs//cF7DB3vsLjB/sD3WXX/V9QAJMLxkGbiYqiRh5dGwLCcwJwmSwZ2B+fChw4ahYZBvtSLZi2g7hpgn61tELJixPOASS046MP6i8OX4ZqcC5p0c/MlChXid4+A8/mDx+MwFtIF5x3K/Ni31Hjp1uLI487AolOncLy8pGCrsynhRAgIAil1gvtTeP731ADuxZR2gAtDypje9yQSjWMgB0GEgu8D89Pr34djqVMAcwgH7REAprC/A8UQLMg+qhL7+9a832m38xQmaH66F8yKQRPcd68eRaHJ/xv7ijCPM9jBm03bGEIgqQPKzn/1so6EnKMGVBXad/cGaM84D4rFVRBLDuxT7xRtuuMEEqEhk6A/eNejRO51r4mRTLCBh6nGTIbg91UJbmZH4tV/DMra7nKgHusC8e1+c1T0Ag/DMZz7TsAAMSGSZP1qW5QTmDLI4jcC6zEzPmOlOKleawiqL2g48xx94MWLz9rIo72j/cS90vVcK3iEvQaHewZ637sNfn/iIJ2S4O1ZF12203TEA7wDmRn5uPv9RqtwIcFDBLO6LtpwKeN+XCY/Pv6MxeDuaQ9035AD0oV+HTQKQM91MglXnNPYj/V5+uBjzuF9JKMbvGaAAUwq7CGD4uZ/7uW6BobPs5jsVMOd0CMbw/EYOgoQkTqY80akCgimwA6AH1MLyPhwBM8AYtxWAM3p57BGRlRBEwoqTsIk2HEDNOcF4849AE8CNvPN5z3ueeT+yLi4vJH8CtLn/YbRh4PkO6QrbQBagy2eM4rgkgfI7/zguIPxP//RPjWSU8Ytxi+AlJhiQgZGnwZgG005AEC8A8zNV2Oksu2VP2twuMH+kXMklnIdxugjbYKtFWfPFh4y/HXS7lmV+mkQ5EgBJ5lsCSFrCoc/IKujhGGSJ0rHEYiB5NC3LBczb0DkyzAgSFiNlaTSNX/m9IpM4UfPkPYxWmwI/cWLnvWveC22DRQ/yNl7v4L7NKvensE/jai7uwlT/XATm92rGF/e3CLzvA8w70LfJT11cNXwwbTpZ84834EdDDqwlnYSjdCptgCBAIX4BnsbZn3WbPJzAnCAUIP7tb39bFKUBQCCBgwFEjxuXPY8t6s66zn2UNZjxC8DKtXygBXb3+uuv12/91m8Zn/MHkjwikQTYMhv7+7//+waor7REknc2khK8z5GQkEOF5znMN4migG7GbIA39zLWhzDnSF4YTwDhbE/Az6wcIBkQzfsSMA+pxSwRhZYA3QB2gHbsn87xCUjYB98hYXnFK15hnhH05TDvJI52E0GX74HrAvPl68tVtKeWDh3Yo8mpSX3vpv/V0fFDGj92SOPjRwxUoTAKbKhh8RLtTG/ALS8gAEIbo0TGFi+f69FFF16h88/fpvPO3aHBgTWr4gFkwGQKjik5MuqJzh9ty3ICc3PFo8gEbgzIbX35qbjiR1uPn5nzNcy5bR9nylf6xX9mzmppe324gDlyBioa7ty5U7/zO79jAAwsOYCHBED05dz/gJkYmCztjLprPRw9wDMD+4t2/C//8i8fsAlcV7Tj73vf+4y2Gtb5gRYkfrDPH//4x40NL/rzlXxGGYsBzwBxEkA///nPH/ciJ5EVYMw7kO/RfN96663Gsx3QzfNFkibAHZ05M8wULYIVJ+EZAM6zAJgHWCNhIdnz/gttAOxDHkCG0de044FmHB6O++CRcswuMD8Lr2QroijBUU0cu0e33fYDHTlySPv3362FhRk1/br4Hk/ow0cnVCqXtXbtiNykrWw2rSgK1SJZpFLX7Myc0tmMKbJSLpUNTchDScIGnsxNvym1bLVai44SGGJYjpKep3y+oGQiqcHBYZ27bZu2bDlP69efo6HBNcqle9v2eWdoQUv34z/+40YjSAlips0ejctyA/MYnHf+fDT260qfc/ySX8mX/Uqf48mOt9LAHIABY/r2t79d73rXuwzIYGqdJFAqHwJmSEpjqt0QFYu2dKulv7rtOHkPABxx4joVMGcPsL/4c3/jG98wXuCdUosTHQE2ngJAr33taw0rj7TlZBr15b5GHBvwTICAjAUGHIAOW07SNJ8jzaGIEpaGyEy4bzknHGa4t5kNil1UkMWwPxa2Y+aZdcnNQq4Dq/5AwLxb+XO5r/CP7q8LzM98Hz/kI4RhoN133aa9e2/VPfvv0sLCtOZmD6tcPqZ6o66km1DCteX7FICpyw+aRpLSipKmbHom48kP6sbvAhDuNwLJckxiX9P3Va83DGMHMEh5ngHmcKW+KehCoRZbju0omfTk+4GpvojMgc/4vtibNwFAwkkp5fVo7ZrNOu/cS3TRjsu0fftF6i32PeQ+iHcAI4DvK1o29HT8fLQu+O7iQhP70S5nP3TZ8uXszQfe16MRkMc9Augg+ZL7+EwvzK699a1vNTpj2FKm+uMFRhFAQ8DP9cA/GhD0cGiKz3Q/PFL3D3tLBcyPfvSjSzpFtNPMmABmMQ041ThKUAfQ/emf/mkDcnH/Wgn5JM9IPJOJlAV2nKRMEjuZ0eGdiMacYJJ1uWdpa/xccR/DjJ977rmGSed3GHg09OjL+YeUBXtIAD3v/+UE5hyHoCle0LOf6BhLumiPkpW6wHwVXmjA9vzChH7wg+/o9ju+pz133aIgbKi3N69szlMmk9Lc/KSmJ4+oXC6ZCof1RtWUIHecdoJG20IpVCqdNdsmk46azYbCFhUXQzlOUvlcQdOzswZct/VklrLZnJGxtB/uyFRipBS6m3SVSWdULlc1NzdvdOhuwlWlWlUq3X6Qw5AkPqze0mrWSe5LKOlmde7W83X+th26+qprdc6W7cpkcrJjj+wH0f8Miq961atMlI+e7tFut8TgClvSXbo9cDb3AIAKRu9MLYyFMOFvfvObDTj5jd/4DeNo8UALQGcpDhNnqs3d/T74HmDmA8B3KoAd75n74lvf+pZxHHnLW95i7g+A7qmWvXv3Go014BjdORrvM+l3HkupCCzRz6MPB2xDSgHO0XyzDtIszp0EUWaRAcNUNcWXHxlLbLOIDBQWnXcHbDlAmX0hiUHCdaJz6ZSyPFjGnOPSV/GCXp/2dJeT90AXmK+Su8NvVHX3Xbfppu9/U3v23qx9R26Rl0ooX8iqXi9rdm5STiKS5yXU199rpCYK256i0zNTmp+fM8CaxQDwMNTCQlO9fQNG3pJOJxUEAPeEqtWG3IQn1/VUrpaP27OhG0NnRul09suLqVoty/P4zDMPbLMZmDLrPb298puBcfFop9lJzUZTiQTl09ErW0ok3Lb0JekpmfDkJdMGqF/ymMfp8sc+STu2P0a9Pf2mTQ+00Bb0bDAVTN/BiDzaQfkquW27zej2wKruAQAFRVU+8IEPGMs4kv66S7cHOnvgbW97m97//vebip84fC1lAdQia8GVBFCP9rzTSnAp+1jqOrDgkG04ZSH9giH//+x9B7hcVdn1On3andvSCQmhhYRqpIZebEgvgqAoTaoo0hFpKk06MfQiiGJBFFEEUToCAYHQSe/J7dNPP/+z3rknfz4Ecu9NQgI5m+cyk5nTZp+z91577fWulxpxXgPHbAaDksEnsKZ7CmU6HJe5Dx2HmFyJsh1a4TJ4k+MpJ6gc05988kmRrxDsEzN8XFK+eJJKfMAAaU5gKCPtSyHY5+pEXDix4WdJSYD5GvkM0Amjp6cDLzz/N7zy0uNYsnge8rkMdAPwzCrVJuju7hQZSmdnWx2oN2SFxW5pGgZNaVjaWGNLOjZWNjwJhvEUWKkUDEODYerSmGjGUipV0ZBrhON48ENXADu3pwsLQbSua71sEY/hyPEs05JlsmKxLIA7nyfjpMiSGKXoVioNx6nBD+hjGoqmPQx9YfBTKQuZdApNjS0olwj2Q3QsqaCxYRi22XpnfHmvfbD9DhNhGv+7hMZz/+Mf/8Dhh38TX/3qV8SiiUt0SUlqIKmBpAY+qQYY3Pbzn/9cgMzkyZOXG+SX1ObaWQMEt0yuRskFpSJ9jVkiIx1bbNLR5OabbxaZyMouBMxxgDjfU19OZpzxYIy3it1SyILTd50sOp99Xh/ZdAatMukQAzy5LzXkZMk5kXjllVckGDQOniW7/VGrBgkwX9l39ZOPlzDmn259y9mcwMXsrjm49JKz4VTasM7wBqQND5Fbhl0t1hO7GFpdD+658kfmOt/YANuuwrJMqEoKCFNLMzUa4rTiiSSFNl9BGML3Ia+UoqgaM5lrCIMI3d0lpKxcHagrDhSl7sBC+QobPgs1l1xiJggP/KjXsSPs1aPr0NR6ymDu4/mQ/cvlIoLQh64TlAfQ9HrKdb7P5UykLIL3ALqaQrHgwPdVpK0GOE6IKNRw4P6H4eijT0Nrc4tIZfhbHnnkERxwwIE47rjvYdKkG2Gaxmq4Y8kpkxpIauCzVANkBylR4Aob2fJEK/5Zunuf/rUS1JJxZkAn7TL74zZCOUzMIlM20ldg39dfGQNzvpKxJuimHITAmmw54yLoW97e3i7MOa0LOTZzOzL6XA0gMOf+vFYSW8zsyWumzTCDPvm7P8mmNQHmfb1bK2e7BJivnHrs01HILj/3wvN47K3n0F5chKa8inLXbChBDxSvG4FdAHxHsnVXKoaA6Ew2LYMKG6Tj2IjCSIA2fab9oA6Y+ef7oSxrkdmmFIWN0PND8aemu0o2m5HjWFYab705HQ25BjQ3N0E1fHFxoRaFIJ5e59R/V2s1pNMM5szAc+sadN8PUKvZvdITMuy6yFtqdh3E83sGh9q2i3QqCyiquLOQ4VfVuladx89kyPrXA0jJugc+O5w89tjlEGSzeWiqiQlf2Bb/ffVdnHP2OTjllFMlAQivJylJDSQ1kNTAx9UA+8JHH31UZAbXXXcd9ttvvzXC3jW5Y2t+DdA6kTptWgbSErGvhc8cPcaZ3p4SEgaF8jgrK6ibYzl14RwzCcYZ/0DGnAw4Afmee+4pr4ybiL33ee3cjwHNtHqkfp52ilxRJ6tON6JYu05cIASb531scrMEmPf1aVg52yXAfOXU4ycepa29DX997I94c9rLWG/sOtAaLHwwYwa62ztR6u5G+8KFMBAhm9IwfEgLqpUqAt9EtVaEriugdFxRNThuFYrqQdVdKGEIS7PgOr5oxbs7e+A5IVpb84hCH6oSwRWwzUBPTZhvgekR0N1TRjbXgHxDHrZdqgN/0xDwzQATdjTUi6fSKeRyefge07KrAso7OrvE65wAnxo11/FQdWtiwUhGXlONukc67RIjRRxdAt+HYdWZc9o4UlbD5Td2LrFsJpcdhAvOu1Z06GGg4Ojvnoh33pqBPfbYDQ/98a/J4PopPKer4xRkp7gqwsLnsJ78ihO2pKzuGiCwoJb1tNNOW92X0qfzU2pHvfBTTz0ladTprLKywFGfLiDZ6DNdA+x7yC5fcMEF+MMf/iDgtT+F4JgxDGSlacdJl5OVUbiCTuDP55mFTLgQb54n4yife7L0HE/jPjQ2gKBU5bjjjpMJKt3M6OhC95b4WLH7FjFCLIH9qGuOt+NxE435yrirn3yMBJivojomuJgx8y088cQ/0TykFTvtth1+/9hdmPrui/Bd4K2p0xH5BrJmCwqdFVQKlLFU0NqSF1eUas2FpgfQjDrjvMnYcWhrn491RuVhe0ugBDYyegamkUa1ZMOu2mhpbkY2k0KtWkIU+XCCEDWy6GTQwxCKokHVNTCHI/8s0xRdOK+VjHzc+Njo2fg5+87lGlAu1TNB0iaRr6lUWmQpLPx3pVZDxCyiTMihGUinM7ItC3Xjtl2DotHyyRcNHj1T64GktGOsn1tTU9hxh69gq60m4O0338V9992PDTbYGIcffiReenEKdt9tL0zYciJyGdZPUj4vNcBgJaaIJtuzLGvzefl9n8XfEQebsW0y6JqOJmt6oQUiWUEClMsuu0yC3JKS1EB/a4ASTibtefDBB5emp+/PMTim8fnjag0zhjLGgWnpV6RwXCZhFrvNsF3GshOCc7L0/I5E2Ycnogy0ZMIs9q3Umsf6cUpXPgmIf9L19teVJQn+7P/dT4B5/+tsuXu0dy/B48/8GS9M+Tc22GhjHLT/YZgxezp+/Zs7USq1Y96cHrz5xjQ4VQWRq0AJVRiaARUhNC2U2XDL4CGoVGiHZ6O5uVkaVk+xDVtvtx6aBgWIggIMRUEum0d3ZwEqVAnebGkiwIlQLPaIW4rtupIQiEy5HzB7F/+dEiBdt0WKrRJVmXnHM22+Z6F2nYnWCbT5RwtFAn1dI+tdFs15KsMkRXRxqe9fd1lRRKpCYK4blLuUkE5bEjU+f/58cVVhkgN2OJJ51KUvegobbrgxDjroYNl/3ZGjMGLEOnj22ecwbdp0dHWU8bUvH4ytJ+wGy0xkLct9ED8DG/B5IMs5fPhwkUPF2Uc/A5f+ub7EejvWhAGkNduaXOgOweydTJdOO9W+WN6tyb8nubbVWwOMT2BsAvskAvT+OoARODMZ0Zlnnilp62lYsCKZqT8qpwTbZ93iuL7KGJcPA3Nq5+nIQpLtgQcekFeWFYm5SID5qn8+E2C+Euu4Zlfx5HOP4cmX/oZUkwrf9LHB2LFoya+Deybfh55FHVg0ey4WLCjBrkES8iiRDjUkrCYU9QlnoeoKQrLbmgHXCREGmtgOKnoVTYNcbLn1cChKFyK/JkGYBKmUmhA0U/ZCz3JquSkdr1ZrUDVNQDk132zCDKz0/Hqkt2GZS4M4uWQWB3SyWuLEBqaR6rVZrDPntGokOK/7n0fQDQNeQGeX+nIYAXxTU7OAdspZOCvI5EyZODDwhEEqTGpgMmDV9wScUyaj65ZMRoYNHQYrxWRGnjBg8+fNQz7fAAVp2NUQw4ethx9+/6cYPGi4JDlKyme3BgjMmYGRqyhxYoxEfrD67qf0CUY9wJptmX7NZN3WxEK97J133imZHildYbKX5NlZE+/UZ++amA30i1/8Ik466SRhvQcy2XvppZck4RGf03/+85/iIz4QQBzbGMekWfyMfxiQc7z+8HXSYpGaefqIs52MGTPm/7SRgbDmCTBf9c9zAsxXQh0zwPLNd1/EbbffgvU32RgzFk3H69NexpAxg7DNDjthyrNvY/qr87Do3QVwe2zUbB+6karruM0MAs9HFAYwdGLnEH7gQ7My8D2y5xpSZl5Ab4gSnGARtvhiC4aP0KGrrkhOyGqzgZHh0jiwmoaw7m7VgUNGO52uu6v0Sk+M3gyeHhuyYcj5YlAUp6BeatGkUJ9uiuyEQJtsOJlxTgi4D0G4otGzXBeGnLN4CQpVae2Yx6hRo8VSMQw9jBo9GiNGDJfkQATm3IdAnROCxYuWIJVqQKlUEHtFRQHCyIdP3Q9CkTrQMKazo4jAV5FNN+Pww47GIQedgJam1pVwF5NDrI4aIDC/8MILhVGK2fIVAVfx4LWqfsuqPv6quu7+HDdmy9nmqZN95513+rP7p7ItV90ImrjKwv4kyST4qVT7WnMS9kUEsgwi5iuzLA+kcFWYdoQMLGX+jSOPPLLfIJ9jajy+c1yOEwDFsTjL6so/fI0kt2iZSG05ffzpVx5PvLntQPraBJgP5Eno3z4JMO9fff3P1nQkueP+q5BraEBPTxXP/Oe/mDZ3NlItwLobj8DIUevjib8+j5mvLQAKgO4oiFSmp2VjE14KChPyIBS2XCxZGFGtGVCER9ehREz4owJqDT66MHp9C1tsMQRKSC153VIxJ/7mHsII9UDPCHArtgRekk1XdV105TpBPJMBeWSqqzBT6d4lMU1APht53FjZAbARE4iziN1iL0tOtxUC8PqkIECxXJIOg9tEYT3REbXojY1NckxmKGXQCWfwb7/99tKBlB0OfVU7O3vg1CKwMng8VVOgqZxk0MLRRzaXEa09wX9Ly2A4NUBFGqqSxQnH/xBf2vOAFbyTye6rowZiKQufgQ8vy/bnemJHAQK12Db0wxnsOJDxL550LjtA9fVcBKtiM9qr8+xLxr9lmS2ek+fnMWJHJV7vQJi0vl5zf7fjb4qviQFjaxpjTl/yU089FWeddZYAnb7cg/7WQbJ9UgNs45RGke2mXIre3wMpHFf5rFLSwokuNej9ZeAHwmwLuuh1bVvWCnHZQM6BHDcB5gN5Cvq3TwLM+yseKo0AACAASURBVFdfS7cOEWLK1H/jmRcfwUabjEGtpmDRwirKFRPPT3kVpWobqk4P2tq60bOkhqCoQaWe3CXILSNCIC4ldSBOmNsL0gWqUwFC+rwe5IGIGTQp+7ChaDXkmxVM3H4dNOZc0ZO7Pq0TPXFgMYyUOLjQspABoaamS5Ih8QWPIhgSCBqJdKSHWTsVTRj1OOAzDiAR9l0itetARq6xVy5D+QgBONly0aArEWynJt8L6AEH9joLX88CWneDaWpsEmDOQBUO/ATr3IcBobxul06RYb1emJiIPu6+7wirzmymkcKAWMphGuF7EC/3Qo+DtNWMiTvsjh+edi4a84MGeEeT3VZHDawsYF6fFKqybBwPeh8Gu8sGTcUazf7+5tg1Jp5ExEzWJx1nWT1oPIEgwGeCkJgN+ygdaX+vbWVtv6YC8ziw7t///rckDBo/fvwaNaFZWfWfHGfNqQG6nuy1117ynNE9qr968/iXsN1T43366adj2223FQkWNex9LQMB0MseO+5nYtJtWRKkv6x5Asz7etcGvl0CzAdQdx3dHfjbk/dhQccbGDm6BTXXx5SXZ+OD97qRSa+HefOWoLtrITy7hEpPFWpoQQ3IPNsIgxoUospeZjxmzgWME/ySGRfXFDLXRJ8MqFShq2m4LgFrCFX3sc2EVmy0Hh1WQrh+Da7vCCtumCm4XiTAvFqqCLgmACCL7tOGrldfTo05pSmBQm9zSwA1Gz9n93Fq4dgxhYw1gTUZcjLmnEYQkBOYE4DT0pEWiL7ni6Y9nc6KhIYTAurIOQmA/C5A03XovdZMnBikLGYaJXso3/Yymr74r9M1huCcX3J+0tCUQ0trPePookVLYNc8ODUy6MMR+hrWHbkhTjnpPEz4wjYDuKvJLqujBlYWMOezS41lHED6UZITstUE7ny+OVD2d0Bi/cRtoj8sN68rdj2KAXjM3sefD+RaVtX9WhOBOT2YmfacbhK0s+MKS1KSGvg0aoDZNffff3+xCSTrvSKF7DtZc465dEnpa1zEQIF5TEbwmkXe6pLMUyUIdKDHTID5ijwBfds3AeZ9q6elW81bPAv3P3gLss0OjGwF3eU2VKrAa68swcxpVRS7NXh2gMApgxRwg5WHrlrCFJfsbgRRDYpDxQZN/Zk5U5HATEo0CMYJTgXEigc4N2RAJrGpgSio67qpQx851MPWWzUgl7fguCX4If3Nmd5Th+fT+FwHwrrXKYFs3SlFE7a8UqUfOo+vUPdSB9wRnVGYHKieLIjJgAQ80J+8NwtnnRGvR4DzPT8noDaMulc5C4NDCTJMMyVSHIkcp486A1l7M5MSvBOQ0MOc2zMolEUymqqqaM5jlr6euKhus5jKpJDJZaBqKnq6u7Fo8RJhzjOpRoQhA2QtpLShOOqoY/Htb31HtPFJWbNrYGUC8xtvvFHaGQefj2LE68+cLsvTBHgDkUDwueQzfe2110rsBJOK0HlheSUG3tyXST+oOWXcBMFmLK1Z3jE+re/XJGBO8MDshqwn2r5997vfXeos8WnVR3KetbsG+AwSRNPPf9KkSeJUtCITadqPMj6CsRvUne+7777L7YsGCqI5/pNs4/7Uu/P9sGHDZBWanw1EQpcA81XfHhJg3sc6jsIQr7/+Mu5+6FLssucELOmZhe5CNyoVDXOm1zB1ymK0LWSa+SI0vQIVOoYPGYkN1huL1159Ax3tnQKwHdeBwoydAR1NKBGJJAkPwXgkDia0PWQgpS9SlphZrzPK3I6oOIKpORg/rhHjNh0Kx10IXfcFMHi+CkU34YcRNN2DigCBH0KLUjD1RkksWqkW0dSSQsXpga/6MgnwvTSiiMCY3jCOaLyFHY80cY5hI3acunRFrkQl2GfSoZpswyyloi/vZS4JpMmmx8ykx6RHTDYUBPD9OltJDTrBuVgzKnRXUcU3vVikxEURdpOTh2wmIwGhja15pHNZzJ41F7qewpzZC9DaOliuP54AIHTQ2DAI4zbeFhdfeC2aGhNpSx8f8dWy2coC5nyuCNxmzZrV+3zWJ4XxABoDdT6XBNWMd6g/x3W7MYLR/28Rasj7eDBc1gWBzzM/p0cx/YN/9KMfSUpsfk6JVmz/uWycRixf4TF5Psow/vjHP8pS9n333bdUs87jkknj4Lmsjp3v2RbIcvFYnKzGK1z8jAMuB9o4RoTnWBZc9/fGrinAnBMfBt7ddtttIgMYN25cf39Ksn1SAyulBtiXxDpxThTjtPcDPTjbKh2P/vznP8sK0BlnnCEr2+wDfve73+H1118XN5iYPFgWmH+cRpz9C7dfdvWb4zMJCdo+jh07Vs7BPpD97rKZP+P+hb8n7nv4ntt8OBYnAeYDvet93y8B5n2oKwZX/u3RX+OdD/6DYWMzmL9oLrwoQrkEvPtWG954ZTYMNQuH1oRKDRtsOBL5bBMMLYO33nwfixd01G0FVQ2e60GN6kvidWAeF6Uu5yBTrqgCvpct/6NBjXxk0iHGjW/GmPVzcN0iDJ3sOUAZu5G2QB18Jk3pSMgUoOjuKMIyUtANIJ0L0VPogu+l4PvUixMom9DMAG7IIFADgUeduQHXrUqDpzMMGy3BA1ntSoXBpxEM1YKucjsmISIDXtf7ssRBJ25Y9zjn31LHF2YcNYxe+0YPZoqyFlOsIQk2yPTHSYjILg4dMRiaqeP992ZAU01hyzWt7khT92f1Uav2IG3l4bspjF53U1x1xU1Yd93RfbjLySarowZWFjDnM8csovQg5nsCZII5DlY77rijZLrjc0IZC1NY056RzyK3i4Oc4za2bIKdusuQJoNZDJgJGAmo+brbbrthyy23XAru+TzHNqME0fw3n2EWDoocAJmN7+WXX5bEI9/61rdkm/jY3Jd5C/g7CLZjr2Juw2vla+zGwOuPZTLUwsZJmvhZbLE2EO36mgDMFy9evHQ1gWwl6z8pSQ2szhpge99hhx1kcvzMM89gyJAhK3Q5HAeZiIh5HOjcwqyj7BPuvfdeWdVbuHChsNsscTuOXz+K6eZ3BOLsH9ifsJ9hP8c+h/r4jTfeWMgEOrPssssu0hd2dnbK2Pnaa69J/8HVP/Yr7KvYh8RuR8uuECTAfIVue592ToB5H6rpmptPh5GqYtDwJsxbshCOq2LevAqef2YaCl1MQ6+ju2sOxo8fjs3Hj8PiBe14a+o76GovQlFMhL6CiHKVXhaOvuV1dxMy4gTgvQ4tEgEaA/J6OOjHFmHYPViWj+HDVQwd2ghdT0NRUujuKaO9pxt+SCcWF4MHaRgzuhlq5KKhIQsoHvywgnK1CtUbgVrFQ6HUDSsTCjBX9AjZTB52TYepp1FzCnXPc/E3jnrTAfvCYlOCo4Ssg7qDSxxEGrtO8N81MoBm3RuZbB87FX4fs5KsB64kNLXmpC5TqYwkIWLMqchRIkgmv1xjFuVKBW1tXbDMNMKADDzlM7ZMcrLZDFJiBcm6VmEZDUhZedx4w20YP27LPtzpZJNPuwZWJjDnM8qBiYMJJS0EvXxlog8OfAS2BLvd3d2gZpkDD72KKS3hM7n99tvL88lj0GufgxUL2XVqQWNGmgMgM03y+aXWmYMYj0uWi891nEyEqbk5iHOwoz0o3xP0EnTyurgtvY15vNmzZ8v3POaoUaPk+rjkHafPjgfiOCMvr4/7cPDmRIPn59I49996663lNxBI8Nr6W1Y3MGfd7rPPPuK8Qrs63pOkJDWwJtQAV+Q222wzkZ9w4r+ihW3/+eefx9577w1myKQGnYXv77rrLpHKxcD8w/IZ7hv/8Tv2Eew3Hn30UQHc7GMI8B9++GFw4s5xloQX+xe+Zz/EtsV/P/nkk/Id+0D2G/Rf33DDDaVPYbKlZUsCzFf0ri9//wSYf0Id2X4ZN999BXItQGOLhVlzZ2HmjE68/vp0LF7kIvBaEbgEiA523nkcXG8e2hYuwaK5nSgVq3BqAVTFEClJ1JvQh37l1JfHtoP/H4hTCsKQxzqTLvaIy5T/bZQE3WSca5KYiMmEmMgzDFUomgXV0BHABMISxm2Sw/ChClKGC12j/hxw6PAiPuS0ZTRQqdpIpXVopg8vcmCZGZQKHvINgxFGDDKty1JIhNct5yKYpoVSsSJsPGUtnHnX/czryYvYUcROGa7ni8ac0hWRyPSy5/yJBAK6oaKpNYOmpib5vlAooqeniEq5Bs+NxHZRN3UB5vR3jyJqyg0YugnbseF7HlJpC24tlN+lawT/BkyjPlm56CeXY7dd915+i0i2+FRrYGUBc67gcJDh80fATRBOuQnZIi4T77fffksdUP7617+KnIWDH0E8B1s+s2SsCGQvuugiLFmyZOnqD59VAutzzz1XADpZp2OOOQbMqnf22WdLUBjPxwx7vA7+m2wVWe+YpWeSD0peeKxrrrkGvAYOiGTH+PxfccUVMkHgNbG8++67Sye6PCct1mLm/k9/+pO4OnAg5fHIfBHIclmc56drybKWjP29oasLmPO+8R7Qd5naW06akpLUwJpUA2zP//jHP8TXnFITTh5XRG8e/za2d1qTcrJN6RbbN/ulF154YanEJQ5oX3bFLJbh8ZVA/I033hBSi6CbNqcTJ06UJH1TpkyRWA2O0Vx9iif27NfI0rMP4SQ/ltN87WtfE6KBq4EfnhwnwHzVP5EJMP+YOrZdG7feMxn5wRlUvRJeePkZzJo1Dz1tGqo1B4bBpW16dltwKjUce/Qh+NcTD2L6++8i9BR4TgCdABnchlk0PSCkbpWgVZXPSJiLrpw6cwGqAbyADib8d90BhYNk3BBj/RgvWTfSEpi57qgWDB2cR6G7gPnzOlGzCUwNeKEDy7DQ1OBjq82a0dRQRtYKEHgBNCONIFLghC563Ipk8axVUmjIDoaVtuBFtgBxNvZBg4YDCpfjbXT3UCdfd7+gxMWxKV0JoMhyfz0AlKDYYOKgfIO4tMS2cAxw7ezsWsqUi3N7WJ/xm6YBzVRhpni+QWhtbZHPXn99Kgw9DUrQa1UHzS0t6O7pgaroaG/rRipVX96m1EjTFdi1GiKfGUl9NDZlEUau1G8UmEinWvHTi6/BLrvutepbVXKGPtfAygLmPCHbSbwSQ4aIHtcEzNSBH3DAAb3ysVAYpBtuuEEGIa7yULvMFRkOjExWQ4DL5V6y7Hx+uQzc0dEhgxzBOUEv078TmJONJ9sVA3O+UmtO+Qx/G7WdBPlckuayNSeeBJ3UmHPApEyD7ZrXQ69kFvolk7maPn36UgbtJz/5CXbddVcB+wwcIyjndrwmDrJ/+ctf6jEZiiL7cMIxUOeZ1QHM+RsYXMfrvvTSS2XSkpSkBtbEGuCYxX6AjDZZc65YrYyyaNEiOS7b8u677y7SvCeeeELkM7HGnK8LFiyQfiSOi+ErVwG5wsb+iuMzyQMCbkr4+B2BP/si9k38now6wXsM1OP8DlwB5PHYX7EP5MobXWS4XxyPQ9DObeL+anm/nWRDHPvDbTlhiAmI5e27tn6fAPOPuPPlagWTbrkFxVoVC9vb8NrUqajYVVhmA+yCCc3woJmeAEC7FiCtZ3HNlVdg5IgWdHe24cwzzsD7702DpujidELAymQ51EAzkyWZbUpAgoDMLrNcqr3ZNyljYRBngAh1nXbgB0uT/sTAg37lBLqGZWDwoCzSloZK0UZXFwM9cnB8F/sd+HVMuu5qREEbLr/oeNR6psEpFZFNmUhnafEYwlECFNUqUtZQfO0rx2HXifth0NAR8KMaiuV2vP/+W3j0sUdQKHfC82uo2gzKDKGKThyoVFxh1gs97SiV6uxdzOCxg6BmTZahIwLremQ4GT3aJ2YytH+kBpfSlRQiJhZSfDQ1NWDTzTZBOm0JMGlsbEWl7GDG9DkCxNva2mXS4ntRPZGSZEWj80uEdCqFUsFFsVDAsOEtDF0Bs5t6LuA5OjKpFtx442344tYTVwrLsbZ2Givzd69MYL7sdXFgWpYx59JznDXvoYceEiDMZ5UD4Ze+9CWRqRCcv//++5g7dy7WW289kaQQ3JIZI9vEQe6Xv/ylbMvALYLJc845BxyoOBHg+QjMyZiTpSfo57LyL37xCwGcdI3hcW+++WYZJAk+7777bmnfZPA5ASCbRbBO/SoHarqRcAD9xje+ISz9b3/7W/mefso33XQTRo4cKef82c9+JkviLFyWXpHyaQJztl9e949//GMcdNBBMulIsniuyN1L9v00aoB9AFfh2EYJoPvjSf7h6+MK2tSpU6V/4XE4aScrz7bBif+VV14pu8TB7HPmzJF/kyFnn8W+h/ITTvT5ngm46JXOYE9O4DmZZ1I/BlJzOwJzjrkkwQja2SeRHWe74/vYdpZsOc/FvmennXaSfop9WgLMV/0TlgDzD9VxtVbDBZdegkrNw4IlHZg7fwkilR7gKkaNXB9LZnegUF6AQOkR/TYCBTmrET8553wc/o29Uas52G33PTFt2vQ6O60RRDoIfbK3DIAMEKm9QZ+RjjCo2xgy8JNAX1H4x3T0ilgMSuS0piIUuUg94lokIpoKL3AQhT5zg8p/KlII6JCiBPjGNw/EPXfcCngdOP+MI9Ex7w1kdR8qJTKaBZuOFekMskM3xjHHnoVNN9sVipJGrVoRT3TRokNFV89CTL7jMixcNBeFYgfKZTLVaVhmFtWqJ6C5Wu1GGNYDP+vJXeo2kFweIxBPc3sjJfIUNnpqwtkpsJOIOxtmKs3QEjGtY+Ox62HosFZxpimXq6hVfXzw/kw4Nhl4urpEokX3vADpNJ0qHHi+g5RlwnUClApF5BoywrpzMlBhBlRPQTbHLKQpXH3Nzdhhu93qQbZJWa01sDqBOQenX//610uDJvmsEBhPmzZNpCgzZ84UpomDE9sdgTpZsuUBc4JpSku4DyeXsSUirdY4WPL1o4D53//+dwn8JEDngMp2zqVyHoPLx2T+6QzB5WrKWwjGyWSxHT333HO4/PLL5Xn/rABzsnGcZDCQlr9ljz32WK3PYnLypAb6UwPsJ9jOCaj/8Ic/DDgW4pZbbpH+gBIUEgoE15xssy2zv3jqqafE3jUO9uYYSlKA/QL7CO7H8ZSJkNim2H9whZDX9+qrr0qcCsH5/fffL9+TLed+BOEMQmefxz+uwPF8jz32mPybYzmBP1cWmcyLbDpBOVcI+V3CmPfnaenftgkwX6a+OJCec/ElmL9gETq7i2jv7IHtEEhbGDFiXZx26g8w+dobMGP2O7DdAmihGBIkBsChB+6Da6/5OWzXxR57fAXvvfu+PPzFYgEpU4emUrpRX2ZqaAb8gCwuvcMJugnMGVypC3B3XFuCG22HYJNuI4Dne4iIXsV6XBcmnUGjlqnAt+nbrENTMgjpj24Ce++7J37zwO9hlzvwg+MPhFecibRiw2AyoLSBglNATzXA6Wfdj5332hueV8VDD96Dfz31N+iWiZ13+ioO3O+74pTy5HMP4a67b0U2p6OxKSez5iWLO7BoYSd8jzr1IkxLWZrGm2A8tnXja7VSRUvTIOi9CYpYJwQUsYNLqVSWiYhh0qM8QL7JwKabbYRcLo358xdgg/XHCmO+ZFEXyqWaMOcE5k6vXzUTN5Edp9yGbL4kaGJVKZQRKeKVTvCeyTDw1UA6NQLXXncTtp4wsX+tJdl6pdfA6gTmfI7JThEMxxp1DoJkrykL4aC03XbbCStGRokDGbWffQXmbP9k4E855RTpC8iUM6CKOmqy9ssy5pS5cKAjE85BnoMy2weBOZd+ycIT4FPT/uabb2KbbbYRyQf7LK5MUb5CbfxnhTEnAKF0hZMK2kcSeCQlqYHPWg1QFseVMkrN2DZXRG/OtkzAzf6GchXqwgmsORmniwqPzX4qdkUjecBAafZTBM1kuAno2YdRZhe7QpGFJ8lAxpzYgTIS9i1k3ONgUJ6TxB/7OG7DPofnIblGUE65Dll49pWMlWFJgPmqe1oTYN5bt74f4KobfomXXn0F1aqLts4ulMpVqBrt/HRhqA479Bu45Lxz0dHVJg89Ge3QA0wd+NLu2+PuX/1SGN7d99wHc2YvRLFYRjplwPd6YOg2Rq0zCGM3Wh+51hZst/0u2HabnaEqaSxZ3IU//vEh/Pa3v0GtVhbG/MADD5bGyMbHGewll1wiDg60abr99tsxb94C+EGAlKEjCjxM3G4nnHTSacjkcrjl9klQdB8P/eWv6OzoxgFf3xVOzyxssclgWGoFqu6i6lWRH7w+rrvpVUD18Ozzv8cNN18AK+OhXHGAoAEnHnceJk7cA4va5+Hsc87EJuM2kqW25qZBGD16IwweNFICM9+Y+hKef+HfcJwKSqUCvjhhW/mj5u3hvz6IhnwGdo1Whh6OPOIo6USefubfePHFF6SOxm3CKPeDsPnmX8CUV17E0888jkq1E1YaWLBgPk7/4TkYOmQUnnjsaQS+gm9/+1t49dUpuO66axCGHsLIB5VClAhR0kLtu2lmxD7SrrniGOMHNgxDE/Dv+Y0wjBR+c/8fse66dT/rpKyeGlidwJxOJgTmsXSCg9TBBx8sAxRTZ5MNI6BmYCbbIHWXZHiXB8y5/Mxlbk7CmTWQchkOqpSyEJgTiH6YMedyNpkugnWy8rHNIsErWXtmHiQw/+lPfyqMOBkyZiHkBJcDOoNDOSB/FoA5nSM4seBEgt7zA0n0tHqe1uSsSQ38bw1Q3sY2z6Br6sFXZllWWx6vLsdab05ueU7Gv5DhplyPAeTECGxjcXZP7kegTrDP/oV9B1lz/pFNJ0tOByoy9ezjyK4zEJT9CqWoJAXIwDOehddDxpzXkADzlXmn/++xEmDeWx9/f+xZ3HLHLUR2mDV3saS1Z4AkH0TfJdtqwUCEUlc3XKfGzPZ1eQr13p6Dgw7cH7fedjMKxW7s8aW9MX16B6q2DytFFrcNX9l9JEY06xjWMhhfO/RSbDFhN9gCIC1heKnDfuzxf+KQQw6RK+JAffzxx8tMl5rzTTYZ25vNMML7772Pww47Eu+9Ow3pTBqXXfZTHH30t5HJpkUOQ3b4jamvYdsvbIpCOcTW238FbUvmYIsNdGw2KoDq9SBAE/bc+3gcevTP4KGEs8/7BqbPmsIrASRhUIDm5hxcz0VHZxXZbAtamtfBNlvvhkMOPgpDhowGFBOeF4EuiosWT8cDf7gZ//rXYxg9cjwm3fhrqEqEn/38h5g28yXMW9CFDTfYCjf/8lfyO0448duYOftdHHTg4TjqyFOQzTZDVZm8xUJ7WzvuvHsSnnjyQUBxceP1d2H82ImYMW0e1hk5HFY6Qnv7LBx66NcRhg7sWlUYdJ/SIVORPEyaQt91Fb7rIfRDkQLphi5gvVzlbbawzTY74Kqrf4mmxhXzo111zfPzf+RVBczJBtElhSCajBNBduxPTlBM9ppsEJN5EJiTJeLgRZ0zl25pM0bnBS4XU//MQYtsNsEwWanjjjtOtqe8hMu7HMQI6sm083wczAiuOeBxGw5k1ISTreLEms4jnOTyPa+DLD2lLPQdpo48Zsw5QSArxnNQz87laQZjcbDl0vOXv/xlGYQpyaln+YUEjMXM3UAYvFWlMef18fdSysOVB65GDCTz4Oe/VSS/8LNUA+wPaC9Ie9S33nprhf3NP+q3sz9gX8a+Is5RwD6JgeVk1RmHQuac7Yn9G//NSTv7QbY77sdYGhIFBOLsRwjCYwaeDDmBPq0geS6SgHR/YmE/xf6M/SkDSvk+kbKs2ic0AeYAprz2Gi6/8mr4sDBz9jzYng9mng+ow64n2oRC8/5yCSp13eKaAviuiyhgQKeNgw7aH3fcfqsM2pSyfPDBDHhBBU0tHiZ8cRjGbjQIpqpgnSFjcMrpd6FUAk499RS8//4Hwq6dRya+o0s8Qxl8xoH6hBO+J9kz2dA4K6fTw8UXXyiN4vzzLsTkybdigw3Wx4svPicZOe+971e45567MW7cJvjZzy7FkNYsCmUf22y7JxbOfQ/r5GvY5QsZ5KwQPSUDx556OXbc7xR0F2fjRz86AMXCTASeDccBUpkUoAOaYSKILASegXxuOC748eXYZOxWWNLWgYf+8hC6e7px+KHHYeS6Q7F48Tu4+Kc/RrUQ4e47H4RlWrj/tzfh7nuvRxBqOO3U83DQAUdg0eKFOOTQfbDJuA1w9S9uRC4zDHffdS+ee+Ex7Ln7vjjssCPQ2TUPZ593IgqlDpx/zmXYcft9xX3ltTf+g1defQ5RVMbf/v4n+G5VOpfQi1Cp1mAySRKp895kTZxg8I8a/JRlIQwUVO0IZiojspatt9kR119/J1SV2vikfNo1sKqAOQcZOqdQKvGDH/xA2hgL2w5ZcoJkAnC+J7PEAY36S65M/ec//xEGiiCZrBJZIx6PkhG2RYJvBn+SqSJYjoNHOXDxfFzSJqtEsM6gKwJzAmQCUib54Lk56PH4nBjEE3EGilLSQZAdJ0nivpTDEJiTeWe5+uqrRbrC557XzleurjFAlZMPsmixXWns6NSf+7oqgDnrhZIevlK2k7iu9OeOJNuu6TVAm0MyyswhwIn1ykyIVU9GWE8aFGcn5vHZZxGkc/LPVTU6tVD+wgk++6iYiCAQZ1wKiT7GyxDI81hsg9yOBAJBPLXqdGIhGUhJC9/Hic3YBzIwm2RAEvy56p/GtR6YdxcLOOvH56OjswfzF1bQ0VWAaipwAxeGSY9vBQFTafoKnGoZWlhbql1mFk+y02Fg45CD98Mdt9+MQk8PvrTnXliw4B2MGZPFLrttAi/qgh8BPQUVTz81DW65CcOGjMHcuXPEGnDvvb+GK668QoDnhAlflAZC14hjjjkac+bMlYhoLrMTOHBGTuD9i6uuxXnnn49jjj4Gt9wyGdRpjxu/qZyfLPdVV16J0884CR1dFeyx816Y+8F/seNmeYwdSekNbRmb8e0TL8ZmX/kOurqm40en7YdqaSbUyIftKFBTBgKdNoZpDB82CrrWiFHrqbNYbwAAIABJREFUboozf3AhnMDH5FtuxJvvvIqGvIF1h2+PE4/7PnINIR7951/w+KNPYfPx2+H4Y45HsbwIBxy0J/INLSIdSafyOOvsM0Tict555+Cobx2LhQt7cPBBh0C3auKcMnny7Rg7dhQm3XIlHnzwd7jspzdg+233RrXWie8cfRBmzfkAqurCNEJZrVBVDZbODKYRNL0eCkuWwDJMWW0IAx+aUvdUp07f9qjxpyuOhhAmjv/eaTj55HNWfWtLzvA/NbCqgDknyPQDJmglcOaAWXfwiWSQIrAlSKe/OAedegZaRdoeJSVxZk56aTNBEDXhPNaFF14ogyGPzfbIoEyyS3zeGMTFV7LYlGrwXGTcqRkn2CUDTxkXGW0yV5wY0COYzyWlMrwuDpDUlccMGZl1LitTPxp7sRPcvvTSS3IM7svsozwvgTuPSbvHOIfAQB65lQnM+Ts40aEGl/VCt5p6gHhSkhr4fNUAATItTfmMc5VtZT3n7HcIsuOg9M0331wkcWSvCbC5csdtSCJQo872xsk5LVcpX2GfQz90asXZZ5HZp5yFx+AqIFlyxq2QfOAfz8OVPTo+UVdOOS2BOt1Z+HniY77qn9u1Gpj7QYTzLrkc738wDcVyFYs7iqi5NqAGMFI6rJQpPuRO2UHgBKiWy4j8GpSIQZsM/KSMxUUQ2jj0kANw152TYVd78NUv74iU1Y4JEwYjk7NRdT0s7lLw5nsOpr5WwPgxm+HY7x6LLbfcDF/4wgRkMilh4Gt2TTRqbBjXXnsdTjzxBPz3v69JA4utimjNNHHiDrj66mtx0YUXixXbKaecgOnTmXl0U9Gd66qB/Q/cH7/+/b0oFirYfbsdUF48DTtt2YrB+QrUyEO5ZODoUy7BNt84FeXyApx7+uGodk+HW+uC7YfosVU0DB4On0mMdBOpVCsOPvC7OGj/I1EqF3HyD49DU4sOPeWh2jMEF55/OYYOy+LV117A7bfeCbsC3Hrz7bBSKs4793Rhzy+77HKUy0Xst/8+6Ohox1VXXY2vfnk/VMoBZsz8AMXSPJHLjBw5BvlGC3948G5cf8O1uOrymzFxu32wuG0avvTVbeWYCjyYBlnOqtwPXiNCrm+EArSYcMiSjIH0Sddl1cNzHAHuDKqlTMm0crCdCKbViN//7q8Yse7YVd/ikjP8nxpYVcCc4JIAmku4ZK7jQCiZsHHlJAx7/fgZeF3Pwktgzn0IjjnQxawz9+f3bIM8Lj+PE/jEbFYsyeC/CfK5P7eNE4DE7BW3iwOj4+BnsUUNgqXe4zEw5nMcZ/qMPcklbuPhh2V5mYPmmDFjhJ0jG0+mjgMnfdJjB6eBgIOVBcxZF5SsMOiMkwbKiZKS1MDnuQYYA8LVbtqgUpe9MkrMlhOAM46EfQsnAGzrcd/BbdhHEIhzIk8pLKV1ZLeZvZOrbGS7ueIXJ0AjzqB0jwCcGIPgnH7jPA9BPv"/>
          <p:cNvSpPr/>
          <p:nvPr/>
        </p:nvSpPr>
        <p:spPr>
          <a:xfrm>
            <a:off x="130175" y="-1439863"/>
            <a:ext cx="5943600" cy="34766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5" name="Google Shape;365;p16" descr="data:image/png;base64,iVBORw0KGgoAAAANSUhEUgAAAuYAAAGyCAYAAACobgEvAAAAAXNSR0IArs4c6QAAIABJREFUeF7snQWcXNX5/p9xn3XfzW7ciRLHgvYHxV1KKcVKafG2UHdaqNAWWihQAhQNUlyKxYEIMeLJbtZ9d3bc/p/n3T35T0MgCdlsdthz2zBy7z3y3JnZ73nvc95jSCaTSehNK6AV0ApoBbQCWgGtgFZAK6AVOKQKGDSYH1L9deVaAa2AVkAroBXQCmgFtAJaAVFAg7n+IGgFtAJaAa2AVkAroBXQCmgF+oECGsz7wUXQTdAKaAW0AloBrYBWQCugFdAKaDDXnwGtQJoqEIlEMHr0aLS0tKRpD3SzB7ICRqMR/Dd16lS89tprA1kK3XetgFZAK7BLAQ3m+sOgFUhTBQKBAObMmYM//OEPadoD3eyBrIDVakVDQwN+85vf4IMPPhjIUui+awW0AloBDeb6M6AVSHcF/H4/jjzySA3m6X4hB2j74/E4fD4ffvazn2HFihUDVAXdba2AVkAr8L8K6Ii5/kRoBdJUAUbMjzjiCNx1111p2gPd7IGsAMGcg8sf//jHWLVq1UCWQvddK6AV0AroiLn+DGgF0l0BDebpfgUHdvs1mA/s6697rxXQCuxZAR0x158MrUCaKqDBPE0vnG62KKDBXH8QtAJaAa3ApxXQYK4/FVqBNFVAg3maXjjdbA3m+jOgFdAKaAU+QwEN5vqjoRVIUwUOBMzp7V23bh3MZjPGjBkDm80Gg8Eg/5LJpChiMpkQi8V2PVfvM8VdIpHYdVyqfDyG+1kOH5nSkc+5qfR4jJTy/NT3eZ6qn/t231R56n3VLvWa7Y9Go7vK4HPVDtbHvqj285H/2HeWk3ocz8vOzkZVVRU2bdqEtrY2OJ1OeL1eDB06FJmZmVIlz2e5qk88z2KxSHnMNpLaB9bD47kvVcPUPnMfj0s9j2WzfraD/Z88efKufqi6lWaqTXvSjWXvrp+6zuo6pGrCelm+Oke1mxpy4/s8j/1samrC9u3bEQ6HMWXKFOnDvm46Yr6vSunjtAJagYGkgAbzgXS1dV+/VAocCJh/9NFHMumOIHXHHXdIPvTULRXQFaip/Z8Hgwra1fkK7ghhCmYJePyXCucK9lLrVfWpMnm8ep4KgHxfDRRS31ewqQYZqYOJ1D7xeerGnNqPP/446urqdgEqwb+iogLXXnstxo8fL+9zCwaDePbZZ2UfJ+Kyzj31K1U7BdFKRzVAUdDO/YRharRo0SL8+te/htvtxr/+9S8ZJKTqr/q0J91UPSyH+xXMK112v8Y8PhXU1fk8Xl2v1IEFz3/nnXfk80NI//e//y3to56pffmsL50G8y/Vz5HujFZAK9BLCmgw7yUhdTFagb5W4EDA/MMPP8Ttt98uTf7LX/6CUaNGfWYEnMekRlhV5HRP/SXYqei0eq6iyaoMBYYqUq3AmuXtDsl8T0VvVeRZwaN6VOcQZgnQjNKnRshToT8VNlV5qdHhjRs34oYbbhDgHjRoEAYPHgzqvHXrVrS2tkrk/B//+Afy8/PR0dGBH/7wh/jkk0/wk5/8BDNnzpR6FWir/qj+qvam3ilQMKzgl31Q0Wi+t3jxYrlOGRkZePnll6UtbLe6C6CuzWeBOd9XEW/qpK5dKjgrfdT1Uq9Ty1YDgNT+8bq+//77koecdbzyyisC6Knaf953QoN5X/9i6Pq0AlqBdFBAg3k6XCXdRq3AHhQ4UDD//ve/LxD1pz/9CWPHjhU7AqGWcGW32yXHdFdXF/Ly8sSmoSCyublZjvF4PHu8LiyD5/IcwldWVtYusCccKpsJ62tsbERhYSFcLpecw/0sO3UjKLa3twv85ebmygBCRY35HsvhxjL4vLOzUywnbAfrZxSXbVHAzvf4nJvD4dgVTebrp59+Gg888IDU8cILLwjo89ylS5fitttuk/Kuu+46fPWrX5XFcficdV5zzTWYO3eutIHH8/xQKCRtIdSyHv5TEf9UWw/7wGN5PakV26sGEArM+d5//vMfeT+1/dQq1QKTOijgsdSatiWew3axHB6vrgPr5jF8n2Vx8EFtqB8/A6o+HqMGPbxO3HgMI/o//elPpY9sHyP7qWCvwVz/dGkFtAJagf1TQIP5/umlj9YK9BsFDhTMv/e97wmk/e1vf5PI8H//+188/PDDGD58OP7v//5PIsMES4LW9ddfL+/TVlFbWyugxwjxTTfdtAuYCfFvv/02HnroIfFGK+CjN/qWW24RMGRZBFlGWlk+IZAwy6jwvffeK55lgh7bw7YRAvm6vr5ewLW0tBQ/+tGPUFxcvCurx9e+9jWByjvvvBM///nPBfY50NixY4eUz7bTZkIYJQA/+uijeP7558V+wlVT2S7uI6Q+88wz0g5utI6UlJRIO1g3I+MEWA5UWN83vvEN6acCfA5U2CdGt9euXYvf/va30n4VAR83bhyuvvpq5OTkSDl8nxH6u+++Wzztyt/+rW99S5apJ8hTz1/84hcCxS+99JIAP9v+yCOPSLvZhqOPPloi+SyP7WH5rJea/epXv0JNTY20UbWderIPLJODDfbrhBNOQEFBAe655x4ZrHGAcPHFF+PYY4/ddceCdxH++te/gndb2I7p06fLZ4B3C6jfiy++KNdyX2wsCvh1HvN+83OiG6IV0Ar0EwU0mPeTC6GboRXYXwV6E8w5sZERzz//+c+7Ita0axCiGSEnnBL4WCcjpdXV1QJg3/zmNwXgCLWMKv/+97+X6DbBj6BKKCQwMppMiwgBjmD597//Xd4vKysTWCagqQg320BrTWVlJX7wgx9IFJflsQ0sj1FZrhZ52GGHSUT/7LPPFuBnhJfwyHJvvPFGLFiwAPTSjxw5UupjG3k8o9ts41VXXYVTTz11l3+agw1CKu8ksBxurHf27NmYMWOGwD41ofecdZx55pmfmqzJvhGyCb/UjRF+tovRdTWY4T5C+Jo1a2QgwbrYJ4I2zyHcso2E4tWrV4MDKII3ve+0i9DTzbKo++WXX75rsMPrwXN5jXh9OAjg9SNksx/UkxpzQEKwZxvY12XLlskxhHnu4+CINh2COwdZys5zxRVXYNu2bfJ+eXm59IltV5NuNZjv7zdYH68V0ApoBT6tgAZz/anQCqSpAr0J5sOGDZOIJ6GYAHzJJZfg3HPPFXgkSBKceQyj1Yy8fve735XI+XHHHSdRV4LqwoULxQdNuCM0MvLKqDOj0IR52kQI2QR0wu3xxx8Pwh7BlZHYN998U2CfkeZZs2bh1ltvFdifMGGCRNRZHicYcrIlYZsWHAL2RRddJPWzHLaP4DhkyBCJ7LIsQjvbQcuMmkzJiPe8efNk8JDqu+bA4cknn5TJnyrarbzojJ6feOKJ0jcC6YYNG6Q+XgcCMqPHHGiwXka3VUSa+5977jm5G8FIPx8J1ox2E+IZHadXnQOU+fPni06cYMo7ABxYcB81p868Pi0tLTjjjDNw5ZVXSh1sMwccauIl27Z582apk2XSbsMoPnW7//775Tn7zsebb74ZK1askMEY65k4caJk6+HAh+3mfl4nXttf/vKXojHvfrCvvCPB58qCpME8TX9IdLO1AlqBfqWABvN+dTl0Y7QC+65Ab4I5bSqMmBN2CXgEREZxGaH+zne+I1FUAulll10moMtI9gcffCBQSWCj7YIRabaJYEh4ZLSXQEe4JzgTvPkeIZuw+7vf/Q60dxDGObny29/+tpxPOwUnXrI+Qh+tKqeccorALK0fjDKzLlpSCNUXXHCBiMbBBCGdoMryOQggMBPeCbWEakb0Cc2MthNyVRpDgimfM6JM2GXEefny5TL5cv369f8TGebAgtFyRqDZZtp9qMcxxxyzK32isgDxGKYTfPfdd0UH1vPqq6+K5eSss86SOgnEc+bMkX1sK2GaAExNqTH3sz+MhjOSTfjndeJgh7qqqLjy9SuPNyPZLI+P7Ashf8mSJRKZf+utt6QeZubhYIV3A2ip4cbjeSeE0Xtqy2tO/RhZ5/VixJ4b20sNCeRshwbzff/u6iO1AloBrcBnKaDBXH82tAJpqkBvgjmtLJzsyAwttF8wMk1AJdwyqk3QZpSc1g9CGL3m7733HiZNmoS77rpLgJZRW1okCOMEeUajVRmUmEBMbzmBnNBPmwQfufH88847TwCY4MeIN0Gbr1MnNKqJn4RCHscoNq0sfJ/lHn744VIegZ2gSgsLo/j0Q9O2QVAn3DISTF81j2PdhFUCLs/h3QHadtTkR75HQH/wwQcFdJlakncReB7tMLwOjJwTrjko4PmMThPAqRs1IGTzOaPUjMbTB09dCceEbOYAZ/0qi4ryvVNLDkQIy9xUBho1ECCwsw/sE+tQudR5/BNPPCHXgnnQaVVRecfZL7aN7Sf0E9g5D4D6sXz2l1YaDk7od+cAgq85KKIliX1VGWaoC+GemwbzNP0h0c3WCmgF+pUCGsz71eXQjdEK7LsCvQnmjJgTzAmJhFLaKQh9BGzCJ6GSMHvyyScLBBPOGGllxJx2EcInAY15rQmup512mjwy4kubCoHz9ddfx8cffywWFQIqJyaqNI07d+4UywWhlqBP2wyjtXx96aWXSoRbZXlR+czZZu7ncXyPkzZZnkodyAg77RaM/jLaTBBmW7iAEAcFKvuJUpyQzLsDnDRJfzcHImpjmbSWEGhpieGkUYIu20ag5l0A2jv43j//+U+BYvrCCbScsMo7D7yzwIEIveIEfGpEjanbtGnTpCr2g8fyfd41oE+ekyupOaPa1I26jxgxQnRiHQRs9oV3EdQgg9ePgxKWQ8sL7UC0zRDyCeZvvPGGDArYboI5By68HmpgQJsNrwl96hwwse2cHEww5+eA15sDAvbzvvvu02C+719bfaRWQCugFfhcBTSY6w+IViBNFegvYP7HP/5RrBlMIUh4ZqYWAjxBkfYIep0JfLSyEDoZuVYec05sJEATemmvYMSW59BDTgsFo7a0sajsL7SErFy5UlYrpXWEEfXzzz9f6iIgEtaVlUNZU+jHJjyr1UFPOukkGRyoRYJSLz9hlxF2Ai3vCjCSTQDdsmWLDEZo72A0n3cWVLpEZWVhdhSWyT5xEin994RY9knBOqGY0XTeXVB3Ihi554CAUM+6OTgicPMcWnxoI+Fr3nEgeDOCzTo5KOCgg3WmrirKaDlzi/PuBNvPrDs8nteBWWNYD6Pb1IlgzsETJ7cSvrkp/3sqmHNSK/Vl2QR+Xh8OLgj9vJY6K0ua/ojoZmsFtAL9TgEN5v3ukugGaQX2TYH+AOYq0kp4PeeccySyzswlfE6oJGyrnOGETkIho9WMtBKcabEgVBIGVSYURqM5CZEgySg4o8iMKBOIGbVVUE/ope2CEV0eQ5ClJUetvkkIJkjyTgC90DyGAwdaYAj2BPXUjW0ggDOqzImthPPUrCqqfbSxMHLMwQjvJjDCzswl7AvhnQMLRroZHeeggf1/7LHHZHDA8jgBk3clOCGV/9heDihYHzVTWtJbr/KE0xZEexHbz7L4j9FzQrLSkJ5zRsFVHzlngOfxWrBvnISrMsCwXt454ORN+s8Z7SeYq8WeUiPm9O3zzgQHBDyfdwBU1hxOMlX2Im1l2bfvrT5KK6AV0Ap8ngIazPXnQyuQpgocajBnxhR6kwm6hGvaRhiJZiSV0VgCIzO7cMEe7me2EwIp4Y5wTmBmpJX5s2mZYJSXoE2IpvWCkMhzeL5aEIeXij5yeqwJorTaEH4JhwRzAjI3wi2hnLBLyGZkl1Fqwj0jyCqPeOqlZx1sG6PdHBDQm81NedwJubS3MFKvIssEXNpGCL5sLz32BHHaUziAUG1hdJsDE7aXEfWvfOUr4k0nPLPdrFfleWeknXqwPrWwEf3jnHxJbzqj30wHSWsKy+EAheeyDLUIkKqHk0+pAftAzz7bwHkD1I92HbaF5TIlJPOl7wnMVTpK2pB4rXnXgMdxkEEPOs/jpsE8TX9IdLO1AlqBfqWABvN+dTl0Y7QC+67AgYA5IY6RXpWfnNFdRkVpz+B7TOvHR0Im3+MjI+GEbUZ+GS1mdJxwrFYG5TGchEhgJCgye4jKZc6yWSYj5pxEyGgvQZjAyONom6C1gzDNiDM95Yz+cj9BkKDJ8unv5vF8zn0EYtpjCN2EcnrJ1URJ5Zemooz2Kr86o8Fq9dFUtVV5hHrlT6fG7C/7wdzde4qyE34Ju5yISo14Putizm/qwH5TJ7WIEG0pHKBwMKF8/Dyf2vFY9pH1sy5COPvPtjFSrQYJfI/XUF0r5atP7Q/LYESb7adfXWV1YV2qTdSVAym2j21nmWw/BwDsA9uiBjG8A8FzqTfLpJ2FxzLrDNvKOlI13Nsnme3TCwztTSW9XyugFRhoCmgwH2hXXPf3S6PAgYC5AjnCMQFJ+bLVUvGMcKtJloQ/giwhjMfxuYru8hgey/NUPvDd4VCdx3pUxg8F0rSCsExm96A9g8DKaDVhn+XyXNbBR2VRUa/VfsI+yyDIq/bzGMI+QZNRd2aQYRn0WBPslc1ldzBPhXnlSVcw/HkrWlIPNSBQZVI3ZdNR2qjINtvMNrJMvqcmbar6Ux9ZDjeWzzZRR/aT56vIPY/ne5/VRrWf7WF5LEOVo/qX2k+WowYoagClPgOqX9xPQGc0n21R+9mmfVn9U4P5l+anSHdEK6AV6EUFNJj3opi6KK1AXypwIGBOkFIL5ygoV/CogFEBmQJABVwKJtXkSQWEnweFShc1EZKwTBgl1BHueC5hlRNIaTtRgM33VblqMJE6YFBtVSDJRzXQ4ARNZlFR0XFl3VBgufu1Ul5pBagqJaB6rUB2d5jfHZKVrsrTroBVtVtFlZVuqcdxX+ogiXWpdhDg1eBDDZYUcKtzdu+T2q/APnXwpDRmv5TGfM5jUiFfDYAUqKt+qEGd6r96rQZOe/suaDDfm0J6v1ZAKzAQFdBgPhCvuu7zl0KBAwFzlQ+bUKwizqkQyP0EZxXtVjCrorc8T+1TQMvzCXGM6vI9VbbyLasIK20TnMTJiY2009BiQYBkjnRaWFTbFIjyMXWwoAAwNauKiqinAjpXtGTOcFox6IWn3519UqCs6lEfBgXFyi/O/Sq/uYLN3c9R9Sk/u8qLzrJUVFz549XAQkX+FfCn3m1gPap+lpUKyalRddbHQY3KPJMK+6n9UXak1LsOPJbvK03V8WoQtHtaStV+7lfAroBfeflTB2Wq7L19yTSY700hvV8roBUYiApoMB+IV133+UuhwIGA+cESgLCl4F1F2D+vrtRo+P60iWCo8nfTp0zLCicjsjwFyWoFTZarIs1qEMIBRF9taiChgJzgu/vdhd0tRWqQsD9tTI34K8hW8L8/5fTVsRrM+0ppXY9WQCuQTgpoME+nq6XbqhVIUaA/gjnBV61gqawPB+OiKXClBvSLK7uFij7zfRVpZ/3KMqNsF8q7fjDatnuZqUCuvOO7R95V+1Ukevdo9r60U9lZUq0m++L13peyD8YxGswPhqq6TK2AViDdFdBgnu5XULd/wCrQH8FcWSaUL/pgXZzdrRkqAk7gZvScsK688SqFoJr0mDoZ9WC1L7Vcto0Dls+bHKksMQqqDwSo1eAj1WLUF/3c3zo0mO+vYvp4rYBWYCAooMF8IFxl3ccvpQL9EcxTYVBB5sESn8BLAGdKQfrUuan31KJGhHHaWAjnqVle+tLioXz3fFS++VS7D9utIumpfvov0sZUoP8i5x+sa7WncjWY96Xaui6tgFYgXRTQYJ4uV0q3UyuwmwL9AczVhEDl+f7rX/8qS7wzQnzttdfKkvAqi0tqhpXUrjDCq6A5NRXg7llhVF08V02SZD1f//rXJRrN5ennzJkj9XFFS+b65j4uwsNyb7jhBln057LLLgMX8eGmLCWfFeFPzcySOjl0d+hNnRipnqsMJ6xHATMfucgPs9Ko95W/nCkiqddRRx2FioqKXdlldu+3arcqU90ZYDnMLc+88yNGjJBroI5RaRL7k/dcg7n+SdMKaAW0Ap9WQIO5/lRoBdJUgUMN5spDrmwYbM8FF1wgi/0QFgm/t99++67sLowS02bC6Daj2GpTOdEVcHMyJydycsEdNVGS56rMK4yGq+wgfI8rcbI+rmZ58skni8edj6zr+uuvlxSMPJ5L0xPWv/Od70gGGPrO2VaVQUWBt7KeqKw0qQMLlqmOU1Fv1S+2n2Wq9vH17kDM97ha6Lx586T71IL9VXnQWVd2djZ++tOfYtKkSbtyo6tc8SqPuVpgKTXC/u6778rKo4T6H/3oR1K+8p2zHradMMxzVKYVpemh+ApoMD8Uqus6tQJagf6ugAbz/n6FdPu0Ap+hQH8Ac+XtJui9/vrr+MMf/iAwyo2rZRJCuWiQAlQCNMGZK40SvJk6ka8JjlxtkqtiMtJLgObqoGp1SwImoZSvFaQyDSKheO3atXJOUVGRPBJaTz/9dFnM6PPAXJWp0hAqsGYKR/aH7Sa4K3glSCrwVpNcVQSa7eA/Hk97DY/lI1+rBXhU9JqaPPzww1L+r371K+kz+zR//nz85z//kT5wFU7efaCGBGnu512B1Kwy1ENNcmXbOTDh3YqZM2dKuewXj6HmyuKj/Oeqz6kpJ/v6i6bBvK8V1/VpBbQC6aCABvN0uEq6jVqBPShwqMGcTSJcEf4IoBdffLE8Hn/88ZKnnFHxyy+/HJdccolAKl8TEBcsWCB2i7lz54JLwr///vsSNZ44caJYOQiyBHcFnatWrcLHH3+M6upqFBQU4IgjjpCosILU559/XuCT5w8dOlTsG4yYs8zPA3MVGV+yZImUz8EAI/WjR4+WaDXbQSgn+G/YsAHl5eXymu3hI+ti+zmoOPPMM2WgwXPoeX/rrbdEGy5qxAh4apYVBeYclDz66KNyvgLmZcuWCWDz9Y9//GPMnj1bwJyDBe5jW9hu6sCc77NmzRIAZ320x1RVVUm7TjrpJJx44omSw53tWL58ufSRVhdqO2zYMNG6sLBw1yTZvv6SaTDva8V1fVoBrUA6KKDBPB2ukm6jVqCfgrnyRxOav/a1r0kr//SnP+HZZ58VAB88eDD++c9/yvvK8kJQJ9ASftevXy8gqzzbhMnvfe97u+wv9957L1555ZVdkM6oMaPIXB2UxxJaCfgs+4c//CGOPvpoKUuB8ueBOcGeq4MySs3zVRSZfRozZgx++ctfyqDj/vvvx1NPPYXhw4cLIHOAwXNpjSFkE7D5yMg3N0Lyb37zG4mIs+9ZWVn/A+YPPfQQHnvsMYF4Wk94vtKGgwlG+9lPPtJ2wzsJ7NuOHTsEypWVhkB/3nnnyYCIbaGmHDCouxOMypeWluLBBx/E008/Le1WCxFxoEQ4/+1vf7tr4mxff8k0mPe14ro+rYBWIB0U0GCeDldJt1Er0E/BXGVh+dvf/iYwzggsQZZR6LvuuktaTVvFhAkTBBoZOeYkzZ07dwoknnXWWZg2bRoY9eY5hFXCMiPinCTJclkHPeFcvfOll14S4Gdkm+UXFxeLl53HEOgJ63y+L2BOyOaEUAI5AXfcuHFiBSGEE24J2yz/vvvuE7AlsHMwQaAlTB955JECzm1tbbjtttukHQTqX/ziF1i4cKH0mYMUbp8VMSekM6LONhNU+ciBC+8ojB8/Hn/84x+lz//4xz+kz9SOEW+28cMPP8SQIUNwzz33SOSdK6lu374dgwYNEh1454J2nu9///sC5QR9RslXr14t14j9+fOf/4yxY8ceku+XBvNDIruuVCugFejnCmgw7+cXSDdPK/BZChxqKwtBm/7w1tZWiWATAi+99FLJhELLBKG3srJSMqVwEiiBkoDKCC/Bk5B45513CqCvWLFCwJpge/fdd0vE+qabbhL4JLj/7ne/E4AmYBKSCcy0cTB6zog5t/0Fc4Ih20/7B+tjm7ds2SJWEm6EYdpCGLXnoIODBgIw/d9sC+Gd7eKkS0L073//e4H0q666SrRglJt+b5VTfXePOeE+FcxZJz30F110kdhiCN2MuLPPHETwetNOwzsML7zwAp544gkwk8szzzwj7eXdAdpsZsyYgV//+teiNaP47B8HQrTosFze3bjxxhsFzDlomj59+iH5kmkwPySy60q1AlqBfq6ABvN+foF087QC/RXMCVa0dLz22mti3SDo0VNO/zPf52RGRmdpuWCElwBOuCWYM23h2WefjWuuuUa6R7sG0xgSlBnFJUSee+65AsvM9PKNb3xjV4YWHsO6aGNRPu4vEjHn5FJGmOmHVx72mpoaiVqzrX//+98lOs5JmIzo05Ly3HPP7VrAiG2gP54ZUNhHQjTLueOOOwSY//3vf0vfUjOn8HWqx1yBOfvBOlW0v729XaCedhq+R4877yisXLlSQJuWF042pdYsg5D/3e9+F0uXLhUPPgdCHLQQ9PmPfWQUn4OoVEsMBxMcIB2KTYP5oVBd16kV0Ar0dwU0mPf3K6TbpxX4DAUOdcSczSIkMzL80UcfSStVCkU+V6td8vkVV1yB888/XyCVEWECMAGdzzlBkRFhWjgYMad9hX5u2lEYHaZ/msDPiDthjlFfnqNAlhMsvwiYs5xvfetb4s0uKSkRSwcHBIyQsx5aakaOHCmPBHJaTjjYUKuOsq8cOLCM2tpaSXFIvzrhmbaR6667TtpFgN4XKwv7QyDngITReA5UOCh5++23JQLO/YzWc2InwZxtUhNIqQfvGBDeOWGUFhpCOPVk+xglZ/t594J3B7ifkXjabnjn4VBsGswPheq6Tq2AVqC/K6DBvL9fId0+rUA/BXNOjGSWEC4kRJAk4BFWU7eNGzdKNJzRaVovuJ+2F1pcGC0nwDKyy8g1o+IESQXEt956qwA/rSy0vBCkuV199dUCqDyeFhI14fPmm2+W8gjzF154odhKGEVmHnPWywi9sticcsopePHFFwXCmWaRUXrCLevgcYRgere5UA8fGTHnccw/rnKosy0Eb9pcGFUn2NMyQuClHYdQr/K2q4VbhQdwAAAgAElEQVSTeA4j5pz8SU3oXydcc+OghVYZvsc62DZaV9gvTpKlD54ec1pjWAZ94vSdMxsLB0G0DjH7CsGcwM0+vPfeexJ15zmM4Kt0kvTsUxMed/jhh+/qk0qx2BdfOg3mfaGyrkMroBVINwU0mKfbFdPt1Qr0KHCoI+aEaGb8IBjSy/z4449LdDh1e/PNN2WSJiPGtIYQdOlDZ4SZYE3YJJDS2kJvOmGNkMzUh4w+My86N67eScsFLRm0jxCiCb9lZWUSQSYg076houdnnHGG+LwJ5jyXdRC4GUXmewRzRpwZnWckmZMsmUWFZb7xxhtSJ6PKnMBJ6GaknIMBDi52X/WTbedAQEEvJ5Eywq3ykytNOHhRWV6oFcuhH1zlQmeqyU8++UQGOZxYygg4AZ0DH9pP2H+mUORAh+XTD882U3/qSzsRo+vMxEJdR40aJRYYash62Q9682m5Yd/VOWyDmi+gFnTqiy+ZBvO+UFnXoRXQCqSbAhrM0+2K6fZqBfoJmDO6SrsFbSjMmMKJkLtDKyGSlhVCPG0UjN4yrSKtLARzAi3BlHYSlkVYIxzT201wZNSYHnaV6k+twsnIMeGTbVBgzsgyn3MjmDNyzqwptMSwXB7PXOW0mHA/vdqMyjOyznIJ1gRd2kR43Le//W05jpNAOeGUvvHdwZznEaR5LEGZYMsBBvusVtlUiySpqLmKmPM8AjE1I7xTI57PPrAMRtSpARdu4sCB+xXsM2uNqo/toxWHWWw4qFG2GWaKYa5zRtI5eFADBPaRG+8eKJuQum7KHtQXXzIN5n2hsq5DK6AVSDcFNJin2xXT7dUK9BMwJ3S/+uqrApdTp04V77LKPKIuEj3otFPQ48zJkyeccIKANi0jtKjwHJ7P6DbtIoRPRriZdpGQSCCnZ5uTSBlRZuT3mGOOkYg6z+GkS0a9WQYnPTJKTDClbYN3FGjr4LEEeMI1z2EWEgIr3yOc09LC50wzyPbRp82+sQ2MwLP+NWvWiMdd2VxU/1T+cdpPmB2FbWZkmtlcGO3mplZCJRjzOSeIskwey7Zy4z7WR+sKByUEdAI97wxQA2rINnDwQMsMI/mM7LOPBHmex+fM+b5582YZRHCwxPSOfP3OO+/IYIN9POqoo8RKRLDn3QKmVlS50ZV/vi++ZBrM+0JlXYdWQCuQbgpoME+3K6bbqxXoJ2CuvNZ8JNiqLC2pF0iBq4Jvep1Tl7hX5xBYCaMsR02WJCSqJeXVsvIqE4t6JMgz0wsfFfiqqK8CXz6qspXdhG1gW3ieyh/O8wn/jFQTcrmpstgOlQ1GQSz7xvc4yKBfnpF3AjP98NzUOSxXebdVxhfVb9avFv1Reqrj2S+2h4MPtbCQirqrvrEOls1zWRb7xfMJ9dzYX5UjXV0XZanhcSxPwTgHANSprzYN5n2ltK5HK6AVSCcFNJin09XSbdUKpChwqD3mA/ViKD82J2QyOs5INAGaoEnv96HKC55u10ODebpdMd1erYBWoC8U0GDeFyrrOrQCB0EBDeYHQdS9FKlWL2WUmb5t+rcJ5oxcMx0kUx0yEq+3vSugwXzvGukjtAJagYGngAbzgXfNdY+/JApoMO/7C5maKpFWEHrRlU2FlhM1kbPvW5Z+NWowT79rplusFdAKHHwFNJgffI11DVqBg6KABvODIuvnFkqYVB55Qjoj53xUXm+V+rDvW5Z+NWowT79rplusFdAKHHwFNJgffI11DVqBg6IAfc3MUMJl1fWmFUg3BXh3gSktf/KTn2DFihXp1nzdXq2AVkArcFAU0GB+UGTVhWoFDr4CtFFw1UvmBtebViDdFOCdBi74xJVVucKr3rQCWgGtgFYA0GCuPwVagTRVgCn6XnjhhTRtvW72QFeANiCmZ8zNzZW87nrTCmgFtAJaAQ3m+jOgFUhbBbgYzi233IK5c+embR90wwe2Alx9lAscaTAf2J8D3XutgFbg/yugI+b606AVSFMFCOZcUv64445L0x7oZg90BQjm/PxqMB/onwTdf62AVkApoMFcfxa0AmmqgAbzz79wXP3yjjvukJUzuRT9eeedt+sErn6pJh0+/PDDuPrqq2VhoO9973tp+mlIz2YTzI899lisWrUqPTugW60V0ApoBXpZAQ3mvSyoLk4r0FcKaDD/bKWZtvD111/HZZddhg0bNsjS9EwvyUwg9DU7nU58//vfh9/vF3hn1Pamm26SBYL01ncKaDDvO611TVoBrUB6KKDBPD2uk26lVuBTCmgw/+wPRSgUwsUXX4ytW7dKOsmPP/4Y27ZtkwWBCOcPPPCAZLS57bbbMG3aNFDL559/HiNHjtSftD5UQIN5H4qtq9IKaAXSQgEN5mlxmXQjtQKfVkCD+Wd/KqLRqETLhw8fjjPPPBPnnHMO3n//fYF0ZgMhkJeVlWH58uWora2V12+88QYyMjL0R60PFdBg3odi66q0AlqBtFBAg3laXCbdSK2ABvP9+Qy0tbVh5syZuP/++yVq/uabb8rzGTNm4Ec/+hFGjRol3uYtW7bghz/8IXg8vebMra23vlNAg3nfaa1r0gpoBdJDAQ3m6XGddCu1Ap9SQEfMP/tDwcmEp59+OpYuXYr169cLfDNqfvfdd+PnP/85GFH/9a9/jbfffhvnn3++RNa50A0niuqt7xTQYN53Wuua0k8BTlLnfBnOizkYG8tWG5+nvk59n/Y/k8l0MJqgy9yDAhrM9cdCK5CmCmgw/+wL98gjj+Cxxx7DK6+8In9s6C13u93o6uqSiZ/8I8Pl4HNycuSR9hYudKP/+PTtl0GDed/qrWtLLwUUKMfj8V77bSJkKwhX5ac+sq7dN7vdnl7CpXlrNZin+QXUzR+4Cmgw3/O1Z5R83rx5uO666zB69OiB+wFJg55rME+Di6SbeEgUYLScG4MFBOfetNntDuasZ28R84MVtT8k4vbzSjWY9/MLpJunFfgsBTSY7+2zkQR23ak19DxPAIae89Q+g3qDh/BNgzwa5H/dr7u37nf5B8xgMO7ao87oPqq70O7/8lgDDIb/f7sYci7/CAIGowHJBJ+wnu4t0fMHOJFMdJfA3ap2ObG79O6oV09N/7/A7ppZR6o0PfVJxdyv6keqnz4JAws0At01d2+p9SekUKO819O9/+kxd8u+FD1Tm7Gn5xrM96aQ3q8V6F0Fdrer8G5h6rb7a+7TUN6712BvpWkw35tCer9WoJ8qoMF8zxfmpJNOwqbNm2Sn0WCA2WAWoIzFYzAYEv/jo1S3dY1GE2LJRA80J2Ewm4F4HMRvQw/AxhMJJHvg1NgTxWId3dEsIMnbzT3gTog1mc2IJw2wGoFYNNYNzD1szWJYJ28bsyzui7EcM99jpKwbrRUY8zHRA7zkZ5PJiHg8ASPhXso1IGkwyglGQn0ywf/DyKJhAPk/aeCLWM+AgA2XnT0Dh4TUKAMTtlHqMsrAxJxgmUlEud/sBOIxmE2sD6AmrDYRj2HtmjWwmMwwm0wwUJB9AHQN5v30x0U360urgAbz/n9pNZj3/2ukW6gV2KMCGsz3/MEYP3481q1f2x3NZTDIYILJZEY8FgcM3dDaQ6Hd8Gs0Iinv7RZK7wkwm4zdEEz4NZotMBDiozGB92Qs2h3+7oF6nmK32xCOROUckjFh3cw6CPa7TbBiZFwAPdFTniEpUKwGDARyI6PQSQOIzsoDL7e5GenqiZYbOFBgrJtBcAmls58qss5CODgxAIloT0i8G7zlPeknfaVJmE2AKQ6EZTBj6zknBDNisJmNCMWSsJhNMsjhgCKeTAqcc6uqqoLD7oDT4YTVZoWZg5u9bBrM96aQ3q8V6F0FdgfzvYH6wZx82rs9+/KUpsH8y3MtdU8GmAIazD99wXkb9rDDDsO6desYLofBZJGIMcjkjPIyas7otoCoid4RgWBCtthHEnHAagEI3kjCZGHU2CAQGg6EukHYbAEIxjZ796OEo4nNCbnlK7DK9y22nn1JiTIbzWYQoOPhcHcoOxGHwWJBMhbvAfHuiL3F5UIkEOjunEA5q+2uNxmJdL/PQYLVioSU1WNJMZKw49194HOJxCeAWAKwWLuBPBbp7oOa38V2iP0lAYPNjGQ4DDNPMdkBoxsgoBuiQLQdhkQc1u5mw2TqjsLH5V+3t2XJkiXIzMxEdnYOMjK8osXefLEazAfYj5bu7iFXYE+ZV1IbtbuVhcfvyyD7kHfsS9QADeZfooupuzKwFNBg/vlg7nC5cdRxx6OhuQXDRoxCa3sbTMYkyoqLMGrkCCxcsAhOlwcbNnyCY+bORTgakQwt/kAA27Zvh6+zA4dPnoBTTjkZb775FiLRGLr8AdTU1qLT14WSklIUFhZj48ZNyPC6wJj1Beedg8WLF+OjFasQjsVRMXgYdlRXIhwNSwYYpmPcsWMHHA6HRPC9GV6EAkGYIjE4XS6YbVbk5uehpbUVyXgCgS4/vC4XHE4noonu7DIC5QYDPB6P5F+3Wruj08FYFNF4TPpoMgCF+Xnw+bpgsTvAmwXk5/LCAliMRjitdjQ3NaG0rAyd/i58tHIlZh4xC431tZg24TDsaI9hTVUruiIx2JJBlGfbMHF4KeZMn4zaHTXwtflQW1eHe+65F20dnXIhnn3uOeTn54sueXm5YCYHDeYD6zdJ9zb9FdgTmOtsVX17XTWY963eujatQK8poMH801LSsz1hwgSsW7cenqxszDjiSHQEw4gkExLNDQb8sFuMMBuArMwcFBYVY936dRg5ajQqqyrR3NyMopJiBEMhOOw2ZLrtOOHEEzF//rPYuGkzsrKzBdAFst0ebNm6HWaTRaD84gvOQ11tDerq6rDy49XwZGbD5fFiU+V2JI0QGM/Py0dzSwu8Xo+kbiS82q1WOGJJuF0ubN6xDXn5+YjGYijMz0dbcwsK8wtQWFSEVevWorOjEyazqRvs43H4/X75V1xcjFAsjlA4JB5zRranTpmM7Tsq4esKIBxPIhyOIMvhQllRIdqam9HZ3iaAX9PYgITZjFlHHgmT1YzsrAx8UteBDTWdsDgcGJSXgQxjCDWbV6MkPxt53iyYogYsXrQIHy5bBpvFikg0gsceexQFhYUoryhHQX6BtHFvf9B1xLzXfg50QVqBXlFAg3mvyHhAhWgwPyD59MlagUOngAbzzwbz9es3wO724uQzz0RHKIK2Lh/cXo/4o5PRMEy0nZjtcLhc6Ghvx+AhQ7B5yxa0tbfB7nQgEomI77y0MBcjR46U6HAikcT0GTPx+BNPIhKNYubMWdi4aQsi4Riys7yYMuEwrFm9SqC6rb0TM2bNwbbKnXh/8SLxsXu8HmRlZqK+oQH0iDPKXVZWhngkgvHDhmP5iuXw+btQMqhMYJuR8MbaOowdNQbZebl4d9Ei6TBtLQ67XaDX5/NJhH/c2LGorqlDOBKCxQiMHjkcBfn5qK7eiZq6RkRiCcTiCRRm5aIkPx/Brk6UFOYjEAqifOgQLPjgIziysmCyWfGVU07BY8+/jiZ/Qrz5+R4rajevQaSzFXaLBf72TpTmFSLg68Ta5R/JJNlkMoZ58/4lAwiCeWFB4a588Z/3DdFgfuh+P3TNWoE9KbAnD/re7nxpJXtXAQ3mvaunLk0r0GcK9Dcw5w86F/Xhv+3bt+P666+XVTavuuoqHH/88bj88svx0EMP4bzzzsMFF1wglo/S0lJ4vV4sWrQIr776Ki655BJ5zYg0V+8866yz8MADD+Dxxx+XqPAtt9yCjo4OzJkzRxYF4kJC1157LX7xi19g8+bNcm53xPwTODKyMXXWbJhcLnRGQgK9WRleRPxdcNqscDk9Mrnxq6d+FWaLBU8/8wyampsl+muxWmG3WnDUnOmw2W1YuvQDjBozGuPGHYYnnnwK23fswPTp0xGJxNHY2IKO1hZ89eSvSNaXVStXYev2HXC4vPBmZqFqR5XYUhhNFpD2d8FsonfbALfbJXaP0SOGYs3atQhGwxg6fJi0I+D3IxIIoSi/AB2+TkSStJlbdmU9iUWjYkFn1J2Q7+v0ITPDyxQwGDFsCDxuF6qqdqLTH0A4lkA8nkR+Vg7sJjOaanfiiNnTUVJaiuqmBrz5/kIEWb7DgRtv/QH+9s9HEUlakIhEkOeyon77JrisVjhdXtTV18GMJOxGE1a9/55kegFieGTegxrM++zbryvSCvSNAirrU9/UpmuR4EtybzMBtE5aAa1Av1Sgv4E5rRUnnniiTL4855xzUFJSgqOPPhpPPPEE/vOf/6CyshJ//etfMWPGDNx7772yKufq1avxq1/9ChdfdDHeffc93HzzzRg6dChOPPEEXHbZZXj33Xdx0okn4c677sSdd96J0047DQ0NDbBaLSgtKcFPf/YzrFixAq+99jrOPvtsyXAyYcJhWLt+A1zeTBx/2ulYtWE9YLfC4/Vi6uRJcNvseOXFF8QPzYmLM2bOQDgclrZ4MrzYunWbwPPUqVNx5umn4eVXXsHSZR8gkTSgvKJCot/1jQ2YOHEiLGYztm/ZjoK8XJQPKsOqlR/B19mJ4pIybNm6DYOHDkNHcwdikbhEkbds3YphQ4dJNHz58o9QXFIsXnZGuqPxKOJIIisrS1ImMmofDUeQm5MjmWDMThf8vi7JdR7nxFGDQQYRHq8bFqsZ+dl5WLtqDbxuFzIz3GikRSWRgNFkgcFkhj8QxGGjxspgJBYOIRYOIBjwIW5IoqnTh6zCYkyZdQRWb9wBfzQOq9WBUHsrDL4OdDbUorS8Aq3+IAK0+ZiN8Le3oWbtmm4wT0TwyLyHusG8vByFhTpi3i9/NHSjtAL7qYAG8/0UrBcO12DeCyLqIrQCh0KB/gbm1KC2thannnqqRJMZISdIr1+/HqeccoqA9tjxYwWgGQ2/4PwLcMvNt2D7tu145pn5mDfvEZxwwkn485/+iA8+WCbp92644Qawn08++aRE2hmNZ8aP4SOH46YbbhDLx/0PPLBLfiZbmTBhItas/wSOzExUjBiGUYeNQ019nfjDhw4ZgrGjRmP+U0+hM9CJnLxsTJkyBdU7d8LpdAkU19XVik1k8pTD8d6iZdi0aQv8gTDCkRhmzZmNroAfzW2NiETDGFxaihyPG06HA76OTthsVixcuEBmWs6aNQttra1wuDKw9IPlEm2nxaaspBTZ2VlYvGgBMjLdEuk2GW0C67S4hEIB8Wc7nXZEo1Hk5+eBmRcbW9oQDkVgs9kRi8cRjYVgMCWRU5AFm8MKX1MXzLAgKysTBQUFWLt+LQIBPxLMd27qXhiopKAYgVAMERjh87XjsJGDMWJIKd7471uAw4288lGo7kwgYoyho60ehQ4HCo1GWGMJbK2pRiLTBZ/PD2siiWBnOxo3rIPZZkHM78e8h+ehuAfMeXfA6XRqj/mh+GHQdWoFelEBDea9KOY+FqXBfB+F0odpBfqbAv0NzJ977jksXLhQYJKA+5WvfAWXXnopfvzjH+PGG28UqN68dTOemf8MHnzgQcyeNRvLPlgmlhe3y4tvXXMtzr/gfLzzztuYO3cubrvtBxLJ/sff/4GXXn4J3/jGN3DFFVdIxPysM88UwL/065fiyiuu3HVp4omkRMzXr/0EGZ5MHD5jOmYcOQfbqyrFAsOofvWOStitNjg8dhx55BEYOmwoqndWix2EcLx161bxSXOyZFcwhvrGJixetFRsKRMmTUaXvxNVNVWoGFyO7IwseJxuvP3222J/YZ8f/fe/EQ5HccbpZ6C6pgZ5gwrw9nvvYOiQ4WhpakaGx4tYJIQdO7Zi6JBBaGxuRsLkhNFkhsNmRzIRh9vths1qwdSpk/HJ+vVobGvF+m3bEPSHkOH2IhwKS95Cm8WI7OwMmIyAvysMm9khUXJGrOmRZxYXRtZpoaG/fuigIahraoHV6UJV5VZ4bAaceNxRyM7PR1fcgLVb67C9nplcjKgoyYGvagcmlJRiSFExmv0+rNiyEVt2VMFuscKKJFYuXgDE2JaEgHmRgHkFCgsLNJj3tx8M3R6twBdQQIP5FxDtAE/RYH6AAurTtQKHSoH+BuZNTU3YuXOnyDF69GgBXUbLCZmBQEBgnRlFgoGgABxX5xw3bhy2btmKQDCIiooK1FTXYMTI4Vi7Zi2GDRsmQEkQ5/NwJIyqyioMHjwY3owMbNywYZdHXV2DeLInK8vadcjIyMKco45EaXk5rA67LHrDBXCCgQA2rP8Eo8aMREZGhrSTwO7xuGVQ0dLSKoDO7Cjt/gBWrlwNi8WGxsYmjJ8wAQ2NDYjGI+j0tSM7OxfTps3CmrXrUF/fiFAkKv7yUCSGrOwcjBs/HoaMDDS1tWNQ6SBEgkFmT8eGdavR2c7sLHZYLSbJ7sIJnRkejwC53+dDfm4Ojjt2LpYuWYKtlTvQ4GuXPtktdkSCEYT9ATitFljNJjjtVtQ1tsBitQsQM+JOnbtofUnEkZuTi3AohGyvFy0dPrgyslBXUwmnOYHiwmyMnTAJjtxivLfsYwTCJuRkujBxVDmCNVU45/jjkO1yYktVJdZX7cB7Sz6C0WiBxQC8/epL3aupxuOYN0+D+aH6LdD1agUOlgIazA+Wsp9drgbzvtdc16gV6BUF+huY90qnDrAQeq8nTpiAtRvWw5GVgcnTp2P02NHIzcuTTCout0vyeb/++muYNWu2RJWZeYQb0xdyUZxRo0ZJ1Jxe8g5/F1Z9vBoFeUXi0Z42bbpYVSxWI/IL8yRTy9FHzcWKFauQNJqwccs2GC02+INhRONJjB47DhF7AQxWDzpb29HR2iqpGj0OCwKdLWhtbQDiIRhD7eL7pmc9PycXoWAAVpMJbS1NEt0PRcIwmLnUvVkGCWarTXKUM195JOjH8GGDUdfYijCzvZjMSMSTMriQ7DLxJGxWm6SCLMjJRpvPh4KSMnS2NcLXWg+71YSE2YKMkqGImF2Ixc3ItBswZ8JIOEKdOHrqRORmZuL5l1/B8rVrEYgYMGPGkcjO8OCm669DPB6RxUMfnjevZ/LnYBQWMGKu0yUe4MdZn64VOOQKaDDv+0ugwbzvNdc1agV6RYF0AXNaK7Zt2ybL0RuSXByHC012r3LJ1SNl5UmuXilL2ycltzaf9qw2L4+yGblyZ/fy77LJ0vU8r/s9WYg+nhBf+8Ztm2HzuHDiV09BS3OL5CUfMWokBpUPQnVtLYYMHYoN6zcIsDJaHg6HUF/fIFlSDpswQRYaog3E5rJhzZq1yMnORyAQQlnZIGzdsgmDBpXA43Whs6MdzQ0NyM7JRW5eEXbW1cHhzpAVR5ta21BQWIyAKRdtXVH4O7sQC4WQYLrGZBSmZATFRXmor61EuL1FViW1mEwYXDEIkXAYDbW1iMUisFmtiNLC4nDDFwohp6AAvkgEgWgYPl8nnA4LRowchtraerS0tvVAuR2xREwmcMZiCcnmQt98YV6uLAjEDC0jh5ejo6UWbpcdDR0BdCSsgDsbJqsFY8sKMXFQPjqrt2LU4DIMHzEcFocHb779Hp577hWcf+5FshLorbfeCLvFjHA02gPmxSivIJjnazDvlW+5LkQrsH8K8HdW5fSQVY13/YDuXznqaA3mX0y3AzlLg/mBqKfP1QocQgXSBczp7WYGFEZvDTB2AzWXgBfyJlRz0fukRF0J5THyeTd59wB49/uMTne/1b23eyl5HkY4V/TOR/5LyADAYjIjGmO9rAEwmJjBPAmj2YxYuDuzSYJt6akruatmlpGE0WKQFToJuNEw0wJ2L3tv54THWET84AYOOHoGGUkYJQMKM7hIe02m7n/sN1+rgUgyKikGYeR7CSBh7y57lyYJGYjQuy1vJw2wJE2IGYySlUX2sViWgRiMjHqHouygZHDhAMbudGHE5MlIGExSdU5unqQ/ZE72aDSGyRNHY9rEsSgpK0FHNImnX1+AhkAMngwbpg0tRz7CeHbe/SgrK8A5F1yIwcPHYcmS5Xhk3uO45qqrEezy4fYf3CrNZ7cYMS8q0mB+CH8SdNVagU8pcKBgfaDn60uy/wpoMN9/zfQZWoF+oUC6gHl7e7tkCSGYw0LbSA9YC9ERMk0CoMae9xNCnAq0U6RmVJ2QG40AhngPxLI4Yzf4Jk3d/+TcmKTxS8V1I6HWaECC6UkEeK1AXEH+bpdUokwJGKxJJKOEXxNgsMhiOrLYRjKGZJLJDXs2AeqeQYKMKXhMz+DBFJHmgWMQdQLbwPfi3e8ZwEmf3YMBGNi2HvimRvI2+2btfs7zeAx9LPEwEI3C0S0hYjzcZEQsmYTN7UFWYRGGjh6NypoaGI1mFOXmo7JyJywWM2ymOKZPGY+TTzkZn1Q14Pn3PkTQYEFZUQZOnzENpqYarFr8DiwuC2bMPRZDRkzA/KdewpJlS/HV078Kh8WMW2+8QVYajcU0mPeLHwXdiAGtwO4Qnfo6NYq+PyJpMN8ftXrnWA3mvaOjLkUr0OcKpCOY2wtzUTpmlDhXuGBNoNMHu9mEnIxM4U0uqtNO1ozF4XK7eyLlCVhsNjTW10uku5De7mQAwWAIZpMV/q4QQqG4wGuGNxfJRBL+WBeSlhiSsThGjxyNmp3V8HX5EAiHYPe64A8FYYybkOHJkAh0F7OWWCyIxxPiQ+dkVavVjGgyCKfDCYvFgXAgLBYcRqOjkSA8bgciCYPk/Gak22wyyUTSQJcfZrNJ2h6NRmDi5NJYAjabAxwcMOUhAdxmoxc8ArfDAXeoewDAaL7T60JXKIBAOIicgjyJ+JscbnREjQiGgoiFw3BaTPCaDajIzoQ3CYRampBgGxwOPP38S0iYDEiYTCgYPBiOjAy0+/1wuDywJswwW6yIRcMYUl6M4RVFCIbDqGzpQkPYAos3G65kFybmZePEcaNRnOuCwWlBSzSBrZWNWL18I5Z9/BEu/saFmP/UE1j8/vsAg/9J9Ez+LEZ5+RC5Rtpj3uc/CbrCAa6AgmjaB5l6VUIDySRCoZD8vnFi+EFnBWkAACAASURBVP5uGsz3V7EDP16D+YFrqEvQChwSBdIFzNva2iR9HyPmxZMm4KxvfwudXT5Z8IcgnAiHMWxQOSzxBJrrG2DzerC9qgaTps1AR1cArR0dsFrM2LJxPWxmIw6fOAajhxXi/YXLYLR5EIqbsXrdZhQWlkoGGC7KU1tXBYs9jqlTxyE/NwubN1fik03VsHtz4crOQFV9FZKRBFwO5i7PRF1tLbKzMhGVzCUZaG9ugclsgM1rh93uENi3mCzo6uyA226B2RCH121HQ2cIzWGz2FZcDqdEtFm/0WSSLCvhSATBUBgepw2mWBglRflobmmD0eqE2cLMKX54TGYUtocRjsZRH/Ajo6wArb5WdHW2YuzI4bAZjTC4c1CVdKO2rgbxeBhFmW7kmoHROdkY6fUi0lCP+mAIO5ub8d1rrhSLDYxm5A0ZCht1NnCg40Q4SLONEeGgD9mZbkyecBhGjZ+Ad5d9jPquGOLhEC455jB0NbdgSGkZ/AE/yocPxxtvv4sRI8bgg4VLsXXHVtx6+6147NFH8fxzzyEWDMudj3kP/0vymFeUV8gqpw49+fOQ/C7oSgeOAoRmQjjnj3DjfBne0SOIE8y5j8+5JsSIESMEzBk8UD50Hrun8xXQK3/6gfrUB84V6Z2eajDvHR11KVqBPlcgHcG8bPoMnHLV1Wjt8sHscsKdkYGgrwsRXxfcJgsKszj50ICWTh8y8oqxo64BrR2dGDZ0CGymJJrqqjBuWBlyrFFsr67H+m11KBo8Gpt31GL4iJEwGZKoqayEx+mEy27E9JljsXHjGrR3RtHYkkDZkHGob2vGttotsBnt8Hi8yM7JQpevHUZDEtGgH2VFBQj5OuH1eNDQ2SnRe5PBBLvFAqvJgJC/A8MHl8BiimPjjnq0x1wyCZURYg402traxbtO4Pf7A4iLsyaAfI8ZmS4r2nx+tHRFEY1bYDIYUeTORGnAjtqaSmSUZqMpHkBzJCx3B6aMGoEMxOHILsYLGxsRQxxGcwJZbjsSHa0IVe1Ehc0BWyAEQ2YmNm7diPl/+6OsxGmy2JBVUg6Dy4kYosjLy0ZbB/Ogu2ExJBANBeF0u5FTNAhRkwPNvjCGFefhu/93OJ54+hnEzFZU1jbijLPOxb8e/BcmjR/PWxlYvWo5rr/+u3jksX/j9Vdf67HtMI/5gygpKsLg8nLkCZjrBYb6/EdBVzhgFCCEE8gJ1gqcCdxcdI3rP3D/4sWLJQUs080yMDJ+/HjY7Xa5I0hI57F8zfNsNpuUpTY1cZSAT5jXW98poMG877TWNWkFelWBdATz4qkzcPb1N4rVorKuFq5MryxWEwuGkOlwAbSwOE0Ix+KoYIR29Xo0NLfC6/UgHPDBakxiZEUxjIFmFJUNQVNnCINHjsezz78Eo9GEUcOGorOtGcm4EVaLBUOHFWHL1g0IhYBo3IHcggpsrd6O6sadMMasyM8vgMFsQH1TDYwmWlKiGFJRKnUVF5dg7eYaRKNxDCmvQMDXhYCvHb6OFowdNQx+XysaWnzoClvgcNjkj5fJZJS0izk52ZK1hQsMxZMmOC3AlLFDYErGJI94VUM7QhEDTMkkSnOK4Ap4YY82Y2iZDXG3CZGcMixetx2maBQjMiwYP+Vw/P29NbA6rIgno8jK9KBq0xZYwzG44kb4m9pQWlaCQGst5t/5CxkIMG1iUcVQRK12JMxGZOXkoNPnh9vphCERBeKc6OlF3GiDyZWFQNyA2VMm4LzDR+D111+RaHlDUxNmzpyNl19+DVMPn4lgIIRPVn2Ec886DS++8ireevs9WRGV27x5KmJe3hMx12Deq194XdiAVkB5xFPBmc8J0wRx3pnkb9CSJUswZMgQWVNi+fLlMr+ntbUVmZmZmDNnjty9ZMYplsdsWQR3pogtLi4WwHe5GGgwdM+l6dl0xLxvP3oazPtWb12bVqDXFEhHMC+ZNhuzz7sICVMSBosZnO/IhXx2VlbCarIiw+VGrtuASZMnIWa04KU33kE4DgQlx7cRFmMSl11yEf778ouob2yBN7cAw0eMxbIPPkQ8FsO4kSNgiEdRVVUnQDx8xCAk4lFs216FlrYgrDYP7B4nqqp3wJywwO3yIJKIIJwIIWlOwB/yoaS0AOGQH9m5BdhZ14VELIGK0jKxsTTV1cFqgdhjkskozBYXAkHA4bTD7/fBbDEiFgsjOztLZnvGEzHAYIfVkESWw4BELISuUBQJswuRqAHRYAj5mblorzfC2rkDM8Z4YHIZUAsXFm2qQyJuwLShpSguH4z5H1fC6bQiGQ/DZjKgqaEReVkFcFk92LJpB1wWI7IQxPyf3wJjzAdjAigoHYSk04uk3Qmn14sk4vA4aM2JocvXIRlkcgpKETPaEEmakJ/pxalThmHyuFF45cX5+GjpInzzm9/Eiy+/iXMv/Dr++/5SnDJ3FpLBdrzw0qu4719PwGw1y4JKaoGhivJuMGdETt1i/6wPfUtLC4499lisWrWq174XuiCtwJdRgdRoNvtHsFbfLy7CxtWH+X3asGEDLrjgAnmsra1FMBjcFSHnd7KmhsGGqCzotnHjRgF4Lv5WUlKCI444AkcffTQ+/PBDeaQ1kPWmQvqXUdv+1icN5v3tiuj2aAX2UYF0BPPiqbNxyjXfRm19LfzhLuQX5mPSlClIwoQFCxbBYbdhWLYJOVle+MMxtPgCSBotYP4TRnmmTZuK9vZOrFu3TbzbZrsDFRVD4OcKl9EIsjwusaN4M7Pg9GZK9kH+gero9KFi8DC0tLWjqLhY/li11eyU/f5IGEccewy2VO7A9uoqZGZno7GhEf5ACFZnBpLMA44kCnJz0dXRjlg0BJvdKv86OoOA0Q6vNwM+XxucTjtCYT+KSwpl8mgkGsKmjTvhslhRUZyN+rpqxA1mBKImRKJJOC1mjB02Es21YRgjbSjOiqGxaRtCJiNawknkDxqN4tIhWL2lFo6y0ehsqoY51IEMK9DR0oykwQqnOwetnSFYzRbEm3bivb/9Boh2wBpLoKCkFFGrGyZvJtxZWWhraQSScZSWFEv2mmgsAZPdiYTJjiDzVEZDOGJIPkrzPHAYYzj5+KPkj/J/31uCV99ZBqsrB7dddzlaqzehwx/CN6++CeFkd3KZ7nSJRSgvL5eonAbzffwi68O0AvugwO5grk6hLaWyslKi4/xd27Spe0VlRsCZEevJJ5+UlYAZ9eZKyuvWrYPX60Vubq6kseXvKieG0rIyY8YM1NfXi73ll7/8pZxH+NcR8324QL14iAbzXhRTF6UV6EsF+hrMGUVZsWIFrrrqqv3qZurkz6KpszDz7HMxqLwYoWAXMjMzZEXLYDSG6rpGyRk+fXAWSgqy0OUPwR+JIiM7B20dHZLdhH9INm6txJb6MJpb2xCPReWPSTwSQdW2bSguyIPdYoLFbkKHvxPxhAkVFcPwwksvo6A4H2PHjpEVM8PBGFp2boTX60JzWwdKhw5DDBasWbcRBQUlaKhrgjczE2abCeGgH8lIBC6bFRajEeFIEGWDBsHmdOCjVevhC8S7J53GQpL/kNlWcnKzJPNMl98HjysfxngcpflZqK+vQW1TO2DzIByMwGu3ojwvD+21begIR+CL+jFuVCEmDs/D8g8Ww106Bo3GIlR2mhEOJ2ANNKPUGoU73AZzLIS2zi4EYUPQaIPBbIXB347X/vRrINQuK4eWDxuBkNEOk9uLWDKOaDgAo9EAh9Ml3vB40oCs3HwkTTZ4s3MxenAZZpVno7W+CiFfM84546vyx7zVF0FtUwB33v0PTB89CBeddiyCMeDCr18JX1iD+X59IfTBWoF9VCA1ywohm75xWk04WKY/nBt/kwnQ/J7yt5aDY0a/uZ/R8EceeUSi3jyG0E0Q56rAOTk5showwZsQn52dLb9jkyZNkvPOP/98DB06dBeU66j5Pl60XjhMg3kviKiL0AocCgX6Gsy5TD1//CdOnLhf3U0F89Lps3DqNVdjcFkRGuuqYUIcXcEgOrqCiButyM0vwJQh+bCZEvAHAvKHiITb2dmBvPw8cLGiqNGOlVVdaG/3wet2oXxQGZrr6yVzi8NqgcflhMdrwZr1q+DOKIbTnYsVq1ehM9CGmbNmIBk3IREzoXLbJ8jNy4I7IwuReBJ1Dc0IhWIoKylHzc7a7hzrljiy3E44zCYkIyEMKi3FpMkT8d/3F2DD5i3w0ZZisCEzKxMdHW1IcLVNmwWFhfmIRun7bIfN7IE5kURethtGkxFbqmoBqxv08XjMJpRlZyDY0ob6EFDjDyE/24xjJhShKMOKxrANC6viaE1kIN9tw5TiDEQ2r8DMijwUep3iC39z+Vqsr22G2WqFOdSFx3//SyAWkuwrWUXlYmNxZXrExhKNdGeMsdkdnEaKcDQh/c/KLUBxaRnGlBdjsKEdRsQRCPhw9DHHiE1lweIPUVQ2HHf/7T6UZZhx/RUXobG1E5dcfh0iOmK+X98HfbBWYF8VSAVzrkZMGwofGaAgqDc1NWHq1KliVXnllVcwefJkyb5SXV0tQL19+3bcd999AtrcCOicAEpv+ejRo8VCxuMI4IyYE9g5UZS/8xMmTBA450brCyeH8p/eDr4CGswPvsa6Bq3AQVHgi4I5Yfepp56SH2d6DK+77jr85S9/wXHHHYe1a9fiyCOPlMlDP/vZz3DhhRfixRdfxEknnYQXXngBV1xxhURinn/+ecydOxcLFiyQ8+lXvP/++2XmP8sfPnw4Tj/9dOl3KphXzJmF4y65EIOLC+C1W+BxWBEORxCDGes3bcOYCZMRC3bBajbKEvVWixEGZhCJhCVZtt1mgy+awLqGiEx0ioSCKCkoRFNjgyxnz1SF2VlZyMt1IBj0o6YhKJHeuuZGxI0hZOVmYsSwwxAOGGBxZyHOBTkJoaEu8Vz7uzrgtFkQDQTR0twsS9nTHmOKRxHp8qGosAAOlwt1LS1o6fQjHIvCarcjw+tFW3ub/AFjmkSDsTtLS21NDbzObHjsNlkMiDkPGjv8MNm9MBstsERDyHHaEOoMIGJ1oiUcgc0SR6Y9giGDCmHyFGBDQwQxswPuRAemFnkx1BDE5AIvEApiY10r1rWGsbEtjCKPHRZ/C3524w2SJcZgtCN70FDELSY4XRYYkxFEIjGYzDYYzVauFwou5lRcVo7c/EKYTGZMGFKM08bkwWA249mXX0VWYQneemchnK5MNDW1YdrhM+AxBnHMjEmwu7z4yqlnIBjtXjtJe8wPytdcFzqAFUgFcz6nl5xRb0a6OeGTgYpzzjlH/Obz58/HMcccI+C+dOlS+Q0mvD/00ENyHI/nPlrNVq5ciYyMDAHxwYMHY9q0aVi/fr2AP/3mnChKiOek0LKyMrG1cDDAvw38XSfc6wj6wftgajA/eNrqkrUCB1WBLwrmnCDEc3/yk59IxIRgTU/ivffei82bNwts33333RJ5eeKJJwTWeTx/kF966SXxDvM1gf2yyy7DbbfdJrdHn376abz66quYOXMmfvrTn+K00077FJiXTp+KU6+8DEX5WXBbjMj1uNHZ1ik+8qa2Lnhy8pG0uuQPjSEZR2PtThQX5qKkqAB1jLAbjWgPhrG6sgXZ2Tmy+GVRfgGWLFqA0pISFBQUIRQMozDPg4b6WhQNmoAFH6xHTnER/LEOBMMBDC4fiUjYik5jNhpa2xEIdsJqSwLJIFwOIBZsR7CzBWaDAZ1tATjMFgwqzIcxydVEk2hsaYXR7kAUBpjNBsRiQWRlZkm+4HCIacoSsNBTPniw6BkPxSUXOS028WQSwYQR/kgSFqMZ5mgQeV63TExlnvF4PIi2tgaYHTaEYUZGQSlgtsOQDKM8y4DRXhOG24CxmS5YYcDqyia8vaMNdQY3TjpsKMxNVTjnzPMFsjnB1FtagbjJgOwsO5w2oKWlCxazDUmTGdGEAXGDCTkFReK/92ZkYExpNk6qcCJpseKx+S9hyJgJePOdhcjKzseq5Stw9umno3bbOhwzexomTD4ch8+Yg4hkWDP0gHkh9OTPg/q114UPIAVSwZwBDxUFf+211yTbCsH6xBNPlIDIW2+9JUEQZVVhFJyTPwnmPHfkyJESCWdghV50/r7Tm85IOcui1YXns04GGAj2DMjMmjUL7777Ll5//XW88847cj7/Ppx33nkD6Er0bVc1mPet3ro2rUCvKfBFwZwA+eCDDwqY039I0L7mmmvw0Ucf4frrr5dI9JlnnilgzQgNPY2MwFx66aUC8vfcc4/4Gn//+9/Lj/azzz6La6+9FnfccYf8mNOjyIlI9DnuHjEfO/sYXHDrzfiktQohUxzZVjtOmDgDkZYuBOMJbKyuhtnulQme+XnZ2LhxHQ4bPwZBfyeMxgSqq6swfPRI1Hf54e8Mw2Z0wGm1oKpyC8466wysXb8Rba1+BANdGDx8KCrb/DB4cmCyuWVJ+ngsAqPZiM5AAE1dDjQ0dSEUjsJstsBoiMMQD2JYeSE6WmoQ7myGK+KXfOS5RQVYuWYNOv1dtGZjUFkpanbuRKbHC4PBBIfNDl9np2SG4YxSt8cjE6gam5tkUqrX5UY4HEMwGIHBZIHJZEEsEoLNYoDX7ZSMKMFOH44lXNetk5SNC2v8+ATZCGfmwRHqwrHZNnjtfizeVI2jKnJw1KB85Nnt+MvCnVi0YSO+fcochGq346KLrkCSjTSZUTx8FLpicRisFjg8bvgDMRgTMWQ4zIjFEggmzTBn5mHI2PFwe93YtnYFimKdKMjMwOTxY2CIhjFmxFB0tLWLr37J0qUyyHln4SLMPfpYXHftdWCX44lkz+TPYpRXlKOwoEBP/uy1b7ouaCAqQNjmxt9jtRAQXzPqvWbNGhn08/eZdzE//vhjENa3bNkiYM2oNwGaIF5XVyfgzd95TvLkubQjjhkzRp4T0gn89JirMvmbP2XKFJx77rkyh4cRdLXNnj1bXr/88ssD8bL0SZ81mPeJzLoSrUDvK/BFwfz222/H8ccfj+eee05+jPmj/+abb4qdhRFwRr4fffRRLFq0SHyL/MNw1113yQ8xf/ynT5+OK6+8UsD7Bz/4gURTTj75ZInMEPQff/xx+YFnNGd3MB8+aRpOv/ZqtFhjCFviaKuqwenTj0ZJRh5qW1rREPSjqqZFbqNGIiG4XU6MHjsSO6t2ICs7Cx+vXokpUyeisCgbyxavRJY7TyY5Wq1GlJQWwunOwqLFy+HJzEV2cSk2NzXDmJmHhmYfMlyZkiklHA8hFAtj644OdPjCTJ0Os9kGk8EAmyUJj8MApyWBfK8dZl892jvaYbDZsG1nFYwWMyxGA6YcNg5NdTWAwYRozCAZDujn9Hg88scvGo/BbLV0n5uIw5A0wGp1wO3KRENd92CHYM70h/R9b6/+f+y9B7hdZZ01vnY7+/Rebu8tyU2DhDRIABVHFBABRVRkFBT78B8dR2ec3pzqpzJjZYTP7ghSlD6gqEBCID0h/fZ+T++7/J/1JidfhkFp94YZPft57nPvPWfX3373u9e73vVbv3HYpo3XLe/GuY0qEvEgnk5ruOtIFknNhU7dxrs6Q5g8+BR+tPUwBmIa3vKaDehra8Y/P3AMx4cmcMWmfnjlMl5/0aVicEArxERbF5iSqro98IbCyOSrkKpFuGUDLqcLybINd0M7Ep1dcHlcmB8fQmXkMK5765VwmGX4VRt2OY9wMID1mzbimR078OjWp5EtGzhv47l41zXvhipLME4C8wa6sghgXndlWfgnvr7H37YInF7Zs2ZbKPJsqlVhaUjQTfkJ+2LaJbLCJxf6lrMvIntOQoXOVGTEuS2TPSlfoXsL98nvVqxYIfotsuhkxbk9wT3ljVdeeaXQo9cWMvR8J9SB+eK1xjowX7zY1vdcj8CiRuDlAnOyJLViFEwWuvzyy0Wiz5ve9CaRBER2hXpDMizUmnOhFp2dPNcnG06NIfWLnAplZ8/kI2oXH3jgAZF49LWvfe3UtZ+uMV+1+Tzc+Kd/hJJuY3JuEs6yif5wEzqb2zGeSeNYeh7ZvIVgIIzR8VEQ6FVNMtoqipUyfH4vdIeEiNvGzHgSZlkRx+7p7YLiUEWp+2SqhGf2D8HT1Iq0JWEyT223Bo/uFVIUWzaFY8vI6DSqVQuWTT22Chk23LoKmAVEAk40x4NoDTmFs8rkzAym5mYFyPZoKrqaGzA3OSbYb0s/Ib0xbQvFUklMK+eLBZEoVWHxjr5epJIpTE3MwjJsZDI59Hb1YOjYUXg9LhhGFSYkOHQX4moZK2PAsqUDOFDw4OGD85B0Nwb9Ft7a6oA3PYvxggcBj4miW4HT58K3fzGL2SNTuPT8ZVCQxVveRAmRDEVzoqWrB0WW5pZleAJhZItVuDUJSrUoEkDhCqCguBBpaYUJE4M97dDSU9izfTs+/sH3wSpmseuprRgdPoYPfuiDmJiawn2P/hLTczkM9Pbh5s9/XiS5WjbtEm8V96sOzBf1sa/v/LcoAgTd1JSzXyaIZp/CQT3ZcBIBnMmkNSlnMmmLSDZd5Lm4XKIfZ//83ve+V3zOKqBk2DmrSTkj91dj1smAsx9nP0Y2naCe21DLztlUatdrREsdmC9+A6wD88WPcf0I9QgsSgReLjA//WTYGTML/8tf/rKQr7zUhfpEatTJGJNJ/8u//EvBmpN5qS2nA/Pm5Utx1QdvwOq1Z6EpHgPSeZRn0wjQGcWj46kjh6BoQUTCMWzd/hQSjU0omyYMy8Lk9AzmkvPo7+2EGxlUijZ87igOHjqMxtYm6B4PKraKclWF7E2gqHsxkc0hXbFYSR5uzXUSmNuYz6VEJU/YgGWy4KgFUMMJEw7NgltX4HWpaAg5YZoGcqwiZJso57MIOTWEdAequYwYLMwWC2hqaYZhmZiYnhIJo0z+1B0Ooe1kktXU5DRy6TyMkgFdc8Hv9SGVTApdebFQFJU4bVXFWf1NWNHixvTsPA5n3UiZfrjMCgZcRfRWJrC+pwuStwVut4EdcykUzTJ+/mwJo/uGcMO1F+OH378VX/3CF2FXTSi6Gw2NLTBsC5AVBCJR5Ko2gm4d5WwSikOHJ9KEguSE5HJBViz0dzRjsDWBXzz6n3j/dddi6Nl9sMslPPTAvXj/je8Xsxa3fut2PPaLp9CUSGDbk0/CNCvC8eUUMO9sR0O8zpi/1Gepvv5vZwRIdFAKyIrB/KG0pJaoSYkJ5YXsTwmoyVwzCZOsN51WCNLJeBNYE5zTgYX9MMkKLiRhSK5Q0rJr1y4xQ8of+phTI06nLZIwPC5BO0kFatHp9FLblow5k/tryZ7UnfP4dcZ88dprHZgvXmzre65HYFEjsBDAnOwKM/TZsZ8Opl/KiZM558uBCzP4a9ry5wPmXevOwXs/+Qm0NDZAKpYR1d1wKw6obhcOzk5hOD0PSfaiUrFwfHgEoVgMiubAzHwSmVwB4VgMLS0NSKdGkEmXEY+1izLzDo8TstOBsqVA1gLIVRUUJAfSpoHZbA6K5IBqyXDQycUykCkVYJYqgGHBqBgCQNuWCcOoCEZeUQFNAVoawshkUuJFSTvGai4Lh1FGaySEhNeDZGoGqUIaFctEpCGOA4cPQtE0eLweaIoKo1qF2+MTswguzQWHrMHr8sK2ZSRTaXj9fgHM/W4JGfq6uy1sGGyD5PRj53AZHDv0umxcMtiO4Z1PoSERxPBcBhtX9+C2ex/HpjUr8Pj+MczNZ3DDtVfgrh98D//wmT8BbAmKpCHR2gZJkVE1LcQSjchbtqiMikoRsuqEP9EKPZRAKp+H3++CVcrg4vM34qnHH8eaVStRSM0jn0ri+NFDCAb82LBxHX70o/tx4QW/g8MHn8Vtt35DOOhUjNIJYN50kjGvA/OX8gjV1/0tjgBlfzfffLMA2bFYTEhMvvGNbwiATn/xu+66SzhokeXmzCaBN5nt2sKcIWrM6V9O2QpdWigt5OeUJjJpn44ta9euFcWFmBDKfbCvPvfcc4VshQCd7Dg16u95z3sEI09ChQCcAJ77ri11xnzxG2sdmC9+jOtHqEdgUSKwEMB8UU7stJ3yBVIrekE2ZumWC3DDJz8Fj6Ig7vOjPZ7AoUOHMZVMImVW4YqEIakshDGD3Xv3IRAKI5pogNPtwcxcCjor2CkSxuaHkZwvIRFvRygShe7RkTcqMCQHJM2PctVGoWogZ1aRKZWgSRq8qgtmpYpcuYBMqQjZlGFVLZhVA5JliQQo26ZvukXpuCgQ5KG0BTYs24amqsI20c5n4VdlxAm+aUFYzaFiWwg1xLDv8EGUqhUEA0HoqoYyj+10YnZmFiG/H07VAbNqIZsvoWwC4XgCE1OTiMfdkDQFsplFULeg+uKYMyOQqxIu7Y9hTdSFb37rLizZtBI7Du3FG9b044f37cG5/e2YSM5j38RxvPXSy/DAj+7Gl//l/wCGDUXTEWloEgMFp8eLviVLMTozg2xyDqptoWopcPhjcEcbYAAI+ZyYGDmMmM+FSrEEp8pZAxdUycbas1ZjZOgIurs78eO778P73nsjxkdH8bl//CckU7OMUJ0xX+yHqb7/3+gIkLVmbg9zgAiayWSTLb/22msFoD5+/Lhgut/whjcIPThnKYXEr1gU8kIC+ocfflgw3gTk7G+5LR2yPv7xj2PZsmWCLScwJ4tOIM4EUOrLeWySB1wI/pnAz9lUDhr4P+UydWB+5ppfHZifuVjXj1SPwIJGYCGBOQE0p0b5u8bGnM7KvJITZwdPn1yy833nbMR5F78JiUBQOH+4dR0zZGXLFahuL3S3G5MzsyhXKkimUrAhw+HQ0dbegblkErl8EfliHu1LOnH40CgqJQntHR1QnArmc0kYcMCW3ahWDFSNCgpmFVXLhK444JI0FLN5ZMsFlKhfsagntwUoV4QqWxDNMGDBlm2RQOlSqP12CN9vVsysFArQTAMuWPA7NLhlG6pdQck2YagyJpIzUByOE3pMedn6wwAAIABJREFUJrDmi/AGA8KHnSAXpoVK1YQpqchUTAQTTTAkCfBKQnJiFlNI+F0w3XHMWVGolRIu7dKxyi9jbM7G/qlhTEwdwRvXLsWPt87iyo2rsf3J/4Qe9mHpwCB+fMc9uPnzN4Oib1V3I9HcxsxW6D4fGlvbkCuVUMxloNk2ciUTrnAjZBerr8pw6xJGjuyDV1eQTqaRiCbg93hQLZUEOA/4nFi3bg0O7t2H/u4e9Hb34Npr3iEGLuTv6hrzV/KU1Lf9bY4AQfgnP/lJ/OxnPxOVlclQ/8u//Itgy5nrwxwfJmUSkBO0s7DQO9/5TiFDJFtOS1uuS3BO3Ti/I2Ne257rs9Ink/6pTScJwT6KP9wf84wI7imT4fb8TVcpMuf8Tea8DszPXAutA/MzF+v6keoRWNAILCQwZwfMcsyLviiacDJRNBVmqQiQkBawTgJsBbBlwKUBJ63CxFe1RVaEDhySDUkyYFs6QIacgwmpIphuQAPgFOXmRaF4yRK7FrDbhGCSCbiFATppcR6A08Jiavjkb5nfnTwvi/vk/7Qf5PpE7tUTdLptQiqXxaq2LMPm8XlYse3JyxKXxn1YJy5TLDy+BsgaAstWYsXmLXB2tUJx6jAy8/DIgBbtwWjJg6BqYRBHcEl/FF5fO7Y+tR3ITWPz6j7cP+VHV9iB2X3b8JY3XoJDw6PY+vQz+NjHPnniKKoGf6wBrlAYku6Ew+NBMpuFS5PQ3NAI3RWA6fBjLluGw+lALOBCKTuLkWOHhO5ellR4XR44FBmT4yNQZQuDy/qwbtVyeBwqXnP+a7DhnA1Q5RNSmVtvu62e/LnoD1D9AL9JEWACJmUmTLBkLgqdrWhTyOT6888/XyTRkxGn4wrBN73KCdrJlNMZi+w4wfjWrVuFhpzJnkz65DYE4wTy/JwAnvsnyKfTChlwrksJHz/jfrZs2XIqcfTE7KEtEkT59+nFhOpSlsVvgXVgvvgxrh+hHoFFicBCAnNOZTITv4Yb/x+6rCHM51zC6YBZINEamBXVZp5nqa0jCUbZLJWEdWGFemeBj6UT5SMtGSBbzYRFAmiBlwmmTwLdk3sWEFl8LEMSjC3BuSCKYUE6iY3pwEJMTjBtizGAAkU4oJAVP7kDAey5r9pi8Vg1gE2AKkvCF9xmgigHB5YF2bbEKif2yUVBiSmQBOyCbT9xvhI9xE9idTFU4DnWgLusIbFsJVrWrkU+HEK8tRVO24JOLXykE5NVB7x2Ae3pXVgfZQKrgrP7VmNFSwxWdhw/GFWwfefTaICJyzduhokKZLeOs9adjwoUSJqGeEc3/JE4vMEgIok4RifGICsSQoEoyrYGy+FFxZIR9LlRyc1heuQIjFIBpSLLJ8lwOpxoaojDqUkI+nU8/dQTuPqqy0RCaCaVxZdu/vqpAccpYN7eLl78fOGfzrQ9X6ugbvY1r3mNSFyrL/UI/DZFgG2fPuE///nPBUv+N3/zN0JnTrtaVlymjIT5OpSwcLaROnDa1xJw84fsN+UpBM38nNIVJmxyGxIt+/fvF8Ca7Df3S0ctathpsUj2nDIWFpPj9/yhFp3seQ2Qc78E5Tw2AX5tqQPzxW+ldWC++DGuH6EegUWJwEIBc3bEhWIePr8PtiTBFwijs6dXVI90ODQU8lmoqgyP1yvY0UqpgEwqDZ/XJ0q8szS7Yctwul04PnwIiiyhJREXgLZULkFSHcjkisgWK3CoOrxOp7BCMSpFaKosWBuWfh4aGcd8MgWZjDpkFEtkcnW43C5hRTg/Ny/OB4oM3eMSPueWaUJTFPg9brGvQjYL0zChqRpKxQoC4QjSuQKKZUNorTVNFUCeMhddU2GZhnjx0EWFAwA6qtiWBdMiEDbgCXqF/MWru+HVWIGTYwhZVOZMZtMwJQMBjxu6yf06UIBNvxiUzTLcsBCUFTSFfQhobuRLBpKWgbxVxhMPPkLNDPzdSxHZuA6qzw1/exMM6NBtD8KxFuSNIlY0B7BWM7AspGHn1LNoi/ZgU087KpOH8WymgiNyE35wx0NYGXDhxks2YmpiCOt+523ISZIo1JToWyKKH7kdKpricU4wQPNHIHnj2Dc0BdnhgSqZ6G2J49i+7UAhgy0bN+HYkWOYnZrFsoF+aIqFyy97PQqFGdz+w2/jhhuuh9PlxZf+9Rbc+u/fgWlycCTjttv+HY2NCVH5M97QAFcdmC/Kc1/f6f/uCLC/o8Tkwx/+sJCSsH4EnU7IgvM7asKp96ZTFsEx2W/KAZlgz5oR/JtJm/ybSaFkwgnKmdBJVp2gnICaLDq3pcUiHV3IxFNfzplRbkdgzv/paU5LRQ6mCdifu9Sqj9aB+Zlrd3VgfuZiXT9SPQKvKAK0vKIXLbWGdFJhAaAf/ehHYmrylSzseMmYB4N+WLaE/pWr8K7r3oNkJo1gKIhMKgmPx4VEPC5A8PzsNCzDQC6XR9/AUpQNGxPTc/D6vBgbO4aZqUlc8eZL4fd5hPRCdbhEwZ/7H/5PxKNxtDU1ITU/g7mpSSTiUeF/3trWgZ8//oSwRLRlFYFgQCSNUkLi9nmgqKrw843GYuLFFA76Ucjl4HY6oSoKvG6XAM0E2rIkwahUBJcejjdgaGwSpi0JQl5lgqVkC/DNwYEA+oDQY2rUhdu2SJAiQ1QoFWHYJqxyFVFfELqkCBvCuVQK3nAQs+kk5rNJLFvSB4flgKp5UICEo3NTqNoVNAcDiKgaOhJBtIQTyBWqOJ6cxd5De/F3f/QZyGUbzo5eeM5aAX80AmdDDJLmhsP2IdbQCssBdIUc2Ox3ohM5ZOUUSlUvmkMxFLMz2Dk2h3KkF7uefBobQjIu2bAU49MT2HLJO5GXFaieIHrXrEchV0RLQwMky0DFLCLS3AHZn8CBkWkYtiLYcJ9qoDg3BjOfRkB3Y6B/CYq5Aro62rHz6Sdx3buuREd7HLOzo/B6PYhEGnDw4BDeeuW7UK2eIM1PAPOGUz7mdWD+Sp7K+ra/iRGgg9Uf/MEf4Lvf/S4uvfRS/PVf/zXa2toEkK4tBNYE5PQir+X5sHDQ/fffL4AzAfd5550nXFq+//3vC7abCZpk1gnESXLQRYqJoATg/J5SFfqTs1+j9IWfk5Bg7g/7O7q5EODzPE4/F55THZif+ZZYB+ZnPub1I9Yj8KIiQPaEXrEE40wKYpIPP2Ony4WdNzvrBQHm2RwCLLusqOhZthxvv/ZapPM5IQNRmACpqYI51jUN4VBAFMaZmp5Gc1sHtu/cg7Jh4py150Ayyjh86CBWLF8Gp67jwMFDOPDsIaxZtx7btu/AmrPPQqmQxfjIMCKhAErFgnAZOPDsYWSLRYyMT6JrYAmePXxIDBbIYJOJD4SCoqCR0+VCMZdDY8APyzARCoYwNTklgLXT5YbX44EsK8ink1g5uBT5UgV7Dx6CRT05K3s66YpSRTaXgSpJwk+cbBNfaIqqIBwKQ3NooD872SQy6QoktMUb4ZAVJOfmEAqHMTE7g1yxAG/Qh4GlA5CgQ9N92HHoMNJGBQ6XAw0BH/KTU0hNDaMxEIWsOFF2AFufeQIPf+e70CwVensXAmevgicYhhoJQNI8COhRdPYPoqrZCClFXBgLYrluoqXJi5tvvQM9S1fjoZ//DEq0CYfHk7jxijcj/cS9uOCc5fBFY2hdthFlRYLk8KF7zTmQFR2DywbR1dWJ48NHoDg9ODg6g+l0CbrLDZemoJqdhWrkYBYykJmk29WHpkQTWpoasG/3M2hKBHHxxeejrTWOb972f3Hdu29ALl/GihXnwLBYmonJn984AczpY87Kn666lOVFPej1lX7jI8B+m/rwm266SfQ1f/qnf4rrrrvu1143ZShc+Jt68KeeekrIUMhwk5wgSL/nnnsE833hhRcK2RiPQ5kLwfRXv/pVkehJppzyFv5QDsPt6O5C3TqZd/7P79avX//fQHgdmL86TbMOzF+duNePWo/AC0aADDmnJzndSWaD1d9uvfVWkaHPzppTjyzmsxDAnOyoLxAUCYO9y1fimuuugyED41OT8Pk8cLKgTqECn9eDYiGHcCQoLARD0SiePXIMo1PTiATDkKtlFHJ5rFq1UhS16OzsxtDwCFasWo3vfP/7CAW86Gpvw+zMJCrlEtwuJ7p7ejE8NoGxiWm4vX509PVh67Zt4uVDd5aWtlbxe2ZuVgwUfE4nOqJhwexEIlE8/fRO4RUeicSgag6k0xnkUzMY6O3AzHwK4zNzsCRZAHc6rFC/XirmEQr4hOSFLzs6D1AWs3nLFlHxjlPJPH/6jlfLZcRDEUiGAa/bjda2Npiwoegqdu7ZAwMSIolmLFm5Fvc/9ktUJYiBjM+hYur4cZTzcwjpHqRSeUTaGnHk2H7cf9ttkMom3O2d8K1eCW8wBl9jQlgouiQ/Gtp74WoIoTnkQL9VxFLFgm7ksHXnHvSvWIGdhw6j6vBgYnoe5w4O4MjPHsB568/GwIqVaO8/W5yD7A0h1t6DQLQBzW2daGltxez8FDLFErIlC/sPHUVbRwcks4L58SE4JQNO2YJTsrF86QqsWLYCtmFgZnIUo8MHcf1734GB/nY89sjPcO7GLbChoX9gpbh+0yZjfisam08y5vQxrwPzF3zG6yv85keABAP14//6r/8qEiw/+9nPClb7hRYy2jV5C8kD9kvUkhNoswozATgrg9JFhbOO3DdnFUkq8IfAnPp1Wi4+/vjjgshhHhHfJSQdmBR69dVXi89J9mzYsEHIXp671BnzF7pTC/99HZgvfEzre6xHYMEiwGlNdpYEqe94xzvw5JNPCoa5xpT81V/91YIA83w2h3A4KkBW58BSvPZNb4IvHEKpWka5UkIsFsXU+Aw8LicU2UZPTyda21qFveE3/u+34A2GUM4X4aJcxKHhfe9/P77z3R9gZmYO8URCuAw89OCD8PnoANCDYjGP40cOiwzJ3r4BYR+4/+Ah5IsVJOIJZNMZjI2PC0mLQ9dRLBXFQKBqmkLj3tncIPTibrcPx4eHUa2YWDq4HOPjU+Ll5HepiIZ9qJgE0C5kCiV4/D4UiwXomiJY80gwKKp6FgsFBAJBlMslMdhh1TwW3XDqTlRyFZHsGQmFkJ6fEwz/4OAyxBJxTE5PYMfO3YDDhf6zzoY31oRtO/fAtghZAb/DgbHjRxCNB6BZMqYnZiB7dCQzk7j7q1+FWrKgNTchdPZZcHujcMUicLp9MAsyelecjYpXQySgIvXU42gulbH5rNVw2ikkwrqofuTyRxGONWH70zsQDsdw350/wsW/83qce/5FQgcP1YmWgUF4o42A7oYlq5A1CRrbU7aAimFh2ZJ+JGcmcfzgXihmBQG3DqfCZNAgVq84C5lkCrOTY5iZHsH173k7zlq9FIlwFNPjswhHEli+8iwUqqa4L7fddhsamxsFSKgz5gvWBdR39L80AiRPKBm55JJLhBUtZSs33njj84LfX3WJBNing3Oy7fwh480iRBdffLGQsFCewqRMPnskLAi86YlOqcuf//mfC1BPCQzlKmTYyZTfcsstopgQ/dC5DRl3gvTTHVjqjPmr0/jqwPzViXv9qPUIvOgIECTSuYKawttvv114zrKyG7P2P/WpTy0IMCfLzWI+pmWjb+VqXHnNNTg2OiySIJtbGrF2zRpRtOexRx+Fz+tCR1uzsACUFBWzySQ0hwvpZBLVfB7nrN+AsckpHDx8FKlMFh6XG93dXSjkczCqJbicDrjdLlFpMxaLI18qYceeA6iaQFtnF6aOHce5Gzdi565diCfimE8mMTs/j9dd9Drs3rMHB589gK6eTlB3yZcJmfBCoQiPxysSVlPzKeiahIDfhQKTPnUXcsUy/MEgstmMAPRGtYyutlaEgyExA1EbABGY8yVKBkm4ElTpTOJAX28PkvNzMKsVhMIBTE9NIp/PQZJUBKKN6Fq1Er/cvQeBUByVTA5yqQiHbcI0ShiZGkXIG4JVtYUV5Oz8OB685etQDQXujnaE1qyB0xmENxGDLxCCZrnhijTAiHjh8yloKGVQPHgMF2zahGZpAl5jFvlsHsFgAoFwFNsPj+D+3UewftVqrOzpxuoVK4QvjaxoaOjshR6KiQqfVVlBlZp9twu5bBYetwvL+npw/PABHDm4Dw4Z8Lp04STj0FxY1r8MxWwOczNTiIa9WL1yAJde8nrkU/OYHJvAsmUrsW79BtiygnSmIOwSG1n5s70DDYlE3ZXlRT/h9RV/0yLA/oM+5JSsDA4O4s4770RLS8tLusyaGwr7f86acp+cxSNTzv6KBAKdWch8U6dOAoeAnQMCstycTf3iF78oGHominI7ylUI5gnGCeZpo0jg/+uWOmP+km7bgqxcB+YLEsb6TuoRWJwIUGbBJCGCcvrdciqSjAeTPj/3uc+JRKKFkLLkWc3SHxSuLIIxf/0bsGrN2RgZHUE4HBAvhoIBHDt6BG6nhr6udvgEuLZh2jaCoQhGRkcR8HoRjMRwfHQcx0fGMDo2IRIz1645CxPjoyiXiohFI3C7XEI+MjQ8jFAkBpcviHsfegTtnV3ob21CwOfF/v0HYJgGJFkSxYX6+vtE0aF9+/ejpaNdxMTldEGhDpzTscUiXC6nsDXUVAUNDQloLg9++ssnoOlu6C7nCX2+bYj1Ykx2EomvLEfvh6qpQrM+PDKMQj5PohwwFfg8XkRjIczNzEB3ajhy+KAYODQ3JrD18W1obe/FHCyM5TKwLQlasYyoqkGuFmFYRcwUcnDITlRKBqoOGbNz43jg1tugV2VozS2CMY/G2mG7nfD6A4h6G1BSnSgGnXD5VGzpaUf+8DHsfGYbvvjxa/DYXd9DLmPB4wjg4osuwK7Jcdy+7yjmRmawqr0Lf/ChG4FqRWjmE+0dUP1hhFo6UbBlyO4gQqEgJLOK+elxaDBQyqVhG2VUy0UUC0UokoxEtAFnrVqLfbv2wOd24o1veA3SySnEYgH84Fu3YXDpErzhdy7GNde8E9ls+aTG/Dbhsdze3omGhvj/amBO9pFFX2p+zovzdNf3upAR4ED6+uuvx2c+85mF3O1L3hdtCj/ykY9g27Zton/+2Mc+9rJrRDCvhow4gTcXMt9sk3wv8Df15gTWTOCsAfkakP7e976Hv/iLvwBnVfkdmXZW9ORAges8HzPOY9QZ85d8yxd8gzowX/CQ1ndYj8DCRICJO7REZCb9HXfcITLrmc3PTp/fveUtb1kwYF4o5OD1+8WJL1+zFm+9+hr0DyzBoUMH4VBlpDJpJCus0GOjo6URfR3tsKtlAeJKJbLLCmbn5hFvjGM2lYGie7D3wCHkC0WhI+/r6cLY8DHIkixeUj6PR/x+YttWNDS1wlIcOHh0GBXDwHnrVguQSK047RY13QG3x4NCsYhkOoVisYRYQxNmpqZPVNR0u4SneMDnAdMQO9vb0dXVjfseeAhzmRzmUhmR/EkpCxlzurG4nE40RiIoFQoi+VM4EUgS2lpbT2nMfT4/SkVTaKWDIT9y2TQqlSLm52YQDQewYnAQjZEGlErAY8/ugUktvqqh0x+ClkljaXcbIjE/htJp7NqxD0PHxyB7nEimpvHDL30JTkOGs7ULifXrEAi3wNBV+Px+NIRaUNV9mHZYUFw2BvxuLItGsXvnE/i9K7Zgz9ZtmJrTcXz/CC5Y04d4fwKfe/BB5GarCJgyvvm5fwLMktC5x5qaUJId0EIxKP4Q/I1dJ4C5UcLwoQPobmvA4f27EY+GMTU5AZlyF1nD2rPXYWJ0CsPHhhD0ebF+7SpEQm6Uihk8+uBP8LEPfUC0j00bL6B7pShIJKQsjU3oaO9EvCEubC7/t/qYk0mkjIDPHhlIgpWFqoS7ML1DfS+nR4DPL0ErZX6UeLwaC8EvdeRkqJuamsTf1IO/0DPwq86V7Y3AnO2QDLewtS0URFskGKdrFdl0tlVePz+rJYxyHbp3sZoo9ewkcThgYPEhrs+FJMXzacqfez51xvzMt6Y6MD/zMa8fsR6BXxsBdoRPP/00rrrqKtEhE4x3dXWJbejSwmz6f/zHfxSawgVjzHNZBEMhYSk4sHwlrnzb1WhsahKe5JFwQGixS6aFY8ePo6uzSzDfLNeu0JZPUWAYVeFbTg234nRjNp1BMltEngmeTje8bg+yqRQcmiySR1uamgTbTenM+PQ0RqamMZ/NIp3LoaOlCd3dvSizno/DDc3pOjmNmxFJmzOTE0jEYshnMpiaHIfP40I4EBDnVCpQDx8Xmngy31n6pxeK8Pr80F0u8fK2LUOAVlo/0lqRn5G950CBLzY6G3CqWJVVuHQXysUS/CE/SqUiJEXC/NwsdF1DMBBAT3snJFvD/pk5lB0qwl4n2l0a+kMBdDY0oFSpYjyXxa79zyI5n0EoHsXU5Aj+z1//NWRThr+9Dy1r18FweeHxBxD0RRAINgChCGZVgzJxOAsZrOvvx9CxQ+hymqiWC6iUVARNDS67BCWsY+/wOC674DU4vmcXbnzPDVAkGyZkUWAoJ2vwNbUh2NAsijj5XU7k03NQ7SqiAS9279wBTdfg8XqQTqbh0nQsH1yFRKIZu3bsFpU/l/Z3IpWcwPGjz0KFgY995CNYv26dsFUscSoFwDdOAvMaY/6/GZh3dHSIWSICHAIjgqvn2sjVu7H/WREgI3zBBReccWDO/vrw4cP44z/+Y9x333244YYb8Id/+Iei736lS63y5umDQ/ZPtYI/z2XJebyalIWe5ixcRELnK1/5imDNhfSPie6WJf5+7mDz+dp4HZi/0rv40revA/OXHrP6FvUILGoEmOD59re/XWTbE4hT9/x8y0IWGMpnsyIxiO4lfUsHccXVb0NHZycUVYLX4xQOKkaxJBjwcKwBlqygUCyLDn52ZhrdnR1obmzA0aOHIWsOjM/NYnR6BvGGJpSLVXR39eCh+x9EV2czAj6X0J2HAmEMjYzCHfTjyMgI9IAPVdtCMZNHb/9yFC0V6ZKFVL6EcqUKyarC7ZDh0mSkZyZQKeYBowLJNKApMhINjahUDZQrJkqFnPDtppyD3uymaQmwTl049dWqIsOWZXGN1JTzZVdjSAnImEDqcbvhlFVUymWEI2HMzs2hr78Xe/fuRdU6waay4FIs0YSkqaKqqOhtDqPLC/QGPIi4grBMJw5NjWHHgQMsPopzN23Anmeewv/30d+DraqIdy5F79pNSDlluPUAVHgQau5ANeiD4SYzZqEyN42I34/xqSl0+fxwuoCIKmEZdeuyhYJTxt5Hn8TbtqyFVM3hjZe9AzTUtHU3nLFmaNEGeBtbxIApLFdh5HMoF7JoTsRQrZSEBMkbCCBXLAkv+ITfh3isCedf+Fo89NAjmJmawLIl3SjkZgCjiEwmhSvecgXOWrEaGzdsgiIpKJWrApg3NDahvYMa8xcvZaHVG335nzuFvqgP2QvsnEl09JGuSVnqbPmreTde3LH5DNPfm2Xtz9TCY1JWSOcTtt+vfe1rYnDwQrrtxTw/nhNBN3NwaBhAK0TGhP3Vyxlg1oH5Yt6t5993HZif+ZjXj1iPwPNGgB0gPctZBW7NmjXCo5wg8VctCwnMWayHwJwF5Nds2ITfveF6wY67PU6Egj6sWrkC+XQGxWIFw+MTopony9PznOfn5tDd0Y506kSS0sj4OJo72pAuFJDJ5OD1+ARjPjo8ggvPPw9TU+MYHR0TDiyrzj4Hh0ZGAN0FZyCIXKkI1bLh0D1Il0zM5yqYTWWFhpkA3Kjk4XIoSMQCKGVSyE5PwS0BIZ9XJHceHRkWzLsqAU3xGKZnpk/GUEYiERcgnHp0WZEhySq8Pp+wHuMAg4w5k6sIxmovN4fqEMx6JBxEJpNGIZfFls3nYnR4CC0tzTg0NIKUKUN1BgQjtWGwF/b0MTjyabQ2NqO1vQ/+hkZ8+/Y7cPjoMVx+2aV4Ztvj+PQffAq2qiDU0oeus9ZBSoQRDjcCsgfeplZkVBm2LkEq51GZmoRlVTBrFdESahK6d1eqBO98CuGuIBIrEghm0xj0B0VxoI2bXycSMg1ZR6S9B954M7RACIruRMJLp5hjcOlMkp0VOvlUOoV8sYSKaQlpUl97G5qa29HbvwS//MUTiEZCmBwfwtVXXYKWphjK5QIefOBBGKUKvvrlWyDRK/EUY96I9o7OFw3MafdG/SzLhX/iE58Q9qAciL6YKfbF7EbqwHwxo7s4+z7TwJyD99///d8XMsMrrrgCX//6139tf704V/3f98o+uSaDoQvM1NQUqDenjIXLS535qQPzM3Xn/t9x6sD8zMe8fsR6BJ43Ag8++CDe9ra3icx5dqRM9Px1y0IC8xpjbisqlq5Yhbe94xrhHV6plmAaFZG82RRvENaEJhQcPkaZSF6AWa/HjdamRhw/fgyt7e3Y9vR2nLv5PPgCATy9fTtUWREJn6VCEf19PTAtE089swuBWAMa2rowmcoibdhIFSrQvR44DEM4imRKBkYn55DK5QXjTXmGx+kAi3XqbgVeWUJUU1GYnIBdZpVOC8Mzk6hqMnRFwaa1a3H0yBGRCMqXEc/1+NCQcG9h4aJQOCYSSE8v2kRWKRgMikIcrDJKKUrA50OpkMfo0DE4FQlnr1qO5UsGEPL7MJTO48fb98Gt6ojqbqzv68Do7q3Y9/QT6OrpwgW/czF8kThuv+snmJtP46LXvQbHDu3Hh97/PpiyhmBTD5qWroazpQEd/cvgijSiqLswmaW0yIewApTHxjA0chRJnQDYDY8eQTQrwTE9DbvJQiEwhzcv68OAN4Hutj709S6DxURPxYn2ZSshOdxw+PzCcx5M8MxlMDMzKXT/zS0NePyJJ1A1LBjMdrWB5ngUK1adjVy+hPHxCbjcTsxOjWHl8iVob23A4PKluPuuO5GZS+GO7/5AyGPItAtXFpH82SESb93uF1dgiIw5dcFkG3/wgx9gyZIl+N3f/V28+c1vFvfi1VjqwPzViPorO+Y6ndNZAAAgAElEQVSZBOYsFkSrQeq0v/zlL4u2+j9hqYHomtac5zQ7OytkNfzs5TD5dWB+5u9sHZif+ZjXj1iPwH+LAAtHvPOd7xQV3Djt+EKgnDtYaGBO6QzlFuvP24JP/8lnhAPK6NgwPG4dPd3diITCQrLw7KGjMJhuKcmoGlW4dF0kYM7Nz8EldNomQuGQkI7s37tXFCWifKSjvR2KrkHRdMwkMzg6Ng24/ChLDszkKjBVHarTDaddRaViIJ0rYC6VRbFcoVUAZBuQYEBzKIDDQEjT0BUIoMXrgZHPYnh8BEOzk7CcKrwuJwa7ejA+OiKSNuPRCAzDRKlSQalsQFZV4bFO8MiqoXS6YSIV/X/5GZOsYokEjo6MweXU4VIV5Obn4NUVhNwudLY245yzV+OZsRk8emQSDS432uk+09UGtZxDIZ+E5tJgOzVE4i344R33iOtevmwp5ibHcNNHP4RCyUDTwGr0rtkEvbEBeiwOOZJA2eWBpSqI8DxGhyHTprFURk5WUaxW4fF6sdQTxoa2Vjw5vg0/PfAIvvaJT+Kndz6EUhX49Mc/DchOKJIDjT39CISigCqjsbkZmfmksLmcn59GU1MCw6NDMG0LTc0tmJ6eRXdXN7LJJMKxGI4OjSCTpcVlGe1tzbDNivCAv/baazA3Ow3ZtPGpm34fMCwBzk8kf5IxP+lj/iKBOa1Ad+zYIYADZywOHDiA73znO4KJpNb7fe97H6655pqXzPS9km6mDsxfSfRenW3PBDBnojhlK7QipFXhP/3TP4k2+lJZ6MWKEGPAc+GPKJDmcIh8GSaRssIn3ysvNRm1DswX62796v3WgfmZj3n9iPUInIoAO1Ky40wYete73oV/+Id/eFGgfKGBeTGfF7IO6sO7unvxruvfiwsuvFCwpXMEu5aJgC8ARdXx1DM74fYF4PUFsGv3LnS2t2F+dkYkD+4/fEgA3e6OTpE4yqp39M0eGjqOjq5O6B4/chUTFchQ3H6YDjfmclUk81UYkgpVd8FhGzCqVaQyORQrVeGlTsbcti3AZM1Ng7gTXkVCXHOg2e9BOZNCsVyE5HYgVSrA59QRdGiYn5kS1oAsSkSJxexcEvPZnCjkYxkGbJtOM5KwS+SUb81WjOy6ojkwl83Bz8EGHWgsA7JRxfL+XrQ2xDE/M43hso0hQ0Or7kDcrKI7EkJ/ZztcPhdMxcTeQ3vR2NSJ/3z0l4J9P3/zefj6l27Gf3z/+0LP39S3Eks3XIBwbw/kaBRD+SIUVlCVFHTF4pg9uB96OY/l3Uth5xXMTh1DU3cIAZTw+uVLMWuksP3YXrznostRyVfw/bvvwftv+CDsqgxFdaFj6QoY5glKu7unG9OTMyhXyihVClAcEspGGZrDAdsGbFtGR1s78pk0iuUyUtkcoConmG8Z0PijyAgH/FAkC6VMDj9/8CFuCFj2Kwbmz+0WCCxYhpzPBzXonIpnpUIWR6nZxy1WV/JCwLwGVmqArPZ/TUbAmRc+2/ypsZRsW8Ibnw5AJyUFNckUP69Vejyd7Vys63u+/fL4lBAx16Km96/Z6tUSDvls83pq5d95LbVr4m8OaAkGXw1N/mICc+77F7/4hUimpBsKK3myv64lYZ7J+1Q71ukJobVciBow530im89aF7wnfIZjsdgpmVjtftba63NtQWvgvnas0wceNB1gG2D+U31ZnAjUgfnixLW+13oEXjACtbLJH//4x0WHzwptL4Ypr+14IRlz2gYKVxJJweDqs/C+D34A3T09yGRTCPg9wvdbkVTMJdMYGZ8SxYAssMLcGOLRKDRVxujYCKoy4FA19Pf0YnxsTLDqkVgcYxPjCEciAoiXZR2WqqEKBQVTQq5sIZMvw7IVyIoKVZVRrVRFtc9q1TgJcE78Zswsy4DqkKBLNnyagojHiWImJQoWaU4dGYIDy0Bfc0IUzZmbGkMpnxVgQvf4cHRkAhYURCNByJItABGdCqg1JzAhwOBvG5IoUOSnzWI6JVj4UjYNv8eFFYPLoKsy9k0mMVNV0eVz4MKlvTiyexcaEk0YmpjAuedvxDe/eQsuev0b8dAjjwm/9gu2bMa3b/06vvC5z8OSJMS6BtF3zrlIDC5H2etFweVG3lYQ9weBTBZSPoViZgYR3Ydlvja4svMIdbowNLUXb928EdGAD7bHg+mjY+jq7cPR8XGsWrUBkHQoshNNvf0wqQGXLCEnCnjD8Af92LFnB6BJqNpVjktEYSZV1hCLxFDK5lAxqyKOdOlRRAESWzjpUPJUyiTRHIvCoztx/933CGAu2RZuve3WV8SY/6oHhuCBg6YnnnhClCRnYRQWa2FFxfPPP/+UdvYFH7iXsMILAfMaUDmdoeTfbDtsZ6eDXLZZtieyrTXbRa5zurUdQZTH4zlV2OolnOqCrVpznyHoIrCrnTPPq2bTx3tRs5Dk30yQ5eC7Bs4ZA1HzoFAQ18M4nCk2ebGAOasu027wC1/4gpAZ/u3f/q3wAj9T11W7wb9qsFNrR2xDvDe0RazlydAlhh7nvBf8jCw/5WFk0HnPmCBaA+0kJ2rt8vRrey5IrwPzBXvkfuWO6sB88WNcP0I9Av8tAnwJ3nzzzaIYxrvf/W788z//80tmXxYSmBNwscNm8ufZ6zfi9z7xcTFIcOiqALAHDz6LQr6EqmFDc3ogO3QcPnJMaLFbW5sQDYUEKzufywjfbwUyZqZnMT0zhw765moOeIJ+ZEwHqg4vFFGwyEShUkWlaiOfK0J3OKE7dJSqBoqlknCC4YvdNKqwTBMWk5qIIm0LqswEJwIeGS6HSo8wyJYNTdFgGxakUhYBxUIs5IVDMjA3NQHd6UIo3ohtz+yBrWgI+HQ4dfWUjRiZMMaAL0CCqFKpAkVhlVI3UqkkGhsTqJZLsC0LbrcTPp8XJTiRrwCvW92HFa1h/PtXvoaBwbOx++BRXPGWy/DNW76Et159Ne5/6BFh+7hpw3rc8uV/xe0/+CFsWULXyg1Y+7o3oeAPIKs7kNccUHQvGnwhZMfH4HHYKBkZeFQZS5UgNnpiqAQl/GzkaazraMOFff3wRd24+z/vw+WXXob52QyaO1bAsCQouh+RlnYYosJqROQChDxRtHd24MGfPoSyXYGiK+J7yZYg2TKC/iDcioaKUUW6kEWVjK/DIVh1n8dHfI/upgb0t7aikM3g5s9/QdhP0pyRwLyBUpbOdjTEG160xrwmZXkx3QRBCIHSww8/LMqNU/ZCJw6CdCaQEoS8HB3tc4/9QsCc67Od1MqlE4zS0pRVFTdt2oR4PC4kBKw3QD3yAw88IEB3jTXn9tQo01Oan7NCZM2a8UwDvucDfgRyLIxDeRuBN6tY8jfPjc/IW9/6Vlx55ZXif1aU5L3gwH758uXiGj//+c8LZ6PnyiBezD1+uessNDBnW2ORqQ996EOinX3gAx8QNogcxL8ay3OB+emzNLR8ffzxx4V8hbNLdPWikQA/58KCRNSZs12yzVK2x3vL62IBIw40WKyou7sbq1atEutzVopAn++q05+pOjBf/LtfB+aLH+P6EeoR+C8R4Iv47/7u74QXObP6/+zP/uxlRWihgTk7anpfL1mxUiR/9vT2Cj03i+rQIzyVzMIXCAsZy9Hjw9DdHiTn5wWAhm1i2eAyHB8bRrlUhm3Y6O7qxaFjQ5ieT2Hp6lUo07M8Z8J00ZZREg4sBH7VsiGqdfqcbqFVnssXUOQ+zKpgwQnKOfkvvD+on7QB1bZh2BVIusJ/RMEgh6RAM2QYhQqUcg4BtYKwz4WQWxPWiQQWuZKBqXQOvlAU1VIaimyJingchJDlI2vEFx5fRlRowJREcSO+8PzBAHL5nDgPB4se+bwoVyUotopzl7SgL+HFoUOHMZOtYmwmjQvO3YQnH70fb7zkEvzkoYcRjSbEIOau//gebv33b4BEdkPfSiw797UwEglkVBVl3Ynmpg7Y6QLy05Pw+BTAbcFGEWe5A3hzcDmOZDPYbs4iIVu4ds1ZaOwOYN/MbsRcQQSVEILxfpQhQfOGEIg3o2pW0dvbg1KxiFggISqpHjh28AQwd6oipqqiwqHpaI43wsjRr11GKp9FKpcRsxCSJGN+JonBJctw0cb1WNbRIXzpP/TBGwVbXrEq+MbpwDzRcGKApii/tm0z+falAPPn29m3v/1t3H777YIpJCPIIjPnnHOOcBl6uRaMLwaY19hFssYE2QRuPF5NvkJgR+aZ3+/evVuAOlptEsCyD6COnu5L/Ju/uT8OCF8NGciJR0s6VUypVj+BVnt8Ppj7woErQemXvvQlbNiwQTwTvF5eH/sw2gRykMTrYDIkr5Xf8ZrOxLKQwJzXTJcVepMz/4QkCqtmvprL80mcasw4B4CPPfaYAOL8m+2fAyjmbnBwwdmPWvIna2TwPvb29oq2Ojo6eqrNsmgd1+NnrJFRSxo9/TmuA/PFbwV1YL74Ma4foR6BUxFgp8cOj4wSdYqUsbzcZSGBOZMzWY6eEHDp8hV43wc+gKPDQ1i6fFC8kKPxBMYmZ4TWe6CvD3t270RvT49IEJ2anhF6bFb+JOMyOT6KSNCH/oF+VCwbw1OzSFUseCMxHJrOoqx6RGEh7sswgUqJhS80yGDxoRKypYLQkwstuUSZxAl2UrC6kiJ8s1EtQaYnokzAbkF3OkQyIitv2oaJSokss4nOWAx6qSCcXnLptNCgT2TTMBQFDtmGW9eRpQ7e4xYsEa36RsfGTjGFQXeQ2hxkigVRUEiVZBjlCiqWgWAsiootQYOCvqgfPWEvlvd34ZGfPoJCsYTXnn8+dmzdhiVnn4s9+/dh4zmrMT0xjHvv/TH+8rNfgKU5EGgbwJJNF6LE5M+AH+6AH4PLl+PQgf2YHh2Fx+WAU9dQyM+gy+3Cee5VGMuZOFwZhz5/BO/cvBLLV/Ui2tKCqbFJhENxeHxxkZyrqi7EmjoQDsfQ3taJyelptPW0Yf+hA8jkc6iaBhRNEZVVWU2VbHNbSyv2PbMDrS0tIlHWGfQhWcghzanvioWz+5fhnMGlQkLT3dWJy99yGUqVkmjCJwoM0ZWl86Qry5mt/Ml2+tOf/hT/9m//JkD6li1bxMCXLO6vGiBwAPZHf/RHomz56XrhFwLmNbacAI6zXZdeeqkAN9wHgShrEZANpy6ezzxZZMpxCO7IRHKdb37zmwKQE7zzHMlKEqTX/NM5M1AresX41iQy3Bdncbg+WfnTpSZchz8EzQRfvL4a6Ob/HHxyO/7U9MW1Y9Y07rwO6pF/+MMfijZBsMfro/yBzwe1xTU5C+PL7QjC/+RP/kTMFnD2gPaBZGO5b14Dr5fbnK5R57nwWms6+1oBHJ5vbXBSm5GoDXi4LzL0vObnDmAWCphT0kZ3LAJdVs5k+2C8X+2FsWOMavezFicCbzqvMJ6MCQe7rDjKv9kOKL1hO+RAlTOcnMmozcqwv+Z95fe8P6xYSuacLPqnP/1pcd1sv6c/G7TzZRura8wXr0XUgfnixba+53oE/ksE+JKk88rdd98tGBgmD70Qo/jrQriQwLyQz5/Sty9buQIfu+n3EWtMYHxqGuOTk/CHwpiZy6C5uUkw2Uyq5LQo2dZUJo9ylfpuF6ZmZrF8aT+sagGZbBolw4Q3mhC66YrswNHpLEoSk8MkGFUmdQLVCp0EWE7aRqlUFnaKBNu2TU0usTc5agJzWTC7siSDCnW+LOhHzuRQyzQEs26Uy6ICqcetQTGLaPUH4DcslGdnIcHGXCENOeDFZDaJWCCEtuYW5AsFASCGhocgK4oACnzxm1UDPpcXebOKmXQSDk1DS7wBpXwBkqrAF4sgmc0gEQyjNDaKLSuWYPTIfpy3eb2wSpydmsHRZ49g17EJEaslnc2I+t3CVvLSt12LEhwI9a1E77rN0Lu7Yaoy/KEAWlqbMTExhsnJcWH7WCkUoKtAg9uNJb7lmMsZsOQcVjcq6Gx1INrRhN2P7YKdz+H88zejp3cQtkSfdl383dnVD1nSkcllAS9w5PgRcY28d4qmQpJlVKpV+AN++LxerFm5Cvv37sNZq1fjjnt/jKJVFeuv7hlAT6IZHU1NGBsdxtDwMdx7349PJtDWXFmaTrNLPLPAvPas8DmrTen//d//vUiAI4NIxrqvr0+AwdMXApetW7cKq8balP0LAXNuz3Vp7UiHDjKSBLAsw05XpdpzTXaRAIezUQRDPIf/+I//EKCZwHzt2rX/BZjXdN5s21yfwLtWGIbglveB29bkVjXwzc/5PWd8CKS4n9q6BHQEyzUmvwbuuC3PmaC3Jlngeidmi2xxzrXqkNyGM04Ebo8++qg4t507d+Lyyy8X8eQ2dP1g3Hm803XJp0t+aoOBWvz43PEYPIdaMiOvg7HludTA+umadzLBNVnN6ffxlQJzbk/bTg42eIx7771XtJdX0kcv5CuQjlEE0bxvBMyMNf+vafmZg0GHGLZ13g8OMDhgYvL00aNHT10HBzdsV5zdoCSMg0sy48zb4P1pbW0VbYmzT2y/vP7TgXmdMV/Iu/r8+6oD88WPcf0I9QiIFwmLPXDKnVOkV1111SvWwi4kMM/ncggGgrBsC5svvBC3fONWJLNp/Pj+B0SnnMkX4PbRcrAKiamTEhCJRpBMpYX8RVJ1SA5dJI8uH1yCA3t3IZmah6zrcAUiqCi6SPQcnsmgbCmQQBcKUyR3WkwktSTxMuH/LHLDY8iKCVWxIUlMM7UFIFeVE9U2vU4VTqcOTXMI7XlyPikKAEmKKlxgZLMMt2QgojmQGR6FkxaOQT9SpTzUkB+7Dx9EwOsTjivUWxJc8NrJCJJ5OuFMoUC2ZWQrRbEdwUPMH4JVqaJsVhFpahAvsv7mVvQnYhhIRPHQvXdi05YNQlc/NTWDualZzJUt3HXnndiwfACv27geu3fsxBXvfh9KsgP+3kEsOe9CeFs74ItGkC8VoDodyGQzcLkcYrbCZvKgLKEj2gSfnsCho6MYSARw3kAcOXcaeY+GR2/5CT7w5ovR3hzBipXniJkIzeHBilXnwOuPIZsrweXxQvMrOHDwwInEQ1mCrJ5gWAnMNQcrA8rQNQ1+txfNjY0YGhvBdGoe5VIJl1xwEVZ29kHVHLjn/p8Ip5Z7771TOLSY1copV5aO9k4kGl585c9XKmX5dd0Lr5PsH9nPe+65R0zzk9XllD2LGRHk8Nm86aabBKj97Gc/K57LFwPMCT6/+MUvYvPmzeIZocSD7DkXgryaw8lHP/pR8byTQSaoJVDiQkD/XMacn3M7spKMC2cgCJLIiNIVhMl8BGM11pTnQGb+jW98o2Dd2Y4Jtimd4bGoNyaI4/kQ3PK6KEthDHi9/IxMPouZUaNMoMzr535oU0kQR3DMayMg27hxo5CsEDTznKifJwt71113CfvWgYEBAcrpSc9iXtwPny8m6V522WViIEMgyPOj7p7HrLHfvFeUIXGwwn0w2ZJEBtlfsrycZeQxeY7Pp8N/JcB8aGhIDJqYXHzdddcJCQtnDf4nLeyTCM4Jshl/AnPGhdU9eY8ojaqB5kceeUQw34z9rbfeKmYZ2I74P2dtyLLzPvNeUKrD/Iwam87BV40lZ1thO2F7qc0a8B6xL6wz5ovXOurAfPFiW99zPQIiAnzxs7Pny4tJUkxUWwgWZkGBeTYnGDKy1WevOwff/PZ3hb74qR07xbmOT8/AE4hgZHgYoVBAgNeWllYoDifKJpAvVTE1n4ZOuYciQVMkuDxuUYEyXaoKi8RsiU4fVVggG3gCmFfKZAGZyAnhXc4XrkoNuWLDoUlw6LSXMyDZprBfJBBnwSCPQxX/cz+wJKSzGaRZ8dOhCya4mkvDY1fRFo7CTKVQSacRDPhgOhSUVRk7Dz6LgN8Pl+485ferqAraWltFcuHk5JSoEKo7nchWSqjQg0aWEHB6hFSmWCkj0d4Ct+7AsqZWNLpdaAt4MD58FJpXR3tvDyYmZ3D8yBC8DQ345WOPYcPSAWwaXIant27DOz/wUeQlHb7+ZVi+5TXwJVqgezywFAmyUxOx9wX8SGfSyKbTCLk8WNU5gGOHx1HkoECu4uz2CHJBE7MOGRO/OIy/uP7t8Cpl9PQsBxUMmsONtes2Q3F4UKzYaGxqRtHMYdeenWIwQyBOQElf9EyW1VVtRONxwdYHXB70dnZhPpXE8dFhoRe/aNMWLGlqR65q4kcP3I9gwIMH77kdoLMLTNx26wlXlo72DiReQoGhxQTmp3dBBCYE5pS7EIhSR0vAyCRGglsCRyZiUy9O5rEmKTmd5a3tT7RTVRXgl0wxAc573/tewbxzfQKnGgvM/AWuy+PzhyCKv9kXPBeYc6DAwQHPq+bgUvvN/TKh78Mf/rAA1ARq1HIzgbyWtFxLICWwIkCnDIMgjZ+TEWUSJ4FYzV2F11OT2pAtpvsIr42AnD7ylDjwfCkLqp0X12efUEsKJPjntXN24rWvfa0IEWN5+PBhcZ0sFvWRj3xEzMhxWx6b21M69tWvfvXUDANjxGuhZz3jeeedd4p7UztHJpwS0NcY9ue+Xl4uMOdAicm3vE7Gh4OiX1dx+dV6rTEmvDd0Jdq+ffsp/TcTjjlYIfvNQQ4HWowzB2F0XbnlllvEYI7PJq+R3xGEk4Tg35S4sG1wH7wn7BMIxtkGOEjiAHblypWniKQ6Y774LaAOzBc/xvUj/BZHgB0drRDpx/ytb31LvHAXynVhQYF5Lic6aFrjrVi9Gh//5CcxPTcLXygsdOTZQhGW4hDMqu5wgKXUnW4vEs1tKFsyZtM5pPIlaH4/PG6X8DSnswrlLdlSBclcAalcEbCpb3UI73Cy49XKiSl3ylhYAIisuE77PsmG1+OA00lbOSaXGgKQE7g4HRpcDgVGuSrkJrRWzBeKFOGKhEq6nVQzaXjNKihaMFJpNEUjYtBhaBKS5TJG52bhcOpCnsKkSL7QCNKFTMC0kEomT0zx6zpSpRwK5gltp1NSwXRGWVPROdAHytwDloQtq1YiJAPhgAt3/OQuJFpbcd/9D6Ovpx87jxzEVW+5HAqLLIVCQpO+5sLXokBg3rsEAxvOhTfSIIB5c2c7hqcmMJdJQXOdmLLOpNNoCIbQ5QpgVfsAfrn7KRh2DucN9uHY5FEMF/JA2sIfXncVuhJBuF1RMaiwbRUNjR2QNBdkhwvrNmzE8MhRTE5NIBKLIhKNCnDV3tEhGPrde/YIaUsyk4TDlrC0p08MTPY/e0AAv+VdfehvakNF0/HwE0/g4LN7MDUxArOQEveHwLxJaMzbkWhYHFeWhexK2IYpX6G0jICF7CAlZtSok0GvWcw9HzDneVArzhkwAk6yw3TCICPJpeYdzfjyea/5lBOoso3xMyatkqkkIFqxYoUAnBzAMwelptvmAIIgkaxoLRHv+uuvx7Zt28S9Y7VgSg84yKA0hkCMIIoyOQ4sKDdhUirZVUpqCHpJFPC6mQTIQQVrKBC0EfiRJSfo4+eU3JA9JajjAIC6cZ4v2VOeP7XMBOWckeDMAYvt1AYUXHfPnj1iXTLdBHlcn2Cbx6EEhsCQ8aCem2CTIJFJpDzHmu6c7DBjQWaY58ZY/Kpk0pcCzHlP2TezbsRXvvIVcW1MyOf1numF10vJCX+zT2dSJuNVs9+szY7wnGszH5z9YVvjfeBsDONDYM7cCrYnxpKDKt53Dh4ppeNPDXzzO94r5kLwvnCWhp/V4s32S2tIDlLp0iJkg9QVAsJ5iMetM+aL11LqwHzxYlvf8295BDjtyI5t165d4kXIl9RCLgsJzE8lf9oWNpx3Hj56003Ye2A/Wjo6BXsyk0zh0LFhuH0+8cIfGRtHc1sHTNmBybksKraCXKUKxeMRwIPMNgEyi0IWylVki2WhQ6dOXMYJD+faDwF5jUmjnNyjKlAlG34/AUwVhlGCQyMo18WgQJEkUYWSeg2zXEWVunSjKiwYq7T+I5teKiHMJLjpKfg1TaxLV5V0uYjhuTmUJIgETl13CHDv1HVoigpNVcX/pvBLtxCg5285j3QxD1XV4NddKObyJOnR1NUOv8+HJc1tcJNBd6jwulVs3/EUugcGsHPXHoT9UYwmZ7B2zWps/9nPcPWbLkUpV8CG116EsqQj3LsES9afC9vjQygehy8cwsT8LGwmZbpc4sXKl2Z3YyM6bRnrEt24e9tPkfUDA/EYErqOdDUvBjqtsQC6mhuxZsVakSjLyp9+fwSq7oHLF8Dadeuxf99uqKqCvv5+YYE4MTmBcCQstP2HjhyGJdkoscKnJWHd6rPFvX/2/2fvTMDkuMqrfaqqq6v3nn1Go9Fu2bLkBRvbYFuyzQ4JYQl7AANJIGCz5M8GCVnYSUIWlkB+QhYSkockEEIWCH8CBAiEJQQD3iXL1q7R7DO9d1V1/c97e0puG8kay6PxyO6y9cxMdy23blXdOt+55zvf3rtUzBc0mO9Rfzonr9inqVpN3/jGV/WD73xdippqhf6qZ8xP9uwBVAEosLc8pwAUwCjAGwByImDOZzDPyFEA5gAawHMMlmJgGf/k2PHv8X3/t3/7t0amAVhCXsDnSEVi2QBAF1DKPYAchn8sMNewoIBpggoCakAZyZe0m/0A1gD6SBbuvPNOA4aROnA85CBUr+Q79g0jSmDAegDEdlGwjJH+AOaYQYIl5XNmFtgP7Dag//rrr2/nK0gGnKNLps0w3YBEnKeQ2fBZHFDwO7MkcTE1zgEZCe0mIR7QTtsB64yfHJ/AEM107FxzohnHpQJz1kPaBIvPPmkjQdVy2GyezviONpzggJkN2G5YagIhZh24xrE3fqz35zrwbiGwAlQTRHHPIh8i2DT1GjzPXBeYcWYx6MP4M84Ztx3uYe4XtqF/ud9Zh2CQMR7ZEbKVZz7zmUbWEwPzbvLn6VzlB7dNF5g/uP7qrt3tgSX1AFPNVChk0OPFw5T1ci/LDsx7e83L8SnPeLre9s53aXJmWoePTegd5y8AACAASURBVJgXheOl9M9f+PdFDXdGR45Nas36TTo2U9Z8PVQtkHwcSxZt16yEK8t2jNa53vBVxcmEyocWyZuOeSm0mfLQ/B5bgdlIBFqBirm0slleLnX5TZwkbKW9tKJWuyBQwhGCGNlBKI+ObQUKQl+BQjVagYayOfXaCc1PTGjNQL8WZmdNFUuA+fjCgkpYuCXdtr6V6fWwZXTUVtjS2tG1hjEPmr6yubRKfl3zaL+dhHqzeTUqVQPqRzdtUKG/X5tH1+mbn/+c+qJAT3/iLvl+TcOjI8qkcrJbtgrDAybhMu95+uynP62rrrpaz3n+TymyPA1v2aZtlz1ejWJBVtpT/5phJTMZTS/Ma6FSMQWaUl5aYz1FXd7Xp+EwqdsqM7I2Dal26KiefcUV2rx5WOMHdusLX/yS+vqH9MZXvRpliZH4WHKUcD1FjqNsLm8SV7G+zBWKSrgJVWs1kzyLjAV5i/GrtFuSH2mwt9/Id5pUR0X374dymqFCJ6nAdtRoVNWszjMnYbzl/2rRlWW1Slk6nz/uPdhbZrEAmABXAC6AFlAEGAFwPxAw37FjhwDXgBlkG8hgyAmA0Y3lFhwHZjuWRsRsJvcd2l+eLRLxAMd8xxJvy7EJjADFsNqwuewP7TUgjP0CogBU8TOEVOezn/2s0aID3jgH2sO6MPG0MU4wBaARkCBhoQ94BjkXFoAYUhuAIe0DSHNunDPSD9oIaw9wZn8E4+jrYWFpC7IT+uTLX/6yYfrZFsANkAT0849zoO0w1zDWBAlIb2D7aQszFx/4wAcMWxvbAvLsx44w9x9PlwLMY6taghs0+cgLAbUP5xJfO0AyfUouEpp3zpP3BgEPIJk+iO8jzhXCh7wF+ooghr6mnzlH7md89ZlBIZkV8M915O+4iB19iQ6dGRKuc3wdCdK4N2gXzwTBF+x5PNPb1Zif+bulC8zPfB93j/Ao6wFeNLzIGPh4+cOsnYllOYF5rdL28CYB8oqrrtTPve5Grd+8UfccOGiAWzpf0MGJSc2XKkZy0j80ojCR0qGJWWV6h3Vkal7JdEbVepVaPwYMBpFUawSLDhGAP4nq8DiyxC+jNttGfcm2jzK68bQj5XMAhFB+sybbapmkT8emkJBl2uhTSr7VUt5NqpBIqDw3raZflZty1TPYq6LrqXzkGJYv6ivkVatU1IxaqsESNRs6Njen0HWUy+cNAMcHvZjJqTQ3b36vLJQMa95TLKgcNlSq19qezXZCPfmCCVrWbd2sViqlQqFXuUZdC3t36xnXXqmkExn/db/elGcldc4F2/Xt731X3//hTbr0isvMDMKLn/8SKfK0Zv1Wbd5xsZyt6xWlUtp24Q7NLpSMpr9Q7NHCQlnJRFLnjo5os+fpyJEJ7XdClSxba+2MepOh+gu+nnXBOfrmD2+Vsj264SUvl9Wk4JKlBN7UgG6bfotkhZJDwNRq2+gZb/h277d/GJ0OF8lSIpCRtjSCpuQ6YvrDiVjPkXDRiSgsFJhEXTB9G5g//K4sS3nWAKu0FxBy3nnnGYawU1e8lORPQCXPNyATIEOiIsx57HISJ1LyPfsHKMPKxk4qAHMcNABRMNmxGwoAFsDL/mPZi4k9KaJl20YHDqhFbkASK7pswFZsH8j+OA4gmHUB6ZwvwB4WHjlK7NAS68TZBtaWGQC06dgkIlWInVYIDpgNILkzdq9BxoJ+nOOyH/TZjEk8xwQ3yCsAi/E5wNqyAP7jgCd2mEHDToIirP+LX/xi0z4SMGkDbY+TEfkZb/tggTlAFrkIZAnMPMHOw8WS08dIgJhV+PrXv26uEWw5hA5LXIjqox/9qHmXfO1rXzNFgADbphBcGJr7iX9sx33BrAmBFkEV++EzgDrvH6QxBCGcL4QRfYhkhkAAwE7wxGwJ9xHPBD71/E3fMxPEZ/Hz0dWYL2WEeWjrdIH5Q+u/7tbdHrhPD6A1ZeqQgY/kKZiOM7UsJzA/7sqiSFddc41e/6Y3qVyraWRsTN+76SY1fF8VP9Dho8eUyua087on6859hxQlc6qGjkkALSNXadRMdU43mVYTCzcfEB0a8Nt2Amkz6W1gHhovczzLLSsyNodoo1OJSJm0K99vGCs+ZCzITDzXMxjeMH5qKahW1Q/ooe5kvaJ6o6zICtU32K8AuclCRXNTk9p+3rlqNhumxHw59EWJoKlSyTD86M6JJLLpjLJeWvVqTdlUWjD3M5NTKuSzatiL8g7XleO31JMrqBG1ZGfTUi6nfLFXj996jg794LuaOXi3XvPKl+srX/qiBgq9SsrR5h3bNFNZ0H989T81VylrcM2ofv0X3yJFSY2uP0/rzj1f1tb1ClNJFfsHVKk3ZLuu0ums6bM1w2vUmJ6RV6lrb2Ves2lPWTevIXlKFaScV9Yzx4bl254CL6NXPfXpkt+SRSVUy25XTKVSqlpKqO1fTSgUAzm+WYyMDHMuag4FkTzbMdIgI1TAhqcVmcqfjgHm+OS03XIM3w4w/8QntGbNWqMxHxkZVjqdOmWS83IUGDoTz9dSgDkgB+AJEKIvkUYAsFgAMTCegGfAIDpvpCJ8DxPN950ac3S8LOSjwJgCWAGqAFMkJwTNAFUAGwwqIBoQBfCC+YWpRmKA1OR4qGVZRsJAuwBgbAs7DNBjjAJ80Q7azngFCIONRybD8Ri/YFKRTiBRgdHFPpD2c24AczTxsaUhQQD7ZX8EDLD3OMnEXtjo4QkAWGLXGv4maCH5EjAJYx67jNAXuLZ0zlqcDJTH+8QCELvKzoUAiYAERh/9PRIapEPLletzqvuPZ5ikXaQn9BnsNqCcGQL6HNALI811BCCTC8B7hJmJOGBhO/oMMM36gG7Oi58AawJD+hG5EIEd58m1x4edoI/ZC4It+pvjA/LRivN+gjGnPQB8gikYca4vzyZSJgIljAHiiqddKcuprvhD/74LzB96H3b30O0B8zJi8GQqHEaDQbXzJXkmumg5gXnZuLL0qWVLV+y8Wr/5rnfp2//zXV29c6f+/f/9u3kpVKoLGhhdK684oOzAqHYfOKqW7cn1smo2As2XK1potu3WZCeM2wr+5E0/VLlSNV2ArplEzzAAmLdZcsC3AY0JvKEB5q7RLLesltyELceOlEJjjt9x1FKG4iiz8wrqDQ339xuQzuelhXm1Wm3Hi7DRVCGVkt0K1N9TUNDyVQ3qImyYbdY1U60oAGgaNxhfGbytQxQZLWMb2aw3RJ+kvJScXEqNqKFcIqnG5JzW9I8oymRUTafUtCIV02mt7e/R2p6c9t58k178nGfrlpu+r9mpGU1NTukxl29TupDVl7/6TR0bn5Jfq+sTH/+4YaXz687ReVdcpWZvURbJp/mCQuQ8aN+jlpIJR4MDffJLdTUroe5pzhkP9S3FAfm1mqpZW5lsWumJkpJGglLVZ377vVK9rt5UTs970YuVLxbV159XoZA3AQ6+5cu5xC4bsKu8yElGBKwCFE5VefNsBeYxQEQewlQ/5wlbSdIogIuF5wDJCuw2hVxgimGEAbY8T8hgYK+5XwFIfI93No4wMKEw8IAl+hdwBDCPbQQB5/QvoJd+BzRzXNw1kCcQDKBV5zgkXwK4AeUAcdhTgB/gG6ANmAUMcw4kqcOCA8SQxHA92S9gjUABxpykUKQsrAuz3wnMY405x4ehJhAhyCFAwWYxdgWhf7hH+BuwCMjkH/3DtnwOMAfQxhVWT3XP3l/KQr8RDJE0ilQH0E/Qw3kv98KxOEeCGOQluPNQdRMQTIBiZgMdx7wTkC8RiDFTAwPO9eDasx1SI9h0gjaCB/bLvcC9xWwMsygw1gRlsfSEviJA5PwJqgDiuOTwPZIiimcRGALyuZ8A7EhkyDXg/qMNJA8D7vkevT33FJ/xN9eNaxV7mXcZ8+W+e350f11gfub7uHuER3gPMHgy1chLCoaJinkroVtcbmCOdEIJW1c94Tq99g1vMMWCLrnkUt30vZsMq+2HDV1x9S4dminp4HRJew9PyEqk5bgp1atNzS+UVI1CA76p5OkHsOEUrwlVazTbVoiGLYf1biFLbtsdQsMqlJOQAeI2LHYUge1l2fiXR0o5trK4sbgJA8wzVLibnDJEbm+xqEq5ZGwMk17b39dzE0aDXkgnlcabO2GbFx7a8EYkVf2mxudnVPObGh4aUuAH5nsvlTY2ioDyRqNpZCTZgaKmZqdl+U1lWgll3IxywyNqZNOqtQKlopY8K9LWdaOaOHC3xgYHVZ6db/uxW7b6exLGznFmrqqnPPFp+n//8s96zzvfrtBKKDeyXo9/6jPlbRjTsfl5uVRJtLClcUxhpaQlDVKcptlSpd7S/rBkKp4WfBm/8Z4NazR99Jj6qpE2jw2pPj+h//urv2IkPD3Zgl77+jeqr69fwyN9RpZDUu6ZYArjhDOCUl7iALvYMvCBHv+zFZjzzAOM0eDihhJXTgSQwWbDZNMHgEuAEv0D8OGZZQHEoW9HysLvsKUAHwAWbiWAMZhPgF4M7mFBAVux9hpQBeAGPOMJTgIl/QloI1EUcMZxkW2gRcdxBiAO2AKowZIC6gCLjFkwojh43Hjjjcc15rQlTv4EmCOLAJjTVphWghL6AlBPABAz5iQuAopJMqUP4oCCvuGYMOoAZfoJZxsKM7EPPiMgIVgBUMOYx4z+qV4jncCcPkUq9M53vtMEKlg5kli7XPc+fYJkEc02Fo7IPpjZ4B/nwTUhIEGTz7XlJ0ENz8eJFth0ADGsNvcTgRznzSwCgJx/9DfXkyCOsYr7gyCD7wD/XBf6HNadvoNJ55oD8OlH7lECJwIqFq437eGaAtT5nHW4b2HUCSw5xzjxswvMT3UHLt/3XWC+fH3Z3dOjtAfwRWZQ5aXH4MjAuBLLcgLzerWuLDpVS7ryidfpmc99rmbmcEPoNf+oDBqETVWCUL1rN2q81NBCM1LNt9QMIvmNQI1mQw0Kq6RSkkXRGvTlkQHmaMvjlyLAvGW8y9s2cm1hxSIwd225rdAUrbHx9LZNzqbyKdeAVPm+itmMMglHtWpNM7OzBoj09w2Yyp+HDhxSkkJHUahCrr0elonJMFS4yIKTjIqDy90zR+Rl09qwcYOOHZvQxNSkkVqjMecnTN7I0KiG1o3q0JFDmp+eldeyVa/7KgyvUVTICb9EN2iqVpqXh6V6rWraR8VQANVg/5Cc+qzqlYoOHZ7UU5/0ZO3ffYfeeMPrVG+1VBjeqMde9zRFa4Y0WavI7SmqYVlyUyk5UUupVqSx/n7ZoVRqhrqrOqOA/nBcZV3PzDAU5Ohxo+eo6FmqVyb08z9zvRIRZdtz+s3ffKcGh4Y1tnZEg71FJdD3LjNjzr1ugq7FwjQwgIBW/j4VEDpbgTnnFVshAkbf/e53G5CDbIHzBjjRD50Wd2jBkXZwzqwDYw4AAlACnlhwPAEo8T0zcEhQAPZxiXXWgXEneRGAy+8wrxwHUAhQ5JkChNIe9NQ33HCDAW7IGmDe+R7JAvvmd44HOAcMIykBpAMQYcwhGjgX5AswrHHyJ9sBFGHXY1s/EjVjGR9OLAB/2H906/QFgRosOqCWICNO6gS4k5zI8o53vMMkgtKPsYsLx4qdXx5oXI2BOdcC+Q7FjwgcYIwJoE53YRygv2CQaScsPm4nzDrwHX2Efp8gC0kKwJm/H8x7gFwF7gd0+gRD8cI9RvBCwEfQBAhnRiouxgSbDdNOYAYoR7LCLArXlOCOe43PGSNj15WYJeccuOZ8DmCnj7ivAeZxMBS7ZcUaf9rVZcxP905a+nZdYL70vuqu2e2B+/QAgxdTz0y9ottk+jF2NViJrlpOYA5D3IOURS1dfs0uPeGpT9WatWM699zzNDU1bcDqTd//ngGHmy98jPZNzGnBt9puLAGaUdxSApNUCDAHdNfqFFNBZx4aaUt7+h+mvGWqfUr2YhGWQGQlOjituLYKSUdq+RiByEs6SrkJOVGgJEA1kVAiipRNJk0yGgWMYOdRSWMewnlk01k1W768DAmdaXlR27klk/SMFeL09KxxGZmtzGnzeVuMfeAPb/6h5koLyhcWi8EEFINpKJVMK5vPaXpmVqlkSgnbVTOMlCwU1XBsZTKeGnOTquMl3mqpMjensZFRaqGaaqTpVFq9bkvXXH21pqbntXZ4WFG1pJc877mqtyL1DG/RZU98uo4lbQWZlKJsWhaFhnBgkNSTcI3DTHWupFShoJnIV9lqGf91dPT1Y1O6ctN5unLDVp2zfo0UlnXlFTuM9jvfV9Tv/f77NTw8qk3r1mnNYJ/sZFIWHb3MC9c2nq4HVJ6sCMz9D3u2AnPOI07G5LwB2GiD+QnLCZMJcOYfgBZwCCiPEyXZhmqayE1gd9F7A5IAd2ihAUdxYIPEA6aZhEpAG4AX6QnMNwAMlhlgH/uuc3z6HzCO/AVJBaAYEEkb8Q3vHKc4Luwq7ixIIdgWkAbo53gAcxhwACIAHqBN22CKAeaxpOK9732vGQcByLQPGQdtR0JBUIDMBpaW/dNG5DecK6CUQI6ZLgID5Be0lUJKBCexVOZUtyzHpQ8AzIBiKiwj01nKEl8X2svMAEAcIIyjFqA4TuiFPQaIwzBDxnC9zmQCKX3LrAkgGlYdm0dYbK4f1x0Qznf0E9eZtiNN4R4hkCAgIsjienIOvDPiGQ5mEliPZ5D+J1+A+86MzLZ9vIBUHIR2GfOl3EnLs04XmC9PP3b38ijsAaZgGcxgh3ihMbit5LKcwLxSqhgXENt1tO2Si/XEpz1du669Vo973OP1H//+H5qcmFAdxxU3pWTPgGZ9aaYeqClXzUCapepnMqmE65oXVbVeV7NJGXDACRKTdNsdBJ9xfrZzLhcZ1Ui2EylBpU+AuSsl0ZajU4kCWaEvoHeCRETcUfyWKbhTqVZVbfpKZbLGh9u1XDVrTWN96JBIOdinwG9o+/lbNTkxrmqtomq9YZJXc/mCpg8fVl9PUfVGXYcOH1S5UhLVPzOZtOYW5jTQ3yeFgbFJRBue7+mXm82rb2REtTDU9Oy8BnpyKriReblNTUypXq0qYTnq7+0xhYEIBPpzAFVLVzzuKg0UiybwePoTn6BGYGls80XafuV12m81FaE17etRmHSNTzpSnKFcwSS4NhcWVKvWVRge0kS1ZI7vhZH66pEu7hvS+YNrFAYNDQ0V9IxnXC3baSldKOpDH/6QRkfWa9P6DVo71C/bOzPAPL7vY4DO36diy1nnbAbm93/WOV9AEYxkzFbDYMNiAnwBx7GHOc8I4JExA0AJyI7tEgFHAD+YTIJPAD2ACxY2LrBDv8WVIAFMgCzYbJhR9gN7vmfPnuMuH/GMBtvAuALoAZmAZFhY1mWfndcRr2vaCThEhsN+aS/tjiuZAhJpP21AlwxQBPgRjAAo46qlAGbax6wi5wCYRP7BefN3zLpz7rF+mkCA9vJdfF/FVo98Fvt6x22mjbDxBAske8Yg82RjMu0EvMKAA2phw/nJtWL/BBIw+wRNzFigDQfoLmUmaDneA3GwwHWhTVgoQgTFNook03K+XA8ANm4rzBLQRoI9dPUEVVwDAkYCJIKluPIsEhvuT9ZnJoXrE/umd7Y/dtCKveO7jPlyXN0H3kcXmJ/5Pu4e4RHYA0w7MtXKgMZL4KFMlZ5u9ywnMI8Zc6QsOy67VE942tP0E896trZs3qLPfe7zmpuZ0cjwgBqtSInigI6W6jpWbqjUCFWuNY1XOa4pWBr6QaAQv/GgpRpAGf7YWnTygDGP8C831tdtjTnJmzEwJ/nTDuQiYUk4chOS0wqUJxmyUlVlbkb9+R6p5mu+VFK5Xlcml1NvsVcebHa5rtL0rGzKzecz8jJJZYtpHZudlJKOKo2G3GxGvf0DchuREpYtv9kwdHtIwmkUKJtOmRfdurFRuVagtOPp2NEp5fqGFGaymq3XZLlJo4Mf7SnowO3fN7MFVE2dn503CZv9xaKG+nu1af063XTTNzW7MKef+dnX6Btf/armxo/o9977e2pFloY3XazNl1ypcS+SWywokcrISaeME0qjUdeaoQG1/IYes2OH5o+Oa8umrfrKt7+jWb+hTChdt+FcbUyk1J9J67Z79mly+oj+5IPvViusqmegRx/80Ic1Orpem9dv1Johig2dWWD+YO/lRxIw7wTdMajq9CSP5QGATMBRHLzEADNOKG37+7dtAWPPbraNmc5Opj5mN/mMfcbrsM94BoPP+R2AFrOf8f5i6Q3Hub9cJK4tELczbl+8LZ/HYK3zs86EX36Pz+X+YC8G453rdx4z/p1jxLaO7OP+/QD4JBCItesnm7mMq2MCaGNdNtsC/pnhoPIrYyrSIEA5gBdmutNG88He3w9l/RgQ0z8EMIBuzhEtODMBjFFIWNCzx3kJ9BWBDedDwSJmD3g3Ia+JrRY5Z2YBCMzYFj07SbEEVSdj/+NAiPPpAvOHclWXtm0XmC+tn7prdXvA9AADI8lXJFqRJIUmcqWZ8vhSLDsw7+k1TO2lV1+py6++WudtO1/lckWZdMb4gLtRU6MbNmrWjzSPRaKb0Uy5rrkSVoWBmg1fbjJj2BonkTQ2ibWab2QjaMxtwAJimRbA415XFty0bSNjseQmLKXslmy1jKc5f6Pdzji2WrWaonpNhXROtVJdftRSEIWmUE6rGSiqN5W1XUW1pgG2VhJPcxJaI4WuNDU3bXTdlusqR6KrxUs3pVYYIHpXMmGpt5A3VUX/97vf1QgMc1DWaO+QHHnqH92o3dOTOrwwL9fzlHFTWptPa2b/HmUyWY2uXaf52VlFQVP9xZzWDPTo4h3bte/gbk3NzuiJT3qKCQL+/I8/orf/+nvF3MHQxsfo3Muv1QFV5eXzSjr4oheN73hgtWSlE7I8Zg8iZfxA29Zs1pHJGe2bmVafl9ZTN23XxUPDqjQW9MUf3K6R0WH91hteKTXn1NtT1B995CMaHV2nTRs3amSwX27KO6VTyko+6o8kYB4D7Bh0x6A6Znzj7+/vVAMAiwFnJ+iO9b0xuI//jgF2/Deglc9iUNXp9R0Db36eCAhz3M79dl772A0lbt+9OSJte8W4zZ2zJPFnnT/5nTbGQD5uH20+EXDv7I+4PZ1tiQMEvoMlh5mP9dGARvT3cWVMGHCYYwAqsw6xFAXLQRhwACvynBMxxSv5HJzsWDE4J5AAaCMFgj0HiDMLgac8Myto++lj5EBxdVSkPMxoAMiZgUHvD0MOMAeEkxCKtpz3FzkJWDFybU5WVbXLmK/cHdEF5ivX190jneU9wKBF+WaSi0hYwu3gTOoLT9VdywnMa5WakXdgc3LR4y7XC176UuNQsm/ffq1bt14LszMqJCJdsXOXji5UdbhUV9VyVQ0tzZdr8v2WytW6mn6bDYQhx4ml0QjMdyDv9sAeM+YU4bGMHzbA3IEhB5i7ltIJ3FvanzmLziSJMJATojOP1Kw1lM4BuB2FFsVNmpqfmqKakaJyVWP9g4aNb/iBWgrVbDXQhchO2EY3n85kNTUzp+lkWo3IUthsKJ10VciklE0l1V8s6OCBffLsSD3pSIlGpPJcXb1jG7V3YUFzChRZloqJlNL1ipzKjKan51QoFrVxw3plkgm5ka+FySN6xlOeqEIxpfnygiLH1eBAv7773/+tFz3velUDSwNjF2vrZbt0yK5rcHBIg/l+ZZJp5Ys9OjgzrqgnpVoi1GxlVkMpTxcNbtbU1LwOlRbU52X0xHVbtC6T1rQ/r//cc9hIdT77h2+XwgUNF7J6/4f+SCMA800bNTjYr1QXmJ/qsTLfL8XH/P47ipncGLTGgLwTdDNexACZz1m3EwzFyaL87ATa/B0Do05WufOzTmY6Br3x/vgultJ0sp/xNp1gNz6vziChk7GPwXycEBjPFMQMfXx+/B3/HgPruApqnDgb90EMQONjx2C/sy/jPuAnwT9Am7EGKQZBEFIbGG7YYgApjHcs8UGmgZwDEItEZyVzgZZ0w51gpfg6cY5IVjhfGHI865EqcQ6AaxhvggzODWCOdp9752Mf+5jRnqOFJwEUaQ/9DkgnICb5lwq3BDUcg/3GQd/9m9NlzE/3Kp7edl1gfnr91t3qUdYDDPpYbgHMsQDDb/dEzMJKdstyAvNquaJ8oSDHdXTZzp1652//jr72jW8Yj+9NmzZrzx13at1AQY+76kpT6XPv0UndvHefZqpNlZuBQtmi7E/Fjww73oqkcqWmRjNUs45OO2m02iR/mv9aAHOsEOmxUK4TyUu2NeYu+mqKCiWxDCQvtJ286UaRwlpdjWpNTiql0LEUOTK68MhvKumHOnz7Hm1dM2Y8yXGF8eXLSTmiTE6lVlVPoVeFbMHYOJayKTWJFbBjJKm01VIxm1U2k9XuvXvU11fU+RtHlU1mNDU5r+lKQ4crZU1WS0qnkso4CVXGj6hgw31bRk9+wbZtGurvUcqxdPP3/keXXXKxLt6+Sem0p9vvuEOXXXaFbrvlNu3c+VQ1IltD6y7Qph2XKejt0Tmbz9FQoU9REKl/eEjzUUP/e/ftcvqymp2fUsH3ddnmC+TXfO05cFCbRka1Nd+r4WxWlaiuL915tyYX5vUfH/1DDPnUn/P0R3/0Ia0ZHdPGTZsMW5hKJbuM+RIe0tMB5rF7SKyrjkF3DHAZLzrZ81g6wk+AVAyiWe/+bHUM7mMg26nfjxnmznVi8NwppYlZ63jbTqa7U4oSd0/MZsffdR4z3jaW58TbdJ5DfP6d++M8GUtjEN/J5J+MkY8DHvaD7ASGHPDZGUzEum9AKjOZgExY5dgjfAmXfNWtcv/AjoRZtPkAbPoNC0wCDq4rspaf+ImfOJ5cywwBdpyf//znjWUkibp8hszlcY97nGHMSW7F4pd9sQ8Y9ZPJduJ7mE7qSlnO/K3SBeZnvo+7RzjLewA2gUIiMBAMchQRWQ3LcgLzRrliCtAgAbls59V67+//nr7y9f82bitJL6WIo+oLpgAAIABJREFUBKygqssvvUy7rr1OzZal//jqN3X7PQc0vGmz9h48rKlSWU0vq1q9oXoQqVJryG+2FPqUgm9X70TWEjCtbmxZ8D+OZFO8x7OVSznKJPEzaZkk0ngJm74QwdhBS3YYyUW3GlIwqKmmHSqVpWqnp55EUsfu3KuinVTk44PuKvJs+W6oSrOm2VJJuUxRnp1Uyk0rm3M0W51VMuOZgvSA/oFCnxphpBpMvutosFjQfKmqlpPQfLWucr2hSqWsTRvGNDF+WLXSrHpzKTktKe+ltXX9eg329iloNnX48EENDw/px6+7wpwfLi1eMq3xiWk95oqdJpAZXXeORtdtkpdfo4suuNhMKxu3GTehIOXoWHVevpeQVa9r1HJ00QUXKqw3NTs5pZ5MzlT39JyEkRvNWpG+e+sP9I9//hGpVVdPMaUP/9GHtXZ0VBs3bdbg4LBSKbcLzJfw8J4OMF/CbrurnGYPAM5hg5GuAMjjyqpIO3hm+Jtx+pprrjH+5Y+EJWapcc2JgxO09MhaAMr8JMcJtxYW7lkShFmXAIZ++OhHP2qkPYBy1gN8UywKHT3SGOwdl5If1RmAdYH5mb+7usD8zPdx9whncQ8wIMEqwD5QrIGiHaeqZrhSp7ucwLxWKpkBGm3zric/We/47d/Wp/7xs0YrPja2zhTzce1AKc9TsdgvL53V0clpBY6rJzz9xzQ+M61bdt+t8fmaak1f0wtlBZGtut8y4DzwI1OsB4kLiaGdwDxh+SpmXOXTjjxHssNQ6ZSnerNhmEOK/0TNQFYQmhLz2XRGbsJRuVnTTHleNkmilq0tI2s0fc9B2dWmrBZe4GmFiZYadqi52oJKtaoK+V45UUKulZDrBKoGVaXyaZNoaTdDZdy0sWC0cjlZqaRq7N9NKYLtt10t0E+FgjauX6s7b7tF40cOKptMKOW6SlkJjfT1a+3QkHGeufXWW+S6CV135cV64nVXU8hepbl5NfxQ5+94jOo+2uKkZBOEOLIWtca2nTA+7HikR1TzTFhiGsIKkARRkMk2f9sUMGJqIjR+N2rZKVnplFqNkhTV1ZPP6iN/RPInwHzLIjBPrJr7l+fkkaQxX6nn/tF6HFxakHOwAM5hw9FZA8pjiRDOI48UYA6LTbABACdJE/lOnDiMVpzzpoIogTxOOyydMxZ/9Vd/pfe9732GTELygm0igQuMOeNqXLyqcybkZPdWF5iv7FPXBeYr29/do51FPcDARYEKpgzJ9EeP93DLVzq7bzmBebVUUm9Pj/wo0pXXXae3v/s9+sfPfU5uMqUrr7xaMzPTsuQb8Hjo4GFZdkIN31do2Rpcu1Z9g4O6+9BRTS0EakbS5PyCfDuhyPFURWfepPBKUrbQ2ALMKSpE0mdLnhMp51nKpmwlrUg9OIdELS1UKu0XjR8Y4A1TnoistiQG32zXMQmdvJSH+vrUl87o8O27TREglyRQx1EtaipKJbTgV41PeW9PH+7pciJbYb0km8xS19Ls9Iz6cnnlkhnJcTUfBEr1FuWmXTWQ6sBMpzLGipGSSIN9vTp6+KCmpiYVBr5aTV+5ZFIbR0Y1MjikeqWser1dfOTcLWuUz3m6Z89uRUGgsbVj2rXrKbIdZg/a1UEV+Uo6jpmZMNWNUOPbMsWEjJ4HAA6O56f5Mr4T2us6ViTLzZmCTkJTr0D9fT360Ae7wPx0hpwuY346vXbmtollMWjHGZdZ0FjHDjaMAcgzSGb8i7/4CwPYHwkLgSvAG6YbQgjGnPPmfAlU6AuSVxknY5/x+Lxxn/mlX/olozHnPYYunURQdPexfOpkyZ7377suMF/Zu6kLzFe2v7tHO0t6gEEPO0SSbQDleJWvFqY87sLlBuZ9vX1qRi1d+9Sn6W3veY8++6+fM4B0y5ZzVSotGLBXyOdUr9XUW2iXXD86MSGfSp1J1wDwepSWb9kan53XQjOQnc6qXA9Ub4ayHQB3Qq3gR4F51pPy6YSySUdOva4W1m+2ZTSTuAg06w05kaWkZRtgXm+FymSzchK2Abue7SgRBDp81z0azBeN20pgWWpgg5i0NF2eN3r09evWySUxtVxRozQvX4GSWU9zs7MqehmlE56S6awOTE8r2VNQspBVo9HU8OCQ8XcMG00RxIR+U0GjKddzNT45qajpq79Q0HkbNpmE1b2779K5W7fowosuUqk8qaBZ1df+80t64XOfY1jupz/1JwzxncnmNTwyYip4pj1PqWRCUWjJJnEO/I2VOzmytgR5vkiqG+wORkdxwz/jCR9BqDtGx2+jm09nTdXHkTVrtH49GvMhpVJdxnwpQ1AXmC+ll1ZunTg5FBYZ60D01oBTvNMZh3Aq4TskHOjM8fRGsoEHOcHx2bogY4kTMuP3D5/Ffvb8HleY7dTosy7+9+RDAcQpHoUun/E09nePk2W7jPnquzu6wHz1XZNuix7mHoCVwHXla1/7mpgORFO32kA5XbScwLxC5c+eXkW2rV1PebJ+7W1v039+7esaHBrRzMyssQNMJC0tzM8ZYFvMF7Tt3HN1+MhhWY6tWqOuZDqnasvV5HxJdcvRwckZzdabqrcs1ZvIMFzZLUctKoW2AOqAykjppKV8ylZPLqlWo6aFI+Pq7+2Vm07JD3wDjEGeNsmiskwV0lroK0PZd8tSKuGqNr+gyuysLD9QX6EoN5FUtd5UmLDVsELNlOaVzqU1PNivRrmsMiXTUymVamVZnmMkOh4mjfXAuKeMLyyokbDl5nJGe+8lHA3392nq2IQU+HIdR+NHx1Xo7VGz1dLk0aNaOzCoi7dt103f/a4yXkqem9DW885Vy2poZvqYZicm9H9ef6P23Hm7nvykZxjXma1bz9dTnvY09ff3GJBRyOXlJtx77ei40G3jGiViJn3x+TDVTjueFQKCxVXN51yXbC6nocEhrV27Tn19gBiAeZtlXw1LV8qyGq7C6m9DnIjKTwJ1mPM4AZXnhqRGZB+AcvzIqdh5yy23mIRndNQw6QB1ZF1ny0IwElthdrr0nKr9cdIochcqsFLUCYvfeIbhdJzEuoz5qXp9eb/vAvPl7c/u3s7yHiBJhspxVEj75Cc/aUpmr9ZlOYF5vVpXPl8wDO2Oxz5WL3r59aaq5tDIGt1xx25j89fXV9DUxITwSukv9iiXyengoUMaGBpUw28qU+xR3UqohKe5ndDR+ZKOzVWMU0up2lRkJeREAPOWYYFxTyT5E2BeSJP4aRmNeXlizniTe6mUYeOb+DSj6EBu7TjyvKSaraY8AGwQKG0l5FNZ0bZkR5HRoHMiSFAarUClZkMJzzXHS0QtY4NYnp9TNpfXXL1ipCxsA7j3rKTqfqCpalVBMqnhdeuNfMcKGypm0zp66KAu3LFDd9xxh+Zm55QtFgyzXZ6b14Y1a7RheI3WjY7qW1//hnK5jK697lp94d8/p0a9pKG+fr3q5S9TrVzWxRddbGwkL7r4Ej33J59nrAxhztGvMyXdLrzUsUSo0NtLJyDvBOZ4vyOzMSIhq+0bD0NWLPSov6+/XbXQbReeWS1LF5ivlitxdrQjToKMq3wCNmPLRJJAAeCxxpyx/O///u/NrCde5syCwqC/4AUvMOM6TDLWiqvpeei8CrGVJaw4YHopMsrYoYdt0eOTH8Uz9rnPfc5Uoz0dUG7GHMbAxXGjm/x55p+VLjA/833cPcJZ0gMMZFhO8ZPBnenQ1bwsJzAvlyoqFnuNdvvcx1ysn3rFK1XDgjCVUbVS0+DAgMJmTQW0myC/IFJpoaRqtV3ox3FdVZq+kv09mq1U5duualFC05WmGpHTTnS0ErLCSK0gXATmlgHLGc82jLnnhMqlkgrqLTUavvBSNIV2KEgUYshoKZlw5SZs+VFDhVRaVqOpsFxTJuEqaNTlJV2jNcX0JWiGaoSBYbQpajQ3PaXRwV4NFXNamJ5SpdVSKWwa1ryvtxd/RSWV0EKlpoUw1MDYmCzHkxNF8hKRomZNpYU5nbNls2697Xa5yaScZFITU8dMoDJY7NU23E96evVfX/2KcvmsKeyzUJ5VwkhRQm3esEFWZOkZT/8xA6OvuOIqvfz66zUyMqixtaPq7e9T0j1955SYMYc6t+y2Ht9LesqkU/KSSVkmebQLzE/1XHelLKfqoZX9PtZCd9o6wpojxwBc4/NNQPu85z1Pn/jEJ36kcQB5Kmd++tOf1re//W2j28bXHCD//Oc/3zDtqxGk399+cqm9DtNOn335y1/W4cOHTTDCrALL6QQiXWC+1J5fnvW6wHx5+rG7l7O8B5gehU2BVYFhYdBe7cvyAvOq+voHFIShNp5/vl7wspeq1gyVx6mlJQ309Wl+alzDA4NK2K7mpucMdYtuvFStqe435dtSarBXZVxZyjUdW6iqieuIm1YzdBQGlmF00Wq30EEDVm0pl04YYJ52IyVtKZnIqdpoqFytmCJCyZSnljFHb7VlHmqp1pjX2v5BTR44JDeUBmD7g2abT3Zs+XVfC7MlVWp1tRZF2MP9AOf1suplVeZnVXUSOjg7qbnKvAq5nPpzRSVh/GsNhUhbCkWFTUsZD6bfV6Myp5mZSfX09shLZzQxPa3ZhXl5SdxkXPXni7pk+w41KhVVSiWNjY3qrr136TnP+nHlM57KCyX9yz991rjTvPlX34ozu668epde85qf04axQW1Yv059/f0G8BsAfTwNdJElvx+JflzHcpw2N/MKbenLIvbm1B2Lgk3WqgPlnF+XMV/to8zqaV/Mlnf6vwM6YZJxLQGcs85Xv/pVXXzxxSdtOHp0Cu78wR/8gWHUAbDIYZ7whCfobW97m6mAebJCO6unN07cks6qr5wDswkELPQLv5/Mp/xU59UF5qfqoeX9vgvMl7c/u3s7C3vgrrvuMoMyU6E4sDDFeTYsywnM69WKsrmCsQq86PLH69U3vEH7Dx5RIklBGkvr143JSyc0Oz2l0vycRgYGhK3focPjunv/IfkR212hWT/QkalZzVZ9TZZr8nI9akW2mo26kYTYTsIAfQZ6x7GNzjztWcqlXLlWoKQjpZykYdcnZucNY55MpZRwLM3PzSjy6xrsLSptOypksjp64KDy6YySlqOBnl5NT02aBDDHSWp8fFL1RsOwxrlMSo/ZsU12WJMVVBQGdamnqN133W080lt+S7l0Xo6X1nyzKauYlw9rnkyot1jQ/nvu1sBAn/Yf2K+LLnmMDhw9rMmZaWUyaYWNupzA0vnnblOu0KNDx45oZm5afq2qsZFhtZpNbdm4Ueds2KibvvMdpRxXv/wL/0dNv6Fdu67V6173Oq0ZW2N8iAdIZvM8A6Lvz2sjTzm+dGpY7nOzdqwEa76oOj8dlmwlnoEuMF+JXn7kHSMGnTDDSFZgu5kp435CrkEhuFe/+tWnlH+QRAq4J5cIuQe6dN4D2BC+5jWvMZIXrAgfzucn1owvJc8p9j6/f1EoxkTOC3DOfugjPgOox4WxCHDuXwH2REWfulKWM/88dYH5me/j7hFWcQ9QsphpPvS3n/rUpwxbcrYsywnMYXj7+nrlh9Ilj9+pn33dG7R33z6jWvE812igLc/VsWNHVZ2f07o1IwqCUL4fGplKM5Qm5kpK9Y+oFkpHZiuqy1UilVUIW1OvybZwC3FNZdDIWCVS4VBKebYyniMXh5SEpQTu3l5aJWQyYWSkLM1mXQoa6smlNdjTo4KdNJKPPXfeqf7ePqMRn56YVLVUViaVNsWFJmfmNDUxqWQiIS9h67zN63XR9i1qVGblupHGK1XtO3BYkY+oxJGXyXNglcNQQdI1ji95v6bRkWHdeeduw9xPz82ahM+ZhXm5KU9uwlLKsTXav0bVcl3NKNLBqWMq1dCU96rgOgYwZLyMLty2TZQy2rd7t37553/eWCTiK3zDjTdodHStNmzcaJg7dLNLeQmfLffpA7WzC8wfCVdx5c/B1Dcg98S2DRhnppN8ChI8SXb80Ic+ZHKF3vve95rnbykLBYzuueceff3rXzcgHRkIgP/CCy80khfscqm0udILLDjLUsaEuEJn7GITbwsgR77De456FTHYj20oY1BOnwLaY+Y9/r6zSmwXmJ/5O6ALzM98H3ePsEp7gClPkmMo3fyZz3xGw8PDq7SlJ27WGQHmLUuXXHm1nvvCF2lmvmQANFZ+fQN9OnSMF+CMRoeHDBM8MzWpUhmvcUvrNmzS7nv2y+sdMMme+yfmFSRyUjKlpt9SGPpyDJlrtxnzDmCeTtnKYJMY+QboYhVoOY58CurIVr1alV+vq78nr758Tgm2rtaNxp2dYf/Fi4fEVCQv+VzOFPEBnDdqdS1MT8sKfGUS0hWXXCgv0VIhn1Y5tLX/6LgmpmdkJ5NyM1m1HFdyEmqEoeZnpzWUsFQs5DUxPSXHTahUrShQpGbgG6COR2EqYWlt34iiINLBYxOqtJrGmnFkcEBlfIfTadOmoFaTZ1nGPebjf/zHZttdO3fqhjfcqHUja9uM+cDAcRbrrLoZT7OxXWB+mh33KN8sdikBYPL7+Pi4qQz68pe/XH/+539u7AF//dd/3YDqv/7rv37QYzvadXTp//Vf/2VAOg5dFPjBM5zZVXKRkDui214KYH4ol+vBAPNYsgK4ZkwkYOEZi4sTMb7EMwD0HTKXmGUHlMcAPQb4tLsTpPN3F5g/lKu5tG27wHxp/dRd6xHWA+jIqeIJA/K3f/u3JmP9bFuWG5j3FHsU2raRpLz4+lcoiFrm30JpQTMM8AtNFQo92rhu1NgZHrhnrxr1unZs36Grd+7UJ//+75UbHNTUQk17j8yqbqXUcjOqNYI244Mnd1tifh9gns24yiRt2S3cBww1ZLTuVLZMWI7q5Yq8REKjg4NqVspqNRtqVqpGpIEdGtpSI1lxqaAZqdWKNLewIM9La7CvT3fdepvUbKg3k9L6NUPq782bSp1K5XRsbl4HpydVtyO1kq4B0U0sE4NQ1ZlZDSZt5fM59Y8MqdKo68677zLtYxagxX+hr3w2rd5U3lTmLNXrmqmVFNiRsXLszWS1YeN63bP3bpOsOjY8rCP79+v/vv8P7gXmN96odWu6wHw1PX/d5M/VdDV+tC0xqIwZXpxLjhw5YsZzxnaqXH7lK1/RjTfeaJh1ig5hm3i6IBoPcPb3b//2b8YffN++fQbgMgY/6UlP0qWXXmqsGE93/w/U2w8GmMeByqFDh0xbAOT/+7//a+Q+V1xxhQHqzNIB0AlmmBEgAGFddPrMOsS69FjW0vmzC8xX5rnoAvOV6efuUVZRD6Ajf8UrXmFKE//Zn/2ZGaTOxmU5gTkSkGKxRy3b1raLL9L/+bW36NCxYwbgwkhTIGi+Zmnz5q1q1KvKZdI6sG+vErZtfsfT/NY7bpOT8bTQiHTHvmOqyVPLzapa9002Iow5oHlxZlZ2oi1loSpmyrXkAMwdKcTgW1LKTRp9NiC8J5PVYLFHk+PjJpEx63lq4fMbhqrWqiYPEraHpFJAehVNuyxtGF2rvQBzCo+MjWnN0KA815Fj2fLl6ua79mjar2lwy3pVW778pq+edE5zRye0cGxCj9myySR4bti6RZPzs7pr/z3GwhG2nBcWOZoknW4eGVPW9XR08piOzk3LzWVMIaF8Kq2gVtX6kVFdtH278VCfHh/Xm3/pFySrpWt27tKNb7hRa7vAfFU9gl1gvqoux480BiAZM7xxYiIBOsWH3vzmN5sy9LDG+/fv1wtf+EKT7Ak4f/azn/2QwTPJo7feeqv+4R/+wbDpyF8YIy+77DIzA8tPZmGXC6R3AvPOJEw6Jf47tkn8zne+I4IU5DgUxQOUo6GP9fdoypH60D76BmCOrp6g5pJLLjHuNHxPUSZmIJgRoB/jxNsuMF+Z56ILzFemn7tHWQU9wODyz//8z/qpn/opPetZz9Lf/M3fLNvg+XCc3nIDcwoMBZa0Zcd2veLVP2uK6yRSGS3Ml00CZ+iQEBmZqVEv7QlPwpnpKeMJXizk1NtXVKaQVj1ydGCipGroqilPdawPKZBjUViIXy0DpClJn0w6gjFPJbATDw1Qj9yEAfyuJdVLJWOFuH54xDDnE+MTRifZaNTMy2Kh3H55jI2NmXbV6nU1mg1VAOutls5Zt06TBw7KbUXatHZMYdM3fu2pTEa79+7Xnfv3aeScDWplXVUaNYWBr/PWbdSdN/1AyTDStvXrdXjimEY2rtPt99ylhXpVYdQyCZosFErKeK5Ge/uNbaOX8doWjM1Gm3mSo2BmTjsfe7m2bNig4b4+jR86qBe98PlqydeuXW2N+Zqxsa6U5eF4iE5yzC4wX0UXY4lNgS2Oy9STzPmiF73IbMlzSBVnKjhTov43f/M3TSLkci0kUQL6/+RP/kR79+41LPXGjRuNlIZiR4Dcdm2CB7YpxRksSzVjBsGOpROYx7KTuPJp7EvOWEg7YPQB2QQOHBsGnKAEBh17SYA4n919991m/IQlZ/+w5xTW42/ejaaq89Gj+pVf+RWzflxttAvMl+uueeD9dIH5yvRz9ygPcw8wCCFZeeUrX6nrr79ef/iHf2gA3tm8LCcwr5XKKhgpi6WtF+7Qs1/4Ig2Ordfjr75O37vpZu3bf1iz5YZCWSZBNLQsY+sHQK6UFxQGTTlOS739OTmpvKbLgeqtpBqhZQrpUPjHiSQ/CEHkBpS7SVepVNIkf8KYp5xILmjcwRIxUqtek+U3NQxjX65oZnLaFMshGRSUbwB6HWZc6h8Y0F279yjw/fZL14pMmzaNjakyOaWj9+zX4694nMbHJ3Tk2ISG1ozq5tvuUCqX1cDaEZWaVSWTtqaOHdX2zedo6sBhbV2/Qa1GqHKjLj/p6K6jB1T2G0aGk0ql25ocSxpbO6J0S3KavhrNuuxcWvNs44ean57ThkKPLtiy1TjZpBMJzUxO6Gd/5lUK1NS1u67Rz93wOo2uW9cF5qvoYewC81V0MZbYFEDrVVddddy/+wtf+IIuuuiidgAdhgY4//Iv/7Ke/OQnGx06cpflXGDwAdfMyP7TP/2TAckAWkgDggQYbGZpT8SkE1D82I/9mJHb8G46GTDncwgIwHJcDRXAj1SF2QJ+AtZhydHDx8D7/e9/v+kX/ua722+/3RAaJJoTOLBP2HJmA84777zjQcRv/MZvmKZ0Vh59+tOfboIHZgu6y5npgS4wPzP92t3rKuoBBiQGZdgSNIcMNmc7KKd7lxOYN8pVA8wDW7rkysfruS95qQqDa1RtRPJSvbr55ttUCwPJTcqPbFWpqhm0VPcbqteqSqcSKhYycj3Kc6Y0U25KiZyaAYV+AjmtUI5aApc7rmeqeia9pDyPAjiWKeCTiAIjZTHsPMmVClVMexrq6dGeO+40SaapdFapbFaZYsa8aFzsF4PQJIiOHzlqJCptW0ZLrbBpqnHmE46O7j9oEklvu2O3nFRGUSJpgpC169ZKUah8LqOBnoLKszMmGMinUsaG8eD+cWV7e3S0NKt9k+OqRYFaipT2UiYIQDqTz2eViyxdtPUcHZsc19jWzfrPb37TONWk3JR2XnChhqjoaVnae+edOrjvHv3pn34UuKCd1+zSDWjM13YZ81U0ZJggiQAv1tfGUoHV1MZuW+7bA4DvXbt2CRCKjpq8IWZIcSFhYbwArGOjiJQDD3PA6JlYAOQw0Lfddpv+9V//1SSjAtwB6Wi9X/ayl5nxO15o28c+9jH9wi/8gt761rfqV3/1V4+D45gxZ3uY7O9///vavHmzKa4EkObz2CYSJpx7FnBN/g0sOp/98R//sVmH2QOCB/oGZh+/d5zJaC9sOkw/xyOgAeSTTEt9j04pSxeYn4k75r777ALzM9/H3SM8jD3AoPW7v/u7es973qM3vOENeve7331Wy1c6u3I5gTmMebGnV5Ft6cLLL9cLXvHTChJp1ZqOxo/NK4hsNVq+QstWqd6UkmnNlSvyg0B+0FQxn9XQUK/CsKKFalNWIq3Q9lSr+kY+4to4ryRkJUiwzCqVThk5i6VQmUxCngMJ3jLAPO2ljUwmB2h3LHmOrcMHD6pcrqnY069MPi/fDpRCZx6GqsyX5NfqalRrxpO8NE/ip6vQbyjrusq6CR07dFjZTF77Dh1WMptXoyU17UgbN65TaWZal2zfrnPXr1dpZkr77tqjnmJBoR/o6NFZ5Qf6NFMr67b9e+WTwIrGneqifiA/9FXoK0jlirKOo0Ihq2xfUfvHj2mhXFM+V9QTL7tU60eGdfTwEd12yy1Gk/+2t/4a5VO1C2B+w+u0brTLmD+Mw8SPHLoLzFfT1VhaW2Jgjqzku9/9rnFOwT4Rdrxz2b17t0n85+eHP/xh/eRP/uQZfycAfGkTiakw6RwbkE0AAdC97rrrtHbtWn3kIx8xwBwf9te+9rXtvJk4KWfRMpG6G1gfsk++v+OOOwzbDrCGxebexY3mH//xHw1rzroEIchs2AYtPoD8f/7nf7R+/XoD1AlU8G5H8gKjTsDCcQH3WEUisUE7z9J1ZVna/fhQ1uoC84fSe91tV3UPwCgAyhnkYMvf8pa3GK3fI2VZTmDeqFbM1GZoOdp2yWX62Tf9kiYWGpqpByo3WirVmoLzLlcqCsOWwlZk9Ny8GGBhSKB1XEe+KGCBtYpjigQ16r6ilqWk6ymbRbOeUCKdNA4tQdCUbUfKZTx5yYSiVqB0OqneTFu/nk6lVKmUNTczo0q1aqp+kmQFoI9smZdMvVpTIrKU9jwtzM4paPpq1urK57IKKdedSqtVb2r22KRh13EgaOJTHkXqO2fMSGkSjVDnjI6pP51Tq+nryNEjshxbjQDbw0jDa4Z1z/592nPXXRoYHDTHx6kl6SY1sTCtwJMSBARzc+otFLVh/XrNTs9q/Oi4hgeHdMV5m9VXyOvIxIxuvmOPyrWa/uqjH5HjWrrqskt04w03aGysC8xX03PZBear6WosrS2dwByGl8R+GGjALgx154LsA1mkCNnCAAAgAElEQVTL3/3d3xmvc4p8Lafu/IFaDIuNlOSLX/yi8UonQRNZymMf+1hde+21+tKXvmSql37yk5/Uc5/7XAOQY9kK4y3jHq4wJG0C7mHEmQWAKf/Wt75lDs06MN4UywOIk09FsidAm6RO3oMAcAA3vwPqYdlZl+34nJkGfm7bts0khqJZZ+ky5ku7Hx/KWl1g/lB6r7vtqu0BBiaSfBiUScL5xV/8xVNWgVu1J3OShi0nMK+WSir2FhXK1vZLr9CNv/gWjc9XNLFQ03y1oVozlO16KpXKZlqzWqupXquZF0YQBurv6zeOLGU7MFUrvWRaYShVK3VFkW2AeQYJiusqn04xsaxmo6aU5yqdSbZLxhvXlkBeBBueNC8a2BxmPQr5glw3oWbTN6AZZ5Ty/IJpw+jIiGHNYbhxQqlVqxSmN97pgPb1w6Oan57R+OEjRn4StloKrUjrLjjPSFFq03M6ds8BpS2qieZUrlXVDAMl00mlckldsGOHfvCDH5iXFHpMdJkkmMIq3XHPHt2+f49pe9gMlPFS2r5tm0oUN5qc1OiaUW0Z6lU+mzV6+5tuuV3fv+VWfelf/0lqNXTNriv1+tfdoNEuMF9Vj18XmK+qy7GkxnQCczZg3HjjG99owDcuJeeff/599kMCJTOpaLoxBOB3Cnyt5EKbJycnDYsOeEb6gt6ctgGMYboBxIyz/IsrevI9wJ6kTSQqL3nJS8x3AHbkO4B/xk8sHPlJfhWaeiweGVORsQDIL7/8cpMcSqACOKeWx4EDB4xEhn3g2f785z/faN/j5NUuY37m75AuMD/zfdw9wgr3AEz5z//8z+sTn/iE0RsybXmqjPgVbuKyHG5ZgXmlpEKhKGpgnnvhxXrZT79apXqg6VJF8+WacWOpVnE8Yfo0oXq9tmhXllAi4ajY06NkNqXJZkmWZSuVyigIWqpV6xJ+5DZ68pQyiYRyxtEklN9sKJVylctmhEMilTx9v6GETbJRS2EQGkaIf7x0CLaMrtx1VW/WVa3UjHsLeu+56RmjL28FgcqldmEky7ZUIMG3EchLuDp29OiixaFt/Mr71681YHv3zbepMV+SG1nGyaXWbBrwn0wl1dOT0/nbt+nmm28xeQmAcWYIeBm6iYSqYUMHxg+Z3yluVMjm9NhLLzWyGiQ1MPmpKJTDeff2a3JuQd/89v/os5/5tFQv6wlPuFqvffVrtbab/Lksz8Ry7aQLzJerJ1duP/cH5hwZdhhNN9/993//9wmtcQGyMM5ccwAs+u2VXAggAMJIVJC7ECAAjiEAaBMaddrEOTAWsgDMcV/Zs2ePYddJegV0k0uFZpzkUCwSGbNuvvlmw3jzGeMW5AIyFvYJGIchhylnLIRhB5CzD45FJewXv/jFRr7C9yxdYH7m744uMD/zfdw9wgr2AIMK1lif/vSnDTAn2l8uP9kVPI0lHWo5gTkvMBgaqmViZ+jgOuKHiizb/G3sR3Ah6VgoFmQWi/9xU7GhqdsfwFlTTMjC6JuVbAPYZUfGv9t8afZ87+/tDdqfA+bbJuH3PWb7gG11env9xTYsbtb+OlJksY/IVBClWJA5Nl6N8QLFbduyTPIorjGQ+MD5dvGj9ilbsqJANjrPIDDrw8SbQ3IMVnEdk2RqFidhEk8JEKK4H0hExWHGrGwf70+SWxUFesJ1O3XD616rNV2N+ZLu+ZVaqQvMV6qnl+84JwLm7B3Ai376Oc95jnknnIikAbzinAJAplIoSaQrtUAcffaznzVMNu8qjo1lIQ4uyEjiJGS+o+284/gMQA+Ax0cdmQpth0VHv47khfVI8kS+h5QTZhwLRMZ6to0NEADwzAiiS4etx7mFoID9QYQA+JECEeCwoN2PrRkfSdLQlbreSzlOF5gvpZe665wVPUDUz5QkZZSxq0Kv90gF5VyQ5QTm5TJ2iYXF67wIxAGzx3HwIjBfxMMnvCGiSG0+h2VxH+Zn/LfkW5ai48Cc7xaBuSkJurhZx/rHN4/bwU8AexwkdALzzrYBzE2pUSwN+bnYjMWfBBJxwGGCig6QHx23G150XKdtZh8dkcjx3bUDAHOGAO9Wq/3ij6LjP+mLyHLamx/3MuZ8Q11zzU6jMV/blbKs+BjDLAzMIyCDnwCR733ve/rhD3+oD37wgyYZr+vKsuKX5bQPeDJgznX+l3/5F730pS81enKcuU4EznFRec1rXmPA7Tve8Q5jFnB/T/HTbtwDbAiJxHGoWoqUBKCM5WHcRsAxTDfgGRZ7+/btBnDzbgOYoxWH9YZYAeDj2sKsHtKVWE/O7zitfOYznzEBwNVXX22OgXQHwM4zACBnfwB22HTcWNC/0x4CBRJVWbCDfMELXmDWB6QD2gHv5CjByj8SZ6fPxHV/oH12gflK93j3eGekB2ACSOCh8hlZ+Ey3PdIHiOUE5lTPpEIeMiAG6Ua9YdgSg0mPQ+sYmJ78Ev5oDY37FtVow/BFIHscJN8L49lzzKE/4MD1AF8amI1e/d544N61F3G0CQlM09qgvbOVx8+SmYDjYPzB3bb37u/eAKBzv6Z1UaQLLrhAz37Ws7R2bMy83Eii5eX7SA4oO3sSwEFJc8DESi6AcGoa4FgB6wdIAcxQdp3+5zkAnHSB+UpelYd2rJMB83iv5BlReOhTn/qUcUE50QJoxSwA0wBmXqkgSsL5w7lwXshWSPYEhAPgkabE4N3k/FSrRo7CfYvV4qWXXmrGFgA/wQg2iDiuAJwhYebm5oz+HICNheM3v/lNw6zzjwAFBxbGIoA9wQJBDcEA++N4yILQvyOjgaEHlCORAeizP35nO5h39sNx44V9APpXWs//cF7DB3vsLjB/sD3WXX/V9QAJMLxkGbiYqiRh5dGwLCcwJwmSwZ2B+fChw4ahYZBvtSLZi2g7hpgn61tELJixPOASS046MP6i8OX4ZqcC5p0c/MlChXid4+A8/mDx+MwFtIF5x3K/Ni31Hjp1uLI487AolOncLy8pGCrsynhRAgIAil1gvtTeP731ADuxZR2gAtDypje9yQSjWMgB0GEgu8D89Pr34djqVMAcwgH7REAprC/A8UQLMg+qhL7+9a832m38xQmaH66F8yKQRPcd68eRaHJ/xv7ijCPM9jBm03bGEIgqQPKzn/1so6EnKMGVBXad/cGaM84D4rFVRBLDuxT7xRtuuMEEqEhk6A/eNejRO51r4mRTLCBh6nGTIbg91UJbmZH4tV/DMra7nKgHusC8e1+c1T0Ag/DMZz7TsAAMSGSZP1qW5QTmDLI4jcC6zEzPmOlOKleawiqL2g48xx94MWLz9rIo72j/cS90vVcK3iEvQaHewZ637sNfn/iIJ2S4O1ZF12203TEA7wDmRn5uPv9RqtwIcFDBLO6LtpwKeN+XCY/Pv6MxeDuaQ9035AD0oV+HTQKQM91MglXnNPYj/V5+uBjzuF9JKMbvGaAAUwq7CGD4uZ/7uW6BobPs5jsVMOd0CMbw/EYOgoQkTqY80akCgimwA6AH1MLyPhwBM8AYtxWAM3p57BGRlRBEwoqTsIk2HEDNOcF4849AE8CNvPN5z3ueeT+yLi4vJH8CtLn/YbRh4PkO6QrbQBagy2eM4rgkgfI7/zguIPxP//RPjWSU8Ytxi+AlJhiQgZGnwZgG005AEC8A8zNV2Oksu2VP2twuMH+kXMklnIdxugjbYKtFWfPFh4y/HXS7lmV+mkQ5EgBJ5lsCSFrCoc/IKujhGGSJ0rHEYiB5NC3LBczb0DkyzAgSFiNlaTSNX/m9IpM4UfPkPYxWmwI/cWLnvWveC22DRQ/yNl7v4L7NKvensE/jai7uwlT/XATm92rGF/e3CLzvA8w70LfJT11cNXwwbTpZ84834EdDDqwlnYSjdCptgCBAIX4BnsbZn3WbPJzAnCAUIP7tb39bFKUBQCCBgwFEjxuXPY8t6s66zn2UNZjxC8DKtXygBXb3+uuv12/91m8Zn/MHkjwikQTYMhv7+7//+waor7REknc2khK8z5GQkEOF5znMN4migG7GbIA39zLWhzDnSF4YTwDhbE/Az6wcIBkQzfsSMA+pxSwRhZYA3QB2gHbsn87xCUjYB98hYXnFK15hnhH05TDvJI52E0GX74HrAvPl68tVtKeWDh3Yo8mpSX3vpv/V0fFDGj92SOPjRwxUoTAKbKhh8RLtTG/ALS8gAEIbo0TGFi+f69FFF16h88/fpvPO3aHBgTWr4gFkwGQKjik5MuqJzh9ty3ICc3PFo8gEbgzIbX35qbjiR1uPn5nzNcy5bR9nylf6xX9mzmppe324gDlyBioa7ty5U7/zO79jAAwsOYCHBED05dz/gJkYmCztjLprPRw9wDMD+4t2/C//8i8fsAlcV7Tj73vf+4y2Gtb5gRYkfrDPH//4x40NL/rzlXxGGYsBzwBxEkA///nPH/ciJ5EVYMw7kO/RfN96663Gsx3QzfNFkibAHZ05M8wULYIVJ+EZAM6zAJgHWCNhIdnz/gttAOxDHkCG0de044FmHB6O++CRcswuMD8Lr2QroijBUU0cu0e33fYDHTlySPv3362FhRk1/br4Hk/ow0cnVCqXtXbtiNykrWw2rSgK1SJZpFLX7Myc0tmMKbJSLpUNTchDScIGnsxNvym1bLVai44SGGJYjpKep3y+oGQiqcHBYZ27bZu2bDlP69efo6HBNcqle9v2eWdoQUv34z/+40YjSAlips0ejctyA/MYnHf+fDT260qfc/ySX8mX/Uqf48mOt9LAHIABY/r2t79d73rXuwzIYGqdJFAqHwJmSEpjqt0QFYu2dKulv7rtOHkPABxx4joVMGcPsL/4c3/jG98wXuCdUosTHQE2ngJAr33taw0rj7TlZBr15b5GHBvwTICAjAUGHIAOW07SNJ8jzaGIEpaGyEy4bzknHGa4t5kNil1UkMWwPxa2Y+aZdcnNQq4Dq/5AwLxb+XO5r/CP7q8LzM98Hz/kI4RhoN133aa9e2/VPfvv0sLCtOZmD6tcPqZ6o66km1DCteX7FICpyw+aRpLSipKmbHom48kP6sbvAhDuNwLJckxiX9P3Va83DGMHMEh5ngHmcKW+KehCoRZbju0omfTk+4GpvojMgc/4vtibNwFAwkkp5fVo7ZrNOu/cS3TRjsu0fftF6i32PeQ+iHcAI4DvK1o29HT8fLQu+O7iQhP70S5nP3TZ8uXszQfe16MRkMc9Augg+ZL7+EwvzK699a1vNTpj2FKm+uMFRhFAQ8DP9cA/GhD0cGiKz3Q/PFL3D3tLBcyPfvSjSzpFtNPMmABmMQ041ThKUAfQ/emf/mkDcnH/Wgn5JM9IPJOJlAV2nKRMEjuZ0eGdiMacYJJ1uWdpa/xccR/DjJ977rmGSed3GHg09OjL+YeUBXtIAD3v/+UE5hyHoCle0LOf6BhLumiPkpW6wHwVXmjA9vzChH7wg+/o9ju+pz133aIgbKi3N69szlMmk9Lc/KSmJ4+oXC6ZCof1RtWUIHecdoJG20IpVCqdNdsmk46azYbCFhUXQzlOUvlcQdOzswZct/VklrLZnJGxtB/uyFRipBS6m3SVSWdULlc1NzdvdOhuwlWlWlUq3X6Qw5AkPqze0mrWSe5LKOlmde7W83X+th26+qprdc6W7cpkcrJjj+wH0f8Miq961atMlI+e7tFut8TgClvSXbo9cDb3AIAKRu9MLYyFMOFvfvObDTj5jd/4DeNo8UALQGcpDhNnqs3d/T74HmDmA8B3KoAd75n74lvf+pZxHHnLW95i7g+A7qmWvXv3Go014BjdORrvM+l3HkupCCzRz6MPB2xDSgHO0XyzDtIszp0EUWaRAcNUNcWXHxlLbLOIDBQWnXcHbDlAmX0hiUHCdaJz6ZSyPFjGnOPSV/GCXp/2dJeT90AXmK+Su8NvVHX3Xbfppu9/U3v23qx9R26Rl0ooX8iqXi9rdm5STiKS5yXU199rpCYK256i0zNTmp+fM8CaxQDwMNTCQlO9fQNG3pJOJxUEAPeEqtWG3IQn1/VUrpaP27OhG0NnRul09suLqVoty/P4zDMPbLMZmDLrPb298puBcfFop9lJzUZTiQTl09ErW0ok3Lb0JekpmfDkJdMGqF/ymMfp8sc+STu2P0a9Pf2mTQ+00Bb0bDAVTN/BiDzaQfkquW27zej2wKruAQAFRVU+8IEPGMs4kv66S7cHOnvgbW97m97//vebip84fC1lAdQia8GVBFCP9rzTSnAp+1jqOrDgkG04ZSH9giH//+x9B7hcVdn1On3andvSCQmhhYRqpIZebEgvgqAoTaoo0hFpKk06MfQiiGJBFFEEUToCAYHQSe/J7dNPP/+z3rknfz4Ecu9NQgI5m+cyk5nTZp+z91577fWulxpxXgPHbAaDksEnsKZ7CmU6HJe5Dx2HmFyJsh1a4TJ4k+MpJ6gc05988kmRrxDsEzN8XFK+eJJKfMAAaU5gKCPtSyHY5+pEXDix4WdJSYD5GvkM0Amjp6cDLzz/N7zy0uNYsnge8rkMdAPwzCrVJuju7hQZSmdnWx2oN2SFxW5pGgZNaVjaWGNLOjZWNjwJhvEUWKkUDEODYerSmGjGUipV0ZBrhON48ENXADu3pwsLQbSua71sEY/hyPEs05JlsmKxLIA7nyfjpMiSGKXoVioNx6nBD+hjGoqmPQx9YfBTKQuZdApNjS0olwj2Q3QsqaCxYRi22XpnfHmvfbD9DhNhGv+7hMZz/+Mf/8Dhh38TX/3qV8SiiUt0SUlqIKmBpAY+qQYY3Pbzn/9cgMzkyZOXG+SX1ObaWQMEt0yuRskFpSJ9jVkiIx1bbNLR5OabbxaZyMouBMxxgDjfU19OZpzxYIy3it1SyILTd50sOp99Xh/ZdAatMukQAzy5LzXkZMk5kXjllVckGDQOniW7/VGrBgkwX9l39ZOPlzDmn259y9mcwMXsrjm49JKz4VTasM7wBqQND5Fbhl0t1hO7GFpdD+658kfmOt/YANuuwrJMqEoKCFNLMzUa4rTiiSSFNl9BGML3Ia+UoqgaM5lrCIMI3d0lpKxcHagrDhSl7sBC+QobPgs1l1xiJggP/KjXsSPs1aPr0NR6ymDu4/mQ/cvlIoLQh64TlAfQ9HrKdb7P5UykLIL3ALqaQrHgwPdVpK0GOE6IKNRw4P6H4eijT0Nrc4tIZfhbHnnkERxwwIE47rjvYdKkG2Gaxmq4Y8kpkxpIauCzVANkBylR4Aob2fJEK/5Zunuf/rUS1JJxZkAn7TL74zZCOUzMIlM20ldg39dfGQNzvpKxJuimHITAmmw54yLoW97e3i7MOa0LOTZzOzL6XA0gMOf+vFYSW8zsyWumzTCDPvm7P8mmNQHmfb1bK2e7BJivnHrs01HILj/3wvN47K3n0F5chKa8inLXbChBDxSvG4FdAHxHsnVXKoaA6Ew2LYMKG6Tj2IjCSIA2fab9oA6Y+ef7oSxrkdmmFIWN0PND8aemu0o2m5HjWFYab705HQ25BjQ3N0E1fHFxoRaFIJ5e59R/V2s1pNMM5szAc+sadN8PUKvZvdITMuy6yFtqdh3E83sGh9q2i3QqCyiquLOQ4VfVuladx89kyPrXA0jJugc+O5w89tjlEGSzeWiqiQlf2Bb/ffVdnHP2OTjllFMlAQivJylJDSQ1kNTAx9UA+8JHH31UZAbXXXcd9ttvvzXC3jW5Y2t+DdA6kTptWgbSErGvhc8cPcaZ3p4SEgaF8jgrK6ibYzl14RwzCcYZ/0DGnAw4Afmee+4pr4ybiL33ee3cjwHNtHqkfp52ilxRJ6tON6JYu05cIASb531scrMEmPf1aVg52yXAfOXU4ycepa29DX997I94c9rLWG/sOtAaLHwwYwa62ztR6u5G+8KFMBAhm9IwfEgLqpUqAt9EtVaEriugdFxRNThuFYrqQdVdKGEIS7PgOr5oxbs7e+A5IVpb84hCH6oSwRWwzUBPTZhvgekR0N1TRjbXgHxDHrZdqgN/0xDwzQATdjTUi6fSKeRyefge07KrAso7OrvE65wAnxo11/FQdWtiwUhGXlONukc67RIjRRxdAt+HYdWZc9o4UlbD5Td2LrFsJpcdhAvOu1Z06GGg4Ojvnoh33pqBPfbYDQ/98a/J4PopPKer4xRkp7gqwsLnsJ78ihO2pKzuGiCwoJb1tNNOW92X0qfzU2pHvfBTTz0ladTprLKywFGfLiDZ6DNdA+x7yC5fcMEF+MMf/iDgtT+F4JgxDGSlacdJl5OVUbiCTuDP55mFTLgQb54n4yife7L0HE/jPjQ2gKBU5bjjjpMJKt3M6OhC95b4WLH7FjFCLIH9qGuOt+NxE435yrirn3yMBJivojomuJgx8y088cQ/0TykFTvtth1+/9hdmPrui/Bd4K2p0xH5BrJmCwqdFVQKlLFU0NqSF1eUas2FpgfQjDrjvMnYcWhrn491RuVhe0ugBDYyegamkUa1ZMOu2mhpbkY2k0KtWkIU+XCCEDWy6GTQwxCKokHVNTCHI/8s0xRdOK+VjHzc+Njo2fg5+87lGlAu1TNB0iaRr6lUWmQpLPx3pVZDxCyiTMihGUinM7ItC3Xjtl2DotHyyRcNHj1T64GktGOsn1tTU9hxh69gq60m4O0338V9992PDTbYGIcffiReenEKdt9tL0zYciJyGdZPUj4vNcBgJaaIJtuzLGvzefl9n8XfEQebsW0y6JqOJmt6oQUiWUEClMsuu0yC3JKS1EB/a4ASTibtefDBB5emp+/PMTim8fnjag0zhjLGgWnpV6RwXCZhFrvNsF3GshOCc7L0/I5E2Ycnogy0ZMIs9q3Umsf6cUpXPgmIf9L19teVJQn+7P/dT4B5/+tsuXu0dy/B48/8GS9M+Tc22GhjHLT/YZgxezp+/Zs7USq1Y96cHrz5xjQ4VQWRq0AJVRiaARUhNC2U2XDL4CGoVGiHZ6O5uVkaVk+xDVtvtx6aBgWIggIMRUEum0d3ZwEqVAnebGkiwIlQLPaIW4rtupIQiEy5HzB7F/+dEiBdt0WKrRJVmXnHM22+Z6F2nYnWCbT5RwtFAn1dI+tdFs15KsMkRXRxqe9fd1lRRKpCYK4blLuUkE5bEjU+f/58cVVhkgN2OJJ51KUvegobbrgxDjroYNl/3ZGjMGLEOnj22ecwbdp0dHWU8bUvH4ytJ+wGy0xkLct9ED8DG/B5IMs5fPhwkUPF2Uc/A5f+ub7EejvWhAGkNduaXOgOweydTJdOO9W+WN6tyb8nubbVWwOMT2BsAvskAvT+OoARODMZ0Zlnnilp62lYsCKZqT8qpwTbZ93iuL7KGJcPA3Nq5+nIQpLtgQcekFeWFYm5SID5qn8+E2C+Euu4Zlfx5HOP4cmX/oZUkwrf9LHB2LFoya+Deybfh55FHVg0ey4WLCjBrkES8iiRDjUkrCYU9QlnoeoKQrLbmgHXCREGmtgOKnoVTYNcbLn1cChKFyK/JkGYBKmUmhA0U/ZCz3JquSkdr1ZrUDVNQDk132zCDKz0/Hqkt2GZS4M4uWQWB3SyWuLEBqaR6rVZrDPntGokOK/7n0fQDQNeQGeX+nIYAXxTU7OAdspZOCvI5EyZODDwhEEqTGpgMmDV9wScUyaj65ZMRoYNHQYrxWRGnjBg8+fNQz7fAAVp2NUQw4ethx9+/6cYPGi4JDlKyme3BgjMmYGRqyhxYoxEfrD67qf0CUY9wJptmX7NZN3WxEK97J133imZHildYbKX5NlZE+/UZ++amA30i1/8Ik466SRhvQcy2XvppZck4RGf03/+85/iIz4QQBzbGMekWfyMfxiQc7z+8HXSYpGaefqIs52MGTPm/7SRgbDmCTBf9c9zAsxXQh0zwPLNd1/EbbffgvU32RgzFk3H69NexpAxg7DNDjthyrNvY/qr87Do3QVwe2zUbB+6karruM0MAs9HFAYwdGLnEH7gQ7My8D2y5xpSZl5Ab4gSnGARtvhiC4aP0KGrrkhOyGqzgZHh0jiwmoaw7m7VgUNGO52uu6v0Sk+M3gyeHhuyYcj5YlAUp6BeatGkUJ9uiuyEQJtsOJlxTgi4D0G4otGzXBeGnLN4CQpVae2Yx6hRo8VSMQw9jBo9GiNGDJfkQATm3IdAnROCxYuWIJVqQKlUEHtFRQHCyIdP3Q9CkTrQMKazo4jAV5FNN+Pww47GIQedgJam1pVwF5NDrI4aIDC/8MILhVGK2fIVAVfx4LWqfsuqPv6quu7+HDdmy9nmqZN95513+rP7p7ItV90ImrjKwv4kyST4qVT7WnMS9kUEsgwi5iuzLA+kcFWYdoQMLGX+jSOPPLLfIJ9jajy+c1yOEwDFsTjL6so/fI0kt2iZSG05ffzpVx5PvLntQPraBJgP5Eno3z4JMO9fff3P1nQkueP+q5BraEBPTxXP/Oe/mDZ3NlItwLobj8DIUevjib8+j5mvLQAKgO4oiFSmp2VjE14KChPyIBS2XCxZGFGtGVCER9ehREz4owJqDT66MHp9C1tsMQRKSC153VIxJ/7mHsII9UDPCHArtgRekk1XdV105TpBPJMBeWSqqzBT6d4lMU1APht53FjZAbARE4iziN1iL0tOtxUC8PqkIECxXJIOg9tEYT3REbXojY1NckxmKGXQCWfwb7/99tKBlB0OfVU7O3vg1CKwMng8VVOgqZxk0MLRRzaXEa09wX9Ly2A4NUBFGqqSxQnH/xBf2vOAFbyTye6rowZiKQufgQ8vy/bnemJHAQK12Db0wxnsOJDxL550LjtA9fVcBKtiM9qr8+xLxr9lmS2ek+fnMWJHJV7vQJi0vl5zf7fjb4qviQFjaxpjTl/yU089FWeddZYAnb7cg/7WQbJ9UgNs45RGke2mXIre3wMpHFf5rFLSwokuNej9ZeAHwmwLuuh1bVvWCnHZQM6BHDcB5gN5Cvq3TwLM+yseKo0AACAASURBVFdfS7cOEWLK1H/jmRcfwUabjEGtpmDRwirKFRPPT3kVpWobqk4P2tq60bOkhqCoQaWe3CXILSNCIC4ldSBOmNsL0gWqUwFC+rwe5IGIGTQp+7ChaDXkmxVM3H4dNOZc0ZO7Pq0TPXFgMYyUOLjQspABoaamS5Ih8QWPIhgSCBqJdKSHWTsVTRj1OOAzDiAR9l0itetARq6xVy5D+QgBONly0aArEWynJt8L6AEH9joLX88CWneDaWpsEmDOQBUO/ATr3IcBobxul06RYb1emJiIPu6+7wirzmymkcKAWMphGuF7EC/3Qo+DtNWMiTvsjh+edi4a84MGeEeT3VZHDawsYF6fFKqybBwPeh8Gu8sGTcUazf7+5tg1Jp5ExEzWJx1nWT1oPIEgwGeCkJgN+ygdaX+vbWVtv6YC8ziw7t///rckDBo/fvwaNaFZWfWfHGfNqQG6nuy1117ynNE9qr968/iXsN1T43366adj2223FQkWNex9LQMB0MseO+5nYtJtWRKkv6x5Asz7etcGvl0CzAdQdx3dHfjbk/dhQccbGDm6BTXXx5SXZ+OD97qRSa+HefOWoLtrITy7hEpPFWpoQQ3IPNsIgxoUospeZjxmzgWME/ySGRfXFDLXRJ8MqFShq2m4LgFrCFX3sc2EVmy0Hh1WQrh+Da7vCCtumCm4XiTAvFqqCLgmACCL7tOGrldfTo05pSmBQm9zSwA1Gz9n93Fq4dgxhYw1gTUZcjLmnEYQkBOYE4DT0pEWiL7ni6Y9nc6KhIYTAurIOQmA/C5A03XovdZMnBikLGYaJXso3/Yymr74r9M1huCcX3J+0tCUQ0trPePookVLYNc8ODUy6MMR+hrWHbkhTjnpPEz4wjYDuKvJLqujBlYWMOezS41lHED6UZITstUE7ny+OVD2d0Bi/cRtoj8sN68rdj2KAXjM3sefD+RaVtX9WhOBOT2YmfacbhK0s+MKS1KSGvg0aoDZNffff3+xCSTrvSKF7DtZc465dEnpa1zEQIF5TEbwmkXe6pLMUyUIdKDHTID5ijwBfds3AeZ9q6elW81bPAv3P3gLss0OjGwF3eU2VKrAa68swcxpVRS7NXh2gMApgxRwg5WHrlrCFJfsbgRRDYpDxQZN/Zk5U5HATEo0CMYJTgXEigc4N2RAJrGpgSio67qpQx851MPWWzUgl7fguCX4If3Nmd5Th+fT+FwHwrrXKYFs3SlFE7a8UqUfOo+vUPdSB9wRnVGYHKieLIjJgAQ80J+8NwtnnRGvR4DzPT8noDaMulc5C4NDCTJMMyVSHIkcp486A1l7M5MSvBOQ0MOc2zMolEUymqqqaM5jlr6euKhus5jKpJDJZaBqKnq6u7Fo8RJhzjOpRoQhA2QtpLShOOqoY/Htb31HtPFJWbNrYGUC8xtvvFHaGQefj2LE68+cLsvTBHgDkUDwueQzfe2110rsBJOK0HlheSUG3tyXST+oOWXcBMFmLK1Z3jE+re/XJGBO8MDshqwn2r5997vfXeos8WnVR3KetbsG+AwSRNPPf9KkSeJUtCITadqPMj6CsRvUne+7777L7YsGCqI5/pNs4/7Uu/P9sGHDZBWanw1EQpcA81XfHhJg3sc6jsIQr7/+Mu5+6FLssucELOmZhe5CNyoVDXOm1zB1ymK0LWSa+SI0vQIVOoYPGYkN1huL1159Ax3tnQKwHdeBwoydAR1NKBGJJAkPwXgkDia0PWQgpS9SlphZrzPK3I6oOIKpORg/rhHjNh0Kx10IXfcFMHi+CkU34YcRNN2DigCBH0KLUjD1RkksWqkW0dSSQsXpga/6MgnwvTSiiMCY3jCOaLyFHY80cY5hI3acunRFrkQl2GfSoZpswyyloi/vZS4JpMmmx8ykx6RHTDYUBPD9OltJDTrBuVgzKnRXUcU3vVikxEURdpOTh2wmIwGhja15pHNZzJ41F7qewpzZC9DaOliuP54AIHTQ2DAI4zbeFhdfeC2aGhNpSx8f8dWy2coC5nyuCNxmzZrV+3zWJ4XxABoDdT6XBNWMd6g/x3W7MYLR/28Rasj7eDBc1gWBzzM/p0cx/YN/9KMfSUpsfk6JVmz/uWycRixf4TF5Psow/vjHP8pS9n333bdUs87jkknj4Lmsjp3v2RbIcvFYnKzGK1z8jAMuB9o4RoTnWBZc9/fGrinAnBMfBt7ddtttIgMYN25cf39Ksn1SAyulBtiXxDpxThTjtPcDPTjbKh2P/vznP8sK0BlnnCEr2+wDfve73+H1118XN5iYPFgWmH+cRpz9C7dfdvWb4zMJCdo+jh07Vs7BPpD97rKZP+P+hb8n7nv4ntt8OBYnAeYDvet93y8B5n2oKwZX/u3RX+OdD/6DYWMzmL9oLrwoQrkEvPtWG954ZTYMNQuH1oRKDRtsOBL5bBMMLYO33nwfixd01G0FVQ2e60GN6kvidWAeF6Uu5yBTrqgCvpct/6NBjXxk0iHGjW/GmPVzcN0iDJ3sOUAZu5G2QB18Jk3pSMgUoOjuKMIyUtANIJ0L0VPogu+l4PvUixMom9DMAG7IIFADgUeduQHXrUqDpzMMGy3BA1ntSoXBpxEM1YKucjsmISIDXtf7ssRBJ25Y9zjn31LHF2YcNYxe+0YPZoqyFlOsIQk2yPTHSYjILg4dMRiaqeP992ZAU01hyzWt7khT92f1Uav2IG3l4bspjF53U1x1xU1Yd93RfbjLySarowZWFjDnM8csovQg5nsCZII5DlY77rijZLrjc0IZC1NY056RzyK3i4Oc4za2bIKdusuQJoNZDJgJGAmo+brbbrthyy23XAru+TzHNqME0fw3n2EWDoocAJmN7+WXX5bEI9/61rdkm/jY3Jd5C/g7CLZjr2Juw2vla+zGwOuPZTLUwsZJmvhZbLE2EO36mgDMFy9evHQ1gWwl6z8pSQ2szhpge99hhx1kcvzMM89gyJAhK3Q5HAeZiIh5HOjcwqyj7BPuvfdeWdVbuHChsNsscTuOXz+K6eZ3BOLsH9ifsJ9hP8c+h/r4jTfeWMgEOrPssssu0hd2dnbK2Pnaa69J/8HVP/Yr7KvYh8RuR8uuECTAfIVue592ToB5H6rpmptPh5GqYtDwJsxbshCOq2LevAqef2YaCl1MQ6+ju2sOxo8fjs3Hj8PiBe14a+o76GovQlFMhL6CiHKVXhaOvuV1dxMy4gTgvQ4tEgEaA/J6OOjHFmHYPViWj+HDVQwd2ghdT0NRUujuKaO9pxt+SCcWF4MHaRgzuhlq5KKhIQsoHvywgnK1CtUbgVrFQ6HUDSsTCjBX9AjZTB52TYepp1FzCnXPc/E3jnrTAfvCYlOCo4Ssg7qDSxxEGrtO8N81MoBm3RuZbB87FX4fs5KsB64kNLXmpC5TqYwkIWLMqchRIkgmv1xjFuVKBW1tXbDMNMKADDzlM7ZMcrLZDFJiBcm6VmEZDUhZedx4w20YP27LPtzpZJNPuwZWJjDnM8qBiYMJJS0EvXxlog8OfAS2BLvd3d2gZpkDD72KKS3hM7n99tvL88lj0GufgxUL2XVqQWNGmgMgM03y+aXWmYMYj0uWi891nEyEqbk5iHOwoz0o3xP0EnTyurgtvY15vNmzZ8v3POaoUaPk+rjkHafPjgfiOCMvr4/7cPDmRIPn59I49996663lNxBI8Nr6W1Y3MGfd7rPPPuK8Qrs63pOkJDWwJtQAV+Q222wzkZ9w4r+ihW3/+eefx9577w1myKQGnYXv77rrLpHKxcD8w/IZ7hv/8Tv2Eew3Hn30UQHc7GMI8B9++GFw4s5xloQX+xe+Zz/EtsV/P/nkk/Id+0D2G/Rf33DDDaVPYbKlZUsCzFf0ri9//wSYf0Id2X4ZN999BXItQGOLhVlzZ2HmjE68/vp0LF7kIvBaEbgEiA523nkcXG8e2hYuwaK5nSgVq3BqAVTFEClJ1JvQh37l1JfHtoP/H4hTCsKQxzqTLvaIy5T/bZQE3WSca5KYiMmEmMgzDFUomgXV0BHABMISxm2Sw/ChClKGC12j/hxw6PAiPuS0ZTRQqdpIpXVopg8vcmCZGZQKHvINgxFGDDKty1JIhNct5yKYpoVSsSJsPGUtnHnX/czryYvYUcROGa7ni8ac0hWRyPSy5/yJBAK6oaKpNYOmpib5vlAooqeniEq5Bs+NxHZRN3UB5vR3jyJqyg0YugnbseF7HlJpC24tlN+lawT/BkyjPlm56CeXY7dd915+i0i2+FRrYGUBc67gcJDh80fATRBOuQnZIi4T77fffksdUP7617+KnIWDH0E8B1s+s2SsCGQvuugiLFmyZOnqD59VAutzzz1XADpZp2OOOQbMqnf22WdLUBjPxwx7vA7+m2wVWe+YpWeSD0peeKxrrrkGvAYOiGTH+PxfccUVMkHgNbG8++67Sye6PCct1mLm/k9/+pO4OnAg5fHIfBHIclmc56drybKWjP29oasLmPO+8R7Qd5naW06akpLUwJpUA2zP//jHP8TXnFITTh5XRG8e/za2d1qTcrJN6RbbN/ulF154YanEJQ5oX3bFLJbh8ZVA/I033hBSi6CbNqcTJ06UJH1TpkyRWA2O0Vx9iif27NfI0rMP4SQ/ltN87WtfE6KBq4EfnhwnwHzVP5EJMP+YOrZdG7feMxn5wRlUvRJeePkZzJo1Dz1tGqo1B4bBpW16dltwKjUce/Qh+NcTD2L6++8i9BR4TgCdABnchlk0PSCkbpWgVZXPSJiLrpw6cwGqAbyADib8d90BhYNk3BBj/RgvWTfSEpi57qgWDB2cR6G7gPnzOlGzCUwNeKEDy7DQ1OBjq82a0dRQRtYKEHgBNCONIFLghC563Ipk8axVUmjIDoaVtuBFtgBxNvZBg4YDCpfjbXT3UCdfd7+gxMWxKV0JoMhyfz0AlKDYYOKgfIO4tMS2cAxw7ezsWsqUi3N7WJ/xm6YBzVRhpni+QWhtbZHPXn99Kgw9DUrQa1UHzS0t6O7pgaroaG/rRipVX96m1EjTFdi1GiKfGUl9NDZlEUau1G8UmEinWvHTi6/BLrvutepbVXKGPtfAygLmPCHbSbwSQ4aIHtcEzNSBH3DAAb3ysVAYpBtuuEEGIa7yULvMFRkOjExWQ4DL5V6y7Hx+uQzc0dEhgxzBOUEv078TmJONJ9sVA3O+UmtO+Qx/G7WdBPlckuayNSeeBJ3UmHPApEyD7ZrXQ69kFvolk7maPn36UgbtJz/5CXbddVcB+wwcIyjndrwmDrJ/+ctf6jEZiiL7cMIxUOeZ1QHM+RsYXMfrvvTSS2XSkpSkBtbEGuCYxX6AjDZZc65YrYyyaNEiOS7b8u677y7SvCeeeELkM7HGnK8LFiyQfiSOi+ErVwG5wsb+iuMzyQMCbkr4+B2BP/si9k38now6wXsM1OP8DlwB5PHYX7EP5MobXWS4XxyPQ9DObeL+anm/nWRDHPvDbTlhiAmI5e27tn6fAPOPuPPlagWTbrkFxVoVC9vb8NrUqajYVVhmA+yCCc3woJmeAEC7FiCtZ3HNlVdg5IgWdHe24cwzzsD7702DpujidELAymQ51EAzkyWZbUpAgoDMLrNcqr3ZNyljYRBngAh1nXbgB0uT/sTAg37lBLqGZWDwoCzSloZK0UZXFwM9cnB8F/sd+HVMuu5qREEbLr/oeNR6psEpFZFNmUhnafEYwlECFNUqUtZQfO0rx2HXifth0NAR8KMaiuV2vP/+W3j0sUdQKHfC82uo2gzKDKGKThyoVFxh1gs97SiV6uxdzOCxg6BmTZahIwLremQ4GT3aJ2YytH+kBpfSlRQiJhZSfDQ1NWDTzTZBOm0JMGlsbEWl7GDG9DkCxNva2mXS4ntRPZGSZEWj80uEdCqFUsFFsVDAsOEtDF0Bs5t6LuA5OjKpFtx442344tYTVwrLsbZ2Givzd69MYL7sdXFgWpYx59JznDXvoYceEiDMZ5UD4Ze+9CWRqRCcv//++5g7dy7WW289kaQQ3JIZI9vEQe6Xv/ylbMvALYLJc845BxyoOBHg+QjMyZiTpSfo57LyL37xCwGcdI3hcW+++WYZJAk+7777bmnfZPA5ASCbRbBO/SoHarqRcAD9xje+ISz9b3/7W/mefso33XQTRo4cKef82c9+JkviLFyWXpHyaQJztl9e949//GMcdNBBMulIsniuyN1L9v00aoB9AFfh2EYJoPvjSf7h6+MK2tSpU6V/4XE4aScrz7bBif+VV14pu8TB7HPmzJF/kyFnn8W+h/ITTvT5ngm46JXOYE9O4DmZZ1I/BlJzOwJzjrkkwQja2SeRHWe74/vYdpZsOc/FvmennXaSfop9WgLMV/0TlgDzD9VxtVbDBZdegkrNw4IlHZg7fwkilR7gKkaNXB9LZnegUF6AQOkR/TYCBTmrET8553wc/o29Uas52G33PTFt2vQ6O60RRDoIfbK3DIAMEKm9QZ+RjjCo2xgy8JNAX1H4x3T0ilgMSuS0piIUuUg94lokIpoKL3AQhT5zg8p/KlII6JCiBPjGNw/EPXfcCngdOP+MI9Ex7w1kdR8qJTKaBZuOFekMskM3xjHHnoVNN9sVipJGrVoRT3TRokNFV89CTL7jMixcNBeFYgfKZTLVaVhmFtWqJ6C5Wu1GGNYDP+vJXeo2kFweIxBPc3sjJfIUNnpqwtkpsJOIOxtmKs3QEjGtY+Ox62HosFZxpimXq6hVfXzw/kw4Nhl4urpEokX3vADpNJ0qHHi+g5RlwnUClApF5BoywrpzMlBhBlRPQTbHLKQpXH3Nzdhhu93qQbZJWa01sDqBOQenX//610uDJvmsEBhPmzZNpCgzZ84UpomDE9sdgTpZsuUBc4JpSku4DyeXsSUirdY4WPL1o4D53//+dwn8JEDngMp2zqVyHoPLx2T+6QzB5WrKWwjGyWSxHT333HO4/PLL5Xn/rABzsnGcZDCQlr9ljz32WK3PYnLypAb6UwPsJ9jOCaj/8Ic/DDgW4pZbbpH+gBIUEgoE15xssy2zv3jqqafE3jUO9uYYSlKA/QL7CO7H8ZSJkNim2H9whZDX9+qrr0qcCsH5/fffL9+TLed+BOEMQmefxz+uwPF8jz32mPybYzmBP1cWmcyLbDpBOVcI+V3CmPfnaenftgkwX6a+OJCec/ElmL9gETq7i2jv7IHtEEhbGDFiXZx26g8w+dobMGP2O7DdAmihGBIkBsChB+6Da6/5OWzXxR57fAXvvfu+PPzFYgEpU4emUrpRX2ZqaAb8gCwuvcMJugnMGVypC3B3XFuCG22HYJNuI4Dne4iIXsV6XBcmnUGjlqnAt+nbrENTMgjpj24Ce++7J37zwO9hlzvwg+MPhFecibRiw2AyoLSBglNATzXA6Wfdj5332hueV8VDD96Dfz31N+iWiZ13+ioO3O+74pTy5HMP4a67b0U2p6OxKSez5iWLO7BoYSd8jzr1IkxLWZrGm2A8tnXja7VSRUvTIOi9CYpYJwQUsYNLqVSWiYhh0qM8QL7JwKabbYRcLo358xdgg/XHCmO+ZFEXyqWaMOcE5k6vXzUTN5Edp9yGbL4kaGJVKZQRKeKVTvCeyTDw1UA6NQLXXncTtp4wsX+tJdl6pdfA6gTmfI7JThEMxxp1DoJkrykL4aC03XbbCStGRokDGbWffQXmbP9k4E855RTpC8iUM6CKOmqy9ssy5pS5cKAjE85BnoMy2weBOZd+ycIT4FPT/uabb2KbbbYRyQf7LK5MUb5CbfxnhTEnAKF0hZMK2kcSeCQlqYHPWg1QFseVMkrN2DZXRG/OtkzAzf6GchXqwgmsORmniwqPzX4qdkUjecBAafZTBM1kuAno2YdRZhe7QpGFJ8lAxpzYgTIS9i1k3ONgUJ6TxB/7OG7DPofnIblGUE65Dll49pWMlWFJgPmqe1oTYN5bt74f4KobfomXXn0F1aqLts4ulMpVqBrt/HRhqA479Bu45Lxz0dHVJg89Ge3QA0wd+NLu2+PuX/1SGN7d99wHc2YvRLFYRjplwPd6YOg2Rq0zCGM3Wh+51hZst/0u2HabnaEqaSxZ3IU//vEh/Pa3v0GtVhbG/MADD5bGyMbHGewll1wiDg60abr99tsxb94C+EGAlKEjCjxM3G4nnHTSacjkcrjl9klQdB8P/eWv6OzoxgFf3xVOzyxssclgWGoFqu6i6lWRH7w+rrvpVUD18Ozzv8cNN18AK+OhXHGAoAEnHnceJk7cA4va5+Hsc87EJuM2kqW25qZBGD16IwweNFICM9+Y+hKef+HfcJwKSqUCvjhhW/mj5u3hvz6IhnwGdo1Whh6OPOIo6USefubfePHFF6SOxm3CKPeDsPnmX8CUV17E0888jkq1E1YaWLBgPk7/4TkYOmQUnnjsaQS+gm9/+1t49dUpuO66axCGHsLIB5VClAhR0kLtu2lmxD7SrrniGOMHNgxDE/Dv+Y0wjBR+c/8fse66dT/rpKyeGlidwJxOJgTmsXSCg9TBBx8sAxRTZ5MNI6BmYCbbIHWXZHiXB8y5/Mxlbk7CmTWQchkOqpSyEJgTiH6YMedyNpkugnWy8rHNIsErWXtmHiQw/+lPfyqMOBkyZiHkBJcDOoNDOSB/FoA5nSM4seBEgt7zA0n0tHqe1uSsSQ38bw1Q3sY2z6Br6sFXZllWWx6vLsdab05ueU7Gv5DhplyPAeTECGxjcXZP7kegTrDP/oV9B1lz/pFNJ0tOByoy9ezjyK4zEJT9CqWoJAXIwDOehddDxpzXkADzlXmn/++xEmDeWx9/f+xZ3HLHLUR2mDV3saS1Z4AkH0TfJdtqwUCEUlc3XKfGzPZ1eQr13p6Dgw7cH7fedjMKxW7s8aW9MX16B6q2DytFFrcNX9l9JEY06xjWMhhfO/RSbDFhN9gCIC1heKnDfuzxf+KQQw6RK+JAffzxx8tMl5rzTTYZ25vNMML7772Pww47Eu+9Ow3pTBqXXfZTHH30t5HJpkUOQ3b4jamvYdsvbIpCOcTW238FbUvmYIsNdGw2KoDq9SBAE/bc+3gcevTP4KGEs8/7BqbPmsIrASRhUIDm5hxcz0VHZxXZbAtamtfBNlvvhkMOPgpDhowGFBOeF4EuiosWT8cDf7gZ//rXYxg9cjwm3fhrqEqEn/38h5g28yXMW9CFDTfYCjf/8lfyO0448duYOftdHHTg4TjqyFOQzTZDVZm8xUJ7WzvuvHsSnnjyQUBxceP1d2H82ImYMW0e1hk5HFY6Qnv7LBx66NcRhg7sWlUYdJ/SIVORPEyaQt91Fb7rIfRDkQLphi5gvVzlbbawzTY74Kqrf4mmxhXzo111zfPzf+RVBczJBtElhSCajBNBduxPTlBM9ppsEJN5EJiTJeLgRZ0zl25pM0bnBS4XU//MQYtsNsEwWanjjjtOtqe8hMu7HMQI6sm083wczAiuOeBxGw5k1ISTreLEms4jnOTyPa+DLD2lLPQdpo48Zsw5QSArxnNQz87laQZjcbDl0vOXv/xlGYQpyaln+YUEjMXM3UAYvFWlMef18fdSysOVB65GDCTz4Oe/VSS/8LNUA+wPaC9Ie9S33nprhf3NP+q3sz9gX8a+Is5RwD6JgeVk1RmHQuac7Yn9G//NSTv7QbY77sdYGhIFBOLsRwjCYwaeDDmBPq0geS6SgHR/YmE/xf6M/SkDSvk+kbKs2ic0AeYAprz2Gi6/8mr4sDBz9jzYng9mng+ow64n2oRC8/5yCSp13eKaAviuiyhgQKeNgw7aH3fcfqsM2pSyfPDBDHhBBU0tHiZ8cRjGbjQIpqpgnSFjcMrpd6FUAk499RS8//4Hwq6dRya+o0s8Qxl8xoH6hBO+J9kz2dA4K6fTw8UXXyiN4vzzLsTkybdigw3Wx4svPicZOe+971e45567MW7cJvjZzy7FkNYsCmUf22y7JxbOfQ/r5GvY5QsZ5KwQPSUDx556OXbc7xR0F2fjRz86AMXCTASeDccBUpkUoAOaYSKILASegXxuOC748eXYZOxWWNLWgYf+8hC6e7px+KHHYeS6Q7F48Tu4+Kc/RrUQ4e47H4RlWrj/tzfh7nuvRxBqOO3U83DQAUdg0eKFOOTQfbDJuA1w9S9uRC4zDHffdS+ee+Ex7Ln7vjjssCPQ2TUPZ593IgqlDpx/zmXYcft9xX3ltTf+g1defQ5RVMbf/v4n+G5VOpfQi1Cp1mAySRKp895kTZxg8I8a/JRlIQwUVO0IZiojspatt9kR119/J1SV2vikfNo1sKqAOQcZOqdQKvGDH/xA2hgL2w5ZcoJkAnC+J7PEAY36S65M/ec//xEGiiCZrBJZIx6PkhG2RYJvBn+SqSJYjoNHOXDxfFzSJqtEsM6gKwJzAmQCUib54Lk56PH4nBjEE3EGilLSQZAdJ0nivpTDEJiTeWe5+uqrRbrC557XzleurjFAlZMPsmixXWns6NSf+7oqgDnrhZIevlK2k7iu9OeOJNuu6TVAm0MyyswhwIn1ykyIVU9GWE8aFGcn5vHZZxGkc/LPVTU6tVD+wgk++6iYiCAQZ1wKiT7GyxDI81hsg9yOBAJBPLXqdGIhGUhJC9/Hic3YBzIwm2RAEvy56p/GtR6YdxcLOOvH56OjswfzF1bQ0VWAaipwAxeGSY9vBQFTafoKnGoZWlhbql1mFk+y02Fg45CD98Mdt9+MQk8PvrTnXliw4B2MGZPFLrttAi/qgh8BPQUVTz81DW65CcOGjMHcuXPEGnDvvb+GK668QoDnhAlflAZC14hjjjkac+bMlYhoLrMTOHBGTuD9i6uuxXnnn49jjj4Gt9wyGdRpjxu/qZyfLPdVV16J0884CR1dFeyx816Y+8F/seNmeYwdSekNbRmb8e0TL8ZmX/kOurqm40en7YdqaSbUyIftKFBTBgKdNoZpDB82CrrWiFHrqbNYbwAAIABJREFUboozf3AhnMDH5FtuxJvvvIqGvIF1h2+PE4/7PnINIR7951/w+KNPYfPx2+H4Y45HsbwIBxy0J/INLSIdSafyOOvsM0Tict555+Cobx2LhQt7cPBBh0C3auKcMnny7Rg7dhQm3XIlHnzwd7jspzdg+233RrXWie8cfRBmzfkAqurCNEJZrVBVDZbODKYRNL0eCkuWwDJMWW0IAx+aUvdUp07f9qjxpyuOhhAmjv/eaTj55HNWfWtLzvA/NbCqgDknyPQDJmglcOaAWXfwiWSQIrAlSKe/OAedegZaRdoeJSVxZk56aTNBEDXhPNaFF14ogyGPzfbIoEyyS3zeGMTFV7LYlGrwXGTcqRkn2CUDTxkXGW0yV5wY0COYzyWlMrwuDpDUlccMGZl1LitTPxp7sRPcvvTSS3IM7svsozwvgTuPSbvHOIfAQB65lQnM+Ts40aEGl/VCt5p6gHhSkhr4fNUAATItTfmMc5VtZT3n7HcIsuOg9M0331wkcWSvCbC5csdtSCJQo872xsk5LVcpX2GfQz90asXZZ5HZp5yFx+AqIFlyxq2QfOAfz8OVPTo+UVdOOS2BOt1Z+HniY77qn9u1Gpj7QYTzLrkc738wDcVyFYs7iqi5NqAGMFI6rJQpPuRO2UHgBKiWy4j8GpSIQZsM/KSMxUUQ2jj0kANw152TYVd78NUv74iU1Y4JEwYjk7NRdT0s7lLw5nsOpr5WwPgxm+HY7x6LLbfcDF/4wgRkMilh4Gt2TTRqbBjXXnsdTjzxBPz3v69JA4utimjNNHHiDrj66mtx0YUXixXbKaecgOnTmXl0U9Gd66qB/Q/cH7/+/b0oFirYfbsdUF48DTtt2YrB+QrUyEO5ZODoUy7BNt84FeXyApx7+uGodk+HW+uC7YfosVU0DB4On0mMdBOpVCsOPvC7OGj/I1EqF3HyD49DU4sOPeWh2jMEF55/OYYOy+LV117A7bfeCbsC3Hrz7bBSKs4793Rhzy+77HKUy0Xst/8+6Ohox1VXXY2vfnk/VMoBZsz8AMXSPJHLjBw5BvlGC3948G5cf8O1uOrymzFxu32wuG0avvTVbeWYCjyYBlnOqtwPXiNCrm+EArSYcMiSjIH0Sddl1cNzHAHuDKqlTMm0crCdCKbViN//7q8Yse7YVd/ikjP8nxpYVcCc4JIAmku4ZK7jQCiZsHHlJAx7/fgZeF3Pwktgzn0IjjnQxawz9+f3bIM8Lj+PE/jEbFYsyeC/CfK5P7eNE4DE7BW3iwOj4+BnsUUNgqXe4zEw5nMcZ/qMPcklbuPhh2V5mYPmmDFjhJ0jG0+mjgMnfdJjB6eBgIOVBcxZF5SsMOiMkwbKiZKS1MDnuQYYA8LVbtqgUpe9MkrMlhOAM46EfQsnAGzrcd/BbdhHEIhzIk8pLKV1ZLeZvZOrbGS7ueIXJ0AjzqB0jwCcGIPgnH7jPA9BPv"/>
          <p:cNvSpPr/>
          <p:nvPr/>
        </p:nvSpPr>
        <p:spPr>
          <a:xfrm>
            <a:off x="4096225" y="1643062"/>
            <a:ext cx="5943600" cy="34766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366" name="Google Shape;366;p16"/>
          <p:cNvPicPr preferRelativeResize="0"/>
          <p:nvPr/>
        </p:nvPicPr>
        <p:blipFill rotWithShape="1">
          <a:blip r:embed="rId3">
            <a:alphaModFix/>
          </a:blip>
          <a:srcRect/>
          <a:stretch/>
        </p:blipFill>
        <p:spPr>
          <a:xfrm>
            <a:off x="4354830" y="2130822"/>
            <a:ext cx="7394152" cy="4313255"/>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371"/>
        <p:cNvGrpSpPr/>
        <p:nvPr/>
      </p:nvGrpSpPr>
      <p:grpSpPr>
        <a:xfrm>
          <a:off x="0" y="0"/>
          <a:ext cx="0" cy="0"/>
          <a:chOff x="0" y="0"/>
          <a:chExt cx="0" cy="0"/>
        </a:xfrm>
      </p:grpSpPr>
      <p:sp>
        <p:nvSpPr>
          <p:cNvPr id="372" name="Google Shape;372;p17"/>
          <p:cNvSpPr/>
          <p:nvPr/>
        </p:nvSpPr>
        <p:spPr>
          <a:xfrm>
            <a:off x="0" y="-1"/>
            <a:ext cx="12188824" cy="6858001"/>
          </a:xfrm>
          <a:prstGeom prst="rect">
            <a:avLst/>
          </a:prstGeom>
          <a:gradFill>
            <a:gsLst>
              <a:gs pos="0">
                <a:srgbClr val="F78121"/>
              </a:gs>
              <a:gs pos="50000">
                <a:srgbClr val="D54006"/>
              </a:gs>
              <a:gs pos="100000">
                <a:srgbClr val="8C0000"/>
              </a:gs>
            </a:gsLst>
            <a:lin ang="252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373" name="Google Shape;373;p17"/>
          <p:cNvPicPr preferRelativeResize="0"/>
          <p:nvPr/>
        </p:nvPicPr>
        <p:blipFill rotWithShape="1">
          <a:blip r:embed="rId3">
            <a:alphaModFix amt="10000"/>
          </a:blip>
          <a:srcRect/>
          <a:stretch/>
        </p:blipFill>
        <p:spPr>
          <a:xfrm>
            <a:off x="0" y="0"/>
            <a:ext cx="12192000" cy="6858000"/>
          </a:xfrm>
          <a:prstGeom prst="rect">
            <a:avLst/>
          </a:prstGeom>
          <a:noFill/>
          <a:ln>
            <a:noFill/>
          </a:ln>
        </p:spPr>
      </p:pic>
      <p:sp>
        <p:nvSpPr>
          <p:cNvPr id="374" name="Google Shape;374;p17"/>
          <p:cNvSpPr/>
          <p:nvPr/>
        </p:nvSpPr>
        <p:spPr>
          <a:xfrm>
            <a:off x="7555992" y="0"/>
            <a:ext cx="46359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75" name="Google Shape;375;p17"/>
          <p:cNvSpPr/>
          <p:nvPr/>
        </p:nvSpPr>
        <p:spPr>
          <a:xfrm>
            <a:off x="2" y="609600"/>
            <a:ext cx="7876030"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7"/>
          <p:cNvSpPr txBox="1">
            <a:spLocks noGrp="1"/>
          </p:cNvSpPr>
          <p:nvPr>
            <p:ph type="title"/>
          </p:nvPr>
        </p:nvSpPr>
        <p:spPr>
          <a:xfrm>
            <a:off x="680321" y="753228"/>
            <a:ext cx="7087552"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Final Product</a:t>
            </a:r>
            <a:endParaRPr/>
          </a:p>
        </p:txBody>
      </p:sp>
      <p:pic>
        <p:nvPicPr>
          <p:cNvPr id="377" name="Google Shape;377;p17"/>
          <p:cNvPicPr preferRelativeResize="0"/>
          <p:nvPr/>
        </p:nvPicPr>
        <p:blipFill rotWithShape="1">
          <a:blip r:embed="rId4">
            <a:alphaModFix/>
          </a:blip>
          <a:srcRect/>
          <a:stretch/>
        </p:blipFill>
        <p:spPr>
          <a:xfrm>
            <a:off x="2" y="1970240"/>
            <a:ext cx="7967048" cy="321164"/>
          </a:xfrm>
          <a:prstGeom prst="rect">
            <a:avLst/>
          </a:prstGeom>
          <a:noFill/>
          <a:ln>
            <a:noFill/>
          </a:ln>
        </p:spPr>
      </p:pic>
      <p:sp>
        <p:nvSpPr>
          <p:cNvPr id="378" name="Google Shape;378;p17"/>
          <p:cNvSpPr txBox="1">
            <a:spLocks noGrp="1"/>
          </p:cNvSpPr>
          <p:nvPr>
            <p:ph type="body" idx="1"/>
          </p:nvPr>
        </p:nvSpPr>
        <p:spPr>
          <a:xfrm>
            <a:off x="171450" y="2336872"/>
            <a:ext cx="7372385" cy="4395397"/>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2800"/>
              <a:buChar char="•"/>
            </a:pPr>
            <a:r>
              <a:rPr lang="en-US" sz="2800"/>
              <a:t>Layering of different data can help scientists determine where areas are most susceptible to invasion</a:t>
            </a:r>
            <a:endParaRPr/>
          </a:p>
          <a:p>
            <a:pPr marL="0" lvl="0" indent="0" algn="l" rtl="0">
              <a:lnSpc>
                <a:spcPct val="90000"/>
              </a:lnSpc>
              <a:spcBef>
                <a:spcPts val="1000"/>
              </a:spcBef>
              <a:spcAft>
                <a:spcPts val="0"/>
              </a:spcAft>
              <a:buClr>
                <a:schemeClr val="lt1"/>
              </a:buClr>
              <a:buSzPts val="2800"/>
              <a:buNone/>
            </a:pPr>
            <a:endParaRPr sz="2800"/>
          </a:p>
          <a:p>
            <a:pPr marL="228600" lvl="0" indent="-228600" algn="l" rtl="0">
              <a:lnSpc>
                <a:spcPct val="90000"/>
              </a:lnSpc>
              <a:spcBef>
                <a:spcPts val="1000"/>
              </a:spcBef>
              <a:spcAft>
                <a:spcPts val="0"/>
              </a:spcAft>
              <a:buClr>
                <a:schemeClr val="lt1"/>
              </a:buClr>
              <a:buSzPts val="2800"/>
              <a:buChar char="•"/>
            </a:pPr>
            <a:r>
              <a:rPr lang="en-US" sz="2800"/>
              <a:t>ED/RR can then use a map to determined where to allocate resources to reduce the likelihood of new populations establishing</a:t>
            </a:r>
            <a:endParaRPr sz="2800"/>
          </a:p>
        </p:txBody>
      </p:sp>
      <p:pic>
        <p:nvPicPr>
          <p:cNvPr id="379" name="Google Shape;379;p17"/>
          <p:cNvPicPr preferRelativeResize="0"/>
          <p:nvPr/>
        </p:nvPicPr>
        <p:blipFill rotWithShape="1">
          <a:blip r:embed="rId5">
            <a:alphaModFix/>
          </a:blip>
          <a:srcRect/>
          <a:stretch/>
        </p:blipFill>
        <p:spPr>
          <a:xfrm>
            <a:off x="8187091" y="1482454"/>
            <a:ext cx="3358478" cy="3893092"/>
          </a:xfrm>
          <a:prstGeom prst="rect">
            <a:avLst/>
          </a:prstGeom>
          <a:noFill/>
          <a:ln>
            <a:noFill/>
          </a:ln>
          <a:effectLst>
            <a:outerShdw blurRad="76200" dist="63500" dir="5040000" algn="tl" rotWithShape="0">
              <a:srgbClr val="000000">
                <a:alpha val="40784"/>
              </a:srgbClr>
            </a:outerShdw>
          </a:effectLst>
        </p:spPr>
      </p:pic>
      <p:sp>
        <p:nvSpPr>
          <p:cNvPr id="380" name="Google Shape;380;p17"/>
          <p:cNvSpPr txBox="1"/>
          <p:nvPr/>
        </p:nvSpPr>
        <p:spPr>
          <a:xfrm>
            <a:off x="7767879" y="5705350"/>
            <a:ext cx="42666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lt1"/>
                </a:solidFill>
                <a:latin typeface="Trebuchet MS"/>
                <a:ea typeface="Trebuchet MS"/>
                <a:cs typeface="Trebuchet MS"/>
                <a:sym typeface="Trebuchet MS"/>
              </a:rPr>
              <a:t>Example: Species Distribution map </a:t>
            </a:r>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18"/>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Assessment and Monitoring</a:t>
            </a:r>
            <a:endParaRPr/>
          </a:p>
        </p:txBody>
      </p:sp>
      <p:sp>
        <p:nvSpPr>
          <p:cNvPr id="387" name="Google Shape;387;p18"/>
          <p:cNvSpPr txBox="1">
            <a:spLocks noGrp="1"/>
          </p:cNvSpPr>
          <p:nvPr>
            <p:ph type="body" idx="1"/>
          </p:nvPr>
        </p:nvSpPr>
        <p:spPr>
          <a:xfrm>
            <a:off x="311150" y="2216150"/>
            <a:ext cx="11544300" cy="4310700"/>
          </a:xfrm>
          <a:prstGeom prst="rect">
            <a:avLst/>
          </a:prstGeom>
          <a:noFill/>
          <a:ln>
            <a:noFill/>
          </a:ln>
        </p:spPr>
        <p:txBody>
          <a:bodyPr spcFirstLastPara="1" wrap="square" lIns="91425" tIns="45700" rIns="91425" bIns="45700" anchor="t" anchorCtr="0">
            <a:normAutofit/>
          </a:bodyPr>
          <a:lstStyle/>
          <a:p>
            <a:pPr marL="228600" lvl="0" indent="-266700" algn="l" rtl="0">
              <a:lnSpc>
                <a:spcPct val="90000"/>
              </a:lnSpc>
              <a:spcBef>
                <a:spcPts val="0"/>
              </a:spcBef>
              <a:spcAft>
                <a:spcPts val="0"/>
              </a:spcAft>
              <a:buClr>
                <a:schemeClr val="lt1"/>
              </a:buClr>
              <a:buSzPts val="3000"/>
              <a:buChar char="•"/>
            </a:pPr>
            <a:r>
              <a:rPr lang="en-US" sz="3000"/>
              <a:t>Where Phragmites already exists:</a:t>
            </a:r>
            <a:endParaRPr sz="3000"/>
          </a:p>
          <a:p>
            <a:pPr marL="685800" lvl="1" indent="-266700" algn="l" rtl="0">
              <a:lnSpc>
                <a:spcPct val="90000"/>
              </a:lnSpc>
              <a:spcBef>
                <a:spcPts val="500"/>
              </a:spcBef>
              <a:spcAft>
                <a:spcPts val="0"/>
              </a:spcAft>
              <a:buClr>
                <a:schemeClr val="lt1"/>
              </a:buClr>
              <a:buSzPts val="2600"/>
              <a:buChar char="•"/>
            </a:pPr>
            <a:r>
              <a:rPr lang="en-US" sz="2600"/>
              <a:t>Monitoring of established stands for seed production</a:t>
            </a:r>
            <a:endParaRPr sz="2600"/>
          </a:p>
          <a:p>
            <a:pPr marL="685800" lvl="1" indent="-266700" algn="l" rtl="0">
              <a:lnSpc>
                <a:spcPct val="90000"/>
              </a:lnSpc>
              <a:spcBef>
                <a:spcPts val="500"/>
              </a:spcBef>
              <a:spcAft>
                <a:spcPts val="0"/>
              </a:spcAft>
              <a:buClr>
                <a:schemeClr val="lt1"/>
              </a:buClr>
              <a:buSzPts val="2600"/>
              <a:buChar char="•"/>
            </a:pPr>
            <a:r>
              <a:rPr lang="en-US" sz="2600"/>
              <a:t>Tracking the size and density of the population</a:t>
            </a:r>
            <a:endParaRPr sz="2600"/>
          </a:p>
          <a:p>
            <a:pPr marL="685800" lvl="1" indent="-266700" algn="l" rtl="0">
              <a:lnSpc>
                <a:spcPct val="90000"/>
              </a:lnSpc>
              <a:spcBef>
                <a:spcPts val="500"/>
              </a:spcBef>
              <a:spcAft>
                <a:spcPts val="0"/>
              </a:spcAft>
              <a:buClr>
                <a:schemeClr val="lt1"/>
              </a:buClr>
              <a:buSzPts val="2600"/>
              <a:buChar char="•"/>
            </a:pPr>
            <a:r>
              <a:rPr lang="en-US" sz="2600"/>
              <a:t>Measure the area</a:t>
            </a:r>
            <a:endParaRPr sz="2600"/>
          </a:p>
          <a:p>
            <a:pPr marL="685800" lvl="1" indent="-266700" algn="l" rtl="0">
              <a:lnSpc>
                <a:spcPct val="90000"/>
              </a:lnSpc>
              <a:spcBef>
                <a:spcPts val="500"/>
              </a:spcBef>
              <a:spcAft>
                <a:spcPts val="0"/>
              </a:spcAft>
              <a:buClr>
                <a:schemeClr val="lt1"/>
              </a:buClr>
              <a:buSzPts val="2600"/>
              <a:buChar char="•"/>
            </a:pPr>
            <a:r>
              <a:rPr lang="en-US" sz="2600"/>
              <a:t>Determine treatment actions</a:t>
            </a:r>
            <a:endParaRPr sz="2600"/>
          </a:p>
          <a:p>
            <a:pPr marL="685800" lvl="1" indent="-101600" algn="l" rtl="0">
              <a:lnSpc>
                <a:spcPct val="90000"/>
              </a:lnSpc>
              <a:spcBef>
                <a:spcPts val="500"/>
              </a:spcBef>
              <a:spcAft>
                <a:spcPts val="0"/>
              </a:spcAft>
              <a:buClr>
                <a:schemeClr val="lt1"/>
              </a:buClr>
              <a:buSzPts val="2000"/>
              <a:buNone/>
            </a:pPr>
            <a:endParaRPr/>
          </a:p>
          <a:p>
            <a:pPr marL="457200" lvl="1" indent="0" algn="l" rtl="0">
              <a:lnSpc>
                <a:spcPct val="90000"/>
              </a:lnSpc>
              <a:spcBef>
                <a:spcPts val="500"/>
              </a:spcBef>
              <a:spcAft>
                <a:spcPts val="0"/>
              </a:spcAft>
              <a:buClr>
                <a:schemeClr val="lt1"/>
              </a:buClr>
              <a:buSzPts val="2000"/>
              <a:buNone/>
            </a:pPr>
            <a:endParaRPr/>
          </a:p>
          <a:p>
            <a:pPr marL="228600" lvl="0" indent="-228600" algn="l" rtl="0">
              <a:lnSpc>
                <a:spcPct val="90000"/>
              </a:lnSpc>
              <a:spcBef>
                <a:spcPts val="1000"/>
              </a:spcBef>
              <a:spcAft>
                <a:spcPts val="0"/>
              </a:spcAft>
              <a:buClr>
                <a:schemeClr val="lt1"/>
              </a:buClr>
              <a:buSzPts val="2400"/>
              <a:buChar char="•"/>
            </a:pPr>
            <a:r>
              <a:rPr lang="en-US"/>
              <a:t>After treatment, scientists and managers re-measure and analyze the area to determine the effectiveness of the treatment and make future adjustments for reporting to the agency or other stakeholders</a:t>
            </a:r>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19"/>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Cost effective</a:t>
            </a:r>
            <a:endParaRPr/>
          </a:p>
        </p:txBody>
      </p:sp>
      <p:sp>
        <p:nvSpPr>
          <p:cNvPr id="394" name="Google Shape;394;p19"/>
          <p:cNvSpPr txBox="1">
            <a:spLocks noGrp="1"/>
          </p:cNvSpPr>
          <p:nvPr>
            <p:ph type="body" idx="1"/>
          </p:nvPr>
        </p:nvSpPr>
        <p:spPr>
          <a:xfrm>
            <a:off x="680320" y="2336873"/>
            <a:ext cx="4698358" cy="359931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2400"/>
              <a:buChar char="•"/>
            </a:pPr>
            <a:r>
              <a:rPr lang="en-US"/>
              <a:t>EDDMaps and other geospatial databases are available for the public to use</a:t>
            </a:r>
            <a:endParaRPr/>
          </a:p>
          <a:p>
            <a:pPr marL="228600" lvl="0" indent="-228600" algn="l" rtl="0">
              <a:lnSpc>
                <a:spcPct val="90000"/>
              </a:lnSpc>
              <a:spcBef>
                <a:spcPts val="1000"/>
              </a:spcBef>
              <a:spcAft>
                <a:spcPts val="0"/>
              </a:spcAft>
              <a:buClr>
                <a:schemeClr val="lt1"/>
              </a:buClr>
              <a:buSzPts val="2400"/>
              <a:buChar char="•"/>
            </a:pPr>
            <a:r>
              <a:rPr lang="en-US"/>
              <a:t>Anyone can report sightings of invasive species</a:t>
            </a:r>
            <a:endParaRPr/>
          </a:p>
        </p:txBody>
      </p:sp>
      <p:sp>
        <p:nvSpPr>
          <p:cNvPr id="395" name="Google Shape;395;p19"/>
          <p:cNvSpPr txBox="1">
            <a:spLocks noGrp="1"/>
          </p:cNvSpPr>
          <p:nvPr>
            <p:ph type="body" idx="2"/>
          </p:nvPr>
        </p:nvSpPr>
        <p:spPr>
          <a:xfrm>
            <a:off x="5594125" y="2336875"/>
            <a:ext cx="5975700" cy="42078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2400"/>
              <a:buChar char="•"/>
            </a:pPr>
            <a:r>
              <a:rPr lang="en-US"/>
              <a:t>Prevention efforts in the form of education and monitoring for invasive species are on average &lt;10% the cost of management and treatment plans</a:t>
            </a:r>
            <a:endParaRPr/>
          </a:p>
          <a:p>
            <a:pPr marL="0" lvl="0" indent="0" algn="l" rtl="0">
              <a:lnSpc>
                <a:spcPct val="90000"/>
              </a:lnSpc>
              <a:spcBef>
                <a:spcPts val="1000"/>
              </a:spcBef>
              <a:spcAft>
                <a:spcPts val="0"/>
              </a:spcAft>
              <a:buClr>
                <a:schemeClr val="lt1"/>
              </a:buClr>
              <a:buSzPts val="2400"/>
              <a:buNone/>
            </a:pPr>
            <a:endParaRPr/>
          </a:p>
          <a:p>
            <a:pPr marL="0" lvl="0" indent="0" algn="l" rtl="0">
              <a:lnSpc>
                <a:spcPct val="90000"/>
              </a:lnSpc>
              <a:spcBef>
                <a:spcPts val="1000"/>
              </a:spcBef>
              <a:spcAft>
                <a:spcPts val="0"/>
              </a:spcAft>
              <a:buClr>
                <a:schemeClr val="lt1"/>
              </a:buClr>
              <a:buSzPts val="2400"/>
              <a:buNone/>
            </a:pPr>
            <a:endParaRPr/>
          </a:p>
          <a:p>
            <a:pPr marL="228600" lvl="0" indent="-228600" algn="l" rtl="0">
              <a:lnSpc>
                <a:spcPct val="90000"/>
              </a:lnSpc>
              <a:spcBef>
                <a:spcPts val="1000"/>
              </a:spcBef>
              <a:spcAft>
                <a:spcPts val="0"/>
              </a:spcAft>
              <a:buClr>
                <a:schemeClr val="lt1"/>
              </a:buClr>
              <a:buSzPts val="2400"/>
              <a:buChar char="•"/>
            </a:pPr>
            <a:r>
              <a:rPr lang="en-US"/>
              <a:t>Predictive modeling can be helpful for scientists to determine where resources may be most effective for ED/RR</a:t>
            </a:r>
            <a:endParaRPr/>
          </a:p>
        </p:txBody>
      </p:sp>
      <p:pic>
        <p:nvPicPr>
          <p:cNvPr id="396" name="Google Shape;396;p19"/>
          <p:cNvPicPr preferRelativeResize="0"/>
          <p:nvPr/>
        </p:nvPicPr>
        <p:blipFill rotWithShape="1">
          <a:blip r:embed="rId3">
            <a:alphaModFix/>
          </a:blip>
          <a:srcRect/>
          <a:stretch/>
        </p:blipFill>
        <p:spPr>
          <a:xfrm>
            <a:off x="1083576" y="4403231"/>
            <a:ext cx="3542822" cy="2141439"/>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
          <p:cNvSpPr txBox="1"/>
          <p:nvPr/>
        </p:nvSpPr>
        <p:spPr>
          <a:xfrm>
            <a:off x="0" y="1994102"/>
            <a:ext cx="12192000" cy="4710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chemeClr val="lt1"/>
                </a:solidFill>
                <a:latin typeface="Trebuchet MS"/>
                <a:ea typeface="Trebuchet MS"/>
                <a:cs typeface="Trebuchet MS"/>
                <a:sym typeface="Trebuchet MS"/>
              </a:rPr>
              <a:t>This thesis is a synthesis of the existing research related to invasive </a:t>
            </a:r>
            <a:r>
              <a:rPr lang="en-US" sz="3200" i="1">
                <a:solidFill>
                  <a:schemeClr val="lt1"/>
                </a:solidFill>
                <a:latin typeface="Trebuchet MS"/>
                <a:ea typeface="Trebuchet MS"/>
                <a:cs typeface="Trebuchet MS"/>
                <a:sym typeface="Trebuchet MS"/>
              </a:rPr>
              <a:t>Phragmites</a:t>
            </a:r>
            <a:r>
              <a:rPr lang="en-US" sz="3200">
                <a:solidFill>
                  <a:schemeClr val="lt1"/>
                </a:solidFill>
                <a:latin typeface="Trebuchet MS"/>
                <a:ea typeface="Trebuchet MS"/>
                <a:cs typeface="Trebuchet MS"/>
                <a:sym typeface="Trebuchet MS"/>
              </a:rPr>
              <a:t> in MN. It combines the following information into a single source for anyone who may observe the species in their area.</a:t>
            </a:r>
            <a:endParaRPr/>
          </a:p>
          <a:p>
            <a:pPr marL="0" marR="0" lvl="0" indent="0" algn="l" rtl="0">
              <a:spcBef>
                <a:spcPts val="0"/>
              </a:spcBef>
              <a:spcAft>
                <a:spcPts val="0"/>
              </a:spcAft>
              <a:buNone/>
            </a:pPr>
            <a:endParaRPr sz="3200">
              <a:solidFill>
                <a:schemeClr val="lt1"/>
              </a:solidFill>
              <a:latin typeface="Trebuchet MS"/>
              <a:ea typeface="Trebuchet MS"/>
              <a:cs typeface="Trebuchet MS"/>
              <a:sym typeface="Trebuchet MS"/>
            </a:endParaRPr>
          </a:p>
          <a:p>
            <a:pPr marL="285750" marR="0" lvl="0" indent="-260350" algn="l" rtl="0">
              <a:spcBef>
                <a:spcPts val="0"/>
              </a:spcBef>
              <a:spcAft>
                <a:spcPts val="0"/>
              </a:spcAft>
              <a:buClr>
                <a:schemeClr val="lt1"/>
              </a:buClr>
              <a:buSzPts val="2800"/>
              <a:buFont typeface="Arial"/>
              <a:buChar char="•"/>
            </a:pPr>
            <a:r>
              <a:rPr lang="en-US" sz="2800">
                <a:solidFill>
                  <a:schemeClr val="lt1"/>
                </a:solidFill>
                <a:latin typeface="Trebuchet MS"/>
                <a:ea typeface="Trebuchet MS"/>
                <a:cs typeface="Trebuchet MS"/>
                <a:sym typeface="Trebuchet MS"/>
              </a:rPr>
              <a:t>Who are the relevant stakeholders</a:t>
            </a:r>
            <a:endParaRPr sz="2800">
              <a:solidFill>
                <a:schemeClr val="lt1"/>
              </a:solidFill>
              <a:latin typeface="Trebuchet MS"/>
              <a:ea typeface="Trebuchet MS"/>
              <a:cs typeface="Trebuchet MS"/>
              <a:sym typeface="Trebuchet MS"/>
            </a:endParaRPr>
          </a:p>
          <a:p>
            <a:pPr marL="285750" marR="0" lvl="0" indent="-260350" algn="l" rtl="0">
              <a:spcBef>
                <a:spcPts val="0"/>
              </a:spcBef>
              <a:spcAft>
                <a:spcPts val="0"/>
              </a:spcAft>
              <a:buClr>
                <a:schemeClr val="lt1"/>
              </a:buClr>
              <a:buSzPts val="2800"/>
              <a:buFont typeface="Arial"/>
              <a:buChar char="•"/>
            </a:pPr>
            <a:r>
              <a:rPr lang="en-US" sz="2800">
                <a:solidFill>
                  <a:schemeClr val="lt1"/>
                </a:solidFill>
                <a:latin typeface="Trebuchet MS"/>
                <a:ea typeface="Trebuchet MS"/>
                <a:cs typeface="Trebuchet MS"/>
                <a:sym typeface="Trebuchet MS"/>
              </a:rPr>
              <a:t>How the public can help</a:t>
            </a:r>
            <a:endParaRPr sz="1000"/>
          </a:p>
          <a:p>
            <a:pPr marL="285750" marR="0" lvl="0" indent="-260350" algn="l" rtl="0">
              <a:spcBef>
                <a:spcPts val="0"/>
              </a:spcBef>
              <a:spcAft>
                <a:spcPts val="0"/>
              </a:spcAft>
              <a:buClr>
                <a:schemeClr val="lt1"/>
              </a:buClr>
              <a:buSzPts val="2800"/>
              <a:buFont typeface="Arial"/>
              <a:buChar char="•"/>
            </a:pPr>
            <a:r>
              <a:rPr lang="en-US" sz="2800">
                <a:solidFill>
                  <a:schemeClr val="lt1"/>
                </a:solidFill>
                <a:latin typeface="Trebuchet MS"/>
                <a:ea typeface="Trebuchet MS"/>
                <a:cs typeface="Trebuchet MS"/>
                <a:sym typeface="Trebuchet MS"/>
              </a:rPr>
              <a:t>How is Phragmites reported and tracked</a:t>
            </a:r>
            <a:endParaRPr sz="1000"/>
          </a:p>
          <a:p>
            <a:pPr marL="285750" marR="0" lvl="0" indent="-260350" algn="l" rtl="0">
              <a:spcBef>
                <a:spcPts val="0"/>
              </a:spcBef>
              <a:spcAft>
                <a:spcPts val="0"/>
              </a:spcAft>
              <a:buClr>
                <a:schemeClr val="lt1"/>
              </a:buClr>
              <a:buSzPts val="2800"/>
              <a:buFont typeface="Arial"/>
              <a:buChar char="•"/>
            </a:pPr>
            <a:r>
              <a:rPr lang="en-US" sz="2800">
                <a:solidFill>
                  <a:schemeClr val="lt1"/>
                </a:solidFill>
                <a:latin typeface="Trebuchet MS"/>
                <a:ea typeface="Trebuchet MS"/>
                <a:cs typeface="Trebuchet MS"/>
                <a:sym typeface="Trebuchet MS"/>
              </a:rPr>
              <a:t>What does the data collected look like</a:t>
            </a:r>
            <a:endParaRPr sz="2800">
              <a:solidFill>
                <a:schemeClr val="lt1"/>
              </a:solidFill>
              <a:latin typeface="Trebuchet MS"/>
              <a:ea typeface="Trebuchet MS"/>
              <a:cs typeface="Trebuchet MS"/>
              <a:sym typeface="Trebuchet MS"/>
            </a:endParaRPr>
          </a:p>
          <a:p>
            <a:pPr marL="285750" marR="0" lvl="0" indent="-260350" algn="l" rtl="0">
              <a:spcBef>
                <a:spcPts val="0"/>
              </a:spcBef>
              <a:spcAft>
                <a:spcPts val="0"/>
              </a:spcAft>
              <a:buClr>
                <a:schemeClr val="lt1"/>
              </a:buClr>
              <a:buSzPts val="2800"/>
              <a:buFont typeface="Arial"/>
              <a:buChar char="•"/>
            </a:pPr>
            <a:r>
              <a:rPr lang="en-US" sz="2800">
                <a:solidFill>
                  <a:schemeClr val="lt1"/>
                </a:solidFill>
                <a:latin typeface="Trebuchet MS"/>
                <a:ea typeface="Trebuchet MS"/>
                <a:cs typeface="Trebuchet MS"/>
                <a:sym typeface="Trebuchet MS"/>
              </a:rPr>
              <a:t>How scientists use the information for managing </a:t>
            </a:r>
            <a:r>
              <a:rPr lang="en-US" sz="2800" i="1">
                <a:solidFill>
                  <a:schemeClr val="lt1"/>
                </a:solidFill>
                <a:latin typeface="Trebuchet MS"/>
                <a:ea typeface="Trebuchet MS"/>
                <a:cs typeface="Trebuchet MS"/>
                <a:sym typeface="Trebuchet MS"/>
              </a:rPr>
              <a:t>Phragmites</a:t>
            </a:r>
            <a:endParaRPr sz="1000"/>
          </a:p>
        </p:txBody>
      </p:sp>
      <p:sp>
        <p:nvSpPr>
          <p:cNvPr id="215" name="Google Shape;215;p2"/>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4800"/>
              <a:buFont typeface="Trebuchet MS"/>
              <a:buNone/>
            </a:pPr>
            <a:r>
              <a:rPr lang="en-US" sz="4800"/>
              <a:t>Goals</a:t>
            </a:r>
            <a:endParaRPr sz="4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20"/>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Conclusions</a:t>
            </a:r>
            <a:endParaRPr/>
          </a:p>
        </p:txBody>
      </p:sp>
      <p:sp>
        <p:nvSpPr>
          <p:cNvPr id="403" name="Google Shape;403;p20"/>
          <p:cNvSpPr txBox="1"/>
          <p:nvPr/>
        </p:nvSpPr>
        <p:spPr>
          <a:xfrm>
            <a:off x="205740" y="2434590"/>
            <a:ext cx="11738700" cy="4402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lt1"/>
                </a:solidFill>
                <a:latin typeface="Trebuchet MS"/>
                <a:ea typeface="Trebuchet MS"/>
                <a:cs typeface="Trebuchet MS"/>
                <a:sym typeface="Trebuchet MS"/>
              </a:rPr>
              <a:t>All members of the public are able to contribute to the observations and reporting of invasive species</a:t>
            </a:r>
            <a:endParaRPr/>
          </a:p>
          <a:p>
            <a:pPr marL="0" marR="0" lvl="0" indent="0" algn="l" rtl="0">
              <a:spcBef>
                <a:spcPts val="0"/>
              </a:spcBef>
              <a:spcAft>
                <a:spcPts val="0"/>
              </a:spcAft>
              <a:buNone/>
            </a:pPr>
            <a:endParaRPr sz="2800">
              <a:solidFill>
                <a:schemeClr val="lt1"/>
              </a:solidFill>
              <a:latin typeface="Trebuchet MS"/>
              <a:ea typeface="Trebuchet MS"/>
              <a:cs typeface="Trebuchet MS"/>
              <a:sym typeface="Trebuchet MS"/>
            </a:endParaRPr>
          </a:p>
          <a:p>
            <a:pPr marL="0" marR="0" lvl="0" indent="0" algn="l" rtl="0">
              <a:spcBef>
                <a:spcPts val="0"/>
              </a:spcBef>
              <a:spcAft>
                <a:spcPts val="0"/>
              </a:spcAft>
              <a:buNone/>
            </a:pPr>
            <a:r>
              <a:rPr lang="en-US" sz="2800">
                <a:solidFill>
                  <a:schemeClr val="lt1"/>
                </a:solidFill>
                <a:latin typeface="Trebuchet MS"/>
                <a:ea typeface="Trebuchet MS"/>
                <a:cs typeface="Trebuchet MS"/>
                <a:sym typeface="Trebuchet MS"/>
              </a:rPr>
              <a:t>Treatment of already established Phragmites can be difficult and costly</a:t>
            </a:r>
            <a:endParaRPr/>
          </a:p>
          <a:p>
            <a:pPr marL="0" marR="0" lvl="0" indent="0" algn="l" rtl="0">
              <a:spcBef>
                <a:spcPts val="0"/>
              </a:spcBef>
              <a:spcAft>
                <a:spcPts val="0"/>
              </a:spcAft>
              <a:buNone/>
            </a:pPr>
            <a:endParaRPr sz="2800">
              <a:solidFill>
                <a:schemeClr val="lt1"/>
              </a:solidFill>
              <a:latin typeface="Trebuchet MS"/>
              <a:ea typeface="Trebuchet MS"/>
              <a:cs typeface="Trebuchet MS"/>
              <a:sym typeface="Trebuchet MS"/>
            </a:endParaRPr>
          </a:p>
          <a:p>
            <a:pPr marL="0" marR="0" lvl="0" indent="0" algn="l" rtl="0">
              <a:spcBef>
                <a:spcPts val="0"/>
              </a:spcBef>
              <a:spcAft>
                <a:spcPts val="0"/>
              </a:spcAft>
              <a:buNone/>
            </a:pPr>
            <a:r>
              <a:rPr lang="en-US" sz="2800">
                <a:solidFill>
                  <a:schemeClr val="lt1"/>
                </a:solidFill>
                <a:latin typeface="Trebuchet MS"/>
                <a:ea typeface="Trebuchet MS"/>
                <a:cs typeface="Trebuchet MS"/>
                <a:sym typeface="Trebuchet MS"/>
              </a:rPr>
              <a:t>Powerful tools such as geospatial data and mapping can increase the likelihood of successful control </a:t>
            </a:r>
            <a:endParaRPr/>
          </a:p>
          <a:p>
            <a:pPr marL="0" marR="0" lvl="0" indent="0" algn="l" rtl="0">
              <a:spcBef>
                <a:spcPts val="0"/>
              </a:spcBef>
              <a:spcAft>
                <a:spcPts val="0"/>
              </a:spcAft>
              <a:buNone/>
            </a:pPr>
            <a:endParaRPr sz="2800">
              <a:solidFill>
                <a:schemeClr val="lt1"/>
              </a:solidFill>
              <a:latin typeface="Trebuchet MS"/>
              <a:ea typeface="Trebuchet MS"/>
              <a:cs typeface="Trebuchet MS"/>
              <a:sym typeface="Trebuchet MS"/>
            </a:endParaRPr>
          </a:p>
          <a:p>
            <a:pPr marL="0" marR="0" lvl="0" indent="0" algn="l" rtl="0">
              <a:spcBef>
                <a:spcPts val="0"/>
              </a:spcBef>
              <a:spcAft>
                <a:spcPts val="0"/>
              </a:spcAft>
              <a:buNone/>
            </a:pPr>
            <a:r>
              <a:rPr lang="en-US" sz="2800">
                <a:solidFill>
                  <a:schemeClr val="lt1"/>
                </a:solidFill>
                <a:latin typeface="Trebuchet MS"/>
                <a:ea typeface="Trebuchet MS"/>
                <a:cs typeface="Trebuchet MS"/>
                <a:sym typeface="Trebuchet MS"/>
              </a:rPr>
              <a:t>Control and eradication is possible, and most likely with ED/RR</a:t>
            </a:r>
            <a:endParaRPr/>
          </a:p>
          <a:p>
            <a:pPr marL="0" marR="0" lvl="0" indent="0" algn="l" rtl="0">
              <a:spcBef>
                <a:spcPts val="0"/>
              </a:spcBef>
              <a:spcAft>
                <a:spcPts val="0"/>
              </a:spcAft>
              <a:buNone/>
            </a:pPr>
            <a:endParaRPr sz="2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21"/>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Questions</a:t>
            </a:r>
            <a:endParaRPr/>
          </a:p>
        </p:txBody>
      </p:sp>
      <p:sp>
        <p:nvSpPr>
          <p:cNvPr id="410" name="Google Shape;410;p21"/>
          <p:cNvSpPr txBox="1">
            <a:spLocks noGrp="1"/>
          </p:cNvSpPr>
          <p:nvPr>
            <p:ph type="body" idx="1"/>
          </p:nvPr>
        </p:nvSpPr>
        <p:spPr>
          <a:xfrm>
            <a:off x="680320" y="4875356"/>
            <a:ext cx="9613861" cy="2207831"/>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1600"/>
              <a:buChar char="•"/>
            </a:pPr>
            <a:r>
              <a:rPr lang="en-US" sz="1600"/>
              <a:t>The views and opinions expressed in this presentation are strictly those of the author. The contents of this page have not been reviewed or approved by the University of Minnesota. </a:t>
            </a:r>
            <a:endParaRPr/>
          </a:p>
          <a:p>
            <a:pPr marL="0" lvl="0" indent="0" algn="l" rtl="0">
              <a:lnSpc>
                <a:spcPct val="90000"/>
              </a:lnSpc>
              <a:spcBef>
                <a:spcPts val="1000"/>
              </a:spcBef>
              <a:spcAft>
                <a:spcPts val="0"/>
              </a:spcAft>
              <a:buClr>
                <a:schemeClr val="lt1"/>
              </a:buClr>
              <a:buSzPts val="1600"/>
              <a:buNone/>
            </a:pPr>
            <a:r>
              <a:rPr lang="en-US" sz="1600"/>
              <a:t/>
            </a:r>
            <a:br>
              <a:rPr lang="en-US" sz="1600"/>
            </a:br>
            <a:endParaRPr sz="1600"/>
          </a:p>
          <a:p>
            <a:pPr marL="228600" lvl="0" indent="-228600" algn="l" rtl="0">
              <a:lnSpc>
                <a:spcPct val="90000"/>
              </a:lnSpc>
              <a:spcBef>
                <a:spcPts val="1000"/>
              </a:spcBef>
              <a:spcAft>
                <a:spcPts val="0"/>
              </a:spcAft>
              <a:buClr>
                <a:schemeClr val="lt1"/>
              </a:buClr>
              <a:buSzPts val="1600"/>
              <a:buChar char="•"/>
            </a:pPr>
            <a:r>
              <a:rPr lang="en-US" sz="1600"/>
              <a:t>Contact information for the creator of this presentation: Dani Sackett </a:t>
            </a:r>
            <a:r>
              <a:rPr lang="en-US" sz="1600" u="sng">
                <a:solidFill>
                  <a:schemeClr val="hlink"/>
                </a:solidFill>
                <a:hlinkClick r:id="rId3"/>
              </a:rPr>
              <a:t>Sack0093@umn.edu</a:t>
            </a:r>
            <a:r>
              <a:rPr lang="en-US" sz="1600"/>
              <a:t> NRSM Graduate Student</a:t>
            </a:r>
            <a:endParaRPr/>
          </a:p>
          <a:p>
            <a:pPr marL="228600" lvl="0" indent="-76200" algn="l" rtl="0">
              <a:lnSpc>
                <a:spcPct val="90000"/>
              </a:lnSpc>
              <a:spcBef>
                <a:spcPts val="1000"/>
              </a:spcBef>
              <a:spcAft>
                <a:spcPts val="0"/>
              </a:spcAft>
              <a:buClr>
                <a:schemeClr val="lt1"/>
              </a:buClr>
              <a:buSzPts val="2400"/>
              <a:buNone/>
            </a:pPr>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g24193aef8d6_0_5"/>
          <p:cNvSpPr txBox="1">
            <a:spLocks noGrp="1"/>
          </p:cNvSpPr>
          <p:nvPr>
            <p:ph type="title"/>
          </p:nvPr>
        </p:nvSpPr>
        <p:spPr>
          <a:xfrm>
            <a:off x="680321" y="753228"/>
            <a:ext cx="9613800" cy="10809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Citations</a:t>
            </a:r>
            <a:endParaRPr/>
          </a:p>
        </p:txBody>
      </p:sp>
      <p:sp>
        <p:nvSpPr>
          <p:cNvPr id="417" name="Google Shape;417;g24193aef8d6_0_5"/>
          <p:cNvSpPr txBox="1">
            <a:spLocks noGrp="1"/>
          </p:cNvSpPr>
          <p:nvPr>
            <p:ph type="body" idx="1"/>
          </p:nvPr>
        </p:nvSpPr>
        <p:spPr>
          <a:xfrm>
            <a:off x="-74100" y="2188500"/>
            <a:ext cx="12340200" cy="4669500"/>
          </a:xfrm>
          <a:prstGeom prst="rect">
            <a:avLst/>
          </a:prstGeom>
        </p:spPr>
        <p:txBody>
          <a:bodyPr spcFirstLastPara="1" wrap="square" lIns="91425" tIns="45700" rIns="91425" bIns="45700" anchor="t" anchorCtr="0">
            <a:normAutofit fontScale="92500"/>
          </a:bodyPr>
          <a:lstStyle/>
          <a:p>
            <a:pPr marL="0" lvl="0" indent="0" algn="l" rtl="0">
              <a:spcBef>
                <a:spcPts val="1000"/>
              </a:spcBef>
              <a:spcAft>
                <a:spcPts val="0"/>
              </a:spcAft>
              <a:buNone/>
            </a:pPr>
            <a:endParaRPr sz="120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50">
                <a:latin typeface="Times New Roman"/>
                <a:ea typeface="Times New Roman"/>
                <a:cs typeface="Times New Roman"/>
                <a:sym typeface="Times New Roman"/>
              </a:rPr>
              <a:t>Addison PFE, Rumpff L, Bau SS, Carey JM, Chee YE, Jarrad FC, McBride MF, Burgman M (2013) Practical solutions for making models indispensable in conservation decision-making. Divers Distrib 19:490–502</a:t>
            </a: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50">
                <a:latin typeface="Times New Roman"/>
                <a:ea typeface="Times New Roman"/>
                <a:cs typeface="Times New Roman"/>
                <a:sym typeface="Times New Roman"/>
              </a:rPr>
              <a:t>Blanke C., Larkin D., Bohnen J., Galatowitsch S. 2019.An assessment to support strategic, coordinated response to invasive Phragmites australis in Minnesota. University of Minnesota Department of Fisheries, Wildlife, and Conservation Biology. Minnesota Aquatic Invasive Species Research Center (MAISRC). </a:t>
            </a:r>
            <a:r>
              <a:rPr lang="en-US" sz="1250" u="sng">
                <a:solidFill>
                  <a:schemeClr val="hlink"/>
                </a:solidFill>
                <a:latin typeface="Times New Roman"/>
                <a:ea typeface="Times New Roman"/>
                <a:cs typeface="Times New Roman"/>
                <a:sym typeface="Times New Roman"/>
                <a:hlinkClick r:id="rId3"/>
              </a:rPr>
              <a:t>https://maisrc.umn.edu/phragmites-project</a:t>
            </a: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50">
                <a:latin typeface="Times New Roman"/>
                <a:ea typeface="Times New Roman"/>
                <a:cs typeface="Times New Roman"/>
                <a:sym typeface="Times New Roman"/>
              </a:rPr>
              <a:t>Briscoe Runquist, R. D., Lake, T. A., &amp; Moeller, D. A. (2021). Improving predictions of range expansion for invasive species using joint species distribution models and surrogate co‐occurring species. Journal of Biogeography, 48(7), 1693-1705.</a:t>
            </a: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50">
                <a:latin typeface="Times New Roman"/>
                <a:ea typeface="Times New Roman"/>
                <a:cs typeface="Times New Roman"/>
                <a:sym typeface="Times New Roman"/>
              </a:rPr>
              <a:t>Dullinger S, Kleinbauer I, Peterseil J, Smolik M, Essl F (2009) Niche based distribution modeling of an invasive alien plant: effects of population status, propagule pressure and invasion history. Biol Invasions 11:2401–2414</a:t>
            </a: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50">
                <a:latin typeface="Times New Roman"/>
                <a:ea typeface="Times New Roman"/>
                <a:cs typeface="Times New Roman"/>
                <a:sym typeface="Times New Roman"/>
              </a:rPr>
              <a:t>EDDMapS. 2023. Early Detection &amp; Distribution Mapping System. The University of Georgia - Center for Invasive Species and Ecosystem Health. Available online at http://www.eddmaps.org/; last accessed March 17, 2023.</a:t>
            </a: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125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r>
              <a:rPr lang="en-US" sz="1250">
                <a:latin typeface="Times New Roman"/>
                <a:ea typeface="Times New Roman"/>
                <a:cs typeface="Times New Roman"/>
                <a:sym typeface="Times New Roman"/>
              </a:rPr>
              <a:t>Haight, R. G., Kinsley, A. C., Kao, S. Y., Yemshanov, D., &amp; Phelps, N. B. (2021). Optimizing the location of watercraft inspection stations to slow the spread of aquatic invasive species. Biological Invasions, 23(12), 3907-3919.</a:t>
            </a:r>
            <a:endParaRPr sz="1250">
              <a:latin typeface="Times New Roman"/>
              <a:ea typeface="Times New Roman"/>
              <a:cs typeface="Times New Roman"/>
              <a:sym typeface="Times New Roman"/>
            </a:endParaRPr>
          </a:p>
          <a:p>
            <a:pPr marL="0" lvl="0" indent="0" algn="l" rtl="0">
              <a:spcBef>
                <a:spcPts val="1000"/>
              </a:spcBef>
              <a:spcAft>
                <a:spcPts val="0"/>
              </a:spcAft>
              <a:buNone/>
            </a:pPr>
            <a:r>
              <a:rPr lang="en-US" sz="1250">
                <a:latin typeface="Times New Roman"/>
                <a:ea typeface="Times New Roman"/>
                <a:cs typeface="Times New Roman"/>
                <a:sym typeface="Times New Roman"/>
              </a:rPr>
              <a:t>Jetz, W., McGeoch, M.A., Guralnick, R. et al. Essential biodiversity variables for mapping and monitoring species populations. Nat Ecol Evol 3, 539–551 (2019). </a:t>
            </a:r>
            <a:r>
              <a:rPr lang="en-US" sz="1250" u="sng">
                <a:latin typeface="Times New Roman"/>
                <a:ea typeface="Times New Roman"/>
                <a:cs typeface="Times New Roman"/>
                <a:sym typeface="Times New Roman"/>
                <a:hlinkClick r:id="rId4"/>
              </a:rPr>
              <a:t>https://doi.org/10.1038/s41559-019-0826-1</a:t>
            </a:r>
            <a:endParaRPr sz="1250">
              <a:latin typeface="Times New Roman"/>
              <a:ea typeface="Times New Roman"/>
              <a:cs typeface="Times New Roman"/>
              <a:sym typeface="Times New Roman"/>
            </a:endParaRPr>
          </a:p>
          <a:p>
            <a:pPr marL="0" lvl="0" indent="0" algn="l" rtl="0">
              <a:spcBef>
                <a:spcPts val="1000"/>
              </a:spcBef>
              <a:spcAft>
                <a:spcPts val="0"/>
              </a:spcAft>
              <a:buNone/>
            </a:pPr>
            <a:r>
              <a:rPr lang="en-US" sz="1250">
                <a:latin typeface="Times New Roman"/>
                <a:ea typeface="Times New Roman"/>
                <a:cs typeface="Times New Roman"/>
                <a:sym typeface="Times New Roman"/>
              </a:rPr>
              <a:t>Lodge, D. M., Simonin, P. W., Burgiel, S. W., Keller, R. P., Bossenbroek, J. M., Jerde, C. L., ... &amp; Zhang, H. (2016). Risk analysis and bioeconomics of invasive species to inform policy and management. Annual Review of Environment and Resources, 41, 453-488.</a:t>
            </a:r>
            <a:endParaRPr sz="1250">
              <a:latin typeface="Times New Roman"/>
              <a:ea typeface="Times New Roman"/>
              <a:cs typeface="Times New Roman"/>
              <a:sym typeface="Times New Roman"/>
            </a:endParaRPr>
          </a:p>
          <a:p>
            <a:pPr marL="0" lvl="0" indent="0" algn="l" rtl="0">
              <a:spcBef>
                <a:spcPts val="1000"/>
              </a:spcBef>
              <a:spcAft>
                <a:spcPts val="0"/>
              </a:spcAft>
              <a:buNone/>
            </a:pPr>
            <a:r>
              <a:rPr lang="en-US" sz="1250">
                <a:latin typeface="Times New Roman"/>
                <a:ea typeface="Times New Roman"/>
                <a:cs typeface="Times New Roman"/>
                <a:sym typeface="Times New Roman"/>
              </a:rPr>
              <a:t>Marcaccio, J. (2019). Assessing remote sensing approaches to map invasive Phragmites australis at multiple spatial scales. Ph.D. Thesis, McMaster University.</a:t>
            </a:r>
            <a:endParaRPr sz="1250">
              <a:latin typeface="Times New Roman"/>
              <a:ea typeface="Times New Roman"/>
              <a:cs typeface="Times New Roman"/>
              <a:sym typeface="Times New Roman"/>
            </a:endParaRPr>
          </a:p>
          <a:p>
            <a:pPr marL="0" lvl="0" indent="0" algn="l" rtl="0">
              <a:spcBef>
                <a:spcPts val="1000"/>
              </a:spcBef>
              <a:spcAft>
                <a:spcPts val="0"/>
              </a:spcAft>
              <a:buNone/>
            </a:pPr>
            <a:r>
              <a:rPr lang="en-US" sz="1250">
                <a:latin typeface="Times New Roman"/>
                <a:ea typeface="Times New Roman"/>
                <a:cs typeface="Times New Roman"/>
                <a:sym typeface="Times New Roman"/>
              </a:rPr>
              <a:t>Rohal, C. B., Kettenring, K. M., Sims, K., Hazelton, E. L. G., &amp; Ma, Z. (2018). Surveying managers to inform a regionally relevant invasive Phragmites australis control research program. Journal of Environmental Management, 206, 807-816.</a:t>
            </a:r>
            <a:endParaRPr sz="1250">
              <a:latin typeface="Times New Roman"/>
              <a:ea typeface="Times New Roman"/>
              <a:cs typeface="Times New Roman"/>
              <a:sym typeface="Times New Roman"/>
            </a:endParaRPr>
          </a:p>
          <a:p>
            <a:pPr marL="0" lvl="0" indent="0" algn="l" rtl="0">
              <a:spcBef>
                <a:spcPts val="1000"/>
              </a:spcBef>
              <a:spcAft>
                <a:spcPts val="0"/>
              </a:spcAft>
              <a:buNone/>
            </a:pPr>
            <a:r>
              <a:rPr lang="en-US" sz="1250">
                <a:latin typeface="Times New Roman"/>
                <a:ea typeface="Times New Roman"/>
                <a:cs typeface="Times New Roman"/>
                <a:sym typeface="Times New Roman"/>
              </a:rPr>
              <a:t>Srivastava, V., Lafond, V., &amp; Griess, V. C. (2019). Species distribution models (SDM): applications, benefits and challenges in invasive species management. CABI Reviews, (2019), 1-13.</a:t>
            </a:r>
            <a:endParaRPr sz="1250">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
          <p:cNvSpPr txBox="1">
            <a:spLocks noGrp="1"/>
          </p:cNvSpPr>
          <p:nvPr>
            <p:ph type="title"/>
          </p:nvPr>
        </p:nvSpPr>
        <p:spPr>
          <a:xfrm>
            <a:off x="680322" y="2869895"/>
            <a:ext cx="9613860" cy="109078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chemeClr val="lt1"/>
              </a:buClr>
              <a:buSzPts val="3600"/>
              <a:buFont typeface="Trebuchet MS"/>
              <a:buNone/>
            </a:pPr>
            <a:r>
              <a:rPr lang="en-US"/>
              <a:t>Invasive </a:t>
            </a:r>
            <a:r>
              <a:rPr lang="en-US" i="1"/>
              <a:t>Phragmites</a:t>
            </a:r>
            <a:endParaRPr i="1"/>
          </a:p>
        </p:txBody>
      </p:sp>
      <p:sp>
        <p:nvSpPr>
          <p:cNvPr id="221" name="Google Shape;221;p3"/>
          <p:cNvSpPr txBox="1">
            <a:spLocks noGrp="1"/>
          </p:cNvSpPr>
          <p:nvPr>
            <p:ph type="body" idx="1"/>
          </p:nvPr>
        </p:nvSpPr>
        <p:spPr>
          <a:xfrm>
            <a:off x="680322" y="4232171"/>
            <a:ext cx="9613860" cy="17040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endParaRPr/>
          </a:p>
          <a:p>
            <a:pPr marL="0" lvl="0" indent="0" algn="l" rtl="0">
              <a:lnSpc>
                <a:spcPct val="90000"/>
              </a:lnSpc>
              <a:spcBef>
                <a:spcPts val="1000"/>
              </a:spcBef>
              <a:spcAft>
                <a:spcPts val="0"/>
              </a:spcAft>
              <a:buClr>
                <a:schemeClr val="lt1"/>
              </a:buClr>
              <a:buSzPts val="2800"/>
              <a:buNone/>
            </a:pPr>
            <a:endParaRPr sz="2800"/>
          </a:p>
          <a:p>
            <a:pPr marL="0" lvl="0" indent="0" algn="l" rtl="0">
              <a:lnSpc>
                <a:spcPct val="90000"/>
              </a:lnSpc>
              <a:spcBef>
                <a:spcPts val="1000"/>
              </a:spcBef>
              <a:spcAft>
                <a:spcPts val="0"/>
              </a:spcAft>
              <a:buClr>
                <a:schemeClr val="lt1"/>
              </a:buClr>
              <a:buSzPts val="2800"/>
              <a:buNone/>
            </a:pPr>
            <a:r>
              <a:rPr lang="en-US" sz="2900"/>
              <a:t>The plant and its history</a:t>
            </a:r>
            <a:endParaRPr sz="29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226"/>
        <p:cNvGrpSpPr/>
        <p:nvPr/>
      </p:nvGrpSpPr>
      <p:grpSpPr>
        <a:xfrm>
          <a:off x="0" y="0"/>
          <a:ext cx="0" cy="0"/>
          <a:chOff x="0" y="0"/>
          <a:chExt cx="0" cy="0"/>
        </a:xfrm>
      </p:grpSpPr>
      <p:sp>
        <p:nvSpPr>
          <p:cNvPr id="227" name="Google Shape;227;p4"/>
          <p:cNvSpPr/>
          <p:nvPr/>
        </p:nvSpPr>
        <p:spPr>
          <a:xfrm>
            <a:off x="0" y="0"/>
            <a:ext cx="12188824" cy="6858000"/>
          </a:xfrm>
          <a:prstGeom prst="rect">
            <a:avLst/>
          </a:prstGeom>
          <a:gradFill>
            <a:gsLst>
              <a:gs pos="0">
                <a:srgbClr val="F78121"/>
              </a:gs>
              <a:gs pos="50000">
                <a:srgbClr val="D54006"/>
              </a:gs>
              <a:gs pos="100000">
                <a:srgbClr val="8C0000"/>
              </a:gs>
            </a:gsLst>
            <a:lin ang="252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28" name="Google Shape;228;p4"/>
          <p:cNvPicPr preferRelativeResize="0"/>
          <p:nvPr/>
        </p:nvPicPr>
        <p:blipFill rotWithShape="1">
          <a:blip r:embed="rId3">
            <a:alphaModFix amt="10000"/>
          </a:blip>
          <a:srcRect/>
          <a:stretch/>
        </p:blipFill>
        <p:spPr>
          <a:xfrm>
            <a:off x="0" y="0"/>
            <a:ext cx="12192000" cy="6858000"/>
          </a:xfrm>
          <a:prstGeom prst="rect">
            <a:avLst/>
          </a:prstGeom>
          <a:noFill/>
          <a:ln>
            <a:noFill/>
          </a:ln>
        </p:spPr>
      </p:pic>
      <p:sp>
        <p:nvSpPr>
          <p:cNvPr id="229" name="Google Shape;229;p4"/>
          <p:cNvSpPr/>
          <p:nvPr/>
        </p:nvSpPr>
        <p:spPr>
          <a:xfrm>
            <a:off x="4644527" y="0"/>
            <a:ext cx="7552944" cy="685800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30" name="Google Shape;230;p4"/>
          <p:cNvPicPr preferRelativeResize="0"/>
          <p:nvPr/>
        </p:nvPicPr>
        <p:blipFill rotWithShape="1">
          <a:blip r:embed="rId4">
            <a:alphaModFix/>
          </a:blip>
          <a:srcRect/>
          <a:stretch/>
        </p:blipFill>
        <p:spPr>
          <a:xfrm>
            <a:off x="1" y="5006045"/>
            <a:ext cx="4965192" cy="144668"/>
          </a:xfrm>
          <a:prstGeom prst="rect">
            <a:avLst/>
          </a:prstGeom>
          <a:noFill/>
          <a:ln>
            <a:noFill/>
          </a:ln>
        </p:spPr>
      </p:pic>
      <p:sp>
        <p:nvSpPr>
          <p:cNvPr id="231" name="Google Shape;231;p4"/>
          <p:cNvSpPr/>
          <p:nvPr/>
        </p:nvSpPr>
        <p:spPr>
          <a:xfrm>
            <a:off x="-1" y="1838764"/>
            <a:ext cx="4964567" cy="3180473"/>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4"/>
          <p:cNvSpPr txBox="1">
            <a:spLocks noGrp="1"/>
          </p:cNvSpPr>
          <p:nvPr>
            <p:ph type="title"/>
          </p:nvPr>
        </p:nvSpPr>
        <p:spPr>
          <a:xfrm>
            <a:off x="407963" y="2063262"/>
            <a:ext cx="4417255" cy="266105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100"/>
              <a:buFont typeface="Times"/>
              <a:buNone/>
            </a:pPr>
            <a:r>
              <a:rPr lang="en-US" sz="2100" b="1">
                <a:latin typeface="Times"/>
                <a:ea typeface="Times"/>
                <a:cs typeface="Times"/>
                <a:sym typeface="Times"/>
              </a:rPr>
              <a:t>Scientific Name</a:t>
            </a:r>
            <a:r>
              <a:rPr lang="en-US" sz="2100" b="1" i="1">
                <a:latin typeface="Times"/>
                <a:ea typeface="Times"/>
                <a:cs typeface="Times"/>
                <a:sym typeface="Times"/>
              </a:rPr>
              <a:t>:</a:t>
            </a:r>
            <a:r>
              <a:rPr lang="en-US" sz="2100" i="1">
                <a:latin typeface="Times"/>
                <a:ea typeface="Times"/>
                <a:cs typeface="Times"/>
                <a:sym typeface="Times"/>
              </a:rPr>
              <a:t> Phragmites australis (Cav.) Trin. Ex Steud</a:t>
            </a:r>
            <a:br>
              <a:rPr lang="en-US" sz="2100" i="1">
                <a:latin typeface="Times"/>
                <a:ea typeface="Times"/>
                <a:cs typeface="Times"/>
                <a:sym typeface="Times"/>
              </a:rPr>
            </a:br>
            <a:r>
              <a:rPr lang="en-US" sz="2100" b="1">
                <a:latin typeface="Times"/>
                <a:ea typeface="Times"/>
                <a:cs typeface="Times"/>
                <a:sym typeface="Times"/>
              </a:rPr>
              <a:t>Phylum or Division:</a:t>
            </a:r>
            <a:r>
              <a:rPr lang="en-US" sz="2100">
                <a:latin typeface="Times"/>
                <a:ea typeface="Times"/>
                <a:cs typeface="Times"/>
                <a:sym typeface="Times"/>
              </a:rPr>
              <a:t> Angiosperm</a:t>
            </a:r>
            <a:br>
              <a:rPr lang="en-US" sz="2100">
                <a:latin typeface="Times"/>
                <a:ea typeface="Times"/>
                <a:cs typeface="Times"/>
                <a:sym typeface="Times"/>
              </a:rPr>
            </a:br>
            <a:r>
              <a:rPr lang="en-US" sz="2100" b="1">
                <a:latin typeface="Times"/>
                <a:ea typeface="Times"/>
                <a:cs typeface="Times"/>
                <a:sym typeface="Times"/>
              </a:rPr>
              <a:t>Class:</a:t>
            </a:r>
            <a:r>
              <a:rPr lang="en-US" sz="2100">
                <a:latin typeface="Times"/>
                <a:ea typeface="Times"/>
                <a:cs typeface="Times"/>
                <a:sym typeface="Times"/>
              </a:rPr>
              <a:t> Monocot</a:t>
            </a:r>
            <a:br>
              <a:rPr lang="en-US" sz="2100">
                <a:latin typeface="Times"/>
                <a:ea typeface="Times"/>
                <a:cs typeface="Times"/>
                <a:sym typeface="Times"/>
              </a:rPr>
            </a:br>
            <a:r>
              <a:rPr lang="en-US" sz="2100" b="1">
                <a:latin typeface="Times"/>
                <a:ea typeface="Times"/>
                <a:cs typeface="Times"/>
                <a:sym typeface="Times"/>
              </a:rPr>
              <a:t>Family:</a:t>
            </a:r>
            <a:r>
              <a:rPr lang="en-US" sz="2100">
                <a:latin typeface="Times"/>
                <a:ea typeface="Times"/>
                <a:cs typeface="Times"/>
                <a:sym typeface="Times"/>
              </a:rPr>
              <a:t> Poaceae</a:t>
            </a:r>
            <a:r>
              <a:rPr lang="en-US" sz="2100"/>
              <a:t/>
            </a:r>
            <a:br>
              <a:rPr lang="en-US" sz="2100"/>
            </a:br>
            <a:endParaRPr sz="2100"/>
          </a:p>
        </p:txBody>
      </p:sp>
      <p:grpSp>
        <p:nvGrpSpPr>
          <p:cNvPr id="233" name="Google Shape;233;p4"/>
          <p:cNvGrpSpPr/>
          <p:nvPr/>
        </p:nvGrpSpPr>
        <p:grpSpPr>
          <a:xfrm>
            <a:off x="5284788" y="642078"/>
            <a:ext cx="6261100" cy="5573843"/>
            <a:chOff x="0" y="2315"/>
            <a:chExt cx="6261100" cy="5573843"/>
          </a:xfrm>
        </p:grpSpPr>
        <p:sp>
          <p:nvSpPr>
            <p:cNvPr id="234" name="Google Shape;234;p4"/>
            <p:cNvSpPr/>
            <p:nvPr/>
          </p:nvSpPr>
          <p:spPr>
            <a:xfrm>
              <a:off x="0" y="2315"/>
              <a:ext cx="6261100" cy="1173440"/>
            </a:xfrm>
            <a:prstGeom prst="roundRect">
              <a:avLst>
                <a:gd name="adj" fmla="val 1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
            <p:cNvSpPr/>
            <p:nvPr/>
          </p:nvSpPr>
          <p:spPr>
            <a:xfrm>
              <a:off x="354965" y="266339"/>
              <a:ext cx="645392" cy="645392"/>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
            <p:cNvSpPr/>
            <p:nvPr/>
          </p:nvSpPr>
          <p:spPr>
            <a:xfrm>
              <a:off x="1355324" y="2315"/>
              <a:ext cx="4905775" cy="11734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4"/>
            <p:cNvSpPr txBox="1"/>
            <p:nvPr/>
          </p:nvSpPr>
          <p:spPr>
            <a:xfrm>
              <a:off x="1355324" y="2315"/>
              <a:ext cx="4905775" cy="1173440"/>
            </a:xfrm>
            <a:prstGeom prst="rect">
              <a:avLst/>
            </a:prstGeom>
            <a:noFill/>
            <a:ln>
              <a:noFill/>
            </a:ln>
          </p:spPr>
          <p:txBody>
            <a:bodyPr spcFirstLastPara="1" wrap="square" lIns="124175" tIns="124175" rIns="124175" bIns="124175" anchor="ctr" anchorCtr="0">
              <a:noAutofit/>
            </a:bodyPr>
            <a:lstStyle/>
            <a:p>
              <a:pPr marL="0" marR="0" lvl="0" indent="0" algn="l" rtl="0">
                <a:lnSpc>
                  <a:spcPct val="100000"/>
                </a:lnSpc>
                <a:spcBef>
                  <a:spcPts val="0"/>
                </a:spcBef>
                <a:spcAft>
                  <a:spcPts val="0"/>
                </a:spcAft>
                <a:buNone/>
              </a:pPr>
              <a:r>
                <a:rPr lang="en-US" sz="1500" b="1">
                  <a:solidFill>
                    <a:schemeClr val="lt1"/>
                  </a:solidFill>
                  <a:latin typeface="Trebuchet MS"/>
                  <a:ea typeface="Trebuchet MS"/>
                  <a:cs typeface="Trebuchet MS"/>
                  <a:sym typeface="Trebuchet MS"/>
                </a:rPr>
                <a:t>Phragmites has multiple different methods for spreading and propagating new populations</a:t>
              </a:r>
              <a:endParaRPr sz="1500">
                <a:solidFill>
                  <a:schemeClr val="lt1"/>
                </a:solidFill>
                <a:latin typeface="Trebuchet MS"/>
                <a:ea typeface="Trebuchet MS"/>
                <a:cs typeface="Trebuchet MS"/>
                <a:sym typeface="Trebuchet MS"/>
              </a:endParaRPr>
            </a:p>
          </p:txBody>
        </p:sp>
        <p:sp>
          <p:nvSpPr>
            <p:cNvPr id="238" name="Google Shape;238;p4"/>
            <p:cNvSpPr/>
            <p:nvPr/>
          </p:nvSpPr>
          <p:spPr>
            <a:xfrm>
              <a:off x="0" y="1469116"/>
              <a:ext cx="6261100" cy="1173440"/>
            </a:xfrm>
            <a:prstGeom prst="roundRect">
              <a:avLst>
                <a:gd name="adj" fmla="val 1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
            <p:cNvSpPr/>
            <p:nvPr/>
          </p:nvSpPr>
          <p:spPr>
            <a:xfrm>
              <a:off x="354965" y="1733140"/>
              <a:ext cx="645392" cy="645392"/>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
            <p:cNvSpPr/>
            <p:nvPr/>
          </p:nvSpPr>
          <p:spPr>
            <a:xfrm>
              <a:off x="1355324" y="1469116"/>
              <a:ext cx="4905775" cy="11734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
            <p:cNvSpPr txBox="1"/>
            <p:nvPr/>
          </p:nvSpPr>
          <p:spPr>
            <a:xfrm>
              <a:off x="1355324" y="1469116"/>
              <a:ext cx="4905775" cy="1173440"/>
            </a:xfrm>
            <a:prstGeom prst="rect">
              <a:avLst/>
            </a:prstGeom>
            <a:noFill/>
            <a:ln>
              <a:noFill/>
            </a:ln>
          </p:spPr>
          <p:txBody>
            <a:bodyPr spcFirstLastPara="1" wrap="square" lIns="124175" tIns="124175" rIns="124175" bIns="124175" anchor="ctr" anchorCtr="0">
              <a:noAutofit/>
            </a:bodyPr>
            <a:lstStyle/>
            <a:p>
              <a:pPr marL="0" marR="0" lvl="0" indent="0" algn="l" rtl="0">
                <a:lnSpc>
                  <a:spcPct val="100000"/>
                </a:lnSpc>
                <a:spcBef>
                  <a:spcPts val="0"/>
                </a:spcBef>
                <a:spcAft>
                  <a:spcPts val="0"/>
                </a:spcAft>
                <a:buNone/>
              </a:pPr>
              <a:r>
                <a:rPr lang="en-US" sz="1500" u="sng">
                  <a:solidFill>
                    <a:schemeClr val="lt1"/>
                  </a:solidFill>
                  <a:latin typeface="Trebuchet MS"/>
                  <a:ea typeface="Trebuchet MS"/>
                  <a:cs typeface="Trebuchet MS"/>
                  <a:sym typeface="Trebuchet MS"/>
                </a:rPr>
                <a:t>Rhizomes</a:t>
              </a:r>
              <a:r>
                <a:rPr lang="en-US" sz="1500">
                  <a:solidFill>
                    <a:schemeClr val="lt1"/>
                  </a:solidFill>
                  <a:latin typeface="Trebuchet MS"/>
                  <a:ea typeface="Trebuchet MS"/>
                  <a:cs typeface="Trebuchet MS"/>
                  <a:sym typeface="Trebuchet MS"/>
                </a:rPr>
                <a:t>~ Root masses underground that are capable of putting out new shoots to keep the plant alive and continue to spread if the parent shoot is damaged</a:t>
              </a:r>
              <a:endParaRPr/>
            </a:p>
          </p:txBody>
        </p:sp>
        <p:sp>
          <p:nvSpPr>
            <p:cNvPr id="242" name="Google Shape;242;p4"/>
            <p:cNvSpPr/>
            <p:nvPr/>
          </p:nvSpPr>
          <p:spPr>
            <a:xfrm>
              <a:off x="0" y="2935917"/>
              <a:ext cx="6261100" cy="1173440"/>
            </a:xfrm>
            <a:prstGeom prst="roundRect">
              <a:avLst>
                <a:gd name="adj" fmla="val 1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
            <p:cNvSpPr/>
            <p:nvPr/>
          </p:nvSpPr>
          <p:spPr>
            <a:xfrm>
              <a:off x="354965" y="3199941"/>
              <a:ext cx="645392" cy="645392"/>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
            <p:cNvSpPr/>
            <p:nvPr/>
          </p:nvSpPr>
          <p:spPr>
            <a:xfrm>
              <a:off x="1355324" y="2935917"/>
              <a:ext cx="4905775" cy="11734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
            <p:cNvSpPr txBox="1"/>
            <p:nvPr/>
          </p:nvSpPr>
          <p:spPr>
            <a:xfrm>
              <a:off x="1355324" y="2935917"/>
              <a:ext cx="4905775" cy="1173440"/>
            </a:xfrm>
            <a:prstGeom prst="rect">
              <a:avLst/>
            </a:prstGeom>
            <a:noFill/>
            <a:ln>
              <a:noFill/>
            </a:ln>
          </p:spPr>
          <p:txBody>
            <a:bodyPr spcFirstLastPara="1" wrap="square" lIns="124175" tIns="124175" rIns="124175" bIns="124175" anchor="ctr" anchorCtr="0">
              <a:noAutofit/>
            </a:bodyPr>
            <a:lstStyle/>
            <a:p>
              <a:pPr marL="0" marR="0" lvl="0" indent="0" algn="l" rtl="0">
                <a:lnSpc>
                  <a:spcPct val="100000"/>
                </a:lnSpc>
                <a:spcBef>
                  <a:spcPts val="0"/>
                </a:spcBef>
                <a:spcAft>
                  <a:spcPts val="0"/>
                </a:spcAft>
                <a:buNone/>
              </a:pPr>
              <a:r>
                <a:rPr lang="en-US" sz="1500" u="sng">
                  <a:solidFill>
                    <a:schemeClr val="lt1"/>
                  </a:solidFill>
                  <a:latin typeface="Trebuchet MS"/>
                  <a:ea typeface="Trebuchet MS"/>
                  <a:cs typeface="Trebuchet MS"/>
                  <a:sym typeface="Trebuchet MS"/>
                </a:rPr>
                <a:t>Seed Dispersal</a:t>
              </a:r>
              <a:r>
                <a:rPr lang="en-US" sz="1500">
                  <a:solidFill>
                    <a:schemeClr val="lt1"/>
                  </a:solidFill>
                  <a:latin typeface="Trebuchet MS"/>
                  <a:ea typeface="Trebuchet MS"/>
                  <a:cs typeface="Trebuchet MS"/>
                  <a:sym typeface="Trebuchet MS"/>
                </a:rPr>
                <a:t>~ A single flowering head can produce 1200-2000 seeds per year</a:t>
              </a:r>
              <a:endParaRPr/>
            </a:p>
          </p:txBody>
        </p:sp>
        <p:sp>
          <p:nvSpPr>
            <p:cNvPr id="246" name="Google Shape;246;p4"/>
            <p:cNvSpPr/>
            <p:nvPr/>
          </p:nvSpPr>
          <p:spPr>
            <a:xfrm>
              <a:off x="0" y="4402718"/>
              <a:ext cx="6261100" cy="1173440"/>
            </a:xfrm>
            <a:prstGeom prst="roundRect">
              <a:avLst>
                <a:gd name="adj" fmla="val 1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a:off x="354965" y="4666742"/>
              <a:ext cx="645392" cy="645392"/>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
            <p:cNvSpPr/>
            <p:nvPr/>
          </p:nvSpPr>
          <p:spPr>
            <a:xfrm>
              <a:off x="1355324" y="4402718"/>
              <a:ext cx="4905775" cy="117344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4"/>
            <p:cNvSpPr txBox="1"/>
            <p:nvPr/>
          </p:nvSpPr>
          <p:spPr>
            <a:xfrm>
              <a:off x="1355324" y="4402718"/>
              <a:ext cx="4905775" cy="1173440"/>
            </a:xfrm>
            <a:prstGeom prst="rect">
              <a:avLst/>
            </a:prstGeom>
            <a:noFill/>
            <a:ln>
              <a:noFill/>
            </a:ln>
          </p:spPr>
          <p:txBody>
            <a:bodyPr spcFirstLastPara="1" wrap="square" lIns="124175" tIns="124175" rIns="124175" bIns="124175" anchor="ctr" anchorCtr="0">
              <a:noAutofit/>
            </a:bodyPr>
            <a:lstStyle/>
            <a:p>
              <a:pPr marL="0" marR="0" lvl="0" indent="0" algn="l" rtl="0">
                <a:lnSpc>
                  <a:spcPct val="100000"/>
                </a:lnSpc>
                <a:spcBef>
                  <a:spcPts val="0"/>
                </a:spcBef>
                <a:spcAft>
                  <a:spcPts val="0"/>
                </a:spcAft>
                <a:buNone/>
              </a:pPr>
              <a:r>
                <a:rPr lang="en-US" sz="1500" u="sng">
                  <a:solidFill>
                    <a:schemeClr val="lt1"/>
                  </a:solidFill>
                  <a:latin typeface="Trebuchet MS"/>
                  <a:ea typeface="Trebuchet MS"/>
                  <a:cs typeface="Trebuchet MS"/>
                  <a:sym typeface="Trebuchet MS"/>
                </a:rPr>
                <a:t>Stolons</a:t>
              </a:r>
              <a:r>
                <a:rPr lang="en-US" sz="1500">
                  <a:solidFill>
                    <a:schemeClr val="lt1"/>
                  </a:solidFill>
                  <a:latin typeface="Trebuchet MS"/>
                  <a:ea typeface="Trebuchet MS"/>
                  <a:cs typeface="Trebuchet MS"/>
                  <a:sym typeface="Trebuchet MS"/>
                </a:rPr>
                <a:t>~ Stems that grow along the surface of the soil. These can stretch for dozens of feet and produce new independent shoots</a:t>
              </a:r>
              <a:endParaRPr sz="1500">
                <a:solidFill>
                  <a:schemeClr val="lt1"/>
                </a:solidFill>
                <a:latin typeface="Trebuchet MS"/>
                <a:ea typeface="Trebuchet MS"/>
                <a:cs typeface="Trebuchet MS"/>
                <a:sym typeface="Trebuchet MS"/>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78121"/>
            </a:gs>
            <a:gs pos="50000">
              <a:srgbClr val="D54006"/>
            </a:gs>
            <a:gs pos="100000">
              <a:srgbClr val="8C0000"/>
            </a:gs>
          </a:gsLst>
          <a:lin ang="2520000" scaled="0"/>
        </a:gradFill>
        <a:effectLst/>
      </p:bgPr>
    </p:bg>
    <p:spTree>
      <p:nvGrpSpPr>
        <p:cNvPr id="1" name="Shape 254"/>
        <p:cNvGrpSpPr/>
        <p:nvPr/>
      </p:nvGrpSpPr>
      <p:grpSpPr>
        <a:xfrm>
          <a:off x="0" y="0"/>
          <a:ext cx="0" cy="0"/>
          <a:chOff x="0" y="0"/>
          <a:chExt cx="0" cy="0"/>
        </a:xfrm>
      </p:grpSpPr>
      <p:grpSp>
        <p:nvGrpSpPr>
          <p:cNvPr id="255" name="Google Shape;255;p5"/>
          <p:cNvGrpSpPr/>
          <p:nvPr/>
        </p:nvGrpSpPr>
        <p:grpSpPr>
          <a:xfrm>
            <a:off x="-3176" y="0"/>
            <a:ext cx="12192000" cy="6858001"/>
            <a:chOff x="-3176" y="0"/>
            <a:chExt cx="12192000" cy="6858001"/>
          </a:xfrm>
        </p:grpSpPr>
        <p:sp>
          <p:nvSpPr>
            <p:cNvPr id="256" name="Google Shape;256;p5"/>
            <p:cNvSpPr/>
            <p:nvPr/>
          </p:nvSpPr>
          <p:spPr>
            <a:xfrm>
              <a:off x="0" y="0"/>
              <a:ext cx="12188824" cy="6858001"/>
            </a:xfrm>
            <a:prstGeom prst="rect">
              <a:avLst/>
            </a:prstGeom>
            <a:gradFill>
              <a:gsLst>
                <a:gs pos="0">
                  <a:srgbClr val="F78121"/>
                </a:gs>
                <a:gs pos="50000">
                  <a:srgbClr val="D54006"/>
                </a:gs>
                <a:gs pos="100000">
                  <a:srgbClr val="8C0000"/>
                </a:gs>
              </a:gsLst>
              <a:lin ang="252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57" name="Google Shape;257;p5"/>
            <p:cNvPicPr preferRelativeResize="0"/>
            <p:nvPr/>
          </p:nvPicPr>
          <p:blipFill rotWithShape="1">
            <a:blip r:embed="rId3">
              <a:alphaModFix amt="10000"/>
            </a:blip>
            <a:srcRect/>
            <a:stretch/>
          </p:blipFill>
          <p:spPr>
            <a:xfrm>
              <a:off x="-3176" y="0"/>
              <a:ext cx="12192000" cy="6858000"/>
            </a:xfrm>
            <a:prstGeom prst="rect">
              <a:avLst/>
            </a:prstGeom>
            <a:noFill/>
            <a:ln>
              <a:noFill/>
            </a:ln>
          </p:spPr>
        </p:pic>
      </p:grpSp>
      <p:sp>
        <p:nvSpPr>
          <p:cNvPr id="258" name="Google Shape;258;p5"/>
          <p:cNvSpPr txBox="1">
            <a:spLocks noGrp="1"/>
          </p:cNvSpPr>
          <p:nvPr>
            <p:ph type="body" idx="1"/>
          </p:nvPr>
        </p:nvSpPr>
        <p:spPr>
          <a:xfrm>
            <a:off x="340162" y="2284413"/>
            <a:ext cx="5415677" cy="4519447"/>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SzPts val="1800"/>
              <a:buChar char="•"/>
            </a:pPr>
            <a:r>
              <a:rPr lang="en-US" b="1"/>
              <a:t>Why is it a problem?</a:t>
            </a:r>
            <a:endParaRPr b="1"/>
          </a:p>
          <a:p>
            <a:pPr marL="228600" lvl="0" indent="-228600" algn="l" rtl="0">
              <a:lnSpc>
                <a:spcPct val="90000"/>
              </a:lnSpc>
              <a:spcBef>
                <a:spcPts val="1000"/>
              </a:spcBef>
              <a:spcAft>
                <a:spcPts val="0"/>
              </a:spcAft>
              <a:buClr>
                <a:schemeClr val="lt1"/>
              </a:buClr>
              <a:buSzPts val="2400"/>
              <a:buChar char="•"/>
            </a:pPr>
            <a:r>
              <a:rPr lang="en-US"/>
              <a:t>Phragmites is a reed found in many shorelines and wetlands across the US. </a:t>
            </a:r>
            <a:endParaRPr/>
          </a:p>
          <a:p>
            <a:pPr marL="228600" lvl="0" indent="-228600" algn="l" rtl="0">
              <a:lnSpc>
                <a:spcPct val="90000"/>
              </a:lnSpc>
              <a:spcBef>
                <a:spcPts val="1000"/>
              </a:spcBef>
              <a:spcAft>
                <a:spcPts val="0"/>
              </a:spcAft>
              <a:buClr>
                <a:schemeClr val="lt1"/>
              </a:buClr>
              <a:buSzPts val="2400"/>
              <a:buChar char="•"/>
            </a:pPr>
            <a:r>
              <a:rPr lang="en-US"/>
              <a:t>Its dense stands can grow 12-18 feet high and these stands can quickly out-compete native species for space and resources. </a:t>
            </a:r>
            <a:endParaRPr/>
          </a:p>
          <a:p>
            <a:pPr marL="228600" lvl="0" indent="-228600" algn="l" rtl="0">
              <a:lnSpc>
                <a:spcPct val="90000"/>
              </a:lnSpc>
              <a:spcBef>
                <a:spcPts val="1000"/>
              </a:spcBef>
              <a:spcAft>
                <a:spcPts val="0"/>
              </a:spcAft>
              <a:buClr>
                <a:schemeClr val="lt1"/>
              </a:buClr>
              <a:buSzPts val="2400"/>
              <a:buChar char="•"/>
            </a:pPr>
            <a:r>
              <a:rPr lang="en-US" b="1"/>
              <a:t>Who it affects?</a:t>
            </a:r>
            <a:endParaRPr/>
          </a:p>
          <a:p>
            <a:pPr marL="228600" lvl="0" indent="-228600" algn="l" rtl="0">
              <a:lnSpc>
                <a:spcPct val="90000"/>
              </a:lnSpc>
              <a:spcBef>
                <a:spcPts val="1000"/>
              </a:spcBef>
              <a:spcAft>
                <a:spcPts val="0"/>
              </a:spcAft>
              <a:buClr>
                <a:schemeClr val="lt1"/>
              </a:buClr>
              <a:buSzPts val="2400"/>
              <a:buChar char="•"/>
            </a:pPr>
            <a:r>
              <a:rPr lang="en-US"/>
              <a:t>Can be problematic to homeowners, industry, land managers, and business reducing the value of land.</a:t>
            </a:r>
            <a:endParaRPr/>
          </a:p>
        </p:txBody>
      </p:sp>
      <p:pic>
        <p:nvPicPr>
          <p:cNvPr id="259" name="Google Shape;259;p5"/>
          <p:cNvPicPr preferRelativeResize="0"/>
          <p:nvPr/>
        </p:nvPicPr>
        <p:blipFill rotWithShape="1">
          <a:blip r:embed="rId4">
            <a:alphaModFix/>
          </a:blip>
          <a:srcRect l="10731" r="16178" b="1"/>
          <a:stretch/>
        </p:blipFill>
        <p:spPr>
          <a:xfrm>
            <a:off x="6096000" y="10"/>
            <a:ext cx="6092823" cy="6856310"/>
          </a:xfrm>
          <a:prstGeom prst="rect">
            <a:avLst/>
          </a:prstGeom>
          <a:noFill/>
          <a:ln>
            <a:noFill/>
          </a:ln>
        </p:spPr>
      </p:pic>
      <p:sp>
        <p:nvSpPr>
          <p:cNvPr id="260" name="Google Shape;260;p5"/>
          <p:cNvSpPr/>
          <p:nvPr/>
        </p:nvSpPr>
        <p:spPr>
          <a:xfrm>
            <a:off x="2" y="609600"/>
            <a:ext cx="6499753" cy="1368198"/>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5"/>
          <p:cNvSpPr txBox="1"/>
          <p:nvPr/>
        </p:nvSpPr>
        <p:spPr>
          <a:xfrm>
            <a:off x="680321" y="753228"/>
            <a:ext cx="5041629" cy="10809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2800" b="1" i="1">
                <a:solidFill>
                  <a:schemeClr val="lt1"/>
                </a:solidFill>
                <a:latin typeface="Trebuchet MS"/>
                <a:ea typeface="Trebuchet MS"/>
                <a:cs typeface="Trebuchet MS"/>
                <a:sym typeface="Trebuchet MS"/>
              </a:rPr>
              <a:t>Phragmites australis </a:t>
            </a:r>
            <a:r>
              <a:rPr lang="en-US" sz="2800" b="1">
                <a:solidFill>
                  <a:schemeClr val="lt1"/>
                </a:solidFill>
                <a:latin typeface="Trebuchet MS"/>
                <a:ea typeface="Trebuchet MS"/>
                <a:cs typeface="Trebuchet MS"/>
                <a:sym typeface="Trebuchet MS"/>
              </a:rPr>
              <a:t>~ Also known as common reed</a:t>
            </a:r>
            <a:endParaRPr sz="2800">
              <a:solidFill>
                <a:schemeClr val="lt1"/>
              </a:solidFill>
              <a:latin typeface="Trebuchet MS"/>
              <a:ea typeface="Trebuchet MS"/>
              <a:cs typeface="Trebuchet MS"/>
              <a:sym typeface="Trebuchet MS"/>
            </a:endParaRPr>
          </a:p>
        </p:txBody>
      </p:sp>
      <p:pic>
        <p:nvPicPr>
          <p:cNvPr id="262" name="Google Shape;262;p5"/>
          <p:cNvPicPr preferRelativeResize="0"/>
          <p:nvPr/>
        </p:nvPicPr>
        <p:blipFill rotWithShape="1">
          <a:blip r:embed="rId5">
            <a:alphaModFix/>
          </a:blip>
          <a:srcRect/>
          <a:stretch/>
        </p:blipFill>
        <p:spPr>
          <a:xfrm>
            <a:off x="2" y="1970240"/>
            <a:ext cx="6492240" cy="261714"/>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6"/>
          <p:cNvSpPr txBox="1">
            <a:spLocks noGrp="1"/>
          </p:cNvSpPr>
          <p:nvPr>
            <p:ph type="title"/>
          </p:nvPr>
        </p:nvSpPr>
        <p:spPr>
          <a:xfrm>
            <a:off x="680319" y="753229"/>
            <a:ext cx="9613863" cy="10809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100000"/>
              <a:buFont typeface="Trebuchet MS"/>
              <a:buNone/>
            </a:pPr>
            <a:r>
              <a:rPr lang="en-US" b="1"/>
              <a:t>It is very difficult to distinguish the Invasive strain from the Native strain</a:t>
            </a:r>
            <a:br>
              <a:rPr lang="en-US" b="1"/>
            </a:br>
            <a:endParaRPr/>
          </a:p>
        </p:txBody>
      </p:sp>
      <p:pic>
        <p:nvPicPr>
          <p:cNvPr id="268" name="Google Shape;268;p6"/>
          <p:cNvPicPr preferRelativeResize="0"/>
          <p:nvPr/>
        </p:nvPicPr>
        <p:blipFill rotWithShape="1">
          <a:blip r:embed="rId3">
            <a:alphaModFix/>
          </a:blip>
          <a:srcRect/>
          <a:stretch/>
        </p:blipFill>
        <p:spPr>
          <a:xfrm>
            <a:off x="2715257" y="2052803"/>
            <a:ext cx="6209793" cy="4805197"/>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7"/>
          <p:cNvSpPr txBox="1">
            <a:spLocks noGrp="1"/>
          </p:cNvSpPr>
          <p:nvPr>
            <p:ph type="title"/>
          </p:nvPr>
        </p:nvSpPr>
        <p:spPr>
          <a:xfrm>
            <a:off x="680322" y="2869895"/>
            <a:ext cx="9613860" cy="1090788"/>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chemeClr val="lt1"/>
              </a:buClr>
              <a:buSzPts val="3600"/>
              <a:buFont typeface="Trebuchet MS"/>
              <a:buNone/>
            </a:pPr>
            <a:r>
              <a:rPr lang="en-US"/>
              <a:t>How to treat </a:t>
            </a:r>
            <a:r>
              <a:rPr lang="en-US" i="1"/>
              <a:t>Phragmites</a:t>
            </a:r>
            <a:endParaRPr i="1"/>
          </a:p>
        </p:txBody>
      </p:sp>
      <p:sp>
        <p:nvSpPr>
          <p:cNvPr id="275" name="Google Shape;275;p7"/>
          <p:cNvSpPr txBox="1">
            <a:spLocks noGrp="1"/>
          </p:cNvSpPr>
          <p:nvPr>
            <p:ph type="body" idx="1"/>
          </p:nvPr>
        </p:nvSpPr>
        <p:spPr>
          <a:xfrm>
            <a:off x="680322" y="4232171"/>
            <a:ext cx="9613860" cy="1704017"/>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Clr>
                <a:schemeClr val="lt1"/>
              </a:buClr>
              <a:buSzPts val="2000"/>
              <a:buNone/>
            </a:pPr>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8"/>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Common Treatment Options</a:t>
            </a:r>
            <a:endParaRPr/>
          </a:p>
        </p:txBody>
      </p:sp>
      <p:pic>
        <p:nvPicPr>
          <p:cNvPr id="282" name="Google Shape;282;p8"/>
          <p:cNvPicPr preferRelativeResize="0">
            <a:picLocks noGrp="1"/>
          </p:cNvPicPr>
          <p:nvPr>
            <p:ph type="body" idx="1"/>
          </p:nvPr>
        </p:nvPicPr>
        <p:blipFill rotWithShape="1">
          <a:blip r:embed="rId3">
            <a:alphaModFix/>
          </a:blip>
          <a:srcRect/>
          <a:stretch/>
        </p:blipFill>
        <p:spPr>
          <a:xfrm>
            <a:off x="7221474" y="2701000"/>
            <a:ext cx="4740300" cy="2512500"/>
          </a:xfrm>
          <a:prstGeom prst="rect">
            <a:avLst/>
          </a:prstGeom>
          <a:noFill/>
          <a:ln>
            <a:noFill/>
          </a:ln>
        </p:spPr>
      </p:pic>
      <p:sp>
        <p:nvSpPr>
          <p:cNvPr id="283" name="Google Shape;283;p8"/>
          <p:cNvSpPr txBox="1">
            <a:spLocks noGrp="1"/>
          </p:cNvSpPr>
          <p:nvPr>
            <p:ph type="body" idx="2"/>
          </p:nvPr>
        </p:nvSpPr>
        <p:spPr>
          <a:xfrm>
            <a:off x="0" y="2080200"/>
            <a:ext cx="7221300" cy="4777800"/>
          </a:xfrm>
          <a:prstGeom prst="rect">
            <a:avLst/>
          </a:prstGeom>
          <a:noFill/>
          <a:ln>
            <a:noFill/>
          </a:ln>
        </p:spPr>
        <p:txBody>
          <a:bodyPr spcFirstLastPara="1" wrap="square" lIns="91425" tIns="45700" rIns="91425" bIns="45700" anchor="ctr" anchorCtr="0">
            <a:normAutofit fontScale="92500" lnSpcReduction="20000"/>
          </a:bodyPr>
          <a:lstStyle/>
          <a:p>
            <a:pPr marL="0" lvl="0" indent="0" algn="l" rtl="0">
              <a:lnSpc>
                <a:spcPct val="90000"/>
              </a:lnSpc>
              <a:spcBef>
                <a:spcPts val="0"/>
              </a:spcBef>
              <a:spcAft>
                <a:spcPts val="0"/>
              </a:spcAft>
              <a:buNone/>
            </a:pPr>
            <a:r>
              <a:rPr lang="en-US" sz="2300"/>
              <a:t>Treatments for </a:t>
            </a:r>
            <a:r>
              <a:rPr lang="en-US" sz="2300" i="1"/>
              <a:t>Phragmites</a:t>
            </a:r>
            <a:r>
              <a:rPr lang="en-US" sz="2300"/>
              <a:t> are best used in conjunction with a larger integrated pest management plan, and on rotation</a:t>
            </a:r>
            <a:endParaRPr sz="2300"/>
          </a:p>
          <a:p>
            <a:pPr marL="0" lvl="0" indent="0" algn="l" rtl="0">
              <a:lnSpc>
                <a:spcPct val="90000"/>
              </a:lnSpc>
              <a:spcBef>
                <a:spcPts val="0"/>
              </a:spcBef>
              <a:spcAft>
                <a:spcPts val="0"/>
              </a:spcAft>
              <a:buNone/>
            </a:pPr>
            <a:endParaRPr sz="2300"/>
          </a:p>
          <a:p>
            <a:pPr marL="285750" lvl="0" indent="-303371" algn="l" rtl="0">
              <a:lnSpc>
                <a:spcPct val="90000"/>
              </a:lnSpc>
              <a:spcBef>
                <a:spcPts val="1000"/>
              </a:spcBef>
              <a:spcAft>
                <a:spcPts val="0"/>
              </a:spcAft>
              <a:buClr>
                <a:schemeClr val="lt1"/>
              </a:buClr>
              <a:buSzPct val="100000"/>
              <a:buFont typeface="Arial"/>
              <a:buChar char="•"/>
            </a:pPr>
            <a:r>
              <a:rPr lang="en-US" sz="2300"/>
              <a:t>Herbicide application </a:t>
            </a:r>
            <a:endParaRPr sz="2300"/>
          </a:p>
          <a:p>
            <a:pPr marL="742950" lvl="1" indent="-303371" algn="l" rtl="0">
              <a:lnSpc>
                <a:spcPct val="90000"/>
              </a:lnSpc>
              <a:spcBef>
                <a:spcPts val="500"/>
              </a:spcBef>
              <a:spcAft>
                <a:spcPts val="0"/>
              </a:spcAft>
              <a:buClr>
                <a:schemeClr val="lt1"/>
              </a:buClr>
              <a:buSzPct val="100000"/>
              <a:buFont typeface="Arial"/>
              <a:buChar char="•"/>
            </a:pPr>
            <a:r>
              <a:rPr lang="en-US" sz="2300"/>
              <a:t>This is currently the most effective tool for reduction of sexually mature plants</a:t>
            </a:r>
            <a:endParaRPr sz="2300"/>
          </a:p>
          <a:p>
            <a:pPr marL="285750" lvl="0" indent="-303371" algn="l" rtl="0">
              <a:lnSpc>
                <a:spcPct val="90000"/>
              </a:lnSpc>
              <a:spcBef>
                <a:spcPts val="1000"/>
              </a:spcBef>
              <a:spcAft>
                <a:spcPts val="0"/>
              </a:spcAft>
              <a:buClr>
                <a:schemeClr val="lt1"/>
              </a:buClr>
              <a:buSzPct val="100000"/>
              <a:buFont typeface="Arial"/>
              <a:buChar char="•"/>
            </a:pPr>
            <a:r>
              <a:rPr lang="en-US" sz="2300"/>
              <a:t>Burning</a:t>
            </a:r>
            <a:endParaRPr sz="1900"/>
          </a:p>
          <a:p>
            <a:pPr marL="742950" lvl="1" indent="-303371" algn="l" rtl="0">
              <a:lnSpc>
                <a:spcPct val="90000"/>
              </a:lnSpc>
              <a:spcBef>
                <a:spcPts val="500"/>
              </a:spcBef>
              <a:spcAft>
                <a:spcPts val="0"/>
              </a:spcAft>
              <a:buClr>
                <a:schemeClr val="lt1"/>
              </a:buClr>
              <a:buSzPct val="100000"/>
              <a:buFont typeface="Arial"/>
              <a:buChar char="•"/>
            </a:pPr>
            <a:r>
              <a:rPr lang="en-US" sz="2300"/>
              <a:t>Only effective at the end of the season before seed heads are established</a:t>
            </a:r>
            <a:endParaRPr sz="1700"/>
          </a:p>
          <a:p>
            <a:pPr marL="285750" lvl="0" indent="-303371" algn="l" rtl="0">
              <a:lnSpc>
                <a:spcPct val="90000"/>
              </a:lnSpc>
              <a:spcBef>
                <a:spcPts val="1000"/>
              </a:spcBef>
              <a:spcAft>
                <a:spcPts val="0"/>
              </a:spcAft>
              <a:buClr>
                <a:schemeClr val="lt1"/>
              </a:buClr>
              <a:buSzPct val="100000"/>
              <a:buFont typeface="Arial"/>
              <a:buChar char="•"/>
            </a:pPr>
            <a:r>
              <a:rPr lang="en-US" sz="2300"/>
              <a:t>Flooding</a:t>
            </a:r>
            <a:endParaRPr sz="2300"/>
          </a:p>
          <a:p>
            <a:pPr marL="742950" lvl="1" indent="-303371" algn="l" rtl="0">
              <a:lnSpc>
                <a:spcPct val="90000"/>
              </a:lnSpc>
              <a:spcBef>
                <a:spcPts val="500"/>
              </a:spcBef>
              <a:spcAft>
                <a:spcPts val="0"/>
              </a:spcAft>
              <a:buClr>
                <a:schemeClr val="lt1"/>
              </a:buClr>
              <a:buSzPct val="100000"/>
              <a:buFont typeface="Arial"/>
              <a:buChar char="•"/>
            </a:pPr>
            <a:r>
              <a:rPr lang="en-US" sz="2300"/>
              <a:t>Difficult to manage properly and can result in the creation of new ecological niches</a:t>
            </a:r>
            <a:endParaRPr sz="2300"/>
          </a:p>
          <a:p>
            <a:pPr marL="285750" lvl="0" indent="-303371" algn="l" rtl="0">
              <a:lnSpc>
                <a:spcPct val="90000"/>
              </a:lnSpc>
              <a:spcBef>
                <a:spcPts val="1000"/>
              </a:spcBef>
              <a:spcAft>
                <a:spcPts val="0"/>
              </a:spcAft>
              <a:buClr>
                <a:schemeClr val="lt1"/>
              </a:buClr>
              <a:buSzPct val="100000"/>
              <a:buFont typeface="Arial"/>
              <a:buChar char="•"/>
            </a:pPr>
            <a:r>
              <a:rPr lang="en-US" sz="2300"/>
              <a:t>Mechanical removal (mowing)</a:t>
            </a:r>
            <a:endParaRPr sz="1900"/>
          </a:p>
          <a:p>
            <a:pPr marL="742950" lvl="1" indent="-303371" algn="l" rtl="0">
              <a:lnSpc>
                <a:spcPct val="90000"/>
              </a:lnSpc>
              <a:spcBef>
                <a:spcPts val="500"/>
              </a:spcBef>
              <a:spcAft>
                <a:spcPts val="0"/>
              </a:spcAft>
              <a:buClr>
                <a:schemeClr val="lt1"/>
              </a:buClr>
              <a:buSzPct val="100000"/>
              <a:buFont typeface="Arial"/>
              <a:buChar char="•"/>
            </a:pPr>
            <a:r>
              <a:rPr lang="en-US" sz="2300"/>
              <a:t>Used mostly to remove all ready treated dead stands</a:t>
            </a:r>
            <a:endParaRPr sz="2300"/>
          </a:p>
          <a:p>
            <a:pPr marL="285750" lvl="0" indent="-191770" algn="l" rtl="0">
              <a:lnSpc>
                <a:spcPct val="90000"/>
              </a:lnSpc>
              <a:spcBef>
                <a:spcPts val="1000"/>
              </a:spcBef>
              <a:spcAft>
                <a:spcPts val="0"/>
              </a:spcAft>
              <a:buClr>
                <a:schemeClr val="lt1"/>
              </a:buClr>
              <a:buSzPct val="100000"/>
              <a:buFont typeface="Arial"/>
              <a:buNone/>
            </a:pP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9"/>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Most effective treatment option</a:t>
            </a:r>
            <a:endParaRPr/>
          </a:p>
        </p:txBody>
      </p:sp>
      <p:sp>
        <p:nvSpPr>
          <p:cNvPr id="290" name="Google Shape;290;p9"/>
          <p:cNvSpPr txBox="1">
            <a:spLocks noGrp="1"/>
          </p:cNvSpPr>
          <p:nvPr>
            <p:ph type="body" idx="2"/>
          </p:nvPr>
        </p:nvSpPr>
        <p:spPr>
          <a:xfrm>
            <a:off x="101600" y="2336875"/>
            <a:ext cx="5600700" cy="3599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400"/>
              <a:buNone/>
            </a:pPr>
            <a:r>
              <a:rPr lang="en-US" sz="2400"/>
              <a:t>The best option for Phragmites is </a:t>
            </a:r>
            <a:r>
              <a:rPr lang="en-US" sz="2400" u="sng"/>
              <a:t>Prevention</a:t>
            </a:r>
            <a:r>
              <a:rPr lang="en-US" sz="2400"/>
              <a:t>. </a:t>
            </a:r>
            <a:endParaRPr/>
          </a:p>
          <a:p>
            <a:pPr marL="0" lvl="0" indent="0" algn="l" rtl="0">
              <a:lnSpc>
                <a:spcPct val="90000"/>
              </a:lnSpc>
              <a:spcBef>
                <a:spcPts val="1000"/>
              </a:spcBef>
              <a:spcAft>
                <a:spcPts val="0"/>
              </a:spcAft>
              <a:buClr>
                <a:schemeClr val="lt1"/>
              </a:buClr>
              <a:buSzPts val="2400"/>
              <a:buNone/>
            </a:pPr>
            <a:endParaRPr sz="2400"/>
          </a:p>
          <a:p>
            <a:pPr marL="0" lvl="0" indent="0" algn="l" rtl="0">
              <a:lnSpc>
                <a:spcPct val="90000"/>
              </a:lnSpc>
              <a:spcBef>
                <a:spcPts val="1000"/>
              </a:spcBef>
              <a:spcAft>
                <a:spcPts val="0"/>
              </a:spcAft>
              <a:buClr>
                <a:schemeClr val="lt1"/>
              </a:buClr>
              <a:buSzPts val="2400"/>
              <a:buNone/>
            </a:pPr>
            <a:endParaRPr sz="2400"/>
          </a:p>
          <a:p>
            <a:pPr marL="0" lvl="0" indent="0" algn="l" rtl="0">
              <a:lnSpc>
                <a:spcPct val="90000"/>
              </a:lnSpc>
              <a:spcBef>
                <a:spcPts val="1000"/>
              </a:spcBef>
              <a:spcAft>
                <a:spcPts val="0"/>
              </a:spcAft>
              <a:buClr>
                <a:schemeClr val="lt1"/>
              </a:buClr>
              <a:buSzPts val="2400"/>
              <a:buNone/>
            </a:pPr>
            <a:r>
              <a:rPr lang="en-US" sz="2400" u="sng"/>
              <a:t>Early Detection/Rapid Response  (ED/RR</a:t>
            </a:r>
            <a:r>
              <a:rPr lang="en-US" sz="2400"/>
              <a:t>) Is what most managers use to combat the forefront of an invasive population</a:t>
            </a:r>
            <a:endParaRPr/>
          </a:p>
        </p:txBody>
      </p:sp>
      <p:pic>
        <p:nvPicPr>
          <p:cNvPr id="291" name="Google Shape;291;p9"/>
          <p:cNvPicPr preferRelativeResize="0"/>
          <p:nvPr/>
        </p:nvPicPr>
        <p:blipFill rotWithShape="1">
          <a:blip r:embed="rId3">
            <a:alphaModFix/>
          </a:blip>
          <a:srcRect r="3707"/>
          <a:stretch/>
        </p:blipFill>
        <p:spPr>
          <a:xfrm>
            <a:off x="5864374" y="2336876"/>
            <a:ext cx="5237475" cy="372615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rgbClr val="000000"/>
      </a:dk1>
      <a:lt1>
        <a:srgbClr val="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2040</Words>
  <Application>Microsoft Office PowerPoint</Application>
  <PresentationFormat>Widescreen</PresentationFormat>
  <Paragraphs>195</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Times</vt:lpstr>
      <vt:lpstr>Times New Roman</vt:lpstr>
      <vt:lpstr>Trebuchet MS</vt:lpstr>
      <vt:lpstr>Berlin</vt:lpstr>
      <vt:lpstr>PowerPoint Presentation</vt:lpstr>
      <vt:lpstr>Goals</vt:lpstr>
      <vt:lpstr>Invasive Phragmites</vt:lpstr>
      <vt:lpstr>Scientific Name: Phragmites australis (Cav.) Trin. Ex Steud Phylum or Division: Angiosperm Class: Monocot Family: Poaceae </vt:lpstr>
      <vt:lpstr>PowerPoint Presentation</vt:lpstr>
      <vt:lpstr>It is very difficult to distinguish the Invasive strain from the Native strain </vt:lpstr>
      <vt:lpstr>How to treat Phragmites</vt:lpstr>
      <vt:lpstr>Common Treatment Options</vt:lpstr>
      <vt:lpstr>Most effective treatment option</vt:lpstr>
      <vt:lpstr>What does the information look like when it is reported to an agency?</vt:lpstr>
      <vt:lpstr>Data reporting</vt:lpstr>
      <vt:lpstr>EDDMaps</vt:lpstr>
      <vt:lpstr>Data needed for a Model</vt:lpstr>
      <vt:lpstr>Species Distribution Models</vt:lpstr>
      <vt:lpstr>Areas at risk</vt:lpstr>
      <vt:lpstr>Invasive Species Risk Analysis Modeling</vt:lpstr>
      <vt:lpstr>Final Product</vt:lpstr>
      <vt:lpstr>Assessment and Monitoring</vt:lpstr>
      <vt:lpstr>Cost effective</vt:lpstr>
      <vt:lpstr>Conclusions</vt:lpstr>
      <vt:lpstr>Questions</vt:lpstr>
      <vt:lpstr>Citations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Danielle E Sackett</cp:lastModifiedBy>
  <cp:revision>2</cp:revision>
  <dcterms:created xsi:type="dcterms:W3CDTF">2019-04-16T17:28:28Z</dcterms:created>
  <dcterms:modified xsi:type="dcterms:W3CDTF">2023-05-10T21:21:24Z</dcterms:modified>
</cp:coreProperties>
</file>