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3"/>
  </p:notesMasterIdLst>
  <p:sldIdLst>
    <p:sldId id="257" r:id="rId2"/>
    <p:sldId id="269" r:id="rId3"/>
    <p:sldId id="278" r:id="rId4"/>
    <p:sldId id="259" r:id="rId5"/>
    <p:sldId id="258" r:id="rId6"/>
    <p:sldId id="279" r:id="rId7"/>
    <p:sldId id="281" r:id="rId8"/>
    <p:sldId id="280" r:id="rId9"/>
    <p:sldId id="283" r:id="rId10"/>
    <p:sldId id="267" r:id="rId11"/>
    <p:sldId id="304" r:id="rId12"/>
    <p:sldId id="305" r:id="rId13"/>
    <p:sldId id="306" r:id="rId14"/>
    <p:sldId id="291" r:id="rId15"/>
    <p:sldId id="270" r:id="rId16"/>
    <p:sldId id="271" r:id="rId17"/>
    <p:sldId id="287" r:id="rId18"/>
    <p:sldId id="292" r:id="rId19"/>
    <p:sldId id="289" r:id="rId20"/>
    <p:sldId id="288" r:id="rId21"/>
    <p:sldId id="290" r:id="rId22"/>
    <p:sldId id="296" r:id="rId23"/>
    <p:sldId id="295" r:id="rId24"/>
    <p:sldId id="302" r:id="rId25"/>
    <p:sldId id="301" r:id="rId26"/>
    <p:sldId id="303" r:id="rId27"/>
    <p:sldId id="297" r:id="rId28"/>
    <p:sldId id="298" r:id="rId29"/>
    <p:sldId id="299" r:id="rId30"/>
    <p:sldId id="300" r:id="rId31"/>
    <p:sldId id="260" r:id="rId3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19"/>
    <a:srgbClr val="FFFF99"/>
    <a:srgbClr val="FFFFCC"/>
    <a:srgbClr val="CCFFCC"/>
    <a:srgbClr val="CCFF33"/>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930" autoAdjust="0"/>
  </p:normalViewPr>
  <p:slideViewPr>
    <p:cSldViewPr>
      <p:cViewPr varScale="1">
        <p:scale>
          <a:sx n="99" d="100"/>
          <a:sy n="99" d="100"/>
        </p:scale>
        <p:origin x="136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717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290D527B-6315-40B3-A2FE-00DA80AAE998}" type="slidenum">
              <a:rPr lang="en-US" altLang="en-US"/>
              <a:pPr/>
              <a:t>‹#›</a:t>
            </a:fld>
            <a:endParaRPr lang="en-US" altLang="en-US"/>
          </a:p>
        </p:txBody>
      </p:sp>
    </p:spTree>
    <p:extLst>
      <p:ext uri="{BB962C8B-B14F-4D97-AF65-F5344CB8AC3E}">
        <p14:creationId xmlns:p14="http://schemas.microsoft.com/office/powerpoint/2010/main" val="402971228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3B86E-C37B-4703-AE1F-45FA310E9202}" type="slidenum">
              <a:rPr lang="en-US" altLang="en-US"/>
              <a:pPr/>
              <a:t>1</a:t>
            </a:fld>
            <a:endParaRPr lang="en-US" alt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7276470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11</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altLang="en-US" dirty="0"/>
          </a:p>
        </p:txBody>
      </p:sp>
    </p:spTree>
    <p:extLst>
      <p:ext uri="{BB962C8B-B14F-4D97-AF65-F5344CB8AC3E}">
        <p14:creationId xmlns:p14="http://schemas.microsoft.com/office/powerpoint/2010/main" val="748158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12</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81745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13</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7748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14</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546938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15</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3024355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16</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2595497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17</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1275791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18</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305509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19</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19809920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20</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3131793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2</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720654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21</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3967803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22</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2523983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23</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2785121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24</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16112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25</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87169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26</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4968815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27</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4282476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28</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24913357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29</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17371986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solidFill>
                  <a:srgbClr val="000000"/>
                </a:solidFill>
              </a:rPr>
              <a:pPr/>
              <a:t>30</a:t>
            </a:fld>
            <a:endParaRPr lang="en-US" altLang="en-US">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000000"/>
                </a:solidFill>
              </a:rPr>
              <a:t>practical suboptimal solution is to implement the asymptotic control law based on the algebraic Riccati equation (ARE), also known as Frozen Time Riccati Equation (FTRE).</a:t>
            </a:r>
          </a:p>
          <a:p>
            <a:endParaRPr lang="en-US" altLang="en-US" dirty="0"/>
          </a:p>
        </p:txBody>
      </p:sp>
    </p:spTree>
    <p:extLst>
      <p:ext uri="{BB962C8B-B14F-4D97-AF65-F5344CB8AC3E}">
        <p14:creationId xmlns:p14="http://schemas.microsoft.com/office/powerpoint/2010/main" val="4025154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0D527B-6315-40B3-A2FE-00DA80AAE998}" type="slidenum">
              <a:rPr lang="en-US" altLang="en-US" smtClean="0"/>
              <a:pPr/>
              <a:t>4</a:t>
            </a:fld>
            <a:endParaRPr lang="en-US" altLang="en-US"/>
          </a:p>
        </p:txBody>
      </p:sp>
    </p:spTree>
    <p:extLst>
      <p:ext uri="{BB962C8B-B14F-4D97-AF65-F5344CB8AC3E}">
        <p14:creationId xmlns:p14="http://schemas.microsoft.com/office/powerpoint/2010/main" val="48624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31</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43581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5</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889826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6</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83367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7</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17731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8</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60321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9</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79436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C2904-2826-494D-BBC7-7122AAD7D130}" type="slidenum">
              <a:rPr lang="en-US" altLang="en-US"/>
              <a:pPr/>
              <a:t>10</a:t>
            </a:fld>
            <a:endParaRPr lang="en-US"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altLang="en-US" dirty="0"/>
          </a:p>
        </p:txBody>
      </p:sp>
    </p:spTree>
    <p:extLst>
      <p:ext uri="{BB962C8B-B14F-4D97-AF65-F5344CB8AC3E}">
        <p14:creationId xmlns:p14="http://schemas.microsoft.com/office/powerpoint/2010/main" val="20126166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1" name="Picture 9" descr="UofM-1_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3" y="0"/>
            <a:ext cx="9148763" cy="6862763"/>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ctrTitle"/>
          </p:nvPr>
        </p:nvSpPr>
        <p:spPr>
          <a:xfrm>
            <a:off x="685800" y="1371600"/>
            <a:ext cx="7772400" cy="1143000"/>
          </a:xfrm>
        </p:spPr>
        <p:txBody>
          <a:bodyPr/>
          <a:lstStyle>
            <a:lvl1pPr>
              <a:defRPr/>
            </a:lvl1pPr>
          </a:lstStyle>
          <a:p>
            <a:pPr lvl="0"/>
            <a:r>
              <a:rPr lang="en-US" altLang="en-US" noProof="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9995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9012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2705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656882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752600"/>
            <a:ext cx="38100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52600"/>
            <a:ext cx="38100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1167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75118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87285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4252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14864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308899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UofM-1_M"/>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88" y="0"/>
            <a:ext cx="9148763" cy="6862763"/>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752600"/>
            <a:ext cx="7772400"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p:titleStyle>
    <p:body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Pictures/Capture6.PNG" TargetMode="Externa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Backword.png" TargetMode="Externa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png"/><Relationship Id="rId7" Type="http://schemas.openxmlformats.org/officeDocument/2006/relationships/image" Target="../media/image30.png"/><Relationship Id="rId12" Type="http://schemas.microsoft.com/office/2007/relationships/hdphoto" Target="../media/hdphoto4.wdp"/><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32.png"/><Relationship Id="rId5" Type="http://schemas.openxmlformats.org/officeDocument/2006/relationships/image" Target="../media/image29.png"/><Relationship Id="rId10" Type="http://schemas.microsoft.com/office/2007/relationships/hdphoto" Target="../media/hdphoto3.wdp"/><Relationship Id="rId4" Type="http://schemas.openxmlformats.org/officeDocument/2006/relationships/hyperlink" Target="../Pictures/untitled.jpg" TargetMode="External"/><Relationship Id="rId9"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microsoft.com/office/2007/relationships/hdphoto" Target="../media/hdphoto6.wdp"/><Relationship Id="rId13" Type="http://schemas.openxmlformats.org/officeDocument/2006/relationships/image" Target="../media/image44.png"/><Relationship Id="rId3" Type="http://schemas.openxmlformats.org/officeDocument/2006/relationships/image" Target="../media/image3.png"/><Relationship Id="rId7" Type="http://schemas.openxmlformats.org/officeDocument/2006/relationships/image" Target="../media/image41.png"/><Relationship Id="rId12" Type="http://schemas.microsoft.com/office/2007/relationships/hdphoto" Target="../media/hdphoto8.wdp"/><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microsoft.com/office/2007/relationships/hdphoto" Target="../media/hdphoto5.wdp"/><Relationship Id="rId11" Type="http://schemas.openxmlformats.org/officeDocument/2006/relationships/image" Target="../media/image43.png"/><Relationship Id="rId5" Type="http://schemas.openxmlformats.org/officeDocument/2006/relationships/image" Target="../media/image40.png"/><Relationship Id="rId10" Type="http://schemas.microsoft.com/office/2007/relationships/hdphoto" Target="../media/hdphoto7.wdp"/><Relationship Id="rId4" Type="http://schemas.openxmlformats.org/officeDocument/2006/relationships/hyperlink" Target="../Pictures/untitled.jpg" TargetMode="External"/><Relationship Id="rId9" Type="http://schemas.openxmlformats.org/officeDocument/2006/relationships/image" Target="../media/image42.png"/><Relationship Id="rId14" Type="http://schemas.microsoft.com/office/2007/relationships/hdphoto" Target="../media/hdphoto9.wdp"/></Relationships>
</file>

<file path=ppt/slides/_rels/slide19.xml.rels><?xml version="1.0" encoding="UTF-8" standalone="yes"?>
<Relationships xmlns="http://schemas.openxmlformats.org/package/2006/relationships"><Relationship Id="rId8" Type="http://schemas.openxmlformats.org/officeDocument/2006/relationships/image" Target="../media/image380.png"/><Relationship Id="rId3" Type="http://schemas.openxmlformats.org/officeDocument/2006/relationships/image" Target="../media/image3.png"/><Relationship Id="rId7" Type="http://schemas.openxmlformats.org/officeDocument/2006/relationships/image" Target="../media/image37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60.png"/><Relationship Id="rId5" Type="http://schemas.microsoft.com/office/2007/relationships/hdphoto" Target="../media/hdphoto10.wdp"/><Relationship Id="rId10" Type="http://schemas.openxmlformats.org/officeDocument/2006/relationships/image" Target="../media/image400.png"/><Relationship Id="rId4" Type="http://schemas.openxmlformats.org/officeDocument/2006/relationships/image" Target="../media/image45.png"/><Relationship Id="rId9" Type="http://schemas.openxmlformats.org/officeDocument/2006/relationships/image" Target="../media/image39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8" Type="http://schemas.openxmlformats.org/officeDocument/2006/relationships/image" Target="../media/image52.png"/><Relationship Id="rId13" Type="http://schemas.microsoft.com/office/2007/relationships/hdphoto" Target="../media/hdphoto15.wdp"/><Relationship Id="rId3" Type="http://schemas.openxmlformats.org/officeDocument/2006/relationships/image" Target="../media/image3.png"/><Relationship Id="rId7" Type="http://schemas.microsoft.com/office/2007/relationships/hdphoto" Target="../media/hdphoto12.wdp"/><Relationship Id="rId12"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1.png"/><Relationship Id="rId11" Type="http://schemas.microsoft.com/office/2007/relationships/hdphoto" Target="../media/hdphoto14.wdp"/><Relationship Id="rId5" Type="http://schemas.microsoft.com/office/2007/relationships/hdphoto" Target="../media/hdphoto11.wdp"/><Relationship Id="rId10" Type="http://schemas.openxmlformats.org/officeDocument/2006/relationships/image" Target="../media/image53.png"/><Relationship Id="rId4" Type="http://schemas.openxmlformats.org/officeDocument/2006/relationships/image" Target="../media/image50.png"/><Relationship Id="rId9" Type="http://schemas.microsoft.com/office/2007/relationships/hdphoto" Target="../media/hdphoto13.wdp"/><Relationship Id="rId1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13" Type="http://schemas.microsoft.com/office/2007/relationships/hdphoto" Target="../media/hdphoto19.wdp"/><Relationship Id="rId3" Type="http://schemas.openxmlformats.org/officeDocument/2006/relationships/image" Target="../media/image3.png"/><Relationship Id="rId7" Type="http://schemas.microsoft.com/office/2007/relationships/hdphoto" Target="../media/hdphoto16.wdp"/><Relationship Id="rId12"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6.png"/><Relationship Id="rId11" Type="http://schemas.microsoft.com/office/2007/relationships/hdphoto" Target="../media/hdphoto18.wdp"/><Relationship Id="rId5" Type="http://schemas.microsoft.com/office/2007/relationships/hdphoto" Target="../media/hdphoto13.wdp"/><Relationship Id="rId15" Type="http://schemas.microsoft.com/office/2007/relationships/hdphoto" Target="../media/hdphoto20.wdp"/><Relationship Id="rId10" Type="http://schemas.openxmlformats.org/officeDocument/2006/relationships/image" Target="../media/image58.png"/><Relationship Id="rId4" Type="http://schemas.openxmlformats.org/officeDocument/2006/relationships/image" Target="../media/image52.png"/><Relationship Id="rId9" Type="http://schemas.microsoft.com/office/2007/relationships/hdphoto" Target="../media/hdphoto17.wdp"/><Relationship Id="rId14" Type="http://schemas.openxmlformats.org/officeDocument/2006/relationships/image" Target="../media/image60.png"/></Relationships>
</file>

<file path=ppt/slides/_rels/slide24.xml.rels><?xml version="1.0" encoding="UTF-8" standalone="yes"?>
<Relationships xmlns="http://schemas.openxmlformats.org/package/2006/relationships"><Relationship Id="rId13" Type="http://schemas.microsoft.com/office/2007/relationships/hdphoto" Target="../media/hdphoto22.wdp"/><Relationship Id="rId3" Type="http://schemas.openxmlformats.org/officeDocument/2006/relationships/image" Target="../media/image3.png"/><Relationship Id="rId12"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2.xml"/><Relationship Id="rId11" Type="http://schemas.microsoft.com/office/2007/relationships/hdphoto" Target="../media/hdphoto21.wdp"/><Relationship Id="rId10" Type="http://schemas.openxmlformats.org/officeDocument/2006/relationships/image" Target="../media/image61.png"/><Relationship Id="rId4" Type="http://schemas.openxmlformats.org/officeDocument/2006/relationships/image" Target="../media/image540.png"/><Relationship Id="rId9" Type="http://schemas.openxmlformats.org/officeDocument/2006/relationships/image" Target="../media/image570.png"/></Relationships>
</file>

<file path=ppt/slides/_rels/slide2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3.png"/><Relationship Id="rId7" Type="http://schemas.openxmlformats.org/officeDocument/2006/relationships/image" Target="../media/image55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microsoft.com/office/2007/relationships/hdphoto" Target="../media/hdphoto23.wdp"/><Relationship Id="rId5" Type="http://schemas.openxmlformats.org/officeDocument/2006/relationships/image" Target="../media/image63.png"/><Relationship Id="rId4" Type="http://schemas.openxmlformats.org/officeDocument/2006/relationships/image" Target="../media/image580.png"/><Relationship Id="rId9" Type="http://schemas.microsoft.com/office/2007/relationships/hdphoto" Target="../media/hdphoto24.wdp"/></Relationships>
</file>

<file path=ppt/slides/_rels/slide26.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69.png"/><Relationship Id="rId18" Type="http://schemas.openxmlformats.org/officeDocument/2006/relationships/image" Target="../media/image74.png"/><Relationship Id="rId3" Type="http://schemas.openxmlformats.org/officeDocument/2006/relationships/image" Target="../media/image3.png"/><Relationship Id="rId7" Type="http://schemas.openxmlformats.org/officeDocument/2006/relationships/image" Target="../media/image65.png"/><Relationship Id="rId12" Type="http://schemas.openxmlformats.org/officeDocument/2006/relationships/image" Target="../media/image68.png"/><Relationship Id="rId17" Type="http://schemas.openxmlformats.org/officeDocument/2006/relationships/image" Target="../media/image73.png"/><Relationship Id="rId2" Type="http://schemas.openxmlformats.org/officeDocument/2006/relationships/notesSlide" Target="../notesSlides/notesSlide25.xml"/><Relationship Id="rId16"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640.png"/><Relationship Id="rId11" Type="http://schemas.microsoft.com/office/2007/relationships/hdphoto" Target="../media/hdphoto26.wdp"/><Relationship Id="rId5" Type="http://schemas.openxmlformats.org/officeDocument/2006/relationships/image" Target="../media/image630.png"/><Relationship Id="rId15" Type="http://schemas.openxmlformats.org/officeDocument/2006/relationships/image" Target="../media/image71.png"/><Relationship Id="rId10" Type="http://schemas.openxmlformats.org/officeDocument/2006/relationships/image" Target="../media/image67.png"/><Relationship Id="rId4" Type="http://schemas.openxmlformats.org/officeDocument/2006/relationships/image" Target="../media/image620.png"/><Relationship Id="rId9" Type="http://schemas.microsoft.com/office/2007/relationships/hdphoto" Target="../media/hdphoto25.wdp"/><Relationship Id="rId14"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8" Type="http://schemas.openxmlformats.org/officeDocument/2006/relationships/image" Target="../media/image78.png"/><Relationship Id="rId13" Type="http://schemas.microsoft.com/office/2007/relationships/hdphoto" Target="../media/hdphoto30.wdp"/><Relationship Id="rId18" Type="http://schemas.openxmlformats.org/officeDocument/2006/relationships/image" Target="../media/image83.png"/><Relationship Id="rId3" Type="http://schemas.openxmlformats.org/officeDocument/2006/relationships/image" Target="../media/image3.png"/><Relationship Id="rId7" Type="http://schemas.microsoft.com/office/2007/relationships/hdphoto" Target="../media/hdphoto27.wdp"/><Relationship Id="rId12" Type="http://schemas.openxmlformats.org/officeDocument/2006/relationships/image" Target="../media/image80.png"/><Relationship Id="rId17" Type="http://schemas.microsoft.com/office/2007/relationships/hdphoto" Target="../media/hdphoto32.wdp"/><Relationship Id="rId2" Type="http://schemas.openxmlformats.org/officeDocument/2006/relationships/notesSlide" Target="../notesSlides/notesSlide27.xml"/><Relationship Id="rId16"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77.png"/><Relationship Id="rId11" Type="http://schemas.microsoft.com/office/2007/relationships/hdphoto" Target="../media/hdphoto29.wdp"/><Relationship Id="rId5" Type="http://schemas.microsoft.com/office/2007/relationships/hdphoto" Target="../media/hdphoto11.wdp"/><Relationship Id="rId15" Type="http://schemas.microsoft.com/office/2007/relationships/hdphoto" Target="../media/hdphoto31.wdp"/><Relationship Id="rId10" Type="http://schemas.openxmlformats.org/officeDocument/2006/relationships/image" Target="../media/image79.png"/><Relationship Id="rId19" Type="http://schemas.microsoft.com/office/2007/relationships/hdphoto" Target="../media/hdphoto33.wdp"/><Relationship Id="rId4" Type="http://schemas.openxmlformats.org/officeDocument/2006/relationships/image" Target="../media/image50.png"/><Relationship Id="rId9" Type="http://schemas.microsoft.com/office/2007/relationships/hdphoto" Target="../media/hdphoto28.wdp"/><Relationship Id="rId14" Type="http://schemas.openxmlformats.org/officeDocument/2006/relationships/image" Target="../media/image81.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09600" y="914400"/>
            <a:ext cx="7772400" cy="1143000"/>
          </a:xfrm>
        </p:spPr>
        <p:txBody>
          <a:bodyPr/>
          <a:lstStyle/>
          <a:p>
            <a:r>
              <a:rPr lang="en-US" altLang="en-US" dirty="0"/>
              <a:t>Defense of MS Thesis</a:t>
            </a:r>
          </a:p>
        </p:txBody>
      </p:sp>
      <p:sp>
        <p:nvSpPr>
          <p:cNvPr id="3" name="Rectangle 4"/>
          <p:cNvSpPr txBox="1">
            <a:spLocks noChangeArrowheads="1"/>
          </p:cNvSpPr>
          <p:nvPr/>
        </p:nvSpPr>
        <p:spPr bwMode="auto">
          <a:xfrm>
            <a:off x="3048000" y="25908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rgbClr val="7A0019"/>
              </a:buClr>
              <a:buFontTx/>
              <a:buNone/>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400" dirty="0"/>
              <a:t> Syed Salik Hafeez</a:t>
            </a:r>
            <a:endParaRPr lang="en-US" altLang="en-US" dirty="0"/>
          </a:p>
        </p:txBody>
      </p:sp>
      <p:sp>
        <p:nvSpPr>
          <p:cNvPr id="5" name="Rectangle 4"/>
          <p:cNvSpPr txBox="1">
            <a:spLocks noChangeArrowheads="1"/>
          </p:cNvSpPr>
          <p:nvPr/>
        </p:nvSpPr>
        <p:spPr bwMode="auto">
          <a:xfrm>
            <a:off x="3048000" y="2057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rgbClr val="7A0019"/>
              </a:buClr>
              <a:buFontTx/>
              <a:buNone/>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400" dirty="0">
                <a:latin typeface="French Script MT" panose="03020402040607040605" pitchFamily="66" charset="0"/>
              </a:rPr>
              <a:t> by</a:t>
            </a:r>
            <a:endParaRPr lang="en-US" altLang="en-US" dirty="0">
              <a:latin typeface="French Script MT" panose="03020402040607040605" pitchFamily="66"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latin typeface="Calibri Light" panose="020F0302020204030204" pitchFamily="34" charset="0"/>
            </a:endParaRPr>
          </a:p>
        </p:txBody>
      </p:sp>
      <p:sp>
        <p:nvSpPr>
          <p:cNvPr id="6147" name="Rectangle 3"/>
          <p:cNvSpPr>
            <a:spLocks noGrp="1" noChangeArrowheads="1"/>
          </p:cNvSpPr>
          <p:nvPr>
            <p:ph type="body" idx="1"/>
          </p:nvPr>
        </p:nvSpPr>
        <p:spPr/>
        <p:txBody>
          <a:bodyPr/>
          <a:lstStyle/>
          <a:p>
            <a:endParaRPr lang="en-US" altLang="en-US">
              <a:latin typeface="Calibri Light" panose="020F0302020204030204" pitchFamily="34" charset="0"/>
            </a:endParaRPr>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288"/>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latin typeface="Calibri Light" panose="020F0302020204030204" pitchFamily="34" charset="0"/>
              </a:rPr>
              <a:t>Introduction</a:t>
            </a:r>
          </a:p>
        </p:txBody>
      </p:sp>
      <p:sp>
        <p:nvSpPr>
          <p:cNvPr id="19" name="Rounded Rectangle 18"/>
          <p:cNvSpPr/>
          <p:nvPr/>
        </p:nvSpPr>
        <p:spPr bwMode="auto">
          <a:xfrm>
            <a:off x="857299" y="4784784"/>
            <a:ext cx="3124199" cy="827000"/>
          </a:xfrm>
          <a:prstGeom prst="roundRect">
            <a:avLst/>
          </a:prstGeom>
          <a:solidFill>
            <a:srgbClr val="FFFF66"/>
          </a:solidFill>
          <a:ln w="9525" cap="flat" cmpd="sng" algn="ctr">
            <a:solidFill>
              <a:srgbClr val="7A0019"/>
            </a:solidFill>
            <a:prstDash val="solid"/>
            <a:round/>
            <a:headEnd type="none" w="med" len="med"/>
            <a:tailEnd type="none" w="med" len="med"/>
          </a:ln>
          <a:effectLst/>
          <a:extLst/>
        </p:spPr>
        <p:style>
          <a:lnRef idx="0">
            <a:scrgbClr r="0" g="0" b="0"/>
          </a:lnRef>
          <a:fillRef idx="1001">
            <a:schemeClr val="lt1"/>
          </a:fillRef>
          <a:effectRef idx="0">
            <a:scrgbClr r="0" g="0" b="0"/>
          </a:effectRef>
          <a:fontRef idx="major"/>
        </p:style>
        <p:txBody>
          <a:bodyPr vert="horz" wrap="square" lIns="91440" tIns="45720" rIns="91440" bIns="45720" numCol="1" rtlCol="0" anchor="t" anchorCtr="0" compatLnSpc="1">
            <a:prstTxWarp prst="textNoShape">
              <a:avLst/>
            </a:prstTxWarp>
          </a:bodyPr>
          <a:lstStyle/>
          <a:p>
            <a:pPr algn="ctr"/>
            <a:r>
              <a:rPr lang="en-US" sz="2000" b="1" dirty="0">
                <a:solidFill>
                  <a:srgbClr val="7A0019"/>
                </a:solidFill>
                <a:latin typeface="Calibri Light" panose="020F0302020204030204" pitchFamily="34" charset="0"/>
                <a:ea typeface="ＭＳ Ｐゴシック" panose="020B0600070205080204" pitchFamily="34" charset="-128"/>
                <a:cs typeface="Arabic Typesetting" panose="03020402040406030203" pitchFamily="66" charset="-78"/>
              </a:rPr>
              <a:t>Optimal Linear Tech</a:t>
            </a:r>
          </a:p>
          <a:p>
            <a:pPr algn="ctr"/>
            <a:r>
              <a:rPr lang="en-US" sz="2000" b="1" dirty="0">
                <a:solidFill>
                  <a:srgbClr val="7A0019"/>
                </a:solidFill>
                <a:latin typeface="Calibri Light" panose="020F0302020204030204" pitchFamily="34" charset="0"/>
                <a:ea typeface="ＭＳ Ｐゴシック" panose="020B0600070205080204" pitchFamily="34" charset="-128"/>
                <a:cs typeface="Arabic Typesetting" panose="03020402040406030203" pitchFamily="66" charset="-78"/>
              </a:rPr>
              <a:t>(LQR,LQT,.) </a:t>
            </a:r>
          </a:p>
          <a:p>
            <a:pPr algn="ctr"/>
            <a:endParaRPr kumimoji="0" lang="en-US" sz="2000" b="0" i="0" u="none" strike="noStrike" cap="none" normalizeH="0" baseline="0" dirty="0">
              <a:ln>
                <a:noFill/>
              </a:ln>
              <a:solidFill>
                <a:schemeClr val="tx1"/>
              </a:solidFill>
              <a:effectLst/>
              <a:latin typeface="Calibri Light" panose="020F0302020204030204" pitchFamily="34" charset="0"/>
              <a:ea typeface="ＭＳ Ｐゴシック" panose="020B0600070205080204" pitchFamily="34" charset="-128"/>
            </a:endParaRPr>
          </a:p>
        </p:txBody>
      </p:sp>
      <p:sp>
        <p:nvSpPr>
          <p:cNvPr id="20" name="Rounded Rectangle 19">
            <a:hlinkClick r:id="rId4" action="ppaction://hlinkfile"/>
          </p:cNvPr>
          <p:cNvSpPr/>
          <p:nvPr/>
        </p:nvSpPr>
        <p:spPr bwMode="auto">
          <a:xfrm>
            <a:off x="5269528" y="4784802"/>
            <a:ext cx="3017173" cy="826982"/>
          </a:xfrm>
          <a:prstGeom prst="roundRect">
            <a:avLst/>
          </a:prstGeom>
          <a:solidFill>
            <a:srgbClr val="FFFF66"/>
          </a:solidFill>
          <a:ln w="9525" cap="flat" cmpd="sng" algn="ctr">
            <a:solidFill>
              <a:srgbClr val="7A0019"/>
            </a:solidFill>
            <a:prstDash val="solid"/>
            <a:round/>
            <a:headEnd type="none" w="med" len="med"/>
            <a:tailEnd type="none" w="med" len="med"/>
          </a:ln>
          <a:effectLst/>
          <a:extLst/>
        </p:spPr>
        <p:style>
          <a:lnRef idx="0">
            <a:scrgbClr r="0" g="0" b="0"/>
          </a:lnRef>
          <a:fillRef idx="1001">
            <a:schemeClr val="lt1"/>
          </a:fillRef>
          <a:effectRef idx="0">
            <a:scrgbClr r="0" g="0" b="0"/>
          </a:effectRef>
          <a:fontRef idx="major"/>
        </p:style>
        <p:txBody>
          <a:bodyPr vert="horz" wrap="square" lIns="91440" tIns="45720" rIns="91440" bIns="45720" numCol="1" rtlCol="0" anchor="t" anchorCtr="0" compatLnSpc="1">
            <a:prstTxWarp prst="textNoShape">
              <a:avLst/>
            </a:prstTxWarp>
          </a:bodyPr>
          <a:lstStyle/>
          <a:p>
            <a:pPr algn="ctr"/>
            <a:r>
              <a:rPr kumimoji="0" lang="en-US" sz="2000" b="1" i="0" u="none" strike="noStrike" cap="none" normalizeH="0" baseline="0" dirty="0">
                <a:ln>
                  <a:noFill/>
                </a:ln>
                <a:solidFill>
                  <a:srgbClr val="7A0019"/>
                </a:solidFill>
                <a:effectLst/>
                <a:latin typeface="Calibri Light" panose="020F0302020204030204" pitchFamily="34" charset="0"/>
                <a:ea typeface="ＭＳ Ｐゴシック" panose="020B0600070205080204" pitchFamily="34" charset="-128"/>
              </a:rPr>
              <a:t>Optimal Nonlinear</a:t>
            </a:r>
            <a:r>
              <a:rPr kumimoji="0" lang="en-US" sz="2000" b="1" i="0" u="none" strike="noStrike" cap="none" normalizeH="0" dirty="0">
                <a:ln>
                  <a:noFill/>
                </a:ln>
                <a:solidFill>
                  <a:srgbClr val="7A0019"/>
                </a:solidFill>
                <a:effectLst/>
                <a:latin typeface="Calibri Light" panose="020F0302020204030204" pitchFamily="34" charset="0"/>
                <a:ea typeface="ＭＳ Ｐゴシック" panose="020B0600070205080204" pitchFamily="34" charset="-128"/>
              </a:rPr>
              <a:t> Tech. (SDRE, ASRE,..)</a:t>
            </a:r>
            <a:endParaRPr kumimoji="0" lang="en-US" sz="2000" b="1" i="0" u="none" strike="noStrike" cap="none" normalizeH="0" baseline="0" dirty="0">
              <a:ln>
                <a:noFill/>
              </a:ln>
              <a:solidFill>
                <a:srgbClr val="7A0019"/>
              </a:solidFill>
              <a:effectLst/>
              <a:latin typeface="Calibri Light" panose="020F0302020204030204" pitchFamily="34" charset="0"/>
              <a:ea typeface="ＭＳ Ｐゴシック" panose="020B0600070205080204" pitchFamily="34" charset="-128"/>
            </a:endParaRPr>
          </a:p>
        </p:txBody>
      </p:sp>
      <p:sp>
        <p:nvSpPr>
          <p:cNvPr id="39" name="Bent Arrow 38"/>
          <p:cNvSpPr/>
          <p:nvPr/>
        </p:nvSpPr>
        <p:spPr bwMode="auto">
          <a:xfrm rot="5400000">
            <a:off x="4817783" y="2515969"/>
            <a:ext cx="3242231" cy="1295399"/>
          </a:xfrm>
          <a:prstGeom prst="bentArrow">
            <a:avLst>
              <a:gd name="adj1" fmla="val 7893"/>
              <a:gd name="adj2" fmla="val 25000"/>
              <a:gd name="adj3" fmla="val 23833"/>
              <a:gd name="adj4" fmla="val 16601"/>
            </a:avLst>
          </a:prstGeom>
          <a:ln>
            <a:solidFill>
              <a:srgbClr val="7A0019"/>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Light" panose="020F0302020204030204" pitchFamily="34" charset="0"/>
              <a:ea typeface="ＭＳ Ｐゴシック" panose="020B0600070205080204" pitchFamily="34" charset="-128"/>
            </a:endParaRPr>
          </a:p>
        </p:txBody>
      </p:sp>
      <p:sp>
        <p:nvSpPr>
          <p:cNvPr id="32" name="Bent Arrow 38">
            <a:extLst>
              <a:ext uri="{FF2B5EF4-FFF2-40B4-BE49-F238E27FC236}">
                <a16:creationId xmlns:a16="http://schemas.microsoft.com/office/drawing/2014/main" id="{15C04E43-75A1-42C1-B833-BDEDF3C1C832}"/>
              </a:ext>
            </a:extLst>
          </p:cNvPr>
          <p:cNvSpPr/>
          <p:nvPr/>
        </p:nvSpPr>
        <p:spPr bwMode="auto">
          <a:xfrm rot="5400000" flipV="1">
            <a:off x="931585" y="2478864"/>
            <a:ext cx="3242231" cy="1295397"/>
          </a:xfrm>
          <a:prstGeom prst="bentArrow">
            <a:avLst>
              <a:gd name="adj1" fmla="val 7893"/>
              <a:gd name="adj2" fmla="val 25000"/>
              <a:gd name="adj3" fmla="val 23833"/>
              <a:gd name="adj4" fmla="val 16601"/>
            </a:avLst>
          </a:prstGeom>
          <a:ln>
            <a:solidFill>
              <a:srgbClr val="7A0019"/>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Light" panose="020F0302020204030204" pitchFamily="34" charset="0"/>
              <a:ea typeface="ＭＳ Ｐゴシック" panose="020B0600070205080204" pitchFamily="34" charset="-128"/>
            </a:endParaRPr>
          </a:p>
        </p:txBody>
      </p:sp>
      <p:sp>
        <p:nvSpPr>
          <p:cNvPr id="14" name="Rounded Rectangle 13"/>
          <p:cNvSpPr/>
          <p:nvPr/>
        </p:nvSpPr>
        <p:spPr bwMode="auto">
          <a:xfrm>
            <a:off x="762001" y="2428996"/>
            <a:ext cx="3124199" cy="827000"/>
          </a:xfrm>
          <a:prstGeom prst="roundRect">
            <a:avLst/>
          </a:prstGeom>
          <a:solidFill>
            <a:srgbClr val="FFFF66"/>
          </a:solidFill>
          <a:ln w="9525" cap="flat" cmpd="sng" algn="ctr">
            <a:solidFill>
              <a:srgbClr val="7A0019"/>
            </a:solidFill>
            <a:prstDash val="solid"/>
            <a:round/>
            <a:headEnd type="none" w="med" len="med"/>
            <a:tailEnd type="none" w="med" len="med"/>
          </a:ln>
          <a:effectLst/>
          <a:extLst/>
        </p:spPr>
        <p:style>
          <a:lnRef idx="0">
            <a:scrgbClr r="0" g="0" b="0"/>
          </a:lnRef>
          <a:fillRef idx="1001">
            <a:schemeClr val="lt1"/>
          </a:fillRef>
          <a:effectRef idx="0">
            <a:scrgbClr r="0" g="0" b="0"/>
          </a:effectRef>
          <a:fontRef idx="major"/>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rgbClr val="7A0019"/>
                </a:solidFill>
                <a:effectLst/>
                <a:latin typeface="Calibri Light" panose="020F0302020204030204" pitchFamily="34" charset="0"/>
                <a:ea typeface="ＭＳ Ｐゴシック" panose="020B0600070205080204" pitchFamily="34" charset="-128"/>
                <a:cs typeface="Arabic Typesetting" panose="03020402040406030203" pitchFamily="66" charset="-78"/>
              </a:rPr>
              <a:t>Linearized</a:t>
            </a:r>
            <a:r>
              <a:rPr kumimoji="0" lang="en-US" sz="2000" b="1" i="0" u="none" strike="noStrike" cap="none" normalizeH="0" dirty="0">
                <a:ln>
                  <a:noFill/>
                </a:ln>
                <a:solidFill>
                  <a:srgbClr val="7A0019"/>
                </a:solidFill>
                <a:effectLst/>
                <a:latin typeface="Calibri Light" panose="020F0302020204030204" pitchFamily="34" charset="0"/>
                <a:ea typeface="ＭＳ Ｐゴシック" panose="020B0600070205080204" pitchFamily="34" charset="-128"/>
                <a:cs typeface="Arabic Typesetting" panose="03020402040406030203" pitchFamily="66" charset="-78"/>
              </a:rPr>
              <a:t> System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dirty="0">
                <a:ln>
                  <a:noFill/>
                </a:ln>
                <a:solidFill>
                  <a:srgbClr val="7A0019"/>
                </a:solidFill>
                <a:effectLst/>
                <a:latin typeface="Calibri Light" panose="020F0302020204030204" pitchFamily="34" charset="0"/>
                <a:ea typeface="ＭＳ Ｐゴシック" panose="020B0600070205080204" pitchFamily="34" charset="-128"/>
                <a:cs typeface="Arabic Typesetting" panose="03020402040406030203" pitchFamily="66" charset="-78"/>
              </a:rPr>
              <a:t>(Around an Operating point)</a:t>
            </a:r>
            <a:endParaRPr kumimoji="0" lang="en-US" sz="2000" b="1" i="0" u="none" strike="noStrike" cap="none" normalizeH="0" baseline="0" dirty="0">
              <a:ln>
                <a:noFill/>
              </a:ln>
              <a:solidFill>
                <a:srgbClr val="7A0019"/>
              </a:solidFill>
              <a:effectLst/>
              <a:latin typeface="Calibri Light" panose="020F0302020204030204" pitchFamily="34" charset="0"/>
              <a:ea typeface="ＭＳ Ｐゴシック" panose="020B0600070205080204" pitchFamily="34" charset="-128"/>
              <a:cs typeface="Arabic Typesetting" panose="03020402040406030203" pitchFamily="66" charset="-78"/>
            </a:endParaRPr>
          </a:p>
        </p:txBody>
      </p:sp>
      <p:sp>
        <p:nvSpPr>
          <p:cNvPr id="8" name="Rounded Rectangle 7"/>
          <p:cNvSpPr/>
          <p:nvPr/>
        </p:nvSpPr>
        <p:spPr bwMode="auto">
          <a:xfrm>
            <a:off x="3153507" y="1215871"/>
            <a:ext cx="2743202" cy="649380"/>
          </a:xfrm>
          <a:prstGeom prst="roundRect">
            <a:avLst/>
          </a:prstGeom>
          <a:solidFill>
            <a:srgbClr val="FFFF66"/>
          </a:solidFill>
          <a:ln w="9525" cap="flat" cmpd="sng" algn="ctr">
            <a:solidFill>
              <a:srgbClr val="7A0019"/>
            </a:solidFill>
            <a:prstDash val="solid"/>
            <a:round/>
            <a:headEnd type="none" w="med" len="med"/>
            <a:tailEnd type="none" w="med" len="med"/>
          </a:ln>
          <a:effectLst/>
          <a:extLst/>
        </p:spPr>
        <p:style>
          <a:lnRef idx="0">
            <a:scrgbClr r="0" g="0" b="0"/>
          </a:lnRef>
          <a:fillRef idx="1001">
            <a:schemeClr val="lt1"/>
          </a:fillRef>
          <a:effectRef idx="0">
            <a:scrgbClr r="0" g="0" b="0"/>
          </a:effectRef>
          <a:fontRef idx="major"/>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800" b="1" dirty="0">
                <a:solidFill>
                  <a:srgbClr val="7A0019"/>
                </a:solidFill>
                <a:latin typeface="Calibri Light" panose="020F0302020204030204" pitchFamily="34" charset="0"/>
                <a:ea typeface="ＭＳ Ｐゴシック" panose="020B0600070205080204" pitchFamily="34" charset="-128"/>
                <a:cs typeface="Arabic Typesetting" panose="03020402040406030203" pitchFamily="66" charset="-78"/>
              </a:rPr>
              <a:t>Nonlinear System</a:t>
            </a:r>
            <a:endParaRPr kumimoji="0" lang="en-US" sz="2800" b="1" i="0" u="none" strike="noStrike" cap="none" normalizeH="0" baseline="0" dirty="0">
              <a:ln>
                <a:noFill/>
              </a:ln>
              <a:solidFill>
                <a:srgbClr val="7A0019"/>
              </a:solidFill>
              <a:effectLst/>
              <a:latin typeface="Calibri Light" panose="020F0302020204030204" pitchFamily="34" charset="0"/>
              <a:ea typeface="ＭＳ Ｐゴシック" panose="020B0600070205080204" pitchFamily="34" charset="-128"/>
              <a:cs typeface="Arabic Typesetting" panose="03020402040406030203" pitchFamily="66" charset="-78"/>
            </a:endParaRPr>
          </a:p>
        </p:txBody>
      </p:sp>
    </p:spTree>
    <p:extLst>
      <p:ext uri="{BB962C8B-B14F-4D97-AF65-F5344CB8AC3E}">
        <p14:creationId xmlns:p14="http://schemas.microsoft.com/office/powerpoint/2010/main" val="154850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barn(inVertical)">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barn(inVertical)">
                                      <p:cBhvr>
                                        <p:cTn id="4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39" grpId="0" animBg="1"/>
      <p:bldP spid="32" grpId="0" animBg="1"/>
      <p:bldP spid="14"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latin typeface="Calibri Light" panose="020F0302020204030204" pitchFamily="34" charset="0"/>
            </a:endParaRPr>
          </a:p>
        </p:txBody>
      </p:sp>
      <p:sp>
        <p:nvSpPr>
          <p:cNvPr id="6147" name="Rectangle 3"/>
          <p:cNvSpPr>
            <a:spLocks noGrp="1" noChangeArrowheads="1"/>
          </p:cNvSpPr>
          <p:nvPr>
            <p:ph type="body" idx="1"/>
          </p:nvPr>
        </p:nvSpPr>
        <p:spPr/>
        <p:txBody>
          <a:bodyPr/>
          <a:lstStyle/>
          <a:p>
            <a:endParaRPr lang="en-US" altLang="en-US">
              <a:latin typeface="Calibri Light" panose="020F0302020204030204" pitchFamily="34" charset="0"/>
            </a:endParaRPr>
          </a:p>
        </p:txBody>
      </p:sp>
      <p:pic>
        <p:nvPicPr>
          <p:cNvPr id="6" name="Picture 17" descr="UofM-5_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4288"/>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latin typeface="Calibri Light" panose="020F0302020204030204" pitchFamily="34" charset="0"/>
              </a:rPr>
              <a:t>Introduction &amp; Overview</a:t>
            </a:r>
          </a:p>
        </p:txBody>
      </p:sp>
      <p:pic>
        <p:nvPicPr>
          <p:cNvPr id="2" name="videoplayback">
            <a:hlinkClick r:id="" action="ppaction://media"/>
            <a:extLst>
              <a:ext uri="{FF2B5EF4-FFF2-40B4-BE49-F238E27FC236}">
                <a16:creationId xmlns:a16="http://schemas.microsoft.com/office/drawing/2014/main" id="{88287BD1-281B-43AD-8AD7-CA2C8FB9B0A6}"/>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49094" y="1143000"/>
            <a:ext cx="8458200" cy="4757741"/>
          </a:xfrm>
          <a:prstGeom prst="rect">
            <a:avLst/>
          </a:prstGeom>
          <a:ln>
            <a:solidFill>
              <a:srgbClr val="7A0019"/>
            </a:solidFill>
          </a:ln>
        </p:spPr>
      </p:pic>
    </p:spTree>
    <p:extLst>
      <p:ext uri="{BB962C8B-B14F-4D97-AF65-F5344CB8AC3E}">
        <p14:creationId xmlns:p14="http://schemas.microsoft.com/office/powerpoint/2010/main" val="403362703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fullScrn="1">
              <p:cMediaNode vol="100000">
                <p:cTn id="7" fill="hold" display="0">
                  <p:stCondLst>
                    <p:cond delay="indefinite"/>
                  </p:st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7" y="-14288"/>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smtClean="0"/>
              <a:t>Overview of SDRE</a:t>
            </a:r>
            <a:endParaRPr lang="en-US" altLang="en-US" sz="4000" dirty="0"/>
          </a:p>
        </p:txBody>
      </p:sp>
      <p:sp>
        <p:nvSpPr>
          <p:cNvPr id="10" name="Slide Number Placeholder 4"/>
          <p:cNvSpPr txBox="1">
            <a:spLocks/>
          </p:cNvSpPr>
          <p:nvPr/>
        </p:nvSpPr>
        <p:spPr>
          <a:xfrm>
            <a:off x="7696200" y="6096000"/>
            <a:ext cx="1066800" cy="381000"/>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a:lstStyle>
          <a:p>
            <a:endParaRPr lang="en-US" sz="800" dirty="0">
              <a:solidFill>
                <a:schemeClr val="accent5">
                  <a:lumMod val="10000"/>
                </a:schemeClr>
              </a:solidFill>
            </a:endParaRPr>
          </a:p>
        </p:txBody>
      </p:sp>
      <mc:AlternateContent xmlns:mc="http://schemas.openxmlformats.org/markup-compatibility/2006">
        <mc:Choice xmlns:a14="http://schemas.microsoft.com/office/drawing/2010/main" Requires="a14">
          <p:sp>
            <p:nvSpPr>
              <p:cNvPr id="45" name="TextBox 44">
                <a:extLst>
                  <a:ext uri="{FF2B5EF4-FFF2-40B4-BE49-F238E27FC236}">
                    <a16:creationId xmlns:a16="http://schemas.microsoft.com/office/drawing/2014/main" id="{370014EE-D8A3-4800-BC74-7F2D2823971C}"/>
                  </a:ext>
                </a:extLst>
              </p:cNvPr>
              <p:cNvSpPr txBox="1"/>
              <p:nvPr/>
            </p:nvSpPr>
            <p:spPr>
              <a:xfrm>
                <a:off x="451644" y="1224857"/>
                <a:ext cx="293836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𝑆𝐷𝑅𝐸</m:t>
                      </m:r>
                      <m:r>
                        <a:rPr lang="en-US" sz="1800" b="0" i="1" smtClean="0">
                          <a:latin typeface="Cambria Math" panose="02040503050406030204" pitchFamily="18" charset="0"/>
                        </a:rPr>
                        <m:t> </m:t>
                      </m:r>
                      <m:r>
                        <a:rPr lang="en-US" sz="1800" b="0" i="1" smtClean="0">
                          <a:latin typeface="Cambria Math" panose="02040503050406030204" pitchFamily="18" charset="0"/>
                        </a:rPr>
                        <m:t>𝑎𝑝𝑝𝑙𝑖𝑒𝑠</m:t>
                      </m:r>
                      <m:r>
                        <a:rPr lang="en-US" sz="1800" b="0" i="1" smtClean="0">
                          <a:latin typeface="Cambria Math" panose="02040503050406030204" pitchFamily="18" charset="0"/>
                        </a:rPr>
                        <m:t> </m:t>
                      </m:r>
                      <m:r>
                        <a:rPr lang="en-US" sz="1800" b="0" i="1" smtClean="0">
                          <a:latin typeface="Cambria Math" panose="02040503050406030204" pitchFamily="18" charset="0"/>
                        </a:rPr>
                        <m:t>𝑡𝑜</m:t>
                      </m:r>
                      <m:r>
                        <a:rPr lang="en-US" sz="1800" b="0" i="1" smtClean="0">
                          <a:latin typeface="Cambria Math" panose="02040503050406030204" pitchFamily="18" charset="0"/>
                        </a:rPr>
                        <m:t> </m:t>
                      </m:r>
                      <m:r>
                        <a:rPr lang="en-US" sz="1800" b="0" i="1" smtClean="0">
                          <a:latin typeface="Cambria Math" panose="02040503050406030204" pitchFamily="18" charset="0"/>
                        </a:rPr>
                        <m:t>𝑛𝑜𝑛𝑙𝑖𝑛𝑒𝑎𝑟</m:t>
                      </m:r>
                      <m:r>
                        <a:rPr lang="en-US" sz="1800" b="0" i="1" smtClean="0">
                          <a:latin typeface="Cambria Math" panose="02040503050406030204" pitchFamily="18" charset="0"/>
                        </a:rPr>
                        <m:t> </m:t>
                      </m:r>
                      <m:r>
                        <a:rPr lang="en-US" sz="1800" b="0" i="1" smtClean="0">
                          <a:latin typeface="Cambria Math" panose="02040503050406030204" pitchFamily="18" charset="0"/>
                        </a:rPr>
                        <m:t>𝑠𝑦𝑠𝑡𝑒𝑚𝑠</m:t>
                      </m:r>
                      <m:r>
                        <a:rPr lang="en-US" sz="1800" b="0" i="1" smtClean="0">
                          <a:latin typeface="Cambria Math" panose="02040503050406030204" pitchFamily="18" charset="0"/>
                        </a:rPr>
                        <m:t> </m:t>
                      </m:r>
                      <m:r>
                        <a:rPr lang="en-US" sz="1800" b="0" i="1" smtClean="0">
                          <a:latin typeface="Cambria Math" panose="02040503050406030204" pitchFamily="18" charset="0"/>
                        </a:rPr>
                        <m:t>𝑤h𝑜𝑠𝑒</m:t>
                      </m:r>
                      <m:r>
                        <a:rPr lang="en-US" sz="1800" b="0" i="1" smtClean="0">
                          <a:latin typeface="Cambria Math" panose="02040503050406030204" pitchFamily="18" charset="0"/>
                        </a:rPr>
                        <m:t> </m:t>
                      </m:r>
                      <m:r>
                        <a:rPr lang="en-US" sz="1800" b="0" i="1" smtClean="0">
                          <a:latin typeface="Cambria Math" panose="02040503050406030204" pitchFamily="18" charset="0"/>
                        </a:rPr>
                        <m:t>𝑛𝑜𝑛𝑙𝑖𝑛𝑒𝑎𝑟</m:t>
                      </m:r>
                      <m:r>
                        <a:rPr lang="en-US" sz="1800" b="0" i="1" smtClean="0">
                          <a:latin typeface="Cambria Math" panose="02040503050406030204" pitchFamily="18" charset="0"/>
                        </a:rPr>
                        <m:t> </m:t>
                      </m:r>
                      <m:r>
                        <a:rPr lang="en-US" sz="1800" b="0" i="1" smtClean="0">
                          <a:latin typeface="Cambria Math" panose="02040503050406030204" pitchFamily="18" charset="0"/>
                        </a:rPr>
                        <m:t>𝑑𝑦𝑛𝑎𝑚𝑖𝑐𝑠</m:t>
                      </m:r>
                      <m:r>
                        <a:rPr lang="en-US" sz="1800" b="0" i="1" smtClean="0">
                          <a:latin typeface="Cambria Math" panose="02040503050406030204" pitchFamily="18" charset="0"/>
                        </a:rPr>
                        <m:t>  </m:t>
                      </m:r>
                    </m:oMath>
                  </m:oMathPara>
                </a14:m>
                <a:endParaRPr lang="en-US" sz="1800" dirty="0"/>
              </a:p>
            </p:txBody>
          </p:sp>
        </mc:Choice>
        <mc:Fallback>
          <p:sp>
            <p:nvSpPr>
              <p:cNvPr id="45" name="TextBox 44">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451644" y="1224857"/>
                <a:ext cx="2938366" cy="369332"/>
              </a:xfrm>
              <a:prstGeom prst="rect">
                <a:avLst/>
              </a:prstGeom>
              <a:blipFill>
                <a:blip r:embed="rId4"/>
                <a:stretch>
                  <a:fillRect r="-125311" b="-1311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p:cNvSpPr txBox="1"/>
              <p:nvPr/>
            </p:nvSpPr>
            <p:spPr>
              <a:xfrm>
                <a:off x="3276600" y="1647529"/>
                <a:ext cx="1303242" cy="307777"/>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𝑥</m:t>
                          </m:r>
                        </m:e>
                      </m:acc>
                      <m:r>
                        <a:rPr lang="en-US" sz="2000" i="1" smtClean="0">
                          <a:latin typeface="Cambria Math" panose="02040503050406030204" pitchFamily="18" charset="0"/>
                        </a:rPr>
                        <m:t>=</m:t>
                      </m:r>
                      <m:r>
                        <a:rPr lang="en-US" sz="2000" b="0" i="1" smtClean="0">
                          <a:latin typeface="Cambria Math" panose="02040503050406030204" pitchFamily="18" charset="0"/>
                        </a:rPr>
                        <m:t>𝑓</m:t>
                      </m:r>
                      <m:r>
                        <a:rPr lang="en-US" sz="2000" b="0" i="1" smtClean="0">
                          <a:latin typeface="Cambria Math" panose="02040503050406030204" pitchFamily="18" charset="0"/>
                        </a:rPr>
                        <m:t>(</m:t>
                      </m:r>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𝑢</m:t>
                      </m:r>
                      <m:r>
                        <a:rPr lang="en-US" sz="2000" b="0" i="1" smtClean="0">
                          <a:latin typeface="Cambria Math" panose="02040503050406030204" pitchFamily="18" charset="0"/>
                        </a:rPr>
                        <m:t>)</m:t>
                      </m:r>
                    </m:oMath>
                  </m:oMathPara>
                </a14:m>
                <a:endParaRPr lang="en-US" sz="2000" dirty="0"/>
              </a:p>
            </p:txBody>
          </p:sp>
        </mc:Choice>
        <mc:Fallback>
          <p:sp>
            <p:nvSpPr>
              <p:cNvPr id="3" name="TextBox 2"/>
              <p:cNvSpPr txBox="1">
                <a:spLocks noRot="1" noChangeAspect="1" noMove="1" noResize="1" noEditPoints="1" noAdjustHandles="1" noChangeArrowheads="1" noChangeShapeType="1" noTextEdit="1"/>
              </p:cNvSpPr>
              <p:nvPr/>
            </p:nvSpPr>
            <p:spPr>
              <a:xfrm>
                <a:off x="3276600" y="1647529"/>
                <a:ext cx="1303242" cy="307777"/>
              </a:xfrm>
              <a:prstGeom prst="rect">
                <a:avLst/>
              </a:prstGeom>
              <a:blipFill>
                <a:blip r:embed="rId5"/>
                <a:stretch>
                  <a:fillRect l="-1878" t="-17647" r="-6103" b="-372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6" name="TextBox 45">
                <a:extLst>
                  <a:ext uri="{FF2B5EF4-FFF2-40B4-BE49-F238E27FC236}">
                    <a16:creationId xmlns:a16="http://schemas.microsoft.com/office/drawing/2014/main" id="{370014EE-D8A3-4800-BC74-7F2D2823971C}"/>
                  </a:ext>
                </a:extLst>
              </p:cNvPr>
              <p:cNvSpPr txBox="1"/>
              <p:nvPr/>
            </p:nvSpPr>
            <p:spPr>
              <a:xfrm>
                <a:off x="194310" y="1981790"/>
                <a:ext cx="6934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800" b="0" i="0" smtClean="0">
                          <a:latin typeface="Cambria Math" panose="02040503050406030204" pitchFamily="18" charset="0"/>
                        </a:rPr>
                        <m:t>C</m:t>
                      </m:r>
                      <m:r>
                        <a:rPr lang="en-US" sz="1800" b="0" i="1" smtClean="0">
                          <a:latin typeface="Cambria Math" panose="02040503050406030204" pitchFamily="18" charset="0"/>
                        </a:rPr>
                        <m:t>𝑎𝑛</m:t>
                      </m:r>
                      <m:r>
                        <a:rPr lang="en-US" sz="1800" b="0" i="1" smtClean="0">
                          <a:latin typeface="Cambria Math" panose="02040503050406030204" pitchFamily="18" charset="0"/>
                        </a:rPr>
                        <m:t> </m:t>
                      </m:r>
                      <m:r>
                        <a:rPr lang="en-US" sz="1800" b="0" i="1" smtClean="0">
                          <a:latin typeface="Cambria Math" panose="02040503050406030204" pitchFamily="18" charset="0"/>
                        </a:rPr>
                        <m:t>𝑏𝑒</m:t>
                      </m:r>
                      <m:r>
                        <a:rPr lang="en-US" sz="1800" b="0" i="1" smtClean="0">
                          <a:latin typeface="Cambria Math" panose="02040503050406030204" pitchFamily="18" charset="0"/>
                        </a:rPr>
                        <m:t> </m:t>
                      </m:r>
                      <m:r>
                        <a:rPr lang="en-US" sz="1800" b="0" i="1" smtClean="0">
                          <a:latin typeface="Cambria Math" panose="02040503050406030204" pitchFamily="18" charset="0"/>
                        </a:rPr>
                        <m:t>𝑐𝑎𝑠𝑡𝑒𝑑</m:t>
                      </m:r>
                      <m:r>
                        <a:rPr lang="en-US" sz="1800" b="0" i="1" smtClean="0">
                          <a:latin typeface="Cambria Math" panose="02040503050406030204" pitchFamily="18" charset="0"/>
                        </a:rPr>
                        <m:t> </m:t>
                      </m:r>
                      <m:r>
                        <a:rPr lang="en-US" sz="1800" b="0" i="1" smtClean="0">
                          <a:latin typeface="Cambria Math" panose="02040503050406030204" pitchFamily="18" charset="0"/>
                        </a:rPr>
                        <m:t>𝑖𝑛</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𝑆𝐷𝐶</m:t>
                      </m:r>
                      <m:r>
                        <a:rPr lang="en-US" sz="1800" b="0" i="1" smtClean="0">
                          <a:latin typeface="Cambria Math" panose="02040503050406030204" pitchFamily="18" charset="0"/>
                        </a:rPr>
                        <m:t> </m:t>
                      </m:r>
                      <m:r>
                        <a:rPr lang="en-US" sz="1800" b="0" i="1" smtClean="0">
                          <a:latin typeface="Cambria Math" panose="02040503050406030204" pitchFamily="18" charset="0"/>
                        </a:rPr>
                        <m:t>𝑠𝑡𝑎𝑡𝑒</m:t>
                      </m:r>
                      <m:r>
                        <a:rPr lang="en-US" sz="1800" b="0" i="1" smtClean="0">
                          <a:latin typeface="Cambria Math" panose="02040503050406030204" pitchFamily="18" charset="0"/>
                        </a:rPr>
                        <m:t> </m:t>
                      </m:r>
                      <m:r>
                        <a:rPr lang="en-US" sz="1800" b="0" i="1" smtClean="0">
                          <a:latin typeface="Cambria Math" panose="02040503050406030204" pitchFamily="18" charset="0"/>
                        </a:rPr>
                        <m:t>𝑑𝑒𝑝𝑒𝑛𝑑𝑒𝑛𝑡</m:t>
                      </m:r>
                      <m:r>
                        <a:rPr lang="en-US" sz="1800" b="0" i="1" smtClean="0">
                          <a:latin typeface="Cambria Math" panose="02040503050406030204" pitchFamily="18" charset="0"/>
                        </a:rPr>
                        <m:t> </m:t>
                      </m:r>
                      <m:r>
                        <a:rPr lang="en-US" sz="1800" b="0" i="1" smtClean="0">
                          <a:latin typeface="Cambria Math" panose="02040503050406030204" pitchFamily="18" charset="0"/>
                        </a:rPr>
                        <m:t>𝑐𝑜𝑒𝑓𝑓𝑖𝑐𝑖𝑒𝑛𝑡</m:t>
                      </m:r>
                      <m:r>
                        <a:rPr lang="en-US" sz="1800" b="0" i="1" smtClean="0">
                          <a:latin typeface="Cambria Math" panose="02040503050406030204" pitchFamily="18" charset="0"/>
                        </a:rPr>
                        <m:t> </m:t>
                      </m:r>
                      <m:r>
                        <a:rPr lang="en-US" sz="1800" b="0" i="1" smtClean="0">
                          <a:latin typeface="Cambria Math" panose="02040503050406030204" pitchFamily="18" charset="0"/>
                        </a:rPr>
                        <m:t>𝑓𝑜𝑟𝑚</m:t>
                      </m:r>
                      <m:r>
                        <a:rPr lang="en-US" sz="1800" b="0" i="1" smtClean="0">
                          <a:latin typeface="Cambria Math" panose="02040503050406030204" pitchFamily="18" charset="0"/>
                        </a:rPr>
                        <m:t>   </m:t>
                      </m:r>
                    </m:oMath>
                  </m:oMathPara>
                </a14:m>
                <a:endParaRPr lang="en-US" sz="1800" dirty="0"/>
              </a:p>
            </p:txBody>
          </p:sp>
        </mc:Choice>
        <mc:Fallback>
          <p:sp>
            <p:nvSpPr>
              <p:cNvPr id="46" name="TextBox 45">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194310" y="1981790"/>
                <a:ext cx="6934200" cy="369332"/>
              </a:xfrm>
              <a:prstGeom prst="rect">
                <a:avLst/>
              </a:prstGeom>
              <a:blipFill>
                <a:blip r:embed="rId6"/>
                <a:stretch>
                  <a:fillRect b="-1475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7" name="TextBox 46"/>
              <p:cNvSpPr txBox="1"/>
              <p:nvPr/>
            </p:nvSpPr>
            <p:spPr>
              <a:xfrm>
                <a:off x="3276600" y="2418299"/>
                <a:ext cx="2207143" cy="307777"/>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𝑥</m:t>
                          </m:r>
                        </m:e>
                      </m:acc>
                      <m:r>
                        <a:rPr lang="en-US" sz="2000" i="1" smtClean="0">
                          <a:latin typeface="Cambria Math" panose="02040503050406030204" pitchFamily="18" charset="0"/>
                        </a:rPr>
                        <m:t>=</m:t>
                      </m:r>
                      <m:r>
                        <a:rPr lang="en-US" sz="2000" b="0" i="1" smtClean="0">
                          <a:latin typeface="Cambria Math" panose="02040503050406030204" pitchFamily="18" charset="0"/>
                        </a:rPr>
                        <m:t>𝐴</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e>
                      </m:d>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𝐵</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e>
                      </m:d>
                      <m:r>
                        <a:rPr lang="en-US" sz="2000" b="0" i="1" smtClean="0">
                          <a:latin typeface="Cambria Math" panose="02040503050406030204" pitchFamily="18" charset="0"/>
                        </a:rPr>
                        <m:t>𝑢</m:t>
                      </m:r>
                    </m:oMath>
                  </m:oMathPara>
                </a14:m>
                <a:endParaRPr lang="en-US" sz="2000" dirty="0"/>
              </a:p>
            </p:txBody>
          </p:sp>
        </mc:Choice>
        <mc:Fallback>
          <p:sp>
            <p:nvSpPr>
              <p:cNvPr id="47" name="TextBox 46"/>
              <p:cNvSpPr txBox="1">
                <a:spLocks noRot="1" noChangeAspect="1" noMove="1" noResize="1" noEditPoints="1" noAdjustHandles="1" noChangeArrowheads="1" noChangeShapeType="1" noTextEdit="1"/>
              </p:cNvSpPr>
              <p:nvPr/>
            </p:nvSpPr>
            <p:spPr>
              <a:xfrm>
                <a:off x="3276600" y="2418299"/>
                <a:ext cx="2207143" cy="307777"/>
              </a:xfrm>
              <a:prstGeom prst="rect">
                <a:avLst/>
              </a:prstGeom>
              <a:blipFill>
                <a:blip r:embed="rId7"/>
                <a:stretch>
                  <a:fillRect l="-1105" t="-20000" r="-552" b="-12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8" name="TextBox 47">
                <a:extLst>
                  <a:ext uri="{FF2B5EF4-FFF2-40B4-BE49-F238E27FC236}">
                    <a16:creationId xmlns:a16="http://schemas.microsoft.com/office/drawing/2014/main" id="{370014EE-D8A3-4800-BC74-7F2D2823971C}"/>
                  </a:ext>
                </a:extLst>
              </p:cNvPr>
              <p:cNvSpPr txBox="1"/>
              <p:nvPr/>
            </p:nvSpPr>
            <p:spPr>
              <a:xfrm>
                <a:off x="461121" y="2744110"/>
                <a:ext cx="1291479" cy="120032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𝐹𝑜𝑟</m:t>
                      </m:r>
                      <m:r>
                        <a:rPr lang="en-US" sz="1800" b="0" i="1" smtClean="0">
                          <a:latin typeface="Cambria Math" panose="02040503050406030204" pitchFamily="18" charset="0"/>
                        </a:rPr>
                        <m:t> </m:t>
                      </m:r>
                      <m:r>
                        <a:rPr lang="en-US" sz="1800" b="0" i="1" smtClean="0">
                          <a:latin typeface="Cambria Math" panose="02040503050406030204" pitchFamily="18" charset="0"/>
                        </a:rPr>
                        <m:t>𝑡h𝑒𝑠𝑒</m:t>
                      </m:r>
                      <m:r>
                        <a:rPr lang="en-US" sz="1800" b="0" i="1" smtClean="0">
                          <a:latin typeface="Cambria Math" panose="02040503050406030204" pitchFamily="18" charset="0"/>
                        </a:rPr>
                        <m:t> </m:t>
                      </m:r>
                      <m:r>
                        <a:rPr lang="en-US" sz="1800" b="0" i="1" smtClean="0">
                          <a:latin typeface="Cambria Math" panose="02040503050406030204" pitchFamily="18" charset="0"/>
                        </a:rPr>
                        <m:t>𝑝𝑙𝑎𝑛𝑡𝑠</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𝑖𝑑𝑒𝑎</m:t>
                      </m:r>
                      <m:r>
                        <a:rPr lang="en-US" sz="1800" b="0" i="1" smtClean="0">
                          <a:latin typeface="Cambria Math" panose="02040503050406030204" pitchFamily="18" charset="0"/>
                        </a:rPr>
                        <m:t> </m:t>
                      </m:r>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𝑡𝑜</m:t>
                      </m:r>
                      <m:r>
                        <a:rPr lang="en-US" sz="1800" b="0" i="1" smtClean="0">
                          <a:latin typeface="Cambria Math" panose="02040503050406030204" pitchFamily="18" charset="0"/>
                        </a:rPr>
                        <m:t> </m:t>
                      </m:r>
                      <m:r>
                        <a:rPr lang="en-US" sz="1800" b="0" i="1" smtClean="0">
                          <a:latin typeface="Cambria Math" panose="02040503050406030204" pitchFamily="18" charset="0"/>
                        </a:rPr>
                        <m:t>𝑠𝑜𝑙𝑣𝑒</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𝑎𝑙𝑔𝑒𝑏𝑎𝑟𝑖𝑐</m:t>
                      </m:r>
                      <m:r>
                        <a:rPr lang="en-US" sz="1800" b="0" i="1" smtClean="0">
                          <a:latin typeface="Cambria Math" panose="02040503050406030204" pitchFamily="18" charset="0"/>
                        </a:rPr>
                        <m:t> </m:t>
                      </m:r>
                      <m:r>
                        <a:rPr lang="en-US" sz="1800" b="0" i="1" smtClean="0">
                          <a:latin typeface="Cambria Math" panose="02040503050406030204" pitchFamily="18" charset="0"/>
                        </a:rPr>
                        <m:t>𝑅𝑖𝑐𝑐𝑎𝑡𝑖</m:t>
                      </m:r>
                      <m:r>
                        <a:rPr lang="en-US" sz="1800" b="0" i="1" smtClean="0">
                          <a:latin typeface="Cambria Math" panose="02040503050406030204" pitchFamily="18" charset="0"/>
                        </a:rPr>
                        <m:t> </m:t>
                      </m:r>
                      <m:r>
                        <a:rPr lang="en-US" sz="1800" b="0" i="1" smtClean="0">
                          <a:latin typeface="Cambria Math" panose="02040503050406030204" pitchFamily="18" charset="0"/>
                        </a:rPr>
                        <m:t>𝑒𝑞𝑢𝑎𝑡𝑖𝑜𝑛</m:t>
                      </m:r>
                      <m:r>
                        <a:rPr lang="en-US" sz="1800" b="0" i="1" smtClean="0">
                          <a:latin typeface="Cambria Math" panose="02040503050406030204" pitchFamily="18" charset="0"/>
                        </a:rPr>
                        <m:t> </m:t>
                      </m:r>
                      <m:r>
                        <a:rPr lang="en-US" sz="1800" b="0" i="1" smtClean="0">
                          <a:latin typeface="Cambria Math" panose="02040503050406030204" pitchFamily="18" charset="0"/>
                        </a:rPr>
                        <m:t>𝑓𝑜𝑟</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𝐿𝑄𝑅</m:t>
                      </m:r>
                      <m:r>
                        <a:rPr lang="en-US" sz="1800" b="0" i="1" smtClean="0">
                          <a:latin typeface="Cambria Math" panose="02040503050406030204" pitchFamily="18" charset="0"/>
                        </a:rPr>
                        <m:t> </m:t>
                      </m:r>
                      <m:r>
                        <a:rPr lang="en-US" sz="1800" b="0" i="1" smtClean="0">
                          <a:latin typeface="Cambria Math" panose="02040503050406030204" pitchFamily="18" charset="0"/>
                        </a:rPr>
                        <m:t>𝑎𝑡</m:t>
                      </m:r>
                      <m:r>
                        <a:rPr lang="en-US" sz="1800" b="0" i="1" smtClean="0">
                          <a:latin typeface="Cambria Math" panose="02040503050406030204" pitchFamily="18" charset="0"/>
                        </a:rPr>
                        <m:t> </m:t>
                      </m:r>
                      <m:r>
                        <a:rPr lang="en-US" sz="1800" b="0" i="1" smtClean="0">
                          <a:latin typeface="Cambria Math" panose="02040503050406030204" pitchFamily="18" charset="0"/>
                        </a:rPr>
                        <m:t>𝑒𝑎𝑐h</m:t>
                      </m:r>
                      <m:r>
                        <a:rPr lang="en-US" sz="1800" b="0" i="1" smtClean="0">
                          <a:latin typeface="Cambria Math" panose="02040503050406030204" pitchFamily="18" charset="0"/>
                        </a:rPr>
                        <m:t> </m:t>
                      </m:r>
                      <m:r>
                        <a:rPr lang="en-US" sz="1800" b="0" i="1" smtClean="0">
                          <a:latin typeface="Cambria Math" panose="02040503050406030204" pitchFamily="18" charset="0"/>
                        </a:rPr>
                        <m:t>𝑡𝑖𝑚𝑒</m:t>
                      </m:r>
                      <m:r>
                        <a:rPr lang="en-US" sz="1800" b="0" i="1" smtClean="0">
                          <a:latin typeface="Cambria Math" panose="02040503050406030204" pitchFamily="18" charset="0"/>
                        </a:rPr>
                        <m:t> </m:t>
                      </m:r>
                      <m:r>
                        <a:rPr lang="en-US" sz="1800" b="0" i="1" smtClean="0">
                          <a:latin typeface="Cambria Math" panose="02040503050406030204" pitchFamily="18" charset="0"/>
                        </a:rPr>
                        <m:t>𝑠𝑡𝑒𝑝</m:t>
                      </m:r>
                      <m:r>
                        <a:rPr lang="en-US" sz="1800" b="0" i="1" smtClean="0">
                          <a:latin typeface="Cambria Math" panose="02040503050406030204" pitchFamily="18" charset="0"/>
                        </a:rPr>
                        <m:t> </m:t>
                      </m:r>
                      <m:r>
                        <a:rPr lang="en-US" sz="1800" b="0" i="1" smtClean="0">
                          <a:latin typeface="Cambria Math" panose="02040503050406030204" pitchFamily="18" charset="0"/>
                        </a:rPr>
                        <m:t>𝑎𝑠</m:t>
                      </m:r>
                      <m:r>
                        <a:rPr lang="en-US" sz="1800" b="0" i="1" smtClean="0">
                          <a:latin typeface="Cambria Math" panose="02040503050406030204" pitchFamily="18" charset="0"/>
                        </a:rPr>
                        <m:t> </m:t>
                      </m:r>
                      <m:r>
                        <a:rPr lang="en-US" sz="1800" b="0" i="1" smtClean="0">
                          <a:latin typeface="Cambria Math" panose="02040503050406030204" pitchFamily="18" charset="0"/>
                        </a:rPr>
                        <m:t>𝑖𝑓</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𝑑𝑦𝑛𝑎𝑚𝑖𝑐𝑠</m:t>
                      </m:r>
                      <m:r>
                        <a:rPr lang="en-US" sz="1800" b="0" i="1" smtClean="0">
                          <a:latin typeface="Cambria Math" panose="02040503050406030204" pitchFamily="18" charset="0"/>
                        </a:rPr>
                        <m:t> </m:t>
                      </m:r>
                      <m:r>
                        <a:rPr lang="en-US" sz="1800" b="0" i="1" smtClean="0">
                          <a:latin typeface="Cambria Math" panose="02040503050406030204" pitchFamily="18" charset="0"/>
                        </a:rPr>
                        <m:t>𝑎𝑟𝑒</m:t>
                      </m:r>
                      <m:r>
                        <a:rPr lang="en-US" sz="1800" b="0" i="1" smtClean="0">
                          <a:latin typeface="Cambria Math" panose="02040503050406030204" pitchFamily="18" charset="0"/>
                        </a:rPr>
                        <m:t> </m:t>
                      </m:r>
                      <m:r>
                        <a:rPr lang="en-US" sz="1800" b="0" i="1" smtClean="0">
                          <a:latin typeface="Cambria Math" panose="02040503050406030204" pitchFamily="18" charset="0"/>
                        </a:rPr>
                        <m:t>𝑖𝑛𝑠𝑡𝑎𝑛𝑡𝑎𝑛𝑒𝑜𝑢𝑠𝑙𝑦</m:t>
                      </m:r>
                      <m:r>
                        <a:rPr lang="en-US" sz="1800" b="0" i="1" smtClean="0">
                          <a:latin typeface="Cambria Math" panose="02040503050406030204" pitchFamily="18" charset="0"/>
                        </a:rPr>
                        <m:t> </m:t>
                      </m:r>
                      <m:r>
                        <a:rPr lang="en-US" sz="1800" b="0" i="1" smtClean="0">
                          <a:latin typeface="Cambria Math" panose="02040503050406030204" pitchFamily="18" charset="0"/>
                        </a:rPr>
                        <m:t>𝑓𝑟𝑜𝑧𝑒𝑛</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𝑖𝑛</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𝑓𝑜𝑟𝑚</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 </m:t>
                      </m:r>
                      <m:r>
                        <a:rPr lang="en-US" sz="1800" i="1" smtClean="0">
                          <a:latin typeface="Cambria Math" panose="02040503050406030204" pitchFamily="18" charset="0"/>
                        </a:rPr>
                        <m:t> </m:t>
                      </m:r>
                    </m:oMath>
                  </m:oMathPara>
                </a14:m>
                <a:endParaRPr lang="en-US" sz="1800" dirty="0"/>
              </a:p>
            </p:txBody>
          </p:sp>
        </mc:Choice>
        <mc:Fallback>
          <p:sp>
            <p:nvSpPr>
              <p:cNvPr id="48" name="TextBox 47">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461121" y="2744110"/>
                <a:ext cx="1291479" cy="1200329"/>
              </a:xfrm>
              <a:prstGeom prst="rect">
                <a:avLst/>
              </a:prstGeom>
              <a:blipFill>
                <a:blip r:embed="rId8"/>
                <a:stretch>
                  <a:fillRect l="-943" r="-48018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9" name="TextBox 48"/>
              <p:cNvSpPr txBox="1"/>
              <p:nvPr/>
            </p:nvSpPr>
            <p:spPr>
              <a:xfrm>
                <a:off x="3276599" y="3421856"/>
                <a:ext cx="1876155" cy="34740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𝐴</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e>
                      </m:d>
                      <m:r>
                        <a:rPr lang="en-US" sz="2000" b="0" i="1" smtClean="0">
                          <a:latin typeface="Cambria Math" panose="02040503050406030204" pitchFamily="18" charset="0"/>
                        </a:rPr>
                        <m:t>,</m:t>
                      </m:r>
                      <m:r>
                        <a:rPr lang="en-US" sz="2000" b="0" i="1" smtClean="0">
                          <a:latin typeface="Cambria Math" panose="02040503050406030204" pitchFamily="18" charset="0"/>
                        </a:rPr>
                        <m:t>𝐵</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𝑡</m:t>
                          </m:r>
                          <m:r>
                            <a:rPr lang="en-US" sz="2000" b="0" i="1" smtClean="0">
                              <a:latin typeface="Cambria Math" panose="02040503050406030204" pitchFamily="18" charset="0"/>
                            </a:rPr>
                            <m:t>)</m:t>
                          </m:r>
                        </m:e>
                      </m:d>
                    </m:oMath>
                  </m:oMathPara>
                </a14:m>
                <a:endParaRPr lang="en-US" sz="2000" dirty="0"/>
              </a:p>
            </p:txBody>
          </p:sp>
        </mc:Choice>
        <mc:Fallback>
          <p:sp>
            <p:nvSpPr>
              <p:cNvPr id="49" name="TextBox 48"/>
              <p:cNvSpPr txBox="1">
                <a:spLocks noRot="1" noChangeAspect="1" noMove="1" noResize="1" noEditPoints="1" noAdjustHandles="1" noChangeArrowheads="1" noChangeShapeType="1" noTextEdit="1"/>
              </p:cNvSpPr>
              <p:nvPr/>
            </p:nvSpPr>
            <p:spPr>
              <a:xfrm>
                <a:off x="3276599" y="3421856"/>
                <a:ext cx="1876155" cy="347403"/>
              </a:xfrm>
              <a:prstGeom prst="rect">
                <a:avLst/>
              </a:prstGeom>
              <a:blipFill>
                <a:blip r:embed="rId9"/>
                <a:stretch>
                  <a:fillRect l="-2273" b="-2631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370014EE-D8A3-4800-BC74-7F2D2823971C}"/>
                  </a:ext>
                </a:extLst>
              </p:cNvPr>
              <p:cNvSpPr txBox="1"/>
              <p:nvPr/>
            </p:nvSpPr>
            <p:spPr>
              <a:xfrm>
                <a:off x="461121" y="3927670"/>
                <a:ext cx="4118721"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𝐴</m:t>
                      </m:r>
                      <m:r>
                        <a:rPr lang="en-US" sz="1800" b="0" i="1" smtClean="0">
                          <a:latin typeface="Cambria Math" panose="02040503050406030204" pitchFamily="18" charset="0"/>
                        </a:rPr>
                        <m:t> </m:t>
                      </m:r>
                      <m:r>
                        <a:rPr lang="en-US" sz="1800" b="0" i="1" smtClean="0">
                          <a:latin typeface="Cambria Math" panose="02040503050406030204" pitchFamily="18" charset="0"/>
                        </a:rPr>
                        <m:t>𝑓𝑒𝑎𝑡𝑢𝑟𝑒</m:t>
                      </m:r>
                      <m:r>
                        <a:rPr lang="en-US" sz="1800" b="0" i="1" smtClean="0">
                          <a:latin typeface="Cambria Math" panose="02040503050406030204" pitchFamily="18" charset="0"/>
                        </a:rPr>
                        <m:t> </m:t>
                      </m:r>
                      <m:r>
                        <a:rPr lang="en-US" sz="1800" b="0" i="1" smtClean="0">
                          <a:latin typeface="Cambria Math" panose="02040503050406030204" pitchFamily="18" charset="0"/>
                        </a:rPr>
                        <m:t>𝑜𝑓</m:t>
                      </m:r>
                      <m:r>
                        <a:rPr lang="en-US" sz="1800" b="0" i="1" smtClean="0">
                          <a:latin typeface="Cambria Math" panose="02040503050406030204" pitchFamily="18" charset="0"/>
                        </a:rPr>
                        <m:t> </m:t>
                      </m:r>
                      <m:r>
                        <a:rPr lang="en-US" sz="1800" b="0" i="1" smtClean="0">
                          <a:latin typeface="Cambria Math" panose="02040503050406030204" pitchFamily="18" charset="0"/>
                        </a:rPr>
                        <m:t>𝑆𝐷𝑅𝐸</m:t>
                      </m:r>
                      <m:r>
                        <a:rPr lang="en-US" sz="1800" b="0" i="1" smtClean="0">
                          <a:latin typeface="Cambria Math" panose="02040503050406030204" pitchFamily="18" charset="0"/>
                        </a:rPr>
                        <m:t> </m:t>
                      </m:r>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𝑡h𝑎𝑡</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𝑆𝐷𝐶</m:t>
                      </m:r>
                      <m:r>
                        <a:rPr lang="en-US" sz="1800" b="0" i="1" smtClean="0">
                          <a:latin typeface="Cambria Math" panose="02040503050406030204" pitchFamily="18" charset="0"/>
                        </a:rPr>
                        <m:t> </m:t>
                      </m:r>
                      <m:r>
                        <a:rPr lang="en-US" sz="1800" b="0" i="1" smtClean="0">
                          <a:latin typeface="Cambria Math" panose="02040503050406030204" pitchFamily="18" charset="0"/>
                        </a:rPr>
                        <m:t>𝑝𝑒𝑟𝑎𝑚𝑒𝑡𝑒𝑟𝑖𝑧𝑎𝑡𝑖𝑜𝑛</m:t>
                      </m:r>
                      <m:r>
                        <a:rPr lang="en-US" sz="1800" b="0" i="1" smtClean="0">
                          <a:latin typeface="Cambria Math" panose="02040503050406030204" pitchFamily="18" charset="0"/>
                        </a:rPr>
                        <m:t> </m:t>
                      </m:r>
                      <m:r>
                        <a:rPr lang="en-US" sz="1800" b="0" i="1" smtClean="0">
                          <a:latin typeface="Cambria Math" panose="02040503050406030204" pitchFamily="18" charset="0"/>
                        </a:rPr>
                        <m:t>𝑖𝑠</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𝑛</m:t>
                          </m:r>
                        </m:e>
                        <m:sup>
                          <m:r>
                            <a:rPr lang="en-US" sz="1800" b="0" i="1" smtClean="0">
                              <a:latin typeface="Cambria Math" panose="02040503050406030204" pitchFamily="18" charset="0"/>
                            </a:rPr>
                            <m:t>′</m:t>
                          </m:r>
                        </m:sup>
                      </m:sSup>
                      <m:r>
                        <a:rPr lang="en-US" sz="1800" b="0" i="1" smtClean="0">
                          <a:latin typeface="Cambria Math" panose="02040503050406030204" pitchFamily="18" charset="0"/>
                        </a:rPr>
                        <m:t>𝑡</m:t>
                      </m:r>
                      <m:r>
                        <a:rPr lang="en-US" sz="1800" b="0" i="1" smtClean="0">
                          <a:latin typeface="Cambria Math" panose="02040503050406030204" pitchFamily="18" charset="0"/>
                        </a:rPr>
                        <m:t> </m:t>
                      </m:r>
                      <m:r>
                        <a:rPr lang="en-US" sz="1800" b="0" i="1" smtClean="0">
                          <a:latin typeface="Cambria Math" panose="02040503050406030204" pitchFamily="18" charset="0"/>
                        </a:rPr>
                        <m:t>𝑢𝑛𝑖𝑞𝑢𝑒</m:t>
                      </m:r>
                      <m:r>
                        <a:rPr lang="en-US" sz="1800" b="0" i="1" smtClean="0">
                          <a:latin typeface="Cambria Math" panose="02040503050406030204" pitchFamily="18" charset="0"/>
                        </a:rPr>
                        <m:t> </m:t>
                      </m:r>
                      <m:r>
                        <a:rPr lang="en-US" sz="1800" b="0" i="1" smtClean="0">
                          <a:latin typeface="Cambria Math" panose="02040503050406030204" pitchFamily="18" charset="0"/>
                        </a:rPr>
                        <m:t>𝑎𝑛𝑑</m:t>
                      </m:r>
                      <m:r>
                        <a:rPr lang="en-US" sz="1800" b="0" i="1" smtClean="0">
                          <a:latin typeface="Cambria Math" panose="02040503050406030204" pitchFamily="18" charset="0"/>
                        </a:rPr>
                        <m:t> </m:t>
                      </m:r>
                      <m:r>
                        <a:rPr lang="en-US" sz="1800" b="0" i="1" smtClean="0">
                          <a:latin typeface="Cambria Math" panose="02040503050406030204" pitchFamily="18" charset="0"/>
                        </a:rPr>
                        <m:t>𝑖𝑡</m:t>
                      </m:r>
                      <m:r>
                        <a:rPr lang="en-US" sz="1800" b="0" i="1" smtClean="0">
                          <a:latin typeface="Cambria Math" panose="02040503050406030204" pitchFamily="18" charset="0"/>
                        </a:rPr>
                        <m:t> </m:t>
                      </m:r>
                      <m:r>
                        <a:rPr lang="en-US" sz="1800" b="0" i="1" smtClean="0">
                          <a:latin typeface="Cambria Math" panose="02040503050406030204" pitchFamily="18" charset="0"/>
                        </a:rPr>
                        <m:t>𝑚𝑎𝑦</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𝑖𝑚𝑝𝑎𝑐𝑡</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𝑠𝑡𝑎𝑏𝑖𝑙𝑖𝑡𝑦</m:t>
                      </m:r>
                      <m:r>
                        <a:rPr lang="en-US" sz="1800" b="0" i="1" smtClean="0">
                          <a:latin typeface="Cambria Math" panose="02040503050406030204" pitchFamily="18" charset="0"/>
                        </a:rPr>
                        <m:t> </m:t>
                      </m:r>
                      <m:r>
                        <a:rPr lang="en-US" sz="1800" b="0" i="1" smtClean="0">
                          <a:latin typeface="Cambria Math" panose="02040503050406030204" pitchFamily="18" charset="0"/>
                        </a:rPr>
                        <m:t>𝑎𝑛𝑑</m:t>
                      </m:r>
                      <m:r>
                        <a:rPr lang="en-US" sz="1800" b="0" i="1" smtClean="0">
                          <a:latin typeface="Cambria Math" panose="02040503050406030204" pitchFamily="18" charset="0"/>
                        </a:rPr>
                        <m:t> </m:t>
                      </m:r>
                      <m:r>
                        <a:rPr lang="en-US" sz="1800" b="0" i="1" smtClean="0">
                          <a:latin typeface="Cambria Math" panose="02040503050406030204" pitchFamily="18" charset="0"/>
                        </a:rPr>
                        <m:t>𝑝𝑒𝑟𝑓𝑜𝑟𝑚𝑎𝑛𝑐𝑒</m:t>
                      </m:r>
                      <m:r>
                        <a:rPr lang="en-US" sz="1800" b="0" i="1" smtClean="0">
                          <a:latin typeface="Cambria Math" panose="02040503050406030204" pitchFamily="18" charset="0"/>
                        </a:rPr>
                        <m:t>    </m:t>
                      </m:r>
                    </m:oMath>
                  </m:oMathPara>
                </a14:m>
                <a:endParaRPr lang="en-US" sz="1800" dirty="0"/>
              </a:p>
            </p:txBody>
          </p:sp>
        </mc:Choice>
        <mc:Fallback>
          <p:sp>
            <p:nvSpPr>
              <p:cNvPr id="50" name="TextBox 49">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461121" y="3927670"/>
                <a:ext cx="4118721" cy="646331"/>
              </a:xfrm>
              <a:prstGeom prst="rect">
                <a:avLst/>
              </a:prstGeom>
              <a:blipFill>
                <a:blip r:embed="rId10"/>
                <a:stretch>
                  <a:fillRect l="-444" r="-95556" b="-849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1" name="TextBox 50">
                <a:extLst>
                  <a:ext uri="{FF2B5EF4-FFF2-40B4-BE49-F238E27FC236}">
                    <a16:creationId xmlns:a16="http://schemas.microsoft.com/office/drawing/2014/main" id="{370014EE-D8A3-4800-BC74-7F2D2823971C}"/>
                  </a:ext>
                </a:extLst>
              </p:cNvPr>
              <p:cNvSpPr txBox="1"/>
              <p:nvPr/>
            </p:nvSpPr>
            <p:spPr>
              <a:xfrm>
                <a:off x="76042" y="4754337"/>
                <a:ext cx="41187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𝑆𝐷𝐶</m:t>
                      </m:r>
                      <m:r>
                        <a:rPr lang="en-US" sz="1800" b="0" i="1" smtClean="0">
                          <a:latin typeface="Cambria Math" panose="02040503050406030204" pitchFamily="18" charset="0"/>
                        </a:rPr>
                        <m:t> </m:t>
                      </m:r>
                      <m:r>
                        <a:rPr lang="en-US" sz="1800" b="0" i="1" smtClean="0">
                          <a:latin typeface="Cambria Math" panose="02040503050406030204" pitchFamily="18" charset="0"/>
                        </a:rPr>
                        <m:t>𝑚𝑢𝑠𝑡</m:t>
                      </m:r>
                      <m:r>
                        <a:rPr lang="en-US" sz="1800" b="0" i="1" smtClean="0">
                          <a:latin typeface="Cambria Math" panose="02040503050406030204" pitchFamily="18" charset="0"/>
                        </a:rPr>
                        <m:t> </m:t>
                      </m:r>
                      <m:r>
                        <a:rPr lang="en-US" sz="1800" b="0" i="1" smtClean="0">
                          <a:latin typeface="Cambria Math" panose="02040503050406030204" pitchFamily="18" charset="0"/>
                        </a:rPr>
                        <m:t>𝑏𝑒</m:t>
                      </m:r>
                      <m:r>
                        <a:rPr lang="en-US" sz="1800" b="0" i="1" smtClean="0">
                          <a:latin typeface="Cambria Math" panose="02040503050406030204" pitchFamily="18" charset="0"/>
                        </a:rPr>
                        <m:t> </m:t>
                      </m:r>
                      <m:r>
                        <a:rPr lang="en-US" sz="1800" b="0" i="1" smtClean="0">
                          <a:latin typeface="Cambria Math" panose="02040503050406030204" pitchFamily="18" charset="0"/>
                        </a:rPr>
                        <m:t>𝑐h𝑜𝑜𝑠𝑒𝑛</m:t>
                      </m:r>
                      <m:r>
                        <a:rPr lang="en-US" sz="1800" b="0" i="1" smtClean="0">
                          <a:latin typeface="Cambria Math" panose="02040503050406030204" pitchFamily="18" charset="0"/>
                        </a:rPr>
                        <m:t> </m:t>
                      </m:r>
                      <m:r>
                        <a:rPr lang="en-US" sz="1800" b="0" i="1" smtClean="0">
                          <a:latin typeface="Cambria Math" panose="02040503050406030204" pitchFamily="18" charset="0"/>
                        </a:rPr>
                        <m:t>𝑠𝑜</m:t>
                      </m:r>
                      <m:r>
                        <a:rPr lang="en-US" sz="1800" b="0" i="1" smtClean="0">
                          <a:latin typeface="Cambria Math" panose="02040503050406030204" pitchFamily="18" charset="0"/>
                        </a:rPr>
                        <m:t> </m:t>
                      </m:r>
                      <m:r>
                        <a:rPr lang="en-US" sz="1800" b="0" i="1" smtClean="0">
                          <a:latin typeface="Cambria Math" panose="02040503050406030204" pitchFamily="18" charset="0"/>
                        </a:rPr>
                        <m:t>𝑡h𝑎𝑡</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p:txBody>
          </p:sp>
        </mc:Choice>
        <mc:Fallback>
          <p:sp>
            <p:nvSpPr>
              <p:cNvPr id="51" name="TextBox 50">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76042" y="4754337"/>
                <a:ext cx="4118721" cy="36933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 name="TextBox 52"/>
              <p:cNvSpPr txBox="1"/>
              <p:nvPr/>
            </p:nvSpPr>
            <p:spPr>
              <a:xfrm>
                <a:off x="3607588" y="4754337"/>
                <a:ext cx="1876155" cy="34740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𝐴</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e>
                      </m:d>
                      <m:r>
                        <a:rPr lang="en-US" sz="2000" b="0" i="1" smtClean="0">
                          <a:latin typeface="Cambria Math" panose="02040503050406030204" pitchFamily="18" charset="0"/>
                        </a:rPr>
                        <m:t>,</m:t>
                      </m:r>
                      <m:r>
                        <a:rPr lang="en-US" sz="2000" b="0" i="1" smtClean="0">
                          <a:latin typeface="Cambria Math" panose="02040503050406030204" pitchFamily="18" charset="0"/>
                        </a:rPr>
                        <m:t>𝐵</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𝑡</m:t>
                          </m:r>
                          <m:r>
                            <a:rPr lang="en-US" sz="2000" b="0" i="1" smtClean="0">
                              <a:latin typeface="Cambria Math" panose="02040503050406030204" pitchFamily="18" charset="0"/>
                            </a:rPr>
                            <m:t>)</m:t>
                          </m:r>
                        </m:e>
                      </m:d>
                    </m:oMath>
                  </m:oMathPara>
                </a14:m>
                <a:endParaRPr lang="en-US" sz="2000" dirty="0"/>
              </a:p>
            </p:txBody>
          </p:sp>
        </mc:Choice>
        <mc:Fallback>
          <p:sp>
            <p:nvSpPr>
              <p:cNvPr id="53" name="TextBox 52"/>
              <p:cNvSpPr txBox="1">
                <a:spLocks noRot="1" noChangeAspect="1" noMove="1" noResize="1" noEditPoints="1" noAdjustHandles="1" noChangeArrowheads="1" noChangeShapeType="1" noTextEdit="1"/>
              </p:cNvSpPr>
              <p:nvPr/>
            </p:nvSpPr>
            <p:spPr>
              <a:xfrm>
                <a:off x="3607588" y="4754337"/>
                <a:ext cx="1876155" cy="347403"/>
              </a:xfrm>
              <a:prstGeom prst="rect">
                <a:avLst/>
              </a:prstGeom>
              <a:blipFill>
                <a:blip r:embed="rId12"/>
                <a:stretch>
                  <a:fillRect l="-2597" b="-2631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5" name="TextBox 54">
                <a:extLst>
                  <a:ext uri="{FF2B5EF4-FFF2-40B4-BE49-F238E27FC236}">
                    <a16:creationId xmlns:a16="http://schemas.microsoft.com/office/drawing/2014/main" id="{370014EE-D8A3-4800-BC74-7F2D2823971C}"/>
                  </a:ext>
                </a:extLst>
              </p:cNvPr>
              <p:cNvSpPr txBox="1"/>
              <p:nvPr/>
            </p:nvSpPr>
            <p:spPr>
              <a:xfrm>
                <a:off x="5230048" y="4746556"/>
                <a:ext cx="41187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𝑠𝑡𝑎𝑏𝑙𝑖𝑧𝑎𝑏𝑙𝑒</m:t>
                      </m:r>
                      <m:r>
                        <a:rPr lang="en-US" sz="1800" b="0" i="1" smtClean="0">
                          <a:latin typeface="Cambria Math" panose="02040503050406030204" pitchFamily="18" charset="0"/>
                        </a:rPr>
                        <m:t> </m:t>
                      </m:r>
                      <m:r>
                        <a:rPr lang="en-US" sz="1800" b="0" i="1" smtClean="0">
                          <a:latin typeface="Cambria Math" panose="02040503050406030204" pitchFamily="18" charset="0"/>
                        </a:rPr>
                        <m:t>𝑎𝑡</m:t>
                      </m:r>
                      <m:r>
                        <a:rPr lang="en-US" sz="1800" b="0" i="1" smtClean="0">
                          <a:latin typeface="Cambria Math" panose="02040503050406030204" pitchFamily="18" charset="0"/>
                        </a:rPr>
                        <m:t> </m:t>
                      </m:r>
                      <m:r>
                        <a:rPr lang="en-US" sz="1800" b="0" i="1" smtClean="0">
                          <a:latin typeface="Cambria Math" panose="02040503050406030204" pitchFamily="18" charset="0"/>
                        </a:rPr>
                        <m:t>𝑒𝑎𝑐h</m:t>
                      </m:r>
                      <m:r>
                        <a:rPr lang="en-US" sz="1800" b="0" i="1" smtClean="0">
                          <a:latin typeface="Cambria Math" panose="02040503050406030204" pitchFamily="18" charset="0"/>
                        </a:rPr>
                        <m:t> </m:t>
                      </m:r>
                      <m:r>
                        <a:rPr lang="en-US" sz="1800" b="0" i="1" smtClean="0">
                          <a:latin typeface="Cambria Math" panose="02040503050406030204" pitchFamily="18" charset="0"/>
                        </a:rPr>
                        <m:t>𝑝𝑜𝑖𝑛𝑡</m:t>
                      </m:r>
                      <m:r>
                        <a:rPr lang="en-US" sz="1800" b="0" i="1" smtClean="0">
                          <a:latin typeface="Cambria Math" panose="02040503050406030204" pitchFamily="18" charset="0"/>
                        </a:rPr>
                        <m:t> </m:t>
                      </m:r>
                      <m:r>
                        <a:rPr lang="en-US" sz="1800" b="0" i="1" smtClean="0">
                          <a:latin typeface="Cambria Math" panose="02040503050406030204" pitchFamily="18" charset="0"/>
                        </a:rPr>
                        <m:t>𝑎𝑙𝑜𝑛𝑔</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p:txBody>
          </p:sp>
        </mc:Choice>
        <mc:Fallback>
          <p:sp>
            <p:nvSpPr>
              <p:cNvPr id="55" name="TextBox 54">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5230048" y="4746556"/>
                <a:ext cx="4118721" cy="369332"/>
              </a:xfrm>
              <a:prstGeom prst="rect">
                <a:avLst/>
              </a:prstGeom>
              <a:blipFill>
                <a:blip r:embed="rId13"/>
                <a:stretch>
                  <a:fillRect b="-1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6" name="TextBox 55">
                <a:extLst>
                  <a:ext uri="{FF2B5EF4-FFF2-40B4-BE49-F238E27FC236}">
                    <a16:creationId xmlns:a16="http://schemas.microsoft.com/office/drawing/2014/main" id="{370014EE-D8A3-4800-BC74-7F2D2823971C}"/>
                  </a:ext>
                </a:extLst>
              </p:cNvPr>
              <p:cNvSpPr txBox="1"/>
              <p:nvPr/>
            </p:nvSpPr>
            <p:spPr>
              <a:xfrm>
                <a:off x="461120" y="5071834"/>
                <a:ext cx="41187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𝑠𝑡𝑎𝑏𝑙𝑖𝑧𝑎𝑏𝑙𝑒</m:t>
                      </m:r>
                      <m:r>
                        <a:rPr lang="en-US" sz="1800" b="0" i="1" smtClean="0">
                          <a:latin typeface="Cambria Math" panose="02040503050406030204" pitchFamily="18" charset="0"/>
                        </a:rPr>
                        <m:t> </m:t>
                      </m:r>
                      <m:r>
                        <a:rPr lang="en-US" sz="1800" b="0" i="1" smtClean="0">
                          <a:latin typeface="Cambria Math" panose="02040503050406030204" pitchFamily="18" charset="0"/>
                        </a:rPr>
                        <m:t>𝑎𝑡</m:t>
                      </m:r>
                      <m:r>
                        <a:rPr lang="en-US" sz="1800" b="0" i="1" smtClean="0">
                          <a:latin typeface="Cambria Math" panose="02040503050406030204" pitchFamily="18" charset="0"/>
                        </a:rPr>
                        <m:t> </m:t>
                      </m:r>
                      <m:r>
                        <a:rPr lang="en-US" sz="1800" b="0" i="1" smtClean="0">
                          <a:latin typeface="Cambria Math" panose="02040503050406030204" pitchFamily="18" charset="0"/>
                        </a:rPr>
                        <m:t>𝑒𝑎𝑐h</m:t>
                      </m:r>
                      <m:r>
                        <a:rPr lang="en-US" sz="1800" b="0" i="1" smtClean="0">
                          <a:latin typeface="Cambria Math" panose="02040503050406030204" pitchFamily="18" charset="0"/>
                        </a:rPr>
                        <m:t> </m:t>
                      </m:r>
                      <m:r>
                        <a:rPr lang="en-US" sz="1800" b="0" i="1" smtClean="0">
                          <a:latin typeface="Cambria Math" panose="02040503050406030204" pitchFamily="18" charset="0"/>
                        </a:rPr>
                        <m:t>𝑝𝑜𝑖𝑛𝑡</m:t>
                      </m:r>
                      <m:r>
                        <a:rPr lang="en-US" sz="1800" b="0" i="1" smtClean="0">
                          <a:latin typeface="Cambria Math" panose="02040503050406030204" pitchFamily="18" charset="0"/>
                        </a:rPr>
                        <m:t> </m:t>
                      </m:r>
                      <m:r>
                        <a:rPr lang="en-US" sz="1800" b="0" i="1" smtClean="0">
                          <a:latin typeface="Cambria Math" panose="02040503050406030204" pitchFamily="18" charset="0"/>
                        </a:rPr>
                        <m:t>𝑎𝑙𝑜𝑛𝑔</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𝑡𝑟𝑎𝑗𝑒𝑐𝑡𝑜𝑟𝑦</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p:txBody>
          </p:sp>
        </mc:Choice>
        <mc:Fallback>
          <p:sp>
            <p:nvSpPr>
              <p:cNvPr id="56" name="TextBox 55">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461120" y="5071834"/>
                <a:ext cx="4118721" cy="369332"/>
              </a:xfrm>
              <a:prstGeom prst="rect">
                <a:avLst/>
              </a:prstGeom>
              <a:blipFill>
                <a:blip r:embed="rId14"/>
                <a:stretch>
                  <a:fillRect r="-25037" b="-13115"/>
                </a:stretch>
              </a:blipFill>
            </p:spPr>
            <p:txBody>
              <a:bodyPr/>
              <a:lstStyle/>
              <a:p>
                <a:r>
                  <a:rPr lang="en-US">
                    <a:noFill/>
                  </a:rPr>
                  <a:t> </a:t>
                </a:r>
              </a:p>
            </p:txBody>
          </p:sp>
        </mc:Fallback>
      </mc:AlternateContent>
    </p:spTree>
    <p:extLst>
      <p:ext uri="{BB962C8B-B14F-4D97-AF65-F5344CB8AC3E}">
        <p14:creationId xmlns:p14="http://schemas.microsoft.com/office/powerpoint/2010/main" val="151692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p:cTn id="19" dur="500" fill="hold"/>
                                        <p:tgtEl>
                                          <p:spTgt spid="46"/>
                                        </p:tgtEl>
                                        <p:attrNameLst>
                                          <p:attrName>ppt_w</p:attrName>
                                        </p:attrNameLst>
                                      </p:cBhvr>
                                      <p:tavLst>
                                        <p:tav tm="0">
                                          <p:val>
                                            <p:fltVal val="0"/>
                                          </p:val>
                                        </p:tav>
                                        <p:tav tm="100000">
                                          <p:val>
                                            <p:strVal val="#ppt_w"/>
                                          </p:val>
                                        </p:tav>
                                      </p:tavLst>
                                    </p:anim>
                                    <p:anim calcmode="lin" valueType="num">
                                      <p:cBhvr>
                                        <p:cTn id="20" dur="500" fill="hold"/>
                                        <p:tgtEl>
                                          <p:spTgt spid="46"/>
                                        </p:tgtEl>
                                        <p:attrNameLst>
                                          <p:attrName>ppt_h</p:attrName>
                                        </p:attrNameLst>
                                      </p:cBhvr>
                                      <p:tavLst>
                                        <p:tav tm="0">
                                          <p:val>
                                            <p:fltVal val="0"/>
                                          </p:val>
                                        </p:tav>
                                        <p:tav tm="100000">
                                          <p:val>
                                            <p:strVal val="#ppt_h"/>
                                          </p:val>
                                        </p:tav>
                                      </p:tavLst>
                                    </p:anim>
                                    <p:animEffect transition="in" filter="fade">
                                      <p:cBhvr>
                                        <p:cTn id="21" dur="500"/>
                                        <p:tgtEl>
                                          <p:spTgt spid="4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ppt_w</p:attrName>
                                        </p:attrNameLst>
                                      </p:cBhvr>
                                      <p:tavLst>
                                        <p:tav tm="0">
                                          <p:val>
                                            <p:fltVal val="0"/>
                                          </p:val>
                                        </p:tav>
                                        <p:tav tm="100000">
                                          <p:val>
                                            <p:strVal val="#ppt_w"/>
                                          </p:val>
                                        </p:tav>
                                      </p:tavLst>
                                    </p:anim>
                                    <p:anim calcmode="lin" valueType="num">
                                      <p:cBhvr>
                                        <p:cTn id="61" dur="500" fill="hold"/>
                                        <p:tgtEl>
                                          <p:spTgt spid="55"/>
                                        </p:tgtEl>
                                        <p:attrNameLst>
                                          <p:attrName>ppt_h</p:attrName>
                                        </p:attrNameLst>
                                      </p:cBhvr>
                                      <p:tavLst>
                                        <p:tav tm="0">
                                          <p:val>
                                            <p:fltVal val="0"/>
                                          </p:val>
                                        </p:tav>
                                        <p:tav tm="100000">
                                          <p:val>
                                            <p:strVal val="#ppt_h"/>
                                          </p:val>
                                        </p:tav>
                                      </p:tavLst>
                                    </p:anim>
                                    <p:animEffect transition="in" filter="fade">
                                      <p:cBhvr>
                                        <p:cTn id="62" dur="500"/>
                                        <p:tgtEl>
                                          <p:spTgt spid="5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56"/>
                                        </p:tgtEl>
                                        <p:attrNameLst>
                                          <p:attrName>style.visibility</p:attrName>
                                        </p:attrNameLst>
                                      </p:cBhvr>
                                      <p:to>
                                        <p:strVal val="visible"/>
                                      </p:to>
                                    </p:set>
                                    <p:anim calcmode="lin" valueType="num">
                                      <p:cBhvr>
                                        <p:cTn id="65" dur="500" fill="hold"/>
                                        <p:tgtEl>
                                          <p:spTgt spid="56"/>
                                        </p:tgtEl>
                                        <p:attrNameLst>
                                          <p:attrName>ppt_w</p:attrName>
                                        </p:attrNameLst>
                                      </p:cBhvr>
                                      <p:tavLst>
                                        <p:tav tm="0">
                                          <p:val>
                                            <p:fltVal val="0"/>
                                          </p:val>
                                        </p:tav>
                                        <p:tav tm="100000">
                                          <p:val>
                                            <p:strVal val="#ppt_w"/>
                                          </p:val>
                                        </p:tav>
                                      </p:tavLst>
                                    </p:anim>
                                    <p:anim calcmode="lin" valueType="num">
                                      <p:cBhvr>
                                        <p:cTn id="66" dur="500" fill="hold"/>
                                        <p:tgtEl>
                                          <p:spTgt spid="56"/>
                                        </p:tgtEl>
                                        <p:attrNameLst>
                                          <p:attrName>ppt_h</p:attrName>
                                        </p:attrNameLst>
                                      </p:cBhvr>
                                      <p:tavLst>
                                        <p:tav tm="0">
                                          <p:val>
                                            <p:fltVal val="0"/>
                                          </p:val>
                                        </p:tav>
                                        <p:tav tm="100000">
                                          <p:val>
                                            <p:strVal val="#ppt_h"/>
                                          </p:val>
                                        </p:tav>
                                      </p:tavLst>
                                    </p:anim>
                                    <p:animEffect transition="in" filter="fade">
                                      <p:cBhvr>
                                        <p:cTn id="6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3" grpId="0"/>
      <p:bldP spid="46" grpId="0"/>
      <p:bldP spid="47" grpId="0"/>
      <p:bldP spid="48" grpId="0"/>
      <p:bldP spid="49" grpId="0"/>
      <p:bldP spid="50" grpId="0"/>
      <p:bldP spid="51" grpId="0"/>
      <p:bldP spid="53" grpId="0"/>
      <p:bldP spid="55"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14288"/>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smtClean="0"/>
              <a:t>Overview of SDRE</a:t>
            </a:r>
            <a:endParaRPr lang="en-US" altLang="en-US" sz="4000" dirty="0"/>
          </a:p>
        </p:txBody>
      </p:sp>
      <p:sp>
        <p:nvSpPr>
          <p:cNvPr id="10" name="Slide Number Placeholder 4"/>
          <p:cNvSpPr txBox="1">
            <a:spLocks/>
          </p:cNvSpPr>
          <p:nvPr/>
        </p:nvSpPr>
        <p:spPr>
          <a:xfrm>
            <a:off x="7696200" y="6096000"/>
            <a:ext cx="1066800" cy="381000"/>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a:lstStyle>
          <a:p>
            <a:endParaRPr lang="en-US" sz="800" dirty="0">
              <a:solidFill>
                <a:schemeClr val="accent5">
                  <a:lumMod val="10000"/>
                </a:schemeClr>
              </a:solidFill>
            </a:endParaRPr>
          </a:p>
        </p:txBody>
      </p:sp>
      <mc:AlternateContent xmlns:mc="http://schemas.openxmlformats.org/markup-compatibility/2006">
        <mc:Choice xmlns:a14="http://schemas.microsoft.com/office/drawing/2010/main" Requires="a14">
          <p:sp>
            <p:nvSpPr>
              <p:cNvPr id="45" name="TextBox 44">
                <a:extLst>
                  <a:ext uri="{FF2B5EF4-FFF2-40B4-BE49-F238E27FC236}">
                    <a16:creationId xmlns:a16="http://schemas.microsoft.com/office/drawing/2014/main" id="{370014EE-D8A3-4800-BC74-7F2D2823971C}"/>
                  </a:ext>
                </a:extLst>
              </p:cNvPr>
              <p:cNvSpPr txBox="1"/>
              <p:nvPr/>
            </p:nvSpPr>
            <p:spPr>
              <a:xfrm>
                <a:off x="451644" y="1224857"/>
                <a:ext cx="293836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𝑇h𝑖𝑠</m:t>
                      </m:r>
                      <m:r>
                        <a:rPr lang="en-US" sz="1800" b="0" i="1" smtClean="0">
                          <a:latin typeface="Cambria Math" panose="02040503050406030204" pitchFamily="18" charset="0"/>
                        </a:rPr>
                        <m:t> </m:t>
                      </m:r>
                      <m:r>
                        <a:rPr lang="en-US" sz="1800" b="0" i="1" smtClean="0">
                          <a:latin typeface="Cambria Math" panose="02040503050406030204" pitchFamily="18" charset="0"/>
                        </a:rPr>
                        <m:t>𝑖𝑠𝑠𝑢𝑒</m:t>
                      </m:r>
                      <m:r>
                        <a:rPr lang="en-US" sz="1800" b="0" i="1" smtClean="0">
                          <a:latin typeface="Cambria Math" panose="02040503050406030204" pitchFamily="18" charset="0"/>
                        </a:rPr>
                        <m:t> </m:t>
                      </m:r>
                      <m:r>
                        <a:rPr lang="en-US" sz="1800" b="0" i="1" smtClean="0">
                          <a:latin typeface="Cambria Math" panose="02040503050406030204" pitchFamily="18" charset="0"/>
                        </a:rPr>
                        <m:t>𝑐𝑎𝑛</m:t>
                      </m:r>
                      <m:r>
                        <a:rPr lang="en-US" sz="1800" b="0" i="1" smtClean="0">
                          <a:latin typeface="Cambria Math" panose="02040503050406030204" pitchFamily="18" charset="0"/>
                        </a:rPr>
                        <m:t> </m:t>
                      </m:r>
                      <m:r>
                        <a:rPr lang="en-US" sz="1800" b="0" i="1" smtClean="0">
                          <a:latin typeface="Cambria Math" panose="02040503050406030204" pitchFamily="18" charset="0"/>
                        </a:rPr>
                        <m:t>𝑏𝑒</m:t>
                      </m:r>
                      <m:r>
                        <a:rPr lang="en-US" sz="1800" b="0" i="1" smtClean="0">
                          <a:latin typeface="Cambria Math" panose="02040503050406030204" pitchFamily="18" charset="0"/>
                        </a:rPr>
                        <m:t> </m:t>
                      </m:r>
                      <m:r>
                        <a:rPr lang="en-US" sz="1800" b="0" i="1" smtClean="0">
                          <a:latin typeface="Cambria Math" panose="02040503050406030204" pitchFamily="18" charset="0"/>
                        </a:rPr>
                        <m:t>𝑐𝑖𝑟𝑐𝑢𝑚𝑣𝑒𝑛𝑡𝑒𝑑</m:t>
                      </m:r>
                      <m:r>
                        <a:rPr lang="en-US" sz="1800" b="0" i="1" smtClean="0">
                          <a:latin typeface="Cambria Math" panose="02040503050406030204" pitchFamily="18" charset="0"/>
                        </a:rPr>
                        <m:t> </m:t>
                      </m:r>
                      <m:r>
                        <a:rPr lang="en-US" sz="1800" b="0" i="1" smtClean="0">
                          <a:latin typeface="Cambria Math" panose="02040503050406030204" pitchFamily="18" charset="0"/>
                        </a:rPr>
                        <m:t>𝑏𝑦</m:t>
                      </m:r>
                      <m:r>
                        <a:rPr lang="en-US" sz="1800" b="0" i="1" smtClean="0">
                          <a:latin typeface="Cambria Math" panose="02040503050406030204" pitchFamily="18" charset="0"/>
                        </a:rPr>
                        <m:t> </m:t>
                      </m:r>
                      <m:r>
                        <a:rPr lang="en-US" sz="1800" b="0" i="1" smtClean="0">
                          <a:latin typeface="Cambria Math" panose="02040503050406030204" pitchFamily="18" charset="0"/>
                        </a:rPr>
                        <m:t>𝑟𝑒𝑝𝑙𝑎𝑐𝑖𝑛𝑔</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𝐴𝑅𝐸</m:t>
                      </m:r>
                      <m:r>
                        <a:rPr lang="en-US" sz="1800" b="0" i="1" smtClean="0">
                          <a:latin typeface="Cambria Math" panose="02040503050406030204" pitchFamily="18" charset="0"/>
                        </a:rPr>
                        <m:t> </m:t>
                      </m:r>
                      <m:r>
                        <a:rPr lang="en-US" sz="1800" b="0" i="1" smtClean="0">
                          <a:latin typeface="Cambria Math" panose="02040503050406030204" pitchFamily="18" charset="0"/>
                        </a:rPr>
                        <m:t>𝑢𝑠𝑒𝑑</m:t>
                      </m:r>
                      <m:r>
                        <a:rPr lang="en-US" sz="1800" b="0" i="1" smtClean="0">
                          <a:latin typeface="Cambria Math" panose="02040503050406030204" pitchFamily="18" charset="0"/>
                        </a:rPr>
                        <m:t> </m:t>
                      </m:r>
                      <m:r>
                        <a:rPr lang="en-US" sz="1800" b="0" i="1" smtClean="0">
                          <a:latin typeface="Cambria Math" panose="02040503050406030204" pitchFamily="18" charset="0"/>
                        </a:rPr>
                        <m:t>𝑖𝑛</m:t>
                      </m:r>
                      <m:r>
                        <a:rPr lang="en-US" sz="1800" b="0" i="1" smtClean="0">
                          <a:latin typeface="Cambria Math" panose="02040503050406030204" pitchFamily="18" charset="0"/>
                        </a:rPr>
                        <m:t> </m:t>
                      </m:r>
                      <m:r>
                        <a:rPr lang="en-US" sz="1800" b="0" i="1" smtClean="0">
                          <a:latin typeface="Cambria Math" panose="02040503050406030204" pitchFamily="18" charset="0"/>
                        </a:rPr>
                        <m:t>𝑆𝐷𝑅𝐸</m:t>
                      </m:r>
                      <m:r>
                        <a:rPr lang="en-US" sz="1800" b="0" i="1" smtClean="0">
                          <a:latin typeface="Cambria Math" panose="02040503050406030204" pitchFamily="18" charset="0"/>
                        </a:rPr>
                        <m:t> </m:t>
                      </m:r>
                      <m:r>
                        <a:rPr lang="en-US" sz="1800" b="0" i="1" smtClean="0">
                          <a:latin typeface="Cambria Math" panose="02040503050406030204" pitchFamily="18" charset="0"/>
                        </a:rPr>
                        <m:t>𝑤𝑖𝑡h</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𝑑𝑖𝑓𝑓𝑒𝑟𝑒𝑛𝑡𝑖𝑎𝑙</m:t>
                      </m:r>
                      <m:r>
                        <a:rPr lang="en-US" sz="1800" b="0" i="1" smtClean="0">
                          <a:latin typeface="Cambria Math" panose="02040503050406030204" pitchFamily="18" charset="0"/>
                        </a:rPr>
                        <m:t> </m:t>
                      </m:r>
                      <m:r>
                        <a:rPr lang="en-US" sz="1800" b="0" i="1" smtClean="0">
                          <a:latin typeface="Cambria Math" panose="02040503050406030204" pitchFamily="18" charset="0"/>
                        </a:rPr>
                        <m:t>𝑅𝑖𝑐𝑐𝑎𝑡𝑖</m:t>
                      </m:r>
                      <m:r>
                        <a:rPr lang="en-US" sz="1800" b="0" i="1" smtClean="0">
                          <a:latin typeface="Cambria Math" panose="02040503050406030204" pitchFamily="18" charset="0"/>
                        </a:rPr>
                        <m:t> </m:t>
                      </m:r>
                      <m:r>
                        <a:rPr lang="en-US" sz="1800" b="0" i="1" smtClean="0">
                          <a:latin typeface="Cambria Math" panose="02040503050406030204" pitchFamily="18" charset="0"/>
                        </a:rPr>
                        <m:t>𝑒𝑞𝑢𝑎𝑡𝑖𝑜𝑛</m:t>
                      </m:r>
                      <m:r>
                        <a:rPr lang="en-US" sz="1800" b="0" i="1" smtClean="0">
                          <a:latin typeface="Cambria Math" panose="02040503050406030204" pitchFamily="18" charset="0"/>
                        </a:rPr>
                        <m:t>.  </m:t>
                      </m:r>
                    </m:oMath>
                  </m:oMathPara>
                </a14:m>
                <a:endParaRPr lang="en-US" sz="1800" dirty="0"/>
              </a:p>
            </p:txBody>
          </p:sp>
        </mc:Choice>
        <mc:Fallback>
          <p:sp>
            <p:nvSpPr>
              <p:cNvPr id="45" name="TextBox 44">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451644" y="1224857"/>
                <a:ext cx="2938366" cy="646331"/>
              </a:xfrm>
              <a:prstGeom prst="rect">
                <a:avLst/>
              </a:prstGeom>
              <a:blipFill>
                <a:blip r:embed="rId4"/>
                <a:stretch>
                  <a:fillRect l="-622" r="-157884"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370014EE-D8A3-4800-BC74-7F2D2823971C}"/>
                  </a:ext>
                </a:extLst>
              </p:cNvPr>
              <p:cNvSpPr txBox="1"/>
              <p:nvPr/>
            </p:nvSpPr>
            <p:spPr>
              <a:xfrm>
                <a:off x="451644" y="2014783"/>
                <a:ext cx="2062956"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𝐼𝑛</m:t>
                      </m:r>
                      <m:r>
                        <a:rPr lang="en-US" sz="1800" b="0" i="1" smtClean="0">
                          <a:latin typeface="Cambria Math" panose="02040503050406030204" pitchFamily="18" charset="0"/>
                        </a:rPr>
                        <m:t> </m:t>
                      </m:r>
                      <m:r>
                        <a:rPr lang="en-US" sz="1800" b="0" i="1" smtClean="0">
                          <a:latin typeface="Cambria Math" panose="02040503050406030204" pitchFamily="18" charset="0"/>
                        </a:rPr>
                        <m:t>𝑐𝑜𝑛𝑣𝑒𝑛𝑡𝑖𝑜𝑛𝑎𝑙</m:t>
                      </m:r>
                      <m:r>
                        <a:rPr lang="en-US" sz="1800" b="0" i="1" smtClean="0">
                          <a:latin typeface="Cambria Math" panose="02040503050406030204" pitchFamily="18" charset="0"/>
                        </a:rPr>
                        <m:t> </m:t>
                      </m:r>
                      <m:r>
                        <a:rPr lang="en-US" sz="1800" b="0" i="1" smtClean="0">
                          <a:latin typeface="Cambria Math" panose="02040503050406030204" pitchFamily="18" charset="0"/>
                        </a:rPr>
                        <m:t>𝑜𝑝𝑡𝑖𝑚𝑎𝑙</m:t>
                      </m:r>
                      <m:r>
                        <a:rPr lang="en-US" sz="1800" b="0" i="1" smtClean="0">
                          <a:latin typeface="Cambria Math" panose="02040503050406030204" pitchFamily="18" charset="0"/>
                        </a:rPr>
                        <m:t> </m:t>
                      </m:r>
                      <m:r>
                        <a:rPr lang="en-US" sz="1800" b="0" i="1" smtClean="0">
                          <a:latin typeface="Cambria Math" panose="02040503050406030204" pitchFamily="18" charset="0"/>
                        </a:rPr>
                        <m:t>𝑐𝑜𝑛𝑡𝑟𝑜𝑙</m:t>
                      </m:r>
                      <m:r>
                        <a:rPr lang="en-US" sz="1800" b="0" i="1" smtClean="0">
                          <a:latin typeface="Cambria Math" panose="02040503050406030204" pitchFamily="18" charset="0"/>
                        </a:rPr>
                        <m:t>, </m:t>
                      </m:r>
                      <m:r>
                        <a:rPr lang="en-US" sz="1800" b="0" i="1" smtClean="0">
                          <a:latin typeface="Cambria Math" panose="02040503050406030204" pitchFamily="18" charset="0"/>
                        </a:rPr>
                        <m:t>h𝑜𝑤𝑒𝑣𝑒𝑟</m:t>
                      </m:r>
                      <m:r>
                        <a:rPr lang="en-US" sz="1800" b="0" i="1" smtClean="0">
                          <a:latin typeface="Cambria Math" panose="02040503050406030204" pitchFamily="18" charset="0"/>
                        </a:rPr>
                        <m:t> </m:t>
                      </m:r>
                      <m:r>
                        <a:rPr lang="en-US" sz="1800" b="0" i="1" smtClean="0">
                          <a:latin typeface="Cambria Math" panose="02040503050406030204" pitchFamily="18" charset="0"/>
                        </a:rPr>
                        <m:t>𝑡h𝑖𝑠</m:t>
                      </m:r>
                      <m:r>
                        <a:rPr lang="en-US" sz="1800" b="0" i="1" smtClean="0">
                          <a:latin typeface="Cambria Math" panose="02040503050406030204" pitchFamily="18" charset="0"/>
                        </a:rPr>
                        <m:t> </m:t>
                      </m:r>
                      <m:r>
                        <a:rPr lang="en-US" sz="1800" b="0" i="1" smtClean="0">
                          <a:latin typeface="Cambria Math" panose="02040503050406030204" pitchFamily="18" charset="0"/>
                        </a:rPr>
                        <m:t>𝑒𝑞𝑢𝑎𝑡𝑖𝑜𝑛</m:t>
                      </m:r>
                      <m:r>
                        <a:rPr lang="en-US" sz="1800" b="0" i="1" smtClean="0">
                          <a:latin typeface="Cambria Math" panose="02040503050406030204" pitchFamily="18" charset="0"/>
                        </a:rPr>
                        <m:t> </m:t>
                      </m:r>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𝑖𝑛𝑡𝑒𝑔𝑟𝑎𝑡𝑒𝑑</m:t>
                      </m:r>
                      <m:r>
                        <a:rPr lang="en-US" sz="1800" b="0" i="1" smtClean="0">
                          <a:latin typeface="Cambria Math" panose="02040503050406030204" pitchFamily="18" charset="0"/>
                        </a:rPr>
                        <m:t> </m:t>
                      </m:r>
                      <m:r>
                        <a:rPr lang="en-US" sz="1800" b="0" i="1" smtClean="0">
                          <a:latin typeface="Cambria Math" panose="02040503050406030204" pitchFamily="18" charset="0"/>
                          <a:hlinkClick r:id="rId5" action="ppaction://hlinkfile"/>
                        </a:rPr>
                        <m:t>𝑏𝑎𝑐𝑘𝑤𝑜𝑟𝑑𝑠</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𝑖𝑛</m:t>
                      </m:r>
                      <m:r>
                        <a:rPr lang="en-US" sz="1800" b="0" i="1" smtClean="0">
                          <a:latin typeface="Cambria Math" panose="02040503050406030204" pitchFamily="18" charset="0"/>
                        </a:rPr>
                        <m:t> </m:t>
                      </m:r>
                      <m:r>
                        <a:rPr lang="en-US" sz="1800" b="0" i="1" smtClean="0">
                          <a:latin typeface="Cambria Math" panose="02040503050406030204" pitchFamily="18" charset="0"/>
                        </a:rPr>
                        <m:t>𝑡𝑖𝑚𝑒</m:t>
                      </m:r>
                      <m:r>
                        <a:rPr lang="en-US" sz="1800" b="0" i="1" smtClean="0">
                          <a:latin typeface="Cambria Math" panose="02040503050406030204" pitchFamily="18" charset="0"/>
                        </a:rPr>
                        <m:t>, </m:t>
                      </m:r>
                      <m:r>
                        <a:rPr lang="en-US" sz="1800" b="0" i="1" smtClean="0">
                          <a:latin typeface="Cambria Math" panose="02040503050406030204" pitchFamily="18" charset="0"/>
                        </a:rPr>
                        <m:t>𝑎𝑛𝑑</m:t>
                      </m:r>
                      <m:r>
                        <a:rPr lang="en-US" sz="1800" b="0" i="1" smtClean="0">
                          <a:latin typeface="Cambria Math" panose="02040503050406030204" pitchFamily="18" charset="0"/>
                        </a:rPr>
                        <m:t> </m:t>
                      </m:r>
                      <m:r>
                        <a:rPr lang="en-US" sz="1800" b="0" i="1" smtClean="0">
                          <a:latin typeface="Cambria Math" panose="02040503050406030204" pitchFamily="18" charset="0"/>
                        </a:rPr>
                        <m:t>𝑡h𝑖𝑠</m:t>
                      </m:r>
                      <m:r>
                        <a:rPr lang="en-US" sz="1800" b="0" i="1" smtClean="0">
                          <a:latin typeface="Cambria Math" panose="02040503050406030204" pitchFamily="18" charset="0"/>
                        </a:rPr>
                        <m:t> </m:t>
                      </m:r>
                      <m:r>
                        <a:rPr lang="en-US" sz="1800" b="0" i="1" smtClean="0">
                          <a:latin typeface="Cambria Math" panose="02040503050406030204" pitchFamily="18" charset="0"/>
                        </a:rPr>
                        <m:t>𝑎𝑝𝑝𝑟𝑜𝑎𝑐h</m:t>
                      </m:r>
                      <m:r>
                        <a:rPr lang="en-US" sz="1800" b="0" i="1" smtClean="0">
                          <a:latin typeface="Cambria Math" panose="02040503050406030204" pitchFamily="18" charset="0"/>
                        </a:rPr>
                        <m:t> </m:t>
                      </m:r>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𝑡h𝑒𝑟𝑒𝑓𝑜𝑟𝑒</m:t>
                      </m:r>
                      <m:r>
                        <a:rPr lang="en-US" sz="1800" b="0" i="1" smtClean="0">
                          <a:latin typeface="Cambria Math" panose="02040503050406030204" pitchFamily="18" charset="0"/>
                        </a:rPr>
                        <m:t> </m:t>
                      </m:r>
                      <m:r>
                        <a:rPr lang="en-US" sz="1800" b="0" i="1" smtClean="0">
                          <a:latin typeface="Cambria Math" panose="02040503050406030204" pitchFamily="18" charset="0"/>
                        </a:rPr>
                        <m:t>𝑛𝑜𝑡</m:t>
                      </m:r>
                      <m:r>
                        <a:rPr lang="en-US" sz="1800" b="0" i="1" smtClean="0">
                          <a:latin typeface="Cambria Math" panose="02040503050406030204" pitchFamily="18" charset="0"/>
                        </a:rPr>
                        <m:t> </m:t>
                      </m:r>
                      <m:r>
                        <a:rPr lang="en-US" sz="1800" b="0" i="1" smtClean="0">
                          <a:latin typeface="Cambria Math" panose="02040503050406030204" pitchFamily="18" charset="0"/>
                        </a:rPr>
                        <m:t>𝑓𝑒𝑎𝑠𝑖𝑏𝑙𝑒</m:t>
                      </m:r>
                      <m:r>
                        <a:rPr lang="en-US" sz="1800" b="0" i="1" smtClean="0">
                          <a:latin typeface="Cambria Math" panose="02040503050406030204" pitchFamily="18" charset="0"/>
                        </a:rPr>
                        <m:t> </m:t>
                      </m:r>
                      <m:r>
                        <a:rPr lang="en-US" sz="1800" b="0" i="1" smtClean="0">
                          <a:latin typeface="Cambria Math" panose="02040503050406030204" pitchFamily="18" charset="0"/>
                        </a:rPr>
                        <m:t>𝑖𝑛</m:t>
                      </m:r>
                      <m:r>
                        <a:rPr lang="en-US" sz="1800" b="0" i="1" smtClean="0">
                          <a:latin typeface="Cambria Math" panose="02040503050406030204" pitchFamily="18" charset="0"/>
                        </a:rPr>
                        <m:t> </m:t>
                      </m:r>
                      <m:r>
                        <a:rPr lang="en-US" sz="1800" b="0" i="1" smtClean="0">
                          <a:latin typeface="Cambria Math" panose="02040503050406030204" pitchFamily="18" charset="0"/>
                        </a:rPr>
                        <m:t>𝑐𝑎𝑠𝑒𝑠</m:t>
                      </m:r>
                      <m:r>
                        <a:rPr lang="en-US" sz="1800" b="0" i="1" smtClean="0">
                          <a:latin typeface="Cambria Math" panose="02040503050406030204" pitchFamily="18" charset="0"/>
                        </a:rPr>
                        <m:t> </m:t>
                      </m:r>
                      <m:r>
                        <a:rPr lang="en-US" sz="1800" b="0" i="1" smtClean="0">
                          <a:latin typeface="Cambria Math" panose="02040503050406030204" pitchFamily="18" charset="0"/>
                        </a:rPr>
                        <m:t>𝑤h𝑒𝑟𝑒</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𝑓𝑢𝑡𝑢𝑟𝑒</m:t>
                      </m:r>
                      <m:r>
                        <a:rPr lang="en-US" sz="1800" b="0" i="1" smtClean="0">
                          <a:latin typeface="Cambria Math" panose="02040503050406030204" pitchFamily="18" charset="0"/>
                        </a:rPr>
                        <m:t> </m:t>
                      </m:r>
                    </m:oMath>
                  </m:oMathPara>
                </a14:m>
                <a:endParaRPr lang="en-US" sz="1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𝑠𝑡𝑎𝑡𝑒</m:t>
                      </m:r>
                      <m:r>
                        <a:rPr lang="en-US" sz="1800" i="1" smtClean="0">
                          <a:latin typeface="Cambria Math" panose="02040503050406030204" pitchFamily="18" charset="0"/>
                        </a:rPr>
                        <m:t> </m:t>
                      </m:r>
                      <m:r>
                        <a:rPr lang="en-US" sz="1800" b="0" i="1" smtClean="0">
                          <a:latin typeface="Cambria Math" panose="02040503050406030204" pitchFamily="18" charset="0"/>
                        </a:rPr>
                        <m:t>𝑖𝑠</m:t>
                      </m:r>
                      <m:r>
                        <a:rPr lang="en-US" sz="1800" b="0" i="1" smtClean="0">
                          <a:latin typeface="Cambria Math" panose="02040503050406030204" pitchFamily="18" charset="0"/>
                        </a:rPr>
                        <m:t> </m:t>
                      </m:r>
                      <m:r>
                        <a:rPr lang="en-US" sz="1800" b="0" i="1" smtClean="0">
                          <a:latin typeface="Cambria Math" panose="02040503050406030204" pitchFamily="18" charset="0"/>
                        </a:rPr>
                        <m:t>𝑢𝑛𝑘𝑛𝑜𝑤𝑛</m:t>
                      </m:r>
                      <m:r>
                        <a:rPr lang="en-US" sz="1800" b="0" i="1" smtClean="0">
                          <a:latin typeface="Cambria Math" panose="02040503050406030204" pitchFamily="18" charset="0"/>
                        </a:rPr>
                        <m:t>.</m:t>
                      </m:r>
                    </m:oMath>
                  </m:oMathPara>
                </a14:m>
                <a:endParaRPr lang="en-US" sz="1800" dirty="0"/>
              </a:p>
            </p:txBody>
          </p:sp>
        </mc:Choice>
        <mc:Fallback>
          <p:sp>
            <p:nvSpPr>
              <p:cNvPr id="18" name="TextBox 17">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451644" y="2014783"/>
                <a:ext cx="2062956" cy="923330"/>
              </a:xfrm>
              <a:prstGeom prst="rect">
                <a:avLst/>
              </a:prstGeom>
              <a:blipFill>
                <a:blip r:embed="rId6"/>
                <a:stretch>
                  <a:fillRect r="-3085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Rectangle 3"/>
              <p:cNvSpPr/>
              <p:nvPr/>
            </p:nvSpPr>
            <p:spPr>
              <a:xfrm>
                <a:off x="451643" y="3429994"/>
                <a:ext cx="2413277" cy="9233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𝐴𝑛</m:t>
                      </m:r>
                      <m:r>
                        <a:rPr lang="en-US" sz="1800" i="1" smtClean="0">
                          <a:latin typeface="Cambria Math" panose="02040503050406030204" pitchFamily="18" charset="0"/>
                        </a:rPr>
                        <m:t> </m:t>
                      </m:r>
                      <m:r>
                        <a:rPr lang="en-US" sz="1800" i="1" smtClean="0">
                          <a:latin typeface="Cambria Math" panose="02040503050406030204" pitchFamily="18" charset="0"/>
                        </a:rPr>
                        <m:t>𝑎𝑑</m:t>
                      </m:r>
                      <m:r>
                        <a:rPr lang="en-US" sz="1800" i="1" smtClean="0">
                          <a:latin typeface="Cambria Math" panose="02040503050406030204" pitchFamily="18" charset="0"/>
                        </a:rPr>
                        <m:t> </m:t>
                      </m:r>
                      <m:r>
                        <a:rPr lang="en-US" sz="1800" i="1" smtClean="0">
                          <a:latin typeface="Cambria Math" panose="02040503050406030204" pitchFamily="18" charset="0"/>
                        </a:rPr>
                        <m:t>h𝑜𝑐</m:t>
                      </m:r>
                      <m:r>
                        <a:rPr lang="en-US" sz="1800" i="1" smtClean="0">
                          <a:latin typeface="Cambria Math" panose="02040503050406030204" pitchFamily="18" charset="0"/>
                        </a:rPr>
                        <m:t> </m:t>
                      </m:r>
                      <m:r>
                        <a:rPr lang="en-US" sz="1800" i="1" smtClean="0">
                          <a:latin typeface="Cambria Math" panose="02040503050406030204" pitchFamily="18" charset="0"/>
                        </a:rPr>
                        <m:t>𝑠𝑜𝑙𝑢𝑡𝑖𝑜𝑛</m:t>
                      </m:r>
                      <m:r>
                        <a:rPr lang="en-US" sz="1800" i="1" smtClean="0">
                          <a:latin typeface="Cambria Math" panose="02040503050406030204" pitchFamily="18" charset="0"/>
                        </a:rPr>
                        <m:t> </m:t>
                      </m:r>
                      <m:r>
                        <a:rPr lang="en-US" sz="1800" i="1" smtClean="0">
                          <a:latin typeface="Cambria Math" panose="02040503050406030204" pitchFamily="18" charset="0"/>
                        </a:rPr>
                        <m:t>𝑡𝑜</m:t>
                      </m:r>
                      <m:r>
                        <a:rPr lang="en-US" sz="1800" i="1" smtClean="0">
                          <a:latin typeface="Cambria Math" panose="02040503050406030204" pitchFamily="18" charset="0"/>
                        </a:rPr>
                        <m:t> </m:t>
                      </m:r>
                      <m:r>
                        <a:rPr lang="en-US" sz="1800" i="1" smtClean="0">
                          <a:latin typeface="Cambria Math" panose="02040503050406030204" pitchFamily="18" charset="0"/>
                        </a:rPr>
                        <m:t>𝑡h𝑒</m:t>
                      </m:r>
                      <m:r>
                        <a:rPr lang="en-US" sz="1800" i="1" smtClean="0">
                          <a:latin typeface="Cambria Math" panose="02040503050406030204" pitchFamily="18" charset="0"/>
                        </a:rPr>
                        <m:t> </m:t>
                      </m:r>
                      <m:r>
                        <a:rPr lang="en-US" sz="1800" i="1" smtClean="0">
                          <a:latin typeface="Cambria Math" panose="02040503050406030204" pitchFamily="18" charset="0"/>
                        </a:rPr>
                        <m:t>𝑟𝑒𝑞𝑢𝑖𝑟𝑒𝑚𝑒𝑛𝑡</m:t>
                      </m:r>
                      <m:r>
                        <a:rPr lang="en-US" sz="1800" i="1" smtClean="0">
                          <a:latin typeface="Cambria Math" panose="02040503050406030204" pitchFamily="18" charset="0"/>
                        </a:rPr>
                        <m:t> </m:t>
                      </m:r>
                      <m:r>
                        <a:rPr lang="en-US" sz="1800" i="1" smtClean="0">
                          <a:latin typeface="Cambria Math" panose="02040503050406030204" pitchFamily="18" charset="0"/>
                        </a:rPr>
                        <m:t>𝑓𝑜𝑟</m:t>
                      </m:r>
                      <m:r>
                        <a:rPr lang="en-US" sz="1800" i="1" smtClean="0">
                          <a:latin typeface="Cambria Math" panose="02040503050406030204" pitchFamily="18" charset="0"/>
                        </a:rPr>
                        <m:t> </m:t>
                      </m:r>
                      <m:r>
                        <a:rPr lang="en-US" sz="1800" i="1" smtClean="0">
                          <a:latin typeface="Cambria Math" panose="02040503050406030204" pitchFamily="18" charset="0"/>
                        </a:rPr>
                        <m:t>𝑏𝑎𝑐𝑘𝑤𝑎𝑟𝑑𝑠</m:t>
                      </m:r>
                      <m:r>
                        <a:rPr lang="en-US" sz="1800" i="1" smtClean="0">
                          <a:latin typeface="Cambria Math" panose="02040503050406030204" pitchFamily="18" charset="0"/>
                        </a:rPr>
                        <m:t>-</m:t>
                      </m:r>
                      <m:r>
                        <a:rPr lang="en-US" sz="1800" i="1" smtClean="0">
                          <a:latin typeface="Cambria Math" panose="02040503050406030204" pitchFamily="18" charset="0"/>
                        </a:rPr>
                        <m:t>𝑖𝑛</m:t>
                      </m:r>
                      <m:r>
                        <a:rPr lang="en-US" sz="1800" b="0" i="1" smtClean="0">
                          <a:latin typeface="Cambria Math" panose="02040503050406030204" pitchFamily="18" charset="0"/>
                        </a:rPr>
                        <m:t> </m:t>
                      </m:r>
                      <m:r>
                        <a:rPr lang="en-US" sz="1800" i="1" smtClean="0">
                          <a:latin typeface="Cambria Math" panose="02040503050406030204" pitchFamily="18" charset="0"/>
                        </a:rPr>
                        <m:t>𝑡𝑖𝑚𝑒</m:t>
                      </m:r>
                      <m:r>
                        <a:rPr lang="en-US" sz="1800" i="1" smtClean="0">
                          <a:latin typeface="Cambria Math" panose="02040503050406030204" pitchFamily="18" charset="0"/>
                        </a:rPr>
                        <m:t> </m:t>
                      </m:r>
                      <m:r>
                        <a:rPr lang="en-US" sz="1800" i="1">
                          <a:latin typeface="Cambria Math" panose="02040503050406030204" pitchFamily="18" charset="0"/>
                        </a:rPr>
                        <m:t>𝑖𝑛𝑡𝑒𝑔𝑟𝑎𝑡𝑖𝑜𝑛</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m:t>
                      </m:r>
                      <m:r>
                        <a:rPr lang="en-US" sz="1800" i="1">
                          <a:latin typeface="Cambria Math" panose="02040503050406030204" pitchFamily="18" charset="0"/>
                        </a:rPr>
                        <m:t>𝑡h𝑒</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𝑑𝑖𝑓𝑓𝑒𝑟𝑒𝑛𝑡𝑖𝑎𝑙</m:t>
                      </m:r>
                      <m:r>
                        <a:rPr lang="en-US" sz="1800" i="1">
                          <a:latin typeface="Cambria Math" panose="02040503050406030204" pitchFamily="18" charset="0"/>
                        </a:rPr>
                        <m:t> </m:t>
                      </m:r>
                      <m:r>
                        <a:rPr lang="en-US" sz="1800" i="1">
                          <a:latin typeface="Cambria Math" panose="02040503050406030204" pitchFamily="18" charset="0"/>
                        </a:rPr>
                        <m:t>𝑅𝑖𝑐𝑐𝑎𝑡𝑖</m:t>
                      </m:r>
                      <m:r>
                        <a:rPr lang="en-US" sz="1800" i="1">
                          <a:latin typeface="Cambria Math" panose="02040503050406030204" pitchFamily="18" charset="0"/>
                        </a:rPr>
                        <m:t> </m:t>
                      </m:r>
                      <m:r>
                        <a:rPr lang="en-US" sz="1800" i="1">
                          <a:latin typeface="Cambria Math" panose="02040503050406030204" pitchFamily="18" charset="0"/>
                        </a:rPr>
                        <m:t>𝑒𝑞𝑢𝑎𝑡𝑖𝑜𝑛</m:t>
                      </m:r>
                      <m:r>
                        <a:rPr lang="en-US" sz="1800" i="1">
                          <a:latin typeface="Cambria Math" panose="02040503050406030204" pitchFamily="18" charset="0"/>
                        </a:rPr>
                        <m:t> </m:t>
                      </m:r>
                      <m:r>
                        <a:rPr lang="en-US" sz="1800" i="1">
                          <a:latin typeface="Cambria Math" panose="02040503050406030204" pitchFamily="18" charset="0"/>
                        </a:rPr>
                        <m:t>𝑖𝑠</m:t>
                      </m:r>
                      <m:r>
                        <a:rPr lang="en-US" sz="1800" i="1">
                          <a:latin typeface="Cambria Math" panose="02040503050406030204" pitchFamily="18" charset="0"/>
                        </a:rPr>
                        <m:t> </m:t>
                      </m:r>
                      <m:r>
                        <a:rPr lang="en-US" sz="1800" i="1">
                          <a:latin typeface="Cambria Math" panose="02040503050406030204" pitchFamily="18" charset="0"/>
                        </a:rPr>
                        <m:t>𝑝𝑟𝑜𝑝𝑜𝑠𝑒</m:t>
                      </m:r>
                      <m:r>
                        <a:rPr lang="en-US" sz="1800" i="1">
                          <a:latin typeface="Cambria Math" panose="02040503050406030204" pitchFamily="18" charset="0"/>
                        </a:rPr>
                        <m:t>, </m:t>
                      </m:r>
                      <m:r>
                        <a:rPr lang="en-US" sz="1800" i="1">
                          <a:latin typeface="Cambria Math" panose="02040503050406030204" pitchFamily="18" charset="0"/>
                        </a:rPr>
                        <m:t>𝑤h𝑒𝑟𝑒</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𝑑𝑖𝑓𝑓𝑒𝑟𝑒𝑛𝑡𝑖𝑎𝑙</m:t>
                      </m:r>
                      <m:r>
                        <a:rPr lang="en-US" sz="1800" i="1">
                          <a:latin typeface="Cambria Math" panose="02040503050406030204" pitchFamily="18" charset="0"/>
                        </a:rPr>
                        <m:t> </m:t>
                      </m:r>
                      <m:r>
                        <a:rPr lang="en-US" sz="1800" i="1">
                          <a:latin typeface="Cambria Math" panose="02040503050406030204" pitchFamily="18" charset="0"/>
                        </a:rPr>
                        <m:t>𝑅𝑖𝑐𝑐𝑎𝑡𝑖</m:t>
                      </m:r>
                      <m:r>
                        <a:rPr lang="en-US" sz="1800" i="1">
                          <a:latin typeface="Cambria Math" panose="02040503050406030204" pitchFamily="18" charset="0"/>
                        </a:rPr>
                        <m:t> </m:t>
                      </m:r>
                      <m:r>
                        <a:rPr lang="en-US" sz="1800" i="1">
                          <a:latin typeface="Cambria Math" panose="02040503050406030204" pitchFamily="18" charset="0"/>
                        </a:rPr>
                        <m:t>𝑒𝑞𝑢𝑎𝑡𝑖𝑜𝑛</m:t>
                      </m:r>
                      <m:r>
                        <a:rPr lang="en-US" sz="1800" i="1">
                          <a:latin typeface="Cambria Math" panose="02040503050406030204" pitchFamily="18" charset="0"/>
                        </a:rPr>
                        <m:t> </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𝑖𝑠</m:t>
                      </m:r>
                      <m:r>
                        <a:rPr lang="en-US" sz="1800" i="1">
                          <a:latin typeface="Cambria Math" panose="02040503050406030204" pitchFamily="18" charset="0"/>
                        </a:rPr>
                        <m:t> </m:t>
                      </m:r>
                      <m:r>
                        <a:rPr lang="en-US" sz="1800" i="1">
                          <a:latin typeface="Cambria Math" panose="02040503050406030204" pitchFamily="18" charset="0"/>
                        </a:rPr>
                        <m:t>𝑖𝑛𝑡𝑒𝑔𝑟𝑎𝑡𝑒𝑑</m:t>
                      </m:r>
                      <m:r>
                        <a:rPr lang="en-US" sz="1800" i="1">
                          <a:latin typeface="Cambria Math" panose="02040503050406030204" pitchFamily="18" charset="0"/>
                        </a:rPr>
                        <m:t> </m:t>
                      </m:r>
                      <m:r>
                        <a:rPr lang="en-US" sz="1800" i="1">
                          <a:latin typeface="Cambria Math" panose="02040503050406030204" pitchFamily="18" charset="0"/>
                        </a:rPr>
                        <m:t>𝑓𝑜𝑟𝑤𝑎𝑟𝑑</m:t>
                      </m:r>
                      <m:r>
                        <a:rPr lang="en-US" sz="1800" b="0" i="1" smtClean="0">
                          <a:latin typeface="Cambria Math" panose="02040503050406030204" pitchFamily="18" charset="0"/>
                        </a:rPr>
                        <m:t> </m:t>
                      </m:r>
                      <m:r>
                        <a:rPr lang="en-US" sz="1800" b="0" i="1" smtClean="0">
                          <a:latin typeface="Cambria Math" panose="02040503050406030204" pitchFamily="18" charset="0"/>
                        </a:rPr>
                        <m:t>𝑖𝑛</m:t>
                      </m:r>
                      <m:r>
                        <a:rPr lang="en-US" sz="1800" b="0" i="1" smtClean="0">
                          <a:latin typeface="Cambria Math" panose="02040503050406030204" pitchFamily="18" charset="0"/>
                        </a:rPr>
                        <m:t> </m:t>
                      </m:r>
                      <m:r>
                        <a:rPr lang="en-US" sz="1800" b="0" i="1" smtClean="0">
                          <a:latin typeface="Cambria Math" panose="02040503050406030204" pitchFamily="18" charset="0"/>
                        </a:rPr>
                        <m:t>𝑡𝑖𝑚𝑒</m:t>
                      </m:r>
                      <m:r>
                        <a:rPr lang="en-US" sz="1800" b="0" i="1" smtClean="0">
                          <a:latin typeface="Cambria Math" panose="02040503050406030204" pitchFamily="18" charset="0"/>
                        </a:rPr>
                        <m:t>, </m:t>
                      </m:r>
                      <m:r>
                        <a:rPr lang="en-US" sz="1800" b="0" i="1" smtClean="0">
                          <a:latin typeface="Cambria Math" panose="02040503050406030204" pitchFamily="18" charset="0"/>
                        </a:rPr>
                        <m:t>𝑘𝑛𝑜𝑤𝑛</m:t>
                      </m:r>
                      <m:r>
                        <a:rPr lang="en-US" sz="1800" b="0" i="1" smtClean="0">
                          <a:latin typeface="Cambria Math" panose="02040503050406030204" pitchFamily="18" charset="0"/>
                        </a:rPr>
                        <m:t> </m:t>
                      </m:r>
                      <m:r>
                        <a:rPr lang="en-US" sz="1800" b="0" i="1" smtClean="0">
                          <a:latin typeface="Cambria Math" panose="02040503050406030204" pitchFamily="18" charset="0"/>
                        </a:rPr>
                        <m:t>𝑎𝑠</m:t>
                      </m:r>
                      <m:r>
                        <a:rPr lang="en-US" sz="1800" b="0" i="1" smtClean="0">
                          <a:latin typeface="Cambria Math" panose="02040503050406030204" pitchFamily="18" charset="0"/>
                        </a:rPr>
                        <m:t> (</m:t>
                      </m:r>
                      <m:r>
                        <a:rPr lang="en-US" sz="1800" b="0" i="1" smtClean="0">
                          <a:latin typeface="Cambria Math" panose="02040503050406030204" pitchFamily="18" charset="0"/>
                        </a:rPr>
                        <m:t>𝐹𝑃𝑅𝐸</m:t>
                      </m:r>
                      <m:r>
                        <a:rPr lang="en-US" sz="1800" b="0" i="1" smtClean="0">
                          <a:latin typeface="Cambria Math" panose="02040503050406030204" pitchFamily="18" charset="0"/>
                        </a:rPr>
                        <m:t>)</m:t>
                      </m:r>
                    </m:oMath>
                  </m:oMathPara>
                </a14:m>
                <a:endParaRPr lang="en-US" sz="1800" dirty="0"/>
              </a:p>
            </p:txBody>
          </p:sp>
        </mc:Choice>
        <mc:Fallback>
          <p:sp>
            <p:nvSpPr>
              <p:cNvPr id="4" name="Rectangle 3"/>
              <p:cNvSpPr>
                <a:spLocks noRot="1" noChangeAspect="1" noMove="1" noResize="1" noEditPoints="1" noAdjustHandles="1" noChangeArrowheads="1" noChangeShapeType="1" noTextEdit="1"/>
              </p:cNvSpPr>
              <p:nvPr/>
            </p:nvSpPr>
            <p:spPr>
              <a:xfrm>
                <a:off x="451643" y="3429994"/>
                <a:ext cx="2413277" cy="923330"/>
              </a:xfrm>
              <a:prstGeom prst="rect">
                <a:avLst/>
              </a:prstGeom>
              <a:blipFill>
                <a:blip r:embed="rId7"/>
                <a:stretch>
                  <a:fillRect l="-758" r="-254040" b="-5298"/>
                </a:stretch>
              </a:blipFill>
            </p:spPr>
            <p:txBody>
              <a:bodyPr/>
              <a:lstStyle/>
              <a:p>
                <a:r>
                  <a:rPr lang="en-US">
                    <a:noFill/>
                  </a:rPr>
                  <a:t> </a:t>
                </a:r>
              </a:p>
            </p:txBody>
          </p:sp>
        </mc:Fallback>
      </mc:AlternateContent>
      <p:sp>
        <p:nvSpPr>
          <p:cNvPr id="21" name="Rectangle 2"/>
          <p:cNvSpPr txBox="1">
            <a:spLocks noChangeArrowheads="1"/>
          </p:cNvSpPr>
          <p:nvPr/>
        </p:nvSpPr>
        <p:spPr bwMode="auto">
          <a:xfrm>
            <a:off x="335180" y="3081708"/>
            <a:ext cx="4358840" cy="344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2000" dirty="0" smtClean="0"/>
              <a:t>Anna </a:t>
            </a:r>
            <a:r>
              <a:rPr lang="en-US" altLang="en-US" sz="2000" dirty="0" err="1"/>
              <a:t>P</a:t>
            </a:r>
            <a:r>
              <a:rPr lang="en-US" altLang="en-US" sz="2000" dirty="0" err="1" smtClean="0"/>
              <a:t>rach</a:t>
            </a:r>
            <a:r>
              <a:rPr lang="en-US" altLang="en-US" sz="2000" dirty="0" smtClean="0"/>
              <a:t> &amp; Dennis S. Bernstein  </a:t>
            </a:r>
            <a:endParaRPr lang="en-US" altLang="en-US" sz="2000" dirty="0"/>
          </a:p>
        </p:txBody>
      </p:sp>
      <p:sp>
        <p:nvSpPr>
          <p:cNvPr id="22" name="Rectangle 2"/>
          <p:cNvSpPr txBox="1">
            <a:spLocks noChangeArrowheads="1"/>
          </p:cNvSpPr>
          <p:nvPr/>
        </p:nvSpPr>
        <p:spPr bwMode="auto">
          <a:xfrm>
            <a:off x="335180" y="4442428"/>
            <a:ext cx="2785840" cy="344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2000" dirty="0" smtClean="0"/>
              <a:t>Ahmed </a:t>
            </a:r>
            <a:r>
              <a:rPr lang="en-US" altLang="en-US" sz="2000" dirty="0" err="1" smtClean="0"/>
              <a:t>Khamis.PhD</a:t>
            </a:r>
            <a:r>
              <a:rPr lang="en-US" altLang="en-US" sz="2000" dirty="0" smtClean="0"/>
              <a:t>  </a:t>
            </a:r>
            <a:endParaRPr lang="en-US" altLang="en-US" sz="2000" dirty="0"/>
          </a:p>
        </p:txBody>
      </p:sp>
      <mc:AlternateContent xmlns:mc="http://schemas.openxmlformats.org/markup-compatibility/2006">
        <mc:Choice xmlns:a14="http://schemas.microsoft.com/office/drawing/2010/main" Requires="a14">
          <p:sp>
            <p:nvSpPr>
              <p:cNvPr id="24" name="Rectangle 23"/>
              <p:cNvSpPr/>
              <p:nvPr/>
            </p:nvSpPr>
            <p:spPr>
              <a:xfrm>
                <a:off x="451643" y="4778951"/>
                <a:ext cx="1072357" cy="17543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𝑇</m:t>
                      </m:r>
                      <m:r>
                        <a:rPr lang="en-US" sz="1800" i="1">
                          <a:latin typeface="Cambria Math" panose="02040503050406030204" pitchFamily="18" charset="0"/>
                        </a:rPr>
                        <m:t>h𝑒</m:t>
                      </m:r>
                      <m:r>
                        <a:rPr lang="en-US" sz="1800" i="1">
                          <a:latin typeface="Cambria Math" panose="02040503050406030204" pitchFamily="18" charset="0"/>
                        </a:rPr>
                        <m:t> </m:t>
                      </m:r>
                      <m:d>
                        <m:dPr>
                          <m:ctrlPr>
                            <a:rPr lang="en-US" sz="1800" i="1">
                              <a:latin typeface="Cambria Math" panose="02040503050406030204" pitchFamily="18" charset="0"/>
                            </a:rPr>
                          </m:ctrlPr>
                        </m:dPr>
                        <m:e>
                          <m:r>
                            <a:rPr lang="en-US" sz="1800" i="1">
                              <a:latin typeface="Cambria Math" panose="02040503050406030204" pitchFamily="18" charset="0"/>
                            </a:rPr>
                            <m:t>𝑆𝐷𝐷𝑅𝐸</m:t>
                          </m:r>
                        </m:e>
                      </m:d>
                      <m:r>
                        <a:rPr lang="en-US" sz="1800" b="0" i="1" smtClean="0">
                          <a:latin typeface="Cambria Math" panose="02040503050406030204" pitchFamily="18" charset="0"/>
                        </a:rPr>
                        <m:t> </m:t>
                      </m:r>
                      <m:r>
                        <a:rPr lang="en-US" sz="1800" i="1">
                          <a:latin typeface="Cambria Math" panose="02040503050406030204" pitchFamily="18" charset="0"/>
                        </a:rPr>
                        <m:t>𝑏𝑎𝑠𝑒𝑑</m:t>
                      </m:r>
                      <m:r>
                        <a:rPr lang="en-US" sz="1800" i="1">
                          <a:latin typeface="Cambria Math" panose="02040503050406030204" pitchFamily="18" charset="0"/>
                        </a:rPr>
                        <m:t> </m:t>
                      </m:r>
                      <m:r>
                        <a:rPr lang="en-US" sz="1800" i="1">
                          <a:latin typeface="Cambria Math" panose="02040503050406030204" pitchFamily="18" charset="0"/>
                        </a:rPr>
                        <m:t>𝑜𝑛</m:t>
                      </m:r>
                      <m:r>
                        <a:rPr lang="en-US" sz="1800" i="1">
                          <a:latin typeface="Cambria Math" panose="02040503050406030204" pitchFamily="18" charset="0"/>
                        </a:rPr>
                        <m:t> </m:t>
                      </m:r>
                      <m:r>
                        <a:rPr lang="en-US" sz="1800" i="1">
                          <a:latin typeface="Cambria Math" panose="02040503050406030204" pitchFamily="18" charset="0"/>
                        </a:rPr>
                        <m:t>𝑎</m:t>
                      </m:r>
                      <m:r>
                        <a:rPr lang="en-US" sz="1800" i="1">
                          <a:latin typeface="Cambria Math" panose="02040503050406030204" pitchFamily="18" charset="0"/>
                        </a:rPr>
                        <m:t> </m:t>
                      </m:r>
                      <m:r>
                        <a:rPr lang="en-US" sz="1800" i="1">
                          <a:latin typeface="Cambria Math" panose="02040503050406030204" pitchFamily="18" charset="0"/>
                        </a:rPr>
                        <m:t>𝑐h𝑎𝑛𝑔𝑒</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m:t>
                      </m:r>
                      <m:r>
                        <a:rPr lang="en-US" sz="1800" i="1">
                          <a:latin typeface="Cambria Math" panose="02040503050406030204" pitchFamily="18" charset="0"/>
                        </a:rPr>
                        <m:t>𝑣𝑎𝑟𝑖𝑎𝑏𝑙𝑒</m:t>
                      </m:r>
                      <m:r>
                        <a:rPr lang="en-US" sz="1800" i="1">
                          <a:latin typeface="Cambria Math" panose="02040503050406030204" pitchFamily="18" charset="0"/>
                        </a:rPr>
                        <m:t>,</m:t>
                      </m:r>
                      <m:r>
                        <a:rPr lang="en-US" sz="1800" i="1">
                          <a:latin typeface="Cambria Math" panose="02040503050406030204" pitchFamily="18" charset="0"/>
                        </a:rPr>
                        <m:t>𝑡h𝑎𝑡</m:t>
                      </m:r>
                      <m:r>
                        <a:rPr lang="en-US" sz="1800" i="1">
                          <a:latin typeface="Cambria Math" panose="02040503050406030204" pitchFamily="18" charset="0"/>
                        </a:rPr>
                        <m:t> </m:t>
                      </m:r>
                      <m:r>
                        <a:rPr lang="en-US" sz="1800" i="1">
                          <a:latin typeface="Cambria Math" panose="02040503050406030204" pitchFamily="18" charset="0"/>
                        </a:rPr>
                        <m:t>𝑐𝑜𝑛𝑣𝑒𝑟𝑡𝑠</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𝑑𝑖</m:t>
                      </m:r>
                      <m:r>
                        <a:rPr lang="en-US" sz="1800" i="1">
                          <a:latin typeface="Cambria Math" panose="02040503050406030204" pitchFamily="18" charset="0"/>
                        </a:rPr>
                        <m:t>ﬀ</m:t>
                      </m:r>
                      <m:r>
                        <a:rPr lang="en-US" sz="1800" i="1">
                          <a:latin typeface="Cambria Math" panose="02040503050406030204" pitchFamily="18" charset="0"/>
                        </a:rPr>
                        <m:t>𝑒𝑟𝑒𝑛𝑡𝑖𝑎𝑙</m:t>
                      </m:r>
                      <m:r>
                        <a:rPr lang="en-US" sz="1800" i="1">
                          <a:latin typeface="Cambria Math" panose="02040503050406030204" pitchFamily="18" charset="0"/>
                        </a:rPr>
                        <m:t> </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𝑅𝑖𝑐𝑐𝑎𝑡𝑖</m:t>
                      </m:r>
                      <m:r>
                        <a:rPr lang="en-US" sz="1800" i="1">
                          <a:latin typeface="Cambria Math" panose="02040503050406030204" pitchFamily="18" charset="0"/>
                        </a:rPr>
                        <m:t> </m:t>
                      </m:r>
                      <m:r>
                        <a:rPr lang="en-US" sz="1800" i="1">
                          <a:latin typeface="Cambria Math" panose="02040503050406030204" pitchFamily="18" charset="0"/>
                        </a:rPr>
                        <m:t>𝑒𝑞𝑢𝑎𝑡𝑖𝑜𝑛</m:t>
                      </m:r>
                      <m:r>
                        <a:rPr lang="en-US" sz="1800" i="1">
                          <a:latin typeface="Cambria Math" panose="02040503050406030204" pitchFamily="18" charset="0"/>
                        </a:rPr>
                        <m:t> </m:t>
                      </m:r>
                      <m:d>
                        <m:dPr>
                          <m:ctrlPr>
                            <a:rPr lang="en-US" sz="1800" i="1">
                              <a:latin typeface="Cambria Math" panose="02040503050406030204" pitchFamily="18" charset="0"/>
                            </a:rPr>
                          </m:ctrlPr>
                        </m:dPr>
                        <m:e>
                          <m:r>
                            <a:rPr lang="en-US" sz="1800" i="1">
                              <a:latin typeface="Cambria Math" panose="02040503050406030204" pitchFamily="18" charset="0"/>
                            </a:rPr>
                            <m:t>𝐷𝑅𝐸</m:t>
                          </m:r>
                        </m:e>
                      </m:d>
                      <m:r>
                        <a:rPr lang="en-US" sz="1800" i="1">
                          <a:latin typeface="Cambria Math" panose="02040503050406030204" pitchFamily="18" charset="0"/>
                        </a:rPr>
                        <m:t>𝑡𝑜</m:t>
                      </m:r>
                      <m:r>
                        <a:rPr lang="en-US" sz="1800" i="1">
                          <a:latin typeface="Cambria Math" panose="02040503050406030204" pitchFamily="18" charset="0"/>
                        </a:rPr>
                        <m:t> </m:t>
                      </m:r>
                      <m:r>
                        <a:rPr lang="en-US" sz="1800" i="1">
                          <a:latin typeface="Cambria Math" panose="02040503050406030204" pitchFamily="18" charset="0"/>
                        </a:rPr>
                        <m:t>𝑙𝑖𝑛𝑒𝑎𝑟</m:t>
                      </m:r>
                      <m:r>
                        <a:rPr lang="en-US" sz="1800" i="1">
                          <a:latin typeface="Cambria Math" panose="02040503050406030204" pitchFamily="18" charset="0"/>
                        </a:rPr>
                        <m:t> </m:t>
                      </m:r>
                      <m:r>
                        <a:rPr lang="en-US" sz="1800" i="1">
                          <a:latin typeface="Cambria Math" panose="02040503050406030204" pitchFamily="18" charset="0"/>
                        </a:rPr>
                        <m:t>𝑑𝑖</m:t>
                      </m:r>
                      <m:r>
                        <a:rPr lang="en-US" sz="1800" i="1">
                          <a:latin typeface="Cambria Math" panose="02040503050406030204" pitchFamily="18" charset="0"/>
                        </a:rPr>
                        <m:t>ﬀ</m:t>
                      </m:r>
                      <m:r>
                        <a:rPr lang="en-US" sz="1800" i="1">
                          <a:latin typeface="Cambria Math" panose="02040503050406030204" pitchFamily="18" charset="0"/>
                        </a:rPr>
                        <m:t>𝑒𝑟𝑒𝑛𝑡𝑖𝑎𝑙</m:t>
                      </m:r>
                      <m:r>
                        <a:rPr lang="en-US" sz="1800" b="0" i="1" smtClean="0">
                          <a:latin typeface="Cambria Math" panose="02040503050406030204" pitchFamily="18" charset="0"/>
                        </a:rPr>
                        <m:t> </m:t>
                      </m:r>
                      <m:r>
                        <a:rPr lang="en-US" sz="1800" i="1">
                          <a:latin typeface="Cambria Math" panose="02040503050406030204" pitchFamily="18" charset="0"/>
                        </a:rPr>
                        <m:t>𝐿𝑦𝑎</m:t>
                      </m:r>
                      <m:r>
                        <a:rPr lang="en-US" sz="1800" b="0" i="1" smtClean="0">
                          <a:latin typeface="Cambria Math" panose="02040503050406030204" pitchFamily="18" charset="0"/>
                        </a:rPr>
                        <m:t>𝑝</m:t>
                      </m:r>
                      <m:r>
                        <a:rPr lang="en-US" sz="1800" i="1">
                          <a:latin typeface="Cambria Math" panose="02040503050406030204" pitchFamily="18" charset="0"/>
                        </a:rPr>
                        <m:t>𝑢𝑛𝑜𝑣</m:t>
                      </m:r>
                      <m:r>
                        <a:rPr lang="en-US" sz="1800" i="1">
                          <a:latin typeface="Cambria Math" panose="02040503050406030204" pitchFamily="18" charset="0"/>
                        </a:rPr>
                        <m:t> </m:t>
                      </m:r>
                      <m:r>
                        <a:rPr lang="en-US" sz="1800" i="1">
                          <a:latin typeface="Cambria Math" panose="02040503050406030204" pitchFamily="18" charset="0"/>
                        </a:rPr>
                        <m:t>𝑒𝑞𝑢𝑎𝑡𝑖𝑜𝑛</m:t>
                      </m:r>
                      <m:d>
                        <m:dPr>
                          <m:ctrlPr>
                            <a:rPr lang="en-US" sz="1800" i="1">
                              <a:latin typeface="Cambria Math" panose="02040503050406030204" pitchFamily="18" charset="0"/>
                            </a:rPr>
                          </m:ctrlPr>
                        </m:dPr>
                        <m:e>
                          <m:r>
                            <a:rPr lang="en-US" sz="1800" i="1">
                              <a:latin typeface="Cambria Math" panose="02040503050406030204" pitchFamily="18" charset="0"/>
                            </a:rPr>
                            <m:t>𝐷𝐿𝐸</m:t>
                          </m:r>
                        </m:e>
                      </m:d>
                      <m:r>
                        <a:rPr lang="en-US" sz="1800" i="1">
                          <a:latin typeface="Cambria Math" panose="02040503050406030204" pitchFamily="18" charset="0"/>
                        </a:rPr>
                        <m:t>𝑎𝑛𝑑</m:t>
                      </m:r>
                      <m:r>
                        <a:rPr lang="en-US" sz="1800" i="1">
                          <a:latin typeface="Cambria Math" panose="02040503050406030204" pitchFamily="18" charset="0"/>
                        </a:rPr>
                        <m:t> </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𝑒𝑣𝑎𝑙𝑢𝑎𝑡𝑖𝑛𝑔</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𝑐𝑜𝑒</m:t>
                      </m:r>
                      <m:r>
                        <a:rPr lang="en-US" sz="1800" i="1">
                          <a:latin typeface="Cambria Math" panose="02040503050406030204" pitchFamily="18" charset="0"/>
                        </a:rPr>
                        <m:t>ﬃ</m:t>
                      </m:r>
                      <m:r>
                        <a:rPr lang="en-US" sz="1800" i="1">
                          <a:latin typeface="Cambria Math" panose="02040503050406030204" pitchFamily="18" charset="0"/>
                        </a:rPr>
                        <m:t>𝑐𝑖𝑒𝑛𝑡𝑠</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𝑟𝑒𝑠𝑢𝑙𝑡𝑒𝑑</m:t>
                      </m:r>
                      <m:r>
                        <a:rPr lang="en-US" sz="1800" i="1">
                          <a:latin typeface="Cambria Math" panose="02040503050406030204" pitchFamily="18" charset="0"/>
                        </a:rPr>
                        <m:t> </m:t>
                      </m:r>
                      <m:r>
                        <a:rPr lang="en-US" sz="1800" i="1">
                          <a:latin typeface="Cambria Math" panose="02040503050406030204" pitchFamily="18" charset="0"/>
                        </a:rPr>
                        <m:t>𝑒𝑞𝑢𝑎𝑡𝑖𝑜𝑛</m:t>
                      </m:r>
                      <m:r>
                        <a:rPr lang="en-US" sz="1800" i="1">
                          <a:latin typeface="Cambria Math" panose="02040503050406030204" pitchFamily="18" charset="0"/>
                        </a:rPr>
                        <m:t> </m:t>
                      </m:r>
                      <m:r>
                        <a:rPr lang="en-US" sz="1800" i="1">
                          <a:latin typeface="Cambria Math" panose="02040503050406030204" pitchFamily="18" charset="0"/>
                        </a:rPr>
                        <m:t>𝑏𝑎𝑠𝑒𝑑</m:t>
                      </m:r>
                      <m:r>
                        <a:rPr lang="en-US" sz="1800" i="1">
                          <a:latin typeface="Cambria Math" panose="02040503050406030204" pitchFamily="18" charset="0"/>
                        </a:rPr>
                        <m:t> </m:t>
                      </m:r>
                      <m:r>
                        <a:rPr lang="en-US" sz="1800" i="1">
                          <a:latin typeface="Cambria Math" panose="02040503050406030204" pitchFamily="18" charset="0"/>
                        </a:rPr>
                        <m:t>𝑜𝑛</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𝑐𝑢𝑟𝑟𝑒𝑛𝑡</m:t>
                      </m:r>
                      <m:r>
                        <a:rPr lang="en-US" sz="1800" i="1">
                          <a:latin typeface="Cambria Math" panose="02040503050406030204" pitchFamily="18" charset="0"/>
                        </a:rPr>
                        <m:t> </m:t>
                      </m:r>
                      <m:r>
                        <a:rPr lang="en-US" sz="1800" i="1">
                          <a:latin typeface="Cambria Math" panose="02040503050406030204" pitchFamily="18" charset="0"/>
                        </a:rPr>
                        <m:t>𝑠𝑡𝑎𝑡𝑒</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 </m:t>
                      </m:r>
                      <m:r>
                        <a:rPr lang="en-US" sz="1800" i="1">
                          <a:latin typeface="Cambria Math" panose="02040503050406030204" pitchFamily="18" charset="0"/>
                        </a:rPr>
                        <m:t>𝑣𝑎𝑙𝑢𝑒𝑠</m:t>
                      </m:r>
                      <m:r>
                        <a:rPr lang="en-US" sz="1800" i="1">
                          <a:latin typeface="Cambria Math" panose="02040503050406030204" pitchFamily="18" charset="0"/>
                        </a:rPr>
                        <m:t> </m:t>
                      </m:r>
                      <m:r>
                        <a:rPr lang="en-US" sz="1800" i="1">
                          <a:latin typeface="Cambria Math" panose="02040503050406030204" pitchFamily="18" charset="0"/>
                        </a:rPr>
                        <m:t>𝑎𝑡</m:t>
                      </m:r>
                      <m:r>
                        <a:rPr lang="en-US" sz="1800" i="1">
                          <a:latin typeface="Cambria Math" panose="02040503050406030204" pitchFamily="18" charset="0"/>
                        </a:rPr>
                        <m:t> </m:t>
                      </m:r>
                      <m:r>
                        <a:rPr lang="en-US" sz="1800" i="1">
                          <a:latin typeface="Cambria Math" panose="02040503050406030204" pitchFamily="18" charset="0"/>
                        </a:rPr>
                        <m:t>𝑒𝑎𝑐h</m:t>
                      </m:r>
                      <m:r>
                        <a:rPr lang="en-US" sz="1800" i="1">
                          <a:latin typeface="Cambria Math" panose="02040503050406030204" pitchFamily="18" charset="0"/>
                        </a:rPr>
                        <m:t> </m:t>
                      </m:r>
                      <m:r>
                        <a:rPr lang="en-US" sz="1800" i="1">
                          <a:latin typeface="Cambria Math" panose="02040503050406030204" pitchFamily="18" charset="0"/>
                        </a:rPr>
                        <m:t>𝑡𝑖𝑚𝑒</m:t>
                      </m:r>
                      <m:r>
                        <a:rPr lang="en-US" sz="1800" i="1">
                          <a:latin typeface="Cambria Math" panose="02040503050406030204" pitchFamily="18" charset="0"/>
                        </a:rPr>
                        <m:t> </m:t>
                      </m:r>
                      <m:r>
                        <a:rPr lang="en-US" sz="1800" i="1">
                          <a:latin typeface="Cambria Math" panose="02040503050406030204" pitchFamily="18" charset="0"/>
                        </a:rPr>
                        <m:t>𝑠𝑡𝑒𝑝</m:t>
                      </m:r>
                      <m:r>
                        <a:rPr lang="en-US" sz="1800" i="1">
                          <a:latin typeface="Cambria Math" panose="02040503050406030204" pitchFamily="18" charset="0"/>
                        </a:rPr>
                        <m:t> </m:t>
                      </m:r>
                      <m:r>
                        <a:rPr lang="en-US" sz="1800" i="1">
                          <a:latin typeface="Cambria Math" panose="02040503050406030204" pitchFamily="18" charset="0"/>
                        </a:rPr>
                        <m:t>𝑎𝑛𝑑</m:t>
                      </m:r>
                      <m:r>
                        <a:rPr lang="en-US" sz="1800" i="1">
                          <a:latin typeface="Cambria Math" panose="02040503050406030204" pitchFamily="18" charset="0"/>
                        </a:rPr>
                        <m:t> </m:t>
                      </m:r>
                      <m:r>
                        <a:rPr lang="en-US" sz="1800" i="1">
                          <a:latin typeface="Cambria Math" panose="02040503050406030204" pitchFamily="18" charset="0"/>
                        </a:rPr>
                        <m:t>𝑓𝑟𝑒𝑒𝑧𝑖𝑛𝑔</m:t>
                      </m:r>
                      <m:r>
                        <a:rPr lang="en-US" sz="1800" i="1">
                          <a:latin typeface="Cambria Math" panose="02040503050406030204" pitchFamily="18" charset="0"/>
                        </a:rPr>
                        <m:t> </m:t>
                      </m:r>
                      <m:r>
                        <a:rPr lang="en-US" sz="1800" i="1">
                          <a:latin typeface="Cambria Math" panose="02040503050406030204" pitchFamily="18" charset="0"/>
                        </a:rPr>
                        <m:t>𝑡h𝑒𝑠𝑒</m:t>
                      </m:r>
                      <m:r>
                        <a:rPr lang="en-US" sz="1800" i="1">
                          <a:latin typeface="Cambria Math" panose="02040503050406030204" pitchFamily="18" charset="0"/>
                        </a:rPr>
                        <m:t> </m:t>
                      </m:r>
                      <m:r>
                        <a:rPr lang="en-US" sz="1800" i="1">
                          <a:latin typeface="Cambria Math" panose="02040503050406030204" pitchFamily="18" charset="0"/>
                        </a:rPr>
                        <m:t>𝑐𝑜𝑒𝑓𝑓𝑖𝑐𝑖𝑒𝑛𝑡𝑠</m:t>
                      </m:r>
                      <m:r>
                        <a:rPr lang="en-US" sz="1800" i="1">
                          <a:latin typeface="Cambria Math" panose="02040503050406030204" pitchFamily="18" charset="0"/>
                        </a:rPr>
                        <m:t> </m:t>
                      </m:r>
                      <m:r>
                        <a:rPr lang="en-US" sz="1800" i="1">
                          <a:latin typeface="Cambria Math" panose="02040503050406030204" pitchFamily="18" charset="0"/>
                        </a:rPr>
                        <m:t>𝑓𝑟𝑜𝑚</m:t>
                      </m:r>
                      <m:r>
                        <a:rPr lang="en-US" sz="1800" i="1">
                          <a:latin typeface="Cambria Math" panose="02040503050406030204" pitchFamily="18" charset="0"/>
                        </a:rPr>
                        <m:t> </m:t>
                      </m:r>
                      <m:r>
                        <a:rPr lang="en-US" sz="1800" i="1">
                          <a:latin typeface="Cambria Math" panose="02040503050406030204" pitchFamily="18" charset="0"/>
                        </a:rPr>
                        <m:t>𝑐𝑢𝑟𝑟𝑒𝑛𝑡</m:t>
                      </m:r>
                      <m:r>
                        <a:rPr lang="en-US" sz="1800" i="1">
                          <a:latin typeface="Cambria Math" panose="02040503050406030204" pitchFamily="18" charset="0"/>
                        </a:rPr>
                        <m:t> </m:t>
                      </m:r>
                      <m:r>
                        <a:rPr lang="en-US" sz="1800" i="1">
                          <a:latin typeface="Cambria Math" panose="02040503050406030204" pitchFamily="18" charset="0"/>
                        </a:rPr>
                        <m:t>𝑡𝑖𝑚𝑒</m:t>
                      </m:r>
                      <m:r>
                        <a:rPr lang="en-US" sz="1800" i="1">
                          <a:latin typeface="Cambria Math" panose="02040503050406030204" pitchFamily="18" charset="0"/>
                        </a:rPr>
                        <m:t> </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𝑡𝑜</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𝑛𝑒𝑥𝑡</m:t>
                      </m:r>
                      <m:r>
                        <a:rPr lang="en-US" sz="1800" i="1">
                          <a:latin typeface="Cambria Math" panose="02040503050406030204" pitchFamily="18" charset="0"/>
                        </a:rPr>
                        <m:t> </m:t>
                      </m:r>
                      <m:r>
                        <a:rPr lang="en-US" sz="1800" i="1">
                          <a:latin typeface="Cambria Math" panose="02040503050406030204" pitchFamily="18" charset="0"/>
                        </a:rPr>
                        <m:t>𝑠𝑡𝑒𝑝</m:t>
                      </m:r>
                      <m:r>
                        <a:rPr lang="en-US" sz="1800" i="1">
                          <a:latin typeface="Cambria Math" panose="02040503050406030204" pitchFamily="18" charset="0"/>
                        </a:rPr>
                        <m:t>. </m:t>
                      </m:r>
                      <m:r>
                        <a:rPr lang="en-US" sz="1800" i="1">
                          <a:latin typeface="Cambria Math" panose="02040503050406030204" pitchFamily="18" charset="0"/>
                        </a:rPr>
                        <m:t>𝑇h𝑒𝑛</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𝐿𝑦𝑎𝑝𝑢𝑛𝑜𝑣</m:t>
                      </m:r>
                      <m:r>
                        <a:rPr lang="en-US" sz="1800" i="1">
                          <a:latin typeface="Cambria Math" panose="02040503050406030204" pitchFamily="18" charset="0"/>
                        </a:rPr>
                        <m:t> </m:t>
                      </m:r>
                      <m:r>
                        <a:rPr lang="en-US" sz="1800" i="1">
                          <a:latin typeface="Cambria Math" panose="02040503050406030204" pitchFamily="18" charset="0"/>
                        </a:rPr>
                        <m:t>𝑒𝑞𝑢𝑎𝑡𝑖𝑜𝑛</m:t>
                      </m:r>
                      <m:r>
                        <a:rPr lang="en-US" sz="1800" i="1">
                          <a:latin typeface="Cambria Math" panose="02040503050406030204" pitchFamily="18" charset="0"/>
                        </a:rPr>
                        <m:t> </m:t>
                      </m:r>
                      <m:r>
                        <a:rPr lang="en-US" sz="1800" i="1">
                          <a:latin typeface="Cambria Math" panose="02040503050406030204" pitchFamily="18" charset="0"/>
                        </a:rPr>
                        <m:t>𝑖𝑠</m:t>
                      </m:r>
                      <m:r>
                        <a:rPr lang="en-US" sz="1800" i="1">
                          <a:latin typeface="Cambria Math" panose="02040503050406030204" pitchFamily="18" charset="0"/>
                        </a:rPr>
                        <m:t> </m:t>
                      </m:r>
                      <m:r>
                        <a:rPr lang="en-US" sz="1800" i="1">
                          <a:latin typeface="Cambria Math" panose="02040503050406030204" pitchFamily="18" charset="0"/>
                        </a:rPr>
                        <m:t>𝑠𝑜𝑙𝑣𝑒𝑑</m:t>
                      </m:r>
                      <m:r>
                        <a:rPr lang="en-US" sz="1800" i="1">
                          <a:latin typeface="Cambria Math" panose="02040503050406030204" pitchFamily="18" charset="0"/>
                        </a:rPr>
                        <m:t> </m:t>
                      </m:r>
                      <m:r>
                        <a:rPr lang="en-US" sz="1800" i="1">
                          <a:latin typeface="Cambria Math" panose="02040503050406030204" pitchFamily="18" charset="0"/>
                        </a:rPr>
                        <m:t>𝑖𝑛</m:t>
                      </m:r>
                      <m:r>
                        <a:rPr lang="en-US" sz="1800" i="1">
                          <a:latin typeface="Cambria Math" panose="02040503050406030204" pitchFamily="18" charset="0"/>
                        </a:rPr>
                        <m:t> </m:t>
                      </m:r>
                      <m:r>
                        <a:rPr lang="en-US" sz="1800" i="1">
                          <a:latin typeface="Cambria Math" panose="02040503050406030204" pitchFamily="18" charset="0"/>
                        </a:rPr>
                        <m:t>𝑎</m:t>
                      </m:r>
                      <m:r>
                        <a:rPr lang="en-US" sz="1800" i="1">
                          <a:latin typeface="Cambria Math" panose="02040503050406030204" pitchFamily="18" charset="0"/>
                        </a:rPr>
                        <m:t> </m:t>
                      </m:r>
                      <m:r>
                        <a:rPr lang="en-US" sz="1800" i="1">
                          <a:latin typeface="Cambria Math" panose="02040503050406030204" pitchFamily="18" charset="0"/>
                        </a:rPr>
                        <m:t>𝑐𝑙𝑜𝑠𝑒𝑑</m:t>
                      </m:r>
                      <m:r>
                        <a:rPr lang="en-US" sz="1800" i="1">
                          <a:latin typeface="Cambria Math" panose="02040503050406030204" pitchFamily="18" charset="0"/>
                        </a:rPr>
                        <m:t> </m:t>
                      </m:r>
                      <m:r>
                        <a:rPr lang="en-US" sz="1800" i="1">
                          <a:latin typeface="Cambria Math" panose="02040503050406030204" pitchFamily="18" charset="0"/>
                        </a:rPr>
                        <m:t>𝑓𝑜𝑟𝑚</m:t>
                      </m:r>
                      <m:r>
                        <a:rPr lang="en-US" sz="1800" i="1">
                          <a:latin typeface="Cambria Math" panose="02040503050406030204" pitchFamily="18" charset="0"/>
                        </a:rPr>
                        <m:t> </m:t>
                      </m:r>
                      <m:r>
                        <a:rPr lang="en-US" sz="1800" i="1">
                          <a:latin typeface="Cambria Math" panose="02040503050406030204" pitchFamily="18" charset="0"/>
                        </a:rPr>
                        <m:t>𝑎𝑡</m:t>
                      </m:r>
                      <m:r>
                        <a:rPr lang="en-US" sz="1800" i="1">
                          <a:latin typeface="Cambria Math" panose="02040503050406030204" pitchFamily="18" charset="0"/>
                        </a:rPr>
                        <m:t> </m:t>
                      </m:r>
                    </m:oMath>
                  </m:oMathPara>
                </a14:m>
                <a:endParaRPr lang="en-US" sz="1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𝑒𝑎𝑐h</m:t>
                      </m:r>
                      <m:r>
                        <a:rPr lang="en-US" sz="1800" i="1">
                          <a:latin typeface="Cambria Math" panose="02040503050406030204" pitchFamily="18" charset="0"/>
                        </a:rPr>
                        <m:t> </m:t>
                      </m:r>
                      <m:r>
                        <a:rPr lang="en-US" sz="1800" i="1">
                          <a:latin typeface="Cambria Math" panose="02040503050406030204" pitchFamily="18" charset="0"/>
                        </a:rPr>
                        <m:t>𝑠𝑡𝑒𝑝</m:t>
                      </m:r>
                      <m:r>
                        <a:rPr lang="en-US" sz="1800" b="0" i="1" smtClean="0">
                          <a:latin typeface="Cambria Math" panose="02040503050406030204" pitchFamily="18" charset="0"/>
                        </a:rPr>
                        <m:t>.</m:t>
                      </m:r>
                    </m:oMath>
                  </m:oMathPara>
                </a14:m>
              </a:p>
            </p:txBody>
          </p:sp>
        </mc:Choice>
        <mc:Fallback>
          <p:sp>
            <p:nvSpPr>
              <p:cNvPr id="24" name="Rectangle 23"/>
              <p:cNvSpPr>
                <a:spLocks noRot="1" noChangeAspect="1" noMove="1" noResize="1" noEditPoints="1" noAdjustHandles="1" noChangeArrowheads="1" noChangeShapeType="1" noTextEdit="1"/>
              </p:cNvSpPr>
              <p:nvPr/>
            </p:nvSpPr>
            <p:spPr>
              <a:xfrm>
                <a:off x="451643" y="4778951"/>
                <a:ext cx="1072357" cy="1754326"/>
              </a:xfrm>
              <a:prstGeom prst="rect">
                <a:avLst/>
              </a:prstGeom>
              <a:blipFill>
                <a:blip r:embed="rId8"/>
                <a:stretch>
                  <a:fillRect l="-1705" r="-671023" b="-4167"/>
                </a:stretch>
              </a:blipFill>
            </p:spPr>
            <p:txBody>
              <a:bodyPr/>
              <a:lstStyle/>
              <a:p>
                <a:r>
                  <a:rPr lang="en-US">
                    <a:noFill/>
                  </a:rPr>
                  <a:t> </a:t>
                </a:r>
              </a:p>
            </p:txBody>
          </p:sp>
        </mc:Fallback>
      </mc:AlternateContent>
    </p:spTree>
    <p:extLst>
      <p:ext uri="{BB962C8B-B14F-4D97-AF65-F5344CB8AC3E}">
        <p14:creationId xmlns:p14="http://schemas.microsoft.com/office/powerpoint/2010/main" val="109823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circle(in)">
                                      <p:cBhvr>
                                        <p:cTn id="7" dur="20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8" grpId="0"/>
      <p:bldP spid="4" grpId="0"/>
      <p:bldP spid="21" grpId="0"/>
      <p:bldP spid="22"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Infinite Horizon Nonlinear Regulator</a:t>
            </a:r>
          </a:p>
        </p:txBody>
      </p:sp>
      <p:cxnSp>
        <p:nvCxnSpPr>
          <p:cNvPr id="9" name="Straight Connector 8"/>
          <p:cNvCxnSpPr/>
          <p:nvPr/>
        </p:nvCxnSpPr>
        <p:spPr>
          <a:xfrm>
            <a:off x="7662862" y="6091168"/>
            <a:ext cx="0" cy="157232"/>
          </a:xfrm>
          <a:prstGeom prst="line">
            <a:avLst/>
          </a:prstGeom>
        </p:spPr>
        <p:style>
          <a:lnRef idx="3">
            <a:schemeClr val="dk1"/>
          </a:lnRef>
          <a:fillRef idx="0">
            <a:schemeClr val="dk1"/>
          </a:fillRef>
          <a:effectRef idx="2">
            <a:schemeClr val="dk1"/>
          </a:effectRef>
          <a:fontRef idx="minor">
            <a:schemeClr val="tx1"/>
          </a:fontRef>
        </p:style>
      </p:cxnSp>
      <p:sp>
        <p:nvSpPr>
          <p:cNvPr id="10" name="Slide Number Placeholder 4"/>
          <p:cNvSpPr txBox="1">
            <a:spLocks/>
          </p:cNvSpPr>
          <p:nvPr/>
        </p:nvSpPr>
        <p:spPr>
          <a:xfrm>
            <a:off x="7696200" y="6096000"/>
            <a:ext cx="1066800" cy="381000"/>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a:lstStyle>
          <a:p>
            <a:endParaRPr lang="en-US" sz="800" dirty="0">
              <a:solidFill>
                <a:schemeClr val="accent5">
                  <a:lumMod val="10000"/>
                </a:schemeClr>
              </a:solidFill>
            </a:endParaRPr>
          </a:p>
        </p:txBody>
      </p:sp>
      <p:sp>
        <p:nvSpPr>
          <p:cNvPr id="11" name="Rectangle 10"/>
          <p:cNvSpPr/>
          <p:nvPr/>
        </p:nvSpPr>
        <p:spPr>
          <a:xfrm>
            <a:off x="6547394" y="3016768"/>
            <a:ext cx="2214562" cy="381000"/>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Solve ARE for P</a:t>
            </a:r>
          </a:p>
        </p:txBody>
      </p:sp>
      <p:sp>
        <p:nvSpPr>
          <p:cNvPr id="12" name="Rectangle 11"/>
          <p:cNvSpPr/>
          <p:nvPr/>
        </p:nvSpPr>
        <p:spPr>
          <a:xfrm>
            <a:off x="6548438" y="3659765"/>
            <a:ext cx="2214562" cy="378835"/>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Gain K</a:t>
            </a:r>
          </a:p>
        </p:txBody>
      </p:sp>
      <p:sp>
        <p:nvSpPr>
          <p:cNvPr id="13" name="Rectangle 12"/>
          <p:cNvSpPr/>
          <p:nvPr/>
        </p:nvSpPr>
        <p:spPr>
          <a:xfrm>
            <a:off x="6547394" y="4269363"/>
            <a:ext cx="2214562" cy="378837"/>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Control U</a:t>
            </a:r>
          </a:p>
        </p:txBody>
      </p:sp>
      <p:sp>
        <p:nvSpPr>
          <p:cNvPr id="14" name="Rectangle 13"/>
          <p:cNvSpPr/>
          <p:nvPr/>
        </p:nvSpPr>
        <p:spPr>
          <a:xfrm>
            <a:off x="6574109" y="2304911"/>
            <a:ext cx="2176462" cy="476613"/>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a:t>
            </a:r>
          </a:p>
          <a:p>
            <a:pPr algn="ctr"/>
            <a:r>
              <a:rPr lang="en-US" sz="1600" b="1" dirty="0">
                <a:solidFill>
                  <a:schemeClr val="accent5">
                    <a:lumMod val="10000"/>
                  </a:schemeClr>
                </a:solidFill>
                <a:effectLst>
                  <a:outerShdw sx="0" sy="0">
                    <a:srgbClr val="000000"/>
                  </a:outerShdw>
                </a:effectLst>
              </a:rPr>
              <a:t>A(x), B(x)</a:t>
            </a:r>
          </a:p>
        </p:txBody>
      </p:sp>
      <p:sp>
        <p:nvSpPr>
          <p:cNvPr id="15" name="Rectangle 14"/>
          <p:cNvSpPr/>
          <p:nvPr/>
        </p:nvSpPr>
        <p:spPr>
          <a:xfrm>
            <a:off x="6553200" y="5827882"/>
            <a:ext cx="2214562" cy="344318"/>
          </a:xfrm>
          <a:prstGeom prst="rect">
            <a:avLst/>
          </a:prstGeom>
          <a:solidFill>
            <a:schemeClr val="accent3">
              <a:lumMod val="95000"/>
            </a:schemeClr>
          </a:solidFill>
          <a:ln>
            <a:solidFill>
              <a:schemeClr val="accent4"/>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The system</a:t>
            </a:r>
          </a:p>
        </p:txBody>
      </p:sp>
      <p:cxnSp>
        <p:nvCxnSpPr>
          <p:cNvPr id="19" name="Straight Arrow Connector 18"/>
          <p:cNvCxnSpPr>
            <a:stCxn id="13" idx="2"/>
            <a:endCxn id="15" idx="0"/>
          </p:cNvCxnSpPr>
          <p:nvPr/>
        </p:nvCxnSpPr>
        <p:spPr>
          <a:xfrm>
            <a:off x="7654675" y="4648200"/>
            <a:ext cx="5806" cy="117968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flipH="1">
            <a:off x="5943600" y="6248400"/>
            <a:ext cx="1719262" cy="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p:nvPr/>
        </p:nvCxnSpPr>
        <p:spPr>
          <a:xfrm flipH="1">
            <a:off x="5943600" y="1891540"/>
            <a:ext cx="37057" cy="4356860"/>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5983559" y="1891540"/>
            <a:ext cx="59055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Rectangle 22"/>
          <p:cNvSpPr/>
          <p:nvPr/>
        </p:nvSpPr>
        <p:spPr>
          <a:xfrm>
            <a:off x="5820451" y="1428271"/>
            <a:ext cx="342900" cy="445763"/>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X</a:t>
            </a:r>
          </a:p>
        </p:txBody>
      </p:sp>
      <p:sp>
        <p:nvSpPr>
          <p:cNvPr id="24" name="Rectangle 23"/>
          <p:cNvSpPr/>
          <p:nvPr/>
        </p:nvSpPr>
        <p:spPr>
          <a:xfrm>
            <a:off x="6357937" y="2183655"/>
            <a:ext cx="2557463" cy="2553257"/>
          </a:xfrm>
          <a:prstGeom prst="rect">
            <a:avLst/>
          </a:prstGeom>
          <a:noFill/>
          <a:ln w="28575">
            <a:solidFill>
              <a:srgbClr val="7A0019"/>
            </a:solidFill>
            <a:prstDash val="dashDot"/>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1800" dirty="0">
              <a:solidFill>
                <a:schemeClr val="accent5">
                  <a:lumMod val="10000"/>
                </a:schemeClr>
              </a:solidFill>
            </a:endParaRPr>
          </a:p>
        </p:txBody>
      </p:sp>
      <p:sp>
        <p:nvSpPr>
          <p:cNvPr id="25" name="Rectangle 24"/>
          <p:cNvSpPr/>
          <p:nvPr/>
        </p:nvSpPr>
        <p:spPr>
          <a:xfrm>
            <a:off x="6611702" y="1337566"/>
            <a:ext cx="2171700" cy="743089"/>
          </a:xfrm>
          <a:prstGeom prst="rect">
            <a:avLst/>
          </a:prstGeom>
          <a:solidFill>
            <a:schemeClr val="accent3">
              <a:lumMod val="95000"/>
            </a:schemeClr>
          </a:solidFill>
          <a:ln>
            <a:solidFill>
              <a:schemeClr val="accent4"/>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a:solidFill>
                  <a:schemeClr val="accent5">
                    <a:lumMod val="10000"/>
                  </a:schemeClr>
                </a:solidFill>
              </a:rPr>
              <a:t>At time step</a:t>
            </a:r>
          </a:p>
          <a:p>
            <a:pPr algn="ctr"/>
            <a:r>
              <a:rPr lang="en-US" sz="1600" b="1" dirty="0">
                <a:solidFill>
                  <a:schemeClr val="accent5">
                    <a:lumMod val="10000"/>
                  </a:schemeClr>
                </a:solidFill>
              </a:rPr>
              <a:t> delta =0.01</a:t>
            </a:r>
          </a:p>
          <a:p>
            <a:pPr algn="ctr"/>
            <a:r>
              <a:rPr lang="en-US" sz="1600" b="1" dirty="0">
                <a:solidFill>
                  <a:schemeClr val="accent5">
                    <a:lumMod val="10000"/>
                  </a:schemeClr>
                </a:solidFill>
              </a:rPr>
              <a:t>t=t</a:t>
            </a:r>
            <a:r>
              <a:rPr lang="en-US" sz="1200" b="1" dirty="0">
                <a:solidFill>
                  <a:schemeClr val="accent5">
                    <a:lumMod val="10000"/>
                  </a:schemeClr>
                </a:solidFill>
              </a:rPr>
              <a:t>0+</a:t>
            </a:r>
            <a:r>
              <a:rPr lang="en-US" sz="1600" b="1" dirty="0">
                <a:solidFill>
                  <a:schemeClr val="accent5">
                    <a:lumMod val="10000"/>
                  </a:schemeClr>
                </a:solidFill>
              </a:rPr>
              <a:t>delta</a:t>
            </a:r>
          </a:p>
        </p:txBody>
      </p:sp>
      <p:sp>
        <p:nvSpPr>
          <p:cNvPr id="26" name="Rectangle 25"/>
          <p:cNvSpPr/>
          <p:nvPr/>
        </p:nvSpPr>
        <p:spPr>
          <a:xfrm>
            <a:off x="6553200" y="5360801"/>
            <a:ext cx="2209800" cy="354199"/>
          </a:xfrm>
          <a:prstGeom prst="rect">
            <a:avLst/>
          </a:prstGeom>
          <a:solidFill>
            <a:schemeClr val="accent3">
              <a:lumMod val="95000"/>
            </a:schemeClr>
          </a:solidFill>
          <a:ln>
            <a:solidFill>
              <a:srgbClr val="00206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a:solidFill>
                  <a:schemeClr val="accent5">
                    <a:lumMod val="10000"/>
                  </a:schemeClr>
                </a:solidFill>
              </a:rPr>
              <a:t>q = q  + 1</a:t>
            </a:r>
          </a:p>
        </p:txBody>
      </p:sp>
      <p:sp>
        <p:nvSpPr>
          <p:cNvPr id="29" name="Rectangle 28">
            <a:hlinkClick r:id="rId4" action="ppaction://hlinkfile"/>
          </p:cNvPr>
          <p:cNvSpPr/>
          <p:nvPr/>
        </p:nvSpPr>
        <p:spPr>
          <a:xfrm>
            <a:off x="6547394" y="4891284"/>
            <a:ext cx="2214562" cy="366516"/>
          </a:xfrm>
          <a:prstGeom prst="rect">
            <a:avLst/>
          </a:prstGeom>
          <a:solidFill>
            <a:schemeClr val="accent3">
              <a:lumMod val="95000"/>
            </a:schemeClr>
          </a:solidFill>
          <a:ln>
            <a:solidFill>
              <a:srgbClr val="00206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a:solidFill>
                  <a:schemeClr val="accent5">
                    <a:lumMod val="10000"/>
                  </a:schemeClr>
                </a:solidFill>
              </a:rPr>
              <a:t>State Update x</a:t>
            </a:r>
          </a:p>
        </p:txBody>
      </p:sp>
      <p:sp>
        <p:nvSpPr>
          <p:cNvPr id="31" name="Rectangle 30"/>
          <p:cNvSpPr/>
          <p:nvPr/>
        </p:nvSpPr>
        <p:spPr>
          <a:xfrm>
            <a:off x="457747" y="1666441"/>
            <a:ext cx="3961853" cy="338554"/>
          </a:xfrm>
          <a:prstGeom prst="rect">
            <a:avLst/>
          </a:prstGeom>
        </p:spPr>
        <p:txBody>
          <a:bodyPr wrap="square">
            <a:spAutoFit/>
          </a:bodyPr>
          <a:lstStyle/>
          <a:p>
            <a:r>
              <a:rPr lang="en-US" sz="1600" b="1" dirty="0"/>
              <a:t>Given a Nonlinear system of the form :</a:t>
            </a:r>
          </a:p>
        </p:txBody>
      </p:sp>
      <p:sp>
        <p:nvSpPr>
          <p:cNvPr id="42" name="Rectangle 41"/>
          <p:cNvSpPr/>
          <p:nvPr/>
        </p:nvSpPr>
        <p:spPr>
          <a:xfrm>
            <a:off x="5292636" y="5297657"/>
            <a:ext cx="1211568" cy="646331"/>
          </a:xfrm>
          <a:prstGeom prst="rect">
            <a:avLst/>
          </a:prstGeom>
          <a:solidFill>
            <a:schemeClr val="accent3">
              <a:lumMod val="95000"/>
            </a:schemeClr>
          </a:solidFill>
          <a:ln>
            <a:solidFill>
              <a:srgbClr val="7A001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endParaRPr lang="en-US" sz="1200" dirty="0">
              <a:solidFill>
                <a:schemeClr val="tx1"/>
              </a:solidFill>
              <a:latin typeface="Courier New" panose="02070309020205020404" pitchFamily="49" charset="0"/>
            </a:endParaRPr>
          </a:p>
          <a:p>
            <a:endParaRPr lang="en-US" sz="1200" dirty="0">
              <a:solidFill>
                <a:schemeClr val="tx1"/>
              </a:solidFill>
              <a:latin typeface="Courier New" panose="02070309020205020404" pitchFamily="49" charset="0"/>
            </a:endParaRPr>
          </a:p>
          <a:p>
            <a:r>
              <a:rPr lang="en-US" sz="1400" b="1" dirty="0">
                <a:solidFill>
                  <a:schemeClr val="tx1"/>
                </a:solidFill>
                <a:latin typeface="Footlight MT Light" panose="0204060206030A020304" pitchFamily="18" charset="0"/>
              </a:rPr>
              <a:t>Q </a:t>
            </a:r>
            <a:r>
              <a:rPr lang="en-US" sz="1200" dirty="0">
                <a:solidFill>
                  <a:schemeClr val="tx1"/>
                </a:solidFill>
                <a:latin typeface="Footlight MT Light" panose="0204060206030A020304" pitchFamily="18" charset="0"/>
              </a:rPr>
              <a:t>=eye(2);</a:t>
            </a:r>
          </a:p>
          <a:p>
            <a:r>
              <a:rPr lang="en-US" sz="1200" dirty="0">
                <a:solidFill>
                  <a:schemeClr val="tx1"/>
                </a:solidFill>
                <a:latin typeface="Footlight MT Light" panose="0204060206030A020304" pitchFamily="18" charset="0"/>
              </a:rPr>
              <a:t>For </a:t>
            </a:r>
          </a:p>
          <a:p>
            <a:r>
              <a:rPr lang="en-US" sz="1400" b="1" dirty="0">
                <a:solidFill>
                  <a:srgbClr val="000000"/>
                </a:solidFill>
                <a:latin typeface="Footlight MT Light" panose="0204060206030A020304" pitchFamily="18" charset="0"/>
              </a:rPr>
              <a:t>R</a:t>
            </a:r>
            <a:r>
              <a:rPr lang="en-US" sz="1200" dirty="0">
                <a:solidFill>
                  <a:srgbClr val="000000"/>
                </a:solidFill>
                <a:latin typeface="Footlight MT Light" panose="0204060206030A020304" pitchFamily="18" charset="0"/>
              </a:rPr>
              <a:t>=[0.001,0.6,1</a:t>
            </a:r>
            <a:r>
              <a:rPr lang="en-US" sz="1200" dirty="0">
                <a:solidFill>
                  <a:srgbClr val="000000"/>
                </a:solidFill>
                <a:latin typeface="Bembo" panose="020B0604020202020204" pitchFamily="18" charset="0"/>
              </a:rPr>
              <a:t>]</a:t>
            </a:r>
          </a:p>
          <a:p>
            <a:r>
              <a:rPr lang="en-US" sz="1200" dirty="0">
                <a:solidFill>
                  <a:srgbClr val="000000"/>
                </a:solidFill>
                <a:latin typeface="Courier New" panose="02070309020205020404" pitchFamily="49" charset="0"/>
              </a:rPr>
              <a:t> </a:t>
            </a:r>
          </a:p>
          <a:p>
            <a:endParaRPr lang="en-US" sz="1200" dirty="0">
              <a:solidFill>
                <a:srgbClr val="000000"/>
              </a:solidFill>
              <a:latin typeface="Courier New" panose="02070309020205020404" pitchFamily="49" charset="0"/>
            </a:endParaRPr>
          </a:p>
        </p:txBody>
      </p:sp>
      <p:cxnSp>
        <p:nvCxnSpPr>
          <p:cNvPr id="37" name="Straight Arrow Connector 36">
            <a:extLst>
              <a:ext uri="{FF2B5EF4-FFF2-40B4-BE49-F238E27FC236}">
                <a16:creationId xmlns:a16="http://schemas.microsoft.com/office/drawing/2014/main" id="{30D91D28-6C8F-4A5C-B5B8-11A6F9EFAD69}"/>
              </a:ext>
            </a:extLst>
          </p:cNvPr>
          <p:cNvCxnSpPr>
            <a:cxnSpLocks/>
            <a:endCxn id="14" idx="0"/>
          </p:cNvCxnSpPr>
          <p:nvPr/>
        </p:nvCxnSpPr>
        <p:spPr>
          <a:xfrm>
            <a:off x="7654675" y="2080655"/>
            <a:ext cx="7665" cy="2242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0" name="Straight Arrow Connector 39">
            <a:extLst>
              <a:ext uri="{FF2B5EF4-FFF2-40B4-BE49-F238E27FC236}">
                <a16:creationId xmlns:a16="http://schemas.microsoft.com/office/drawing/2014/main" id="{8FB32BD8-C607-4D1A-9E77-32C18044BD7D}"/>
              </a:ext>
            </a:extLst>
          </p:cNvPr>
          <p:cNvCxnSpPr>
            <a:cxnSpLocks/>
          </p:cNvCxnSpPr>
          <p:nvPr/>
        </p:nvCxnSpPr>
        <p:spPr>
          <a:xfrm>
            <a:off x="7647010" y="2792512"/>
            <a:ext cx="7665" cy="2242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1" name="Straight Arrow Connector 40">
            <a:extLst>
              <a:ext uri="{FF2B5EF4-FFF2-40B4-BE49-F238E27FC236}">
                <a16:creationId xmlns:a16="http://schemas.microsoft.com/office/drawing/2014/main" id="{292AD9B4-8C9D-4FED-9096-09D83375EA4D}"/>
              </a:ext>
            </a:extLst>
          </p:cNvPr>
          <p:cNvCxnSpPr>
            <a:cxnSpLocks/>
          </p:cNvCxnSpPr>
          <p:nvPr/>
        </p:nvCxnSpPr>
        <p:spPr>
          <a:xfrm>
            <a:off x="7658506" y="3422927"/>
            <a:ext cx="7665" cy="2242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3" name="Straight Arrow Connector 42">
            <a:extLst>
              <a:ext uri="{FF2B5EF4-FFF2-40B4-BE49-F238E27FC236}">
                <a16:creationId xmlns:a16="http://schemas.microsoft.com/office/drawing/2014/main" id="{23F3831B-043B-408A-92A3-35EC3BD47516}"/>
              </a:ext>
            </a:extLst>
          </p:cNvPr>
          <p:cNvCxnSpPr>
            <a:cxnSpLocks/>
          </p:cNvCxnSpPr>
          <p:nvPr/>
        </p:nvCxnSpPr>
        <p:spPr>
          <a:xfrm>
            <a:off x="7658505" y="4069970"/>
            <a:ext cx="7665" cy="2242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33" name="Picture 8">
            <a:extLst>
              <a:ext uri="{FF2B5EF4-FFF2-40B4-BE49-F238E27FC236}">
                <a16:creationId xmlns:a16="http://schemas.microsoft.com/office/drawing/2014/main" id="{55169D1A-C548-4F64-A0E3-78AAE0E823E9}"/>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107354" y="2004995"/>
            <a:ext cx="2279910" cy="568830"/>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34" name="Rectangle 33">
            <a:extLst>
              <a:ext uri="{FF2B5EF4-FFF2-40B4-BE49-F238E27FC236}">
                <a16:creationId xmlns:a16="http://schemas.microsoft.com/office/drawing/2014/main" id="{5466F62B-BDFF-481D-A5E4-6BF929E12539}"/>
              </a:ext>
            </a:extLst>
          </p:cNvPr>
          <p:cNvSpPr/>
          <p:nvPr/>
        </p:nvSpPr>
        <p:spPr>
          <a:xfrm>
            <a:off x="457747" y="2726225"/>
            <a:ext cx="3961853" cy="338554"/>
          </a:xfrm>
          <a:prstGeom prst="rect">
            <a:avLst/>
          </a:prstGeom>
        </p:spPr>
        <p:txBody>
          <a:bodyPr wrap="square">
            <a:spAutoFit/>
          </a:bodyPr>
          <a:lstStyle/>
          <a:p>
            <a:r>
              <a:rPr lang="en-US" sz="1600" b="1" dirty="0"/>
              <a:t>Infinite-Horizon cost function :</a:t>
            </a:r>
          </a:p>
        </p:txBody>
      </p:sp>
      <p:pic>
        <p:nvPicPr>
          <p:cNvPr id="35" name="Picture 3">
            <a:extLst>
              <a:ext uri="{FF2B5EF4-FFF2-40B4-BE49-F238E27FC236}">
                <a16:creationId xmlns:a16="http://schemas.microsoft.com/office/drawing/2014/main" id="{1DF2BB82-A087-4EC2-AF4B-2BF5EB805063}"/>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965899" y="3064779"/>
            <a:ext cx="3416644" cy="469133"/>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36" name="Rectangle 35">
            <a:extLst>
              <a:ext uri="{FF2B5EF4-FFF2-40B4-BE49-F238E27FC236}">
                <a16:creationId xmlns:a16="http://schemas.microsoft.com/office/drawing/2014/main" id="{01F33D0C-5053-45E6-9B65-DE38683558D1}"/>
              </a:ext>
            </a:extLst>
          </p:cNvPr>
          <p:cNvSpPr/>
          <p:nvPr/>
        </p:nvSpPr>
        <p:spPr>
          <a:xfrm>
            <a:off x="457746" y="3843544"/>
            <a:ext cx="3961853" cy="338554"/>
          </a:xfrm>
          <a:prstGeom prst="rect">
            <a:avLst/>
          </a:prstGeom>
        </p:spPr>
        <p:txBody>
          <a:bodyPr wrap="square">
            <a:spAutoFit/>
          </a:bodyPr>
          <a:lstStyle/>
          <a:p>
            <a:r>
              <a:rPr lang="en-US" sz="1600" b="1" dirty="0"/>
              <a:t>Algebraic </a:t>
            </a:r>
            <a:r>
              <a:rPr lang="en-US" sz="1600" b="1" dirty="0" err="1"/>
              <a:t>Riccati</a:t>
            </a:r>
            <a:r>
              <a:rPr lang="en-US" sz="1600" b="1" dirty="0"/>
              <a:t> Equation :</a:t>
            </a:r>
          </a:p>
        </p:txBody>
      </p:sp>
      <p:pic>
        <p:nvPicPr>
          <p:cNvPr id="38" name="Picture 37">
            <a:extLst>
              <a:ext uri="{FF2B5EF4-FFF2-40B4-BE49-F238E27FC236}">
                <a16:creationId xmlns:a16="http://schemas.microsoft.com/office/drawing/2014/main" id="{83511C61-1F70-4191-8860-A218C7D28CD8}"/>
              </a:ext>
            </a:extLst>
          </p:cNvPr>
          <p:cNvPicPr>
            <a:picLocks noChangeAspect="1" noChangeArrowheads="1"/>
          </p:cNvPicPr>
          <p:nvPr/>
        </p:nvPicPr>
        <p:blipFill>
          <a:blip r:embed="rId9" cstate="print">
            <a:extLst>
              <a:ext uri="{BEBA8EAE-BF5A-486C-A8C5-ECC9F3942E4B}">
                <a14:imgProps xmlns:a14="http://schemas.microsoft.com/office/drawing/2010/main">
                  <a14:imgLayer r:embed="rId10">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965899" y="4177293"/>
            <a:ext cx="3416644" cy="539101"/>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39" name="Rectangle 38">
            <a:extLst>
              <a:ext uri="{FF2B5EF4-FFF2-40B4-BE49-F238E27FC236}">
                <a16:creationId xmlns:a16="http://schemas.microsoft.com/office/drawing/2014/main" id="{47BF72AB-EB0A-4E12-905B-D846832A1655}"/>
              </a:ext>
            </a:extLst>
          </p:cNvPr>
          <p:cNvSpPr/>
          <p:nvPr/>
        </p:nvSpPr>
        <p:spPr>
          <a:xfrm>
            <a:off x="463116" y="5029543"/>
            <a:ext cx="3961853" cy="338554"/>
          </a:xfrm>
          <a:prstGeom prst="rect">
            <a:avLst/>
          </a:prstGeom>
        </p:spPr>
        <p:txBody>
          <a:bodyPr wrap="square">
            <a:spAutoFit/>
          </a:bodyPr>
          <a:lstStyle/>
          <a:p>
            <a:r>
              <a:rPr lang="en-US" sz="1600" b="1" dirty="0"/>
              <a:t>Feedback Controller :</a:t>
            </a:r>
          </a:p>
        </p:txBody>
      </p:sp>
      <p:pic>
        <p:nvPicPr>
          <p:cNvPr id="44" name="Picture 2">
            <a:extLst>
              <a:ext uri="{FF2B5EF4-FFF2-40B4-BE49-F238E27FC236}">
                <a16:creationId xmlns:a16="http://schemas.microsoft.com/office/drawing/2014/main" id="{2007588D-FDDF-4FB3-AF3C-CBC06ECE31D9}"/>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009380" y="5368097"/>
            <a:ext cx="2554468" cy="346903"/>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3595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 calcmode="lin" valueType="num">
                                      <p:cBhvr>
                                        <p:cTn id="7"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p:cTn id="56" dur="500" fill="hold"/>
                                        <p:tgtEl>
                                          <p:spTgt spid="44"/>
                                        </p:tgtEl>
                                        <p:attrNameLst>
                                          <p:attrName>ppt_w</p:attrName>
                                        </p:attrNameLst>
                                      </p:cBhvr>
                                      <p:tavLst>
                                        <p:tav tm="0">
                                          <p:val>
                                            <p:fltVal val="0"/>
                                          </p:val>
                                        </p:tav>
                                        <p:tav tm="100000">
                                          <p:val>
                                            <p:strVal val="#ppt_w"/>
                                          </p:val>
                                        </p:tav>
                                      </p:tavLst>
                                    </p:anim>
                                    <p:anim calcmode="lin" valueType="num">
                                      <p:cBhvr>
                                        <p:cTn id="57" dur="500" fill="hold"/>
                                        <p:tgtEl>
                                          <p:spTgt spid="44"/>
                                        </p:tgtEl>
                                        <p:attrNameLst>
                                          <p:attrName>ppt_h</p:attrName>
                                        </p:attrNameLst>
                                      </p:cBhvr>
                                      <p:tavLst>
                                        <p:tav tm="0">
                                          <p:val>
                                            <p:fltVal val="0"/>
                                          </p:val>
                                        </p:tav>
                                        <p:tav tm="100000">
                                          <p:val>
                                            <p:strVal val="#ppt_h"/>
                                          </p:val>
                                        </p:tav>
                                      </p:tavLst>
                                    </p:anim>
                                    <p:animEffect transition="in" filter="fade">
                                      <p:cBhvr>
                                        <p:cTn id="58" dur="500"/>
                                        <p:tgtEl>
                                          <p:spTgt spid="44"/>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16"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circle(in)">
                                      <p:cBhvr>
                                        <p:cTn id="63" dur="800"/>
                                        <p:tgtEl>
                                          <p:spTgt spid="14"/>
                                        </p:tgtEl>
                                      </p:cBhvr>
                                    </p:animEffect>
                                  </p:childTnLst>
                                </p:cTn>
                              </p:par>
                              <p:par>
                                <p:cTn id="64" presetID="6" presetClass="entr" presetSubtype="16" fill="hold" nodeType="with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circle(in)">
                                      <p:cBhvr>
                                        <p:cTn id="66" dur="800"/>
                                        <p:tgtEl>
                                          <p:spTgt spid="40"/>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barn(inVertical)">
                                      <p:cBhvr>
                                        <p:cTn id="71" dur="800"/>
                                        <p:tgtEl>
                                          <p:spTgt spid="11"/>
                                        </p:tgtEl>
                                      </p:cBhvr>
                                    </p:animEffect>
                                  </p:childTnLst>
                                </p:cTn>
                              </p:par>
                              <p:par>
                                <p:cTn id="72" presetID="16" presetClass="entr" presetSubtype="21" fill="hold"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barn(inVertical)">
                                      <p:cBhvr>
                                        <p:cTn id="74" dur="800"/>
                                        <p:tgtEl>
                                          <p:spTgt spid="41"/>
                                        </p:tgtEl>
                                      </p:cBhvr>
                                    </p:animEffect>
                                  </p:childTnLst>
                                </p:cTn>
                              </p:par>
                            </p:childTnLst>
                          </p:cTn>
                        </p:par>
                      </p:childTnLst>
                    </p:cTn>
                  </p:par>
                  <p:par>
                    <p:cTn id="75" fill="hold">
                      <p:stCondLst>
                        <p:cond delay="indefinite"/>
                      </p:stCondLst>
                      <p:childTnLst>
                        <p:par>
                          <p:cTn id="76" fill="hold">
                            <p:stCondLst>
                              <p:cond delay="0"/>
                            </p:stCondLst>
                            <p:childTnLst>
                              <p:par>
                                <p:cTn id="77" presetID="6" presetClass="entr" presetSubtype="16" fill="hold" grpId="0" nodeType="click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circle(in)">
                                      <p:cBhvr>
                                        <p:cTn id="79" dur="800"/>
                                        <p:tgtEl>
                                          <p:spTgt spid="12"/>
                                        </p:tgtEl>
                                      </p:cBhvr>
                                    </p:animEffect>
                                  </p:childTnLst>
                                </p:cTn>
                              </p:par>
                              <p:par>
                                <p:cTn id="80" presetID="6" presetClass="entr" presetSubtype="16"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circle(in)">
                                      <p:cBhvr>
                                        <p:cTn id="82" dur="800"/>
                                        <p:tgtEl>
                                          <p:spTgt spid="43"/>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barn(inVertical)">
                                      <p:cBhvr>
                                        <p:cTn id="85" dur="1000"/>
                                        <p:tgtEl>
                                          <p:spTgt spid="13"/>
                                        </p:tgtEl>
                                      </p:cBhvr>
                                    </p:animEffect>
                                  </p:childTnLst>
                                </p:cTn>
                              </p:par>
                            </p:childTnLst>
                          </p:cTn>
                        </p:par>
                      </p:childTnLst>
                    </p:cTn>
                  </p:par>
                  <p:par>
                    <p:cTn id="86" fill="hold">
                      <p:stCondLst>
                        <p:cond delay="indefinite"/>
                      </p:stCondLst>
                      <p:childTnLst>
                        <p:par>
                          <p:cTn id="87" fill="hold">
                            <p:stCondLst>
                              <p:cond delay="0"/>
                            </p:stCondLst>
                            <p:childTnLst>
                              <p:par>
                                <p:cTn id="88" presetID="6" presetClass="entr" presetSubtype="16" fill="hold" grpId="0" nodeType="click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circle(in)">
                                      <p:cBhvr>
                                        <p:cTn id="90" dur="1000"/>
                                        <p:tgtEl>
                                          <p:spTgt spid="29"/>
                                        </p:tgtEl>
                                      </p:cBhvr>
                                    </p:animEffect>
                                  </p:childTnLst>
                                </p:cTn>
                              </p:par>
                              <p:par>
                                <p:cTn id="91" presetID="6" presetClass="entr" presetSubtype="16"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circle(in)">
                                      <p:cBhvr>
                                        <p:cTn id="93" dur="1000"/>
                                        <p:tgtEl>
                                          <p:spTgt spid="26"/>
                                        </p:tgtEl>
                                      </p:cBhvr>
                                    </p:animEffect>
                                  </p:childTnLst>
                                </p:cTn>
                              </p:par>
                              <p:par>
                                <p:cTn id="94" presetID="6" presetClass="entr" presetSubtype="16" fill="hold"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circle(in)">
                                      <p:cBhvr>
                                        <p:cTn id="96" dur="1000"/>
                                        <p:tgtEl>
                                          <p:spTgt spid="19"/>
                                        </p:tgtEl>
                                      </p:cBhvr>
                                    </p:animEffect>
                                  </p:childTnLst>
                                </p:cTn>
                              </p:par>
                            </p:childTnLst>
                          </p:cTn>
                        </p:par>
                      </p:childTnLst>
                    </p:cTn>
                  </p:par>
                  <p:par>
                    <p:cTn id="97" fill="hold">
                      <p:stCondLst>
                        <p:cond delay="indefinite"/>
                      </p:stCondLst>
                      <p:childTnLst>
                        <p:par>
                          <p:cTn id="98" fill="hold">
                            <p:stCondLst>
                              <p:cond delay="0"/>
                            </p:stCondLst>
                            <p:childTnLst>
                              <p:par>
                                <p:cTn id="99" presetID="6" presetClass="entr" presetSubtype="16" fill="hold" grpId="0" nodeType="click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circle(in)">
                                      <p:cBhvr>
                                        <p:cTn id="101" dur="1000"/>
                                        <p:tgtEl>
                                          <p:spTgt spid="15"/>
                                        </p:tgtEl>
                                      </p:cBhvr>
                                    </p:animEffect>
                                  </p:childTnLst>
                                </p:cTn>
                              </p:par>
                              <p:par>
                                <p:cTn id="102" presetID="6" presetClass="entr" presetSubtype="16" fill="hold"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circle(in)">
                                      <p:cBhvr>
                                        <p:cTn id="104" dur="1000"/>
                                        <p:tgtEl>
                                          <p:spTgt spid="20"/>
                                        </p:tgtEl>
                                      </p:cBhvr>
                                    </p:animEffect>
                                  </p:childTnLst>
                                </p:cTn>
                              </p:par>
                              <p:par>
                                <p:cTn id="105" presetID="6" presetClass="entr" presetSubtype="16" fill="hold"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circle(in)">
                                      <p:cBhvr>
                                        <p:cTn id="107" dur="1000"/>
                                        <p:tgtEl>
                                          <p:spTgt spid="21"/>
                                        </p:tgtEl>
                                      </p:cBhvr>
                                    </p:animEffect>
                                  </p:childTnLst>
                                </p:cTn>
                              </p:par>
                              <p:par>
                                <p:cTn id="108" presetID="6" presetClass="entr" presetSubtype="16" fill="hold"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circle(in)">
                                      <p:cBhvr>
                                        <p:cTn id="110" dur="1000"/>
                                        <p:tgtEl>
                                          <p:spTgt spid="22"/>
                                        </p:tgtEl>
                                      </p:cBhvr>
                                    </p:animEffect>
                                  </p:childTnLst>
                                </p:cTn>
                              </p:par>
                              <p:par>
                                <p:cTn id="111" presetID="6" presetClass="entr" presetSubtype="16" fill="hold" grpId="0" nodeType="with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circle(in)">
                                      <p:cBhvr>
                                        <p:cTn id="113" dur="1000"/>
                                        <p:tgtEl>
                                          <p:spTgt spid="42"/>
                                        </p:tgtEl>
                                      </p:cBhvr>
                                    </p:animEffect>
                                  </p:childTnLst>
                                </p:cTn>
                              </p:par>
                            </p:childTnLst>
                          </p:cTn>
                        </p:par>
                      </p:childTnLst>
                    </p:cTn>
                  </p:par>
                  <p:par>
                    <p:cTn id="114" fill="hold">
                      <p:stCondLst>
                        <p:cond delay="indefinite"/>
                      </p:stCondLst>
                      <p:childTnLst>
                        <p:par>
                          <p:cTn id="115" fill="hold">
                            <p:stCondLst>
                              <p:cond delay="0"/>
                            </p:stCondLst>
                            <p:childTnLst>
                              <p:par>
                                <p:cTn id="116" presetID="6" presetClass="entr" presetSubtype="16" fill="hold" grpId="0" nodeType="click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circle(in)">
                                      <p:cBhvr>
                                        <p:cTn id="118" dur="1000"/>
                                        <p:tgtEl>
                                          <p:spTgt spid="25"/>
                                        </p:tgtEl>
                                      </p:cBhvr>
                                    </p:animEffect>
                                  </p:childTnLst>
                                </p:cTn>
                              </p:par>
                              <p:par>
                                <p:cTn id="119" presetID="6" presetClass="entr" presetSubtype="16" fill="hold" grpId="0" nodeType="with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circle(in)">
                                      <p:cBhvr>
                                        <p:cTn id="121" dur="1000"/>
                                        <p:tgtEl>
                                          <p:spTgt spid="23"/>
                                        </p:tgtEl>
                                      </p:cBhvr>
                                    </p:animEffect>
                                  </p:childTnLst>
                                </p:cTn>
                              </p:par>
                            </p:childTnLst>
                          </p:cTn>
                        </p:par>
                      </p:childTnLst>
                    </p:cTn>
                  </p:par>
                  <p:par>
                    <p:cTn id="122" fill="hold">
                      <p:stCondLst>
                        <p:cond delay="indefinite"/>
                      </p:stCondLst>
                      <p:childTnLst>
                        <p:par>
                          <p:cTn id="123" fill="hold">
                            <p:stCondLst>
                              <p:cond delay="0"/>
                            </p:stCondLst>
                            <p:childTnLst>
                              <p:par>
                                <p:cTn id="124" presetID="16" presetClass="entr" presetSubtype="21" fill="hold" nodeType="click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barn(inVertical)">
                                      <p:cBhvr>
                                        <p:cTn id="12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3" grpId="0"/>
      <p:bldP spid="25" grpId="0" animBg="1"/>
      <p:bldP spid="26" grpId="0" animBg="1"/>
      <p:bldP spid="29" grpId="0" animBg="1"/>
      <p:bldP spid="42" grpId="0" animBg="1"/>
      <p:bldP spid="34" grpId="0"/>
      <p:bldP spid="36"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784"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Infinite Horizon Nonlinear Regulator</a:t>
            </a:r>
          </a:p>
        </p:txBody>
      </p:sp>
      <p:sp>
        <p:nvSpPr>
          <p:cNvPr id="31" name="Rectangle 30"/>
          <p:cNvSpPr/>
          <p:nvPr/>
        </p:nvSpPr>
        <p:spPr>
          <a:xfrm>
            <a:off x="685800" y="1571674"/>
            <a:ext cx="2509838" cy="369332"/>
          </a:xfrm>
          <a:prstGeom prst="rect">
            <a:avLst/>
          </a:prstGeom>
        </p:spPr>
        <p:txBody>
          <a:bodyPr wrap="square">
            <a:spAutoFit/>
          </a:bodyPr>
          <a:lstStyle/>
          <a:p>
            <a:r>
              <a:rPr lang="en-US" sz="1800" b="1" dirty="0"/>
              <a:t>MATHIEU EQUATION</a:t>
            </a:r>
          </a:p>
        </p:txBody>
      </p:sp>
      <p:sp>
        <p:nvSpPr>
          <p:cNvPr id="6144" name="Rectangle 6143"/>
          <p:cNvSpPr/>
          <p:nvPr/>
        </p:nvSpPr>
        <p:spPr>
          <a:xfrm>
            <a:off x="2674685" y="1989915"/>
            <a:ext cx="3794629" cy="400110"/>
          </a:xfrm>
          <a:prstGeom prst="rect">
            <a:avLst/>
          </a:prstGeom>
        </p:spPr>
        <p:txBody>
          <a:bodyPr wrap="none">
            <a:spAutoFit/>
          </a:bodyPr>
          <a:lstStyle/>
          <a:p>
            <a:r>
              <a:rPr lang="en-US" sz="2000" i="1" dirty="0"/>
              <a:t>q(t) + (</a:t>
            </a:r>
            <a:r>
              <a:rPr lang="el-GR" sz="2000" i="1" dirty="0"/>
              <a:t>α + β </a:t>
            </a:r>
            <a:r>
              <a:rPr lang="en-US" sz="2000" i="1" dirty="0"/>
              <a:t>cos(</a:t>
            </a:r>
            <a:r>
              <a:rPr lang="el-GR" sz="2000" i="1" dirty="0"/>
              <a:t>ω</a:t>
            </a:r>
            <a:r>
              <a:rPr lang="en-US" sz="2000" i="1" dirty="0"/>
              <a:t>t))q(t) = b u(t)</a:t>
            </a:r>
          </a:p>
        </p:txBody>
      </p:sp>
      <p:sp>
        <p:nvSpPr>
          <p:cNvPr id="6149" name="Rectangle 6148"/>
          <p:cNvSpPr/>
          <p:nvPr/>
        </p:nvSpPr>
        <p:spPr>
          <a:xfrm>
            <a:off x="685800" y="2431733"/>
            <a:ext cx="4572000" cy="369332"/>
          </a:xfrm>
          <a:prstGeom prst="rect">
            <a:avLst/>
          </a:prstGeom>
        </p:spPr>
        <p:txBody>
          <a:bodyPr>
            <a:spAutoFit/>
          </a:bodyPr>
          <a:lstStyle/>
          <a:p>
            <a:r>
              <a:rPr lang="en-US" sz="1800" dirty="0"/>
              <a:t>The open-loop system is described by</a:t>
            </a:r>
          </a:p>
        </p:txBody>
      </p:sp>
      <p:pic>
        <p:nvPicPr>
          <p:cNvPr id="6151" name="Picture 6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4096" y="2827183"/>
            <a:ext cx="4199779" cy="1293357"/>
          </a:xfrm>
          <a:prstGeom prst="roundRect">
            <a:avLst>
              <a:gd name="adj" fmla="val 16939"/>
            </a:avLst>
          </a:prstGeom>
          <a:solidFill>
            <a:srgbClr val="FFFFFF">
              <a:shade val="85000"/>
            </a:srgbClr>
          </a:solidFill>
          <a:ln>
            <a:noFill/>
          </a:ln>
          <a:effectLst>
            <a:reflection blurRad="12700" stA="38000" endPos="28000" dist="5000" dir="5400000" sy="-100000" algn="bl" rotWithShape="0"/>
          </a:effectLst>
        </p:spPr>
      </p:pic>
      <p:sp>
        <p:nvSpPr>
          <p:cNvPr id="6152" name="Rectangle 6151"/>
          <p:cNvSpPr/>
          <p:nvPr/>
        </p:nvSpPr>
        <p:spPr>
          <a:xfrm>
            <a:off x="685800" y="4187410"/>
            <a:ext cx="6097529" cy="369332"/>
          </a:xfrm>
          <a:prstGeom prst="rect">
            <a:avLst/>
          </a:prstGeom>
        </p:spPr>
        <p:txBody>
          <a:bodyPr wrap="square">
            <a:spAutoFit/>
          </a:bodyPr>
          <a:lstStyle/>
          <a:p>
            <a:r>
              <a:rPr lang="en-US" sz="1600" dirty="0"/>
              <a:t> </a:t>
            </a:r>
            <a:r>
              <a:rPr lang="en-US" sz="1800" dirty="0"/>
              <a:t>Let q(0) = q</a:t>
            </a:r>
            <a:r>
              <a:rPr lang="en-US" sz="1200" dirty="0"/>
              <a:t>0</a:t>
            </a:r>
            <a:r>
              <a:rPr lang="en-US" sz="1800" dirty="0"/>
              <a:t> and ˙q(0) = ˙q</a:t>
            </a:r>
            <a:r>
              <a:rPr lang="en-US" sz="1200" dirty="0"/>
              <a:t>0</a:t>
            </a:r>
            <a:r>
              <a:rPr lang="en-US" sz="1800" dirty="0"/>
              <a:t> denote the initial conditions. </a:t>
            </a:r>
            <a:endParaRPr lang="en-US" sz="1600" dirty="0"/>
          </a:p>
        </p:txBody>
      </p:sp>
      <p:sp>
        <p:nvSpPr>
          <p:cNvPr id="6153" name="Rectangle 6152"/>
          <p:cNvSpPr/>
          <p:nvPr/>
        </p:nvSpPr>
        <p:spPr>
          <a:xfrm>
            <a:off x="685800" y="4598450"/>
            <a:ext cx="7396162" cy="1138773"/>
          </a:xfrm>
          <a:prstGeom prst="rect">
            <a:avLst/>
          </a:prstGeom>
        </p:spPr>
        <p:txBody>
          <a:bodyPr wrap="square">
            <a:spAutoFit/>
          </a:bodyPr>
          <a:lstStyle/>
          <a:p>
            <a:r>
              <a:rPr lang="en-US" sz="1400" b="1" dirty="0">
                <a:solidFill>
                  <a:srgbClr val="C00000"/>
                </a:solidFill>
              </a:rPr>
              <a:t>The task is to bring the states to the equilibrium [0;0]. </a:t>
            </a:r>
          </a:p>
          <a:p>
            <a:endParaRPr lang="en-US" sz="1800" dirty="0"/>
          </a:p>
          <a:p>
            <a:r>
              <a:rPr lang="en-US" sz="1800" dirty="0"/>
              <a:t>In this example we use the parameter values </a:t>
            </a:r>
            <a:r>
              <a:rPr lang="en-US" sz="1800" i="1" dirty="0"/>
              <a:t>α = 1, β = 1, b = 1, ω = 1. </a:t>
            </a:r>
            <a:r>
              <a:rPr lang="en-US" sz="1800" dirty="0"/>
              <a:t>Let </a:t>
            </a:r>
            <a:r>
              <a:rPr lang="en-US" sz="1800" i="1" dirty="0"/>
              <a:t>Q = eye(2), R2 </a:t>
            </a:r>
            <a:r>
              <a:rPr lang="en-US" sz="1800" dirty="0"/>
              <a:t>take values from </a:t>
            </a:r>
            <a:r>
              <a:rPr lang="en-US" sz="1800" i="1" dirty="0"/>
              <a:t>0.001 to 1</a:t>
            </a:r>
          </a:p>
        </p:txBody>
      </p:sp>
    </p:spTree>
    <p:extLst>
      <p:ext uri="{BB962C8B-B14F-4D97-AF65-F5344CB8AC3E}">
        <p14:creationId xmlns:p14="http://schemas.microsoft.com/office/powerpoint/2010/main" val="342052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144">
                                            <p:txEl>
                                              <p:pRg st="0" end="0"/>
                                            </p:txEl>
                                          </p:spTgt>
                                        </p:tgtEl>
                                        <p:attrNameLst>
                                          <p:attrName>style.visibility</p:attrName>
                                        </p:attrNameLst>
                                      </p:cBhvr>
                                      <p:to>
                                        <p:strVal val="visible"/>
                                      </p:to>
                                    </p:set>
                                    <p:anim calcmode="lin" valueType="num">
                                      <p:cBhvr>
                                        <p:cTn id="12" dur="500" fill="hold"/>
                                        <p:tgtEl>
                                          <p:spTgt spid="614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6144">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614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149"/>
                                        </p:tgtEl>
                                        <p:attrNameLst>
                                          <p:attrName>style.visibility</p:attrName>
                                        </p:attrNameLst>
                                      </p:cBhvr>
                                      <p:to>
                                        <p:strVal val="visible"/>
                                      </p:to>
                                    </p:set>
                                    <p:anim calcmode="lin" valueType="num">
                                      <p:cBhvr>
                                        <p:cTn id="19" dur="500" fill="hold"/>
                                        <p:tgtEl>
                                          <p:spTgt spid="6149"/>
                                        </p:tgtEl>
                                        <p:attrNameLst>
                                          <p:attrName>ppt_w</p:attrName>
                                        </p:attrNameLst>
                                      </p:cBhvr>
                                      <p:tavLst>
                                        <p:tav tm="0">
                                          <p:val>
                                            <p:fltVal val="0"/>
                                          </p:val>
                                        </p:tav>
                                        <p:tav tm="100000">
                                          <p:val>
                                            <p:strVal val="#ppt_w"/>
                                          </p:val>
                                        </p:tav>
                                      </p:tavLst>
                                    </p:anim>
                                    <p:anim calcmode="lin" valueType="num">
                                      <p:cBhvr>
                                        <p:cTn id="20" dur="500" fill="hold"/>
                                        <p:tgtEl>
                                          <p:spTgt spid="6149"/>
                                        </p:tgtEl>
                                        <p:attrNameLst>
                                          <p:attrName>ppt_h</p:attrName>
                                        </p:attrNameLst>
                                      </p:cBhvr>
                                      <p:tavLst>
                                        <p:tav tm="0">
                                          <p:val>
                                            <p:fltVal val="0"/>
                                          </p:val>
                                        </p:tav>
                                        <p:tav tm="100000">
                                          <p:val>
                                            <p:strVal val="#ppt_h"/>
                                          </p:val>
                                        </p:tav>
                                      </p:tavLst>
                                    </p:anim>
                                    <p:animEffect transition="in" filter="fade">
                                      <p:cBhvr>
                                        <p:cTn id="21" dur="500"/>
                                        <p:tgtEl>
                                          <p:spTgt spid="6149"/>
                                        </p:tgtEl>
                                      </p:cBhvr>
                                    </p:animEffect>
                                  </p:childTnLst>
                                </p:cTn>
                              </p:par>
                              <p:par>
                                <p:cTn id="22" presetID="53" presetClass="entr" presetSubtype="16" fill="hold" nodeType="withEffect">
                                  <p:stCondLst>
                                    <p:cond delay="0"/>
                                  </p:stCondLst>
                                  <p:childTnLst>
                                    <p:set>
                                      <p:cBhvr>
                                        <p:cTn id="23" dur="1" fill="hold">
                                          <p:stCondLst>
                                            <p:cond delay="0"/>
                                          </p:stCondLst>
                                        </p:cTn>
                                        <p:tgtEl>
                                          <p:spTgt spid="6151"/>
                                        </p:tgtEl>
                                        <p:attrNameLst>
                                          <p:attrName>style.visibility</p:attrName>
                                        </p:attrNameLst>
                                      </p:cBhvr>
                                      <p:to>
                                        <p:strVal val="visible"/>
                                      </p:to>
                                    </p:set>
                                    <p:anim calcmode="lin" valueType="num">
                                      <p:cBhvr>
                                        <p:cTn id="24" dur="500" fill="hold"/>
                                        <p:tgtEl>
                                          <p:spTgt spid="6151"/>
                                        </p:tgtEl>
                                        <p:attrNameLst>
                                          <p:attrName>ppt_w</p:attrName>
                                        </p:attrNameLst>
                                      </p:cBhvr>
                                      <p:tavLst>
                                        <p:tav tm="0">
                                          <p:val>
                                            <p:fltVal val="0"/>
                                          </p:val>
                                        </p:tav>
                                        <p:tav tm="100000">
                                          <p:val>
                                            <p:strVal val="#ppt_w"/>
                                          </p:val>
                                        </p:tav>
                                      </p:tavLst>
                                    </p:anim>
                                    <p:anim calcmode="lin" valueType="num">
                                      <p:cBhvr>
                                        <p:cTn id="25" dur="500" fill="hold"/>
                                        <p:tgtEl>
                                          <p:spTgt spid="6151"/>
                                        </p:tgtEl>
                                        <p:attrNameLst>
                                          <p:attrName>ppt_h</p:attrName>
                                        </p:attrNameLst>
                                      </p:cBhvr>
                                      <p:tavLst>
                                        <p:tav tm="0">
                                          <p:val>
                                            <p:fltVal val="0"/>
                                          </p:val>
                                        </p:tav>
                                        <p:tav tm="100000">
                                          <p:val>
                                            <p:strVal val="#ppt_h"/>
                                          </p:val>
                                        </p:tav>
                                      </p:tavLst>
                                    </p:anim>
                                    <p:animEffect transition="in" filter="fade">
                                      <p:cBhvr>
                                        <p:cTn id="26" dur="500"/>
                                        <p:tgtEl>
                                          <p:spTgt spid="615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152"/>
                                        </p:tgtEl>
                                        <p:attrNameLst>
                                          <p:attrName>style.visibility</p:attrName>
                                        </p:attrNameLst>
                                      </p:cBhvr>
                                      <p:to>
                                        <p:strVal val="visible"/>
                                      </p:to>
                                    </p:set>
                                    <p:anim calcmode="lin" valueType="num">
                                      <p:cBhvr>
                                        <p:cTn id="29" dur="500" fill="hold"/>
                                        <p:tgtEl>
                                          <p:spTgt spid="6152"/>
                                        </p:tgtEl>
                                        <p:attrNameLst>
                                          <p:attrName>ppt_w</p:attrName>
                                        </p:attrNameLst>
                                      </p:cBhvr>
                                      <p:tavLst>
                                        <p:tav tm="0">
                                          <p:val>
                                            <p:fltVal val="0"/>
                                          </p:val>
                                        </p:tav>
                                        <p:tav tm="100000">
                                          <p:val>
                                            <p:strVal val="#ppt_w"/>
                                          </p:val>
                                        </p:tav>
                                      </p:tavLst>
                                    </p:anim>
                                    <p:anim calcmode="lin" valueType="num">
                                      <p:cBhvr>
                                        <p:cTn id="30" dur="500" fill="hold"/>
                                        <p:tgtEl>
                                          <p:spTgt spid="6152"/>
                                        </p:tgtEl>
                                        <p:attrNameLst>
                                          <p:attrName>ppt_h</p:attrName>
                                        </p:attrNameLst>
                                      </p:cBhvr>
                                      <p:tavLst>
                                        <p:tav tm="0">
                                          <p:val>
                                            <p:fltVal val="0"/>
                                          </p:val>
                                        </p:tav>
                                        <p:tav tm="100000">
                                          <p:val>
                                            <p:strVal val="#ppt_h"/>
                                          </p:val>
                                        </p:tav>
                                      </p:tavLst>
                                    </p:anim>
                                    <p:animEffect transition="in" filter="fade">
                                      <p:cBhvr>
                                        <p:cTn id="31" dur="500"/>
                                        <p:tgtEl>
                                          <p:spTgt spid="615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6153">
                                            <p:txEl>
                                              <p:pRg st="0" end="0"/>
                                            </p:txEl>
                                          </p:spTgt>
                                        </p:tgtEl>
                                        <p:attrNameLst>
                                          <p:attrName>style.visibility</p:attrName>
                                        </p:attrNameLst>
                                      </p:cBhvr>
                                      <p:to>
                                        <p:strVal val="visible"/>
                                      </p:to>
                                    </p:set>
                                    <p:animEffect transition="in" filter="randombar(horizontal)">
                                      <p:cBhvr>
                                        <p:cTn id="36" dur="500"/>
                                        <p:tgtEl>
                                          <p:spTgt spid="615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nodeType="clickEffect">
                                  <p:stCondLst>
                                    <p:cond delay="0"/>
                                  </p:stCondLst>
                                  <p:childTnLst>
                                    <p:set>
                                      <p:cBhvr>
                                        <p:cTn id="40" dur="1" fill="hold">
                                          <p:stCondLst>
                                            <p:cond delay="0"/>
                                          </p:stCondLst>
                                        </p:cTn>
                                        <p:tgtEl>
                                          <p:spTgt spid="6153">
                                            <p:txEl>
                                              <p:pRg st="2" end="2"/>
                                            </p:txEl>
                                          </p:spTgt>
                                        </p:tgtEl>
                                        <p:attrNameLst>
                                          <p:attrName>style.visibility</p:attrName>
                                        </p:attrNameLst>
                                      </p:cBhvr>
                                      <p:to>
                                        <p:strVal val="visible"/>
                                      </p:to>
                                    </p:set>
                                    <p:animEffect transition="in" filter="randombar(horizontal)">
                                      <p:cBhvr>
                                        <p:cTn id="41" dur="500"/>
                                        <p:tgtEl>
                                          <p:spTgt spid="61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P spid="61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04800"/>
            <a:ext cx="7772400" cy="1143000"/>
          </a:xfrm>
        </p:spPr>
        <p:txBody>
          <a:bodyPr/>
          <a:lstStyle/>
          <a:p>
            <a:endParaRPr lang="en-US" altLang="en-US" dirty="0"/>
          </a:p>
        </p:txBody>
      </p:sp>
      <p:sp>
        <p:nvSpPr>
          <p:cNvPr id="6147" name="Rectangle 3"/>
          <p:cNvSpPr>
            <a:spLocks noGrp="1" noChangeArrowheads="1"/>
          </p:cNvSpPr>
          <p:nvPr>
            <p:ph type="body" idx="1"/>
          </p:nvPr>
        </p:nvSpPr>
        <p:spPr>
          <a:xfrm>
            <a:off x="685800" y="1752600"/>
            <a:ext cx="7772400" cy="4267200"/>
          </a:xfrm>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 Reference Results</a:t>
            </a:r>
          </a:p>
        </p:txBody>
      </p:sp>
      <p:pic>
        <p:nvPicPr>
          <p:cNvPr id="13" name="Picture 12">
            <a:extLst>
              <a:ext uri="{FF2B5EF4-FFF2-40B4-BE49-F238E27FC236}">
                <a16:creationId xmlns:a16="http://schemas.microsoft.com/office/drawing/2014/main" id="{C984BF72-DC26-45F2-9C54-221D877385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2951" y="1276944"/>
            <a:ext cx="3777595" cy="2405375"/>
          </a:xfrm>
          <a:prstGeom prst="rect">
            <a:avLst/>
          </a:prstGeom>
        </p:spPr>
      </p:pic>
      <p:pic>
        <p:nvPicPr>
          <p:cNvPr id="15" name="Picture 14">
            <a:extLst>
              <a:ext uri="{FF2B5EF4-FFF2-40B4-BE49-F238E27FC236}">
                <a16:creationId xmlns:a16="http://schemas.microsoft.com/office/drawing/2014/main" id="{D238618B-17D2-4370-A291-0C658794D4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57697" y="1276944"/>
            <a:ext cx="3777597" cy="2405375"/>
          </a:xfrm>
          <a:prstGeom prst="rect">
            <a:avLst/>
          </a:prstGeom>
        </p:spPr>
      </p:pic>
      <p:pic>
        <p:nvPicPr>
          <p:cNvPr id="17" name="Picture 16">
            <a:extLst>
              <a:ext uri="{FF2B5EF4-FFF2-40B4-BE49-F238E27FC236}">
                <a16:creationId xmlns:a16="http://schemas.microsoft.com/office/drawing/2014/main" id="{DD9E4C30-4387-462C-AA87-EB73D0541E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241" y="3792312"/>
            <a:ext cx="3739017" cy="2337480"/>
          </a:xfrm>
          <a:prstGeom prst="rect">
            <a:avLst/>
          </a:prstGeom>
        </p:spPr>
      </p:pic>
      <p:pic>
        <p:nvPicPr>
          <p:cNvPr id="19" name="Picture 18">
            <a:extLst>
              <a:ext uri="{FF2B5EF4-FFF2-40B4-BE49-F238E27FC236}">
                <a16:creationId xmlns:a16="http://schemas.microsoft.com/office/drawing/2014/main" id="{9D6E268D-B6A5-4213-A1F9-D53E8C75BF0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57697" y="3792312"/>
            <a:ext cx="3739017" cy="2337479"/>
          </a:xfrm>
          <a:prstGeom prst="rect">
            <a:avLst/>
          </a:prstGeom>
        </p:spPr>
      </p:pic>
    </p:spTree>
    <p:extLst>
      <p:ext uri="{BB962C8B-B14F-4D97-AF65-F5344CB8AC3E}">
        <p14:creationId xmlns:p14="http://schemas.microsoft.com/office/powerpoint/2010/main" val="371930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par>
                                <p:cTn id="8" presetID="6" presetClass="entr" presetSubtype="16"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ircle(in)">
                                      <p:cBhvr>
                                        <p:cTn id="10" dur="20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circle(in)">
                                      <p:cBhvr>
                                        <p:cTn id="15" dur="2000"/>
                                        <p:tgtEl>
                                          <p:spTgt spid="15"/>
                                        </p:tgtEl>
                                      </p:cBhvr>
                                    </p:animEffect>
                                  </p:childTnLst>
                                </p:cTn>
                              </p:par>
                              <p:par>
                                <p:cTn id="16" presetID="6" presetClass="entr" presetSubtype="16"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circle(in)">
                                      <p:cBhvr>
                                        <p:cTn id="18"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04800"/>
            <a:ext cx="7772400" cy="1143000"/>
          </a:xfrm>
        </p:spPr>
        <p:txBody>
          <a:bodyPr/>
          <a:lstStyle/>
          <a:p>
            <a:endParaRPr lang="en-US" altLang="en-US" dirty="0"/>
          </a:p>
        </p:txBody>
      </p:sp>
      <p:sp>
        <p:nvSpPr>
          <p:cNvPr id="6147" name="Rectangle 3"/>
          <p:cNvSpPr>
            <a:spLocks noGrp="1" noChangeArrowheads="1"/>
          </p:cNvSpPr>
          <p:nvPr>
            <p:ph type="body" idx="1"/>
          </p:nvPr>
        </p:nvSpPr>
        <p:spPr>
          <a:xfrm>
            <a:off x="685800" y="1752600"/>
            <a:ext cx="7772400" cy="4267200"/>
          </a:xfrm>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 Reference Results</a:t>
            </a:r>
          </a:p>
        </p:txBody>
      </p:sp>
      <p:pic>
        <p:nvPicPr>
          <p:cNvPr id="3" name="Picture 2">
            <a:extLst>
              <a:ext uri="{FF2B5EF4-FFF2-40B4-BE49-F238E27FC236}">
                <a16:creationId xmlns:a16="http://schemas.microsoft.com/office/drawing/2014/main" id="{61286687-9E08-4A57-AEDE-992E7192EE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527" y="1295400"/>
            <a:ext cx="4308144" cy="2743200"/>
          </a:xfrm>
          <a:prstGeom prst="rect">
            <a:avLst/>
          </a:prstGeom>
        </p:spPr>
      </p:pic>
      <p:pic>
        <p:nvPicPr>
          <p:cNvPr id="7" name="Picture 6">
            <a:extLst>
              <a:ext uri="{FF2B5EF4-FFF2-40B4-BE49-F238E27FC236}">
                <a16:creationId xmlns:a16="http://schemas.microsoft.com/office/drawing/2014/main" id="{BF310565-ED93-4F11-89FC-E33F49B189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5848" y="3276600"/>
            <a:ext cx="4308144" cy="2743200"/>
          </a:xfrm>
          <a:prstGeom prst="rect">
            <a:avLst/>
          </a:prstGeom>
        </p:spPr>
      </p:pic>
    </p:spTree>
    <p:extLst>
      <p:ext uri="{BB962C8B-B14F-4D97-AF65-F5344CB8AC3E}">
        <p14:creationId xmlns:p14="http://schemas.microsoft.com/office/powerpoint/2010/main" val="4208862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Infinite Horizon Nonlinear Tracking</a:t>
            </a:r>
          </a:p>
        </p:txBody>
      </p:sp>
      <p:cxnSp>
        <p:nvCxnSpPr>
          <p:cNvPr id="9" name="Straight Connector 8"/>
          <p:cNvCxnSpPr/>
          <p:nvPr/>
        </p:nvCxnSpPr>
        <p:spPr>
          <a:xfrm>
            <a:off x="7345956" y="6108716"/>
            <a:ext cx="0" cy="157232"/>
          </a:xfrm>
          <a:prstGeom prst="line">
            <a:avLst/>
          </a:prstGeom>
        </p:spPr>
        <p:style>
          <a:lnRef idx="3">
            <a:schemeClr val="dk1"/>
          </a:lnRef>
          <a:fillRef idx="0">
            <a:schemeClr val="dk1"/>
          </a:fillRef>
          <a:effectRef idx="2">
            <a:schemeClr val="dk1"/>
          </a:effectRef>
          <a:fontRef idx="minor">
            <a:schemeClr val="tx1"/>
          </a:fontRef>
        </p:style>
      </p:cxnSp>
      <p:sp>
        <p:nvSpPr>
          <p:cNvPr id="11" name="Rectangle 10"/>
          <p:cNvSpPr/>
          <p:nvPr/>
        </p:nvSpPr>
        <p:spPr>
          <a:xfrm>
            <a:off x="6065868" y="3221371"/>
            <a:ext cx="1054479" cy="608844"/>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b="1" dirty="0">
                <a:solidFill>
                  <a:schemeClr val="accent5">
                    <a:lumMod val="10000"/>
                  </a:schemeClr>
                </a:solidFill>
                <a:effectLst>
                  <a:outerShdw sx="0" sy="0">
                    <a:srgbClr val="000000"/>
                  </a:outerShdw>
                </a:effectLst>
              </a:rPr>
              <a:t>Solve ARE for P</a:t>
            </a:r>
          </a:p>
        </p:txBody>
      </p:sp>
      <p:sp>
        <p:nvSpPr>
          <p:cNvPr id="12" name="Rectangle 11"/>
          <p:cNvSpPr/>
          <p:nvPr/>
        </p:nvSpPr>
        <p:spPr>
          <a:xfrm>
            <a:off x="7191919" y="3226138"/>
            <a:ext cx="1025162" cy="602840"/>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b="1" dirty="0" smtClean="0">
                <a:solidFill>
                  <a:schemeClr val="accent5">
                    <a:lumMod val="10000"/>
                  </a:schemeClr>
                </a:solidFill>
                <a:effectLst>
                  <a:outerShdw sx="0" sy="0">
                    <a:srgbClr val="000000"/>
                  </a:outerShdw>
                </a:effectLst>
              </a:rPr>
              <a:t>Solve AE for G</a:t>
            </a:r>
            <a:endParaRPr lang="en-US" sz="1200" b="1" dirty="0">
              <a:solidFill>
                <a:schemeClr val="accent5">
                  <a:lumMod val="10000"/>
                </a:schemeClr>
              </a:solidFill>
              <a:effectLst>
                <a:outerShdw sx="0" sy="0">
                  <a:srgbClr val="000000"/>
                </a:outerShdw>
              </a:effectLst>
            </a:endParaRPr>
          </a:p>
        </p:txBody>
      </p:sp>
      <p:sp>
        <p:nvSpPr>
          <p:cNvPr id="13" name="Rectangle 12"/>
          <p:cNvSpPr/>
          <p:nvPr/>
        </p:nvSpPr>
        <p:spPr>
          <a:xfrm>
            <a:off x="6083696" y="4254700"/>
            <a:ext cx="2220175" cy="378837"/>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Control U</a:t>
            </a:r>
          </a:p>
        </p:txBody>
      </p:sp>
      <p:sp>
        <p:nvSpPr>
          <p:cNvPr id="14" name="Rectangle 13"/>
          <p:cNvSpPr/>
          <p:nvPr/>
        </p:nvSpPr>
        <p:spPr>
          <a:xfrm>
            <a:off x="6047982" y="2327003"/>
            <a:ext cx="2157533" cy="492029"/>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a:t>
            </a:r>
          </a:p>
          <a:p>
            <a:pPr algn="ctr"/>
            <a:r>
              <a:rPr lang="en-US" sz="1600" b="1" dirty="0">
                <a:solidFill>
                  <a:schemeClr val="accent5">
                    <a:lumMod val="10000"/>
                  </a:schemeClr>
                </a:solidFill>
                <a:effectLst>
                  <a:outerShdw sx="0" sy="0">
                    <a:srgbClr val="000000"/>
                  </a:outerShdw>
                </a:effectLst>
              </a:rPr>
              <a:t>A(x), B(x), C(x)</a:t>
            </a:r>
          </a:p>
        </p:txBody>
      </p:sp>
      <p:sp>
        <p:nvSpPr>
          <p:cNvPr id="15" name="Rectangle 14"/>
          <p:cNvSpPr/>
          <p:nvPr/>
        </p:nvSpPr>
        <p:spPr>
          <a:xfrm>
            <a:off x="6094075" y="5787043"/>
            <a:ext cx="2214562" cy="344318"/>
          </a:xfrm>
          <a:prstGeom prst="rect">
            <a:avLst/>
          </a:prstGeom>
          <a:solidFill>
            <a:schemeClr val="accent3">
              <a:lumMod val="95000"/>
            </a:schemeClr>
          </a:solidFill>
          <a:ln>
            <a:solidFill>
              <a:schemeClr val="accent4"/>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The system</a:t>
            </a:r>
          </a:p>
        </p:txBody>
      </p:sp>
      <p:cxnSp>
        <p:nvCxnSpPr>
          <p:cNvPr id="19" name="Straight Arrow Connector 18"/>
          <p:cNvCxnSpPr>
            <a:cxnSpLocks/>
            <a:stCxn id="13" idx="2"/>
            <a:endCxn id="15" idx="0"/>
          </p:cNvCxnSpPr>
          <p:nvPr/>
        </p:nvCxnSpPr>
        <p:spPr>
          <a:xfrm>
            <a:off x="7193784" y="4633537"/>
            <a:ext cx="7572" cy="115350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Connector 19"/>
          <p:cNvCxnSpPr>
            <a:cxnSpLocks/>
          </p:cNvCxnSpPr>
          <p:nvPr/>
        </p:nvCxnSpPr>
        <p:spPr>
          <a:xfrm flipH="1">
            <a:off x="5539558" y="6265948"/>
            <a:ext cx="1806398" cy="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p:nvPr/>
        </p:nvCxnSpPr>
        <p:spPr>
          <a:xfrm flipH="1">
            <a:off x="5539558" y="1909088"/>
            <a:ext cx="37057" cy="4356860"/>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Arrow Connector 21"/>
          <p:cNvCxnSpPr>
            <a:cxnSpLocks/>
          </p:cNvCxnSpPr>
          <p:nvPr/>
        </p:nvCxnSpPr>
        <p:spPr>
          <a:xfrm>
            <a:off x="5572801" y="1909088"/>
            <a:ext cx="47518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Rectangle 22"/>
          <p:cNvSpPr/>
          <p:nvPr/>
        </p:nvSpPr>
        <p:spPr>
          <a:xfrm>
            <a:off x="5539384" y="1450947"/>
            <a:ext cx="342900" cy="445763"/>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X</a:t>
            </a:r>
          </a:p>
        </p:txBody>
      </p:sp>
      <p:sp>
        <p:nvSpPr>
          <p:cNvPr id="24" name="Rectangle 23"/>
          <p:cNvSpPr/>
          <p:nvPr/>
        </p:nvSpPr>
        <p:spPr>
          <a:xfrm>
            <a:off x="5900737" y="2201268"/>
            <a:ext cx="2557463" cy="2553257"/>
          </a:xfrm>
          <a:prstGeom prst="rect">
            <a:avLst/>
          </a:prstGeom>
          <a:noFill/>
          <a:ln w="28575">
            <a:solidFill>
              <a:srgbClr val="7A0019"/>
            </a:solidFill>
            <a:prstDash val="dashDot"/>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1800" dirty="0">
              <a:solidFill>
                <a:schemeClr val="accent5">
                  <a:lumMod val="10000"/>
                </a:schemeClr>
              </a:solidFill>
            </a:endParaRPr>
          </a:p>
        </p:txBody>
      </p:sp>
      <p:sp>
        <p:nvSpPr>
          <p:cNvPr id="25" name="Rectangle 24"/>
          <p:cNvSpPr/>
          <p:nvPr/>
        </p:nvSpPr>
        <p:spPr>
          <a:xfrm>
            <a:off x="6033815" y="1381054"/>
            <a:ext cx="2171700" cy="743089"/>
          </a:xfrm>
          <a:prstGeom prst="rect">
            <a:avLst/>
          </a:prstGeom>
          <a:solidFill>
            <a:schemeClr val="accent3">
              <a:lumMod val="95000"/>
            </a:schemeClr>
          </a:solidFill>
          <a:ln>
            <a:solidFill>
              <a:schemeClr val="accent4"/>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a:solidFill>
                  <a:schemeClr val="accent5">
                    <a:lumMod val="10000"/>
                  </a:schemeClr>
                </a:solidFill>
              </a:rPr>
              <a:t>At time step</a:t>
            </a:r>
          </a:p>
          <a:p>
            <a:pPr algn="ctr"/>
            <a:r>
              <a:rPr lang="en-US" sz="1600" b="1" dirty="0">
                <a:solidFill>
                  <a:schemeClr val="accent5">
                    <a:lumMod val="10000"/>
                  </a:schemeClr>
                </a:solidFill>
              </a:rPr>
              <a:t> delta =0.01</a:t>
            </a:r>
          </a:p>
          <a:p>
            <a:pPr algn="ctr"/>
            <a:r>
              <a:rPr lang="en-US" sz="1600" b="1" dirty="0">
                <a:solidFill>
                  <a:schemeClr val="accent5">
                    <a:lumMod val="10000"/>
                  </a:schemeClr>
                </a:solidFill>
              </a:rPr>
              <a:t>t=t</a:t>
            </a:r>
            <a:r>
              <a:rPr lang="en-US" sz="1200" b="1" dirty="0">
                <a:solidFill>
                  <a:schemeClr val="accent5">
                    <a:lumMod val="10000"/>
                  </a:schemeClr>
                </a:solidFill>
              </a:rPr>
              <a:t>0+</a:t>
            </a:r>
            <a:r>
              <a:rPr lang="en-US" sz="1600" b="1" dirty="0">
                <a:solidFill>
                  <a:schemeClr val="accent5">
                    <a:lumMod val="10000"/>
                  </a:schemeClr>
                </a:solidFill>
              </a:rPr>
              <a:t>delta</a:t>
            </a:r>
          </a:p>
        </p:txBody>
      </p:sp>
      <p:sp>
        <p:nvSpPr>
          <p:cNvPr id="26" name="Rectangle 25"/>
          <p:cNvSpPr/>
          <p:nvPr/>
        </p:nvSpPr>
        <p:spPr>
          <a:xfrm>
            <a:off x="6094075" y="5293639"/>
            <a:ext cx="2209800" cy="354199"/>
          </a:xfrm>
          <a:prstGeom prst="rect">
            <a:avLst/>
          </a:prstGeom>
          <a:solidFill>
            <a:schemeClr val="accent3">
              <a:lumMod val="95000"/>
            </a:schemeClr>
          </a:solidFill>
          <a:ln>
            <a:solidFill>
              <a:srgbClr val="00206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a:solidFill>
                  <a:schemeClr val="accent5">
                    <a:lumMod val="10000"/>
                  </a:schemeClr>
                </a:solidFill>
              </a:rPr>
              <a:t>q = q  + 1</a:t>
            </a:r>
          </a:p>
        </p:txBody>
      </p:sp>
      <p:sp>
        <p:nvSpPr>
          <p:cNvPr id="29" name="Rectangle 28">
            <a:hlinkClick r:id="rId4" action="ppaction://hlinkfile"/>
          </p:cNvPr>
          <p:cNvSpPr/>
          <p:nvPr/>
        </p:nvSpPr>
        <p:spPr>
          <a:xfrm>
            <a:off x="6094984" y="4836677"/>
            <a:ext cx="2214562" cy="366516"/>
          </a:xfrm>
          <a:prstGeom prst="rect">
            <a:avLst/>
          </a:prstGeom>
          <a:solidFill>
            <a:schemeClr val="accent3">
              <a:lumMod val="95000"/>
            </a:schemeClr>
          </a:solidFill>
          <a:ln>
            <a:solidFill>
              <a:srgbClr val="00206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a:solidFill>
                  <a:schemeClr val="accent5">
                    <a:lumMod val="10000"/>
                  </a:schemeClr>
                </a:solidFill>
              </a:rPr>
              <a:t>State Update x</a:t>
            </a:r>
          </a:p>
        </p:txBody>
      </p:sp>
      <p:sp>
        <p:nvSpPr>
          <p:cNvPr id="31" name="Rectangle 30"/>
          <p:cNvSpPr/>
          <p:nvPr/>
        </p:nvSpPr>
        <p:spPr>
          <a:xfrm>
            <a:off x="301317" y="1599315"/>
            <a:ext cx="4350720" cy="369332"/>
          </a:xfrm>
          <a:prstGeom prst="rect">
            <a:avLst/>
          </a:prstGeom>
        </p:spPr>
        <p:txBody>
          <a:bodyPr wrap="square">
            <a:spAutoFit/>
          </a:bodyPr>
          <a:lstStyle/>
          <a:p>
            <a:r>
              <a:rPr lang="en-US" sz="1800" b="1" dirty="0"/>
              <a:t>Given a nonlinear system of the form :</a:t>
            </a:r>
          </a:p>
        </p:txBody>
      </p:sp>
      <p:sp>
        <p:nvSpPr>
          <p:cNvPr id="42" name="Rectangle 41"/>
          <p:cNvSpPr/>
          <p:nvPr/>
        </p:nvSpPr>
        <p:spPr>
          <a:xfrm>
            <a:off x="4790567" y="5314106"/>
            <a:ext cx="1211568" cy="646331"/>
          </a:xfrm>
          <a:prstGeom prst="rect">
            <a:avLst/>
          </a:prstGeom>
          <a:solidFill>
            <a:schemeClr val="accent3">
              <a:lumMod val="95000"/>
            </a:schemeClr>
          </a:solidFill>
          <a:ln>
            <a:solidFill>
              <a:srgbClr val="7A001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endParaRPr lang="en-US" sz="1200" dirty="0">
              <a:solidFill>
                <a:schemeClr val="tx1"/>
              </a:solidFill>
              <a:latin typeface="Courier New" panose="02070309020205020404" pitchFamily="49" charset="0"/>
            </a:endParaRPr>
          </a:p>
          <a:p>
            <a:endParaRPr lang="en-US" sz="1200" dirty="0">
              <a:solidFill>
                <a:schemeClr val="tx1"/>
              </a:solidFill>
              <a:latin typeface="Courier New" panose="02070309020205020404" pitchFamily="49" charset="0"/>
            </a:endParaRPr>
          </a:p>
          <a:p>
            <a:r>
              <a:rPr lang="en-US" sz="1400" b="1" dirty="0">
                <a:solidFill>
                  <a:schemeClr val="tx1"/>
                </a:solidFill>
                <a:latin typeface="Footlight MT Light" panose="0204060206030A020304" pitchFamily="18" charset="0"/>
              </a:rPr>
              <a:t>Q </a:t>
            </a:r>
            <a:r>
              <a:rPr lang="en-US" sz="1200" dirty="0">
                <a:solidFill>
                  <a:schemeClr val="tx1"/>
                </a:solidFill>
                <a:latin typeface="Footlight MT Light" panose="0204060206030A020304" pitchFamily="18" charset="0"/>
              </a:rPr>
              <a:t>=eye(2);</a:t>
            </a:r>
          </a:p>
          <a:p>
            <a:r>
              <a:rPr lang="en-US" sz="1200" dirty="0">
                <a:solidFill>
                  <a:schemeClr val="tx1"/>
                </a:solidFill>
                <a:latin typeface="Footlight MT Light" panose="0204060206030A020304" pitchFamily="18" charset="0"/>
              </a:rPr>
              <a:t>For </a:t>
            </a:r>
          </a:p>
          <a:p>
            <a:r>
              <a:rPr lang="en-US" sz="1400" b="1" dirty="0">
                <a:solidFill>
                  <a:srgbClr val="000000"/>
                </a:solidFill>
                <a:latin typeface="Footlight MT Light" panose="0204060206030A020304" pitchFamily="18" charset="0"/>
              </a:rPr>
              <a:t>R</a:t>
            </a:r>
            <a:r>
              <a:rPr lang="en-US" sz="1200" dirty="0">
                <a:solidFill>
                  <a:srgbClr val="000000"/>
                </a:solidFill>
                <a:latin typeface="Footlight MT Light" panose="0204060206030A020304" pitchFamily="18" charset="0"/>
              </a:rPr>
              <a:t>=[0.001,0.6,1</a:t>
            </a:r>
            <a:r>
              <a:rPr lang="en-US" sz="1200" dirty="0">
                <a:solidFill>
                  <a:srgbClr val="000000"/>
                </a:solidFill>
                <a:latin typeface="Bembo" panose="020B0604020202020204" pitchFamily="18" charset="0"/>
              </a:rPr>
              <a:t>]</a:t>
            </a:r>
          </a:p>
          <a:p>
            <a:r>
              <a:rPr lang="en-US" sz="1200" dirty="0">
                <a:solidFill>
                  <a:srgbClr val="000000"/>
                </a:solidFill>
                <a:latin typeface="Courier New" panose="02070309020205020404" pitchFamily="49" charset="0"/>
              </a:rPr>
              <a:t> </a:t>
            </a:r>
          </a:p>
          <a:p>
            <a:endParaRPr lang="en-US" sz="1200" dirty="0">
              <a:solidFill>
                <a:srgbClr val="000000"/>
              </a:solidFill>
              <a:latin typeface="Courier New" panose="02070309020205020404" pitchFamily="49" charset="0"/>
            </a:endParaRPr>
          </a:p>
        </p:txBody>
      </p:sp>
      <p:cxnSp>
        <p:nvCxnSpPr>
          <p:cNvPr id="37" name="Straight Arrow Connector 36">
            <a:extLst>
              <a:ext uri="{FF2B5EF4-FFF2-40B4-BE49-F238E27FC236}">
                <a16:creationId xmlns:a16="http://schemas.microsoft.com/office/drawing/2014/main" id="{30D91D28-6C8F-4A5C-B5B8-11A6F9EFAD69}"/>
              </a:ext>
            </a:extLst>
          </p:cNvPr>
          <p:cNvCxnSpPr>
            <a:cxnSpLocks/>
            <a:endCxn id="14" idx="0"/>
          </p:cNvCxnSpPr>
          <p:nvPr/>
        </p:nvCxnSpPr>
        <p:spPr>
          <a:xfrm flipH="1">
            <a:off x="7126749" y="2102748"/>
            <a:ext cx="1800" cy="22425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8" name="Straight Arrow Connector 37">
            <a:extLst>
              <a:ext uri="{FF2B5EF4-FFF2-40B4-BE49-F238E27FC236}">
                <a16:creationId xmlns:a16="http://schemas.microsoft.com/office/drawing/2014/main" id="{1423F277-74E9-4009-A91F-258AB9602B70}"/>
              </a:ext>
            </a:extLst>
          </p:cNvPr>
          <p:cNvCxnSpPr>
            <a:cxnSpLocks/>
            <a:endCxn id="11" idx="0"/>
          </p:cNvCxnSpPr>
          <p:nvPr/>
        </p:nvCxnSpPr>
        <p:spPr>
          <a:xfrm>
            <a:off x="6593108" y="2819032"/>
            <a:ext cx="0" cy="402339"/>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80" name="Straight Arrow Connector 79">
            <a:extLst>
              <a:ext uri="{FF2B5EF4-FFF2-40B4-BE49-F238E27FC236}">
                <a16:creationId xmlns:a16="http://schemas.microsoft.com/office/drawing/2014/main" id="{52797D4C-66B6-46A6-876F-7CDBCCBEA0E2}"/>
              </a:ext>
            </a:extLst>
          </p:cNvPr>
          <p:cNvCxnSpPr>
            <a:cxnSpLocks/>
          </p:cNvCxnSpPr>
          <p:nvPr/>
        </p:nvCxnSpPr>
        <p:spPr>
          <a:xfrm flipH="1">
            <a:off x="7682725" y="2822097"/>
            <a:ext cx="280" cy="420829"/>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82" name="Straight Arrow Connector 81">
            <a:extLst>
              <a:ext uri="{FF2B5EF4-FFF2-40B4-BE49-F238E27FC236}">
                <a16:creationId xmlns:a16="http://schemas.microsoft.com/office/drawing/2014/main" id="{1451951F-8B38-421E-8003-28CEAB346831}"/>
              </a:ext>
            </a:extLst>
          </p:cNvPr>
          <p:cNvCxnSpPr>
            <a:cxnSpLocks/>
          </p:cNvCxnSpPr>
          <p:nvPr/>
        </p:nvCxnSpPr>
        <p:spPr>
          <a:xfrm flipH="1">
            <a:off x="6561054" y="3832043"/>
            <a:ext cx="280" cy="420829"/>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83" name="Straight Arrow Connector 82">
            <a:extLst>
              <a:ext uri="{FF2B5EF4-FFF2-40B4-BE49-F238E27FC236}">
                <a16:creationId xmlns:a16="http://schemas.microsoft.com/office/drawing/2014/main" id="{3B3F3762-2772-41BC-BDD3-EF65F30AA843}"/>
              </a:ext>
            </a:extLst>
          </p:cNvPr>
          <p:cNvCxnSpPr>
            <a:cxnSpLocks/>
          </p:cNvCxnSpPr>
          <p:nvPr/>
        </p:nvCxnSpPr>
        <p:spPr>
          <a:xfrm flipH="1">
            <a:off x="7704500" y="3832043"/>
            <a:ext cx="280" cy="420829"/>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sp>
        <p:nvSpPr>
          <p:cNvPr id="84" name="Rectangle 83">
            <a:extLst>
              <a:ext uri="{FF2B5EF4-FFF2-40B4-BE49-F238E27FC236}">
                <a16:creationId xmlns:a16="http://schemas.microsoft.com/office/drawing/2014/main" id="{47EAD5BD-C085-465E-9CCF-1D668010AD04}"/>
              </a:ext>
            </a:extLst>
          </p:cNvPr>
          <p:cNvSpPr/>
          <p:nvPr/>
        </p:nvSpPr>
        <p:spPr>
          <a:xfrm>
            <a:off x="8354417" y="1726928"/>
            <a:ext cx="714647" cy="400110"/>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a:solidFill>
                  <a:schemeClr val="accent5">
                    <a:lumMod val="10000"/>
                  </a:schemeClr>
                </a:solidFill>
                <a:effectLst>
                  <a:outerShdw sx="0" sy="0">
                    <a:srgbClr val="000000"/>
                  </a:outerShdw>
                </a:effectLst>
              </a:rPr>
              <a:t>Z(x)</a:t>
            </a:r>
          </a:p>
        </p:txBody>
      </p:sp>
      <p:cxnSp>
        <p:nvCxnSpPr>
          <p:cNvPr id="85" name="Straight Arrow Connector 84">
            <a:extLst>
              <a:ext uri="{FF2B5EF4-FFF2-40B4-BE49-F238E27FC236}">
                <a16:creationId xmlns:a16="http://schemas.microsoft.com/office/drawing/2014/main" id="{6EC337DD-91A5-4654-B748-2D51E871A4AD}"/>
              </a:ext>
            </a:extLst>
          </p:cNvPr>
          <p:cNvCxnSpPr>
            <a:cxnSpLocks/>
          </p:cNvCxnSpPr>
          <p:nvPr/>
        </p:nvCxnSpPr>
        <p:spPr>
          <a:xfrm flipH="1">
            <a:off x="8231182" y="3525793"/>
            <a:ext cx="480558" cy="0"/>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86" name="Straight Connector 85">
            <a:extLst>
              <a:ext uri="{FF2B5EF4-FFF2-40B4-BE49-F238E27FC236}">
                <a16:creationId xmlns:a16="http://schemas.microsoft.com/office/drawing/2014/main" id="{E9C7256A-947C-4AB1-93FA-EE51811690ED}"/>
              </a:ext>
            </a:extLst>
          </p:cNvPr>
          <p:cNvCxnSpPr>
            <a:cxnSpLocks/>
          </p:cNvCxnSpPr>
          <p:nvPr/>
        </p:nvCxnSpPr>
        <p:spPr>
          <a:xfrm flipV="1">
            <a:off x="8711740" y="2127717"/>
            <a:ext cx="0" cy="1398076"/>
          </a:xfrm>
          <a:prstGeom prst="line">
            <a:avLst/>
          </a:prstGeom>
        </p:spPr>
        <p:style>
          <a:lnRef idx="3">
            <a:schemeClr val="dk1"/>
          </a:lnRef>
          <a:fillRef idx="0">
            <a:schemeClr val="dk1"/>
          </a:fillRef>
          <a:effectRef idx="2">
            <a:schemeClr val="dk1"/>
          </a:effectRef>
          <a:fontRef idx="minor">
            <a:schemeClr val="tx1"/>
          </a:fontRef>
        </p:style>
      </p:cxnSp>
      <p:pic>
        <p:nvPicPr>
          <p:cNvPr id="39" name="Picture 7">
            <a:extLst>
              <a:ext uri="{FF2B5EF4-FFF2-40B4-BE49-F238E27FC236}">
                <a16:creationId xmlns:a16="http://schemas.microsoft.com/office/drawing/2014/main" id="{4E6CDF2A-58E2-4077-B39F-85DE347A95E8}"/>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21881" y="1929678"/>
            <a:ext cx="2590798" cy="625500"/>
          </a:xfrm>
          <a:prstGeom prst="roundRect">
            <a:avLst>
              <a:gd name="adj" fmla="val 37491"/>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40" name="Rectangle 39">
            <a:extLst>
              <a:ext uri="{FF2B5EF4-FFF2-40B4-BE49-F238E27FC236}">
                <a16:creationId xmlns:a16="http://schemas.microsoft.com/office/drawing/2014/main" id="{A0E1C415-DCD8-4C89-9020-1EF5D50D9CCA}"/>
              </a:ext>
            </a:extLst>
          </p:cNvPr>
          <p:cNvSpPr/>
          <p:nvPr/>
        </p:nvSpPr>
        <p:spPr>
          <a:xfrm>
            <a:off x="276539" y="2611068"/>
            <a:ext cx="4350720" cy="369332"/>
          </a:xfrm>
          <a:prstGeom prst="rect">
            <a:avLst/>
          </a:prstGeom>
        </p:spPr>
        <p:txBody>
          <a:bodyPr wrap="square">
            <a:spAutoFit/>
          </a:bodyPr>
          <a:lstStyle/>
          <a:p>
            <a:r>
              <a:rPr lang="en-US" sz="1800" b="1" dirty="0"/>
              <a:t>Infinite-Horizon cost function :</a:t>
            </a:r>
          </a:p>
        </p:txBody>
      </p:sp>
      <p:sp>
        <p:nvSpPr>
          <p:cNvPr id="41" name="Rectangle 40">
            <a:extLst>
              <a:ext uri="{FF2B5EF4-FFF2-40B4-BE49-F238E27FC236}">
                <a16:creationId xmlns:a16="http://schemas.microsoft.com/office/drawing/2014/main" id="{847C6BAF-F25C-4499-931D-24C50AE4F2CB}"/>
              </a:ext>
            </a:extLst>
          </p:cNvPr>
          <p:cNvSpPr/>
          <p:nvPr/>
        </p:nvSpPr>
        <p:spPr>
          <a:xfrm>
            <a:off x="276539" y="3713093"/>
            <a:ext cx="4350720" cy="369332"/>
          </a:xfrm>
          <a:prstGeom prst="rect">
            <a:avLst/>
          </a:prstGeom>
        </p:spPr>
        <p:txBody>
          <a:bodyPr wrap="square">
            <a:spAutoFit/>
          </a:bodyPr>
          <a:lstStyle/>
          <a:p>
            <a:r>
              <a:rPr lang="en-US" sz="1800" b="1" dirty="0"/>
              <a:t>Algebraic </a:t>
            </a:r>
            <a:r>
              <a:rPr lang="en-US" sz="1800" b="1" dirty="0" err="1"/>
              <a:t>Riccati</a:t>
            </a:r>
            <a:r>
              <a:rPr lang="en-US" sz="1800" b="1" dirty="0"/>
              <a:t> Equation :</a:t>
            </a:r>
          </a:p>
        </p:txBody>
      </p:sp>
      <p:sp>
        <p:nvSpPr>
          <p:cNvPr id="43" name="Rectangle 42">
            <a:extLst>
              <a:ext uri="{FF2B5EF4-FFF2-40B4-BE49-F238E27FC236}">
                <a16:creationId xmlns:a16="http://schemas.microsoft.com/office/drawing/2014/main" id="{D69E4063-7351-4F26-8C06-F49A483B59F4}"/>
              </a:ext>
            </a:extLst>
          </p:cNvPr>
          <p:cNvSpPr/>
          <p:nvPr/>
        </p:nvSpPr>
        <p:spPr>
          <a:xfrm>
            <a:off x="298853" y="5086457"/>
            <a:ext cx="4350720" cy="369332"/>
          </a:xfrm>
          <a:prstGeom prst="rect">
            <a:avLst/>
          </a:prstGeom>
        </p:spPr>
        <p:txBody>
          <a:bodyPr wrap="square">
            <a:spAutoFit/>
          </a:bodyPr>
          <a:lstStyle/>
          <a:p>
            <a:r>
              <a:rPr lang="en-US" sz="1800" b="1" dirty="0"/>
              <a:t>Feedback Controller :</a:t>
            </a:r>
          </a:p>
        </p:txBody>
      </p:sp>
      <p:pic>
        <p:nvPicPr>
          <p:cNvPr id="44" name="Picture 43">
            <a:extLst>
              <a:ext uri="{FF2B5EF4-FFF2-40B4-BE49-F238E27FC236}">
                <a16:creationId xmlns:a16="http://schemas.microsoft.com/office/drawing/2014/main" id="{8BC6C635-7437-4BB7-9F0C-F7AD5E1C02A7}"/>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11464" y="2985957"/>
            <a:ext cx="3925498" cy="506659"/>
          </a:xfrm>
          <a:prstGeom prst="roundRect">
            <a:avLst>
              <a:gd name="adj" fmla="val 4946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45" name="Picture 3">
            <a:extLst>
              <a:ext uri="{FF2B5EF4-FFF2-40B4-BE49-F238E27FC236}">
                <a16:creationId xmlns:a16="http://schemas.microsoft.com/office/drawing/2014/main" id="{654C0E1F-64F2-418E-ACBA-2EE65BA4C4EC}"/>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11464" y="4102528"/>
            <a:ext cx="5000649" cy="369332"/>
          </a:xfrm>
          <a:prstGeom prst="roundRect">
            <a:avLst>
              <a:gd name="adj" fmla="val 4314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46" name="Picture 4">
            <a:extLst>
              <a:ext uri="{FF2B5EF4-FFF2-40B4-BE49-F238E27FC236}">
                <a16:creationId xmlns:a16="http://schemas.microsoft.com/office/drawing/2014/main" id="{50A75891-8F28-47D3-802D-950CE097FEE2}"/>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13735" y="4538053"/>
            <a:ext cx="4695902" cy="358217"/>
          </a:xfrm>
          <a:prstGeom prst="roundRect">
            <a:avLst>
              <a:gd name="adj" fmla="val 4124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47" name="Picture 5">
            <a:extLst>
              <a:ext uri="{FF2B5EF4-FFF2-40B4-BE49-F238E27FC236}">
                <a16:creationId xmlns:a16="http://schemas.microsoft.com/office/drawing/2014/main" id="{3775F2AF-3380-4675-9589-B05BE3DD9FC9}"/>
              </a:ext>
            </a:extLst>
          </p:cNvPr>
          <p:cNvPicPr>
            <a:picLocks noChangeAspect="1" noChangeArrowheads="1"/>
          </p:cNvPicPr>
          <p:nvPr/>
        </p:nvPicPr>
        <p:blipFill>
          <a:blip r:embed="rId13">
            <a:extLst>
              <a:ext uri="{BEBA8EAE-BF5A-486C-A8C5-ECC9F3942E4B}">
                <a14:imgProps xmlns:a14="http://schemas.microsoft.com/office/drawing/2010/main">
                  <a14:imgLayer r:embed="rId1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11464" y="5470738"/>
            <a:ext cx="3467982" cy="431198"/>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752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par>
                                <p:cTn id="22" presetID="53" presetClass="entr" presetSubtype="16"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par>
                                <p:cTn id="34" presetID="53" presetClass="entr" presetSubtype="16"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par>
                                <p:cTn id="51" presetID="53" presetClass="entr" presetSubtype="16"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childTnLst>
                                </p:cTn>
                              </p:par>
                              <p:par>
                                <p:cTn id="63" presetID="53" presetClass="entr" presetSubtype="16" fill="hold"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p:cTn id="65" dur="500" fill="hold"/>
                                        <p:tgtEl>
                                          <p:spTgt spid="80"/>
                                        </p:tgtEl>
                                        <p:attrNameLst>
                                          <p:attrName>ppt_w</p:attrName>
                                        </p:attrNameLst>
                                      </p:cBhvr>
                                      <p:tavLst>
                                        <p:tav tm="0">
                                          <p:val>
                                            <p:fltVal val="0"/>
                                          </p:val>
                                        </p:tav>
                                        <p:tav tm="100000">
                                          <p:val>
                                            <p:strVal val="#ppt_w"/>
                                          </p:val>
                                        </p:tav>
                                      </p:tavLst>
                                    </p:anim>
                                    <p:anim calcmode="lin" valueType="num">
                                      <p:cBhvr>
                                        <p:cTn id="66" dur="500" fill="hold"/>
                                        <p:tgtEl>
                                          <p:spTgt spid="80"/>
                                        </p:tgtEl>
                                        <p:attrNameLst>
                                          <p:attrName>ppt_h</p:attrName>
                                        </p:attrNameLst>
                                      </p:cBhvr>
                                      <p:tavLst>
                                        <p:tav tm="0">
                                          <p:val>
                                            <p:fltVal val="0"/>
                                          </p:val>
                                        </p:tav>
                                        <p:tav tm="100000">
                                          <p:val>
                                            <p:strVal val="#ppt_h"/>
                                          </p:val>
                                        </p:tav>
                                      </p:tavLst>
                                    </p:anim>
                                    <p:animEffect transition="in" filter="fade">
                                      <p:cBhvr>
                                        <p:cTn id="67" dur="500"/>
                                        <p:tgtEl>
                                          <p:spTgt spid="80"/>
                                        </p:tgtEl>
                                      </p:cBhvr>
                                    </p:animEffect>
                                  </p:childTnLst>
                                </p:cTn>
                              </p:par>
                              <p:par>
                                <p:cTn id="68" presetID="53" presetClass="entr" presetSubtype="16" fill="hold"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p:cTn id="70" dur="500" fill="hold"/>
                                        <p:tgtEl>
                                          <p:spTgt spid="38"/>
                                        </p:tgtEl>
                                        <p:attrNameLst>
                                          <p:attrName>ppt_w</p:attrName>
                                        </p:attrNameLst>
                                      </p:cBhvr>
                                      <p:tavLst>
                                        <p:tav tm="0">
                                          <p:val>
                                            <p:fltVal val="0"/>
                                          </p:val>
                                        </p:tav>
                                        <p:tav tm="100000">
                                          <p:val>
                                            <p:strVal val="#ppt_w"/>
                                          </p:val>
                                        </p:tav>
                                      </p:tavLst>
                                    </p:anim>
                                    <p:anim calcmode="lin" valueType="num">
                                      <p:cBhvr>
                                        <p:cTn id="71" dur="500" fill="hold"/>
                                        <p:tgtEl>
                                          <p:spTgt spid="38"/>
                                        </p:tgtEl>
                                        <p:attrNameLst>
                                          <p:attrName>ppt_h</p:attrName>
                                        </p:attrNameLst>
                                      </p:cBhvr>
                                      <p:tavLst>
                                        <p:tav tm="0">
                                          <p:val>
                                            <p:fltVal val="0"/>
                                          </p:val>
                                        </p:tav>
                                        <p:tav tm="100000">
                                          <p:val>
                                            <p:strVal val="#ppt_h"/>
                                          </p:val>
                                        </p:tav>
                                      </p:tavLst>
                                    </p:anim>
                                    <p:animEffect transition="in" filter="fade">
                                      <p:cBhvr>
                                        <p:cTn id="72" dur="500"/>
                                        <p:tgtEl>
                                          <p:spTgt spid="3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p:cTn id="77" dur="500" fill="hold"/>
                                        <p:tgtEl>
                                          <p:spTgt spid="85"/>
                                        </p:tgtEl>
                                        <p:attrNameLst>
                                          <p:attrName>ppt_w</p:attrName>
                                        </p:attrNameLst>
                                      </p:cBhvr>
                                      <p:tavLst>
                                        <p:tav tm="0">
                                          <p:val>
                                            <p:fltVal val="0"/>
                                          </p:val>
                                        </p:tav>
                                        <p:tav tm="100000">
                                          <p:val>
                                            <p:strVal val="#ppt_w"/>
                                          </p:val>
                                        </p:tav>
                                      </p:tavLst>
                                    </p:anim>
                                    <p:anim calcmode="lin" valueType="num">
                                      <p:cBhvr>
                                        <p:cTn id="78" dur="500" fill="hold"/>
                                        <p:tgtEl>
                                          <p:spTgt spid="85"/>
                                        </p:tgtEl>
                                        <p:attrNameLst>
                                          <p:attrName>ppt_h</p:attrName>
                                        </p:attrNameLst>
                                      </p:cBhvr>
                                      <p:tavLst>
                                        <p:tav tm="0">
                                          <p:val>
                                            <p:fltVal val="0"/>
                                          </p:val>
                                        </p:tav>
                                        <p:tav tm="100000">
                                          <p:val>
                                            <p:strVal val="#ppt_h"/>
                                          </p:val>
                                        </p:tav>
                                      </p:tavLst>
                                    </p:anim>
                                    <p:animEffect transition="in" filter="fade">
                                      <p:cBhvr>
                                        <p:cTn id="79" dur="500"/>
                                        <p:tgtEl>
                                          <p:spTgt spid="85"/>
                                        </p:tgtEl>
                                      </p:cBhvr>
                                    </p:animEffect>
                                  </p:childTnLst>
                                </p:cTn>
                              </p:par>
                              <p:par>
                                <p:cTn id="80" presetID="53" presetClass="entr" presetSubtype="16" fill="hold" nodeType="withEffect">
                                  <p:stCondLst>
                                    <p:cond delay="0"/>
                                  </p:stCondLst>
                                  <p:childTnLst>
                                    <p:set>
                                      <p:cBhvr>
                                        <p:cTn id="81" dur="1" fill="hold">
                                          <p:stCondLst>
                                            <p:cond delay="0"/>
                                          </p:stCondLst>
                                        </p:cTn>
                                        <p:tgtEl>
                                          <p:spTgt spid="86"/>
                                        </p:tgtEl>
                                        <p:attrNameLst>
                                          <p:attrName>style.visibility</p:attrName>
                                        </p:attrNameLst>
                                      </p:cBhvr>
                                      <p:to>
                                        <p:strVal val="visible"/>
                                      </p:to>
                                    </p:set>
                                    <p:anim calcmode="lin" valueType="num">
                                      <p:cBhvr>
                                        <p:cTn id="82" dur="500" fill="hold"/>
                                        <p:tgtEl>
                                          <p:spTgt spid="86"/>
                                        </p:tgtEl>
                                        <p:attrNameLst>
                                          <p:attrName>ppt_w</p:attrName>
                                        </p:attrNameLst>
                                      </p:cBhvr>
                                      <p:tavLst>
                                        <p:tav tm="0">
                                          <p:val>
                                            <p:fltVal val="0"/>
                                          </p:val>
                                        </p:tav>
                                        <p:tav tm="100000">
                                          <p:val>
                                            <p:strVal val="#ppt_w"/>
                                          </p:val>
                                        </p:tav>
                                      </p:tavLst>
                                    </p:anim>
                                    <p:anim calcmode="lin" valueType="num">
                                      <p:cBhvr>
                                        <p:cTn id="83" dur="500" fill="hold"/>
                                        <p:tgtEl>
                                          <p:spTgt spid="86"/>
                                        </p:tgtEl>
                                        <p:attrNameLst>
                                          <p:attrName>ppt_h</p:attrName>
                                        </p:attrNameLst>
                                      </p:cBhvr>
                                      <p:tavLst>
                                        <p:tav tm="0">
                                          <p:val>
                                            <p:fltVal val="0"/>
                                          </p:val>
                                        </p:tav>
                                        <p:tav tm="100000">
                                          <p:val>
                                            <p:strVal val="#ppt_h"/>
                                          </p:val>
                                        </p:tav>
                                      </p:tavLst>
                                    </p:anim>
                                    <p:animEffect transition="in" filter="fade">
                                      <p:cBhvr>
                                        <p:cTn id="84" dur="500"/>
                                        <p:tgtEl>
                                          <p:spTgt spid="8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84"/>
                                        </p:tgtEl>
                                        <p:attrNameLst>
                                          <p:attrName>style.visibility</p:attrName>
                                        </p:attrNameLst>
                                      </p:cBhvr>
                                      <p:to>
                                        <p:strVal val="visible"/>
                                      </p:to>
                                    </p:set>
                                    <p:anim calcmode="lin" valueType="num">
                                      <p:cBhvr>
                                        <p:cTn id="87" dur="500" fill="hold"/>
                                        <p:tgtEl>
                                          <p:spTgt spid="84"/>
                                        </p:tgtEl>
                                        <p:attrNameLst>
                                          <p:attrName>ppt_w</p:attrName>
                                        </p:attrNameLst>
                                      </p:cBhvr>
                                      <p:tavLst>
                                        <p:tav tm="0">
                                          <p:val>
                                            <p:fltVal val="0"/>
                                          </p:val>
                                        </p:tav>
                                        <p:tav tm="100000">
                                          <p:val>
                                            <p:strVal val="#ppt_w"/>
                                          </p:val>
                                        </p:tav>
                                      </p:tavLst>
                                    </p:anim>
                                    <p:anim calcmode="lin" valueType="num">
                                      <p:cBhvr>
                                        <p:cTn id="88" dur="500" fill="hold"/>
                                        <p:tgtEl>
                                          <p:spTgt spid="84"/>
                                        </p:tgtEl>
                                        <p:attrNameLst>
                                          <p:attrName>ppt_h</p:attrName>
                                        </p:attrNameLst>
                                      </p:cBhvr>
                                      <p:tavLst>
                                        <p:tav tm="0">
                                          <p:val>
                                            <p:fltVal val="0"/>
                                          </p:val>
                                        </p:tav>
                                        <p:tav tm="100000">
                                          <p:val>
                                            <p:strVal val="#ppt_h"/>
                                          </p:val>
                                        </p:tav>
                                      </p:tavLst>
                                    </p:anim>
                                    <p:animEffect transition="in" filter="fade">
                                      <p:cBhvr>
                                        <p:cTn id="89" dur="500"/>
                                        <p:tgtEl>
                                          <p:spTgt spid="84"/>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11"/>
                                        </p:tgtEl>
                                        <p:attrNameLst>
                                          <p:attrName>style.visibility</p:attrName>
                                        </p:attrNameLst>
                                      </p:cBhvr>
                                      <p:to>
                                        <p:strVal val="visible"/>
                                      </p:to>
                                    </p:set>
                                    <p:anim calcmode="lin" valueType="num">
                                      <p:cBhvr>
                                        <p:cTn id="94" dur="500" fill="hold"/>
                                        <p:tgtEl>
                                          <p:spTgt spid="11"/>
                                        </p:tgtEl>
                                        <p:attrNameLst>
                                          <p:attrName>ppt_w</p:attrName>
                                        </p:attrNameLst>
                                      </p:cBhvr>
                                      <p:tavLst>
                                        <p:tav tm="0">
                                          <p:val>
                                            <p:fltVal val="0"/>
                                          </p:val>
                                        </p:tav>
                                        <p:tav tm="100000">
                                          <p:val>
                                            <p:strVal val="#ppt_w"/>
                                          </p:val>
                                        </p:tav>
                                      </p:tavLst>
                                    </p:anim>
                                    <p:anim calcmode="lin" valueType="num">
                                      <p:cBhvr>
                                        <p:cTn id="95" dur="500" fill="hold"/>
                                        <p:tgtEl>
                                          <p:spTgt spid="11"/>
                                        </p:tgtEl>
                                        <p:attrNameLst>
                                          <p:attrName>ppt_h</p:attrName>
                                        </p:attrNameLst>
                                      </p:cBhvr>
                                      <p:tavLst>
                                        <p:tav tm="0">
                                          <p:val>
                                            <p:fltVal val="0"/>
                                          </p:val>
                                        </p:tav>
                                        <p:tav tm="100000">
                                          <p:val>
                                            <p:strVal val="#ppt_h"/>
                                          </p:val>
                                        </p:tav>
                                      </p:tavLst>
                                    </p:anim>
                                    <p:animEffect transition="in" filter="fade">
                                      <p:cBhvr>
                                        <p:cTn id="96" dur="500"/>
                                        <p:tgtEl>
                                          <p:spTgt spid="11"/>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12"/>
                                        </p:tgtEl>
                                        <p:attrNameLst>
                                          <p:attrName>style.visibility</p:attrName>
                                        </p:attrNameLst>
                                      </p:cBhvr>
                                      <p:to>
                                        <p:strVal val="visible"/>
                                      </p:to>
                                    </p:set>
                                    <p:anim calcmode="lin" valueType="num">
                                      <p:cBhvr>
                                        <p:cTn id="99" dur="500" fill="hold"/>
                                        <p:tgtEl>
                                          <p:spTgt spid="12"/>
                                        </p:tgtEl>
                                        <p:attrNameLst>
                                          <p:attrName>ppt_w</p:attrName>
                                        </p:attrNameLst>
                                      </p:cBhvr>
                                      <p:tavLst>
                                        <p:tav tm="0">
                                          <p:val>
                                            <p:fltVal val="0"/>
                                          </p:val>
                                        </p:tav>
                                        <p:tav tm="100000">
                                          <p:val>
                                            <p:strVal val="#ppt_w"/>
                                          </p:val>
                                        </p:tav>
                                      </p:tavLst>
                                    </p:anim>
                                    <p:anim calcmode="lin" valueType="num">
                                      <p:cBhvr>
                                        <p:cTn id="100" dur="500" fill="hold"/>
                                        <p:tgtEl>
                                          <p:spTgt spid="12"/>
                                        </p:tgtEl>
                                        <p:attrNameLst>
                                          <p:attrName>ppt_h</p:attrName>
                                        </p:attrNameLst>
                                      </p:cBhvr>
                                      <p:tavLst>
                                        <p:tav tm="0">
                                          <p:val>
                                            <p:fltVal val="0"/>
                                          </p:val>
                                        </p:tav>
                                        <p:tav tm="100000">
                                          <p:val>
                                            <p:strVal val="#ppt_h"/>
                                          </p:val>
                                        </p:tav>
                                      </p:tavLst>
                                    </p:anim>
                                    <p:animEffect transition="in" filter="fade">
                                      <p:cBhvr>
                                        <p:cTn id="101" dur="500"/>
                                        <p:tgtEl>
                                          <p:spTgt spid="12"/>
                                        </p:tgtEl>
                                      </p:cBhvr>
                                    </p:animEffect>
                                  </p:childTnLst>
                                </p:cTn>
                              </p:par>
                              <p:par>
                                <p:cTn id="102" presetID="53" presetClass="entr" presetSubtype="16" fill="hold" nodeType="withEffect">
                                  <p:stCondLst>
                                    <p:cond delay="0"/>
                                  </p:stCondLst>
                                  <p:childTnLst>
                                    <p:set>
                                      <p:cBhvr>
                                        <p:cTn id="103" dur="1" fill="hold">
                                          <p:stCondLst>
                                            <p:cond delay="0"/>
                                          </p:stCondLst>
                                        </p:cTn>
                                        <p:tgtEl>
                                          <p:spTgt spid="83"/>
                                        </p:tgtEl>
                                        <p:attrNameLst>
                                          <p:attrName>style.visibility</p:attrName>
                                        </p:attrNameLst>
                                      </p:cBhvr>
                                      <p:to>
                                        <p:strVal val="visible"/>
                                      </p:to>
                                    </p:set>
                                    <p:anim calcmode="lin" valueType="num">
                                      <p:cBhvr>
                                        <p:cTn id="104" dur="500" fill="hold"/>
                                        <p:tgtEl>
                                          <p:spTgt spid="83"/>
                                        </p:tgtEl>
                                        <p:attrNameLst>
                                          <p:attrName>ppt_w</p:attrName>
                                        </p:attrNameLst>
                                      </p:cBhvr>
                                      <p:tavLst>
                                        <p:tav tm="0">
                                          <p:val>
                                            <p:fltVal val="0"/>
                                          </p:val>
                                        </p:tav>
                                        <p:tav tm="100000">
                                          <p:val>
                                            <p:strVal val="#ppt_w"/>
                                          </p:val>
                                        </p:tav>
                                      </p:tavLst>
                                    </p:anim>
                                    <p:anim calcmode="lin" valueType="num">
                                      <p:cBhvr>
                                        <p:cTn id="105" dur="500" fill="hold"/>
                                        <p:tgtEl>
                                          <p:spTgt spid="83"/>
                                        </p:tgtEl>
                                        <p:attrNameLst>
                                          <p:attrName>ppt_h</p:attrName>
                                        </p:attrNameLst>
                                      </p:cBhvr>
                                      <p:tavLst>
                                        <p:tav tm="0">
                                          <p:val>
                                            <p:fltVal val="0"/>
                                          </p:val>
                                        </p:tav>
                                        <p:tav tm="100000">
                                          <p:val>
                                            <p:strVal val="#ppt_h"/>
                                          </p:val>
                                        </p:tav>
                                      </p:tavLst>
                                    </p:anim>
                                    <p:animEffect transition="in" filter="fade">
                                      <p:cBhvr>
                                        <p:cTn id="106" dur="500"/>
                                        <p:tgtEl>
                                          <p:spTgt spid="83"/>
                                        </p:tgtEl>
                                      </p:cBhvr>
                                    </p:animEffect>
                                  </p:childTnLst>
                                </p:cTn>
                              </p:par>
                              <p:par>
                                <p:cTn id="107" presetID="53" presetClass="entr" presetSubtype="16" fill="hold" nodeType="withEffect">
                                  <p:stCondLst>
                                    <p:cond delay="0"/>
                                  </p:stCondLst>
                                  <p:childTnLst>
                                    <p:set>
                                      <p:cBhvr>
                                        <p:cTn id="108" dur="1" fill="hold">
                                          <p:stCondLst>
                                            <p:cond delay="0"/>
                                          </p:stCondLst>
                                        </p:cTn>
                                        <p:tgtEl>
                                          <p:spTgt spid="82"/>
                                        </p:tgtEl>
                                        <p:attrNameLst>
                                          <p:attrName>style.visibility</p:attrName>
                                        </p:attrNameLst>
                                      </p:cBhvr>
                                      <p:to>
                                        <p:strVal val="visible"/>
                                      </p:to>
                                    </p:set>
                                    <p:anim calcmode="lin" valueType="num">
                                      <p:cBhvr>
                                        <p:cTn id="109" dur="500" fill="hold"/>
                                        <p:tgtEl>
                                          <p:spTgt spid="82"/>
                                        </p:tgtEl>
                                        <p:attrNameLst>
                                          <p:attrName>ppt_w</p:attrName>
                                        </p:attrNameLst>
                                      </p:cBhvr>
                                      <p:tavLst>
                                        <p:tav tm="0">
                                          <p:val>
                                            <p:fltVal val="0"/>
                                          </p:val>
                                        </p:tav>
                                        <p:tav tm="100000">
                                          <p:val>
                                            <p:strVal val="#ppt_w"/>
                                          </p:val>
                                        </p:tav>
                                      </p:tavLst>
                                    </p:anim>
                                    <p:anim calcmode="lin" valueType="num">
                                      <p:cBhvr>
                                        <p:cTn id="110" dur="500" fill="hold"/>
                                        <p:tgtEl>
                                          <p:spTgt spid="82"/>
                                        </p:tgtEl>
                                        <p:attrNameLst>
                                          <p:attrName>ppt_h</p:attrName>
                                        </p:attrNameLst>
                                      </p:cBhvr>
                                      <p:tavLst>
                                        <p:tav tm="0">
                                          <p:val>
                                            <p:fltVal val="0"/>
                                          </p:val>
                                        </p:tav>
                                        <p:tav tm="100000">
                                          <p:val>
                                            <p:strVal val="#ppt_h"/>
                                          </p:val>
                                        </p:tav>
                                      </p:tavLst>
                                    </p:anim>
                                    <p:animEffect transition="in" filter="fade">
                                      <p:cBhvr>
                                        <p:cTn id="111" dur="500"/>
                                        <p:tgtEl>
                                          <p:spTgt spid="82"/>
                                        </p:tgtEl>
                                      </p:cBhvr>
                                    </p:animEffect>
                                  </p:childTnLst>
                                </p:cTn>
                              </p:par>
                            </p:childTnLst>
                          </p:cTn>
                        </p:par>
                      </p:childTnLst>
                    </p:cTn>
                  </p:par>
                  <p:par>
                    <p:cTn id="112" fill="hold">
                      <p:stCondLst>
                        <p:cond delay="indefinite"/>
                      </p:stCondLst>
                      <p:childTnLst>
                        <p:par>
                          <p:cTn id="113" fill="hold">
                            <p:stCondLst>
                              <p:cond delay="0"/>
                            </p:stCondLst>
                            <p:childTnLst>
                              <p:par>
                                <p:cTn id="114" presetID="53" presetClass="entr" presetSubtype="16" fill="hold" grpId="0" nodeType="clickEffect">
                                  <p:stCondLst>
                                    <p:cond delay="0"/>
                                  </p:stCondLst>
                                  <p:childTnLst>
                                    <p:set>
                                      <p:cBhvr>
                                        <p:cTn id="115" dur="1" fill="hold">
                                          <p:stCondLst>
                                            <p:cond delay="0"/>
                                          </p:stCondLst>
                                        </p:cTn>
                                        <p:tgtEl>
                                          <p:spTgt spid="13"/>
                                        </p:tgtEl>
                                        <p:attrNameLst>
                                          <p:attrName>style.visibility</p:attrName>
                                        </p:attrNameLst>
                                      </p:cBhvr>
                                      <p:to>
                                        <p:strVal val="visible"/>
                                      </p:to>
                                    </p:set>
                                    <p:anim calcmode="lin" valueType="num">
                                      <p:cBhvr>
                                        <p:cTn id="116" dur="500" fill="hold"/>
                                        <p:tgtEl>
                                          <p:spTgt spid="13"/>
                                        </p:tgtEl>
                                        <p:attrNameLst>
                                          <p:attrName>ppt_w</p:attrName>
                                        </p:attrNameLst>
                                      </p:cBhvr>
                                      <p:tavLst>
                                        <p:tav tm="0">
                                          <p:val>
                                            <p:fltVal val="0"/>
                                          </p:val>
                                        </p:tav>
                                        <p:tav tm="100000">
                                          <p:val>
                                            <p:strVal val="#ppt_w"/>
                                          </p:val>
                                        </p:tav>
                                      </p:tavLst>
                                    </p:anim>
                                    <p:anim calcmode="lin" valueType="num">
                                      <p:cBhvr>
                                        <p:cTn id="117" dur="500" fill="hold"/>
                                        <p:tgtEl>
                                          <p:spTgt spid="13"/>
                                        </p:tgtEl>
                                        <p:attrNameLst>
                                          <p:attrName>ppt_h</p:attrName>
                                        </p:attrNameLst>
                                      </p:cBhvr>
                                      <p:tavLst>
                                        <p:tav tm="0">
                                          <p:val>
                                            <p:fltVal val="0"/>
                                          </p:val>
                                        </p:tav>
                                        <p:tav tm="100000">
                                          <p:val>
                                            <p:strVal val="#ppt_h"/>
                                          </p:val>
                                        </p:tav>
                                      </p:tavLst>
                                    </p:anim>
                                    <p:animEffect transition="in" filter="fade">
                                      <p:cBhvr>
                                        <p:cTn id="118" dur="500"/>
                                        <p:tgtEl>
                                          <p:spTgt spid="13"/>
                                        </p:tgtEl>
                                      </p:cBhvr>
                                    </p:animEffect>
                                  </p:childTnLst>
                                </p:cTn>
                              </p:par>
                            </p:childTnLst>
                          </p:cTn>
                        </p:par>
                      </p:childTnLst>
                    </p:cTn>
                  </p:par>
                  <p:par>
                    <p:cTn id="119" fill="hold">
                      <p:stCondLst>
                        <p:cond delay="indefinite"/>
                      </p:stCondLst>
                      <p:childTnLst>
                        <p:par>
                          <p:cTn id="120" fill="hold">
                            <p:stCondLst>
                              <p:cond delay="0"/>
                            </p:stCondLst>
                            <p:childTnLst>
                              <p:par>
                                <p:cTn id="121" presetID="53" presetClass="entr" presetSubtype="16" fill="hold" grpId="0" nodeType="clickEffect">
                                  <p:stCondLst>
                                    <p:cond delay="0"/>
                                  </p:stCondLst>
                                  <p:childTnLst>
                                    <p:set>
                                      <p:cBhvr>
                                        <p:cTn id="122" dur="1" fill="hold">
                                          <p:stCondLst>
                                            <p:cond delay="0"/>
                                          </p:stCondLst>
                                        </p:cTn>
                                        <p:tgtEl>
                                          <p:spTgt spid="29"/>
                                        </p:tgtEl>
                                        <p:attrNameLst>
                                          <p:attrName>style.visibility</p:attrName>
                                        </p:attrNameLst>
                                      </p:cBhvr>
                                      <p:to>
                                        <p:strVal val="visible"/>
                                      </p:to>
                                    </p:set>
                                    <p:anim calcmode="lin" valueType="num">
                                      <p:cBhvr>
                                        <p:cTn id="123" dur="500" fill="hold"/>
                                        <p:tgtEl>
                                          <p:spTgt spid="29"/>
                                        </p:tgtEl>
                                        <p:attrNameLst>
                                          <p:attrName>ppt_w</p:attrName>
                                        </p:attrNameLst>
                                      </p:cBhvr>
                                      <p:tavLst>
                                        <p:tav tm="0">
                                          <p:val>
                                            <p:fltVal val="0"/>
                                          </p:val>
                                        </p:tav>
                                        <p:tav tm="100000">
                                          <p:val>
                                            <p:strVal val="#ppt_w"/>
                                          </p:val>
                                        </p:tav>
                                      </p:tavLst>
                                    </p:anim>
                                    <p:anim calcmode="lin" valueType="num">
                                      <p:cBhvr>
                                        <p:cTn id="124" dur="500" fill="hold"/>
                                        <p:tgtEl>
                                          <p:spTgt spid="29"/>
                                        </p:tgtEl>
                                        <p:attrNameLst>
                                          <p:attrName>ppt_h</p:attrName>
                                        </p:attrNameLst>
                                      </p:cBhvr>
                                      <p:tavLst>
                                        <p:tav tm="0">
                                          <p:val>
                                            <p:fltVal val="0"/>
                                          </p:val>
                                        </p:tav>
                                        <p:tav tm="100000">
                                          <p:val>
                                            <p:strVal val="#ppt_h"/>
                                          </p:val>
                                        </p:tav>
                                      </p:tavLst>
                                    </p:anim>
                                    <p:animEffect transition="in" filter="fade">
                                      <p:cBhvr>
                                        <p:cTn id="125" dur="500"/>
                                        <p:tgtEl>
                                          <p:spTgt spid="29"/>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6"/>
                                        </p:tgtEl>
                                        <p:attrNameLst>
                                          <p:attrName>style.visibility</p:attrName>
                                        </p:attrNameLst>
                                      </p:cBhvr>
                                      <p:to>
                                        <p:strVal val="visible"/>
                                      </p:to>
                                    </p:set>
                                    <p:anim calcmode="lin" valueType="num">
                                      <p:cBhvr>
                                        <p:cTn id="128" dur="500" fill="hold"/>
                                        <p:tgtEl>
                                          <p:spTgt spid="26"/>
                                        </p:tgtEl>
                                        <p:attrNameLst>
                                          <p:attrName>ppt_w</p:attrName>
                                        </p:attrNameLst>
                                      </p:cBhvr>
                                      <p:tavLst>
                                        <p:tav tm="0">
                                          <p:val>
                                            <p:fltVal val="0"/>
                                          </p:val>
                                        </p:tav>
                                        <p:tav tm="100000">
                                          <p:val>
                                            <p:strVal val="#ppt_w"/>
                                          </p:val>
                                        </p:tav>
                                      </p:tavLst>
                                    </p:anim>
                                    <p:anim calcmode="lin" valueType="num">
                                      <p:cBhvr>
                                        <p:cTn id="129" dur="500" fill="hold"/>
                                        <p:tgtEl>
                                          <p:spTgt spid="26"/>
                                        </p:tgtEl>
                                        <p:attrNameLst>
                                          <p:attrName>ppt_h</p:attrName>
                                        </p:attrNameLst>
                                      </p:cBhvr>
                                      <p:tavLst>
                                        <p:tav tm="0">
                                          <p:val>
                                            <p:fltVal val="0"/>
                                          </p:val>
                                        </p:tav>
                                        <p:tav tm="100000">
                                          <p:val>
                                            <p:strVal val="#ppt_h"/>
                                          </p:val>
                                        </p:tav>
                                      </p:tavLst>
                                    </p:anim>
                                    <p:animEffect transition="in" filter="fade">
                                      <p:cBhvr>
                                        <p:cTn id="130" dur="500"/>
                                        <p:tgtEl>
                                          <p:spTgt spid="26"/>
                                        </p:tgtEl>
                                      </p:cBhvr>
                                    </p:animEffect>
                                  </p:childTnLst>
                                </p:cTn>
                              </p:par>
                              <p:par>
                                <p:cTn id="131" presetID="53" presetClass="entr" presetSubtype="16" fill="hold" nodeType="withEffect">
                                  <p:stCondLst>
                                    <p:cond delay="0"/>
                                  </p:stCondLst>
                                  <p:childTnLst>
                                    <p:set>
                                      <p:cBhvr>
                                        <p:cTn id="132" dur="1" fill="hold">
                                          <p:stCondLst>
                                            <p:cond delay="0"/>
                                          </p:stCondLst>
                                        </p:cTn>
                                        <p:tgtEl>
                                          <p:spTgt spid="19"/>
                                        </p:tgtEl>
                                        <p:attrNameLst>
                                          <p:attrName>style.visibility</p:attrName>
                                        </p:attrNameLst>
                                      </p:cBhvr>
                                      <p:to>
                                        <p:strVal val="visible"/>
                                      </p:to>
                                    </p:set>
                                    <p:anim calcmode="lin" valueType="num">
                                      <p:cBhvr>
                                        <p:cTn id="133" dur="500" fill="hold"/>
                                        <p:tgtEl>
                                          <p:spTgt spid="19"/>
                                        </p:tgtEl>
                                        <p:attrNameLst>
                                          <p:attrName>ppt_w</p:attrName>
                                        </p:attrNameLst>
                                      </p:cBhvr>
                                      <p:tavLst>
                                        <p:tav tm="0">
                                          <p:val>
                                            <p:fltVal val="0"/>
                                          </p:val>
                                        </p:tav>
                                        <p:tav tm="100000">
                                          <p:val>
                                            <p:strVal val="#ppt_w"/>
                                          </p:val>
                                        </p:tav>
                                      </p:tavLst>
                                    </p:anim>
                                    <p:anim calcmode="lin" valueType="num">
                                      <p:cBhvr>
                                        <p:cTn id="134" dur="500" fill="hold"/>
                                        <p:tgtEl>
                                          <p:spTgt spid="19"/>
                                        </p:tgtEl>
                                        <p:attrNameLst>
                                          <p:attrName>ppt_h</p:attrName>
                                        </p:attrNameLst>
                                      </p:cBhvr>
                                      <p:tavLst>
                                        <p:tav tm="0">
                                          <p:val>
                                            <p:fltVal val="0"/>
                                          </p:val>
                                        </p:tav>
                                        <p:tav tm="100000">
                                          <p:val>
                                            <p:strVal val="#ppt_h"/>
                                          </p:val>
                                        </p:tav>
                                      </p:tavLst>
                                    </p:anim>
                                    <p:animEffect transition="in" filter="fade">
                                      <p:cBhvr>
                                        <p:cTn id="135" dur="500"/>
                                        <p:tgtEl>
                                          <p:spTgt spid="19"/>
                                        </p:tgtEl>
                                      </p:cBhvr>
                                    </p:animEffect>
                                  </p:childTnLst>
                                </p:cTn>
                              </p:par>
                            </p:childTnLst>
                          </p:cTn>
                        </p:par>
                      </p:childTnLst>
                    </p:cTn>
                  </p:par>
                  <p:par>
                    <p:cTn id="136" fill="hold">
                      <p:stCondLst>
                        <p:cond delay="indefinite"/>
                      </p:stCondLst>
                      <p:childTnLst>
                        <p:par>
                          <p:cTn id="137" fill="hold">
                            <p:stCondLst>
                              <p:cond delay="0"/>
                            </p:stCondLst>
                            <p:childTnLst>
                              <p:par>
                                <p:cTn id="138" presetID="53" presetClass="entr" presetSubtype="16" fill="hold" grpId="0" nodeType="clickEffect">
                                  <p:stCondLst>
                                    <p:cond delay="0"/>
                                  </p:stCondLst>
                                  <p:childTnLst>
                                    <p:set>
                                      <p:cBhvr>
                                        <p:cTn id="139" dur="1" fill="hold">
                                          <p:stCondLst>
                                            <p:cond delay="0"/>
                                          </p:stCondLst>
                                        </p:cTn>
                                        <p:tgtEl>
                                          <p:spTgt spid="15"/>
                                        </p:tgtEl>
                                        <p:attrNameLst>
                                          <p:attrName>style.visibility</p:attrName>
                                        </p:attrNameLst>
                                      </p:cBhvr>
                                      <p:to>
                                        <p:strVal val="visible"/>
                                      </p:to>
                                    </p:set>
                                    <p:anim calcmode="lin" valueType="num">
                                      <p:cBhvr>
                                        <p:cTn id="140" dur="500" fill="hold"/>
                                        <p:tgtEl>
                                          <p:spTgt spid="15"/>
                                        </p:tgtEl>
                                        <p:attrNameLst>
                                          <p:attrName>ppt_w</p:attrName>
                                        </p:attrNameLst>
                                      </p:cBhvr>
                                      <p:tavLst>
                                        <p:tav tm="0">
                                          <p:val>
                                            <p:fltVal val="0"/>
                                          </p:val>
                                        </p:tav>
                                        <p:tav tm="100000">
                                          <p:val>
                                            <p:strVal val="#ppt_w"/>
                                          </p:val>
                                        </p:tav>
                                      </p:tavLst>
                                    </p:anim>
                                    <p:anim calcmode="lin" valueType="num">
                                      <p:cBhvr>
                                        <p:cTn id="141" dur="500" fill="hold"/>
                                        <p:tgtEl>
                                          <p:spTgt spid="15"/>
                                        </p:tgtEl>
                                        <p:attrNameLst>
                                          <p:attrName>ppt_h</p:attrName>
                                        </p:attrNameLst>
                                      </p:cBhvr>
                                      <p:tavLst>
                                        <p:tav tm="0">
                                          <p:val>
                                            <p:fltVal val="0"/>
                                          </p:val>
                                        </p:tav>
                                        <p:tav tm="100000">
                                          <p:val>
                                            <p:strVal val="#ppt_h"/>
                                          </p:val>
                                        </p:tav>
                                      </p:tavLst>
                                    </p:anim>
                                    <p:animEffect transition="in" filter="fade">
                                      <p:cBhvr>
                                        <p:cTn id="142" dur="500"/>
                                        <p:tgtEl>
                                          <p:spTgt spid="15"/>
                                        </p:tgtEl>
                                      </p:cBhvr>
                                    </p:animEffect>
                                  </p:childTnLst>
                                </p:cTn>
                              </p:par>
                              <p:par>
                                <p:cTn id="143" presetID="53" presetClass="entr" presetSubtype="16" fill="hold" nodeType="withEffect">
                                  <p:stCondLst>
                                    <p:cond delay="0"/>
                                  </p:stCondLst>
                                  <p:childTnLst>
                                    <p:set>
                                      <p:cBhvr>
                                        <p:cTn id="144" dur="1" fill="hold">
                                          <p:stCondLst>
                                            <p:cond delay="0"/>
                                          </p:stCondLst>
                                        </p:cTn>
                                        <p:tgtEl>
                                          <p:spTgt spid="20"/>
                                        </p:tgtEl>
                                        <p:attrNameLst>
                                          <p:attrName>style.visibility</p:attrName>
                                        </p:attrNameLst>
                                      </p:cBhvr>
                                      <p:to>
                                        <p:strVal val="visible"/>
                                      </p:to>
                                    </p:set>
                                    <p:anim calcmode="lin" valueType="num">
                                      <p:cBhvr>
                                        <p:cTn id="145" dur="500" fill="hold"/>
                                        <p:tgtEl>
                                          <p:spTgt spid="20"/>
                                        </p:tgtEl>
                                        <p:attrNameLst>
                                          <p:attrName>ppt_w</p:attrName>
                                        </p:attrNameLst>
                                      </p:cBhvr>
                                      <p:tavLst>
                                        <p:tav tm="0">
                                          <p:val>
                                            <p:fltVal val="0"/>
                                          </p:val>
                                        </p:tav>
                                        <p:tav tm="100000">
                                          <p:val>
                                            <p:strVal val="#ppt_w"/>
                                          </p:val>
                                        </p:tav>
                                      </p:tavLst>
                                    </p:anim>
                                    <p:anim calcmode="lin" valueType="num">
                                      <p:cBhvr>
                                        <p:cTn id="146" dur="500" fill="hold"/>
                                        <p:tgtEl>
                                          <p:spTgt spid="20"/>
                                        </p:tgtEl>
                                        <p:attrNameLst>
                                          <p:attrName>ppt_h</p:attrName>
                                        </p:attrNameLst>
                                      </p:cBhvr>
                                      <p:tavLst>
                                        <p:tav tm="0">
                                          <p:val>
                                            <p:fltVal val="0"/>
                                          </p:val>
                                        </p:tav>
                                        <p:tav tm="100000">
                                          <p:val>
                                            <p:strVal val="#ppt_h"/>
                                          </p:val>
                                        </p:tav>
                                      </p:tavLst>
                                    </p:anim>
                                    <p:animEffect transition="in" filter="fade">
                                      <p:cBhvr>
                                        <p:cTn id="147" dur="500"/>
                                        <p:tgtEl>
                                          <p:spTgt spid="20"/>
                                        </p:tgtEl>
                                      </p:cBhvr>
                                    </p:animEffect>
                                  </p:childTnLst>
                                </p:cTn>
                              </p:par>
                              <p:par>
                                <p:cTn id="148" presetID="53" presetClass="entr" presetSubtype="16" fill="hold" nodeType="withEffect">
                                  <p:stCondLst>
                                    <p:cond delay="0"/>
                                  </p:stCondLst>
                                  <p:childTnLst>
                                    <p:set>
                                      <p:cBhvr>
                                        <p:cTn id="149" dur="1" fill="hold">
                                          <p:stCondLst>
                                            <p:cond delay="0"/>
                                          </p:stCondLst>
                                        </p:cTn>
                                        <p:tgtEl>
                                          <p:spTgt spid="21"/>
                                        </p:tgtEl>
                                        <p:attrNameLst>
                                          <p:attrName>style.visibility</p:attrName>
                                        </p:attrNameLst>
                                      </p:cBhvr>
                                      <p:to>
                                        <p:strVal val="visible"/>
                                      </p:to>
                                    </p:set>
                                    <p:anim calcmode="lin" valueType="num">
                                      <p:cBhvr>
                                        <p:cTn id="150" dur="500" fill="hold"/>
                                        <p:tgtEl>
                                          <p:spTgt spid="21"/>
                                        </p:tgtEl>
                                        <p:attrNameLst>
                                          <p:attrName>ppt_w</p:attrName>
                                        </p:attrNameLst>
                                      </p:cBhvr>
                                      <p:tavLst>
                                        <p:tav tm="0">
                                          <p:val>
                                            <p:fltVal val="0"/>
                                          </p:val>
                                        </p:tav>
                                        <p:tav tm="100000">
                                          <p:val>
                                            <p:strVal val="#ppt_w"/>
                                          </p:val>
                                        </p:tav>
                                      </p:tavLst>
                                    </p:anim>
                                    <p:anim calcmode="lin" valueType="num">
                                      <p:cBhvr>
                                        <p:cTn id="151" dur="500" fill="hold"/>
                                        <p:tgtEl>
                                          <p:spTgt spid="21"/>
                                        </p:tgtEl>
                                        <p:attrNameLst>
                                          <p:attrName>ppt_h</p:attrName>
                                        </p:attrNameLst>
                                      </p:cBhvr>
                                      <p:tavLst>
                                        <p:tav tm="0">
                                          <p:val>
                                            <p:fltVal val="0"/>
                                          </p:val>
                                        </p:tav>
                                        <p:tav tm="100000">
                                          <p:val>
                                            <p:strVal val="#ppt_h"/>
                                          </p:val>
                                        </p:tav>
                                      </p:tavLst>
                                    </p:anim>
                                    <p:animEffect transition="in" filter="fade">
                                      <p:cBhvr>
                                        <p:cTn id="152" dur="500"/>
                                        <p:tgtEl>
                                          <p:spTgt spid="21"/>
                                        </p:tgtEl>
                                      </p:cBhvr>
                                    </p:animEffect>
                                  </p:childTnLst>
                                </p:cTn>
                              </p:par>
                              <p:par>
                                <p:cTn id="153" presetID="53" presetClass="entr" presetSubtype="16" fill="hold" nodeType="withEffect">
                                  <p:stCondLst>
                                    <p:cond delay="0"/>
                                  </p:stCondLst>
                                  <p:childTnLst>
                                    <p:set>
                                      <p:cBhvr>
                                        <p:cTn id="154" dur="1" fill="hold">
                                          <p:stCondLst>
                                            <p:cond delay="0"/>
                                          </p:stCondLst>
                                        </p:cTn>
                                        <p:tgtEl>
                                          <p:spTgt spid="22"/>
                                        </p:tgtEl>
                                        <p:attrNameLst>
                                          <p:attrName>style.visibility</p:attrName>
                                        </p:attrNameLst>
                                      </p:cBhvr>
                                      <p:to>
                                        <p:strVal val="visible"/>
                                      </p:to>
                                    </p:set>
                                    <p:anim calcmode="lin" valueType="num">
                                      <p:cBhvr>
                                        <p:cTn id="155" dur="500" fill="hold"/>
                                        <p:tgtEl>
                                          <p:spTgt spid="22"/>
                                        </p:tgtEl>
                                        <p:attrNameLst>
                                          <p:attrName>ppt_w</p:attrName>
                                        </p:attrNameLst>
                                      </p:cBhvr>
                                      <p:tavLst>
                                        <p:tav tm="0">
                                          <p:val>
                                            <p:fltVal val="0"/>
                                          </p:val>
                                        </p:tav>
                                        <p:tav tm="100000">
                                          <p:val>
                                            <p:strVal val="#ppt_w"/>
                                          </p:val>
                                        </p:tav>
                                      </p:tavLst>
                                    </p:anim>
                                    <p:anim calcmode="lin" valueType="num">
                                      <p:cBhvr>
                                        <p:cTn id="156" dur="500" fill="hold"/>
                                        <p:tgtEl>
                                          <p:spTgt spid="22"/>
                                        </p:tgtEl>
                                        <p:attrNameLst>
                                          <p:attrName>ppt_h</p:attrName>
                                        </p:attrNameLst>
                                      </p:cBhvr>
                                      <p:tavLst>
                                        <p:tav tm="0">
                                          <p:val>
                                            <p:fltVal val="0"/>
                                          </p:val>
                                        </p:tav>
                                        <p:tav tm="100000">
                                          <p:val>
                                            <p:strVal val="#ppt_h"/>
                                          </p:val>
                                        </p:tav>
                                      </p:tavLst>
                                    </p:anim>
                                    <p:animEffect transition="in" filter="fade">
                                      <p:cBhvr>
                                        <p:cTn id="157" dur="500"/>
                                        <p:tgtEl>
                                          <p:spTgt spid="22"/>
                                        </p:tgtEl>
                                      </p:cBhvr>
                                    </p:animEffect>
                                  </p:childTnLst>
                                </p:cTn>
                              </p:par>
                              <p:par>
                                <p:cTn id="158" presetID="53" presetClass="entr" presetSubtype="16" fill="hold" grpId="0" nodeType="withEffect">
                                  <p:stCondLst>
                                    <p:cond delay="0"/>
                                  </p:stCondLst>
                                  <p:childTnLst>
                                    <p:set>
                                      <p:cBhvr>
                                        <p:cTn id="159" dur="1" fill="hold">
                                          <p:stCondLst>
                                            <p:cond delay="0"/>
                                          </p:stCondLst>
                                        </p:cTn>
                                        <p:tgtEl>
                                          <p:spTgt spid="23"/>
                                        </p:tgtEl>
                                        <p:attrNameLst>
                                          <p:attrName>style.visibility</p:attrName>
                                        </p:attrNameLst>
                                      </p:cBhvr>
                                      <p:to>
                                        <p:strVal val="visible"/>
                                      </p:to>
                                    </p:set>
                                    <p:anim calcmode="lin" valueType="num">
                                      <p:cBhvr>
                                        <p:cTn id="160" dur="500" fill="hold"/>
                                        <p:tgtEl>
                                          <p:spTgt spid="23"/>
                                        </p:tgtEl>
                                        <p:attrNameLst>
                                          <p:attrName>ppt_w</p:attrName>
                                        </p:attrNameLst>
                                      </p:cBhvr>
                                      <p:tavLst>
                                        <p:tav tm="0">
                                          <p:val>
                                            <p:fltVal val="0"/>
                                          </p:val>
                                        </p:tav>
                                        <p:tav tm="100000">
                                          <p:val>
                                            <p:strVal val="#ppt_w"/>
                                          </p:val>
                                        </p:tav>
                                      </p:tavLst>
                                    </p:anim>
                                    <p:anim calcmode="lin" valueType="num">
                                      <p:cBhvr>
                                        <p:cTn id="161" dur="500" fill="hold"/>
                                        <p:tgtEl>
                                          <p:spTgt spid="23"/>
                                        </p:tgtEl>
                                        <p:attrNameLst>
                                          <p:attrName>ppt_h</p:attrName>
                                        </p:attrNameLst>
                                      </p:cBhvr>
                                      <p:tavLst>
                                        <p:tav tm="0">
                                          <p:val>
                                            <p:fltVal val="0"/>
                                          </p:val>
                                        </p:tav>
                                        <p:tav tm="100000">
                                          <p:val>
                                            <p:strVal val="#ppt_h"/>
                                          </p:val>
                                        </p:tav>
                                      </p:tavLst>
                                    </p:anim>
                                    <p:animEffect transition="in" filter="fade">
                                      <p:cBhvr>
                                        <p:cTn id="162" dur="500"/>
                                        <p:tgtEl>
                                          <p:spTgt spid="23"/>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42"/>
                                        </p:tgtEl>
                                        <p:attrNameLst>
                                          <p:attrName>style.visibility</p:attrName>
                                        </p:attrNameLst>
                                      </p:cBhvr>
                                      <p:to>
                                        <p:strVal val="visible"/>
                                      </p:to>
                                    </p:set>
                                    <p:anim calcmode="lin" valueType="num">
                                      <p:cBhvr>
                                        <p:cTn id="165" dur="500" fill="hold"/>
                                        <p:tgtEl>
                                          <p:spTgt spid="42"/>
                                        </p:tgtEl>
                                        <p:attrNameLst>
                                          <p:attrName>ppt_w</p:attrName>
                                        </p:attrNameLst>
                                      </p:cBhvr>
                                      <p:tavLst>
                                        <p:tav tm="0">
                                          <p:val>
                                            <p:fltVal val="0"/>
                                          </p:val>
                                        </p:tav>
                                        <p:tav tm="100000">
                                          <p:val>
                                            <p:strVal val="#ppt_w"/>
                                          </p:val>
                                        </p:tav>
                                      </p:tavLst>
                                    </p:anim>
                                    <p:anim calcmode="lin" valueType="num">
                                      <p:cBhvr>
                                        <p:cTn id="166" dur="500" fill="hold"/>
                                        <p:tgtEl>
                                          <p:spTgt spid="42"/>
                                        </p:tgtEl>
                                        <p:attrNameLst>
                                          <p:attrName>ppt_h</p:attrName>
                                        </p:attrNameLst>
                                      </p:cBhvr>
                                      <p:tavLst>
                                        <p:tav tm="0">
                                          <p:val>
                                            <p:fltVal val="0"/>
                                          </p:val>
                                        </p:tav>
                                        <p:tav tm="100000">
                                          <p:val>
                                            <p:strVal val="#ppt_h"/>
                                          </p:val>
                                        </p:tav>
                                      </p:tavLst>
                                    </p:anim>
                                    <p:animEffect transition="in" filter="fade">
                                      <p:cBhvr>
                                        <p:cTn id="167" dur="500"/>
                                        <p:tgtEl>
                                          <p:spTgt spid="42"/>
                                        </p:tgtEl>
                                      </p:cBhvr>
                                    </p:animEffect>
                                  </p:childTnLst>
                                </p:cTn>
                              </p:par>
                            </p:childTnLst>
                          </p:cTn>
                        </p:par>
                      </p:childTnLst>
                    </p:cTn>
                  </p:par>
                  <p:par>
                    <p:cTn id="168" fill="hold">
                      <p:stCondLst>
                        <p:cond delay="indefinite"/>
                      </p:stCondLst>
                      <p:childTnLst>
                        <p:par>
                          <p:cTn id="169" fill="hold">
                            <p:stCondLst>
                              <p:cond delay="0"/>
                            </p:stCondLst>
                            <p:childTnLst>
                              <p:par>
                                <p:cTn id="170" presetID="53" presetClass="entr" presetSubtype="16" fill="hold" grpId="0" nodeType="clickEffect">
                                  <p:stCondLst>
                                    <p:cond delay="0"/>
                                  </p:stCondLst>
                                  <p:childTnLst>
                                    <p:set>
                                      <p:cBhvr>
                                        <p:cTn id="171" dur="1" fill="hold">
                                          <p:stCondLst>
                                            <p:cond delay="0"/>
                                          </p:stCondLst>
                                        </p:cTn>
                                        <p:tgtEl>
                                          <p:spTgt spid="25"/>
                                        </p:tgtEl>
                                        <p:attrNameLst>
                                          <p:attrName>style.visibility</p:attrName>
                                        </p:attrNameLst>
                                      </p:cBhvr>
                                      <p:to>
                                        <p:strVal val="visible"/>
                                      </p:to>
                                    </p:set>
                                    <p:anim calcmode="lin" valueType="num">
                                      <p:cBhvr>
                                        <p:cTn id="172" dur="500" fill="hold"/>
                                        <p:tgtEl>
                                          <p:spTgt spid="25"/>
                                        </p:tgtEl>
                                        <p:attrNameLst>
                                          <p:attrName>ppt_w</p:attrName>
                                        </p:attrNameLst>
                                      </p:cBhvr>
                                      <p:tavLst>
                                        <p:tav tm="0">
                                          <p:val>
                                            <p:fltVal val="0"/>
                                          </p:val>
                                        </p:tav>
                                        <p:tav tm="100000">
                                          <p:val>
                                            <p:strVal val="#ppt_w"/>
                                          </p:val>
                                        </p:tav>
                                      </p:tavLst>
                                    </p:anim>
                                    <p:anim calcmode="lin" valueType="num">
                                      <p:cBhvr>
                                        <p:cTn id="173" dur="500" fill="hold"/>
                                        <p:tgtEl>
                                          <p:spTgt spid="25"/>
                                        </p:tgtEl>
                                        <p:attrNameLst>
                                          <p:attrName>ppt_h</p:attrName>
                                        </p:attrNameLst>
                                      </p:cBhvr>
                                      <p:tavLst>
                                        <p:tav tm="0">
                                          <p:val>
                                            <p:fltVal val="0"/>
                                          </p:val>
                                        </p:tav>
                                        <p:tav tm="100000">
                                          <p:val>
                                            <p:strVal val="#ppt_h"/>
                                          </p:val>
                                        </p:tav>
                                      </p:tavLst>
                                    </p:anim>
                                    <p:animEffect transition="in" filter="fade">
                                      <p:cBhvr>
                                        <p:cTn id="174" dur="500"/>
                                        <p:tgtEl>
                                          <p:spTgt spid="25"/>
                                        </p:tgtEl>
                                      </p:cBhvr>
                                    </p:animEffect>
                                  </p:childTnLst>
                                </p:cTn>
                              </p:par>
                              <p:par>
                                <p:cTn id="175" presetID="53" presetClass="entr" presetSubtype="16" fill="hold" nodeType="withEffect">
                                  <p:stCondLst>
                                    <p:cond delay="0"/>
                                  </p:stCondLst>
                                  <p:childTnLst>
                                    <p:set>
                                      <p:cBhvr>
                                        <p:cTn id="176" dur="1" fill="hold">
                                          <p:stCondLst>
                                            <p:cond delay="0"/>
                                          </p:stCondLst>
                                        </p:cTn>
                                        <p:tgtEl>
                                          <p:spTgt spid="37"/>
                                        </p:tgtEl>
                                        <p:attrNameLst>
                                          <p:attrName>style.visibility</p:attrName>
                                        </p:attrNameLst>
                                      </p:cBhvr>
                                      <p:to>
                                        <p:strVal val="visible"/>
                                      </p:to>
                                    </p:set>
                                    <p:anim calcmode="lin" valueType="num">
                                      <p:cBhvr>
                                        <p:cTn id="177" dur="500" fill="hold"/>
                                        <p:tgtEl>
                                          <p:spTgt spid="37"/>
                                        </p:tgtEl>
                                        <p:attrNameLst>
                                          <p:attrName>ppt_w</p:attrName>
                                        </p:attrNameLst>
                                      </p:cBhvr>
                                      <p:tavLst>
                                        <p:tav tm="0">
                                          <p:val>
                                            <p:fltVal val="0"/>
                                          </p:val>
                                        </p:tav>
                                        <p:tav tm="100000">
                                          <p:val>
                                            <p:strVal val="#ppt_w"/>
                                          </p:val>
                                        </p:tav>
                                      </p:tavLst>
                                    </p:anim>
                                    <p:anim calcmode="lin" valueType="num">
                                      <p:cBhvr>
                                        <p:cTn id="178" dur="500" fill="hold"/>
                                        <p:tgtEl>
                                          <p:spTgt spid="37"/>
                                        </p:tgtEl>
                                        <p:attrNameLst>
                                          <p:attrName>ppt_h</p:attrName>
                                        </p:attrNameLst>
                                      </p:cBhvr>
                                      <p:tavLst>
                                        <p:tav tm="0">
                                          <p:val>
                                            <p:fltVal val="0"/>
                                          </p:val>
                                        </p:tav>
                                        <p:tav tm="100000">
                                          <p:val>
                                            <p:strVal val="#ppt_h"/>
                                          </p:val>
                                        </p:tav>
                                      </p:tavLst>
                                    </p:anim>
                                    <p:animEffect transition="in" filter="fade">
                                      <p:cBhvr>
                                        <p:cTn id="17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3" grpId="0"/>
      <p:bldP spid="25" grpId="0" animBg="1"/>
      <p:bldP spid="26" grpId="0" animBg="1"/>
      <p:bldP spid="29" grpId="0" animBg="1"/>
      <p:bldP spid="31" grpId="0"/>
      <p:bldP spid="42" grpId="0" animBg="1"/>
      <p:bldP spid="84" grpId="0" animBg="1"/>
      <p:bldP spid="40" grpId="0"/>
      <p:bldP spid="41"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Infinite Horizon Nonlinear Tracking</a:t>
            </a:r>
          </a:p>
        </p:txBody>
      </p:sp>
      <p:sp>
        <p:nvSpPr>
          <p:cNvPr id="31" name="Rectangle 30"/>
          <p:cNvSpPr/>
          <p:nvPr/>
        </p:nvSpPr>
        <p:spPr>
          <a:xfrm>
            <a:off x="761999" y="1613721"/>
            <a:ext cx="2975421" cy="369332"/>
          </a:xfrm>
          <a:prstGeom prst="rect">
            <a:avLst/>
          </a:prstGeom>
        </p:spPr>
        <p:txBody>
          <a:bodyPr wrap="square">
            <a:spAutoFit/>
          </a:bodyPr>
          <a:lstStyle/>
          <a:p>
            <a:r>
              <a:rPr lang="en-US" sz="1800" b="1" dirty="0"/>
              <a:t>Force Damped Pendulum</a:t>
            </a:r>
          </a:p>
        </p:txBody>
      </p:sp>
      <p:pic>
        <p:nvPicPr>
          <p:cNvPr id="6170" name="Picture 6169">
            <a:extLst>
              <a:ext uri="{FF2B5EF4-FFF2-40B4-BE49-F238E27FC236}">
                <a16:creationId xmlns:a16="http://schemas.microsoft.com/office/drawing/2014/main" id="{07961F96-7F4A-47B7-88AA-AD7E62330BB2}"/>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13494" y="2544532"/>
            <a:ext cx="1523875" cy="1361998"/>
          </a:xfrm>
          <a:prstGeom prst="rect">
            <a:avLst/>
          </a:prstGeom>
        </p:spPr>
      </p:pic>
      <mc:AlternateContent xmlns:mc="http://schemas.openxmlformats.org/markup-compatibility/2006" xmlns:a14="http://schemas.microsoft.com/office/drawing/2010/main">
        <mc:Choice Requires="a14">
          <p:sp>
            <p:nvSpPr>
              <p:cNvPr id="6171" name="TextBox 6170">
                <a:extLst>
                  <a:ext uri="{FF2B5EF4-FFF2-40B4-BE49-F238E27FC236}">
                    <a16:creationId xmlns:a16="http://schemas.microsoft.com/office/drawing/2014/main" id="{370014EE-D8A3-4800-BC74-7F2D2823971C}"/>
                  </a:ext>
                </a:extLst>
              </p:cNvPr>
              <p:cNvSpPr txBox="1"/>
              <p:nvPr/>
            </p:nvSpPr>
            <p:spPr>
              <a:xfrm>
                <a:off x="2286000" y="2060806"/>
                <a:ext cx="2938366" cy="38215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𝑚</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𝑙</m:t>
                          </m:r>
                        </m:e>
                        <m:sup>
                          <m:r>
                            <a:rPr lang="en-US" sz="1800" b="0" i="1" smtClean="0">
                              <a:latin typeface="Cambria Math" panose="02040503050406030204" pitchFamily="18" charset="0"/>
                            </a:rPr>
                            <m:t>2</m:t>
                          </m:r>
                        </m:sup>
                      </m:sSup>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𝜃</m:t>
                          </m:r>
                        </m:e>
                      </m:acc>
                      <m:r>
                        <a:rPr lang="en-US" sz="1800" b="0" i="1" smtClean="0">
                          <a:latin typeface="Cambria Math" panose="02040503050406030204" pitchFamily="18" charset="0"/>
                        </a:rPr>
                        <m:t>=</m:t>
                      </m:r>
                      <m:r>
                        <a:rPr lang="en-US" sz="1800" b="0" i="1" smtClean="0">
                          <a:latin typeface="Cambria Math" panose="02040503050406030204" pitchFamily="18" charset="0"/>
                        </a:rPr>
                        <m:t>𝑚𝑔𝑙</m:t>
                      </m:r>
                      <m:func>
                        <m:funcPr>
                          <m:ctrlPr>
                            <a:rPr lang="en-US" sz="1800" b="0" i="1" smtClean="0">
                              <a:latin typeface="Cambria Math" panose="02040503050406030204" pitchFamily="18" charset="0"/>
                            </a:rPr>
                          </m:ctrlPr>
                        </m:funcPr>
                        <m:fName>
                          <m:r>
                            <m:rPr>
                              <m:sty m:val="p"/>
                            </m:rPr>
                            <a:rPr lang="en-US" sz="1800" b="0" i="0" smtClean="0">
                              <a:latin typeface="Cambria Math" panose="02040503050406030204" pitchFamily="18" charset="0"/>
                            </a:rPr>
                            <m:t>sin</m:t>
                          </m:r>
                        </m:fName>
                        <m:e>
                          <m:r>
                            <a:rPr lang="en-US" sz="1800" b="0" i="1" smtClean="0">
                              <a:latin typeface="Cambria Math" panose="02040503050406030204" pitchFamily="18" charset="0"/>
                              <a:ea typeface="Cambria Math" panose="02040503050406030204" pitchFamily="18" charset="0"/>
                            </a:rPr>
                            <m:t>𝜃</m:t>
                          </m:r>
                        </m:e>
                      </m:func>
                      <m:r>
                        <a:rPr lang="en-US" sz="1800" b="0" i="1" smtClean="0">
                          <a:latin typeface="Cambria Math" panose="02040503050406030204" pitchFamily="18" charset="0"/>
                        </a:rPr>
                        <m:t>−</m:t>
                      </m:r>
                      <m:r>
                        <a:rPr lang="en-US" sz="1800" b="0" i="1" smtClean="0">
                          <a:latin typeface="Cambria Math" panose="02040503050406030204" pitchFamily="18" charset="0"/>
                        </a:rPr>
                        <m:t>𝑘</m:t>
                      </m:r>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𝜃</m:t>
                          </m:r>
                        </m:e>
                      </m:acc>
                      <m:r>
                        <a:rPr lang="en-US" sz="1800" b="0" i="1" smtClean="0">
                          <a:latin typeface="Cambria Math" panose="02040503050406030204" pitchFamily="18" charset="0"/>
                        </a:rPr>
                        <m:t>+</m:t>
                      </m:r>
                      <m:r>
                        <a:rPr lang="en-US" sz="1800" b="0" i="1" smtClean="0">
                          <a:latin typeface="Cambria Math" panose="02040503050406030204" pitchFamily="18" charset="0"/>
                        </a:rPr>
                        <m:t>𝑇</m:t>
                      </m:r>
                    </m:oMath>
                  </m:oMathPara>
                </a14:m>
                <a:endParaRPr lang="en-US" sz="1800" dirty="0"/>
              </a:p>
            </p:txBody>
          </p:sp>
        </mc:Choice>
        <mc:Fallback xmlns="">
          <p:sp>
            <p:nvSpPr>
              <p:cNvPr id="6171" name="TextBox 6170">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2286000" y="2060806"/>
                <a:ext cx="2938366" cy="382156"/>
              </a:xfrm>
              <a:prstGeom prst="rect">
                <a:avLst/>
              </a:prstGeom>
              <a:blipFill>
                <a:blip r:embed="rId6"/>
                <a:stretch>
                  <a:fillRect b="-158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74" name="TextBox 6173">
                <a:extLst>
                  <a:ext uri="{FF2B5EF4-FFF2-40B4-BE49-F238E27FC236}">
                    <a16:creationId xmlns:a16="http://schemas.microsoft.com/office/drawing/2014/main" id="{28BE3375-0A82-4DCF-B8B5-28B60AE899D7}"/>
                  </a:ext>
                </a:extLst>
              </p:cNvPr>
              <p:cNvSpPr txBox="1"/>
              <p:nvPr/>
            </p:nvSpPr>
            <p:spPr>
              <a:xfrm>
                <a:off x="2396329" y="4041853"/>
                <a:ext cx="3995571" cy="669414"/>
              </a:xfrm>
              <a:prstGeom prst="rect">
                <a:avLst/>
              </a:prstGeom>
              <a:noFill/>
            </p:spPr>
            <p:txBody>
              <a:bodyPr wrap="square" lIns="0" tIns="0" rIns="0" bIns="0" rtlCol="0">
                <a:spAutoFit/>
              </a:bodyPr>
              <a:lstStyle/>
              <a:p>
                <a14:m>
                  <m:oMath xmlns:m="http://schemas.openxmlformats.org/officeDocument/2006/math">
                    <m:d>
                      <m:dPr>
                        <m:begChr m:val="["/>
                        <m:endChr m:val="]"/>
                        <m:ctrlPr>
                          <a:rPr lang="en-US" sz="1800" i="1" smtClean="0">
                            <a:latin typeface="Cambria Math" panose="02040503050406030204" pitchFamily="18" charset="0"/>
                          </a:rPr>
                        </m:ctrlPr>
                      </m:dPr>
                      <m:e>
                        <m:m>
                          <m:mPr>
                            <m:mcs>
                              <m:mc>
                                <m:mcPr>
                                  <m:count m:val="1"/>
                                  <m:mcJc m:val="center"/>
                                </m:mcPr>
                              </m:mc>
                            </m:mcs>
                            <m:ctrlPr>
                              <a:rPr lang="en-US" sz="1800" i="1" smtClean="0">
                                <a:latin typeface="Cambria Math" panose="02040503050406030204" pitchFamily="18" charset="0"/>
                              </a:rPr>
                            </m:ctrlPr>
                          </m:mPr>
                          <m:mr>
                            <m:e>
                              <m:acc>
                                <m:accPr>
                                  <m:chr m:val="̇"/>
                                  <m:ctrlPr>
                                    <a:rPr lang="en-US" sz="1800" i="1" smtClean="0">
                                      <a:latin typeface="Cambria Math" panose="02040503050406030204" pitchFamily="18" charset="0"/>
                                    </a:rPr>
                                  </m:ctrlPr>
                                </m:accPr>
                                <m:e>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1</m:t>
                                      </m:r>
                                    </m:sub>
                                  </m:sSub>
                                </m:e>
                              </m:acc>
                            </m:e>
                          </m:mr>
                          <m:mr>
                            <m:e>
                              <m:acc>
                                <m:accPr>
                                  <m:chr m:val="̇"/>
                                  <m:ctrlPr>
                                    <a:rPr lang="en-US" sz="1800" i="1" smtClean="0">
                                      <a:latin typeface="Cambria Math" panose="02040503050406030204" pitchFamily="18" charset="0"/>
                                    </a:rPr>
                                  </m:ctrlPr>
                                </m:accPr>
                                <m:e>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Sub>
                                </m:e>
                              </m:acc>
                            </m:e>
                          </m:mr>
                        </m:m>
                      </m:e>
                    </m:d>
                  </m:oMath>
                </a14:m>
                <a:r>
                  <a:rPr lang="en-US" sz="1800" dirty="0"/>
                  <a:t>= </a:t>
                </a:r>
                <a14:m>
                  <m:oMath xmlns:m="http://schemas.openxmlformats.org/officeDocument/2006/math">
                    <m:d>
                      <m:dPr>
                        <m:begChr m:val="["/>
                        <m:endChr m:val="]"/>
                        <m:ctrlPr>
                          <a:rPr lang="en-US" sz="1800" i="1" dirty="0" smtClean="0">
                            <a:latin typeface="Cambria Math" panose="02040503050406030204" pitchFamily="18" charset="0"/>
                          </a:rPr>
                        </m:ctrlPr>
                      </m:dPr>
                      <m:e>
                        <m:m>
                          <m:mPr>
                            <m:mcs>
                              <m:mc>
                                <m:mcPr>
                                  <m:count m:val="2"/>
                                  <m:mcJc m:val="center"/>
                                </m:mcPr>
                              </m:mc>
                            </m:mcs>
                            <m:ctrlPr>
                              <a:rPr lang="en-US" sz="1800" i="1" dirty="0" smtClean="0">
                                <a:latin typeface="Cambria Math" panose="02040503050406030204" pitchFamily="18" charset="0"/>
                              </a:rPr>
                            </m:ctrlPr>
                          </m:mPr>
                          <m:mr>
                            <m:e>
                              <m:r>
                                <m:rPr>
                                  <m:brk m:alnAt="7"/>
                                </m:rPr>
                                <a:rPr lang="en-US" sz="1800" b="0" i="1" dirty="0" smtClean="0">
                                  <a:latin typeface="Cambria Math" panose="02040503050406030204" pitchFamily="18" charset="0"/>
                                </a:rPr>
                                <m:t>0</m:t>
                              </m:r>
                            </m:e>
                            <m:e>
                              <m:r>
                                <a:rPr lang="en-US" sz="1800" b="0" i="1" dirty="0" smtClean="0">
                                  <a:latin typeface="Cambria Math" panose="02040503050406030204" pitchFamily="18" charset="0"/>
                                </a:rPr>
                                <m:t>1</m:t>
                              </m:r>
                            </m:e>
                          </m:mr>
                          <m:mr>
                            <m:e>
                              <m:f>
                                <m:fPr>
                                  <m:ctrlPr>
                                    <a:rPr lang="en-US" sz="1800" b="0" i="1" dirty="0" smtClean="0">
                                      <a:latin typeface="Cambria Math" panose="02040503050406030204" pitchFamily="18" charset="0"/>
                                    </a:rPr>
                                  </m:ctrlPr>
                                </m:fPr>
                                <m:num>
                                  <m:r>
                                    <a:rPr lang="en-US" sz="1800" b="0" i="1" dirty="0" smtClean="0">
                                      <a:latin typeface="Cambria Math" panose="02040503050406030204" pitchFamily="18" charset="0"/>
                                    </a:rPr>
                                    <m:t>−5</m:t>
                                  </m:r>
                                  <m:r>
                                    <a:rPr lang="en-US" sz="1800" b="0" i="1" dirty="0" smtClean="0">
                                      <a:latin typeface="Cambria Math" panose="02040503050406030204" pitchFamily="18" charset="0"/>
                                    </a:rPr>
                                    <m:t>𝑠𝑖𝑛</m:t>
                                  </m:r>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m:t>
                                      </m:r>
                                      <m:r>
                                        <a:rPr lang="en-US" sz="1800" b="0" i="1" dirty="0" smtClean="0">
                                          <a:latin typeface="Cambria Math" panose="02040503050406030204" pitchFamily="18" charset="0"/>
                                        </a:rPr>
                                        <m:t>𝑥</m:t>
                                      </m:r>
                                    </m:e>
                                    <m:sub>
                                      <m:r>
                                        <a:rPr lang="en-US" sz="1800" b="0" i="1" dirty="0" smtClean="0">
                                          <a:latin typeface="Cambria Math" panose="02040503050406030204" pitchFamily="18" charset="0"/>
                                        </a:rPr>
                                        <m:t>1</m:t>
                                      </m:r>
                                    </m:sub>
                                  </m:sSub>
                                  <m:r>
                                    <a:rPr lang="en-US" sz="1800" b="0" i="1" dirty="0" smtClean="0">
                                      <a:latin typeface="Cambria Math" panose="02040503050406030204" pitchFamily="18" charset="0"/>
                                    </a:rPr>
                                    <m:t>)</m:t>
                                  </m:r>
                                </m:num>
                                <m:den>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𝑥</m:t>
                                      </m:r>
                                    </m:e>
                                    <m:sub>
                                      <m:r>
                                        <a:rPr lang="en-US" sz="1800" b="0" i="1" dirty="0" smtClean="0">
                                          <a:latin typeface="Cambria Math" panose="02040503050406030204" pitchFamily="18" charset="0"/>
                                        </a:rPr>
                                        <m:t>1</m:t>
                                      </m:r>
                                    </m:sub>
                                  </m:sSub>
                                </m:den>
                              </m:f>
                            </m:e>
                            <m:e>
                              <m:r>
                                <a:rPr lang="en-US" sz="1800" b="0" i="1" dirty="0" smtClean="0">
                                  <a:latin typeface="Cambria Math" panose="02040503050406030204" pitchFamily="18" charset="0"/>
                                </a:rPr>
                                <m:t>−0.25</m:t>
                              </m:r>
                            </m:e>
                          </m:mr>
                        </m:m>
                      </m:e>
                    </m:d>
                  </m:oMath>
                </a14:m>
                <a:r>
                  <a:rPr lang="en-US" sz="1800" dirty="0"/>
                  <a:t> </a:t>
                </a:r>
                <a14:m>
                  <m:oMath xmlns:m="http://schemas.openxmlformats.org/officeDocument/2006/math">
                    <m:d>
                      <m:dPr>
                        <m:begChr m:val="["/>
                        <m:endChr m:val="]"/>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1</m:t>
                                  </m:r>
                                </m:sub>
                              </m:sSub>
                            </m:e>
                          </m:mr>
                          <m:mr>
                            <m:e>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Sub>
                            </m:e>
                          </m:mr>
                        </m:m>
                      </m:e>
                    </m:d>
                  </m:oMath>
                </a14:m>
                <a:r>
                  <a:rPr lang="en-US" sz="1800" dirty="0"/>
                  <a:t>+ </a:t>
                </a:r>
                <a14:m>
                  <m:oMath xmlns:m="http://schemas.openxmlformats.org/officeDocument/2006/math">
                    <m:d>
                      <m:dPr>
                        <m:begChr m:val="["/>
                        <m:endChr m:val="]"/>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r>
                                <m:rPr>
                                  <m:brk m:alnAt="7"/>
                                </m:rPr>
                                <a:rPr lang="en-US" sz="1800" b="0" i="1" smtClean="0">
                                  <a:latin typeface="Cambria Math" panose="02040503050406030204" pitchFamily="18" charset="0"/>
                                </a:rPr>
                                <m:t>0</m:t>
                              </m:r>
                            </m:e>
                          </m:mr>
                          <m:mr>
                            <m:e>
                              <m:r>
                                <a:rPr lang="en-US" sz="1800" b="0" i="1" smtClean="0">
                                  <a:latin typeface="Cambria Math" panose="02040503050406030204" pitchFamily="18" charset="0"/>
                                </a:rPr>
                                <m:t>0.25</m:t>
                              </m:r>
                            </m:e>
                          </m:mr>
                        </m:m>
                      </m:e>
                    </m:d>
                    <m:r>
                      <a:rPr lang="en-US" sz="1800" b="0" i="1" smtClean="0">
                        <a:latin typeface="Cambria Math" panose="02040503050406030204" pitchFamily="18" charset="0"/>
                      </a:rPr>
                      <m:t>𝑢</m:t>
                    </m:r>
                  </m:oMath>
                </a14:m>
                <a:r>
                  <a:rPr lang="en-US" sz="1800" dirty="0"/>
                  <a:t>,</a:t>
                </a:r>
              </a:p>
            </p:txBody>
          </p:sp>
        </mc:Choice>
        <mc:Fallback xmlns="">
          <p:sp>
            <p:nvSpPr>
              <p:cNvPr id="6174" name="TextBox 6173">
                <a:extLst>
                  <a:ext uri="{FF2B5EF4-FFF2-40B4-BE49-F238E27FC236}">
                    <a16:creationId xmlns:a16="http://schemas.microsoft.com/office/drawing/2014/main" id="{28BE3375-0A82-4DCF-B8B5-28B60AE899D7}"/>
                  </a:ext>
                </a:extLst>
              </p:cNvPr>
              <p:cNvSpPr txBox="1">
                <a:spLocks noRot="1" noChangeAspect="1" noMove="1" noResize="1" noEditPoints="1" noAdjustHandles="1" noChangeArrowheads="1" noChangeShapeType="1" noTextEdit="1"/>
              </p:cNvSpPr>
              <p:nvPr/>
            </p:nvSpPr>
            <p:spPr>
              <a:xfrm>
                <a:off x="2396329" y="4041853"/>
                <a:ext cx="3995571" cy="669414"/>
              </a:xfrm>
              <a:prstGeom prst="rect">
                <a:avLst/>
              </a:prstGeom>
              <a:blipFill>
                <a:blip r:embed="rId7"/>
                <a:stretch>
                  <a:fillRect r="-10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a:extLst>
                  <a:ext uri="{FF2B5EF4-FFF2-40B4-BE49-F238E27FC236}">
                    <a16:creationId xmlns:a16="http://schemas.microsoft.com/office/drawing/2014/main" id="{59A26BFE-E6BA-45B8-B009-88E37002AD9C}"/>
                  </a:ext>
                </a:extLst>
              </p:cNvPr>
              <p:cNvSpPr txBox="1"/>
              <p:nvPr/>
            </p:nvSpPr>
            <p:spPr>
              <a:xfrm>
                <a:off x="2396329" y="4796021"/>
                <a:ext cx="1634330" cy="461217"/>
              </a:xfrm>
              <a:prstGeom prst="rect">
                <a:avLst/>
              </a:prstGeom>
              <a:noFill/>
            </p:spPr>
            <p:txBody>
              <a:bodyPr wrap="square" lIns="0" tIns="0" rIns="0" bIns="0" rtlCol="0">
                <a:spAutoFit/>
              </a:bodyPr>
              <a:lstStyle/>
              <a:p>
                <a:r>
                  <a:rPr lang="en-US" sz="1800" dirty="0"/>
                  <a:t>y(t)= </a:t>
                </a:r>
                <a14:m>
                  <m:oMath xmlns:m="http://schemas.openxmlformats.org/officeDocument/2006/math">
                    <m:d>
                      <m:dPr>
                        <m:begChr m:val="["/>
                        <m:endChr m:val="]"/>
                        <m:ctrlPr>
                          <a:rPr lang="en-US" sz="1800" i="1" dirty="0" smtClean="0">
                            <a:latin typeface="Cambria Math" panose="02040503050406030204" pitchFamily="18" charset="0"/>
                          </a:rPr>
                        </m:ctrlPr>
                      </m:dPr>
                      <m:e>
                        <m:m>
                          <m:mPr>
                            <m:mcs>
                              <m:mc>
                                <m:mcPr>
                                  <m:count m:val="2"/>
                                  <m:mcJc m:val="center"/>
                                </m:mcPr>
                              </m:mc>
                            </m:mcs>
                            <m:ctrlPr>
                              <a:rPr lang="en-US" sz="1800" i="1" dirty="0" smtClean="0">
                                <a:latin typeface="Cambria Math" panose="02040503050406030204" pitchFamily="18" charset="0"/>
                              </a:rPr>
                            </m:ctrlPr>
                          </m:mPr>
                          <m:mr>
                            <m:e>
                              <m:r>
                                <m:rPr>
                                  <m:brk m:alnAt="7"/>
                                </m:rPr>
                                <a:rPr lang="en-US" sz="1800" b="0" i="1" dirty="0" smtClean="0">
                                  <a:latin typeface="Cambria Math" panose="02040503050406030204" pitchFamily="18" charset="0"/>
                                </a:rPr>
                                <m:t>1</m:t>
                              </m:r>
                            </m:e>
                            <m:e>
                              <m:r>
                                <a:rPr lang="en-US" sz="1800" b="0" i="1" dirty="0" smtClean="0">
                                  <a:latin typeface="Cambria Math" panose="02040503050406030204" pitchFamily="18" charset="0"/>
                                </a:rPr>
                                <m:t>0</m:t>
                              </m:r>
                            </m:e>
                          </m:mr>
                        </m:m>
                      </m:e>
                    </m:d>
                  </m:oMath>
                </a14:m>
                <a:r>
                  <a:rPr lang="en-US" sz="1800" dirty="0"/>
                  <a:t> </a:t>
                </a:r>
                <a14:m>
                  <m:oMath xmlns:m="http://schemas.openxmlformats.org/officeDocument/2006/math">
                    <m:d>
                      <m:dPr>
                        <m:begChr m:val="["/>
                        <m:endChr m:val="]"/>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1</m:t>
                                  </m:r>
                                </m:sub>
                              </m:sSub>
                            </m:e>
                          </m:mr>
                          <m:mr>
                            <m:e>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Sub>
                            </m:e>
                          </m:mr>
                        </m:m>
                      </m:e>
                    </m:d>
                  </m:oMath>
                </a14:m>
                <a:endParaRPr lang="en-US" sz="1800" dirty="0"/>
              </a:p>
            </p:txBody>
          </p:sp>
        </mc:Choice>
        <mc:Fallback xmlns="">
          <p:sp>
            <p:nvSpPr>
              <p:cNvPr id="102" name="TextBox 101">
                <a:extLst>
                  <a:ext uri="{FF2B5EF4-FFF2-40B4-BE49-F238E27FC236}">
                    <a16:creationId xmlns:a16="http://schemas.microsoft.com/office/drawing/2014/main" id="{59A26BFE-E6BA-45B8-B009-88E37002AD9C}"/>
                  </a:ext>
                </a:extLst>
              </p:cNvPr>
              <p:cNvSpPr txBox="1">
                <a:spLocks noRot="1" noChangeAspect="1" noMove="1" noResize="1" noEditPoints="1" noAdjustHandles="1" noChangeArrowheads="1" noChangeShapeType="1" noTextEdit="1"/>
              </p:cNvSpPr>
              <p:nvPr/>
            </p:nvSpPr>
            <p:spPr>
              <a:xfrm>
                <a:off x="2396329" y="4796021"/>
                <a:ext cx="1634330" cy="461217"/>
              </a:xfrm>
              <a:prstGeom prst="rect">
                <a:avLst/>
              </a:prstGeom>
              <a:blipFill>
                <a:blip r:embed="rId8"/>
                <a:stretch>
                  <a:fillRect l="-8582" b="-10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75" name="TextBox 6174">
                <a:extLst>
                  <a:ext uri="{FF2B5EF4-FFF2-40B4-BE49-F238E27FC236}">
                    <a16:creationId xmlns:a16="http://schemas.microsoft.com/office/drawing/2014/main" id="{D251BFD4-3693-4803-B341-C3AA99362289}"/>
                  </a:ext>
                </a:extLst>
              </p:cNvPr>
              <p:cNvSpPr txBox="1"/>
              <p:nvPr/>
            </p:nvSpPr>
            <p:spPr>
              <a:xfrm>
                <a:off x="761999" y="5860341"/>
                <a:ext cx="2399439" cy="338554"/>
              </a:xfrm>
              <a:prstGeom prst="rect">
                <a:avLst/>
              </a:prstGeom>
              <a:noFill/>
            </p:spPr>
            <p:txBody>
              <a:bodyPr wrap="none" rtlCol="0">
                <a:spAutoFit/>
              </a:bodyPr>
              <a:lstStyle/>
              <a:p>
                <a14:m>
                  <m:oMath xmlns:m="http://schemas.openxmlformats.org/officeDocument/2006/math">
                    <m:sSub>
                      <m:sSubPr>
                        <m:ctrlPr>
                          <a:rPr lang="en-US" sz="1600" i="1" dirty="0" smtClean="0">
                            <a:latin typeface="Cambria Math" panose="02040503050406030204" pitchFamily="18" charset="0"/>
                          </a:rPr>
                        </m:ctrlPr>
                      </m:sSubPr>
                      <m:e>
                        <m:r>
                          <a:rPr lang="en-US" sz="1600" b="0" i="1" dirty="0" smtClean="0">
                            <a:latin typeface="Cambria Math" panose="02040503050406030204" pitchFamily="18" charset="0"/>
                          </a:rPr>
                          <m:t>𝑄</m:t>
                        </m:r>
                      </m:e>
                      <m:sub>
                        <m:r>
                          <a:rPr lang="en-US" sz="1600" b="0" i="1" dirty="0" smtClean="0">
                            <a:latin typeface="Cambria Math" panose="02040503050406030204" pitchFamily="18" charset="0"/>
                          </a:rPr>
                          <m:t>1</m:t>
                        </m:r>
                      </m:sub>
                    </m:sSub>
                  </m:oMath>
                </a14:m>
                <a:r>
                  <a:rPr lang="en-US" sz="1600" dirty="0"/>
                  <a:t>=(100,0),</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𝑄</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=(110,5)</m:t>
                    </m:r>
                  </m:oMath>
                </a14:m>
                <a:endParaRPr lang="en-US" sz="1600" dirty="0"/>
              </a:p>
            </p:txBody>
          </p:sp>
        </mc:Choice>
        <mc:Fallback xmlns="">
          <p:sp>
            <p:nvSpPr>
              <p:cNvPr id="6175" name="TextBox 6174">
                <a:extLst>
                  <a:ext uri="{FF2B5EF4-FFF2-40B4-BE49-F238E27FC236}">
                    <a16:creationId xmlns:a16="http://schemas.microsoft.com/office/drawing/2014/main" id="{D251BFD4-3693-4803-B341-C3AA99362289}"/>
                  </a:ext>
                </a:extLst>
              </p:cNvPr>
              <p:cNvSpPr txBox="1">
                <a:spLocks noRot="1" noChangeAspect="1" noMove="1" noResize="1" noEditPoints="1" noAdjustHandles="1" noChangeArrowheads="1" noChangeShapeType="1" noTextEdit="1"/>
              </p:cNvSpPr>
              <p:nvPr/>
            </p:nvSpPr>
            <p:spPr>
              <a:xfrm>
                <a:off x="761999" y="5860341"/>
                <a:ext cx="2399439" cy="338554"/>
              </a:xfrm>
              <a:prstGeom prst="rect">
                <a:avLst/>
              </a:prstGeom>
              <a:blipFill>
                <a:blip r:embed="rId9"/>
                <a:stretch>
                  <a:fillRect t="-5357"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4" name="TextBox 103">
                <a:extLst>
                  <a:ext uri="{FF2B5EF4-FFF2-40B4-BE49-F238E27FC236}">
                    <a16:creationId xmlns:a16="http://schemas.microsoft.com/office/drawing/2014/main" id="{05E711A2-4AF8-4F7C-A83E-F502763578AB}"/>
                  </a:ext>
                </a:extLst>
              </p:cNvPr>
              <p:cNvSpPr txBox="1"/>
              <p:nvPr/>
            </p:nvSpPr>
            <p:spPr>
              <a:xfrm>
                <a:off x="3166691" y="5872230"/>
                <a:ext cx="1781578" cy="369332"/>
              </a:xfrm>
              <a:prstGeom prst="rect">
                <a:avLst/>
              </a:prstGeom>
              <a:noFill/>
            </p:spPr>
            <p:txBody>
              <a:bodyPr wrap="none" rtlCol="0">
                <a:spAutoFit/>
              </a:bodyPr>
              <a:lstStyle/>
              <a:p>
                <a14:m>
                  <m:oMath xmlns:m="http://schemas.openxmlformats.org/officeDocument/2006/math">
                    <m:r>
                      <a:rPr lang="en-US" sz="1800" b="0" i="1" smtClean="0">
                        <a:latin typeface="Cambria Math" panose="02040503050406030204" pitchFamily="18" charset="0"/>
                      </a:rPr>
                      <m:t>𝑅</m:t>
                    </m:r>
                  </m:oMath>
                </a14:m>
                <a:r>
                  <a:rPr lang="en-US" sz="1800" dirty="0"/>
                  <a:t>= </a:t>
                </a:r>
                <a:r>
                  <a:rPr lang="en-US" sz="1400" i="1" dirty="0"/>
                  <a:t>Shown in graph</a:t>
                </a:r>
                <a:endParaRPr lang="en-US" i="1" dirty="0"/>
              </a:p>
            </p:txBody>
          </p:sp>
        </mc:Choice>
        <mc:Fallback xmlns="">
          <p:sp>
            <p:nvSpPr>
              <p:cNvPr id="104" name="TextBox 103">
                <a:extLst>
                  <a:ext uri="{FF2B5EF4-FFF2-40B4-BE49-F238E27FC236}">
                    <a16:creationId xmlns:a16="http://schemas.microsoft.com/office/drawing/2014/main" id="{05E711A2-4AF8-4F7C-A83E-F502763578AB}"/>
                  </a:ext>
                </a:extLst>
              </p:cNvPr>
              <p:cNvSpPr txBox="1">
                <a:spLocks noRot="1" noChangeAspect="1" noMove="1" noResize="1" noEditPoints="1" noAdjustHandles="1" noChangeArrowheads="1" noChangeShapeType="1" noTextEdit="1"/>
              </p:cNvSpPr>
              <p:nvPr/>
            </p:nvSpPr>
            <p:spPr>
              <a:xfrm>
                <a:off x="3166691" y="5872230"/>
                <a:ext cx="1781578" cy="369332"/>
              </a:xfrm>
              <a:prstGeom prst="rect">
                <a:avLst/>
              </a:prstGeom>
              <a:blipFill>
                <a:blip r:embed="rId10"/>
                <a:stretch>
                  <a:fillRect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215397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171"/>
                                        </p:tgtEl>
                                        <p:attrNameLst>
                                          <p:attrName>style.visibility</p:attrName>
                                        </p:attrNameLst>
                                      </p:cBhvr>
                                      <p:to>
                                        <p:strVal val="visible"/>
                                      </p:to>
                                    </p:set>
                                    <p:anim calcmode="lin" valueType="num">
                                      <p:cBhvr>
                                        <p:cTn id="12" dur="500" fill="hold"/>
                                        <p:tgtEl>
                                          <p:spTgt spid="6171"/>
                                        </p:tgtEl>
                                        <p:attrNameLst>
                                          <p:attrName>ppt_w</p:attrName>
                                        </p:attrNameLst>
                                      </p:cBhvr>
                                      <p:tavLst>
                                        <p:tav tm="0">
                                          <p:val>
                                            <p:fltVal val="0"/>
                                          </p:val>
                                        </p:tav>
                                        <p:tav tm="100000">
                                          <p:val>
                                            <p:strVal val="#ppt_w"/>
                                          </p:val>
                                        </p:tav>
                                      </p:tavLst>
                                    </p:anim>
                                    <p:anim calcmode="lin" valueType="num">
                                      <p:cBhvr>
                                        <p:cTn id="13" dur="500" fill="hold"/>
                                        <p:tgtEl>
                                          <p:spTgt spid="6171"/>
                                        </p:tgtEl>
                                        <p:attrNameLst>
                                          <p:attrName>ppt_h</p:attrName>
                                        </p:attrNameLst>
                                      </p:cBhvr>
                                      <p:tavLst>
                                        <p:tav tm="0">
                                          <p:val>
                                            <p:fltVal val="0"/>
                                          </p:val>
                                        </p:tav>
                                        <p:tav tm="100000">
                                          <p:val>
                                            <p:strVal val="#ppt_h"/>
                                          </p:val>
                                        </p:tav>
                                      </p:tavLst>
                                    </p:anim>
                                    <p:animEffect transition="in" filter="fade">
                                      <p:cBhvr>
                                        <p:cTn id="14" dur="500"/>
                                        <p:tgtEl>
                                          <p:spTgt spid="6171"/>
                                        </p:tgtEl>
                                      </p:cBhvr>
                                    </p:animEffect>
                                  </p:childTnLst>
                                </p:cTn>
                              </p:par>
                              <p:par>
                                <p:cTn id="15" presetID="53" presetClass="entr" presetSubtype="16" fill="hold" nodeType="withEffect">
                                  <p:stCondLst>
                                    <p:cond delay="0"/>
                                  </p:stCondLst>
                                  <p:childTnLst>
                                    <p:set>
                                      <p:cBhvr>
                                        <p:cTn id="16" dur="1" fill="hold">
                                          <p:stCondLst>
                                            <p:cond delay="0"/>
                                          </p:stCondLst>
                                        </p:cTn>
                                        <p:tgtEl>
                                          <p:spTgt spid="6170"/>
                                        </p:tgtEl>
                                        <p:attrNameLst>
                                          <p:attrName>style.visibility</p:attrName>
                                        </p:attrNameLst>
                                      </p:cBhvr>
                                      <p:to>
                                        <p:strVal val="visible"/>
                                      </p:to>
                                    </p:set>
                                    <p:anim calcmode="lin" valueType="num">
                                      <p:cBhvr>
                                        <p:cTn id="17" dur="500" fill="hold"/>
                                        <p:tgtEl>
                                          <p:spTgt spid="6170"/>
                                        </p:tgtEl>
                                        <p:attrNameLst>
                                          <p:attrName>ppt_w</p:attrName>
                                        </p:attrNameLst>
                                      </p:cBhvr>
                                      <p:tavLst>
                                        <p:tav tm="0">
                                          <p:val>
                                            <p:fltVal val="0"/>
                                          </p:val>
                                        </p:tav>
                                        <p:tav tm="100000">
                                          <p:val>
                                            <p:strVal val="#ppt_w"/>
                                          </p:val>
                                        </p:tav>
                                      </p:tavLst>
                                    </p:anim>
                                    <p:anim calcmode="lin" valueType="num">
                                      <p:cBhvr>
                                        <p:cTn id="18" dur="500" fill="hold"/>
                                        <p:tgtEl>
                                          <p:spTgt spid="6170"/>
                                        </p:tgtEl>
                                        <p:attrNameLst>
                                          <p:attrName>ppt_h</p:attrName>
                                        </p:attrNameLst>
                                      </p:cBhvr>
                                      <p:tavLst>
                                        <p:tav tm="0">
                                          <p:val>
                                            <p:fltVal val="0"/>
                                          </p:val>
                                        </p:tav>
                                        <p:tav tm="100000">
                                          <p:val>
                                            <p:strVal val="#ppt_h"/>
                                          </p:val>
                                        </p:tav>
                                      </p:tavLst>
                                    </p:anim>
                                    <p:animEffect transition="in" filter="fade">
                                      <p:cBhvr>
                                        <p:cTn id="19" dur="500"/>
                                        <p:tgtEl>
                                          <p:spTgt spid="617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174">
                                            <p:txEl>
                                              <p:pRg st="0" end="0"/>
                                            </p:txEl>
                                          </p:spTgt>
                                        </p:tgtEl>
                                        <p:attrNameLst>
                                          <p:attrName>style.visibility</p:attrName>
                                        </p:attrNameLst>
                                      </p:cBhvr>
                                      <p:to>
                                        <p:strVal val="visible"/>
                                      </p:to>
                                    </p:set>
                                    <p:anim calcmode="lin" valueType="num">
                                      <p:cBhvr>
                                        <p:cTn id="24" dur="500" fill="hold"/>
                                        <p:tgtEl>
                                          <p:spTgt spid="617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617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617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02">
                                            <p:txEl>
                                              <p:pRg st="0" end="0"/>
                                            </p:txEl>
                                          </p:spTgt>
                                        </p:tgtEl>
                                        <p:attrNameLst>
                                          <p:attrName>style.visibility</p:attrName>
                                        </p:attrNameLst>
                                      </p:cBhvr>
                                      <p:to>
                                        <p:strVal val="visible"/>
                                      </p:to>
                                    </p:set>
                                    <p:anim calcmode="lin" valueType="num">
                                      <p:cBhvr>
                                        <p:cTn id="31" dur="500" fill="hold"/>
                                        <p:tgtEl>
                                          <p:spTgt spid="102">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02">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102">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6175">
                                            <p:txEl>
                                              <p:pRg st="0" end="0"/>
                                            </p:txEl>
                                          </p:spTgt>
                                        </p:tgtEl>
                                        <p:attrNameLst>
                                          <p:attrName>style.visibility</p:attrName>
                                        </p:attrNameLst>
                                      </p:cBhvr>
                                      <p:to>
                                        <p:strVal val="visible"/>
                                      </p:to>
                                    </p:set>
                                    <p:anim calcmode="lin" valueType="num">
                                      <p:cBhvr>
                                        <p:cTn id="38" dur="500" fill="hold"/>
                                        <p:tgtEl>
                                          <p:spTgt spid="6175">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6175">
                                            <p:txEl>
                                              <p:pRg st="0" end="0"/>
                                            </p:txEl>
                                          </p:spTgt>
                                        </p:tgtEl>
                                        <p:attrNameLst>
                                          <p:attrName>ppt_h</p:attrName>
                                        </p:attrNameLst>
                                      </p:cBhvr>
                                      <p:tavLst>
                                        <p:tav tm="0">
                                          <p:val>
                                            <p:fltVal val="0"/>
                                          </p:val>
                                        </p:tav>
                                        <p:tav tm="100000">
                                          <p:val>
                                            <p:strVal val="#ppt_h"/>
                                          </p:val>
                                        </p:tav>
                                      </p:tavLst>
                                    </p:anim>
                                    <p:animEffect transition="in" filter="fade">
                                      <p:cBhvr>
                                        <p:cTn id="40" dur="500"/>
                                        <p:tgtEl>
                                          <p:spTgt spid="6175">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04">
                                            <p:txEl>
                                              <p:pRg st="0" end="0"/>
                                            </p:txEl>
                                          </p:spTgt>
                                        </p:tgtEl>
                                        <p:attrNameLst>
                                          <p:attrName>style.visibility</p:attrName>
                                        </p:attrNameLst>
                                      </p:cBhvr>
                                      <p:to>
                                        <p:strVal val="visible"/>
                                      </p:to>
                                    </p:set>
                                    <p:anim calcmode="lin" valueType="num">
                                      <p:cBhvr>
                                        <p:cTn id="45" dur="500" fill="hold"/>
                                        <p:tgtEl>
                                          <p:spTgt spid="104">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104">
                                            <p:txEl>
                                              <p:pRg st="0" end="0"/>
                                            </p:txEl>
                                          </p:spTgt>
                                        </p:tgtEl>
                                        <p:attrNameLst>
                                          <p:attrName>ppt_h</p:attrName>
                                        </p:attrNameLst>
                                      </p:cBhvr>
                                      <p:tavLst>
                                        <p:tav tm="0">
                                          <p:val>
                                            <p:fltVal val="0"/>
                                          </p:val>
                                        </p:tav>
                                        <p:tav tm="100000">
                                          <p:val>
                                            <p:strVal val="#ppt_h"/>
                                          </p:val>
                                        </p:tav>
                                      </p:tavLst>
                                    </p:anim>
                                    <p:animEffect transition="in" filter="fade">
                                      <p:cBhvr>
                                        <p:cTn id="47" dur="500"/>
                                        <p:tgtEl>
                                          <p:spTgt spid="10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Authors</a:t>
            </a:r>
          </a:p>
        </p:txBody>
      </p:sp>
      <p:sp>
        <p:nvSpPr>
          <p:cNvPr id="9" name="Content Placeholder 2"/>
          <p:cNvSpPr txBox="1">
            <a:spLocks/>
          </p:cNvSpPr>
          <p:nvPr/>
        </p:nvSpPr>
        <p:spPr>
          <a:xfrm>
            <a:off x="710289" y="3657600"/>
            <a:ext cx="5905500" cy="2667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1600" b="1" dirty="0">
                <a:solidFill>
                  <a:srgbClr val="7A0019"/>
                </a:solidFill>
              </a:rPr>
              <a:t>D. SUBBARAM NAIDU</a:t>
            </a:r>
          </a:p>
          <a:p>
            <a:pPr marL="0" indent="0" algn="just">
              <a:buNone/>
            </a:pPr>
            <a:r>
              <a:rPr lang="en-US" sz="1600" dirty="0">
                <a:latin typeface="+mj-lt"/>
              </a:rPr>
              <a:t>Dr. Naidu received his Ph.D. in Electrical Engineering from the Indian Institute of Technology (IIT) in 1977. His research interests include control theory, optimal control, singular perturbations, aerospace control applications, biomedical engineering, artificial neural networks, intelligent systems and control. He has over 200 publications including 6 books. Elected as a Fellow of the Institute of Electrical and Electronics Engineers (IEEE), ``the world's largest professional association for the advancement of technology", New York, USA, 1995. </a:t>
            </a:r>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2413" y="3942364"/>
            <a:ext cx="1673183" cy="225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45395" y="1722634"/>
            <a:ext cx="5905500" cy="2246769"/>
          </a:xfrm>
          <a:prstGeom prst="rect">
            <a:avLst/>
          </a:prstGeom>
          <a:noFill/>
        </p:spPr>
        <p:txBody>
          <a:bodyPr wrap="square" rtlCol="0">
            <a:spAutoFit/>
          </a:bodyPr>
          <a:lstStyle/>
          <a:p>
            <a:r>
              <a:rPr lang="en-US" sz="1600" b="1" dirty="0">
                <a:solidFill>
                  <a:srgbClr val="7A0019"/>
                </a:solidFill>
              </a:rPr>
              <a:t>SYED SALIK HAFEEZ</a:t>
            </a:r>
          </a:p>
          <a:p>
            <a:r>
              <a:rPr lang="en-US" sz="1600" kern="0" dirty="0">
                <a:latin typeface="+mj-lt"/>
                <a:ea typeface="+mn-ea"/>
              </a:rPr>
              <a:t>Syed Salik hafeez received his B.E degree with First Class Honors in Electrical Engineering from NED University Karachi, in March 2013. Worked at </a:t>
            </a:r>
            <a:r>
              <a:rPr lang="en-US" sz="1600" u="sng" kern="0" dirty="0">
                <a:latin typeface="+mj-lt"/>
                <a:ea typeface="+mn-ea"/>
              </a:rPr>
              <a:t>Aero Systems Engineering</a:t>
            </a:r>
            <a:r>
              <a:rPr lang="en-US" sz="1600" kern="0" dirty="0">
                <a:latin typeface="+mj-lt"/>
                <a:ea typeface="+mn-ea"/>
              </a:rPr>
              <a:t>, Inc at St. Paul, Minnesota as Controls Software Engineer from May 2016 to June 2019, currently working as software engineer at </a:t>
            </a:r>
            <a:r>
              <a:rPr lang="en-US" sz="1600" u="sng" kern="0" dirty="0">
                <a:latin typeface="+mj-lt"/>
                <a:ea typeface="+mn-ea"/>
              </a:rPr>
              <a:t>Cobham Mission Systems</a:t>
            </a:r>
            <a:r>
              <a:rPr lang="en-US" sz="1600" kern="0" dirty="0">
                <a:latin typeface="+mj-lt"/>
                <a:ea typeface="+mn-ea"/>
              </a:rPr>
              <a:t>, Davenport Iowa.</a:t>
            </a:r>
          </a:p>
          <a:p>
            <a:endParaRPr lang="en-US" sz="2800" dirty="0">
              <a:latin typeface="+mj-lt"/>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1655" y="1371600"/>
            <a:ext cx="1796062" cy="1897882"/>
          </a:xfrm>
          <a:prstGeom prst="rect">
            <a:avLst/>
          </a:prstGeom>
        </p:spPr>
      </p:pic>
    </p:spTree>
    <p:extLst>
      <p:ext uri="{BB962C8B-B14F-4D97-AF65-F5344CB8AC3E}">
        <p14:creationId xmlns:p14="http://schemas.microsoft.com/office/powerpoint/2010/main" val="19005445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04800"/>
            <a:ext cx="7772400" cy="1143000"/>
          </a:xfrm>
        </p:spPr>
        <p:txBody>
          <a:bodyPr/>
          <a:lstStyle/>
          <a:p>
            <a:endParaRPr lang="en-US" altLang="en-US" dirty="0"/>
          </a:p>
        </p:txBody>
      </p:sp>
      <p:sp>
        <p:nvSpPr>
          <p:cNvPr id="6147" name="Rectangle 3"/>
          <p:cNvSpPr>
            <a:spLocks noGrp="1" noChangeArrowheads="1"/>
          </p:cNvSpPr>
          <p:nvPr>
            <p:ph type="body" idx="1"/>
          </p:nvPr>
        </p:nvSpPr>
        <p:spPr>
          <a:xfrm>
            <a:off x="685800" y="1752600"/>
            <a:ext cx="7772400" cy="4267200"/>
          </a:xfrm>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 Reference Results</a:t>
            </a:r>
          </a:p>
        </p:txBody>
      </p:sp>
      <p:pic>
        <p:nvPicPr>
          <p:cNvPr id="4" name="Picture 3">
            <a:extLst>
              <a:ext uri="{FF2B5EF4-FFF2-40B4-BE49-F238E27FC236}">
                <a16:creationId xmlns:a16="http://schemas.microsoft.com/office/drawing/2014/main" id="{378C1E83-C6B3-4A74-B419-1DEDC22D98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7685" y="1187712"/>
            <a:ext cx="3555010" cy="2263644"/>
          </a:xfrm>
          <a:prstGeom prst="rect">
            <a:avLst/>
          </a:prstGeom>
        </p:spPr>
      </p:pic>
      <p:pic>
        <p:nvPicPr>
          <p:cNvPr id="9" name="Picture 8">
            <a:extLst>
              <a:ext uri="{FF2B5EF4-FFF2-40B4-BE49-F238E27FC236}">
                <a16:creationId xmlns:a16="http://schemas.microsoft.com/office/drawing/2014/main" id="{DBDD63C3-E0EA-4CDD-9A09-430DF24D19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187711"/>
            <a:ext cx="3620912" cy="2263645"/>
          </a:xfrm>
          <a:prstGeom prst="rect">
            <a:avLst/>
          </a:prstGeom>
        </p:spPr>
      </p:pic>
      <p:pic>
        <p:nvPicPr>
          <p:cNvPr id="11" name="Picture 10">
            <a:extLst>
              <a:ext uri="{FF2B5EF4-FFF2-40B4-BE49-F238E27FC236}">
                <a16:creationId xmlns:a16="http://schemas.microsoft.com/office/drawing/2014/main" id="{A542174D-F943-4D45-82F9-13188AC6F9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1785" y="3821480"/>
            <a:ext cx="3620910" cy="2263644"/>
          </a:xfrm>
          <a:prstGeom prst="rect">
            <a:avLst/>
          </a:prstGeom>
        </p:spPr>
      </p:pic>
      <p:pic>
        <p:nvPicPr>
          <p:cNvPr id="13" name="Picture 12">
            <a:extLst>
              <a:ext uri="{FF2B5EF4-FFF2-40B4-BE49-F238E27FC236}">
                <a16:creationId xmlns:a16="http://schemas.microsoft.com/office/drawing/2014/main" id="{057DDA68-BDA5-466C-A3B2-C2B9DFE68D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83290" y="3821479"/>
            <a:ext cx="3620911" cy="2263645"/>
          </a:xfrm>
          <a:prstGeom prst="rect">
            <a:avLst/>
          </a:prstGeom>
        </p:spPr>
      </p:pic>
    </p:spTree>
    <p:extLst>
      <p:ext uri="{BB962C8B-B14F-4D97-AF65-F5344CB8AC3E}">
        <p14:creationId xmlns:p14="http://schemas.microsoft.com/office/powerpoint/2010/main" val="118258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Regulator</a:t>
            </a:r>
          </a:p>
        </p:txBody>
      </p:sp>
      <p:sp>
        <p:nvSpPr>
          <p:cNvPr id="23" name="Rectangle 22"/>
          <p:cNvSpPr/>
          <p:nvPr/>
        </p:nvSpPr>
        <p:spPr>
          <a:xfrm>
            <a:off x="5539384" y="1450947"/>
            <a:ext cx="342900" cy="445763"/>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600" b="1" dirty="0">
              <a:solidFill>
                <a:schemeClr val="accent5">
                  <a:lumMod val="10000"/>
                </a:schemeClr>
              </a:solidFill>
              <a:effectLst>
                <a:outerShdw sx="0" sy="0">
                  <a:srgbClr val="000000"/>
                </a:outerShdw>
              </a:effectLst>
            </a:endParaRPr>
          </a:p>
        </p:txBody>
      </p:sp>
      <p:sp>
        <p:nvSpPr>
          <p:cNvPr id="31" name="Rectangle 30"/>
          <p:cNvSpPr/>
          <p:nvPr/>
        </p:nvSpPr>
        <p:spPr>
          <a:xfrm>
            <a:off x="588163" y="1442531"/>
            <a:ext cx="2975421" cy="369332"/>
          </a:xfrm>
          <a:prstGeom prst="rect">
            <a:avLst/>
          </a:prstGeom>
        </p:spPr>
        <p:txBody>
          <a:bodyPr wrap="square">
            <a:spAutoFit/>
          </a:bodyPr>
          <a:lstStyle/>
          <a:p>
            <a:r>
              <a:rPr lang="en-US" sz="1800" b="1" dirty="0"/>
              <a:t>Problem Formulation</a:t>
            </a:r>
          </a:p>
        </p:txBody>
      </p:sp>
      <p:sp>
        <p:nvSpPr>
          <p:cNvPr id="39" name="Rectangle 38">
            <a:extLst>
              <a:ext uri="{FF2B5EF4-FFF2-40B4-BE49-F238E27FC236}">
                <a16:creationId xmlns:a16="http://schemas.microsoft.com/office/drawing/2014/main" id="{8A3C8A0E-2583-42BA-8E2D-68A6C51278BA}"/>
              </a:ext>
            </a:extLst>
          </p:cNvPr>
          <p:cNvSpPr/>
          <p:nvPr/>
        </p:nvSpPr>
        <p:spPr>
          <a:xfrm>
            <a:off x="588163" y="2025413"/>
            <a:ext cx="2231238" cy="643140"/>
          </a:xfrm>
          <a:prstGeom prst="rect">
            <a:avLst/>
          </a:prstGeom>
        </p:spPr>
        <p:txBody>
          <a:bodyPr wrap="square">
            <a:spAutoFit/>
          </a:bodyPr>
          <a:lstStyle/>
          <a:p>
            <a:r>
              <a:rPr lang="en-US" sz="1800" b="1" dirty="0"/>
              <a:t>Given a Nonlinear System:</a:t>
            </a:r>
          </a:p>
        </p:txBody>
      </p:sp>
      <p:sp>
        <p:nvSpPr>
          <p:cNvPr id="40" name="Rectangle 39">
            <a:extLst>
              <a:ext uri="{FF2B5EF4-FFF2-40B4-BE49-F238E27FC236}">
                <a16:creationId xmlns:a16="http://schemas.microsoft.com/office/drawing/2014/main" id="{70BFFC4A-DA4D-45EA-A48C-10811A76D667}"/>
              </a:ext>
            </a:extLst>
          </p:cNvPr>
          <p:cNvSpPr/>
          <p:nvPr/>
        </p:nvSpPr>
        <p:spPr>
          <a:xfrm>
            <a:off x="569689" y="2956793"/>
            <a:ext cx="2975421" cy="646331"/>
          </a:xfrm>
          <a:prstGeom prst="rect">
            <a:avLst/>
          </a:prstGeom>
        </p:spPr>
        <p:txBody>
          <a:bodyPr wrap="square">
            <a:spAutoFit/>
          </a:bodyPr>
          <a:lstStyle/>
          <a:p>
            <a:r>
              <a:rPr lang="en-US" sz="1800" b="1" dirty="0"/>
              <a:t>Finite-Horizon Cost Function:</a:t>
            </a:r>
          </a:p>
        </p:txBody>
      </p:sp>
      <p:sp>
        <p:nvSpPr>
          <p:cNvPr id="41" name="Rectangle 40">
            <a:extLst>
              <a:ext uri="{FF2B5EF4-FFF2-40B4-BE49-F238E27FC236}">
                <a16:creationId xmlns:a16="http://schemas.microsoft.com/office/drawing/2014/main" id="{CAF6CBF6-A062-46EB-A685-FF462A9A0EA5}"/>
              </a:ext>
            </a:extLst>
          </p:cNvPr>
          <p:cNvSpPr/>
          <p:nvPr/>
        </p:nvSpPr>
        <p:spPr>
          <a:xfrm>
            <a:off x="588163" y="4006780"/>
            <a:ext cx="2393235" cy="646331"/>
          </a:xfrm>
          <a:prstGeom prst="rect">
            <a:avLst/>
          </a:prstGeom>
        </p:spPr>
        <p:txBody>
          <a:bodyPr wrap="square">
            <a:spAutoFit/>
          </a:bodyPr>
          <a:lstStyle/>
          <a:p>
            <a:r>
              <a:rPr lang="en-US" sz="1800" b="1" dirty="0"/>
              <a:t>Differential </a:t>
            </a:r>
            <a:r>
              <a:rPr lang="en-US" sz="1800" b="1" dirty="0" err="1"/>
              <a:t>Riccati</a:t>
            </a:r>
            <a:r>
              <a:rPr lang="en-US" sz="1800" b="1" dirty="0"/>
              <a:t> Equation:</a:t>
            </a:r>
          </a:p>
        </p:txBody>
      </p:sp>
      <p:pic>
        <p:nvPicPr>
          <p:cNvPr id="43" name="Picture 2">
            <a:extLst>
              <a:ext uri="{FF2B5EF4-FFF2-40B4-BE49-F238E27FC236}">
                <a16:creationId xmlns:a16="http://schemas.microsoft.com/office/drawing/2014/main" id="{26E4034B-AB11-441B-A8EC-C9133FF3B6C5}"/>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3086100" y="2072204"/>
            <a:ext cx="2667000" cy="596348"/>
          </a:xfrm>
          <a:prstGeom prst="roundRect">
            <a:avLst>
              <a:gd name="adj" fmla="val 22922"/>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44" name="Picture 3">
            <a:extLst>
              <a:ext uri="{FF2B5EF4-FFF2-40B4-BE49-F238E27FC236}">
                <a16:creationId xmlns:a16="http://schemas.microsoft.com/office/drawing/2014/main" id="{27078FCA-EDE9-4584-85CB-36E2203A707D}"/>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3086100" y="2844047"/>
            <a:ext cx="3162300" cy="928688"/>
          </a:xfrm>
          <a:prstGeom prst="roundRect">
            <a:avLst>
              <a:gd name="adj" fmla="val 2171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45" name="Picture 2">
            <a:extLst>
              <a:ext uri="{FF2B5EF4-FFF2-40B4-BE49-F238E27FC236}">
                <a16:creationId xmlns:a16="http://schemas.microsoft.com/office/drawing/2014/main" id="{40272030-4DDF-472B-8E77-EF713EDE3405}"/>
              </a:ext>
            </a:extLst>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981398" y="4054035"/>
            <a:ext cx="3267002" cy="1014207"/>
          </a:xfrm>
          <a:prstGeom prst="roundRect">
            <a:avLst>
              <a:gd name="adj" fmla="val 21956"/>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15" name="Rectangle 14">
            <a:extLst>
              <a:ext uri="{FF2B5EF4-FFF2-40B4-BE49-F238E27FC236}">
                <a16:creationId xmlns:a16="http://schemas.microsoft.com/office/drawing/2014/main" id="{EA8E63F1-86FE-42A3-A418-BB2AFAF6593B}"/>
              </a:ext>
            </a:extLst>
          </p:cNvPr>
          <p:cNvSpPr/>
          <p:nvPr/>
        </p:nvSpPr>
        <p:spPr>
          <a:xfrm>
            <a:off x="588162" y="5147452"/>
            <a:ext cx="2393235" cy="646331"/>
          </a:xfrm>
          <a:prstGeom prst="rect">
            <a:avLst/>
          </a:prstGeom>
        </p:spPr>
        <p:txBody>
          <a:bodyPr wrap="square">
            <a:spAutoFit/>
          </a:bodyPr>
          <a:lstStyle/>
          <a:p>
            <a:r>
              <a:rPr lang="en-US" sz="1800" b="1" dirty="0"/>
              <a:t>The Control U can be formulated as:</a:t>
            </a:r>
          </a:p>
        </p:txBody>
      </p:sp>
      <p:pic>
        <p:nvPicPr>
          <p:cNvPr id="16" name="Picture 15">
            <a:extLst>
              <a:ext uri="{FF2B5EF4-FFF2-40B4-BE49-F238E27FC236}">
                <a16:creationId xmlns:a16="http://schemas.microsoft.com/office/drawing/2014/main" id="{EC48C6DB-A640-42F0-900C-2510D319E415}"/>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981397" y="5331948"/>
            <a:ext cx="1752600" cy="424145"/>
          </a:xfrm>
          <a:prstGeom prst="roundRect">
            <a:avLst>
              <a:gd name="adj" fmla="val 27139"/>
            </a:avLst>
          </a:prstGeom>
          <a:solidFill>
            <a:srgbClr val="FFFFFF">
              <a:shade val="85000"/>
            </a:srgbClr>
          </a:solidFill>
          <a:ln>
            <a:noFill/>
          </a:ln>
          <a:effectLst>
            <a:reflection blurRad="12700" stA="38000" endPos="28000" dist="5000" dir="5400000" sy="-100000" algn="bl" rotWithShape="0"/>
          </a:effectLst>
        </p:spPr>
      </p:pic>
      <p:pic>
        <p:nvPicPr>
          <p:cNvPr id="17" name="Picture 16">
            <a:extLst>
              <a:ext uri="{FF2B5EF4-FFF2-40B4-BE49-F238E27FC236}">
                <a16:creationId xmlns:a16="http://schemas.microsoft.com/office/drawing/2014/main" id="{BD7B56C2-CB8C-4423-938B-6CC39BC04C87}"/>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965062" y="5331948"/>
            <a:ext cx="1834444" cy="424144"/>
          </a:xfrm>
          <a:prstGeom prst="roundRect">
            <a:avLst>
              <a:gd name="adj" fmla="val 24821"/>
            </a:avLst>
          </a:prstGeom>
          <a:solidFill>
            <a:srgbClr val="FFFFFF">
              <a:shade val="85000"/>
            </a:srgbClr>
          </a:solidFill>
          <a:ln>
            <a:noFill/>
          </a:ln>
          <a:effectLst>
            <a:reflection blurRad="12700" stA="38000" endPos="28000" dist="5000" dir="5400000" sy="-100000" algn="bl" rotWithShape="0"/>
          </a:effectLst>
        </p:spPr>
      </p:pic>
      <p:pic>
        <p:nvPicPr>
          <p:cNvPr id="18" name="Picture 17">
            <a:extLst>
              <a:ext uri="{FF2B5EF4-FFF2-40B4-BE49-F238E27FC236}">
                <a16:creationId xmlns:a16="http://schemas.microsoft.com/office/drawing/2014/main" id="{69482B60-B4CC-4236-9F9B-99CAAAC65986}"/>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439964" y="2008207"/>
            <a:ext cx="2539291" cy="27146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0109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Effect transition="in" filter="fade">
                                      <p:cBhvr>
                                        <p:cTn id="31" dur="500"/>
                                        <p:tgtEl>
                                          <p:spTgt spid="4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par>
                                <p:cTn id="39" presetID="53" presetClass="entr" presetSubtype="16"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p:cTn id="41" dur="500" fill="hold"/>
                                        <p:tgtEl>
                                          <p:spTgt spid="45"/>
                                        </p:tgtEl>
                                        <p:attrNameLst>
                                          <p:attrName>ppt_w</p:attrName>
                                        </p:attrNameLst>
                                      </p:cBhvr>
                                      <p:tavLst>
                                        <p:tav tm="0">
                                          <p:val>
                                            <p:fltVal val="0"/>
                                          </p:val>
                                        </p:tav>
                                        <p:tav tm="100000">
                                          <p:val>
                                            <p:strVal val="#ppt_w"/>
                                          </p:val>
                                        </p:tav>
                                      </p:tavLst>
                                    </p:anim>
                                    <p:anim calcmode="lin" valueType="num">
                                      <p:cBhvr>
                                        <p:cTn id="42" dur="500" fill="hold"/>
                                        <p:tgtEl>
                                          <p:spTgt spid="45"/>
                                        </p:tgtEl>
                                        <p:attrNameLst>
                                          <p:attrName>ppt_h</p:attrName>
                                        </p:attrNameLst>
                                      </p:cBhvr>
                                      <p:tavLst>
                                        <p:tav tm="0">
                                          <p:val>
                                            <p:fltVal val="0"/>
                                          </p:val>
                                        </p:tav>
                                        <p:tav tm="100000">
                                          <p:val>
                                            <p:strVal val="#ppt_h"/>
                                          </p:val>
                                        </p:tav>
                                      </p:tavLst>
                                    </p:anim>
                                    <p:animEffect transition="in" filter="fade">
                                      <p:cBhvr>
                                        <p:cTn id="43" dur="500"/>
                                        <p:tgtEl>
                                          <p:spTgt spid="45"/>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45" presetClass="entr" presetSubtype="0" fill="hold"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2000"/>
                                        <p:tgtEl>
                                          <p:spTgt spid="18"/>
                                        </p:tgtEl>
                                      </p:cBhvr>
                                    </p:animEffect>
                                    <p:anim calcmode="lin" valueType="num">
                                      <p:cBhvr>
                                        <p:cTn id="68" dur="2000" fill="hold"/>
                                        <p:tgtEl>
                                          <p:spTgt spid="18"/>
                                        </p:tgtEl>
                                        <p:attrNameLst>
                                          <p:attrName>ppt_w</p:attrName>
                                        </p:attrNameLst>
                                      </p:cBhvr>
                                      <p:tavLst>
                                        <p:tav tm="0" fmla="#ppt_w*sin(2.5*pi*$)">
                                          <p:val>
                                            <p:fltVal val="0"/>
                                          </p:val>
                                        </p:tav>
                                        <p:tav tm="100000">
                                          <p:val>
                                            <p:fltVal val="1"/>
                                          </p:val>
                                        </p:tav>
                                      </p:tavLst>
                                    </p:anim>
                                    <p:anim calcmode="lin" valueType="num">
                                      <p:cBhvr>
                                        <p:cTn id="69" dur="20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9" grpId="0"/>
      <p:bldP spid="40" grpId="0"/>
      <p:bldP spid="41"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Regulator</a:t>
            </a:r>
          </a:p>
        </p:txBody>
      </p:sp>
      <p:sp>
        <p:nvSpPr>
          <p:cNvPr id="11" name="Rectangle 10"/>
          <p:cNvSpPr/>
          <p:nvPr/>
        </p:nvSpPr>
        <p:spPr>
          <a:xfrm>
            <a:off x="6081826" y="3038879"/>
            <a:ext cx="2123690" cy="378837"/>
          </a:xfrm>
          <a:prstGeom prst="rect">
            <a:avLst/>
          </a:prstGeom>
          <a:solidFill>
            <a:srgbClr val="FFFFCC"/>
          </a:solidFill>
          <a:ln w="28575">
            <a:solidFill>
              <a:srgbClr val="7A0019"/>
            </a:solidFill>
            <a:prstDash val="dash"/>
          </a:ln>
          <a:effectLst>
            <a:glow rad="152400">
              <a:srgbClr val="7A0019">
                <a:alpha val="73000"/>
              </a:srgbClr>
            </a:glow>
            <a:outerShdw blurRad="57150" dist="19050" dir="5400000" algn="ctr" rotWithShape="0">
              <a:srgbClr val="000000">
                <a:alpha val="63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Solve DRE for P</a:t>
            </a:r>
          </a:p>
        </p:txBody>
      </p:sp>
      <p:sp>
        <p:nvSpPr>
          <p:cNvPr id="12" name="Rectangle 11"/>
          <p:cNvSpPr/>
          <p:nvPr/>
        </p:nvSpPr>
        <p:spPr>
          <a:xfrm>
            <a:off x="6110836" y="3642963"/>
            <a:ext cx="2094679" cy="378838"/>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Gain K</a:t>
            </a:r>
          </a:p>
        </p:txBody>
      </p:sp>
      <p:sp>
        <p:nvSpPr>
          <p:cNvPr id="13" name="Rectangle 12"/>
          <p:cNvSpPr/>
          <p:nvPr/>
        </p:nvSpPr>
        <p:spPr>
          <a:xfrm>
            <a:off x="6110836" y="4254700"/>
            <a:ext cx="2103928" cy="378837"/>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Control U</a:t>
            </a:r>
          </a:p>
        </p:txBody>
      </p:sp>
      <p:sp>
        <p:nvSpPr>
          <p:cNvPr id="14" name="Rectangle 13"/>
          <p:cNvSpPr/>
          <p:nvPr/>
        </p:nvSpPr>
        <p:spPr>
          <a:xfrm>
            <a:off x="6047982" y="2327003"/>
            <a:ext cx="2157533" cy="492029"/>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a:t>
            </a:r>
          </a:p>
          <a:p>
            <a:pPr algn="ctr"/>
            <a:r>
              <a:rPr lang="en-US" sz="1600" b="1" dirty="0">
                <a:solidFill>
                  <a:schemeClr val="accent5">
                    <a:lumMod val="10000"/>
                  </a:schemeClr>
                </a:solidFill>
                <a:effectLst>
                  <a:outerShdw sx="0" sy="0">
                    <a:srgbClr val="000000"/>
                  </a:outerShdw>
                </a:effectLst>
              </a:rPr>
              <a:t>A(x), B(x), C(x)</a:t>
            </a:r>
          </a:p>
        </p:txBody>
      </p:sp>
      <p:cxnSp>
        <p:nvCxnSpPr>
          <p:cNvPr id="19" name="Straight Arrow Connector 18"/>
          <p:cNvCxnSpPr>
            <a:cxnSpLocks/>
          </p:cNvCxnSpPr>
          <p:nvPr/>
        </p:nvCxnSpPr>
        <p:spPr>
          <a:xfrm>
            <a:off x="7193785" y="4633537"/>
            <a:ext cx="0" cy="3194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Connector 19"/>
          <p:cNvCxnSpPr>
            <a:cxnSpLocks/>
            <a:stCxn id="17" idx="1"/>
          </p:cNvCxnSpPr>
          <p:nvPr/>
        </p:nvCxnSpPr>
        <p:spPr>
          <a:xfrm flipH="1">
            <a:off x="5224943" y="5299296"/>
            <a:ext cx="1556974" cy="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a:cxnSpLocks/>
          </p:cNvCxnSpPr>
          <p:nvPr/>
        </p:nvCxnSpPr>
        <p:spPr>
          <a:xfrm>
            <a:off x="5224941" y="1784639"/>
            <a:ext cx="0" cy="3510431"/>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Arrow Connector 21"/>
          <p:cNvCxnSpPr>
            <a:cxnSpLocks/>
          </p:cNvCxnSpPr>
          <p:nvPr/>
        </p:nvCxnSpPr>
        <p:spPr>
          <a:xfrm>
            <a:off x="5224941" y="1784639"/>
            <a:ext cx="82304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Rectangle 22"/>
          <p:cNvSpPr/>
          <p:nvPr/>
        </p:nvSpPr>
        <p:spPr>
          <a:xfrm>
            <a:off x="5554855" y="1301118"/>
            <a:ext cx="342900" cy="445763"/>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X</a:t>
            </a:r>
          </a:p>
        </p:txBody>
      </p:sp>
      <p:sp>
        <p:nvSpPr>
          <p:cNvPr id="24" name="Rectangle 23"/>
          <p:cNvSpPr/>
          <p:nvPr/>
        </p:nvSpPr>
        <p:spPr>
          <a:xfrm>
            <a:off x="5900737" y="2201268"/>
            <a:ext cx="2557463" cy="2553257"/>
          </a:xfrm>
          <a:prstGeom prst="rect">
            <a:avLst/>
          </a:prstGeom>
          <a:noFill/>
          <a:ln w="28575">
            <a:solidFill>
              <a:srgbClr val="7A0019"/>
            </a:solidFill>
            <a:prstDash val="dashDot"/>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1800" dirty="0">
              <a:solidFill>
                <a:schemeClr val="accent5">
                  <a:lumMod val="10000"/>
                </a:schemeClr>
              </a:solidFill>
            </a:endParaRPr>
          </a:p>
        </p:txBody>
      </p:sp>
      <p:sp>
        <p:nvSpPr>
          <p:cNvPr id="25" name="Rectangle 24"/>
          <p:cNvSpPr/>
          <p:nvPr/>
        </p:nvSpPr>
        <p:spPr>
          <a:xfrm>
            <a:off x="6043064" y="1465510"/>
            <a:ext cx="2171700" cy="570357"/>
          </a:xfrm>
          <a:prstGeom prst="rect">
            <a:avLst/>
          </a:prstGeom>
          <a:solidFill>
            <a:schemeClr val="accent3">
              <a:lumMod val="95000"/>
            </a:schemeClr>
          </a:solidFill>
          <a:ln>
            <a:solidFill>
              <a:schemeClr val="accent4"/>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800" dirty="0">
                <a:solidFill>
                  <a:schemeClr val="tx1"/>
                </a:solidFill>
              </a:rPr>
              <a:t> </a:t>
            </a:r>
            <a:r>
              <a:rPr lang="en-US" sz="1600" b="1" dirty="0">
                <a:solidFill>
                  <a:schemeClr val="tx2">
                    <a:lumMod val="75000"/>
                  </a:schemeClr>
                </a:solidFill>
              </a:rPr>
              <a:t>At</a:t>
            </a:r>
            <a:r>
              <a:rPr lang="en-US" sz="1400" dirty="0">
                <a:solidFill>
                  <a:schemeClr val="tx1"/>
                </a:solidFill>
              </a:rPr>
              <a:t> </a:t>
            </a:r>
            <a:r>
              <a:rPr lang="en-US" sz="1600" b="1" dirty="0">
                <a:solidFill>
                  <a:schemeClr val="tx2">
                    <a:lumMod val="75000"/>
                  </a:schemeClr>
                </a:solidFill>
              </a:rPr>
              <a:t>time step t = t</a:t>
            </a:r>
            <a:r>
              <a:rPr lang="en-US" sz="1100" b="1" dirty="0">
                <a:solidFill>
                  <a:schemeClr val="tx2">
                    <a:lumMod val="75000"/>
                  </a:schemeClr>
                </a:solidFill>
              </a:rPr>
              <a:t>0</a:t>
            </a:r>
          </a:p>
          <a:p>
            <a:pPr algn="ctr"/>
            <a:r>
              <a:rPr lang="en-US" sz="1800" b="1" dirty="0">
                <a:solidFill>
                  <a:schemeClr val="tx2">
                    <a:lumMod val="75000"/>
                  </a:schemeClr>
                </a:solidFill>
              </a:rPr>
              <a:t>X = X</a:t>
            </a:r>
            <a:r>
              <a:rPr lang="en-US" sz="1400" b="1" dirty="0">
                <a:solidFill>
                  <a:schemeClr val="tx2">
                    <a:lumMod val="75000"/>
                  </a:schemeClr>
                </a:solidFill>
              </a:rPr>
              <a:t>0</a:t>
            </a:r>
          </a:p>
        </p:txBody>
      </p:sp>
      <p:sp>
        <p:nvSpPr>
          <p:cNvPr id="42" name="Rectangle 41"/>
          <p:cNvSpPr/>
          <p:nvPr/>
        </p:nvSpPr>
        <p:spPr>
          <a:xfrm>
            <a:off x="4450576" y="3942735"/>
            <a:ext cx="1344701" cy="400663"/>
          </a:xfrm>
          <a:prstGeom prst="rect">
            <a:avLst/>
          </a:prstGeom>
          <a:solidFill>
            <a:schemeClr val="accent3">
              <a:lumMod val="95000"/>
            </a:schemeClr>
          </a:solidFill>
          <a:ln>
            <a:solidFill>
              <a:srgbClr val="7A001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endParaRPr lang="en-US" sz="1200" dirty="0">
              <a:solidFill>
                <a:schemeClr val="tx1"/>
              </a:solidFill>
              <a:latin typeface="Courier New" panose="02070309020205020404" pitchFamily="49" charset="0"/>
            </a:endParaRPr>
          </a:p>
          <a:p>
            <a:endParaRPr lang="en-US" sz="1200" dirty="0">
              <a:solidFill>
                <a:schemeClr val="tx1"/>
              </a:solidFill>
              <a:latin typeface="Courier New" panose="02070309020205020404" pitchFamily="49" charset="0"/>
            </a:endParaRPr>
          </a:p>
          <a:p>
            <a:pPr algn="ctr"/>
            <a:r>
              <a:rPr lang="en-US" sz="1100" b="1" dirty="0">
                <a:solidFill>
                  <a:schemeClr val="tx1"/>
                </a:solidFill>
              </a:rPr>
              <a:t>Next time step</a:t>
            </a:r>
          </a:p>
          <a:p>
            <a:pPr algn="ctr"/>
            <a:r>
              <a:rPr lang="en-US" sz="1200" b="1" dirty="0">
                <a:solidFill>
                  <a:schemeClr val="tx1"/>
                </a:solidFill>
              </a:rPr>
              <a:t>t= t+</a:t>
            </a:r>
            <a:r>
              <a:rPr lang="el-GR" sz="1200" b="1" dirty="0">
                <a:solidFill>
                  <a:schemeClr val="tx1"/>
                </a:solidFill>
              </a:rPr>
              <a:t>Δ</a:t>
            </a:r>
            <a:r>
              <a:rPr lang="en-US" sz="1200" b="1" dirty="0">
                <a:solidFill>
                  <a:schemeClr val="tx1"/>
                </a:solidFill>
              </a:rPr>
              <a:t>t</a:t>
            </a:r>
            <a:endParaRPr lang="en-US" sz="1200" dirty="0">
              <a:solidFill>
                <a:srgbClr val="000000"/>
              </a:solidFill>
              <a:latin typeface="Bembo" panose="020B0604020202020204" pitchFamily="18" charset="0"/>
            </a:endParaRPr>
          </a:p>
          <a:p>
            <a:r>
              <a:rPr lang="en-US" sz="1200" dirty="0">
                <a:solidFill>
                  <a:srgbClr val="000000"/>
                </a:solidFill>
                <a:latin typeface="Courier New" panose="02070309020205020404" pitchFamily="49" charset="0"/>
              </a:rPr>
              <a:t> </a:t>
            </a:r>
          </a:p>
          <a:p>
            <a:endParaRPr lang="en-US" sz="1200" dirty="0">
              <a:solidFill>
                <a:srgbClr val="000000"/>
              </a:solidFill>
              <a:latin typeface="Courier New" panose="02070309020205020404" pitchFamily="49" charset="0"/>
            </a:endParaRPr>
          </a:p>
        </p:txBody>
      </p:sp>
      <p:cxnSp>
        <p:nvCxnSpPr>
          <p:cNvPr id="37" name="Straight Arrow Connector 36">
            <a:extLst>
              <a:ext uri="{FF2B5EF4-FFF2-40B4-BE49-F238E27FC236}">
                <a16:creationId xmlns:a16="http://schemas.microsoft.com/office/drawing/2014/main" id="{30D91D28-6C8F-4A5C-B5B8-11A6F9EFAD69}"/>
              </a:ext>
            </a:extLst>
          </p:cNvPr>
          <p:cNvCxnSpPr>
            <a:cxnSpLocks/>
          </p:cNvCxnSpPr>
          <p:nvPr/>
        </p:nvCxnSpPr>
        <p:spPr>
          <a:xfrm>
            <a:off x="7200504" y="2046779"/>
            <a:ext cx="0" cy="2898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2" name="Straight Arrow Connector 81">
            <a:extLst>
              <a:ext uri="{FF2B5EF4-FFF2-40B4-BE49-F238E27FC236}">
                <a16:creationId xmlns:a16="http://schemas.microsoft.com/office/drawing/2014/main" id="{1451951F-8B38-421E-8003-28CEAB346831}"/>
              </a:ext>
            </a:extLst>
          </p:cNvPr>
          <p:cNvCxnSpPr>
            <a:cxnSpLocks/>
          </p:cNvCxnSpPr>
          <p:nvPr/>
        </p:nvCxnSpPr>
        <p:spPr>
          <a:xfrm>
            <a:off x="7193785" y="4015245"/>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47" name="Straight Arrow Connector 46">
            <a:extLst>
              <a:ext uri="{FF2B5EF4-FFF2-40B4-BE49-F238E27FC236}">
                <a16:creationId xmlns:a16="http://schemas.microsoft.com/office/drawing/2014/main" id="{C1262350-4216-432E-A468-778D1956E157}"/>
              </a:ext>
            </a:extLst>
          </p:cNvPr>
          <p:cNvCxnSpPr>
            <a:cxnSpLocks/>
          </p:cNvCxnSpPr>
          <p:nvPr/>
        </p:nvCxnSpPr>
        <p:spPr>
          <a:xfrm>
            <a:off x="7178326" y="2819032"/>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50" name="Straight Arrow Connector 49">
            <a:extLst>
              <a:ext uri="{FF2B5EF4-FFF2-40B4-BE49-F238E27FC236}">
                <a16:creationId xmlns:a16="http://schemas.microsoft.com/office/drawing/2014/main" id="{306E653B-09AB-4E7B-A13D-DEA7F4D298DD}"/>
              </a:ext>
            </a:extLst>
          </p:cNvPr>
          <p:cNvCxnSpPr>
            <a:cxnSpLocks/>
          </p:cNvCxnSpPr>
          <p:nvPr/>
        </p:nvCxnSpPr>
        <p:spPr>
          <a:xfrm>
            <a:off x="7200504" y="3417716"/>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grpSp>
        <p:nvGrpSpPr>
          <p:cNvPr id="36" name="Group 35">
            <a:extLst>
              <a:ext uri="{FF2B5EF4-FFF2-40B4-BE49-F238E27FC236}">
                <a16:creationId xmlns:a16="http://schemas.microsoft.com/office/drawing/2014/main" id="{602ECCBF-3981-4407-A448-40F096B22D02}"/>
              </a:ext>
            </a:extLst>
          </p:cNvPr>
          <p:cNvGrpSpPr/>
          <p:nvPr/>
        </p:nvGrpSpPr>
        <p:grpSpPr>
          <a:xfrm>
            <a:off x="1177893" y="2417332"/>
            <a:ext cx="2206915" cy="1837368"/>
            <a:chOff x="685800" y="2378230"/>
            <a:chExt cx="2667000" cy="2838142"/>
          </a:xfrm>
        </p:grpSpPr>
        <p:sp>
          <p:nvSpPr>
            <p:cNvPr id="40" name="Rectangle 39">
              <a:extLst>
                <a:ext uri="{FF2B5EF4-FFF2-40B4-BE49-F238E27FC236}">
                  <a16:creationId xmlns:a16="http://schemas.microsoft.com/office/drawing/2014/main" id="{2B4BC49E-0564-44CE-ADE4-CA56D5BB8C51}"/>
                </a:ext>
              </a:extLst>
            </p:cNvPr>
            <p:cNvSpPr/>
            <p:nvPr/>
          </p:nvSpPr>
          <p:spPr>
            <a:xfrm>
              <a:off x="1809750" y="2778340"/>
              <a:ext cx="933450" cy="439759"/>
            </a:xfrm>
            <a:prstGeom prst="rect">
              <a:avLst/>
            </a:prstGeom>
            <a:noFill/>
          </p:spPr>
          <p:txBody>
            <a:bodyPr wrap="square">
              <a:spAutoFit/>
            </a:bodyPr>
            <a:lstStyle/>
            <a:p>
              <a:pPr algn="ctr"/>
              <a:r>
                <a:rPr lang="en-US" sz="1050" b="1" i="1" dirty="0">
                  <a:solidFill>
                    <a:schemeClr val="tx2">
                      <a:lumMod val="75000"/>
                    </a:schemeClr>
                  </a:solidFill>
                  <a:effectLst>
                    <a:outerShdw sx="0" sy="0">
                      <a:srgbClr val="000000"/>
                    </a:outerShdw>
                  </a:effectLst>
                </a:rPr>
                <a:t>P</a:t>
              </a:r>
              <a:r>
                <a:rPr lang="en-US" sz="900" b="1" i="1" dirty="0">
                  <a:solidFill>
                    <a:schemeClr val="tx2">
                      <a:lumMod val="75000"/>
                    </a:schemeClr>
                  </a:solidFill>
                  <a:effectLst>
                    <a:outerShdw sx="0" sy="0">
                      <a:srgbClr val="000000"/>
                    </a:outerShdw>
                  </a:effectLst>
                </a:rPr>
                <a:t>ss</a:t>
              </a:r>
              <a:r>
                <a:rPr lang="en-US" sz="1050" b="1" i="1" dirty="0">
                  <a:solidFill>
                    <a:schemeClr val="tx2">
                      <a:lumMod val="75000"/>
                    </a:schemeClr>
                  </a:solidFill>
                  <a:effectLst>
                    <a:outerShdw sx="0" sy="0">
                      <a:srgbClr val="000000"/>
                    </a:outerShdw>
                  </a:effectLst>
                </a:rPr>
                <a:t>(x) </a:t>
              </a:r>
            </a:p>
            <a:p>
              <a:pPr algn="ctr"/>
              <a:endParaRPr lang="en-US" sz="200" b="1" i="1" dirty="0">
                <a:solidFill>
                  <a:schemeClr val="tx2">
                    <a:lumMod val="75000"/>
                  </a:schemeClr>
                </a:solidFill>
                <a:effectLst>
                  <a:outerShdw sx="0" sy="0">
                    <a:srgbClr val="000000"/>
                  </a:outerShdw>
                </a:effectLst>
              </a:endParaRPr>
            </a:p>
          </p:txBody>
        </p:sp>
        <p:sp>
          <p:nvSpPr>
            <p:cNvPr id="41" name="Left Arrow 77">
              <a:extLst>
                <a:ext uri="{FF2B5EF4-FFF2-40B4-BE49-F238E27FC236}">
                  <a16:creationId xmlns:a16="http://schemas.microsoft.com/office/drawing/2014/main" id="{C0B6A625-6E1C-45C4-AF33-966B4DFCFE86}"/>
                </a:ext>
              </a:extLst>
            </p:cNvPr>
            <p:cNvSpPr/>
            <p:nvPr/>
          </p:nvSpPr>
          <p:spPr>
            <a:xfrm rot="16200000">
              <a:off x="1701827" y="2914838"/>
              <a:ext cx="406347" cy="133352"/>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3" name="Rectangle 42">
              <a:extLst>
                <a:ext uri="{FF2B5EF4-FFF2-40B4-BE49-F238E27FC236}">
                  <a16:creationId xmlns:a16="http://schemas.microsoft.com/office/drawing/2014/main" id="{8F989536-98C2-4AB3-A1A0-34109C2EEAF9}"/>
                </a:ext>
              </a:extLst>
            </p:cNvPr>
            <p:cNvSpPr/>
            <p:nvPr/>
          </p:nvSpPr>
          <p:spPr>
            <a:xfrm>
              <a:off x="685800" y="3194055"/>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100" b="1" i="1" dirty="0">
                  <a:solidFill>
                    <a:schemeClr val="tx2">
                      <a:lumMod val="75000"/>
                    </a:schemeClr>
                  </a:solidFill>
                  <a:effectLst>
                    <a:outerShdw sx="0" sy="0">
                      <a:srgbClr val="000000"/>
                    </a:outerShdw>
                  </a:effectLst>
                </a:rPr>
                <a:t>Change of Variables</a:t>
              </a:r>
            </a:p>
          </p:txBody>
        </p:sp>
        <p:sp>
          <p:nvSpPr>
            <p:cNvPr id="44" name="Left Arrow 79">
              <a:extLst>
                <a:ext uri="{FF2B5EF4-FFF2-40B4-BE49-F238E27FC236}">
                  <a16:creationId xmlns:a16="http://schemas.microsoft.com/office/drawing/2014/main" id="{BBB47D22-8F13-40CC-BBD2-73EA1A49B702}"/>
                </a:ext>
              </a:extLst>
            </p:cNvPr>
            <p:cNvSpPr/>
            <p:nvPr/>
          </p:nvSpPr>
          <p:spPr>
            <a:xfrm rot="16200000">
              <a:off x="1673253" y="3750530"/>
              <a:ext cx="406347" cy="133352"/>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5" name="Rectangle 44">
              <a:extLst>
                <a:ext uri="{FF2B5EF4-FFF2-40B4-BE49-F238E27FC236}">
                  <a16:creationId xmlns:a16="http://schemas.microsoft.com/office/drawing/2014/main" id="{C9EBBF11-84D0-469C-B12B-7B5667CF0243}"/>
                </a:ext>
              </a:extLst>
            </p:cNvPr>
            <p:cNvSpPr/>
            <p:nvPr/>
          </p:nvSpPr>
          <p:spPr>
            <a:xfrm>
              <a:off x="685800" y="4026517"/>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050" b="1" i="1" dirty="0">
                  <a:solidFill>
                    <a:schemeClr val="tx2">
                      <a:lumMod val="75000"/>
                    </a:schemeClr>
                  </a:solidFill>
                  <a:effectLst>
                    <a:outerShdw sx="0" sy="0">
                      <a:srgbClr val="000000"/>
                    </a:outerShdw>
                  </a:effectLst>
                </a:rPr>
                <a:t>Solve Diff. Lyapunov Eqn.</a:t>
              </a:r>
            </a:p>
          </p:txBody>
        </p:sp>
        <p:sp>
          <p:nvSpPr>
            <p:cNvPr id="46" name="Rectangle 45">
              <a:extLst>
                <a:ext uri="{FF2B5EF4-FFF2-40B4-BE49-F238E27FC236}">
                  <a16:creationId xmlns:a16="http://schemas.microsoft.com/office/drawing/2014/main" id="{553E4FD1-6A99-47B2-BE8B-CD9F148EE667}"/>
                </a:ext>
              </a:extLst>
            </p:cNvPr>
            <p:cNvSpPr/>
            <p:nvPr/>
          </p:nvSpPr>
          <p:spPr>
            <a:xfrm>
              <a:off x="685800" y="2378230"/>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100" b="1" i="1" dirty="0">
                  <a:solidFill>
                    <a:schemeClr val="tx2">
                      <a:lumMod val="75000"/>
                    </a:schemeClr>
                  </a:solidFill>
                  <a:effectLst>
                    <a:outerShdw sx="0" sy="0">
                      <a:srgbClr val="000000"/>
                    </a:outerShdw>
                  </a:effectLst>
                </a:rPr>
                <a:t>Solve ARE</a:t>
              </a:r>
            </a:p>
          </p:txBody>
        </p:sp>
        <p:sp>
          <p:nvSpPr>
            <p:cNvPr id="48" name="Rectangle 47">
              <a:extLst>
                <a:ext uri="{FF2B5EF4-FFF2-40B4-BE49-F238E27FC236}">
                  <a16:creationId xmlns:a16="http://schemas.microsoft.com/office/drawing/2014/main" id="{B243F552-DC6C-46B7-B5AA-E26BF5845A7C}"/>
                </a:ext>
              </a:extLst>
            </p:cNvPr>
            <p:cNvSpPr/>
            <p:nvPr/>
          </p:nvSpPr>
          <p:spPr>
            <a:xfrm>
              <a:off x="1781176" y="4378540"/>
              <a:ext cx="933450" cy="439759"/>
            </a:xfrm>
            <a:prstGeom prst="rect">
              <a:avLst/>
            </a:prstGeom>
            <a:noFill/>
          </p:spPr>
          <p:txBody>
            <a:bodyPr wrap="square">
              <a:spAutoFit/>
            </a:bodyPr>
            <a:lstStyle/>
            <a:p>
              <a:pPr algn="ctr"/>
              <a:r>
                <a:rPr lang="en-US" sz="1050" b="1" i="1" dirty="0">
                  <a:solidFill>
                    <a:schemeClr val="tx2">
                      <a:lumMod val="75000"/>
                    </a:schemeClr>
                  </a:solidFill>
                  <a:effectLst>
                    <a:outerShdw sx="0" sy="0">
                      <a:srgbClr val="000000"/>
                    </a:outerShdw>
                  </a:effectLst>
                </a:rPr>
                <a:t>K(</a:t>
              </a:r>
              <a:r>
                <a:rPr lang="en-US" sz="1050" b="1" i="1" dirty="0" err="1">
                  <a:solidFill>
                    <a:schemeClr val="tx2">
                      <a:lumMod val="75000"/>
                    </a:schemeClr>
                  </a:solidFill>
                  <a:effectLst>
                    <a:outerShdw sx="0" sy="0">
                      <a:srgbClr val="000000"/>
                    </a:outerShdw>
                  </a:effectLst>
                </a:rPr>
                <a:t>x,t</a:t>
              </a:r>
              <a:r>
                <a:rPr lang="en-US" sz="1050" b="1" i="1" dirty="0">
                  <a:solidFill>
                    <a:schemeClr val="tx2">
                      <a:lumMod val="75000"/>
                    </a:schemeClr>
                  </a:solidFill>
                  <a:effectLst>
                    <a:outerShdw sx="0" sy="0">
                      <a:srgbClr val="000000"/>
                    </a:outerShdw>
                  </a:effectLst>
                </a:rPr>
                <a:t>) </a:t>
              </a:r>
            </a:p>
            <a:p>
              <a:pPr algn="ctr"/>
              <a:endParaRPr lang="en-US" sz="200" b="1" i="1" dirty="0">
                <a:solidFill>
                  <a:schemeClr val="tx2">
                    <a:lumMod val="75000"/>
                  </a:schemeClr>
                </a:solidFill>
                <a:effectLst>
                  <a:outerShdw sx="0" sy="0">
                    <a:srgbClr val="000000"/>
                  </a:outerShdw>
                </a:effectLst>
              </a:endParaRPr>
            </a:p>
          </p:txBody>
        </p:sp>
        <p:sp>
          <p:nvSpPr>
            <p:cNvPr id="49" name="Left Arrow 83">
              <a:extLst>
                <a:ext uri="{FF2B5EF4-FFF2-40B4-BE49-F238E27FC236}">
                  <a16:creationId xmlns:a16="http://schemas.microsoft.com/office/drawing/2014/main" id="{028BC9AD-F4A4-428F-9D93-02CFBAAD2627}"/>
                </a:ext>
              </a:extLst>
            </p:cNvPr>
            <p:cNvSpPr/>
            <p:nvPr/>
          </p:nvSpPr>
          <p:spPr>
            <a:xfrm rot="16200000">
              <a:off x="1697731" y="4560756"/>
              <a:ext cx="357392" cy="133353"/>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6" name="Rectangle 55">
              <a:extLst>
                <a:ext uri="{FF2B5EF4-FFF2-40B4-BE49-F238E27FC236}">
                  <a16:creationId xmlns:a16="http://schemas.microsoft.com/office/drawing/2014/main" id="{8A2A4DFC-A5A9-4632-B2F9-1AE614C00DD0}"/>
                </a:ext>
              </a:extLst>
            </p:cNvPr>
            <p:cNvSpPr/>
            <p:nvPr/>
          </p:nvSpPr>
          <p:spPr>
            <a:xfrm>
              <a:off x="685800" y="4812269"/>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050" b="1" i="1" dirty="0">
                  <a:solidFill>
                    <a:schemeClr val="tx2">
                      <a:lumMod val="75000"/>
                    </a:schemeClr>
                  </a:solidFill>
                  <a:effectLst>
                    <a:outerShdw sx="0" sy="0">
                      <a:srgbClr val="000000"/>
                    </a:outerShdw>
                  </a:effectLst>
                </a:rPr>
                <a:t>Calculate P (</a:t>
              </a:r>
              <a:r>
                <a:rPr lang="en-US" sz="1050" b="1" i="1" dirty="0" err="1">
                  <a:solidFill>
                    <a:schemeClr val="tx2">
                      <a:lumMod val="75000"/>
                    </a:schemeClr>
                  </a:solidFill>
                  <a:effectLst>
                    <a:outerShdw sx="0" sy="0">
                      <a:srgbClr val="000000"/>
                    </a:outerShdw>
                  </a:effectLst>
                </a:rPr>
                <a:t>x,t</a:t>
              </a:r>
              <a:r>
                <a:rPr lang="en-US" sz="1050" b="1" i="1" dirty="0">
                  <a:solidFill>
                    <a:schemeClr val="tx2">
                      <a:lumMod val="75000"/>
                    </a:schemeClr>
                  </a:solidFill>
                  <a:effectLst>
                    <a:outerShdw sx="0" sy="0">
                      <a:srgbClr val="000000"/>
                    </a:outerShdw>
                  </a:effectLst>
                </a:rPr>
                <a:t>)</a:t>
              </a:r>
            </a:p>
          </p:txBody>
        </p:sp>
      </p:grpSp>
      <p:sp>
        <p:nvSpPr>
          <p:cNvPr id="17" name="Diamond 16">
            <a:extLst>
              <a:ext uri="{FF2B5EF4-FFF2-40B4-BE49-F238E27FC236}">
                <a16:creationId xmlns:a16="http://schemas.microsoft.com/office/drawing/2014/main" id="{0EB56841-ED3C-44AC-AFBF-CEDEFD1E945E}"/>
              </a:ext>
            </a:extLst>
          </p:cNvPr>
          <p:cNvSpPr/>
          <p:nvPr/>
        </p:nvSpPr>
        <p:spPr bwMode="auto">
          <a:xfrm>
            <a:off x="6781917" y="4932934"/>
            <a:ext cx="823735" cy="732724"/>
          </a:xfrm>
          <a:prstGeom prst="diamond">
            <a:avLst/>
          </a:prstGeom>
          <a:solidFill>
            <a:schemeClr val="accent3">
              <a:lumMod val="95000"/>
            </a:schemeClr>
          </a:solidFill>
          <a:ln>
            <a:prstDash val="solid"/>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tx1"/>
                </a:solidFill>
                <a:latin typeface="Calibri" panose="020F0502020204030204" pitchFamily="34" charset="0"/>
                <a:ea typeface="ＭＳ Ｐゴシック" panose="020B0600070205080204" pitchFamily="34" charset="-128"/>
                <a:cs typeface="Calibri" panose="020F0502020204030204" pitchFamily="34" charset="0"/>
              </a:rPr>
              <a:t>t&lt;</a:t>
            </a:r>
            <a:r>
              <a:rPr lang="en-US" sz="1200" dirty="0" err="1">
                <a:solidFill>
                  <a:schemeClr val="tx1"/>
                </a:solidFill>
                <a:latin typeface="Calibri" panose="020F0502020204030204" pitchFamily="34" charset="0"/>
                <a:ea typeface="ＭＳ Ｐゴシック" panose="020B0600070205080204" pitchFamily="34" charset="-128"/>
                <a:cs typeface="Calibri" panose="020F0502020204030204" pitchFamily="34" charset="0"/>
              </a:rPr>
              <a:t>t</a:t>
            </a:r>
            <a:r>
              <a:rPr lang="en-US" sz="1000" dirty="0" err="1">
                <a:solidFill>
                  <a:schemeClr val="tx1"/>
                </a:solidFill>
                <a:latin typeface="Calibri" panose="020F0502020204030204" pitchFamily="34" charset="0"/>
                <a:ea typeface="ＭＳ Ｐゴシック" panose="020B0600070205080204" pitchFamily="34" charset="-128"/>
                <a:cs typeface="Calibri" panose="020F0502020204030204" pitchFamily="34" charset="0"/>
              </a:rPr>
              <a:t>f</a:t>
            </a:r>
            <a:endParaRPr kumimoji="0" lang="en-US" sz="600" i="0" u="none" strike="noStrike" cap="none" normalizeH="0" baseline="0" dirty="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endParaRPr>
          </a:p>
        </p:txBody>
      </p:sp>
      <p:sp>
        <p:nvSpPr>
          <p:cNvPr id="27" name="Oval 26">
            <a:extLst>
              <a:ext uri="{FF2B5EF4-FFF2-40B4-BE49-F238E27FC236}">
                <a16:creationId xmlns:a16="http://schemas.microsoft.com/office/drawing/2014/main" id="{472B8969-D0BA-42A5-9635-C42D49AC8A85}"/>
              </a:ext>
            </a:extLst>
          </p:cNvPr>
          <p:cNvSpPr/>
          <p:nvPr/>
        </p:nvSpPr>
        <p:spPr bwMode="auto">
          <a:xfrm>
            <a:off x="6861758" y="5899683"/>
            <a:ext cx="677484" cy="424917"/>
          </a:xfrm>
          <a:prstGeom prst="ellipse">
            <a:avLst/>
          </a:prstGeom>
          <a:solidFill>
            <a:schemeClr val="accent3">
              <a:lumMod val="95000"/>
            </a:schemeClr>
          </a:solidFill>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solidFill>
                  <a:schemeClr val="tx1"/>
                </a:solidFill>
                <a:latin typeface="Arial" panose="020B0604020202020204" pitchFamily="34" charset="0"/>
                <a:ea typeface="ＭＳ Ｐゴシック" panose="020B0600070205080204" pitchFamily="34" charset="-128"/>
              </a:rPr>
              <a:t>stop</a:t>
            </a:r>
            <a:endParaRPr kumimoji="0" lang="en-US" sz="2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p:txBody>
      </p:sp>
      <p:cxnSp>
        <p:nvCxnSpPr>
          <p:cNvPr id="57" name="Straight Arrow Connector 56">
            <a:extLst>
              <a:ext uri="{FF2B5EF4-FFF2-40B4-BE49-F238E27FC236}">
                <a16:creationId xmlns:a16="http://schemas.microsoft.com/office/drawing/2014/main" id="{C2A534F4-D81B-45A1-BCAC-67C9F7BF0DBA}"/>
              </a:ext>
            </a:extLst>
          </p:cNvPr>
          <p:cNvCxnSpPr>
            <a:cxnSpLocks/>
          </p:cNvCxnSpPr>
          <p:nvPr/>
        </p:nvCxnSpPr>
        <p:spPr>
          <a:xfrm>
            <a:off x="7200504" y="5665658"/>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sp>
        <p:nvSpPr>
          <p:cNvPr id="65" name="Rectangle 64">
            <a:extLst>
              <a:ext uri="{FF2B5EF4-FFF2-40B4-BE49-F238E27FC236}">
                <a16:creationId xmlns:a16="http://schemas.microsoft.com/office/drawing/2014/main" id="{33BDBBA2-3116-46DF-B009-CD1BBD25080A}"/>
              </a:ext>
            </a:extLst>
          </p:cNvPr>
          <p:cNvSpPr/>
          <p:nvPr/>
        </p:nvSpPr>
        <p:spPr>
          <a:xfrm>
            <a:off x="6290710" y="5117404"/>
            <a:ext cx="491206" cy="185376"/>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schemeClr val="tx1"/>
                </a:solidFill>
              </a:rPr>
              <a:t>Yes</a:t>
            </a:r>
          </a:p>
        </p:txBody>
      </p:sp>
      <p:sp>
        <p:nvSpPr>
          <p:cNvPr id="66" name="Rectangle 65">
            <a:extLst>
              <a:ext uri="{FF2B5EF4-FFF2-40B4-BE49-F238E27FC236}">
                <a16:creationId xmlns:a16="http://schemas.microsoft.com/office/drawing/2014/main" id="{5538D725-E955-4FA4-B1E2-F0A5AEF037C6}"/>
              </a:ext>
            </a:extLst>
          </p:cNvPr>
          <p:cNvSpPr/>
          <p:nvPr/>
        </p:nvSpPr>
        <p:spPr>
          <a:xfrm>
            <a:off x="7114446" y="5629583"/>
            <a:ext cx="491206" cy="185376"/>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schemeClr val="tx1"/>
                </a:solidFill>
              </a:rPr>
              <a:t>No</a:t>
            </a:r>
          </a:p>
        </p:txBody>
      </p:sp>
      <p:sp>
        <p:nvSpPr>
          <p:cNvPr id="62" name="Rectangle 61">
            <a:extLst>
              <a:ext uri="{FF2B5EF4-FFF2-40B4-BE49-F238E27FC236}">
                <a16:creationId xmlns:a16="http://schemas.microsoft.com/office/drawing/2014/main" id="{423288EB-A611-4840-9A20-55F46EF1E13F}"/>
              </a:ext>
            </a:extLst>
          </p:cNvPr>
          <p:cNvSpPr/>
          <p:nvPr/>
        </p:nvSpPr>
        <p:spPr bwMode="auto">
          <a:xfrm>
            <a:off x="938484" y="2112394"/>
            <a:ext cx="2729481" cy="2521143"/>
          </a:xfrm>
          <a:prstGeom prst="rect">
            <a:avLst/>
          </a:prstGeom>
          <a:noFill/>
          <a:ln w="19050">
            <a:prstDash val="dash"/>
            <a:headEnd type="none" w="med" len="med"/>
            <a:tailEnd type="none" w="med" len="med"/>
          </a:ln>
          <a:effectLst>
            <a:glow rad="101600">
              <a:srgbClr val="7A0019">
                <a:alpha val="84000"/>
              </a:srgbClr>
            </a:glow>
          </a:effectLst>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noFill/>
              <a:effectLs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14667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p:cTn id="24" dur="500" fill="hold"/>
                                        <p:tgtEl>
                                          <p:spTgt spid="62"/>
                                        </p:tgtEl>
                                        <p:attrNameLst>
                                          <p:attrName>ppt_w</p:attrName>
                                        </p:attrNameLst>
                                      </p:cBhvr>
                                      <p:tavLst>
                                        <p:tav tm="0">
                                          <p:val>
                                            <p:fltVal val="0"/>
                                          </p:val>
                                        </p:tav>
                                        <p:tav tm="100000">
                                          <p:val>
                                            <p:strVal val="#ppt_w"/>
                                          </p:val>
                                        </p:tav>
                                      </p:tavLst>
                                    </p:anim>
                                    <p:anim calcmode="lin" valueType="num">
                                      <p:cBhvr>
                                        <p:cTn id="25" dur="500" fill="hold"/>
                                        <p:tgtEl>
                                          <p:spTgt spid="62"/>
                                        </p:tgtEl>
                                        <p:attrNameLst>
                                          <p:attrName>ppt_h</p:attrName>
                                        </p:attrNameLst>
                                      </p:cBhvr>
                                      <p:tavLst>
                                        <p:tav tm="0">
                                          <p:val>
                                            <p:fltVal val="0"/>
                                          </p:val>
                                        </p:tav>
                                        <p:tav tm="100000">
                                          <p:val>
                                            <p:strVal val="#ppt_h"/>
                                          </p:val>
                                        </p:tav>
                                      </p:tavLst>
                                    </p:anim>
                                    <p:animEffect transition="in" filter="fade">
                                      <p:cBhvr>
                                        <p:cTn id="26" dur="500"/>
                                        <p:tgtEl>
                                          <p:spTgt spid="62"/>
                                        </p:tgtEl>
                                      </p:cBhvr>
                                    </p:animEffect>
                                  </p:childTnLst>
                                </p:cTn>
                              </p:par>
                              <p:par>
                                <p:cTn id="27" presetID="53" presetClass="entr" presetSubtype="16"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500" fill="hold"/>
                                        <p:tgtEl>
                                          <p:spTgt spid="50"/>
                                        </p:tgtEl>
                                        <p:attrNameLst>
                                          <p:attrName>ppt_w</p:attrName>
                                        </p:attrNameLst>
                                      </p:cBhvr>
                                      <p:tavLst>
                                        <p:tav tm="0">
                                          <p:val>
                                            <p:fltVal val="0"/>
                                          </p:val>
                                        </p:tav>
                                        <p:tav tm="100000">
                                          <p:val>
                                            <p:strVal val="#ppt_w"/>
                                          </p:val>
                                        </p:tav>
                                      </p:tavLst>
                                    </p:anim>
                                    <p:anim calcmode="lin" valueType="num">
                                      <p:cBhvr>
                                        <p:cTn id="30" dur="500" fill="hold"/>
                                        <p:tgtEl>
                                          <p:spTgt spid="50"/>
                                        </p:tgtEl>
                                        <p:attrNameLst>
                                          <p:attrName>ppt_h</p:attrName>
                                        </p:attrNameLst>
                                      </p:cBhvr>
                                      <p:tavLst>
                                        <p:tav tm="0">
                                          <p:val>
                                            <p:fltVal val="0"/>
                                          </p:val>
                                        </p:tav>
                                        <p:tav tm="100000">
                                          <p:val>
                                            <p:strVal val="#ppt_h"/>
                                          </p:val>
                                        </p:tav>
                                      </p:tavLst>
                                    </p:anim>
                                    <p:animEffect transition="in" filter="fade">
                                      <p:cBhvr>
                                        <p:cTn id="31" dur="500"/>
                                        <p:tgtEl>
                                          <p:spTgt spid="5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nodeType="withEffect">
                                  <p:stCondLst>
                                    <p:cond delay="0"/>
                                  </p:stCondLst>
                                  <p:childTnLst>
                                    <p:set>
                                      <p:cBhvr>
                                        <p:cTn id="47" dur="1" fill="hold">
                                          <p:stCondLst>
                                            <p:cond delay="0"/>
                                          </p:stCondLst>
                                        </p:cTn>
                                        <p:tgtEl>
                                          <p:spTgt spid="82"/>
                                        </p:tgtEl>
                                        <p:attrNameLst>
                                          <p:attrName>style.visibility</p:attrName>
                                        </p:attrNameLst>
                                      </p:cBhvr>
                                      <p:to>
                                        <p:strVal val="visible"/>
                                      </p:to>
                                    </p:set>
                                    <p:anim calcmode="lin" valueType="num">
                                      <p:cBhvr>
                                        <p:cTn id="48" dur="500" fill="hold"/>
                                        <p:tgtEl>
                                          <p:spTgt spid="82"/>
                                        </p:tgtEl>
                                        <p:attrNameLst>
                                          <p:attrName>ppt_w</p:attrName>
                                        </p:attrNameLst>
                                      </p:cBhvr>
                                      <p:tavLst>
                                        <p:tav tm="0">
                                          <p:val>
                                            <p:fltVal val="0"/>
                                          </p:val>
                                        </p:tav>
                                        <p:tav tm="100000">
                                          <p:val>
                                            <p:strVal val="#ppt_w"/>
                                          </p:val>
                                        </p:tav>
                                      </p:tavLst>
                                    </p:anim>
                                    <p:anim calcmode="lin" valueType="num">
                                      <p:cBhvr>
                                        <p:cTn id="49" dur="500" fill="hold"/>
                                        <p:tgtEl>
                                          <p:spTgt spid="82"/>
                                        </p:tgtEl>
                                        <p:attrNameLst>
                                          <p:attrName>ppt_h</p:attrName>
                                        </p:attrNameLst>
                                      </p:cBhvr>
                                      <p:tavLst>
                                        <p:tav tm="0">
                                          <p:val>
                                            <p:fltVal val="0"/>
                                          </p:val>
                                        </p:tav>
                                        <p:tav tm="100000">
                                          <p:val>
                                            <p:strVal val="#ppt_h"/>
                                          </p:val>
                                        </p:tav>
                                      </p:tavLst>
                                    </p:anim>
                                    <p:animEffect transition="in" filter="fade">
                                      <p:cBhvr>
                                        <p:cTn id="50" dur="500"/>
                                        <p:tgtEl>
                                          <p:spTgt spid="82"/>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par>
                                <p:cTn id="58" presetID="53" presetClass="entr" presetSubtype="16" fill="hold"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par>
                                <p:cTn id="70" presetID="53" presetClass="entr" presetSubtype="16" fill="hold"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Effect transition="in" filter="fade">
                                      <p:cBhvr>
                                        <p:cTn id="74" dur="500"/>
                                        <p:tgtEl>
                                          <p:spTgt spid="2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par>
                                <p:cTn id="85" presetID="53" presetClass="entr" presetSubtype="16" fill="hold" nodeType="with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fltVal val="0"/>
                                          </p:val>
                                        </p:tav>
                                        <p:tav tm="100000">
                                          <p:val>
                                            <p:strVal val="#ppt_h"/>
                                          </p:val>
                                        </p:tav>
                                      </p:tavLst>
                                    </p:anim>
                                    <p:animEffect transition="in" filter="fade">
                                      <p:cBhvr>
                                        <p:cTn id="89" dur="500"/>
                                        <p:tgtEl>
                                          <p:spTgt spid="2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p:cTn id="92" dur="500" fill="hold"/>
                                        <p:tgtEl>
                                          <p:spTgt spid="23"/>
                                        </p:tgtEl>
                                        <p:attrNameLst>
                                          <p:attrName>ppt_w</p:attrName>
                                        </p:attrNameLst>
                                      </p:cBhvr>
                                      <p:tavLst>
                                        <p:tav tm="0">
                                          <p:val>
                                            <p:fltVal val="0"/>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animEffect transition="in" filter="fade">
                                      <p:cBhvr>
                                        <p:cTn id="94" dur="500"/>
                                        <p:tgtEl>
                                          <p:spTgt spid="23"/>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42"/>
                                        </p:tgtEl>
                                        <p:attrNameLst>
                                          <p:attrName>style.visibility</p:attrName>
                                        </p:attrNameLst>
                                      </p:cBhvr>
                                      <p:to>
                                        <p:strVal val="visible"/>
                                      </p:to>
                                    </p:set>
                                    <p:anim calcmode="lin" valueType="num">
                                      <p:cBhvr>
                                        <p:cTn id="99" dur="500" fill="hold"/>
                                        <p:tgtEl>
                                          <p:spTgt spid="42"/>
                                        </p:tgtEl>
                                        <p:attrNameLst>
                                          <p:attrName>ppt_w</p:attrName>
                                        </p:attrNameLst>
                                      </p:cBhvr>
                                      <p:tavLst>
                                        <p:tav tm="0">
                                          <p:val>
                                            <p:fltVal val="0"/>
                                          </p:val>
                                        </p:tav>
                                        <p:tav tm="100000">
                                          <p:val>
                                            <p:strVal val="#ppt_w"/>
                                          </p:val>
                                        </p:tav>
                                      </p:tavLst>
                                    </p:anim>
                                    <p:anim calcmode="lin" valueType="num">
                                      <p:cBhvr>
                                        <p:cTn id="100" dur="500" fill="hold"/>
                                        <p:tgtEl>
                                          <p:spTgt spid="42"/>
                                        </p:tgtEl>
                                        <p:attrNameLst>
                                          <p:attrName>ppt_h</p:attrName>
                                        </p:attrNameLst>
                                      </p:cBhvr>
                                      <p:tavLst>
                                        <p:tav tm="0">
                                          <p:val>
                                            <p:fltVal val="0"/>
                                          </p:val>
                                        </p:tav>
                                        <p:tav tm="100000">
                                          <p:val>
                                            <p:strVal val="#ppt_h"/>
                                          </p:val>
                                        </p:tav>
                                      </p:tavLst>
                                    </p:anim>
                                    <p:animEffect transition="in" filter="fade">
                                      <p:cBhvr>
                                        <p:cTn id="101" dur="500"/>
                                        <p:tgtEl>
                                          <p:spTgt spid="42"/>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p:cTn id="106" dur="500" fill="hold"/>
                                        <p:tgtEl>
                                          <p:spTgt spid="25"/>
                                        </p:tgtEl>
                                        <p:attrNameLst>
                                          <p:attrName>ppt_w</p:attrName>
                                        </p:attrNameLst>
                                      </p:cBhvr>
                                      <p:tavLst>
                                        <p:tav tm="0">
                                          <p:val>
                                            <p:fltVal val="0"/>
                                          </p:val>
                                        </p:tav>
                                        <p:tav tm="100000">
                                          <p:val>
                                            <p:strVal val="#ppt_w"/>
                                          </p:val>
                                        </p:tav>
                                      </p:tavLst>
                                    </p:anim>
                                    <p:anim calcmode="lin" valueType="num">
                                      <p:cBhvr>
                                        <p:cTn id="107" dur="500" fill="hold"/>
                                        <p:tgtEl>
                                          <p:spTgt spid="25"/>
                                        </p:tgtEl>
                                        <p:attrNameLst>
                                          <p:attrName>ppt_h</p:attrName>
                                        </p:attrNameLst>
                                      </p:cBhvr>
                                      <p:tavLst>
                                        <p:tav tm="0">
                                          <p:val>
                                            <p:fltVal val="0"/>
                                          </p:val>
                                        </p:tav>
                                        <p:tav tm="100000">
                                          <p:val>
                                            <p:strVal val="#ppt_h"/>
                                          </p:val>
                                        </p:tav>
                                      </p:tavLst>
                                    </p:anim>
                                    <p:animEffect transition="in" filter="fade">
                                      <p:cBhvr>
                                        <p:cTn id="108" dur="500"/>
                                        <p:tgtEl>
                                          <p:spTgt spid="25"/>
                                        </p:tgtEl>
                                      </p:cBhvr>
                                    </p:animEffect>
                                  </p:childTnLst>
                                </p:cTn>
                              </p:par>
                              <p:par>
                                <p:cTn id="109" presetID="53" presetClass="entr" presetSubtype="16" fill="hold" nodeType="with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p:cTn id="111" dur="500" fill="hold"/>
                                        <p:tgtEl>
                                          <p:spTgt spid="37"/>
                                        </p:tgtEl>
                                        <p:attrNameLst>
                                          <p:attrName>ppt_w</p:attrName>
                                        </p:attrNameLst>
                                      </p:cBhvr>
                                      <p:tavLst>
                                        <p:tav tm="0">
                                          <p:val>
                                            <p:fltVal val="0"/>
                                          </p:val>
                                        </p:tav>
                                        <p:tav tm="100000">
                                          <p:val>
                                            <p:strVal val="#ppt_w"/>
                                          </p:val>
                                        </p:tav>
                                      </p:tavLst>
                                    </p:anim>
                                    <p:anim calcmode="lin" valueType="num">
                                      <p:cBhvr>
                                        <p:cTn id="112" dur="500" fill="hold"/>
                                        <p:tgtEl>
                                          <p:spTgt spid="37"/>
                                        </p:tgtEl>
                                        <p:attrNameLst>
                                          <p:attrName>ppt_h</p:attrName>
                                        </p:attrNameLst>
                                      </p:cBhvr>
                                      <p:tavLst>
                                        <p:tav tm="0">
                                          <p:val>
                                            <p:fltVal val="0"/>
                                          </p:val>
                                        </p:tav>
                                        <p:tav tm="100000">
                                          <p:val>
                                            <p:strVal val="#ppt_h"/>
                                          </p:val>
                                        </p:tav>
                                      </p:tavLst>
                                    </p:anim>
                                    <p:animEffect transition="in" filter="fade">
                                      <p:cBhvr>
                                        <p:cTn id="113" dur="500"/>
                                        <p:tgtEl>
                                          <p:spTgt spid="37"/>
                                        </p:tgtEl>
                                      </p:cBhvr>
                                    </p:animEffect>
                                  </p:childTnLst>
                                </p:cTn>
                              </p:par>
                            </p:childTnLst>
                          </p:cTn>
                        </p:par>
                      </p:childTnLst>
                    </p:cTn>
                  </p:par>
                  <p:par>
                    <p:cTn id="114" fill="hold">
                      <p:stCondLst>
                        <p:cond delay="indefinite"/>
                      </p:stCondLst>
                      <p:childTnLst>
                        <p:par>
                          <p:cTn id="115" fill="hold">
                            <p:stCondLst>
                              <p:cond delay="0"/>
                            </p:stCondLst>
                            <p:childTnLst>
                              <p:par>
                                <p:cTn id="116" presetID="53" presetClass="entr" presetSubtype="16" fill="hold" nodeType="clickEffect">
                                  <p:stCondLst>
                                    <p:cond delay="0"/>
                                  </p:stCondLst>
                                  <p:childTnLst>
                                    <p:set>
                                      <p:cBhvr>
                                        <p:cTn id="117" dur="1" fill="hold">
                                          <p:stCondLst>
                                            <p:cond delay="0"/>
                                          </p:stCondLst>
                                        </p:cTn>
                                        <p:tgtEl>
                                          <p:spTgt spid="57"/>
                                        </p:tgtEl>
                                        <p:attrNameLst>
                                          <p:attrName>style.visibility</p:attrName>
                                        </p:attrNameLst>
                                      </p:cBhvr>
                                      <p:to>
                                        <p:strVal val="visible"/>
                                      </p:to>
                                    </p:set>
                                    <p:anim calcmode="lin" valueType="num">
                                      <p:cBhvr>
                                        <p:cTn id="118" dur="500" fill="hold"/>
                                        <p:tgtEl>
                                          <p:spTgt spid="57"/>
                                        </p:tgtEl>
                                        <p:attrNameLst>
                                          <p:attrName>ppt_w</p:attrName>
                                        </p:attrNameLst>
                                      </p:cBhvr>
                                      <p:tavLst>
                                        <p:tav tm="0">
                                          <p:val>
                                            <p:fltVal val="0"/>
                                          </p:val>
                                        </p:tav>
                                        <p:tav tm="100000">
                                          <p:val>
                                            <p:strVal val="#ppt_w"/>
                                          </p:val>
                                        </p:tav>
                                      </p:tavLst>
                                    </p:anim>
                                    <p:anim calcmode="lin" valueType="num">
                                      <p:cBhvr>
                                        <p:cTn id="119" dur="500" fill="hold"/>
                                        <p:tgtEl>
                                          <p:spTgt spid="57"/>
                                        </p:tgtEl>
                                        <p:attrNameLst>
                                          <p:attrName>ppt_h</p:attrName>
                                        </p:attrNameLst>
                                      </p:cBhvr>
                                      <p:tavLst>
                                        <p:tav tm="0">
                                          <p:val>
                                            <p:fltVal val="0"/>
                                          </p:val>
                                        </p:tav>
                                        <p:tav tm="100000">
                                          <p:val>
                                            <p:strVal val="#ppt_h"/>
                                          </p:val>
                                        </p:tav>
                                      </p:tavLst>
                                    </p:anim>
                                    <p:animEffect transition="in" filter="fade">
                                      <p:cBhvr>
                                        <p:cTn id="120" dur="500"/>
                                        <p:tgtEl>
                                          <p:spTgt spid="57"/>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66"/>
                                        </p:tgtEl>
                                        <p:attrNameLst>
                                          <p:attrName>style.visibility</p:attrName>
                                        </p:attrNameLst>
                                      </p:cBhvr>
                                      <p:to>
                                        <p:strVal val="visible"/>
                                      </p:to>
                                    </p:set>
                                    <p:anim calcmode="lin" valueType="num">
                                      <p:cBhvr>
                                        <p:cTn id="123" dur="500" fill="hold"/>
                                        <p:tgtEl>
                                          <p:spTgt spid="66"/>
                                        </p:tgtEl>
                                        <p:attrNameLst>
                                          <p:attrName>ppt_w</p:attrName>
                                        </p:attrNameLst>
                                      </p:cBhvr>
                                      <p:tavLst>
                                        <p:tav tm="0">
                                          <p:val>
                                            <p:fltVal val="0"/>
                                          </p:val>
                                        </p:tav>
                                        <p:tav tm="100000">
                                          <p:val>
                                            <p:strVal val="#ppt_w"/>
                                          </p:val>
                                        </p:tav>
                                      </p:tavLst>
                                    </p:anim>
                                    <p:anim calcmode="lin" valueType="num">
                                      <p:cBhvr>
                                        <p:cTn id="124" dur="500" fill="hold"/>
                                        <p:tgtEl>
                                          <p:spTgt spid="66"/>
                                        </p:tgtEl>
                                        <p:attrNameLst>
                                          <p:attrName>ppt_h</p:attrName>
                                        </p:attrNameLst>
                                      </p:cBhvr>
                                      <p:tavLst>
                                        <p:tav tm="0">
                                          <p:val>
                                            <p:fltVal val="0"/>
                                          </p:val>
                                        </p:tav>
                                        <p:tav tm="100000">
                                          <p:val>
                                            <p:strVal val="#ppt_h"/>
                                          </p:val>
                                        </p:tav>
                                      </p:tavLst>
                                    </p:anim>
                                    <p:animEffect transition="in" filter="fade">
                                      <p:cBhvr>
                                        <p:cTn id="125" dur="500"/>
                                        <p:tgtEl>
                                          <p:spTgt spid="66"/>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7"/>
                                        </p:tgtEl>
                                        <p:attrNameLst>
                                          <p:attrName>style.visibility</p:attrName>
                                        </p:attrNameLst>
                                      </p:cBhvr>
                                      <p:to>
                                        <p:strVal val="visible"/>
                                      </p:to>
                                    </p:set>
                                    <p:anim calcmode="lin" valueType="num">
                                      <p:cBhvr>
                                        <p:cTn id="128" dur="500" fill="hold"/>
                                        <p:tgtEl>
                                          <p:spTgt spid="27"/>
                                        </p:tgtEl>
                                        <p:attrNameLst>
                                          <p:attrName>ppt_w</p:attrName>
                                        </p:attrNameLst>
                                      </p:cBhvr>
                                      <p:tavLst>
                                        <p:tav tm="0">
                                          <p:val>
                                            <p:fltVal val="0"/>
                                          </p:val>
                                        </p:tav>
                                        <p:tav tm="100000">
                                          <p:val>
                                            <p:strVal val="#ppt_w"/>
                                          </p:val>
                                        </p:tav>
                                      </p:tavLst>
                                    </p:anim>
                                    <p:anim calcmode="lin" valueType="num">
                                      <p:cBhvr>
                                        <p:cTn id="129" dur="500" fill="hold"/>
                                        <p:tgtEl>
                                          <p:spTgt spid="27"/>
                                        </p:tgtEl>
                                        <p:attrNameLst>
                                          <p:attrName>ppt_h</p:attrName>
                                        </p:attrNameLst>
                                      </p:cBhvr>
                                      <p:tavLst>
                                        <p:tav tm="0">
                                          <p:val>
                                            <p:fltVal val="0"/>
                                          </p:val>
                                        </p:tav>
                                        <p:tav tm="100000">
                                          <p:val>
                                            <p:strVal val="#ppt_h"/>
                                          </p:val>
                                        </p:tav>
                                      </p:tavLst>
                                    </p:anim>
                                    <p:animEffect transition="in" filter="fade">
                                      <p:cBhvr>
                                        <p:cTn id="13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23" grpId="0"/>
      <p:bldP spid="25" grpId="0" animBg="1"/>
      <p:bldP spid="42" grpId="0" animBg="1"/>
      <p:bldP spid="17" grpId="0" animBg="1"/>
      <p:bldP spid="27" grpId="0" animBg="1"/>
      <p:bldP spid="65" grpId="0"/>
      <p:bldP spid="66" grpId="0"/>
      <p:bldP spid="6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Regulator</a:t>
            </a:r>
          </a:p>
        </p:txBody>
      </p:sp>
      <p:sp>
        <p:nvSpPr>
          <p:cNvPr id="11" name="Rectangle 10"/>
          <p:cNvSpPr/>
          <p:nvPr/>
        </p:nvSpPr>
        <p:spPr>
          <a:xfrm>
            <a:off x="6081826" y="3038879"/>
            <a:ext cx="2123690" cy="378837"/>
          </a:xfrm>
          <a:prstGeom prst="rect">
            <a:avLst/>
          </a:prstGeom>
          <a:solidFill>
            <a:srgbClr val="FFFFCC"/>
          </a:solidFill>
          <a:ln w="28575">
            <a:solidFill>
              <a:srgbClr val="7A0019"/>
            </a:solidFill>
            <a:prstDash val="dash"/>
          </a:ln>
          <a:effectLst>
            <a:glow rad="152400">
              <a:srgbClr val="7A0019">
                <a:alpha val="73000"/>
              </a:srgbClr>
            </a:glow>
            <a:outerShdw blurRad="57150" dist="19050" dir="5400000" algn="ctr" rotWithShape="0">
              <a:srgbClr val="000000">
                <a:alpha val="63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Solve DRE for P</a:t>
            </a:r>
          </a:p>
        </p:txBody>
      </p:sp>
      <p:sp>
        <p:nvSpPr>
          <p:cNvPr id="12" name="Rectangle 11"/>
          <p:cNvSpPr/>
          <p:nvPr/>
        </p:nvSpPr>
        <p:spPr>
          <a:xfrm>
            <a:off x="6110836" y="3642963"/>
            <a:ext cx="2094679" cy="378838"/>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Gain K</a:t>
            </a:r>
          </a:p>
        </p:txBody>
      </p:sp>
      <p:sp>
        <p:nvSpPr>
          <p:cNvPr id="13" name="Rectangle 12"/>
          <p:cNvSpPr/>
          <p:nvPr/>
        </p:nvSpPr>
        <p:spPr>
          <a:xfrm>
            <a:off x="6110836" y="4254700"/>
            <a:ext cx="2103928" cy="378837"/>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Control U</a:t>
            </a:r>
          </a:p>
        </p:txBody>
      </p:sp>
      <p:sp>
        <p:nvSpPr>
          <p:cNvPr id="14" name="Rectangle 13"/>
          <p:cNvSpPr/>
          <p:nvPr/>
        </p:nvSpPr>
        <p:spPr>
          <a:xfrm>
            <a:off x="6047982" y="2327003"/>
            <a:ext cx="2157533" cy="492029"/>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a:t>
            </a:r>
          </a:p>
          <a:p>
            <a:pPr algn="ctr"/>
            <a:r>
              <a:rPr lang="en-US" sz="1600" b="1" dirty="0">
                <a:solidFill>
                  <a:schemeClr val="accent5">
                    <a:lumMod val="10000"/>
                  </a:schemeClr>
                </a:solidFill>
                <a:effectLst>
                  <a:outerShdw sx="0" sy="0">
                    <a:srgbClr val="000000"/>
                  </a:outerShdw>
                </a:effectLst>
              </a:rPr>
              <a:t>A(x), B(x), C(x)</a:t>
            </a:r>
          </a:p>
        </p:txBody>
      </p:sp>
      <p:cxnSp>
        <p:nvCxnSpPr>
          <p:cNvPr id="19" name="Straight Arrow Connector 18"/>
          <p:cNvCxnSpPr>
            <a:cxnSpLocks/>
          </p:cNvCxnSpPr>
          <p:nvPr/>
        </p:nvCxnSpPr>
        <p:spPr>
          <a:xfrm>
            <a:off x="7193785" y="4633537"/>
            <a:ext cx="0" cy="3194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Connector 19"/>
          <p:cNvCxnSpPr>
            <a:cxnSpLocks/>
            <a:stCxn id="17" idx="1"/>
          </p:cNvCxnSpPr>
          <p:nvPr/>
        </p:nvCxnSpPr>
        <p:spPr>
          <a:xfrm flipH="1">
            <a:off x="5224943" y="5299296"/>
            <a:ext cx="1556974" cy="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a:cxnSpLocks/>
          </p:cNvCxnSpPr>
          <p:nvPr/>
        </p:nvCxnSpPr>
        <p:spPr>
          <a:xfrm>
            <a:off x="5224941" y="1784639"/>
            <a:ext cx="0" cy="3510431"/>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Arrow Connector 21"/>
          <p:cNvCxnSpPr>
            <a:cxnSpLocks/>
          </p:cNvCxnSpPr>
          <p:nvPr/>
        </p:nvCxnSpPr>
        <p:spPr>
          <a:xfrm>
            <a:off x="5224941" y="1784639"/>
            <a:ext cx="82304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Rectangle 22"/>
          <p:cNvSpPr/>
          <p:nvPr/>
        </p:nvSpPr>
        <p:spPr>
          <a:xfrm>
            <a:off x="5554855" y="1301118"/>
            <a:ext cx="342900" cy="445763"/>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X</a:t>
            </a:r>
          </a:p>
        </p:txBody>
      </p:sp>
      <p:sp>
        <p:nvSpPr>
          <p:cNvPr id="24" name="Rectangle 23"/>
          <p:cNvSpPr/>
          <p:nvPr/>
        </p:nvSpPr>
        <p:spPr>
          <a:xfrm>
            <a:off x="5900737" y="2201268"/>
            <a:ext cx="2557463" cy="2553257"/>
          </a:xfrm>
          <a:prstGeom prst="rect">
            <a:avLst/>
          </a:prstGeom>
          <a:noFill/>
          <a:ln w="28575">
            <a:solidFill>
              <a:srgbClr val="7A0019"/>
            </a:solidFill>
            <a:prstDash val="dashDot"/>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1800" dirty="0">
              <a:solidFill>
                <a:schemeClr val="accent5">
                  <a:lumMod val="10000"/>
                </a:schemeClr>
              </a:solidFill>
            </a:endParaRPr>
          </a:p>
        </p:txBody>
      </p:sp>
      <p:sp>
        <p:nvSpPr>
          <p:cNvPr id="25" name="Rectangle 24"/>
          <p:cNvSpPr/>
          <p:nvPr/>
        </p:nvSpPr>
        <p:spPr>
          <a:xfrm>
            <a:off x="6043064" y="1465510"/>
            <a:ext cx="2171700" cy="570357"/>
          </a:xfrm>
          <a:prstGeom prst="rect">
            <a:avLst/>
          </a:prstGeom>
          <a:solidFill>
            <a:schemeClr val="accent3">
              <a:lumMod val="95000"/>
            </a:schemeClr>
          </a:solidFill>
          <a:ln>
            <a:solidFill>
              <a:schemeClr val="accent4"/>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800" dirty="0">
                <a:solidFill>
                  <a:schemeClr val="tx1"/>
                </a:solidFill>
              </a:rPr>
              <a:t> </a:t>
            </a:r>
            <a:r>
              <a:rPr lang="en-US" sz="1600" b="1" dirty="0">
                <a:solidFill>
                  <a:schemeClr val="tx2">
                    <a:lumMod val="75000"/>
                  </a:schemeClr>
                </a:solidFill>
              </a:rPr>
              <a:t>At</a:t>
            </a:r>
            <a:r>
              <a:rPr lang="en-US" sz="1400" dirty="0">
                <a:solidFill>
                  <a:schemeClr val="tx1"/>
                </a:solidFill>
              </a:rPr>
              <a:t> </a:t>
            </a:r>
            <a:r>
              <a:rPr lang="en-US" sz="1600" b="1" dirty="0">
                <a:solidFill>
                  <a:schemeClr val="tx2">
                    <a:lumMod val="75000"/>
                  </a:schemeClr>
                </a:solidFill>
              </a:rPr>
              <a:t>time step t = t</a:t>
            </a:r>
            <a:r>
              <a:rPr lang="en-US" sz="1100" b="1" dirty="0">
                <a:solidFill>
                  <a:schemeClr val="tx2">
                    <a:lumMod val="75000"/>
                  </a:schemeClr>
                </a:solidFill>
              </a:rPr>
              <a:t>0</a:t>
            </a:r>
          </a:p>
          <a:p>
            <a:pPr algn="ctr"/>
            <a:r>
              <a:rPr lang="en-US" sz="1800" b="1" dirty="0">
                <a:solidFill>
                  <a:schemeClr val="tx2">
                    <a:lumMod val="75000"/>
                  </a:schemeClr>
                </a:solidFill>
              </a:rPr>
              <a:t>X = X</a:t>
            </a:r>
            <a:r>
              <a:rPr lang="en-US" sz="1400" b="1" dirty="0">
                <a:solidFill>
                  <a:schemeClr val="tx2">
                    <a:lumMod val="75000"/>
                  </a:schemeClr>
                </a:solidFill>
              </a:rPr>
              <a:t>0</a:t>
            </a:r>
          </a:p>
        </p:txBody>
      </p:sp>
      <p:sp>
        <p:nvSpPr>
          <p:cNvPr id="42" name="Rectangle 41"/>
          <p:cNvSpPr/>
          <p:nvPr/>
        </p:nvSpPr>
        <p:spPr>
          <a:xfrm>
            <a:off x="4450576" y="3942735"/>
            <a:ext cx="1344701" cy="400663"/>
          </a:xfrm>
          <a:prstGeom prst="rect">
            <a:avLst/>
          </a:prstGeom>
          <a:solidFill>
            <a:schemeClr val="accent3">
              <a:lumMod val="95000"/>
            </a:schemeClr>
          </a:solidFill>
          <a:ln>
            <a:solidFill>
              <a:srgbClr val="7A001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endParaRPr lang="en-US" sz="1200" dirty="0">
              <a:solidFill>
                <a:schemeClr val="tx1"/>
              </a:solidFill>
              <a:latin typeface="Courier New" panose="02070309020205020404" pitchFamily="49" charset="0"/>
            </a:endParaRPr>
          </a:p>
          <a:p>
            <a:endParaRPr lang="en-US" sz="1200" dirty="0">
              <a:solidFill>
                <a:schemeClr val="tx1"/>
              </a:solidFill>
              <a:latin typeface="Courier New" panose="02070309020205020404" pitchFamily="49" charset="0"/>
            </a:endParaRPr>
          </a:p>
          <a:p>
            <a:pPr algn="ctr"/>
            <a:r>
              <a:rPr lang="en-US" sz="1100" b="1" dirty="0">
                <a:solidFill>
                  <a:schemeClr val="tx1"/>
                </a:solidFill>
              </a:rPr>
              <a:t>Next time step</a:t>
            </a:r>
          </a:p>
          <a:p>
            <a:pPr algn="ctr"/>
            <a:r>
              <a:rPr lang="en-US" sz="1200" b="1" dirty="0">
                <a:solidFill>
                  <a:schemeClr val="tx1"/>
                </a:solidFill>
              </a:rPr>
              <a:t>t= t+</a:t>
            </a:r>
            <a:r>
              <a:rPr lang="el-GR" sz="1200" b="1" dirty="0">
                <a:solidFill>
                  <a:schemeClr val="tx1"/>
                </a:solidFill>
              </a:rPr>
              <a:t>Δ</a:t>
            </a:r>
            <a:r>
              <a:rPr lang="en-US" sz="1200" b="1" dirty="0">
                <a:solidFill>
                  <a:schemeClr val="tx1"/>
                </a:solidFill>
              </a:rPr>
              <a:t>t</a:t>
            </a:r>
            <a:endParaRPr lang="en-US" sz="1200" dirty="0">
              <a:solidFill>
                <a:srgbClr val="000000"/>
              </a:solidFill>
              <a:latin typeface="Bembo" panose="020B0604020202020204" pitchFamily="18" charset="0"/>
            </a:endParaRPr>
          </a:p>
          <a:p>
            <a:r>
              <a:rPr lang="en-US" sz="1200" dirty="0">
                <a:solidFill>
                  <a:srgbClr val="000000"/>
                </a:solidFill>
                <a:latin typeface="Courier New" panose="02070309020205020404" pitchFamily="49" charset="0"/>
              </a:rPr>
              <a:t> </a:t>
            </a:r>
          </a:p>
          <a:p>
            <a:endParaRPr lang="en-US" sz="1200" dirty="0">
              <a:solidFill>
                <a:srgbClr val="000000"/>
              </a:solidFill>
              <a:latin typeface="Courier New" panose="02070309020205020404" pitchFamily="49" charset="0"/>
            </a:endParaRPr>
          </a:p>
        </p:txBody>
      </p:sp>
      <p:cxnSp>
        <p:nvCxnSpPr>
          <p:cNvPr id="37" name="Straight Arrow Connector 36">
            <a:extLst>
              <a:ext uri="{FF2B5EF4-FFF2-40B4-BE49-F238E27FC236}">
                <a16:creationId xmlns:a16="http://schemas.microsoft.com/office/drawing/2014/main" id="{30D91D28-6C8F-4A5C-B5B8-11A6F9EFAD69}"/>
              </a:ext>
            </a:extLst>
          </p:cNvPr>
          <p:cNvCxnSpPr>
            <a:cxnSpLocks/>
          </p:cNvCxnSpPr>
          <p:nvPr/>
        </p:nvCxnSpPr>
        <p:spPr>
          <a:xfrm>
            <a:off x="7200504" y="2046779"/>
            <a:ext cx="0" cy="2898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2" name="Straight Arrow Connector 81">
            <a:extLst>
              <a:ext uri="{FF2B5EF4-FFF2-40B4-BE49-F238E27FC236}">
                <a16:creationId xmlns:a16="http://schemas.microsoft.com/office/drawing/2014/main" id="{1451951F-8B38-421E-8003-28CEAB346831}"/>
              </a:ext>
            </a:extLst>
          </p:cNvPr>
          <p:cNvCxnSpPr>
            <a:cxnSpLocks/>
          </p:cNvCxnSpPr>
          <p:nvPr/>
        </p:nvCxnSpPr>
        <p:spPr>
          <a:xfrm>
            <a:off x="7193785" y="4015245"/>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47" name="Straight Arrow Connector 46">
            <a:extLst>
              <a:ext uri="{FF2B5EF4-FFF2-40B4-BE49-F238E27FC236}">
                <a16:creationId xmlns:a16="http://schemas.microsoft.com/office/drawing/2014/main" id="{C1262350-4216-432E-A468-778D1956E157}"/>
              </a:ext>
            </a:extLst>
          </p:cNvPr>
          <p:cNvCxnSpPr>
            <a:cxnSpLocks/>
          </p:cNvCxnSpPr>
          <p:nvPr/>
        </p:nvCxnSpPr>
        <p:spPr>
          <a:xfrm>
            <a:off x="7178326" y="2819032"/>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50" name="Straight Arrow Connector 49">
            <a:extLst>
              <a:ext uri="{FF2B5EF4-FFF2-40B4-BE49-F238E27FC236}">
                <a16:creationId xmlns:a16="http://schemas.microsoft.com/office/drawing/2014/main" id="{306E653B-09AB-4E7B-A13D-DEA7F4D298DD}"/>
              </a:ext>
            </a:extLst>
          </p:cNvPr>
          <p:cNvCxnSpPr>
            <a:cxnSpLocks/>
          </p:cNvCxnSpPr>
          <p:nvPr/>
        </p:nvCxnSpPr>
        <p:spPr>
          <a:xfrm>
            <a:off x="7200504" y="3417716"/>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sp>
        <p:nvSpPr>
          <p:cNvPr id="17" name="Diamond 16">
            <a:extLst>
              <a:ext uri="{FF2B5EF4-FFF2-40B4-BE49-F238E27FC236}">
                <a16:creationId xmlns:a16="http://schemas.microsoft.com/office/drawing/2014/main" id="{0EB56841-ED3C-44AC-AFBF-CEDEFD1E945E}"/>
              </a:ext>
            </a:extLst>
          </p:cNvPr>
          <p:cNvSpPr/>
          <p:nvPr/>
        </p:nvSpPr>
        <p:spPr bwMode="auto">
          <a:xfrm>
            <a:off x="6781917" y="4932934"/>
            <a:ext cx="823735" cy="732724"/>
          </a:xfrm>
          <a:prstGeom prst="diamond">
            <a:avLst/>
          </a:prstGeom>
          <a:solidFill>
            <a:schemeClr val="accent3">
              <a:lumMod val="95000"/>
            </a:schemeClr>
          </a:solidFill>
          <a:ln>
            <a:prstDash val="solid"/>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tx1"/>
                </a:solidFill>
                <a:latin typeface="Calibri" panose="020F0502020204030204" pitchFamily="34" charset="0"/>
                <a:ea typeface="ＭＳ Ｐゴシック" panose="020B0600070205080204" pitchFamily="34" charset="-128"/>
                <a:cs typeface="Calibri" panose="020F0502020204030204" pitchFamily="34" charset="0"/>
              </a:rPr>
              <a:t>t&lt;</a:t>
            </a:r>
            <a:r>
              <a:rPr lang="en-US" sz="1200" dirty="0" err="1">
                <a:solidFill>
                  <a:schemeClr val="tx1"/>
                </a:solidFill>
                <a:latin typeface="Calibri" panose="020F0502020204030204" pitchFamily="34" charset="0"/>
                <a:ea typeface="ＭＳ Ｐゴシック" panose="020B0600070205080204" pitchFamily="34" charset="-128"/>
                <a:cs typeface="Calibri" panose="020F0502020204030204" pitchFamily="34" charset="0"/>
              </a:rPr>
              <a:t>t</a:t>
            </a:r>
            <a:r>
              <a:rPr lang="en-US" sz="1000" dirty="0" err="1">
                <a:solidFill>
                  <a:schemeClr val="tx1"/>
                </a:solidFill>
                <a:latin typeface="Calibri" panose="020F0502020204030204" pitchFamily="34" charset="0"/>
                <a:ea typeface="ＭＳ Ｐゴシック" panose="020B0600070205080204" pitchFamily="34" charset="-128"/>
                <a:cs typeface="Calibri" panose="020F0502020204030204" pitchFamily="34" charset="0"/>
              </a:rPr>
              <a:t>f</a:t>
            </a:r>
            <a:endParaRPr kumimoji="0" lang="en-US" sz="600" i="0" u="none" strike="noStrike" cap="none" normalizeH="0" baseline="0" dirty="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endParaRPr>
          </a:p>
        </p:txBody>
      </p:sp>
      <p:sp>
        <p:nvSpPr>
          <p:cNvPr id="27" name="Oval 26">
            <a:extLst>
              <a:ext uri="{FF2B5EF4-FFF2-40B4-BE49-F238E27FC236}">
                <a16:creationId xmlns:a16="http://schemas.microsoft.com/office/drawing/2014/main" id="{472B8969-D0BA-42A5-9635-C42D49AC8A85}"/>
              </a:ext>
            </a:extLst>
          </p:cNvPr>
          <p:cNvSpPr/>
          <p:nvPr/>
        </p:nvSpPr>
        <p:spPr bwMode="auto">
          <a:xfrm>
            <a:off x="6861758" y="5899683"/>
            <a:ext cx="677484" cy="424917"/>
          </a:xfrm>
          <a:prstGeom prst="ellipse">
            <a:avLst/>
          </a:prstGeom>
          <a:solidFill>
            <a:schemeClr val="accent3">
              <a:lumMod val="95000"/>
            </a:schemeClr>
          </a:solidFill>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solidFill>
                  <a:schemeClr val="tx1"/>
                </a:solidFill>
                <a:latin typeface="Arial" panose="020B0604020202020204" pitchFamily="34" charset="0"/>
                <a:ea typeface="ＭＳ Ｐゴシック" panose="020B0600070205080204" pitchFamily="34" charset="-128"/>
              </a:rPr>
              <a:t>stop</a:t>
            </a:r>
            <a:endParaRPr kumimoji="0" lang="en-US" sz="2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p:txBody>
      </p:sp>
      <p:cxnSp>
        <p:nvCxnSpPr>
          <p:cNvPr id="57" name="Straight Arrow Connector 56">
            <a:extLst>
              <a:ext uri="{FF2B5EF4-FFF2-40B4-BE49-F238E27FC236}">
                <a16:creationId xmlns:a16="http://schemas.microsoft.com/office/drawing/2014/main" id="{C2A534F4-D81B-45A1-BCAC-67C9F7BF0DBA}"/>
              </a:ext>
            </a:extLst>
          </p:cNvPr>
          <p:cNvCxnSpPr>
            <a:cxnSpLocks/>
          </p:cNvCxnSpPr>
          <p:nvPr/>
        </p:nvCxnSpPr>
        <p:spPr>
          <a:xfrm>
            <a:off x="7200504" y="5665658"/>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sp>
        <p:nvSpPr>
          <p:cNvPr id="65" name="Rectangle 64">
            <a:extLst>
              <a:ext uri="{FF2B5EF4-FFF2-40B4-BE49-F238E27FC236}">
                <a16:creationId xmlns:a16="http://schemas.microsoft.com/office/drawing/2014/main" id="{33BDBBA2-3116-46DF-B009-CD1BBD25080A}"/>
              </a:ext>
            </a:extLst>
          </p:cNvPr>
          <p:cNvSpPr/>
          <p:nvPr/>
        </p:nvSpPr>
        <p:spPr>
          <a:xfrm>
            <a:off x="6290710" y="5117404"/>
            <a:ext cx="491206" cy="185376"/>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schemeClr val="tx1"/>
                </a:solidFill>
              </a:rPr>
              <a:t>Yes</a:t>
            </a:r>
          </a:p>
        </p:txBody>
      </p:sp>
      <p:sp>
        <p:nvSpPr>
          <p:cNvPr id="66" name="Rectangle 65">
            <a:extLst>
              <a:ext uri="{FF2B5EF4-FFF2-40B4-BE49-F238E27FC236}">
                <a16:creationId xmlns:a16="http://schemas.microsoft.com/office/drawing/2014/main" id="{5538D725-E955-4FA4-B1E2-F0A5AEF037C6}"/>
              </a:ext>
            </a:extLst>
          </p:cNvPr>
          <p:cNvSpPr/>
          <p:nvPr/>
        </p:nvSpPr>
        <p:spPr>
          <a:xfrm>
            <a:off x="7114446" y="5629583"/>
            <a:ext cx="491206" cy="185376"/>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schemeClr val="tx1"/>
                </a:solidFill>
              </a:rPr>
              <a:t>No</a:t>
            </a:r>
          </a:p>
        </p:txBody>
      </p:sp>
      <p:pic>
        <p:nvPicPr>
          <p:cNvPr id="69" name="Picture 2">
            <a:extLst>
              <a:ext uri="{FF2B5EF4-FFF2-40B4-BE49-F238E27FC236}">
                <a16:creationId xmlns:a16="http://schemas.microsoft.com/office/drawing/2014/main" id="{F6CE53F4-466E-4DA9-832D-55B5ECAB41A6}"/>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646722" y="1805922"/>
            <a:ext cx="3030844" cy="977040"/>
          </a:xfrm>
          <a:prstGeom prst="roundRect">
            <a:avLst>
              <a:gd name="adj" fmla="val 10420"/>
            </a:avLst>
          </a:prstGeom>
          <a:solidFill>
            <a:srgbClr val="FFFFFF">
              <a:shade val="85000"/>
            </a:srgbClr>
          </a:solidFill>
          <a:ln>
            <a:noFill/>
          </a:ln>
          <a:effectLst>
            <a:glow rad="241300">
              <a:srgbClr val="7A0019">
                <a:alpha val="88000"/>
              </a:srgbClr>
            </a:glow>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70" name="Picture 2">
            <a:extLst>
              <a:ext uri="{FF2B5EF4-FFF2-40B4-BE49-F238E27FC236}">
                <a16:creationId xmlns:a16="http://schemas.microsoft.com/office/drawing/2014/main" id="{FB4CDB41-A77B-43C0-A204-8FF6DDD05193}"/>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16422" y="3168444"/>
            <a:ext cx="3512399" cy="570319"/>
          </a:xfrm>
          <a:prstGeom prst="roundRect">
            <a:avLst>
              <a:gd name="adj" fmla="val 20662"/>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71" name="Picture 3">
            <a:extLst>
              <a:ext uri="{FF2B5EF4-FFF2-40B4-BE49-F238E27FC236}">
                <a16:creationId xmlns:a16="http://schemas.microsoft.com/office/drawing/2014/main" id="{D8C61873-D445-49DB-86D5-892706A92CA2}"/>
              </a:ext>
            </a:extLst>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26594" y="3950143"/>
            <a:ext cx="2619730" cy="306194"/>
          </a:xfrm>
          <a:prstGeom prst="roundRect">
            <a:avLst>
              <a:gd name="adj" fmla="val 2126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72" name="Picture 6">
            <a:extLst>
              <a:ext uri="{FF2B5EF4-FFF2-40B4-BE49-F238E27FC236}">
                <a16:creationId xmlns:a16="http://schemas.microsoft.com/office/drawing/2014/main" id="{B3FA11A7-A6B4-4154-A2A1-813B78C95D19}"/>
              </a:ext>
            </a:extLst>
          </p:cNvPr>
          <p:cNvPicPr>
            <a:picLocks noChangeAspect="1" noChangeArrowheads="1"/>
          </p:cNvPicPr>
          <p:nvPr/>
        </p:nvPicPr>
        <p:blipFill>
          <a:blip r:embed="rId10" cstate="print">
            <a:extLst>
              <a:ext uri="{BEBA8EAE-BF5A-486C-A8C5-ECC9F3942E4B}">
                <a14:imgProps xmlns:a14="http://schemas.microsoft.com/office/drawing/2010/main">
                  <a14:imgLayer r:embed="rId11">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98043" y="4458780"/>
            <a:ext cx="4628372" cy="389956"/>
          </a:xfrm>
          <a:prstGeom prst="roundRect">
            <a:avLst>
              <a:gd name="adj" fmla="val 28765"/>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73" name="Picture 4">
            <a:extLst>
              <a:ext uri="{FF2B5EF4-FFF2-40B4-BE49-F238E27FC236}">
                <a16:creationId xmlns:a16="http://schemas.microsoft.com/office/drawing/2014/main" id="{531C6B41-C191-43B6-BD79-FE1082736085}"/>
              </a:ext>
            </a:extLst>
          </p:cNvPr>
          <p:cNvPicPr>
            <a:picLocks noChangeAspect="1" noChangeArrowheads="1"/>
          </p:cNvPicPr>
          <p:nvPr/>
        </p:nvPicPr>
        <p:blipFill>
          <a:blip r:embed="rId12" cstate="print">
            <a:extLst>
              <a:ext uri="{BEBA8EAE-BF5A-486C-A8C5-ECC9F3942E4B}">
                <a14:imgProps xmlns:a14="http://schemas.microsoft.com/office/drawing/2010/main">
                  <a14:imgLayer r:embed="rId1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26594" y="5053178"/>
            <a:ext cx="3776650" cy="371731"/>
          </a:xfrm>
          <a:prstGeom prst="roundRect">
            <a:avLst>
              <a:gd name="adj" fmla="val 27109"/>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74" name="Picture 5">
            <a:extLst>
              <a:ext uri="{FF2B5EF4-FFF2-40B4-BE49-F238E27FC236}">
                <a16:creationId xmlns:a16="http://schemas.microsoft.com/office/drawing/2014/main" id="{7909D2A4-C6DB-4F8C-B491-398CAF5CF022}"/>
              </a:ext>
            </a:extLst>
          </p:cNvPr>
          <p:cNvPicPr>
            <a:picLocks noChangeAspect="1" noChangeArrowheads="1"/>
          </p:cNvPicPr>
          <p:nvPr/>
        </p:nvPicPr>
        <p:blipFill>
          <a:blip r:embed="rId14" cstate="print">
            <a:extLst>
              <a:ext uri="{BEBA8EAE-BF5A-486C-A8C5-ECC9F3942E4B}">
                <a14:imgProps xmlns:a14="http://schemas.microsoft.com/office/drawing/2010/main">
                  <a14:imgLayer r:embed="rId1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98043" y="5650458"/>
            <a:ext cx="2635729" cy="347828"/>
          </a:xfrm>
          <a:prstGeom prst="roundRect">
            <a:avLst>
              <a:gd name="adj" fmla="val 33040"/>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300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par>
                                <p:cTn id="10" presetID="53" presetClass="entr" presetSubtype="16" fill="hold" nodeType="with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animEffect transition="in" filter="fade">
                                      <p:cBhvr>
                                        <p:cTn id="14" dur="500"/>
                                        <p:tgtEl>
                                          <p:spTgt spid="7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p:cTn id="19" dur="500" fill="hold"/>
                                        <p:tgtEl>
                                          <p:spTgt spid="71"/>
                                        </p:tgtEl>
                                        <p:attrNameLst>
                                          <p:attrName>ppt_w</p:attrName>
                                        </p:attrNameLst>
                                      </p:cBhvr>
                                      <p:tavLst>
                                        <p:tav tm="0">
                                          <p:val>
                                            <p:fltVal val="0"/>
                                          </p:val>
                                        </p:tav>
                                        <p:tav tm="100000">
                                          <p:val>
                                            <p:strVal val="#ppt_w"/>
                                          </p:val>
                                        </p:tav>
                                      </p:tavLst>
                                    </p:anim>
                                    <p:anim calcmode="lin" valueType="num">
                                      <p:cBhvr>
                                        <p:cTn id="20" dur="500" fill="hold"/>
                                        <p:tgtEl>
                                          <p:spTgt spid="71"/>
                                        </p:tgtEl>
                                        <p:attrNameLst>
                                          <p:attrName>ppt_h</p:attrName>
                                        </p:attrNameLst>
                                      </p:cBhvr>
                                      <p:tavLst>
                                        <p:tav tm="0">
                                          <p:val>
                                            <p:fltVal val="0"/>
                                          </p:val>
                                        </p:tav>
                                        <p:tav tm="100000">
                                          <p:val>
                                            <p:strVal val="#ppt_h"/>
                                          </p:val>
                                        </p:tav>
                                      </p:tavLst>
                                    </p:anim>
                                    <p:animEffect transition="in" filter="fade">
                                      <p:cBhvr>
                                        <p:cTn id="21" dur="500"/>
                                        <p:tgtEl>
                                          <p:spTgt spid="7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500" fill="hold"/>
                                        <p:tgtEl>
                                          <p:spTgt spid="72"/>
                                        </p:tgtEl>
                                        <p:attrNameLst>
                                          <p:attrName>ppt_w</p:attrName>
                                        </p:attrNameLst>
                                      </p:cBhvr>
                                      <p:tavLst>
                                        <p:tav tm="0">
                                          <p:val>
                                            <p:fltVal val="0"/>
                                          </p:val>
                                        </p:tav>
                                        <p:tav tm="100000">
                                          <p:val>
                                            <p:strVal val="#ppt_w"/>
                                          </p:val>
                                        </p:tav>
                                      </p:tavLst>
                                    </p:anim>
                                    <p:anim calcmode="lin" valueType="num">
                                      <p:cBhvr>
                                        <p:cTn id="27" dur="500" fill="hold"/>
                                        <p:tgtEl>
                                          <p:spTgt spid="72"/>
                                        </p:tgtEl>
                                        <p:attrNameLst>
                                          <p:attrName>ppt_h</p:attrName>
                                        </p:attrNameLst>
                                      </p:cBhvr>
                                      <p:tavLst>
                                        <p:tav tm="0">
                                          <p:val>
                                            <p:fltVal val="0"/>
                                          </p:val>
                                        </p:tav>
                                        <p:tav tm="100000">
                                          <p:val>
                                            <p:strVal val="#ppt_h"/>
                                          </p:val>
                                        </p:tav>
                                      </p:tavLst>
                                    </p:anim>
                                    <p:animEffect transition="in" filter="fade">
                                      <p:cBhvr>
                                        <p:cTn id="28" dur="500"/>
                                        <p:tgtEl>
                                          <p:spTgt spid="72"/>
                                        </p:tgtEl>
                                      </p:cBhvr>
                                    </p:animEffect>
                                  </p:childTnLst>
                                </p:cTn>
                              </p:par>
                              <p:par>
                                <p:cTn id="29" presetID="53" presetClass="entr" presetSubtype="16" fill="hold"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74"/>
                                        </p:tgtEl>
                                        <p:attrNameLst>
                                          <p:attrName>style.visibility</p:attrName>
                                        </p:attrNameLst>
                                      </p:cBhvr>
                                      <p:to>
                                        <p:strVal val="visible"/>
                                      </p:to>
                                    </p:set>
                                    <p:anim calcmode="lin" valueType="num">
                                      <p:cBhvr>
                                        <p:cTn id="38" dur="500" fill="hold"/>
                                        <p:tgtEl>
                                          <p:spTgt spid="74"/>
                                        </p:tgtEl>
                                        <p:attrNameLst>
                                          <p:attrName>ppt_w</p:attrName>
                                        </p:attrNameLst>
                                      </p:cBhvr>
                                      <p:tavLst>
                                        <p:tav tm="0">
                                          <p:val>
                                            <p:fltVal val="0"/>
                                          </p:val>
                                        </p:tav>
                                        <p:tav tm="100000">
                                          <p:val>
                                            <p:strVal val="#ppt_w"/>
                                          </p:val>
                                        </p:tav>
                                      </p:tavLst>
                                    </p:anim>
                                    <p:anim calcmode="lin" valueType="num">
                                      <p:cBhvr>
                                        <p:cTn id="39" dur="500" fill="hold"/>
                                        <p:tgtEl>
                                          <p:spTgt spid="74"/>
                                        </p:tgtEl>
                                        <p:attrNameLst>
                                          <p:attrName>ppt_h</p:attrName>
                                        </p:attrNameLst>
                                      </p:cBhvr>
                                      <p:tavLst>
                                        <p:tav tm="0">
                                          <p:val>
                                            <p:fltVal val="0"/>
                                          </p:val>
                                        </p:tav>
                                        <p:tav tm="100000">
                                          <p:val>
                                            <p:strVal val="#ppt_h"/>
                                          </p:val>
                                        </p:tav>
                                      </p:tavLst>
                                    </p:anim>
                                    <p:animEffect transition="in" filter="fade">
                                      <p:cBhvr>
                                        <p:cTn id="40"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32776"/>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Regulator</a:t>
            </a:r>
          </a:p>
        </p:txBody>
      </p:sp>
      <p:sp>
        <p:nvSpPr>
          <p:cNvPr id="31" name="Rectangle 30"/>
          <p:cNvSpPr/>
          <p:nvPr/>
        </p:nvSpPr>
        <p:spPr>
          <a:xfrm>
            <a:off x="678426" y="1555260"/>
            <a:ext cx="2975421" cy="369332"/>
          </a:xfrm>
          <a:prstGeom prst="rect">
            <a:avLst/>
          </a:prstGeom>
        </p:spPr>
        <p:txBody>
          <a:bodyPr wrap="square">
            <a:spAutoFit/>
          </a:bodyPr>
          <a:lstStyle/>
          <a:p>
            <a:r>
              <a:rPr lang="en-US" sz="1800" b="1" dirty="0"/>
              <a:t>3 DOF HOVER</a:t>
            </a:r>
          </a:p>
        </p:txBody>
      </p:sp>
      <mc:AlternateContent xmlns:mc="http://schemas.openxmlformats.org/markup-compatibility/2006" xmlns:a14="http://schemas.microsoft.com/office/drawing/2010/main">
        <mc:Choice Requires="a14">
          <p:sp>
            <p:nvSpPr>
              <p:cNvPr id="6171" name="TextBox 6170">
                <a:extLst>
                  <a:ext uri="{FF2B5EF4-FFF2-40B4-BE49-F238E27FC236}">
                    <a16:creationId xmlns:a16="http://schemas.microsoft.com/office/drawing/2014/main" id="{370014EE-D8A3-4800-BC74-7F2D2823971C}"/>
                  </a:ext>
                </a:extLst>
              </p:cNvPr>
              <p:cNvSpPr txBox="1"/>
              <p:nvPr/>
            </p:nvSpPr>
            <p:spPr>
              <a:xfrm>
                <a:off x="685800" y="2038314"/>
                <a:ext cx="2938366" cy="38215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𝑇h𝑒</m:t>
                      </m:r>
                      <m:r>
                        <a:rPr lang="en-US" sz="1800" i="1" smtClean="0">
                          <a:latin typeface="Cambria Math" panose="02040503050406030204" pitchFamily="18" charset="0"/>
                        </a:rPr>
                        <m:t> </m:t>
                      </m:r>
                      <m:r>
                        <a:rPr lang="en-US" sz="1800" i="1" smtClean="0">
                          <a:latin typeface="Cambria Math" panose="02040503050406030204" pitchFamily="18" charset="0"/>
                        </a:rPr>
                        <m:t>𝑛𝑜𝑛𝑙𝑖𝑛𝑒𝑎𝑟</m:t>
                      </m:r>
                      <m:r>
                        <a:rPr lang="en-US" sz="1800" i="1" smtClean="0">
                          <a:latin typeface="Cambria Math" panose="02040503050406030204" pitchFamily="18" charset="0"/>
                        </a:rPr>
                        <m:t> </m:t>
                      </m:r>
                      <m:r>
                        <a:rPr lang="en-US" sz="1800" i="1" smtClean="0">
                          <a:latin typeface="Cambria Math" panose="02040503050406030204" pitchFamily="18" charset="0"/>
                        </a:rPr>
                        <m:t>𝑒𝑞𝑢𝑎𝑡𝑖𝑜𝑛𝑠</m:t>
                      </m:r>
                      <m:r>
                        <a:rPr lang="en-US" sz="1800" i="1" smtClean="0">
                          <a:latin typeface="Cambria Math" panose="02040503050406030204" pitchFamily="18" charset="0"/>
                        </a:rPr>
                        <m:t> </m:t>
                      </m:r>
                      <m:r>
                        <a:rPr lang="en-US" sz="1800" i="1" smtClean="0">
                          <a:latin typeface="Cambria Math" panose="02040503050406030204" pitchFamily="18" charset="0"/>
                        </a:rPr>
                        <m:t>𝑜𝑓</m:t>
                      </m:r>
                      <m:r>
                        <a:rPr lang="en-US" sz="1800" i="1" smtClean="0">
                          <a:latin typeface="Cambria Math" panose="02040503050406030204" pitchFamily="18" charset="0"/>
                        </a:rPr>
                        <m:t> </m:t>
                      </m:r>
                      <m:r>
                        <a:rPr lang="en-US" sz="1800" i="1" smtClean="0">
                          <a:latin typeface="Cambria Math" panose="02040503050406030204" pitchFamily="18" charset="0"/>
                        </a:rPr>
                        <m:t>𝑚𝑜𝑡𝑖𝑜𝑛</m:t>
                      </m:r>
                      <m:r>
                        <a:rPr lang="en-US" sz="1800" i="1" smtClean="0">
                          <a:latin typeface="Cambria Math" panose="02040503050406030204" pitchFamily="18" charset="0"/>
                        </a:rPr>
                        <m:t> </m:t>
                      </m:r>
                      <m:r>
                        <a:rPr lang="en-US" sz="1800" i="1" smtClean="0">
                          <a:latin typeface="Cambria Math" panose="02040503050406030204" pitchFamily="18" charset="0"/>
                        </a:rPr>
                        <m:t>𝑜𝑓</m:t>
                      </m:r>
                      <m:r>
                        <a:rPr lang="en-US" sz="1800" i="1" smtClean="0">
                          <a:latin typeface="Cambria Math" panose="02040503050406030204" pitchFamily="18" charset="0"/>
                        </a:rPr>
                        <m:t> 3</m:t>
                      </m:r>
                      <m:r>
                        <a:rPr lang="en-US" sz="1800" i="1" smtClean="0">
                          <a:latin typeface="Cambria Math" panose="02040503050406030204" pitchFamily="18" charset="0"/>
                        </a:rPr>
                        <m:t>𝐷𝐻</m:t>
                      </m:r>
                      <m:r>
                        <a:rPr lang="en-US" sz="1800" i="1" smtClean="0">
                          <a:latin typeface="Cambria Math" panose="02040503050406030204" pitchFamily="18" charset="0"/>
                        </a:rPr>
                        <m:t> </m:t>
                      </m:r>
                      <m:r>
                        <a:rPr lang="en-US" sz="1800" i="1" smtClean="0">
                          <a:latin typeface="Cambria Math" panose="02040503050406030204" pitchFamily="18" charset="0"/>
                        </a:rPr>
                        <m:t>𝑎𝑟𝑒</m:t>
                      </m:r>
                      <m:r>
                        <a:rPr lang="en-US" sz="1800" i="1" smtClean="0">
                          <a:latin typeface="Cambria Math" panose="02040503050406030204" pitchFamily="18" charset="0"/>
                        </a:rPr>
                        <m:t> </m:t>
                      </m:r>
                      <m:r>
                        <a:rPr lang="en-US" sz="1800" i="1" smtClean="0">
                          <a:latin typeface="Cambria Math" panose="02040503050406030204" pitchFamily="18" charset="0"/>
                        </a:rPr>
                        <m:t>𝑔𝑖𝑣𝑒𝑛</m:t>
                      </m:r>
                      <m:r>
                        <a:rPr lang="en-US" sz="1800" i="1" smtClean="0">
                          <a:latin typeface="Cambria Math" panose="02040503050406030204" pitchFamily="18" charset="0"/>
                        </a:rPr>
                        <m:t> </m:t>
                      </m:r>
                      <m:r>
                        <a:rPr lang="en-US" sz="1800" i="1" smtClean="0">
                          <a:latin typeface="Cambria Math" panose="02040503050406030204" pitchFamily="18" charset="0"/>
                        </a:rPr>
                        <m:t>𝑏𝑦</m:t>
                      </m:r>
                      <m:r>
                        <a:rPr lang="en-US" sz="1800" b="0" i="1" smtClean="0">
                          <a:latin typeface="Cambria Math" panose="02040503050406030204" pitchFamily="18" charset="0"/>
                        </a:rPr>
                        <m:t> </m:t>
                      </m:r>
                    </m:oMath>
                  </m:oMathPara>
                </a14:m>
                <a:endParaRPr lang="en-US" sz="1800" dirty="0"/>
              </a:p>
            </p:txBody>
          </p:sp>
        </mc:Choice>
        <mc:Fallback xmlns="">
          <p:sp>
            <p:nvSpPr>
              <p:cNvPr id="6171" name="TextBox 6170">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685800" y="2038314"/>
                <a:ext cx="2938366" cy="382156"/>
              </a:xfrm>
              <a:prstGeom prst="rect">
                <a:avLst/>
              </a:prstGeom>
              <a:blipFill>
                <a:blip r:embed="rId4"/>
                <a:stretch>
                  <a:fillRect r="-102905"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60E5BAA-0731-4122-9FCA-D00FFBA40D80}"/>
                  </a:ext>
                </a:extLst>
              </p:cNvPr>
              <p:cNvSpPr txBox="1"/>
              <p:nvPr/>
            </p:nvSpPr>
            <p:spPr>
              <a:xfrm>
                <a:off x="685800" y="5057043"/>
                <a:ext cx="7639482" cy="92333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800" i="1" smtClean="0">
                          <a:latin typeface="Cambria Math" panose="02040503050406030204" pitchFamily="18" charset="0"/>
                        </a:rPr>
                        <m:t>𝑤h𝑒𝑟𝑒</m:t>
                      </m:r>
                      <m:r>
                        <a:rPr lang="en-US" sz="1800" i="1" smtClean="0">
                          <a:latin typeface="Cambria Math" panose="02040503050406030204" pitchFamily="18" charset="0"/>
                        </a:rPr>
                        <m:t> </m:t>
                      </m:r>
                      <m:r>
                        <a:rPr lang="en-US" sz="1800" i="1" smtClean="0">
                          <a:solidFill>
                            <a:srgbClr val="FF0000"/>
                          </a:solidFill>
                          <a:latin typeface="Cambria Math" panose="02040503050406030204" pitchFamily="18" charset="0"/>
                        </a:rPr>
                        <m:t>𝜑</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𝜃</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𝜓</m:t>
                      </m:r>
                      <m:r>
                        <a:rPr lang="en-US" sz="1800" i="1" smtClean="0">
                          <a:solidFill>
                            <a:srgbClr val="FF0000"/>
                          </a:solidFill>
                          <a:latin typeface="Cambria Math" panose="02040503050406030204" pitchFamily="18" charset="0"/>
                        </a:rPr>
                        <m:t> </m:t>
                      </m:r>
                      <m:r>
                        <a:rPr lang="en-US" sz="1800" i="1" smtClean="0">
                          <a:latin typeface="Cambria Math" panose="02040503050406030204" pitchFamily="18" charset="0"/>
                        </a:rPr>
                        <m:t>𝑎𝑟𝑒</m:t>
                      </m:r>
                      <m:r>
                        <a:rPr lang="en-US" sz="1800" i="1" smtClean="0">
                          <a:latin typeface="Cambria Math" panose="02040503050406030204" pitchFamily="18" charset="0"/>
                        </a:rPr>
                        <m:t> </m:t>
                      </m:r>
                      <m:r>
                        <a:rPr lang="en-US" sz="1800" i="1" smtClean="0">
                          <a:latin typeface="Cambria Math" panose="02040503050406030204" pitchFamily="18" charset="0"/>
                        </a:rPr>
                        <m:t>𝑡h𝑒</m:t>
                      </m:r>
                      <m:r>
                        <a:rPr lang="en-US" sz="1800" i="1" smtClean="0">
                          <a:latin typeface="Cambria Math" panose="02040503050406030204" pitchFamily="18" charset="0"/>
                        </a:rPr>
                        <m:t> </m:t>
                      </m:r>
                      <m:r>
                        <a:rPr lang="en-US" sz="1800" i="1" smtClean="0">
                          <a:latin typeface="Cambria Math" panose="02040503050406030204" pitchFamily="18" charset="0"/>
                        </a:rPr>
                        <m:t>𝐸𝑢𝑙𝑒𝑟</m:t>
                      </m:r>
                      <m:r>
                        <a:rPr lang="en-US" sz="1800" i="1" smtClean="0">
                          <a:latin typeface="Cambria Math" panose="02040503050406030204" pitchFamily="18" charset="0"/>
                        </a:rPr>
                        <m:t> </m:t>
                      </m:r>
                      <m:r>
                        <a:rPr lang="en-US" sz="1800" i="1" smtClean="0">
                          <a:latin typeface="Cambria Math" panose="02040503050406030204" pitchFamily="18" charset="0"/>
                        </a:rPr>
                        <m:t>𝑎𝑛𝑔𝑙𝑒𝑠</m:t>
                      </m:r>
                      <m:r>
                        <a:rPr lang="en-US" sz="1800" i="1" smtClean="0">
                          <a:latin typeface="Cambria Math" panose="02040503050406030204" pitchFamily="18" charset="0"/>
                        </a:rPr>
                        <m:t>, </m:t>
                      </m:r>
                      <m:r>
                        <a:rPr lang="en-US" sz="1800" i="1" smtClean="0">
                          <a:solidFill>
                            <a:srgbClr val="FF0000"/>
                          </a:solidFill>
                          <a:latin typeface="Cambria Math" panose="02040503050406030204" pitchFamily="18" charset="0"/>
                        </a:rPr>
                        <m:t>𝑝</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𝑞</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𝑟</m:t>
                      </m:r>
                      <m:r>
                        <a:rPr lang="en-US" sz="1800" i="1" smtClean="0">
                          <a:solidFill>
                            <a:srgbClr val="FF0000"/>
                          </a:solidFill>
                          <a:latin typeface="Cambria Math" panose="02040503050406030204" pitchFamily="18" charset="0"/>
                        </a:rPr>
                        <m:t> </m:t>
                      </m:r>
                      <m:r>
                        <a:rPr lang="en-US" sz="1800" i="1" smtClean="0">
                          <a:latin typeface="Cambria Math" panose="02040503050406030204" pitchFamily="18" charset="0"/>
                        </a:rPr>
                        <m:t>𝑎𝑟𝑒</m:t>
                      </m:r>
                      <m:r>
                        <a:rPr lang="en-US" sz="1800" i="1" smtClean="0">
                          <a:latin typeface="Cambria Math" panose="02040503050406030204" pitchFamily="18" charset="0"/>
                        </a:rPr>
                        <m:t> </m:t>
                      </m:r>
                      <m:r>
                        <a:rPr lang="en-US" sz="1800" i="1" smtClean="0">
                          <a:latin typeface="Cambria Math" panose="02040503050406030204" pitchFamily="18" charset="0"/>
                        </a:rPr>
                        <m:t>𝑡h𝑒</m:t>
                      </m:r>
                      <m:r>
                        <a:rPr lang="en-US" sz="1800" i="1" smtClean="0">
                          <a:latin typeface="Cambria Math" panose="02040503050406030204" pitchFamily="18" charset="0"/>
                        </a:rPr>
                        <m:t> </m:t>
                      </m:r>
                      <m:r>
                        <a:rPr lang="en-US" sz="1800" i="1" smtClean="0">
                          <a:latin typeface="Cambria Math" panose="02040503050406030204" pitchFamily="18" charset="0"/>
                        </a:rPr>
                        <m:t>𝑎𝑛𝑔𝑢𝑙𝑎𝑟</m:t>
                      </m:r>
                      <m:r>
                        <a:rPr lang="en-US" sz="1800" i="1" smtClean="0">
                          <a:latin typeface="Cambria Math" panose="02040503050406030204" pitchFamily="18" charset="0"/>
                        </a:rPr>
                        <m:t> </m:t>
                      </m:r>
                      <m:r>
                        <a:rPr lang="en-US" sz="1800" i="1" smtClean="0">
                          <a:latin typeface="Cambria Math" panose="02040503050406030204" pitchFamily="18" charset="0"/>
                        </a:rPr>
                        <m:t>𝑟𝑎𝑡𝑒𝑠</m:t>
                      </m:r>
                      <m:r>
                        <a:rPr lang="en-US" sz="1800" i="1" smtClean="0">
                          <a:latin typeface="Cambria Math" panose="02040503050406030204" pitchFamily="18" charset="0"/>
                        </a:rPr>
                        <m:t> </m:t>
                      </m:r>
                      <m:r>
                        <a:rPr lang="en-US" sz="1800" i="1" smtClean="0">
                          <a:latin typeface="Cambria Math" panose="02040503050406030204" pitchFamily="18" charset="0"/>
                        </a:rPr>
                        <m:t>𝑖𝑛</m:t>
                      </m:r>
                      <m:r>
                        <a:rPr lang="en-US" sz="1800" i="1" smtClean="0">
                          <a:latin typeface="Cambria Math" panose="02040503050406030204" pitchFamily="18" charset="0"/>
                        </a:rPr>
                        <m:t> </m:t>
                      </m:r>
                      <m:r>
                        <a:rPr lang="en-US" sz="1800" i="1" smtClean="0">
                          <a:latin typeface="Cambria Math" panose="02040503050406030204" pitchFamily="18" charset="0"/>
                        </a:rPr>
                        <m:t>𝑡h𝑒</m:t>
                      </m:r>
                    </m:oMath>
                  </m:oMathPara>
                </a14:m>
                <a:endParaRPr lang="en-US" sz="18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𝑏𝑜𝑑𝑦</m:t>
                      </m:r>
                      <m:r>
                        <a:rPr lang="en-US" sz="1800" i="1">
                          <a:latin typeface="Cambria Math" panose="02040503050406030204" pitchFamily="18" charset="0"/>
                        </a:rPr>
                        <m:t> </m:t>
                      </m:r>
                      <m:r>
                        <a:rPr lang="en-US" sz="1800" i="1">
                          <a:latin typeface="Cambria Math" panose="02040503050406030204" pitchFamily="18" charset="0"/>
                        </a:rPr>
                        <m:t>𝑎𝑥𝑒𝑠</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𝐽𝑥𝑥</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𝐽𝑦𝑦</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𝐽𝑧𝑧</m:t>
                      </m:r>
                      <m:r>
                        <a:rPr lang="en-US" sz="1800" i="1" smtClean="0">
                          <a:solidFill>
                            <a:srgbClr val="FF0000"/>
                          </a:solidFill>
                          <a:latin typeface="Cambria Math" panose="02040503050406030204" pitchFamily="18" charset="0"/>
                        </a:rPr>
                        <m:t> </m:t>
                      </m:r>
                      <m:r>
                        <a:rPr lang="en-US" sz="1800" i="1">
                          <a:latin typeface="Cambria Math" panose="02040503050406030204" pitchFamily="18" charset="0"/>
                        </a:rPr>
                        <m:t>𝑎𝑟𝑒</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𝑚𝑜𝑚𝑒𝑛𝑡𝑠</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m:t>
                      </m:r>
                      <m:r>
                        <a:rPr lang="en-US" sz="1800" i="1">
                          <a:latin typeface="Cambria Math" panose="02040503050406030204" pitchFamily="18" charset="0"/>
                        </a:rPr>
                        <m:t>𝑖𝑛𝑒𝑟𝑡𝑖𝑎</m:t>
                      </m:r>
                      <m:r>
                        <a:rPr lang="en-US" sz="1800" i="1">
                          <a:latin typeface="Cambria Math" panose="02040503050406030204" pitchFamily="18" charset="0"/>
                        </a:rPr>
                        <m:t>, </m:t>
                      </m:r>
                      <m:r>
                        <a:rPr lang="en-US" sz="1800" i="1">
                          <a:latin typeface="Cambria Math" panose="02040503050406030204" pitchFamily="18" charset="0"/>
                        </a:rPr>
                        <m:t>𝑎𝑛𝑑</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𝜏</m:t>
                      </m:r>
                      <m:r>
                        <a:rPr lang="en-US" sz="1800" i="1" smtClean="0">
                          <a:solidFill>
                            <a:srgbClr val="FF0000"/>
                          </a:solidFill>
                          <a:latin typeface="Cambria Math" panose="02040503050406030204" pitchFamily="18" charset="0"/>
                        </a:rPr>
                        <m:t>𝑟</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𝜏</m:t>
                      </m:r>
                      <m:r>
                        <a:rPr lang="en-US" sz="1800" i="1" smtClean="0">
                          <a:solidFill>
                            <a:srgbClr val="FF0000"/>
                          </a:solidFill>
                          <a:latin typeface="Cambria Math" panose="02040503050406030204" pitchFamily="18" charset="0"/>
                        </a:rPr>
                        <m:t>𝑝</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𝜏</m:t>
                      </m:r>
                      <m:r>
                        <a:rPr lang="en-US" sz="1800" i="1" smtClean="0">
                          <a:solidFill>
                            <a:srgbClr val="FF0000"/>
                          </a:solidFill>
                          <a:latin typeface="Cambria Math" panose="02040503050406030204" pitchFamily="18" charset="0"/>
                        </a:rPr>
                        <m:t>𝑦</m:t>
                      </m:r>
                      <m:r>
                        <a:rPr lang="en-US" sz="1800" i="1" smtClean="0">
                          <a:solidFill>
                            <a:srgbClr val="FF0000"/>
                          </a:solidFill>
                          <a:latin typeface="Cambria Math" panose="02040503050406030204" pitchFamily="18" charset="0"/>
                        </a:rPr>
                        <m:t> </m:t>
                      </m:r>
                      <m:r>
                        <a:rPr lang="en-US" sz="1800" i="1">
                          <a:latin typeface="Cambria Math" panose="02040503050406030204" pitchFamily="18" charset="0"/>
                        </a:rPr>
                        <m:t>𝑎𝑟𝑒</m:t>
                      </m:r>
                      <m:r>
                        <a:rPr lang="en-US" sz="1800" i="1">
                          <a:latin typeface="Cambria Math" panose="02040503050406030204" pitchFamily="18" charset="0"/>
                        </a:rPr>
                        <m:t> </m:t>
                      </m:r>
                      <m:r>
                        <a:rPr lang="en-US" sz="1800" i="1">
                          <a:latin typeface="Cambria Math" panose="02040503050406030204" pitchFamily="18" charset="0"/>
                        </a:rPr>
                        <m:t>𝑡h𝑒</m:t>
                      </m:r>
                    </m:oMath>
                  </m:oMathPara>
                </a14:m>
                <a:endParaRPr lang="en-US" sz="18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𝑡𝑜𝑟𝑞𝑢𝑒𝑠</m:t>
                      </m:r>
                      <m:r>
                        <a:rPr lang="en-US" sz="1800" i="1">
                          <a:latin typeface="Cambria Math" panose="02040503050406030204" pitchFamily="18" charset="0"/>
                        </a:rPr>
                        <m:t> </m:t>
                      </m:r>
                      <m:r>
                        <a:rPr lang="en-US" sz="1800" i="1">
                          <a:latin typeface="Cambria Math" panose="02040503050406030204" pitchFamily="18" charset="0"/>
                        </a:rPr>
                        <m:t>𝑎𝑐𝑡𝑖𝑛𝑔</m:t>
                      </m:r>
                      <m:r>
                        <a:rPr lang="en-US" sz="1800" i="1">
                          <a:latin typeface="Cambria Math" panose="02040503050406030204" pitchFamily="18" charset="0"/>
                        </a:rPr>
                        <m:t> </m:t>
                      </m:r>
                      <m:r>
                        <a:rPr lang="en-US" sz="1800" i="1">
                          <a:latin typeface="Cambria Math" panose="02040503050406030204" pitchFamily="18" charset="0"/>
                        </a:rPr>
                        <m:t>𝑜𝑛</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𝑟𝑜𝑙𝑙</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𝑝𝑖𝑡𝑐h</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𝑎𝑛𝑑</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𝑦𝑎𝑤</m:t>
                      </m:r>
                      <m:r>
                        <a:rPr lang="en-US" sz="1800" i="1" smtClean="0">
                          <a:solidFill>
                            <a:srgbClr val="FF0000"/>
                          </a:solidFill>
                          <a:latin typeface="Cambria Math" panose="02040503050406030204" pitchFamily="18" charset="0"/>
                        </a:rPr>
                        <m:t> </m:t>
                      </m:r>
                      <m:r>
                        <a:rPr lang="en-US" sz="1800" i="1">
                          <a:latin typeface="Cambria Math" panose="02040503050406030204" pitchFamily="18" charset="0"/>
                        </a:rPr>
                        <m:t>𝑎𝑥𝑒𝑠</m:t>
                      </m:r>
                      <m:r>
                        <a:rPr lang="en-US" sz="1800" i="1">
                          <a:latin typeface="Cambria Math" panose="02040503050406030204" pitchFamily="18" charset="0"/>
                        </a:rPr>
                        <m:t>, </m:t>
                      </m:r>
                      <m:r>
                        <a:rPr lang="en-US" sz="1800" i="1">
                          <a:latin typeface="Cambria Math" panose="02040503050406030204" pitchFamily="18" charset="0"/>
                        </a:rPr>
                        <m:t>𝑟𝑒𝑠𝑝𝑒𝑐𝑡𝑖𝑣𝑒𝑙𝑦</m:t>
                      </m:r>
                      <m:r>
                        <a:rPr lang="en-US" sz="1800" b="0" i="1" smtClean="0">
                          <a:latin typeface="Cambria Math" panose="02040503050406030204" pitchFamily="18" charset="0"/>
                        </a:rPr>
                        <m:t>. </m:t>
                      </m:r>
                    </m:oMath>
                  </m:oMathPara>
                </a14:m>
                <a:endParaRPr lang="en-US" sz="1800" b="0" i="1" dirty="0">
                  <a:latin typeface="Cambria Math" panose="02040503050406030204" pitchFamily="18" charset="0"/>
                </a:endParaRPr>
              </a:p>
            </p:txBody>
          </p:sp>
        </mc:Choice>
        <mc:Fallback xmlns="">
          <p:sp>
            <p:nvSpPr>
              <p:cNvPr id="16" name="TextBox 15">
                <a:extLst>
                  <a:ext uri="{FF2B5EF4-FFF2-40B4-BE49-F238E27FC236}">
                    <a16:creationId xmlns:a16="http://schemas.microsoft.com/office/drawing/2014/main" id="{260E5BAA-0731-4122-9FCA-D00FFBA40D80}"/>
                  </a:ext>
                </a:extLst>
              </p:cNvPr>
              <p:cNvSpPr txBox="1">
                <a:spLocks noRot="1" noChangeAspect="1" noMove="1" noResize="1" noEditPoints="1" noAdjustHandles="1" noChangeArrowheads="1" noChangeShapeType="1" noTextEdit="1"/>
              </p:cNvSpPr>
              <p:nvPr/>
            </p:nvSpPr>
            <p:spPr>
              <a:xfrm>
                <a:off x="685800" y="5057043"/>
                <a:ext cx="7639482" cy="923330"/>
              </a:xfrm>
              <a:prstGeom prst="rect">
                <a:avLst/>
              </a:prstGeom>
              <a:blipFill>
                <a:blip r:embed="rId9"/>
                <a:stretch>
                  <a:fillRect l="-239" b="-5298"/>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F2B5DE19-28FD-4805-BAC8-FE622E61F7EC}"/>
              </a:ext>
            </a:extLst>
          </p:cNvPr>
          <p:cNvPicPr>
            <a:picLocks noChangeAspect="1"/>
          </p:cNvPicPr>
          <p:nvPr/>
        </p:nvPicPr>
        <p:blipFill>
          <a:blip r:embed="rId10" cstate="print">
            <a:extLst>
              <a:ext uri="{BEBA8EAE-BF5A-486C-A8C5-ECC9F3942E4B}">
                <a14:imgProps xmlns:a14="http://schemas.microsoft.com/office/drawing/2010/main">
                  <a14:imgLayer r:embed="rId11">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724400" y="2871055"/>
            <a:ext cx="1298864" cy="1333500"/>
          </a:xfrm>
          <a:prstGeom prst="rect">
            <a:avLst/>
          </a:prstGeom>
        </p:spPr>
      </p:pic>
      <p:pic>
        <p:nvPicPr>
          <p:cNvPr id="13" name="Picture 12">
            <a:extLst>
              <a:ext uri="{FF2B5EF4-FFF2-40B4-BE49-F238E27FC236}">
                <a16:creationId xmlns:a16="http://schemas.microsoft.com/office/drawing/2014/main" id="{4258123B-EEA1-40CE-9952-E0ABA46D8194}"/>
              </a:ext>
            </a:extLst>
          </p:cNvPr>
          <p:cNvPicPr>
            <a:picLocks noChangeAspect="1"/>
          </p:cNvPicPr>
          <p:nvPr/>
        </p:nvPicPr>
        <p:blipFill>
          <a:blip r:embed="rId12">
            <a:extLst>
              <a:ext uri="{BEBA8EAE-BF5A-486C-A8C5-ECC9F3942E4B}">
                <a14:imgProps xmlns:a14="http://schemas.microsoft.com/office/drawing/2010/main">
                  <a14:imgLayer r:embed="rId13">
                    <a14:imgEffect>
                      <a14:colorTemperature colorTemp="11200"/>
                    </a14:imgEffect>
                  </a14:imgLayer>
                </a14:imgProps>
              </a:ext>
            </a:extLst>
          </a:blip>
          <a:stretch>
            <a:fillRect/>
          </a:stretch>
        </p:blipFill>
        <p:spPr>
          <a:xfrm>
            <a:off x="1818416" y="2470664"/>
            <a:ext cx="2753584" cy="2274700"/>
          </a:xfrm>
          <a:prstGeom prst="rect">
            <a:avLst/>
          </a:prstGeom>
        </p:spPr>
      </p:pic>
    </p:spTree>
    <p:extLst>
      <p:ext uri="{BB962C8B-B14F-4D97-AF65-F5344CB8AC3E}">
        <p14:creationId xmlns:p14="http://schemas.microsoft.com/office/powerpoint/2010/main" val="386101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171"/>
                                        </p:tgtEl>
                                        <p:attrNameLst>
                                          <p:attrName>style.visibility</p:attrName>
                                        </p:attrNameLst>
                                      </p:cBhvr>
                                      <p:to>
                                        <p:strVal val="visible"/>
                                      </p:to>
                                    </p:set>
                                    <p:anim calcmode="lin" valueType="num">
                                      <p:cBhvr>
                                        <p:cTn id="12" dur="500" fill="hold"/>
                                        <p:tgtEl>
                                          <p:spTgt spid="6171"/>
                                        </p:tgtEl>
                                        <p:attrNameLst>
                                          <p:attrName>ppt_w</p:attrName>
                                        </p:attrNameLst>
                                      </p:cBhvr>
                                      <p:tavLst>
                                        <p:tav tm="0">
                                          <p:val>
                                            <p:fltVal val="0"/>
                                          </p:val>
                                        </p:tav>
                                        <p:tav tm="100000">
                                          <p:val>
                                            <p:strVal val="#ppt_w"/>
                                          </p:val>
                                        </p:tav>
                                      </p:tavLst>
                                    </p:anim>
                                    <p:anim calcmode="lin" valueType="num">
                                      <p:cBhvr>
                                        <p:cTn id="13" dur="500" fill="hold"/>
                                        <p:tgtEl>
                                          <p:spTgt spid="6171"/>
                                        </p:tgtEl>
                                        <p:attrNameLst>
                                          <p:attrName>ppt_h</p:attrName>
                                        </p:attrNameLst>
                                      </p:cBhvr>
                                      <p:tavLst>
                                        <p:tav tm="0">
                                          <p:val>
                                            <p:fltVal val="0"/>
                                          </p:val>
                                        </p:tav>
                                        <p:tav tm="100000">
                                          <p:val>
                                            <p:strVal val="#ppt_h"/>
                                          </p:val>
                                        </p:tav>
                                      </p:tavLst>
                                    </p:anim>
                                    <p:animEffect transition="in" filter="fade">
                                      <p:cBhvr>
                                        <p:cTn id="14" dur="500"/>
                                        <p:tgtEl>
                                          <p:spTgt spid="6171"/>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1"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02" y="-14288"/>
            <a:ext cx="9155113" cy="6872288"/>
          </a:xfrm>
          <a:prstGeom prst="rect">
            <a:avLst/>
          </a:prstGeom>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Regulator</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B5C9076E-DF97-4A98-ABBB-CE055113A2EB}"/>
                  </a:ext>
                </a:extLst>
              </p:cNvPr>
              <p:cNvSpPr txBox="1"/>
              <p:nvPr/>
            </p:nvSpPr>
            <p:spPr>
              <a:xfrm>
                <a:off x="685800" y="1488084"/>
                <a:ext cx="7639482" cy="64633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𝐿𝑒𝑡</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𝑉𝑓</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𝑉𝑏</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𝑉𝑟</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𝑉𝑙</m:t>
                      </m:r>
                      <m:r>
                        <a:rPr lang="en-US" sz="1800" i="1" smtClean="0">
                          <a:solidFill>
                            <a:srgbClr val="FF0000"/>
                          </a:solidFill>
                          <a:latin typeface="Cambria Math" panose="02040503050406030204" pitchFamily="18" charset="0"/>
                        </a:rPr>
                        <m:t> </m:t>
                      </m:r>
                      <m:r>
                        <a:rPr lang="en-US" sz="1800" i="1">
                          <a:latin typeface="Cambria Math" panose="02040503050406030204" pitchFamily="18" charset="0"/>
                        </a:rPr>
                        <m:t>𝑏𝑒</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𝑐𝑜𝑟𝑟𝑒𝑠𝑝𝑜𝑛𝑑𝑖𝑛𝑔</m:t>
                      </m:r>
                      <m:r>
                        <a:rPr lang="en-US" sz="1800" i="1">
                          <a:latin typeface="Cambria Math" panose="02040503050406030204" pitchFamily="18" charset="0"/>
                        </a:rPr>
                        <m:t> </m:t>
                      </m:r>
                      <m:r>
                        <a:rPr lang="en-US" sz="1800" i="1">
                          <a:latin typeface="Cambria Math" panose="02040503050406030204" pitchFamily="18" charset="0"/>
                        </a:rPr>
                        <m:t>𝑣𝑜𝑙𝑡𝑎𝑔𝑒𝑠</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𝑓𝑟𝑜𝑛𝑡</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𝑏𝑎𝑐𝑘</m:t>
                      </m:r>
                      <m:r>
                        <a:rPr lang="en-US" sz="1800" i="1" smtClean="0">
                          <a:solidFill>
                            <a:srgbClr val="FF0000"/>
                          </a:solidFill>
                          <a:latin typeface="Cambria Math" panose="02040503050406030204" pitchFamily="18" charset="0"/>
                        </a:rPr>
                        <m:t>, </m:t>
                      </m:r>
                      <m:r>
                        <a:rPr lang="en-US" sz="1800" i="1" smtClean="0">
                          <a:solidFill>
                            <a:srgbClr val="FF0000"/>
                          </a:solidFill>
                          <a:latin typeface="Cambria Math" panose="02040503050406030204" pitchFamily="18" charset="0"/>
                        </a:rPr>
                        <m:t>𝑟𝑖𝑔h𝑡</m:t>
                      </m:r>
                      <m:r>
                        <a:rPr lang="en-US" sz="1800" i="1" smtClean="0">
                          <a:solidFill>
                            <a:srgbClr val="FF0000"/>
                          </a:solidFill>
                          <a:latin typeface="Cambria Math" panose="02040503050406030204" pitchFamily="18" charset="0"/>
                        </a:rPr>
                        <m:t>, </m:t>
                      </m:r>
                    </m:oMath>
                  </m:oMathPara>
                </a14:m>
                <a:endParaRPr lang="en-US" sz="1800" i="1" dirty="0">
                  <a:solidFill>
                    <a:srgbClr val="FF0000"/>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800" i="1">
                          <a:solidFill>
                            <a:srgbClr val="FF0000"/>
                          </a:solidFill>
                          <a:latin typeface="Cambria Math" panose="02040503050406030204" pitchFamily="18" charset="0"/>
                        </a:rPr>
                        <m:t>𝑎𝑛𝑑</m:t>
                      </m:r>
                      <m:r>
                        <a:rPr lang="en-US" sz="1800" i="1">
                          <a:solidFill>
                            <a:srgbClr val="FF0000"/>
                          </a:solidFill>
                          <a:latin typeface="Cambria Math" panose="02040503050406030204" pitchFamily="18" charset="0"/>
                        </a:rPr>
                        <m:t> </m:t>
                      </m:r>
                      <m:r>
                        <a:rPr lang="en-US" sz="1800" i="1">
                          <a:solidFill>
                            <a:srgbClr val="FF0000"/>
                          </a:solidFill>
                          <a:latin typeface="Cambria Math" panose="02040503050406030204" pitchFamily="18" charset="0"/>
                        </a:rPr>
                        <m:t>𝑙𝑒𝑓𝑡</m:t>
                      </m:r>
                      <m:r>
                        <a:rPr lang="en-US" sz="1800" i="1">
                          <a:solidFill>
                            <a:srgbClr val="FF0000"/>
                          </a:solidFill>
                          <a:latin typeface="Cambria Math" panose="02040503050406030204" pitchFamily="18" charset="0"/>
                        </a:rPr>
                        <m:t> </m:t>
                      </m:r>
                      <m:r>
                        <a:rPr lang="en-US" sz="1800" i="1">
                          <a:solidFill>
                            <a:srgbClr val="FF0000"/>
                          </a:solidFill>
                          <a:latin typeface="Cambria Math" panose="02040503050406030204" pitchFamily="18" charset="0"/>
                        </a:rPr>
                        <m:t>𝑚𝑜𝑡𝑜𝑟𝑠</m:t>
                      </m:r>
                      <m:r>
                        <a:rPr lang="en-US" sz="1800" i="1">
                          <a:latin typeface="Cambria Math" panose="02040503050406030204" pitchFamily="18" charset="0"/>
                        </a:rPr>
                        <m:t>. </m:t>
                      </m:r>
                      <m:r>
                        <a:rPr lang="en-US" sz="1800" i="1">
                          <a:latin typeface="Cambria Math" panose="02040503050406030204" pitchFamily="18" charset="0"/>
                        </a:rPr>
                        <m:t>𝑇h𝑒</m:t>
                      </m:r>
                      <m:r>
                        <a:rPr lang="en-US" sz="1800" i="1">
                          <a:latin typeface="Cambria Math" panose="02040503050406030204" pitchFamily="18" charset="0"/>
                        </a:rPr>
                        <m:t> </m:t>
                      </m:r>
                      <m:r>
                        <a:rPr lang="en-US" sz="1800" i="1">
                          <a:latin typeface="Cambria Math" panose="02040503050406030204" pitchFamily="18" charset="0"/>
                        </a:rPr>
                        <m:t>𝑡𝑜𝑟𝑞𝑢𝑒𝑠</m:t>
                      </m:r>
                      <m:r>
                        <a:rPr lang="en-US" sz="1800" i="1">
                          <a:latin typeface="Cambria Math" panose="02040503050406030204" pitchFamily="18" charset="0"/>
                        </a:rPr>
                        <m:t> </m:t>
                      </m:r>
                      <m:r>
                        <a:rPr lang="en-US" sz="1800" i="1">
                          <a:latin typeface="Cambria Math" panose="02040503050406030204" pitchFamily="18" charset="0"/>
                        </a:rPr>
                        <m:t>𝑎𝑟𝑒</m:t>
                      </m:r>
                      <m:r>
                        <a:rPr lang="en-US" sz="1800" i="1">
                          <a:latin typeface="Cambria Math" panose="02040503050406030204" pitchFamily="18" charset="0"/>
                        </a:rPr>
                        <m:t> </m:t>
                      </m:r>
                      <m:r>
                        <a:rPr lang="en-US" sz="1800" i="1">
                          <a:latin typeface="Cambria Math" panose="02040503050406030204" pitchFamily="18" charset="0"/>
                        </a:rPr>
                        <m:t>𝑔𝑖𝑣𝑒𝑛</m:t>
                      </m:r>
                      <m:r>
                        <a:rPr lang="en-US" sz="1800" i="1">
                          <a:latin typeface="Cambria Math" panose="02040503050406030204" pitchFamily="18" charset="0"/>
                        </a:rPr>
                        <m:t> </m:t>
                      </m:r>
                      <m:r>
                        <a:rPr lang="en-US" sz="1800" i="1">
                          <a:latin typeface="Cambria Math" panose="02040503050406030204" pitchFamily="18" charset="0"/>
                        </a:rPr>
                        <m:t>𝑏𝑦</m:t>
                      </m:r>
                    </m:oMath>
                  </m:oMathPara>
                </a14:m>
                <a:endParaRPr lang="en-US" sz="1800" dirty="0"/>
              </a:p>
            </p:txBody>
          </p:sp>
        </mc:Choice>
        <mc:Fallback xmlns="">
          <p:sp>
            <p:nvSpPr>
              <p:cNvPr id="17" name="TextBox 16">
                <a:extLst>
                  <a:ext uri="{FF2B5EF4-FFF2-40B4-BE49-F238E27FC236}">
                    <a16:creationId xmlns:a16="http://schemas.microsoft.com/office/drawing/2014/main" id="{B5C9076E-DF97-4A98-ABBB-CE055113A2EB}"/>
                  </a:ext>
                </a:extLst>
              </p:cNvPr>
              <p:cNvSpPr txBox="1">
                <a:spLocks noRot="1" noChangeAspect="1" noMove="1" noResize="1" noEditPoints="1" noAdjustHandles="1" noChangeArrowheads="1" noChangeShapeType="1" noTextEdit="1"/>
              </p:cNvSpPr>
              <p:nvPr/>
            </p:nvSpPr>
            <p:spPr>
              <a:xfrm>
                <a:off x="685800" y="1488084"/>
                <a:ext cx="7639482" cy="646331"/>
              </a:xfrm>
              <a:prstGeom prst="rect">
                <a:avLst/>
              </a:prstGeom>
              <a:blipFill>
                <a:blip r:embed="rId4"/>
                <a:stretch>
                  <a:fillRect b="-8491"/>
                </a:stretch>
              </a:blipFill>
            </p:spPr>
            <p:txBody>
              <a:bodyPr/>
              <a:lstStyle/>
              <a:p>
                <a:r>
                  <a:rPr lang="en-US">
                    <a:noFill/>
                  </a:rPr>
                  <a:t> </a:t>
                </a:r>
              </a:p>
            </p:txBody>
          </p:sp>
        </mc:Fallback>
      </mc:AlternateContent>
      <p:pic>
        <p:nvPicPr>
          <p:cNvPr id="18" name="Picture 17">
            <a:extLst>
              <a:ext uri="{FF2B5EF4-FFF2-40B4-BE49-F238E27FC236}">
                <a16:creationId xmlns:a16="http://schemas.microsoft.com/office/drawing/2014/main" id="{6B26D028-243C-4013-B672-22F11EB21B6A}"/>
              </a:ext>
            </a:extLst>
          </p:cNvPr>
          <p:cNvPicPr>
            <a:picLocks noChangeAspect="1"/>
          </p:cNvPicPr>
          <p:nvPr/>
        </p:nvPicPr>
        <p:blipFill>
          <a:blip r:embed="rId5">
            <a:extLst>
              <a:ext uri="{BEBA8EAE-BF5A-486C-A8C5-ECC9F3942E4B}">
                <a14:imgProps xmlns:a14="http://schemas.microsoft.com/office/drawing/2010/main">
                  <a14:imgLayer r:embed="rId6">
                    <a14:imgEffect>
                      <a14:colorTemperature colorTemp="11200"/>
                    </a14:imgEffect>
                  </a14:imgLayer>
                </a14:imgProps>
              </a:ext>
            </a:extLst>
          </a:blip>
          <a:stretch>
            <a:fillRect/>
          </a:stretch>
        </p:blipFill>
        <p:spPr>
          <a:xfrm>
            <a:off x="2895600" y="2298055"/>
            <a:ext cx="2514600" cy="940037"/>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BFF7D61B-667D-4358-A3E2-25D111FCB44F}"/>
                  </a:ext>
                </a:extLst>
              </p:cNvPr>
              <p:cNvSpPr txBox="1"/>
              <p:nvPr/>
            </p:nvSpPr>
            <p:spPr>
              <a:xfrm>
                <a:off x="651164" y="3424535"/>
                <a:ext cx="8111836" cy="92333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800" i="1" smtClean="0">
                          <a:latin typeface="Cambria Math" panose="02040503050406030204" pitchFamily="18" charset="0"/>
                        </a:rPr>
                        <m:t>𝑤h𝑒𝑟𝑒</m:t>
                      </m:r>
                      <m:r>
                        <a:rPr lang="en-US" sz="1800" i="1" smtClean="0">
                          <a:latin typeface="Cambria Math" panose="02040503050406030204" pitchFamily="18" charset="0"/>
                        </a:rPr>
                        <m:t> </m:t>
                      </m:r>
                      <m:r>
                        <a:rPr lang="en-US" sz="1800" i="1" smtClean="0">
                          <a:solidFill>
                            <a:srgbClr val="FF0000"/>
                          </a:solidFill>
                          <a:latin typeface="Cambria Math" panose="02040503050406030204" pitchFamily="18" charset="0"/>
                        </a:rPr>
                        <m:t>𝐾𝑓</m:t>
                      </m:r>
                      <m:r>
                        <a:rPr lang="en-US" sz="1800" i="1" smtClean="0">
                          <a:latin typeface="Cambria Math" panose="02040503050406030204" pitchFamily="18" charset="0"/>
                        </a:rPr>
                        <m:t> </m:t>
                      </m:r>
                      <m:r>
                        <a:rPr lang="en-US" sz="1800" i="1" smtClean="0">
                          <a:latin typeface="Cambria Math" panose="02040503050406030204" pitchFamily="18" charset="0"/>
                        </a:rPr>
                        <m:t>𝑖𝑠</m:t>
                      </m:r>
                      <m:r>
                        <a:rPr lang="en-US" sz="1800" i="1" smtClean="0">
                          <a:latin typeface="Cambria Math" panose="02040503050406030204" pitchFamily="18" charset="0"/>
                        </a:rPr>
                        <m:t> </m:t>
                      </m:r>
                      <m:r>
                        <a:rPr lang="en-US" sz="1800" i="1" smtClean="0">
                          <a:latin typeface="Cambria Math" panose="02040503050406030204" pitchFamily="18" charset="0"/>
                        </a:rPr>
                        <m:t>𝑡h𝑒</m:t>
                      </m:r>
                      <m:r>
                        <a:rPr lang="en-US" sz="1800" i="1" smtClean="0">
                          <a:latin typeface="Cambria Math" panose="02040503050406030204" pitchFamily="18" charset="0"/>
                        </a:rPr>
                        <m:t> </m:t>
                      </m:r>
                      <m:r>
                        <a:rPr lang="en-US" sz="1800" i="1" smtClean="0">
                          <a:latin typeface="Cambria Math" panose="02040503050406030204" pitchFamily="18" charset="0"/>
                        </a:rPr>
                        <m:t>𝑡h𝑟𝑢𝑠𝑡</m:t>
                      </m:r>
                      <m:r>
                        <a:rPr lang="en-US" sz="1800" i="1" smtClean="0">
                          <a:latin typeface="Cambria Math" panose="02040503050406030204" pitchFamily="18" charset="0"/>
                        </a:rPr>
                        <m:t>−</m:t>
                      </m:r>
                      <m:r>
                        <a:rPr lang="en-US" sz="1800" i="1" smtClean="0">
                          <a:latin typeface="Cambria Math" panose="02040503050406030204" pitchFamily="18" charset="0"/>
                        </a:rPr>
                        <m:t>𝑓𝑜𝑟𝑐𝑒</m:t>
                      </m:r>
                      <m:r>
                        <a:rPr lang="en-US" sz="1800" i="1" smtClean="0">
                          <a:latin typeface="Cambria Math" panose="02040503050406030204" pitchFamily="18" charset="0"/>
                        </a:rPr>
                        <m:t> </m:t>
                      </m:r>
                      <m:r>
                        <a:rPr lang="en-US" sz="1800" i="1" smtClean="0">
                          <a:latin typeface="Cambria Math" panose="02040503050406030204" pitchFamily="18" charset="0"/>
                        </a:rPr>
                        <m:t>𝑐𝑜𝑛𝑠𝑡𝑎𝑛𝑡</m:t>
                      </m:r>
                      <m:r>
                        <a:rPr lang="en-US" sz="1800" i="1" smtClean="0">
                          <a:latin typeface="Cambria Math" panose="02040503050406030204" pitchFamily="18" charset="0"/>
                        </a:rPr>
                        <m:t>, </m:t>
                      </m:r>
                      <m:r>
                        <a:rPr lang="en-US" sz="1800" i="1" smtClean="0">
                          <a:solidFill>
                            <a:srgbClr val="FF0000"/>
                          </a:solidFill>
                          <a:latin typeface="Cambria Math" panose="02040503050406030204" pitchFamily="18" charset="0"/>
                        </a:rPr>
                        <m:t>𝐾𝑡</m:t>
                      </m:r>
                      <m:r>
                        <a:rPr lang="en-US" sz="1800" i="1" smtClean="0">
                          <a:solidFill>
                            <a:srgbClr val="FF0000"/>
                          </a:solidFill>
                          <a:latin typeface="Cambria Math" panose="02040503050406030204" pitchFamily="18" charset="0"/>
                        </a:rPr>
                        <m:t> </m:t>
                      </m:r>
                      <m:r>
                        <a:rPr lang="en-US" sz="1800" i="1" smtClean="0">
                          <a:latin typeface="Cambria Math" panose="02040503050406030204" pitchFamily="18" charset="0"/>
                        </a:rPr>
                        <m:t>𝑖𝑠</m:t>
                      </m:r>
                      <m:r>
                        <a:rPr lang="en-US" sz="1800" i="1" smtClean="0">
                          <a:latin typeface="Cambria Math" panose="02040503050406030204" pitchFamily="18" charset="0"/>
                        </a:rPr>
                        <m:t> </m:t>
                      </m:r>
                      <m:r>
                        <a:rPr lang="en-US" sz="1800" i="1" smtClean="0">
                          <a:latin typeface="Cambria Math" panose="02040503050406030204" pitchFamily="18" charset="0"/>
                        </a:rPr>
                        <m:t>𝑡h𝑒</m:t>
                      </m:r>
                      <m:r>
                        <a:rPr lang="en-US" sz="1800" i="1" smtClean="0">
                          <a:latin typeface="Cambria Math" panose="02040503050406030204" pitchFamily="18" charset="0"/>
                        </a:rPr>
                        <m:t> </m:t>
                      </m:r>
                      <m:r>
                        <a:rPr lang="en-US" sz="1800" i="1" smtClean="0">
                          <a:latin typeface="Cambria Math" panose="02040503050406030204" pitchFamily="18" charset="0"/>
                        </a:rPr>
                        <m:t>𝑡h𝑟𝑢𝑠𝑡</m:t>
                      </m:r>
                      <m:r>
                        <a:rPr lang="en-US" sz="1800" i="1" smtClean="0">
                          <a:latin typeface="Cambria Math" panose="02040503050406030204" pitchFamily="18" charset="0"/>
                        </a:rPr>
                        <m:t>−</m:t>
                      </m:r>
                      <m:r>
                        <a:rPr lang="en-US" sz="1800" i="1" smtClean="0">
                          <a:latin typeface="Cambria Math" panose="02040503050406030204" pitchFamily="18" charset="0"/>
                        </a:rPr>
                        <m:t>𝑡𝑜𝑟𝑞𝑢𝑒</m:t>
                      </m:r>
                      <m:r>
                        <a:rPr lang="en-US" sz="1800" i="1" smtClean="0">
                          <a:latin typeface="Cambria Math" panose="02040503050406030204" pitchFamily="18" charset="0"/>
                        </a:rPr>
                        <m:t> </m:t>
                      </m:r>
                      <m:r>
                        <a:rPr lang="en-US" sz="1800" i="1" smtClean="0">
                          <a:latin typeface="Cambria Math" panose="02040503050406030204" pitchFamily="18" charset="0"/>
                        </a:rPr>
                        <m:t>𝑐𝑜𝑛𝑠𝑡𝑎𝑛𝑡</m:t>
                      </m:r>
                      <m:r>
                        <a:rPr lang="en-US" sz="1800" i="1">
                          <a:latin typeface="Cambria Math" panose="02040503050406030204" pitchFamily="18" charset="0"/>
                        </a:rPr>
                        <m:t>,</m:t>
                      </m:r>
                    </m:oMath>
                  </m:oMathPara>
                </a14:m>
                <a:endParaRPr lang="en-US" sz="18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𝑎𝑛𝑑</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𝐿</m:t>
                      </m:r>
                      <m:r>
                        <a:rPr lang="en-US" sz="1800" i="1">
                          <a:latin typeface="Cambria Math" panose="02040503050406030204" pitchFamily="18" charset="0"/>
                        </a:rPr>
                        <m:t> </m:t>
                      </m:r>
                      <m:r>
                        <a:rPr lang="en-US" sz="1800" i="1">
                          <a:latin typeface="Cambria Math" panose="02040503050406030204" pitchFamily="18" charset="0"/>
                        </a:rPr>
                        <m:t>𝑖𝑠</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𝑑𝑖𝑠𝑡𝑎𝑛𝑐𝑒</m:t>
                      </m:r>
                      <m:r>
                        <a:rPr lang="en-US" sz="1800" i="1">
                          <a:latin typeface="Cambria Math" panose="02040503050406030204" pitchFamily="18" charset="0"/>
                        </a:rPr>
                        <m:t> </m:t>
                      </m:r>
                      <m:r>
                        <a:rPr lang="en-US" sz="1800" i="1">
                          <a:latin typeface="Cambria Math" panose="02040503050406030204" pitchFamily="18" charset="0"/>
                        </a:rPr>
                        <m:t>𝑏𝑒𝑡𝑤𝑒𝑒𝑛</m:t>
                      </m:r>
                      <m:r>
                        <a:rPr lang="en-US" sz="1800" i="1">
                          <a:latin typeface="Cambria Math" panose="02040503050406030204" pitchFamily="18" charset="0"/>
                        </a:rPr>
                        <m:t> </m:t>
                      </m:r>
                      <m:r>
                        <a:rPr lang="en-US" sz="1800" i="1">
                          <a:latin typeface="Cambria Math" panose="02040503050406030204" pitchFamily="18" charset="0"/>
                        </a:rPr>
                        <m:t>𝑒𝑎𝑐h</m:t>
                      </m:r>
                      <m:r>
                        <a:rPr lang="en-US" sz="1800" i="1">
                          <a:latin typeface="Cambria Math" panose="02040503050406030204" pitchFamily="18" charset="0"/>
                        </a:rPr>
                        <m:t> </m:t>
                      </m:r>
                      <m:r>
                        <a:rPr lang="en-US" sz="1800" i="1">
                          <a:latin typeface="Cambria Math" panose="02040503050406030204" pitchFamily="18" charset="0"/>
                        </a:rPr>
                        <m:t>𝑝𝑟𝑜𝑝𝑒𝑙𝑙𝑒𝑟</m:t>
                      </m:r>
                      <m:r>
                        <a:rPr lang="en-US" sz="1800" i="1">
                          <a:latin typeface="Cambria Math" panose="02040503050406030204" pitchFamily="18" charset="0"/>
                        </a:rPr>
                        <m:t> </m:t>
                      </m:r>
                      <m:r>
                        <a:rPr lang="en-US" sz="1800" i="1">
                          <a:latin typeface="Cambria Math" panose="02040503050406030204" pitchFamily="18" charset="0"/>
                        </a:rPr>
                        <m:t>𝑚𝑜𝑡𝑜𝑟</m:t>
                      </m:r>
                      <m:r>
                        <a:rPr lang="en-US" sz="1800" i="1">
                          <a:latin typeface="Cambria Math" panose="02040503050406030204" pitchFamily="18" charset="0"/>
                        </a:rPr>
                        <m:t> </m:t>
                      </m:r>
                      <m:r>
                        <a:rPr lang="en-US" sz="1800" i="1">
                          <a:latin typeface="Cambria Math" panose="02040503050406030204" pitchFamily="18" charset="0"/>
                        </a:rPr>
                        <m:t>𝑎𝑛𝑑</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𝑝𝑖𝑣𝑜𝑡</m:t>
                      </m:r>
                      <m:r>
                        <a:rPr lang="en-US" sz="1800" i="1">
                          <a:latin typeface="Cambria Math" panose="02040503050406030204" pitchFamily="18" charset="0"/>
                        </a:rPr>
                        <m:t> </m:t>
                      </m:r>
                      <m:r>
                        <a:rPr lang="en-US" sz="1800" i="1">
                          <a:latin typeface="Cambria Math" panose="02040503050406030204" pitchFamily="18" charset="0"/>
                        </a:rPr>
                        <m:t>𝑜𝑛</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𝑎𝑥𝑖𝑠</m:t>
                      </m:r>
                      <m:r>
                        <a:rPr lang="en-US" sz="1800" b="0" i="1" smtClean="0">
                          <a:latin typeface="Cambria Math" panose="02040503050406030204" pitchFamily="18" charset="0"/>
                        </a:rPr>
                        <m:t>.</m:t>
                      </m:r>
                    </m:oMath>
                  </m:oMathPara>
                </a14:m>
                <a:endParaRPr lang="en-US" sz="18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𝑇h𝑒</m:t>
                      </m:r>
                      <m:r>
                        <a:rPr lang="en-US" sz="1800" i="1">
                          <a:latin typeface="Cambria Math" panose="02040503050406030204" pitchFamily="18" charset="0"/>
                        </a:rPr>
                        <m:t> </m:t>
                      </m:r>
                      <m:r>
                        <a:rPr lang="en-US" sz="1800" i="1">
                          <a:latin typeface="Cambria Math" panose="02040503050406030204" pitchFamily="18" charset="0"/>
                        </a:rPr>
                        <m:t>𝑝𝑎𝑟𝑎𝑚𝑒𝑡𝑒𝑟𝑠</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3</m:t>
                      </m:r>
                      <m:r>
                        <a:rPr lang="en-US" sz="1800" i="1">
                          <a:latin typeface="Cambria Math" panose="02040503050406030204" pitchFamily="18" charset="0"/>
                        </a:rPr>
                        <m:t>𝐷</m:t>
                      </m:r>
                      <m:r>
                        <a:rPr lang="en-US" sz="1800" i="1">
                          <a:latin typeface="Cambria Math" panose="02040503050406030204" pitchFamily="18" charset="0"/>
                        </a:rPr>
                        <m:t> </m:t>
                      </m:r>
                      <m:r>
                        <a:rPr lang="en-US" sz="1800" i="1">
                          <a:latin typeface="Cambria Math" panose="02040503050406030204" pitchFamily="18" charset="0"/>
                        </a:rPr>
                        <m:t>𝐻𝑜𝑣𝑒𝑟</m:t>
                      </m:r>
                      <m:r>
                        <a:rPr lang="en-US" sz="1800" i="1">
                          <a:latin typeface="Cambria Math" panose="02040503050406030204" pitchFamily="18" charset="0"/>
                        </a:rPr>
                        <m:t> </m:t>
                      </m:r>
                      <m:r>
                        <a:rPr lang="en-US" sz="1800" i="1">
                          <a:latin typeface="Cambria Math" panose="02040503050406030204" pitchFamily="18" charset="0"/>
                        </a:rPr>
                        <m:t>𝑎𝑟𝑒</m:t>
                      </m:r>
                      <m:r>
                        <a:rPr lang="en-US" sz="1800" i="1">
                          <a:latin typeface="Cambria Math" panose="02040503050406030204" pitchFamily="18" charset="0"/>
                        </a:rPr>
                        <m:t> </m:t>
                      </m:r>
                      <m:r>
                        <a:rPr lang="en-US" sz="1800" i="1">
                          <a:latin typeface="Cambria Math" panose="02040503050406030204" pitchFamily="18" charset="0"/>
                        </a:rPr>
                        <m:t>𝑔𝑖𝑣𝑒𝑛</m:t>
                      </m:r>
                      <m:r>
                        <a:rPr lang="en-US" sz="1800" i="1">
                          <a:latin typeface="Cambria Math" panose="02040503050406030204" pitchFamily="18" charset="0"/>
                        </a:rPr>
                        <m:t> </m:t>
                      </m:r>
                      <m:r>
                        <a:rPr lang="en-US" sz="1800" i="1">
                          <a:latin typeface="Cambria Math" panose="02040503050406030204" pitchFamily="18" charset="0"/>
                        </a:rPr>
                        <m:t>𝑏𝑒𝑙𝑜𝑤</m:t>
                      </m:r>
                    </m:oMath>
                  </m:oMathPara>
                </a14:m>
                <a:endParaRPr lang="en-US" sz="1800" dirty="0"/>
              </a:p>
            </p:txBody>
          </p:sp>
        </mc:Choice>
        <mc:Fallback xmlns="">
          <p:sp>
            <p:nvSpPr>
              <p:cNvPr id="19" name="TextBox 18">
                <a:extLst>
                  <a:ext uri="{FF2B5EF4-FFF2-40B4-BE49-F238E27FC236}">
                    <a16:creationId xmlns:a16="http://schemas.microsoft.com/office/drawing/2014/main" id="{BFF7D61B-667D-4358-A3E2-25D111FCB44F}"/>
                  </a:ext>
                </a:extLst>
              </p:cNvPr>
              <p:cNvSpPr txBox="1">
                <a:spLocks noRot="1" noChangeAspect="1" noMove="1" noResize="1" noEditPoints="1" noAdjustHandles="1" noChangeArrowheads="1" noChangeShapeType="1" noTextEdit="1"/>
              </p:cNvSpPr>
              <p:nvPr/>
            </p:nvSpPr>
            <p:spPr>
              <a:xfrm>
                <a:off x="651164" y="3424535"/>
                <a:ext cx="8111836" cy="923330"/>
              </a:xfrm>
              <a:prstGeom prst="rect">
                <a:avLst/>
              </a:prstGeom>
              <a:blipFill>
                <a:blip r:embed="rId7"/>
                <a:stretch>
                  <a:fillRect b="-5298"/>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34231936-B35A-4ECD-BC68-7F00D42E4ACD}"/>
              </a:ext>
            </a:extLst>
          </p:cNvPr>
          <p:cNvPicPr>
            <a:picLocks noChangeAspect="1"/>
          </p:cNvPicPr>
          <p:nvPr/>
        </p:nvPicPr>
        <p:blipFill>
          <a:blip r:embed="rId8">
            <a:extLst>
              <a:ext uri="{BEBA8EAE-BF5A-486C-A8C5-ECC9F3942E4B}">
                <a14:imgProps xmlns:a14="http://schemas.microsoft.com/office/drawing/2010/main">
                  <a14:imgLayer r:embed="rId9">
                    <a14:imgEffect>
                      <a14:colorTemperature colorTemp="11200"/>
                    </a14:imgEffect>
                  </a14:imgLayer>
                </a14:imgProps>
              </a:ext>
            </a:extLst>
          </a:blip>
          <a:stretch>
            <a:fillRect/>
          </a:stretch>
        </p:blipFill>
        <p:spPr>
          <a:xfrm>
            <a:off x="2362200" y="4471384"/>
            <a:ext cx="3957638" cy="1567118"/>
          </a:xfrm>
          <a:prstGeom prst="rect">
            <a:avLst/>
          </a:prstGeom>
        </p:spPr>
      </p:pic>
    </p:spTree>
    <p:extLst>
      <p:ext uri="{BB962C8B-B14F-4D97-AF65-F5344CB8AC3E}">
        <p14:creationId xmlns:p14="http://schemas.microsoft.com/office/powerpoint/2010/main" val="1988593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par>
                                <p:cTn id="8" presetID="6" presetClass="entr" presetSubtype="16"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circle(in)">
                                      <p:cBhvr>
                                        <p:cTn id="10" dur="20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53" presetClass="entr" presetSubtype="1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19204"/>
            <a:ext cx="9155113" cy="6872288"/>
          </a:xfrm>
          <a:prstGeom prst="rect">
            <a:avLst/>
          </a:prstGeom>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Regulator</a:t>
            </a:r>
          </a:p>
        </p:txBody>
      </p:sp>
      <p:sp>
        <p:nvSpPr>
          <p:cNvPr id="31" name="Rectangle 30"/>
          <p:cNvSpPr/>
          <p:nvPr/>
        </p:nvSpPr>
        <p:spPr>
          <a:xfrm>
            <a:off x="678426" y="1555260"/>
            <a:ext cx="3360174" cy="369332"/>
          </a:xfrm>
          <a:prstGeom prst="rect">
            <a:avLst/>
          </a:prstGeom>
        </p:spPr>
        <p:txBody>
          <a:bodyPr wrap="square">
            <a:spAutoFit/>
          </a:bodyPr>
          <a:lstStyle/>
          <a:p>
            <a:r>
              <a:rPr lang="en-US" sz="1800" b="1" dirty="0"/>
              <a:t>SDC Model 3 DOF HOVER</a:t>
            </a:r>
          </a:p>
        </p:txBody>
      </p:sp>
      <mc:AlternateContent xmlns:mc="http://schemas.openxmlformats.org/markup-compatibility/2006" xmlns:a14="http://schemas.microsoft.com/office/drawing/2010/main">
        <mc:Choice Requires="a14">
          <p:sp>
            <p:nvSpPr>
              <p:cNvPr id="6171" name="TextBox 6170">
                <a:extLst>
                  <a:ext uri="{FF2B5EF4-FFF2-40B4-BE49-F238E27FC236}">
                    <a16:creationId xmlns:a16="http://schemas.microsoft.com/office/drawing/2014/main" id="{370014EE-D8A3-4800-BC74-7F2D2823971C}"/>
                  </a:ext>
                </a:extLst>
              </p:cNvPr>
              <p:cNvSpPr txBox="1"/>
              <p:nvPr/>
            </p:nvSpPr>
            <p:spPr>
              <a:xfrm>
                <a:off x="685800" y="2032052"/>
                <a:ext cx="7162800" cy="639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𝐷𝑒</m:t>
                      </m:r>
                      <m:r>
                        <a:rPr lang="en-US" sz="1800" i="1" smtClean="0">
                          <a:latin typeface="Cambria Math" panose="02040503050406030204" pitchFamily="18" charset="0"/>
                        </a:rPr>
                        <m:t>ﬁ</m:t>
                      </m:r>
                      <m:r>
                        <a:rPr lang="en-US" sz="1800" i="1" smtClean="0">
                          <a:latin typeface="Cambria Math" panose="02040503050406030204" pitchFamily="18" charset="0"/>
                        </a:rPr>
                        <m:t>𝑛𝑒</m:t>
                      </m:r>
                      <m:r>
                        <a:rPr lang="en-US" sz="1800" i="1" smtClean="0">
                          <a:latin typeface="Cambria Math" panose="02040503050406030204" pitchFamily="18" charset="0"/>
                        </a:rPr>
                        <m:t> </m:t>
                      </m:r>
                      <m:r>
                        <a:rPr lang="en-US" sz="1800" i="1" smtClean="0">
                          <a:latin typeface="Cambria Math" panose="02040503050406030204" pitchFamily="18" charset="0"/>
                        </a:rPr>
                        <m:t>𝑡h𝑒</m:t>
                      </m:r>
                      <m:r>
                        <a:rPr lang="en-US" sz="1800" i="1" smtClean="0">
                          <a:latin typeface="Cambria Math" panose="02040503050406030204" pitchFamily="18" charset="0"/>
                        </a:rPr>
                        <m:t> </m:t>
                      </m:r>
                      <m:r>
                        <a:rPr lang="en-US" sz="1800" i="1" smtClean="0">
                          <a:latin typeface="Cambria Math" panose="02040503050406030204" pitchFamily="18" charset="0"/>
                        </a:rPr>
                        <m:t>𝑠𝑡𝑎𝑡𝑒</m:t>
                      </m:r>
                      <m:r>
                        <a:rPr lang="en-US" sz="1800" i="1" smtClean="0">
                          <a:latin typeface="Cambria Math" panose="02040503050406030204" pitchFamily="18" charset="0"/>
                        </a:rPr>
                        <m:t> </m:t>
                      </m:r>
                      <m:r>
                        <a:rPr lang="en-US" sz="1800" i="1" smtClean="0">
                          <a:latin typeface="Cambria Math" panose="02040503050406030204" pitchFamily="18" charset="0"/>
                        </a:rPr>
                        <m:t>𝑣𝑒𝑐𝑡𝑜𝑟</m:t>
                      </m:r>
                      <m:r>
                        <a:rPr lang="en-US" sz="1800" i="1" smtClean="0">
                          <a:latin typeface="Cambria Math" panose="02040503050406030204" pitchFamily="18" charset="0"/>
                        </a:rPr>
                        <m:t> </m:t>
                      </m:r>
                      <m:r>
                        <a:rPr lang="en-US" sz="1800" i="1" smtClean="0">
                          <a:latin typeface="Cambria Math" panose="02040503050406030204" pitchFamily="18" charset="0"/>
                        </a:rPr>
                        <m:t>𝑥</m:t>
                      </m:r>
                      <m:r>
                        <a:rPr lang="en-US" sz="1800" i="1" smtClean="0">
                          <a:latin typeface="Cambria Math" panose="02040503050406030204" pitchFamily="18" charset="0"/>
                        </a:rPr>
                        <m:t>=                          </m:t>
                      </m:r>
                      <m:r>
                        <a:rPr lang="en-US" sz="1800" i="1">
                          <a:latin typeface="Cambria Math" panose="02040503050406030204" pitchFamily="18" charset="0"/>
                        </a:rPr>
                        <m:t>𝑎𝑛𝑑</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𝑐𝑜𝑛𝑡𝑟𝑜𝑙</m:t>
                      </m:r>
                      <m:r>
                        <a:rPr lang="en-US" sz="1800" i="1">
                          <a:latin typeface="Cambria Math" panose="02040503050406030204" pitchFamily="18" charset="0"/>
                        </a:rPr>
                        <m:t> </m:t>
                      </m:r>
                      <m:r>
                        <a:rPr lang="en-US" sz="1800" i="1">
                          <a:latin typeface="Cambria Math" panose="02040503050406030204" pitchFamily="18" charset="0"/>
                        </a:rPr>
                        <m:t>𝑣𝑒𝑐𝑡𝑜𝑟</m:t>
                      </m:r>
                      <m:r>
                        <a:rPr lang="en-US" sz="1800" i="1">
                          <a:latin typeface="Cambria Math" panose="02040503050406030204" pitchFamily="18" charset="0"/>
                        </a:rPr>
                        <m:t> </m:t>
                      </m:r>
                      <m:r>
                        <a:rPr lang="en-US" sz="1800" i="1" smtClean="0">
                          <a:solidFill>
                            <a:srgbClr val="FF0000"/>
                          </a:solidFill>
                          <a:latin typeface="Cambria Math" panose="02040503050406030204" pitchFamily="18" charset="0"/>
                        </a:rPr>
                        <m:t>𝑢</m:t>
                      </m:r>
                      <m:r>
                        <a:rPr lang="en-US" sz="1800" i="1">
                          <a:latin typeface="Cambria Math" panose="02040503050406030204" pitchFamily="18" charset="0"/>
                        </a:rPr>
                        <m:t> = </m:t>
                      </m:r>
                      <m:r>
                        <a:rPr lang="en-US" sz="1800" b="0" i="1" smtClean="0">
                          <a:latin typeface="Cambria Math" panose="02040503050406030204" pitchFamily="18" charset="0"/>
                        </a:rPr>
                        <m:t>                         ,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𝑑𝑦𝑛𝑎𝑚𝑖𝑐𝑠</m:t>
                      </m:r>
                      <m:r>
                        <a:rPr lang="en-US" sz="1800" i="1">
                          <a:latin typeface="Cambria Math" panose="02040503050406030204" pitchFamily="18" charset="0"/>
                        </a:rPr>
                        <m:t> </m:t>
                      </m:r>
                      <m:r>
                        <a:rPr lang="en-US" sz="1800" i="1">
                          <a:latin typeface="Cambria Math" panose="02040503050406030204" pitchFamily="18" charset="0"/>
                        </a:rPr>
                        <m:t>𝑜𝑓</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3</m:t>
                      </m:r>
                      <m:r>
                        <a:rPr lang="en-US" sz="1800" i="1">
                          <a:latin typeface="Cambria Math" panose="02040503050406030204" pitchFamily="18" charset="0"/>
                        </a:rPr>
                        <m:t>𝐷</m:t>
                      </m:r>
                      <m:r>
                        <a:rPr lang="en-US" sz="1800" i="1">
                          <a:latin typeface="Cambria Math" panose="02040503050406030204" pitchFamily="18" charset="0"/>
                        </a:rPr>
                        <m:t> </m:t>
                      </m:r>
                      <m:r>
                        <a:rPr lang="en-US" sz="1800" i="1">
                          <a:latin typeface="Cambria Math" panose="02040503050406030204" pitchFamily="18" charset="0"/>
                        </a:rPr>
                        <m:t>h𝑜𝑣𝑒𝑟</m:t>
                      </m:r>
                      <m:r>
                        <a:rPr lang="en-US" sz="1800" i="1">
                          <a:latin typeface="Cambria Math" panose="02040503050406030204" pitchFamily="18" charset="0"/>
                        </a:rPr>
                        <m:t> </m:t>
                      </m:r>
                      <m:r>
                        <a:rPr lang="en-US" sz="1800" i="1">
                          <a:latin typeface="Cambria Math" panose="02040503050406030204" pitchFamily="18" charset="0"/>
                        </a:rPr>
                        <m:t>𝑖𝑠</m:t>
                      </m:r>
                      <m:r>
                        <a:rPr lang="en-US" sz="1800" i="1">
                          <a:latin typeface="Cambria Math" panose="02040503050406030204" pitchFamily="18" charset="0"/>
                        </a:rPr>
                        <m:t> </m:t>
                      </m:r>
                      <m:r>
                        <a:rPr lang="en-US" sz="1800" i="1">
                          <a:latin typeface="Cambria Math" panose="02040503050406030204" pitchFamily="18" charset="0"/>
                        </a:rPr>
                        <m:t>𝑔𝑖𝑣𝑒𝑛</m:t>
                      </m:r>
                      <m:r>
                        <a:rPr lang="en-US" sz="1800" i="1">
                          <a:latin typeface="Cambria Math" panose="02040503050406030204" pitchFamily="18" charset="0"/>
                        </a:rPr>
                        <m:t> </m:t>
                      </m:r>
                      <m:r>
                        <a:rPr lang="en-US" sz="1800" i="1">
                          <a:latin typeface="Cambria Math" panose="02040503050406030204" pitchFamily="18" charset="0"/>
                        </a:rPr>
                        <m:t>𝑏𝑒𝑙𝑜𝑤</m:t>
                      </m:r>
                      <m:r>
                        <a:rPr lang="en-US" sz="1800" i="1">
                          <a:latin typeface="Cambria Math" panose="02040503050406030204" pitchFamily="18" charset="0"/>
                        </a:rPr>
                        <m:t> </m:t>
                      </m:r>
                      <m:r>
                        <a:rPr lang="en-US" sz="1800" i="1">
                          <a:latin typeface="Cambria Math" panose="02040503050406030204" pitchFamily="18" charset="0"/>
                        </a:rPr>
                        <m:t>𝑎𝑠</m:t>
                      </m:r>
                    </m:oMath>
                  </m:oMathPara>
                </a14:m>
                <a:endParaRPr dirty="0"/>
              </a:p>
            </p:txBody>
          </p:sp>
        </mc:Choice>
        <mc:Fallback xmlns="">
          <p:sp>
            <p:nvSpPr>
              <p:cNvPr id="6171" name="TextBox 6170">
                <a:extLst>
                  <a:ext uri="{FF2B5EF4-FFF2-40B4-BE49-F238E27FC236}">
                    <a16:creationId xmlns:a16="http://schemas.microsoft.com/office/drawing/2014/main" id="{370014EE-D8A3-4800-BC74-7F2D2823971C}"/>
                  </a:ext>
                </a:extLst>
              </p:cNvPr>
              <p:cNvSpPr txBox="1">
                <a:spLocks noRot="1" noChangeAspect="1" noMove="1" noResize="1" noEditPoints="1" noAdjustHandles="1" noChangeArrowheads="1" noChangeShapeType="1" noTextEdit="1"/>
              </p:cNvSpPr>
              <p:nvPr/>
            </p:nvSpPr>
            <p:spPr>
              <a:xfrm>
                <a:off x="685800" y="2032052"/>
                <a:ext cx="7162800" cy="639983"/>
              </a:xfrm>
              <a:prstGeom prst="rect">
                <a:avLst/>
              </a:prstGeom>
              <a:blipFill>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60E5BAA-0731-4122-9FCA-D00FFBA40D80}"/>
                  </a:ext>
                </a:extLst>
              </p:cNvPr>
              <p:cNvSpPr txBox="1"/>
              <p:nvPr/>
            </p:nvSpPr>
            <p:spPr>
              <a:xfrm>
                <a:off x="685800" y="4125084"/>
                <a:ext cx="335280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𝑆𝑒𝑡𝑡𝑖𝑛𝑔</m:t>
                      </m:r>
                      <m:r>
                        <a:rPr lang="en-US" sz="1800" i="1">
                          <a:latin typeface="Cambria Math" panose="02040503050406030204" pitchFamily="18" charset="0"/>
                        </a:rPr>
                        <m:t> </m:t>
                      </m:r>
                      <m:r>
                        <a:rPr lang="en-US" sz="1800" i="1">
                          <a:latin typeface="Cambria Math" panose="02040503050406030204" pitchFamily="18" charset="0"/>
                        </a:rPr>
                        <m:t>𝑡h𝑒</m:t>
                      </m:r>
                      <m:r>
                        <a:rPr lang="en-US" sz="1800" i="1">
                          <a:latin typeface="Cambria Math" panose="02040503050406030204" pitchFamily="18" charset="0"/>
                        </a:rPr>
                        <m:t> </m:t>
                      </m:r>
                      <m:r>
                        <a:rPr lang="en-US" sz="1800" i="1">
                          <a:latin typeface="Cambria Math" panose="02040503050406030204" pitchFamily="18" charset="0"/>
                        </a:rPr>
                        <m:t>𝑖𝑛𝑖𝑡𝑖𝑎𝑙</m:t>
                      </m:r>
                      <m:r>
                        <a:rPr lang="en-US" sz="1800" i="1">
                          <a:latin typeface="Cambria Math" panose="02040503050406030204" pitchFamily="18" charset="0"/>
                        </a:rPr>
                        <m:t> </m:t>
                      </m:r>
                      <m:r>
                        <a:rPr lang="en-US" sz="1800" i="1">
                          <a:latin typeface="Cambria Math" panose="02040503050406030204" pitchFamily="18" charset="0"/>
                        </a:rPr>
                        <m:t>𝑐𝑜𝑛𝑑𝑖𝑡𝑖𝑜𝑛</m:t>
                      </m:r>
                      <m:r>
                        <a:rPr lang="en-US" sz="1800" i="1">
                          <a:latin typeface="Cambria Math" panose="02040503050406030204" pitchFamily="18" charset="0"/>
                        </a:rPr>
                        <m:t> </m:t>
                      </m:r>
                      <m:r>
                        <a:rPr lang="en-US" sz="1800" i="1">
                          <a:latin typeface="Cambria Math" panose="02040503050406030204" pitchFamily="18" charset="0"/>
                        </a:rPr>
                        <m:t>𝑎𝑠</m:t>
                      </m:r>
                    </m:oMath>
                  </m:oMathPara>
                </a14:m>
                <a:endParaRPr lang="en-US" sz="1800" b="0" i="1" dirty="0">
                  <a:latin typeface="Cambria Math" panose="02040503050406030204" pitchFamily="18" charset="0"/>
                </a:endParaRPr>
              </a:p>
            </p:txBody>
          </p:sp>
        </mc:Choice>
        <mc:Fallback xmlns="">
          <p:sp>
            <p:nvSpPr>
              <p:cNvPr id="16" name="TextBox 15">
                <a:extLst>
                  <a:ext uri="{FF2B5EF4-FFF2-40B4-BE49-F238E27FC236}">
                    <a16:creationId xmlns:a16="http://schemas.microsoft.com/office/drawing/2014/main" id="{260E5BAA-0731-4122-9FCA-D00FFBA40D80}"/>
                  </a:ext>
                </a:extLst>
              </p:cNvPr>
              <p:cNvSpPr txBox="1">
                <a:spLocks noRot="1" noChangeAspect="1" noMove="1" noResize="1" noEditPoints="1" noAdjustHandles="1" noChangeArrowheads="1" noChangeShapeType="1" noTextEdit="1"/>
              </p:cNvSpPr>
              <p:nvPr/>
            </p:nvSpPr>
            <p:spPr>
              <a:xfrm>
                <a:off x="685800" y="4125084"/>
                <a:ext cx="3352800" cy="369332"/>
              </a:xfrm>
              <a:prstGeom prst="rect">
                <a:avLst/>
              </a:prstGeom>
              <a:blipFill>
                <a:blip r:embed="rId5"/>
                <a:stretch>
                  <a:fillRect l="-545"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C90CAA8-D93F-49FF-9912-05CB23DF76BA}"/>
                  </a:ext>
                </a:extLst>
              </p:cNvPr>
              <p:cNvSpPr txBox="1"/>
              <p:nvPr/>
            </p:nvSpPr>
            <p:spPr>
              <a:xfrm>
                <a:off x="3664637" y="2087195"/>
                <a:ext cx="143372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i="1" smtClean="0">
                              <a:solidFill>
                                <a:srgbClr val="FF0000"/>
                              </a:solidFill>
                              <a:latin typeface="Cambria Math" panose="02040503050406030204" pitchFamily="18" charset="0"/>
                            </a:rPr>
                          </m:ctrlPr>
                        </m:sSupPr>
                        <m:e>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𝜑</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𝜃</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𝜓</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𝑝</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𝑞</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𝑟</m:t>
                          </m:r>
                          <m:r>
                            <a:rPr lang="en-US" sz="1600" i="1">
                              <a:solidFill>
                                <a:srgbClr val="FF0000"/>
                              </a:solidFill>
                              <a:latin typeface="Cambria Math" panose="02040503050406030204" pitchFamily="18" charset="0"/>
                            </a:rPr>
                            <m:t>]</m:t>
                          </m:r>
                        </m:e>
                        <m:sup>
                          <m:r>
                            <a:rPr lang="en-US" sz="1600" b="0" i="1" smtClean="0">
                              <a:solidFill>
                                <a:srgbClr val="FF0000"/>
                              </a:solidFill>
                              <a:latin typeface="Cambria Math" panose="02040503050406030204" pitchFamily="18" charset="0"/>
                            </a:rPr>
                            <m:t>𝑇</m:t>
                          </m:r>
                        </m:sup>
                      </m:sSup>
                    </m:oMath>
                  </m:oMathPara>
                </a14:m>
                <a:endParaRPr lang="en-US" sz="1600" dirty="0"/>
              </a:p>
            </p:txBody>
          </p:sp>
        </mc:Choice>
        <mc:Fallback xmlns="">
          <p:sp>
            <p:nvSpPr>
              <p:cNvPr id="2" name="TextBox 1">
                <a:extLst>
                  <a:ext uri="{FF2B5EF4-FFF2-40B4-BE49-F238E27FC236}">
                    <a16:creationId xmlns:a16="http://schemas.microsoft.com/office/drawing/2014/main" id="{9C90CAA8-D93F-49FF-9912-05CB23DF76BA}"/>
                  </a:ext>
                </a:extLst>
              </p:cNvPr>
              <p:cNvSpPr txBox="1">
                <a:spLocks noRot="1" noChangeAspect="1" noMove="1" noResize="1" noEditPoints="1" noAdjustHandles="1" noChangeArrowheads="1" noChangeShapeType="1" noTextEdit="1"/>
              </p:cNvSpPr>
              <p:nvPr/>
            </p:nvSpPr>
            <p:spPr>
              <a:xfrm>
                <a:off x="3664637" y="2087195"/>
                <a:ext cx="1433726" cy="246221"/>
              </a:xfrm>
              <a:prstGeom prst="rect">
                <a:avLst/>
              </a:prstGeom>
              <a:blipFill>
                <a:blip r:embed="rId6"/>
                <a:stretch>
                  <a:fillRect l="-3830" r="-426" b="-341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42FB3BB-8AAD-425E-83A8-C17DA0F5F2E9}"/>
                  </a:ext>
                </a:extLst>
              </p:cNvPr>
              <p:cNvSpPr txBox="1"/>
              <p:nvPr/>
            </p:nvSpPr>
            <p:spPr>
              <a:xfrm>
                <a:off x="1096297" y="2349077"/>
                <a:ext cx="145321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i="1" smtClean="0">
                              <a:solidFill>
                                <a:srgbClr val="FF0000"/>
                              </a:solidFill>
                              <a:latin typeface="Cambria Math" panose="02040503050406030204" pitchFamily="18" charset="0"/>
                            </a:rPr>
                          </m:ctrlPr>
                        </m:sSupPr>
                        <m:e>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𝑉𝑓</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𝑉𝑏</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𝑉𝑟</m:t>
                          </m:r>
                          <m:r>
                            <a:rPr lang="en-US" sz="1600" i="1">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𝑉𝑙</m:t>
                          </m:r>
                          <m:r>
                            <a:rPr lang="en-US" sz="1600" i="1">
                              <a:solidFill>
                                <a:srgbClr val="FF0000"/>
                              </a:solidFill>
                              <a:latin typeface="Cambria Math" panose="02040503050406030204" pitchFamily="18" charset="0"/>
                            </a:rPr>
                            <m:t>]</m:t>
                          </m:r>
                        </m:e>
                        <m:sup>
                          <m:r>
                            <a:rPr lang="en-US" sz="1600" b="0" i="1" smtClean="0">
                              <a:solidFill>
                                <a:srgbClr val="FF0000"/>
                              </a:solidFill>
                              <a:latin typeface="Cambria Math" panose="02040503050406030204" pitchFamily="18" charset="0"/>
                            </a:rPr>
                            <m:t>𝑇</m:t>
                          </m:r>
                        </m:sup>
                      </m:sSup>
                    </m:oMath>
                  </m:oMathPara>
                </a14:m>
                <a:endParaRPr lang="en-US" sz="1600" dirty="0"/>
              </a:p>
            </p:txBody>
          </p:sp>
        </mc:Choice>
        <mc:Fallback xmlns="">
          <p:sp>
            <p:nvSpPr>
              <p:cNvPr id="12" name="TextBox 11">
                <a:extLst>
                  <a:ext uri="{FF2B5EF4-FFF2-40B4-BE49-F238E27FC236}">
                    <a16:creationId xmlns:a16="http://schemas.microsoft.com/office/drawing/2014/main" id="{D42FB3BB-8AAD-425E-83A8-C17DA0F5F2E9}"/>
                  </a:ext>
                </a:extLst>
              </p:cNvPr>
              <p:cNvSpPr txBox="1">
                <a:spLocks noRot="1" noChangeAspect="1" noMove="1" noResize="1" noEditPoints="1" noAdjustHandles="1" noChangeArrowheads="1" noChangeShapeType="1" noTextEdit="1"/>
              </p:cNvSpPr>
              <p:nvPr/>
            </p:nvSpPr>
            <p:spPr>
              <a:xfrm>
                <a:off x="1096297" y="2349077"/>
                <a:ext cx="1453218" cy="246221"/>
              </a:xfrm>
              <a:prstGeom prst="rect">
                <a:avLst/>
              </a:prstGeom>
              <a:blipFill>
                <a:blip r:embed="rId7"/>
                <a:stretch>
                  <a:fillRect l="-4202" r="-420" b="-3414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37293321-9BD2-4F3E-A073-83A980850593}"/>
              </a:ext>
            </a:extLst>
          </p:cNvPr>
          <p:cNvPicPr>
            <a:picLocks noChangeAspect="1"/>
          </p:cNvPicPr>
          <p:nvPr/>
        </p:nvPicPr>
        <p:blipFill>
          <a:blip r:embed="rId8">
            <a:extLst>
              <a:ext uri="{BEBA8EAE-BF5A-486C-A8C5-ECC9F3942E4B}">
                <a14:imgProps xmlns:a14="http://schemas.microsoft.com/office/drawing/2010/main">
                  <a14:imgLayer r:embed="rId9">
                    <a14:imgEffect>
                      <a14:colorTemperature colorTemp="11200"/>
                    </a14:imgEffect>
                  </a14:imgLayer>
                </a14:imgProps>
              </a:ext>
            </a:extLst>
          </a:blip>
          <a:stretch>
            <a:fillRect/>
          </a:stretch>
        </p:blipFill>
        <p:spPr>
          <a:xfrm>
            <a:off x="1096297" y="2769007"/>
            <a:ext cx="3192921" cy="1259105"/>
          </a:xfrm>
          <a:prstGeom prst="rect">
            <a:avLst/>
          </a:prstGeom>
        </p:spPr>
      </p:pic>
      <p:pic>
        <p:nvPicPr>
          <p:cNvPr id="8" name="Picture 7">
            <a:extLst>
              <a:ext uri="{FF2B5EF4-FFF2-40B4-BE49-F238E27FC236}">
                <a16:creationId xmlns:a16="http://schemas.microsoft.com/office/drawing/2014/main" id="{E73B1982-A977-496B-83BE-5208007BD1A0}"/>
              </a:ext>
            </a:extLst>
          </p:cNvPr>
          <p:cNvPicPr>
            <a:picLocks noChangeAspect="1"/>
          </p:cNvPicPr>
          <p:nvPr/>
        </p:nvPicPr>
        <p:blipFill>
          <a:blip r:embed="rId10">
            <a:extLst>
              <a:ext uri="{BEBA8EAE-BF5A-486C-A8C5-ECC9F3942E4B}">
                <a14:imgProps xmlns:a14="http://schemas.microsoft.com/office/drawing/2010/main">
                  <a14:imgLayer r:embed="rId11">
                    <a14:imgEffect>
                      <a14:colorTemperature colorTemp="11200"/>
                    </a14:imgEffect>
                  </a14:imgLayer>
                </a14:imgProps>
              </a:ext>
            </a:extLst>
          </a:blip>
          <a:stretch>
            <a:fillRect/>
          </a:stretch>
        </p:blipFill>
        <p:spPr>
          <a:xfrm>
            <a:off x="4694799" y="2743334"/>
            <a:ext cx="2167064" cy="1269593"/>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AFCDFEE-E3B4-43DA-8FA8-4868370756C6}"/>
                  </a:ext>
                </a:extLst>
              </p:cNvPr>
              <p:cNvSpPr txBox="1"/>
              <p:nvPr/>
            </p:nvSpPr>
            <p:spPr>
              <a:xfrm>
                <a:off x="685800" y="4789077"/>
                <a:ext cx="335280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𝑊𝑒𝑖𝑔h𝑡𝑖𝑛𝑔</m:t>
                      </m:r>
                      <m:r>
                        <a:rPr lang="en-US" sz="1800" i="1">
                          <a:latin typeface="Cambria Math" panose="02040503050406030204" pitchFamily="18" charset="0"/>
                        </a:rPr>
                        <m:t> </m:t>
                      </m:r>
                      <m:r>
                        <a:rPr lang="en-US" sz="1800" i="1">
                          <a:latin typeface="Cambria Math" panose="02040503050406030204" pitchFamily="18" charset="0"/>
                        </a:rPr>
                        <m:t>𝑚𝑎𝑡𝑟𝑖𝑐𝑒𝑠</m:t>
                      </m:r>
                      <m:r>
                        <a:rPr lang="en-US" sz="1800" i="1">
                          <a:latin typeface="Cambria Math" panose="02040503050406030204" pitchFamily="18" charset="0"/>
                        </a:rPr>
                        <m:t> </m:t>
                      </m:r>
                      <m:r>
                        <a:rPr lang="en-US" sz="1800" i="1">
                          <a:latin typeface="Cambria Math" panose="02040503050406030204" pitchFamily="18" charset="0"/>
                        </a:rPr>
                        <m:t>𝑎𝑟𝑒</m:t>
                      </m:r>
                      <m:r>
                        <a:rPr lang="en-US" sz="1800" i="1">
                          <a:latin typeface="Cambria Math" panose="02040503050406030204" pitchFamily="18" charset="0"/>
                        </a:rPr>
                        <m:t> </m:t>
                      </m:r>
                      <m:r>
                        <a:rPr lang="en-US" sz="1800" i="1">
                          <a:latin typeface="Cambria Math" panose="02040503050406030204" pitchFamily="18" charset="0"/>
                        </a:rPr>
                        <m:t>𝑠𝑒𝑙𝑒𝑐𝑡𝑒𝑑</m:t>
                      </m:r>
                      <m:r>
                        <a:rPr lang="en-US" sz="1800" i="1">
                          <a:latin typeface="Cambria Math" panose="02040503050406030204" pitchFamily="18" charset="0"/>
                        </a:rPr>
                        <m:t> </m:t>
                      </m:r>
                      <m:r>
                        <a:rPr lang="en-US" sz="1800" i="1">
                          <a:latin typeface="Cambria Math" panose="02040503050406030204" pitchFamily="18" charset="0"/>
                        </a:rPr>
                        <m:t>𝑎𝑠</m:t>
                      </m:r>
                      <m:r>
                        <a:rPr lang="en-US" sz="1800" i="1">
                          <a:latin typeface="Cambria Math" panose="02040503050406030204" pitchFamily="18" charset="0"/>
                        </a:rPr>
                        <m:t> </m:t>
                      </m:r>
                      <m:r>
                        <a:rPr lang="en-US" sz="1800" i="1">
                          <a:latin typeface="Cambria Math" panose="02040503050406030204" pitchFamily="18" charset="0"/>
                        </a:rPr>
                        <m:t>𝑏𝑒𝑙𝑜𝑤</m:t>
                      </m:r>
                    </m:oMath>
                  </m:oMathPara>
                </a14:m>
                <a:endParaRPr lang="en-US" sz="1800" b="0" i="1" dirty="0">
                  <a:latin typeface="Cambria Math" panose="02040503050406030204" pitchFamily="18" charset="0"/>
                </a:endParaRPr>
              </a:p>
            </p:txBody>
          </p:sp>
        </mc:Choice>
        <mc:Fallback xmlns="">
          <p:sp>
            <p:nvSpPr>
              <p:cNvPr id="15" name="TextBox 14">
                <a:extLst>
                  <a:ext uri="{FF2B5EF4-FFF2-40B4-BE49-F238E27FC236}">
                    <a16:creationId xmlns:a16="http://schemas.microsoft.com/office/drawing/2014/main" id="{9AFCDFEE-E3B4-43DA-8FA8-4868370756C6}"/>
                  </a:ext>
                </a:extLst>
              </p:cNvPr>
              <p:cNvSpPr txBox="1">
                <a:spLocks noRot="1" noChangeAspect="1" noMove="1" noResize="1" noEditPoints="1" noAdjustHandles="1" noChangeArrowheads="1" noChangeShapeType="1" noTextEdit="1"/>
              </p:cNvSpPr>
              <p:nvPr/>
            </p:nvSpPr>
            <p:spPr>
              <a:xfrm>
                <a:off x="685800" y="4789077"/>
                <a:ext cx="3352800" cy="369332"/>
              </a:xfrm>
              <a:prstGeom prst="rect">
                <a:avLst/>
              </a:prstGeom>
              <a:blipFill>
                <a:blip r:embed="rId12"/>
                <a:stretch>
                  <a:fillRect l="-545" r="-34182"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8F9118B-0391-4B71-8B36-6614E330007A}"/>
                  </a:ext>
                </a:extLst>
              </p:cNvPr>
              <p:cNvSpPr txBox="1"/>
              <p:nvPr/>
            </p:nvSpPr>
            <p:spPr>
              <a:xfrm>
                <a:off x="3451181" y="4487170"/>
                <a:ext cx="186063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i="1" smtClean="0">
                              <a:solidFill>
                                <a:srgbClr val="FF0000"/>
                              </a:solidFill>
                              <a:latin typeface="Cambria Math" panose="02040503050406030204" pitchFamily="18" charset="0"/>
                            </a:rPr>
                          </m:ctrlPr>
                        </m:sSupPr>
                        <m:e>
                          <m:sSub>
                            <m:sSubPr>
                              <m:ctrlPr>
                                <a:rPr lang="en-US" sz="160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𝑥</m:t>
                              </m:r>
                            </m:e>
                            <m:sub>
                              <m:r>
                                <a:rPr lang="en-US" sz="1600" b="0" i="1" smtClean="0">
                                  <a:solidFill>
                                    <a:srgbClr val="FF0000"/>
                                  </a:solidFill>
                                  <a:latin typeface="Cambria Math" panose="02040503050406030204" pitchFamily="18" charset="0"/>
                                </a:rPr>
                                <m:t>𝑜</m:t>
                              </m:r>
                            </m:sub>
                          </m:sSub>
                          <m:r>
                            <a:rPr lang="en-US" sz="1600" b="0" i="1" smtClean="0">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2</m:t>
                          </m:r>
                          <m:r>
                            <a:rPr lang="en-US" sz="1600" i="1">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−2</m:t>
                          </m:r>
                          <m:r>
                            <a:rPr lang="en-US" sz="1600" i="1">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0</m:t>
                          </m:r>
                          <m:r>
                            <a:rPr lang="en-US" sz="1600" i="1">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0</m:t>
                          </m:r>
                          <m:r>
                            <a:rPr lang="en-US" sz="1600" i="1">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0</m:t>
                          </m:r>
                          <m:r>
                            <a:rPr lang="en-US" sz="1600" i="1">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0</m:t>
                          </m:r>
                          <m:r>
                            <a:rPr lang="en-US" sz="1600" i="1">
                              <a:solidFill>
                                <a:srgbClr val="FF0000"/>
                              </a:solidFill>
                              <a:latin typeface="Cambria Math" panose="02040503050406030204" pitchFamily="18" charset="0"/>
                            </a:rPr>
                            <m:t>]</m:t>
                          </m:r>
                        </m:e>
                        <m:sup>
                          <m:r>
                            <a:rPr lang="en-US" sz="1600" b="0" i="1" smtClean="0">
                              <a:solidFill>
                                <a:srgbClr val="FF0000"/>
                              </a:solidFill>
                              <a:latin typeface="Cambria Math" panose="02040503050406030204" pitchFamily="18" charset="0"/>
                            </a:rPr>
                            <m:t>𝑇</m:t>
                          </m:r>
                        </m:sup>
                      </m:sSup>
                    </m:oMath>
                  </m:oMathPara>
                </a14:m>
                <a:endParaRPr lang="en-US" sz="1600" dirty="0"/>
              </a:p>
            </p:txBody>
          </p:sp>
        </mc:Choice>
        <mc:Fallback xmlns="">
          <p:sp>
            <p:nvSpPr>
              <p:cNvPr id="17" name="TextBox 16">
                <a:extLst>
                  <a:ext uri="{FF2B5EF4-FFF2-40B4-BE49-F238E27FC236}">
                    <a16:creationId xmlns:a16="http://schemas.microsoft.com/office/drawing/2014/main" id="{68F9118B-0391-4B71-8B36-6614E330007A}"/>
                  </a:ext>
                </a:extLst>
              </p:cNvPr>
              <p:cNvSpPr txBox="1">
                <a:spLocks noRot="1" noChangeAspect="1" noMove="1" noResize="1" noEditPoints="1" noAdjustHandles="1" noChangeArrowheads="1" noChangeShapeType="1" noTextEdit="1"/>
              </p:cNvSpPr>
              <p:nvPr/>
            </p:nvSpPr>
            <p:spPr>
              <a:xfrm>
                <a:off x="3451181" y="4487170"/>
                <a:ext cx="1860638" cy="246221"/>
              </a:xfrm>
              <a:prstGeom prst="rect">
                <a:avLst/>
              </a:prstGeom>
              <a:blipFill>
                <a:blip r:embed="rId13"/>
                <a:stretch>
                  <a:fillRect l="-656" b="-3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52704C9-265E-475F-BBEE-5CBA6A0833A8}"/>
                  </a:ext>
                </a:extLst>
              </p:cNvPr>
              <p:cNvSpPr txBox="1"/>
              <p:nvPr/>
            </p:nvSpPr>
            <p:spPr>
              <a:xfrm>
                <a:off x="1499429" y="5235195"/>
                <a:ext cx="238665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i="1" smtClean="0">
                          <a:solidFill>
                            <a:srgbClr val="FF0000"/>
                          </a:solidFill>
                          <a:latin typeface="Cambria Math" panose="02040503050406030204" pitchFamily="18" charset="0"/>
                        </a:rPr>
                        <m:t>𝑄</m:t>
                      </m:r>
                      <m:r>
                        <a:rPr lang="en-US" sz="1600" i="1" smtClean="0">
                          <a:solidFill>
                            <a:srgbClr val="FF0000"/>
                          </a:solidFill>
                          <a:latin typeface="Cambria Math" panose="02040503050406030204" pitchFamily="18" charset="0"/>
                        </a:rPr>
                        <m:t>=</m:t>
                      </m:r>
                      <m:r>
                        <a:rPr lang="en-US" sz="1600" i="1" smtClean="0">
                          <a:solidFill>
                            <a:srgbClr val="FF0000"/>
                          </a:solidFill>
                          <a:latin typeface="Cambria Math" panose="02040503050406030204" pitchFamily="18" charset="0"/>
                        </a:rPr>
                        <m:t>𝑑𝑖𝑎𝑔</m:t>
                      </m:r>
                      <m:r>
                        <a:rPr lang="en-US" sz="1600" b="0" i="1" smtClean="0">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11∗</m:t>
                      </m:r>
                      <m:d>
                        <m:dPr>
                          <m:ctrlPr>
                            <a:rPr lang="en-US" sz="1600" i="1">
                              <a:solidFill>
                                <a:srgbClr val="FF0000"/>
                              </a:solidFill>
                              <a:latin typeface="Cambria Math" panose="02040503050406030204" pitchFamily="18" charset="0"/>
                            </a:rPr>
                          </m:ctrlPr>
                        </m:dPr>
                        <m:e>
                          <m:sSub>
                            <m:sSubPr>
                              <m:ctrlPr>
                                <a:rPr lang="en-US" sz="1600" i="1">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𝐼</m:t>
                              </m:r>
                            </m:e>
                            <m:sub>
                              <m:r>
                                <a:rPr lang="en-US" sz="1600" i="1">
                                  <a:solidFill>
                                    <a:srgbClr val="FF0000"/>
                                  </a:solidFill>
                                  <a:latin typeface="Cambria Math" panose="02040503050406030204" pitchFamily="18" charset="0"/>
                                </a:rPr>
                                <m:t>2</m:t>
                              </m:r>
                            </m:sub>
                          </m:sSub>
                        </m:e>
                      </m:d>
                      <m:r>
                        <a:rPr lang="en-US" sz="1600" i="1">
                          <a:solidFill>
                            <a:srgbClr val="FF0000"/>
                          </a:solidFill>
                          <a:latin typeface="Cambria Math" panose="02040503050406030204" pitchFamily="18" charset="0"/>
                        </a:rPr>
                        <m:t>,</m:t>
                      </m:r>
                      <m:d>
                        <m:dPr>
                          <m:ctrlPr>
                            <a:rPr lang="en-US" sz="1600" i="1">
                              <a:solidFill>
                                <a:srgbClr val="FF0000"/>
                              </a:solidFill>
                              <a:latin typeface="Cambria Math" panose="02040503050406030204" pitchFamily="18" charset="0"/>
                            </a:rPr>
                          </m:ctrlPr>
                        </m:dPr>
                        <m:e>
                          <m:sSub>
                            <m:sSubPr>
                              <m:ctrlPr>
                                <a:rPr lang="en-US" sz="1600" i="1">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𝐼</m:t>
                              </m:r>
                            </m:e>
                            <m:sub>
                              <m:r>
                                <a:rPr lang="en-US" sz="1600" i="1">
                                  <a:solidFill>
                                    <a:srgbClr val="FF0000"/>
                                  </a:solidFill>
                                  <a:latin typeface="Cambria Math" panose="02040503050406030204" pitchFamily="18" charset="0"/>
                                </a:rPr>
                                <m:t>4</m:t>
                              </m:r>
                            </m:sub>
                          </m:sSub>
                        </m:e>
                      </m:d>
                      <m:r>
                        <a:rPr lang="en-US" sz="1600" b="0" i="1" smtClean="0">
                          <a:solidFill>
                            <a:srgbClr val="FF0000"/>
                          </a:solidFill>
                          <a:latin typeface="Cambria Math" panose="02040503050406030204" pitchFamily="18" charset="0"/>
                        </a:rPr>
                        <m:t>)</m:t>
                      </m:r>
                    </m:oMath>
                  </m:oMathPara>
                </a14:m>
                <a:endParaRPr lang="en-US" sz="1600" dirty="0"/>
              </a:p>
            </p:txBody>
          </p:sp>
        </mc:Choice>
        <mc:Fallback xmlns="">
          <p:sp>
            <p:nvSpPr>
              <p:cNvPr id="19" name="TextBox 18">
                <a:extLst>
                  <a:ext uri="{FF2B5EF4-FFF2-40B4-BE49-F238E27FC236}">
                    <a16:creationId xmlns:a16="http://schemas.microsoft.com/office/drawing/2014/main" id="{D52704C9-265E-475F-BBEE-5CBA6A0833A8}"/>
                  </a:ext>
                </a:extLst>
              </p:cNvPr>
              <p:cNvSpPr txBox="1">
                <a:spLocks noRot="1" noChangeAspect="1" noMove="1" noResize="1" noEditPoints="1" noAdjustHandles="1" noChangeArrowheads="1" noChangeShapeType="1" noTextEdit="1"/>
              </p:cNvSpPr>
              <p:nvPr/>
            </p:nvSpPr>
            <p:spPr>
              <a:xfrm>
                <a:off x="1499429" y="5235195"/>
                <a:ext cx="2386656" cy="246221"/>
              </a:xfrm>
              <a:prstGeom prst="rect">
                <a:avLst/>
              </a:prstGeom>
              <a:blipFill>
                <a:blip r:embed="rId14"/>
                <a:stretch>
                  <a:fillRect b="-3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D1AE8F8-BD38-411A-90E8-7E2CAF86B7DE}"/>
                  </a:ext>
                </a:extLst>
              </p:cNvPr>
              <p:cNvSpPr txBox="1"/>
              <p:nvPr/>
            </p:nvSpPr>
            <p:spPr>
              <a:xfrm>
                <a:off x="3972424" y="5235195"/>
                <a:ext cx="1221147"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rgbClr val="FF0000"/>
                          </a:solidFill>
                          <a:latin typeface="Cambria Math" panose="02040503050406030204" pitchFamily="18" charset="0"/>
                        </a:rPr>
                        <m:t>𝑅</m:t>
                      </m:r>
                      <m:r>
                        <a:rPr lang="en-US" sz="1600" b="0" i="1" smtClean="0">
                          <a:solidFill>
                            <a:srgbClr val="FF0000"/>
                          </a:solidFill>
                          <a:latin typeface="Cambria Math" panose="02040503050406030204" pitchFamily="18" charset="0"/>
                        </a:rPr>
                        <m:t>=0.01(</m:t>
                      </m:r>
                      <m:sSub>
                        <m:sSubPr>
                          <m:ctrlPr>
                            <a:rPr lang="en-US" sz="1600" i="1">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𝐼</m:t>
                          </m:r>
                        </m:e>
                        <m:sub>
                          <m:r>
                            <a:rPr lang="en-US" sz="1600" i="1">
                              <a:solidFill>
                                <a:srgbClr val="FF0000"/>
                              </a:solidFill>
                              <a:latin typeface="Cambria Math" panose="02040503050406030204" pitchFamily="18" charset="0"/>
                            </a:rPr>
                            <m:t>4</m:t>
                          </m:r>
                        </m:sub>
                      </m:sSub>
                      <m:r>
                        <a:rPr lang="en-US" sz="1600" i="1">
                          <a:solidFill>
                            <a:srgbClr val="FF0000"/>
                          </a:solidFill>
                          <a:latin typeface="Cambria Math" panose="02040503050406030204" pitchFamily="18" charset="0"/>
                        </a:rPr>
                        <m:t>)</m:t>
                      </m:r>
                    </m:oMath>
                  </m:oMathPara>
                </a14:m>
                <a:endParaRPr lang="en-US" sz="1600" dirty="0"/>
              </a:p>
            </p:txBody>
          </p:sp>
        </mc:Choice>
        <mc:Fallback xmlns="">
          <p:sp>
            <p:nvSpPr>
              <p:cNvPr id="20" name="TextBox 19">
                <a:extLst>
                  <a:ext uri="{FF2B5EF4-FFF2-40B4-BE49-F238E27FC236}">
                    <a16:creationId xmlns:a16="http://schemas.microsoft.com/office/drawing/2014/main" id="{1D1AE8F8-BD38-411A-90E8-7E2CAF86B7DE}"/>
                  </a:ext>
                </a:extLst>
              </p:cNvPr>
              <p:cNvSpPr txBox="1">
                <a:spLocks noRot="1" noChangeAspect="1" noMove="1" noResize="1" noEditPoints="1" noAdjustHandles="1" noChangeArrowheads="1" noChangeShapeType="1" noTextEdit="1"/>
              </p:cNvSpPr>
              <p:nvPr/>
            </p:nvSpPr>
            <p:spPr>
              <a:xfrm>
                <a:off x="3972424" y="5235195"/>
                <a:ext cx="1221147" cy="246221"/>
              </a:xfrm>
              <a:prstGeom prst="rect">
                <a:avLst/>
              </a:prstGeom>
              <a:blipFill>
                <a:blip r:embed="rId15"/>
                <a:stretch>
                  <a:fillRect l="-1500" r="-3000" b="-3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E5E2AD1-031B-4EA8-9170-3D72B3AE583D}"/>
                  </a:ext>
                </a:extLst>
              </p:cNvPr>
              <p:cNvSpPr txBox="1"/>
              <p:nvPr/>
            </p:nvSpPr>
            <p:spPr>
              <a:xfrm>
                <a:off x="5069055" y="5235195"/>
                <a:ext cx="238665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rgbClr val="FF0000"/>
                          </a:solidFill>
                          <a:latin typeface="Cambria Math" panose="02040503050406030204" pitchFamily="18" charset="0"/>
                        </a:rPr>
                        <m:t>𝐹</m:t>
                      </m:r>
                      <m:r>
                        <a:rPr lang="en-US" sz="1600" b="0" i="1" smtClean="0">
                          <a:solidFill>
                            <a:srgbClr val="FF0000"/>
                          </a:solidFill>
                          <a:latin typeface="Cambria Math" panose="02040503050406030204" pitchFamily="18" charset="0"/>
                        </a:rPr>
                        <m:t>=</m:t>
                      </m:r>
                      <m:r>
                        <a:rPr lang="en-US" sz="1600" i="1">
                          <a:solidFill>
                            <a:srgbClr val="FF0000"/>
                          </a:solidFill>
                          <a:latin typeface="Cambria Math" panose="02040503050406030204" pitchFamily="18" charset="0"/>
                        </a:rPr>
                        <m:t>𝑑𝑖𝑎𝑔</m:t>
                      </m:r>
                      <m:r>
                        <a:rPr lang="en-US" sz="1600" b="0" i="1" smtClean="0">
                          <a:solidFill>
                            <a:srgbClr val="FF0000"/>
                          </a:solidFill>
                          <a:latin typeface="Cambria Math" panose="02040503050406030204" pitchFamily="18" charset="0"/>
                        </a:rPr>
                        <m:t>(0</m:t>
                      </m:r>
                      <m:r>
                        <a:rPr lang="en-US" sz="1600" i="1">
                          <a:solidFill>
                            <a:srgbClr val="FF0000"/>
                          </a:solidFill>
                          <a:latin typeface="Cambria Math" panose="02040503050406030204" pitchFamily="18" charset="0"/>
                        </a:rPr>
                        <m:t>∗</m:t>
                      </m:r>
                      <m:d>
                        <m:dPr>
                          <m:ctrlPr>
                            <a:rPr lang="en-US" sz="1600" i="1">
                              <a:solidFill>
                                <a:srgbClr val="FF0000"/>
                              </a:solidFill>
                              <a:latin typeface="Cambria Math" panose="02040503050406030204" pitchFamily="18" charset="0"/>
                            </a:rPr>
                          </m:ctrlPr>
                        </m:dPr>
                        <m:e>
                          <m:sSub>
                            <m:sSubPr>
                              <m:ctrlPr>
                                <a:rPr lang="en-US" sz="1600" i="1">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𝐼</m:t>
                              </m:r>
                            </m:e>
                            <m:sub>
                              <m:r>
                                <a:rPr lang="en-US" sz="1600" b="0" i="1" smtClean="0">
                                  <a:solidFill>
                                    <a:srgbClr val="FF0000"/>
                                  </a:solidFill>
                                  <a:latin typeface="Cambria Math" panose="02040503050406030204" pitchFamily="18" charset="0"/>
                                </a:rPr>
                                <m:t>6</m:t>
                              </m:r>
                            </m:sub>
                          </m:sSub>
                        </m:e>
                      </m:d>
                      <m:r>
                        <a:rPr lang="en-US" sz="1600" b="0" i="1" smtClean="0">
                          <a:solidFill>
                            <a:srgbClr val="FF0000"/>
                          </a:solidFill>
                          <a:latin typeface="Cambria Math" panose="02040503050406030204" pitchFamily="18" charset="0"/>
                        </a:rPr>
                        <m:t>)</m:t>
                      </m:r>
                    </m:oMath>
                  </m:oMathPara>
                </a14:m>
                <a:endParaRPr lang="en-US" sz="1600" dirty="0"/>
              </a:p>
            </p:txBody>
          </p:sp>
        </mc:Choice>
        <mc:Fallback xmlns="">
          <p:sp>
            <p:nvSpPr>
              <p:cNvPr id="21" name="TextBox 20">
                <a:extLst>
                  <a:ext uri="{FF2B5EF4-FFF2-40B4-BE49-F238E27FC236}">
                    <a16:creationId xmlns:a16="http://schemas.microsoft.com/office/drawing/2014/main" id="{8E5E2AD1-031B-4EA8-9170-3D72B3AE583D}"/>
                  </a:ext>
                </a:extLst>
              </p:cNvPr>
              <p:cNvSpPr txBox="1">
                <a:spLocks noRot="1" noChangeAspect="1" noMove="1" noResize="1" noEditPoints="1" noAdjustHandles="1" noChangeArrowheads="1" noChangeShapeType="1" noTextEdit="1"/>
              </p:cNvSpPr>
              <p:nvPr/>
            </p:nvSpPr>
            <p:spPr>
              <a:xfrm>
                <a:off x="5069055" y="5235195"/>
                <a:ext cx="2386656" cy="246221"/>
              </a:xfrm>
              <a:prstGeom prst="rect">
                <a:avLst/>
              </a:prstGeom>
              <a:blipFill>
                <a:blip r:embed="rId16"/>
                <a:stretch>
                  <a:fillRect b="-3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FDFAE10-820F-4995-BC24-877EE04B7239}"/>
                  </a:ext>
                </a:extLst>
              </p:cNvPr>
              <p:cNvSpPr txBox="1"/>
              <p:nvPr/>
            </p:nvSpPr>
            <p:spPr>
              <a:xfrm>
                <a:off x="678426" y="5501452"/>
                <a:ext cx="335280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800" b="0" i="1" smtClean="0">
                          <a:latin typeface="Cambria Math" panose="02040503050406030204" pitchFamily="18" charset="0"/>
                        </a:rPr>
                        <m:t>𝐿𝑒𝑡</m:t>
                      </m:r>
                      <m:r>
                        <a:rPr lang="en-US" sz="1800" b="0" i="1" smtClean="0">
                          <a:latin typeface="Cambria Math" panose="02040503050406030204" pitchFamily="18" charset="0"/>
                        </a:rPr>
                        <m:t> </m:t>
                      </m:r>
                      <m:r>
                        <a:rPr lang="en-US" sz="1800" b="0" i="1" smtClean="0">
                          <a:latin typeface="Cambria Math" panose="02040503050406030204" pitchFamily="18" charset="0"/>
                        </a:rPr>
                        <m:t>𝑡h𝑒</m:t>
                      </m:r>
                      <m:r>
                        <a:rPr lang="en-US" sz="1800" b="0" i="1" smtClean="0">
                          <a:latin typeface="Cambria Math" panose="02040503050406030204" pitchFamily="18" charset="0"/>
                        </a:rPr>
                        <m:t> </m:t>
                      </m:r>
                      <m:r>
                        <a:rPr lang="en-US" sz="1800" b="0" i="1" smtClean="0">
                          <a:latin typeface="Cambria Math" panose="02040503050406030204" pitchFamily="18" charset="0"/>
                        </a:rPr>
                        <m:t>𝑑𝑒𝑠𝑖𝑟𝑒𝑑</m:t>
                      </m:r>
                      <m:r>
                        <a:rPr lang="en-US" sz="1800" b="0" i="1" smtClean="0">
                          <a:latin typeface="Cambria Math" panose="02040503050406030204" pitchFamily="18" charset="0"/>
                        </a:rPr>
                        <m:t> </m:t>
                      </m:r>
                      <m:r>
                        <a:rPr lang="en-US" sz="1800" b="0" i="1" smtClean="0">
                          <a:latin typeface="Cambria Math" panose="02040503050406030204" pitchFamily="18" charset="0"/>
                        </a:rPr>
                        <m:t>𝑡𝑟𝑎𝑗𝑒𝑐𝑡𝑜𝑟𝑦</m:t>
                      </m:r>
                      <m:r>
                        <a:rPr lang="en-US" sz="1800" b="0" i="1" smtClean="0">
                          <a:latin typeface="Cambria Math" panose="02040503050406030204" pitchFamily="18" charset="0"/>
                        </a:rPr>
                        <m:t> </m:t>
                      </m:r>
                      <m:r>
                        <a:rPr lang="en-US" sz="1800" b="0" i="1" smtClean="0">
                          <a:latin typeface="Cambria Math" panose="02040503050406030204" pitchFamily="18" charset="0"/>
                        </a:rPr>
                        <m:t>𝑓𝑜𝑟</m:t>
                      </m:r>
                      <m:r>
                        <a:rPr lang="en-US" sz="1800" b="0" i="1" smtClean="0">
                          <a:latin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𝜙</m:t>
                      </m:r>
                      <m:r>
                        <a:rPr lang="en-US" sz="1800" b="0" i="1" smtClean="0">
                          <a:latin typeface="Cambria Math" panose="02040503050406030204" pitchFamily="18" charset="0"/>
                          <a:ea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𝑎𝑛𝑑</m:t>
                      </m:r>
                      <m:r>
                        <a:rPr lang="en-US" sz="1800" b="0" i="1" smtClean="0">
                          <a:latin typeface="Cambria Math" panose="02040503050406030204" pitchFamily="18" charset="0"/>
                          <a:ea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𝜃</m:t>
                      </m:r>
                      <m:r>
                        <a:rPr lang="en-US" sz="1800" b="0" i="1" smtClean="0">
                          <a:latin typeface="Cambria Math" panose="02040503050406030204" pitchFamily="18" charset="0"/>
                          <a:ea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𝑎𝑟𝑒</m:t>
                      </m:r>
                    </m:oMath>
                  </m:oMathPara>
                </a14:m>
                <a:endParaRPr lang="en-US" sz="1800" b="0" i="1" dirty="0">
                  <a:latin typeface="Cambria Math" panose="02040503050406030204" pitchFamily="18" charset="0"/>
                </a:endParaRPr>
              </a:p>
            </p:txBody>
          </p:sp>
        </mc:Choice>
        <mc:Fallback xmlns="">
          <p:sp>
            <p:nvSpPr>
              <p:cNvPr id="23" name="TextBox 22">
                <a:extLst>
                  <a:ext uri="{FF2B5EF4-FFF2-40B4-BE49-F238E27FC236}">
                    <a16:creationId xmlns:a16="http://schemas.microsoft.com/office/drawing/2014/main" id="{3FDFAE10-820F-4995-BC24-877EE04B7239}"/>
                  </a:ext>
                </a:extLst>
              </p:cNvPr>
              <p:cNvSpPr txBox="1">
                <a:spLocks noRot="1" noChangeAspect="1" noMove="1" noResize="1" noEditPoints="1" noAdjustHandles="1" noChangeArrowheads="1" noChangeShapeType="1" noTextEdit="1"/>
              </p:cNvSpPr>
              <p:nvPr/>
            </p:nvSpPr>
            <p:spPr>
              <a:xfrm>
                <a:off x="678426" y="5501452"/>
                <a:ext cx="3352800" cy="369332"/>
              </a:xfrm>
              <a:prstGeom prst="rect">
                <a:avLst/>
              </a:prstGeom>
              <a:blipFill>
                <a:blip r:embed="rId17"/>
                <a:stretch>
                  <a:fillRect r="-34000"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F186BE8-A572-42EB-91D9-B597306EB39A}"/>
                  </a:ext>
                </a:extLst>
              </p:cNvPr>
              <p:cNvSpPr txBox="1"/>
              <p:nvPr/>
            </p:nvSpPr>
            <p:spPr>
              <a:xfrm>
                <a:off x="3485375" y="5951832"/>
                <a:ext cx="1826444"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𝑍</m:t>
                          </m:r>
                        </m:e>
                        <m:sub>
                          <m:r>
                            <a:rPr lang="en-US" sz="1600" b="0" i="1" smtClean="0">
                              <a:solidFill>
                                <a:srgbClr val="FF0000"/>
                              </a:solidFill>
                              <a:latin typeface="Cambria Math" panose="02040503050406030204" pitchFamily="18" charset="0"/>
                            </a:rPr>
                            <m:t>1</m:t>
                          </m:r>
                        </m:sub>
                      </m:sSub>
                      <m:r>
                        <a:rPr lang="en-US" sz="1600" b="0" i="1" smtClean="0">
                          <a:solidFill>
                            <a:srgbClr val="FF0000"/>
                          </a:solidFill>
                          <a:latin typeface="Cambria Math" panose="02040503050406030204" pitchFamily="18" charset="0"/>
                        </a:rPr>
                        <m:t>(</m:t>
                      </m:r>
                      <m:r>
                        <a:rPr lang="en-US" sz="1600" b="0" i="1" smtClean="0">
                          <a:solidFill>
                            <a:srgbClr val="FF0000"/>
                          </a:solidFill>
                          <a:latin typeface="Cambria Math" panose="02040503050406030204" pitchFamily="18" charset="0"/>
                        </a:rPr>
                        <m:t>𝑡</m:t>
                      </m:r>
                      <m:r>
                        <a:rPr lang="en-US" sz="1600" b="0" i="1" smtClean="0">
                          <a:solidFill>
                            <a:srgbClr val="FF0000"/>
                          </a:solidFill>
                          <a:latin typeface="Cambria Math" panose="02040503050406030204" pitchFamily="18" charset="0"/>
                        </a:rPr>
                        <m:t>)=0</m:t>
                      </m:r>
                    </m:oMath>
                  </m:oMathPara>
                </a14:m>
                <a:endParaRPr lang="en-US" sz="1600" dirty="0"/>
              </a:p>
            </p:txBody>
          </p:sp>
        </mc:Choice>
        <mc:Fallback xmlns="">
          <p:sp>
            <p:nvSpPr>
              <p:cNvPr id="24" name="TextBox 23">
                <a:extLst>
                  <a:ext uri="{FF2B5EF4-FFF2-40B4-BE49-F238E27FC236}">
                    <a16:creationId xmlns:a16="http://schemas.microsoft.com/office/drawing/2014/main" id="{6F186BE8-A572-42EB-91D9-B597306EB39A}"/>
                  </a:ext>
                </a:extLst>
              </p:cNvPr>
              <p:cNvSpPr txBox="1">
                <a:spLocks noRot="1" noChangeAspect="1" noMove="1" noResize="1" noEditPoints="1" noAdjustHandles="1" noChangeArrowheads="1" noChangeShapeType="1" noTextEdit="1"/>
              </p:cNvSpPr>
              <p:nvPr/>
            </p:nvSpPr>
            <p:spPr>
              <a:xfrm>
                <a:off x="3485375" y="5951832"/>
                <a:ext cx="1826444" cy="246221"/>
              </a:xfrm>
              <a:prstGeom prst="rect">
                <a:avLst/>
              </a:prstGeom>
              <a:blipFill>
                <a:blip r:embed="rId18"/>
                <a:stretch>
                  <a:fillRect b="-34146"/>
                </a:stretch>
              </a:blipFill>
            </p:spPr>
            <p:txBody>
              <a:bodyPr/>
              <a:lstStyle/>
              <a:p>
                <a:r>
                  <a:rPr lang="en-US">
                    <a:noFill/>
                  </a:rPr>
                  <a:t> </a:t>
                </a:r>
              </a:p>
            </p:txBody>
          </p:sp>
        </mc:Fallback>
      </mc:AlternateContent>
    </p:spTree>
    <p:extLst>
      <p:ext uri="{BB962C8B-B14F-4D97-AF65-F5344CB8AC3E}">
        <p14:creationId xmlns:p14="http://schemas.microsoft.com/office/powerpoint/2010/main" val="36850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171"/>
                                        </p:tgtEl>
                                        <p:attrNameLst>
                                          <p:attrName>style.visibility</p:attrName>
                                        </p:attrNameLst>
                                      </p:cBhvr>
                                      <p:to>
                                        <p:strVal val="visible"/>
                                      </p:to>
                                    </p:set>
                                    <p:anim calcmode="lin" valueType="num">
                                      <p:cBhvr>
                                        <p:cTn id="12" dur="500" fill="hold"/>
                                        <p:tgtEl>
                                          <p:spTgt spid="6171"/>
                                        </p:tgtEl>
                                        <p:attrNameLst>
                                          <p:attrName>ppt_w</p:attrName>
                                        </p:attrNameLst>
                                      </p:cBhvr>
                                      <p:tavLst>
                                        <p:tav tm="0">
                                          <p:val>
                                            <p:fltVal val="0"/>
                                          </p:val>
                                        </p:tav>
                                        <p:tav tm="100000">
                                          <p:val>
                                            <p:strVal val="#ppt_w"/>
                                          </p:val>
                                        </p:tav>
                                      </p:tavLst>
                                    </p:anim>
                                    <p:anim calcmode="lin" valueType="num">
                                      <p:cBhvr>
                                        <p:cTn id="13" dur="500" fill="hold"/>
                                        <p:tgtEl>
                                          <p:spTgt spid="6171"/>
                                        </p:tgtEl>
                                        <p:attrNameLst>
                                          <p:attrName>ppt_h</p:attrName>
                                        </p:attrNameLst>
                                      </p:cBhvr>
                                      <p:tavLst>
                                        <p:tav tm="0">
                                          <p:val>
                                            <p:fltVal val="0"/>
                                          </p:val>
                                        </p:tav>
                                        <p:tav tm="100000">
                                          <p:val>
                                            <p:strVal val="#ppt_h"/>
                                          </p:val>
                                        </p:tav>
                                      </p:tavLst>
                                    </p:anim>
                                    <p:animEffect transition="in" filter="fade">
                                      <p:cBhvr>
                                        <p:cTn id="14" dur="500"/>
                                        <p:tgtEl>
                                          <p:spTgt spid="6171"/>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animEffect transition="in" filter="fade">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1" grpId="0"/>
      <p:bldP spid="16" grpId="0"/>
      <p:bldP spid="15" grpId="0"/>
      <p:bldP spid="17" grpId="0"/>
      <p:bldP spid="19" grpId="0"/>
      <p:bldP spid="20" grpId="0"/>
      <p:bldP spid="21" grpId="0"/>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04800"/>
            <a:ext cx="7772400" cy="1143000"/>
          </a:xfrm>
        </p:spPr>
        <p:txBody>
          <a:bodyPr/>
          <a:lstStyle/>
          <a:p>
            <a:endParaRPr lang="en-US" altLang="en-US" dirty="0"/>
          </a:p>
        </p:txBody>
      </p:sp>
      <p:sp>
        <p:nvSpPr>
          <p:cNvPr id="6147" name="Rectangle 3"/>
          <p:cNvSpPr>
            <a:spLocks noGrp="1" noChangeArrowheads="1"/>
          </p:cNvSpPr>
          <p:nvPr>
            <p:ph type="body" idx="1"/>
          </p:nvPr>
        </p:nvSpPr>
        <p:spPr>
          <a:xfrm>
            <a:off x="685800" y="1752600"/>
            <a:ext cx="7772400" cy="4267200"/>
          </a:xfrm>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08935"/>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 Reference Results</a:t>
            </a:r>
          </a:p>
        </p:txBody>
      </p:sp>
      <p:pic>
        <p:nvPicPr>
          <p:cNvPr id="3" name="Picture 2">
            <a:extLst>
              <a:ext uri="{FF2B5EF4-FFF2-40B4-BE49-F238E27FC236}">
                <a16:creationId xmlns:a16="http://schemas.microsoft.com/office/drawing/2014/main" id="{46C943AC-2023-4B00-8F57-78D0C25AA8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9146" y="3419608"/>
            <a:ext cx="3793327" cy="2371432"/>
          </a:xfrm>
          <a:prstGeom prst="rect">
            <a:avLst/>
          </a:prstGeom>
        </p:spPr>
      </p:pic>
      <p:pic>
        <p:nvPicPr>
          <p:cNvPr id="8" name="Picture 7">
            <a:extLst>
              <a:ext uri="{FF2B5EF4-FFF2-40B4-BE49-F238E27FC236}">
                <a16:creationId xmlns:a16="http://schemas.microsoft.com/office/drawing/2014/main" id="{0B2021A2-F5F7-4CE9-9F3D-14F3FFDE0C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1484670"/>
            <a:ext cx="3747619" cy="2342857"/>
          </a:xfrm>
          <a:prstGeom prst="rect">
            <a:avLst/>
          </a:prstGeom>
        </p:spPr>
      </p:pic>
    </p:spTree>
    <p:extLst>
      <p:ext uri="{BB962C8B-B14F-4D97-AF65-F5344CB8AC3E}">
        <p14:creationId xmlns:p14="http://schemas.microsoft.com/office/powerpoint/2010/main" val="228115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Tracking</a:t>
            </a:r>
          </a:p>
        </p:txBody>
      </p:sp>
      <p:sp>
        <p:nvSpPr>
          <p:cNvPr id="23" name="Rectangle 22"/>
          <p:cNvSpPr/>
          <p:nvPr/>
        </p:nvSpPr>
        <p:spPr>
          <a:xfrm>
            <a:off x="5539384" y="1450947"/>
            <a:ext cx="342900" cy="445763"/>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600" b="1" dirty="0">
              <a:solidFill>
                <a:schemeClr val="accent5">
                  <a:lumMod val="10000"/>
                </a:schemeClr>
              </a:solidFill>
              <a:effectLst>
                <a:outerShdw sx="0" sy="0">
                  <a:srgbClr val="000000"/>
                </a:outerShdw>
              </a:effectLst>
            </a:endParaRPr>
          </a:p>
        </p:txBody>
      </p:sp>
      <p:sp>
        <p:nvSpPr>
          <p:cNvPr id="31" name="Rectangle 30"/>
          <p:cNvSpPr/>
          <p:nvPr/>
        </p:nvSpPr>
        <p:spPr>
          <a:xfrm>
            <a:off x="333152" y="1464007"/>
            <a:ext cx="2975421" cy="369332"/>
          </a:xfrm>
          <a:prstGeom prst="rect">
            <a:avLst/>
          </a:prstGeom>
        </p:spPr>
        <p:txBody>
          <a:bodyPr wrap="square">
            <a:spAutoFit/>
          </a:bodyPr>
          <a:lstStyle/>
          <a:p>
            <a:r>
              <a:rPr lang="en-US" sz="1800" b="1" dirty="0"/>
              <a:t>Problem Formulation</a:t>
            </a:r>
          </a:p>
        </p:txBody>
      </p:sp>
      <p:sp>
        <p:nvSpPr>
          <p:cNvPr id="39" name="Rectangle 38">
            <a:extLst>
              <a:ext uri="{FF2B5EF4-FFF2-40B4-BE49-F238E27FC236}">
                <a16:creationId xmlns:a16="http://schemas.microsoft.com/office/drawing/2014/main" id="{8A3C8A0E-2583-42BA-8E2D-68A6C51278BA}"/>
              </a:ext>
            </a:extLst>
          </p:cNvPr>
          <p:cNvSpPr/>
          <p:nvPr/>
        </p:nvSpPr>
        <p:spPr>
          <a:xfrm>
            <a:off x="333152" y="2049516"/>
            <a:ext cx="3523653" cy="369332"/>
          </a:xfrm>
          <a:prstGeom prst="rect">
            <a:avLst/>
          </a:prstGeom>
        </p:spPr>
        <p:txBody>
          <a:bodyPr wrap="square">
            <a:spAutoFit/>
          </a:bodyPr>
          <a:lstStyle/>
          <a:p>
            <a:r>
              <a:rPr lang="en-US" sz="1800" b="1" dirty="0"/>
              <a:t>Given a Nonlinear System:</a:t>
            </a:r>
          </a:p>
        </p:txBody>
      </p:sp>
      <p:sp>
        <p:nvSpPr>
          <p:cNvPr id="40" name="Rectangle 39">
            <a:extLst>
              <a:ext uri="{FF2B5EF4-FFF2-40B4-BE49-F238E27FC236}">
                <a16:creationId xmlns:a16="http://schemas.microsoft.com/office/drawing/2014/main" id="{70BFFC4A-DA4D-45EA-A48C-10811A76D667}"/>
              </a:ext>
            </a:extLst>
          </p:cNvPr>
          <p:cNvSpPr/>
          <p:nvPr/>
        </p:nvSpPr>
        <p:spPr>
          <a:xfrm>
            <a:off x="309811" y="3398043"/>
            <a:ext cx="3517791" cy="369332"/>
          </a:xfrm>
          <a:prstGeom prst="rect">
            <a:avLst/>
          </a:prstGeom>
        </p:spPr>
        <p:txBody>
          <a:bodyPr wrap="square">
            <a:spAutoFit/>
          </a:bodyPr>
          <a:lstStyle/>
          <a:p>
            <a:r>
              <a:rPr lang="en-US" sz="1800" b="1" dirty="0"/>
              <a:t>Finite-Horizon Cost Function:</a:t>
            </a:r>
          </a:p>
        </p:txBody>
      </p:sp>
      <p:sp>
        <p:nvSpPr>
          <p:cNvPr id="41" name="Rectangle 40">
            <a:extLst>
              <a:ext uri="{FF2B5EF4-FFF2-40B4-BE49-F238E27FC236}">
                <a16:creationId xmlns:a16="http://schemas.microsoft.com/office/drawing/2014/main" id="{CAF6CBF6-A062-46EB-A685-FF462A9A0EA5}"/>
              </a:ext>
            </a:extLst>
          </p:cNvPr>
          <p:cNvSpPr/>
          <p:nvPr/>
        </p:nvSpPr>
        <p:spPr>
          <a:xfrm>
            <a:off x="451466" y="4878626"/>
            <a:ext cx="2975421" cy="369332"/>
          </a:xfrm>
          <a:prstGeom prst="rect">
            <a:avLst/>
          </a:prstGeom>
        </p:spPr>
        <p:txBody>
          <a:bodyPr wrap="square">
            <a:spAutoFit/>
          </a:bodyPr>
          <a:lstStyle/>
          <a:p>
            <a:r>
              <a:rPr lang="en-US" sz="1800" b="1" dirty="0"/>
              <a:t>Where:</a:t>
            </a:r>
          </a:p>
        </p:txBody>
      </p:sp>
      <p:pic>
        <p:nvPicPr>
          <p:cNvPr id="43" name="Picture 2">
            <a:extLst>
              <a:ext uri="{FF2B5EF4-FFF2-40B4-BE49-F238E27FC236}">
                <a16:creationId xmlns:a16="http://schemas.microsoft.com/office/drawing/2014/main" id="{26E4034B-AB11-441B-A8EC-C9133FF3B6C5}"/>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61716" y="2422730"/>
            <a:ext cx="2625496" cy="587068"/>
          </a:xfrm>
          <a:prstGeom prst="roundRect">
            <a:avLst>
              <a:gd name="adj" fmla="val 20318"/>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4" name="Picture 2">
            <a:extLst>
              <a:ext uri="{FF2B5EF4-FFF2-40B4-BE49-F238E27FC236}">
                <a16:creationId xmlns:a16="http://schemas.microsoft.com/office/drawing/2014/main" id="{E7ABBA5C-999E-4FC3-B62B-7404F1E1D353}"/>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65285" y="3767375"/>
            <a:ext cx="3329585" cy="916262"/>
          </a:xfrm>
          <a:prstGeom prst="roundRect">
            <a:avLst>
              <a:gd name="adj" fmla="val 15033"/>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5" name="Picture 3">
            <a:extLst>
              <a:ext uri="{FF2B5EF4-FFF2-40B4-BE49-F238E27FC236}">
                <a16:creationId xmlns:a16="http://schemas.microsoft.com/office/drawing/2014/main" id="{A3FE23E4-3B40-48D3-9788-519D795B57B8}"/>
              </a:ext>
            </a:extLst>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524845" y="5301964"/>
            <a:ext cx="1694322" cy="372237"/>
          </a:xfrm>
          <a:prstGeom prst="roundRect">
            <a:avLst>
              <a:gd name="adj" fmla="val 2483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17" name="Rectangle 16">
            <a:extLst>
              <a:ext uri="{FF2B5EF4-FFF2-40B4-BE49-F238E27FC236}">
                <a16:creationId xmlns:a16="http://schemas.microsoft.com/office/drawing/2014/main" id="{3DEE5279-71AA-4655-AABC-911CF70E496C}"/>
              </a:ext>
            </a:extLst>
          </p:cNvPr>
          <p:cNvSpPr/>
          <p:nvPr/>
        </p:nvSpPr>
        <p:spPr>
          <a:xfrm>
            <a:off x="4525920" y="2051379"/>
            <a:ext cx="3523653" cy="369332"/>
          </a:xfrm>
          <a:prstGeom prst="rect">
            <a:avLst/>
          </a:prstGeom>
        </p:spPr>
        <p:txBody>
          <a:bodyPr wrap="square">
            <a:spAutoFit/>
          </a:bodyPr>
          <a:lstStyle/>
          <a:p>
            <a:r>
              <a:rPr lang="en-US" sz="1800" b="1" dirty="0"/>
              <a:t>Optimal Controller:</a:t>
            </a:r>
          </a:p>
        </p:txBody>
      </p:sp>
      <p:pic>
        <p:nvPicPr>
          <p:cNvPr id="18" name="Picture 6">
            <a:extLst>
              <a:ext uri="{FF2B5EF4-FFF2-40B4-BE49-F238E27FC236}">
                <a16:creationId xmlns:a16="http://schemas.microsoft.com/office/drawing/2014/main" id="{264E5C02-E64E-417C-8D56-30D8AB043C0B}"/>
              </a:ext>
            </a:extLst>
          </p:cNvPr>
          <p:cNvPicPr>
            <a:picLocks noChangeAspect="1" noChangeArrowheads="1"/>
          </p:cNvPicPr>
          <p:nvPr/>
        </p:nvPicPr>
        <p:blipFill>
          <a:blip r:embed="rId10" cstate="print">
            <a:extLst>
              <a:ext uri="{BEBA8EAE-BF5A-486C-A8C5-ECC9F3942E4B}">
                <a14:imgProps xmlns:a14="http://schemas.microsoft.com/office/drawing/2010/main">
                  <a14:imgLayer r:embed="rId11">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709780" y="2420711"/>
            <a:ext cx="2601224" cy="292328"/>
          </a:xfrm>
          <a:prstGeom prst="roundRect">
            <a:avLst>
              <a:gd name="adj" fmla="val 29819"/>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9" name="Picture 2">
            <a:extLst>
              <a:ext uri="{FF2B5EF4-FFF2-40B4-BE49-F238E27FC236}">
                <a16:creationId xmlns:a16="http://schemas.microsoft.com/office/drawing/2014/main" id="{9FB4F41E-37B5-46D3-9AD9-5F6258992C78}"/>
              </a:ext>
            </a:extLst>
          </p:cNvPr>
          <p:cNvPicPr>
            <a:picLocks noChangeAspect="1" noChangeArrowheads="1"/>
          </p:cNvPicPr>
          <p:nvPr/>
        </p:nvPicPr>
        <p:blipFill>
          <a:blip r:embed="rId12" cstate="print">
            <a:extLst>
              <a:ext uri="{BEBA8EAE-BF5A-486C-A8C5-ECC9F3942E4B}">
                <a14:imgProps xmlns:a14="http://schemas.microsoft.com/office/drawing/2010/main">
                  <a14:imgLayer r:embed="rId1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652086" y="3283493"/>
            <a:ext cx="4191000" cy="541421"/>
          </a:xfrm>
          <a:prstGeom prst="roundRect">
            <a:avLst>
              <a:gd name="adj" fmla="val 24938"/>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20" name="Picture 3">
            <a:extLst>
              <a:ext uri="{FF2B5EF4-FFF2-40B4-BE49-F238E27FC236}">
                <a16:creationId xmlns:a16="http://schemas.microsoft.com/office/drawing/2014/main" id="{0AF3D610-4D8B-4305-830A-DBD5B466E80F}"/>
              </a:ext>
            </a:extLst>
          </p:cNvPr>
          <p:cNvPicPr>
            <a:picLocks noChangeAspect="1" noChangeArrowheads="1"/>
          </p:cNvPicPr>
          <p:nvPr/>
        </p:nvPicPr>
        <p:blipFill>
          <a:blip r:embed="rId14" cstate="print">
            <a:extLst>
              <a:ext uri="{BEBA8EAE-BF5A-486C-A8C5-ECC9F3942E4B}">
                <a14:imgProps xmlns:a14="http://schemas.microsoft.com/office/drawing/2010/main">
                  <a14:imgLayer r:embed="rId1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6873316" y="3894978"/>
            <a:ext cx="1962150" cy="339010"/>
          </a:xfrm>
          <a:prstGeom prst="roundRect">
            <a:avLst>
              <a:gd name="adj" fmla="val 31796"/>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1" name="Rectangle 20">
            <a:extLst>
              <a:ext uri="{FF2B5EF4-FFF2-40B4-BE49-F238E27FC236}">
                <a16:creationId xmlns:a16="http://schemas.microsoft.com/office/drawing/2014/main" id="{309EDC87-D0EC-4E74-8FAB-A3FD97BE51BF}"/>
              </a:ext>
            </a:extLst>
          </p:cNvPr>
          <p:cNvSpPr/>
          <p:nvPr/>
        </p:nvSpPr>
        <p:spPr>
          <a:xfrm>
            <a:off x="4546505" y="3841818"/>
            <a:ext cx="2381250" cy="369332"/>
          </a:xfrm>
          <a:prstGeom prst="rect">
            <a:avLst/>
          </a:prstGeom>
        </p:spPr>
        <p:txBody>
          <a:bodyPr wrap="square">
            <a:spAutoFit/>
          </a:bodyPr>
          <a:lstStyle/>
          <a:p>
            <a:r>
              <a:rPr lang="en-US" sz="1800" b="1" dirty="0"/>
              <a:t>With final condition:</a:t>
            </a:r>
          </a:p>
        </p:txBody>
      </p:sp>
      <p:pic>
        <p:nvPicPr>
          <p:cNvPr id="22" name="Picture 7">
            <a:extLst>
              <a:ext uri="{FF2B5EF4-FFF2-40B4-BE49-F238E27FC236}">
                <a16:creationId xmlns:a16="http://schemas.microsoft.com/office/drawing/2014/main" id="{55B2E884-18C7-4677-A2A1-B0B50CFCB209}"/>
              </a:ext>
            </a:extLst>
          </p:cNvPr>
          <p:cNvPicPr>
            <a:picLocks noChangeAspect="1" noChangeArrowheads="1"/>
          </p:cNvPicPr>
          <p:nvPr/>
        </p:nvPicPr>
        <p:blipFill>
          <a:blip r:embed="rId16" cstate="print">
            <a:extLst>
              <a:ext uri="{BEBA8EAE-BF5A-486C-A8C5-ECC9F3942E4B}">
                <a14:imgProps xmlns:a14="http://schemas.microsoft.com/office/drawing/2010/main">
                  <a14:imgLayer r:embed="rId17">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636755" y="4762067"/>
            <a:ext cx="4294128" cy="339010"/>
          </a:xfrm>
          <a:prstGeom prst="roundRect">
            <a:avLst>
              <a:gd name="adj" fmla="val 31796"/>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4" name="Rectangle 23">
            <a:extLst>
              <a:ext uri="{FF2B5EF4-FFF2-40B4-BE49-F238E27FC236}">
                <a16:creationId xmlns:a16="http://schemas.microsoft.com/office/drawing/2014/main" id="{84F956AB-A0EE-476E-9D02-167B7768CF62}"/>
              </a:ext>
            </a:extLst>
          </p:cNvPr>
          <p:cNvSpPr/>
          <p:nvPr/>
        </p:nvSpPr>
        <p:spPr>
          <a:xfrm>
            <a:off x="4543583" y="5176072"/>
            <a:ext cx="2381250" cy="369332"/>
          </a:xfrm>
          <a:prstGeom prst="rect">
            <a:avLst/>
          </a:prstGeom>
        </p:spPr>
        <p:txBody>
          <a:bodyPr wrap="square">
            <a:spAutoFit/>
          </a:bodyPr>
          <a:lstStyle/>
          <a:p>
            <a:r>
              <a:rPr lang="en-US" sz="1800" b="1" dirty="0"/>
              <a:t>With final condition:</a:t>
            </a:r>
          </a:p>
        </p:txBody>
      </p:sp>
      <p:pic>
        <p:nvPicPr>
          <p:cNvPr id="25" name="Picture 5">
            <a:extLst>
              <a:ext uri="{FF2B5EF4-FFF2-40B4-BE49-F238E27FC236}">
                <a16:creationId xmlns:a16="http://schemas.microsoft.com/office/drawing/2014/main" id="{34AAC766-97F4-4607-AEBD-92F911CE2981}"/>
              </a:ext>
            </a:extLst>
          </p:cNvPr>
          <p:cNvPicPr>
            <a:picLocks noChangeAspect="1" noChangeArrowheads="1"/>
          </p:cNvPicPr>
          <p:nvPr/>
        </p:nvPicPr>
        <p:blipFill>
          <a:blip r:embed="rId18" cstate="print">
            <a:extLst>
              <a:ext uri="{BEBA8EAE-BF5A-486C-A8C5-ECC9F3942E4B}">
                <a14:imgProps xmlns:a14="http://schemas.microsoft.com/office/drawing/2010/main">
                  <a14:imgLayer r:embed="rId19">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6915150" y="5171141"/>
            <a:ext cx="2089036" cy="369332"/>
          </a:xfrm>
          <a:prstGeom prst="roundRect">
            <a:avLst>
              <a:gd name="adj" fmla="val 27229"/>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161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 calcmode="lin" valueType="num">
                                      <p:cBhvr>
                                        <p:cTn id="7"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ppt_w</p:attrName>
                                        </p:attrNameLst>
                                      </p:cBhvr>
                                      <p:tavLst>
                                        <p:tav tm="0">
                                          <p:val>
                                            <p:fltVal val="0"/>
                                          </p:val>
                                        </p:tav>
                                        <p:tav tm="100000">
                                          <p:val>
                                            <p:strVal val="#ppt_w"/>
                                          </p:val>
                                        </p:tav>
                                      </p:tavLst>
                                    </p:anim>
                                    <p:anim calcmode="lin" valueType="num">
                                      <p:cBhvr>
                                        <p:cTn id="15" dur="500" fill="hold"/>
                                        <p:tgtEl>
                                          <p:spTgt spid="39"/>
                                        </p:tgtEl>
                                        <p:attrNameLst>
                                          <p:attrName>ppt_h</p:attrName>
                                        </p:attrNameLst>
                                      </p:cBhvr>
                                      <p:tavLst>
                                        <p:tav tm="0">
                                          <p:val>
                                            <p:fltVal val="0"/>
                                          </p:val>
                                        </p:tav>
                                        <p:tav tm="100000">
                                          <p:val>
                                            <p:strVal val="#ppt_h"/>
                                          </p:val>
                                        </p:tav>
                                      </p:tavLst>
                                    </p:anim>
                                    <p:animEffect transition="in" filter="fade">
                                      <p:cBhvr>
                                        <p:cTn id="16" dur="500"/>
                                        <p:tgtEl>
                                          <p:spTgt spid="39"/>
                                        </p:tgtEl>
                                      </p:cBhvr>
                                    </p:animEffect>
                                  </p:childTnLst>
                                </p:cTn>
                              </p:par>
                              <p:par>
                                <p:cTn id="17" presetID="53" presetClass="entr" presetSubtype="16"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Effect transition="in" filter="fade">
                                      <p:cBhvr>
                                        <p:cTn id="21" dur="500"/>
                                        <p:tgtEl>
                                          <p:spTgt spid="4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par>
                                <p:cTn id="29" presetID="53" presetClass="entr" presetSubtype="16"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childTnLst>
                                </p:cTn>
                              </p:par>
                              <p:par>
                                <p:cTn id="41" presetID="53" presetClass="entr" presetSubtype="1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par>
                                <p:cTn id="53" presetID="53" presetClass="entr" presetSubtype="16"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par>
                                <p:cTn id="82" presetID="53" presetClass="entr" presetSubtype="16" fill="hold" nodeType="with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animEffect transition="in" filter="fade">
                                      <p:cBhvr>
                                        <p:cTn id="86" dur="500"/>
                                        <p:tgtEl>
                                          <p:spTgt spid="25"/>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p:cTn id="89" dur="500" fill="hold"/>
                                        <p:tgtEl>
                                          <p:spTgt spid="24"/>
                                        </p:tgtEl>
                                        <p:attrNameLst>
                                          <p:attrName>ppt_w</p:attrName>
                                        </p:attrNameLst>
                                      </p:cBhvr>
                                      <p:tavLst>
                                        <p:tav tm="0">
                                          <p:val>
                                            <p:fltVal val="0"/>
                                          </p:val>
                                        </p:tav>
                                        <p:tav tm="100000">
                                          <p:val>
                                            <p:strVal val="#ppt_w"/>
                                          </p:val>
                                        </p:tav>
                                      </p:tavLst>
                                    </p:anim>
                                    <p:anim calcmode="lin" valueType="num">
                                      <p:cBhvr>
                                        <p:cTn id="90" dur="500" fill="hold"/>
                                        <p:tgtEl>
                                          <p:spTgt spid="24"/>
                                        </p:tgtEl>
                                        <p:attrNameLst>
                                          <p:attrName>ppt_h</p:attrName>
                                        </p:attrNameLst>
                                      </p:cBhvr>
                                      <p:tavLst>
                                        <p:tav tm="0">
                                          <p:val>
                                            <p:fltVal val="0"/>
                                          </p:val>
                                        </p:tav>
                                        <p:tav tm="100000">
                                          <p:val>
                                            <p:strVal val="#ppt_h"/>
                                          </p:val>
                                        </p:tav>
                                      </p:tavLst>
                                    </p:anim>
                                    <p:animEffect transition="in" filter="fade">
                                      <p:cBhvr>
                                        <p:cTn id="9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17" grpId="0"/>
      <p:bldP spid="21"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14288"/>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4000" dirty="0"/>
              <a:t>Finite Horizon Nonlinear Tracking</a:t>
            </a:r>
          </a:p>
        </p:txBody>
      </p:sp>
      <p:sp>
        <p:nvSpPr>
          <p:cNvPr id="11" name="Rectangle 10"/>
          <p:cNvSpPr/>
          <p:nvPr/>
        </p:nvSpPr>
        <p:spPr>
          <a:xfrm>
            <a:off x="6109679" y="3081643"/>
            <a:ext cx="968898" cy="576092"/>
          </a:xfrm>
          <a:prstGeom prst="rect">
            <a:avLst/>
          </a:prstGeom>
          <a:solidFill>
            <a:srgbClr val="FFFF99"/>
          </a:solidFill>
          <a:ln w="25400">
            <a:solidFill>
              <a:srgbClr val="0070C0"/>
            </a:solidFill>
            <a:prstDash val="dash"/>
          </a:ln>
          <a:effectLst>
            <a:glow rad="101600">
              <a:srgbClr val="0070C0">
                <a:alpha val="60000"/>
              </a:srgbClr>
            </a:glo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1200" b="1" dirty="0">
                <a:solidFill>
                  <a:schemeClr val="accent5">
                    <a:lumMod val="10000"/>
                  </a:schemeClr>
                </a:solidFill>
                <a:effectLst>
                  <a:outerShdw sx="0" sy="0">
                    <a:srgbClr val="000000"/>
                  </a:outerShdw>
                </a:effectLst>
              </a:rPr>
              <a:t>Solve DRE for P(x)</a:t>
            </a:r>
          </a:p>
        </p:txBody>
      </p:sp>
      <p:sp>
        <p:nvSpPr>
          <p:cNvPr id="12" name="Rectangle 11"/>
          <p:cNvSpPr/>
          <p:nvPr/>
        </p:nvSpPr>
        <p:spPr>
          <a:xfrm>
            <a:off x="7296205" y="3082491"/>
            <a:ext cx="902111" cy="576092"/>
          </a:xfrm>
          <a:prstGeom prst="rect">
            <a:avLst/>
          </a:prstGeom>
          <a:solidFill>
            <a:srgbClr val="FFFF99"/>
          </a:solidFill>
          <a:ln w="34925">
            <a:solidFill>
              <a:srgbClr val="00B050"/>
            </a:solidFill>
            <a:prstDash val="dash"/>
          </a:ln>
          <a:effectLst>
            <a:glow rad="101600">
              <a:srgbClr val="00B050">
                <a:alpha val="60000"/>
              </a:srgbClr>
            </a:glow>
            <a:outerShdw blurRad="57150" dist="19050" dir="5400000" algn="ctr" rotWithShape="0">
              <a:srgbClr val="000000">
                <a:alpha val="63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b="1" dirty="0">
                <a:solidFill>
                  <a:schemeClr val="accent5">
                    <a:lumMod val="10000"/>
                  </a:schemeClr>
                </a:solidFill>
                <a:effectLst>
                  <a:outerShdw sx="0" sy="0">
                    <a:srgbClr val="000000"/>
                  </a:outerShdw>
                </a:effectLst>
              </a:rPr>
              <a:t>Solve DE for g(x)</a:t>
            </a:r>
          </a:p>
        </p:txBody>
      </p:sp>
      <p:sp>
        <p:nvSpPr>
          <p:cNvPr id="13" name="Rectangle 12"/>
          <p:cNvSpPr/>
          <p:nvPr/>
        </p:nvSpPr>
        <p:spPr>
          <a:xfrm>
            <a:off x="6110836" y="3891760"/>
            <a:ext cx="2103928" cy="378837"/>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Control U</a:t>
            </a:r>
          </a:p>
        </p:txBody>
      </p:sp>
      <p:sp>
        <p:nvSpPr>
          <p:cNvPr id="14" name="Rectangle 13"/>
          <p:cNvSpPr/>
          <p:nvPr/>
        </p:nvSpPr>
        <p:spPr>
          <a:xfrm>
            <a:off x="6047982" y="2327003"/>
            <a:ext cx="2157533" cy="492029"/>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b="1" dirty="0">
                <a:solidFill>
                  <a:schemeClr val="accent5">
                    <a:lumMod val="10000"/>
                  </a:schemeClr>
                </a:solidFill>
                <a:effectLst>
                  <a:outerShdw sx="0" sy="0">
                    <a:srgbClr val="000000"/>
                  </a:outerShdw>
                </a:effectLst>
              </a:rPr>
              <a:t>Calculate </a:t>
            </a:r>
          </a:p>
          <a:p>
            <a:pPr algn="ctr"/>
            <a:r>
              <a:rPr lang="en-US" sz="1600" b="1" dirty="0">
                <a:solidFill>
                  <a:schemeClr val="accent5">
                    <a:lumMod val="10000"/>
                  </a:schemeClr>
                </a:solidFill>
                <a:effectLst>
                  <a:outerShdw sx="0" sy="0">
                    <a:srgbClr val="000000"/>
                  </a:outerShdw>
                </a:effectLst>
              </a:rPr>
              <a:t>A(x), B(x), C(x)</a:t>
            </a:r>
          </a:p>
        </p:txBody>
      </p:sp>
      <p:cxnSp>
        <p:nvCxnSpPr>
          <p:cNvPr id="19" name="Straight Arrow Connector 18"/>
          <p:cNvCxnSpPr>
            <a:cxnSpLocks/>
            <a:stCxn id="13" idx="2"/>
            <a:endCxn id="17" idx="0"/>
          </p:cNvCxnSpPr>
          <p:nvPr/>
        </p:nvCxnSpPr>
        <p:spPr>
          <a:xfrm flipH="1">
            <a:off x="7158219" y="4270597"/>
            <a:ext cx="4581" cy="6623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Connector 19"/>
          <p:cNvCxnSpPr>
            <a:cxnSpLocks/>
            <a:stCxn id="17" idx="1"/>
          </p:cNvCxnSpPr>
          <p:nvPr/>
        </p:nvCxnSpPr>
        <p:spPr>
          <a:xfrm flipH="1">
            <a:off x="5224945" y="5299296"/>
            <a:ext cx="1521406" cy="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a:cxnSpLocks/>
          </p:cNvCxnSpPr>
          <p:nvPr/>
        </p:nvCxnSpPr>
        <p:spPr>
          <a:xfrm>
            <a:off x="5224941" y="1784639"/>
            <a:ext cx="0" cy="3510431"/>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Arrow Connector 21"/>
          <p:cNvCxnSpPr>
            <a:cxnSpLocks/>
          </p:cNvCxnSpPr>
          <p:nvPr/>
        </p:nvCxnSpPr>
        <p:spPr>
          <a:xfrm>
            <a:off x="5224941" y="1784639"/>
            <a:ext cx="82304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4" name="Rectangle 23"/>
          <p:cNvSpPr/>
          <p:nvPr/>
        </p:nvSpPr>
        <p:spPr>
          <a:xfrm>
            <a:off x="5891745" y="2174245"/>
            <a:ext cx="2543545" cy="2304901"/>
          </a:xfrm>
          <a:prstGeom prst="rect">
            <a:avLst/>
          </a:prstGeom>
          <a:noFill/>
          <a:ln w="34925">
            <a:solidFill>
              <a:srgbClr val="7A0019"/>
            </a:solidFill>
            <a:prstDash val="dashDot"/>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1800" dirty="0">
              <a:solidFill>
                <a:schemeClr val="accent5">
                  <a:lumMod val="10000"/>
                </a:schemeClr>
              </a:solidFill>
            </a:endParaRPr>
          </a:p>
        </p:txBody>
      </p:sp>
      <p:sp>
        <p:nvSpPr>
          <p:cNvPr id="25" name="Rectangle 24"/>
          <p:cNvSpPr/>
          <p:nvPr/>
        </p:nvSpPr>
        <p:spPr>
          <a:xfrm>
            <a:off x="6043064" y="1465510"/>
            <a:ext cx="2171700" cy="570357"/>
          </a:xfrm>
          <a:prstGeom prst="rect">
            <a:avLst/>
          </a:prstGeom>
          <a:solidFill>
            <a:schemeClr val="accent3">
              <a:lumMod val="95000"/>
            </a:schemeClr>
          </a:solidFill>
          <a:ln>
            <a:solidFill>
              <a:schemeClr val="accent4"/>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800" dirty="0">
                <a:solidFill>
                  <a:schemeClr val="tx1"/>
                </a:solidFill>
              </a:rPr>
              <a:t> </a:t>
            </a:r>
            <a:r>
              <a:rPr lang="en-US" sz="1600" b="1" dirty="0">
                <a:solidFill>
                  <a:schemeClr val="tx2">
                    <a:lumMod val="75000"/>
                  </a:schemeClr>
                </a:solidFill>
              </a:rPr>
              <a:t>At</a:t>
            </a:r>
            <a:r>
              <a:rPr lang="en-US" sz="1400" dirty="0">
                <a:solidFill>
                  <a:schemeClr val="tx1"/>
                </a:solidFill>
              </a:rPr>
              <a:t> </a:t>
            </a:r>
            <a:r>
              <a:rPr lang="en-US" sz="1600" b="1" dirty="0">
                <a:solidFill>
                  <a:schemeClr val="tx2">
                    <a:lumMod val="75000"/>
                  </a:schemeClr>
                </a:solidFill>
              </a:rPr>
              <a:t>time step t = t</a:t>
            </a:r>
            <a:r>
              <a:rPr lang="en-US" sz="1100" b="1" dirty="0">
                <a:solidFill>
                  <a:schemeClr val="tx2">
                    <a:lumMod val="75000"/>
                  </a:schemeClr>
                </a:solidFill>
              </a:rPr>
              <a:t>0</a:t>
            </a:r>
          </a:p>
          <a:p>
            <a:pPr algn="ctr"/>
            <a:r>
              <a:rPr lang="en-US" sz="1800" b="1" dirty="0">
                <a:solidFill>
                  <a:schemeClr val="tx2">
                    <a:lumMod val="75000"/>
                  </a:schemeClr>
                </a:solidFill>
              </a:rPr>
              <a:t>X = X</a:t>
            </a:r>
            <a:r>
              <a:rPr lang="en-US" sz="1400" b="1" dirty="0">
                <a:solidFill>
                  <a:schemeClr val="tx2">
                    <a:lumMod val="75000"/>
                  </a:schemeClr>
                </a:solidFill>
              </a:rPr>
              <a:t>0</a:t>
            </a:r>
          </a:p>
        </p:txBody>
      </p:sp>
      <p:sp>
        <p:nvSpPr>
          <p:cNvPr id="42" name="Rectangle 41"/>
          <p:cNvSpPr/>
          <p:nvPr/>
        </p:nvSpPr>
        <p:spPr>
          <a:xfrm>
            <a:off x="4552590" y="4593833"/>
            <a:ext cx="1344701" cy="400663"/>
          </a:xfrm>
          <a:prstGeom prst="rect">
            <a:avLst/>
          </a:prstGeom>
          <a:solidFill>
            <a:schemeClr val="accent3">
              <a:lumMod val="95000"/>
            </a:schemeClr>
          </a:solidFill>
          <a:ln>
            <a:solidFill>
              <a:srgbClr val="7A001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endParaRPr lang="en-US" sz="1200" dirty="0">
              <a:solidFill>
                <a:schemeClr val="tx1"/>
              </a:solidFill>
              <a:latin typeface="Courier New" panose="02070309020205020404" pitchFamily="49" charset="0"/>
            </a:endParaRPr>
          </a:p>
          <a:p>
            <a:endParaRPr lang="en-US" sz="1200" dirty="0">
              <a:solidFill>
                <a:schemeClr val="tx1"/>
              </a:solidFill>
              <a:latin typeface="Courier New" panose="02070309020205020404" pitchFamily="49" charset="0"/>
            </a:endParaRPr>
          </a:p>
          <a:p>
            <a:pPr algn="ctr"/>
            <a:r>
              <a:rPr lang="en-US" sz="1100" b="1" dirty="0">
                <a:solidFill>
                  <a:schemeClr val="tx1"/>
                </a:solidFill>
              </a:rPr>
              <a:t>Next time step</a:t>
            </a:r>
          </a:p>
          <a:p>
            <a:pPr algn="ctr"/>
            <a:r>
              <a:rPr lang="en-US" sz="1200" b="1" dirty="0">
                <a:solidFill>
                  <a:schemeClr val="tx1"/>
                </a:solidFill>
              </a:rPr>
              <a:t>t= t+</a:t>
            </a:r>
            <a:r>
              <a:rPr lang="el-GR" sz="1200" b="1" dirty="0">
                <a:solidFill>
                  <a:schemeClr val="tx1"/>
                </a:solidFill>
              </a:rPr>
              <a:t>Δ</a:t>
            </a:r>
            <a:r>
              <a:rPr lang="en-US" sz="1200" b="1" dirty="0">
                <a:solidFill>
                  <a:schemeClr val="tx1"/>
                </a:solidFill>
              </a:rPr>
              <a:t>t</a:t>
            </a:r>
            <a:endParaRPr lang="en-US" sz="1200" dirty="0">
              <a:solidFill>
                <a:srgbClr val="000000"/>
              </a:solidFill>
              <a:latin typeface="Bembo" panose="020B0604020202020204" pitchFamily="18" charset="0"/>
            </a:endParaRPr>
          </a:p>
          <a:p>
            <a:r>
              <a:rPr lang="en-US" sz="1200" dirty="0">
                <a:solidFill>
                  <a:srgbClr val="000000"/>
                </a:solidFill>
                <a:latin typeface="Courier New" panose="02070309020205020404" pitchFamily="49" charset="0"/>
              </a:rPr>
              <a:t> </a:t>
            </a:r>
          </a:p>
          <a:p>
            <a:endParaRPr lang="en-US" sz="1200" dirty="0">
              <a:solidFill>
                <a:srgbClr val="000000"/>
              </a:solidFill>
              <a:latin typeface="Courier New" panose="02070309020205020404" pitchFamily="49" charset="0"/>
            </a:endParaRPr>
          </a:p>
        </p:txBody>
      </p:sp>
      <p:cxnSp>
        <p:nvCxnSpPr>
          <p:cNvPr id="37" name="Straight Arrow Connector 36">
            <a:extLst>
              <a:ext uri="{FF2B5EF4-FFF2-40B4-BE49-F238E27FC236}">
                <a16:creationId xmlns:a16="http://schemas.microsoft.com/office/drawing/2014/main" id="{30D91D28-6C8F-4A5C-B5B8-11A6F9EFAD69}"/>
              </a:ext>
            </a:extLst>
          </p:cNvPr>
          <p:cNvCxnSpPr>
            <a:cxnSpLocks/>
          </p:cNvCxnSpPr>
          <p:nvPr/>
        </p:nvCxnSpPr>
        <p:spPr>
          <a:xfrm>
            <a:off x="7200504" y="2046779"/>
            <a:ext cx="0" cy="2898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2" name="Straight Arrow Connector 81">
            <a:extLst>
              <a:ext uri="{FF2B5EF4-FFF2-40B4-BE49-F238E27FC236}">
                <a16:creationId xmlns:a16="http://schemas.microsoft.com/office/drawing/2014/main" id="{1451951F-8B38-421E-8003-28CEAB346831}"/>
              </a:ext>
            </a:extLst>
          </p:cNvPr>
          <p:cNvCxnSpPr>
            <a:cxnSpLocks/>
          </p:cNvCxnSpPr>
          <p:nvPr/>
        </p:nvCxnSpPr>
        <p:spPr>
          <a:xfrm>
            <a:off x="6629400" y="3657735"/>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47" name="Straight Arrow Connector 46">
            <a:extLst>
              <a:ext uri="{FF2B5EF4-FFF2-40B4-BE49-F238E27FC236}">
                <a16:creationId xmlns:a16="http://schemas.microsoft.com/office/drawing/2014/main" id="{C1262350-4216-432E-A468-778D1956E157}"/>
              </a:ext>
            </a:extLst>
          </p:cNvPr>
          <p:cNvCxnSpPr>
            <a:cxnSpLocks/>
          </p:cNvCxnSpPr>
          <p:nvPr/>
        </p:nvCxnSpPr>
        <p:spPr>
          <a:xfrm>
            <a:off x="6629400" y="2819032"/>
            <a:ext cx="3033" cy="260647"/>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grpSp>
        <p:nvGrpSpPr>
          <p:cNvPr id="36" name="Group 35">
            <a:extLst>
              <a:ext uri="{FF2B5EF4-FFF2-40B4-BE49-F238E27FC236}">
                <a16:creationId xmlns:a16="http://schemas.microsoft.com/office/drawing/2014/main" id="{602ECCBF-3981-4407-A448-40F096B22D02}"/>
              </a:ext>
            </a:extLst>
          </p:cNvPr>
          <p:cNvGrpSpPr/>
          <p:nvPr/>
        </p:nvGrpSpPr>
        <p:grpSpPr>
          <a:xfrm>
            <a:off x="1532452" y="1759391"/>
            <a:ext cx="1909910" cy="1682704"/>
            <a:chOff x="685800" y="2378230"/>
            <a:chExt cx="2667000" cy="2866601"/>
          </a:xfrm>
        </p:grpSpPr>
        <p:sp>
          <p:nvSpPr>
            <p:cNvPr id="40" name="Rectangle 39">
              <a:extLst>
                <a:ext uri="{FF2B5EF4-FFF2-40B4-BE49-F238E27FC236}">
                  <a16:creationId xmlns:a16="http://schemas.microsoft.com/office/drawing/2014/main" id="{2B4BC49E-0564-44CE-ADE4-CA56D5BB8C51}"/>
                </a:ext>
              </a:extLst>
            </p:cNvPr>
            <p:cNvSpPr/>
            <p:nvPr/>
          </p:nvSpPr>
          <p:spPr>
            <a:xfrm>
              <a:off x="1809750" y="2778340"/>
              <a:ext cx="933450" cy="439759"/>
            </a:xfrm>
            <a:prstGeom prst="rect">
              <a:avLst/>
            </a:prstGeom>
            <a:noFill/>
          </p:spPr>
          <p:txBody>
            <a:bodyPr wrap="square">
              <a:spAutoFit/>
            </a:bodyPr>
            <a:lstStyle/>
            <a:p>
              <a:pPr algn="ctr"/>
              <a:r>
                <a:rPr lang="en-US" sz="1050" b="1" i="1" dirty="0">
                  <a:solidFill>
                    <a:schemeClr val="tx2">
                      <a:lumMod val="75000"/>
                    </a:schemeClr>
                  </a:solidFill>
                  <a:effectLst>
                    <a:outerShdw sx="0" sy="0">
                      <a:srgbClr val="000000"/>
                    </a:outerShdw>
                  </a:effectLst>
                </a:rPr>
                <a:t>P</a:t>
              </a:r>
              <a:r>
                <a:rPr lang="en-US" sz="900" b="1" i="1" dirty="0">
                  <a:solidFill>
                    <a:schemeClr val="tx2">
                      <a:lumMod val="75000"/>
                    </a:schemeClr>
                  </a:solidFill>
                  <a:effectLst>
                    <a:outerShdw sx="0" sy="0">
                      <a:srgbClr val="000000"/>
                    </a:outerShdw>
                  </a:effectLst>
                </a:rPr>
                <a:t>ss</a:t>
              </a:r>
              <a:r>
                <a:rPr lang="en-US" sz="1050" b="1" i="1" dirty="0">
                  <a:solidFill>
                    <a:schemeClr val="tx2">
                      <a:lumMod val="75000"/>
                    </a:schemeClr>
                  </a:solidFill>
                  <a:effectLst>
                    <a:outerShdw sx="0" sy="0">
                      <a:srgbClr val="000000"/>
                    </a:outerShdw>
                  </a:effectLst>
                </a:rPr>
                <a:t>(x) </a:t>
              </a:r>
            </a:p>
            <a:p>
              <a:pPr algn="ctr"/>
              <a:endParaRPr lang="en-US" sz="200" b="1" i="1" dirty="0">
                <a:solidFill>
                  <a:schemeClr val="tx2">
                    <a:lumMod val="75000"/>
                  </a:schemeClr>
                </a:solidFill>
                <a:effectLst>
                  <a:outerShdw sx="0" sy="0">
                    <a:srgbClr val="000000"/>
                  </a:outerShdw>
                </a:effectLst>
              </a:endParaRPr>
            </a:p>
          </p:txBody>
        </p:sp>
        <p:sp>
          <p:nvSpPr>
            <p:cNvPr id="41" name="Left Arrow 77">
              <a:extLst>
                <a:ext uri="{FF2B5EF4-FFF2-40B4-BE49-F238E27FC236}">
                  <a16:creationId xmlns:a16="http://schemas.microsoft.com/office/drawing/2014/main" id="{C0B6A625-6E1C-45C4-AF33-966B4DFCFE86}"/>
                </a:ext>
              </a:extLst>
            </p:cNvPr>
            <p:cNvSpPr/>
            <p:nvPr/>
          </p:nvSpPr>
          <p:spPr>
            <a:xfrm rot="16200000">
              <a:off x="1701827" y="2914838"/>
              <a:ext cx="406347" cy="133352"/>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3" name="Rectangle 42">
              <a:extLst>
                <a:ext uri="{FF2B5EF4-FFF2-40B4-BE49-F238E27FC236}">
                  <a16:creationId xmlns:a16="http://schemas.microsoft.com/office/drawing/2014/main" id="{8F989536-98C2-4AB3-A1A0-34109C2EEAF9}"/>
                </a:ext>
              </a:extLst>
            </p:cNvPr>
            <p:cNvSpPr/>
            <p:nvPr/>
          </p:nvSpPr>
          <p:spPr>
            <a:xfrm>
              <a:off x="685800" y="3194055"/>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100" b="1" i="1" dirty="0">
                  <a:solidFill>
                    <a:schemeClr val="tx2">
                      <a:lumMod val="75000"/>
                    </a:schemeClr>
                  </a:solidFill>
                  <a:effectLst>
                    <a:outerShdw sx="0" sy="0">
                      <a:srgbClr val="000000"/>
                    </a:outerShdw>
                  </a:effectLst>
                </a:rPr>
                <a:t>Change of Variables</a:t>
              </a:r>
            </a:p>
          </p:txBody>
        </p:sp>
        <p:sp>
          <p:nvSpPr>
            <p:cNvPr id="44" name="Left Arrow 79">
              <a:extLst>
                <a:ext uri="{FF2B5EF4-FFF2-40B4-BE49-F238E27FC236}">
                  <a16:creationId xmlns:a16="http://schemas.microsoft.com/office/drawing/2014/main" id="{BBB47D22-8F13-40CC-BBD2-73EA1A49B702}"/>
                </a:ext>
              </a:extLst>
            </p:cNvPr>
            <p:cNvSpPr/>
            <p:nvPr/>
          </p:nvSpPr>
          <p:spPr>
            <a:xfrm rot="16200000">
              <a:off x="1673253" y="3750530"/>
              <a:ext cx="406347" cy="133352"/>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5" name="Rectangle 44">
              <a:extLst>
                <a:ext uri="{FF2B5EF4-FFF2-40B4-BE49-F238E27FC236}">
                  <a16:creationId xmlns:a16="http://schemas.microsoft.com/office/drawing/2014/main" id="{C9EBBF11-84D0-469C-B12B-7B5667CF0243}"/>
                </a:ext>
              </a:extLst>
            </p:cNvPr>
            <p:cNvSpPr/>
            <p:nvPr/>
          </p:nvSpPr>
          <p:spPr>
            <a:xfrm>
              <a:off x="685800" y="4026517"/>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050" b="1" i="1" dirty="0">
                  <a:solidFill>
                    <a:schemeClr val="tx2">
                      <a:lumMod val="75000"/>
                    </a:schemeClr>
                  </a:solidFill>
                  <a:effectLst>
                    <a:outerShdw sx="0" sy="0">
                      <a:srgbClr val="000000"/>
                    </a:outerShdw>
                  </a:effectLst>
                </a:rPr>
                <a:t>Solve Diff. Lyapunov Eqn.</a:t>
              </a:r>
            </a:p>
          </p:txBody>
        </p:sp>
        <p:sp>
          <p:nvSpPr>
            <p:cNvPr id="46" name="Rectangle 45">
              <a:extLst>
                <a:ext uri="{FF2B5EF4-FFF2-40B4-BE49-F238E27FC236}">
                  <a16:creationId xmlns:a16="http://schemas.microsoft.com/office/drawing/2014/main" id="{553E4FD1-6A99-47B2-BE8B-CD9F148EE667}"/>
                </a:ext>
              </a:extLst>
            </p:cNvPr>
            <p:cNvSpPr/>
            <p:nvPr/>
          </p:nvSpPr>
          <p:spPr>
            <a:xfrm>
              <a:off x="685800" y="2378230"/>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100" b="1" i="1" dirty="0">
                  <a:solidFill>
                    <a:schemeClr val="tx2">
                      <a:lumMod val="75000"/>
                    </a:schemeClr>
                  </a:solidFill>
                  <a:effectLst>
                    <a:outerShdw sx="0" sy="0">
                      <a:srgbClr val="000000"/>
                    </a:outerShdw>
                  </a:effectLst>
                </a:rPr>
                <a:t>Solve ARE</a:t>
              </a:r>
            </a:p>
          </p:txBody>
        </p:sp>
        <p:sp>
          <p:nvSpPr>
            <p:cNvPr id="48" name="Rectangle 47">
              <a:extLst>
                <a:ext uri="{FF2B5EF4-FFF2-40B4-BE49-F238E27FC236}">
                  <a16:creationId xmlns:a16="http://schemas.microsoft.com/office/drawing/2014/main" id="{B243F552-DC6C-46B7-B5AA-E26BF5845A7C}"/>
                </a:ext>
              </a:extLst>
            </p:cNvPr>
            <p:cNvSpPr/>
            <p:nvPr/>
          </p:nvSpPr>
          <p:spPr>
            <a:xfrm>
              <a:off x="1781176" y="4378540"/>
              <a:ext cx="933450" cy="439759"/>
            </a:xfrm>
            <a:prstGeom prst="rect">
              <a:avLst/>
            </a:prstGeom>
            <a:noFill/>
          </p:spPr>
          <p:txBody>
            <a:bodyPr wrap="square">
              <a:spAutoFit/>
            </a:bodyPr>
            <a:lstStyle/>
            <a:p>
              <a:pPr algn="ctr"/>
              <a:r>
                <a:rPr lang="en-US" sz="1050" b="1" i="1" dirty="0">
                  <a:solidFill>
                    <a:schemeClr val="tx2">
                      <a:lumMod val="75000"/>
                    </a:schemeClr>
                  </a:solidFill>
                  <a:effectLst>
                    <a:outerShdw sx="0" sy="0">
                      <a:srgbClr val="000000"/>
                    </a:outerShdw>
                  </a:effectLst>
                </a:rPr>
                <a:t>K(</a:t>
              </a:r>
              <a:r>
                <a:rPr lang="en-US" sz="1050" b="1" i="1" dirty="0" err="1">
                  <a:solidFill>
                    <a:schemeClr val="tx2">
                      <a:lumMod val="75000"/>
                    </a:schemeClr>
                  </a:solidFill>
                  <a:effectLst>
                    <a:outerShdw sx="0" sy="0">
                      <a:srgbClr val="000000"/>
                    </a:outerShdw>
                  </a:effectLst>
                </a:rPr>
                <a:t>x,t</a:t>
              </a:r>
              <a:r>
                <a:rPr lang="en-US" sz="1050" b="1" i="1" dirty="0">
                  <a:solidFill>
                    <a:schemeClr val="tx2">
                      <a:lumMod val="75000"/>
                    </a:schemeClr>
                  </a:solidFill>
                  <a:effectLst>
                    <a:outerShdw sx="0" sy="0">
                      <a:srgbClr val="000000"/>
                    </a:outerShdw>
                  </a:effectLst>
                </a:rPr>
                <a:t>) </a:t>
              </a:r>
            </a:p>
            <a:p>
              <a:pPr algn="ctr"/>
              <a:endParaRPr lang="en-US" sz="200" b="1" i="1" dirty="0">
                <a:solidFill>
                  <a:schemeClr val="tx2">
                    <a:lumMod val="75000"/>
                  </a:schemeClr>
                </a:solidFill>
                <a:effectLst>
                  <a:outerShdw sx="0" sy="0">
                    <a:srgbClr val="000000"/>
                  </a:outerShdw>
                </a:effectLst>
              </a:endParaRPr>
            </a:p>
          </p:txBody>
        </p:sp>
        <p:sp>
          <p:nvSpPr>
            <p:cNvPr id="49" name="Left Arrow 83">
              <a:extLst>
                <a:ext uri="{FF2B5EF4-FFF2-40B4-BE49-F238E27FC236}">
                  <a16:creationId xmlns:a16="http://schemas.microsoft.com/office/drawing/2014/main" id="{028BC9AD-F4A4-428F-9D93-02CFBAAD2627}"/>
                </a:ext>
              </a:extLst>
            </p:cNvPr>
            <p:cNvSpPr/>
            <p:nvPr/>
          </p:nvSpPr>
          <p:spPr>
            <a:xfrm rot="16200000">
              <a:off x="1697731" y="4560756"/>
              <a:ext cx="357392" cy="133353"/>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6" name="Rectangle 55">
              <a:extLst>
                <a:ext uri="{FF2B5EF4-FFF2-40B4-BE49-F238E27FC236}">
                  <a16:creationId xmlns:a16="http://schemas.microsoft.com/office/drawing/2014/main" id="{8A2A4DFC-A5A9-4632-B2F9-1AE614C00DD0}"/>
                </a:ext>
              </a:extLst>
            </p:cNvPr>
            <p:cNvSpPr/>
            <p:nvPr/>
          </p:nvSpPr>
          <p:spPr>
            <a:xfrm>
              <a:off x="685800" y="4812268"/>
              <a:ext cx="2667000" cy="43256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050" b="1" i="1" dirty="0">
                  <a:solidFill>
                    <a:schemeClr val="tx2">
                      <a:lumMod val="75000"/>
                    </a:schemeClr>
                  </a:solidFill>
                  <a:effectLst>
                    <a:outerShdw sx="0" sy="0">
                      <a:srgbClr val="000000"/>
                    </a:outerShdw>
                  </a:effectLst>
                </a:rPr>
                <a:t>Calculate P(</a:t>
              </a:r>
              <a:r>
                <a:rPr lang="en-US" sz="1050" b="1" i="1" dirty="0" err="1">
                  <a:solidFill>
                    <a:schemeClr val="tx2">
                      <a:lumMod val="75000"/>
                    </a:schemeClr>
                  </a:solidFill>
                  <a:effectLst>
                    <a:outerShdw sx="0" sy="0">
                      <a:srgbClr val="000000"/>
                    </a:outerShdw>
                  </a:effectLst>
                </a:rPr>
                <a:t>x,t</a:t>
              </a:r>
              <a:r>
                <a:rPr lang="en-US" sz="1050" b="1" i="1" dirty="0">
                  <a:solidFill>
                    <a:schemeClr val="tx2">
                      <a:lumMod val="75000"/>
                    </a:schemeClr>
                  </a:solidFill>
                  <a:effectLst>
                    <a:outerShdw sx="0" sy="0">
                      <a:srgbClr val="000000"/>
                    </a:outerShdw>
                  </a:effectLst>
                </a:rPr>
                <a:t>)</a:t>
              </a:r>
            </a:p>
          </p:txBody>
        </p:sp>
      </p:grpSp>
      <p:sp>
        <p:nvSpPr>
          <p:cNvPr id="17" name="Diamond 16">
            <a:extLst>
              <a:ext uri="{FF2B5EF4-FFF2-40B4-BE49-F238E27FC236}">
                <a16:creationId xmlns:a16="http://schemas.microsoft.com/office/drawing/2014/main" id="{0EB56841-ED3C-44AC-AFBF-CEDEFD1E945E}"/>
              </a:ext>
            </a:extLst>
          </p:cNvPr>
          <p:cNvSpPr/>
          <p:nvPr/>
        </p:nvSpPr>
        <p:spPr bwMode="auto">
          <a:xfrm>
            <a:off x="6746351" y="4932934"/>
            <a:ext cx="823735" cy="732724"/>
          </a:xfrm>
          <a:prstGeom prst="diamond">
            <a:avLst/>
          </a:prstGeom>
          <a:solidFill>
            <a:schemeClr val="accent3">
              <a:lumMod val="95000"/>
            </a:schemeClr>
          </a:solidFill>
          <a:ln>
            <a:prstDash val="solid"/>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dirty="0">
                <a:solidFill>
                  <a:schemeClr val="tx1"/>
                </a:solidFill>
                <a:latin typeface="Calibri" panose="020F0502020204030204" pitchFamily="34" charset="0"/>
                <a:ea typeface="ＭＳ Ｐゴシック" panose="020B0600070205080204" pitchFamily="34" charset="-128"/>
                <a:cs typeface="Calibri" panose="020F0502020204030204" pitchFamily="34" charset="0"/>
              </a:rPr>
              <a:t>t&lt;</a:t>
            </a:r>
            <a:r>
              <a:rPr lang="en-US" sz="1200" dirty="0" err="1">
                <a:solidFill>
                  <a:schemeClr val="tx1"/>
                </a:solidFill>
                <a:latin typeface="Calibri" panose="020F0502020204030204" pitchFamily="34" charset="0"/>
                <a:ea typeface="ＭＳ Ｐゴシック" panose="020B0600070205080204" pitchFamily="34" charset="-128"/>
                <a:cs typeface="Calibri" panose="020F0502020204030204" pitchFamily="34" charset="0"/>
              </a:rPr>
              <a:t>t</a:t>
            </a:r>
            <a:r>
              <a:rPr lang="en-US" sz="1000" dirty="0" err="1">
                <a:solidFill>
                  <a:schemeClr val="tx1"/>
                </a:solidFill>
                <a:latin typeface="Calibri" panose="020F0502020204030204" pitchFamily="34" charset="0"/>
                <a:ea typeface="ＭＳ Ｐゴシック" panose="020B0600070205080204" pitchFamily="34" charset="-128"/>
                <a:cs typeface="Calibri" panose="020F0502020204030204" pitchFamily="34" charset="0"/>
              </a:rPr>
              <a:t>f</a:t>
            </a:r>
            <a:endParaRPr kumimoji="0" lang="en-US" sz="600" i="0" u="none" strike="noStrike" cap="none" normalizeH="0" baseline="0" dirty="0">
              <a:ln>
                <a:noFill/>
              </a:ln>
              <a:solidFill>
                <a:schemeClr val="tx1"/>
              </a:solidFill>
              <a:effectLst/>
              <a:latin typeface="Calibri" panose="020F0502020204030204" pitchFamily="34" charset="0"/>
              <a:ea typeface="ＭＳ Ｐゴシック" panose="020B0600070205080204" pitchFamily="34" charset="-128"/>
              <a:cs typeface="Calibri" panose="020F0502020204030204" pitchFamily="34" charset="0"/>
            </a:endParaRPr>
          </a:p>
        </p:txBody>
      </p:sp>
      <p:sp>
        <p:nvSpPr>
          <p:cNvPr id="27" name="Oval 26">
            <a:extLst>
              <a:ext uri="{FF2B5EF4-FFF2-40B4-BE49-F238E27FC236}">
                <a16:creationId xmlns:a16="http://schemas.microsoft.com/office/drawing/2014/main" id="{472B8969-D0BA-42A5-9635-C42D49AC8A85}"/>
              </a:ext>
            </a:extLst>
          </p:cNvPr>
          <p:cNvSpPr/>
          <p:nvPr/>
        </p:nvSpPr>
        <p:spPr bwMode="auto">
          <a:xfrm>
            <a:off x="6810509" y="5909762"/>
            <a:ext cx="677484" cy="424917"/>
          </a:xfrm>
          <a:prstGeom prst="ellipse">
            <a:avLst/>
          </a:prstGeom>
          <a:solidFill>
            <a:schemeClr val="accent3">
              <a:lumMod val="95000"/>
            </a:schemeClr>
          </a:solidFill>
          <a:ln>
            <a:headEnd type="none" w="med" len="med"/>
            <a:tailEnd type="none" w="med" len="med"/>
          </a:ln>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solidFill>
                  <a:schemeClr val="tx1"/>
                </a:solidFill>
                <a:latin typeface="Arial" panose="020B0604020202020204" pitchFamily="34" charset="0"/>
                <a:ea typeface="ＭＳ Ｐゴシック" panose="020B0600070205080204" pitchFamily="34" charset="-128"/>
              </a:rPr>
              <a:t>stop</a:t>
            </a:r>
            <a:endParaRPr kumimoji="0" lang="en-US" sz="2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p:txBody>
      </p:sp>
      <p:cxnSp>
        <p:nvCxnSpPr>
          <p:cNvPr id="57" name="Straight Arrow Connector 56">
            <a:extLst>
              <a:ext uri="{FF2B5EF4-FFF2-40B4-BE49-F238E27FC236}">
                <a16:creationId xmlns:a16="http://schemas.microsoft.com/office/drawing/2014/main" id="{C2A534F4-D81B-45A1-BCAC-67C9F7BF0DBA}"/>
              </a:ext>
            </a:extLst>
          </p:cNvPr>
          <p:cNvCxnSpPr>
            <a:cxnSpLocks/>
          </p:cNvCxnSpPr>
          <p:nvPr/>
        </p:nvCxnSpPr>
        <p:spPr>
          <a:xfrm>
            <a:off x="7158219" y="5679361"/>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sp>
        <p:nvSpPr>
          <p:cNvPr id="65" name="Rectangle 64">
            <a:extLst>
              <a:ext uri="{FF2B5EF4-FFF2-40B4-BE49-F238E27FC236}">
                <a16:creationId xmlns:a16="http://schemas.microsoft.com/office/drawing/2014/main" id="{33BDBBA2-3116-46DF-B009-CD1BBD25080A}"/>
              </a:ext>
            </a:extLst>
          </p:cNvPr>
          <p:cNvSpPr/>
          <p:nvPr/>
        </p:nvSpPr>
        <p:spPr>
          <a:xfrm>
            <a:off x="6350365" y="5091357"/>
            <a:ext cx="491206" cy="185376"/>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schemeClr val="tx1"/>
                </a:solidFill>
              </a:rPr>
              <a:t>Yes</a:t>
            </a:r>
          </a:p>
        </p:txBody>
      </p:sp>
      <p:sp>
        <p:nvSpPr>
          <p:cNvPr id="66" name="Rectangle 65">
            <a:extLst>
              <a:ext uri="{FF2B5EF4-FFF2-40B4-BE49-F238E27FC236}">
                <a16:creationId xmlns:a16="http://schemas.microsoft.com/office/drawing/2014/main" id="{5538D725-E955-4FA4-B1E2-F0A5AEF037C6}"/>
              </a:ext>
            </a:extLst>
          </p:cNvPr>
          <p:cNvSpPr/>
          <p:nvPr/>
        </p:nvSpPr>
        <p:spPr>
          <a:xfrm>
            <a:off x="7174485" y="5612807"/>
            <a:ext cx="443388" cy="229921"/>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schemeClr val="tx1"/>
                </a:solidFill>
              </a:rPr>
              <a:t>No</a:t>
            </a:r>
          </a:p>
        </p:txBody>
      </p:sp>
      <p:sp>
        <p:nvSpPr>
          <p:cNvPr id="62" name="Rectangle 61">
            <a:extLst>
              <a:ext uri="{FF2B5EF4-FFF2-40B4-BE49-F238E27FC236}">
                <a16:creationId xmlns:a16="http://schemas.microsoft.com/office/drawing/2014/main" id="{423288EB-A611-4840-9A20-55F46EF1E13F}"/>
              </a:ext>
            </a:extLst>
          </p:cNvPr>
          <p:cNvSpPr/>
          <p:nvPr/>
        </p:nvSpPr>
        <p:spPr bwMode="auto">
          <a:xfrm>
            <a:off x="1301438" y="1522679"/>
            <a:ext cx="2338133" cy="2135055"/>
          </a:xfrm>
          <a:prstGeom prst="rect">
            <a:avLst/>
          </a:prstGeom>
          <a:noFill/>
          <a:ln w="19050">
            <a:solidFill>
              <a:srgbClr val="0070C0"/>
            </a:solidFill>
            <a:prstDash val="dash"/>
            <a:headEnd type="none" w="med" len="med"/>
            <a:tailEnd type="none" w="med" len="med"/>
          </a:ln>
          <a:effectLst>
            <a:glow rad="101600">
              <a:srgbClr val="0070C0">
                <a:alpha val="84000"/>
              </a:srgbClr>
            </a:glow>
          </a:effectLst>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noFill/>
              <a:effectLst/>
              <a:latin typeface="Arial" panose="020B0604020202020204" pitchFamily="34" charset="0"/>
              <a:ea typeface="ＭＳ Ｐゴシック" panose="020B0600070205080204" pitchFamily="34" charset="-128"/>
            </a:endParaRPr>
          </a:p>
        </p:txBody>
      </p:sp>
      <p:sp>
        <p:nvSpPr>
          <p:cNvPr id="38" name="Rectangle 37">
            <a:extLst>
              <a:ext uri="{FF2B5EF4-FFF2-40B4-BE49-F238E27FC236}">
                <a16:creationId xmlns:a16="http://schemas.microsoft.com/office/drawing/2014/main" id="{3D0F13B1-D6D5-4D2F-8F0D-218C4612C34C}"/>
              </a:ext>
            </a:extLst>
          </p:cNvPr>
          <p:cNvSpPr/>
          <p:nvPr/>
        </p:nvSpPr>
        <p:spPr bwMode="auto">
          <a:xfrm>
            <a:off x="1297549" y="4067093"/>
            <a:ext cx="2338121" cy="2159345"/>
          </a:xfrm>
          <a:prstGeom prst="rect">
            <a:avLst/>
          </a:prstGeom>
          <a:noFill/>
          <a:ln w="19050">
            <a:solidFill>
              <a:srgbClr val="00B050"/>
            </a:solidFill>
            <a:prstDash val="dash"/>
            <a:headEnd type="none" w="med" len="med"/>
            <a:tailEnd type="none" w="med" len="med"/>
          </a:ln>
          <a:effectLst>
            <a:glow rad="101600">
              <a:srgbClr val="00B050">
                <a:alpha val="84000"/>
              </a:srgbClr>
            </a:glow>
          </a:effectLst>
          <a:extLst/>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noFill/>
              <a:effectLst/>
              <a:latin typeface="Arial" panose="020B0604020202020204" pitchFamily="34" charset="0"/>
              <a:ea typeface="ＭＳ Ｐゴシック" panose="020B0600070205080204" pitchFamily="34" charset="-128"/>
            </a:endParaRPr>
          </a:p>
        </p:txBody>
      </p:sp>
      <p:grpSp>
        <p:nvGrpSpPr>
          <p:cNvPr id="39" name="Group 38">
            <a:extLst>
              <a:ext uri="{FF2B5EF4-FFF2-40B4-BE49-F238E27FC236}">
                <a16:creationId xmlns:a16="http://schemas.microsoft.com/office/drawing/2014/main" id="{320A8179-662E-4F2E-A7B7-08EBCCD4AC80}"/>
              </a:ext>
            </a:extLst>
          </p:cNvPr>
          <p:cNvGrpSpPr/>
          <p:nvPr/>
        </p:nvGrpSpPr>
        <p:grpSpPr>
          <a:xfrm>
            <a:off x="1523669" y="4316525"/>
            <a:ext cx="1909910" cy="1682704"/>
            <a:chOff x="685800" y="2378230"/>
            <a:chExt cx="2667000" cy="2866601"/>
          </a:xfrm>
        </p:grpSpPr>
        <p:sp>
          <p:nvSpPr>
            <p:cNvPr id="51" name="Rectangle 50">
              <a:extLst>
                <a:ext uri="{FF2B5EF4-FFF2-40B4-BE49-F238E27FC236}">
                  <a16:creationId xmlns:a16="http://schemas.microsoft.com/office/drawing/2014/main" id="{720403DF-7A80-4516-B38F-E6953C0BF9C8}"/>
                </a:ext>
              </a:extLst>
            </p:cNvPr>
            <p:cNvSpPr/>
            <p:nvPr/>
          </p:nvSpPr>
          <p:spPr>
            <a:xfrm>
              <a:off x="1809750" y="2778340"/>
              <a:ext cx="933451" cy="484994"/>
            </a:xfrm>
            <a:prstGeom prst="rect">
              <a:avLst/>
            </a:prstGeom>
            <a:noFill/>
          </p:spPr>
          <p:txBody>
            <a:bodyPr wrap="square">
              <a:spAutoFit/>
            </a:bodyPr>
            <a:lstStyle/>
            <a:p>
              <a:pPr algn="ctr"/>
              <a:r>
                <a:rPr lang="en-US" sz="1050" b="1" i="1" dirty="0" err="1">
                  <a:solidFill>
                    <a:schemeClr val="tx2">
                      <a:lumMod val="75000"/>
                    </a:schemeClr>
                  </a:solidFill>
                  <a:effectLst>
                    <a:outerShdw sx="0" sy="0">
                      <a:srgbClr val="000000"/>
                    </a:outerShdw>
                  </a:effectLst>
                </a:rPr>
                <a:t>g</a:t>
              </a:r>
              <a:r>
                <a:rPr lang="en-US" sz="900" b="1" i="1" dirty="0" err="1">
                  <a:solidFill>
                    <a:schemeClr val="tx2">
                      <a:lumMod val="75000"/>
                    </a:schemeClr>
                  </a:solidFill>
                  <a:effectLst>
                    <a:outerShdw sx="0" sy="0">
                      <a:srgbClr val="000000"/>
                    </a:outerShdw>
                  </a:effectLst>
                </a:rPr>
                <a:t>ss</a:t>
              </a:r>
              <a:r>
                <a:rPr lang="en-US" sz="1050" b="1" i="1" dirty="0">
                  <a:solidFill>
                    <a:schemeClr val="tx2">
                      <a:lumMod val="75000"/>
                    </a:schemeClr>
                  </a:solidFill>
                  <a:effectLst>
                    <a:outerShdw sx="0" sy="0">
                      <a:srgbClr val="000000"/>
                    </a:outerShdw>
                  </a:effectLst>
                </a:rPr>
                <a:t>(x) </a:t>
              </a:r>
            </a:p>
            <a:p>
              <a:pPr algn="ctr"/>
              <a:endParaRPr lang="en-US" sz="200" b="1" i="1" dirty="0">
                <a:solidFill>
                  <a:schemeClr val="tx2">
                    <a:lumMod val="75000"/>
                  </a:schemeClr>
                </a:solidFill>
                <a:effectLst>
                  <a:outerShdw sx="0" sy="0">
                    <a:srgbClr val="000000"/>
                  </a:outerShdw>
                </a:effectLst>
              </a:endParaRPr>
            </a:p>
          </p:txBody>
        </p:sp>
        <p:sp>
          <p:nvSpPr>
            <p:cNvPr id="52" name="Left Arrow 77">
              <a:extLst>
                <a:ext uri="{FF2B5EF4-FFF2-40B4-BE49-F238E27FC236}">
                  <a16:creationId xmlns:a16="http://schemas.microsoft.com/office/drawing/2014/main" id="{93278A19-9B6B-4C2A-8314-3555EB866A70}"/>
                </a:ext>
              </a:extLst>
            </p:cNvPr>
            <p:cNvSpPr/>
            <p:nvPr/>
          </p:nvSpPr>
          <p:spPr>
            <a:xfrm rot="16200000">
              <a:off x="1701827" y="2914838"/>
              <a:ext cx="406347" cy="133352"/>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3" name="Rectangle 52">
              <a:extLst>
                <a:ext uri="{FF2B5EF4-FFF2-40B4-BE49-F238E27FC236}">
                  <a16:creationId xmlns:a16="http://schemas.microsoft.com/office/drawing/2014/main" id="{365FB50C-A4A4-47EB-9977-9DAB082D3B9F}"/>
                </a:ext>
              </a:extLst>
            </p:cNvPr>
            <p:cNvSpPr/>
            <p:nvPr/>
          </p:nvSpPr>
          <p:spPr>
            <a:xfrm>
              <a:off x="685800" y="3194055"/>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100" b="1" i="1" dirty="0">
                  <a:solidFill>
                    <a:schemeClr val="tx2">
                      <a:lumMod val="75000"/>
                    </a:schemeClr>
                  </a:solidFill>
                  <a:effectLst>
                    <a:outerShdw sx="0" sy="0">
                      <a:srgbClr val="000000"/>
                    </a:outerShdw>
                  </a:effectLst>
                </a:rPr>
                <a:t>Change of Variables</a:t>
              </a:r>
            </a:p>
          </p:txBody>
        </p:sp>
        <p:sp>
          <p:nvSpPr>
            <p:cNvPr id="54" name="Left Arrow 79">
              <a:extLst>
                <a:ext uri="{FF2B5EF4-FFF2-40B4-BE49-F238E27FC236}">
                  <a16:creationId xmlns:a16="http://schemas.microsoft.com/office/drawing/2014/main" id="{2646611A-F0D3-475B-A27B-B5B6098BE97F}"/>
                </a:ext>
              </a:extLst>
            </p:cNvPr>
            <p:cNvSpPr/>
            <p:nvPr/>
          </p:nvSpPr>
          <p:spPr>
            <a:xfrm rot="16200000">
              <a:off x="1673253" y="3750530"/>
              <a:ext cx="406347" cy="133352"/>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55" name="Rectangle 54">
              <a:extLst>
                <a:ext uri="{FF2B5EF4-FFF2-40B4-BE49-F238E27FC236}">
                  <a16:creationId xmlns:a16="http://schemas.microsoft.com/office/drawing/2014/main" id="{DDE702FF-58D9-4AE3-BD99-74197E38DE5C}"/>
                </a:ext>
              </a:extLst>
            </p:cNvPr>
            <p:cNvSpPr/>
            <p:nvPr/>
          </p:nvSpPr>
          <p:spPr>
            <a:xfrm>
              <a:off x="685800" y="4026517"/>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050" b="1" i="1" dirty="0">
                  <a:solidFill>
                    <a:schemeClr val="tx2">
                      <a:lumMod val="75000"/>
                    </a:schemeClr>
                  </a:solidFill>
                  <a:effectLst>
                    <a:outerShdw sx="0" sy="0">
                      <a:srgbClr val="000000"/>
                    </a:outerShdw>
                  </a:effectLst>
                </a:rPr>
                <a:t>Solve Diff. Lyapunov Eqn.</a:t>
              </a:r>
            </a:p>
          </p:txBody>
        </p:sp>
        <p:sp>
          <p:nvSpPr>
            <p:cNvPr id="58" name="Rectangle 57">
              <a:extLst>
                <a:ext uri="{FF2B5EF4-FFF2-40B4-BE49-F238E27FC236}">
                  <a16:creationId xmlns:a16="http://schemas.microsoft.com/office/drawing/2014/main" id="{63D45F4E-6D03-41C1-8647-B7E8D3023F6A}"/>
                </a:ext>
              </a:extLst>
            </p:cNvPr>
            <p:cNvSpPr/>
            <p:nvPr/>
          </p:nvSpPr>
          <p:spPr>
            <a:xfrm>
              <a:off x="685800" y="2378230"/>
              <a:ext cx="2667000" cy="40410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100" b="1" i="1" dirty="0">
                  <a:solidFill>
                    <a:schemeClr val="tx2">
                      <a:lumMod val="75000"/>
                    </a:schemeClr>
                  </a:solidFill>
                  <a:effectLst>
                    <a:outerShdw sx="0" sy="0">
                      <a:srgbClr val="000000"/>
                    </a:outerShdw>
                  </a:effectLst>
                </a:rPr>
                <a:t>Solve ARE</a:t>
              </a:r>
            </a:p>
          </p:txBody>
        </p:sp>
        <p:sp>
          <p:nvSpPr>
            <p:cNvPr id="59" name="Rectangle 58">
              <a:extLst>
                <a:ext uri="{FF2B5EF4-FFF2-40B4-BE49-F238E27FC236}">
                  <a16:creationId xmlns:a16="http://schemas.microsoft.com/office/drawing/2014/main" id="{EA27E756-0F0E-4495-87C6-457F142629CF}"/>
                </a:ext>
              </a:extLst>
            </p:cNvPr>
            <p:cNvSpPr/>
            <p:nvPr/>
          </p:nvSpPr>
          <p:spPr>
            <a:xfrm>
              <a:off x="1781176" y="4378540"/>
              <a:ext cx="933451" cy="484994"/>
            </a:xfrm>
            <a:prstGeom prst="rect">
              <a:avLst/>
            </a:prstGeom>
            <a:noFill/>
          </p:spPr>
          <p:txBody>
            <a:bodyPr wrap="square">
              <a:spAutoFit/>
            </a:bodyPr>
            <a:lstStyle/>
            <a:p>
              <a:pPr algn="ctr"/>
              <a:r>
                <a:rPr lang="en-US" sz="1050" b="1" i="1" dirty="0">
                  <a:solidFill>
                    <a:schemeClr val="tx2">
                      <a:lumMod val="75000"/>
                    </a:schemeClr>
                  </a:solidFill>
                  <a:effectLst>
                    <a:outerShdw sx="0" sy="0">
                      <a:srgbClr val="000000"/>
                    </a:outerShdw>
                  </a:effectLst>
                </a:rPr>
                <a:t>Kg(</a:t>
              </a:r>
              <a:r>
                <a:rPr lang="en-US" sz="1050" b="1" i="1" dirty="0" err="1">
                  <a:solidFill>
                    <a:schemeClr val="tx2">
                      <a:lumMod val="75000"/>
                    </a:schemeClr>
                  </a:solidFill>
                  <a:effectLst>
                    <a:outerShdw sx="0" sy="0">
                      <a:srgbClr val="000000"/>
                    </a:outerShdw>
                  </a:effectLst>
                </a:rPr>
                <a:t>x,t</a:t>
              </a:r>
              <a:r>
                <a:rPr lang="en-US" sz="1050" b="1" i="1" dirty="0">
                  <a:solidFill>
                    <a:schemeClr val="tx2">
                      <a:lumMod val="75000"/>
                    </a:schemeClr>
                  </a:solidFill>
                  <a:effectLst>
                    <a:outerShdw sx="0" sy="0">
                      <a:srgbClr val="000000"/>
                    </a:outerShdw>
                  </a:effectLst>
                </a:rPr>
                <a:t>) </a:t>
              </a:r>
            </a:p>
            <a:p>
              <a:pPr algn="ctr"/>
              <a:endParaRPr lang="en-US" sz="200" b="1" i="1" dirty="0">
                <a:solidFill>
                  <a:schemeClr val="tx2">
                    <a:lumMod val="75000"/>
                  </a:schemeClr>
                </a:solidFill>
                <a:effectLst>
                  <a:outerShdw sx="0" sy="0">
                    <a:srgbClr val="000000"/>
                  </a:outerShdw>
                </a:effectLst>
              </a:endParaRPr>
            </a:p>
          </p:txBody>
        </p:sp>
        <p:sp>
          <p:nvSpPr>
            <p:cNvPr id="60" name="Left Arrow 83">
              <a:extLst>
                <a:ext uri="{FF2B5EF4-FFF2-40B4-BE49-F238E27FC236}">
                  <a16:creationId xmlns:a16="http://schemas.microsoft.com/office/drawing/2014/main" id="{3C9324A7-7A72-4AB2-A477-5F9710955FA2}"/>
                </a:ext>
              </a:extLst>
            </p:cNvPr>
            <p:cNvSpPr/>
            <p:nvPr/>
          </p:nvSpPr>
          <p:spPr>
            <a:xfrm rot="16200000">
              <a:off x="1697731" y="4560756"/>
              <a:ext cx="357392" cy="133353"/>
            </a:xfrm>
            <a:prstGeom prst="leftArrow">
              <a:avLst/>
            </a:prstGeom>
            <a:solidFill>
              <a:srgbClr val="7A0019"/>
            </a:solidFill>
            <a:ln>
              <a:solidFill>
                <a:srgbClr val="7A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61" name="Rectangle 60">
              <a:extLst>
                <a:ext uri="{FF2B5EF4-FFF2-40B4-BE49-F238E27FC236}">
                  <a16:creationId xmlns:a16="http://schemas.microsoft.com/office/drawing/2014/main" id="{FB5E8EEF-7276-44F4-86E1-221CD93C766E}"/>
                </a:ext>
              </a:extLst>
            </p:cNvPr>
            <p:cNvSpPr/>
            <p:nvPr/>
          </p:nvSpPr>
          <p:spPr>
            <a:xfrm>
              <a:off x="685800" y="4812268"/>
              <a:ext cx="2667000" cy="43256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1050" b="1" i="1" dirty="0">
                  <a:solidFill>
                    <a:schemeClr val="tx2">
                      <a:lumMod val="75000"/>
                    </a:schemeClr>
                  </a:solidFill>
                  <a:effectLst>
                    <a:outerShdw sx="0" sy="0">
                      <a:srgbClr val="000000"/>
                    </a:outerShdw>
                  </a:effectLst>
                </a:rPr>
                <a:t>Calculate g(</a:t>
              </a:r>
              <a:r>
                <a:rPr lang="en-US" sz="1050" b="1" i="1" dirty="0" err="1">
                  <a:solidFill>
                    <a:schemeClr val="tx2">
                      <a:lumMod val="75000"/>
                    </a:schemeClr>
                  </a:solidFill>
                  <a:effectLst>
                    <a:outerShdw sx="0" sy="0">
                      <a:srgbClr val="000000"/>
                    </a:outerShdw>
                  </a:effectLst>
                </a:rPr>
                <a:t>x,t</a:t>
              </a:r>
              <a:r>
                <a:rPr lang="en-US" sz="1050" b="1" i="1" dirty="0">
                  <a:solidFill>
                    <a:schemeClr val="tx2">
                      <a:lumMod val="75000"/>
                    </a:schemeClr>
                  </a:solidFill>
                  <a:effectLst>
                    <a:outerShdw sx="0" sy="0">
                      <a:srgbClr val="000000"/>
                    </a:outerShdw>
                  </a:effectLst>
                </a:rPr>
                <a:t>)</a:t>
              </a:r>
            </a:p>
          </p:txBody>
        </p:sp>
      </p:grpSp>
      <p:cxnSp>
        <p:nvCxnSpPr>
          <p:cNvPr id="63" name="Straight Arrow Connector 62">
            <a:extLst>
              <a:ext uri="{FF2B5EF4-FFF2-40B4-BE49-F238E27FC236}">
                <a16:creationId xmlns:a16="http://schemas.microsoft.com/office/drawing/2014/main" id="{4FBA072A-03A4-4213-A5AA-12BB609FBF66}"/>
              </a:ext>
            </a:extLst>
          </p:cNvPr>
          <p:cNvCxnSpPr>
            <a:cxnSpLocks/>
          </p:cNvCxnSpPr>
          <p:nvPr/>
        </p:nvCxnSpPr>
        <p:spPr>
          <a:xfrm>
            <a:off x="7696200" y="2828589"/>
            <a:ext cx="1488" cy="251090"/>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64" name="Straight Arrow Connector 63">
            <a:extLst>
              <a:ext uri="{FF2B5EF4-FFF2-40B4-BE49-F238E27FC236}">
                <a16:creationId xmlns:a16="http://schemas.microsoft.com/office/drawing/2014/main" id="{27EE7E1E-51E8-42FA-BF57-A3F9838AE1B8}"/>
              </a:ext>
            </a:extLst>
          </p:cNvPr>
          <p:cNvCxnSpPr>
            <a:cxnSpLocks/>
          </p:cNvCxnSpPr>
          <p:nvPr/>
        </p:nvCxnSpPr>
        <p:spPr>
          <a:xfrm>
            <a:off x="7696200" y="3657734"/>
            <a:ext cx="0" cy="239455"/>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sp>
        <p:nvSpPr>
          <p:cNvPr id="74" name="Rectangle 73">
            <a:extLst>
              <a:ext uri="{FF2B5EF4-FFF2-40B4-BE49-F238E27FC236}">
                <a16:creationId xmlns:a16="http://schemas.microsoft.com/office/drawing/2014/main" id="{FADFCDF5-39FF-4D8D-B2B3-4137C1B1D874}"/>
              </a:ext>
            </a:extLst>
          </p:cNvPr>
          <p:cNvSpPr/>
          <p:nvPr/>
        </p:nvSpPr>
        <p:spPr>
          <a:xfrm>
            <a:off x="8352868" y="1580011"/>
            <a:ext cx="714647" cy="400110"/>
          </a:xfrm>
          <a:prstGeom prst="rect">
            <a:avLst/>
          </a:prstGeom>
          <a:solidFill>
            <a:srgbClr val="FFFF99"/>
          </a:solidFill>
          <a:ln>
            <a:solidFill>
              <a:srgbClr val="7A0019"/>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a:solidFill>
                  <a:schemeClr val="accent5">
                    <a:lumMod val="10000"/>
                  </a:schemeClr>
                </a:solidFill>
                <a:effectLst>
                  <a:outerShdw sx="0" sy="0">
                    <a:srgbClr val="000000"/>
                  </a:outerShdw>
                </a:effectLst>
              </a:rPr>
              <a:t>Z(t)</a:t>
            </a:r>
          </a:p>
        </p:txBody>
      </p:sp>
      <p:cxnSp>
        <p:nvCxnSpPr>
          <p:cNvPr id="75" name="Straight Arrow Connector 74">
            <a:extLst>
              <a:ext uri="{FF2B5EF4-FFF2-40B4-BE49-F238E27FC236}">
                <a16:creationId xmlns:a16="http://schemas.microsoft.com/office/drawing/2014/main" id="{5B8C40AE-734E-40C2-9A9E-7CDDF50D3681}"/>
              </a:ext>
            </a:extLst>
          </p:cNvPr>
          <p:cNvCxnSpPr>
            <a:cxnSpLocks/>
          </p:cNvCxnSpPr>
          <p:nvPr/>
        </p:nvCxnSpPr>
        <p:spPr>
          <a:xfrm flipH="1">
            <a:off x="8250775" y="3378198"/>
            <a:ext cx="480558" cy="0"/>
          </a:xfrm>
          <a:prstGeom prst="straightConnector1">
            <a:avLst/>
          </a:prstGeom>
          <a:ln w="19050">
            <a:tailEnd type="arrow"/>
          </a:ln>
        </p:spPr>
        <p:style>
          <a:lnRef idx="3">
            <a:schemeClr val="dk1"/>
          </a:lnRef>
          <a:fillRef idx="0">
            <a:schemeClr val="dk1"/>
          </a:fillRef>
          <a:effectRef idx="2">
            <a:schemeClr val="dk1"/>
          </a:effectRef>
          <a:fontRef idx="minor">
            <a:schemeClr val="tx1"/>
          </a:fontRef>
        </p:style>
      </p:cxnSp>
      <p:cxnSp>
        <p:nvCxnSpPr>
          <p:cNvPr id="76" name="Straight Connector 75">
            <a:extLst>
              <a:ext uri="{FF2B5EF4-FFF2-40B4-BE49-F238E27FC236}">
                <a16:creationId xmlns:a16="http://schemas.microsoft.com/office/drawing/2014/main" id="{D91260A9-3C21-41CE-AA78-487B4F16CB8B}"/>
              </a:ext>
            </a:extLst>
          </p:cNvPr>
          <p:cNvCxnSpPr>
            <a:cxnSpLocks/>
          </p:cNvCxnSpPr>
          <p:nvPr/>
        </p:nvCxnSpPr>
        <p:spPr>
          <a:xfrm flipV="1">
            <a:off x="8731333" y="1980122"/>
            <a:ext cx="0" cy="1398076"/>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8153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par>
                                <p:cTn id="15" presetID="53" presetClass="entr" presetSubtype="16"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53" presetClass="entr" presetSubtype="16" fill="hold" nodeType="with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par>
                                <p:cTn id="37" presetID="53" presetClass="entr" presetSubtype="16" fill="hold" nodeType="with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Effect transition="in" filter="fade">
                                      <p:cBhvr>
                                        <p:cTn id="77" dur="500"/>
                                        <p:tgtEl>
                                          <p:spTgt spid="2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p:cTn id="80" dur="500" fill="hold"/>
                                        <p:tgtEl>
                                          <p:spTgt spid="65"/>
                                        </p:tgtEl>
                                        <p:attrNameLst>
                                          <p:attrName>ppt_w</p:attrName>
                                        </p:attrNameLst>
                                      </p:cBhvr>
                                      <p:tavLst>
                                        <p:tav tm="0">
                                          <p:val>
                                            <p:fltVal val="0"/>
                                          </p:val>
                                        </p:tav>
                                        <p:tav tm="100000">
                                          <p:val>
                                            <p:strVal val="#ppt_w"/>
                                          </p:val>
                                        </p:tav>
                                      </p:tavLst>
                                    </p:anim>
                                    <p:anim calcmode="lin" valueType="num">
                                      <p:cBhvr>
                                        <p:cTn id="81" dur="500" fill="hold"/>
                                        <p:tgtEl>
                                          <p:spTgt spid="65"/>
                                        </p:tgtEl>
                                        <p:attrNameLst>
                                          <p:attrName>ppt_h</p:attrName>
                                        </p:attrNameLst>
                                      </p:cBhvr>
                                      <p:tavLst>
                                        <p:tav tm="0">
                                          <p:val>
                                            <p:fltVal val="0"/>
                                          </p:val>
                                        </p:tav>
                                        <p:tav tm="100000">
                                          <p:val>
                                            <p:strVal val="#ppt_h"/>
                                          </p:val>
                                        </p:tav>
                                      </p:tavLst>
                                    </p:anim>
                                    <p:animEffect transition="in" filter="fade">
                                      <p:cBhvr>
                                        <p:cTn id="82" dur="500"/>
                                        <p:tgtEl>
                                          <p:spTgt spid="65"/>
                                        </p:tgtEl>
                                      </p:cBhvr>
                                    </p:animEffect>
                                  </p:childTnLst>
                                </p:cTn>
                              </p:par>
                              <p:par>
                                <p:cTn id="83" presetID="53" presetClass="entr" presetSubtype="16" fill="hold" nodeType="with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par>
                                <p:cTn id="88" presetID="53" presetClass="entr" presetSubtype="16" fill="hold"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p:cTn id="90" dur="500" fill="hold"/>
                                        <p:tgtEl>
                                          <p:spTgt spid="22"/>
                                        </p:tgtEl>
                                        <p:attrNameLst>
                                          <p:attrName>ppt_w</p:attrName>
                                        </p:attrNameLst>
                                      </p:cBhvr>
                                      <p:tavLst>
                                        <p:tav tm="0">
                                          <p:val>
                                            <p:fltVal val="0"/>
                                          </p:val>
                                        </p:tav>
                                        <p:tav tm="100000">
                                          <p:val>
                                            <p:strVal val="#ppt_w"/>
                                          </p:val>
                                        </p:tav>
                                      </p:tavLst>
                                    </p:anim>
                                    <p:anim calcmode="lin" valueType="num">
                                      <p:cBhvr>
                                        <p:cTn id="91" dur="500" fill="hold"/>
                                        <p:tgtEl>
                                          <p:spTgt spid="22"/>
                                        </p:tgtEl>
                                        <p:attrNameLst>
                                          <p:attrName>ppt_h</p:attrName>
                                        </p:attrNameLst>
                                      </p:cBhvr>
                                      <p:tavLst>
                                        <p:tav tm="0">
                                          <p:val>
                                            <p:fltVal val="0"/>
                                          </p:val>
                                        </p:tav>
                                        <p:tav tm="100000">
                                          <p:val>
                                            <p:strVal val="#ppt_h"/>
                                          </p:val>
                                        </p:tav>
                                      </p:tavLst>
                                    </p:anim>
                                    <p:animEffect transition="in" filter="fade">
                                      <p:cBhvr>
                                        <p:cTn id="92" dur="500"/>
                                        <p:tgtEl>
                                          <p:spTgt spid="22"/>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grpId="0" nodeType="click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fltVal val="0"/>
                                          </p:val>
                                        </p:tav>
                                        <p:tav tm="100000">
                                          <p:val>
                                            <p:strVal val="#ppt_w"/>
                                          </p:val>
                                        </p:tav>
                                      </p:tavLst>
                                    </p:anim>
                                    <p:anim calcmode="lin" valueType="num">
                                      <p:cBhvr>
                                        <p:cTn id="103" dur="500" fill="hold"/>
                                        <p:tgtEl>
                                          <p:spTgt spid="25"/>
                                        </p:tgtEl>
                                        <p:attrNameLst>
                                          <p:attrName>ppt_h</p:attrName>
                                        </p:attrNameLst>
                                      </p:cBhvr>
                                      <p:tavLst>
                                        <p:tav tm="0">
                                          <p:val>
                                            <p:fltVal val="0"/>
                                          </p:val>
                                        </p:tav>
                                        <p:tav tm="100000">
                                          <p:val>
                                            <p:strVal val="#ppt_h"/>
                                          </p:val>
                                        </p:tav>
                                      </p:tavLst>
                                    </p:anim>
                                    <p:animEffect transition="in" filter="fade">
                                      <p:cBhvr>
                                        <p:cTn id="104" dur="500"/>
                                        <p:tgtEl>
                                          <p:spTgt spid="25"/>
                                        </p:tgtEl>
                                      </p:cBhvr>
                                    </p:animEffect>
                                  </p:childTnLst>
                                </p:cTn>
                              </p:par>
                              <p:par>
                                <p:cTn id="105" presetID="53" presetClass="entr" presetSubtype="16" fill="hold" nodeType="withEffect">
                                  <p:stCondLst>
                                    <p:cond delay="0"/>
                                  </p:stCondLst>
                                  <p:childTnLst>
                                    <p:set>
                                      <p:cBhvr>
                                        <p:cTn id="106" dur="1" fill="hold">
                                          <p:stCondLst>
                                            <p:cond delay="0"/>
                                          </p:stCondLst>
                                        </p:cTn>
                                        <p:tgtEl>
                                          <p:spTgt spid="37"/>
                                        </p:tgtEl>
                                        <p:attrNameLst>
                                          <p:attrName>style.visibility</p:attrName>
                                        </p:attrNameLst>
                                      </p:cBhvr>
                                      <p:to>
                                        <p:strVal val="visible"/>
                                      </p:to>
                                    </p:set>
                                    <p:anim calcmode="lin" valueType="num">
                                      <p:cBhvr>
                                        <p:cTn id="107" dur="500" fill="hold"/>
                                        <p:tgtEl>
                                          <p:spTgt spid="37"/>
                                        </p:tgtEl>
                                        <p:attrNameLst>
                                          <p:attrName>ppt_w</p:attrName>
                                        </p:attrNameLst>
                                      </p:cBhvr>
                                      <p:tavLst>
                                        <p:tav tm="0">
                                          <p:val>
                                            <p:fltVal val="0"/>
                                          </p:val>
                                        </p:tav>
                                        <p:tav tm="100000">
                                          <p:val>
                                            <p:strVal val="#ppt_w"/>
                                          </p:val>
                                        </p:tav>
                                      </p:tavLst>
                                    </p:anim>
                                    <p:anim calcmode="lin" valueType="num">
                                      <p:cBhvr>
                                        <p:cTn id="108" dur="500" fill="hold"/>
                                        <p:tgtEl>
                                          <p:spTgt spid="37"/>
                                        </p:tgtEl>
                                        <p:attrNameLst>
                                          <p:attrName>ppt_h</p:attrName>
                                        </p:attrNameLst>
                                      </p:cBhvr>
                                      <p:tavLst>
                                        <p:tav tm="0">
                                          <p:val>
                                            <p:fltVal val="0"/>
                                          </p:val>
                                        </p:tav>
                                        <p:tav tm="100000">
                                          <p:val>
                                            <p:strVal val="#ppt_h"/>
                                          </p:val>
                                        </p:tav>
                                      </p:tavLst>
                                    </p:anim>
                                    <p:animEffect transition="in" filter="fade">
                                      <p:cBhvr>
                                        <p:cTn id="109" dur="500"/>
                                        <p:tgtEl>
                                          <p:spTgt spid="37"/>
                                        </p:tgtEl>
                                      </p:cBhvr>
                                    </p:animEffect>
                                  </p:childTnLst>
                                </p:cTn>
                              </p:par>
                            </p:childTnLst>
                          </p:cTn>
                        </p:par>
                      </p:childTnLst>
                    </p:cTn>
                  </p:par>
                  <p:par>
                    <p:cTn id="110" fill="hold">
                      <p:stCondLst>
                        <p:cond delay="indefinite"/>
                      </p:stCondLst>
                      <p:childTnLst>
                        <p:par>
                          <p:cTn id="111" fill="hold">
                            <p:stCondLst>
                              <p:cond delay="0"/>
                            </p:stCondLst>
                            <p:childTnLst>
                              <p:par>
                                <p:cTn id="112" presetID="53" presetClass="entr" presetSubtype="16" fill="hold" nodeType="clickEffect">
                                  <p:stCondLst>
                                    <p:cond delay="0"/>
                                  </p:stCondLst>
                                  <p:childTnLst>
                                    <p:set>
                                      <p:cBhvr>
                                        <p:cTn id="113" dur="1" fill="hold">
                                          <p:stCondLst>
                                            <p:cond delay="0"/>
                                          </p:stCondLst>
                                        </p:cTn>
                                        <p:tgtEl>
                                          <p:spTgt spid="75"/>
                                        </p:tgtEl>
                                        <p:attrNameLst>
                                          <p:attrName>style.visibility</p:attrName>
                                        </p:attrNameLst>
                                      </p:cBhvr>
                                      <p:to>
                                        <p:strVal val="visible"/>
                                      </p:to>
                                    </p:set>
                                    <p:anim calcmode="lin" valueType="num">
                                      <p:cBhvr>
                                        <p:cTn id="114" dur="500" fill="hold"/>
                                        <p:tgtEl>
                                          <p:spTgt spid="75"/>
                                        </p:tgtEl>
                                        <p:attrNameLst>
                                          <p:attrName>ppt_w</p:attrName>
                                        </p:attrNameLst>
                                      </p:cBhvr>
                                      <p:tavLst>
                                        <p:tav tm="0">
                                          <p:val>
                                            <p:fltVal val="0"/>
                                          </p:val>
                                        </p:tav>
                                        <p:tav tm="100000">
                                          <p:val>
                                            <p:strVal val="#ppt_w"/>
                                          </p:val>
                                        </p:tav>
                                      </p:tavLst>
                                    </p:anim>
                                    <p:anim calcmode="lin" valueType="num">
                                      <p:cBhvr>
                                        <p:cTn id="115" dur="500" fill="hold"/>
                                        <p:tgtEl>
                                          <p:spTgt spid="75"/>
                                        </p:tgtEl>
                                        <p:attrNameLst>
                                          <p:attrName>ppt_h</p:attrName>
                                        </p:attrNameLst>
                                      </p:cBhvr>
                                      <p:tavLst>
                                        <p:tav tm="0">
                                          <p:val>
                                            <p:fltVal val="0"/>
                                          </p:val>
                                        </p:tav>
                                        <p:tav tm="100000">
                                          <p:val>
                                            <p:strVal val="#ppt_h"/>
                                          </p:val>
                                        </p:tav>
                                      </p:tavLst>
                                    </p:anim>
                                    <p:animEffect transition="in" filter="fade">
                                      <p:cBhvr>
                                        <p:cTn id="116" dur="500"/>
                                        <p:tgtEl>
                                          <p:spTgt spid="75"/>
                                        </p:tgtEl>
                                      </p:cBhvr>
                                    </p:animEffect>
                                  </p:childTnLst>
                                </p:cTn>
                              </p:par>
                              <p:par>
                                <p:cTn id="117" presetID="53" presetClass="entr" presetSubtype="16" fill="hold" nodeType="withEffect">
                                  <p:stCondLst>
                                    <p:cond delay="0"/>
                                  </p:stCondLst>
                                  <p:childTnLst>
                                    <p:set>
                                      <p:cBhvr>
                                        <p:cTn id="118" dur="1" fill="hold">
                                          <p:stCondLst>
                                            <p:cond delay="0"/>
                                          </p:stCondLst>
                                        </p:cTn>
                                        <p:tgtEl>
                                          <p:spTgt spid="76"/>
                                        </p:tgtEl>
                                        <p:attrNameLst>
                                          <p:attrName>style.visibility</p:attrName>
                                        </p:attrNameLst>
                                      </p:cBhvr>
                                      <p:to>
                                        <p:strVal val="visible"/>
                                      </p:to>
                                    </p:set>
                                    <p:anim calcmode="lin" valueType="num">
                                      <p:cBhvr>
                                        <p:cTn id="119" dur="500" fill="hold"/>
                                        <p:tgtEl>
                                          <p:spTgt spid="76"/>
                                        </p:tgtEl>
                                        <p:attrNameLst>
                                          <p:attrName>ppt_w</p:attrName>
                                        </p:attrNameLst>
                                      </p:cBhvr>
                                      <p:tavLst>
                                        <p:tav tm="0">
                                          <p:val>
                                            <p:fltVal val="0"/>
                                          </p:val>
                                        </p:tav>
                                        <p:tav tm="100000">
                                          <p:val>
                                            <p:strVal val="#ppt_w"/>
                                          </p:val>
                                        </p:tav>
                                      </p:tavLst>
                                    </p:anim>
                                    <p:anim calcmode="lin" valueType="num">
                                      <p:cBhvr>
                                        <p:cTn id="120" dur="500" fill="hold"/>
                                        <p:tgtEl>
                                          <p:spTgt spid="76"/>
                                        </p:tgtEl>
                                        <p:attrNameLst>
                                          <p:attrName>ppt_h</p:attrName>
                                        </p:attrNameLst>
                                      </p:cBhvr>
                                      <p:tavLst>
                                        <p:tav tm="0">
                                          <p:val>
                                            <p:fltVal val="0"/>
                                          </p:val>
                                        </p:tav>
                                        <p:tav tm="100000">
                                          <p:val>
                                            <p:strVal val="#ppt_h"/>
                                          </p:val>
                                        </p:tav>
                                      </p:tavLst>
                                    </p:anim>
                                    <p:animEffect transition="in" filter="fade">
                                      <p:cBhvr>
                                        <p:cTn id="121" dur="500"/>
                                        <p:tgtEl>
                                          <p:spTgt spid="76"/>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74"/>
                                        </p:tgtEl>
                                        <p:attrNameLst>
                                          <p:attrName>style.visibility</p:attrName>
                                        </p:attrNameLst>
                                      </p:cBhvr>
                                      <p:to>
                                        <p:strVal val="visible"/>
                                      </p:to>
                                    </p:set>
                                    <p:anim calcmode="lin" valueType="num">
                                      <p:cBhvr>
                                        <p:cTn id="124" dur="500" fill="hold"/>
                                        <p:tgtEl>
                                          <p:spTgt spid="74"/>
                                        </p:tgtEl>
                                        <p:attrNameLst>
                                          <p:attrName>ppt_w</p:attrName>
                                        </p:attrNameLst>
                                      </p:cBhvr>
                                      <p:tavLst>
                                        <p:tav tm="0">
                                          <p:val>
                                            <p:fltVal val="0"/>
                                          </p:val>
                                        </p:tav>
                                        <p:tav tm="100000">
                                          <p:val>
                                            <p:strVal val="#ppt_w"/>
                                          </p:val>
                                        </p:tav>
                                      </p:tavLst>
                                    </p:anim>
                                    <p:anim calcmode="lin" valueType="num">
                                      <p:cBhvr>
                                        <p:cTn id="125" dur="500" fill="hold"/>
                                        <p:tgtEl>
                                          <p:spTgt spid="74"/>
                                        </p:tgtEl>
                                        <p:attrNameLst>
                                          <p:attrName>ppt_h</p:attrName>
                                        </p:attrNameLst>
                                      </p:cBhvr>
                                      <p:tavLst>
                                        <p:tav tm="0">
                                          <p:val>
                                            <p:fltVal val="0"/>
                                          </p:val>
                                        </p:tav>
                                        <p:tav tm="100000">
                                          <p:val>
                                            <p:strVal val="#ppt_h"/>
                                          </p:val>
                                        </p:tav>
                                      </p:tavLst>
                                    </p:anim>
                                    <p:animEffect transition="in" filter="fade">
                                      <p:cBhvr>
                                        <p:cTn id="126" dur="500"/>
                                        <p:tgtEl>
                                          <p:spTgt spid="74"/>
                                        </p:tgtEl>
                                      </p:cBhvr>
                                    </p:animEffect>
                                  </p:childTnLst>
                                </p:cTn>
                              </p:par>
                            </p:childTnLst>
                          </p:cTn>
                        </p:par>
                      </p:childTnLst>
                    </p:cTn>
                  </p:par>
                  <p:par>
                    <p:cTn id="127" fill="hold">
                      <p:stCondLst>
                        <p:cond delay="indefinite"/>
                      </p:stCondLst>
                      <p:childTnLst>
                        <p:par>
                          <p:cTn id="128" fill="hold">
                            <p:stCondLst>
                              <p:cond delay="0"/>
                            </p:stCondLst>
                            <p:childTnLst>
                              <p:par>
                                <p:cTn id="129" presetID="53" presetClass="entr" presetSubtype="16" fill="hold" grpId="0" nodeType="clickEffect">
                                  <p:stCondLst>
                                    <p:cond delay="0"/>
                                  </p:stCondLst>
                                  <p:childTnLst>
                                    <p:set>
                                      <p:cBhvr>
                                        <p:cTn id="130" dur="1" fill="hold">
                                          <p:stCondLst>
                                            <p:cond delay="0"/>
                                          </p:stCondLst>
                                        </p:cTn>
                                        <p:tgtEl>
                                          <p:spTgt spid="27"/>
                                        </p:tgtEl>
                                        <p:attrNameLst>
                                          <p:attrName>style.visibility</p:attrName>
                                        </p:attrNameLst>
                                      </p:cBhvr>
                                      <p:to>
                                        <p:strVal val="visible"/>
                                      </p:to>
                                    </p:set>
                                    <p:anim calcmode="lin" valueType="num">
                                      <p:cBhvr>
                                        <p:cTn id="131" dur="500" fill="hold"/>
                                        <p:tgtEl>
                                          <p:spTgt spid="27"/>
                                        </p:tgtEl>
                                        <p:attrNameLst>
                                          <p:attrName>ppt_w</p:attrName>
                                        </p:attrNameLst>
                                      </p:cBhvr>
                                      <p:tavLst>
                                        <p:tav tm="0">
                                          <p:val>
                                            <p:fltVal val="0"/>
                                          </p:val>
                                        </p:tav>
                                        <p:tav tm="100000">
                                          <p:val>
                                            <p:strVal val="#ppt_w"/>
                                          </p:val>
                                        </p:tav>
                                      </p:tavLst>
                                    </p:anim>
                                    <p:anim calcmode="lin" valueType="num">
                                      <p:cBhvr>
                                        <p:cTn id="132" dur="500" fill="hold"/>
                                        <p:tgtEl>
                                          <p:spTgt spid="27"/>
                                        </p:tgtEl>
                                        <p:attrNameLst>
                                          <p:attrName>ppt_h</p:attrName>
                                        </p:attrNameLst>
                                      </p:cBhvr>
                                      <p:tavLst>
                                        <p:tav tm="0">
                                          <p:val>
                                            <p:fltVal val="0"/>
                                          </p:val>
                                        </p:tav>
                                        <p:tav tm="100000">
                                          <p:val>
                                            <p:strVal val="#ppt_h"/>
                                          </p:val>
                                        </p:tav>
                                      </p:tavLst>
                                    </p:anim>
                                    <p:animEffect transition="in" filter="fade">
                                      <p:cBhvr>
                                        <p:cTn id="133" dur="500"/>
                                        <p:tgtEl>
                                          <p:spTgt spid="27"/>
                                        </p:tgtEl>
                                      </p:cBhvr>
                                    </p:animEffect>
                                  </p:childTnLst>
                                </p:cTn>
                              </p:par>
                              <p:par>
                                <p:cTn id="134" presetID="53" presetClass="entr" presetSubtype="16" fill="hold" nodeType="withEffect">
                                  <p:stCondLst>
                                    <p:cond delay="0"/>
                                  </p:stCondLst>
                                  <p:childTnLst>
                                    <p:set>
                                      <p:cBhvr>
                                        <p:cTn id="135" dur="1" fill="hold">
                                          <p:stCondLst>
                                            <p:cond delay="0"/>
                                          </p:stCondLst>
                                        </p:cTn>
                                        <p:tgtEl>
                                          <p:spTgt spid="57"/>
                                        </p:tgtEl>
                                        <p:attrNameLst>
                                          <p:attrName>style.visibility</p:attrName>
                                        </p:attrNameLst>
                                      </p:cBhvr>
                                      <p:to>
                                        <p:strVal val="visible"/>
                                      </p:to>
                                    </p:set>
                                    <p:anim calcmode="lin" valueType="num">
                                      <p:cBhvr>
                                        <p:cTn id="136" dur="500" fill="hold"/>
                                        <p:tgtEl>
                                          <p:spTgt spid="57"/>
                                        </p:tgtEl>
                                        <p:attrNameLst>
                                          <p:attrName>ppt_w</p:attrName>
                                        </p:attrNameLst>
                                      </p:cBhvr>
                                      <p:tavLst>
                                        <p:tav tm="0">
                                          <p:val>
                                            <p:fltVal val="0"/>
                                          </p:val>
                                        </p:tav>
                                        <p:tav tm="100000">
                                          <p:val>
                                            <p:strVal val="#ppt_w"/>
                                          </p:val>
                                        </p:tav>
                                      </p:tavLst>
                                    </p:anim>
                                    <p:anim calcmode="lin" valueType="num">
                                      <p:cBhvr>
                                        <p:cTn id="137" dur="500" fill="hold"/>
                                        <p:tgtEl>
                                          <p:spTgt spid="57"/>
                                        </p:tgtEl>
                                        <p:attrNameLst>
                                          <p:attrName>ppt_h</p:attrName>
                                        </p:attrNameLst>
                                      </p:cBhvr>
                                      <p:tavLst>
                                        <p:tav tm="0">
                                          <p:val>
                                            <p:fltVal val="0"/>
                                          </p:val>
                                        </p:tav>
                                        <p:tav tm="100000">
                                          <p:val>
                                            <p:strVal val="#ppt_h"/>
                                          </p:val>
                                        </p:tav>
                                      </p:tavLst>
                                    </p:anim>
                                    <p:animEffect transition="in" filter="fade">
                                      <p:cBhvr>
                                        <p:cTn id="138" dur="500"/>
                                        <p:tgtEl>
                                          <p:spTgt spid="57"/>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66"/>
                                        </p:tgtEl>
                                        <p:attrNameLst>
                                          <p:attrName>style.visibility</p:attrName>
                                        </p:attrNameLst>
                                      </p:cBhvr>
                                      <p:to>
                                        <p:strVal val="visible"/>
                                      </p:to>
                                    </p:set>
                                    <p:anim calcmode="lin" valueType="num">
                                      <p:cBhvr>
                                        <p:cTn id="141" dur="500" fill="hold"/>
                                        <p:tgtEl>
                                          <p:spTgt spid="66"/>
                                        </p:tgtEl>
                                        <p:attrNameLst>
                                          <p:attrName>ppt_w</p:attrName>
                                        </p:attrNameLst>
                                      </p:cBhvr>
                                      <p:tavLst>
                                        <p:tav tm="0">
                                          <p:val>
                                            <p:fltVal val="0"/>
                                          </p:val>
                                        </p:tav>
                                        <p:tav tm="100000">
                                          <p:val>
                                            <p:strVal val="#ppt_w"/>
                                          </p:val>
                                        </p:tav>
                                      </p:tavLst>
                                    </p:anim>
                                    <p:anim calcmode="lin" valueType="num">
                                      <p:cBhvr>
                                        <p:cTn id="142" dur="500" fill="hold"/>
                                        <p:tgtEl>
                                          <p:spTgt spid="66"/>
                                        </p:tgtEl>
                                        <p:attrNameLst>
                                          <p:attrName>ppt_h</p:attrName>
                                        </p:attrNameLst>
                                      </p:cBhvr>
                                      <p:tavLst>
                                        <p:tav tm="0">
                                          <p:val>
                                            <p:fltVal val="0"/>
                                          </p:val>
                                        </p:tav>
                                        <p:tav tm="100000">
                                          <p:val>
                                            <p:strVal val="#ppt_h"/>
                                          </p:val>
                                        </p:tav>
                                      </p:tavLst>
                                    </p:anim>
                                    <p:animEffect transition="in" filter="fade">
                                      <p:cBhvr>
                                        <p:cTn id="14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25" grpId="0" animBg="1"/>
      <p:bldP spid="42" grpId="0" animBg="1"/>
      <p:bldP spid="17" grpId="0" animBg="1"/>
      <p:bldP spid="27" grpId="0" animBg="1"/>
      <p:bldP spid="65" grpId="0"/>
      <p:bldP spid="66" grpId="0"/>
      <p:bldP spid="7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altLang="en-US" dirty="0"/>
              <a:t>Thesis Committee</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644758939"/>
              </p:ext>
            </p:extLst>
          </p:nvPr>
        </p:nvGraphicFramePr>
        <p:xfrm>
          <a:off x="585158" y="1479431"/>
          <a:ext cx="7873042" cy="2647356"/>
        </p:xfrm>
        <a:graphic>
          <a:graphicData uri="http://schemas.openxmlformats.org/drawingml/2006/table">
            <a:tbl>
              <a:tblPr firstRow="1" bandRow="1">
                <a:tableStyleId>{9D7B26C5-4107-4FEC-AEDC-1716B250A1EF}</a:tableStyleId>
              </a:tblPr>
              <a:tblGrid>
                <a:gridCol w="4891986">
                  <a:extLst>
                    <a:ext uri="{9D8B030D-6E8A-4147-A177-3AD203B41FA5}">
                      <a16:colId xmlns:a16="http://schemas.microsoft.com/office/drawing/2014/main" val="20000"/>
                    </a:ext>
                  </a:extLst>
                </a:gridCol>
                <a:gridCol w="2981056">
                  <a:extLst>
                    <a:ext uri="{9D8B030D-6E8A-4147-A177-3AD203B41FA5}">
                      <a16:colId xmlns:a16="http://schemas.microsoft.com/office/drawing/2014/main" val="20001"/>
                    </a:ext>
                  </a:extLst>
                </a:gridCol>
              </a:tblGrid>
              <a:tr h="531864">
                <a:tc>
                  <a:txBody>
                    <a:bodyPr/>
                    <a:lstStyle/>
                    <a:p>
                      <a:r>
                        <a:rPr lang="en-US" sz="2000" u="none" strike="noStrike" baseline="0" dirty="0"/>
                        <a:t>Members</a:t>
                      </a:r>
                      <a:endParaRPr lang="en-US" sz="2000" b="1" dirty="0">
                        <a:solidFill>
                          <a:schemeClr val="bg1"/>
                        </a:solidFill>
                      </a:endParaRPr>
                    </a:p>
                  </a:txBody>
                  <a:tcPr/>
                </a:tc>
                <a:tc>
                  <a:txBody>
                    <a:bodyPr/>
                    <a:lstStyle/>
                    <a:p>
                      <a:r>
                        <a:rPr lang="en-US" sz="2000" u="none" strike="noStrike" baseline="0" dirty="0"/>
                        <a:t>Department/College</a:t>
                      </a:r>
                      <a:endParaRPr lang="en-US" sz="2000" b="1" dirty="0">
                        <a:solidFill>
                          <a:schemeClr val="bg1"/>
                        </a:solidFill>
                      </a:endParaRPr>
                    </a:p>
                  </a:txBody>
                  <a:tcPr/>
                </a:tc>
                <a:extLst>
                  <a:ext uri="{0D108BD9-81ED-4DB2-BD59-A6C34878D82A}">
                    <a16:rowId xmlns:a16="http://schemas.microsoft.com/office/drawing/2014/main" val="10000"/>
                  </a:ext>
                </a:extLst>
              </a:tr>
              <a:tr h="705164">
                <a:tc>
                  <a:txBody>
                    <a:bodyPr/>
                    <a:lstStyle/>
                    <a:p>
                      <a:r>
                        <a:rPr lang="en-US" sz="2200" u="none" strike="noStrike" kern="1200" baseline="0" dirty="0"/>
                        <a:t>Dr. D. Subbaram Naidu, (Advisor)</a:t>
                      </a:r>
                      <a:endParaRPr lang="en-US" sz="2200" b="1" dirty="0">
                        <a:solidFill>
                          <a:srgbClr val="FFFF00"/>
                        </a:solidFill>
                      </a:endParaRPr>
                    </a:p>
                  </a:txBody>
                  <a:tcPr/>
                </a:tc>
                <a:tc>
                  <a:txBody>
                    <a:bodyPr/>
                    <a:lstStyle/>
                    <a:p>
                      <a:r>
                        <a:rPr lang="en-US" sz="2200" u="none" strike="noStrike" kern="1200" baseline="0" dirty="0"/>
                        <a:t>Electrical Engineering</a:t>
                      </a:r>
                      <a:endParaRPr lang="en-US" sz="2200" b="1" dirty="0">
                        <a:solidFill>
                          <a:srgbClr val="FFFF00"/>
                        </a:solidFill>
                      </a:endParaRPr>
                    </a:p>
                  </a:txBody>
                  <a:tcPr/>
                </a:tc>
                <a:extLst>
                  <a:ext uri="{0D108BD9-81ED-4DB2-BD59-A6C34878D82A}">
                    <a16:rowId xmlns:a16="http://schemas.microsoft.com/office/drawing/2014/main" val="10001"/>
                  </a:ext>
                </a:extLst>
              </a:tr>
              <a:tr h="705164">
                <a:tc>
                  <a:txBody>
                    <a:bodyPr/>
                    <a:lstStyle/>
                    <a:p>
                      <a:r>
                        <a:rPr lang="en-US" sz="2200" u="none" strike="noStrike" kern="1200" baseline="0" dirty="0"/>
                        <a:t>Dr. Jing Bai (Member)</a:t>
                      </a:r>
                      <a:endParaRPr lang="en-US" sz="2200" b="1" dirty="0">
                        <a:solidFill>
                          <a:srgbClr val="FFFF00"/>
                        </a:solidFill>
                      </a:endParaRPr>
                    </a:p>
                  </a:txBody>
                  <a:tcPr/>
                </a:tc>
                <a:tc>
                  <a:txBody>
                    <a:bodyPr/>
                    <a:lstStyle/>
                    <a:p>
                      <a:r>
                        <a:rPr lang="en-US" sz="2200" u="none" strike="noStrike" kern="1200" baseline="0" dirty="0"/>
                        <a:t>Electrical Engineering</a:t>
                      </a:r>
                      <a:endParaRPr lang="en-US" sz="2200" b="1" dirty="0">
                        <a:solidFill>
                          <a:srgbClr val="FFFF00"/>
                        </a:solidFill>
                      </a:endParaRPr>
                    </a:p>
                  </a:txBody>
                  <a:tcPr/>
                </a:tc>
                <a:extLst>
                  <a:ext uri="{0D108BD9-81ED-4DB2-BD59-A6C34878D82A}">
                    <a16:rowId xmlns:a16="http://schemas.microsoft.com/office/drawing/2014/main" val="10002"/>
                  </a:ext>
                </a:extLst>
              </a:tr>
              <a:tr h="705164">
                <a:tc>
                  <a:txBody>
                    <a:bodyPr/>
                    <a:lstStyle/>
                    <a:p>
                      <a:r>
                        <a:rPr lang="en-US" sz="2200" u="none" strike="noStrike" kern="1200" baseline="0" dirty="0"/>
                        <a:t>Dr. </a:t>
                      </a:r>
                      <a:r>
                        <a:rPr lang="en-US" sz="2200" u="none" strike="noStrike" kern="1200" baseline="0" dirty="0" err="1"/>
                        <a:t>Arshia</a:t>
                      </a:r>
                      <a:r>
                        <a:rPr lang="en-US" sz="2200" u="none" strike="noStrike" kern="1200" baseline="0" dirty="0"/>
                        <a:t> Khan, (Member)</a:t>
                      </a:r>
                      <a:endParaRPr lang="en-US" sz="2200" b="1" dirty="0">
                        <a:solidFill>
                          <a:srgbClr val="FFFF00"/>
                        </a:solidFill>
                      </a:endParaRPr>
                    </a:p>
                  </a:txBody>
                  <a:tcPr/>
                </a:tc>
                <a:tc>
                  <a:txBody>
                    <a:bodyPr/>
                    <a:lstStyle/>
                    <a:p>
                      <a:r>
                        <a:rPr lang="en-US" sz="2200" u="none" strike="noStrike" kern="1200" baseline="0" dirty="0"/>
                        <a:t>Computer Science</a:t>
                      </a:r>
                      <a:endParaRPr lang="en-US" sz="2200" b="1" dirty="0">
                        <a:solidFill>
                          <a:srgbClr val="FFFF00"/>
                        </a:solidFill>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3365698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04800"/>
            <a:ext cx="7772400" cy="1143000"/>
          </a:xfrm>
        </p:spPr>
        <p:txBody>
          <a:bodyPr/>
          <a:lstStyle/>
          <a:p>
            <a:endParaRPr lang="en-US" altLang="en-US" dirty="0"/>
          </a:p>
        </p:txBody>
      </p:sp>
      <p:sp>
        <p:nvSpPr>
          <p:cNvPr id="6147" name="Rectangle 3"/>
          <p:cNvSpPr>
            <a:spLocks noGrp="1" noChangeArrowheads="1"/>
          </p:cNvSpPr>
          <p:nvPr>
            <p:ph type="body" idx="1"/>
          </p:nvPr>
        </p:nvSpPr>
        <p:spPr>
          <a:xfrm>
            <a:off x="685800" y="1752600"/>
            <a:ext cx="7772400" cy="4267200"/>
          </a:xfrm>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 Reference Results</a:t>
            </a:r>
          </a:p>
        </p:txBody>
      </p:sp>
      <p:pic>
        <p:nvPicPr>
          <p:cNvPr id="3" name="Picture 2">
            <a:extLst>
              <a:ext uri="{FF2B5EF4-FFF2-40B4-BE49-F238E27FC236}">
                <a16:creationId xmlns:a16="http://schemas.microsoft.com/office/drawing/2014/main" id="{4DDECD9B-488B-481B-BF9A-851AD3A4D8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1295401"/>
            <a:ext cx="4022336" cy="2514599"/>
          </a:xfrm>
          <a:prstGeom prst="rect">
            <a:avLst/>
          </a:prstGeom>
        </p:spPr>
      </p:pic>
      <p:pic>
        <p:nvPicPr>
          <p:cNvPr id="8" name="Picture 7">
            <a:extLst>
              <a:ext uri="{FF2B5EF4-FFF2-40B4-BE49-F238E27FC236}">
                <a16:creationId xmlns:a16="http://schemas.microsoft.com/office/drawing/2014/main" id="{B2A903F7-6A85-43D5-8AEC-5039FAB0B1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2155" y="3376762"/>
            <a:ext cx="4022335" cy="2514598"/>
          </a:xfrm>
          <a:prstGeom prst="rect">
            <a:avLst/>
          </a:prstGeom>
        </p:spPr>
      </p:pic>
    </p:spTree>
    <p:extLst>
      <p:ext uri="{BB962C8B-B14F-4D97-AF65-F5344CB8AC3E}">
        <p14:creationId xmlns:p14="http://schemas.microsoft.com/office/powerpoint/2010/main" val="222117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dirty="0"/>
              <a:t>Conclusion</a:t>
            </a:r>
          </a:p>
        </p:txBody>
      </p:sp>
      <p:sp>
        <p:nvSpPr>
          <p:cNvPr id="6147" name="Rectangle 3"/>
          <p:cNvSpPr>
            <a:spLocks noGrp="1" noChangeArrowheads="1"/>
          </p:cNvSpPr>
          <p:nvPr>
            <p:ph type="body" idx="1"/>
          </p:nvPr>
        </p:nvSpPr>
        <p:spPr>
          <a:xfrm>
            <a:off x="1143000" y="1905000"/>
            <a:ext cx="7010400" cy="3276600"/>
          </a:xfrm>
        </p:spPr>
        <p:txBody>
          <a:bodyPr/>
          <a:lstStyle/>
          <a:p>
            <a:pPr marL="0" indent="0" algn="ctr">
              <a:buNone/>
            </a:pPr>
            <a:r>
              <a:rPr lang="en-US" altLang="en-US" sz="2000" dirty="0"/>
              <a:t>The State Dependent </a:t>
            </a:r>
            <a:r>
              <a:rPr lang="en-US" altLang="en-US" sz="2000" dirty="0" err="1"/>
              <a:t>Riccati</a:t>
            </a:r>
            <a:r>
              <a:rPr lang="en-US" altLang="en-US" sz="2000" dirty="0"/>
              <a:t> Equation (SDRE) provide an eﬀective algorithm for optimal control design for nonlinear dynamical systems. The SDRE algorithm captures the nonlinearities of the system, transforming the original nonlinear system to a linear like structure with State Dependent Coeﬃcient (SDC) matrices, and minimizing a nonquadratic performance index with a quadratic-like structure. The main advantage of SDRE is the ability to make trade oﬀs between control eﬀort and state errors by tuning the SDC</a:t>
            </a:r>
          </a:p>
          <a:p>
            <a:pPr marL="0" indent="0" algn="ctr">
              <a:buNone/>
            </a:pPr>
            <a:r>
              <a:rPr lang="en-US" altLang="en-US" sz="2000" dirty="0"/>
              <a:t>.</a:t>
            </a:r>
          </a:p>
        </p:txBody>
      </p:sp>
    </p:spTree>
    <p:extLst>
      <p:ext uri="{BB962C8B-B14F-4D97-AF65-F5344CB8AC3E}">
        <p14:creationId xmlns:p14="http://schemas.microsoft.com/office/powerpoint/2010/main" val="1595212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6" descr="UofM-5_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14288"/>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bwMode="auto">
          <a:xfrm>
            <a:off x="533400" y="906462"/>
            <a:ext cx="79248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sz="2400" b="1" dirty="0"/>
              <a:t>System Identification, Infinite and Finite-horizon Linear-Quadratic Control for Linear and Nonlinear Systems by State Dependent </a:t>
            </a:r>
            <a:r>
              <a:rPr lang="en-US" altLang="en-US" sz="2400" b="1" dirty="0" err="1"/>
              <a:t>Riccati</a:t>
            </a:r>
            <a:r>
              <a:rPr lang="en-US" altLang="en-US" sz="2400" b="1" dirty="0"/>
              <a:t> Equation</a:t>
            </a:r>
          </a:p>
        </p:txBody>
      </p:sp>
      <p:sp>
        <p:nvSpPr>
          <p:cNvPr id="6" name="Rectangle 4"/>
          <p:cNvSpPr txBox="1">
            <a:spLocks noChangeArrowheads="1"/>
          </p:cNvSpPr>
          <p:nvPr/>
        </p:nvSpPr>
        <p:spPr bwMode="auto">
          <a:xfrm>
            <a:off x="1524000" y="3497262"/>
            <a:ext cx="6076950" cy="487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rgbClr val="7A0019"/>
              </a:buClr>
              <a:buFontTx/>
              <a:buNone/>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latin typeface="Bell MT" panose="02020503060305020303" pitchFamily="18" charset="0"/>
              </a:rPr>
              <a:t>By</a:t>
            </a:r>
            <a:endParaRPr lang="en-US" altLang="en-US" sz="1800" dirty="0">
              <a:latin typeface="Bell MT" panose="02020503060305020303" pitchFamily="18" charset="0"/>
            </a:endParaRPr>
          </a:p>
          <a:p>
            <a:r>
              <a:rPr lang="en-US" sz="1800" b="1" dirty="0">
                <a:solidFill>
                  <a:srgbClr val="7A0019"/>
                </a:solidFill>
              </a:rPr>
              <a:t>Syed </a:t>
            </a:r>
            <a:r>
              <a:rPr lang="en-US" sz="1800" b="1" dirty="0" err="1">
                <a:solidFill>
                  <a:srgbClr val="7A0019"/>
                </a:solidFill>
              </a:rPr>
              <a:t>Salik</a:t>
            </a:r>
            <a:r>
              <a:rPr lang="en-US" sz="1800" b="1" dirty="0">
                <a:solidFill>
                  <a:srgbClr val="7A0019"/>
                </a:solidFill>
              </a:rPr>
              <a:t> Hafeez</a:t>
            </a:r>
          </a:p>
          <a:p>
            <a:endParaRPr lang="en-US" sz="1800" b="1" dirty="0">
              <a:solidFill>
                <a:srgbClr val="7A0019"/>
              </a:solidFill>
            </a:endParaRPr>
          </a:p>
          <a:p>
            <a:r>
              <a:rPr lang="en-US" altLang="en-US" sz="1800" dirty="0">
                <a:latin typeface="Bell MT" panose="02020503060305020303" pitchFamily="18" charset="0"/>
              </a:rPr>
              <a:t>Advisor</a:t>
            </a:r>
          </a:p>
          <a:p>
            <a:r>
              <a:rPr lang="en-US" sz="1800" b="1" dirty="0">
                <a:solidFill>
                  <a:srgbClr val="7A0019"/>
                </a:solidFill>
              </a:rPr>
              <a:t>    D. SUBBARAM NAIDU</a:t>
            </a:r>
          </a:p>
          <a:p>
            <a:endParaRPr lang="en-US" altLang="en-US" sz="2400" dirty="0"/>
          </a:p>
        </p:txBody>
      </p:sp>
      <p:sp>
        <p:nvSpPr>
          <p:cNvPr id="8" name="Rectangle 6"/>
          <p:cNvSpPr txBox="1">
            <a:spLocks noChangeArrowheads="1"/>
          </p:cNvSpPr>
          <p:nvPr/>
        </p:nvSpPr>
        <p:spPr bwMode="auto">
          <a:xfrm>
            <a:off x="1238250" y="2049462"/>
            <a:ext cx="6610350" cy="1380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2000" dirty="0">
              <a:latin typeface="Franklin Gothic Book" panose="020B0503020102020204" pitchFamily="34" charset="0"/>
              <a:cs typeface="Andalus" panose="02020603050405020304" pitchFamily="18" charset="-78"/>
            </a:endParaRPr>
          </a:p>
          <a:p>
            <a:pPr marL="0" indent="0" algn="ctr">
              <a:buNone/>
            </a:pPr>
            <a:r>
              <a:rPr lang="en-US" sz="2000" dirty="0">
                <a:latin typeface="Arial" panose="020B0604020202020204" pitchFamily="34" charset="0"/>
                <a:cs typeface="Arial" panose="020B0604020202020204" pitchFamily="34" charset="0"/>
              </a:rPr>
              <a:t>Submitted towards the degree of Master of Sciences Department of Electrical Engineering</a:t>
            </a:r>
          </a:p>
          <a:p>
            <a:pPr marL="0" indent="0" algn="ctr">
              <a:buNone/>
            </a:pPr>
            <a:endParaRPr lang="en-US" sz="2000" dirty="0">
              <a:latin typeface="Franklin Gothic Book" panose="020B0503020102020204" pitchFamily="34" charset="0"/>
              <a:cs typeface="Andalus" panose="02020603050405020304" pitchFamily="18" charset="-78"/>
            </a:endParaRPr>
          </a:p>
        </p:txBody>
      </p:sp>
      <p:sp>
        <p:nvSpPr>
          <p:cNvPr id="7" name="Rectangle 6"/>
          <p:cNvSpPr/>
          <p:nvPr/>
        </p:nvSpPr>
        <p:spPr bwMode="auto">
          <a:xfrm>
            <a:off x="2971800" y="4343400"/>
            <a:ext cx="3429000" cy="457200"/>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45592286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3" y="-635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Outline</a:t>
            </a:r>
          </a:p>
        </p:txBody>
      </p:sp>
      <p:sp>
        <p:nvSpPr>
          <p:cNvPr id="8" name="Rectangle 3"/>
          <p:cNvSpPr txBox="1">
            <a:spLocks noChangeArrowheads="1"/>
          </p:cNvSpPr>
          <p:nvPr/>
        </p:nvSpPr>
        <p:spPr bwMode="auto">
          <a:xfrm>
            <a:off x="228600" y="1447800"/>
            <a:ext cx="891540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en-US" sz="2400" dirty="0"/>
              <a:t>Background</a:t>
            </a:r>
          </a:p>
          <a:p>
            <a:pPr>
              <a:lnSpc>
                <a:spcPct val="150000"/>
              </a:lnSpc>
            </a:pPr>
            <a:r>
              <a:rPr lang="en-US" altLang="en-US" sz="2400" dirty="0"/>
              <a:t>Introduction</a:t>
            </a:r>
          </a:p>
          <a:p>
            <a:pPr>
              <a:lnSpc>
                <a:spcPct val="150000"/>
              </a:lnSpc>
            </a:pPr>
            <a:r>
              <a:rPr lang="en-US" sz="2400" dirty="0">
                <a:solidFill>
                  <a:schemeClr val="tx2"/>
                </a:solidFill>
                <a:latin typeface="Arial" pitchFamily="34" charset="0"/>
                <a:cs typeface="Arial" pitchFamily="34" charset="0"/>
              </a:rPr>
              <a:t>Thesis Goal and Contribution</a:t>
            </a:r>
          </a:p>
          <a:p>
            <a:pPr>
              <a:lnSpc>
                <a:spcPct val="150000"/>
              </a:lnSpc>
            </a:pPr>
            <a:r>
              <a:rPr lang="en-US" sz="2400" dirty="0">
                <a:solidFill>
                  <a:schemeClr val="tx2"/>
                </a:solidFill>
                <a:latin typeface="Arial" pitchFamily="34" charset="0"/>
                <a:cs typeface="Arial" pitchFamily="34" charset="0"/>
              </a:rPr>
              <a:t>Overview of SDRE</a:t>
            </a:r>
          </a:p>
          <a:p>
            <a:pPr>
              <a:lnSpc>
                <a:spcPct val="150000"/>
              </a:lnSpc>
            </a:pPr>
            <a:r>
              <a:rPr lang="en-US" sz="2400" dirty="0">
                <a:solidFill>
                  <a:schemeClr val="tx2"/>
                </a:solidFill>
                <a:latin typeface="Arial" pitchFamily="34" charset="0"/>
                <a:cs typeface="Arial" pitchFamily="34" charset="0"/>
              </a:rPr>
              <a:t>Infinite-Horizon Nonlinear Regulator &amp; Tracking Using SDRE </a:t>
            </a:r>
          </a:p>
          <a:p>
            <a:pPr>
              <a:lnSpc>
                <a:spcPct val="150000"/>
              </a:lnSpc>
            </a:pPr>
            <a:r>
              <a:rPr lang="en-US" sz="2400" dirty="0">
                <a:solidFill>
                  <a:schemeClr val="tx2"/>
                </a:solidFill>
                <a:latin typeface="Arial" pitchFamily="34" charset="0"/>
                <a:cs typeface="Arial" pitchFamily="34" charset="0"/>
              </a:rPr>
              <a:t>Finite-Horizon Nonlinear Regulator &amp; Tracking Using SDRE</a:t>
            </a:r>
          </a:p>
          <a:p>
            <a:pPr>
              <a:lnSpc>
                <a:spcPct val="150000"/>
              </a:lnSpc>
            </a:pPr>
            <a:r>
              <a:rPr lang="en-US" sz="2400" dirty="0">
                <a:solidFill>
                  <a:schemeClr val="tx2"/>
                </a:solidFill>
                <a:latin typeface="Arial" pitchFamily="34" charset="0"/>
                <a:cs typeface="Arial" pitchFamily="34" charset="0"/>
              </a:rPr>
              <a:t>System Identification and Validation of results </a:t>
            </a:r>
          </a:p>
          <a:p>
            <a:pPr>
              <a:lnSpc>
                <a:spcPct val="150000"/>
              </a:lnSpc>
            </a:pPr>
            <a:r>
              <a:rPr lang="en-US" sz="2400" dirty="0">
                <a:solidFill>
                  <a:schemeClr val="tx2"/>
                </a:solidFill>
                <a:latin typeface="Arial" pitchFamily="34" charset="0"/>
                <a:cs typeface="Arial" pitchFamily="34" charset="0"/>
              </a:rPr>
              <a:t>Conclusion</a:t>
            </a:r>
          </a:p>
          <a:p>
            <a:pPr>
              <a:lnSpc>
                <a:spcPct val="150000"/>
              </a:lnSpc>
            </a:pPr>
            <a:endParaRPr lang="en-US" sz="2800" dirty="0">
              <a:solidFill>
                <a:schemeClr val="tx2"/>
              </a:solidFill>
              <a:latin typeface="Arial" pitchFamily="34" charset="0"/>
              <a:cs typeface="Arial" pitchFamily="34" charset="0"/>
            </a:endParaRPr>
          </a:p>
          <a:p>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circle(in)">
                                      <p:cBhvr>
                                        <p:cTn id="7" dur="11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circle(in)">
                                      <p:cBhvr>
                                        <p:cTn id="12" dur="11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circle(in)">
                                      <p:cBhvr>
                                        <p:cTn id="17" dur="11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circle(in)">
                                      <p:cBhvr>
                                        <p:cTn id="22" dur="11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circle(in)">
                                      <p:cBhvr>
                                        <p:cTn id="27" dur="11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circle(in)">
                                      <p:cBhvr>
                                        <p:cTn id="32" dur="11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circle(in)">
                                      <p:cBhvr>
                                        <p:cTn id="37" dur="11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8">
                                            <p:txEl>
                                              <p:pRg st="7" end="7"/>
                                            </p:txEl>
                                          </p:spTgt>
                                        </p:tgtEl>
                                        <p:attrNameLst>
                                          <p:attrName>style.visibility</p:attrName>
                                        </p:attrNameLst>
                                      </p:cBhvr>
                                      <p:to>
                                        <p:strVal val="visible"/>
                                      </p:to>
                                    </p:set>
                                    <p:animEffect transition="in" filter="circle(in)">
                                      <p:cBhvr>
                                        <p:cTn id="42" dur="11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Background</a:t>
            </a:r>
          </a:p>
        </p:txBody>
      </p:sp>
      <mc:AlternateContent xmlns:mc="http://schemas.openxmlformats.org/markup-compatibility/2006" xmlns:a14="http://schemas.microsoft.com/office/drawing/2010/main">
        <mc:Choice Requires="a14">
          <p:sp>
            <p:nvSpPr>
              <p:cNvPr id="7" name="Rectangle 3"/>
              <p:cNvSpPr txBox="1">
                <a:spLocks noChangeArrowheads="1"/>
              </p:cNvSpPr>
              <p:nvPr/>
            </p:nvSpPr>
            <p:spPr bwMode="auto">
              <a:xfrm>
                <a:off x="228600" y="1374561"/>
                <a:ext cx="8686800" cy="4648200"/>
              </a:xfrm>
              <a:prstGeom prst="rect">
                <a:avLst/>
              </a:prstGeom>
              <a:noFill/>
              <a:ln>
                <a:noFill/>
              </a:ln>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 </a:t>
                </a:r>
                <a:r>
                  <a:rPr lang="en-US" altLang="en-US" sz="2400" u="sng" dirty="0">
                    <a:cs typeface="Calibri" panose="020F0502020204030204" pitchFamily="34" charset="0"/>
                  </a:rPr>
                  <a:t>Optimization</a:t>
                </a:r>
                <a:r>
                  <a:rPr lang="en-US" altLang="en-US" sz="2400" dirty="0">
                    <a:cs typeface="Calibri" panose="020F0502020204030204" pitchFamily="34" charset="0"/>
                  </a:rPr>
                  <a:t> is a very desirable feature in day to day life. It is our desire to use time and resources in </a:t>
                </a:r>
                <a:r>
                  <a:rPr lang="en-US" altLang="en-US" sz="2400" b="1" i="1" dirty="0">
                    <a:cs typeface="Calibri" panose="020F0502020204030204" pitchFamily="34" charset="0"/>
                  </a:rPr>
                  <a:t>optimal</a:t>
                </a:r>
                <a:r>
                  <a:rPr lang="en-US" altLang="en-US" sz="2400" dirty="0">
                    <a:cs typeface="Calibri" panose="020F0502020204030204" pitchFamily="34" charset="0"/>
                  </a:rPr>
                  <a:t> manner.</a:t>
                </a:r>
              </a:p>
              <a:p>
                <a:endParaRPr lang="en-US" altLang="en-US" sz="2400" dirty="0"/>
              </a:p>
              <a:p>
                <a:pPr marL="0" indent="0">
                  <a:buNone/>
                </a:pPr>
                <a:r>
                  <a:rPr lang="en-US" altLang="en-US" sz="2000" dirty="0"/>
                  <a:t>	        </a:t>
                </a:r>
                <a14:m>
                  <m:oMath xmlns:m="http://schemas.openxmlformats.org/officeDocument/2006/math">
                    <m:r>
                      <a:rPr lang="en-US" altLang="en-US" sz="2000" i="1" dirty="0">
                        <a:latin typeface="Cambria Math" panose="02040503050406030204" pitchFamily="18" charset="0"/>
                      </a:rPr>
                      <m:t>𝑃</m:t>
                    </m:r>
                    <m:d>
                      <m:dPr>
                        <m:ctrlPr>
                          <a:rPr lang="en-US" altLang="en-US" sz="2000" i="1" dirty="0">
                            <a:latin typeface="Cambria Math" panose="02040503050406030204" pitchFamily="18" charset="0"/>
                          </a:rPr>
                        </m:ctrlPr>
                      </m:dPr>
                      <m:e>
                        <m:sSub>
                          <m:sSubPr>
                            <m:ctrlPr>
                              <a:rPr lang="en-US" altLang="en-US" sz="2000" i="1" dirty="0">
                                <a:latin typeface="Cambria Math" panose="02040503050406030204" pitchFamily="18" charset="0"/>
                              </a:rPr>
                            </m:ctrlPr>
                          </m:sSubPr>
                          <m:e>
                            <m:r>
                              <a:rPr lang="en-US" altLang="en-US" sz="2000" i="1" dirty="0">
                                <a:latin typeface="Cambria Math" panose="02040503050406030204" pitchFamily="18" charset="0"/>
                              </a:rPr>
                              <m:t>𝑥</m:t>
                            </m:r>
                          </m:e>
                          <m:sub>
                            <m:r>
                              <a:rPr lang="en-US" altLang="en-US" sz="2000" dirty="0">
                                <a:latin typeface="Cambria Math" panose="02040503050406030204" pitchFamily="18" charset="0"/>
                              </a:rPr>
                              <m:t>1</m:t>
                            </m:r>
                          </m:sub>
                        </m:sSub>
                        <m:r>
                          <a:rPr lang="en-US" altLang="en-US" sz="2000" dirty="0">
                            <a:latin typeface="Cambria Math" panose="02040503050406030204" pitchFamily="18" charset="0"/>
                          </a:rPr>
                          <m:t>,</m:t>
                        </m:r>
                        <m:sSub>
                          <m:sSubPr>
                            <m:ctrlPr>
                              <a:rPr lang="en-US" altLang="en-US" sz="2000" i="1" dirty="0">
                                <a:latin typeface="Cambria Math" panose="02040503050406030204" pitchFamily="18" charset="0"/>
                              </a:rPr>
                            </m:ctrlPr>
                          </m:sSubPr>
                          <m:e>
                            <m:r>
                              <a:rPr lang="en-US" altLang="en-US" sz="2000" i="1" dirty="0">
                                <a:latin typeface="Cambria Math" panose="02040503050406030204" pitchFamily="18" charset="0"/>
                              </a:rPr>
                              <m:t>𝑦</m:t>
                            </m:r>
                          </m:e>
                          <m:sub>
                            <m:r>
                              <a:rPr lang="en-US" altLang="en-US" sz="2000" dirty="0">
                                <a:latin typeface="Cambria Math" panose="02040503050406030204" pitchFamily="18" charset="0"/>
                              </a:rPr>
                              <m:t>1</m:t>
                            </m:r>
                          </m:sub>
                        </m:sSub>
                      </m:e>
                    </m:d>
                  </m:oMath>
                </a14:m>
                <a:endParaRPr lang="en-US" altLang="en-US" sz="2000" dirty="0"/>
              </a:p>
              <a:p>
                <a:pPr marL="0" indent="0">
                  <a:buNone/>
                </a:pPr>
                <a:endParaRPr lang="en-US" altLang="en-US" dirty="0">
                  <a:latin typeface="Arabic Typesetting" panose="03020402040406030203" pitchFamily="66" charset="-78"/>
                  <a:cs typeface="Arabic Typesetting" panose="03020402040406030203" pitchFamily="66" charset="-78"/>
                </a:endParaRPr>
              </a:p>
              <a:p>
                <a:pPr marL="0" lvl="1" indent="0">
                  <a:buNone/>
                </a:pPr>
                <a:r>
                  <a:rPr lang="en-US" altLang="en-US" dirty="0">
                    <a:latin typeface="Arabic Typesetting" panose="03020402040406030203" pitchFamily="66" charset="-78"/>
                    <a:cs typeface="Arabic Typesetting" panose="03020402040406030203" pitchFamily="66" charset="-78"/>
                  </a:rPr>
                  <a:t>						</a:t>
                </a:r>
                <a:r>
                  <a:rPr lang="en-US" altLang="en-US" dirty="0"/>
                  <a:t> </a:t>
                </a:r>
                <a14:m>
                  <m:oMath xmlns:m="http://schemas.openxmlformats.org/officeDocument/2006/math">
                    <m:r>
                      <a:rPr lang="en-US" altLang="en-US" sz="2000" i="1" dirty="0">
                        <a:latin typeface="Cambria Math" panose="02040503050406030204" pitchFamily="18" charset="0"/>
                      </a:rPr>
                      <m:t>𝑃</m:t>
                    </m:r>
                    <m:d>
                      <m:dPr>
                        <m:ctrlPr>
                          <a:rPr lang="en-US" altLang="en-US" sz="2000" i="1" dirty="0">
                            <a:latin typeface="Cambria Math" panose="02040503050406030204" pitchFamily="18" charset="0"/>
                          </a:rPr>
                        </m:ctrlPr>
                      </m:dPr>
                      <m:e>
                        <m:sSub>
                          <m:sSubPr>
                            <m:ctrlPr>
                              <a:rPr lang="en-US" altLang="en-US" sz="2000" i="1" dirty="0">
                                <a:latin typeface="Cambria Math" panose="02040503050406030204" pitchFamily="18" charset="0"/>
                              </a:rPr>
                            </m:ctrlPr>
                          </m:sSubPr>
                          <m:e>
                            <m:r>
                              <a:rPr lang="en-US" altLang="en-US" sz="2000" i="1" dirty="0">
                                <a:latin typeface="Cambria Math" panose="02040503050406030204" pitchFamily="18" charset="0"/>
                              </a:rPr>
                              <m:t>𝑥</m:t>
                            </m:r>
                          </m:e>
                          <m:sub>
                            <m:r>
                              <a:rPr lang="en-US" altLang="en-US" sz="2000" b="0" i="0" dirty="0" smtClean="0">
                                <a:latin typeface="Cambria Math" panose="02040503050406030204" pitchFamily="18" charset="0"/>
                              </a:rPr>
                              <m:t>2</m:t>
                            </m:r>
                          </m:sub>
                        </m:sSub>
                        <m:r>
                          <a:rPr lang="en-US" altLang="en-US" sz="2000" dirty="0">
                            <a:latin typeface="Cambria Math" panose="02040503050406030204" pitchFamily="18" charset="0"/>
                          </a:rPr>
                          <m:t>,</m:t>
                        </m:r>
                        <m:sSub>
                          <m:sSubPr>
                            <m:ctrlPr>
                              <a:rPr lang="en-US" altLang="en-US" sz="2000" i="1" dirty="0">
                                <a:latin typeface="Cambria Math" panose="02040503050406030204" pitchFamily="18" charset="0"/>
                              </a:rPr>
                            </m:ctrlPr>
                          </m:sSubPr>
                          <m:e>
                            <m:r>
                              <a:rPr lang="en-US" altLang="en-US" sz="2000" i="1" dirty="0">
                                <a:latin typeface="Cambria Math" panose="02040503050406030204" pitchFamily="18" charset="0"/>
                              </a:rPr>
                              <m:t>𝑦</m:t>
                            </m:r>
                          </m:e>
                          <m:sub>
                            <m:r>
                              <a:rPr lang="en-US" altLang="en-US" sz="2000" b="0" i="0" dirty="0" smtClean="0">
                                <a:latin typeface="Cambria Math" panose="02040503050406030204" pitchFamily="18" charset="0"/>
                              </a:rPr>
                              <m:t>2</m:t>
                            </m:r>
                          </m:sub>
                        </m:sSub>
                      </m:e>
                    </m:d>
                  </m:oMath>
                </a14:m>
                <a:endParaRPr lang="en-US" altLang="en-US" sz="2000" dirty="0"/>
              </a:p>
              <a:p>
                <a:pPr marL="0" lvl="1" indent="0">
                  <a:buNone/>
                </a:pPr>
                <a:endParaRPr lang="en-US" altLang="en-US" sz="2000" dirty="0"/>
              </a:p>
              <a:p>
                <a:pPr marL="457200" lvl="1" indent="-457200">
                  <a:buFont typeface="Arial" panose="020B0604020202020204" pitchFamily="34" charset="0"/>
                  <a:buChar char="•"/>
                </a:pPr>
                <a:r>
                  <a:rPr lang="en-US" altLang="en-US" dirty="0">
                    <a:cs typeface="Arabic Typesetting" panose="03020402040406030203" pitchFamily="66" charset="-78"/>
                  </a:rPr>
                  <a:t> </a:t>
                </a:r>
                <a:r>
                  <a:rPr lang="en-US" altLang="en-US" sz="2400" dirty="0">
                    <a:cs typeface="Arabic Typesetting" panose="03020402040406030203" pitchFamily="66" charset="-78"/>
                  </a:rPr>
                  <a:t>Obvious that it’s a straight line. Any Mathematical proof that shortest path is a straight line</a:t>
                </a:r>
                <a:r>
                  <a:rPr lang="en-US" altLang="en-US" dirty="0">
                    <a:cs typeface="Arabic Typesetting" panose="03020402040406030203" pitchFamily="66" charset="-78"/>
                  </a:rPr>
                  <a:t>?</a:t>
                </a:r>
                <a:endParaRPr lang="en-US" altLang="en-US" sz="2800" dirty="0"/>
              </a:p>
            </p:txBody>
          </p:sp>
        </mc:Choice>
        <mc:Fallback xmlns="">
          <p:sp>
            <p:nvSpPr>
              <p:cNvPr id="7" name="Rectangle 3"/>
              <p:cNvSpPr txBox="1">
                <a:spLocks noRot="1" noChangeAspect="1" noMove="1" noResize="1" noEditPoints="1" noAdjustHandles="1" noChangeArrowheads="1" noChangeShapeType="1" noTextEdit="1"/>
              </p:cNvSpPr>
              <p:nvPr/>
            </p:nvSpPr>
            <p:spPr bwMode="auto">
              <a:xfrm>
                <a:off x="228600" y="1374561"/>
                <a:ext cx="8686800" cy="4648200"/>
              </a:xfrm>
              <a:prstGeom prst="rect">
                <a:avLst/>
              </a:prstGeom>
              <a:blipFill>
                <a:blip r:embed="rId4"/>
                <a:stretch>
                  <a:fillRect l="-1614" t="-917" r="-281"/>
                </a:stretch>
              </a:blip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sp>
        <p:nvSpPr>
          <p:cNvPr id="2" name="Oval 1">
            <a:extLst>
              <a:ext uri="{FF2B5EF4-FFF2-40B4-BE49-F238E27FC236}">
                <a16:creationId xmlns:a16="http://schemas.microsoft.com/office/drawing/2014/main" id="{3A6736BC-F940-448D-B457-F4FAF51A4F14}"/>
              </a:ext>
            </a:extLst>
          </p:cNvPr>
          <p:cNvSpPr/>
          <p:nvPr/>
        </p:nvSpPr>
        <p:spPr bwMode="auto">
          <a:xfrm>
            <a:off x="2960042" y="3046671"/>
            <a:ext cx="152400" cy="152400"/>
          </a:xfrm>
          <a:prstGeom prst="ellipse">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i="0" u="none" strike="noStrike" normalizeH="0" baseline="0">
              <a:ln w="0"/>
              <a:solidFill>
                <a:srgbClr val="7A0019"/>
              </a:solidFill>
              <a:effectLst>
                <a:outerShdw blurRad="38100" dist="19050" dir="2700000" algn="tl" rotWithShape="0">
                  <a:schemeClr val="dk1">
                    <a:alpha val="40000"/>
                  </a:schemeClr>
                </a:outerShdw>
              </a:effectLst>
              <a:latin typeface="Arial" panose="020B0604020202020204" pitchFamily="34" charset="0"/>
              <a:ea typeface="ＭＳ Ｐゴシック" panose="020B0600070205080204" pitchFamily="34" charset="-128"/>
            </a:endParaRPr>
          </a:p>
        </p:txBody>
      </p:sp>
      <p:sp>
        <p:nvSpPr>
          <p:cNvPr id="13" name="Oval 12">
            <a:extLst>
              <a:ext uri="{FF2B5EF4-FFF2-40B4-BE49-F238E27FC236}">
                <a16:creationId xmlns:a16="http://schemas.microsoft.com/office/drawing/2014/main" id="{5D16FA66-E1AF-4AB6-8024-8095B0493AC0}"/>
              </a:ext>
            </a:extLst>
          </p:cNvPr>
          <p:cNvSpPr/>
          <p:nvPr/>
        </p:nvSpPr>
        <p:spPr bwMode="auto">
          <a:xfrm>
            <a:off x="5562600" y="3886200"/>
            <a:ext cx="152400" cy="151514"/>
          </a:xfrm>
          <a:prstGeom prst="ellipse">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cxnSp>
        <p:nvCxnSpPr>
          <p:cNvPr id="18" name="Straight Connector 17">
            <a:extLst>
              <a:ext uri="{FF2B5EF4-FFF2-40B4-BE49-F238E27FC236}">
                <a16:creationId xmlns:a16="http://schemas.microsoft.com/office/drawing/2014/main" id="{A580C325-7CA7-4860-9A26-A4AE875D56DA}"/>
              </a:ext>
            </a:extLst>
          </p:cNvPr>
          <p:cNvCxnSpPr>
            <a:cxnSpLocks/>
            <a:endCxn id="13" idx="2"/>
          </p:cNvCxnSpPr>
          <p:nvPr/>
        </p:nvCxnSpPr>
        <p:spPr bwMode="auto">
          <a:xfrm>
            <a:off x="3112442" y="3147569"/>
            <a:ext cx="2450158" cy="814388"/>
          </a:xfrm>
          <a:prstGeom prst="line">
            <a:avLst/>
          </a:prstGeom>
          <a:ln w="38100">
            <a:solidFill>
              <a:srgbClr val="00B050"/>
            </a:solidFill>
            <a:headEnd type="none" w="med" len="med"/>
            <a:tailEnd type="none" w="med" len="med"/>
          </a:ln>
          <a:extLst/>
        </p:spPr>
        <p:style>
          <a:lnRef idx="3">
            <a:schemeClr val="accent6"/>
          </a:lnRef>
          <a:fillRef idx="0">
            <a:schemeClr val="accent6"/>
          </a:fillRef>
          <a:effectRef idx="2">
            <a:schemeClr val="accent6"/>
          </a:effectRef>
          <a:fontRef idx="minor">
            <a:schemeClr val="tx1"/>
          </a:fontRef>
        </p:style>
      </p:cxnSp>
      <p:sp>
        <p:nvSpPr>
          <p:cNvPr id="23" name="Freeform: Shape 22">
            <a:extLst>
              <a:ext uri="{FF2B5EF4-FFF2-40B4-BE49-F238E27FC236}">
                <a16:creationId xmlns:a16="http://schemas.microsoft.com/office/drawing/2014/main" id="{24511733-3867-490B-8811-9CF733073D9D}"/>
              </a:ext>
            </a:extLst>
          </p:cNvPr>
          <p:cNvSpPr/>
          <p:nvPr/>
        </p:nvSpPr>
        <p:spPr bwMode="auto">
          <a:xfrm>
            <a:off x="3046228" y="3206159"/>
            <a:ext cx="2573079" cy="985005"/>
          </a:xfrm>
          <a:custGeom>
            <a:avLst/>
            <a:gdLst>
              <a:gd name="connsiteX0" fmla="*/ 0 w 2573079"/>
              <a:gd name="connsiteY0" fmla="*/ 0 h 985005"/>
              <a:gd name="connsiteX1" fmla="*/ 935665 w 2573079"/>
              <a:gd name="connsiteY1" fmla="*/ 903768 h 985005"/>
              <a:gd name="connsiteX2" fmla="*/ 2573079 w 2573079"/>
              <a:gd name="connsiteY2" fmla="*/ 797442 h 985005"/>
            </a:gdLst>
            <a:ahLst/>
            <a:cxnLst>
              <a:cxn ang="0">
                <a:pos x="connsiteX0" y="connsiteY0"/>
              </a:cxn>
              <a:cxn ang="0">
                <a:pos x="connsiteX1" y="connsiteY1"/>
              </a:cxn>
              <a:cxn ang="0">
                <a:pos x="connsiteX2" y="connsiteY2"/>
              </a:cxn>
            </a:cxnLst>
            <a:rect l="l" t="t" r="r" b="b"/>
            <a:pathLst>
              <a:path w="2573079" h="985005">
                <a:moveTo>
                  <a:pt x="0" y="0"/>
                </a:moveTo>
                <a:cubicBezTo>
                  <a:pt x="253409" y="385430"/>
                  <a:pt x="506819" y="770861"/>
                  <a:pt x="935665" y="903768"/>
                </a:cubicBezTo>
                <a:cubicBezTo>
                  <a:pt x="1364512" y="1036675"/>
                  <a:pt x="2140688" y="1010093"/>
                  <a:pt x="2573079" y="797442"/>
                </a:cubicBezTo>
              </a:path>
            </a:pathLst>
          </a:cu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25" name="Freeform: Shape 24">
            <a:extLst>
              <a:ext uri="{FF2B5EF4-FFF2-40B4-BE49-F238E27FC236}">
                <a16:creationId xmlns:a16="http://schemas.microsoft.com/office/drawing/2014/main" id="{28788A70-B787-46D7-BC33-B631797882AD}"/>
              </a:ext>
            </a:extLst>
          </p:cNvPr>
          <p:cNvSpPr/>
          <p:nvPr/>
        </p:nvSpPr>
        <p:spPr bwMode="auto">
          <a:xfrm>
            <a:off x="3077000" y="3163629"/>
            <a:ext cx="2519916" cy="839972"/>
          </a:xfrm>
          <a:custGeom>
            <a:avLst/>
            <a:gdLst>
              <a:gd name="connsiteX0" fmla="*/ 0 w 2519916"/>
              <a:gd name="connsiteY0" fmla="*/ 0 h 839972"/>
              <a:gd name="connsiteX1" fmla="*/ 1084521 w 2519916"/>
              <a:gd name="connsiteY1" fmla="*/ 627321 h 839972"/>
              <a:gd name="connsiteX2" fmla="*/ 2519916 w 2519916"/>
              <a:gd name="connsiteY2" fmla="*/ 839972 h 839972"/>
            </a:gdLst>
            <a:ahLst/>
            <a:cxnLst>
              <a:cxn ang="0">
                <a:pos x="connsiteX0" y="connsiteY0"/>
              </a:cxn>
              <a:cxn ang="0">
                <a:pos x="connsiteX1" y="connsiteY1"/>
              </a:cxn>
              <a:cxn ang="0">
                <a:pos x="connsiteX2" y="connsiteY2"/>
              </a:cxn>
            </a:cxnLst>
            <a:rect l="l" t="t" r="r" b="b"/>
            <a:pathLst>
              <a:path w="2519916" h="839972">
                <a:moveTo>
                  <a:pt x="0" y="0"/>
                </a:moveTo>
                <a:cubicBezTo>
                  <a:pt x="332267" y="243663"/>
                  <a:pt x="664535" y="487326"/>
                  <a:pt x="1084521" y="627321"/>
                </a:cubicBezTo>
                <a:cubicBezTo>
                  <a:pt x="1504507" y="767316"/>
                  <a:pt x="2275367" y="809846"/>
                  <a:pt x="2519916" y="839972"/>
                </a:cubicBezTo>
              </a:path>
            </a:pathLst>
          </a:custGeom>
          <a:ln>
            <a:solidFill>
              <a:srgbClr val="FF0000"/>
            </a:solidFill>
            <a:headEnd type="none" w="med" len="med"/>
            <a:tailEnd type="none" w="med" len="med"/>
          </a:ln>
          <a:extLst/>
        </p:spPr>
        <p:style>
          <a:lnRef idx="3">
            <a:schemeClr val="accent4"/>
          </a:lnRef>
          <a:fillRef idx="0">
            <a:schemeClr val="accent4"/>
          </a:fillRef>
          <a:effectRef idx="2">
            <a:schemeClr val="accent4"/>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27" name="TextBox 26">
            <a:extLst>
              <a:ext uri="{FF2B5EF4-FFF2-40B4-BE49-F238E27FC236}">
                <a16:creationId xmlns:a16="http://schemas.microsoft.com/office/drawing/2014/main" id="{FA005776-8467-4365-AD50-CBC14F538D4D}"/>
              </a:ext>
            </a:extLst>
          </p:cNvPr>
          <p:cNvSpPr txBox="1"/>
          <p:nvPr/>
        </p:nvSpPr>
        <p:spPr>
          <a:xfrm>
            <a:off x="4332767" y="3226682"/>
            <a:ext cx="448408" cy="369332"/>
          </a:xfrm>
          <a:prstGeom prst="rect">
            <a:avLst/>
          </a:prstGeom>
          <a:noFill/>
        </p:spPr>
        <p:txBody>
          <a:bodyPr wrap="square" rtlCol="0">
            <a:spAutoFit/>
          </a:bodyPr>
          <a:lstStyle/>
          <a:p>
            <a:r>
              <a:rPr lang="en-US" sz="1800" dirty="0">
                <a:latin typeface="Bahnschrift SemiBold" panose="020B0502040204020203" pitchFamily="34" charset="0"/>
                <a:cs typeface="AngsanaUPC" panose="020B0502040204020203" pitchFamily="18" charset="-34"/>
              </a:rPr>
              <a:t>S</a:t>
            </a:r>
          </a:p>
        </p:txBody>
      </p:sp>
    </p:spTree>
    <p:extLst>
      <p:ext uri="{BB962C8B-B14F-4D97-AF65-F5344CB8AC3E}">
        <p14:creationId xmlns:p14="http://schemas.microsoft.com/office/powerpoint/2010/main" val="71613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arn(inVertical)">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barn(inVertical)">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7">
                                            <p:txEl>
                                              <p:pRg st="2" end="2"/>
                                            </p:txEl>
                                          </p:spTgt>
                                        </p:tgtEl>
                                        <p:attrNameLst>
                                          <p:attrName>style.visibility</p:attrName>
                                        </p:attrNameLst>
                                      </p:cBhvr>
                                      <p:to>
                                        <p:strVal val="visible"/>
                                      </p:to>
                                    </p:set>
                                    <p:animEffect transition="in" filter="barn(inVertical)">
                                      <p:cBhvr>
                                        <p:cTn id="44" dur="500"/>
                                        <p:tgtEl>
                                          <p:spTgt spid="7">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Effect transition="in" filter="barn(inVertical)">
                                      <p:cBhvr>
                                        <p:cTn id="49" dur="500"/>
                                        <p:tgtEl>
                                          <p:spTgt spid="7">
                                            <p:txEl>
                                              <p:pRg st="4" end="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7">
                                            <p:txEl>
                                              <p:pRg st="6" end="6"/>
                                            </p:txEl>
                                          </p:spTgt>
                                        </p:tgtEl>
                                        <p:attrNameLst>
                                          <p:attrName>style.visibility</p:attrName>
                                        </p:attrNameLst>
                                      </p:cBhvr>
                                      <p:to>
                                        <p:strVal val="visible"/>
                                      </p:to>
                                    </p:set>
                                    <p:animEffect transition="in" filter="fade">
                                      <p:cBhvr>
                                        <p:cTn id="54" dur="1000"/>
                                        <p:tgtEl>
                                          <p:spTgt spid="7">
                                            <p:txEl>
                                              <p:pRg st="6" end="6"/>
                                            </p:txEl>
                                          </p:spTgt>
                                        </p:tgtEl>
                                      </p:cBhvr>
                                    </p:animEffect>
                                    <p:anim calcmode="lin" valueType="num">
                                      <p:cBhvr>
                                        <p:cTn id="55"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23" grpId="0" animBg="1"/>
      <p:bldP spid="25" grpId="0" animBg="1"/>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Background</a:t>
            </a:r>
          </a:p>
        </p:txBody>
      </p:sp>
      <p:sp>
        <p:nvSpPr>
          <p:cNvPr id="7" name="Rectangle 3"/>
          <p:cNvSpPr txBox="1">
            <a:spLocks noChangeArrowheads="1"/>
          </p:cNvSpPr>
          <p:nvPr/>
        </p:nvSpPr>
        <p:spPr bwMode="auto">
          <a:xfrm>
            <a:off x="248093" y="1397795"/>
            <a:ext cx="86868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US" sz="2000" dirty="0"/>
          </a:p>
          <a:p>
            <a:pPr marL="0" indent="0">
              <a:buNone/>
            </a:pPr>
            <a:r>
              <a:rPr lang="en-US" altLang="en-US" dirty="0">
                <a:latin typeface="Arabic Typesetting" panose="03020402040406030203" pitchFamily="66" charset="-78"/>
                <a:cs typeface="Arabic Typesetting" panose="03020402040406030203" pitchFamily="66" charset="-78"/>
              </a:rPr>
              <a:t>		</a:t>
            </a:r>
          </a:p>
          <a:p>
            <a:pPr marL="0" lvl="1" indent="0">
              <a:buNone/>
            </a:pPr>
            <a:endParaRPr lang="en-US" altLang="en-US" dirty="0">
              <a:latin typeface="Arabic Typesetting" panose="03020402040406030203" pitchFamily="66" charset="-78"/>
              <a:cs typeface="Arabic Typesetting" panose="03020402040406030203" pitchFamily="66" charset="-78"/>
            </a:endParaRPr>
          </a:p>
          <a:p>
            <a:pPr marL="0" indent="0">
              <a:buNone/>
            </a:pPr>
            <a:endParaRPr lang="en-US" altLang="en-US" dirty="0">
              <a:latin typeface="Arabic Typesetting" panose="03020402040406030203" pitchFamily="66" charset="-78"/>
              <a:cs typeface="Arabic Typesetting" panose="03020402040406030203" pitchFamily="66" charset="-78"/>
            </a:endParaRPr>
          </a:p>
          <a:p>
            <a:pPr marL="0" indent="0">
              <a:buNone/>
            </a:pPr>
            <a:endParaRPr lang="en-US" altLang="en-US" sz="2800" dirty="0"/>
          </a:p>
        </p:txBody>
      </p:sp>
      <mc:AlternateContent xmlns:mc="http://schemas.openxmlformats.org/markup-compatibility/2006" xmlns:a14="http://schemas.microsoft.com/office/drawing/2010/main">
        <mc:Choice Requires="a14">
          <p:sp>
            <p:nvSpPr>
              <p:cNvPr id="13" name="Rectangle 3">
                <a:extLst>
                  <a:ext uri="{FF2B5EF4-FFF2-40B4-BE49-F238E27FC236}">
                    <a16:creationId xmlns:a16="http://schemas.microsoft.com/office/drawing/2014/main" id="{172EA3EF-9080-4F40-8246-B611BA2FB774}"/>
                  </a:ext>
                </a:extLst>
              </p:cNvPr>
              <p:cNvSpPr txBox="1">
                <a:spLocks noChangeArrowheads="1"/>
              </p:cNvSpPr>
              <p:nvPr/>
            </p:nvSpPr>
            <p:spPr bwMode="auto">
              <a:xfrm>
                <a:off x="185661" y="1490113"/>
                <a:ext cx="8686800" cy="5181600"/>
              </a:xfrm>
              <a:prstGeom prst="rect">
                <a:avLst/>
              </a:prstGeom>
              <a:noFill/>
              <a:ln>
                <a:noFill/>
              </a:ln>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400" dirty="0"/>
                  <a:t> Let the line between two points S is divided into small parts known as </a:t>
                </a:r>
                <a14:m>
                  <m:oMath xmlns:m="http://schemas.openxmlformats.org/officeDocument/2006/math">
                    <m:sSub>
                      <m:sSubPr>
                        <m:ctrlPr>
                          <a:rPr lang="en-US" altLang="en-US" sz="2400" i="1">
                            <a:latin typeface="Cambria Math" panose="02040503050406030204" pitchFamily="18" charset="0"/>
                            <a:cs typeface="Arabic Typesetting" panose="03020402040406030203" pitchFamily="66" charset="-78"/>
                          </a:rPr>
                        </m:ctrlPr>
                      </m:sSubPr>
                      <m:e>
                        <m:r>
                          <a:rPr lang="en-US" altLang="en-US" sz="2400" b="0" i="1" smtClean="0">
                            <a:latin typeface="Cambria Math" panose="02040503050406030204" pitchFamily="18" charset="0"/>
                            <a:cs typeface="Arabic Typesetting" panose="03020402040406030203" pitchFamily="66" charset="-78"/>
                          </a:rPr>
                          <m:t>[</m:t>
                        </m:r>
                        <m:r>
                          <a:rPr lang="en-US" altLang="en-US" sz="2400" i="1">
                            <a:latin typeface="Cambria Math" panose="02040503050406030204" pitchFamily="18" charset="0"/>
                            <a:cs typeface="Arabic Typesetting" panose="03020402040406030203" pitchFamily="66" charset="-78"/>
                          </a:rPr>
                          <m:t>𝑑</m:t>
                        </m:r>
                      </m:e>
                      <m:sub>
                        <m:r>
                          <a:rPr lang="en-US" altLang="en-US" sz="2400" i="1">
                            <a:latin typeface="Cambria Math" panose="02040503050406030204" pitchFamily="18" charset="0"/>
                            <a:cs typeface="Arabic Typesetting" panose="03020402040406030203" pitchFamily="66" charset="-78"/>
                          </a:rPr>
                          <m:t>𝑠</m:t>
                        </m:r>
                      </m:sub>
                    </m:sSub>
                  </m:oMath>
                </a14:m>
                <a:r>
                  <a:rPr lang="en-US" altLang="en-US" sz="2400" dirty="0">
                    <a:cs typeface="Arabic Typesetting" panose="03020402040406030203" pitchFamily="66" charset="-78"/>
                  </a:rPr>
                  <a:t>]</a:t>
                </a:r>
              </a:p>
              <a:p>
                <a:pPr marL="0" indent="0">
                  <a:buNone/>
                </a:pPr>
                <a:r>
                  <a:rPr lang="en-US" altLang="en-US" dirty="0">
                    <a:cs typeface="Arabic Typesetting" panose="03020402040406030203" pitchFamily="66" charset="-78"/>
                  </a:rPr>
                  <a:t> </a:t>
                </a:r>
                <a14:m>
                  <m:oMath xmlns:m="http://schemas.openxmlformats.org/officeDocument/2006/math">
                    <m:r>
                      <a:rPr lang="en-US" altLang="en-US" sz="2000" i="1" smtClean="0">
                        <a:latin typeface="Cambria Math" panose="02040503050406030204" pitchFamily="18" charset="0"/>
                        <a:cs typeface="Arabic Typesetting" panose="03020402040406030203" pitchFamily="66" charset="-78"/>
                      </a:rPr>
                      <m:t>𝑠</m:t>
                    </m:r>
                    <m:r>
                      <a:rPr lang="en-US" altLang="en-US" sz="2000" b="0" i="1" smtClean="0">
                        <a:latin typeface="Cambria Math" panose="02040503050406030204" pitchFamily="18" charset="0"/>
                        <a:cs typeface="Arabic Typesetting" panose="03020402040406030203" pitchFamily="66" charset="-78"/>
                      </a:rPr>
                      <m:t>=</m:t>
                    </m:r>
                    <m:nary>
                      <m:naryPr>
                        <m:ctrlPr>
                          <a:rPr lang="en-US" altLang="en-US" sz="2000" i="1">
                            <a:latin typeface="Cambria Math" panose="02040503050406030204" pitchFamily="18" charset="0"/>
                            <a:cs typeface="Arabic Typesetting" panose="03020402040406030203" pitchFamily="66" charset="-78"/>
                          </a:rPr>
                        </m:ctrlPr>
                      </m:naryPr>
                      <m:sub>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𝑥</m:t>
                            </m:r>
                          </m:e>
                          <m:sub>
                            <m:r>
                              <a:rPr lang="en-US" altLang="en-US" sz="2000" i="1">
                                <a:latin typeface="Cambria Math" panose="02040503050406030204" pitchFamily="18" charset="0"/>
                                <a:cs typeface="Arabic Typesetting" panose="03020402040406030203" pitchFamily="66" charset="-78"/>
                              </a:rPr>
                              <m:t>1</m:t>
                            </m:r>
                          </m:sub>
                        </m:sSub>
                      </m:sub>
                      <m:sup>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𝑥</m:t>
                            </m:r>
                          </m:e>
                          <m:sub>
                            <m:r>
                              <a:rPr lang="en-US" altLang="en-US" sz="2000" i="1">
                                <a:latin typeface="Cambria Math" panose="02040503050406030204" pitchFamily="18" charset="0"/>
                                <a:cs typeface="Arabic Typesetting" panose="03020402040406030203" pitchFamily="66" charset="-78"/>
                              </a:rPr>
                              <m:t>2</m:t>
                            </m:r>
                          </m:sub>
                        </m:sSub>
                      </m:sup>
                      <m:e>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𝑑</m:t>
                            </m:r>
                          </m:e>
                          <m:sub>
                            <m:r>
                              <a:rPr lang="en-US" altLang="en-US" sz="2000" i="1">
                                <a:latin typeface="Cambria Math" panose="02040503050406030204" pitchFamily="18" charset="0"/>
                                <a:cs typeface="Arabic Typesetting" panose="03020402040406030203" pitchFamily="66" charset="-78"/>
                              </a:rPr>
                              <m:t>𝑠</m:t>
                            </m:r>
                          </m:sub>
                        </m:sSub>
                      </m:e>
                    </m:nary>
                  </m:oMath>
                </a14:m>
                <a:r>
                  <a:rPr lang="en-US" altLang="en-US" sz="2000" dirty="0">
                    <a:latin typeface="Arabic Typesetting" panose="03020402040406030203" pitchFamily="66" charset="-78"/>
                    <a:cs typeface="Arabic Typesetting" panose="03020402040406030203" pitchFamily="66" charset="-78"/>
                  </a:rPr>
                  <a:t>   ,   </a:t>
                </a:r>
                <a14:m>
                  <m:oMath xmlns:m="http://schemas.openxmlformats.org/officeDocument/2006/math">
                    <m:r>
                      <a:rPr lang="en-US" altLang="en-US" sz="2000" b="0" i="1" smtClean="0">
                        <a:latin typeface="Cambria Math" panose="02040503050406030204" pitchFamily="18" charset="0"/>
                        <a:cs typeface="Arabic Typesetting" panose="03020402040406030203" pitchFamily="66" charset="-78"/>
                      </a:rPr>
                      <m:t>(</m:t>
                    </m:r>
                    <m:sSup>
                      <m:sSupPr>
                        <m:ctrlPr>
                          <a:rPr lang="en-US" altLang="en-US" sz="2000" b="0" i="1" smtClean="0">
                            <a:latin typeface="Cambria Math" panose="02040503050406030204" pitchFamily="18" charset="0"/>
                            <a:cs typeface="Arabic Typesetting" panose="03020402040406030203" pitchFamily="66" charset="-78"/>
                          </a:rPr>
                        </m:ctrlPr>
                      </m:sSupPr>
                      <m:e>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𝑑</m:t>
                            </m:r>
                          </m:e>
                          <m:sub>
                            <m:r>
                              <a:rPr lang="en-US" altLang="en-US" sz="2000" i="1">
                                <a:latin typeface="Cambria Math" panose="02040503050406030204" pitchFamily="18" charset="0"/>
                                <a:cs typeface="Arabic Typesetting" panose="03020402040406030203" pitchFamily="66" charset="-78"/>
                              </a:rPr>
                              <m:t>𝑠</m:t>
                            </m:r>
                          </m:sub>
                        </m:sSub>
                        <m:r>
                          <a:rPr lang="en-US" altLang="en-US" sz="2000" b="0" i="1" smtClean="0">
                            <a:latin typeface="Cambria Math" panose="02040503050406030204" pitchFamily="18" charset="0"/>
                            <a:cs typeface="Arabic Typesetting" panose="03020402040406030203" pitchFamily="66" charset="-78"/>
                          </a:rPr>
                          <m:t>)</m:t>
                        </m:r>
                      </m:e>
                      <m:sup>
                        <m:r>
                          <a:rPr lang="en-US" altLang="en-US" sz="2000" b="0" i="1" smtClean="0">
                            <a:latin typeface="Cambria Math" panose="02040503050406030204" pitchFamily="18" charset="0"/>
                            <a:cs typeface="Arabic Typesetting" panose="03020402040406030203" pitchFamily="66" charset="-78"/>
                          </a:rPr>
                          <m:t>2</m:t>
                        </m:r>
                      </m:sup>
                    </m:sSup>
                    <m:r>
                      <a:rPr lang="en-US" altLang="en-US" sz="2000" b="0" i="0" smtClean="0">
                        <a:latin typeface="Cambria Math" panose="02040503050406030204" pitchFamily="18" charset="0"/>
                        <a:cs typeface="Arabic Typesetting" panose="03020402040406030203" pitchFamily="66" charset="-78"/>
                      </a:rPr>
                      <m:t>=</m:t>
                    </m:r>
                    <m:r>
                      <a:rPr lang="en-US" altLang="en-US" sz="2000" i="1">
                        <a:latin typeface="Cambria Math" panose="02040503050406030204" pitchFamily="18" charset="0"/>
                        <a:cs typeface="Arabic Typesetting" panose="03020402040406030203" pitchFamily="66" charset="-78"/>
                      </a:rPr>
                      <m:t>(</m:t>
                    </m:r>
                    <m:sSup>
                      <m:sSupPr>
                        <m:ctrlPr>
                          <a:rPr lang="en-US" altLang="en-US" sz="2000" i="1">
                            <a:latin typeface="Cambria Math" panose="02040503050406030204" pitchFamily="18" charset="0"/>
                            <a:cs typeface="Arabic Typesetting" panose="03020402040406030203" pitchFamily="66" charset="-78"/>
                          </a:rPr>
                        </m:ctrlPr>
                      </m:sSupPr>
                      <m:e>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𝑑</m:t>
                            </m:r>
                          </m:e>
                          <m:sub>
                            <m:r>
                              <a:rPr lang="en-US" altLang="en-US" sz="2000" b="0" i="1" smtClean="0">
                                <a:latin typeface="Cambria Math" panose="02040503050406030204" pitchFamily="18" charset="0"/>
                                <a:cs typeface="Arabic Typesetting" panose="03020402040406030203" pitchFamily="66" charset="-78"/>
                              </a:rPr>
                              <m:t>𝑥</m:t>
                            </m:r>
                          </m:sub>
                        </m:sSub>
                        <m:r>
                          <a:rPr lang="en-US" altLang="en-US" sz="2000" i="1">
                            <a:latin typeface="Cambria Math" panose="02040503050406030204" pitchFamily="18" charset="0"/>
                            <a:cs typeface="Arabic Typesetting" panose="03020402040406030203" pitchFamily="66" charset="-78"/>
                          </a:rPr>
                          <m:t>)</m:t>
                        </m:r>
                      </m:e>
                      <m:sup>
                        <m:r>
                          <a:rPr lang="en-US" altLang="en-US" sz="2000" i="1">
                            <a:latin typeface="Cambria Math" panose="02040503050406030204" pitchFamily="18" charset="0"/>
                            <a:cs typeface="Arabic Typesetting" panose="03020402040406030203" pitchFamily="66" charset="-78"/>
                          </a:rPr>
                          <m:t>2</m:t>
                        </m:r>
                      </m:sup>
                    </m:sSup>
                  </m:oMath>
                </a14:m>
                <a:r>
                  <a:rPr lang="en-US" altLang="en-US" sz="2000" dirty="0">
                    <a:latin typeface="Arabic Typesetting" panose="03020402040406030203" pitchFamily="66" charset="-78"/>
                    <a:cs typeface="Arabic Typesetting" panose="03020402040406030203" pitchFamily="66" charset="-78"/>
                  </a:rPr>
                  <a:t>+</a:t>
                </a:r>
                <a:r>
                  <a:rPr lang="en-US" altLang="en-US" sz="2000" dirty="0">
                    <a:cs typeface="Arabic Typesetting" panose="03020402040406030203" pitchFamily="66" charset="-78"/>
                  </a:rPr>
                  <a:t> </a:t>
                </a:r>
                <a14:m>
                  <m:oMath xmlns:m="http://schemas.openxmlformats.org/officeDocument/2006/math">
                    <m:r>
                      <a:rPr lang="en-US" altLang="en-US" sz="2000" i="1">
                        <a:latin typeface="Cambria Math" panose="02040503050406030204" pitchFamily="18" charset="0"/>
                        <a:cs typeface="Arabic Typesetting" panose="03020402040406030203" pitchFamily="66" charset="-78"/>
                      </a:rPr>
                      <m:t>(</m:t>
                    </m:r>
                    <m:sSup>
                      <m:sSupPr>
                        <m:ctrlPr>
                          <a:rPr lang="en-US" altLang="en-US" sz="2000" i="1">
                            <a:latin typeface="Cambria Math" panose="02040503050406030204" pitchFamily="18" charset="0"/>
                            <a:cs typeface="Arabic Typesetting" panose="03020402040406030203" pitchFamily="66" charset="-78"/>
                          </a:rPr>
                        </m:ctrlPr>
                      </m:sSupPr>
                      <m:e>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𝑑</m:t>
                            </m:r>
                          </m:e>
                          <m:sub>
                            <m:r>
                              <a:rPr lang="en-US" altLang="en-US" sz="2000" b="0" i="1" smtClean="0">
                                <a:latin typeface="Cambria Math" panose="02040503050406030204" pitchFamily="18" charset="0"/>
                                <a:cs typeface="Arabic Typesetting" panose="03020402040406030203" pitchFamily="66" charset="-78"/>
                              </a:rPr>
                              <m:t>𝑦</m:t>
                            </m:r>
                          </m:sub>
                        </m:sSub>
                        <m:r>
                          <a:rPr lang="en-US" altLang="en-US" sz="2000" i="1">
                            <a:latin typeface="Cambria Math" panose="02040503050406030204" pitchFamily="18" charset="0"/>
                            <a:cs typeface="Arabic Typesetting" panose="03020402040406030203" pitchFamily="66" charset="-78"/>
                          </a:rPr>
                          <m:t>)</m:t>
                        </m:r>
                      </m:e>
                      <m:sup>
                        <m:r>
                          <a:rPr lang="en-US" altLang="en-US" sz="2000" i="1">
                            <a:latin typeface="Cambria Math" panose="02040503050406030204" pitchFamily="18" charset="0"/>
                            <a:cs typeface="Arabic Typesetting" panose="03020402040406030203" pitchFamily="66" charset="-78"/>
                          </a:rPr>
                          <m:t>2</m:t>
                        </m:r>
                      </m:sup>
                    </m:sSup>
                  </m:oMath>
                </a14:m>
                <a:endParaRPr lang="en-US" altLang="en-US" sz="2000" i="1" dirty="0">
                  <a:latin typeface="Cambria Math" panose="02040503050406030204" pitchFamily="18" charset="0"/>
                  <a:cs typeface="Arabic Typesetting" panose="03020402040406030203" pitchFamily="66" charset="-78"/>
                </a:endParaRPr>
              </a:p>
              <a:p>
                <a:pPr marL="0" indent="0">
                  <a:buNone/>
                </a:pPr>
                <a:r>
                  <a:rPr lang="en-US" altLang="en-US" sz="2400" b="0" dirty="0">
                    <a:cs typeface="Arabic Typesetting" panose="03020402040406030203" pitchFamily="66" charset="-78"/>
                  </a:rPr>
                  <a:t> </a:t>
                </a:r>
                <a14:m>
                  <m:oMath xmlns:m="http://schemas.openxmlformats.org/officeDocument/2006/math">
                    <m:sSub>
                      <m:sSubPr>
                        <m:ctrlPr>
                          <a:rPr lang="en-US" altLang="en-US" sz="2000" b="0" i="1" smtClean="0">
                            <a:latin typeface="Cambria Math" panose="02040503050406030204" pitchFamily="18" charset="0"/>
                            <a:cs typeface="Arabic Typesetting" panose="03020402040406030203" pitchFamily="66" charset="-78"/>
                          </a:rPr>
                        </m:ctrlPr>
                      </m:sSubPr>
                      <m:e>
                        <m:r>
                          <a:rPr lang="en-US" altLang="en-US" sz="2000" b="0" i="1" smtClean="0">
                            <a:latin typeface="Cambria Math" panose="02040503050406030204" pitchFamily="18" charset="0"/>
                            <a:cs typeface="Arabic Typesetting" panose="03020402040406030203" pitchFamily="66" charset="-78"/>
                          </a:rPr>
                          <m:t>𝑑</m:t>
                        </m:r>
                      </m:e>
                      <m:sub>
                        <m:r>
                          <a:rPr lang="en-US" altLang="en-US" sz="2000" b="0" i="1" smtClean="0">
                            <a:latin typeface="Cambria Math" panose="02040503050406030204" pitchFamily="18" charset="0"/>
                            <a:cs typeface="Arabic Typesetting" panose="03020402040406030203" pitchFamily="66" charset="-78"/>
                          </a:rPr>
                          <m:t>𝑠</m:t>
                        </m:r>
                      </m:sub>
                    </m:sSub>
                    <m:r>
                      <a:rPr lang="en-US" altLang="en-US" sz="2000" b="0" i="0" smtClean="0">
                        <a:latin typeface="Cambria Math" panose="02040503050406030204" pitchFamily="18" charset="0"/>
                        <a:cs typeface="Arabic Typesetting" panose="03020402040406030203" pitchFamily="66" charset="-78"/>
                      </a:rPr>
                      <m:t>=</m:t>
                    </m:r>
                    <m:rad>
                      <m:radPr>
                        <m:degHide m:val="on"/>
                        <m:ctrlPr>
                          <a:rPr lang="en-US" altLang="en-US" sz="2000" b="0" i="1" smtClean="0">
                            <a:latin typeface="Cambria Math" panose="02040503050406030204" pitchFamily="18" charset="0"/>
                            <a:cs typeface="Arabic Typesetting" panose="03020402040406030203" pitchFamily="66" charset="-78"/>
                          </a:rPr>
                        </m:ctrlPr>
                      </m:radPr>
                      <m:deg/>
                      <m:e>
                        <m:r>
                          <a:rPr lang="en-US" altLang="en-US" sz="2000" i="1">
                            <a:latin typeface="Cambria Math" panose="02040503050406030204" pitchFamily="18" charset="0"/>
                            <a:cs typeface="Arabic Typesetting" panose="03020402040406030203" pitchFamily="66" charset="-78"/>
                          </a:rPr>
                          <m:t>(</m:t>
                        </m:r>
                        <m:sSup>
                          <m:sSupPr>
                            <m:ctrlPr>
                              <a:rPr lang="en-US" altLang="en-US" sz="2000" i="1">
                                <a:latin typeface="Cambria Math" panose="02040503050406030204" pitchFamily="18" charset="0"/>
                                <a:cs typeface="Arabic Typesetting" panose="03020402040406030203" pitchFamily="66" charset="-78"/>
                              </a:rPr>
                            </m:ctrlPr>
                          </m:sSupPr>
                          <m:e>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𝑑</m:t>
                                </m:r>
                              </m:e>
                              <m:sub>
                                <m:r>
                                  <a:rPr lang="en-US" altLang="en-US" sz="2000" i="1">
                                    <a:latin typeface="Cambria Math" panose="02040503050406030204" pitchFamily="18" charset="0"/>
                                    <a:cs typeface="Arabic Typesetting" panose="03020402040406030203" pitchFamily="66" charset="-78"/>
                                  </a:rPr>
                                  <m:t>𝑥</m:t>
                                </m:r>
                              </m:sub>
                            </m:sSub>
                            <m:r>
                              <a:rPr lang="en-US" altLang="en-US" sz="2000" i="1">
                                <a:latin typeface="Cambria Math" panose="02040503050406030204" pitchFamily="18" charset="0"/>
                                <a:cs typeface="Arabic Typesetting" panose="03020402040406030203" pitchFamily="66" charset="-78"/>
                              </a:rPr>
                              <m:t>)</m:t>
                            </m:r>
                          </m:e>
                          <m:sup>
                            <m:r>
                              <a:rPr lang="en-US" altLang="en-US" sz="2000" i="1">
                                <a:latin typeface="Cambria Math" panose="02040503050406030204" pitchFamily="18" charset="0"/>
                                <a:cs typeface="Arabic Typesetting" panose="03020402040406030203" pitchFamily="66" charset="-78"/>
                              </a:rPr>
                              <m:t>2</m:t>
                            </m:r>
                          </m:sup>
                        </m:sSup>
                        <m:r>
                          <m:rPr>
                            <m:nor/>
                          </m:rPr>
                          <a:rPr lang="en-US" altLang="en-US" sz="2000" dirty="0">
                            <a:latin typeface="Arabic Typesetting" panose="03020402040406030203" pitchFamily="66" charset="-78"/>
                            <a:cs typeface="Arabic Typesetting" panose="03020402040406030203" pitchFamily="66" charset="-78"/>
                          </a:rPr>
                          <m:t>+</m:t>
                        </m:r>
                        <m:r>
                          <m:rPr>
                            <m:nor/>
                          </m:rPr>
                          <a:rPr lang="en-US" altLang="en-US" sz="2000" dirty="0">
                            <a:cs typeface="Arabic Typesetting" panose="03020402040406030203" pitchFamily="66" charset="-78"/>
                          </a:rPr>
                          <m:t> </m:t>
                        </m:r>
                        <m:r>
                          <a:rPr lang="en-US" altLang="en-US" sz="2000" i="1">
                            <a:latin typeface="Cambria Math" panose="02040503050406030204" pitchFamily="18" charset="0"/>
                            <a:cs typeface="Arabic Typesetting" panose="03020402040406030203" pitchFamily="66" charset="-78"/>
                          </a:rPr>
                          <m:t>(</m:t>
                        </m:r>
                        <m:sSup>
                          <m:sSupPr>
                            <m:ctrlPr>
                              <a:rPr lang="en-US" altLang="en-US" sz="2000" i="1">
                                <a:latin typeface="Cambria Math" panose="02040503050406030204" pitchFamily="18" charset="0"/>
                                <a:cs typeface="Arabic Typesetting" panose="03020402040406030203" pitchFamily="66" charset="-78"/>
                              </a:rPr>
                            </m:ctrlPr>
                          </m:sSupPr>
                          <m:e>
                            <m:sSub>
                              <m:sSubPr>
                                <m:ctrlPr>
                                  <a:rPr lang="en-US" altLang="en-US" sz="2000" i="1">
                                    <a:latin typeface="Cambria Math" panose="02040503050406030204" pitchFamily="18" charset="0"/>
                                    <a:cs typeface="Arabic Typesetting" panose="03020402040406030203" pitchFamily="66" charset="-78"/>
                                  </a:rPr>
                                </m:ctrlPr>
                              </m:sSubPr>
                              <m:e>
                                <m:r>
                                  <a:rPr lang="en-US" altLang="en-US" sz="2000" i="1">
                                    <a:latin typeface="Cambria Math" panose="02040503050406030204" pitchFamily="18" charset="0"/>
                                    <a:cs typeface="Arabic Typesetting" panose="03020402040406030203" pitchFamily="66" charset="-78"/>
                                  </a:rPr>
                                  <m:t>𝑑</m:t>
                                </m:r>
                              </m:e>
                              <m:sub>
                                <m:r>
                                  <a:rPr lang="en-US" altLang="en-US" sz="2000" i="1">
                                    <a:latin typeface="Cambria Math" panose="02040503050406030204" pitchFamily="18" charset="0"/>
                                    <a:cs typeface="Arabic Typesetting" panose="03020402040406030203" pitchFamily="66" charset="-78"/>
                                  </a:rPr>
                                  <m:t>𝑦</m:t>
                                </m:r>
                              </m:sub>
                            </m:sSub>
                            <m:r>
                              <a:rPr lang="en-US" altLang="en-US" sz="2000" i="1">
                                <a:latin typeface="Cambria Math" panose="02040503050406030204" pitchFamily="18" charset="0"/>
                                <a:cs typeface="Arabic Typesetting" panose="03020402040406030203" pitchFamily="66" charset="-78"/>
                              </a:rPr>
                              <m:t>)</m:t>
                            </m:r>
                          </m:e>
                          <m:sup>
                            <m:r>
                              <a:rPr lang="en-US" altLang="en-US" sz="2000" i="1">
                                <a:latin typeface="Cambria Math" panose="02040503050406030204" pitchFamily="18" charset="0"/>
                                <a:cs typeface="Arabic Typesetting" panose="03020402040406030203" pitchFamily="66" charset="-78"/>
                              </a:rPr>
                              <m:t>2</m:t>
                            </m:r>
                          </m:sup>
                        </m:sSup>
                      </m:e>
                    </m:rad>
                  </m:oMath>
                </a14:m>
                <a:r>
                  <a:rPr lang="en-US" altLang="en-US" sz="2000" dirty="0">
                    <a:latin typeface="Arabic Typesetting" panose="03020402040406030203" pitchFamily="66" charset="-78"/>
                    <a:cs typeface="Arabic Typesetting" panose="03020402040406030203" pitchFamily="66" charset="-78"/>
                  </a:rPr>
                  <a:t>=</a:t>
                </a:r>
                <a14:m>
                  <m:oMath xmlns:m="http://schemas.openxmlformats.org/officeDocument/2006/math">
                    <m:rad>
                      <m:radPr>
                        <m:degHide m:val="on"/>
                        <m:ctrlPr>
                          <a:rPr lang="en-US" altLang="en-US" sz="2000" i="1" dirty="0" smtClean="0">
                            <a:latin typeface="Cambria Math" panose="02040503050406030204" pitchFamily="18" charset="0"/>
                            <a:cs typeface="Arabic Typesetting" panose="03020402040406030203" pitchFamily="66" charset="-78"/>
                          </a:rPr>
                        </m:ctrlPr>
                      </m:radPr>
                      <m:deg/>
                      <m:e>
                        <m:r>
                          <a:rPr lang="en-US" altLang="en-US" sz="2000" b="0" i="1" dirty="0" smtClean="0">
                            <a:latin typeface="Cambria Math" panose="02040503050406030204" pitchFamily="18" charset="0"/>
                            <a:cs typeface="Arabic Typesetting" panose="03020402040406030203" pitchFamily="66" charset="-78"/>
                          </a:rPr>
                          <m:t>1+</m:t>
                        </m:r>
                        <m:sSup>
                          <m:sSupPr>
                            <m:ctrlPr>
                              <a:rPr lang="en-US" altLang="en-US" sz="2000" b="0" i="1" dirty="0" smtClean="0">
                                <a:latin typeface="Cambria Math" panose="02040503050406030204" pitchFamily="18" charset="0"/>
                                <a:cs typeface="Arabic Typesetting" panose="03020402040406030203" pitchFamily="66" charset="-78"/>
                              </a:rPr>
                            </m:ctrlPr>
                          </m:sSupPr>
                          <m:e>
                            <m:d>
                              <m:dPr>
                                <m:ctrlPr>
                                  <a:rPr lang="en-US" altLang="en-US" sz="2000" b="0" i="1" dirty="0" smtClean="0">
                                    <a:latin typeface="Cambria Math" panose="02040503050406030204" pitchFamily="18" charset="0"/>
                                    <a:cs typeface="Arabic Typesetting" panose="03020402040406030203" pitchFamily="66" charset="-78"/>
                                  </a:rPr>
                                </m:ctrlPr>
                              </m:dPr>
                              <m:e>
                                <m:f>
                                  <m:fPr>
                                    <m:ctrlPr>
                                      <a:rPr lang="en-US" altLang="en-US" sz="2000" i="1" dirty="0">
                                        <a:latin typeface="Cambria Math" panose="02040503050406030204" pitchFamily="18" charset="0"/>
                                        <a:cs typeface="Arabic Typesetting" panose="03020402040406030203" pitchFamily="66" charset="-78"/>
                                      </a:rPr>
                                    </m:ctrlPr>
                                  </m:fPr>
                                  <m:num>
                                    <m:r>
                                      <a:rPr lang="en-US" altLang="en-US" sz="2000" i="1" dirty="0">
                                        <a:latin typeface="Cambria Math" panose="02040503050406030204" pitchFamily="18" charset="0"/>
                                        <a:cs typeface="Arabic Typesetting" panose="03020402040406030203" pitchFamily="66" charset="-78"/>
                                      </a:rPr>
                                      <m:t>𝑑𝑦</m:t>
                                    </m:r>
                                  </m:num>
                                  <m:den>
                                    <m:r>
                                      <a:rPr lang="en-US" altLang="en-US" sz="2000" i="1" dirty="0">
                                        <a:latin typeface="Cambria Math" panose="02040503050406030204" pitchFamily="18" charset="0"/>
                                        <a:cs typeface="Arabic Typesetting" panose="03020402040406030203" pitchFamily="66" charset="-78"/>
                                      </a:rPr>
                                      <m:t>𝑑𝑥</m:t>
                                    </m:r>
                                  </m:den>
                                </m:f>
                              </m:e>
                            </m:d>
                          </m:e>
                          <m:sup>
                            <m:r>
                              <a:rPr lang="en-US" altLang="en-US" sz="2000" b="0" i="1" dirty="0" smtClean="0">
                                <a:latin typeface="Cambria Math" panose="02040503050406030204" pitchFamily="18" charset="0"/>
                                <a:cs typeface="Arabic Typesetting" panose="03020402040406030203" pitchFamily="66" charset="-78"/>
                              </a:rPr>
                              <m:t>2</m:t>
                            </m:r>
                          </m:sup>
                        </m:sSup>
                        <m:r>
                          <a:rPr lang="en-US" altLang="en-US" sz="2000" b="0" i="1" dirty="0" smtClean="0">
                            <a:latin typeface="Cambria Math" panose="02040503050406030204" pitchFamily="18" charset="0"/>
                            <a:cs typeface="Arabic Typesetting" panose="03020402040406030203" pitchFamily="66" charset="-78"/>
                          </a:rPr>
                          <m:t>  </m:t>
                        </m:r>
                      </m:e>
                    </m:rad>
                  </m:oMath>
                </a14:m>
                <a:r>
                  <a:rPr lang="en-US" altLang="en-US" sz="2000" dirty="0">
                    <a:latin typeface="Arabic Typesetting" panose="03020402040406030203" pitchFamily="66" charset="-78"/>
                    <a:cs typeface="Arabic Typesetting" panose="03020402040406030203" pitchFamily="66" charset="-78"/>
                  </a:rPr>
                  <a:t> </a:t>
                </a:r>
                <a14:m>
                  <m:oMath xmlns:m="http://schemas.openxmlformats.org/officeDocument/2006/math">
                    <m:sSub>
                      <m:sSubPr>
                        <m:ctrlPr>
                          <a:rPr lang="en-US" altLang="en-US" sz="2000" i="1" dirty="0" smtClean="0">
                            <a:latin typeface="Cambria Math" panose="02040503050406030204" pitchFamily="18" charset="0"/>
                            <a:cs typeface="Arabic Typesetting" panose="03020402040406030203" pitchFamily="66" charset="-78"/>
                          </a:rPr>
                        </m:ctrlPr>
                      </m:sSubPr>
                      <m:e>
                        <m:r>
                          <a:rPr lang="en-US" altLang="en-US" sz="2000" b="0" i="1" dirty="0" smtClean="0">
                            <a:latin typeface="Cambria Math" panose="02040503050406030204" pitchFamily="18" charset="0"/>
                            <a:cs typeface="Arabic Typesetting" panose="03020402040406030203" pitchFamily="66" charset="-78"/>
                          </a:rPr>
                          <m:t>𝑑</m:t>
                        </m:r>
                      </m:e>
                      <m:sub>
                        <m:r>
                          <a:rPr lang="en-US" altLang="en-US" sz="2000" b="0" i="1" dirty="0" smtClean="0">
                            <a:latin typeface="Cambria Math" panose="02040503050406030204" pitchFamily="18" charset="0"/>
                            <a:cs typeface="Arabic Typesetting" panose="03020402040406030203" pitchFamily="66" charset="-78"/>
                          </a:rPr>
                          <m:t>𝑥</m:t>
                        </m:r>
                      </m:sub>
                    </m:sSub>
                  </m:oMath>
                </a14:m>
                <a:endParaRPr lang="en-US" altLang="en-US" sz="2000" i="1" dirty="0">
                  <a:latin typeface="Cambria Math" panose="02040503050406030204" pitchFamily="18" charset="0"/>
                  <a:cs typeface="Arabic Typesetting" panose="03020402040406030203" pitchFamily="66" charset="-78"/>
                </a:endParaRPr>
              </a:p>
              <a:p>
                <a:pPr marL="0" indent="0">
                  <a:buNone/>
                </a:pPr>
                <a:r>
                  <a:rPr lang="en-US" altLang="en-US" sz="2800" b="0" dirty="0"/>
                  <a:t>  </a:t>
                </a:r>
                <a14:m>
                  <m:oMath xmlns:m="http://schemas.openxmlformats.org/officeDocument/2006/math">
                    <m:r>
                      <a:rPr lang="en-US" altLang="en-US" sz="2000" b="0" i="1" smtClean="0">
                        <a:latin typeface="Cambria Math" panose="02040503050406030204" pitchFamily="18" charset="0"/>
                      </a:rPr>
                      <m:t>𝑆</m:t>
                    </m:r>
                    <m:r>
                      <a:rPr lang="en-US" altLang="en-US" sz="2000" b="0" i="1" smtClean="0">
                        <a:latin typeface="Cambria Math" panose="02040503050406030204" pitchFamily="18" charset="0"/>
                      </a:rPr>
                      <m:t>=</m:t>
                    </m:r>
                    <m:nary>
                      <m:naryPr>
                        <m:ctrlPr>
                          <a:rPr lang="en-US" altLang="en-US" sz="2000" b="0" i="1" smtClean="0">
                            <a:latin typeface="Cambria Math" panose="02040503050406030204" pitchFamily="18" charset="0"/>
                          </a:rPr>
                        </m:ctrlPr>
                      </m:naryPr>
                      <m:sub>
                        <m:sSub>
                          <m:sSubPr>
                            <m:ctrlPr>
                              <a:rPr lang="en-US" altLang="en-US" sz="2000" b="0" i="1" smtClean="0">
                                <a:latin typeface="Cambria Math" panose="02040503050406030204" pitchFamily="18" charset="0"/>
                              </a:rPr>
                            </m:ctrlPr>
                          </m:sSubPr>
                          <m:e>
                            <m:r>
                              <a:rPr lang="en-US" altLang="en-US" sz="2000" b="0" i="1" smtClean="0">
                                <a:latin typeface="Cambria Math" panose="02040503050406030204" pitchFamily="18" charset="0"/>
                              </a:rPr>
                              <m:t>𝑥</m:t>
                            </m:r>
                          </m:e>
                          <m:sub>
                            <m:r>
                              <a:rPr lang="en-US" altLang="en-US" sz="2000" b="0" i="1" smtClean="0">
                                <a:latin typeface="Cambria Math" panose="02040503050406030204" pitchFamily="18" charset="0"/>
                              </a:rPr>
                              <m:t>1</m:t>
                            </m:r>
                          </m:sub>
                        </m:sSub>
                      </m:sub>
                      <m:sup>
                        <m:sSub>
                          <m:sSubPr>
                            <m:ctrlPr>
                              <a:rPr lang="en-US" altLang="en-US" sz="2000" b="0" i="1" smtClean="0">
                                <a:latin typeface="Cambria Math" panose="02040503050406030204" pitchFamily="18" charset="0"/>
                              </a:rPr>
                            </m:ctrlPr>
                          </m:sSubPr>
                          <m:e>
                            <m:r>
                              <a:rPr lang="en-US" altLang="en-US" sz="2000" b="0" i="1" smtClean="0">
                                <a:latin typeface="Cambria Math" panose="02040503050406030204" pitchFamily="18" charset="0"/>
                              </a:rPr>
                              <m:t>𝑥</m:t>
                            </m:r>
                          </m:e>
                          <m:sub>
                            <m:r>
                              <a:rPr lang="en-US" altLang="en-US" sz="2000" b="0" i="1" smtClean="0">
                                <a:latin typeface="Cambria Math" panose="02040503050406030204" pitchFamily="18" charset="0"/>
                              </a:rPr>
                              <m:t>2</m:t>
                            </m:r>
                          </m:sub>
                        </m:sSub>
                      </m:sup>
                      <m:e>
                        <m:rad>
                          <m:radPr>
                            <m:degHide m:val="on"/>
                            <m:ctrlPr>
                              <a:rPr lang="en-US" altLang="en-US" sz="2000" b="0" i="1" smtClean="0">
                                <a:latin typeface="Cambria Math" panose="02040503050406030204" pitchFamily="18" charset="0"/>
                              </a:rPr>
                            </m:ctrlPr>
                          </m:radPr>
                          <m:deg/>
                          <m:e>
                            <m:r>
                              <a:rPr lang="en-US" altLang="en-US" sz="2000" b="0" i="1" smtClean="0">
                                <a:latin typeface="Cambria Math" panose="02040503050406030204" pitchFamily="18" charset="0"/>
                              </a:rPr>
                              <m:t>1+</m:t>
                            </m:r>
                            <m:sSup>
                              <m:sSupPr>
                                <m:ctrlPr>
                                  <a:rPr lang="en-US" altLang="en-US" sz="2000" b="0" i="1" smtClean="0">
                                    <a:latin typeface="Cambria Math" panose="02040503050406030204" pitchFamily="18" charset="0"/>
                                  </a:rPr>
                                </m:ctrlPr>
                              </m:sSupPr>
                              <m:e>
                                <m:r>
                                  <a:rPr lang="en-US" altLang="en-US" sz="2000" b="0" i="1" smtClean="0">
                                    <a:latin typeface="Cambria Math" panose="02040503050406030204" pitchFamily="18" charset="0"/>
                                  </a:rPr>
                                  <m:t>𝑦</m:t>
                                </m:r>
                              </m:e>
                              <m:sup>
                                <m:r>
                                  <a:rPr lang="en-US" altLang="en-US" sz="2000" b="0" i="1" smtClean="0">
                                    <a:latin typeface="Cambria Math" panose="02040503050406030204" pitchFamily="18" charset="0"/>
                                  </a:rPr>
                                  <m:t>′2</m:t>
                                </m:r>
                              </m:sup>
                            </m:sSup>
                          </m:e>
                        </m:rad>
                        <m:sSub>
                          <m:sSubPr>
                            <m:ctrlPr>
                              <a:rPr lang="en-US" altLang="en-US" sz="2000" b="0" i="1" smtClean="0">
                                <a:latin typeface="Cambria Math" panose="02040503050406030204" pitchFamily="18" charset="0"/>
                              </a:rPr>
                            </m:ctrlPr>
                          </m:sSubPr>
                          <m:e>
                            <m:r>
                              <a:rPr lang="en-US" altLang="en-US" sz="2000" b="0" i="1" smtClean="0">
                                <a:latin typeface="Cambria Math" panose="02040503050406030204" pitchFamily="18" charset="0"/>
                              </a:rPr>
                              <m:t>𝑑</m:t>
                            </m:r>
                          </m:e>
                          <m:sub>
                            <m:r>
                              <a:rPr lang="en-US" altLang="en-US" sz="2000" b="0" i="1" smtClean="0">
                                <a:latin typeface="Cambria Math" panose="02040503050406030204" pitchFamily="18" charset="0"/>
                              </a:rPr>
                              <m:t>𝑥</m:t>
                            </m:r>
                          </m:sub>
                        </m:sSub>
                      </m:e>
                    </m:nary>
                  </m:oMath>
                </a14:m>
                <a:r>
                  <a:rPr lang="en-US" altLang="en-US" sz="2000" dirty="0"/>
                  <a:t> ,  </a:t>
                </a:r>
                <a:r>
                  <a:rPr lang="en-US" altLang="en-US" sz="2000" i="1" dirty="0">
                    <a:ea typeface="MingLiU_HKSCS-ExtB" panose="02020500000000000000" pitchFamily="18" charset="-120"/>
                  </a:rPr>
                  <a:t>Let</a:t>
                </a:r>
                <a:r>
                  <a:rPr lang="en-US" altLang="en-US" sz="2000" i="1" dirty="0">
                    <a:latin typeface="MingLiU_HKSCS-ExtB" panose="02020500000000000000" pitchFamily="18" charset="-120"/>
                    <a:ea typeface="MingLiU_HKSCS-ExtB" panose="02020500000000000000" pitchFamily="18" charset="-120"/>
                  </a:rPr>
                  <a:t> </a:t>
                </a:r>
                <a14:m>
                  <m:oMath xmlns:m="http://schemas.openxmlformats.org/officeDocument/2006/math">
                    <m:r>
                      <a:rPr lang="en-US" altLang="en-US" sz="2000" b="0" i="1" smtClean="0">
                        <a:latin typeface="Cambria Math" panose="02040503050406030204" pitchFamily="18" charset="0"/>
                        <a:ea typeface="MingLiU_HKSCS-ExtB" panose="02020500000000000000" pitchFamily="18" charset="-120"/>
                      </a:rPr>
                      <m:t>𝐹</m:t>
                    </m:r>
                    <m:r>
                      <a:rPr lang="en-US" altLang="en-US" sz="2000" b="0" i="1" smtClean="0">
                        <a:latin typeface="Cambria Math" panose="02040503050406030204" pitchFamily="18" charset="0"/>
                        <a:ea typeface="MingLiU_HKSCS-ExtB" panose="02020500000000000000" pitchFamily="18" charset="-120"/>
                      </a:rPr>
                      <m:t>=</m:t>
                    </m:r>
                    <m:rad>
                      <m:radPr>
                        <m:degHide m:val="on"/>
                        <m:ctrlPr>
                          <a:rPr lang="en-US" altLang="en-US" sz="2000" b="0" i="1" smtClean="0">
                            <a:latin typeface="Cambria Math" panose="02040503050406030204" pitchFamily="18" charset="0"/>
                            <a:ea typeface="MingLiU_HKSCS-ExtB" panose="02020500000000000000" pitchFamily="18" charset="-120"/>
                          </a:rPr>
                        </m:ctrlPr>
                      </m:radPr>
                      <m:deg/>
                      <m:e>
                        <m:r>
                          <a:rPr lang="en-US" altLang="en-US" sz="2000" b="0" i="1" smtClean="0">
                            <a:latin typeface="Cambria Math" panose="02040503050406030204" pitchFamily="18" charset="0"/>
                            <a:ea typeface="MingLiU_HKSCS-ExtB" panose="02020500000000000000" pitchFamily="18" charset="-120"/>
                          </a:rPr>
                          <m:t>1+</m:t>
                        </m:r>
                        <m:sSup>
                          <m:sSupPr>
                            <m:ctrlPr>
                              <a:rPr lang="en-US" altLang="en-US" sz="2000" b="0" i="1" smtClean="0">
                                <a:latin typeface="Cambria Math" panose="02040503050406030204" pitchFamily="18" charset="0"/>
                                <a:ea typeface="MingLiU_HKSCS-ExtB" panose="02020500000000000000" pitchFamily="18" charset="-120"/>
                              </a:rPr>
                            </m:ctrlPr>
                          </m:sSupPr>
                          <m:e>
                            <m:r>
                              <a:rPr lang="en-US" altLang="en-US" sz="2000" b="0" i="1" smtClean="0">
                                <a:latin typeface="Cambria Math" panose="02040503050406030204" pitchFamily="18" charset="0"/>
                                <a:ea typeface="MingLiU_HKSCS-ExtB" panose="02020500000000000000" pitchFamily="18" charset="-120"/>
                              </a:rPr>
                              <m:t>𝑦</m:t>
                            </m:r>
                          </m:e>
                          <m:sup>
                            <m:r>
                              <a:rPr lang="en-US" altLang="en-US" sz="2000" b="0" i="1" smtClean="0">
                                <a:latin typeface="Cambria Math" panose="02040503050406030204" pitchFamily="18" charset="0"/>
                                <a:ea typeface="MingLiU_HKSCS-ExtB" panose="02020500000000000000" pitchFamily="18" charset="-120"/>
                              </a:rPr>
                              <m:t>′2</m:t>
                            </m:r>
                          </m:sup>
                        </m:sSup>
                      </m:e>
                    </m:rad>
                  </m:oMath>
                </a14:m>
                <a:endParaRPr lang="en-US" altLang="en-US" sz="2000" i="1" dirty="0">
                  <a:latin typeface="MingLiU_HKSCS-ExtB" panose="02020500000000000000" pitchFamily="18" charset="-120"/>
                  <a:ea typeface="MingLiU_HKSCS-ExtB" panose="02020500000000000000" pitchFamily="18" charset="-120"/>
                </a:endParaRPr>
              </a:p>
              <a:p>
                <a:pPr marL="0" indent="0">
                  <a:buNone/>
                </a:pPr>
                <a:endParaRPr lang="en-US" altLang="en-US" sz="2000" i="1" dirty="0">
                  <a:latin typeface="MingLiU_HKSCS-ExtB" panose="02020500000000000000" pitchFamily="18" charset="-120"/>
                  <a:ea typeface="MingLiU_HKSCS-ExtB" panose="02020500000000000000" pitchFamily="18" charset="-120"/>
                </a:endParaRPr>
              </a:p>
              <a:p>
                <a:r>
                  <a:rPr lang="en-US" altLang="en-US" sz="2400" i="1" dirty="0">
                    <a:latin typeface="MingLiU_HKSCS-ExtB" panose="02020500000000000000" pitchFamily="18" charset="-120"/>
                    <a:ea typeface="MingLiU_HKSCS-ExtB" panose="02020500000000000000" pitchFamily="18" charset="-120"/>
                  </a:rPr>
                  <a:t> </a:t>
                </a:r>
                <a:r>
                  <a:rPr lang="en-US" altLang="en-US" sz="2400" dirty="0">
                    <a:ea typeface="MingLiU_HKSCS-ExtB" panose="02020500000000000000" pitchFamily="18" charset="-120"/>
                  </a:rPr>
                  <a:t>EULER- LAGRANGE EQUATION</a:t>
                </a:r>
              </a:p>
              <a:p>
                <a:endParaRPr lang="en-US" altLang="en-US" sz="2000" dirty="0">
                  <a:ea typeface="MingLiU_HKSCS-ExtB" panose="02020500000000000000" pitchFamily="18" charset="-120"/>
                </a:endParaRPr>
              </a:p>
              <a:p>
                <a:pPr marL="0" indent="0">
                  <a:buNone/>
                </a:pPr>
                <a14:m>
                  <m:oMathPara xmlns:m="http://schemas.openxmlformats.org/officeDocument/2006/math">
                    <m:oMathParaPr>
                      <m:jc m:val="centerGroup"/>
                    </m:oMathParaPr>
                    <m:oMath xmlns:m="http://schemas.openxmlformats.org/officeDocument/2006/math">
                      <m:f>
                        <m:fPr>
                          <m:ctrlPr>
                            <a:rPr lang="en-US" altLang="en-US" sz="2400" i="1" smtClean="0">
                              <a:solidFill>
                                <a:srgbClr val="7A0019"/>
                              </a:solidFill>
                              <a:latin typeface="Cambria Math" panose="02040503050406030204" pitchFamily="18" charset="0"/>
                              <a:ea typeface="MingLiU_HKSCS-ExtB" panose="02020500000000000000" pitchFamily="18" charset="-120"/>
                            </a:rPr>
                          </m:ctrlPr>
                        </m:fPr>
                        <m:num>
                          <m:r>
                            <a:rPr lang="en-US" altLang="en-US" sz="2400" i="1" smtClean="0">
                              <a:solidFill>
                                <a:srgbClr val="7A0019"/>
                              </a:solidFill>
                              <a:latin typeface="Cambria Math" panose="02040503050406030204" pitchFamily="18" charset="0"/>
                              <a:ea typeface="MingLiU_HKSCS-ExtB" panose="02020500000000000000" pitchFamily="18" charset="-120"/>
                            </a:rPr>
                            <m:t>𝜕</m:t>
                          </m:r>
                          <m:r>
                            <a:rPr lang="en-US" altLang="en-US" sz="2400" b="0" i="1" smtClean="0">
                              <a:solidFill>
                                <a:srgbClr val="7A0019"/>
                              </a:solidFill>
                              <a:latin typeface="Cambria Math" panose="02040503050406030204" pitchFamily="18" charset="0"/>
                              <a:ea typeface="MingLiU_HKSCS-ExtB" panose="02020500000000000000" pitchFamily="18" charset="-120"/>
                            </a:rPr>
                            <m:t>𝐹</m:t>
                          </m:r>
                        </m:num>
                        <m:den>
                          <m:r>
                            <a:rPr lang="en-US" altLang="en-US" sz="2400" i="1" smtClean="0">
                              <a:solidFill>
                                <a:srgbClr val="7A0019"/>
                              </a:solidFill>
                              <a:latin typeface="Cambria Math" panose="02040503050406030204" pitchFamily="18" charset="0"/>
                              <a:ea typeface="MingLiU_HKSCS-ExtB" panose="02020500000000000000" pitchFamily="18" charset="-120"/>
                            </a:rPr>
                            <m:t>𝜕</m:t>
                          </m:r>
                          <m:r>
                            <a:rPr lang="en-US" altLang="en-US" sz="2400" b="0" i="1" smtClean="0">
                              <a:solidFill>
                                <a:srgbClr val="7A0019"/>
                              </a:solidFill>
                              <a:latin typeface="Cambria Math" panose="02040503050406030204" pitchFamily="18" charset="0"/>
                              <a:ea typeface="MingLiU_HKSCS-ExtB" panose="02020500000000000000" pitchFamily="18" charset="-120"/>
                            </a:rPr>
                            <m:t>𝑦</m:t>
                          </m:r>
                        </m:den>
                      </m:f>
                      <m:r>
                        <a:rPr lang="en-US" altLang="en-US" sz="2400" b="0" i="1" smtClean="0">
                          <a:solidFill>
                            <a:srgbClr val="7A0019"/>
                          </a:solidFill>
                          <a:latin typeface="Cambria Math" panose="02040503050406030204" pitchFamily="18" charset="0"/>
                          <a:ea typeface="MingLiU_HKSCS-ExtB" panose="02020500000000000000" pitchFamily="18" charset="-120"/>
                        </a:rPr>
                        <m:t>−</m:t>
                      </m:r>
                      <m:f>
                        <m:fPr>
                          <m:ctrlPr>
                            <a:rPr lang="en-US" altLang="en-US" sz="2400" b="0" i="1" smtClean="0">
                              <a:solidFill>
                                <a:srgbClr val="7A0019"/>
                              </a:solidFill>
                              <a:latin typeface="Cambria Math" panose="02040503050406030204" pitchFamily="18" charset="0"/>
                              <a:ea typeface="MingLiU_HKSCS-ExtB" panose="02020500000000000000" pitchFamily="18" charset="-120"/>
                            </a:rPr>
                          </m:ctrlPr>
                        </m:fPr>
                        <m:num>
                          <m:r>
                            <a:rPr lang="en-US" altLang="en-US" sz="2400" b="0" i="1" smtClean="0">
                              <a:solidFill>
                                <a:srgbClr val="7A0019"/>
                              </a:solidFill>
                              <a:latin typeface="Cambria Math" panose="02040503050406030204" pitchFamily="18" charset="0"/>
                              <a:ea typeface="MingLiU_HKSCS-ExtB" panose="02020500000000000000" pitchFamily="18" charset="-120"/>
                            </a:rPr>
                            <m:t>𝑑</m:t>
                          </m:r>
                        </m:num>
                        <m:den>
                          <m:r>
                            <a:rPr lang="en-US" altLang="en-US" sz="2400" b="0" i="1" smtClean="0">
                              <a:solidFill>
                                <a:srgbClr val="7A0019"/>
                              </a:solidFill>
                              <a:latin typeface="Cambria Math" panose="02040503050406030204" pitchFamily="18" charset="0"/>
                              <a:ea typeface="MingLiU_HKSCS-ExtB" panose="02020500000000000000" pitchFamily="18" charset="-120"/>
                            </a:rPr>
                            <m:t>𝑑𝑥</m:t>
                          </m:r>
                        </m:den>
                      </m:f>
                      <m:d>
                        <m:dPr>
                          <m:ctrlPr>
                            <a:rPr lang="en-US" altLang="en-US" sz="2400" b="0" i="1" smtClean="0">
                              <a:solidFill>
                                <a:srgbClr val="7A0019"/>
                              </a:solidFill>
                              <a:latin typeface="Cambria Math" panose="02040503050406030204" pitchFamily="18" charset="0"/>
                              <a:ea typeface="MingLiU_HKSCS-ExtB" panose="02020500000000000000" pitchFamily="18" charset="-120"/>
                            </a:rPr>
                          </m:ctrlPr>
                        </m:dPr>
                        <m:e>
                          <m:f>
                            <m:fPr>
                              <m:ctrlPr>
                                <a:rPr lang="en-US" altLang="en-US" sz="2400" i="1">
                                  <a:solidFill>
                                    <a:srgbClr val="7A0019"/>
                                  </a:solidFill>
                                  <a:latin typeface="Cambria Math" panose="02040503050406030204" pitchFamily="18" charset="0"/>
                                  <a:ea typeface="MingLiU_HKSCS-ExtB" panose="02020500000000000000" pitchFamily="18" charset="-120"/>
                                </a:rPr>
                              </m:ctrlPr>
                            </m:fPr>
                            <m:num>
                              <m:r>
                                <a:rPr lang="en-US" altLang="en-US" sz="2400" i="1">
                                  <a:solidFill>
                                    <a:srgbClr val="7A0019"/>
                                  </a:solidFill>
                                  <a:latin typeface="Cambria Math" panose="02040503050406030204" pitchFamily="18" charset="0"/>
                                  <a:ea typeface="MingLiU_HKSCS-ExtB" panose="02020500000000000000" pitchFamily="18" charset="-120"/>
                                </a:rPr>
                                <m:t>𝜕</m:t>
                              </m:r>
                              <m:r>
                                <a:rPr lang="en-US" altLang="en-US" sz="2400" i="1">
                                  <a:solidFill>
                                    <a:srgbClr val="7A0019"/>
                                  </a:solidFill>
                                  <a:latin typeface="Cambria Math" panose="02040503050406030204" pitchFamily="18" charset="0"/>
                                  <a:ea typeface="MingLiU_HKSCS-ExtB" panose="02020500000000000000" pitchFamily="18" charset="-120"/>
                                </a:rPr>
                                <m:t>𝐹</m:t>
                              </m:r>
                            </m:num>
                            <m:den>
                              <m:r>
                                <a:rPr lang="en-US" altLang="en-US" sz="2400" i="1">
                                  <a:solidFill>
                                    <a:srgbClr val="7A0019"/>
                                  </a:solidFill>
                                  <a:latin typeface="Cambria Math" panose="02040503050406030204" pitchFamily="18" charset="0"/>
                                  <a:ea typeface="MingLiU_HKSCS-ExtB" panose="02020500000000000000" pitchFamily="18" charset="-120"/>
                                </a:rPr>
                                <m:t>𝜕</m:t>
                              </m:r>
                              <m:sSup>
                                <m:sSupPr>
                                  <m:ctrlPr>
                                    <a:rPr lang="en-US" altLang="en-US" sz="2400" i="1">
                                      <a:solidFill>
                                        <a:srgbClr val="7A0019"/>
                                      </a:solidFill>
                                      <a:latin typeface="Cambria Math" panose="02040503050406030204" pitchFamily="18" charset="0"/>
                                      <a:ea typeface="MingLiU_HKSCS-ExtB" panose="02020500000000000000" pitchFamily="18" charset="-120"/>
                                    </a:rPr>
                                  </m:ctrlPr>
                                </m:sSupPr>
                                <m:e>
                                  <m:r>
                                    <a:rPr lang="en-US" altLang="en-US" sz="2400" i="1">
                                      <a:solidFill>
                                        <a:srgbClr val="7A0019"/>
                                      </a:solidFill>
                                      <a:latin typeface="Cambria Math" panose="02040503050406030204" pitchFamily="18" charset="0"/>
                                      <a:ea typeface="MingLiU_HKSCS-ExtB" panose="02020500000000000000" pitchFamily="18" charset="-120"/>
                                    </a:rPr>
                                    <m:t>𝑦</m:t>
                                  </m:r>
                                </m:e>
                                <m:sup>
                                  <m:r>
                                    <a:rPr lang="en-US" altLang="en-US" sz="2400" i="1">
                                      <a:solidFill>
                                        <a:srgbClr val="7A0019"/>
                                      </a:solidFill>
                                      <a:latin typeface="Cambria Math" panose="02040503050406030204" pitchFamily="18" charset="0"/>
                                      <a:ea typeface="MingLiU_HKSCS-ExtB" panose="02020500000000000000" pitchFamily="18" charset="-120"/>
                                    </a:rPr>
                                    <m:t>′</m:t>
                                  </m:r>
                                </m:sup>
                              </m:sSup>
                            </m:den>
                          </m:f>
                        </m:e>
                      </m:d>
                      <m:r>
                        <a:rPr lang="en-US" altLang="en-US" sz="2400" b="0" i="1" smtClean="0">
                          <a:solidFill>
                            <a:srgbClr val="7A0019"/>
                          </a:solidFill>
                          <a:latin typeface="Cambria Math" panose="02040503050406030204" pitchFamily="18" charset="0"/>
                          <a:ea typeface="MingLiU_HKSCS-ExtB" panose="02020500000000000000" pitchFamily="18" charset="-120"/>
                        </a:rPr>
                        <m:t>=0,</m:t>
                      </m:r>
                    </m:oMath>
                  </m:oMathPara>
                </a14:m>
                <a:endParaRPr lang="en-US" altLang="en-US" sz="2400" dirty="0">
                  <a:solidFill>
                    <a:srgbClr val="7A0019"/>
                  </a:solidFill>
                  <a:ea typeface="MingLiU_HKSCS-ExtB" panose="02020500000000000000" pitchFamily="18" charset="-120"/>
                </a:endParaRPr>
              </a:p>
            </p:txBody>
          </p:sp>
        </mc:Choice>
        <mc:Fallback xmlns="">
          <p:sp>
            <p:nvSpPr>
              <p:cNvPr id="13" name="Rectangle 3">
                <a:extLst>
                  <a:ext uri="{FF2B5EF4-FFF2-40B4-BE49-F238E27FC236}">
                    <a16:creationId xmlns:a16="http://schemas.microsoft.com/office/drawing/2014/main" id="{172EA3EF-9080-4F40-8246-B611BA2FB774}"/>
                  </a:ext>
                </a:extLst>
              </p:cNvPr>
              <p:cNvSpPr txBox="1">
                <a:spLocks noRot="1" noChangeAspect="1" noMove="1" noResize="1" noEditPoints="1" noAdjustHandles="1" noChangeArrowheads="1" noChangeShapeType="1" noTextEdit="1"/>
              </p:cNvSpPr>
              <p:nvPr/>
            </p:nvSpPr>
            <p:spPr bwMode="auto">
              <a:xfrm>
                <a:off x="185661" y="1490113"/>
                <a:ext cx="8686800" cy="5181600"/>
              </a:xfrm>
              <a:prstGeom prst="rect">
                <a:avLst/>
              </a:prstGeom>
              <a:blipFill>
                <a:blip r:embed="rId4"/>
                <a:stretch>
                  <a:fillRect l="-912" t="-824" r="-842"/>
                </a:stretch>
              </a:blip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cxnSp>
        <p:nvCxnSpPr>
          <p:cNvPr id="3" name="Straight Connector 2">
            <a:extLst>
              <a:ext uri="{FF2B5EF4-FFF2-40B4-BE49-F238E27FC236}">
                <a16:creationId xmlns:a16="http://schemas.microsoft.com/office/drawing/2014/main" id="{C916959C-6142-425A-BA1A-63E461BED703}"/>
              </a:ext>
            </a:extLst>
          </p:cNvPr>
          <p:cNvCxnSpPr/>
          <p:nvPr/>
        </p:nvCxnSpPr>
        <p:spPr bwMode="auto">
          <a:xfrm>
            <a:off x="6781800" y="2667000"/>
            <a:ext cx="914400" cy="609600"/>
          </a:xfrm>
          <a:prstGeom prst="line">
            <a:avLst/>
          </a:prstGeom>
          <a:solidFill>
            <a:schemeClr val="accent1"/>
          </a:solidFill>
          <a:ln w="28575"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142A865F-E03D-4364-8E4C-E141333536DB}"/>
              </a:ext>
            </a:extLst>
          </p:cNvPr>
          <p:cNvCxnSpPr/>
          <p:nvPr/>
        </p:nvCxnSpPr>
        <p:spPr bwMode="auto">
          <a:xfrm>
            <a:off x="6781800" y="2667000"/>
            <a:ext cx="0" cy="60960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E2AEEFD5-E483-4E06-967E-F797330F0794}"/>
              </a:ext>
            </a:extLst>
          </p:cNvPr>
          <p:cNvCxnSpPr/>
          <p:nvPr/>
        </p:nvCxnSpPr>
        <p:spPr bwMode="auto">
          <a:xfrm flipH="1">
            <a:off x="6781800" y="3279058"/>
            <a:ext cx="914400"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3861108-5C1F-42C5-B1BB-B72F5E1B3315}"/>
                  </a:ext>
                </a:extLst>
              </p:cNvPr>
              <p:cNvSpPr txBox="1"/>
              <p:nvPr/>
            </p:nvSpPr>
            <p:spPr>
              <a:xfrm>
                <a:off x="7096262" y="2535363"/>
                <a:ext cx="45474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𝑠</m:t>
                          </m:r>
                        </m:sub>
                      </m:sSub>
                    </m:oMath>
                  </m:oMathPara>
                </a14:m>
                <a:endParaRPr lang="en-US" dirty="0"/>
              </a:p>
            </p:txBody>
          </p:sp>
        </mc:Choice>
        <mc:Fallback xmlns="">
          <p:sp>
            <p:nvSpPr>
              <p:cNvPr id="14" name="TextBox 13">
                <a:extLst>
                  <a:ext uri="{FF2B5EF4-FFF2-40B4-BE49-F238E27FC236}">
                    <a16:creationId xmlns:a16="http://schemas.microsoft.com/office/drawing/2014/main" id="{63861108-5C1F-42C5-B1BB-B72F5E1B3315}"/>
                  </a:ext>
                </a:extLst>
              </p:cNvPr>
              <p:cNvSpPr txBox="1">
                <a:spLocks noRot="1" noChangeAspect="1" noMove="1" noResize="1" noEditPoints="1" noAdjustHandles="1" noChangeArrowheads="1" noChangeShapeType="1" noTextEdit="1"/>
              </p:cNvSpPr>
              <p:nvPr/>
            </p:nvSpPr>
            <p:spPr>
              <a:xfrm>
                <a:off x="7096262" y="2535363"/>
                <a:ext cx="454743" cy="461665"/>
              </a:xfrm>
              <a:prstGeom prst="rect">
                <a:avLst/>
              </a:prstGeom>
              <a:blipFill>
                <a:blip r:embed="rId5"/>
                <a:stretch>
                  <a:fillRect l="-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4E7D14B-D35F-429C-B329-ED572C8383A2}"/>
                  </a:ext>
                </a:extLst>
              </p:cNvPr>
              <p:cNvSpPr txBox="1"/>
              <p:nvPr/>
            </p:nvSpPr>
            <p:spPr>
              <a:xfrm>
                <a:off x="6271776" y="2740967"/>
                <a:ext cx="454743" cy="4908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𝑦</m:t>
                          </m:r>
                        </m:sub>
                      </m:sSub>
                    </m:oMath>
                  </m:oMathPara>
                </a14:m>
                <a:endParaRPr lang="en-US" dirty="0"/>
              </a:p>
            </p:txBody>
          </p:sp>
        </mc:Choice>
        <mc:Fallback xmlns="">
          <p:sp>
            <p:nvSpPr>
              <p:cNvPr id="17" name="TextBox 16">
                <a:extLst>
                  <a:ext uri="{FF2B5EF4-FFF2-40B4-BE49-F238E27FC236}">
                    <a16:creationId xmlns:a16="http://schemas.microsoft.com/office/drawing/2014/main" id="{54E7D14B-D35F-429C-B329-ED572C8383A2}"/>
                  </a:ext>
                </a:extLst>
              </p:cNvPr>
              <p:cNvSpPr txBox="1">
                <a:spLocks noRot="1" noChangeAspect="1" noMove="1" noResize="1" noEditPoints="1" noAdjustHandles="1" noChangeArrowheads="1" noChangeShapeType="1" noTextEdit="1"/>
              </p:cNvSpPr>
              <p:nvPr/>
            </p:nvSpPr>
            <p:spPr>
              <a:xfrm>
                <a:off x="6271776" y="2740967"/>
                <a:ext cx="454743" cy="490840"/>
              </a:xfrm>
              <a:prstGeom prst="rect">
                <a:avLst/>
              </a:prstGeom>
              <a:blipFill>
                <a:blip r:embed="rId6"/>
                <a:stretch>
                  <a:fillRect l="-4054" r="-8108"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FC3EEB3-6C3C-4E20-9CC3-852016EF30D6}"/>
                  </a:ext>
                </a:extLst>
              </p:cNvPr>
              <p:cNvSpPr txBox="1"/>
              <p:nvPr/>
            </p:nvSpPr>
            <p:spPr>
              <a:xfrm>
                <a:off x="6933697" y="3228081"/>
                <a:ext cx="45474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𝑥</m:t>
                          </m:r>
                        </m:sub>
                      </m:sSub>
                    </m:oMath>
                  </m:oMathPara>
                </a14:m>
                <a:endParaRPr lang="en-US" dirty="0"/>
              </a:p>
            </p:txBody>
          </p:sp>
        </mc:Choice>
        <mc:Fallback xmlns="">
          <p:sp>
            <p:nvSpPr>
              <p:cNvPr id="18" name="TextBox 17">
                <a:extLst>
                  <a:ext uri="{FF2B5EF4-FFF2-40B4-BE49-F238E27FC236}">
                    <a16:creationId xmlns:a16="http://schemas.microsoft.com/office/drawing/2014/main" id="{DFC3EEB3-6C3C-4E20-9CC3-852016EF30D6}"/>
                  </a:ext>
                </a:extLst>
              </p:cNvPr>
              <p:cNvSpPr txBox="1">
                <a:spLocks noRot="1" noChangeAspect="1" noMove="1" noResize="1" noEditPoints="1" noAdjustHandles="1" noChangeArrowheads="1" noChangeShapeType="1" noTextEdit="1"/>
              </p:cNvSpPr>
              <p:nvPr/>
            </p:nvSpPr>
            <p:spPr>
              <a:xfrm>
                <a:off x="6933697" y="3228081"/>
                <a:ext cx="454743" cy="461665"/>
              </a:xfrm>
              <a:prstGeom prst="rect">
                <a:avLst/>
              </a:prstGeom>
              <a:blipFill>
                <a:blip r:embed="rId7"/>
                <a:stretch>
                  <a:fillRect l="-4000" r="-1333" b="-1333"/>
                </a:stretch>
              </a:blipFill>
            </p:spPr>
            <p:txBody>
              <a:bodyPr/>
              <a:lstStyle/>
              <a:p>
                <a:r>
                  <a:rPr lang="en-US">
                    <a:noFill/>
                  </a:rPr>
                  <a:t> </a:t>
                </a:r>
              </a:p>
            </p:txBody>
          </p:sp>
        </mc:Fallback>
      </mc:AlternateContent>
    </p:spTree>
    <p:extLst>
      <p:ext uri="{BB962C8B-B14F-4D97-AF65-F5344CB8AC3E}">
        <p14:creationId xmlns:p14="http://schemas.microsoft.com/office/powerpoint/2010/main" val="325312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circle(in)">
                                      <p:cBhvr>
                                        <p:cTn id="7" dur="1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13">
                                            <p:txEl>
                                              <p:pRg st="1" end="1"/>
                                            </p:txEl>
                                          </p:spTgt>
                                        </p:tgtEl>
                                        <p:attrNameLst>
                                          <p:attrName>style.visibility</p:attrName>
                                        </p:attrNameLst>
                                      </p:cBhvr>
                                      <p:to>
                                        <p:strVal val="visible"/>
                                      </p:to>
                                    </p:set>
                                    <p:animEffect transition="in" filter="circle(in)">
                                      <p:cBhvr>
                                        <p:cTn id="44" dur="1100"/>
                                        <p:tgtEl>
                                          <p:spTgt spid="13">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nodeType="clickEffect">
                                  <p:stCondLst>
                                    <p:cond delay="0"/>
                                  </p:stCondLst>
                                  <p:childTnLst>
                                    <p:set>
                                      <p:cBhvr>
                                        <p:cTn id="48" dur="1" fill="hold">
                                          <p:stCondLst>
                                            <p:cond delay="0"/>
                                          </p:stCondLst>
                                        </p:cTn>
                                        <p:tgtEl>
                                          <p:spTgt spid="13">
                                            <p:txEl>
                                              <p:pRg st="2" end="2"/>
                                            </p:txEl>
                                          </p:spTgt>
                                        </p:tgtEl>
                                        <p:attrNameLst>
                                          <p:attrName>style.visibility</p:attrName>
                                        </p:attrNameLst>
                                      </p:cBhvr>
                                      <p:to>
                                        <p:strVal val="visible"/>
                                      </p:to>
                                    </p:set>
                                    <p:animEffect transition="in" filter="circle(in)">
                                      <p:cBhvr>
                                        <p:cTn id="49" dur="1100"/>
                                        <p:tgtEl>
                                          <p:spTgt spid="13">
                                            <p:txEl>
                                              <p:pRg st="2" end="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6" presetClass="entr" presetSubtype="16" fill="hold" nodeType="clickEffect">
                                  <p:stCondLst>
                                    <p:cond delay="0"/>
                                  </p:stCondLst>
                                  <p:childTnLst>
                                    <p:set>
                                      <p:cBhvr>
                                        <p:cTn id="53" dur="1" fill="hold">
                                          <p:stCondLst>
                                            <p:cond delay="0"/>
                                          </p:stCondLst>
                                        </p:cTn>
                                        <p:tgtEl>
                                          <p:spTgt spid="13">
                                            <p:txEl>
                                              <p:pRg st="3" end="3"/>
                                            </p:txEl>
                                          </p:spTgt>
                                        </p:tgtEl>
                                        <p:attrNameLst>
                                          <p:attrName>style.visibility</p:attrName>
                                        </p:attrNameLst>
                                      </p:cBhvr>
                                      <p:to>
                                        <p:strVal val="visible"/>
                                      </p:to>
                                    </p:set>
                                    <p:animEffect transition="in" filter="circle(in)">
                                      <p:cBhvr>
                                        <p:cTn id="54" dur="1100"/>
                                        <p:tgtEl>
                                          <p:spTgt spid="13">
                                            <p:txEl>
                                              <p:pRg st="3" end="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6" presetClass="entr" presetSubtype="16" fill="hold" nodeType="clickEffect">
                                  <p:stCondLst>
                                    <p:cond delay="0"/>
                                  </p:stCondLst>
                                  <p:childTnLst>
                                    <p:set>
                                      <p:cBhvr>
                                        <p:cTn id="58" dur="1" fill="hold">
                                          <p:stCondLst>
                                            <p:cond delay="0"/>
                                          </p:stCondLst>
                                        </p:cTn>
                                        <p:tgtEl>
                                          <p:spTgt spid="13">
                                            <p:txEl>
                                              <p:pRg st="5" end="5"/>
                                            </p:txEl>
                                          </p:spTgt>
                                        </p:tgtEl>
                                        <p:attrNameLst>
                                          <p:attrName>style.visibility</p:attrName>
                                        </p:attrNameLst>
                                      </p:cBhvr>
                                      <p:to>
                                        <p:strVal val="visible"/>
                                      </p:to>
                                    </p:set>
                                    <p:animEffect transition="in" filter="circle(in)">
                                      <p:cBhvr>
                                        <p:cTn id="59" dur="1100"/>
                                        <p:tgtEl>
                                          <p:spTgt spid="13">
                                            <p:txEl>
                                              <p:pRg st="5" end="5"/>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6" presetClass="entr" presetSubtype="16" fill="hold" nodeType="clickEffect">
                                  <p:stCondLst>
                                    <p:cond delay="0"/>
                                  </p:stCondLst>
                                  <p:childTnLst>
                                    <p:set>
                                      <p:cBhvr>
                                        <p:cTn id="63" dur="1" fill="hold">
                                          <p:stCondLst>
                                            <p:cond delay="0"/>
                                          </p:stCondLst>
                                        </p:cTn>
                                        <p:tgtEl>
                                          <p:spTgt spid="13">
                                            <p:txEl>
                                              <p:pRg st="7" end="7"/>
                                            </p:txEl>
                                          </p:spTgt>
                                        </p:tgtEl>
                                        <p:attrNameLst>
                                          <p:attrName>style.visibility</p:attrName>
                                        </p:attrNameLst>
                                      </p:cBhvr>
                                      <p:to>
                                        <p:strVal val="visible"/>
                                      </p:to>
                                    </p:set>
                                    <p:animEffect transition="in" filter="circle(in)">
                                      <p:cBhvr>
                                        <p:cTn id="64" dur="11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Background</a:t>
            </a:r>
          </a:p>
        </p:txBody>
      </p:sp>
      <p:sp>
        <p:nvSpPr>
          <p:cNvPr id="7" name="Rectangle 3"/>
          <p:cNvSpPr txBox="1">
            <a:spLocks noChangeArrowheads="1"/>
          </p:cNvSpPr>
          <p:nvPr/>
        </p:nvSpPr>
        <p:spPr bwMode="auto">
          <a:xfrm>
            <a:off x="248093" y="1397795"/>
            <a:ext cx="86868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US" sz="2000" dirty="0"/>
          </a:p>
          <a:p>
            <a:pPr marL="0" indent="0">
              <a:buNone/>
            </a:pPr>
            <a:r>
              <a:rPr lang="en-US" altLang="en-US" dirty="0">
                <a:latin typeface="Arabic Typesetting" panose="03020402040406030203" pitchFamily="66" charset="-78"/>
                <a:cs typeface="Arabic Typesetting" panose="03020402040406030203" pitchFamily="66" charset="-78"/>
              </a:rPr>
              <a:t>		</a:t>
            </a:r>
          </a:p>
          <a:p>
            <a:pPr marL="0" lvl="1" indent="0">
              <a:buNone/>
            </a:pPr>
            <a:endParaRPr lang="en-US" altLang="en-US" dirty="0">
              <a:latin typeface="Arabic Typesetting" panose="03020402040406030203" pitchFamily="66" charset="-78"/>
              <a:cs typeface="Arabic Typesetting" panose="03020402040406030203" pitchFamily="66" charset="-78"/>
            </a:endParaRPr>
          </a:p>
          <a:p>
            <a:pPr marL="0" indent="0">
              <a:buNone/>
            </a:pPr>
            <a:endParaRPr lang="en-US" altLang="en-US" dirty="0">
              <a:latin typeface="Arabic Typesetting" panose="03020402040406030203" pitchFamily="66" charset="-78"/>
              <a:cs typeface="Arabic Typesetting" panose="03020402040406030203" pitchFamily="66" charset="-78"/>
            </a:endParaRPr>
          </a:p>
          <a:p>
            <a:pPr marL="0" indent="0">
              <a:buNone/>
            </a:pPr>
            <a:endParaRPr lang="en-US" altLang="en-US" sz="2800" dirty="0"/>
          </a:p>
        </p:txBody>
      </p:sp>
      <mc:AlternateContent xmlns:mc="http://schemas.openxmlformats.org/markup-compatibility/2006" xmlns:a14="http://schemas.microsoft.com/office/drawing/2010/main">
        <mc:Choice Requires="a14">
          <p:sp>
            <p:nvSpPr>
              <p:cNvPr id="13" name="Rectangle 3">
                <a:extLst>
                  <a:ext uri="{FF2B5EF4-FFF2-40B4-BE49-F238E27FC236}">
                    <a16:creationId xmlns:a16="http://schemas.microsoft.com/office/drawing/2014/main" id="{172EA3EF-9080-4F40-8246-B611BA2FB774}"/>
                  </a:ext>
                </a:extLst>
              </p:cNvPr>
              <p:cNvSpPr txBox="1">
                <a:spLocks noChangeArrowheads="1"/>
              </p:cNvSpPr>
              <p:nvPr/>
            </p:nvSpPr>
            <p:spPr bwMode="auto">
              <a:xfrm>
                <a:off x="209107" y="1420286"/>
                <a:ext cx="8505566" cy="5181600"/>
              </a:xfrm>
              <a:prstGeom prst="rect">
                <a:avLst/>
              </a:prstGeom>
              <a:noFill/>
              <a:ln>
                <a:noFill/>
              </a:ln>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400" dirty="0"/>
                  <a:t>Solving F, by Euler Lagrange Equation</a:t>
                </a:r>
              </a:p>
              <a:p>
                <a:pPr marL="457200" lvl="1" indent="0">
                  <a:buNone/>
                </a:pPr>
                <a:r>
                  <a:rPr lang="en-US" altLang="en-US" sz="2000" dirty="0">
                    <a:cs typeface="Arabic Typesetting" panose="03020402040406030203" pitchFamily="66" charset="-78"/>
                  </a:rPr>
                  <a:t>As	 </a:t>
                </a:r>
                <a14:m>
                  <m:oMath xmlns:m="http://schemas.openxmlformats.org/officeDocument/2006/math">
                    <m:f>
                      <m:fPr>
                        <m:ctrlPr>
                          <a:rPr lang="en-US" altLang="en-US" sz="2000" i="1" smtClean="0">
                            <a:latin typeface="Cambria Math" panose="02040503050406030204" pitchFamily="18" charset="0"/>
                            <a:cs typeface="Arabic Typesetting" panose="03020402040406030203" pitchFamily="66" charset="-78"/>
                          </a:rPr>
                        </m:ctrlPr>
                      </m:fPr>
                      <m:num>
                        <m:r>
                          <a:rPr lang="en-US" altLang="en-US" sz="2000" i="1" smtClean="0">
                            <a:latin typeface="Cambria Math" panose="02040503050406030204" pitchFamily="18" charset="0"/>
                            <a:cs typeface="Arabic Typesetting" panose="03020402040406030203" pitchFamily="66" charset="-78"/>
                          </a:rPr>
                          <m:t>𝜕</m:t>
                        </m:r>
                        <m:r>
                          <a:rPr lang="en-US" altLang="en-US" sz="2000" b="0" i="1" smtClean="0">
                            <a:latin typeface="Cambria Math" panose="02040503050406030204" pitchFamily="18" charset="0"/>
                            <a:cs typeface="Arabic Typesetting" panose="03020402040406030203" pitchFamily="66" charset="-78"/>
                          </a:rPr>
                          <m:t>𝐹</m:t>
                        </m:r>
                      </m:num>
                      <m:den>
                        <m:r>
                          <a:rPr lang="en-US" altLang="en-US" sz="2000" i="1" smtClean="0">
                            <a:latin typeface="Cambria Math" panose="02040503050406030204" pitchFamily="18" charset="0"/>
                            <a:cs typeface="Arabic Typesetting" panose="03020402040406030203" pitchFamily="66" charset="-78"/>
                          </a:rPr>
                          <m:t>𝜕</m:t>
                        </m:r>
                        <m:r>
                          <a:rPr lang="en-US" altLang="en-US" sz="2000" b="0" i="1" smtClean="0">
                            <a:latin typeface="Cambria Math" panose="02040503050406030204" pitchFamily="18" charset="0"/>
                            <a:cs typeface="Arabic Typesetting" panose="03020402040406030203" pitchFamily="66" charset="-78"/>
                          </a:rPr>
                          <m:t>𝑦</m:t>
                        </m:r>
                      </m:den>
                    </m:f>
                    <m:r>
                      <a:rPr lang="en-US" altLang="en-US" sz="2000" b="0" i="1" smtClean="0">
                        <a:latin typeface="Cambria Math" panose="02040503050406030204" pitchFamily="18" charset="0"/>
                        <a:cs typeface="Arabic Typesetting" panose="03020402040406030203" pitchFamily="66" charset="-78"/>
                      </a:rPr>
                      <m:t>=0</m:t>
                    </m:r>
                  </m:oMath>
                </a14:m>
                <a:r>
                  <a:rPr lang="en-US" altLang="en-US" sz="2000" dirty="0">
                    <a:ea typeface="MingLiU_HKSCS-ExtB" panose="02020500000000000000" pitchFamily="18" charset="-120"/>
                  </a:rPr>
                  <a:t>,  </a:t>
                </a:r>
                <a14:m>
                  <m:oMath xmlns:m="http://schemas.openxmlformats.org/officeDocument/2006/math">
                    <m:f>
                      <m:fPr>
                        <m:ctrlPr>
                          <a:rPr lang="en-US" altLang="en-US" sz="2000" i="1" smtClean="0">
                            <a:latin typeface="Cambria Math" panose="02040503050406030204" pitchFamily="18" charset="0"/>
                            <a:ea typeface="MingLiU_HKSCS-ExtB" panose="02020500000000000000" pitchFamily="18" charset="-120"/>
                          </a:rPr>
                        </m:ctrlPr>
                      </m:fPr>
                      <m:num>
                        <m:r>
                          <a:rPr lang="en-US" altLang="en-US" sz="2000" i="1" smtClean="0">
                            <a:latin typeface="Cambria Math" panose="02040503050406030204" pitchFamily="18" charset="0"/>
                            <a:ea typeface="MingLiU_HKSCS-ExtB" panose="02020500000000000000" pitchFamily="18" charset="-120"/>
                          </a:rPr>
                          <m:t>𝜕</m:t>
                        </m:r>
                        <m:r>
                          <a:rPr lang="en-US" altLang="en-US" sz="2000" b="0" i="1" smtClean="0">
                            <a:latin typeface="Cambria Math" panose="02040503050406030204" pitchFamily="18" charset="0"/>
                            <a:ea typeface="MingLiU_HKSCS-ExtB" panose="02020500000000000000" pitchFamily="18" charset="-120"/>
                          </a:rPr>
                          <m:t>𝐹</m:t>
                        </m:r>
                      </m:num>
                      <m:den>
                        <m:r>
                          <a:rPr lang="en-US" altLang="en-US" sz="2000" i="1" smtClean="0">
                            <a:latin typeface="Cambria Math" panose="02040503050406030204" pitchFamily="18" charset="0"/>
                            <a:ea typeface="MingLiU_HKSCS-ExtB" panose="02020500000000000000" pitchFamily="18" charset="-120"/>
                          </a:rPr>
                          <m:t>𝜕</m:t>
                        </m:r>
                        <m:r>
                          <a:rPr lang="en-US" altLang="en-US" sz="2000" b="0" i="1" smtClean="0">
                            <a:latin typeface="Cambria Math" panose="02040503050406030204" pitchFamily="18" charset="0"/>
                            <a:ea typeface="MingLiU_HKSCS-ExtB" panose="02020500000000000000" pitchFamily="18" charset="-120"/>
                          </a:rPr>
                          <m:t>𝑦</m:t>
                        </m:r>
                        <m:r>
                          <a:rPr lang="en-US" altLang="en-US" sz="2000" b="0" i="1" smtClean="0">
                            <a:latin typeface="Cambria Math" panose="02040503050406030204" pitchFamily="18" charset="0"/>
                            <a:ea typeface="MingLiU_HKSCS-ExtB" panose="02020500000000000000" pitchFamily="18" charset="-120"/>
                          </a:rPr>
                          <m:t>′</m:t>
                        </m:r>
                      </m:den>
                    </m:f>
                  </m:oMath>
                </a14:m>
                <a:r>
                  <a:rPr lang="en-US" altLang="en-US" sz="2000" dirty="0">
                    <a:ea typeface="MingLiU_HKSCS-ExtB" panose="02020500000000000000" pitchFamily="18" charset="-120"/>
                  </a:rPr>
                  <a:t>=</a:t>
                </a:r>
                <a14:m>
                  <m:oMath xmlns:m="http://schemas.openxmlformats.org/officeDocument/2006/math">
                    <m:f>
                      <m:fPr>
                        <m:ctrlPr>
                          <a:rPr lang="en-US" altLang="en-US" sz="2000" i="1" dirty="0" smtClean="0">
                            <a:latin typeface="Cambria Math" panose="02040503050406030204" pitchFamily="18" charset="0"/>
                            <a:ea typeface="MingLiU_HKSCS-ExtB" panose="02020500000000000000" pitchFamily="18" charset="-120"/>
                          </a:rPr>
                        </m:ctrlPr>
                      </m:fPr>
                      <m:num>
                        <m:sSup>
                          <m:sSupPr>
                            <m:ctrlPr>
                              <a:rPr lang="en-US" altLang="en-US" sz="2000" i="1" dirty="0" smtClean="0">
                                <a:latin typeface="Cambria Math" panose="02040503050406030204" pitchFamily="18" charset="0"/>
                                <a:ea typeface="MingLiU_HKSCS-ExtB" panose="02020500000000000000" pitchFamily="18" charset="-120"/>
                              </a:rPr>
                            </m:ctrlPr>
                          </m:sSupPr>
                          <m:e>
                            <m:r>
                              <a:rPr lang="en-US" altLang="en-US" sz="2000" b="0" i="1" dirty="0" smtClean="0">
                                <a:latin typeface="Cambria Math" panose="02040503050406030204" pitchFamily="18" charset="0"/>
                                <a:ea typeface="MingLiU_HKSCS-ExtB" panose="02020500000000000000" pitchFamily="18" charset="-120"/>
                              </a:rPr>
                              <m:t>𝑦</m:t>
                            </m:r>
                          </m:e>
                          <m:sup>
                            <m:r>
                              <a:rPr lang="en-US" altLang="en-US" sz="2000" b="0" i="1" dirty="0" smtClean="0">
                                <a:latin typeface="Cambria Math" panose="02040503050406030204" pitchFamily="18" charset="0"/>
                                <a:ea typeface="MingLiU_HKSCS-ExtB" panose="02020500000000000000" pitchFamily="18" charset="-120"/>
                              </a:rPr>
                              <m:t>′</m:t>
                            </m:r>
                          </m:sup>
                        </m:sSup>
                      </m:num>
                      <m:den>
                        <m:rad>
                          <m:radPr>
                            <m:degHide m:val="on"/>
                            <m:ctrlPr>
                              <a:rPr lang="en-US" altLang="en-US" sz="2000" i="1" dirty="0" smtClean="0">
                                <a:latin typeface="Cambria Math" panose="02040503050406030204" pitchFamily="18" charset="0"/>
                                <a:ea typeface="MingLiU_HKSCS-ExtB" panose="02020500000000000000" pitchFamily="18" charset="-120"/>
                              </a:rPr>
                            </m:ctrlPr>
                          </m:radPr>
                          <m:deg/>
                          <m:e>
                            <m:r>
                              <a:rPr lang="en-US" altLang="en-US" sz="2000" b="0" i="1" dirty="0" smtClean="0">
                                <a:latin typeface="Cambria Math" panose="02040503050406030204" pitchFamily="18" charset="0"/>
                                <a:ea typeface="MingLiU_HKSCS-ExtB" panose="02020500000000000000" pitchFamily="18" charset="-120"/>
                              </a:rPr>
                              <m:t>1+</m:t>
                            </m:r>
                            <m:sSup>
                              <m:sSupPr>
                                <m:ctrlPr>
                                  <a:rPr lang="en-US" altLang="en-US" sz="2000" b="0" i="1" dirty="0" smtClean="0">
                                    <a:latin typeface="Cambria Math" panose="02040503050406030204" pitchFamily="18" charset="0"/>
                                    <a:ea typeface="MingLiU_HKSCS-ExtB" panose="02020500000000000000" pitchFamily="18" charset="-120"/>
                                  </a:rPr>
                                </m:ctrlPr>
                              </m:sSupPr>
                              <m:e>
                                <m:r>
                                  <a:rPr lang="en-US" altLang="en-US" sz="2000" b="0" i="1" dirty="0" smtClean="0">
                                    <a:latin typeface="Cambria Math" panose="02040503050406030204" pitchFamily="18" charset="0"/>
                                    <a:ea typeface="MingLiU_HKSCS-ExtB" panose="02020500000000000000" pitchFamily="18" charset="-120"/>
                                  </a:rPr>
                                  <m:t>𝑦</m:t>
                                </m:r>
                              </m:e>
                              <m:sup>
                                <m:r>
                                  <a:rPr lang="en-US" altLang="en-US" sz="2000" b="0" i="1" dirty="0" smtClean="0">
                                    <a:latin typeface="Cambria Math" panose="02040503050406030204" pitchFamily="18" charset="0"/>
                                    <a:ea typeface="MingLiU_HKSCS-ExtB" panose="02020500000000000000" pitchFamily="18" charset="-120"/>
                                  </a:rPr>
                                  <m:t>′2</m:t>
                                </m:r>
                              </m:sup>
                            </m:sSup>
                          </m:e>
                        </m:rad>
                      </m:den>
                    </m:f>
                  </m:oMath>
                </a14:m>
                <a:endParaRPr lang="en-US" altLang="en-US" sz="2000" dirty="0">
                  <a:ea typeface="MingLiU_HKSCS-ExtB" panose="02020500000000000000" pitchFamily="18" charset="-120"/>
                </a:endParaRPr>
              </a:p>
              <a:p>
                <a:pPr marL="457200" lvl="1" indent="0">
                  <a:buNone/>
                </a:pPr>
                <a14:m>
                  <m:oMath xmlns:m="http://schemas.openxmlformats.org/officeDocument/2006/math">
                    <m:r>
                      <a:rPr lang="en-US" altLang="en-US" sz="2000" i="1" smtClean="0">
                        <a:latin typeface="Cambria Math" panose="02040503050406030204" pitchFamily="18" charset="0"/>
                        <a:ea typeface="Cambria Math" panose="02040503050406030204" pitchFamily="18" charset="0"/>
                      </a:rPr>
                      <m:t>⇒</m:t>
                    </m:r>
                    <m:f>
                      <m:fPr>
                        <m:ctrlPr>
                          <a:rPr lang="en-US" altLang="en-US" sz="2000" i="1" smtClean="0">
                            <a:latin typeface="Cambria Math" panose="02040503050406030204" pitchFamily="18" charset="0"/>
                            <a:ea typeface="MingLiU_HKSCS-ExtB" panose="02020500000000000000" pitchFamily="18" charset="-120"/>
                          </a:rPr>
                        </m:ctrlPr>
                      </m:fPr>
                      <m:num>
                        <m:r>
                          <a:rPr lang="en-US" altLang="en-US" sz="2000" i="1" smtClean="0">
                            <a:latin typeface="Cambria Math" panose="02040503050406030204" pitchFamily="18" charset="0"/>
                            <a:ea typeface="MingLiU_HKSCS-ExtB" panose="02020500000000000000" pitchFamily="18" charset="-120"/>
                          </a:rPr>
                          <m:t>𝑑</m:t>
                        </m:r>
                      </m:num>
                      <m:den>
                        <m:r>
                          <a:rPr lang="en-US" altLang="en-US" sz="2000" i="1" smtClean="0">
                            <a:latin typeface="Cambria Math" panose="02040503050406030204" pitchFamily="18" charset="0"/>
                            <a:ea typeface="MingLiU_HKSCS-ExtB" panose="02020500000000000000" pitchFamily="18" charset="-120"/>
                          </a:rPr>
                          <m:t>𝑑</m:t>
                        </m:r>
                        <m:r>
                          <a:rPr lang="en-US" altLang="en-US" sz="2000" b="0" i="1" smtClean="0">
                            <a:latin typeface="Cambria Math" panose="02040503050406030204" pitchFamily="18" charset="0"/>
                            <a:ea typeface="MingLiU_HKSCS-ExtB" panose="02020500000000000000" pitchFamily="18" charset="-120"/>
                          </a:rPr>
                          <m:t>𝑥</m:t>
                        </m:r>
                      </m:den>
                    </m:f>
                    <m:d>
                      <m:dPr>
                        <m:ctrlPr>
                          <a:rPr lang="en-US" altLang="en-US" sz="2000" b="0" i="1" smtClean="0">
                            <a:latin typeface="Cambria Math" panose="02040503050406030204" pitchFamily="18" charset="0"/>
                            <a:ea typeface="MingLiU_HKSCS-ExtB" panose="02020500000000000000" pitchFamily="18" charset="-120"/>
                          </a:rPr>
                        </m:ctrlPr>
                      </m:dPr>
                      <m:e>
                        <m:f>
                          <m:fPr>
                            <m:ctrlPr>
                              <a:rPr lang="en-US" altLang="en-US" sz="2000" b="0" i="1" smtClean="0">
                                <a:latin typeface="Cambria Math" panose="02040503050406030204" pitchFamily="18" charset="0"/>
                                <a:ea typeface="MingLiU_HKSCS-ExtB" panose="02020500000000000000" pitchFamily="18" charset="-120"/>
                              </a:rPr>
                            </m:ctrlPr>
                          </m:fPr>
                          <m:num>
                            <m:r>
                              <a:rPr lang="en-US" altLang="en-US" sz="2000" b="0" i="1" smtClean="0">
                                <a:latin typeface="Cambria Math" panose="02040503050406030204" pitchFamily="18" charset="0"/>
                                <a:ea typeface="MingLiU_HKSCS-ExtB" panose="02020500000000000000" pitchFamily="18" charset="-120"/>
                              </a:rPr>
                              <m:t>𝑦</m:t>
                            </m:r>
                            <m:r>
                              <a:rPr lang="en-US" altLang="en-US" sz="2000" b="0" i="1" smtClean="0">
                                <a:latin typeface="Cambria Math" panose="02040503050406030204" pitchFamily="18" charset="0"/>
                                <a:ea typeface="MingLiU_HKSCS-ExtB" panose="02020500000000000000" pitchFamily="18" charset="-120"/>
                              </a:rPr>
                              <m:t>′</m:t>
                            </m:r>
                          </m:num>
                          <m:den>
                            <m:rad>
                              <m:radPr>
                                <m:degHide m:val="on"/>
                                <m:ctrlPr>
                                  <a:rPr lang="en-US" altLang="en-US" sz="2000" b="0" i="1" smtClean="0">
                                    <a:latin typeface="Cambria Math" panose="02040503050406030204" pitchFamily="18" charset="0"/>
                                    <a:ea typeface="MingLiU_HKSCS-ExtB" panose="02020500000000000000" pitchFamily="18" charset="-120"/>
                                  </a:rPr>
                                </m:ctrlPr>
                              </m:radPr>
                              <m:deg/>
                              <m:e>
                                <m:r>
                                  <a:rPr lang="en-US" altLang="en-US" sz="2000" b="0" i="1" smtClean="0">
                                    <a:latin typeface="Cambria Math" panose="02040503050406030204" pitchFamily="18" charset="0"/>
                                    <a:ea typeface="MingLiU_HKSCS-ExtB" panose="02020500000000000000" pitchFamily="18" charset="-120"/>
                                  </a:rPr>
                                  <m:t>1+</m:t>
                                </m:r>
                                <m:sSup>
                                  <m:sSupPr>
                                    <m:ctrlPr>
                                      <a:rPr lang="en-US" altLang="en-US" sz="2000" b="0" i="1" smtClean="0">
                                        <a:latin typeface="Cambria Math" panose="02040503050406030204" pitchFamily="18" charset="0"/>
                                        <a:ea typeface="MingLiU_HKSCS-ExtB" panose="02020500000000000000" pitchFamily="18" charset="-120"/>
                                      </a:rPr>
                                    </m:ctrlPr>
                                  </m:sSupPr>
                                  <m:e>
                                    <m:r>
                                      <a:rPr lang="en-US" altLang="en-US" sz="2000" b="0" i="1" smtClean="0">
                                        <a:latin typeface="Cambria Math" panose="02040503050406030204" pitchFamily="18" charset="0"/>
                                        <a:ea typeface="MingLiU_HKSCS-ExtB" panose="02020500000000000000" pitchFamily="18" charset="-120"/>
                                      </a:rPr>
                                      <m:t>𝑦</m:t>
                                    </m:r>
                                  </m:e>
                                  <m:sup>
                                    <m:r>
                                      <a:rPr lang="en-US" altLang="en-US" sz="2000" b="0" i="1" smtClean="0">
                                        <a:latin typeface="Cambria Math" panose="02040503050406030204" pitchFamily="18" charset="0"/>
                                        <a:ea typeface="MingLiU_HKSCS-ExtB" panose="02020500000000000000" pitchFamily="18" charset="-120"/>
                                      </a:rPr>
                                      <m:t>′2</m:t>
                                    </m:r>
                                  </m:sup>
                                </m:sSup>
                              </m:e>
                            </m:rad>
                          </m:den>
                        </m:f>
                      </m:e>
                    </m:d>
                    <m:r>
                      <a:rPr lang="en-US" altLang="en-US" sz="2000" b="0" i="1" smtClean="0">
                        <a:latin typeface="Cambria Math" panose="02040503050406030204" pitchFamily="18" charset="0"/>
                        <a:ea typeface="MingLiU_HKSCS-ExtB" panose="02020500000000000000" pitchFamily="18" charset="-120"/>
                      </a:rPr>
                      <m:t>=0</m:t>
                    </m:r>
                  </m:oMath>
                </a14:m>
                <a:r>
                  <a:rPr lang="en-US" altLang="en-US" sz="2000" dirty="0">
                    <a:ea typeface="MingLiU_HKSCS-ExtB" panose="02020500000000000000" pitchFamily="18" charset="-120"/>
                  </a:rPr>
                  <a:t>, </a:t>
                </a:r>
              </a:p>
              <a:p>
                <a:pPr marL="457200" lvl="1" indent="0">
                  <a:buNone/>
                </a:pPr>
                <a14:m>
                  <m:oMath xmlns:m="http://schemas.openxmlformats.org/officeDocument/2006/math">
                    <m:r>
                      <a:rPr lang="en-US" altLang="en-US" sz="2000" i="1" smtClean="0">
                        <a:latin typeface="Cambria Math" panose="02040503050406030204" pitchFamily="18" charset="0"/>
                        <a:ea typeface="Cambria Math" panose="02040503050406030204" pitchFamily="18" charset="0"/>
                      </a:rPr>
                      <m:t>∴</m:t>
                    </m:r>
                    <m:f>
                      <m:fPr>
                        <m:ctrlPr>
                          <a:rPr lang="en-US" altLang="en-US" sz="2000" i="1" smtClean="0">
                            <a:latin typeface="Cambria Math" panose="02040503050406030204" pitchFamily="18" charset="0"/>
                            <a:ea typeface="MingLiU_HKSCS-ExtB" panose="02020500000000000000" pitchFamily="18" charset="-120"/>
                          </a:rPr>
                        </m:ctrlPr>
                      </m:fPr>
                      <m:num>
                        <m:sSup>
                          <m:sSupPr>
                            <m:ctrlPr>
                              <a:rPr lang="en-US" altLang="en-US" sz="2000" i="1" smtClean="0">
                                <a:latin typeface="Cambria Math" panose="02040503050406030204" pitchFamily="18" charset="0"/>
                                <a:ea typeface="MingLiU_HKSCS-ExtB" panose="02020500000000000000" pitchFamily="18" charset="-120"/>
                              </a:rPr>
                            </m:ctrlPr>
                          </m:sSupPr>
                          <m:e>
                            <m:r>
                              <a:rPr lang="en-US" altLang="en-US" sz="2000" b="0" i="1" smtClean="0">
                                <a:latin typeface="Cambria Math" panose="02040503050406030204" pitchFamily="18" charset="0"/>
                                <a:ea typeface="MingLiU_HKSCS-ExtB" panose="02020500000000000000" pitchFamily="18" charset="-120"/>
                              </a:rPr>
                              <m:t>𝑦</m:t>
                            </m:r>
                          </m:e>
                          <m:sup>
                            <m:r>
                              <a:rPr lang="en-US" altLang="en-US" sz="2000" b="0" i="1" smtClean="0">
                                <a:latin typeface="Cambria Math" panose="02040503050406030204" pitchFamily="18" charset="0"/>
                                <a:ea typeface="MingLiU_HKSCS-ExtB" panose="02020500000000000000" pitchFamily="18" charset="-120"/>
                              </a:rPr>
                              <m:t>′</m:t>
                            </m:r>
                          </m:sup>
                        </m:sSup>
                      </m:num>
                      <m:den>
                        <m:rad>
                          <m:radPr>
                            <m:degHide m:val="on"/>
                            <m:ctrlPr>
                              <a:rPr lang="en-US" altLang="en-US" sz="2000" i="1" smtClean="0">
                                <a:latin typeface="Cambria Math" panose="02040503050406030204" pitchFamily="18" charset="0"/>
                                <a:ea typeface="MingLiU_HKSCS-ExtB" panose="02020500000000000000" pitchFamily="18" charset="-120"/>
                              </a:rPr>
                            </m:ctrlPr>
                          </m:radPr>
                          <m:deg/>
                          <m:e>
                            <m:r>
                              <a:rPr lang="en-US" altLang="en-US" sz="2000" b="0" i="1" smtClean="0">
                                <a:latin typeface="Cambria Math" panose="02040503050406030204" pitchFamily="18" charset="0"/>
                                <a:ea typeface="MingLiU_HKSCS-ExtB" panose="02020500000000000000" pitchFamily="18" charset="-120"/>
                              </a:rPr>
                              <m:t>1+</m:t>
                            </m:r>
                            <m:sSup>
                              <m:sSupPr>
                                <m:ctrlPr>
                                  <a:rPr lang="en-US" altLang="en-US" sz="2000" b="0" i="1" smtClean="0">
                                    <a:latin typeface="Cambria Math" panose="02040503050406030204" pitchFamily="18" charset="0"/>
                                    <a:ea typeface="MingLiU_HKSCS-ExtB" panose="02020500000000000000" pitchFamily="18" charset="-120"/>
                                  </a:rPr>
                                </m:ctrlPr>
                              </m:sSupPr>
                              <m:e>
                                <m:r>
                                  <a:rPr lang="en-US" altLang="en-US" sz="2000" b="0" i="1" smtClean="0">
                                    <a:latin typeface="Cambria Math" panose="02040503050406030204" pitchFamily="18" charset="0"/>
                                    <a:ea typeface="MingLiU_HKSCS-ExtB" panose="02020500000000000000" pitchFamily="18" charset="-120"/>
                                  </a:rPr>
                                  <m:t>𝑦</m:t>
                                </m:r>
                              </m:e>
                              <m:sup>
                                <m:r>
                                  <a:rPr lang="en-US" altLang="en-US" sz="2000" b="0" i="1" smtClean="0">
                                    <a:latin typeface="Cambria Math" panose="02040503050406030204" pitchFamily="18" charset="0"/>
                                    <a:ea typeface="MingLiU_HKSCS-ExtB" panose="02020500000000000000" pitchFamily="18" charset="-120"/>
                                  </a:rPr>
                                  <m:t>′2</m:t>
                                </m:r>
                              </m:sup>
                            </m:sSup>
                          </m:e>
                        </m:rad>
                      </m:den>
                    </m:f>
                    <m:r>
                      <a:rPr lang="en-US" altLang="en-US" sz="2000" b="0" i="1" smtClean="0">
                        <a:latin typeface="Cambria Math" panose="02040503050406030204" pitchFamily="18" charset="0"/>
                        <a:ea typeface="MingLiU_HKSCS-ExtB" panose="02020500000000000000" pitchFamily="18" charset="-120"/>
                      </a:rPr>
                      <m:t>=</m:t>
                    </m:r>
                    <m:r>
                      <a:rPr lang="en-US" altLang="en-US" sz="2000" b="0" i="1" smtClean="0">
                        <a:latin typeface="Cambria Math" panose="02040503050406030204" pitchFamily="18" charset="0"/>
                        <a:ea typeface="MingLiU_HKSCS-ExtB" panose="02020500000000000000" pitchFamily="18" charset="-120"/>
                      </a:rPr>
                      <m:t>𝑐</m:t>
                    </m:r>
                    <m:r>
                      <a:rPr lang="en-US" altLang="en-US" sz="2000" b="0" i="1" smtClean="0">
                        <a:latin typeface="Cambria Math" panose="02040503050406030204" pitchFamily="18" charset="0"/>
                        <a:ea typeface="MingLiU_HKSCS-ExtB" panose="02020500000000000000" pitchFamily="18" charset="-120"/>
                      </a:rPr>
                      <m:t>     ⇒</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𝑦</m:t>
                        </m:r>
                      </m:e>
                      <m:sup>
                        <m:r>
                          <a:rPr lang="en-US" altLang="en-US" sz="2000" b="0" i="1" smtClean="0">
                            <a:latin typeface="Cambria Math" panose="02040503050406030204" pitchFamily="18" charset="0"/>
                            <a:ea typeface="Cambria Math" panose="02040503050406030204" pitchFamily="18" charset="0"/>
                          </a:rPr>
                          <m:t>′2</m:t>
                        </m:r>
                      </m:sup>
                    </m:sSup>
                    <m:r>
                      <a:rPr lang="en-US" altLang="en-US" sz="2000" b="0" i="1" smtClean="0">
                        <a:latin typeface="Cambria Math" panose="02040503050406030204" pitchFamily="18" charset="0"/>
                        <a:ea typeface="Cambria Math" panose="02040503050406030204" pitchFamily="18" charset="0"/>
                      </a:rPr>
                      <m:t>=</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d>
                      <m:dPr>
                        <m:ctrlPr>
                          <a:rPr lang="en-US" altLang="en-US" sz="2000" b="0" i="1" smtClean="0">
                            <a:latin typeface="Cambria Math" panose="02040503050406030204" pitchFamily="18" charset="0"/>
                            <a:ea typeface="Cambria Math" panose="02040503050406030204" pitchFamily="18" charset="0"/>
                          </a:rPr>
                        </m:ctrlPr>
                      </m:dPr>
                      <m:e>
                        <m:r>
                          <a:rPr lang="en-US" altLang="en-US" sz="2000" b="0" i="1" smtClean="0">
                            <a:latin typeface="Cambria Math" panose="02040503050406030204" pitchFamily="18" charset="0"/>
                            <a:ea typeface="Cambria Math" panose="02040503050406030204" pitchFamily="18" charset="0"/>
                          </a:rPr>
                          <m:t>1+</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𝑦</m:t>
                            </m:r>
                          </m:e>
                          <m:sup>
                            <m:r>
                              <a:rPr lang="en-US" altLang="en-US" sz="2000" b="0" i="1" smtClean="0">
                                <a:latin typeface="Cambria Math" panose="02040503050406030204" pitchFamily="18" charset="0"/>
                                <a:ea typeface="Cambria Math" panose="02040503050406030204" pitchFamily="18" charset="0"/>
                              </a:rPr>
                              <m:t>′2</m:t>
                            </m:r>
                          </m:sup>
                        </m:sSup>
                      </m:e>
                    </m:d>
                  </m:oMath>
                </a14:m>
                <a:r>
                  <a:rPr lang="en-US" altLang="en-US" sz="2000" dirty="0">
                    <a:ea typeface="MingLiU_HKSCS-ExtB" panose="02020500000000000000" pitchFamily="18" charset="-120"/>
                  </a:rPr>
                  <a:t> </a:t>
                </a:r>
              </a:p>
              <a:p>
                <a:pPr marL="457200" lvl="1" indent="0">
                  <a:buNone/>
                </a:pPr>
                <a14:m>
                  <m:oMath xmlns:m="http://schemas.openxmlformats.org/officeDocument/2006/math">
                    <m:r>
                      <a:rPr lang="en-US" altLang="en-US" sz="2000" i="1" smtClean="0">
                        <a:latin typeface="Cambria Math" panose="02040503050406030204" pitchFamily="18" charset="0"/>
                        <a:ea typeface="Cambria Math" panose="02040503050406030204" pitchFamily="18" charset="0"/>
                      </a:rPr>
                      <m:t>∴</m:t>
                    </m:r>
                    <m:sSup>
                      <m:sSupPr>
                        <m:ctrlPr>
                          <a:rPr lang="en-US" altLang="en-US" sz="200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𝑦</m:t>
                        </m:r>
                      </m:e>
                      <m:sup>
                        <m:r>
                          <a:rPr lang="en-US" altLang="en-US" sz="2000" b="0" i="1" smtClean="0">
                            <a:latin typeface="Cambria Math" panose="02040503050406030204" pitchFamily="18" charset="0"/>
                            <a:ea typeface="Cambria Math" panose="02040503050406030204" pitchFamily="18" charset="0"/>
                          </a:rPr>
                          <m:t>′2</m:t>
                        </m:r>
                      </m:sup>
                    </m:sSup>
                    <m:d>
                      <m:dPr>
                        <m:ctrlPr>
                          <a:rPr lang="en-US" altLang="en-US" sz="2000" i="1" smtClean="0">
                            <a:latin typeface="Cambria Math" panose="02040503050406030204" pitchFamily="18" charset="0"/>
                            <a:ea typeface="Cambria Math" panose="02040503050406030204" pitchFamily="18" charset="0"/>
                          </a:rPr>
                        </m:ctrlPr>
                      </m:dPr>
                      <m:e>
                        <m:r>
                          <a:rPr lang="en-US" altLang="en-US" sz="2000" b="0" i="1" smtClean="0">
                            <a:latin typeface="Cambria Math" panose="02040503050406030204" pitchFamily="18" charset="0"/>
                            <a:ea typeface="Cambria Math" panose="02040503050406030204" pitchFamily="18" charset="0"/>
                          </a:rPr>
                          <m:t>1−</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e>
                    </m:d>
                    <m:r>
                      <a:rPr lang="en-US" altLang="en-US" sz="2000" b="0" i="1" smtClean="0">
                        <a:latin typeface="Cambria Math" panose="02040503050406030204" pitchFamily="18" charset="0"/>
                        <a:ea typeface="Cambria Math" panose="02040503050406030204" pitchFamily="18" charset="0"/>
                      </a:rPr>
                      <m:t>=</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r>
                      <a:rPr lang="en-US" altLang="en-US" sz="2000" b="0" i="1" smtClean="0">
                        <a:latin typeface="Cambria Math" panose="02040503050406030204" pitchFamily="18" charset="0"/>
                        <a:ea typeface="Cambria Math" panose="02040503050406030204" pitchFamily="18" charset="0"/>
                      </a:rPr>
                      <m:t>    ⟹</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𝑦</m:t>
                        </m:r>
                      </m:e>
                      <m:sup>
                        <m:r>
                          <a:rPr lang="en-US" altLang="en-US" sz="2000" b="0" i="1" smtClean="0">
                            <a:latin typeface="Cambria Math" panose="02040503050406030204" pitchFamily="18" charset="0"/>
                            <a:ea typeface="Cambria Math" panose="02040503050406030204" pitchFamily="18" charset="0"/>
                          </a:rPr>
                          <m:t>′2</m:t>
                        </m:r>
                      </m:sup>
                    </m:sSup>
                    <m:r>
                      <a:rPr lang="en-US" altLang="en-US" sz="2000" b="0" i="1" smtClean="0">
                        <a:latin typeface="Cambria Math" panose="02040503050406030204" pitchFamily="18" charset="0"/>
                        <a:ea typeface="Cambria Math" panose="02040503050406030204" pitchFamily="18" charset="0"/>
                      </a:rPr>
                      <m:t>=</m:t>
                    </m:r>
                    <m:f>
                      <m:fPr>
                        <m:ctrlPr>
                          <a:rPr lang="en-US" altLang="en-US" sz="2000" b="0" i="1" smtClean="0">
                            <a:latin typeface="Cambria Math" panose="02040503050406030204" pitchFamily="18" charset="0"/>
                            <a:ea typeface="Cambria Math" panose="02040503050406030204" pitchFamily="18" charset="0"/>
                          </a:rPr>
                        </m:ctrlPr>
                      </m:fPr>
                      <m:num>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num>
                      <m:den>
                        <m:r>
                          <a:rPr lang="en-US" altLang="en-US" sz="2000" b="0" i="1" smtClean="0">
                            <a:latin typeface="Cambria Math" panose="02040503050406030204" pitchFamily="18" charset="0"/>
                            <a:ea typeface="Cambria Math" panose="02040503050406030204" pitchFamily="18" charset="0"/>
                          </a:rPr>
                          <m:t>1−</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den>
                    </m:f>
                    <m:r>
                      <a:rPr lang="en-US" altLang="en-US" sz="2000" b="0" i="1" smtClean="0">
                        <a:latin typeface="Cambria Math" panose="02040503050406030204" pitchFamily="18" charset="0"/>
                        <a:ea typeface="Cambria Math" panose="02040503050406030204" pitchFamily="18" charset="0"/>
                      </a:rPr>
                      <m:t>,     </m:t>
                    </m:r>
                    <m:r>
                      <a:rPr lang="en-US" altLang="en-US" sz="2000" b="0" i="1" smtClean="0">
                        <a:latin typeface="Cambria Math" panose="02040503050406030204" pitchFamily="18" charset="0"/>
                        <a:ea typeface="Cambria Math" panose="02040503050406030204" pitchFamily="18" charset="0"/>
                      </a:rPr>
                      <m:t>𝑙𝑒𝑡</m:t>
                    </m:r>
                    <m:r>
                      <a:rPr lang="en-US" altLang="en-US" sz="2000" b="0" i="1" smtClean="0">
                        <a:latin typeface="Cambria Math" panose="02040503050406030204" pitchFamily="18" charset="0"/>
                        <a:ea typeface="Cambria Math" panose="02040503050406030204" pitchFamily="18" charset="0"/>
                      </a:rPr>
                      <m:t>  </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𝑎</m:t>
                        </m:r>
                      </m:e>
                      <m:sup>
                        <m:r>
                          <a:rPr lang="en-US" altLang="en-US" sz="2000" b="0" i="1" smtClean="0">
                            <a:latin typeface="Cambria Math" panose="02040503050406030204" pitchFamily="18" charset="0"/>
                            <a:ea typeface="Cambria Math" panose="02040503050406030204" pitchFamily="18" charset="0"/>
                          </a:rPr>
                          <m:t>2</m:t>
                        </m:r>
                      </m:sup>
                    </m:sSup>
                    <m:r>
                      <a:rPr lang="en-US" altLang="en-US" sz="2000" b="0" i="1" smtClean="0">
                        <a:latin typeface="Cambria Math" panose="02040503050406030204" pitchFamily="18" charset="0"/>
                        <a:ea typeface="Cambria Math" panose="02040503050406030204" pitchFamily="18" charset="0"/>
                      </a:rPr>
                      <m:t>=</m:t>
                    </m:r>
                    <m:f>
                      <m:fPr>
                        <m:ctrlPr>
                          <a:rPr lang="en-US" altLang="en-US" sz="2000" b="0" i="1" smtClean="0">
                            <a:latin typeface="Cambria Math" panose="02040503050406030204" pitchFamily="18" charset="0"/>
                            <a:ea typeface="Cambria Math" panose="02040503050406030204" pitchFamily="18" charset="0"/>
                          </a:rPr>
                        </m:ctrlPr>
                      </m:fPr>
                      <m:num>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num>
                      <m:den>
                        <m:r>
                          <a:rPr lang="en-US" altLang="en-US" sz="2000" b="0" i="1" smtClean="0">
                            <a:latin typeface="Cambria Math" panose="02040503050406030204" pitchFamily="18" charset="0"/>
                            <a:ea typeface="Cambria Math" panose="02040503050406030204" pitchFamily="18" charset="0"/>
                          </a:rPr>
                          <m:t>1−</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den>
                    </m:f>
                    <m:r>
                      <a:rPr lang="en-US" altLang="en-US" sz="2000" b="0" i="1" smtClean="0">
                        <a:latin typeface="Cambria Math" panose="02040503050406030204" pitchFamily="18" charset="0"/>
                        <a:ea typeface="Cambria Math" panose="02040503050406030204" pitchFamily="18" charset="0"/>
                      </a:rPr>
                      <m:t> </m:t>
                    </m:r>
                  </m:oMath>
                </a14:m>
                <a:r>
                  <a:rPr lang="en-US" altLang="en-US" sz="2000" dirty="0">
                    <a:ea typeface="MingLiU_HKSCS-ExtB" panose="02020500000000000000" pitchFamily="18" charset="-120"/>
                  </a:rPr>
                  <a:t> </a:t>
                </a:r>
              </a:p>
              <a:p>
                <a:pPr marL="457200" lvl="1" indent="0">
                  <a:buNone/>
                </a:pPr>
                <a14:m>
                  <m:oMath xmlns:m="http://schemas.openxmlformats.org/officeDocument/2006/math">
                    <m:r>
                      <a:rPr lang="en-US" altLang="en-US" sz="2000" i="1" smtClean="0">
                        <a:latin typeface="Cambria Math" panose="02040503050406030204" pitchFamily="18" charset="0"/>
                        <a:ea typeface="Cambria Math" panose="02040503050406030204" pitchFamily="18" charset="0"/>
                      </a:rPr>
                      <m:t>∴</m:t>
                    </m:r>
                    <m:r>
                      <a:rPr lang="en-US" altLang="en-US" sz="2000" b="0" i="1" smtClean="0">
                        <a:latin typeface="Cambria Math" panose="02040503050406030204" pitchFamily="18" charset="0"/>
                        <a:ea typeface="Cambria Math" panose="02040503050406030204" pitchFamily="18" charset="0"/>
                      </a:rPr>
                      <m:t> </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𝑦</m:t>
                        </m:r>
                      </m:e>
                      <m:sup>
                        <m:r>
                          <a:rPr lang="en-US" altLang="en-US" sz="2000" b="0" i="1" smtClean="0">
                            <a:latin typeface="Cambria Math" panose="02040503050406030204" pitchFamily="18" charset="0"/>
                            <a:ea typeface="Cambria Math" panose="02040503050406030204" pitchFamily="18" charset="0"/>
                          </a:rPr>
                          <m:t>′2</m:t>
                        </m:r>
                      </m:sup>
                    </m:sSup>
                    <m:r>
                      <a:rPr lang="en-US" altLang="en-US" sz="2000" b="0" i="1" smtClean="0">
                        <a:latin typeface="Cambria Math" panose="02040503050406030204" pitchFamily="18" charset="0"/>
                        <a:ea typeface="Cambria Math" panose="02040503050406030204" pitchFamily="18" charset="0"/>
                      </a:rPr>
                      <m:t>=</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𝑐</m:t>
                        </m:r>
                      </m:e>
                      <m:sup>
                        <m:r>
                          <a:rPr lang="en-US" altLang="en-US" sz="2000" b="0" i="1" smtClean="0">
                            <a:latin typeface="Cambria Math" panose="02040503050406030204" pitchFamily="18" charset="0"/>
                            <a:ea typeface="Cambria Math" panose="02040503050406030204" pitchFamily="18" charset="0"/>
                          </a:rPr>
                          <m:t>2</m:t>
                        </m:r>
                      </m:sup>
                    </m:sSup>
                    <m:r>
                      <a:rPr lang="en-US" altLang="en-US" sz="2000" b="0" i="1" smtClean="0">
                        <a:latin typeface="Cambria Math" panose="02040503050406030204" pitchFamily="18" charset="0"/>
                        <a:ea typeface="Cambria Math" panose="02040503050406030204" pitchFamily="18" charset="0"/>
                      </a:rPr>
                      <m:t>                   ⇒</m:t>
                    </m:r>
                    <m:sSup>
                      <m:sSupPr>
                        <m:ctrlPr>
                          <a:rPr lang="en-US" altLang="en-US" sz="2000" b="0" i="1" smtClean="0">
                            <a:latin typeface="Cambria Math" panose="02040503050406030204" pitchFamily="18" charset="0"/>
                            <a:ea typeface="Cambria Math" panose="02040503050406030204" pitchFamily="18" charset="0"/>
                          </a:rPr>
                        </m:ctrlPr>
                      </m:sSupPr>
                      <m:e>
                        <m:r>
                          <a:rPr lang="en-US" altLang="en-US" sz="2000" b="0" i="1" smtClean="0">
                            <a:latin typeface="Cambria Math" panose="02040503050406030204" pitchFamily="18" charset="0"/>
                            <a:ea typeface="Cambria Math" panose="02040503050406030204" pitchFamily="18" charset="0"/>
                          </a:rPr>
                          <m:t>𝑦</m:t>
                        </m:r>
                      </m:e>
                      <m:sup>
                        <m:r>
                          <a:rPr lang="en-US" altLang="en-US" sz="2000" b="0" i="1" smtClean="0">
                            <a:latin typeface="Cambria Math" panose="02040503050406030204" pitchFamily="18" charset="0"/>
                            <a:ea typeface="Cambria Math" panose="02040503050406030204" pitchFamily="18" charset="0"/>
                          </a:rPr>
                          <m:t>′</m:t>
                        </m:r>
                      </m:sup>
                    </m:sSup>
                    <m:r>
                      <a:rPr lang="en-US" altLang="en-US" sz="2000" b="0" i="1" smtClean="0">
                        <a:latin typeface="Cambria Math" panose="02040503050406030204" pitchFamily="18" charset="0"/>
                        <a:ea typeface="Cambria Math" panose="02040503050406030204" pitchFamily="18" charset="0"/>
                      </a:rPr>
                      <m:t>=±</m:t>
                    </m:r>
                    <m:r>
                      <a:rPr lang="en-US" altLang="en-US" sz="2000" b="0" i="1" smtClean="0">
                        <a:latin typeface="Cambria Math" panose="02040503050406030204" pitchFamily="18" charset="0"/>
                        <a:ea typeface="Cambria Math" panose="02040503050406030204" pitchFamily="18" charset="0"/>
                      </a:rPr>
                      <m:t>𝑐</m:t>
                    </m:r>
                    <m:r>
                      <a:rPr lang="en-US" altLang="en-US" sz="2000" b="0" i="1" smtClean="0">
                        <a:latin typeface="Cambria Math" panose="02040503050406030204" pitchFamily="18" charset="0"/>
                        <a:ea typeface="Cambria Math" panose="02040503050406030204" pitchFamily="18" charset="0"/>
                      </a:rPr>
                      <m:t>            ⟹</m:t>
                    </m:r>
                    <m:f>
                      <m:fPr>
                        <m:ctrlPr>
                          <a:rPr lang="en-US" altLang="en-US" sz="2000" b="0" i="1" smtClean="0">
                            <a:latin typeface="Cambria Math" panose="02040503050406030204" pitchFamily="18" charset="0"/>
                            <a:ea typeface="Cambria Math" panose="02040503050406030204" pitchFamily="18" charset="0"/>
                          </a:rPr>
                        </m:ctrlPr>
                      </m:fPr>
                      <m:num>
                        <m:r>
                          <a:rPr lang="en-US" altLang="en-US" sz="2000" b="0" i="1" smtClean="0">
                            <a:latin typeface="Cambria Math" panose="02040503050406030204" pitchFamily="18" charset="0"/>
                            <a:ea typeface="Cambria Math" panose="02040503050406030204" pitchFamily="18" charset="0"/>
                          </a:rPr>
                          <m:t>𝑑𝑦</m:t>
                        </m:r>
                      </m:num>
                      <m:den>
                        <m:r>
                          <a:rPr lang="en-US" altLang="en-US" sz="2000" b="0" i="1" smtClean="0">
                            <a:latin typeface="Cambria Math" panose="02040503050406030204" pitchFamily="18" charset="0"/>
                            <a:ea typeface="Cambria Math" panose="02040503050406030204" pitchFamily="18" charset="0"/>
                          </a:rPr>
                          <m:t>𝑑𝑥</m:t>
                        </m:r>
                      </m:den>
                    </m:f>
                    <m:r>
                      <a:rPr lang="en-US" altLang="en-US" sz="2000" b="0" i="1" smtClean="0">
                        <a:latin typeface="Cambria Math" panose="02040503050406030204" pitchFamily="18" charset="0"/>
                        <a:ea typeface="Cambria Math" panose="02040503050406030204" pitchFamily="18" charset="0"/>
                      </a:rPr>
                      <m:t>=±</m:t>
                    </m:r>
                    <m:r>
                      <a:rPr lang="en-US" altLang="en-US" sz="2000" b="0" i="1" smtClean="0">
                        <a:latin typeface="Cambria Math" panose="02040503050406030204" pitchFamily="18" charset="0"/>
                        <a:ea typeface="Cambria Math" panose="02040503050406030204" pitchFamily="18" charset="0"/>
                      </a:rPr>
                      <m:t>𝑐</m:t>
                    </m:r>
                  </m:oMath>
                </a14:m>
                <a:r>
                  <a:rPr lang="en-US" altLang="en-US" sz="2000" b="0" dirty="0">
                    <a:ea typeface="Cambria Math" panose="02040503050406030204" pitchFamily="18" charset="0"/>
                  </a:rPr>
                  <a:t> </a:t>
                </a:r>
              </a:p>
              <a:p>
                <a:pPr marL="457200" lvl="1" indent="0">
                  <a:buNone/>
                </a:pPr>
                <a:r>
                  <a:rPr lang="en-US" altLang="en-US" sz="2000" dirty="0">
                    <a:ea typeface="MingLiU_HKSCS-ExtB" panose="02020500000000000000" pitchFamily="18" charset="-120"/>
                  </a:rPr>
                  <a:t>By taking integral on both sides will lead us to the line equation</a:t>
                </a:r>
              </a:p>
              <a:p>
                <a:pPr marL="457200" lvl="1" indent="0">
                  <a:buNone/>
                </a:pPr>
                <a14:m>
                  <m:oMathPara xmlns:m="http://schemas.openxmlformats.org/officeDocument/2006/math">
                    <m:oMathParaPr>
                      <m:jc m:val="centerGroup"/>
                    </m:oMathParaPr>
                    <m:oMath xmlns:m="http://schemas.openxmlformats.org/officeDocument/2006/math">
                      <m:r>
                        <a:rPr lang="en-US" altLang="en-US" b="0" i="1" smtClean="0">
                          <a:solidFill>
                            <a:srgbClr val="7A0019"/>
                          </a:solidFill>
                          <a:latin typeface="Cambria Math" panose="02040503050406030204" pitchFamily="18" charset="0"/>
                          <a:ea typeface="Cambria Math" panose="02040503050406030204" pitchFamily="18" charset="0"/>
                        </a:rPr>
                        <m:t>𝑦</m:t>
                      </m:r>
                      <m:r>
                        <a:rPr lang="en-US" altLang="en-US" b="0" i="1" smtClean="0">
                          <a:solidFill>
                            <a:srgbClr val="7A0019"/>
                          </a:solidFill>
                          <a:latin typeface="Cambria Math" panose="02040503050406030204" pitchFamily="18" charset="0"/>
                          <a:ea typeface="Cambria Math" panose="02040503050406030204" pitchFamily="18" charset="0"/>
                        </a:rPr>
                        <m:t>=</m:t>
                      </m:r>
                      <m:r>
                        <a:rPr lang="en-US" altLang="en-US" b="0" i="1" smtClean="0">
                          <a:solidFill>
                            <a:srgbClr val="7A0019"/>
                          </a:solidFill>
                          <a:latin typeface="Cambria Math" panose="02040503050406030204" pitchFamily="18" charset="0"/>
                          <a:ea typeface="Cambria Math" panose="02040503050406030204" pitchFamily="18" charset="0"/>
                        </a:rPr>
                        <m:t>𝑐𝑥</m:t>
                      </m:r>
                      <m:r>
                        <a:rPr lang="en-US" altLang="en-US" b="0" i="1" smtClean="0">
                          <a:solidFill>
                            <a:srgbClr val="7A0019"/>
                          </a:solidFill>
                          <a:latin typeface="Cambria Math" panose="02040503050406030204" pitchFamily="18" charset="0"/>
                          <a:ea typeface="Cambria Math" panose="02040503050406030204" pitchFamily="18" charset="0"/>
                        </a:rPr>
                        <m:t>+</m:t>
                      </m:r>
                      <m:r>
                        <a:rPr lang="en-US" altLang="en-US" b="0" i="1" smtClean="0">
                          <a:solidFill>
                            <a:srgbClr val="7A0019"/>
                          </a:solidFill>
                          <a:latin typeface="Cambria Math" panose="02040503050406030204" pitchFamily="18" charset="0"/>
                          <a:ea typeface="Cambria Math" panose="02040503050406030204" pitchFamily="18" charset="0"/>
                        </a:rPr>
                        <m:t>𝑏</m:t>
                      </m:r>
                    </m:oMath>
                  </m:oMathPara>
                </a14:m>
                <a:endParaRPr lang="en-US" altLang="en-US" dirty="0">
                  <a:solidFill>
                    <a:srgbClr val="7A0019"/>
                  </a:solidFill>
                  <a:ea typeface="MingLiU_HKSCS-ExtB" panose="02020500000000000000" pitchFamily="18" charset="-120"/>
                </a:endParaRPr>
              </a:p>
              <a:p>
                <a:pPr marL="457200" lvl="1" indent="0">
                  <a:buNone/>
                </a:pPr>
                <a:endParaRPr lang="en-US" altLang="en-US" sz="2000" dirty="0">
                  <a:ea typeface="MingLiU_HKSCS-ExtB" panose="02020500000000000000" pitchFamily="18" charset="-120"/>
                </a:endParaRPr>
              </a:p>
              <a:p>
                <a:pPr marL="457200" lvl="1" indent="0">
                  <a:buNone/>
                </a:pPr>
                <a:endParaRPr lang="en-US" altLang="en-US" sz="2000" dirty="0">
                  <a:ea typeface="MingLiU_HKSCS-ExtB" panose="02020500000000000000" pitchFamily="18" charset="-120"/>
                </a:endParaRPr>
              </a:p>
              <a:p>
                <a:pPr marL="457200" lvl="1" indent="0">
                  <a:buNone/>
                </a:pPr>
                <a:endParaRPr lang="en-US" altLang="en-US" sz="2000" dirty="0">
                  <a:ea typeface="MingLiU_HKSCS-ExtB" panose="02020500000000000000" pitchFamily="18" charset="-120"/>
                </a:endParaRPr>
              </a:p>
            </p:txBody>
          </p:sp>
        </mc:Choice>
        <mc:Fallback xmlns="">
          <p:sp>
            <p:nvSpPr>
              <p:cNvPr id="13" name="Rectangle 3">
                <a:extLst>
                  <a:ext uri="{FF2B5EF4-FFF2-40B4-BE49-F238E27FC236}">
                    <a16:creationId xmlns:a16="http://schemas.microsoft.com/office/drawing/2014/main" id="{172EA3EF-9080-4F40-8246-B611BA2FB774}"/>
                  </a:ext>
                </a:extLst>
              </p:cNvPr>
              <p:cNvSpPr txBox="1">
                <a:spLocks noRot="1" noChangeAspect="1" noMove="1" noResize="1" noEditPoints="1" noAdjustHandles="1" noChangeArrowheads="1" noChangeShapeType="1" noTextEdit="1"/>
              </p:cNvSpPr>
              <p:nvPr/>
            </p:nvSpPr>
            <p:spPr bwMode="auto">
              <a:xfrm>
                <a:off x="209107" y="1420286"/>
                <a:ext cx="8505566" cy="5181600"/>
              </a:xfrm>
              <a:prstGeom prst="rect">
                <a:avLst/>
              </a:prstGeom>
              <a:blipFill>
                <a:blip r:embed="rId4"/>
                <a:stretch>
                  <a:fillRect l="-931" t="-824"/>
                </a:stretch>
              </a:blip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pic>
        <p:nvPicPr>
          <p:cNvPr id="8" name="Picture 7">
            <a:extLst>
              <a:ext uri="{FF2B5EF4-FFF2-40B4-BE49-F238E27FC236}">
                <a16:creationId xmlns:a16="http://schemas.microsoft.com/office/drawing/2014/main" id="{57922DF1-F8EF-4AEC-B8B6-567ACCB515B4}"/>
              </a:ext>
            </a:extLst>
          </p:cNvPr>
          <p:cNvPicPr>
            <a:picLocks noChangeAspect="1"/>
          </p:cNvPicPr>
          <p:nvPr/>
        </p:nvPicPr>
        <p:blipFill>
          <a:blip r:embed="rId5">
            <a:alphaModFix/>
          </a:blip>
          <a:stretch>
            <a:fillRect/>
          </a:stretch>
        </p:blipFill>
        <p:spPr>
          <a:xfrm>
            <a:off x="5235676" y="5311319"/>
            <a:ext cx="2466145" cy="883008"/>
          </a:xfrm>
          <a:prstGeom prst="roundRect">
            <a:avLst>
              <a:gd name="adj" fmla="val 32622"/>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22928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circle(in)">
                                      <p:cBhvr>
                                        <p:cTn id="7" dur="11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circle(in)">
                                      <p:cBhvr>
                                        <p:cTn id="12" dur="11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circle(in)">
                                      <p:cBhvr>
                                        <p:cTn id="17" dur="11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circle(in)">
                                      <p:cBhvr>
                                        <p:cTn id="22" dur="1100"/>
                                        <p:tgtEl>
                                          <p:spTgt spid="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Effect transition="in" filter="circle(in)">
                                      <p:cBhvr>
                                        <p:cTn id="27" dur="1200"/>
                                        <p:tgtEl>
                                          <p:spTgt spid="1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13">
                                            <p:txEl>
                                              <p:pRg st="5" end="5"/>
                                            </p:txEl>
                                          </p:spTgt>
                                        </p:tgtEl>
                                        <p:attrNameLst>
                                          <p:attrName>style.visibility</p:attrName>
                                        </p:attrNameLst>
                                      </p:cBhvr>
                                      <p:to>
                                        <p:strVal val="visible"/>
                                      </p:to>
                                    </p:set>
                                    <p:animEffect transition="in" filter="circle(in)">
                                      <p:cBhvr>
                                        <p:cTn id="32" dur="1100"/>
                                        <p:tgtEl>
                                          <p:spTgt spid="1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13">
                                            <p:txEl>
                                              <p:pRg st="6" end="6"/>
                                            </p:txEl>
                                          </p:spTgt>
                                        </p:tgtEl>
                                        <p:attrNameLst>
                                          <p:attrName>style.visibility</p:attrName>
                                        </p:attrNameLst>
                                      </p:cBhvr>
                                      <p:to>
                                        <p:strVal val="visible"/>
                                      </p:to>
                                    </p:set>
                                    <p:animEffect transition="in" filter="circle(in)">
                                      <p:cBhvr>
                                        <p:cTn id="37" dur="1100"/>
                                        <p:tgtEl>
                                          <p:spTgt spid="1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13">
                                            <p:txEl>
                                              <p:pRg st="7" end="7"/>
                                            </p:txEl>
                                          </p:spTgt>
                                        </p:tgtEl>
                                        <p:attrNameLst>
                                          <p:attrName>style.visibility</p:attrName>
                                        </p:attrNameLst>
                                      </p:cBhvr>
                                      <p:to>
                                        <p:strVal val="visible"/>
                                      </p:to>
                                    </p:set>
                                    <p:animEffect transition="in" filter="circle(in)">
                                      <p:cBhvr>
                                        <p:cTn id="42" dur="12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en-US" altLang="en-US" dirty="0"/>
          </a:p>
        </p:txBody>
      </p:sp>
      <p:sp>
        <p:nvSpPr>
          <p:cNvPr id="6147" name="Rectangle 3"/>
          <p:cNvSpPr>
            <a:spLocks noGrp="1" noChangeArrowheads="1"/>
          </p:cNvSpPr>
          <p:nvPr>
            <p:ph type="body" idx="1"/>
          </p:nvPr>
        </p:nvSpPr>
        <p:spPr/>
        <p:txBody>
          <a:bodyPr/>
          <a:lstStyle/>
          <a:p>
            <a:endParaRPr lang="en-US" altLang="en-US"/>
          </a:p>
        </p:txBody>
      </p:sp>
      <p:pic>
        <p:nvPicPr>
          <p:cNvPr id="6" name="Picture 17" descr="UofM-5_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5" y="0"/>
            <a:ext cx="9155113" cy="6872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28600" y="228600"/>
            <a:ext cx="8686800" cy="882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2pPr>
            <a:lvl3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3pPr>
            <a:lvl4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4pPr>
            <a:lvl5pPr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5pPr>
            <a:lvl6pPr marL="4572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6pPr>
            <a:lvl7pPr marL="9144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7pPr>
            <a:lvl8pPr marL="13716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8pPr>
            <a:lvl9pPr marL="1828800" algn="ctr" rtl="0" eaLnBrk="1" fontAlgn="base" hangingPunct="1">
              <a:spcBef>
                <a:spcPct val="0"/>
              </a:spcBef>
              <a:spcAft>
                <a:spcPct val="0"/>
              </a:spcAft>
              <a:defRPr sz="4400">
                <a:solidFill>
                  <a:srgbClr val="7A0019"/>
                </a:solidFill>
                <a:latin typeface="Arial" panose="020B0604020202020204" pitchFamily="34" charset="0"/>
                <a:ea typeface="ＭＳ Ｐゴシック" panose="020B0600070205080204" pitchFamily="34" charset="-128"/>
              </a:defRPr>
            </a:lvl9pPr>
          </a:lstStyle>
          <a:p>
            <a:r>
              <a:rPr lang="en-US" altLang="en-US" dirty="0"/>
              <a:t>Background</a:t>
            </a:r>
          </a:p>
        </p:txBody>
      </p:sp>
      <p:sp>
        <p:nvSpPr>
          <p:cNvPr id="7" name="Rectangle 3"/>
          <p:cNvSpPr txBox="1">
            <a:spLocks noChangeArrowheads="1"/>
          </p:cNvSpPr>
          <p:nvPr/>
        </p:nvSpPr>
        <p:spPr bwMode="auto">
          <a:xfrm>
            <a:off x="119819" y="1511803"/>
            <a:ext cx="86868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7A0019"/>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7A0019"/>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US" sz="2000" dirty="0"/>
          </a:p>
          <a:p>
            <a:pPr marL="0" indent="0">
              <a:buNone/>
            </a:pPr>
            <a:r>
              <a:rPr lang="en-US" altLang="en-US" dirty="0">
                <a:latin typeface="Arabic Typesetting" panose="03020402040406030203" pitchFamily="66" charset="-78"/>
                <a:cs typeface="Arabic Typesetting" panose="03020402040406030203" pitchFamily="66" charset="-78"/>
              </a:rPr>
              <a:t>		</a:t>
            </a:r>
          </a:p>
          <a:p>
            <a:pPr marL="0" lvl="1" indent="0">
              <a:buNone/>
            </a:pPr>
            <a:endParaRPr lang="en-US" altLang="en-US" dirty="0">
              <a:latin typeface="Arabic Typesetting" panose="03020402040406030203" pitchFamily="66" charset="-78"/>
              <a:cs typeface="Arabic Typesetting" panose="03020402040406030203" pitchFamily="66" charset="-78"/>
            </a:endParaRPr>
          </a:p>
          <a:p>
            <a:pPr marL="0" indent="0">
              <a:buNone/>
            </a:pPr>
            <a:endParaRPr lang="en-US" altLang="en-US" dirty="0">
              <a:latin typeface="Arabic Typesetting" panose="03020402040406030203" pitchFamily="66" charset="-78"/>
              <a:cs typeface="Arabic Typesetting" panose="03020402040406030203" pitchFamily="66" charset="-78"/>
            </a:endParaRPr>
          </a:p>
          <a:p>
            <a:pPr marL="0" indent="0">
              <a:buNone/>
            </a:pPr>
            <a:endParaRPr lang="en-US" altLang="en-US" sz="2800" dirty="0"/>
          </a:p>
        </p:txBody>
      </p:sp>
      <p:grpSp>
        <p:nvGrpSpPr>
          <p:cNvPr id="8" name="Group 7">
            <a:extLst>
              <a:ext uri="{FF2B5EF4-FFF2-40B4-BE49-F238E27FC236}">
                <a16:creationId xmlns:a16="http://schemas.microsoft.com/office/drawing/2014/main" id="{8D4346F5-8D9C-4BBA-8EC2-59B0059D8D35}"/>
              </a:ext>
            </a:extLst>
          </p:cNvPr>
          <p:cNvGrpSpPr/>
          <p:nvPr/>
        </p:nvGrpSpPr>
        <p:grpSpPr>
          <a:xfrm>
            <a:off x="6456373" y="1051077"/>
            <a:ext cx="2319786" cy="1810409"/>
            <a:chOff x="6497218" y="1517168"/>
            <a:chExt cx="2325959" cy="1810409"/>
          </a:xfrm>
        </p:grpSpPr>
        <p:sp>
          <p:nvSpPr>
            <p:cNvPr id="9" name="TextBox 8">
              <a:extLst>
                <a:ext uri="{FF2B5EF4-FFF2-40B4-BE49-F238E27FC236}">
                  <a16:creationId xmlns:a16="http://schemas.microsoft.com/office/drawing/2014/main" id="{AE630302-75E9-4721-8D13-AE73445F815E}"/>
                </a:ext>
              </a:extLst>
            </p:cNvPr>
            <p:cNvSpPr txBox="1"/>
            <p:nvPr/>
          </p:nvSpPr>
          <p:spPr>
            <a:xfrm>
              <a:off x="6497218" y="1517168"/>
              <a:ext cx="2325959" cy="400110"/>
            </a:xfrm>
            <a:prstGeom prst="rect">
              <a:avLst/>
            </a:prstGeom>
            <a:noFill/>
          </p:spPr>
          <p:txBody>
            <a:bodyPr wrap="square" lIns="0" rIns="0" rtlCol="0" anchor="b">
              <a:spAutoFit/>
            </a:bodyPr>
            <a:lstStyle/>
            <a:p>
              <a:r>
                <a:rPr lang="en-US" sz="2000" b="1" noProof="1">
                  <a:solidFill>
                    <a:srgbClr val="C00000"/>
                  </a:solidFill>
                </a:rPr>
                <a:t>JD Pearson</a:t>
              </a:r>
            </a:p>
          </p:txBody>
        </p:sp>
        <p:sp>
          <p:nvSpPr>
            <p:cNvPr id="10" name="TextBox 9">
              <a:extLst>
                <a:ext uri="{FF2B5EF4-FFF2-40B4-BE49-F238E27FC236}">
                  <a16:creationId xmlns:a16="http://schemas.microsoft.com/office/drawing/2014/main" id="{27F98277-4D41-4835-9589-1B4E975A0792}"/>
                </a:ext>
              </a:extLst>
            </p:cNvPr>
            <p:cNvSpPr txBox="1"/>
            <p:nvPr/>
          </p:nvSpPr>
          <p:spPr>
            <a:xfrm>
              <a:off x="6502638" y="1804083"/>
              <a:ext cx="2319786" cy="1523494"/>
            </a:xfrm>
            <a:prstGeom prst="rect">
              <a:avLst/>
            </a:prstGeom>
            <a:noFill/>
          </p:spPr>
          <p:txBody>
            <a:bodyPr wrap="square" lIns="0" rIns="0" rtlCol="0" anchor="t">
              <a:spAutoFit/>
            </a:bodyPr>
            <a:lstStyle/>
            <a:p>
              <a:r>
                <a:rPr lang="en-US" sz="1050" b="1" dirty="0">
                  <a:solidFill>
                    <a:srgbClr val="333333"/>
                  </a:solidFill>
                  <a:latin typeface="Droid Serif"/>
                </a:rPr>
                <a:t>Approximation Methods in Optimal Control Sub-optimal Control. </a:t>
              </a:r>
            </a:p>
            <a:p>
              <a:r>
                <a:rPr lang="en-US" sz="900" i="1" dirty="0">
                  <a:solidFill>
                    <a:schemeClr val="bg2"/>
                  </a:solidFill>
                  <a:latin typeface="Open Sans"/>
                </a:rPr>
                <a:t>A linear time and state dependent approximation to a non-linear and non-stationary system is optimized with respect to a quadratic performance index by treating it as an instantaneously linear stationary system. By allowing for the variations of the model a realizable adaptive typo of controller can be devised</a:t>
              </a:r>
              <a:r>
                <a:rPr lang="en-US" sz="700" i="1" dirty="0">
                  <a:solidFill>
                    <a:schemeClr val="bg2"/>
                  </a:solidFill>
                  <a:latin typeface="Open Sans"/>
                </a:rPr>
                <a:t>.</a:t>
              </a:r>
              <a:endParaRPr lang="en-US" sz="800" i="1" noProof="1">
                <a:solidFill>
                  <a:schemeClr val="bg2"/>
                </a:solidFill>
              </a:endParaRPr>
            </a:p>
          </p:txBody>
        </p:sp>
      </p:grpSp>
      <p:grpSp>
        <p:nvGrpSpPr>
          <p:cNvPr id="11" name="Group 10">
            <a:extLst>
              <a:ext uri="{FF2B5EF4-FFF2-40B4-BE49-F238E27FC236}">
                <a16:creationId xmlns:a16="http://schemas.microsoft.com/office/drawing/2014/main" id="{B89465F9-2188-4D16-A51A-347E4B487742}"/>
              </a:ext>
            </a:extLst>
          </p:cNvPr>
          <p:cNvGrpSpPr/>
          <p:nvPr/>
        </p:nvGrpSpPr>
        <p:grpSpPr>
          <a:xfrm>
            <a:off x="371160" y="1419446"/>
            <a:ext cx="2325959" cy="1844612"/>
            <a:chOff x="401075" y="1844661"/>
            <a:chExt cx="2325959" cy="1844612"/>
          </a:xfrm>
        </p:grpSpPr>
        <p:sp>
          <p:nvSpPr>
            <p:cNvPr id="12" name="TextBox 11">
              <a:extLst>
                <a:ext uri="{FF2B5EF4-FFF2-40B4-BE49-F238E27FC236}">
                  <a16:creationId xmlns:a16="http://schemas.microsoft.com/office/drawing/2014/main" id="{4462F695-D538-4CF5-85C5-231B85083B32}"/>
                </a:ext>
              </a:extLst>
            </p:cNvPr>
            <p:cNvSpPr txBox="1"/>
            <p:nvPr/>
          </p:nvSpPr>
          <p:spPr>
            <a:xfrm>
              <a:off x="401075" y="1844661"/>
              <a:ext cx="2325959" cy="646331"/>
            </a:xfrm>
            <a:prstGeom prst="rect">
              <a:avLst/>
            </a:prstGeom>
            <a:noFill/>
          </p:spPr>
          <p:txBody>
            <a:bodyPr wrap="square" lIns="0" rIns="0" rtlCol="0" anchor="b">
              <a:spAutoFit/>
            </a:bodyPr>
            <a:lstStyle/>
            <a:p>
              <a:r>
                <a:rPr lang="en-US" sz="1800" b="1" noProof="1">
                  <a:solidFill>
                    <a:schemeClr val="accent6"/>
                  </a:solidFill>
                </a:rPr>
                <a:t>Garrard, McClamroch &amp; Clark</a:t>
              </a:r>
            </a:p>
          </p:txBody>
        </p:sp>
        <p:sp>
          <p:nvSpPr>
            <p:cNvPr id="14" name="TextBox 13">
              <a:extLst>
                <a:ext uri="{FF2B5EF4-FFF2-40B4-BE49-F238E27FC236}">
                  <a16:creationId xmlns:a16="http://schemas.microsoft.com/office/drawing/2014/main" id="{DFAAAFA8-51D8-4A3B-82A6-7FE6F54DCB5D}"/>
                </a:ext>
              </a:extLst>
            </p:cNvPr>
            <p:cNvSpPr txBox="1"/>
            <p:nvPr/>
          </p:nvSpPr>
          <p:spPr>
            <a:xfrm>
              <a:off x="406923" y="2427389"/>
              <a:ext cx="2319786" cy="1261884"/>
            </a:xfrm>
            <a:prstGeom prst="rect">
              <a:avLst/>
            </a:prstGeom>
            <a:noFill/>
          </p:spPr>
          <p:txBody>
            <a:bodyPr wrap="square" lIns="0" rIns="0" rtlCol="0" anchor="t">
              <a:spAutoFit/>
            </a:bodyPr>
            <a:lstStyle/>
            <a:p>
              <a:r>
                <a:rPr lang="en-US" sz="1100" b="1" dirty="0">
                  <a:solidFill>
                    <a:srgbClr val="333333"/>
                  </a:solidFill>
                  <a:latin typeface="Droid Serif"/>
                </a:rPr>
                <a:t>An Approach to Sub-optimal Feedback Control of Non-linear Systems</a:t>
              </a:r>
              <a:r>
                <a:rPr lang="en-US" sz="900" i="1" dirty="0">
                  <a:solidFill>
                    <a:srgbClr val="333333"/>
                  </a:solidFill>
                  <a:latin typeface="Open Sans"/>
                </a:rPr>
                <a:t>  </a:t>
              </a:r>
            </a:p>
            <a:p>
              <a:r>
                <a:rPr lang="en-US" sz="900" i="1" dirty="0">
                  <a:solidFill>
                    <a:schemeClr val="bg2"/>
                  </a:solidFill>
                  <a:latin typeface="Open Sans"/>
                </a:rPr>
                <a:t> A method is developed for the determination of sub-optimal control laws for non-linear dynamical systems. The basis of the proposed technique is a method for the determination of approximate solutions for the associated Hamilton-Jacobi-Bellman equation.</a:t>
              </a:r>
              <a:endParaRPr lang="en-US" sz="900" noProof="1">
                <a:solidFill>
                  <a:schemeClr val="bg2"/>
                </a:solidFill>
              </a:endParaRPr>
            </a:p>
          </p:txBody>
        </p:sp>
      </p:grpSp>
      <p:grpSp>
        <p:nvGrpSpPr>
          <p:cNvPr id="15" name="Group 14">
            <a:extLst>
              <a:ext uri="{FF2B5EF4-FFF2-40B4-BE49-F238E27FC236}">
                <a16:creationId xmlns:a16="http://schemas.microsoft.com/office/drawing/2014/main" id="{B85D9D2E-174E-4061-8E36-508ADF36D9E1}"/>
              </a:ext>
            </a:extLst>
          </p:cNvPr>
          <p:cNvGrpSpPr/>
          <p:nvPr/>
        </p:nvGrpSpPr>
        <p:grpSpPr>
          <a:xfrm>
            <a:off x="6428090" y="2744679"/>
            <a:ext cx="2359737" cy="1417073"/>
            <a:chOff x="6462687" y="2757006"/>
            <a:chExt cx="2359737" cy="1417073"/>
          </a:xfrm>
        </p:grpSpPr>
        <p:sp>
          <p:nvSpPr>
            <p:cNvPr id="16" name="TextBox 15">
              <a:extLst>
                <a:ext uri="{FF2B5EF4-FFF2-40B4-BE49-F238E27FC236}">
                  <a16:creationId xmlns:a16="http://schemas.microsoft.com/office/drawing/2014/main" id="{916576CA-70B0-440E-9F98-5420B9941E14}"/>
                </a:ext>
              </a:extLst>
            </p:cNvPr>
            <p:cNvSpPr txBox="1"/>
            <p:nvPr/>
          </p:nvSpPr>
          <p:spPr>
            <a:xfrm>
              <a:off x="6462687" y="2757006"/>
              <a:ext cx="2325959" cy="400110"/>
            </a:xfrm>
            <a:prstGeom prst="rect">
              <a:avLst/>
            </a:prstGeom>
            <a:noFill/>
          </p:spPr>
          <p:txBody>
            <a:bodyPr wrap="square" lIns="0" rIns="0" rtlCol="0" anchor="b">
              <a:spAutoFit/>
            </a:bodyPr>
            <a:lstStyle/>
            <a:p>
              <a:r>
                <a:rPr lang="en-US" sz="2000" b="1" noProof="1">
                  <a:solidFill>
                    <a:srgbClr val="F36F13"/>
                  </a:solidFill>
                </a:rPr>
                <a:t>Burghart</a:t>
              </a:r>
            </a:p>
          </p:txBody>
        </p:sp>
        <p:sp>
          <p:nvSpPr>
            <p:cNvPr id="17" name="TextBox 16">
              <a:extLst>
                <a:ext uri="{FF2B5EF4-FFF2-40B4-BE49-F238E27FC236}">
                  <a16:creationId xmlns:a16="http://schemas.microsoft.com/office/drawing/2014/main" id="{37DBA22A-7A39-41CA-8E8E-FA5999D72B4D}"/>
                </a:ext>
              </a:extLst>
            </p:cNvPr>
            <p:cNvSpPr txBox="1"/>
            <p:nvPr/>
          </p:nvSpPr>
          <p:spPr>
            <a:xfrm>
              <a:off x="6502638" y="3050695"/>
              <a:ext cx="2319786" cy="1123384"/>
            </a:xfrm>
            <a:prstGeom prst="rect">
              <a:avLst/>
            </a:prstGeom>
            <a:noFill/>
          </p:spPr>
          <p:txBody>
            <a:bodyPr wrap="square" lIns="0" rIns="0" rtlCol="0" anchor="t">
              <a:spAutoFit/>
            </a:bodyPr>
            <a:lstStyle/>
            <a:p>
              <a:r>
                <a:rPr lang="en-US" sz="1100" b="1" dirty="0">
                  <a:solidFill>
                    <a:srgbClr val="333333"/>
                  </a:solidFill>
                  <a:latin typeface="Droid Serif"/>
                </a:rPr>
                <a:t>A technique for suboptimal feedback control of nonlinear systems</a:t>
              </a:r>
              <a:r>
                <a:rPr lang="en-US" sz="900" i="1" dirty="0">
                  <a:solidFill>
                    <a:srgbClr val="333333"/>
                  </a:solidFill>
                  <a:latin typeface="Open Sans"/>
                </a:rPr>
                <a:t> </a:t>
              </a:r>
            </a:p>
            <a:p>
              <a:r>
                <a:rPr lang="en-US" sz="900" i="1" dirty="0">
                  <a:solidFill>
                    <a:schemeClr val="bg2"/>
                  </a:solidFill>
                  <a:latin typeface="Open Sans"/>
                </a:rPr>
                <a:t>The suboptimal control law is derived using a Taylor's series representation for the feedback gain matrix after modeling the nonlinear system by a linear system at each instant of time.</a:t>
              </a:r>
              <a:endParaRPr lang="en-US" sz="900" noProof="1">
                <a:solidFill>
                  <a:schemeClr val="bg2"/>
                </a:solidFill>
              </a:endParaRPr>
            </a:p>
          </p:txBody>
        </p:sp>
      </p:grpSp>
      <p:grpSp>
        <p:nvGrpSpPr>
          <p:cNvPr id="18" name="Group 17">
            <a:extLst>
              <a:ext uri="{FF2B5EF4-FFF2-40B4-BE49-F238E27FC236}">
                <a16:creationId xmlns:a16="http://schemas.microsoft.com/office/drawing/2014/main" id="{5D90A542-D042-412E-BEAA-94FE59ED0DF9}"/>
              </a:ext>
            </a:extLst>
          </p:cNvPr>
          <p:cNvGrpSpPr/>
          <p:nvPr/>
        </p:nvGrpSpPr>
        <p:grpSpPr>
          <a:xfrm>
            <a:off x="6472960" y="4170252"/>
            <a:ext cx="2341885" cy="2090345"/>
            <a:chOff x="6480524" y="3944587"/>
            <a:chExt cx="2341885" cy="2090345"/>
          </a:xfrm>
        </p:grpSpPr>
        <p:sp>
          <p:nvSpPr>
            <p:cNvPr id="19" name="TextBox 18">
              <a:extLst>
                <a:ext uri="{FF2B5EF4-FFF2-40B4-BE49-F238E27FC236}">
                  <a16:creationId xmlns:a16="http://schemas.microsoft.com/office/drawing/2014/main" id="{8EFB3B45-25D2-477B-B6A3-69A60C8449BB}"/>
                </a:ext>
              </a:extLst>
            </p:cNvPr>
            <p:cNvSpPr txBox="1"/>
            <p:nvPr/>
          </p:nvSpPr>
          <p:spPr>
            <a:xfrm>
              <a:off x="6480524" y="3944587"/>
              <a:ext cx="2325959" cy="400110"/>
            </a:xfrm>
            <a:prstGeom prst="rect">
              <a:avLst/>
            </a:prstGeom>
            <a:noFill/>
          </p:spPr>
          <p:txBody>
            <a:bodyPr wrap="square" lIns="0" rIns="0" rtlCol="0" anchor="b">
              <a:spAutoFit/>
            </a:bodyPr>
            <a:lstStyle/>
            <a:p>
              <a:r>
                <a:rPr lang="en-US" sz="2000" b="1" noProof="1">
                  <a:solidFill>
                    <a:srgbClr val="993366"/>
                  </a:solidFill>
                </a:rPr>
                <a:t>Cloutier, D’Souza</a:t>
              </a:r>
            </a:p>
          </p:txBody>
        </p:sp>
        <p:sp>
          <p:nvSpPr>
            <p:cNvPr id="20" name="TextBox 19">
              <a:extLst>
                <a:ext uri="{FF2B5EF4-FFF2-40B4-BE49-F238E27FC236}">
                  <a16:creationId xmlns:a16="http://schemas.microsoft.com/office/drawing/2014/main" id="{CFB36E6D-56B6-4390-813D-71A516DB354E}"/>
                </a:ext>
              </a:extLst>
            </p:cNvPr>
            <p:cNvSpPr txBox="1"/>
            <p:nvPr/>
          </p:nvSpPr>
          <p:spPr>
            <a:xfrm>
              <a:off x="6502623" y="4219050"/>
              <a:ext cx="2319786" cy="1815882"/>
            </a:xfrm>
            <a:prstGeom prst="rect">
              <a:avLst/>
            </a:prstGeom>
            <a:noFill/>
          </p:spPr>
          <p:txBody>
            <a:bodyPr wrap="square" lIns="0" rIns="0" rtlCol="0" anchor="t">
              <a:spAutoFit/>
            </a:bodyPr>
            <a:lstStyle/>
            <a:p>
              <a:pPr lvl="0"/>
              <a:r>
                <a:rPr lang="en-US" sz="1100" b="1" dirty="0">
                  <a:solidFill>
                    <a:srgbClr val="333333"/>
                  </a:solidFill>
                  <a:latin typeface="Droid Serif"/>
                </a:rPr>
                <a:t>A new technique for nonlinear estimation</a:t>
              </a:r>
            </a:p>
            <a:p>
              <a:pPr lvl="0"/>
              <a:r>
                <a:rPr lang="en-US" sz="900" i="1" dirty="0">
                  <a:solidFill>
                    <a:srgbClr val="808080"/>
                  </a:solidFill>
                  <a:latin typeface="Open Sans"/>
                </a:rPr>
                <a:t>The SDREF is derived by constructing the dual of a little known nonlinear regulator control design technique has the same structure as the continuous steady-state linear Kalman filter. In contrast to the linearized Kalman filter (LKF) and the extended Kalman filter (EKF) which are based on linearization, the SDREF is based on a parameterization that brings the nonlinear system to a linear structure having state-dependent coefficients (SDC). </a:t>
              </a:r>
              <a:endParaRPr lang="en-US" sz="900" i="1" noProof="1">
                <a:solidFill>
                  <a:srgbClr val="808080"/>
                </a:solidFill>
                <a:latin typeface="Open Sans"/>
              </a:endParaRPr>
            </a:p>
          </p:txBody>
        </p:sp>
      </p:grpSp>
      <p:grpSp>
        <p:nvGrpSpPr>
          <p:cNvPr id="21" name="Group 20">
            <a:extLst>
              <a:ext uri="{FF2B5EF4-FFF2-40B4-BE49-F238E27FC236}">
                <a16:creationId xmlns:a16="http://schemas.microsoft.com/office/drawing/2014/main" id="{7AE1451B-D628-46B0-BDE0-4BEA001DAE0C}"/>
              </a:ext>
            </a:extLst>
          </p:cNvPr>
          <p:cNvGrpSpPr/>
          <p:nvPr/>
        </p:nvGrpSpPr>
        <p:grpSpPr>
          <a:xfrm>
            <a:off x="360741" y="3485836"/>
            <a:ext cx="2325959" cy="1428043"/>
            <a:chOff x="401074" y="3369343"/>
            <a:chExt cx="2325959" cy="1428043"/>
          </a:xfrm>
        </p:grpSpPr>
        <p:sp>
          <p:nvSpPr>
            <p:cNvPr id="22" name="TextBox 21">
              <a:extLst>
                <a:ext uri="{FF2B5EF4-FFF2-40B4-BE49-F238E27FC236}">
                  <a16:creationId xmlns:a16="http://schemas.microsoft.com/office/drawing/2014/main" id="{0A7E7F8E-4235-4A44-81B1-5BACA9A75099}"/>
                </a:ext>
              </a:extLst>
            </p:cNvPr>
            <p:cNvSpPr txBox="1"/>
            <p:nvPr/>
          </p:nvSpPr>
          <p:spPr>
            <a:xfrm>
              <a:off x="401074" y="3369343"/>
              <a:ext cx="2325959" cy="400110"/>
            </a:xfrm>
            <a:prstGeom prst="rect">
              <a:avLst/>
            </a:prstGeom>
            <a:noFill/>
          </p:spPr>
          <p:txBody>
            <a:bodyPr wrap="square" lIns="0" rIns="0" rtlCol="0" anchor="b">
              <a:spAutoFit/>
            </a:bodyPr>
            <a:lstStyle/>
            <a:p>
              <a:r>
                <a:rPr lang="en-US" sz="2000" b="1" noProof="1">
                  <a:solidFill>
                    <a:srgbClr val="2B323B"/>
                  </a:solidFill>
                </a:rPr>
                <a:t>Wernli &amp; Cook</a:t>
              </a:r>
            </a:p>
          </p:txBody>
        </p:sp>
        <p:sp>
          <p:nvSpPr>
            <p:cNvPr id="23" name="TextBox 22">
              <a:extLst>
                <a:ext uri="{FF2B5EF4-FFF2-40B4-BE49-F238E27FC236}">
                  <a16:creationId xmlns:a16="http://schemas.microsoft.com/office/drawing/2014/main" id="{261ACD27-7ECB-4C2B-8535-92D51A5BC851}"/>
                </a:ext>
              </a:extLst>
            </p:cNvPr>
            <p:cNvSpPr txBox="1"/>
            <p:nvPr/>
          </p:nvSpPr>
          <p:spPr>
            <a:xfrm>
              <a:off x="406923" y="3674002"/>
              <a:ext cx="2319786" cy="1123384"/>
            </a:xfrm>
            <a:prstGeom prst="rect">
              <a:avLst/>
            </a:prstGeom>
            <a:noFill/>
          </p:spPr>
          <p:txBody>
            <a:bodyPr wrap="square" lIns="0" rIns="0" rtlCol="0" anchor="t">
              <a:spAutoFit/>
            </a:bodyPr>
            <a:lstStyle/>
            <a:p>
              <a:pPr lvl="0"/>
              <a:r>
                <a:rPr lang="en-US" sz="1100" b="1" dirty="0">
                  <a:solidFill>
                    <a:srgbClr val="333333"/>
                  </a:solidFill>
                  <a:latin typeface="Droid Serif"/>
                </a:rPr>
                <a:t>Suboptimal control for the nonlinear quadratic regulator problem</a:t>
              </a:r>
              <a:r>
                <a:rPr lang="en-US" sz="900" i="1" dirty="0">
                  <a:solidFill>
                    <a:srgbClr val="333333"/>
                  </a:solidFill>
                  <a:latin typeface="Open Sans"/>
                </a:rPr>
                <a:t> </a:t>
              </a:r>
            </a:p>
            <a:p>
              <a:pPr lvl="0"/>
              <a:r>
                <a:rPr lang="en-US" sz="900" i="1" dirty="0">
                  <a:solidFill>
                    <a:schemeClr val="bg2"/>
                  </a:solidFill>
                  <a:latin typeface="Open Sans"/>
                </a:rPr>
                <a:t>This suboptimal control law, based on the solution to the linear regulator problem, involves the steady-state solution to the </a:t>
              </a:r>
              <a:r>
                <a:rPr lang="en-US" sz="900" i="1" dirty="0" err="1">
                  <a:solidFill>
                    <a:schemeClr val="bg2"/>
                  </a:solidFill>
                  <a:latin typeface="Open Sans"/>
                </a:rPr>
                <a:t>Riccati</a:t>
              </a:r>
              <a:r>
                <a:rPr lang="en-US" sz="900" i="1" dirty="0">
                  <a:solidFill>
                    <a:schemeClr val="bg2"/>
                  </a:solidFill>
                  <a:latin typeface="Open Sans"/>
                </a:rPr>
                <a:t> differential equation. This matrix is expanded in a Taylor series. </a:t>
              </a:r>
              <a:endParaRPr lang="en-US" sz="900" i="1" noProof="1">
                <a:solidFill>
                  <a:schemeClr val="bg2"/>
                </a:solidFill>
                <a:latin typeface="Open Sans"/>
              </a:endParaRPr>
            </a:p>
          </p:txBody>
        </p:sp>
      </p:grpSp>
      <p:grpSp>
        <p:nvGrpSpPr>
          <p:cNvPr id="24" name="Group 23">
            <a:extLst>
              <a:ext uri="{FF2B5EF4-FFF2-40B4-BE49-F238E27FC236}">
                <a16:creationId xmlns:a16="http://schemas.microsoft.com/office/drawing/2014/main" id="{FF5FECE6-5271-4EC9-80EF-AF94461272AB}"/>
              </a:ext>
            </a:extLst>
          </p:cNvPr>
          <p:cNvGrpSpPr/>
          <p:nvPr/>
        </p:nvGrpSpPr>
        <p:grpSpPr>
          <a:xfrm>
            <a:off x="381897" y="4976800"/>
            <a:ext cx="2325959" cy="1767668"/>
            <a:chOff x="401075" y="4584107"/>
            <a:chExt cx="2325959" cy="1767668"/>
          </a:xfrm>
        </p:grpSpPr>
        <p:sp>
          <p:nvSpPr>
            <p:cNvPr id="25" name="TextBox 24">
              <a:extLst>
                <a:ext uri="{FF2B5EF4-FFF2-40B4-BE49-F238E27FC236}">
                  <a16:creationId xmlns:a16="http://schemas.microsoft.com/office/drawing/2014/main" id="{DE92AFFA-C44F-42B2-9974-32E7233B4DE6}"/>
                </a:ext>
              </a:extLst>
            </p:cNvPr>
            <p:cNvSpPr txBox="1"/>
            <p:nvPr/>
          </p:nvSpPr>
          <p:spPr>
            <a:xfrm>
              <a:off x="401075" y="4584107"/>
              <a:ext cx="2325959" cy="400110"/>
            </a:xfrm>
            <a:prstGeom prst="rect">
              <a:avLst/>
            </a:prstGeom>
            <a:noFill/>
          </p:spPr>
          <p:txBody>
            <a:bodyPr wrap="square" lIns="0" rIns="0" rtlCol="0" anchor="b">
              <a:spAutoFit/>
            </a:bodyPr>
            <a:lstStyle/>
            <a:p>
              <a:r>
                <a:rPr lang="en-US" sz="2000" b="1" noProof="1">
                  <a:solidFill>
                    <a:srgbClr val="0D95BC"/>
                  </a:solidFill>
                </a:rPr>
                <a:t>Tayfun Çimen</a:t>
              </a:r>
            </a:p>
          </p:txBody>
        </p:sp>
        <p:sp>
          <p:nvSpPr>
            <p:cNvPr id="26" name="TextBox 25">
              <a:extLst>
                <a:ext uri="{FF2B5EF4-FFF2-40B4-BE49-F238E27FC236}">
                  <a16:creationId xmlns:a16="http://schemas.microsoft.com/office/drawing/2014/main" id="{30FCBEAF-86E1-4EF2-9973-4BF6FB3F326F}"/>
                </a:ext>
              </a:extLst>
            </p:cNvPr>
            <p:cNvSpPr txBox="1"/>
            <p:nvPr/>
          </p:nvSpPr>
          <p:spPr>
            <a:xfrm>
              <a:off x="406923" y="4920614"/>
              <a:ext cx="2319786" cy="1431161"/>
            </a:xfrm>
            <a:prstGeom prst="rect">
              <a:avLst/>
            </a:prstGeom>
            <a:noFill/>
          </p:spPr>
          <p:txBody>
            <a:bodyPr wrap="square" lIns="0" rIns="0" rtlCol="0" anchor="t">
              <a:spAutoFit/>
            </a:bodyPr>
            <a:lstStyle/>
            <a:p>
              <a:pPr lvl="0"/>
              <a:r>
                <a:rPr lang="en-US" sz="1100" b="1" dirty="0">
                  <a:solidFill>
                    <a:srgbClr val="333333"/>
                  </a:solidFill>
                  <a:latin typeface="Droid Serif"/>
                </a:rPr>
                <a:t>Nonlinear optimal tracking control with application to super-tankers for autopilot design</a:t>
              </a:r>
            </a:p>
            <a:p>
              <a:pPr lvl="0"/>
              <a:r>
                <a:rPr lang="en-US" sz="900" i="1" dirty="0">
                  <a:solidFill>
                    <a:srgbClr val="808080"/>
                  </a:solidFill>
                  <a:latin typeface="Open Sans"/>
                </a:rPr>
                <a:t>This multi-input–multi-output nonlinear super-tanker model is well established in the literature and represents a challenging problem for control design, where the design requirement is to follow a commanded maneuver at a desired speed</a:t>
              </a:r>
              <a:endParaRPr lang="en-US" sz="900" i="1" noProof="1">
                <a:solidFill>
                  <a:srgbClr val="808080"/>
                </a:solidFill>
                <a:latin typeface="Open Sans"/>
              </a:endParaRPr>
            </a:p>
          </p:txBody>
        </p:sp>
      </p:grpSp>
      <p:grpSp>
        <p:nvGrpSpPr>
          <p:cNvPr id="27" name="Group 26">
            <a:extLst>
              <a:ext uri="{FF2B5EF4-FFF2-40B4-BE49-F238E27FC236}">
                <a16:creationId xmlns:a16="http://schemas.microsoft.com/office/drawing/2014/main" id="{989EE68E-2A4A-4FDC-AB4E-974CA83636F1}"/>
              </a:ext>
            </a:extLst>
          </p:cNvPr>
          <p:cNvGrpSpPr/>
          <p:nvPr/>
        </p:nvGrpSpPr>
        <p:grpSpPr>
          <a:xfrm>
            <a:off x="2891982" y="1091821"/>
            <a:ext cx="3360037" cy="5011905"/>
            <a:chOff x="3212824" y="1451857"/>
            <a:chExt cx="2718353" cy="4054755"/>
          </a:xfrm>
        </p:grpSpPr>
        <p:sp>
          <p:nvSpPr>
            <p:cNvPr id="28" name="Freeform: Shape 27">
              <a:extLst>
                <a:ext uri="{FF2B5EF4-FFF2-40B4-BE49-F238E27FC236}">
                  <a16:creationId xmlns:a16="http://schemas.microsoft.com/office/drawing/2014/main" id="{284E16E9-2F34-405F-9E36-A23FE51ADE0C}"/>
                </a:ext>
              </a:extLst>
            </p:cNvPr>
            <p:cNvSpPr/>
            <p:nvPr/>
          </p:nvSpPr>
          <p:spPr>
            <a:xfrm>
              <a:off x="4194636" y="1836349"/>
              <a:ext cx="424987" cy="393274"/>
            </a:xfrm>
            <a:custGeom>
              <a:avLst/>
              <a:gdLst>
                <a:gd name="connsiteX0" fmla="*/ 175030 w 486659"/>
                <a:gd name="connsiteY0" fmla="*/ 0 h 450344"/>
                <a:gd name="connsiteX1" fmla="*/ 311632 w 486659"/>
                <a:gd name="connsiteY1" fmla="*/ 0 h 450344"/>
                <a:gd name="connsiteX2" fmla="*/ 404271 w 486659"/>
                <a:gd name="connsiteY2" fmla="*/ 53289 h 450344"/>
                <a:gd name="connsiteX3" fmla="*/ 472352 w 486659"/>
                <a:gd name="connsiteY3" fmla="*/ 171683 h 450344"/>
                <a:gd name="connsiteX4" fmla="*/ 472352 w 486659"/>
                <a:gd name="connsiteY4" fmla="*/ 278661 h 450344"/>
                <a:gd name="connsiteX5" fmla="*/ 403832 w 486659"/>
                <a:gd name="connsiteY5" fmla="*/ 397055 h 450344"/>
                <a:gd name="connsiteX6" fmla="*/ 311193 w 486659"/>
                <a:gd name="connsiteY6" fmla="*/ 450344 h 450344"/>
                <a:gd name="connsiteX7" fmla="*/ 174701 w 486659"/>
                <a:gd name="connsiteY7" fmla="*/ 450344 h 450344"/>
                <a:gd name="connsiteX8" fmla="*/ 82062 w 486659"/>
                <a:gd name="connsiteY8" fmla="*/ 397055 h 450344"/>
                <a:gd name="connsiteX9" fmla="*/ 13542 w 486659"/>
                <a:gd name="connsiteY9" fmla="*/ 278661 h 450344"/>
                <a:gd name="connsiteX10" fmla="*/ 14419 w 486659"/>
                <a:gd name="connsiteY10" fmla="*/ 171683 h 450344"/>
                <a:gd name="connsiteX11" fmla="*/ 82501 w 486659"/>
                <a:gd name="connsiteY11" fmla="*/ 53289 h 450344"/>
                <a:gd name="connsiteX12" fmla="*/ 175030 w 486659"/>
                <a:gd name="connsiteY12" fmla="*/ 0 h 4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59" h="450344">
                  <a:moveTo>
                    <a:pt x="175030" y="0"/>
                  </a:moveTo>
                  <a:lnTo>
                    <a:pt x="311632" y="0"/>
                  </a:lnTo>
                  <a:cubicBezTo>
                    <a:pt x="349674" y="0"/>
                    <a:pt x="385195" y="20306"/>
                    <a:pt x="404271" y="53289"/>
                  </a:cubicBezTo>
                  <a:lnTo>
                    <a:pt x="472352" y="171683"/>
                  </a:lnTo>
                  <a:cubicBezTo>
                    <a:pt x="491428" y="204665"/>
                    <a:pt x="491428" y="245679"/>
                    <a:pt x="472352" y="278661"/>
                  </a:cubicBezTo>
                  <a:lnTo>
                    <a:pt x="403832" y="397055"/>
                  </a:lnTo>
                  <a:cubicBezTo>
                    <a:pt x="384866" y="430038"/>
                    <a:pt x="349345" y="450344"/>
                    <a:pt x="311193" y="450344"/>
                  </a:cubicBezTo>
                  <a:lnTo>
                    <a:pt x="174701" y="450344"/>
                  </a:lnTo>
                  <a:cubicBezTo>
                    <a:pt x="136549" y="450344"/>
                    <a:pt x="101029" y="430038"/>
                    <a:pt x="82062" y="397055"/>
                  </a:cubicBezTo>
                  <a:lnTo>
                    <a:pt x="13542" y="278661"/>
                  </a:lnTo>
                  <a:cubicBezTo>
                    <a:pt x="-4657" y="245679"/>
                    <a:pt x="-4657" y="204665"/>
                    <a:pt x="14419" y="171683"/>
                  </a:cubicBezTo>
                  <a:lnTo>
                    <a:pt x="82501" y="53289"/>
                  </a:lnTo>
                  <a:cubicBezTo>
                    <a:pt x="101467" y="20306"/>
                    <a:pt x="136988" y="0"/>
                    <a:pt x="175030" y="0"/>
                  </a:cubicBezTo>
                  <a:close/>
                </a:path>
              </a:pathLst>
            </a:custGeom>
            <a:solidFill>
              <a:schemeClr val="bg1"/>
            </a:solidFill>
            <a:ln w="12700">
              <a:miter lim="400000"/>
            </a:ln>
          </p:spPr>
          <p:txBody>
            <a:bodyPr wrap="square" lIns="28575" tIns="28575" rIns="28575" bIns="28575" anchor="ctr">
              <a:noAutofit/>
            </a:bodyPr>
            <a:lstStyle/>
            <a:p>
              <a:pPr>
                <a:defRPr sz="3000"/>
              </a:pPr>
              <a:endParaRPr sz="2250"/>
            </a:p>
          </p:txBody>
        </p:sp>
        <p:sp>
          <p:nvSpPr>
            <p:cNvPr id="29" name="Freeform: Shape 28">
              <a:extLst>
                <a:ext uri="{FF2B5EF4-FFF2-40B4-BE49-F238E27FC236}">
                  <a16:creationId xmlns:a16="http://schemas.microsoft.com/office/drawing/2014/main" id="{F6095235-D8F1-46AE-9695-E65C8D7F85D1}"/>
                </a:ext>
              </a:extLst>
            </p:cNvPr>
            <p:cNvSpPr/>
            <p:nvPr/>
          </p:nvSpPr>
          <p:spPr>
            <a:xfrm>
              <a:off x="4520844" y="2469609"/>
              <a:ext cx="424987" cy="393274"/>
            </a:xfrm>
            <a:custGeom>
              <a:avLst/>
              <a:gdLst>
                <a:gd name="connsiteX0" fmla="*/ 175030 w 486659"/>
                <a:gd name="connsiteY0" fmla="*/ 0 h 450344"/>
                <a:gd name="connsiteX1" fmla="*/ 311632 w 486659"/>
                <a:gd name="connsiteY1" fmla="*/ 0 h 450344"/>
                <a:gd name="connsiteX2" fmla="*/ 404271 w 486659"/>
                <a:gd name="connsiteY2" fmla="*/ 53289 h 450344"/>
                <a:gd name="connsiteX3" fmla="*/ 472352 w 486659"/>
                <a:gd name="connsiteY3" fmla="*/ 171683 h 450344"/>
                <a:gd name="connsiteX4" fmla="*/ 472352 w 486659"/>
                <a:gd name="connsiteY4" fmla="*/ 278661 h 450344"/>
                <a:gd name="connsiteX5" fmla="*/ 403832 w 486659"/>
                <a:gd name="connsiteY5" fmla="*/ 397055 h 450344"/>
                <a:gd name="connsiteX6" fmla="*/ 311193 w 486659"/>
                <a:gd name="connsiteY6" fmla="*/ 450344 h 450344"/>
                <a:gd name="connsiteX7" fmla="*/ 174701 w 486659"/>
                <a:gd name="connsiteY7" fmla="*/ 450344 h 450344"/>
                <a:gd name="connsiteX8" fmla="*/ 82062 w 486659"/>
                <a:gd name="connsiteY8" fmla="*/ 397055 h 450344"/>
                <a:gd name="connsiteX9" fmla="*/ 13542 w 486659"/>
                <a:gd name="connsiteY9" fmla="*/ 278661 h 450344"/>
                <a:gd name="connsiteX10" fmla="*/ 14419 w 486659"/>
                <a:gd name="connsiteY10" fmla="*/ 171683 h 450344"/>
                <a:gd name="connsiteX11" fmla="*/ 82501 w 486659"/>
                <a:gd name="connsiteY11" fmla="*/ 53289 h 450344"/>
                <a:gd name="connsiteX12" fmla="*/ 175030 w 486659"/>
                <a:gd name="connsiteY12" fmla="*/ 0 h 4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59" h="450344">
                  <a:moveTo>
                    <a:pt x="175030" y="0"/>
                  </a:moveTo>
                  <a:lnTo>
                    <a:pt x="311632" y="0"/>
                  </a:lnTo>
                  <a:cubicBezTo>
                    <a:pt x="349674" y="0"/>
                    <a:pt x="385195" y="20306"/>
                    <a:pt x="404271" y="53289"/>
                  </a:cubicBezTo>
                  <a:lnTo>
                    <a:pt x="472352" y="171683"/>
                  </a:lnTo>
                  <a:cubicBezTo>
                    <a:pt x="491428" y="204665"/>
                    <a:pt x="491428" y="245679"/>
                    <a:pt x="472352" y="278661"/>
                  </a:cubicBezTo>
                  <a:lnTo>
                    <a:pt x="403832" y="397055"/>
                  </a:lnTo>
                  <a:cubicBezTo>
                    <a:pt x="384866" y="430038"/>
                    <a:pt x="349345" y="450344"/>
                    <a:pt x="311193" y="450344"/>
                  </a:cubicBezTo>
                  <a:lnTo>
                    <a:pt x="174701" y="450344"/>
                  </a:lnTo>
                  <a:cubicBezTo>
                    <a:pt x="136549" y="450344"/>
                    <a:pt x="101029" y="430038"/>
                    <a:pt x="82062" y="397055"/>
                  </a:cubicBezTo>
                  <a:lnTo>
                    <a:pt x="13542" y="278661"/>
                  </a:lnTo>
                  <a:cubicBezTo>
                    <a:pt x="-4657" y="245679"/>
                    <a:pt x="-4657" y="204665"/>
                    <a:pt x="14419" y="171683"/>
                  </a:cubicBezTo>
                  <a:lnTo>
                    <a:pt x="82501" y="53289"/>
                  </a:lnTo>
                  <a:cubicBezTo>
                    <a:pt x="101467" y="20306"/>
                    <a:pt x="136988" y="0"/>
                    <a:pt x="175030" y="0"/>
                  </a:cubicBezTo>
                  <a:close/>
                </a:path>
              </a:pathLst>
            </a:custGeom>
            <a:solidFill>
              <a:schemeClr val="bg1"/>
            </a:solidFill>
            <a:ln w="12700">
              <a:miter lim="400000"/>
            </a:ln>
          </p:spPr>
          <p:txBody>
            <a:bodyPr wrap="square" lIns="28575" tIns="28575" rIns="28575" bIns="28575" anchor="ctr">
              <a:noAutofit/>
            </a:bodyPr>
            <a:lstStyle/>
            <a:p>
              <a:pPr>
                <a:defRPr sz="3000"/>
              </a:pPr>
              <a:endParaRPr sz="2250"/>
            </a:p>
          </p:txBody>
        </p:sp>
        <p:sp>
          <p:nvSpPr>
            <p:cNvPr id="30" name="Freeform: Shape 29">
              <a:extLst>
                <a:ext uri="{FF2B5EF4-FFF2-40B4-BE49-F238E27FC236}">
                  <a16:creationId xmlns:a16="http://schemas.microsoft.com/office/drawing/2014/main" id="{66CF8F2E-C59B-43AE-BBEB-325970F06635}"/>
                </a:ext>
              </a:extLst>
            </p:cNvPr>
            <p:cNvSpPr/>
            <p:nvPr/>
          </p:nvSpPr>
          <p:spPr>
            <a:xfrm>
              <a:off x="4196850" y="3107164"/>
              <a:ext cx="424987" cy="393274"/>
            </a:xfrm>
            <a:custGeom>
              <a:avLst/>
              <a:gdLst>
                <a:gd name="connsiteX0" fmla="*/ 175030 w 486659"/>
                <a:gd name="connsiteY0" fmla="*/ 0 h 450344"/>
                <a:gd name="connsiteX1" fmla="*/ 311632 w 486659"/>
                <a:gd name="connsiteY1" fmla="*/ 0 h 450344"/>
                <a:gd name="connsiteX2" fmla="*/ 404271 w 486659"/>
                <a:gd name="connsiteY2" fmla="*/ 53289 h 450344"/>
                <a:gd name="connsiteX3" fmla="*/ 472352 w 486659"/>
                <a:gd name="connsiteY3" fmla="*/ 171683 h 450344"/>
                <a:gd name="connsiteX4" fmla="*/ 472352 w 486659"/>
                <a:gd name="connsiteY4" fmla="*/ 278661 h 450344"/>
                <a:gd name="connsiteX5" fmla="*/ 403832 w 486659"/>
                <a:gd name="connsiteY5" fmla="*/ 397055 h 450344"/>
                <a:gd name="connsiteX6" fmla="*/ 311193 w 486659"/>
                <a:gd name="connsiteY6" fmla="*/ 450344 h 450344"/>
                <a:gd name="connsiteX7" fmla="*/ 174701 w 486659"/>
                <a:gd name="connsiteY7" fmla="*/ 450344 h 450344"/>
                <a:gd name="connsiteX8" fmla="*/ 82062 w 486659"/>
                <a:gd name="connsiteY8" fmla="*/ 397055 h 450344"/>
                <a:gd name="connsiteX9" fmla="*/ 13542 w 486659"/>
                <a:gd name="connsiteY9" fmla="*/ 278661 h 450344"/>
                <a:gd name="connsiteX10" fmla="*/ 14419 w 486659"/>
                <a:gd name="connsiteY10" fmla="*/ 171683 h 450344"/>
                <a:gd name="connsiteX11" fmla="*/ 82501 w 486659"/>
                <a:gd name="connsiteY11" fmla="*/ 53289 h 450344"/>
                <a:gd name="connsiteX12" fmla="*/ 175030 w 486659"/>
                <a:gd name="connsiteY12" fmla="*/ 0 h 4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59" h="450344">
                  <a:moveTo>
                    <a:pt x="175030" y="0"/>
                  </a:moveTo>
                  <a:lnTo>
                    <a:pt x="311632" y="0"/>
                  </a:lnTo>
                  <a:cubicBezTo>
                    <a:pt x="349674" y="0"/>
                    <a:pt x="385195" y="20306"/>
                    <a:pt x="404271" y="53289"/>
                  </a:cubicBezTo>
                  <a:lnTo>
                    <a:pt x="472352" y="171683"/>
                  </a:lnTo>
                  <a:cubicBezTo>
                    <a:pt x="491428" y="204665"/>
                    <a:pt x="491428" y="245679"/>
                    <a:pt x="472352" y="278661"/>
                  </a:cubicBezTo>
                  <a:lnTo>
                    <a:pt x="403832" y="397055"/>
                  </a:lnTo>
                  <a:cubicBezTo>
                    <a:pt x="384866" y="430038"/>
                    <a:pt x="349345" y="450344"/>
                    <a:pt x="311193" y="450344"/>
                  </a:cubicBezTo>
                  <a:lnTo>
                    <a:pt x="174701" y="450344"/>
                  </a:lnTo>
                  <a:cubicBezTo>
                    <a:pt x="136549" y="450344"/>
                    <a:pt x="101029" y="430038"/>
                    <a:pt x="82062" y="397055"/>
                  </a:cubicBezTo>
                  <a:lnTo>
                    <a:pt x="13542" y="278661"/>
                  </a:lnTo>
                  <a:cubicBezTo>
                    <a:pt x="-4657" y="245679"/>
                    <a:pt x="-4657" y="204665"/>
                    <a:pt x="14419" y="171683"/>
                  </a:cubicBezTo>
                  <a:lnTo>
                    <a:pt x="82501" y="53289"/>
                  </a:lnTo>
                  <a:cubicBezTo>
                    <a:pt x="101467" y="20306"/>
                    <a:pt x="136988" y="0"/>
                    <a:pt x="175030" y="0"/>
                  </a:cubicBezTo>
                  <a:close/>
                </a:path>
              </a:pathLst>
            </a:custGeom>
            <a:solidFill>
              <a:schemeClr val="bg1"/>
            </a:solidFill>
            <a:ln w="12700">
              <a:miter lim="400000"/>
            </a:ln>
          </p:spPr>
          <p:txBody>
            <a:bodyPr wrap="square" lIns="28575" tIns="28575" rIns="28575" bIns="28575" anchor="ctr">
              <a:noAutofit/>
            </a:bodyPr>
            <a:lstStyle/>
            <a:p>
              <a:pPr>
                <a:defRPr sz="3000"/>
              </a:pPr>
              <a:endParaRPr sz="2250"/>
            </a:p>
          </p:txBody>
        </p:sp>
        <p:sp>
          <p:nvSpPr>
            <p:cNvPr id="31" name="Freeform: Shape 30">
              <a:extLst>
                <a:ext uri="{FF2B5EF4-FFF2-40B4-BE49-F238E27FC236}">
                  <a16:creationId xmlns:a16="http://schemas.microsoft.com/office/drawing/2014/main" id="{B2906410-0444-45A6-90ED-1EB00CA4F580}"/>
                </a:ext>
              </a:extLst>
            </p:cNvPr>
            <p:cNvSpPr/>
            <p:nvPr/>
          </p:nvSpPr>
          <p:spPr>
            <a:xfrm>
              <a:off x="4520844" y="3707564"/>
              <a:ext cx="424987" cy="393274"/>
            </a:xfrm>
            <a:custGeom>
              <a:avLst/>
              <a:gdLst>
                <a:gd name="connsiteX0" fmla="*/ 175030 w 486659"/>
                <a:gd name="connsiteY0" fmla="*/ 0 h 450344"/>
                <a:gd name="connsiteX1" fmla="*/ 311632 w 486659"/>
                <a:gd name="connsiteY1" fmla="*/ 0 h 450344"/>
                <a:gd name="connsiteX2" fmla="*/ 404271 w 486659"/>
                <a:gd name="connsiteY2" fmla="*/ 53289 h 450344"/>
                <a:gd name="connsiteX3" fmla="*/ 472352 w 486659"/>
                <a:gd name="connsiteY3" fmla="*/ 171683 h 450344"/>
                <a:gd name="connsiteX4" fmla="*/ 472352 w 486659"/>
                <a:gd name="connsiteY4" fmla="*/ 278661 h 450344"/>
                <a:gd name="connsiteX5" fmla="*/ 403832 w 486659"/>
                <a:gd name="connsiteY5" fmla="*/ 397055 h 450344"/>
                <a:gd name="connsiteX6" fmla="*/ 311193 w 486659"/>
                <a:gd name="connsiteY6" fmla="*/ 450344 h 450344"/>
                <a:gd name="connsiteX7" fmla="*/ 174701 w 486659"/>
                <a:gd name="connsiteY7" fmla="*/ 450344 h 450344"/>
                <a:gd name="connsiteX8" fmla="*/ 82062 w 486659"/>
                <a:gd name="connsiteY8" fmla="*/ 397055 h 450344"/>
                <a:gd name="connsiteX9" fmla="*/ 13542 w 486659"/>
                <a:gd name="connsiteY9" fmla="*/ 278661 h 450344"/>
                <a:gd name="connsiteX10" fmla="*/ 14419 w 486659"/>
                <a:gd name="connsiteY10" fmla="*/ 171683 h 450344"/>
                <a:gd name="connsiteX11" fmla="*/ 82501 w 486659"/>
                <a:gd name="connsiteY11" fmla="*/ 53289 h 450344"/>
                <a:gd name="connsiteX12" fmla="*/ 175030 w 486659"/>
                <a:gd name="connsiteY12" fmla="*/ 0 h 4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59" h="450344">
                  <a:moveTo>
                    <a:pt x="175030" y="0"/>
                  </a:moveTo>
                  <a:lnTo>
                    <a:pt x="311632" y="0"/>
                  </a:lnTo>
                  <a:cubicBezTo>
                    <a:pt x="349674" y="0"/>
                    <a:pt x="385195" y="20306"/>
                    <a:pt x="404271" y="53289"/>
                  </a:cubicBezTo>
                  <a:lnTo>
                    <a:pt x="472352" y="171683"/>
                  </a:lnTo>
                  <a:cubicBezTo>
                    <a:pt x="491428" y="204665"/>
                    <a:pt x="491428" y="245679"/>
                    <a:pt x="472352" y="278661"/>
                  </a:cubicBezTo>
                  <a:lnTo>
                    <a:pt x="403832" y="397055"/>
                  </a:lnTo>
                  <a:cubicBezTo>
                    <a:pt x="384866" y="430038"/>
                    <a:pt x="349345" y="450344"/>
                    <a:pt x="311193" y="450344"/>
                  </a:cubicBezTo>
                  <a:lnTo>
                    <a:pt x="174701" y="450344"/>
                  </a:lnTo>
                  <a:cubicBezTo>
                    <a:pt x="136549" y="450344"/>
                    <a:pt x="101029" y="430038"/>
                    <a:pt x="82062" y="397055"/>
                  </a:cubicBezTo>
                  <a:lnTo>
                    <a:pt x="13542" y="278661"/>
                  </a:lnTo>
                  <a:cubicBezTo>
                    <a:pt x="-4657" y="245679"/>
                    <a:pt x="-4657" y="204665"/>
                    <a:pt x="14419" y="171683"/>
                  </a:cubicBezTo>
                  <a:lnTo>
                    <a:pt x="82501" y="53289"/>
                  </a:lnTo>
                  <a:cubicBezTo>
                    <a:pt x="101467" y="20306"/>
                    <a:pt x="136988" y="0"/>
                    <a:pt x="175030" y="0"/>
                  </a:cubicBezTo>
                  <a:close/>
                </a:path>
              </a:pathLst>
            </a:custGeom>
            <a:solidFill>
              <a:schemeClr val="bg1"/>
            </a:solidFill>
            <a:ln w="12700">
              <a:miter lim="400000"/>
            </a:ln>
          </p:spPr>
          <p:txBody>
            <a:bodyPr wrap="square" lIns="28575" tIns="28575" rIns="28575" bIns="28575" anchor="ctr">
              <a:noAutofit/>
            </a:bodyPr>
            <a:lstStyle/>
            <a:p>
              <a:pPr>
                <a:defRPr sz="3000"/>
              </a:pPr>
              <a:endParaRPr sz="2250"/>
            </a:p>
          </p:txBody>
        </p:sp>
        <p:sp>
          <p:nvSpPr>
            <p:cNvPr id="32" name="Freeform: Shape 31">
              <a:extLst>
                <a:ext uri="{FF2B5EF4-FFF2-40B4-BE49-F238E27FC236}">
                  <a16:creationId xmlns:a16="http://schemas.microsoft.com/office/drawing/2014/main" id="{AB578433-B9F3-4ED9-A0C3-D25F86C087C9}"/>
                </a:ext>
              </a:extLst>
            </p:cNvPr>
            <p:cNvSpPr/>
            <p:nvPr/>
          </p:nvSpPr>
          <p:spPr>
            <a:xfrm>
              <a:off x="4199094" y="4347360"/>
              <a:ext cx="424987" cy="393274"/>
            </a:xfrm>
            <a:custGeom>
              <a:avLst/>
              <a:gdLst>
                <a:gd name="connsiteX0" fmla="*/ 175030 w 486659"/>
                <a:gd name="connsiteY0" fmla="*/ 0 h 450344"/>
                <a:gd name="connsiteX1" fmla="*/ 311632 w 486659"/>
                <a:gd name="connsiteY1" fmla="*/ 0 h 450344"/>
                <a:gd name="connsiteX2" fmla="*/ 404271 w 486659"/>
                <a:gd name="connsiteY2" fmla="*/ 53289 h 450344"/>
                <a:gd name="connsiteX3" fmla="*/ 472352 w 486659"/>
                <a:gd name="connsiteY3" fmla="*/ 171683 h 450344"/>
                <a:gd name="connsiteX4" fmla="*/ 472352 w 486659"/>
                <a:gd name="connsiteY4" fmla="*/ 278661 h 450344"/>
                <a:gd name="connsiteX5" fmla="*/ 403832 w 486659"/>
                <a:gd name="connsiteY5" fmla="*/ 397055 h 450344"/>
                <a:gd name="connsiteX6" fmla="*/ 311193 w 486659"/>
                <a:gd name="connsiteY6" fmla="*/ 450344 h 450344"/>
                <a:gd name="connsiteX7" fmla="*/ 174701 w 486659"/>
                <a:gd name="connsiteY7" fmla="*/ 450344 h 450344"/>
                <a:gd name="connsiteX8" fmla="*/ 82062 w 486659"/>
                <a:gd name="connsiteY8" fmla="*/ 397055 h 450344"/>
                <a:gd name="connsiteX9" fmla="*/ 13542 w 486659"/>
                <a:gd name="connsiteY9" fmla="*/ 278661 h 450344"/>
                <a:gd name="connsiteX10" fmla="*/ 14419 w 486659"/>
                <a:gd name="connsiteY10" fmla="*/ 171683 h 450344"/>
                <a:gd name="connsiteX11" fmla="*/ 82501 w 486659"/>
                <a:gd name="connsiteY11" fmla="*/ 53289 h 450344"/>
                <a:gd name="connsiteX12" fmla="*/ 175030 w 486659"/>
                <a:gd name="connsiteY12" fmla="*/ 0 h 4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59" h="450344">
                  <a:moveTo>
                    <a:pt x="175030" y="0"/>
                  </a:moveTo>
                  <a:lnTo>
                    <a:pt x="311632" y="0"/>
                  </a:lnTo>
                  <a:cubicBezTo>
                    <a:pt x="349674" y="0"/>
                    <a:pt x="385195" y="20306"/>
                    <a:pt x="404271" y="53289"/>
                  </a:cubicBezTo>
                  <a:lnTo>
                    <a:pt x="472352" y="171683"/>
                  </a:lnTo>
                  <a:cubicBezTo>
                    <a:pt x="491428" y="204665"/>
                    <a:pt x="491428" y="245679"/>
                    <a:pt x="472352" y="278661"/>
                  </a:cubicBezTo>
                  <a:lnTo>
                    <a:pt x="403832" y="397055"/>
                  </a:lnTo>
                  <a:cubicBezTo>
                    <a:pt x="384866" y="430038"/>
                    <a:pt x="349345" y="450344"/>
                    <a:pt x="311193" y="450344"/>
                  </a:cubicBezTo>
                  <a:lnTo>
                    <a:pt x="174701" y="450344"/>
                  </a:lnTo>
                  <a:cubicBezTo>
                    <a:pt x="136549" y="450344"/>
                    <a:pt x="101029" y="430038"/>
                    <a:pt x="82062" y="397055"/>
                  </a:cubicBezTo>
                  <a:lnTo>
                    <a:pt x="13542" y="278661"/>
                  </a:lnTo>
                  <a:cubicBezTo>
                    <a:pt x="-4657" y="245679"/>
                    <a:pt x="-4657" y="204665"/>
                    <a:pt x="14419" y="171683"/>
                  </a:cubicBezTo>
                  <a:lnTo>
                    <a:pt x="82501" y="53289"/>
                  </a:lnTo>
                  <a:cubicBezTo>
                    <a:pt x="101467" y="20306"/>
                    <a:pt x="136988" y="0"/>
                    <a:pt x="175030" y="0"/>
                  </a:cubicBezTo>
                  <a:close/>
                </a:path>
              </a:pathLst>
            </a:custGeom>
            <a:solidFill>
              <a:schemeClr val="bg1"/>
            </a:solidFill>
            <a:ln w="12700">
              <a:miter lim="400000"/>
            </a:ln>
          </p:spPr>
          <p:txBody>
            <a:bodyPr wrap="square" lIns="28575" tIns="28575" rIns="28575" bIns="28575" anchor="ctr">
              <a:noAutofit/>
            </a:bodyPr>
            <a:lstStyle/>
            <a:p>
              <a:pPr>
                <a:defRPr sz="3000"/>
              </a:pPr>
              <a:endParaRPr sz="2250"/>
            </a:p>
          </p:txBody>
        </p:sp>
        <p:sp>
          <p:nvSpPr>
            <p:cNvPr id="33" name="Freeform: Shape 32">
              <a:extLst>
                <a:ext uri="{FF2B5EF4-FFF2-40B4-BE49-F238E27FC236}">
                  <a16:creationId xmlns:a16="http://schemas.microsoft.com/office/drawing/2014/main" id="{E618EB09-D9EB-4789-9668-3FA8866F2F89}"/>
                </a:ext>
              </a:extLst>
            </p:cNvPr>
            <p:cNvSpPr/>
            <p:nvPr/>
          </p:nvSpPr>
          <p:spPr>
            <a:xfrm>
              <a:off x="4520844" y="4984218"/>
              <a:ext cx="424987" cy="393274"/>
            </a:xfrm>
            <a:custGeom>
              <a:avLst/>
              <a:gdLst>
                <a:gd name="connsiteX0" fmla="*/ 175030 w 486659"/>
                <a:gd name="connsiteY0" fmla="*/ 0 h 450344"/>
                <a:gd name="connsiteX1" fmla="*/ 311632 w 486659"/>
                <a:gd name="connsiteY1" fmla="*/ 0 h 450344"/>
                <a:gd name="connsiteX2" fmla="*/ 404271 w 486659"/>
                <a:gd name="connsiteY2" fmla="*/ 53289 h 450344"/>
                <a:gd name="connsiteX3" fmla="*/ 472352 w 486659"/>
                <a:gd name="connsiteY3" fmla="*/ 171683 h 450344"/>
                <a:gd name="connsiteX4" fmla="*/ 472352 w 486659"/>
                <a:gd name="connsiteY4" fmla="*/ 278661 h 450344"/>
                <a:gd name="connsiteX5" fmla="*/ 403832 w 486659"/>
                <a:gd name="connsiteY5" fmla="*/ 397055 h 450344"/>
                <a:gd name="connsiteX6" fmla="*/ 311193 w 486659"/>
                <a:gd name="connsiteY6" fmla="*/ 450344 h 450344"/>
                <a:gd name="connsiteX7" fmla="*/ 174701 w 486659"/>
                <a:gd name="connsiteY7" fmla="*/ 450344 h 450344"/>
                <a:gd name="connsiteX8" fmla="*/ 82062 w 486659"/>
                <a:gd name="connsiteY8" fmla="*/ 397055 h 450344"/>
                <a:gd name="connsiteX9" fmla="*/ 13542 w 486659"/>
                <a:gd name="connsiteY9" fmla="*/ 278661 h 450344"/>
                <a:gd name="connsiteX10" fmla="*/ 14419 w 486659"/>
                <a:gd name="connsiteY10" fmla="*/ 171683 h 450344"/>
                <a:gd name="connsiteX11" fmla="*/ 82501 w 486659"/>
                <a:gd name="connsiteY11" fmla="*/ 53289 h 450344"/>
                <a:gd name="connsiteX12" fmla="*/ 175030 w 486659"/>
                <a:gd name="connsiteY12" fmla="*/ 0 h 45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59" h="450344">
                  <a:moveTo>
                    <a:pt x="175030" y="0"/>
                  </a:moveTo>
                  <a:lnTo>
                    <a:pt x="311632" y="0"/>
                  </a:lnTo>
                  <a:cubicBezTo>
                    <a:pt x="349674" y="0"/>
                    <a:pt x="385195" y="20306"/>
                    <a:pt x="404271" y="53289"/>
                  </a:cubicBezTo>
                  <a:lnTo>
                    <a:pt x="472352" y="171683"/>
                  </a:lnTo>
                  <a:cubicBezTo>
                    <a:pt x="491428" y="204665"/>
                    <a:pt x="491428" y="245679"/>
                    <a:pt x="472352" y="278661"/>
                  </a:cubicBezTo>
                  <a:lnTo>
                    <a:pt x="403832" y="397055"/>
                  </a:lnTo>
                  <a:cubicBezTo>
                    <a:pt x="384866" y="430038"/>
                    <a:pt x="349345" y="450344"/>
                    <a:pt x="311193" y="450344"/>
                  </a:cubicBezTo>
                  <a:lnTo>
                    <a:pt x="174701" y="450344"/>
                  </a:lnTo>
                  <a:cubicBezTo>
                    <a:pt x="136549" y="450344"/>
                    <a:pt x="101029" y="430038"/>
                    <a:pt x="82062" y="397055"/>
                  </a:cubicBezTo>
                  <a:lnTo>
                    <a:pt x="13542" y="278661"/>
                  </a:lnTo>
                  <a:cubicBezTo>
                    <a:pt x="-4657" y="245679"/>
                    <a:pt x="-4657" y="204665"/>
                    <a:pt x="14419" y="171683"/>
                  </a:cubicBezTo>
                  <a:lnTo>
                    <a:pt x="82501" y="53289"/>
                  </a:lnTo>
                  <a:cubicBezTo>
                    <a:pt x="101467" y="20306"/>
                    <a:pt x="136988" y="0"/>
                    <a:pt x="175030" y="0"/>
                  </a:cubicBezTo>
                  <a:close/>
                </a:path>
              </a:pathLst>
            </a:custGeom>
            <a:solidFill>
              <a:schemeClr val="bg1"/>
            </a:solidFill>
            <a:ln w="12700">
              <a:miter lim="400000"/>
            </a:ln>
          </p:spPr>
          <p:txBody>
            <a:bodyPr wrap="square" lIns="28575" tIns="28575" rIns="28575" bIns="28575" anchor="ctr">
              <a:noAutofit/>
            </a:bodyPr>
            <a:lstStyle/>
            <a:p>
              <a:pPr>
                <a:defRPr sz="3000"/>
              </a:pPr>
              <a:endParaRPr sz="2250"/>
            </a:p>
          </p:txBody>
        </p:sp>
        <p:sp>
          <p:nvSpPr>
            <p:cNvPr id="34" name="Shape">
              <a:extLst>
                <a:ext uri="{FF2B5EF4-FFF2-40B4-BE49-F238E27FC236}">
                  <a16:creationId xmlns:a16="http://schemas.microsoft.com/office/drawing/2014/main" id="{D96CC3BC-7DD4-41E7-B5DB-9BA0282FC8C9}"/>
                </a:ext>
              </a:extLst>
            </p:cNvPr>
            <p:cNvSpPr/>
            <p:nvPr/>
          </p:nvSpPr>
          <p:spPr>
            <a:xfrm>
              <a:off x="4037407" y="1451857"/>
              <a:ext cx="1061099" cy="4054755"/>
            </a:xfrm>
            <a:custGeom>
              <a:avLst/>
              <a:gdLst/>
              <a:ahLst/>
              <a:cxnLst>
                <a:cxn ang="0">
                  <a:pos x="wd2" y="hd2"/>
                </a:cxn>
                <a:cxn ang="5400000">
                  <a:pos x="wd2" y="hd2"/>
                </a:cxn>
                <a:cxn ang="10800000">
                  <a:pos x="wd2" y="hd2"/>
                </a:cxn>
                <a:cxn ang="16200000">
                  <a:pos x="wd2" y="hd2"/>
                </a:cxn>
              </a:cxnLst>
              <a:rect l="0" t="0" r="r" b="b"/>
              <a:pathLst>
                <a:path w="21287" h="21577" extrusionOk="0">
                  <a:moveTo>
                    <a:pt x="15801" y="21577"/>
                  </a:moveTo>
                  <a:lnTo>
                    <a:pt x="8910" y="21577"/>
                  </a:lnTo>
                  <a:cubicBezTo>
                    <a:pt x="8560" y="21577"/>
                    <a:pt x="8274" y="21501"/>
                    <a:pt x="8274" y="21408"/>
                  </a:cubicBezTo>
                  <a:cubicBezTo>
                    <a:pt x="8274" y="21315"/>
                    <a:pt x="8560" y="21239"/>
                    <a:pt x="8910" y="21239"/>
                  </a:cubicBezTo>
                  <a:lnTo>
                    <a:pt x="15801" y="21239"/>
                  </a:lnTo>
                  <a:cubicBezTo>
                    <a:pt x="16602" y="21239"/>
                    <a:pt x="17347" y="21125"/>
                    <a:pt x="17748" y="20942"/>
                  </a:cubicBezTo>
                  <a:lnTo>
                    <a:pt x="19707" y="20043"/>
                  </a:lnTo>
                  <a:cubicBezTo>
                    <a:pt x="20108" y="19859"/>
                    <a:pt x="20108" y="19631"/>
                    <a:pt x="19707" y="19447"/>
                  </a:cubicBezTo>
                  <a:lnTo>
                    <a:pt x="17748" y="18548"/>
                  </a:lnTo>
                  <a:cubicBezTo>
                    <a:pt x="17347" y="18364"/>
                    <a:pt x="16602" y="18251"/>
                    <a:pt x="15801" y="18251"/>
                  </a:cubicBezTo>
                  <a:lnTo>
                    <a:pt x="5475" y="18251"/>
                  </a:lnTo>
                  <a:cubicBezTo>
                    <a:pt x="4221" y="18251"/>
                    <a:pt x="3057" y="18072"/>
                    <a:pt x="2427" y="17785"/>
                  </a:cubicBezTo>
                  <a:lnTo>
                    <a:pt x="468" y="16885"/>
                  </a:lnTo>
                  <a:cubicBezTo>
                    <a:pt x="-156" y="16597"/>
                    <a:pt x="-156" y="16241"/>
                    <a:pt x="468" y="15952"/>
                  </a:cubicBezTo>
                  <a:lnTo>
                    <a:pt x="2427" y="15053"/>
                  </a:lnTo>
                  <a:cubicBezTo>
                    <a:pt x="3057" y="14764"/>
                    <a:pt x="4221" y="14587"/>
                    <a:pt x="5475" y="14587"/>
                  </a:cubicBezTo>
                  <a:lnTo>
                    <a:pt x="15801" y="14587"/>
                  </a:lnTo>
                  <a:cubicBezTo>
                    <a:pt x="16602" y="14587"/>
                    <a:pt x="17347" y="14472"/>
                    <a:pt x="17748" y="14290"/>
                  </a:cubicBezTo>
                  <a:lnTo>
                    <a:pt x="19707" y="13390"/>
                  </a:lnTo>
                  <a:cubicBezTo>
                    <a:pt x="20108" y="13206"/>
                    <a:pt x="20108" y="12979"/>
                    <a:pt x="19707" y="12795"/>
                  </a:cubicBezTo>
                  <a:lnTo>
                    <a:pt x="17748" y="11895"/>
                  </a:lnTo>
                  <a:cubicBezTo>
                    <a:pt x="17347" y="11711"/>
                    <a:pt x="16602" y="11598"/>
                    <a:pt x="15801" y="11598"/>
                  </a:cubicBezTo>
                  <a:lnTo>
                    <a:pt x="5475" y="11598"/>
                  </a:lnTo>
                  <a:cubicBezTo>
                    <a:pt x="4221" y="11598"/>
                    <a:pt x="3057" y="11419"/>
                    <a:pt x="2427" y="11132"/>
                  </a:cubicBezTo>
                  <a:lnTo>
                    <a:pt x="468" y="10233"/>
                  </a:lnTo>
                  <a:cubicBezTo>
                    <a:pt x="-156" y="9944"/>
                    <a:pt x="-156" y="9588"/>
                    <a:pt x="468" y="9299"/>
                  </a:cubicBezTo>
                  <a:lnTo>
                    <a:pt x="2427" y="8400"/>
                  </a:lnTo>
                  <a:cubicBezTo>
                    <a:pt x="3057" y="8111"/>
                    <a:pt x="4221" y="7934"/>
                    <a:pt x="5475" y="7934"/>
                  </a:cubicBezTo>
                  <a:lnTo>
                    <a:pt x="15801" y="7934"/>
                  </a:lnTo>
                  <a:cubicBezTo>
                    <a:pt x="16602" y="7934"/>
                    <a:pt x="17347" y="7819"/>
                    <a:pt x="17748" y="7637"/>
                  </a:cubicBezTo>
                  <a:lnTo>
                    <a:pt x="19707" y="6738"/>
                  </a:lnTo>
                  <a:cubicBezTo>
                    <a:pt x="20108" y="6554"/>
                    <a:pt x="20108" y="6326"/>
                    <a:pt x="19707" y="6142"/>
                  </a:cubicBezTo>
                  <a:lnTo>
                    <a:pt x="17748" y="5242"/>
                  </a:lnTo>
                  <a:cubicBezTo>
                    <a:pt x="17347" y="5058"/>
                    <a:pt x="16602" y="4945"/>
                    <a:pt x="15801" y="4945"/>
                  </a:cubicBezTo>
                  <a:lnTo>
                    <a:pt x="5475" y="4945"/>
                  </a:lnTo>
                  <a:cubicBezTo>
                    <a:pt x="4221" y="4945"/>
                    <a:pt x="3057" y="4767"/>
                    <a:pt x="2427" y="4480"/>
                  </a:cubicBezTo>
                  <a:lnTo>
                    <a:pt x="468" y="3580"/>
                  </a:lnTo>
                  <a:cubicBezTo>
                    <a:pt x="-156" y="3292"/>
                    <a:pt x="-156" y="2935"/>
                    <a:pt x="468" y="2647"/>
                  </a:cubicBezTo>
                  <a:lnTo>
                    <a:pt x="2427" y="1747"/>
                  </a:lnTo>
                  <a:cubicBezTo>
                    <a:pt x="3057" y="1459"/>
                    <a:pt x="4221" y="1282"/>
                    <a:pt x="5475" y="1282"/>
                  </a:cubicBezTo>
                  <a:lnTo>
                    <a:pt x="12149" y="1282"/>
                  </a:lnTo>
                  <a:cubicBezTo>
                    <a:pt x="12950" y="1282"/>
                    <a:pt x="13695" y="1167"/>
                    <a:pt x="14096" y="985"/>
                  </a:cubicBezTo>
                  <a:lnTo>
                    <a:pt x="16055" y="85"/>
                  </a:lnTo>
                  <a:cubicBezTo>
                    <a:pt x="16233" y="4"/>
                    <a:pt x="16621" y="-23"/>
                    <a:pt x="16927" y="23"/>
                  </a:cubicBezTo>
                  <a:cubicBezTo>
                    <a:pt x="17232" y="70"/>
                    <a:pt x="17334" y="173"/>
                    <a:pt x="17162" y="254"/>
                  </a:cubicBezTo>
                  <a:lnTo>
                    <a:pt x="15203" y="1153"/>
                  </a:lnTo>
                  <a:cubicBezTo>
                    <a:pt x="14579" y="1442"/>
                    <a:pt x="13408" y="1619"/>
                    <a:pt x="12155" y="1619"/>
                  </a:cubicBezTo>
                  <a:lnTo>
                    <a:pt x="5481" y="1619"/>
                  </a:lnTo>
                  <a:cubicBezTo>
                    <a:pt x="4679" y="1619"/>
                    <a:pt x="3935" y="1734"/>
                    <a:pt x="3534" y="1916"/>
                  </a:cubicBezTo>
                  <a:lnTo>
                    <a:pt x="1575" y="2816"/>
                  </a:lnTo>
                  <a:cubicBezTo>
                    <a:pt x="1174" y="3000"/>
                    <a:pt x="1174" y="3227"/>
                    <a:pt x="1575" y="3411"/>
                  </a:cubicBezTo>
                  <a:lnTo>
                    <a:pt x="3534" y="4311"/>
                  </a:lnTo>
                  <a:cubicBezTo>
                    <a:pt x="3935" y="4495"/>
                    <a:pt x="4679" y="4608"/>
                    <a:pt x="5481" y="4608"/>
                  </a:cubicBezTo>
                  <a:lnTo>
                    <a:pt x="15807" y="4608"/>
                  </a:lnTo>
                  <a:cubicBezTo>
                    <a:pt x="17060" y="4608"/>
                    <a:pt x="18225" y="4787"/>
                    <a:pt x="18855" y="5074"/>
                  </a:cubicBezTo>
                  <a:lnTo>
                    <a:pt x="20814" y="5973"/>
                  </a:lnTo>
                  <a:cubicBezTo>
                    <a:pt x="21438" y="6262"/>
                    <a:pt x="21438" y="6618"/>
                    <a:pt x="20814" y="6906"/>
                  </a:cubicBezTo>
                  <a:lnTo>
                    <a:pt x="18855" y="7806"/>
                  </a:lnTo>
                  <a:cubicBezTo>
                    <a:pt x="18231" y="8095"/>
                    <a:pt x="17060" y="8272"/>
                    <a:pt x="15807" y="8272"/>
                  </a:cubicBezTo>
                  <a:lnTo>
                    <a:pt x="5481" y="8272"/>
                  </a:lnTo>
                  <a:cubicBezTo>
                    <a:pt x="4679" y="8272"/>
                    <a:pt x="3935" y="8386"/>
                    <a:pt x="3534" y="8569"/>
                  </a:cubicBezTo>
                  <a:lnTo>
                    <a:pt x="1575" y="9468"/>
                  </a:lnTo>
                  <a:cubicBezTo>
                    <a:pt x="1174" y="9652"/>
                    <a:pt x="1174" y="9880"/>
                    <a:pt x="1575" y="10064"/>
                  </a:cubicBezTo>
                  <a:lnTo>
                    <a:pt x="3534" y="10963"/>
                  </a:lnTo>
                  <a:cubicBezTo>
                    <a:pt x="3935" y="11147"/>
                    <a:pt x="4679" y="11261"/>
                    <a:pt x="5481" y="11261"/>
                  </a:cubicBezTo>
                  <a:lnTo>
                    <a:pt x="15807" y="11261"/>
                  </a:lnTo>
                  <a:cubicBezTo>
                    <a:pt x="17060" y="11261"/>
                    <a:pt x="18225" y="11439"/>
                    <a:pt x="18855" y="11726"/>
                  </a:cubicBezTo>
                  <a:lnTo>
                    <a:pt x="20814" y="12626"/>
                  </a:lnTo>
                  <a:cubicBezTo>
                    <a:pt x="21444" y="12914"/>
                    <a:pt x="21444" y="13270"/>
                    <a:pt x="20814" y="13559"/>
                  </a:cubicBezTo>
                  <a:lnTo>
                    <a:pt x="18855" y="14459"/>
                  </a:lnTo>
                  <a:cubicBezTo>
                    <a:pt x="18231" y="14747"/>
                    <a:pt x="17060" y="14924"/>
                    <a:pt x="15807" y="14924"/>
                  </a:cubicBezTo>
                  <a:lnTo>
                    <a:pt x="5481" y="14924"/>
                  </a:lnTo>
                  <a:cubicBezTo>
                    <a:pt x="4679" y="14924"/>
                    <a:pt x="3935" y="15039"/>
                    <a:pt x="3534" y="15221"/>
                  </a:cubicBezTo>
                  <a:lnTo>
                    <a:pt x="1575" y="16121"/>
                  </a:lnTo>
                  <a:cubicBezTo>
                    <a:pt x="1174" y="16305"/>
                    <a:pt x="1174" y="16533"/>
                    <a:pt x="1575" y="16717"/>
                  </a:cubicBezTo>
                  <a:lnTo>
                    <a:pt x="3534" y="17616"/>
                  </a:lnTo>
                  <a:cubicBezTo>
                    <a:pt x="3935" y="17800"/>
                    <a:pt x="4679" y="17913"/>
                    <a:pt x="5481" y="17913"/>
                  </a:cubicBezTo>
                  <a:lnTo>
                    <a:pt x="15807" y="17913"/>
                  </a:lnTo>
                  <a:cubicBezTo>
                    <a:pt x="17060" y="17913"/>
                    <a:pt x="18225" y="18092"/>
                    <a:pt x="18855" y="18379"/>
                  </a:cubicBezTo>
                  <a:lnTo>
                    <a:pt x="20814" y="19278"/>
                  </a:lnTo>
                  <a:cubicBezTo>
                    <a:pt x="21444" y="19567"/>
                    <a:pt x="21444" y="19923"/>
                    <a:pt x="20814" y="20212"/>
                  </a:cubicBezTo>
                  <a:lnTo>
                    <a:pt x="18855" y="21111"/>
                  </a:lnTo>
                  <a:cubicBezTo>
                    <a:pt x="18218" y="21398"/>
                    <a:pt x="17054" y="21577"/>
                    <a:pt x="15801" y="21577"/>
                  </a:cubicBezTo>
                  <a:close/>
                </a:path>
              </a:pathLst>
            </a:custGeom>
            <a:solidFill>
              <a:srgbClr val="7A0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sz="1350" dirty="0">
                <a:solidFill>
                  <a:prstClr val="black"/>
                </a:solidFill>
                <a:latin typeface="Calibri" panose="020F0502020204030204"/>
              </a:endParaRPr>
            </a:p>
          </p:txBody>
        </p:sp>
        <p:sp>
          <p:nvSpPr>
            <p:cNvPr id="35" name="Shape">
              <a:extLst>
                <a:ext uri="{FF2B5EF4-FFF2-40B4-BE49-F238E27FC236}">
                  <a16:creationId xmlns:a16="http://schemas.microsoft.com/office/drawing/2014/main" id="{93802774-F181-49AF-AF8E-EFB9011EC0D0}"/>
                </a:ext>
              </a:extLst>
            </p:cNvPr>
            <p:cNvSpPr/>
            <p:nvPr/>
          </p:nvSpPr>
          <p:spPr>
            <a:xfrm>
              <a:off x="3212824" y="2435012"/>
              <a:ext cx="1766909" cy="464627"/>
            </a:xfrm>
            <a:custGeom>
              <a:avLst/>
              <a:gdLst/>
              <a:ahLst/>
              <a:cxnLst>
                <a:cxn ang="0">
                  <a:pos x="wd2" y="hd2"/>
                </a:cxn>
                <a:cxn ang="5400000">
                  <a:pos x="wd2" y="hd2"/>
                </a:cxn>
                <a:cxn ang="10800000">
                  <a:pos x="wd2" y="hd2"/>
                </a:cxn>
                <a:cxn ang="16200000">
                  <a:pos x="wd2" y="hd2"/>
                </a:cxn>
              </a:cxnLst>
              <a:rect l="0" t="0" r="r" b="b"/>
              <a:pathLst>
                <a:path w="21489" h="21600" extrusionOk="0">
                  <a:moveTo>
                    <a:pt x="21255" y="7460"/>
                  </a:moveTo>
                  <a:lnTo>
                    <a:pt x="20634" y="3332"/>
                  </a:lnTo>
                  <a:cubicBezTo>
                    <a:pt x="20321" y="1268"/>
                    <a:pt x="19746" y="0"/>
                    <a:pt x="19122" y="0"/>
                  </a:cubicBezTo>
                  <a:lnTo>
                    <a:pt x="17876" y="0"/>
                  </a:lnTo>
                  <a:cubicBezTo>
                    <a:pt x="17251" y="0"/>
                    <a:pt x="16676" y="1268"/>
                    <a:pt x="16364" y="3332"/>
                  </a:cubicBezTo>
                  <a:lnTo>
                    <a:pt x="15851" y="6723"/>
                  </a:lnTo>
                  <a:cubicBezTo>
                    <a:pt x="15446" y="8728"/>
                    <a:pt x="14817" y="9923"/>
                    <a:pt x="14142" y="9923"/>
                  </a:cubicBezTo>
                  <a:lnTo>
                    <a:pt x="3689" y="9923"/>
                  </a:lnTo>
                  <a:cubicBezTo>
                    <a:pt x="3118" y="9923"/>
                    <a:pt x="2567" y="9053"/>
                    <a:pt x="2166" y="7505"/>
                  </a:cubicBezTo>
                  <a:lnTo>
                    <a:pt x="2123" y="7343"/>
                  </a:lnTo>
                  <a:cubicBezTo>
                    <a:pt x="2081" y="7136"/>
                    <a:pt x="2034" y="6959"/>
                    <a:pt x="1980" y="6797"/>
                  </a:cubicBezTo>
                  <a:lnTo>
                    <a:pt x="1919" y="6561"/>
                  </a:lnTo>
                  <a:lnTo>
                    <a:pt x="1919" y="6620"/>
                  </a:lnTo>
                  <a:cubicBezTo>
                    <a:pt x="1807" y="6355"/>
                    <a:pt x="1676" y="6207"/>
                    <a:pt x="1537" y="6207"/>
                  </a:cubicBezTo>
                  <a:lnTo>
                    <a:pt x="1008" y="6207"/>
                  </a:lnTo>
                  <a:cubicBezTo>
                    <a:pt x="742" y="6207"/>
                    <a:pt x="499" y="6753"/>
                    <a:pt x="364" y="7623"/>
                  </a:cubicBezTo>
                  <a:lnTo>
                    <a:pt x="98" y="9377"/>
                  </a:lnTo>
                  <a:cubicBezTo>
                    <a:pt x="-33" y="10262"/>
                    <a:pt x="-33" y="11338"/>
                    <a:pt x="98" y="12223"/>
                  </a:cubicBezTo>
                  <a:lnTo>
                    <a:pt x="364" y="13977"/>
                  </a:lnTo>
                  <a:cubicBezTo>
                    <a:pt x="495" y="14862"/>
                    <a:pt x="742" y="15393"/>
                    <a:pt x="1008" y="15393"/>
                  </a:cubicBezTo>
                  <a:lnTo>
                    <a:pt x="1537" y="15393"/>
                  </a:lnTo>
                  <a:cubicBezTo>
                    <a:pt x="1676" y="15393"/>
                    <a:pt x="1803" y="15245"/>
                    <a:pt x="1919" y="14980"/>
                  </a:cubicBezTo>
                  <a:lnTo>
                    <a:pt x="1919" y="15039"/>
                  </a:lnTo>
                  <a:lnTo>
                    <a:pt x="1980" y="14803"/>
                  </a:lnTo>
                  <a:cubicBezTo>
                    <a:pt x="2034" y="14656"/>
                    <a:pt x="2081" y="14464"/>
                    <a:pt x="2123" y="14257"/>
                  </a:cubicBezTo>
                  <a:lnTo>
                    <a:pt x="2166" y="14095"/>
                  </a:lnTo>
                  <a:cubicBezTo>
                    <a:pt x="2571" y="12547"/>
                    <a:pt x="3118" y="11677"/>
                    <a:pt x="3689" y="11677"/>
                  </a:cubicBezTo>
                  <a:lnTo>
                    <a:pt x="14142" y="11677"/>
                  </a:lnTo>
                  <a:cubicBezTo>
                    <a:pt x="14678" y="11677"/>
                    <a:pt x="15372" y="13668"/>
                    <a:pt x="15747" y="14891"/>
                  </a:cubicBezTo>
                  <a:cubicBezTo>
                    <a:pt x="15885" y="15349"/>
                    <a:pt x="16001" y="15879"/>
                    <a:pt x="16094" y="16484"/>
                  </a:cubicBezTo>
                  <a:lnTo>
                    <a:pt x="16364" y="18268"/>
                  </a:lnTo>
                  <a:cubicBezTo>
                    <a:pt x="16676" y="20332"/>
                    <a:pt x="17251" y="21600"/>
                    <a:pt x="17876" y="21600"/>
                  </a:cubicBezTo>
                  <a:lnTo>
                    <a:pt x="19122" y="21600"/>
                  </a:lnTo>
                  <a:cubicBezTo>
                    <a:pt x="19746" y="21600"/>
                    <a:pt x="20321" y="20332"/>
                    <a:pt x="20634" y="18268"/>
                  </a:cubicBezTo>
                  <a:lnTo>
                    <a:pt x="21255" y="14140"/>
                  </a:lnTo>
                  <a:cubicBezTo>
                    <a:pt x="21567" y="12075"/>
                    <a:pt x="21567" y="9525"/>
                    <a:pt x="21255" y="7460"/>
                  </a:cubicBezTo>
                  <a:close/>
                  <a:moveTo>
                    <a:pt x="1815" y="11205"/>
                  </a:moveTo>
                  <a:lnTo>
                    <a:pt x="1629" y="12429"/>
                  </a:lnTo>
                  <a:cubicBezTo>
                    <a:pt x="1591" y="12680"/>
                    <a:pt x="1521" y="12827"/>
                    <a:pt x="1448" y="12827"/>
                  </a:cubicBezTo>
                  <a:lnTo>
                    <a:pt x="1078" y="12827"/>
                  </a:lnTo>
                  <a:cubicBezTo>
                    <a:pt x="1005" y="12827"/>
                    <a:pt x="935" y="12680"/>
                    <a:pt x="897" y="12429"/>
                  </a:cubicBezTo>
                  <a:lnTo>
                    <a:pt x="711" y="11205"/>
                  </a:lnTo>
                  <a:cubicBezTo>
                    <a:pt x="673" y="10955"/>
                    <a:pt x="673" y="10645"/>
                    <a:pt x="711" y="10409"/>
                  </a:cubicBezTo>
                  <a:lnTo>
                    <a:pt x="897" y="9186"/>
                  </a:lnTo>
                  <a:cubicBezTo>
                    <a:pt x="935" y="8935"/>
                    <a:pt x="1005" y="8787"/>
                    <a:pt x="1078" y="8787"/>
                  </a:cubicBezTo>
                  <a:lnTo>
                    <a:pt x="1448" y="8787"/>
                  </a:lnTo>
                  <a:cubicBezTo>
                    <a:pt x="1521" y="8787"/>
                    <a:pt x="1591" y="8935"/>
                    <a:pt x="1629" y="9186"/>
                  </a:cubicBezTo>
                  <a:lnTo>
                    <a:pt x="1815" y="10409"/>
                  </a:lnTo>
                  <a:cubicBezTo>
                    <a:pt x="1853" y="10645"/>
                    <a:pt x="1853" y="10955"/>
                    <a:pt x="1815" y="11205"/>
                  </a:cubicBezTo>
                  <a:close/>
                  <a:moveTo>
                    <a:pt x="20587" y="12665"/>
                  </a:moveTo>
                  <a:lnTo>
                    <a:pt x="19966" y="16793"/>
                  </a:lnTo>
                  <a:cubicBezTo>
                    <a:pt x="19793" y="17943"/>
                    <a:pt x="19469" y="18651"/>
                    <a:pt x="19122" y="18651"/>
                  </a:cubicBezTo>
                  <a:lnTo>
                    <a:pt x="17876" y="18651"/>
                  </a:lnTo>
                  <a:cubicBezTo>
                    <a:pt x="17529" y="18651"/>
                    <a:pt x="17205" y="17943"/>
                    <a:pt x="17031" y="16793"/>
                  </a:cubicBezTo>
                  <a:lnTo>
                    <a:pt x="16410" y="12665"/>
                  </a:lnTo>
                  <a:cubicBezTo>
                    <a:pt x="16236" y="11515"/>
                    <a:pt x="16236" y="10085"/>
                    <a:pt x="16410" y="8935"/>
                  </a:cubicBezTo>
                  <a:lnTo>
                    <a:pt x="17035" y="4807"/>
                  </a:lnTo>
                  <a:cubicBezTo>
                    <a:pt x="17208" y="3657"/>
                    <a:pt x="17532" y="2949"/>
                    <a:pt x="17880" y="2949"/>
                  </a:cubicBezTo>
                  <a:lnTo>
                    <a:pt x="19125" y="2949"/>
                  </a:lnTo>
                  <a:cubicBezTo>
                    <a:pt x="19473" y="2949"/>
                    <a:pt x="19797" y="3657"/>
                    <a:pt x="19970" y="4807"/>
                  </a:cubicBezTo>
                  <a:lnTo>
                    <a:pt x="20595" y="8935"/>
                  </a:lnTo>
                  <a:cubicBezTo>
                    <a:pt x="20761" y="10085"/>
                    <a:pt x="20761" y="11515"/>
                    <a:pt x="20587" y="12665"/>
                  </a:cubicBezTo>
                  <a:close/>
                </a:path>
              </a:pathLst>
            </a:custGeom>
            <a:solidFill>
              <a:schemeClr val="accent6"/>
            </a:solidFill>
            <a:ln w="12700">
              <a:miter lim="400000"/>
            </a:ln>
          </p:spPr>
          <p:txBody>
            <a:bodyPr lIns="28575" tIns="28575" rIns="28575" bIns="28575" anchor="ctr"/>
            <a:lstStyle/>
            <a:p>
              <a:pPr>
                <a:defRPr sz="3000"/>
              </a:pPr>
              <a:endParaRPr sz="2250"/>
            </a:p>
          </p:txBody>
        </p:sp>
        <p:sp>
          <p:nvSpPr>
            <p:cNvPr id="36" name="Shape">
              <a:extLst>
                <a:ext uri="{FF2B5EF4-FFF2-40B4-BE49-F238E27FC236}">
                  <a16:creationId xmlns:a16="http://schemas.microsoft.com/office/drawing/2014/main" id="{47A4B12B-680B-4B36-8F58-DBD173E7ADE5}"/>
                </a:ext>
              </a:extLst>
            </p:cNvPr>
            <p:cNvSpPr/>
            <p:nvPr/>
          </p:nvSpPr>
          <p:spPr>
            <a:xfrm>
              <a:off x="4164265" y="1800717"/>
              <a:ext cx="1766912" cy="464627"/>
            </a:xfrm>
            <a:custGeom>
              <a:avLst/>
              <a:gdLst/>
              <a:ahLst/>
              <a:cxnLst>
                <a:cxn ang="0">
                  <a:pos x="wd2" y="hd2"/>
                </a:cxn>
                <a:cxn ang="5400000">
                  <a:pos x="wd2" y="hd2"/>
                </a:cxn>
                <a:cxn ang="10800000">
                  <a:pos x="wd2" y="hd2"/>
                </a:cxn>
                <a:cxn ang="16200000">
                  <a:pos x="wd2" y="hd2"/>
                </a:cxn>
              </a:cxnLst>
              <a:rect l="0" t="0" r="r" b="b"/>
              <a:pathLst>
                <a:path w="21489" h="21600" extrusionOk="0">
                  <a:moveTo>
                    <a:pt x="234" y="14140"/>
                  </a:moveTo>
                  <a:lnTo>
                    <a:pt x="855" y="18268"/>
                  </a:lnTo>
                  <a:cubicBezTo>
                    <a:pt x="1168" y="20332"/>
                    <a:pt x="1743" y="21600"/>
                    <a:pt x="2367" y="21600"/>
                  </a:cubicBezTo>
                  <a:lnTo>
                    <a:pt x="3613" y="21600"/>
                  </a:lnTo>
                  <a:cubicBezTo>
                    <a:pt x="4238" y="21600"/>
                    <a:pt x="4813" y="20332"/>
                    <a:pt x="5125" y="18268"/>
                  </a:cubicBezTo>
                  <a:lnTo>
                    <a:pt x="5638" y="14877"/>
                  </a:lnTo>
                  <a:cubicBezTo>
                    <a:pt x="6043" y="12872"/>
                    <a:pt x="6672" y="11677"/>
                    <a:pt x="7347" y="11677"/>
                  </a:cubicBezTo>
                  <a:lnTo>
                    <a:pt x="17800" y="11677"/>
                  </a:lnTo>
                  <a:cubicBezTo>
                    <a:pt x="18371" y="11677"/>
                    <a:pt x="18922" y="12547"/>
                    <a:pt x="19323" y="14095"/>
                  </a:cubicBezTo>
                  <a:lnTo>
                    <a:pt x="19366" y="14257"/>
                  </a:lnTo>
                  <a:cubicBezTo>
                    <a:pt x="19408" y="14464"/>
                    <a:pt x="19455" y="14641"/>
                    <a:pt x="19509" y="14803"/>
                  </a:cubicBezTo>
                  <a:lnTo>
                    <a:pt x="19570" y="15039"/>
                  </a:lnTo>
                  <a:lnTo>
                    <a:pt x="19570" y="14980"/>
                  </a:lnTo>
                  <a:cubicBezTo>
                    <a:pt x="19682" y="15245"/>
                    <a:pt x="19813" y="15393"/>
                    <a:pt x="19952" y="15393"/>
                  </a:cubicBezTo>
                  <a:lnTo>
                    <a:pt x="20481" y="15393"/>
                  </a:lnTo>
                  <a:cubicBezTo>
                    <a:pt x="20747" y="15393"/>
                    <a:pt x="20990" y="14847"/>
                    <a:pt x="21125" y="13977"/>
                  </a:cubicBezTo>
                  <a:lnTo>
                    <a:pt x="21391" y="12223"/>
                  </a:lnTo>
                  <a:cubicBezTo>
                    <a:pt x="21522" y="11338"/>
                    <a:pt x="21522" y="10262"/>
                    <a:pt x="21391" y="9377"/>
                  </a:cubicBezTo>
                  <a:lnTo>
                    <a:pt x="21125" y="7623"/>
                  </a:lnTo>
                  <a:cubicBezTo>
                    <a:pt x="20994" y="6738"/>
                    <a:pt x="20747" y="6207"/>
                    <a:pt x="20481" y="6207"/>
                  </a:cubicBezTo>
                  <a:lnTo>
                    <a:pt x="19952" y="6207"/>
                  </a:lnTo>
                  <a:cubicBezTo>
                    <a:pt x="19813" y="6207"/>
                    <a:pt x="19686" y="6355"/>
                    <a:pt x="19570" y="6620"/>
                  </a:cubicBezTo>
                  <a:lnTo>
                    <a:pt x="19570" y="6561"/>
                  </a:lnTo>
                  <a:lnTo>
                    <a:pt x="19509" y="6797"/>
                  </a:lnTo>
                  <a:cubicBezTo>
                    <a:pt x="19455" y="6944"/>
                    <a:pt x="19408" y="7136"/>
                    <a:pt x="19366" y="7342"/>
                  </a:cubicBezTo>
                  <a:lnTo>
                    <a:pt x="19323" y="7505"/>
                  </a:lnTo>
                  <a:cubicBezTo>
                    <a:pt x="18918" y="9053"/>
                    <a:pt x="18371" y="9923"/>
                    <a:pt x="17800" y="9923"/>
                  </a:cubicBezTo>
                  <a:lnTo>
                    <a:pt x="7347" y="9923"/>
                  </a:lnTo>
                  <a:cubicBezTo>
                    <a:pt x="6811" y="9923"/>
                    <a:pt x="6117" y="7932"/>
                    <a:pt x="5742" y="6709"/>
                  </a:cubicBezTo>
                  <a:cubicBezTo>
                    <a:pt x="5604" y="6251"/>
                    <a:pt x="5488" y="5721"/>
                    <a:pt x="5395" y="5116"/>
                  </a:cubicBezTo>
                  <a:lnTo>
                    <a:pt x="5125" y="3332"/>
                  </a:lnTo>
                  <a:cubicBezTo>
                    <a:pt x="4813" y="1268"/>
                    <a:pt x="4238" y="0"/>
                    <a:pt x="3613" y="0"/>
                  </a:cubicBezTo>
                  <a:lnTo>
                    <a:pt x="2367" y="0"/>
                  </a:lnTo>
                  <a:cubicBezTo>
                    <a:pt x="1743" y="0"/>
                    <a:pt x="1168" y="1268"/>
                    <a:pt x="855" y="3332"/>
                  </a:cubicBezTo>
                  <a:lnTo>
                    <a:pt x="234" y="7460"/>
                  </a:lnTo>
                  <a:cubicBezTo>
                    <a:pt x="-78" y="9525"/>
                    <a:pt x="-78" y="12075"/>
                    <a:pt x="234" y="14140"/>
                  </a:cubicBezTo>
                  <a:close/>
                  <a:moveTo>
                    <a:pt x="19674" y="10395"/>
                  </a:moveTo>
                  <a:lnTo>
                    <a:pt x="19860" y="9171"/>
                  </a:lnTo>
                  <a:cubicBezTo>
                    <a:pt x="19898" y="8920"/>
                    <a:pt x="19968" y="8773"/>
                    <a:pt x="20041" y="8773"/>
                  </a:cubicBezTo>
                  <a:lnTo>
                    <a:pt x="20411" y="8773"/>
                  </a:lnTo>
                  <a:cubicBezTo>
                    <a:pt x="20484" y="8773"/>
                    <a:pt x="20554" y="8920"/>
                    <a:pt x="20592" y="9171"/>
                  </a:cubicBezTo>
                  <a:lnTo>
                    <a:pt x="20778" y="10395"/>
                  </a:lnTo>
                  <a:cubicBezTo>
                    <a:pt x="20816" y="10645"/>
                    <a:pt x="20816" y="10955"/>
                    <a:pt x="20778" y="11191"/>
                  </a:cubicBezTo>
                  <a:lnTo>
                    <a:pt x="20592" y="12414"/>
                  </a:lnTo>
                  <a:cubicBezTo>
                    <a:pt x="20554" y="12665"/>
                    <a:pt x="20484" y="12813"/>
                    <a:pt x="20411" y="12813"/>
                  </a:cubicBezTo>
                  <a:lnTo>
                    <a:pt x="20041" y="12813"/>
                  </a:lnTo>
                  <a:cubicBezTo>
                    <a:pt x="19968" y="12813"/>
                    <a:pt x="19898" y="12665"/>
                    <a:pt x="19860" y="12414"/>
                  </a:cubicBezTo>
                  <a:lnTo>
                    <a:pt x="19674" y="11191"/>
                  </a:lnTo>
                  <a:cubicBezTo>
                    <a:pt x="19636" y="10955"/>
                    <a:pt x="19636" y="10645"/>
                    <a:pt x="19674" y="10395"/>
                  </a:cubicBezTo>
                  <a:close/>
                  <a:moveTo>
                    <a:pt x="902" y="8935"/>
                  </a:moveTo>
                  <a:lnTo>
                    <a:pt x="1523" y="4807"/>
                  </a:lnTo>
                  <a:cubicBezTo>
                    <a:pt x="1696" y="3657"/>
                    <a:pt x="2020" y="2949"/>
                    <a:pt x="2367" y="2949"/>
                  </a:cubicBezTo>
                  <a:lnTo>
                    <a:pt x="3613" y="2949"/>
                  </a:lnTo>
                  <a:cubicBezTo>
                    <a:pt x="3960" y="2949"/>
                    <a:pt x="4284" y="3657"/>
                    <a:pt x="4458" y="4807"/>
                  </a:cubicBezTo>
                  <a:lnTo>
                    <a:pt x="5079" y="8935"/>
                  </a:lnTo>
                  <a:cubicBezTo>
                    <a:pt x="5253" y="10085"/>
                    <a:pt x="5253" y="11515"/>
                    <a:pt x="5079" y="12665"/>
                  </a:cubicBezTo>
                  <a:lnTo>
                    <a:pt x="4454" y="16793"/>
                  </a:lnTo>
                  <a:cubicBezTo>
                    <a:pt x="4281" y="17943"/>
                    <a:pt x="3957" y="18651"/>
                    <a:pt x="3609" y="18651"/>
                  </a:cubicBezTo>
                  <a:lnTo>
                    <a:pt x="2364" y="18651"/>
                  </a:lnTo>
                  <a:cubicBezTo>
                    <a:pt x="2016" y="18651"/>
                    <a:pt x="1692" y="17943"/>
                    <a:pt x="1519" y="16793"/>
                  </a:cubicBezTo>
                  <a:lnTo>
                    <a:pt x="894" y="12665"/>
                  </a:lnTo>
                  <a:cubicBezTo>
                    <a:pt x="728" y="11515"/>
                    <a:pt x="728" y="10085"/>
                    <a:pt x="902" y="8935"/>
                  </a:cubicBezTo>
                  <a:close/>
                </a:path>
              </a:pathLst>
            </a:custGeom>
            <a:solidFill>
              <a:srgbClr val="C00000"/>
            </a:solidFill>
            <a:ln w="12700">
              <a:miter lim="400000"/>
            </a:ln>
          </p:spPr>
          <p:txBody>
            <a:bodyPr lIns="28575" tIns="28575" rIns="28575" bIns="28575" anchor="ctr"/>
            <a:lstStyle/>
            <a:p>
              <a:pPr>
                <a:defRPr sz="3000"/>
              </a:pPr>
              <a:endParaRPr sz="2250"/>
            </a:p>
          </p:txBody>
        </p:sp>
        <p:sp>
          <p:nvSpPr>
            <p:cNvPr id="37" name="Shape">
              <a:extLst>
                <a:ext uri="{FF2B5EF4-FFF2-40B4-BE49-F238E27FC236}">
                  <a16:creationId xmlns:a16="http://schemas.microsoft.com/office/drawing/2014/main" id="{CA8AF098-8D18-445E-BA93-02B79184C670}"/>
                </a:ext>
              </a:extLst>
            </p:cNvPr>
            <p:cNvSpPr/>
            <p:nvPr/>
          </p:nvSpPr>
          <p:spPr>
            <a:xfrm>
              <a:off x="3212824" y="3671887"/>
              <a:ext cx="1766909" cy="464627"/>
            </a:xfrm>
            <a:custGeom>
              <a:avLst/>
              <a:gdLst/>
              <a:ahLst/>
              <a:cxnLst>
                <a:cxn ang="0">
                  <a:pos x="wd2" y="hd2"/>
                </a:cxn>
                <a:cxn ang="5400000">
                  <a:pos x="wd2" y="hd2"/>
                </a:cxn>
                <a:cxn ang="10800000">
                  <a:pos x="wd2" y="hd2"/>
                </a:cxn>
                <a:cxn ang="16200000">
                  <a:pos x="wd2" y="hd2"/>
                </a:cxn>
              </a:cxnLst>
              <a:rect l="0" t="0" r="r" b="b"/>
              <a:pathLst>
                <a:path w="21489" h="21600" extrusionOk="0">
                  <a:moveTo>
                    <a:pt x="21255" y="7460"/>
                  </a:moveTo>
                  <a:lnTo>
                    <a:pt x="20634" y="3332"/>
                  </a:lnTo>
                  <a:cubicBezTo>
                    <a:pt x="20321" y="1268"/>
                    <a:pt x="19746" y="0"/>
                    <a:pt x="19122" y="0"/>
                  </a:cubicBezTo>
                  <a:lnTo>
                    <a:pt x="17876" y="0"/>
                  </a:lnTo>
                  <a:cubicBezTo>
                    <a:pt x="17251" y="0"/>
                    <a:pt x="16676" y="1268"/>
                    <a:pt x="16364" y="3332"/>
                  </a:cubicBezTo>
                  <a:lnTo>
                    <a:pt x="15851" y="6723"/>
                  </a:lnTo>
                  <a:cubicBezTo>
                    <a:pt x="15446" y="8728"/>
                    <a:pt x="14817" y="9923"/>
                    <a:pt x="14142" y="9923"/>
                  </a:cubicBezTo>
                  <a:lnTo>
                    <a:pt x="3689" y="9923"/>
                  </a:lnTo>
                  <a:cubicBezTo>
                    <a:pt x="3118" y="9923"/>
                    <a:pt x="2567" y="9053"/>
                    <a:pt x="2166" y="7505"/>
                  </a:cubicBezTo>
                  <a:lnTo>
                    <a:pt x="2123" y="7343"/>
                  </a:lnTo>
                  <a:cubicBezTo>
                    <a:pt x="2081" y="7136"/>
                    <a:pt x="2034" y="6959"/>
                    <a:pt x="1980" y="6797"/>
                  </a:cubicBezTo>
                  <a:lnTo>
                    <a:pt x="1919" y="6561"/>
                  </a:lnTo>
                  <a:lnTo>
                    <a:pt x="1919" y="6620"/>
                  </a:lnTo>
                  <a:cubicBezTo>
                    <a:pt x="1807" y="6355"/>
                    <a:pt x="1676" y="6207"/>
                    <a:pt x="1537" y="6207"/>
                  </a:cubicBezTo>
                  <a:lnTo>
                    <a:pt x="1008" y="6207"/>
                  </a:lnTo>
                  <a:cubicBezTo>
                    <a:pt x="742" y="6207"/>
                    <a:pt x="499" y="6753"/>
                    <a:pt x="364" y="7623"/>
                  </a:cubicBezTo>
                  <a:lnTo>
                    <a:pt x="98" y="9377"/>
                  </a:lnTo>
                  <a:cubicBezTo>
                    <a:pt x="-33" y="10262"/>
                    <a:pt x="-33" y="11338"/>
                    <a:pt x="98" y="12223"/>
                  </a:cubicBezTo>
                  <a:lnTo>
                    <a:pt x="364" y="13977"/>
                  </a:lnTo>
                  <a:cubicBezTo>
                    <a:pt x="495" y="14862"/>
                    <a:pt x="742" y="15393"/>
                    <a:pt x="1008" y="15393"/>
                  </a:cubicBezTo>
                  <a:lnTo>
                    <a:pt x="1537" y="15393"/>
                  </a:lnTo>
                  <a:cubicBezTo>
                    <a:pt x="1676" y="15393"/>
                    <a:pt x="1803" y="15245"/>
                    <a:pt x="1919" y="14980"/>
                  </a:cubicBezTo>
                  <a:lnTo>
                    <a:pt x="1919" y="15039"/>
                  </a:lnTo>
                  <a:lnTo>
                    <a:pt x="1980" y="14803"/>
                  </a:lnTo>
                  <a:cubicBezTo>
                    <a:pt x="2034" y="14656"/>
                    <a:pt x="2081" y="14464"/>
                    <a:pt x="2123" y="14257"/>
                  </a:cubicBezTo>
                  <a:lnTo>
                    <a:pt x="2166" y="14095"/>
                  </a:lnTo>
                  <a:cubicBezTo>
                    <a:pt x="2571" y="12547"/>
                    <a:pt x="3118" y="11677"/>
                    <a:pt x="3689" y="11677"/>
                  </a:cubicBezTo>
                  <a:lnTo>
                    <a:pt x="14142" y="11677"/>
                  </a:lnTo>
                  <a:cubicBezTo>
                    <a:pt x="14678" y="11677"/>
                    <a:pt x="15372" y="13668"/>
                    <a:pt x="15747" y="14891"/>
                  </a:cubicBezTo>
                  <a:cubicBezTo>
                    <a:pt x="15885" y="15349"/>
                    <a:pt x="16001" y="15879"/>
                    <a:pt x="16094" y="16484"/>
                  </a:cubicBezTo>
                  <a:lnTo>
                    <a:pt x="16364" y="18268"/>
                  </a:lnTo>
                  <a:cubicBezTo>
                    <a:pt x="16676" y="20332"/>
                    <a:pt x="17251" y="21600"/>
                    <a:pt x="17876" y="21600"/>
                  </a:cubicBezTo>
                  <a:lnTo>
                    <a:pt x="19122" y="21600"/>
                  </a:lnTo>
                  <a:cubicBezTo>
                    <a:pt x="19746" y="21600"/>
                    <a:pt x="20321" y="20332"/>
                    <a:pt x="20634" y="18268"/>
                  </a:cubicBezTo>
                  <a:lnTo>
                    <a:pt x="21255" y="14140"/>
                  </a:lnTo>
                  <a:cubicBezTo>
                    <a:pt x="21567" y="12075"/>
                    <a:pt x="21567" y="9525"/>
                    <a:pt x="21255" y="7460"/>
                  </a:cubicBezTo>
                  <a:close/>
                  <a:moveTo>
                    <a:pt x="1815" y="11205"/>
                  </a:moveTo>
                  <a:lnTo>
                    <a:pt x="1629" y="12429"/>
                  </a:lnTo>
                  <a:cubicBezTo>
                    <a:pt x="1591" y="12680"/>
                    <a:pt x="1521" y="12827"/>
                    <a:pt x="1448" y="12827"/>
                  </a:cubicBezTo>
                  <a:lnTo>
                    <a:pt x="1078" y="12827"/>
                  </a:lnTo>
                  <a:cubicBezTo>
                    <a:pt x="1005" y="12827"/>
                    <a:pt x="935" y="12680"/>
                    <a:pt x="897" y="12429"/>
                  </a:cubicBezTo>
                  <a:lnTo>
                    <a:pt x="711" y="11205"/>
                  </a:lnTo>
                  <a:cubicBezTo>
                    <a:pt x="673" y="10955"/>
                    <a:pt x="673" y="10645"/>
                    <a:pt x="711" y="10409"/>
                  </a:cubicBezTo>
                  <a:lnTo>
                    <a:pt x="897" y="9186"/>
                  </a:lnTo>
                  <a:cubicBezTo>
                    <a:pt x="935" y="8935"/>
                    <a:pt x="1005" y="8787"/>
                    <a:pt x="1078" y="8787"/>
                  </a:cubicBezTo>
                  <a:lnTo>
                    <a:pt x="1448" y="8787"/>
                  </a:lnTo>
                  <a:cubicBezTo>
                    <a:pt x="1521" y="8787"/>
                    <a:pt x="1591" y="8935"/>
                    <a:pt x="1629" y="9186"/>
                  </a:cubicBezTo>
                  <a:lnTo>
                    <a:pt x="1815" y="10409"/>
                  </a:lnTo>
                  <a:cubicBezTo>
                    <a:pt x="1853" y="10645"/>
                    <a:pt x="1853" y="10955"/>
                    <a:pt x="1815" y="11205"/>
                  </a:cubicBezTo>
                  <a:close/>
                  <a:moveTo>
                    <a:pt x="20587" y="12665"/>
                  </a:moveTo>
                  <a:lnTo>
                    <a:pt x="19966" y="16793"/>
                  </a:lnTo>
                  <a:cubicBezTo>
                    <a:pt x="19793" y="17943"/>
                    <a:pt x="19469" y="18651"/>
                    <a:pt x="19122" y="18651"/>
                  </a:cubicBezTo>
                  <a:lnTo>
                    <a:pt x="17876" y="18651"/>
                  </a:lnTo>
                  <a:cubicBezTo>
                    <a:pt x="17529" y="18651"/>
                    <a:pt x="17205" y="17943"/>
                    <a:pt x="17031" y="16793"/>
                  </a:cubicBezTo>
                  <a:lnTo>
                    <a:pt x="16410" y="12665"/>
                  </a:lnTo>
                  <a:cubicBezTo>
                    <a:pt x="16236" y="11515"/>
                    <a:pt x="16236" y="10085"/>
                    <a:pt x="16410" y="8935"/>
                  </a:cubicBezTo>
                  <a:lnTo>
                    <a:pt x="17035" y="4807"/>
                  </a:lnTo>
                  <a:cubicBezTo>
                    <a:pt x="17208" y="3657"/>
                    <a:pt x="17532" y="2949"/>
                    <a:pt x="17880" y="2949"/>
                  </a:cubicBezTo>
                  <a:lnTo>
                    <a:pt x="19125" y="2949"/>
                  </a:lnTo>
                  <a:cubicBezTo>
                    <a:pt x="19473" y="2949"/>
                    <a:pt x="19797" y="3657"/>
                    <a:pt x="19970" y="4807"/>
                  </a:cubicBezTo>
                  <a:lnTo>
                    <a:pt x="20595" y="8935"/>
                  </a:lnTo>
                  <a:cubicBezTo>
                    <a:pt x="20761" y="10085"/>
                    <a:pt x="20761" y="11515"/>
                    <a:pt x="20587" y="12665"/>
                  </a:cubicBezTo>
                  <a:close/>
                </a:path>
              </a:pathLst>
            </a:custGeom>
            <a:solidFill>
              <a:srgbClr val="2B32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sz="1350">
                <a:solidFill>
                  <a:prstClr val="black"/>
                </a:solidFill>
                <a:latin typeface="Calibri" panose="020F0502020204030204"/>
              </a:endParaRPr>
            </a:p>
          </p:txBody>
        </p:sp>
        <p:sp>
          <p:nvSpPr>
            <p:cNvPr id="38" name="Shape">
              <a:extLst>
                <a:ext uri="{FF2B5EF4-FFF2-40B4-BE49-F238E27FC236}">
                  <a16:creationId xmlns:a16="http://schemas.microsoft.com/office/drawing/2014/main" id="{F2C5E6FA-B038-4C1D-AB8B-7ACB24F4AD9A}"/>
                </a:ext>
              </a:extLst>
            </p:cNvPr>
            <p:cNvSpPr/>
            <p:nvPr/>
          </p:nvSpPr>
          <p:spPr>
            <a:xfrm>
              <a:off x="4164265" y="3069307"/>
              <a:ext cx="1766912" cy="464627"/>
            </a:xfrm>
            <a:custGeom>
              <a:avLst/>
              <a:gdLst/>
              <a:ahLst/>
              <a:cxnLst>
                <a:cxn ang="0">
                  <a:pos x="wd2" y="hd2"/>
                </a:cxn>
                <a:cxn ang="5400000">
                  <a:pos x="wd2" y="hd2"/>
                </a:cxn>
                <a:cxn ang="10800000">
                  <a:pos x="wd2" y="hd2"/>
                </a:cxn>
                <a:cxn ang="16200000">
                  <a:pos x="wd2" y="hd2"/>
                </a:cxn>
              </a:cxnLst>
              <a:rect l="0" t="0" r="r" b="b"/>
              <a:pathLst>
                <a:path w="21489" h="21600" extrusionOk="0">
                  <a:moveTo>
                    <a:pt x="234" y="14140"/>
                  </a:moveTo>
                  <a:lnTo>
                    <a:pt x="855" y="18268"/>
                  </a:lnTo>
                  <a:cubicBezTo>
                    <a:pt x="1168" y="20332"/>
                    <a:pt x="1743" y="21600"/>
                    <a:pt x="2367" y="21600"/>
                  </a:cubicBezTo>
                  <a:lnTo>
                    <a:pt x="3613" y="21600"/>
                  </a:lnTo>
                  <a:cubicBezTo>
                    <a:pt x="4238" y="21600"/>
                    <a:pt x="4813" y="20332"/>
                    <a:pt x="5125" y="18268"/>
                  </a:cubicBezTo>
                  <a:lnTo>
                    <a:pt x="5638" y="14877"/>
                  </a:lnTo>
                  <a:cubicBezTo>
                    <a:pt x="6043" y="12872"/>
                    <a:pt x="6672" y="11677"/>
                    <a:pt x="7347" y="11677"/>
                  </a:cubicBezTo>
                  <a:lnTo>
                    <a:pt x="17800" y="11677"/>
                  </a:lnTo>
                  <a:cubicBezTo>
                    <a:pt x="18371" y="11677"/>
                    <a:pt x="18922" y="12547"/>
                    <a:pt x="19323" y="14095"/>
                  </a:cubicBezTo>
                  <a:lnTo>
                    <a:pt x="19366" y="14257"/>
                  </a:lnTo>
                  <a:cubicBezTo>
                    <a:pt x="19408" y="14464"/>
                    <a:pt x="19455" y="14641"/>
                    <a:pt x="19509" y="14803"/>
                  </a:cubicBezTo>
                  <a:lnTo>
                    <a:pt x="19570" y="15039"/>
                  </a:lnTo>
                  <a:lnTo>
                    <a:pt x="19570" y="14980"/>
                  </a:lnTo>
                  <a:cubicBezTo>
                    <a:pt x="19682" y="15245"/>
                    <a:pt x="19813" y="15393"/>
                    <a:pt x="19952" y="15393"/>
                  </a:cubicBezTo>
                  <a:lnTo>
                    <a:pt x="20481" y="15393"/>
                  </a:lnTo>
                  <a:cubicBezTo>
                    <a:pt x="20747" y="15393"/>
                    <a:pt x="20990" y="14847"/>
                    <a:pt x="21125" y="13977"/>
                  </a:cubicBezTo>
                  <a:lnTo>
                    <a:pt x="21391" y="12223"/>
                  </a:lnTo>
                  <a:cubicBezTo>
                    <a:pt x="21522" y="11338"/>
                    <a:pt x="21522" y="10262"/>
                    <a:pt x="21391" y="9377"/>
                  </a:cubicBezTo>
                  <a:lnTo>
                    <a:pt x="21125" y="7623"/>
                  </a:lnTo>
                  <a:cubicBezTo>
                    <a:pt x="20994" y="6738"/>
                    <a:pt x="20747" y="6207"/>
                    <a:pt x="20481" y="6207"/>
                  </a:cubicBezTo>
                  <a:lnTo>
                    <a:pt x="19952" y="6207"/>
                  </a:lnTo>
                  <a:cubicBezTo>
                    <a:pt x="19813" y="6207"/>
                    <a:pt x="19686" y="6355"/>
                    <a:pt x="19570" y="6620"/>
                  </a:cubicBezTo>
                  <a:lnTo>
                    <a:pt x="19570" y="6561"/>
                  </a:lnTo>
                  <a:lnTo>
                    <a:pt x="19509" y="6797"/>
                  </a:lnTo>
                  <a:cubicBezTo>
                    <a:pt x="19455" y="6944"/>
                    <a:pt x="19408" y="7136"/>
                    <a:pt x="19366" y="7342"/>
                  </a:cubicBezTo>
                  <a:lnTo>
                    <a:pt x="19323" y="7505"/>
                  </a:lnTo>
                  <a:cubicBezTo>
                    <a:pt x="18918" y="9053"/>
                    <a:pt x="18371" y="9923"/>
                    <a:pt x="17800" y="9923"/>
                  </a:cubicBezTo>
                  <a:lnTo>
                    <a:pt x="7347" y="9923"/>
                  </a:lnTo>
                  <a:cubicBezTo>
                    <a:pt x="6811" y="9923"/>
                    <a:pt x="6117" y="7932"/>
                    <a:pt x="5742" y="6709"/>
                  </a:cubicBezTo>
                  <a:cubicBezTo>
                    <a:pt x="5604" y="6251"/>
                    <a:pt x="5488" y="5721"/>
                    <a:pt x="5395" y="5116"/>
                  </a:cubicBezTo>
                  <a:lnTo>
                    <a:pt x="5125" y="3332"/>
                  </a:lnTo>
                  <a:cubicBezTo>
                    <a:pt x="4813" y="1268"/>
                    <a:pt x="4238" y="0"/>
                    <a:pt x="3613" y="0"/>
                  </a:cubicBezTo>
                  <a:lnTo>
                    <a:pt x="2367" y="0"/>
                  </a:lnTo>
                  <a:cubicBezTo>
                    <a:pt x="1743" y="0"/>
                    <a:pt x="1168" y="1268"/>
                    <a:pt x="855" y="3332"/>
                  </a:cubicBezTo>
                  <a:lnTo>
                    <a:pt x="234" y="7460"/>
                  </a:lnTo>
                  <a:cubicBezTo>
                    <a:pt x="-78" y="9525"/>
                    <a:pt x="-78" y="12075"/>
                    <a:pt x="234" y="14140"/>
                  </a:cubicBezTo>
                  <a:close/>
                  <a:moveTo>
                    <a:pt x="19674" y="10395"/>
                  </a:moveTo>
                  <a:lnTo>
                    <a:pt x="19860" y="9171"/>
                  </a:lnTo>
                  <a:cubicBezTo>
                    <a:pt x="19898" y="8920"/>
                    <a:pt x="19968" y="8773"/>
                    <a:pt x="20041" y="8773"/>
                  </a:cubicBezTo>
                  <a:lnTo>
                    <a:pt x="20411" y="8773"/>
                  </a:lnTo>
                  <a:cubicBezTo>
                    <a:pt x="20484" y="8773"/>
                    <a:pt x="20554" y="8920"/>
                    <a:pt x="20592" y="9171"/>
                  </a:cubicBezTo>
                  <a:lnTo>
                    <a:pt x="20778" y="10395"/>
                  </a:lnTo>
                  <a:cubicBezTo>
                    <a:pt x="20816" y="10645"/>
                    <a:pt x="20816" y="10955"/>
                    <a:pt x="20778" y="11191"/>
                  </a:cubicBezTo>
                  <a:lnTo>
                    <a:pt x="20592" y="12414"/>
                  </a:lnTo>
                  <a:cubicBezTo>
                    <a:pt x="20554" y="12665"/>
                    <a:pt x="20484" y="12813"/>
                    <a:pt x="20411" y="12813"/>
                  </a:cubicBezTo>
                  <a:lnTo>
                    <a:pt x="20041" y="12813"/>
                  </a:lnTo>
                  <a:cubicBezTo>
                    <a:pt x="19968" y="12813"/>
                    <a:pt x="19898" y="12665"/>
                    <a:pt x="19860" y="12414"/>
                  </a:cubicBezTo>
                  <a:lnTo>
                    <a:pt x="19674" y="11191"/>
                  </a:lnTo>
                  <a:cubicBezTo>
                    <a:pt x="19636" y="10955"/>
                    <a:pt x="19636" y="10645"/>
                    <a:pt x="19674" y="10395"/>
                  </a:cubicBezTo>
                  <a:close/>
                  <a:moveTo>
                    <a:pt x="902" y="8935"/>
                  </a:moveTo>
                  <a:lnTo>
                    <a:pt x="1523" y="4807"/>
                  </a:lnTo>
                  <a:cubicBezTo>
                    <a:pt x="1696" y="3657"/>
                    <a:pt x="2020" y="2949"/>
                    <a:pt x="2367" y="2949"/>
                  </a:cubicBezTo>
                  <a:lnTo>
                    <a:pt x="3613" y="2949"/>
                  </a:lnTo>
                  <a:cubicBezTo>
                    <a:pt x="3960" y="2949"/>
                    <a:pt x="4284" y="3657"/>
                    <a:pt x="4458" y="4807"/>
                  </a:cubicBezTo>
                  <a:lnTo>
                    <a:pt x="5079" y="8935"/>
                  </a:lnTo>
                  <a:cubicBezTo>
                    <a:pt x="5253" y="10085"/>
                    <a:pt x="5253" y="11515"/>
                    <a:pt x="5079" y="12665"/>
                  </a:cubicBezTo>
                  <a:lnTo>
                    <a:pt x="4454" y="16793"/>
                  </a:lnTo>
                  <a:cubicBezTo>
                    <a:pt x="4281" y="17943"/>
                    <a:pt x="3957" y="18651"/>
                    <a:pt x="3609" y="18651"/>
                  </a:cubicBezTo>
                  <a:lnTo>
                    <a:pt x="2364" y="18651"/>
                  </a:lnTo>
                  <a:cubicBezTo>
                    <a:pt x="2016" y="18651"/>
                    <a:pt x="1692" y="17943"/>
                    <a:pt x="1519" y="16793"/>
                  </a:cubicBezTo>
                  <a:lnTo>
                    <a:pt x="894" y="12665"/>
                  </a:lnTo>
                  <a:cubicBezTo>
                    <a:pt x="728" y="11515"/>
                    <a:pt x="728" y="10085"/>
                    <a:pt x="902" y="8935"/>
                  </a:cubicBezTo>
                  <a:close/>
                </a:path>
              </a:pathLst>
            </a:custGeom>
            <a:solidFill>
              <a:srgbClr val="F36F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sz="1350">
                <a:solidFill>
                  <a:prstClr val="black"/>
                </a:solidFill>
                <a:latin typeface="Calibri" panose="020F0502020204030204"/>
              </a:endParaRPr>
            </a:p>
          </p:txBody>
        </p:sp>
        <p:sp>
          <p:nvSpPr>
            <p:cNvPr id="39" name="Shape">
              <a:extLst>
                <a:ext uri="{FF2B5EF4-FFF2-40B4-BE49-F238E27FC236}">
                  <a16:creationId xmlns:a16="http://schemas.microsoft.com/office/drawing/2014/main" id="{2A5F35FB-8427-41AC-A336-B95D1CEB2C2B}"/>
                </a:ext>
              </a:extLst>
            </p:cNvPr>
            <p:cNvSpPr/>
            <p:nvPr/>
          </p:nvSpPr>
          <p:spPr>
            <a:xfrm>
              <a:off x="3212824" y="4940478"/>
              <a:ext cx="1766909" cy="464627"/>
            </a:xfrm>
            <a:custGeom>
              <a:avLst/>
              <a:gdLst/>
              <a:ahLst/>
              <a:cxnLst>
                <a:cxn ang="0">
                  <a:pos x="wd2" y="hd2"/>
                </a:cxn>
                <a:cxn ang="5400000">
                  <a:pos x="wd2" y="hd2"/>
                </a:cxn>
                <a:cxn ang="10800000">
                  <a:pos x="wd2" y="hd2"/>
                </a:cxn>
                <a:cxn ang="16200000">
                  <a:pos x="wd2" y="hd2"/>
                </a:cxn>
              </a:cxnLst>
              <a:rect l="0" t="0" r="r" b="b"/>
              <a:pathLst>
                <a:path w="21489" h="21600" extrusionOk="0">
                  <a:moveTo>
                    <a:pt x="21255" y="7460"/>
                  </a:moveTo>
                  <a:lnTo>
                    <a:pt x="20634" y="3332"/>
                  </a:lnTo>
                  <a:cubicBezTo>
                    <a:pt x="20321" y="1268"/>
                    <a:pt x="19746" y="0"/>
                    <a:pt x="19122" y="0"/>
                  </a:cubicBezTo>
                  <a:lnTo>
                    <a:pt x="17876" y="0"/>
                  </a:lnTo>
                  <a:cubicBezTo>
                    <a:pt x="17251" y="0"/>
                    <a:pt x="16676" y="1268"/>
                    <a:pt x="16364" y="3332"/>
                  </a:cubicBezTo>
                  <a:lnTo>
                    <a:pt x="15851" y="6723"/>
                  </a:lnTo>
                  <a:cubicBezTo>
                    <a:pt x="15446" y="8728"/>
                    <a:pt x="14817" y="9923"/>
                    <a:pt x="14142" y="9923"/>
                  </a:cubicBezTo>
                  <a:lnTo>
                    <a:pt x="3689" y="9923"/>
                  </a:lnTo>
                  <a:cubicBezTo>
                    <a:pt x="3118" y="9923"/>
                    <a:pt x="2567" y="9053"/>
                    <a:pt x="2166" y="7505"/>
                  </a:cubicBezTo>
                  <a:lnTo>
                    <a:pt x="2123" y="7343"/>
                  </a:lnTo>
                  <a:cubicBezTo>
                    <a:pt x="2081" y="7136"/>
                    <a:pt x="2034" y="6959"/>
                    <a:pt x="1980" y="6797"/>
                  </a:cubicBezTo>
                  <a:lnTo>
                    <a:pt x="1919" y="6561"/>
                  </a:lnTo>
                  <a:lnTo>
                    <a:pt x="1919" y="6620"/>
                  </a:lnTo>
                  <a:cubicBezTo>
                    <a:pt x="1807" y="6355"/>
                    <a:pt x="1676" y="6207"/>
                    <a:pt x="1537" y="6207"/>
                  </a:cubicBezTo>
                  <a:lnTo>
                    <a:pt x="1008" y="6207"/>
                  </a:lnTo>
                  <a:cubicBezTo>
                    <a:pt x="742" y="6207"/>
                    <a:pt x="499" y="6753"/>
                    <a:pt x="364" y="7623"/>
                  </a:cubicBezTo>
                  <a:lnTo>
                    <a:pt x="98" y="9377"/>
                  </a:lnTo>
                  <a:cubicBezTo>
                    <a:pt x="-33" y="10262"/>
                    <a:pt x="-33" y="11338"/>
                    <a:pt x="98" y="12223"/>
                  </a:cubicBezTo>
                  <a:lnTo>
                    <a:pt x="364" y="13977"/>
                  </a:lnTo>
                  <a:cubicBezTo>
                    <a:pt x="495" y="14862"/>
                    <a:pt x="742" y="15393"/>
                    <a:pt x="1008" y="15393"/>
                  </a:cubicBezTo>
                  <a:lnTo>
                    <a:pt x="1537" y="15393"/>
                  </a:lnTo>
                  <a:cubicBezTo>
                    <a:pt x="1676" y="15393"/>
                    <a:pt x="1803" y="15245"/>
                    <a:pt x="1919" y="14980"/>
                  </a:cubicBezTo>
                  <a:lnTo>
                    <a:pt x="1919" y="15039"/>
                  </a:lnTo>
                  <a:lnTo>
                    <a:pt x="1980" y="14803"/>
                  </a:lnTo>
                  <a:cubicBezTo>
                    <a:pt x="2034" y="14656"/>
                    <a:pt x="2081" y="14464"/>
                    <a:pt x="2123" y="14257"/>
                  </a:cubicBezTo>
                  <a:lnTo>
                    <a:pt x="2166" y="14095"/>
                  </a:lnTo>
                  <a:cubicBezTo>
                    <a:pt x="2571" y="12547"/>
                    <a:pt x="3118" y="11677"/>
                    <a:pt x="3689" y="11677"/>
                  </a:cubicBezTo>
                  <a:lnTo>
                    <a:pt x="14142" y="11677"/>
                  </a:lnTo>
                  <a:cubicBezTo>
                    <a:pt x="14678" y="11677"/>
                    <a:pt x="15372" y="13668"/>
                    <a:pt x="15747" y="14891"/>
                  </a:cubicBezTo>
                  <a:cubicBezTo>
                    <a:pt x="15885" y="15349"/>
                    <a:pt x="16001" y="15879"/>
                    <a:pt x="16094" y="16484"/>
                  </a:cubicBezTo>
                  <a:lnTo>
                    <a:pt x="16364" y="18268"/>
                  </a:lnTo>
                  <a:cubicBezTo>
                    <a:pt x="16676" y="20332"/>
                    <a:pt x="17251" y="21600"/>
                    <a:pt x="17876" y="21600"/>
                  </a:cubicBezTo>
                  <a:lnTo>
                    <a:pt x="19122" y="21600"/>
                  </a:lnTo>
                  <a:cubicBezTo>
                    <a:pt x="19746" y="21600"/>
                    <a:pt x="20321" y="20332"/>
                    <a:pt x="20634" y="18268"/>
                  </a:cubicBezTo>
                  <a:lnTo>
                    <a:pt x="21255" y="14140"/>
                  </a:lnTo>
                  <a:cubicBezTo>
                    <a:pt x="21567" y="12075"/>
                    <a:pt x="21567" y="9525"/>
                    <a:pt x="21255" y="7460"/>
                  </a:cubicBezTo>
                  <a:close/>
                  <a:moveTo>
                    <a:pt x="1815" y="11205"/>
                  </a:moveTo>
                  <a:lnTo>
                    <a:pt x="1629" y="12429"/>
                  </a:lnTo>
                  <a:cubicBezTo>
                    <a:pt x="1591" y="12680"/>
                    <a:pt x="1521" y="12827"/>
                    <a:pt x="1448" y="12827"/>
                  </a:cubicBezTo>
                  <a:lnTo>
                    <a:pt x="1078" y="12827"/>
                  </a:lnTo>
                  <a:cubicBezTo>
                    <a:pt x="1005" y="12827"/>
                    <a:pt x="935" y="12680"/>
                    <a:pt x="897" y="12429"/>
                  </a:cubicBezTo>
                  <a:lnTo>
                    <a:pt x="711" y="11205"/>
                  </a:lnTo>
                  <a:cubicBezTo>
                    <a:pt x="673" y="10955"/>
                    <a:pt x="673" y="10645"/>
                    <a:pt x="711" y="10409"/>
                  </a:cubicBezTo>
                  <a:lnTo>
                    <a:pt x="897" y="9186"/>
                  </a:lnTo>
                  <a:cubicBezTo>
                    <a:pt x="935" y="8935"/>
                    <a:pt x="1005" y="8787"/>
                    <a:pt x="1078" y="8787"/>
                  </a:cubicBezTo>
                  <a:lnTo>
                    <a:pt x="1448" y="8787"/>
                  </a:lnTo>
                  <a:cubicBezTo>
                    <a:pt x="1521" y="8787"/>
                    <a:pt x="1591" y="8935"/>
                    <a:pt x="1629" y="9186"/>
                  </a:cubicBezTo>
                  <a:lnTo>
                    <a:pt x="1815" y="10409"/>
                  </a:lnTo>
                  <a:cubicBezTo>
                    <a:pt x="1853" y="10645"/>
                    <a:pt x="1853" y="10955"/>
                    <a:pt x="1815" y="11205"/>
                  </a:cubicBezTo>
                  <a:close/>
                  <a:moveTo>
                    <a:pt x="20587" y="12665"/>
                  </a:moveTo>
                  <a:lnTo>
                    <a:pt x="19966" y="16793"/>
                  </a:lnTo>
                  <a:cubicBezTo>
                    <a:pt x="19793" y="17943"/>
                    <a:pt x="19469" y="18651"/>
                    <a:pt x="19122" y="18651"/>
                  </a:cubicBezTo>
                  <a:lnTo>
                    <a:pt x="17876" y="18651"/>
                  </a:lnTo>
                  <a:cubicBezTo>
                    <a:pt x="17529" y="18651"/>
                    <a:pt x="17205" y="17943"/>
                    <a:pt x="17031" y="16793"/>
                  </a:cubicBezTo>
                  <a:lnTo>
                    <a:pt x="16410" y="12665"/>
                  </a:lnTo>
                  <a:cubicBezTo>
                    <a:pt x="16236" y="11515"/>
                    <a:pt x="16236" y="10085"/>
                    <a:pt x="16410" y="8935"/>
                  </a:cubicBezTo>
                  <a:lnTo>
                    <a:pt x="17035" y="4807"/>
                  </a:lnTo>
                  <a:cubicBezTo>
                    <a:pt x="17208" y="3657"/>
                    <a:pt x="17532" y="2949"/>
                    <a:pt x="17880" y="2949"/>
                  </a:cubicBezTo>
                  <a:lnTo>
                    <a:pt x="19125" y="2949"/>
                  </a:lnTo>
                  <a:cubicBezTo>
                    <a:pt x="19473" y="2949"/>
                    <a:pt x="19797" y="3657"/>
                    <a:pt x="19970" y="4807"/>
                  </a:cubicBezTo>
                  <a:lnTo>
                    <a:pt x="20595" y="8935"/>
                  </a:lnTo>
                  <a:cubicBezTo>
                    <a:pt x="20761" y="10085"/>
                    <a:pt x="20761" y="11515"/>
                    <a:pt x="20587" y="12665"/>
                  </a:cubicBezTo>
                  <a:close/>
                </a:path>
              </a:pathLst>
            </a:custGeom>
            <a:solidFill>
              <a:srgbClr val="0D95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sz="1350">
                <a:solidFill>
                  <a:prstClr val="black"/>
                </a:solidFill>
                <a:latin typeface="Calibri" panose="020F0502020204030204"/>
              </a:endParaRPr>
            </a:p>
          </p:txBody>
        </p:sp>
        <p:sp>
          <p:nvSpPr>
            <p:cNvPr id="40" name="Shape">
              <a:extLst>
                <a:ext uri="{FF2B5EF4-FFF2-40B4-BE49-F238E27FC236}">
                  <a16:creationId xmlns:a16="http://schemas.microsoft.com/office/drawing/2014/main" id="{30B3D9BC-96A9-48E5-AEE0-E01933259276}"/>
                </a:ext>
              </a:extLst>
            </p:cNvPr>
            <p:cNvSpPr/>
            <p:nvPr/>
          </p:nvSpPr>
          <p:spPr>
            <a:xfrm>
              <a:off x="4164265" y="4306183"/>
              <a:ext cx="1766912" cy="464627"/>
            </a:xfrm>
            <a:custGeom>
              <a:avLst/>
              <a:gdLst/>
              <a:ahLst/>
              <a:cxnLst>
                <a:cxn ang="0">
                  <a:pos x="wd2" y="hd2"/>
                </a:cxn>
                <a:cxn ang="5400000">
                  <a:pos x="wd2" y="hd2"/>
                </a:cxn>
                <a:cxn ang="10800000">
                  <a:pos x="wd2" y="hd2"/>
                </a:cxn>
                <a:cxn ang="16200000">
                  <a:pos x="wd2" y="hd2"/>
                </a:cxn>
              </a:cxnLst>
              <a:rect l="0" t="0" r="r" b="b"/>
              <a:pathLst>
                <a:path w="21489" h="21600" extrusionOk="0">
                  <a:moveTo>
                    <a:pt x="234" y="14140"/>
                  </a:moveTo>
                  <a:lnTo>
                    <a:pt x="855" y="18268"/>
                  </a:lnTo>
                  <a:cubicBezTo>
                    <a:pt x="1168" y="20332"/>
                    <a:pt x="1743" y="21600"/>
                    <a:pt x="2367" y="21600"/>
                  </a:cubicBezTo>
                  <a:lnTo>
                    <a:pt x="3613" y="21600"/>
                  </a:lnTo>
                  <a:cubicBezTo>
                    <a:pt x="4238" y="21600"/>
                    <a:pt x="4813" y="20332"/>
                    <a:pt x="5125" y="18268"/>
                  </a:cubicBezTo>
                  <a:lnTo>
                    <a:pt x="5638" y="14877"/>
                  </a:lnTo>
                  <a:cubicBezTo>
                    <a:pt x="6043" y="12872"/>
                    <a:pt x="6672" y="11677"/>
                    <a:pt x="7347" y="11677"/>
                  </a:cubicBezTo>
                  <a:lnTo>
                    <a:pt x="17800" y="11677"/>
                  </a:lnTo>
                  <a:cubicBezTo>
                    <a:pt x="18371" y="11677"/>
                    <a:pt x="18922" y="12547"/>
                    <a:pt x="19323" y="14095"/>
                  </a:cubicBezTo>
                  <a:lnTo>
                    <a:pt x="19366" y="14257"/>
                  </a:lnTo>
                  <a:cubicBezTo>
                    <a:pt x="19408" y="14464"/>
                    <a:pt x="19455" y="14641"/>
                    <a:pt x="19509" y="14803"/>
                  </a:cubicBezTo>
                  <a:lnTo>
                    <a:pt x="19570" y="15039"/>
                  </a:lnTo>
                  <a:lnTo>
                    <a:pt x="19570" y="14980"/>
                  </a:lnTo>
                  <a:cubicBezTo>
                    <a:pt x="19682" y="15245"/>
                    <a:pt x="19813" y="15393"/>
                    <a:pt x="19952" y="15393"/>
                  </a:cubicBezTo>
                  <a:lnTo>
                    <a:pt x="20481" y="15393"/>
                  </a:lnTo>
                  <a:cubicBezTo>
                    <a:pt x="20747" y="15393"/>
                    <a:pt x="20990" y="14847"/>
                    <a:pt x="21125" y="13977"/>
                  </a:cubicBezTo>
                  <a:lnTo>
                    <a:pt x="21391" y="12223"/>
                  </a:lnTo>
                  <a:cubicBezTo>
                    <a:pt x="21522" y="11338"/>
                    <a:pt x="21522" y="10262"/>
                    <a:pt x="21391" y="9377"/>
                  </a:cubicBezTo>
                  <a:lnTo>
                    <a:pt x="21125" y="7623"/>
                  </a:lnTo>
                  <a:cubicBezTo>
                    <a:pt x="20994" y="6738"/>
                    <a:pt x="20747" y="6207"/>
                    <a:pt x="20481" y="6207"/>
                  </a:cubicBezTo>
                  <a:lnTo>
                    <a:pt x="19952" y="6207"/>
                  </a:lnTo>
                  <a:cubicBezTo>
                    <a:pt x="19813" y="6207"/>
                    <a:pt x="19686" y="6355"/>
                    <a:pt x="19570" y="6620"/>
                  </a:cubicBezTo>
                  <a:lnTo>
                    <a:pt x="19570" y="6561"/>
                  </a:lnTo>
                  <a:lnTo>
                    <a:pt x="19509" y="6797"/>
                  </a:lnTo>
                  <a:cubicBezTo>
                    <a:pt x="19455" y="6944"/>
                    <a:pt x="19408" y="7136"/>
                    <a:pt x="19366" y="7342"/>
                  </a:cubicBezTo>
                  <a:lnTo>
                    <a:pt x="19323" y="7505"/>
                  </a:lnTo>
                  <a:cubicBezTo>
                    <a:pt x="18918" y="9053"/>
                    <a:pt x="18371" y="9923"/>
                    <a:pt x="17800" y="9923"/>
                  </a:cubicBezTo>
                  <a:lnTo>
                    <a:pt x="7347" y="9923"/>
                  </a:lnTo>
                  <a:cubicBezTo>
                    <a:pt x="6811" y="9923"/>
                    <a:pt x="6117" y="7932"/>
                    <a:pt x="5742" y="6709"/>
                  </a:cubicBezTo>
                  <a:cubicBezTo>
                    <a:pt x="5604" y="6251"/>
                    <a:pt x="5488" y="5721"/>
                    <a:pt x="5395" y="5116"/>
                  </a:cubicBezTo>
                  <a:lnTo>
                    <a:pt x="5125" y="3332"/>
                  </a:lnTo>
                  <a:cubicBezTo>
                    <a:pt x="4813" y="1268"/>
                    <a:pt x="4238" y="0"/>
                    <a:pt x="3613" y="0"/>
                  </a:cubicBezTo>
                  <a:lnTo>
                    <a:pt x="2367" y="0"/>
                  </a:lnTo>
                  <a:cubicBezTo>
                    <a:pt x="1743" y="0"/>
                    <a:pt x="1168" y="1268"/>
                    <a:pt x="855" y="3332"/>
                  </a:cubicBezTo>
                  <a:lnTo>
                    <a:pt x="234" y="7460"/>
                  </a:lnTo>
                  <a:cubicBezTo>
                    <a:pt x="-78" y="9525"/>
                    <a:pt x="-78" y="12075"/>
                    <a:pt x="234" y="14140"/>
                  </a:cubicBezTo>
                  <a:close/>
                  <a:moveTo>
                    <a:pt x="19674" y="10395"/>
                  </a:moveTo>
                  <a:lnTo>
                    <a:pt x="19860" y="9171"/>
                  </a:lnTo>
                  <a:cubicBezTo>
                    <a:pt x="19898" y="8920"/>
                    <a:pt x="19968" y="8773"/>
                    <a:pt x="20041" y="8773"/>
                  </a:cubicBezTo>
                  <a:lnTo>
                    <a:pt x="20411" y="8773"/>
                  </a:lnTo>
                  <a:cubicBezTo>
                    <a:pt x="20484" y="8773"/>
                    <a:pt x="20554" y="8920"/>
                    <a:pt x="20592" y="9171"/>
                  </a:cubicBezTo>
                  <a:lnTo>
                    <a:pt x="20778" y="10395"/>
                  </a:lnTo>
                  <a:cubicBezTo>
                    <a:pt x="20816" y="10645"/>
                    <a:pt x="20816" y="10955"/>
                    <a:pt x="20778" y="11191"/>
                  </a:cubicBezTo>
                  <a:lnTo>
                    <a:pt x="20592" y="12414"/>
                  </a:lnTo>
                  <a:cubicBezTo>
                    <a:pt x="20554" y="12665"/>
                    <a:pt x="20484" y="12813"/>
                    <a:pt x="20411" y="12813"/>
                  </a:cubicBezTo>
                  <a:lnTo>
                    <a:pt x="20041" y="12813"/>
                  </a:lnTo>
                  <a:cubicBezTo>
                    <a:pt x="19968" y="12813"/>
                    <a:pt x="19898" y="12665"/>
                    <a:pt x="19860" y="12414"/>
                  </a:cubicBezTo>
                  <a:lnTo>
                    <a:pt x="19674" y="11191"/>
                  </a:lnTo>
                  <a:cubicBezTo>
                    <a:pt x="19636" y="10955"/>
                    <a:pt x="19636" y="10645"/>
                    <a:pt x="19674" y="10395"/>
                  </a:cubicBezTo>
                  <a:close/>
                  <a:moveTo>
                    <a:pt x="902" y="8935"/>
                  </a:moveTo>
                  <a:lnTo>
                    <a:pt x="1523" y="4807"/>
                  </a:lnTo>
                  <a:cubicBezTo>
                    <a:pt x="1696" y="3656"/>
                    <a:pt x="2020" y="2949"/>
                    <a:pt x="2367" y="2949"/>
                  </a:cubicBezTo>
                  <a:lnTo>
                    <a:pt x="3613" y="2949"/>
                  </a:lnTo>
                  <a:cubicBezTo>
                    <a:pt x="3960" y="2949"/>
                    <a:pt x="4284" y="3656"/>
                    <a:pt x="4458" y="4807"/>
                  </a:cubicBezTo>
                  <a:lnTo>
                    <a:pt x="5079" y="8935"/>
                  </a:lnTo>
                  <a:cubicBezTo>
                    <a:pt x="5253" y="10085"/>
                    <a:pt x="5253" y="11515"/>
                    <a:pt x="5079" y="12665"/>
                  </a:cubicBezTo>
                  <a:lnTo>
                    <a:pt x="4454" y="16793"/>
                  </a:lnTo>
                  <a:cubicBezTo>
                    <a:pt x="4281" y="17943"/>
                    <a:pt x="3957" y="18651"/>
                    <a:pt x="3609" y="18651"/>
                  </a:cubicBezTo>
                  <a:lnTo>
                    <a:pt x="2364" y="18651"/>
                  </a:lnTo>
                  <a:cubicBezTo>
                    <a:pt x="2016" y="18651"/>
                    <a:pt x="1692" y="17943"/>
                    <a:pt x="1519" y="16793"/>
                  </a:cubicBezTo>
                  <a:lnTo>
                    <a:pt x="894" y="12665"/>
                  </a:lnTo>
                  <a:cubicBezTo>
                    <a:pt x="728" y="11515"/>
                    <a:pt x="728" y="10085"/>
                    <a:pt x="902" y="8935"/>
                  </a:cubicBezTo>
                  <a:close/>
                </a:path>
              </a:pathLst>
            </a:custGeom>
            <a:solidFill>
              <a:srgbClr val="993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sz="1350">
                <a:solidFill>
                  <a:prstClr val="black"/>
                </a:solidFill>
                <a:latin typeface="Calibri" panose="020F0502020204030204"/>
              </a:endParaRPr>
            </a:p>
          </p:txBody>
        </p:sp>
        <p:sp>
          <p:nvSpPr>
            <p:cNvPr id="41" name="TextBox 40">
              <a:extLst>
                <a:ext uri="{FF2B5EF4-FFF2-40B4-BE49-F238E27FC236}">
                  <a16:creationId xmlns:a16="http://schemas.microsoft.com/office/drawing/2014/main" id="{68065EC7-818E-4C5E-BE68-217BC749D6C0}"/>
                </a:ext>
              </a:extLst>
            </p:cNvPr>
            <p:cNvSpPr txBox="1"/>
            <p:nvPr/>
          </p:nvSpPr>
          <p:spPr>
            <a:xfrm>
              <a:off x="4171924" y="1904327"/>
              <a:ext cx="471023" cy="248999"/>
            </a:xfrm>
            <a:prstGeom prst="rect">
              <a:avLst/>
            </a:prstGeom>
            <a:noFill/>
          </p:spPr>
          <p:txBody>
            <a:bodyPr wrap="none" rtlCol="0" anchor="ctr">
              <a:spAutoFit/>
            </a:bodyPr>
            <a:lstStyle/>
            <a:p>
              <a:pPr algn="ctr"/>
              <a:r>
                <a:rPr lang="en-US" sz="1400" b="1" dirty="0"/>
                <a:t>1962</a:t>
              </a:r>
            </a:p>
          </p:txBody>
        </p:sp>
        <p:sp>
          <p:nvSpPr>
            <p:cNvPr id="42" name="TextBox 41">
              <a:extLst>
                <a:ext uri="{FF2B5EF4-FFF2-40B4-BE49-F238E27FC236}">
                  <a16:creationId xmlns:a16="http://schemas.microsoft.com/office/drawing/2014/main" id="{2B5DEED9-8DD7-48E8-BEC7-E2D48C5CDD76}"/>
                </a:ext>
              </a:extLst>
            </p:cNvPr>
            <p:cNvSpPr txBox="1"/>
            <p:nvPr/>
          </p:nvSpPr>
          <p:spPr>
            <a:xfrm>
              <a:off x="4497825" y="2542388"/>
              <a:ext cx="471023" cy="248999"/>
            </a:xfrm>
            <a:prstGeom prst="rect">
              <a:avLst/>
            </a:prstGeom>
            <a:noFill/>
          </p:spPr>
          <p:txBody>
            <a:bodyPr wrap="none" rtlCol="0" anchor="ctr">
              <a:spAutoFit/>
            </a:bodyPr>
            <a:lstStyle/>
            <a:p>
              <a:pPr algn="ctr"/>
              <a:r>
                <a:rPr lang="en-US" sz="1400" b="1" dirty="0"/>
                <a:t>1967</a:t>
              </a:r>
            </a:p>
          </p:txBody>
        </p:sp>
        <p:sp>
          <p:nvSpPr>
            <p:cNvPr id="43" name="TextBox 42">
              <a:extLst>
                <a:ext uri="{FF2B5EF4-FFF2-40B4-BE49-F238E27FC236}">
                  <a16:creationId xmlns:a16="http://schemas.microsoft.com/office/drawing/2014/main" id="{08718EF6-4DAA-4F26-92FC-114F967B9500}"/>
                </a:ext>
              </a:extLst>
            </p:cNvPr>
            <p:cNvSpPr txBox="1"/>
            <p:nvPr/>
          </p:nvSpPr>
          <p:spPr>
            <a:xfrm>
              <a:off x="4332711" y="3114872"/>
              <a:ext cx="149451" cy="373498"/>
            </a:xfrm>
            <a:prstGeom prst="rect">
              <a:avLst/>
            </a:prstGeom>
            <a:noFill/>
          </p:spPr>
          <p:txBody>
            <a:bodyPr wrap="none" rtlCol="0" anchor="ctr">
              <a:spAutoFit/>
            </a:bodyPr>
            <a:lstStyle/>
            <a:p>
              <a:pPr algn="ctr"/>
              <a:endParaRPr lang="en-US" b="1" dirty="0"/>
            </a:p>
          </p:txBody>
        </p:sp>
      </p:grpSp>
      <p:sp>
        <p:nvSpPr>
          <p:cNvPr id="47" name="TextBox 46">
            <a:extLst>
              <a:ext uri="{FF2B5EF4-FFF2-40B4-BE49-F238E27FC236}">
                <a16:creationId xmlns:a16="http://schemas.microsoft.com/office/drawing/2014/main" id="{BCA8FCA1-8178-420A-8B91-23F2E83C175B}"/>
              </a:ext>
            </a:extLst>
          </p:cNvPr>
          <p:cNvSpPr txBox="1"/>
          <p:nvPr/>
        </p:nvSpPr>
        <p:spPr>
          <a:xfrm>
            <a:off x="4077483" y="3228700"/>
            <a:ext cx="582211" cy="307777"/>
          </a:xfrm>
          <a:prstGeom prst="rect">
            <a:avLst/>
          </a:prstGeom>
          <a:noFill/>
        </p:spPr>
        <p:txBody>
          <a:bodyPr wrap="none" rtlCol="0" anchor="ctr">
            <a:spAutoFit/>
          </a:bodyPr>
          <a:lstStyle/>
          <a:p>
            <a:pPr algn="ctr"/>
            <a:r>
              <a:rPr lang="en-US" sz="1400" b="1" dirty="0"/>
              <a:t>1969</a:t>
            </a:r>
          </a:p>
        </p:txBody>
      </p:sp>
      <p:sp>
        <p:nvSpPr>
          <p:cNvPr id="48" name="TextBox 47">
            <a:extLst>
              <a:ext uri="{FF2B5EF4-FFF2-40B4-BE49-F238E27FC236}">
                <a16:creationId xmlns:a16="http://schemas.microsoft.com/office/drawing/2014/main" id="{43D71C43-81B3-463E-BA70-D09D367F07FA}"/>
              </a:ext>
            </a:extLst>
          </p:cNvPr>
          <p:cNvSpPr txBox="1"/>
          <p:nvPr/>
        </p:nvSpPr>
        <p:spPr>
          <a:xfrm>
            <a:off x="4462225" y="3966966"/>
            <a:ext cx="582211" cy="307777"/>
          </a:xfrm>
          <a:prstGeom prst="rect">
            <a:avLst/>
          </a:prstGeom>
          <a:noFill/>
        </p:spPr>
        <p:txBody>
          <a:bodyPr wrap="none" rtlCol="0" anchor="ctr">
            <a:spAutoFit/>
          </a:bodyPr>
          <a:lstStyle/>
          <a:p>
            <a:pPr algn="ctr"/>
            <a:r>
              <a:rPr lang="en-US" sz="1400" b="1" dirty="0"/>
              <a:t>1975</a:t>
            </a:r>
          </a:p>
        </p:txBody>
      </p:sp>
      <p:sp>
        <p:nvSpPr>
          <p:cNvPr id="49" name="TextBox 48">
            <a:extLst>
              <a:ext uri="{FF2B5EF4-FFF2-40B4-BE49-F238E27FC236}">
                <a16:creationId xmlns:a16="http://schemas.microsoft.com/office/drawing/2014/main" id="{980B806E-B08D-42F1-9C42-81A71017FC62}"/>
              </a:ext>
            </a:extLst>
          </p:cNvPr>
          <p:cNvSpPr txBox="1"/>
          <p:nvPr/>
        </p:nvSpPr>
        <p:spPr>
          <a:xfrm>
            <a:off x="4078911" y="4758705"/>
            <a:ext cx="582211" cy="307777"/>
          </a:xfrm>
          <a:prstGeom prst="rect">
            <a:avLst/>
          </a:prstGeom>
          <a:noFill/>
        </p:spPr>
        <p:txBody>
          <a:bodyPr wrap="none" rtlCol="0" anchor="ctr">
            <a:spAutoFit/>
          </a:bodyPr>
          <a:lstStyle/>
          <a:p>
            <a:pPr algn="ctr"/>
            <a:r>
              <a:rPr lang="en-US" sz="1400" b="1" dirty="0"/>
              <a:t>1996</a:t>
            </a:r>
          </a:p>
        </p:txBody>
      </p:sp>
      <p:sp>
        <p:nvSpPr>
          <p:cNvPr id="50" name="TextBox 49">
            <a:extLst>
              <a:ext uri="{FF2B5EF4-FFF2-40B4-BE49-F238E27FC236}">
                <a16:creationId xmlns:a16="http://schemas.microsoft.com/office/drawing/2014/main" id="{E242D91B-94D4-4603-82AA-94E4F63C4B6D}"/>
              </a:ext>
            </a:extLst>
          </p:cNvPr>
          <p:cNvSpPr txBox="1"/>
          <p:nvPr/>
        </p:nvSpPr>
        <p:spPr>
          <a:xfrm>
            <a:off x="4480314" y="5522080"/>
            <a:ext cx="582211" cy="307777"/>
          </a:xfrm>
          <a:prstGeom prst="rect">
            <a:avLst/>
          </a:prstGeom>
          <a:noFill/>
        </p:spPr>
        <p:txBody>
          <a:bodyPr wrap="none" rtlCol="0" anchor="ctr">
            <a:spAutoFit/>
          </a:bodyPr>
          <a:lstStyle/>
          <a:p>
            <a:pPr algn="ctr"/>
            <a:r>
              <a:rPr lang="en-US" sz="1400" b="1" dirty="0"/>
              <a:t>2008</a:t>
            </a:r>
          </a:p>
        </p:txBody>
      </p:sp>
    </p:spTree>
    <p:extLst>
      <p:ext uri="{BB962C8B-B14F-4D97-AF65-F5344CB8AC3E}">
        <p14:creationId xmlns:p14="http://schemas.microsoft.com/office/powerpoint/2010/main" val="655796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33789</TotalTime>
  <Words>2252</Words>
  <Application>Microsoft Office PowerPoint</Application>
  <PresentationFormat>On-screen Show (4:3)</PresentationFormat>
  <Paragraphs>365</Paragraphs>
  <Slides>31</Slides>
  <Notes>30</Notes>
  <HiddenSlides>0</HiddenSlides>
  <MMClips>1</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31</vt:i4>
      </vt:variant>
    </vt:vector>
  </HeadingPairs>
  <TitlesOfParts>
    <vt:vector size="50" baseType="lpstr">
      <vt:lpstr>MingLiU_HKSCS-ExtB</vt:lpstr>
      <vt:lpstr>ＭＳ Ｐゴシック</vt:lpstr>
      <vt:lpstr>Andalus</vt:lpstr>
      <vt:lpstr>AngsanaUPC</vt:lpstr>
      <vt:lpstr>Arabic Typesetting</vt:lpstr>
      <vt:lpstr>Arial</vt:lpstr>
      <vt:lpstr>Bahnschrift SemiBold</vt:lpstr>
      <vt:lpstr>Bell MT</vt:lpstr>
      <vt:lpstr>Bembo</vt:lpstr>
      <vt:lpstr>Calibri</vt:lpstr>
      <vt:lpstr>Calibri Light</vt:lpstr>
      <vt:lpstr>Cambria Math</vt:lpstr>
      <vt:lpstr>Courier New</vt:lpstr>
      <vt:lpstr>Droid Serif</vt:lpstr>
      <vt:lpstr>Footlight MT Light</vt:lpstr>
      <vt:lpstr>Franklin Gothic Book</vt:lpstr>
      <vt:lpstr>French Script MT</vt:lpstr>
      <vt:lpstr>Open Sans</vt:lpstr>
      <vt:lpstr>Office Theme</vt:lpstr>
      <vt:lpstr>Defense of MS Thesis</vt:lpstr>
      <vt:lpstr>PowerPoint Presentation</vt:lpstr>
      <vt:lpstr>Thesis Committee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vector>
  </TitlesOfParts>
  <Company>University Relations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Presentation</dc:title>
  <dc:creator>syed hafeez</dc:creator>
  <cp:lastModifiedBy>Syed S Hafeez</cp:lastModifiedBy>
  <cp:revision>313</cp:revision>
  <dcterms:created xsi:type="dcterms:W3CDTF">2015-05-01T06:58:21Z</dcterms:created>
  <dcterms:modified xsi:type="dcterms:W3CDTF">2019-11-25T18:10:33Z</dcterms:modified>
</cp:coreProperties>
</file>