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 id="2147483666" r:id="rId2"/>
  </p:sldMasterIdLst>
  <p:notesMasterIdLst>
    <p:notesMasterId r:id="rId67"/>
  </p:notesMasterIdLst>
  <p:sldIdLst>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320" r:id="rId24"/>
    <p:sldId id="277" r:id="rId25"/>
    <p:sldId id="319"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Lst>
  <p:sldSz cx="9144000" cy="5143500" type="screen16x9"/>
  <p:notesSz cx="6858000" cy="9144000"/>
  <p:embeddedFontLst>
    <p:embeddedFont>
      <p:font typeface="Open Sans" panose="020B0604020202020204" charset="0"/>
      <p:regular r:id="rId68"/>
      <p:bold r:id="rId69"/>
      <p:italic r:id="rId70"/>
      <p:boldItalic r:id="rId7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68742" autoAdjust="0"/>
  </p:normalViewPr>
  <p:slideViewPr>
    <p:cSldViewPr>
      <p:cViewPr>
        <p:scale>
          <a:sx n="40" d="100"/>
          <a:sy n="40" d="100"/>
        </p:scale>
        <p:origin x="-1782" y="-8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font" Target="fonts/font1.fntdata"/><Relationship Id="rId7" Type="http://schemas.openxmlformats.org/officeDocument/2006/relationships/slide" Target="slides/slide5.xml"/><Relationship Id="rId71"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font" Target="fonts/font2.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font" Target="fonts/font3.fnt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46722783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endParaRPr lang="en" i="1" dirty="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20000"/>
              </a:lnSpc>
              <a:spcBef>
                <a:spcPts val="0"/>
              </a:spcBef>
              <a:buClr>
                <a:schemeClr val="dk1"/>
              </a:buClr>
              <a:buSzPct val="100000"/>
              <a:buFont typeface="Arial"/>
              <a:buNone/>
            </a:pPr>
            <a:endParaRPr lang="e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20000"/>
              </a:lnSpc>
              <a:spcBef>
                <a:spcPts val="0"/>
              </a:spcBef>
              <a:buClr>
                <a:schemeClr val="dk1"/>
              </a:buClr>
              <a:buSzPct val="100000"/>
              <a:buFont typeface="Arial"/>
              <a:buNone/>
            </a:pPr>
            <a:endParaRPr lang="en" dirty="0">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endParaRPr dirty="0">
              <a:solidFill>
                <a:srgbClr val="38761D"/>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solidFill>
                <a:srgbClr val="38761D"/>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20000"/>
              </a:lnSpc>
              <a:spcBef>
                <a:spcPts val="0"/>
              </a:spcBef>
              <a:buClr>
                <a:schemeClr val="dk1"/>
              </a:buClr>
              <a:buSzPct val="100000"/>
              <a:buFont typeface="Arial"/>
              <a:buNone/>
            </a:pPr>
            <a:endParaRPr lang="en" dirty="0">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spcAft>
                <a:spcPts val="1600"/>
              </a:spcAft>
              <a:buClr>
                <a:schemeClr val="dk1"/>
              </a:buClr>
              <a:buSzPct val="91666"/>
              <a:buFont typeface="Arial"/>
              <a:buNone/>
            </a:pPr>
            <a:endParaRPr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5" name="Shape 2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sz="1000" dirty="0">
              <a:solidFill>
                <a:srgbClr val="262626"/>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974915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1" name="Shape 2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223921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spcAft>
                <a:spcPts val="1600"/>
              </a:spcAft>
              <a:buNone/>
            </a:pPr>
            <a:endParaRPr lang="en" sz="18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45" name="Shape 245"/>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3000" dirty="0">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2" name="Shape 2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9" name="Shape 2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solidFill>
                <a:schemeClr val="dk1"/>
              </a:solidFill>
            </a:endParaRPr>
          </a:p>
          <a:p>
            <a:pPr lvl="0" rtl="0">
              <a:spcBef>
                <a:spcPts val="0"/>
              </a:spcBef>
              <a:buClr>
                <a:schemeClr val="dk1"/>
              </a:buClr>
              <a:buSzPct val="100000"/>
              <a:buFont typeface="Arial"/>
              <a:buNone/>
            </a:pPr>
            <a:endParaRPr>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7" name="Shape 2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Shape 2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4" name="Shape 2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spcAft>
                <a:spcPts val="1600"/>
              </a:spcAft>
              <a:buClr>
                <a:schemeClr val="dk1"/>
              </a:buClr>
              <a:buSzPct val="91666"/>
              <a:buFont typeface="Arial"/>
              <a:buNone/>
            </a:pPr>
            <a:endParaRPr lang="en"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6" name="Shape 2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1" name="Shape 2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6" name="Shape 2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Shape 3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1" name="Shape 3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Shape 3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6" name="Shape 3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Shape 3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3" name="Shape 3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Shape 3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9" name="Shape 3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7" name="Shape 3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endParaRPr dirty="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3" name="Shape 3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9" name="Shape 3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Shape 3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6" name="Shape 3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4" name="Shape 3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9" name="Shape 3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Shape 3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4" name="Shape 3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Shape 3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0" name="Shape 3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Shape 3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6" name="Shape 3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2" name="Shape 3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Shape 3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2" name="Shape 3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Shape 3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7" name="Shape 3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Shape 4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2" name="Shape 4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Shape 4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9" name="Shape 4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Shape 4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4" name="Shape 4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Shape 4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9" name="Shape 4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Shape 4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6" name="Shape 4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Shape 4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4" name="Shape 4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Shape 4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9" name="Shape 4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Shape 4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45" name="Shape 445"/>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Shape 4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1" name="Shape 4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buNone/>
            </a:pPr>
            <a:endParaRPr lang="en" dirty="0">
              <a:solidFill>
                <a:schemeClr val="dk1"/>
              </a:solidFill>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Shape 4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8" name="Shape 4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Shape 4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3" name="Shape 4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Shape 4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8" name="Shape 4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Shape 4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4" name="Shape 4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Shape 4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0" name="Shape 4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685800" y="1583342"/>
            <a:ext cx="7772400" cy="1159800"/>
          </a:xfrm>
          <a:prstGeom prst="rect">
            <a:avLst/>
          </a:prstGeom>
          <a:noFill/>
          <a:ln>
            <a:noFill/>
          </a:ln>
        </p:spPr>
        <p:txBody>
          <a:bodyPr lIns="91425" tIns="91425" rIns="91425" bIns="91425" anchor="b" anchorCtr="0"/>
          <a:lstStyle>
            <a:lvl1pPr marL="0" marR="0" lvl="0" indent="0" algn="ctr" rtl="0">
              <a:lnSpc>
                <a:spcPct val="100000"/>
              </a:lnSpc>
              <a:spcBef>
                <a:spcPts val="0"/>
              </a:spcBef>
              <a:spcAft>
                <a:spcPts val="0"/>
              </a:spcAft>
              <a:buClr>
                <a:schemeClr val="dk1"/>
              </a:buClr>
              <a:buFont typeface="Arial"/>
              <a:buNone/>
              <a:defRPr/>
            </a:lvl1pPr>
            <a:lvl2pPr marL="0" marR="0" lvl="1" indent="0" algn="ctr" rtl="0">
              <a:lnSpc>
                <a:spcPct val="100000"/>
              </a:lnSpc>
              <a:spcBef>
                <a:spcPts val="0"/>
              </a:spcBef>
              <a:spcAft>
                <a:spcPts val="0"/>
              </a:spcAft>
              <a:buClr>
                <a:schemeClr val="dk1"/>
              </a:buClr>
              <a:buFont typeface="Arial"/>
              <a:buNone/>
              <a:defRPr/>
            </a:lvl2pPr>
            <a:lvl3pPr marL="0" marR="0" lvl="2" indent="0" algn="ctr" rtl="0">
              <a:spcBef>
                <a:spcPts val="0"/>
              </a:spcBef>
              <a:buClr>
                <a:schemeClr val="dk1"/>
              </a:buClr>
              <a:buFont typeface="Arial"/>
              <a:buNone/>
              <a:defRPr/>
            </a:lvl3pPr>
            <a:lvl4pPr marL="0" marR="0" lvl="3" indent="0" algn="ctr" rtl="0">
              <a:spcBef>
                <a:spcPts val="0"/>
              </a:spcBef>
              <a:buClr>
                <a:schemeClr val="dk1"/>
              </a:buClr>
              <a:buFont typeface="Arial"/>
              <a:buNone/>
              <a:defRPr/>
            </a:lvl4pPr>
            <a:lvl5pPr marL="0" marR="0" lvl="4" indent="0" algn="ctr" rtl="0">
              <a:spcBef>
                <a:spcPts val="0"/>
              </a:spcBef>
              <a:buClr>
                <a:schemeClr val="dk1"/>
              </a:buClr>
              <a:buFont typeface="Arial"/>
              <a:buNone/>
              <a:defRPr/>
            </a:lvl5pPr>
            <a:lvl6pPr marL="0" marR="0" lvl="5" indent="0" algn="ctr" rtl="0">
              <a:spcBef>
                <a:spcPts val="0"/>
              </a:spcBef>
              <a:buClr>
                <a:schemeClr val="dk1"/>
              </a:buClr>
              <a:buFont typeface="Arial"/>
              <a:buNone/>
              <a:defRPr/>
            </a:lvl6pPr>
            <a:lvl7pPr marL="0" marR="0" lvl="6" indent="0" algn="ctr" rtl="0">
              <a:spcBef>
                <a:spcPts val="0"/>
              </a:spcBef>
              <a:buClr>
                <a:schemeClr val="dk1"/>
              </a:buClr>
              <a:buFont typeface="Arial"/>
              <a:buNone/>
              <a:defRPr/>
            </a:lvl7pPr>
            <a:lvl8pPr marL="0" marR="0" lvl="7" indent="0" algn="ctr" rtl="0">
              <a:spcBef>
                <a:spcPts val="0"/>
              </a:spcBef>
              <a:buClr>
                <a:schemeClr val="dk1"/>
              </a:buClr>
              <a:buFont typeface="Arial"/>
              <a:buNone/>
              <a:defRPr/>
            </a:lvl8pPr>
            <a:lvl9pPr marL="0" marR="0" lvl="8" indent="0" algn="ctr" rtl="0">
              <a:spcBef>
                <a:spcPts val="0"/>
              </a:spcBef>
              <a:buClr>
                <a:schemeClr val="dk1"/>
              </a:buClr>
              <a:buFont typeface="Arial"/>
              <a:buNone/>
              <a:defRPr/>
            </a:lvl9pPr>
          </a:lstStyle>
          <a:p>
            <a:endParaRPr/>
          </a:p>
        </p:txBody>
      </p:sp>
      <p:sp>
        <p:nvSpPr>
          <p:cNvPr id="55" name="Shape 55"/>
          <p:cNvSpPr txBox="1">
            <a:spLocks noGrp="1"/>
          </p:cNvSpPr>
          <p:nvPr>
            <p:ph type="subTitle" idx="1"/>
          </p:nvPr>
        </p:nvSpPr>
        <p:spPr>
          <a:xfrm>
            <a:off x="685800" y="2840052"/>
            <a:ext cx="7772400" cy="784800"/>
          </a:xfrm>
          <a:prstGeom prst="rect">
            <a:avLst/>
          </a:prstGeom>
          <a:noFill/>
          <a:ln>
            <a:noFill/>
          </a:ln>
        </p:spPr>
        <p:txBody>
          <a:bodyPr lIns="91425" tIns="91425" rIns="91425" bIns="91425" anchor="t" anchorCtr="0"/>
          <a:lstStyle>
            <a:lvl1pPr marL="0" marR="0" lvl="0" indent="0" algn="ctr" rtl="0">
              <a:lnSpc>
                <a:spcPct val="100000"/>
              </a:lnSpc>
              <a:spcBef>
                <a:spcPts val="0"/>
              </a:spcBef>
              <a:spcAft>
                <a:spcPts val="0"/>
              </a:spcAft>
              <a:buClr>
                <a:schemeClr val="dk2"/>
              </a:buClr>
              <a:buFont typeface="Arial"/>
              <a:buNone/>
              <a:defRPr/>
            </a:lvl1pPr>
            <a:lvl2pPr marL="0" marR="0" lvl="1" indent="0" algn="ctr" rtl="0">
              <a:lnSpc>
                <a:spcPct val="100000"/>
              </a:lnSpc>
              <a:spcBef>
                <a:spcPts val="0"/>
              </a:spcBef>
              <a:spcAft>
                <a:spcPts val="0"/>
              </a:spcAft>
              <a:buClr>
                <a:schemeClr val="dk2"/>
              </a:buClr>
              <a:buFont typeface="Arial"/>
              <a:buNone/>
              <a:defRPr/>
            </a:lvl2pPr>
            <a:lvl3pPr marL="0" marR="0" lvl="2" indent="0" algn="ctr" rtl="0">
              <a:lnSpc>
                <a:spcPct val="100000"/>
              </a:lnSpc>
              <a:spcBef>
                <a:spcPts val="0"/>
              </a:spcBef>
              <a:spcAft>
                <a:spcPts val="0"/>
              </a:spcAft>
              <a:buClr>
                <a:schemeClr val="dk2"/>
              </a:buClr>
              <a:buFont typeface="Arial"/>
              <a:buNone/>
              <a:defRPr/>
            </a:lvl3pPr>
            <a:lvl4pPr marL="0" marR="0" lvl="3" indent="0" algn="ctr" rtl="0">
              <a:lnSpc>
                <a:spcPct val="100000"/>
              </a:lnSpc>
              <a:spcBef>
                <a:spcPts val="0"/>
              </a:spcBef>
              <a:spcAft>
                <a:spcPts val="0"/>
              </a:spcAft>
              <a:buClr>
                <a:schemeClr val="dk2"/>
              </a:buClr>
              <a:buFont typeface="Arial"/>
              <a:buNone/>
              <a:defRPr/>
            </a:lvl4pPr>
            <a:lvl5pPr marL="0" marR="0" lvl="4" indent="0" algn="ctr" rtl="0">
              <a:lnSpc>
                <a:spcPct val="100000"/>
              </a:lnSpc>
              <a:spcBef>
                <a:spcPts val="0"/>
              </a:spcBef>
              <a:spcAft>
                <a:spcPts val="0"/>
              </a:spcAft>
              <a:buClr>
                <a:schemeClr val="dk2"/>
              </a:buClr>
              <a:buFont typeface="Arial"/>
              <a:buNone/>
              <a:defRPr/>
            </a:lvl5pPr>
            <a:lvl6pPr marL="0" marR="0" lvl="5" indent="0" algn="ctr" rtl="0">
              <a:lnSpc>
                <a:spcPct val="100000"/>
              </a:lnSpc>
              <a:spcBef>
                <a:spcPts val="0"/>
              </a:spcBef>
              <a:spcAft>
                <a:spcPts val="0"/>
              </a:spcAft>
              <a:buClr>
                <a:schemeClr val="dk2"/>
              </a:buClr>
              <a:buFont typeface="Arial"/>
              <a:buNone/>
              <a:defRPr/>
            </a:lvl6pPr>
            <a:lvl7pPr marL="0" marR="0" lvl="6" indent="0" algn="ctr" rtl="0">
              <a:lnSpc>
                <a:spcPct val="100000"/>
              </a:lnSpc>
              <a:spcBef>
                <a:spcPts val="0"/>
              </a:spcBef>
              <a:spcAft>
                <a:spcPts val="0"/>
              </a:spcAft>
              <a:buClr>
                <a:schemeClr val="dk2"/>
              </a:buClr>
              <a:buFont typeface="Arial"/>
              <a:buNone/>
              <a:defRPr/>
            </a:lvl7pPr>
            <a:lvl8pPr marL="0" marR="0" lvl="7" indent="0" algn="ctr" rtl="0">
              <a:lnSpc>
                <a:spcPct val="100000"/>
              </a:lnSpc>
              <a:spcBef>
                <a:spcPts val="0"/>
              </a:spcBef>
              <a:spcAft>
                <a:spcPts val="0"/>
              </a:spcAft>
              <a:buClr>
                <a:schemeClr val="dk2"/>
              </a:buClr>
              <a:buFont typeface="Arial"/>
              <a:buNone/>
              <a:defRPr/>
            </a:lvl8pPr>
            <a:lvl9pPr marL="0" marR="0" lvl="8" indent="0" algn="ctr" rtl="0">
              <a:lnSpc>
                <a:spcPct val="100000"/>
              </a:lnSpc>
              <a:spcBef>
                <a:spcPts val="0"/>
              </a:spcBef>
              <a:spcAft>
                <a:spcPts val="0"/>
              </a:spcAft>
              <a:buClr>
                <a:schemeClr val="dk2"/>
              </a:buClr>
              <a:buFont typeface="Arial"/>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205977"/>
            <a:ext cx="8229600" cy="857400"/>
          </a:xfrm>
          <a:prstGeom prst="rect">
            <a:avLst/>
          </a:prstGeom>
          <a:noFill/>
          <a:ln>
            <a:noFill/>
          </a:ln>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8" name="Shape 58"/>
          <p:cNvSpPr txBox="1">
            <a:spLocks noGrp="1"/>
          </p:cNvSpPr>
          <p:nvPr>
            <p:ph type="body" idx="1"/>
          </p:nvPr>
        </p:nvSpPr>
        <p:spPr>
          <a:xfrm>
            <a:off x="457200" y="1200150"/>
            <a:ext cx="8229600" cy="3725700"/>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457200" y="205977"/>
            <a:ext cx="8229600" cy="857400"/>
          </a:xfrm>
          <a:prstGeom prst="rect">
            <a:avLst/>
          </a:prstGeom>
          <a:noFill/>
          <a:ln>
            <a:noFill/>
          </a:ln>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1" name="Shape 61"/>
          <p:cNvSpPr txBox="1">
            <a:spLocks noGrp="1"/>
          </p:cNvSpPr>
          <p:nvPr>
            <p:ph type="body" idx="1"/>
          </p:nvPr>
        </p:nvSpPr>
        <p:spPr>
          <a:xfrm>
            <a:off x="457200" y="1200150"/>
            <a:ext cx="3994500" cy="3725700"/>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2" name="Shape 62"/>
          <p:cNvSpPr txBox="1">
            <a:spLocks noGrp="1"/>
          </p:cNvSpPr>
          <p:nvPr>
            <p:ph type="body" idx="2"/>
          </p:nvPr>
        </p:nvSpPr>
        <p:spPr>
          <a:xfrm>
            <a:off x="4692273" y="1200150"/>
            <a:ext cx="3994499" cy="3725700"/>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05977"/>
            <a:ext cx="8229600" cy="857400"/>
          </a:xfrm>
          <a:prstGeom prst="rect">
            <a:avLst/>
          </a:prstGeom>
          <a:noFill/>
          <a:ln>
            <a:noFill/>
          </a:ln>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Caption">
    <p:spTree>
      <p:nvGrpSpPr>
        <p:cNvPr id="1" name="Shape 65"/>
        <p:cNvGrpSpPr/>
        <p:nvPr/>
      </p:nvGrpSpPr>
      <p:grpSpPr>
        <a:xfrm>
          <a:off x="0" y="0"/>
          <a:ext cx="0" cy="0"/>
          <a:chOff x="0" y="0"/>
          <a:chExt cx="0" cy="0"/>
        </a:xfrm>
      </p:grpSpPr>
      <p:sp>
        <p:nvSpPr>
          <p:cNvPr id="66" name="Shape 66"/>
          <p:cNvSpPr txBox="1">
            <a:spLocks noGrp="1"/>
          </p:cNvSpPr>
          <p:nvPr>
            <p:ph type="body" idx="1"/>
          </p:nvPr>
        </p:nvSpPr>
        <p:spPr>
          <a:xfrm>
            <a:off x="457200" y="4406308"/>
            <a:ext cx="8229600" cy="519600"/>
          </a:xfrm>
          <a:prstGeom prst="rect">
            <a:avLst/>
          </a:prstGeom>
          <a:noFill/>
          <a:ln>
            <a:noFill/>
          </a:ln>
        </p:spPr>
        <p:txBody>
          <a:bodyPr lIns="91425" tIns="91425" rIns="91425" bIns="91425" anchor="t" anchorCtr="0"/>
          <a:lstStyle>
            <a:lvl1pPr lvl="0" algn="ctr" rtl="0">
              <a:spcBef>
                <a:spcPts val="360"/>
              </a:spcBef>
              <a:buFont typeface="Arial"/>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41B47"/>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741B47"/>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05977"/>
            <a:ext cx="8229600" cy="857400"/>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chemeClr val="dk1"/>
              </a:buClr>
              <a:buFont typeface="Arial"/>
              <a:buNone/>
              <a:defRPr/>
            </a:lvl1pPr>
            <a:lvl2pPr marL="0" marR="0" lvl="1" indent="0" algn="l" rtl="0">
              <a:lnSpc>
                <a:spcPct val="100000"/>
              </a:lnSpc>
              <a:spcBef>
                <a:spcPts val="0"/>
              </a:spcBef>
              <a:spcAft>
                <a:spcPts val="0"/>
              </a:spcAft>
              <a:buClr>
                <a:schemeClr val="dk1"/>
              </a:buClr>
              <a:buFont typeface="Arial"/>
              <a:buNone/>
              <a:defRPr/>
            </a:lvl2pPr>
            <a:lvl3pPr marL="0" marR="0" lvl="2" indent="0" algn="l" rtl="0">
              <a:spcBef>
                <a:spcPts val="0"/>
              </a:spcBef>
              <a:buClr>
                <a:schemeClr val="dk1"/>
              </a:buClr>
              <a:buFont typeface="Arial"/>
              <a:buNone/>
              <a:defRPr/>
            </a:lvl3pPr>
            <a:lvl4pPr marL="0" marR="0" lvl="3" indent="0" algn="l" rtl="0">
              <a:spcBef>
                <a:spcPts val="0"/>
              </a:spcBef>
              <a:buClr>
                <a:schemeClr val="dk1"/>
              </a:buClr>
              <a:buFont typeface="Arial"/>
              <a:buNone/>
              <a:defRPr/>
            </a:lvl4pPr>
            <a:lvl5pPr marL="0" marR="0" lvl="4" indent="0" algn="l" rtl="0">
              <a:spcBef>
                <a:spcPts val="0"/>
              </a:spcBef>
              <a:buClr>
                <a:schemeClr val="dk1"/>
              </a:buClr>
              <a:buFont typeface="Arial"/>
              <a:buNone/>
              <a:defRPr/>
            </a:lvl5pPr>
            <a:lvl6pPr marL="0" marR="0" lvl="5" indent="0" algn="l" rtl="0">
              <a:spcBef>
                <a:spcPts val="0"/>
              </a:spcBef>
              <a:buClr>
                <a:schemeClr val="dk1"/>
              </a:buClr>
              <a:buFont typeface="Arial"/>
              <a:buNone/>
              <a:defRPr/>
            </a:lvl6pPr>
            <a:lvl7pPr marL="0" marR="0" lvl="6" indent="0" algn="l" rtl="0">
              <a:spcBef>
                <a:spcPts val="0"/>
              </a:spcBef>
              <a:buClr>
                <a:schemeClr val="dk1"/>
              </a:buClr>
              <a:buFont typeface="Arial"/>
              <a:buNone/>
              <a:defRPr/>
            </a:lvl7pPr>
            <a:lvl8pPr marL="0" marR="0" lvl="7" indent="0" algn="l" rtl="0">
              <a:spcBef>
                <a:spcPts val="0"/>
              </a:spcBef>
              <a:buClr>
                <a:schemeClr val="dk1"/>
              </a:buClr>
              <a:buFont typeface="Arial"/>
              <a:buNone/>
              <a:defRPr/>
            </a:lvl8pPr>
            <a:lvl9pPr marL="0" marR="0" lvl="8" indent="0" algn="l" rtl="0">
              <a:spcBef>
                <a:spcPts val="0"/>
              </a:spcBef>
              <a:buClr>
                <a:schemeClr val="dk1"/>
              </a:buClr>
              <a:buFont typeface="Arial"/>
              <a:buNone/>
              <a:defRPr/>
            </a:lvl9pPr>
          </a:lstStyle>
          <a:p>
            <a:endParaRPr/>
          </a:p>
        </p:txBody>
      </p:sp>
      <p:sp>
        <p:nvSpPr>
          <p:cNvPr id="52" name="Shape 52"/>
          <p:cNvSpPr txBox="1">
            <a:spLocks noGrp="1"/>
          </p:cNvSpPr>
          <p:nvPr>
            <p:ph type="body" idx="1"/>
          </p:nvPr>
        </p:nvSpPr>
        <p:spPr>
          <a:xfrm>
            <a:off x="457200" y="1200150"/>
            <a:ext cx="8229600" cy="3725700"/>
          </a:xfrm>
          <a:prstGeom prst="rect">
            <a:avLst/>
          </a:prstGeom>
          <a:noFill/>
          <a:ln>
            <a:noFill/>
          </a:ln>
        </p:spPr>
        <p:txBody>
          <a:bodyPr lIns="91425" tIns="91425" rIns="91425" bIns="91425" anchor="t" anchorCtr="0"/>
          <a:lstStyle>
            <a:lvl1pPr marL="0" marR="0" lvl="0" indent="0" algn="l" rtl="0">
              <a:lnSpc>
                <a:spcPct val="100000"/>
              </a:lnSpc>
              <a:spcBef>
                <a:spcPts val="600"/>
              </a:spcBef>
              <a:spcAft>
                <a:spcPts val="0"/>
              </a:spcAft>
              <a:buClr>
                <a:schemeClr val="dk1"/>
              </a:buClr>
              <a:buFont typeface="Arial"/>
              <a:buNone/>
              <a:defRPr/>
            </a:lvl1pPr>
            <a:lvl2pPr marL="0" marR="0" lvl="1" indent="0" algn="l" rtl="0">
              <a:lnSpc>
                <a:spcPct val="100000"/>
              </a:lnSpc>
              <a:spcBef>
                <a:spcPts val="480"/>
              </a:spcBef>
              <a:spcAft>
                <a:spcPts val="0"/>
              </a:spcAft>
              <a:buClr>
                <a:schemeClr val="dk1"/>
              </a:buClr>
              <a:buFont typeface="Arial"/>
              <a:buNone/>
              <a:defRPr/>
            </a:lvl2pPr>
            <a:lvl3pPr marL="0" marR="0" lvl="2" indent="0" algn="l" rtl="0">
              <a:lnSpc>
                <a:spcPct val="100000"/>
              </a:lnSpc>
              <a:spcBef>
                <a:spcPts val="480"/>
              </a:spcBef>
              <a:spcAft>
                <a:spcPts val="0"/>
              </a:spcAft>
              <a:buClr>
                <a:schemeClr val="dk1"/>
              </a:buClr>
              <a:buFont typeface="Arial"/>
              <a:buNone/>
              <a:defRPr/>
            </a:lvl3pPr>
            <a:lvl4pPr marL="0" marR="0" lvl="3" indent="0" algn="l" rtl="0">
              <a:lnSpc>
                <a:spcPct val="100000"/>
              </a:lnSpc>
              <a:spcBef>
                <a:spcPts val="360"/>
              </a:spcBef>
              <a:spcAft>
                <a:spcPts val="0"/>
              </a:spcAft>
              <a:buClr>
                <a:schemeClr val="dk1"/>
              </a:buClr>
              <a:buFont typeface="Arial"/>
              <a:buNone/>
              <a:defRPr/>
            </a:lvl4pPr>
            <a:lvl5pPr marL="0" marR="0" lvl="4" indent="0" algn="l" rtl="0">
              <a:lnSpc>
                <a:spcPct val="100000"/>
              </a:lnSpc>
              <a:spcBef>
                <a:spcPts val="360"/>
              </a:spcBef>
              <a:spcAft>
                <a:spcPts val="0"/>
              </a:spcAft>
              <a:buClr>
                <a:schemeClr val="dk1"/>
              </a:buClr>
              <a:buFont typeface="Arial"/>
              <a:buNone/>
              <a:defRPr/>
            </a:lvl5pPr>
            <a:lvl6pPr marL="0" marR="0" lvl="5" indent="0" algn="l" rtl="0">
              <a:lnSpc>
                <a:spcPct val="100000"/>
              </a:lnSpc>
              <a:spcBef>
                <a:spcPts val="360"/>
              </a:spcBef>
              <a:spcAft>
                <a:spcPts val="0"/>
              </a:spcAft>
              <a:buClr>
                <a:schemeClr val="dk1"/>
              </a:buClr>
              <a:buFont typeface="Arial"/>
              <a:buNone/>
              <a:defRPr/>
            </a:lvl6pPr>
            <a:lvl7pPr marL="0" marR="0" lvl="6" indent="0" algn="l" rtl="0">
              <a:lnSpc>
                <a:spcPct val="100000"/>
              </a:lnSpc>
              <a:spcBef>
                <a:spcPts val="360"/>
              </a:spcBef>
              <a:spcAft>
                <a:spcPts val="0"/>
              </a:spcAft>
              <a:buClr>
                <a:schemeClr val="dk1"/>
              </a:buClr>
              <a:buFont typeface="Arial"/>
              <a:buNone/>
              <a:defRPr/>
            </a:lvl7pPr>
            <a:lvl8pPr marL="0" marR="0" lvl="7" indent="0" algn="l" rtl="0">
              <a:lnSpc>
                <a:spcPct val="100000"/>
              </a:lnSpc>
              <a:spcBef>
                <a:spcPts val="360"/>
              </a:spcBef>
              <a:spcAft>
                <a:spcPts val="0"/>
              </a:spcAft>
              <a:buClr>
                <a:schemeClr val="dk1"/>
              </a:buClr>
              <a:buFont typeface="Arial"/>
              <a:buNone/>
              <a:defRPr/>
            </a:lvl8pPr>
            <a:lvl9pPr marL="0" marR="0" lvl="8" indent="0" algn="l" rtl="0">
              <a:lnSpc>
                <a:spcPct val="100000"/>
              </a:lnSpc>
              <a:spcBef>
                <a:spcPts val="360"/>
              </a:spcBef>
              <a:spcAft>
                <a:spcPts val="0"/>
              </a:spcAft>
              <a:buClr>
                <a:schemeClr val="dk1"/>
              </a:buClr>
              <a:buFont typeface="Arial"/>
              <a:buNone/>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s://www.lib.umn.edu/strengths"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png"/></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5.xml"/><Relationship Id="rId1" Type="http://schemas.openxmlformats.org/officeDocument/2006/relationships/slideLayout" Target="../slideLayouts/slideLayout11.xml"/><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6.xml"/><Relationship Id="rId1" Type="http://schemas.openxmlformats.org/officeDocument/2006/relationships/slideLayout" Target="../slideLayouts/slideLayout11.xml"/><Relationship Id="rId4" Type="http://schemas.openxmlformats.org/officeDocument/2006/relationships/image" Target="../media/image37.png"/></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7.xml"/><Relationship Id="rId1" Type="http://schemas.openxmlformats.org/officeDocument/2006/relationships/slideLayout" Target="../slideLayouts/slideLayout11.xml"/><Relationship Id="rId4" Type="http://schemas.openxmlformats.org/officeDocument/2006/relationships/image" Target="../media/image39.png"/></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8.xml"/><Relationship Id="rId1" Type="http://schemas.openxmlformats.org/officeDocument/2006/relationships/slideLayout" Target="../slideLayouts/slideLayout8.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1.xml"/><Relationship Id="rId1" Type="http://schemas.openxmlformats.org/officeDocument/2006/relationships/slideLayout" Target="../slideLayouts/slideLayout11.xml"/><Relationship Id="rId5" Type="http://schemas.openxmlformats.org/officeDocument/2006/relationships/image" Target="../media/image47.png"/><Relationship Id="rId4" Type="http://schemas.openxmlformats.org/officeDocument/2006/relationships/image" Target="../media/image46.png"/></Relationships>
</file>

<file path=ppt/slides/_rels/slide5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5.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9.xml"/><Relationship Id="rId1" Type="http://schemas.openxmlformats.org/officeDocument/2006/relationships/slideLayout" Target="../slideLayouts/slideLayout3.xml"/><Relationship Id="rId5" Type="http://schemas.openxmlformats.org/officeDocument/2006/relationships/image" Target="../media/image55.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hyperlink" Target="https://teal.ed.gov/tealguide/metacognitive" TargetMode="External"/><Relationship Id="rId2" Type="http://schemas.openxmlformats.org/officeDocument/2006/relationships/notesSlide" Target="../notesSlides/notesSlide63.xml"/><Relationship Id="rId1" Type="http://schemas.openxmlformats.org/officeDocument/2006/relationships/slideLayout" Target="../slideLayouts/slideLayout3.xml"/><Relationship Id="rId4" Type="http://schemas.openxmlformats.org/officeDocument/2006/relationships/hyperlink" Target="http://www.ala.org/acrl/standards/ilframework"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www.facultyfocus.com/articles/teaching-professor-blog/deep-learning-vs-surface-learning-getting-students-to-understand-the-difference/" TargetMode="External"/><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1"/>
        <p:cNvGrpSpPr/>
        <p:nvPr/>
      </p:nvGrpSpPr>
      <p:grpSpPr>
        <a:xfrm>
          <a:off x="0" y="0"/>
          <a:ext cx="0" cy="0"/>
          <a:chOff x="0" y="0"/>
          <a:chExt cx="0" cy="0"/>
        </a:xfrm>
      </p:grpSpPr>
      <p:sp>
        <p:nvSpPr>
          <p:cNvPr id="72" name="Shape 72"/>
          <p:cNvSpPr txBox="1">
            <a:spLocks noGrp="1"/>
          </p:cNvSpPr>
          <p:nvPr>
            <p:ph type="ctrTitle"/>
          </p:nvPr>
        </p:nvSpPr>
        <p:spPr>
          <a:xfrm>
            <a:off x="401750" y="1874675"/>
            <a:ext cx="8520600" cy="1542900"/>
          </a:xfrm>
          <a:prstGeom prst="rect">
            <a:avLst/>
          </a:prstGeom>
        </p:spPr>
        <p:txBody>
          <a:bodyPr lIns="91425" tIns="91425" rIns="91425" bIns="91425" anchor="b" anchorCtr="0">
            <a:noAutofit/>
          </a:bodyPr>
          <a:lstStyle/>
          <a:p>
            <a:pPr lvl="0" rtl="0">
              <a:spcBef>
                <a:spcPts val="0"/>
              </a:spcBef>
              <a:buNone/>
            </a:pPr>
            <a:r>
              <a:rPr lang="en"/>
              <a:t>ReThink: Connecting Libraries to Metacognition, Student Learning, and Student Success</a:t>
            </a:r>
          </a:p>
        </p:txBody>
      </p:sp>
      <p:sp>
        <p:nvSpPr>
          <p:cNvPr id="73" name="Shape 73"/>
          <p:cNvSpPr txBox="1">
            <a:spLocks noGrp="1"/>
          </p:cNvSpPr>
          <p:nvPr>
            <p:ph type="subTitle" idx="1"/>
          </p:nvPr>
        </p:nvSpPr>
        <p:spPr>
          <a:xfrm>
            <a:off x="311700" y="3655750"/>
            <a:ext cx="8520600" cy="792600"/>
          </a:xfrm>
          <a:prstGeom prst="rect">
            <a:avLst/>
          </a:prstGeom>
        </p:spPr>
        <p:txBody>
          <a:bodyPr lIns="91425" tIns="91425" rIns="91425" bIns="91425" anchor="t" anchorCtr="0">
            <a:noAutofit/>
          </a:bodyPr>
          <a:lstStyle/>
          <a:p>
            <a:pPr lvl="0" rtl="0">
              <a:spcBef>
                <a:spcPts val="0"/>
              </a:spcBef>
              <a:buNone/>
            </a:pPr>
            <a:r>
              <a:rPr lang="en" dirty="0"/>
              <a:t>LOEX | May </a:t>
            </a:r>
            <a:r>
              <a:rPr lang="en" dirty="0" smtClean="0"/>
              <a:t>2016</a:t>
            </a:r>
            <a:endParaRPr lang="en" dirty="0"/>
          </a:p>
        </p:txBody>
      </p:sp>
      <p:pic>
        <p:nvPicPr>
          <p:cNvPr id="74" name="Shape 74"/>
          <p:cNvPicPr preferRelativeResize="0"/>
          <p:nvPr/>
        </p:nvPicPr>
        <p:blipFill>
          <a:blip r:embed="rId3">
            <a:alphaModFix/>
          </a:blip>
          <a:stretch>
            <a:fillRect/>
          </a:stretch>
        </p:blipFill>
        <p:spPr>
          <a:xfrm>
            <a:off x="7289250" y="3467950"/>
            <a:ext cx="1543050" cy="154305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Shape 131"/>
          <p:cNvPicPr preferRelativeResize="0"/>
          <p:nvPr/>
        </p:nvPicPr>
        <p:blipFill>
          <a:blip r:embed="rId3">
            <a:alphaModFix/>
          </a:blip>
          <a:stretch>
            <a:fillRect/>
          </a:stretch>
        </p:blipFill>
        <p:spPr>
          <a:xfrm>
            <a:off x="1510287" y="295852"/>
            <a:ext cx="6123425" cy="45518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36" name="Shape 136"/>
          <p:cNvPicPr preferRelativeResize="0"/>
          <p:nvPr/>
        </p:nvPicPr>
        <p:blipFill>
          <a:blip r:embed="rId3">
            <a:alphaModFix/>
          </a:blip>
          <a:stretch>
            <a:fillRect/>
          </a:stretch>
        </p:blipFill>
        <p:spPr>
          <a:xfrm>
            <a:off x="1401000" y="133775"/>
            <a:ext cx="6686550" cy="5143500"/>
          </a:xfrm>
          <a:prstGeom prst="rect">
            <a:avLst/>
          </a:prstGeom>
          <a:noFill/>
          <a:ln>
            <a:noFill/>
          </a:ln>
        </p:spPr>
      </p:pic>
      <p:pic>
        <p:nvPicPr>
          <p:cNvPr id="137" name="Shape 137"/>
          <p:cNvPicPr preferRelativeResize="0"/>
          <p:nvPr/>
        </p:nvPicPr>
        <p:blipFill>
          <a:blip r:embed="rId4">
            <a:alphaModFix/>
          </a:blip>
          <a:stretch>
            <a:fillRect/>
          </a:stretch>
        </p:blipFill>
        <p:spPr>
          <a:xfrm>
            <a:off x="990800" y="154950"/>
            <a:ext cx="6972924" cy="4833599"/>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fade">
                                      <p:cBhvr>
                                        <p:cTn id="7" dur="10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ctrTitle"/>
          </p:nvPr>
        </p:nvSpPr>
        <p:spPr>
          <a:xfrm>
            <a:off x="311703" y="744575"/>
            <a:ext cx="5338200" cy="2052600"/>
          </a:xfrm>
          <a:prstGeom prst="rect">
            <a:avLst/>
          </a:prstGeom>
        </p:spPr>
        <p:txBody>
          <a:bodyPr lIns="91425" tIns="91425" rIns="91425" bIns="91425" anchor="b" anchorCtr="0">
            <a:noAutofit/>
          </a:bodyPr>
          <a:lstStyle/>
          <a:p>
            <a:pPr lvl="0" algn="l">
              <a:spcBef>
                <a:spcPts val="0"/>
              </a:spcBef>
              <a:buNone/>
            </a:pPr>
            <a:r>
              <a:rPr lang="en" sz="4000">
                <a:solidFill>
                  <a:srgbClr val="FFFFFF"/>
                </a:solidFill>
              </a:rPr>
              <a:t>MOOC: </a:t>
            </a:r>
          </a:p>
          <a:p>
            <a:pPr lvl="0" algn="l">
              <a:spcBef>
                <a:spcPts val="0"/>
              </a:spcBef>
              <a:buNone/>
            </a:pPr>
            <a:r>
              <a:rPr lang="en" sz="4000">
                <a:solidFill>
                  <a:srgbClr val="FFFFFF"/>
                </a:solidFill>
              </a:rPr>
              <a:t>Learning How to Learn </a:t>
            </a:r>
          </a:p>
        </p:txBody>
      </p:sp>
      <p:sp>
        <p:nvSpPr>
          <p:cNvPr id="143" name="Shape 143"/>
          <p:cNvSpPr txBox="1">
            <a:spLocks noGrp="1"/>
          </p:cNvSpPr>
          <p:nvPr>
            <p:ph type="subTitle" idx="1"/>
          </p:nvPr>
        </p:nvSpPr>
        <p:spPr>
          <a:xfrm>
            <a:off x="311699" y="2997475"/>
            <a:ext cx="6158100" cy="465900"/>
          </a:xfrm>
          <a:prstGeom prst="rect">
            <a:avLst/>
          </a:prstGeom>
        </p:spPr>
        <p:txBody>
          <a:bodyPr lIns="91425" tIns="91425" rIns="91425" bIns="91425" anchor="t" anchorCtr="0">
            <a:noAutofit/>
          </a:bodyPr>
          <a:lstStyle/>
          <a:p>
            <a:pPr lvl="0" algn="l">
              <a:spcBef>
                <a:spcPts val="0"/>
              </a:spcBef>
              <a:buNone/>
            </a:pPr>
            <a:r>
              <a:rPr lang="en" sz="2000">
                <a:solidFill>
                  <a:srgbClr val="FFFFFF"/>
                </a:solidFill>
              </a:rPr>
              <a:t>https://www.coursera.org/learn/learning-how-to-learn</a:t>
            </a:r>
          </a:p>
        </p:txBody>
      </p:sp>
      <p:sp>
        <p:nvSpPr>
          <p:cNvPr id="144" name="Shape 144"/>
          <p:cNvSpPr txBox="1"/>
          <p:nvPr/>
        </p:nvSpPr>
        <p:spPr>
          <a:xfrm>
            <a:off x="208100" y="3789300"/>
            <a:ext cx="1491000" cy="465900"/>
          </a:xfrm>
          <a:prstGeom prst="rect">
            <a:avLst/>
          </a:prstGeom>
          <a:noFill/>
          <a:ln>
            <a:noFill/>
          </a:ln>
        </p:spPr>
        <p:txBody>
          <a:bodyPr lIns="91425" tIns="91425" rIns="91425" bIns="91425" anchor="t" anchorCtr="0">
            <a:noAutofit/>
          </a:bodyPr>
          <a:lstStyle/>
          <a:p>
            <a:pPr lvl="0">
              <a:spcBef>
                <a:spcPts val="0"/>
              </a:spcBef>
              <a:buNone/>
            </a:pPr>
            <a:r>
              <a:rPr lang="en" sz="2200" b="1">
                <a:highlight>
                  <a:srgbClr val="FFFFFF"/>
                </a:highlight>
              </a:rPr>
              <a:t>Chunking </a:t>
            </a:r>
          </a:p>
        </p:txBody>
      </p:sp>
      <p:sp>
        <p:nvSpPr>
          <p:cNvPr id="145" name="Shape 145"/>
          <p:cNvSpPr txBox="1"/>
          <p:nvPr/>
        </p:nvSpPr>
        <p:spPr>
          <a:xfrm>
            <a:off x="2522250" y="3663675"/>
            <a:ext cx="1491000" cy="465900"/>
          </a:xfrm>
          <a:prstGeom prst="rect">
            <a:avLst/>
          </a:prstGeom>
          <a:noFill/>
          <a:ln>
            <a:noFill/>
          </a:ln>
        </p:spPr>
        <p:txBody>
          <a:bodyPr lIns="91425" tIns="91425" rIns="91425" bIns="91425" anchor="t" anchorCtr="0">
            <a:noAutofit/>
          </a:bodyPr>
          <a:lstStyle/>
          <a:p>
            <a:pPr lvl="0" rtl="0">
              <a:spcBef>
                <a:spcPts val="0"/>
              </a:spcBef>
              <a:buNone/>
            </a:pPr>
            <a:r>
              <a:rPr lang="en" sz="2200" b="1">
                <a:highlight>
                  <a:srgbClr val="FFFFFF"/>
                </a:highlight>
              </a:rPr>
              <a:t>Memory</a:t>
            </a:r>
          </a:p>
        </p:txBody>
      </p:sp>
      <p:sp>
        <p:nvSpPr>
          <p:cNvPr id="146" name="Shape 146"/>
          <p:cNvSpPr txBox="1"/>
          <p:nvPr/>
        </p:nvSpPr>
        <p:spPr>
          <a:xfrm>
            <a:off x="748525" y="4417775"/>
            <a:ext cx="2366700" cy="465900"/>
          </a:xfrm>
          <a:prstGeom prst="rect">
            <a:avLst/>
          </a:prstGeom>
          <a:noFill/>
          <a:ln>
            <a:noFill/>
          </a:ln>
        </p:spPr>
        <p:txBody>
          <a:bodyPr lIns="91425" tIns="91425" rIns="91425" bIns="91425" anchor="t" anchorCtr="0">
            <a:noAutofit/>
          </a:bodyPr>
          <a:lstStyle/>
          <a:p>
            <a:pPr lvl="0" rtl="0">
              <a:spcBef>
                <a:spcPts val="0"/>
              </a:spcBef>
              <a:buNone/>
            </a:pPr>
            <a:r>
              <a:rPr lang="en" sz="2200" b="1">
                <a:highlight>
                  <a:srgbClr val="FFFFFF"/>
                </a:highlight>
              </a:rPr>
              <a:t>Procrastination</a:t>
            </a:r>
          </a:p>
        </p:txBody>
      </p:sp>
      <p:sp>
        <p:nvSpPr>
          <p:cNvPr id="147" name="Shape 147"/>
          <p:cNvSpPr txBox="1"/>
          <p:nvPr/>
        </p:nvSpPr>
        <p:spPr>
          <a:xfrm>
            <a:off x="3898000" y="4129575"/>
            <a:ext cx="4934400" cy="465900"/>
          </a:xfrm>
          <a:prstGeom prst="rect">
            <a:avLst/>
          </a:prstGeom>
          <a:noFill/>
          <a:ln>
            <a:noFill/>
          </a:ln>
        </p:spPr>
        <p:txBody>
          <a:bodyPr lIns="91425" tIns="91425" rIns="91425" bIns="91425" anchor="t" anchorCtr="0">
            <a:noAutofit/>
          </a:bodyPr>
          <a:lstStyle/>
          <a:p>
            <a:pPr lvl="0" rtl="0">
              <a:spcBef>
                <a:spcPts val="0"/>
              </a:spcBef>
              <a:buNone/>
            </a:pPr>
            <a:r>
              <a:rPr lang="en" sz="2200" b="1">
                <a:highlight>
                  <a:srgbClr val="FFFFFF"/>
                </a:highlight>
              </a:rPr>
              <a:t>Focused and Diffuse Thinking</a:t>
            </a:r>
          </a:p>
        </p:txBody>
      </p:sp>
      <p:pic>
        <p:nvPicPr>
          <p:cNvPr id="148" name="Shape 148"/>
          <p:cNvPicPr preferRelativeResize="0"/>
          <p:nvPr/>
        </p:nvPicPr>
        <p:blipFill>
          <a:blip r:embed="rId3">
            <a:alphaModFix/>
          </a:blip>
          <a:stretch>
            <a:fillRect/>
          </a:stretch>
        </p:blipFill>
        <p:spPr>
          <a:xfrm>
            <a:off x="5845825" y="190825"/>
            <a:ext cx="3103124" cy="2759849"/>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fade">
                                      <p:cBhvr>
                                        <p:cTn id="7" dur="1000"/>
                                        <p:tgtEl>
                                          <p:spTgt spid="1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4"/>
                                        </p:tgtEl>
                                        <p:attrNameLst>
                                          <p:attrName>style.visibility</p:attrName>
                                        </p:attrNameLst>
                                      </p:cBhvr>
                                      <p:to>
                                        <p:strVal val="visible"/>
                                      </p:to>
                                    </p:set>
                                    <p:animEffect transition="in" filter="fade">
                                      <p:cBhvr>
                                        <p:cTn id="12" dur="1000"/>
                                        <p:tgtEl>
                                          <p:spTgt spid="144"/>
                                        </p:tgtEl>
                                      </p:cBhvr>
                                    </p:animEffect>
                                  </p:childTnLst>
                                </p:cTn>
                              </p:par>
                              <p:par>
                                <p:cTn id="13" presetID="10" presetClass="entr" presetSubtype="0" fill="hold" nodeType="withEffect">
                                  <p:stCondLst>
                                    <p:cond delay="0"/>
                                  </p:stCondLst>
                                  <p:childTnLst>
                                    <p:set>
                                      <p:cBhvr>
                                        <p:cTn id="14" dur="1" fill="hold">
                                          <p:stCondLst>
                                            <p:cond delay="0"/>
                                          </p:stCondLst>
                                        </p:cTn>
                                        <p:tgtEl>
                                          <p:spTgt spid="145"/>
                                        </p:tgtEl>
                                        <p:attrNameLst>
                                          <p:attrName>style.visibility</p:attrName>
                                        </p:attrNameLst>
                                      </p:cBhvr>
                                      <p:to>
                                        <p:strVal val="visible"/>
                                      </p:to>
                                    </p:set>
                                    <p:animEffect transition="in" filter="fade">
                                      <p:cBhvr>
                                        <p:cTn id="15" dur="1000"/>
                                        <p:tgtEl>
                                          <p:spTgt spid="145"/>
                                        </p:tgtEl>
                                      </p:cBhvr>
                                    </p:animEffect>
                                  </p:childTnLst>
                                </p:cTn>
                              </p:par>
                              <p:par>
                                <p:cTn id="16" presetID="10" presetClass="entr" presetSubtype="0" fill="hold" nodeType="withEffect">
                                  <p:stCondLst>
                                    <p:cond delay="0"/>
                                  </p:stCondLst>
                                  <p:childTnLst>
                                    <p:set>
                                      <p:cBhvr>
                                        <p:cTn id="17" dur="1" fill="hold">
                                          <p:stCondLst>
                                            <p:cond delay="0"/>
                                          </p:stCondLst>
                                        </p:cTn>
                                        <p:tgtEl>
                                          <p:spTgt spid="146"/>
                                        </p:tgtEl>
                                        <p:attrNameLst>
                                          <p:attrName>style.visibility</p:attrName>
                                        </p:attrNameLst>
                                      </p:cBhvr>
                                      <p:to>
                                        <p:strVal val="visible"/>
                                      </p:to>
                                    </p:set>
                                    <p:animEffect transition="in" filter="fade">
                                      <p:cBhvr>
                                        <p:cTn id="18" dur="1000"/>
                                        <p:tgtEl>
                                          <p:spTgt spid="146"/>
                                        </p:tgtEl>
                                      </p:cBhvr>
                                    </p:animEffect>
                                  </p:childTnLst>
                                </p:cTn>
                              </p:par>
                              <p:par>
                                <p:cTn id="19" presetID="10" presetClass="entr" presetSubtype="0" fill="hold" nodeType="withEffect">
                                  <p:stCondLst>
                                    <p:cond delay="0"/>
                                  </p:stCondLst>
                                  <p:childTnLst>
                                    <p:set>
                                      <p:cBhvr>
                                        <p:cTn id="20" dur="1" fill="hold">
                                          <p:stCondLst>
                                            <p:cond delay="0"/>
                                          </p:stCondLst>
                                        </p:cTn>
                                        <p:tgtEl>
                                          <p:spTgt spid="147"/>
                                        </p:tgtEl>
                                        <p:attrNameLst>
                                          <p:attrName>style.visibility</p:attrName>
                                        </p:attrNameLst>
                                      </p:cBhvr>
                                      <p:to>
                                        <p:strVal val="visible"/>
                                      </p:to>
                                    </p:set>
                                    <p:animEffect transition="in" filter="fade">
                                      <p:cBhvr>
                                        <p:cTn id="21"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solidFill>
                  <a:srgbClr val="FFFFFF"/>
                </a:solidFill>
              </a:rPr>
              <a:t>Metacognition</a:t>
            </a:r>
          </a:p>
        </p:txBody>
      </p:sp>
      <p:sp>
        <p:nvSpPr>
          <p:cNvPr id="154" name="Shape 154"/>
          <p:cNvSpPr txBox="1"/>
          <p:nvPr/>
        </p:nvSpPr>
        <p:spPr>
          <a:xfrm>
            <a:off x="4374275" y="1655550"/>
            <a:ext cx="4155000" cy="2946000"/>
          </a:xfrm>
          <a:prstGeom prst="rect">
            <a:avLst/>
          </a:prstGeom>
          <a:noFill/>
          <a:ln>
            <a:noFill/>
          </a:ln>
        </p:spPr>
        <p:txBody>
          <a:bodyPr lIns="91425" tIns="91425" rIns="91425" bIns="91425" anchor="ctr" anchorCtr="0">
            <a:noAutofit/>
          </a:bodyPr>
          <a:lstStyle/>
          <a:p>
            <a:pPr lvl="0" rtl="0">
              <a:lnSpc>
                <a:spcPct val="138000"/>
              </a:lnSpc>
              <a:spcBef>
                <a:spcPts val="0"/>
              </a:spcBef>
              <a:spcAft>
                <a:spcPts val="1600"/>
              </a:spcAft>
              <a:buNone/>
            </a:pPr>
            <a:r>
              <a:rPr lang="en" sz="3600">
                <a:solidFill>
                  <a:srgbClr val="FFFFFF"/>
                </a:solidFill>
                <a:latin typeface="Open Sans"/>
                <a:ea typeface="Open Sans"/>
                <a:cs typeface="Open Sans"/>
                <a:sym typeface="Open Sans"/>
              </a:rPr>
              <a:t>awareness &amp; understanding of one's own thought processes</a:t>
            </a:r>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5345150" y="450600"/>
            <a:ext cx="2677800" cy="556200"/>
          </a:xfrm>
          <a:prstGeom prst="rect">
            <a:avLst/>
          </a:prstGeom>
        </p:spPr>
        <p:txBody>
          <a:bodyPr lIns="91425" tIns="91425" rIns="91425" bIns="91425" anchor="t" anchorCtr="0">
            <a:noAutofit/>
          </a:bodyPr>
          <a:lstStyle/>
          <a:p>
            <a:pPr lvl="0">
              <a:spcBef>
                <a:spcPts val="0"/>
              </a:spcBef>
              <a:buNone/>
            </a:pPr>
            <a:r>
              <a:rPr lang="en">
                <a:solidFill>
                  <a:srgbClr val="FFFFFF"/>
                </a:solidFill>
              </a:rPr>
              <a:t>Metacognition</a:t>
            </a:r>
          </a:p>
        </p:txBody>
      </p:sp>
      <p:sp>
        <p:nvSpPr>
          <p:cNvPr id="160" name="Shape 160"/>
          <p:cNvSpPr txBox="1"/>
          <p:nvPr/>
        </p:nvSpPr>
        <p:spPr>
          <a:xfrm>
            <a:off x="428625" y="1372300"/>
            <a:ext cx="3000000" cy="3000000"/>
          </a:xfrm>
          <a:prstGeom prst="rect">
            <a:avLst/>
          </a:prstGeom>
          <a:noFill/>
          <a:ln>
            <a:noFill/>
          </a:ln>
        </p:spPr>
        <p:txBody>
          <a:bodyPr lIns="91425" tIns="91425" rIns="91425" bIns="91425" anchor="ctr" anchorCtr="0">
            <a:noAutofit/>
          </a:bodyPr>
          <a:lstStyle/>
          <a:p>
            <a:pPr lvl="0" rtl="0">
              <a:spcBef>
                <a:spcPts val="0"/>
              </a:spcBef>
              <a:buNone/>
            </a:pPr>
            <a:r>
              <a:rPr lang="en" sz="3400">
                <a:solidFill>
                  <a:srgbClr val="FFFFFF"/>
                </a:solidFill>
                <a:latin typeface="Open Sans"/>
                <a:ea typeface="Open Sans"/>
                <a:cs typeface="Open Sans"/>
                <a:sym typeface="Open Sans"/>
              </a:rPr>
              <a:t>What are you learning?</a:t>
            </a:r>
          </a:p>
        </p:txBody>
      </p:sp>
      <p:sp>
        <p:nvSpPr>
          <p:cNvPr id="161" name="Shape 161"/>
          <p:cNvSpPr txBox="1"/>
          <p:nvPr/>
        </p:nvSpPr>
        <p:spPr>
          <a:xfrm>
            <a:off x="5219000" y="2030350"/>
            <a:ext cx="3298500" cy="2497200"/>
          </a:xfrm>
          <a:prstGeom prst="rect">
            <a:avLst/>
          </a:prstGeom>
          <a:noFill/>
          <a:ln>
            <a:noFill/>
          </a:ln>
        </p:spPr>
        <p:txBody>
          <a:bodyPr lIns="91425" tIns="91425" rIns="91425" bIns="91425" anchor="ctr" anchorCtr="0">
            <a:noAutofit/>
          </a:bodyPr>
          <a:lstStyle/>
          <a:p>
            <a:pPr lvl="0" rtl="0">
              <a:spcBef>
                <a:spcPts val="0"/>
              </a:spcBef>
              <a:buNone/>
            </a:pPr>
            <a:r>
              <a:rPr lang="en" sz="3400">
                <a:solidFill>
                  <a:srgbClr val="FFFFFF"/>
                </a:solidFill>
                <a:latin typeface="Open Sans"/>
                <a:ea typeface="Open Sans"/>
                <a:cs typeface="Open Sans"/>
                <a:sym typeface="Open Sans"/>
              </a:rPr>
              <a:t>How are you learning?</a:t>
            </a:r>
          </a:p>
        </p:txBody>
      </p:sp>
      <p:sp>
        <p:nvSpPr>
          <p:cNvPr id="162" name="Shape 162"/>
          <p:cNvSpPr/>
          <p:nvPr/>
        </p:nvSpPr>
        <p:spPr>
          <a:xfrm rot="1581700">
            <a:off x="6044690" y="1699712"/>
            <a:ext cx="571454" cy="978158"/>
          </a:xfrm>
          <a:prstGeom prst="lightningBolt">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3" name="Shape 163"/>
          <p:cNvSpPr/>
          <p:nvPr/>
        </p:nvSpPr>
        <p:spPr>
          <a:xfrm>
            <a:off x="5698462" y="1006800"/>
            <a:ext cx="1263924" cy="670463"/>
          </a:xfrm>
          <a:prstGeom prst="cloud">
            <a:avLst/>
          </a:prstGeom>
          <a:solidFill>
            <a:srgbClr val="D0E0E3"/>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4" name="Shape 164"/>
          <p:cNvSpPr txBox="1"/>
          <p:nvPr/>
        </p:nvSpPr>
        <p:spPr>
          <a:xfrm>
            <a:off x="4033475" y="2868500"/>
            <a:ext cx="813300" cy="494400"/>
          </a:xfrm>
          <a:prstGeom prst="rect">
            <a:avLst/>
          </a:prstGeom>
          <a:noFill/>
          <a:ln>
            <a:noFill/>
          </a:ln>
        </p:spPr>
        <p:txBody>
          <a:bodyPr lIns="91425" tIns="91425" rIns="91425" bIns="91425" anchor="t" anchorCtr="0">
            <a:noAutofit/>
          </a:bodyPr>
          <a:lstStyle/>
          <a:p>
            <a:pPr lvl="0">
              <a:spcBef>
                <a:spcPts val="0"/>
              </a:spcBef>
              <a:buNone/>
            </a:pPr>
            <a:r>
              <a:rPr lang="en" sz="3000" dirty="0">
                <a:solidFill>
                  <a:srgbClr val="FFFFFF"/>
                </a:solidFill>
                <a:latin typeface="Open Sans"/>
                <a:ea typeface="Open Sans"/>
                <a:cs typeface="Open Sans"/>
                <a:sym typeface="Open Sans"/>
              </a:rPr>
              <a:t>vs</a:t>
            </a:r>
            <a:r>
              <a:rPr lang="en" sz="3000" dirty="0">
                <a:solidFill>
                  <a:schemeClr val="bg1"/>
                </a:solidFill>
                <a:latin typeface="Open Sans"/>
                <a:ea typeface="Open Sans"/>
                <a:cs typeface="Open Sans"/>
                <a:sym typeface="Open Sans"/>
              </a:rPr>
              <a:t>.</a:t>
            </a:r>
          </a:p>
        </p:txBody>
      </p:sp>
      <p:sp>
        <p:nvSpPr>
          <p:cNvPr id="165" name="Shape 165"/>
          <p:cNvSpPr txBox="1"/>
          <p:nvPr/>
        </p:nvSpPr>
        <p:spPr>
          <a:xfrm>
            <a:off x="6989875" y="4528050"/>
            <a:ext cx="1450800" cy="362700"/>
          </a:xfrm>
          <a:prstGeom prst="rect">
            <a:avLst/>
          </a:prstGeom>
          <a:noFill/>
          <a:ln>
            <a:noFill/>
          </a:ln>
        </p:spPr>
        <p:txBody>
          <a:bodyPr lIns="91425" tIns="91425" rIns="91425" bIns="91425" anchor="t" anchorCtr="0">
            <a:noAutofit/>
          </a:bodyPr>
          <a:lstStyle/>
          <a:p>
            <a:pPr lvl="0">
              <a:spcBef>
                <a:spcPts val="0"/>
              </a:spcBef>
              <a:buNone/>
            </a:pPr>
            <a:r>
              <a:rPr lang="en">
                <a:solidFill>
                  <a:srgbClr val="FFFFFF"/>
                </a:solidFill>
              </a:rPr>
              <a:t>(Weimer, 2012)</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1000"/>
                                        <p:tgtEl>
                                          <p:spTgt spid="161"/>
                                        </p:tgtEl>
                                      </p:cBhvr>
                                    </p:animEffect>
                                  </p:childTnLst>
                                </p:cTn>
                              </p:par>
                              <p:par>
                                <p:cTn id="8" presetID="10" presetClass="entr" presetSubtype="0" fill="hold" nodeType="withEffect">
                                  <p:stCondLst>
                                    <p:cond delay="0"/>
                                  </p:stCondLst>
                                  <p:childTnLst>
                                    <p:set>
                                      <p:cBhvr>
                                        <p:cTn id="9" dur="1" fill="hold">
                                          <p:stCondLst>
                                            <p:cond delay="0"/>
                                          </p:stCondLst>
                                        </p:cTn>
                                        <p:tgtEl>
                                          <p:spTgt spid="162"/>
                                        </p:tgtEl>
                                        <p:attrNameLst>
                                          <p:attrName>style.visibility</p:attrName>
                                        </p:attrNameLst>
                                      </p:cBhvr>
                                      <p:to>
                                        <p:strVal val="visible"/>
                                      </p:to>
                                    </p:set>
                                    <p:animEffect transition="in" filter="fade">
                                      <p:cBhvr>
                                        <p:cTn id="10" dur="1000"/>
                                        <p:tgtEl>
                                          <p:spTgt spid="162"/>
                                        </p:tgtEl>
                                      </p:cBhvr>
                                    </p:animEffect>
                                  </p:childTnLst>
                                </p:cTn>
                              </p:par>
                              <p:par>
                                <p:cTn id="11" presetID="10" presetClass="entr" presetSubtype="0" fill="hold" nodeType="withEffect">
                                  <p:stCondLst>
                                    <p:cond delay="0"/>
                                  </p:stCondLst>
                                  <p:childTnLst>
                                    <p:set>
                                      <p:cBhvr>
                                        <p:cTn id="12" dur="1" fill="hold">
                                          <p:stCondLst>
                                            <p:cond delay="0"/>
                                          </p:stCondLst>
                                        </p:cTn>
                                        <p:tgtEl>
                                          <p:spTgt spid="163"/>
                                        </p:tgtEl>
                                        <p:attrNameLst>
                                          <p:attrName>style.visibility</p:attrName>
                                        </p:attrNameLst>
                                      </p:cBhvr>
                                      <p:to>
                                        <p:strVal val="visible"/>
                                      </p:to>
                                    </p:set>
                                    <p:animEffect transition="in" filter="fade">
                                      <p:cBhvr>
                                        <p:cTn id="13" dur="1000"/>
                                        <p:tgtEl>
                                          <p:spTgt spid="163"/>
                                        </p:tgtEl>
                                      </p:cBhvr>
                                    </p:animEffect>
                                  </p:childTnLst>
                                </p:cTn>
                              </p:par>
                              <p:par>
                                <p:cTn id="14" presetID="10" presetClass="entr" presetSubtype="0" fill="hold" nodeType="withEffect">
                                  <p:stCondLst>
                                    <p:cond delay="0"/>
                                  </p:stCondLst>
                                  <p:childTnLst>
                                    <p:set>
                                      <p:cBhvr>
                                        <p:cTn id="15" dur="1" fill="hold">
                                          <p:stCondLst>
                                            <p:cond delay="0"/>
                                          </p:stCondLst>
                                        </p:cTn>
                                        <p:tgtEl>
                                          <p:spTgt spid="164"/>
                                        </p:tgtEl>
                                        <p:attrNameLst>
                                          <p:attrName>style.visibility</p:attrName>
                                        </p:attrNameLst>
                                      </p:cBhvr>
                                      <p:to>
                                        <p:strVal val="visible"/>
                                      </p:to>
                                    </p:set>
                                    <p:animEffect transition="in" filter="fade">
                                      <p:cBhvr>
                                        <p:cTn id="16" dur="1000"/>
                                        <p:tgtEl>
                                          <p:spTgt spid="164"/>
                                        </p:tgtEl>
                                      </p:cBhvr>
                                    </p:animEffect>
                                  </p:childTnLst>
                                </p:cTn>
                              </p:par>
                              <p:par>
                                <p:cTn id="17" presetID="10" presetClass="entr" presetSubtype="0" fill="hold" nodeType="withEffect">
                                  <p:stCondLst>
                                    <p:cond delay="0"/>
                                  </p:stCondLst>
                                  <p:childTnLst>
                                    <p:set>
                                      <p:cBhvr>
                                        <p:cTn id="18" dur="1" fill="hold">
                                          <p:stCondLst>
                                            <p:cond delay="0"/>
                                          </p:stCondLst>
                                        </p:cTn>
                                        <p:tgtEl>
                                          <p:spTgt spid="159"/>
                                        </p:tgtEl>
                                        <p:attrNameLst>
                                          <p:attrName>style.visibility</p:attrName>
                                        </p:attrNameLst>
                                      </p:cBhvr>
                                      <p:to>
                                        <p:strVal val="visible"/>
                                      </p:to>
                                    </p:set>
                                    <p:animEffect transition="in" filter="fade">
                                      <p:cBhvr>
                                        <p:cTn id="19" dur="10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5345150" y="450600"/>
            <a:ext cx="2677800" cy="556200"/>
          </a:xfrm>
          <a:prstGeom prst="rect">
            <a:avLst/>
          </a:prstGeom>
        </p:spPr>
        <p:txBody>
          <a:bodyPr lIns="91425" tIns="91425" rIns="91425" bIns="91425" anchor="t" anchorCtr="0">
            <a:noAutofit/>
          </a:bodyPr>
          <a:lstStyle/>
          <a:p>
            <a:pPr lvl="0" rtl="0">
              <a:spcBef>
                <a:spcPts val="0"/>
              </a:spcBef>
              <a:buNone/>
            </a:pPr>
            <a:r>
              <a:rPr lang="en">
                <a:solidFill>
                  <a:srgbClr val="FFFFFF"/>
                </a:solidFill>
              </a:rPr>
              <a:t>Metacognition</a:t>
            </a:r>
          </a:p>
        </p:txBody>
      </p:sp>
      <p:sp>
        <p:nvSpPr>
          <p:cNvPr id="171" name="Shape 171"/>
          <p:cNvSpPr txBox="1"/>
          <p:nvPr/>
        </p:nvSpPr>
        <p:spPr>
          <a:xfrm>
            <a:off x="428625" y="1276350"/>
            <a:ext cx="3000000" cy="3000000"/>
          </a:xfrm>
          <a:prstGeom prst="rect">
            <a:avLst/>
          </a:prstGeom>
          <a:noFill/>
          <a:ln>
            <a:noFill/>
          </a:ln>
        </p:spPr>
        <p:txBody>
          <a:bodyPr lIns="91425" tIns="91425" rIns="91425" bIns="91425" anchor="ctr" anchorCtr="0">
            <a:noAutofit/>
          </a:bodyPr>
          <a:lstStyle/>
          <a:p>
            <a:pPr lvl="0" rtl="0">
              <a:spcBef>
                <a:spcPts val="0"/>
              </a:spcBef>
              <a:buNone/>
            </a:pPr>
            <a:r>
              <a:rPr lang="en" sz="3400" dirty="0">
                <a:solidFill>
                  <a:srgbClr val="93C47D"/>
                </a:solidFill>
                <a:latin typeface="Open Sans"/>
                <a:ea typeface="Open Sans"/>
                <a:cs typeface="Open Sans"/>
                <a:sym typeface="Open Sans"/>
              </a:rPr>
              <a:t>Cognitively passive</a:t>
            </a:r>
          </a:p>
        </p:txBody>
      </p:sp>
      <p:sp>
        <p:nvSpPr>
          <p:cNvPr id="172" name="Shape 172"/>
          <p:cNvSpPr txBox="1"/>
          <p:nvPr/>
        </p:nvSpPr>
        <p:spPr>
          <a:xfrm>
            <a:off x="5219000" y="2030350"/>
            <a:ext cx="3298500" cy="2497200"/>
          </a:xfrm>
          <a:prstGeom prst="rect">
            <a:avLst/>
          </a:prstGeom>
          <a:noFill/>
          <a:ln>
            <a:noFill/>
          </a:ln>
        </p:spPr>
        <p:txBody>
          <a:bodyPr lIns="91425" tIns="91425" rIns="91425" bIns="91425" anchor="ctr" anchorCtr="0">
            <a:noAutofit/>
          </a:bodyPr>
          <a:lstStyle/>
          <a:p>
            <a:pPr lvl="0" rtl="0">
              <a:spcBef>
                <a:spcPts val="0"/>
              </a:spcBef>
              <a:buNone/>
            </a:pPr>
            <a:r>
              <a:rPr lang="en" sz="3400">
                <a:solidFill>
                  <a:srgbClr val="6FA8DC"/>
                </a:solidFill>
                <a:latin typeface="Open Sans"/>
                <a:ea typeface="Open Sans"/>
                <a:cs typeface="Open Sans"/>
                <a:sym typeface="Open Sans"/>
              </a:rPr>
              <a:t>Cognitively active</a:t>
            </a:r>
          </a:p>
        </p:txBody>
      </p:sp>
      <p:sp>
        <p:nvSpPr>
          <p:cNvPr id="173" name="Shape 173"/>
          <p:cNvSpPr/>
          <p:nvPr/>
        </p:nvSpPr>
        <p:spPr>
          <a:xfrm rot="1581700">
            <a:off x="6044690" y="1699712"/>
            <a:ext cx="571454" cy="978158"/>
          </a:xfrm>
          <a:prstGeom prst="lightningBolt">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4" name="Shape 174"/>
          <p:cNvSpPr/>
          <p:nvPr/>
        </p:nvSpPr>
        <p:spPr>
          <a:xfrm>
            <a:off x="5698462" y="1006800"/>
            <a:ext cx="1263924" cy="670463"/>
          </a:xfrm>
          <a:prstGeom prst="cloud">
            <a:avLst/>
          </a:prstGeom>
          <a:solidFill>
            <a:srgbClr val="D0E0E3"/>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5" name="Shape 175"/>
          <p:cNvSpPr txBox="1"/>
          <p:nvPr/>
        </p:nvSpPr>
        <p:spPr>
          <a:xfrm>
            <a:off x="4033475" y="2868500"/>
            <a:ext cx="813300" cy="494400"/>
          </a:xfrm>
          <a:prstGeom prst="rect">
            <a:avLst/>
          </a:prstGeom>
          <a:noFill/>
          <a:ln>
            <a:noFill/>
          </a:ln>
        </p:spPr>
        <p:txBody>
          <a:bodyPr lIns="91425" tIns="91425" rIns="91425" bIns="91425" anchor="t" anchorCtr="0">
            <a:noAutofit/>
          </a:bodyPr>
          <a:lstStyle/>
          <a:p>
            <a:pPr lvl="0" rtl="0">
              <a:spcBef>
                <a:spcPts val="0"/>
              </a:spcBef>
              <a:buNone/>
            </a:pPr>
            <a:r>
              <a:rPr lang="en" sz="3000">
                <a:solidFill>
                  <a:srgbClr val="FFFFFF"/>
                </a:solidFill>
                <a:latin typeface="Open Sans"/>
                <a:ea typeface="Open Sans"/>
                <a:cs typeface="Open Sans"/>
                <a:sym typeface="Open Sans"/>
              </a:rPr>
              <a:t>vs.</a:t>
            </a:r>
          </a:p>
        </p:txBody>
      </p:sp>
      <p:sp>
        <p:nvSpPr>
          <p:cNvPr id="176" name="Shape 176"/>
          <p:cNvSpPr txBox="1"/>
          <p:nvPr/>
        </p:nvSpPr>
        <p:spPr>
          <a:xfrm>
            <a:off x="6989875" y="4528050"/>
            <a:ext cx="1450800" cy="362700"/>
          </a:xfrm>
          <a:prstGeom prst="rect">
            <a:avLst/>
          </a:prstGeom>
          <a:noFill/>
          <a:ln>
            <a:noFill/>
          </a:ln>
        </p:spPr>
        <p:txBody>
          <a:bodyPr lIns="91425" tIns="91425" rIns="91425" bIns="91425" anchor="t" anchorCtr="0">
            <a:noAutofit/>
          </a:bodyPr>
          <a:lstStyle/>
          <a:p>
            <a:pPr lvl="0" rtl="0">
              <a:spcBef>
                <a:spcPts val="0"/>
              </a:spcBef>
              <a:buNone/>
            </a:pPr>
            <a:r>
              <a:rPr lang="en">
                <a:solidFill>
                  <a:srgbClr val="FFFFFF"/>
                </a:solidFill>
              </a:rPr>
              <a:t>(Weimer, 2012)</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1000"/>
                                        <p:tgtEl>
                                          <p:spTgt spid="172"/>
                                        </p:tgtEl>
                                      </p:cBhvr>
                                    </p:animEffect>
                                  </p:childTnLst>
                                </p:cTn>
                              </p:par>
                              <p:par>
                                <p:cTn id="8" presetID="10" presetClass="entr" presetSubtype="0" fill="hold" nodeType="withEffect">
                                  <p:stCondLst>
                                    <p:cond delay="0"/>
                                  </p:stCondLst>
                                  <p:childTnLst>
                                    <p:set>
                                      <p:cBhvr>
                                        <p:cTn id="9" dur="1" fill="hold">
                                          <p:stCondLst>
                                            <p:cond delay="0"/>
                                          </p:stCondLst>
                                        </p:cTn>
                                        <p:tgtEl>
                                          <p:spTgt spid="173"/>
                                        </p:tgtEl>
                                        <p:attrNameLst>
                                          <p:attrName>style.visibility</p:attrName>
                                        </p:attrNameLst>
                                      </p:cBhvr>
                                      <p:to>
                                        <p:strVal val="visible"/>
                                      </p:to>
                                    </p:set>
                                    <p:animEffect transition="in" filter="fade">
                                      <p:cBhvr>
                                        <p:cTn id="10" dur="1000"/>
                                        <p:tgtEl>
                                          <p:spTgt spid="173"/>
                                        </p:tgtEl>
                                      </p:cBhvr>
                                    </p:animEffect>
                                  </p:childTnLst>
                                </p:cTn>
                              </p:par>
                              <p:par>
                                <p:cTn id="11" presetID="10" presetClass="entr" presetSubtype="0" fill="hold" nodeType="withEffect">
                                  <p:stCondLst>
                                    <p:cond delay="0"/>
                                  </p:stCondLst>
                                  <p:childTnLst>
                                    <p:set>
                                      <p:cBhvr>
                                        <p:cTn id="12" dur="1" fill="hold">
                                          <p:stCondLst>
                                            <p:cond delay="0"/>
                                          </p:stCondLst>
                                        </p:cTn>
                                        <p:tgtEl>
                                          <p:spTgt spid="174"/>
                                        </p:tgtEl>
                                        <p:attrNameLst>
                                          <p:attrName>style.visibility</p:attrName>
                                        </p:attrNameLst>
                                      </p:cBhvr>
                                      <p:to>
                                        <p:strVal val="visible"/>
                                      </p:to>
                                    </p:set>
                                    <p:animEffect transition="in" filter="fade">
                                      <p:cBhvr>
                                        <p:cTn id="13" dur="1000"/>
                                        <p:tgtEl>
                                          <p:spTgt spid="174"/>
                                        </p:tgtEl>
                                      </p:cBhvr>
                                    </p:animEffect>
                                  </p:childTnLst>
                                </p:cTn>
                              </p:par>
                              <p:par>
                                <p:cTn id="14" presetID="10" presetClass="entr" presetSubtype="0" fill="hold" nodeType="withEffect">
                                  <p:stCondLst>
                                    <p:cond delay="0"/>
                                  </p:stCondLst>
                                  <p:childTnLst>
                                    <p:set>
                                      <p:cBhvr>
                                        <p:cTn id="15" dur="1" fill="hold">
                                          <p:stCondLst>
                                            <p:cond delay="0"/>
                                          </p:stCondLst>
                                        </p:cTn>
                                        <p:tgtEl>
                                          <p:spTgt spid="175"/>
                                        </p:tgtEl>
                                        <p:attrNameLst>
                                          <p:attrName>style.visibility</p:attrName>
                                        </p:attrNameLst>
                                      </p:cBhvr>
                                      <p:to>
                                        <p:strVal val="visible"/>
                                      </p:to>
                                    </p:set>
                                    <p:animEffect transition="in" filter="fade">
                                      <p:cBhvr>
                                        <p:cTn id="16" dur="1000"/>
                                        <p:tgtEl>
                                          <p:spTgt spid="175"/>
                                        </p:tgtEl>
                                      </p:cBhvr>
                                    </p:animEffect>
                                  </p:childTnLst>
                                </p:cTn>
                              </p:par>
                              <p:par>
                                <p:cTn id="17" presetID="10" presetClass="entr" presetSubtype="0" fill="hold" nodeType="withEffect">
                                  <p:stCondLst>
                                    <p:cond delay="0"/>
                                  </p:stCondLst>
                                  <p:childTnLst>
                                    <p:set>
                                      <p:cBhvr>
                                        <p:cTn id="18" dur="1" fill="hold">
                                          <p:stCondLst>
                                            <p:cond delay="0"/>
                                          </p:stCondLst>
                                        </p:cTn>
                                        <p:tgtEl>
                                          <p:spTgt spid="170"/>
                                        </p:tgtEl>
                                        <p:attrNameLst>
                                          <p:attrName>style.visibility</p:attrName>
                                        </p:attrNameLst>
                                      </p:cBhvr>
                                      <p:to>
                                        <p:strVal val="visible"/>
                                      </p:to>
                                    </p:set>
                                    <p:animEffect transition="in" filter="fade">
                                      <p:cBhvr>
                                        <p:cTn id="19" dur="10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a:solidFill>
                  <a:srgbClr val="FFFFFF"/>
                </a:solidFill>
              </a:rPr>
              <a:t>Metacognition</a:t>
            </a:r>
          </a:p>
        </p:txBody>
      </p:sp>
      <p:sp>
        <p:nvSpPr>
          <p:cNvPr id="182" name="Shape 182"/>
          <p:cNvSpPr txBox="1"/>
          <p:nvPr/>
        </p:nvSpPr>
        <p:spPr>
          <a:xfrm>
            <a:off x="2956425" y="445025"/>
            <a:ext cx="5572800" cy="3720300"/>
          </a:xfrm>
          <a:prstGeom prst="rect">
            <a:avLst/>
          </a:prstGeom>
          <a:noFill/>
          <a:ln>
            <a:noFill/>
          </a:ln>
        </p:spPr>
        <p:txBody>
          <a:bodyPr lIns="91425" tIns="91425" rIns="91425" bIns="91425" anchor="ctr" anchorCtr="0">
            <a:noAutofit/>
          </a:bodyPr>
          <a:lstStyle/>
          <a:p>
            <a:pPr lvl="0" rtl="0">
              <a:lnSpc>
                <a:spcPct val="138000"/>
              </a:lnSpc>
              <a:spcBef>
                <a:spcPts val="0"/>
              </a:spcBef>
              <a:spcAft>
                <a:spcPts val="1600"/>
              </a:spcAft>
              <a:buNone/>
            </a:pPr>
            <a:r>
              <a:rPr lang="en" sz="2000">
                <a:solidFill>
                  <a:srgbClr val="FFFFFF"/>
                </a:solidFill>
                <a:latin typeface="Open Sans"/>
                <a:ea typeface="Open Sans"/>
                <a:cs typeface="Open Sans"/>
                <a:sym typeface="Open Sans"/>
              </a:rPr>
              <a:t>Metacognition is one’s ability to use prior knowledge to plan a strategy for approaching a learning task, take necessary steps to problem solve, reflect and evaluate results, and modify one’s approach as needed. It helps learners choose the right cognitive tool for the task and plays a critical role in successful learning.   </a:t>
            </a:r>
          </a:p>
        </p:txBody>
      </p:sp>
      <p:sp>
        <p:nvSpPr>
          <p:cNvPr id="183" name="Shape 183"/>
          <p:cNvSpPr txBox="1"/>
          <p:nvPr/>
        </p:nvSpPr>
        <p:spPr>
          <a:xfrm>
            <a:off x="5077550" y="4066450"/>
            <a:ext cx="3890700" cy="439500"/>
          </a:xfrm>
          <a:prstGeom prst="rect">
            <a:avLst/>
          </a:prstGeom>
          <a:noFill/>
          <a:ln>
            <a:noFill/>
          </a:ln>
        </p:spPr>
        <p:txBody>
          <a:bodyPr lIns="91425" tIns="91425" rIns="91425" bIns="91425" anchor="t" anchorCtr="0">
            <a:noAutofit/>
          </a:bodyPr>
          <a:lstStyle/>
          <a:p>
            <a:pPr lvl="0">
              <a:spcBef>
                <a:spcPts val="0"/>
              </a:spcBef>
              <a:buNone/>
            </a:pPr>
            <a:r>
              <a:rPr lang="en">
                <a:solidFill>
                  <a:schemeClr val="lt1"/>
                </a:solidFill>
                <a:latin typeface="Open Sans"/>
                <a:ea typeface="Open Sans"/>
                <a:cs typeface="Open Sans"/>
                <a:sym typeface="Open Sans"/>
              </a:rPr>
              <a:t>(Fact sheet: Metacognitive processes, 2012)</a:t>
            </a:r>
          </a:p>
        </p:txBody>
      </p: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490250" y="450150"/>
            <a:ext cx="1861800" cy="4090800"/>
          </a:xfrm>
          <a:prstGeom prst="rect">
            <a:avLst/>
          </a:prstGeom>
        </p:spPr>
        <p:txBody>
          <a:bodyPr lIns="91425" tIns="91425" rIns="91425" bIns="91425" anchor="ctr" anchorCtr="0">
            <a:noAutofit/>
          </a:bodyPr>
          <a:lstStyle/>
          <a:p>
            <a:pPr lvl="0">
              <a:spcBef>
                <a:spcPts val="0"/>
              </a:spcBef>
              <a:buNone/>
            </a:pPr>
            <a:r>
              <a:rPr lang="en" sz="3300">
                <a:solidFill>
                  <a:srgbClr val="FFFFFF"/>
                </a:solidFill>
              </a:rPr>
              <a:t>As seen in the literature</a:t>
            </a:r>
          </a:p>
        </p:txBody>
      </p:sp>
      <p:pic>
        <p:nvPicPr>
          <p:cNvPr id="189" name="Shape 189"/>
          <p:cNvPicPr preferRelativeResize="0"/>
          <p:nvPr/>
        </p:nvPicPr>
        <p:blipFill>
          <a:blip r:embed="rId3">
            <a:alphaModFix/>
          </a:blip>
          <a:stretch>
            <a:fillRect/>
          </a:stretch>
        </p:blipFill>
        <p:spPr>
          <a:xfrm>
            <a:off x="2813550" y="901500"/>
            <a:ext cx="6330449" cy="3559874"/>
          </a:xfrm>
          <a:prstGeom prst="rect">
            <a:avLst/>
          </a:prstGeom>
          <a:noFill/>
          <a:ln>
            <a:noFill/>
          </a:ln>
        </p:spPr>
      </p:pic>
      <p:pic>
        <p:nvPicPr>
          <p:cNvPr id="190" name="Shape 190"/>
          <p:cNvPicPr preferRelativeResize="0"/>
          <p:nvPr/>
        </p:nvPicPr>
        <p:blipFill>
          <a:blip r:embed="rId4">
            <a:alphaModFix/>
          </a:blip>
          <a:stretch>
            <a:fillRect/>
          </a:stretch>
        </p:blipFill>
        <p:spPr>
          <a:xfrm>
            <a:off x="2878375" y="229325"/>
            <a:ext cx="6200775" cy="5143500"/>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9"/>
                                        </p:tgtEl>
                                        <p:attrNameLst>
                                          <p:attrName>style.visibility</p:attrName>
                                        </p:attrNameLst>
                                      </p:cBhvr>
                                      <p:to>
                                        <p:strVal val="visible"/>
                                      </p:to>
                                    </p:set>
                                    <p:animEffect transition="in" filter="fade">
                                      <p:cBhvr>
                                        <p:cTn id="7" dur="1000"/>
                                        <p:tgtEl>
                                          <p:spTgt spid="18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0"/>
                                        </p:tgtEl>
                                        <p:attrNameLst>
                                          <p:attrName>style.visibility</p:attrName>
                                        </p:attrNameLst>
                                      </p:cBhvr>
                                      <p:to>
                                        <p:strVal val="visible"/>
                                      </p:to>
                                    </p:set>
                                    <p:animEffect transition="in" filter="fade">
                                      <p:cBhvr>
                                        <p:cTn id="12" dur="10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395700" y="471150"/>
            <a:ext cx="8495400" cy="1584600"/>
          </a:xfrm>
          <a:prstGeom prst="rect">
            <a:avLst/>
          </a:prstGeom>
        </p:spPr>
        <p:txBody>
          <a:bodyPr lIns="91425" tIns="91425" rIns="91425" bIns="91425" anchor="ctr" anchorCtr="0">
            <a:noAutofit/>
          </a:bodyPr>
          <a:lstStyle/>
          <a:p>
            <a:pPr lvl="0" rtl="0">
              <a:spcBef>
                <a:spcPts val="0"/>
              </a:spcBef>
              <a:buNone/>
            </a:pPr>
            <a:r>
              <a:rPr lang="en" sz="4500">
                <a:solidFill>
                  <a:srgbClr val="FFFFFF"/>
                </a:solidFill>
              </a:rPr>
              <a:t>metacognitive skill development improves learning</a:t>
            </a:r>
          </a:p>
        </p:txBody>
      </p:sp>
      <p:sp>
        <p:nvSpPr>
          <p:cNvPr id="196" name="Shape 196"/>
          <p:cNvSpPr txBox="1"/>
          <p:nvPr/>
        </p:nvSpPr>
        <p:spPr>
          <a:xfrm>
            <a:off x="615475" y="2494850"/>
            <a:ext cx="1604700" cy="912300"/>
          </a:xfrm>
          <a:prstGeom prst="rect">
            <a:avLst/>
          </a:prstGeom>
          <a:noFill/>
          <a:ln>
            <a:noFill/>
          </a:ln>
        </p:spPr>
        <p:txBody>
          <a:bodyPr lIns="91425" tIns="91425" rIns="91425" bIns="91425" anchor="t" anchorCtr="0">
            <a:noAutofit/>
          </a:bodyPr>
          <a:lstStyle/>
          <a:p>
            <a:pPr lvl="0">
              <a:spcBef>
                <a:spcPts val="0"/>
              </a:spcBef>
              <a:buNone/>
            </a:pPr>
            <a:r>
              <a:rPr lang="en" b="1">
                <a:solidFill>
                  <a:schemeClr val="lt1"/>
                </a:solidFill>
                <a:latin typeface="Open Sans"/>
                <a:ea typeface="Open Sans"/>
                <a:cs typeface="Open Sans"/>
                <a:sym typeface="Open Sans"/>
              </a:rPr>
              <a:t>Planning approach to a learning task</a:t>
            </a:r>
          </a:p>
        </p:txBody>
      </p:sp>
      <p:sp>
        <p:nvSpPr>
          <p:cNvPr id="197" name="Shape 197"/>
          <p:cNvSpPr txBox="1"/>
          <p:nvPr/>
        </p:nvSpPr>
        <p:spPr>
          <a:xfrm>
            <a:off x="2123650" y="3416525"/>
            <a:ext cx="1676100" cy="912300"/>
          </a:xfrm>
          <a:prstGeom prst="rect">
            <a:avLst/>
          </a:prstGeom>
          <a:noFill/>
          <a:ln>
            <a:noFill/>
          </a:ln>
        </p:spPr>
        <p:txBody>
          <a:bodyPr lIns="91425" tIns="91425" rIns="91425" bIns="91425" anchor="t" anchorCtr="0">
            <a:noAutofit/>
          </a:bodyPr>
          <a:lstStyle/>
          <a:p>
            <a:pPr lvl="0" rtl="0">
              <a:spcBef>
                <a:spcPts val="0"/>
              </a:spcBef>
              <a:buNone/>
            </a:pPr>
            <a:r>
              <a:rPr lang="en" b="1">
                <a:solidFill>
                  <a:schemeClr val="lt1"/>
                </a:solidFill>
                <a:latin typeface="Open Sans"/>
                <a:ea typeface="Open Sans"/>
                <a:cs typeface="Open Sans"/>
                <a:sym typeface="Open Sans"/>
              </a:rPr>
              <a:t>Using skills and strategies to solve problems</a:t>
            </a:r>
          </a:p>
        </p:txBody>
      </p:sp>
      <p:sp>
        <p:nvSpPr>
          <p:cNvPr id="198" name="Shape 198"/>
          <p:cNvSpPr txBox="1"/>
          <p:nvPr/>
        </p:nvSpPr>
        <p:spPr>
          <a:xfrm>
            <a:off x="3799750" y="2380400"/>
            <a:ext cx="2041500" cy="912300"/>
          </a:xfrm>
          <a:prstGeom prst="rect">
            <a:avLst/>
          </a:prstGeom>
          <a:noFill/>
          <a:ln>
            <a:noFill/>
          </a:ln>
        </p:spPr>
        <p:txBody>
          <a:bodyPr lIns="91425" tIns="91425" rIns="91425" bIns="91425" anchor="t" anchorCtr="0">
            <a:noAutofit/>
          </a:bodyPr>
          <a:lstStyle/>
          <a:p>
            <a:pPr lvl="0" rtl="0">
              <a:spcBef>
                <a:spcPts val="0"/>
              </a:spcBef>
              <a:buNone/>
            </a:pPr>
            <a:r>
              <a:rPr lang="en" b="1">
                <a:solidFill>
                  <a:schemeClr val="lt1"/>
                </a:solidFill>
                <a:latin typeface="Open Sans"/>
                <a:ea typeface="Open Sans"/>
                <a:cs typeface="Open Sans"/>
                <a:sym typeface="Open Sans"/>
              </a:rPr>
              <a:t>Monitoring one's own comprehension of text</a:t>
            </a:r>
          </a:p>
        </p:txBody>
      </p:sp>
      <p:sp>
        <p:nvSpPr>
          <p:cNvPr id="199" name="Shape 199"/>
          <p:cNvSpPr txBox="1"/>
          <p:nvPr/>
        </p:nvSpPr>
        <p:spPr>
          <a:xfrm>
            <a:off x="7337175" y="3416525"/>
            <a:ext cx="1406700" cy="912300"/>
          </a:xfrm>
          <a:prstGeom prst="rect">
            <a:avLst/>
          </a:prstGeom>
          <a:noFill/>
          <a:ln>
            <a:noFill/>
          </a:ln>
        </p:spPr>
        <p:txBody>
          <a:bodyPr lIns="91425" tIns="91425" rIns="91425" bIns="91425" anchor="t" anchorCtr="0">
            <a:noAutofit/>
          </a:bodyPr>
          <a:lstStyle/>
          <a:p>
            <a:pPr lvl="0" rtl="0">
              <a:spcBef>
                <a:spcPts val="0"/>
              </a:spcBef>
              <a:buNone/>
            </a:pPr>
            <a:r>
              <a:rPr lang="en" b="1">
                <a:solidFill>
                  <a:schemeClr val="lt1"/>
                </a:solidFill>
                <a:latin typeface="Open Sans"/>
                <a:ea typeface="Open Sans"/>
                <a:cs typeface="Open Sans"/>
                <a:sym typeface="Open Sans"/>
              </a:rPr>
              <a:t>Becoming aware of distracting stimuli</a:t>
            </a:r>
          </a:p>
        </p:txBody>
      </p:sp>
      <p:sp>
        <p:nvSpPr>
          <p:cNvPr id="200" name="Shape 200"/>
          <p:cNvSpPr txBox="1"/>
          <p:nvPr/>
        </p:nvSpPr>
        <p:spPr>
          <a:xfrm>
            <a:off x="6309175" y="2280125"/>
            <a:ext cx="1346700" cy="687300"/>
          </a:xfrm>
          <a:prstGeom prst="rect">
            <a:avLst/>
          </a:prstGeom>
          <a:noFill/>
          <a:ln>
            <a:noFill/>
          </a:ln>
        </p:spPr>
        <p:txBody>
          <a:bodyPr lIns="91425" tIns="91425" rIns="91425" bIns="91425" anchor="t" anchorCtr="0">
            <a:noAutofit/>
          </a:bodyPr>
          <a:lstStyle/>
          <a:p>
            <a:pPr lvl="0" rtl="0">
              <a:spcBef>
                <a:spcPts val="0"/>
              </a:spcBef>
              <a:buNone/>
            </a:pPr>
            <a:r>
              <a:rPr lang="en" b="1">
                <a:solidFill>
                  <a:schemeClr val="lt1"/>
                </a:solidFill>
                <a:latin typeface="Open Sans"/>
                <a:ea typeface="Open Sans"/>
                <a:cs typeface="Open Sans"/>
                <a:sym typeface="Open Sans"/>
              </a:rPr>
              <a:t>Evaluating progress</a:t>
            </a:r>
          </a:p>
        </p:txBody>
      </p:sp>
      <p:sp>
        <p:nvSpPr>
          <p:cNvPr id="201" name="Shape 201"/>
          <p:cNvSpPr txBox="1"/>
          <p:nvPr/>
        </p:nvSpPr>
        <p:spPr>
          <a:xfrm>
            <a:off x="4783375" y="3543900"/>
            <a:ext cx="1808100" cy="912300"/>
          </a:xfrm>
          <a:prstGeom prst="rect">
            <a:avLst/>
          </a:prstGeom>
          <a:noFill/>
          <a:ln>
            <a:noFill/>
          </a:ln>
        </p:spPr>
        <p:txBody>
          <a:bodyPr lIns="91425" tIns="91425" rIns="91425" bIns="91425" anchor="t" anchorCtr="0">
            <a:noAutofit/>
          </a:bodyPr>
          <a:lstStyle/>
          <a:p>
            <a:pPr lvl="0">
              <a:spcBef>
                <a:spcPts val="0"/>
              </a:spcBef>
              <a:buNone/>
            </a:pPr>
            <a:r>
              <a:rPr lang="en" b="1">
                <a:solidFill>
                  <a:schemeClr val="lt1"/>
                </a:solidFill>
                <a:latin typeface="Open Sans"/>
                <a:ea typeface="Open Sans"/>
                <a:cs typeface="Open Sans"/>
                <a:sym typeface="Open Sans"/>
              </a:rPr>
              <a:t>Self-assessing </a:t>
            </a:r>
          </a:p>
          <a:p>
            <a:pPr lvl="0" rtl="0">
              <a:spcBef>
                <a:spcPts val="0"/>
              </a:spcBef>
              <a:buNone/>
            </a:pPr>
            <a:r>
              <a:rPr lang="en" b="1">
                <a:solidFill>
                  <a:schemeClr val="lt1"/>
                </a:solidFill>
                <a:latin typeface="Open Sans"/>
                <a:ea typeface="Open Sans"/>
                <a:cs typeface="Open Sans"/>
                <a:sym typeface="Open Sans"/>
              </a:rPr>
              <a:t>=&gt; self correcting</a:t>
            </a:r>
          </a:p>
        </p:txBody>
      </p:sp>
      <p:sp>
        <p:nvSpPr>
          <p:cNvPr id="202" name="Shape 202"/>
          <p:cNvSpPr txBox="1"/>
          <p:nvPr/>
        </p:nvSpPr>
        <p:spPr>
          <a:xfrm>
            <a:off x="5297375" y="4456200"/>
            <a:ext cx="6308700" cy="687300"/>
          </a:xfrm>
          <a:prstGeom prst="rect">
            <a:avLst/>
          </a:prstGeom>
          <a:noFill/>
          <a:ln>
            <a:noFill/>
          </a:ln>
        </p:spPr>
        <p:txBody>
          <a:bodyPr lIns="91425" tIns="91425" rIns="91425" bIns="91425" anchor="ctr" anchorCtr="0">
            <a:noAutofit/>
          </a:bodyPr>
          <a:lstStyle/>
          <a:p>
            <a:pPr lvl="0" rtl="0">
              <a:spcBef>
                <a:spcPts val="0"/>
              </a:spcBef>
              <a:buNone/>
            </a:pPr>
            <a:r>
              <a:rPr lang="en">
                <a:solidFill>
                  <a:schemeClr val="lt1"/>
                </a:solidFill>
                <a:latin typeface="Open Sans"/>
                <a:ea typeface="Open Sans"/>
                <a:cs typeface="Open Sans"/>
                <a:sym typeface="Open Sans"/>
              </a:rPr>
              <a:t>(Fact sheet: Metacognitive processes, 2012)</a:t>
            </a:r>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471675" y="375875"/>
            <a:ext cx="6367800" cy="4090800"/>
          </a:xfrm>
          <a:prstGeom prst="rect">
            <a:avLst/>
          </a:prstGeom>
        </p:spPr>
        <p:txBody>
          <a:bodyPr lIns="91425" tIns="91425" rIns="91425" bIns="91425" anchor="ctr" anchorCtr="0">
            <a:noAutofit/>
          </a:bodyPr>
          <a:lstStyle/>
          <a:p>
            <a:pPr lvl="0">
              <a:spcBef>
                <a:spcPts val="0"/>
              </a:spcBef>
              <a:buNone/>
            </a:pPr>
            <a:r>
              <a:rPr lang="en">
                <a:solidFill>
                  <a:srgbClr val="FFFFFF"/>
                </a:solidFill>
              </a:rPr>
              <a:t>Metacognition </a:t>
            </a:r>
          </a:p>
          <a:p>
            <a:pPr lvl="0">
              <a:spcBef>
                <a:spcPts val="0"/>
              </a:spcBef>
              <a:buNone/>
            </a:pPr>
            <a:r>
              <a:rPr lang="en">
                <a:solidFill>
                  <a:srgbClr val="FFFFFF"/>
                </a:solidFill>
              </a:rPr>
              <a:t>Threshold concepts</a:t>
            </a: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pic>
        <p:nvPicPr>
          <p:cNvPr id="80" name="Shape 80"/>
          <p:cNvPicPr preferRelativeResize="0"/>
          <p:nvPr/>
        </p:nvPicPr>
        <p:blipFill>
          <a:blip r:embed="rId3">
            <a:alphaModFix/>
          </a:blip>
          <a:stretch>
            <a:fillRect/>
          </a:stretch>
        </p:blipFill>
        <p:spPr>
          <a:xfrm>
            <a:off x="3429000" y="1733550"/>
            <a:ext cx="1447801" cy="169123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lgn="l">
              <a:lnSpc>
                <a:spcPct val="135000"/>
              </a:lnSpc>
              <a:spcBef>
                <a:spcPts val="0"/>
              </a:spcBef>
              <a:buClr>
                <a:schemeClr val="dk1"/>
              </a:buClr>
              <a:buSzPct val="45833"/>
              <a:buFont typeface="Arial"/>
              <a:buNone/>
            </a:pPr>
            <a:r>
              <a:rPr lang="en" sz="2800" dirty="0">
                <a:solidFill>
                  <a:srgbClr val="FFFFFF"/>
                </a:solidFill>
              </a:rPr>
              <a:t>"This Framework depends on these core ideas of metaliteracy, with special focus on </a:t>
            </a:r>
            <a:r>
              <a:rPr lang="en" sz="2800" i="1" dirty="0">
                <a:solidFill>
                  <a:srgbClr val="FFFFFF"/>
                </a:solidFill>
              </a:rPr>
              <a:t>metacognition</a:t>
            </a:r>
            <a:r>
              <a:rPr lang="en" sz="2800" dirty="0">
                <a:solidFill>
                  <a:srgbClr val="FFFFFF"/>
                </a:solidFill>
              </a:rPr>
              <a:t>, or critical self-reflection, as crucial to becoming more self-directed in that rapidly changing ecosystem."</a:t>
            </a:r>
          </a:p>
        </p:txBody>
      </p:sp>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solidFill>
                  <a:srgbClr val="FFFFFF"/>
                </a:solidFill>
              </a:rPr>
              <a:t>Dispositions</a:t>
            </a:r>
          </a:p>
        </p:txBody>
      </p:sp>
      <p:sp>
        <p:nvSpPr>
          <p:cNvPr id="218" name="Shape 21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lnSpc>
                <a:spcPct val="100000"/>
              </a:lnSpc>
              <a:spcBef>
                <a:spcPts val="0"/>
              </a:spcBef>
              <a:spcAft>
                <a:spcPts val="0"/>
              </a:spcAft>
              <a:buClr>
                <a:srgbClr val="FFFFFF"/>
              </a:buClr>
            </a:pPr>
            <a:r>
              <a:rPr lang="en" b="1">
                <a:solidFill>
                  <a:srgbClr val="FFFFFF"/>
                </a:solidFill>
              </a:rPr>
              <a:t>Authority is Constructed and Contextual</a:t>
            </a:r>
            <a:r>
              <a:rPr lang="en">
                <a:solidFill>
                  <a:srgbClr val="FFFFFF"/>
                </a:solidFill>
              </a:rPr>
              <a:t> -- "develop awareness of the importance of assessing content with a skeptical stance and with a self-awareness of their own biases and worldview"</a:t>
            </a:r>
            <a:br>
              <a:rPr lang="en">
                <a:solidFill>
                  <a:srgbClr val="FFFFFF"/>
                </a:solidFill>
              </a:rPr>
            </a:br>
            <a:endParaRPr lang="en">
              <a:solidFill>
                <a:srgbClr val="FFFFFF"/>
              </a:solidFill>
            </a:endParaRPr>
          </a:p>
          <a:p>
            <a:pPr marL="457200" lvl="0" indent="-228600" rtl="0">
              <a:lnSpc>
                <a:spcPct val="100000"/>
              </a:lnSpc>
              <a:spcBef>
                <a:spcPts val="0"/>
              </a:spcBef>
              <a:spcAft>
                <a:spcPts val="0"/>
              </a:spcAft>
              <a:buClr>
                <a:srgbClr val="FFFFFF"/>
              </a:buClr>
            </a:pPr>
            <a:r>
              <a:rPr lang="en" b="1">
                <a:solidFill>
                  <a:srgbClr val="FFFFFF"/>
                </a:solidFill>
              </a:rPr>
              <a:t>Research as Inquiry</a:t>
            </a:r>
            <a:r>
              <a:rPr lang="en">
                <a:solidFill>
                  <a:srgbClr val="FFFFFF"/>
                </a:solidFill>
              </a:rPr>
              <a:t> -- “value persistence, adaptability, and flexibility and recognize that ambiguity can benefit the research process” </a:t>
            </a:r>
          </a:p>
          <a:p>
            <a:pPr marL="457200" lvl="0" indent="-228600" rtl="0">
              <a:lnSpc>
                <a:spcPct val="100000"/>
              </a:lnSpc>
              <a:spcBef>
                <a:spcPts val="0"/>
              </a:spcBef>
              <a:spcAft>
                <a:spcPts val="0"/>
              </a:spcAft>
              <a:buClr>
                <a:srgbClr val="FFFFFF"/>
              </a:buClr>
            </a:pPr>
            <a:r>
              <a:rPr lang="en" b="1">
                <a:solidFill>
                  <a:srgbClr val="FFFFFF"/>
                </a:solidFill>
              </a:rPr>
              <a:t>Research as Inquiry</a:t>
            </a:r>
            <a:r>
              <a:rPr lang="en">
                <a:solidFill>
                  <a:srgbClr val="FFFFFF"/>
                </a:solidFill>
              </a:rPr>
              <a:t> -- “seek appropriate help when needed”</a:t>
            </a:r>
            <a:br>
              <a:rPr lang="en">
                <a:solidFill>
                  <a:srgbClr val="FFFFFF"/>
                </a:solidFill>
              </a:rPr>
            </a:br>
            <a:endParaRPr lang="en">
              <a:solidFill>
                <a:srgbClr val="FFFFFF"/>
              </a:solidFill>
            </a:endParaRPr>
          </a:p>
          <a:p>
            <a:pPr marL="457200" lvl="0" indent="-228600" rtl="0">
              <a:lnSpc>
                <a:spcPct val="100000"/>
              </a:lnSpc>
              <a:spcBef>
                <a:spcPts val="0"/>
              </a:spcBef>
              <a:spcAft>
                <a:spcPts val="0"/>
              </a:spcAft>
              <a:buClr>
                <a:srgbClr val="FFFFFF"/>
              </a:buClr>
            </a:pPr>
            <a:r>
              <a:rPr lang="en" b="1">
                <a:solidFill>
                  <a:srgbClr val="FFFFFF"/>
                </a:solidFill>
              </a:rPr>
              <a:t>Searching as strategic exploration</a:t>
            </a:r>
            <a:r>
              <a:rPr lang="en">
                <a:solidFill>
                  <a:srgbClr val="FFFFFF"/>
                </a:solidFill>
              </a:rPr>
              <a:t> -- “persist in the face of search challenges, and know when they have enough information to complete the information task”</a:t>
            </a:r>
          </a:p>
          <a:p>
            <a:pPr lvl="0">
              <a:spcBef>
                <a:spcPts val="0"/>
              </a:spcBef>
              <a:buNone/>
            </a:pPr>
            <a:endParaRPr>
              <a:solidFill>
                <a:srgbClr val="FFFFFF"/>
              </a:solidFill>
            </a:endParaRPr>
          </a:p>
        </p:txBody>
      </p:sp>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1708" y="742950"/>
            <a:ext cx="8520600" cy="2052600"/>
          </a:xfrm>
        </p:spPr>
        <p:txBody>
          <a:bodyPr/>
          <a:lstStyle/>
          <a:p>
            <a:r>
              <a:rPr lang="en-US" dirty="0" smtClean="0">
                <a:solidFill>
                  <a:schemeClr val="bg1"/>
                </a:solidFill>
              </a:rPr>
              <a:t>(</a:t>
            </a:r>
            <a:r>
              <a:rPr lang="en-US" dirty="0" err="1" smtClean="0">
                <a:solidFill>
                  <a:schemeClr val="bg1"/>
                </a:solidFill>
              </a:rPr>
              <a:t>ReThink</a:t>
            </a:r>
            <a:r>
              <a:rPr lang="en-US" dirty="0" smtClean="0">
                <a:solidFill>
                  <a:schemeClr val="bg1"/>
                </a:solidFill>
              </a:rPr>
              <a:t>) Student Success</a:t>
            </a:r>
            <a:endParaRPr lang="en-US" dirty="0">
              <a:solidFill>
                <a:schemeClr val="bg1"/>
              </a:solidFill>
            </a:endParaRPr>
          </a:p>
        </p:txBody>
      </p:sp>
    </p:spTree>
    <p:extLst>
      <p:ext uri="{BB962C8B-B14F-4D97-AF65-F5344CB8AC3E}">
        <p14:creationId xmlns:p14="http://schemas.microsoft.com/office/powerpoint/2010/main" val="38116696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a:spLocks noGrp="1"/>
          </p:cNvSpPr>
          <p:nvPr>
            <p:ph type="title"/>
          </p:nvPr>
        </p:nvSpPr>
        <p:spPr>
          <a:xfrm>
            <a:off x="311700" y="175150"/>
            <a:ext cx="8520600" cy="572700"/>
          </a:xfrm>
          <a:prstGeom prst="rect">
            <a:avLst/>
          </a:prstGeom>
        </p:spPr>
        <p:txBody>
          <a:bodyPr lIns="91425" tIns="91425" rIns="91425" bIns="91425" anchor="t" anchorCtr="0">
            <a:noAutofit/>
          </a:bodyPr>
          <a:lstStyle/>
          <a:p>
            <a:pPr lvl="0">
              <a:spcBef>
                <a:spcPts val="0"/>
              </a:spcBef>
              <a:buNone/>
            </a:pPr>
            <a:r>
              <a:rPr lang="en" dirty="0">
                <a:solidFill>
                  <a:srgbClr val="FFFFFF"/>
                </a:solidFill>
              </a:rPr>
              <a:t>Student Success - Background Theories </a:t>
            </a:r>
          </a:p>
        </p:txBody>
      </p:sp>
      <p:sp>
        <p:nvSpPr>
          <p:cNvPr id="224" name="Shape 224"/>
          <p:cNvSpPr txBox="1">
            <a:spLocks noGrp="1"/>
          </p:cNvSpPr>
          <p:nvPr>
            <p:ph type="body" idx="1"/>
          </p:nvPr>
        </p:nvSpPr>
        <p:spPr>
          <a:xfrm>
            <a:off x="311700" y="811175"/>
            <a:ext cx="8520600" cy="3416400"/>
          </a:xfrm>
          <a:prstGeom prst="rect">
            <a:avLst/>
          </a:prstGeom>
        </p:spPr>
        <p:txBody>
          <a:bodyPr lIns="91425" tIns="91425" rIns="91425" bIns="91425" anchor="t" anchorCtr="0">
            <a:noAutofit/>
          </a:bodyPr>
          <a:lstStyle/>
          <a:p>
            <a:pPr lvl="0" rtl="0">
              <a:spcBef>
                <a:spcPts val="0"/>
              </a:spcBef>
              <a:buNone/>
            </a:pPr>
            <a:r>
              <a:rPr lang="en" dirty="0">
                <a:solidFill>
                  <a:srgbClr val="FFFFFF"/>
                </a:solidFill>
              </a:rPr>
              <a:t>Tinto (1997)  - Academic integration and social integration</a:t>
            </a:r>
          </a:p>
          <a:p>
            <a:pPr lvl="0" rtl="0">
              <a:spcBef>
                <a:spcPts val="0"/>
              </a:spcBef>
              <a:buNone/>
            </a:pPr>
            <a:r>
              <a:rPr lang="en" dirty="0">
                <a:solidFill>
                  <a:srgbClr val="FFFFFF"/>
                </a:solidFill>
              </a:rPr>
              <a:t>Austen (1984) - Input - Environment -Outcomes framework for student outcomes</a:t>
            </a:r>
          </a:p>
          <a:p>
            <a:pPr lvl="0" rtl="0">
              <a:spcBef>
                <a:spcPts val="0"/>
              </a:spcBef>
              <a:buNone/>
            </a:pPr>
            <a:r>
              <a:rPr lang="en" dirty="0">
                <a:solidFill>
                  <a:srgbClr val="FFFFFF"/>
                </a:solidFill>
              </a:rPr>
              <a:t>Kuh - (2008) “Student engagement is everyone’s </a:t>
            </a:r>
            <a:r>
              <a:rPr lang="en" dirty="0" smtClean="0">
                <a:solidFill>
                  <a:srgbClr val="FFFFFF"/>
                </a:solidFill>
              </a:rPr>
              <a:t>work”</a:t>
            </a:r>
          </a:p>
          <a:p>
            <a:pPr marL="285750" indent="-285750">
              <a:buFont typeface="Arial" pitchFamily="34" charset="0"/>
              <a:buChar char="•"/>
            </a:pPr>
            <a:r>
              <a:rPr lang="en" dirty="0" smtClean="0">
                <a:solidFill>
                  <a:srgbClr val="FFFFFF"/>
                </a:solidFill>
              </a:rPr>
              <a:t>High </a:t>
            </a:r>
            <a:r>
              <a:rPr lang="en" dirty="0">
                <a:solidFill>
                  <a:srgbClr val="FFFFFF"/>
                </a:solidFill>
              </a:rPr>
              <a:t>Impact Practices</a:t>
            </a:r>
          </a:p>
          <a:p>
            <a:pPr lvl="0">
              <a:spcBef>
                <a:spcPts val="0"/>
              </a:spcBef>
              <a:spcAft>
                <a:spcPts val="0"/>
              </a:spcAft>
              <a:buClr>
                <a:schemeClr val="dk1"/>
              </a:buClr>
              <a:buSzPct val="61111"/>
              <a:buFont typeface="Arial"/>
              <a:buNone/>
            </a:pPr>
            <a:endParaRPr dirty="0">
              <a:solidFill>
                <a:srgbClr val="000000"/>
              </a:solidFill>
            </a:endParaRPr>
          </a:p>
        </p:txBody>
      </p:sp>
      <p:pic>
        <p:nvPicPr>
          <p:cNvPr id="225" name="Shape 225"/>
          <p:cNvPicPr preferRelativeResize="0"/>
          <p:nvPr/>
        </p:nvPicPr>
        <p:blipFill>
          <a:blip r:embed="rId3">
            <a:alphaModFix/>
          </a:blip>
          <a:stretch>
            <a:fillRect/>
          </a:stretch>
        </p:blipFill>
        <p:spPr>
          <a:xfrm>
            <a:off x="922126" y="3065621"/>
            <a:ext cx="1990950" cy="1904854"/>
          </a:xfrm>
          <a:prstGeom prst="rect">
            <a:avLst/>
          </a:prstGeom>
          <a:noFill/>
          <a:ln>
            <a:noFill/>
          </a:ln>
        </p:spPr>
      </p:pic>
      <p:sp>
        <p:nvSpPr>
          <p:cNvPr id="226" name="Shape 226"/>
          <p:cNvSpPr txBox="1"/>
          <p:nvPr/>
        </p:nvSpPr>
        <p:spPr>
          <a:xfrm>
            <a:off x="1010800" y="3294075"/>
            <a:ext cx="1838700" cy="1631100"/>
          </a:xfrm>
          <a:prstGeom prst="rect">
            <a:avLst/>
          </a:prstGeom>
          <a:noFill/>
          <a:ln>
            <a:noFill/>
          </a:ln>
        </p:spPr>
        <p:txBody>
          <a:bodyPr lIns="91425" tIns="91425" rIns="91425" bIns="91425" anchor="t" anchorCtr="0">
            <a:noAutofit/>
          </a:bodyPr>
          <a:lstStyle/>
          <a:p>
            <a:pPr lvl="0" algn="ctr" rtl="0">
              <a:lnSpc>
                <a:spcPct val="115000"/>
              </a:lnSpc>
              <a:spcBef>
                <a:spcPts val="0"/>
              </a:spcBef>
              <a:buClr>
                <a:schemeClr val="dk1"/>
              </a:buClr>
              <a:buSzPct val="73333"/>
              <a:buFont typeface="Arial"/>
              <a:buNone/>
            </a:pPr>
            <a:r>
              <a:rPr lang="en" sz="1500">
                <a:solidFill>
                  <a:schemeClr val="dk1"/>
                </a:solidFill>
              </a:rPr>
              <a:t>Inputs</a:t>
            </a:r>
          </a:p>
          <a:p>
            <a:pPr lvl="0" algn="ctr" rtl="0">
              <a:lnSpc>
                <a:spcPct val="115000"/>
              </a:lnSpc>
              <a:spcBef>
                <a:spcPts val="0"/>
              </a:spcBef>
              <a:buClr>
                <a:schemeClr val="dk1"/>
              </a:buClr>
              <a:buSzPct val="110000"/>
              <a:buFont typeface="Arial"/>
              <a:buNone/>
            </a:pPr>
            <a:r>
              <a:rPr lang="en" sz="1000" i="1">
                <a:solidFill>
                  <a:schemeClr val="dk1"/>
                </a:solidFill>
              </a:rPr>
              <a:t>Students’ background, demographics, pre-college experiences, motivations</a:t>
            </a:r>
          </a:p>
          <a:p>
            <a:pPr lvl="0">
              <a:spcBef>
                <a:spcPts val="0"/>
              </a:spcBef>
              <a:buNone/>
            </a:pPr>
            <a:endParaRPr/>
          </a:p>
        </p:txBody>
      </p:sp>
      <p:pic>
        <p:nvPicPr>
          <p:cNvPr id="227" name="Shape 227"/>
          <p:cNvPicPr preferRelativeResize="0"/>
          <p:nvPr/>
        </p:nvPicPr>
        <p:blipFill>
          <a:blip r:embed="rId3">
            <a:alphaModFix/>
          </a:blip>
          <a:stretch>
            <a:fillRect/>
          </a:stretch>
        </p:blipFill>
        <p:spPr>
          <a:xfrm>
            <a:off x="3517901" y="3065621"/>
            <a:ext cx="1990950" cy="1904854"/>
          </a:xfrm>
          <a:prstGeom prst="rect">
            <a:avLst/>
          </a:prstGeom>
          <a:noFill/>
          <a:ln>
            <a:noFill/>
          </a:ln>
        </p:spPr>
      </p:pic>
      <p:pic>
        <p:nvPicPr>
          <p:cNvPr id="228" name="Shape 228"/>
          <p:cNvPicPr preferRelativeResize="0"/>
          <p:nvPr/>
        </p:nvPicPr>
        <p:blipFill>
          <a:blip r:embed="rId3">
            <a:alphaModFix/>
          </a:blip>
          <a:stretch>
            <a:fillRect/>
          </a:stretch>
        </p:blipFill>
        <p:spPr>
          <a:xfrm>
            <a:off x="6043651" y="3065625"/>
            <a:ext cx="1919584" cy="1836575"/>
          </a:xfrm>
          <a:prstGeom prst="rect">
            <a:avLst/>
          </a:prstGeom>
          <a:noFill/>
          <a:ln>
            <a:noFill/>
          </a:ln>
        </p:spPr>
      </p:pic>
      <p:sp>
        <p:nvSpPr>
          <p:cNvPr id="229" name="Shape 229"/>
          <p:cNvSpPr txBox="1"/>
          <p:nvPr/>
        </p:nvSpPr>
        <p:spPr>
          <a:xfrm>
            <a:off x="3354037" y="3253050"/>
            <a:ext cx="2318700" cy="1530000"/>
          </a:xfrm>
          <a:prstGeom prst="rect">
            <a:avLst/>
          </a:prstGeom>
          <a:noFill/>
          <a:ln>
            <a:noFill/>
          </a:ln>
        </p:spPr>
        <p:txBody>
          <a:bodyPr lIns="91425" tIns="91425" rIns="91425" bIns="91425" anchor="t" anchorCtr="0">
            <a:noAutofit/>
          </a:bodyPr>
          <a:lstStyle/>
          <a:p>
            <a:pPr lvl="0" algn="ctr" rtl="0">
              <a:lnSpc>
                <a:spcPct val="115000"/>
              </a:lnSpc>
              <a:spcBef>
                <a:spcPts val="0"/>
              </a:spcBef>
              <a:buClr>
                <a:schemeClr val="dk1"/>
              </a:buClr>
              <a:buSzPct val="73333"/>
              <a:buFont typeface="Arial"/>
              <a:buNone/>
            </a:pPr>
            <a:r>
              <a:rPr lang="en" sz="1500">
                <a:solidFill>
                  <a:schemeClr val="dk1"/>
                </a:solidFill>
              </a:rPr>
              <a:t>Environment</a:t>
            </a:r>
          </a:p>
          <a:p>
            <a:pPr lvl="0" algn="ctr" rtl="0">
              <a:lnSpc>
                <a:spcPct val="115000"/>
              </a:lnSpc>
              <a:spcBef>
                <a:spcPts val="0"/>
              </a:spcBef>
              <a:buClr>
                <a:schemeClr val="dk1"/>
              </a:buClr>
              <a:buSzPct val="110000"/>
              <a:buFont typeface="Arial"/>
              <a:buNone/>
            </a:pPr>
            <a:r>
              <a:rPr lang="en" sz="1000" i="1">
                <a:solidFill>
                  <a:schemeClr val="dk1"/>
                </a:solidFill>
              </a:rPr>
              <a:t>Collegiate experiences, organizational/structural factors, students’ engagement/interactions, campus climate, students’ involvement, programs</a:t>
            </a:r>
          </a:p>
          <a:p>
            <a:pPr lvl="0">
              <a:spcBef>
                <a:spcPts val="0"/>
              </a:spcBef>
              <a:buNone/>
            </a:pPr>
            <a:endParaRPr/>
          </a:p>
        </p:txBody>
      </p:sp>
      <p:sp>
        <p:nvSpPr>
          <p:cNvPr id="230" name="Shape 230"/>
          <p:cNvSpPr txBox="1"/>
          <p:nvPr/>
        </p:nvSpPr>
        <p:spPr>
          <a:xfrm>
            <a:off x="5993300" y="3179250"/>
            <a:ext cx="2040000" cy="1677600"/>
          </a:xfrm>
          <a:prstGeom prst="rect">
            <a:avLst/>
          </a:prstGeom>
          <a:noFill/>
          <a:ln>
            <a:noFill/>
          </a:ln>
        </p:spPr>
        <p:txBody>
          <a:bodyPr lIns="91425" tIns="91425" rIns="91425" bIns="91425" anchor="t" anchorCtr="0">
            <a:noAutofit/>
          </a:bodyPr>
          <a:lstStyle/>
          <a:p>
            <a:pPr lvl="0" algn="ctr" rtl="0">
              <a:lnSpc>
                <a:spcPct val="115000"/>
              </a:lnSpc>
              <a:spcBef>
                <a:spcPts val="0"/>
              </a:spcBef>
              <a:buClr>
                <a:schemeClr val="dk1"/>
              </a:buClr>
              <a:buSzPct val="73333"/>
              <a:buFont typeface="Arial"/>
              <a:buNone/>
            </a:pPr>
            <a:r>
              <a:rPr lang="en" sz="1500">
                <a:solidFill>
                  <a:schemeClr val="dk1"/>
                </a:solidFill>
              </a:rPr>
              <a:t>Outcomes</a:t>
            </a:r>
          </a:p>
          <a:p>
            <a:pPr lvl="0" algn="ctr">
              <a:spcBef>
                <a:spcPts val="0"/>
              </a:spcBef>
              <a:buNone/>
            </a:pPr>
            <a:r>
              <a:rPr lang="en" sz="1000" i="1">
                <a:solidFill>
                  <a:schemeClr val="dk1"/>
                </a:solidFill>
              </a:rPr>
              <a:t>Students’ learning and development, success (e.g., retention, graduation), academic achievement, satisfaction, civic and community engagement, research activity</a:t>
            </a:r>
          </a:p>
        </p:txBody>
      </p:sp>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Why do we need to care about Student Success (Value)?</a:t>
            </a:r>
            <a:endParaRPr lang="en-US" dirty="0">
              <a:solidFill>
                <a:schemeClr val="bg1"/>
              </a:solidFill>
            </a:endParaRPr>
          </a:p>
        </p:txBody>
      </p:sp>
    </p:spTree>
    <p:extLst>
      <p:ext uri="{BB962C8B-B14F-4D97-AF65-F5344CB8AC3E}">
        <p14:creationId xmlns:p14="http://schemas.microsoft.com/office/powerpoint/2010/main" val="40483342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311700" y="190850"/>
            <a:ext cx="8520600" cy="572700"/>
          </a:xfrm>
          <a:prstGeom prst="rect">
            <a:avLst/>
          </a:prstGeom>
        </p:spPr>
        <p:txBody>
          <a:bodyPr lIns="91425" tIns="91425" rIns="91425" bIns="91425" anchor="t" anchorCtr="0">
            <a:noAutofit/>
          </a:bodyPr>
          <a:lstStyle/>
          <a:p>
            <a:pPr lvl="0" rtl="0">
              <a:spcBef>
                <a:spcPts val="0"/>
              </a:spcBef>
              <a:buNone/>
            </a:pPr>
            <a:r>
              <a:rPr lang="en" dirty="0">
                <a:solidFill>
                  <a:schemeClr val="bg1"/>
                </a:solidFill>
              </a:rPr>
              <a:t>Retention tied to campus budgets by Legislature</a:t>
            </a:r>
          </a:p>
        </p:txBody>
      </p:sp>
      <p:pic>
        <p:nvPicPr>
          <p:cNvPr id="242" name="Shape 242"/>
          <p:cNvPicPr preferRelativeResize="0"/>
          <p:nvPr/>
        </p:nvPicPr>
        <p:blipFill>
          <a:blip r:embed="rId3">
            <a:alphaModFix/>
          </a:blip>
          <a:stretch>
            <a:fillRect/>
          </a:stretch>
        </p:blipFill>
        <p:spPr>
          <a:xfrm>
            <a:off x="1618775" y="763550"/>
            <a:ext cx="5729075" cy="4305800"/>
          </a:xfrm>
          <a:prstGeom prst="rect">
            <a:avLst/>
          </a:prstGeom>
          <a:noFill/>
          <a:ln w="9525" cap="flat" cmpd="sng">
            <a:solidFill>
              <a:srgbClr val="303030"/>
            </a:solidFill>
            <a:prstDash val="solid"/>
            <a:round/>
            <a:headEnd type="none" w="med" len="med"/>
            <a:tailEnd type="none" w="med" len="med"/>
          </a:ln>
        </p:spPr>
      </p:pic>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457200" y="205977"/>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1"/>
              </a:buClr>
              <a:buSzPct val="25000"/>
              <a:buFont typeface="Arial"/>
              <a:buNone/>
            </a:pPr>
            <a:endParaRPr sz="3600" b="1" i="0" u="none" strike="noStrike" cap="none">
              <a:solidFill>
                <a:schemeClr val="dk1"/>
              </a:solidFill>
              <a:latin typeface="Arial"/>
              <a:ea typeface="Arial"/>
              <a:cs typeface="Arial"/>
              <a:sym typeface="Arial"/>
            </a:endParaRPr>
          </a:p>
        </p:txBody>
      </p:sp>
      <p:sp>
        <p:nvSpPr>
          <p:cNvPr id="248" name="Shape 248"/>
          <p:cNvSpPr txBox="1">
            <a:spLocks noGrp="1"/>
          </p:cNvSpPr>
          <p:nvPr>
            <p:ph type="body" idx="1"/>
          </p:nvPr>
        </p:nvSpPr>
        <p:spPr>
          <a:xfrm>
            <a:off x="457200" y="1200150"/>
            <a:ext cx="8229600" cy="37257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endParaRPr sz="3000" b="0" i="0" u="none" strike="noStrike" cap="none">
              <a:solidFill>
                <a:schemeClr val="dk1"/>
              </a:solidFill>
              <a:latin typeface="Arial"/>
              <a:ea typeface="Arial"/>
              <a:cs typeface="Arial"/>
              <a:sym typeface="Arial"/>
            </a:endParaRPr>
          </a:p>
        </p:txBody>
      </p:sp>
      <p:pic>
        <p:nvPicPr>
          <p:cNvPr id="249" name="Shape 249"/>
          <p:cNvPicPr preferRelativeResize="0"/>
          <p:nvPr/>
        </p:nvPicPr>
        <p:blipFill rotWithShape="1">
          <a:blip r:embed="rId3">
            <a:alphaModFix/>
          </a:blip>
          <a:srcRect/>
          <a:stretch/>
        </p:blipFill>
        <p:spPr>
          <a:xfrm>
            <a:off x="0" y="-29350"/>
            <a:ext cx="9198300" cy="51729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title"/>
          </p:nvPr>
        </p:nvSpPr>
        <p:spPr>
          <a:xfrm>
            <a:off x="457200" y="205977"/>
            <a:ext cx="8229600" cy="857400"/>
          </a:xfrm>
          <a:prstGeom prst="rect">
            <a:avLst/>
          </a:prstGeom>
        </p:spPr>
        <p:txBody>
          <a:bodyPr lIns="91425" tIns="91425" rIns="91425" bIns="91425" anchor="b" anchorCtr="0">
            <a:noAutofit/>
          </a:bodyPr>
          <a:lstStyle/>
          <a:p>
            <a:pPr lvl="0">
              <a:spcBef>
                <a:spcPts val="0"/>
              </a:spcBef>
              <a:buNone/>
            </a:pPr>
            <a:endParaRPr/>
          </a:p>
        </p:txBody>
      </p:sp>
      <p:sp>
        <p:nvSpPr>
          <p:cNvPr id="255" name="Shape 255"/>
          <p:cNvSpPr txBox="1">
            <a:spLocks noGrp="1"/>
          </p:cNvSpPr>
          <p:nvPr>
            <p:ph type="body" idx="1"/>
          </p:nvPr>
        </p:nvSpPr>
        <p:spPr>
          <a:xfrm>
            <a:off x="457200" y="1200150"/>
            <a:ext cx="8229600" cy="3725700"/>
          </a:xfrm>
          <a:prstGeom prst="rect">
            <a:avLst/>
          </a:prstGeom>
        </p:spPr>
        <p:txBody>
          <a:bodyPr lIns="91425" tIns="91425" rIns="91425" bIns="91425" anchor="t" anchorCtr="0">
            <a:noAutofit/>
          </a:bodyPr>
          <a:lstStyle/>
          <a:p>
            <a:pPr lvl="0">
              <a:spcBef>
                <a:spcPts val="0"/>
              </a:spcBef>
              <a:buNone/>
            </a:pPr>
            <a:endParaRPr/>
          </a:p>
        </p:txBody>
      </p:sp>
      <p:pic>
        <p:nvPicPr>
          <p:cNvPr id="256" name="Shape 256"/>
          <p:cNvPicPr preferRelativeResize="0"/>
          <p:nvPr/>
        </p:nvPicPr>
        <p:blipFill>
          <a:blip r:embed="rId3">
            <a:alphaModFix/>
          </a:blip>
          <a:stretch>
            <a:fillRect/>
          </a:stretch>
        </p:blipFill>
        <p:spPr>
          <a:xfrm>
            <a:off x="338449" y="-19050"/>
            <a:ext cx="8229600" cy="51435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297075" y="271475"/>
            <a:ext cx="4045200" cy="1348500"/>
          </a:xfrm>
          <a:prstGeom prst="rect">
            <a:avLst/>
          </a:prstGeom>
        </p:spPr>
        <p:txBody>
          <a:bodyPr lIns="91425" tIns="91425" rIns="91425" bIns="91425" anchor="b" anchorCtr="0">
            <a:noAutofit/>
          </a:bodyPr>
          <a:lstStyle/>
          <a:p>
            <a:pPr lvl="0" rtl="0">
              <a:spcBef>
                <a:spcPts val="0"/>
              </a:spcBef>
              <a:buNone/>
            </a:pPr>
            <a:r>
              <a:rPr lang="en">
                <a:solidFill>
                  <a:srgbClr val="FFFFFF"/>
                </a:solidFill>
              </a:rPr>
              <a:t>Academic Affairs</a:t>
            </a:r>
          </a:p>
        </p:txBody>
      </p:sp>
      <p:sp>
        <p:nvSpPr>
          <p:cNvPr id="262" name="Shape 262"/>
          <p:cNvSpPr txBox="1">
            <a:spLocks noGrp="1"/>
          </p:cNvSpPr>
          <p:nvPr>
            <p:ph type="body" idx="2"/>
          </p:nvPr>
        </p:nvSpPr>
        <p:spPr>
          <a:xfrm>
            <a:off x="4907950" y="208675"/>
            <a:ext cx="3837000" cy="1348500"/>
          </a:xfrm>
          <a:prstGeom prst="rect">
            <a:avLst/>
          </a:prstGeom>
        </p:spPr>
        <p:txBody>
          <a:bodyPr lIns="91425" tIns="91425" rIns="91425" bIns="91425" anchor="ctr" anchorCtr="0">
            <a:noAutofit/>
          </a:bodyPr>
          <a:lstStyle/>
          <a:p>
            <a:pPr lvl="0" algn="ctr" rtl="0">
              <a:spcBef>
                <a:spcPts val="0"/>
              </a:spcBef>
              <a:buNone/>
            </a:pPr>
            <a:r>
              <a:rPr lang="en" sz="4200"/>
              <a:t>Student Affairs </a:t>
            </a:r>
          </a:p>
        </p:txBody>
      </p:sp>
      <p:pic>
        <p:nvPicPr>
          <p:cNvPr id="263" name="Shape 263"/>
          <p:cNvPicPr preferRelativeResize="0"/>
          <p:nvPr/>
        </p:nvPicPr>
        <p:blipFill>
          <a:blip r:embed="rId3">
            <a:alphaModFix/>
          </a:blip>
          <a:stretch>
            <a:fillRect/>
          </a:stretch>
        </p:blipFill>
        <p:spPr>
          <a:xfrm>
            <a:off x="4803849" y="1999750"/>
            <a:ext cx="4045200" cy="2544199"/>
          </a:xfrm>
          <a:prstGeom prst="rect">
            <a:avLst/>
          </a:prstGeom>
          <a:noFill/>
          <a:ln>
            <a:noFill/>
          </a:ln>
        </p:spPr>
      </p:pic>
      <p:pic>
        <p:nvPicPr>
          <p:cNvPr id="264" name="Shape 264"/>
          <p:cNvPicPr preferRelativeResize="0"/>
          <p:nvPr/>
        </p:nvPicPr>
        <p:blipFill>
          <a:blip r:embed="rId4">
            <a:alphaModFix/>
          </a:blip>
          <a:stretch>
            <a:fillRect/>
          </a:stretch>
        </p:blipFill>
        <p:spPr>
          <a:xfrm>
            <a:off x="170325" y="1999750"/>
            <a:ext cx="4171950" cy="25441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title"/>
          </p:nvPr>
        </p:nvSpPr>
        <p:spPr>
          <a:xfrm>
            <a:off x="311700" y="285750"/>
            <a:ext cx="8520600" cy="533401"/>
          </a:xfrm>
          <a:prstGeom prst="rect">
            <a:avLst/>
          </a:prstGeom>
        </p:spPr>
        <p:txBody>
          <a:bodyPr lIns="91425" tIns="91425" rIns="91425" bIns="91425" anchor="t" anchorCtr="0">
            <a:noAutofit/>
          </a:bodyPr>
          <a:lstStyle/>
          <a:p>
            <a:pPr lvl="0">
              <a:spcBef>
                <a:spcPts val="0"/>
              </a:spcBef>
              <a:buNone/>
            </a:pPr>
            <a:r>
              <a:rPr lang="en" dirty="0">
                <a:solidFill>
                  <a:srgbClr val="FFFFFF"/>
                </a:solidFill>
              </a:rPr>
              <a:t>Strengths at the U of MN  </a:t>
            </a:r>
          </a:p>
        </p:txBody>
      </p:sp>
      <p:sp>
        <p:nvSpPr>
          <p:cNvPr id="270" name="Shape 270"/>
          <p:cNvSpPr txBox="1">
            <a:spLocks noGrp="1"/>
          </p:cNvSpPr>
          <p:nvPr>
            <p:ph type="body" idx="1"/>
          </p:nvPr>
        </p:nvSpPr>
        <p:spPr>
          <a:xfrm>
            <a:off x="304800" y="971550"/>
            <a:ext cx="8520600" cy="3416400"/>
          </a:xfrm>
          <a:prstGeom prst="rect">
            <a:avLst/>
          </a:prstGeom>
        </p:spPr>
        <p:txBody>
          <a:bodyPr lIns="91425" tIns="91425" rIns="91425" bIns="91425" anchor="t" anchorCtr="0">
            <a:noAutofit/>
          </a:bodyPr>
          <a:lstStyle/>
          <a:p>
            <a:pPr marL="514350" lvl="0" indent="-285750" rtl="0">
              <a:spcBef>
                <a:spcPts val="0"/>
              </a:spcBef>
              <a:buClr>
                <a:srgbClr val="FFFFFF"/>
              </a:buClr>
              <a:buFont typeface="Arial" pitchFamily="34" charset="0"/>
              <a:buChar char="•"/>
            </a:pPr>
            <a:r>
              <a:rPr lang="en" dirty="0">
                <a:solidFill>
                  <a:srgbClr val="FFFFFF"/>
                </a:solidFill>
              </a:rPr>
              <a:t>Gallup’s  Clifton Strengths Finder created in </a:t>
            </a:r>
            <a:r>
              <a:rPr lang="en" dirty="0" smtClean="0">
                <a:solidFill>
                  <a:srgbClr val="FFFFFF"/>
                </a:solidFill>
              </a:rPr>
              <a:t>2001</a:t>
            </a:r>
          </a:p>
          <a:p>
            <a:pPr marL="514350" lvl="0" indent="-285750" rtl="0">
              <a:spcBef>
                <a:spcPts val="0"/>
              </a:spcBef>
              <a:buClr>
                <a:srgbClr val="FFFFFF"/>
              </a:buClr>
              <a:buFont typeface="Arial" pitchFamily="34" charset="0"/>
              <a:buChar char="•"/>
            </a:pPr>
            <a:r>
              <a:rPr lang="en" dirty="0" smtClean="0">
                <a:solidFill>
                  <a:srgbClr val="FFFFFF"/>
                </a:solidFill>
              </a:rPr>
              <a:t>After </a:t>
            </a:r>
            <a:r>
              <a:rPr lang="en" dirty="0">
                <a:solidFill>
                  <a:srgbClr val="FFFFFF"/>
                </a:solidFill>
              </a:rPr>
              <a:t>taking online assessment -- get “Top 5”  </a:t>
            </a:r>
            <a:endParaRPr lang="en" dirty="0" smtClean="0">
              <a:solidFill>
                <a:srgbClr val="FFFFFF"/>
              </a:solidFill>
            </a:endParaRPr>
          </a:p>
          <a:p>
            <a:pPr marL="514350" lvl="0" indent="-285750" rtl="0">
              <a:spcBef>
                <a:spcPts val="0"/>
              </a:spcBef>
              <a:buClr>
                <a:srgbClr val="FFFFFF"/>
              </a:buClr>
              <a:buFont typeface="Arial" pitchFamily="34" charset="0"/>
              <a:buChar char="•"/>
            </a:pPr>
            <a:r>
              <a:rPr lang="en" dirty="0" smtClean="0">
                <a:solidFill>
                  <a:srgbClr val="FFFFFF"/>
                </a:solidFill>
              </a:rPr>
              <a:t>Starting </a:t>
            </a:r>
            <a:r>
              <a:rPr lang="en" dirty="0">
                <a:solidFill>
                  <a:srgbClr val="FFFFFF"/>
                </a:solidFill>
              </a:rPr>
              <a:t>in 2012 -- all incoming first year students took this </a:t>
            </a:r>
            <a:br>
              <a:rPr lang="en" dirty="0">
                <a:solidFill>
                  <a:srgbClr val="FFFFFF"/>
                </a:solidFill>
              </a:rPr>
            </a:br>
            <a:r>
              <a:rPr lang="en" dirty="0">
                <a:solidFill>
                  <a:srgbClr val="FFFFFF"/>
                </a:solidFill>
              </a:rPr>
              <a:t>during Orientation. (over 95</a:t>
            </a:r>
            <a:r>
              <a:rPr lang="en" dirty="0" smtClean="0">
                <a:solidFill>
                  <a:srgbClr val="FFFFFF"/>
                </a:solidFill>
              </a:rPr>
              <a:t>%)</a:t>
            </a:r>
          </a:p>
          <a:p>
            <a:pPr marL="514350" lvl="0" indent="-285750" rtl="0">
              <a:spcBef>
                <a:spcPts val="0"/>
              </a:spcBef>
              <a:buClr>
                <a:srgbClr val="FFFFFF"/>
              </a:buClr>
              <a:buFont typeface="Arial" pitchFamily="34" charset="0"/>
              <a:buChar char="•"/>
            </a:pPr>
            <a:r>
              <a:rPr lang="en" dirty="0" smtClean="0">
                <a:solidFill>
                  <a:srgbClr val="FFFFFF"/>
                </a:solidFill>
              </a:rPr>
              <a:t>Academic </a:t>
            </a:r>
            <a:r>
              <a:rPr lang="en" dirty="0">
                <a:solidFill>
                  <a:srgbClr val="FFFFFF"/>
                </a:solidFill>
              </a:rPr>
              <a:t>advisers, career services staff, etc. used results in interaction with </a:t>
            </a:r>
            <a:r>
              <a:rPr lang="en" dirty="0" smtClean="0">
                <a:solidFill>
                  <a:srgbClr val="FFFFFF"/>
                </a:solidFill>
              </a:rPr>
              <a:t>students</a:t>
            </a:r>
            <a:br>
              <a:rPr lang="en" dirty="0" smtClean="0">
                <a:solidFill>
                  <a:srgbClr val="FFFFFF"/>
                </a:solidFill>
              </a:rPr>
            </a:br>
            <a:endParaRPr lang="en" dirty="0">
              <a:solidFill>
                <a:srgbClr val="FFFFFF"/>
              </a:solidFill>
            </a:endParaRPr>
          </a:p>
          <a:p>
            <a:pPr lvl="0" rtl="0">
              <a:spcBef>
                <a:spcPts val="0"/>
              </a:spcBef>
              <a:buNone/>
            </a:pPr>
            <a:r>
              <a:rPr lang="en" sz="1400" dirty="0">
                <a:solidFill>
                  <a:srgbClr val="FFFFFF"/>
                </a:solidFill>
              </a:rPr>
              <a:t>Learn more</a:t>
            </a:r>
            <a:r>
              <a:rPr lang="en" sz="1400" dirty="0" smtClean="0">
                <a:solidFill>
                  <a:srgbClr val="FFFFFF"/>
                </a:solidFill>
              </a:rPr>
              <a:t>: </a:t>
            </a:r>
            <a:br>
              <a:rPr lang="en" sz="1400" dirty="0" smtClean="0">
                <a:solidFill>
                  <a:srgbClr val="FFFFFF"/>
                </a:solidFill>
              </a:rPr>
            </a:br>
            <a:r>
              <a:rPr lang="en" sz="1100" dirty="0" smtClean="0">
                <a:solidFill>
                  <a:srgbClr val="FFFFFF"/>
                </a:solidFill>
              </a:rPr>
              <a:t>“</a:t>
            </a:r>
            <a:r>
              <a:rPr lang="en" sz="1100" dirty="0">
                <a:solidFill>
                  <a:srgbClr val="FFFFFF"/>
                </a:solidFill>
              </a:rPr>
              <a:t>Knowing Me, Knowing You Building Strengths Awareness, Belonging, and Persistence in Higher Education.” </a:t>
            </a:r>
            <a:r>
              <a:rPr lang="en" sz="1100" i="1" dirty="0">
                <a:solidFill>
                  <a:srgbClr val="FFFFFF"/>
                </a:solidFill>
              </a:rPr>
              <a:t>Journal of College Student Retention: Research, Theory &amp; Practice</a:t>
            </a:r>
            <a:r>
              <a:rPr lang="en" sz="1100" i="1" dirty="0" smtClean="0">
                <a:solidFill>
                  <a:srgbClr val="FFFFFF"/>
                </a:solidFill>
              </a:rPr>
              <a:t>.</a:t>
            </a:r>
            <a:br>
              <a:rPr lang="en" sz="1100" i="1" dirty="0" smtClean="0">
                <a:solidFill>
                  <a:srgbClr val="FFFFFF"/>
                </a:solidFill>
              </a:rPr>
            </a:br>
            <a:r>
              <a:rPr lang="en" sz="1100" dirty="0" smtClean="0">
                <a:solidFill>
                  <a:srgbClr val="FFFFFF"/>
                </a:solidFill>
              </a:rPr>
              <a:t>“</a:t>
            </a:r>
            <a:r>
              <a:rPr lang="en" sz="1100" dirty="0">
                <a:solidFill>
                  <a:srgbClr val="FFFFFF"/>
                </a:solidFill>
              </a:rPr>
              <a:t>Building a Strengths-Based Campus to Support Student Retention.” </a:t>
            </a:r>
            <a:r>
              <a:rPr lang="en" sz="1100" i="1" dirty="0">
                <a:solidFill>
                  <a:srgbClr val="FFFFFF"/>
                </a:solidFill>
              </a:rPr>
              <a:t>Journal of College Student Development</a:t>
            </a:r>
            <a:r>
              <a:rPr lang="en" sz="1100" dirty="0">
                <a:solidFill>
                  <a:srgbClr val="FFFFFF"/>
                </a:solidFill>
              </a:rPr>
              <a:t>, 56(6), 626-631.</a:t>
            </a:r>
          </a:p>
          <a:p>
            <a:pPr lvl="0">
              <a:spcBef>
                <a:spcPts val="0"/>
              </a:spcBef>
              <a:buNone/>
            </a:pPr>
            <a:endParaRPr sz="1200" dirty="0"/>
          </a:p>
        </p:txBody>
      </p:sp>
      <p:pic>
        <p:nvPicPr>
          <p:cNvPr id="271" name="Shape 271"/>
          <p:cNvPicPr preferRelativeResize="0"/>
          <p:nvPr/>
        </p:nvPicPr>
        <p:blipFill>
          <a:blip r:embed="rId3">
            <a:alphaModFix/>
          </a:blip>
          <a:stretch>
            <a:fillRect/>
          </a:stretch>
        </p:blipFill>
        <p:spPr>
          <a:xfrm>
            <a:off x="7016075" y="118350"/>
            <a:ext cx="1466849" cy="20193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spcBef>
                <a:spcPts val="0"/>
              </a:spcBef>
              <a:buNone/>
            </a:pPr>
            <a:r>
              <a:rPr lang="en">
                <a:solidFill>
                  <a:srgbClr val="FFFFFF"/>
                </a:solidFill>
              </a:rPr>
              <a:t>Who is in the room?</a:t>
            </a:r>
          </a:p>
        </p:txBody>
      </p:sp>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Shape 276"/>
          <p:cNvSpPr txBox="1">
            <a:spLocks noGrp="1"/>
          </p:cNvSpPr>
          <p:nvPr>
            <p:ph type="ctrTitle"/>
          </p:nvPr>
        </p:nvSpPr>
        <p:spPr>
          <a:xfrm>
            <a:off x="311700" y="1012450"/>
            <a:ext cx="8520600" cy="1639500"/>
          </a:xfrm>
          <a:prstGeom prst="rect">
            <a:avLst/>
          </a:prstGeom>
        </p:spPr>
        <p:txBody>
          <a:bodyPr lIns="91425" tIns="91425" rIns="91425" bIns="91425" anchor="b" anchorCtr="0">
            <a:noAutofit/>
          </a:bodyPr>
          <a:lstStyle/>
          <a:p>
            <a:pPr lvl="0">
              <a:spcBef>
                <a:spcPts val="0"/>
              </a:spcBef>
              <a:buClr>
                <a:schemeClr val="dk1"/>
              </a:buClr>
              <a:buSzPct val="25000"/>
              <a:buFont typeface="Arial"/>
              <a:buNone/>
            </a:pPr>
            <a:r>
              <a:rPr lang="en">
                <a:solidFill>
                  <a:srgbClr val="FFFFFF"/>
                </a:solidFill>
              </a:rPr>
              <a:t>Strengths Approach to Research</a:t>
            </a:r>
          </a:p>
        </p:txBody>
      </p:sp>
    </p:spTree>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solidFill>
                  <a:srgbClr val="FFFFFF"/>
                </a:solidFill>
              </a:rPr>
              <a:t>Strengths Approach to Research</a:t>
            </a:r>
          </a:p>
        </p:txBody>
      </p:sp>
      <p:sp>
        <p:nvSpPr>
          <p:cNvPr id="283" name="Shape 28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514350" lvl="0" indent="-285750">
              <a:spcBef>
                <a:spcPts val="0"/>
              </a:spcBef>
              <a:buClr>
                <a:schemeClr val="lt1"/>
              </a:buClr>
              <a:buFont typeface="Arial" pitchFamily="34" charset="0"/>
              <a:buChar char="•"/>
            </a:pPr>
            <a:r>
              <a:rPr lang="en" dirty="0">
                <a:solidFill>
                  <a:schemeClr val="lt1"/>
                </a:solidFill>
              </a:rPr>
              <a:t>Created research tips for all 34 </a:t>
            </a:r>
            <a:r>
              <a:rPr lang="en" dirty="0" smtClean="0">
                <a:solidFill>
                  <a:schemeClr val="lt1"/>
                </a:solidFill>
              </a:rPr>
              <a:t>Strengths</a:t>
            </a:r>
          </a:p>
          <a:p>
            <a:pPr marL="514350" lvl="0" indent="-285750">
              <a:spcBef>
                <a:spcPts val="0"/>
              </a:spcBef>
              <a:buClr>
                <a:schemeClr val="lt1"/>
              </a:buClr>
              <a:buFont typeface="Arial" pitchFamily="34" charset="0"/>
              <a:buChar char="•"/>
            </a:pPr>
            <a:r>
              <a:rPr lang="en" dirty="0" smtClean="0">
                <a:solidFill>
                  <a:schemeClr val="lt1"/>
                </a:solidFill>
              </a:rPr>
              <a:t>Reframe </a:t>
            </a:r>
            <a:r>
              <a:rPr lang="en" dirty="0">
                <a:solidFill>
                  <a:schemeClr val="lt1"/>
                </a:solidFill>
              </a:rPr>
              <a:t>existing tools and services - but with a context students were already familiar with </a:t>
            </a:r>
            <a:endParaRPr lang="en" dirty="0" smtClean="0">
              <a:solidFill>
                <a:schemeClr val="lt1"/>
              </a:solidFill>
            </a:endParaRPr>
          </a:p>
          <a:p>
            <a:pPr marL="514350" lvl="0" indent="-285750">
              <a:spcBef>
                <a:spcPts val="0"/>
              </a:spcBef>
              <a:buClr>
                <a:schemeClr val="lt1"/>
              </a:buClr>
              <a:buFont typeface="Arial" pitchFamily="34" charset="0"/>
              <a:buChar char="•"/>
            </a:pPr>
            <a:r>
              <a:rPr lang="en" dirty="0" smtClean="0">
                <a:solidFill>
                  <a:schemeClr val="lt1"/>
                </a:solidFill>
              </a:rPr>
              <a:t>It </a:t>
            </a:r>
            <a:r>
              <a:rPr lang="en" dirty="0">
                <a:solidFill>
                  <a:schemeClr val="lt1"/>
                </a:solidFill>
              </a:rPr>
              <a:t>provides a shared mental model with advisers (and career staff) </a:t>
            </a:r>
            <a:endParaRPr lang="en" dirty="0" smtClean="0">
              <a:solidFill>
                <a:schemeClr val="lt1"/>
              </a:solidFill>
            </a:endParaRPr>
          </a:p>
          <a:p>
            <a:pPr marL="514350" lvl="0" indent="-285750">
              <a:spcBef>
                <a:spcPts val="0"/>
              </a:spcBef>
              <a:buClr>
                <a:schemeClr val="lt1"/>
              </a:buClr>
              <a:buFont typeface="Arial" pitchFamily="34" charset="0"/>
              <a:buChar char="•"/>
            </a:pPr>
            <a:r>
              <a:rPr lang="en" dirty="0" smtClean="0">
                <a:solidFill>
                  <a:schemeClr val="lt1"/>
                </a:solidFill>
              </a:rPr>
              <a:t>Program </a:t>
            </a:r>
            <a:r>
              <a:rPr lang="en" dirty="0">
                <a:solidFill>
                  <a:schemeClr val="lt1"/>
                </a:solidFill>
              </a:rPr>
              <a:t>coordinators were looking for ways to integrate Strengths with </a:t>
            </a:r>
            <a:r>
              <a:rPr lang="en" dirty="0" smtClean="0">
                <a:solidFill>
                  <a:schemeClr val="lt1"/>
                </a:solidFill>
              </a:rPr>
              <a:t>academics</a:t>
            </a:r>
          </a:p>
          <a:p>
            <a:pPr marL="514350" lvl="0" indent="-285750">
              <a:spcBef>
                <a:spcPts val="0"/>
              </a:spcBef>
              <a:buClr>
                <a:schemeClr val="lt1"/>
              </a:buClr>
              <a:buFont typeface="Arial" pitchFamily="34" charset="0"/>
              <a:buChar char="•"/>
            </a:pPr>
            <a:r>
              <a:rPr lang="en" b="1" u="sng" dirty="0" smtClean="0">
                <a:solidFill>
                  <a:schemeClr val="hlink"/>
                </a:solidFill>
                <a:hlinkClick r:id="rId3"/>
              </a:rPr>
              <a:t>https</a:t>
            </a:r>
            <a:r>
              <a:rPr lang="en" b="1" u="sng" dirty="0">
                <a:solidFill>
                  <a:schemeClr val="hlink"/>
                </a:solidFill>
                <a:hlinkClick r:id="rId3"/>
              </a:rPr>
              <a:t>://www.lib.umn.edu/strengths</a:t>
            </a:r>
          </a:p>
          <a:p>
            <a:pPr lvl="0">
              <a:spcBef>
                <a:spcPts val="0"/>
              </a:spcBef>
              <a:buClr>
                <a:schemeClr val="dk1"/>
              </a:buClr>
              <a:buSzPct val="61111"/>
              <a:buFont typeface="Arial"/>
              <a:buNone/>
            </a:pPr>
            <a:endParaRPr dirty="0">
              <a:solidFill>
                <a:schemeClr val="lt1"/>
              </a:solidFill>
            </a:endParaRPr>
          </a:p>
          <a:p>
            <a:pPr lvl="0">
              <a:spcBef>
                <a:spcPts val="0"/>
              </a:spcBef>
              <a:buClr>
                <a:schemeClr val="dk1"/>
              </a:buClr>
              <a:buSzPct val="61111"/>
              <a:buFont typeface="Arial"/>
              <a:buNone/>
            </a:pPr>
            <a:endParaRPr dirty="0"/>
          </a:p>
        </p:txBody>
      </p:sp>
    </p:spTree>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Shape 288"/>
          <p:cNvPicPr preferRelativeResize="0"/>
          <p:nvPr/>
        </p:nvPicPr>
        <p:blipFill>
          <a:blip r:embed="rId3">
            <a:alphaModFix/>
          </a:blip>
          <a:stretch>
            <a:fillRect/>
          </a:stretch>
        </p:blipFill>
        <p:spPr>
          <a:xfrm>
            <a:off x="1657983" y="0"/>
            <a:ext cx="5828031" cy="51434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pic>
        <p:nvPicPr>
          <p:cNvPr id="293" name="Shape 293"/>
          <p:cNvPicPr preferRelativeResize="0"/>
          <p:nvPr/>
        </p:nvPicPr>
        <p:blipFill>
          <a:blip r:embed="rId3">
            <a:alphaModFix/>
          </a:blip>
          <a:stretch>
            <a:fillRect/>
          </a:stretch>
        </p:blipFill>
        <p:spPr>
          <a:xfrm>
            <a:off x="2216400" y="0"/>
            <a:ext cx="4711198" cy="51435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Shape 298"/>
          <p:cNvPicPr preferRelativeResize="0"/>
          <p:nvPr/>
        </p:nvPicPr>
        <p:blipFill>
          <a:blip r:embed="rId3">
            <a:alphaModFix/>
          </a:blip>
          <a:stretch>
            <a:fillRect/>
          </a:stretch>
        </p:blipFill>
        <p:spPr>
          <a:xfrm>
            <a:off x="2511672" y="0"/>
            <a:ext cx="4120702" cy="51434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pic>
        <p:nvPicPr>
          <p:cNvPr id="303" name="Shape 303"/>
          <p:cNvPicPr preferRelativeResize="0"/>
          <p:nvPr/>
        </p:nvPicPr>
        <p:blipFill>
          <a:blip r:embed="rId3">
            <a:alphaModFix/>
          </a:blip>
          <a:stretch>
            <a:fillRect/>
          </a:stretch>
        </p:blipFill>
        <p:spPr>
          <a:xfrm>
            <a:off x="875962" y="404902"/>
            <a:ext cx="7392075" cy="433367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pic>
        <p:nvPicPr>
          <p:cNvPr id="310" name="Shape 310"/>
          <p:cNvPicPr preferRelativeResize="0"/>
          <p:nvPr/>
        </p:nvPicPr>
        <p:blipFill>
          <a:blip r:embed="rId3">
            <a:alphaModFix/>
          </a:blip>
          <a:stretch>
            <a:fillRect/>
          </a:stretch>
        </p:blipFill>
        <p:spPr>
          <a:xfrm>
            <a:off x="1153849" y="0"/>
            <a:ext cx="6836298" cy="51434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pic>
        <p:nvPicPr>
          <p:cNvPr id="315" name="Shape 315"/>
          <p:cNvPicPr preferRelativeResize="0"/>
          <p:nvPr/>
        </p:nvPicPr>
        <p:blipFill>
          <a:blip r:embed="rId3">
            <a:alphaModFix/>
          </a:blip>
          <a:stretch>
            <a:fillRect/>
          </a:stretch>
        </p:blipFill>
        <p:spPr>
          <a:xfrm>
            <a:off x="900000" y="0"/>
            <a:ext cx="3562350" cy="5143500"/>
          </a:xfrm>
          <a:prstGeom prst="rect">
            <a:avLst/>
          </a:prstGeom>
          <a:noFill/>
          <a:ln>
            <a:noFill/>
          </a:ln>
        </p:spPr>
      </p:pic>
      <p:pic>
        <p:nvPicPr>
          <p:cNvPr id="316" name="Shape 316"/>
          <p:cNvPicPr preferRelativeResize="0"/>
          <p:nvPr/>
        </p:nvPicPr>
        <p:blipFill>
          <a:blip r:embed="rId4">
            <a:alphaModFix/>
          </a:blip>
          <a:stretch>
            <a:fillRect/>
          </a:stretch>
        </p:blipFill>
        <p:spPr>
          <a:xfrm>
            <a:off x="4617600" y="0"/>
            <a:ext cx="3657600" cy="51435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3" name="Shape 323"/>
          <p:cNvPicPr preferRelativeResize="0"/>
          <p:nvPr/>
        </p:nvPicPr>
        <p:blipFill>
          <a:blip r:embed="rId3">
            <a:alphaModFix/>
          </a:blip>
          <a:stretch>
            <a:fillRect/>
          </a:stretch>
        </p:blipFill>
        <p:spPr>
          <a:xfrm>
            <a:off x="375049" y="0"/>
            <a:ext cx="4199835" cy="5143500"/>
          </a:xfrm>
          <a:prstGeom prst="rect">
            <a:avLst/>
          </a:prstGeom>
          <a:noFill/>
          <a:ln>
            <a:noFill/>
          </a:ln>
        </p:spPr>
      </p:pic>
      <p:pic>
        <p:nvPicPr>
          <p:cNvPr id="324" name="Shape 324"/>
          <p:cNvPicPr preferRelativeResize="0"/>
          <p:nvPr/>
        </p:nvPicPr>
        <p:blipFill>
          <a:blip r:embed="rId4">
            <a:alphaModFix/>
          </a:blip>
          <a:stretch>
            <a:fillRect/>
          </a:stretch>
        </p:blipFill>
        <p:spPr>
          <a:xfrm>
            <a:off x="4941475" y="0"/>
            <a:ext cx="3890825" cy="51435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Shape 329"/>
          <p:cNvSpPr txBox="1">
            <a:spLocks noGrp="1"/>
          </p:cNvSpPr>
          <p:nvPr>
            <p:ph type="title"/>
          </p:nvPr>
        </p:nvSpPr>
        <p:spPr>
          <a:xfrm>
            <a:off x="265500" y="1049825"/>
            <a:ext cx="4045200" cy="2981700"/>
          </a:xfrm>
          <a:prstGeom prst="rect">
            <a:avLst/>
          </a:prstGeom>
        </p:spPr>
        <p:txBody>
          <a:bodyPr lIns="91425" tIns="91425" rIns="91425" bIns="91425" anchor="b" anchorCtr="0">
            <a:noAutofit/>
          </a:bodyPr>
          <a:lstStyle/>
          <a:p>
            <a:pPr lvl="0">
              <a:spcBef>
                <a:spcPts val="0"/>
              </a:spcBef>
              <a:buNone/>
            </a:pPr>
            <a:r>
              <a:rPr lang="en" dirty="0">
                <a:solidFill>
                  <a:srgbClr val="FFFFFF"/>
                </a:solidFill>
              </a:rPr>
              <a:t>Learning How to Learn with Library Tools for CLA 1001</a:t>
            </a:r>
          </a:p>
        </p:txBody>
      </p:sp>
      <p:sp>
        <p:nvSpPr>
          <p:cNvPr id="330" name="Shape 330"/>
          <p:cNvSpPr txBox="1">
            <a:spLocks noGrp="1"/>
          </p:cNvSpPr>
          <p:nvPr>
            <p:ph type="body" idx="2"/>
          </p:nvPr>
        </p:nvSpPr>
        <p:spPr>
          <a:xfrm>
            <a:off x="4939500" y="724075"/>
            <a:ext cx="3837000" cy="3695100"/>
          </a:xfrm>
          <a:prstGeom prst="rect">
            <a:avLst/>
          </a:prstGeom>
        </p:spPr>
        <p:txBody>
          <a:bodyPr lIns="91425" tIns="91425" rIns="91425" bIns="91425" anchor="ctr" anchorCtr="0">
            <a:noAutofit/>
          </a:bodyPr>
          <a:lstStyle/>
          <a:p>
            <a:pPr lvl="0" algn="ctr">
              <a:spcBef>
                <a:spcPts val="0"/>
              </a:spcBef>
              <a:buNone/>
            </a:pPr>
            <a:r>
              <a:rPr lang="en" sz="4200" dirty="0"/>
              <a:t>Be more Productive: Tools from U Libraries </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spcBef>
                <a:spcPts val="0"/>
              </a:spcBef>
              <a:buNone/>
            </a:pPr>
            <a:endParaRPr/>
          </a:p>
        </p:txBody>
      </p:sp>
      <p:sp>
        <p:nvSpPr>
          <p:cNvPr id="86" name="Shape 86"/>
          <p:cNvSpPr txBox="1">
            <a:spLocks noGrp="1"/>
          </p:cNvSpPr>
          <p:nvPr>
            <p:ph type="subTitle" idx="1"/>
          </p:nvPr>
        </p:nvSpPr>
        <p:spPr>
          <a:xfrm>
            <a:off x="311700" y="2834125"/>
            <a:ext cx="8520600" cy="792600"/>
          </a:xfrm>
          <a:prstGeom prst="rect">
            <a:avLst/>
          </a:prstGeom>
        </p:spPr>
        <p:txBody>
          <a:bodyPr lIns="91425" tIns="91425" rIns="91425" bIns="91425" anchor="t" anchorCtr="0">
            <a:noAutofit/>
          </a:bodyPr>
          <a:lstStyle/>
          <a:p>
            <a:pPr lvl="0">
              <a:spcBef>
                <a:spcPts val="0"/>
              </a:spcBef>
              <a:buNone/>
            </a:pPr>
            <a:endParaRPr/>
          </a:p>
        </p:txBody>
      </p:sp>
      <p:pic>
        <p:nvPicPr>
          <p:cNvPr id="87" name="Shape 87"/>
          <p:cNvPicPr preferRelativeResize="0"/>
          <p:nvPr/>
        </p:nvPicPr>
        <p:blipFill>
          <a:blip r:embed="rId3">
            <a:alphaModFix/>
          </a:blip>
          <a:stretch>
            <a:fillRect/>
          </a:stretch>
        </p:blipFill>
        <p:spPr>
          <a:xfrm>
            <a:off x="0" y="-61600"/>
            <a:ext cx="9195674" cy="52051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body" idx="1"/>
          </p:nvPr>
        </p:nvSpPr>
        <p:spPr>
          <a:xfrm>
            <a:off x="311700" y="4230575"/>
            <a:ext cx="5998800" cy="605100"/>
          </a:xfrm>
          <a:prstGeom prst="rect">
            <a:avLst/>
          </a:prstGeom>
        </p:spPr>
        <p:txBody>
          <a:bodyPr lIns="91425" tIns="91425" rIns="91425" bIns="91425" anchor="ctr" anchorCtr="0">
            <a:noAutofit/>
          </a:bodyPr>
          <a:lstStyle/>
          <a:p>
            <a:pPr lvl="0">
              <a:spcBef>
                <a:spcPts val="0"/>
              </a:spcBef>
              <a:buNone/>
            </a:pPr>
            <a:endParaRPr/>
          </a:p>
        </p:txBody>
      </p:sp>
      <p:pic>
        <p:nvPicPr>
          <p:cNvPr id="336" name="Shape 336"/>
          <p:cNvPicPr preferRelativeResize="0"/>
          <p:nvPr/>
        </p:nvPicPr>
        <p:blipFill>
          <a:blip r:embed="rId3">
            <a:alphaModFix/>
          </a:blip>
          <a:stretch>
            <a:fillRect/>
          </a:stretch>
        </p:blipFill>
        <p:spPr>
          <a:xfrm>
            <a:off x="233737" y="361950"/>
            <a:ext cx="8676525" cy="44196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pic>
        <p:nvPicPr>
          <p:cNvPr id="341" name="Shape 341"/>
          <p:cNvPicPr preferRelativeResize="0"/>
          <p:nvPr/>
        </p:nvPicPr>
        <p:blipFill>
          <a:blip r:embed="rId3">
            <a:alphaModFix/>
          </a:blip>
          <a:stretch>
            <a:fillRect/>
          </a:stretch>
        </p:blipFill>
        <p:spPr>
          <a:xfrm>
            <a:off x="1515028" y="2579075"/>
            <a:ext cx="3013125" cy="2189874"/>
          </a:xfrm>
          <a:prstGeom prst="rect">
            <a:avLst/>
          </a:prstGeom>
          <a:noFill/>
          <a:ln>
            <a:noFill/>
          </a:ln>
        </p:spPr>
      </p:pic>
      <p:pic>
        <p:nvPicPr>
          <p:cNvPr id="342" name="Shape 342"/>
          <p:cNvPicPr preferRelativeResize="0"/>
          <p:nvPr/>
        </p:nvPicPr>
        <p:blipFill>
          <a:blip r:embed="rId4">
            <a:alphaModFix/>
          </a:blip>
          <a:stretch>
            <a:fillRect/>
          </a:stretch>
        </p:blipFill>
        <p:spPr>
          <a:xfrm>
            <a:off x="4751249" y="873475"/>
            <a:ext cx="3715870" cy="2342274"/>
          </a:xfrm>
          <a:prstGeom prst="rect">
            <a:avLst/>
          </a:prstGeom>
          <a:noFill/>
          <a:ln>
            <a:noFill/>
          </a:ln>
        </p:spPr>
      </p:pic>
      <p:pic>
        <p:nvPicPr>
          <p:cNvPr id="343" name="Shape 343"/>
          <p:cNvPicPr preferRelativeResize="0"/>
          <p:nvPr/>
        </p:nvPicPr>
        <p:blipFill>
          <a:blip r:embed="rId5">
            <a:alphaModFix/>
          </a:blip>
          <a:stretch>
            <a:fillRect/>
          </a:stretch>
        </p:blipFill>
        <p:spPr>
          <a:xfrm>
            <a:off x="2083423" y="287624"/>
            <a:ext cx="2412874" cy="207072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Shape 348"/>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a:spcBef>
                <a:spcPts val="0"/>
              </a:spcBef>
              <a:buNone/>
            </a:pPr>
            <a:endParaRPr/>
          </a:p>
        </p:txBody>
      </p:sp>
      <p:sp>
        <p:nvSpPr>
          <p:cNvPr id="349" name="Shape 349"/>
          <p:cNvSpPr txBox="1">
            <a:spLocks noGrp="1"/>
          </p:cNvSpPr>
          <p:nvPr>
            <p:ph type="subTitle" idx="1"/>
          </p:nvPr>
        </p:nvSpPr>
        <p:spPr>
          <a:xfrm>
            <a:off x="265500" y="2803075"/>
            <a:ext cx="4045200" cy="1235100"/>
          </a:xfrm>
          <a:prstGeom prst="rect">
            <a:avLst/>
          </a:prstGeom>
        </p:spPr>
        <p:txBody>
          <a:bodyPr lIns="91425" tIns="91425" rIns="91425" bIns="91425" anchor="t" anchorCtr="0">
            <a:noAutofit/>
          </a:bodyPr>
          <a:lstStyle/>
          <a:p>
            <a:pPr lvl="0">
              <a:spcBef>
                <a:spcPts val="0"/>
              </a:spcBef>
              <a:buNone/>
            </a:pPr>
            <a:endParaRPr/>
          </a:p>
        </p:txBody>
      </p:sp>
      <p:pic>
        <p:nvPicPr>
          <p:cNvPr id="350" name="Shape 350"/>
          <p:cNvPicPr preferRelativeResize="0"/>
          <p:nvPr/>
        </p:nvPicPr>
        <p:blipFill>
          <a:blip r:embed="rId3">
            <a:alphaModFix/>
          </a:blip>
          <a:stretch>
            <a:fillRect/>
          </a:stretch>
        </p:blipFill>
        <p:spPr>
          <a:xfrm>
            <a:off x="265500" y="724075"/>
            <a:ext cx="4045200" cy="3395604"/>
          </a:xfrm>
          <a:prstGeom prst="rect">
            <a:avLst/>
          </a:prstGeom>
          <a:noFill/>
          <a:ln>
            <a:noFill/>
          </a:ln>
        </p:spPr>
      </p:pic>
      <p:pic>
        <p:nvPicPr>
          <p:cNvPr id="351" name="Shape 351"/>
          <p:cNvPicPr preferRelativeResize="0"/>
          <p:nvPr/>
        </p:nvPicPr>
        <p:blipFill>
          <a:blip r:embed="rId4">
            <a:alphaModFix/>
          </a:blip>
          <a:stretch>
            <a:fillRect/>
          </a:stretch>
        </p:blipFill>
        <p:spPr>
          <a:xfrm>
            <a:off x="4711299" y="826137"/>
            <a:ext cx="4293400" cy="319147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pic>
        <p:nvPicPr>
          <p:cNvPr id="356" name="Shape 356"/>
          <p:cNvPicPr preferRelativeResize="0"/>
          <p:nvPr/>
        </p:nvPicPr>
        <p:blipFill>
          <a:blip r:embed="rId3">
            <a:alphaModFix/>
          </a:blip>
          <a:stretch>
            <a:fillRect/>
          </a:stretch>
        </p:blipFill>
        <p:spPr>
          <a:xfrm>
            <a:off x="234400" y="163475"/>
            <a:ext cx="8675200" cy="481655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pic>
        <p:nvPicPr>
          <p:cNvPr id="361" name="Shape 361"/>
          <p:cNvPicPr preferRelativeResize="0"/>
          <p:nvPr/>
        </p:nvPicPr>
        <p:blipFill>
          <a:blip r:embed="rId3">
            <a:alphaModFix/>
          </a:blip>
          <a:stretch>
            <a:fillRect/>
          </a:stretch>
        </p:blipFill>
        <p:spPr>
          <a:xfrm>
            <a:off x="900112" y="500050"/>
            <a:ext cx="7343775" cy="414337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pic>
        <p:nvPicPr>
          <p:cNvPr id="366" name="Shape 366"/>
          <p:cNvPicPr preferRelativeResize="0"/>
          <p:nvPr/>
        </p:nvPicPr>
        <p:blipFill>
          <a:blip r:embed="rId3">
            <a:alphaModFix/>
          </a:blip>
          <a:stretch>
            <a:fillRect/>
          </a:stretch>
        </p:blipFill>
        <p:spPr>
          <a:xfrm>
            <a:off x="471487" y="323850"/>
            <a:ext cx="8201025" cy="4495800"/>
          </a:xfrm>
          <a:prstGeom prst="rect">
            <a:avLst/>
          </a:prstGeom>
          <a:noFill/>
          <a:ln>
            <a:noFill/>
          </a:ln>
        </p:spPr>
      </p:pic>
      <p:pic>
        <p:nvPicPr>
          <p:cNvPr id="367" name="Shape 367"/>
          <p:cNvPicPr preferRelativeResize="0"/>
          <p:nvPr/>
        </p:nvPicPr>
        <p:blipFill>
          <a:blip r:embed="rId4">
            <a:alphaModFix/>
          </a:blip>
          <a:stretch>
            <a:fillRect/>
          </a:stretch>
        </p:blipFill>
        <p:spPr>
          <a:xfrm>
            <a:off x="471487" y="290512"/>
            <a:ext cx="8201025" cy="4562475"/>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7"/>
                                        </p:tgtEl>
                                        <p:attrNameLst>
                                          <p:attrName>style.visibility</p:attrName>
                                        </p:attrNameLst>
                                      </p:cBhvr>
                                      <p:to>
                                        <p:strVal val="visible"/>
                                      </p:to>
                                    </p:set>
                                    <p:animEffect transition="in" filter="fade">
                                      <p:cBhvr>
                                        <p:cTn id="7" dur="100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pic>
        <p:nvPicPr>
          <p:cNvPr id="372" name="Shape 372"/>
          <p:cNvPicPr preferRelativeResize="0"/>
          <p:nvPr/>
        </p:nvPicPr>
        <p:blipFill>
          <a:blip r:embed="rId3">
            <a:alphaModFix/>
          </a:blip>
          <a:stretch>
            <a:fillRect/>
          </a:stretch>
        </p:blipFill>
        <p:spPr>
          <a:xfrm>
            <a:off x="428625" y="257175"/>
            <a:ext cx="8286750" cy="4629150"/>
          </a:xfrm>
          <a:prstGeom prst="rect">
            <a:avLst/>
          </a:prstGeom>
          <a:noFill/>
          <a:ln>
            <a:noFill/>
          </a:ln>
        </p:spPr>
      </p:pic>
      <p:pic>
        <p:nvPicPr>
          <p:cNvPr id="373" name="Shape 373"/>
          <p:cNvPicPr preferRelativeResize="0"/>
          <p:nvPr/>
        </p:nvPicPr>
        <p:blipFill>
          <a:blip r:embed="rId4">
            <a:alphaModFix/>
          </a:blip>
          <a:stretch>
            <a:fillRect/>
          </a:stretch>
        </p:blipFill>
        <p:spPr>
          <a:xfrm>
            <a:off x="538150" y="400050"/>
            <a:ext cx="8067675" cy="4343400"/>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3"/>
                                        </p:tgtEl>
                                        <p:attrNameLst>
                                          <p:attrName>style.visibility</p:attrName>
                                        </p:attrNameLst>
                                      </p:cBhvr>
                                      <p:to>
                                        <p:strVal val="visible"/>
                                      </p:to>
                                    </p:set>
                                    <p:animEffect transition="in" filter="fade">
                                      <p:cBhvr>
                                        <p:cTn id="7" dur="1000"/>
                                        <p:tgtEl>
                                          <p:spTgt spid="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pic>
        <p:nvPicPr>
          <p:cNvPr id="378" name="Shape 378"/>
          <p:cNvPicPr preferRelativeResize="0"/>
          <p:nvPr/>
        </p:nvPicPr>
        <p:blipFill>
          <a:blip r:embed="rId3">
            <a:alphaModFix/>
          </a:blip>
          <a:stretch>
            <a:fillRect/>
          </a:stretch>
        </p:blipFill>
        <p:spPr>
          <a:xfrm>
            <a:off x="566737" y="461962"/>
            <a:ext cx="8010525" cy="4219575"/>
          </a:xfrm>
          <a:prstGeom prst="rect">
            <a:avLst/>
          </a:prstGeom>
          <a:noFill/>
          <a:ln>
            <a:noFill/>
          </a:ln>
        </p:spPr>
      </p:pic>
      <p:pic>
        <p:nvPicPr>
          <p:cNvPr id="379" name="Shape 379"/>
          <p:cNvPicPr preferRelativeResize="0"/>
          <p:nvPr/>
        </p:nvPicPr>
        <p:blipFill>
          <a:blip r:embed="rId4">
            <a:alphaModFix/>
          </a:blip>
          <a:stretch>
            <a:fillRect/>
          </a:stretch>
        </p:blipFill>
        <p:spPr>
          <a:xfrm>
            <a:off x="838200" y="461975"/>
            <a:ext cx="7467600" cy="4124325"/>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9"/>
                                        </p:tgtEl>
                                        <p:attrNameLst>
                                          <p:attrName>style.visibility</p:attrName>
                                        </p:attrNameLst>
                                      </p:cBhvr>
                                      <p:to>
                                        <p:strVal val="visible"/>
                                      </p:to>
                                    </p:set>
                                    <p:animEffect transition="in" filter="fade">
                                      <p:cBhvr>
                                        <p:cTn id="7" dur="1000"/>
                                        <p:tgtEl>
                                          <p:spTgt spid="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type="subTitle" idx="1"/>
          </p:nvPr>
        </p:nvSpPr>
        <p:spPr>
          <a:xfrm>
            <a:off x="274700" y="2526550"/>
            <a:ext cx="4045200" cy="1235100"/>
          </a:xfrm>
          <a:prstGeom prst="rect">
            <a:avLst/>
          </a:prstGeom>
        </p:spPr>
        <p:txBody>
          <a:bodyPr lIns="91425" tIns="91425" rIns="91425" bIns="91425" anchor="t" anchorCtr="0">
            <a:noAutofit/>
          </a:bodyPr>
          <a:lstStyle/>
          <a:p>
            <a:pPr marL="457200" lvl="0" indent="-228600" algn="l" rtl="0">
              <a:spcBef>
                <a:spcPts val="0"/>
              </a:spcBef>
              <a:buClr>
                <a:srgbClr val="FFFFFF"/>
              </a:buClr>
              <a:buChar char="●"/>
            </a:pPr>
            <a:r>
              <a:rPr lang="en">
                <a:solidFill>
                  <a:srgbClr val="FFFFFF"/>
                </a:solidFill>
              </a:rPr>
              <a:t>Project management app</a:t>
            </a:r>
          </a:p>
          <a:p>
            <a:pPr marL="457200" lvl="0" indent="-228600" algn="l" rtl="0">
              <a:spcBef>
                <a:spcPts val="0"/>
              </a:spcBef>
              <a:buClr>
                <a:srgbClr val="FFFFFF"/>
              </a:buClr>
              <a:buChar char="●"/>
            </a:pPr>
            <a:r>
              <a:rPr lang="en">
                <a:solidFill>
                  <a:srgbClr val="FFFFFF"/>
                </a:solidFill>
              </a:rPr>
              <a:t>Columns and cards </a:t>
            </a:r>
          </a:p>
          <a:p>
            <a:pPr marL="457200" lvl="0" indent="-228600" algn="l" rtl="0">
              <a:spcBef>
                <a:spcPts val="0"/>
              </a:spcBef>
              <a:buClr>
                <a:srgbClr val="FFFFFF"/>
              </a:buClr>
              <a:buChar char="●"/>
            </a:pPr>
            <a:r>
              <a:rPr lang="en">
                <a:solidFill>
                  <a:srgbClr val="FFFFFF"/>
                </a:solidFill>
              </a:rPr>
              <a:t>Completing and organizing a to do list  </a:t>
            </a:r>
          </a:p>
          <a:p>
            <a:pPr marL="457200" lvl="0" indent="-228600" algn="l">
              <a:spcBef>
                <a:spcPts val="0"/>
              </a:spcBef>
              <a:buClr>
                <a:srgbClr val="FFFFFF"/>
              </a:buClr>
              <a:buChar char="●"/>
            </a:pPr>
            <a:r>
              <a:rPr lang="en">
                <a:solidFill>
                  <a:srgbClr val="FFFFFF"/>
                </a:solidFill>
              </a:rPr>
              <a:t>Keeping track of what you have completed</a:t>
            </a:r>
          </a:p>
        </p:txBody>
      </p:sp>
      <p:sp>
        <p:nvSpPr>
          <p:cNvPr id="385" name="Shape 385"/>
          <p:cNvSpPr txBox="1">
            <a:spLocks noGrp="1"/>
          </p:cNvSpPr>
          <p:nvPr>
            <p:ph type="body" idx="2"/>
          </p:nvPr>
        </p:nvSpPr>
        <p:spPr>
          <a:xfrm>
            <a:off x="4967150" y="2526550"/>
            <a:ext cx="3837000" cy="2265000"/>
          </a:xfrm>
          <a:prstGeom prst="rect">
            <a:avLst/>
          </a:prstGeom>
        </p:spPr>
        <p:txBody>
          <a:bodyPr lIns="91425" tIns="91425" rIns="91425" bIns="91425" anchor="ctr" anchorCtr="0">
            <a:noAutofit/>
          </a:bodyPr>
          <a:lstStyle/>
          <a:p>
            <a:pPr lvl="0">
              <a:spcBef>
                <a:spcPts val="0"/>
              </a:spcBef>
              <a:buNone/>
            </a:pPr>
            <a:r>
              <a:rPr lang="en" sz="2000">
                <a:solidFill>
                  <a:srgbClr val="000000"/>
                </a:solidFill>
              </a:rPr>
              <a:t>Note Taking</a:t>
            </a:r>
          </a:p>
          <a:p>
            <a:pPr marL="457200" lvl="0" indent="-330200">
              <a:lnSpc>
                <a:spcPct val="138000"/>
              </a:lnSpc>
              <a:spcBef>
                <a:spcPts val="0"/>
              </a:spcBef>
              <a:spcAft>
                <a:spcPts val="0"/>
              </a:spcAft>
              <a:buClr>
                <a:srgbClr val="000000"/>
              </a:buClr>
              <a:buSzPct val="100000"/>
            </a:pPr>
            <a:r>
              <a:rPr lang="en" sz="1600">
                <a:solidFill>
                  <a:srgbClr val="000000"/>
                </a:solidFill>
              </a:rPr>
              <a:t>Organize for today &amp; the future </a:t>
            </a:r>
          </a:p>
          <a:p>
            <a:pPr marL="457200" lvl="0" indent="-330200">
              <a:lnSpc>
                <a:spcPct val="138000"/>
              </a:lnSpc>
              <a:spcBef>
                <a:spcPts val="0"/>
              </a:spcBef>
              <a:spcAft>
                <a:spcPts val="0"/>
              </a:spcAft>
              <a:buClr>
                <a:srgbClr val="000000"/>
              </a:buClr>
              <a:buSzPct val="100000"/>
            </a:pPr>
            <a:r>
              <a:rPr lang="en" sz="1600">
                <a:solidFill>
                  <a:srgbClr val="000000"/>
                </a:solidFill>
              </a:rPr>
              <a:t>Sync across devices</a:t>
            </a:r>
          </a:p>
          <a:p>
            <a:pPr marL="457200" lvl="0" indent="-330200">
              <a:lnSpc>
                <a:spcPct val="138000"/>
              </a:lnSpc>
              <a:spcBef>
                <a:spcPts val="0"/>
              </a:spcBef>
              <a:spcAft>
                <a:spcPts val="0"/>
              </a:spcAft>
              <a:buClr>
                <a:srgbClr val="000000"/>
              </a:buClr>
              <a:buSzPct val="100000"/>
            </a:pPr>
            <a:r>
              <a:rPr lang="en" sz="1600">
                <a:solidFill>
                  <a:srgbClr val="000000"/>
                </a:solidFill>
              </a:rPr>
              <a:t>Try new techniques (e.g. class? per semester?)</a:t>
            </a:r>
          </a:p>
          <a:p>
            <a:pPr marL="457200" lvl="0" indent="-330200" rtl="0">
              <a:lnSpc>
                <a:spcPct val="138000"/>
              </a:lnSpc>
              <a:spcBef>
                <a:spcPts val="0"/>
              </a:spcBef>
              <a:spcAft>
                <a:spcPts val="0"/>
              </a:spcAft>
              <a:buClr>
                <a:srgbClr val="000000"/>
              </a:buClr>
              <a:buSzPct val="100000"/>
            </a:pPr>
            <a:r>
              <a:rPr lang="en" sz="1600">
                <a:solidFill>
                  <a:srgbClr val="000000"/>
                </a:solidFill>
              </a:rPr>
              <a:t>Consider searching </a:t>
            </a:r>
          </a:p>
          <a:p>
            <a:pPr lvl="0">
              <a:spcBef>
                <a:spcPts val="0"/>
              </a:spcBef>
              <a:buNone/>
            </a:pPr>
            <a:r>
              <a:rPr lang="en" sz="1600">
                <a:solidFill>
                  <a:srgbClr val="000000"/>
                </a:solidFill>
              </a:rPr>
              <a:t> </a:t>
            </a:r>
          </a:p>
          <a:p>
            <a:pPr lvl="0">
              <a:spcBef>
                <a:spcPts val="0"/>
              </a:spcBef>
              <a:buNone/>
            </a:pPr>
            <a:endParaRPr sz="1600">
              <a:solidFill>
                <a:srgbClr val="000000"/>
              </a:solidFill>
            </a:endParaRPr>
          </a:p>
          <a:p>
            <a:pPr lvl="0">
              <a:spcBef>
                <a:spcPts val="0"/>
              </a:spcBef>
              <a:buNone/>
            </a:pPr>
            <a:endParaRPr sz="1600">
              <a:solidFill>
                <a:srgbClr val="000000"/>
              </a:solidFill>
            </a:endParaRPr>
          </a:p>
        </p:txBody>
      </p:sp>
      <p:pic>
        <p:nvPicPr>
          <p:cNvPr id="386" name="Shape 386"/>
          <p:cNvPicPr preferRelativeResize="0"/>
          <p:nvPr/>
        </p:nvPicPr>
        <p:blipFill>
          <a:blip r:embed="rId3">
            <a:alphaModFix/>
          </a:blip>
          <a:stretch>
            <a:fillRect/>
          </a:stretch>
        </p:blipFill>
        <p:spPr>
          <a:xfrm>
            <a:off x="1203225" y="1445600"/>
            <a:ext cx="2009775" cy="790575"/>
          </a:xfrm>
          <a:prstGeom prst="rect">
            <a:avLst/>
          </a:prstGeom>
          <a:noFill/>
          <a:ln>
            <a:noFill/>
          </a:ln>
        </p:spPr>
      </p:pic>
      <p:pic>
        <p:nvPicPr>
          <p:cNvPr id="387" name="Shape 387"/>
          <p:cNvPicPr preferRelativeResize="0"/>
          <p:nvPr/>
        </p:nvPicPr>
        <p:blipFill>
          <a:blip r:embed="rId4">
            <a:alphaModFix/>
          </a:blip>
          <a:stretch>
            <a:fillRect/>
          </a:stretch>
        </p:blipFill>
        <p:spPr>
          <a:xfrm>
            <a:off x="5506050" y="112625"/>
            <a:ext cx="2324100" cy="638175"/>
          </a:xfrm>
          <a:prstGeom prst="rect">
            <a:avLst/>
          </a:prstGeom>
          <a:noFill/>
          <a:ln>
            <a:noFill/>
          </a:ln>
        </p:spPr>
      </p:pic>
      <p:pic>
        <p:nvPicPr>
          <p:cNvPr id="388" name="Shape 388"/>
          <p:cNvPicPr preferRelativeResize="0"/>
          <p:nvPr/>
        </p:nvPicPr>
        <p:blipFill>
          <a:blip r:embed="rId5">
            <a:alphaModFix/>
          </a:blip>
          <a:stretch>
            <a:fillRect/>
          </a:stretch>
        </p:blipFill>
        <p:spPr>
          <a:xfrm>
            <a:off x="4829475" y="898103"/>
            <a:ext cx="2628049" cy="547499"/>
          </a:xfrm>
          <a:prstGeom prst="rect">
            <a:avLst/>
          </a:prstGeom>
          <a:noFill/>
          <a:ln>
            <a:noFill/>
          </a:ln>
        </p:spPr>
      </p:pic>
      <p:pic>
        <p:nvPicPr>
          <p:cNvPr id="389" name="Shape 389"/>
          <p:cNvPicPr preferRelativeResize="0"/>
          <p:nvPr/>
        </p:nvPicPr>
        <p:blipFill>
          <a:blip r:embed="rId6">
            <a:alphaModFix/>
          </a:blip>
          <a:stretch>
            <a:fillRect/>
          </a:stretch>
        </p:blipFill>
        <p:spPr>
          <a:xfrm>
            <a:off x="7297175" y="674187"/>
            <a:ext cx="1638300" cy="42862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pic>
        <p:nvPicPr>
          <p:cNvPr id="394" name="Shape 394"/>
          <p:cNvPicPr preferRelativeResize="0"/>
          <p:nvPr/>
        </p:nvPicPr>
        <p:blipFill>
          <a:blip r:embed="rId3">
            <a:alphaModFix/>
          </a:blip>
          <a:stretch>
            <a:fillRect/>
          </a:stretch>
        </p:blipFill>
        <p:spPr>
          <a:xfrm>
            <a:off x="1189925" y="776287"/>
            <a:ext cx="6524625" cy="359092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solidFill>
                  <a:srgbClr val="FFFFFF"/>
                </a:solidFill>
              </a:rPr>
              <a:t>Learning Outcomes</a:t>
            </a:r>
          </a:p>
        </p:txBody>
      </p:sp>
      <p:sp>
        <p:nvSpPr>
          <p:cNvPr id="98" name="Shape 98"/>
          <p:cNvSpPr txBox="1">
            <a:spLocks noGrp="1"/>
          </p:cNvSpPr>
          <p:nvPr>
            <p:ph type="body" idx="1"/>
          </p:nvPr>
        </p:nvSpPr>
        <p:spPr>
          <a:xfrm>
            <a:off x="311700" y="1017725"/>
            <a:ext cx="8520600" cy="3416400"/>
          </a:xfrm>
          <a:prstGeom prst="rect">
            <a:avLst/>
          </a:prstGeom>
        </p:spPr>
        <p:txBody>
          <a:bodyPr lIns="91425" tIns="91425" rIns="91425" bIns="91425" anchor="t" anchorCtr="0">
            <a:noAutofit/>
          </a:bodyPr>
          <a:lstStyle/>
          <a:p>
            <a:pPr lvl="0">
              <a:lnSpc>
                <a:spcPct val="100000"/>
              </a:lnSpc>
              <a:spcBef>
                <a:spcPts val="0"/>
              </a:spcBef>
              <a:spcAft>
                <a:spcPts val="0"/>
              </a:spcAft>
              <a:buClr>
                <a:schemeClr val="dk1"/>
              </a:buClr>
              <a:buSzPct val="45833"/>
              <a:buFont typeface="Arial"/>
              <a:buNone/>
            </a:pPr>
            <a:r>
              <a:rPr lang="en" sz="2400" dirty="0">
                <a:solidFill>
                  <a:srgbClr val="FFFFFF"/>
                </a:solidFill>
              </a:rPr>
              <a:t>		</a:t>
            </a:r>
          </a:p>
          <a:p>
            <a:pPr lvl="0">
              <a:lnSpc>
                <a:spcPct val="100000"/>
              </a:lnSpc>
              <a:spcBef>
                <a:spcPts val="0"/>
              </a:spcBef>
              <a:spcAft>
                <a:spcPts val="0"/>
              </a:spcAft>
              <a:buClr>
                <a:schemeClr val="dk1"/>
              </a:buClr>
              <a:buSzPct val="45833"/>
              <a:buFont typeface="Arial"/>
              <a:buNone/>
            </a:pPr>
            <a:r>
              <a:rPr lang="en" sz="2400" dirty="0">
                <a:solidFill>
                  <a:srgbClr val="FFFFFF"/>
                </a:solidFill>
              </a:rPr>
              <a:t>Learners will:</a:t>
            </a:r>
          </a:p>
          <a:p>
            <a:pPr lvl="0">
              <a:lnSpc>
                <a:spcPct val="100000"/>
              </a:lnSpc>
              <a:spcBef>
                <a:spcPts val="0"/>
              </a:spcBef>
              <a:spcAft>
                <a:spcPts val="0"/>
              </a:spcAft>
              <a:buClr>
                <a:schemeClr val="dk1"/>
              </a:buClr>
              <a:buSzPct val="45833"/>
              <a:buFont typeface="Arial"/>
              <a:buNone/>
            </a:pPr>
            <a:r>
              <a:rPr lang="en" sz="2400" dirty="0">
                <a:solidFill>
                  <a:srgbClr val="FFFFFF"/>
                </a:solidFill>
              </a:rPr>
              <a:t>		</a:t>
            </a:r>
          </a:p>
          <a:p>
            <a:pPr marL="457200" lvl="0" indent="-381000">
              <a:spcBef>
                <a:spcPts val="0"/>
              </a:spcBef>
              <a:spcAft>
                <a:spcPts val="0"/>
              </a:spcAft>
              <a:buClr>
                <a:srgbClr val="FFFFFF"/>
              </a:buClr>
              <a:buSzPct val="100000"/>
              <a:buFont typeface="Arial" pitchFamily="34" charset="0"/>
              <a:buChar char="•"/>
            </a:pPr>
            <a:r>
              <a:rPr lang="en" sz="2400" dirty="0">
                <a:solidFill>
                  <a:srgbClr val="FFFFFF"/>
                </a:solidFill>
              </a:rPr>
              <a:t>be able to define metacognition in order to apply it to library </a:t>
            </a:r>
            <a:r>
              <a:rPr lang="en" sz="2400" dirty="0" smtClean="0">
                <a:solidFill>
                  <a:srgbClr val="FFFFFF"/>
                </a:solidFill>
              </a:rPr>
              <a:t>tools</a:t>
            </a:r>
          </a:p>
          <a:p>
            <a:pPr marL="457200" lvl="0" indent="-381000">
              <a:spcBef>
                <a:spcPts val="0"/>
              </a:spcBef>
              <a:spcAft>
                <a:spcPts val="0"/>
              </a:spcAft>
              <a:buClr>
                <a:srgbClr val="FFFFFF"/>
              </a:buClr>
              <a:buSzPct val="100000"/>
              <a:buFont typeface="Arial" pitchFamily="34" charset="0"/>
              <a:buChar char="•"/>
            </a:pPr>
            <a:r>
              <a:rPr lang="en" sz="2400" dirty="0" smtClean="0">
                <a:solidFill>
                  <a:srgbClr val="FFFFFF"/>
                </a:solidFill>
              </a:rPr>
              <a:t>be </a:t>
            </a:r>
            <a:r>
              <a:rPr lang="en" sz="2400" dirty="0">
                <a:solidFill>
                  <a:srgbClr val="FFFFFF"/>
                </a:solidFill>
              </a:rPr>
              <a:t>able to brainstorm ways to apply metacognition and student engagement to your own instruction programs, services and spaces in order increase student learning.</a:t>
            </a:r>
          </a:p>
        </p:txBody>
      </p:sp>
    </p:spTree>
  </p:cSld>
  <p:clrMapOvr>
    <a:masterClrMapping/>
  </p:clrMapOvr>
  <p:transition spd="slow">
    <p:cu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Shape 399"/>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spcBef>
                <a:spcPts val="0"/>
              </a:spcBef>
              <a:buNone/>
            </a:pPr>
            <a:r>
              <a:rPr lang="en">
                <a:solidFill>
                  <a:srgbClr val="FFFFFF"/>
                </a:solidFill>
              </a:rPr>
              <a:t>Draw your favorite study space.</a:t>
            </a:r>
          </a:p>
        </p:txBody>
      </p:sp>
    </p:spTree>
  </p:cSld>
  <p:clrMapOvr>
    <a:masterClrMapping/>
  </p:clrMapOvr>
  <p:transition spd="slow">
    <p:cu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pic>
        <p:nvPicPr>
          <p:cNvPr id="404" name="Shape 404"/>
          <p:cNvPicPr preferRelativeResize="0"/>
          <p:nvPr/>
        </p:nvPicPr>
        <p:blipFill>
          <a:blip r:embed="rId3">
            <a:alphaModFix/>
          </a:blip>
          <a:stretch>
            <a:fillRect/>
          </a:stretch>
        </p:blipFill>
        <p:spPr>
          <a:xfrm>
            <a:off x="4898721" y="207375"/>
            <a:ext cx="3618999" cy="3384400"/>
          </a:xfrm>
          <a:prstGeom prst="rect">
            <a:avLst/>
          </a:prstGeom>
          <a:noFill/>
          <a:ln>
            <a:noFill/>
          </a:ln>
        </p:spPr>
      </p:pic>
      <p:pic>
        <p:nvPicPr>
          <p:cNvPr id="405" name="Shape 405"/>
          <p:cNvPicPr preferRelativeResize="0"/>
          <p:nvPr/>
        </p:nvPicPr>
        <p:blipFill>
          <a:blip r:embed="rId4">
            <a:alphaModFix/>
          </a:blip>
          <a:stretch>
            <a:fillRect/>
          </a:stretch>
        </p:blipFill>
        <p:spPr>
          <a:xfrm>
            <a:off x="1775673" y="2889448"/>
            <a:ext cx="2906324" cy="2153624"/>
          </a:xfrm>
          <a:prstGeom prst="rect">
            <a:avLst/>
          </a:prstGeom>
          <a:noFill/>
          <a:ln>
            <a:noFill/>
          </a:ln>
        </p:spPr>
      </p:pic>
      <p:pic>
        <p:nvPicPr>
          <p:cNvPr id="406" name="Shape 406"/>
          <p:cNvPicPr preferRelativeResize="0"/>
          <p:nvPr/>
        </p:nvPicPr>
        <p:blipFill>
          <a:blip r:embed="rId5">
            <a:alphaModFix/>
          </a:blip>
          <a:stretch>
            <a:fillRect/>
          </a:stretch>
        </p:blipFill>
        <p:spPr>
          <a:xfrm>
            <a:off x="1196403" y="113700"/>
            <a:ext cx="3485600" cy="261234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pic>
        <p:nvPicPr>
          <p:cNvPr id="411" name="Shape 411"/>
          <p:cNvPicPr preferRelativeResize="0"/>
          <p:nvPr/>
        </p:nvPicPr>
        <p:blipFill>
          <a:blip r:embed="rId3">
            <a:alphaModFix/>
          </a:blip>
          <a:stretch>
            <a:fillRect/>
          </a:stretch>
        </p:blipFill>
        <p:spPr>
          <a:xfrm>
            <a:off x="1409700" y="930400"/>
            <a:ext cx="6324600" cy="345757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pic>
        <p:nvPicPr>
          <p:cNvPr id="416" name="Shape 416"/>
          <p:cNvPicPr preferRelativeResize="0"/>
          <p:nvPr/>
        </p:nvPicPr>
        <p:blipFill>
          <a:blip r:embed="rId3">
            <a:alphaModFix/>
          </a:blip>
          <a:stretch>
            <a:fillRect/>
          </a:stretch>
        </p:blipFill>
        <p:spPr>
          <a:xfrm>
            <a:off x="1158522" y="0"/>
            <a:ext cx="7105003" cy="51434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Shape 421"/>
          <p:cNvSpPr txBox="1">
            <a:spLocks noGrp="1"/>
          </p:cNvSpPr>
          <p:nvPr>
            <p:ph type="title"/>
          </p:nvPr>
        </p:nvSpPr>
        <p:spPr>
          <a:xfrm>
            <a:off x="392600" y="313450"/>
            <a:ext cx="3393000" cy="3605400"/>
          </a:xfrm>
          <a:prstGeom prst="rect">
            <a:avLst/>
          </a:prstGeom>
        </p:spPr>
        <p:txBody>
          <a:bodyPr lIns="91425" tIns="91425" rIns="91425" bIns="91425" anchor="b" anchorCtr="0">
            <a:noAutofit/>
          </a:bodyPr>
          <a:lstStyle/>
          <a:p>
            <a:pPr lvl="0">
              <a:spcBef>
                <a:spcPts val="0"/>
              </a:spcBef>
              <a:buNone/>
            </a:pPr>
            <a:r>
              <a:rPr lang="en" sz="3000">
                <a:solidFill>
                  <a:srgbClr val="FFFFFF"/>
                </a:solidFill>
              </a:rPr>
              <a:t>An actual email from a student who attended </a:t>
            </a:r>
          </a:p>
          <a:p>
            <a:pPr lvl="0">
              <a:spcBef>
                <a:spcPts val="0"/>
              </a:spcBef>
              <a:buNone/>
            </a:pPr>
            <a:r>
              <a:rPr lang="en" sz="3000">
                <a:solidFill>
                  <a:srgbClr val="FFFFFF"/>
                </a:solidFill>
              </a:rPr>
              <a:t>Be more Productive: Tools from U Libraries</a:t>
            </a:r>
          </a:p>
          <a:p>
            <a:pPr lvl="0">
              <a:spcBef>
                <a:spcPts val="0"/>
              </a:spcBef>
              <a:buNone/>
            </a:pPr>
            <a:endParaRPr sz="3000">
              <a:solidFill>
                <a:srgbClr val="FFFFFF"/>
              </a:solidFill>
            </a:endParaRPr>
          </a:p>
        </p:txBody>
      </p:sp>
      <p:sp>
        <p:nvSpPr>
          <p:cNvPr id="422" name="Shape 422"/>
          <p:cNvSpPr txBox="1">
            <a:spLocks noGrp="1"/>
          </p:cNvSpPr>
          <p:nvPr>
            <p:ph type="body" idx="2"/>
          </p:nvPr>
        </p:nvSpPr>
        <p:spPr>
          <a:xfrm>
            <a:off x="5047575" y="223750"/>
            <a:ext cx="3837000" cy="3695100"/>
          </a:xfrm>
          <a:prstGeom prst="rect">
            <a:avLst/>
          </a:prstGeom>
        </p:spPr>
        <p:txBody>
          <a:bodyPr lIns="91425" tIns="91425" rIns="91425" bIns="91425" anchor="ctr" anchorCtr="0">
            <a:noAutofit/>
          </a:bodyPr>
          <a:lstStyle/>
          <a:p>
            <a:pPr lvl="0">
              <a:spcBef>
                <a:spcPts val="0"/>
              </a:spcBef>
              <a:buNone/>
            </a:pPr>
            <a:r>
              <a:rPr lang="en" sz="2200" i="1" dirty="0">
                <a:solidFill>
                  <a:srgbClr val="000000"/>
                </a:solidFill>
              </a:rPr>
              <a:t>Hello; I just wanted to give you two some feedback and let you know that the info in Friday's workshop has been helpful to me already, especially the Pomodoro technique. </a:t>
            </a:r>
            <a:r>
              <a:rPr lang="en" sz="2200" i="1" dirty="0" smtClean="0">
                <a:solidFill>
                  <a:srgbClr val="000000"/>
                </a:solidFill>
              </a:rPr>
              <a:t>Thanks.</a:t>
            </a:r>
            <a:endParaRPr lang="en" sz="2200" i="1" dirty="0">
              <a:solidFill>
                <a:srgbClr val="000000"/>
              </a:solidFill>
            </a:endParaRPr>
          </a:p>
        </p:txBody>
      </p:sp>
      <p:pic>
        <p:nvPicPr>
          <p:cNvPr id="423" name="Shape 423"/>
          <p:cNvPicPr preferRelativeResize="0"/>
          <p:nvPr/>
        </p:nvPicPr>
        <p:blipFill>
          <a:blip r:embed="rId3">
            <a:alphaModFix/>
          </a:blip>
          <a:stretch>
            <a:fillRect/>
          </a:stretch>
        </p:blipFill>
        <p:spPr>
          <a:xfrm>
            <a:off x="3050800" y="2901199"/>
            <a:ext cx="2884550" cy="22422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pic>
        <p:nvPicPr>
          <p:cNvPr id="428" name="Shape 428"/>
          <p:cNvPicPr preferRelativeResize="0"/>
          <p:nvPr/>
        </p:nvPicPr>
        <p:blipFill>
          <a:blip r:embed="rId3">
            <a:alphaModFix/>
          </a:blip>
          <a:stretch>
            <a:fillRect/>
          </a:stretch>
        </p:blipFill>
        <p:spPr>
          <a:xfrm>
            <a:off x="78690" y="0"/>
            <a:ext cx="4331369" cy="5143500"/>
          </a:xfrm>
          <a:prstGeom prst="rect">
            <a:avLst/>
          </a:prstGeom>
          <a:noFill/>
          <a:ln>
            <a:noFill/>
          </a:ln>
        </p:spPr>
      </p:pic>
      <p:pic>
        <p:nvPicPr>
          <p:cNvPr id="429" name="Shape 429"/>
          <p:cNvPicPr preferRelativeResize="0"/>
          <p:nvPr/>
        </p:nvPicPr>
        <p:blipFill>
          <a:blip r:embed="rId4">
            <a:alphaModFix/>
          </a:blip>
          <a:stretch>
            <a:fillRect/>
          </a:stretch>
        </p:blipFill>
        <p:spPr>
          <a:xfrm>
            <a:off x="4675626" y="0"/>
            <a:ext cx="4311346" cy="5143500"/>
          </a:xfrm>
          <a:prstGeom prst="rect">
            <a:avLst/>
          </a:prstGeom>
          <a:noFill/>
          <a:ln>
            <a:noFill/>
          </a:ln>
        </p:spPr>
      </p:pic>
      <p:sp>
        <p:nvSpPr>
          <p:cNvPr id="430" name="Shape 430"/>
          <p:cNvSpPr/>
          <p:nvPr/>
        </p:nvSpPr>
        <p:spPr>
          <a:xfrm rot="7339296">
            <a:off x="2461499" y="2180492"/>
            <a:ext cx="749058" cy="508107"/>
          </a:xfrm>
          <a:prstGeom prst="right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31" name="Shape 431"/>
          <p:cNvSpPr/>
          <p:nvPr/>
        </p:nvSpPr>
        <p:spPr>
          <a:xfrm rot="-8649493">
            <a:off x="8160046" y="3095284"/>
            <a:ext cx="749040" cy="508160"/>
          </a:xfrm>
          <a:prstGeom prst="right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Shape 436"/>
          <p:cNvSpPr txBox="1">
            <a:spLocks noGrp="1"/>
          </p:cNvSpPr>
          <p:nvPr>
            <p:ph type="title"/>
          </p:nvPr>
        </p:nvSpPr>
        <p:spPr>
          <a:xfrm>
            <a:off x="490250" y="450150"/>
            <a:ext cx="6367800" cy="4090800"/>
          </a:xfrm>
          <a:prstGeom prst="rect">
            <a:avLst/>
          </a:prstGeom>
        </p:spPr>
        <p:txBody>
          <a:bodyPr lIns="91425" tIns="91425" rIns="91425" bIns="91425" anchor="ctr" anchorCtr="0">
            <a:noAutofit/>
          </a:bodyPr>
          <a:lstStyle/>
          <a:p>
            <a:pPr lvl="0">
              <a:spcBef>
                <a:spcPts val="0"/>
              </a:spcBef>
              <a:buNone/>
            </a:pPr>
            <a:r>
              <a:rPr lang="en">
                <a:solidFill>
                  <a:srgbClr val="FFFFFF"/>
                </a:solidFill>
              </a:rPr>
              <a:t>Next steps... </a:t>
            </a:r>
          </a:p>
        </p:txBody>
      </p:sp>
    </p:spTree>
  </p:cSld>
  <p:clrMapOvr>
    <a:masterClrMapping/>
  </p:clrMapOvr>
  <p:transition spd="slow">
    <p:cu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Shape 441"/>
          <p:cNvSpPr txBox="1">
            <a:spLocks noGrp="1"/>
          </p:cNvSpPr>
          <p:nvPr>
            <p:ph type="title"/>
          </p:nvPr>
        </p:nvSpPr>
        <p:spPr>
          <a:xfrm>
            <a:off x="311700" y="277825"/>
            <a:ext cx="8520600" cy="572700"/>
          </a:xfrm>
          <a:prstGeom prst="rect">
            <a:avLst/>
          </a:prstGeom>
        </p:spPr>
        <p:txBody>
          <a:bodyPr lIns="91425" tIns="91425" rIns="91425" bIns="91425" anchor="t" anchorCtr="0">
            <a:noAutofit/>
          </a:bodyPr>
          <a:lstStyle/>
          <a:p>
            <a:pPr lvl="0">
              <a:spcBef>
                <a:spcPts val="0"/>
              </a:spcBef>
              <a:buNone/>
            </a:pPr>
            <a:r>
              <a:rPr lang="en">
                <a:solidFill>
                  <a:srgbClr val="FFFFFF"/>
                </a:solidFill>
              </a:rPr>
              <a:t>APLUS at UMN</a:t>
            </a:r>
          </a:p>
        </p:txBody>
      </p:sp>
      <p:sp>
        <p:nvSpPr>
          <p:cNvPr id="442" name="Shape 442"/>
          <p:cNvSpPr txBox="1">
            <a:spLocks noGrp="1"/>
          </p:cNvSpPr>
          <p:nvPr>
            <p:ph type="body" idx="1"/>
          </p:nvPr>
        </p:nvSpPr>
        <p:spPr>
          <a:xfrm>
            <a:off x="304800" y="819150"/>
            <a:ext cx="8520600" cy="3416400"/>
          </a:xfrm>
          <a:prstGeom prst="rect">
            <a:avLst/>
          </a:prstGeom>
        </p:spPr>
        <p:txBody>
          <a:bodyPr lIns="91425" tIns="91425" rIns="91425" bIns="91425" anchor="t" anchorCtr="0">
            <a:noAutofit/>
          </a:bodyPr>
          <a:lstStyle/>
          <a:p>
            <a:pPr marL="457200" lvl="0" indent="-381000" rtl="0">
              <a:spcBef>
                <a:spcPts val="0"/>
              </a:spcBef>
              <a:spcAft>
                <a:spcPts val="0"/>
              </a:spcAft>
              <a:buClr>
                <a:srgbClr val="FFFFFF"/>
              </a:buClr>
              <a:buSzPct val="100000"/>
              <a:buFont typeface="Arial" pitchFamily="34" charset="0"/>
              <a:buChar char="•"/>
            </a:pPr>
            <a:r>
              <a:rPr lang="en" sz="2400" dirty="0">
                <a:solidFill>
                  <a:srgbClr val="FFFFFF"/>
                </a:solidFill>
              </a:rPr>
              <a:t>Integrated planning and advising system (IPAS</a:t>
            </a:r>
            <a:r>
              <a:rPr lang="en" sz="2400" dirty="0" smtClean="0">
                <a:solidFill>
                  <a:srgbClr val="FFFFFF"/>
                </a:solidFill>
              </a:rPr>
              <a:t>)</a:t>
            </a:r>
          </a:p>
          <a:p>
            <a:pPr marL="457200" lvl="0" indent="-381000" rtl="0">
              <a:spcBef>
                <a:spcPts val="0"/>
              </a:spcBef>
              <a:spcAft>
                <a:spcPts val="0"/>
              </a:spcAft>
              <a:buClr>
                <a:srgbClr val="FFFFFF"/>
              </a:buClr>
              <a:buSzPct val="100000"/>
              <a:buFont typeface="Arial" pitchFamily="34" charset="0"/>
              <a:buChar char="•"/>
            </a:pPr>
            <a:r>
              <a:rPr lang="en" sz="2400" dirty="0" smtClean="0">
                <a:solidFill>
                  <a:srgbClr val="FFFFFF"/>
                </a:solidFill>
              </a:rPr>
              <a:t>“...</a:t>
            </a:r>
            <a:r>
              <a:rPr lang="en" sz="2400" dirty="0">
                <a:solidFill>
                  <a:srgbClr val="FFFFFF"/>
                </a:solidFill>
              </a:rPr>
              <a:t>promotes shared ownership for educational progress among students, faculty, and staff through holistic information and services that contribute to credential completion</a:t>
            </a:r>
            <a:r>
              <a:rPr lang="en" sz="2400" dirty="0" smtClean="0">
                <a:solidFill>
                  <a:srgbClr val="FFFFFF"/>
                </a:solidFill>
              </a:rPr>
              <a:t>.”</a:t>
            </a:r>
          </a:p>
          <a:p>
            <a:pPr marL="457200" lvl="0" indent="-381000" rtl="0">
              <a:spcBef>
                <a:spcPts val="0"/>
              </a:spcBef>
              <a:spcAft>
                <a:spcPts val="0"/>
              </a:spcAft>
              <a:buClr>
                <a:srgbClr val="FFFFFF"/>
              </a:buClr>
              <a:buSzPct val="100000"/>
              <a:buFont typeface="Arial" pitchFamily="34" charset="0"/>
              <a:buChar char="•"/>
            </a:pPr>
            <a:r>
              <a:rPr lang="en" sz="2400" dirty="0" smtClean="0">
                <a:solidFill>
                  <a:srgbClr val="FFFFFF"/>
                </a:solidFill>
              </a:rPr>
              <a:t>Used </a:t>
            </a:r>
            <a:r>
              <a:rPr lang="en" sz="2400" dirty="0">
                <a:solidFill>
                  <a:srgbClr val="FFFFFF"/>
                </a:solidFill>
              </a:rPr>
              <a:t>by academic advisers, career services, study abroad offices, </a:t>
            </a:r>
            <a:r>
              <a:rPr lang="en" sz="2400" dirty="0" smtClean="0">
                <a:solidFill>
                  <a:srgbClr val="FFFFFF"/>
                </a:solidFill>
              </a:rPr>
              <a:t>etc.</a:t>
            </a:r>
          </a:p>
          <a:p>
            <a:pPr marL="457200" lvl="0" indent="-381000" rtl="0">
              <a:spcBef>
                <a:spcPts val="0"/>
              </a:spcBef>
              <a:spcAft>
                <a:spcPts val="0"/>
              </a:spcAft>
              <a:buClr>
                <a:srgbClr val="FFFFFF"/>
              </a:buClr>
              <a:buSzPct val="100000"/>
              <a:buFont typeface="Arial" pitchFamily="34" charset="0"/>
              <a:buChar char="•"/>
            </a:pPr>
            <a:r>
              <a:rPr lang="en" sz="2400" dirty="0" smtClean="0">
                <a:solidFill>
                  <a:srgbClr val="FFFFFF"/>
                </a:solidFill>
              </a:rPr>
              <a:t>Alerts </a:t>
            </a:r>
            <a:r>
              <a:rPr lang="en" sz="2400" dirty="0">
                <a:solidFill>
                  <a:srgbClr val="FFFFFF"/>
                </a:solidFill>
              </a:rPr>
              <a:t>and notifications</a:t>
            </a:r>
          </a:p>
          <a:p>
            <a:pPr lvl="0" rtl="0">
              <a:spcBef>
                <a:spcPts val="0"/>
              </a:spcBef>
              <a:spcAft>
                <a:spcPts val="0"/>
              </a:spcAft>
              <a:buClr>
                <a:schemeClr val="dk1"/>
              </a:buClr>
              <a:buSzPct val="78571"/>
              <a:buFont typeface="Arial"/>
              <a:buNone/>
            </a:pPr>
            <a:endParaRPr sz="1400" dirty="0">
              <a:solidFill>
                <a:srgbClr val="FFFFFF"/>
              </a:solidFill>
            </a:endParaRPr>
          </a:p>
          <a:p>
            <a:pPr lvl="0">
              <a:spcBef>
                <a:spcPts val="0"/>
              </a:spcBef>
              <a:spcAft>
                <a:spcPts val="0"/>
              </a:spcAft>
              <a:buClr>
                <a:schemeClr val="dk1"/>
              </a:buClr>
              <a:buSzPct val="78571"/>
              <a:buFont typeface="Arial"/>
              <a:buNone/>
            </a:pPr>
            <a:r>
              <a:rPr lang="en" sz="1400" i="1" dirty="0">
                <a:solidFill>
                  <a:srgbClr val="FFFFFF"/>
                </a:solidFill>
              </a:rPr>
              <a:t>ECAR/EDUCAUSE Report:</a:t>
            </a:r>
            <a:r>
              <a:rPr lang="en" sz="1400" dirty="0">
                <a:solidFill>
                  <a:srgbClr val="FFFFFF"/>
                </a:solidFill>
              </a:rPr>
              <a:t> https://library.educause.edu/resources/2013/8/integrated-planning-and-advising-services-ipas-research</a:t>
            </a:r>
          </a:p>
        </p:txBody>
      </p:sp>
    </p:spTree>
  </p:cSld>
  <p:clrMapOvr>
    <a:masterClrMapping/>
  </p:clrMapOvr>
  <p:transition spd="slow">
    <p:cu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Shape 447"/>
          <p:cNvSpPr txBox="1">
            <a:spLocks noGrp="1"/>
          </p:cNvSpPr>
          <p:nvPr>
            <p:ph type="title"/>
          </p:nvPr>
        </p:nvSpPr>
        <p:spPr>
          <a:xfrm>
            <a:off x="457200" y="205977"/>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1"/>
              </a:buClr>
              <a:buSzPct val="25000"/>
              <a:buFont typeface="Arial"/>
              <a:buNone/>
            </a:pPr>
            <a:endParaRPr sz="3600" b="1" i="0" u="none" strike="noStrike" cap="none">
              <a:solidFill>
                <a:schemeClr val="dk1"/>
              </a:solidFill>
              <a:latin typeface="Arial"/>
              <a:ea typeface="Arial"/>
              <a:cs typeface="Arial"/>
              <a:sym typeface="Arial"/>
            </a:endParaRPr>
          </a:p>
        </p:txBody>
      </p:sp>
      <p:pic>
        <p:nvPicPr>
          <p:cNvPr id="448" name="Shape 448"/>
          <p:cNvPicPr preferRelativeResize="0"/>
          <p:nvPr/>
        </p:nvPicPr>
        <p:blipFill rotWithShape="1">
          <a:blip r:embed="rId3">
            <a:alphaModFix/>
          </a:blip>
          <a:srcRect/>
          <a:stretch/>
        </p:blipFill>
        <p:spPr>
          <a:xfrm>
            <a:off x="0" y="0"/>
            <a:ext cx="9144000" cy="47436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pic>
        <p:nvPicPr>
          <p:cNvPr id="453" name="Shape 453"/>
          <p:cNvPicPr preferRelativeResize="0"/>
          <p:nvPr/>
        </p:nvPicPr>
        <p:blipFill>
          <a:blip r:embed="rId3">
            <a:alphaModFix/>
          </a:blip>
          <a:stretch>
            <a:fillRect/>
          </a:stretch>
        </p:blipFill>
        <p:spPr>
          <a:xfrm>
            <a:off x="777087" y="537025"/>
            <a:ext cx="4810125" cy="3390900"/>
          </a:xfrm>
          <a:prstGeom prst="rect">
            <a:avLst/>
          </a:prstGeom>
          <a:noFill/>
          <a:ln>
            <a:noFill/>
          </a:ln>
        </p:spPr>
      </p:pic>
      <p:pic>
        <p:nvPicPr>
          <p:cNvPr id="454" name="Shape 454"/>
          <p:cNvPicPr preferRelativeResize="0"/>
          <p:nvPr/>
        </p:nvPicPr>
        <p:blipFill>
          <a:blip r:embed="rId4">
            <a:alphaModFix/>
          </a:blip>
          <a:stretch>
            <a:fillRect/>
          </a:stretch>
        </p:blipFill>
        <p:spPr>
          <a:xfrm>
            <a:off x="4656574" y="1756337"/>
            <a:ext cx="4293400" cy="3191474"/>
          </a:xfrm>
          <a:prstGeom prst="rect">
            <a:avLst/>
          </a:prstGeom>
          <a:noFill/>
          <a:ln>
            <a:noFill/>
          </a:ln>
        </p:spPr>
      </p:pic>
      <p:pic>
        <p:nvPicPr>
          <p:cNvPr id="455" name="Shape 455"/>
          <p:cNvPicPr preferRelativeResize="0"/>
          <p:nvPr/>
        </p:nvPicPr>
        <p:blipFill>
          <a:blip r:embed="rId5">
            <a:alphaModFix/>
          </a:blip>
          <a:stretch>
            <a:fillRect/>
          </a:stretch>
        </p:blipFill>
        <p:spPr>
          <a:xfrm>
            <a:off x="3960775" y="1553175"/>
            <a:ext cx="5048250" cy="3448050"/>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4"/>
                                        </p:tgtEl>
                                        <p:attrNameLst>
                                          <p:attrName>style.visibility</p:attrName>
                                        </p:attrNameLst>
                                      </p:cBhvr>
                                      <p:to>
                                        <p:strVal val="visible"/>
                                      </p:to>
                                    </p:set>
                                    <p:animEffect transition="in" filter="fade">
                                      <p:cBhvr>
                                        <p:cTn id="7" dur="1000"/>
                                        <p:tgtEl>
                                          <p:spTgt spid="4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5"/>
                                        </p:tgtEl>
                                        <p:attrNameLst>
                                          <p:attrName>style.visibility</p:attrName>
                                        </p:attrNameLst>
                                      </p:cBhvr>
                                      <p:to>
                                        <p:strVal val="visible"/>
                                      </p:to>
                                    </p:set>
                                    <p:animEffect transition="in" filter="fade">
                                      <p:cBhvr>
                                        <p:cTn id="12" dur="1000"/>
                                        <p:tgtEl>
                                          <p:spTgt spid="4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solidFill>
                  <a:srgbClr val="FFFFFF"/>
                </a:solidFill>
              </a:rPr>
              <a:t>Path</a:t>
            </a:r>
          </a:p>
        </p:txBody>
      </p:sp>
      <p:sp>
        <p:nvSpPr>
          <p:cNvPr id="104" name="Shape 10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381000" rtl="0">
              <a:spcBef>
                <a:spcPts val="0"/>
              </a:spcBef>
              <a:buClr>
                <a:schemeClr val="lt1"/>
              </a:buClr>
              <a:buSzPct val="100000"/>
              <a:buFont typeface="Arial" pitchFamily="34" charset="0"/>
              <a:buChar char="•"/>
            </a:pPr>
            <a:r>
              <a:rPr lang="en" sz="2400" dirty="0">
                <a:solidFill>
                  <a:schemeClr val="lt1"/>
                </a:solidFill>
              </a:rPr>
              <a:t>Metacognition </a:t>
            </a:r>
          </a:p>
          <a:p>
            <a:pPr marL="457200" lvl="0" indent="-381000" rtl="0">
              <a:spcBef>
                <a:spcPts val="0"/>
              </a:spcBef>
              <a:buClr>
                <a:schemeClr val="lt1"/>
              </a:buClr>
              <a:buSzPct val="100000"/>
              <a:buFont typeface="Arial" pitchFamily="34" charset="0"/>
              <a:buChar char="•"/>
            </a:pPr>
            <a:r>
              <a:rPr lang="en" sz="2400" dirty="0" smtClean="0">
                <a:solidFill>
                  <a:schemeClr val="lt1"/>
                </a:solidFill>
              </a:rPr>
              <a:t>(ReThink) Student </a:t>
            </a:r>
            <a:r>
              <a:rPr lang="en" sz="2400" dirty="0">
                <a:solidFill>
                  <a:schemeClr val="lt1"/>
                </a:solidFill>
              </a:rPr>
              <a:t>S</a:t>
            </a:r>
            <a:r>
              <a:rPr lang="en" sz="2400" dirty="0" smtClean="0">
                <a:solidFill>
                  <a:schemeClr val="lt1"/>
                </a:solidFill>
              </a:rPr>
              <a:t>uccess </a:t>
            </a:r>
            <a:endParaRPr lang="en" sz="2400" dirty="0">
              <a:solidFill>
                <a:schemeClr val="lt1"/>
              </a:solidFill>
            </a:endParaRPr>
          </a:p>
          <a:p>
            <a:pPr marL="457200" lvl="0" indent="-381000" rtl="0">
              <a:spcBef>
                <a:spcPts val="0"/>
              </a:spcBef>
              <a:buClr>
                <a:schemeClr val="lt1"/>
              </a:buClr>
              <a:buSzPct val="100000"/>
              <a:buFont typeface="Arial" pitchFamily="34" charset="0"/>
              <a:buChar char="•"/>
            </a:pPr>
            <a:r>
              <a:rPr lang="en" sz="2400" dirty="0">
                <a:solidFill>
                  <a:schemeClr val="lt1"/>
                </a:solidFill>
              </a:rPr>
              <a:t>ReFrame </a:t>
            </a:r>
          </a:p>
          <a:p>
            <a:pPr marL="914400" indent="-342900">
              <a:buClr>
                <a:schemeClr val="lt1"/>
              </a:buClr>
              <a:buFont typeface="Arial" pitchFamily="34" charset="0"/>
              <a:buChar char="•"/>
            </a:pPr>
            <a:r>
              <a:rPr lang="en" sz="2200" dirty="0">
                <a:solidFill>
                  <a:schemeClr val="lt1"/>
                </a:solidFill>
              </a:rPr>
              <a:t>Strengths approach to </a:t>
            </a:r>
            <a:r>
              <a:rPr lang="en" sz="2200" dirty="0" smtClean="0">
                <a:solidFill>
                  <a:schemeClr val="lt1"/>
                </a:solidFill>
              </a:rPr>
              <a:t>research</a:t>
            </a:r>
          </a:p>
          <a:p>
            <a:pPr marL="914400" indent="-342900">
              <a:buClr>
                <a:schemeClr val="lt1"/>
              </a:buClr>
              <a:buFont typeface="Arial" pitchFamily="34" charset="0"/>
              <a:buChar char="•"/>
            </a:pPr>
            <a:r>
              <a:rPr lang="en" sz="2200" dirty="0" smtClean="0">
                <a:solidFill>
                  <a:schemeClr val="lt1"/>
                </a:solidFill>
              </a:rPr>
              <a:t>Connecting </a:t>
            </a:r>
            <a:r>
              <a:rPr lang="en" sz="2200" dirty="0">
                <a:solidFill>
                  <a:schemeClr val="lt1"/>
                </a:solidFill>
              </a:rPr>
              <a:t>spaces and learning</a:t>
            </a:r>
          </a:p>
          <a:p>
            <a:pPr marL="914400" indent="-342900">
              <a:buClr>
                <a:schemeClr val="lt1"/>
              </a:buClr>
              <a:buFont typeface="Arial" pitchFamily="34" charset="0"/>
              <a:buChar char="•"/>
            </a:pPr>
            <a:r>
              <a:rPr lang="en" sz="2200" dirty="0">
                <a:solidFill>
                  <a:schemeClr val="lt1"/>
                </a:solidFill>
              </a:rPr>
              <a:t>Workshop on productivity (and metacognition)</a:t>
            </a:r>
          </a:p>
        </p:txBody>
      </p:sp>
    </p:spTree>
  </p:cSld>
  <p:clrMapOvr>
    <a:masterClrMapping/>
  </p:clrMapOvr>
  <p:transition spd="slow">
    <p:cu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Shape 460"/>
          <p:cNvSpPr txBox="1">
            <a:spLocks noGrp="1"/>
          </p:cNvSpPr>
          <p:nvPr>
            <p:ph type="ctrTitle"/>
          </p:nvPr>
        </p:nvSpPr>
        <p:spPr>
          <a:xfrm>
            <a:off x="311708" y="1347325"/>
            <a:ext cx="8520600" cy="2052600"/>
          </a:xfrm>
          <a:prstGeom prst="rect">
            <a:avLst/>
          </a:prstGeom>
        </p:spPr>
        <p:txBody>
          <a:bodyPr lIns="91425" tIns="91425" rIns="91425" bIns="91425" anchor="b" anchorCtr="0">
            <a:noAutofit/>
          </a:bodyPr>
          <a:lstStyle/>
          <a:p>
            <a:pPr lvl="0">
              <a:spcBef>
                <a:spcPts val="0"/>
              </a:spcBef>
              <a:buNone/>
            </a:pPr>
            <a:r>
              <a:rPr lang="en">
                <a:solidFill>
                  <a:srgbClr val="FFFFFF"/>
                </a:solidFill>
              </a:rPr>
              <a:t>Brainstorm ways to apply metacognition/student engagement to your work</a:t>
            </a:r>
          </a:p>
        </p:txBody>
      </p:sp>
    </p:spTree>
  </p:cSld>
  <p:clrMapOvr>
    <a:masterClrMapping/>
  </p:clrMapOvr>
  <p:transition spd="slow">
    <p:cu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Shape 465"/>
          <p:cNvSpPr txBox="1">
            <a:spLocks noGrp="1"/>
          </p:cNvSpPr>
          <p:nvPr>
            <p:ph type="ctrTitle"/>
          </p:nvPr>
        </p:nvSpPr>
        <p:spPr>
          <a:xfrm>
            <a:off x="311708" y="1700575"/>
            <a:ext cx="8520600" cy="2052600"/>
          </a:xfrm>
          <a:prstGeom prst="rect">
            <a:avLst/>
          </a:prstGeom>
        </p:spPr>
        <p:txBody>
          <a:bodyPr lIns="91425" tIns="91425" rIns="91425" bIns="91425" anchor="b" anchorCtr="0">
            <a:noAutofit/>
          </a:bodyPr>
          <a:lstStyle/>
          <a:p>
            <a:pPr lvl="0">
              <a:spcBef>
                <a:spcPts val="0"/>
              </a:spcBef>
              <a:buNone/>
            </a:pPr>
            <a:r>
              <a:rPr lang="en">
                <a:solidFill>
                  <a:srgbClr val="FFFFFF"/>
                </a:solidFill>
              </a:rPr>
              <a:t>How can you rethink/reframe/give new context to existing services/tools?</a:t>
            </a:r>
          </a:p>
        </p:txBody>
      </p:sp>
    </p:spTree>
  </p:cSld>
  <p:clrMapOvr>
    <a:masterClrMapping/>
  </p:clrMapOvr>
  <p:transition spd="slow">
    <p:cu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Shape 470"/>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spcBef>
                <a:spcPts val="0"/>
              </a:spcBef>
              <a:buNone/>
            </a:pPr>
            <a:r>
              <a:rPr lang="en">
                <a:solidFill>
                  <a:srgbClr val="FFFFFF"/>
                </a:solidFill>
              </a:rPr>
              <a:t>Questions?</a:t>
            </a:r>
          </a:p>
        </p:txBody>
      </p:sp>
      <p:sp>
        <p:nvSpPr>
          <p:cNvPr id="471" name="Shape 471"/>
          <p:cNvSpPr txBox="1">
            <a:spLocks noGrp="1"/>
          </p:cNvSpPr>
          <p:nvPr>
            <p:ph type="subTitle" idx="1"/>
          </p:nvPr>
        </p:nvSpPr>
        <p:spPr>
          <a:xfrm>
            <a:off x="311700" y="2834125"/>
            <a:ext cx="8520600" cy="792600"/>
          </a:xfrm>
          <a:prstGeom prst="rect">
            <a:avLst/>
          </a:prstGeom>
        </p:spPr>
        <p:txBody>
          <a:bodyPr lIns="91425" tIns="91425" rIns="91425" bIns="91425" anchor="t" anchorCtr="0">
            <a:noAutofit/>
          </a:bodyPr>
          <a:lstStyle/>
          <a:p>
            <a:pPr lvl="0">
              <a:spcBef>
                <a:spcPts val="0"/>
              </a:spcBef>
              <a:buNone/>
            </a:pPr>
            <a:r>
              <a:rPr lang="en">
                <a:solidFill>
                  <a:srgbClr val="FFFFFF"/>
                </a:solidFill>
              </a:rPr>
              <a:t>Amy Riegelman | aspringe@umn.edu  </a:t>
            </a:r>
          </a:p>
          <a:p>
            <a:pPr lvl="0">
              <a:spcBef>
                <a:spcPts val="0"/>
              </a:spcBef>
              <a:buNone/>
            </a:pPr>
            <a:r>
              <a:rPr lang="en">
                <a:solidFill>
                  <a:srgbClr val="FFFFFF"/>
                </a:solidFill>
              </a:rPr>
              <a:t>Kate Peterson | katep@umn.edu</a:t>
            </a:r>
          </a:p>
          <a:p>
            <a:pPr lvl="0">
              <a:spcBef>
                <a:spcPts val="0"/>
              </a:spcBef>
              <a:buNone/>
            </a:pPr>
            <a:r>
              <a:rPr lang="en">
                <a:solidFill>
                  <a:srgbClr val="FFFFFF"/>
                </a:solidFill>
              </a:rPr>
              <a:t>z.umn.edu/rethink</a:t>
            </a:r>
          </a:p>
        </p:txBody>
      </p:sp>
    </p:spTree>
  </p:cSld>
  <p:clrMapOvr>
    <a:masterClrMapping/>
  </p:clrMapOvr>
  <p:transition spd="slow">
    <p:cu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Shape 476"/>
          <p:cNvSpPr txBox="1">
            <a:spLocks noGrp="1"/>
          </p:cNvSpPr>
          <p:nvPr>
            <p:ph type="title"/>
          </p:nvPr>
        </p:nvSpPr>
        <p:spPr>
          <a:xfrm>
            <a:off x="311700" y="210925"/>
            <a:ext cx="8520600" cy="572700"/>
          </a:xfrm>
          <a:prstGeom prst="rect">
            <a:avLst/>
          </a:prstGeom>
        </p:spPr>
        <p:txBody>
          <a:bodyPr lIns="91425" tIns="91425" rIns="91425" bIns="91425" anchor="t" anchorCtr="0">
            <a:noAutofit/>
          </a:bodyPr>
          <a:lstStyle/>
          <a:p>
            <a:pPr lvl="0">
              <a:spcBef>
                <a:spcPts val="0"/>
              </a:spcBef>
              <a:buNone/>
            </a:pPr>
            <a:r>
              <a:rPr lang="en">
                <a:solidFill>
                  <a:srgbClr val="FFFFFF"/>
                </a:solidFill>
              </a:rPr>
              <a:t>References &amp; Resources </a:t>
            </a:r>
          </a:p>
        </p:txBody>
      </p:sp>
      <p:sp>
        <p:nvSpPr>
          <p:cNvPr id="477" name="Shape 477"/>
          <p:cNvSpPr txBox="1">
            <a:spLocks noGrp="1"/>
          </p:cNvSpPr>
          <p:nvPr>
            <p:ph type="body" idx="1"/>
          </p:nvPr>
        </p:nvSpPr>
        <p:spPr>
          <a:xfrm>
            <a:off x="386325" y="744475"/>
            <a:ext cx="8445900" cy="3416400"/>
          </a:xfrm>
          <a:prstGeom prst="rect">
            <a:avLst/>
          </a:prstGeom>
        </p:spPr>
        <p:txBody>
          <a:bodyPr lIns="91425" tIns="91425" rIns="91425" bIns="91425" anchor="t" anchorCtr="0">
            <a:noAutofit/>
          </a:bodyPr>
          <a:lstStyle/>
          <a:p>
            <a:pPr lvl="0" rtl="0">
              <a:lnSpc>
                <a:spcPct val="100000"/>
              </a:lnSpc>
              <a:spcBef>
                <a:spcPts val="0"/>
              </a:spcBef>
              <a:buNone/>
            </a:pPr>
            <a:r>
              <a:rPr lang="en" sz="1100">
                <a:solidFill>
                  <a:srgbClr val="FFFFFF"/>
                </a:solidFill>
              </a:rPr>
              <a:t>Astin, A. W. (1984). Student involvement: A developmental theory for higher education. </a:t>
            </a:r>
            <a:r>
              <a:rPr lang="en" sz="1100" i="1">
                <a:solidFill>
                  <a:srgbClr val="FFFFFF"/>
                </a:solidFill>
              </a:rPr>
              <a:t>Journal of College Student Personnel</a:t>
            </a:r>
            <a:r>
              <a:rPr lang="en" sz="1100">
                <a:solidFill>
                  <a:srgbClr val="FFFFFF"/>
                </a:solidFill>
              </a:rPr>
              <a:t>, 25(4), 297-308.</a:t>
            </a:r>
          </a:p>
          <a:p>
            <a:pPr lvl="0" rtl="0">
              <a:lnSpc>
                <a:spcPct val="100000"/>
              </a:lnSpc>
              <a:spcBef>
                <a:spcPts val="0"/>
              </a:spcBef>
              <a:buClr>
                <a:schemeClr val="dk1"/>
              </a:buClr>
              <a:buSzPct val="100000"/>
              <a:buFont typeface="Arial"/>
              <a:buNone/>
            </a:pPr>
            <a:r>
              <a:rPr lang="en" sz="1100">
                <a:solidFill>
                  <a:srgbClr val="FFFFFF"/>
                </a:solidFill>
              </a:rPr>
              <a:t>Chick, N. (n.d.) Metacognition. </a:t>
            </a:r>
            <a:r>
              <a:rPr lang="en" sz="1100" i="1">
                <a:solidFill>
                  <a:srgbClr val="FFFFFF"/>
                </a:solidFill>
              </a:rPr>
              <a:t>Center for Teaching Guides</a:t>
            </a:r>
            <a:r>
              <a:rPr lang="en" sz="1100">
                <a:solidFill>
                  <a:srgbClr val="FFFFFF"/>
                </a:solidFill>
              </a:rPr>
              <a:t>. Retrieved from cft.vanderbilt.edu/guides-sub-pages/metacognition/</a:t>
            </a:r>
          </a:p>
          <a:p>
            <a:pPr lvl="0" rtl="0">
              <a:lnSpc>
                <a:spcPct val="100000"/>
              </a:lnSpc>
              <a:spcBef>
                <a:spcPts val="0"/>
              </a:spcBef>
              <a:buClr>
                <a:schemeClr val="dk1"/>
              </a:buClr>
              <a:buSzPct val="100000"/>
              <a:buFont typeface="Arial"/>
              <a:buNone/>
            </a:pPr>
            <a:r>
              <a:rPr lang="en" sz="1100">
                <a:solidFill>
                  <a:srgbClr val="FFFFFF"/>
                </a:solidFill>
              </a:rPr>
              <a:t>Fact sheet: Metacognitive processes. (2012, February) </a:t>
            </a:r>
            <a:r>
              <a:rPr lang="en" sz="1100" i="1">
                <a:solidFill>
                  <a:srgbClr val="FFFFFF"/>
                </a:solidFill>
              </a:rPr>
              <a:t>Just Write! Guide</a:t>
            </a:r>
            <a:r>
              <a:rPr lang="en" sz="1100">
                <a:solidFill>
                  <a:srgbClr val="FFFFFF"/>
                </a:solidFill>
              </a:rPr>
              <a:t>. TEAL: Teaching Excellence in Adult Literacy. Retrieved from</a:t>
            </a:r>
            <a:r>
              <a:rPr lang="en" sz="1100" u="sng">
                <a:solidFill>
                  <a:srgbClr val="FFFFFF"/>
                </a:solidFill>
                <a:hlinkClick r:id="rId3"/>
              </a:rPr>
              <a:t> https://teal.ed.gov/tealguide/metacognitive</a:t>
            </a:r>
          </a:p>
          <a:p>
            <a:pPr lvl="0" rtl="0">
              <a:lnSpc>
                <a:spcPct val="100000"/>
              </a:lnSpc>
              <a:spcBef>
                <a:spcPts val="0"/>
              </a:spcBef>
              <a:buClr>
                <a:schemeClr val="dk1"/>
              </a:buClr>
              <a:buSzPct val="100000"/>
              <a:buFont typeface="Arial"/>
              <a:buNone/>
            </a:pPr>
            <a:r>
              <a:rPr lang="en" sz="1100">
                <a:solidFill>
                  <a:srgbClr val="FFFFFF"/>
                </a:solidFill>
              </a:rPr>
              <a:t>Framework for Information Literacy (</a:t>
            </a:r>
            <a:r>
              <a:rPr lang="en" sz="1100" u="sng">
                <a:solidFill>
                  <a:srgbClr val="FFFFFF"/>
                </a:solidFill>
                <a:hlinkClick r:id="rId4"/>
              </a:rPr>
              <a:t>http://www.ala.org/acrl/standards/ilframework</a:t>
            </a:r>
            <a:r>
              <a:rPr lang="en" sz="1100">
                <a:solidFill>
                  <a:srgbClr val="FFFFFF"/>
                </a:solidFill>
              </a:rPr>
              <a:t>)</a:t>
            </a:r>
          </a:p>
          <a:p>
            <a:pPr lvl="0" rtl="0">
              <a:lnSpc>
                <a:spcPct val="100000"/>
              </a:lnSpc>
              <a:spcBef>
                <a:spcPts val="0"/>
              </a:spcBef>
              <a:buClr>
                <a:schemeClr val="dk1"/>
              </a:buClr>
              <a:buSzPct val="100000"/>
              <a:buFont typeface="Arial"/>
              <a:buNone/>
            </a:pPr>
            <a:r>
              <a:rPr lang="en" sz="1100">
                <a:solidFill>
                  <a:srgbClr val="FFFFFF"/>
                </a:solidFill>
              </a:rPr>
              <a:t>Integrated Planning and Advising Services (https://library.educause.edu/resources/2013/8/integrated-planning-and-advising-services-ipas-research</a:t>
            </a:r>
          </a:p>
          <a:p>
            <a:pPr lvl="0" rtl="0">
              <a:lnSpc>
                <a:spcPct val="100000"/>
              </a:lnSpc>
              <a:spcBef>
                <a:spcPts val="0"/>
              </a:spcBef>
              <a:buNone/>
            </a:pPr>
            <a:r>
              <a:rPr lang="en" sz="1100">
                <a:solidFill>
                  <a:srgbClr val="FFFFFF"/>
                </a:solidFill>
              </a:rPr>
              <a:t>Kuh, G. D. (2005). Student Engagement in the First Year of College. In Challenging and Supporting the First-Year Student: A Handbook for Improving the First Year of College, edited by M. L. Upcraft, J. N. Gardner, and B. O. Barefoot, 86-107. San Francisco: Jossey-Bass. </a:t>
            </a:r>
          </a:p>
          <a:p>
            <a:pPr lvl="0" rtl="0">
              <a:lnSpc>
                <a:spcPct val="100000"/>
              </a:lnSpc>
              <a:spcBef>
                <a:spcPts val="0"/>
              </a:spcBef>
              <a:buNone/>
            </a:pPr>
            <a:r>
              <a:rPr lang="en" sz="1100">
                <a:solidFill>
                  <a:srgbClr val="FFFFFF"/>
                </a:solidFill>
              </a:rPr>
              <a:t>Kuh, G. D., &amp; Gonyea, R. M. (2003). The role of the academic library in promoting student engagement in learning. </a:t>
            </a:r>
            <a:r>
              <a:rPr lang="en" sz="1100" i="1">
                <a:solidFill>
                  <a:srgbClr val="FFFFFF"/>
                </a:solidFill>
              </a:rPr>
              <a:t>College &amp; Research Libraries</a:t>
            </a:r>
            <a:r>
              <a:rPr lang="en" sz="1100">
                <a:solidFill>
                  <a:srgbClr val="FFFFFF"/>
                </a:solidFill>
              </a:rPr>
              <a:t>, 64(4), 256-282.</a:t>
            </a:r>
          </a:p>
          <a:p>
            <a:pPr lvl="0" rtl="0">
              <a:lnSpc>
                <a:spcPct val="100000"/>
              </a:lnSpc>
              <a:spcBef>
                <a:spcPts val="0"/>
              </a:spcBef>
              <a:buClr>
                <a:schemeClr val="dk1"/>
              </a:buClr>
              <a:buSzPct val="100000"/>
              <a:buFont typeface="Arial"/>
              <a:buNone/>
            </a:pPr>
            <a:endParaRPr sz="1100">
              <a:solidFill>
                <a:srgbClr val="FFFFFF"/>
              </a:solidFill>
            </a:endParaRPr>
          </a:p>
          <a:p>
            <a:pPr lvl="0">
              <a:lnSpc>
                <a:spcPct val="100000"/>
              </a:lnSpc>
              <a:spcBef>
                <a:spcPts val="0"/>
              </a:spcBef>
              <a:buNone/>
            </a:pPr>
            <a:endParaRPr sz="1100">
              <a:solidFill>
                <a:srgbClr val="FFFFFF"/>
              </a:solidFill>
            </a:endParaRPr>
          </a:p>
        </p:txBody>
      </p:sp>
    </p:spTree>
  </p:cSld>
  <p:clrMapOvr>
    <a:masterClrMapping/>
  </p:clrMapOvr>
  <p:transition spd="slow">
    <p:cu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Shape 48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solidFill>
                  <a:srgbClr val="FFFFFF"/>
                </a:solidFill>
              </a:rPr>
              <a:t>References &amp; Resources (cont.)</a:t>
            </a:r>
          </a:p>
        </p:txBody>
      </p:sp>
      <p:sp>
        <p:nvSpPr>
          <p:cNvPr id="483" name="Shape 483"/>
          <p:cNvSpPr txBox="1">
            <a:spLocks noGrp="1"/>
          </p:cNvSpPr>
          <p:nvPr>
            <p:ph type="body" idx="1"/>
          </p:nvPr>
        </p:nvSpPr>
        <p:spPr>
          <a:xfrm>
            <a:off x="311700" y="1152475"/>
            <a:ext cx="8633400" cy="3416400"/>
          </a:xfrm>
          <a:prstGeom prst="rect">
            <a:avLst/>
          </a:prstGeom>
        </p:spPr>
        <p:txBody>
          <a:bodyPr lIns="91425" tIns="91425" rIns="91425" bIns="91425" anchor="t" anchorCtr="0">
            <a:noAutofit/>
          </a:bodyPr>
          <a:lstStyle/>
          <a:p>
            <a:pPr lvl="0">
              <a:lnSpc>
                <a:spcPct val="100000"/>
              </a:lnSpc>
              <a:spcBef>
                <a:spcPts val="0"/>
              </a:spcBef>
              <a:buClr>
                <a:schemeClr val="dk1"/>
              </a:buClr>
              <a:buSzPct val="100000"/>
              <a:buFont typeface="Arial"/>
              <a:buNone/>
            </a:pPr>
            <a:r>
              <a:rPr lang="en" sz="1100">
                <a:solidFill>
                  <a:srgbClr val="FFFFFF"/>
                </a:solidFill>
              </a:rPr>
              <a:t>Schoenfeld, A. H. (1987). What’s All the Fuss About Metacognitlon. </a:t>
            </a:r>
            <a:r>
              <a:rPr lang="en" sz="1100" i="1">
                <a:solidFill>
                  <a:srgbClr val="FFFFFF"/>
                </a:solidFill>
              </a:rPr>
              <a:t>Cognitive Science and Mathematics Education</a:t>
            </a:r>
            <a:r>
              <a:rPr lang="en" sz="1100">
                <a:solidFill>
                  <a:srgbClr val="FFFFFF"/>
                </a:solidFill>
              </a:rPr>
              <a:t>, 189.</a:t>
            </a:r>
          </a:p>
          <a:p>
            <a:pPr lvl="0">
              <a:lnSpc>
                <a:spcPct val="100000"/>
              </a:lnSpc>
              <a:spcBef>
                <a:spcPts val="0"/>
              </a:spcBef>
              <a:buClr>
                <a:schemeClr val="dk1"/>
              </a:buClr>
              <a:buSzPct val="100000"/>
              <a:buFont typeface="Arial"/>
              <a:buNone/>
            </a:pPr>
            <a:r>
              <a:rPr lang="en" sz="1100">
                <a:solidFill>
                  <a:srgbClr val="FFFFFF"/>
                </a:solidFill>
              </a:rPr>
              <a:t>Soria, K. M., &amp; Stubblefield, R. (2015). Building a Strengths-Based Campus to Support Student Retention. </a:t>
            </a:r>
            <a:r>
              <a:rPr lang="en" sz="1100" i="1">
                <a:solidFill>
                  <a:srgbClr val="FFFFFF"/>
                </a:solidFill>
              </a:rPr>
              <a:t>Journal of College Student Development</a:t>
            </a:r>
            <a:r>
              <a:rPr lang="en" sz="1100">
                <a:solidFill>
                  <a:srgbClr val="FFFFFF"/>
                </a:solidFill>
              </a:rPr>
              <a:t>, 56(6), 626-631.</a:t>
            </a:r>
          </a:p>
          <a:p>
            <a:pPr lvl="0">
              <a:lnSpc>
                <a:spcPct val="100000"/>
              </a:lnSpc>
              <a:spcBef>
                <a:spcPts val="0"/>
              </a:spcBef>
              <a:buClr>
                <a:schemeClr val="dk1"/>
              </a:buClr>
              <a:buSzPct val="100000"/>
              <a:buFont typeface="Arial"/>
              <a:buNone/>
            </a:pPr>
            <a:r>
              <a:rPr lang="en" sz="1100">
                <a:solidFill>
                  <a:srgbClr val="FFFFFF"/>
                </a:solidFill>
              </a:rPr>
              <a:t>Soria, Krista M., &amp; Stubblefield, Robin. (2015). Knowing Me, Knowing You: Building Strengths Awareness, Belonging, and Persistence in Higher Education. </a:t>
            </a:r>
            <a:r>
              <a:rPr lang="en" sz="1100" i="1">
                <a:solidFill>
                  <a:srgbClr val="FFFFFF"/>
                </a:solidFill>
              </a:rPr>
              <a:t>Journal of College Student Retention: Research, Theory &amp; Practice</a:t>
            </a:r>
            <a:r>
              <a:rPr lang="en" sz="1100">
                <a:solidFill>
                  <a:srgbClr val="FFFFFF"/>
                </a:solidFill>
              </a:rPr>
              <a:t>, 17(3), 351-372.</a:t>
            </a:r>
          </a:p>
          <a:p>
            <a:pPr lvl="0">
              <a:lnSpc>
                <a:spcPct val="100000"/>
              </a:lnSpc>
              <a:spcBef>
                <a:spcPts val="0"/>
              </a:spcBef>
              <a:buClr>
                <a:schemeClr val="dk1"/>
              </a:buClr>
              <a:buSzPct val="100000"/>
              <a:buFont typeface="Arial"/>
              <a:buNone/>
            </a:pPr>
            <a:r>
              <a:rPr lang="en" sz="1100">
                <a:solidFill>
                  <a:srgbClr val="FFFFFF"/>
                </a:solidFill>
              </a:rPr>
              <a:t>Tanner, K. D. (2012). Promoting student metacognition. </a:t>
            </a:r>
            <a:r>
              <a:rPr lang="en" sz="1100" i="1">
                <a:solidFill>
                  <a:srgbClr val="FFFFFF"/>
                </a:solidFill>
              </a:rPr>
              <a:t>CBE-Life Sciences Education</a:t>
            </a:r>
            <a:r>
              <a:rPr lang="en" sz="1100">
                <a:solidFill>
                  <a:srgbClr val="FFFFFF"/>
                </a:solidFill>
              </a:rPr>
              <a:t>, 11(2), 113-120.</a:t>
            </a:r>
          </a:p>
          <a:p>
            <a:pPr lvl="0">
              <a:lnSpc>
                <a:spcPct val="100000"/>
              </a:lnSpc>
              <a:spcBef>
                <a:spcPts val="0"/>
              </a:spcBef>
              <a:buClr>
                <a:schemeClr val="dk1"/>
              </a:buClr>
              <a:buSzPct val="100000"/>
              <a:buFont typeface="Arial"/>
              <a:buNone/>
            </a:pPr>
            <a:r>
              <a:rPr lang="en" sz="1100">
                <a:solidFill>
                  <a:srgbClr val="FFFFFF"/>
                </a:solidFill>
              </a:rPr>
              <a:t>Tinto, V. (1997). Classrooms as communities: Exploring the educational character of student persistence. </a:t>
            </a:r>
            <a:r>
              <a:rPr lang="en" sz="1100" i="1">
                <a:solidFill>
                  <a:srgbClr val="FFFFFF"/>
                </a:solidFill>
              </a:rPr>
              <a:t>Journal of Higher Education</a:t>
            </a:r>
            <a:r>
              <a:rPr lang="en" sz="1100">
                <a:solidFill>
                  <a:srgbClr val="FFFFFF"/>
                </a:solidFill>
              </a:rPr>
              <a:t>, 599-623.</a:t>
            </a:r>
          </a:p>
          <a:p>
            <a:pPr lvl="0">
              <a:lnSpc>
                <a:spcPct val="100000"/>
              </a:lnSpc>
              <a:spcBef>
                <a:spcPts val="0"/>
              </a:spcBef>
              <a:buClr>
                <a:schemeClr val="dk1"/>
              </a:buClr>
              <a:buSzPct val="100000"/>
              <a:buFont typeface="Arial"/>
              <a:buNone/>
            </a:pPr>
            <a:r>
              <a:rPr lang="en" sz="1100">
                <a:solidFill>
                  <a:srgbClr val="FFFFFF"/>
                </a:solidFill>
              </a:rPr>
              <a:t>Weimer, M.  (2012, November 19). Deep learning vs. surface learning: Getting students to understand the difference. Retrieved from the </a:t>
            </a:r>
            <a:r>
              <a:rPr lang="en" sz="1100" i="1">
                <a:solidFill>
                  <a:srgbClr val="FFFFFF"/>
                </a:solidFill>
              </a:rPr>
              <a:t>Teaching Professor Blog </a:t>
            </a:r>
            <a:r>
              <a:rPr lang="en" sz="1100">
                <a:solidFill>
                  <a:srgbClr val="FFFFFF"/>
                </a:solidFill>
              </a:rPr>
              <a:t>from </a:t>
            </a:r>
            <a:r>
              <a:rPr lang="en" sz="1100" u="sng">
                <a:solidFill>
                  <a:srgbClr val="FFFFFF"/>
                </a:solidFill>
                <a:hlinkClick r:id="rId3"/>
              </a:rPr>
              <a:t>facultyfocus.com/articles/teaching-professor-blog/deep-learning-vs-surface-learning-getting-students-to-understand-the-difference/</a:t>
            </a:r>
            <a:r>
              <a:rPr lang="en" sz="1100">
                <a:solidFill>
                  <a:srgbClr val="FFFFFF"/>
                </a:solidFill>
              </a:rPr>
              <a:t>.</a:t>
            </a:r>
          </a:p>
          <a:p>
            <a:pPr lvl="0">
              <a:lnSpc>
                <a:spcPct val="100000"/>
              </a:lnSpc>
              <a:spcBef>
                <a:spcPts val="0"/>
              </a:spcBef>
              <a:buClr>
                <a:schemeClr val="dk1"/>
              </a:buClr>
              <a:buSzPct val="100000"/>
              <a:buFont typeface="Arial"/>
              <a:buNone/>
            </a:pPr>
            <a:endParaRPr sz="1100">
              <a:solidFill>
                <a:srgbClr val="FFFFFF"/>
              </a:solidFill>
            </a:endParaRPr>
          </a:p>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spcBef>
                <a:spcPts val="0"/>
              </a:spcBef>
              <a:buNone/>
            </a:pPr>
            <a:r>
              <a:rPr lang="en">
                <a:solidFill>
                  <a:srgbClr val="FFFFFF"/>
                </a:solidFill>
              </a:rPr>
              <a:t>Our own assumptions</a:t>
            </a:r>
          </a:p>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solidFill>
                  <a:schemeClr val="lt1"/>
                </a:solidFill>
              </a:rPr>
              <a:t>Assumptions</a:t>
            </a:r>
          </a:p>
        </p:txBody>
      </p:sp>
      <p:sp>
        <p:nvSpPr>
          <p:cNvPr id="115" name="Shape 11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Clr>
                <a:schemeClr val="dk1"/>
              </a:buClr>
              <a:buSzPct val="61111"/>
              <a:buFont typeface="Arial"/>
              <a:buNone/>
            </a:pPr>
            <a:r>
              <a:rPr lang="en" b="1" dirty="0">
                <a:solidFill>
                  <a:schemeClr val="lt1"/>
                </a:solidFill>
              </a:rPr>
              <a:t>Research process: </a:t>
            </a:r>
            <a:r>
              <a:rPr lang="en" dirty="0">
                <a:solidFill>
                  <a:schemeClr val="lt1"/>
                </a:solidFill>
              </a:rPr>
              <a:t>Students know about workflow. Students know they need to plan out the steps of research/project.</a:t>
            </a:r>
          </a:p>
          <a:p>
            <a:pPr lvl="0">
              <a:spcBef>
                <a:spcPts val="0"/>
              </a:spcBef>
              <a:buNone/>
            </a:pPr>
            <a:r>
              <a:rPr lang="en" b="1" dirty="0">
                <a:solidFill>
                  <a:schemeClr val="lt1"/>
                </a:solidFill>
              </a:rPr>
              <a:t>Space: </a:t>
            </a:r>
            <a:r>
              <a:rPr lang="en" dirty="0">
                <a:solidFill>
                  <a:schemeClr val="lt1"/>
                </a:solidFill>
              </a:rPr>
              <a:t>Students know why we have </a:t>
            </a:r>
            <a:r>
              <a:rPr lang="en" dirty="0" smtClean="0">
                <a:solidFill>
                  <a:schemeClr val="lt1"/>
                </a:solidFill>
              </a:rPr>
              <a:t>(and are </a:t>
            </a:r>
            <a:r>
              <a:rPr lang="en" dirty="0">
                <a:solidFill>
                  <a:schemeClr val="lt1"/>
                </a:solidFill>
              </a:rPr>
              <a:t>making more) spaces for them to study (collaborate). </a:t>
            </a:r>
          </a:p>
          <a:p>
            <a:pPr lvl="0">
              <a:spcBef>
                <a:spcPts val="0"/>
              </a:spcBef>
              <a:buNone/>
            </a:pPr>
            <a:r>
              <a:rPr lang="en" b="1" dirty="0">
                <a:solidFill>
                  <a:schemeClr val="lt1"/>
                </a:solidFill>
              </a:rPr>
              <a:t>Services</a:t>
            </a:r>
            <a:r>
              <a:rPr lang="en" dirty="0">
                <a:solidFill>
                  <a:schemeClr val="lt1"/>
                </a:solidFill>
              </a:rPr>
              <a:t>: Students know how libraries/librarians can help.</a:t>
            </a:r>
          </a:p>
          <a:p>
            <a:pPr lvl="0">
              <a:spcBef>
                <a:spcPts val="0"/>
              </a:spcBef>
              <a:buNone/>
            </a:pPr>
            <a:r>
              <a:rPr lang="en" dirty="0">
                <a:solidFill>
                  <a:schemeClr val="lt1"/>
                </a:solidFill>
              </a:rPr>
              <a:t>Instruction: (When we teach about a specific tool or assignment) Students are able to transfer those skills to their other assignments, future work, etc. </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ctrTitle"/>
          </p:nvPr>
        </p:nvSpPr>
        <p:spPr>
          <a:xfrm>
            <a:off x="209725" y="1904425"/>
            <a:ext cx="8520600" cy="1804200"/>
          </a:xfrm>
          <a:prstGeom prst="rect">
            <a:avLst/>
          </a:prstGeom>
        </p:spPr>
        <p:txBody>
          <a:bodyPr lIns="91425" tIns="91425" rIns="91425" bIns="91425" anchor="b" anchorCtr="0">
            <a:noAutofit/>
          </a:bodyPr>
          <a:lstStyle/>
          <a:p>
            <a:pPr lvl="0" algn="l">
              <a:spcBef>
                <a:spcPts val="0"/>
              </a:spcBef>
              <a:buNone/>
            </a:pPr>
            <a:r>
              <a:rPr lang="en" sz="2400">
                <a:solidFill>
                  <a:srgbClr val="FFFFFF"/>
                </a:solidFill>
              </a:rPr>
              <a:t>Learning Activity: </a:t>
            </a:r>
          </a:p>
          <a:p>
            <a:pPr lvl="0">
              <a:spcBef>
                <a:spcPts val="0"/>
              </a:spcBef>
              <a:buNone/>
            </a:pPr>
            <a:endParaRPr sz="2400">
              <a:solidFill>
                <a:srgbClr val="FFFFFF"/>
              </a:solidFill>
            </a:endParaRPr>
          </a:p>
          <a:p>
            <a:pPr lvl="0" algn="l" rtl="0">
              <a:spcBef>
                <a:spcPts val="0"/>
              </a:spcBef>
              <a:buNone/>
            </a:pPr>
            <a:r>
              <a:rPr lang="en" sz="2400">
                <a:solidFill>
                  <a:srgbClr val="FFFFFF"/>
                </a:solidFill>
              </a:rPr>
              <a:t>How much do students think about process and workflow? Plot out your assumptions on the handout. Although, there are other categories, let’s focus on these five. Try to refrain from worrying about order.  </a:t>
            </a:r>
          </a:p>
          <a:p>
            <a:pPr lvl="0" algn="l" rtl="0">
              <a:spcBef>
                <a:spcPts val="0"/>
              </a:spcBef>
              <a:buNone/>
            </a:pPr>
            <a:endParaRPr sz="2400">
              <a:solidFill>
                <a:srgbClr val="FFFFFF"/>
              </a:solidFill>
            </a:endParaRPr>
          </a:p>
          <a:p>
            <a:pPr lvl="0" algn="l">
              <a:spcBef>
                <a:spcPts val="0"/>
              </a:spcBef>
              <a:buNone/>
            </a:pPr>
            <a:endParaRPr sz="2400">
              <a:solidFill>
                <a:srgbClr val="FFFFFF"/>
              </a:solidFill>
            </a:endParaRPr>
          </a:p>
        </p:txBody>
      </p:sp>
      <p:sp>
        <p:nvSpPr>
          <p:cNvPr id="121" name="Shape 121"/>
          <p:cNvSpPr txBox="1"/>
          <p:nvPr/>
        </p:nvSpPr>
        <p:spPr>
          <a:xfrm>
            <a:off x="1010475" y="4472375"/>
            <a:ext cx="1535100" cy="395700"/>
          </a:xfrm>
          <a:prstGeom prst="rect">
            <a:avLst/>
          </a:prstGeom>
          <a:noFill/>
          <a:ln>
            <a:noFill/>
          </a:ln>
        </p:spPr>
        <p:txBody>
          <a:bodyPr lIns="91425" tIns="91425" rIns="91425" bIns="91425" anchor="t" anchorCtr="0">
            <a:noAutofit/>
          </a:bodyPr>
          <a:lstStyle/>
          <a:p>
            <a:pPr lvl="0">
              <a:spcBef>
                <a:spcPts val="0"/>
              </a:spcBef>
              <a:buNone/>
            </a:pPr>
            <a:r>
              <a:rPr lang="en" sz="2400">
                <a:solidFill>
                  <a:srgbClr val="FFE599"/>
                </a:solidFill>
              </a:rPr>
              <a:t>Reading</a:t>
            </a:r>
          </a:p>
        </p:txBody>
      </p:sp>
      <p:sp>
        <p:nvSpPr>
          <p:cNvPr id="122" name="Shape 122"/>
          <p:cNvSpPr txBox="1"/>
          <p:nvPr/>
        </p:nvSpPr>
        <p:spPr>
          <a:xfrm>
            <a:off x="2354875" y="3892650"/>
            <a:ext cx="1535100" cy="395700"/>
          </a:xfrm>
          <a:prstGeom prst="rect">
            <a:avLst/>
          </a:prstGeom>
          <a:noFill/>
          <a:ln>
            <a:noFill/>
          </a:ln>
        </p:spPr>
        <p:txBody>
          <a:bodyPr lIns="91425" tIns="91425" rIns="91425" bIns="91425" anchor="t" anchorCtr="0">
            <a:noAutofit/>
          </a:bodyPr>
          <a:lstStyle/>
          <a:p>
            <a:pPr lvl="0" rtl="0">
              <a:spcBef>
                <a:spcPts val="0"/>
              </a:spcBef>
              <a:buNone/>
            </a:pPr>
            <a:r>
              <a:rPr lang="en" sz="2400">
                <a:solidFill>
                  <a:srgbClr val="B6D7A8"/>
                </a:solidFill>
              </a:rPr>
              <a:t>Analyzing</a:t>
            </a:r>
          </a:p>
        </p:txBody>
      </p:sp>
      <p:sp>
        <p:nvSpPr>
          <p:cNvPr id="123" name="Shape 123"/>
          <p:cNvSpPr txBox="1"/>
          <p:nvPr/>
        </p:nvSpPr>
        <p:spPr>
          <a:xfrm>
            <a:off x="4295625" y="4472350"/>
            <a:ext cx="1535100" cy="395700"/>
          </a:xfrm>
          <a:prstGeom prst="rect">
            <a:avLst/>
          </a:prstGeom>
          <a:noFill/>
          <a:ln>
            <a:noFill/>
          </a:ln>
        </p:spPr>
        <p:txBody>
          <a:bodyPr lIns="91425" tIns="91425" rIns="91425" bIns="91425" anchor="t" anchorCtr="0">
            <a:noAutofit/>
          </a:bodyPr>
          <a:lstStyle/>
          <a:p>
            <a:pPr lvl="0" rtl="0">
              <a:spcBef>
                <a:spcPts val="0"/>
              </a:spcBef>
              <a:buNone/>
            </a:pPr>
            <a:r>
              <a:rPr lang="en" sz="2400">
                <a:solidFill>
                  <a:srgbClr val="F4CCCC"/>
                </a:solidFill>
              </a:rPr>
              <a:t>Planning</a:t>
            </a:r>
          </a:p>
        </p:txBody>
      </p:sp>
      <p:sp>
        <p:nvSpPr>
          <p:cNvPr id="124" name="Shape 124"/>
          <p:cNvSpPr txBox="1"/>
          <p:nvPr/>
        </p:nvSpPr>
        <p:spPr>
          <a:xfrm>
            <a:off x="5682475" y="3892637"/>
            <a:ext cx="1535100" cy="395700"/>
          </a:xfrm>
          <a:prstGeom prst="rect">
            <a:avLst/>
          </a:prstGeom>
          <a:noFill/>
          <a:ln>
            <a:noFill/>
          </a:ln>
        </p:spPr>
        <p:txBody>
          <a:bodyPr lIns="91425" tIns="91425" rIns="91425" bIns="91425" anchor="t" anchorCtr="0">
            <a:noAutofit/>
          </a:bodyPr>
          <a:lstStyle/>
          <a:p>
            <a:pPr lvl="0" rtl="0">
              <a:spcBef>
                <a:spcPts val="0"/>
              </a:spcBef>
              <a:buNone/>
            </a:pPr>
            <a:r>
              <a:rPr lang="en" sz="2400">
                <a:solidFill>
                  <a:srgbClr val="C9DAF8"/>
                </a:solidFill>
              </a:rPr>
              <a:t>Exploring</a:t>
            </a:r>
          </a:p>
        </p:txBody>
      </p:sp>
      <p:sp>
        <p:nvSpPr>
          <p:cNvPr id="125" name="Shape 125"/>
          <p:cNvSpPr txBox="1"/>
          <p:nvPr/>
        </p:nvSpPr>
        <p:spPr>
          <a:xfrm>
            <a:off x="6781075" y="4472375"/>
            <a:ext cx="1535100" cy="395700"/>
          </a:xfrm>
          <a:prstGeom prst="rect">
            <a:avLst/>
          </a:prstGeom>
          <a:noFill/>
          <a:ln>
            <a:noFill/>
          </a:ln>
        </p:spPr>
        <p:txBody>
          <a:bodyPr lIns="91425" tIns="91425" rIns="91425" bIns="91425" anchor="t" anchorCtr="0">
            <a:noAutofit/>
          </a:bodyPr>
          <a:lstStyle/>
          <a:p>
            <a:pPr lvl="0" rtl="0">
              <a:spcBef>
                <a:spcPts val="0"/>
              </a:spcBef>
              <a:buNone/>
            </a:pPr>
            <a:r>
              <a:rPr lang="en" sz="2400">
                <a:solidFill>
                  <a:srgbClr val="F9CB9C"/>
                </a:solidFill>
              </a:rPr>
              <a:t>Verifying</a:t>
            </a:r>
          </a:p>
        </p:txBody>
      </p:sp>
      <p:pic>
        <p:nvPicPr>
          <p:cNvPr id="126" name="Shape 126"/>
          <p:cNvPicPr preferRelativeResize="0"/>
          <p:nvPr/>
        </p:nvPicPr>
        <p:blipFill>
          <a:blip r:embed="rId3">
            <a:alphaModFix/>
          </a:blip>
          <a:stretch>
            <a:fillRect/>
          </a:stretch>
        </p:blipFill>
        <p:spPr>
          <a:xfrm>
            <a:off x="1010475" y="3188399"/>
            <a:ext cx="7357299" cy="1804199"/>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10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1270</TotalTime>
  <Words>1238</Words>
  <Application>Microsoft Office PowerPoint</Application>
  <PresentationFormat>On-screen Show (16:9)</PresentationFormat>
  <Paragraphs>144</Paragraphs>
  <Slides>64</Slides>
  <Notes>64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64</vt:i4>
      </vt:variant>
    </vt:vector>
  </HeadingPairs>
  <TitlesOfParts>
    <vt:vector size="68" baseType="lpstr">
      <vt:lpstr>Arial</vt:lpstr>
      <vt:lpstr>Open Sans</vt:lpstr>
      <vt:lpstr>simple-light-2</vt:lpstr>
      <vt:lpstr>simple-light</vt:lpstr>
      <vt:lpstr>ReThink: Connecting Libraries to Metacognition, Student Learning, and Student Success</vt:lpstr>
      <vt:lpstr>PowerPoint Presentation</vt:lpstr>
      <vt:lpstr>Who is in the room?</vt:lpstr>
      <vt:lpstr>PowerPoint Presentation</vt:lpstr>
      <vt:lpstr>Learning Outcomes</vt:lpstr>
      <vt:lpstr>Path</vt:lpstr>
      <vt:lpstr>Our own assumptions </vt:lpstr>
      <vt:lpstr>Assumptions</vt:lpstr>
      <vt:lpstr>Learning Activity:   How much do students think about process and workflow? Plot out your assumptions on the handout. Although, there are other categories, let’s focus on these five. Try to refrain from worrying about order.    </vt:lpstr>
      <vt:lpstr>PowerPoint Presentation</vt:lpstr>
      <vt:lpstr>PowerPoint Presentation</vt:lpstr>
      <vt:lpstr>MOOC:  Learning How to Learn </vt:lpstr>
      <vt:lpstr>Metacognition</vt:lpstr>
      <vt:lpstr>Metacognition</vt:lpstr>
      <vt:lpstr>Metacognition</vt:lpstr>
      <vt:lpstr>Metacognition</vt:lpstr>
      <vt:lpstr>As seen in the literature</vt:lpstr>
      <vt:lpstr>metacognitive skill development improves learning</vt:lpstr>
      <vt:lpstr>Metacognition  Threshold concepts</vt:lpstr>
      <vt:lpstr>"This Framework depends on these core ideas of metaliteracy, with special focus on metacognition, or critical self-reflection, as crucial to becoming more self-directed in that rapidly changing ecosystem."</vt:lpstr>
      <vt:lpstr>Dispositions</vt:lpstr>
      <vt:lpstr>(ReThink) Student Success</vt:lpstr>
      <vt:lpstr>Student Success - Background Theories </vt:lpstr>
      <vt:lpstr>Why do we need to care about Student Success (Value)?</vt:lpstr>
      <vt:lpstr>Retention tied to campus budgets by Legislature</vt:lpstr>
      <vt:lpstr>PowerPoint Presentation</vt:lpstr>
      <vt:lpstr>PowerPoint Presentation</vt:lpstr>
      <vt:lpstr>Academic Affairs</vt:lpstr>
      <vt:lpstr>Strengths at the U of MN  </vt:lpstr>
      <vt:lpstr>Strengths Approach to Research</vt:lpstr>
      <vt:lpstr>Strengths Approach to Research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Learning How to Learn with Library Tools for CLA 1001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Draw your favorite study space.</vt:lpstr>
      <vt:lpstr>PowerPoint Presentation</vt:lpstr>
      <vt:lpstr>PowerPoint Presentation</vt:lpstr>
      <vt:lpstr>PowerPoint Presentation</vt:lpstr>
      <vt:lpstr>An actual email from a student who attended  Be more Productive: Tools from U Libraries </vt:lpstr>
      <vt:lpstr>PowerPoint Presentation</vt:lpstr>
      <vt:lpstr>Next steps... </vt:lpstr>
      <vt:lpstr>APLUS at UMN</vt:lpstr>
      <vt:lpstr>PowerPoint Presentation</vt:lpstr>
      <vt:lpstr>PowerPoint Presentation</vt:lpstr>
      <vt:lpstr>Brainstorm ways to apply metacognition/student engagement to your work</vt:lpstr>
      <vt:lpstr>How can you rethink/reframe/give new context to existing services/tools?</vt:lpstr>
      <vt:lpstr>Questions?</vt:lpstr>
      <vt:lpstr>References &amp; Resources </vt:lpstr>
      <vt:lpstr>References &amp; Resources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ReThink: Connecting Libraries to Metacognition, Student Learning, and Student Success</dc:title>
  <dc:creator>Kate Peterson</dc:creator>
  <cp:lastModifiedBy>Amy L Springer</cp:lastModifiedBy>
  <cp:revision>7</cp:revision>
  <dcterms:modified xsi:type="dcterms:W3CDTF">2016-05-19T13:47:23Z</dcterms:modified>
</cp:coreProperties>
</file>