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9" r:id="rId1"/>
  </p:sldMasterIdLst>
  <p:notesMasterIdLst>
    <p:notesMasterId r:id="rId3"/>
  </p:notesMasterIdLst>
  <p:handoutMasterIdLst>
    <p:handoutMasterId r:id="rId4"/>
  </p:handoutMasterIdLst>
  <p:sldIdLst>
    <p:sldId id="256" r:id="rId2"/>
  </p:sldIdLst>
  <p:sldSz cx="38404800" cy="3291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209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A00"/>
    <a:srgbClr val="FB00EC"/>
    <a:srgbClr val="56FF00"/>
    <a:srgbClr val="17F7FF"/>
    <a:srgbClr val="800000"/>
    <a:srgbClr val="A3C9FF"/>
    <a:srgbClr val="D5DDFF"/>
    <a:srgbClr val="E6F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0" autoAdjust="0"/>
    <p:restoredTop sz="95204" autoAdjust="0"/>
  </p:normalViewPr>
  <p:slideViewPr>
    <p:cSldViewPr snapToObjects="1">
      <p:cViewPr>
        <p:scale>
          <a:sx n="10" d="100"/>
          <a:sy n="10" d="100"/>
        </p:scale>
        <p:origin x="1362" y="1452"/>
      </p:cViewPr>
      <p:guideLst>
        <p:guide orient="horz" pos="10368"/>
        <p:guide pos="12096"/>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163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7C192E63-C5D7-49EE-9CC0-801E86310070}" type="datetimeFigureOut">
              <a:rPr lang="en-US"/>
              <a:pPr>
                <a:defRPr/>
              </a:pPr>
              <a:t>4/30/2020</a:t>
            </a:fld>
            <a:endParaRPr lang="en-US"/>
          </a:p>
        </p:txBody>
      </p:sp>
      <p:sp>
        <p:nvSpPr>
          <p:cNvPr id="1638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1638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41DA0082-7FB5-4C38-BCE1-F7DCB3AD99F1}" type="slidenum">
              <a:rPr lang="en-US"/>
              <a:pPr>
                <a:defRPr/>
              </a:pPr>
              <a:t>‹#›</a:t>
            </a:fld>
            <a:endParaRPr lang="en-US"/>
          </a:p>
        </p:txBody>
      </p:sp>
    </p:spTree>
    <p:extLst>
      <p:ext uri="{BB962C8B-B14F-4D97-AF65-F5344CB8AC3E}">
        <p14:creationId xmlns:p14="http://schemas.microsoft.com/office/powerpoint/2010/main" val="29973799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29903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2299030" fontAlgn="auto">
              <a:spcBef>
                <a:spcPts val="0"/>
              </a:spcBef>
              <a:spcAft>
                <a:spcPts val="0"/>
              </a:spcAft>
              <a:defRPr sz="1200">
                <a:latin typeface="+mn-lt"/>
                <a:cs typeface="+mn-cs"/>
              </a:defRPr>
            </a:lvl1pPr>
          </a:lstStyle>
          <a:p>
            <a:pPr>
              <a:defRPr/>
            </a:pPr>
            <a:fld id="{0637F830-80F8-4169-9492-7445BC779043}" type="datetimeFigureOut">
              <a:rPr lang="en-US"/>
              <a:pPr>
                <a:defRPr/>
              </a:pPr>
              <a:t>4/30/2020</a:t>
            </a:fld>
            <a:endParaRPr lang="en-US"/>
          </a:p>
        </p:txBody>
      </p:sp>
      <p:sp>
        <p:nvSpPr>
          <p:cNvPr id="4" name="Slide Image Placeholder 3"/>
          <p:cNvSpPr>
            <a:spLocks noGrp="1" noRot="1" noChangeAspect="1"/>
          </p:cNvSpPr>
          <p:nvPr>
            <p:ph type="sldImg" idx="2"/>
          </p:nvPr>
        </p:nvSpPr>
        <p:spPr>
          <a:xfrm>
            <a:off x="1428750" y="685800"/>
            <a:ext cx="40005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229903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2299030" fontAlgn="auto">
              <a:spcBef>
                <a:spcPts val="0"/>
              </a:spcBef>
              <a:spcAft>
                <a:spcPts val="0"/>
              </a:spcAft>
              <a:defRPr sz="1200">
                <a:latin typeface="+mn-lt"/>
                <a:cs typeface="+mn-cs"/>
              </a:defRPr>
            </a:lvl1pPr>
          </a:lstStyle>
          <a:p>
            <a:pPr>
              <a:defRPr/>
            </a:pPr>
            <a:fld id="{9954564E-09FB-4E49-914E-B5B1BB8214FD}" type="slidenum">
              <a:rPr lang="en-US"/>
              <a:pPr>
                <a:defRPr/>
              </a:pPr>
              <a:t>‹#›</a:t>
            </a:fld>
            <a:endParaRPr lang="en-US"/>
          </a:p>
        </p:txBody>
      </p:sp>
    </p:spTree>
    <p:extLst>
      <p:ext uri="{BB962C8B-B14F-4D97-AF65-F5344CB8AC3E}">
        <p14:creationId xmlns:p14="http://schemas.microsoft.com/office/powerpoint/2010/main" val="15040524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xfrm>
            <a:off x="1428750" y="685800"/>
            <a:ext cx="4000500" cy="3429000"/>
          </a:xfrm>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a:p>
            <a:pPr eaLnBrk="1" hangingPunct="1">
              <a:spcBef>
                <a:spcPct val="0"/>
              </a:spcBef>
            </a:pPr>
            <a:endParaRPr lang="en-US" dirty="0"/>
          </a:p>
          <a:p>
            <a:pPr eaLnBrk="1" hangingPunct="1">
              <a:spcBef>
                <a:spcPct val="0"/>
              </a:spcBef>
            </a:pPr>
            <a:r>
              <a:rPr lang="en-US" dirty="0"/>
              <a:t>Show a </a:t>
            </a:r>
            <a:r>
              <a:rPr lang="en-US" dirty="0" err="1"/>
              <a:t>reoxidation</a:t>
            </a:r>
            <a:r>
              <a:rPr lang="en-US" dirty="0"/>
              <a:t> trial </a:t>
            </a:r>
          </a:p>
          <a:p>
            <a:pPr eaLnBrk="1" hangingPunct="1">
              <a:spcBef>
                <a:spcPct val="0"/>
              </a:spcBef>
            </a:pPr>
            <a:endParaRPr lang="en-US" dirty="0"/>
          </a:p>
          <a:p>
            <a:pPr eaLnBrk="1" hangingPunct="1">
              <a:spcBef>
                <a:spcPct val="0"/>
              </a:spcBef>
            </a:pPr>
            <a:r>
              <a:rPr lang="en-US" dirty="0"/>
              <a:t>Title rate constant (right panel) – “Comparison on the mutant activity” </a:t>
            </a:r>
          </a:p>
          <a:p>
            <a:pPr eaLnBrk="1" hangingPunct="1">
              <a:spcBef>
                <a:spcPct val="0"/>
              </a:spcBef>
            </a:pPr>
            <a:r>
              <a:rPr lang="en-US" dirty="0"/>
              <a:t>Put NiR3His below T1 only (dramatically faster than WT/T1 shows 2 coppers are necessary)</a:t>
            </a:r>
          </a:p>
          <a:p>
            <a:pPr eaLnBrk="1" hangingPunct="1">
              <a:spcBef>
                <a:spcPct val="0"/>
              </a:spcBef>
            </a:pPr>
            <a:endParaRPr lang="en-US" dirty="0"/>
          </a:p>
          <a:p>
            <a:pPr eaLnBrk="1" hangingPunct="1">
              <a:spcBef>
                <a:spcPct val="0"/>
              </a:spcBef>
            </a:pPr>
            <a:r>
              <a:rPr lang="en-US" dirty="0"/>
              <a:t>For M121Q/L restate the hypothesis and how it matches the conclusion </a:t>
            </a:r>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2298700" fontAlgn="base">
              <a:spcBef>
                <a:spcPct val="0"/>
              </a:spcBef>
              <a:spcAft>
                <a:spcPct val="0"/>
              </a:spcAft>
              <a:defRPr/>
            </a:pPr>
            <a:fld id="{25BC37E8-A567-4641-B898-FA500F5C7350}" type="slidenum">
              <a:rPr lang="en-US">
                <a:cs typeface="Arial" charset="0"/>
              </a:rPr>
              <a:pPr defTabSz="2298700" fontAlgn="base">
                <a:spcBef>
                  <a:spcPct val="0"/>
                </a:spcBef>
                <a:spcAft>
                  <a:spcPct val="0"/>
                </a:spcAft>
                <a:defRPr/>
              </a:pPr>
              <a:t>1</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5387342"/>
            <a:ext cx="32644080" cy="11460480"/>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4800600" y="17289782"/>
            <a:ext cx="28803600" cy="7947658"/>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98BE4866-817B-4ED0-841C-0588E30B6F9A}" type="datetimeFigureOut">
              <a:rPr lang="en-US" smtClean="0"/>
              <a:pPr>
                <a:defRPr/>
              </a:pPr>
              <a:t>4/30/2020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65C8973-5E37-4957-A505-06947F78BEDE}" type="slidenum">
              <a:rPr lang="en-US" smtClean="0"/>
              <a:pPr>
                <a:defRPr/>
              </a:pPr>
              <a:t>‹#›</a:t>
            </a:fld>
            <a:endParaRPr lang="en-US"/>
          </a:p>
        </p:txBody>
      </p:sp>
    </p:spTree>
    <p:extLst>
      <p:ext uri="{BB962C8B-B14F-4D97-AF65-F5344CB8AC3E}">
        <p14:creationId xmlns:p14="http://schemas.microsoft.com/office/powerpoint/2010/main" val="1708740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442F5DEF-CBC2-46F5-AE79-9B8632E0E127}" type="datetimeFigureOut">
              <a:rPr lang="en-US" smtClean="0"/>
              <a:pPr>
                <a:defRPr/>
              </a:pPr>
              <a:t>4/30/2020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BDF321A-0BAD-44DD-9289-85FCA8DD6E9F}" type="slidenum">
              <a:rPr lang="en-US" smtClean="0"/>
              <a:pPr>
                <a:defRPr/>
              </a:pPr>
              <a:t>‹#›</a:t>
            </a:fld>
            <a:endParaRPr lang="en-US"/>
          </a:p>
        </p:txBody>
      </p:sp>
    </p:spTree>
    <p:extLst>
      <p:ext uri="{BB962C8B-B14F-4D97-AF65-F5344CB8AC3E}">
        <p14:creationId xmlns:p14="http://schemas.microsoft.com/office/powerpoint/2010/main" val="3197463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483437" y="1752600"/>
            <a:ext cx="8281035"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640332" y="1752600"/>
            <a:ext cx="24363045"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FF3A53D8-64DA-4CF4-B475-3CB39570B587}" type="datetimeFigureOut">
              <a:rPr lang="en-US" smtClean="0"/>
              <a:pPr>
                <a:defRPr/>
              </a:pPr>
              <a:t>4/30/2020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0A7D040-B664-4382-901A-CDB903FF090B}" type="slidenum">
              <a:rPr lang="en-US" smtClean="0"/>
              <a:pPr>
                <a:defRPr/>
              </a:pPr>
              <a:t>‹#›</a:t>
            </a:fld>
            <a:endParaRPr lang="en-US"/>
          </a:p>
        </p:txBody>
      </p:sp>
    </p:spTree>
    <p:extLst>
      <p:ext uri="{BB962C8B-B14F-4D97-AF65-F5344CB8AC3E}">
        <p14:creationId xmlns:p14="http://schemas.microsoft.com/office/powerpoint/2010/main" val="2845349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E05CDCA5-3679-4964-A333-AEF7731F3145}" type="datetimeFigureOut">
              <a:rPr lang="en-US" smtClean="0"/>
              <a:pPr>
                <a:defRPr/>
              </a:pPr>
              <a:t>4/30/2020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50F8230-B851-485A-B990-64C8FC676D49}" type="slidenum">
              <a:rPr lang="en-US" smtClean="0"/>
              <a:pPr>
                <a:defRPr/>
              </a:pPr>
              <a:t>‹#›</a:t>
            </a:fld>
            <a:endParaRPr lang="en-US"/>
          </a:p>
        </p:txBody>
      </p:sp>
    </p:spTree>
    <p:extLst>
      <p:ext uri="{BB962C8B-B14F-4D97-AF65-F5344CB8AC3E}">
        <p14:creationId xmlns:p14="http://schemas.microsoft.com/office/powerpoint/2010/main" val="2007726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20330" y="8206749"/>
            <a:ext cx="33124140" cy="13693138"/>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2620330" y="22029429"/>
            <a:ext cx="33124140" cy="7200898"/>
          </a:xfrm>
        </p:spPr>
        <p:txBody>
          <a:bodyPr/>
          <a:lstStyle>
            <a:lvl1pPr marL="0" indent="0">
              <a:buNone/>
              <a:defRPr sz="10080">
                <a:solidFill>
                  <a:schemeClr val="tx1"/>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0670500F-BA9F-47E0-BAFE-FFA90F6CF846}" type="datetimeFigureOut">
              <a:rPr lang="en-US" smtClean="0"/>
              <a:pPr>
                <a:defRPr/>
              </a:pPr>
              <a:t>4/30/2020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1BF0D8B-A153-4266-A389-7031A3D6FD03}" type="slidenum">
              <a:rPr lang="en-US" smtClean="0"/>
              <a:pPr>
                <a:defRPr/>
              </a:pPr>
              <a:t>‹#›</a:t>
            </a:fld>
            <a:endParaRPr lang="en-US"/>
          </a:p>
        </p:txBody>
      </p:sp>
    </p:spTree>
    <p:extLst>
      <p:ext uri="{BB962C8B-B14F-4D97-AF65-F5344CB8AC3E}">
        <p14:creationId xmlns:p14="http://schemas.microsoft.com/office/powerpoint/2010/main" val="2348542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640330" y="8763000"/>
            <a:ext cx="1632204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9442430" y="8763000"/>
            <a:ext cx="1632204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B90F76B4-C206-4149-88D4-E756F3DC526D}" type="datetimeFigureOut">
              <a:rPr lang="en-US" smtClean="0"/>
              <a:pPr>
                <a:defRPr/>
              </a:pPr>
              <a:t>4/30/2020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E694F22-BF35-4FA3-8CF9-CA243E538B1E}" type="slidenum">
              <a:rPr lang="en-US" smtClean="0"/>
              <a:pPr>
                <a:defRPr/>
              </a:pPr>
              <a:t>‹#›</a:t>
            </a:fld>
            <a:endParaRPr lang="en-US"/>
          </a:p>
        </p:txBody>
      </p:sp>
    </p:spTree>
    <p:extLst>
      <p:ext uri="{BB962C8B-B14F-4D97-AF65-F5344CB8AC3E}">
        <p14:creationId xmlns:p14="http://schemas.microsoft.com/office/powerpoint/2010/main" val="3938451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45332" y="1752607"/>
            <a:ext cx="3312414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45336" y="8069582"/>
            <a:ext cx="16247028" cy="395477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Edit Master text styles</a:t>
            </a:r>
          </a:p>
        </p:txBody>
      </p:sp>
      <p:sp>
        <p:nvSpPr>
          <p:cNvPr id="4" name="Content Placeholder 3"/>
          <p:cNvSpPr>
            <a:spLocks noGrp="1"/>
          </p:cNvSpPr>
          <p:nvPr>
            <p:ph sz="half" idx="2"/>
          </p:nvPr>
        </p:nvSpPr>
        <p:spPr>
          <a:xfrm>
            <a:off x="2645336" y="12024360"/>
            <a:ext cx="16247028"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9442432" y="8069582"/>
            <a:ext cx="16327042" cy="395477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Edit Master text styles</a:t>
            </a:r>
          </a:p>
        </p:txBody>
      </p:sp>
      <p:sp>
        <p:nvSpPr>
          <p:cNvPr id="6" name="Content Placeholder 5"/>
          <p:cNvSpPr>
            <a:spLocks noGrp="1"/>
          </p:cNvSpPr>
          <p:nvPr>
            <p:ph sz="quarter" idx="4"/>
          </p:nvPr>
        </p:nvSpPr>
        <p:spPr>
          <a:xfrm>
            <a:off x="19442432" y="12024360"/>
            <a:ext cx="1632704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E0237FEB-5529-49AA-9885-F2785C44BF20}" type="datetimeFigureOut">
              <a:rPr lang="en-US" smtClean="0"/>
              <a:pPr>
                <a:defRPr/>
              </a:pPr>
              <a:t>4/30/2020</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0D8FD31-E857-48D0-9445-85DB8482DD03}" type="slidenum">
              <a:rPr lang="en-US" smtClean="0"/>
              <a:pPr>
                <a:defRPr/>
              </a:pPr>
              <a:t>‹#›</a:t>
            </a:fld>
            <a:endParaRPr lang="en-US"/>
          </a:p>
        </p:txBody>
      </p:sp>
    </p:spTree>
    <p:extLst>
      <p:ext uri="{BB962C8B-B14F-4D97-AF65-F5344CB8AC3E}">
        <p14:creationId xmlns:p14="http://schemas.microsoft.com/office/powerpoint/2010/main" val="734230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28B49F50-D8EB-4566-A306-126B587C0BA6}" type="datetimeFigureOut">
              <a:rPr lang="en-US" smtClean="0"/>
              <a:pPr>
                <a:defRPr/>
              </a:pPr>
              <a:t>4/30/2020</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211BDE7C-0D7F-47D6-8D99-599E24634107}" type="slidenum">
              <a:rPr lang="en-US" smtClean="0"/>
              <a:pPr>
                <a:defRPr/>
              </a:pPr>
              <a:t>‹#›</a:t>
            </a:fld>
            <a:endParaRPr lang="en-US"/>
          </a:p>
        </p:txBody>
      </p:sp>
    </p:spTree>
    <p:extLst>
      <p:ext uri="{BB962C8B-B14F-4D97-AF65-F5344CB8AC3E}">
        <p14:creationId xmlns:p14="http://schemas.microsoft.com/office/powerpoint/2010/main" val="2829790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6757FE7-B560-4B28-AAEC-9C582E32B071}" type="datetimeFigureOut">
              <a:rPr lang="en-US" smtClean="0"/>
              <a:pPr>
                <a:defRPr/>
              </a:pPr>
              <a:t>4/30/2020</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D14E9CD5-2FC3-429A-BE9C-A036E49007DB}" type="slidenum">
              <a:rPr lang="en-US" smtClean="0"/>
              <a:pPr>
                <a:defRPr/>
              </a:pPr>
              <a:t>‹#›</a:t>
            </a:fld>
            <a:endParaRPr lang="en-US"/>
          </a:p>
        </p:txBody>
      </p:sp>
    </p:spTree>
    <p:extLst>
      <p:ext uri="{BB962C8B-B14F-4D97-AF65-F5344CB8AC3E}">
        <p14:creationId xmlns:p14="http://schemas.microsoft.com/office/powerpoint/2010/main" val="2802788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194560"/>
            <a:ext cx="12386548" cy="7680960"/>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16327042" y="4739647"/>
            <a:ext cx="19442430" cy="23393400"/>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645332" y="9875520"/>
            <a:ext cx="12386548" cy="18295622"/>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2246FDC8-0D74-4DC4-93B0-75D86377A0A2}" type="datetimeFigureOut">
              <a:rPr lang="en-US" smtClean="0"/>
              <a:pPr>
                <a:defRPr/>
              </a:pPr>
              <a:t>4/30/2020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900798E-DC06-4CAE-B038-E8DF6B58EC23}" type="slidenum">
              <a:rPr lang="en-US" smtClean="0"/>
              <a:pPr>
                <a:defRPr/>
              </a:pPr>
              <a:t>‹#›</a:t>
            </a:fld>
            <a:endParaRPr lang="en-US"/>
          </a:p>
        </p:txBody>
      </p:sp>
    </p:spTree>
    <p:extLst>
      <p:ext uri="{BB962C8B-B14F-4D97-AF65-F5344CB8AC3E}">
        <p14:creationId xmlns:p14="http://schemas.microsoft.com/office/powerpoint/2010/main" val="1832022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194560"/>
            <a:ext cx="12386548" cy="7680960"/>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6327042" y="4739647"/>
            <a:ext cx="19442430" cy="23393400"/>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endParaRPr lang="en-US" dirty="0"/>
          </a:p>
        </p:txBody>
      </p:sp>
      <p:sp>
        <p:nvSpPr>
          <p:cNvPr id="4" name="Text Placeholder 3"/>
          <p:cNvSpPr>
            <a:spLocks noGrp="1"/>
          </p:cNvSpPr>
          <p:nvPr>
            <p:ph type="body" sz="half" idx="2"/>
          </p:nvPr>
        </p:nvSpPr>
        <p:spPr>
          <a:xfrm>
            <a:off x="2645332" y="9875520"/>
            <a:ext cx="12386548" cy="18295622"/>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AC076A5F-C1CC-4D17-B61E-1F0CDD6171F1}" type="datetimeFigureOut">
              <a:rPr lang="en-US" smtClean="0"/>
              <a:pPr>
                <a:defRPr/>
              </a:pPr>
              <a:t>4/30/2020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4912DBF-7A41-427B-B8DF-02290D8F4D68}" type="slidenum">
              <a:rPr lang="en-US" smtClean="0"/>
              <a:pPr>
                <a:defRPr/>
              </a:pPr>
              <a:t>‹#›</a:t>
            </a:fld>
            <a:endParaRPr lang="en-US"/>
          </a:p>
        </p:txBody>
      </p:sp>
    </p:spTree>
    <p:extLst>
      <p:ext uri="{BB962C8B-B14F-4D97-AF65-F5344CB8AC3E}">
        <p14:creationId xmlns:p14="http://schemas.microsoft.com/office/powerpoint/2010/main" val="2013379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40330" y="1752607"/>
            <a:ext cx="3312414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640330" y="8763000"/>
            <a:ext cx="3312414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40330" y="30510487"/>
            <a:ext cx="8641080" cy="1752600"/>
          </a:xfrm>
          <a:prstGeom prst="rect">
            <a:avLst/>
          </a:prstGeom>
        </p:spPr>
        <p:txBody>
          <a:bodyPr vert="horz" lIns="91440" tIns="45720" rIns="91440" bIns="45720" rtlCol="0" anchor="ctr"/>
          <a:lstStyle>
            <a:lvl1pPr algn="l">
              <a:defRPr sz="5040">
                <a:solidFill>
                  <a:schemeClr val="tx1">
                    <a:tint val="75000"/>
                  </a:schemeClr>
                </a:solidFill>
              </a:defRPr>
            </a:lvl1pPr>
          </a:lstStyle>
          <a:p>
            <a:pPr>
              <a:defRPr/>
            </a:pPr>
            <a:fld id="{DE2F493B-BB09-4A3F-8E8E-77C639DD7FF8}" type="datetimeFigureOut">
              <a:rPr lang="en-US" smtClean="0"/>
              <a:pPr>
                <a:defRPr/>
              </a:pPr>
              <a:t>4/30/2020</a:t>
            </a:fld>
            <a:endParaRPr lang="en-US"/>
          </a:p>
        </p:txBody>
      </p:sp>
      <p:sp>
        <p:nvSpPr>
          <p:cNvPr id="5" name="Footer Placeholder 4"/>
          <p:cNvSpPr>
            <a:spLocks noGrp="1"/>
          </p:cNvSpPr>
          <p:nvPr>
            <p:ph type="ftr" sz="quarter" idx="3"/>
          </p:nvPr>
        </p:nvSpPr>
        <p:spPr>
          <a:xfrm>
            <a:off x="12721590" y="30510487"/>
            <a:ext cx="12961620" cy="1752600"/>
          </a:xfrm>
          <a:prstGeom prst="rect">
            <a:avLst/>
          </a:prstGeom>
        </p:spPr>
        <p:txBody>
          <a:bodyPr vert="horz" lIns="91440" tIns="45720" rIns="91440" bIns="45720" rtlCol="0" anchor="ctr"/>
          <a:lstStyle>
            <a:lvl1pPr algn="ctr">
              <a:defRPr sz="504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27123390" y="30510487"/>
            <a:ext cx="8641080" cy="1752600"/>
          </a:xfrm>
          <a:prstGeom prst="rect">
            <a:avLst/>
          </a:prstGeom>
        </p:spPr>
        <p:txBody>
          <a:bodyPr vert="horz" lIns="91440" tIns="45720" rIns="91440" bIns="45720" rtlCol="0" anchor="ctr"/>
          <a:lstStyle>
            <a:lvl1pPr algn="r">
              <a:defRPr sz="5040">
                <a:solidFill>
                  <a:schemeClr val="tx1">
                    <a:tint val="75000"/>
                  </a:schemeClr>
                </a:solidFill>
              </a:defRPr>
            </a:lvl1pPr>
          </a:lstStyle>
          <a:p>
            <a:pPr>
              <a:defRPr/>
            </a:pPr>
            <a:fld id="{73B4899C-0978-4D82-97D3-CA97BC5C9264}" type="slidenum">
              <a:rPr lang="en-US" smtClean="0"/>
              <a:pPr>
                <a:defRPr/>
              </a:pPr>
              <a:t>‹#›</a:t>
            </a:fld>
            <a:endParaRPr lang="en-US"/>
          </a:p>
        </p:txBody>
      </p:sp>
    </p:spTree>
    <p:extLst>
      <p:ext uri="{BB962C8B-B14F-4D97-AF65-F5344CB8AC3E}">
        <p14:creationId xmlns:p14="http://schemas.microsoft.com/office/powerpoint/2010/main" val="352483463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emf"/><Relationship Id="rId18" Type="http://schemas.openxmlformats.org/officeDocument/2006/relationships/image" Target="../media/image16.emf"/><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jpg"/><Relationship Id="rId17" Type="http://schemas.openxmlformats.org/officeDocument/2006/relationships/image" Target="../media/image15.emf"/><Relationship Id="rId2" Type="http://schemas.openxmlformats.org/officeDocument/2006/relationships/notesSlide" Target="../notesSlides/notesSlide1.xml"/><Relationship Id="rId16" Type="http://schemas.openxmlformats.org/officeDocument/2006/relationships/image" Target="../media/image14.emf"/><Relationship Id="rId20" Type="http://schemas.openxmlformats.org/officeDocument/2006/relationships/image" Target="../media/image18.emf"/><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emf"/><Relationship Id="rId5" Type="http://schemas.openxmlformats.org/officeDocument/2006/relationships/image" Target="../media/image3.png"/><Relationship Id="rId15" Type="http://schemas.openxmlformats.org/officeDocument/2006/relationships/image" Target="../media/image13.emf"/><Relationship Id="rId10" Type="http://schemas.openxmlformats.org/officeDocument/2006/relationships/image" Target="../media/image8.emf"/><Relationship Id="rId19" Type="http://schemas.openxmlformats.org/officeDocument/2006/relationships/image" Target="../media/image17.emf"/><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Box 48">
            <a:extLst>
              <a:ext uri="{FF2B5EF4-FFF2-40B4-BE49-F238E27FC236}">
                <a16:creationId xmlns:a16="http://schemas.microsoft.com/office/drawing/2014/main" id="{37C32DCD-8106-9342-A66E-AE0389B4C902}"/>
              </a:ext>
            </a:extLst>
          </p:cNvPr>
          <p:cNvSpPr txBox="1">
            <a:spLocks noChangeArrowheads="1"/>
          </p:cNvSpPr>
          <p:nvPr/>
        </p:nvSpPr>
        <p:spPr bwMode="auto">
          <a:xfrm>
            <a:off x="28772679" y="5225589"/>
            <a:ext cx="8970264" cy="27157680"/>
          </a:xfrm>
          <a:prstGeom prst="rect">
            <a:avLst/>
          </a:prstGeom>
          <a:solidFill>
            <a:schemeClr val="bg1"/>
          </a:solidFill>
          <a:ln w="127000">
            <a:solidFill>
              <a:schemeClr val="tx1"/>
            </a:solidFill>
            <a:miter lim="800000"/>
            <a:headEnd/>
            <a:tailEnd/>
          </a:ln>
        </p:spPr>
        <p:txBody>
          <a:bodyPr wrap="square">
            <a:spAutoFit/>
          </a:bodyPr>
          <a:lstStyle/>
          <a:p>
            <a:pPr algn="just"/>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pPr algn="ctr"/>
            <a:endParaRPr lang="en-US" sz="2975" b="1"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 </a:t>
            </a: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solidFill>
                <a:srgbClr val="FF0000"/>
              </a:solidFill>
              <a:latin typeface="Times New Roman" pitchFamily="18" charset="0"/>
              <a:cs typeface="Times New Roman" pitchFamily="18" charset="0"/>
            </a:endParaRPr>
          </a:p>
          <a:p>
            <a:pPr algn="just"/>
            <a:endParaRPr lang="en-US" sz="2100" dirty="0">
              <a:solidFill>
                <a:srgbClr val="FF0000"/>
              </a:solidFill>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188"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2013" dirty="0">
              <a:latin typeface="Times New Roman" pitchFamily="18" charset="0"/>
              <a:cs typeface="Times New Roman" pitchFamily="18" charset="0"/>
            </a:endParaRPr>
          </a:p>
          <a:p>
            <a:pPr algn="just"/>
            <a:endParaRPr lang="en-US" sz="1750" dirty="0">
              <a:latin typeface="Times New Roman" pitchFamily="18" charset="0"/>
              <a:cs typeface="Times New Roman" pitchFamily="18" charset="0"/>
            </a:endParaRPr>
          </a:p>
          <a:p>
            <a:pPr marL="663972" lvl="1" indent="-254199"/>
            <a:endParaRPr lang="en-US" sz="1750" dirty="0">
              <a:latin typeface="Times New Roman" pitchFamily="18" charset="0"/>
              <a:cs typeface="Times New Roman" pitchFamily="18" charset="0"/>
            </a:endParaRPr>
          </a:p>
        </p:txBody>
      </p:sp>
      <p:sp>
        <p:nvSpPr>
          <p:cNvPr id="14340" name="TextBox 6"/>
          <p:cNvSpPr txBox="1">
            <a:spLocks noChangeArrowheads="1"/>
          </p:cNvSpPr>
          <p:nvPr/>
        </p:nvSpPr>
        <p:spPr bwMode="auto">
          <a:xfrm>
            <a:off x="559301" y="5225588"/>
            <a:ext cx="8970264" cy="27159411"/>
          </a:xfrm>
          <a:prstGeom prst="rect">
            <a:avLst/>
          </a:prstGeom>
          <a:solidFill>
            <a:schemeClr val="bg1"/>
          </a:solidFill>
          <a:ln w="127000">
            <a:solidFill>
              <a:schemeClr val="tx1"/>
            </a:solidFill>
            <a:miter lim="800000"/>
            <a:headEnd/>
            <a:tailEnd/>
          </a:ln>
        </p:spPr>
        <p:txBody>
          <a:bodyPr wrap="square">
            <a:normAutofit/>
          </a:bodyPr>
          <a:lstStyle/>
          <a:p>
            <a:pPr algn="just"/>
            <a:r>
              <a:rPr lang="en-US" sz="2100" dirty="0">
                <a:solidFill>
                  <a:srgbClr val="000000"/>
                </a:solidFill>
                <a:latin typeface="Times New Roman" pitchFamily="18" charset="0"/>
                <a:cs typeface="Times New Roman" pitchFamily="18" charset="0"/>
              </a:rPr>
              <a:t>	</a:t>
            </a:r>
          </a:p>
          <a:p>
            <a:endParaRPr lang="en-US" sz="2100" dirty="0">
              <a:solidFill>
                <a:srgbClr val="000000"/>
              </a:solidFill>
              <a:latin typeface="Times New Roman" pitchFamily="18" charset="0"/>
              <a:cs typeface="Times New Roman" pitchFamily="18" charset="0"/>
            </a:endParaRPr>
          </a:p>
          <a:p>
            <a:endParaRPr lang="en-US" sz="2100" dirty="0">
              <a:solidFill>
                <a:srgbClr val="000000"/>
              </a:solidFill>
              <a:latin typeface="Times New Roman" pitchFamily="18" charset="0"/>
              <a:cs typeface="Times New Roman" pitchFamily="18" charset="0"/>
            </a:endParaRPr>
          </a:p>
          <a:p>
            <a:pPr algn="just"/>
            <a:r>
              <a:rPr lang="en-US" sz="2100" dirty="0"/>
              <a:t>	</a:t>
            </a:r>
            <a:endParaRPr lang="en-US" sz="2100" dirty="0">
              <a:solidFill>
                <a:srgbClr val="000000"/>
              </a:solidFill>
              <a:latin typeface="Times New Roman" pitchFamily="18" charset="0"/>
              <a:cs typeface="Times New Roman" pitchFamily="18" charset="0"/>
            </a:endParaRPr>
          </a:p>
          <a:p>
            <a:endParaRPr lang="en-US" sz="2100" dirty="0">
              <a:solidFill>
                <a:srgbClr val="000000"/>
              </a:solidFill>
              <a:latin typeface="Times New Roman" pitchFamily="18" charset="0"/>
              <a:cs typeface="Times New Roman" pitchFamily="18" charset="0"/>
            </a:endParaRPr>
          </a:p>
          <a:p>
            <a:endParaRPr lang="en-US" sz="2100" dirty="0">
              <a:solidFill>
                <a:srgbClr val="000000"/>
              </a:solidFill>
              <a:latin typeface="Times New Roman" pitchFamily="18" charset="0"/>
              <a:cs typeface="Times New Roman" pitchFamily="18" charset="0"/>
            </a:endParaRPr>
          </a:p>
          <a:p>
            <a:endParaRPr lang="en-US" sz="2100" dirty="0">
              <a:solidFill>
                <a:srgbClr val="000000"/>
              </a:solidFill>
              <a:latin typeface="Times New Roman" pitchFamily="18" charset="0"/>
              <a:cs typeface="Times New Roman" pitchFamily="18" charset="0"/>
            </a:endParaRPr>
          </a:p>
          <a:p>
            <a:endParaRPr lang="en-US" sz="2100" dirty="0">
              <a:solidFill>
                <a:srgbClr val="000000"/>
              </a:solidFill>
              <a:latin typeface="Times New Roman" pitchFamily="18" charset="0"/>
              <a:cs typeface="Times New Roman" pitchFamily="18" charset="0"/>
            </a:endParaRPr>
          </a:p>
          <a:p>
            <a:endParaRPr lang="en-US" sz="2100" dirty="0">
              <a:solidFill>
                <a:srgbClr val="000000"/>
              </a:solidFill>
              <a:latin typeface="Times New Roman" pitchFamily="18" charset="0"/>
              <a:cs typeface="Times New Roman" pitchFamily="18" charset="0"/>
            </a:endParaRPr>
          </a:p>
          <a:p>
            <a:endParaRPr lang="en-US" sz="2100" dirty="0">
              <a:solidFill>
                <a:srgbClr val="000000"/>
              </a:solidFill>
              <a:latin typeface="Times New Roman" pitchFamily="18" charset="0"/>
              <a:cs typeface="Times New Roman" pitchFamily="18" charset="0"/>
            </a:endParaRPr>
          </a:p>
          <a:p>
            <a:endParaRPr lang="en-US" sz="2100" dirty="0">
              <a:solidFill>
                <a:srgbClr val="000000"/>
              </a:solidFill>
              <a:latin typeface="Times New Roman" pitchFamily="18" charset="0"/>
              <a:cs typeface="Times New Roman" pitchFamily="18" charset="0"/>
            </a:endParaRPr>
          </a:p>
          <a:p>
            <a:endParaRPr lang="en-US" sz="2100" dirty="0">
              <a:solidFill>
                <a:srgbClr val="000000"/>
              </a:solidFill>
              <a:latin typeface="Times New Roman" pitchFamily="18" charset="0"/>
              <a:cs typeface="Times New Roman" pitchFamily="18" charset="0"/>
            </a:endParaRPr>
          </a:p>
          <a:p>
            <a:endParaRPr lang="en-US" sz="2450" b="1" i="1" u="sng"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r>
              <a:rPr lang="en-US" sz="2100" dirty="0">
                <a:latin typeface="Times New Roman" pitchFamily="18" charset="0"/>
                <a:cs typeface="Times New Roman" pitchFamily="18" charset="0"/>
              </a:rPr>
              <a:t> </a:t>
            </a: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p:txBody>
      </p:sp>
      <p:sp>
        <p:nvSpPr>
          <p:cNvPr id="5" name="TextBox 4"/>
          <p:cNvSpPr txBox="1"/>
          <p:nvPr/>
        </p:nvSpPr>
        <p:spPr>
          <a:xfrm>
            <a:off x="558550" y="5903528"/>
            <a:ext cx="8954872" cy="15284184"/>
          </a:xfrm>
          <a:prstGeom prst="rect">
            <a:avLst/>
          </a:prstGeom>
          <a:noFill/>
        </p:spPr>
        <p:txBody>
          <a:bodyPr wrap="square" rtlCol="0">
            <a:spAutoFit/>
          </a:bodyPr>
          <a:lstStyle/>
          <a:p>
            <a:pPr algn="just"/>
            <a:r>
              <a:rPr lang="en-US" sz="2013" dirty="0">
                <a:latin typeface="Arial" panose="020B0604020202020204" pitchFamily="34" charset="0"/>
                <a:cs typeface="Arial" panose="020B0604020202020204" pitchFamily="34" charset="0"/>
              </a:rPr>
              <a:t>	Metalloproteins are common among living organisms, with one third to one half of all proteins requiring a metal ion for proper structure or function. They are associated with many key processes, such as signal transduction, nutrient storage and enzyme-mediated catalysis. One such metalloprotein, </a:t>
            </a:r>
            <a:r>
              <a:rPr lang="en-US" sz="2013" dirty="0" err="1">
                <a:latin typeface="Arial" panose="020B0604020202020204" pitchFamily="34" charset="0"/>
                <a:cs typeface="Arial" panose="020B0604020202020204" pitchFamily="34" charset="0"/>
              </a:rPr>
              <a:t>phenoxazinone</a:t>
            </a:r>
            <a:r>
              <a:rPr lang="en-US" sz="2013" dirty="0">
                <a:latin typeface="Arial" panose="020B0604020202020204" pitchFamily="34" charset="0"/>
                <a:cs typeface="Arial" panose="020B0604020202020204" pitchFamily="34" charset="0"/>
              </a:rPr>
              <a:t> synthase (PHS), is a </a:t>
            </a:r>
            <a:r>
              <a:rPr lang="en-US" sz="2013" dirty="0" err="1">
                <a:latin typeface="Arial" panose="020B0604020202020204" pitchFamily="34" charset="0"/>
                <a:cs typeface="Arial" panose="020B0604020202020204" pitchFamily="34" charset="0"/>
              </a:rPr>
              <a:t>hexameric</a:t>
            </a:r>
            <a:r>
              <a:rPr lang="en-US" sz="2013" dirty="0">
                <a:latin typeface="Arial" panose="020B0604020202020204" pitchFamily="34" charset="0"/>
                <a:cs typeface="Arial" panose="020B0604020202020204" pitchFamily="34" charset="0"/>
              </a:rPr>
              <a:t>, multicopper oxidase that creates </a:t>
            </a:r>
            <a:r>
              <a:rPr lang="en-US" sz="2013" dirty="0" err="1">
                <a:latin typeface="Arial" panose="020B0604020202020204" pitchFamily="34" charset="0"/>
                <a:cs typeface="Arial" panose="020B0604020202020204" pitchFamily="34" charset="0"/>
              </a:rPr>
              <a:t>aminophenoxazinone</a:t>
            </a:r>
            <a:r>
              <a:rPr lang="en-US" sz="2013" dirty="0">
                <a:latin typeface="Arial" panose="020B0604020202020204" pitchFamily="34" charset="0"/>
                <a:cs typeface="Arial" panose="020B0604020202020204" pitchFamily="34" charset="0"/>
              </a:rPr>
              <a:t> (APX) from ortho-aminophenol (</a:t>
            </a:r>
            <a:r>
              <a:rPr lang="en-US" sz="2013" dirty="0" err="1">
                <a:latin typeface="Arial" panose="020B0604020202020204" pitchFamily="34" charset="0"/>
                <a:cs typeface="Arial" panose="020B0604020202020204" pitchFamily="34" charset="0"/>
              </a:rPr>
              <a:t>oAP</a:t>
            </a:r>
            <a:r>
              <a:rPr lang="en-US" sz="2013" dirty="0">
                <a:latin typeface="Arial" panose="020B0604020202020204" pitchFamily="34" charset="0"/>
                <a:cs typeface="Arial" panose="020B0604020202020204" pitchFamily="34" charset="0"/>
              </a:rPr>
              <a:t>). APX is a major component of actinomycin D, an antibiotic. </a:t>
            </a: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r>
              <a:rPr lang="en-US" sz="2013" dirty="0">
                <a:latin typeface="Arial" panose="020B0604020202020204" pitchFamily="34" charset="0"/>
                <a:cs typeface="Arial" panose="020B0604020202020204" pitchFamily="34" charset="0"/>
              </a:rPr>
              <a:t>	One way to examine the enzymatic activity of PHS is through the use of the protein azurin as a model system. Native azurin is a small copper metalloprotein, with a single Type 1 copper center, and has no PHS activity. However, it can model the reactivity of PHS through the addition of a Type 2 copper center via targeted mutagenesis. In our studies, the resulting models were then given additional mutations, in order to more accurately understand the effects that the proteins’ specific structure has on the kinetics and rate of the redox reaction. One of the original models, NiR3His-Azurin, has the added Type 2 copper center. This scaffold protein was found to be active in PHS enzyme assays and is the predecessor to a “second-generation” azurin mutant: Met121Leu, which was designed to alter the reduction potential and therefore reactivity of the copper centers in azurin. In the Met121Leu mutant, a methionine near the copper active site is replaced with a leucine. This leads to an increased reduction potential, and the hypothesis that the resulting PHS activity rate will be decreased, due to a decrease in the </a:t>
            </a:r>
            <a:r>
              <a:rPr lang="en-US" sz="2013" dirty="0" err="1">
                <a:latin typeface="Arial" panose="020B0604020202020204" pitchFamily="34" charset="0"/>
                <a:cs typeface="Arial" panose="020B0604020202020204" pitchFamily="34" charset="0"/>
              </a:rPr>
              <a:t>reoxidation</a:t>
            </a:r>
            <a:r>
              <a:rPr lang="en-US" sz="2013" dirty="0">
                <a:latin typeface="Arial" panose="020B0604020202020204" pitchFamily="34" charset="0"/>
                <a:cs typeface="Arial" panose="020B0604020202020204" pitchFamily="34" charset="0"/>
              </a:rPr>
              <a:t> of the protein, a rate limiting step in the catalysis.</a:t>
            </a:r>
          </a:p>
          <a:p>
            <a:pPr algn="just"/>
            <a:r>
              <a:rPr lang="en-US" sz="2013" dirty="0">
                <a:latin typeface="Arial" panose="020B0604020202020204" pitchFamily="34" charset="0"/>
                <a:cs typeface="Arial" panose="020B0604020202020204" pitchFamily="34" charset="0"/>
              </a:rPr>
              <a:t>	The differences between the PHS activity of the NiR3His and Met121Leu mutants were explored by using both oxygen gas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and tert-butyl hydrogen peroxide (TBHP) as oxidants. It is known that TBHP is a stronger oxidant than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and should cause a faster turnover of the redox reaction by the protein, thereby giving a higher rate of activity. However,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allows for the study of the protein using the native oxidant. </a:t>
            </a:r>
          </a:p>
          <a:p>
            <a:pPr algn="just"/>
            <a:r>
              <a:rPr lang="en-US" sz="2013" dirty="0">
                <a:latin typeface="Arial" panose="020B0604020202020204" pitchFamily="34" charset="0"/>
                <a:cs typeface="Arial" panose="020B0604020202020204" pitchFamily="34" charset="0"/>
              </a:rPr>
              <a:t>	Preliminary trials indicate that the Met121Leu variant is not significantly than the observable 0.0118 </a:t>
            </a:r>
            <a:r>
              <a:rPr lang="en-US" sz="2013" dirty="0" err="1">
                <a:latin typeface="Arial" panose="020B0604020202020204" pitchFamily="34" charset="0"/>
                <a:cs typeface="Arial" panose="020B0604020202020204" pitchFamily="34" charset="0"/>
              </a:rPr>
              <a:t>mMol</a:t>
            </a:r>
            <a:r>
              <a:rPr lang="en-US" sz="2013" dirty="0">
                <a:latin typeface="Arial" panose="020B0604020202020204" pitchFamily="34" charset="0"/>
                <a:cs typeface="Arial" panose="020B0604020202020204" pitchFamily="34" charset="0"/>
              </a:rPr>
              <a:t>/min V</a:t>
            </a:r>
            <a:r>
              <a:rPr lang="en-US" sz="2013" baseline="-25000" dirty="0">
                <a:latin typeface="Arial" panose="020B0604020202020204" pitchFamily="34" charset="0"/>
                <a:cs typeface="Arial" panose="020B0604020202020204" pitchFamily="34" charset="0"/>
              </a:rPr>
              <a:t>max</a:t>
            </a:r>
            <a:r>
              <a:rPr lang="en-US" sz="2013" dirty="0">
                <a:latin typeface="Arial" panose="020B0604020202020204" pitchFamily="34" charset="0"/>
                <a:cs typeface="Arial" panose="020B0604020202020204" pitchFamily="34" charset="0"/>
              </a:rPr>
              <a:t> for Nir3His, using both TBHP and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as oxidants.</a:t>
            </a: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013" dirty="0">
              <a:latin typeface="Arial" panose="020B0604020202020204" pitchFamily="34" charset="0"/>
              <a:cs typeface="Arial" panose="020B0604020202020204" pitchFamily="34" charset="0"/>
            </a:endParaRPr>
          </a:p>
          <a:p>
            <a:pPr algn="just"/>
            <a:endParaRPr lang="en-US" sz="2100" dirty="0">
              <a:latin typeface="Times New Roman"/>
              <a:cs typeface="Times New Roman"/>
            </a:endParaRPr>
          </a:p>
        </p:txBody>
      </p:sp>
      <p:pic>
        <p:nvPicPr>
          <p:cNvPr id="1030" name="Picture 6" descr="http://www.d.umn.edu/external-affairs/brand/UMD-DTD-PMS2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59" y="1594390"/>
            <a:ext cx="6079840" cy="2185563"/>
          </a:xfrm>
          <a:prstGeom prst="rect">
            <a:avLst/>
          </a:prstGeom>
          <a:noFill/>
          <a:extLst>
            <a:ext uri="{909E8E84-426E-40DD-AFC4-6F175D3DCCD1}">
              <a14:hiddenFill xmlns:a14="http://schemas.microsoft.com/office/drawing/2010/main">
                <a:solidFill>
                  <a:srgbClr val="FFFFFF"/>
                </a:solidFill>
              </a14:hiddenFill>
            </a:ext>
          </a:extLst>
        </p:spPr>
      </p:pic>
      <p:sp>
        <p:nvSpPr>
          <p:cNvPr id="14346" name="Text Box 202"/>
          <p:cNvSpPr txBox="1">
            <a:spLocks noChangeArrowheads="1"/>
          </p:cNvSpPr>
          <p:nvPr/>
        </p:nvSpPr>
        <p:spPr bwMode="auto">
          <a:xfrm>
            <a:off x="665066" y="5358862"/>
            <a:ext cx="8714232" cy="550151"/>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solidFill>
              <a:schemeClr val="tx1"/>
            </a:solidFill>
          </a:ln>
        </p:spPr>
        <p:style>
          <a:lnRef idx="0">
            <a:scrgbClr r="0" g="0" b="0"/>
          </a:lnRef>
          <a:fillRef idx="0">
            <a:scrgbClr r="0" g="0" b="0"/>
          </a:fillRef>
          <a:effectRef idx="0">
            <a:scrgbClr r="0" g="0" b="0"/>
          </a:effectRef>
          <a:fontRef idx="minor">
            <a:schemeClr val="lt1"/>
          </a:fontRef>
        </p:style>
        <p:txBody>
          <a:bodyPr wrap="square">
            <a:spAutoFit/>
          </a:bodyPr>
          <a:lstStyle/>
          <a:p>
            <a:pPr algn="ctr" defTabSz="800100">
              <a:spcBef>
                <a:spcPct val="50000"/>
              </a:spcBef>
            </a:pPr>
            <a:r>
              <a:rPr lang="en-US" sz="2975" b="1" dirty="0">
                <a:solidFill>
                  <a:schemeClr val="tx1"/>
                </a:solidFill>
                <a:latin typeface="Times New Roman" pitchFamily="18" charset="0"/>
                <a:cs typeface="Times New Roman" pitchFamily="18" charset="0"/>
              </a:rPr>
              <a:t>Abstract</a:t>
            </a:r>
          </a:p>
        </p:txBody>
      </p:sp>
      <p:grpSp>
        <p:nvGrpSpPr>
          <p:cNvPr id="120" name="Group 119"/>
          <p:cNvGrpSpPr/>
          <p:nvPr/>
        </p:nvGrpSpPr>
        <p:grpSpPr>
          <a:xfrm>
            <a:off x="1085505" y="8213708"/>
            <a:ext cx="5894160" cy="1678159"/>
            <a:chOff x="-974094" y="-229875"/>
            <a:chExt cx="5637354" cy="1622099"/>
          </a:xfrm>
        </p:grpSpPr>
        <p:pic>
          <p:nvPicPr>
            <p:cNvPr id="121" name="Picture 120"/>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974094" y="-229875"/>
              <a:ext cx="2431246" cy="1622099"/>
            </a:xfrm>
            <a:prstGeom prst="rect">
              <a:avLst/>
            </a:prstGeom>
            <a:noFill/>
            <a:ln>
              <a:solidFill>
                <a:schemeClr val="tx1"/>
              </a:solidFill>
            </a:ln>
          </p:spPr>
        </p:pic>
        <p:sp>
          <p:nvSpPr>
            <p:cNvPr id="122" name="Text Box 5"/>
            <p:cNvSpPr txBox="1"/>
            <p:nvPr/>
          </p:nvSpPr>
          <p:spPr>
            <a:xfrm>
              <a:off x="1521423" y="-193114"/>
              <a:ext cx="3141837" cy="535047"/>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80010" tIns="40005" rIns="80010" bIns="40005" numCol="1" spcCol="0" rtlCol="0" fromWordArt="0" anchor="t" anchorCtr="0" forceAA="0" compatLnSpc="1">
              <a:prstTxWarp prst="textNoShape">
                <a:avLst/>
              </a:prstTxWarp>
              <a:noAutofit/>
            </a:bodyPr>
            <a:lstStyle/>
            <a:p>
              <a:pPr algn="just"/>
              <a:r>
                <a:rPr lang="en-US" sz="1575" b="1" dirty="0">
                  <a:ea typeface="ＭＳ 明朝"/>
                  <a:cs typeface="Times New Roman"/>
                </a:rPr>
                <a:t>Figure 1. </a:t>
              </a:r>
              <a:r>
                <a:rPr lang="en-US" sz="1575" dirty="0">
                  <a:ea typeface="ＭＳ 明朝"/>
                  <a:cs typeface="Times New Roman"/>
                </a:rPr>
                <a:t>The oxidative condensation reactions catalyzed by PHS and NiR3His </a:t>
              </a:r>
              <a:r>
                <a:rPr lang="en-US" sz="1575" dirty="0" err="1">
                  <a:ea typeface="ＭＳ 明朝"/>
                  <a:cs typeface="Times New Roman"/>
                </a:rPr>
                <a:t>azurin</a:t>
              </a:r>
              <a:r>
                <a:rPr lang="en-US" sz="1575" dirty="0">
                  <a:ea typeface="ＭＳ 明朝"/>
                  <a:cs typeface="Times New Roman"/>
                </a:rPr>
                <a:t>. The reaction is also coupled with the reduction of diatomic oxygen to water. Adapted from reference 2.  </a:t>
              </a:r>
            </a:p>
          </p:txBody>
        </p:sp>
      </p:grpSp>
      <p:sp>
        <p:nvSpPr>
          <p:cNvPr id="14339" name="Rectangle 1"/>
          <p:cNvSpPr>
            <a:spLocks noChangeArrowheads="1"/>
          </p:cNvSpPr>
          <p:nvPr/>
        </p:nvSpPr>
        <p:spPr bwMode="auto">
          <a:xfrm>
            <a:off x="4070619" y="807882"/>
            <a:ext cx="34330736" cy="3231654"/>
          </a:xfrm>
          <a:prstGeom prst="rect">
            <a:avLst/>
          </a:prstGeom>
          <a:noFill/>
          <a:ln w="9525">
            <a:noFill/>
            <a:miter lim="800000"/>
            <a:headEnd/>
            <a:tailEnd/>
          </a:ln>
        </p:spPr>
        <p:txBody>
          <a:bodyPr wrap="square">
            <a:spAutoFit/>
          </a:bodyPr>
          <a:lstStyle/>
          <a:p>
            <a:pPr algn="ctr"/>
            <a:r>
              <a:rPr lang="en-US" sz="6000" dirty="0">
                <a:latin typeface="Arial" panose="020B0604020202020204" pitchFamily="34" charset="0"/>
                <a:cs typeface="Arial" panose="020B0604020202020204" pitchFamily="34" charset="0"/>
              </a:rPr>
              <a:t>Modeling PHS Activity in Azurin Comparing Tert-Butyl Hydrogen Peroxide with Oxygen Gas as Oxidants </a:t>
            </a:r>
          </a:p>
          <a:p>
            <a:pPr algn="ctr"/>
            <a:r>
              <a:rPr lang="en-US" sz="4200" dirty="0">
                <a:latin typeface="Arial" panose="020B0604020202020204" pitchFamily="34" charset="0"/>
                <a:cs typeface="Arial" panose="020B0604020202020204" pitchFamily="34" charset="0"/>
                <a:sym typeface="Wingdings" pitchFamily="2" charset="2"/>
              </a:rPr>
              <a:t></a:t>
            </a:r>
            <a:r>
              <a:rPr lang="en-US" sz="4200" b="1" dirty="0">
                <a:latin typeface="Arial" panose="020B0604020202020204" pitchFamily="34" charset="0"/>
                <a:cs typeface="Arial" panose="020B0604020202020204" pitchFamily="34" charset="0"/>
                <a:sym typeface="Wingdings" pitchFamily="2" charset="2"/>
              </a:rPr>
              <a:t>Austin </a:t>
            </a:r>
            <a:r>
              <a:rPr lang="en-US" sz="4200" b="1">
                <a:latin typeface="Arial" panose="020B0604020202020204" pitchFamily="34" charset="0"/>
                <a:cs typeface="Arial" panose="020B0604020202020204" pitchFamily="34" charset="0"/>
                <a:sym typeface="Wingdings" pitchFamily="2" charset="2"/>
              </a:rPr>
              <a:t>Evenson. </a:t>
            </a:r>
            <a:r>
              <a:rPr lang="en-US" sz="4200">
                <a:latin typeface="Arial" panose="020B0604020202020204" pitchFamily="34" charset="0"/>
                <a:cs typeface="Arial" panose="020B0604020202020204" pitchFamily="34" charset="0"/>
              </a:rPr>
              <a:t>Dr</a:t>
            </a:r>
            <a:r>
              <a:rPr lang="en-US" sz="4200" dirty="0">
                <a:latin typeface="Arial" panose="020B0604020202020204" pitchFamily="34" charset="0"/>
                <a:cs typeface="Arial" panose="020B0604020202020204" pitchFamily="34" charset="0"/>
              </a:rPr>
              <a:t>. Steven M. Berry (smberry@d.umn.edu)</a:t>
            </a:r>
            <a:r>
              <a:rPr lang="en-US" sz="4200" dirty="0">
                <a:latin typeface="Arial" panose="020B0604020202020204" pitchFamily="34" charset="0"/>
                <a:cs typeface="Arial" panose="020B0604020202020204" pitchFamily="34" charset="0"/>
                <a:sym typeface="Wingdings" pitchFamily="2" charset="2"/>
              </a:rPr>
              <a:t></a:t>
            </a:r>
          </a:p>
          <a:p>
            <a:pPr algn="ctr"/>
            <a:r>
              <a:rPr lang="en-US" sz="4200" dirty="0">
                <a:latin typeface="Arial" panose="020B0604020202020204" pitchFamily="34" charset="0"/>
                <a:cs typeface="Arial" panose="020B0604020202020204" pitchFamily="34" charset="0"/>
                <a:sym typeface="Wingdings" pitchFamily="2" charset="2"/>
              </a:rPr>
              <a:t></a:t>
            </a:r>
            <a:r>
              <a:rPr lang="en-US" sz="4200" dirty="0">
                <a:latin typeface="Arial" panose="020B0604020202020204" pitchFamily="34" charset="0"/>
                <a:ea typeface="Wingdings" pitchFamily="2" charset="2"/>
                <a:cs typeface="Arial" panose="020B0604020202020204" pitchFamily="34" charset="0"/>
                <a:sym typeface="Wingdings" pitchFamily="2" charset="2"/>
              </a:rPr>
              <a:t>University of Minnesota-Duluth </a:t>
            </a:r>
            <a:r>
              <a:rPr lang="en-US" sz="4200" dirty="0">
                <a:latin typeface="Arial" panose="020B0604020202020204" pitchFamily="34" charset="0"/>
                <a:cs typeface="Arial" panose="020B0604020202020204" pitchFamily="34" charset="0"/>
                <a:sym typeface="Wingdings" pitchFamily="2" charset="2"/>
              </a:rPr>
              <a:t>Department of Chemistry and Biochemistry Undergraduate Research Opportunities Program </a:t>
            </a:r>
            <a:endParaRPr lang="en-US" sz="4200" dirty="0">
              <a:latin typeface="Arial" panose="020B0604020202020204" pitchFamily="34" charset="0"/>
              <a:cs typeface="Arial" panose="020B0604020202020204" pitchFamily="34" charset="0"/>
            </a:endParaRPr>
          </a:p>
        </p:txBody>
      </p:sp>
      <p:sp>
        <p:nvSpPr>
          <p:cNvPr id="117" name="TextBox 24"/>
          <p:cNvSpPr txBox="1">
            <a:spLocks/>
          </p:cNvSpPr>
          <p:nvPr/>
        </p:nvSpPr>
        <p:spPr bwMode="auto">
          <a:xfrm>
            <a:off x="10058256" y="5228713"/>
            <a:ext cx="8970264" cy="27157680"/>
          </a:xfrm>
          <a:prstGeom prst="rect">
            <a:avLst/>
          </a:prstGeom>
          <a:solidFill>
            <a:srgbClr val="FFFFFF"/>
          </a:solidFill>
          <a:ln w="127000">
            <a:solidFill>
              <a:schemeClr val="tx1"/>
            </a:solidFill>
            <a:miter lim="800000"/>
            <a:headEnd/>
            <a:tailEnd/>
          </a:ln>
        </p:spPr>
        <p:txBody>
          <a:bodyPr wrap="square">
            <a:spAutoFit/>
          </a:bodyPr>
          <a:lstStyle/>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a:p>
            <a:pPr algn="just"/>
            <a:endParaRPr lang="en-US" sz="2100" dirty="0">
              <a:latin typeface="Times New Roman" pitchFamily="18" charset="0"/>
              <a:cs typeface="Times New Roman" pitchFamily="18" charset="0"/>
            </a:endParaRPr>
          </a:p>
        </p:txBody>
      </p:sp>
      <p:sp>
        <p:nvSpPr>
          <p:cNvPr id="14343" name="TextBox 17"/>
          <p:cNvSpPr txBox="1">
            <a:spLocks noChangeArrowheads="1"/>
          </p:cNvSpPr>
          <p:nvPr/>
        </p:nvSpPr>
        <p:spPr bwMode="auto">
          <a:xfrm>
            <a:off x="37736662" y="28515469"/>
            <a:ext cx="184731" cy="334707"/>
          </a:xfrm>
          <a:prstGeom prst="rect">
            <a:avLst/>
          </a:prstGeom>
          <a:noFill/>
          <a:ln w="9525">
            <a:noFill/>
            <a:miter lim="800000"/>
            <a:headEnd/>
            <a:tailEnd/>
          </a:ln>
        </p:spPr>
        <p:txBody>
          <a:bodyPr wrap="none">
            <a:spAutoFit/>
          </a:bodyPr>
          <a:lstStyle/>
          <a:p>
            <a:endParaRPr lang="en-US" sz="1575">
              <a:latin typeface="Calibri" pitchFamily="34" charset="0"/>
            </a:endParaRPr>
          </a:p>
        </p:txBody>
      </p:sp>
      <p:sp>
        <p:nvSpPr>
          <p:cNvPr id="14479" name="TextBox 36"/>
          <p:cNvSpPr txBox="1">
            <a:spLocks noChangeArrowheads="1"/>
          </p:cNvSpPr>
          <p:nvPr/>
        </p:nvSpPr>
        <p:spPr bwMode="auto">
          <a:xfrm>
            <a:off x="21002625" y="10539413"/>
            <a:ext cx="466725" cy="307777"/>
          </a:xfrm>
          <a:prstGeom prst="rect">
            <a:avLst/>
          </a:prstGeom>
          <a:noFill/>
          <a:ln w="9525">
            <a:noFill/>
            <a:miter lim="800000"/>
            <a:headEnd/>
            <a:tailEnd/>
          </a:ln>
        </p:spPr>
        <p:txBody>
          <a:bodyPr>
            <a:spAutoFit/>
          </a:bodyPr>
          <a:lstStyle/>
          <a:p>
            <a:r>
              <a:rPr lang="en-US" sz="700">
                <a:solidFill>
                  <a:schemeClr val="bg1"/>
                </a:solidFill>
              </a:rPr>
              <a:t>Met121</a:t>
            </a:r>
          </a:p>
        </p:txBody>
      </p:sp>
      <p:sp>
        <p:nvSpPr>
          <p:cNvPr id="14480" name="TextBox 39"/>
          <p:cNvSpPr txBox="1">
            <a:spLocks noChangeArrowheads="1"/>
          </p:cNvSpPr>
          <p:nvPr/>
        </p:nvSpPr>
        <p:spPr bwMode="auto">
          <a:xfrm>
            <a:off x="22069425" y="10115550"/>
            <a:ext cx="466725" cy="200055"/>
          </a:xfrm>
          <a:prstGeom prst="rect">
            <a:avLst/>
          </a:prstGeom>
          <a:noFill/>
          <a:ln w="9525">
            <a:noFill/>
            <a:miter lim="800000"/>
            <a:headEnd/>
            <a:tailEnd/>
          </a:ln>
        </p:spPr>
        <p:txBody>
          <a:bodyPr>
            <a:spAutoFit/>
          </a:bodyPr>
          <a:lstStyle/>
          <a:p>
            <a:r>
              <a:rPr lang="en-US" sz="700">
                <a:solidFill>
                  <a:schemeClr val="bg1"/>
                </a:solidFill>
              </a:rPr>
              <a:t>His117</a:t>
            </a:r>
          </a:p>
        </p:txBody>
      </p:sp>
      <p:sp>
        <p:nvSpPr>
          <p:cNvPr id="14481" name="TextBox 40"/>
          <p:cNvSpPr txBox="1">
            <a:spLocks noChangeArrowheads="1"/>
          </p:cNvSpPr>
          <p:nvPr/>
        </p:nvSpPr>
        <p:spPr bwMode="auto">
          <a:xfrm>
            <a:off x="22436138" y="9544051"/>
            <a:ext cx="466725" cy="200055"/>
          </a:xfrm>
          <a:prstGeom prst="rect">
            <a:avLst/>
          </a:prstGeom>
          <a:noFill/>
          <a:ln w="9525">
            <a:noFill/>
            <a:miter lim="800000"/>
            <a:headEnd/>
            <a:tailEnd/>
          </a:ln>
        </p:spPr>
        <p:txBody>
          <a:bodyPr>
            <a:spAutoFit/>
          </a:bodyPr>
          <a:lstStyle/>
          <a:p>
            <a:r>
              <a:rPr lang="en-US" sz="700" dirty="0">
                <a:solidFill>
                  <a:schemeClr val="bg1"/>
                </a:solidFill>
              </a:rPr>
              <a:t>Cys112</a:t>
            </a:r>
          </a:p>
        </p:txBody>
      </p:sp>
      <p:sp>
        <p:nvSpPr>
          <p:cNvPr id="14483" name="TextBox 44"/>
          <p:cNvSpPr txBox="1">
            <a:spLocks noChangeArrowheads="1"/>
          </p:cNvSpPr>
          <p:nvPr/>
        </p:nvSpPr>
        <p:spPr bwMode="auto">
          <a:xfrm>
            <a:off x="21602700" y="8401051"/>
            <a:ext cx="466725" cy="200055"/>
          </a:xfrm>
          <a:prstGeom prst="rect">
            <a:avLst/>
          </a:prstGeom>
          <a:noFill/>
          <a:ln w="9525">
            <a:noFill/>
            <a:miter lim="800000"/>
            <a:headEnd/>
            <a:tailEnd/>
          </a:ln>
        </p:spPr>
        <p:txBody>
          <a:bodyPr>
            <a:spAutoFit/>
          </a:bodyPr>
          <a:lstStyle/>
          <a:p>
            <a:r>
              <a:rPr lang="en-US" sz="700">
                <a:solidFill>
                  <a:schemeClr val="bg1"/>
                </a:solidFill>
              </a:rPr>
              <a:t>Gly47</a:t>
            </a:r>
          </a:p>
        </p:txBody>
      </p:sp>
      <p:sp>
        <p:nvSpPr>
          <p:cNvPr id="14347" name="Text Box 202"/>
          <p:cNvSpPr txBox="1">
            <a:spLocks noChangeArrowheads="1"/>
          </p:cNvSpPr>
          <p:nvPr/>
        </p:nvSpPr>
        <p:spPr bwMode="auto">
          <a:xfrm>
            <a:off x="10202095" y="9800960"/>
            <a:ext cx="8714232" cy="550151"/>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solidFill>
              <a:schemeClr val="tx1"/>
            </a:solidFill>
          </a:ln>
        </p:spPr>
        <p:style>
          <a:lnRef idx="0">
            <a:scrgbClr r="0" g="0" b="0"/>
          </a:lnRef>
          <a:fillRef idx="0">
            <a:scrgbClr r="0" g="0" b="0"/>
          </a:fillRef>
          <a:effectRef idx="0">
            <a:scrgbClr r="0" g="0" b="0"/>
          </a:effectRef>
          <a:fontRef idx="minor">
            <a:schemeClr val="lt1"/>
          </a:fontRef>
        </p:style>
        <p:txBody>
          <a:bodyPr wrap="square">
            <a:spAutoFit/>
          </a:bodyPr>
          <a:lstStyle/>
          <a:p>
            <a:pPr algn="ctr">
              <a:spcBef>
                <a:spcPct val="50000"/>
              </a:spcBef>
            </a:pPr>
            <a:r>
              <a:rPr lang="en-US" sz="2975" b="1" dirty="0">
                <a:solidFill>
                  <a:schemeClr val="tx1"/>
                </a:solidFill>
                <a:latin typeface="Times New Roman" pitchFamily="18" charset="0"/>
                <a:cs typeface="Times New Roman" pitchFamily="18" charset="0"/>
              </a:rPr>
              <a:t>PHS Modeling in Azurin</a:t>
            </a:r>
          </a:p>
        </p:txBody>
      </p:sp>
      <p:sp>
        <p:nvSpPr>
          <p:cNvPr id="14484" name="TextBox 45"/>
          <p:cNvSpPr txBox="1">
            <a:spLocks noChangeArrowheads="1"/>
          </p:cNvSpPr>
          <p:nvPr/>
        </p:nvSpPr>
        <p:spPr bwMode="auto">
          <a:xfrm>
            <a:off x="26469975" y="10196513"/>
            <a:ext cx="466725" cy="200055"/>
          </a:xfrm>
          <a:prstGeom prst="rect">
            <a:avLst/>
          </a:prstGeom>
          <a:noFill/>
          <a:ln w="9525">
            <a:noFill/>
            <a:miter lim="800000"/>
            <a:headEnd/>
            <a:tailEnd/>
          </a:ln>
        </p:spPr>
        <p:txBody>
          <a:bodyPr>
            <a:spAutoFit/>
          </a:bodyPr>
          <a:lstStyle/>
          <a:p>
            <a:r>
              <a:rPr lang="en-US" sz="700">
                <a:solidFill>
                  <a:schemeClr val="bg1"/>
                </a:solidFill>
              </a:rPr>
              <a:t>His14</a:t>
            </a:r>
          </a:p>
        </p:txBody>
      </p:sp>
      <p:sp>
        <p:nvSpPr>
          <p:cNvPr id="14485" name="TextBox 46"/>
          <p:cNvSpPr txBox="1">
            <a:spLocks noChangeArrowheads="1"/>
          </p:cNvSpPr>
          <p:nvPr/>
        </p:nvSpPr>
        <p:spPr bwMode="auto">
          <a:xfrm>
            <a:off x="27003375" y="9463088"/>
            <a:ext cx="466725" cy="200055"/>
          </a:xfrm>
          <a:prstGeom prst="rect">
            <a:avLst/>
          </a:prstGeom>
          <a:noFill/>
          <a:ln w="9525">
            <a:noFill/>
            <a:miter lim="800000"/>
            <a:headEnd/>
            <a:tailEnd/>
          </a:ln>
        </p:spPr>
        <p:txBody>
          <a:bodyPr>
            <a:spAutoFit/>
          </a:bodyPr>
          <a:lstStyle/>
          <a:p>
            <a:r>
              <a:rPr lang="en-US" sz="700">
                <a:solidFill>
                  <a:schemeClr val="bg1"/>
                </a:solidFill>
              </a:rPr>
              <a:t>His16</a:t>
            </a:r>
          </a:p>
        </p:txBody>
      </p:sp>
      <p:sp>
        <p:nvSpPr>
          <p:cNvPr id="14487" name="TextBox 49"/>
          <p:cNvSpPr txBox="1">
            <a:spLocks noChangeArrowheads="1"/>
          </p:cNvSpPr>
          <p:nvPr/>
        </p:nvSpPr>
        <p:spPr bwMode="auto">
          <a:xfrm>
            <a:off x="24869775" y="9201151"/>
            <a:ext cx="466725" cy="200055"/>
          </a:xfrm>
          <a:prstGeom prst="rect">
            <a:avLst/>
          </a:prstGeom>
          <a:noFill/>
          <a:ln w="9525">
            <a:noFill/>
            <a:miter lim="800000"/>
            <a:headEnd/>
            <a:tailEnd/>
          </a:ln>
        </p:spPr>
        <p:txBody>
          <a:bodyPr>
            <a:spAutoFit/>
          </a:bodyPr>
          <a:lstStyle/>
          <a:p>
            <a:r>
              <a:rPr lang="en-US" sz="700">
                <a:solidFill>
                  <a:schemeClr val="bg1"/>
                </a:solidFill>
              </a:rPr>
              <a:t>IMD</a:t>
            </a:r>
          </a:p>
        </p:txBody>
      </p:sp>
      <p:sp>
        <p:nvSpPr>
          <p:cNvPr id="14488" name="TextBox 50"/>
          <p:cNvSpPr txBox="1">
            <a:spLocks noChangeArrowheads="1"/>
          </p:cNvSpPr>
          <p:nvPr/>
        </p:nvSpPr>
        <p:spPr bwMode="auto">
          <a:xfrm>
            <a:off x="24769763" y="10115550"/>
            <a:ext cx="466725" cy="200055"/>
          </a:xfrm>
          <a:prstGeom prst="rect">
            <a:avLst/>
          </a:prstGeom>
          <a:noFill/>
          <a:ln w="9525">
            <a:noFill/>
            <a:miter lim="800000"/>
            <a:headEnd/>
            <a:tailEnd/>
          </a:ln>
        </p:spPr>
        <p:txBody>
          <a:bodyPr>
            <a:spAutoFit/>
          </a:bodyPr>
          <a:lstStyle/>
          <a:p>
            <a:r>
              <a:rPr lang="en-US" sz="700">
                <a:solidFill>
                  <a:schemeClr val="bg1"/>
                </a:solidFill>
              </a:rPr>
              <a:t>IMD</a:t>
            </a:r>
          </a:p>
        </p:txBody>
      </p:sp>
      <p:sp>
        <p:nvSpPr>
          <p:cNvPr id="14494" name="TextBox 54"/>
          <p:cNvSpPr txBox="1">
            <a:spLocks noChangeArrowheads="1"/>
          </p:cNvSpPr>
          <p:nvPr/>
        </p:nvSpPr>
        <p:spPr bwMode="auto">
          <a:xfrm>
            <a:off x="19935825" y="15668626"/>
            <a:ext cx="466725" cy="200055"/>
          </a:xfrm>
          <a:prstGeom prst="rect">
            <a:avLst/>
          </a:prstGeom>
          <a:noFill/>
          <a:ln w="9525">
            <a:noFill/>
            <a:miter lim="800000"/>
            <a:headEnd/>
            <a:tailEnd/>
          </a:ln>
        </p:spPr>
        <p:txBody>
          <a:bodyPr>
            <a:spAutoFit/>
          </a:bodyPr>
          <a:lstStyle/>
          <a:p>
            <a:r>
              <a:rPr lang="en-US" sz="700">
                <a:solidFill>
                  <a:schemeClr val="bg1"/>
                </a:solidFill>
              </a:rPr>
              <a:t>His16</a:t>
            </a:r>
          </a:p>
        </p:txBody>
      </p:sp>
      <p:sp>
        <p:nvSpPr>
          <p:cNvPr id="14495" name="TextBox 55"/>
          <p:cNvSpPr txBox="1">
            <a:spLocks noChangeArrowheads="1"/>
          </p:cNvSpPr>
          <p:nvPr/>
        </p:nvSpPr>
        <p:spPr bwMode="auto">
          <a:xfrm>
            <a:off x="25669875" y="15507892"/>
            <a:ext cx="466725" cy="200055"/>
          </a:xfrm>
          <a:prstGeom prst="rect">
            <a:avLst/>
          </a:prstGeom>
          <a:noFill/>
          <a:ln w="9525">
            <a:noFill/>
            <a:miter lim="800000"/>
            <a:headEnd/>
            <a:tailEnd/>
          </a:ln>
        </p:spPr>
        <p:txBody>
          <a:bodyPr>
            <a:spAutoFit/>
          </a:bodyPr>
          <a:lstStyle/>
          <a:p>
            <a:r>
              <a:rPr lang="en-US" sz="700">
                <a:solidFill>
                  <a:schemeClr val="bg1"/>
                </a:solidFill>
              </a:rPr>
              <a:t>Met44</a:t>
            </a:r>
          </a:p>
        </p:txBody>
      </p:sp>
      <p:sp>
        <p:nvSpPr>
          <p:cNvPr id="14786" name="Text Box 202"/>
          <p:cNvSpPr txBox="1">
            <a:spLocks noChangeArrowheads="1"/>
          </p:cNvSpPr>
          <p:nvPr/>
        </p:nvSpPr>
        <p:spPr bwMode="auto">
          <a:xfrm>
            <a:off x="28902634" y="21590747"/>
            <a:ext cx="8714232" cy="550151"/>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solidFill>
              <a:schemeClr val="tx1"/>
            </a:solidFill>
          </a:ln>
        </p:spPr>
        <p:style>
          <a:lnRef idx="0">
            <a:scrgbClr r="0" g="0" b="0"/>
          </a:lnRef>
          <a:fillRef idx="0">
            <a:scrgbClr r="0" g="0" b="0"/>
          </a:fillRef>
          <a:effectRef idx="0">
            <a:scrgbClr r="0" g="0" b="0"/>
          </a:effectRef>
          <a:fontRef idx="minor">
            <a:schemeClr val="lt1"/>
          </a:fontRef>
        </p:style>
        <p:txBody>
          <a:bodyPr wrap="square">
            <a:spAutoFit/>
          </a:bodyPr>
          <a:lstStyle/>
          <a:p>
            <a:pPr algn="ctr" defTabSz="800100">
              <a:spcBef>
                <a:spcPct val="50000"/>
              </a:spcBef>
            </a:pPr>
            <a:r>
              <a:rPr lang="en-US" sz="2975" b="1" dirty="0">
                <a:solidFill>
                  <a:schemeClr val="tx1"/>
                </a:solidFill>
                <a:latin typeface="Times New Roman" pitchFamily="18" charset="0"/>
                <a:cs typeface="Times New Roman" pitchFamily="18" charset="0"/>
              </a:rPr>
              <a:t>Conclusion and Future Directions</a:t>
            </a:r>
          </a:p>
        </p:txBody>
      </p:sp>
      <p:sp>
        <p:nvSpPr>
          <p:cNvPr id="14787" name="Text Box 202"/>
          <p:cNvSpPr txBox="1">
            <a:spLocks noChangeArrowheads="1"/>
          </p:cNvSpPr>
          <p:nvPr/>
        </p:nvSpPr>
        <p:spPr bwMode="auto">
          <a:xfrm>
            <a:off x="28889414" y="26308336"/>
            <a:ext cx="8714232" cy="550151"/>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solidFill>
              <a:schemeClr val="tx1"/>
            </a:solidFill>
          </a:ln>
        </p:spPr>
        <p:style>
          <a:lnRef idx="0">
            <a:scrgbClr r="0" g="0" b="0"/>
          </a:lnRef>
          <a:fillRef idx="0">
            <a:scrgbClr r="0" g="0" b="0"/>
          </a:fillRef>
          <a:effectRef idx="0">
            <a:scrgbClr r="0" g="0" b="0"/>
          </a:effectRef>
          <a:fontRef idx="minor">
            <a:schemeClr val="lt1"/>
          </a:fontRef>
        </p:style>
        <p:txBody>
          <a:bodyPr wrap="square">
            <a:spAutoFit/>
          </a:bodyPr>
          <a:lstStyle/>
          <a:p>
            <a:pPr algn="ctr" defTabSz="800100">
              <a:spcBef>
                <a:spcPct val="50000"/>
              </a:spcBef>
            </a:pPr>
            <a:r>
              <a:rPr lang="en-US" sz="2975" b="1" dirty="0">
                <a:solidFill>
                  <a:schemeClr val="tx1"/>
                </a:solidFill>
                <a:latin typeface="Times New Roman" pitchFamily="18" charset="0"/>
                <a:cs typeface="Times New Roman" pitchFamily="18" charset="0"/>
              </a:rPr>
              <a:t>Acknowledgements</a:t>
            </a:r>
          </a:p>
        </p:txBody>
      </p:sp>
      <p:sp>
        <p:nvSpPr>
          <p:cNvPr id="14788" name="Text Box 202"/>
          <p:cNvSpPr txBox="1">
            <a:spLocks noChangeArrowheads="1"/>
          </p:cNvSpPr>
          <p:nvPr/>
        </p:nvSpPr>
        <p:spPr bwMode="auto">
          <a:xfrm>
            <a:off x="28902636" y="30193633"/>
            <a:ext cx="8714232" cy="550151"/>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solidFill>
              <a:schemeClr val="tx1"/>
            </a:solidFill>
          </a:ln>
        </p:spPr>
        <p:style>
          <a:lnRef idx="0">
            <a:scrgbClr r="0" g="0" b="0"/>
          </a:lnRef>
          <a:fillRef idx="0">
            <a:scrgbClr r="0" g="0" b="0"/>
          </a:fillRef>
          <a:effectRef idx="0">
            <a:scrgbClr r="0" g="0" b="0"/>
          </a:effectRef>
          <a:fontRef idx="minor">
            <a:schemeClr val="lt1"/>
          </a:fontRef>
        </p:style>
        <p:txBody>
          <a:bodyPr wrap="square">
            <a:spAutoFit/>
          </a:bodyPr>
          <a:lstStyle/>
          <a:p>
            <a:pPr algn="ctr" defTabSz="800100">
              <a:spcBef>
                <a:spcPct val="50000"/>
              </a:spcBef>
            </a:pPr>
            <a:r>
              <a:rPr lang="en-US" sz="2975" b="1" dirty="0">
                <a:solidFill>
                  <a:schemeClr val="tx1"/>
                </a:solidFill>
                <a:latin typeface="Times New Roman" pitchFamily="18" charset="0"/>
                <a:cs typeface="Times New Roman" pitchFamily="18" charset="0"/>
              </a:rPr>
              <a:t>References</a:t>
            </a:r>
          </a:p>
        </p:txBody>
      </p:sp>
      <p:sp>
        <p:nvSpPr>
          <p:cNvPr id="99" name="Text Box 202"/>
          <p:cNvSpPr txBox="1">
            <a:spLocks noChangeArrowheads="1"/>
          </p:cNvSpPr>
          <p:nvPr/>
        </p:nvSpPr>
        <p:spPr bwMode="auto">
          <a:xfrm>
            <a:off x="665066" y="17754119"/>
            <a:ext cx="8714368" cy="550151"/>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solidFill>
              <a:schemeClr val="tx1"/>
            </a:solidFill>
          </a:ln>
        </p:spPr>
        <p:style>
          <a:lnRef idx="0">
            <a:scrgbClr r="0" g="0" b="0"/>
          </a:lnRef>
          <a:fillRef idx="0">
            <a:scrgbClr r="0" g="0" b="0"/>
          </a:fillRef>
          <a:effectRef idx="0">
            <a:scrgbClr r="0" g="0" b="0"/>
          </a:effectRef>
          <a:fontRef idx="minor">
            <a:schemeClr val="lt1"/>
          </a:fontRef>
        </p:style>
        <p:txBody>
          <a:bodyPr wrap="square">
            <a:spAutoFit/>
          </a:bodyPr>
          <a:lstStyle/>
          <a:p>
            <a:pPr algn="ctr" defTabSz="800100">
              <a:spcBef>
                <a:spcPct val="50000"/>
              </a:spcBef>
            </a:pPr>
            <a:r>
              <a:rPr lang="en-US" sz="2975" b="1" dirty="0">
                <a:solidFill>
                  <a:schemeClr val="tx1"/>
                </a:solidFill>
                <a:latin typeface="Times New Roman" pitchFamily="18" charset="0"/>
                <a:cs typeface="Times New Roman" pitchFamily="18" charset="0"/>
              </a:rPr>
              <a:t>Introduction</a:t>
            </a:r>
          </a:p>
        </p:txBody>
      </p:sp>
      <p:sp>
        <p:nvSpPr>
          <p:cNvPr id="102" name="Text Box 202"/>
          <p:cNvSpPr txBox="1">
            <a:spLocks noChangeArrowheads="1"/>
          </p:cNvSpPr>
          <p:nvPr/>
        </p:nvSpPr>
        <p:spPr bwMode="auto">
          <a:xfrm>
            <a:off x="10202095" y="17988902"/>
            <a:ext cx="8714232" cy="550151"/>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solidFill>
              <a:schemeClr val="tx1"/>
            </a:solidFill>
          </a:ln>
        </p:spPr>
        <p:style>
          <a:lnRef idx="0">
            <a:scrgbClr r="0" g="0" b="0"/>
          </a:lnRef>
          <a:fillRef idx="0">
            <a:scrgbClr r="0" g="0" b="0"/>
          </a:fillRef>
          <a:effectRef idx="0">
            <a:scrgbClr r="0" g="0" b="0"/>
          </a:effectRef>
          <a:fontRef idx="minor">
            <a:schemeClr val="lt1"/>
          </a:fontRef>
        </p:style>
        <p:txBody>
          <a:bodyPr wrap="square">
            <a:spAutoFit/>
          </a:bodyPr>
          <a:lstStyle/>
          <a:p>
            <a:pPr algn="ctr" defTabSz="800100">
              <a:spcBef>
                <a:spcPct val="50000"/>
              </a:spcBef>
            </a:pPr>
            <a:r>
              <a:rPr lang="en-US" sz="2975" b="1" dirty="0">
                <a:solidFill>
                  <a:schemeClr val="tx1"/>
                </a:solidFill>
                <a:latin typeface="Times New Roman" pitchFamily="18" charset="0"/>
                <a:cs typeface="Times New Roman" pitchFamily="18" charset="0"/>
              </a:rPr>
              <a:t>PHS Activity in NiR3His and Met121Leu </a:t>
            </a:r>
            <a:r>
              <a:rPr lang="en-US" sz="2975" b="1" dirty="0" err="1">
                <a:solidFill>
                  <a:schemeClr val="tx1"/>
                </a:solidFill>
                <a:latin typeface="Times New Roman" pitchFamily="18" charset="0"/>
                <a:cs typeface="Times New Roman" pitchFamily="18" charset="0"/>
              </a:rPr>
              <a:t>Azurin</a:t>
            </a:r>
            <a:endParaRPr lang="en-US" sz="2975" b="1" dirty="0">
              <a:solidFill>
                <a:schemeClr val="tx1"/>
              </a:solidFill>
              <a:latin typeface="Times New Roman" pitchFamily="18" charset="0"/>
              <a:cs typeface="Times New Roman" pitchFamily="18" charset="0"/>
            </a:endParaRPr>
          </a:p>
        </p:txBody>
      </p:sp>
      <p:sp>
        <p:nvSpPr>
          <p:cNvPr id="240" name="TextBox 239"/>
          <p:cNvSpPr txBox="1"/>
          <p:nvPr/>
        </p:nvSpPr>
        <p:spPr>
          <a:xfrm>
            <a:off x="6133699" y="28775647"/>
            <a:ext cx="3374582" cy="2862322"/>
          </a:xfrm>
          <a:prstGeom prst="rect">
            <a:avLst/>
          </a:prstGeom>
          <a:noFill/>
        </p:spPr>
        <p:txBody>
          <a:bodyPr wrap="square" rtlCol="0">
            <a:spAutoFit/>
          </a:bodyPr>
          <a:lstStyle/>
          <a:p>
            <a:r>
              <a:rPr lang="en-US" b="1" dirty="0">
                <a:cs typeface="Times New Roman"/>
              </a:rPr>
              <a:t>Figure 3</a:t>
            </a:r>
            <a:r>
              <a:rPr lang="en-US" dirty="0">
                <a:cs typeface="Times New Roman"/>
              </a:rPr>
              <a:t>. (left) </a:t>
            </a:r>
            <a:r>
              <a:rPr lang="en-US" dirty="0" err="1">
                <a:cs typeface="Times New Roman"/>
              </a:rPr>
              <a:t>Hexameric</a:t>
            </a:r>
            <a:r>
              <a:rPr lang="en-US" dirty="0">
                <a:cs typeface="Times New Roman"/>
              </a:rPr>
              <a:t> structure of PHS shown with 3 coppers per subunit displayed as orange spheres. (right) Subunit of PHS with 3 domains highlighted in blue, green, and red respectively. The loop connecting domains 2 and 3 (black) and copper atoms (orange) are also shown. Adapted from PDB file 3GYR. [2]</a:t>
            </a:r>
          </a:p>
        </p:txBody>
      </p:sp>
      <p:grpSp>
        <p:nvGrpSpPr>
          <p:cNvPr id="252" name="Group 251"/>
          <p:cNvGrpSpPr/>
          <p:nvPr/>
        </p:nvGrpSpPr>
        <p:grpSpPr>
          <a:xfrm>
            <a:off x="10231541" y="13708969"/>
            <a:ext cx="8575718" cy="4229361"/>
            <a:chOff x="12115800" y="19888199"/>
            <a:chExt cx="9540243" cy="5004091"/>
          </a:xfrm>
        </p:grpSpPr>
        <p:sp>
          <p:nvSpPr>
            <p:cNvPr id="244" name="TextBox 243"/>
            <p:cNvSpPr txBox="1"/>
            <p:nvPr/>
          </p:nvSpPr>
          <p:spPr>
            <a:xfrm>
              <a:off x="16626203" y="20003513"/>
              <a:ext cx="5029840" cy="4888777"/>
            </a:xfrm>
            <a:prstGeom prst="rect">
              <a:avLst/>
            </a:prstGeom>
            <a:noFill/>
          </p:spPr>
          <p:txBody>
            <a:bodyPr wrap="square" rtlCol="0">
              <a:spAutoFit/>
            </a:bodyPr>
            <a:lstStyle/>
            <a:p>
              <a:pPr algn="just"/>
              <a:r>
                <a:rPr lang="en-US" sz="1750" b="1" dirty="0">
                  <a:cs typeface="Times New Roman"/>
                </a:rPr>
                <a:t>Figure 4. </a:t>
              </a:r>
              <a:r>
                <a:rPr lang="en-US" sz="1750" dirty="0">
                  <a:cs typeface="Times New Roman"/>
                </a:rPr>
                <a:t>A crystal structure of the mutant NiR3His with a Type 1 and Type 2 copper center. The residues highlighted in red are altered in the 2</a:t>
              </a:r>
              <a:r>
                <a:rPr lang="en-US" sz="1750" baseline="30000" dirty="0">
                  <a:cs typeface="Times New Roman"/>
                </a:rPr>
                <a:t>nd</a:t>
              </a:r>
              <a:r>
                <a:rPr lang="en-US" sz="1750" dirty="0">
                  <a:cs typeface="Times New Roman"/>
                </a:rPr>
                <a:t> generation mutants. </a:t>
              </a:r>
            </a:p>
            <a:p>
              <a:pPr algn="just"/>
              <a:endParaRPr lang="en-US" sz="1750" b="1" dirty="0">
                <a:cs typeface="Times New Roman"/>
              </a:endParaRPr>
            </a:p>
            <a:p>
              <a:pPr algn="just"/>
              <a:r>
                <a:rPr lang="en-US" sz="1750" b="1" dirty="0">
                  <a:cs typeface="Times New Roman"/>
                </a:rPr>
                <a:t>Type 1 (circle)- </a:t>
              </a:r>
              <a:r>
                <a:rPr lang="en-US" sz="1750" dirty="0">
                  <a:cs typeface="Times New Roman"/>
                </a:rPr>
                <a:t> Internal center coordinated by 2 </a:t>
              </a:r>
              <a:r>
                <a:rPr lang="en-US" sz="1750" dirty="0" err="1">
                  <a:cs typeface="Times New Roman"/>
                </a:rPr>
                <a:t>Histidines</a:t>
              </a:r>
              <a:r>
                <a:rPr lang="en-US" sz="1750" dirty="0">
                  <a:cs typeface="Times New Roman"/>
                </a:rPr>
                <a:t>, a Cysteine, and Methionine. This copper site is native to azurin and gives the protein its blue color. </a:t>
              </a:r>
            </a:p>
            <a:p>
              <a:pPr algn="just"/>
              <a:endParaRPr lang="en-US" sz="1750" dirty="0">
                <a:cs typeface="Times New Roman"/>
              </a:endParaRPr>
            </a:p>
            <a:p>
              <a:pPr algn="just"/>
              <a:r>
                <a:rPr lang="en-US" sz="1750" b="1" dirty="0">
                  <a:cs typeface="Times New Roman"/>
                </a:rPr>
                <a:t>Type 2 (square)- </a:t>
              </a:r>
              <a:r>
                <a:rPr lang="en-US" sz="1750" dirty="0">
                  <a:cs typeface="Times New Roman"/>
                </a:rPr>
                <a:t>Surface copper center coordinated by </a:t>
              </a:r>
              <a:r>
                <a:rPr lang="en-US" sz="1750" dirty="0" err="1">
                  <a:cs typeface="Times New Roman"/>
                </a:rPr>
                <a:t>Histidines</a:t>
              </a:r>
              <a:r>
                <a:rPr lang="en-US" sz="1750" dirty="0">
                  <a:cs typeface="Times New Roman"/>
                </a:rPr>
                <a:t>. Modeled from the Type 2 copper center in nitrite reductase with the addition of 3 </a:t>
              </a:r>
              <a:r>
                <a:rPr lang="en-US" sz="1750" dirty="0" err="1">
                  <a:cs typeface="Times New Roman"/>
                </a:rPr>
                <a:t>Histidines</a:t>
              </a:r>
              <a:r>
                <a:rPr lang="en-US" sz="1750" dirty="0">
                  <a:cs typeface="Times New Roman"/>
                </a:rPr>
                <a:t>. In Met121Leu, one of these </a:t>
              </a:r>
              <a:r>
                <a:rPr lang="en-US" sz="1750" dirty="0" err="1">
                  <a:cs typeface="Times New Roman"/>
                </a:rPr>
                <a:t>Histidines</a:t>
              </a:r>
              <a:r>
                <a:rPr lang="en-US" sz="1750" dirty="0">
                  <a:cs typeface="Times New Roman"/>
                </a:rPr>
                <a:t> is replaced with a Leucine .</a:t>
              </a:r>
              <a:endParaRPr lang="en-US" sz="1750" b="1" dirty="0">
                <a:cs typeface="Times New Roman"/>
              </a:endParaRPr>
            </a:p>
          </p:txBody>
        </p:sp>
        <p:grpSp>
          <p:nvGrpSpPr>
            <p:cNvPr id="251" name="Group 250"/>
            <p:cNvGrpSpPr/>
            <p:nvPr/>
          </p:nvGrpSpPr>
          <p:grpSpPr>
            <a:xfrm>
              <a:off x="12115800" y="19888199"/>
              <a:ext cx="4343400" cy="4860976"/>
              <a:chOff x="12115800" y="19888199"/>
              <a:chExt cx="4343400" cy="4860976"/>
            </a:xfrm>
          </p:grpSpPr>
          <p:pic>
            <p:nvPicPr>
              <p:cNvPr id="28" name="Picture 27" descr="NiR3His picture.png"/>
              <p:cNvPicPr>
                <a:picLocks noChangeAspect="1"/>
              </p:cNvPicPr>
              <p:nvPr/>
            </p:nvPicPr>
            <p:blipFill rotWithShape="1">
              <a:blip r:embed="rId5" cstate="print">
                <a:extLst>
                  <a:ext uri="{28A0092B-C50C-407E-A947-70E740481C1C}">
                    <a14:useLocalDpi xmlns:a14="http://schemas.microsoft.com/office/drawing/2010/main"/>
                  </a:ext>
                </a:extLst>
              </a:blip>
              <a:srcRect l="21874" r="22188"/>
              <a:stretch/>
            </p:blipFill>
            <p:spPr>
              <a:xfrm>
                <a:off x="12115800" y="19888199"/>
                <a:ext cx="4009744" cy="4860976"/>
              </a:xfrm>
              <a:prstGeom prst="rect">
                <a:avLst/>
              </a:prstGeom>
            </p:spPr>
          </p:pic>
          <p:sp>
            <p:nvSpPr>
              <p:cNvPr id="245" name="Donut 244"/>
              <p:cNvSpPr/>
              <p:nvPr/>
            </p:nvSpPr>
            <p:spPr>
              <a:xfrm>
                <a:off x="14020800" y="23393400"/>
                <a:ext cx="1219200" cy="1143000"/>
              </a:xfrm>
              <a:prstGeom prst="donut">
                <a:avLst>
                  <a:gd name="adj" fmla="val 449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75">
                  <a:solidFill>
                    <a:schemeClr val="tx1"/>
                  </a:solidFill>
                </a:endParaRPr>
              </a:p>
            </p:txBody>
          </p:sp>
          <p:sp>
            <p:nvSpPr>
              <p:cNvPr id="249" name="Frame 248"/>
              <p:cNvSpPr/>
              <p:nvPr/>
            </p:nvSpPr>
            <p:spPr>
              <a:xfrm>
                <a:off x="15468600" y="23012400"/>
                <a:ext cx="990600" cy="1003300"/>
              </a:xfrm>
              <a:prstGeom prst="frame">
                <a:avLst>
                  <a:gd name="adj1" fmla="val 592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75">
                  <a:solidFill>
                    <a:schemeClr val="tx1"/>
                  </a:solidFill>
                </a:endParaRPr>
              </a:p>
            </p:txBody>
          </p:sp>
        </p:grpSp>
      </p:grpSp>
      <p:sp>
        <p:nvSpPr>
          <p:cNvPr id="253" name="TextBox 252"/>
          <p:cNvSpPr txBox="1"/>
          <p:nvPr/>
        </p:nvSpPr>
        <p:spPr>
          <a:xfrm>
            <a:off x="5556886" y="28939071"/>
            <a:ext cx="3593293" cy="415498"/>
          </a:xfrm>
          <a:prstGeom prst="rect">
            <a:avLst/>
          </a:prstGeom>
          <a:noFill/>
        </p:spPr>
        <p:txBody>
          <a:bodyPr wrap="square" rtlCol="0">
            <a:spAutoFit/>
          </a:bodyPr>
          <a:lstStyle/>
          <a:p>
            <a:pPr algn="just"/>
            <a:endParaRPr lang="en-US" sz="2100" b="1" dirty="0">
              <a:latin typeface="Times New Roman"/>
              <a:cs typeface="Times New Roman"/>
            </a:endParaRPr>
          </a:p>
        </p:txBody>
      </p:sp>
      <p:grpSp>
        <p:nvGrpSpPr>
          <p:cNvPr id="14796" name="Group 14795"/>
          <p:cNvGrpSpPr/>
          <p:nvPr/>
        </p:nvGrpSpPr>
        <p:grpSpPr>
          <a:xfrm>
            <a:off x="749548" y="28638173"/>
            <a:ext cx="5384151" cy="3137270"/>
            <a:chOff x="762000" y="26060400"/>
            <a:chExt cx="9711509" cy="5168540"/>
          </a:xfrm>
        </p:grpSpPr>
        <p:pic>
          <p:nvPicPr>
            <p:cNvPr id="11" name="Picture 10" descr="PHS hexamer.png"/>
            <p:cNvPicPr>
              <a:picLocks noChangeAspect="1"/>
            </p:cNvPicPr>
            <p:nvPr/>
          </p:nvPicPr>
          <p:blipFill rotWithShape="1">
            <a:blip r:embed="rId6" cstate="print">
              <a:extLst>
                <a:ext uri="{28A0092B-C50C-407E-A947-70E740481C1C}">
                  <a14:useLocalDpi xmlns:a14="http://schemas.microsoft.com/office/drawing/2010/main"/>
                </a:ext>
              </a:extLst>
            </a:blip>
            <a:srcRect l="17105" r="16374"/>
            <a:stretch/>
          </p:blipFill>
          <p:spPr>
            <a:xfrm>
              <a:off x="762000" y="26060400"/>
              <a:ext cx="5516228" cy="5168540"/>
            </a:xfrm>
            <a:prstGeom prst="rect">
              <a:avLst/>
            </a:prstGeom>
          </p:spPr>
        </p:pic>
        <p:pic>
          <p:nvPicPr>
            <p:cNvPr id="14795" name="Picture 14794" descr="PHS subuint.png"/>
            <p:cNvPicPr>
              <a:picLocks noChangeAspect="1"/>
            </p:cNvPicPr>
            <p:nvPr/>
          </p:nvPicPr>
          <p:blipFill rotWithShape="1">
            <a:blip r:embed="rId7" cstate="print">
              <a:extLst>
                <a:ext uri="{28A0092B-C50C-407E-A947-70E740481C1C}">
                  <a14:useLocalDpi xmlns:a14="http://schemas.microsoft.com/office/drawing/2010/main"/>
                </a:ext>
              </a:extLst>
            </a:blip>
            <a:srcRect l="24210" r="24737" b="14579"/>
            <a:stretch/>
          </p:blipFill>
          <p:spPr>
            <a:xfrm>
              <a:off x="6278228" y="26508424"/>
              <a:ext cx="4195281" cy="4276376"/>
            </a:xfrm>
            <a:prstGeom prst="rect">
              <a:avLst/>
            </a:prstGeom>
          </p:spPr>
        </p:pic>
      </p:grpSp>
      <p:pic>
        <p:nvPicPr>
          <p:cNvPr id="14800" name="Picture 14799"/>
          <p:cNvPicPr>
            <a:picLocks noChangeAspect="1"/>
          </p:cNvPicPr>
          <p:nvPr/>
        </p:nvPicPr>
        <p:blipFill rotWithShape="1">
          <a:blip r:embed="rId8"/>
          <a:srcRect l="11133" r="535" b="2965"/>
          <a:stretch/>
        </p:blipFill>
        <p:spPr>
          <a:xfrm>
            <a:off x="4495060" y="23708564"/>
            <a:ext cx="4587658" cy="2220461"/>
          </a:xfrm>
          <a:prstGeom prst="rect">
            <a:avLst/>
          </a:prstGeom>
          <a:ln>
            <a:solidFill>
              <a:srgbClr val="000000"/>
            </a:solidFill>
          </a:ln>
        </p:spPr>
      </p:pic>
      <p:sp>
        <p:nvSpPr>
          <p:cNvPr id="14801" name="TextBox 14800"/>
          <p:cNvSpPr txBox="1"/>
          <p:nvPr/>
        </p:nvSpPr>
        <p:spPr>
          <a:xfrm>
            <a:off x="690126" y="18394239"/>
            <a:ext cx="8834439" cy="2260683"/>
          </a:xfrm>
          <a:prstGeom prst="rect">
            <a:avLst/>
          </a:prstGeom>
          <a:noFill/>
        </p:spPr>
        <p:txBody>
          <a:bodyPr wrap="square" rtlCol="0">
            <a:spAutoFit/>
          </a:bodyPr>
          <a:lstStyle/>
          <a:p>
            <a:pPr algn="just"/>
            <a:r>
              <a:rPr lang="en-US" sz="2013" dirty="0">
                <a:latin typeface="Arial" panose="020B0604020202020204" pitchFamily="34" charset="0"/>
                <a:cs typeface="Arial" panose="020B0604020202020204" pitchFamily="34" charset="0"/>
              </a:rPr>
              <a:t>Copper metalloproteins are common in many biological systems. Therefore, it is important to understand their function and kinetics especially in the case of enzymes. Copper proteins can contain three different types of copper-binding sites: Type 1, which mediate the transfer of electrons through and between proteins, Type 2, which catalyze oxidations, and Type 3 which can reversibly bind oxygen molecules, allowing for the transport and use of oxygen in metabolic processes. [4]</a:t>
            </a:r>
          </a:p>
        </p:txBody>
      </p:sp>
      <p:sp>
        <p:nvSpPr>
          <p:cNvPr id="14802" name="TextBox 14801"/>
          <p:cNvSpPr txBox="1"/>
          <p:nvPr/>
        </p:nvSpPr>
        <p:spPr>
          <a:xfrm>
            <a:off x="10153903" y="5452119"/>
            <a:ext cx="8834439" cy="3809504"/>
          </a:xfrm>
          <a:prstGeom prst="rect">
            <a:avLst/>
          </a:prstGeom>
          <a:noFill/>
        </p:spPr>
        <p:txBody>
          <a:bodyPr wrap="square" rtlCol="0">
            <a:spAutoFit/>
          </a:bodyPr>
          <a:lstStyle/>
          <a:p>
            <a:r>
              <a:rPr lang="en-US" sz="2013" dirty="0">
                <a:latin typeface="Arial" panose="020B0604020202020204" pitchFamily="34" charset="0"/>
                <a:cs typeface="Arial" panose="020B0604020202020204" pitchFamily="34" charset="0"/>
              </a:rPr>
              <a:t>APX is a component of Actinomycin D, an antibiotic that is used in the native bacteria to combat other neighboring organisms and out-compete them for resources. In humans, Actinomycin D has applications in the treatment of a wide range of cancer, due to its ability to intercalate mRNA synthesis. [3] It has been shown to increase the survival rate of those with </a:t>
            </a:r>
            <a:r>
              <a:rPr lang="en-US" sz="2013" dirty="0" err="1">
                <a:latin typeface="Arial" panose="020B0604020202020204" pitchFamily="34" charset="0"/>
                <a:cs typeface="Arial" panose="020B0604020202020204" pitchFamily="34" charset="0"/>
              </a:rPr>
              <a:t>Wilm’s</a:t>
            </a:r>
            <a:r>
              <a:rPr lang="en-US" sz="2013" dirty="0">
                <a:latin typeface="Arial" panose="020B0604020202020204" pitchFamily="34" charset="0"/>
                <a:cs typeface="Arial" panose="020B0604020202020204" pitchFamily="34" charset="0"/>
              </a:rPr>
              <a:t> tumor from 40% to 80% when used in combination with surgery.</a:t>
            </a:r>
          </a:p>
          <a:p>
            <a:endParaRPr lang="en-US" sz="2013" dirty="0">
              <a:latin typeface="Arial" panose="020B0604020202020204" pitchFamily="34" charset="0"/>
              <a:cs typeface="Arial" panose="020B0604020202020204" pitchFamily="34" charset="0"/>
            </a:endParaRPr>
          </a:p>
          <a:p>
            <a:r>
              <a:rPr lang="en-US" sz="2013" dirty="0">
                <a:latin typeface="Arial" panose="020B0604020202020204" pitchFamily="34" charset="0"/>
                <a:cs typeface="Arial" panose="020B0604020202020204" pitchFamily="34" charset="0"/>
              </a:rPr>
              <a:t>One way to examine the enzymatic activity of PHS is through the use of the protein azurin as a model system. Native azurin is a small copper metalloprotein, with a single Type 1 copper center, and has no native PHS activity. However, it can be made to model the reactivity of PHS through the addition of a Type 2 copper center using targeted mutagenesis.</a:t>
            </a:r>
          </a:p>
        </p:txBody>
      </p:sp>
      <p:sp>
        <p:nvSpPr>
          <p:cNvPr id="14803" name="TextBox 14802"/>
          <p:cNvSpPr txBox="1"/>
          <p:nvPr/>
        </p:nvSpPr>
        <p:spPr>
          <a:xfrm>
            <a:off x="10202095" y="10304063"/>
            <a:ext cx="8687412" cy="3499741"/>
          </a:xfrm>
          <a:prstGeom prst="rect">
            <a:avLst/>
          </a:prstGeom>
          <a:noFill/>
        </p:spPr>
        <p:txBody>
          <a:bodyPr wrap="square" rtlCol="0">
            <a:spAutoFit/>
          </a:bodyPr>
          <a:lstStyle/>
          <a:p>
            <a:pPr algn="just"/>
            <a:r>
              <a:rPr lang="en-US" sz="2013" dirty="0">
                <a:latin typeface="Arial" panose="020B0604020202020204" pitchFamily="34" charset="0"/>
                <a:cs typeface="Arial" panose="020B0604020202020204" pitchFamily="34" charset="0"/>
              </a:rPr>
              <a:t>In order to model the activity of the multicopper PHS in azurin, an external Type 2 center was added to azurin through directed mutagenesis. In our studies, the resulting models were then given additional mutations, in order to more accurately understand the effects that the proteins’ specific structure has on the kinetics and rate of the redox reaction. One of the original models, NiR3His-Azurin, has the added Type 2 copper center and coordinates four His residues to it (originally designed to model nitrite reductase). This scaffold protein was found to be active in PHS enzyme assays and is the predecessor to a “second-generation” azurin mutant: Met121Leu, which was designed to alter the reduction potential and therefore reactivity of the copper centers in azurin.</a:t>
            </a:r>
          </a:p>
        </p:txBody>
      </p:sp>
      <p:sp>
        <p:nvSpPr>
          <p:cNvPr id="14342" name="TextBox 24"/>
          <p:cNvSpPr txBox="1">
            <a:spLocks/>
          </p:cNvSpPr>
          <p:nvPr/>
        </p:nvSpPr>
        <p:spPr bwMode="auto">
          <a:xfrm>
            <a:off x="19390459" y="5225589"/>
            <a:ext cx="8988552" cy="27157680"/>
          </a:xfrm>
          <a:prstGeom prst="rect">
            <a:avLst/>
          </a:prstGeom>
          <a:solidFill>
            <a:srgbClr val="FFFFFF"/>
          </a:solidFill>
          <a:ln w="127000">
            <a:solidFill>
              <a:schemeClr val="tx1"/>
            </a:solidFill>
            <a:miter lim="800000"/>
            <a:headEnd/>
            <a:tailEnd/>
          </a:ln>
        </p:spPr>
        <p:txBody>
          <a:bodyPr wrap="square">
            <a:spAutoFit/>
          </a:bodyPr>
          <a:lstStyle/>
          <a:p>
            <a:r>
              <a:rPr lang="en-US" sz="2100" dirty="0">
                <a:latin typeface="Times New Roman" pitchFamily="18" charset="0"/>
                <a:cs typeface="Times New Roman" pitchFamily="18" charset="0"/>
              </a:rPr>
              <a:t>.</a:t>
            </a:r>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b="1" i="1" u="sng" dirty="0">
              <a:latin typeface="Times New Roman" pitchFamily="18" charset="0"/>
              <a:cs typeface="Times New Roman" pitchFamily="18" charset="0"/>
            </a:endParaRPr>
          </a:p>
          <a:p>
            <a:endParaRPr lang="en-US" sz="2450" b="1" i="1" u="sng" dirty="0">
              <a:latin typeface="Times New Roman" pitchFamily="18" charset="0"/>
              <a:cs typeface="Times New Roman" pitchFamily="18" charset="0"/>
            </a:endParaRPr>
          </a:p>
          <a:p>
            <a:endParaRPr lang="en-US" sz="2450" b="1" i="1" u="sng" dirty="0">
              <a:latin typeface="Times New Roman" pitchFamily="18" charset="0"/>
              <a:cs typeface="Times New Roman" pitchFamily="18" charset="0"/>
            </a:endParaRPr>
          </a:p>
          <a:p>
            <a:endParaRPr lang="en-US" sz="2450" b="1" i="1" u="sng"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a:p>
            <a:endParaRPr lang="en-US" sz="2100" dirty="0">
              <a:latin typeface="Times New Roman" pitchFamily="18" charset="0"/>
              <a:cs typeface="Times New Roman" pitchFamily="18" charset="0"/>
            </a:endParaRPr>
          </a:p>
        </p:txBody>
      </p:sp>
      <p:sp>
        <p:nvSpPr>
          <p:cNvPr id="14807" name="TextBox 14806"/>
          <p:cNvSpPr txBox="1"/>
          <p:nvPr/>
        </p:nvSpPr>
        <p:spPr>
          <a:xfrm>
            <a:off x="23795552" y="9506520"/>
            <a:ext cx="4474633" cy="10146175"/>
          </a:xfrm>
          <a:prstGeom prst="rect">
            <a:avLst/>
          </a:prstGeom>
          <a:noFill/>
        </p:spPr>
        <p:txBody>
          <a:bodyPr wrap="square" rtlCol="0">
            <a:spAutoFit/>
          </a:bodyPr>
          <a:lstStyle/>
          <a:p>
            <a:pPr algn="ctr"/>
            <a:r>
              <a:rPr lang="en-US" sz="1925" b="1" dirty="0">
                <a:latin typeface="Arial" panose="020B0604020202020204" pitchFamily="34" charset="0"/>
                <a:cs typeface="Arial" panose="020B0604020202020204" pitchFamily="34" charset="0"/>
              </a:rPr>
              <a:t>Materials</a:t>
            </a:r>
          </a:p>
          <a:p>
            <a:pPr marL="300038" indent="-300038">
              <a:buFont typeface="Arial"/>
              <a:buChar char="•"/>
            </a:pPr>
            <a:r>
              <a:rPr lang="en-US" sz="2013" dirty="0">
                <a:latin typeface="Arial" panose="020B0604020202020204" pitchFamily="34" charset="0"/>
                <a:cs typeface="Arial" panose="020B0604020202020204" pitchFamily="34" charset="0"/>
              </a:rPr>
              <a:t>Shimadzu UV-Vis spectrophotometer</a:t>
            </a:r>
          </a:p>
          <a:p>
            <a:pPr marL="300038" indent="-300038">
              <a:buFont typeface="Arial"/>
              <a:buChar char="•"/>
            </a:pPr>
            <a:r>
              <a:rPr lang="en-US" sz="2013" dirty="0">
                <a:latin typeface="Arial" panose="020B0604020202020204" pitchFamily="34" charset="0"/>
                <a:cs typeface="Arial" panose="020B0604020202020204" pitchFamily="34" charset="0"/>
              </a:rPr>
              <a:t>1 cm cuvettes</a:t>
            </a:r>
          </a:p>
          <a:p>
            <a:pPr marL="300038" indent="-300038">
              <a:buFont typeface="Arial"/>
              <a:buChar char="•"/>
            </a:pPr>
            <a:r>
              <a:rPr lang="en-US" sz="2013" dirty="0">
                <a:latin typeface="Arial" panose="020B0604020202020204" pitchFamily="34" charset="0"/>
                <a:cs typeface="Arial" panose="020B0604020202020204" pitchFamily="34" charset="0"/>
              </a:rPr>
              <a:t>Stir bar</a:t>
            </a:r>
          </a:p>
          <a:p>
            <a:pPr marL="300038" indent="-300038">
              <a:buFont typeface="Arial"/>
              <a:buChar char="•"/>
            </a:pPr>
            <a:r>
              <a:rPr lang="en-US" sz="2013" dirty="0">
                <a:latin typeface="Arial" panose="020B0604020202020204" pitchFamily="34" charset="0"/>
                <a:cs typeface="Arial" panose="020B0604020202020204" pitchFamily="34" charset="0"/>
              </a:rPr>
              <a:t>20 </a:t>
            </a:r>
            <a:r>
              <a:rPr lang="en-US" sz="2013" dirty="0" err="1">
                <a:latin typeface="Arial" panose="020B0604020202020204" pitchFamily="34" charset="0"/>
                <a:cs typeface="Arial" panose="020B0604020202020204" pitchFamily="34" charset="0"/>
              </a:rPr>
              <a:t>mM</a:t>
            </a:r>
            <a:r>
              <a:rPr lang="en-US" sz="2013" dirty="0">
                <a:latin typeface="Arial" panose="020B0604020202020204" pitchFamily="34" charset="0"/>
                <a:cs typeface="Arial" panose="020B0604020202020204" pitchFamily="34" charset="0"/>
              </a:rPr>
              <a:t> potassium phosphate buffer pH 7.5 </a:t>
            </a:r>
          </a:p>
          <a:p>
            <a:pPr marL="300038" indent="-300038">
              <a:buFont typeface="Arial"/>
              <a:buChar char="•"/>
            </a:pPr>
            <a:r>
              <a:rPr lang="en-US" sz="2013" dirty="0">
                <a:latin typeface="Arial" panose="020B0604020202020204" pitchFamily="34" charset="0"/>
                <a:cs typeface="Arial" panose="020B0604020202020204" pitchFamily="34" charset="0"/>
              </a:rPr>
              <a:t>~500 µM protein (ex. NiR3His-Az)</a:t>
            </a:r>
          </a:p>
          <a:p>
            <a:pPr marL="300038" indent="-300038">
              <a:buFont typeface="Arial"/>
              <a:buChar char="•"/>
            </a:pPr>
            <a:r>
              <a:rPr lang="en-US" sz="2013" dirty="0">
                <a:latin typeface="Arial" panose="020B0604020202020204" pitchFamily="34" charset="0"/>
                <a:cs typeface="Arial" panose="020B0604020202020204" pitchFamily="34" charset="0"/>
              </a:rPr>
              <a:t>100 </a:t>
            </a:r>
            <a:r>
              <a:rPr lang="en-US" sz="2013" dirty="0" err="1">
                <a:latin typeface="Arial" panose="020B0604020202020204" pitchFamily="34" charset="0"/>
                <a:cs typeface="Arial" panose="020B0604020202020204" pitchFamily="34" charset="0"/>
              </a:rPr>
              <a:t>mM</a:t>
            </a:r>
            <a:r>
              <a:rPr lang="en-US" sz="2013" dirty="0">
                <a:latin typeface="Arial" panose="020B0604020202020204" pitchFamily="34" charset="0"/>
                <a:cs typeface="Arial" panose="020B0604020202020204" pitchFamily="34" charset="0"/>
              </a:rPr>
              <a:t> stock </a:t>
            </a:r>
            <a:r>
              <a:rPr lang="en-US" sz="2013" i="1" dirty="0">
                <a:latin typeface="Arial" panose="020B0604020202020204" pitchFamily="34" charset="0"/>
                <a:cs typeface="Arial" panose="020B0604020202020204" pitchFamily="34" charset="0"/>
              </a:rPr>
              <a:t>o-</a:t>
            </a:r>
            <a:r>
              <a:rPr lang="en-US" sz="2013" dirty="0">
                <a:latin typeface="Arial" panose="020B0604020202020204" pitchFamily="34" charset="0"/>
                <a:cs typeface="Arial" panose="020B0604020202020204" pitchFamily="34" charset="0"/>
              </a:rPr>
              <a:t>aminophenol (</a:t>
            </a:r>
            <a:r>
              <a:rPr lang="en-US" sz="2013" dirty="0" err="1">
                <a:latin typeface="Arial" panose="020B0604020202020204" pitchFamily="34" charset="0"/>
                <a:cs typeface="Arial" panose="020B0604020202020204" pitchFamily="34" charset="0"/>
              </a:rPr>
              <a:t>oAP</a:t>
            </a:r>
            <a:r>
              <a:rPr lang="en-US" sz="2013" dirty="0">
                <a:latin typeface="Arial" panose="020B0604020202020204" pitchFamily="34" charset="0"/>
                <a:cs typeface="Arial" panose="020B0604020202020204" pitchFamily="34" charset="0"/>
              </a:rPr>
              <a:t>) in DMSO</a:t>
            </a:r>
          </a:p>
          <a:p>
            <a:pPr marL="300038" indent="-300038">
              <a:buFont typeface="Arial"/>
              <a:buChar char="•"/>
            </a:pPr>
            <a:r>
              <a:rPr lang="en-US" sz="2013" dirty="0">
                <a:latin typeface="Arial" panose="020B0604020202020204" pitchFamily="34" charset="0"/>
                <a:cs typeface="Arial" panose="020B0604020202020204" pitchFamily="34" charset="0"/>
              </a:rPr>
              <a:t>100 </a:t>
            </a:r>
            <a:r>
              <a:rPr lang="en-US" sz="2013" dirty="0" err="1">
                <a:latin typeface="Arial" panose="020B0604020202020204" pitchFamily="34" charset="0"/>
                <a:cs typeface="Arial" panose="020B0604020202020204" pitchFamily="34" charset="0"/>
              </a:rPr>
              <a:t>mM</a:t>
            </a:r>
            <a:r>
              <a:rPr lang="en-US" sz="2013" dirty="0">
                <a:latin typeface="Arial" panose="020B0604020202020204" pitchFamily="34" charset="0"/>
                <a:cs typeface="Arial" panose="020B0604020202020204" pitchFamily="34" charset="0"/>
              </a:rPr>
              <a:t> tert-butyl hydroperoxide (TBHP)</a:t>
            </a:r>
          </a:p>
          <a:p>
            <a:pPr algn="ctr">
              <a:lnSpc>
                <a:spcPct val="150000"/>
              </a:lnSpc>
            </a:pPr>
            <a:r>
              <a:rPr lang="en-US" sz="2013" b="1" dirty="0">
                <a:latin typeface="Arial" panose="020B0604020202020204" pitchFamily="34" charset="0"/>
                <a:cs typeface="Arial" panose="020B0604020202020204" pitchFamily="34" charset="0"/>
              </a:rPr>
              <a:t>Methods</a:t>
            </a:r>
            <a:endParaRPr lang="en-US" sz="2013" dirty="0">
              <a:latin typeface="Arial" panose="020B0604020202020204" pitchFamily="34" charset="0"/>
              <a:cs typeface="Arial" panose="020B0604020202020204" pitchFamily="34" charset="0"/>
            </a:endParaRPr>
          </a:p>
          <a:p>
            <a:pPr algn="just"/>
            <a:r>
              <a:rPr lang="en-US" sz="2013" dirty="0">
                <a:latin typeface="Arial" panose="020B0604020202020204" pitchFamily="34" charset="0"/>
                <a:cs typeface="Arial" panose="020B0604020202020204" pitchFamily="34" charset="0"/>
              </a:rPr>
              <a:t>Assays were performed by preparing a 2000 </a:t>
            </a:r>
            <a:r>
              <a:rPr lang="en-US" sz="2013" dirty="0">
                <a:latin typeface="Arial" panose="020B0604020202020204" pitchFamily="34" charset="0"/>
                <a:cs typeface="Arial" panose="020B0604020202020204" pitchFamily="34" charset="0"/>
                <a:sym typeface="Symbol" pitchFamily="2" charset="2"/>
              </a:rPr>
              <a:t></a:t>
            </a:r>
            <a:r>
              <a:rPr lang="en-US" sz="2013" dirty="0">
                <a:latin typeface="Arial" panose="020B0604020202020204" pitchFamily="34" charset="0"/>
                <a:cs typeface="Arial" panose="020B0604020202020204" pitchFamily="34" charset="0"/>
              </a:rPr>
              <a:t>L cuvette with concentrations: 1 </a:t>
            </a:r>
            <a:r>
              <a:rPr lang="en-US" sz="2013" dirty="0">
                <a:latin typeface="Arial" panose="020B0604020202020204" pitchFamily="34" charset="0"/>
                <a:cs typeface="Arial" panose="020B0604020202020204" pitchFamily="34" charset="0"/>
                <a:sym typeface="Symbol" pitchFamily="2" charset="2"/>
              </a:rPr>
              <a:t></a:t>
            </a:r>
            <a:r>
              <a:rPr lang="en-US" sz="2013" dirty="0">
                <a:latin typeface="Arial" panose="020B0604020202020204" pitchFamily="34" charset="0"/>
                <a:cs typeface="Arial" panose="020B0604020202020204" pitchFamily="34" charset="0"/>
              </a:rPr>
              <a:t>M Azurin, 10 </a:t>
            </a:r>
            <a:r>
              <a:rPr lang="en-US" sz="2013" dirty="0" err="1">
                <a:latin typeface="Arial" panose="020B0604020202020204" pitchFamily="34" charset="0"/>
                <a:cs typeface="Arial" panose="020B0604020202020204" pitchFamily="34" charset="0"/>
              </a:rPr>
              <a:t>mM</a:t>
            </a:r>
            <a:r>
              <a:rPr lang="en-US" sz="2013" dirty="0">
                <a:latin typeface="Arial" panose="020B0604020202020204" pitchFamily="34" charset="0"/>
                <a:cs typeface="Arial" panose="020B0604020202020204" pitchFamily="34" charset="0"/>
              </a:rPr>
              <a:t> TBHP, and a varied amount of </a:t>
            </a:r>
            <a:r>
              <a:rPr lang="en-US" sz="2013" dirty="0" err="1">
                <a:latin typeface="Arial" panose="020B0604020202020204" pitchFamily="34" charset="0"/>
                <a:cs typeface="Arial" panose="020B0604020202020204" pitchFamily="34" charset="0"/>
              </a:rPr>
              <a:t>oAP</a:t>
            </a:r>
            <a:r>
              <a:rPr lang="en-US" sz="2013" dirty="0">
                <a:latin typeface="Arial" panose="020B0604020202020204" pitchFamily="34" charset="0"/>
                <a:cs typeface="Arial" panose="020B0604020202020204" pitchFamily="34" charset="0"/>
              </a:rPr>
              <a:t> (for TBHP trials), and 10 </a:t>
            </a:r>
            <a:r>
              <a:rPr lang="en-US" sz="2013" dirty="0">
                <a:latin typeface="Arial" panose="020B0604020202020204" pitchFamily="34" charset="0"/>
                <a:cs typeface="Arial" panose="020B0604020202020204" pitchFamily="34" charset="0"/>
                <a:sym typeface="Symbol" pitchFamily="2" charset="2"/>
              </a:rPr>
              <a:t></a:t>
            </a:r>
            <a:r>
              <a:rPr lang="en-US" sz="2013" dirty="0">
                <a:latin typeface="Arial" panose="020B0604020202020204" pitchFamily="34" charset="0"/>
                <a:cs typeface="Arial" panose="020B0604020202020204" pitchFamily="34" charset="0"/>
              </a:rPr>
              <a:t>M Azurin and varied </a:t>
            </a:r>
            <a:r>
              <a:rPr lang="en-US" sz="2013" dirty="0" err="1">
                <a:latin typeface="Arial" panose="020B0604020202020204" pitchFamily="34" charset="0"/>
                <a:cs typeface="Arial" panose="020B0604020202020204" pitchFamily="34" charset="0"/>
              </a:rPr>
              <a:t>oAP</a:t>
            </a:r>
            <a:r>
              <a:rPr lang="en-US" sz="2013" dirty="0">
                <a:latin typeface="Arial" panose="020B0604020202020204" pitchFamily="34" charset="0"/>
                <a:cs typeface="Arial" panose="020B0604020202020204" pitchFamily="34" charset="0"/>
              </a:rPr>
              <a:t> (for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trials) all in pH 7.5 potassium-phosphate buffer. These cuvettes were then measured for absorbance at 434 nm for 1000 sec for TBHP assays, and 3600 sec for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assays. In both types, a varied amount of </a:t>
            </a:r>
            <a:r>
              <a:rPr lang="en-US" sz="2013" dirty="0" err="1">
                <a:latin typeface="Arial" panose="020B0604020202020204" pitchFamily="34" charset="0"/>
                <a:cs typeface="Arial" panose="020B0604020202020204" pitchFamily="34" charset="0"/>
              </a:rPr>
              <a:t>oAP</a:t>
            </a:r>
            <a:r>
              <a:rPr lang="en-US" sz="2013" dirty="0">
                <a:latin typeface="Arial" panose="020B0604020202020204" pitchFamily="34" charset="0"/>
                <a:cs typeface="Arial" panose="020B0604020202020204" pitchFamily="34" charset="0"/>
              </a:rPr>
              <a:t> was added to the cuvette after 30 sec, and in the case of the TBHP assays, tert-butyl hydrogen peroxide was added after 30 sec. This allowed the protein to reduce the </a:t>
            </a:r>
            <a:r>
              <a:rPr lang="en-US" sz="2013" dirty="0" err="1">
                <a:latin typeface="Arial" panose="020B0604020202020204" pitchFamily="34" charset="0"/>
                <a:cs typeface="Arial" panose="020B0604020202020204" pitchFamily="34" charset="0"/>
              </a:rPr>
              <a:t>oAP</a:t>
            </a:r>
            <a:r>
              <a:rPr lang="en-US" sz="2013" dirty="0">
                <a:latin typeface="Arial" panose="020B0604020202020204" pitchFamily="34" charset="0"/>
                <a:cs typeface="Arial" panose="020B0604020202020204" pitchFamily="34" charset="0"/>
              </a:rPr>
              <a:t> before the oxidant was introduced, and therefore the APX. </a:t>
            </a:r>
          </a:p>
        </p:txBody>
      </p:sp>
      <p:sp>
        <p:nvSpPr>
          <p:cNvPr id="204" name="Text Box 202"/>
          <p:cNvSpPr txBox="1">
            <a:spLocks noChangeArrowheads="1"/>
          </p:cNvSpPr>
          <p:nvPr/>
        </p:nvSpPr>
        <p:spPr bwMode="auto">
          <a:xfrm>
            <a:off x="19531627" y="20698198"/>
            <a:ext cx="8722778" cy="550151"/>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solidFill>
              <a:schemeClr val="tx1"/>
            </a:solidFill>
          </a:ln>
        </p:spPr>
        <p:style>
          <a:lnRef idx="0">
            <a:scrgbClr r="0" g="0" b="0"/>
          </a:lnRef>
          <a:fillRef idx="0">
            <a:scrgbClr r="0" g="0" b="0"/>
          </a:fillRef>
          <a:effectRef idx="0">
            <a:scrgbClr r="0" g="0" b="0"/>
          </a:effectRef>
          <a:fontRef idx="minor">
            <a:schemeClr val="lt1"/>
          </a:fontRef>
        </p:style>
        <p:txBody>
          <a:bodyPr wrap="square">
            <a:spAutoFit/>
          </a:bodyPr>
          <a:lstStyle/>
          <a:p>
            <a:pPr algn="ctr" defTabSz="800100">
              <a:spcBef>
                <a:spcPct val="50000"/>
              </a:spcBef>
            </a:pPr>
            <a:r>
              <a:rPr lang="en-US" sz="2975" b="1" dirty="0">
                <a:solidFill>
                  <a:schemeClr val="tx1"/>
                </a:solidFill>
                <a:latin typeface="Times New Roman" pitchFamily="18" charset="0"/>
                <a:cs typeface="Times New Roman" pitchFamily="18" charset="0"/>
              </a:rPr>
              <a:t>Results</a:t>
            </a:r>
          </a:p>
        </p:txBody>
      </p:sp>
      <p:sp>
        <p:nvSpPr>
          <p:cNvPr id="8" name="Rectangle 7"/>
          <p:cNvSpPr/>
          <p:nvPr/>
        </p:nvSpPr>
        <p:spPr>
          <a:xfrm>
            <a:off x="18979943" y="15806137"/>
            <a:ext cx="444914" cy="334707"/>
          </a:xfrm>
          <a:prstGeom prst="rect">
            <a:avLst/>
          </a:prstGeom>
        </p:spPr>
        <p:txBody>
          <a:bodyPr wrap="square">
            <a:spAutoFit/>
          </a:bodyPr>
          <a:lstStyle/>
          <a:p>
            <a:r>
              <a:rPr lang="en-US" sz="1575" dirty="0"/>
              <a:t> </a:t>
            </a:r>
          </a:p>
        </p:txBody>
      </p:sp>
      <p:sp>
        <p:nvSpPr>
          <p:cNvPr id="2" name="TextBox 1">
            <a:extLst>
              <a:ext uri="{FF2B5EF4-FFF2-40B4-BE49-F238E27FC236}">
                <a16:creationId xmlns:a16="http://schemas.microsoft.com/office/drawing/2014/main" id="{BB742714-9523-4EC6-9EF5-6CF783AF8C5C}"/>
              </a:ext>
            </a:extLst>
          </p:cNvPr>
          <p:cNvSpPr txBox="1"/>
          <p:nvPr/>
        </p:nvSpPr>
        <p:spPr>
          <a:xfrm>
            <a:off x="619157" y="9968951"/>
            <a:ext cx="8890417" cy="334707"/>
          </a:xfrm>
          <a:prstGeom prst="rect">
            <a:avLst/>
          </a:prstGeom>
          <a:noFill/>
        </p:spPr>
        <p:txBody>
          <a:bodyPr wrap="square" rtlCol="0">
            <a:spAutoFit/>
          </a:bodyPr>
          <a:lstStyle/>
          <a:p>
            <a:r>
              <a:rPr lang="en-US" sz="1575" dirty="0"/>
              <a:t> </a:t>
            </a:r>
          </a:p>
        </p:txBody>
      </p:sp>
      <p:sp>
        <p:nvSpPr>
          <p:cNvPr id="14468" name="Text Box 202"/>
          <p:cNvSpPr txBox="1">
            <a:spLocks noChangeArrowheads="1"/>
          </p:cNvSpPr>
          <p:nvPr/>
        </p:nvSpPr>
        <p:spPr bwMode="auto">
          <a:xfrm>
            <a:off x="19555953" y="5358862"/>
            <a:ext cx="8714232" cy="550151"/>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solidFill>
              <a:schemeClr val="tx1"/>
            </a:solidFill>
          </a:ln>
        </p:spPr>
        <p:style>
          <a:lnRef idx="0">
            <a:scrgbClr r="0" g="0" b="0"/>
          </a:lnRef>
          <a:fillRef idx="0">
            <a:scrgbClr r="0" g="0" b="0"/>
          </a:fillRef>
          <a:effectRef idx="0">
            <a:scrgbClr r="0" g="0" b="0"/>
          </a:effectRef>
          <a:fontRef idx="minor">
            <a:schemeClr val="lt1"/>
          </a:fontRef>
        </p:style>
        <p:txBody>
          <a:bodyPr wrap="square">
            <a:spAutoFit/>
          </a:bodyPr>
          <a:lstStyle/>
          <a:p>
            <a:pPr algn="ctr" defTabSz="800100">
              <a:spcBef>
                <a:spcPct val="50000"/>
              </a:spcBef>
            </a:pPr>
            <a:r>
              <a:rPr lang="en-US" sz="2975" b="1" dirty="0">
                <a:solidFill>
                  <a:schemeClr val="tx1"/>
                </a:solidFill>
                <a:latin typeface="Times New Roman" pitchFamily="18" charset="0"/>
                <a:cs typeface="Times New Roman" pitchFamily="18" charset="0"/>
              </a:rPr>
              <a:t>PHS assays</a:t>
            </a:r>
          </a:p>
        </p:txBody>
      </p:sp>
      <p:sp>
        <p:nvSpPr>
          <p:cNvPr id="15" name="TextBox 14">
            <a:extLst>
              <a:ext uri="{FF2B5EF4-FFF2-40B4-BE49-F238E27FC236}">
                <a16:creationId xmlns:a16="http://schemas.microsoft.com/office/drawing/2014/main" id="{F3154228-B324-4454-9A62-DC9918EEE654}"/>
              </a:ext>
            </a:extLst>
          </p:cNvPr>
          <p:cNvSpPr txBox="1"/>
          <p:nvPr/>
        </p:nvSpPr>
        <p:spPr>
          <a:xfrm>
            <a:off x="28780954" y="21509399"/>
            <a:ext cx="9328879" cy="334707"/>
          </a:xfrm>
          <a:prstGeom prst="rect">
            <a:avLst/>
          </a:prstGeom>
          <a:noFill/>
        </p:spPr>
        <p:txBody>
          <a:bodyPr wrap="square" rtlCol="0">
            <a:spAutoFit/>
          </a:bodyPr>
          <a:lstStyle/>
          <a:p>
            <a:endParaRPr lang="en-US" sz="1575" dirty="0"/>
          </a:p>
        </p:txBody>
      </p:sp>
      <p:sp>
        <p:nvSpPr>
          <p:cNvPr id="115" name="Text Box 202">
            <a:extLst>
              <a:ext uri="{FF2B5EF4-FFF2-40B4-BE49-F238E27FC236}">
                <a16:creationId xmlns:a16="http://schemas.microsoft.com/office/drawing/2014/main" id="{0BC59B6D-6D2D-4576-8CCD-847E6EA46D59}"/>
              </a:ext>
            </a:extLst>
          </p:cNvPr>
          <p:cNvSpPr txBox="1">
            <a:spLocks noChangeArrowheads="1"/>
          </p:cNvSpPr>
          <p:nvPr/>
        </p:nvSpPr>
        <p:spPr bwMode="auto">
          <a:xfrm>
            <a:off x="28889414" y="5350139"/>
            <a:ext cx="8714232" cy="550151"/>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solidFill>
              <a:schemeClr val="tx1"/>
            </a:solidFill>
          </a:ln>
        </p:spPr>
        <p:style>
          <a:lnRef idx="0">
            <a:scrgbClr r="0" g="0" b="0"/>
          </a:lnRef>
          <a:fillRef idx="0">
            <a:scrgbClr r="0" g="0" b="0"/>
          </a:fillRef>
          <a:effectRef idx="0">
            <a:scrgbClr r="0" g="0" b="0"/>
          </a:effectRef>
          <a:fontRef idx="minor">
            <a:schemeClr val="lt1"/>
          </a:fontRef>
        </p:style>
        <p:txBody>
          <a:bodyPr wrap="square">
            <a:spAutoFit/>
          </a:bodyPr>
          <a:lstStyle/>
          <a:p>
            <a:pPr algn="ctr" defTabSz="800100">
              <a:spcBef>
                <a:spcPct val="50000"/>
              </a:spcBef>
            </a:pPr>
            <a:r>
              <a:rPr lang="en-US" sz="2975" b="1" dirty="0">
                <a:solidFill>
                  <a:schemeClr val="tx1"/>
                </a:solidFill>
                <a:latin typeface="Times New Roman" pitchFamily="18" charset="0"/>
                <a:cs typeface="Times New Roman" pitchFamily="18" charset="0"/>
              </a:rPr>
              <a:t>Comparison of the Mutant Activity</a:t>
            </a:r>
          </a:p>
        </p:txBody>
      </p:sp>
      <p:sp>
        <p:nvSpPr>
          <p:cNvPr id="26" name="TextBox 25">
            <a:extLst>
              <a:ext uri="{FF2B5EF4-FFF2-40B4-BE49-F238E27FC236}">
                <a16:creationId xmlns:a16="http://schemas.microsoft.com/office/drawing/2014/main" id="{DF26B5E4-DA87-4386-9E9D-C31A468DC274}"/>
              </a:ext>
            </a:extLst>
          </p:cNvPr>
          <p:cNvSpPr txBox="1"/>
          <p:nvPr/>
        </p:nvSpPr>
        <p:spPr>
          <a:xfrm>
            <a:off x="28902636" y="30669263"/>
            <a:ext cx="9543896" cy="1546577"/>
          </a:xfrm>
          <a:prstGeom prst="rect">
            <a:avLst/>
          </a:prstGeom>
          <a:noFill/>
        </p:spPr>
        <p:txBody>
          <a:bodyPr wrap="square" rtlCol="0">
            <a:spAutoFit/>
          </a:bodyPr>
          <a:lstStyle/>
          <a:p>
            <a:pPr marL="400050" indent="-400050">
              <a:buFont typeface="+mj-lt"/>
              <a:buAutoNum type="arabicPeriod"/>
            </a:pPr>
            <a:endParaRPr lang="en-US" sz="1575" dirty="0">
              <a:latin typeface="Times New Roman" panose="02020603050405020304" pitchFamily="18" charset="0"/>
              <a:cs typeface="Times New Roman" panose="02020603050405020304" pitchFamily="18" charset="0"/>
            </a:endParaRPr>
          </a:p>
          <a:p>
            <a:pPr marL="400050" indent="-400050">
              <a:buFont typeface="+mj-lt"/>
              <a:buAutoNum type="arabicPeriod"/>
            </a:pPr>
            <a:r>
              <a:rPr lang="en-US" sz="1575" dirty="0">
                <a:latin typeface="Arial" panose="020B0604020202020204" pitchFamily="34" charset="0"/>
                <a:cs typeface="Arial" panose="020B0604020202020204" pitchFamily="34" charset="0"/>
              </a:rPr>
              <a:t>Barry, C. E. </a:t>
            </a:r>
            <a:r>
              <a:rPr lang="en-US" sz="1575" dirty="0" err="1">
                <a:latin typeface="Arial" panose="020B0604020202020204" pitchFamily="34" charset="0"/>
                <a:cs typeface="Arial" panose="020B0604020202020204" pitchFamily="34" charset="0"/>
              </a:rPr>
              <a:t>Nayar</a:t>
            </a:r>
            <a:r>
              <a:rPr lang="en-US" sz="1575" dirty="0">
                <a:latin typeface="Arial" panose="020B0604020202020204" pitchFamily="34" charset="0"/>
                <a:cs typeface="Arial" panose="020B0604020202020204" pitchFamily="34" charset="0"/>
              </a:rPr>
              <a:t>, P. G. Begley, T. P. </a:t>
            </a:r>
            <a:r>
              <a:rPr lang="en-US" sz="1575" i="1" dirty="0">
                <a:latin typeface="Arial" panose="020B0604020202020204" pitchFamily="34" charset="0"/>
                <a:cs typeface="Arial" panose="020B0604020202020204" pitchFamily="34" charset="0"/>
              </a:rPr>
              <a:t>Biochemistry</a:t>
            </a:r>
            <a:r>
              <a:rPr lang="en-US" sz="1575" dirty="0">
                <a:latin typeface="Arial" panose="020B0604020202020204" pitchFamily="34" charset="0"/>
                <a:cs typeface="Arial" panose="020B0604020202020204" pitchFamily="34" charset="0"/>
              </a:rPr>
              <a:t> </a:t>
            </a:r>
            <a:r>
              <a:rPr lang="en-US" sz="1575" b="1" dirty="0">
                <a:latin typeface="Arial" panose="020B0604020202020204" pitchFamily="34" charset="0"/>
                <a:cs typeface="Arial" panose="020B0604020202020204" pitchFamily="34" charset="0"/>
              </a:rPr>
              <a:t>1989</a:t>
            </a:r>
            <a:r>
              <a:rPr lang="en-US" sz="1575" dirty="0">
                <a:latin typeface="Arial" panose="020B0604020202020204" pitchFamily="34" charset="0"/>
                <a:cs typeface="Arial" panose="020B0604020202020204" pitchFamily="34" charset="0"/>
              </a:rPr>
              <a:t>. </a:t>
            </a:r>
            <a:r>
              <a:rPr lang="en-US" sz="1575" i="1" dirty="0">
                <a:latin typeface="Arial" panose="020B0604020202020204" pitchFamily="34" charset="0"/>
                <a:cs typeface="Arial" panose="020B0604020202020204" pitchFamily="34" charset="0"/>
              </a:rPr>
              <a:t>28</a:t>
            </a:r>
            <a:r>
              <a:rPr lang="en-US" sz="1575" dirty="0">
                <a:latin typeface="Arial" panose="020B0604020202020204" pitchFamily="34" charset="0"/>
                <a:cs typeface="Arial" panose="020B0604020202020204" pitchFamily="34" charset="0"/>
              </a:rPr>
              <a:t>, 6323-6333 </a:t>
            </a:r>
          </a:p>
          <a:p>
            <a:pPr marL="400050" indent="-400050">
              <a:buFont typeface="+mj-lt"/>
              <a:buAutoNum type="arabicPeriod"/>
            </a:pPr>
            <a:r>
              <a:rPr lang="en-US" sz="1575" dirty="0">
                <a:latin typeface="Arial" panose="020B0604020202020204" pitchFamily="34" charset="0"/>
                <a:cs typeface="Arial" panose="020B0604020202020204" pitchFamily="34" charset="0"/>
              </a:rPr>
              <a:t>Smith,  .; </a:t>
            </a:r>
            <a:r>
              <a:rPr lang="en-US" sz="1575" dirty="0" err="1">
                <a:latin typeface="Arial" panose="020B0604020202020204" pitchFamily="34" charset="0"/>
                <a:cs typeface="Arial" panose="020B0604020202020204" pitchFamily="34" charset="0"/>
              </a:rPr>
              <a:t>Camara</a:t>
            </a:r>
            <a:r>
              <a:rPr lang="en-US" sz="1575" dirty="0">
                <a:latin typeface="Arial" panose="020B0604020202020204" pitchFamily="34" charset="0"/>
                <a:cs typeface="Arial" panose="020B0604020202020204" pitchFamily="34" charset="0"/>
              </a:rPr>
              <a:t>-Artigas, A.; Wang, M.; Francisco, W.; Allen, J. </a:t>
            </a:r>
            <a:r>
              <a:rPr lang="en-US" sz="1575" i="1" dirty="0">
                <a:latin typeface="Arial" panose="020B0604020202020204" pitchFamily="34" charset="0"/>
                <a:cs typeface="Arial" panose="020B0604020202020204" pitchFamily="34" charset="0"/>
              </a:rPr>
              <a:t>Biochemistry</a:t>
            </a:r>
            <a:r>
              <a:rPr lang="en-US" sz="1575" dirty="0">
                <a:latin typeface="Arial" panose="020B0604020202020204" pitchFamily="34" charset="0"/>
                <a:cs typeface="Arial" panose="020B0604020202020204" pitchFamily="34" charset="0"/>
              </a:rPr>
              <a:t> </a:t>
            </a:r>
            <a:r>
              <a:rPr lang="en-US" sz="1575" b="1" dirty="0">
                <a:latin typeface="Arial" panose="020B0604020202020204" pitchFamily="34" charset="0"/>
                <a:cs typeface="Arial" panose="020B0604020202020204" pitchFamily="34" charset="0"/>
              </a:rPr>
              <a:t>2006</a:t>
            </a:r>
            <a:endParaRPr lang="en-US" sz="1575" dirty="0">
              <a:latin typeface="Arial" panose="020B0604020202020204" pitchFamily="34" charset="0"/>
              <a:cs typeface="Arial" panose="020B0604020202020204" pitchFamily="34" charset="0"/>
            </a:endParaRPr>
          </a:p>
          <a:p>
            <a:pPr marL="400050" indent="-400050">
              <a:buFont typeface="+mj-lt"/>
              <a:buAutoNum type="arabicPeriod"/>
            </a:pPr>
            <a:r>
              <a:rPr lang="en-US" sz="1575" dirty="0">
                <a:latin typeface="Arial" panose="020B0604020202020204" pitchFamily="34" charset="0"/>
                <a:cs typeface="Arial" panose="020B0604020202020204" pitchFamily="34" charset="0"/>
              </a:rPr>
              <a:t>Roes-Hill, M. L.; Goodwin, C.; Burton, S. </a:t>
            </a:r>
            <a:r>
              <a:rPr lang="en-US" sz="1575" i="1" dirty="0">
                <a:latin typeface="Arial" panose="020B0604020202020204" pitchFamily="34" charset="0"/>
                <a:cs typeface="Arial" panose="020B0604020202020204" pitchFamily="34" charset="0"/>
              </a:rPr>
              <a:t>Trends in Biotechnology</a:t>
            </a:r>
            <a:r>
              <a:rPr lang="en-US" sz="1575" dirty="0">
                <a:latin typeface="Arial" panose="020B0604020202020204" pitchFamily="34" charset="0"/>
                <a:cs typeface="Arial" panose="020B0604020202020204" pitchFamily="34" charset="0"/>
              </a:rPr>
              <a:t> </a:t>
            </a:r>
            <a:r>
              <a:rPr lang="en-US" sz="1575" b="1" dirty="0">
                <a:latin typeface="Arial" panose="020B0604020202020204" pitchFamily="34" charset="0"/>
                <a:cs typeface="Arial" panose="020B0604020202020204" pitchFamily="34" charset="0"/>
              </a:rPr>
              <a:t>2009</a:t>
            </a:r>
            <a:r>
              <a:rPr lang="en-US" sz="1575" dirty="0">
                <a:latin typeface="Arial" panose="020B0604020202020204" pitchFamily="34" charset="0"/>
                <a:cs typeface="Arial" panose="020B0604020202020204" pitchFamily="34" charset="0"/>
              </a:rPr>
              <a:t>, </a:t>
            </a:r>
            <a:r>
              <a:rPr lang="en-US" sz="1575" i="1" dirty="0">
                <a:latin typeface="Arial" panose="020B0604020202020204" pitchFamily="34" charset="0"/>
                <a:cs typeface="Arial" panose="020B0604020202020204" pitchFamily="34" charset="0"/>
              </a:rPr>
              <a:t>27</a:t>
            </a:r>
            <a:r>
              <a:rPr lang="en-US" sz="1575" dirty="0">
                <a:latin typeface="Arial" panose="020B0604020202020204" pitchFamily="34" charset="0"/>
                <a:cs typeface="Arial" panose="020B0604020202020204" pitchFamily="34" charset="0"/>
              </a:rPr>
              <a:t> (4), 248–258. </a:t>
            </a:r>
          </a:p>
          <a:p>
            <a:pPr marL="400050" indent="-400050">
              <a:buFont typeface="+mj-lt"/>
              <a:buAutoNum type="arabicPeriod"/>
            </a:pPr>
            <a:r>
              <a:rPr lang="en-US" sz="1575" dirty="0">
                <a:latin typeface="Arial" panose="020B0604020202020204" pitchFamily="34" charset="0"/>
                <a:cs typeface="Arial" panose="020B0604020202020204" pitchFamily="34" charset="0"/>
              </a:rPr>
              <a:t>Lu, Y. </a:t>
            </a:r>
            <a:r>
              <a:rPr lang="en-US" sz="1575" i="1" dirty="0">
                <a:latin typeface="Arial" panose="020B0604020202020204" pitchFamily="34" charset="0"/>
                <a:cs typeface="Arial" panose="020B0604020202020204" pitchFamily="34" charset="0"/>
              </a:rPr>
              <a:t>Comprehensive Coordination Chemistry II</a:t>
            </a:r>
            <a:r>
              <a:rPr lang="en-US" sz="1575" dirty="0">
                <a:latin typeface="Arial" panose="020B0604020202020204" pitchFamily="34" charset="0"/>
                <a:cs typeface="Arial" panose="020B0604020202020204" pitchFamily="34" charset="0"/>
              </a:rPr>
              <a:t> </a:t>
            </a:r>
            <a:r>
              <a:rPr lang="en-US" sz="1575" b="1" dirty="0">
                <a:latin typeface="Arial" panose="020B0604020202020204" pitchFamily="34" charset="0"/>
                <a:cs typeface="Arial" panose="020B0604020202020204" pitchFamily="34" charset="0"/>
              </a:rPr>
              <a:t>2003</a:t>
            </a:r>
            <a:r>
              <a:rPr lang="en-US" sz="1575" dirty="0">
                <a:latin typeface="Arial" panose="020B0604020202020204" pitchFamily="34" charset="0"/>
                <a:cs typeface="Arial" panose="020B0604020202020204" pitchFamily="34" charset="0"/>
              </a:rPr>
              <a:t>, 91–122 (2003). </a:t>
            </a:r>
          </a:p>
          <a:p>
            <a:pPr marL="400050" indent="-400050">
              <a:buFont typeface="+mj-lt"/>
              <a:buAutoNum type="arabicPeriod"/>
            </a:pPr>
            <a:r>
              <a:rPr lang="en-US" sz="1575" dirty="0">
                <a:latin typeface="Arial" panose="020B0604020202020204" pitchFamily="34" charset="0"/>
                <a:cs typeface="Arial" panose="020B0604020202020204" pitchFamily="34" charset="0"/>
              </a:rPr>
              <a:t>Choi, M.; Davidson, V. L. </a:t>
            </a:r>
            <a:r>
              <a:rPr lang="en-US" sz="1575" i="1" dirty="0" err="1">
                <a:latin typeface="Arial" panose="020B0604020202020204" pitchFamily="34" charset="0"/>
                <a:cs typeface="Arial" panose="020B0604020202020204" pitchFamily="34" charset="0"/>
              </a:rPr>
              <a:t>Metallomics</a:t>
            </a:r>
            <a:r>
              <a:rPr lang="en-US" sz="1575" dirty="0">
                <a:latin typeface="Arial" panose="020B0604020202020204" pitchFamily="34" charset="0"/>
                <a:cs typeface="Arial" panose="020B0604020202020204" pitchFamily="34" charset="0"/>
              </a:rPr>
              <a:t> </a:t>
            </a:r>
            <a:r>
              <a:rPr lang="en-US" sz="1575" b="1" dirty="0">
                <a:latin typeface="Arial" panose="020B0604020202020204" pitchFamily="34" charset="0"/>
                <a:cs typeface="Arial" panose="020B0604020202020204" pitchFamily="34" charset="0"/>
              </a:rPr>
              <a:t>2011</a:t>
            </a:r>
            <a:r>
              <a:rPr lang="en-US" sz="1575" dirty="0">
                <a:latin typeface="Arial" panose="020B0604020202020204" pitchFamily="34" charset="0"/>
                <a:cs typeface="Arial" panose="020B0604020202020204" pitchFamily="34" charset="0"/>
              </a:rPr>
              <a:t>, </a:t>
            </a:r>
            <a:r>
              <a:rPr lang="en-US" sz="1575" i="1" dirty="0">
                <a:latin typeface="Arial" panose="020B0604020202020204" pitchFamily="34" charset="0"/>
                <a:cs typeface="Arial" panose="020B0604020202020204" pitchFamily="34" charset="0"/>
              </a:rPr>
              <a:t>3</a:t>
            </a:r>
            <a:r>
              <a:rPr lang="en-US" sz="1575" dirty="0">
                <a:latin typeface="Arial" panose="020B0604020202020204" pitchFamily="34" charset="0"/>
                <a:cs typeface="Arial" panose="020B0604020202020204" pitchFamily="34" charset="0"/>
              </a:rPr>
              <a:t> (2), 140.</a:t>
            </a:r>
          </a:p>
        </p:txBody>
      </p:sp>
      <p:sp>
        <p:nvSpPr>
          <p:cNvPr id="27" name="TextBox 26">
            <a:extLst>
              <a:ext uri="{FF2B5EF4-FFF2-40B4-BE49-F238E27FC236}">
                <a16:creationId xmlns:a16="http://schemas.microsoft.com/office/drawing/2014/main" id="{C8831904-9E55-4C6A-AA7B-D3D8CDCD3D6A}"/>
              </a:ext>
            </a:extLst>
          </p:cNvPr>
          <p:cNvSpPr txBox="1"/>
          <p:nvPr/>
        </p:nvSpPr>
        <p:spPr>
          <a:xfrm>
            <a:off x="29082448" y="26998719"/>
            <a:ext cx="8725890" cy="2477601"/>
          </a:xfrm>
          <a:prstGeom prst="rect">
            <a:avLst/>
          </a:prstGeom>
          <a:noFill/>
        </p:spPr>
        <p:txBody>
          <a:bodyPr wrap="square" rtlCol="0">
            <a:spAutoFit/>
          </a:bodyPr>
          <a:lstStyle/>
          <a:p>
            <a:r>
              <a:rPr lang="en-US" sz="1750" dirty="0"/>
              <a:t>I would like to thank:</a:t>
            </a:r>
          </a:p>
          <a:p>
            <a:endParaRPr lang="en-US" sz="1750" dirty="0"/>
          </a:p>
          <a:p>
            <a:pPr marL="300038" indent="-300038">
              <a:buFont typeface="Arial" panose="020B0604020202020204" pitchFamily="34" charset="0"/>
              <a:buChar char="•"/>
            </a:pPr>
            <a:r>
              <a:rPr lang="en-US" sz="2000" dirty="0"/>
              <a:t>Dr. Steven M. Berry for allowing me to conduct research in his lab, for structuring the project, and, providing the guidance needed to complete it.</a:t>
            </a:r>
          </a:p>
          <a:p>
            <a:pPr marL="300038" indent="-300038">
              <a:buFont typeface="Arial" panose="020B0604020202020204" pitchFamily="34" charset="0"/>
              <a:buChar char="•"/>
            </a:pPr>
            <a:r>
              <a:rPr lang="en-US" sz="2000" dirty="0"/>
              <a:t>Riley Raskob, Garrett Stoddard and Tracy Roach for the information upon which this project was built.</a:t>
            </a:r>
          </a:p>
          <a:p>
            <a:pPr marL="300038" indent="-300038">
              <a:buFont typeface="Arial" panose="020B0604020202020204" pitchFamily="34" charset="0"/>
              <a:buChar char="•"/>
            </a:pPr>
            <a:r>
              <a:rPr lang="en-US" sz="2000" dirty="0"/>
              <a:t>Nicholas McCormick for his help in the teaching of necessary lab procedures and templates.</a:t>
            </a:r>
          </a:p>
        </p:txBody>
      </p:sp>
      <p:pic>
        <p:nvPicPr>
          <p:cNvPr id="97" name="Picture 96">
            <a:extLst>
              <a:ext uri="{FF2B5EF4-FFF2-40B4-BE49-F238E27FC236}">
                <a16:creationId xmlns:a16="http://schemas.microsoft.com/office/drawing/2014/main" id="{F2A87F0E-C1BB-D84F-AE91-47C610654930}"/>
              </a:ext>
            </a:extLst>
          </p:cNvPr>
          <p:cNvPicPr/>
          <p:nvPr/>
        </p:nvPicPr>
        <p:blipFill>
          <a:blip r:embed="rId9"/>
          <a:stretch>
            <a:fillRect/>
          </a:stretch>
        </p:blipFill>
        <p:spPr>
          <a:xfrm>
            <a:off x="950077" y="20581581"/>
            <a:ext cx="4815910" cy="2981807"/>
          </a:xfrm>
          <a:prstGeom prst="rect">
            <a:avLst/>
          </a:prstGeom>
        </p:spPr>
      </p:pic>
      <p:sp>
        <p:nvSpPr>
          <p:cNvPr id="3" name="TextBox 2">
            <a:extLst>
              <a:ext uri="{FF2B5EF4-FFF2-40B4-BE49-F238E27FC236}">
                <a16:creationId xmlns:a16="http://schemas.microsoft.com/office/drawing/2014/main" id="{3C8E2FDB-5485-DB48-91CD-154CAA71B475}"/>
              </a:ext>
            </a:extLst>
          </p:cNvPr>
          <p:cNvSpPr txBox="1"/>
          <p:nvPr/>
        </p:nvSpPr>
        <p:spPr>
          <a:xfrm>
            <a:off x="10236161" y="18621098"/>
            <a:ext cx="8581777" cy="5358326"/>
          </a:xfrm>
          <a:prstGeom prst="rect">
            <a:avLst/>
          </a:prstGeom>
          <a:noFill/>
        </p:spPr>
        <p:txBody>
          <a:bodyPr wrap="square" rtlCol="0">
            <a:spAutoFit/>
          </a:bodyPr>
          <a:lstStyle/>
          <a:p>
            <a:pPr algn="just"/>
            <a:r>
              <a:rPr lang="en-US" sz="2013" dirty="0">
                <a:latin typeface="Arial" panose="020B0604020202020204" pitchFamily="34" charset="0"/>
                <a:cs typeface="Arial" panose="020B0604020202020204" pitchFamily="34" charset="0"/>
              </a:rPr>
              <a:t>In the Met121Leu mutant, a methionine residue in the type 1 copper site was replaced with a Leucine amino acid. This removed an active site sulfur that was normally bound to the copper in NiR3His, and therefore increased the reduction potential of the site from 350 mV to 450 mV. Because of this, the protein reduction step of </a:t>
            </a:r>
            <a:r>
              <a:rPr lang="en-US" sz="2013" dirty="0" err="1">
                <a:latin typeface="Arial" panose="020B0604020202020204" pitchFamily="34" charset="0"/>
                <a:cs typeface="Arial" panose="020B0604020202020204" pitchFamily="34" charset="0"/>
              </a:rPr>
              <a:t>oAP</a:t>
            </a:r>
            <a:r>
              <a:rPr lang="en-US" sz="2013" dirty="0">
                <a:latin typeface="Arial" panose="020B0604020202020204" pitchFamily="34" charset="0"/>
                <a:cs typeface="Arial" panose="020B0604020202020204" pitchFamily="34" charset="0"/>
              </a:rPr>
              <a:t> </a:t>
            </a:r>
            <a:r>
              <a:rPr lang="en-US" sz="2013" dirty="0">
                <a:latin typeface="Arial" panose="020B0604020202020204" pitchFamily="34" charset="0"/>
                <a:cs typeface="Arial" panose="020B0604020202020204" pitchFamily="34" charset="0"/>
                <a:sym typeface="Wingdings" panose="05000000000000000000" pitchFamily="2" charset="2"/>
              </a:rPr>
              <a:t></a:t>
            </a:r>
            <a:r>
              <a:rPr lang="en-US" sz="2013" dirty="0">
                <a:latin typeface="Arial" panose="020B0604020202020204" pitchFamily="34" charset="0"/>
                <a:cs typeface="Arial" panose="020B0604020202020204" pitchFamily="34" charset="0"/>
              </a:rPr>
              <a:t> APX formation could be faster in the Met121Leu mutant, and the protein oxidation step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t>
            </a:r>
            <a:r>
              <a:rPr lang="en-US" sz="2013" dirty="0">
                <a:latin typeface="Arial" panose="020B0604020202020204" pitchFamily="34" charset="0"/>
                <a:cs typeface="Arial" panose="020B0604020202020204" pitchFamily="34" charset="0"/>
                <a:sym typeface="Wingdings" panose="05000000000000000000" pitchFamily="2" charset="2"/>
              </a:rPr>
              <a:t> H</a:t>
            </a:r>
            <a:r>
              <a:rPr lang="en-US" sz="2013" baseline="-25000" dirty="0">
                <a:latin typeface="Arial" panose="020B0604020202020204" pitchFamily="34" charset="0"/>
                <a:cs typeface="Arial" panose="020B0604020202020204" pitchFamily="34" charset="0"/>
                <a:sym typeface="Wingdings" panose="05000000000000000000" pitchFamily="2" charset="2"/>
              </a:rPr>
              <a:t>2</a:t>
            </a:r>
            <a:r>
              <a:rPr lang="en-US" sz="2013" dirty="0">
                <a:latin typeface="Arial" panose="020B0604020202020204" pitchFamily="34" charset="0"/>
                <a:cs typeface="Arial" panose="020B0604020202020204" pitchFamily="34" charset="0"/>
                <a:sym typeface="Wingdings" panose="05000000000000000000" pitchFamily="2" charset="2"/>
              </a:rPr>
              <a:t>O) c</a:t>
            </a:r>
            <a:r>
              <a:rPr lang="en-US" sz="2013" dirty="0">
                <a:latin typeface="Arial" panose="020B0604020202020204" pitchFamily="34" charset="0"/>
                <a:cs typeface="Arial" panose="020B0604020202020204" pitchFamily="34" charset="0"/>
              </a:rPr>
              <a:t>ould be slower. If the rate limiting step is the protein oxidation step, then the overall catalytic turnover should be slower in Met121Leu than in NiR3His </a:t>
            </a:r>
            <a:r>
              <a:rPr lang="en-US" sz="2013" dirty="0" err="1">
                <a:latin typeface="Arial" panose="020B0604020202020204" pitchFamily="34" charset="0"/>
                <a:cs typeface="Arial" panose="020B0604020202020204" pitchFamily="34" charset="0"/>
              </a:rPr>
              <a:t>Azurin</a:t>
            </a:r>
            <a:r>
              <a:rPr lang="en-US" sz="2013" dirty="0">
                <a:latin typeface="Arial" panose="020B0604020202020204" pitchFamily="34" charset="0"/>
                <a:cs typeface="Arial" panose="020B0604020202020204" pitchFamily="34" charset="0"/>
              </a:rPr>
              <a:t>.</a:t>
            </a:r>
          </a:p>
          <a:p>
            <a:pPr algn="just"/>
            <a:r>
              <a:rPr lang="en-US" sz="2013" dirty="0">
                <a:latin typeface="Arial" panose="020B0604020202020204" pitchFamily="34" charset="0"/>
                <a:cs typeface="Arial" panose="020B0604020202020204" pitchFamily="34" charset="0"/>
              </a:rPr>
              <a:t> </a:t>
            </a:r>
          </a:p>
          <a:p>
            <a:pPr algn="just"/>
            <a:r>
              <a:rPr lang="en-US" sz="2013" dirty="0">
                <a:latin typeface="Arial" panose="020B0604020202020204" pitchFamily="34" charset="0"/>
                <a:cs typeface="Arial" panose="020B0604020202020204" pitchFamily="34" charset="0"/>
              </a:rPr>
              <a:t>From the mutation, Met121Leu experienced a shift in color as well. Most of the azurin mutations are a deep blue, at all pH levels, when given a type 2 copper center, including NiR3His </a:t>
            </a:r>
            <a:r>
              <a:rPr lang="en-US" sz="2013" dirty="0" err="1">
                <a:latin typeface="Arial" panose="020B0604020202020204" pitchFamily="34" charset="0"/>
                <a:cs typeface="Arial" panose="020B0604020202020204" pitchFamily="34" charset="0"/>
              </a:rPr>
              <a:t>azurin</a:t>
            </a:r>
            <a:r>
              <a:rPr lang="en-US" sz="2013" dirty="0">
                <a:latin typeface="Arial" panose="020B0604020202020204" pitchFamily="34" charset="0"/>
                <a:cs typeface="Arial" panose="020B0604020202020204" pitchFamily="34" charset="0"/>
              </a:rPr>
              <a:t>. Met121Leu azurin, however, becomes green and changes shape when subjected to pH levels higher than 6.5. This shift is reflected in the two mutants’ absorbance spectra, obtained through Electron Paramagnetic Resonance.</a:t>
            </a:r>
          </a:p>
        </p:txBody>
      </p:sp>
      <p:sp>
        <p:nvSpPr>
          <p:cNvPr id="10" name="TextBox 9">
            <a:extLst>
              <a:ext uri="{FF2B5EF4-FFF2-40B4-BE49-F238E27FC236}">
                <a16:creationId xmlns:a16="http://schemas.microsoft.com/office/drawing/2014/main" id="{75C6E283-B44F-6B42-9DD7-0F09B811AA5C}"/>
              </a:ext>
            </a:extLst>
          </p:cNvPr>
          <p:cNvSpPr txBox="1"/>
          <p:nvPr/>
        </p:nvSpPr>
        <p:spPr>
          <a:xfrm>
            <a:off x="19534198" y="5950361"/>
            <a:ext cx="8880894" cy="3809504"/>
          </a:xfrm>
          <a:prstGeom prst="rect">
            <a:avLst/>
          </a:prstGeom>
          <a:noFill/>
        </p:spPr>
        <p:txBody>
          <a:bodyPr wrap="square" rtlCol="0">
            <a:spAutoFit/>
          </a:bodyPr>
          <a:lstStyle/>
          <a:p>
            <a:pPr algn="just"/>
            <a:r>
              <a:rPr lang="en-US" sz="2013" dirty="0">
                <a:latin typeface="Arial" panose="020B0604020202020204" pitchFamily="34" charset="0"/>
                <a:cs typeface="Arial" panose="020B0604020202020204" pitchFamily="34" charset="0"/>
              </a:rPr>
              <a:t>The assay product, APX is yellow in color and absorbs light at 434 nm, with this absorbance directly correlating to the concentration of APX. In order to determine the rate at which each mutant produces APX, the absorbance of the product APX was measured over time, and a maximum rate (V</a:t>
            </a:r>
            <a:r>
              <a:rPr lang="en-US" sz="2013" baseline="-25000" dirty="0">
                <a:latin typeface="Arial" panose="020B0604020202020204" pitchFamily="34" charset="0"/>
                <a:cs typeface="Arial" panose="020B0604020202020204" pitchFamily="34" charset="0"/>
              </a:rPr>
              <a:t>max</a:t>
            </a:r>
            <a:r>
              <a:rPr lang="en-US" sz="2013" dirty="0">
                <a:latin typeface="Arial" panose="020B0604020202020204" pitchFamily="34" charset="0"/>
                <a:cs typeface="Arial" panose="020B0604020202020204" pitchFamily="34" charset="0"/>
              </a:rPr>
              <a:t>) was found for each trial.</a:t>
            </a:r>
          </a:p>
          <a:p>
            <a:pPr algn="just"/>
            <a:endParaRPr lang="en-US" sz="2013" dirty="0">
              <a:latin typeface="Arial" panose="020B0604020202020204" pitchFamily="34" charset="0"/>
              <a:cs typeface="Arial" panose="020B0604020202020204" pitchFamily="34" charset="0"/>
            </a:endParaRPr>
          </a:p>
          <a:p>
            <a:pPr algn="just"/>
            <a:r>
              <a:rPr lang="en-US" sz="2013" dirty="0">
                <a:latin typeface="Arial" panose="020B0604020202020204" pitchFamily="34" charset="0"/>
                <a:cs typeface="Arial" panose="020B0604020202020204" pitchFamily="34" charset="0"/>
              </a:rPr>
              <a:t>The redox reactions were explored by using both oxygen gas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and tert-butyl hydrogen peroxide (TBHP) as oxidants. It is known that TBHP is a stronger oxidant than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and should cause a faster turnover of the redox reaction by the protein, thereby giving a higher rate of activity. However,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allows for the study of the protein using the native oxidant.</a:t>
            </a:r>
          </a:p>
          <a:p>
            <a:pPr algn="just"/>
            <a:endParaRPr lang="en-US" sz="2013"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EC630568-807A-EF4F-96A6-247BE41CB31D}"/>
              </a:ext>
            </a:extLst>
          </p:cNvPr>
          <p:cNvSpPr txBox="1"/>
          <p:nvPr/>
        </p:nvSpPr>
        <p:spPr>
          <a:xfrm>
            <a:off x="19676788" y="21389505"/>
            <a:ext cx="8451978" cy="4576446"/>
          </a:xfrm>
          <a:prstGeom prst="rect">
            <a:avLst/>
          </a:prstGeom>
          <a:noFill/>
        </p:spPr>
        <p:txBody>
          <a:bodyPr wrap="square" rtlCol="0">
            <a:spAutoFit/>
          </a:bodyPr>
          <a:lstStyle/>
          <a:p>
            <a:r>
              <a:rPr lang="en-US" sz="2013" dirty="0">
                <a:latin typeface="Arial" panose="020B0604020202020204" pitchFamily="34" charset="0"/>
                <a:cs typeface="Arial" panose="020B0604020202020204" pitchFamily="34" charset="0"/>
              </a:rPr>
              <a:t>We studied the difference in kinetics between Azurin mutants, NiR3His and NiR3His Met121Leu. To calculate the rate from resulting absorbance plots, </a:t>
            </a:r>
            <a:r>
              <a:rPr lang="en-US" sz="2100" dirty="0">
                <a:latin typeface="Arial" panose="020B0604020202020204" pitchFamily="34" charset="0"/>
                <a:cs typeface="Arial" panose="020B0604020202020204" pitchFamily="34" charset="0"/>
              </a:rPr>
              <a:t>the initial slopes of the </a:t>
            </a:r>
            <a:r>
              <a:rPr lang="en-US" sz="2100" dirty="0" err="1">
                <a:latin typeface="Arial" panose="020B0604020202020204" pitchFamily="34" charset="0"/>
                <a:cs typeface="Arial" panose="020B0604020202020204" pitchFamily="34" charset="0"/>
              </a:rPr>
              <a:t>Michaelis-Menten</a:t>
            </a:r>
            <a:r>
              <a:rPr lang="en-US" sz="2100" dirty="0">
                <a:latin typeface="Arial" panose="020B0604020202020204" pitchFamily="34" charset="0"/>
                <a:cs typeface="Arial" panose="020B0604020202020204" pitchFamily="34" charset="0"/>
              </a:rPr>
              <a:t> curves were found. Slopes from approximately 55 to 105 seconds for assays oxidized with TBHP, and 300 to 1000 seconds for O</a:t>
            </a:r>
            <a:r>
              <a:rPr lang="en-US" sz="2100" baseline="-25000" dirty="0">
                <a:latin typeface="Arial" panose="020B0604020202020204" pitchFamily="34" charset="0"/>
                <a:cs typeface="Arial" panose="020B0604020202020204" pitchFamily="34" charset="0"/>
              </a:rPr>
              <a:t>2 </a:t>
            </a:r>
            <a:r>
              <a:rPr lang="en-US" sz="2100" dirty="0">
                <a:latin typeface="Arial" panose="020B0604020202020204" pitchFamily="34" charset="0"/>
                <a:cs typeface="Arial" panose="020B0604020202020204" pitchFamily="34" charset="0"/>
              </a:rPr>
              <a:t>assays were determined as they were the most linear sections. The average slope of the initial curves of the graph, for each concentration trial, were then converted to rates of APX formation through the application of Beer’s law, and simple conversions (measured in </a:t>
            </a:r>
            <a:r>
              <a:rPr lang="en-US" sz="2100" dirty="0" err="1">
                <a:latin typeface="Arial" panose="020B0604020202020204" pitchFamily="34" charset="0"/>
                <a:cs typeface="Arial" panose="020B0604020202020204" pitchFamily="34" charset="0"/>
              </a:rPr>
              <a:t>mMol</a:t>
            </a:r>
            <a:r>
              <a:rPr lang="en-US" sz="2100" dirty="0">
                <a:latin typeface="Arial" panose="020B0604020202020204" pitchFamily="34" charset="0"/>
                <a:cs typeface="Arial" panose="020B0604020202020204" pitchFamily="34" charset="0"/>
              </a:rPr>
              <a:t>/min). In order to more easily compare the rates in relativity to one another, they were plotted in a </a:t>
            </a:r>
            <a:r>
              <a:rPr lang="en-US" sz="2100" dirty="0" err="1">
                <a:latin typeface="Arial" panose="020B0604020202020204" pitchFamily="34" charset="0"/>
                <a:cs typeface="Arial" panose="020B0604020202020204" pitchFamily="34" charset="0"/>
              </a:rPr>
              <a:t>Michaelis-Menten</a:t>
            </a:r>
            <a:r>
              <a:rPr lang="en-US" sz="2100" dirty="0">
                <a:latin typeface="Arial" panose="020B0604020202020204" pitchFamily="34" charset="0"/>
                <a:cs typeface="Arial" panose="020B0604020202020204" pitchFamily="34" charset="0"/>
              </a:rPr>
              <a:t> curve. A best-fit curve was then added to the rates to determine the V</a:t>
            </a:r>
            <a:r>
              <a:rPr lang="en-US" sz="2100" baseline="-25000" dirty="0">
                <a:latin typeface="Arial" panose="020B0604020202020204" pitchFamily="34" charset="0"/>
                <a:cs typeface="Arial" panose="020B0604020202020204" pitchFamily="34" charset="0"/>
              </a:rPr>
              <a:t>max</a:t>
            </a:r>
            <a:r>
              <a:rPr lang="en-US" sz="2100" dirty="0">
                <a:latin typeface="Arial" panose="020B0604020202020204" pitchFamily="34" charset="0"/>
                <a:cs typeface="Arial" panose="020B0604020202020204" pitchFamily="34" charset="0"/>
              </a:rPr>
              <a:t> and K</a:t>
            </a:r>
            <a:r>
              <a:rPr lang="en-US" sz="2100" baseline="-25000" dirty="0">
                <a:latin typeface="Arial" panose="020B0604020202020204" pitchFamily="34" charset="0"/>
                <a:cs typeface="Arial" panose="020B0604020202020204" pitchFamily="34" charset="0"/>
              </a:rPr>
              <a:t>m</a:t>
            </a:r>
            <a:r>
              <a:rPr lang="en-US" sz="2100" dirty="0">
                <a:latin typeface="Arial" panose="020B0604020202020204" pitchFamily="34" charset="0"/>
                <a:cs typeface="Arial" panose="020B0604020202020204" pitchFamily="34" charset="0"/>
              </a:rPr>
              <a:t>, standard measurements in enzyme catalysis.</a:t>
            </a:r>
          </a:p>
          <a:p>
            <a:endParaRPr lang="en-US" sz="2013" dirty="0">
              <a:latin typeface="Arial" panose="020B0604020202020204" pitchFamily="34" charset="0"/>
              <a:cs typeface="Arial" panose="020B0604020202020204" pitchFamily="34" charset="0"/>
            </a:endParaRPr>
          </a:p>
        </p:txBody>
      </p:sp>
      <p:pic>
        <p:nvPicPr>
          <p:cNvPr id="30" name="Picture 29">
            <a:extLst>
              <a:ext uri="{FF2B5EF4-FFF2-40B4-BE49-F238E27FC236}">
                <a16:creationId xmlns:a16="http://schemas.microsoft.com/office/drawing/2014/main" id="{7C80D73F-3EBB-4447-B39C-05B30AB32744}"/>
              </a:ext>
            </a:extLst>
          </p:cNvPr>
          <p:cNvPicPr>
            <a:picLocks noChangeAspect="1"/>
          </p:cNvPicPr>
          <p:nvPr/>
        </p:nvPicPr>
        <p:blipFill>
          <a:blip r:embed="rId10"/>
          <a:stretch>
            <a:fillRect/>
          </a:stretch>
        </p:blipFill>
        <p:spPr>
          <a:xfrm>
            <a:off x="19534198" y="13947746"/>
            <a:ext cx="3715499" cy="2229300"/>
          </a:xfrm>
          <a:prstGeom prst="rect">
            <a:avLst/>
          </a:prstGeom>
        </p:spPr>
      </p:pic>
      <p:pic>
        <p:nvPicPr>
          <p:cNvPr id="33" name="Picture 32">
            <a:extLst>
              <a:ext uri="{FF2B5EF4-FFF2-40B4-BE49-F238E27FC236}">
                <a16:creationId xmlns:a16="http://schemas.microsoft.com/office/drawing/2014/main" id="{5FC92579-2B9F-8449-ABBD-26345E6FACF6}"/>
              </a:ext>
            </a:extLst>
          </p:cNvPr>
          <p:cNvPicPr>
            <a:picLocks noChangeAspect="1"/>
          </p:cNvPicPr>
          <p:nvPr/>
        </p:nvPicPr>
        <p:blipFill>
          <a:blip r:embed="rId11"/>
          <a:stretch>
            <a:fillRect/>
          </a:stretch>
        </p:blipFill>
        <p:spPr>
          <a:xfrm>
            <a:off x="19511465" y="17364125"/>
            <a:ext cx="4125188" cy="2475113"/>
          </a:xfrm>
          <a:prstGeom prst="rect">
            <a:avLst/>
          </a:prstGeom>
        </p:spPr>
      </p:pic>
      <p:sp>
        <p:nvSpPr>
          <p:cNvPr id="34" name="TextBox 33">
            <a:extLst>
              <a:ext uri="{FF2B5EF4-FFF2-40B4-BE49-F238E27FC236}">
                <a16:creationId xmlns:a16="http://schemas.microsoft.com/office/drawing/2014/main" id="{B0C7E13C-EEB4-5841-BDE5-1A01C7F69A17}"/>
              </a:ext>
            </a:extLst>
          </p:cNvPr>
          <p:cNvSpPr txBox="1"/>
          <p:nvPr/>
        </p:nvSpPr>
        <p:spPr>
          <a:xfrm>
            <a:off x="28971156" y="6071647"/>
            <a:ext cx="8451978" cy="2570447"/>
          </a:xfrm>
          <a:prstGeom prst="rect">
            <a:avLst/>
          </a:prstGeom>
          <a:noFill/>
        </p:spPr>
        <p:txBody>
          <a:bodyPr wrap="square" rtlCol="0">
            <a:spAutoFit/>
          </a:bodyPr>
          <a:lstStyle/>
          <a:p>
            <a:pPr algn="just"/>
            <a:r>
              <a:rPr lang="en-US" sz="2013" dirty="0">
                <a:latin typeface="Arial" panose="020B0604020202020204" pitchFamily="34" charset="0"/>
                <a:cs typeface="Arial" panose="020B0604020202020204" pitchFamily="34" charset="0"/>
              </a:rPr>
              <a:t>Molecular oxygen was found to be a less effective oxidant for the catalysis of APX than TBHP, as expected. Using NiR3His-azurin as a model, it is shown that the mean V</a:t>
            </a:r>
            <a:r>
              <a:rPr lang="en-US" sz="2013" baseline="-25000" dirty="0">
                <a:latin typeface="Arial" panose="020B0604020202020204" pitchFamily="34" charset="0"/>
                <a:cs typeface="Arial" panose="020B0604020202020204" pitchFamily="34" charset="0"/>
              </a:rPr>
              <a:t>max</a:t>
            </a:r>
            <a:r>
              <a:rPr lang="en-US" sz="2013" dirty="0">
                <a:latin typeface="Arial" panose="020B0604020202020204" pitchFamily="34" charset="0"/>
                <a:cs typeface="Arial" panose="020B0604020202020204" pitchFamily="34" charset="0"/>
              </a:rPr>
              <a:t> of trials done using T</a:t>
            </a:r>
          </a:p>
          <a:p>
            <a:pPr algn="just"/>
            <a:r>
              <a:rPr lang="en-US" sz="2013" dirty="0">
                <a:latin typeface="Arial" panose="020B0604020202020204" pitchFamily="34" charset="0"/>
                <a:cs typeface="Arial" panose="020B0604020202020204" pitchFamily="34" charset="0"/>
              </a:rPr>
              <a:t>BHP was 0.0093 </a:t>
            </a:r>
            <a:r>
              <a:rPr lang="en-US" sz="2013" dirty="0" err="1">
                <a:latin typeface="Arial" panose="020B0604020202020204" pitchFamily="34" charset="0"/>
                <a:cs typeface="Arial" panose="020B0604020202020204" pitchFamily="34" charset="0"/>
              </a:rPr>
              <a:t>mMol</a:t>
            </a:r>
            <a:r>
              <a:rPr lang="en-US" sz="2013" dirty="0">
                <a:latin typeface="Arial" panose="020B0604020202020204" pitchFamily="34" charset="0"/>
                <a:cs typeface="Arial" panose="020B0604020202020204" pitchFamily="34" charset="0"/>
              </a:rPr>
              <a:t>/min, with a K</a:t>
            </a:r>
            <a:r>
              <a:rPr lang="en-US" sz="2013" baseline="-25000" dirty="0">
                <a:latin typeface="Arial" panose="020B0604020202020204" pitchFamily="34" charset="0"/>
                <a:cs typeface="Arial" panose="020B0604020202020204" pitchFamily="34" charset="0"/>
              </a:rPr>
              <a:t>m</a:t>
            </a:r>
            <a:r>
              <a:rPr lang="en-US" sz="2013" dirty="0">
                <a:latin typeface="Arial" panose="020B0604020202020204" pitchFamily="34" charset="0"/>
                <a:cs typeface="Arial" panose="020B0604020202020204" pitchFamily="34" charset="0"/>
              </a:rPr>
              <a:t> of 0.0060. The V</a:t>
            </a:r>
            <a:r>
              <a:rPr lang="en-US" sz="2013" baseline="-25000" dirty="0">
                <a:latin typeface="Arial" panose="020B0604020202020204" pitchFamily="34" charset="0"/>
                <a:cs typeface="Arial" panose="020B0604020202020204" pitchFamily="34" charset="0"/>
              </a:rPr>
              <a:t>max</a:t>
            </a:r>
            <a:r>
              <a:rPr lang="en-US" sz="2013" dirty="0">
                <a:latin typeface="Arial" panose="020B0604020202020204" pitchFamily="34" charset="0"/>
                <a:cs typeface="Arial" panose="020B0604020202020204" pitchFamily="34" charset="0"/>
              </a:rPr>
              <a:t> and K</a:t>
            </a:r>
            <a:r>
              <a:rPr lang="en-US" sz="2013" baseline="-25000" dirty="0">
                <a:latin typeface="Arial" panose="020B0604020202020204" pitchFamily="34" charset="0"/>
                <a:cs typeface="Arial" panose="020B0604020202020204" pitchFamily="34" charset="0"/>
              </a:rPr>
              <a:t>m</a:t>
            </a:r>
            <a:r>
              <a:rPr lang="en-US" sz="2013" dirty="0">
                <a:latin typeface="Arial" panose="020B0604020202020204" pitchFamily="34" charset="0"/>
                <a:cs typeface="Arial" panose="020B0604020202020204" pitchFamily="34" charset="0"/>
              </a:rPr>
              <a:t> of assays done using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as an oxidant were 0.0011 and 0.13 respectively. The TBHP trials were much faster relative to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trials, despite the oxygen assays the fact that the oxygen assays were performed with ten times the amount of their respective protein.</a:t>
            </a:r>
          </a:p>
        </p:txBody>
      </p:sp>
      <p:sp>
        <p:nvSpPr>
          <p:cNvPr id="35" name="TextBox 34">
            <a:extLst>
              <a:ext uri="{FF2B5EF4-FFF2-40B4-BE49-F238E27FC236}">
                <a16:creationId xmlns:a16="http://schemas.microsoft.com/office/drawing/2014/main" id="{0EEF72D1-1EE6-2E47-9FEA-30B66A2251CF}"/>
              </a:ext>
            </a:extLst>
          </p:cNvPr>
          <p:cNvSpPr txBox="1"/>
          <p:nvPr/>
        </p:nvSpPr>
        <p:spPr>
          <a:xfrm>
            <a:off x="830040" y="25972311"/>
            <a:ext cx="8505557" cy="2880212"/>
          </a:xfrm>
          <a:prstGeom prst="rect">
            <a:avLst/>
          </a:prstGeom>
          <a:noFill/>
        </p:spPr>
        <p:txBody>
          <a:bodyPr wrap="square" rtlCol="0">
            <a:spAutoFit/>
          </a:bodyPr>
          <a:lstStyle/>
          <a:p>
            <a:pPr algn="just"/>
            <a:r>
              <a:rPr lang="en-US" sz="2013" dirty="0">
                <a:latin typeface="Arial" panose="020B0604020202020204" pitchFamily="34" charset="0"/>
                <a:cs typeface="Arial" panose="020B0604020202020204" pitchFamily="34" charset="0"/>
              </a:rPr>
              <a:t>One metalloprotein, </a:t>
            </a:r>
            <a:r>
              <a:rPr lang="en-US" sz="2013" dirty="0" err="1">
                <a:latin typeface="Arial" panose="020B0604020202020204" pitchFamily="34" charset="0"/>
                <a:cs typeface="Arial" panose="020B0604020202020204" pitchFamily="34" charset="0"/>
              </a:rPr>
              <a:t>Phenoxazinone</a:t>
            </a:r>
            <a:r>
              <a:rPr lang="en-US" sz="2013" dirty="0">
                <a:latin typeface="Arial" panose="020B0604020202020204" pitchFamily="34" charset="0"/>
                <a:cs typeface="Arial" panose="020B0604020202020204" pitchFamily="34" charset="0"/>
              </a:rPr>
              <a:t> Synthase (PHS), is a </a:t>
            </a:r>
            <a:r>
              <a:rPr lang="en-US" sz="2013" dirty="0" err="1">
                <a:latin typeface="Arial" panose="020B0604020202020204" pitchFamily="34" charset="0"/>
                <a:cs typeface="Arial" panose="020B0604020202020204" pitchFamily="34" charset="0"/>
              </a:rPr>
              <a:t>hexameric</a:t>
            </a:r>
            <a:r>
              <a:rPr lang="en-US" sz="2013" dirty="0">
                <a:latin typeface="Arial" panose="020B0604020202020204" pitchFamily="34" charset="0"/>
                <a:cs typeface="Arial" panose="020B0604020202020204" pitchFamily="34" charset="0"/>
              </a:rPr>
              <a:t> multi-copper oxidase that is naturally present in </a:t>
            </a:r>
            <a:r>
              <a:rPr lang="en-US" sz="2013" i="1" dirty="0">
                <a:latin typeface="Arial" panose="020B0604020202020204" pitchFamily="34" charset="0"/>
                <a:cs typeface="Arial" panose="020B0604020202020204" pitchFamily="34" charset="0"/>
              </a:rPr>
              <a:t>S. </a:t>
            </a:r>
            <a:r>
              <a:rPr lang="en-US" sz="2013" i="1" dirty="0" err="1">
                <a:latin typeface="Arial" panose="020B0604020202020204" pitchFamily="34" charset="0"/>
                <a:cs typeface="Arial" panose="020B0604020202020204" pitchFamily="34" charset="0"/>
              </a:rPr>
              <a:t>antibioticus</a:t>
            </a:r>
            <a:r>
              <a:rPr lang="en-US" sz="2013" dirty="0">
                <a:latin typeface="Arial" panose="020B0604020202020204" pitchFamily="34" charset="0"/>
                <a:cs typeface="Arial" panose="020B0604020202020204" pitchFamily="34" charset="0"/>
              </a:rPr>
              <a:t>, and catalyzes the formation of </a:t>
            </a:r>
            <a:r>
              <a:rPr lang="en-US" sz="2013" dirty="0" err="1">
                <a:latin typeface="Arial" panose="020B0604020202020204" pitchFamily="34" charset="0"/>
                <a:cs typeface="Arial" panose="020B0604020202020204" pitchFamily="34" charset="0"/>
              </a:rPr>
              <a:t>aminophenoxazinone</a:t>
            </a:r>
            <a:r>
              <a:rPr lang="en-US" sz="2013" dirty="0">
                <a:latin typeface="Arial" panose="020B0604020202020204" pitchFamily="34" charset="0"/>
                <a:cs typeface="Arial" panose="020B0604020202020204" pitchFamily="34" charset="0"/>
              </a:rPr>
              <a:t> (APX) from </a:t>
            </a:r>
            <a:r>
              <a:rPr lang="en-US" sz="2013" dirty="0" err="1">
                <a:latin typeface="Arial" panose="020B0604020202020204" pitchFamily="34" charset="0"/>
                <a:cs typeface="Arial" panose="020B0604020202020204" pitchFamily="34" charset="0"/>
              </a:rPr>
              <a:t>ortho</a:t>
            </a:r>
            <a:r>
              <a:rPr lang="en-US" sz="2013" dirty="0">
                <a:latin typeface="Arial" panose="020B0604020202020204" pitchFamily="34" charset="0"/>
                <a:cs typeface="Arial" panose="020B0604020202020204" pitchFamily="34" charset="0"/>
              </a:rPr>
              <a:t>-aminophenol (</a:t>
            </a:r>
            <a:r>
              <a:rPr lang="en-US" sz="2013" dirty="0" err="1">
                <a:latin typeface="Arial" panose="020B0604020202020204" pitchFamily="34" charset="0"/>
                <a:cs typeface="Arial" panose="020B0604020202020204" pitchFamily="34" charset="0"/>
              </a:rPr>
              <a:t>oAP</a:t>
            </a:r>
            <a:r>
              <a:rPr lang="en-US" sz="2013" dirty="0">
                <a:latin typeface="Arial" panose="020B0604020202020204" pitchFamily="34" charset="0"/>
                <a:cs typeface="Arial" panose="020B0604020202020204" pitchFamily="34" charset="0"/>
              </a:rPr>
              <a:t>). PHS oxidizes the </a:t>
            </a:r>
            <a:r>
              <a:rPr lang="en-US" sz="2013" dirty="0" err="1">
                <a:latin typeface="Arial" panose="020B0604020202020204" pitchFamily="34" charset="0"/>
                <a:cs typeface="Arial" panose="020B0604020202020204" pitchFamily="34" charset="0"/>
              </a:rPr>
              <a:t>oAP</a:t>
            </a:r>
            <a:r>
              <a:rPr lang="en-US" sz="2013" dirty="0">
                <a:latin typeface="Arial" panose="020B0604020202020204" pitchFamily="34" charset="0"/>
                <a:cs typeface="Arial" panose="020B0604020202020204" pitchFamily="34" charset="0"/>
              </a:rPr>
              <a:t> substrate while also reducing molecular oxygen to water, with the transfer of six electrons. [2] Studies have shown that the PHS subunits contain a type 1 copper center and a type 2 copper center within 4 Angstroms of either two type 2 copper centers or one type 3 binuclear copper center [5]. </a:t>
            </a:r>
          </a:p>
          <a:p>
            <a:pPr algn="just"/>
            <a:r>
              <a:rPr lang="en-US" sz="2013" dirty="0">
                <a:latin typeface="Arial" panose="020B0604020202020204" pitchFamily="34" charset="0"/>
                <a:cs typeface="Arial" panose="020B0604020202020204" pitchFamily="34" charset="0"/>
              </a:rPr>
              <a:t> </a:t>
            </a:r>
          </a:p>
        </p:txBody>
      </p:sp>
      <p:pic>
        <p:nvPicPr>
          <p:cNvPr id="6" name="Picture 5">
            <a:extLst>
              <a:ext uri="{FF2B5EF4-FFF2-40B4-BE49-F238E27FC236}">
                <a16:creationId xmlns:a16="http://schemas.microsoft.com/office/drawing/2014/main" id="{DD6936E7-5141-5646-BF28-DCE24C6A888B}"/>
              </a:ext>
            </a:extLst>
          </p:cNvPr>
          <p:cNvPicPr>
            <a:picLocks noChangeAspect="1"/>
          </p:cNvPicPr>
          <p:nvPr/>
        </p:nvPicPr>
        <p:blipFill>
          <a:blip r:embed="rId12"/>
          <a:stretch>
            <a:fillRect/>
          </a:stretch>
        </p:blipFill>
        <p:spPr>
          <a:xfrm>
            <a:off x="20284003" y="9531989"/>
            <a:ext cx="2678948" cy="2777720"/>
          </a:xfrm>
          <a:prstGeom prst="rect">
            <a:avLst/>
          </a:prstGeom>
        </p:spPr>
      </p:pic>
      <p:pic>
        <p:nvPicPr>
          <p:cNvPr id="23" name="Picture 22">
            <a:extLst>
              <a:ext uri="{FF2B5EF4-FFF2-40B4-BE49-F238E27FC236}">
                <a16:creationId xmlns:a16="http://schemas.microsoft.com/office/drawing/2014/main" id="{4B174834-D8C4-E940-85E8-1F37805D7FED}"/>
              </a:ext>
            </a:extLst>
          </p:cNvPr>
          <p:cNvPicPr>
            <a:picLocks noChangeAspect="1"/>
          </p:cNvPicPr>
          <p:nvPr/>
        </p:nvPicPr>
        <p:blipFill>
          <a:blip r:embed="rId13"/>
          <a:stretch>
            <a:fillRect/>
          </a:stretch>
        </p:blipFill>
        <p:spPr>
          <a:xfrm>
            <a:off x="19551083" y="29062427"/>
            <a:ext cx="4631204" cy="2770229"/>
          </a:xfrm>
          <a:prstGeom prst="rect">
            <a:avLst/>
          </a:prstGeom>
        </p:spPr>
      </p:pic>
      <p:pic>
        <p:nvPicPr>
          <p:cNvPr id="79" name="Picture 78">
            <a:extLst>
              <a:ext uri="{FF2B5EF4-FFF2-40B4-BE49-F238E27FC236}">
                <a16:creationId xmlns:a16="http://schemas.microsoft.com/office/drawing/2014/main" id="{255C0206-DC57-D844-B937-393DF68825AD}"/>
              </a:ext>
            </a:extLst>
          </p:cNvPr>
          <p:cNvPicPr>
            <a:picLocks noChangeAspect="1"/>
          </p:cNvPicPr>
          <p:nvPr/>
        </p:nvPicPr>
        <p:blipFill>
          <a:blip r:embed="rId14"/>
          <a:stretch>
            <a:fillRect/>
          </a:stretch>
        </p:blipFill>
        <p:spPr>
          <a:xfrm>
            <a:off x="19447827" y="25929025"/>
            <a:ext cx="4635157" cy="2773390"/>
          </a:xfrm>
          <a:prstGeom prst="rect">
            <a:avLst/>
          </a:prstGeom>
        </p:spPr>
      </p:pic>
      <p:sp>
        <p:nvSpPr>
          <p:cNvPr id="41" name="TextBox 40">
            <a:extLst>
              <a:ext uri="{FF2B5EF4-FFF2-40B4-BE49-F238E27FC236}">
                <a16:creationId xmlns:a16="http://schemas.microsoft.com/office/drawing/2014/main" id="{3267D807-9CE5-DB46-B170-9756B3F4E64D}"/>
              </a:ext>
            </a:extLst>
          </p:cNvPr>
          <p:cNvSpPr txBox="1"/>
          <p:nvPr/>
        </p:nvSpPr>
        <p:spPr>
          <a:xfrm>
            <a:off x="28971156" y="15601529"/>
            <a:ext cx="8451978" cy="6287619"/>
          </a:xfrm>
          <a:prstGeom prst="rect">
            <a:avLst/>
          </a:prstGeom>
          <a:noFill/>
        </p:spPr>
        <p:txBody>
          <a:bodyPr wrap="square" rtlCol="0">
            <a:spAutoFit/>
          </a:bodyPr>
          <a:lstStyle/>
          <a:p>
            <a:r>
              <a:rPr lang="en-US" sz="2013" dirty="0">
                <a:latin typeface="Arial" panose="020B0604020202020204" pitchFamily="34" charset="0"/>
                <a:cs typeface="Arial" panose="020B0604020202020204" pitchFamily="34" charset="0"/>
              </a:rPr>
              <a:t>The graphs show that in the TBHP assays, the rates of APX catalysis between NiR3His and Met121Leu are not significantly different from one another, however Met121Leu may be slightly slower, consistent with our hypothesis. In the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assays on the other hand, the Met121Leu mutant is faster and has a higher V</a:t>
            </a:r>
            <a:r>
              <a:rPr lang="en-US" sz="2013" baseline="-25000" dirty="0">
                <a:latin typeface="Arial" panose="020B0604020202020204" pitchFamily="34" charset="0"/>
                <a:cs typeface="Arial" panose="020B0604020202020204" pitchFamily="34" charset="0"/>
              </a:rPr>
              <a:t>max</a:t>
            </a:r>
            <a:r>
              <a:rPr lang="en-US" sz="2013" dirty="0">
                <a:latin typeface="Arial" panose="020B0604020202020204" pitchFamily="34" charset="0"/>
                <a:cs typeface="Arial" panose="020B0604020202020204" pitchFamily="34" charset="0"/>
              </a:rPr>
              <a:t> than the accepted value of 0.0118 </a:t>
            </a:r>
            <a:r>
              <a:rPr lang="en-US" sz="2013" dirty="0" err="1">
                <a:latin typeface="Arial" panose="020B0604020202020204" pitchFamily="34" charset="0"/>
                <a:cs typeface="Arial" panose="020B0604020202020204" pitchFamily="34" charset="0"/>
              </a:rPr>
              <a:t>mMol</a:t>
            </a:r>
            <a:r>
              <a:rPr lang="en-US" sz="2013" dirty="0">
                <a:latin typeface="Arial" panose="020B0604020202020204" pitchFamily="34" charset="0"/>
                <a:cs typeface="Arial" panose="020B0604020202020204" pitchFamily="34" charset="0"/>
              </a:rPr>
              <a:t>/min for NiR3His. CuSO</a:t>
            </a:r>
            <a:r>
              <a:rPr lang="en-US" sz="2013" baseline="-25000" dirty="0">
                <a:latin typeface="Arial" panose="020B0604020202020204" pitchFamily="34" charset="0"/>
                <a:cs typeface="Arial" panose="020B0604020202020204" pitchFamily="34" charset="0"/>
              </a:rPr>
              <a:t>4</a:t>
            </a:r>
            <a:r>
              <a:rPr lang="en-US" sz="2013" dirty="0">
                <a:latin typeface="Arial" panose="020B0604020202020204" pitchFamily="34" charset="0"/>
                <a:cs typeface="Arial" panose="020B0604020202020204" pitchFamily="34" charset="0"/>
              </a:rPr>
              <a:t> shows little to no APX activity.</a:t>
            </a:r>
          </a:p>
          <a:p>
            <a:endParaRPr lang="en-US" sz="2013" dirty="0">
              <a:latin typeface="Arial" panose="020B0604020202020204" pitchFamily="34" charset="0"/>
              <a:cs typeface="Arial" panose="020B0604020202020204" pitchFamily="34" charset="0"/>
            </a:endParaRPr>
          </a:p>
          <a:p>
            <a:r>
              <a:rPr lang="en-US" sz="2013" dirty="0">
                <a:latin typeface="Arial" panose="020B0604020202020204" pitchFamily="34" charset="0"/>
                <a:cs typeface="Arial" panose="020B0604020202020204" pitchFamily="34" charset="0"/>
              </a:rPr>
              <a:t>The observations suggest that with TBHP, the higher reduction potential of Met121Leu indeed lowers the reactivity from the parent NiR3His </a:t>
            </a:r>
            <a:r>
              <a:rPr lang="en-US" sz="2013" dirty="0" err="1">
                <a:latin typeface="Arial" panose="020B0604020202020204" pitchFamily="34" charset="0"/>
                <a:cs typeface="Arial" panose="020B0604020202020204" pitchFamily="34" charset="0"/>
              </a:rPr>
              <a:t>azurin</a:t>
            </a:r>
            <a:r>
              <a:rPr lang="en-US" sz="2013" dirty="0">
                <a:latin typeface="Arial" panose="020B0604020202020204" pitchFamily="34" charset="0"/>
                <a:cs typeface="Arial" panose="020B0604020202020204" pitchFamily="34" charset="0"/>
              </a:rPr>
              <a:t>. However, the data with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as oxidant contradicts the hypothesis, where the rate of APX formation is clearly higher than with the “parent” NiR3His. Met121Leu should be slower than the parent NiR3His due to its loss of sulfur at the active site copper, and the resulting change in reduction potential. However, the data suggest that this may be different with different oxidants, suggesting the rate limiting step may change.</a:t>
            </a:r>
          </a:p>
          <a:p>
            <a:endParaRPr lang="en-US" sz="2013" dirty="0">
              <a:latin typeface="Arial" panose="020B0604020202020204" pitchFamily="34" charset="0"/>
              <a:cs typeface="Arial" panose="020B0604020202020204" pitchFamily="34" charset="0"/>
            </a:endParaRPr>
          </a:p>
          <a:p>
            <a:r>
              <a:rPr lang="en-US" sz="2013" dirty="0">
                <a:latin typeface="Arial" panose="020B0604020202020204" pitchFamily="34" charset="0"/>
                <a:cs typeface="Arial" panose="020B0604020202020204" pitchFamily="34" charset="0"/>
              </a:rPr>
              <a:t>The relative inactivity of CuSO</a:t>
            </a:r>
            <a:r>
              <a:rPr lang="en-US" sz="2013" baseline="-25000" dirty="0">
                <a:latin typeface="Arial" panose="020B0604020202020204" pitchFamily="34" charset="0"/>
                <a:cs typeface="Arial" panose="020B0604020202020204" pitchFamily="34" charset="0"/>
              </a:rPr>
              <a:t>4</a:t>
            </a:r>
            <a:r>
              <a:rPr lang="en-US" sz="2013" dirty="0">
                <a:latin typeface="Arial" panose="020B0604020202020204" pitchFamily="34" charset="0"/>
                <a:cs typeface="Arial" panose="020B0604020202020204" pitchFamily="34" charset="0"/>
              </a:rPr>
              <a:t>, as compared to the azurin samples, suggests that any free coppers in solution with the protein would not be contributing to the redox reaction.</a:t>
            </a:r>
          </a:p>
          <a:p>
            <a:endParaRPr lang="en-US" sz="2013" dirty="0">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39ABB64E-22BC-F345-9252-2B865A63A281}"/>
              </a:ext>
            </a:extLst>
          </p:cNvPr>
          <p:cNvSpPr txBox="1"/>
          <p:nvPr/>
        </p:nvSpPr>
        <p:spPr>
          <a:xfrm>
            <a:off x="5831399" y="20975921"/>
            <a:ext cx="3678175" cy="2031325"/>
          </a:xfrm>
          <a:prstGeom prst="rect">
            <a:avLst/>
          </a:prstGeom>
          <a:noFill/>
        </p:spPr>
        <p:txBody>
          <a:bodyPr wrap="square" rtlCol="0">
            <a:spAutoFit/>
          </a:bodyPr>
          <a:lstStyle/>
          <a:p>
            <a:r>
              <a:rPr lang="en-US" sz="2100" b="1" dirty="0"/>
              <a:t>Table 1</a:t>
            </a:r>
            <a:r>
              <a:rPr lang="en-US" sz="2100" dirty="0"/>
              <a:t>. Variants of metalloprotein copper centers, including Types 1, 2 and 3, with their amino acid residues and spectrophotometric absorbances when filled. [4]</a:t>
            </a:r>
          </a:p>
        </p:txBody>
      </p:sp>
      <p:sp>
        <p:nvSpPr>
          <p:cNvPr id="43" name="TextBox 42">
            <a:extLst>
              <a:ext uri="{FF2B5EF4-FFF2-40B4-BE49-F238E27FC236}">
                <a16:creationId xmlns:a16="http://schemas.microsoft.com/office/drawing/2014/main" id="{AA1E6801-6206-3C44-9AAB-F406A26AB5ED}"/>
              </a:ext>
            </a:extLst>
          </p:cNvPr>
          <p:cNvSpPr txBox="1"/>
          <p:nvPr/>
        </p:nvSpPr>
        <p:spPr>
          <a:xfrm>
            <a:off x="950077" y="24098464"/>
            <a:ext cx="3437160" cy="1384995"/>
          </a:xfrm>
          <a:prstGeom prst="rect">
            <a:avLst/>
          </a:prstGeom>
          <a:noFill/>
        </p:spPr>
        <p:txBody>
          <a:bodyPr wrap="square" rtlCol="0">
            <a:spAutoFit/>
          </a:bodyPr>
          <a:lstStyle/>
          <a:p>
            <a:r>
              <a:rPr lang="en-US" sz="2100" b="1" dirty="0"/>
              <a:t>Figure 2. </a:t>
            </a:r>
            <a:r>
              <a:rPr lang="en-US" sz="2100" dirty="0"/>
              <a:t>Structure and residual coordination of the three copper sites found in PHS. [5]</a:t>
            </a:r>
          </a:p>
        </p:txBody>
      </p:sp>
      <p:sp>
        <p:nvSpPr>
          <p:cNvPr id="44" name="TextBox 43">
            <a:extLst>
              <a:ext uri="{FF2B5EF4-FFF2-40B4-BE49-F238E27FC236}">
                <a16:creationId xmlns:a16="http://schemas.microsoft.com/office/drawing/2014/main" id="{0284BF52-8F7C-B040-BBF9-2B13094FF213}"/>
              </a:ext>
            </a:extLst>
          </p:cNvPr>
          <p:cNvSpPr txBox="1"/>
          <p:nvPr/>
        </p:nvSpPr>
        <p:spPr>
          <a:xfrm>
            <a:off x="19733255" y="12310029"/>
            <a:ext cx="3576526" cy="1061829"/>
          </a:xfrm>
          <a:prstGeom prst="rect">
            <a:avLst/>
          </a:prstGeom>
          <a:noFill/>
        </p:spPr>
        <p:txBody>
          <a:bodyPr wrap="square" rtlCol="0">
            <a:spAutoFit/>
          </a:bodyPr>
          <a:lstStyle/>
          <a:p>
            <a:r>
              <a:rPr lang="en-US" sz="1575" b="1" dirty="0"/>
              <a:t>Figure 5</a:t>
            </a:r>
            <a:r>
              <a:rPr lang="en-US" sz="1575" dirty="0"/>
              <a:t>.  Color of pure protein stock in a cuvette. From left to right: NiR3His, Met121Leu in pH 5.5 phosphate buffer, Met121Leu in pH 7.5 phosphate buffer.</a:t>
            </a:r>
          </a:p>
        </p:txBody>
      </p:sp>
      <p:sp>
        <p:nvSpPr>
          <p:cNvPr id="45" name="TextBox 44">
            <a:extLst>
              <a:ext uri="{FF2B5EF4-FFF2-40B4-BE49-F238E27FC236}">
                <a16:creationId xmlns:a16="http://schemas.microsoft.com/office/drawing/2014/main" id="{1D4ED0A0-60C5-7948-83FB-DC7A9F68537B}"/>
              </a:ext>
            </a:extLst>
          </p:cNvPr>
          <p:cNvSpPr txBox="1"/>
          <p:nvPr/>
        </p:nvSpPr>
        <p:spPr>
          <a:xfrm>
            <a:off x="19733256" y="16177046"/>
            <a:ext cx="3852061" cy="1061829"/>
          </a:xfrm>
          <a:prstGeom prst="rect">
            <a:avLst/>
          </a:prstGeom>
          <a:noFill/>
        </p:spPr>
        <p:txBody>
          <a:bodyPr wrap="square" rtlCol="0">
            <a:spAutoFit/>
          </a:bodyPr>
          <a:lstStyle/>
          <a:p>
            <a:r>
              <a:rPr lang="en-US" sz="1575" b="1" dirty="0"/>
              <a:t>Figure 6</a:t>
            </a:r>
            <a:r>
              <a:rPr lang="en-US" sz="1575" dirty="0"/>
              <a:t>. Absorbance plot of 0.4 </a:t>
            </a:r>
            <a:r>
              <a:rPr lang="en-US" sz="1575" dirty="0" err="1"/>
              <a:t>mM</a:t>
            </a:r>
            <a:r>
              <a:rPr lang="en-US" sz="1575" dirty="0"/>
              <a:t> </a:t>
            </a:r>
            <a:r>
              <a:rPr lang="en-US" sz="1575" dirty="0" err="1"/>
              <a:t>oAP</a:t>
            </a:r>
            <a:r>
              <a:rPr lang="en-US" sz="1575" dirty="0"/>
              <a:t> trial with NiR3His and TBHP. This data was collected over 1000 seconds. The “spike” at the left side is the addition of TBHP.</a:t>
            </a:r>
          </a:p>
        </p:txBody>
      </p:sp>
      <p:pic>
        <p:nvPicPr>
          <p:cNvPr id="96" name="Picture 95">
            <a:extLst>
              <a:ext uri="{FF2B5EF4-FFF2-40B4-BE49-F238E27FC236}">
                <a16:creationId xmlns:a16="http://schemas.microsoft.com/office/drawing/2014/main" id="{F42FAA6E-BAAC-E741-A39B-B7D7A0175630}"/>
              </a:ext>
            </a:extLst>
          </p:cNvPr>
          <p:cNvPicPr>
            <a:picLocks noChangeAspect="1"/>
          </p:cNvPicPr>
          <p:nvPr/>
        </p:nvPicPr>
        <p:blipFill>
          <a:blip r:embed="rId10"/>
          <a:stretch>
            <a:fillRect/>
          </a:stretch>
        </p:blipFill>
        <p:spPr>
          <a:xfrm>
            <a:off x="19474042" y="13732832"/>
            <a:ext cx="4118080" cy="2470849"/>
          </a:xfrm>
          <a:prstGeom prst="rect">
            <a:avLst/>
          </a:prstGeom>
        </p:spPr>
      </p:pic>
      <p:sp>
        <p:nvSpPr>
          <p:cNvPr id="46" name="TextBox 45">
            <a:extLst>
              <a:ext uri="{FF2B5EF4-FFF2-40B4-BE49-F238E27FC236}">
                <a16:creationId xmlns:a16="http://schemas.microsoft.com/office/drawing/2014/main" id="{73D11DE5-4C7A-F942-82F1-4965203D9429}"/>
              </a:ext>
            </a:extLst>
          </p:cNvPr>
          <p:cNvSpPr txBox="1"/>
          <p:nvPr/>
        </p:nvSpPr>
        <p:spPr>
          <a:xfrm>
            <a:off x="19733257" y="19839238"/>
            <a:ext cx="3576525" cy="577081"/>
          </a:xfrm>
          <a:prstGeom prst="rect">
            <a:avLst/>
          </a:prstGeom>
          <a:noFill/>
        </p:spPr>
        <p:txBody>
          <a:bodyPr wrap="square" rtlCol="0">
            <a:spAutoFit/>
          </a:bodyPr>
          <a:lstStyle/>
          <a:p>
            <a:r>
              <a:rPr lang="en-US" sz="1575" b="1" dirty="0"/>
              <a:t>Figure 7</a:t>
            </a:r>
            <a:r>
              <a:rPr lang="en-US" sz="1575" dirty="0"/>
              <a:t>. Absorbance plot of 0.4 </a:t>
            </a:r>
            <a:r>
              <a:rPr lang="en-US" sz="1575" dirty="0" err="1"/>
              <a:t>mM</a:t>
            </a:r>
            <a:r>
              <a:rPr lang="en-US" sz="1575" dirty="0"/>
              <a:t> </a:t>
            </a:r>
            <a:r>
              <a:rPr lang="en-US" sz="1575" dirty="0" err="1"/>
              <a:t>oAP</a:t>
            </a:r>
            <a:r>
              <a:rPr lang="en-US" sz="1575" dirty="0"/>
              <a:t> trial with NiR3His and molecular oxygen.</a:t>
            </a:r>
          </a:p>
        </p:txBody>
      </p:sp>
      <p:sp>
        <p:nvSpPr>
          <p:cNvPr id="47" name="TextBox 46">
            <a:extLst>
              <a:ext uri="{FF2B5EF4-FFF2-40B4-BE49-F238E27FC236}">
                <a16:creationId xmlns:a16="http://schemas.microsoft.com/office/drawing/2014/main" id="{9410AFF4-0627-EE42-B629-FB27F7E2D94B}"/>
              </a:ext>
            </a:extLst>
          </p:cNvPr>
          <p:cNvSpPr txBox="1"/>
          <p:nvPr/>
        </p:nvSpPr>
        <p:spPr>
          <a:xfrm>
            <a:off x="24290853" y="25929025"/>
            <a:ext cx="3876943" cy="1169551"/>
          </a:xfrm>
          <a:prstGeom prst="rect">
            <a:avLst/>
          </a:prstGeom>
          <a:noFill/>
        </p:spPr>
        <p:txBody>
          <a:bodyPr wrap="square" rtlCol="0">
            <a:spAutoFit/>
          </a:bodyPr>
          <a:lstStyle/>
          <a:p>
            <a:r>
              <a:rPr lang="en-US" sz="1750" b="1" dirty="0"/>
              <a:t>Table 2</a:t>
            </a:r>
            <a:r>
              <a:rPr lang="en-US" sz="1750" dirty="0"/>
              <a:t>. V</a:t>
            </a:r>
            <a:r>
              <a:rPr lang="en-US" sz="1750" baseline="-25000" dirty="0"/>
              <a:t>max</a:t>
            </a:r>
            <a:r>
              <a:rPr lang="en-US" sz="1750" dirty="0"/>
              <a:t> and K</a:t>
            </a:r>
            <a:r>
              <a:rPr lang="en-US" sz="1750" baseline="-25000" dirty="0"/>
              <a:t>m</a:t>
            </a:r>
            <a:r>
              <a:rPr lang="en-US" sz="1750" dirty="0"/>
              <a:t> from each separate trial. Rates were converted from the slopes of absorbance graphs, then were fit to a curve.</a:t>
            </a:r>
          </a:p>
        </p:txBody>
      </p:sp>
      <p:sp>
        <p:nvSpPr>
          <p:cNvPr id="48" name="TextBox 47">
            <a:extLst>
              <a:ext uri="{FF2B5EF4-FFF2-40B4-BE49-F238E27FC236}">
                <a16:creationId xmlns:a16="http://schemas.microsoft.com/office/drawing/2014/main" id="{E2B4E375-3B72-CD43-A050-97F68527E886}"/>
              </a:ext>
            </a:extLst>
          </p:cNvPr>
          <p:cNvSpPr txBox="1"/>
          <p:nvPr/>
        </p:nvSpPr>
        <p:spPr>
          <a:xfrm>
            <a:off x="24289556" y="28667216"/>
            <a:ext cx="3790225" cy="2785378"/>
          </a:xfrm>
          <a:prstGeom prst="rect">
            <a:avLst/>
          </a:prstGeom>
          <a:noFill/>
        </p:spPr>
        <p:txBody>
          <a:bodyPr wrap="square" rtlCol="0">
            <a:spAutoFit/>
          </a:bodyPr>
          <a:lstStyle/>
          <a:p>
            <a:r>
              <a:rPr lang="en-US" sz="1750" b="1" dirty="0"/>
              <a:t>Figure 8</a:t>
            </a:r>
            <a:r>
              <a:rPr lang="en-US" sz="1750" dirty="0"/>
              <a:t>. (top) Lineweaver-Burke plot of NiR3His O</a:t>
            </a:r>
            <a:r>
              <a:rPr lang="en-US" sz="1750" baseline="-25000" dirty="0"/>
              <a:t>2</a:t>
            </a:r>
            <a:r>
              <a:rPr lang="en-US" sz="1750" dirty="0"/>
              <a:t> trial. Both the concentration of </a:t>
            </a:r>
            <a:r>
              <a:rPr lang="en-US" sz="1750" dirty="0" err="1"/>
              <a:t>oAP</a:t>
            </a:r>
            <a:r>
              <a:rPr lang="en-US" sz="1750" dirty="0"/>
              <a:t> and the rate were set to their inverse. The resulting line gives an estimate of V</a:t>
            </a:r>
            <a:r>
              <a:rPr lang="en-US" sz="1750" baseline="-25000" dirty="0"/>
              <a:t>max</a:t>
            </a:r>
            <a:r>
              <a:rPr lang="en-US" sz="1750" dirty="0"/>
              <a:t> and K</a:t>
            </a:r>
            <a:r>
              <a:rPr lang="en-US" sz="1750" baseline="-25000" dirty="0"/>
              <a:t>m</a:t>
            </a:r>
            <a:r>
              <a:rPr lang="en-US" sz="1750" dirty="0"/>
              <a:t>.</a:t>
            </a:r>
          </a:p>
          <a:p>
            <a:endParaRPr lang="en-US" sz="1750" dirty="0"/>
          </a:p>
          <a:p>
            <a:r>
              <a:rPr lang="en-US" sz="1750" b="1" dirty="0"/>
              <a:t>Figure 9</a:t>
            </a:r>
            <a:r>
              <a:rPr lang="en-US" sz="1750" dirty="0"/>
              <a:t>. (bottom) </a:t>
            </a:r>
            <a:r>
              <a:rPr lang="en-US" sz="1750" dirty="0" err="1"/>
              <a:t>Michaelis</a:t>
            </a:r>
            <a:r>
              <a:rPr lang="en-US" sz="1750" dirty="0"/>
              <a:t>-Menten plot ofNir3His O</a:t>
            </a:r>
            <a:r>
              <a:rPr lang="en-US" sz="1750" baseline="-25000" dirty="0"/>
              <a:t>2</a:t>
            </a:r>
            <a:r>
              <a:rPr lang="en-US" sz="1750" dirty="0"/>
              <a:t> trial rates with a best-fit curve. This curve approaches the V</a:t>
            </a:r>
            <a:r>
              <a:rPr lang="en-US" sz="1750" baseline="-25000" dirty="0"/>
              <a:t>max</a:t>
            </a:r>
            <a:r>
              <a:rPr lang="en-US" sz="1750" dirty="0"/>
              <a:t>.</a:t>
            </a:r>
          </a:p>
        </p:txBody>
      </p:sp>
      <p:sp>
        <p:nvSpPr>
          <p:cNvPr id="49" name="TextBox 48">
            <a:extLst>
              <a:ext uri="{FF2B5EF4-FFF2-40B4-BE49-F238E27FC236}">
                <a16:creationId xmlns:a16="http://schemas.microsoft.com/office/drawing/2014/main" id="{ADE3B915-C0CF-9945-8C3A-8C9462237408}"/>
              </a:ext>
            </a:extLst>
          </p:cNvPr>
          <p:cNvSpPr txBox="1"/>
          <p:nvPr/>
        </p:nvSpPr>
        <p:spPr>
          <a:xfrm>
            <a:off x="34203157" y="9430215"/>
            <a:ext cx="3227298" cy="1977464"/>
          </a:xfrm>
          <a:prstGeom prst="rect">
            <a:avLst/>
          </a:prstGeom>
          <a:noFill/>
        </p:spPr>
        <p:txBody>
          <a:bodyPr wrap="square" rtlCol="0">
            <a:spAutoFit/>
          </a:bodyPr>
          <a:lstStyle/>
          <a:p>
            <a:r>
              <a:rPr lang="en-US" sz="1750" b="1" dirty="0"/>
              <a:t>Figure 10. </a:t>
            </a:r>
            <a:r>
              <a:rPr lang="en-US" sz="1750" dirty="0"/>
              <a:t>Plot of the rates of APX formation by the two respective mutants using TBHP as an oxidant. CuSO</a:t>
            </a:r>
            <a:r>
              <a:rPr lang="en-US" sz="1750" baseline="-25000" dirty="0"/>
              <a:t>4</a:t>
            </a:r>
            <a:r>
              <a:rPr lang="en-US" sz="1750" dirty="0"/>
              <a:t> is shown as a way to control the effect of Cu on the rate. Error bars represent one standard deviation.</a:t>
            </a:r>
          </a:p>
        </p:txBody>
      </p:sp>
      <p:sp>
        <p:nvSpPr>
          <p:cNvPr id="50" name="TextBox 49">
            <a:extLst>
              <a:ext uri="{FF2B5EF4-FFF2-40B4-BE49-F238E27FC236}">
                <a16:creationId xmlns:a16="http://schemas.microsoft.com/office/drawing/2014/main" id="{DDC1A675-A9F0-714D-A910-3BBB7C7AF3F7}"/>
              </a:ext>
            </a:extLst>
          </p:cNvPr>
          <p:cNvSpPr txBox="1"/>
          <p:nvPr/>
        </p:nvSpPr>
        <p:spPr>
          <a:xfrm>
            <a:off x="34203157" y="12941920"/>
            <a:ext cx="3283302" cy="1977464"/>
          </a:xfrm>
          <a:prstGeom prst="rect">
            <a:avLst/>
          </a:prstGeom>
          <a:noFill/>
        </p:spPr>
        <p:txBody>
          <a:bodyPr wrap="square" rtlCol="0">
            <a:spAutoFit/>
          </a:bodyPr>
          <a:lstStyle/>
          <a:p>
            <a:r>
              <a:rPr lang="en-US" sz="1750" b="1" dirty="0"/>
              <a:t>Figure 11. </a:t>
            </a:r>
            <a:r>
              <a:rPr lang="en-US" sz="1750" dirty="0"/>
              <a:t>Plot of the rates of APX formation by the two respective mutants using molecular O</a:t>
            </a:r>
            <a:r>
              <a:rPr lang="en-US" sz="1750" baseline="-25000" dirty="0"/>
              <a:t>2</a:t>
            </a:r>
            <a:r>
              <a:rPr lang="en-US" sz="1750" dirty="0"/>
              <a:t> as an oxidant. CuSO</a:t>
            </a:r>
            <a:r>
              <a:rPr lang="en-US" sz="1750" baseline="-25000" dirty="0"/>
              <a:t>4</a:t>
            </a:r>
            <a:r>
              <a:rPr lang="en-US" sz="1750" dirty="0"/>
              <a:t> is shown as a way to control the effect of Cu on the rate. Error bars represent one standard deviation. </a:t>
            </a:r>
          </a:p>
        </p:txBody>
      </p:sp>
      <p:sp>
        <p:nvSpPr>
          <p:cNvPr id="51" name="TextBox 50">
            <a:extLst>
              <a:ext uri="{FF2B5EF4-FFF2-40B4-BE49-F238E27FC236}">
                <a16:creationId xmlns:a16="http://schemas.microsoft.com/office/drawing/2014/main" id="{AC6CFE35-F030-B04A-B9C9-20D6666B0DE4}"/>
              </a:ext>
            </a:extLst>
          </p:cNvPr>
          <p:cNvSpPr txBox="1"/>
          <p:nvPr/>
        </p:nvSpPr>
        <p:spPr>
          <a:xfrm>
            <a:off x="28924242" y="22409555"/>
            <a:ext cx="8484606" cy="3809504"/>
          </a:xfrm>
          <a:prstGeom prst="rect">
            <a:avLst/>
          </a:prstGeom>
          <a:noFill/>
        </p:spPr>
        <p:txBody>
          <a:bodyPr wrap="square" rtlCol="0">
            <a:spAutoFit/>
          </a:bodyPr>
          <a:lstStyle/>
          <a:p>
            <a:r>
              <a:rPr lang="en-US" sz="2013" dirty="0">
                <a:latin typeface="Arial" panose="020B0604020202020204" pitchFamily="34" charset="0"/>
                <a:cs typeface="Arial" panose="020B0604020202020204" pitchFamily="34" charset="0"/>
              </a:rPr>
              <a:t>The V</a:t>
            </a:r>
            <a:r>
              <a:rPr lang="en-US" sz="2013" baseline="-25000" dirty="0">
                <a:latin typeface="Arial" panose="020B0604020202020204" pitchFamily="34" charset="0"/>
                <a:cs typeface="Arial" panose="020B0604020202020204" pitchFamily="34" charset="0"/>
              </a:rPr>
              <a:t>max</a:t>
            </a:r>
            <a:r>
              <a:rPr lang="en-US" sz="2013" dirty="0">
                <a:latin typeface="Arial" panose="020B0604020202020204" pitchFamily="34" charset="0"/>
                <a:cs typeface="Arial" panose="020B0604020202020204" pitchFamily="34" charset="0"/>
              </a:rPr>
              <a:t> of APX formation Met121Leu mutant was found to not be statistically different than the NiR3His mutant when using TBHP as an oxidant, although it appeared somewhat slower. It was also shown to be faster than the NiR3His when O</a:t>
            </a:r>
            <a:r>
              <a:rPr lang="en-US" sz="2013" baseline="-25000" dirty="0">
                <a:latin typeface="Arial" panose="020B0604020202020204" pitchFamily="34" charset="0"/>
                <a:cs typeface="Arial" panose="020B0604020202020204" pitchFamily="34" charset="0"/>
              </a:rPr>
              <a:t>2</a:t>
            </a:r>
            <a:r>
              <a:rPr lang="en-US" sz="2013" dirty="0">
                <a:latin typeface="Arial" panose="020B0604020202020204" pitchFamily="34" charset="0"/>
                <a:cs typeface="Arial" panose="020B0604020202020204" pitchFamily="34" charset="0"/>
              </a:rPr>
              <a:t> was the oxidant. These different outcomes for the different oxidants both support and deny the hypothesis that NiR3His would have a faster catalysis rate than the Met121Leu.</a:t>
            </a:r>
          </a:p>
          <a:p>
            <a:endParaRPr lang="en-US" sz="2013" dirty="0">
              <a:latin typeface="Arial" panose="020B0604020202020204" pitchFamily="34" charset="0"/>
              <a:cs typeface="Arial" panose="020B0604020202020204" pitchFamily="34" charset="0"/>
            </a:endParaRPr>
          </a:p>
          <a:p>
            <a:r>
              <a:rPr lang="en-US" sz="2013" dirty="0">
                <a:latin typeface="Arial" panose="020B0604020202020204" pitchFamily="34" charset="0"/>
                <a:cs typeface="Arial" panose="020B0604020202020204" pitchFamily="34" charset="0"/>
              </a:rPr>
              <a:t>In future projects, the kinetics of mutant Met121Leu should continue to be explored, as the results shown are surprising. More data should be collected using the same oxidants and </a:t>
            </a:r>
            <a:r>
              <a:rPr lang="en-US" sz="2013" dirty="0" err="1">
                <a:latin typeface="Arial" panose="020B0604020202020204" pitchFamily="34" charset="0"/>
                <a:cs typeface="Arial" panose="020B0604020202020204" pitchFamily="34" charset="0"/>
              </a:rPr>
              <a:t>oAP</a:t>
            </a:r>
            <a:r>
              <a:rPr lang="en-US" sz="2013" dirty="0">
                <a:latin typeface="Arial" panose="020B0604020202020204" pitchFamily="34" charset="0"/>
                <a:cs typeface="Arial" panose="020B0604020202020204" pitchFamily="34" charset="0"/>
              </a:rPr>
              <a:t> concentrations as those shown here. Also, The kinetics of mutants with lower reduction potential should be analyzed to determine if they follow the original hypothesis.</a:t>
            </a:r>
          </a:p>
        </p:txBody>
      </p:sp>
      <p:pic>
        <p:nvPicPr>
          <p:cNvPr id="14" name="Picture 13">
            <a:extLst>
              <a:ext uri="{FF2B5EF4-FFF2-40B4-BE49-F238E27FC236}">
                <a16:creationId xmlns:a16="http://schemas.microsoft.com/office/drawing/2014/main" id="{58EAFA39-2D24-5147-8C63-61CC4721A60E}"/>
              </a:ext>
            </a:extLst>
          </p:cNvPr>
          <p:cNvPicPr>
            <a:picLocks noChangeAspect="1"/>
          </p:cNvPicPr>
          <p:nvPr/>
        </p:nvPicPr>
        <p:blipFill>
          <a:blip r:embed="rId15"/>
          <a:stretch>
            <a:fillRect/>
          </a:stretch>
        </p:blipFill>
        <p:spPr>
          <a:xfrm>
            <a:off x="28965837" y="12363920"/>
            <a:ext cx="4980836" cy="2988502"/>
          </a:xfrm>
          <a:prstGeom prst="rect">
            <a:avLst/>
          </a:prstGeom>
        </p:spPr>
      </p:pic>
      <p:pic>
        <p:nvPicPr>
          <p:cNvPr id="20" name="Picture 19">
            <a:extLst>
              <a:ext uri="{FF2B5EF4-FFF2-40B4-BE49-F238E27FC236}">
                <a16:creationId xmlns:a16="http://schemas.microsoft.com/office/drawing/2014/main" id="{CD72B50C-9C77-9141-BF39-3DFBE440AE04}"/>
              </a:ext>
            </a:extLst>
          </p:cNvPr>
          <p:cNvPicPr>
            <a:picLocks noChangeAspect="1"/>
          </p:cNvPicPr>
          <p:nvPr/>
        </p:nvPicPr>
        <p:blipFill>
          <a:blip r:embed="rId16"/>
          <a:stretch>
            <a:fillRect/>
          </a:stretch>
        </p:blipFill>
        <p:spPr>
          <a:xfrm>
            <a:off x="28924242" y="8847306"/>
            <a:ext cx="5022431" cy="3013459"/>
          </a:xfrm>
          <a:prstGeom prst="rect">
            <a:avLst/>
          </a:prstGeom>
        </p:spPr>
      </p:pic>
      <p:pic>
        <p:nvPicPr>
          <p:cNvPr id="22" name="Picture 21">
            <a:extLst>
              <a:ext uri="{FF2B5EF4-FFF2-40B4-BE49-F238E27FC236}">
                <a16:creationId xmlns:a16="http://schemas.microsoft.com/office/drawing/2014/main" id="{EB580F92-6BF6-BC4C-90C6-E5A406055525}"/>
              </a:ext>
            </a:extLst>
          </p:cNvPr>
          <p:cNvPicPr>
            <a:picLocks/>
          </p:cNvPicPr>
          <p:nvPr/>
        </p:nvPicPr>
        <p:blipFill>
          <a:blip r:embed="rId17"/>
          <a:stretch>
            <a:fillRect/>
          </a:stretch>
        </p:blipFill>
        <p:spPr>
          <a:xfrm>
            <a:off x="10195967" y="24061470"/>
            <a:ext cx="4956048" cy="2340864"/>
          </a:xfrm>
          <a:prstGeom prst="rect">
            <a:avLst/>
          </a:prstGeom>
        </p:spPr>
      </p:pic>
      <p:pic>
        <p:nvPicPr>
          <p:cNvPr id="25" name="Picture 24">
            <a:extLst>
              <a:ext uri="{FF2B5EF4-FFF2-40B4-BE49-F238E27FC236}">
                <a16:creationId xmlns:a16="http://schemas.microsoft.com/office/drawing/2014/main" id="{2198E63C-0201-B34D-B6C5-1C3127AB1CE2}"/>
              </a:ext>
            </a:extLst>
          </p:cNvPr>
          <p:cNvPicPr>
            <a:picLocks noChangeAspect="1"/>
          </p:cNvPicPr>
          <p:nvPr/>
        </p:nvPicPr>
        <p:blipFill>
          <a:blip r:embed="rId18"/>
          <a:stretch>
            <a:fillRect/>
          </a:stretch>
        </p:blipFill>
        <p:spPr>
          <a:xfrm>
            <a:off x="10231541" y="26867696"/>
            <a:ext cx="4958028" cy="2340668"/>
          </a:xfrm>
          <a:prstGeom prst="rect">
            <a:avLst/>
          </a:prstGeom>
        </p:spPr>
      </p:pic>
      <p:pic>
        <p:nvPicPr>
          <p:cNvPr id="36" name="Picture 35">
            <a:extLst>
              <a:ext uri="{FF2B5EF4-FFF2-40B4-BE49-F238E27FC236}">
                <a16:creationId xmlns:a16="http://schemas.microsoft.com/office/drawing/2014/main" id="{ECCEEC58-E926-3641-9381-F8080A9CE158}"/>
              </a:ext>
            </a:extLst>
          </p:cNvPr>
          <p:cNvPicPr>
            <a:picLocks noChangeAspect="1"/>
          </p:cNvPicPr>
          <p:nvPr/>
        </p:nvPicPr>
        <p:blipFill>
          <a:blip r:embed="rId19"/>
          <a:stretch>
            <a:fillRect/>
          </a:stretch>
        </p:blipFill>
        <p:spPr>
          <a:xfrm>
            <a:off x="10202094" y="29719790"/>
            <a:ext cx="4986022" cy="2340864"/>
          </a:xfrm>
          <a:prstGeom prst="rect">
            <a:avLst/>
          </a:prstGeom>
        </p:spPr>
      </p:pic>
      <p:sp>
        <p:nvSpPr>
          <p:cNvPr id="37" name="TextBox 36">
            <a:extLst>
              <a:ext uri="{FF2B5EF4-FFF2-40B4-BE49-F238E27FC236}">
                <a16:creationId xmlns:a16="http://schemas.microsoft.com/office/drawing/2014/main" id="{3D9D58DD-C41A-7847-A76D-7C774EFA6AC7}"/>
              </a:ext>
            </a:extLst>
          </p:cNvPr>
          <p:cNvSpPr txBox="1"/>
          <p:nvPr/>
        </p:nvSpPr>
        <p:spPr>
          <a:xfrm>
            <a:off x="15612829" y="24437044"/>
            <a:ext cx="2802862" cy="7201972"/>
          </a:xfrm>
          <a:prstGeom prst="rect">
            <a:avLst/>
          </a:prstGeom>
          <a:noFill/>
        </p:spPr>
        <p:txBody>
          <a:bodyPr wrap="square" rtlCol="0">
            <a:spAutoFit/>
          </a:bodyPr>
          <a:lstStyle/>
          <a:p>
            <a:r>
              <a:rPr lang="en-US" sz="2100" b="1" dirty="0"/>
              <a:t>Figure 5.</a:t>
            </a:r>
            <a:r>
              <a:rPr lang="en-US" sz="2100" dirty="0"/>
              <a:t> EPR spectrum of NiR3His-azurin (top), Met121Leu in pH 5.5 phosphate buffer (middle), and Met121Leu in pH 7.5 </a:t>
            </a:r>
            <a:r>
              <a:rPr lang="en-US" sz="2100" dirty="0" err="1"/>
              <a:t>phosphatebuffer</a:t>
            </a:r>
            <a:r>
              <a:rPr lang="en-US" sz="2100" dirty="0"/>
              <a:t>. Each contains distinct hyper-fine peaks, that correspond to specific copper centers’ structure within the protein. Any differences between the spectra correlate to differences in the structure of the Type 1 and 2 bound-copper sites between the proteins. From this, the change that Met121Leu undergoes is apparent.</a:t>
            </a:r>
            <a:endParaRPr lang="en-US" sz="2100" b="1" dirty="0"/>
          </a:p>
        </p:txBody>
      </p:sp>
      <p:pic>
        <p:nvPicPr>
          <p:cNvPr id="104" name="Picture 103">
            <a:extLst>
              <a:ext uri="{FF2B5EF4-FFF2-40B4-BE49-F238E27FC236}">
                <a16:creationId xmlns:a16="http://schemas.microsoft.com/office/drawing/2014/main" id="{BFBC42CE-8514-3E43-B589-3FB97C39E0E9}"/>
              </a:ext>
            </a:extLst>
          </p:cNvPr>
          <p:cNvPicPr>
            <a:picLocks noChangeAspect="1"/>
          </p:cNvPicPr>
          <p:nvPr/>
        </p:nvPicPr>
        <p:blipFill>
          <a:blip r:embed="rId20"/>
          <a:stretch>
            <a:fillRect/>
          </a:stretch>
        </p:blipFill>
        <p:spPr>
          <a:xfrm>
            <a:off x="24289556" y="27075388"/>
            <a:ext cx="3790225" cy="1450672"/>
          </a:xfrm>
          <a:prstGeom prst="rect">
            <a:avLst/>
          </a:prstGeom>
        </p:spPr>
      </p:pic>
      <p:pic>
        <p:nvPicPr>
          <p:cNvPr id="85" name="Picture 84">
            <a:extLst>
              <a:ext uri="{FF2B5EF4-FFF2-40B4-BE49-F238E27FC236}">
                <a16:creationId xmlns:a16="http://schemas.microsoft.com/office/drawing/2014/main" id="{70756557-C4F4-C04D-A00C-11172FE17C6F}"/>
              </a:ext>
            </a:extLst>
          </p:cNvPr>
          <p:cNvPicPr>
            <a:picLocks noChangeAspect="1"/>
          </p:cNvPicPr>
          <p:nvPr/>
        </p:nvPicPr>
        <p:blipFill>
          <a:blip r:embed="rId14"/>
          <a:stretch>
            <a:fillRect/>
          </a:stretch>
        </p:blipFill>
        <p:spPr>
          <a:xfrm>
            <a:off x="19541802" y="25933651"/>
            <a:ext cx="4635157" cy="277339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74014</TotalTime>
  <Words>2914</Words>
  <Application>Microsoft Office PowerPoint</Application>
  <PresentationFormat>Custom</PresentationFormat>
  <Paragraphs>381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University of Minnesota- Duluth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 Lipps</dc:creator>
  <cp:lastModifiedBy>Austin Evenson</cp:lastModifiedBy>
  <cp:revision>751</cp:revision>
  <cp:lastPrinted>2018-07-30T22:17:22Z</cp:lastPrinted>
  <dcterms:created xsi:type="dcterms:W3CDTF">2015-03-31T15:19:23Z</dcterms:created>
  <dcterms:modified xsi:type="dcterms:W3CDTF">2020-04-30T14:43:12Z</dcterms:modified>
</cp:coreProperties>
</file>