
<file path=[Content_Types].xml><?xml version="1.0" encoding="utf-8"?>
<Types xmlns="http://schemas.openxmlformats.org/package/2006/content-types">
  <Default Extension="fntdata" ContentType="application/x-fontdata"/>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5143500" type="screen16x9"/>
  <p:notesSz cx="6858000" cy="9144000"/>
  <p:embeddedFontLst>
    <p:embeddedFont>
      <p:font typeface="Merriweather" pitchFamily="2" charset="77"/>
      <p:regular r:id="rId21"/>
      <p:bold r:id="rId22"/>
      <p:italic r:id="rId23"/>
      <p:boldItalic r:id="rId24"/>
    </p:embeddedFont>
    <p:embeddedFont>
      <p:font typeface="Proxima Nova" panose="02000506030000020004" pitchFamily="2"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5631"/>
    <p:restoredTop sz="86470"/>
  </p:normalViewPr>
  <p:slideViewPr>
    <p:cSldViewPr snapToGrid="0">
      <p:cViewPr varScale="1">
        <p:scale>
          <a:sx n="127" d="100"/>
          <a:sy n="127" d="100"/>
        </p:scale>
        <p:origin x="840" y="176"/>
      </p:cViewPr>
      <p:guideLst>
        <p:guide orient="horz" pos="1620"/>
        <p:guide pos="2880"/>
      </p:guideLst>
    </p:cSldViewPr>
  </p:slideViewPr>
  <p:outlineViewPr>
    <p:cViewPr>
      <p:scale>
        <a:sx n="33" d="100"/>
        <a:sy n="33" d="100"/>
      </p:scale>
      <p:origin x="0" y="-216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guides.lib.calpoly.edu/archives/critica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marble.nd.edu/"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Peggy</a:t>
            </a:r>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I’m Peggy Griesinger, my co-authors Hanna Bertoldi and Mikala Narlock</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2a08b77f2f3_1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2a08b77f2f3_1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solidFill>
                  <a:schemeClr val="dk1"/>
                </a:solidFill>
              </a:rPr>
              <a:t>We think that other institutions can learn from this example to develop their own pages to surface gaps in their collections more specifically. </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
                <a:solidFill>
                  <a:schemeClr val="dk1"/>
                </a:solidFill>
              </a:rPr>
              <a:t>Source: </a:t>
            </a:r>
            <a:r>
              <a:rPr lang="en" u="sng">
                <a:solidFill>
                  <a:schemeClr val="hlink"/>
                </a:solidFill>
                <a:hlinkClick r:id="rId3"/>
              </a:rPr>
              <a:t>https://guides.lib.calpoly.edu/archives/critical</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2a08b77f2f3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2a08b77f2f3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(1) slow movement demonstrates that the time required to create ethical metadata should be worth the cost to institutions because it allows greater control over a living person's self-representation.</a:t>
            </a:r>
            <a:endParaRPr>
              <a:solidFill>
                <a:schemeClr val="dk1"/>
              </a:solidFill>
            </a:endParaRPr>
          </a:p>
          <a:p>
            <a:pPr marL="1371600" lvl="2" indent="-298450" algn="l" rtl="0">
              <a:lnSpc>
                <a:spcPct val="115000"/>
              </a:lnSpc>
              <a:spcBef>
                <a:spcPts val="0"/>
              </a:spcBef>
              <a:spcAft>
                <a:spcPts val="0"/>
              </a:spcAft>
              <a:buClr>
                <a:schemeClr val="dk1"/>
              </a:buClr>
              <a:buSzPts val="1100"/>
              <a:buChar char="■"/>
            </a:pPr>
            <a:r>
              <a:rPr lang="en">
                <a:solidFill>
                  <a:schemeClr val="dk1"/>
                </a:solidFill>
              </a:rPr>
              <a:t>transparent about our descriptive processes by adding bibliographies to object records to combat the singular, unsourced voice</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(2) diversifying our collections will require us to be equitable, and not necessarily equal, in the amount of time we dedicate to making materials available</a:t>
            </a:r>
            <a:endParaRPr>
              <a:solidFill>
                <a:schemeClr val="dk1"/>
              </a:solidFill>
            </a:endParaRPr>
          </a:p>
          <a:p>
            <a:pPr marL="1371600" lvl="2" indent="-298450" algn="l" rtl="0">
              <a:lnSpc>
                <a:spcPct val="115000"/>
              </a:lnSpc>
              <a:spcBef>
                <a:spcPts val="0"/>
              </a:spcBef>
              <a:spcAft>
                <a:spcPts val="0"/>
              </a:spcAft>
              <a:buClr>
                <a:schemeClr val="dk1"/>
              </a:buClr>
              <a:buSzPts val="1100"/>
              <a:buChar char="■"/>
            </a:pPr>
            <a:r>
              <a:rPr lang="en">
                <a:solidFill>
                  <a:schemeClr val="dk1"/>
                </a:solidFill>
              </a:rPr>
              <a:t>re-use research that may already exist about an item and make it easily accessible online, such as exhibition labels or publications, to provide this greater context</a:t>
            </a:r>
            <a:endParaRPr>
              <a:solidFill>
                <a:schemeClr val="dk1"/>
              </a:solidFill>
            </a:endParaRPr>
          </a:p>
          <a:p>
            <a:pPr marL="1371600" lvl="2" indent="-298450" algn="l" rtl="0">
              <a:lnSpc>
                <a:spcPct val="115000"/>
              </a:lnSpc>
              <a:spcBef>
                <a:spcPts val="0"/>
              </a:spcBef>
              <a:spcAft>
                <a:spcPts val="0"/>
              </a:spcAft>
              <a:buClr>
                <a:schemeClr val="dk1"/>
              </a:buClr>
              <a:buSzPts val="1100"/>
              <a:buChar char="■"/>
            </a:pPr>
            <a:r>
              <a:rPr lang="en">
                <a:solidFill>
                  <a:schemeClr val="dk1"/>
                </a:solidFill>
              </a:rPr>
              <a:t>leverage the power of linked open data to add additional search terms to a record for greater access, create more connections between objects using related records features, and allow more fields online for alternative classifications or functions of objects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29f2b79fdab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29f2b79fdab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Source: </a:t>
            </a:r>
            <a:r>
              <a:rPr lang="en" u="sng">
                <a:solidFill>
                  <a:schemeClr val="hlink"/>
                </a:solidFill>
                <a:hlinkClick r:id="rId3"/>
              </a:rPr>
              <a:t>https://marble.nd.edu/</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29f2b79fdab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29f2b79fdab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914400" lvl="1" indent="-298450" algn="l" rtl="0">
              <a:lnSpc>
                <a:spcPct val="115000"/>
              </a:lnSpc>
              <a:spcBef>
                <a:spcPts val="0"/>
              </a:spcBef>
              <a:spcAft>
                <a:spcPts val="0"/>
              </a:spcAft>
              <a:buClr>
                <a:schemeClr val="dk1"/>
              </a:buClr>
              <a:buSzPts val="1100"/>
              <a:buChar char="○"/>
            </a:pPr>
            <a:r>
              <a:rPr lang="en">
                <a:solidFill>
                  <a:schemeClr val="dk1"/>
                </a:solidFill>
              </a:rPr>
              <a:t>(3) invest in professional staff and stop trusting students with important cataloging work</a:t>
            </a:r>
            <a:endParaRPr>
              <a:solidFill>
                <a:schemeClr val="dk1"/>
              </a:solidFill>
            </a:endParaRPr>
          </a:p>
          <a:p>
            <a:pPr marL="0" lvl="0" indent="0" algn="l" rtl="0">
              <a:lnSpc>
                <a:spcPct val="115000"/>
              </a:lnSpc>
              <a:spcBef>
                <a:spcPts val="0"/>
              </a:spcBef>
              <a:spcAft>
                <a:spcPts val="0"/>
              </a:spcAft>
              <a:buNone/>
            </a:pPr>
            <a:endParaRPr>
              <a:solidFill>
                <a:schemeClr val="dk1"/>
              </a:solidFill>
            </a:endParaRPr>
          </a:p>
          <a:p>
            <a:pPr marL="0" lvl="0" indent="0" algn="l" rtl="0">
              <a:lnSpc>
                <a:spcPct val="115000"/>
              </a:lnSpc>
              <a:spcBef>
                <a:spcPts val="0"/>
              </a:spcBef>
              <a:spcAft>
                <a:spcPts val="0"/>
              </a:spcAft>
              <a:buNone/>
            </a:pPr>
            <a:endParaRPr>
              <a:solidFill>
                <a:schemeClr val="dk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261e4bd904f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261e4bd904f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Implementing these ideas will not “fix” digital collections and make them suddenly ethical</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261e4bd904f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261e4bd904f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261e4bd904f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261e4bd904f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261e4bd904f_1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261e4bd904f_1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261e4bd904f_1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261e4bd904f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261e4bd904f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261e4bd904f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914400" lvl="1" indent="-298450" algn="l" rtl="0">
              <a:lnSpc>
                <a:spcPct val="115000"/>
              </a:lnSpc>
              <a:spcBef>
                <a:spcPts val="0"/>
              </a:spcBef>
              <a:spcAft>
                <a:spcPts val="0"/>
              </a:spcAft>
              <a:buClr>
                <a:schemeClr val="dk1"/>
              </a:buClr>
              <a:buSzPts val="1100"/>
              <a:buChar char="○"/>
            </a:pPr>
            <a:r>
              <a:rPr lang="en">
                <a:solidFill>
                  <a:schemeClr val="dk1"/>
                </a:solidFill>
              </a:rPr>
              <a:t>I’m Peggy Griesinger, here with my co-author Hanna Bertoldi. Also part of our research team is Mikala Narlock, who couldn’t be here today.</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We are former colleagues who collaborated on a grant project to bring together digitized cultural heritage materials from a university archive, library, and art museum into a single digital collections platform.</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From that collaboration, we developed an interest in the ethics of things like linked data, name authority data and classification, and digitization and digital collections.</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We wrote a chapter together for the newly published Library Juice Press book, Ethics in Linked Data, edited by Alexandra Provo, Kathleen Burlingame, and Bri Watson. That chapter was largely centered around the grant project we worked on together and the ethical questions raised by users’ desires for more detailed personal information about creators in our digital collection, such as their gender, race, or ethnicity, usually to surface more works by creators with those identities.</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Additionally, Hanna and Mikala are currently at work on an article that will examine whether or not digitization and description are inherently good when it comes to democratizing and diversifying our collections.</a:t>
            </a:r>
            <a:endParaRPr>
              <a:solidFill>
                <a:schemeClr val="dk1"/>
              </a:solidFill>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en"/>
              <a:t>While we’re missing the archival perspective, we learned a lot during our grant planning process </a:t>
            </a:r>
            <a:endParaRPr/>
          </a:p>
          <a:p>
            <a:pPr marL="0" lvl="0" indent="0" algn="l" rtl="0">
              <a:spcBef>
                <a:spcPts val="0"/>
              </a:spcBef>
              <a:spcAft>
                <a:spcPts val="0"/>
              </a:spcAft>
              <a:buNone/>
            </a:pPr>
            <a:endParaRPr/>
          </a:p>
          <a:p>
            <a:pPr marL="0" lvl="0" indent="0" algn="l" rtl="0">
              <a:spcBef>
                <a:spcPts val="0"/>
              </a:spcBef>
              <a:spcAft>
                <a:spcPts val="0"/>
              </a:spcAft>
              <a:buNone/>
            </a:pPr>
            <a:r>
              <a:rPr lang="en"/>
              <a:t>Three different areas of expertise: Cataloging/metadata; museum metadata; building digital collections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261e4bd904f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261e4bd904f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914400" lvl="1" indent="-298450" algn="l" rtl="0">
              <a:lnSpc>
                <a:spcPct val="115000"/>
              </a:lnSpc>
              <a:spcBef>
                <a:spcPts val="0"/>
              </a:spcBef>
              <a:spcAft>
                <a:spcPts val="0"/>
              </a:spcAft>
              <a:buClr>
                <a:schemeClr val="dk1"/>
              </a:buClr>
              <a:buSzPts val="1100"/>
              <a:buChar char="○"/>
            </a:pPr>
            <a:r>
              <a:rPr lang="en">
                <a:solidFill>
                  <a:schemeClr val="dk1"/>
                </a:solidFill>
              </a:rPr>
              <a:t>With that background on our research, I wanted to set the stage with some of the foundational beliefs that we have come to hold dear as we have been on this research journey. These are all focused broadly on the realm of digital collections, including the work of metadata, digitization, and curation, among others.</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We want to be clear that most of what we’re presenting here is not new. Our literature review was EXTENSIVE and traveled many decades into the past. We realize change is slow, but part of our goal with this research is to draw attention to the fact that LAM professionals have been raising the alarm about these problems and advocating for a diverse array of solutions, but we still find ourselves having the same conversations over and over again and not making progress.</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One: More does not always equal better</a:t>
            </a:r>
            <a:endParaRPr>
              <a:solidFill>
                <a:schemeClr val="dk1"/>
              </a:solidFill>
            </a:endParaRPr>
          </a:p>
          <a:p>
            <a:pPr marL="1371600" lvl="2" indent="-298450" algn="l" rtl="0">
              <a:lnSpc>
                <a:spcPct val="115000"/>
              </a:lnSpc>
              <a:spcBef>
                <a:spcPts val="0"/>
              </a:spcBef>
              <a:spcAft>
                <a:spcPts val="0"/>
              </a:spcAft>
              <a:buClr>
                <a:schemeClr val="dk1"/>
              </a:buClr>
              <a:buSzPts val="1100"/>
              <a:buChar char="■"/>
            </a:pPr>
            <a:r>
              <a:rPr lang="en">
                <a:solidFill>
                  <a:schemeClr val="dk1"/>
                </a:solidFill>
              </a:rPr>
              <a:t>This is relatively uncontroversial at this point by our estimation. There’s lots of great work out there complicating this idea by presenting it through lenses of race, gender, accessibility, etc. Cultural heritage orgs as institutions still hugely struggle with actually demonstrating change in relation to this tenet, but the large cultural heritage scholarly community seems to have accepted this idea.</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Two: Something is not always better than nothing</a:t>
            </a:r>
            <a:endParaRPr>
              <a:solidFill>
                <a:schemeClr val="dk1"/>
              </a:solidFill>
            </a:endParaRPr>
          </a:p>
          <a:p>
            <a:pPr marL="1371600" lvl="2" indent="-298450" algn="l" rtl="0">
              <a:lnSpc>
                <a:spcPct val="115000"/>
              </a:lnSpc>
              <a:spcBef>
                <a:spcPts val="0"/>
              </a:spcBef>
              <a:spcAft>
                <a:spcPts val="0"/>
              </a:spcAft>
              <a:buClr>
                <a:schemeClr val="dk1"/>
              </a:buClr>
              <a:buSzPts val="1100"/>
              <a:buChar char="■"/>
            </a:pPr>
            <a:r>
              <a:rPr lang="en">
                <a:solidFill>
                  <a:schemeClr val="dk1"/>
                </a:solidFill>
              </a:rPr>
              <a:t>This is a little more of a hot take. The idea that getting basic information out there, no matter in what format, so people at least know we have a thing, is very attractive. It’s something I personally have knee-jerk positive reactions to. We want to complicate it by saying: we can’t </a:t>
            </a:r>
            <a:r>
              <a:rPr lang="en" i="1">
                <a:solidFill>
                  <a:schemeClr val="dk1"/>
                </a:solidFill>
              </a:rPr>
              <a:t>just </a:t>
            </a:r>
            <a:r>
              <a:rPr lang="en">
                <a:solidFill>
                  <a:schemeClr val="dk1"/>
                </a:solidFill>
              </a:rPr>
              <a:t>do that. There is a huge danger in this mindset that comes into play when it is used as a way to pat ourselves on the back for making our collections more diverse, but all we’ve really done is the absolute bare minimum, and we haven’t actually made the objects we’ve made available this way truly accessible.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261e4bd904f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261e4bd904f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We’re fast and furious dorks, we want to take you on the emotional journey of Dominic Toretto</a:t>
            </a:r>
            <a:endParaRPr/>
          </a:p>
          <a:p>
            <a:pPr marL="0" lvl="0" indent="0" algn="l" rtl="0">
              <a:spcBef>
                <a:spcPts val="0"/>
              </a:spcBef>
              <a:spcAft>
                <a:spcPts val="0"/>
              </a:spcAft>
              <a:buNone/>
            </a:pPr>
            <a:endParaRPr/>
          </a:p>
          <a:p>
            <a:pPr marL="0" lvl="0" indent="0" algn="l" rtl="0">
              <a:spcBef>
                <a:spcPts val="0"/>
              </a:spcBef>
              <a:spcAft>
                <a:spcPts val="0"/>
              </a:spcAft>
              <a:buNone/>
            </a:pPr>
            <a:r>
              <a:rPr lang="en"/>
              <a:t>*And though we’re about to enumerate many challenges and shortcomings of digital collections, we are adamant advocates that online collections are good– but we have the imperative to do better</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29f70e670dd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29f70e670dd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lnSpc>
                <a:spcPct val="115000"/>
              </a:lnSpc>
              <a:spcBef>
                <a:spcPts val="0"/>
              </a:spcBef>
              <a:spcAft>
                <a:spcPts val="0"/>
              </a:spcAft>
              <a:buClr>
                <a:schemeClr val="dk1"/>
              </a:buClr>
              <a:buSzPts val="1100"/>
              <a:buChar char="●"/>
            </a:pPr>
            <a:r>
              <a:rPr lang="en">
                <a:solidFill>
                  <a:schemeClr val="dk1"/>
                </a:solidFill>
              </a:rPr>
              <a:t>I wanna now zoom back in and look at a few of the problems we’ve noticed in the realm of digital collections, metadata, and library work culture that have brought us to our foundational beliefs.</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The idea that just getting more information out there from underrepresented groups will make our collections more equitable is really appealing, and has led a lot of cultural institutions to highlight these areas on their collections websites. But this attitude that digitization is democratizing can cause more harm than good when institutions use their online collections as evidence for Diversity, Equity, Inclusion and Accessibility (DEIA) without any additional context beyond basic metadata from the source system. Instead, institutions are not freeing themselves from their historical stumbling blocks through digitization, but rather the technology they are championing is reinforcing long-standing institutional biases that exist already.</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Looking at metadata, issues pop up in terms of recording information about human beings, especially living ones. For example, identities are inconsistently recorded depending on whether a person is a member of a dominant cultural identity or not. Picasso is recorded just as Spanish, but Basquiat is recorded as Black and African-American. What does that say about what is considered normal in how we classify the world?</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Another issue is one of consent and documentation, especially as it relates to privacy. In an effort to complete a name authority record, a cataloger may include Personally Identifiable Information that the author does not want publicized. If we agree that the ethical way to catalog living people is to ask for their consent before recording aspects of their identity, how do we know that name authority records have done this? The problem is that in most cases we don’t. </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261e4bd904f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261e4bd904f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914400" lvl="1" indent="-298450" algn="l" rtl="0">
              <a:lnSpc>
                <a:spcPct val="115000"/>
              </a:lnSpc>
              <a:spcBef>
                <a:spcPts val="0"/>
              </a:spcBef>
              <a:spcAft>
                <a:spcPts val="0"/>
              </a:spcAft>
              <a:buClr>
                <a:schemeClr val="dk1"/>
              </a:buClr>
              <a:buSzPts val="1100"/>
              <a:buChar char="○"/>
            </a:pPr>
            <a:r>
              <a:rPr lang="en">
                <a:solidFill>
                  <a:schemeClr val="dk1"/>
                </a:solidFill>
              </a:rPr>
              <a:t>There is also the issue of transparency around how information is created. We don’t talk enough about all the decisions that go into the descriptive process, including making unwieldy metadata fit rigid standards and systems and the enormous importance and influence of catalogers’ judgment on how things are described. LAM institutions have used their intellectual control over collections, manifested by the authoritative voice, to obscure their cataloging and descriptive processes.</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Our systems are another problem. We don’t acknowledge that we have taken systems that were once closed and for staff use only and tried to make them work for patron use without making that many changes to the underlying structure. Discovery layers sit over them, but without changing the fundamental static nature of the data and how it is organized.</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Then there is what I call the Prioritization ouroboros. Objects are prioritized for digitization and description based on their use in teaching and research - but if they’re never digitized or described, how can there be a demand for them in teaching and research?</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Objects from non-Western cultures often do not fit into our classification schemes. For example, objects that are simultaneously female and male in their culture - how can we accurately represent that in existing systems?</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Finally, let’s look at the labor of digital collections. Cataloging and digitization positions tend to be undervalued because they are often structured to be transient and subordinate. This leads to staff turnover in these roles, and imbalanced labor distribution between term-funded positions and permanent staff. In museums, this is manifested in a common tension between staff who do cataloging work: curators, registrars, and collections managers, and those with curatorial positions. In libraries, this tension can similarly occur between subject librarians and catalogers. In both cases, all parties hold extensive knowledge, but the academic knowledge of curators and subject librarians is valued above the practical knowledge of collection catalogers and digitization staff. Traditionally, institutional leaders favor the disciplinary experts over the implementation experts, especially in academic institutions where positions are further differentiated by tenured status, leading to imbalances in institutional power.</a:t>
            </a:r>
            <a:endParaRPr>
              <a:solidFill>
                <a:schemeClr val="dk1"/>
              </a:solidFill>
            </a:endParaRPr>
          </a:p>
          <a:p>
            <a:pPr marL="914400" lvl="1" indent="-298450" algn="l" rtl="0">
              <a:lnSpc>
                <a:spcPct val="115000"/>
              </a:lnSpc>
              <a:spcBef>
                <a:spcPts val="0"/>
              </a:spcBef>
              <a:spcAft>
                <a:spcPts val="0"/>
              </a:spcAft>
              <a:buClr>
                <a:schemeClr val="dk1"/>
              </a:buClr>
              <a:buSzPts val="1100"/>
              <a:buChar char="○"/>
            </a:pPr>
            <a:r>
              <a:rPr lang="en">
                <a:solidFill>
                  <a:schemeClr val="dk1"/>
                </a:solidFill>
              </a:rPr>
              <a:t>Examples of these tensions could be differing opinions about content standards or about the pace at which objects should be displayed online. Not only does this create an unfair situation for the workers themselves, but these power dynamics manifest themselves online by creating imbalanced and inequitable collections.</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29f2b79fda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29f2b79fda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t>[Hanna]</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29f2b79fdab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29f2b79fdab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The slow movement provides a useful framework to address many of these issues. The demanding workload of digital collections work and lack of resources present in cultural heritage organizations is in conflict with the principles of the slow movement, but there are already some great examples of this type of work (eg. Oklahoma State University Library’s Native Artists Project, which is detailed in the Ethics in Linked Data book with a chapter by Madison Chartier and Megan Macken).</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26276eae176_1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26276eae176_1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914400" lvl="1" indent="-298450" algn="l" rtl="0">
              <a:lnSpc>
                <a:spcPct val="115000"/>
              </a:lnSpc>
              <a:spcBef>
                <a:spcPts val="0"/>
              </a:spcBef>
              <a:spcAft>
                <a:spcPts val="0"/>
              </a:spcAft>
              <a:buClr>
                <a:schemeClr val="dk1"/>
              </a:buClr>
              <a:buSzPts val="1100"/>
              <a:buChar char="○"/>
            </a:pPr>
            <a:r>
              <a:rPr lang="en">
                <a:solidFill>
                  <a:schemeClr val="dk1"/>
                </a:solidFill>
              </a:rPr>
              <a:t>(1) slow movement demonstrates that the time required to create ethical metadata should be worth the cost to institutions because it allows greater control over a living person's self-representation.</a:t>
            </a:r>
            <a:endParaRPr>
              <a:solidFill>
                <a:schemeClr val="dk1"/>
              </a:solidFill>
            </a:endParaRPr>
          </a:p>
          <a:p>
            <a:pPr marL="1371600" lvl="2" indent="-298450" algn="l" rtl="0">
              <a:lnSpc>
                <a:spcPct val="115000"/>
              </a:lnSpc>
              <a:spcBef>
                <a:spcPts val="0"/>
              </a:spcBef>
              <a:spcAft>
                <a:spcPts val="0"/>
              </a:spcAft>
              <a:buClr>
                <a:schemeClr val="dk1"/>
              </a:buClr>
              <a:buSzPts val="1100"/>
              <a:buChar char="■"/>
            </a:pPr>
            <a:r>
              <a:rPr lang="en">
                <a:solidFill>
                  <a:schemeClr val="dk1"/>
                </a:solidFill>
              </a:rPr>
              <a:t>form trusted relationships with creators</a:t>
            </a:r>
            <a:endParaRPr>
              <a:solidFill>
                <a:schemeClr val="dk1"/>
              </a:solidFill>
            </a:endParaRPr>
          </a:p>
          <a:p>
            <a:pPr marL="1371600" lvl="2" indent="-298450" algn="l" rtl="0">
              <a:lnSpc>
                <a:spcPct val="115000"/>
              </a:lnSpc>
              <a:spcBef>
                <a:spcPts val="0"/>
              </a:spcBef>
              <a:spcAft>
                <a:spcPts val="0"/>
              </a:spcAft>
              <a:buClr>
                <a:schemeClr val="dk1"/>
              </a:buClr>
              <a:buSzPts val="1100"/>
              <a:buChar char="■"/>
            </a:pPr>
            <a:r>
              <a:rPr lang="en">
                <a:solidFill>
                  <a:schemeClr val="dk1"/>
                </a:solidFill>
              </a:rPr>
              <a:t>descriptive work should include documentation of consent from living creators</a:t>
            </a:r>
            <a:endParaRPr>
              <a:solidFill>
                <a:schemeClr val="dk1"/>
              </a:solidFill>
            </a:endParaRPr>
          </a:p>
          <a:p>
            <a:pPr marL="1371600" lvl="2" indent="-298450" algn="l" rtl="0">
              <a:lnSpc>
                <a:spcPct val="115000"/>
              </a:lnSpc>
              <a:spcBef>
                <a:spcPts val="0"/>
              </a:spcBef>
              <a:spcAft>
                <a:spcPts val="0"/>
              </a:spcAft>
              <a:buClr>
                <a:schemeClr val="dk1"/>
              </a:buClr>
              <a:buSzPts val="1100"/>
              <a:buChar char="■"/>
            </a:pPr>
            <a:r>
              <a:rPr lang="en">
                <a:solidFill>
                  <a:schemeClr val="dk1"/>
                </a:solidFill>
              </a:rPr>
              <a:t>create web pages which further enumerate the silences in their collections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cxnSp>
        <p:nvCxnSpPr>
          <p:cNvPr id="10" name="Google Shape;10;p2"/>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11" name="Google Shape;11;p2"/>
          <p:cNvSpPr txBox="1">
            <a:spLocks noGrp="1"/>
          </p:cNvSpPr>
          <p:nvPr>
            <p:ph type="ctrTitle"/>
          </p:nvPr>
        </p:nvSpPr>
        <p:spPr>
          <a:xfrm>
            <a:off x="510450" y="1257300"/>
            <a:ext cx="8123100" cy="15885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12" name="Google Shape;12;p2"/>
          <p:cNvSpPr txBox="1">
            <a:spLocks noGrp="1"/>
          </p:cNvSpPr>
          <p:nvPr>
            <p:ph type="subTitle" idx="1"/>
          </p:nvPr>
        </p:nvSpPr>
        <p:spPr>
          <a:xfrm>
            <a:off x="510450" y="3182313"/>
            <a:ext cx="8123100" cy="6300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400"/>
              <a:buNone/>
              <a:defRPr sz="2400">
                <a:solidFill>
                  <a:schemeClr val="lt1"/>
                </a:solidFill>
              </a:defRPr>
            </a:lvl1pPr>
            <a:lvl2pPr lvl="1">
              <a:lnSpc>
                <a:spcPct val="100000"/>
              </a:lnSpc>
              <a:spcBef>
                <a:spcPts val="0"/>
              </a:spcBef>
              <a:spcAft>
                <a:spcPts val="0"/>
              </a:spcAft>
              <a:buClr>
                <a:schemeClr val="lt1"/>
              </a:buClr>
              <a:buSzPts val="2400"/>
              <a:buNone/>
              <a:defRPr sz="2400">
                <a:solidFill>
                  <a:schemeClr val="lt1"/>
                </a:solidFill>
              </a:defRPr>
            </a:lvl2pPr>
            <a:lvl3pPr lvl="2">
              <a:lnSpc>
                <a:spcPct val="100000"/>
              </a:lnSpc>
              <a:spcBef>
                <a:spcPts val="0"/>
              </a:spcBef>
              <a:spcAft>
                <a:spcPts val="0"/>
              </a:spcAft>
              <a:buClr>
                <a:schemeClr val="lt1"/>
              </a:buClr>
              <a:buSzPts val="2400"/>
              <a:buNone/>
              <a:defRPr sz="2400">
                <a:solidFill>
                  <a:schemeClr val="lt1"/>
                </a:solidFill>
              </a:defRPr>
            </a:lvl3pPr>
            <a:lvl4pPr lvl="3">
              <a:lnSpc>
                <a:spcPct val="100000"/>
              </a:lnSpc>
              <a:spcBef>
                <a:spcPts val="0"/>
              </a:spcBef>
              <a:spcAft>
                <a:spcPts val="0"/>
              </a:spcAft>
              <a:buClr>
                <a:schemeClr val="lt1"/>
              </a:buClr>
              <a:buSzPts val="2400"/>
              <a:buNone/>
              <a:defRPr sz="2400">
                <a:solidFill>
                  <a:schemeClr val="lt1"/>
                </a:solidFill>
              </a:defRPr>
            </a:lvl4pPr>
            <a:lvl5pPr lvl="4">
              <a:lnSpc>
                <a:spcPct val="100000"/>
              </a:lnSpc>
              <a:spcBef>
                <a:spcPts val="0"/>
              </a:spcBef>
              <a:spcAft>
                <a:spcPts val="0"/>
              </a:spcAft>
              <a:buClr>
                <a:schemeClr val="lt1"/>
              </a:buClr>
              <a:buSzPts val="2400"/>
              <a:buNone/>
              <a:defRPr sz="2400">
                <a:solidFill>
                  <a:schemeClr val="lt1"/>
                </a:solidFill>
              </a:defRPr>
            </a:lvl5pPr>
            <a:lvl6pPr lvl="5">
              <a:lnSpc>
                <a:spcPct val="100000"/>
              </a:lnSpc>
              <a:spcBef>
                <a:spcPts val="0"/>
              </a:spcBef>
              <a:spcAft>
                <a:spcPts val="0"/>
              </a:spcAft>
              <a:buClr>
                <a:schemeClr val="lt1"/>
              </a:buClr>
              <a:buSzPts val="2400"/>
              <a:buNone/>
              <a:defRPr sz="2400">
                <a:solidFill>
                  <a:schemeClr val="lt1"/>
                </a:solidFill>
              </a:defRPr>
            </a:lvl6pPr>
            <a:lvl7pPr lvl="6">
              <a:lnSpc>
                <a:spcPct val="100000"/>
              </a:lnSpc>
              <a:spcBef>
                <a:spcPts val="0"/>
              </a:spcBef>
              <a:spcAft>
                <a:spcPts val="0"/>
              </a:spcAft>
              <a:buClr>
                <a:schemeClr val="lt1"/>
              </a:buClr>
              <a:buSzPts val="2400"/>
              <a:buNone/>
              <a:defRPr sz="2400">
                <a:solidFill>
                  <a:schemeClr val="lt1"/>
                </a:solidFill>
              </a:defRPr>
            </a:lvl7pPr>
            <a:lvl8pPr lvl="7">
              <a:lnSpc>
                <a:spcPct val="100000"/>
              </a:lnSpc>
              <a:spcBef>
                <a:spcPts val="0"/>
              </a:spcBef>
              <a:spcAft>
                <a:spcPts val="0"/>
              </a:spcAft>
              <a:buClr>
                <a:schemeClr val="lt1"/>
              </a:buClr>
              <a:buSzPts val="2400"/>
              <a:buNone/>
              <a:defRPr sz="2400">
                <a:solidFill>
                  <a:schemeClr val="lt1"/>
                </a:solidFill>
              </a:defRPr>
            </a:lvl8pPr>
            <a:lvl9pPr lvl="8">
              <a:lnSpc>
                <a:spcPct val="100000"/>
              </a:lnSpc>
              <a:spcBef>
                <a:spcPts val="0"/>
              </a:spcBef>
              <a:spcAft>
                <a:spcPts val="0"/>
              </a:spcAft>
              <a:buClr>
                <a:schemeClr val="lt1"/>
              </a:buClr>
              <a:buSzPts val="2400"/>
              <a:buNone/>
              <a:defRPr sz="2400">
                <a:solidFill>
                  <a:schemeClr val="lt1"/>
                </a:solidFill>
              </a:defRPr>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1"/>
          <p:cNvSpPr txBox="1">
            <a:spLocks noGrp="1"/>
          </p:cNvSpPr>
          <p:nvPr>
            <p:ph type="title" hasCustomPrompt="1"/>
          </p:nvPr>
        </p:nvSpPr>
        <p:spPr>
          <a:xfrm>
            <a:off x="311700" y="991475"/>
            <a:ext cx="8520600" cy="19179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14000"/>
              <a:buNone/>
              <a:defRPr sz="14000" b="1"/>
            </a:lvl1pPr>
            <a:lvl2pPr lvl="1" algn="ctr">
              <a:spcBef>
                <a:spcPts val="0"/>
              </a:spcBef>
              <a:spcAft>
                <a:spcPts val="0"/>
              </a:spcAft>
              <a:buSzPts val="14000"/>
              <a:buNone/>
              <a:defRPr sz="14000" b="1"/>
            </a:lvl2pPr>
            <a:lvl3pPr lvl="2" algn="ctr">
              <a:spcBef>
                <a:spcPts val="0"/>
              </a:spcBef>
              <a:spcAft>
                <a:spcPts val="0"/>
              </a:spcAft>
              <a:buSzPts val="14000"/>
              <a:buNone/>
              <a:defRPr sz="14000" b="1"/>
            </a:lvl3pPr>
            <a:lvl4pPr lvl="3" algn="ctr">
              <a:spcBef>
                <a:spcPts val="0"/>
              </a:spcBef>
              <a:spcAft>
                <a:spcPts val="0"/>
              </a:spcAft>
              <a:buSzPts val="14000"/>
              <a:buNone/>
              <a:defRPr sz="14000" b="1"/>
            </a:lvl4pPr>
            <a:lvl5pPr lvl="4" algn="ctr">
              <a:spcBef>
                <a:spcPts val="0"/>
              </a:spcBef>
              <a:spcAft>
                <a:spcPts val="0"/>
              </a:spcAft>
              <a:buSzPts val="14000"/>
              <a:buNone/>
              <a:defRPr sz="14000" b="1"/>
            </a:lvl5pPr>
            <a:lvl6pPr lvl="5" algn="ctr">
              <a:spcBef>
                <a:spcPts val="0"/>
              </a:spcBef>
              <a:spcAft>
                <a:spcPts val="0"/>
              </a:spcAft>
              <a:buSzPts val="14000"/>
              <a:buNone/>
              <a:defRPr sz="14000" b="1"/>
            </a:lvl6pPr>
            <a:lvl7pPr lvl="6" algn="ctr">
              <a:spcBef>
                <a:spcPts val="0"/>
              </a:spcBef>
              <a:spcAft>
                <a:spcPts val="0"/>
              </a:spcAft>
              <a:buSzPts val="14000"/>
              <a:buNone/>
              <a:defRPr sz="14000" b="1"/>
            </a:lvl7pPr>
            <a:lvl8pPr lvl="7" algn="ctr">
              <a:spcBef>
                <a:spcPts val="0"/>
              </a:spcBef>
              <a:spcAft>
                <a:spcPts val="0"/>
              </a:spcAft>
              <a:buSzPts val="14000"/>
              <a:buNone/>
              <a:defRPr sz="14000" b="1"/>
            </a:lvl8pPr>
            <a:lvl9pPr lvl="8" algn="ctr">
              <a:spcBef>
                <a:spcPts val="0"/>
              </a:spcBef>
              <a:spcAft>
                <a:spcPts val="0"/>
              </a:spcAft>
              <a:buSzPts val="14000"/>
              <a:buNone/>
              <a:defRPr sz="14000" b="1"/>
            </a:lvl9pPr>
          </a:lstStyle>
          <a:p>
            <a:r>
              <a:t>xx%</a:t>
            </a:r>
          </a:p>
        </p:txBody>
      </p:sp>
      <p:sp>
        <p:nvSpPr>
          <p:cNvPr id="51" name="Google Shape;51;p11"/>
          <p:cNvSpPr txBox="1">
            <a:spLocks noGrp="1"/>
          </p:cNvSpPr>
          <p:nvPr>
            <p:ph type="body" idx="1"/>
          </p:nvPr>
        </p:nvSpPr>
        <p:spPr>
          <a:xfrm>
            <a:off x="311700" y="3071300"/>
            <a:ext cx="8520600" cy="901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2" name="Google Shape;52;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4"/>
        <p:cNvGrpSpPr/>
        <p:nvPr/>
      </p:nvGrpSpPr>
      <p:grpSpPr>
        <a:xfrm>
          <a:off x="0" y="0"/>
          <a:ext cx="0" cy="0"/>
          <a:chOff x="0" y="0"/>
          <a:chExt cx="0" cy="0"/>
        </a:xfrm>
      </p:grpSpPr>
      <p:cxnSp>
        <p:nvCxnSpPr>
          <p:cNvPr id="15" name="Google Shape;15;p3"/>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16" name="Google Shape;16;p3"/>
          <p:cNvSpPr txBox="1">
            <a:spLocks noGrp="1"/>
          </p:cNvSpPr>
          <p:nvPr>
            <p:ph type="title"/>
          </p:nvPr>
        </p:nvSpPr>
        <p:spPr>
          <a:xfrm>
            <a:off x="510450" y="2057400"/>
            <a:ext cx="8123100" cy="778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21" name="Google Shape;21;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68300">
              <a:spcBef>
                <a:spcPts val="0"/>
              </a:spcBef>
              <a:spcAft>
                <a:spcPts val="0"/>
              </a:spcAft>
              <a:buSzPts val="2200"/>
              <a:buChar char="●"/>
              <a:defRPr sz="22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
        <p:nvSpPr>
          <p:cNvPr id="22" name="Google Shape;22;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5" name="Google Shape;25;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26" name="Google Shape;26;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27" name="Google Shape;27;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490250" y="526350"/>
            <a:ext cx="57975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7" name="Google Shape;37;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0;p9"/>
          <p:cNvCxnSpPr/>
          <p:nvPr/>
        </p:nvCxnSpPr>
        <p:spPr>
          <a:xfrm>
            <a:off x="5029675" y="4495500"/>
            <a:ext cx="468300" cy="0"/>
          </a:xfrm>
          <a:prstGeom prst="straightConnector1">
            <a:avLst/>
          </a:prstGeom>
          <a:noFill/>
          <a:ln w="19050" cap="flat" cmpd="sng">
            <a:solidFill>
              <a:schemeClr val="lt2"/>
            </a:solidFill>
            <a:prstDash val="solid"/>
            <a:round/>
            <a:headEnd type="none" w="sm" len="sm"/>
            <a:tailEnd type="none" w="sm" len="sm"/>
          </a:ln>
        </p:spPr>
      </p:cxnSp>
      <p:sp>
        <p:nvSpPr>
          <p:cNvPr id="41" name="Google Shape;41;p9"/>
          <p:cNvSpPr txBox="1">
            <a:spLocks noGrp="1"/>
          </p:cNvSpPr>
          <p:nvPr>
            <p:ph type="title"/>
          </p:nvPr>
        </p:nvSpPr>
        <p:spPr>
          <a:xfrm>
            <a:off x="265500" y="1205825"/>
            <a:ext cx="4045200" cy="15096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44" name="Google Shape;44;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1700" y="42368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100"/>
              <a:buNone/>
              <a:defRPr sz="2100"/>
            </a:lvl1pPr>
          </a:lstStyle>
          <a:p>
            <a:endParaRPr/>
          </a:p>
        </p:txBody>
      </p:sp>
      <p:sp>
        <p:nvSpPr>
          <p:cNvPr id="47" name="Google Shape;47;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pearmin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1pPr>
            <a:lvl2pPr lvl="1">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2pPr>
            <a:lvl3pPr lvl="2">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3pPr>
            <a:lvl4pPr lvl="3">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4pPr>
            <a:lvl5pPr lvl="4">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5pPr>
            <a:lvl6pPr lvl="5">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6pPr>
            <a:lvl7pPr lvl="6">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7pPr>
            <a:lvl8pPr lvl="7">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8pPr>
            <a:lvl9pPr lvl="8">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accent3"/>
              </a:buClr>
              <a:buSzPts val="1800"/>
              <a:buFont typeface="Proxima Nova"/>
              <a:buChar char="●"/>
              <a:defRPr sz="1800">
                <a:solidFill>
                  <a:schemeClr val="accent3"/>
                </a:solidFill>
                <a:latin typeface="Proxima Nova"/>
                <a:ea typeface="Proxima Nova"/>
                <a:cs typeface="Proxima Nova"/>
                <a:sym typeface="Proxima Nova"/>
              </a:defRPr>
            </a:lvl1pPr>
            <a:lvl2pPr marL="914400" lvl="1"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2pPr>
            <a:lvl3pPr marL="1371600" lvl="2"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3pPr>
            <a:lvl4pPr marL="1828800" lvl="3"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4pPr>
            <a:lvl5pPr marL="2286000" lvl="4"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5pPr>
            <a:lvl6pPr marL="2743200" lvl="5"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6pPr>
            <a:lvl7pPr marL="3200400" lvl="6"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7pPr>
            <a:lvl8pPr marL="3657600" lvl="7"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8pPr>
            <a:lvl9pPr marL="4114800" lvl="8"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Proxima Nova"/>
                <a:ea typeface="Proxima Nova"/>
                <a:cs typeface="Proxima Nova"/>
                <a:sym typeface="Proxima Nova"/>
              </a:defRPr>
            </a:lvl1pPr>
            <a:lvl2pPr lvl="1" algn="r">
              <a:buNone/>
              <a:defRPr sz="1000">
                <a:solidFill>
                  <a:schemeClr val="dk1"/>
                </a:solidFill>
                <a:latin typeface="Proxima Nova"/>
                <a:ea typeface="Proxima Nova"/>
                <a:cs typeface="Proxima Nova"/>
                <a:sym typeface="Proxima Nova"/>
              </a:defRPr>
            </a:lvl2pPr>
            <a:lvl3pPr lvl="2" algn="r">
              <a:buNone/>
              <a:defRPr sz="1000">
                <a:solidFill>
                  <a:schemeClr val="dk1"/>
                </a:solidFill>
                <a:latin typeface="Proxima Nova"/>
                <a:ea typeface="Proxima Nova"/>
                <a:cs typeface="Proxima Nova"/>
                <a:sym typeface="Proxima Nova"/>
              </a:defRPr>
            </a:lvl3pPr>
            <a:lvl4pPr lvl="3" algn="r">
              <a:buNone/>
              <a:defRPr sz="1000">
                <a:solidFill>
                  <a:schemeClr val="dk1"/>
                </a:solidFill>
                <a:latin typeface="Proxima Nova"/>
                <a:ea typeface="Proxima Nova"/>
                <a:cs typeface="Proxima Nova"/>
                <a:sym typeface="Proxima Nova"/>
              </a:defRPr>
            </a:lvl4pPr>
            <a:lvl5pPr lvl="4" algn="r">
              <a:buNone/>
              <a:defRPr sz="1000">
                <a:solidFill>
                  <a:schemeClr val="dk1"/>
                </a:solidFill>
                <a:latin typeface="Proxima Nova"/>
                <a:ea typeface="Proxima Nova"/>
                <a:cs typeface="Proxima Nova"/>
                <a:sym typeface="Proxima Nova"/>
              </a:defRPr>
            </a:lvl5pPr>
            <a:lvl6pPr lvl="5" algn="r">
              <a:buNone/>
              <a:defRPr sz="1000">
                <a:solidFill>
                  <a:schemeClr val="dk1"/>
                </a:solidFill>
                <a:latin typeface="Proxima Nova"/>
                <a:ea typeface="Proxima Nova"/>
                <a:cs typeface="Proxima Nova"/>
                <a:sym typeface="Proxima Nova"/>
              </a:defRPr>
            </a:lvl6pPr>
            <a:lvl7pPr lvl="6" algn="r">
              <a:buNone/>
              <a:defRPr sz="1000">
                <a:solidFill>
                  <a:schemeClr val="dk1"/>
                </a:solidFill>
                <a:latin typeface="Proxima Nova"/>
                <a:ea typeface="Proxima Nova"/>
                <a:cs typeface="Proxima Nova"/>
                <a:sym typeface="Proxima Nova"/>
              </a:defRPr>
            </a:lvl7pPr>
            <a:lvl8pPr lvl="7" algn="r">
              <a:buNone/>
              <a:defRPr sz="1000">
                <a:solidFill>
                  <a:schemeClr val="dk1"/>
                </a:solidFill>
                <a:latin typeface="Proxima Nova"/>
                <a:ea typeface="Proxima Nova"/>
                <a:cs typeface="Proxima Nova"/>
                <a:sym typeface="Proxima Nova"/>
              </a:defRPr>
            </a:lvl8pPr>
            <a:lvl9pPr lvl="8" algn="r">
              <a:buNone/>
              <a:defRPr sz="1000">
                <a:solidFill>
                  <a:schemeClr val="dk1"/>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hyperlink" Target="https://hdl.handle.net/11299/258818" TargetMode="External"/><Relationship Id="rId4" Type="http://schemas.openxmlformats.org/officeDocument/2006/relationships/hyperlink" Target="https://curate.nd.edu/show/r494vh57h6s"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3"/>
          <p:cNvSpPr txBox="1">
            <a:spLocks noGrp="1"/>
          </p:cNvSpPr>
          <p:nvPr>
            <p:ph type="ctrTitle"/>
          </p:nvPr>
        </p:nvSpPr>
        <p:spPr>
          <a:xfrm>
            <a:off x="267950" y="575325"/>
            <a:ext cx="4946100" cy="2198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SzPts val="990"/>
              <a:buNone/>
            </a:pPr>
            <a:r>
              <a:rPr lang="en" sz="3520" dirty="0"/>
              <a:t>Driving in the slow lane: </a:t>
            </a:r>
            <a:endParaRPr sz="3520" dirty="0"/>
          </a:p>
          <a:p>
            <a:pPr marL="0" lvl="0" indent="0" algn="l" rtl="0">
              <a:spcBef>
                <a:spcPts val="0"/>
              </a:spcBef>
              <a:spcAft>
                <a:spcPts val="0"/>
              </a:spcAft>
              <a:buSzPts val="990"/>
              <a:buNone/>
            </a:pPr>
            <a:r>
              <a:rPr lang="en" sz="3520" dirty="0"/>
              <a:t>Improving digital collections one quarter mile at a time</a:t>
            </a:r>
            <a:endParaRPr sz="3520" dirty="0"/>
          </a:p>
        </p:txBody>
      </p:sp>
      <p:pic>
        <p:nvPicPr>
          <p:cNvPr id="60" name="Google Shape;60;p13" descr="Gif of race cars approaching a starting line, with one car crossing the line.">
            <a:extLst>
              <a:ext uri="{C183D7F6-B498-43B3-948B-1728B52AA6E4}">
                <adec:decorative xmlns:adec="http://schemas.microsoft.com/office/drawing/2017/decorative" val="0"/>
              </a:ext>
            </a:extLst>
          </p:cNvPr>
          <p:cNvPicPr preferRelativeResize="0"/>
          <p:nvPr/>
        </p:nvPicPr>
        <p:blipFill>
          <a:blip r:embed="rId3">
            <a:alphaModFix/>
          </a:blip>
          <a:stretch>
            <a:fillRect/>
          </a:stretch>
        </p:blipFill>
        <p:spPr>
          <a:xfrm>
            <a:off x="5214050" y="781400"/>
            <a:ext cx="3929950" cy="1686600"/>
          </a:xfrm>
          <a:prstGeom prst="rect">
            <a:avLst/>
          </a:prstGeom>
          <a:noFill/>
          <a:ln>
            <a:noFill/>
          </a:ln>
        </p:spPr>
      </p:pic>
      <p:sp>
        <p:nvSpPr>
          <p:cNvPr id="61" name="Google Shape;61;p13"/>
          <p:cNvSpPr txBox="1"/>
          <p:nvPr/>
        </p:nvSpPr>
        <p:spPr>
          <a:xfrm>
            <a:off x="6396225" y="3211450"/>
            <a:ext cx="2593200" cy="10158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1800">
                <a:solidFill>
                  <a:schemeClr val="lt1"/>
                </a:solidFill>
                <a:latin typeface="Merriweather"/>
                <a:ea typeface="Merriweather"/>
                <a:cs typeface="Merriweather"/>
                <a:sym typeface="Merriweather"/>
              </a:rPr>
              <a:t>Hanna Bertoldi</a:t>
            </a:r>
            <a:endParaRPr sz="1800">
              <a:solidFill>
                <a:schemeClr val="lt1"/>
              </a:solidFill>
              <a:latin typeface="Merriweather"/>
              <a:ea typeface="Merriweather"/>
              <a:cs typeface="Merriweather"/>
              <a:sym typeface="Merriweather"/>
            </a:endParaRPr>
          </a:p>
          <a:p>
            <a:pPr marL="0" lvl="0" indent="0" algn="r" rtl="0">
              <a:spcBef>
                <a:spcPts val="0"/>
              </a:spcBef>
              <a:spcAft>
                <a:spcPts val="0"/>
              </a:spcAft>
              <a:buNone/>
            </a:pPr>
            <a:r>
              <a:rPr lang="en" sz="1800">
                <a:solidFill>
                  <a:schemeClr val="lt1"/>
                </a:solidFill>
                <a:latin typeface="Merriweather"/>
                <a:ea typeface="Merriweather"/>
                <a:cs typeface="Merriweather"/>
                <a:sym typeface="Merriweather"/>
              </a:rPr>
              <a:t>Peggy Griesinger</a:t>
            </a:r>
            <a:endParaRPr sz="1800">
              <a:solidFill>
                <a:schemeClr val="lt1"/>
              </a:solidFill>
              <a:latin typeface="Merriweather"/>
              <a:ea typeface="Merriweather"/>
              <a:cs typeface="Merriweather"/>
              <a:sym typeface="Merriweather"/>
            </a:endParaRPr>
          </a:p>
          <a:p>
            <a:pPr marL="0" lvl="0" indent="0" algn="r" rtl="0">
              <a:spcBef>
                <a:spcPts val="0"/>
              </a:spcBef>
              <a:spcAft>
                <a:spcPts val="0"/>
              </a:spcAft>
              <a:buNone/>
            </a:pPr>
            <a:r>
              <a:rPr lang="en" sz="1800">
                <a:solidFill>
                  <a:schemeClr val="lt1"/>
                </a:solidFill>
                <a:latin typeface="Merriweather"/>
                <a:ea typeface="Merriweather"/>
                <a:cs typeface="Merriweather"/>
                <a:sym typeface="Merriweather"/>
              </a:rPr>
              <a:t>Mikala Narlock</a:t>
            </a:r>
            <a:endParaRPr sz="1800">
              <a:solidFill>
                <a:schemeClr val="lt1"/>
              </a:solidFill>
              <a:latin typeface="Merriweather"/>
              <a:ea typeface="Merriweather"/>
              <a:cs typeface="Merriweather"/>
              <a:sym typeface="Merriweather"/>
            </a:endParaRPr>
          </a:p>
        </p:txBody>
      </p:sp>
      <p:sp>
        <p:nvSpPr>
          <p:cNvPr id="62" name="Google Shape;62;p13"/>
          <p:cNvSpPr txBox="1"/>
          <p:nvPr/>
        </p:nvSpPr>
        <p:spPr>
          <a:xfrm>
            <a:off x="2617725" y="4308425"/>
            <a:ext cx="63717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i="1">
                <a:solidFill>
                  <a:schemeClr val="lt1"/>
                </a:solidFill>
                <a:latin typeface="Proxima Nova"/>
                <a:ea typeface="Proxima Nova"/>
                <a:cs typeface="Proxima Nova"/>
                <a:sym typeface="Proxima Nova"/>
              </a:rPr>
              <a:t>Presented at the ACRL / NY 2023 Symposium “Embracing Slow Librarianship”</a:t>
            </a:r>
            <a:endParaRPr i="1">
              <a:solidFill>
                <a:schemeClr val="lt1"/>
              </a:solidFill>
              <a:latin typeface="Proxima Nova"/>
              <a:ea typeface="Proxima Nova"/>
              <a:cs typeface="Proxima Nova"/>
              <a:sym typeface="Proxima Nova"/>
            </a:endParaRPr>
          </a:p>
          <a:p>
            <a:pPr marL="0" lvl="0" indent="0" algn="l" rtl="0">
              <a:spcBef>
                <a:spcPts val="0"/>
              </a:spcBef>
              <a:spcAft>
                <a:spcPts val="0"/>
              </a:spcAft>
              <a:buNone/>
            </a:pPr>
            <a:r>
              <a:rPr lang="en" i="1">
                <a:solidFill>
                  <a:schemeClr val="lt1"/>
                </a:solidFill>
                <a:latin typeface="Proxima Nova"/>
                <a:ea typeface="Proxima Nova"/>
                <a:cs typeface="Proxima Nova"/>
                <a:sym typeface="Proxima Nova"/>
              </a:rPr>
              <a:t>Dec. 1, 2023</a:t>
            </a:r>
            <a:endParaRPr i="1">
              <a:solidFill>
                <a:schemeClr val="lt1"/>
              </a:solidFill>
              <a:latin typeface="Proxima Nova"/>
              <a:ea typeface="Proxima Nova"/>
              <a:cs typeface="Proxima Nova"/>
              <a:sym typeface="Proxima Nov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dirty="0"/>
              <a:t>Example </a:t>
            </a:r>
            <a:r>
              <a:rPr lang="en-US" dirty="0" err="1"/>
              <a:t>LibGuide</a:t>
            </a:r>
            <a:endParaRPr dirty="0"/>
          </a:p>
        </p:txBody>
      </p:sp>
      <p:sp>
        <p:nvSpPr>
          <p:cNvPr id="121" name="Google Shape;121;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t>UCLA Silences page</a:t>
            </a:r>
            <a:endParaRPr/>
          </a:p>
        </p:txBody>
      </p:sp>
      <p:pic>
        <p:nvPicPr>
          <p:cNvPr id="122" name="Google Shape;122;p22" descr="A screenshot of a university library guide."/>
          <p:cNvPicPr preferRelativeResize="0"/>
          <p:nvPr/>
        </p:nvPicPr>
        <p:blipFill>
          <a:blip r:embed="rId3">
            <a:alphaModFix/>
          </a:blip>
          <a:stretch>
            <a:fillRect/>
          </a:stretch>
        </p:blipFill>
        <p:spPr>
          <a:xfrm>
            <a:off x="311700" y="1152475"/>
            <a:ext cx="7576103" cy="37592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pic>
        <p:nvPicPr>
          <p:cNvPr id="130" name="Google Shape;130;p23" descr="A person with his arms crossed in a dark room. Caption reads &quot;This is one of those times when you need to be very clear about what you say.&quot;"/>
          <p:cNvPicPr preferRelativeResize="0"/>
          <p:nvPr/>
        </p:nvPicPr>
        <p:blipFill>
          <a:blip r:embed="rId3">
            <a:alphaModFix/>
          </a:blip>
          <a:stretch>
            <a:fillRect/>
          </a:stretch>
        </p:blipFill>
        <p:spPr>
          <a:xfrm>
            <a:off x="221700" y="1696089"/>
            <a:ext cx="4572000" cy="1962150"/>
          </a:xfrm>
          <a:prstGeom prst="rect">
            <a:avLst/>
          </a:prstGeom>
          <a:noFill/>
          <a:ln>
            <a:noFill/>
          </a:ln>
        </p:spPr>
      </p:pic>
      <p:sp>
        <p:nvSpPr>
          <p:cNvPr id="128" name="Google Shape;128;p23"/>
          <p:cNvSpPr txBox="1">
            <a:spLocks noGrp="1"/>
          </p:cNvSpPr>
          <p:nvPr>
            <p:ph type="body" idx="1"/>
          </p:nvPr>
        </p:nvSpPr>
        <p:spPr>
          <a:xfrm>
            <a:off x="4793700" y="1152475"/>
            <a:ext cx="4038600" cy="3626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dirty="0"/>
          </a:p>
          <a:p>
            <a:pPr marL="457200" lvl="0" indent="-368300" algn="l" rtl="0">
              <a:spcBef>
                <a:spcPts val="1200"/>
              </a:spcBef>
              <a:spcAft>
                <a:spcPts val="0"/>
              </a:spcAft>
              <a:buSzPts val="2200"/>
              <a:buChar char="●"/>
            </a:pPr>
            <a:r>
              <a:rPr lang="en" dirty="0"/>
              <a:t>Transparency and documentation</a:t>
            </a:r>
            <a:endParaRPr dirty="0"/>
          </a:p>
          <a:p>
            <a:pPr marL="457200" lvl="0" indent="-368300" algn="l" rtl="0">
              <a:spcBef>
                <a:spcPts val="0"/>
              </a:spcBef>
              <a:spcAft>
                <a:spcPts val="0"/>
              </a:spcAft>
              <a:buSzPts val="2200"/>
              <a:buChar char="●"/>
            </a:pPr>
            <a:r>
              <a:rPr lang="en" dirty="0"/>
              <a:t>Equitable, not equal, attention for all materials</a:t>
            </a:r>
            <a:endParaRPr dirty="0"/>
          </a:p>
        </p:txBody>
      </p:sp>
      <p:sp>
        <p:nvSpPr>
          <p:cNvPr id="127" name="Google Shape;127;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Possible solutions</a:t>
            </a: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6" name="Google Shape;136;p24" descr="A screenshot of related items in a digital collection platform."/>
          <p:cNvPicPr preferRelativeResize="0"/>
          <p:nvPr/>
        </p:nvPicPr>
        <p:blipFill rotWithShape="1">
          <a:blip r:embed="rId3">
            <a:alphaModFix/>
          </a:blip>
          <a:srcRect r="35504"/>
          <a:stretch/>
        </p:blipFill>
        <p:spPr>
          <a:xfrm>
            <a:off x="4789624" y="801437"/>
            <a:ext cx="4354376" cy="3540626"/>
          </a:xfrm>
          <a:prstGeom prst="rect">
            <a:avLst/>
          </a:prstGeom>
          <a:noFill/>
          <a:ln>
            <a:noFill/>
          </a:ln>
        </p:spPr>
      </p:pic>
      <p:pic>
        <p:nvPicPr>
          <p:cNvPr id="135" name="Google Shape;135;p24" descr="A screenshot of a description from an art museum."/>
          <p:cNvPicPr preferRelativeResize="0"/>
          <p:nvPr/>
        </p:nvPicPr>
        <p:blipFill rotWithShape="1">
          <a:blip r:embed="rId4">
            <a:alphaModFix/>
          </a:blip>
          <a:srcRect r="60483"/>
          <a:stretch/>
        </p:blipFill>
        <p:spPr>
          <a:xfrm>
            <a:off x="228600" y="660487"/>
            <a:ext cx="3492900" cy="3681576"/>
          </a:xfrm>
          <a:prstGeom prst="rect">
            <a:avLst/>
          </a:prstGeom>
          <a:noFill/>
          <a:ln>
            <a:noFill/>
          </a:ln>
        </p:spPr>
      </p:pic>
      <p:sp>
        <p:nvSpPr>
          <p:cNvPr id="2" name="Title 1">
            <a:extLst>
              <a:ext uri="{FF2B5EF4-FFF2-40B4-BE49-F238E27FC236}">
                <a16:creationId xmlns:a16="http://schemas.microsoft.com/office/drawing/2014/main" id="{A40FD109-5C5D-9629-0BCB-3748545299C6}"/>
              </a:ext>
            </a:extLst>
          </p:cNvPr>
          <p:cNvSpPr>
            <a:spLocks noGrp="1"/>
          </p:cNvSpPr>
          <p:nvPr>
            <p:ph type="title"/>
          </p:nvPr>
        </p:nvSpPr>
        <p:spPr>
          <a:xfrm>
            <a:off x="-204400" y="0"/>
            <a:ext cx="4045200" cy="823125"/>
          </a:xfrm>
        </p:spPr>
        <p:txBody>
          <a:bodyPr/>
          <a:lstStyle/>
          <a:p>
            <a:r>
              <a:rPr lang="en-US" dirty="0"/>
              <a:t>Example item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pic>
        <p:nvPicPr>
          <p:cNvPr id="143" name="Google Shape;143;p25" descr="A person in a tank top. Caption reads &quot;Cause it's worth it.&quot;"/>
          <p:cNvPicPr preferRelativeResize="0"/>
          <p:nvPr/>
        </p:nvPicPr>
        <p:blipFill>
          <a:blip r:embed="rId3">
            <a:alphaModFix/>
          </a:blip>
          <a:stretch>
            <a:fillRect/>
          </a:stretch>
        </p:blipFill>
        <p:spPr>
          <a:xfrm>
            <a:off x="221700" y="1542200"/>
            <a:ext cx="4572000" cy="2571750"/>
          </a:xfrm>
          <a:prstGeom prst="rect">
            <a:avLst/>
          </a:prstGeom>
          <a:noFill/>
          <a:ln>
            <a:noFill/>
          </a:ln>
        </p:spPr>
      </p:pic>
      <p:sp>
        <p:nvSpPr>
          <p:cNvPr id="142" name="Google Shape;142;p25"/>
          <p:cNvSpPr txBox="1">
            <a:spLocks noGrp="1"/>
          </p:cNvSpPr>
          <p:nvPr>
            <p:ph type="body" idx="1"/>
          </p:nvPr>
        </p:nvSpPr>
        <p:spPr>
          <a:xfrm>
            <a:off x="4793700" y="1152475"/>
            <a:ext cx="4038600" cy="3626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a:p>
          <a:p>
            <a:pPr marL="457200" lvl="0" indent="-368300" algn="l" rtl="0">
              <a:spcBef>
                <a:spcPts val="1200"/>
              </a:spcBef>
              <a:spcAft>
                <a:spcPts val="0"/>
              </a:spcAft>
              <a:buSzPts val="2200"/>
              <a:buChar char="●"/>
            </a:pPr>
            <a:r>
              <a:rPr lang="en"/>
              <a:t>Value and invest in cataloging and digitization positions</a:t>
            </a:r>
            <a:endParaRPr/>
          </a:p>
        </p:txBody>
      </p:sp>
      <p:sp>
        <p:nvSpPr>
          <p:cNvPr id="141" name="Google Shape;141;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Possible solutions</a:t>
            </a: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6"/>
          <p:cNvSpPr txBox="1">
            <a:spLocks noGrp="1"/>
          </p:cNvSpPr>
          <p:nvPr>
            <p:ph type="title"/>
          </p:nvPr>
        </p:nvSpPr>
        <p:spPr>
          <a:xfrm>
            <a:off x="255275" y="573600"/>
            <a:ext cx="8520600" cy="2369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 sz="5300" dirty="0"/>
              <a:t>There’s no one solution.</a:t>
            </a:r>
            <a:endParaRPr sz="5300" dirty="0"/>
          </a:p>
        </p:txBody>
      </p:sp>
      <p:pic>
        <p:nvPicPr>
          <p:cNvPr id="149" name="Google Shape;149;p26" descr="A person with speaking to another person. Caption reads &quot;I can't give that to you.&quot;"/>
          <p:cNvPicPr preferRelativeResize="0"/>
          <p:nvPr/>
        </p:nvPicPr>
        <p:blipFill>
          <a:blip r:embed="rId3">
            <a:alphaModFix/>
          </a:blip>
          <a:stretch>
            <a:fillRect/>
          </a:stretch>
        </p:blipFill>
        <p:spPr>
          <a:xfrm>
            <a:off x="2286000" y="2065750"/>
            <a:ext cx="4572000" cy="19050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Summary</a:t>
            </a:r>
            <a:endParaRPr dirty="0"/>
          </a:p>
        </p:txBody>
      </p:sp>
      <p:sp>
        <p:nvSpPr>
          <p:cNvPr id="155" name="Google Shape;155;p2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68300" algn="l" rtl="0">
              <a:spcBef>
                <a:spcPts val="0"/>
              </a:spcBef>
              <a:spcAft>
                <a:spcPts val="0"/>
              </a:spcAft>
              <a:buSzPts val="2200"/>
              <a:buChar char="●"/>
            </a:pPr>
            <a:r>
              <a:rPr lang="en"/>
              <a:t>More does not always equal better</a:t>
            </a:r>
            <a:endParaRPr/>
          </a:p>
          <a:p>
            <a:pPr marL="457200" lvl="0" indent="-368300" algn="l" rtl="0">
              <a:spcBef>
                <a:spcPts val="0"/>
              </a:spcBef>
              <a:spcAft>
                <a:spcPts val="0"/>
              </a:spcAft>
              <a:buSzPts val="2200"/>
              <a:buChar char="●"/>
            </a:pPr>
            <a:r>
              <a:rPr lang="en"/>
              <a:t>Something is not always better than nothing</a:t>
            </a:r>
            <a:endParaRPr/>
          </a:p>
        </p:txBody>
      </p:sp>
      <p:pic>
        <p:nvPicPr>
          <p:cNvPr id="156" name="Google Shape;156;p27" descr="A person in a car. Caption reads &quot;I used to say I live my life a quarter mile at a time.&quot;"/>
          <p:cNvPicPr preferRelativeResize="0"/>
          <p:nvPr/>
        </p:nvPicPr>
        <p:blipFill>
          <a:blip r:embed="rId3">
            <a:alphaModFix/>
          </a:blip>
          <a:stretch>
            <a:fillRect/>
          </a:stretch>
        </p:blipFill>
        <p:spPr>
          <a:xfrm>
            <a:off x="2872781" y="2369625"/>
            <a:ext cx="3472825" cy="17576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8"/>
          <p:cNvSpPr txBox="1">
            <a:spLocks noGrp="1"/>
          </p:cNvSpPr>
          <p:nvPr>
            <p:ph type="title"/>
          </p:nvPr>
        </p:nvSpPr>
        <p:spPr>
          <a:xfrm>
            <a:off x="490250" y="526350"/>
            <a:ext cx="5797500" cy="4090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dirty="0"/>
              <a:t>Thank you</a:t>
            </a:r>
            <a:endParaRPr dirty="0"/>
          </a:p>
          <a:p>
            <a:pPr marL="0" lvl="0" indent="0" algn="l" rtl="0">
              <a:spcBef>
                <a:spcPts val="0"/>
              </a:spcBef>
              <a:spcAft>
                <a:spcPts val="0"/>
              </a:spcAft>
              <a:buNone/>
            </a:pPr>
            <a:r>
              <a:rPr lang="en" dirty="0"/>
              <a:t>(contact info)</a:t>
            </a:r>
            <a:endParaRPr dirty="0"/>
          </a:p>
        </p:txBody>
      </p:sp>
      <p:pic>
        <p:nvPicPr>
          <p:cNvPr id="162" name="Google Shape;162;p28" descr="A person lying on the ground. Caption reads &quot;Thank you!&quot;"/>
          <p:cNvPicPr preferRelativeResize="0"/>
          <p:nvPr/>
        </p:nvPicPr>
        <p:blipFill>
          <a:blip r:embed="rId3">
            <a:alphaModFix/>
          </a:blip>
          <a:stretch>
            <a:fillRect/>
          </a:stretch>
        </p:blipFill>
        <p:spPr>
          <a:xfrm>
            <a:off x="355275" y="1619250"/>
            <a:ext cx="4572000" cy="1905000"/>
          </a:xfrm>
          <a:prstGeom prst="rect">
            <a:avLst/>
          </a:prstGeom>
          <a:noFill/>
          <a:ln>
            <a:noFill/>
          </a:ln>
        </p:spPr>
      </p:pic>
      <p:sp>
        <p:nvSpPr>
          <p:cNvPr id="163" name="Google Shape;163;p28"/>
          <p:cNvSpPr txBox="1">
            <a:spLocks noGrp="1"/>
          </p:cNvSpPr>
          <p:nvPr>
            <p:ph type="title"/>
          </p:nvPr>
        </p:nvSpPr>
        <p:spPr>
          <a:xfrm>
            <a:off x="5025875" y="185450"/>
            <a:ext cx="3984000" cy="4553400"/>
          </a:xfrm>
          <a:prstGeom prst="rect">
            <a:avLst/>
          </a:prstGeom>
        </p:spPr>
        <p:txBody>
          <a:bodyPr spcFirstLastPara="1" wrap="square" lIns="91425" tIns="91425" rIns="91425" bIns="91425" anchor="ctr" anchorCtr="0">
            <a:normAutofit fontScale="90000"/>
          </a:bodyPr>
          <a:lstStyle/>
          <a:p>
            <a:pPr marL="0" lvl="0" indent="0" algn="l" rtl="0">
              <a:spcBef>
                <a:spcPts val="0"/>
              </a:spcBef>
              <a:spcAft>
                <a:spcPts val="0"/>
              </a:spcAft>
              <a:buSzPct val="41250"/>
              <a:buNone/>
            </a:pPr>
            <a:r>
              <a:rPr lang="en" sz="2400" b="1">
                <a:solidFill>
                  <a:srgbClr val="000000"/>
                </a:solidFill>
              </a:rPr>
              <a:t>Peggy</a:t>
            </a:r>
            <a:r>
              <a:rPr lang="en" sz="2400">
                <a:solidFill>
                  <a:srgbClr val="000000"/>
                </a:solidFill>
              </a:rPr>
              <a:t>: </a:t>
            </a:r>
            <a:endParaRPr sz="2400">
              <a:solidFill>
                <a:srgbClr val="000000"/>
              </a:solidFill>
            </a:endParaRPr>
          </a:p>
          <a:p>
            <a:pPr marL="0" lvl="0" indent="0" algn="l" rtl="0">
              <a:spcBef>
                <a:spcPts val="0"/>
              </a:spcBef>
              <a:spcAft>
                <a:spcPts val="0"/>
              </a:spcAft>
              <a:buSzPct val="41250"/>
              <a:buNone/>
            </a:pPr>
            <a:r>
              <a:rPr lang="en" sz="2400">
                <a:solidFill>
                  <a:srgbClr val="000000"/>
                </a:solidFill>
              </a:rPr>
              <a:t>mgriesi2@nd.edu </a:t>
            </a:r>
            <a:endParaRPr sz="2400">
              <a:solidFill>
                <a:srgbClr val="000000"/>
              </a:solidFill>
            </a:endParaRPr>
          </a:p>
          <a:p>
            <a:pPr marL="0" lvl="0" indent="0" algn="l" rtl="0">
              <a:spcBef>
                <a:spcPts val="0"/>
              </a:spcBef>
              <a:spcAft>
                <a:spcPts val="0"/>
              </a:spcAft>
              <a:buSzPct val="41250"/>
              <a:buNone/>
            </a:pPr>
            <a:endParaRPr sz="2400">
              <a:solidFill>
                <a:srgbClr val="000000"/>
              </a:solidFill>
            </a:endParaRPr>
          </a:p>
          <a:p>
            <a:pPr marL="0" lvl="0" indent="0" algn="l" rtl="0">
              <a:spcBef>
                <a:spcPts val="0"/>
              </a:spcBef>
              <a:spcAft>
                <a:spcPts val="0"/>
              </a:spcAft>
              <a:buSzPct val="41250"/>
              <a:buNone/>
            </a:pPr>
            <a:r>
              <a:rPr lang="en" sz="2400" b="1">
                <a:solidFill>
                  <a:srgbClr val="000000"/>
                </a:solidFill>
              </a:rPr>
              <a:t>Hanna</a:t>
            </a:r>
            <a:r>
              <a:rPr lang="en" sz="2400">
                <a:solidFill>
                  <a:srgbClr val="000000"/>
                </a:solidFill>
              </a:rPr>
              <a:t>:</a:t>
            </a:r>
            <a:endParaRPr sz="2400">
              <a:solidFill>
                <a:srgbClr val="000000"/>
              </a:solidFill>
            </a:endParaRPr>
          </a:p>
          <a:p>
            <a:pPr marL="0" lvl="0" indent="0" algn="l" rtl="0">
              <a:spcBef>
                <a:spcPts val="0"/>
              </a:spcBef>
              <a:spcAft>
                <a:spcPts val="0"/>
              </a:spcAft>
              <a:buSzPct val="41250"/>
              <a:buNone/>
            </a:pPr>
            <a:r>
              <a:rPr lang="en" sz="2400">
                <a:solidFill>
                  <a:srgbClr val="000000"/>
                </a:solidFill>
              </a:rPr>
              <a:t>h.bertoldi@bowdoin.edu </a:t>
            </a:r>
            <a:endParaRPr sz="2400">
              <a:solidFill>
                <a:srgbClr val="000000"/>
              </a:solidFill>
            </a:endParaRPr>
          </a:p>
          <a:p>
            <a:pPr marL="0" lvl="0" indent="0" algn="l" rtl="0">
              <a:spcBef>
                <a:spcPts val="0"/>
              </a:spcBef>
              <a:spcAft>
                <a:spcPts val="0"/>
              </a:spcAft>
              <a:buSzPct val="41250"/>
              <a:buNone/>
            </a:pPr>
            <a:endParaRPr sz="2400">
              <a:solidFill>
                <a:srgbClr val="000000"/>
              </a:solidFill>
            </a:endParaRPr>
          </a:p>
          <a:p>
            <a:pPr marL="0" lvl="0" indent="0" algn="l" rtl="0">
              <a:spcBef>
                <a:spcPts val="0"/>
              </a:spcBef>
              <a:spcAft>
                <a:spcPts val="0"/>
              </a:spcAft>
              <a:buSzPct val="41250"/>
              <a:buNone/>
            </a:pPr>
            <a:r>
              <a:rPr lang="en" sz="2400" b="1">
                <a:solidFill>
                  <a:srgbClr val="000000"/>
                </a:solidFill>
              </a:rPr>
              <a:t>Mikala</a:t>
            </a:r>
            <a:r>
              <a:rPr lang="en" sz="2400">
                <a:solidFill>
                  <a:srgbClr val="000000"/>
                </a:solidFill>
              </a:rPr>
              <a:t>: mnarlock@umn.edu</a:t>
            </a:r>
            <a:endParaRPr sz="2400">
              <a:solidFill>
                <a:srgbClr val="000000"/>
              </a:solidFill>
            </a:endParaRPr>
          </a:p>
          <a:p>
            <a:pPr marL="0" lvl="0" indent="0" algn="l" rtl="0">
              <a:spcBef>
                <a:spcPts val="0"/>
              </a:spcBef>
              <a:spcAft>
                <a:spcPts val="0"/>
              </a:spcAft>
              <a:buSzPct val="41250"/>
              <a:buNone/>
            </a:pPr>
            <a:endParaRPr sz="2400">
              <a:solidFill>
                <a:srgbClr val="000000"/>
              </a:solidFill>
            </a:endParaRPr>
          </a:p>
          <a:p>
            <a:pPr marL="0" lvl="0" indent="0" algn="l" rtl="0">
              <a:spcBef>
                <a:spcPts val="0"/>
              </a:spcBef>
              <a:spcAft>
                <a:spcPts val="0"/>
              </a:spcAft>
              <a:buSzPct val="41250"/>
              <a:buNone/>
            </a:pPr>
            <a:r>
              <a:rPr lang="en" sz="2400" b="1">
                <a:solidFill>
                  <a:srgbClr val="000000"/>
                </a:solidFill>
              </a:rPr>
              <a:t>Book chapter</a:t>
            </a:r>
            <a:r>
              <a:rPr lang="en" sz="2400">
                <a:solidFill>
                  <a:srgbClr val="000000"/>
                </a:solidFill>
              </a:rPr>
              <a:t>: </a:t>
            </a:r>
            <a:r>
              <a:rPr lang="en" sz="2400" u="sng">
                <a:solidFill>
                  <a:srgbClr val="000000"/>
                </a:solidFill>
                <a:hlinkClick r:id="rId4">
                  <a:extLst>
                    <a:ext uri="{A12FA001-AC4F-418D-AE19-62706E023703}">
                      <ahyp:hlinkClr xmlns:ahyp="http://schemas.microsoft.com/office/drawing/2018/hyperlinkcolor" val="tx"/>
                    </a:ext>
                  </a:extLst>
                </a:hlinkClick>
              </a:rPr>
              <a:t>https://curate.nd.edu/show/r494vh57h6s</a:t>
            </a:r>
            <a:r>
              <a:rPr lang="en" sz="2400">
                <a:solidFill>
                  <a:srgbClr val="000000"/>
                </a:solidFill>
              </a:rPr>
              <a:t> </a:t>
            </a:r>
            <a:endParaRPr sz="2400">
              <a:solidFill>
                <a:srgbClr val="000000"/>
              </a:solidFill>
            </a:endParaRPr>
          </a:p>
          <a:p>
            <a:pPr marL="0" lvl="0" indent="0" algn="l" rtl="0">
              <a:spcBef>
                <a:spcPts val="0"/>
              </a:spcBef>
              <a:spcAft>
                <a:spcPts val="0"/>
              </a:spcAft>
              <a:buSzPct val="41250"/>
              <a:buNone/>
            </a:pPr>
            <a:endParaRPr sz="2400">
              <a:solidFill>
                <a:srgbClr val="000000"/>
              </a:solidFill>
            </a:endParaRPr>
          </a:p>
          <a:p>
            <a:pPr marL="0" lvl="0" indent="0" algn="l" rtl="0">
              <a:spcBef>
                <a:spcPts val="0"/>
              </a:spcBef>
              <a:spcAft>
                <a:spcPts val="0"/>
              </a:spcAft>
              <a:buSzPct val="41250"/>
              <a:buNone/>
            </a:pPr>
            <a:r>
              <a:rPr lang="en" sz="2400" b="1">
                <a:solidFill>
                  <a:srgbClr val="000000"/>
                </a:solidFill>
              </a:rPr>
              <a:t>Our Slides: </a:t>
            </a:r>
            <a:r>
              <a:rPr lang="en" sz="2400" u="sng">
                <a:solidFill>
                  <a:srgbClr val="000000"/>
                </a:solidFill>
                <a:hlinkClick r:id="rId5">
                  <a:extLst>
                    <a:ext uri="{A12FA001-AC4F-418D-AE19-62706E023703}">
                      <ahyp:hlinkClr xmlns:ahyp="http://schemas.microsoft.com/office/drawing/2018/hyperlinkcolor" val="tx"/>
                    </a:ext>
                  </a:extLst>
                </a:hlinkClick>
              </a:rPr>
              <a:t>https://hdl.handle.net/11299/258818</a:t>
            </a:r>
            <a:endParaRPr sz="2400">
              <a:solidFill>
                <a:srgbClr val="00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9"/>
          <p:cNvSpPr txBox="1">
            <a:spLocks noGrp="1"/>
          </p:cNvSpPr>
          <p:nvPr>
            <p:ph type="title"/>
          </p:nvPr>
        </p:nvSpPr>
        <p:spPr>
          <a:xfrm>
            <a:off x="4708700" y="453475"/>
            <a:ext cx="4106700" cy="4090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dirty="0">
                <a:solidFill>
                  <a:srgbClr val="000000"/>
                </a:solidFill>
              </a:rPr>
              <a:t>Since we’re almost out of time…</a:t>
            </a:r>
            <a:endParaRPr dirty="0">
              <a:solidFill>
                <a:srgbClr val="000000"/>
              </a:solidFill>
            </a:endParaRPr>
          </a:p>
        </p:txBody>
      </p:sp>
      <p:pic>
        <p:nvPicPr>
          <p:cNvPr id="169" name="Google Shape;169;p29" descr="A person talking to another person. Caption reads &quot;I need NOS.&quot;"/>
          <p:cNvPicPr preferRelativeResize="0"/>
          <p:nvPr/>
        </p:nvPicPr>
        <p:blipFill>
          <a:blip r:embed="rId3">
            <a:alphaModFix/>
          </a:blip>
          <a:stretch>
            <a:fillRect/>
          </a:stretch>
        </p:blipFill>
        <p:spPr>
          <a:xfrm>
            <a:off x="0" y="1590675"/>
            <a:ext cx="4572000" cy="19621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pic>
        <p:nvPicPr>
          <p:cNvPr id="174" name="Google Shape;174;p30" descr="A person talking to another person. Caption reads &quot;Can you please stop talking?&quot;"/>
          <p:cNvPicPr preferRelativeResize="0"/>
          <p:nvPr/>
        </p:nvPicPr>
        <p:blipFill>
          <a:blip r:embed="rId3">
            <a:alphaModFix/>
          </a:blip>
          <a:stretch>
            <a:fillRect/>
          </a:stretch>
        </p:blipFill>
        <p:spPr>
          <a:xfrm>
            <a:off x="2286000" y="1590675"/>
            <a:ext cx="4572000" cy="1962150"/>
          </a:xfrm>
          <a:prstGeom prst="rect">
            <a:avLst/>
          </a:prstGeom>
          <a:noFill/>
          <a:ln>
            <a:noFill/>
          </a:ln>
        </p:spPr>
      </p:pic>
      <p:sp>
        <p:nvSpPr>
          <p:cNvPr id="2" name="Title 1">
            <a:extLst>
              <a:ext uri="{FF2B5EF4-FFF2-40B4-BE49-F238E27FC236}">
                <a16:creationId xmlns:a16="http://schemas.microsoft.com/office/drawing/2014/main" id="{B16DC844-01D0-43EC-3F0C-01A9C663AD78}"/>
              </a:ext>
            </a:extLst>
          </p:cNvPr>
          <p:cNvSpPr>
            <a:spLocks noGrp="1"/>
          </p:cNvSpPr>
          <p:nvPr>
            <p:ph type="title"/>
          </p:nvPr>
        </p:nvSpPr>
        <p:spPr/>
        <p:txBody>
          <a:bodyPr/>
          <a:lstStyle/>
          <a:p>
            <a:r>
              <a:rPr lang="en-US" dirty="0"/>
              <a:t>Fin.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Context</a:t>
            </a:r>
            <a:endParaRPr dirty="0"/>
          </a:p>
        </p:txBody>
      </p:sp>
      <p:sp>
        <p:nvSpPr>
          <p:cNvPr id="68" name="Google Shape;68;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68300" algn="l" rtl="0">
              <a:spcBef>
                <a:spcPts val="0"/>
              </a:spcBef>
              <a:spcAft>
                <a:spcPts val="0"/>
              </a:spcAft>
              <a:buSzPts val="2200"/>
              <a:buChar char="●"/>
            </a:pPr>
            <a:r>
              <a:rPr lang="en"/>
              <a:t>Grant-funded digital collections platform</a:t>
            </a:r>
            <a:endParaRPr/>
          </a:p>
          <a:p>
            <a:pPr marL="914400" lvl="1" indent="-342900" algn="l" rtl="0">
              <a:spcBef>
                <a:spcPts val="0"/>
              </a:spcBef>
              <a:spcAft>
                <a:spcPts val="0"/>
              </a:spcAft>
              <a:buSzPts val="1800"/>
              <a:buChar char="○"/>
            </a:pPr>
            <a:r>
              <a:rPr lang="en"/>
              <a:t>Library, Archive, and Museum</a:t>
            </a:r>
            <a:endParaRPr/>
          </a:p>
          <a:p>
            <a:pPr marL="457200" lvl="0" indent="-368300" algn="l" rtl="0">
              <a:spcBef>
                <a:spcPts val="0"/>
              </a:spcBef>
              <a:spcAft>
                <a:spcPts val="0"/>
              </a:spcAft>
              <a:buSzPts val="2200"/>
              <a:buChar char="●"/>
            </a:pPr>
            <a:r>
              <a:rPr lang="en"/>
              <a:t>Pervasive idea: More content is better. </a:t>
            </a:r>
            <a:endParaRPr/>
          </a:p>
        </p:txBody>
      </p:sp>
      <p:pic>
        <p:nvPicPr>
          <p:cNvPr id="69" name="Google Shape;69;p14" descr="A person looking at the camera. Caption reads &quot;We're from different worlds.&quot;"/>
          <p:cNvPicPr preferRelativeResize="0"/>
          <p:nvPr/>
        </p:nvPicPr>
        <p:blipFill>
          <a:blip r:embed="rId3">
            <a:alphaModFix/>
          </a:blip>
          <a:stretch>
            <a:fillRect/>
          </a:stretch>
        </p:blipFill>
        <p:spPr>
          <a:xfrm>
            <a:off x="2412975" y="2663875"/>
            <a:ext cx="4572000" cy="1905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Our foundational beliefs</a:t>
            </a:r>
            <a:endParaRPr dirty="0"/>
          </a:p>
        </p:txBody>
      </p:sp>
      <p:sp>
        <p:nvSpPr>
          <p:cNvPr id="75" name="Google Shape;75;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68300" algn="l" rtl="0">
              <a:spcBef>
                <a:spcPts val="0"/>
              </a:spcBef>
              <a:spcAft>
                <a:spcPts val="0"/>
              </a:spcAft>
              <a:buSzPts val="2200"/>
              <a:buChar char="●"/>
            </a:pPr>
            <a:r>
              <a:rPr lang="en"/>
              <a:t>More does not always equal better</a:t>
            </a:r>
            <a:endParaRPr/>
          </a:p>
          <a:p>
            <a:pPr marL="457200" lvl="0" indent="-368300" algn="l" rtl="0">
              <a:spcBef>
                <a:spcPts val="0"/>
              </a:spcBef>
              <a:spcAft>
                <a:spcPts val="0"/>
              </a:spcAft>
              <a:buSzPts val="2200"/>
              <a:buChar char="●"/>
            </a:pPr>
            <a:r>
              <a:rPr lang="en"/>
              <a:t>Something is not always better than nothing</a:t>
            </a:r>
            <a:endParaRPr/>
          </a:p>
        </p:txBody>
      </p:sp>
      <p:pic>
        <p:nvPicPr>
          <p:cNvPr id="76" name="Google Shape;76;p15" descr="A person turns to look at the camera. Caption reads &quot;This time it ain't just about being fast.&quot;"/>
          <p:cNvPicPr preferRelativeResize="0"/>
          <p:nvPr/>
        </p:nvPicPr>
        <p:blipFill>
          <a:blip r:embed="rId3">
            <a:alphaModFix/>
          </a:blip>
          <a:stretch>
            <a:fillRect/>
          </a:stretch>
        </p:blipFill>
        <p:spPr>
          <a:xfrm>
            <a:off x="2286000" y="2272425"/>
            <a:ext cx="4572000" cy="1905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6"/>
          <p:cNvSpPr txBox="1">
            <a:spLocks noGrp="1"/>
          </p:cNvSpPr>
          <p:nvPr>
            <p:ph type="title"/>
          </p:nvPr>
        </p:nvSpPr>
        <p:spPr>
          <a:xfrm>
            <a:off x="490250" y="526350"/>
            <a:ext cx="3533100" cy="4090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dirty="0">
                <a:solidFill>
                  <a:srgbClr val="000000"/>
                </a:solidFill>
              </a:rPr>
              <a:t>Challenges we’ve seen</a:t>
            </a:r>
            <a:endParaRPr dirty="0">
              <a:solidFill>
                <a:srgbClr val="000000"/>
              </a:solidFill>
            </a:endParaRPr>
          </a:p>
        </p:txBody>
      </p:sp>
      <p:pic>
        <p:nvPicPr>
          <p:cNvPr id="82" name="Google Shape;82;p16" descr="A person in front of a garage. Caption reads &quot;I live my life a quarter-mile at a time.&quot;"/>
          <p:cNvPicPr preferRelativeResize="0"/>
          <p:nvPr/>
        </p:nvPicPr>
        <p:blipFill>
          <a:blip r:embed="rId3">
            <a:alphaModFix/>
          </a:blip>
          <a:stretch>
            <a:fillRect/>
          </a:stretch>
        </p:blipFill>
        <p:spPr>
          <a:xfrm>
            <a:off x="4226000" y="1135538"/>
            <a:ext cx="4743450" cy="32861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Challenges we’ve seen </a:t>
            </a:r>
            <a:r>
              <a:rPr lang="en" dirty="0" err="1"/>
              <a:t>pt</a:t>
            </a:r>
            <a:r>
              <a:rPr lang="en" dirty="0"/>
              <a:t> 1</a:t>
            </a:r>
            <a:endParaRPr dirty="0"/>
          </a:p>
        </p:txBody>
      </p:sp>
      <p:sp>
        <p:nvSpPr>
          <p:cNvPr id="88" name="Google Shape;88;p17"/>
          <p:cNvSpPr txBox="1">
            <a:spLocks noGrp="1"/>
          </p:cNvSpPr>
          <p:nvPr>
            <p:ph type="body" idx="1"/>
          </p:nvPr>
        </p:nvSpPr>
        <p:spPr>
          <a:xfrm>
            <a:off x="311700" y="1152475"/>
            <a:ext cx="4260300" cy="3416400"/>
          </a:xfrm>
          <a:prstGeom prst="rect">
            <a:avLst/>
          </a:prstGeom>
        </p:spPr>
        <p:txBody>
          <a:bodyPr spcFirstLastPara="1" wrap="square" lIns="91425" tIns="91425" rIns="91425" bIns="91425" anchor="t" anchorCtr="0">
            <a:normAutofit/>
          </a:bodyPr>
          <a:lstStyle/>
          <a:p>
            <a:pPr marL="457200" lvl="0" indent="-368300" algn="l" rtl="0">
              <a:spcBef>
                <a:spcPts val="0"/>
              </a:spcBef>
              <a:spcAft>
                <a:spcPts val="0"/>
              </a:spcAft>
              <a:buSzPts val="2200"/>
              <a:buChar char="●"/>
            </a:pPr>
            <a:r>
              <a:rPr lang="en"/>
              <a:t>Diversity in online collections = more equitable</a:t>
            </a:r>
            <a:endParaRPr/>
          </a:p>
          <a:p>
            <a:pPr marL="457200" lvl="0" indent="-368300" algn="l" rtl="0">
              <a:spcBef>
                <a:spcPts val="0"/>
              </a:spcBef>
              <a:spcAft>
                <a:spcPts val="0"/>
              </a:spcAft>
              <a:buSzPts val="2200"/>
              <a:buChar char="●"/>
            </a:pPr>
            <a:r>
              <a:rPr lang="en"/>
              <a:t>Identities in descriptive systems</a:t>
            </a:r>
            <a:endParaRPr/>
          </a:p>
          <a:p>
            <a:pPr marL="457200" lvl="0" indent="-368300" algn="l" rtl="0">
              <a:spcBef>
                <a:spcPts val="0"/>
              </a:spcBef>
              <a:spcAft>
                <a:spcPts val="0"/>
              </a:spcAft>
              <a:buSzPts val="2200"/>
              <a:buChar char="●"/>
            </a:pPr>
            <a:r>
              <a:rPr lang="en"/>
              <a:t>Privacy and PII</a:t>
            </a:r>
            <a:endParaRPr/>
          </a:p>
        </p:txBody>
      </p:sp>
      <p:pic>
        <p:nvPicPr>
          <p:cNvPr id="89" name="Google Shape;89;p17" descr="A person in a red dress. Caption reads, &quot;You ever think about that?&quot;"/>
          <p:cNvPicPr preferRelativeResize="0"/>
          <p:nvPr/>
        </p:nvPicPr>
        <p:blipFill>
          <a:blip r:embed="rId3">
            <a:alphaModFix/>
          </a:blip>
          <a:stretch>
            <a:fillRect/>
          </a:stretch>
        </p:blipFill>
        <p:spPr>
          <a:xfrm>
            <a:off x="4447225" y="1285875"/>
            <a:ext cx="4572000" cy="25717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6" name="Google Shape;96;p18" descr="A group of people standing around a table. Caption reads, &quot;We gettin paid right?&quot;"/>
          <p:cNvPicPr preferRelativeResize="0"/>
          <p:nvPr/>
        </p:nvPicPr>
        <p:blipFill>
          <a:blip r:embed="rId3">
            <a:alphaModFix/>
          </a:blip>
          <a:stretch>
            <a:fillRect/>
          </a:stretch>
        </p:blipFill>
        <p:spPr>
          <a:xfrm>
            <a:off x="170475" y="1496050"/>
            <a:ext cx="4572000" cy="1962150"/>
          </a:xfrm>
          <a:prstGeom prst="rect">
            <a:avLst/>
          </a:prstGeom>
          <a:noFill/>
          <a:ln>
            <a:noFill/>
          </a:ln>
        </p:spPr>
      </p:pic>
      <p:sp>
        <p:nvSpPr>
          <p:cNvPr id="95" name="Google Shape;95;p18"/>
          <p:cNvSpPr txBox="1">
            <a:spLocks noGrp="1"/>
          </p:cNvSpPr>
          <p:nvPr>
            <p:ph type="body" idx="1"/>
          </p:nvPr>
        </p:nvSpPr>
        <p:spPr>
          <a:xfrm>
            <a:off x="4793700" y="1152475"/>
            <a:ext cx="4038600" cy="3626700"/>
          </a:xfrm>
          <a:prstGeom prst="rect">
            <a:avLst/>
          </a:prstGeom>
        </p:spPr>
        <p:txBody>
          <a:bodyPr spcFirstLastPara="1" wrap="square" lIns="91425" tIns="91425" rIns="91425" bIns="91425" anchor="t" anchorCtr="0">
            <a:normAutofit/>
          </a:bodyPr>
          <a:lstStyle/>
          <a:p>
            <a:pPr marL="457200" lvl="0" indent="-368300" algn="l" rtl="0">
              <a:spcBef>
                <a:spcPts val="0"/>
              </a:spcBef>
              <a:spcAft>
                <a:spcPts val="0"/>
              </a:spcAft>
              <a:buSzPts val="2200"/>
              <a:buChar char="●"/>
            </a:pPr>
            <a:r>
              <a:rPr lang="en" dirty="0"/>
              <a:t>Transparency in cataloging</a:t>
            </a:r>
            <a:endParaRPr dirty="0"/>
          </a:p>
          <a:p>
            <a:pPr marL="457200" lvl="0" indent="-368300" algn="l" rtl="0">
              <a:spcBef>
                <a:spcPts val="0"/>
              </a:spcBef>
              <a:spcAft>
                <a:spcPts val="0"/>
              </a:spcAft>
              <a:buSzPts val="2200"/>
              <a:buChar char="●"/>
            </a:pPr>
            <a:r>
              <a:rPr lang="en" dirty="0"/>
              <a:t>Cataloging systems</a:t>
            </a:r>
            <a:endParaRPr dirty="0"/>
          </a:p>
          <a:p>
            <a:pPr marL="457200" lvl="0" indent="-368300" algn="l" rtl="0">
              <a:spcBef>
                <a:spcPts val="0"/>
              </a:spcBef>
              <a:spcAft>
                <a:spcPts val="0"/>
              </a:spcAft>
              <a:buSzPts val="2200"/>
              <a:buChar char="●"/>
            </a:pPr>
            <a:r>
              <a:rPr lang="en" dirty="0"/>
              <a:t>Prioritization ouroboros</a:t>
            </a:r>
            <a:endParaRPr dirty="0"/>
          </a:p>
          <a:p>
            <a:pPr marL="457200" lvl="0" indent="-368300" algn="l" rtl="0">
              <a:spcBef>
                <a:spcPts val="0"/>
              </a:spcBef>
              <a:spcAft>
                <a:spcPts val="0"/>
              </a:spcAft>
              <a:buSzPts val="2200"/>
              <a:buChar char="●"/>
            </a:pPr>
            <a:r>
              <a:rPr lang="en" dirty="0"/>
              <a:t>Undervalued digital collections labor</a:t>
            </a:r>
            <a:endParaRPr dirty="0"/>
          </a:p>
        </p:txBody>
      </p:sp>
      <p:sp>
        <p:nvSpPr>
          <p:cNvPr id="94" name="Google Shape;94;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Challenges we’ve seen (cont.)</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9"/>
          <p:cNvSpPr txBox="1">
            <a:spLocks noGrp="1"/>
          </p:cNvSpPr>
          <p:nvPr>
            <p:ph type="title"/>
          </p:nvPr>
        </p:nvSpPr>
        <p:spPr>
          <a:xfrm>
            <a:off x="482725" y="90500"/>
            <a:ext cx="8205300" cy="27846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dirty="0">
                <a:solidFill>
                  <a:srgbClr val="000000"/>
                </a:solidFill>
              </a:rPr>
              <a:t>Suggestions</a:t>
            </a:r>
            <a:endParaRPr sz="4300" dirty="0">
              <a:solidFill>
                <a:srgbClr val="000000"/>
              </a:solidFill>
            </a:endParaRPr>
          </a:p>
        </p:txBody>
      </p:sp>
      <p:pic>
        <p:nvPicPr>
          <p:cNvPr id="102" name="Google Shape;102;p19" descr="A person driving a car, with a close focus on the driver's face. Caption reads &quot;Here we go!&quot;"/>
          <p:cNvPicPr preferRelativeResize="0"/>
          <p:nvPr/>
        </p:nvPicPr>
        <p:blipFill>
          <a:blip r:embed="rId3">
            <a:alphaModFix/>
          </a:blip>
          <a:stretch>
            <a:fillRect/>
          </a:stretch>
        </p:blipFill>
        <p:spPr>
          <a:xfrm>
            <a:off x="2285988" y="2166175"/>
            <a:ext cx="4572000" cy="25717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dirty="0"/>
              <a:t>Slow Movement</a:t>
            </a:r>
            <a:endParaRPr dirty="0"/>
          </a:p>
        </p:txBody>
      </p:sp>
      <p:pic>
        <p:nvPicPr>
          <p:cNvPr id="108" name="Google Shape;108;p20" descr="A person standing in front of a car at night. Caption reads &quot;Still upshifting early.&quot;"/>
          <p:cNvPicPr preferRelativeResize="0"/>
          <p:nvPr/>
        </p:nvPicPr>
        <p:blipFill>
          <a:blip r:embed="rId3">
            <a:alphaModFix/>
          </a:blip>
          <a:stretch>
            <a:fillRect/>
          </a:stretch>
        </p:blipFill>
        <p:spPr>
          <a:xfrm>
            <a:off x="2398825" y="1590675"/>
            <a:ext cx="4572000" cy="19621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pic>
        <p:nvPicPr>
          <p:cNvPr id="115" name="Google Shape;115;p21" descr="A person holding a stack of money. Caption reads &quot;this is what you call mutual respect.&quot;"/>
          <p:cNvPicPr preferRelativeResize="0"/>
          <p:nvPr/>
        </p:nvPicPr>
        <p:blipFill>
          <a:blip r:embed="rId3">
            <a:alphaModFix/>
          </a:blip>
          <a:stretch>
            <a:fillRect/>
          </a:stretch>
        </p:blipFill>
        <p:spPr>
          <a:xfrm>
            <a:off x="221700" y="1528125"/>
            <a:ext cx="4572000" cy="1962150"/>
          </a:xfrm>
          <a:prstGeom prst="rect">
            <a:avLst/>
          </a:prstGeom>
          <a:noFill/>
          <a:ln>
            <a:noFill/>
          </a:ln>
        </p:spPr>
      </p:pic>
      <p:sp>
        <p:nvSpPr>
          <p:cNvPr id="114" name="Google Shape;114;p21"/>
          <p:cNvSpPr txBox="1">
            <a:spLocks noGrp="1"/>
          </p:cNvSpPr>
          <p:nvPr>
            <p:ph type="body" idx="1"/>
          </p:nvPr>
        </p:nvSpPr>
        <p:spPr>
          <a:xfrm>
            <a:off x="4793700" y="1152475"/>
            <a:ext cx="4038600" cy="3626700"/>
          </a:xfrm>
          <a:prstGeom prst="rect">
            <a:avLst/>
          </a:prstGeom>
        </p:spPr>
        <p:txBody>
          <a:bodyPr spcFirstLastPara="1" wrap="square" lIns="91425" tIns="91425" rIns="91425" bIns="91425" anchor="t" anchorCtr="0">
            <a:normAutofit/>
          </a:bodyPr>
          <a:lstStyle/>
          <a:p>
            <a:pPr marL="457200" lvl="0" indent="-368300" algn="l" rtl="0">
              <a:spcBef>
                <a:spcPts val="0"/>
              </a:spcBef>
              <a:spcAft>
                <a:spcPts val="0"/>
              </a:spcAft>
              <a:buSzPts val="2200"/>
              <a:buChar char="●"/>
            </a:pPr>
            <a:r>
              <a:rPr lang="en"/>
              <a:t>Transparency and documentation</a:t>
            </a:r>
            <a:endParaRPr/>
          </a:p>
        </p:txBody>
      </p:sp>
      <p:sp>
        <p:nvSpPr>
          <p:cNvPr id="113" name="Google Shape;113;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Possible solutions</a:t>
            </a:r>
            <a:endParaRPr dirty="0"/>
          </a:p>
        </p:txBody>
      </p:sp>
    </p:spTree>
  </p:cSld>
  <p:clrMapOvr>
    <a:masterClrMapping/>
  </p:clrMapOvr>
</p:sld>
</file>

<file path=ppt/theme/theme1.xml><?xml version="1.0" encoding="utf-8"?>
<a:theme xmlns:a="http://schemas.openxmlformats.org/drawingml/2006/main"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2015</Words>
  <Application>Microsoft Macintosh PowerPoint</Application>
  <PresentationFormat>On-screen Show (16:9)</PresentationFormat>
  <Paragraphs>106</Paragraphs>
  <Slides>18</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Merriweather</vt:lpstr>
      <vt:lpstr>Arial</vt:lpstr>
      <vt:lpstr>Proxima Nova</vt:lpstr>
      <vt:lpstr>Spearmint</vt:lpstr>
      <vt:lpstr>Driving in the slow lane:  Improving digital collections one quarter mile at a time</vt:lpstr>
      <vt:lpstr>Context</vt:lpstr>
      <vt:lpstr>Our foundational beliefs</vt:lpstr>
      <vt:lpstr>Challenges we’ve seen</vt:lpstr>
      <vt:lpstr>Challenges we’ve seen pt 1</vt:lpstr>
      <vt:lpstr>Challenges we’ve seen (cont.)</vt:lpstr>
      <vt:lpstr>Suggestions</vt:lpstr>
      <vt:lpstr>Slow Movement</vt:lpstr>
      <vt:lpstr>Possible solutions</vt:lpstr>
      <vt:lpstr>Example LibGuide</vt:lpstr>
      <vt:lpstr>Possible solutions</vt:lpstr>
      <vt:lpstr>Example item</vt:lpstr>
      <vt:lpstr>Possible solutions</vt:lpstr>
      <vt:lpstr>There’s no one solution.</vt:lpstr>
      <vt:lpstr>Summary</vt:lpstr>
      <vt:lpstr>Thank you (contact info)</vt:lpstr>
      <vt:lpstr>Since we’re almost out of time…</vt:lpstr>
      <vt:lpstr>Fin.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Driving in the slow lane:  Improving digital collections one quarter mile at a time</dc:title>
  <cp:lastModifiedBy>Mikala R Narlock</cp:lastModifiedBy>
  <cp:revision>1</cp:revision>
  <dcterms:modified xsi:type="dcterms:W3CDTF">2023-12-01T13:46:01Z</dcterms:modified>
</cp:coreProperties>
</file>