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6" r:id="rId2"/>
    <p:sldMasterId id="2147483691" r:id="rId3"/>
    <p:sldMasterId id="2147483703" r:id="rId4"/>
  </p:sldMasterIdLst>
  <p:notesMasterIdLst>
    <p:notesMasterId r:id="rId82"/>
  </p:notesMasterIdLst>
  <p:sldIdLst>
    <p:sldId id="313" r:id="rId5"/>
    <p:sldId id="258" r:id="rId6"/>
    <p:sldId id="630" r:id="rId7"/>
    <p:sldId id="631" r:id="rId8"/>
    <p:sldId id="632" r:id="rId9"/>
    <p:sldId id="633" r:id="rId10"/>
    <p:sldId id="624" r:id="rId11"/>
    <p:sldId id="343" r:id="rId12"/>
    <p:sldId id="339" r:id="rId13"/>
    <p:sldId id="340" r:id="rId14"/>
    <p:sldId id="341" r:id="rId15"/>
    <p:sldId id="342" r:id="rId16"/>
    <p:sldId id="550" r:id="rId17"/>
    <p:sldId id="383" r:id="rId18"/>
    <p:sldId id="623" r:id="rId19"/>
    <p:sldId id="446" r:id="rId20"/>
    <p:sldId id="627" r:id="rId21"/>
    <p:sldId id="1064" r:id="rId22"/>
    <p:sldId id="638" r:id="rId23"/>
    <p:sldId id="466" r:id="rId24"/>
    <p:sldId id="465" r:id="rId25"/>
    <p:sldId id="629" r:id="rId26"/>
    <p:sldId id="637" r:id="rId27"/>
    <p:sldId id="335" r:id="rId28"/>
    <p:sldId id="261" r:id="rId29"/>
    <p:sldId id="262" r:id="rId30"/>
    <p:sldId id="266" r:id="rId31"/>
    <p:sldId id="312" r:id="rId32"/>
    <p:sldId id="264" r:id="rId33"/>
    <p:sldId id="265" r:id="rId34"/>
    <p:sldId id="311" r:id="rId35"/>
    <p:sldId id="268" r:id="rId36"/>
    <p:sldId id="267" r:id="rId37"/>
    <p:sldId id="314" r:id="rId38"/>
    <p:sldId id="337" r:id="rId39"/>
    <p:sldId id="315" r:id="rId40"/>
    <p:sldId id="316" r:id="rId41"/>
    <p:sldId id="317" r:id="rId42"/>
    <p:sldId id="318" r:id="rId43"/>
    <p:sldId id="319" r:id="rId44"/>
    <p:sldId id="320" r:id="rId45"/>
    <p:sldId id="321" r:id="rId46"/>
    <p:sldId id="381" r:id="rId47"/>
    <p:sldId id="309" r:id="rId48"/>
    <p:sldId id="328" r:id="rId49"/>
    <p:sldId id="329" r:id="rId50"/>
    <p:sldId id="333" r:id="rId51"/>
    <p:sldId id="279" r:id="rId52"/>
    <p:sldId id="280" r:id="rId53"/>
    <p:sldId id="281" r:id="rId54"/>
    <p:sldId id="282" r:id="rId55"/>
    <p:sldId id="284" r:id="rId56"/>
    <p:sldId id="273" r:id="rId57"/>
    <p:sldId id="274" r:id="rId58"/>
    <p:sldId id="283" r:id="rId59"/>
    <p:sldId id="285" r:id="rId60"/>
    <p:sldId id="286" r:id="rId61"/>
    <p:sldId id="289" r:id="rId62"/>
    <p:sldId id="299" r:id="rId63"/>
    <p:sldId id="292" r:id="rId64"/>
    <p:sldId id="293" r:id="rId65"/>
    <p:sldId id="294" r:id="rId66"/>
    <p:sldId id="295" r:id="rId67"/>
    <p:sldId id="296" r:id="rId68"/>
    <p:sldId id="297" r:id="rId69"/>
    <p:sldId id="298" r:id="rId70"/>
    <p:sldId id="301" r:id="rId71"/>
    <p:sldId id="302" r:id="rId72"/>
    <p:sldId id="303" r:id="rId73"/>
    <p:sldId id="332" r:id="rId74"/>
    <p:sldId id="323" r:id="rId75"/>
    <p:sldId id="324" r:id="rId76"/>
    <p:sldId id="325" r:id="rId77"/>
    <p:sldId id="326" r:id="rId78"/>
    <p:sldId id="336" r:id="rId79"/>
    <p:sldId id="625" r:id="rId80"/>
    <p:sldId id="636" r:id="rId81"/>
  </p:sldIdLst>
  <p:sldSz cx="9144000" cy="6858000" type="screen4x3"/>
  <p:notesSz cx="7102475" cy="93694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 Pesut" initials="DP" lastIdx="2" clrIdx="0">
    <p:extLst>
      <p:ext uri="{19B8F6BF-5375-455C-9EA6-DF929625EA0E}">
        <p15:presenceInfo xmlns:p15="http://schemas.microsoft.com/office/powerpoint/2012/main" userId="7e6b5253b142ae9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13" autoAdjust="0"/>
    <p:restoredTop sz="94660"/>
  </p:normalViewPr>
  <p:slideViewPr>
    <p:cSldViewPr snapToGrid="0">
      <p:cViewPr varScale="1">
        <p:scale>
          <a:sx n="123" d="100"/>
          <a:sy n="123" d="100"/>
        </p:scale>
        <p:origin x="588" y="96"/>
      </p:cViewPr>
      <p:guideLst/>
    </p:cSldViewPr>
  </p:slideViewPr>
  <p:notesTextViewPr>
    <p:cViewPr>
      <p:scale>
        <a:sx n="1" d="1"/>
        <a:sy n="1" d="1"/>
      </p:scale>
      <p:origin x="0" y="0"/>
    </p:cViewPr>
  </p:notesTextViewPr>
  <p:sorterViewPr>
    <p:cViewPr varScale="1">
      <p:scale>
        <a:sx n="100" d="100"/>
        <a:sy n="100" d="100"/>
      </p:scale>
      <p:origin x="0" y="-2535"/>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notesMaster" Target="notesMasters/notesMaster1.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0098"/>
          </a:xfrm>
          <a:prstGeom prst="rect">
            <a:avLst/>
          </a:prstGeom>
        </p:spPr>
        <p:txBody>
          <a:bodyPr vert="horz" lIns="94119" tIns="47060" rIns="94119" bIns="47060" rtlCol="0"/>
          <a:lstStyle>
            <a:lvl1pPr algn="l">
              <a:defRPr sz="1200"/>
            </a:lvl1pPr>
          </a:lstStyle>
          <a:p>
            <a:endParaRPr lang="en-US" dirty="0"/>
          </a:p>
        </p:txBody>
      </p:sp>
      <p:sp>
        <p:nvSpPr>
          <p:cNvPr id="3" name="Date Placeholder 2"/>
          <p:cNvSpPr>
            <a:spLocks noGrp="1"/>
          </p:cNvSpPr>
          <p:nvPr>
            <p:ph type="dt" idx="1"/>
          </p:nvPr>
        </p:nvSpPr>
        <p:spPr>
          <a:xfrm>
            <a:off x="4023092" y="0"/>
            <a:ext cx="3077739" cy="470098"/>
          </a:xfrm>
          <a:prstGeom prst="rect">
            <a:avLst/>
          </a:prstGeom>
        </p:spPr>
        <p:txBody>
          <a:bodyPr vert="horz" lIns="94119" tIns="47060" rIns="94119" bIns="47060" rtlCol="0"/>
          <a:lstStyle>
            <a:lvl1pPr algn="r">
              <a:defRPr sz="1200"/>
            </a:lvl1pPr>
          </a:lstStyle>
          <a:p>
            <a:fld id="{C3436AC0-0DB4-4197-840B-AAE1F5812AA7}" type="datetimeFigureOut">
              <a:rPr lang="en-US" smtClean="0"/>
              <a:t>1/3/2020</a:t>
            </a:fld>
            <a:endParaRPr lang="en-US" dirty="0"/>
          </a:p>
        </p:txBody>
      </p:sp>
      <p:sp>
        <p:nvSpPr>
          <p:cNvPr id="4" name="Slide Image Placeholder 3"/>
          <p:cNvSpPr>
            <a:spLocks noGrp="1" noRot="1" noChangeAspect="1"/>
          </p:cNvSpPr>
          <p:nvPr>
            <p:ph type="sldImg" idx="2"/>
          </p:nvPr>
        </p:nvSpPr>
        <p:spPr>
          <a:xfrm>
            <a:off x="1443038" y="1171575"/>
            <a:ext cx="4216400" cy="3162300"/>
          </a:xfrm>
          <a:prstGeom prst="rect">
            <a:avLst/>
          </a:prstGeom>
          <a:noFill/>
          <a:ln w="12700">
            <a:solidFill>
              <a:prstClr val="black"/>
            </a:solidFill>
          </a:ln>
        </p:spPr>
        <p:txBody>
          <a:bodyPr vert="horz" lIns="94119" tIns="47060" rIns="94119" bIns="47060" rtlCol="0" anchor="ctr"/>
          <a:lstStyle/>
          <a:p>
            <a:endParaRPr lang="en-US" dirty="0"/>
          </a:p>
        </p:txBody>
      </p:sp>
      <p:sp>
        <p:nvSpPr>
          <p:cNvPr id="5" name="Notes Placeholder 4"/>
          <p:cNvSpPr>
            <a:spLocks noGrp="1"/>
          </p:cNvSpPr>
          <p:nvPr>
            <p:ph type="body" sz="quarter" idx="3"/>
          </p:nvPr>
        </p:nvSpPr>
        <p:spPr>
          <a:xfrm>
            <a:off x="710248" y="4509036"/>
            <a:ext cx="5681980" cy="3689211"/>
          </a:xfrm>
          <a:prstGeom prst="rect">
            <a:avLst/>
          </a:prstGeom>
        </p:spPr>
        <p:txBody>
          <a:bodyPr vert="horz" lIns="94119" tIns="47060" rIns="94119" bIns="4706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9328"/>
            <a:ext cx="3077739" cy="470097"/>
          </a:xfrm>
          <a:prstGeom prst="rect">
            <a:avLst/>
          </a:prstGeom>
        </p:spPr>
        <p:txBody>
          <a:bodyPr vert="horz" lIns="94119" tIns="47060" rIns="94119" bIns="4706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899328"/>
            <a:ext cx="3077739" cy="470097"/>
          </a:xfrm>
          <a:prstGeom prst="rect">
            <a:avLst/>
          </a:prstGeom>
        </p:spPr>
        <p:txBody>
          <a:bodyPr vert="horz" lIns="94119" tIns="47060" rIns="94119" bIns="47060" rtlCol="0" anchor="b"/>
          <a:lstStyle>
            <a:lvl1pPr algn="r">
              <a:defRPr sz="1200"/>
            </a:lvl1pPr>
          </a:lstStyle>
          <a:p>
            <a:fld id="{DA33F3C4-127B-4F84-ABFE-13C284DB8384}" type="slidenum">
              <a:rPr lang="en-US" smtClean="0"/>
              <a:t>‹#›</a:t>
            </a:fld>
            <a:endParaRPr lang="en-US" dirty="0"/>
          </a:p>
        </p:txBody>
      </p:sp>
    </p:spTree>
    <p:extLst>
      <p:ext uri="{BB962C8B-B14F-4D97-AF65-F5344CB8AC3E}">
        <p14:creationId xmlns:p14="http://schemas.microsoft.com/office/powerpoint/2010/main" val="2961237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41192">
              <a:defRPr/>
            </a:pPr>
            <a:fld id="{0580F36E-55F5-4EA7-B196-999C0C8813F1}" type="slidenum">
              <a:rPr lang="en-US">
                <a:solidFill>
                  <a:prstClr val="black"/>
                </a:solidFill>
                <a:latin typeface="Calibri" panose="020F0502020204030204"/>
              </a:rPr>
              <a:pPr defTabSz="941192">
                <a:defRPr/>
              </a:pPr>
              <a:t>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963086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
        <p:nvSpPr>
          <p:cNvPr id="1300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F8A0CA15-A855-4267-A862-1E2609B6733A}" type="slidenum">
              <a:rPr lang="en-US" smtClean="0"/>
              <a:pPr eaLnBrk="1" hangingPunct="1"/>
              <a:t>22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0" name="Shape 2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80F36E-55F5-4EA7-B196-999C0C8813F1}" type="slidenum">
              <a:rPr lang="en-US" smtClean="0"/>
              <a:t>24</a:t>
            </a:fld>
            <a:endParaRPr lang="en-US" dirty="0"/>
          </a:p>
        </p:txBody>
      </p:sp>
    </p:spTree>
    <p:extLst>
      <p:ext uri="{BB962C8B-B14F-4D97-AF65-F5344CB8AC3E}">
        <p14:creationId xmlns:p14="http://schemas.microsoft.com/office/powerpoint/2010/main" val="2800173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41192">
              <a:defRPr/>
            </a:pPr>
            <a:fld id="{BC69FA70-3BC5-4037-B819-66A90A41BBA7}" type="slidenum">
              <a:rPr lang="en-US">
                <a:solidFill>
                  <a:prstClr val="black"/>
                </a:solidFill>
                <a:latin typeface="Calibri" panose="020F0502020204030204"/>
              </a:rPr>
              <a:pPr defTabSz="941192">
                <a:defRPr/>
              </a:pPr>
              <a:t>25</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992771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1443038" y="1171575"/>
            <a:ext cx="4216400" cy="3162300"/>
          </a:xfrm>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People become future blind when they become Lost and trapped in yesterday’s decisions, choices and consequences this results in many of us becoming  risk averse. Second some us feel betrayed by expectations  when we realize we have to negotiate the expectations of our  youth with the realities and experience of life. Another factor that contributes to future blindness is the fact that social  systems once protective are destabilizing.  Additionally people today are often overwhelmed with information and decisions and sometimes we become bewildered by change, complexity and discontinuities.  As a result Dr. Hudson observes that many people develop a discourse of regret versus hope.  It is the job of a leader to shift the nature of discourse in an organization to one of hope, inspiration, aspiration and vision.  Creating a vision of the future that touches, moves and inspires people in an organization involves the develop of foresight leadership. Foresight is the antidote to being future blind. The development of foresight pre-supposes that leaders develop actively develop and master the art and science of anticipation that is associated with the development of future literacy skills. There are a number of resources available to help leaders activate and develop their foresight leadership skills. </a:t>
            </a: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043B55A0-73D9-44C1-9C07-FEA982466E44}" type="slidenum">
              <a:rPr lang="en-US" altLang="en-US">
                <a:solidFill>
                  <a:prstClr val="black"/>
                </a:solidFill>
              </a:rPr>
              <a:pPr defTabSz="941192">
                <a:spcBef>
                  <a:spcPct val="0"/>
                </a:spcBef>
                <a:defRPr/>
              </a:pPr>
              <a:t>30</a:t>
            </a:fld>
            <a:endParaRPr lang="en-US" altLang="en-US" dirty="0">
              <a:solidFill>
                <a:prstClr val="black"/>
              </a:solidFill>
            </a:endParaRPr>
          </a:p>
        </p:txBody>
      </p:sp>
    </p:spTree>
    <p:extLst>
      <p:ext uri="{BB962C8B-B14F-4D97-AF65-F5344CB8AC3E}">
        <p14:creationId xmlns:p14="http://schemas.microsoft.com/office/powerpoint/2010/main" val="1446045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1443038" y="1171575"/>
            <a:ext cx="4216400" cy="3162300"/>
          </a:xfrm>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People become future blind when they become Lost and trapped in yesterday’s decisions, choices and consequences this results in many of us becoming  risk averse. Second some us feel betrayed by expectations  when we realize we have to negotiate the expectations of our  youth with the realities and experience of life. Another factor that contributes to future blindness is the fact that social  systems once protective are destabilizing.  Additionally people today are often overwhelmed with information and decisions and sometimes we become bewildered by change, complexity and discontinuities.  As a result Dr. Hudson observes that many people develop a discourse of regret versus hope.  It is the job of a leader to shift the nature of discourse in an organization to one of hope, inspiration, aspiration and vision.  Creating a vision of the future that touches, moves and inspires people in an organization involves the develop of foresight leadership. Foresight is the antidote to being future blind. The development of foresight pre-supposes that leaders develop actively develop and master the art and science of anticipation that is associated with the development of future literacy skills. There are a number of resources available to help leaders activate and develop their foresight leadership skills. </a:t>
            </a: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043B55A0-73D9-44C1-9C07-FEA982466E44}" type="slidenum">
              <a:rPr lang="en-US" altLang="en-US">
                <a:solidFill>
                  <a:prstClr val="black"/>
                </a:solidFill>
              </a:rPr>
              <a:pPr defTabSz="941192">
                <a:spcBef>
                  <a:spcPct val="0"/>
                </a:spcBef>
                <a:defRPr/>
              </a:pPr>
              <a:t>31</a:t>
            </a:fld>
            <a:endParaRPr lang="en-US" altLang="en-US" dirty="0">
              <a:solidFill>
                <a:prstClr val="black"/>
              </a:solidFill>
            </a:endParaRPr>
          </a:p>
        </p:txBody>
      </p:sp>
    </p:spTree>
    <p:extLst>
      <p:ext uri="{BB962C8B-B14F-4D97-AF65-F5344CB8AC3E}">
        <p14:creationId xmlns:p14="http://schemas.microsoft.com/office/powerpoint/2010/main" val="728872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438433B-415E-490D-BB14-AC922F463CB3}" type="slidenum">
              <a:rPr lang="en-US" altLang="en-US" smtClean="0"/>
              <a:pPr>
                <a:spcBef>
                  <a:spcPct val="0"/>
                </a:spcBef>
              </a:pPr>
              <a:t>35</a:t>
            </a:fld>
            <a:endParaRPr lang="en-US" altLang="en-US" dirty="0"/>
          </a:p>
        </p:txBody>
      </p:sp>
    </p:spTree>
    <p:extLst>
      <p:ext uri="{BB962C8B-B14F-4D97-AF65-F5344CB8AC3E}">
        <p14:creationId xmlns:p14="http://schemas.microsoft.com/office/powerpoint/2010/main" val="23686316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351FE1D-6A05-467D-B4C7-3FAC2361E097}" type="slidenum">
              <a:rPr lang="en-US" altLang="en-US" smtClean="0"/>
              <a:pPr>
                <a:spcBef>
                  <a:spcPct val="0"/>
                </a:spcBef>
              </a:pPr>
              <a:t>36</a:t>
            </a:fld>
            <a:endParaRPr lang="en-US" altLang="en-US" dirty="0"/>
          </a:p>
        </p:txBody>
      </p:sp>
    </p:spTree>
    <p:extLst>
      <p:ext uri="{BB962C8B-B14F-4D97-AF65-F5344CB8AC3E}">
        <p14:creationId xmlns:p14="http://schemas.microsoft.com/office/powerpoint/2010/main" val="37129921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6696BF19-5355-4A6E-A333-9DD354AC1543}" type="slidenum">
              <a:rPr lang="en-US" altLang="en-US" smtClean="0"/>
              <a:pPr>
                <a:spcBef>
                  <a:spcPct val="0"/>
                </a:spcBef>
              </a:pPr>
              <a:t>37</a:t>
            </a:fld>
            <a:endParaRPr lang="en-US" altLang="en-US" dirty="0"/>
          </a:p>
        </p:txBody>
      </p:sp>
    </p:spTree>
    <p:extLst>
      <p:ext uri="{BB962C8B-B14F-4D97-AF65-F5344CB8AC3E}">
        <p14:creationId xmlns:p14="http://schemas.microsoft.com/office/powerpoint/2010/main" val="9452712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A1B6974-337E-4503-9153-E473609BDFEB}" type="slidenum">
              <a:rPr lang="en-US" altLang="en-US" smtClean="0"/>
              <a:pPr>
                <a:spcBef>
                  <a:spcPct val="0"/>
                </a:spcBef>
              </a:pPr>
              <a:t>38</a:t>
            </a:fld>
            <a:endParaRPr lang="en-US" altLang="en-US" dirty="0"/>
          </a:p>
        </p:txBody>
      </p:sp>
    </p:spTree>
    <p:extLst>
      <p:ext uri="{BB962C8B-B14F-4D97-AF65-F5344CB8AC3E}">
        <p14:creationId xmlns:p14="http://schemas.microsoft.com/office/powerpoint/2010/main" val="1939588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80F36E-55F5-4EA7-B196-999C0C8813F1}" type="slidenum">
              <a:rPr lang="en-US" smtClean="0"/>
              <a:t>2</a:t>
            </a:fld>
            <a:endParaRPr lang="en-US" dirty="0"/>
          </a:p>
        </p:txBody>
      </p:sp>
    </p:spTree>
    <p:extLst>
      <p:ext uri="{BB962C8B-B14F-4D97-AF65-F5344CB8AC3E}">
        <p14:creationId xmlns:p14="http://schemas.microsoft.com/office/powerpoint/2010/main" val="34286631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90D9E0A-0970-4F46-9476-F821DBD8765D}" type="slidenum">
              <a:rPr lang="en-US" altLang="en-US" smtClean="0"/>
              <a:pPr>
                <a:spcBef>
                  <a:spcPct val="0"/>
                </a:spcBef>
              </a:pPr>
              <a:t>39</a:t>
            </a:fld>
            <a:endParaRPr lang="en-US" altLang="en-US" dirty="0"/>
          </a:p>
        </p:txBody>
      </p:sp>
    </p:spTree>
    <p:extLst>
      <p:ext uri="{BB962C8B-B14F-4D97-AF65-F5344CB8AC3E}">
        <p14:creationId xmlns:p14="http://schemas.microsoft.com/office/powerpoint/2010/main" val="37025289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3911E5F-A7FE-4DE7-917A-9F3AFB48910E}" type="slidenum">
              <a:rPr lang="en-US" altLang="en-US" smtClean="0"/>
              <a:pPr>
                <a:spcBef>
                  <a:spcPct val="0"/>
                </a:spcBef>
              </a:pPr>
              <a:t>40</a:t>
            </a:fld>
            <a:endParaRPr lang="en-US" altLang="en-US" dirty="0"/>
          </a:p>
        </p:txBody>
      </p:sp>
    </p:spTree>
    <p:extLst>
      <p:ext uri="{BB962C8B-B14F-4D97-AF65-F5344CB8AC3E}">
        <p14:creationId xmlns:p14="http://schemas.microsoft.com/office/powerpoint/2010/main" val="38519946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69485336-24D3-4700-995A-5E26BB7889DD}" type="slidenum">
              <a:rPr lang="en-US" altLang="en-US" smtClean="0"/>
              <a:pPr>
                <a:spcBef>
                  <a:spcPct val="0"/>
                </a:spcBef>
              </a:pPr>
              <a:t>41</a:t>
            </a:fld>
            <a:endParaRPr lang="en-US" altLang="en-US" dirty="0"/>
          </a:p>
        </p:txBody>
      </p:sp>
    </p:spTree>
    <p:extLst>
      <p:ext uri="{BB962C8B-B14F-4D97-AF65-F5344CB8AC3E}">
        <p14:creationId xmlns:p14="http://schemas.microsoft.com/office/powerpoint/2010/main" val="11519112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Nursing foresight is the ability and act of forecasting what will be needed in the future considering emergent health care trends which have consequences for population and planetary health, as well as the profession’s purpose, definition, professional scope, and standards of practice.</a:t>
            </a:r>
          </a:p>
          <a:p>
            <a:endParaRPr lang="en-US" dirty="0"/>
          </a:p>
          <a:p>
            <a:r>
              <a:rPr lang="en-US" dirty="0"/>
              <a:t>Foresight</a:t>
            </a:r>
            <a:r>
              <a:rPr lang="en-US" baseline="0" dirty="0"/>
              <a:t> is  an essential nursing leadership competency, that prevents future blindness. </a:t>
            </a:r>
            <a:endParaRPr lang="en-US" dirty="0"/>
          </a:p>
        </p:txBody>
      </p:sp>
      <p:sp>
        <p:nvSpPr>
          <p:cNvPr id="4" name="Slide Number Placeholder 3"/>
          <p:cNvSpPr>
            <a:spLocks noGrp="1"/>
          </p:cNvSpPr>
          <p:nvPr>
            <p:ph type="sldNum" sz="quarter" idx="5"/>
          </p:nvPr>
        </p:nvSpPr>
        <p:spPr/>
        <p:txBody>
          <a:bodyPr/>
          <a:lstStyle/>
          <a:p>
            <a:pPr defTabSz="941192">
              <a:defRPr/>
            </a:pPr>
            <a:fld id="{0580F36E-55F5-4EA7-B196-999C0C8813F1}" type="slidenum">
              <a:rPr lang="en-US">
                <a:solidFill>
                  <a:prstClr val="black"/>
                </a:solidFill>
                <a:latin typeface="Calibri" panose="020F0502020204030204"/>
              </a:rPr>
              <a:pPr defTabSz="941192">
                <a:defRPr/>
              </a:pPr>
              <a:t>44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41524169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xfrm>
            <a:off x="1443038" y="1171575"/>
            <a:ext cx="4216400" cy="3162300"/>
          </a:xfrm>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Over time, I have come to believe the following principles are essential to the develop of foresight leadership:</a:t>
            </a:r>
          </a:p>
          <a:p>
            <a:pPr eaLnBrk="1" hangingPunct="1"/>
            <a:r>
              <a:rPr lang="en-US" altLang="en-US" dirty="0">
                <a:latin typeface="Arial" panose="020B0604020202020204" pitchFamily="34" charset="0"/>
              </a:rPr>
              <a:t>Know your personal, and your organization’s orientation toward time.</a:t>
            </a:r>
          </a:p>
          <a:p>
            <a:pPr eaLnBrk="1" hangingPunct="1"/>
            <a:r>
              <a:rPr lang="en-US" altLang="en-US" dirty="0">
                <a:latin typeface="Arial" panose="020B0604020202020204" pitchFamily="34" charset="0"/>
              </a:rPr>
              <a:t>Appreciate the value of innovation and design thinking to support foresight leadership.</a:t>
            </a:r>
          </a:p>
          <a:p>
            <a:pPr eaLnBrk="1" hangingPunct="1"/>
            <a:r>
              <a:rPr lang="en-US" altLang="en-US" dirty="0">
                <a:latin typeface="Arial" panose="020B0604020202020204" pitchFamily="34" charset="0"/>
              </a:rPr>
              <a:t>Develop future fluency and future literacy skills.</a:t>
            </a:r>
          </a:p>
          <a:p>
            <a:pPr eaLnBrk="1" hangingPunct="1"/>
            <a:r>
              <a:rPr lang="en-US" altLang="en-US" dirty="0">
                <a:latin typeface="Arial" panose="020B0604020202020204" pitchFamily="34" charset="0"/>
              </a:rPr>
              <a:t>Actively monitor industry trends, forecasts, disruptions.</a:t>
            </a:r>
          </a:p>
          <a:p>
            <a:pPr eaLnBrk="1" hangingPunct="1"/>
            <a:r>
              <a:rPr lang="en-US" altLang="en-US" dirty="0">
                <a:latin typeface="Arial" panose="020B0604020202020204" pitchFamily="34" charset="0"/>
              </a:rPr>
              <a:t>Discern logical consequences of trends using futures thinking tools and techniques.</a:t>
            </a: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248A11AE-61C2-4140-BCD2-776ECE9CF3D4}" type="slidenum">
              <a:rPr lang="en-US" altLang="en-US">
                <a:solidFill>
                  <a:prstClr val="black"/>
                </a:solidFill>
              </a:rPr>
              <a:pPr defTabSz="941192">
                <a:spcBef>
                  <a:spcPct val="0"/>
                </a:spcBef>
                <a:defRPr/>
              </a:pPr>
              <a:t>45</a:t>
            </a:fld>
            <a:endParaRPr lang="en-US" altLang="en-US" dirty="0">
              <a:solidFill>
                <a:prstClr val="black"/>
              </a:solidFill>
            </a:endParaRPr>
          </a:p>
        </p:txBody>
      </p:sp>
    </p:spTree>
    <p:extLst>
      <p:ext uri="{BB962C8B-B14F-4D97-AF65-F5344CB8AC3E}">
        <p14:creationId xmlns:p14="http://schemas.microsoft.com/office/powerpoint/2010/main" val="36628718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1443038" y="1171575"/>
            <a:ext cx="4216400" cy="3162300"/>
          </a:xfrm>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Appreciate the use of vision-based scenarios.</a:t>
            </a:r>
          </a:p>
          <a:p>
            <a:pPr eaLnBrk="1" hangingPunct="1"/>
            <a:r>
              <a:rPr lang="en-US" altLang="en-US" dirty="0">
                <a:latin typeface="Arial" panose="020B0604020202020204" pitchFamily="34" charset="0"/>
              </a:rPr>
              <a:t>Stimulate strategic conversations about espoused visions looking backwards from the future.</a:t>
            </a:r>
          </a:p>
          <a:p>
            <a:pPr eaLnBrk="1" hangingPunct="1"/>
            <a:r>
              <a:rPr lang="en-US" altLang="en-US" dirty="0">
                <a:latin typeface="Arial" panose="020B0604020202020204" pitchFamily="34" charset="0"/>
              </a:rPr>
              <a:t>Navigate change efforts with the creative power of Appreciation, Influence and Control.</a:t>
            </a:r>
          </a:p>
          <a:p>
            <a:pPr eaLnBrk="1" hangingPunct="1"/>
            <a:r>
              <a:rPr lang="en-US" altLang="en-US" dirty="0">
                <a:latin typeface="Arial" panose="020B0604020202020204" pitchFamily="34" charset="0"/>
              </a:rPr>
              <a:t>Be clear and intentional about a professional nursing leadership legacy.</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Some years ago I studied with Philip and Mikela Tarlow.. They wrote a fascinating book, referenced at the end of this presentation titled Navigating the Future: A personal guide to achieving success in the New Millennium.  In this work they note what the future holds for you depends on what you hold for the future. So in essence as you become more clear about what you want the future to be, that future will be realized through you conscious intentions to create it.  Unfortunately many of us are become victims of what developmental psychologist Frederick Hudson calls future blindness.  Hudson studies adult development and discovered many adults become future blind for the following reasons.</a:t>
            </a:r>
          </a:p>
          <a:p>
            <a:pPr eaLnBrk="1" hangingPunct="1"/>
            <a:endParaRPr lang="en-US" altLang="en-US" dirty="0">
              <a:latin typeface="Arial" panose="020B0604020202020204" pitchFamily="34" charset="0"/>
            </a:endParaRP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31DD3B0F-5DC3-4D4B-A936-E38F7D5572A2}" type="slidenum">
              <a:rPr lang="en-US" altLang="en-US">
                <a:solidFill>
                  <a:prstClr val="black"/>
                </a:solidFill>
              </a:rPr>
              <a:pPr defTabSz="941192">
                <a:spcBef>
                  <a:spcPct val="0"/>
                </a:spcBef>
                <a:defRPr/>
              </a:pPr>
              <a:t>46</a:t>
            </a:fld>
            <a:endParaRPr lang="en-US" altLang="en-US" dirty="0">
              <a:solidFill>
                <a:prstClr val="black"/>
              </a:solidFill>
            </a:endParaRPr>
          </a:p>
        </p:txBody>
      </p:sp>
    </p:spTree>
    <p:extLst>
      <p:ext uri="{BB962C8B-B14F-4D97-AF65-F5344CB8AC3E}">
        <p14:creationId xmlns:p14="http://schemas.microsoft.com/office/powerpoint/2010/main" val="29616628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An essential first principle related to the development of foresight is to become conscious and aware of your own personal orientation to time. Are you are person who  thinks mostly about the past, present or future? To what degree do you engage in reflecting time shifting when situations and contexts demand it?  More importantly, how would you define and categorize the time perspective of you’re your organization? Is your organization grounded in tradition? Trying to survive in the present? Or eager to tackle and anticipate the future? </a:t>
            </a:r>
          </a:p>
        </p:txBody>
      </p:sp>
      <p:sp>
        <p:nvSpPr>
          <p:cNvPr id="4" name="Slide Number Placeholder 3"/>
          <p:cNvSpPr>
            <a:spLocks noGrp="1"/>
          </p:cNvSpPr>
          <p:nvPr>
            <p:ph type="sldNum" sz="quarter" idx="5"/>
          </p:nvPr>
        </p:nvSpPr>
        <p:spPr/>
        <p:txBody>
          <a:bodyPr/>
          <a:lstStyle/>
          <a:p>
            <a:fld id="{0580F36E-55F5-4EA7-B196-999C0C8813F1}" type="slidenum">
              <a:rPr lang="en-US" smtClean="0"/>
              <a:t>48</a:t>
            </a:fld>
            <a:endParaRPr lang="en-US" dirty="0"/>
          </a:p>
        </p:txBody>
      </p:sp>
    </p:spTree>
    <p:extLst>
      <p:ext uri="{BB962C8B-B14F-4D97-AF65-F5344CB8AC3E}">
        <p14:creationId xmlns:p14="http://schemas.microsoft.com/office/powerpoint/2010/main" val="41681408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Check out the resources and links on this slide. Of particulate interest is the Your Tube video by Dr. Philip Zimbardo titled the  Secret Powers of Time – Zimbardo and his colleagues believe people operate in one of six-time perspectives past, Past-negative Past-positive</a:t>
            </a:r>
          </a:p>
          <a:p>
            <a:r>
              <a:rPr lang="en-US" dirty="0"/>
              <a:t>Present fatalistic,</a:t>
            </a:r>
          </a:p>
          <a:p>
            <a:r>
              <a:rPr lang="en-US" dirty="0"/>
              <a:t>Present hedonistic</a:t>
            </a:r>
          </a:p>
          <a:p>
            <a:r>
              <a:rPr lang="en-US" dirty="0"/>
              <a:t>Future</a:t>
            </a:r>
          </a:p>
          <a:p>
            <a:r>
              <a:rPr lang="en-US" dirty="0"/>
              <a:t>Transcendental future </a:t>
            </a:r>
          </a:p>
          <a:p>
            <a:r>
              <a:rPr lang="en-US" dirty="0"/>
              <a:t>If want to understand more deeply your time perspective I invite you to take the time paradox survey and reflect on how your assessed time perspective influences your foresight leadership development. </a:t>
            </a:r>
          </a:p>
          <a:p>
            <a:endParaRPr lang="en-US" dirty="0"/>
          </a:p>
          <a:p>
            <a:r>
              <a:rPr lang="en-US" dirty="0"/>
              <a:t>Slawinski and Bansal note </a:t>
            </a:r>
          </a:p>
          <a:p>
            <a:endParaRPr lang="en-US" dirty="0"/>
          </a:p>
          <a:p>
            <a:r>
              <a:rPr lang="en-US" dirty="0"/>
              <a:t>Organizations that focus on the present over the future prioritize efficiency over learning and exploitation over exploration organizations that tend to focus on the past over the future tend to favor tradition over innovation</a:t>
            </a:r>
          </a:p>
        </p:txBody>
      </p:sp>
      <p:sp>
        <p:nvSpPr>
          <p:cNvPr id="4" name="Slide Number Placeholder 3"/>
          <p:cNvSpPr>
            <a:spLocks noGrp="1"/>
          </p:cNvSpPr>
          <p:nvPr>
            <p:ph type="sldNum" sz="quarter" idx="10"/>
          </p:nvPr>
        </p:nvSpPr>
        <p:spPr/>
        <p:txBody>
          <a:bodyPr/>
          <a:lstStyle/>
          <a:p>
            <a:pPr defTabSz="941192">
              <a:defRPr/>
            </a:pPr>
            <a:fld id="{2A81F43E-34E2-439D-B09E-5D1238F4F5DD}" type="slidenum">
              <a:rPr lang="en-US">
                <a:solidFill>
                  <a:prstClr val="black"/>
                </a:solidFill>
                <a:latin typeface="Calibri" panose="020F0502020204030204"/>
              </a:rPr>
              <a:pPr defTabSz="941192">
                <a:defRPr/>
              </a:pPr>
              <a:t>49</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8239181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Creating the future depends on appreciating the value of innovation and design thinking. Recall  Chris Mc Goff’s words from the Change versus Transformation Prime…. Transformation is a creation and not a fix. Crafting a vision of a desired future requires design thinking and creativity and appreciation of the value of innovation in action. Links associated with this slide will lead you to resources about the complexity and dynamics of design required in a health eco-system.  Supporting creativity and innovation in an organization requires appreciation of creativity with a well defined purpose in mind. The future we model in the next slide outlines the competencies and skills leaders need to create to support a foresight leadership agenda</a:t>
            </a:r>
          </a:p>
        </p:txBody>
      </p:sp>
      <p:sp>
        <p:nvSpPr>
          <p:cNvPr id="4" name="Slide Number Placeholder 3"/>
          <p:cNvSpPr>
            <a:spLocks noGrp="1"/>
          </p:cNvSpPr>
          <p:nvPr>
            <p:ph type="sldNum" sz="quarter" idx="5"/>
          </p:nvPr>
        </p:nvSpPr>
        <p:spPr/>
        <p:txBody>
          <a:bodyPr/>
          <a:lstStyle/>
          <a:p>
            <a:fld id="{0580F36E-55F5-4EA7-B196-999C0C8813F1}" type="slidenum">
              <a:rPr lang="en-US" smtClean="0"/>
              <a:t>50</a:t>
            </a:fld>
            <a:endParaRPr lang="en-US" dirty="0"/>
          </a:p>
        </p:txBody>
      </p:sp>
    </p:spTree>
    <p:extLst>
      <p:ext uri="{BB962C8B-B14F-4D97-AF65-F5344CB8AC3E}">
        <p14:creationId xmlns:p14="http://schemas.microsoft.com/office/powerpoint/2010/main" val="8383502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710248" y="4509036"/>
            <a:ext cx="5681980" cy="3689211"/>
          </a:xfrm>
          <a:prstGeom prst="rect">
            <a:avLst/>
          </a:prstGeom>
          <a:noFill/>
          <a:ln>
            <a:noFill/>
          </a:ln>
        </p:spPr>
        <p:txBody>
          <a:bodyPr spcFirstLastPara="1" wrap="square" lIns="94104" tIns="94104" rIns="94104" bIns="94104" anchor="t" anchorCtr="0">
            <a:noAutofit/>
          </a:bodyPr>
          <a:lstStyle/>
          <a:p>
            <a:pPr>
              <a:buClr>
                <a:srgbClr val="000000"/>
              </a:buClr>
              <a:buSzPts val="1400"/>
            </a:pPr>
            <a:r>
              <a:rPr lang="en-US" dirty="0">
                <a:solidFill>
                  <a:schemeClr val="dk1"/>
                </a:solidFill>
                <a:latin typeface="Calibri"/>
                <a:ea typeface="Calibri"/>
                <a:cs typeface="Calibri"/>
                <a:sym typeface="Calibri"/>
              </a:rPr>
              <a:t>The five competencies of explore, relate, design, deliver and share are essential to a nursing foresight leadership skill set. As a leader you must play with new ideas, work together in community , map out solutions, make solutions real through piloting and rapid prototyping of projects an ideas and then inspire and share the learning through story telling, and communication strategies that help people understand and appreciate the consequences and impacts of emerging trends. There is also a </a:t>
            </a:r>
            <a:r>
              <a:rPr lang="en-US" dirty="0">
                <a:solidFill>
                  <a:schemeClr val="dk1"/>
                </a:solidFill>
                <a:ea typeface="Calibri"/>
                <a:cs typeface="Calibri"/>
                <a:sym typeface="Calibri"/>
              </a:rPr>
              <a:t>survey https://docs.google.com/forms/d/e/1FAIpQLSeGW__0tqUKGCN9rJnrbno-VnOEtpQK7qboTFrj5LSXAys_Gw/viewform  one can take to gauge and assess your  future ready skills </a:t>
            </a:r>
            <a:endParaRPr dirty="0">
              <a:solidFill>
                <a:schemeClr val="dk1"/>
              </a:solidFill>
              <a:latin typeface="Calibri"/>
              <a:ea typeface="Calibri"/>
              <a:cs typeface="Calibri"/>
              <a:sym typeface="Calibri"/>
            </a:endParaRPr>
          </a:p>
        </p:txBody>
      </p:sp>
      <p:sp>
        <p:nvSpPr>
          <p:cNvPr id="260" name="Shape 260"/>
          <p:cNvSpPr>
            <a:spLocks noGrp="1" noRot="1" noChangeAspect="1"/>
          </p:cNvSpPr>
          <p:nvPr>
            <p:ph type="sldImg" idx="2"/>
          </p:nvPr>
        </p:nvSpPr>
        <p:spPr>
          <a:xfrm>
            <a:off x="1443038" y="1171575"/>
            <a:ext cx="4216400" cy="31623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02339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BADB9F-2E6E-4E5B-BEF5-96E93CE2A981}" type="slidenum">
              <a:rPr lang="en-US" altLang="en-US"/>
              <a:pPr/>
              <a:t>8</a:t>
            </a:fld>
            <a:endParaRPr lang="en-US" altLang="en-US" dirty="0"/>
          </a:p>
        </p:txBody>
      </p:sp>
      <p:sp>
        <p:nvSpPr>
          <p:cNvPr id="182274" name="Rectangle 2"/>
          <p:cNvSpPr>
            <a:spLocks noGrp="1" noRot="1" noChangeAspect="1" noChangeArrowheads="1" noTextEdit="1"/>
          </p:cNvSpPr>
          <p:nvPr>
            <p:ph type="sldImg"/>
          </p:nvPr>
        </p:nvSpPr>
        <p:spPr>
          <a:xfrm>
            <a:off x="1208088" y="703263"/>
            <a:ext cx="4687887" cy="3514725"/>
          </a:xfrm>
          <a:ln/>
        </p:spPr>
      </p:sp>
      <p:sp>
        <p:nvSpPr>
          <p:cNvPr id="1822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9388912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For example, Click on the hyperlink in this slide and learn what the United Nations Education and Scientific Organizations are doing to help people round the world develop a future thinking orientation. Check out the references and resources at the end of this lecture to learn more about future literacy and how to develop knowledge, skills, and abilities to become more future literate. The University of Minnesota School of Nursing has been a pace setter in many areas and has always had a future time orientation. The School of Nursing is a leader in the development of knowledge, learning, and service activities that push the envelope in terms of research, education and practice.  In particular the work of the Katherine J Densford International Center of Nursing Leadership has stimulated dialogues and discussions about the value, and importance and impact of nursing knowledge and wisdom work.  Past projects include sharing the knowledge of nursing leaders with the Summit of Sages Initiative and the development of the Densford Center Library of Nursing Leaders. In the Fall of 2018 under my leadership the Center turned its attention to the issue of nursing foresight..  The School of Nursing and the Densford Center hosted an invitational summit to explore and develop the idea nursing foresight leadership.</a:t>
            </a:r>
          </a:p>
        </p:txBody>
      </p:sp>
      <p:sp>
        <p:nvSpPr>
          <p:cNvPr id="4" name="Slide Number Placeholder 3"/>
          <p:cNvSpPr>
            <a:spLocks noGrp="1"/>
          </p:cNvSpPr>
          <p:nvPr>
            <p:ph type="sldNum" sz="quarter" idx="5"/>
          </p:nvPr>
        </p:nvSpPr>
        <p:spPr/>
        <p:txBody>
          <a:bodyPr/>
          <a:lstStyle/>
          <a:p>
            <a:fld id="{0580F36E-55F5-4EA7-B196-999C0C8813F1}" type="slidenum">
              <a:rPr lang="en-US" smtClean="0"/>
              <a:t>52</a:t>
            </a:fld>
            <a:endParaRPr lang="en-US" dirty="0"/>
          </a:p>
        </p:txBody>
      </p:sp>
    </p:spTree>
    <p:extLst>
      <p:ext uri="{BB962C8B-B14F-4D97-AF65-F5344CB8AC3E}">
        <p14:creationId xmlns:p14="http://schemas.microsoft.com/office/powerpoint/2010/main" val="16418809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This model developed by futurist Joe Voros illustrates there are many types of futures preposterous, possible, plausible,</a:t>
            </a:r>
            <a:r>
              <a:rPr lang="en-US" baseline="0" dirty="0"/>
              <a:t> projected, probable and preferable. </a:t>
            </a:r>
            <a:endParaRPr lang="en-US" dirty="0"/>
          </a:p>
        </p:txBody>
      </p:sp>
      <p:sp>
        <p:nvSpPr>
          <p:cNvPr id="4" name="Slide Number Placeholder 3"/>
          <p:cNvSpPr>
            <a:spLocks noGrp="1"/>
          </p:cNvSpPr>
          <p:nvPr>
            <p:ph type="sldNum" sz="quarter" idx="10"/>
          </p:nvPr>
        </p:nvSpPr>
        <p:spPr/>
        <p:txBody>
          <a:bodyPr/>
          <a:lstStyle/>
          <a:p>
            <a:pPr defTabSz="941192">
              <a:defRPr/>
            </a:pPr>
            <a:fld id="{0580F36E-55F5-4EA7-B196-999C0C8813F1}" type="slidenum">
              <a:rPr lang="en-US">
                <a:solidFill>
                  <a:prstClr val="black"/>
                </a:solidFill>
                <a:latin typeface="Calibri" panose="020F0502020204030204"/>
              </a:rPr>
              <a:pPr defTabSz="941192">
                <a:defRPr/>
              </a:pPr>
              <a:t>54</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3213501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A key of course to the foresight process is the active monitoring of industry trends, forecasts and the anticipation of disruptive innovations. Many organizations do not have process in place to actively gather information about what is next in the industry. </a:t>
            </a:r>
          </a:p>
          <a:p>
            <a:r>
              <a:rPr lang="en-US" dirty="0"/>
              <a:t> Authors Deering ,Dilts, &amp;  Russell, J. (2002) in their book . Alpha leadership:  Tools for business leaders who want more from life. John Wiley, NY. Ask the question is your organization more frog or bat?</a:t>
            </a:r>
          </a:p>
          <a:p>
            <a:endParaRPr lang="en-US" dirty="0"/>
          </a:p>
        </p:txBody>
      </p:sp>
      <p:sp>
        <p:nvSpPr>
          <p:cNvPr id="4" name="Slide Number Placeholder 3"/>
          <p:cNvSpPr>
            <a:spLocks noGrp="1"/>
          </p:cNvSpPr>
          <p:nvPr>
            <p:ph type="sldNum" sz="quarter" idx="5"/>
          </p:nvPr>
        </p:nvSpPr>
        <p:spPr/>
        <p:txBody>
          <a:bodyPr/>
          <a:lstStyle/>
          <a:p>
            <a:fld id="{0580F36E-55F5-4EA7-B196-999C0C8813F1}" type="slidenum">
              <a:rPr lang="en-US" smtClean="0"/>
              <a:t>55</a:t>
            </a:fld>
            <a:endParaRPr lang="en-US" dirty="0"/>
          </a:p>
        </p:txBody>
      </p:sp>
    </p:spTree>
    <p:extLst>
      <p:ext uri="{BB962C8B-B14F-4D97-AF65-F5344CB8AC3E}">
        <p14:creationId xmlns:p14="http://schemas.microsoft.com/office/powerpoint/2010/main" val="9245608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Most people know that frogs are not very attentive to their environments.  Legend has it that you can put a frog into a pot of water, and slowly turn up the heat and it will boil to death. In contrast, bats use sonar and navigate their environment by sending out signals and using the feedback to help them find their way and navigate.  Fortunately there are a great number of resources and organizations who have their eyes on the future and are systematically gathering information about hard and soft trends likely to impact health can health care.  For example </a:t>
            </a:r>
          </a:p>
        </p:txBody>
      </p:sp>
      <p:sp>
        <p:nvSpPr>
          <p:cNvPr id="4" name="Slide Number Placeholder 3"/>
          <p:cNvSpPr>
            <a:spLocks noGrp="1"/>
          </p:cNvSpPr>
          <p:nvPr>
            <p:ph type="sldNum" sz="quarter" idx="5"/>
          </p:nvPr>
        </p:nvSpPr>
        <p:spPr/>
        <p:txBody>
          <a:bodyPr/>
          <a:lstStyle/>
          <a:p>
            <a:pPr defTabSz="941192">
              <a:defRPr/>
            </a:pPr>
            <a:fld id="{0580F36E-55F5-4EA7-B196-999C0C8813F1}" type="slidenum">
              <a:rPr lang="en-US">
                <a:solidFill>
                  <a:prstClr val="black"/>
                </a:solidFill>
                <a:latin typeface="Calibri" panose="020F0502020204030204"/>
              </a:rPr>
              <a:pPr defTabSz="941192">
                <a:defRPr/>
              </a:pPr>
              <a:t>56</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0161877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Trends, consequences and discussions are being aggregated and synthesized by a number of organizations and institute such at Shaping Tomorrow, the Institute for Alternative Futures, the Millennium Project, the Future today Institute, the Planetary Health Alliance.  To support you in your access to  future models, methods, theories, and trends.  I invite you to explore the University of Minnesota school of Nursing Katherine J Densford International Center for Nursing Leadership web Site Foresight Leadership: The Future of Nursing and Health at www.foresight-leadership.org.  Consider joining the linked in conversation about the future of nursing and health. Add your voice to the dialogue and discussion related to the consequences of projected trends on nursing education, practice and research.  Some specific trends related to digital health are</a:t>
            </a:r>
          </a:p>
        </p:txBody>
      </p:sp>
      <p:sp>
        <p:nvSpPr>
          <p:cNvPr id="4" name="Slide Number Placeholder 3"/>
          <p:cNvSpPr>
            <a:spLocks noGrp="1"/>
          </p:cNvSpPr>
          <p:nvPr>
            <p:ph type="sldNum" sz="quarter" idx="5"/>
          </p:nvPr>
        </p:nvSpPr>
        <p:spPr/>
        <p:txBody>
          <a:bodyPr/>
          <a:lstStyle/>
          <a:p>
            <a:fld id="{0580F36E-55F5-4EA7-B196-999C0C8813F1}" type="slidenum">
              <a:rPr lang="en-US" smtClean="0"/>
              <a:t>57</a:t>
            </a:fld>
            <a:endParaRPr lang="en-US" dirty="0"/>
          </a:p>
        </p:txBody>
      </p:sp>
    </p:spTree>
    <p:extLst>
      <p:ext uri="{BB962C8B-B14F-4D97-AF65-F5344CB8AC3E}">
        <p14:creationId xmlns:p14="http://schemas.microsoft.com/office/powerpoint/2010/main" val="23434017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a:extLst>
              <a:ext uri="{FF2B5EF4-FFF2-40B4-BE49-F238E27FC236}">
                <a16:creationId xmlns:a16="http://schemas.microsoft.com/office/drawing/2014/main" id="{F6E7A3AE-6F42-4247-96BB-502DF729C89D}"/>
              </a:ext>
            </a:extLst>
          </p:cNvPr>
          <p:cNvSpPr>
            <a:spLocks noGrp="1" noRot="1" noChangeAspect="1" noChangeArrowheads="1" noTextEdit="1"/>
          </p:cNvSpPr>
          <p:nvPr>
            <p:ph type="sldImg"/>
          </p:nvPr>
        </p:nvSpPr>
        <p:spPr>
          <a:xfrm>
            <a:off x="1443038" y="1171575"/>
            <a:ext cx="4216400" cy="3162300"/>
          </a:xfrm>
          <a:ln/>
        </p:spPr>
      </p:sp>
      <p:sp>
        <p:nvSpPr>
          <p:cNvPr id="131075" name="Notes Placeholder 2">
            <a:extLst>
              <a:ext uri="{FF2B5EF4-FFF2-40B4-BE49-F238E27FC236}">
                <a16:creationId xmlns:a16="http://schemas.microsoft.com/office/drawing/2014/main" id="{59878E1A-6D2F-4780-877F-BCBBA36508A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Trends come alive through the creation of scenarios…A scenario is a method for telling a story about the future.  It can be based on reliable or speculative data. For example the Robert Wood Johnson Foundation commissioned the Institute for Alternative Future to create and develop scenarios about the Future of Health in 2032. The next slide has a hyper links to the final report. Click on it and read the scenarios…which one resonates the most with you  Which one do you think is most likely to emerge? Which one do you want to emerge?</a:t>
            </a:r>
          </a:p>
        </p:txBody>
      </p:sp>
      <p:sp>
        <p:nvSpPr>
          <p:cNvPr id="131076" name="Slide Number Placeholder 3">
            <a:extLst>
              <a:ext uri="{FF2B5EF4-FFF2-40B4-BE49-F238E27FC236}">
                <a16:creationId xmlns:a16="http://schemas.microsoft.com/office/drawing/2014/main" id="{E93DF99F-83FD-47CE-9D77-7DD418ACC06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EADEC061-208C-4CFD-97A2-3938B01D4774}" type="slidenum">
              <a:rPr lang="en-US" altLang="en-US">
                <a:solidFill>
                  <a:prstClr val="black"/>
                </a:solidFill>
              </a:rPr>
              <a:pPr defTabSz="941192">
                <a:spcBef>
                  <a:spcPct val="0"/>
                </a:spcBef>
                <a:defRPr/>
              </a:pPr>
              <a:t>61</a:t>
            </a:fld>
            <a:endParaRPr lang="en-US" altLang="en-US" dirty="0">
              <a:solidFill>
                <a:prstClr val="black"/>
              </a:solidFill>
            </a:endParaRPr>
          </a:p>
        </p:txBody>
      </p:sp>
    </p:spTree>
    <p:extLst>
      <p:ext uri="{BB962C8B-B14F-4D97-AF65-F5344CB8AC3E}">
        <p14:creationId xmlns:p14="http://schemas.microsoft.com/office/powerpoint/2010/main" val="27764290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In addition to the Four Scenarios about Health and Health Care in 2032 The IAF has other scenarios about health care int the future as well as the future of human services in  year 2035</a:t>
            </a:r>
          </a:p>
        </p:txBody>
      </p:sp>
      <p:sp>
        <p:nvSpPr>
          <p:cNvPr id="4" name="Slide Number Placeholder 3"/>
          <p:cNvSpPr>
            <a:spLocks noGrp="1"/>
          </p:cNvSpPr>
          <p:nvPr>
            <p:ph type="sldNum" sz="quarter" idx="5"/>
          </p:nvPr>
        </p:nvSpPr>
        <p:spPr/>
        <p:txBody>
          <a:bodyPr/>
          <a:lstStyle/>
          <a:p>
            <a:fld id="{0580F36E-55F5-4EA7-B196-999C0C8813F1}" type="slidenum">
              <a:rPr lang="en-US" smtClean="0"/>
              <a:t>62</a:t>
            </a:fld>
            <a:endParaRPr lang="en-US" dirty="0"/>
          </a:p>
        </p:txBody>
      </p:sp>
    </p:spTree>
    <p:extLst>
      <p:ext uri="{BB962C8B-B14F-4D97-AF65-F5344CB8AC3E}">
        <p14:creationId xmlns:p14="http://schemas.microsoft.com/office/powerpoint/2010/main" val="40619780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Read and reflect on these four Human  Service Scenarios for the year 2035  what are the implications of each of these for the future of nursing and health? Strategic conversations about scenarios like this should be organized around the following questions</a:t>
            </a:r>
          </a:p>
        </p:txBody>
      </p:sp>
      <p:sp>
        <p:nvSpPr>
          <p:cNvPr id="4" name="Slide Number Placeholder 3"/>
          <p:cNvSpPr>
            <a:spLocks noGrp="1"/>
          </p:cNvSpPr>
          <p:nvPr>
            <p:ph type="sldNum" sz="quarter" idx="5"/>
          </p:nvPr>
        </p:nvSpPr>
        <p:spPr/>
        <p:txBody>
          <a:bodyPr/>
          <a:lstStyle/>
          <a:p>
            <a:fld id="{0580F36E-55F5-4EA7-B196-999C0C8813F1}" type="slidenum">
              <a:rPr lang="en-US" smtClean="0"/>
              <a:t>63</a:t>
            </a:fld>
            <a:endParaRPr lang="en-US" dirty="0"/>
          </a:p>
        </p:txBody>
      </p:sp>
    </p:spTree>
    <p:extLst>
      <p:ext uri="{BB962C8B-B14F-4D97-AF65-F5344CB8AC3E}">
        <p14:creationId xmlns:p14="http://schemas.microsoft.com/office/powerpoint/2010/main" val="7571874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a:extLst>
              <a:ext uri="{FF2B5EF4-FFF2-40B4-BE49-F238E27FC236}">
                <a16:creationId xmlns:a16="http://schemas.microsoft.com/office/drawing/2014/main" id="{757C3682-F9B7-4463-B1D5-E0B4F4BCE782}"/>
              </a:ext>
            </a:extLst>
          </p:cNvPr>
          <p:cNvSpPr>
            <a:spLocks noGrp="1" noRot="1" noChangeAspect="1" noChangeArrowheads="1" noTextEdit="1"/>
          </p:cNvSpPr>
          <p:nvPr>
            <p:ph type="sldImg"/>
          </p:nvPr>
        </p:nvSpPr>
        <p:spPr>
          <a:xfrm>
            <a:off x="1443038" y="1171575"/>
            <a:ext cx="4216400" cy="3162300"/>
          </a:xfrm>
          <a:ln/>
        </p:spPr>
      </p:sp>
      <p:sp>
        <p:nvSpPr>
          <p:cNvPr id="135171" name="Notes Placeholder 2">
            <a:extLst>
              <a:ext uri="{FF2B5EF4-FFF2-40B4-BE49-F238E27FC236}">
                <a16:creationId xmlns:a16="http://schemas.microsoft.com/office/drawing/2014/main" id="{6E857DA0-2FBD-4249-801C-D097D75B6D4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How plausible does the scenario seem?</a:t>
            </a:r>
          </a:p>
          <a:p>
            <a:pPr eaLnBrk="1" hangingPunct="1"/>
            <a:r>
              <a:rPr lang="en-US" altLang="en-US" dirty="0">
                <a:latin typeface="Arial" panose="020B0604020202020204" pitchFamily="34" charset="0"/>
              </a:rPr>
              <a:t>What thoughts does it bring to mind?</a:t>
            </a:r>
          </a:p>
          <a:p>
            <a:pPr eaLnBrk="1" hangingPunct="1"/>
            <a:r>
              <a:rPr lang="en-US" altLang="en-US" dirty="0">
                <a:latin typeface="Arial" panose="020B0604020202020204" pitchFamily="34" charset="0"/>
              </a:rPr>
              <a:t>What feelings does it generate?</a:t>
            </a:r>
          </a:p>
          <a:p>
            <a:pPr eaLnBrk="1" hangingPunct="1"/>
            <a:endParaRPr lang="en-US" altLang="en-US" dirty="0">
              <a:latin typeface="Arial" panose="020B0604020202020204" pitchFamily="34" charset="0"/>
            </a:endParaRPr>
          </a:p>
        </p:txBody>
      </p:sp>
      <p:sp>
        <p:nvSpPr>
          <p:cNvPr id="135172" name="Slide Number Placeholder 3">
            <a:extLst>
              <a:ext uri="{FF2B5EF4-FFF2-40B4-BE49-F238E27FC236}">
                <a16:creationId xmlns:a16="http://schemas.microsoft.com/office/drawing/2014/main" id="{B6450B16-DCFE-468D-9502-33DE79D78D8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54E23ED5-6CD0-4FA4-B1FA-B8AD8C501EB7}" type="slidenum">
              <a:rPr lang="en-US" altLang="en-US">
                <a:solidFill>
                  <a:prstClr val="black"/>
                </a:solidFill>
              </a:rPr>
              <a:pPr defTabSz="941192">
                <a:spcBef>
                  <a:spcPct val="0"/>
                </a:spcBef>
                <a:defRPr/>
              </a:pPr>
              <a:t>64</a:t>
            </a:fld>
            <a:endParaRPr lang="en-US" altLang="en-US" dirty="0">
              <a:solidFill>
                <a:prstClr val="black"/>
              </a:solidFill>
            </a:endParaRPr>
          </a:p>
        </p:txBody>
      </p:sp>
    </p:spTree>
    <p:extLst>
      <p:ext uri="{BB962C8B-B14F-4D97-AF65-F5344CB8AC3E}">
        <p14:creationId xmlns:p14="http://schemas.microsoft.com/office/powerpoint/2010/main" val="42430668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a:extLst>
              <a:ext uri="{FF2B5EF4-FFF2-40B4-BE49-F238E27FC236}">
                <a16:creationId xmlns:a16="http://schemas.microsoft.com/office/drawing/2014/main" id="{1FCCF77E-9FF5-4D47-8924-2E8890DAB215}"/>
              </a:ext>
            </a:extLst>
          </p:cNvPr>
          <p:cNvSpPr>
            <a:spLocks noGrp="1" noRot="1" noChangeAspect="1" noChangeArrowheads="1" noTextEdit="1"/>
          </p:cNvSpPr>
          <p:nvPr>
            <p:ph type="sldImg"/>
          </p:nvPr>
        </p:nvSpPr>
        <p:spPr>
          <a:xfrm>
            <a:off x="1443038" y="1171575"/>
            <a:ext cx="4216400" cy="3162300"/>
          </a:xfrm>
          <a:ln/>
        </p:spPr>
      </p:sp>
      <p:sp>
        <p:nvSpPr>
          <p:cNvPr id="137219" name="Notes Placeholder 2">
            <a:extLst>
              <a:ext uri="{FF2B5EF4-FFF2-40B4-BE49-F238E27FC236}">
                <a16:creationId xmlns:a16="http://schemas.microsoft.com/office/drawing/2014/main" id="{B3A36AC6-604B-45B4-84E8-C489E75D6B1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What are the implications for society, healthcare and  health care professions especially nursing?</a:t>
            </a:r>
          </a:p>
          <a:p>
            <a:pPr eaLnBrk="1" hangingPunct="1"/>
            <a:r>
              <a:rPr lang="en-US" altLang="en-US" dirty="0">
                <a:latin typeface="Arial" panose="020B0604020202020204" pitchFamily="34" charset="0"/>
              </a:rPr>
              <a:t>If parts of the scenario are desirable what actions need to be taken to increase the chances of  it happening?</a:t>
            </a:r>
          </a:p>
          <a:p>
            <a:pPr eaLnBrk="1" hangingPunct="1"/>
            <a:r>
              <a:rPr lang="en-US" altLang="en-US" dirty="0">
                <a:latin typeface="Arial" panose="020B0604020202020204" pitchFamily="34" charset="0"/>
              </a:rPr>
              <a:t>If parts are undesirable what actions need to be taken to prevent them from happening?</a:t>
            </a:r>
          </a:p>
          <a:p>
            <a:pPr eaLnBrk="1" hangingPunct="1"/>
            <a:endParaRPr lang="en-US" altLang="en-US" dirty="0">
              <a:latin typeface="Arial" panose="020B0604020202020204" pitchFamily="34" charset="0"/>
            </a:endParaRPr>
          </a:p>
        </p:txBody>
      </p:sp>
      <p:sp>
        <p:nvSpPr>
          <p:cNvPr id="137220" name="Slide Number Placeholder 3">
            <a:extLst>
              <a:ext uri="{FF2B5EF4-FFF2-40B4-BE49-F238E27FC236}">
                <a16:creationId xmlns:a16="http://schemas.microsoft.com/office/drawing/2014/main" id="{2C597FDC-186A-427A-B19B-9547164A7E3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99A1E5E8-C269-46CD-A722-42EC31419DFF}" type="slidenum">
              <a:rPr lang="en-US" altLang="en-US">
                <a:solidFill>
                  <a:prstClr val="black"/>
                </a:solidFill>
              </a:rPr>
              <a:pPr defTabSz="941192">
                <a:spcBef>
                  <a:spcPct val="0"/>
                </a:spcBef>
                <a:defRPr/>
              </a:pPr>
              <a:t>65</a:t>
            </a:fld>
            <a:endParaRPr lang="en-US" altLang="en-US" dirty="0">
              <a:solidFill>
                <a:prstClr val="black"/>
              </a:solidFill>
            </a:endParaRPr>
          </a:p>
        </p:txBody>
      </p:sp>
    </p:spTree>
    <p:extLst>
      <p:ext uri="{BB962C8B-B14F-4D97-AF65-F5344CB8AC3E}">
        <p14:creationId xmlns:p14="http://schemas.microsoft.com/office/powerpoint/2010/main" val="3879404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244DEE-05F7-476C-AFE1-D451989D992E}" type="slidenum">
              <a:rPr lang="en-US" altLang="en-US"/>
              <a:pPr/>
              <a:t>9</a:t>
            </a:fld>
            <a:endParaRPr lang="en-US" altLang="en-US" dirty="0"/>
          </a:p>
        </p:txBody>
      </p:sp>
      <p:sp>
        <p:nvSpPr>
          <p:cNvPr id="185346" name="Rectangle 2"/>
          <p:cNvSpPr>
            <a:spLocks noGrp="1" noRot="1" noChangeAspect="1" noChangeArrowheads="1" noTextEdit="1"/>
          </p:cNvSpPr>
          <p:nvPr>
            <p:ph type="sldImg"/>
          </p:nvPr>
        </p:nvSpPr>
        <p:spPr>
          <a:xfrm>
            <a:off x="3062288" y="0"/>
            <a:ext cx="3913187" cy="2935288"/>
          </a:xfrm>
          <a:ln/>
        </p:spPr>
      </p:sp>
      <p:sp>
        <p:nvSpPr>
          <p:cNvPr id="185347" name="Rectangle 3"/>
          <p:cNvSpPr>
            <a:spLocks noGrp="1" noChangeArrowheads="1"/>
          </p:cNvSpPr>
          <p:nvPr>
            <p:ph type="body" idx="1"/>
          </p:nvPr>
        </p:nvSpPr>
        <p:spPr>
          <a:xfrm>
            <a:off x="710248" y="4448851"/>
            <a:ext cx="5681980" cy="4217867"/>
          </a:xfrm>
        </p:spPr>
        <p:txBody>
          <a:bodyPr/>
          <a:lstStyle/>
          <a:p>
            <a:endParaRPr lang="en-US" altLang="en-US" dirty="0"/>
          </a:p>
        </p:txBody>
      </p:sp>
    </p:spTree>
    <p:extLst>
      <p:ext uri="{BB962C8B-B14F-4D97-AF65-F5344CB8AC3E}">
        <p14:creationId xmlns:p14="http://schemas.microsoft.com/office/powerpoint/2010/main" val="3824029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An integral approach to considering the future involves attention to four dimensions, the personal, the cultural, the behavioral and the social. Think of an emerging topic related to the future of nursing and health like data science, genetics, artificial intelligence, climate change…. How can you use the questions to unpack and make explicit some of the consequences of these topics in terms of the future?</a:t>
            </a:r>
          </a:p>
        </p:txBody>
      </p:sp>
      <p:sp>
        <p:nvSpPr>
          <p:cNvPr id="4" name="Slide Number Placeholder 3"/>
          <p:cNvSpPr>
            <a:spLocks noGrp="1"/>
          </p:cNvSpPr>
          <p:nvPr>
            <p:ph type="sldNum" sz="quarter" idx="5"/>
          </p:nvPr>
        </p:nvSpPr>
        <p:spPr/>
        <p:txBody>
          <a:bodyPr/>
          <a:lstStyle/>
          <a:p>
            <a:pPr defTabSz="941192">
              <a:defRPr/>
            </a:pPr>
            <a:fld id="{0580F36E-55F5-4EA7-B196-999C0C8813F1}" type="slidenum">
              <a:rPr lang="en-US">
                <a:solidFill>
                  <a:prstClr val="black"/>
                </a:solidFill>
                <a:latin typeface="Calibri" panose="020F0502020204030204"/>
              </a:rPr>
              <a:pPr defTabSz="941192">
                <a:defRPr/>
              </a:pPr>
              <a:t>66</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9700596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Once a direction or decision has been made about pursuit of a desired future, Leaders must navigate change with the appreciation, influence and control. The AIC model of leadership developed by William Smith is simple, elegant and powerful. Smith observes once a purpose is determined it sets up energies related to ideals, values and goals. And success is achieved with degrees of appreciation, influence and control.  A leader's task is to help people compare and contrast the ideal with the reality, and discern who is going to support or not support the  vision into action, and then one is challenged to decide what to do about it.  Successful foresight initiatives have equal amounts of appreciation, influence and control factors. I invite you to learn more about the AIC model and consider how you can incorporate this model in your own leadership skill set.  </a:t>
            </a:r>
          </a:p>
        </p:txBody>
      </p:sp>
      <p:sp>
        <p:nvSpPr>
          <p:cNvPr id="4" name="Slide Number Placeholder 3"/>
          <p:cNvSpPr>
            <a:spLocks noGrp="1"/>
          </p:cNvSpPr>
          <p:nvPr>
            <p:ph type="sldNum" sz="quarter" idx="5"/>
          </p:nvPr>
        </p:nvSpPr>
        <p:spPr/>
        <p:txBody>
          <a:bodyPr/>
          <a:lstStyle/>
          <a:p>
            <a:fld id="{0580F36E-55F5-4EA7-B196-999C0C8813F1}" type="slidenum">
              <a:rPr lang="en-US" smtClean="0"/>
              <a:t>67</a:t>
            </a:fld>
            <a:endParaRPr lang="en-US" dirty="0"/>
          </a:p>
        </p:txBody>
      </p:sp>
    </p:spTree>
    <p:extLst>
      <p:ext uri="{BB962C8B-B14F-4D97-AF65-F5344CB8AC3E}">
        <p14:creationId xmlns:p14="http://schemas.microsoft.com/office/powerpoint/2010/main" val="7447325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3038" y="1171575"/>
            <a:ext cx="4216400" cy="3162300"/>
          </a:xfrm>
        </p:spPr>
      </p:sp>
      <p:sp>
        <p:nvSpPr>
          <p:cNvPr id="3" name="Notes Placeholder 2"/>
          <p:cNvSpPr>
            <a:spLocks noGrp="1"/>
          </p:cNvSpPr>
          <p:nvPr>
            <p:ph type="body" idx="1"/>
          </p:nvPr>
        </p:nvSpPr>
        <p:spPr/>
        <p:txBody>
          <a:bodyPr/>
          <a:lstStyle/>
          <a:p>
            <a:r>
              <a:rPr lang="en-US" dirty="0"/>
              <a:t>I began the lecture referencing the work of Philip and Mikela Tarlow with their observation what the future holds for you depends on what you hold for the future…. So this brings us to the issue of a personal and or professional leadership legacy. As you consider the future considering your personal and or professional past – what difference do you want to make in the world of nursing and health? What do you want to be known for?   What stories will people tell after you leave your organization? What contributions will be most remembered when you are ready to retire? Create a career legacy map with a desired future in mind and begin to exercise your foresight leadership to make a positive difference in the world of nursing and health… </a:t>
            </a:r>
          </a:p>
          <a:p>
            <a:endParaRPr lang="en-US" dirty="0"/>
          </a:p>
          <a:p>
            <a:r>
              <a:rPr lang="en-US" dirty="0"/>
              <a:t>I hope you continue to learn more about foresight and futures literacy. Check out some of the references and resources in the next slide..  Visit the Foresight Leadership Future of Nursing and Health Web resource at www.foresight-leadership .org   Join the  Foresight leadership Future of Nursing and Health learning community on Linked in. Add your voice to the conversations about trends, impacts, consequences and developments likely to influence the future of nursing, health, and the planet… explore, learn and contribute because you are the next generation nursing leaders responsible for creating the professional future  of nursing and health,</a:t>
            </a:r>
          </a:p>
        </p:txBody>
      </p:sp>
      <p:sp>
        <p:nvSpPr>
          <p:cNvPr id="4" name="Slide Number Placeholder 3"/>
          <p:cNvSpPr>
            <a:spLocks noGrp="1"/>
          </p:cNvSpPr>
          <p:nvPr>
            <p:ph type="sldNum" sz="quarter" idx="5"/>
          </p:nvPr>
        </p:nvSpPr>
        <p:spPr/>
        <p:txBody>
          <a:bodyPr/>
          <a:lstStyle/>
          <a:p>
            <a:pPr defTabSz="941192">
              <a:defRPr/>
            </a:pPr>
            <a:fld id="{0580F36E-55F5-4EA7-B196-999C0C8813F1}" type="slidenum">
              <a:rPr lang="en-US">
                <a:solidFill>
                  <a:prstClr val="black"/>
                </a:solidFill>
                <a:latin typeface="Calibri" panose="020F0502020204030204"/>
              </a:rPr>
              <a:pPr defTabSz="941192">
                <a:defRPr/>
              </a:pPr>
              <a:t>69</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286410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05" rIns="94105"/>
          <a:lstStyle>
            <a:lvl1pPr defTabSz="939558">
              <a:spcBef>
                <a:spcPct val="30000"/>
              </a:spcBef>
              <a:defRPr sz="1200">
                <a:solidFill>
                  <a:schemeClr val="tx1"/>
                </a:solidFill>
                <a:latin typeface="Arial" panose="020B0604020202020204" pitchFamily="34" charset="0"/>
              </a:defRPr>
            </a:lvl1pPr>
            <a:lvl2pPr marL="764718" indent="-294122" defTabSz="939558">
              <a:spcBef>
                <a:spcPct val="30000"/>
              </a:spcBef>
              <a:defRPr sz="1200">
                <a:solidFill>
                  <a:schemeClr val="tx1"/>
                </a:solidFill>
                <a:latin typeface="Arial" panose="020B0604020202020204" pitchFamily="34" charset="0"/>
              </a:defRPr>
            </a:lvl2pPr>
            <a:lvl3pPr marL="1176490" indent="-235298" defTabSz="939558">
              <a:spcBef>
                <a:spcPct val="30000"/>
              </a:spcBef>
              <a:defRPr sz="1200">
                <a:solidFill>
                  <a:schemeClr val="tx1"/>
                </a:solidFill>
                <a:latin typeface="Arial" panose="020B0604020202020204" pitchFamily="34" charset="0"/>
              </a:defRPr>
            </a:lvl3pPr>
            <a:lvl4pPr marL="1647086" indent="-235298" defTabSz="939558">
              <a:spcBef>
                <a:spcPct val="30000"/>
              </a:spcBef>
              <a:defRPr sz="1200">
                <a:solidFill>
                  <a:schemeClr val="tx1"/>
                </a:solidFill>
                <a:latin typeface="Arial" panose="020B0604020202020204" pitchFamily="34" charset="0"/>
              </a:defRPr>
            </a:lvl4pPr>
            <a:lvl5pPr marL="2117682" indent="-235298" defTabSz="939558">
              <a:spcBef>
                <a:spcPct val="30000"/>
              </a:spcBef>
              <a:defRPr sz="1200">
                <a:solidFill>
                  <a:schemeClr val="tx1"/>
                </a:solidFill>
                <a:latin typeface="Arial" panose="020B0604020202020204" pitchFamily="34" charset="0"/>
              </a:defRPr>
            </a:lvl5pPr>
            <a:lvl6pPr marL="2588278" indent="-235298" defTabSz="939558" eaLnBrk="0" fontAlgn="base" hangingPunct="0">
              <a:spcBef>
                <a:spcPct val="30000"/>
              </a:spcBef>
              <a:spcAft>
                <a:spcPct val="0"/>
              </a:spcAft>
              <a:defRPr sz="1200">
                <a:solidFill>
                  <a:schemeClr val="tx1"/>
                </a:solidFill>
                <a:latin typeface="Arial" panose="020B0604020202020204" pitchFamily="34" charset="0"/>
              </a:defRPr>
            </a:lvl6pPr>
            <a:lvl7pPr marL="3058874" indent="-235298" defTabSz="939558" eaLnBrk="0" fontAlgn="base" hangingPunct="0">
              <a:spcBef>
                <a:spcPct val="30000"/>
              </a:spcBef>
              <a:spcAft>
                <a:spcPct val="0"/>
              </a:spcAft>
              <a:defRPr sz="1200">
                <a:solidFill>
                  <a:schemeClr val="tx1"/>
                </a:solidFill>
                <a:latin typeface="Arial" panose="020B0604020202020204" pitchFamily="34" charset="0"/>
              </a:defRPr>
            </a:lvl7pPr>
            <a:lvl8pPr marL="3529470" indent="-235298" defTabSz="939558" eaLnBrk="0" fontAlgn="base" hangingPunct="0">
              <a:spcBef>
                <a:spcPct val="30000"/>
              </a:spcBef>
              <a:spcAft>
                <a:spcPct val="0"/>
              </a:spcAft>
              <a:defRPr sz="1200">
                <a:solidFill>
                  <a:schemeClr val="tx1"/>
                </a:solidFill>
                <a:latin typeface="Arial" panose="020B0604020202020204" pitchFamily="34" charset="0"/>
              </a:defRPr>
            </a:lvl8pPr>
            <a:lvl9pPr marL="4000066" indent="-235298" defTabSz="93955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2D75503-F6B4-4603-8BB6-8FCEFEF29C63}" type="slidenum">
              <a:rPr lang="en-US" altLang="en-US" sz="2500">
                <a:solidFill>
                  <a:srgbClr val="000000"/>
                </a:solidFill>
              </a:rPr>
              <a:pPr>
                <a:spcBef>
                  <a:spcPct val="0"/>
                </a:spcBef>
              </a:pPr>
              <a:t>70</a:t>
            </a:fld>
            <a:endParaRPr lang="en-US" altLang="en-US" sz="2500" dirty="0">
              <a:solidFill>
                <a:srgbClr val="000000"/>
              </a:solidFill>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Serious, serious fun.  </a:t>
            </a:r>
          </a:p>
        </p:txBody>
      </p:sp>
    </p:spTree>
    <p:extLst>
      <p:ext uri="{BB962C8B-B14F-4D97-AF65-F5344CB8AC3E}">
        <p14:creationId xmlns:p14="http://schemas.microsoft.com/office/powerpoint/2010/main" val="42138165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solidFill>
                  <a:srgbClr val="0033CC"/>
                </a:solidFill>
                <a:latin typeface="Times New Roman" panose="02020603050405020304" pitchFamily="18" charset="0"/>
                <a:ea typeface="ＭＳ Ｐゴシック" panose="020B0600070205080204" pitchFamily="34" charset="-128"/>
              </a:rPr>
              <a:t>Directions:</a:t>
            </a:r>
          </a:p>
          <a:p>
            <a:pPr lvl="1"/>
            <a:r>
              <a:rPr lang="en-US" altLang="en-US" sz="1000" dirty="0">
                <a:latin typeface="Times New Roman" panose="02020603050405020304" pitchFamily="18" charset="0"/>
                <a:ea typeface="ＭＳ Ｐゴシック" panose="020B0600070205080204" pitchFamily="34" charset="-128"/>
              </a:rPr>
              <a:t>Stand up, mill around, and pass your card to someone new.  Keep milling… </a:t>
            </a:r>
          </a:p>
          <a:p>
            <a:pPr lvl="1"/>
            <a:r>
              <a:rPr lang="en-US" altLang="en-US" sz="1000" dirty="0">
                <a:latin typeface="Times New Roman" panose="02020603050405020304" pitchFamily="18" charset="0"/>
                <a:ea typeface="ＭＳ Ｐゴシック" panose="020B0600070205080204" pitchFamily="34" charset="-128"/>
              </a:rPr>
              <a:t>Then stop in front of another person.  Read the card you were given, and rate the card on a scale of 1-5.  </a:t>
            </a:r>
            <a:r>
              <a:rPr lang="ja-JP" altLang="en-US" sz="1000">
                <a:latin typeface="Times New Roman" panose="02020603050405020304" pitchFamily="18" charset="0"/>
              </a:rPr>
              <a:t>“</a:t>
            </a:r>
            <a:r>
              <a:rPr lang="en-US" altLang="ja-JP" sz="1000" dirty="0">
                <a:latin typeface="Times New Roman" panose="02020603050405020304" pitchFamily="18" charset="0"/>
              </a:rPr>
              <a:t>5</a:t>
            </a:r>
            <a:r>
              <a:rPr lang="ja-JP" altLang="en-US" sz="1000">
                <a:latin typeface="Times New Roman" panose="02020603050405020304" pitchFamily="18" charset="0"/>
              </a:rPr>
              <a:t>”</a:t>
            </a:r>
            <a:r>
              <a:rPr lang="en-US" altLang="ja-JP" sz="1000" dirty="0">
                <a:latin typeface="Times New Roman" panose="02020603050405020304" pitchFamily="18" charset="0"/>
              </a:rPr>
              <a:t> is fabulous, 1 is ho-hum.  Talk over your ratings adjust as needed.  Write your final rating on the back of the card.  </a:t>
            </a:r>
          </a:p>
          <a:p>
            <a:pPr lvl="1"/>
            <a:r>
              <a:rPr lang="en-US" altLang="en-US" sz="1000" dirty="0">
                <a:latin typeface="Times New Roman" panose="02020603050405020304" pitchFamily="18" charset="0"/>
                <a:ea typeface="ＭＳ Ｐゴシック" panose="020B0600070205080204" pitchFamily="34" charset="-128"/>
              </a:rPr>
              <a:t>Mill again.  Pass </a:t>
            </a:r>
            <a:r>
              <a:rPr lang="ja-JP" altLang="en-US" sz="1000">
                <a:latin typeface="Times New Roman" panose="02020603050405020304" pitchFamily="18" charset="0"/>
              </a:rPr>
              <a:t>“</a:t>
            </a:r>
            <a:r>
              <a:rPr lang="en-US" altLang="ja-JP" sz="1000" dirty="0">
                <a:latin typeface="Times New Roman" panose="02020603050405020304" pitchFamily="18" charset="0"/>
              </a:rPr>
              <a:t>your</a:t>
            </a:r>
            <a:r>
              <a:rPr lang="ja-JP" altLang="en-US" sz="1000">
                <a:latin typeface="Times New Roman" panose="02020603050405020304" pitchFamily="18" charset="0"/>
              </a:rPr>
              <a:t>”</a:t>
            </a:r>
            <a:r>
              <a:rPr lang="en-US" altLang="ja-JP" sz="1000" dirty="0">
                <a:latin typeface="Times New Roman" panose="02020603050405020304" pitchFamily="18" charset="0"/>
              </a:rPr>
              <a:t> card to someone else.  Keep milling.  </a:t>
            </a:r>
          </a:p>
          <a:p>
            <a:pPr lvl="1"/>
            <a:r>
              <a:rPr lang="en-US" altLang="en-US" sz="1000" dirty="0">
                <a:latin typeface="Times New Roman" panose="02020603050405020304" pitchFamily="18" charset="0"/>
                <a:ea typeface="ＭＳ Ｐゴシック" panose="020B0600070205080204" pitchFamily="34" charset="-128"/>
              </a:rPr>
              <a:t>Stop in front of another person. Rate the cards in the same way.  </a:t>
            </a:r>
          </a:p>
          <a:p>
            <a:pPr lvl="1"/>
            <a:r>
              <a:rPr lang="en-US" altLang="en-US" sz="1000" dirty="0">
                <a:latin typeface="Times New Roman" panose="02020603050405020304" pitchFamily="18" charset="0"/>
                <a:ea typeface="ＭＳ Ｐゴシック" panose="020B0600070205080204" pitchFamily="34" charset="-128"/>
              </a:rPr>
              <a:t>Repeat five times, in five rounds.  By round 5, each index card should have five ratings.  Add them up.  What is the score?</a:t>
            </a:r>
          </a:p>
          <a:p>
            <a:pPr lvl="1"/>
            <a:endParaRPr lang="en-US" altLang="en-US" sz="1000" dirty="0">
              <a:latin typeface="Times New Roman" panose="02020603050405020304" pitchFamily="18" charset="0"/>
              <a:ea typeface="ＭＳ Ｐゴシック" panose="020B0600070205080204" pitchFamily="34" charset="-128"/>
            </a:endParaRPr>
          </a:p>
          <a:p>
            <a:pPr lvl="1"/>
            <a:r>
              <a:rPr lang="en-US" altLang="en-US" sz="1000" dirty="0">
                <a:latin typeface="Times New Roman" panose="02020603050405020304" pitchFamily="18" charset="0"/>
                <a:ea typeface="ＭＳ Ｐゴシック" panose="020B0600070205080204" pitchFamily="34" charset="-128"/>
              </a:rPr>
              <a:t>Await further instruction.</a:t>
            </a:r>
          </a:p>
          <a:p>
            <a:endParaRPr lang="en-US" altLang="en-US" dirty="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5446025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5233633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91546135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CA581584-9F03-4708-9C92-9A2ADD67E66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64718" indent="-294122" eaLnBrk="0" hangingPunct="0">
              <a:defRPr>
                <a:solidFill>
                  <a:schemeClr val="tx1"/>
                </a:solidFill>
                <a:latin typeface="Arial" panose="020B0604020202020204" pitchFamily="34" charset="0"/>
              </a:defRPr>
            </a:lvl2pPr>
            <a:lvl3pPr marL="1176490" indent="-235298" eaLnBrk="0" hangingPunct="0">
              <a:defRPr>
                <a:solidFill>
                  <a:schemeClr val="tx1"/>
                </a:solidFill>
                <a:latin typeface="Arial" panose="020B0604020202020204" pitchFamily="34" charset="0"/>
              </a:defRPr>
            </a:lvl3pPr>
            <a:lvl4pPr marL="1647086" indent="-235298" eaLnBrk="0" hangingPunct="0">
              <a:defRPr>
                <a:solidFill>
                  <a:schemeClr val="tx1"/>
                </a:solidFill>
                <a:latin typeface="Arial" panose="020B0604020202020204" pitchFamily="34" charset="0"/>
              </a:defRPr>
            </a:lvl4pPr>
            <a:lvl5pPr marL="2117682" indent="-235298" eaLnBrk="0" hangingPunct="0">
              <a:defRPr>
                <a:solidFill>
                  <a:schemeClr val="tx1"/>
                </a:solidFill>
                <a:latin typeface="Arial" panose="020B0604020202020204" pitchFamily="34" charset="0"/>
              </a:defRPr>
            </a:lvl5pPr>
            <a:lvl6pPr marL="2588278" indent="-235298" eaLnBrk="0" fontAlgn="base" hangingPunct="0">
              <a:spcBef>
                <a:spcPct val="0"/>
              </a:spcBef>
              <a:spcAft>
                <a:spcPct val="0"/>
              </a:spcAft>
              <a:defRPr>
                <a:solidFill>
                  <a:schemeClr val="tx1"/>
                </a:solidFill>
                <a:latin typeface="Arial" panose="020B0604020202020204" pitchFamily="34" charset="0"/>
              </a:defRPr>
            </a:lvl6pPr>
            <a:lvl7pPr marL="3058874" indent="-235298" eaLnBrk="0" fontAlgn="base" hangingPunct="0">
              <a:spcBef>
                <a:spcPct val="0"/>
              </a:spcBef>
              <a:spcAft>
                <a:spcPct val="0"/>
              </a:spcAft>
              <a:defRPr>
                <a:solidFill>
                  <a:schemeClr val="tx1"/>
                </a:solidFill>
                <a:latin typeface="Arial" panose="020B0604020202020204" pitchFamily="34" charset="0"/>
              </a:defRPr>
            </a:lvl7pPr>
            <a:lvl8pPr marL="3529470" indent="-235298" eaLnBrk="0" fontAlgn="base" hangingPunct="0">
              <a:spcBef>
                <a:spcPct val="0"/>
              </a:spcBef>
              <a:spcAft>
                <a:spcPct val="0"/>
              </a:spcAft>
              <a:defRPr>
                <a:solidFill>
                  <a:schemeClr val="tx1"/>
                </a:solidFill>
                <a:latin typeface="Arial" panose="020B0604020202020204" pitchFamily="34" charset="0"/>
              </a:defRPr>
            </a:lvl8pPr>
            <a:lvl9pPr marL="4000066" indent="-235298"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502B310-DE1B-4E18-98CE-347D291D695B}" type="slidenum">
              <a:rPr lang="en-US" altLang="en-US"/>
              <a:pPr eaLnBrk="1" hangingPunct="1"/>
              <a:t>75</a:t>
            </a:fld>
            <a:endParaRPr lang="en-US" altLang="en-US" dirty="0"/>
          </a:p>
        </p:txBody>
      </p:sp>
      <p:sp>
        <p:nvSpPr>
          <p:cNvPr id="54275" name="Rectangle 2">
            <a:extLst>
              <a:ext uri="{FF2B5EF4-FFF2-40B4-BE49-F238E27FC236}">
                <a16:creationId xmlns:a16="http://schemas.microsoft.com/office/drawing/2014/main" id="{239E8B4E-75D8-4EC4-9C0D-C9DC325C558D}"/>
              </a:ext>
            </a:extLst>
          </p:cNvPr>
          <p:cNvSpPr>
            <a:spLocks noGrp="1" noRot="1" noChangeAspect="1" noChangeArrowheads="1" noTextEdit="1"/>
          </p:cNvSpPr>
          <p:nvPr>
            <p:ph type="sldImg"/>
          </p:nvPr>
        </p:nvSpPr>
        <p:spPr>
          <a:xfrm>
            <a:off x="1206500" y="703263"/>
            <a:ext cx="4687888" cy="3514725"/>
          </a:xfrm>
          <a:ln/>
        </p:spPr>
      </p:sp>
      <p:sp>
        <p:nvSpPr>
          <p:cNvPr id="54276" name="Rectangle 3">
            <a:extLst>
              <a:ext uri="{FF2B5EF4-FFF2-40B4-BE49-F238E27FC236}">
                <a16:creationId xmlns:a16="http://schemas.microsoft.com/office/drawing/2014/main" id="{A8006170-176A-4BC5-A979-175E2F768777}"/>
              </a:ext>
            </a:extLst>
          </p:cNvPr>
          <p:cNvSpPr>
            <a:spLocks noGrp="1" noChangeArrowheads="1"/>
          </p:cNvSpPr>
          <p:nvPr>
            <p:ph type="body" idx="1"/>
          </p:nvPr>
        </p:nvSpPr>
        <p:spPr>
          <a:xfrm>
            <a:off x="946997" y="4450477"/>
            <a:ext cx="5208482" cy="421624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02" tIns="47051" rIns="94102" bIns="47051"/>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304888240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41192">
              <a:defRPr/>
            </a:pPr>
            <a:fld id="{0580F36E-55F5-4EA7-B196-999C0C8813F1}" type="slidenum">
              <a:rPr lang="en-US">
                <a:solidFill>
                  <a:prstClr val="black"/>
                </a:solidFill>
                <a:latin typeface="Calibri" panose="020F0502020204030204"/>
              </a:rPr>
              <a:pPr defTabSz="941192">
                <a:defRPr/>
              </a:pPr>
              <a:t>77</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420821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8C87F5-98DC-4B9C-9A12-758F6CCC5D29}" type="slidenum">
              <a:rPr lang="en-US" altLang="en-US"/>
              <a:pPr/>
              <a:t>10</a:t>
            </a:fld>
            <a:endParaRPr lang="en-US" altLang="en-US" dirty="0"/>
          </a:p>
        </p:txBody>
      </p:sp>
      <p:sp>
        <p:nvSpPr>
          <p:cNvPr id="61442" name="Rectangle 2"/>
          <p:cNvSpPr>
            <a:spLocks noGrp="1" noRot="1" noChangeAspect="1" noChangeArrowheads="1" noTextEdit="1"/>
          </p:cNvSpPr>
          <p:nvPr>
            <p:ph type="sldImg"/>
          </p:nvPr>
        </p:nvSpPr>
        <p:spPr>
          <a:xfrm>
            <a:off x="1208088" y="703263"/>
            <a:ext cx="4687887" cy="3514725"/>
          </a:xfrm>
          <a:ln/>
        </p:spPr>
      </p:sp>
      <p:sp>
        <p:nvSpPr>
          <p:cNvPr id="6144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583080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E46179-B175-4F69-AB7D-2C189B429EA5}" type="slidenum">
              <a:rPr lang="en-US" altLang="en-US"/>
              <a:pPr/>
              <a:t>11</a:t>
            </a:fld>
            <a:endParaRPr lang="en-US" altLang="en-US" dirty="0"/>
          </a:p>
        </p:txBody>
      </p:sp>
      <p:sp>
        <p:nvSpPr>
          <p:cNvPr id="63490" name="Rectangle 2"/>
          <p:cNvSpPr>
            <a:spLocks noGrp="1" noRot="1" noChangeAspect="1" noChangeArrowheads="1" noTextEdit="1"/>
          </p:cNvSpPr>
          <p:nvPr>
            <p:ph type="sldImg"/>
          </p:nvPr>
        </p:nvSpPr>
        <p:spPr>
          <a:xfrm>
            <a:off x="1208088" y="703263"/>
            <a:ext cx="4687887" cy="3514725"/>
          </a:xfrm>
          <a:ln/>
        </p:spPr>
      </p:sp>
      <p:sp>
        <p:nvSpPr>
          <p:cNvPr id="634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60928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009C98-4BC3-451E-A31B-49993733FF2E}" type="slidenum">
              <a:rPr lang="en-US" altLang="en-US"/>
              <a:pPr/>
              <a:t>12</a:t>
            </a:fld>
            <a:endParaRPr lang="en-US" altLang="en-US" dirty="0"/>
          </a:p>
        </p:txBody>
      </p:sp>
      <p:sp>
        <p:nvSpPr>
          <p:cNvPr id="104450" name="Rectangle 2"/>
          <p:cNvSpPr>
            <a:spLocks noGrp="1" noRot="1" noChangeAspect="1" noChangeArrowheads="1" noTextEdit="1"/>
          </p:cNvSpPr>
          <p:nvPr>
            <p:ph type="sldImg"/>
          </p:nvPr>
        </p:nvSpPr>
        <p:spPr>
          <a:xfrm>
            <a:off x="1208088" y="703263"/>
            <a:ext cx="4687887" cy="3514725"/>
          </a:xfrm>
          <a:ln/>
        </p:spPr>
      </p:sp>
      <p:sp>
        <p:nvSpPr>
          <p:cNvPr id="10445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592957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a:extLst>
              <a:ext uri="{FF2B5EF4-FFF2-40B4-BE49-F238E27FC236}">
                <a16:creationId xmlns:a16="http://schemas.microsoft.com/office/drawing/2014/main" id="{052ABCE2-EAFC-434B-9728-A217C25A9843}"/>
              </a:ext>
            </a:extLst>
          </p:cNvPr>
          <p:cNvSpPr>
            <a:spLocks noGrp="1" noRot="1" noChangeAspect="1" noTextEdit="1"/>
          </p:cNvSpPr>
          <p:nvPr>
            <p:ph type="sldImg"/>
          </p:nvPr>
        </p:nvSpPr>
        <p:spPr>
          <a:ln/>
        </p:spPr>
      </p:sp>
      <p:sp>
        <p:nvSpPr>
          <p:cNvPr id="81923" name="Notes Placeholder 2">
            <a:extLst>
              <a:ext uri="{FF2B5EF4-FFF2-40B4-BE49-F238E27FC236}">
                <a16:creationId xmlns:a16="http://schemas.microsoft.com/office/drawing/2014/main" id="{1A69E6DB-5F7F-41A8-ACF7-848AE1CF7D6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81924" name="Slide Number Placeholder 3">
            <a:extLst>
              <a:ext uri="{FF2B5EF4-FFF2-40B4-BE49-F238E27FC236}">
                <a16:creationId xmlns:a16="http://schemas.microsoft.com/office/drawing/2014/main" id="{D2B0CAAF-DAAF-4D62-AC84-9E47D65249F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64718" indent="-294122" eaLnBrk="0" hangingPunct="0">
              <a:defRPr>
                <a:solidFill>
                  <a:schemeClr val="tx1"/>
                </a:solidFill>
                <a:latin typeface="Arial" panose="020B0604020202020204" pitchFamily="34" charset="0"/>
              </a:defRPr>
            </a:lvl2pPr>
            <a:lvl3pPr marL="1176490" indent="-235298" eaLnBrk="0" hangingPunct="0">
              <a:defRPr>
                <a:solidFill>
                  <a:schemeClr val="tx1"/>
                </a:solidFill>
                <a:latin typeface="Arial" panose="020B0604020202020204" pitchFamily="34" charset="0"/>
              </a:defRPr>
            </a:lvl3pPr>
            <a:lvl4pPr marL="1647086" indent="-235298" eaLnBrk="0" hangingPunct="0">
              <a:defRPr>
                <a:solidFill>
                  <a:schemeClr val="tx1"/>
                </a:solidFill>
                <a:latin typeface="Arial" panose="020B0604020202020204" pitchFamily="34" charset="0"/>
              </a:defRPr>
            </a:lvl4pPr>
            <a:lvl5pPr marL="2117682" indent="-235298" eaLnBrk="0" hangingPunct="0">
              <a:defRPr>
                <a:solidFill>
                  <a:schemeClr val="tx1"/>
                </a:solidFill>
                <a:latin typeface="Arial" panose="020B0604020202020204" pitchFamily="34" charset="0"/>
              </a:defRPr>
            </a:lvl5pPr>
            <a:lvl6pPr marL="2588278" indent="-235298" eaLnBrk="0" fontAlgn="base" hangingPunct="0">
              <a:spcBef>
                <a:spcPct val="0"/>
              </a:spcBef>
              <a:spcAft>
                <a:spcPct val="0"/>
              </a:spcAft>
              <a:defRPr>
                <a:solidFill>
                  <a:schemeClr val="tx1"/>
                </a:solidFill>
                <a:latin typeface="Arial" panose="020B0604020202020204" pitchFamily="34" charset="0"/>
              </a:defRPr>
            </a:lvl6pPr>
            <a:lvl7pPr marL="3058874" indent="-235298" eaLnBrk="0" fontAlgn="base" hangingPunct="0">
              <a:spcBef>
                <a:spcPct val="0"/>
              </a:spcBef>
              <a:spcAft>
                <a:spcPct val="0"/>
              </a:spcAft>
              <a:defRPr>
                <a:solidFill>
                  <a:schemeClr val="tx1"/>
                </a:solidFill>
                <a:latin typeface="Arial" panose="020B0604020202020204" pitchFamily="34" charset="0"/>
              </a:defRPr>
            </a:lvl7pPr>
            <a:lvl8pPr marL="3529470" indent="-235298" eaLnBrk="0" fontAlgn="base" hangingPunct="0">
              <a:spcBef>
                <a:spcPct val="0"/>
              </a:spcBef>
              <a:spcAft>
                <a:spcPct val="0"/>
              </a:spcAft>
              <a:defRPr>
                <a:solidFill>
                  <a:schemeClr val="tx1"/>
                </a:solidFill>
                <a:latin typeface="Arial" panose="020B0604020202020204" pitchFamily="34" charset="0"/>
              </a:defRPr>
            </a:lvl8pPr>
            <a:lvl9pPr marL="4000066" indent="-235298"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95001E5-428E-478A-8A8D-3ACFDA9C4225}" type="slidenum">
              <a:rPr lang="en-US" altLang="en-US"/>
              <a:pPr eaLnBrk="1" hangingPunct="1"/>
              <a:t>16</a:t>
            </a:fld>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64718" indent="-294122" eaLnBrk="0" hangingPunct="0">
              <a:defRPr>
                <a:solidFill>
                  <a:schemeClr val="tx1"/>
                </a:solidFill>
                <a:latin typeface="Arial" charset="0"/>
              </a:defRPr>
            </a:lvl2pPr>
            <a:lvl3pPr marL="1176490" indent="-235298" eaLnBrk="0" hangingPunct="0">
              <a:defRPr>
                <a:solidFill>
                  <a:schemeClr val="tx1"/>
                </a:solidFill>
                <a:latin typeface="Arial" charset="0"/>
              </a:defRPr>
            </a:lvl3pPr>
            <a:lvl4pPr marL="1647086" indent="-235298" eaLnBrk="0" hangingPunct="0">
              <a:defRPr>
                <a:solidFill>
                  <a:schemeClr val="tx1"/>
                </a:solidFill>
                <a:latin typeface="Arial" charset="0"/>
              </a:defRPr>
            </a:lvl4pPr>
            <a:lvl5pPr marL="2117682" indent="-235298" eaLnBrk="0" hangingPunct="0">
              <a:defRPr>
                <a:solidFill>
                  <a:schemeClr val="tx1"/>
                </a:solidFill>
                <a:latin typeface="Arial" charset="0"/>
              </a:defRPr>
            </a:lvl5pPr>
            <a:lvl6pPr marL="2588278" indent="-235298" eaLnBrk="0" fontAlgn="base" hangingPunct="0">
              <a:spcBef>
                <a:spcPct val="0"/>
              </a:spcBef>
              <a:spcAft>
                <a:spcPct val="0"/>
              </a:spcAft>
              <a:defRPr>
                <a:solidFill>
                  <a:schemeClr val="tx1"/>
                </a:solidFill>
                <a:latin typeface="Arial" charset="0"/>
              </a:defRPr>
            </a:lvl6pPr>
            <a:lvl7pPr marL="3058874" indent="-235298" eaLnBrk="0" fontAlgn="base" hangingPunct="0">
              <a:spcBef>
                <a:spcPct val="0"/>
              </a:spcBef>
              <a:spcAft>
                <a:spcPct val="0"/>
              </a:spcAft>
              <a:defRPr>
                <a:solidFill>
                  <a:schemeClr val="tx1"/>
                </a:solidFill>
                <a:latin typeface="Arial" charset="0"/>
              </a:defRPr>
            </a:lvl7pPr>
            <a:lvl8pPr marL="3529470" indent="-235298" eaLnBrk="0" fontAlgn="base" hangingPunct="0">
              <a:spcBef>
                <a:spcPct val="0"/>
              </a:spcBef>
              <a:spcAft>
                <a:spcPct val="0"/>
              </a:spcAft>
              <a:defRPr>
                <a:solidFill>
                  <a:schemeClr val="tx1"/>
                </a:solidFill>
                <a:latin typeface="Arial" charset="0"/>
              </a:defRPr>
            </a:lvl8pPr>
            <a:lvl9pPr marL="4000066" indent="-235298" eaLnBrk="0" fontAlgn="base" hangingPunct="0">
              <a:spcBef>
                <a:spcPct val="0"/>
              </a:spcBef>
              <a:spcAft>
                <a:spcPct val="0"/>
              </a:spcAft>
              <a:defRPr>
                <a:solidFill>
                  <a:schemeClr val="tx1"/>
                </a:solidFill>
                <a:latin typeface="Arial" charset="0"/>
              </a:defRPr>
            </a:lvl9pPr>
          </a:lstStyle>
          <a:p>
            <a:pPr eaLnBrk="1" hangingPunct="1"/>
            <a:fld id="{4D779BFA-C891-4393-81ED-37EAC11D29A6}" type="slidenum">
              <a:rPr lang="en-US" smtClean="0"/>
              <a:pPr eaLnBrk="1" hangingPunct="1"/>
              <a:t>17</a:t>
            </a:fld>
            <a:endParaRPr lang="en-US" dirty="0"/>
          </a:p>
        </p:txBody>
      </p:sp>
      <p:sp>
        <p:nvSpPr>
          <p:cNvPr id="125955" name="Slide Image Placeholder 1"/>
          <p:cNvSpPr>
            <a:spLocks noGrp="1" noRot="1" noChangeAspect="1" noTextEdit="1"/>
          </p:cNvSpPr>
          <p:nvPr>
            <p:ph type="sldImg"/>
          </p:nvPr>
        </p:nvSpPr>
        <p:spPr>
          <a:ln/>
        </p:spPr>
      </p:sp>
      <p:sp>
        <p:nvSpPr>
          <p:cNvPr id="12595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
        <p:nvSpPr>
          <p:cNvPr id="125957" name="Slide Number Placeholder 3"/>
          <p:cNvSpPr txBox="1">
            <a:spLocks noGrp="1"/>
          </p:cNvSpPr>
          <p:nvPr/>
        </p:nvSpPr>
        <p:spPr bwMode="auto">
          <a:xfrm>
            <a:off x="4023092" y="8899328"/>
            <a:ext cx="3077739" cy="468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119" tIns="47060" rIns="94119" bIns="47060"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899C29CA-E6CC-4F2D-A659-E8BCE090E4EA}" type="slidenum">
              <a:rPr lang="en-US" sz="1200"/>
              <a:pPr algn="r" eaLnBrk="1" hangingPunct="1"/>
              <a:t>17</a:t>
            </a:fld>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1607155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2345992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1492670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6"/>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6"/>
            <a:ext cx="4038600" cy="4525963"/>
          </a:xfrm>
        </p:spPr>
        <p:txBody>
          <a:bodyPr/>
          <a:lstStyle/>
          <a:p>
            <a:pPr lvl="0"/>
            <a:endParaRPr lang="en-US" noProof="0" dirty="0"/>
          </a:p>
        </p:txBody>
      </p:sp>
      <p:sp>
        <p:nvSpPr>
          <p:cNvPr id="5" name="Date Placeholder 4"/>
          <p:cNvSpPr>
            <a:spLocks noGrp="1" noChangeArrowheads="1"/>
          </p:cNvSpPr>
          <p:nvPr>
            <p:ph type="dt" sz="half" idx="10"/>
          </p:nvPr>
        </p:nvSpPr>
        <p:spPr/>
        <p:txBody>
          <a:bodyPr/>
          <a:lstStyle>
            <a:lvl1pPr>
              <a:defRPr/>
            </a:lvl1pPr>
          </a:lstStyle>
          <a:p>
            <a:pPr>
              <a:defRPr/>
            </a:pPr>
            <a:endParaRPr lang="en-US" dirty="0"/>
          </a:p>
        </p:txBody>
      </p:sp>
      <p:sp>
        <p:nvSpPr>
          <p:cNvPr id="6" name="Footer Placeholder 5"/>
          <p:cNvSpPr>
            <a:spLocks noGrp="1" noChangeArrowheads="1"/>
          </p:cNvSpPr>
          <p:nvPr>
            <p:ph type="ftr" sz="quarter" idx="11"/>
          </p:nvPr>
        </p:nvSpPr>
        <p:spPr/>
        <p:txBody>
          <a:bodyPr/>
          <a:lstStyle>
            <a:lvl1pPr>
              <a:defRPr/>
            </a:lvl1pPr>
          </a:lstStyle>
          <a:p>
            <a:pPr>
              <a:defRPr/>
            </a:pPr>
            <a:endParaRPr lang="en-US" dirty="0"/>
          </a:p>
        </p:txBody>
      </p:sp>
      <p:sp>
        <p:nvSpPr>
          <p:cNvPr id="7" name="Slide Number Placeholder 6"/>
          <p:cNvSpPr>
            <a:spLocks noGrp="1" noChangeArrowheads="1"/>
          </p:cNvSpPr>
          <p:nvPr>
            <p:ph type="sldNum" sz="quarter" idx="12"/>
          </p:nvPr>
        </p:nvSpPr>
        <p:spPr/>
        <p:txBody>
          <a:bodyPr/>
          <a:lstStyle>
            <a:lvl1pPr>
              <a:defRPr/>
            </a:lvl1pPr>
          </a:lstStyle>
          <a:p>
            <a:pPr>
              <a:defRPr/>
            </a:pPr>
            <a:fld id="{2161BC38-7937-4133-A1E6-C3B5B38A5E00}" type="slidenum">
              <a:rPr lang="en-US" altLang="en-US"/>
              <a:pPr>
                <a:defRPr/>
              </a:pPr>
              <a:t>‹#›</a:t>
            </a:fld>
            <a:endParaRPr lang="en-US" altLang="en-US" dirty="0"/>
          </a:p>
        </p:txBody>
      </p:sp>
    </p:spTree>
    <p:extLst>
      <p:ext uri="{BB962C8B-B14F-4D97-AF65-F5344CB8AC3E}">
        <p14:creationId xmlns:p14="http://schemas.microsoft.com/office/powerpoint/2010/main" val="2269934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3938592"/>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CC4CD1B-43B6-4F84-AA76-46F1945E1A36}"/>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a:extLst>
              <a:ext uri="{FF2B5EF4-FFF2-40B4-BE49-F238E27FC236}">
                <a16:creationId xmlns:a16="http://schemas.microsoft.com/office/drawing/2014/main" id="{64AB0FD2-5548-44D0-A442-2B415BB5D82A}"/>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a:extLst>
              <a:ext uri="{FF2B5EF4-FFF2-40B4-BE49-F238E27FC236}">
                <a16:creationId xmlns:a16="http://schemas.microsoft.com/office/drawing/2014/main" id="{1A8143A1-0993-46B2-BDA6-70705D35638B}"/>
              </a:ext>
            </a:extLst>
          </p:cNvPr>
          <p:cNvSpPr>
            <a:spLocks noGrp="1" noChangeArrowheads="1"/>
          </p:cNvSpPr>
          <p:nvPr>
            <p:ph type="sldNum" sz="quarter" idx="12"/>
          </p:nvPr>
        </p:nvSpPr>
        <p:spPr>
          <a:ln/>
        </p:spPr>
        <p:txBody>
          <a:bodyPr/>
          <a:lstStyle>
            <a:lvl1pPr>
              <a:defRPr/>
            </a:lvl1pPr>
          </a:lstStyle>
          <a:p>
            <a:pPr>
              <a:defRPr/>
            </a:pPr>
            <a:fld id="{196FCDF2-2053-4D95-91F1-AD3E2DD40CBE}" type="slidenum">
              <a:rPr lang="en-US" altLang="en-US"/>
              <a:pPr>
                <a:defRPr/>
              </a:pPr>
              <a:t>‹#›</a:t>
            </a:fld>
            <a:endParaRPr lang="en-US" altLang="en-US" dirty="0"/>
          </a:p>
        </p:txBody>
      </p:sp>
    </p:spTree>
    <p:extLst>
      <p:ext uri="{BB962C8B-B14F-4D97-AF65-F5344CB8AC3E}">
        <p14:creationId xmlns:p14="http://schemas.microsoft.com/office/powerpoint/2010/main" val="755345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dirty="0"/>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17CDBC6E-5BCC-44A7-87E3-476794D4480D}" type="slidenum">
              <a:rPr lang="en-US" altLang="en-US"/>
              <a:pPr>
                <a:defRPr/>
              </a:pPr>
              <a:t>‹#›</a:t>
            </a:fld>
            <a:endParaRPr lang="en-US" altLang="en-US" dirty="0"/>
          </a:p>
        </p:txBody>
      </p:sp>
    </p:spTree>
    <p:extLst>
      <p:ext uri="{BB962C8B-B14F-4D97-AF65-F5344CB8AC3E}">
        <p14:creationId xmlns:p14="http://schemas.microsoft.com/office/powerpoint/2010/main" val="28611421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256006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12819371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1583302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35771243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1648601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17264464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42241528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2882459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226616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35315688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38572038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2A94B2AE-ABBF-4EF3-B6E6-4F6A223BE01C}" type="datetimeFigureOut">
              <a:rPr lang="en-US" smtClean="0"/>
              <a:t>1/3/2020</a:t>
            </a:fld>
            <a:endParaRPr lang="en-US" dirty="0"/>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5F65EA50-2D74-4A1A-9943-FBF5597BDF31}" type="slidenum">
              <a:rPr lang="en-US" smtClean="0"/>
              <a:t>‹#›</a:t>
            </a:fld>
            <a:endParaRPr lang="en-US" dirty="0"/>
          </a:p>
        </p:txBody>
      </p:sp>
    </p:spTree>
    <p:extLst>
      <p:ext uri="{BB962C8B-B14F-4D97-AF65-F5344CB8AC3E}">
        <p14:creationId xmlns:p14="http://schemas.microsoft.com/office/powerpoint/2010/main" val="21034542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4"/>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4"/>
            <a:ext cx="4038600" cy="4525963"/>
          </a:xfrm>
        </p:spPr>
        <p:txBody>
          <a:bodyPr/>
          <a:lstStyle/>
          <a:p>
            <a:pPr lvl="0"/>
            <a:endParaRPr lang="en-US" noProof="0" dirty="0"/>
          </a:p>
        </p:txBody>
      </p:sp>
      <p:sp>
        <p:nvSpPr>
          <p:cNvPr id="5" name="Date Placeholder 4"/>
          <p:cNvSpPr>
            <a:spLocks noGrp="1" noChangeArrowheads="1"/>
          </p:cNvSpPr>
          <p:nvPr>
            <p:ph type="dt" sz="half" idx="10"/>
          </p:nvPr>
        </p:nvSpPr>
        <p:spPr/>
        <p:txBody>
          <a:bodyPr/>
          <a:lstStyle>
            <a:lvl1pPr>
              <a:defRPr/>
            </a:lvl1pPr>
          </a:lstStyle>
          <a:p>
            <a:pPr>
              <a:defRPr/>
            </a:pPr>
            <a:endParaRPr lang="en-US" dirty="0"/>
          </a:p>
        </p:txBody>
      </p:sp>
      <p:sp>
        <p:nvSpPr>
          <p:cNvPr id="6" name="Footer Placeholder 5"/>
          <p:cNvSpPr>
            <a:spLocks noGrp="1" noChangeArrowheads="1"/>
          </p:cNvSpPr>
          <p:nvPr>
            <p:ph type="ftr" sz="quarter" idx="11"/>
          </p:nvPr>
        </p:nvSpPr>
        <p:spPr/>
        <p:txBody>
          <a:bodyPr/>
          <a:lstStyle>
            <a:lvl1pPr>
              <a:defRPr/>
            </a:lvl1pPr>
          </a:lstStyle>
          <a:p>
            <a:pPr>
              <a:defRPr/>
            </a:pPr>
            <a:endParaRPr lang="en-US" dirty="0"/>
          </a:p>
        </p:txBody>
      </p:sp>
      <p:sp>
        <p:nvSpPr>
          <p:cNvPr id="7" name="Slide Number Placeholder 6"/>
          <p:cNvSpPr>
            <a:spLocks noGrp="1" noChangeArrowheads="1"/>
          </p:cNvSpPr>
          <p:nvPr>
            <p:ph type="sldNum" sz="quarter" idx="12"/>
          </p:nvPr>
        </p:nvSpPr>
        <p:spPr/>
        <p:txBody>
          <a:bodyPr/>
          <a:lstStyle>
            <a:lvl1pPr>
              <a:defRPr/>
            </a:lvl1pPr>
          </a:lstStyle>
          <a:p>
            <a:pPr>
              <a:defRPr/>
            </a:pPr>
            <a:fld id="{2161BC38-7937-4133-A1E6-C3B5B38A5E00}" type="slidenum">
              <a:rPr lang="en-US" altLang="en-US"/>
              <a:pPr>
                <a:defRPr/>
              </a:pPr>
              <a:t>‹#›</a:t>
            </a:fld>
            <a:endParaRPr lang="en-US" altLang="en-US" dirty="0"/>
          </a:p>
        </p:txBody>
      </p:sp>
    </p:spTree>
    <p:extLst>
      <p:ext uri="{BB962C8B-B14F-4D97-AF65-F5344CB8AC3E}">
        <p14:creationId xmlns:p14="http://schemas.microsoft.com/office/powerpoint/2010/main" val="6414604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3938590"/>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CC4CD1B-43B6-4F84-AA76-46F1945E1A36}"/>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a:extLst>
              <a:ext uri="{FF2B5EF4-FFF2-40B4-BE49-F238E27FC236}">
                <a16:creationId xmlns:a16="http://schemas.microsoft.com/office/drawing/2014/main" id="{64AB0FD2-5548-44D0-A442-2B415BB5D82A}"/>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a:extLst>
              <a:ext uri="{FF2B5EF4-FFF2-40B4-BE49-F238E27FC236}">
                <a16:creationId xmlns:a16="http://schemas.microsoft.com/office/drawing/2014/main" id="{1A8143A1-0993-46B2-BDA6-70705D35638B}"/>
              </a:ext>
            </a:extLst>
          </p:cNvPr>
          <p:cNvSpPr>
            <a:spLocks noGrp="1" noChangeArrowheads="1"/>
          </p:cNvSpPr>
          <p:nvPr>
            <p:ph type="sldNum" sz="quarter" idx="12"/>
          </p:nvPr>
        </p:nvSpPr>
        <p:spPr>
          <a:ln/>
        </p:spPr>
        <p:txBody>
          <a:bodyPr/>
          <a:lstStyle>
            <a:lvl1pPr>
              <a:defRPr/>
            </a:lvl1pPr>
          </a:lstStyle>
          <a:p>
            <a:pPr>
              <a:defRPr/>
            </a:pPr>
            <a:fld id="{196FCDF2-2053-4D95-91F1-AD3E2DD40CBE}" type="slidenum">
              <a:rPr lang="en-US" altLang="en-US"/>
              <a:pPr>
                <a:defRPr/>
              </a:pPr>
              <a:t>‹#›</a:t>
            </a:fld>
            <a:endParaRPr lang="en-US" altLang="en-US" dirty="0"/>
          </a:p>
        </p:txBody>
      </p:sp>
    </p:spTree>
    <p:extLst>
      <p:ext uri="{BB962C8B-B14F-4D97-AF65-F5344CB8AC3E}">
        <p14:creationId xmlns:p14="http://schemas.microsoft.com/office/powerpoint/2010/main" val="227515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Shape 57"/>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59729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60"/>
        <p:cNvGrpSpPr/>
        <p:nvPr/>
      </p:nvGrpSpPr>
      <p:grpSpPr>
        <a:xfrm>
          <a:off x="0" y="0"/>
          <a:ext cx="0" cy="0"/>
          <a:chOff x="0" y="0"/>
          <a:chExt cx="0" cy="0"/>
        </a:xfrm>
      </p:grpSpPr>
      <p:sp>
        <p:nvSpPr>
          <p:cNvPr id="61" name="Shape 61"/>
          <p:cNvSpPr txBox="1">
            <a:spLocks noGrp="1"/>
          </p:cNvSpPr>
          <p:nvPr>
            <p:ph type="ctrTitle"/>
          </p:nvPr>
        </p:nvSpPr>
        <p:spPr>
          <a:xfrm>
            <a:off x="685800" y="2130426"/>
            <a:ext cx="7772400" cy="1470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Shape 62"/>
          <p:cNvSpPr txBox="1">
            <a:spLocks noGrp="1"/>
          </p:cNvSpPr>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63" name="Shape 63"/>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63348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14366834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722313" y="4406901"/>
            <a:ext cx="7772400" cy="136207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5" name="Shape 75"/>
          <p:cNvSpPr txBox="1">
            <a:spLocks noGrp="1"/>
          </p:cNvSpPr>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76" name="Shape 76"/>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725394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457200" y="274639"/>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1" name="Shape 81"/>
          <p:cNvSpPr txBox="1">
            <a:spLocks noGrp="1"/>
          </p:cNvSpPr>
          <p:nvPr>
            <p:ph type="body" idx="1"/>
          </p:nvPr>
        </p:nvSpPr>
        <p:spPr>
          <a:xfrm>
            <a:off x="457200" y="1200151"/>
            <a:ext cx="4038600" cy="3394075"/>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body" idx="2"/>
          </p:nvPr>
        </p:nvSpPr>
        <p:spPr>
          <a:xfrm>
            <a:off x="4648200" y="1200151"/>
            <a:ext cx="4038600" cy="3394075"/>
          </a:xfrm>
          <a:prstGeom prst="rect">
            <a:avLst/>
          </a:prstGeom>
          <a:noFill/>
          <a:ln>
            <a:noFill/>
          </a:ln>
        </p:spPr>
        <p:txBody>
          <a:bodyPr spcFirstLastPara="1" wrap="square" lIns="91425" tIns="91425" rIns="91425" bIns="91425" anchor="t" anchorCtr="0"/>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9607961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457200" y="274639"/>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Shape 88"/>
          <p:cNvSpPr txBox="1">
            <a:spLocks noGrp="1"/>
          </p:cNvSpPr>
          <p:nvPr>
            <p:ph type="body" idx="1"/>
          </p:nvPr>
        </p:nvSpPr>
        <p:spPr>
          <a:xfrm>
            <a:off x="457200" y="1535113"/>
            <a:ext cx="4040188" cy="639763"/>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body" idx="3"/>
          </p:nvPr>
        </p:nvSpPr>
        <p:spPr>
          <a:xfrm>
            <a:off x="4645027" y="1535113"/>
            <a:ext cx="4041775" cy="639763"/>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91" name="Shape 91"/>
          <p:cNvSpPr txBox="1">
            <a:spLocks noGrp="1"/>
          </p:cNvSpPr>
          <p:nvPr>
            <p:ph type="body" idx="4"/>
          </p:nvPr>
        </p:nvSpPr>
        <p:spPr>
          <a:xfrm>
            <a:off x="4645027" y="2174875"/>
            <a:ext cx="4041775"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92" name="Shape 92"/>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3" name="Shape 93"/>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689656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457200" y="274639"/>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7" name="Shape 97"/>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8" name="Shape 98"/>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9" name="Shape 99"/>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60970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2" y="273049"/>
            <a:ext cx="3008313" cy="1162051"/>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2" name="Shape 102"/>
          <p:cNvSpPr txBox="1">
            <a:spLocks noGrp="1"/>
          </p:cNvSpPr>
          <p:nvPr>
            <p:ph type="body" idx="1"/>
          </p:nvPr>
        </p:nvSpPr>
        <p:spPr>
          <a:xfrm>
            <a:off x="3575050" y="273052"/>
            <a:ext cx="5111750" cy="585311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3" name="Shape 103"/>
          <p:cNvSpPr txBox="1">
            <a:spLocks noGrp="1"/>
          </p:cNvSpPr>
          <p:nvPr>
            <p:ph type="body" idx="2"/>
          </p:nvPr>
        </p:nvSpPr>
        <p:spPr>
          <a:xfrm>
            <a:off x="457202" y="1435102"/>
            <a:ext cx="3008313" cy="46910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04" name="Shape 104"/>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5" name="Shape 105"/>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6" name="Shape 106"/>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060151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1792288" y="4800600"/>
            <a:ext cx="5486400" cy="566739"/>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9" name="Shape 109"/>
          <p:cNvSpPr>
            <a:spLocks noGrp="1"/>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10" name="Shape 110"/>
          <p:cNvSpPr txBox="1">
            <a:spLocks noGrp="1"/>
          </p:cNvSpPr>
          <p:nvPr>
            <p:ph type="body" idx="1"/>
          </p:nvPr>
        </p:nvSpPr>
        <p:spPr>
          <a:xfrm>
            <a:off x="1792288" y="5367338"/>
            <a:ext cx="5486400" cy="8048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111" name="Shape 111"/>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2" name="Shape 112"/>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3" name="Shape 113"/>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262492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74639"/>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6" name="Shape 116"/>
          <p:cNvSpPr txBox="1">
            <a:spLocks noGrp="1"/>
          </p:cNvSpPr>
          <p:nvPr>
            <p:ph type="body" idx="1"/>
          </p:nvPr>
        </p:nvSpPr>
        <p:spPr>
          <a:xfrm rot="5400000">
            <a:off x="2309019" y="-251617"/>
            <a:ext cx="4525963" cy="82296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17" name="Shape 117"/>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8" name="Shape 118"/>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9" name="Shape 119"/>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173421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rot="5400000">
            <a:off x="5464175" y="1371600"/>
            <a:ext cx="4387851" cy="2057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2" name="Shape 122"/>
          <p:cNvSpPr txBox="1">
            <a:spLocks noGrp="1"/>
          </p:cNvSpPr>
          <p:nvPr>
            <p:ph type="body" idx="1"/>
          </p:nvPr>
        </p:nvSpPr>
        <p:spPr>
          <a:xfrm rot="5400000">
            <a:off x="1273175" y="-609600"/>
            <a:ext cx="4387851" cy="6019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3" name="Shape 123"/>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4" name="Shape 124"/>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5" name="Shape 125"/>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300758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Content Placeholder 2"/>
          <p:cNvSpPr>
            <a:spLocks noGrp="1"/>
          </p:cNvSpPr>
          <p:nvPr>
            <p:ph idx="1"/>
          </p:nvPr>
        </p:nvSpPr>
        <p:spPr/>
        <p:txBody>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28117945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s-ES_tradnl"/>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Click to edit Master subtitle style</a:t>
            </a:r>
            <a:endParaRPr lang="en-US"/>
          </a:p>
        </p:txBody>
      </p:sp>
      <p:sp>
        <p:nvSpPr>
          <p:cNvPr id="4" name="Date Placeholder 3"/>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3285811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15394898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Content Placeholder 2"/>
          <p:cNvSpPr>
            <a:spLocks noGrp="1"/>
          </p:cNvSpPr>
          <p:nvPr>
            <p:ph idx="1"/>
          </p:nvPr>
        </p:nvSpPr>
        <p:spPr/>
        <p:txBody>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42723098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s-ES_tradnl"/>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Click to edit Master text styles</a:t>
            </a:r>
          </a:p>
        </p:txBody>
      </p:sp>
      <p:sp>
        <p:nvSpPr>
          <p:cNvPr id="4" name="Date Placeholder 3"/>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1412327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Content Placeholder 2"/>
          <p:cNvSpPr>
            <a:spLocks noGrp="1"/>
          </p:cNvSpPr>
          <p:nvPr>
            <p:ph sz="half" idx="1"/>
          </p:nvPr>
        </p:nvSpPr>
        <p:spPr>
          <a:xfrm>
            <a:off x="457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Content Placeholder 3"/>
          <p:cNvSpPr>
            <a:spLocks noGrp="1"/>
          </p:cNvSpPr>
          <p:nvPr>
            <p:ph sz="half" idx="2"/>
          </p:nvPr>
        </p:nvSpPr>
        <p:spPr>
          <a:xfrm>
            <a:off x="4648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5" name="Date Placeholder 4"/>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7589600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s-ES_tradnl"/>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7" name="Date Placeholder 6"/>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35711890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Date Placeholder 2"/>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14122485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13165256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s-ES_tradnl"/>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
        <p:nvSpPr>
          <p:cNvPr id="5" name="Date Placeholder 4"/>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237625194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s-ES_tradnl"/>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
        <p:nvSpPr>
          <p:cNvPr id="5" name="Date Placeholder 4"/>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11173038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245096661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1"/>
          </a:xfrm>
        </p:spPr>
        <p:txBody>
          <a:bodyPr vert="eaVert"/>
          <a:lstStyle/>
          <a:p>
            <a:r>
              <a:rPr lang="es-ES_tradnl"/>
              <a:t>Click to edit Master title style</a:t>
            </a:r>
            <a:endParaRPr lang="en-US"/>
          </a:p>
        </p:txBody>
      </p:sp>
      <p:sp>
        <p:nvSpPr>
          <p:cNvPr id="3" name="Vertical Text Placeholder 2"/>
          <p:cNvSpPr>
            <a:spLocks noGrp="1"/>
          </p:cNvSpPr>
          <p:nvPr>
            <p:ph type="body" orient="vert" idx="1"/>
          </p:nvPr>
        </p:nvSpPr>
        <p:spPr>
          <a:xfrm>
            <a:off x="457200" y="206375"/>
            <a:ext cx="6019800" cy="4387851"/>
          </a:xfrm>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693F1A02-DA59-A140-A9B6-B1BD6B8C71C3}" type="datetimeFigureOut">
              <a:rPr lang="en-US" smtClean="0"/>
              <a:t>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6D5F301-2544-5844-A174-0A73CDEF4688}" type="slidenum">
              <a:rPr lang="en-US" smtClean="0"/>
              <a:t>‹#›</a:t>
            </a:fld>
            <a:endParaRPr lang="en-US" dirty="0"/>
          </a:p>
        </p:txBody>
      </p:sp>
    </p:spTree>
    <p:extLst>
      <p:ext uri="{BB962C8B-B14F-4D97-AF65-F5344CB8AC3E}">
        <p14:creationId xmlns:p14="http://schemas.microsoft.com/office/powerpoint/2010/main" val="404345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34102302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1_SinglePage">
    <p:spTree>
      <p:nvGrpSpPr>
        <p:cNvPr id="1" name=""/>
        <p:cNvGrpSpPr/>
        <p:nvPr/>
      </p:nvGrpSpPr>
      <p:grpSpPr>
        <a:xfrm>
          <a:off x="0" y="0"/>
          <a:ext cx="0" cy="0"/>
          <a:chOff x="0" y="0"/>
          <a:chExt cx="0" cy="0"/>
        </a:xfrm>
      </p:grpSpPr>
      <p:pic>
        <p:nvPicPr>
          <p:cNvPr id="62" name="image3.png" descr="LOGO FIN copy2.png"/>
          <p:cNvPicPr/>
          <p:nvPr/>
        </p:nvPicPr>
        <p:blipFill>
          <a:blip r:embed="rId2"/>
          <a:stretch>
            <a:fillRect/>
          </a:stretch>
        </p:blipFill>
        <p:spPr>
          <a:xfrm>
            <a:off x="3706414" y="6074999"/>
            <a:ext cx="1727936" cy="713063"/>
          </a:xfrm>
          <a:prstGeom prst="rect">
            <a:avLst/>
          </a:prstGeom>
          <a:ln w="12700">
            <a:miter lim="400000"/>
          </a:ln>
        </p:spPr>
      </p:pic>
      <p:sp>
        <p:nvSpPr>
          <p:cNvPr id="63" name="Shape 63"/>
          <p:cNvSpPr>
            <a:spLocks noGrp="1"/>
          </p:cNvSpPr>
          <p:nvPr>
            <p:ph type="title"/>
          </p:nvPr>
        </p:nvSpPr>
        <p:spPr>
          <a:xfrm>
            <a:off x="457202" y="274637"/>
            <a:ext cx="8229601" cy="1102608"/>
          </a:xfrm>
          <a:prstGeom prst="rect">
            <a:avLst/>
          </a:prstGeom>
        </p:spPr>
        <p:txBody>
          <a:bodyPr anchor="t"/>
          <a:lstStyle>
            <a:lvl1pPr algn="l">
              <a:spcBef>
                <a:spcPts val="600"/>
              </a:spcBef>
              <a:defRPr sz="1800" b="1">
                <a:latin typeface="Franklin Gothic Medium"/>
                <a:ea typeface="Franklin Gothic Medium"/>
                <a:cs typeface="Franklin Gothic Medium"/>
                <a:sym typeface="Franklin Gothic Medium"/>
              </a:defRPr>
            </a:lvl1pPr>
          </a:lstStyle>
          <a:p>
            <a:pPr lvl="0">
              <a:defRPr b="0"/>
            </a:pPr>
            <a:r>
              <a:rPr b="1"/>
              <a:t>Click to edit Master title style</a:t>
            </a:r>
          </a:p>
        </p:txBody>
      </p:sp>
      <p:sp>
        <p:nvSpPr>
          <p:cNvPr id="64" name="Shape 64"/>
          <p:cNvSpPr>
            <a:spLocks noGrp="1"/>
          </p:cNvSpPr>
          <p:nvPr>
            <p:ph type="body" idx="1"/>
          </p:nvPr>
        </p:nvSpPr>
        <p:spPr>
          <a:xfrm>
            <a:off x="457202" y="1377243"/>
            <a:ext cx="8229601" cy="5480757"/>
          </a:xfrm>
          <a:prstGeom prst="rect">
            <a:avLst/>
          </a:prstGeom>
        </p:spPr>
        <p:txBody>
          <a:bodyPr/>
          <a:lstStyle>
            <a:lvl1pPr>
              <a:spcBef>
                <a:spcPts val="300"/>
              </a:spcBef>
              <a:defRPr sz="1600">
                <a:latin typeface="Franklin Gothic Book"/>
                <a:ea typeface="Franklin Gothic Book"/>
                <a:cs typeface="Franklin Gothic Book"/>
                <a:sym typeface="Franklin Gothic Book"/>
              </a:defRPr>
            </a:lvl1pPr>
            <a:lvl2pPr marL="742950" indent="-285750">
              <a:spcBef>
                <a:spcPts val="300"/>
              </a:spcBef>
              <a:defRPr sz="1600">
                <a:latin typeface="Franklin Gothic Book"/>
                <a:ea typeface="Franklin Gothic Book"/>
                <a:cs typeface="Franklin Gothic Book"/>
                <a:sym typeface="Franklin Gothic Book"/>
              </a:defRPr>
            </a:lvl2pPr>
            <a:lvl3pPr marL="1143000" indent="-228600">
              <a:spcBef>
                <a:spcPts val="300"/>
              </a:spcBef>
              <a:defRPr sz="1600">
                <a:latin typeface="Franklin Gothic Book"/>
                <a:ea typeface="Franklin Gothic Book"/>
                <a:cs typeface="Franklin Gothic Book"/>
                <a:sym typeface="Franklin Gothic Book"/>
              </a:defRPr>
            </a:lvl3pPr>
            <a:lvl4pPr marL="1600200" indent="-228600">
              <a:spcBef>
                <a:spcPts val="300"/>
              </a:spcBef>
              <a:defRPr sz="1600">
                <a:latin typeface="Franklin Gothic Book"/>
                <a:ea typeface="Franklin Gothic Book"/>
                <a:cs typeface="Franklin Gothic Book"/>
                <a:sym typeface="Franklin Gothic Book"/>
              </a:defRPr>
            </a:lvl4pPr>
            <a:lvl5pPr marL="2057400" indent="-228600">
              <a:spcBef>
                <a:spcPts val="300"/>
              </a:spcBef>
              <a:defRPr sz="1600">
                <a:latin typeface="Franklin Gothic Book"/>
                <a:ea typeface="Franklin Gothic Book"/>
                <a:cs typeface="Franklin Gothic Book"/>
                <a:sym typeface="Franklin Gothic Book"/>
              </a:defRPr>
            </a:lvl5pPr>
          </a:lstStyle>
          <a:p>
            <a:pPr lvl="0">
              <a:defRPr sz="1800"/>
            </a:pPr>
            <a:r>
              <a:rPr sz="1600"/>
              <a:t>Click to edit Master text styles</a:t>
            </a:r>
          </a:p>
          <a:p>
            <a:pPr lvl="1">
              <a:defRPr sz="1800"/>
            </a:pPr>
            <a:r>
              <a:rPr sz="1600"/>
              <a:t>Second level</a:t>
            </a:r>
          </a:p>
          <a:p>
            <a:pPr lvl="2">
              <a:defRPr sz="1800"/>
            </a:pPr>
            <a:r>
              <a:rPr sz="1600"/>
              <a:t>Third level</a:t>
            </a:r>
          </a:p>
          <a:p>
            <a:pPr lvl="3">
              <a:defRPr sz="1800"/>
            </a:pPr>
            <a:r>
              <a:rPr sz="1600"/>
              <a:t>Fourth level</a:t>
            </a:r>
          </a:p>
          <a:p>
            <a:pPr lvl="4">
              <a:defRPr sz="1800"/>
            </a:pPr>
            <a:r>
              <a:rPr sz="1600"/>
              <a:t>Fifth level</a:t>
            </a:r>
          </a:p>
        </p:txBody>
      </p:sp>
      <p:sp>
        <p:nvSpPr>
          <p:cNvPr id="65" name="Shape 65"/>
          <p:cNvSpPr/>
          <p:nvPr/>
        </p:nvSpPr>
        <p:spPr>
          <a:xfrm>
            <a:off x="3253838" y="5842659"/>
            <a:ext cx="2517570" cy="1015341"/>
          </a:xfrm>
          <a:prstGeom prst="rect">
            <a:avLst/>
          </a:prstGeom>
          <a:solidFill>
            <a:srgbClr val="FFFFFF"/>
          </a:solidFill>
          <a:ln w="12700">
            <a:miter lim="400000"/>
          </a:ln>
        </p:spPr>
        <p:txBody>
          <a:bodyPr lIns="0" tIns="0" rIns="0" bIns="0" anchor="ctr"/>
          <a:lstStyle/>
          <a:p>
            <a:pPr lvl="0" algn="ctr">
              <a:defRPr>
                <a:solidFill>
                  <a:srgbClr val="FFFFFF"/>
                </a:solidFill>
              </a:defRPr>
            </a:pPr>
            <a:endParaRPr sz="1800"/>
          </a:p>
        </p:txBody>
      </p:sp>
      <p:pic>
        <p:nvPicPr>
          <p:cNvPr id="66" name="image1.jpg" descr="FONDO FINAL A MEDIDA.jpg"/>
          <p:cNvPicPr/>
          <p:nvPr/>
        </p:nvPicPr>
        <p:blipFill>
          <a:blip r:embed="rId3">
            <a:alphaModFix amt="60000"/>
          </a:blip>
          <a:stretch>
            <a:fillRect/>
          </a:stretch>
        </p:blipFill>
        <p:spPr>
          <a:xfrm>
            <a:off x="0" y="1"/>
            <a:ext cx="9144000" cy="6869289"/>
          </a:xfrm>
          <a:prstGeom prst="rect">
            <a:avLst/>
          </a:prstGeom>
          <a:ln w="12700">
            <a:miter lim="400000"/>
          </a:ln>
        </p:spPr>
      </p:pic>
    </p:spTree>
    <p:extLst>
      <p:ext uri="{BB962C8B-B14F-4D97-AF65-F5344CB8AC3E}">
        <p14:creationId xmlns:p14="http://schemas.microsoft.com/office/powerpoint/2010/main" val="74710732"/>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4" name="Picture 3" descr="Screen Shot 2016-05-18 at 11.01.07 AM.png"/>
          <p:cNvPicPr>
            <a:picLocks noChangeAspect="1"/>
          </p:cNvPicPr>
          <p:nvPr userDrawn="1"/>
        </p:nvPicPr>
        <p:blipFill rotWithShape="1">
          <a:blip r:embed="rId2">
            <a:extLst>
              <a:ext uri="{28A0092B-C50C-407E-A947-70E740481C1C}">
                <a14:useLocalDpi xmlns:a14="http://schemas.microsoft.com/office/drawing/2010/main" val="0"/>
              </a:ext>
            </a:extLst>
          </a:blip>
          <a:srcRect l="92388" r="278"/>
          <a:stretch/>
        </p:blipFill>
        <p:spPr>
          <a:xfrm>
            <a:off x="1" y="0"/>
            <a:ext cx="9143999" cy="6858000"/>
          </a:xfrm>
          <a:prstGeom prst="rect">
            <a:avLst/>
          </a:prstGeom>
        </p:spPr>
      </p:pic>
      <p:pic>
        <p:nvPicPr>
          <p:cNvPr id="5" name="Picture 4" descr="LOGO FIN copy2.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706416" y="6074999"/>
            <a:ext cx="1727935" cy="713061"/>
          </a:xfrm>
          <a:prstGeom prst="rect">
            <a:avLst/>
          </a:prstGeom>
        </p:spPr>
      </p:pic>
    </p:spTree>
    <p:extLst>
      <p:ext uri="{BB962C8B-B14F-4D97-AF65-F5344CB8AC3E}">
        <p14:creationId xmlns:p14="http://schemas.microsoft.com/office/powerpoint/2010/main" val="3218547955"/>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1017137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1804514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1571940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FB77844-89A5-4C9B-84CA-D0E7B4EBA17A}" type="datetimeFigureOut">
              <a:rPr lang="en-US" smtClean="0"/>
              <a:t>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6B6E6B-D611-4C79-8445-04F90D88A355}" type="slidenum">
              <a:rPr lang="en-US" smtClean="0"/>
              <a:t>‹#›</a:t>
            </a:fld>
            <a:endParaRPr lang="en-US" dirty="0"/>
          </a:p>
        </p:txBody>
      </p:sp>
    </p:spTree>
    <p:extLst>
      <p:ext uri="{BB962C8B-B14F-4D97-AF65-F5344CB8AC3E}">
        <p14:creationId xmlns:p14="http://schemas.microsoft.com/office/powerpoint/2010/main" val="583215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2.jpe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jp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B77844-89A5-4C9B-84CA-D0E7B4EBA17A}" type="datetimeFigureOut">
              <a:rPr lang="en-US" smtClean="0"/>
              <a:t>1/3/2020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6B6E6B-D611-4C79-8445-04F90D88A355}" type="slidenum">
              <a:rPr lang="en-US" smtClean="0"/>
              <a:t>‹#›</a:t>
            </a:fld>
            <a:endParaRPr lang="en-US" dirty="0"/>
          </a:p>
        </p:txBody>
      </p:sp>
    </p:spTree>
    <p:extLst>
      <p:ext uri="{BB962C8B-B14F-4D97-AF65-F5344CB8AC3E}">
        <p14:creationId xmlns:p14="http://schemas.microsoft.com/office/powerpoint/2010/main" val="425679778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9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01504408"/>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ctr" defTabSz="685800" rtl="0" eaLnBrk="1" latinLnBrk="0" hangingPunct="1">
        <a:spcBef>
          <a:spcPct val="0"/>
        </a:spcBef>
        <a:buNone/>
        <a:defRPr sz="3300" b="1"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4639"/>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2" name="Shape 52"/>
          <p:cNvSpPr txBox="1">
            <a:spLocks noGrp="1"/>
          </p:cNvSpPr>
          <p:nvPr>
            <p:ph type="body" idx="1"/>
          </p:nvPr>
        </p:nvSpPr>
        <p:spPr>
          <a:xfrm>
            <a:off x="457200" y="1600201"/>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dt" idx="10"/>
          </p:nvPr>
        </p:nvSpPr>
        <p:spPr>
          <a:xfrm>
            <a:off x="457200" y="6356351"/>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ftr" idx="11"/>
          </p:nvPr>
        </p:nvSpPr>
        <p:spPr>
          <a:xfrm>
            <a:off x="3124200" y="6356351"/>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sldNum" idx="12"/>
          </p:nvPr>
        </p:nvSpPr>
        <p:spPr>
          <a:xfrm>
            <a:off x="6553200" y="6356351"/>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92670330"/>
      </p:ext>
    </p:extLst>
  </p:cSld>
  <p:clrMap bg1="lt1" tx1="dk1" bg2="dk2"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_tradnl"/>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3F1A02-DA59-A140-A9B6-B1BD6B8C71C3}" type="datetimeFigureOut">
              <a:rPr lang="en-US" smtClean="0"/>
              <a:t>1/3/2020</a:t>
            </a:fld>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D5F301-2544-5844-A174-0A73CDEF4688}" type="slidenum">
              <a:rPr lang="en-US" smtClean="0"/>
              <a:t>‹#›</a:t>
            </a:fld>
            <a:endParaRPr lang="en-US" dirty="0"/>
          </a:p>
        </p:txBody>
      </p:sp>
    </p:spTree>
    <p:extLst>
      <p:ext uri="{BB962C8B-B14F-4D97-AF65-F5344CB8AC3E}">
        <p14:creationId xmlns:p14="http://schemas.microsoft.com/office/powerpoint/2010/main" val="401486306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nursing.umn.edu/centers/katharine-j-densford-international-center-nursing-leadership" TargetMode="External"/><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hyperlink" Target="https://www.linkedin.com/in/danieljpesut/" TargetMode="External"/><Relationship Id="rId5" Type="http://schemas.openxmlformats.org/officeDocument/2006/relationships/hyperlink" Target="mailto:dpesut@umn.edu" TargetMode="External"/><Relationship Id="rId4" Type="http://schemas.openxmlformats.org/officeDocument/2006/relationships/hyperlink" Target="http://www.foresight-leadership.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www.youtube.com/watch?t=471&amp;v=-sfiReUu3o0" TargetMode="External"/><Relationship Id="rId7" Type="http://schemas.openxmlformats.org/officeDocument/2006/relationships/image" Target="../media/image18.jpeg"/><Relationship Id="rId2" Type="http://schemas.openxmlformats.org/officeDocument/2006/relationships/hyperlink" Target="http://www.systems-thinking.org/index.htm" TargetMode="External"/><Relationship Id="rId1" Type="http://schemas.openxmlformats.org/officeDocument/2006/relationships/slideLayout" Target="../slideLayouts/slideLayout14.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hyperlink" Target="http://www.nlpu.com/Articles/LevelsAlignment.htm" TargetMode="External"/><Relationship Id="rId2" Type="http://schemas.openxmlformats.org/officeDocument/2006/relationships/hyperlink" Target="http://www.nlpu.com/Articles/article8.htm" TargetMode="Externa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hyperlink" Target="http://www.nlpu.com/Articles/LevelsSummary.htm"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themetastabilianmovement.com/coordination-dynamics/" TargetMode="External"/><Relationship Id="rId2" Type="http://schemas.openxmlformats.org/officeDocument/2006/relationships/hyperlink" Target="http://themetastabilianmovement.com/the-squiggle-sense/" TargetMode="External"/><Relationship Id="rId1" Type="http://schemas.openxmlformats.org/officeDocument/2006/relationships/slideLayout" Target="../slideLayouts/slideLayout12.xml"/><Relationship Id="rId5" Type="http://schemas.openxmlformats.org/officeDocument/2006/relationships/hyperlink" Target="https://www.researchgate.net/publication/232561198_The_Complementary_Nature" TargetMode="Externa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hyperlink" Target="https://www.assessmypolarities.co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s://www.missinglogic.com/" TargetMode="Externa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7.xml"/><Relationship Id="rId4" Type="http://schemas.openxmlformats.org/officeDocument/2006/relationships/image" Target="../media/image25.gif"/></Relationships>
</file>

<file path=ppt/slides/_rels/slide1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g"/><Relationship Id="rId1" Type="http://schemas.openxmlformats.org/officeDocument/2006/relationships/slideLayout" Target="../slideLayouts/slideLayout45.xml"/><Relationship Id="rId4" Type="http://schemas.openxmlformats.org/officeDocument/2006/relationships/image" Target="../media/image28.jp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slideLayout" Target="../slideLayouts/slideLayout45.xml"/><Relationship Id="rId5" Type="http://schemas.openxmlformats.org/officeDocument/2006/relationships/image" Target="../media/image32.jp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gif"/></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www.metaintegral.com/" TargetMode="External"/><Relationship Id="rId2" Type="http://schemas.openxmlformats.org/officeDocument/2006/relationships/notesSlide" Target="../notesSlides/notesSlide11.xml"/><Relationship Id="rId1" Type="http://schemas.openxmlformats.org/officeDocument/2006/relationships/slideLayout" Target="../slideLayouts/slideLayout28.xml"/><Relationship Id="rId5" Type="http://schemas.openxmlformats.org/officeDocument/2006/relationships/image" Target="../media/image38.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hyperlink" Target="https://www.nursingoutlook.org/article/S0029-6554(97)90038-5/abstract" TargetMode="External"/><Relationship Id="rId5" Type="http://schemas.openxmlformats.org/officeDocument/2006/relationships/image" Target="../media/image41.jpg"/><Relationship Id="rId4" Type="http://schemas.openxmlformats.org/officeDocument/2006/relationships/hyperlink" Target="https://archives.iupui.edu/bitstream/handle/2450/12067/Mss051_Presidential-Call-to-Action_2003-2005.pdf?sequence=1&amp;isAllowed=y"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theprimes.com/change-vs-transformation" TargetMode="External"/><Relationship Id="rId1" Type="http://schemas.openxmlformats.org/officeDocument/2006/relationships/slideLayout" Target="../slideLayouts/slideLayout1.xml"/><Relationship Id="rId5" Type="http://schemas.openxmlformats.org/officeDocument/2006/relationships/image" Target="../media/image52.png"/><Relationship Id="rId4" Type="http://schemas.openxmlformats.org/officeDocument/2006/relationships/hyperlink" Target="http://www.theprimes.co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nlpu.com/Articles/AlphaLeader.htm" TargetMode="External"/><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s://www.aacnnursing.org/Portals/42/News/White-Papers/Vision-Academic-Nursing.pdf"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hyperlink" Target="http://www.liberatingstructures.com/1-1-2-4-all/" TargetMode="External"/><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s://www.bkconnection.com/leaderliteraciesskills-sa"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hyperlink" Target="http://www.foresight-leadership.org/" TargetMode="External"/><Relationship Id="rId7" Type="http://schemas.openxmlformats.org/officeDocument/2006/relationships/image" Target="../media/image6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planetaryhealthalliance.org/" TargetMode="External"/><Relationship Id="rId5" Type="http://schemas.openxmlformats.org/officeDocument/2006/relationships/hyperlink" Target="http://millennium.surge.sh/" TargetMode="External"/><Relationship Id="rId4" Type="http://schemas.openxmlformats.org/officeDocument/2006/relationships/hyperlink" Target="https://conservancy.umn.edu/handle/11299/192481"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hyperlink" Target="https://www.youtube.com/watch?v=A3oIiH7BLm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68.png"/><Relationship Id="rId4" Type="http://schemas.openxmlformats.org/officeDocument/2006/relationships/hyperlink" Target="http://www.thetimeparadox.com/survey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umiohealth.com/"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69.jpeg"/><Relationship Id="rId4" Type="http://schemas.openxmlformats.org/officeDocument/2006/relationships/hyperlink" Target="http://foresight-leadership.org/"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futurewe.org/framework/" TargetMode="External"/><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70.png"/></Relationships>
</file>

<file path=ppt/slides/_rels/slide52.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80.png"/><Relationship Id="rId3" Type="http://schemas.openxmlformats.org/officeDocument/2006/relationships/hyperlink" Target="https://www.youtube.com/watch?v=SBGuWa3MmLE&amp;feature=youtu.be" TargetMode="External"/><Relationship Id="rId7" Type="http://schemas.openxmlformats.org/officeDocument/2006/relationships/image" Target="../media/image74.png"/><Relationship Id="rId12" Type="http://schemas.openxmlformats.org/officeDocument/2006/relationships/image" Target="../media/image79.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image" Target="../media/image71.png"/><Relationship Id="rId9" Type="http://schemas.openxmlformats.org/officeDocument/2006/relationships/image" Target="../media/image76.png"/></Relationships>
</file>

<file path=ppt/slides/_rels/slide53.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hyperlink" Target="https://www.youtube.com/watch?v=SBGuWa3MmLE&amp;feature=youtu.be" TargetMode="External"/><Relationship Id="rId1" Type="http://schemas.openxmlformats.org/officeDocument/2006/relationships/slideLayout" Target="../slideLayouts/slideLayout12.xml"/><Relationship Id="rId4" Type="http://schemas.openxmlformats.org/officeDocument/2006/relationships/image" Target="../media/image66.png"/></Relationships>
</file>

<file path=ppt/slides/_rels/slide5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s://thevoroscope.com/2017/02/24/the-futures-cone-use-and-history/"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4.png"/><Relationship Id="rId7" Type="http://schemas.openxmlformats.org/officeDocument/2006/relationships/hyperlink" Target="http://foresight-leadership.org/linkedin" TargetMode="External"/><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hyperlink" Target="http://www.foresight-leadership.org/" TargetMode="External"/><Relationship Id="rId5" Type="http://schemas.openxmlformats.org/officeDocument/2006/relationships/hyperlink" Target="https://libguides.umn.edu/c.php?g=905493" TargetMode="External"/><Relationship Id="rId4" Type="http://schemas.openxmlformats.org/officeDocument/2006/relationships/image" Target="../media/image85.png"/></Relationships>
</file>

<file path=ppt/slides/_rels/slide57.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3.png"/><Relationship Id="rId3" Type="http://schemas.openxmlformats.org/officeDocument/2006/relationships/hyperlink" Target="https://futuretodayinstitute.com/mu_uploads/2017/04/FTI-10SourcesChange.pdf" TargetMode="External"/><Relationship Id="rId7" Type="http://schemas.openxmlformats.org/officeDocument/2006/relationships/image" Target="../media/image88.png"/><Relationship Id="rId12" Type="http://schemas.openxmlformats.org/officeDocument/2006/relationships/hyperlink" Target="https://altfutures.org/" TargetMode="External"/><Relationship Id="rId17" Type="http://schemas.openxmlformats.org/officeDocument/2006/relationships/image" Target="../media/image96.png"/><Relationship Id="rId2" Type="http://schemas.openxmlformats.org/officeDocument/2006/relationships/notesSlide" Target="../notesSlides/notesSlide34.xml"/><Relationship Id="rId16" Type="http://schemas.openxmlformats.org/officeDocument/2006/relationships/hyperlink" Target="https://foresightforhealth.org/wp-content/uploads/2019/09/FORESIGHT-Futures-Scan-Short-Summaries_9-9-19.pdf" TargetMode="External"/><Relationship Id="rId1" Type="http://schemas.openxmlformats.org/officeDocument/2006/relationships/slideLayout" Target="../slideLayouts/slideLayout1.xml"/><Relationship Id="rId6" Type="http://schemas.openxmlformats.org/officeDocument/2006/relationships/image" Target="../media/image87.png"/><Relationship Id="rId11" Type="http://schemas.openxmlformats.org/officeDocument/2006/relationships/image" Target="../media/image92.png"/><Relationship Id="rId5" Type="http://schemas.openxmlformats.org/officeDocument/2006/relationships/hyperlink" Target="https://www.shapingtomorrow.com/newsletter.cfm" TargetMode="External"/><Relationship Id="rId15" Type="http://schemas.openxmlformats.org/officeDocument/2006/relationships/image" Target="../media/image95.png"/><Relationship Id="rId10" Type="http://schemas.openxmlformats.org/officeDocument/2006/relationships/image" Target="../media/image91.png"/><Relationship Id="rId4" Type="http://schemas.openxmlformats.org/officeDocument/2006/relationships/hyperlink" Target="https://planetaryhealthalliance.org/" TargetMode="External"/><Relationship Id="rId9" Type="http://schemas.openxmlformats.org/officeDocument/2006/relationships/image" Target="../media/image90.png"/><Relationship Id="rId14" Type="http://schemas.openxmlformats.org/officeDocument/2006/relationships/image" Target="../media/image94.png"/></Relationships>
</file>

<file path=ppt/slides/_rels/slide58.xml.rels><?xml version="1.0" encoding="UTF-8" standalone="yes"?>
<Relationships xmlns="http://schemas.openxmlformats.org/package/2006/relationships"><Relationship Id="rId2" Type="http://schemas.openxmlformats.org/officeDocument/2006/relationships/hyperlink" Target="https://medicalfuturist.com/" TargetMode="Externa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hyperlink" Target="https://www.nesta.org.uk/feature/innovate-policymakers-board-game/" TargetMode="External"/><Relationship Id="rId2" Type="http://schemas.openxmlformats.org/officeDocument/2006/relationships/hyperlink" Target="https://ideacouture.com/impact/" TargetMode="External"/><Relationship Id="rId1" Type="http://schemas.openxmlformats.org/officeDocument/2006/relationships/slideLayout" Target="../slideLayouts/slideLayout2.xml"/><Relationship Id="rId5" Type="http://schemas.openxmlformats.org/officeDocument/2006/relationships/image" Target="../media/image98.png"/><Relationship Id="rId4" Type="http://schemas.openxmlformats.org/officeDocument/2006/relationships/image" Target="../media/image97.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hyperlink" Target="https://www.drawdown.org/" TargetMode="External"/><Relationship Id="rId7" Type="http://schemas.openxmlformats.org/officeDocument/2006/relationships/hyperlink" Target="https://envirn.org/e-textbook/" TargetMode="External"/><Relationship Id="rId2" Type="http://schemas.openxmlformats.org/officeDocument/2006/relationships/image" Target="../media/image99.png"/><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hyperlink" Target="https://envirn.org/" TargetMode="External"/><Relationship Id="rId9" Type="http://schemas.openxmlformats.org/officeDocument/2006/relationships/hyperlink" Target="https://planetaryhealthalliance.org/"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en.wikipedia.org/wiki/Scenario_planning" TargetMode="External"/><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image" Target="../media/image103.jpeg"/></Relationships>
</file>

<file path=ppt/slides/_rels/slide62.xml.rels><?xml version="1.0" encoding="UTF-8" standalone="yes"?>
<Relationships xmlns="http://schemas.openxmlformats.org/package/2006/relationships"><Relationship Id="rId3" Type="http://schemas.openxmlformats.org/officeDocument/2006/relationships/image" Target="../media/image104.png"/><Relationship Id="rId7" Type="http://schemas.openxmlformats.org/officeDocument/2006/relationships/hyperlink" Target="http://www.altfutures.org/pubs/RWJF/IAF-HealthandHealthCare2032.pdf" TargetMode="External"/><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6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hyperlink" Target="http://altfutures.org/wp-content/uploads/2018/10/IAF_Human_Services_and_Human_Progress_2035.pdf" TargetMode="External"/></Relationships>
</file>

<file path=ppt/slides/_rels/slide64.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hyperlink" Target="https://www.youtube.com/watch?v=RFvVJmIXu68" TargetMode="External"/><Relationship Id="rId5" Type="http://schemas.openxmlformats.org/officeDocument/2006/relationships/hyperlink" Target="http://www.odii.com/" TargetMode="External"/><Relationship Id="rId4" Type="http://schemas.openxmlformats.org/officeDocument/2006/relationships/image" Target="../media/image11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hyperlink" Target="https://www.tacresults.com/article/build-organizational-legacy/" TargetMode="External"/><Relationship Id="rId4" Type="http://schemas.openxmlformats.org/officeDocument/2006/relationships/hyperlink" Target="https://www.etsu.edu/nursing/documents/creating_a_career_legacy_map.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universityfutures.net/" TargetMode="External"/><Relationship Id="rId1" Type="http://schemas.openxmlformats.org/officeDocument/2006/relationships/slideLayout" Target="../slideLayouts/slideLayout6.xml"/><Relationship Id="rId4" Type="http://schemas.openxmlformats.org/officeDocument/2006/relationships/hyperlink" Target="https://www.universityfutures.net/blog/2019/10/30/contested-ideas-of-the-university" TargetMode="External"/></Relationships>
</file>

<file path=ppt/slides/_rels/slide70.xml.rels><?xml version="1.0" encoding="UTF-8" standalone="yes"?>
<Relationships xmlns="http://schemas.openxmlformats.org/package/2006/relationships"><Relationship Id="rId3" Type="http://schemas.openxmlformats.org/officeDocument/2006/relationships/hyperlink" Target="http://www.liberatingstructures.com/"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14.jpeg"/></Relationships>
</file>

<file path=ppt/slides/_rels/slide7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116.jpeg"/></Relationships>
</file>

<file path=ppt/slides/_rels/slide72.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15.png"/></Relationships>
</file>

<file path=ppt/slides/_rels/slide73.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5.png"/></Relationships>
</file>

<file path=ppt/slides/_rels/slide74.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20.gi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21.jp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http://www.nursing.umn.edu/centers/katharine-j-densford-international-center-nursing-leadership" TargetMode="External"/><Relationship Id="rId2" Type="http://schemas.openxmlformats.org/officeDocument/2006/relationships/notesSlide" Target="../notesSlides/notesSlide48.xml"/><Relationship Id="rId1" Type="http://schemas.openxmlformats.org/officeDocument/2006/relationships/slideLayout" Target="../slideLayouts/slideLayout16.xml"/><Relationship Id="rId6" Type="http://schemas.openxmlformats.org/officeDocument/2006/relationships/hyperlink" Target="https://www.linkedin.com/in/danieljpesut/" TargetMode="External"/><Relationship Id="rId5" Type="http://schemas.openxmlformats.org/officeDocument/2006/relationships/hyperlink" Target="mailto:dpesut@umn.edu" TargetMode="External"/><Relationship Id="rId4" Type="http://schemas.openxmlformats.org/officeDocument/2006/relationships/hyperlink" Target="http://www.foresight-leadership.or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1" y="521128"/>
            <a:ext cx="8458200" cy="2933700"/>
          </a:xfrm>
        </p:spPr>
        <p:txBody>
          <a:bodyPr>
            <a:noAutofit/>
          </a:bodyPr>
          <a:lstStyle/>
          <a:p>
            <a:r>
              <a:rPr lang="en-US" altLang="en-US" sz="4000" i="1" dirty="0">
                <a:latin typeface="Verdana" panose="020B0604030504040204" pitchFamily="34" charset="0"/>
                <a:ea typeface="Verdana" panose="020B0604030504040204" pitchFamily="34" charset="0"/>
                <a:cs typeface="Verdana" panose="020B0604030504040204" pitchFamily="34" charset="0"/>
              </a:rPr>
              <a:t>Foresight Leadership: Anticipating the Future of  Doctoral Education in Nursing </a:t>
            </a:r>
          </a:p>
        </p:txBody>
      </p:sp>
      <p:sp>
        <p:nvSpPr>
          <p:cNvPr id="55299" name="Rectangle 3"/>
          <p:cNvSpPr>
            <a:spLocks noGrp="1" noChangeArrowheads="1"/>
          </p:cNvSpPr>
          <p:nvPr>
            <p:ph type="body" idx="1"/>
          </p:nvPr>
        </p:nvSpPr>
        <p:spPr>
          <a:xfrm>
            <a:off x="2256532" y="3581400"/>
            <a:ext cx="5287267" cy="2514600"/>
          </a:xfrm>
        </p:spPr>
        <p:txBody>
          <a:bodyPr>
            <a:noAutofit/>
          </a:bodyPr>
          <a:lstStyle/>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Daniel J Pesut PhD RN FAAN  </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Professor of Nursing Population Health and Systems Cooperative Unit</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Director of the </a:t>
            </a:r>
            <a:r>
              <a:rPr lang="en-US" altLang="en-US" sz="1000" dirty="0">
                <a:latin typeface="Verdana" panose="020B0604030504040204" pitchFamily="34" charset="0"/>
                <a:ea typeface="Verdana" panose="020B0604030504040204" pitchFamily="34" charset="0"/>
                <a:cs typeface="Verdana" panose="020B0604030504040204" pitchFamily="34" charset="0"/>
                <a:hlinkClick r:id="rId3">
                  <a:extLst>
                    <a:ext uri="{A12FA001-AC4F-418D-AE19-62706E023703}">
                      <ahyp:hlinkClr xmlns:ahyp="http://schemas.microsoft.com/office/drawing/2018/hyperlinkcolor" xmlns="" val="tx"/>
                    </a:ext>
                  </a:extLst>
                </a:hlinkClick>
              </a:rPr>
              <a:t>Katharine Densford International Center for Nursing Leadership</a:t>
            </a:r>
            <a:endParaRPr lang="en-US" altLang="en-US" sz="1000" dirty="0">
              <a:latin typeface="Verdana" panose="020B0604030504040204" pitchFamily="34" charset="0"/>
              <a:ea typeface="Verdana" panose="020B0604030504040204" pitchFamily="34" charset="0"/>
              <a:cs typeface="Verdana" panose="020B0604030504040204" pitchFamily="34" charset="0"/>
            </a:endParaRP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Katherine R. and C. Walton Lillehei Chair in Nursing Leadership</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hlinkClick r:id="rId4">
                  <a:extLst>
                    <a:ext uri="{A12FA001-AC4F-418D-AE19-62706E023703}">
                      <ahyp:hlinkClr xmlns:ahyp="http://schemas.microsoft.com/office/drawing/2018/hyperlinkcolor" xmlns="" val="tx"/>
                    </a:ext>
                  </a:extLst>
                </a:hlinkClick>
              </a:rPr>
              <a:t>www.Foresight-Leadership.org</a:t>
            </a:r>
            <a:endParaRPr lang="en-US" altLang="en-US" sz="1000" dirty="0">
              <a:latin typeface="Verdana" panose="020B0604030504040204" pitchFamily="34" charset="0"/>
              <a:ea typeface="Verdana" panose="020B0604030504040204" pitchFamily="34" charset="0"/>
              <a:cs typeface="Verdana" panose="020B0604030504040204" pitchFamily="34" charset="0"/>
            </a:endParaRP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University of Minnesota School of Nursing</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308 Harvard St. SE</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4-185 Weaver-Densford Hall</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Minneapolis, MN 55455</a:t>
            </a:r>
          </a:p>
          <a:p>
            <a:pPr marL="0" indent="0" algn="ctr">
              <a:lnSpc>
                <a:spcPct val="115000"/>
              </a:lnSpc>
              <a:spcBef>
                <a:spcPct val="0"/>
              </a:spcBef>
              <a:buNone/>
            </a:pPr>
            <a:r>
              <a:rPr lang="en-US" altLang="en-US" sz="1000" u="sng" dirty="0">
                <a:latin typeface="Verdana" panose="020B0604030504040204" pitchFamily="34" charset="0"/>
                <a:ea typeface="Verdana" panose="020B0604030504040204" pitchFamily="34" charset="0"/>
                <a:cs typeface="Verdana" panose="020B0604030504040204" pitchFamily="34" charset="0"/>
                <a:hlinkClick r:id="rId5">
                  <a:extLst>
                    <a:ext uri="{A12FA001-AC4F-418D-AE19-62706E023703}">
                      <ahyp:hlinkClr xmlns:ahyp="http://schemas.microsoft.com/office/drawing/2018/hyperlinkcolor" xmlns="" val="tx"/>
                    </a:ext>
                  </a:extLst>
                </a:hlinkClick>
              </a:rPr>
              <a:t>dpesut@umn.edu</a:t>
            </a:r>
            <a:r>
              <a:rPr lang="en-US" altLang="en-US" sz="1000" dirty="0">
                <a:latin typeface="Verdana" panose="020B0604030504040204" pitchFamily="34" charset="0"/>
                <a:ea typeface="Verdana" panose="020B0604030504040204" pitchFamily="34" charset="0"/>
                <a:cs typeface="Verdana" panose="020B0604030504040204" pitchFamily="34" charset="0"/>
              </a:rPr>
              <a:t> </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hlinkClick r:id="rId6">
                  <a:extLst>
                    <a:ext uri="{A12FA001-AC4F-418D-AE19-62706E023703}">
                      <ahyp:hlinkClr xmlns:ahyp="http://schemas.microsoft.com/office/drawing/2018/hyperlinkcolor" xmlns="" val="tx"/>
                    </a:ext>
                  </a:extLst>
                </a:hlinkClick>
              </a:rPr>
              <a:t>Linkedin</a:t>
            </a:r>
            <a:endParaRPr lang="en-US" altLang="en-US" sz="1000" dirty="0">
              <a:latin typeface="Verdana" panose="020B0604030504040204" pitchFamily="34" charset="0"/>
              <a:ea typeface="Verdana" panose="020B0604030504040204" pitchFamily="34" charset="0"/>
              <a:cs typeface="Verdana" panose="020B0604030504040204" pitchFamily="34" charset="0"/>
            </a:endParaRPr>
          </a:p>
          <a:p>
            <a:pPr marL="0" indent="0" algn="ctr">
              <a:lnSpc>
                <a:spcPct val="115000"/>
              </a:lnSpc>
              <a:spcBef>
                <a:spcPct val="0"/>
              </a:spcBef>
              <a:buNone/>
            </a:pPr>
            <a:r>
              <a:rPr lang="en-US" altLang="en-US" sz="1000" b="1" dirty="0">
                <a:latin typeface="Verdana" panose="020B0604030504040204" pitchFamily="34" charset="0"/>
                <a:ea typeface="Verdana" panose="020B0604030504040204" pitchFamily="34" charset="0"/>
                <a:cs typeface="Verdana" panose="020B0604030504040204" pitchFamily="34" charset="0"/>
              </a:rPr>
              <a:t>Office Phone number: </a:t>
            </a:r>
            <a:r>
              <a:rPr lang="en-US" altLang="en-US" sz="1000" dirty="0">
                <a:latin typeface="Verdana" panose="020B0604030504040204" pitchFamily="34" charset="0"/>
                <a:ea typeface="Verdana" panose="020B0604030504040204" pitchFamily="34" charset="0"/>
                <a:cs typeface="Verdana" panose="020B0604030504040204" pitchFamily="34" charset="0"/>
              </a:rPr>
              <a:t>612-626-9443</a:t>
            </a:r>
          </a:p>
          <a:p>
            <a:pPr marL="0" indent="0" algn="ctr">
              <a:buNone/>
            </a:pPr>
            <a:r>
              <a:rPr lang="en-US" altLang="en-US" sz="1000"/>
              <a:t>© </a:t>
            </a:r>
            <a:r>
              <a:rPr lang="en-US" altLang="en-US" sz="1000" smtClean="0"/>
              <a:t>2020 </a:t>
            </a:r>
            <a:r>
              <a:rPr lang="en-US" altLang="en-US" sz="1000" dirty="0"/>
              <a:t>All Rights Reserved</a:t>
            </a:r>
          </a:p>
        </p:txBody>
      </p:sp>
    </p:spTree>
    <p:extLst>
      <p:ext uri="{BB962C8B-B14F-4D97-AF65-F5344CB8AC3E}">
        <p14:creationId xmlns:p14="http://schemas.microsoft.com/office/powerpoint/2010/main" val="2084640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396215" y="36782"/>
            <a:ext cx="8510588" cy="1325563"/>
          </a:xfrm>
        </p:spPr>
        <p:txBody>
          <a:bodyPr/>
          <a:lstStyle/>
          <a:p>
            <a:pPr algn="ctr"/>
            <a:r>
              <a:rPr lang="en-US" altLang="en-US" dirty="0"/>
              <a:t>Knowledge Complexity</a:t>
            </a:r>
          </a:p>
        </p:txBody>
      </p:sp>
      <p:pic>
        <p:nvPicPr>
          <p:cNvPr id="60419" name="Picture 3" descr="Knowledge Patterns"/>
          <p:cNvPicPr>
            <a:picLocks noGrp="1" noChangeAspect="1" noChangeArrowheads="1"/>
          </p:cNvPicPr>
          <p:nvPr>
            <p:ph sz="half" idx="2"/>
          </p:nvPr>
        </p:nvPicPr>
        <p:blipFill>
          <a:blip r:embed="rId3">
            <a:lum bright="12000"/>
            <a:extLst>
              <a:ext uri="{28A0092B-C50C-407E-A947-70E740481C1C}">
                <a14:useLocalDpi xmlns:a14="http://schemas.microsoft.com/office/drawing/2010/main" val="0"/>
              </a:ext>
            </a:extLst>
          </a:blip>
          <a:srcRect/>
          <a:stretch>
            <a:fillRect/>
          </a:stretch>
        </p:blipFill>
        <p:spPr>
          <a:xfrm>
            <a:off x="1651247" y="1468445"/>
            <a:ext cx="5859262" cy="486409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0420" name="Text Box 4"/>
          <p:cNvSpPr txBox="1">
            <a:spLocks noChangeArrowheads="1"/>
          </p:cNvSpPr>
          <p:nvPr/>
        </p:nvSpPr>
        <p:spPr bwMode="auto">
          <a:xfrm>
            <a:off x="5529927" y="6515406"/>
            <a:ext cx="3616696" cy="500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50" dirty="0">
                <a:latin typeface="Verdana" panose="020B0604030504040204" pitchFamily="34" charset="0"/>
              </a:rPr>
              <a:t>(©Verna Allee, 2002, 2003, used with permission)</a:t>
            </a:r>
          </a:p>
          <a:p>
            <a:pPr eaLnBrk="0" hangingPunct="0"/>
            <a:endParaRPr lang="en-US" altLang="en-US" sz="1600" dirty="0">
              <a:solidFill>
                <a:srgbClr val="CC0033"/>
              </a:solidFill>
              <a:latin typeface="Verdana" panose="020B0604030504040204" pitchFamily="34" charset="0"/>
            </a:endParaRPr>
          </a:p>
        </p:txBody>
      </p:sp>
    </p:spTree>
    <p:extLst>
      <p:ext uri="{BB962C8B-B14F-4D97-AF65-F5344CB8AC3E}">
        <p14:creationId xmlns:p14="http://schemas.microsoft.com/office/powerpoint/2010/main" val="400549359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467" name="Group 3"/>
          <p:cNvGraphicFramePr>
            <a:graphicFrameLocks noGrp="1"/>
          </p:cNvGraphicFramePr>
          <p:nvPr>
            <p:ph sz="half" idx="4294967295"/>
            <p:extLst>
              <p:ext uri="{D42A27DB-BD31-4B8C-83A1-F6EECF244321}">
                <p14:modId xmlns:p14="http://schemas.microsoft.com/office/powerpoint/2010/main" val="1556995466"/>
              </p:ext>
            </p:extLst>
          </p:nvPr>
        </p:nvGraphicFramePr>
        <p:xfrm>
          <a:off x="0" y="1"/>
          <a:ext cx="9144000" cy="6857998"/>
        </p:xfrm>
        <a:graphic>
          <a:graphicData uri="http://schemas.openxmlformats.org/drawingml/2006/table">
            <a:tbl>
              <a:tblPr/>
              <a:tblGrid>
                <a:gridCol w="2366470">
                  <a:extLst>
                    <a:ext uri="{9D8B030D-6E8A-4147-A177-3AD203B41FA5}">
                      <a16:colId xmlns:a16="http://schemas.microsoft.com/office/drawing/2014/main" val="2173040788"/>
                    </a:ext>
                  </a:extLst>
                </a:gridCol>
                <a:gridCol w="6777530">
                  <a:extLst>
                    <a:ext uri="{9D8B030D-6E8A-4147-A177-3AD203B41FA5}">
                      <a16:colId xmlns:a16="http://schemas.microsoft.com/office/drawing/2014/main" val="1681156047"/>
                    </a:ext>
                  </a:extLst>
                </a:gridCol>
              </a:tblGrid>
              <a:tr h="454383">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Data</a:t>
                      </a:r>
                    </a:p>
                  </a:txBody>
                  <a:tcPr anchor="ctr" horzOverflow="overflow">
                    <a:lnL cap="flat">
                      <a:noFill/>
                    </a:lnL>
                    <a:lnR>
                      <a:noFill/>
                    </a:lnR>
                    <a:lnT cap="flat">
                      <a:noFill/>
                    </a:lnT>
                    <a:lnB>
                      <a:noFill/>
                    </a:lnB>
                    <a:lnTlToBr>
                      <a:noFill/>
                    </a:lnTlToBr>
                    <a:lnBlToTr>
                      <a:noFill/>
                    </a:lnBlToTr>
                    <a:solidFill>
                      <a:srgbClr val="CE3B71"/>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800080"/>
                          </a:solidFill>
                          <a:effectLst/>
                          <a:latin typeface="Arial" panose="020B0604020202020204" pitchFamily="34" charset="0"/>
                        </a:rPr>
                        <a:t>statistics, financial data, metrics</a:t>
                      </a:r>
                    </a:p>
                  </a:txBody>
                  <a:tcPr horzOverflow="overflow">
                    <a:lnL>
                      <a:noFill/>
                    </a:lnL>
                    <a:lnR cap="flat">
                      <a:noFill/>
                    </a:lnR>
                    <a:lnT cap="flat">
                      <a:noFill/>
                    </a:lnT>
                    <a:lnB>
                      <a:noFill/>
                    </a:lnB>
                    <a:lnTlToBr>
                      <a:noFill/>
                    </a:lnTlToBr>
                    <a:lnBlToTr>
                      <a:noFill/>
                    </a:lnBlToTr>
                    <a:solidFill>
                      <a:srgbClr val="EDEDF5"/>
                    </a:solidFill>
                  </a:tcPr>
                </a:tc>
                <a:extLst>
                  <a:ext uri="{0D108BD9-81ED-4DB2-BD59-A6C34878D82A}">
                    <a16:rowId xmlns:a16="http://schemas.microsoft.com/office/drawing/2014/main" val="1483485229"/>
                  </a:ext>
                </a:extLst>
              </a:tr>
              <a:tr h="1425412">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Information</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(Procedural)</a:t>
                      </a:r>
                    </a:p>
                  </a:txBody>
                  <a:tcPr anchor="ctr" horzOverflow="overflow">
                    <a:lnL cap="flat">
                      <a:noFill/>
                    </a:lnL>
                    <a:lnR>
                      <a:noFill/>
                    </a:lnR>
                    <a:lnT>
                      <a:noFill/>
                    </a:lnT>
                    <a:lnB>
                      <a:noFill/>
                    </a:lnB>
                    <a:lnTlToBr>
                      <a:noFill/>
                    </a:lnTlToBr>
                    <a:lnBlToTr>
                      <a:noFill/>
                    </a:lnBlToTr>
                    <a:solidFill>
                      <a:srgbClr val="CB754A"/>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800080"/>
                          </a:solidFill>
                          <a:effectLst/>
                          <a:latin typeface="Arial" panose="020B0604020202020204" pitchFamily="34" charset="0"/>
                        </a:rPr>
                        <a:t>procedures, standards, user guides,  specifications, regulations, audits, filing and classification, order processing</a:t>
                      </a:r>
                    </a:p>
                  </a:txBody>
                  <a:tcP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2969299317"/>
                  </a:ext>
                </a:extLst>
              </a:tr>
              <a:tr h="1170550">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Knowledge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(Functional)</a:t>
                      </a:r>
                    </a:p>
                  </a:txBody>
                  <a:tcPr anchor="ctr" horzOverflow="overflow">
                    <a:lnL cap="flat">
                      <a:noFill/>
                    </a:lnL>
                    <a:lnR>
                      <a:noFill/>
                    </a:lnR>
                    <a:lnT>
                      <a:noFill/>
                    </a:lnT>
                    <a:lnB>
                      <a:noFill/>
                    </a:lnB>
                    <a:lnTlToBr>
                      <a:noFill/>
                    </a:lnTlToBr>
                    <a:lnBlToTr>
                      <a:noFill/>
                    </a:lnBlToTr>
                    <a:solidFill>
                      <a:srgbClr val="CBDB96"/>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800080"/>
                          </a:solidFill>
                          <a:effectLst/>
                          <a:latin typeface="Arial" panose="020B0604020202020204" pitchFamily="34" charset="0"/>
                        </a:rPr>
                        <a:t>workflow planning, priorities, graphs, engineering, historical data, tracking, database design &amp; management</a:t>
                      </a:r>
                    </a:p>
                  </a:txBody>
                  <a:tcP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1788577238"/>
                  </a:ext>
                </a:extLst>
              </a:tr>
              <a:tr h="1170550">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Meaning</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(Managing)</a:t>
                      </a:r>
                    </a:p>
                  </a:txBody>
                  <a:tcPr anchor="ctr" horzOverflow="overflow">
                    <a:lnL cap="flat">
                      <a:noFill/>
                    </a:lnL>
                    <a:lnR>
                      <a:noFill/>
                    </a:lnR>
                    <a:lnT>
                      <a:noFill/>
                    </a:lnT>
                    <a:lnB>
                      <a:noFill/>
                    </a:lnB>
                    <a:lnTlToBr>
                      <a:noFill/>
                    </a:lnTlToBr>
                    <a:lnBlToTr>
                      <a:noFill/>
                    </a:lnBlToTr>
                    <a:solidFill>
                      <a:srgbClr val="64A570"/>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800080"/>
                          </a:solidFill>
                          <a:effectLst/>
                          <a:latin typeface="Arial" panose="020B0604020202020204" pitchFamily="34" charset="0"/>
                        </a:rPr>
                        <a:t>business plans, goals, objectives, budgets, resources, roles, culture, managing variables, developing projects</a:t>
                      </a:r>
                    </a:p>
                  </a:txBody>
                  <a:tcP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785945826"/>
                  </a:ext>
                </a:extLst>
              </a:tr>
              <a:tr h="917506">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Philosophy</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(Systems)</a:t>
                      </a:r>
                    </a:p>
                  </a:txBody>
                  <a:tcPr anchor="ctr" horzOverflow="overflow">
                    <a:lnL cap="flat">
                      <a:noFill/>
                    </a:lnL>
                    <a:lnR>
                      <a:noFill/>
                    </a:lnR>
                    <a:lnT>
                      <a:noFill/>
                    </a:lnT>
                    <a:lnB>
                      <a:noFill/>
                    </a:lnB>
                    <a:lnTlToBr>
                      <a:noFill/>
                    </a:lnTlToBr>
                    <a:lnBlToTr>
                      <a:noFill/>
                    </a:lnBlToTr>
                    <a:solidFill>
                      <a:srgbClr val="71C7CF"/>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800080"/>
                          </a:solidFill>
                          <a:effectLst/>
                          <a:latin typeface="Arial" panose="020B0604020202020204" pitchFamily="34" charset="0"/>
                        </a:rPr>
                        <a:t>strategic planning, systemic mapping, competitive analysis, market forecasts</a:t>
                      </a:r>
                    </a:p>
                  </a:txBody>
                  <a:tcP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3474965673"/>
                  </a:ext>
                </a:extLst>
              </a:tr>
              <a:tr h="803911">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Wisdom</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(Renewing)</a:t>
                      </a:r>
                    </a:p>
                  </a:txBody>
                  <a:tcPr anchor="ctr" horzOverflow="overflow">
                    <a:lnL cap="flat">
                      <a:noFill/>
                    </a:lnL>
                    <a:lnR>
                      <a:noFill/>
                    </a:lnR>
                    <a:lnT>
                      <a:noFill/>
                    </a:lnT>
                    <a:lnB>
                      <a:noFill/>
                    </a:lnB>
                    <a:lnTlToBr>
                      <a:noFill/>
                    </a:lnTlToBr>
                    <a:lnBlToTr>
                      <a:noFill/>
                    </a:lnBlToTr>
                    <a:solidFill>
                      <a:srgbClr val="7592D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800080"/>
                          </a:solidFill>
                          <a:effectLst/>
                          <a:latin typeface="Arial" panose="020B0604020202020204" pitchFamily="34" charset="0"/>
                        </a:rPr>
                        <a:t>values, vision, future trends</a:t>
                      </a:r>
                    </a:p>
                  </a:txBody>
                  <a:tcP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1262264963"/>
                  </a:ext>
                </a:extLst>
              </a:tr>
              <a:tr h="915686">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Arial" panose="020B0604020202020204" pitchFamily="34" charset="0"/>
                        </a:rPr>
                        <a:t>Union</a:t>
                      </a:r>
                    </a:p>
                  </a:txBody>
                  <a:tcPr anchor="ctr" horzOverflow="overflow">
                    <a:lnL cap="flat">
                      <a:noFill/>
                    </a:lnL>
                    <a:lnR>
                      <a:noFill/>
                    </a:lnR>
                    <a:lnT>
                      <a:noFill/>
                    </a:lnT>
                    <a:lnB cap="flat">
                      <a:noFill/>
                    </a:lnB>
                    <a:lnTlToBr>
                      <a:noFill/>
                    </a:lnTlToBr>
                    <a:lnBlToTr>
                      <a:noFill/>
                    </a:lnBlToTr>
                    <a:solidFill>
                      <a:srgbClr val="BAC4E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800080"/>
                          </a:solidFill>
                          <a:effectLst/>
                          <a:latin typeface="Arial" panose="020B0604020202020204" pitchFamily="34" charset="0"/>
                        </a:rPr>
                        <a:t>social, environmental &amp; global issues, activism, ecological values work</a:t>
                      </a:r>
                    </a:p>
                  </a:txBody>
                  <a:tcPr horzOverflow="overflow">
                    <a:lnL>
                      <a:noFill/>
                    </a:lnL>
                    <a:lnR cap="flat">
                      <a:noFill/>
                    </a:lnR>
                    <a:lnT>
                      <a:noFill/>
                    </a:lnT>
                    <a:lnB cap="flat">
                      <a:noFill/>
                    </a:lnB>
                    <a:lnTlToBr>
                      <a:noFill/>
                    </a:lnTlToBr>
                    <a:lnBlToTr>
                      <a:noFill/>
                    </a:lnBlToTr>
                    <a:solidFill>
                      <a:srgbClr val="EDEDF5"/>
                    </a:solidFill>
                  </a:tcPr>
                </a:tc>
                <a:extLst>
                  <a:ext uri="{0D108BD9-81ED-4DB2-BD59-A6C34878D82A}">
                    <a16:rowId xmlns:a16="http://schemas.microsoft.com/office/drawing/2014/main" val="291096034"/>
                  </a:ext>
                </a:extLst>
              </a:tr>
            </a:tbl>
          </a:graphicData>
        </a:graphic>
      </p:graphicFrame>
      <p:pic>
        <p:nvPicPr>
          <p:cNvPr id="62486" name="Picture 22"/>
          <p:cNvPicPr>
            <a:picLocks noGrp="1" noChangeAspect="1" noChangeArrowheads="1"/>
          </p:cNvPicPr>
          <p:nvPr>
            <p:ph sz="quarter" idx="4294967295"/>
          </p:nvPr>
        </p:nvPicPr>
        <p:blipFill>
          <a:blip r:embed="rId3" cstate="print">
            <a:extLst>
              <a:ext uri="{28A0092B-C50C-407E-A947-70E740481C1C}">
                <a14:useLocalDpi xmlns:a14="http://schemas.microsoft.com/office/drawing/2010/main" val="0"/>
              </a:ext>
            </a:extLst>
          </a:blip>
          <a:srcRect/>
          <a:stretch>
            <a:fillRect/>
          </a:stretch>
        </p:blipFill>
        <p:spPr>
          <a:xfrm>
            <a:off x="512729" y="6082766"/>
            <a:ext cx="739775" cy="481013"/>
          </a:xfrm>
          <a:noFill/>
          <a:ln/>
          <a:extLst>
            <a:ext uri="{91240B29-F687-4F45-9708-019B960494DF}">
              <a14:hiddenLine xmlns:a14="http://schemas.microsoft.com/office/drawing/2010/main" w="12700">
                <a:solidFill>
                  <a:schemeClr val="tx1"/>
                </a:solidFill>
                <a:miter lim="800000"/>
                <a:headEnd/>
                <a:tailEnd/>
              </a14:hiddenLine>
            </a:ext>
          </a:extLst>
        </p:spPr>
      </p:pic>
      <p:sp>
        <p:nvSpPr>
          <p:cNvPr id="62487" name="Rectangle 23"/>
          <p:cNvSpPr>
            <a:spLocks noChangeArrowheads="1"/>
          </p:cNvSpPr>
          <p:nvPr/>
        </p:nvSpPr>
        <p:spPr bwMode="auto">
          <a:xfrm>
            <a:off x="381000" y="152400"/>
            <a:ext cx="5567363" cy="838200"/>
          </a:xfrm>
          <a:prstGeom prst="rect">
            <a:avLst/>
          </a:prstGeom>
          <a:noFill/>
          <a:ln>
            <a:noFill/>
          </a:ln>
          <a:effectLst>
            <a:outerShdw dist="17961" dir="2700000" algn="ctr" rotWithShape="0">
              <a:srgbClr val="FFFFFF"/>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4000">
                <a:solidFill>
                  <a:srgbClr val="A20027"/>
                </a:solidFill>
                <a:latin typeface="Arial" panose="020B0604020202020204" pitchFamily="34" charset="0"/>
              </a:defRPr>
            </a:lvl1pPr>
            <a:lvl2pPr algn="ctr">
              <a:defRPr sz="4000">
                <a:solidFill>
                  <a:srgbClr val="A20027"/>
                </a:solidFill>
                <a:latin typeface="Arial" panose="020B0604020202020204" pitchFamily="34" charset="0"/>
              </a:defRPr>
            </a:lvl2pPr>
            <a:lvl3pPr algn="ctr">
              <a:defRPr sz="4000">
                <a:solidFill>
                  <a:srgbClr val="A20027"/>
                </a:solidFill>
                <a:latin typeface="Arial" panose="020B0604020202020204" pitchFamily="34" charset="0"/>
              </a:defRPr>
            </a:lvl3pPr>
            <a:lvl4pPr algn="ctr">
              <a:defRPr sz="4000">
                <a:solidFill>
                  <a:srgbClr val="A20027"/>
                </a:solidFill>
                <a:latin typeface="Arial" panose="020B0604020202020204" pitchFamily="34" charset="0"/>
              </a:defRPr>
            </a:lvl4pPr>
            <a:lvl5pPr algn="ctr">
              <a:defRPr sz="4000">
                <a:solidFill>
                  <a:srgbClr val="A20027"/>
                </a:solidFill>
                <a:latin typeface="Arial" panose="020B0604020202020204" pitchFamily="34" charset="0"/>
              </a:defRPr>
            </a:lvl5pPr>
            <a:lvl6pPr marL="457200" algn="ctr" fontAlgn="base">
              <a:spcBef>
                <a:spcPct val="0"/>
              </a:spcBef>
              <a:spcAft>
                <a:spcPct val="0"/>
              </a:spcAft>
              <a:defRPr sz="4000">
                <a:solidFill>
                  <a:srgbClr val="A20027"/>
                </a:solidFill>
                <a:latin typeface="Arial" panose="020B0604020202020204" pitchFamily="34" charset="0"/>
              </a:defRPr>
            </a:lvl6pPr>
            <a:lvl7pPr marL="914400" algn="ctr" fontAlgn="base">
              <a:spcBef>
                <a:spcPct val="0"/>
              </a:spcBef>
              <a:spcAft>
                <a:spcPct val="0"/>
              </a:spcAft>
              <a:defRPr sz="4000">
                <a:solidFill>
                  <a:srgbClr val="A20027"/>
                </a:solidFill>
                <a:latin typeface="Arial" panose="020B0604020202020204" pitchFamily="34" charset="0"/>
              </a:defRPr>
            </a:lvl7pPr>
            <a:lvl8pPr marL="1371600" algn="ctr" fontAlgn="base">
              <a:spcBef>
                <a:spcPct val="0"/>
              </a:spcBef>
              <a:spcAft>
                <a:spcPct val="0"/>
              </a:spcAft>
              <a:defRPr sz="4000">
                <a:solidFill>
                  <a:srgbClr val="A20027"/>
                </a:solidFill>
                <a:latin typeface="Arial" panose="020B0604020202020204" pitchFamily="34" charset="0"/>
              </a:defRPr>
            </a:lvl8pPr>
            <a:lvl9pPr marL="1828800" algn="ctr" fontAlgn="base">
              <a:spcBef>
                <a:spcPct val="0"/>
              </a:spcBef>
              <a:spcAft>
                <a:spcPct val="0"/>
              </a:spcAft>
              <a:defRPr sz="4000">
                <a:solidFill>
                  <a:srgbClr val="A20027"/>
                </a:solidFill>
                <a:latin typeface="Arial" panose="020B0604020202020204" pitchFamily="34" charset="0"/>
              </a:defRPr>
            </a:lvl9pPr>
          </a:lstStyle>
          <a:p>
            <a:endParaRPr lang="en-US" altLang="en-US" sz="4300" i="1" dirty="0">
              <a:solidFill>
                <a:srgbClr val="9999FF"/>
              </a:solidFill>
            </a:endParaRPr>
          </a:p>
        </p:txBody>
      </p:sp>
      <p:grpSp>
        <p:nvGrpSpPr>
          <p:cNvPr id="62489" name="Group 25"/>
          <p:cNvGrpSpPr>
            <a:grpSpLocks noChangeAspect="1"/>
          </p:cNvGrpSpPr>
          <p:nvPr/>
        </p:nvGrpSpPr>
        <p:grpSpPr bwMode="auto">
          <a:xfrm>
            <a:off x="349845" y="803080"/>
            <a:ext cx="452438" cy="484188"/>
            <a:chOff x="4054" y="504"/>
            <a:chExt cx="438" cy="469"/>
          </a:xfrm>
        </p:grpSpPr>
        <p:sp>
          <p:nvSpPr>
            <p:cNvPr id="62490" name="Freeform 26"/>
            <p:cNvSpPr>
              <a:spLocks noChangeAspect="1"/>
            </p:cNvSpPr>
            <p:nvPr/>
          </p:nvSpPr>
          <p:spPr bwMode="auto">
            <a:xfrm>
              <a:off x="4105" y="504"/>
              <a:ext cx="335" cy="469"/>
            </a:xfrm>
            <a:custGeom>
              <a:avLst/>
              <a:gdLst>
                <a:gd name="T0" fmla="*/ 20 w 335"/>
                <a:gd name="T1" fmla="*/ 468 h 469"/>
                <a:gd name="T2" fmla="*/ 0 w 335"/>
                <a:gd name="T3" fmla="*/ 468 h 469"/>
                <a:gd name="T4" fmla="*/ 313 w 335"/>
                <a:gd name="T5" fmla="*/ 0 h 469"/>
                <a:gd name="T6" fmla="*/ 334 w 335"/>
                <a:gd name="T7" fmla="*/ 0 h 469"/>
                <a:gd name="T8" fmla="*/ 20 w 335"/>
                <a:gd name="T9" fmla="*/ 468 h 469"/>
              </a:gdLst>
              <a:ahLst/>
              <a:cxnLst>
                <a:cxn ang="0">
                  <a:pos x="T0" y="T1"/>
                </a:cxn>
                <a:cxn ang="0">
                  <a:pos x="T2" y="T3"/>
                </a:cxn>
                <a:cxn ang="0">
                  <a:pos x="T4" y="T5"/>
                </a:cxn>
                <a:cxn ang="0">
                  <a:pos x="T6" y="T7"/>
                </a:cxn>
                <a:cxn ang="0">
                  <a:pos x="T8" y="T9"/>
                </a:cxn>
              </a:cxnLst>
              <a:rect l="0" t="0" r="r" b="b"/>
              <a:pathLst>
                <a:path w="335" h="469">
                  <a:moveTo>
                    <a:pt x="20" y="468"/>
                  </a:moveTo>
                  <a:lnTo>
                    <a:pt x="0" y="468"/>
                  </a:lnTo>
                  <a:lnTo>
                    <a:pt x="313" y="0"/>
                  </a:lnTo>
                  <a:lnTo>
                    <a:pt x="334" y="0"/>
                  </a:lnTo>
                  <a:lnTo>
                    <a:pt x="20" y="468"/>
                  </a:lnTo>
                </a:path>
              </a:pathLst>
            </a:custGeom>
            <a:solidFill>
              <a:schemeClr val="tx1"/>
            </a:solidFill>
            <a:ln w="12700" cap="rnd"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491" name="Freeform 27"/>
            <p:cNvSpPr>
              <a:spLocks noChangeAspect="1"/>
            </p:cNvSpPr>
            <p:nvPr/>
          </p:nvSpPr>
          <p:spPr bwMode="auto">
            <a:xfrm>
              <a:off x="4054" y="507"/>
              <a:ext cx="216" cy="210"/>
            </a:xfrm>
            <a:custGeom>
              <a:avLst/>
              <a:gdLst>
                <a:gd name="T0" fmla="*/ 1 w 216"/>
                <a:gd name="T1" fmla="*/ 98 h 210"/>
                <a:gd name="T2" fmla="*/ 6 w 216"/>
                <a:gd name="T3" fmla="*/ 77 h 210"/>
                <a:gd name="T4" fmla="*/ 15 w 216"/>
                <a:gd name="T5" fmla="*/ 58 h 210"/>
                <a:gd name="T6" fmla="*/ 29 w 216"/>
                <a:gd name="T7" fmla="*/ 40 h 210"/>
                <a:gd name="T8" fmla="*/ 45 w 216"/>
                <a:gd name="T9" fmla="*/ 25 h 210"/>
                <a:gd name="T10" fmla="*/ 64 w 216"/>
                <a:gd name="T11" fmla="*/ 13 h 210"/>
                <a:gd name="T12" fmla="*/ 84 w 216"/>
                <a:gd name="T13" fmla="*/ 5 h 210"/>
                <a:gd name="T14" fmla="*/ 105 w 216"/>
                <a:gd name="T15" fmla="*/ 1 h 210"/>
                <a:gd name="T16" fmla="*/ 126 w 216"/>
                <a:gd name="T17" fmla="*/ 1 h 210"/>
                <a:gd name="T18" fmla="*/ 146 w 216"/>
                <a:gd name="T19" fmla="*/ 5 h 210"/>
                <a:gd name="T20" fmla="*/ 163 w 216"/>
                <a:gd name="T21" fmla="*/ 12 h 210"/>
                <a:gd name="T22" fmla="*/ 179 w 216"/>
                <a:gd name="T23" fmla="*/ 23 h 210"/>
                <a:gd name="T24" fmla="*/ 192 w 216"/>
                <a:gd name="T25" fmla="*/ 37 h 210"/>
                <a:gd name="T26" fmla="*/ 203 w 216"/>
                <a:gd name="T27" fmla="*/ 52 h 210"/>
                <a:gd name="T28" fmla="*/ 210 w 216"/>
                <a:gd name="T29" fmla="*/ 70 h 210"/>
                <a:gd name="T30" fmla="*/ 214 w 216"/>
                <a:gd name="T31" fmla="*/ 90 h 210"/>
                <a:gd name="T32" fmla="*/ 214 w 216"/>
                <a:gd name="T33" fmla="*/ 111 h 210"/>
                <a:gd name="T34" fmla="*/ 209 w 216"/>
                <a:gd name="T35" fmla="*/ 132 h 210"/>
                <a:gd name="T36" fmla="*/ 199 w 216"/>
                <a:gd name="T37" fmla="*/ 152 h 210"/>
                <a:gd name="T38" fmla="*/ 186 w 216"/>
                <a:gd name="T39" fmla="*/ 169 h 210"/>
                <a:gd name="T40" fmla="*/ 170 w 216"/>
                <a:gd name="T41" fmla="*/ 184 h 210"/>
                <a:gd name="T42" fmla="*/ 151 w 216"/>
                <a:gd name="T43" fmla="*/ 196 h 210"/>
                <a:gd name="T44" fmla="*/ 131 w 216"/>
                <a:gd name="T45" fmla="*/ 204 h 210"/>
                <a:gd name="T46" fmla="*/ 109 w 216"/>
                <a:gd name="T47" fmla="*/ 208 h 210"/>
                <a:gd name="T48" fmla="*/ 89 w 216"/>
                <a:gd name="T49" fmla="*/ 208 h 210"/>
                <a:gd name="T50" fmla="*/ 69 w 216"/>
                <a:gd name="T51" fmla="*/ 204 h 210"/>
                <a:gd name="T52" fmla="*/ 52 w 216"/>
                <a:gd name="T53" fmla="*/ 197 h 210"/>
                <a:gd name="T54" fmla="*/ 36 w 216"/>
                <a:gd name="T55" fmla="*/ 186 h 210"/>
                <a:gd name="T56" fmla="*/ 22 w 216"/>
                <a:gd name="T57" fmla="*/ 172 h 210"/>
                <a:gd name="T58" fmla="*/ 12 w 216"/>
                <a:gd name="T59" fmla="*/ 156 h 210"/>
                <a:gd name="T60" fmla="*/ 4 w 216"/>
                <a:gd name="T61" fmla="*/ 139 h 210"/>
                <a:gd name="T62" fmla="*/ 1 w 216"/>
                <a:gd name="T63" fmla="*/ 11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210">
                  <a:moveTo>
                    <a:pt x="0" y="109"/>
                  </a:moveTo>
                  <a:lnTo>
                    <a:pt x="1" y="98"/>
                  </a:lnTo>
                  <a:lnTo>
                    <a:pt x="3" y="88"/>
                  </a:lnTo>
                  <a:lnTo>
                    <a:pt x="6" y="77"/>
                  </a:lnTo>
                  <a:lnTo>
                    <a:pt x="10" y="67"/>
                  </a:lnTo>
                  <a:lnTo>
                    <a:pt x="15" y="58"/>
                  </a:lnTo>
                  <a:lnTo>
                    <a:pt x="22" y="49"/>
                  </a:lnTo>
                  <a:lnTo>
                    <a:pt x="29" y="40"/>
                  </a:lnTo>
                  <a:lnTo>
                    <a:pt x="36" y="33"/>
                  </a:lnTo>
                  <a:lnTo>
                    <a:pt x="45" y="25"/>
                  </a:lnTo>
                  <a:lnTo>
                    <a:pt x="54" y="19"/>
                  </a:lnTo>
                  <a:lnTo>
                    <a:pt x="64" y="13"/>
                  </a:lnTo>
                  <a:lnTo>
                    <a:pt x="74" y="9"/>
                  </a:lnTo>
                  <a:lnTo>
                    <a:pt x="84" y="5"/>
                  </a:lnTo>
                  <a:lnTo>
                    <a:pt x="95" y="2"/>
                  </a:lnTo>
                  <a:lnTo>
                    <a:pt x="105" y="1"/>
                  </a:lnTo>
                  <a:lnTo>
                    <a:pt x="116" y="0"/>
                  </a:lnTo>
                  <a:lnTo>
                    <a:pt x="126" y="1"/>
                  </a:lnTo>
                  <a:lnTo>
                    <a:pt x="136" y="2"/>
                  </a:lnTo>
                  <a:lnTo>
                    <a:pt x="146" y="5"/>
                  </a:lnTo>
                  <a:lnTo>
                    <a:pt x="155" y="8"/>
                  </a:lnTo>
                  <a:lnTo>
                    <a:pt x="163" y="12"/>
                  </a:lnTo>
                  <a:lnTo>
                    <a:pt x="171" y="17"/>
                  </a:lnTo>
                  <a:lnTo>
                    <a:pt x="179" y="23"/>
                  </a:lnTo>
                  <a:lnTo>
                    <a:pt x="186" y="29"/>
                  </a:lnTo>
                  <a:lnTo>
                    <a:pt x="192" y="37"/>
                  </a:lnTo>
                  <a:lnTo>
                    <a:pt x="198" y="44"/>
                  </a:lnTo>
                  <a:lnTo>
                    <a:pt x="203" y="52"/>
                  </a:lnTo>
                  <a:lnTo>
                    <a:pt x="207" y="61"/>
                  </a:lnTo>
                  <a:lnTo>
                    <a:pt x="210" y="70"/>
                  </a:lnTo>
                  <a:lnTo>
                    <a:pt x="213" y="80"/>
                  </a:lnTo>
                  <a:lnTo>
                    <a:pt x="214" y="90"/>
                  </a:lnTo>
                  <a:lnTo>
                    <a:pt x="215" y="100"/>
                  </a:lnTo>
                  <a:lnTo>
                    <a:pt x="214" y="111"/>
                  </a:lnTo>
                  <a:lnTo>
                    <a:pt x="212" y="122"/>
                  </a:lnTo>
                  <a:lnTo>
                    <a:pt x="209" y="132"/>
                  </a:lnTo>
                  <a:lnTo>
                    <a:pt x="205" y="142"/>
                  </a:lnTo>
                  <a:lnTo>
                    <a:pt x="199" y="152"/>
                  </a:lnTo>
                  <a:lnTo>
                    <a:pt x="193" y="161"/>
                  </a:lnTo>
                  <a:lnTo>
                    <a:pt x="186" y="169"/>
                  </a:lnTo>
                  <a:lnTo>
                    <a:pt x="178" y="177"/>
                  </a:lnTo>
                  <a:lnTo>
                    <a:pt x="170" y="184"/>
                  </a:lnTo>
                  <a:lnTo>
                    <a:pt x="160" y="190"/>
                  </a:lnTo>
                  <a:lnTo>
                    <a:pt x="151" y="196"/>
                  </a:lnTo>
                  <a:lnTo>
                    <a:pt x="141" y="201"/>
                  </a:lnTo>
                  <a:lnTo>
                    <a:pt x="131" y="204"/>
                  </a:lnTo>
                  <a:lnTo>
                    <a:pt x="120" y="207"/>
                  </a:lnTo>
                  <a:lnTo>
                    <a:pt x="109" y="208"/>
                  </a:lnTo>
                  <a:lnTo>
                    <a:pt x="99" y="209"/>
                  </a:lnTo>
                  <a:lnTo>
                    <a:pt x="89" y="208"/>
                  </a:lnTo>
                  <a:lnTo>
                    <a:pt x="79" y="207"/>
                  </a:lnTo>
                  <a:lnTo>
                    <a:pt x="69" y="204"/>
                  </a:lnTo>
                  <a:lnTo>
                    <a:pt x="60" y="201"/>
                  </a:lnTo>
                  <a:lnTo>
                    <a:pt x="52" y="197"/>
                  </a:lnTo>
                  <a:lnTo>
                    <a:pt x="44" y="192"/>
                  </a:lnTo>
                  <a:lnTo>
                    <a:pt x="36" y="186"/>
                  </a:lnTo>
                  <a:lnTo>
                    <a:pt x="29" y="179"/>
                  </a:lnTo>
                  <a:lnTo>
                    <a:pt x="22" y="172"/>
                  </a:lnTo>
                  <a:lnTo>
                    <a:pt x="17" y="164"/>
                  </a:lnTo>
                  <a:lnTo>
                    <a:pt x="12" y="156"/>
                  </a:lnTo>
                  <a:lnTo>
                    <a:pt x="8" y="148"/>
                  </a:lnTo>
                  <a:lnTo>
                    <a:pt x="4" y="139"/>
                  </a:lnTo>
                  <a:lnTo>
                    <a:pt x="2" y="129"/>
                  </a:lnTo>
                  <a:lnTo>
                    <a:pt x="1" y="119"/>
                  </a:lnTo>
                  <a:lnTo>
                    <a:pt x="0" y="109"/>
                  </a:lnTo>
                </a:path>
              </a:pathLst>
            </a:custGeom>
            <a:solidFill>
              <a:schemeClr val="tx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492" name="Freeform 28"/>
            <p:cNvSpPr>
              <a:spLocks noChangeAspect="1"/>
            </p:cNvSpPr>
            <p:nvPr/>
          </p:nvSpPr>
          <p:spPr bwMode="auto">
            <a:xfrm>
              <a:off x="4275" y="762"/>
              <a:ext cx="217" cy="211"/>
            </a:xfrm>
            <a:custGeom>
              <a:avLst/>
              <a:gdLst>
                <a:gd name="T0" fmla="*/ 1 w 217"/>
                <a:gd name="T1" fmla="*/ 99 h 211"/>
                <a:gd name="T2" fmla="*/ 6 w 217"/>
                <a:gd name="T3" fmla="*/ 78 h 211"/>
                <a:gd name="T4" fmla="*/ 15 w 217"/>
                <a:gd name="T5" fmla="*/ 58 h 211"/>
                <a:gd name="T6" fmla="*/ 28 w 217"/>
                <a:gd name="T7" fmla="*/ 41 h 211"/>
                <a:gd name="T8" fmla="*/ 45 w 217"/>
                <a:gd name="T9" fmla="*/ 26 h 211"/>
                <a:gd name="T10" fmla="*/ 64 w 217"/>
                <a:gd name="T11" fmla="*/ 13 h 211"/>
                <a:gd name="T12" fmla="*/ 84 w 217"/>
                <a:gd name="T13" fmla="*/ 5 h 211"/>
                <a:gd name="T14" fmla="*/ 105 w 217"/>
                <a:gd name="T15" fmla="*/ 1 h 211"/>
                <a:gd name="T16" fmla="*/ 127 w 217"/>
                <a:gd name="T17" fmla="*/ 1 h 211"/>
                <a:gd name="T18" fmla="*/ 146 w 217"/>
                <a:gd name="T19" fmla="*/ 5 h 211"/>
                <a:gd name="T20" fmla="*/ 164 w 217"/>
                <a:gd name="T21" fmla="*/ 12 h 211"/>
                <a:gd name="T22" fmla="*/ 180 w 217"/>
                <a:gd name="T23" fmla="*/ 23 h 211"/>
                <a:gd name="T24" fmla="*/ 193 w 217"/>
                <a:gd name="T25" fmla="*/ 37 h 211"/>
                <a:gd name="T26" fmla="*/ 204 w 217"/>
                <a:gd name="T27" fmla="*/ 53 h 211"/>
                <a:gd name="T28" fmla="*/ 211 w 217"/>
                <a:gd name="T29" fmla="*/ 71 h 211"/>
                <a:gd name="T30" fmla="*/ 215 w 217"/>
                <a:gd name="T31" fmla="*/ 90 h 211"/>
                <a:gd name="T32" fmla="*/ 215 w 217"/>
                <a:gd name="T33" fmla="*/ 112 h 211"/>
                <a:gd name="T34" fmla="*/ 210 w 217"/>
                <a:gd name="T35" fmla="*/ 133 h 211"/>
                <a:gd name="T36" fmla="*/ 200 w 217"/>
                <a:gd name="T37" fmla="*/ 153 h 211"/>
                <a:gd name="T38" fmla="*/ 187 w 217"/>
                <a:gd name="T39" fmla="*/ 170 h 211"/>
                <a:gd name="T40" fmla="*/ 170 w 217"/>
                <a:gd name="T41" fmla="*/ 185 h 211"/>
                <a:gd name="T42" fmla="*/ 152 w 217"/>
                <a:gd name="T43" fmla="*/ 197 h 211"/>
                <a:gd name="T44" fmla="*/ 131 w 217"/>
                <a:gd name="T45" fmla="*/ 205 h 211"/>
                <a:gd name="T46" fmla="*/ 110 w 217"/>
                <a:gd name="T47" fmla="*/ 209 h 211"/>
                <a:gd name="T48" fmla="*/ 89 w 217"/>
                <a:gd name="T49" fmla="*/ 210 h 211"/>
                <a:gd name="T50" fmla="*/ 69 w 217"/>
                <a:gd name="T51" fmla="*/ 206 h 211"/>
                <a:gd name="T52" fmla="*/ 51 w 217"/>
                <a:gd name="T53" fmla="*/ 198 h 211"/>
                <a:gd name="T54" fmla="*/ 36 w 217"/>
                <a:gd name="T55" fmla="*/ 187 h 211"/>
                <a:gd name="T56" fmla="*/ 22 w 217"/>
                <a:gd name="T57" fmla="*/ 174 h 211"/>
                <a:gd name="T58" fmla="*/ 12 w 217"/>
                <a:gd name="T59" fmla="*/ 157 h 211"/>
                <a:gd name="T60" fmla="*/ 4 w 217"/>
                <a:gd name="T61" fmla="*/ 140 h 211"/>
                <a:gd name="T62" fmla="*/ 1 w 217"/>
                <a:gd name="T63" fmla="*/ 12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7" h="211">
                  <a:moveTo>
                    <a:pt x="0" y="110"/>
                  </a:moveTo>
                  <a:lnTo>
                    <a:pt x="1" y="99"/>
                  </a:lnTo>
                  <a:lnTo>
                    <a:pt x="3" y="88"/>
                  </a:lnTo>
                  <a:lnTo>
                    <a:pt x="6" y="78"/>
                  </a:lnTo>
                  <a:lnTo>
                    <a:pt x="10" y="68"/>
                  </a:lnTo>
                  <a:lnTo>
                    <a:pt x="15" y="58"/>
                  </a:lnTo>
                  <a:lnTo>
                    <a:pt x="21" y="49"/>
                  </a:lnTo>
                  <a:lnTo>
                    <a:pt x="28" y="41"/>
                  </a:lnTo>
                  <a:lnTo>
                    <a:pt x="36" y="33"/>
                  </a:lnTo>
                  <a:lnTo>
                    <a:pt x="45" y="26"/>
                  </a:lnTo>
                  <a:lnTo>
                    <a:pt x="54" y="19"/>
                  </a:lnTo>
                  <a:lnTo>
                    <a:pt x="64" y="13"/>
                  </a:lnTo>
                  <a:lnTo>
                    <a:pt x="74" y="9"/>
                  </a:lnTo>
                  <a:lnTo>
                    <a:pt x="84" y="5"/>
                  </a:lnTo>
                  <a:lnTo>
                    <a:pt x="95" y="2"/>
                  </a:lnTo>
                  <a:lnTo>
                    <a:pt x="105" y="1"/>
                  </a:lnTo>
                  <a:lnTo>
                    <a:pt x="117" y="0"/>
                  </a:lnTo>
                  <a:lnTo>
                    <a:pt x="127" y="1"/>
                  </a:lnTo>
                  <a:lnTo>
                    <a:pt x="136" y="2"/>
                  </a:lnTo>
                  <a:lnTo>
                    <a:pt x="146" y="5"/>
                  </a:lnTo>
                  <a:lnTo>
                    <a:pt x="155" y="8"/>
                  </a:lnTo>
                  <a:lnTo>
                    <a:pt x="164" y="12"/>
                  </a:lnTo>
                  <a:lnTo>
                    <a:pt x="172" y="17"/>
                  </a:lnTo>
                  <a:lnTo>
                    <a:pt x="180" y="23"/>
                  </a:lnTo>
                  <a:lnTo>
                    <a:pt x="187" y="30"/>
                  </a:lnTo>
                  <a:lnTo>
                    <a:pt x="193" y="37"/>
                  </a:lnTo>
                  <a:lnTo>
                    <a:pt x="199" y="45"/>
                  </a:lnTo>
                  <a:lnTo>
                    <a:pt x="204" y="53"/>
                  </a:lnTo>
                  <a:lnTo>
                    <a:pt x="208" y="62"/>
                  </a:lnTo>
                  <a:lnTo>
                    <a:pt x="211" y="71"/>
                  </a:lnTo>
                  <a:lnTo>
                    <a:pt x="214" y="80"/>
                  </a:lnTo>
                  <a:lnTo>
                    <a:pt x="215" y="90"/>
                  </a:lnTo>
                  <a:lnTo>
                    <a:pt x="216" y="100"/>
                  </a:lnTo>
                  <a:lnTo>
                    <a:pt x="215" y="112"/>
                  </a:lnTo>
                  <a:lnTo>
                    <a:pt x="213" y="122"/>
                  </a:lnTo>
                  <a:lnTo>
                    <a:pt x="210" y="133"/>
                  </a:lnTo>
                  <a:lnTo>
                    <a:pt x="206" y="143"/>
                  </a:lnTo>
                  <a:lnTo>
                    <a:pt x="200" y="153"/>
                  </a:lnTo>
                  <a:lnTo>
                    <a:pt x="194" y="162"/>
                  </a:lnTo>
                  <a:lnTo>
                    <a:pt x="187" y="170"/>
                  </a:lnTo>
                  <a:lnTo>
                    <a:pt x="179" y="178"/>
                  </a:lnTo>
                  <a:lnTo>
                    <a:pt x="170" y="185"/>
                  </a:lnTo>
                  <a:lnTo>
                    <a:pt x="161" y="191"/>
                  </a:lnTo>
                  <a:lnTo>
                    <a:pt x="152" y="197"/>
                  </a:lnTo>
                  <a:lnTo>
                    <a:pt x="141" y="202"/>
                  </a:lnTo>
                  <a:lnTo>
                    <a:pt x="131" y="205"/>
                  </a:lnTo>
                  <a:lnTo>
                    <a:pt x="121" y="208"/>
                  </a:lnTo>
                  <a:lnTo>
                    <a:pt x="110" y="209"/>
                  </a:lnTo>
                  <a:lnTo>
                    <a:pt x="99" y="210"/>
                  </a:lnTo>
                  <a:lnTo>
                    <a:pt x="89" y="210"/>
                  </a:lnTo>
                  <a:lnTo>
                    <a:pt x="79" y="208"/>
                  </a:lnTo>
                  <a:lnTo>
                    <a:pt x="69" y="206"/>
                  </a:lnTo>
                  <a:lnTo>
                    <a:pt x="60" y="202"/>
                  </a:lnTo>
                  <a:lnTo>
                    <a:pt x="51" y="198"/>
                  </a:lnTo>
                  <a:lnTo>
                    <a:pt x="43" y="193"/>
                  </a:lnTo>
                  <a:lnTo>
                    <a:pt x="36" y="187"/>
                  </a:lnTo>
                  <a:lnTo>
                    <a:pt x="29" y="180"/>
                  </a:lnTo>
                  <a:lnTo>
                    <a:pt x="22" y="174"/>
                  </a:lnTo>
                  <a:lnTo>
                    <a:pt x="17" y="166"/>
                  </a:lnTo>
                  <a:lnTo>
                    <a:pt x="12" y="157"/>
                  </a:lnTo>
                  <a:lnTo>
                    <a:pt x="8" y="149"/>
                  </a:lnTo>
                  <a:lnTo>
                    <a:pt x="4" y="140"/>
                  </a:lnTo>
                  <a:lnTo>
                    <a:pt x="2" y="130"/>
                  </a:lnTo>
                  <a:lnTo>
                    <a:pt x="1" y="120"/>
                  </a:lnTo>
                  <a:lnTo>
                    <a:pt x="0" y="110"/>
                  </a:lnTo>
                </a:path>
              </a:pathLst>
            </a:custGeom>
            <a:solidFill>
              <a:schemeClr val="tx1"/>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493" name="Freeform 29"/>
            <p:cNvSpPr>
              <a:spLocks noChangeAspect="1"/>
            </p:cNvSpPr>
            <p:nvPr/>
          </p:nvSpPr>
          <p:spPr bwMode="auto">
            <a:xfrm>
              <a:off x="4080" y="526"/>
              <a:ext cx="165" cy="173"/>
            </a:xfrm>
            <a:custGeom>
              <a:avLst/>
              <a:gdLst>
                <a:gd name="T0" fmla="*/ 163 w 165"/>
                <a:gd name="T1" fmla="*/ 84 h 173"/>
                <a:gd name="T2" fmla="*/ 160 w 165"/>
                <a:gd name="T3" fmla="*/ 67 h 173"/>
                <a:gd name="T4" fmla="*/ 153 w 165"/>
                <a:gd name="T5" fmla="*/ 50 h 173"/>
                <a:gd name="T6" fmla="*/ 143 w 165"/>
                <a:gd name="T7" fmla="*/ 35 h 173"/>
                <a:gd name="T8" fmla="*/ 131 w 165"/>
                <a:gd name="T9" fmla="*/ 22 h 173"/>
                <a:gd name="T10" fmla="*/ 117 w 165"/>
                <a:gd name="T11" fmla="*/ 12 h 173"/>
                <a:gd name="T12" fmla="*/ 101 w 165"/>
                <a:gd name="T13" fmla="*/ 4 h 173"/>
                <a:gd name="T14" fmla="*/ 84 w 165"/>
                <a:gd name="T15" fmla="*/ 0 h 173"/>
                <a:gd name="T16" fmla="*/ 67 w 165"/>
                <a:gd name="T17" fmla="*/ 0 h 173"/>
                <a:gd name="T18" fmla="*/ 51 w 165"/>
                <a:gd name="T19" fmla="*/ 4 h 173"/>
                <a:gd name="T20" fmla="*/ 38 w 165"/>
                <a:gd name="T21" fmla="*/ 10 h 173"/>
                <a:gd name="T22" fmla="*/ 26 w 165"/>
                <a:gd name="T23" fmla="*/ 18 h 173"/>
                <a:gd name="T24" fmla="*/ 16 w 165"/>
                <a:gd name="T25" fmla="*/ 29 h 173"/>
                <a:gd name="T26" fmla="*/ 8 w 165"/>
                <a:gd name="T27" fmla="*/ 42 h 173"/>
                <a:gd name="T28" fmla="*/ 3 w 165"/>
                <a:gd name="T29" fmla="*/ 56 h 173"/>
                <a:gd name="T30" fmla="*/ 0 w 165"/>
                <a:gd name="T31" fmla="*/ 72 h 173"/>
                <a:gd name="T32" fmla="*/ 1 w 165"/>
                <a:gd name="T33" fmla="*/ 89 h 173"/>
                <a:gd name="T34" fmla="*/ 4 w 165"/>
                <a:gd name="T35" fmla="*/ 106 h 173"/>
                <a:gd name="T36" fmla="*/ 11 w 165"/>
                <a:gd name="T37" fmla="*/ 123 h 173"/>
                <a:gd name="T38" fmla="*/ 20 w 165"/>
                <a:gd name="T39" fmla="*/ 137 h 173"/>
                <a:gd name="T40" fmla="*/ 32 w 165"/>
                <a:gd name="T41" fmla="*/ 150 h 173"/>
                <a:gd name="T42" fmla="*/ 46 w 165"/>
                <a:gd name="T43" fmla="*/ 160 h 173"/>
                <a:gd name="T44" fmla="*/ 62 w 165"/>
                <a:gd name="T45" fmla="*/ 168 h 173"/>
                <a:gd name="T46" fmla="*/ 79 w 165"/>
                <a:gd name="T47" fmla="*/ 172 h 173"/>
                <a:gd name="T48" fmla="*/ 96 w 165"/>
                <a:gd name="T49" fmla="*/ 172 h 173"/>
                <a:gd name="T50" fmla="*/ 110 w 165"/>
                <a:gd name="T51" fmla="*/ 169 h 173"/>
                <a:gd name="T52" fmla="*/ 124 w 165"/>
                <a:gd name="T53" fmla="*/ 162 h 173"/>
                <a:gd name="T54" fmla="*/ 136 w 165"/>
                <a:gd name="T55" fmla="*/ 154 h 173"/>
                <a:gd name="T56" fmla="*/ 146 w 165"/>
                <a:gd name="T57" fmla="*/ 143 h 173"/>
                <a:gd name="T58" fmla="*/ 155 w 165"/>
                <a:gd name="T59" fmla="*/ 130 h 173"/>
                <a:gd name="T60" fmla="*/ 161 w 165"/>
                <a:gd name="T61" fmla="*/ 116 h 173"/>
                <a:gd name="T62" fmla="*/ 163 w 165"/>
                <a:gd name="T63" fmla="*/ 10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73">
                  <a:moveTo>
                    <a:pt x="164" y="93"/>
                  </a:moveTo>
                  <a:lnTo>
                    <a:pt x="163" y="84"/>
                  </a:lnTo>
                  <a:lnTo>
                    <a:pt x="162" y="75"/>
                  </a:lnTo>
                  <a:lnTo>
                    <a:pt x="160" y="67"/>
                  </a:lnTo>
                  <a:lnTo>
                    <a:pt x="157" y="58"/>
                  </a:lnTo>
                  <a:lnTo>
                    <a:pt x="153" y="50"/>
                  </a:lnTo>
                  <a:lnTo>
                    <a:pt x="148" y="43"/>
                  </a:lnTo>
                  <a:lnTo>
                    <a:pt x="143" y="35"/>
                  </a:lnTo>
                  <a:lnTo>
                    <a:pt x="137" y="28"/>
                  </a:lnTo>
                  <a:lnTo>
                    <a:pt x="131" y="22"/>
                  </a:lnTo>
                  <a:lnTo>
                    <a:pt x="124" y="17"/>
                  </a:lnTo>
                  <a:lnTo>
                    <a:pt x="117" y="12"/>
                  </a:lnTo>
                  <a:lnTo>
                    <a:pt x="109" y="8"/>
                  </a:lnTo>
                  <a:lnTo>
                    <a:pt x="101" y="4"/>
                  </a:lnTo>
                  <a:lnTo>
                    <a:pt x="92" y="2"/>
                  </a:lnTo>
                  <a:lnTo>
                    <a:pt x="84" y="0"/>
                  </a:lnTo>
                  <a:lnTo>
                    <a:pt x="75" y="0"/>
                  </a:lnTo>
                  <a:lnTo>
                    <a:pt x="67" y="0"/>
                  </a:lnTo>
                  <a:lnTo>
                    <a:pt x="59" y="2"/>
                  </a:lnTo>
                  <a:lnTo>
                    <a:pt x="51" y="4"/>
                  </a:lnTo>
                  <a:lnTo>
                    <a:pt x="44" y="6"/>
                  </a:lnTo>
                  <a:lnTo>
                    <a:pt x="38" y="10"/>
                  </a:lnTo>
                  <a:lnTo>
                    <a:pt x="31" y="14"/>
                  </a:lnTo>
                  <a:lnTo>
                    <a:pt x="26" y="18"/>
                  </a:lnTo>
                  <a:lnTo>
                    <a:pt x="21" y="23"/>
                  </a:lnTo>
                  <a:lnTo>
                    <a:pt x="16" y="29"/>
                  </a:lnTo>
                  <a:lnTo>
                    <a:pt x="12" y="35"/>
                  </a:lnTo>
                  <a:lnTo>
                    <a:pt x="8" y="42"/>
                  </a:lnTo>
                  <a:lnTo>
                    <a:pt x="5" y="49"/>
                  </a:lnTo>
                  <a:lnTo>
                    <a:pt x="3" y="56"/>
                  </a:lnTo>
                  <a:lnTo>
                    <a:pt x="2" y="64"/>
                  </a:lnTo>
                  <a:lnTo>
                    <a:pt x="0" y="72"/>
                  </a:lnTo>
                  <a:lnTo>
                    <a:pt x="0" y="80"/>
                  </a:lnTo>
                  <a:lnTo>
                    <a:pt x="1" y="89"/>
                  </a:lnTo>
                  <a:lnTo>
                    <a:pt x="2" y="98"/>
                  </a:lnTo>
                  <a:lnTo>
                    <a:pt x="4" y="106"/>
                  </a:lnTo>
                  <a:lnTo>
                    <a:pt x="7" y="114"/>
                  </a:lnTo>
                  <a:lnTo>
                    <a:pt x="11" y="123"/>
                  </a:lnTo>
                  <a:lnTo>
                    <a:pt x="15" y="130"/>
                  </a:lnTo>
                  <a:lnTo>
                    <a:pt x="20" y="137"/>
                  </a:lnTo>
                  <a:lnTo>
                    <a:pt x="26" y="144"/>
                  </a:lnTo>
                  <a:lnTo>
                    <a:pt x="32" y="150"/>
                  </a:lnTo>
                  <a:lnTo>
                    <a:pt x="39" y="155"/>
                  </a:lnTo>
                  <a:lnTo>
                    <a:pt x="46" y="160"/>
                  </a:lnTo>
                  <a:lnTo>
                    <a:pt x="54" y="164"/>
                  </a:lnTo>
                  <a:lnTo>
                    <a:pt x="62" y="168"/>
                  </a:lnTo>
                  <a:lnTo>
                    <a:pt x="70" y="170"/>
                  </a:lnTo>
                  <a:lnTo>
                    <a:pt x="79" y="172"/>
                  </a:lnTo>
                  <a:lnTo>
                    <a:pt x="88" y="172"/>
                  </a:lnTo>
                  <a:lnTo>
                    <a:pt x="96" y="172"/>
                  </a:lnTo>
                  <a:lnTo>
                    <a:pt x="103" y="170"/>
                  </a:lnTo>
                  <a:lnTo>
                    <a:pt x="110" y="169"/>
                  </a:lnTo>
                  <a:lnTo>
                    <a:pt x="117" y="166"/>
                  </a:lnTo>
                  <a:lnTo>
                    <a:pt x="124" y="162"/>
                  </a:lnTo>
                  <a:lnTo>
                    <a:pt x="130" y="158"/>
                  </a:lnTo>
                  <a:lnTo>
                    <a:pt x="136" y="154"/>
                  </a:lnTo>
                  <a:lnTo>
                    <a:pt x="142" y="149"/>
                  </a:lnTo>
                  <a:lnTo>
                    <a:pt x="146" y="143"/>
                  </a:lnTo>
                  <a:lnTo>
                    <a:pt x="151" y="137"/>
                  </a:lnTo>
                  <a:lnTo>
                    <a:pt x="155" y="130"/>
                  </a:lnTo>
                  <a:lnTo>
                    <a:pt x="158" y="123"/>
                  </a:lnTo>
                  <a:lnTo>
                    <a:pt x="161" y="116"/>
                  </a:lnTo>
                  <a:lnTo>
                    <a:pt x="162" y="109"/>
                  </a:lnTo>
                  <a:lnTo>
                    <a:pt x="163" y="101"/>
                  </a:lnTo>
                  <a:lnTo>
                    <a:pt x="164" y="93"/>
                  </a:lnTo>
                </a:path>
              </a:pathLst>
            </a:custGeom>
            <a:solidFill>
              <a:srgbClr val="99FF33"/>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494" name="Freeform 30"/>
            <p:cNvSpPr>
              <a:spLocks noChangeAspect="1"/>
            </p:cNvSpPr>
            <p:nvPr/>
          </p:nvSpPr>
          <p:spPr bwMode="auto">
            <a:xfrm>
              <a:off x="4301" y="781"/>
              <a:ext cx="165" cy="173"/>
            </a:xfrm>
            <a:custGeom>
              <a:avLst/>
              <a:gdLst>
                <a:gd name="T0" fmla="*/ 163 w 165"/>
                <a:gd name="T1" fmla="*/ 83 h 173"/>
                <a:gd name="T2" fmla="*/ 160 w 165"/>
                <a:gd name="T3" fmla="*/ 66 h 173"/>
                <a:gd name="T4" fmla="*/ 153 w 165"/>
                <a:gd name="T5" fmla="*/ 50 h 173"/>
                <a:gd name="T6" fmla="*/ 143 w 165"/>
                <a:gd name="T7" fmla="*/ 35 h 173"/>
                <a:gd name="T8" fmla="*/ 131 w 165"/>
                <a:gd name="T9" fmla="*/ 22 h 173"/>
                <a:gd name="T10" fmla="*/ 117 w 165"/>
                <a:gd name="T11" fmla="*/ 12 h 173"/>
                <a:gd name="T12" fmla="*/ 101 w 165"/>
                <a:gd name="T13" fmla="*/ 4 h 173"/>
                <a:gd name="T14" fmla="*/ 84 w 165"/>
                <a:gd name="T15" fmla="*/ 0 h 173"/>
                <a:gd name="T16" fmla="*/ 67 w 165"/>
                <a:gd name="T17" fmla="*/ 1 h 173"/>
                <a:gd name="T18" fmla="*/ 52 w 165"/>
                <a:gd name="T19" fmla="*/ 4 h 173"/>
                <a:gd name="T20" fmla="*/ 38 w 165"/>
                <a:gd name="T21" fmla="*/ 10 h 173"/>
                <a:gd name="T22" fmla="*/ 26 w 165"/>
                <a:gd name="T23" fmla="*/ 19 h 173"/>
                <a:gd name="T24" fmla="*/ 16 w 165"/>
                <a:gd name="T25" fmla="*/ 29 h 173"/>
                <a:gd name="T26" fmla="*/ 8 w 165"/>
                <a:gd name="T27" fmla="*/ 42 h 173"/>
                <a:gd name="T28" fmla="*/ 3 w 165"/>
                <a:gd name="T29" fmla="*/ 56 h 173"/>
                <a:gd name="T30" fmla="*/ 0 w 165"/>
                <a:gd name="T31" fmla="*/ 72 h 173"/>
                <a:gd name="T32" fmla="*/ 1 w 165"/>
                <a:gd name="T33" fmla="*/ 89 h 173"/>
                <a:gd name="T34" fmla="*/ 4 w 165"/>
                <a:gd name="T35" fmla="*/ 106 h 173"/>
                <a:gd name="T36" fmla="*/ 11 w 165"/>
                <a:gd name="T37" fmla="*/ 123 h 173"/>
                <a:gd name="T38" fmla="*/ 20 w 165"/>
                <a:gd name="T39" fmla="*/ 137 h 173"/>
                <a:gd name="T40" fmla="*/ 32 w 165"/>
                <a:gd name="T41" fmla="*/ 150 h 173"/>
                <a:gd name="T42" fmla="*/ 46 w 165"/>
                <a:gd name="T43" fmla="*/ 160 h 173"/>
                <a:gd name="T44" fmla="*/ 62 w 165"/>
                <a:gd name="T45" fmla="*/ 168 h 173"/>
                <a:gd name="T46" fmla="*/ 79 w 165"/>
                <a:gd name="T47" fmla="*/ 172 h 173"/>
                <a:gd name="T48" fmla="*/ 95 w 165"/>
                <a:gd name="T49" fmla="*/ 172 h 173"/>
                <a:gd name="T50" fmla="*/ 110 w 165"/>
                <a:gd name="T51" fmla="*/ 168 h 173"/>
                <a:gd name="T52" fmla="*/ 124 w 165"/>
                <a:gd name="T53" fmla="*/ 162 h 173"/>
                <a:gd name="T54" fmla="*/ 136 w 165"/>
                <a:gd name="T55" fmla="*/ 153 h 173"/>
                <a:gd name="T56" fmla="*/ 146 w 165"/>
                <a:gd name="T57" fmla="*/ 142 h 173"/>
                <a:gd name="T58" fmla="*/ 155 w 165"/>
                <a:gd name="T59" fmla="*/ 130 h 173"/>
                <a:gd name="T60" fmla="*/ 160 w 165"/>
                <a:gd name="T61" fmla="*/ 115 h 173"/>
                <a:gd name="T62" fmla="*/ 163 w 165"/>
                <a:gd name="T63" fmla="*/ 10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73">
                  <a:moveTo>
                    <a:pt x="164" y="92"/>
                  </a:moveTo>
                  <a:lnTo>
                    <a:pt x="163" y="83"/>
                  </a:lnTo>
                  <a:lnTo>
                    <a:pt x="162" y="75"/>
                  </a:lnTo>
                  <a:lnTo>
                    <a:pt x="160" y="66"/>
                  </a:lnTo>
                  <a:lnTo>
                    <a:pt x="157" y="58"/>
                  </a:lnTo>
                  <a:lnTo>
                    <a:pt x="153" y="50"/>
                  </a:lnTo>
                  <a:lnTo>
                    <a:pt x="149" y="42"/>
                  </a:lnTo>
                  <a:lnTo>
                    <a:pt x="143" y="35"/>
                  </a:lnTo>
                  <a:lnTo>
                    <a:pt x="137" y="28"/>
                  </a:lnTo>
                  <a:lnTo>
                    <a:pt x="131" y="22"/>
                  </a:lnTo>
                  <a:lnTo>
                    <a:pt x="124" y="16"/>
                  </a:lnTo>
                  <a:lnTo>
                    <a:pt x="117" y="12"/>
                  </a:lnTo>
                  <a:lnTo>
                    <a:pt x="109" y="7"/>
                  </a:lnTo>
                  <a:lnTo>
                    <a:pt x="101" y="4"/>
                  </a:lnTo>
                  <a:lnTo>
                    <a:pt x="93" y="2"/>
                  </a:lnTo>
                  <a:lnTo>
                    <a:pt x="84" y="0"/>
                  </a:lnTo>
                  <a:lnTo>
                    <a:pt x="75" y="0"/>
                  </a:lnTo>
                  <a:lnTo>
                    <a:pt x="67" y="1"/>
                  </a:lnTo>
                  <a:lnTo>
                    <a:pt x="59" y="2"/>
                  </a:lnTo>
                  <a:lnTo>
                    <a:pt x="52" y="4"/>
                  </a:lnTo>
                  <a:lnTo>
                    <a:pt x="45" y="7"/>
                  </a:lnTo>
                  <a:lnTo>
                    <a:pt x="38" y="10"/>
                  </a:lnTo>
                  <a:lnTo>
                    <a:pt x="32" y="14"/>
                  </a:lnTo>
                  <a:lnTo>
                    <a:pt x="26" y="19"/>
                  </a:lnTo>
                  <a:lnTo>
                    <a:pt x="21" y="24"/>
                  </a:lnTo>
                  <a:lnTo>
                    <a:pt x="16" y="29"/>
                  </a:lnTo>
                  <a:lnTo>
                    <a:pt x="12" y="35"/>
                  </a:lnTo>
                  <a:lnTo>
                    <a:pt x="8" y="42"/>
                  </a:lnTo>
                  <a:lnTo>
                    <a:pt x="6" y="49"/>
                  </a:lnTo>
                  <a:lnTo>
                    <a:pt x="3" y="56"/>
                  </a:lnTo>
                  <a:lnTo>
                    <a:pt x="2" y="64"/>
                  </a:lnTo>
                  <a:lnTo>
                    <a:pt x="0" y="72"/>
                  </a:lnTo>
                  <a:lnTo>
                    <a:pt x="0" y="80"/>
                  </a:lnTo>
                  <a:lnTo>
                    <a:pt x="1" y="89"/>
                  </a:lnTo>
                  <a:lnTo>
                    <a:pt x="2" y="98"/>
                  </a:lnTo>
                  <a:lnTo>
                    <a:pt x="4" y="106"/>
                  </a:lnTo>
                  <a:lnTo>
                    <a:pt x="7" y="114"/>
                  </a:lnTo>
                  <a:lnTo>
                    <a:pt x="11" y="123"/>
                  </a:lnTo>
                  <a:lnTo>
                    <a:pt x="15" y="130"/>
                  </a:lnTo>
                  <a:lnTo>
                    <a:pt x="20" y="137"/>
                  </a:lnTo>
                  <a:lnTo>
                    <a:pt x="26" y="144"/>
                  </a:lnTo>
                  <a:lnTo>
                    <a:pt x="32" y="150"/>
                  </a:lnTo>
                  <a:lnTo>
                    <a:pt x="39" y="156"/>
                  </a:lnTo>
                  <a:lnTo>
                    <a:pt x="46" y="160"/>
                  </a:lnTo>
                  <a:lnTo>
                    <a:pt x="54" y="165"/>
                  </a:lnTo>
                  <a:lnTo>
                    <a:pt x="62" y="168"/>
                  </a:lnTo>
                  <a:lnTo>
                    <a:pt x="70" y="170"/>
                  </a:lnTo>
                  <a:lnTo>
                    <a:pt x="79" y="172"/>
                  </a:lnTo>
                  <a:lnTo>
                    <a:pt x="88" y="172"/>
                  </a:lnTo>
                  <a:lnTo>
                    <a:pt x="95" y="172"/>
                  </a:lnTo>
                  <a:lnTo>
                    <a:pt x="103" y="170"/>
                  </a:lnTo>
                  <a:lnTo>
                    <a:pt x="110" y="168"/>
                  </a:lnTo>
                  <a:lnTo>
                    <a:pt x="117" y="165"/>
                  </a:lnTo>
                  <a:lnTo>
                    <a:pt x="124" y="162"/>
                  </a:lnTo>
                  <a:lnTo>
                    <a:pt x="130" y="158"/>
                  </a:lnTo>
                  <a:lnTo>
                    <a:pt x="136" y="153"/>
                  </a:lnTo>
                  <a:lnTo>
                    <a:pt x="141" y="148"/>
                  </a:lnTo>
                  <a:lnTo>
                    <a:pt x="146" y="142"/>
                  </a:lnTo>
                  <a:lnTo>
                    <a:pt x="151" y="136"/>
                  </a:lnTo>
                  <a:lnTo>
                    <a:pt x="155" y="130"/>
                  </a:lnTo>
                  <a:lnTo>
                    <a:pt x="158" y="123"/>
                  </a:lnTo>
                  <a:lnTo>
                    <a:pt x="160" y="115"/>
                  </a:lnTo>
                  <a:lnTo>
                    <a:pt x="162" y="108"/>
                  </a:lnTo>
                  <a:lnTo>
                    <a:pt x="163" y="100"/>
                  </a:lnTo>
                  <a:lnTo>
                    <a:pt x="164" y="92"/>
                  </a:lnTo>
                </a:path>
              </a:pathLst>
            </a:custGeom>
            <a:solidFill>
              <a:srgbClr val="99FF33"/>
            </a:solidFill>
            <a:ln>
              <a:noFill/>
            </a:ln>
            <a:effectLst/>
            <a:extLst>
              <a:ext uri="{91240B29-F687-4F45-9708-019B960494DF}">
                <a14:hiddenLine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62495" name="Group 31"/>
          <p:cNvGrpSpPr>
            <a:grpSpLocks noChangeAspect="1"/>
          </p:cNvGrpSpPr>
          <p:nvPr/>
        </p:nvGrpSpPr>
        <p:grpSpPr bwMode="auto">
          <a:xfrm>
            <a:off x="104702" y="1997396"/>
            <a:ext cx="877888" cy="947738"/>
            <a:chOff x="645" y="640"/>
            <a:chExt cx="591" cy="638"/>
          </a:xfrm>
        </p:grpSpPr>
        <p:sp>
          <p:nvSpPr>
            <p:cNvPr id="62496" name="Freeform 32"/>
            <p:cNvSpPr>
              <a:spLocks noChangeAspect="1"/>
            </p:cNvSpPr>
            <p:nvPr/>
          </p:nvSpPr>
          <p:spPr bwMode="auto">
            <a:xfrm>
              <a:off x="825" y="1259"/>
              <a:ext cx="231" cy="19"/>
            </a:xfrm>
            <a:custGeom>
              <a:avLst/>
              <a:gdLst>
                <a:gd name="T0" fmla="*/ 230 w 231"/>
                <a:gd name="T1" fmla="*/ 18 h 19"/>
                <a:gd name="T2" fmla="*/ 230 w 231"/>
                <a:gd name="T3" fmla="*/ 0 h 19"/>
                <a:gd name="T4" fmla="*/ 0 w 231"/>
                <a:gd name="T5" fmla="*/ 0 h 19"/>
                <a:gd name="T6" fmla="*/ 0 w 231"/>
                <a:gd name="T7" fmla="*/ 18 h 19"/>
                <a:gd name="T8" fmla="*/ 230 w 231"/>
                <a:gd name="T9" fmla="*/ 18 h 19"/>
              </a:gdLst>
              <a:ahLst/>
              <a:cxnLst>
                <a:cxn ang="0">
                  <a:pos x="T0" y="T1"/>
                </a:cxn>
                <a:cxn ang="0">
                  <a:pos x="T2" y="T3"/>
                </a:cxn>
                <a:cxn ang="0">
                  <a:pos x="T4" y="T5"/>
                </a:cxn>
                <a:cxn ang="0">
                  <a:pos x="T6" y="T7"/>
                </a:cxn>
                <a:cxn ang="0">
                  <a:pos x="T8" y="T9"/>
                </a:cxn>
              </a:cxnLst>
              <a:rect l="0" t="0" r="r" b="b"/>
              <a:pathLst>
                <a:path w="231" h="19">
                  <a:moveTo>
                    <a:pt x="230" y="18"/>
                  </a:moveTo>
                  <a:lnTo>
                    <a:pt x="230" y="0"/>
                  </a:lnTo>
                  <a:lnTo>
                    <a:pt x="0" y="0"/>
                  </a:lnTo>
                  <a:lnTo>
                    <a:pt x="0" y="18"/>
                  </a:lnTo>
                  <a:lnTo>
                    <a:pt x="230" y="18"/>
                  </a:lnTo>
                </a:path>
              </a:pathLst>
            </a:custGeom>
            <a:solidFill>
              <a:srgbClr val="F0D201"/>
            </a:solidFill>
            <a:ln w="12700" cap="rnd" cmpd="sng">
              <a:solidFill>
                <a:srgbClr val="EF91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497" name="Freeform 33"/>
            <p:cNvSpPr>
              <a:spLocks noChangeAspect="1"/>
            </p:cNvSpPr>
            <p:nvPr/>
          </p:nvSpPr>
          <p:spPr bwMode="auto">
            <a:xfrm>
              <a:off x="851" y="1245"/>
              <a:ext cx="180" cy="15"/>
            </a:xfrm>
            <a:custGeom>
              <a:avLst/>
              <a:gdLst>
                <a:gd name="T0" fmla="*/ 179 w 180"/>
                <a:gd name="T1" fmla="*/ 14 h 15"/>
                <a:gd name="T2" fmla="*/ 179 w 180"/>
                <a:gd name="T3" fmla="*/ 0 h 15"/>
                <a:gd name="T4" fmla="*/ 0 w 180"/>
                <a:gd name="T5" fmla="*/ 0 h 15"/>
                <a:gd name="T6" fmla="*/ 0 w 180"/>
                <a:gd name="T7" fmla="*/ 14 h 15"/>
                <a:gd name="T8" fmla="*/ 179 w 180"/>
                <a:gd name="T9" fmla="*/ 14 h 15"/>
              </a:gdLst>
              <a:ahLst/>
              <a:cxnLst>
                <a:cxn ang="0">
                  <a:pos x="T0" y="T1"/>
                </a:cxn>
                <a:cxn ang="0">
                  <a:pos x="T2" y="T3"/>
                </a:cxn>
                <a:cxn ang="0">
                  <a:pos x="T4" y="T5"/>
                </a:cxn>
                <a:cxn ang="0">
                  <a:pos x="T6" y="T7"/>
                </a:cxn>
                <a:cxn ang="0">
                  <a:pos x="T8" y="T9"/>
                </a:cxn>
              </a:cxnLst>
              <a:rect l="0" t="0" r="r" b="b"/>
              <a:pathLst>
                <a:path w="180" h="15">
                  <a:moveTo>
                    <a:pt x="179" y="14"/>
                  </a:moveTo>
                  <a:lnTo>
                    <a:pt x="179" y="0"/>
                  </a:lnTo>
                  <a:lnTo>
                    <a:pt x="0" y="0"/>
                  </a:lnTo>
                  <a:lnTo>
                    <a:pt x="0" y="14"/>
                  </a:lnTo>
                  <a:lnTo>
                    <a:pt x="179" y="14"/>
                  </a:lnTo>
                </a:path>
              </a:pathLst>
            </a:custGeom>
            <a:solidFill>
              <a:srgbClr val="EF9100"/>
            </a:solidFill>
            <a:ln w="12700" cap="rnd" cmpd="sng">
              <a:solidFill>
                <a:srgbClr val="EF91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498" name="Freeform 34"/>
            <p:cNvSpPr>
              <a:spLocks noChangeAspect="1"/>
            </p:cNvSpPr>
            <p:nvPr/>
          </p:nvSpPr>
          <p:spPr bwMode="auto">
            <a:xfrm>
              <a:off x="705" y="640"/>
              <a:ext cx="473" cy="606"/>
            </a:xfrm>
            <a:custGeom>
              <a:avLst/>
              <a:gdLst>
                <a:gd name="T0" fmla="*/ 293 w 473"/>
                <a:gd name="T1" fmla="*/ 591 h 606"/>
                <a:gd name="T2" fmla="*/ 279 w 473"/>
                <a:gd name="T3" fmla="*/ 269 h 606"/>
                <a:gd name="T4" fmla="*/ 262 w 473"/>
                <a:gd name="T5" fmla="*/ 198 h 606"/>
                <a:gd name="T6" fmla="*/ 271 w 473"/>
                <a:gd name="T7" fmla="*/ 141 h 606"/>
                <a:gd name="T8" fmla="*/ 300 w 473"/>
                <a:gd name="T9" fmla="*/ 138 h 606"/>
                <a:gd name="T10" fmla="*/ 337 w 473"/>
                <a:gd name="T11" fmla="*/ 135 h 606"/>
                <a:gd name="T12" fmla="*/ 367 w 473"/>
                <a:gd name="T13" fmla="*/ 131 h 606"/>
                <a:gd name="T14" fmla="*/ 390 w 473"/>
                <a:gd name="T15" fmla="*/ 128 h 606"/>
                <a:gd name="T16" fmla="*/ 405 w 473"/>
                <a:gd name="T17" fmla="*/ 131 h 606"/>
                <a:gd name="T18" fmla="*/ 422 w 473"/>
                <a:gd name="T19" fmla="*/ 136 h 606"/>
                <a:gd name="T20" fmla="*/ 444 w 473"/>
                <a:gd name="T21" fmla="*/ 138 h 606"/>
                <a:gd name="T22" fmla="*/ 470 w 473"/>
                <a:gd name="T23" fmla="*/ 129 h 606"/>
                <a:gd name="T24" fmla="*/ 456 w 473"/>
                <a:gd name="T25" fmla="*/ 107 h 606"/>
                <a:gd name="T26" fmla="*/ 454 w 473"/>
                <a:gd name="T27" fmla="*/ 115 h 606"/>
                <a:gd name="T28" fmla="*/ 445 w 473"/>
                <a:gd name="T29" fmla="*/ 123 h 606"/>
                <a:gd name="T30" fmla="*/ 419 w 473"/>
                <a:gd name="T31" fmla="*/ 116 h 606"/>
                <a:gd name="T32" fmla="*/ 380 w 473"/>
                <a:gd name="T33" fmla="*/ 106 h 606"/>
                <a:gd name="T34" fmla="*/ 361 w 473"/>
                <a:gd name="T35" fmla="*/ 105 h 606"/>
                <a:gd name="T36" fmla="*/ 339 w 473"/>
                <a:gd name="T37" fmla="*/ 108 h 606"/>
                <a:gd name="T38" fmla="*/ 310 w 473"/>
                <a:gd name="T39" fmla="*/ 112 h 606"/>
                <a:gd name="T40" fmla="*/ 276 w 473"/>
                <a:gd name="T41" fmla="*/ 114 h 606"/>
                <a:gd name="T42" fmla="*/ 277 w 473"/>
                <a:gd name="T43" fmla="*/ 100 h 606"/>
                <a:gd name="T44" fmla="*/ 292 w 473"/>
                <a:gd name="T45" fmla="*/ 82 h 606"/>
                <a:gd name="T46" fmla="*/ 254 w 473"/>
                <a:gd name="T47" fmla="*/ 60 h 606"/>
                <a:gd name="T48" fmla="*/ 254 w 473"/>
                <a:gd name="T49" fmla="*/ 43 h 606"/>
                <a:gd name="T50" fmla="*/ 251 w 473"/>
                <a:gd name="T51" fmla="*/ 5 h 606"/>
                <a:gd name="T52" fmla="*/ 221 w 473"/>
                <a:gd name="T53" fmla="*/ 5 h 606"/>
                <a:gd name="T54" fmla="*/ 218 w 473"/>
                <a:gd name="T55" fmla="*/ 43 h 606"/>
                <a:gd name="T56" fmla="*/ 218 w 473"/>
                <a:gd name="T57" fmla="*/ 60 h 606"/>
                <a:gd name="T58" fmla="*/ 180 w 473"/>
                <a:gd name="T59" fmla="*/ 82 h 606"/>
                <a:gd name="T60" fmla="*/ 195 w 473"/>
                <a:gd name="T61" fmla="*/ 100 h 606"/>
                <a:gd name="T62" fmla="*/ 196 w 473"/>
                <a:gd name="T63" fmla="*/ 114 h 606"/>
                <a:gd name="T64" fmla="*/ 162 w 473"/>
                <a:gd name="T65" fmla="*/ 112 h 606"/>
                <a:gd name="T66" fmla="*/ 133 w 473"/>
                <a:gd name="T67" fmla="*/ 108 h 606"/>
                <a:gd name="T68" fmla="*/ 111 w 473"/>
                <a:gd name="T69" fmla="*/ 105 h 606"/>
                <a:gd name="T70" fmla="*/ 92 w 473"/>
                <a:gd name="T71" fmla="*/ 106 h 606"/>
                <a:gd name="T72" fmla="*/ 53 w 473"/>
                <a:gd name="T73" fmla="*/ 116 h 606"/>
                <a:gd name="T74" fmla="*/ 27 w 473"/>
                <a:gd name="T75" fmla="*/ 123 h 606"/>
                <a:gd name="T76" fmla="*/ 18 w 473"/>
                <a:gd name="T77" fmla="*/ 115 h 606"/>
                <a:gd name="T78" fmla="*/ 16 w 473"/>
                <a:gd name="T79" fmla="*/ 107 h 606"/>
                <a:gd name="T80" fmla="*/ 2 w 473"/>
                <a:gd name="T81" fmla="*/ 129 h 606"/>
                <a:gd name="T82" fmla="*/ 28 w 473"/>
                <a:gd name="T83" fmla="*/ 138 h 606"/>
                <a:gd name="T84" fmla="*/ 50 w 473"/>
                <a:gd name="T85" fmla="*/ 136 h 606"/>
                <a:gd name="T86" fmla="*/ 67 w 473"/>
                <a:gd name="T87" fmla="*/ 131 h 606"/>
                <a:gd name="T88" fmla="*/ 82 w 473"/>
                <a:gd name="T89" fmla="*/ 128 h 606"/>
                <a:gd name="T90" fmla="*/ 104 w 473"/>
                <a:gd name="T91" fmla="*/ 131 h 606"/>
                <a:gd name="T92" fmla="*/ 135 w 473"/>
                <a:gd name="T93" fmla="*/ 135 h 606"/>
                <a:gd name="T94" fmla="*/ 172 w 473"/>
                <a:gd name="T95" fmla="*/ 138 h 606"/>
                <a:gd name="T96" fmla="*/ 201 w 473"/>
                <a:gd name="T97" fmla="*/ 141 h 606"/>
                <a:gd name="T98" fmla="*/ 210 w 473"/>
                <a:gd name="T99" fmla="*/ 198 h 606"/>
                <a:gd name="T100" fmla="*/ 193 w 473"/>
                <a:gd name="T101" fmla="*/ 269 h 606"/>
                <a:gd name="T102" fmla="*/ 179 w 473"/>
                <a:gd name="T103" fmla="*/ 59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3" h="606">
                  <a:moveTo>
                    <a:pt x="236" y="605"/>
                  </a:moveTo>
                  <a:lnTo>
                    <a:pt x="302" y="605"/>
                  </a:lnTo>
                  <a:lnTo>
                    <a:pt x="302" y="596"/>
                  </a:lnTo>
                  <a:lnTo>
                    <a:pt x="293" y="591"/>
                  </a:lnTo>
                  <a:lnTo>
                    <a:pt x="286" y="578"/>
                  </a:lnTo>
                  <a:lnTo>
                    <a:pt x="281" y="556"/>
                  </a:lnTo>
                  <a:lnTo>
                    <a:pt x="279" y="523"/>
                  </a:lnTo>
                  <a:lnTo>
                    <a:pt x="279" y="269"/>
                  </a:lnTo>
                  <a:lnTo>
                    <a:pt x="271" y="253"/>
                  </a:lnTo>
                  <a:lnTo>
                    <a:pt x="265" y="231"/>
                  </a:lnTo>
                  <a:lnTo>
                    <a:pt x="263" y="210"/>
                  </a:lnTo>
                  <a:lnTo>
                    <a:pt x="262" y="198"/>
                  </a:lnTo>
                  <a:lnTo>
                    <a:pt x="262" y="142"/>
                  </a:lnTo>
                  <a:lnTo>
                    <a:pt x="263" y="142"/>
                  </a:lnTo>
                  <a:lnTo>
                    <a:pt x="266" y="141"/>
                  </a:lnTo>
                  <a:lnTo>
                    <a:pt x="271" y="141"/>
                  </a:lnTo>
                  <a:lnTo>
                    <a:pt x="276" y="140"/>
                  </a:lnTo>
                  <a:lnTo>
                    <a:pt x="284" y="140"/>
                  </a:lnTo>
                  <a:lnTo>
                    <a:pt x="292" y="139"/>
                  </a:lnTo>
                  <a:lnTo>
                    <a:pt x="300" y="138"/>
                  </a:lnTo>
                  <a:lnTo>
                    <a:pt x="309" y="137"/>
                  </a:lnTo>
                  <a:lnTo>
                    <a:pt x="319" y="137"/>
                  </a:lnTo>
                  <a:lnTo>
                    <a:pt x="328" y="136"/>
                  </a:lnTo>
                  <a:lnTo>
                    <a:pt x="337" y="135"/>
                  </a:lnTo>
                  <a:lnTo>
                    <a:pt x="346" y="134"/>
                  </a:lnTo>
                  <a:lnTo>
                    <a:pt x="354" y="133"/>
                  </a:lnTo>
                  <a:lnTo>
                    <a:pt x="361" y="132"/>
                  </a:lnTo>
                  <a:lnTo>
                    <a:pt x="367" y="131"/>
                  </a:lnTo>
                  <a:lnTo>
                    <a:pt x="372" y="130"/>
                  </a:lnTo>
                  <a:lnTo>
                    <a:pt x="379" y="129"/>
                  </a:lnTo>
                  <a:lnTo>
                    <a:pt x="385" y="128"/>
                  </a:lnTo>
                  <a:lnTo>
                    <a:pt x="390" y="128"/>
                  </a:lnTo>
                  <a:lnTo>
                    <a:pt x="394" y="128"/>
                  </a:lnTo>
                  <a:lnTo>
                    <a:pt x="398" y="129"/>
                  </a:lnTo>
                  <a:lnTo>
                    <a:pt x="402" y="130"/>
                  </a:lnTo>
                  <a:lnTo>
                    <a:pt x="405" y="131"/>
                  </a:lnTo>
                  <a:lnTo>
                    <a:pt x="408" y="132"/>
                  </a:lnTo>
                  <a:lnTo>
                    <a:pt x="412" y="134"/>
                  </a:lnTo>
                  <a:lnTo>
                    <a:pt x="417" y="135"/>
                  </a:lnTo>
                  <a:lnTo>
                    <a:pt x="422" y="136"/>
                  </a:lnTo>
                  <a:lnTo>
                    <a:pt x="428" y="137"/>
                  </a:lnTo>
                  <a:lnTo>
                    <a:pt x="433" y="137"/>
                  </a:lnTo>
                  <a:lnTo>
                    <a:pt x="439" y="138"/>
                  </a:lnTo>
                  <a:lnTo>
                    <a:pt x="444" y="138"/>
                  </a:lnTo>
                  <a:lnTo>
                    <a:pt x="449" y="138"/>
                  </a:lnTo>
                  <a:lnTo>
                    <a:pt x="457" y="137"/>
                  </a:lnTo>
                  <a:lnTo>
                    <a:pt x="464" y="134"/>
                  </a:lnTo>
                  <a:lnTo>
                    <a:pt x="470" y="129"/>
                  </a:lnTo>
                  <a:lnTo>
                    <a:pt x="472" y="122"/>
                  </a:lnTo>
                  <a:lnTo>
                    <a:pt x="469" y="114"/>
                  </a:lnTo>
                  <a:lnTo>
                    <a:pt x="463" y="109"/>
                  </a:lnTo>
                  <a:lnTo>
                    <a:pt x="456" y="107"/>
                  </a:lnTo>
                  <a:lnTo>
                    <a:pt x="448" y="108"/>
                  </a:lnTo>
                  <a:lnTo>
                    <a:pt x="449" y="109"/>
                  </a:lnTo>
                  <a:lnTo>
                    <a:pt x="451" y="112"/>
                  </a:lnTo>
                  <a:lnTo>
                    <a:pt x="454" y="115"/>
                  </a:lnTo>
                  <a:lnTo>
                    <a:pt x="455" y="119"/>
                  </a:lnTo>
                  <a:lnTo>
                    <a:pt x="453" y="122"/>
                  </a:lnTo>
                  <a:lnTo>
                    <a:pt x="450" y="123"/>
                  </a:lnTo>
                  <a:lnTo>
                    <a:pt x="445" y="123"/>
                  </a:lnTo>
                  <a:lnTo>
                    <a:pt x="439" y="122"/>
                  </a:lnTo>
                  <a:lnTo>
                    <a:pt x="435" y="121"/>
                  </a:lnTo>
                  <a:lnTo>
                    <a:pt x="428" y="119"/>
                  </a:lnTo>
                  <a:lnTo>
                    <a:pt x="419" y="116"/>
                  </a:lnTo>
                  <a:lnTo>
                    <a:pt x="409" y="113"/>
                  </a:lnTo>
                  <a:lnTo>
                    <a:pt x="399" y="110"/>
                  </a:lnTo>
                  <a:lnTo>
                    <a:pt x="389" y="108"/>
                  </a:lnTo>
                  <a:lnTo>
                    <a:pt x="380" y="106"/>
                  </a:lnTo>
                  <a:lnTo>
                    <a:pt x="372" y="105"/>
                  </a:lnTo>
                  <a:lnTo>
                    <a:pt x="369" y="105"/>
                  </a:lnTo>
                  <a:lnTo>
                    <a:pt x="365" y="105"/>
                  </a:lnTo>
                  <a:lnTo>
                    <a:pt x="361" y="105"/>
                  </a:lnTo>
                  <a:lnTo>
                    <a:pt x="356" y="106"/>
                  </a:lnTo>
                  <a:lnTo>
                    <a:pt x="351" y="106"/>
                  </a:lnTo>
                  <a:lnTo>
                    <a:pt x="345" y="107"/>
                  </a:lnTo>
                  <a:lnTo>
                    <a:pt x="339" y="108"/>
                  </a:lnTo>
                  <a:lnTo>
                    <a:pt x="332" y="109"/>
                  </a:lnTo>
                  <a:lnTo>
                    <a:pt x="325" y="110"/>
                  </a:lnTo>
                  <a:lnTo>
                    <a:pt x="318" y="111"/>
                  </a:lnTo>
                  <a:lnTo>
                    <a:pt x="310" y="112"/>
                  </a:lnTo>
                  <a:lnTo>
                    <a:pt x="302" y="113"/>
                  </a:lnTo>
                  <a:lnTo>
                    <a:pt x="294" y="113"/>
                  </a:lnTo>
                  <a:lnTo>
                    <a:pt x="285" y="114"/>
                  </a:lnTo>
                  <a:lnTo>
                    <a:pt x="276" y="114"/>
                  </a:lnTo>
                  <a:lnTo>
                    <a:pt x="267" y="114"/>
                  </a:lnTo>
                  <a:lnTo>
                    <a:pt x="267" y="105"/>
                  </a:lnTo>
                  <a:lnTo>
                    <a:pt x="273" y="105"/>
                  </a:lnTo>
                  <a:lnTo>
                    <a:pt x="277" y="100"/>
                  </a:lnTo>
                  <a:lnTo>
                    <a:pt x="277" y="95"/>
                  </a:lnTo>
                  <a:lnTo>
                    <a:pt x="287" y="95"/>
                  </a:lnTo>
                  <a:lnTo>
                    <a:pt x="292" y="90"/>
                  </a:lnTo>
                  <a:lnTo>
                    <a:pt x="292" y="82"/>
                  </a:lnTo>
                  <a:lnTo>
                    <a:pt x="286" y="76"/>
                  </a:lnTo>
                  <a:lnTo>
                    <a:pt x="259" y="76"/>
                  </a:lnTo>
                  <a:lnTo>
                    <a:pt x="259" y="65"/>
                  </a:lnTo>
                  <a:lnTo>
                    <a:pt x="254" y="60"/>
                  </a:lnTo>
                  <a:lnTo>
                    <a:pt x="254" y="56"/>
                  </a:lnTo>
                  <a:lnTo>
                    <a:pt x="257" y="53"/>
                  </a:lnTo>
                  <a:lnTo>
                    <a:pt x="257" y="47"/>
                  </a:lnTo>
                  <a:lnTo>
                    <a:pt x="254" y="43"/>
                  </a:lnTo>
                  <a:lnTo>
                    <a:pt x="257" y="39"/>
                  </a:lnTo>
                  <a:lnTo>
                    <a:pt x="257" y="30"/>
                  </a:lnTo>
                  <a:lnTo>
                    <a:pt x="251" y="23"/>
                  </a:lnTo>
                  <a:lnTo>
                    <a:pt x="251" y="5"/>
                  </a:lnTo>
                  <a:lnTo>
                    <a:pt x="246" y="0"/>
                  </a:lnTo>
                  <a:lnTo>
                    <a:pt x="236" y="0"/>
                  </a:lnTo>
                  <a:lnTo>
                    <a:pt x="226" y="0"/>
                  </a:lnTo>
                  <a:lnTo>
                    <a:pt x="221" y="5"/>
                  </a:lnTo>
                  <a:lnTo>
                    <a:pt x="221" y="23"/>
                  </a:lnTo>
                  <a:lnTo>
                    <a:pt x="214" y="30"/>
                  </a:lnTo>
                  <a:lnTo>
                    <a:pt x="214" y="39"/>
                  </a:lnTo>
                  <a:lnTo>
                    <a:pt x="218" y="43"/>
                  </a:lnTo>
                  <a:lnTo>
                    <a:pt x="214" y="47"/>
                  </a:lnTo>
                  <a:lnTo>
                    <a:pt x="214" y="53"/>
                  </a:lnTo>
                  <a:lnTo>
                    <a:pt x="218" y="56"/>
                  </a:lnTo>
                  <a:lnTo>
                    <a:pt x="218" y="60"/>
                  </a:lnTo>
                  <a:lnTo>
                    <a:pt x="213" y="65"/>
                  </a:lnTo>
                  <a:lnTo>
                    <a:pt x="213" y="76"/>
                  </a:lnTo>
                  <a:lnTo>
                    <a:pt x="186" y="76"/>
                  </a:lnTo>
                  <a:lnTo>
                    <a:pt x="180" y="82"/>
                  </a:lnTo>
                  <a:lnTo>
                    <a:pt x="180" y="90"/>
                  </a:lnTo>
                  <a:lnTo>
                    <a:pt x="185" y="95"/>
                  </a:lnTo>
                  <a:lnTo>
                    <a:pt x="195" y="95"/>
                  </a:lnTo>
                  <a:lnTo>
                    <a:pt x="195" y="100"/>
                  </a:lnTo>
                  <a:lnTo>
                    <a:pt x="199" y="105"/>
                  </a:lnTo>
                  <a:lnTo>
                    <a:pt x="205" y="105"/>
                  </a:lnTo>
                  <a:lnTo>
                    <a:pt x="205" y="114"/>
                  </a:lnTo>
                  <a:lnTo>
                    <a:pt x="196" y="114"/>
                  </a:lnTo>
                  <a:lnTo>
                    <a:pt x="187" y="114"/>
                  </a:lnTo>
                  <a:lnTo>
                    <a:pt x="178" y="113"/>
                  </a:lnTo>
                  <a:lnTo>
                    <a:pt x="170" y="113"/>
                  </a:lnTo>
                  <a:lnTo>
                    <a:pt x="162" y="112"/>
                  </a:lnTo>
                  <a:lnTo>
                    <a:pt x="154" y="111"/>
                  </a:lnTo>
                  <a:lnTo>
                    <a:pt x="147" y="110"/>
                  </a:lnTo>
                  <a:lnTo>
                    <a:pt x="140" y="109"/>
                  </a:lnTo>
                  <a:lnTo>
                    <a:pt x="133" y="108"/>
                  </a:lnTo>
                  <a:lnTo>
                    <a:pt x="127" y="107"/>
                  </a:lnTo>
                  <a:lnTo>
                    <a:pt x="121" y="106"/>
                  </a:lnTo>
                  <a:lnTo>
                    <a:pt x="116" y="106"/>
                  </a:lnTo>
                  <a:lnTo>
                    <a:pt x="111" y="105"/>
                  </a:lnTo>
                  <a:lnTo>
                    <a:pt x="107" y="105"/>
                  </a:lnTo>
                  <a:lnTo>
                    <a:pt x="103" y="105"/>
                  </a:lnTo>
                  <a:lnTo>
                    <a:pt x="100" y="105"/>
                  </a:lnTo>
                  <a:lnTo>
                    <a:pt x="92" y="106"/>
                  </a:lnTo>
                  <a:lnTo>
                    <a:pt x="83" y="108"/>
                  </a:lnTo>
                  <a:lnTo>
                    <a:pt x="73" y="110"/>
                  </a:lnTo>
                  <a:lnTo>
                    <a:pt x="63" y="113"/>
                  </a:lnTo>
                  <a:lnTo>
                    <a:pt x="53" y="116"/>
                  </a:lnTo>
                  <a:lnTo>
                    <a:pt x="43" y="119"/>
                  </a:lnTo>
                  <a:lnTo>
                    <a:pt x="37" y="121"/>
                  </a:lnTo>
                  <a:lnTo>
                    <a:pt x="33" y="122"/>
                  </a:lnTo>
                  <a:lnTo>
                    <a:pt x="27" y="123"/>
                  </a:lnTo>
                  <a:lnTo>
                    <a:pt x="22" y="123"/>
                  </a:lnTo>
                  <a:lnTo>
                    <a:pt x="19" y="122"/>
                  </a:lnTo>
                  <a:lnTo>
                    <a:pt x="17" y="119"/>
                  </a:lnTo>
                  <a:lnTo>
                    <a:pt x="18" y="115"/>
                  </a:lnTo>
                  <a:lnTo>
                    <a:pt x="21" y="112"/>
                  </a:lnTo>
                  <a:lnTo>
                    <a:pt x="23" y="109"/>
                  </a:lnTo>
                  <a:lnTo>
                    <a:pt x="24" y="108"/>
                  </a:lnTo>
                  <a:lnTo>
                    <a:pt x="16" y="107"/>
                  </a:lnTo>
                  <a:lnTo>
                    <a:pt x="9" y="109"/>
                  </a:lnTo>
                  <a:lnTo>
                    <a:pt x="3" y="114"/>
                  </a:lnTo>
                  <a:lnTo>
                    <a:pt x="0" y="122"/>
                  </a:lnTo>
                  <a:lnTo>
                    <a:pt x="2" y="129"/>
                  </a:lnTo>
                  <a:lnTo>
                    <a:pt x="7" y="134"/>
                  </a:lnTo>
                  <a:lnTo>
                    <a:pt x="15" y="137"/>
                  </a:lnTo>
                  <a:lnTo>
                    <a:pt x="23" y="138"/>
                  </a:lnTo>
                  <a:lnTo>
                    <a:pt x="28" y="138"/>
                  </a:lnTo>
                  <a:lnTo>
                    <a:pt x="33" y="138"/>
                  </a:lnTo>
                  <a:lnTo>
                    <a:pt x="38" y="137"/>
                  </a:lnTo>
                  <a:lnTo>
                    <a:pt x="44" y="137"/>
                  </a:lnTo>
                  <a:lnTo>
                    <a:pt x="50" y="136"/>
                  </a:lnTo>
                  <a:lnTo>
                    <a:pt x="55" y="135"/>
                  </a:lnTo>
                  <a:lnTo>
                    <a:pt x="60" y="134"/>
                  </a:lnTo>
                  <a:lnTo>
                    <a:pt x="64" y="132"/>
                  </a:lnTo>
                  <a:lnTo>
                    <a:pt x="67" y="131"/>
                  </a:lnTo>
                  <a:lnTo>
                    <a:pt x="70" y="130"/>
                  </a:lnTo>
                  <a:lnTo>
                    <a:pt x="74" y="129"/>
                  </a:lnTo>
                  <a:lnTo>
                    <a:pt x="78" y="128"/>
                  </a:lnTo>
                  <a:lnTo>
                    <a:pt x="82" y="128"/>
                  </a:lnTo>
                  <a:lnTo>
                    <a:pt x="87" y="128"/>
                  </a:lnTo>
                  <a:lnTo>
                    <a:pt x="93" y="129"/>
                  </a:lnTo>
                  <a:lnTo>
                    <a:pt x="100" y="130"/>
                  </a:lnTo>
                  <a:lnTo>
                    <a:pt x="104" y="131"/>
                  </a:lnTo>
                  <a:lnTo>
                    <a:pt x="110" y="132"/>
                  </a:lnTo>
                  <a:lnTo>
                    <a:pt x="118" y="133"/>
                  </a:lnTo>
                  <a:lnTo>
                    <a:pt x="126" y="134"/>
                  </a:lnTo>
                  <a:lnTo>
                    <a:pt x="135" y="135"/>
                  </a:lnTo>
                  <a:lnTo>
                    <a:pt x="144" y="136"/>
                  </a:lnTo>
                  <a:lnTo>
                    <a:pt x="153" y="137"/>
                  </a:lnTo>
                  <a:lnTo>
                    <a:pt x="162" y="137"/>
                  </a:lnTo>
                  <a:lnTo>
                    <a:pt x="172" y="138"/>
                  </a:lnTo>
                  <a:lnTo>
                    <a:pt x="180" y="139"/>
                  </a:lnTo>
                  <a:lnTo>
                    <a:pt x="188" y="140"/>
                  </a:lnTo>
                  <a:lnTo>
                    <a:pt x="195" y="140"/>
                  </a:lnTo>
                  <a:lnTo>
                    <a:pt x="201" y="141"/>
                  </a:lnTo>
                  <a:lnTo>
                    <a:pt x="206" y="141"/>
                  </a:lnTo>
                  <a:lnTo>
                    <a:pt x="209" y="142"/>
                  </a:lnTo>
                  <a:lnTo>
                    <a:pt x="210" y="142"/>
                  </a:lnTo>
                  <a:lnTo>
                    <a:pt x="210" y="198"/>
                  </a:lnTo>
                  <a:lnTo>
                    <a:pt x="209" y="210"/>
                  </a:lnTo>
                  <a:lnTo>
                    <a:pt x="207" y="231"/>
                  </a:lnTo>
                  <a:lnTo>
                    <a:pt x="201" y="253"/>
                  </a:lnTo>
                  <a:lnTo>
                    <a:pt x="193" y="269"/>
                  </a:lnTo>
                  <a:lnTo>
                    <a:pt x="193" y="523"/>
                  </a:lnTo>
                  <a:lnTo>
                    <a:pt x="191" y="556"/>
                  </a:lnTo>
                  <a:lnTo>
                    <a:pt x="186" y="578"/>
                  </a:lnTo>
                  <a:lnTo>
                    <a:pt x="179" y="591"/>
                  </a:lnTo>
                  <a:lnTo>
                    <a:pt x="170" y="596"/>
                  </a:lnTo>
                  <a:lnTo>
                    <a:pt x="170" y="605"/>
                  </a:lnTo>
                  <a:lnTo>
                    <a:pt x="236" y="605"/>
                  </a:lnTo>
                </a:path>
              </a:pathLst>
            </a:custGeom>
            <a:solidFill>
              <a:srgbClr val="F0D201"/>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499" name="Line 35"/>
            <p:cNvSpPr>
              <a:spLocks noChangeAspect="1" noChangeShapeType="1"/>
            </p:cNvSpPr>
            <p:nvPr/>
          </p:nvSpPr>
          <p:spPr bwMode="auto">
            <a:xfrm>
              <a:off x="886" y="1264"/>
              <a:ext cx="0" cy="1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00" name="Line 36"/>
            <p:cNvSpPr>
              <a:spLocks noChangeAspect="1" noChangeShapeType="1"/>
            </p:cNvSpPr>
            <p:nvPr/>
          </p:nvSpPr>
          <p:spPr bwMode="auto">
            <a:xfrm>
              <a:off x="886" y="1264"/>
              <a:ext cx="0" cy="1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01" name="Line 37"/>
            <p:cNvSpPr>
              <a:spLocks noChangeAspect="1" noChangeShapeType="1"/>
            </p:cNvSpPr>
            <p:nvPr/>
          </p:nvSpPr>
          <p:spPr bwMode="auto">
            <a:xfrm>
              <a:off x="899" y="1250"/>
              <a:ext cx="0" cy="5"/>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02" name="Line 38"/>
            <p:cNvSpPr>
              <a:spLocks noChangeAspect="1" noChangeShapeType="1"/>
            </p:cNvSpPr>
            <p:nvPr/>
          </p:nvSpPr>
          <p:spPr bwMode="auto">
            <a:xfrm>
              <a:off x="899" y="1250"/>
              <a:ext cx="0" cy="5"/>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03" name="Line 39"/>
            <p:cNvSpPr>
              <a:spLocks noChangeAspect="1" noChangeShapeType="1"/>
            </p:cNvSpPr>
            <p:nvPr/>
          </p:nvSpPr>
          <p:spPr bwMode="auto">
            <a:xfrm>
              <a:off x="879" y="1235"/>
              <a:ext cx="57"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04" name="Line 40"/>
            <p:cNvSpPr>
              <a:spLocks noChangeAspect="1" noChangeShapeType="1"/>
            </p:cNvSpPr>
            <p:nvPr/>
          </p:nvSpPr>
          <p:spPr bwMode="auto">
            <a:xfrm>
              <a:off x="879" y="1235"/>
              <a:ext cx="57"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05" name="Line 41"/>
            <p:cNvSpPr>
              <a:spLocks noChangeAspect="1" noChangeShapeType="1"/>
            </p:cNvSpPr>
            <p:nvPr/>
          </p:nvSpPr>
          <p:spPr bwMode="auto">
            <a:xfrm>
              <a:off x="944" y="1235"/>
              <a:ext cx="57"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06" name="Line 42"/>
            <p:cNvSpPr>
              <a:spLocks noChangeAspect="1" noChangeShapeType="1"/>
            </p:cNvSpPr>
            <p:nvPr/>
          </p:nvSpPr>
          <p:spPr bwMode="auto">
            <a:xfrm>
              <a:off x="944" y="1235"/>
              <a:ext cx="57"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07" name="Freeform 43"/>
            <p:cNvSpPr>
              <a:spLocks noChangeAspect="1"/>
            </p:cNvSpPr>
            <p:nvPr/>
          </p:nvSpPr>
          <p:spPr bwMode="auto">
            <a:xfrm>
              <a:off x="895" y="791"/>
              <a:ext cx="39" cy="438"/>
            </a:xfrm>
            <a:custGeom>
              <a:avLst/>
              <a:gdLst>
                <a:gd name="T0" fmla="*/ 9 w 39"/>
                <a:gd name="T1" fmla="*/ 121 h 438"/>
                <a:gd name="T2" fmla="*/ 15 w 39"/>
                <a:gd name="T3" fmla="*/ 110 h 438"/>
                <a:gd name="T4" fmla="*/ 21 w 39"/>
                <a:gd name="T5" fmla="*/ 95 h 438"/>
                <a:gd name="T6" fmla="*/ 25 w 39"/>
                <a:gd name="T7" fmla="*/ 76 h 438"/>
                <a:gd name="T8" fmla="*/ 27 w 39"/>
                <a:gd name="T9" fmla="*/ 49 h 438"/>
                <a:gd name="T10" fmla="*/ 27 w 39"/>
                <a:gd name="T11" fmla="*/ 0 h 438"/>
                <a:gd name="T12" fmla="*/ 38 w 39"/>
                <a:gd name="T13" fmla="*/ 6 h 438"/>
                <a:gd name="T14" fmla="*/ 38 w 39"/>
                <a:gd name="T15" fmla="*/ 437 h 438"/>
                <a:gd name="T16" fmla="*/ 0 w 39"/>
                <a:gd name="T17" fmla="*/ 437 h 438"/>
                <a:gd name="T18" fmla="*/ 4 w 39"/>
                <a:gd name="T19" fmla="*/ 425 h 438"/>
                <a:gd name="T20" fmla="*/ 7 w 39"/>
                <a:gd name="T21" fmla="*/ 411 h 438"/>
                <a:gd name="T22" fmla="*/ 9 w 39"/>
                <a:gd name="T23" fmla="*/ 395 h 438"/>
                <a:gd name="T24" fmla="*/ 9 w 39"/>
                <a:gd name="T25" fmla="*/ 378 h 438"/>
                <a:gd name="T26" fmla="*/ 9 w 39"/>
                <a:gd name="T27" fmla="*/ 121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438">
                  <a:moveTo>
                    <a:pt x="9" y="121"/>
                  </a:moveTo>
                  <a:lnTo>
                    <a:pt x="15" y="110"/>
                  </a:lnTo>
                  <a:lnTo>
                    <a:pt x="21" y="95"/>
                  </a:lnTo>
                  <a:lnTo>
                    <a:pt x="25" y="76"/>
                  </a:lnTo>
                  <a:lnTo>
                    <a:pt x="27" y="49"/>
                  </a:lnTo>
                  <a:lnTo>
                    <a:pt x="27" y="0"/>
                  </a:lnTo>
                  <a:lnTo>
                    <a:pt x="38" y="6"/>
                  </a:lnTo>
                  <a:lnTo>
                    <a:pt x="38" y="437"/>
                  </a:lnTo>
                  <a:lnTo>
                    <a:pt x="0" y="437"/>
                  </a:lnTo>
                  <a:lnTo>
                    <a:pt x="4" y="425"/>
                  </a:lnTo>
                  <a:lnTo>
                    <a:pt x="7" y="411"/>
                  </a:lnTo>
                  <a:lnTo>
                    <a:pt x="9" y="395"/>
                  </a:lnTo>
                  <a:lnTo>
                    <a:pt x="9" y="378"/>
                  </a:lnTo>
                  <a:lnTo>
                    <a:pt x="9" y="121"/>
                  </a:lnTo>
                </a:path>
              </a:pathLst>
            </a:custGeom>
            <a:solidFill>
              <a:srgbClr val="BD855A"/>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08" name="Freeform 44"/>
            <p:cNvSpPr>
              <a:spLocks noChangeAspect="1"/>
            </p:cNvSpPr>
            <p:nvPr/>
          </p:nvSpPr>
          <p:spPr bwMode="auto">
            <a:xfrm>
              <a:off x="926" y="758"/>
              <a:ext cx="31" cy="31"/>
            </a:xfrm>
            <a:custGeom>
              <a:avLst/>
              <a:gdLst>
                <a:gd name="T0" fmla="*/ 15 w 31"/>
                <a:gd name="T1" fmla="*/ 30 h 31"/>
                <a:gd name="T2" fmla="*/ 21 w 31"/>
                <a:gd name="T3" fmla="*/ 29 h 31"/>
                <a:gd name="T4" fmla="*/ 25 w 31"/>
                <a:gd name="T5" fmla="*/ 26 h 31"/>
                <a:gd name="T6" fmla="*/ 29 w 31"/>
                <a:gd name="T7" fmla="*/ 21 h 31"/>
                <a:gd name="T8" fmla="*/ 30 w 31"/>
                <a:gd name="T9" fmla="*/ 15 h 31"/>
                <a:gd name="T10" fmla="*/ 29 w 31"/>
                <a:gd name="T11" fmla="*/ 9 h 31"/>
                <a:gd name="T12" fmla="*/ 25 w 31"/>
                <a:gd name="T13" fmla="*/ 5 h 31"/>
                <a:gd name="T14" fmla="*/ 21 w 31"/>
                <a:gd name="T15" fmla="*/ 2 h 31"/>
                <a:gd name="T16" fmla="*/ 15 w 31"/>
                <a:gd name="T17" fmla="*/ 0 h 31"/>
                <a:gd name="T18" fmla="*/ 9 w 31"/>
                <a:gd name="T19" fmla="*/ 2 h 31"/>
                <a:gd name="T20" fmla="*/ 5 w 31"/>
                <a:gd name="T21" fmla="*/ 5 h 31"/>
                <a:gd name="T22" fmla="*/ 1 w 31"/>
                <a:gd name="T23" fmla="*/ 9 h 31"/>
                <a:gd name="T24" fmla="*/ 0 w 31"/>
                <a:gd name="T25" fmla="*/ 15 h 31"/>
                <a:gd name="T26" fmla="*/ 1 w 31"/>
                <a:gd name="T27" fmla="*/ 21 h 31"/>
                <a:gd name="T28" fmla="*/ 5 w 31"/>
                <a:gd name="T29" fmla="*/ 26 h 31"/>
                <a:gd name="T30" fmla="*/ 9 w 31"/>
                <a:gd name="T31" fmla="*/ 29 h 31"/>
                <a:gd name="T32" fmla="*/ 15 w 31"/>
                <a:gd name="T33"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31">
                  <a:moveTo>
                    <a:pt x="15" y="30"/>
                  </a:moveTo>
                  <a:lnTo>
                    <a:pt x="21" y="29"/>
                  </a:lnTo>
                  <a:lnTo>
                    <a:pt x="25" y="26"/>
                  </a:lnTo>
                  <a:lnTo>
                    <a:pt x="29" y="21"/>
                  </a:lnTo>
                  <a:lnTo>
                    <a:pt x="30" y="15"/>
                  </a:lnTo>
                  <a:lnTo>
                    <a:pt x="29" y="9"/>
                  </a:lnTo>
                  <a:lnTo>
                    <a:pt x="25" y="5"/>
                  </a:lnTo>
                  <a:lnTo>
                    <a:pt x="21" y="2"/>
                  </a:lnTo>
                  <a:lnTo>
                    <a:pt x="15" y="0"/>
                  </a:lnTo>
                  <a:lnTo>
                    <a:pt x="9" y="2"/>
                  </a:lnTo>
                  <a:lnTo>
                    <a:pt x="5" y="5"/>
                  </a:lnTo>
                  <a:lnTo>
                    <a:pt x="1" y="9"/>
                  </a:lnTo>
                  <a:lnTo>
                    <a:pt x="0" y="15"/>
                  </a:lnTo>
                  <a:lnTo>
                    <a:pt x="1" y="21"/>
                  </a:lnTo>
                  <a:lnTo>
                    <a:pt x="5" y="26"/>
                  </a:lnTo>
                  <a:lnTo>
                    <a:pt x="9" y="29"/>
                  </a:lnTo>
                  <a:lnTo>
                    <a:pt x="15" y="30"/>
                  </a:lnTo>
                </a:path>
              </a:pathLst>
            </a:custGeom>
            <a:solidFill>
              <a:srgbClr val="EF9100"/>
            </a:solidFill>
            <a:ln w="12700" cap="rnd" cmpd="sng">
              <a:solidFill>
                <a:srgbClr val="EF91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09" name="Freeform 45"/>
            <p:cNvSpPr>
              <a:spLocks noChangeAspect="1"/>
            </p:cNvSpPr>
            <p:nvPr/>
          </p:nvSpPr>
          <p:spPr bwMode="auto">
            <a:xfrm>
              <a:off x="936" y="768"/>
              <a:ext cx="11" cy="11"/>
            </a:xfrm>
            <a:custGeom>
              <a:avLst/>
              <a:gdLst>
                <a:gd name="T0" fmla="*/ 5 w 11"/>
                <a:gd name="T1" fmla="*/ 10 h 11"/>
                <a:gd name="T2" fmla="*/ 7 w 11"/>
                <a:gd name="T3" fmla="*/ 10 h 11"/>
                <a:gd name="T4" fmla="*/ 9 w 11"/>
                <a:gd name="T5" fmla="*/ 9 h 11"/>
                <a:gd name="T6" fmla="*/ 10 w 11"/>
                <a:gd name="T7" fmla="*/ 7 h 11"/>
                <a:gd name="T8" fmla="*/ 10 w 11"/>
                <a:gd name="T9" fmla="*/ 5 h 11"/>
                <a:gd name="T10" fmla="*/ 10 w 11"/>
                <a:gd name="T11" fmla="*/ 3 h 11"/>
                <a:gd name="T12" fmla="*/ 9 w 11"/>
                <a:gd name="T13" fmla="*/ 2 h 11"/>
                <a:gd name="T14" fmla="*/ 7 w 11"/>
                <a:gd name="T15" fmla="*/ 0 h 11"/>
                <a:gd name="T16" fmla="*/ 5 w 11"/>
                <a:gd name="T17" fmla="*/ 0 h 11"/>
                <a:gd name="T18" fmla="*/ 3 w 11"/>
                <a:gd name="T19" fmla="*/ 0 h 11"/>
                <a:gd name="T20" fmla="*/ 1 w 11"/>
                <a:gd name="T21" fmla="*/ 2 h 11"/>
                <a:gd name="T22" fmla="*/ 0 w 11"/>
                <a:gd name="T23" fmla="*/ 3 h 11"/>
                <a:gd name="T24" fmla="*/ 0 w 11"/>
                <a:gd name="T25" fmla="*/ 5 h 11"/>
                <a:gd name="T26" fmla="*/ 0 w 11"/>
                <a:gd name="T27" fmla="*/ 7 h 11"/>
                <a:gd name="T28" fmla="*/ 1 w 11"/>
                <a:gd name="T29" fmla="*/ 9 h 11"/>
                <a:gd name="T30" fmla="*/ 3 w 11"/>
                <a:gd name="T31" fmla="*/ 10 h 11"/>
                <a:gd name="T32" fmla="*/ 5 w 11"/>
                <a:gd name="T33"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1">
                  <a:moveTo>
                    <a:pt x="5" y="10"/>
                  </a:moveTo>
                  <a:lnTo>
                    <a:pt x="7" y="10"/>
                  </a:lnTo>
                  <a:lnTo>
                    <a:pt x="9" y="9"/>
                  </a:lnTo>
                  <a:lnTo>
                    <a:pt x="10" y="7"/>
                  </a:lnTo>
                  <a:lnTo>
                    <a:pt x="10" y="5"/>
                  </a:lnTo>
                  <a:lnTo>
                    <a:pt x="10" y="3"/>
                  </a:lnTo>
                  <a:lnTo>
                    <a:pt x="9" y="2"/>
                  </a:lnTo>
                  <a:lnTo>
                    <a:pt x="7" y="0"/>
                  </a:lnTo>
                  <a:lnTo>
                    <a:pt x="5" y="0"/>
                  </a:lnTo>
                  <a:lnTo>
                    <a:pt x="3" y="0"/>
                  </a:lnTo>
                  <a:lnTo>
                    <a:pt x="1" y="2"/>
                  </a:lnTo>
                  <a:lnTo>
                    <a:pt x="0" y="3"/>
                  </a:lnTo>
                  <a:lnTo>
                    <a:pt x="0" y="5"/>
                  </a:lnTo>
                  <a:lnTo>
                    <a:pt x="0" y="7"/>
                  </a:lnTo>
                  <a:lnTo>
                    <a:pt x="1" y="9"/>
                  </a:lnTo>
                  <a:lnTo>
                    <a:pt x="3" y="10"/>
                  </a:lnTo>
                  <a:lnTo>
                    <a:pt x="5" y="10"/>
                  </a:lnTo>
                </a:path>
              </a:pathLst>
            </a:custGeom>
            <a:solidFill>
              <a:srgbClr val="EF9100"/>
            </a:solidFill>
            <a:ln w="12700" cap="rnd" cmpd="sng">
              <a:solidFill>
                <a:srgbClr val="EF91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10" name="Freeform 46"/>
            <p:cNvSpPr>
              <a:spLocks noChangeAspect="1"/>
            </p:cNvSpPr>
            <p:nvPr/>
          </p:nvSpPr>
          <p:spPr bwMode="auto">
            <a:xfrm>
              <a:off x="655" y="1019"/>
              <a:ext cx="159" cy="44"/>
            </a:xfrm>
            <a:custGeom>
              <a:avLst/>
              <a:gdLst>
                <a:gd name="T0" fmla="*/ 0 w 159"/>
                <a:gd name="T1" fmla="*/ 0 h 44"/>
                <a:gd name="T2" fmla="*/ 1 w 159"/>
                <a:gd name="T3" fmla="*/ 2 h 44"/>
                <a:gd name="T4" fmla="*/ 3 w 159"/>
                <a:gd name="T5" fmla="*/ 6 h 44"/>
                <a:gd name="T6" fmla="*/ 7 w 159"/>
                <a:gd name="T7" fmla="*/ 13 h 44"/>
                <a:gd name="T8" fmla="*/ 14 w 159"/>
                <a:gd name="T9" fmla="*/ 21 h 44"/>
                <a:gd name="T10" fmla="*/ 25 w 159"/>
                <a:gd name="T11" fmla="*/ 29 h 44"/>
                <a:gd name="T12" fmla="*/ 39 w 159"/>
                <a:gd name="T13" fmla="*/ 36 h 44"/>
                <a:gd name="T14" fmla="*/ 58 w 159"/>
                <a:gd name="T15" fmla="*/ 41 h 44"/>
                <a:gd name="T16" fmla="*/ 81 w 159"/>
                <a:gd name="T17" fmla="*/ 43 h 44"/>
                <a:gd name="T18" fmla="*/ 105 w 159"/>
                <a:gd name="T19" fmla="*/ 41 h 44"/>
                <a:gd name="T20" fmla="*/ 123 w 159"/>
                <a:gd name="T21" fmla="*/ 36 h 44"/>
                <a:gd name="T22" fmla="*/ 136 w 159"/>
                <a:gd name="T23" fmla="*/ 30 h 44"/>
                <a:gd name="T24" fmla="*/ 146 w 159"/>
                <a:gd name="T25" fmla="*/ 22 h 44"/>
                <a:gd name="T26" fmla="*/ 152 w 159"/>
                <a:gd name="T27" fmla="*/ 14 h 44"/>
                <a:gd name="T28" fmla="*/ 156 w 159"/>
                <a:gd name="T29" fmla="*/ 7 h 44"/>
                <a:gd name="T30" fmla="*/ 157 w 159"/>
                <a:gd name="T31" fmla="*/ 2 h 44"/>
                <a:gd name="T32" fmla="*/ 158 w 159"/>
                <a:gd name="T33" fmla="*/ 0 h 44"/>
                <a:gd name="T34" fmla="*/ 0 w 159"/>
                <a:gd name="T3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44">
                  <a:moveTo>
                    <a:pt x="0" y="0"/>
                  </a:moveTo>
                  <a:lnTo>
                    <a:pt x="1" y="2"/>
                  </a:lnTo>
                  <a:lnTo>
                    <a:pt x="3" y="6"/>
                  </a:lnTo>
                  <a:lnTo>
                    <a:pt x="7" y="13"/>
                  </a:lnTo>
                  <a:lnTo>
                    <a:pt x="14" y="21"/>
                  </a:lnTo>
                  <a:lnTo>
                    <a:pt x="25" y="29"/>
                  </a:lnTo>
                  <a:lnTo>
                    <a:pt x="39" y="36"/>
                  </a:lnTo>
                  <a:lnTo>
                    <a:pt x="58" y="41"/>
                  </a:lnTo>
                  <a:lnTo>
                    <a:pt x="81" y="43"/>
                  </a:lnTo>
                  <a:lnTo>
                    <a:pt x="105" y="41"/>
                  </a:lnTo>
                  <a:lnTo>
                    <a:pt x="123" y="36"/>
                  </a:lnTo>
                  <a:lnTo>
                    <a:pt x="136" y="30"/>
                  </a:lnTo>
                  <a:lnTo>
                    <a:pt x="146" y="22"/>
                  </a:lnTo>
                  <a:lnTo>
                    <a:pt x="152" y="14"/>
                  </a:lnTo>
                  <a:lnTo>
                    <a:pt x="156" y="7"/>
                  </a:lnTo>
                  <a:lnTo>
                    <a:pt x="157" y="2"/>
                  </a:lnTo>
                  <a:lnTo>
                    <a:pt x="158" y="0"/>
                  </a:lnTo>
                  <a:lnTo>
                    <a:pt x="0" y="0"/>
                  </a:lnTo>
                </a:path>
              </a:pathLst>
            </a:custGeom>
            <a:solidFill>
              <a:srgbClr val="F0D201"/>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11" name="Freeform 47"/>
            <p:cNvSpPr>
              <a:spLocks noChangeAspect="1"/>
            </p:cNvSpPr>
            <p:nvPr/>
          </p:nvSpPr>
          <p:spPr bwMode="auto">
            <a:xfrm>
              <a:off x="645" y="1005"/>
              <a:ext cx="180" cy="20"/>
            </a:xfrm>
            <a:custGeom>
              <a:avLst/>
              <a:gdLst>
                <a:gd name="T0" fmla="*/ 90 w 180"/>
                <a:gd name="T1" fmla="*/ 19 h 20"/>
                <a:gd name="T2" fmla="*/ 108 w 180"/>
                <a:gd name="T3" fmla="*/ 19 h 20"/>
                <a:gd name="T4" fmla="*/ 124 w 180"/>
                <a:gd name="T5" fmla="*/ 18 h 20"/>
                <a:gd name="T6" fmla="*/ 140 w 180"/>
                <a:gd name="T7" fmla="*/ 17 h 20"/>
                <a:gd name="T8" fmla="*/ 153 w 180"/>
                <a:gd name="T9" fmla="*/ 16 h 20"/>
                <a:gd name="T10" fmla="*/ 164 w 180"/>
                <a:gd name="T11" fmla="*/ 15 h 20"/>
                <a:gd name="T12" fmla="*/ 172 w 180"/>
                <a:gd name="T13" fmla="*/ 14 h 20"/>
                <a:gd name="T14" fmla="*/ 177 w 180"/>
                <a:gd name="T15" fmla="*/ 12 h 20"/>
                <a:gd name="T16" fmla="*/ 179 w 180"/>
                <a:gd name="T17" fmla="*/ 10 h 20"/>
                <a:gd name="T18" fmla="*/ 177 w 180"/>
                <a:gd name="T19" fmla="*/ 8 h 20"/>
                <a:gd name="T20" fmla="*/ 172 w 180"/>
                <a:gd name="T21" fmla="*/ 6 h 20"/>
                <a:gd name="T22" fmla="*/ 164 w 180"/>
                <a:gd name="T23" fmla="*/ 5 h 20"/>
                <a:gd name="T24" fmla="*/ 153 w 180"/>
                <a:gd name="T25" fmla="*/ 3 h 20"/>
                <a:gd name="T26" fmla="*/ 140 w 180"/>
                <a:gd name="T27" fmla="*/ 2 h 20"/>
                <a:gd name="T28" fmla="*/ 124 w 180"/>
                <a:gd name="T29" fmla="*/ 1 h 20"/>
                <a:gd name="T30" fmla="*/ 108 w 180"/>
                <a:gd name="T31" fmla="*/ 1 h 20"/>
                <a:gd name="T32" fmla="*/ 90 w 180"/>
                <a:gd name="T33" fmla="*/ 0 h 20"/>
                <a:gd name="T34" fmla="*/ 72 w 180"/>
                <a:gd name="T35" fmla="*/ 1 h 20"/>
                <a:gd name="T36" fmla="*/ 55 w 180"/>
                <a:gd name="T37" fmla="*/ 1 h 20"/>
                <a:gd name="T38" fmla="*/ 40 w 180"/>
                <a:gd name="T39" fmla="*/ 2 h 20"/>
                <a:gd name="T40" fmla="*/ 26 w 180"/>
                <a:gd name="T41" fmla="*/ 3 h 20"/>
                <a:gd name="T42" fmla="*/ 15 w 180"/>
                <a:gd name="T43" fmla="*/ 5 h 20"/>
                <a:gd name="T44" fmla="*/ 7 w 180"/>
                <a:gd name="T45" fmla="*/ 6 h 20"/>
                <a:gd name="T46" fmla="*/ 2 w 180"/>
                <a:gd name="T47" fmla="*/ 8 h 20"/>
                <a:gd name="T48" fmla="*/ 0 w 180"/>
                <a:gd name="T49" fmla="*/ 10 h 20"/>
                <a:gd name="T50" fmla="*/ 2 w 180"/>
                <a:gd name="T51" fmla="*/ 12 h 20"/>
                <a:gd name="T52" fmla="*/ 7 w 180"/>
                <a:gd name="T53" fmla="*/ 14 h 20"/>
                <a:gd name="T54" fmla="*/ 15 w 180"/>
                <a:gd name="T55" fmla="*/ 15 h 20"/>
                <a:gd name="T56" fmla="*/ 26 w 180"/>
                <a:gd name="T57" fmla="*/ 16 h 20"/>
                <a:gd name="T58" fmla="*/ 40 w 180"/>
                <a:gd name="T59" fmla="*/ 17 h 20"/>
                <a:gd name="T60" fmla="*/ 55 w 180"/>
                <a:gd name="T61" fmla="*/ 18 h 20"/>
                <a:gd name="T62" fmla="*/ 72 w 180"/>
                <a:gd name="T63" fmla="*/ 19 h 20"/>
                <a:gd name="T64" fmla="*/ 90 w 180"/>
                <a:gd name="T65"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0" h="20">
                  <a:moveTo>
                    <a:pt x="90" y="19"/>
                  </a:moveTo>
                  <a:lnTo>
                    <a:pt x="108" y="19"/>
                  </a:lnTo>
                  <a:lnTo>
                    <a:pt x="124" y="18"/>
                  </a:lnTo>
                  <a:lnTo>
                    <a:pt x="140" y="17"/>
                  </a:lnTo>
                  <a:lnTo>
                    <a:pt x="153" y="16"/>
                  </a:lnTo>
                  <a:lnTo>
                    <a:pt x="164" y="15"/>
                  </a:lnTo>
                  <a:lnTo>
                    <a:pt x="172" y="14"/>
                  </a:lnTo>
                  <a:lnTo>
                    <a:pt x="177" y="12"/>
                  </a:lnTo>
                  <a:lnTo>
                    <a:pt x="179" y="10"/>
                  </a:lnTo>
                  <a:lnTo>
                    <a:pt x="177" y="8"/>
                  </a:lnTo>
                  <a:lnTo>
                    <a:pt x="172" y="6"/>
                  </a:lnTo>
                  <a:lnTo>
                    <a:pt x="164" y="5"/>
                  </a:lnTo>
                  <a:lnTo>
                    <a:pt x="153" y="3"/>
                  </a:lnTo>
                  <a:lnTo>
                    <a:pt x="140" y="2"/>
                  </a:lnTo>
                  <a:lnTo>
                    <a:pt x="124" y="1"/>
                  </a:lnTo>
                  <a:lnTo>
                    <a:pt x="108" y="1"/>
                  </a:lnTo>
                  <a:lnTo>
                    <a:pt x="90" y="0"/>
                  </a:lnTo>
                  <a:lnTo>
                    <a:pt x="72" y="1"/>
                  </a:lnTo>
                  <a:lnTo>
                    <a:pt x="55" y="1"/>
                  </a:lnTo>
                  <a:lnTo>
                    <a:pt x="40" y="2"/>
                  </a:lnTo>
                  <a:lnTo>
                    <a:pt x="26" y="3"/>
                  </a:lnTo>
                  <a:lnTo>
                    <a:pt x="15" y="5"/>
                  </a:lnTo>
                  <a:lnTo>
                    <a:pt x="7" y="6"/>
                  </a:lnTo>
                  <a:lnTo>
                    <a:pt x="2" y="8"/>
                  </a:lnTo>
                  <a:lnTo>
                    <a:pt x="0" y="10"/>
                  </a:lnTo>
                  <a:lnTo>
                    <a:pt x="2" y="12"/>
                  </a:lnTo>
                  <a:lnTo>
                    <a:pt x="7" y="14"/>
                  </a:lnTo>
                  <a:lnTo>
                    <a:pt x="15" y="15"/>
                  </a:lnTo>
                  <a:lnTo>
                    <a:pt x="26" y="16"/>
                  </a:lnTo>
                  <a:lnTo>
                    <a:pt x="40" y="17"/>
                  </a:lnTo>
                  <a:lnTo>
                    <a:pt x="55" y="18"/>
                  </a:lnTo>
                  <a:lnTo>
                    <a:pt x="72" y="19"/>
                  </a:lnTo>
                  <a:lnTo>
                    <a:pt x="90" y="19"/>
                  </a:lnTo>
                </a:path>
              </a:pathLst>
            </a:custGeom>
            <a:solidFill>
              <a:srgbClr val="FFC08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12" name="Freeform 48"/>
            <p:cNvSpPr>
              <a:spLocks noChangeAspect="1"/>
            </p:cNvSpPr>
            <p:nvPr/>
          </p:nvSpPr>
          <p:spPr bwMode="auto">
            <a:xfrm>
              <a:off x="661" y="800"/>
              <a:ext cx="147" cy="211"/>
            </a:xfrm>
            <a:custGeom>
              <a:avLst/>
              <a:gdLst>
                <a:gd name="T0" fmla="*/ 0 w 147"/>
                <a:gd name="T1" fmla="*/ 209 h 211"/>
                <a:gd name="T2" fmla="*/ 66 w 147"/>
                <a:gd name="T3" fmla="*/ 0 h 211"/>
                <a:gd name="T4" fmla="*/ 146 w 147"/>
                <a:gd name="T5" fmla="*/ 210 h 211"/>
              </a:gdLst>
              <a:ahLst/>
              <a:cxnLst>
                <a:cxn ang="0">
                  <a:pos x="T0" y="T1"/>
                </a:cxn>
                <a:cxn ang="0">
                  <a:pos x="T2" y="T3"/>
                </a:cxn>
                <a:cxn ang="0">
                  <a:pos x="T4" y="T5"/>
                </a:cxn>
              </a:cxnLst>
              <a:rect l="0" t="0" r="r" b="b"/>
              <a:pathLst>
                <a:path w="147" h="211">
                  <a:moveTo>
                    <a:pt x="0" y="209"/>
                  </a:moveTo>
                  <a:lnTo>
                    <a:pt x="66" y="0"/>
                  </a:lnTo>
                  <a:lnTo>
                    <a:pt x="146" y="210"/>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13" name="Line 49"/>
            <p:cNvSpPr>
              <a:spLocks noChangeAspect="1" noChangeShapeType="1"/>
            </p:cNvSpPr>
            <p:nvPr/>
          </p:nvSpPr>
          <p:spPr bwMode="auto">
            <a:xfrm>
              <a:off x="727" y="804"/>
              <a:ext cx="7" cy="216"/>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14" name="Freeform 50"/>
            <p:cNvSpPr>
              <a:spLocks noChangeAspect="1"/>
            </p:cNvSpPr>
            <p:nvPr/>
          </p:nvSpPr>
          <p:spPr bwMode="auto">
            <a:xfrm>
              <a:off x="719" y="785"/>
              <a:ext cx="16" cy="16"/>
            </a:xfrm>
            <a:custGeom>
              <a:avLst/>
              <a:gdLst>
                <a:gd name="T0" fmla="*/ 7 w 16"/>
                <a:gd name="T1" fmla="*/ 15 h 16"/>
                <a:gd name="T2" fmla="*/ 10 w 16"/>
                <a:gd name="T3" fmla="*/ 14 h 16"/>
                <a:gd name="T4" fmla="*/ 13 w 16"/>
                <a:gd name="T5" fmla="*/ 13 h 16"/>
                <a:gd name="T6" fmla="*/ 14 w 16"/>
                <a:gd name="T7" fmla="*/ 11 h 16"/>
                <a:gd name="T8" fmla="*/ 15 w 16"/>
                <a:gd name="T9" fmla="*/ 8 h 16"/>
                <a:gd name="T10" fmla="*/ 14 w 16"/>
                <a:gd name="T11" fmla="*/ 5 h 16"/>
                <a:gd name="T12" fmla="*/ 13 w 16"/>
                <a:gd name="T13" fmla="*/ 2 h 16"/>
                <a:gd name="T14" fmla="*/ 10 w 16"/>
                <a:gd name="T15" fmla="*/ 1 h 16"/>
                <a:gd name="T16" fmla="*/ 7 w 16"/>
                <a:gd name="T17" fmla="*/ 0 h 16"/>
                <a:gd name="T18" fmla="*/ 5 w 16"/>
                <a:gd name="T19" fmla="*/ 1 h 16"/>
                <a:gd name="T20" fmla="*/ 2 w 16"/>
                <a:gd name="T21" fmla="*/ 2 h 16"/>
                <a:gd name="T22" fmla="*/ 1 w 16"/>
                <a:gd name="T23" fmla="*/ 5 h 16"/>
                <a:gd name="T24" fmla="*/ 0 w 16"/>
                <a:gd name="T25" fmla="*/ 8 h 16"/>
                <a:gd name="T26" fmla="*/ 1 w 16"/>
                <a:gd name="T27" fmla="*/ 11 h 16"/>
                <a:gd name="T28" fmla="*/ 2 w 16"/>
                <a:gd name="T29" fmla="*/ 13 h 16"/>
                <a:gd name="T30" fmla="*/ 5 w 16"/>
                <a:gd name="T31" fmla="*/ 14 h 16"/>
                <a:gd name="T32" fmla="*/ 7 w 16"/>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6">
                  <a:moveTo>
                    <a:pt x="7" y="15"/>
                  </a:moveTo>
                  <a:lnTo>
                    <a:pt x="10" y="14"/>
                  </a:lnTo>
                  <a:lnTo>
                    <a:pt x="13" y="13"/>
                  </a:lnTo>
                  <a:lnTo>
                    <a:pt x="14" y="11"/>
                  </a:lnTo>
                  <a:lnTo>
                    <a:pt x="15" y="8"/>
                  </a:lnTo>
                  <a:lnTo>
                    <a:pt x="14" y="5"/>
                  </a:lnTo>
                  <a:lnTo>
                    <a:pt x="13" y="2"/>
                  </a:lnTo>
                  <a:lnTo>
                    <a:pt x="10" y="1"/>
                  </a:lnTo>
                  <a:lnTo>
                    <a:pt x="7" y="0"/>
                  </a:lnTo>
                  <a:lnTo>
                    <a:pt x="5" y="1"/>
                  </a:lnTo>
                  <a:lnTo>
                    <a:pt x="2" y="2"/>
                  </a:lnTo>
                  <a:lnTo>
                    <a:pt x="1" y="5"/>
                  </a:lnTo>
                  <a:lnTo>
                    <a:pt x="0" y="8"/>
                  </a:lnTo>
                  <a:lnTo>
                    <a:pt x="1" y="11"/>
                  </a:lnTo>
                  <a:lnTo>
                    <a:pt x="2" y="13"/>
                  </a:lnTo>
                  <a:lnTo>
                    <a:pt x="5" y="14"/>
                  </a:lnTo>
                  <a:lnTo>
                    <a:pt x="7" y="15"/>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15" name="Line 51"/>
            <p:cNvSpPr>
              <a:spLocks noChangeAspect="1" noChangeShapeType="1"/>
            </p:cNvSpPr>
            <p:nvPr/>
          </p:nvSpPr>
          <p:spPr bwMode="auto">
            <a:xfrm flipV="1">
              <a:off x="725" y="760"/>
              <a:ext cx="0" cy="3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16" name="Line 52"/>
            <p:cNvSpPr>
              <a:spLocks noChangeAspect="1" noChangeShapeType="1"/>
            </p:cNvSpPr>
            <p:nvPr/>
          </p:nvSpPr>
          <p:spPr bwMode="auto">
            <a:xfrm flipV="1">
              <a:off x="729" y="760"/>
              <a:ext cx="0" cy="3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17" name="Freeform 53"/>
            <p:cNvSpPr>
              <a:spLocks noChangeAspect="1"/>
            </p:cNvSpPr>
            <p:nvPr/>
          </p:nvSpPr>
          <p:spPr bwMode="auto">
            <a:xfrm>
              <a:off x="914" y="782"/>
              <a:ext cx="28" cy="11"/>
            </a:xfrm>
            <a:custGeom>
              <a:avLst/>
              <a:gdLst>
                <a:gd name="T0" fmla="*/ 0 w 28"/>
                <a:gd name="T1" fmla="*/ 0 h 11"/>
                <a:gd name="T2" fmla="*/ 5 w 28"/>
                <a:gd name="T3" fmla="*/ 0 h 11"/>
                <a:gd name="T4" fmla="*/ 8 w 28"/>
                <a:gd name="T5" fmla="*/ 1 h 11"/>
                <a:gd name="T6" fmla="*/ 11 w 28"/>
                <a:gd name="T7" fmla="*/ 3 h 11"/>
                <a:gd name="T8" fmla="*/ 13 w 28"/>
                <a:gd name="T9" fmla="*/ 5 h 11"/>
                <a:gd name="T10" fmla="*/ 15 w 28"/>
                <a:gd name="T11" fmla="*/ 7 h 11"/>
                <a:gd name="T12" fmla="*/ 18 w 28"/>
                <a:gd name="T13" fmla="*/ 8 h 11"/>
                <a:gd name="T14" fmla="*/ 21 w 28"/>
                <a:gd name="T15" fmla="*/ 10 h 11"/>
                <a:gd name="T16" fmla="*/ 27 w 28"/>
                <a:gd name="T1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1">
                  <a:moveTo>
                    <a:pt x="0" y="0"/>
                  </a:moveTo>
                  <a:lnTo>
                    <a:pt x="5" y="0"/>
                  </a:lnTo>
                  <a:lnTo>
                    <a:pt x="8" y="1"/>
                  </a:lnTo>
                  <a:lnTo>
                    <a:pt x="11" y="3"/>
                  </a:lnTo>
                  <a:lnTo>
                    <a:pt x="13" y="5"/>
                  </a:lnTo>
                  <a:lnTo>
                    <a:pt x="15" y="7"/>
                  </a:lnTo>
                  <a:lnTo>
                    <a:pt x="18" y="8"/>
                  </a:lnTo>
                  <a:lnTo>
                    <a:pt x="21" y="10"/>
                  </a:lnTo>
                  <a:lnTo>
                    <a:pt x="27" y="10"/>
                  </a:lnTo>
                </a:path>
              </a:pathLst>
            </a:custGeom>
            <a:solidFill>
              <a:srgbClr val="EF9100"/>
            </a:solidFill>
            <a:ln w="12700" cap="rnd" cmpd="sng">
              <a:solidFill>
                <a:srgbClr val="EF91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18" name="Line 54"/>
            <p:cNvSpPr>
              <a:spLocks noChangeAspect="1" noChangeShapeType="1"/>
            </p:cNvSpPr>
            <p:nvPr/>
          </p:nvSpPr>
          <p:spPr bwMode="auto">
            <a:xfrm>
              <a:off x="914" y="754"/>
              <a:ext cx="23" cy="1"/>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19" name="Line 55"/>
            <p:cNvSpPr>
              <a:spLocks noChangeAspect="1" noChangeShapeType="1"/>
            </p:cNvSpPr>
            <p:nvPr/>
          </p:nvSpPr>
          <p:spPr bwMode="auto">
            <a:xfrm>
              <a:off x="995" y="1264"/>
              <a:ext cx="0" cy="1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20" name="Line 56"/>
            <p:cNvSpPr>
              <a:spLocks noChangeAspect="1" noChangeShapeType="1"/>
            </p:cNvSpPr>
            <p:nvPr/>
          </p:nvSpPr>
          <p:spPr bwMode="auto">
            <a:xfrm>
              <a:off x="995" y="1264"/>
              <a:ext cx="0" cy="1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21" name="Line 57"/>
            <p:cNvSpPr>
              <a:spLocks noChangeAspect="1" noChangeShapeType="1"/>
            </p:cNvSpPr>
            <p:nvPr/>
          </p:nvSpPr>
          <p:spPr bwMode="auto">
            <a:xfrm>
              <a:off x="982" y="1250"/>
              <a:ext cx="0" cy="5"/>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22" name="Line 58"/>
            <p:cNvSpPr>
              <a:spLocks noChangeAspect="1" noChangeShapeType="1"/>
            </p:cNvSpPr>
            <p:nvPr/>
          </p:nvSpPr>
          <p:spPr bwMode="auto">
            <a:xfrm>
              <a:off x="982" y="1250"/>
              <a:ext cx="0" cy="5"/>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23" name="Freeform 59"/>
            <p:cNvSpPr>
              <a:spLocks noChangeAspect="1"/>
            </p:cNvSpPr>
            <p:nvPr/>
          </p:nvSpPr>
          <p:spPr bwMode="auto">
            <a:xfrm>
              <a:off x="948" y="791"/>
              <a:ext cx="39" cy="438"/>
            </a:xfrm>
            <a:custGeom>
              <a:avLst/>
              <a:gdLst>
                <a:gd name="T0" fmla="*/ 29 w 39"/>
                <a:gd name="T1" fmla="*/ 121 h 438"/>
                <a:gd name="T2" fmla="*/ 23 w 39"/>
                <a:gd name="T3" fmla="*/ 110 h 438"/>
                <a:gd name="T4" fmla="*/ 17 w 39"/>
                <a:gd name="T5" fmla="*/ 95 h 438"/>
                <a:gd name="T6" fmla="*/ 13 w 39"/>
                <a:gd name="T7" fmla="*/ 76 h 438"/>
                <a:gd name="T8" fmla="*/ 11 w 39"/>
                <a:gd name="T9" fmla="*/ 49 h 438"/>
                <a:gd name="T10" fmla="*/ 11 w 39"/>
                <a:gd name="T11" fmla="*/ 0 h 438"/>
                <a:gd name="T12" fmla="*/ 0 w 39"/>
                <a:gd name="T13" fmla="*/ 6 h 438"/>
                <a:gd name="T14" fmla="*/ 0 w 39"/>
                <a:gd name="T15" fmla="*/ 437 h 438"/>
                <a:gd name="T16" fmla="*/ 38 w 39"/>
                <a:gd name="T17" fmla="*/ 437 h 438"/>
                <a:gd name="T18" fmla="*/ 34 w 39"/>
                <a:gd name="T19" fmla="*/ 425 h 438"/>
                <a:gd name="T20" fmla="*/ 31 w 39"/>
                <a:gd name="T21" fmla="*/ 411 h 438"/>
                <a:gd name="T22" fmla="*/ 29 w 39"/>
                <a:gd name="T23" fmla="*/ 395 h 438"/>
                <a:gd name="T24" fmla="*/ 29 w 39"/>
                <a:gd name="T25" fmla="*/ 378 h 438"/>
                <a:gd name="T26" fmla="*/ 29 w 39"/>
                <a:gd name="T27" fmla="*/ 121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438">
                  <a:moveTo>
                    <a:pt x="29" y="121"/>
                  </a:moveTo>
                  <a:lnTo>
                    <a:pt x="23" y="110"/>
                  </a:lnTo>
                  <a:lnTo>
                    <a:pt x="17" y="95"/>
                  </a:lnTo>
                  <a:lnTo>
                    <a:pt x="13" y="76"/>
                  </a:lnTo>
                  <a:lnTo>
                    <a:pt x="11" y="49"/>
                  </a:lnTo>
                  <a:lnTo>
                    <a:pt x="11" y="0"/>
                  </a:lnTo>
                  <a:lnTo>
                    <a:pt x="0" y="6"/>
                  </a:lnTo>
                  <a:lnTo>
                    <a:pt x="0" y="437"/>
                  </a:lnTo>
                  <a:lnTo>
                    <a:pt x="38" y="437"/>
                  </a:lnTo>
                  <a:lnTo>
                    <a:pt x="34" y="425"/>
                  </a:lnTo>
                  <a:lnTo>
                    <a:pt x="31" y="411"/>
                  </a:lnTo>
                  <a:lnTo>
                    <a:pt x="29" y="395"/>
                  </a:lnTo>
                  <a:lnTo>
                    <a:pt x="29" y="378"/>
                  </a:lnTo>
                  <a:lnTo>
                    <a:pt x="29" y="121"/>
                  </a:lnTo>
                </a:path>
              </a:pathLst>
            </a:custGeom>
            <a:solidFill>
              <a:srgbClr val="BD855A"/>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24" name="Freeform 60"/>
            <p:cNvSpPr>
              <a:spLocks noChangeAspect="1"/>
            </p:cNvSpPr>
            <p:nvPr/>
          </p:nvSpPr>
          <p:spPr bwMode="auto">
            <a:xfrm>
              <a:off x="1068" y="1019"/>
              <a:ext cx="159" cy="44"/>
            </a:xfrm>
            <a:custGeom>
              <a:avLst/>
              <a:gdLst>
                <a:gd name="T0" fmla="*/ 158 w 159"/>
                <a:gd name="T1" fmla="*/ 0 h 44"/>
                <a:gd name="T2" fmla="*/ 158 w 159"/>
                <a:gd name="T3" fmla="*/ 2 h 44"/>
                <a:gd name="T4" fmla="*/ 155 w 159"/>
                <a:gd name="T5" fmla="*/ 6 h 44"/>
                <a:gd name="T6" fmla="*/ 151 w 159"/>
                <a:gd name="T7" fmla="*/ 13 h 44"/>
                <a:gd name="T8" fmla="*/ 144 w 159"/>
                <a:gd name="T9" fmla="*/ 21 h 44"/>
                <a:gd name="T10" fmla="*/ 134 w 159"/>
                <a:gd name="T11" fmla="*/ 29 h 44"/>
                <a:gd name="T12" fmla="*/ 119 w 159"/>
                <a:gd name="T13" fmla="*/ 36 h 44"/>
                <a:gd name="T14" fmla="*/ 101 w 159"/>
                <a:gd name="T15" fmla="*/ 41 h 44"/>
                <a:gd name="T16" fmla="*/ 77 w 159"/>
                <a:gd name="T17" fmla="*/ 43 h 44"/>
                <a:gd name="T18" fmla="*/ 54 w 159"/>
                <a:gd name="T19" fmla="*/ 41 h 44"/>
                <a:gd name="T20" fmla="*/ 35 w 159"/>
                <a:gd name="T21" fmla="*/ 36 h 44"/>
                <a:gd name="T22" fmla="*/ 22 w 159"/>
                <a:gd name="T23" fmla="*/ 30 h 44"/>
                <a:gd name="T24" fmla="*/ 12 w 159"/>
                <a:gd name="T25" fmla="*/ 22 h 44"/>
                <a:gd name="T26" fmla="*/ 6 w 159"/>
                <a:gd name="T27" fmla="*/ 14 h 44"/>
                <a:gd name="T28" fmla="*/ 2 w 159"/>
                <a:gd name="T29" fmla="*/ 7 h 44"/>
                <a:gd name="T30" fmla="*/ 1 w 159"/>
                <a:gd name="T31" fmla="*/ 2 h 44"/>
                <a:gd name="T32" fmla="*/ 0 w 159"/>
                <a:gd name="T33" fmla="*/ 0 h 44"/>
                <a:gd name="T34" fmla="*/ 158 w 159"/>
                <a:gd name="T3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44">
                  <a:moveTo>
                    <a:pt x="158" y="0"/>
                  </a:moveTo>
                  <a:lnTo>
                    <a:pt x="158" y="2"/>
                  </a:lnTo>
                  <a:lnTo>
                    <a:pt x="155" y="6"/>
                  </a:lnTo>
                  <a:lnTo>
                    <a:pt x="151" y="13"/>
                  </a:lnTo>
                  <a:lnTo>
                    <a:pt x="144" y="21"/>
                  </a:lnTo>
                  <a:lnTo>
                    <a:pt x="134" y="29"/>
                  </a:lnTo>
                  <a:lnTo>
                    <a:pt x="119" y="36"/>
                  </a:lnTo>
                  <a:lnTo>
                    <a:pt x="101" y="41"/>
                  </a:lnTo>
                  <a:lnTo>
                    <a:pt x="77" y="43"/>
                  </a:lnTo>
                  <a:lnTo>
                    <a:pt x="54" y="41"/>
                  </a:lnTo>
                  <a:lnTo>
                    <a:pt x="35" y="36"/>
                  </a:lnTo>
                  <a:lnTo>
                    <a:pt x="22" y="30"/>
                  </a:lnTo>
                  <a:lnTo>
                    <a:pt x="12" y="22"/>
                  </a:lnTo>
                  <a:lnTo>
                    <a:pt x="6" y="14"/>
                  </a:lnTo>
                  <a:lnTo>
                    <a:pt x="2" y="7"/>
                  </a:lnTo>
                  <a:lnTo>
                    <a:pt x="1" y="2"/>
                  </a:lnTo>
                  <a:lnTo>
                    <a:pt x="0" y="0"/>
                  </a:lnTo>
                  <a:lnTo>
                    <a:pt x="158" y="0"/>
                  </a:lnTo>
                </a:path>
              </a:pathLst>
            </a:custGeom>
            <a:solidFill>
              <a:srgbClr val="F0D201"/>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25" name="Freeform 61"/>
            <p:cNvSpPr>
              <a:spLocks noChangeAspect="1"/>
            </p:cNvSpPr>
            <p:nvPr/>
          </p:nvSpPr>
          <p:spPr bwMode="auto">
            <a:xfrm>
              <a:off x="1057" y="1005"/>
              <a:ext cx="179" cy="20"/>
            </a:xfrm>
            <a:custGeom>
              <a:avLst/>
              <a:gdLst>
                <a:gd name="T0" fmla="*/ 89 w 179"/>
                <a:gd name="T1" fmla="*/ 19 h 20"/>
                <a:gd name="T2" fmla="*/ 71 w 179"/>
                <a:gd name="T3" fmla="*/ 19 h 20"/>
                <a:gd name="T4" fmla="*/ 55 w 179"/>
                <a:gd name="T5" fmla="*/ 18 h 20"/>
                <a:gd name="T6" fmla="*/ 39 w 179"/>
                <a:gd name="T7" fmla="*/ 17 h 20"/>
                <a:gd name="T8" fmla="*/ 26 w 179"/>
                <a:gd name="T9" fmla="*/ 16 h 20"/>
                <a:gd name="T10" fmla="*/ 15 w 179"/>
                <a:gd name="T11" fmla="*/ 15 h 20"/>
                <a:gd name="T12" fmla="*/ 7 w 179"/>
                <a:gd name="T13" fmla="*/ 14 h 20"/>
                <a:gd name="T14" fmla="*/ 2 w 179"/>
                <a:gd name="T15" fmla="*/ 12 h 20"/>
                <a:gd name="T16" fmla="*/ 0 w 179"/>
                <a:gd name="T17" fmla="*/ 10 h 20"/>
                <a:gd name="T18" fmla="*/ 2 w 179"/>
                <a:gd name="T19" fmla="*/ 8 h 20"/>
                <a:gd name="T20" fmla="*/ 7 w 179"/>
                <a:gd name="T21" fmla="*/ 6 h 20"/>
                <a:gd name="T22" fmla="*/ 15 w 179"/>
                <a:gd name="T23" fmla="*/ 5 h 20"/>
                <a:gd name="T24" fmla="*/ 26 w 179"/>
                <a:gd name="T25" fmla="*/ 3 h 20"/>
                <a:gd name="T26" fmla="*/ 39 w 179"/>
                <a:gd name="T27" fmla="*/ 2 h 20"/>
                <a:gd name="T28" fmla="*/ 55 w 179"/>
                <a:gd name="T29" fmla="*/ 1 h 20"/>
                <a:gd name="T30" fmla="*/ 71 w 179"/>
                <a:gd name="T31" fmla="*/ 1 h 20"/>
                <a:gd name="T32" fmla="*/ 89 w 179"/>
                <a:gd name="T33" fmla="*/ 0 h 20"/>
                <a:gd name="T34" fmla="*/ 107 w 179"/>
                <a:gd name="T35" fmla="*/ 1 h 20"/>
                <a:gd name="T36" fmla="*/ 124 w 179"/>
                <a:gd name="T37" fmla="*/ 1 h 20"/>
                <a:gd name="T38" fmla="*/ 139 w 179"/>
                <a:gd name="T39" fmla="*/ 2 h 20"/>
                <a:gd name="T40" fmla="*/ 153 w 179"/>
                <a:gd name="T41" fmla="*/ 3 h 20"/>
                <a:gd name="T42" fmla="*/ 164 w 179"/>
                <a:gd name="T43" fmla="*/ 5 h 20"/>
                <a:gd name="T44" fmla="*/ 172 w 179"/>
                <a:gd name="T45" fmla="*/ 6 h 20"/>
                <a:gd name="T46" fmla="*/ 177 w 179"/>
                <a:gd name="T47" fmla="*/ 8 h 20"/>
                <a:gd name="T48" fmla="*/ 178 w 179"/>
                <a:gd name="T49" fmla="*/ 10 h 20"/>
                <a:gd name="T50" fmla="*/ 177 w 179"/>
                <a:gd name="T51" fmla="*/ 12 h 20"/>
                <a:gd name="T52" fmla="*/ 172 w 179"/>
                <a:gd name="T53" fmla="*/ 14 h 20"/>
                <a:gd name="T54" fmla="*/ 164 w 179"/>
                <a:gd name="T55" fmla="*/ 15 h 20"/>
                <a:gd name="T56" fmla="*/ 153 w 179"/>
                <a:gd name="T57" fmla="*/ 16 h 20"/>
                <a:gd name="T58" fmla="*/ 139 w 179"/>
                <a:gd name="T59" fmla="*/ 17 h 20"/>
                <a:gd name="T60" fmla="*/ 124 w 179"/>
                <a:gd name="T61" fmla="*/ 18 h 20"/>
                <a:gd name="T62" fmla="*/ 107 w 179"/>
                <a:gd name="T63" fmla="*/ 19 h 20"/>
                <a:gd name="T64" fmla="*/ 89 w 179"/>
                <a:gd name="T65"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9" h="20">
                  <a:moveTo>
                    <a:pt x="89" y="19"/>
                  </a:moveTo>
                  <a:lnTo>
                    <a:pt x="71" y="19"/>
                  </a:lnTo>
                  <a:lnTo>
                    <a:pt x="55" y="18"/>
                  </a:lnTo>
                  <a:lnTo>
                    <a:pt x="39" y="17"/>
                  </a:lnTo>
                  <a:lnTo>
                    <a:pt x="26" y="16"/>
                  </a:lnTo>
                  <a:lnTo>
                    <a:pt x="15" y="15"/>
                  </a:lnTo>
                  <a:lnTo>
                    <a:pt x="7" y="14"/>
                  </a:lnTo>
                  <a:lnTo>
                    <a:pt x="2" y="12"/>
                  </a:lnTo>
                  <a:lnTo>
                    <a:pt x="0" y="10"/>
                  </a:lnTo>
                  <a:lnTo>
                    <a:pt x="2" y="8"/>
                  </a:lnTo>
                  <a:lnTo>
                    <a:pt x="7" y="6"/>
                  </a:lnTo>
                  <a:lnTo>
                    <a:pt x="15" y="5"/>
                  </a:lnTo>
                  <a:lnTo>
                    <a:pt x="26" y="3"/>
                  </a:lnTo>
                  <a:lnTo>
                    <a:pt x="39" y="2"/>
                  </a:lnTo>
                  <a:lnTo>
                    <a:pt x="55" y="1"/>
                  </a:lnTo>
                  <a:lnTo>
                    <a:pt x="71" y="1"/>
                  </a:lnTo>
                  <a:lnTo>
                    <a:pt x="89" y="0"/>
                  </a:lnTo>
                  <a:lnTo>
                    <a:pt x="107" y="1"/>
                  </a:lnTo>
                  <a:lnTo>
                    <a:pt x="124" y="1"/>
                  </a:lnTo>
                  <a:lnTo>
                    <a:pt x="139" y="2"/>
                  </a:lnTo>
                  <a:lnTo>
                    <a:pt x="153" y="3"/>
                  </a:lnTo>
                  <a:lnTo>
                    <a:pt x="164" y="5"/>
                  </a:lnTo>
                  <a:lnTo>
                    <a:pt x="172" y="6"/>
                  </a:lnTo>
                  <a:lnTo>
                    <a:pt x="177" y="8"/>
                  </a:lnTo>
                  <a:lnTo>
                    <a:pt x="178" y="10"/>
                  </a:lnTo>
                  <a:lnTo>
                    <a:pt x="177" y="12"/>
                  </a:lnTo>
                  <a:lnTo>
                    <a:pt x="172" y="14"/>
                  </a:lnTo>
                  <a:lnTo>
                    <a:pt x="164" y="15"/>
                  </a:lnTo>
                  <a:lnTo>
                    <a:pt x="153" y="16"/>
                  </a:lnTo>
                  <a:lnTo>
                    <a:pt x="139" y="17"/>
                  </a:lnTo>
                  <a:lnTo>
                    <a:pt x="124" y="18"/>
                  </a:lnTo>
                  <a:lnTo>
                    <a:pt x="107" y="19"/>
                  </a:lnTo>
                  <a:lnTo>
                    <a:pt x="89" y="19"/>
                  </a:lnTo>
                </a:path>
              </a:pathLst>
            </a:custGeom>
            <a:solidFill>
              <a:srgbClr val="FFC08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26" name="Freeform 62"/>
            <p:cNvSpPr>
              <a:spLocks noChangeAspect="1"/>
            </p:cNvSpPr>
            <p:nvPr/>
          </p:nvSpPr>
          <p:spPr bwMode="auto">
            <a:xfrm>
              <a:off x="1074" y="800"/>
              <a:ext cx="147" cy="211"/>
            </a:xfrm>
            <a:custGeom>
              <a:avLst/>
              <a:gdLst>
                <a:gd name="T0" fmla="*/ 146 w 147"/>
                <a:gd name="T1" fmla="*/ 209 h 211"/>
                <a:gd name="T2" fmla="*/ 80 w 147"/>
                <a:gd name="T3" fmla="*/ 0 h 211"/>
                <a:gd name="T4" fmla="*/ 0 w 147"/>
                <a:gd name="T5" fmla="*/ 210 h 211"/>
              </a:gdLst>
              <a:ahLst/>
              <a:cxnLst>
                <a:cxn ang="0">
                  <a:pos x="T0" y="T1"/>
                </a:cxn>
                <a:cxn ang="0">
                  <a:pos x="T2" y="T3"/>
                </a:cxn>
                <a:cxn ang="0">
                  <a:pos x="T4" y="T5"/>
                </a:cxn>
              </a:cxnLst>
              <a:rect l="0" t="0" r="r" b="b"/>
              <a:pathLst>
                <a:path w="147" h="211">
                  <a:moveTo>
                    <a:pt x="146" y="209"/>
                  </a:moveTo>
                  <a:lnTo>
                    <a:pt x="80" y="0"/>
                  </a:lnTo>
                  <a:lnTo>
                    <a:pt x="0" y="210"/>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27" name="Line 63"/>
            <p:cNvSpPr>
              <a:spLocks noChangeAspect="1" noChangeShapeType="1"/>
            </p:cNvSpPr>
            <p:nvPr/>
          </p:nvSpPr>
          <p:spPr bwMode="auto">
            <a:xfrm flipH="1">
              <a:off x="1143" y="804"/>
              <a:ext cx="15" cy="216"/>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28" name="Freeform 64"/>
            <p:cNvSpPr>
              <a:spLocks noChangeAspect="1"/>
            </p:cNvSpPr>
            <p:nvPr/>
          </p:nvSpPr>
          <p:spPr bwMode="auto">
            <a:xfrm>
              <a:off x="1147" y="785"/>
              <a:ext cx="16" cy="16"/>
            </a:xfrm>
            <a:custGeom>
              <a:avLst/>
              <a:gdLst>
                <a:gd name="T0" fmla="*/ 8 w 16"/>
                <a:gd name="T1" fmla="*/ 15 h 16"/>
                <a:gd name="T2" fmla="*/ 5 w 16"/>
                <a:gd name="T3" fmla="*/ 14 h 16"/>
                <a:gd name="T4" fmla="*/ 3 w 16"/>
                <a:gd name="T5" fmla="*/ 13 h 16"/>
                <a:gd name="T6" fmla="*/ 1 w 16"/>
                <a:gd name="T7" fmla="*/ 11 h 16"/>
                <a:gd name="T8" fmla="*/ 0 w 16"/>
                <a:gd name="T9" fmla="*/ 8 h 16"/>
                <a:gd name="T10" fmla="*/ 1 w 16"/>
                <a:gd name="T11" fmla="*/ 5 h 16"/>
                <a:gd name="T12" fmla="*/ 3 w 16"/>
                <a:gd name="T13" fmla="*/ 2 h 16"/>
                <a:gd name="T14" fmla="*/ 5 w 16"/>
                <a:gd name="T15" fmla="*/ 1 h 16"/>
                <a:gd name="T16" fmla="*/ 8 w 16"/>
                <a:gd name="T17" fmla="*/ 0 h 16"/>
                <a:gd name="T18" fmla="*/ 10 w 16"/>
                <a:gd name="T19" fmla="*/ 1 h 16"/>
                <a:gd name="T20" fmla="*/ 13 w 16"/>
                <a:gd name="T21" fmla="*/ 2 h 16"/>
                <a:gd name="T22" fmla="*/ 14 w 16"/>
                <a:gd name="T23" fmla="*/ 5 h 16"/>
                <a:gd name="T24" fmla="*/ 15 w 16"/>
                <a:gd name="T25" fmla="*/ 8 h 16"/>
                <a:gd name="T26" fmla="*/ 14 w 16"/>
                <a:gd name="T27" fmla="*/ 11 h 16"/>
                <a:gd name="T28" fmla="*/ 13 w 16"/>
                <a:gd name="T29" fmla="*/ 13 h 16"/>
                <a:gd name="T30" fmla="*/ 10 w 16"/>
                <a:gd name="T31" fmla="*/ 14 h 16"/>
                <a:gd name="T32" fmla="*/ 8 w 16"/>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6">
                  <a:moveTo>
                    <a:pt x="8" y="15"/>
                  </a:moveTo>
                  <a:lnTo>
                    <a:pt x="5" y="14"/>
                  </a:lnTo>
                  <a:lnTo>
                    <a:pt x="3" y="13"/>
                  </a:lnTo>
                  <a:lnTo>
                    <a:pt x="1" y="11"/>
                  </a:lnTo>
                  <a:lnTo>
                    <a:pt x="0" y="8"/>
                  </a:lnTo>
                  <a:lnTo>
                    <a:pt x="1" y="5"/>
                  </a:lnTo>
                  <a:lnTo>
                    <a:pt x="3" y="2"/>
                  </a:lnTo>
                  <a:lnTo>
                    <a:pt x="5" y="1"/>
                  </a:lnTo>
                  <a:lnTo>
                    <a:pt x="8" y="0"/>
                  </a:lnTo>
                  <a:lnTo>
                    <a:pt x="10" y="1"/>
                  </a:lnTo>
                  <a:lnTo>
                    <a:pt x="13" y="2"/>
                  </a:lnTo>
                  <a:lnTo>
                    <a:pt x="14" y="5"/>
                  </a:lnTo>
                  <a:lnTo>
                    <a:pt x="15" y="8"/>
                  </a:lnTo>
                  <a:lnTo>
                    <a:pt x="14" y="11"/>
                  </a:lnTo>
                  <a:lnTo>
                    <a:pt x="13" y="13"/>
                  </a:lnTo>
                  <a:lnTo>
                    <a:pt x="10" y="14"/>
                  </a:lnTo>
                  <a:lnTo>
                    <a:pt x="8" y="15"/>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29" name="Line 65"/>
            <p:cNvSpPr>
              <a:spLocks noChangeAspect="1" noChangeShapeType="1"/>
            </p:cNvSpPr>
            <p:nvPr/>
          </p:nvSpPr>
          <p:spPr bwMode="auto">
            <a:xfrm flipV="1">
              <a:off x="1157" y="760"/>
              <a:ext cx="0" cy="3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0" name="Line 66"/>
            <p:cNvSpPr>
              <a:spLocks noChangeAspect="1" noChangeShapeType="1"/>
            </p:cNvSpPr>
            <p:nvPr/>
          </p:nvSpPr>
          <p:spPr bwMode="auto">
            <a:xfrm flipV="1">
              <a:off x="1152" y="760"/>
              <a:ext cx="0" cy="31"/>
            </a:xfrm>
            <a:prstGeom prst="line">
              <a:avLst/>
            </a:prstGeom>
            <a:noFill/>
            <a:ln w="127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1" name="Freeform 67"/>
            <p:cNvSpPr>
              <a:spLocks noChangeAspect="1"/>
            </p:cNvSpPr>
            <p:nvPr/>
          </p:nvSpPr>
          <p:spPr bwMode="auto">
            <a:xfrm>
              <a:off x="940" y="782"/>
              <a:ext cx="28" cy="11"/>
            </a:xfrm>
            <a:custGeom>
              <a:avLst/>
              <a:gdLst>
                <a:gd name="T0" fmla="*/ 27 w 28"/>
                <a:gd name="T1" fmla="*/ 0 h 11"/>
                <a:gd name="T2" fmla="*/ 22 w 28"/>
                <a:gd name="T3" fmla="*/ 0 h 11"/>
                <a:gd name="T4" fmla="*/ 18 w 28"/>
                <a:gd name="T5" fmla="*/ 1 h 11"/>
                <a:gd name="T6" fmla="*/ 16 w 28"/>
                <a:gd name="T7" fmla="*/ 3 h 11"/>
                <a:gd name="T8" fmla="*/ 14 w 28"/>
                <a:gd name="T9" fmla="*/ 5 h 11"/>
                <a:gd name="T10" fmla="*/ 12 w 28"/>
                <a:gd name="T11" fmla="*/ 7 h 11"/>
                <a:gd name="T12" fmla="*/ 9 w 28"/>
                <a:gd name="T13" fmla="*/ 8 h 11"/>
                <a:gd name="T14" fmla="*/ 6 w 28"/>
                <a:gd name="T15" fmla="*/ 10 h 11"/>
                <a:gd name="T16" fmla="*/ 0 w 28"/>
                <a:gd name="T1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1">
                  <a:moveTo>
                    <a:pt x="27" y="0"/>
                  </a:moveTo>
                  <a:lnTo>
                    <a:pt x="22" y="0"/>
                  </a:lnTo>
                  <a:lnTo>
                    <a:pt x="18" y="1"/>
                  </a:lnTo>
                  <a:lnTo>
                    <a:pt x="16" y="3"/>
                  </a:lnTo>
                  <a:lnTo>
                    <a:pt x="14" y="5"/>
                  </a:lnTo>
                  <a:lnTo>
                    <a:pt x="12" y="7"/>
                  </a:lnTo>
                  <a:lnTo>
                    <a:pt x="9" y="8"/>
                  </a:lnTo>
                  <a:lnTo>
                    <a:pt x="6" y="10"/>
                  </a:lnTo>
                  <a:lnTo>
                    <a:pt x="0" y="10"/>
                  </a:lnTo>
                </a:path>
              </a:pathLst>
            </a:custGeom>
            <a:solidFill>
              <a:srgbClr val="EF9100"/>
            </a:solidFill>
            <a:ln w="12700" cap="rnd" cmpd="sng">
              <a:solidFill>
                <a:srgbClr val="EF91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32" name="Line 68"/>
            <p:cNvSpPr>
              <a:spLocks noChangeAspect="1" noChangeShapeType="1"/>
            </p:cNvSpPr>
            <p:nvPr/>
          </p:nvSpPr>
          <p:spPr bwMode="auto">
            <a:xfrm flipH="1">
              <a:off x="936" y="754"/>
              <a:ext cx="39" cy="1"/>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3" name="Line 69"/>
            <p:cNvSpPr>
              <a:spLocks noChangeAspect="1" noChangeShapeType="1"/>
            </p:cNvSpPr>
            <p:nvPr/>
          </p:nvSpPr>
          <p:spPr bwMode="auto">
            <a:xfrm>
              <a:off x="914" y="745"/>
              <a:ext cx="54"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4" name="Line 70"/>
            <p:cNvSpPr>
              <a:spLocks noChangeAspect="1" noChangeShapeType="1"/>
            </p:cNvSpPr>
            <p:nvPr/>
          </p:nvSpPr>
          <p:spPr bwMode="auto">
            <a:xfrm>
              <a:off x="904" y="735"/>
              <a:ext cx="74"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5" name="Line 71"/>
            <p:cNvSpPr>
              <a:spLocks noChangeAspect="1" noChangeShapeType="1"/>
            </p:cNvSpPr>
            <p:nvPr/>
          </p:nvSpPr>
          <p:spPr bwMode="auto">
            <a:xfrm>
              <a:off x="922" y="716"/>
              <a:ext cx="38"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6" name="Line 72"/>
            <p:cNvSpPr>
              <a:spLocks noChangeAspect="1" noChangeShapeType="1"/>
            </p:cNvSpPr>
            <p:nvPr/>
          </p:nvSpPr>
          <p:spPr bwMode="auto">
            <a:xfrm>
              <a:off x="922" y="705"/>
              <a:ext cx="38"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7" name="Line 73"/>
            <p:cNvSpPr>
              <a:spLocks noChangeAspect="1" noChangeShapeType="1"/>
            </p:cNvSpPr>
            <p:nvPr/>
          </p:nvSpPr>
          <p:spPr bwMode="auto">
            <a:xfrm>
              <a:off x="927" y="683"/>
              <a:ext cx="28"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8" name="Line 74"/>
            <p:cNvSpPr>
              <a:spLocks noChangeAspect="1" noChangeShapeType="1"/>
            </p:cNvSpPr>
            <p:nvPr/>
          </p:nvSpPr>
          <p:spPr bwMode="auto">
            <a:xfrm>
              <a:off x="923" y="687"/>
              <a:ext cx="35"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39" name="Line 75"/>
            <p:cNvSpPr>
              <a:spLocks noChangeAspect="1" noChangeShapeType="1"/>
            </p:cNvSpPr>
            <p:nvPr/>
          </p:nvSpPr>
          <p:spPr bwMode="auto">
            <a:xfrm>
              <a:off x="923" y="693"/>
              <a:ext cx="35"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0" name="Line 76"/>
            <p:cNvSpPr>
              <a:spLocks noChangeAspect="1" noChangeShapeType="1"/>
            </p:cNvSpPr>
            <p:nvPr/>
          </p:nvSpPr>
          <p:spPr bwMode="auto">
            <a:xfrm>
              <a:off x="927" y="696"/>
              <a:ext cx="28"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1" name="Line 77"/>
            <p:cNvSpPr>
              <a:spLocks noChangeAspect="1" noChangeShapeType="1"/>
            </p:cNvSpPr>
            <p:nvPr/>
          </p:nvSpPr>
          <p:spPr bwMode="auto">
            <a:xfrm>
              <a:off x="927" y="700"/>
              <a:ext cx="28"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2" name="Line 78"/>
            <p:cNvSpPr>
              <a:spLocks noChangeAspect="1" noChangeShapeType="1"/>
            </p:cNvSpPr>
            <p:nvPr/>
          </p:nvSpPr>
          <p:spPr bwMode="auto">
            <a:xfrm>
              <a:off x="923" y="679"/>
              <a:ext cx="35"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3" name="Line 79"/>
            <p:cNvSpPr>
              <a:spLocks noChangeAspect="1" noChangeShapeType="1"/>
            </p:cNvSpPr>
            <p:nvPr/>
          </p:nvSpPr>
          <p:spPr bwMode="auto">
            <a:xfrm>
              <a:off x="930" y="663"/>
              <a:ext cx="22"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4" name="Line 80"/>
            <p:cNvSpPr>
              <a:spLocks noChangeAspect="1" noChangeShapeType="1"/>
            </p:cNvSpPr>
            <p:nvPr/>
          </p:nvSpPr>
          <p:spPr bwMode="auto">
            <a:xfrm>
              <a:off x="930" y="645"/>
              <a:ext cx="22"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5" name="Line 81"/>
            <p:cNvSpPr>
              <a:spLocks noChangeAspect="1" noChangeShapeType="1"/>
            </p:cNvSpPr>
            <p:nvPr/>
          </p:nvSpPr>
          <p:spPr bwMode="auto">
            <a:xfrm>
              <a:off x="889" y="722"/>
              <a:ext cx="104"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6" name="Line 82"/>
            <p:cNvSpPr>
              <a:spLocks noChangeAspect="1" noChangeShapeType="1"/>
            </p:cNvSpPr>
            <p:nvPr/>
          </p:nvSpPr>
          <p:spPr bwMode="auto">
            <a:xfrm>
              <a:off x="889" y="730"/>
              <a:ext cx="104"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7" name="Line 83"/>
            <p:cNvSpPr>
              <a:spLocks noChangeAspect="1" noChangeShapeType="1"/>
            </p:cNvSpPr>
            <p:nvPr/>
          </p:nvSpPr>
          <p:spPr bwMode="auto">
            <a:xfrm>
              <a:off x="904" y="740"/>
              <a:ext cx="74" cy="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62548" name="Line 84"/>
            <p:cNvSpPr>
              <a:spLocks noChangeAspect="1" noChangeShapeType="1"/>
            </p:cNvSpPr>
            <p:nvPr/>
          </p:nvSpPr>
          <p:spPr bwMode="auto">
            <a:xfrm flipV="1">
              <a:off x="941" y="789"/>
              <a:ext cx="0" cy="460"/>
            </a:xfrm>
            <a:prstGeom prst="line">
              <a:avLst/>
            </a:prstGeom>
            <a:noFill/>
            <a:ln w="12700">
              <a:solidFill>
                <a:srgbClr val="EF91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grpSp>
      <p:grpSp>
        <p:nvGrpSpPr>
          <p:cNvPr id="62549" name="Group 85"/>
          <p:cNvGrpSpPr>
            <a:grpSpLocks noChangeAspect="1"/>
          </p:cNvGrpSpPr>
          <p:nvPr/>
        </p:nvGrpSpPr>
        <p:grpSpPr bwMode="auto">
          <a:xfrm>
            <a:off x="104702" y="3239597"/>
            <a:ext cx="942975" cy="725488"/>
            <a:chOff x="161" y="1216"/>
            <a:chExt cx="855" cy="658"/>
          </a:xfrm>
        </p:grpSpPr>
        <p:sp>
          <p:nvSpPr>
            <p:cNvPr id="62550" name="Freeform 86"/>
            <p:cNvSpPr>
              <a:spLocks noChangeAspect="1"/>
            </p:cNvSpPr>
            <p:nvPr/>
          </p:nvSpPr>
          <p:spPr bwMode="auto">
            <a:xfrm>
              <a:off x="275" y="1218"/>
              <a:ext cx="105" cy="203"/>
            </a:xfrm>
            <a:custGeom>
              <a:avLst/>
              <a:gdLst>
                <a:gd name="T0" fmla="*/ 0 w 105"/>
                <a:gd name="T1" fmla="*/ 194 h 203"/>
                <a:gd name="T2" fmla="*/ 85 w 105"/>
                <a:gd name="T3" fmla="*/ 0 h 203"/>
                <a:gd name="T4" fmla="*/ 104 w 105"/>
                <a:gd name="T5" fmla="*/ 8 h 203"/>
                <a:gd name="T6" fmla="*/ 19 w 105"/>
                <a:gd name="T7" fmla="*/ 202 h 203"/>
                <a:gd name="T8" fmla="*/ 0 w 105"/>
                <a:gd name="T9" fmla="*/ 194 h 203"/>
              </a:gdLst>
              <a:ahLst/>
              <a:cxnLst>
                <a:cxn ang="0">
                  <a:pos x="T0" y="T1"/>
                </a:cxn>
                <a:cxn ang="0">
                  <a:pos x="T2" y="T3"/>
                </a:cxn>
                <a:cxn ang="0">
                  <a:pos x="T4" y="T5"/>
                </a:cxn>
                <a:cxn ang="0">
                  <a:pos x="T6" y="T7"/>
                </a:cxn>
                <a:cxn ang="0">
                  <a:pos x="T8" y="T9"/>
                </a:cxn>
              </a:cxnLst>
              <a:rect l="0" t="0" r="r" b="b"/>
              <a:pathLst>
                <a:path w="105" h="203">
                  <a:moveTo>
                    <a:pt x="0" y="194"/>
                  </a:moveTo>
                  <a:lnTo>
                    <a:pt x="85" y="0"/>
                  </a:lnTo>
                  <a:lnTo>
                    <a:pt x="104" y="8"/>
                  </a:lnTo>
                  <a:lnTo>
                    <a:pt x="19" y="202"/>
                  </a:lnTo>
                  <a:lnTo>
                    <a:pt x="0" y="194"/>
                  </a:lnTo>
                </a:path>
              </a:pathLst>
            </a:custGeom>
            <a:solidFill>
              <a:srgbClr val="E9E9E9"/>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1" name="Freeform 87"/>
            <p:cNvSpPr>
              <a:spLocks noChangeAspect="1"/>
            </p:cNvSpPr>
            <p:nvPr/>
          </p:nvSpPr>
          <p:spPr bwMode="auto">
            <a:xfrm>
              <a:off x="182" y="1412"/>
              <a:ext cx="112" cy="19"/>
            </a:xfrm>
            <a:custGeom>
              <a:avLst/>
              <a:gdLst>
                <a:gd name="T0" fmla="*/ 92 w 112"/>
                <a:gd name="T1" fmla="*/ 0 h 19"/>
                <a:gd name="T2" fmla="*/ 0 w 112"/>
                <a:gd name="T3" fmla="*/ 10 h 19"/>
                <a:gd name="T4" fmla="*/ 19 w 112"/>
                <a:gd name="T5" fmla="*/ 18 h 19"/>
                <a:gd name="T6" fmla="*/ 111 w 112"/>
                <a:gd name="T7" fmla="*/ 8 h 19"/>
                <a:gd name="T8" fmla="*/ 92 w 112"/>
                <a:gd name="T9" fmla="*/ 0 h 19"/>
              </a:gdLst>
              <a:ahLst/>
              <a:cxnLst>
                <a:cxn ang="0">
                  <a:pos x="T0" y="T1"/>
                </a:cxn>
                <a:cxn ang="0">
                  <a:pos x="T2" y="T3"/>
                </a:cxn>
                <a:cxn ang="0">
                  <a:pos x="T4" y="T5"/>
                </a:cxn>
                <a:cxn ang="0">
                  <a:pos x="T6" y="T7"/>
                </a:cxn>
                <a:cxn ang="0">
                  <a:pos x="T8" y="T9"/>
                </a:cxn>
              </a:cxnLst>
              <a:rect l="0" t="0" r="r" b="b"/>
              <a:pathLst>
                <a:path w="112" h="19">
                  <a:moveTo>
                    <a:pt x="92" y="0"/>
                  </a:moveTo>
                  <a:lnTo>
                    <a:pt x="0" y="10"/>
                  </a:lnTo>
                  <a:lnTo>
                    <a:pt x="19" y="18"/>
                  </a:lnTo>
                  <a:lnTo>
                    <a:pt x="111" y="8"/>
                  </a:lnTo>
                  <a:lnTo>
                    <a:pt x="92" y="0"/>
                  </a:lnTo>
                </a:path>
              </a:pathLst>
            </a:custGeom>
            <a:solidFill>
              <a:srgbClr val="262626"/>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2" name="Freeform 88"/>
            <p:cNvSpPr>
              <a:spLocks noChangeAspect="1"/>
            </p:cNvSpPr>
            <p:nvPr/>
          </p:nvSpPr>
          <p:spPr bwMode="auto">
            <a:xfrm>
              <a:off x="275" y="1236"/>
              <a:ext cx="123" cy="185"/>
            </a:xfrm>
            <a:custGeom>
              <a:avLst/>
              <a:gdLst>
                <a:gd name="T0" fmla="*/ 0 w 123"/>
                <a:gd name="T1" fmla="*/ 176 h 185"/>
                <a:gd name="T2" fmla="*/ 103 w 123"/>
                <a:gd name="T3" fmla="*/ 0 h 185"/>
                <a:gd name="T4" fmla="*/ 122 w 123"/>
                <a:gd name="T5" fmla="*/ 9 h 185"/>
                <a:gd name="T6" fmla="*/ 18 w 123"/>
                <a:gd name="T7" fmla="*/ 184 h 185"/>
                <a:gd name="T8" fmla="*/ 0 w 123"/>
                <a:gd name="T9" fmla="*/ 176 h 185"/>
              </a:gdLst>
              <a:ahLst/>
              <a:cxnLst>
                <a:cxn ang="0">
                  <a:pos x="T0" y="T1"/>
                </a:cxn>
                <a:cxn ang="0">
                  <a:pos x="T2" y="T3"/>
                </a:cxn>
                <a:cxn ang="0">
                  <a:pos x="T4" y="T5"/>
                </a:cxn>
                <a:cxn ang="0">
                  <a:pos x="T6" y="T7"/>
                </a:cxn>
                <a:cxn ang="0">
                  <a:pos x="T8" y="T9"/>
                </a:cxn>
              </a:cxnLst>
              <a:rect l="0" t="0" r="r" b="b"/>
              <a:pathLst>
                <a:path w="123" h="185">
                  <a:moveTo>
                    <a:pt x="0" y="176"/>
                  </a:moveTo>
                  <a:lnTo>
                    <a:pt x="103" y="0"/>
                  </a:lnTo>
                  <a:lnTo>
                    <a:pt x="122" y="9"/>
                  </a:lnTo>
                  <a:lnTo>
                    <a:pt x="18" y="184"/>
                  </a:lnTo>
                  <a:lnTo>
                    <a:pt x="0" y="176"/>
                  </a:lnTo>
                </a:path>
              </a:pathLst>
            </a:custGeom>
            <a:solidFill>
              <a:srgbClr val="0270DE"/>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3" name="Freeform 89"/>
            <p:cNvSpPr>
              <a:spLocks noChangeAspect="1"/>
            </p:cNvSpPr>
            <p:nvPr/>
          </p:nvSpPr>
          <p:spPr bwMode="auto">
            <a:xfrm>
              <a:off x="359" y="1218"/>
              <a:ext cx="39" cy="29"/>
            </a:xfrm>
            <a:custGeom>
              <a:avLst/>
              <a:gdLst>
                <a:gd name="T0" fmla="*/ 19 w 39"/>
                <a:gd name="T1" fmla="*/ 19 h 29"/>
                <a:gd name="T2" fmla="*/ 17 w 39"/>
                <a:gd name="T3" fmla="*/ 16 h 29"/>
                <a:gd name="T4" fmla="*/ 15 w 39"/>
                <a:gd name="T5" fmla="*/ 12 h 29"/>
                <a:gd name="T6" fmla="*/ 13 w 39"/>
                <a:gd name="T7" fmla="*/ 10 h 29"/>
                <a:gd name="T8" fmla="*/ 11 w 39"/>
                <a:gd name="T9" fmla="*/ 7 h 29"/>
                <a:gd name="T10" fmla="*/ 8 w 39"/>
                <a:gd name="T11" fmla="*/ 5 h 29"/>
                <a:gd name="T12" fmla="*/ 7 w 39"/>
                <a:gd name="T13" fmla="*/ 4 h 29"/>
                <a:gd name="T14" fmla="*/ 6 w 39"/>
                <a:gd name="T15" fmla="*/ 3 h 29"/>
                <a:gd name="T16" fmla="*/ 5 w 39"/>
                <a:gd name="T17" fmla="*/ 2 h 29"/>
                <a:gd name="T18" fmla="*/ 3 w 39"/>
                <a:gd name="T19" fmla="*/ 2 h 29"/>
                <a:gd name="T20" fmla="*/ 2 w 39"/>
                <a:gd name="T21" fmla="*/ 1 h 29"/>
                <a:gd name="T22" fmla="*/ 0 w 39"/>
                <a:gd name="T23" fmla="*/ 0 h 29"/>
                <a:gd name="T24" fmla="*/ 19 w 39"/>
                <a:gd name="T25" fmla="*/ 8 h 29"/>
                <a:gd name="T26" fmla="*/ 22 w 39"/>
                <a:gd name="T27" fmla="*/ 10 h 29"/>
                <a:gd name="T28" fmla="*/ 25 w 39"/>
                <a:gd name="T29" fmla="*/ 12 h 29"/>
                <a:gd name="T30" fmla="*/ 27 w 39"/>
                <a:gd name="T31" fmla="*/ 13 h 29"/>
                <a:gd name="T32" fmla="*/ 30 w 39"/>
                <a:gd name="T33" fmla="*/ 16 h 29"/>
                <a:gd name="T34" fmla="*/ 32 w 39"/>
                <a:gd name="T35" fmla="*/ 18 h 29"/>
                <a:gd name="T36" fmla="*/ 34 w 39"/>
                <a:gd name="T37" fmla="*/ 21 h 29"/>
                <a:gd name="T38" fmla="*/ 36 w 39"/>
                <a:gd name="T39" fmla="*/ 22 h 29"/>
                <a:gd name="T40" fmla="*/ 36 w 39"/>
                <a:gd name="T41" fmla="*/ 24 h 29"/>
                <a:gd name="T42" fmla="*/ 37 w 39"/>
                <a:gd name="T43" fmla="*/ 26 h 29"/>
                <a:gd name="T44" fmla="*/ 38 w 39"/>
                <a:gd name="T45" fmla="*/ 28 h 29"/>
                <a:gd name="T46" fmla="*/ 19 w 39"/>
                <a:gd name="T4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29">
                  <a:moveTo>
                    <a:pt x="19" y="19"/>
                  </a:moveTo>
                  <a:lnTo>
                    <a:pt x="17" y="16"/>
                  </a:lnTo>
                  <a:lnTo>
                    <a:pt x="15" y="12"/>
                  </a:lnTo>
                  <a:lnTo>
                    <a:pt x="13" y="10"/>
                  </a:lnTo>
                  <a:lnTo>
                    <a:pt x="11" y="7"/>
                  </a:lnTo>
                  <a:lnTo>
                    <a:pt x="8" y="5"/>
                  </a:lnTo>
                  <a:lnTo>
                    <a:pt x="7" y="4"/>
                  </a:lnTo>
                  <a:lnTo>
                    <a:pt x="6" y="3"/>
                  </a:lnTo>
                  <a:lnTo>
                    <a:pt x="5" y="2"/>
                  </a:lnTo>
                  <a:lnTo>
                    <a:pt x="3" y="2"/>
                  </a:lnTo>
                  <a:lnTo>
                    <a:pt x="2" y="1"/>
                  </a:lnTo>
                  <a:lnTo>
                    <a:pt x="0" y="0"/>
                  </a:lnTo>
                  <a:lnTo>
                    <a:pt x="19" y="8"/>
                  </a:lnTo>
                  <a:lnTo>
                    <a:pt x="22" y="10"/>
                  </a:lnTo>
                  <a:lnTo>
                    <a:pt x="25" y="12"/>
                  </a:lnTo>
                  <a:lnTo>
                    <a:pt x="27" y="13"/>
                  </a:lnTo>
                  <a:lnTo>
                    <a:pt x="30" y="16"/>
                  </a:lnTo>
                  <a:lnTo>
                    <a:pt x="32" y="18"/>
                  </a:lnTo>
                  <a:lnTo>
                    <a:pt x="34" y="21"/>
                  </a:lnTo>
                  <a:lnTo>
                    <a:pt x="36" y="22"/>
                  </a:lnTo>
                  <a:lnTo>
                    <a:pt x="36" y="24"/>
                  </a:lnTo>
                  <a:lnTo>
                    <a:pt x="37" y="26"/>
                  </a:lnTo>
                  <a:lnTo>
                    <a:pt x="38" y="28"/>
                  </a:lnTo>
                  <a:lnTo>
                    <a:pt x="19" y="19"/>
                  </a:lnTo>
                </a:path>
              </a:pathLst>
            </a:custGeom>
            <a:solidFill>
              <a:srgbClr val="028585"/>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4" name="Freeform 90"/>
            <p:cNvSpPr>
              <a:spLocks noChangeAspect="1"/>
            </p:cNvSpPr>
            <p:nvPr/>
          </p:nvSpPr>
          <p:spPr bwMode="auto">
            <a:xfrm>
              <a:off x="275" y="1316"/>
              <a:ext cx="131" cy="105"/>
            </a:xfrm>
            <a:custGeom>
              <a:avLst/>
              <a:gdLst>
                <a:gd name="T0" fmla="*/ 0 w 131"/>
                <a:gd name="T1" fmla="*/ 96 h 105"/>
                <a:gd name="T2" fmla="*/ 112 w 131"/>
                <a:gd name="T3" fmla="*/ 0 h 105"/>
                <a:gd name="T4" fmla="*/ 130 w 131"/>
                <a:gd name="T5" fmla="*/ 9 h 105"/>
                <a:gd name="T6" fmla="*/ 18 w 131"/>
                <a:gd name="T7" fmla="*/ 104 h 105"/>
                <a:gd name="T8" fmla="*/ 0 w 131"/>
                <a:gd name="T9" fmla="*/ 96 h 105"/>
              </a:gdLst>
              <a:ahLst/>
              <a:cxnLst>
                <a:cxn ang="0">
                  <a:pos x="T0" y="T1"/>
                </a:cxn>
                <a:cxn ang="0">
                  <a:pos x="T2" y="T3"/>
                </a:cxn>
                <a:cxn ang="0">
                  <a:pos x="T4" y="T5"/>
                </a:cxn>
                <a:cxn ang="0">
                  <a:pos x="T6" y="T7"/>
                </a:cxn>
                <a:cxn ang="0">
                  <a:pos x="T8" y="T9"/>
                </a:cxn>
              </a:cxnLst>
              <a:rect l="0" t="0" r="r" b="b"/>
              <a:pathLst>
                <a:path w="131" h="105">
                  <a:moveTo>
                    <a:pt x="0" y="96"/>
                  </a:moveTo>
                  <a:lnTo>
                    <a:pt x="112" y="0"/>
                  </a:lnTo>
                  <a:lnTo>
                    <a:pt x="130" y="9"/>
                  </a:lnTo>
                  <a:lnTo>
                    <a:pt x="18" y="104"/>
                  </a:lnTo>
                  <a:lnTo>
                    <a:pt x="0" y="96"/>
                  </a:lnTo>
                </a:path>
              </a:pathLst>
            </a:custGeom>
            <a:solidFill>
              <a:srgbClr val="8F8F47"/>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5" name="Freeform 91"/>
            <p:cNvSpPr>
              <a:spLocks noChangeAspect="1"/>
            </p:cNvSpPr>
            <p:nvPr/>
          </p:nvSpPr>
          <p:spPr bwMode="auto">
            <a:xfrm>
              <a:off x="379" y="1237"/>
              <a:ext cx="29" cy="88"/>
            </a:xfrm>
            <a:custGeom>
              <a:avLst/>
              <a:gdLst>
                <a:gd name="T0" fmla="*/ 8 w 29"/>
                <a:gd name="T1" fmla="*/ 79 h 88"/>
                <a:gd name="T2" fmla="*/ 9 w 29"/>
                <a:gd name="T3" fmla="*/ 73 h 88"/>
                <a:gd name="T4" fmla="*/ 9 w 29"/>
                <a:gd name="T5" fmla="*/ 67 h 88"/>
                <a:gd name="T6" fmla="*/ 10 w 29"/>
                <a:gd name="T7" fmla="*/ 61 h 88"/>
                <a:gd name="T8" fmla="*/ 10 w 29"/>
                <a:gd name="T9" fmla="*/ 55 h 88"/>
                <a:gd name="T10" fmla="*/ 10 w 29"/>
                <a:gd name="T11" fmla="*/ 49 h 88"/>
                <a:gd name="T12" fmla="*/ 10 w 29"/>
                <a:gd name="T13" fmla="*/ 44 h 88"/>
                <a:gd name="T14" fmla="*/ 9 w 29"/>
                <a:gd name="T15" fmla="*/ 39 h 88"/>
                <a:gd name="T16" fmla="*/ 9 w 29"/>
                <a:gd name="T17" fmla="*/ 34 h 88"/>
                <a:gd name="T18" fmla="*/ 8 w 29"/>
                <a:gd name="T19" fmla="*/ 29 h 88"/>
                <a:gd name="T20" fmla="*/ 7 w 29"/>
                <a:gd name="T21" fmla="*/ 24 h 88"/>
                <a:gd name="T22" fmla="*/ 6 w 29"/>
                <a:gd name="T23" fmla="*/ 19 h 88"/>
                <a:gd name="T24" fmla="*/ 6 w 29"/>
                <a:gd name="T25" fmla="*/ 15 h 88"/>
                <a:gd name="T26" fmla="*/ 4 w 29"/>
                <a:gd name="T27" fmla="*/ 11 h 88"/>
                <a:gd name="T28" fmla="*/ 3 w 29"/>
                <a:gd name="T29" fmla="*/ 7 h 88"/>
                <a:gd name="T30" fmla="*/ 2 w 29"/>
                <a:gd name="T31" fmla="*/ 3 h 88"/>
                <a:gd name="T32" fmla="*/ 0 w 29"/>
                <a:gd name="T33" fmla="*/ 0 h 88"/>
                <a:gd name="T34" fmla="*/ 18 w 29"/>
                <a:gd name="T35" fmla="*/ 9 h 88"/>
                <a:gd name="T36" fmla="*/ 20 w 29"/>
                <a:gd name="T37" fmla="*/ 12 h 88"/>
                <a:gd name="T38" fmla="*/ 21 w 29"/>
                <a:gd name="T39" fmla="*/ 14 h 88"/>
                <a:gd name="T40" fmla="*/ 22 w 29"/>
                <a:gd name="T41" fmla="*/ 16 h 88"/>
                <a:gd name="T42" fmla="*/ 22 w 29"/>
                <a:gd name="T43" fmla="*/ 18 h 88"/>
                <a:gd name="T44" fmla="*/ 23 w 29"/>
                <a:gd name="T45" fmla="*/ 19 h 88"/>
                <a:gd name="T46" fmla="*/ 23 w 29"/>
                <a:gd name="T47" fmla="*/ 22 h 88"/>
                <a:gd name="T48" fmla="*/ 24 w 29"/>
                <a:gd name="T49" fmla="*/ 24 h 88"/>
                <a:gd name="T50" fmla="*/ 25 w 29"/>
                <a:gd name="T51" fmla="*/ 26 h 88"/>
                <a:gd name="T52" fmla="*/ 26 w 29"/>
                <a:gd name="T53" fmla="*/ 28 h 88"/>
                <a:gd name="T54" fmla="*/ 26 w 29"/>
                <a:gd name="T55" fmla="*/ 32 h 88"/>
                <a:gd name="T56" fmla="*/ 26 w 29"/>
                <a:gd name="T57" fmla="*/ 37 h 88"/>
                <a:gd name="T58" fmla="*/ 27 w 29"/>
                <a:gd name="T59" fmla="*/ 42 h 88"/>
                <a:gd name="T60" fmla="*/ 27 w 29"/>
                <a:gd name="T61" fmla="*/ 47 h 88"/>
                <a:gd name="T62" fmla="*/ 28 w 29"/>
                <a:gd name="T63" fmla="*/ 50 h 88"/>
                <a:gd name="T64" fmla="*/ 28 w 29"/>
                <a:gd name="T65" fmla="*/ 52 h 88"/>
                <a:gd name="T66" fmla="*/ 28 w 29"/>
                <a:gd name="T67" fmla="*/ 55 h 88"/>
                <a:gd name="T68" fmla="*/ 28 w 29"/>
                <a:gd name="T69" fmla="*/ 58 h 88"/>
                <a:gd name="T70" fmla="*/ 28 w 29"/>
                <a:gd name="T71" fmla="*/ 64 h 88"/>
                <a:gd name="T72" fmla="*/ 28 w 29"/>
                <a:gd name="T73" fmla="*/ 69 h 88"/>
                <a:gd name="T74" fmla="*/ 27 w 29"/>
                <a:gd name="T75" fmla="*/ 75 h 88"/>
                <a:gd name="T76" fmla="*/ 26 w 29"/>
                <a:gd name="T77" fmla="*/ 87 h 88"/>
                <a:gd name="T78" fmla="*/ 8 w 29"/>
                <a:gd name="T79" fmla="*/ 7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 h="88">
                  <a:moveTo>
                    <a:pt x="8" y="79"/>
                  </a:moveTo>
                  <a:lnTo>
                    <a:pt x="9" y="73"/>
                  </a:lnTo>
                  <a:lnTo>
                    <a:pt x="9" y="67"/>
                  </a:lnTo>
                  <a:lnTo>
                    <a:pt x="10" y="61"/>
                  </a:lnTo>
                  <a:lnTo>
                    <a:pt x="10" y="55"/>
                  </a:lnTo>
                  <a:lnTo>
                    <a:pt x="10" y="49"/>
                  </a:lnTo>
                  <a:lnTo>
                    <a:pt x="10" y="44"/>
                  </a:lnTo>
                  <a:lnTo>
                    <a:pt x="9" y="39"/>
                  </a:lnTo>
                  <a:lnTo>
                    <a:pt x="9" y="34"/>
                  </a:lnTo>
                  <a:lnTo>
                    <a:pt x="8" y="29"/>
                  </a:lnTo>
                  <a:lnTo>
                    <a:pt x="7" y="24"/>
                  </a:lnTo>
                  <a:lnTo>
                    <a:pt x="6" y="19"/>
                  </a:lnTo>
                  <a:lnTo>
                    <a:pt x="6" y="15"/>
                  </a:lnTo>
                  <a:lnTo>
                    <a:pt x="4" y="11"/>
                  </a:lnTo>
                  <a:lnTo>
                    <a:pt x="3" y="7"/>
                  </a:lnTo>
                  <a:lnTo>
                    <a:pt x="2" y="3"/>
                  </a:lnTo>
                  <a:lnTo>
                    <a:pt x="0" y="0"/>
                  </a:lnTo>
                  <a:lnTo>
                    <a:pt x="18" y="9"/>
                  </a:lnTo>
                  <a:lnTo>
                    <a:pt x="20" y="12"/>
                  </a:lnTo>
                  <a:lnTo>
                    <a:pt x="21" y="14"/>
                  </a:lnTo>
                  <a:lnTo>
                    <a:pt x="22" y="16"/>
                  </a:lnTo>
                  <a:lnTo>
                    <a:pt x="22" y="18"/>
                  </a:lnTo>
                  <a:lnTo>
                    <a:pt x="23" y="19"/>
                  </a:lnTo>
                  <a:lnTo>
                    <a:pt x="23" y="22"/>
                  </a:lnTo>
                  <a:lnTo>
                    <a:pt x="24" y="24"/>
                  </a:lnTo>
                  <a:lnTo>
                    <a:pt x="25" y="26"/>
                  </a:lnTo>
                  <a:lnTo>
                    <a:pt x="26" y="28"/>
                  </a:lnTo>
                  <a:lnTo>
                    <a:pt x="26" y="32"/>
                  </a:lnTo>
                  <a:lnTo>
                    <a:pt x="26" y="37"/>
                  </a:lnTo>
                  <a:lnTo>
                    <a:pt x="27" y="42"/>
                  </a:lnTo>
                  <a:lnTo>
                    <a:pt x="27" y="47"/>
                  </a:lnTo>
                  <a:lnTo>
                    <a:pt x="28" y="50"/>
                  </a:lnTo>
                  <a:lnTo>
                    <a:pt x="28" y="52"/>
                  </a:lnTo>
                  <a:lnTo>
                    <a:pt x="28" y="55"/>
                  </a:lnTo>
                  <a:lnTo>
                    <a:pt x="28" y="58"/>
                  </a:lnTo>
                  <a:lnTo>
                    <a:pt x="28" y="64"/>
                  </a:lnTo>
                  <a:lnTo>
                    <a:pt x="28" y="69"/>
                  </a:lnTo>
                  <a:lnTo>
                    <a:pt x="27" y="75"/>
                  </a:lnTo>
                  <a:lnTo>
                    <a:pt x="26" y="87"/>
                  </a:lnTo>
                  <a:lnTo>
                    <a:pt x="8" y="79"/>
                  </a:lnTo>
                </a:path>
              </a:pathLst>
            </a:custGeom>
            <a:solidFill>
              <a:srgbClr val="02850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6" name="Freeform 92"/>
            <p:cNvSpPr>
              <a:spLocks noChangeAspect="1"/>
            </p:cNvSpPr>
            <p:nvPr/>
          </p:nvSpPr>
          <p:spPr bwMode="auto">
            <a:xfrm>
              <a:off x="202" y="1412"/>
              <a:ext cx="92" cy="204"/>
            </a:xfrm>
            <a:custGeom>
              <a:avLst/>
              <a:gdLst>
                <a:gd name="T0" fmla="*/ 72 w 92"/>
                <a:gd name="T1" fmla="*/ 0 h 204"/>
                <a:gd name="T2" fmla="*/ 0 w 92"/>
                <a:gd name="T3" fmla="*/ 194 h 204"/>
                <a:gd name="T4" fmla="*/ 19 w 92"/>
                <a:gd name="T5" fmla="*/ 203 h 204"/>
                <a:gd name="T6" fmla="*/ 91 w 92"/>
                <a:gd name="T7" fmla="*/ 8 h 204"/>
                <a:gd name="T8" fmla="*/ 72 w 92"/>
                <a:gd name="T9" fmla="*/ 0 h 204"/>
              </a:gdLst>
              <a:ahLst/>
              <a:cxnLst>
                <a:cxn ang="0">
                  <a:pos x="T0" y="T1"/>
                </a:cxn>
                <a:cxn ang="0">
                  <a:pos x="T2" y="T3"/>
                </a:cxn>
                <a:cxn ang="0">
                  <a:pos x="T4" y="T5"/>
                </a:cxn>
                <a:cxn ang="0">
                  <a:pos x="T6" y="T7"/>
                </a:cxn>
                <a:cxn ang="0">
                  <a:pos x="T8" y="T9"/>
                </a:cxn>
              </a:cxnLst>
              <a:rect l="0" t="0" r="r" b="b"/>
              <a:pathLst>
                <a:path w="92" h="204">
                  <a:moveTo>
                    <a:pt x="72" y="0"/>
                  </a:moveTo>
                  <a:lnTo>
                    <a:pt x="0" y="194"/>
                  </a:lnTo>
                  <a:lnTo>
                    <a:pt x="19" y="203"/>
                  </a:lnTo>
                  <a:lnTo>
                    <a:pt x="91" y="8"/>
                  </a:lnTo>
                  <a:lnTo>
                    <a:pt x="72" y="0"/>
                  </a:lnTo>
                </a:path>
              </a:pathLst>
            </a:custGeom>
            <a:solidFill>
              <a:srgbClr val="0202E3"/>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7" name="Freeform 93"/>
            <p:cNvSpPr>
              <a:spLocks noChangeAspect="1"/>
            </p:cNvSpPr>
            <p:nvPr/>
          </p:nvSpPr>
          <p:spPr bwMode="auto">
            <a:xfrm>
              <a:off x="189" y="1604"/>
              <a:ext cx="33" cy="12"/>
            </a:xfrm>
            <a:custGeom>
              <a:avLst/>
              <a:gdLst>
                <a:gd name="T0" fmla="*/ 0 w 33"/>
                <a:gd name="T1" fmla="*/ 0 h 12"/>
                <a:gd name="T2" fmla="*/ 2 w 33"/>
                <a:gd name="T3" fmla="*/ 1 h 12"/>
                <a:gd name="T4" fmla="*/ 3 w 33"/>
                <a:gd name="T5" fmla="*/ 2 h 12"/>
                <a:gd name="T6" fmla="*/ 5 w 33"/>
                <a:gd name="T7" fmla="*/ 2 h 12"/>
                <a:gd name="T8" fmla="*/ 7 w 33"/>
                <a:gd name="T9" fmla="*/ 2 h 12"/>
                <a:gd name="T10" fmla="*/ 8 w 33"/>
                <a:gd name="T11" fmla="*/ 2 h 12"/>
                <a:gd name="T12" fmla="*/ 10 w 33"/>
                <a:gd name="T13" fmla="*/ 2 h 12"/>
                <a:gd name="T14" fmla="*/ 13 w 33"/>
                <a:gd name="T15" fmla="*/ 2 h 12"/>
                <a:gd name="T16" fmla="*/ 32 w 33"/>
                <a:gd name="T17" fmla="*/ 11 h 12"/>
                <a:gd name="T18" fmla="*/ 29 w 33"/>
                <a:gd name="T19" fmla="*/ 10 h 12"/>
                <a:gd name="T20" fmla="*/ 25 w 33"/>
                <a:gd name="T21" fmla="*/ 10 h 12"/>
                <a:gd name="T22" fmla="*/ 22 w 33"/>
                <a:gd name="T23" fmla="*/ 9 h 12"/>
                <a:gd name="T24" fmla="*/ 19 w 33"/>
                <a:gd name="T25" fmla="*/ 9 h 12"/>
                <a:gd name="T26" fmla="*/ 0 w 33"/>
                <a:gd name="T2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2">
                  <a:moveTo>
                    <a:pt x="0" y="0"/>
                  </a:moveTo>
                  <a:lnTo>
                    <a:pt x="2" y="1"/>
                  </a:lnTo>
                  <a:lnTo>
                    <a:pt x="3" y="2"/>
                  </a:lnTo>
                  <a:lnTo>
                    <a:pt x="5" y="2"/>
                  </a:lnTo>
                  <a:lnTo>
                    <a:pt x="7" y="2"/>
                  </a:lnTo>
                  <a:lnTo>
                    <a:pt x="8" y="2"/>
                  </a:lnTo>
                  <a:lnTo>
                    <a:pt x="10" y="2"/>
                  </a:lnTo>
                  <a:lnTo>
                    <a:pt x="13" y="2"/>
                  </a:lnTo>
                  <a:lnTo>
                    <a:pt x="32" y="11"/>
                  </a:lnTo>
                  <a:lnTo>
                    <a:pt x="29" y="10"/>
                  </a:lnTo>
                  <a:lnTo>
                    <a:pt x="25" y="10"/>
                  </a:lnTo>
                  <a:lnTo>
                    <a:pt x="22" y="9"/>
                  </a:lnTo>
                  <a:lnTo>
                    <a:pt x="19" y="9"/>
                  </a:lnTo>
                  <a:lnTo>
                    <a:pt x="0" y="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8" name="Freeform 94"/>
            <p:cNvSpPr>
              <a:spLocks noChangeAspect="1"/>
            </p:cNvSpPr>
            <p:nvPr/>
          </p:nvSpPr>
          <p:spPr bwMode="auto">
            <a:xfrm>
              <a:off x="275" y="1412"/>
              <a:ext cx="74" cy="84"/>
            </a:xfrm>
            <a:custGeom>
              <a:avLst/>
              <a:gdLst>
                <a:gd name="T0" fmla="*/ 0 w 74"/>
                <a:gd name="T1" fmla="*/ 0 h 84"/>
                <a:gd name="T2" fmla="*/ 54 w 74"/>
                <a:gd name="T3" fmla="*/ 75 h 84"/>
                <a:gd name="T4" fmla="*/ 73 w 74"/>
                <a:gd name="T5" fmla="*/ 83 h 84"/>
                <a:gd name="T6" fmla="*/ 18 w 74"/>
                <a:gd name="T7" fmla="*/ 8 h 84"/>
                <a:gd name="T8" fmla="*/ 0 w 74"/>
                <a:gd name="T9" fmla="*/ 0 h 84"/>
              </a:gdLst>
              <a:ahLst/>
              <a:cxnLst>
                <a:cxn ang="0">
                  <a:pos x="T0" y="T1"/>
                </a:cxn>
                <a:cxn ang="0">
                  <a:pos x="T2" y="T3"/>
                </a:cxn>
                <a:cxn ang="0">
                  <a:pos x="T4" y="T5"/>
                </a:cxn>
                <a:cxn ang="0">
                  <a:pos x="T6" y="T7"/>
                </a:cxn>
                <a:cxn ang="0">
                  <a:pos x="T8" y="T9"/>
                </a:cxn>
              </a:cxnLst>
              <a:rect l="0" t="0" r="r" b="b"/>
              <a:pathLst>
                <a:path w="74" h="84">
                  <a:moveTo>
                    <a:pt x="0" y="0"/>
                  </a:moveTo>
                  <a:lnTo>
                    <a:pt x="54" y="75"/>
                  </a:lnTo>
                  <a:lnTo>
                    <a:pt x="73" y="83"/>
                  </a:lnTo>
                  <a:lnTo>
                    <a:pt x="18" y="8"/>
                  </a:lnTo>
                  <a:lnTo>
                    <a:pt x="0" y="0"/>
                  </a:lnTo>
                </a:path>
              </a:pathLst>
            </a:custGeom>
            <a:solidFill>
              <a:srgbClr val="001A3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59" name="Freeform 95"/>
            <p:cNvSpPr>
              <a:spLocks noChangeAspect="1"/>
            </p:cNvSpPr>
            <p:nvPr/>
          </p:nvSpPr>
          <p:spPr bwMode="auto">
            <a:xfrm>
              <a:off x="202" y="1488"/>
              <a:ext cx="147" cy="128"/>
            </a:xfrm>
            <a:custGeom>
              <a:avLst/>
              <a:gdLst>
                <a:gd name="T0" fmla="*/ 3 w 147"/>
                <a:gd name="T1" fmla="*/ 118 h 128"/>
                <a:gd name="T2" fmla="*/ 11 w 147"/>
                <a:gd name="T3" fmla="*/ 118 h 128"/>
                <a:gd name="T4" fmla="*/ 18 w 147"/>
                <a:gd name="T5" fmla="*/ 116 h 128"/>
                <a:gd name="T6" fmla="*/ 25 w 147"/>
                <a:gd name="T7" fmla="*/ 112 h 128"/>
                <a:gd name="T8" fmla="*/ 33 w 147"/>
                <a:gd name="T9" fmla="*/ 109 h 128"/>
                <a:gd name="T10" fmla="*/ 42 w 147"/>
                <a:gd name="T11" fmla="*/ 104 h 128"/>
                <a:gd name="T12" fmla="*/ 50 w 147"/>
                <a:gd name="T13" fmla="*/ 98 h 128"/>
                <a:gd name="T14" fmla="*/ 58 w 147"/>
                <a:gd name="T15" fmla="*/ 91 h 128"/>
                <a:gd name="T16" fmla="*/ 66 w 147"/>
                <a:gd name="T17" fmla="*/ 83 h 128"/>
                <a:gd name="T18" fmla="*/ 74 w 147"/>
                <a:gd name="T19" fmla="*/ 74 h 128"/>
                <a:gd name="T20" fmla="*/ 82 w 147"/>
                <a:gd name="T21" fmla="*/ 65 h 128"/>
                <a:gd name="T22" fmla="*/ 91 w 147"/>
                <a:gd name="T23" fmla="*/ 54 h 128"/>
                <a:gd name="T24" fmla="*/ 100 w 147"/>
                <a:gd name="T25" fmla="*/ 44 h 128"/>
                <a:gd name="T26" fmla="*/ 108 w 147"/>
                <a:gd name="T27" fmla="*/ 32 h 128"/>
                <a:gd name="T28" fmla="*/ 112 w 147"/>
                <a:gd name="T29" fmla="*/ 26 h 128"/>
                <a:gd name="T30" fmla="*/ 120 w 147"/>
                <a:gd name="T31" fmla="*/ 13 h 128"/>
                <a:gd name="T32" fmla="*/ 127 w 147"/>
                <a:gd name="T33" fmla="*/ 0 h 128"/>
                <a:gd name="T34" fmla="*/ 143 w 147"/>
                <a:gd name="T35" fmla="*/ 15 h 128"/>
                <a:gd name="T36" fmla="*/ 131 w 147"/>
                <a:gd name="T37" fmla="*/ 34 h 128"/>
                <a:gd name="T38" fmla="*/ 122 w 147"/>
                <a:gd name="T39" fmla="*/ 46 h 128"/>
                <a:gd name="T40" fmla="*/ 114 w 147"/>
                <a:gd name="T41" fmla="*/ 57 h 128"/>
                <a:gd name="T42" fmla="*/ 106 w 147"/>
                <a:gd name="T43" fmla="*/ 68 h 128"/>
                <a:gd name="T44" fmla="*/ 97 w 147"/>
                <a:gd name="T45" fmla="*/ 78 h 128"/>
                <a:gd name="T46" fmla="*/ 89 w 147"/>
                <a:gd name="T47" fmla="*/ 87 h 128"/>
                <a:gd name="T48" fmla="*/ 81 w 147"/>
                <a:gd name="T49" fmla="*/ 95 h 128"/>
                <a:gd name="T50" fmla="*/ 73 w 147"/>
                <a:gd name="T51" fmla="*/ 103 h 128"/>
                <a:gd name="T52" fmla="*/ 64 w 147"/>
                <a:gd name="T53" fmla="*/ 109 h 128"/>
                <a:gd name="T54" fmla="*/ 56 w 147"/>
                <a:gd name="T55" fmla="*/ 115 h 128"/>
                <a:gd name="T56" fmla="*/ 51 w 147"/>
                <a:gd name="T57" fmla="*/ 118 h 128"/>
                <a:gd name="T58" fmla="*/ 46 w 147"/>
                <a:gd name="T59" fmla="*/ 120 h 128"/>
                <a:gd name="T60" fmla="*/ 44 w 147"/>
                <a:gd name="T61" fmla="*/ 121 h 128"/>
                <a:gd name="T62" fmla="*/ 41 w 147"/>
                <a:gd name="T63" fmla="*/ 123 h 128"/>
                <a:gd name="T64" fmla="*/ 37 w 147"/>
                <a:gd name="T65" fmla="*/ 125 h 128"/>
                <a:gd name="T66" fmla="*/ 33 w 147"/>
                <a:gd name="T67" fmla="*/ 125 h 128"/>
                <a:gd name="T68" fmla="*/ 29 w 147"/>
                <a:gd name="T69" fmla="*/ 126 h 128"/>
                <a:gd name="T70" fmla="*/ 22 w 147"/>
                <a:gd name="T71" fmla="*/ 127 h 128"/>
                <a:gd name="T72" fmla="*/ 0 w 147"/>
                <a:gd name="T73" fmla="*/ 11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8">
                  <a:moveTo>
                    <a:pt x="0" y="118"/>
                  </a:moveTo>
                  <a:lnTo>
                    <a:pt x="3" y="118"/>
                  </a:lnTo>
                  <a:lnTo>
                    <a:pt x="7" y="118"/>
                  </a:lnTo>
                  <a:lnTo>
                    <a:pt x="11" y="118"/>
                  </a:lnTo>
                  <a:lnTo>
                    <a:pt x="14" y="117"/>
                  </a:lnTo>
                  <a:lnTo>
                    <a:pt x="18" y="116"/>
                  </a:lnTo>
                  <a:lnTo>
                    <a:pt x="21" y="114"/>
                  </a:lnTo>
                  <a:lnTo>
                    <a:pt x="25" y="112"/>
                  </a:lnTo>
                  <a:lnTo>
                    <a:pt x="29" y="111"/>
                  </a:lnTo>
                  <a:lnTo>
                    <a:pt x="33" y="109"/>
                  </a:lnTo>
                  <a:lnTo>
                    <a:pt x="37" y="106"/>
                  </a:lnTo>
                  <a:lnTo>
                    <a:pt x="42" y="104"/>
                  </a:lnTo>
                  <a:lnTo>
                    <a:pt x="45" y="101"/>
                  </a:lnTo>
                  <a:lnTo>
                    <a:pt x="50" y="98"/>
                  </a:lnTo>
                  <a:lnTo>
                    <a:pt x="53" y="95"/>
                  </a:lnTo>
                  <a:lnTo>
                    <a:pt x="58" y="91"/>
                  </a:lnTo>
                  <a:lnTo>
                    <a:pt x="62" y="87"/>
                  </a:lnTo>
                  <a:lnTo>
                    <a:pt x="66" y="83"/>
                  </a:lnTo>
                  <a:lnTo>
                    <a:pt x="70" y="78"/>
                  </a:lnTo>
                  <a:lnTo>
                    <a:pt x="74" y="74"/>
                  </a:lnTo>
                  <a:lnTo>
                    <a:pt x="78" y="70"/>
                  </a:lnTo>
                  <a:lnTo>
                    <a:pt x="82" y="65"/>
                  </a:lnTo>
                  <a:lnTo>
                    <a:pt x="87" y="60"/>
                  </a:lnTo>
                  <a:lnTo>
                    <a:pt x="91" y="54"/>
                  </a:lnTo>
                  <a:lnTo>
                    <a:pt x="95" y="49"/>
                  </a:lnTo>
                  <a:lnTo>
                    <a:pt x="100" y="44"/>
                  </a:lnTo>
                  <a:lnTo>
                    <a:pt x="104" y="38"/>
                  </a:lnTo>
                  <a:lnTo>
                    <a:pt x="108" y="32"/>
                  </a:lnTo>
                  <a:lnTo>
                    <a:pt x="109" y="28"/>
                  </a:lnTo>
                  <a:lnTo>
                    <a:pt x="112" y="26"/>
                  </a:lnTo>
                  <a:lnTo>
                    <a:pt x="116" y="19"/>
                  </a:lnTo>
                  <a:lnTo>
                    <a:pt x="120" y="13"/>
                  </a:lnTo>
                  <a:lnTo>
                    <a:pt x="123" y="6"/>
                  </a:lnTo>
                  <a:lnTo>
                    <a:pt x="127" y="0"/>
                  </a:lnTo>
                  <a:lnTo>
                    <a:pt x="146" y="8"/>
                  </a:lnTo>
                  <a:lnTo>
                    <a:pt x="143" y="15"/>
                  </a:lnTo>
                  <a:lnTo>
                    <a:pt x="139" y="21"/>
                  </a:lnTo>
                  <a:lnTo>
                    <a:pt x="131" y="34"/>
                  </a:lnTo>
                  <a:lnTo>
                    <a:pt x="126" y="40"/>
                  </a:lnTo>
                  <a:lnTo>
                    <a:pt x="122" y="46"/>
                  </a:lnTo>
                  <a:lnTo>
                    <a:pt x="118" y="52"/>
                  </a:lnTo>
                  <a:lnTo>
                    <a:pt x="114" y="57"/>
                  </a:lnTo>
                  <a:lnTo>
                    <a:pt x="110" y="63"/>
                  </a:lnTo>
                  <a:lnTo>
                    <a:pt x="106" y="68"/>
                  </a:lnTo>
                  <a:lnTo>
                    <a:pt x="102" y="73"/>
                  </a:lnTo>
                  <a:lnTo>
                    <a:pt x="97" y="78"/>
                  </a:lnTo>
                  <a:lnTo>
                    <a:pt x="93" y="83"/>
                  </a:lnTo>
                  <a:lnTo>
                    <a:pt x="89" y="87"/>
                  </a:lnTo>
                  <a:lnTo>
                    <a:pt x="85" y="91"/>
                  </a:lnTo>
                  <a:lnTo>
                    <a:pt x="81" y="95"/>
                  </a:lnTo>
                  <a:lnTo>
                    <a:pt x="77" y="99"/>
                  </a:lnTo>
                  <a:lnTo>
                    <a:pt x="73" y="103"/>
                  </a:lnTo>
                  <a:lnTo>
                    <a:pt x="69" y="106"/>
                  </a:lnTo>
                  <a:lnTo>
                    <a:pt x="64" y="109"/>
                  </a:lnTo>
                  <a:lnTo>
                    <a:pt x="60" y="112"/>
                  </a:lnTo>
                  <a:lnTo>
                    <a:pt x="56" y="115"/>
                  </a:lnTo>
                  <a:lnTo>
                    <a:pt x="52" y="117"/>
                  </a:lnTo>
                  <a:lnTo>
                    <a:pt x="51" y="118"/>
                  </a:lnTo>
                  <a:lnTo>
                    <a:pt x="48" y="119"/>
                  </a:lnTo>
                  <a:lnTo>
                    <a:pt x="46" y="120"/>
                  </a:lnTo>
                  <a:lnTo>
                    <a:pt x="45" y="121"/>
                  </a:lnTo>
                  <a:lnTo>
                    <a:pt x="44" y="121"/>
                  </a:lnTo>
                  <a:lnTo>
                    <a:pt x="42" y="122"/>
                  </a:lnTo>
                  <a:lnTo>
                    <a:pt x="41" y="123"/>
                  </a:lnTo>
                  <a:lnTo>
                    <a:pt x="38" y="124"/>
                  </a:lnTo>
                  <a:lnTo>
                    <a:pt x="37" y="125"/>
                  </a:lnTo>
                  <a:lnTo>
                    <a:pt x="35" y="125"/>
                  </a:lnTo>
                  <a:lnTo>
                    <a:pt x="33" y="125"/>
                  </a:lnTo>
                  <a:lnTo>
                    <a:pt x="31" y="126"/>
                  </a:lnTo>
                  <a:lnTo>
                    <a:pt x="29" y="126"/>
                  </a:lnTo>
                  <a:lnTo>
                    <a:pt x="26" y="126"/>
                  </a:lnTo>
                  <a:lnTo>
                    <a:pt x="22" y="127"/>
                  </a:lnTo>
                  <a:lnTo>
                    <a:pt x="19" y="127"/>
                  </a:lnTo>
                  <a:lnTo>
                    <a:pt x="0" y="118"/>
                  </a:lnTo>
                </a:path>
              </a:pathLst>
            </a:custGeom>
            <a:solidFill>
              <a:srgbClr val="85850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0" name="Freeform 96"/>
            <p:cNvSpPr>
              <a:spLocks noChangeAspect="1"/>
            </p:cNvSpPr>
            <p:nvPr/>
          </p:nvSpPr>
          <p:spPr bwMode="auto">
            <a:xfrm>
              <a:off x="329" y="1316"/>
              <a:ext cx="77" cy="181"/>
            </a:xfrm>
            <a:custGeom>
              <a:avLst/>
              <a:gdLst>
                <a:gd name="T0" fmla="*/ 0 w 77"/>
                <a:gd name="T1" fmla="*/ 172 h 181"/>
                <a:gd name="T2" fmla="*/ 2 w 77"/>
                <a:gd name="T3" fmla="*/ 166 h 181"/>
                <a:gd name="T4" fmla="*/ 6 w 77"/>
                <a:gd name="T5" fmla="*/ 161 h 181"/>
                <a:gd name="T6" fmla="*/ 8 w 77"/>
                <a:gd name="T7" fmla="*/ 156 h 181"/>
                <a:gd name="T8" fmla="*/ 10 w 77"/>
                <a:gd name="T9" fmla="*/ 151 h 181"/>
                <a:gd name="T10" fmla="*/ 14 w 77"/>
                <a:gd name="T11" fmla="*/ 145 h 181"/>
                <a:gd name="T12" fmla="*/ 16 w 77"/>
                <a:gd name="T13" fmla="*/ 139 h 181"/>
                <a:gd name="T14" fmla="*/ 18 w 77"/>
                <a:gd name="T15" fmla="*/ 134 h 181"/>
                <a:gd name="T16" fmla="*/ 21 w 77"/>
                <a:gd name="T17" fmla="*/ 128 h 181"/>
                <a:gd name="T18" fmla="*/ 25 w 77"/>
                <a:gd name="T19" fmla="*/ 120 h 181"/>
                <a:gd name="T20" fmla="*/ 26 w 77"/>
                <a:gd name="T21" fmla="*/ 115 h 181"/>
                <a:gd name="T22" fmla="*/ 28 w 77"/>
                <a:gd name="T23" fmla="*/ 111 h 181"/>
                <a:gd name="T24" fmla="*/ 31 w 77"/>
                <a:gd name="T25" fmla="*/ 103 h 181"/>
                <a:gd name="T26" fmla="*/ 34 w 77"/>
                <a:gd name="T27" fmla="*/ 94 h 181"/>
                <a:gd name="T28" fmla="*/ 36 w 77"/>
                <a:gd name="T29" fmla="*/ 90 h 181"/>
                <a:gd name="T30" fmla="*/ 38 w 77"/>
                <a:gd name="T31" fmla="*/ 86 h 181"/>
                <a:gd name="T32" fmla="*/ 38 w 77"/>
                <a:gd name="T33" fmla="*/ 82 h 181"/>
                <a:gd name="T34" fmla="*/ 40 w 77"/>
                <a:gd name="T35" fmla="*/ 77 h 181"/>
                <a:gd name="T36" fmla="*/ 42 w 77"/>
                <a:gd name="T37" fmla="*/ 74 h 181"/>
                <a:gd name="T38" fmla="*/ 43 w 77"/>
                <a:gd name="T39" fmla="*/ 69 h 181"/>
                <a:gd name="T40" fmla="*/ 46 w 77"/>
                <a:gd name="T41" fmla="*/ 61 h 181"/>
                <a:gd name="T42" fmla="*/ 47 w 77"/>
                <a:gd name="T43" fmla="*/ 53 h 181"/>
                <a:gd name="T44" fmla="*/ 50 w 77"/>
                <a:gd name="T45" fmla="*/ 45 h 181"/>
                <a:gd name="T46" fmla="*/ 51 w 77"/>
                <a:gd name="T47" fmla="*/ 37 h 181"/>
                <a:gd name="T48" fmla="*/ 53 w 77"/>
                <a:gd name="T49" fmla="*/ 29 h 181"/>
                <a:gd name="T50" fmla="*/ 54 w 77"/>
                <a:gd name="T51" fmla="*/ 22 h 181"/>
                <a:gd name="T52" fmla="*/ 54 w 77"/>
                <a:gd name="T53" fmla="*/ 19 h 181"/>
                <a:gd name="T54" fmla="*/ 55 w 77"/>
                <a:gd name="T55" fmla="*/ 15 h 181"/>
                <a:gd name="T56" fmla="*/ 57 w 77"/>
                <a:gd name="T57" fmla="*/ 7 h 181"/>
                <a:gd name="T58" fmla="*/ 58 w 77"/>
                <a:gd name="T59" fmla="*/ 0 h 181"/>
                <a:gd name="T60" fmla="*/ 76 w 77"/>
                <a:gd name="T61" fmla="*/ 8 h 181"/>
                <a:gd name="T62" fmla="*/ 75 w 77"/>
                <a:gd name="T63" fmla="*/ 15 h 181"/>
                <a:gd name="T64" fmla="*/ 74 w 77"/>
                <a:gd name="T65" fmla="*/ 23 h 181"/>
                <a:gd name="T66" fmla="*/ 73 w 77"/>
                <a:gd name="T67" fmla="*/ 30 h 181"/>
                <a:gd name="T68" fmla="*/ 71 w 77"/>
                <a:gd name="T69" fmla="*/ 37 h 181"/>
                <a:gd name="T70" fmla="*/ 70 w 77"/>
                <a:gd name="T71" fmla="*/ 45 h 181"/>
                <a:gd name="T72" fmla="*/ 68 w 77"/>
                <a:gd name="T73" fmla="*/ 54 h 181"/>
                <a:gd name="T74" fmla="*/ 66 w 77"/>
                <a:gd name="T75" fmla="*/ 62 h 181"/>
                <a:gd name="T76" fmla="*/ 64 w 77"/>
                <a:gd name="T77" fmla="*/ 70 h 181"/>
                <a:gd name="T78" fmla="*/ 62 w 77"/>
                <a:gd name="T79" fmla="*/ 78 h 181"/>
                <a:gd name="T80" fmla="*/ 59 w 77"/>
                <a:gd name="T81" fmla="*/ 86 h 181"/>
                <a:gd name="T82" fmla="*/ 56 w 77"/>
                <a:gd name="T83" fmla="*/ 94 h 181"/>
                <a:gd name="T84" fmla="*/ 53 w 77"/>
                <a:gd name="T85" fmla="*/ 103 h 181"/>
                <a:gd name="T86" fmla="*/ 50 w 77"/>
                <a:gd name="T87" fmla="*/ 111 h 181"/>
                <a:gd name="T88" fmla="*/ 46 w 77"/>
                <a:gd name="T89" fmla="*/ 120 h 181"/>
                <a:gd name="T90" fmla="*/ 43 w 77"/>
                <a:gd name="T91" fmla="*/ 128 h 181"/>
                <a:gd name="T92" fmla="*/ 39 w 77"/>
                <a:gd name="T93" fmla="*/ 137 h 181"/>
                <a:gd name="T94" fmla="*/ 34 w 77"/>
                <a:gd name="T95" fmla="*/ 148 h 181"/>
                <a:gd name="T96" fmla="*/ 30 w 77"/>
                <a:gd name="T97" fmla="*/ 159 h 181"/>
                <a:gd name="T98" fmla="*/ 24 w 77"/>
                <a:gd name="T99" fmla="*/ 169 h 181"/>
                <a:gd name="T100" fmla="*/ 18 w 77"/>
                <a:gd name="T101" fmla="*/ 180 h 181"/>
                <a:gd name="T102" fmla="*/ 0 w 77"/>
                <a:gd name="T103" fmla="*/ 17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181">
                  <a:moveTo>
                    <a:pt x="0" y="172"/>
                  </a:moveTo>
                  <a:lnTo>
                    <a:pt x="2" y="166"/>
                  </a:lnTo>
                  <a:lnTo>
                    <a:pt x="6" y="161"/>
                  </a:lnTo>
                  <a:lnTo>
                    <a:pt x="8" y="156"/>
                  </a:lnTo>
                  <a:lnTo>
                    <a:pt x="10" y="151"/>
                  </a:lnTo>
                  <a:lnTo>
                    <a:pt x="14" y="145"/>
                  </a:lnTo>
                  <a:lnTo>
                    <a:pt x="16" y="139"/>
                  </a:lnTo>
                  <a:lnTo>
                    <a:pt x="18" y="134"/>
                  </a:lnTo>
                  <a:lnTo>
                    <a:pt x="21" y="128"/>
                  </a:lnTo>
                  <a:lnTo>
                    <a:pt x="25" y="120"/>
                  </a:lnTo>
                  <a:lnTo>
                    <a:pt x="26" y="115"/>
                  </a:lnTo>
                  <a:lnTo>
                    <a:pt x="28" y="111"/>
                  </a:lnTo>
                  <a:lnTo>
                    <a:pt x="31" y="103"/>
                  </a:lnTo>
                  <a:lnTo>
                    <a:pt x="34" y="94"/>
                  </a:lnTo>
                  <a:lnTo>
                    <a:pt x="36" y="90"/>
                  </a:lnTo>
                  <a:lnTo>
                    <a:pt x="38" y="86"/>
                  </a:lnTo>
                  <a:lnTo>
                    <a:pt x="38" y="82"/>
                  </a:lnTo>
                  <a:lnTo>
                    <a:pt x="40" y="77"/>
                  </a:lnTo>
                  <a:lnTo>
                    <a:pt x="42" y="74"/>
                  </a:lnTo>
                  <a:lnTo>
                    <a:pt x="43" y="69"/>
                  </a:lnTo>
                  <a:lnTo>
                    <a:pt x="46" y="61"/>
                  </a:lnTo>
                  <a:lnTo>
                    <a:pt x="47" y="53"/>
                  </a:lnTo>
                  <a:lnTo>
                    <a:pt x="50" y="45"/>
                  </a:lnTo>
                  <a:lnTo>
                    <a:pt x="51" y="37"/>
                  </a:lnTo>
                  <a:lnTo>
                    <a:pt x="53" y="29"/>
                  </a:lnTo>
                  <a:lnTo>
                    <a:pt x="54" y="22"/>
                  </a:lnTo>
                  <a:lnTo>
                    <a:pt x="54" y="19"/>
                  </a:lnTo>
                  <a:lnTo>
                    <a:pt x="55" y="15"/>
                  </a:lnTo>
                  <a:lnTo>
                    <a:pt x="57" y="7"/>
                  </a:lnTo>
                  <a:lnTo>
                    <a:pt x="58" y="0"/>
                  </a:lnTo>
                  <a:lnTo>
                    <a:pt x="76" y="8"/>
                  </a:lnTo>
                  <a:lnTo>
                    <a:pt x="75" y="15"/>
                  </a:lnTo>
                  <a:lnTo>
                    <a:pt x="74" y="23"/>
                  </a:lnTo>
                  <a:lnTo>
                    <a:pt x="73" y="30"/>
                  </a:lnTo>
                  <a:lnTo>
                    <a:pt x="71" y="37"/>
                  </a:lnTo>
                  <a:lnTo>
                    <a:pt x="70" y="45"/>
                  </a:lnTo>
                  <a:lnTo>
                    <a:pt x="68" y="54"/>
                  </a:lnTo>
                  <a:lnTo>
                    <a:pt x="66" y="62"/>
                  </a:lnTo>
                  <a:lnTo>
                    <a:pt x="64" y="70"/>
                  </a:lnTo>
                  <a:lnTo>
                    <a:pt x="62" y="78"/>
                  </a:lnTo>
                  <a:lnTo>
                    <a:pt x="59" y="86"/>
                  </a:lnTo>
                  <a:lnTo>
                    <a:pt x="56" y="94"/>
                  </a:lnTo>
                  <a:lnTo>
                    <a:pt x="53" y="103"/>
                  </a:lnTo>
                  <a:lnTo>
                    <a:pt x="50" y="111"/>
                  </a:lnTo>
                  <a:lnTo>
                    <a:pt x="46" y="120"/>
                  </a:lnTo>
                  <a:lnTo>
                    <a:pt x="43" y="128"/>
                  </a:lnTo>
                  <a:lnTo>
                    <a:pt x="39" y="137"/>
                  </a:lnTo>
                  <a:lnTo>
                    <a:pt x="34" y="148"/>
                  </a:lnTo>
                  <a:lnTo>
                    <a:pt x="30" y="159"/>
                  </a:lnTo>
                  <a:lnTo>
                    <a:pt x="24" y="169"/>
                  </a:lnTo>
                  <a:lnTo>
                    <a:pt x="18" y="180"/>
                  </a:lnTo>
                  <a:lnTo>
                    <a:pt x="0" y="172"/>
                  </a:lnTo>
                </a:path>
              </a:pathLst>
            </a:custGeom>
            <a:solidFill>
              <a:srgbClr val="034383"/>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1" name="Freeform 97"/>
            <p:cNvSpPr>
              <a:spLocks noChangeAspect="1"/>
            </p:cNvSpPr>
            <p:nvPr/>
          </p:nvSpPr>
          <p:spPr bwMode="auto">
            <a:xfrm>
              <a:off x="181" y="1216"/>
              <a:ext cx="179" cy="208"/>
            </a:xfrm>
            <a:custGeom>
              <a:avLst/>
              <a:gdLst>
                <a:gd name="T0" fmla="*/ 178 w 179"/>
                <a:gd name="T1" fmla="*/ 3 h 208"/>
                <a:gd name="T2" fmla="*/ 175 w 179"/>
                <a:gd name="T3" fmla="*/ 2 h 208"/>
                <a:gd name="T4" fmla="*/ 172 w 179"/>
                <a:gd name="T5" fmla="*/ 1 h 208"/>
                <a:gd name="T6" fmla="*/ 170 w 179"/>
                <a:gd name="T7" fmla="*/ 1 h 208"/>
                <a:gd name="T8" fmla="*/ 168 w 179"/>
                <a:gd name="T9" fmla="*/ 0 h 208"/>
                <a:gd name="T10" fmla="*/ 166 w 179"/>
                <a:gd name="T11" fmla="*/ 0 h 208"/>
                <a:gd name="T12" fmla="*/ 163 w 179"/>
                <a:gd name="T13" fmla="*/ 0 h 208"/>
                <a:gd name="T14" fmla="*/ 162 w 179"/>
                <a:gd name="T15" fmla="*/ 0 h 208"/>
                <a:gd name="T16" fmla="*/ 157 w 179"/>
                <a:gd name="T17" fmla="*/ 1 h 208"/>
                <a:gd name="T18" fmla="*/ 155 w 179"/>
                <a:gd name="T19" fmla="*/ 1 h 208"/>
                <a:gd name="T20" fmla="*/ 152 w 179"/>
                <a:gd name="T21" fmla="*/ 2 h 208"/>
                <a:gd name="T22" fmla="*/ 147 w 179"/>
                <a:gd name="T23" fmla="*/ 3 h 208"/>
                <a:gd name="T24" fmla="*/ 142 w 179"/>
                <a:gd name="T25" fmla="*/ 6 h 208"/>
                <a:gd name="T26" fmla="*/ 140 w 179"/>
                <a:gd name="T27" fmla="*/ 6 h 208"/>
                <a:gd name="T28" fmla="*/ 138 w 179"/>
                <a:gd name="T29" fmla="*/ 7 h 208"/>
                <a:gd name="T30" fmla="*/ 132 w 179"/>
                <a:gd name="T31" fmla="*/ 11 h 208"/>
                <a:gd name="T32" fmla="*/ 127 w 179"/>
                <a:gd name="T33" fmla="*/ 14 h 208"/>
                <a:gd name="T34" fmla="*/ 122 w 179"/>
                <a:gd name="T35" fmla="*/ 17 h 208"/>
                <a:gd name="T36" fmla="*/ 117 w 179"/>
                <a:gd name="T37" fmla="*/ 21 h 208"/>
                <a:gd name="T38" fmla="*/ 111 w 179"/>
                <a:gd name="T39" fmla="*/ 26 h 208"/>
                <a:gd name="T40" fmla="*/ 105 w 179"/>
                <a:gd name="T41" fmla="*/ 31 h 208"/>
                <a:gd name="T42" fmla="*/ 103 w 179"/>
                <a:gd name="T43" fmla="*/ 33 h 208"/>
                <a:gd name="T44" fmla="*/ 100 w 179"/>
                <a:gd name="T45" fmla="*/ 36 h 208"/>
                <a:gd name="T46" fmla="*/ 95 w 179"/>
                <a:gd name="T47" fmla="*/ 41 h 208"/>
                <a:gd name="T48" fmla="*/ 89 w 179"/>
                <a:gd name="T49" fmla="*/ 47 h 208"/>
                <a:gd name="T50" fmla="*/ 84 w 179"/>
                <a:gd name="T51" fmla="*/ 53 h 208"/>
                <a:gd name="T52" fmla="*/ 78 w 179"/>
                <a:gd name="T53" fmla="*/ 61 h 208"/>
                <a:gd name="T54" fmla="*/ 73 w 179"/>
                <a:gd name="T55" fmla="*/ 67 h 208"/>
                <a:gd name="T56" fmla="*/ 67 w 179"/>
                <a:gd name="T57" fmla="*/ 74 h 208"/>
                <a:gd name="T58" fmla="*/ 62 w 179"/>
                <a:gd name="T59" fmla="*/ 82 h 208"/>
                <a:gd name="T60" fmla="*/ 57 w 179"/>
                <a:gd name="T61" fmla="*/ 90 h 208"/>
                <a:gd name="T62" fmla="*/ 54 w 179"/>
                <a:gd name="T63" fmla="*/ 94 h 208"/>
                <a:gd name="T64" fmla="*/ 52 w 179"/>
                <a:gd name="T65" fmla="*/ 98 h 208"/>
                <a:gd name="T66" fmla="*/ 47 w 179"/>
                <a:gd name="T67" fmla="*/ 107 h 208"/>
                <a:gd name="T68" fmla="*/ 41 w 179"/>
                <a:gd name="T69" fmla="*/ 115 h 208"/>
                <a:gd name="T70" fmla="*/ 39 w 179"/>
                <a:gd name="T71" fmla="*/ 120 h 208"/>
                <a:gd name="T72" fmla="*/ 36 w 179"/>
                <a:gd name="T73" fmla="*/ 124 h 208"/>
                <a:gd name="T74" fmla="*/ 34 w 179"/>
                <a:gd name="T75" fmla="*/ 129 h 208"/>
                <a:gd name="T76" fmla="*/ 33 w 179"/>
                <a:gd name="T77" fmla="*/ 131 h 208"/>
                <a:gd name="T78" fmla="*/ 32 w 179"/>
                <a:gd name="T79" fmla="*/ 132 h 208"/>
                <a:gd name="T80" fmla="*/ 32 w 179"/>
                <a:gd name="T81" fmla="*/ 133 h 208"/>
                <a:gd name="T82" fmla="*/ 29 w 179"/>
                <a:gd name="T83" fmla="*/ 138 h 208"/>
                <a:gd name="T84" fmla="*/ 27 w 179"/>
                <a:gd name="T85" fmla="*/ 143 h 208"/>
                <a:gd name="T86" fmla="*/ 25 w 179"/>
                <a:gd name="T87" fmla="*/ 147 h 208"/>
                <a:gd name="T88" fmla="*/ 23 w 179"/>
                <a:gd name="T89" fmla="*/ 153 h 208"/>
                <a:gd name="T90" fmla="*/ 18 w 179"/>
                <a:gd name="T91" fmla="*/ 163 h 208"/>
                <a:gd name="T92" fmla="*/ 15 w 179"/>
                <a:gd name="T93" fmla="*/ 168 h 208"/>
                <a:gd name="T94" fmla="*/ 13 w 179"/>
                <a:gd name="T95" fmla="*/ 174 h 208"/>
                <a:gd name="T96" fmla="*/ 8 w 179"/>
                <a:gd name="T97" fmla="*/ 185 h 208"/>
                <a:gd name="T98" fmla="*/ 4 w 179"/>
                <a:gd name="T99" fmla="*/ 196 h 208"/>
                <a:gd name="T100" fmla="*/ 0 w 179"/>
                <a:gd name="T101" fmla="*/ 207 h 208"/>
                <a:gd name="T102" fmla="*/ 93 w 179"/>
                <a:gd name="T103" fmla="*/ 196 h 208"/>
                <a:gd name="T104" fmla="*/ 178 w 179"/>
                <a:gd name="T105" fmla="*/ 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9" h="208">
                  <a:moveTo>
                    <a:pt x="178" y="3"/>
                  </a:moveTo>
                  <a:lnTo>
                    <a:pt x="175" y="2"/>
                  </a:lnTo>
                  <a:lnTo>
                    <a:pt x="172" y="1"/>
                  </a:lnTo>
                  <a:lnTo>
                    <a:pt x="170" y="1"/>
                  </a:lnTo>
                  <a:lnTo>
                    <a:pt x="168" y="0"/>
                  </a:lnTo>
                  <a:lnTo>
                    <a:pt x="166" y="0"/>
                  </a:lnTo>
                  <a:lnTo>
                    <a:pt x="163" y="0"/>
                  </a:lnTo>
                  <a:lnTo>
                    <a:pt x="162" y="0"/>
                  </a:lnTo>
                  <a:lnTo>
                    <a:pt x="157" y="1"/>
                  </a:lnTo>
                  <a:lnTo>
                    <a:pt x="155" y="1"/>
                  </a:lnTo>
                  <a:lnTo>
                    <a:pt x="152" y="2"/>
                  </a:lnTo>
                  <a:lnTo>
                    <a:pt x="147" y="3"/>
                  </a:lnTo>
                  <a:lnTo>
                    <a:pt x="142" y="6"/>
                  </a:lnTo>
                  <a:lnTo>
                    <a:pt x="140" y="6"/>
                  </a:lnTo>
                  <a:lnTo>
                    <a:pt x="138" y="7"/>
                  </a:lnTo>
                  <a:lnTo>
                    <a:pt x="132" y="11"/>
                  </a:lnTo>
                  <a:lnTo>
                    <a:pt x="127" y="14"/>
                  </a:lnTo>
                  <a:lnTo>
                    <a:pt x="122" y="17"/>
                  </a:lnTo>
                  <a:lnTo>
                    <a:pt x="117" y="21"/>
                  </a:lnTo>
                  <a:lnTo>
                    <a:pt x="111" y="26"/>
                  </a:lnTo>
                  <a:lnTo>
                    <a:pt x="105" y="31"/>
                  </a:lnTo>
                  <a:lnTo>
                    <a:pt x="103" y="33"/>
                  </a:lnTo>
                  <a:lnTo>
                    <a:pt x="100" y="36"/>
                  </a:lnTo>
                  <a:lnTo>
                    <a:pt x="95" y="41"/>
                  </a:lnTo>
                  <a:lnTo>
                    <a:pt x="89" y="47"/>
                  </a:lnTo>
                  <a:lnTo>
                    <a:pt x="84" y="53"/>
                  </a:lnTo>
                  <a:lnTo>
                    <a:pt x="78" y="61"/>
                  </a:lnTo>
                  <a:lnTo>
                    <a:pt x="73" y="67"/>
                  </a:lnTo>
                  <a:lnTo>
                    <a:pt x="67" y="74"/>
                  </a:lnTo>
                  <a:lnTo>
                    <a:pt x="62" y="82"/>
                  </a:lnTo>
                  <a:lnTo>
                    <a:pt x="57" y="90"/>
                  </a:lnTo>
                  <a:lnTo>
                    <a:pt x="54" y="94"/>
                  </a:lnTo>
                  <a:lnTo>
                    <a:pt x="52" y="98"/>
                  </a:lnTo>
                  <a:lnTo>
                    <a:pt x="47" y="107"/>
                  </a:lnTo>
                  <a:lnTo>
                    <a:pt x="41" y="115"/>
                  </a:lnTo>
                  <a:lnTo>
                    <a:pt x="39" y="120"/>
                  </a:lnTo>
                  <a:lnTo>
                    <a:pt x="36" y="124"/>
                  </a:lnTo>
                  <a:lnTo>
                    <a:pt x="34" y="129"/>
                  </a:lnTo>
                  <a:lnTo>
                    <a:pt x="33" y="131"/>
                  </a:lnTo>
                  <a:lnTo>
                    <a:pt x="32" y="132"/>
                  </a:lnTo>
                  <a:lnTo>
                    <a:pt x="32" y="133"/>
                  </a:lnTo>
                  <a:lnTo>
                    <a:pt x="29" y="138"/>
                  </a:lnTo>
                  <a:lnTo>
                    <a:pt x="27" y="143"/>
                  </a:lnTo>
                  <a:lnTo>
                    <a:pt x="25" y="147"/>
                  </a:lnTo>
                  <a:lnTo>
                    <a:pt x="23" y="153"/>
                  </a:lnTo>
                  <a:lnTo>
                    <a:pt x="18" y="163"/>
                  </a:lnTo>
                  <a:lnTo>
                    <a:pt x="15" y="168"/>
                  </a:lnTo>
                  <a:lnTo>
                    <a:pt x="13" y="174"/>
                  </a:lnTo>
                  <a:lnTo>
                    <a:pt x="8" y="185"/>
                  </a:lnTo>
                  <a:lnTo>
                    <a:pt x="4" y="196"/>
                  </a:lnTo>
                  <a:lnTo>
                    <a:pt x="0" y="207"/>
                  </a:lnTo>
                  <a:lnTo>
                    <a:pt x="93" y="196"/>
                  </a:lnTo>
                  <a:lnTo>
                    <a:pt x="178" y="3"/>
                  </a:lnTo>
                </a:path>
              </a:pathLst>
            </a:custGeom>
            <a:solidFill>
              <a:srgbClr val="FF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2" name="Freeform 98"/>
            <p:cNvSpPr>
              <a:spLocks noChangeAspect="1"/>
            </p:cNvSpPr>
            <p:nvPr/>
          </p:nvSpPr>
          <p:spPr bwMode="auto">
            <a:xfrm>
              <a:off x="161" y="1412"/>
              <a:ext cx="115" cy="196"/>
            </a:xfrm>
            <a:custGeom>
              <a:avLst/>
              <a:gdLst>
                <a:gd name="T0" fmla="*/ 20 w 115"/>
                <a:gd name="T1" fmla="*/ 11 h 196"/>
                <a:gd name="T2" fmla="*/ 20 w 115"/>
                <a:gd name="T3" fmla="*/ 16 h 196"/>
                <a:gd name="T4" fmla="*/ 18 w 115"/>
                <a:gd name="T5" fmla="*/ 20 h 196"/>
                <a:gd name="T6" fmla="*/ 15 w 115"/>
                <a:gd name="T7" fmla="*/ 28 h 196"/>
                <a:gd name="T8" fmla="*/ 13 w 115"/>
                <a:gd name="T9" fmla="*/ 36 h 196"/>
                <a:gd name="T10" fmla="*/ 11 w 115"/>
                <a:gd name="T11" fmla="*/ 45 h 196"/>
                <a:gd name="T12" fmla="*/ 9 w 115"/>
                <a:gd name="T13" fmla="*/ 53 h 196"/>
                <a:gd name="T14" fmla="*/ 7 w 115"/>
                <a:gd name="T15" fmla="*/ 60 h 196"/>
                <a:gd name="T16" fmla="*/ 6 w 115"/>
                <a:gd name="T17" fmla="*/ 68 h 196"/>
                <a:gd name="T18" fmla="*/ 4 w 115"/>
                <a:gd name="T19" fmla="*/ 75 h 196"/>
                <a:gd name="T20" fmla="*/ 3 w 115"/>
                <a:gd name="T21" fmla="*/ 83 h 196"/>
                <a:gd name="T22" fmla="*/ 2 w 115"/>
                <a:gd name="T23" fmla="*/ 90 h 196"/>
                <a:gd name="T24" fmla="*/ 1 w 115"/>
                <a:gd name="T25" fmla="*/ 97 h 196"/>
                <a:gd name="T26" fmla="*/ 1 w 115"/>
                <a:gd name="T27" fmla="*/ 100 h 196"/>
                <a:gd name="T28" fmla="*/ 0 w 115"/>
                <a:gd name="T29" fmla="*/ 104 h 196"/>
                <a:gd name="T30" fmla="*/ 0 w 115"/>
                <a:gd name="T31" fmla="*/ 108 h 196"/>
                <a:gd name="T32" fmla="*/ 0 w 115"/>
                <a:gd name="T33" fmla="*/ 111 h 196"/>
                <a:gd name="T34" fmla="*/ 0 w 115"/>
                <a:gd name="T35" fmla="*/ 117 h 196"/>
                <a:gd name="T36" fmla="*/ 0 w 115"/>
                <a:gd name="T37" fmla="*/ 124 h 196"/>
                <a:gd name="T38" fmla="*/ 0 w 115"/>
                <a:gd name="T39" fmla="*/ 129 h 196"/>
                <a:gd name="T40" fmla="*/ 0 w 115"/>
                <a:gd name="T41" fmla="*/ 135 h 196"/>
                <a:gd name="T42" fmla="*/ 1 w 115"/>
                <a:gd name="T43" fmla="*/ 142 h 196"/>
                <a:gd name="T44" fmla="*/ 2 w 115"/>
                <a:gd name="T45" fmla="*/ 146 h 196"/>
                <a:gd name="T46" fmla="*/ 2 w 115"/>
                <a:gd name="T47" fmla="*/ 152 h 196"/>
                <a:gd name="T48" fmla="*/ 3 w 115"/>
                <a:gd name="T49" fmla="*/ 157 h 196"/>
                <a:gd name="T50" fmla="*/ 5 w 115"/>
                <a:gd name="T51" fmla="*/ 162 h 196"/>
                <a:gd name="T52" fmla="*/ 7 w 115"/>
                <a:gd name="T53" fmla="*/ 166 h 196"/>
                <a:gd name="T54" fmla="*/ 7 w 115"/>
                <a:gd name="T55" fmla="*/ 171 h 196"/>
                <a:gd name="T56" fmla="*/ 10 w 115"/>
                <a:gd name="T57" fmla="*/ 174 h 196"/>
                <a:gd name="T58" fmla="*/ 12 w 115"/>
                <a:gd name="T59" fmla="*/ 178 h 196"/>
                <a:gd name="T60" fmla="*/ 15 w 115"/>
                <a:gd name="T61" fmla="*/ 181 h 196"/>
                <a:gd name="T62" fmla="*/ 16 w 115"/>
                <a:gd name="T63" fmla="*/ 184 h 196"/>
                <a:gd name="T64" fmla="*/ 18 w 115"/>
                <a:gd name="T65" fmla="*/ 185 h 196"/>
                <a:gd name="T66" fmla="*/ 20 w 115"/>
                <a:gd name="T67" fmla="*/ 187 h 196"/>
                <a:gd name="T68" fmla="*/ 21 w 115"/>
                <a:gd name="T69" fmla="*/ 188 h 196"/>
                <a:gd name="T70" fmla="*/ 22 w 115"/>
                <a:gd name="T71" fmla="*/ 189 h 196"/>
                <a:gd name="T72" fmla="*/ 24 w 115"/>
                <a:gd name="T73" fmla="*/ 190 h 196"/>
                <a:gd name="T74" fmla="*/ 25 w 115"/>
                <a:gd name="T75" fmla="*/ 191 h 196"/>
                <a:gd name="T76" fmla="*/ 27 w 115"/>
                <a:gd name="T77" fmla="*/ 192 h 196"/>
                <a:gd name="T78" fmla="*/ 29 w 115"/>
                <a:gd name="T79" fmla="*/ 193 h 196"/>
                <a:gd name="T80" fmla="*/ 30 w 115"/>
                <a:gd name="T81" fmla="*/ 193 h 196"/>
                <a:gd name="T82" fmla="*/ 32 w 115"/>
                <a:gd name="T83" fmla="*/ 194 h 196"/>
                <a:gd name="T84" fmla="*/ 33 w 115"/>
                <a:gd name="T85" fmla="*/ 194 h 196"/>
                <a:gd name="T86" fmla="*/ 35 w 115"/>
                <a:gd name="T87" fmla="*/ 195 h 196"/>
                <a:gd name="T88" fmla="*/ 37 w 115"/>
                <a:gd name="T89" fmla="*/ 195 h 196"/>
                <a:gd name="T90" fmla="*/ 38 w 115"/>
                <a:gd name="T91" fmla="*/ 195 h 196"/>
                <a:gd name="T92" fmla="*/ 42 w 115"/>
                <a:gd name="T93" fmla="*/ 195 h 196"/>
                <a:gd name="T94" fmla="*/ 114 w 115"/>
                <a:gd name="T95" fmla="*/ 0 h 196"/>
                <a:gd name="T96" fmla="*/ 20 w 115"/>
                <a:gd name="T97" fmla="*/ 1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6">
                  <a:moveTo>
                    <a:pt x="20" y="11"/>
                  </a:moveTo>
                  <a:lnTo>
                    <a:pt x="20" y="16"/>
                  </a:lnTo>
                  <a:lnTo>
                    <a:pt x="18" y="20"/>
                  </a:lnTo>
                  <a:lnTo>
                    <a:pt x="15" y="28"/>
                  </a:lnTo>
                  <a:lnTo>
                    <a:pt x="13" y="36"/>
                  </a:lnTo>
                  <a:lnTo>
                    <a:pt x="11" y="45"/>
                  </a:lnTo>
                  <a:lnTo>
                    <a:pt x="9" y="53"/>
                  </a:lnTo>
                  <a:lnTo>
                    <a:pt x="7" y="60"/>
                  </a:lnTo>
                  <a:lnTo>
                    <a:pt x="6" y="68"/>
                  </a:lnTo>
                  <a:lnTo>
                    <a:pt x="4" y="75"/>
                  </a:lnTo>
                  <a:lnTo>
                    <a:pt x="3" y="83"/>
                  </a:lnTo>
                  <a:lnTo>
                    <a:pt x="2" y="90"/>
                  </a:lnTo>
                  <a:lnTo>
                    <a:pt x="1" y="97"/>
                  </a:lnTo>
                  <a:lnTo>
                    <a:pt x="1" y="100"/>
                  </a:lnTo>
                  <a:lnTo>
                    <a:pt x="0" y="104"/>
                  </a:lnTo>
                  <a:lnTo>
                    <a:pt x="0" y="108"/>
                  </a:lnTo>
                  <a:lnTo>
                    <a:pt x="0" y="111"/>
                  </a:lnTo>
                  <a:lnTo>
                    <a:pt x="0" y="117"/>
                  </a:lnTo>
                  <a:lnTo>
                    <a:pt x="0" y="124"/>
                  </a:lnTo>
                  <a:lnTo>
                    <a:pt x="0" y="129"/>
                  </a:lnTo>
                  <a:lnTo>
                    <a:pt x="0" y="135"/>
                  </a:lnTo>
                  <a:lnTo>
                    <a:pt x="1" y="142"/>
                  </a:lnTo>
                  <a:lnTo>
                    <a:pt x="2" y="146"/>
                  </a:lnTo>
                  <a:lnTo>
                    <a:pt x="2" y="152"/>
                  </a:lnTo>
                  <a:lnTo>
                    <a:pt x="3" y="157"/>
                  </a:lnTo>
                  <a:lnTo>
                    <a:pt x="5" y="162"/>
                  </a:lnTo>
                  <a:lnTo>
                    <a:pt x="7" y="166"/>
                  </a:lnTo>
                  <a:lnTo>
                    <a:pt x="7" y="171"/>
                  </a:lnTo>
                  <a:lnTo>
                    <a:pt x="10" y="174"/>
                  </a:lnTo>
                  <a:lnTo>
                    <a:pt x="12" y="178"/>
                  </a:lnTo>
                  <a:lnTo>
                    <a:pt x="15" y="181"/>
                  </a:lnTo>
                  <a:lnTo>
                    <a:pt x="16" y="184"/>
                  </a:lnTo>
                  <a:lnTo>
                    <a:pt x="18" y="185"/>
                  </a:lnTo>
                  <a:lnTo>
                    <a:pt x="20" y="187"/>
                  </a:lnTo>
                  <a:lnTo>
                    <a:pt x="21" y="188"/>
                  </a:lnTo>
                  <a:lnTo>
                    <a:pt x="22" y="189"/>
                  </a:lnTo>
                  <a:lnTo>
                    <a:pt x="24" y="190"/>
                  </a:lnTo>
                  <a:lnTo>
                    <a:pt x="25" y="191"/>
                  </a:lnTo>
                  <a:lnTo>
                    <a:pt x="27" y="192"/>
                  </a:lnTo>
                  <a:lnTo>
                    <a:pt x="29" y="193"/>
                  </a:lnTo>
                  <a:lnTo>
                    <a:pt x="30" y="193"/>
                  </a:lnTo>
                  <a:lnTo>
                    <a:pt x="32" y="194"/>
                  </a:lnTo>
                  <a:lnTo>
                    <a:pt x="33" y="194"/>
                  </a:lnTo>
                  <a:lnTo>
                    <a:pt x="35" y="195"/>
                  </a:lnTo>
                  <a:lnTo>
                    <a:pt x="37" y="195"/>
                  </a:lnTo>
                  <a:lnTo>
                    <a:pt x="38" y="195"/>
                  </a:lnTo>
                  <a:lnTo>
                    <a:pt x="42" y="195"/>
                  </a:lnTo>
                  <a:lnTo>
                    <a:pt x="114" y="0"/>
                  </a:lnTo>
                  <a:lnTo>
                    <a:pt x="20" y="11"/>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3" name="Freeform 99"/>
            <p:cNvSpPr>
              <a:spLocks noChangeAspect="1"/>
            </p:cNvSpPr>
            <p:nvPr/>
          </p:nvSpPr>
          <p:spPr bwMode="auto">
            <a:xfrm>
              <a:off x="202" y="1412"/>
              <a:ext cx="128" cy="196"/>
            </a:xfrm>
            <a:custGeom>
              <a:avLst/>
              <a:gdLst>
                <a:gd name="T0" fmla="*/ 0 w 128"/>
                <a:gd name="T1" fmla="*/ 195 h 196"/>
                <a:gd name="T2" fmla="*/ 3 w 128"/>
                <a:gd name="T3" fmla="*/ 195 h 196"/>
                <a:gd name="T4" fmla="*/ 7 w 128"/>
                <a:gd name="T5" fmla="*/ 195 h 196"/>
                <a:gd name="T6" fmla="*/ 11 w 128"/>
                <a:gd name="T7" fmla="*/ 195 h 196"/>
                <a:gd name="T8" fmla="*/ 14 w 128"/>
                <a:gd name="T9" fmla="*/ 194 h 196"/>
                <a:gd name="T10" fmla="*/ 18 w 128"/>
                <a:gd name="T11" fmla="*/ 193 h 196"/>
                <a:gd name="T12" fmla="*/ 21 w 128"/>
                <a:gd name="T13" fmla="*/ 191 h 196"/>
                <a:gd name="T14" fmla="*/ 25 w 128"/>
                <a:gd name="T15" fmla="*/ 189 h 196"/>
                <a:gd name="T16" fmla="*/ 29 w 128"/>
                <a:gd name="T17" fmla="*/ 188 h 196"/>
                <a:gd name="T18" fmla="*/ 33 w 128"/>
                <a:gd name="T19" fmla="*/ 186 h 196"/>
                <a:gd name="T20" fmla="*/ 37 w 128"/>
                <a:gd name="T21" fmla="*/ 183 h 196"/>
                <a:gd name="T22" fmla="*/ 42 w 128"/>
                <a:gd name="T23" fmla="*/ 180 h 196"/>
                <a:gd name="T24" fmla="*/ 45 w 128"/>
                <a:gd name="T25" fmla="*/ 178 h 196"/>
                <a:gd name="T26" fmla="*/ 50 w 128"/>
                <a:gd name="T27" fmla="*/ 175 h 196"/>
                <a:gd name="T28" fmla="*/ 53 w 128"/>
                <a:gd name="T29" fmla="*/ 172 h 196"/>
                <a:gd name="T30" fmla="*/ 58 w 128"/>
                <a:gd name="T31" fmla="*/ 167 h 196"/>
                <a:gd name="T32" fmla="*/ 62 w 128"/>
                <a:gd name="T33" fmla="*/ 164 h 196"/>
                <a:gd name="T34" fmla="*/ 66 w 128"/>
                <a:gd name="T35" fmla="*/ 159 h 196"/>
                <a:gd name="T36" fmla="*/ 70 w 128"/>
                <a:gd name="T37" fmla="*/ 155 h 196"/>
                <a:gd name="T38" fmla="*/ 74 w 128"/>
                <a:gd name="T39" fmla="*/ 151 h 196"/>
                <a:gd name="T40" fmla="*/ 78 w 128"/>
                <a:gd name="T41" fmla="*/ 146 h 196"/>
                <a:gd name="T42" fmla="*/ 82 w 128"/>
                <a:gd name="T43" fmla="*/ 142 h 196"/>
                <a:gd name="T44" fmla="*/ 87 w 128"/>
                <a:gd name="T45" fmla="*/ 137 h 196"/>
                <a:gd name="T46" fmla="*/ 91 w 128"/>
                <a:gd name="T47" fmla="*/ 131 h 196"/>
                <a:gd name="T48" fmla="*/ 95 w 128"/>
                <a:gd name="T49" fmla="*/ 126 h 196"/>
                <a:gd name="T50" fmla="*/ 99 w 128"/>
                <a:gd name="T51" fmla="*/ 121 h 196"/>
                <a:gd name="T52" fmla="*/ 103 w 128"/>
                <a:gd name="T53" fmla="*/ 115 h 196"/>
                <a:gd name="T54" fmla="*/ 107 w 128"/>
                <a:gd name="T55" fmla="*/ 108 h 196"/>
                <a:gd name="T56" fmla="*/ 109 w 128"/>
                <a:gd name="T57" fmla="*/ 105 h 196"/>
                <a:gd name="T58" fmla="*/ 112 w 128"/>
                <a:gd name="T59" fmla="*/ 103 h 196"/>
                <a:gd name="T60" fmla="*/ 116 w 128"/>
                <a:gd name="T61" fmla="*/ 96 h 196"/>
                <a:gd name="T62" fmla="*/ 120 w 128"/>
                <a:gd name="T63" fmla="*/ 90 h 196"/>
                <a:gd name="T64" fmla="*/ 123 w 128"/>
                <a:gd name="T65" fmla="*/ 83 h 196"/>
                <a:gd name="T66" fmla="*/ 127 w 128"/>
                <a:gd name="T67" fmla="*/ 77 h 196"/>
                <a:gd name="T68" fmla="*/ 72 w 128"/>
                <a:gd name="T69" fmla="*/ 0 h 196"/>
                <a:gd name="T70" fmla="*/ 0 w 128"/>
                <a:gd name="T71" fmla="*/ 19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96">
                  <a:moveTo>
                    <a:pt x="0" y="195"/>
                  </a:moveTo>
                  <a:lnTo>
                    <a:pt x="3" y="195"/>
                  </a:lnTo>
                  <a:lnTo>
                    <a:pt x="7" y="195"/>
                  </a:lnTo>
                  <a:lnTo>
                    <a:pt x="11" y="195"/>
                  </a:lnTo>
                  <a:lnTo>
                    <a:pt x="14" y="194"/>
                  </a:lnTo>
                  <a:lnTo>
                    <a:pt x="18" y="193"/>
                  </a:lnTo>
                  <a:lnTo>
                    <a:pt x="21" y="191"/>
                  </a:lnTo>
                  <a:lnTo>
                    <a:pt x="25" y="189"/>
                  </a:lnTo>
                  <a:lnTo>
                    <a:pt x="29" y="188"/>
                  </a:lnTo>
                  <a:lnTo>
                    <a:pt x="33" y="186"/>
                  </a:lnTo>
                  <a:lnTo>
                    <a:pt x="37" y="183"/>
                  </a:lnTo>
                  <a:lnTo>
                    <a:pt x="42" y="180"/>
                  </a:lnTo>
                  <a:lnTo>
                    <a:pt x="45" y="178"/>
                  </a:lnTo>
                  <a:lnTo>
                    <a:pt x="50" y="175"/>
                  </a:lnTo>
                  <a:lnTo>
                    <a:pt x="53" y="172"/>
                  </a:lnTo>
                  <a:lnTo>
                    <a:pt x="58" y="167"/>
                  </a:lnTo>
                  <a:lnTo>
                    <a:pt x="62" y="164"/>
                  </a:lnTo>
                  <a:lnTo>
                    <a:pt x="66" y="159"/>
                  </a:lnTo>
                  <a:lnTo>
                    <a:pt x="70" y="155"/>
                  </a:lnTo>
                  <a:lnTo>
                    <a:pt x="74" y="151"/>
                  </a:lnTo>
                  <a:lnTo>
                    <a:pt x="78" y="146"/>
                  </a:lnTo>
                  <a:lnTo>
                    <a:pt x="82" y="142"/>
                  </a:lnTo>
                  <a:lnTo>
                    <a:pt x="87" y="137"/>
                  </a:lnTo>
                  <a:lnTo>
                    <a:pt x="91" y="131"/>
                  </a:lnTo>
                  <a:lnTo>
                    <a:pt x="95" y="126"/>
                  </a:lnTo>
                  <a:lnTo>
                    <a:pt x="99" y="121"/>
                  </a:lnTo>
                  <a:lnTo>
                    <a:pt x="103" y="115"/>
                  </a:lnTo>
                  <a:lnTo>
                    <a:pt x="107" y="108"/>
                  </a:lnTo>
                  <a:lnTo>
                    <a:pt x="109" y="105"/>
                  </a:lnTo>
                  <a:lnTo>
                    <a:pt x="112" y="103"/>
                  </a:lnTo>
                  <a:lnTo>
                    <a:pt x="116" y="96"/>
                  </a:lnTo>
                  <a:lnTo>
                    <a:pt x="120" y="90"/>
                  </a:lnTo>
                  <a:lnTo>
                    <a:pt x="123" y="83"/>
                  </a:lnTo>
                  <a:lnTo>
                    <a:pt x="127" y="77"/>
                  </a:lnTo>
                  <a:lnTo>
                    <a:pt x="72" y="0"/>
                  </a:lnTo>
                  <a:lnTo>
                    <a:pt x="0" y="195"/>
                  </a:lnTo>
                </a:path>
              </a:pathLst>
            </a:custGeom>
            <a:solidFill>
              <a:srgbClr val="FFF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4" name="Freeform 100"/>
            <p:cNvSpPr>
              <a:spLocks noChangeAspect="1"/>
            </p:cNvSpPr>
            <p:nvPr/>
          </p:nvSpPr>
          <p:spPr bwMode="auto">
            <a:xfrm>
              <a:off x="275" y="1316"/>
              <a:ext cx="113" cy="173"/>
            </a:xfrm>
            <a:custGeom>
              <a:avLst/>
              <a:gdLst>
                <a:gd name="T0" fmla="*/ 54 w 113"/>
                <a:gd name="T1" fmla="*/ 172 h 173"/>
                <a:gd name="T2" fmla="*/ 56 w 113"/>
                <a:gd name="T3" fmla="*/ 166 h 173"/>
                <a:gd name="T4" fmla="*/ 60 w 113"/>
                <a:gd name="T5" fmla="*/ 161 h 173"/>
                <a:gd name="T6" fmla="*/ 62 w 113"/>
                <a:gd name="T7" fmla="*/ 156 h 173"/>
                <a:gd name="T8" fmla="*/ 64 w 113"/>
                <a:gd name="T9" fmla="*/ 151 h 173"/>
                <a:gd name="T10" fmla="*/ 68 w 113"/>
                <a:gd name="T11" fmla="*/ 145 h 173"/>
                <a:gd name="T12" fmla="*/ 70 w 113"/>
                <a:gd name="T13" fmla="*/ 140 h 173"/>
                <a:gd name="T14" fmla="*/ 73 w 113"/>
                <a:gd name="T15" fmla="*/ 134 h 173"/>
                <a:gd name="T16" fmla="*/ 75 w 113"/>
                <a:gd name="T17" fmla="*/ 128 h 173"/>
                <a:gd name="T18" fmla="*/ 79 w 113"/>
                <a:gd name="T19" fmla="*/ 120 h 173"/>
                <a:gd name="T20" fmla="*/ 81 w 113"/>
                <a:gd name="T21" fmla="*/ 115 h 173"/>
                <a:gd name="T22" fmla="*/ 82 w 113"/>
                <a:gd name="T23" fmla="*/ 111 h 173"/>
                <a:gd name="T24" fmla="*/ 85 w 113"/>
                <a:gd name="T25" fmla="*/ 103 h 173"/>
                <a:gd name="T26" fmla="*/ 89 w 113"/>
                <a:gd name="T27" fmla="*/ 94 h 173"/>
                <a:gd name="T28" fmla="*/ 90 w 113"/>
                <a:gd name="T29" fmla="*/ 90 h 173"/>
                <a:gd name="T30" fmla="*/ 92 w 113"/>
                <a:gd name="T31" fmla="*/ 86 h 173"/>
                <a:gd name="T32" fmla="*/ 93 w 113"/>
                <a:gd name="T33" fmla="*/ 82 h 173"/>
                <a:gd name="T34" fmla="*/ 94 w 113"/>
                <a:gd name="T35" fmla="*/ 77 h 173"/>
                <a:gd name="T36" fmla="*/ 96 w 113"/>
                <a:gd name="T37" fmla="*/ 74 h 173"/>
                <a:gd name="T38" fmla="*/ 97 w 113"/>
                <a:gd name="T39" fmla="*/ 69 h 173"/>
                <a:gd name="T40" fmla="*/ 100 w 113"/>
                <a:gd name="T41" fmla="*/ 61 h 173"/>
                <a:gd name="T42" fmla="*/ 102 w 113"/>
                <a:gd name="T43" fmla="*/ 53 h 173"/>
                <a:gd name="T44" fmla="*/ 104 w 113"/>
                <a:gd name="T45" fmla="*/ 45 h 173"/>
                <a:gd name="T46" fmla="*/ 106 w 113"/>
                <a:gd name="T47" fmla="*/ 37 h 173"/>
                <a:gd name="T48" fmla="*/ 107 w 113"/>
                <a:gd name="T49" fmla="*/ 29 h 173"/>
                <a:gd name="T50" fmla="*/ 109 w 113"/>
                <a:gd name="T51" fmla="*/ 22 h 173"/>
                <a:gd name="T52" fmla="*/ 109 w 113"/>
                <a:gd name="T53" fmla="*/ 19 h 173"/>
                <a:gd name="T54" fmla="*/ 110 w 113"/>
                <a:gd name="T55" fmla="*/ 15 h 173"/>
                <a:gd name="T56" fmla="*/ 111 w 113"/>
                <a:gd name="T57" fmla="*/ 7 h 173"/>
                <a:gd name="T58" fmla="*/ 112 w 113"/>
                <a:gd name="T59" fmla="*/ 0 h 173"/>
                <a:gd name="T60" fmla="*/ 0 w 113"/>
                <a:gd name="T61" fmla="*/ 95 h 173"/>
                <a:gd name="T62" fmla="*/ 54 w 113"/>
                <a:gd name="T63" fmla="*/ 17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3" h="173">
                  <a:moveTo>
                    <a:pt x="54" y="172"/>
                  </a:moveTo>
                  <a:lnTo>
                    <a:pt x="56" y="166"/>
                  </a:lnTo>
                  <a:lnTo>
                    <a:pt x="60" y="161"/>
                  </a:lnTo>
                  <a:lnTo>
                    <a:pt x="62" y="156"/>
                  </a:lnTo>
                  <a:lnTo>
                    <a:pt x="64" y="151"/>
                  </a:lnTo>
                  <a:lnTo>
                    <a:pt x="68" y="145"/>
                  </a:lnTo>
                  <a:lnTo>
                    <a:pt x="70" y="140"/>
                  </a:lnTo>
                  <a:lnTo>
                    <a:pt x="73" y="134"/>
                  </a:lnTo>
                  <a:lnTo>
                    <a:pt x="75" y="128"/>
                  </a:lnTo>
                  <a:lnTo>
                    <a:pt x="79" y="120"/>
                  </a:lnTo>
                  <a:lnTo>
                    <a:pt x="81" y="115"/>
                  </a:lnTo>
                  <a:lnTo>
                    <a:pt x="82" y="111"/>
                  </a:lnTo>
                  <a:lnTo>
                    <a:pt x="85" y="103"/>
                  </a:lnTo>
                  <a:lnTo>
                    <a:pt x="89" y="94"/>
                  </a:lnTo>
                  <a:lnTo>
                    <a:pt x="90" y="90"/>
                  </a:lnTo>
                  <a:lnTo>
                    <a:pt x="92" y="86"/>
                  </a:lnTo>
                  <a:lnTo>
                    <a:pt x="93" y="82"/>
                  </a:lnTo>
                  <a:lnTo>
                    <a:pt x="94" y="77"/>
                  </a:lnTo>
                  <a:lnTo>
                    <a:pt x="96" y="74"/>
                  </a:lnTo>
                  <a:lnTo>
                    <a:pt x="97" y="69"/>
                  </a:lnTo>
                  <a:lnTo>
                    <a:pt x="100" y="61"/>
                  </a:lnTo>
                  <a:lnTo>
                    <a:pt x="102" y="53"/>
                  </a:lnTo>
                  <a:lnTo>
                    <a:pt x="104" y="45"/>
                  </a:lnTo>
                  <a:lnTo>
                    <a:pt x="106" y="37"/>
                  </a:lnTo>
                  <a:lnTo>
                    <a:pt x="107" y="29"/>
                  </a:lnTo>
                  <a:lnTo>
                    <a:pt x="109" y="22"/>
                  </a:lnTo>
                  <a:lnTo>
                    <a:pt x="109" y="19"/>
                  </a:lnTo>
                  <a:lnTo>
                    <a:pt x="110" y="15"/>
                  </a:lnTo>
                  <a:lnTo>
                    <a:pt x="111" y="7"/>
                  </a:lnTo>
                  <a:lnTo>
                    <a:pt x="112" y="0"/>
                  </a:lnTo>
                  <a:lnTo>
                    <a:pt x="0" y="95"/>
                  </a:lnTo>
                  <a:lnTo>
                    <a:pt x="54" y="172"/>
                  </a:lnTo>
                </a:path>
              </a:pathLst>
            </a:custGeom>
            <a:solidFill>
              <a:srgbClr val="0085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5" name="Freeform 101"/>
            <p:cNvSpPr>
              <a:spLocks noChangeAspect="1"/>
            </p:cNvSpPr>
            <p:nvPr/>
          </p:nvSpPr>
          <p:spPr bwMode="auto">
            <a:xfrm>
              <a:off x="275" y="1237"/>
              <a:ext cx="114" cy="176"/>
            </a:xfrm>
            <a:custGeom>
              <a:avLst/>
              <a:gdLst>
                <a:gd name="T0" fmla="*/ 111 w 114"/>
                <a:gd name="T1" fmla="*/ 80 h 176"/>
                <a:gd name="T2" fmla="*/ 112 w 114"/>
                <a:gd name="T3" fmla="*/ 73 h 176"/>
                <a:gd name="T4" fmla="*/ 112 w 114"/>
                <a:gd name="T5" fmla="*/ 68 h 176"/>
                <a:gd name="T6" fmla="*/ 113 w 114"/>
                <a:gd name="T7" fmla="*/ 62 h 176"/>
                <a:gd name="T8" fmla="*/ 113 w 114"/>
                <a:gd name="T9" fmla="*/ 55 h 176"/>
                <a:gd name="T10" fmla="*/ 113 w 114"/>
                <a:gd name="T11" fmla="*/ 50 h 176"/>
                <a:gd name="T12" fmla="*/ 113 w 114"/>
                <a:gd name="T13" fmla="*/ 45 h 176"/>
                <a:gd name="T14" fmla="*/ 112 w 114"/>
                <a:gd name="T15" fmla="*/ 39 h 176"/>
                <a:gd name="T16" fmla="*/ 112 w 114"/>
                <a:gd name="T17" fmla="*/ 34 h 176"/>
                <a:gd name="T18" fmla="*/ 111 w 114"/>
                <a:gd name="T19" fmla="*/ 29 h 176"/>
                <a:gd name="T20" fmla="*/ 111 w 114"/>
                <a:gd name="T21" fmla="*/ 24 h 176"/>
                <a:gd name="T22" fmla="*/ 110 w 114"/>
                <a:gd name="T23" fmla="*/ 20 h 176"/>
                <a:gd name="T24" fmla="*/ 109 w 114"/>
                <a:gd name="T25" fmla="*/ 15 h 176"/>
                <a:gd name="T26" fmla="*/ 107 w 114"/>
                <a:gd name="T27" fmla="*/ 11 h 176"/>
                <a:gd name="T28" fmla="*/ 107 w 114"/>
                <a:gd name="T29" fmla="*/ 7 h 176"/>
                <a:gd name="T30" fmla="*/ 105 w 114"/>
                <a:gd name="T31" fmla="*/ 3 h 176"/>
                <a:gd name="T32" fmla="*/ 103 w 114"/>
                <a:gd name="T33" fmla="*/ 0 h 176"/>
                <a:gd name="T34" fmla="*/ 0 w 114"/>
                <a:gd name="T35" fmla="*/ 175 h 176"/>
                <a:gd name="T36" fmla="*/ 111 w 114"/>
                <a:gd name="T37" fmla="*/ 8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76">
                  <a:moveTo>
                    <a:pt x="111" y="80"/>
                  </a:moveTo>
                  <a:lnTo>
                    <a:pt x="112" y="73"/>
                  </a:lnTo>
                  <a:lnTo>
                    <a:pt x="112" y="68"/>
                  </a:lnTo>
                  <a:lnTo>
                    <a:pt x="113" y="62"/>
                  </a:lnTo>
                  <a:lnTo>
                    <a:pt x="113" y="55"/>
                  </a:lnTo>
                  <a:lnTo>
                    <a:pt x="113" y="50"/>
                  </a:lnTo>
                  <a:lnTo>
                    <a:pt x="113" y="45"/>
                  </a:lnTo>
                  <a:lnTo>
                    <a:pt x="112" y="39"/>
                  </a:lnTo>
                  <a:lnTo>
                    <a:pt x="112" y="34"/>
                  </a:lnTo>
                  <a:lnTo>
                    <a:pt x="111" y="29"/>
                  </a:lnTo>
                  <a:lnTo>
                    <a:pt x="111" y="24"/>
                  </a:lnTo>
                  <a:lnTo>
                    <a:pt x="110" y="20"/>
                  </a:lnTo>
                  <a:lnTo>
                    <a:pt x="109" y="15"/>
                  </a:lnTo>
                  <a:lnTo>
                    <a:pt x="107" y="11"/>
                  </a:lnTo>
                  <a:lnTo>
                    <a:pt x="107" y="7"/>
                  </a:lnTo>
                  <a:lnTo>
                    <a:pt x="105" y="3"/>
                  </a:lnTo>
                  <a:lnTo>
                    <a:pt x="103" y="0"/>
                  </a:lnTo>
                  <a:lnTo>
                    <a:pt x="0" y="175"/>
                  </a:lnTo>
                  <a:lnTo>
                    <a:pt x="111" y="80"/>
                  </a:lnTo>
                </a:path>
              </a:pathLst>
            </a:custGeom>
            <a:solidFill>
              <a:srgbClr val="00F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6" name="Freeform 102"/>
            <p:cNvSpPr>
              <a:spLocks noChangeAspect="1"/>
            </p:cNvSpPr>
            <p:nvPr/>
          </p:nvSpPr>
          <p:spPr bwMode="auto">
            <a:xfrm>
              <a:off x="275" y="1218"/>
              <a:ext cx="105" cy="195"/>
            </a:xfrm>
            <a:custGeom>
              <a:avLst/>
              <a:gdLst>
                <a:gd name="T0" fmla="*/ 104 w 105"/>
                <a:gd name="T1" fmla="*/ 19 h 195"/>
                <a:gd name="T2" fmla="*/ 102 w 105"/>
                <a:gd name="T3" fmla="*/ 15 h 195"/>
                <a:gd name="T4" fmla="*/ 100 w 105"/>
                <a:gd name="T5" fmla="*/ 12 h 195"/>
                <a:gd name="T6" fmla="*/ 98 w 105"/>
                <a:gd name="T7" fmla="*/ 10 h 195"/>
                <a:gd name="T8" fmla="*/ 96 w 105"/>
                <a:gd name="T9" fmla="*/ 7 h 195"/>
                <a:gd name="T10" fmla="*/ 94 w 105"/>
                <a:gd name="T11" fmla="*/ 6 h 195"/>
                <a:gd name="T12" fmla="*/ 93 w 105"/>
                <a:gd name="T13" fmla="*/ 5 h 195"/>
                <a:gd name="T14" fmla="*/ 92 w 105"/>
                <a:gd name="T15" fmla="*/ 4 h 195"/>
                <a:gd name="T16" fmla="*/ 90 w 105"/>
                <a:gd name="T17" fmla="*/ 3 h 195"/>
                <a:gd name="T18" fmla="*/ 89 w 105"/>
                <a:gd name="T19" fmla="*/ 2 h 195"/>
                <a:gd name="T20" fmla="*/ 88 w 105"/>
                <a:gd name="T21" fmla="*/ 2 h 195"/>
                <a:gd name="T22" fmla="*/ 86 w 105"/>
                <a:gd name="T23" fmla="*/ 1 h 195"/>
                <a:gd name="T24" fmla="*/ 85 w 105"/>
                <a:gd name="T25" fmla="*/ 0 h 195"/>
                <a:gd name="T26" fmla="*/ 0 w 105"/>
                <a:gd name="T27" fmla="*/ 194 h 195"/>
                <a:gd name="T28" fmla="*/ 104 w 105"/>
                <a:gd name="T29" fmla="*/ 19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95">
                  <a:moveTo>
                    <a:pt x="104" y="19"/>
                  </a:moveTo>
                  <a:lnTo>
                    <a:pt x="102" y="15"/>
                  </a:lnTo>
                  <a:lnTo>
                    <a:pt x="100" y="12"/>
                  </a:lnTo>
                  <a:lnTo>
                    <a:pt x="98" y="10"/>
                  </a:lnTo>
                  <a:lnTo>
                    <a:pt x="96" y="7"/>
                  </a:lnTo>
                  <a:lnTo>
                    <a:pt x="94" y="6"/>
                  </a:lnTo>
                  <a:lnTo>
                    <a:pt x="93" y="5"/>
                  </a:lnTo>
                  <a:lnTo>
                    <a:pt x="92" y="4"/>
                  </a:lnTo>
                  <a:lnTo>
                    <a:pt x="90" y="3"/>
                  </a:lnTo>
                  <a:lnTo>
                    <a:pt x="89" y="2"/>
                  </a:lnTo>
                  <a:lnTo>
                    <a:pt x="88" y="2"/>
                  </a:lnTo>
                  <a:lnTo>
                    <a:pt x="86" y="1"/>
                  </a:lnTo>
                  <a:lnTo>
                    <a:pt x="85" y="0"/>
                  </a:lnTo>
                  <a:lnTo>
                    <a:pt x="0" y="194"/>
                  </a:lnTo>
                  <a:lnTo>
                    <a:pt x="104" y="19"/>
                  </a:lnTo>
                </a:path>
              </a:pathLst>
            </a:custGeom>
            <a:solidFill>
              <a:srgbClr val="00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7" name="Freeform 103"/>
            <p:cNvSpPr>
              <a:spLocks noChangeAspect="1"/>
            </p:cNvSpPr>
            <p:nvPr/>
          </p:nvSpPr>
          <p:spPr bwMode="auto">
            <a:xfrm>
              <a:off x="448" y="1269"/>
              <a:ext cx="233" cy="220"/>
            </a:xfrm>
            <a:custGeom>
              <a:avLst/>
              <a:gdLst>
                <a:gd name="T0" fmla="*/ 0 w 233"/>
                <a:gd name="T1" fmla="*/ 198 h 220"/>
                <a:gd name="T2" fmla="*/ 213 w 233"/>
                <a:gd name="T3" fmla="*/ 0 h 220"/>
                <a:gd name="T4" fmla="*/ 232 w 233"/>
                <a:gd name="T5" fmla="*/ 22 h 220"/>
                <a:gd name="T6" fmla="*/ 19 w 233"/>
                <a:gd name="T7" fmla="*/ 219 h 220"/>
                <a:gd name="T8" fmla="*/ 0 w 233"/>
                <a:gd name="T9" fmla="*/ 198 h 220"/>
              </a:gdLst>
              <a:ahLst/>
              <a:cxnLst>
                <a:cxn ang="0">
                  <a:pos x="T0" y="T1"/>
                </a:cxn>
                <a:cxn ang="0">
                  <a:pos x="T2" y="T3"/>
                </a:cxn>
                <a:cxn ang="0">
                  <a:pos x="T4" y="T5"/>
                </a:cxn>
                <a:cxn ang="0">
                  <a:pos x="T6" y="T7"/>
                </a:cxn>
                <a:cxn ang="0">
                  <a:pos x="T8" y="T9"/>
                </a:cxn>
              </a:cxnLst>
              <a:rect l="0" t="0" r="r" b="b"/>
              <a:pathLst>
                <a:path w="233" h="220">
                  <a:moveTo>
                    <a:pt x="0" y="198"/>
                  </a:moveTo>
                  <a:lnTo>
                    <a:pt x="213" y="0"/>
                  </a:lnTo>
                  <a:lnTo>
                    <a:pt x="232" y="22"/>
                  </a:lnTo>
                  <a:lnTo>
                    <a:pt x="19" y="219"/>
                  </a:lnTo>
                  <a:lnTo>
                    <a:pt x="0" y="198"/>
                  </a:lnTo>
                </a:path>
              </a:pathLst>
            </a:custGeom>
            <a:solidFill>
              <a:srgbClr val="E9E9E9"/>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8" name="Freeform 104"/>
            <p:cNvSpPr>
              <a:spLocks noChangeAspect="1"/>
            </p:cNvSpPr>
            <p:nvPr/>
          </p:nvSpPr>
          <p:spPr bwMode="auto">
            <a:xfrm>
              <a:off x="325" y="1430"/>
              <a:ext cx="143" cy="59"/>
            </a:xfrm>
            <a:custGeom>
              <a:avLst/>
              <a:gdLst>
                <a:gd name="T0" fmla="*/ 123 w 143"/>
                <a:gd name="T1" fmla="*/ 37 h 59"/>
                <a:gd name="T2" fmla="*/ 0 w 143"/>
                <a:gd name="T3" fmla="*/ 0 h 59"/>
                <a:gd name="T4" fmla="*/ 19 w 143"/>
                <a:gd name="T5" fmla="*/ 21 h 59"/>
                <a:gd name="T6" fmla="*/ 142 w 143"/>
                <a:gd name="T7" fmla="*/ 58 h 59"/>
                <a:gd name="T8" fmla="*/ 123 w 143"/>
                <a:gd name="T9" fmla="*/ 37 h 59"/>
              </a:gdLst>
              <a:ahLst/>
              <a:cxnLst>
                <a:cxn ang="0">
                  <a:pos x="T0" y="T1"/>
                </a:cxn>
                <a:cxn ang="0">
                  <a:pos x="T2" y="T3"/>
                </a:cxn>
                <a:cxn ang="0">
                  <a:pos x="T4" y="T5"/>
                </a:cxn>
                <a:cxn ang="0">
                  <a:pos x="T6" y="T7"/>
                </a:cxn>
                <a:cxn ang="0">
                  <a:pos x="T8" y="T9"/>
                </a:cxn>
              </a:cxnLst>
              <a:rect l="0" t="0" r="r" b="b"/>
              <a:pathLst>
                <a:path w="143" h="59">
                  <a:moveTo>
                    <a:pt x="123" y="37"/>
                  </a:moveTo>
                  <a:lnTo>
                    <a:pt x="0" y="0"/>
                  </a:lnTo>
                  <a:lnTo>
                    <a:pt x="19" y="21"/>
                  </a:lnTo>
                  <a:lnTo>
                    <a:pt x="142" y="58"/>
                  </a:lnTo>
                  <a:lnTo>
                    <a:pt x="123" y="37"/>
                  </a:lnTo>
                </a:path>
              </a:pathLst>
            </a:custGeom>
            <a:solidFill>
              <a:srgbClr val="262626"/>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69" name="Freeform 105"/>
            <p:cNvSpPr>
              <a:spLocks noChangeAspect="1"/>
            </p:cNvSpPr>
            <p:nvPr/>
          </p:nvSpPr>
          <p:spPr bwMode="auto">
            <a:xfrm>
              <a:off x="448" y="1303"/>
              <a:ext cx="246" cy="186"/>
            </a:xfrm>
            <a:custGeom>
              <a:avLst/>
              <a:gdLst>
                <a:gd name="T0" fmla="*/ 0 w 246"/>
                <a:gd name="T1" fmla="*/ 164 h 186"/>
                <a:gd name="T2" fmla="*/ 226 w 246"/>
                <a:gd name="T3" fmla="*/ 0 h 186"/>
                <a:gd name="T4" fmla="*/ 245 w 246"/>
                <a:gd name="T5" fmla="*/ 20 h 186"/>
                <a:gd name="T6" fmla="*/ 19 w 246"/>
                <a:gd name="T7" fmla="*/ 185 h 186"/>
                <a:gd name="T8" fmla="*/ 0 w 246"/>
                <a:gd name="T9" fmla="*/ 164 h 186"/>
              </a:gdLst>
              <a:ahLst/>
              <a:cxnLst>
                <a:cxn ang="0">
                  <a:pos x="T0" y="T1"/>
                </a:cxn>
                <a:cxn ang="0">
                  <a:pos x="T2" y="T3"/>
                </a:cxn>
                <a:cxn ang="0">
                  <a:pos x="T4" y="T5"/>
                </a:cxn>
                <a:cxn ang="0">
                  <a:pos x="T6" y="T7"/>
                </a:cxn>
                <a:cxn ang="0">
                  <a:pos x="T8" y="T9"/>
                </a:cxn>
              </a:cxnLst>
              <a:rect l="0" t="0" r="r" b="b"/>
              <a:pathLst>
                <a:path w="246" h="186">
                  <a:moveTo>
                    <a:pt x="0" y="164"/>
                  </a:moveTo>
                  <a:lnTo>
                    <a:pt x="226" y="0"/>
                  </a:lnTo>
                  <a:lnTo>
                    <a:pt x="245" y="20"/>
                  </a:lnTo>
                  <a:lnTo>
                    <a:pt x="19" y="185"/>
                  </a:lnTo>
                  <a:lnTo>
                    <a:pt x="0" y="164"/>
                  </a:lnTo>
                </a:path>
              </a:pathLst>
            </a:custGeom>
            <a:solidFill>
              <a:srgbClr val="0270DE"/>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0" name="Freeform 106"/>
            <p:cNvSpPr>
              <a:spLocks noChangeAspect="1"/>
            </p:cNvSpPr>
            <p:nvPr/>
          </p:nvSpPr>
          <p:spPr bwMode="auto">
            <a:xfrm>
              <a:off x="661" y="1270"/>
              <a:ext cx="33" cy="55"/>
            </a:xfrm>
            <a:custGeom>
              <a:avLst/>
              <a:gdLst>
                <a:gd name="T0" fmla="*/ 13 w 33"/>
                <a:gd name="T1" fmla="*/ 33 h 55"/>
                <a:gd name="T2" fmla="*/ 12 w 33"/>
                <a:gd name="T3" fmla="*/ 29 h 55"/>
                <a:gd name="T4" fmla="*/ 11 w 33"/>
                <a:gd name="T5" fmla="*/ 24 h 55"/>
                <a:gd name="T6" fmla="*/ 11 w 33"/>
                <a:gd name="T7" fmla="*/ 21 h 55"/>
                <a:gd name="T8" fmla="*/ 10 w 33"/>
                <a:gd name="T9" fmla="*/ 19 h 55"/>
                <a:gd name="T10" fmla="*/ 10 w 33"/>
                <a:gd name="T11" fmla="*/ 17 h 55"/>
                <a:gd name="T12" fmla="*/ 9 w 33"/>
                <a:gd name="T13" fmla="*/ 14 h 55"/>
                <a:gd name="T14" fmla="*/ 7 w 33"/>
                <a:gd name="T15" fmla="*/ 10 h 55"/>
                <a:gd name="T16" fmla="*/ 5 w 33"/>
                <a:gd name="T17" fmla="*/ 7 h 55"/>
                <a:gd name="T18" fmla="*/ 2 w 33"/>
                <a:gd name="T19" fmla="*/ 3 h 55"/>
                <a:gd name="T20" fmla="*/ 1 w 33"/>
                <a:gd name="T21" fmla="*/ 2 h 55"/>
                <a:gd name="T22" fmla="*/ 0 w 33"/>
                <a:gd name="T23" fmla="*/ 0 h 55"/>
                <a:gd name="T24" fmla="*/ 18 w 33"/>
                <a:gd name="T25" fmla="*/ 21 h 55"/>
                <a:gd name="T26" fmla="*/ 20 w 33"/>
                <a:gd name="T27" fmla="*/ 22 h 55"/>
                <a:gd name="T28" fmla="*/ 22 w 33"/>
                <a:gd name="T29" fmla="*/ 24 h 55"/>
                <a:gd name="T30" fmla="*/ 23 w 33"/>
                <a:gd name="T31" fmla="*/ 25 h 55"/>
                <a:gd name="T32" fmla="*/ 24 w 33"/>
                <a:gd name="T33" fmla="*/ 27 h 55"/>
                <a:gd name="T34" fmla="*/ 26 w 33"/>
                <a:gd name="T35" fmla="*/ 29 h 55"/>
                <a:gd name="T36" fmla="*/ 26 w 33"/>
                <a:gd name="T37" fmla="*/ 31 h 55"/>
                <a:gd name="T38" fmla="*/ 27 w 33"/>
                <a:gd name="T39" fmla="*/ 33 h 55"/>
                <a:gd name="T40" fmla="*/ 28 w 33"/>
                <a:gd name="T41" fmla="*/ 35 h 55"/>
                <a:gd name="T42" fmla="*/ 29 w 33"/>
                <a:gd name="T43" fmla="*/ 37 h 55"/>
                <a:gd name="T44" fmla="*/ 30 w 33"/>
                <a:gd name="T45" fmla="*/ 40 h 55"/>
                <a:gd name="T46" fmla="*/ 30 w 33"/>
                <a:gd name="T47" fmla="*/ 42 h 55"/>
                <a:gd name="T48" fmla="*/ 30 w 33"/>
                <a:gd name="T49" fmla="*/ 43 h 55"/>
                <a:gd name="T50" fmla="*/ 30 w 33"/>
                <a:gd name="T51" fmla="*/ 44 h 55"/>
                <a:gd name="T52" fmla="*/ 31 w 33"/>
                <a:gd name="T53" fmla="*/ 46 h 55"/>
                <a:gd name="T54" fmla="*/ 31 w 33"/>
                <a:gd name="T55" fmla="*/ 49 h 55"/>
                <a:gd name="T56" fmla="*/ 32 w 33"/>
                <a:gd name="T57" fmla="*/ 54 h 55"/>
                <a:gd name="T58" fmla="*/ 13 w 33"/>
                <a:gd name="T59" fmla="*/ 3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 h="55">
                  <a:moveTo>
                    <a:pt x="13" y="33"/>
                  </a:moveTo>
                  <a:lnTo>
                    <a:pt x="12" y="29"/>
                  </a:lnTo>
                  <a:lnTo>
                    <a:pt x="11" y="24"/>
                  </a:lnTo>
                  <a:lnTo>
                    <a:pt x="11" y="21"/>
                  </a:lnTo>
                  <a:lnTo>
                    <a:pt x="10" y="19"/>
                  </a:lnTo>
                  <a:lnTo>
                    <a:pt x="10" y="17"/>
                  </a:lnTo>
                  <a:lnTo>
                    <a:pt x="9" y="14"/>
                  </a:lnTo>
                  <a:lnTo>
                    <a:pt x="7" y="10"/>
                  </a:lnTo>
                  <a:lnTo>
                    <a:pt x="5" y="7"/>
                  </a:lnTo>
                  <a:lnTo>
                    <a:pt x="2" y="3"/>
                  </a:lnTo>
                  <a:lnTo>
                    <a:pt x="1" y="2"/>
                  </a:lnTo>
                  <a:lnTo>
                    <a:pt x="0" y="0"/>
                  </a:lnTo>
                  <a:lnTo>
                    <a:pt x="18" y="21"/>
                  </a:lnTo>
                  <a:lnTo>
                    <a:pt x="20" y="22"/>
                  </a:lnTo>
                  <a:lnTo>
                    <a:pt x="22" y="24"/>
                  </a:lnTo>
                  <a:lnTo>
                    <a:pt x="23" y="25"/>
                  </a:lnTo>
                  <a:lnTo>
                    <a:pt x="24" y="27"/>
                  </a:lnTo>
                  <a:lnTo>
                    <a:pt x="26" y="29"/>
                  </a:lnTo>
                  <a:lnTo>
                    <a:pt x="26" y="31"/>
                  </a:lnTo>
                  <a:lnTo>
                    <a:pt x="27" y="33"/>
                  </a:lnTo>
                  <a:lnTo>
                    <a:pt x="28" y="35"/>
                  </a:lnTo>
                  <a:lnTo>
                    <a:pt x="29" y="37"/>
                  </a:lnTo>
                  <a:lnTo>
                    <a:pt x="30" y="40"/>
                  </a:lnTo>
                  <a:lnTo>
                    <a:pt x="30" y="42"/>
                  </a:lnTo>
                  <a:lnTo>
                    <a:pt x="30" y="43"/>
                  </a:lnTo>
                  <a:lnTo>
                    <a:pt x="30" y="44"/>
                  </a:lnTo>
                  <a:lnTo>
                    <a:pt x="31" y="46"/>
                  </a:lnTo>
                  <a:lnTo>
                    <a:pt x="31" y="49"/>
                  </a:lnTo>
                  <a:lnTo>
                    <a:pt x="32" y="54"/>
                  </a:lnTo>
                  <a:lnTo>
                    <a:pt x="13" y="33"/>
                  </a:lnTo>
                </a:path>
              </a:pathLst>
            </a:custGeom>
            <a:solidFill>
              <a:srgbClr val="028585"/>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1" name="Freeform 107"/>
            <p:cNvSpPr>
              <a:spLocks noChangeAspect="1"/>
            </p:cNvSpPr>
            <p:nvPr/>
          </p:nvSpPr>
          <p:spPr bwMode="auto">
            <a:xfrm>
              <a:off x="448" y="1409"/>
              <a:ext cx="213" cy="80"/>
            </a:xfrm>
            <a:custGeom>
              <a:avLst/>
              <a:gdLst>
                <a:gd name="T0" fmla="*/ 0 w 213"/>
                <a:gd name="T1" fmla="*/ 58 h 80"/>
                <a:gd name="T2" fmla="*/ 193 w 213"/>
                <a:gd name="T3" fmla="*/ 0 h 80"/>
                <a:gd name="T4" fmla="*/ 212 w 213"/>
                <a:gd name="T5" fmla="*/ 21 h 80"/>
                <a:gd name="T6" fmla="*/ 19 w 213"/>
                <a:gd name="T7" fmla="*/ 79 h 80"/>
                <a:gd name="T8" fmla="*/ 0 w 213"/>
                <a:gd name="T9" fmla="*/ 58 h 80"/>
              </a:gdLst>
              <a:ahLst/>
              <a:cxnLst>
                <a:cxn ang="0">
                  <a:pos x="T0" y="T1"/>
                </a:cxn>
                <a:cxn ang="0">
                  <a:pos x="T2" y="T3"/>
                </a:cxn>
                <a:cxn ang="0">
                  <a:pos x="T4" y="T5"/>
                </a:cxn>
                <a:cxn ang="0">
                  <a:pos x="T6" y="T7"/>
                </a:cxn>
                <a:cxn ang="0">
                  <a:pos x="T8" y="T9"/>
                </a:cxn>
              </a:cxnLst>
              <a:rect l="0" t="0" r="r" b="b"/>
              <a:pathLst>
                <a:path w="213" h="80">
                  <a:moveTo>
                    <a:pt x="0" y="58"/>
                  </a:moveTo>
                  <a:lnTo>
                    <a:pt x="193" y="0"/>
                  </a:lnTo>
                  <a:lnTo>
                    <a:pt x="212" y="21"/>
                  </a:lnTo>
                  <a:lnTo>
                    <a:pt x="19" y="79"/>
                  </a:lnTo>
                  <a:lnTo>
                    <a:pt x="0" y="58"/>
                  </a:lnTo>
                </a:path>
              </a:pathLst>
            </a:custGeom>
            <a:solidFill>
              <a:srgbClr val="8F8F47"/>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2" name="Freeform 108"/>
            <p:cNvSpPr>
              <a:spLocks noChangeAspect="1"/>
            </p:cNvSpPr>
            <p:nvPr/>
          </p:nvSpPr>
          <p:spPr bwMode="auto">
            <a:xfrm>
              <a:off x="641" y="1304"/>
              <a:ext cx="53" cy="126"/>
            </a:xfrm>
            <a:custGeom>
              <a:avLst/>
              <a:gdLst>
                <a:gd name="T0" fmla="*/ 0 w 53"/>
                <a:gd name="T1" fmla="*/ 104 h 126"/>
                <a:gd name="T2" fmla="*/ 4 w 53"/>
                <a:gd name="T3" fmla="*/ 97 h 126"/>
                <a:gd name="T4" fmla="*/ 7 w 53"/>
                <a:gd name="T5" fmla="*/ 94 h 126"/>
                <a:gd name="T6" fmla="*/ 8 w 53"/>
                <a:gd name="T7" fmla="*/ 90 h 126"/>
                <a:gd name="T8" fmla="*/ 10 w 53"/>
                <a:gd name="T9" fmla="*/ 86 h 126"/>
                <a:gd name="T10" fmla="*/ 11 w 53"/>
                <a:gd name="T11" fmla="*/ 82 h 126"/>
                <a:gd name="T12" fmla="*/ 14 w 53"/>
                <a:gd name="T13" fmla="*/ 79 h 126"/>
                <a:gd name="T14" fmla="*/ 15 w 53"/>
                <a:gd name="T15" fmla="*/ 75 h 126"/>
                <a:gd name="T16" fmla="*/ 18 w 53"/>
                <a:gd name="T17" fmla="*/ 68 h 126"/>
                <a:gd name="T18" fmla="*/ 20 w 53"/>
                <a:gd name="T19" fmla="*/ 65 h 126"/>
                <a:gd name="T20" fmla="*/ 21 w 53"/>
                <a:gd name="T21" fmla="*/ 61 h 126"/>
                <a:gd name="T22" fmla="*/ 24 w 53"/>
                <a:gd name="T23" fmla="*/ 54 h 126"/>
                <a:gd name="T24" fmla="*/ 25 w 53"/>
                <a:gd name="T25" fmla="*/ 48 h 126"/>
                <a:gd name="T26" fmla="*/ 27 w 53"/>
                <a:gd name="T27" fmla="*/ 44 h 126"/>
                <a:gd name="T28" fmla="*/ 27 w 53"/>
                <a:gd name="T29" fmla="*/ 43 h 126"/>
                <a:gd name="T30" fmla="*/ 28 w 53"/>
                <a:gd name="T31" fmla="*/ 41 h 126"/>
                <a:gd name="T32" fmla="*/ 28 w 53"/>
                <a:gd name="T33" fmla="*/ 38 h 126"/>
                <a:gd name="T34" fmla="*/ 29 w 53"/>
                <a:gd name="T35" fmla="*/ 35 h 126"/>
                <a:gd name="T36" fmla="*/ 31 w 53"/>
                <a:gd name="T37" fmla="*/ 28 h 126"/>
                <a:gd name="T38" fmla="*/ 32 w 53"/>
                <a:gd name="T39" fmla="*/ 23 h 126"/>
                <a:gd name="T40" fmla="*/ 32 w 53"/>
                <a:gd name="T41" fmla="*/ 19 h 126"/>
                <a:gd name="T42" fmla="*/ 33 w 53"/>
                <a:gd name="T43" fmla="*/ 17 h 126"/>
                <a:gd name="T44" fmla="*/ 33 w 53"/>
                <a:gd name="T45" fmla="*/ 14 h 126"/>
                <a:gd name="T46" fmla="*/ 33 w 53"/>
                <a:gd name="T47" fmla="*/ 11 h 126"/>
                <a:gd name="T48" fmla="*/ 33 w 53"/>
                <a:gd name="T49" fmla="*/ 8 h 126"/>
                <a:gd name="T50" fmla="*/ 33 w 53"/>
                <a:gd name="T51" fmla="*/ 5 h 126"/>
                <a:gd name="T52" fmla="*/ 33 w 53"/>
                <a:gd name="T53" fmla="*/ 0 h 126"/>
                <a:gd name="T54" fmla="*/ 52 w 53"/>
                <a:gd name="T55" fmla="*/ 21 h 126"/>
                <a:gd name="T56" fmla="*/ 52 w 53"/>
                <a:gd name="T57" fmla="*/ 23 h 126"/>
                <a:gd name="T58" fmla="*/ 52 w 53"/>
                <a:gd name="T59" fmla="*/ 26 h 126"/>
                <a:gd name="T60" fmla="*/ 52 w 53"/>
                <a:gd name="T61" fmla="*/ 31 h 126"/>
                <a:gd name="T62" fmla="*/ 52 w 53"/>
                <a:gd name="T63" fmla="*/ 37 h 126"/>
                <a:gd name="T64" fmla="*/ 51 w 53"/>
                <a:gd name="T65" fmla="*/ 43 h 126"/>
                <a:gd name="T66" fmla="*/ 50 w 53"/>
                <a:gd name="T67" fmla="*/ 49 h 126"/>
                <a:gd name="T68" fmla="*/ 49 w 53"/>
                <a:gd name="T69" fmla="*/ 56 h 126"/>
                <a:gd name="T70" fmla="*/ 47 w 53"/>
                <a:gd name="T71" fmla="*/ 61 h 126"/>
                <a:gd name="T72" fmla="*/ 46 w 53"/>
                <a:gd name="T73" fmla="*/ 69 h 126"/>
                <a:gd name="T74" fmla="*/ 43 w 53"/>
                <a:gd name="T75" fmla="*/ 75 h 126"/>
                <a:gd name="T76" fmla="*/ 40 w 53"/>
                <a:gd name="T77" fmla="*/ 81 h 126"/>
                <a:gd name="T78" fmla="*/ 37 w 53"/>
                <a:gd name="T79" fmla="*/ 89 h 126"/>
                <a:gd name="T80" fmla="*/ 34 w 53"/>
                <a:gd name="T81" fmla="*/ 95 h 126"/>
                <a:gd name="T82" fmla="*/ 31 w 53"/>
                <a:gd name="T83" fmla="*/ 103 h 126"/>
                <a:gd name="T84" fmla="*/ 28 w 53"/>
                <a:gd name="T85" fmla="*/ 110 h 126"/>
                <a:gd name="T86" fmla="*/ 24 w 53"/>
                <a:gd name="T87" fmla="*/ 118 h 126"/>
                <a:gd name="T88" fmla="*/ 20 w 53"/>
                <a:gd name="T89" fmla="*/ 125 h 126"/>
                <a:gd name="T90" fmla="*/ 0 w 53"/>
                <a:gd name="T91" fmla="*/ 10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126">
                  <a:moveTo>
                    <a:pt x="0" y="104"/>
                  </a:moveTo>
                  <a:lnTo>
                    <a:pt x="4" y="97"/>
                  </a:lnTo>
                  <a:lnTo>
                    <a:pt x="7" y="94"/>
                  </a:lnTo>
                  <a:lnTo>
                    <a:pt x="8" y="90"/>
                  </a:lnTo>
                  <a:lnTo>
                    <a:pt x="10" y="86"/>
                  </a:lnTo>
                  <a:lnTo>
                    <a:pt x="11" y="82"/>
                  </a:lnTo>
                  <a:lnTo>
                    <a:pt x="14" y="79"/>
                  </a:lnTo>
                  <a:lnTo>
                    <a:pt x="15" y="75"/>
                  </a:lnTo>
                  <a:lnTo>
                    <a:pt x="18" y="68"/>
                  </a:lnTo>
                  <a:lnTo>
                    <a:pt x="20" y="65"/>
                  </a:lnTo>
                  <a:lnTo>
                    <a:pt x="21" y="61"/>
                  </a:lnTo>
                  <a:lnTo>
                    <a:pt x="24" y="54"/>
                  </a:lnTo>
                  <a:lnTo>
                    <a:pt x="25" y="48"/>
                  </a:lnTo>
                  <a:lnTo>
                    <a:pt x="27" y="44"/>
                  </a:lnTo>
                  <a:lnTo>
                    <a:pt x="27" y="43"/>
                  </a:lnTo>
                  <a:lnTo>
                    <a:pt x="28" y="41"/>
                  </a:lnTo>
                  <a:lnTo>
                    <a:pt x="28" y="38"/>
                  </a:lnTo>
                  <a:lnTo>
                    <a:pt x="29" y="35"/>
                  </a:lnTo>
                  <a:lnTo>
                    <a:pt x="31" y="28"/>
                  </a:lnTo>
                  <a:lnTo>
                    <a:pt x="32" y="23"/>
                  </a:lnTo>
                  <a:lnTo>
                    <a:pt x="32" y="19"/>
                  </a:lnTo>
                  <a:lnTo>
                    <a:pt x="33" y="17"/>
                  </a:lnTo>
                  <a:lnTo>
                    <a:pt x="33" y="14"/>
                  </a:lnTo>
                  <a:lnTo>
                    <a:pt x="33" y="11"/>
                  </a:lnTo>
                  <a:lnTo>
                    <a:pt x="33" y="8"/>
                  </a:lnTo>
                  <a:lnTo>
                    <a:pt x="33" y="5"/>
                  </a:lnTo>
                  <a:lnTo>
                    <a:pt x="33" y="0"/>
                  </a:lnTo>
                  <a:lnTo>
                    <a:pt x="52" y="21"/>
                  </a:lnTo>
                  <a:lnTo>
                    <a:pt x="52" y="23"/>
                  </a:lnTo>
                  <a:lnTo>
                    <a:pt x="52" y="26"/>
                  </a:lnTo>
                  <a:lnTo>
                    <a:pt x="52" y="31"/>
                  </a:lnTo>
                  <a:lnTo>
                    <a:pt x="52" y="37"/>
                  </a:lnTo>
                  <a:lnTo>
                    <a:pt x="51" y="43"/>
                  </a:lnTo>
                  <a:lnTo>
                    <a:pt x="50" y="49"/>
                  </a:lnTo>
                  <a:lnTo>
                    <a:pt x="49" y="56"/>
                  </a:lnTo>
                  <a:lnTo>
                    <a:pt x="47" y="61"/>
                  </a:lnTo>
                  <a:lnTo>
                    <a:pt x="46" y="69"/>
                  </a:lnTo>
                  <a:lnTo>
                    <a:pt x="43" y="75"/>
                  </a:lnTo>
                  <a:lnTo>
                    <a:pt x="40" y="81"/>
                  </a:lnTo>
                  <a:lnTo>
                    <a:pt x="37" y="89"/>
                  </a:lnTo>
                  <a:lnTo>
                    <a:pt x="34" y="95"/>
                  </a:lnTo>
                  <a:lnTo>
                    <a:pt x="31" y="103"/>
                  </a:lnTo>
                  <a:lnTo>
                    <a:pt x="28" y="110"/>
                  </a:lnTo>
                  <a:lnTo>
                    <a:pt x="24" y="118"/>
                  </a:lnTo>
                  <a:lnTo>
                    <a:pt x="20" y="125"/>
                  </a:lnTo>
                  <a:lnTo>
                    <a:pt x="0" y="104"/>
                  </a:lnTo>
                </a:path>
              </a:pathLst>
            </a:custGeom>
            <a:solidFill>
              <a:srgbClr val="02850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3" name="Freeform 109"/>
            <p:cNvSpPr>
              <a:spLocks noChangeAspect="1"/>
            </p:cNvSpPr>
            <p:nvPr/>
          </p:nvSpPr>
          <p:spPr bwMode="auto">
            <a:xfrm>
              <a:off x="250" y="1468"/>
              <a:ext cx="218" cy="229"/>
            </a:xfrm>
            <a:custGeom>
              <a:avLst/>
              <a:gdLst>
                <a:gd name="T0" fmla="*/ 198 w 218"/>
                <a:gd name="T1" fmla="*/ 0 h 229"/>
                <a:gd name="T2" fmla="*/ 0 w 218"/>
                <a:gd name="T3" fmla="*/ 208 h 229"/>
                <a:gd name="T4" fmla="*/ 19 w 218"/>
                <a:gd name="T5" fmla="*/ 228 h 229"/>
                <a:gd name="T6" fmla="*/ 217 w 218"/>
                <a:gd name="T7" fmla="*/ 21 h 229"/>
                <a:gd name="T8" fmla="*/ 198 w 218"/>
                <a:gd name="T9" fmla="*/ 0 h 229"/>
              </a:gdLst>
              <a:ahLst/>
              <a:cxnLst>
                <a:cxn ang="0">
                  <a:pos x="T0" y="T1"/>
                </a:cxn>
                <a:cxn ang="0">
                  <a:pos x="T2" y="T3"/>
                </a:cxn>
                <a:cxn ang="0">
                  <a:pos x="T4" y="T5"/>
                </a:cxn>
                <a:cxn ang="0">
                  <a:pos x="T6" y="T7"/>
                </a:cxn>
                <a:cxn ang="0">
                  <a:pos x="T8" y="T9"/>
                </a:cxn>
              </a:cxnLst>
              <a:rect l="0" t="0" r="r" b="b"/>
              <a:pathLst>
                <a:path w="218" h="229">
                  <a:moveTo>
                    <a:pt x="198" y="0"/>
                  </a:moveTo>
                  <a:lnTo>
                    <a:pt x="0" y="208"/>
                  </a:lnTo>
                  <a:lnTo>
                    <a:pt x="19" y="228"/>
                  </a:lnTo>
                  <a:lnTo>
                    <a:pt x="217" y="21"/>
                  </a:lnTo>
                  <a:lnTo>
                    <a:pt x="198" y="0"/>
                  </a:lnTo>
                </a:path>
              </a:pathLst>
            </a:custGeom>
            <a:solidFill>
              <a:srgbClr val="0202E3"/>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4" name="Freeform 110"/>
            <p:cNvSpPr>
              <a:spLocks noChangeAspect="1"/>
            </p:cNvSpPr>
            <p:nvPr/>
          </p:nvSpPr>
          <p:spPr bwMode="auto">
            <a:xfrm>
              <a:off x="235" y="1665"/>
              <a:ext cx="35" cy="32"/>
            </a:xfrm>
            <a:custGeom>
              <a:avLst/>
              <a:gdLst>
                <a:gd name="T0" fmla="*/ 0 w 35"/>
                <a:gd name="T1" fmla="*/ 0 h 32"/>
                <a:gd name="T2" fmla="*/ 2 w 35"/>
                <a:gd name="T3" fmla="*/ 2 h 32"/>
                <a:gd name="T4" fmla="*/ 3 w 35"/>
                <a:gd name="T5" fmla="*/ 3 h 32"/>
                <a:gd name="T6" fmla="*/ 5 w 35"/>
                <a:gd name="T7" fmla="*/ 5 h 32"/>
                <a:gd name="T8" fmla="*/ 7 w 35"/>
                <a:gd name="T9" fmla="*/ 6 h 32"/>
                <a:gd name="T10" fmla="*/ 9 w 35"/>
                <a:gd name="T11" fmla="*/ 7 h 32"/>
                <a:gd name="T12" fmla="*/ 11 w 35"/>
                <a:gd name="T13" fmla="*/ 9 h 32"/>
                <a:gd name="T14" fmla="*/ 11 w 35"/>
                <a:gd name="T15" fmla="*/ 9 h 32"/>
                <a:gd name="T16" fmla="*/ 13 w 35"/>
                <a:gd name="T17" fmla="*/ 10 h 32"/>
                <a:gd name="T18" fmla="*/ 15 w 35"/>
                <a:gd name="T19" fmla="*/ 10 h 32"/>
                <a:gd name="T20" fmla="*/ 34 w 35"/>
                <a:gd name="T21" fmla="*/ 31 h 32"/>
                <a:gd name="T22" fmla="*/ 32 w 35"/>
                <a:gd name="T23" fmla="*/ 30 h 32"/>
                <a:gd name="T24" fmla="*/ 30 w 35"/>
                <a:gd name="T25" fmla="*/ 29 h 32"/>
                <a:gd name="T26" fmla="*/ 26 w 35"/>
                <a:gd name="T27" fmla="*/ 26 h 32"/>
                <a:gd name="T28" fmla="*/ 24 w 35"/>
                <a:gd name="T29" fmla="*/ 25 h 32"/>
                <a:gd name="T30" fmla="*/ 23 w 35"/>
                <a:gd name="T31" fmla="*/ 24 h 32"/>
                <a:gd name="T32" fmla="*/ 21 w 35"/>
                <a:gd name="T33" fmla="*/ 22 h 32"/>
                <a:gd name="T34" fmla="*/ 19 w 35"/>
                <a:gd name="T35" fmla="*/ 21 h 32"/>
                <a:gd name="T36" fmla="*/ 0 w 35"/>
                <a:gd name="T3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 h="32">
                  <a:moveTo>
                    <a:pt x="0" y="0"/>
                  </a:moveTo>
                  <a:lnTo>
                    <a:pt x="2" y="2"/>
                  </a:lnTo>
                  <a:lnTo>
                    <a:pt x="3" y="3"/>
                  </a:lnTo>
                  <a:lnTo>
                    <a:pt x="5" y="5"/>
                  </a:lnTo>
                  <a:lnTo>
                    <a:pt x="7" y="6"/>
                  </a:lnTo>
                  <a:lnTo>
                    <a:pt x="9" y="7"/>
                  </a:lnTo>
                  <a:lnTo>
                    <a:pt x="11" y="9"/>
                  </a:lnTo>
                  <a:lnTo>
                    <a:pt x="11" y="9"/>
                  </a:lnTo>
                  <a:lnTo>
                    <a:pt x="13" y="10"/>
                  </a:lnTo>
                  <a:lnTo>
                    <a:pt x="15" y="10"/>
                  </a:lnTo>
                  <a:lnTo>
                    <a:pt x="34" y="31"/>
                  </a:lnTo>
                  <a:lnTo>
                    <a:pt x="32" y="30"/>
                  </a:lnTo>
                  <a:lnTo>
                    <a:pt x="30" y="29"/>
                  </a:lnTo>
                  <a:lnTo>
                    <a:pt x="26" y="26"/>
                  </a:lnTo>
                  <a:lnTo>
                    <a:pt x="24" y="25"/>
                  </a:lnTo>
                  <a:lnTo>
                    <a:pt x="23" y="24"/>
                  </a:lnTo>
                  <a:lnTo>
                    <a:pt x="21" y="22"/>
                  </a:lnTo>
                  <a:lnTo>
                    <a:pt x="19" y="21"/>
                  </a:lnTo>
                  <a:lnTo>
                    <a:pt x="0" y="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5" name="Freeform 111"/>
            <p:cNvSpPr>
              <a:spLocks noChangeAspect="1"/>
            </p:cNvSpPr>
            <p:nvPr/>
          </p:nvSpPr>
          <p:spPr bwMode="auto">
            <a:xfrm>
              <a:off x="448" y="1468"/>
              <a:ext cx="49" cy="146"/>
            </a:xfrm>
            <a:custGeom>
              <a:avLst/>
              <a:gdLst>
                <a:gd name="T0" fmla="*/ 0 w 49"/>
                <a:gd name="T1" fmla="*/ 0 h 146"/>
                <a:gd name="T2" fmla="*/ 28 w 49"/>
                <a:gd name="T3" fmla="*/ 124 h 146"/>
                <a:gd name="T4" fmla="*/ 48 w 49"/>
                <a:gd name="T5" fmla="*/ 145 h 146"/>
                <a:gd name="T6" fmla="*/ 19 w 49"/>
                <a:gd name="T7" fmla="*/ 21 h 146"/>
                <a:gd name="T8" fmla="*/ 0 w 49"/>
                <a:gd name="T9" fmla="*/ 0 h 146"/>
              </a:gdLst>
              <a:ahLst/>
              <a:cxnLst>
                <a:cxn ang="0">
                  <a:pos x="T0" y="T1"/>
                </a:cxn>
                <a:cxn ang="0">
                  <a:pos x="T2" y="T3"/>
                </a:cxn>
                <a:cxn ang="0">
                  <a:pos x="T4" y="T5"/>
                </a:cxn>
                <a:cxn ang="0">
                  <a:pos x="T6" y="T7"/>
                </a:cxn>
                <a:cxn ang="0">
                  <a:pos x="T8" y="T9"/>
                </a:cxn>
              </a:cxnLst>
              <a:rect l="0" t="0" r="r" b="b"/>
              <a:pathLst>
                <a:path w="49" h="146">
                  <a:moveTo>
                    <a:pt x="0" y="0"/>
                  </a:moveTo>
                  <a:lnTo>
                    <a:pt x="28" y="124"/>
                  </a:lnTo>
                  <a:lnTo>
                    <a:pt x="48" y="145"/>
                  </a:lnTo>
                  <a:lnTo>
                    <a:pt x="19" y="21"/>
                  </a:lnTo>
                  <a:lnTo>
                    <a:pt x="0" y="0"/>
                  </a:lnTo>
                </a:path>
              </a:pathLst>
            </a:custGeom>
            <a:solidFill>
              <a:srgbClr val="001A3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6" name="Freeform 112"/>
            <p:cNvSpPr>
              <a:spLocks noChangeAspect="1"/>
            </p:cNvSpPr>
            <p:nvPr/>
          </p:nvSpPr>
          <p:spPr bwMode="auto">
            <a:xfrm>
              <a:off x="250" y="1594"/>
              <a:ext cx="245" cy="110"/>
            </a:xfrm>
            <a:custGeom>
              <a:avLst/>
              <a:gdLst>
                <a:gd name="T0" fmla="*/ 2 w 245"/>
                <a:gd name="T1" fmla="*/ 82 h 110"/>
                <a:gd name="T2" fmla="*/ 6 w 245"/>
                <a:gd name="T3" fmla="*/ 84 h 110"/>
                <a:gd name="T4" fmla="*/ 11 w 245"/>
                <a:gd name="T5" fmla="*/ 86 h 110"/>
                <a:gd name="T6" fmla="*/ 16 w 245"/>
                <a:gd name="T7" fmla="*/ 87 h 110"/>
                <a:gd name="T8" fmla="*/ 22 w 245"/>
                <a:gd name="T9" fmla="*/ 87 h 110"/>
                <a:gd name="T10" fmla="*/ 27 w 245"/>
                <a:gd name="T11" fmla="*/ 88 h 110"/>
                <a:gd name="T12" fmla="*/ 36 w 245"/>
                <a:gd name="T13" fmla="*/ 88 h 110"/>
                <a:gd name="T14" fmla="*/ 48 w 245"/>
                <a:gd name="T15" fmla="*/ 87 h 110"/>
                <a:gd name="T16" fmla="*/ 60 w 245"/>
                <a:gd name="T17" fmla="*/ 85 h 110"/>
                <a:gd name="T18" fmla="*/ 74 w 245"/>
                <a:gd name="T19" fmla="*/ 82 h 110"/>
                <a:gd name="T20" fmla="*/ 87 w 245"/>
                <a:gd name="T21" fmla="*/ 78 h 110"/>
                <a:gd name="T22" fmla="*/ 103 w 245"/>
                <a:gd name="T23" fmla="*/ 72 h 110"/>
                <a:gd name="T24" fmla="*/ 117 w 245"/>
                <a:gd name="T25" fmla="*/ 65 h 110"/>
                <a:gd name="T26" fmla="*/ 133 w 245"/>
                <a:gd name="T27" fmla="*/ 58 h 110"/>
                <a:gd name="T28" fmla="*/ 149 w 245"/>
                <a:gd name="T29" fmla="*/ 50 h 110"/>
                <a:gd name="T30" fmla="*/ 166 w 245"/>
                <a:gd name="T31" fmla="*/ 40 h 110"/>
                <a:gd name="T32" fmla="*/ 183 w 245"/>
                <a:gd name="T33" fmla="*/ 30 h 110"/>
                <a:gd name="T34" fmla="*/ 199 w 245"/>
                <a:gd name="T35" fmla="*/ 19 h 110"/>
                <a:gd name="T36" fmla="*/ 216 w 245"/>
                <a:gd name="T37" fmla="*/ 6 h 110"/>
                <a:gd name="T38" fmla="*/ 244 w 245"/>
                <a:gd name="T39" fmla="*/ 21 h 110"/>
                <a:gd name="T40" fmla="*/ 226 w 245"/>
                <a:gd name="T41" fmla="*/ 33 h 110"/>
                <a:gd name="T42" fmla="*/ 210 w 245"/>
                <a:gd name="T43" fmla="*/ 45 h 110"/>
                <a:gd name="T44" fmla="*/ 193 w 245"/>
                <a:gd name="T45" fmla="*/ 56 h 110"/>
                <a:gd name="T46" fmla="*/ 185 w 245"/>
                <a:gd name="T47" fmla="*/ 61 h 110"/>
                <a:gd name="T48" fmla="*/ 169 w 245"/>
                <a:gd name="T49" fmla="*/ 70 h 110"/>
                <a:gd name="T50" fmla="*/ 153 w 245"/>
                <a:gd name="T51" fmla="*/ 79 h 110"/>
                <a:gd name="T52" fmla="*/ 141 w 245"/>
                <a:gd name="T53" fmla="*/ 85 h 110"/>
                <a:gd name="T54" fmla="*/ 133 w 245"/>
                <a:gd name="T55" fmla="*/ 88 h 110"/>
                <a:gd name="T56" fmla="*/ 122 w 245"/>
                <a:gd name="T57" fmla="*/ 93 h 110"/>
                <a:gd name="T58" fmla="*/ 114 w 245"/>
                <a:gd name="T59" fmla="*/ 96 h 110"/>
                <a:gd name="T60" fmla="*/ 100 w 245"/>
                <a:gd name="T61" fmla="*/ 100 h 110"/>
                <a:gd name="T62" fmla="*/ 93 w 245"/>
                <a:gd name="T63" fmla="*/ 103 h 110"/>
                <a:gd name="T64" fmla="*/ 79 w 245"/>
                <a:gd name="T65" fmla="*/ 106 h 110"/>
                <a:gd name="T66" fmla="*/ 73 w 245"/>
                <a:gd name="T67" fmla="*/ 107 h 110"/>
                <a:gd name="T68" fmla="*/ 68 w 245"/>
                <a:gd name="T69" fmla="*/ 107 h 110"/>
                <a:gd name="T70" fmla="*/ 63 w 245"/>
                <a:gd name="T71" fmla="*/ 108 h 110"/>
                <a:gd name="T72" fmla="*/ 57 w 245"/>
                <a:gd name="T73" fmla="*/ 108 h 110"/>
                <a:gd name="T74" fmla="*/ 52 w 245"/>
                <a:gd name="T75" fmla="*/ 109 h 110"/>
                <a:gd name="T76" fmla="*/ 44 w 245"/>
                <a:gd name="T77" fmla="*/ 108 h 110"/>
                <a:gd name="T78" fmla="*/ 33 w 245"/>
                <a:gd name="T79" fmla="*/ 107 h 110"/>
                <a:gd name="T80" fmla="*/ 26 w 245"/>
                <a:gd name="T81" fmla="*/ 105 h 110"/>
                <a:gd name="T82" fmla="*/ 22 w 245"/>
                <a:gd name="T83" fmla="*/ 103 h 110"/>
                <a:gd name="T84" fmla="*/ 0 w 245"/>
                <a:gd name="T85" fmla="*/ 8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5" h="110">
                  <a:moveTo>
                    <a:pt x="0" y="82"/>
                  </a:moveTo>
                  <a:lnTo>
                    <a:pt x="2" y="82"/>
                  </a:lnTo>
                  <a:lnTo>
                    <a:pt x="4" y="83"/>
                  </a:lnTo>
                  <a:lnTo>
                    <a:pt x="6" y="84"/>
                  </a:lnTo>
                  <a:lnTo>
                    <a:pt x="9" y="85"/>
                  </a:lnTo>
                  <a:lnTo>
                    <a:pt x="11" y="86"/>
                  </a:lnTo>
                  <a:lnTo>
                    <a:pt x="14" y="86"/>
                  </a:lnTo>
                  <a:lnTo>
                    <a:pt x="16" y="87"/>
                  </a:lnTo>
                  <a:lnTo>
                    <a:pt x="19" y="87"/>
                  </a:lnTo>
                  <a:lnTo>
                    <a:pt x="22" y="87"/>
                  </a:lnTo>
                  <a:lnTo>
                    <a:pt x="24" y="88"/>
                  </a:lnTo>
                  <a:lnTo>
                    <a:pt x="27" y="88"/>
                  </a:lnTo>
                  <a:lnTo>
                    <a:pt x="30" y="88"/>
                  </a:lnTo>
                  <a:lnTo>
                    <a:pt x="36" y="88"/>
                  </a:lnTo>
                  <a:lnTo>
                    <a:pt x="41" y="88"/>
                  </a:lnTo>
                  <a:lnTo>
                    <a:pt x="48" y="87"/>
                  </a:lnTo>
                  <a:lnTo>
                    <a:pt x="54" y="86"/>
                  </a:lnTo>
                  <a:lnTo>
                    <a:pt x="60" y="85"/>
                  </a:lnTo>
                  <a:lnTo>
                    <a:pt x="67" y="83"/>
                  </a:lnTo>
                  <a:lnTo>
                    <a:pt x="74" y="82"/>
                  </a:lnTo>
                  <a:lnTo>
                    <a:pt x="81" y="80"/>
                  </a:lnTo>
                  <a:lnTo>
                    <a:pt x="87" y="78"/>
                  </a:lnTo>
                  <a:lnTo>
                    <a:pt x="95" y="75"/>
                  </a:lnTo>
                  <a:lnTo>
                    <a:pt x="103" y="72"/>
                  </a:lnTo>
                  <a:lnTo>
                    <a:pt x="110" y="69"/>
                  </a:lnTo>
                  <a:lnTo>
                    <a:pt x="117" y="65"/>
                  </a:lnTo>
                  <a:lnTo>
                    <a:pt x="125" y="62"/>
                  </a:lnTo>
                  <a:lnTo>
                    <a:pt x="133" y="58"/>
                  </a:lnTo>
                  <a:lnTo>
                    <a:pt x="141" y="54"/>
                  </a:lnTo>
                  <a:lnTo>
                    <a:pt x="149" y="50"/>
                  </a:lnTo>
                  <a:lnTo>
                    <a:pt x="158" y="45"/>
                  </a:lnTo>
                  <a:lnTo>
                    <a:pt x="166" y="40"/>
                  </a:lnTo>
                  <a:lnTo>
                    <a:pt x="174" y="36"/>
                  </a:lnTo>
                  <a:lnTo>
                    <a:pt x="183" y="30"/>
                  </a:lnTo>
                  <a:lnTo>
                    <a:pt x="191" y="24"/>
                  </a:lnTo>
                  <a:lnTo>
                    <a:pt x="199" y="19"/>
                  </a:lnTo>
                  <a:lnTo>
                    <a:pt x="208" y="13"/>
                  </a:lnTo>
                  <a:lnTo>
                    <a:pt x="216" y="6"/>
                  </a:lnTo>
                  <a:lnTo>
                    <a:pt x="224" y="0"/>
                  </a:lnTo>
                  <a:lnTo>
                    <a:pt x="244" y="21"/>
                  </a:lnTo>
                  <a:lnTo>
                    <a:pt x="235" y="27"/>
                  </a:lnTo>
                  <a:lnTo>
                    <a:pt x="226" y="33"/>
                  </a:lnTo>
                  <a:lnTo>
                    <a:pt x="218" y="40"/>
                  </a:lnTo>
                  <a:lnTo>
                    <a:pt x="210" y="45"/>
                  </a:lnTo>
                  <a:lnTo>
                    <a:pt x="201" y="51"/>
                  </a:lnTo>
                  <a:lnTo>
                    <a:pt x="193" y="56"/>
                  </a:lnTo>
                  <a:lnTo>
                    <a:pt x="189" y="59"/>
                  </a:lnTo>
                  <a:lnTo>
                    <a:pt x="185" y="61"/>
                  </a:lnTo>
                  <a:lnTo>
                    <a:pt x="177" y="66"/>
                  </a:lnTo>
                  <a:lnTo>
                    <a:pt x="169" y="70"/>
                  </a:lnTo>
                  <a:lnTo>
                    <a:pt x="161" y="74"/>
                  </a:lnTo>
                  <a:lnTo>
                    <a:pt x="153" y="79"/>
                  </a:lnTo>
                  <a:lnTo>
                    <a:pt x="145" y="82"/>
                  </a:lnTo>
                  <a:lnTo>
                    <a:pt x="141" y="85"/>
                  </a:lnTo>
                  <a:lnTo>
                    <a:pt x="137" y="86"/>
                  </a:lnTo>
                  <a:lnTo>
                    <a:pt x="133" y="88"/>
                  </a:lnTo>
                  <a:lnTo>
                    <a:pt x="129" y="90"/>
                  </a:lnTo>
                  <a:lnTo>
                    <a:pt x="122" y="93"/>
                  </a:lnTo>
                  <a:lnTo>
                    <a:pt x="118" y="94"/>
                  </a:lnTo>
                  <a:lnTo>
                    <a:pt x="114" y="96"/>
                  </a:lnTo>
                  <a:lnTo>
                    <a:pt x="107" y="98"/>
                  </a:lnTo>
                  <a:lnTo>
                    <a:pt x="100" y="100"/>
                  </a:lnTo>
                  <a:lnTo>
                    <a:pt x="96" y="102"/>
                  </a:lnTo>
                  <a:lnTo>
                    <a:pt x="93" y="103"/>
                  </a:lnTo>
                  <a:lnTo>
                    <a:pt x="86" y="104"/>
                  </a:lnTo>
                  <a:lnTo>
                    <a:pt x="79" y="106"/>
                  </a:lnTo>
                  <a:lnTo>
                    <a:pt x="76" y="106"/>
                  </a:lnTo>
                  <a:lnTo>
                    <a:pt x="73" y="107"/>
                  </a:lnTo>
                  <a:lnTo>
                    <a:pt x="70" y="107"/>
                  </a:lnTo>
                  <a:lnTo>
                    <a:pt x="68" y="107"/>
                  </a:lnTo>
                  <a:lnTo>
                    <a:pt x="66" y="107"/>
                  </a:lnTo>
                  <a:lnTo>
                    <a:pt x="63" y="108"/>
                  </a:lnTo>
                  <a:lnTo>
                    <a:pt x="61" y="108"/>
                  </a:lnTo>
                  <a:lnTo>
                    <a:pt x="57" y="108"/>
                  </a:lnTo>
                  <a:lnTo>
                    <a:pt x="55" y="108"/>
                  </a:lnTo>
                  <a:lnTo>
                    <a:pt x="52" y="109"/>
                  </a:lnTo>
                  <a:lnTo>
                    <a:pt x="48" y="108"/>
                  </a:lnTo>
                  <a:lnTo>
                    <a:pt x="44" y="108"/>
                  </a:lnTo>
                  <a:lnTo>
                    <a:pt x="38" y="108"/>
                  </a:lnTo>
                  <a:lnTo>
                    <a:pt x="33" y="107"/>
                  </a:lnTo>
                  <a:lnTo>
                    <a:pt x="28" y="106"/>
                  </a:lnTo>
                  <a:lnTo>
                    <a:pt x="26" y="105"/>
                  </a:lnTo>
                  <a:lnTo>
                    <a:pt x="24" y="104"/>
                  </a:lnTo>
                  <a:lnTo>
                    <a:pt x="22" y="103"/>
                  </a:lnTo>
                  <a:lnTo>
                    <a:pt x="19" y="103"/>
                  </a:lnTo>
                  <a:lnTo>
                    <a:pt x="0" y="82"/>
                  </a:lnTo>
                </a:path>
              </a:pathLst>
            </a:custGeom>
            <a:solidFill>
              <a:srgbClr val="85850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7" name="Freeform 113"/>
            <p:cNvSpPr>
              <a:spLocks noChangeAspect="1"/>
            </p:cNvSpPr>
            <p:nvPr/>
          </p:nvSpPr>
          <p:spPr bwMode="auto">
            <a:xfrm>
              <a:off x="475" y="1408"/>
              <a:ext cx="187" cy="208"/>
            </a:xfrm>
            <a:custGeom>
              <a:avLst/>
              <a:gdLst>
                <a:gd name="T0" fmla="*/ 0 w 187"/>
                <a:gd name="T1" fmla="*/ 186 h 208"/>
                <a:gd name="T2" fmla="*/ 6 w 187"/>
                <a:gd name="T3" fmla="*/ 181 h 208"/>
                <a:gd name="T4" fmla="*/ 13 w 187"/>
                <a:gd name="T5" fmla="*/ 176 h 208"/>
                <a:gd name="T6" fmla="*/ 26 w 187"/>
                <a:gd name="T7" fmla="*/ 166 h 208"/>
                <a:gd name="T8" fmla="*/ 38 w 187"/>
                <a:gd name="T9" fmla="*/ 154 h 208"/>
                <a:gd name="T10" fmla="*/ 44 w 187"/>
                <a:gd name="T11" fmla="*/ 149 h 208"/>
                <a:gd name="T12" fmla="*/ 51 w 187"/>
                <a:gd name="T13" fmla="*/ 143 h 208"/>
                <a:gd name="T14" fmla="*/ 60 w 187"/>
                <a:gd name="T15" fmla="*/ 134 h 208"/>
                <a:gd name="T16" fmla="*/ 70 w 187"/>
                <a:gd name="T17" fmla="*/ 125 h 208"/>
                <a:gd name="T18" fmla="*/ 78 w 187"/>
                <a:gd name="T19" fmla="*/ 116 h 208"/>
                <a:gd name="T20" fmla="*/ 87 w 187"/>
                <a:gd name="T21" fmla="*/ 107 h 208"/>
                <a:gd name="T22" fmla="*/ 95 w 187"/>
                <a:gd name="T23" fmla="*/ 98 h 208"/>
                <a:gd name="T24" fmla="*/ 103 w 187"/>
                <a:gd name="T25" fmla="*/ 89 h 208"/>
                <a:gd name="T26" fmla="*/ 111 w 187"/>
                <a:gd name="T27" fmla="*/ 80 h 208"/>
                <a:gd name="T28" fmla="*/ 118 w 187"/>
                <a:gd name="T29" fmla="*/ 71 h 208"/>
                <a:gd name="T30" fmla="*/ 125 w 187"/>
                <a:gd name="T31" fmla="*/ 62 h 208"/>
                <a:gd name="T32" fmla="*/ 132 w 187"/>
                <a:gd name="T33" fmla="*/ 53 h 208"/>
                <a:gd name="T34" fmla="*/ 135 w 187"/>
                <a:gd name="T35" fmla="*/ 49 h 208"/>
                <a:gd name="T36" fmla="*/ 138 w 187"/>
                <a:gd name="T37" fmla="*/ 44 h 208"/>
                <a:gd name="T38" fmla="*/ 145 w 187"/>
                <a:gd name="T39" fmla="*/ 35 h 208"/>
                <a:gd name="T40" fmla="*/ 148 w 187"/>
                <a:gd name="T41" fmla="*/ 31 h 208"/>
                <a:gd name="T42" fmla="*/ 150 w 187"/>
                <a:gd name="T43" fmla="*/ 26 h 208"/>
                <a:gd name="T44" fmla="*/ 156 w 187"/>
                <a:gd name="T45" fmla="*/ 18 h 208"/>
                <a:gd name="T46" fmla="*/ 159 w 187"/>
                <a:gd name="T47" fmla="*/ 13 h 208"/>
                <a:gd name="T48" fmla="*/ 162 w 187"/>
                <a:gd name="T49" fmla="*/ 9 h 208"/>
                <a:gd name="T50" fmla="*/ 167 w 187"/>
                <a:gd name="T51" fmla="*/ 0 h 208"/>
                <a:gd name="T52" fmla="*/ 186 w 187"/>
                <a:gd name="T53" fmla="*/ 21 h 208"/>
                <a:gd name="T54" fmla="*/ 181 w 187"/>
                <a:gd name="T55" fmla="*/ 30 h 208"/>
                <a:gd name="T56" fmla="*/ 175 w 187"/>
                <a:gd name="T57" fmla="*/ 38 h 208"/>
                <a:gd name="T58" fmla="*/ 170 w 187"/>
                <a:gd name="T59" fmla="*/ 47 h 208"/>
                <a:gd name="T60" fmla="*/ 164 w 187"/>
                <a:gd name="T61" fmla="*/ 56 h 208"/>
                <a:gd name="T62" fmla="*/ 158 w 187"/>
                <a:gd name="T63" fmla="*/ 65 h 208"/>
                <a:gd name="T64" fmla="*/ 151 w 187"/>
                <a:gd name="T65" fmla="*/ 74 h 208"/>
                <a:gd name="T66" fmla="*/ 144 w 187"/>
                <a:gd name="T67" fmla="*/ 83 h 208"/>
                <a:gd name="T68" fmla="*/ 137 w 187"/>
                <a:gd name="T69" fmla="*/ 92 h 208"/>
                <a:gd name="T70" fmla="*/ 129 w 187"/>
                <a:gd name="T71" fmla="*/ 101 h 208"/>
                <a:gd name="T72" fmla="*/ 122 w 187"/>
                <a:gd name="T73" fmla="*/ 110 h 208"/>
                <a:gd name="T74" fmla="*/ 114 w 187"/>
                <a:gd name="T75" fmla="*/ 119 h 208"/>
                <a:gd name="T76" fmla="*/ 106 w 187"/>
                <a:gd name="T77" fmla="*/ 128 h 208"/>
                <a:gd name="T78" fmla="*/ 97 w 187"/>
                <a:gd name="T79" fmla="*/ 137 h 208"/>
                <a:gd name="T80" fmla="*/ 89 w 187"/>
                <a:gd name="T81" fmla="*/ 145 h 208"/>
                <a:gd name="T82" fmla="*/ 79 w 187"/>
                <a:gd name="T83" fmla="*/ 155 h 208"/>
                <a:gd name="T84" fmla="*/ 70 w 187"/>
                <a:gd name="T85" fmla="*/ 163 h 208"/>
                <a:gd name="T86" fmla="*/ 64 w 187"/>
                <a:gd name="T87" fmla="*/ 169 h 208"/>
                <a:gd name="T88" fmla="*/ 57 w 187"/>
                <a:gd name="T89" fmla="*/ 175 h 208"/>
                <a:gd name="T90" fmla="*/ 52 w 187"/>
                <a:gd name="T91" fmla="*/ 181 h 208"/>
                <a:gd name="T92" fmla="*/ 45 w 187"/>
                <a:gd name="T93" fmla="*/ 186 h 208"/>
                <a:gd name="T94" fmla="*/ 39 w 187"/>
                <a:gd name="T95" fmla="*/ 192 h 208"/>
                <a:gd name="T96" fmla="*/ 32 w 187"/>
                <a:gd name="T97" fmla="*/ 196 h 208"/>
                <a:gd name="T98" fmla="*/ 26 w 187"/>
                <a:gd name="T99" fmla="*/ 201 h 208"/>
                <a:gd name="T100" fmla="*/ 20 w 187"/>
                <a:gd name="T101" fmla="*/ 207 h 208"/>
                <a:gd name="T102" fmla="*/ 0 w 187"/>
                <a:gd name="T103" fmla="*/ 18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7" h="208">
                  <a:moveTo>
                    <a:pt x="0" y="186"/>
                  </a:moveTo>
                  <a:lnTo>
                    <a:pt x="6" y="181"/>
                  </a:lnTo>
                  <a:lnTo>
                    <a:pt x="13" y="176"/>
                  </a:lnTo>
                  <a:lnTo>
                    <a:pt x="26" y="166"/>
                  </a:lnTo>
                  <a:lnTo>
                    <a:pt x="38" y="154"/>
                  </a:lnTo>
                  <a:lnTo>
                    <a:pt x="44" y="149"/>
                  </a:lnTo>
                  <a:lnTo>
                    <a:pt x="51" y="143"/>
                  </a:lnTo>
                  <a:lnTo>
                    <a:pt x="60" y="134"/>
                  </a:lnTo>
                  <a:lnTo>
                    <a:pt x="70" y="125"/>
                  </a:lnTo>
                  <a:lnTo>
                    <a:pt x="78" y="116"/>
                  </a:lnTo>
                  <a:lnTo>
                    <a:pt x="87" y="107"/>
                  </a:lnTo>
                  <a:lnTo>
                    <a:pt x="95" y="98"/>
                  </a:lnTo>
                  <a:lnTo>
                    <a:pt x="103" y="89"/>
                  </a:lnTo>
                  <a:lnTo>
                    <a:pt x="111" y="80"/>
                  </a:lnTo>
                  <a:lnTo>
                    <a:pt x="118" y="71"/>
                  </a:lnTo>
                  <a:lnTo>
                    <a:pt x="125" y="62"/>
                  </a:lnTo>
                  <a:lnTo>
                    <a:pt x="132" y="53"/>
                  </a:lnTo>
                  <a:lnTo>
                    <a:pt x="135" y="49"/>
                  </a:lnTo>
                  <a:lnTo>
                    <a:pt x="138" y="44"/>
                  </a:lnTo>
                  <a:lnTo>
                    <a:pt x="145" y="35"/>
                  </a:lnTo>
                  <a:lnTo>
                    <a:pt x="148" y="31"/>
                  </a:lnTo>
                  <a:lnTo>
                    <a:pt x="150" y="26"/>
                  </a:lnTo>
                  <a:lnTo>
                    <a:pt x="156" y="18"/>
                  </a:lnTo>
                  <a:lnTo>
                    <a:pt x="159" y="13"/>
                  </a:lnTo>
                  <a:lnTo>
                    <a:pt x="162" y="9"/>
                  </a:lnTo>
                  <a:lnTo>
                    <a:pt x="167" y="0"/>
                  </a:lnTo>
                  <a:lnTo>
                    <a:pt x="186" y="21"/>
                  </a:lnTo>
                  <a:lnTo>
                    <a:pt x="181" y="30"/>
                  </a:lnTo>
                  <a:lnTo>
                    <a:pt x="175" y="38"/>
                  </a:lnTo>
                  <a:lnTo>
                    <a:pt x="170" y="47"/>
                  </a:lnTo>
                  <a:lnTo>
                    <a:pt x="164" y="56"/>
                  </a:lnTo>
                  <a:lnTo>
                    <a:pt x="158" y="65"/>
                  </a:lnTo>
                  <a:lnTo>
                    <a:pt x="151" y="74"/>
                  </a:lnTo>
                  <a:lnTo>
                    <a:pt x="144" y="83"/>
                  </a:lnTo>
                  <a:lnTo>
                    <a:pt x="137" y="92"/>
                  </a:lnTo>
                  <a:lnTo>
                    <a:pt x="129" y="101"/>
                  </a:lnTo>
                  <a:lnTo>
                    <a:pt x="122" y="110"/>
                  </a:lnTo>
                  <a:lnTo>
                    <a:pt x="114" y="119"/>
                  </a:lnTo>
                  <a:lnTo>
                    <a:pt x="106" y="128"/>
                  </a:lnTo>
                  <a:lnTo>
                    <a:pt x="97" y="137"/>
                  </a:lnTo>
                  <a:lnTo>
                    <a:pt x="89" y="145"/>
                  </a:lnTo>
                  <a:lnTo>
                    <a:pt x="79" y="155"/>
                  </a:lnTo>
                  <a:lnTo>
                    <a:pt x="70" y="163"/>
                  </a:lnTo>
                  <a:lnTo>
                    <a:pt x="64" y="169"/>
                  </a:lnTo>
                  <a:lnTo>
                    <a:pt x="57" y="175"/>
                  </a:lnTo>
                  <a:lnTo>
                    <a:pt x="52" y="181"/>
                  </a:lnTo>
                  <a:lnTo>
                    <a:pt x="45" y="186"/>
                  </a:lnTo>
                  <a:lnTo>
                    <a:pt x="39" y="192"/>
                  </a:lnTo>
                  <a:lnTo>
                    <a:pt x="32" y="196"/>
                  </a:lnTo>
                  <a:lnTo>
                    <a:pt x="26" y="201"/>
                  </a:lnTo>
                  <a:lnTo>
                    <a:pt x="20" y="207"/>
                  </a:lnTo>
                  <a:lnTo>
                    <a:pt x="0" y="186"/>
                  </a:lnTo>
                </a:path>
              </a:pathLst>
            </a:custGeom>
            <a:solidFill>
              <a:srgbClr val="034383"/>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8" name="Freeform 114"/>
            <p:cNvSpPr>
              <a:spLocks noChangeAspect="1"/>
            </p:cNvSpPr>
            <p:nvPr/>
          </p:nvSpPr>
          <p:spPr bwMode="auto">
            <a:xfrm>
              <a:off x="323" y="1252"/>
              <a:ext cx="339" cy="217"/>
            </a:xfrm>
            <a:custGeom>
              <a:avLst/>
              <a:gdLst>
                <a:gd name="T0" fmla="*/ 338 w 339"/>
                <a:gd name="T1" fmla="*/ 17 h 217"/>
                <a:gd name="T2" fmla="*/ 336 w 339"/>
                <a:gd name="T3" fmla="*/ 15 h 217"/>
                <a:gd name="T4" fmla="*/ 333 w 339"/>
                <a:gd name="T5" fmla="*/ 13 h 217"/>
                <a:gd name="T6" fmla="*/ 331 w 339"/>
                <a:gd name="T7" fmla="*/ 11 h 217"/>
                <a:gd name="T8" fmla="*/ 328 w 339"/>
                <a:gd name="T9" fmla="*/ 9 h 217"/>
                <a:gd name="T10" fmla="*/ 326 w 339"/>
                <a:gd name="T11" fmla="*/ 8 h 217"/>
                <a:gd name="T12" fmla="*/ 323 w 339"/>
                <a:gd name="T13" fmla="*/ 7 h 217"/>
                <a:gd name="T14" fmla="*/ 320 w 339"/>
                <a:gd name="T15" fmla="*/ 5 h 217"/>
                <a:gd name="T16" fmla="*/ 318 w 339"/>
                <a:gd name="T17" fmla="*/ 4 h 217"/>
                <a:gd name="T18" fmla="*/ 314 w 339"/>
                <a:gd name="T19" fmla="*/ 3 h 217"/>
                <a:gd name="T20" fmla="*/ 311 w 339"/>
                <a:gd name="T21" fmla="*/ 2 h 217"/>
                <a:gd name="T22" fmla="*/ 309 w 339"/>
                <a:gd name="T23" fmla="*/ 2 h 217"/>
                <a:gd name="T24" fmla="*/ 305 w 339"/>
                <a:gd name="T25" fmla="*/ 1 h 217"/>
                <a:gd name="T26" fmla="*/ 303 w 339"/>
                <a:gd name="T27" fmla="*/ 1 h 217"/>
                <a:gd name="T28" fmla="*/ 301 w 339"/>
                <a:gd name="T29" fmla="*/ 1 h 217"/>
                <a:gd name="T30" fmla="*/ 300 w 339"/>
                <a:gd name="T31" fmla="*/ 1 h 217"/>
                <a:gd name="T32" fmla="*/ 299 w 339"/>
                <a:gd name="T33" fmla="*/ 1 h 217"/>
                <a:gd name="T34" fmla="*/ 298 w 339"/>
                <a:gd name="T35" fmla="*/ 0 h 217"/>
                <a:gd name="T36" fmla="*/ 294 w 339"/>
                <a:gd name="T37" fmla="*/ 0 h 217"/>
                <a:gd name="T38" fmla="*/ 291 w 339"/>
                <a:gd name="T39" fmla="*/ 0 h 217"/>
                <a:gd name="T40" fmla="*/ 283 w 339"/>
                <a:gd name="T41" fmla="*/ 1 h 217"/>
                <a:gd name="T42" fmla="*/ 275 w 339"/>
                <a:gd name="T43" fmla="*/ 1 h 217"/>
                <a:gd name="T44" fmla="*/ 271 w 339"/>
                <a:gd name="T45" fmla="*/ 2 h 217"/>
                <a:gd name="T46" fmla="*/ 267 w 339"/>
                <a:gd name="T47" fmla="*/ 2 h 217"/>
                <a:gd name="T48" fmla="*/ 258 w 339"/>
                <a:gd name="T49" fmla="*/ 4 h 217"/>
                <a:gd name="T50" fmla="*/ 249 w 339"/>
                <a:gd name="T51" fmla="*/ 7 h 217"/>
                <a:gd name="T52" fmla="*/ 240 w 339"/>
                <a:gd name="T53" fmla="*/ 9 h 217"/>
                <a:gd name="T54" fmla="*/ 230 w 339"/>
                <a:gd name="T55" fmla="*/ 12 h 217"/>
                <a:gd name="T56" fmla="*/ 220 w 339"/>
                <a:gd name="T57" fmla="*/ 16 h 217"/>
                <a:gd name="T58" fmla="*/ 210 w 339"/>
                <a:gd name="T59" fmla="*/ 20 h 217"/>
                <a:gd name="T60" fmla="*/ 200 w 339"/>
                <a:gd name="T61" fmla="*/ 24 h 217"/>
                <a:gd name="T62" fmla="*/ 190 w 339"/>
                <a:gd name="T63" fmla="*/ 30 h 217"/>
                <a:gd name="T64" fmla="*/ 180 w 339"/>
                <a:gd name="T65" fmla="*/ 35 h 217"/>
                <a:gd name="T66" fmla="*/ 169 w 339"/>
                <a:gd name="T67" fmla="*/ 41 h 217"/>
                <a:gd name="T68" fmla="*/ 158 w 339"/>
                <a:gd name="T69" fmla="*/ 47 h 217"/>
                <a:gd name="T70" fmla="*/ 147 w 339"/>
                <a:gd name="T71" fmla="*/ 55 h 217"/>
                <a:gd name="T72" fmla="*/ 136 w 339"/>
                <a:gd name="T73" fmla="*/ 61 h 217"/>
                <a:gd name="T74" fmla="*/ 125 w 339"/>
                <a:gd name="T75" fmla="*/ 69 h 217"/>
                <a:gd name="T76" fmla="*/ 114 w 339"/>
                <a:gd name="T77" fmla="*/ 77 h 217"/>
                <a:gd name="T78" fmla="*/ 108 w 339"/>
                <a:gd name="T79" fmla="*/ 81 h 217"/>
                <a:gd name="T80" fmla="*/ 102 w 339"/>
                <a:gd name="T81" fmla="*/ 86 h 217"/>
                <a:gd name="T82" fmla="*/ 92 w 339"/>
                <a:gd name="T83" fmla="*/ 94 h 217"/>
                <a:gd name="T84" fmla="*/ 80 w 339"/>
                <a:gd name="T85" fmla="*/ 103 h 217"/>
                <a:gd name="T86" fmla="*/ 69 w 339"/>
                <a:gd name="T87" fmla="*/ 112 h 217"/>
                <a:gd name="T88" fmla="*/ 59 w 339"/>
                <a:gd name="T89" fmla="*/ 122 h 217"/>
                <a:gd name="T90" fmla="*/ 47 w 339"/>
                <a:gd name="T91" fmla="*/ 132 h 217"/>
                <a:gd name="T92" fmla="*/ 41 w 339"/>
                <a:gd name="T93" fmla="*/ 139 h 217"/>
                <a:gd name="T94" fmla="*/ 35 w 339"/>
                <a:gd name="T95" fmla="*/ 144 h 217"/>
                <a:gd name="T96" fmla="*/ 28 w 339"/>
                <a:gd name="T97" fmla="*/ 150 h 217"/>
                <a:gd name="T98" fmla="*/ 23 w 339"/>
                <a:gd name="T99" fmla="*/ 156 h 217"/>
                <a:gd name="T100" fmla="*/ 17 w 339"/>
                <a:gd name="T101" fmla="*/ 162 h 217"/>
                <a:gd name="T102" fmla="*/ 11 w 339"/>
                <a:gd name="T103" fmla="*/ 168 h 217"/>
                <a:gd name="T104" fmla="*/ 6 w 339"/>
                <a:gd name="T105" fmla="*/ 174 h 217"/>
                <a:gd name="T106" fmla="*/ 2 w 339"/>
                <a:gd name="T107" fmla="*/ 178 h 217"/>
                <a:gd name="T108" fmla="*/ 0 w 339"/>
                <a:gd name="T109" fmla="*/ 180 h 217"/>
                <a:gd name="T110" fmla="*/ 124 w 339"/>
                <a:gd name="T111" fmla="*/ 216 h 217"/>
                <a:gd name="T112" fmla="*/ 338 w 339"/>
                <a:gd name="T113" fmla="*/ 17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9" h="217">
                  <a:moveTo>
                    <a:pt x="338" y="17"/>
                  </a:moveTo>
                  <a:lnTo>
                    <a:pt x="336" y="15"/>
                  </a:lnTo>
                  <a:lnTo>
                    <a:pt x="333" y="13"/>
                  </a:lnTo>
                  <a:lnTo>
                    <a:pt x="331" y="11"/>
                  </a:lnTo>
                  <a:lnTo>
                    <a:pt x="328" y="9"/>
                  </a:lnTo>
                  <a:lnTo>
                    <a:pt x="326" y="8"/>
                  </a:lnTo>
                  <a:lnTo>
                    <a:pt x="323" y="7"/>
                  </a:lnTo>
                  <a:lnTo>
                    <a:pt x="320" y="5"/>
                  </a:lnTo>
                  <a:lnTo>
                    <a:pt x="318" y="4"/>
                  </a:lnTo>
                  <a:lnTo>
                    <a:pt x="314" y="3"/>
                  </a:lnTo>
                  <a:lnTo>
                    <a:pt x="311" y="2"/>
                  </a:lnTo>
                  <a:lnTo>
                    <a:pt x="309" y="2"/>
                  </a:lnTo>
                  <a:lnTo>
                    <a:pt x="305" y="1"/>
                  </a:lnTo>
                  <a:lnTo>
                    <a:pt x="303" y="1"/>
                  </a:lnTo>
                  <a:lnTo>
                    <a:pt x="301" y="1"/>
                  </a:lnTo>
                  <a:lnTo>
                    <a:pt x="300" y="1"/>
                  </a:lnTo>
                  <a:lnTo>
                    <a:pt x="299" y="1"/>
                  </a:lnTo>
                  <a:lnTo>
                    <a:pt x="298" y="0"/>
                  </a:lnTo>
                  <a:lnTo>
                    <a:pt x="294" y="0"/>
                  </a:lnTo>
                  <a:lnTo>
                    <a:pt x="291" y="0"/>
                  </a:lnTo>
                  <a:lnTo>
                    <a:pt x="283" y="1"/>
                  </a:lnTo>
                  <a:lnTo>
                    <a:pt x="275" y="1"/>
                  </a:lnTo>
                  <a:lnTo>
                    <a:pt x="271" y="2"/>
                  </a:lnTo>
                  <a:lnTo>
                    <a:pt x="267" y="2"/>
                  </a:lnTo>
                  <a:lnTo>
                    <a:pt x="258" y="4"/>
                  </a:lnTo>
                  <a:lnTo>
                    <a:pt x="249" y="7"/>
                  </a:lnTo>
                  <a:lnTo>
                    <a:pt x="240" y="9"/>
                  </a:lnTo>
                  <a:lnTo>
                    <a:pt x="230" y="12"/>
                  </a:lnTo>
                  <a:lnTo>
                    <a:pt x="220" y="16"/>
                  </a:lnTo>
                  <a:lnTo>
                    <a:pt x="210" y="20"/>
                  </a:lnTo>
                  <a:lnTo>
                    <a:pt x="200" y="24"/>
                  </a:lnTo>
                  <a:lnTo>
                    <a:pt x="190" y="30"/>
                  </a:lnTo>
                  <a:lnTo>
                    <a:pt x="180" y="35"/>
                  </a:lnTo>
                  <a:lnTo>
                    <a:pt x="169" y="41"/>
                  </a:lnTo>
                  <a:lnTo>
                    <a:pt x="158" y="47"/>
                  </a:lnTo>
                  <a:lnTo>
                    <a:pt x="147" y="55"/>
                  </a:lnTo>
                  <a:lnTo>
                    <a:pt x="136" y="61"/>
                  </a:lnTo>
                  <a:lnTo>
                    <a:pt x="125" y="69"/>
                  </a:lnTo>
                  <a:lnTo>
                    <a:pt x="114" y="77"/>
                  </a:lnTo>
                  <a:lnTo>
                    <a:pt x="108" y="81"/>
                  </a:lnTo>
                  <a:lnTo>
                    <a:pt x="102" y="86"/>
                  </a:lnTo>
                  <a:lnTo>
                    <a:pt x="92" y="94"/>
                  </a:lnTo>
                  <a:lnTo>
                    <a:pt x="80" y="103"/>
                  </a:lnTo>
                  <a:lnTo>
                    <a:pt x="69" y="112"/>
                  </a:lnTo>
                  <a:lnTo>
                    <a:pt x="59" y="122"/>
                  </a:lnTo>
                  <a:lnTo>
                    <a:pt x="47" y="132"/>
                  </a:lnTo>
                  <a:lnTo>
                    <a:pt x="41" y="139"/>
                  </a:lnTo>
                  <a:lnTo>
                    <a:pt x="35" y="144"/>
                  </a:lnTo>
                  <a:lnTo>
                    <a:pt x="28" y="150"/>
                  </a:lnTo>
                  <a:lnTo>
                    <a:pt x="23" y="156"/>
                  </a:lnTo>
                  <a:lnTo>
                    <a:pt x="17" y="162"/>
                  </a:lnTo>
                  <a:lnTo>
                    <a:pt x="11" y="168"/>
                  </a:lnTo>
                  <a:lnTo>
                    <a:pt x="6" y="174"/>
                  </a:lnTo>
                  <a:lnTo>
                    <a:pt x="2" y="178"/>
                  </a:lnTo>
                  <a:lnTo>
                    <a:pt x="0" y="180"/>
                  </a:lnTo>
                  <a:lnTo>
                    <a:pt x="124" y="216"/>
                  </a:lnTo>
                  <a:lnTo>
                    <a:pt x="338" y="17"/>
                  </a:lnTo>
                </a:path>
              </a:pathLst>
            </a:custGeom>
            <a:solidFill>
              <a:srgbClr val="FF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79" name="Freeform 115"/>
            <p:cNvSpPr>
              <a:spLocks noChangeAspect="1"/>
            </p:cNvSpPr>
            <p:nvPr/>
          </p:nvSpPr>
          <p:spPr bwMode="auto">
            <a:xfrm>
              <a:off x="222" y="1432"/>
              <a:ext cx="227" cy="245"/>
            </a:xfrm>
            <a:custGeom>
              <a:avLst/>
              <a:gdLst>
                <a:gd name="T0" fmla="*/ 102 w 227"/>
                <a:gd name="T1" fmla="*/ 0 h 245"/>
                <a:gd name="T2" fmla="*/ 94 w 227"/>
                <a:gd name="T3" fmla="*/ 9 h 245"/>
                <a:gd name="T4" fmla="*/ 87 w 227"/>
                <a:gd name="T5" fmla="*/ 18 h 245"/>
                <a:gd name="T6" fmla="*/ 79 w 227"/>
                <a:gd name="T7" fmla="*/ 28 h 245"/>
                <a:gd name="T8" fmla="*/ 72 w 227"/>
                <a:gd name="T9" fmla="*/ 36 h 245"/>
                <a:gd name="T10" fmla="*/ 66 w 227"/>
                <a:gd name="T11" fmla="*/ 45 h 245"/>
                <a:gd name="T12" fmla="*/ 59 w 227"/>
                <a:gd name="T13" fmla="*/ 54 h 245"/>
                <a:gd name="T14" fmla="*/ 53 w 227"/>
                <a:gd name="T15" fmla="*/ 62 h 245"/>
                <a:gd name="T16" fmla="*/ 47 w 227"/>
                <a:gd name="T17" fmla="*/ 71 h 245"/>
                <a:gd name="T18" fmla="*/ 45 w 227"/>
                <a:gd name="T19" fmla="*/ 76 h 245"/>
                <a:gd name="T20" fmla="*/ 41 w 227"/>
                <a:gd name="T21" fmla="*/ 80 h 245"/>
                <a:gd name="T22" fmla="*/ 36 w 227"/>
                <a:gd name="T23" fmla="*/ 89 h 245"/>
                <a:gd name="T24" fmla="*/ 32 w 227"/>
                <a:gd name="T25" fmla="*/ 97 h 245"/>
                <a:gd name="T26" fmla="*/ 27 w 227"/>
                <a:gd name="T27" fmla="*/ 106 h 245"/>
                <a:gd name="T28" fmla="*/ 24 w 227"/>
                <a:gd name="T29" fmla="*/ 110 h 245"/>
                <a:gd name="T30" fmla="*/ 23 w 227"/>
                <a:gd name="T31" fmla="*/ 114 h 245"/>
                <a:gd name="T32" fmla="*/ 21 w 227"/>
                <a:gd name="T33" fmla="*/ 118 h 245"/>
                <a:gd name="T34" fmla="*/ 19 w 227"/>
                <a:gd name="T35" fmla="*/ 122 h 245"/>
                <a:gd name="T36" fmla="*/ 17 w 227"/>
                <a:gd name="T37" fmla="*/ 126 h 245"/>
                <a:gd name="T38" fmla="*/ 15 w 227"/>
                <a:gd name="T39" fmla="*/ 131 h 245"/>
                <a:gd name="T40" fmla="*/ 14 w 227"/>
                <a:gd name="T41" fmla="*/ 135 h 245"/>
                <a:gd name="T42" fmla="*/ 12 w 227"/>
                <a:gd name="T43" fmla="*/ 138 h 245"/>
                <a:gd name="T44" fmla="*/ 9 w 227"/>
                <a:gd name="T45" fmla="*/ 146 h 245"/>
                <a:gd name="T46" fmla="*/ 8 w 227"/>
                <a:gd name="T47" fmla="*/ 150 h 245"/>
                <a:gd name="T48" fmla="*/ 7 w 227"/>
                <a:gd name="T49" fmla="*/ 153 h 245"/>
                <a:gd name="T50" fmla="*/ 6 w 227"/>
                <a:gd name="T51" fmla="*/ 157 h 245"/>
                <a:gd name="T52" fmla="*/ 5 w 227"/>
                <a:gd name="T53" fmla="*/ 161 h 245"/>
                <a:gd name="T54" fmla="*/ 4 w 227"/>
                <a:gd name="T55" fmla="*/ 165 h 245"/>
                <a:gd name="T56" fmla="*/ 3 w 227"/>
                <a:gd name="T57" fmla="*/ 168 h 245"/>
                <a:gd name="T58" fmla="*/ 2 w 227"/>
                <a:gd name="T59" fmla="*/ 171 h 245"/>
                <a:gd name="T60" fmla="*/ 2 w 227"/>
                <a:gd name="T61" fmla="*/ 175 h 245"/>
                <a:gd name="T62" fmla="*/ 1 w 227"/>
                <a:gd name="T63" fmla="*/ 182 h 245"/>
                <a:gd name="T64" fmla="*/ 0 w 227"/>
                <a:gd name="T65" fmla="*/ 185 h 245"/>
                <a:gd name="T66" fmla="*/ 0 w 227"/>
                <a:gd name="T67" fmla="*/ 188 h 245"/>
                <a:gd name="T68" fmla="*/ 0 w 227"/>
                <a:gd name="T69" fmla="*/ 190 h 245"/>
                <a:gd name="T70" fmla="*/ 0 w 227"/>
                <a:gd name="T71" fmla="*/ 194 h 245"/>
                <a:gd name="T72" fmla="*/ 0 w 227"/>
                <a:gd name="T73" fmla="*/ 200 h 245"/>
                <a:gd name="T74" fmla="*/ 1 w 227"/>
                <a:gd name="T75" fmla="*/ 206 h 245"/>
                <a:gd name="T76" fmla="*/ 2 w 227"/>
                <a:gd name="T77" fmla="*/ 212 h 245"/>
                <a:gd name="T78" fmla="*/ 2 w 227"/>
                <a:gd name="T79" fmla="*/ 214 h 245"/>
                <a:gd name="T80" fmla="*/ 4 w 227"/>
                <a:gd name="T81" fmla="*/ 216 h 245"/>
                <a:gd name="T82" fmla="*/ 5 w 227"/>
                <a:gd name="T83" fmla="*/ 219 h 245"/>
                <a:gd name="T84" fmla="*/ 6 w 227"/>
                <a:gd name="T85" fmla="*/ 221 h 245"/>
                <a:gd name="T86" fmla="*/ 7 w 227"/>
                <a:gd name="T87" fmla="*/ 223 h 245"/>
                <a:gd name="T88" fmla="*/ 8 w 227"/>
                <a:gd name="T89" fmla="*/ 225 h 245"/>
                <a:gd name="T90" fmla="*/ 9 w 227"/>
                <a:gd name="T91" fmla="*/ 228 h 245"/>
                <a:gd name="T92" fmla="*/ 11 w 227"/>
                <a:gd name="T93" fmla="*/ 229 h 245"/>
                <a:gd name="T94" fmla="*/ 12 w 227"/>
                <a:gd name="T95" fmla="*/ 232 h 245"/>
                <a:gd name="T96" fmla="*/ 14 w 227"/>
                <a:gd name="T97" fmla="*/ 233 h 245"/>
                <a:gd name="T98" fmla="*/ 15 w 227"/>
                <a:gd name="T99" fmla="*/ 235 h 245"/>
                <a:gd name="T100" fmla="*/ 17 w 227"/>
                <a:gd name="T101" fmla="*/ 237 h 245"/>
                <a:gd name="T102" fmla="*/ 19 w 227"/>
                <a:gd name="T103" fmla="*/ 238 h 245"/>
                <a:gd name="T104" fmla="*/ 21 w 227"/>
                <a:gd name="T105" fmla="*/ 240 h 245"/>
                <a:gd name="T106" fmla="*/ 23 w 227"/>
                <a:gd name="T107" fmla="*/ 241 h 245"/>
                <a:gd name="T108" fmla="*/ 24 w 227"/>
                <a:gd name="T109" fmla="*/ 242 h 245"/>
                <a:gd name="T110" fmla="*/ 25 w 227"/>
                <a:gd name="T111" fmla="*/ 242 h 245"/>
                <a:gd name="T112" fmla="*/ 27 w 227"/>
                <a:gd name="T113" fmla="*/ 243 h 245"/>
                <a:gd name="T114" fmla="*/ 28 w 227"/>
                <a:gd name="T115" fmla="*/ 244 h 245"/>
                <a:gd name="T116" fmla="*/ 226 w 227"/>
                <a:gd name="T117" fmla="*/ 36 h 245"/>
                <a:gd name="T118" fmla="*/ 102 w 227"/>
                <a:gd name="T119"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45">
                  <a:moveTo>
                    <a:pt x="102" y="0"/>
                  </a:moveTo>
                  <a:lnTo>
                    <a:pt x="94" y="9"/>
                  </a:lnTo>
                  <a:lnTo>
                    <a:pt x="87" y="18"/>
                  </a:lnTo>
                  <a:lnTo>
                    <a:pt x="79" y="28"/>
                  </a:lnTo>
                  <a:lnTo>
                    <a:pt x="72" y="36"/>
                  </a:lnTo>
                  <a:lnTo>
                    <a:pt x="66" y="45"/>
                  </a:lnTo>
                  <a:lnTo>
                    <a:pt x="59" y="54"/>
                  </a:lnTo>
                  <a:lnTo>
                    <a:pt x="53" y="62"/>
                  </a:lnTo>
                  <a:lnTo>
                    <a:pt x="47" y="71"/>
                  </a:lnTo>
                  <a:lnTo>
                    <a:pt x="45" y="76"/>
                  </a:lnTo>
                  <a:lnTo>
                    <a:pt x="41" y="80"/>
                  </a:lnTo>
                  <a:lnTo>
                    <a:pt x="36" y="89"/>
                  </a:lnTo>
                  <a:lnTo>
                    <a:pt x="32" y="97"/>
                  </a:lnTo>
                  <a:lnTo>
                    <a:pt x="27" y="106"/>
                  </a:lnTo>
                  <a:lnTo>
                    <a:pt x="24" y="110"/>
                  </a:lnTo>
                  <a:lnTo>
                    <a:pt x="23" y="114"/>
                  </a:lnTo>
                  <a:lnTo>
                    <a:pt x="21" y="118"/>
                  </a:lnTo>
                  <a:lnTo>
                    <a:pt x="19" y="122"/>
                  </a:lnTo>
                  <a:lnTo>
                    <a:pt x="17" y="126"/>
                  </a:lnTo>
                  <a:lnTo>
                    <a:pt x="15" y="131"/>
                  </a:lnTo>
                  <a:lnTo>
                    <a:pt x="14" y="135"/>
                  </a:lnTo>
                  <a:lnTo>
                    <a:pt x="12" y="138"/>
                  </a:lnTo>
                  <a:lnTo>
                    <a:pt x="9" y="146"/>
                  </a:lnTo>
                  <a:lnTo>
                    <a:pt x="8" y="150"/>
                  </a:lnTo>
                  <a:lnTo>
                    <a:pt x="7" y="153"/>
                  </a:lnTo>
                  <a:lnTo>
                    <a:pt x="6" y="157"/>
                  </a:lnTo>
                  <a:lnTo>
                    <a:pt x="5" y="161"/>
                  </a:lnTo>
                  <a:lnTo>
                    <a:pt x="4" y="165"/>
                  </a:lnTo>
                  <a:lnTo>
                    <a:pt x="3" y="168"/>
                  </a:lnTo>
                  <a:lnTo>
                    <a:pt x="2" y="171"/>
                  </a:lnTo>
                  <a:lnTo>
                    <a:pt x="2" y="175"/>
                  </a:lnTo>
                  <a:lnTo>
                    <a:pt x="1" y="182"/>
                  </a:lnTo>
                  <a:lnTo>
                    <a:pt x="0" y="185"/>
                  </a:lnTo>
                  <a:lnTo>
                    <a:pt x="0" y="188"/>
                  </a:lnTo>
                  <a:lnTo>
                    <a:pt x="0" y="190"/>
                  </a:lnTo>
                  <a:lnTo>
                    <a:pt x="0" y="194"/>
                  </a:lnTo>
                  <a:lnTo>
                    <a:pt x="0" y="200"/>
                  </a:lnTo>
                  <a:lnTo>
                    <a:pt x="1" y="206"/>
                  </a:lnTo>
                  <a:lnTo>
                    <a:pt x="2" y="212"/>
                  </a:lnTo>
                  <a:lnTo>
                    <a:pt x="2" y="214"/>
                  </a:lnTo>
                  <a:lnTo>
                    <a:pt x="4" y="216"/>
                  </a:lnTo>
                  <a:lnTo>
                    <a:pt x="5" y="219"/>
                  </a:lnTo>
                  <a:lnTo>
                    <a:pt x="6" y="221"/>
                  </a:lnTo>
                  <a:lnTo>
                    <a:pt x="7" y="223"/>
                  </a:lnTo>
                  <a:lnTo>
                    <a:pt x="8" y="225"/>
                  </a:lnTo>
                  <a:lnTo>
                    <a:pt x="9" y="228"/>
                  </a:lnTo>
                  <a:lnTo>
                    <a:pt x="11" y="229"/>
                  </a:lnTo>
                  <a:lnTo>
                    <a:pt x="12" y="232"/>
                  </a:lnTo>
                  <a:lnTo>
                    <a:pt x="14" y="233"/>
                  </a:lnTo>
                  <a:lnTo>
                    <a:pt x="15" y="235"/>
                  </a:lnTo>
                  <a:lnTo>
                    <a:pt x="17" y="237"/>
                  </a:lnTo>
                  <a:lnTo>
                    <a:pt x="19" y="238"/>
                  </a:lnTo>
                  <a:lnTo>
                    <a:pt x="21" y="240"/>
                  </a:lnTo>
                  <a:lnTo>
                    <a:pt x="23" y="241"/>
                  </a:lnTo>
                  <a:lnTo>
                    <a:pt x="24" y="242"/>
                  </a:lnTo>
                  <a:lnTo>
                    <a:pt x="25" y="242"/>
                  </a:lnTo>
                  <a:lnTo>
                    <a:pt x="27" y="243"/>
                  </a:lnTo>
                  <a:lnTo>
                    <a:pt x="28" y="244"/>
                  </a:lnTo>
                  <a:lnTo>
                    <a:pt x="226" y="36"/>
                  </a:lnTo>
                  <a:lnTo>
                    <a:pt x="102" y="0"/>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0" name="Freeform 116"/>
            <p:cNvSpPr>
              <a:spLocks noChangeAspect="1"/>
            </p:cNvSpPr>
            <p:nvPr/>
          </p:nvSpPr>
          <p:spPr bwMode="auto">
            <a:xfrm>
              <a:off x="250" y="1468"/>
              <a:ext cx="226" cy="215"/>
            </a:xfrm>
            <a:custGeom>
              <a:avLst/>
              <a:gdLst>
                <a:gd name="T0" fmla="*/ 0 w 226"/>
                <a:gd name="T1" fmla="*/ 208 h 215"/>
                <a:gd name="T2" fmla="*/ 2 w 226"/>
                <a:gd name="T3" fmla="*/ 208 h 215"/>
                <a:gd name="T4" fmla="*/ 4 w 226"/>
                <a:gd name="T5" fmla="*/ 209 h 215"/>
                <a:gd name="T6" fmla="*/ 6 w 226"/>
                <a:gd name="T7" fmla="*/ 210 h 215"/>
                <a:gd name="T8" fmla="*/ 9 w 226"/>
                <a:gd name="T9" fmla="*/ 211 h 215"/>
                <a:gd name="T10" fmla="*/ 11 w 226"/>
                <a:gd name="T11" fmla="*/ 212 h 215"/>
                <a:gd name="T12" fmla="*/ 14 w 226"/>
                <a:gd name="T13" fmla="*/ 212 h 215"/>
                <a:gd name="T14" fmla="*/ 16 w 226"/>
                <a:gd name="T15" fmla="*/ 213 h 215"/>
                <a:gd name="T16" fmla="*/ 19 w 226"/>
                <a:gd name="T17" fmla="*/ 213 h 215"/>
                <a:gd name="T18" fmla="*/ 22 w 226"/>
                <a:gd name="T19" fmla="*/ 213 h 215"/>
                <a:gd name="T20" fmla="*/ 24 w 226"/>
                <a:gd name="T21" fmla="*/ 214 h 215"/>
                <a:gd name="T22" fmla="*/ 27 w 226"/>
                <a:gd name="T23" fmla="*/ 214 h 215"/>
                <a:gd name="T24" fmla="*/ 30 w 226"/>
                <a:gd name="T25" fmla="*/ 214 h 215"/>
                <a:gd name="T26" fmla="*/ 36 w 226"/>
                <a:gd name="T27" fmla="*/ 214 h 215"/>
                <a:gd name="T28" fmla="*/ 41 w 226"/>
                <a:gd name="T29" fmla="*/ 214 h 215"/>
                <a:gd name="T30" fmla="*/ 48 w 226"/>
                <a:gd name="T31" fmla="*/ 213 h 215"/>
                <a:gd name="T32" fmla="*/ 54 w 226"/>
                <a:gd name="T33" fmla="*/ 212 h 215"/>
                <a:gd name="T34" fmla="*/ 60 w 226"/>
                <a:gd name="T35" fmla="*/ 211 h 215"/>
                <a:gd name="T36" fmla="*/ 67 w 226"/>
                <a:gd name="T37" fmla="*/ 209 h 215"/>
                <a:gd name="T38" fmla="*/ 74 w 226"/>
                <a:gd name="T39" fmla="*/ 208 h 215"/>
                <a:gd name="T40" fmla="*/ 81 w 226"/>
                <a:gd name="T41" fmla="*/ 206 h 215"/>
                <a:gd name="T42" fmla="*/ 88 w 226"/>
                <a:gd name="T43" fmla="*/ 204 h 215"/>
                <a:gd name="T44" fmla="*/ 95 w 226"/>
                <a:gd name="T45" fmla="*/ 201 h 215"/>
                <a:gd name="T46" fmla="*/ 103 w 226"/>
                <a:gd name="T47" fmla="*/ 198 h 215"/>
                <a:gd name="T48" fmla="*/ 110 w 226"/>
                <a:gd name="T49" fmla="*/ 195 h 215"/>
                <a:gd name="T50" fmla="*/ 118 w 226"/>
                <a:gd name="T51" fmla="*/ 191 h 215"/>
                <a:gd name="T52" fmla="*/ 126 w 226"/>
                <a:gd name="T53" fmla="*/ 188 h 215"/>
                <a:gd name="T54" fmla="*/ 134 w 226"/>
                <a:gd name="T55" fmla="*/ 184 h 215"/>
                <a:gd name="T56" fmla="*/ 142 w 226"/>
                <a:gd name="T57" fmla="*/ 180 h 215"/>
                <a:gd name="T58" fmla="*/ 150 w 226"/>
                <a:gd name="T59" fmla="*/ 176 h 215"/>
                <a:gd name="T60" fmla="*/ 158 w 226"/>
                <a:gd name="T61" fmla="*/ 171 h 215"/>
                <a:gd name="T62" fmla="*/ 167 w 226"/>
                <a:gd name="T63" fmla="*/ 166 h 215"/>
                <a:gd name="T64" fmla="*/ 175 w 226"/>
                <a:gd name="T65" fmla="*/ 162 h 215"/>
                <a:gd name="T66" fmla="*/ 184 w 226"/>
                <a:gd name="T67" fmla="*/ 156 h 215"/>
                <a:gd name="T68" fmla="*/ 192 w 226"/>
                <a:gd name="T69" fmla="*/ 150 h 215"/>
                <a:gd name="T70" fmla="*/ 200 w 226"/>
                <a:gd name="T71" fmla="*/ 145 h 215"/>
                <a:gd name="T72" fmla="*/ 209 w 226"/>
                <a:gd name="T73" fmla="*/ 139 h 215"/>
                <a:gd name="T74" fmla="*/ 217 w 226"/>
                <a:gd name="T75" fmla="*/ 132 h 215"/>
                <a:gd name="T76" fmla="*/ 225 w 226"/>
                <a:gd name="T77" fmla="*/ 126 h 215"/>
                <a:gd name="T78" fmla="*/ 198 w 226"/>
                <a:gd name="T79" fmla="*/ 0 h 215"/>
                <a:gd name="T80" fmla="*/ 0 w 226"/>
                <a:gd name="T81" fmla="*/ 208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6" h="215">
                  <a:moveTo>
                    <a:pt x="0" y="208"/>
                  </a:moveTo>
                  <a:lnTo>
                    <a:pt x="2" y="208"/>
                  </a:lnTo>
                  <a:lnTo>
                    <a:pt x="4" y="209"/>
                  </a:lnTo>
                  <a:lnTo>
                    <a:pt x="6" y="210"/>
                  </a:lnTo>
                  <a:lnTo>
                    <a:pt x="9" y="211"/>
                  </a:lnTo>
                  <a:lnTo>
                    <a:pt x="11" y="212"/>
                  </a:lnTo>
                  <a:lnTo>
                    <a:pt x="14" y="212"/>
                  </a:lnTo>
                  <a:lnTo>
                    <a:pt x="16" y="213"/>
                  </a:lnTo>
                  <a:lnTo>
                    <a:pt x="19" y="213"/>
                  </a:lnTo>
                  <a:lnTo>
                    <a:pt x="22" y="213"/>
                  </a:lnTo>
                  <a:lnTo>
                    <a:pt x="24" y="214"/>
                  </a:lnTo>
                  <a:lnTo>
                    <a:pt x="27" y="214"/>
                  </a:lnTo>
                  <a:lnTo>
                    <a:pt x="30" y="214"/>
                  </a:lnTo>
                  <a:lnTo>
                    <a:pt x="36" y="214"/>
                  </a:lnTo>
                  <a:lnTo>
                    <a:pt x="41" y="214"/>
                  </a:lnTo>
                  <a:lnTo>
                    <a:pt x="48" y="213"/>
                  </a:lnTo>
                  <a:lnTo>
                    <a:pt x="54" y="212"/>
                  </a:lnTo>
                  <a:lnTo>
                    <a:pt x="60" y="211"/>
                  </a:lnTo>
                  <a:lnTo>
                    <a:pt x="67" y="209"/>
                  </a:lnTo>
                  <a:lnTo>
                    <a:pt x="74" y="208"/>
                  </a:lnTo>
                  <a:lnTo>
                    <a:pt x="81" y="206"/>
                  </a:lnTo>
                  <a:lnTo>
                    <a:pt x="88" y="204"/>
                  </a:lnTo>
                  <a:lnTo>
                    <a:pt x="95" y="201"/>
                  </a:lnTo>
                  <a:lnTo>
                    <a:pt x="103" y="198"/>
                  </a:lnTo>
                  <a:lnTo>
                    <a:pt x="110" y="195"/>
                  </a:lnTo>
                  <a:lnTo>
                    <a:pt x="118" y="191"/>
                  </a:lnTo>
                  <a:lnTo>
                    <a:pt x="126" y="188"/>
                  </a:lnTo>
                  <a:lnTo>
                    <a:pt x="134" y="184"/>
                  </a:lnTo>
                  <a:lnTo>
                    <a:pt x="142" y="180"/>
                  </a:lnTo>
                  <a:lnTo>
                    <a:pt x="150" y="176"/>
                  </a:lnTo>
                  <a:lnTo>
                    <a:pt x="158" y="171"/>
                  </a:lnTo>
                  <a:lnTo>
                    <a:pt x="167" y="166"/>
                  </a:lnTo>
                  <a:lnTo>
                    <a:pt x="175" y="162"/>
                  </a:lnTo>
                  <a:lnTo>
                    <a:pt x="184" y="156"/>
                  </a:lnTo>
                  <a:lnTo>
                    <a:pt x="192" y="150"/>
                  </a:lnTo>
                  <a:lnTo>
                    <a:pt x="200" y="145"/>
                  </a:lnTo>
                  <a:lnTo>
                    <a:pt x="209" y="139"/>
                  </a:lnTo>
                  <a:lnTo>
                    <a:pt x="217" y="132"/>
                  </a:lnTo>
                  <a:lnTo>
                    <a:pt x="225" y="126"/>
                  </a:lnTo>
                  <a:lnTo>
                    <a:pt x="198" y="0"/>
                  </a:lnTo>
                  <a:lnTo>
                    <a:pt x="0" y="208"/>
                  </a:lnTo>
                </a:path>
              </a:pathLst>
            </a:custGeom>
            <a:solidFill>
              <a:srgbClr val="FFF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1" name="Freeform 117"/>
            <p:cNvSpPr>
              <a:spLocks noChangeAspect="1"/>
            </p:cNvSpPr>
            <p:nvPr/>
          </p:nvSpPr>
          <p:spPr bwMode="auto">
            <a:xfrm flipH="1">
              <a:off x="448" y="1408"/>
              <a:ext cx="194" cy="187"/>
            </a:xfrm>
            <a:custGeom>
              <a:avLst/>
              <a:gdLst>
                <a:gd name="T0" fmla="*/ 27 w 194"/>
                <a:gd name="T1" fmla="*/ 186 h 187"/>
                <a:gd name="T2" fmla="*/ 33 w 194"/>
                <a:gd name="T3" fmla="*/ 181 h 187"/>
                <a:gd name="T4" fmla="*/ 40 w 194"/>
                <a:gd name="T5" fmla="*/ 176 h 187"/>
                <a:gd name="T6" fmla="*/ 52 w 194"/>
                <a:gd name="T7" fmla="*/ 166 h 187"/>
                <a:gd name="T8" fmla="*/ 65 w 194"/>
                <a:gd name="T9" fmla="*/ 154 h 187"/>
                <a:gd name="T10" fmla="*/ 71 w 194"/>
                <a:gd name="T11" fmla="*/ 149 h 187"/>
                <a:gd name="T12" fmla="*/ 78 w 194"/>
                <a:gd name="T13" fmla="*/ 143 h 187"/>
                <a:gd name="T14" fmla="*/ 86 w 194"/>
                <a:gd name="T15" fmla="*/ 134 h 187"/>
                <a:gd name="T16" fmla="*/ 96 w 194"/>
                <a:gd name="T17" fmla="*/ 125 h 187"/>
                <a:gd name="T18" fmla="*/ 104 w 194"/>
                <a:gd name="T19" fmla="*/ 116 h 187"/>
                <a:gd name="T20" fmla="*/ 113 w 194"/>
                <a:gd name="T21" fmla="*/ 107 h 187"/>
                <a:gd name="T22" fmla="*/ 121 w 194"/>
                <a:gd name="T23" fmla="*/ 98 h 187"/>
                <a:gd name="T24" fmla="*/ 129 w 194"/>
                <a:gd name="T25" fmla="*/ 89 h 187"/>
                <a:gd name="T26" fmla="*/ 137 w 194"/>
                <a:gd name="T27" fmla="*/ 80 h 187"/>
                <a:gd name="T28" fmla="*/ 145 w 194"/>
                <a:gd name="T29" fmla="*/ 71 h 187"/>
                <a:gd name="T30" fmla="*/ 152 w 194"/>
                <a:gd name="T31" fmla="*/ 62 h 187"/>
                <a:gd name="T32" fmla="*/ 158 w 194"/>
                <a:gd name="T33" fmla="*/ 53 h 187"/>
                <a:gd name="T34" fmla="*/ 162 w 194"/>
                <a:gd name="T35" fmla="*/ 49 h 187"/>
                <a:gd name="T36" fmla="*/ 165 w 194"/>
                <a:gd name="T37" fmla="*/ 44 h 187"/>
                <a:gd name="T38" fmla="*/ 171 w 194"/>
                <a:gd name="T39" fmla="*/ 35 h 187"/>
                <a:gd name="T40" fmla="*/ 174 w 194"/>
                <a:gd name="T41" fmla="*/ 31 h 187"/>
                <a:gd name="T42" fmla="*/ 177 w 194"/>
                <a:gd name="T43" fmla="*/ 26 h 187"/>
                <a:gd name="T44" fmla="*/ 183 w 194"/>
                <a:gd name="T45" fmla="*/ 18 h 187"/>
                <a:gd name="T46" fmla="*/ 186 w 194"/>
                <a:gd name="T47" fmla="*/ 13 h 187"/>
                <a:gd name="T48" fmla="*/ 188 w 194"/>
                <a:gd name="T49" fmla="*/ 9 h 187"/>
                <a:gd name="T50" fmla="*/ 193 w 194"/>
                <a:gd name="T51" fmla="*/ 0 h 187"/>
                <a:gd name="T52" fmla="*/ 0 w 194"/>
                <a:gd name="T53" fmla="*/ 59 h 187"/>
                <a:gd name="T54" fmla="*/ 27 w 194"/>
                <a:gd name="T55"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4" h="187">
                  <a:moveTo>
                    <a:pt x="27" y="186"/>
                  </a:moveTo>
                  <a:lnTo>
                    <a:pt x="33" y="181"/>
                  </a:lnTo>
                  <a:lnTo>
                    <a:pt x="40" y="176"/>
                  </a:lnTo>
                  <a:lnTo>
                    <a:pt x="52" y="166"/>
                  </a:lnTo>
                  <a:lnTo>
                    <a:pt x="65" y="154"/>
                  </a:lnTo>
                  <a:lnTo>
                    <a:pt x="71" y="149"/>
                  </a:lnTo>
                  <a:lnTo>
                    <a:pt x="78" y="143"/>
                  </a:lnTo>
                  <a:lnTo>
                    <a:pt x="86" y="134"/>
                  </a:lnTo>
                  <a:lnTo>
                    <a:pt x="96" y="125"/>
                  </a:lnTo>
                  <a:lnTo>
                    <a:pt x="104" y="116"/>
                  </a:lnTo>
                  <a:lnTo>
                    <a:pt x="113" y="107"/>
                  </a:lnTo>
                  <a:lnTo>
                    <a:pt x="121" y="98"/>
                  </a:lnTo>
                  <a:lnTo>
                    <a:pt x="129" y="89"/>
                  </a:lnTo>
                  <a:lnTo>
                    <a:pt x="137" y="80"/>
                  </a:lnTo>
                  <a:lnTo>
                    <a:pt x="145" y="71"/>
                  </a:lnTo>
                  <a:lnTo>
                    <a:pt x="152" y="62"/>
                  </a:lnTo>
                  <a:lnTo>
                    <a:pt x="158" y="53"/>
                  </a:lnTo>
                  <a:lnTo>
                    <a:pt x="162" y="49"/>
                  </a:lnTo>
                  <a:lnTo>
                    <a:pt x="165" y="44"/>
                  </a:lnTo>
                  <a:lnTo>
                    <a:pt x="171" y="35"/>
                  </a:lnTo>
                  <a:lnTo>
                    <a:pt x="174" y="31"/>
                  </a:lnTo>
                  <a:lnTo>
                    <a:pt x="177" y="26"/>
                  </a:lnTo>
                  <a:lnTo>
                    <a:pt x="183" y="18"/>
                  </a:lnTo>
                  <a:lnTo>
                    <a:pt x="186" y="13"/>
                  </a:lnTo>
                  <a:lnTo>
                    <a:pt x="188" y="9"/>
                  </a:lnTo>
                  <a:lnTo>
                    <a:pt x="193" y="0"/>
                  </a:lnTo>
                  <a:lnTo>
                    <a:pt x="0" y="59"/>
                  </a:lnTo>
                  <a:lnTo>
                    <a:pt x="27" y="186"/>
                  </a:lnTo>
                </a:path>
              </a:pathLst>
            </a:custGeom>
            <a:solidFill>
              <a:srgbClr val="0085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2" name="Freeform 118"/>
            <p:cNvSpPr>
              <a:spLocks noChangeAspect="1"/>
            </p:cNvSpPr>
            <p:nvPr/>
          </p:nvSpPr>
          <p:spPr bwMode="auto">
            <a:xfrm>
              <a:off x="448" y="1304"/>
              <a:ext cx="226" cy="165"/>
            </a:xfrm>
            <a:custGeom>
              <a:avLst/>
              <a:gdLst>
                <a:gd name="T0" fmla="*/ 193 w 226"/>
                <a:gd name="T1" fmla="*/ 105 h 165"/>
                <a:gd name="T2" fmla="*/ 197 w 226"/>
                <a:gd name="T3" fmla="*/ 97 h 165"/>
                <a:gd name="T4" fmla="*/ 199 w 226"/>
                <a:gd name="T5" fmla="*/ 94 h 165"/>
                <a:gd name="T6" fmla="*/ 201 w 226"/>
                <a:gd name="T7" fmla="*/ 90 h 165"/>
                <a:gd name="T8" fmla="*/ 202 w 226"/>
                <a:gd name="T9" fmla="*/ 87 h 165"/>
                <a:gd name="T10" fmla="*/ 204 w 226"/>
                <a:gd name="T11" fmla="*/ 83 h 165"/>
                <a:gd name="T12" fmla="*/ 206 w 226"/>
                <a:gd name="T13" fmla="*/ 80 h 165"/>
                <a:gd name="T14" fmla="*/ 208 w 226"/>
                <a:gd name="T15" fmla="*/ 76 h 165"/>
                <a:gd name="T16" fmla="*/ 210 w 226"/>
                <a:gd name="T17" fmla="*/ 68 h 165"/>
                <a:gd name="T18" fmla="*/ 212 w 226"/>
                <a:gd name="T19" fmla="*/ 65 h 165"/>
                <a:gd name="T20" fmla="*/ 214 w 226"/>
                <a:gd name="T21" fmla="*/ 62 h 165"/>
                <a:gd name="T22" fmla="*/ 216 w 226"/>
                <a:gd name="T23" fmla="*/ 54 h 165"/>
                <a:gd name="T24" fmla="*/ 218 w 226"/>
                <a:gd name="T25" fmla="*/ 48 h 165"/>
                <a:gd name="T26" fmla="*/ 219 w 226"/>
                <a:gd name="T27" fmla="*/ 45 h 165"/>
                <a:gd name="T28" fmla="*/ 219 w 226"/>
                <a:gd name="T29" fmla="*/ 43 h 165"/>
                <a:gd name="T30" fmla="*/ 220 w 226"/>
                <a:gd name="T31" fmla="*/ 41 h 165"/>
                <a:gd name="T32" fmla="*/ 221 w 226"/>
                <a:gd name="T33" fmla="*/ 38 h 165"/>
                <a:gd name="T34" fmla="*/ 222 w 226"/>
                <a:gd name="T35" fmla="*/ 35 h 165"/>
                <a:gd name="T36" fmla="*/ 223 w 226"/>
                <a:gd name="T37" fmla="*/ 28 h 165"/>
                <a:gd name="T38" fmla="*/ 224 w 226"/>
                <a:gd name="T39" fmla="*/ 23 h 165"/>
                <a:gd name="T40" fmla="*/ 224 w 226"/>
                <a:gd name="T41" fmla="*/ 19 h 165"/>
                <a:gd name="T42" fmla="*/ 225 w 226"/>
                <a:gd name="T43" fmla="*/ 17 h 165"/>
                <a:gd name="T44" fmla="*/ 225 w 226"/>
                <a:gd name="T45" fmla="*/ 14 h 165"/>
                <a:gd name="T46" fmla="*/ 225 w 226"/>
                <a:gd name="T47" fmla="*/ 11 h 165"/>
                <a:gd name="T48" fmla="*/ 225 w 226"/>
                <a:gd name="T49" fmla="*/ 8 h 165"/>
                <a:gd name="T50" fmla="*/ 225 w 226"/>
                <a:gd name="T51" fmla="*/ 5 h 165"/>
                <a:gd name="T52" fmla="*/ 225 w 226"/>
                <a:gd name="T53" fmla="*/ 0 h 165"/>
                <a:gd name="T54" fmla="*/ 0 w 226"/>
                <a:gd name="T55" fmla="*/ 164 h 165"/>
                <a:gd name="T56" fmla="*/ 193 w 226"/>
                <a:gd name="T57" fmla="*/ 10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6" h="165">
                  <a:moveTo>
                    <a:pt x="193" y="105"/>
                  </a:moveTo>
                  <a:lnTo>
                    <a:pt x="197" y="97"/>
                  </a:lnTo>
                  <a:lnTo>
                    <a:pt x="199" y="94"/>
                  </a:lnTo>
                  <a:lnTo>
                    <a:pt x="201" y="90"/>
                  </a:lnTo>
                  <a:lnTo>
                    <a:pt x="202" y="87"/>
                  </a:lnTo>
                  <a:lnTo>
                    <a:pt x="204" y="83"/>
                  </a:lnTo>
                  <a:lnTo>
                    <a:pt x="206" y="80"/>
                  </a:lnTo>
                  <a:lnTo>
                    <a:pt x="208" y="76"/>
                  </a:lnTo>
                  <a:lnTo>
                    <a:pt x="210" y="68"/>
                  </a:lnTo>
                  <a:lnTo>
                    <a:pt x="212" y="65"/>
                  </a:lnTo>
                  <a:lnTo>
                    <a:pt x="214" y="62"/>
                  </a:lnTo>
                  <a:lnTo>
                    <a:pt x="216" y="54"/>
                  </a:lnTo>
                  <a:lnTo>
                    <a:pt x="218" y="48"/>
                  </a:lnTo>
                  <a:lnTo>
                    <a:pt x="219" y="45"/>
                  </a:lnTo>
                  <a:lnTo>
                    <a:pt x="219" y="43"/>
                  </a:lnTo>
                  <a:lnTo>
                    <a:pt x="220" y="41"/>
                  </a:lnTo>
                  <a:lnTo>
                    <a:pt x="221" y="38"/>
                  </a:lnTo>
                  <a:lnTo>
                    <a:pt x="222" y="35"/>
                  </a:lnTo>
                  <a:lnTo>
                    <a:pt x="223" y="28"/>
                  </a:lnTo>
                  <a:lnTo>
                    <a:pt x="224" y="23"/>
                  </a:lnTo>
                  <a:lnTo>
                    <a:pt x="224" y="19"/>
                  </a:lnTo>
                  <a:lnTo>
                    <a:pt x="225" y="17"/>
                  </a:lnTo>
                  <a:lnTo>
                    <a:pt x="225" y="14"/>
                  </a:lnTo>
                  <a:lnTo>
                    <a:pt x="225" y="11"/>
                  </a:lnTo>
                  <a:lnTo>
                    <a:pt x="225" y="8"/>
                  </a:lnTo>
                  <a:lnTo>
                    <a:pt x="225" y="5"/>
                  </a:lnTo>
                  <a:lnTo>
                    <a:pt x="225" y="0"/>
                  </a:lnTo>
                  <a:lnTo>
                    <a:pt x="0" y="164"/>
                  </a:lnTo>
                  <a:lnTo>
                    <a:pt x="193" y="105"/>
                  </a:lnTo>
                </a:path>
              </a:pathLst>
            </a:custGeom>
            <a:solidFill>
              <a:srgbClr val="00F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3" name="Freeform 119"/>
            <p:cNvSpPr>
              <a:spLocks noChangeAspect="1"/>
            </p:cNvSpPr>
            <p:nvPr/>
          </p:nvSpPr>
          <p:spPr bwMode="auto">
            <a:xfrm>
              <a:off x="448" y="1270"/>
              <a:ext cx="226" cy="199"/>
            </a:xfrm>
            <a:custGeom>
              <a:avLst/>
              <a:gdLst>
                <a:gd name="T0" fmla="*/ 225 w 226"/>
                <a:gd name="T1" fmla="*/ 34 h 199"/>
                <a:gd name="T2" fmla="*/ 224 w 226"/>
                <a:gd name="T3" fmla="*/ 29 h 199"/>
                <a:gd name="T4" fmla="*/ 223 w 226"/>
                <a:gd name="T5" fmla="*/ 24 h 199"/>
                <a:gd name="T6" fmla="*/ 223 w 226"/>
                <a:gd name="T7" fmla="*/ 19 h 199"/>
                <a:gd name="T8" fmla="*/ 221 w 226"/>
                <a:gd name="T9" fmla="*/ 15 h 199"/>
                <a:gd name="T10" fmla="*/ 219 w 226"/>
                <a:gd name="T11" fmla="*/ 11 h 199"/>
                <a:gd name="T12" fmla="*/ 218 w 226"/>
                <a:gd name="T13" fmla="*/ 9 h 199"/>
                <a:gd name="T14" fmla="*/ 217 w 226"/>
                <a:gd name="T15" fmla="*/ 7 h 199"/>
                <a:gd name="T16" fmla="*/ 215 w 226"/>
                <a:gd name="T17" fmla="*/ 3 h 199"/>
                <a:gd name="T18" fmla="*/ 212 w 226"/>
                <a:gd name="T19" fmla="*/ 0 h 199"/>
                <a:gd name="T20" fmla="*/ 0 w 226"/>
                <a:gd name="T21" fmla="*/ 198 h 199"/>
                <a:gd name="T22" fmla="*/ 225 w 226"/>
                <a:gd name="T23" fmla="*/ 3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199">
                  <a:moveTo>
                    <a:pt x="225" y="34"/>
                  </a:moveTo>
                  <a:lnTo>
                    <a:pt x="224" y="29"/>
                  </a:lnTo>
                  <a:lnTo>
                    <a:pt x="223" y="24"/>
                  </a:lnTo>
                  <a:lnTo>
                    <a:pt x="223" y="19"/>
                  </a:lnTo>
                  <a:lnTo>
                    <a:pt x="221" y="15"/>
                  </a:lnTo>
                  <a:lnTo>
                    <a:pt x="219" y="11"/>
                  </a:lnTo>
                  <a:lnTo>
                    <a:pt x="218" y="9"/>
                  </a:lnTo>
                  <a:lnTo>
                    <a:pt x="217" y="7"/>
                  </a:lnTo>
                  <a:lnTo>
                    <a:pt x="215" y="3"/>
                  </a:lnTo>
                  <a:lnTo>
                    <a:pt x="212" y="0"/>
                  </a:lnTo>
                  <a:lnTo>
                    <a:pt x="0" y="198"/>
                  </a:lnTo>
                  <a:lnTo>
                    <a:pt x="225" y="34"/>
                  </a:lnTo>
                </a:path>
              </a:pathLst>
            </a:custGeom>
            <a:solidFill>
              <a:srgbClr val="00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4" name="Freeform 120"/>
            <p:cNvSpPr>
              <a:spLocks noChangeAspect="1"/>
            </p:cNvSpPr>
            <p:nvPr/>
          </p:nvSpPr>
          <p:spPr bwMode="auto">
            <a:xfrm>
              <a:off x="658" y="1447"/>
              <a:ext cx="352" cy="209"/>
            </a:xfrm>
            <a:custGeom>
              <a:avLst/>
              <a:gdLst>
                <a:gd name="T0" fmla="*/ 0 w 352"/>
                <a:gd name="T1" fmla="*/ 176 h 209"/>
                <a:gd name="T2" fmla="*/ 334 w 352"/>
                <a:gd name="T3" fmla="*/ 0 h 209"/>
                <a:gd name="T4" fmla="*/ 351 w 352"/>
                <a:gd name="T5" fmla="*/ 33 h 209"/>
                <a:gd name="T6" fmla="*/ 17 w 352"/>
                <a:gd name="T7" fmla="*/ 208 h 209"/>
                <a:gd name="T8" fmla="*/ 0 w 352"/>
                <a:gd name="T9" fmla="*/ 176 h 209"/>
              </a:gdLst>
              <a:ahLst/>
              <a:cxnLst>
                <a:cxn ang="0">
                  <a:pos x="T0" y="T1"/>
                </a:cxn>
                <a:cxn ang="0">
                  <a:pos x="T2" y="T3"/>
                </a:cxn>
                <a:cxn ang="0">
                  <a:pos x="T4" y="T5"/>
                </a:cxn>
                <a:cxn ang="0">
                  <a:pos x="T6" y="T7"/>
                </a:cxn>
                <a:cxn ang="0">
                  <a:pos x="T8" y="T9"/>
                </a:cxn>
              </a:cxnLst>
              <a:rect l="0" t="0" r="r" b="b"/>
              <a:pathLst>
                <a:path w="352" h="209">
                  <a:moveTo>
                    <a:pt x="0" y="176"/>
                  </a:moveTo>
                  <a:lnTo>
                    <a:pt x="334" y="0"/>
                  </a:lnTo>
                  <a:lnTo>
                    <a:pt x="351" y="33"/>
                  </a:lnTo>
                  <a:lnTo>
                    <a:pt x="17" y="208"/>
                  </a:lnTo>
                  <a:lnTo>
                    <a:pt x="0" y="176"/>
                  </a:lnTo>
                </a:path>
              </a:pathLst>
            </a:custGeom>
            <a:solidFill>
              <a:srgbClr val="E9E9E9"/>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5" name="Freeform 121"/>
            <p:cNvSpPr>
              <a:spLocks noChangeAspect="1"/>
            </p:cNvSpPr>
            <p:nvPr/>
          </p:nvSpPr>
          <p:spPr bwMode="auto">
            <a:xfrm>
              <a:off x="518" y="1533"/>
              <a:ext cx="158" cy="123"/>
            </a:xfrm>
            <a:custGeom>
              <a:avLst/>
              <a:gdLst>
                <a:gd name="T0" fmla="*/ 140 w 158"/>
                <a:gd name="T1" fmla="*/ 89 h 123"/>
                <a:gd name="T2" fmla="*/ 0 w 158"/>
                <a:gd name="T3" fmla="*/ 0 h 123"/>
                <a:gd name="T4" fmla="*/ 17 w 158"/>
                <a:gd name="T5" fmla="*/ 33 h 123"/>
                <a:gd name="T6" fmla="*/ 157 w 158"/>
                <a:gd name="T7" fmla="*/ 122 h 123"/>
                <a:gd name="T8" fmla="*/ 140 w 158"/>
                <a:gd name="T9" fmla="*/ 89 h 123"/>
              </a:gdLst>
              <a:ahLst/>
              <a:cxnLst>
                <a:cxn ang="0">
                  <a:pos x="T0" y="T1"/>
                </a:cxn>
                <a:cxn ang="0">
                  <a:pos x="T2" y="T3"/>
                </a:cxn>
                <a:cxn ang="0">
                  <a:pos x="T4" y="T5"/>
                </a:cxn>
                <a:cxn ang="0">
                  <a:pos x="T6" y="T7"/>
                </a:cxn>
                <a:cxn ang="0">
                  <a:pos x="T8" y="T9"/>
                </a:cxn>
              </a:cxnLst>
              <a:rect l="0" t="0" r="r" b="b"/>
              <a:pathLst>
                <a:path w="158" h="123">
                  <a:moveTo>
                    <a:pt x="140" y="89"/>
                  </a:moveTo>
                  <a:lnTo>
                    <a:pt x="0" y="0"/>
                  </a:lnTo>
                  <a:lnTo>
                    <a:pt x="17" y="33"/>
                  </a:lnTo>
                  <a:lnTo>
                    <a:pt x="157" y="122"/>
                  </a:lnTo>
                  <a:lnTo>
                    <a:pt x="140" y="89"/>
                  </a:lnTo>
                </a:path>
              </a:pathLst>
            </a:custGeom>
            <a:solidFill>
              <a:srgbClr val="262626"/>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6" name="Freeform 122"/>
            <p:cNvSpPr>
              <a:spLocks noChangeAspect="1"/>
            </p:cNvSpPr>
            <p:nvPr/>
          </p:nvSpPr>
          <p:spPr bwMode="auto">
            <a:xfrm>
              <a:off x="658" y="1494"/>
              <a:ext cx="358" cy="162"/>
            </a:xfrm>
            <a:custGeom>
              <a:avLst/>
              <a:gdLst>
                <a:gd name="T0" fmla="*/ 0 w 358"/>
                <a:gd name="T1" fmla="*/ 129 h 162"/>
                <a:gd name="T2" fmla="*/ 339 w 358"/>
                <a:gd name="T3" fmla="*/ 0 h 162"/>
                <a:gd name="T4" fmla="*/ 357 w 358"/>
                <a:gd name="T5" fmla="*/ 32 h 162"/>
                <a:gd name="T6" fmla="*/ 17 w 358"/>
                <a:gd name="T7" fmla="*/ 161 h 162"/>
                <a:gd name="T8" fmla="*/ 0 w 358"/>
                <a:gd name="T9" fmla="*/ 129 h 162"/>
              </a:gdLst>
              <a:ahLst/>
              <a:cxnLst>
                <a:cxn ang="0">
                  <a:pos x="T0" y="T1"/>
                </a:cxn>
                <a:cxn ang="0">
                  <a:pos x="T2" y="T3"/>
                </a:cxn>
                <a:cxn ang="0">
                  <a:pos x="T4" y="T5"/>
                </a:cxn>
                <a:cxn ang="0">
                  <a:pos x="T6" y="T7"/>
                </a:cxn>
                <a:cxn ang="0">
                  <a:pos x="T8" y="T9"/>
                </a:cxn>
              </a:cxnLst>
              <a:rect l="0" t="0" r="r" b="b"/>
              <a:pathLst>
                <a:path w="358" h="162">
                  <a:moveTo>
                    <a:pt x="0" y="129"/>
                  </a:moveTo>
                  <a:lnTo>
                    <a:pt x="339" y="0"/>
                  </a:lnTo>
                  <a:lnTo>
                    <a:pt x="357" y="32"/>
                  </a:lnTo>
                  <a:lnTo>
                    <a:pt x="17" y="161"/>
                  </a:lnTo>
                  <a:lnTo>
                    <a:pt x="0" y="129"/>
                  </a:lnTo>
                </a:path>
              </a:pathLst>
            </a:custGeom>
            <a:solidFill>
              <a:srgbClr val="0270DE"/>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7" name="Freeform 123"/>
            <p:cNvSpPr>
              <a:spLocks noChangeAspect="1"/>
            </p:cNvSpPr>
            <p:nvPr/>
          </p:nvSpPr>
          <p:spPr bwMode="auto">
            <a:xfrm>
              <a:off x="992" y="1447"/>
              <a:ext cx="24" cy="81"/>
            </a:xfrm>
            <a:custGeom>
              <a:avLst/>
              <a:gdLst>
                <a:gd name="T0" fmla="*/ 5 w 24"/>
                <a:gd name="T1" fmla="*/ 47 h 81"/>
                <a:gd name="T2" fmla="*/ 6 w 24"/>
                <a:gd name="T3" fmla="*/ 40 h 81"/>
                <a:gd name="T4" fmla="*/ 6 w 24"/>
                <a:gd name="T5" fmla="*/ 37 h 81"/>
                <a:gd name="T6" fmla="*/ 6 w 24"/>
                <a:gd name="T7" fmla="*/ 34 h 81"/>
                <a:gd name="T8" fmla="*/ 6 w 24"/>
                <a:gd name="T9" fmla="*/ 32 h 81"/>
                <a:gd name="T10" fmla="*/ 6 w 24"/>
                <a:gd name="T11" fmla="*/ 31 h 81"/>
                <a:gd name="T12" fmla="*/ 6 w 24"/>
                <a:gd name="T13" fmla="*/ 28 h 81"/>
                <a:gd name="T14" fmla="*/ 6 w 24"/>
                <a:gd name="T15" fmla="*/ 25 h 81"/>
                <a:gd name="T16" fmla="*/ 6 w 24"/>
                <a:gd name="T17" fmla="*/ 22 h 81"/>
                <a:gd name="T18" fmla="*/ 6 w 24"/>
                <a:gd name="T19" fmla="*/ 19 h 81"/>
                <a:gd name="T20" fmla="*/ 6 w 24"/>
                <a:gd name="T21" fmla="*/ 16 h 81"/>
                <a:gd name="T22" fmla="*/ 5 w 24"/>
                <a:gd name="T23" fmla="*/ 14 h 81"/>
                <a:gd name="T24" fmla="*/ 4 w 24"/>
                <a:gd name="T25" fmla="*/ 11 h 81"/>
                <a:gd name="T26" fmla="*/ 2 w 24"/>
                <a:gd name="T27" fmla="*/ 5 h 81"/>
                <a:gd name="T28" fmla="*/ 1 w 24"/>
                <a:gd name="T29" fmla="*/ 2 h 81"/>
                <a:gd name="T30" fmla="*/ 0 w 24"/>
                <a:gd name="T31" fmla="*/ 0 h 81"/>
                <a:gd name="T32" fmla="*/ 17 w 24"/>
                <a:gd name="T33" fmla="*/ 32 h 81"/>
                <a:gd name="T34" fmla="*/ 17 w 24"/>
                <a:gd name="T35" fmla="*/ 35 h 81"/>
                <a:gd name="T36" fmla="*/ 19 w 24"/>
                <a:gd name="T37" fmla="*/ 37 h 81"/>
                <a:gd name="T38" fmla="*/ 20 w 24"/>
                <a:gd name="T39" fmla="*/ 40 h 81"/>
                <a:gd name="T40" fmla="*/ 21 w 24"/>
                <a:gd name="T41" fmla="*/ 44 h 81"/>
                <a:gd name="T42" fmla="*/ 21 w 24"/>
                <a:gd name="T43" fmla="*/ 46 h 81"/>
                <a:gd name="T44" fmla="*/ 22 w 24"/>
                <a:gd name="T45" fmla="*/ 48 h 81"/>
                <a:gd name="T46" fmla="*/ 23 w 24"/>
                <a:gd name="T47" fmla="*/ 52 h 81"/>
                <a:gd name="T48" fmla="*/ 23 w 24"/>
                <a:gd name="T49" fmla="*/ 53 h 81"/>
                <a:gd name="T50" fmla="*/ 23 w 24"/>
                <a:gd name="T51" fmla="*/ 55 h 81"/>
                <a:gd name="T52" fmla="*/ 23 w 24"/>
                <a:gd name="T53" fmla="*/ 57 h 81"/>
                <a:gd name="T54" fmla="*/ 23 w 24"/>
                <a:gd name="T55" fmla="*/ 61 h 81"/>
                <a:gd name="T56" fmla="*/ 23 w 24"/>
                <a:gd name="T57" fmla="*/ 67 h 81"/>
                <a:gd name="T58" fmla="*/ 23 w 24"/>
                <a:gd name="T59" fmla="*/ 70 h 81"/>
                <a:gd name="T60" fmla="*/ 23 w 24"/>
                <a:gd name="T61" fmla="*/ 74 h 81"/>
                <a:gd name="T62" fmla="*/ 21 w 24"/>
                <a:gd name="T63" fmla="*/ 80 h 81"/>
                <a:gd name="T64" fmla="*/ 5 w 24"/>
                <a:gd name="T65" fmla="*/ 4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 h="81">
                  <a:moveTo>
                    <a:pt x="5" y="47"/>
                  </a:moveTo>
                  <a:lnTo>
                    <a:pt x="6" y="40"/>
                  </a:lnTo>
                  <a:lnTo>
                    <a:pt x="6" y="37"/>
                  </a:lnTo>
                  <a:lnTo>
                    <a:pt x="6" y="34"/>
                  </a:lnTo>
                  <a:lnTo>
                    <a:pt x="6" y="32"/>
                  </a:lnTo>
                  <a:lnTo>
                    <a:pt x="6" y="31"/>
                  </a:lnTo>
                  <a:lnTo>
                    <a:pt x="6" y="28"/>
                  </a:lnTo>
                  <a:lnTo>
                    <a:pt x="6" y="25"/>
                  </a:lnTo>
                  <a:lnTo>
                    <a:pt x="6" y="22"/>
                  </a:lnTo>
                  <a:lnTo>
                    <a:pt x="6" y="19"/>
                  </a:lnTo>
                  <a:lnTo>
                    <a:pt x="6" y="16"/>
                  </a:lnTo>
                  <a:lnTo>
                    <a:pt x="5" y="14"/>
                  </a:lnTo>
                  <a:lnTo>
                    <a:pt x="4" y="11"/>
                  </a:lnTo>
                  <a:lnTo>
                    <a:pt x="2" y="5"/>
                  </a:lnTo>
                  <a:lnTo>
                    <a:pt x="1" y="2"/>
                  </a:lnTo>
                  <a:lnTo>
                    <a:pt x="0" y="0"/>
                  </a:lnTo>
                  <a:lnTo>
                    <a:pt x="17" y="32"/>
                  </a:lnTo>
                  <a:lnTo>
                    <a:pt x="17" y="35"/>
                  </a:lnTo>
                  <a:lnTo>
                    <a:pt x="19" y="37"/>
                  </a:lnTo>
                  <a:lnTo>
                    <a:pt x="20" y="40"/>
                  </a:lnTo>
                  <a:lnTo>
                    <a:pt x="21" y="44"/>
                  </a:lnTo>
                  <a:lnTo>
                    <a:pt x="21" y="46"/>
                  </a:lnTo>
                  <a:lnTo>
                    <a:pt x="22" y="48"/>
                  </a:lnTo>
                  <a:lnTo>
                    <a:pt x="23" y="52"/>
                  </a:lnTo>
                  <a:lnTo>
                    <a:pt x="23" y="53"/>
                  </a:lnTo>
                  <a:lnTo>
                    <a:pt x="23" y="55"/>
                  </a:lnTo>
                  <a:lnTo>
                    <a:pt x="23" y="57"/>
                  </a:lnTo>
                  <a:lnTo>
                    <a:pt x="23" y="61"/>
                  </a:lnTo>
                  <a:lnTo>
                    <a:pt x="23" y="67"/>
                  </a:lnTo>
                  <a:lnTo>
                    <a:pt x="23" y="70"/>
                  </a:lnTo>
                  <a:lnTo>
                    <a:pt x="23" y="74"/>
                  </a:lnTo>
                  <a:lnTo>
                    <a:pt x="21" y="80"/>
                  </a:lnTo>
                  <a:lnTo>
                    <a:pt x="5" y="47"/>
                  </a:lnTo>
                </a:path>
              </a:pathLst>
            </a:custGeom>
            <a:solidFill>
              <a:srgbClr val="028585"/>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8" name="Freeform 124"/>
            <p:cNvSpPr>
              <a:spLocks noChangeAspect="1"/>
            </p:cNvSpPr>
            <p:nvPr/>
          </p:nvSpPr>
          <p:spPr bwMode="auto">
            <a:xfrm>
              <a:off x="658" y="1615"/>
              <a:ext cx="280" cy="41"/>
            </a:xfrm>
            <a:custGeom>
              <a:avLst/>
              <a:gdLst>
                <a:gd name="T0" fmla="*/ 0 w 280"/>
                <a:gd name="T1" fmla="*/ 7 h 41"/>
                <a:gd name="T2" fmla="*/ 262 w 280"/>
                <a:gd name="T3" fmla="*/ 0 h 41"/>
                <a:gd name="T4" fmla="*/ 279 w 280"/>
                <a:gd name="T5" fmla="*/ 33 h 41"/>
                <a:gd name="T6" fmla="*/ 17 w 280"/>
                <a:gd name="T7" fmla="*/ 40 h 41"/>
                <a:gd name="T8" fmla="*/ 0 w 280"/>
                <a:gd name="T9" fmla="*/ 7 h 41"/>
              </a:gdLst>
              <a:ahLst/>
              <a:cxnLst>
                <a:cxn ang="0">
                  <a:pos x="T0" y="T1"/>
                </a:cxn>
                <a:cxn ang="0">
                  <a:pos x="T2" y="T3"/>
                </a:cxn>
                <a:cxn ang="0">
                  <a:pos x="T4" y="T5"/>
                </a:cxn>
                <a:cxn ang="0">
                  <a:pos x="T6" y="T7"/>
                </a:cxn>
                <a:cxn ang="0">
                  <a:pos x="T8" y="T9"/>
                </a:cxn>
              </a:cxnLst>
              <a:rect l="0" t="0" r="r" b="b"/>
              <a:pathLst>
                <a:path w="280" h="41">
                  <a:moveTo>
                    <a:pt x="0" y="7"/>
                  </a:moveTo>
                  <a:lnTo>
                    <a:pt x="262" y="0"/>
                  </a:lnTo>
                  <a:lnTo>
                    <a:pt x="279" y="33"/>
                  </a:lnTo>
                  <a:lnTo>
                    <a:pt x="17" y="40"/>
                  </a:lnTo>
                  <a:lnTo>
                    <a:pt x="0" y="7"/>
                  </a:lnTo>
                </a:path>
              </a:pathLst>
            </a:custGeom>
            <a:solidFill>
              <a:srgbClr val="8F8F47"/>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89" name="Freeform 125"/>
            <p:cNvSpPr>
              <a:spLocks noChangeAspect="1"/>
            </p:cNvSpPr>
            <p:nvPr/>
          </p:nvSpPr>
          <p:spPr bwMode="auto">
            <a:xfrm>
              <a:off x="920" y="1494"/>
              <a:ext cx="95" cy="155"/>
            </a:xfrm>
            <a:custGeom>
              <a:avLst/>
              <a:gdLst>
                <a:gd name="T0" fmla="*/ 0 w 95"/>
                <a:gd name="T1" fmla="*/ 121 h 155"/>
                <a:gd name="T2" fmla="*/ 8 w 95"/>
                <a:gd name="T3" fmla="*/ 113 h 155"/>
                <a:gd name="T4" fmla="*/ 15 w 95"/>
                <a:gd name="T5" fmla="*/ 105 h 155"/>
                <a:gd name="T6" fmla="*/ 23 w 95"/>
                <a:gd name="T7" fmla="*/ 97 h 155"/>
                <a:gd name="T8" fmla="*/ 26 w 95"/>
                <a:gd name="T9" fmla="*/ 93 h 155"/>
                <a:gd name="T10" fmla="*/ 29 w 95"/>
                <a:gd name="T11" fmla="*/ 90 h 155"/>
                <a:gd name="T12" fmla="*/ 32 w 95"/>
                <a:gd name="T13" fmla="*/ 85 h 155"/>
                <a:gd name="T14" fmla="*/ 36 w 95"/>
                <a:gd name="T15" fmla="*/ 81 h 155"/>
                <a:gd name="T16" fmla="*/ 39 w 95"/>
                <a:gd name="T17" fmla="*/ 77 h 155"/>
                <a:gd name="T18" fmla="*/ 41 w 95"/>
                <a:gd name="T19" fmla="*/ 73 h 155"/>
                <a:gd name="T20" fmla="*/ 44 w 95"/>
                <a:gd name="T21" fmla="*/ 69 h 155"/>
                <a:gd name="T22" fmla="*/ 47 w 95"/>
                <a:gd name="T23" fmla="*/ 66 h 155"/>
                <a:gd name="T24" fmla="*/ 49 w 95"/>
                <a:gd name="T25" fmla="*/ 62 h 155"/>
                <a:gd name="T26" fmla="*/ 52 w 95"/>
                <a:gd name="T27" fmla="*/ 58 h 155"/>
                <a:gd name="T28" fmla="*/ 54 w 95"/>
                <a:gd name="T29" fmla="*/ 54 h 155"/>
                <a:gd name="T30" fmla="*/ 57 w 95"/>
                <a:gd name="T31" fmla="*/ 51 h 155"/>
                <a:gd name="T32" fmla="*/ 58 w 95"/>
                <a:gd name="T33" fmla="*/ 46 h 155"/>
                <a:gd name="T34" fmla="*/ 61 w 95"/>
                <a:gd name="T35" fmla="*/ 43 h 155"/>
                <a:gd name="T36" fmla="*/ 63 w 95"/>
                <a:gd name="T37" fmla="*/ 39 h 155"/>
                <a:gd name="T38" fmla="*/ 65 w 95"/>
                <a:gd name="T39" fmla="*/ 36 h 155"/>
                <a:gd name="T40" fmla="*/ 66 w 95"/>
                <a:gd name="T41" fmla="*/ 32 h 155"/>
                <a:gd name="T42" fmla="*/ 68 w 95"/>
                <a:gd name="T43" fmla="*/ 29 h 155"/>
                <a:gd name="T44" fmla="*/ 70 w 95"/>
                <a:gd name="T45" fmla="*/ 24 h 155"/>
                <a:gd name="T46" fmla="*/ 71 w 95"/>
                <a:gd name="T47" fmla="*/ 21 h 155"/>
                <a:gd name="T48" fmla="*/ 72 w 95"/>
                <a:gd name="T49" fmla="*/ 20 h 155"/>
                <a:gd name="T50" fmla="*/ 72 w 95"/>
                <a:gd name="T51" fmla="*/ 18 h 155"/>
                <a:gd name="T52" fmla="*/ 73 w 95"/>
                <a:gd name="T53" fmla="*/ 14 h 155"/>
                <a:gd name="T54" fmla="*/ 74 w 95"/>
                <a:gd name="T55" fmla="*/ 12 h 155"/>
                <a:gd name="T56" fmla="*/ 75 w 95"/>
                <a:gd name="T57" fmla="*/ 11 h 155"/>
                <a:gd name="T58" fmla="*/ 75 w 95"/>
                <a:gd name="T59" fmla="*/ 7 h 155"/>
                <a:gd name="T60" fmla="*/ 76 w 95"/>
                <a:gd name="T61" fmla="*/ 6 h 155"/>
                <a:gd name="T62" fmla="*/ 76 w 95"/>
                <a:gd name="T63" fmla="*/ 4 h 155"/>
                <a:gd name="T64" fmla="*/ 77 w 95"/>
                <a:gd name="T65" fmla="*/ 0 h 155"/>
                <a:gd name="T66" fmla="*/ 94 w 95"/>
                <a:gd name="T67" fmla="*/ 33 h 155"/>
                <a:gd name="T68" fmla="*/ 92 w 95"/>
                <a:gd name="T69" fmla="*/ 40 h 155"/>
                <a:gd name="T70" fmla="*/ 91 w 95"/>
                <a:gd name="T71" fmla="*/ 46 h 155"/>
                <a:gd name="T72" fmla="*/ 89 w 95"/>
                <a:gd name="T73" fmla="*/ 51 h 155"/>
                <a:gd name="T74" fmla="*/ 88 w 95"/>
                <a:gd name="T75" fmla="*/ 54 h 155"/>
                <a:gd name="T76" fmla="*/ 85 w 95"/>
                <a:gd name="T77" fmla="*/ 61 h 155"/>
                <a:gd name="T78" fmla="*/ 82 w 95"/>
                <a:gd name="T79" fmla="*/ 68 h 155"/>
                <a:gd name="T80" fmla="*/ 78 w 95"/>
                <a:gd name="T81" fmla="*/ 76 h 155"/>
                <a:gd name="T82" fmla="*/ 74 w 95"/>
                <a:gd name="T83" fmla="*/ 83 h 155"/>
                <a:gd name="T84" fmla="*/ 69 w 95"/>
                <a:gd name="T85" fmla="*/ 90 h 155"/>
                <a:gd name="T86" fmla="*/ 64 w 95"/>
                <a:gd name="T87" fmla="*/ 99 h 155"/>
                <a:gd name="T88" fmla="*/ 62 w 95"/>
                <a:gd name="T89" fmla="*/ 103 h 155"/>
                <a:gd name="T90" fmla="*/ 58 w 95"/>
                <a:gd name="T91" fmla="*/ 106 h 155"/>
                <a:gd name="T92" fmla="*/ 53 w 95"/>
                <a:gd name="T93" fmla="*/ 114 h 155"/>
                <a:gd name="T94" fmla="*/ 46 w 95"/>
                <a:gd name="T95" fmla="*/ 122 h 155"/>
                <a:gd name="T96" fmla="*/ 43 w 95"/>
                <a:gd name="T97" fmla="*/ 126 h 155"/>
                <a:gd name="T98" fmla="*/ 40 w 95"/>
                <a:gd name="T99" fmla="*/ 130 h 155"/>
                <a:gd name="T100" fmla="*/ 32 w 95"/>
                <a:gd name="T101" fmla="*/ 138 h 155"/>
                <a:gd name="T102" fmla="*/ 25 w 95"/>
                <a:gd name="T103" fmla="*/ 146 h 155"/>
                <a:gd name="T104" fmla="*/ 18 w 95"/>
                <a:gd name="T105" fmla="*/ 154 h 155"/>
                <a:gd name="T106" fmla="*/ 0 w 95"/>
                <a:gd name="T107" fmla="*/ 12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55">
                  <a:moveTo>
                    <a:pt x="0" y="121"/>
                  </a:moveTo>
                  <a:lnTo>
                    <a:pt x="8" y="113"/>
                  </a:lnTo>
                  <a:lnTo>
                    <a:pt x="15" y="105"/>
                  </a:lnTo>
                  <a:lnTo>
                    <a:pt x="23" y="97"/>
                  </a:lnTo>
                  <a:lnTo>
                    <a:pt x="26" y="93"/>
                  </a:lnTo>
                  <a:lnTo>
                    <a:pt x="29" y="90"/>
                  </a:lnTo>
                  <a:lnTo>
                    <a:pt x="32" y="85"/>
                  </a:lnTo>
                  <a:lnTo>
                    <a:pt x="36" y="81"/>
                  </a:lnTo>
                  <a:lnTo>
                    <a:pt x="39" y="77"/>
                  </a:lnTo>
                  <a:lnTo>
                    <a:pt x="41" y="73"/>
                  </a:lnTo>
                  <a:lnTo>
                    <a:pt x="44" y="69"/>
                  </a:lnTo>
                  <a:lnTo>
                    <a:pt x="47" y="66"/>
                  </a:lnTo>
                  <a:lnTo>
                    <a:pt x="49" y="62"/>
                  </a:lnTo>
                  <a:lnTo>
                    <a:pt x="52" y="58"/>
                  </a:lnTo>
                  <a:lnTo>
                    <a:pt x="54" y="54"/>
                  </a:lnTo>
                  <a:lnTo>
                    <a:pt x="57" y="51"/>
                  </a:lnTo>
                  <a:lnTo>
                    <a:pt x="58" y="46"/>
                  </a:lnTo>
                  <a:lnTo>
                    <a:pt x="61" y="43"/>
                  </a:lnTo>
                  <a:lnTo>
                    <a:pt x="63" y="39"/>
                  </a:lnTo>
                  <a:lnTo>
                    <a:pt x="65" y="36"/>
                  </a:lnTo>
                  <a:lnTo>
                    <a:pt x="66" y="32"/>
                  </a:lnTo>
                  <a:lnTo>
                    <a:pt x="68" y="29"/>
                  </a:lnTo>
                  <a:lnTo>
                    <a:pt x="70" y="24"/>
                  </a:lnTo>
                  <a:lnTo>
                    <a:pt x="71" y="21"/>
                  </a:lnTo>
                  <a:lnTo>
                    <a:pt x="72" y="20"/>
                  </a:lnTo>
                  <a:lnTo>
                    <a:pt x="72" y="18"/>
                  </a:lnTo>
                  <a:lnTo>
                    <a:pt x="73" y="14"/>
                  </a:lnTo>
                  <a:lnTo>
                    <a:pt x="74" y="12"/>
                  </a:lnTo>
                  <a:lnTo>
                    <a:pt x="75" y="11"/>
                  </a:lnTo>
                  <a:lnTo>
                    <a:pt x="75" y="7"/>
                  </a:lnTo>
                  <a:lnTo>
                    <a:pt x="76" y="6"/>
                  </a:lnTo>
                  <a:lnTo>
                    <a:pt x="76" y="4"/>
                  </a:lnTo>
                  <a:lnTo>
                    <a:pt x="77" y="0"/>
                  </a:lnTo>
                  <a:lnTo>
                    <a:pt x="94" y="33"/>
                  </a:lnTo>
                  <a:lnTo>
                    <a:pt x="92" y="40"/>
                  </a:lnTo>
                  <a:lnTo>
                    <a:pt x="91" y="46"/>
                  </a:lnTo>
                  <a:lnTo>
                    <a:pt x="89" y="51"/>
                  </a:lnTo>
                  <a:lnTo>
                    <a:pt x="88" y="54"/>
                  </a:lnTo>
                  <a:lnTo>
                    <a:pt x="85" y="61"/>
                  </a:lnTo>
                  <a:lnTo>
                    <a:pt x="82" y="68"/>
                  </a:lnTo>
                  <a:lnTo>
                    <a:pt x="78" y="76"/>
                  </a:lnTo>
                  <a:lnTo>
                    <a:pt x="74" y="83"/>
                  </a:lnTo>
                  <a:lnTo>
                    <a:pt x="69" y="90"/>
                  </a:lnTo>
                  <a:lnTo>
                    <a:pt x="64" y="99"/>
                  </a:lnTo>
                  <a:lnTo>
                    <a:pt x="62" y="103"/>
                  </a:lnTo>
                  <a:lnTo>
                    <a:pt x="58" y="106"/>
                  </a:lnTo>
                  <a:lnTo>
                    <a:pt x="53" y="114"/>
                  </a:lnTo>
                  <a:lnTo>
                    <a:pt x="46" y="122"/>
                  </a:lnTo>
                  <a:lnTo>
                    <a:pt x="43" y="126"/>
                  </a:lnTo>
                  <a:lnTo>
                    <a:pt x="40" y="130"/>
                  </a:lnTo>
                  <a:lnTo>
                    <a:pt x="32" y="138"/>
                  </a:lnTo>
                  <a:lnTo>
                    <a:pt x="25" y="146"/>
                  </a:lnTo>
                  <a:lnTo>
                    <a:pt x="18" y="154"/>
                  </a:lnTo>
                  <a:lnTo>
                    <a:pt x="0" y="121"/>
                  </a:lnTo>
                </a:path>
              </a:pathLst>
            </a:custGeom>
            <a:solidFill>
              <a:srgbClr val="02850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0" name="Freeform 126"/>
            <p:cNvSpPr>
              <a:spLocks noChangeAspect="1"/>
            </p:cNvSpPr>
            <p:nvPr/>
          </p:nvSpPr>
          <p:spPr bwMode="auto">
            <a:xfrm>
              <a:off x="339" y="1622"/>
              <a:ext cx="337" cy="226"/>
            </a:xfrm>
            <a:custGeom>
              <a:avLst/>
              <a:gdLst>
                <a:gd name="T0" fmla="*/ 319 w 337"/>
                <a:gd name="T1" fmla="*/ 0 h 226"/>
                <a:gd name="T2" fmla="*/ 0 w 337"/>
                <a:gd name="T3" fmla="*/ 193 h 226"/>
                <a:gd name="T4" fmla="*/ 17 w 337"/>
                <a:gd name="T5" fmla="*/ 225 h 226"/>
                <a:gd name="T6" fmla="*/ 336 w 337"/>
                <a:gd name="T7" fmla="*/ 32 h 226"/>
                <a:gd name="T8" fmla="*/ 319 w 337"/>
                <a:gd name="T9" fmla="*/ 0 h 226"/>
              </a:gdLst>
              <a:ahLst/>
              <a:cxnLst>
                <a:cxn ang="0">
                  <a:pos x="T0" y="T1"/>
                </a:cxn>
                <a:cxn ang="0">
                  <a:pos x="T2" y="T3"/>
                </a:cxn>
                <a:cxn ang="0">
                  <a:pos x="T4" y="T5"/>
                </a:cxn>
                <a:cxn ang="0">
                  <a:pos x="T6" y="T7"/>
                </a:cxn>
                <a:cxn ang="0">
                  <a:pos x="T8" y="T9"/>
                </a:cxn>
              </a:cxnLst>
              <a:rect l="0" t="0" r="r" b="b"/>
              <a:pathLst>
                <a:path w="337" h="226">
                  <a:moveTo>
                    <a:pt x="319" y="0"/>
                  </a:moveTo>
                  <a:lnTo>
                    <a:pt x="0" y="193"/>
                  </a:lnTo>
                  <a:lnTo>
                    <a:pt x="17" y="225"/>
                  </a:lnTo>
                  <a:lnTo>
                    <a:pt x="336" y="32"/>
                  </a:lnTo>
                  <a:lnTo>
                    <a:pt x="319" y="0"/>
                  </a:lnTo>
                </a:path>
              </a:pathLst>
            </a:custGeom>
            <a:solidFill>
              <a:srgbClr val="0202E3"/>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1" name="Freeform 127"/>
            <p:cNvSpPr>
              <a:spLocks noChangeAspect="1"/>
            </p:cNvSpPr>
            <p:nvPr/>
          </p:nvSpPr>
          <p:spPr bwMode="auto">
            <a:xfrm>
              <a:off x="324" y="1796"/>
              <a:ext cx="33" cy="52"/>
            </a:xfrm>
            <a:custGeom>
              <a:avLst/>
              <a:gdLst>
                <a:gd name="T0" fmla="*/ 0 w 33"/>
                <a:gd name="T1" fmla="*/ 0 h 52"/>
                <a:gd name="T2" fmla="*/ 2 w 33"/>
                <a:gd name="T3" fmla="*/ 2 h 52"/>
                <a:gd name="T4" fmla="*/ 3 w 33"/>
                <a:gd name="T5" fmla="*/ 5 h 52"/>
                <a:gd name="T6" fmla="*/ 4 w 33"/>
                <a:gd name="T7" fmla="*/ 7 h 52"/>
                <a:gd name="T8" fmla="*/ 7 w 33"/>
                <a:gd name="T9" fmla="*/ 10 h 52"/>
                <a:gd name="T10" fmla="*/ 8 w 33"/>
                <a:gd name="T11" fmla="*/ 12 h 52"/>
                <a:gd name="T12" fmla="*/ 11 w 33"/>
                <a:gd name="T13" fmla="*/ 15 h 52"/>
                <a:gd name="T14" fmla="*/ 12 w 33"/>
                <a:gd name="T15" fmla="*/ 16 h 52"/>
                <a:gd name="T16" fmla="*/ 15 w 33"/>
                <a:gd name="T17" fmla="*/ 18 h 52"/>
                <a:gd name="T18" fmla="*/ 32 w 33"/>
                <a:gd name="T19" fmla="*/ 51 h 52"/>
                <a:gd name="T20" fmla="*/ 30 w 33"/>
                <a:gd name="T21" fmla="*/ 49 h 52"/>
                <a:gd name="T22" fmla="*/ 27 w 33"/>
                <a:gd name="T23" fmla="*/ 47 h 52"/>
                <a:gd name="T24" fmla="*/ 25 w 33"/>
                <a:gd name="T25" fmla="*/ 45 h 52"/>
                <a:gd name="T26" fmla="*/ 24 w 33"/>
                <a:gd name="T27" fmla="*/ 42 h 52"/>
                <a:gd name="T28" fmla="*/ 22 w 33"/>
                <a:gd name="T29" fmla="*/ 40 h 52"/>
                <a:gd name="T30" fmla="*/ 20 w 33"/>
                <a:gd name="T31" fmla="*/ 38 h 52"/>
                <a:gd name="T32" fmla="*/ 19 w 33"/>
                <a:gd name="T33" fmla="*/ 36 h 52"/>
                <a:gd name="T34" fmla="*/ 17 w 33"/>
                <a:gd name="T35" fmla="*/ 33 h 52"/>
                <a:gd name="T36" fmla="*/ 0 w 33"/>
                <a:gd name="T3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52">
                  <a:moveTo>
                    <a:pt x="0" y="0"/>
                  </a:moveTo>
                  <a:lnTo>
                    <a:pt x="2" y="2"/>
                  </a:lnTo>
                  <a:lnTo>
                    <a:pt x="3" y="5"/>
                  </a:lnTo>
                  <a:lnTo>
                    <a:pt x="4" y="7"/>
                  </a:lnTo>
                  <a:lnTo>
                    <a:pt x="7" y="10"/>
                  </a:lnTo>
                  <a:lnTo>
                    <a:pt x="8" y="12"/>
                  </a:lnTo>
                  <a:lnTo>
                    <a:pt x="11" y="15"/>
                  </a:lnTo>
                  <a:lnTo>
                    <a:pt x="12" y="16"/>
                  </a:lnTo>
                  <a:lnTo>
                    <a:pt x="15" y="18"/>
                  </a:lnTo>
                  <a:lnTo>
                    <a:pt x="32" y="51"/>
                  </a:lnTo>
                  <a:lnTo>
                    <a:pt x="30" y="49"/>
                  </a:lnTo>
                  <a:lnTo>
                    <a:pt x="27" y="47"/>
                  </a:lnTo>
                  <a:lnTo>
                    <a:pt x="25" y="45"/>
                  </a:lnTo>
                  <a:lnTo>
                    <a:pt x="24" y="42"/>
                  </a:lnTo>
                  <a:lnTo>
                    <a:pt x="22" y="40"/>
                  </a:lnTo>
                  <a:lnTo>
                    <a:pt x="20" y="38"/>
                  </a:lnTo>
                  <a:lnTo>
                    <a:pt x="19" y="36"/>
                  </a:lnTo>
                  <a:lnTo>
                    <a:pt x="17" y="33"/>
                  </a:lnTo>
                  <a:lnTo>
                    <a:pt x="0" y="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2" name="Freeform 128"/>
            <p:cNvSpPr>
              <a:spLocks noChangeAspect="1"/>
            </p:cNvSpPr>
            <p:nvPr/>
          </p:nvSpPr>
          <p:spPr bwMode="auto">
            <a:xfrm>
              <a:off x="651" y="1622"/>
              <a:ext cx="25" cy="199"/>
            </a:xfrm>
            <a:custGeom>
              <a:avLst/>
              <a:gdLst>
                <a:gd name="T0" fmla="*/ 7 w 25"/>
                <a:gd name="T1" fmla="*/ 0 h 199"/>
                <a:gd name="T2" fmla="*/ 0 w 25"/>
                <a:gd name="T3" fmla="*/ 166 h 199"/>
                <a:gd name="T4" fmla="*/ 17 w 25"/>
                <a:gd name="T5" fmla="*/ 198 h 199"/>
                <a:gd name="T6" fmla="*/ 24 w 25"/>
                <a:gd name="T7" fmla="*/ 32 h 199"/>
                <a:gd name="T8" fmla="*/ 7 w 25"/>
                <a:gd name="T9" fmla="*/ 0 h 199"/>
              </a:gdLst>
              <a:ahLst/>
              <a:cxnLst>
                <a:cxn ang="0">
                  <a:pos x="T0" y="T1"/>
                </a:cxn>
                <a:cxn ang="0">
                  <a:pos x="T2" y="T3"/>
                </a:cxn>
                <a:cxn ang="0">
                  <a:pos x="T4" y="T5"/>
                </a:cxn>
                <a:cxn ang="0">
                  <a:pos x="T6" y="T7"/>
                </a:cxn>
                <a:cxn ang="0">
                  <a:pos x="T8" y="T9"/>
                </a:cxn>
              </a:cxnLst>
              <a:rect l="0" t="0" r="r" b="b"/>
              <a:pathLst>
                <a:path w="25" h="199">
                  <a:moveTo>
                    <a:pt x="7" y="0"/>
                  </a:moveTo>
                  <a:lnTo>
                    <a:pt x="0" y="166"/>
                  </a:lnTo>
                  <a:lnTo>
                    <a:pt x="17" y="198"/>
                  </a:lnTo>
                  <a:lnTo>
                    <a:pt x="24" y="32"/>
                  </a:lnTo>
                  <a:lnTo>
                    <a:pt x="7" y="0"/>
                  </a:lnTo>
                </a:path>
              </a:pathLst>
            </a:custGeom>
            <a:solidFill>
              <a:srgbClr val="001A3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3" name="Freeform 129"/>
            <p:cNvSpPr>
              <a:spLocks noChangeAspect="1"/>
            </p:cNvSpPr>
            <p:nvPr/>
          </p:nvSpPr>
          <p:spPr bwMode="auto">
            <a:xfrm>
              <a:off x="340" y="1789"/>
              <a:ext cx="326" cy="85"/>
            </a:xfrm>
            <a:custGeom>
              <a:avLst/>
              <a:gdLst>
                <a:gd name="T0" fmla="*/ 2 w 326"/>
                <a:gd name="T1" fmla="*/ 28 h 85"/>
                <a:gd name="T2" fmla="*/ 7 w 326"/>
                <a:gd name="T3" fmla="*/ 32 h 85"/>
                <a:gd name="T4" fmla="*/ 12 w 326"/>
                <a:gd name="T5" fmla="*/ 34 h 85"/>
                <a:gd name="T6" fmla="*/ 17 w 326"/>
                <a:gd name="T7" fmla="*/ 37 h 85"/>
                <a:gd name="T8" fmla="*/ 21 w 326"/>
                <a:gd name="T9" fmla="*/ 39 h 85"/>
                <a:gd name="T10" fmla="*/ 27 w 326"/>
                <a:gd name="T11" fmla="*/ 42 h 85"/>
                <a:gd name="T12" fmla="*/ 35 w 326"/>
                <a:gd name="T13" fmla="*/ 44 h 85"/>
                <a:gd name="T14" fmla="*/ 42 w 326"/>
                <a:gd name="T15" fmla="*/ 46 h 85"/>
                <a:gd name="T16" fmla="*/ 49 w 326"/>
                <a:gd name="T17" fmla="*/ 48 h 85"/>
                <a:gd name="T18" fmla="*/ 57 w 326"/>
                <a:gd name="T19" fmla="*/ 49 h 85"/>
                <a:gd name="T20" fmla="*/ 65 w 326"/>
                <a:gd name="T21" fmla="*/ 50 h 85"/>
                <a:gd name="T22" fmla="*/ 73 w 326"/>
                <a:gd name="T23" fmla="*/ 51 h 85"/>
                <a:gd name="T24" fmla="*/ 78 w 326"/>
                <a:gd name="T25" fmla="*/ 51 h 85"/>
                <a:gd name="T26" fmla="*/ 87 w 326"/>
                <a:gd name="T27" fmla="*/ 51 h 85"/>
                <a:gd name="T28" fmla="*/ 101 w 326"/>
                <a:gd name="T29" fmla="*/ 51 h 85"/>
                <a:gd name="T30" fmla="*/ 121 w 326"/>
                <a:gd name="T31" fmla="*/ 50 h 85"/>
                <a:gd name="T32" fmla="*/ 141 w 326"/>
                <a:gd name="T33" fmla="*/ 48 h 85"/>
                <a:gd name="T34" fmla="*/ 163 w 326"/>
                <a:gd name="T35" fmla="*/ 44 h 85"/>
                <a:gd name="T36" fmla="*/ 185 w 326"/>
                <a:gd name="T37" fmla="*/ 40 h 85"/>
                <a:gd name="T38" fmla="*/ 209 w 326"/>
                <a:gd name="T39" fmla="*/ 33 h 85"/>
                <a:gd name="T40" fmla="*/ 233 w 326"/>
                <a:gd name="T41" fmla="*/ 27 h 85"/>
                <a:gd name="T42" fmla="*/ 257 w 326"/>
                <a:gd name="T43" fmla="*/ 19 h 85"/>
                <a:gd name="T44" fmla="*/ 282 w 326"/>
                <a:gd name="T45" fmla="*/ 10 h 85"/>
                <a:gd name="T46" fmla="*/ 308 w 326"/>
                <a:gd name="T47" fmla="*/ 0 h 85"/>
                <a:gd name="T48" fmla="*/ 312 w 326"/>
                <a:gd name="T49" fmla="*/ 38 h 85"/>
                <a:gd name="T50" fmla="*/ 294 w 326"/>
                <a:gd name="T51" fmla="*/ 46 h 85"/>
                <a:gd name="T52" fmla="*/ 281 w 326"/>
                <a:gd name="T53" fmla="*/ 50 h 85"/>
                <a:gd name="T54" fmla="*/ 269 w 326"/>
                <a:gd name="T55" fmla="*/ 55 h 85"/>
                <a:gd name="T56" fmla="*/ 256 w 326"/>
                <a:gd name="T57" fmla="*/ 58 h 85"/>
                <a:gd name="T58" fmla="*/ 244 w 326"/>
                <a:gd name="T59" fmla="*/ 62 h 85"/>
                <a:gd name="T60" fmla="*/ 232 w 326"/>
                <a:gd name="T61" fmla="*/ 65 h 85"/>
                <a:gd name="T62" fmla="*/ 220 w 326"/>
                <a:gd name="T63" fmla="*/ 69 h 85"/>
                <a:gd name="T64" fmla="*/ 209 w 326"/>
                <a:gd name="T65" fmla="*/ 72 h 85"/>
                <a:gd name="T66" fmla="*/ 191 w 326"/>
                <a:gd name="T67" fmla="*/ 75 h 85"/>
                <a:gd name="T68" fmla="*/ 169 w 326"/>
                <a:gd name="T69" fmla="*/ 79 h 85"/>
                <a:gd name="T70" fmla="*/ 158 w 326"/>
                <a:gd name="T71" fmla="*/ 81 h 85"/>
                <a:gd name="T72" fmla="*/ 148 w 326"/>
                <a:gd name="T73" fmla="*/ 82 h 85"/>
                <a:gd name="T74" fmla="*/ 138 w 326"/>
                <a:gd name="T75" fmla="*/ 83 h 85"/>
                <a:gd name="T76" fmla="*/ 119 w 326"/>
                <a:gd name="T77" fmla="*/ 84 h 85"/>
                <a:gd name="T78" fmla="*/ 99 w 326"/>
                <a:gd name="T79" fmla="*/ 84 h 85"/>
                <a:gd name="T80" fmla="*/ 82 w 326"/>
                <a:gd name="T81" fmla="*/ 83 h 85"/>
                <a:gd name="T82" fmla="*/ 66 w 326"/>
                <a:gd name="T83" fmla="*/ 81 h 85"/>
                <a:gd name="T84" fmla="*/ 52 w 326"/>
                <a:gd name="T85" fmla="*/ 77 h 85"/>
                <a:gd name="T86" fmla="*/ 39 w 326"/>
                <a:gd name="T87" fmla="*/ 72 h 85"/>
                <a:gd name="T88" fmla="*/ 32 w 326"/>
                <a:gd name="T89" fmla="*/ 69 h 85"/>
                <a:gd name="T90" fmla="*/ 27 w 326"/>
                <a:gd name="T91" fmla="*/ 66 h 85"/>
                <a:gd name="T92" fmla="*/ 22 w 326"/>
                <a:gd name="T93" fmla="*/ 63 h 85"/>
                <a:gd name="T94" fmla="*/ 17 w 326"/>
                <a:gd name="T95" fmla="*/ 5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6" h="85">
                  <a:moveTo>
                    <a:pt x="0" y="25"/>
                  </a:moveTo>
                  <a:lnTo>
                    <a:pt x="2" y="28"/>
                  </a:lnTo>
                  <a:lnTo>
                    <a:pt x="5" y="29"/>
                  </a:lnTo>
                  <a:lnTo>
                    <a:pt x="7" y="32"/>
                  </a:lnTo>
                  <a:lnTo>
                    <a:pt x="10" y="33"/>
                  </a:lnTo>
                  <a:lnTo>
                    <a:pt x="12" y="34"/>
                  </a:lnTo>
                  <a:lnTo>
                    <a:pt x="15" y="36"/>
                  </a:lnTo>
                  <a:lnTo>
                    <a:pt x="17" y="37"/>
                  </a:lnTo>
                  <a:lnTo>
                    <a:pt x="19" y="38"/>
                  </a:lnTo>
                  <a:lnTo>
                    <a:pt x="21" y="39"/>
                  </a:lnTo>
                  <a:lnTo>
                    <a:pt x="24" y="41"/>
                  </a:lnTo>
                  <a:lnTo>
                    <a:pt x="27" y="42"/>
                  </a:lnTo>
                  <a:lnTo>
                    <a:pt x="31" y="42"/>
                  </a:lnTo>
                  <a:lnTo>
                    <a:pt x="35" y="44"/>
                  </a:lnTo>
                  <a:lnTo>
                    <a:pt x="38" y="45"/>
                  </a:lnTo>
                  <a:lnTo>
                    <a:pt x="42" y="46"/>
                  </a:lnTo>
                  <a:lnTo>
                    <a:pt x="45" y="46"/>
                  </a:lnTo>
                  <a:lnTo>
                    <a:pt x="49" y="48"/>
                  </a:lnTo>
                  <a:lnTo>
                    <a:pt x="53" y="48"/>
                  </a:lnTo>
                  <a:lnTo>
                    <a:pt x="57" y="49"/>
                  </a:lnTo>
                  <a:lnTo>
                    <a:pt x="61" y="49"/>
                  </a:lnTo>
                  <a:lnTo>
                    <a:pt x="65" y="50"/>
                  </a:lnTo>
                  <a:lnTo>
                    <a:pt x="69" y="51"/>
                  </a:lnTo>
                  <a:lnTo>
                    <a:pt x="73" y="51"/>
                  </a:lnTo>
                  <a:lnTo>
                    <a:pt x="76" y="51"/>
                  </a:lnTo>
                  <a:lnTo>
                    <a:pt x="78" y="51"/>
                  </a:lnTo>
                  <a:lnTo>
                    <a:pt x="82" y="51"/>
                  </a:lnTo>
                  <a:lnTo>
                    <a:pt x="87" y="51"/>
                  </a:lnTo>
                  <a:lnTo>
                    <a:pt x="92" y="51"/>
                  </a:lnTo>
                  <a:lnTo>
                    <a:pt x="101" y="51"/>
                  </a:lnTo>
                  <a:lnTo>
                    <a:pt x="111" y="51"/>
                  </a:lnTo>
                  <a:lnTo>
                    <a:pt x="121" y="50"/>
                  </a:lnTo>
                  <a:lnTo>
                    <a:pt x="131" y="49"/>
                  </a:lnTo>
                  <a:lnTo>
                    <a:pt x="141" y="48"/>
                  </a:lnTo>
                  <a:lnTo>
                    <a:pt x="152" y="46"/>
                  </a:lnTo>
                  <a:lnTo>
                    <a:pt x="163" y="44"/>
                  </a:lnTo>
                  <a:lnTo>
                    <a:pt x="174" y="42"/>
                  </a:lnTo>
                  <a:lnTo>
                    <a:pt x="185" y="40"/>
                  </a:lnTo>
                  <a:lnTo>
                    <a:pt x="197" y="37"/>
                  </a:lnTo>
                  <a:lnTo>
                    <a:pt x="209" y="33"/>
                  </a:lnTo>
                  <a:lnTo>
                    <a:pt x="221" y="31"/>
                  </a:lnTo>
                  <a:lnTo>
                    <a:pt x="233" y="27"/>
                  </a:lnTo>
                  <a:lnTo>
                    <a:pt x="245" y="24"/>
                  </a:lnTo>
                  <a:lnTo>
                    <a:pt x="257" y="19"/>
                  </a:lnTo>
                  <a:lnTo>
                    <a:pt x="270" y="15"/>
                  </a:lnTo>
                  <a:lnTo>
                    <a:pt x="282" y="10"/>
                  </a:lnTo>
                  <a:lnTo>
                    <a:pt x="295" y="5"/>
                  </a:lnTo>
                  <a:lnTo>
                    <a:pt x="308" y="0"/>
                  </a:lnTo>
                  <a:lnTo>
                    <a:pt x="325" y="33"/>
                  </a:lnTo>
                  <a:lnTo>
                    <a:pt x="312" y="38"/>
                  </a:lnTo>
                  <a:lnTo>
                    <a:pt x="300" y="43"/>
                  </a:lnTo>
                  <a:lnTo>
                    <a:pt x="294" y="46"/>
                  </a:lnTo>
                  <a:lnTo>
                    <a:pt x="287" y="48"/>
                  </a:lnTo>
                  <a:lnTo>
                    <a:pt x="281" y="50"/>
                  </a:lnTo>
                  <a:lnTo>
                    <a:pt x="274" y="52"/>
                  </a:lnTo>
                  <a:lnTo>
                    <a:pt x="269" y="55"/>
                  </a:lnTo>
                  <a:lnTo>
                    <a:pt x="262" y="56"/>
                  </a:lnTo>
                  <a:lnTo>
                    <a:pt x="256" y="58"/>
                  </a:lnTo>
                  <a:lnTo>
                    <a:pt x="250" y="60"/>
                  </a:lnTo>
                  <a:lnTo>
                    <a:pt x="244" y="62"/>
                  </a:lnTo>
                  <a:lnTo>
                    <a:pt x="238" y="64"/>
                  </a:lnTo>
                  <a:lnTo>
                    <a:pt x="232" y="65"/>
                  </a:lnTo>
                  <a:lnTo>
                    <a:pt x="226" y="67"/>
                  </a:lnTo>
                  <a:lnTo>
                    <a:pt x="220" y="69"/>
                  </a:lnTo>
                  <a:lnTo>
                    <a:pt x="215" y="70"/>
                  </a:lnTo>
                  <a:lnTo>
                    <a:pt x="209" y="72"/>
                  </a:lnTo>
                  <a:lnTo>
                    <a:pt x="202" y="73"/>
                  </a:lnTo>
                  <a:lnTo>
                    <a:pt x="191" y="75"/>
                  </a:lnTo>
                  <a:lnTo>
                    <a:pt x="180" y="77"/>
                  </a:lnTo>
                  <a:lnTo>
                    <a:pt x="169" y="79"/>
                  </a:lnTo>
                  <a:lnTo>
                    <a:pt x="164" y="80"/>
                  </a:lnTo>
                  <a:lnTo>
                    <a:pt x="158" y="81"/>
                  </a:lnTo>
                  <a:lnTo>
                    <a:pt x="153" y="82"/>
                  </a:lnTo>
                  <a:lnTo>
                    <a:pt x="148" y="82"/>
                  </a:lnTo>
                  <a:lnTo>
                    <a:pt x="143" y="82"/>
                  </a:lnTo>
                  <a:lnTo>
                    <a:pt x="138" y="83"/>
                  </a:lnTo>
                  <a:lnTo>
                    <a:pt x="127" y="84"/>
                  </a:lnTo>
                  <a:lnTo>
                    <a:pt x="119" y="84"/>
                  </a:lnTo>
                  <a:lnTo>
                    <a:pt x="109" y="84"/>
                  </a:lnTo>
                  <a:lnTo>
                    <a:pt x="99" y="84"/>
                  </a:lnTo>
                  <a:lnTo>
                    <a:pt x="90" y="84"/>
                  </a:lnTo>
                  <a:lnTo>
                    <a:pt x="82" y="83"/>
                  </a:lnTo>
                  <a:lnTo>
                    <a:pt x="74" y="82"/>
                  </a:lnTo>
                  <a:lnTo>
                    <a:pt x="66" y="81"/>
                  </a:lnTo>
                  <a:lnTo>
                    <a:pt x="59" y="79"/>
                  </a:lnTo>
                  <a:lnTo>
                    <a:pt x="52" y="77"/>
                  </a:lnTo>
                  <a:lnTo>
                    <a:pt x="44" y="74"/>
                  </a:lnTo>
                  <a:lnTo>
                    <a:pt x="39" y="72"/>
                  </a:lnTo>
                  <a:lnTo>
                    <a:pt x="35" y="71"/>
                  </a:lnTo>
                  <a:lnTo>
                    <a:pt x="32" y="69"/>
                  </a:lnTo>
                  <a:lnTo>
                    <a:pt x="29" y="68"/>
                  </a:lnTo>
                  <a:lnTo>
                    <a:pt x="27" y="66"/>
                  </a:lnTo>
                  <a:lnTo>
                    <a:pt x="24" y="64"/>
                  </a:lnTo>
                  <a:lnTo>
                    <a:pt x="22" y="63"/>
                  </a:lnTo>
                  <a:lnTo>
                    <a:pt x="19" y="60"/>
                  </a:lnTo>
                  <a:lnTo>
                    <a:pt x="17" y="59"/>
                  </a:lnTo>
                  <a:lnTo>
                    <a:pt x="0" y="25"/>
                  </a:lnTo>
                </a:path>
              </a:pathLst>
            </a:custGeom>
            <a:solidFill>
              <a:srgbClr val="858502"/>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4" name="Freeform 130"/>
            <p:cNvSpPr>
              <a:spLocks noChangeAspect="1"/>
            </p:cNvSpPr>
            <p:nvPr/>
          </p:nvSpPr>
          <p:spPr bwMode="auto">
            <a:xfrm>
              <a:off x="648" y="1615"/>
              <a:ext cx="291" cy="208"/>
            </a:xfrm>
            <a:custGeom>
              <a:avLst/>
              <a:gdLst>
                <a:gd name="T0" fmla="*/ 10 w 291"/>
                <a:gd name="T1" fmla="*/ 170 h 208"/>
                <a:gd name="T2" fmla="*/ 29 w 291"/>
                <a:gd name="T3" fmla="*/ 161 h 208"/>
                <a:gd name="T4" fmla="*/ 49 w 291"/>
                <a:gd name="T5" fmla="*/ 152 h 208"/>
                <a:gd name="T6" fmla="*/ 78 w 291"/>
                <a:gd name="T7" fmla="*/ 137 h 208"/>
                <a:gd name="T8" fmla="*/ 93 w 291"/>
                <a:gd name="T9" fmla="*/ 129 h 208"/>
                <a:gd name="T10" fmla="*/ 121 w 291"/>
                <a:gd name="T11" fmla="*/ 113 h 208"/>
                <a:gd name="T12" fmla="*/ 135 w 291"/>
                <a:gd name="T13" fmla="*/ 105 h 208"/>
                <a:gd name="T14" fmla="*/ 155 w 291"/>
                <a:gd name="T15" fmla="*/ 92 h 208"/>
                <a:gd name="T16" fmla="*/ 175 w 291"/>
                <a:gd name="T17" fmla="*/ 79 h 208"/>
                <a:gd name="T18" fmla="*/ 199 w 291"/>
                <a:gd name="T19" fmla="*/ 62 h 208"/>
                <a:gd name="T20" fmla="*/ 223 w 291"/>
                <a:gd name="T21" fmla="*/ 44 h 208"/>
                <a:gd name="T22" fmla="*/ 244 w 291"/>
                <a:gd name="T23" fmla="*/ 27 h 208"/>
                <a:gd name="T24" fmla="*/ 258 w 291"/>
                <a:gd name="T25" fmla="*/ 13 h 208"/>
                <a:gd name="T26" fmla="*/ 268 w 291"/>
                <a:gd name="T27" fmla="*/ 4 h 208"/>
                <a:gd name="T28" fmla="*/ 290 w 291"/>
                <a:gd name="T29" fmla="*/ 32 h 208"/>
                <a:gd name="T30" fmla="*/ 280 w 291"/>
                <a:gd name="T31" fmla="*/ 41 h 208"/>
                <a:gd name="T32" fmla="*/ 271 w 291"/>
                <a:gd name="T33" fmla="*/ 50 h 208"/>
                <a:gd name="T34" fmla="*/ 255 w 291"/>
                <a:gd name="T35" fmla="*/ 64 h 208"/>
                <a:gd name="T36" fmla="*/ 239 w 291"/>
                <a:gd name="T37" fmla="*/ 77 h 208"/>
                <a:gd name="T38" fmla="*/ 223 w 291"/>
                <a:gd name="T39" fmla="*/ 91 h 208"/>
                <a:gd name="T40" fmla="*/ 204 w 291"/>
                <a:gd name="T41" fmla="*/ 104 h 208"/>
                <a:gd name="T42" fmla="*/ 192 w 291"/>
                <a:gd name="T43" fmla="*/ 112 h 208"/>
                <a:gd name="T44" fmla="*/ 172 w 291"/>
                <a:gd name="T45" fmla="*/ 125 h 208"/>
                <a:gd name="T46" fmla="*/ 152 w 291"/>
                <a:gd name="T47" fmla="*/ 137 h 208"/>
                <a:gd name="T48" fmla="*/ 138 w 291"/>
                <a:gd name="T49" fmla="*/ 146 h 208"/>
                <a:gd name="T50" fmla="*/ 124 w 291"/>
                <a:gd name="T51" fmla="*/ 154 h 208"/>
                <a:gd name="T52" fmla="*/ 110 w 291"/>
                <a:gd name="T53" fmla="*/ 162 h 208"/>
                <a:gd name="T54" fmla="*/ 95 w 291"/>
                <a:gd name="T55" fmla="*/ 170 h 208"/>
                <a:gd name="T56" fmla="*/ 80 w 291"/>
                <a:gd name="T57" fmla="*/ 177 h 208"/>
                <a:gd name="T58" fmla="*/ 66 w 291"/>
                <a:gd name="T59" fmla="*/ 184 h 208"/>
                <a:gd name="T60" fmla="*/ 46 w 291"/>
                <a:gd name="T61" fmla="*/ 194 h 208"/>
                <a:gd name="T62" fmla="*/ 27 w 291"/>
                <a:gd name="T63" fmla="*/ 202 h 208"/>
                <a:gd name="T64" fmla="*/ 0 w 291"/>
                <a:gd name="T65" fmla="*/ 17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1" h="208">
                  <a:moveTo>
                    <a:pt x="0" y="174"/>
                  </a:moveTo>
                  <a:lnTo>
                    <a:pt x="10" y="170"/>
                  </a:lnTo>
                  <a:lnTo>
                    <a:pt x="19" y="166"/>
                  </a:lnTo>
                  <a:lnTo>
                    <a:pt x="29" y="161"/>
                  </a:lnTo>
                  <a:lnTo>
                    <a:pt x="39" y="157"/>
                  </a:lnTo>
                  <a:lnTo>
                    <a:pt x="49" y="152"/>
                  </a:lnTo>
                  <a:lnTo>
                    <a:pt x="58" y="147"/>
                  </a:lnTo>
                  <a:lnTo>
                    <a:pt x="78" y="137"/>
                  </a:lnTo>
                  <a:lnTo>
                    <a:pt x="85" y="133"/>
                  </a:lnTo>
                  <a:lnTo>
                    <a:pt x="93" y="129"/>
                  </a:lnTo>
                  <a:lnTo>
                    <a:pt x="107" y="121"/>
                  </a:lnTo>
                  <a:lnTo>
                    <a:pt x="121" y="113"/>
                  </a:lnTo>
                  <a:lnTo>
                    <a:pt x="128" y="109"/>
                  </a:lnTo>
                  <a:lnTo>
                    <a:pt x="135" y="105"/>
                  </a:lnTo>
                  <a:lnTo>
                    <a:pt x="149" y="97"/>
                  </a:lnTo>
                  <a:lnTo>
                    <a:pt x="155" y="92"/>
                  </a:lnTo>
                  <a:lnTo>
                    <a:pt x="162" y="88"/>
                  </a:lnTo>
                  <a:lnTo>
                    <a:pt x="175" y="79"/>
                  </a:lnTo>
                  <a:lnTo>
                    <a:pt x="187" y="71"/>
                  </a:lnTo>
                  <a:lnTo>
                    <a:pt x="199" y="62"/>
                  </a:lnTo>
                  <a:lnTo>
                    <a:pt x="210" y="53"/>
                  </a:lnTo>
                  <a:lnTo>
                    <a:pt x="223" y="44"/>
                  </a:lnTo>
                  <a:lnTo>
                    <a:pt x="233" y="36"/>
                  </a:lnTo>
                  <a:lnTo>
                    <a:pt x="244" y="27"/>
                  </a:lnTo>
                  <a:lnTo>
                    <a:pt x="253" y="18"/>
                  </a:lnTo>
                  <a:lnTo>
                    <a:pt x="258" y="13"/>
                  </a:lnTo>
                  <a:lnTo>
                    <a:pt x="263" y="8"/>
                  </a:lnTo>
                  <a:lnTo>
                    <a:pt x="268" y="4"/>
                  </a:lnTo>
                  <a:lnTo>
                    <a:pt x="272" y="0"/>
                  </a:lnTo>
                  <a:lnTo>
                    <a:pt x="290" y="32"/>
                  </a:lnTo>
                  <a:lnTo>
                    <a:pt x="285" y="37"/>
                  </a:lnTo>
                  <a:lnTo>
                    <a:pt x="280" y="41"/>
                  </a:lnTo>
                  <a:lnTo>
                    <a:pt x="275" y="46"/>
                  </a:lnTo>
                  <a:lnTo>
                    <a:pt x="271" y="50"/>
                  </a:lnTo>
                  <a:lnTo>
                    <a:pt x="261" y="59"/>
                  </a:lnTo>
                  <a:lnTo>
                    <a:pt x="255" y="64"/>
                  </a:lnTo>
                  <a:lnTo>
                    <a:pt x="250" y="69"/>
                  </a:lnTo>
                  <a:lnTo>
                    <a:pt x="239" y="77"/>
                  </a:lnTo>
                  <a:lnTo>
                    <a:pt x="228" y="86"/>
                  </a:lnTo>
                  <a:lnTo>
                    <a:pt x="223" y="91"/>
                  </a:lnTo>
                  <a:lnTo>
                    <a:pt x="216" y="95"/>
                  </a:lnTo>
                  <a:lnTo>
                    <a:pt x="204" y="104"/>
                  </a:lnTo>
                  <a:lnTo>
                    <a:pt x="198" y="108"/>
                  </a:lnTo>
                  <a:lnTo>
                    <a:pt x="192" y="112"/>
                  </a:lnTo>
                  <a:lnTo>
                    <a:pt x="179" y="121"/>
                  </a:lnTo>
                  <a:lnTo>
                    <a:pt x="172" y="125"/>
                  </a:lnTo>
                  <a:lnTo>
                    <a:pt x="166" y="129"/>
                  </a:lnTo>
                  <a:lnTo>
                    <a:pt x="152" y="137"/>
                  </a:lnTo>
                  <a:lnTo>
                    <a:pt x="145" y="142"/>
                  </a:lnTo>
                  <a:lnTo>
                    <a:pt x="138" y="146"/>
                  </a:lnTo>
                  <a:lnTo>
                    <a:pt x="132" y="150"/>
                  </a:lnTo>
                  <a:lnTo>
                    <a:pt x="124" y="154"/>
                  </a:lnTo>
                  <a:lnTo>
                    <a:pt x="117" y="158"/>
                  </a:lnTo>
                  <a:lnTo>
                    <a:pt x="110" y="162"/>
                  </a:lnTo>
                  <a:lnTo>
                    <a:pt x="102" y="167"/>
                  </a:lnTo>
                  <a:lnTo>
                    <a:pt x="95" y="170"/>
                  </a:lnTo>
                  <a:lnTo>
                    <a:pt x="85" y="175"/>
                  </a:lnTo>
                  <a:lnTo>
                    <a:pt x="80" y="177"/>
                  </a:lnTo>
                  <a:lnTo>
                    <a:pt x="76" y="180"/>
                  </a:lnTo>
                  <a:lnTo>
                    <a:pt x="66" y="184"/>
                  </a:lnTo>
                  <a:lnTo>
                    <a:pt x="56" y="189"/>
                  </a:lnTo>
                  <a:lnTo>
                    <a:pt x="46" y="194"/>
                  </a:lnTo>
                  <a:lnTo>
                    <a:pt x="37" y="198"/>
                  </a:lnTo>
                  <a:lnTo>
                    <a:pt x="27" y="202"/>
                  </a:lnTo>
                  <a:lnTo>
                    <a:pt x="17" y="207"/>
                  </a:lnTo>
                  <a:lnTo>
                    <a:pt x="0" y="174"/>
                  </a:lnTo>
                </a:path>
              </a:pathLst>
            </a:custGeom>
            <a:solidFill>
              <a:srgbClr val="034383"/>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5" name="Freeform 131"/>
            <p:cNvSpPr>
              <a:spLocks noChangeAspect="1"/>
            </p:cNvSpPr>
            <p:nvPr/>
          </p:nvSpPr>
          <p:spPr bwMode="auto">
            <a:xfrm>
              <a:off x="515" y="1404"/>
              <a:ext cx="478" cy="219"/>
            </a:xfrm>
            <a:custGeom>
              <a:avLst/>
              <a:gdLst>
                <a:gd name="T0" fmla="*/ 477 w 478"/>
                <a:gd name="T1" fmla="*/ 44 h 219"/>
                <a:gd name="T2" fmla="*/ 475 w 478"/>
                <a:gd name="T3" fmla="*/ 40 h 219"/>
                <a:gd name="T4" fmla="*/ 473 w 478"/>
                <a:gd name="T5" fmla="*/ 37 h 219"/>
                <a:gd name="T6" fmla="*/ 471 w 478"/>
                <a:gd name="T7" fmla="*/ 34 h 219"/>
                <a:gd name="T8" fmla="*/ 468 w 478"/>
                <a:gd name="T9" fmla="*/ 31 h 219"/>
                <a:gd name="T10" fmla="*/ 466 w 478"/>
                <a:gd name="T11" fmla="*/ 28 h 219"/>
                <a:gd name="T12" fmla="*/ 462 w 478"/>
                <a:gd name="T13" fmla="*/ 26 h 219"/>
                <a:gd name="T14" fmla="*/ 459 w 478"/>
                <a:gd name="T15" fmla="*/ 23 h 219"/>
                <a:gd name="T16" fmla="*/ 456 w 478"/>
                <a:gd name="T17" fmla="*/ 20 h 219"/>
                <a:gd name="T18" fmla="*/ 454 w 478"/>
                <a:gd name="T19" fmla="*/ 19 h 219"/>
                <a:gd name="T20" fmla="*/ 453 w 478"/>
                <a:gd name="T21" fmla="*/ 19 h 219"/>
                <a:gd name="T22" fmla="*/ 449 w 478"/>
                <a:gd name="T23" fmla="*/ 16 h 219"/>
                <a:gd name="T24" fmla="*/ 445 w 478"/>
                <a:gd name="T25" fmla="*/ 15 h 219"/>
                <a:gd name="T26" fmla="*/ 444 w 478"/>
                <a:gd name="T27" fmla="*/ 13 h 219"/>
                <a:gd name="T28" fmla="*/ 441 w 478"/>
                <a:gd name="T29" fmla="*/ 12 h 219"/>
                <a:gd name="T30" fmla="*/ 437 w 478"/>
                <a:gd name="T31" fmla="*/ 11 h 219"/>
                <a:gd name="T32" fmla="*/ 432 w 478"/>
                <a:gd name="T33" fmla="*/ 9 h 219"/>
                <a:gd name="T34" fmla="*/ 428 w 478"/>
                <a:gd name="T35" fmla="*/ 8 h 219"/>
                <a:gd name="T36" fmla="*/ 424 w 478"/>
                <a:gd name="T37" fmla="*/ 6 h 219"/>
                <a:gd name="T38" fmla="*/ 419 w 478"/>
                <a:gd name="T39" fmla="*/ 5 h 219"/>
                <a:gd name="T40" fmla="*/ 416 w 478"/>
                <a:gd name="T41" fmla="*/ 5 h 219"/>
                <a:gd name="T42" fmla="*/ 415 w 478"/>
                <a:gd name="T43" fmla="*/ 4 h 219"/>
                <a:gd name="T44" fmla="*/ 409 w 478"/>
                <a:gd name="T45" fmla="*/ 3 h 219"/>
                <a:gd name="T46" fmla="*/ 404 w 478"/>
                <a:gd name="T47" fmla="*/ 2 h 219"/>
                <a:gd name="T48" fmla="*/ 398 w 478"/>
                <a:gd name="T49" fmla="*/ 2 h 219"/>
                <a:gd name="T50" fmla="*/ 393 w 478"/>
                <a:gd name="T51" fmla="*/ 1 h 219"/>
                <a:gd name="T52" fmla="*/ 387 w 478"/>
                <a:gd name="T53" fmla="*/ 1 h 219"/>
                <a:gd name="T54" fmla="*/ 381 w 478"/>
                <a:gd name="T55" fmla="*/ 0 h 219"/>
                <a:gd name="T56" fmla="*/ 376 w 478"/>
                <a:gd name="T57" fmla="*/ 0 h 219"/>
                <a:gd name="T58" fmla="*/ 369 w 478"/>
                <a:gd name="T59" fmla="*/ 0 h 219"/>
                <a:gd name="T60" fmla="*/ 357 w 478"/>
                <a:gd name="T61" fmla="*/ 0 h 219"/>
                <a:gd name="T62" fmla="*/ 344 w 478"/>
                <a:gd name="T63" fmla="*/ 1 h 219"/>
                <a:gd name="T64" fmla="*/ 330 w 478"/>
                <a:gd name="T65" fmla="*/ 2 h 219"/>
                <a:gd name="T66" fmla="*/ 317 w 478"/>
                <a:gd name="T67" fmla="*/ 4 h 219"/>
                <a:gd name="T68" fmla="*/ 302 w 478"/>
                <a:gd name="T69" fmla="*/ 6 h 219"/>
                <a:gd name="T70" fmla="*/ 287 w 478"/>
                <a:gd name="T71" fmla="*/ 9 h 219"/>
                <a:gd name="T72" fmla="*/ 273 w 478"/>
                <a:gd name="T73" fmla="*/ 12 h 219"/>
                <a:gd name="T74" fmla="*/ 258 w 478"/>
                <a:gd name="T75" fmla="*/ 16 h 219"/>
                <a:gd name="T76" fmla="*/ 249 w 478"/>
                <a:gd name="T77" fmla="*/ 18 h 219"/>
                <a:gd name="T78" fmla="*/ 242 w 478"/>
                <a:gd name="T79" fmla="*/ 20 h 219"/>
                <a:gd name="T80" fmla="*/ 234 w 478"/>
                <a:gd name="T81" fmla="*/ 22 h 219"/>
                <a:gd name="T82" fmla="*/ 226 w 478"/>
                <a:gd name="T83" fmla="*/ 25 h 219"/>
                <a:gd name="T84" fmla="*/ 211 w 478"/>
                <a:gd name="T85" fmla="*/ 30 h 219"/>
                <a:gd name="T86" fmla="*/ 194 w 478"/>
                <a:gd name="T87" fmla="*/ 35 h 219"/>
                <a:gd name="T88" fmla="*/ 177 w 478"/>
                <a:gd name="T89" fmla="*/ 41 h 219"/>
                <a:gd name="T90" fmla="*/ 160 w 478"/>
                <a:gd name="T91" fmla="*/ 48 h 219"/>
                <a:gd name="T92" fmla="*/ 143 w 478"/>
                <a:gd name="T93" fmla="*/ 55 h 219"/>
                <a:gd name="T94" fmla="*/ 126 w 478"/>
                <a:gd name="T95" fmla="*/ 62 h 219"/>
                <a:gd name="T96" fmla="*/ 109 w 478"/>
                <a:gd name="T97" fmla="*/ 70 h 219"/>
                <a:gd name="T98" fmla="*/ 92 w 478"/>
                <a:gd name="T99" fmla="*/ 78 h 219"/>
                <a:gd name="T100" fmla="*/ 75 w 478"/>
                <a:gd name="T101" fmla="*/ 87 h 219"/>
                <a:gd name="T102" fmla="*/ 66 w 478"/>
                <a:gd name="T103" fmla="*/ 93 h 219"/>
                <a:gd name="T104" fmla="*/ 55 w 478"/>
                <a:gd name="T105" fmla="*/ 98 h 219"/>
                <a:gd name="T106" fmla="*/ 45 w 478"/>
                <a:gd name="T107" fmla="*/ 103 h 219"/>
                <a:gd name="T108" fmla="*/ 36 w 478"/>
                <a:gd name="T109" fmla="*/ 109 h 219"/>
                <a:gd name="T110" fmla="*/ 28 w 478"/>
                <a:gd name="T111" fmla="*/ 114 h 219"/>
                <a:gd name="T112" fmla="*/ 18 w 478"/>
                <a:gd name="T113" fmla="*/ 119 h 219"/>
                <a:gd name="T114" fmla="*/ 9 w 478"/>
                <a:gd name="T115" fmla="*/ 125 h 219"/>
                <a:gd name="T116" fmla="*/ 0 w 478"/>
                <a:gd name="T117" fmla="*/ 131 h 219"/>
                <a:gd name="T118" fmla="*/ 143 w 478"/>
                <a:gd name="T119" fmla="*/ 218 h 219"/>
                <a:gd name="T120" fmla="*/ 477 w 478"/>
                <a:gd name="T121" fmla="*/ 4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78" h="219">
                  <a:moveTo>
                    <a:pt x="477" y="44"/>
                  </a:moveTo>
                  <a:lnTo>
                    <a:pt x="475" y="40"/>
                  </a:lnTo>
                  <a:lnTo>
                    <a:pt x="473" y="37"/>
                  </a:lnTo>
                  <a:lnTo>
                    <a:pt x="471" y="34"/>
                  </a:lnTo>
                  <a:lnTo>
                    <a:pt x="468" y="31"/>
                  </a:lnTo>
                  <a:lnTo>
                    <a:pt x="466" y="28"/>
                  </a:lnTo>
                  <a:lnTo>
                    <a:pt x="462" y="26"/>
                  </a:lnTo>
                  <a:lnTo>
                    <a:pt x="459" y="23"/>
                  </a:lnTo>
                  <a:lnTo>
                    <a:pt x="456" y="20"/>
                  </a:lnTo>
                  <a:lnTo>
                    <a:pt x="454" y="19"/>
                  </a:lnTo>
                  <a:lnTo>
                    <a:pt x="453" y="19"/>
                  </a:lnTo>
                  <a:lnTo>
                    <a:pt x="449" y="16"/>
                  </a:lnTo>
                  <a:lnTo>
                    <a:pt x="445" y="15"/>
                  </a:lnTo>
                  <a:lnTo>
                    <a:pt x="444" y="13"/>
                  </a:lnTo>
                  <a:lnTo>
                    <a:pt x="441" y="12"/>
                  </a:lnTo>
                  <a:lnTo>
                    <a:pt x="437" y="11"/>
                  </a:lnTo>
                  <a:lnTo>
                    <a:pt x="432" y="9"/>
                  </a:lnTo>
                  <a:lnTo>
                    <a:pt x="428" y="8"/>
                  </a:lnTo>
                  <a:lnTo>
                    <a:pt x="424" y="6"/>
                  </a:lnTo>
                  <a:lnTo>
                    <a:pt x="419" y="5"/>
                  </a:lnTo>
                  <a:lnTo>
                    <a:pt x="416" y="5"/>
                  </a:lnTo>
                  <a:lnTo>
                    <a:pt x="415" y="4"/>
                  </a:lnTo>
                  <a:lnTo>
                    <a:pt x="409" y="3"/>
                  </a:lnTo>
                  <a:lnTo>
                    <a:pt x="404" y="2"/>
                  </a:lnTo>
                  <a:lnTo>
                    <a:pt x="398" y="2"/>
                  </a:lnTo>
                  <a:lnTo>
                    <a:pt x="393" y="1"/>
                  </a:lnTo>
                  <a:lnTo>
                    <a:pt x="387" y="1"/>
                  </a:lnTo>
                  <a:lnTo>
                    <a:pt x="381" y="0"/>
                  </a:lnTo>
                  <a:lnTo>
                    <a:pt x="376" y="0"/>
                  </a:lnTo>
                  <a:lnTo>
                    <a:pt x="369" y="0"/>
                  </a:lnTo>
                  <a:lnTo>
                    <a:pt x="357" y="0"/>
                  </a:lnTo>
                  <a:lnTo>
                    <a:pt x="344" y="1"/>
                  </a:lnTo>
                  <a:lnTo>
                    <a:pt x="330" y="2"/>
                  </a:lnTo>
                  <a:lnTo>
                    <a:pt x="317" y="4"/>
                  </a:lnTo>
                  <a:lnTo>
                    <a:pt x="302" y="6"/>
                  </a:lnTo>
                  <a:lnTo>
                    <a:pt x="287" y="9"/>
                  </a:lnTo>
                  <a:lnTo>
                    <a:pt x="273" y="12"/>
                  </a:lnTo>
                  <a:lnTo>
                    <a:pt x="258" y="16"/>
                  </a:lnTo>
                  <a:lnTo>
                    <a:pt x="249" y="18"/>
                  </a:lnTo>
                  <a:lnTo>
                    <a:pt x="242" y="20"/>
                  </a:lnTo>
                  <a:lnTo>
                    <a:pt x="234" y="22"/>
                  </a:lnTo>
                  <a:lnTo>
                    <a:pt x="226" y="25"/>
                  </a:lnTo>
                  <a:lnTo>
                    <a:pt x="211" y="30"/>
                  </a:lnTo>
                  <a:lnTo>
                    <a:pt x="194" y="35"/>
                  </a:lnTo>
                  <a:lnTo>
                    <a:pt x="177" y="41"/>
                  </a:lnTo>
                  <a:lnTo>
                    <a:pt x="160" y="48"/>
                  </a:lnTo>
                  <a:lnTo>
                    <a:pt x="143" y="55"/>
                  </a:lnTo>
                  <a:lnTo>
                    <a:pt x="126" y="62"/>
                  </a:lnTo>
                  <a:lnTo>
                    <a:pt x="109" y="70"/>
                  </a:lnTo>
                  <a:lnTo>
                    <a:pt x="92" y="78"/>
                  </a:lnTo>
                  <a:lnTo>
                    <a:pt x="75" y="87"/>
                  </a:lnTo>
                  <a:lnTo>
                    <a:pt x="66" y="93"/>
                  </a:lnTo>
                  <a:lnTo>
                    <a:pt x="55" y="98"/>
                  </a:lnTo>
                  <a:lnTo>
                    <a:pt x="45" y="103"/>
                  </a:lnTo>
                  <a:lnTo>
                    <a:pt x="36" y="109"/>
                  </a:lnTo>
                  <a:lnTo>
                    <a:pt x="28" y="114"/>
                  </a:lnTo>
                  <a:lnTo>
                    <a:pt x="18" y="119"/>
                  </a:lnTo>
                  <a:lnTo>
                    <a:pt x="9" y="125"/>
                  </a:lnTo>
                  <a:lnTo>
                    <a:pt x="0" y="131"/>
                  </a:lnTo>
                  <a:lnTo>
                    <a:pt x="143" y="218"/>
                  </a:lnTo>
                  <a:lnTo>
                    <a:pt x="477" y="44"/>
                  </a:lnTo>
                </a:path>
              </a:pathLst>
            </a:custGeom>
            <a:solidFill>
              <a:srgbClr val="FF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6" name="Freeform 132"/>
            <p:cNvSpPr>
              <a:spLocks noChangeAspect="1"/>
            </p:cNvSpPr>
            <p:nvPr/>
          </p:nvSpPr>
          <p:spPr bwMode="auto">
            <a:xfrm>
              <a:off x="317" y="1534"/>
              <a:ext cx="342" cy="281"/>
            </a:xfrm>
            <a:custGeom>
              <a:avLst/>
              <a:gdLst>
                <a:gd name="T0" fmla="*/ 198 w 342"/>
                <a:gd name="T1" fmla="*/ 0 h 281"/>
                <a:gd name="T2" fmla="*/ 185 w 342"/>
                <a:gd name="T3" fmla="*/ 9 h 281"/>
                <a:gd name="T4" fmla="*/ 172 w 342"/>
                <a:gd name="T5" fmla="*/ 18 h 281"/>
                <a:gd name="T6" fmla="*/ 160 w 342"/>
                <a:gd name="T7" fmla="*/ 26 h 281"/>
                <a:gd name="T8" fmla="*/ 148 w 342"/>
                <a:gd name="T9" fmla="*/ 35 h 281"/>
                <a:gd name="T10" fmla="*/ 136 w 342"/>
                <a:gd name="T11" fmla="*/ 44 h 281"/>
                <a:gd name="T12" fmla="*/ 130 w 342"/>
                <a:gd name="T13" fmla="*/ 49 h 281"/>
                <a:gd name="T14" fmla="*/ 126 w 342"/>
                <a:gd name="T15" fmla="*/ 53 h 281"/>
                <a:gd name="T16" fmla="*/ 114 w 342"/>
                <a:gd name="T17" fmla="*/ 62 h 281"/>
                <a:gd name="T18" fmla="*/ 104 w 342"/>
                <a:gd name="T19" fmla="*/ 71 h 281"/>
                <a:gd name="T20" fmla="*/ 94 w 342"/>
                <a:gd name="T21" fmla="*/ 80 h 281"/>
                <a:gd name="T22" fmla="*/ 85 w 342"/>
                <a:gd name="T23" fmla="*/ 88 h 281"/>
                <a:gd name="T24" fmla="*/ 75 w 342"/>
                <a:gd name="T25" fmla="*/ 97 h 281"/>
                <a:gd name="T26" fmla="*/ 67 w 342"/>
                <a:gd name="T27" fmla="*/ 107 h 281"/>
                <a:gd name="T28" fmla="*/ 59 w 342"/>
                <a:gd name="T29" fmla="*/ 116 h 281"/>
                <a:gd name="T30" fmla="*/ 55 w 342"/>
                <a:gd name="T31" fmla="*/ 120 h 281"/>
                <a:gd name="T32" fmla="*/ 51 w 342"/>
                <a:gd name="T33" fmla="*/ 125 h 281"/>
                <a:gd name="T34" fmla="*/ 48 w 342"/>
                <a:gd name="T35" fmla="*/ 129 h 281"/>
                <a:gd name="T36" fmla="*/ 45 w 342"/>
                <a:gd name="T37" fmla="*/ 134 h 281"/>
                <a:gd name="T38" fmla="*/ 41 w 342"/>
                <a:gd name="T39" fmla="*/ 138 h 281"/>
                <a:gd name="T40" fmla="*/ 37 w 342"/>
                <a:gd name="T41" fmla="*/ 142 h 281"/>
                <a:gd name="T42" fmla="*/ 34 w 342"/>
                <a:gd name="T43" fmla="*/ 147 h 281"/>
                <a:gd name="T44" fmla="*/ 32 w 342"/>
                <a:gd name="T45" fmla="*/ 151 h 281"/>
                <a:gd name="T46" fmla="*/ 28 w 342"/>
                <a:gd name="T47" fmla="*/ 155 h 281"/>
                <a:gd name="T48" fmla="*/ 26 w 342"/>
                <a:gd name="T49" fmla="*/ 159 h 281"/>
                <a:gd name="T50" fmla="*/ 23 w 342"/>
                <a:gd name="T51" fmla="*/ 164 h 281"/>
                <a:gd name="T52" fmla="*/ 20 w 342"/>
                <a:gd name="T53" fmla="*/ 168 h 281"/>
                <a:gd name="T54" fmla="*/ 19 w 342"/>
                <a:gd name="T55" fmla="*/ 172 h 281"/>
                <a:gd name="T56" fmla="*/ 16 w 342"/>
                <a:gd name="T57" fmla="*/ 176 h 281"/>
                <a:gd name="T58" fmla="*/ 14 w 342"/>
                <a:gd name="T59" fmla="*/ 180 h 281"/>
                <a:gd name="T60" fmla="*/ 12 w 342"/>
                <a:gd name="T61" fmla="*/ 184 h 281"/>
                <a:gd name="T62" fmla="*/ 11 w 342"/>
                <a:gd name="T63" fmla="*/ 188 h 281"/>
                <a:gd name="T64" fmla="*/ 9 w 342"/>
                <a:gd name="T65" fmla="*/ 192 h 281"/>
                <a:gd name="T66" fmla="*/ 7 w 342"/>
                <a:gd name="T67" fmla="*/ 196 h 281"/>
                <a:gd name="T68" fmla="*/ 6 w 342"/>
                <a:gd name="T69" fmla="*/ 200 h 281"/>
                <a:gd name="T70" fmla="*/ 5 w 342"/>
                <a:gd name="T71" fmla="*/ 204 h 281"/>
                <a:gd name="T72" fmla="*/ 4 w 342"/>
                <a:gd name="T73" fmla="*/ 208 h 281"/>
                <a:gd name="T74" fmla="*/ 2 w 342"/>
                <a:gd name="T75" fmla="*/ 212 h 281"/>
                <a:gd name="T76" fmla="*/ 2 w 342"/>
                <a:gd name="T77" fmla="*/ 216 h 281"/>
                <a:gd name="T78" fmla="*/ 2 w 342"/>
                <a:gd name="T79" fmla="*/ 219 h 281"/>
                <a:gd name="T80" fmla="*/ 1 w 342"/>
                <a:gd name="T81" fmla="*/ 223 h 281"/>
                <a:gd name="T82" fmla="*/ 0 w 342"/>
                <a:gd name="T83" fmla="*/ 226 h 281"/>
                <a:gd name="T84" fmla="*/ 0 w 342"/>
                <a:gd name="T85" fmla="*/ 230 h 281"/>
                <a:gd name="T86" fmla="*/ 0 w 342"/>
                <a:gd name="T87" fmla="*/ 234 h 281"/>
                <a:gd name="T88" fmla="*/ 0 w 342"/>
                <a:gd name="T89" fmla="*/ 237 h 281"/>
                <a:gd name="T90" fmla="*/ 1 w 342"/>
                <a:gd name="T91" fmla="*/ 240 h 281"/>
                <a:gd name="T92" fmla="*/ 1 w 342"/>
                <a:gd name="T93" fmla="*/ 243 h 281"/>
                <a:gd name="T94" fmla="*/ 2 w 342"/>
                <a:gd name="T95" fmla="*/ 247 h 281"/>
                <a:gd name="T96" fmla="*/ 2 w 342"/>
                <a:gd name="T97" fmla="*/ 250 h 281"/>
                <a:gd name="T98" fmla="*/ 3 w 342"/>
                <a:gd name="T99" fmla="*/ 253 h 281"/>
                <a:gd name="T100" fmla="*/ 4 w 342"/>
                <a:gd name="T101" fmla="*/ 256 h 281"/>
                <a:gd name="T102" fmla="*/ 6 w 342"/>
                <a:gd name="T103" fmla="*/ 259 h 281"/>
                <a:gd name="T104" fmla="*/ 7 w 342"/>
                <a:gd name="T105" fmla="*/ 262 h 281"/>
                <a:gd name="T106" fmla="*/ 9 w 342"/>
                <a:gd name="T107" fmla="*/ 265 h 281"/>
                <a:gd name="T108" fmla="*/ 11 w 342"/>
                <a:gd name="T109" fmla="*/ 267 h 281"/>
                <a:gd name="T110" fmla="*/ 11 w 342"/>
                <a:gd name="T111" fmla="*/ 269 h 281"/>
                <a:gd name="T112" fmla="*/ 14 w 342"/>
                <a:gd name="T113" fmla="*/ 272 h 281"/>
                <a:gd name="T114" fmla="*/ 15 w 342"/>
                <a:gd name="T115" fmla="*/ 274 h 281"/>
                <a:gd name="T116" fmla="*/ 18 w 342"/>
                <a:gd name="T117" fmla="*/ 277 h 281"/>
                <a:gd name="T118" fmla="*/ 19 w 342"/>
                <a:gd name="T119" fmla="*/ 278 h 281"/>
                <a:gd name="T120" fmla="*/ 22 w 342"/>
                <a:gd name="T121" fmla="*/ 280 h 281"/>
                <a:gd name="T122" fmla="*/ 341 w 342"/>
                <a:gd name="T123" fmla="*/ 88 h 281"/>
                <a:gd name="T124" fmla="*/ 198 w 342"/>
                <a:gd name="T12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2" h="281">
                  <a:moveTo>
                    <a:pt x="198" y="0"/>
                  </a:moveTo>
                  <a:lnTo>
                    <a:pt x="185" y="9"/>
                  </a:lnTo>
                  <a:lnTo>
                    <a:pt x="172" y="18"/>
                  </a:lnTo>
                  <a:lnTo>
                    <a:pt x="160" y="26"/>
                  </a:lnTo>
                  <a:lnTo>
                    <a:pt x="148" y="35"/>
                  </a:lnTo>
                  <a:lnTo>
                    <a:pt x="136" y="44"/>
                  </a:lnTo>
                  <a:lnTo>
                    <a:pt x="130" y="49"/>
                  </a:lnTo>
                  <a:lnTo>
                    <a:pt x="126" y="53"/>
                  </a:lnTo>
                  <a:lnTo>
                    <a:pt x="114" y="62"/>
                  </a:lnTo>
                  <a:lnTo>
                    <a:pt x="104" y="71"/>
                  </a:lnTo>
                  <a:lnTo>
                    <a:pt x="94" y="80"/>
                  </a:lnTo>
                  <a:lnTo>
                    <a:pt x="85" y="88"/>
                  </a:lnTo>
                  <a:lnTo>
                    <a:pt x="75" y="97"/>
                  </a:lnTo>
                  <a:lnTo>
                    <a:pt x="67" y="107"/>
                  </a:lnTo>
                  <a:lnTo>
                    <a:pt x="59" y="116"/>
                  </a:lnTo>
                  <a:lnTo>
                    <a:pt x="55" y="120"/>
                  </a:lnTo>
                  <a:lnTo>
                    <a:pt x="51" y="125"/>
                  </a:lnTo>
                  <a:lnTo>
                    <a:pt x="48" y="129"/>
                  </a:lnTo>
                  <a:lnTo>
                    <a:pt x="45" y="134"/>
                  </a:lnTo>
                  <a:lnTo>
                    <a:pt x="41" y="138"/>
                  </a:lnTo>
                  <a:lnTo>
                    <a:pt x="37" y="142"/>
                  </a:lnTo>
                  <a:lnTo>
                    <a:pt x="34" y="147"/>
                  </a:lnTo>
                  <a:lnTo>
                    <a:pt x="32" y="151"/>
                  </a:lnTo>
                  <a:lnTo>
                    <a:pt x="28" y="155"/>
                  </a:lnTo>
                  <a:lnTo>
                    <a:pt x="26" y="159"/>
                  </a:lnTo>
                  <a:lnTo>
                    <a:pt x="23" y="164"/>
                  </a:lnTo>
                  <a:lnTo>
                    <a:pt x="20" y="168"/>
                  </a:lnTo>
                  <a:lnTo>
                    <a:pt x="19" y="172"/>
                  </a:lnTo>
                  <a:lnTo>
                    <a:pt x="16" y="176"/>
                  </a:lnTo>
                  <a:lnTo>
                    <a:pt x="14" y="180"/>
                  </a:lnTo>
                  <a:lnTo>
                    <a:pt x="12" y="184"/>
                  </a:lnTo>
                  <a:lnTo>
                    <a:pt x="11" y="188"/>
                  </a:lnTo>
                  <a:lnTo>
                    <a:pt x="9" y="192"/>
                  </a:lnTo>
                  <a:lnTo>
                    <a:pt x="7" y="196"/>
                  </a:lnTo>
                  <a:lnTo>
                    <a:pt x="6" y="200"/>
                  </a:lnTo>
                  <a:lnTo>
                    <a:pt x="5" y="204"/>
                  </a:lnTo>
                  <a:lnTo>
                    <a:pt x="4" y="208"/>
                  </a:lnTo>
                  <a:lnTo>
                    <a:pt x="2" y="212"/>
                  </a:lnTo>
                  <a:lnTo>
                    <a:pt x="2" y="216"/>
                  </a:lnTo>
                  <a:lnTo>
                    <a:pt x="2" y="219"/>
                  </a:lnTo>
                  <a:lnTo>
                    <a:pt x="1" y="223"/>
                  </a:lnTo>
                  <a:lnTo>
                    <a:pt x="0" y="226"/>
                  </a:lnTo>
                  <a:lnTo>
                    <a:pt x="0" y="230"/>
                  </a:lnTo>
                  <a:lnTo>
                    <a:pt x="0" y="234"/>
                  </a:lnTo>
                  <a:lnTo>
                    <a:pt x="0" y="237"/>
                  </a:lnTo>
                  <a:lnTo>
                    <a:pt x="1" y="240"/>
                  </a:lnTo>
                  <a:lnTo>
                    <a:pt x="1" y="243"/>
                  </a:lnTo>
                  <a:lnTo>
                    <a:pt x="2" y="247"/>
                  </a:lnTo>
                  <a:lnTo>
                    <a:pt x="2" y="250"/>
                  </a:lnTo>
                  <a:lnTo>
                    <a:pt x="3" y="253"/>
                  </a:lnTo>
                  <a:lnTo>
                    <a:pt x="4" y="256"/>
                  </a:lnTo>
                  <a:lnTo>
                    <a:pt x="6" y="259"/>
                  </a:lnTo>
                  <a:lnTo>
                    <a:pt x="7" y="262"/>
                  </a:lnTo>
                  <a:lnTo>
                    <a:pt x="9" y="265"/>
                  </a:lnTo>
                  <a:lnTo>
                    <a:pt x="11" y="267"/>
                  </a:lnTo>
                  <a:lnTo>
                    <a:pt x="11" y="269"/>
                  </a:lnTo>
                  <a:lnTo>
                    <a:pt x="14" y="272"/>
                  </a:lnTo>
                  <a:lnTo>
                    <a:pt x="15" y="274"/>
                  </a:lnTo>
                  <a:lnTo>
                    <a:pt x="18" y="277"/>
                  </a:lnTo>
                  <a:lnTo>
                    <a:pt x="19" y="278"/>
                  </a:lnTo>
                  <a:lnTo>
                    <a:pt x="22" y="280"/>
                  </a:lnTo>
                  <a:lnTo>
                    <a:pt x="341" y="88"/>
                  </a:lnTo>
                  <a:lnTo>
                    <a:pt x="198" y="0"/>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7" name="Freeform 133"/>
            <p:cNvSpPr>
              <a:spLocks noChangeAspect="1"/>
            </p:cNvSpPr>
            <p:nvPr/>
          </p:nvSpPr>
          <p:spPr bwMode="auto">
            <a:xfrm>
              <a:off x="340" y="1622"/>
              <a:ext cx="319" cy="219"/>
            </a:xfrm>
            <a:custGeom>
              <a:avLst/>
              <a:gdLst>
                <a:gd name="T0" fmla="*/ 0 w 319"/>
                <a:gd name="T1" fmla="*/ 192 h 219"/>
                <a:gd name="T2" fmla="*/ 2 w 319"/>
                <a:gd name="T3" fmla="*/ 194 h 219"/>
                <a:gd name="T4" fmla="*/ 5 w 319"/>
                <a:gd name="T5" fmla="*/ 196 h 219"/>
                <a:gd name="T6" fmla="*/ 7 w 319"/>
                <a:gd name="T7" fmla="*/ 199 h 219"/>
                <a:gd name="T8" fmla="*/ 10 w 319"/>
                <a:gd name="T9" fmla="*/ 200 h 219"/>
                <a:gd name="T10" fmla="*/ 12 w 319"/>
                <a:gd name="T11" fmla="*/ 201 h 219"/>
                <a:gd name="T12" fmla="*/ 15 w 319"/>
                <a:gd name="T13" fmla="*/ 203 h 219"/>
                <a:gd name="T14" fmla="*/ 17 w 319"/>
                <a:gd name="T15" fmla="*/ 203 h 219"/>
                <a:gd name="T16" fmla="*/ 19 w 319"/>
                <a:gd name="T17" fmla="*/ 204 h 219"/>
                <a:gd name="T18" fmla="*/ 21 w 319"/>
                <a:gd name="T19" fmla="*/ 206 h 219"/>
                <a:gd name="T20" fmla="*/ 24 w 319"/>
                <a:gd name="T21" fmla="*/ 207 h 219"/>
                <a:gd name="T22" fmla="*/ 27 w 319"/>
                <a:gd name="T23" fmla="*/ 208 h 219"/>
                <a:gd name="T24" fmla="*/ 31 w 319"/>
                <a:gd name="T25" fmla="*/ 209 h 219"/>
                <a:gd name="T26" fmla="*/ 35 w 319"/>
                <a:gd name="T27" fmla="*/ 211 h 219"/>
                <a:gd name="T28" fmla="*/ 38 w 319"/>
                <a:gd name="T29" fmla="*/ 212 h 219"/>
                <a:gd name="T30" fmla="*/ 42 w 319"/>
                <a:gd name="T31" fmla="*/ 212 h 219"/>
                <a:gd name="T32" fmla="*/ 45 w 319"/>
                <a:gd name="T33" fmla="*/ 213 h 219"/>
                <a:gd name="T34" fmla="*/ 49 w 319"/>
                <a:gd name="T35" fmla="*/ 215 h 219"/>
                <a:gd name="T36" fmla="*/ 53 w 319"/>
                <a:gd name="T37" fmla="*/ 215 h 219"/>
                <a:gd name="T38" fmla="*/ 57 w 319"/>
                <a:gd name="T39" fmla="*/ 216 h 219"/>
                <a:gd name="T40" fmla="*/ 61 w 319"/>
                <a:gd name="T41" fmla="*/ 216 h 219"/>
                <a:gd name="T42" fmla="*/ 65 w 319"/>
                <a:gd name="T43" fmla="*/ 216 h 219"/>
                <a:gd name="T44" fmla="*/ 69 w 319"/>
                <a:gd name="T45" fmla="*/ 217 h 219"/>
                <a:gd name="T46" fmla="*/ 73 w 319"/>
                <a:gd name="T47" fmla="*/ 217 h 219"/>
                <a:gd name="T48" fmla="*/ 76 w 319"/>
                <a:gd name="T49" fmla="*/ 217 h 219"/>
                <a:gd name="T50" fmla="*/ 78 w 319"/>
                <a:gd name="T51" fmla="*/ 217 h 219"/>
                <a:gd name="T52" fmla="*/ 82 w 319"/>
                <a:gd name="T53" fmla="*/ 218 h 219"/>
                <a:gd name="T54" fmla="*/ 87 w 319"/>
                <a:gd name="T55" fmla="*/ 218 h 219"/>
                <a:gd name="T56" fmla="*/ 92 w 319"/>
                <a:gd name="T57" fmla="*/ 218 h 219"/>
                <a:gd name="T58" fmla="*/ 101 w 319"/>
                <a:gd name="T59" fmla="*/ 218 h 219"/>
                <a:gd name="T60" fmla="*/ 111 w 319"/>
                <a:gd name="T61" fmla="*/ 217 h 219"/>
                <a:gd name="T62" fmla="*/ 121 w 319"/>
                <a:gd name="T63" fmla="*/ 216 h 219"/>
                <a:gd name="T64" fmla="*/ 131 w 319"/>
                <a:gd name="T65" fmla="*/ 216 h 219"/>
                <a:gd name="T66" fmla="*/ 141 w 319"/>
                <a:gd name="T67" fmla="*/ 215 h 219"/>
                <a:gd name="T68" fmla="*/ 153 w 319"/>
                <a:gd name="T69" fmla="*/ 213 h 219"/>
                <a:gd name="T70" fmla="*/ 163 w 319"/>
                <a:gd name="T71" fmla="*/ 211 h 219"/>
                <a:gd name="T72" fmla="*/ 174 w 319"/>
                <a:gd name="T73" fmla="*/ 209 h 219"/>
                <a:gd name="T74" fmla="*/ 186 w 319"/>
                <a:gd name="T75" fmla="*/ 207 h 219"/>
                <a:gd name="T76" fmla="*/ 197 w 319"/>
                <a:gd name="T77" fmla="*/ 203 h 219"/>
                <a:gd name="T78" fmla="*/ 209 w 319"/>
                <a:gd name="T79" fmla="*/ 200 h 219"/>
                <a:gd name="T80" fmla="*/ 221 w 319"/>
                <a:gd name="T81" fmla="*/ 198 h 219"/>
                <a:gd name="T82" fmla="*/ 233 w 319"/>
                <a:gd name="T83" fmla="*/ 194 h 219"/>
                <a:gd name="T84" fmla="*/ 245 w 319"/>
                <a:gd name="T85" fmla="*/ 190 h 219"/>
                <a:gd name="T86" fmla="*/ 257 w 319"/>
                <a:gd name="T87" fmla="*/ 186 h 219"/>
                <a:gd name="T88" fmla="*/ 270 w 319"/>
                <a:gd name="T89" fmla="*/ 182 h 219"/>
                <a:gd name="T90" fmla="*/ 282 w 319"/>
                <a:gd name="T91" fmla="*/ 177 h 219"/>
                <a:gd name="T92" fmla="*/ 295 w 319"/>
                <a:gd name="T93" fmla="*/ 172 h 219"/>
                <a:gd name="T94" fmla="*/ 308 w 319"/>
                <a:gd name="T95" fmla="*/ 167 h 219"/>
                <a:gd name="T96" fmla="*/ 318 w 319"/>
                <a:gd name="T97" fmla="*/ 0 h 219"/>
                <a:gd name="T98" fmla="*/ 0 w 319"/>
                <a:gd name="T99" fmla="*/ 19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9" h="219">
                  <a:moveTo>
                    <a:pt x="0" y="192"/>
                  </a:moveTo>
                  <a:lnTo>
                    <a:pt x="2" y="194"/>
                  </a:lnTo>
                  <a:lnTo>
                    <a:pt x="5" y="196"/>
                  </a:lnTo>
                  <a:lnTo>
                    <a:pt x="7" y="199"/>
                  </a:lnTo>
                  <a:lnTo>
                    <a:pt x="10" y="200"/>
                  </a:lnTo>
                  <a:lnTo>
                    <a:pt x="12" y="201"/>
                  </a:lnTo>
                  <a:lnTo>
                    <a:pt x="15" y="203"/>
                  </a:lnTo>
                  <a:lnTo>
                    <a:pt x="17" y="203"/>
                  </a:lnTo>
                  <a:lnTo>
                    <a:pt x="19" y="204"/>
                  </a:lnTo>
                  <a:lnTo>
                    <a:pt x="21" y="206"/>
                  </a:lnTo>
                  <a:lnTo>
                    <a:pt x="24" y="207"/>
                  </a:lnTo>
                  <a:lnTo>
                    <a:pt x="27" y="208"/>
                  </a:lnTo>
                  <a:lnTo>
                    <a:pt x="31" y="209"/>
                  </a:lnTo>
                  <a:lnTo>
                    <a:pt x="35" y="211"/>
                  </a:lnTo>
                  <a:lnTo>
                    <a:pt x="38" y="212"/>
                  </a:lnTo>
                  <a:lnTo>
                    <a:pt x="42" y="212"/>
                  </a:lnTo>
                  <a:lnTo>
                    <a:pt x="45" y="213"/>
                  </a:lnTo>
                  <a:lnTo>
                    <a:pt x="49" y="215"/>
                  </a:lnTo>
                  <a:lnTo>
                    <a:pt x="53" y="215"/>
                  </a:lnTo>
                  <a:lnTo>
                    <a:pt x="57" y="216"/>
                  </a:lnTo>
                  <a:lnTo>
                    <a:pt x="61" y="216"/>
                  </a:lnTo>
                  <a:lnTo>
                    <a:pt x="65" y="216"/>
                  </a:lnTo>
                  <a:lnTo>
                    <a:pt x="69" y="217"/>
                  </a:lnTo>
                  <a:lnTo>
                    <a:pt x="73" y="217"/>
                  </a:lnTo>
                  <a:lnTo>
                    <a:pt x="76" y="217"/>
                  </a:lnTo>
                  <a:lnTo>
                    <a:pt x="78" y="217"/>
                  </a:lnTo>
                  <a:lnTo>
                    <a:pt x="82" y="218"/>
                  </a:lnTo>
                  <a:lnTo>
                    <a:pt x="87" y="218"/>
                  </a:lnTo>
                  <a:lnTo>
                    <a:pt x="92" y="218"/>
                  </a:lnTo>
                  <a:lnTo>
                    <a:pt x="101" y="218"/>
                  </a:lnTo>
                  <a:lnTo>
                    <a:pt x="111" y="217"/>
                  </a:lnTo>
                  <a:lnTo>
                    <a:pt x="121" y="216"/>
                  </a:lnTo>
                  <a:lnTo>
                    <a:pt x="131" y="216"/>
                  </a:lnTo>
                  <a:lnTo>
                    <a:pt x="141" y="215"/>
                  </a:lnTo>
                  <a:lnTo>
                    <a:pt x="153" y="213"/>
                  </a:lnTo>
                  <a:lnTo>
                    <a:pt x="163" y="211"/>
                  </a:lnTo>
                  <a:lnTo>
                    <a:pt x="174" y="209"/>
                  </a:lnTo>
                  <a:lnTo>
                    <a:pt x="186" y="207"/>
                  </a:lnTo>
                  <a:lnTo>
                    <a:pt x="197" y="203"/>
                  </a:lnTo>
                  <a:lnTo>
                    <a:pt x="209" y="200"/>
                  </a:lnTo>
                  <a:lnTo>
                    <a:pt x="221" y="198"/>
                  </a:lnTo>
                  <a:lnTo>
                    <a:pt x="233" y="194"/>
                  </a:lnTo>
                  <a:lnTo>
                    <a:pt x="245" y="190"/>
                  </a:lnTo>
                  <a:lnTo>
                    <a:pt x="257" y="186"/>
                  </a:lnTo>
                  <a:lnTo>
                    <a:pt x="270" y="182"/>
                  </a:lnTo>
                  <a:lnTo>
                    <a:pt x="282" y="177"/>
                  </a:lnTo>
                  <a:lnTo>
                    <a:pt x="295" y="172"/>
                  </a:lnTo>
                  <a:lnTo>
                    <a:pt x="308" y="167"/>
                  </a:lnTo>
                  <a:lnTo>
                    <a:pt x="318" y="0"/>
                  </a:lnTo>
                  <a:lnTo>
                    <a:pt x="0" y="192"/>
                  </a:lnTo>
                </a:path>
              </a:pathLst>
            </a:custGeom>
            <a:solidFill>
              <a:srgbClr val="FFF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8" name="Freeform 134"/>
            <p:cNvSpPr>
              <a:spLocks noChangeAspect="1"/>
            </p:cNvSpPr>
            <p:nvPr/>
          </p:nvSpPr>
          <p:spPr bwMode="auto">
            <a:xfrm>
              <a:off x="648" y="1615"/>
              <a:ext cx="273" cy="175"/>
            </a:xfrm>
            <a:custGeom>
              <a:avLst/>
              <a:gdLst>
                <a:gd name="T0" fmla="*/ 0 w 273"/>
                <a:gd name="T1" fmla="*/ 174 h 175"/>
                <a:gd name="T2" fmla="*/ 10 w 273"/>
                <a:gd name="T3" fmla="*/ 170 h 175"/>
                <a:gd name="T4" fmla="*/ 19 w 273"/>
                <a:gd name="T5" fmla="*/ 166 h 175"/>
                <a:gd name="T6" fmla="*/ 29 w 273"/>
                <a:gd name="T7" fmla="*/ 161 h 175"/>
                <a:gd name="T8" fmla="*/ 39 w 273"/>
                <a:gd name="T9" fmla="*/ 157 h 175"/>
                <a:gd name="T10" fmla="*/ 49 w 273"/>
                <a:gd name="T11" fmla="*/ 152 h 175"/>
                <a:gd name="T12" fmla="*/ 58 w 273"/>
                <a:gd name="T13" fmla="*/ 147 h 175"/>
                <a:gd name="T14" fmla="*/ 78 w 273"/>
                <a:gd name="T15" fmla="*/ 138 h 175"/>
                <a:gd name="T16" fmla="*/ 85 w 273"/>
                <a:gd name="T17" fmla="*/ 134 h 175"/>
                <a:gd name="T18" fmla="*/ 93 w 273"/>
                <a:gd name="T19" fmla="*/ 129 h 175"/>
                <a:gd name="T20" fmla="*/ 107 w 273"/>
                <a:gd name="T21" fmla="*/ 121 h 175"/>
                <a:gd name="T22" fmla="*/ 121 w 273"/>
                <a:gd name="T23" fmla="*/ 113 h 175"/>
                <a:gd name="T24" fmla="*/ 128 w 273"/>
                <a:gd name="T25" fmla="*/ 109 h 175"/>
                <a:gd name="T26" fmla="*/ 135 w 273"/>
                <a:gd name="T27" fmla="*/ 105 h 175"/>
                <a:gd name="T28" fmla="*/ 149 w 273"/>
                <a:gd name="T29" fmla="*/ 97 h 175"/>
                <a:gd name="T30" fmla="*/ 155 w 273"/>
                <a:gd name="T31" fmla="*/ 92 h 175"/>
                <a:gd name="T32" fmla="*/ 162 w 273"/>
                <a:gd name="T33" fmla="*/ 88 h 175"/>
                <a:gd name="T34" fmla="*/ 175 w 273"/>
                <a:gd name="T35" fmla="*/ 79 h 175"/>
                <a:gd name="T36" fmla="*/ 187 w 273"/>
                <a:gd name="T37" fmla="*/ 71 h 175"/>
                <a:gd name="T38" fmla="*/ 199 w 273"/>
                <a:gd name="T39" fmla="*/ 62 h 175"/>
                <a:gd name="T40" fmla="*/ 210 w 273"/>
                <a:gd name="T41" fmla="*/ 53 h 175"/>
                <a:gd name="T42" fmla="*/ 222 w 273"/>
                <a:gd name="T43" fmla="*/ 45 h 175"/>
                <a:gd name="T44" fmla="*/ 233 w 273"/>
                <a:gd name="T45" fmla="*/ 36 h 175"/>
                <a:gd name="T46" fmla="*/ 244 w 273"/>
                <a:gd name="T47" fmla="*/ 27 h 175"/>
                <a:gd name="T48" fmla="*/ 253 w 273"/>
                <a:gd name="T49" fmla="*/ 18 h 175"/>
                <a:gd name="T50" fmla="*/ 258 w 273"/>
                <a:gd name="T51" fmla="*/ 13 h 175"/>
                <a:gd name="T52" fmla="*/ 263 w 273"/>
                <a:gd name="T53" fmla="*/ 8 h 175"/>
                <a:gd name="T54" fmla="*/ 268 w 273"/>
                <a:gd name="T55" fmla="*/ 4 h 175"/>
                <a:gd name="T56" fmla="*/ 272 w 273"/>
                <a:gd name="T57" fmla="*/ 0 h 175"/>
                <a:gd name="T58" fmla="*/ 10 w 273"/>
                <a:gd name="T59" fmla="*/ 7 h 175"/>
                <a:gd name="T60" fmla="*/ 0 w 273"/>
                <a:gd name="T61" fmla="*/ 17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175">
                  <a:moveTo>
                    <a:pt x="0" y="174"/>
                  </a:moveTo>
                  <a:lnTo>
                    <a:pt x="10" y="170"/>
                  </a:lnTo>
                  <a:lnTo>
                    <a:pt x="19" y="166"/>
                  </a:lnTo>
                  <a:lnTo>
                    <a:pt x="29" y="161"/>
                  </a:lnTo>
                  <a:lnTo>
                    <a:pt x="39" y="157"/>
                  </a:lnTo>
                  <a:lnTo>
                    <a:pt x="49" y="152"/>
                  </a:lnTo>
                  <a:lnTo>
                    <a:pt x="58" y="147"/>
                  </a:lnTo>
                  <a:lnTo>
                    <a:pt x="78" y="138"/>
                  </a:lnTo>
                  <a:lnTo>
                    <a:pt x="85" y="134"/>
                  </a:lnTo>
                  <a:lnTo>
                    <a:pt x="93" y="129"/>
                  </a:lnTo>
                  <a:lnTo>
                    <a:pt x="107" y="121"/>
                  </a:lnTo>
                  <a:lnTo>
                    <a:pt x="121" y="113"/>
                  </a:lnTo>
                  <a:lnTo>
                    <a:pt x="128" y="109"/>
                  </a:lnTo>
                  <a:lnTo>
                    <a:pt x="135" y="105"/>
                  </a:lnTo>
                  <a:lnTo>
                    <a:pt x="149" y="97"/>
                  </a:lnTo>
                  <a:lnTo>
                    <a:pt x="155" y="92"/>
                  </a:lnTo>
                  <a:lnTo>
                    <a:pt x="162" y="88"/>
                  </a:lnTo>
                  <a:lnTo>
                    <a:pt x="175" y="79"/>
                  </a:lnTo>
                  <a:lnTo>
                    <a:pt x="187" y="71"/>
                  </a:lnTo>
                  <a:lnTo>
                    <a:pt x="199" y="62"/>
                  </a:lnTo>
                  <a:lnTo>
                    <a:pt x="210" y="53"/>
                  </a:lnTo>
                  <a:lnTo>
                    <a:pt x="222" y="45"/>
                  </a:lnTo>
                  <a:lnTo>
                    <a:pt x="233" y="36"/>
                  </a:lnTo>
                  <a:lnTo>
                    <a:pt x="244" y="27"/>
                  </a:lnTo>
                  <a:lnTo>
                    <a:pt x="253" y="18"/>
                  </a:lnTo>
                  <a:lnTo>
                    <a:pt x="258" y="13"/>
                  </a:lnTo>
                  <a:lnTo>
                    <a:pt x="263" y="8"/>
                  </a:lnTo>
                  <a:lnTo>
                    <a:pt x="268" y="4"/>
                  </a:lnTo>
                  <a:lnTo>
                    <a:pt x="272" y="0"/>
                  </a:lnTo>
                  <a:lnTo>
                    <a:pt x="10" y="7"/>
                  </a:lnTo>
                  <a:lnTo>
                    <a:pt x="0" y="174"/>
                  </a:lnTo>
                </a:path>
              </a:pathLst>
            </a:custGeom>
            <a:solidFill>
              <a:srgbClr val="0085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599" name="Freeform 135"/>
            <p:cNvSpPr>
              <a:spLocks noChangeAspect="1"/>
            </p:cNvSpPr>
            <p:nvPr/>
          </p:nvSpPr>
          <p:spPr bwMode="auto">
            <a:xfrm>
              <a:off x="658" y="1494"/>
              <a:ext cx="340" cy="129"/>
            </a:xfrm>
            <a:custGeom>
              <a:avLst/>
              <a:gdLst>
                <a:gd name="T0" fmla="*/ 262 w 340"/>
                <a:gd name="T1" fmla="*/ 121 h 129"/>
                <a:gd name="T2" fmla="*/ 270 w 340"/>
                <a:gd name="T3" fmla="*/ 113 h 129"/>
                <a:gd name="T4" fmla="*/ 277 w 340"/>
                <a:gd name="T5" fmla="*/ 105 h 129"/>
                <a:gd name="T6" fmla="*/ 285 w 340"/>
                <a:gd name="T7" fmla="*/ 96 h 129"/>
                <a:gd name="T8" fmla="*/ 288 w 340"/>
                <a:gd name="T9" fmla="*/ 92 h 129"/>
                <a:gd name="T10" fmla="*/ 291 w 340"/>
                <a:gd name="T11" fmla="*/ 89 h 129"/>
                <a:gd name="T12" fmla="*/ 294 w 340"/>
                <a:gd name="T13" fmla="*/ 84 h 129"/>
                <a:gd name="T14" fmla="*/ 298 w 340"/>
                <a:gd name="T15" fmla="*/ 81 h 129"/>
                <a:gd name="T16" fmla="*/ 301 w 340"/>
                <a:gd name="T17" fmla="*/ 77 h 129"/>
                <a:gd name="T18" fmla="*/ 303 w 340"/>
                <a:gd name="T19" fmla="*/ 73 h 129"/>
                <a:gd name="T20" fmla="*/ 306 w 340"/>
                <a:gd name="T21" fmla="*/ 69 h 129"/>
                <a:gd name="T22" fmla="*/ 309 w 340"/>
                <a:gd name="T23" fmla="*/ 66 h 129"/>
                <a:gd name="T24" fmla="*/ 311 w 340"/>
                <a:gd name="T25" fmla="*/ 62 h 129"/>
                <a:gd name="T26" fmla="*/ 314 w 340"/>
                <a:gd name="T27" fmla="*/ 58 h 129"/>
                <a:gd name="T28" fmla="*/ 316 w 340"/>
                <a:gd name="T29" fmla="*/ 53 h 129"/>
                <a:gd name="T30" fmla="*/ 319 w 340"/>
                <a:gd name="T31" fmla="*/ 50 h 129"/>
                <a:gd name="T32" fmla="*/ 320 w 340"/>
                <a:gd name="T33" fmla="*/ 46 h 129"/>
                <a:gd name="T34" fmla="*/ 323 w 340"/>
                <a:gd name="T35" fmla="*/ 43 h 129"/>
                <a:gd name="T36" fmla="*/ 325 w 340"/>
                <a:gd name="T37" fmla="*/ 39 h 129"/>
                <a:gd name="T38" fmla="*/ 327 w 340"/>
                <a:gd name="T39" fmla="*/ 36 h 129"/>
                <a:gd name="T40" fmla="*/ 328 w 340"/>
                <a:gd name="T41" fmla="*/ 32 h 129"/>
                <a:gd name="T42" fmla="*/ 330 w 340"/>
                <a:gd name="T43" fmla="*/ 28 h 129"/>
                <a:gd name="T44" fmla="*/ 332 w 340"/>
                <a:gd name="T45" fmla="*/ 24 h 129"/>
                <a:gd name="T46" fmla="*/ 333 w 340"/>
                <a:gd name="T47" fmla="*/ 21 h 129"/>
                <a:gd name="T48" fmla="*/ 334 w 340"/>
                <a:gd name="T49" fmla="*/ 19 h 129"/>
                <a:gd name="T50" fmla="*/ 334 w 340"/>
                <a:gd name="T51" fmla="*/ 18 h 129"/>
                <a:gd name="T52" fmla="*/ 335 w 340"/>
                <a:gd name="T53" fmla="*/ 14 h 129"/>
                <a:gd name="T54" fmla="*/ 336 w 340"/>
                <a:gd name="T55" fmla="*/ 12 h 129"/>
                <a:gd name="T56" fmla="*/ 337 w 340"/>
                <a:gd name="T57" fmla="*/ 11 h 129"/>
                <a:gd name="T58" fmla="*/ 337 w 340"/>
                <a:gd name="T59" fmla="*/ 7 h 129"/>
                <a:gd name="T60" fmla="*/ 338 w 340"/>
                <a:gd name="T61" fmla="*/ 6 h 129"/>
                <a:gd name="T62" fmla="*/ 338 w 340"/>
                <a:gd name="T63" fmla="*/ 4 h 129"/>
                <a:gd name="T64" fmla="*/ 339 w 340"/>
                <a:gd name="T65" fmla="*/ 0 h 129"/>
                <a:gd name="T66" fmla="*/ 0 w 340"/>
                <a:gd name="T67" fmla="*/ 128 h 129"/>
                <a:gd name="T68" fmla="*/ 262 w 340"/>
                <a:gd name="T69" fmla="*/ 12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0" h="129">
                  <a:moveTo>
                    <a:pt x="262" y="121"/>
                  </a:moveTo>
                  <a:lnTo>
                    <a:pt x="270" y="113"/>
                  </a:lnTo>
                  <a:lnTo>
                    <a:pt x="277" y="105"/>
                  </a:lnTo>
                  <a:lnTo>
                    <a:pt x="285" y="96"/>
                  </a:lnTo>
                  <a:lnTo>
                    <a:pt x="288" y="92"/>
                  </a:lnTo>
                  <a:lnTo>
                    <a:pt x="291" y="89"/>
                  </a:lnTo>
                  <a:lnTo>
                    <a:pt x="294" y="84"/>
                  </a:lnTo>
                  <a:lnTo>
                    <a:pt x="298" y="81"/>
                  </a:lnTo>
                  <a:lnTo>
                    <a:pt x="301" y="77"/>
                  </a:lnTo>
                  <a:lnTo>
                    <a:pt x="303" y="73"/>
                  </a:lnTo>
                  <a:lnTo>
                    <a:pt x="306" y="69"/>
                  </a:lnTo>
                  <a:lnTo>
                    <a:pt x="309" y="66"/>
                  </a:lnTo>
                  <a:lnTo>
                    <a:pt x="311" y="62"/>
                  </a:lnTo>
                  <a:lnTo>
                    <a:pt x="314" y="58"/>
                  </a:lnTo>
                  <a:lnTo>
                    <a:pt x="316" y="53"/>
                  </a:lnTo>
                  <a:lnTo>
                    <a:pt x="319" y="50"/>
                  </a:lnTo>
                  <a:lnTo>
                    <a:pt x="320" y="46"/>
                  </a:lnTo>
                  <a:lnTo>
                    <a:pt x="323" y="43"/>
                  </a:lnTo>
                  <a:lnTo>
                    <a:pt x="325" y="39"/>
                  </a:lnTo>
                  <a:lnTo>
                    <a:pt x="327" y="36"/>
                  </a:lnTo>
                  <a:lnTo>
                    <a:pt x="328" y="32"/>
                  </a:lnTo>
                  <a:lnTo>
                    <a:pt x="330" y="28"/>
                  </a:lnTo>
                  <a:lnTo>
                    <a:pt x="332" y="24"/>
                  </a:lnTo>
                  <a:lnTo>
                    <a:pt x="333" y="21"/>
                  </a:lnTo>
                  <a:lnTo>
                    <a:pt x="334" y="19"/>
                  </a:lnTo>
                  <a:lnTo>
                    <a:pt x="334" y="18"/>
                  </a:lnTo>
                  <a:lnTo>
                    <a:pt x="335" y="14"/>
                  </a:lnTo>
                  <a:lnTo>
                    <a:pt x="336" y="12"/>
                  </a:lnTo>
                  <a:lnTo>
                    <a:pt x="337" y="11"/>
                  </a:lnTo>
                  <a:lnTo>
                    <a:pt x="337" y="7"/>
                  </a:lnTo>
                  <a:lnTo>
                    <a:pt x="338" y="6"/>
                  </a:lnTo>
                  <a:lnTo>
                    <a:pt x="338" y="4"/>
                  </a:lnTo>
                  <a:lnTo>
                    <a:pt x="339" y="0"/>
                  </a:lnTo>
                  <a:lnTo>
                    <a:pt x="0" y="128"/>
                  </a:lnTo>
                  <a:lnTo>
                    <a:pt x="262" y="121"/>
                  </a:lnTo>
                </a:path>
              </a:pathLst>
            </a:custGeom>
            <a:solidFill>
              <a:srgbClr val="00F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600" name="Freeform 136"/>
            <p:cNvSpPr>
              <a:spLocks noChangeAspect="1"/>
            </p:cNvSpPr>
            <p:nvPr/>
          </p:nvSpPr>
          <p:spPr bwMode="auto">
            <a:xfrm>
              <a:off x="658" y="1447"/>
              <a:ext cx="341" cy="176"/>
            </a:xfrm>
            <a:custGeom>
              <a:avLst/>
              <a:gdLst>
                <a:gd name="T0" fmla="*/ 338 w 341"/>
                <a:gd name="T1" fmla="*/ 47 h 176"/>
                <a:gd name="T2" fmla="*/ 340 w 341"/>
                <a:gd name="T3" fmla="*/ 41 h 176"/>
                <a:gd name="T4" fmla="*/ 340 w 341"/>
                <a:gd name="T5" fmla="*/ 37 h 176"/>
                <a:gd name="T6" fmla="*/ 340 w 341"/>
                <a:gd name="T7" fmla="*/ 34 h 176"/>
                <a:gd name="T8" fmla="*/ 340 w 341"/>
                <a:gd name="T9" fmla="*/ 31 h 176"/>
                <a:gd name="T10" fmla="*/ 340 w 341"/>
                <a:gd name="T11" fmla="*/ 28 h 176"/>
                <a:gd name="T12" fmla="*/ 340 w 341"/>
                <a:gd name="T13" fmla="*/ 25 h 176"/>
                <a:gd name="T14" fmla="*/ 340 w 341"/>
                <a:gd name="T15" fmla="*/ 22 h 176"/>
                <a:gd name="T16" fmla="*/ 339 w 341"/>
                <a:gd name="T17" fmla="*/ 19 h 176"/>
                <a:gd name="T18" fmla="*/ 339 w 341"/>
                <a:gd name="T19" fmla="*/ 16 h 176"/>
                <a:gd name="T20" fmla="*/ 338 w 341"/>
                <a:gd name="T21" fmla="*/ 14 h 176"/>
                <a:gd name="T22" fmla="*/ 338 w 341"/>
                <a:gd name="T23" fmla="*/ 11 h 176"/>
                <a:gd name="T24" fmla="*/ 337 w 341"/>
                <a:gd name="T25" fmla="*/ 7 h 176"/>
                <a:gd name="T26" fmla="*/ 336 w 341"/>
                <a:gd name="T27" fmla="*/ 5 h 176"/>
                <a:gd name="T28" fmla="*/ 334 w 341"/>
                <a:gd name="T29" fmla="*/ 2 h 176"/>
                <a:gd name="T30" fmla="*/ 334 w 341"/>
                <a:gd name="T31" fmla="*/ 0 h 176"/>
                <a:gd name="T32" fmla="*/ 0 w 341"/>
                <a:gd name="T33" fmla="*/ 175 h 176"/>
                <a:gd name="T34" fmla="*/ 338 w 341"/>
                <a:gd name="T35"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1" h="176">
                  <a:moveTo>
                    <a:pt x="338" y="47"/>
                  </a:moveTo>
                  <a:lnTo>
                    <a:pt x="340" y="41"/>
                  </a:lnTo>
                  <a:lnTo>
                    <a:pt x="340" y="37"/>
                  </a:lnTo>
                  <a:lnTo>
                    <a:pt x="340" y="34"/>
                  </a:lnTo>
                  <a:lnTo>
                    <a:pt x="340" y="31"/>
                  </a:lnTo>
                  <a:lnTo>
                    <a:pt x="340" y="28"/>
                  </a:lnTo>
                  <a:lnTo>
                    <a:pt x="340" y="25"/>
                  </a:lnTo>
                  <a:lnTo>
                    <a:pt x="340" y="22"/>
                  </a:lnTo>
                  <a:lnTo>
                    <a:pt x="339" y="19"/>
                  </a:lnTo>
                  <a:lnTo>
                    <a:pt x="339" y="16"/>
                  </a:lnTo>
                  <a:lnTo>
                    <a:pt x="338" y="14"/>
                  </a:lnTo>
                  <a:lnTo>
                    <a:pt x="338" y="11"/>
                  </a:lnTo>
                  <a:lnTo>
                    <a:pt x="337" y="7"/>
                  </a:lnTo>
                  <a:lnTo>
                    <a:pt x="336" y="5"/>
                  </a:lnTo>
                  <a:lnTo>
                    <a:pt x="334" y="2"/>
                  </a:lnTo>
                  <a:lnTo>
                    <a:pt x="334" y="0"/>
                  </a:lnTo>
                  <a:lnTo>
                    <a:pt x="0" y="175"/>
                  </a:lnTo>
                  <a:lnTo>
                    <a:pt x="338" y="47"/>
                  </a:lnTo>
                </a:path>
              </a:pathLst>
            </a:custGeom>
            <a:solidFill>
              <a:srgbClr val="00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62601" name="Freeform 137"/>
          <p:cNvSpPr>
            <a:spLocks noChangeAspect="1"/>
          </p:cNvSpPr>
          <p:nvPr/>
        </p:nvSpPr>
        <p:spPr bwMode="auto">
          <a:xfrm>
            <a:off x="270430" y="4344078"/>
            <a:ext cx="533400" cy="677863"/>
          </a:xfrm>
          <a:custGeom>
            <a:avLst/>
            <a:gdLst>
              <a:gd name="T0" fmla="*/ 254 w 433"/>
              <a:gd name="T1" fmla="*/ 65 h 537"/>
              <a:gd name="T2" fmla="*/ 297 w 433"/>
              <a:gd name="T3" fmla="*/ 70 h 537"/>
              <a:gd name="T4" fmla="*/ 337 w 433"/>
              <a:gd name="T5" fmla="*/ 83 h 537"/>
              <a:gd name="T6" fmla="*/ 353 w 433"/>
              <a:gd name="T7" fmla="*/ 95 h 537"/>
              <a:gd name="T8" fmla="*/ 345 w 433"/>
              <a:gd name="T9" fmla="*/ 92 h 537"/>
              <a:gd name="T10" fmla="*/ 332 w 433"/>
              <a:gd name="T11" fmla="*/ 92 h 537"/>
              <a:gd name="T12" fmla="*/ 310 w 433"/>
              <a:gd name="T13" fmla="*/ 101 h 537"/>
              <a:gd name="T14" fmla="*/ 295 w 433"/>
              <a:gd name="T15" fmla="*/ 119 h 537"/>
              <a:gd name="T16" fmla="*/ 290 w 433"/>
              <a:gd name="T17" fmla="*/ 140 h 537"/>
              <a:gd name="T18" fmla="*/ 296 w 433"/>
              <a:gd name="T19" fmla="*/ 162 h 537"/>
              <a:gd name="T20" fmla="*/ 316 w 433"/>
              <a:gd name="T21" fmla="*/ 179 h 537"/>
              <a:gd name="T22" fmla="*/ 347 w 433"/>
              <a:gd name="T23" fmla="*/ 187 h 537"/>
              <a:gd name="T24" fmla="*/ 370 w 433"/>
              <a:gd name="T25" fmla="*/ 185 h 537"/>
              <a:gd name="T26" fmla="*/ 394 w 433"/>
              <a:gd name="T27" fmla="*/ 173 h 537"/>
              <a:gd name="T28" fmla="*/ 412 w 433"/>
              <a:gd name="T29" fmla="*/ 147 h 537"/>
              <a:gd name="T30" fmla="*/ 406 w 433"/>
              <a:gd name="T31" fmla="*/ 102 h 537"/>
              <a:gd name="T32" fmla="*/ 363 w 433"/>
              <a:gd name="T33" fmla="*/ 64 h 537"/>
              <a:gd name="T34" fmla="*/ 287 w 433"/>
              <a:gd name="T35" fmla="*/ 42 h 537"/>
              <a:gd name="T36" fmla="*/ 200 w 433"/>
              <a:gd name="T37" fmla="*/ 0 h 537"/>
              <a:gd name="T38" fmla="*/ 144 w 433"/>
              <a:gd name="T39" fmla="*/ 48 h 537"/>
              <a:gd name="T40" fmla="*/ 69 w 433"/>
              <a:gd name="T41" fmla="*/ 81 h 537"/>
              <a:gd name="T42" fmla="*/ 20 w 433"/>
              <a:gd name="T43" fmla="*/ 143 h 537"/>
              <a:gd name="T44" fmla="*/ 24 w 433"/>
              <a:gd name="T45" fmla="*/ 227 h 537"/>
              <a:gd name="T46" fmla="*/ 74 w 433"/>
              <a:gd name="T47" fmla="*/ 278 h 537"/>
              <a:gd name="T48" fmla="*/ 150 w 433"/>
              <a:gd name="T49" fmla="*/ 304 h 537"/>
              <a:gd name="T50" fmla="*/ 228 w 433"/>
              <a:gd name="T51" fmla="*/ 381 h 537"/>
              <a:gd name="T52" fmla="*/ 277 w 433"/>
              <a:gd name="T53" fmla="*/ 329 h 537"/>
              <a:gd name="T54" fmla="*/ 327 w 433"/>
              <a:gd name="T55" fmla="*/ 347 h 537"/>
              <a:gd name="T56" fmla="*/ 354 w 433"/>
              <a:gd name="T57" fmla="*/ 379 h 537"/>
              <a:gd name="T58" fmla="*/ 351 w 433"/>
              <a:gd name="T59" fmla="*/ 420 h 537"/>
              <a:gd name="T60" fmla="*/ 321 w 433"/>
              <a:gd name="T61" fmla="*/ 448 h 537"/>
              <a:gd name="T62" fmla="*/ 268 w 433"/>
              <a:gd name="T63" fmla="*/ 466 h 537"/>
              <a:gd name="T64" fmla="*/ 200 w 433"/>
              <a:gd name="T65" fmla="*/ 381 h 537"/>
              <a:gd name="T66" fmla="*/ 149 w 433"/>
              <a:gd name="T67" fmla="*/ 467 h 537"/>
              <a:gd name="T68" fmla="*/ 96 w 433"/>
              <a:gd name="T69" fmla="*/ 454 h 537"/>
              <a:gd name="T70" fmla="*/ 59 w 433"/>
              <a:gd name="T71" fmla="*/ 434 h 537"/>
              <a:gd name="T72" fmla="*/ 63 w 433"/>
              <a:gd name="T73" fmla="*/ 428 h 537"/>
              <a:gd name="T74" fmla="*/ 94 w 433"/>
              <a:gd name="T75" fmla="*/ 424 h 537"/>
              <a:gd name="T76" fmla="*/ 121 w 433"/>
              <a:gd name="T77" fmla="*/ 402 h 537"/>
              <a:gd name="T78" fmla="*/ 125 w 433"/>
              <a:gd name="T79" fmla="*/ 368 h 537"/>
              <a:gd name="T80" fmla="*/ 111 w 433"/>
              <a:gd name="T81" fmla="*/ 347 h 537"/>
              <a:gd name="T82" fmla="*/ 85 w 433"/>
              <a:gd name="T83" fmla="*/ 334 h 537"/>
              <a:gd name="T84" fmla="*/ 58 w 433"/>
              <a:gd name="T85" fmla="*/ 331 h 537"/>
              <a:gd name="T86" fmla="*/ 32 w 433"/>
              <a:gd name="T87" fmla="*/ 338 h 537"/>
              <a:gd name="T88" fmla="*/ 9 w 433"/>
              <a:gd name="T89" fmla="*/ 355 h 537"/>
              <a:gd name="T90" fmla="*/ 0 w 433"/>
              <a:gd name="T91" fmla="*/ 386 h 537"/>
              <a:gd name="T92" fmla="*/ 14 w 433"/>
              <a:gd name="T93" fmla="*/ 431 h 537"/>
              <a:gd name="T94" fmla="*/ 67 w 433"/>
              <a:gd name="T95" fmla="*/ 473 h 537"/>
              <a:gd name="T96" fmla="*/ 172 w 433"/>
              <a:gd name="T97" fmla="*/ 497 h 537"/>
              <a:gd name="T98" fmla="*/ 259 w 433"/>
              <a:gd name="T99" fmla="*/ 496 h 537"/>
              <a:gd name="T100" fmla="*/ 367 w 433"/>
              <a:gd name="T101" fmla="*/ 462 h 537"/>
              <a:gd name="T102" fmla="*/ 419 w 433"/>
              <a:gd name="T103" fmla="*/ 405 h 537"/>
              <a:gd name="T104" fmla="*/ 432 w 433"/>
              <a:gd name="T105" fmla="*/ 345 h 537"/>
              <a:gd name="T106" fmla="*/ 404 w 433"/>
              <a:gd name="T107" fmla="*/ 264 h 537"/>
              <a:gd name="T108" fmla="*/ 334 w 433"/>
              <a:gd name="T109" fmla="*/ 222 h 537"/>
              <a:gd name="T110" fmla="*/ 246 w 433"/>
              <a:gd name="T111" fmla="*/ 200 h 537"/>
              <a:gd name="T112" fmla="*/ 190 w 433"/>
              <a:gd name="T113" fmla="*/ 191 h 537"/>
              <a:gd name="T114" fmla="*/ 142 w 433"/>
              <a:gd name="T115" fmla="*/ 181 h 537"/>
              <a:gd name="T116" fmla="*/ 108 w 433"/>
              <a:gd name="T117" fmla="*/ 164 h 537"/>
              <a:gd name="T118" fmla="*/ 95 w 433"/>
              <a:gd name="T119" fmla="*/ 138 h 537"/>
              <a:gd name="T120" fmla="*/ 108 w 433"/>
              <a:gd name="T121" fmla="*/ 104 h 537"/>
              <a:gd name="T122" fmla="*/ 143 w 433"/>
              <a:gd name="T123" fmla="*/ 79 h 537"/>
              <a:gd name="T124" fmla="*/ 190 w 433"/>
              <a:gd name="T125" fmla="*/ 66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3" h="537">
                <a:moveTo>
                  <a:pt x="228" y="118"/>
                </a:moveTo>
                <a:lnTo>
                  <a:pt x="228" y="64"/>
                </a:lnTo>
                <a:lnTo>
                  <a:pt x="237" y="64"/>
                </a:lnTo>
                <a:lnTo>
                  <a:pt x="245" y="65"/>
                </a:lnTo>
                <a:lnTo>
                  <a:pt x="254" y="65"/>
                </a:lnTo>
                <a:lnTo>
                  <a:pt x="262" y="66"/>
                </a:lnTo>
                <a:lnTo>
                  <a:pt x="271" y="66"/>
                </a:lnTo>
                <a:lnTo>
                  <a:pt x="280" y="67"/>
                </a:lnTo>
                <a:lnTo>
                  <a:pt x="288" y="69"/>
                </a:lnTo>
                <a:lnTo>
                  <a:pt x="297" y="70"/>
                </a:lnTo>
                <a:lnTo>
                  <a:pt x="306" y="72"/>
                </a:lnTo>
                <a:lnTo>
                  <a:pt x="314" y="74"/>
                </a:lnTo>
                <a:lnTo>
                  <a:pt x="321" y="77"/>
                </a:lnTo>
                <a:lnTo>
                  <a:pt x="329" y="79"/>
                </a:lnTo>
                <a:lnTo>
                  <a:pt x="337" y="83"/>
                </a:lnTo>
                <a:lnTo>
                  <a:pt x="343" y="87"/>
                </a:lnTo>
                <a:lnTo>
                  <a:pt x="350" y="90"/>
                </a:lnTo>
                <a:lnTo>
                  <a:pt x="356" y="95"/>
                </a:lnTo>
                <a:lnTo>
                  <a:pt x="355" y="95"/>
                </a:lnTo>
                <a:lnTo>
                  <a:pt x="353" y="95"/>
                </a:lnTo>
                <a:lnTo>
                  <a:pt x="353" y="94"/>
                </a:lnTo>
                <a:lnTo>
                  <a:pt x="351" y="94"/>
                </a:lnTo>
                <a:lnTo>
                  <a:pt x="349" y="93"/>
                </a:lnTo>
                <a:lnTo>
                  <a:pt x="347" y="93"/>
                </a:lnTo>
                <a:lnTo>
                  <a:pt x="345" y="92"/>
                </a:lnTo>
                <a:lnTo>
                  <a:pt x="342" y="92"/>
                </a:lnTo>
                <a:lnTo>
                  <a:pt x="341" y="92"/>
                </a:lnTo>
                <a:lnTo>
                  <a:pt x="340" y="92"/>
                </a:lnTo>
                <a:lnTo>
                  <a:pt x="338" y="92"/>
                </a:lnTo>
                <a:lnTo>
                  <a:pt x="332" y="92"/>
                </a:lnTo>
                <a:lnTo>
                  <a:pt x="328" y="93"/>
                </a:lnTo>
                <a:lnTo>
                  <a:pt x="323" y="95"/>
                </a:lnTo>
                <a:lnTo>
                  <a:pt x="319" y="97"/>
                </a:lnTo>
                <a:lnTo>
                  <a:pt x="314" y="99"/>
                </a:lnTo>
                <a:lnTo>
                  <a:pt x="310" y="101"/>
                </a:lnTo>
                <a:lnTo>
                  <a:pt x="306" y="104"/>
                </a:lnTo>
                <a:lnTo>
                  <a:pt x="303" y="108"/>
                </a:lnTo>
                <a:lnTo>
                  <a:pt x="300" y="111"/>
                </a:lnTo>
                <a:lnTo>
                  <a:pt x="298" y="115"/>
                </a:lnTo>
                <a:lnTo>
                  <a:pt x="295" y="119"/>
                </a:lnTo>
                <a:lnTo>
                  <a:pt x="293" y="123"/>
                </a:lnTo>
                <a:lnTo>
                  <a:pt x="292" y="127"/>
                </a:lnTo>
                <a:lnTo>
                  <a:pt x="290" y="131"/>
                </a:lnTo>
                <a:lnTo>
                  <a:pt x="290" y="136"/>
                </a:lnTo>
                <a:lnTo>
                  <a:pt x="290" y="140"/>
                </a:lnTo>
                <a:lnTo>
                  <a:pt x="290" y="144"/>
                </a:lnTo>
                <a:lnTo>
                  <a:pt x="290" y="150"/>
                </a:lnTo>
                <a:lnTo>
                  <a:pt x="292" y="154"/>
                </a:lnTo>
                <a:lnTo>
                  <a:pt x="294" y="157"/>
                </a:lnTo>
                <a:lnTo>
                  <a:pt x="296" y="162"/>
                </a:lnTo>
                <a:lnTo>
                  <a:pt x="299" y="165"/>
                </a:lnTo>
                <a:lnTo>
                  <a:pt x="303" y="169"/>
                </a:lnTo>
                <a:lnTo>
                  <a:pt x="306" y="173"/>
                </a:lnTo>
                <a:lnTo>
                  <a:pt x="311" y="176"/>
                </a:lnTo>
                <a:lnTo>
                  <a:pt x="316" y="179"/>
                </a:lnTo>
                <a:lnTo>
                  <a:pt x="321" y="181"/>
                </a:lnTo>
                <a:lnTo>
                  <a:pt x="327" y="183"/>
                </a:lnTo>
                <a:lnTo>
                  <a:pt x="333" y="185"/>
                </a:lnTo>
                <a:lnTo>
                  <a:pt x="340" y="186"/>
                </a:lnTo>
                <a:lnTo>
                  <a:pt x="347" y="187"/>
                </a:lnTo>
                <a:lnTo>
                  <a:pt x="355" y="187"/>
                </a:lnTo>
                <a:lnTo>
                  <a:pt x="358" y="187"/>
                </a:lnTo>
                <a:lnTo>
                  <a:pt x="361" y="187"/>
                </a:lnTo>
                <a:lnTo>
                  <a:pt x="365" y="186"/>
                </a:lnTo>
                <a:lnTo>
                  <a:pt x="370" y="185"/>
                </a:lnTo>
                <a:lnTo>
                  <a:pt x="374" y="183"/>
                </a:lnTo>
                <a:lnTo>
                  <a:pt x="379" y="181"/>
                </a:lnTo>
                <a:lnTo>
                  <a:pt x="384" y="178"/>
                </a:lnTo>
                <a:lnTo>
                  <a:pt x="389" y="176"/>
                </a:lnTo>
                <a:lnTo>
                  <a:pt x="394" y="173"/>
                </a:lnTo>
                <a:lnTo>
                  <a:pt x="399" y="168"/>
                </a:lnTo>
                <a:lnTo>
                  <a:pt x="403" y="164"/>
                </a:lnTo>
                <a:lnTo>
                  <a:pt x="407" y="159"/>
                </a:lnTo>
                <a:lnTo>
                  <a:pt x="410" y="152"/>
                </a:lnTo>
                <a:lnTo>
                  <a:pt x="412" y="147"/>
                </a:lnTo>
                <a:lnTo>
                  <a:pt x="413" y="139"/>
                </a:lnTo>
                <a:lnTo>
                  <a:pt x="414" y="131"/>
                </a:lnTo>
                <a:lnTo>
                  <a:pt x="413" y="121"/>
                </a:lnTo>
                <a:lnTo>
                  <a:pt x="410" y="111"/>
                </a:lnTo>
                <a:lnTo>
                  <a:pt x="406" y="102"/>
                </a:lnTo>
                <a:lnTo>
                  <a:pt x="400" y="93"/>
                </a:lnTo>
                <a:lnTo>
                  <a:pt x="393" y="85"/>
                </a:lnTo>
                <a:lnTo>
                  <a:pt x="384" y="77"/>
                </a:lnTo>
                <a:lnTo>
                  <a:pt x="374" y="71"/>
                </a:lnTo>
                <a:lnTo>
                  <a:pt x="363" y="64"/>
                </a:lnTo>
                <a:lnTo>
                  <a:pt x="350" y="59"/>
                </a:lnTo>
                <a:lnTo>
                  <a:pt x="336" y="53"/>
                </a:lnTo>
                <a:lnTo>
                  <a:pt x="320" y="49"/>
                </a:lnTo>
                <a:lnTo>
                  <a:pt x="304" y="46"/>
                </a:lnTo>
                <a:lnTo>
                  <a:pt x="287" y="42"/>
                </a:lnTo>
                <a:lnTo>
                  <a:pt x="268" y="40"/>
                </a:lnTo>
                <a:lnTo>
                  <a:pt x="249" y="38"/>
                </a:lnTo>
                <a:lnTo>
                  <a:pt x="228" y="37"/>
                </a:lnTo>
                <a:lnTo>
                  <a:pt x="228" y="0"/>
                </a:lnTo>
                <a:lnTo>
                  <a:pt x="200" y="0"/>
                </a:lnTo>
                <a:lnTo>
                  <a:pt x="200" y="38"/>
                </a:lnTo>
                <a:lnTo>
                  <a:pt x="188" y="39"/>
                </a:lnTo>
                <a:lnTo>
                  <a:pt x="173" y="41"/>
                </a:lnTo>
                <a:lnTo>
                  <a:pt x="159" y="44"/>
                </a:lnTo>
                <a:lnTo>
                  <a:pt x="144" y="48"/>
                </a:lnTo>
                <a:lnTo>
                  <a:pt x="129" y="53"/>
                </a:lnTo>
                <a:lnTo>
                  <a:pt x="113" y="58"/>
                </a:lnTo>
                <a:lnTo>
                  <a:pt x="98" y="64"/>
                </a:lnTo>
                <a:lnTo>
                  <a:pt x="83" y="72"/>
                </a:lnTo>
                <a:lnTo>
                  <a:pt x="69" y="81"/>
                </a:lnTo>
                <a:lnTo>
                  <a:pt x="56" y="90"/>
                </a:lnTo>
                <a:lnTo>
                  <a:pt x="44" y="102"/>
                </a:lnTo>
                <a:lnTo>
                  <a:pt x="34" y="114"/>
                </a:lnTo>
                <a:lnTo>
                  <a:pt x="25" y="128"/>
                </a:lnTo>
                <a:lnTo>
                  <a:pt x="20" y="143"/>
                </a:lnTo>
                <a:lnTo>
                  <a:pt x="15" y="160"/>
                </a:lnTo>
                <a:lnTo>
                  <a:pt x="14" y="177"/>
                </a:lnTo>
                <a:lnTo>
                  <a:pt x="15" y="196"/>
                </a:lnTo>
                <a:lnTo>
                  <a:pt x="18" y="212"/>
                </a:lnTo>
                <a:lnTo>
                  <a:pt x="24" y="227"/>
                </a:lnTo>
                <a:lnTo>
                  <a:pt x="30" y="240"/>
                </a:lnTo>
                <a:lnTo>
                  <a:pt x="39" y="251"/>
                </a:lnTo>
                <a:lnTo>
                  <a:pt x="49" y="261"/>
                </a:lnTo>
                <a:lnTo>
                  <a:pt x="61" y="270"/>
                </a:lnTo>
                <a:lnTo>
                  <a:pt x="74" y="278"/>
                </a:lnTo>
                <a:lnTo>
                  <a:pt x="87" y="285"/>
                </a:lnTo>
                <a:lnTo>
                  <a:pt x="102" y="291"/>
                </a:lnTo>
                <a:lnTo>
                  <a:pt x="117" y="296"/>
                </a:lnTo>
                <a:lnTo>
                  <a:pt x="133" y="301"/>
                </a:lnTo>
                <a:lnTo>
                  <a:pt x="150" y="304"/>
                </a:lnTo>
                <a:lnTo>
                  <a:pt x="167" y="308"/>
                </a:lnTo>
                <a:lnTo>
                  <a:pt x="183" y="311"/>
                </a:lnTo>
                <a:lnTo>
                  <a:pt x="200" y="314"/>
                </a:lnTo>
                <a:lnTo>
                  <a:pt x="200" y="381"/>
                </a:lnTo>
                <a:lnTo>
                  <a:pt x="228" y="381"/>
                </a:lnTo>
                <a:lnTo>
                  <a:pt x="228" y="319"/>
                </a:lnTo>
                <a:lnTo>
                  <a:pt x="241" y="321"/>
                </a:lnTo>
                <a:lnTo>
                  <a:pt x="254" y="323"/>
                </a:lnTo>
                <a:lnTo>
                  <a:pt x="266" y="326"/>
                </a:lnTo>
                <a:lnTo>
                  <a:pt x="277" y="329"/>
                </a:lnTo>
                <a:lnTo>
                  <a:pt x="289" y="332"/>
                </a:lnTo>
                <a:lnTo>
                  <a:pt x="300" y="334"/>
                </a:lnTo>
                <a:lnTo>
                  <a:pt x="309" y="338"/>
                </a:lnTo>
                <a:lnTo>
                  <a:pt x="319" y="342"/>
                </a:lnTo>
                <a:lnTo>
                  <a:pt x="327" y="347"/>
                </a:lnTo>
                <a:lnTo>
                  <a:pt x="334" y="352"/>
                </a:lnTo>
                <a:lnTo>
                  <a:pt x="341" y="358"/>
                </a:lnTo>
                <a:lnTo>
                  <a:pt x="347" y="364"/>
                </a:lnTo>
                <a:lnTo>
                  <a:pt x="351" y="371"/>
                </a:lnTo>
                <a:lnTo>
                  <a:pt x="354" y="379"/>
                </a:lnTo>
                <a:lnTo>
                  <a:pt x="356" y="388"/>
                </a:lnTo>
                <a:lnTo>
                  <a:pt x="357" y="398"/>
                </a:lnTo>
                <a:lnTo>
                  <a:pt x="356" y="405"/>
                </a:lnTo>
                <a:lnTo>
                  <a:pt x="354" y="412"/>
                </a:lnTo>
                <a:lnTo>
                  <a:pt x="351" y="420"/>
                </a:lnTo>
                <a:lnTo>
                  <a:pt x="347" y="426"/>
                </a:lnTo>
                <a:lnTo>
                  <a:pt x="342" y="432"/>
                </a:lnTo>
                <a:lnTo>
                  <a:pt x="336" y="438"/>
                </a:lnTo>
                <a:lnTo>
                  <a:pt x="329" y="444"/>
                </a:lnTo>
                <a:lnTo>
                  <a:pt x="321" y="448"/>
                </a:lnTo>
                <a:lnTo>
                  <a:pt x="311" y="453"/>
                </a:lnTo>
                <a:lnTo>
                  <a:pt x="302" y="457"/>
                </a:lnTo>
                <a:lnTo>
                  <a:pt x="291" y="460"/>
                </a:lnTo>
                <a:lnTo>
                  <a:pt x="280" y="464"/>
                </a:lnTo>
                <a:lnTo>
                  <a:pt x="268" y="466"/>
                </a:lnTo>
                <a:lnTo>
                  <a:pt x="255" y="468"/>
                </a:lnTo>
                <a:lnTo>
                  <a:pt x="242" y="470"/>
                </a:lnTo>
                <a:lnTo>
                  <a:pt x="228" y="471"/>
                </a:lnTo>
                <a:lnTo>
                  <a:pt x="228" y="381"/>
                </a:lnTo>
                <a:lnTo>
                  <a:pt x="200" y="381"/>
                </a:lnTo>
                <a:lnTo>
                  <a:pt x="200" y="471"/>
                </a:lnTo>
                <a:lnTo>
                  <a:pt x="187" y="470"/>
                </a:lnTo>
                <a:lnTo>
                  <a:pt x="173" y="470"/>
                </a:lnTo>
                <a:lnTo>
                  <a:pt x="161" y="468"/>
                </a:lnTo>
                <a:lnTo>
                  <a:pt x="149" y="467"/>
                </a:lnTo>
                <a:lnTo>
                  <a:pt x="137" y="464"/>
                </a:lnTo>
                <a:lnTo>
                  <a:pt x="126" y="462"/>
                </a:lnTo>
                <a:lnTo>
                  <a:pt x="115" y="460"/>
                </a:lnTo>
                <a:lnTo>
                  <a:pt x="105" y="457"/>
                </a:lnTo>
                <a:lnTo>
                  <a:pt x="96" y="454"/>
                </a:lnTo>
                <a:lnTo>
                  <a:pt x="87" y="451"/>
                </a:lnTo>
                <a:lnTo>
                  <a:pt x="79" y="447"/>
                </a:lnTo>
                <a:lnTo>
                  <a:pt x="72" y="443"/>
                </a:lnTo>
                <a:lnTo>
                  <a:pt x="65" y="439"/>
                </a:lnTo>
                <a:lnTo>
                  <a:pt x="59" y="434"/>
                </a:lnTo>
                <a:lnTo>
                  <a:pt x="53" y="430"/>
                </a:lnTo>
                <a:lnTo>
                  <a:pt x="49" y="425"/>
                </a:lnTo>
                <a:lnTo>
                  <a:pt x="53" y="426"/>
                </a:lnTo>
                <a:lnTo>
                  <a:pt x="57" y="428"/>
                </a:lnTo>
                <a:lnTo>
                  <a:pt x="63" y="428"/>
                </a:lnTo>
                <a:lnTo>
                  <a:pt x="69" y="428"/>
                </a:lnTo>
                <a:lnTo>
                  <a:pt x="74" y="428"/>
                </a:lnTo>
                <a:lnTo>
                  <a:pt x="81" y="428"/>
                </a:lnTo>
                <a:lnTo>
                  <a:pt x="87" y="426"/>
                </a:lnTo>
                <a:lnTo>
                  <a:pt x="94" y="424"/>
                </a:lnTo>
                <a:lnTo>
                  <a:pt x="100" y="421"/>
                </a:lnTo>
                <a:lnTo>
                  <a:pt x="106" y="418"/>
                </a:lnTo>
                <a:lnTo>
                  <a:pt x="112" y="413"/>
                </a:lnTo>
                <a:lnTo>
                  <a:pt x="116" y="408"/>
                </a:lnTo>
                <a:lnTo>
                  <a:pt x="121" y="402"/>
                </a:lnTo>
                <a:lnTo>
                  <a:pt x="124" y="396"/>
                </a:lnTo>
                <a:lnTo>
                  <a:pt x="126" y="388"/>
                </a:lnTo>
                <a:lnTo>
                  <a:pt x="126" y="380"/>
                </a:lnTo>
                <a:lnTo>
                  <a:pt x="126" y="374"/>
                </a:lnTo>
                <a:lnTo>
                  <a:pt x="125" y="368"/>
                </a:lnTo>
                <a:lnTo>
                  <a:pt x="123" y="363"/>
                </a:lnTo>
                <a:lnTo>
                  <a:pt x="121" y="359"/>
                </a:lnTo>
                <a:lnTo>
                  <a:pt x="118" y="355"/>
                </a:lnTo>
                <a:lnTo>
                  <a:pt x="114" y="350"/>
                </a:lnTo>
                <a:lnTo>
                  <a:pt x="111" y="347"/>
                </a:lnTo>
                <a:lnTo>
                  <a:pt x="106" y="344"/>
                </a:lnTo>
                <a:lnTo>
                  <a:pt x="101" y="340"/>
                </a:lnTo>
                <a:lnTo>
                  <a:pt x="96" y="338"/>
                </a:lnTo>
                <a:lnTo>
                  <a:pt x="91" y="336"/>
                </a:lnTo>
                <a:lnTo>
                  <a:pt x="85" y="334"/>
                </a:lnTo>
                <a:lnTo>
                  <a:pt x="79" y="332"/>
                </a:lnTo>
                <a:lnTo>
                  <a:pt x="74" y="332"/>
                </a:lnTo>
                <a:lnTo>
                  <a:pt x="68" y="331"/>
                </a:lnTo>
                <a:lnTo>
                  <a:pt x="62" y="331"/>
                </a:lnTo>
                <a:lnTo>
                  <a:pt x="58" y="331"/>
                </a:lnTo>
                <a:lnTo>
                  <a:pt x="53" y="332"/>
                </a:lnTo>
                <a:lnTo>
                  <a:pt x="48" y="332"/>
                </a:lnTo>
                <a:lnTo>
                  <a:pt x="42" y="334"/>
                </a:lnTo>
                <a:lnTo>
                  <a:pt x="37" y="335"/>
                </a:lnTo>
                <a:lnTo>
                  <a:pt x="32" y="338"/>
                </a:lnTo>
                <a:lnTo>
                  <a:pt x="27" y="340"/>
                </a:lnTo>
                <a:lnTo>
                  <a:pt x="22" y="344"/>
                </a:lnTo>
                <a:lnTo>
                  <a:pt x="17" y="347"/>
                </a:lnTo>
                <a:lnTo>
                  <a:pt x="13" y="351"/>
                </a:lnTo>
                <a:lnTo>
                  <a:pt x="9" y="355"/>
                </a:lnTo>
                <a:lnTo>
                  <a:pt x="7" y="360"/>
                </a:lnTo>
                <a:lnTo>
                  <a:pt x="4" y="366"/>
                </a:lnTo>
                <a:lnTo>
                  <a:pt x="1" y="372"/>
                </a:lnTo>
                <a:lnTo>
                  <a:pt x="1" y="379"/>
                </a:lnTo>
                <a:lnTo>
                  <a:pt x="0" y="386"/>
                </a:lnTo>
                <a:lnTo>
                  <a:pt x="1" y="394"/>
                </a:lnTo>
                <a:lnTo>
                  <a:pt x="2" y="403"/>
                </a:lnTo>
                <a:lnTo>
                  <a:pt x="5" y="412"/>
                </a:lnTo>
                <a:lnTo>
                  <a:pt x="9" y="422"/>
                </a:lnTo>
                <a:lnTo>
                  <a:pt x="14" y="431"/>
                </a:lnTo>
                <a:lnTo>
                  <a:pt x="22" y="440"/>
                </a:lnTo>
                <a:lnTo>
                  <a:pt x="30" y="449"/>
                </a:lnTo>
                <a:lnTo>
                  <a:pt x="40" y="457"/>
                </a:lnTo>
                <a:lnTo>
                  <a:pt x="53" y="466"/>
                </a:lnTo>
                <a:lnTo>
                  <a:pt x="67" y="473"/>
                </a:lnTo>
                <a:lnTo>
                  <a:pt x="83" y="480"/>
                </a:lnTo>
                <a:lnTo>
                  <a:pt x="102" y="485"/>
                </a:lnTo>
                <a:lnTo>
                  <a:pt x="123" y="490"/>
                </a:lnTo>
                <a:lnTo>
                  <a:pt x="146" y="494"/>
                </a:lnTo>
                <a:lnTo>
                  <a:pt x="172" y="497"/>
                </a:lnTo>
                <a:lnTo>
                  <a:pt x="200" y="498"/>
                </a:lnTo>
                <a:lnTo>
                  <a:pt x="200" y="536"/>
                </a:lnTo>
                <a:lnTo>
                  <a:pt x="228" y="536"/>
                </a:lnTo>
                <a:lnTo>
                  <a:pt x="228" y="498"/>
                </a:lnTo>
                <a:lnTo>
                  <a:pt x="259" y="496"/>
                </a:lnTo>
                <a:lnTo>
                  <a:pt x="285" y="492"/>
                </a:lnTo>
                <a:lnTo>
                  <a:pt x="310" y="487"/>
                </a:lnTo>
                <a:lnTo>
                  <a:pt x="332" y="480"/>
                </a:lnTo>
                <a:lnTo>
                  <a:pt x="350" y="472"/>
                </a:lnTo>
                <a:lnTo>
                  <a:pt x="367" y="462"/>
                </a:lnTo>
                <a:lnTo>
                  <a:pt x="381" y="452"/>
                </a:lnTo>
                <a:lnTo>
                  <a:pt x="394" y="441"/>
                </a:lnTo>
                <a:lnTo>
                  <a:pt x="404" y="429"/>
                </a:lnTo>
                <a:lnTo>
                  <a:pt x="412" y="417"/>
                </a:lnTo>
                <a:lnTo>
                  <a:pt x="419" y="405"/>
                </a:lnTo>
                <a:lnTo>
                  <a:pt x="424" y="392"/>
                </a:lnTo>
                <a:lnTo>
                  <a:pt x="428" y="379"/>
                </a:lnTo>
                <a:lnTo>
                  <a:pt x="430" y="368"/>
                </a:lnTo>
                <a:lnTo>
                  <a:pt x="431" y="355"/>
                </a:lnTo>
                <a:lnTo>
                  <a:pt x="432" y="345"/>
                </a:lnTo>
                <a:lnTo>
                  <a:pt x="431" y="325"/>
                </a:lnTo>
                <a:lnTo>
                  <a:pt x="427" y="307"/>
                </a:lnTo>
                <a:lnTo>
                  <a:pt x="421" y="291"/>
                </a:lnTo>
                <a:lnTo>
                  <a:pt x="413" y="277"/>
                </a:lnTo>
                <a:lnTo>
                  <a:pt x="404" y="264"/>
                </a:lnTo>
                <a:lnTo>
                  <a:pt x="392" y="254"/>
                </a:lnTo>
                <a:lnTo>
                  <a:pt x="380" y="244"/>
                </a:lnTo>
                <a:lnTo>
                  <a:pt x="366" y="235"/>
                </a:lnTo>
                <a:lnTo>
                  <a:pt x="350" y="228"/>
                </a:lnTo>
                <a:lnTo>
                  <a:pt x="334" y="222"/>
                </a:lnTo>
                <a:lnTo>
                  <a:pt x="317" y="216"/>
                </a:lnTo>
                <a:lnTo>
                  <a:pt x="300" y="211"/>
                </a:lnTo>
                <a:lnTo>
                  <a:pt x="282" y="207"/>
                </a:lnTo>
                <a:lnTo>
                  <a:pt x="264" y="204"/>
                </a:lnTo>
                <a:lnTo>
                  <a:pt x="246" y="200"/>
                </a:lnTo>
                <a:lnTo>
                  <a:pt x="228" y="197"/>
                </a:lnTo>
                <a:lnTo>
                  <a:pt x="228" y="118"/>
                </a:lnTo>
                <a:lnTo>
                  <a:pt x="200" y="118"/>
                </a:lnTo>
                <a:lnTo>
                  <a:pt x="200" y="192"/>
                </a:lnTo>
                <a:lnTo>
                  <a:pt x="190" y="191"/>
                </a:lnTo>
                <a:lnTo>
                  <a:pt x="179" y="189"/>
                </a:lnTo>
                <a:lnTo>
                  <a:pt x="169" y="187"/>
                </a:lnTo>
                <a:lnTo>
                  <a:pt x="160" y="185"/>
                </a:lnTo>
                <a:lnTo>
                  <a:pt x="150" y="183"/>
                </a:lnTo>
                <a:lnTo>
                  <a:pt x="142" y="181"/>
                </a:lnTo>
                <a:lnTo>
                  <a:pt x="134" y="178"/>
                </a:lnTo>
                <a:lnTo>
                  <a:pt x="126" y="175"/>
                </a:lnTo>
                <a:lnTo>
                  <a:pt x="119" y="171"/>
                </a:lnTo>
                <a:lnTo>
                  <a:pt x="113" y="168"/>
                </a:lnTo>
                <a:lnTo>
                  <a:pt x="108" y="164"/>
                </a:lnTo>
                <a:lnTo>
                  <a:pt x="103" y="160"/>
                </a:lnTo>
                <a:lnTo>
                  <a:pt x="100" y="155"/>
                </a:lnTo>
                <a:lnTo>
                  <a:pt x="98" y="150"/>
                </a:lnTo>
                <a:lnTo>
                  <a:pt x="96" y="144"/>
                </a:lnTo>
                <a:lnTo>
                  <a:pt x="95" y="138"/>
                </a:lnTo>
                <a:lnTo>
                  <a:pt x="96" y="131"/>
                </a:lnTo>
                <a:lnTo>
                  <a:pt x="98" y="124"/>
                </a:lnTo>
                <a:lnTo>
                  <a:pt x="100" y="117"/>
                </a:lnTo>
                <a:lnTo>
                  <a:pt x="104" y="111"/>
                </a:lnTo>
                <a:lnTo>
                  <a:pt x="108" y="104"/>
                </a:lnTo>
                <a:lnTo>
                  <a:pt x="114" y="98"/>
                </a:lnTo>
                <a:lnTo>
                  <a:pt x="121" y="93"/>
                </a:lnTo>
                <a:lnTo>
                  <a:pt x="128" y="88"/>
                </a:lnTo>
                <a:lnTo>
                  <a:pt x="135" y="84"/>
                </a:lnTo>
                <a:lnTo>
                  <a:pt x="143" y="79"/>
                </a:lnTo>
                <a:lnTo>
                  <a:pt x="152" y="76"/>
                </a:lnTo>
                <a:lnTo>
                  <a:pt x="161" y="73"/>
                </a:lnTo>
                <a:lnTo>
                  <a:pt x="170" y="70"/>
                </a:lnTo>
                <a:lnTo>
                  <a:pt x="181" y="68"/>
                </a:lnTo>
                <a:lnTo>
                  <a:pt x="190" y="66"/>
                </a:lnTo>
                <a:lnTo>
                  <a:pt x="200" y="65"/>
                </a:lnTo>
                <a:lnTo>
                  <a:pt x="200" y="118"/>
                </a:lnTo>
                <a:lnTo>
                  <a:pt x="228" y="118"/>
                </a:lnTo>
              </a:path>
            </a:pathLst>
          </a:custGeom>
          <a:solidFill>
            <a:srgbClr val="99FF33"/>
          </a:solidFill>
          <a:ln w="12700" cap="rnd"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62608" name="Rectangle 144"/>
          <p:cNvSpPr>
            <a:spLocks noChangeArrowheads="1"/>
          </p:cNvSpPr>
          <p:nvPr/>
        </p:nvSpPr>
        <p:spPr bwMode="auto">
          <a:xfrm>
            <a:off x="5006975" y="6553200"/>
            <a:ext cx="373634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dirty="0">
                <a:cs typeface="Arial" panose="020B0604020202020204" pitchFamily="34" charset="0"/>
              </a:rPr>
              <a:t>© 2002 Verna Allee, used with permission </a:t>
            </a:r>
          </a:p>
        </p:txBody>
      </p:sp>
    </p:spTree>
    <p:extLst>
      <p:ext uri="{BB962C8B-B14F-4D97-AF65-F5344CB8AC3E}">
        <p14:creationId xmlns:p14="http://schemas.microsoft.com/office/powerpoint/2010/main" val="105810848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426" name="Group 2"/>
          <p:cNvGraphicFramePr>
            <a:graphicFrameLocks noGrp="1"/>
          </p:cNvGraphicFramePr>
          <p:nvPr/>
        </p:nvGraphicFramePr>
        <p:xfrm>
          <a:off x="4140200" y="-446088"/>
          <a:ext cx="208280" cy="7751763"/>
        </p:xfrm>
        <a:graphic>
          <a:graphicData uri="http://schemas.openxmlformats.org/drawingml/2006/table">
            <a:tbl>
              <a:tblPr/>
              <a:tblGrid>
                <a:gridCol w="208280">
                  <a:extLst>
                    <a:ext uri="{9D8B030D-6E8A-4147-A177-3AD203B41FA5}">
                      <a16:colId xmlns:a16="http://schemas.microsoft.com/office/drawing/2014/main" val="383435799"/>
                    </a:ext>
                  </a:extLst>
                </a:gridCol>
              </a:tblGrid>
              <a:tr h="7751763">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rgbClr val="A20027"/>
                        </a:solidFill>
                        <a:effectLst/>
                        <a:latin typeface="Arial" panose="020B0604020202020204" pitchFamily="34" charset="0"/>
                      </a:endParaRPr>
                    </a:p>
                  </a:txBody>
                  <a:tcPr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391695063"/>
                  </a:ext>
                </a:extLst>
              </a:tr>
            </a:tbl>
          </a:graphicData>
        </a:graphic>
      </p:graphicFrame>
      <p:graphicFrame>
        <p:nvGraphicFramePr>
          <p:cNvPr id="103432" name="Group 8"/>
          <p:cNvGraphicFramePr>
            <a:graphicFrameLocks noGrp="1"/>
          </p:cNvGraphicFramePr>
          <p:nvPr>
            <p:extLst>
              <p:ext uri="{D42A27DB-BD31-4B8C-83A1-F6EECF244321}">
                <p14:modId xmlns:p14="http://schemas.microsoft.com/office/powerpoint/2010/main" val="2869672187"/>
              </p:ext>
            </p:extLst>
          </p:nvPr>
        </p:nvGraphicFramePr>
        <p:xfrm>
          <a:off x="0" y="0"/>
          <a:ext cx="9445625" cy="7350127"/>
        </p:xfrm>
        <a:graphic>
          <a:graphicData uri="http://schemas.openxmlformats.org/drawingml/2006/table">
            <a:tbl>
              <a:tblPr/>
              <a:tblGrid>
                <a:gridCol w="1574800">
                  <a:extLst>
                    <a:ext uri="{9D8B030D-6E8A-4147-A177-3AD203B41FA5}">
                      <a16:colId xmlns:a16="http://schemas.microsoft.com/office/drawing/2014/main" val="3761197483"/>
                    </a:ext>
                  </a:extLst>
                </a:gridCol>
                <a:gridCol w="1573213">
                  <a:extLst>
                    <a:ext uri="{9D8B030D-6E8A-4147-A177-3AD203B41FA5}">
                      <a16:colId xmlns:a16="http://schemas.microsoft.com/office/drawing/2014/main" val="1407684483"/>
                    </a:ext>
                  </a:extLst>
                </a:gridCol>
                <a:gridCol w="1574800">
                  <a:extLst>
                    <a:ext uri="{9D8B030D-6E8A-4147-A177-3AD203B41FA5}">
                      <a16:colId xmlns:a16="http://schemas.microsoft.com/office/drawing/2014/main" val="30403651"/>
                    </a:ext>
                  </a:extLst>
                </a:gridCol>
                <a:gridCol w="1574800">
                  <a:extLst>
                    <a:ext uri="{9D8B030D-6E8A-4147-A177-3AD203B41FA5}">
                      <a16:colId xmlns:a16="http://schemas.microsoft.com/office/drawing/2014/main" val="3948529190"/>
                    </a:ext>
                  </a:extLst>
                </a:gridCol>
                <a:gridCol w="1573212">
                  <a:extLst>
                    <a:ext uri="{9D8B030D-6E8A-4147-A177-3AD203B41FA5}">
                      <a16:colId xmlns:a16="http://schemas.microsoft.com/office/drawing/2014/main" val="240065226"/>
                    </a:ext>
                  </a:extLst>
                </a:gridCol>
                <a:gridCol w="1574800">
                  <a:extLst>
                    <a:ext uri="{9D8B030D-6E8A-4147-A177-3AD203B41FA5}">
                      <a16:colId xmlns:a16="http://schemas.microsoft.com/office/drawing/2014/main" val="2054860433"/>
                    </a:ext>
                  </a:extLst>
                </a:gridCol>
              </a:tblGrid>
              <a:tr h="592138">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Time</a:t>
                      </a:r>
                    </a:p>
                  </a:txBody>
                  <a:tcPr anchor="b" horzOverflow="overflow">
                    <a:lnL cap="flat">
                      <a:noFill/>
                    </a:lnL>
                    <a:lnR>
                      <a:noFill/>
                    </a:lnR>
                    <a:lnT cap="flat">
                      <a:noFill/>
                    </a:lnT>
                    <a:lnB>
                      <a:noFill/>
                    </a:lnB>
                    <a:lnTlToBr>
                      <a:noFill/>
                    </a:lnTlToBr>
                    <a:lnBlToTr>
                      <a:noFill/>
                    </a:lnBlToTr>
                    <a:solidFill>
                      <a:srgbClr val="A5B4D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Consciousness</a:t>
                      </a:r>
                    </a:p>
                  </a:txBody>
                  <a:tcPr anchor="b" horzOverflow="overflow">
                    <a:lnL>
                      <a:noFill/>
                    </a:lnL>
                    <a:lnR>
                      <a:noFill/>
                    </a:lnR>
                    <a:lnT cap="flat">
                      <a:noFill/>
                    </a:lnT>
                    <a:lnB>
                      <a:noFill/>
                    </a:lnB>
                    <a:lnTlToBr>
                      <a:noFill/>
                    </a:lnTlToBr>
                    <a:lnBlToTr>
                      <a:noFill/>
                    </a:lnBlToTr>
                    <a:solidFill>
                      <a:srgbClr val="A5B4D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Knowledge Orientation</a:t>
                      </a:r>
                    </a:p>
                  </a:txBody>
                  <a:tcPr anchor="b" horzOverflow="overflow">
                    <a:lnL>
                      <a:noFill/>
                    </a:lnL>
                    <a:lnR>
                      <a:noFill/>
                    </a:lnR>
                    <a:lnT cap="flat">
                      <a:noFill/>
                    </a:lnT>
                    <a:lnB>
                      <a:noFill/>
                    </a:lnB>
                    <a:lnTlToBr>
                      <a:noFill/>
                    </a:lnTlToBr>
                    <a:lnBlToTr>
                      <a:noFill/>
                    </a:lnBlToTr>
                    <a:solidFill>
                      <a:srgbClr val="A5B4D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Learning Mode</a:t>
                      </a:r>
                    </a:p>
                  </a:txBody>
                  <a:tcPr anchor="b" horzOverflow="overflow">
                    <a:lnL>
                      <a:noFill/>
                    </a:lnL>
                    <a:lnR>
                      <a:noFill/>
                    </a:lnR>
                    <a:lnT cap="flat">
                      <a:noFill/>
                    </a:lnT>
                    <a:lnB>
                      <a:noFill/>
                    </a:lnB>
                    <a:lnTlToBr>
                      <a:noFill/>
                    </a:lnTlToBr>
                    <a:lnBlToTr>
                      <a:noFill/>
                    </a:lnBlToTr>
                    <a:solidFill>
                      <a:srgbClr val="A5B4D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Action Focus</a:t>
                      </a:r>
                    </a:p>
                  </a:txBody>
                  <a:tcPr anchor="b" horzOverflow="overflow">
                    <a:lnL>
                      <a:noFill/>
                    </a:lnL>
                    <a:lnR>
                      <a:noFill/>
                    </a:lnR>
                    <a:lnT cap="flat">
                      <a:noFill/>
                    </a:lnT>
                    <a:lnB>
                      <a:noFill/>
                    </a:lnB>
                    <a:lnTlToBr>
                      <a:noFill/>
                    </a:lnTlToBr>
                    <a:lnBlToTr>
                      <a:noFill/>
                    </a:lnBlToTr>
                    <a:solidFill>
                      <a:srgbClr val="A5B4D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Performance</a:t>
                      </a:r>
                    </a:p>
                  </a:txBody>
                  <a:tcPr anchor="b" horzOverflow="overflow">
                    <a:lnL>
                      <a:noFill/>
                    </a:lnL>
                    <a:lnR cap="flat">
                      <a:noFill/>
                    </a:lnR>
                    <a:lnT cap="flat">
                      <a:noFill/>
                    </a:lnT>
                    <a:lnB>
                      <a:noFill/>
                    </a:lnB>
                    <a:lnTlToBr>
                      <a:noFill/>
                    </a:lnTlToBr>
                    <a:lnBlToTr>
                      <a:noFill/>
                    </a:lnBlToTr>
                    <a:solidFill>
                      <a:srgbClr val="A5B4D3"/>
                    </a:solidFill>
                  </a:tcPr>
                </a:tc>
                <a:extLst>
                  <a:ext uri="{0D108BD9-81ED-4DB2-BD59-A6C34878D82A}">
                    <a16:rowId xmlns:a16="http://schemas.microsoft.com/office/drawing/2014/main" val="1045936969"/>
                  </a:ext>
                </a:extLst>
              </a:tr>
              <a:tr h="631825">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Right Now</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(this moment)</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cap="flat">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Awareness</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Data</a:t>
                      </a:r>
                    </a:p>
                  </a:txBody>
                  <a:tcPr anchor="ctr" horzOverflow="overflow">
                    <a:lnL>
                      <a:noFill/>
                    </a:lnL>
                    <a:lnR>
                      <a:noFill/>
                    </a:lnR>
                    <a:lnT>
                      <a:noFill/>
                    </a:lnT>
                    <a:lnB>
                      <a:noFill/>
                    </a:lnB>
                    <a:lnTlToBr>
                      <a:noFill/>
                    </a:lnTlToBr>
                    <a:lnBlToTr>
                      <a:noFill/>
                    </a:lnBlToTr>
                    <a:solidFill>
                      <a:srgbClr val="CE3B71"/>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Instinctual</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Data</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(input)</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Feedback</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(awareness)</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42296251"/>
                  </a:ext>
                </a:extLst>
              </a:tr>
              <a:tr h="630238">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Present</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(very short)</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cap="flat">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Physical Sentience</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Information</a:t>
                      </a:r>
                    </a:p>
                  </a:txBody>
                  <a:tcPr anchor="ctr" horzOverflow="overflow">
                    <a:lnL>
                      <a:noFill/>
                    </a:lnL>
                    <a:lnR>
                      <a:noFill/>
                    </a:lnR>
                    <a:lnT>
                      <a:noFill/>
                    </a:lnT>
                    <a:lnB>
                      <a:noFill/>
                    </a:lnB>
                    <a:lnTlToBr>
                      <a:noFill/>
                    </a:lnTlToBr>
                    <a:lnBlToTr>
                      <a:noFill/>
                    </a:lnBlToTr>
                    <a:solidFill>
                      <a:srgbClr val="CB754A"/>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Single-Loop</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Procedural</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(procedure)</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Efficiency</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(know what)</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2997648435"/>
                  </a:ext>
                </a:extLst>
              </a:tr>
              <a:tr h="592138">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Expanded Present</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(short)</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cap="flat">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Self-Reflective</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Knowledge</a:t>
                      </a:r>
                    </a:p>
                  </a:txBody>
                  <a:tcPr anchor="ctr" horzOverflow="overflow">
                    <a:lnL>
                      <a:noFill/>
                    </a:lnL>
                    <a:lnR>
                      <a:noFill/>
                    </a:lnR>
                    <a:lnT>
                      <a:noFill/>
                    </a:lnT>
                    <a:lnB>
                      <a:noFill/>
                    </a:lnB>
                    <a:lnTlToBr>
                      <a:noFill/>
                    </a:lnTlToBr>
                    <a:lnBlToTr>
                      <a:noFill/>
                    </a:lnBlToTr>
                    <a:solidFill>
                      <a:srgbClr val="CBDB96"/>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Double-Loop</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Functional</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(engineer)</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Effectiveness</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(know how)</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1807381379"/>
                  </a:ext>
                </a:extLst>
              </a:tr>
              <a:tr h="593725">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Medium to Long</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(past to future)</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cap="flat">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Communal</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Meaning</a:t>
                      </a:r>
                    </a:p>
                  </a:txBody>
                  <a:tcPr anchor="ctr" horzOverflow="overflow">
                    <a:lnL>
                      <a:noFill/>
                    </a:lnL>
                    <a:lnR>
                      <a:noFill/>
                    </a:lnR>
                    <a:lnT>
                      <a:noFill/>
                    </a:lnT>
                    <a:lnB>
                      <a:noFill/>
                    </a:lnB>
                    <a:lnTlToBr>
                      <a:noFill/>
                    </a:lnTlToBr>
                    <a:lnBlToTr>
                      <a:noFill/>
                    </a:lnBlToTr>
                    <a:solidFill>
                      <a:srgbClr val="64A570"/>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Communal</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Managing</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(context)</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Productivity</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(know why)</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3302145214"/>
                  </a:ext>
                </a:extLst>
              </a:tr>
              <a:tr h="593725">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Long Term</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(far past and future)</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cap="flat">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Pattern</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Philosophy</a:t>
                      </a:r>
                    </a:p>
                  </a:txBody>
                  <a:tcPr anchor="ctr" horzOverflow="overflow">
                    <a:lnL>
                      <a:noFill/>
                    </a:lnL>
                    <a:lnR>
                      <a:noFill/>
                    </a:lnR>
                    <a:lnT>
                      <a:noFill/>
                    </a:lnT>
                    <a:lnB>
                      <a:noFill/>
                    </a:lnB>
                    <a:lnTlToBr>
                      <a:noFill/>
                    </a:lnTlToBr>
                    <a:lnBlToTr>
                      <a:noFill/>
                    </a:lnBlToTr>
                    <a:solidFill>
                      <a:srgbClr val="71C7CF"/>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Duetero</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Integrating</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(systems)</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Optimization</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(create why)</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1967166230"/>
                  </a:ext>
                </a:extLst>
              </a:tr>
              <a:tr h="593725">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Very Long</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(distant past to future)</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cap="flat">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Ethical</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bg1"/>
                          </a:solidFill>
                          <a:effectLst/>
                          <a:latin typeface="Arial" panose="020B0604020202020204" pitchFamily="34" charset="0"/>
                        </a:rPr>
                        <a:t>Wisdom</a:t>
                      </a:r>
                    </a:p>
                  </a:txBody>
                  <a:tcPr anchor="ctr" horzOverflow="overflow">
                    <a:lnL>
                      <a:noFill/>
                    </a:lnL>
                    <a:lnR>
                      <a:noFill/>
                    </a:lnR>
                    <a:lnT>
                      <a:noFill/>
                    </a:lnT>
                    <a:lnB>
                      <a:noFill/>
                    </a:lnB>
                    <a:lnTlToBr>
                      <a:noFill/>
                    </a:lnTlToBr>
                    <a:lnBlToTr>
                      <a:noFill/>
                    </a:lnBlToTr>
                    <a:solidFill>
                      <a:srgbClr val="7592D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Generative</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Renewing</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(purpose and values)</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Integrity</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(care why)</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cap="flat">
                      <a:noFill/>
                    </a:lnR>
                    <a:lnT>
                      <a:noFill/>
                    </a:lnT>
                    <a:lnB>
                      <a:noFill/>
                    </a:lnB>
                    <a:lnTlToBr>
                      <a:noFill/>
                    </a:lnTlToBr>
                    <a:lnBlToTr>
                      <a:noFill/>
                    </a:lnBlToTr>
                    <a:solidFill>
                      <a:srgbClr val="EDEDF5"/>
                    </a:solidFill>
                  </a:tcPr>
                </a:tc>
                <a:extLst>
                  <a:ext uri="{0D108BD9-81ED-4DB2-BD59-A6C34878D82A}">
                    <a16:rowId xmlns:a16="http://schemas.microsoft.com/office/drawing/2014/main" val="705439717"/>
                  </a:ext>
                </a:extLst>
              </a:tr>
              <a:tr h="3122613">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Timeless</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(inter-generational)</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cap="flat">
                      <a:noFill/>
                    </a:lnL>
                    <a:lnR>
                      <a:noFill/>
                    </a:lnR>
                    <a:lnT>
                      <a:noFill/>
                    </a:lnT>
                    <a:lnB cap="flat">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Universal</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cap="flat">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A20027"/>
                          </a:solidFill>
                          <a:effectLst/>
                          <a:latin typeface="Arial" panose="020B0604020202020204" pitchFamily="34" charset="0"/>
                        </a:rPr>
                        <a:t>Union</a:t>
                      </a:r>
                    </a:p>
                  </a:txBody>
                  <a:tcPr anchor="ctr" horzOverflow="overflow">
                    <a:lnL>
                      <a:noFill/>
                    </a:lnL>
                    <a:lnR>
                      <a:noFill/>
                    </a:lnR>
                    <a:lnT>
                      <a:noFill/>
                    </a:lnT>
                    <a:lnB cap="flat">
                      <a:noFill/>
                    </a:lnB>
                    <a:lnTlToBr>
                      <a:noFill/>
                    </a:lnTlToBr>
                    <a:lnBlToTr>
                      <a:noFill/>
                    </a:lnBlToTr>
                    <a:solidFill>
                      <a:srgbClr val="BAC4E3"/>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Synergistic</a:t>
                      </a: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cap="flat">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Union</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(co-creating)</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a:noFill/>
                    </a:lnR>
                    <a:lnT>
                      <a:noFill/>
                    </a:lnT>
                    <a:lnB cap="flat">
                      <a:noFill/>
                    </a:lnB>
                    <a:lnTlToBr>
                      <a:noFill/>
                    </a:lnTlToBr>
                    <a:lnBlToTr>
                      <a:noFill/>
                    </a:lnBlToTr>
                    <a:solidFill>
                      <a:srgbClr val="EDEDF5"/>
                    </a:solidFill>
                  </a:tcPr>
                </a:tc>
                <a:tc>
                  <a:txBody>
                    <a:bodyPr/>
                    <a:lstStyle>
                      <a:lvl1pPr>
                        <a:spcBef>
                          <a:spcPct val="20000"/>
                        </a:spcBef>
                        <a:defRPr sz="2600">
                          <a:solidFill>
                            <a:srgbClr val="A20027"/>
                          </a:solidFill>
                          <a:latin typeface="Arial" panose="020B0604020202020204" pitchFamily="34" charset="0"/>
                        </a:defRPr>
                      </a:lvl1pPr>
                      <a:lvl2pPr>
                        <a:spcBef>
                          <a:spcPct val="20000"/>
                        </a:spcBef>
                        <a:defRPr sz="2400">
                          <a:solidFill>
                            <a:srgbClr val="A20027"/>
                          </a:solidFill>
                          <a:latin typeface="Arial" panose="020B0604020202020204" pitchFamily="34" charset="0"/>
                        </a:defRPr>
                      </a:lvl2pPr>
                      <a:lvl3pPr>
                        <a:spcBef>
                          <a:spcPct val="20000"/>
                        </a:spcBef>
                        <a:defRPr sz="2000">
                          <a:solidFill>
                            <a:srgbClr val="A20027"/>
                          </a:solidFill>
                          <a:latin typeface="Arial" panose="020B0604020202020204" pitchFamily="34" charset="0"/>
                        </a:defRPr>
                      </a:lvl3pPr>
                      <a:lvl4pPr>
                        <a:spcBef>
                          <a:spcPct val="20000"/>
                        </a:spcBef>
                        <a:defRPr>
                          <a:solidFill>
                            <a:srgbClr val="A20027"/>
                          </a:solidFill>
                          <a:latin typeface="Arial" panose="020B0604020202020204" pitchFamily="34" charset="0"/>
                        </a:defRPr>
                      </a:lvl4pPr>
                      <a:lvl5pPr>
                        <a:spcBef>
                          <a:spcPct val="20000"/>
                        </a:spcBef>
                        <a:defRPr>
                          <a:solidFill>
                            <a:srgbClr val="A20027"/>
                          </a:solidFill>
                          <a:latin typeface="Arial" panose="020B0604020202020204" pitchFamily="34" charset="0"/>
                        </a:defRPr>
                      </a:lvl5pPr>
                      <a:lvl6pPr fontAlgn="base">
                        <a:spcBef>
                          <a:spcPct val="20000"/>
                        </a:spcBef>
                        <a:spcAft>
                          <a:spcPct val="0"/>
                        </a:spcAft>
                        <a:defRPr>
                          <a:solidFill>
                            <a:srgbClr val="A20027"/>
                          </a:solidFill>
                          <a:latin typeface="Arial" panose="020B0604020202020204" pitchFamily="34" charset="0"/>
                        </a:defRPr>
                      </a:lvl6pPr>
                      <a:lvl7pPr fontAlgn="base">
                        <a:spcBef>
                          <a:spcPct val="20000"/>
                        </a:spcBef>
                        <a:spcAft>
                          <a:spcPct val="0"/>
                        </a:spcAft>
                        <a:defRPr>
                          <a:solidFill>
                            <a:srgbClr val="A20027"/>
                          </a:solidFill>
                          <a:latin typeface="Arial" panose="020B0604020202020204" pitchFamily="34" charset="0"/>
                        </a:defRPr>
                      </a:lvl7pPr>
                      <a:lvl8pPr fontAlgn="base">
                        <a:spcBef>
                          <a:spcPct val="20000"/>
                        </a:spcBef>
                        <a:spcAft>
                          <a:spcPct val="0"/>
                        </a:spcAft>
                        <a:defRPr>
                          <a:solidFill>
                            <a:srgbClr val="A20027"/>
                          </a:solidFill>
                          <a:latin typeface="Arial" panose="020B0604020202020204" pitchFamily="34" charset="0"/>
                        </a:defRPr>
                      </a:lvl8pPr>
                      <a:lvl9pPr fontAlgn="base">
                        <a:spcBef>
                          <a:spcPct val="20000"/>
                        </a:spcBef>
                        <a:spcAft>
                          <a:spcPct val="0"/>
                        </a:spcAft>
                        <a:defRPr>
                          <a:solidFill>
                            <a:srgbClr val="A20027"/>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Arial" panose="020B0604020202020204" pitchFamily="34" charset="0"/>
                        </a:rPr>
                        <a:t>Sustainability</a:t>
                      </a:r>
                      <a:br>
                        <a:rPr kumimoji="0" lang="en-US" altLang="en-US" sz="1000" b="0" i="0" u="none" strike="noStrike" cap="none" normalizeH="0" baseline="0" dirty="0">
                          <a:ln>
                            <a:noFill/>
                          </a:ln>
                          <a:solidFill>
                            <a:srgbClr val="000000"/>
                          </a:solidFill>
                          <a:effectLst/>
                          <a:latin typeface="Arial" panose="020B0604020202020204" pitchFamily="34" charset="0"/>
                        </a:rPr>
                      </a:br>
                      <a:r>
                        <a:rPr kumimoji="0" lang="en-US" altLang="en-US" sz="1000" b="0" i="0" u="none" strike="noStrike" cap="none" normalizeH="0" baseline="0" dirty="0">
                          <a:ln>
                            <a:noFill/>
                          </a:ln>
                          <a:solidFill>
                            <a:srgbClr val="000000"/>
                          </a:solidFill>
                          <a:effectLst/>
                          <a:latin typeface="Arial" panose="020B0604020202020204" pitchFamily="34" charset="0"/>
                        </a:rPr>
                        <a:t>(greater good)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rgbClr val="A20027"/>
                        </a:solidFill>
                        <a:effectLst/>
                        <a:latin typeface="Arial" panose="020B0604020202020204" pitchFamily="34" charset="0"/>
                      </a:endParaRPr>
                    </a:p>
                  </a:txBody>
                  <a:tcPr anchor="ctr" horzOverflow="overflow">
                    <a:lnL>
                      <a:noFill/>
                    </a:lnL>
                    <a:lnR cap="flat">
                      <a:noFill/>
                    </a:lnR>
                    <a:lnT>
                      <a:noFill/>
                    </a:lnT>
                    <a:lnB cap="flat">
                      <a:noFill/>
                    </a:lnB>
                    <a:lnTlToBr>
                      <a:noFill/>
                    </a:lnTlToBr>
                    <a:lnBlToTr>
                      <a:noFill/>
                    </a:lnBlToTr>
                    <a:solidFill>
                      <a:srgbClr val="EDEDF5"/>
                    </a:solidFill>
                  </a:tcPr>
                </a:tc>
                <a:extLst>
                  <a:ext uri="{0D108BD9-81ED-4DB2-BD59-A6C34878D82A}">
                    <a16:rowId xmlns:a16="http://schemas.microsoft.com/office/drawing/2014/main" val="3306692927"/>
                  </a:ext>
                </a:extLst>
              </a:tr>
            </a:tbl>
          </a:graphicData>
        </a:graphic>
      </p:graphicFrame>
      <p:pic>
        <p:nvPicPr>
          <p:cNvPr id="103485" name="Picture 61" descr="Knowledge Patter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9450" y="4800600"/>
            <a:ext cx="1428750" cy="1447800"/>
          </a:xfrm>
          <a:prstGeom prst="rect">
            <a:avLst/>
          </a:prstGeom>
          <a:noFill/>
          <a:extLst>
            <a:ext uri="{909E8E84-426E-40DD-AFC4-6F175D3DCCD1}">
              <a14:hiddenFill xmlns:a14="http://schemas.microsoft.com/office/drawing/2010/main">
                <a:solidFill>
                  <a:srgbClr val="FFFFFF"/>
                </a:solidFill>
              </a14:hiddenFill>
            </a:ext>
          </a:extLst>
        </p:spPr>
      </p:pic>
      <p:sp>
        <p:nvSpPr>
          <p:cNvPr id="103486" name="Text Box 62"/>
          <p:cNvSpPr txBox="1">
            <a:spLocks noChangeArrowheads="1"/>
          </p:cNvSpPr>
          <p:nvPr/>
        </p:nvSpPr>
        <p:spPr bwMode="auto">
          <a:xfrm>
            <a:off x="804863" y="6848953"/>
            <a:ext cx="6911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200" b="1" dirty="0">
                <a:solidFill>
                  <a:srgbClr val="000000"/>
                </a:solidFill>
                <a:cs typeface="Arial" panose="020B0604020202020204" pitchFamily="34" charset="0"/>
              </a:rPr>
              <a:t>The knowledge work we engage in needs to be supported in different ways in order for us to</a:t>
            </a:r>
            <a:br>
              <a:rPr lang="en-US" altLang="en-US" sz="1200" b="1" dirty="0">
                <a:solidFill>
                  <a:srgbClr val="000000"/>
                </a:solidFill>
                <a:cs typeface="Arial" panose="020B0604020202020204" pitchFamily="34" charset="0"/>
              </a:rPr>
            </a:br>
            <a:r>
              <a:rPr lang="en-US" altLang="en-US" sz="1200" b="1" dirty="0">
                <a:solidFill>
                  <a:srgbClr val="000000"/>
                </a:solidFill>
                <a:cs typeface="Arial" panose="020B0604020202020204" pitchFamily="34" charset="0"/>
              </a:rPr>
              <a:t>take effective action and achieve the level of performance we desire.   ( Allee, 1997)</a:t>
            </a:r>
          </a:p>
        </p:txBody>
      </p:sp>
      <p:sp>
        <p:nvSpPr>
          <p:cNvPr id="103487" name="Rectangle 63"/>
          <p:cNvSpPr>
            <a:spLocks noChangeArrowheads="1"/>
          </p:cNvSpPr>
          <p:nvPr/>
        </p:nvSpPr>
        <p:spPr bwMode="auto">
          <a:xfrm>
            <a:off x="6900000" y="7050921"/>
            <a:ext cx="25042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b="1" dirty="0">
                <a:cs typeface="Arial" panose="020B0604020202020204" pitchFamily="34" charset="0"/>
              </a:rPr>
              <a:t>© 1996 Verna Allee </a:t>
            </a:r>
            <a:r>
              <a:rPr lang="en-US" altLang="en-US" sz="1000" b="1" dirty="0">
                <a:solidFill>
                  <a:srgbClr val="000000"/>
                </a:solidFill>
              </a:rPr>
              <a:t>( used with permission)</a:t>
            </a:r>
          </a:p>
          <a:p>
            <a:endParaRPr lang="en-US" altLang="en-US" sz="1000" b="1" dirty="0">
              <a:cs typeface="Arial" panose="020B0604020202020204" pitchFamily="34" charset="0"/>
            </a:endParaRPr>
          </a:p>
        </p:txBody>
      </p:sp>
    </p:spTree>
    <p:extLst>
      <p:ext uri="{BB962C8B-B14F-4D97-AF65-F5344CB8AC3E}">
        <p14:creationId xmlns:p14="http://schemas.microsoft.com/office/powerpoint/2010/main" val="293939140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bwMode="auto">
          <a:xfrm>
            <a:off x="304800" y="76200"/>
            <a:ext cx="8510588" cy="1325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algn="ctr"/>
            <a:r>
              <a:rPr lang="en-US" altLang="en-US" sz="3200" dirty="0">
                <a:solidFill>
                  <a:schemeClr val="hlink"/>
                </a:solidFill>
                <a:hlinkClick r:id="rId2"/>
              </a:rPr>
              <a:t>Systems Thinking and Learning Organizations</a:t>
            </a:r>
            <a:endParaRPr lang="en-US" altLang="en-US" sz="3200" dirty="0">
              <a:solidFill>
                <a:schemeClr val="hlink"/>
              </a:solidFill>
            </a:endParaRPr>
          </a:p>
        </p:txBody>
      </p:sp>
      <p:sp>
        <p:nvSpPr>
          <p:cNvPr id="811011" name="Rectangle 3"/>
          <p:cNvSpPr>
            <a:spLocks noGrp="1" noRot="1" noChangeArrowheads="1"/>
          </p:cNvSpPr>
          <p:nvPr>
            <p:ph type="body" sz="half" idx="2"/>
          </p:nvPr>
        </p:nvSpPr>
        <p:spPr bwMode="auto">
          <a:xfrm>
            <a:off x="5867400" y="862977"/>
            <a:ext cx="3276600" cy="3429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marL="0" indent="0">
              <a:buNone/>
            </a:pPr>
            <a:r>
              <a:rPr lang="en-US" altLang="en-US" sz="2800" dirty="0">
                <a:hlinkClick r:id="rId3"/>
              </a:rPr>
              <a:t>Systems Thinking</a:t>
            </a:r>
            <a:endParaRPr lang="en-US" altLang="en-US" sz="2800" dirty="0"/>
          </a:p>
          <a:p>
            <a:pPr marL="0" indent="0">
              <a:buNone/>
            </a:pPr>
            <a:r>
              <a:rPr lang="en-US" altLang="en-US" sz="2800" dirty="0"/>
              <a:t>Shared Vision</a:t>
            </a:r>
          </a:p>
          <a:p>
            <a:pPr marL="0" indent="0">
              <a:buNone/>
            </a:pPr>
            <a:r>
              <a:rPr lang="en-US" altLang="en-US" sz="2800" dirty="0"/>
              <a:t>Team Learning</a:t>
            </a:r>
          </a:p>
          <a:p>
            <a:pPr marL="0" indent="0">
              <a:buNone/>
            </a:pPr>
            <a:r>
              <a:rPr lang="en-US" altLang="en-US" sz="2800" dirty="0"/>
              <a:t>Mental Models</a:t>
            </a:r>
          </a:p>
          <a:p>
            <a:pPr marL="0" indent="0">
              <a:buNone/>
            </a:pPr>
            <a:r>
              <a:rPr lang="en-US" altLang="en-US" sz="2800" b="1" dirty="0"/>
              <a:t>Personal Mastery</a:t>
            </a:r>
          </a:p>
        </p:txBody>
      </p:sp>
      <p:sp>
        <p:nvSpPr>
          <p:cNvPr id="69636" name="ClipArt Placeholder 1"/>
          <p:cNvSpPr txBox="1">
            <a:spLocks/>
          </p:cNvSpPr>
          <p:nvPr/>
        </p:nvSpPr>
        <p:spPr bwMode="auto">
          <a:xfrm>
            <a:off x="627063" y="1752600"/>
            <a:ext cx="4038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pic>
        <p:nvPicPr>
          <p:cNvPr id="6963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0609" y="922436"/>
            <a:ext cx="2716213" cy="2905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63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152" y="622362"/>
            <a:ext cx="2560637" cy="3122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639" name="Picture 7" descr="C:\Users\dpesut\Downloads\51akwwFwD-L._SX331_BO1,204,203,200_.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 y="3827463"/>
            <a:ext cx="1736725"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0" name="Picture 1" descr="complexity | Flickr - Photo Shari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489936" y="4291137"/>
            <a:ext cx="3555014" cy="2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30947F04-1A7F-4BF8-9E46-B510C4812635}"/>
              </a:ext>
            </a:extLst>
          </p:cNvPr>
          <p:cNvPicPr>
            <a:picLocks noChangeAspect="1"/>
          </p:cNvPicPr>
          <p:nvPr/>
        </p:nvPicPr>
        <p:blipFill>
          <a:blip r:embed="rId8"/>
          <a:stretch>
            <a:fillRect/>
          </a:stretch>
        </p:blipFill>
        <p:spPr>
          <a:xfrm>
            <a:off x="6335556" y="3842667"/>
            <a:ext cx="1743075" cy="2619375"/>
          </a:xfrm>
          <a:prstGeom prst="rect">
            <a:avLst/>
          </a:prstGeom>
        </p:spPr>
      </p:pic>
    </p:spTree>
    <p:extLst>
      <p:ext uri="{BB962C8B-B14F-4D97-AF65-F5344CB8AC3E}">
        <p14:creationId xmlns:p14="http://schemas.microsoft.com/office/powerpoint/2010/main" val="299932570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811011">
                                            <p:txEl>
                                              <p:pRg st="0" end="0"/>
                                            </p:txEl>
                                          </p:spTgt>
                                        </p:tgtEl>
                                        <p:attrNameLst>
                                          <p:attrName>style.visibility</p:attrName>
                                        </p:attrNameLst>
                                      </p:cBhvr>
                                      <p:to>
                                        <p:strVal val="visible"/>
                                      </p:to>
                                    </p:set>
                                    <p:animEffect transition="in" filter="slide(fromTop)">
                                      <p:cBhvr>
                                        <p:cTn id="7" dur="500"/>
                                        <p:tgtEl>
                                          <p:spTgt spid="8110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811011">
                                            <p:txEl>
                                              <p:pRg st="1" end="1"/>
                                            </p:txEl>
                                          </p:spTgt>
                                        </p:tgtEl>
                                        <p:attrNameLst>
                                          <p:attrName>style.visibility</p:attrName>
                                        </p:attrNameLst>
                                      </p:cBhvr>
                                      <p:to>
                                        <p:strVal val="visible"/>
                                      </p:to>
                                    </p:set>
                                    <p:animEffect transition="in" filter="slide(fromTop)">
                                      <p:cBhvr>
                                        <p:cTn id="12" dur="500"/>
                                        <p:tgtEl>
                                          <p:spTgt spid="8110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811011">
                                            <p:txEl>
                                              <p:pRg st="2" end="2"/>
                                            </p:txEl>
                                          </p:spTgt>
                                        </p:tgtEl>
                                        <p:attrNameLst>
                                          <p:attrName>style.visibility</p:attrName>
                                        </p:attrNameLst>
                                      </p:cBhvr>
                                      <p:to>
                                        <p:strVal val="visible"/>
                                      </p:to>
                                    </p:set>
                                    <p:animEffect transition="in" filter="slide(fromTop)">
                                      <p:cBhvr>
                                        <p:cTn id="17" dur="500"/>
                                        <p:tgtEl>
                                          <p:spTgt spid="81101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1" fill="hold" grpId="0" nodeType="clickEffect">
                                  <p:stCondLst>
                                    <p:cond delay="0"/>
                                  </p:stCondLst>
                                  <p:childTnLst>
                                    <p:set>
                                      <p:cBhvr>
                                        <p:cTn id="21" dur="1" fill="hold">
                                          <p:stCondLst>
                                            <p:cond delay="0"/>
                                          </p:stCondLst>
                                        </p:cTn>
                                        <p:tgtEl>
                                          <p:spTgt spid="811011">
                                            <p:txEl>
                                              <p:pRg st="3" end="3"/>
                                            </p:txEl>
                                          </p:spTgt>
                                        </p:tgtEl>
                                        <p:attrNameLst>
                                          <p:attrName>style.visibility</p:attrName>
                                        </p:attrNameLst>
                                      </p:cBhvr>
                                      <p:to>
                                        <p:strVal val="visible"/>
                                      </p:to>
                                    </p:set>
                                    <p:animEffect transition="in" filter="slide(fromTop)">
                                      <p:cBhvr>
                                        <p:cTn id="22" dur="500"/>
                                        <p:tgtEl>
                                          <p:spTgt spid="81101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1" fill="hold" grpId="0" nodeType="clickEffect">
                                  <p:stCondLst>
                                    <p:cond delay="0"/>
                                  </p:stCondLst>
                                  <p:childTnLst>
                                    <p:set>
                                      <p:cBhvr>
                                        <p:cTn id="26" dur="1" fill="hold">
                                          <p:stCondLst>
                                            <p:cond delay="0"/>
                                          </p:stCondLst>
                                        </p:cTn>
                                        <p:tgtEl>
                                          <p:spTgt spid="811011">
                                            <p:txEl>
                                              <p:pRg st="4" end="4"/>
                                            </p:txEl>
                                          </p:spTgt>
                                        </p:tgtEl>
                                        <p:attrNameLst>
                                          <p:attrName>style.visibility</p:attrName>
                                        </p:attrNameLst>
                                      </p:cBhvr>
                                      <p:to>
                                        <p:strVal val="visible"/>
                                      </p:to>
                                    </p:set>
                                    <p:animEffect transition="in" filter="slide(fromTop)">
                                      <p:cBhvr>
                                        <p:cTn id="27" dur="500"/>
                                        <p:tgtEl>
                                          <p:spTgt spid="8110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101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ctrTitle"/>
          </p:nvPr>
        </p:nvSpPr>
        <p:spPr>
          <a:xfrm>
            <a:off x="1771650" y="906066"/>
            <a:ext cx="5829300" cy="922734"/>
          </a:xfrm>
        </p:spPr>
        <p:txBody>
          <a:bodyPr>
            <a:noAutofit/>
          </a:bodyPr>
          <a:lstStyle/>
          <a:p>
            <a:pPr eaLnBrk="1" hangingPunct="1"/>
            <a:r>
              <a:rPr lang="en-US" altLang="en-US" sz="4000" dirty="0">
                <a:hlinkClick r:id="rId2"/>
              </a:rPr>
              <a:t>Leadership</a:t>
            </a:r>
            <a:r>
              <a:rPr lang="en-US" altLang="en-US" sz="4000" dirty="0"/>
              <a:t>, Vision, Action, and</a:t>
            </a:r>
            <a:r>
              <a:rPr lang="en-US" altLang="en-US" sz="4000" dirty="0">
                <a:solidFill>
                  <a:srgbClr val="C00000"/>
                </a:solidFill>
              </a:rPr>
              <a:t> </a:t>
            </a:r>
            <a:r>
              <a:rPr lang="en-US" altLang="en-US" sz="4000" dirty="0">
                <a:hlinkClick r:id="rId3"/>
              </a:rPr>
              <a:t>Logical Levels</a:t>
            </a:r>
            <a:endParaRPr lang="en-US" altLang="en-US" sz="4000" dirty="0"/>
          </a:p>
        </p:txBody>
      </p:sp>
      <p:sp>
        <p:nvSpPr>
          <p:cNvPr id="97283" name="Rectangle 3"/>
          <p:cNvSpPr>
            <a:spLocks noGrp="1" noChangeArrowheads="1"/>
          </p:cNvSpPr>
          <p:nvPr>
            <p:ph type="subTitle" idx="4294967295"/>
          </p:nvPr>
        </p:nvSpPr>
        <p:spPr>
          <a:xfrm>
            <a:off x="1600200" y="6169097"/>
            <a:ext cx="5791200" cy="406004"/>
          </a:xfrm>
        </p:spPr>
        <p:txBody>
          <a:bodyPr>
            <a:normAutofit fontScale="70000" lnSpcReduction="20000"/>
          </a:bodyPr>
          <a:lstStyle/>
          <a:p>
            <a:pPr eaLnBrk="1" hangingPunct="1"/>
            <a:endParaRPr lang="en-US" altLang="en-US" sz="1200" dirty="0"/>
          </a:p>
          <a:p>
            <a:pPr marL="0" indent="0">
              <a:buNone/>
            </a:pPr>
            <a:r>
              <a:rPr lang="en-US" altLang="en-US" sz="1200" dirty="0"/>
              <a:t>Dilts, R. (2014)  </a:t>
            </a:r>
            <a:r>
              <a:rPr lang="en-US" altLang="en-US" sz="1200" dirty="0">
                <a:hlinkClick r:id="rId4"/>
              </a:rPr>
              <a:t>A brief history of logical levels</a:t>
            </a:r>
            <a:endParaRPr lang="en-US" altLang="en-US" sz="1200" dirty="0"/>
          </a:p>
        </p:txBody>
      </p:sp>
      <p:pic>
        <p:nvPicPr>
          <p:cNvPr id="97284"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4674" y="2045013"/>
            <a:ext cx="7648527" cy="4009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8166901"/>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A499B-7849-4FC4-8407-E0EFBDDE8B62}"/>
              </a:ext>
            </a:extLst>
          </p:cNvPr>
          <p:cNvSpPr>
            <a:spLocks noGrp="1"/>
          </p:cNvSpPr>
          <p:nvPr>
            <p:ph type="title"/>
          </p:nvPr>
        </p:nvSpPr>
        <p:spPr/>
        <p:txBody>
          <a:bodyPr/>
          <a:lstStyle/>
          <a:p>
            <a:r>
              <a:rPr lang="en-US" dirty="0">
                <a:hlinkClick r:id="rId2"/>
              </a:rPr>
              <a:t>The Squiggle Sense </a:t>
            </a:r>
            <a:endParaRPr lang="en-US" dirty="0"/>
          </a:p>
        </p:txBody>
      </p:sp>
      <p:sp>
        <p:nvSpPr>
          <p:cNvPr id="3" name="Text Placeholder 2">
            <a:extLst>
              <a:ext uri="{FF2B5EF4-FFF2-40B4-BE49-F238E27FC236}">
                <a16:creationId xmlns:a16="http://schemas.microsoft.com/office/drawing/2014/main" id="{DA0EE956-0892-4F3F-BA70-9AD3370AE7E2}"/>
              </a:ext>
            </a:extLst>
          </p:cNvPr>
          <p:cNvSpPr>
            <a:spLocks noGrp="1"/>
          </p:cNvSpPr>
          <p:nvPr>
            <p:ph type="body" sz="half" idx="1"/>
          </p:nvPr>
        </p:nvSpPr>
        <p:spPr>
          <a:xfrm>
            <a:off x="457199" y="1485903"/>
            <a:ext cx="4452633" cy="3886194"/>
          </a:xfrm>
        </p:spPr>
        <p:txBody>
          <a:bodyPr>
            <a:noAutofit/>
          </a:bodyPr>
          <a:lstStyle/>
          <a:p>
            <a:pPr marL="0" indent="0">
              <a:buNone/>
            </a:pPr>
            <a:r>
              <a:rPr lang="en-US" sz="1200" dirty="0">
                <a:latin typeface="Arial" panose="020B0604020202020204" pitchFamily="34" charset="0"/>
                <a:cs typeface="Arial" panose="020B0604020202020204" pitchFamily="34" charset="0"/>
              </a:rPr>
              <a:t>The squiggle sense exposes a basic truth that both complementary aspects and their dynamics are required for understanding. If you see things like:</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yin and yang</a:t>
            </a:r>
          </a:p>
          <a:p>
            <a:r>
              <a:rPr lang="en-US" sz="1200" dirty="0">
                <a:latin typeface="Arial" panose="020B0604020202020204" pitchFamily="34" charset="0"/>
                <a:cs typeface="Arial" panose="020B0604020202020204" pitchFamily="34" charset="0"/>
              </a:rPr>
              <a:t>organism and environment</a:t>
            </a:r>
          </a:p>
          <a:p>
            <a:r>
              <a:rPr lang="en-US" sz="1200" dirty="0">
                <a:latin typeface="Arial" panose="020B0604020202020204" pitchFamily="34" charset="0"/>
                <a:cs typeface="Arial" panose="020B0604020202020204" pitchFamily="34" charset="0"/>
              </a:rPr>
              <a:t>nature and nurture</a:t>
            </a:r>
          </a:p>
          <a:p>
            <a:r>
              <a:rPr lang="en-US" sz="1200" dirty="0">
                <a:latin typeface="Arial" panose="020B0604020202020204" pitchFamily="34" charset="0"/>
                <a:cs typeface="Arial" panose="020B0604020202020204" pitchFamily="34" charset="0"/>
              </a:rPr>
              <a:t>mind and body </a:t>
            </a:r>
          </a:p>
          <a:p>
            <a:r>
              <a:rPr lang="en-US" sz="1200" dirty="0">
                <a:latin typeface="Arial" panose="020B0604020202020204" pitchFamily="34" charset="0"/>
                <a:cs typeface="Arial" panose="020B0604020202020204" pitchFamily="34" charset="0"/>
              </a:rPr>
              <a:t>friend and enemy</a:t>
            </a:r>
          </a:p>
          <a:p>
            <a:r>
              <a:rPr lang="en-US" sz="1200" dirty="0">
                <a:latin typeface="Arial" panose="020B0604020202020204" pitchFamily="34" charset="0"/>
                <a:cs typeface="Arial" panose="020B0604020202020204" pitchFamily="34" charset="0"/>
              </a:rPr>
              <a:t>living and dying</a:t>
            </a:r>
          </a:p>
          <a:p>
            <a:r>
              <a:rPr lang="en-US" sz="1200" dirty="0">
                <a:latin typeface="Arial" panose="020B0604020202020204" pitchFamily="34" charset="0"/>
                <a:cs typeface="Arial" panose="020B0604020202020204" pitchFamily="34" charset="0"/>
              </a:rPr>
              <a:t>creation and annihilation </a:t>
            </a:r>
          </a:p>
          <a:p>
            <a:r>
              <a:rPr lang="en-US" sz="1200" dirty="0">
                <a:latin typeface="Arial" panose="020B0604020202020204" pitchFamily="34" charset="0"/>
                <a:cs typeface="Arial" panose="020B0604020202020204" pitchFamily="34" charset="0"/>
              </a:rPr>
              <a:t>Nursing ~Negligence</a:t>
            </a:r>
          </a:p>
          <a:p>
            <a:pPr marL="0" indent="0">
              <a:buNone/>
            </a:pPr>
            <a:r>
              <a:rPr lang="en-US" sz="1200" dirty="0">
                <a:latin typeface="Arial" panose="020B0604020202020204" pitchFamily="34" charset="0"/>
                <a:cs typeface="Arial" panose="020B0604020202020204" pitchFamily="34" charset="0"/>
              </a:rPr>
              <a:t>…as mutually related and inextricably connected,  as being complementary, you are using your squiggle sense. </a:t>
            </a:r>
          </a:p>
          <a:p>
            <a:pPr marL="0" indent="0">
              <a:buNone/>
            </a:pPr>
            <a:endParaRPr lang="en-US" sz="1200" dirty="0">
              <a:latin typeface="Arial" panose="020B0604020202020204" pitchFamily="34" charset="0"/>
              <a:cs typeface="Arial" panose="020B0604020202020204" pitchFamily="34" charset="0"/>
            </a:endParaRPr>
          </a:p>
          <a:p>
            <a:pPr marL="0" indent="0">
              <a:buNone/>
            </a:pPr>
            <a:r>
              <a:rPr lang="en-US" sz="1200" dirty="0">
                <a:latin typeface="Arial" panose="020B0604020202020204" pitchFamily="34" charset="0"/>
                <a:cs typeface="Arial" panose="020B0604020202020204" pitchFamily="34" charset="0"/>
              </a:rPr>
              <a:t>If you see them as mutually exclusive contraries, us versus them, nature versus nurture, mind versus body, or if you overemphasize one extreme over the other, you are not using your squiggle sense.   </a:t>
            </a:r>
          </a:p>
        </p:txBody>
      </p:sp>
      <p:pic>
        <p:nvPicPr>
          <p:cNvPr id="6" name="Picture 5">
            <a:hlinkClick r:id="rId3"/>
            <a:extLst>
              <a:ext uri="{FF2B5EF4-FFF2-40B4-BE49-F238E27FC236}">
                <a16:creationId xmlns:a16="http://schemas.microsoft.com/office/drawing/2014/main" id="{BFB46012-0567-49DD-A57A-9BB970B301B1}"/>
              </a:ext>
            </a:extLst>
          </p:cNvPr>
          <p:cNvPicPr>
            <a:picLocks noChangeAspect="1"/>
          </p:cNvPicPr>
          <p:nvPr/>
        </p:nvPicPr>
        <p:blipFill>
          <a:blip r:embed="rId4"/>
          <a:stretch>
            <a:fillRect/>
          </a:stretch>
        </p:blipFill>
        <p:spPr>
          <a:xfrm>
            <a:off x="5230843" y="2137971"/>
            <a:ext cx="2859272" cy="2017951"/>
          </a:xfrm>
          <a:prstGeom prst="rect">
            <a:avLst/>
          </a:prstGeom>
        </p:spPr>
      </p:pic>
      <p:sp>
        <p:nvSpPr>
          <p:cNvPr id="4" name="TextBox 3"/>
          <p:cNvSpPr txBox="1"/>
          <p:nvPr/>
        </p:nvSpPr>
        <p:spPr>
          <a:xfrm>
            <a:off x="356147" y="6327980"/>
            <a:ext cx="7671011" cy="338554"/>
          </a:xfrm>
          <a:prstGeom prst="rect">
            <a:avLst/>
          </a:prstGeom>
          <a:noFill/>
        </p:spPr>
        <p:txBody>
          <a:bodyPr wrap="none" rtlCol="0">
            <a:spAutoFit/>
          </a:bodyPr>
          <a:lstStyle/>
          <a:p>
            <a:r>
              <a:rPr lang="en-US" sz="1600" dirty="0"/>
              <a:t>Kelso, J. S., Engstrom, D. A., &amp; Engstrom, D. (2006). T</a:t>
            </a:r>
            <a:r>
              <a:rPr lang="en-US" sz="1600" dirty="0">
                <a:hlinkClick r:id="rId5"/>
              </a:rPr>
              <a:t>he complementary nature</a:t>
            </a:r>
            <a:r>
              <a:rPr lang="en-US" sz="1600" dirty="0"/>
              <a:t>. MIT press.</a:t>
            </a:r>
          </a:p>
        </p:txBody>
      </p:sp>
      <p:sp>
        <p:nvSpPr>
          <p:cNvPr id="5" name="TextBox 4">
            <a:extLst>
              <a:ext uri="{FF2B5EF4-FFF2-40B4-BE49-F238E27FC236}">
                <a16:creationId xmlns:a16="http://schemas.microsoft.com/office/drawing/2014/main" id="{B1405480-4B71-4353-86D5-3D90A695D6A1}"/>
              </a:ext>
            </a:extLst>
          </p:cNvPr>
          <p:cNvSpPr txBox="1"/>
          <p:nvPr/>
        </p:nvSpPr>
        <p:spPr>
          <a:xfrm>
            <a:off x="5689102" y="4391825"/>
            <a:ext cx="2318263" cy="584775"/>
          </a:xfrm>
          <a:prstGeom prst="rect">
            <a:avLst/>
          </a:prstGeom>
          <a:noFill/>
        </p:spPr>
        <p:txBody>
          <a:bodyPr wrap="none" rtlCol="0">
            <a:spAutoFit/>
          </a:bodyPr>
          <a:lstStyle/>
          <a:p>
            <a:r>
              <a:rPr lang="en-US" sz="3200" dirty="0">
                <a:latin typeface="Arial" panose="020B0604020202020204" pitchFamily="34" charset="0"/>
                <a:cs typeface="Arial" panose="020B0604020202020204" pitchFamily="34" charset="0"/>
              </a:rPr>
              <a:t>PhD ~ DNP</a:t>
            </a:r>
          </a:p>
        </p:txBody>
      </p:sp>
    </p:spTree>
    <p:extLst>
      <p:ext uri="{BB962C8B-B14F-4D97-AF65-F5344CB8AC3E}">
        <p14:creationId xmlns:p14="http://schemas.microsoft.com/office/powerpoint/2010/main" val="42098619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40F91451-C3BB-4B5D-A406-EA4344D32178}"/>
              </a:ext>
            </a:extLst>
          </p:cNvPr>
          <p:cNvSpPr>
            <a:spLocks noGrp="1" noChangeArrowheads="1"/>
          </p:cNvSpPr>
          <p:nvPr>
            <p:ph type="title"/>
          </p:nvPr>
        </p:nvSpPr>
        <p:spPr>
          <a:xfrm>
            <a:off x="628650" y="-197924"/>
            <a:ext cx="7886700" cy="1325563"/>
          </a:xfrm>
        </p:spPr>
        <p:txBody>
          <a:bodyPr/>
          <a:lstStyle/>
          <a:p>
            <a:pPr algn="ctr"/>
            <a:r>
              <a:rPr lang="en-US" altLang="en-US" dirty="0">
                <a:hlinkClick r:id="rId3"/>
              </a:rPr>
              <a:t>Polarities to Manage</a:t>
            </a:r>
            <a:endParaRPr lang="en-US" altLang="en-US" dirty="0"/>
          </a:p>
        </p:txBody>
      </p:sp>
      <p:pic>
        <p:nvPicPr>
          <p:cNvPr id="2" name="Picture 1"/>
          <p:cNvPicPr>
            <a:picLocks noChangeAspect="1"/>
          </p:cNvPicPr>
          <p:nvPr/>
        </p:nvPicPr>
        <p:blipFill>
          <a:blip r:embed="rId4"/>
          <a:stretch>
            <a:fillRect/>
          </a:stretch>
        </p:blipFill>
        <p:spPr>
          <a:xfrm>
            <a:off x="1108179" y="783771"/>
            <a:ext cx="7117119" cy="5207125"/>
          </a:xfrm>
          <a:prstGeom prst="rect">
            <a:avLst/>
          </a:prstGeom>
        </p:spPr>
      </p:pic>
      <p:sp>
        <p:nvSpPr>
          <p:cNvPr id="7" name="TextBox 6">
            <a:extLst>
              <a:ext uri="{FF2B5EF4-FFF2-40B4-BE49-F238E27FC236}">
                <a16:creationId xmlns:a16="http://schemas.microsoft.com/office/drawing/2014/main" id="{3D8174D4-D9C9-4973-8832-3591248628C7}"/>
              </a:ext>
            </a:extLst>
          </p:cNvPr>
          <p:cNvSpPr txBox="1"/>
          <p:nvPr/>
        </p:nvSpPr>
        <p:spPr>
          <a:xfrm>
            <a:off x="2405375" y="6414317"/>
            <a:ext cx="4522729" cy="646331"/>
          </a:xfrm>
          <a:prstGeom prst="rect">
            <a:avLst/>
          </a:prstGeom>
          <a:noFill/>
        </p:spPr>
        <p:txBody>
          <a:bodyPr wrap="square" rtlCol="0">
            <a:spAutoFit/>
          </a:bodyPr>
          <a:lstStyle/>
          <a:p>
            <a:r>
              <a:rPr lang="en-US" dirty="0"/>
              <a:t>Missing Logic </a:t>
            </a:r>
            <a:r>
              <a:rPr lang="en-US" dirty="0">
                <a:hlinkClick r:id="rId5"/>
              </a:rPr>
              <a:t>https://www.missinglogic.com/</a:t>
            </a:r>
            <a:r>
              <a:rPr lang="en-US" dirty="0"/>
              <a:t>  </a:t>
            </a:r>
          </a:p>
          <a:p>
            <a:endParaRPr lang="en-US" dirty="0"/>
          </a:p>
        </p:txBody>
      </p:sp>
      <p:sp>
        <p:nvSpPr>
          <p:cNvPr id="3" name="TextBox 2">
            <a:extLst>
              <a:ext uri="{FF2B5EF4-FFF2-40B4-BE49-F238E27FC236}">
                <a16:creationId xmlns:a16="http://schemas.microsoft.com/office/drawing/2014/main" id="{B9DBEB1F-56EA-413A-BD96-080D06024497}"/>
              </a:ext>
            </a:extLst>
          </p:cNvPr>
          <p:cNvSpPr txBox="1"/>
          <p:nvPr/>
        </p:nvSpPr>
        <p:spPr>
          <a:xfrm>
            <a:off x="513520" y="6044969"/>
            <a:ext cx="8467318" cy="338554"/>
          </a:xfrm>
          <a:prstGeom prst="rect">
            <a:avLst/>
          </a:prstGeom>
          <a:noFill/>
        </p:spPr>
        <p:txBody>
          <a:bodyPr wrap="none" rtlCol="0">
            <a:spAutoFit/>
          </a:bodyPr>
          <a:lstStyle/>
          <a:p>
            <a:r>
              <a:rPr lang="en-US" sz="1600" dirty="0"/>
              <a:t>Scott, E. S., &amp; Cleary, B. L. (2007). Professional polarities in nursing. Nursing outlook, 55(5), 250-256.</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idx="4294967295"/>
          </p:nvPr>
        </p:nvSpPr>
        <p:spPr>
          <a:xfrm>
            <a:off x="839788" y="0"/>
            <a:ext cx="7772400" cy="1470025"/>
          </a:xfrm>
        </p:spPr>
        <p:txBody>
          <a:bodyPr/>
          <a:lstStyle/>
          <a:p>
            <a:pPr eaLnBrk="1" hangingPunct="1"/>
            <a:r>
              <a:rPr lang="en-US" dirty="0"/>
              <a:t>Integral Theory Principles</a:t>
            </a:r>
          </a:p>
        </p:txBody>
      </p:sp>
      <p:sp>
        <p:nvSpPr>
          <p:cNvPr id="57347" name="TextBox 3"/>
          <p:cNvSpPr txBox="1">
            <a:spLocks noChangeArrowheads="1"/>
          </p:cNvSpPr>
          <p:nvPr/>
        </p:nvSpPr>
        <p:spPr bwMode="auto">
          <a:xfrm>
            <a:off x="1328738" y="1316038"/>
            <a:ext cx="6323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000" dirty="0">
                <a:cs typeface="Arial" charset="0"/>
              </a:rPr>
              <a:t>"Integral" means comprehensive, inclusive, balanced, </a:t>
            </a:r>
          </a:p>
          <a:p>
            <a:pPr algn="ctr" eaLnBrk="1" hangingPunct="1"/>
            <a:r>
              <a:rPr lang="en-US" sz="2000" dirty="0">
                <a:cs typeface="Arial" charset="0"/>
              </a:rPr>
              <a:t>not leaving anything out. </a:t>
            </a:r>
          </a:p>
        </p:txBody>
      </p:sp>
      <p:sp>
        <p:nvSpPr>
          <p:cNvPr id="57348" name="Rectangle 4"/>
          <p:cNvSpPr>
            <a:spLocks noChangeArrowheads="1"/>
          </p:cNvSpPr>
          <p:nvPr/>
        </p:nvSpPr>
        <p:spPr bwMode="auto">
          <a:xfrm>
            <a:off x="939800" y="1997075"/>
            <a:ext cx="6954838"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dirty="0"/>
          </a:p>
          <a:p>
            <a:endParaRPr lang="en-US" dirty="0"/>
          </a:p>
          <a:p>
            <a:pPr marL="285750" indent="-285750">
              <a:buFont typeface="Wingdings" panose="05000000000000000000" pitchFamily="2" charset="2"/>
              <a:buChar char="ü"/>
            </a:pPr>
            <a:r>
              <a:rPr lang="en-US" dirty="0"/>
              <a:t>Nonexclusion : acceptance of truth claims that pass the validity tests for their own paradigms in respective fields</a:t>
            </a: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r>
              <a:rPr lang="en-US" dirty="0"/>
              <a:t>Enfoldment: sets of practices that are more inclusive, holistic and comprehensive than others</a:t>
            </a: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r>
              <a:rPr lang="en-US" dirty="0"/>
              <a:t>Enactment: various types of inquiry disclose different phenomena depending on the quadrants, levels, lines, states and types of the inquirer.</a:t>
            </a:r>
          </a:p>
        </p:txBody>
      </p:sp>
      <p:sp>
        <p:nvSpPr>
          <p:cNvPr id="57349" name="TextBox 5"/>
          <p:cNvSpPr txBox="1">
            <a:spLocks noChangeArrowheads="1"/>
          </p:cNvSpPr>
          <p:nvPr/>
        </p:nvSpPr>
        <p:spPr bwMode="auto">
          <a:xfrm>
            <a:off x="867056" y="5802313"/>
            <a:ext cx="7524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Wilber, K. (2002d). "Excerpt D” </a:t>
            </a:r>
            <a:r>
              <a:rPr lang="en-US" i="1" dirty="0"/>
              <a:t>The look of a feeling: The importance of </a:t>
            </a:r>
          </a:p>
          <a:p>
            <a:pPr eaLnBrk="1" hangingPunct="1"/>
            <a:r>
              <a:rPr lang="en-US" i="1" dirty="0"/>
              <a:t>post-structuralism, </a:t>
            </a:r>
            <a:r>
              <a:rPr lang="en-US" dirty="0"/>
              <a:t>unpublished manuscript</a:t>
            </a:r>
          </a:p>
        </p:txBody>
      </p:sp>
    </p:spTree>
    <p:extLst>
      <p:ext uri="{BB962C8B-B14F-4D97-AF65-F5344CB8AC3E}">
        <p14:creationId xmlns:p14="http://schemas.microsoft.com/office/powerpoint/2010/main" val="4295582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FONDO FINAL A MEDIDA.jpg"/>
          <p:cNvPicPr>
            <a:picLocks noChangeAspect="1"/>
          </p:cNvPicPr>
          <p:nvPr/>
        </p:nvPicPr>
        <p:blipFill>
          <a:blip r:embed="rId2">
            <a:alphaModFix amt="60000"/>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24" name="Rectangle 23"/>
          <p:cNvSpPr/>
          <p:nvPr/>
        </p:nvSpPr>
        <p:spPr>
          <a:xfrm>
            <a:off x="0" y="857251"/>
            <a:ext cx="9144000" cy="189564"/>
          </a:xfrm>
          <a:prstGeom prst="rect">
            <a:avLst/>
          </a:prstGeom>
          <a:solidFill>
            <a:srgbClr val="57BEB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descr="PPT LOGO BE IMPACT TURQUESA.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22278" y="4985091"/>
            <a:ext cx="2687325" cy="1440836"/>
          </a:xfrm>
          <a:prstGeom prst="rect">
            <a:avLst/>
          </a:prstGeom>
        </p:spPr>
      </p:pic>
      <p:sp>
        <p:nvSpPr>
          <p:cNvPr id="2" name="TextBox 1"/>
          <p:cNvSpPr txBox="1"/>
          <p:nvPr/>
        </p:nvSpPr>
        <p:spPr>
          <a:xfrm>
            <a:off x="359217" y="185566"/>
            <a:ext cx="8659698" cy="584776"/>
          </a:xfrm>
          <a:prstGeom prst="rect">
            <a:avLst/>
          </a:prstGeom>
          <a:noFill/>
        </p:spPr>
        <p:txBody>
          <a:bodyPr wrap="square" rtlCol="0">
            <a:spAutoFit/>
          </a:bodyPr>
          <a:lstStyle/>
          <a:p>
            <a:pPr algn="ctr"/>
            <a:r>
              <a:rPr lang="en-US" sz="3200" dirty="0"/>
              <a:t>The Four Quadrants</a:t>
            </a:r>
          </a:p>
        </p:txBody>
      </p:sp>
      <p:pic>
        <p:nvPicPr>
          <p:cNvPr id="5" name="Picture 4">
            <a:extLst>
              <a:ext uri="{FF2B5EF4-FFF2-40B4-BE49-F238E27FC236}">
                <a16:creationId xmlns:a16="http://schemas.microsoft.com/office/drawing/2014/main" id="{69237324-E821-7848-BD00-6F36B048FB51}"/>
              </a:ext>
            </a:extLst>
          </p:cNvPr>
          <p:cNvPicPr>
            <a:picLocks noChangeAspect="1"/>
          </p:cNvPicPr>
          <p:nvPr/>
        </p:nvPicPr>
        <p:blipFill>
          <a:blip r:embed="rId4"/>
          <a:stretch>
            <a:fillRect/>
          </a:stretch>
        </p:blipFill>
        <p:spPr>
          <a:xfrm>
            <a:off x="2040170" y="1226858"/>
            <a:ext cx="5311790" cy="4712050"/>
          </a:xfrm>
          <a:prstGeom prst="rect">
            <a:avLst/>
          </a:prstGeom>
        </p:spPr>
      </p:pic>
      <p:sp>
        <p:nvSpPr>
          <p:cNvPr id="6" name="TextBox 5">
            <a:extLst>
              <a:ext uri="{FF2B5EF4-FFF2-40B4-BE49-F238E27FC236}">
                <a16:creationId xmlns:a16="http://schemas.microsoft.com/office/drawing/2014/main" id="{ACA0A74A-79E4-49FF-B169-C6087F33DF0D}"/>
              </a:ext>
            </a:extLst>
          </p:cNvPr>
          <p:cNvSpPr txBox="1"/>
          <p:nvPr/>
        </p:nvSpPr>
        <p:spPr>
          <a:xfrm>
            <a:off x="5674332" y="6639444"/>
            <a:ext cx="2194832" cy="261610"/>
          </a:xfrm>
          <a:prstGeom prst="rect">
            <a:avLst/>
          </a:prstGeom>
          <a:noFill/>
        </p:spPr>
        <p:txBody>
          <a:bodyPr wrap="none" rtlCol="0">
            <a:spAutoFit/>
          </a:bodyPr>
          <a:lstStyle/>
          <a:p>
            <a:r>
              <a:rPr lang="en-US" sz="1100" dirty="0"/>
              <a:t>Used with permission </a:t>
            </a:r>
            <a:r>
              <a:rPr lang="en-US" sz="1100" dirty="0" err="1"/>
              <a:t>MetaIntegral</a:t>
            </a:r>
            <a:endParaRPr lang="en-US" sz="1100" dirty="0"/>
          </a:p>
        </p:txBody>
      </p:sp>
    </p:spTree>
    <p:extLst>
      <p:ext uri="{BB962C8B-B14F-4D97-AF65-F5344CB8AC3E}">
        <p14:creationId xmlns:p14="http://schemas.microsoft.com/office/powerpoint/2010/main" val="2955506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120850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7296" y="-74322"/>
            <a:ext cx="2967055" cy="6932322"/>
          </a:xfrm>
          <a:prstGeom prst="rect">
            <a:avLst/>
          </a:prstGeom>
        </p:spPr>
      </p:pic>
      <p:pic>
        <p:nvPicPr>
          <p:cNvPr id="5" name="Picture 4" descr="411pWk9rwML._SX330_BO1,204,203,200_.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5168" y="-31531"/>
            <a:ext cx="3422128" cy="6963853"/>
          </a:xfrm>
          <a:prstGeom prst="rect">
            <a:avLst/>
          </a:prstGeom>
        </p:spPr>
      </p:pic>
      <p:pic>
        <p:nvPicPr>
          <p:cNvPr id="6" name="Picture 5" descr="71lk-IfZxjL.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691" y="0"/>
            <a:ext cx="3429000" cy="6932322"/>
          </a:xfrm>
          <a:prstGeom prst="rect">
            <a:avLst/>
          </a:prstGeom>
        </p:spPr>
      </p:pic>
    </p:spTree>
    <p:extLst>
      <p:ext uri="{BB962C8B-B14F-4D97-AF65-F5344CB8AC3E}">
        <p14:creationId xmlns:p14="http://schemas.microsoft.com/office/powerpoint/2010/main" val="1093227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FB76B425-2EDD-4793-9763-06D7B1669F13}"/>
              </a:ext>
            </a:extLst>
          </p:cNvPr>
          <p:cNvSpPr>
            <a:spLocks noGrp="1"/>
          </p:cNvSpPr>
          <p:nvPr>
            <p:ph type="title"/>
          </p:nvPr>
        </p:nvSpPr>
        <p:spPr>
          <a:xfrm>
            <a:off x="480059" y="2053641"/>
            <a:ext cx="2751871" cy="2760098"/>
          </a:xfrm>
        </p:spPr>
        <p:txBody>
          <a:bodyPr>
            <a:normAutofit/>
          </a:bodyPr>
          <a:lstStyle/>
          <a:p>
            <a:r>
              <a:rPr lang="en-US" sz="3700" dirty="0">
                <a:solidFill>
                  <a:srgbClr val="FFFFFF"/>
                </a:solidFill>
                <a:latin typeface="Verdana" panose="020B0604030504040204" pitchFamily="34" charset="0"/>
                <a:ea typeface="Verdana" panose="020B0604030504040204" pitchFamily="34" charset="0"/>
              </a:rPr>
              <a:t>Learning Objectives </a:t>
            </a:r>
          </a:p>
        </p:txBody>
      </p:sp>
      <p:sp>
        <p:nvSpPr>
          <p:cNvPr id="3" name="Content Placeholder 2">
            <a:extLst>
              <a:ext uri="{FF2B5EF4-FFF2-40B4-BE49-F238E27FC236}">
                <a16:creationId xmlns:a16="http://schemas.microsoft.com/office/drawing/2014/main" id="{2E38B274-57EB-4F67-9DCD-8B07FBC932A9}"/>
              </a:ext>
            </a:extLst>
          </p:cNvPr>
          <p:cNvSpPr>
            <a:spLocks noGrp="1"/>
          </p:cNvSpPr>
          <p:nvPr>
            <p:ph idx="1"/>
          </p:nvPr>
        </p:nvSpPr>
        <p:spPr>
          <a:xfrm>
            <a:off x="4567930" y="801866"/>
            <a:ext cx="3979563" cy="5230634"/>
          </a:xfrm>
        </p:spPr>
        <p:txBody>
          <a:bodyPr anchor="ctr">
            <a:normAutofit/>
          </a:bodyPr>
          <a:lstStyle/>
          <a:p>
            <a:r>
              <a:rPr lang="en-US" sz="1600" dirty="0">
                <a:solidFill>
                  <a:srgbClr val="000000"/>
                </a:solidFill>
                <a:latin typeface="Verdana" panose="020B0604030504040204" pitchFamily="34" charset="0"/>
                <a:ea typeface="Verdana" panose="020B0604030504040204" pitchFamily="34" charset="0"/>
              </a:rPr>
              <a:t>Discuss the concept of nursing foresight leadership to anticipate challenges and opportunities associated with doctoral education in the nursing profession. </a:t>
            </a:r>
          </a:p>
          <a:p>
            <a:endParaRPr lang="en-US" sz="1600" dirty="0">
              <a:solidFill>
                <a:srgbClr val="000000"/>
              </a:solidFill>
              <a:latin typeface="Verdana" panose="020B0604030504040204" pitchFamily="34" charset="0"/>
              <a:ea typeface="Verdana" panose="020B0604030504040204" pitchFamily="34" charset="0"/>
            </a:endParaRPr>
          </a:p>
          <a:p>
            <a:r>
              <a:rPr lang="en-US" sz="1600" dirty="0">
                <a:solidFill>
                  <a:srgbClr val="000000"/>
                </a:solidFill>
                <a:latin typeface="Verdana" panose="020B0604030504040204" pitchFamily="34" charset="0"/>
                <a:ea typeface="Verdana" panose="020B0604030504040204" pitchFamily="34" charset="0"/>
              </a:rPr>
              <a:t>Generate ideas to advance awareness, knowledge, insight, and action related to the future of doctoral education in the discipline of nursing.</a:t>
            </a:r>
          </a:p>
          <a:p>
            <a:pPr marL="0" indent="0">
              <a:buNone/>
            </a:pPr>
            <a:endParaRPr lang="en-US" sz="1600" dirty="0">
              <a:solidFill>
                <a:srgbClr val="000000"/>
              </a:solidFill>
              <a:latin typeface="Verdana" panose="020B0604030504040204" pitchFamily="34" charset="0"/>
              <a:ea typeface="Verdana" panose="020B0604030504040204" pitchFamily="34" charset="0"/>
            </a:endParaRPr>
          </a:p>
          <a:p>
            <a:r>
              <a:rPr lang="en-US" sz="1600" dirty="0">
                <a:solidFill>
                  <a:srgbClr val="000000"/>
                </a:solidFill>
                <a:latin typeface="Verdana" panose="020B0604030504040204" pitchFamily="34" charset="0"/>
                <a:ea typeface="Verdana" panose="020B0604030504040204" pitchFamily="34" charset="0"/>
              </a:rPr>
              <a:t>Explore references and resources to improve future literacy and foresight leadership related to doctoral education in nursing and the health professions.</a:t>
            </a:r>
          </a:p>
        </p:txBody>
      </p:sp>
    </p:spTree>
    <p:extLst>
      <p:ext uri="{BB962C8B-B14F-4D97-AF65-F5344CB8AC3E}">
        <p14:creationId xmlns:p14="http://schemas.microsoft.com/office/powerpoint/2010/main" val="3004368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eil's Education For Peac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9066" y="-139636"/>
            <a:ext cx="3254974" cy="7071960"/>
          </a:xfrm>
          <a:prstGeom prst="rect">
            <a:avLst/>
          </a:prstGeom>
        </p:spPr>
      </p:pic>
      <p:pic>
        <p:nvPicPr>
          <p:cNvPr id="3" name="Picture 2" descr="im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899" y="0"/>
            <a:ext cx="3515965" cy="6858000"/>
          </a:xfrm>
          <a:prstGeom prst="rect">
            <a:avLst/>
          </a:prstGeom>
        </p:spPr>
      </p:pic>
      <p:pic>
        <p:nvPicPr>
          <p:cNvPr id="5" name="Picture 4" descr="4D-EDU-book-cover-Final-front-only.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89092" y="-180177"/>
            <a:ext cx="3196805" cy="7038177"/>
          </a:xfrm>
          <a:prstGeom prst="rect">
            <a:avLst/>
          </a:prstGeom>
        </p:spPr>
      </p:pic>
      <p:pic>
        <p:nvPicPr>
          <p:cNvPr id="6" name="Picture 5" descr="Cgoj6izUoAA3x0i.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899" y="1734241"/>
            <a:ext cx="3507962" cy="1753981"/>
          </a:xfrm>
          <a:prstGeom prst="rect">
            <a:avLst/>
          </a:prstGeom>
        </p:spPr>
      </p:pic>
    </p:spTree>
    <p:extLst>
      <p:ext uri="{BB962C8B-B14F-4D97-AF65-F5344CB8AC3E}">
        <p14:creationId xmlns:p14="http://schemas.microsoft.com/office/powerpoint/2010/main" val="38966633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8">
            <a:extLst>
              <a:ext uri="{FF2B5EF4-FFF2-40B4-BE49-F238E27FC236}">
                <a16:creationId xmlns:a16="http://schemas.microsoft.com/office/drawing/2014/main" id="{9527FCEA-6143-4C5E-8C45-8AC9237ADE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0">
            <a:extLst>
              <a:ext uri="{FF2B5EF4-FFF2-40B4-BE49-F238E27FC236}">
                <a16:creationId xmlns:a16="http://schemas.microsoft.com/office/drawing/2014/main" id="{1A9F23AD-7A55-49F3-A3EC-743F47F36B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7090"/>
            <a:ext cx="5056386" cy="5897880"/>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CCRVennDiagramPrin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885" y="945065"/>
            <a:ext cx="4807563" cy="4981930"/>
          </a:xfrm>
          <a:prstGeom prst="rect">
            <a:avLst/>
          </a:prstGeom>
        </p:spPr>
      </p:pic>
      <p:sp>
        <p:nvSpPr>
          <p:cNvPr id="13" name="Rectangle 12">
            <a:extLst>
              <a:ext uri="{FF2B5EF4-FFF2-40B4-BE49-F238E27FC236}">
                <a16:creationId xmlns:a16="http://schemas.microsoft.com/office/drawing/2014/main" id="{D7D9F91F-72C9-4DB9-ABD0-A8180D8262D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480060"/>
            <a:ext cx="3135249" cy="2788074"/>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wheel_complet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0328" y="643467"/>
            <a:ext cx="2494360" cy="2475653"/>
          </a:xfrm>
          <a:prstGeom prst="rect">
            <a:avLst/>
          </a:prstGeom>
        </p:spPr>
      </p:pic>
      <p:sp>
        <p:nvSpPr>
          <p:cNvPr id="15" name="Rectangle 14">
            <a:extLst>
              <a:ext uri="{FF2B5EF4-FFF2-40B4-BE49-F238E27FC236}">
                <a16:creationId xmlns:a16="http://schemas.microsoft.com/office/drawing/2014/main" id="{BE016956-CE9F-4946-8834-A8BC3529D0F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603670"/>
            <a:ext cx="3135249" cy="2788074"/>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416952_1_En_6_Fig1_HTML.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63619" y="3748194"/>
            <a:ext cx="2507779" cy="2471631"/>
          </a:xfrm>
          <a:prstGeom prst="rect">
            <a:avLst/>
          </a:prstGeom>
        </p:spPr>
      </p:pic>
      <p:sp>
        <p:nvSpPr>
          <p:cNvPr id="5" name="TextBox 4">
            <a:extLst>
              <a:ext uri="{FF2B5EF4-FFF2-40B4-BE49-F238E27FC236}">
                <a16:creationId xmlns:a16="http://schemas.microsoft.com/office/drawing/2014/main" id="{C0732DA8-987D-4BC8-9748-AE4DE7E638D1}"/>
              </a:ext>
            </a:extLst>
          </p:cNvPr>
          <p:cNvSpPr txBox="1"/>
          <p:nvPr/>
        </p:nvSpPr>
        <p:spPr>
          <a:xfrm>
            <a:off x="6918810" y="6477379"/>
            <a:ext cx="2194832" cy="261610"/>
          </a:xfrm>
          <a:prstGeom prst="rect">
            <a:avLst/>
          </a:prstGeom>
          <a:noFill/>
        </p:spPr>
        <p:txBody>
          <a:bodyPr wrap="none" rtlCol="0">
            <a:spAutoFit/>
          </a:bodyPr>
          <a:lstStyle/>
          <a:p>
            <a:r>
              <a:rPr lang="en-US" sz="1100" dirty="0"/>
              <a:t>Used with permission </a:t>
            </a:r>
            <a:r>
              <a:rPr lang="en-US" sz="1100" dirty="0" err="1"/>
              <a:t>MetaIntegral</a:t>
            </a:r>
            <a:endParaRPr lang="en-US" sz="1100" dirty="0"/>
          </a:p>
        </p:txBody>
      </p:sp>
    </p:spTree>
    <p:extLst>
      <p:ext uri="{BB962C8B-B14F-4D97-AF65-F5344CB8AC3E}">
        <p14:creationId xmlns:p14="http://schemas.microsoft.com/office/powerpoint/2010/main" val="23121608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 name="Rectangle 136">
            <a:extLst>
              <a:ext uri="{FF2B5EF4-FFF2-40B4-BE49-F238E27FC236}">
                <a16:creationId xmlns:a16="http://schemas.microsoft.com/office/drawing/2014/main" id="{B775CD93-9DF2-48CB-9F57-1BCA9A46C7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757" y="448055"/>
            <a:ext cx="5401456" cy="1508760"/>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61442" name="Rectangle 2"/>
          <p:cNvSpPr>
            <a:spLocks noGrp="1" noChangeArrowheads="1"/>
          </p:cNvSpPr>
          <p:nvPr>
            <p:ph type="title"/>
          </p:nvPr>
        </p:nvSpPr>
        <p:spPr>
          <a:xfrm>
            <a:off x="582930" y="694944"/>
            <a:ext cx="4957791" cy="1042416"/>
          </a:xfrm>
        </p:spPr>
        <p:txBody>
          <a:bodyPr vert="horz" lIns="91440" tIns="45720" rIns="91440" bIns="45720" rtlCol="0" anchor="ctr">
            <a:normAutofit/>
          </a:bodyPr>
          <a:lstStyle/>
          <a:p>
            <a:r>
              <a:rPr lang="en-US" sz="3400" kern="1200" dirty="0">
                <a:solidFill>
                  <a:srgbClr val="FFFFFF"/>
                </a:solidFill>
                <a:latin typeface="+mj-lt"/>
                <a:ea typeface="+mj-ea"/>
                <a:cs typeface="+mj-cs"/>
              </a:rPr>
              <a:t>Integral Research: Eight Zones and Methodologies</a:t>
            </a:r>
          </a:p>
        </p:txBody>
      </p:sp>
      <p:sp>
        <p:nvSpPr>
          <p:cNvPr id="139" name="Rectangle 138">
            <a:extLst>
              <a:ext uri="{FF2B5EF4-FFF2-40B4-BE49-F238E27FC236}">
                <a16:creationId xmlns:a16="http://schemas.microsoft.com/office/drawing/2014/main" id="{E186B68C-84BC-4A6E-99D1-EE87483C134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4316" y="450222"/>
            <a:ext cx="1396288" cy="1506594"/>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41" name="Rectangle 140">
            <a:extLst>
              <a:ext uri="{FF2B5EF4-FFF2-40B4-BE49-F238E27FC236}">
                <a16:creationId xmlns:a16="http://schemas.microsoft.com/office/drawing/2014/main" id="{6166C6D1-23AC-49C4-BA07-238E4E9F8CE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2735" y="453269"/>
            <a:ext cx="1397074" cy="1505231"/>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43" name="Rectangle 142">
            <a:extLst>
              <a:ext uri="{FF2B5EF4-FFF2-40B4-BE49-F238E27FC236}">
                <a16:creationId xmlns:a16="http://schemas.microsoft.com/office/drawing/2014/main" id="{33A87B69-D1B1-4DA7-B224-F220FC5235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758" y="2130552"/>
            <a:ext cx="5404104" cy="4270248"/>
          </a:xfrm>
          <a:prstGeom prst="rect">
            <a:avLst/>
          </a:prstGeom>
          <a:solidFill>
            <a:srgbClr val="7F7F7F">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61443" name="Picture 3" descr="Slide3"/>
          <p:cNvPicPr>
            <a:picLocks noChangeAspect="1" noChangeArrowheads="1"/>
          </p:cNvPicPr>
          <p:nvPr/>
        </p:nvPicPr>
        <p:blipFill rotWithShape="1">
          <a:blip r:embed="rId3">
            <a:extLst>
              <a:ext uri="{28A0092B-C50C-407E-A947-70E740481C1C}">
                <a14:useLocalDpi xmlns:a14="http://schemas.microsoft.com/office/drawing/2010/main" val="0"/>
              </a:ext>
            </a:extLst>
          </a:blip>
          <a:srcRect l="11714" r="15947" b="-3"/>
          <a:stretch/>
        </p:blipFill>
        <p:spPr bwMode="auto">
          <a:xfrm>
            <a:off x="788276" y="2331973"/>
            <a:ext cx="4418849" cy="38645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 name="Rectangle 144">
            <a:extLst>
              <a:ext uri="{FF2B5EF4-FFF2-40B4-BE49-F238E27FC236}">
                <a16:creationId xmlns:a16="http://schemas.microsoft.com/office/drawing/2014/main" id="{1C091803-41C2-48E0-9228-5148460C747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84316" y="2127680"/>
            <a:ext cx="2915493" cy="4273119"/>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444" name="Text Box 4"/>
          <p:cNvSpPr txBox="1">
            <a:spLocks noChangeArrowheads="1"/>
          </p:cNvSpPr>
          <p:nvPr/>
        </p:nvSpPr>
        <p:spPr bwMode="auto">
          <a:xfrm>
            <a:off x="6081983" y="2393792"/>
            <a:ext cx="2520159" cy="374089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hangingPunct="1">
              <a:lnSpc>
                <a:spcPct val="90000"/>
              </a:lnSpc>
              <a:spcAft>
                <a:spcPts val="600"/>
              </a:spcAft>
            </a:pPr>
            <a:r>
              <a:rPr lang="en-US" sz="1600" dirty="0">
                <a:latin typeface="+mn-lt"/>
              </a:rPr>
              <a:t>Esbjorn-Hargens, S. (2006). Integral research: A multi-method approach to investigating phenomena. </a:t>
            </a:r>
            <a:r>
              <a:rPr lang="en-US" sz="1600" i="1" dirty="0">
                <a:latin typeface="+mn-lt"/>
              </a:rPr>
              <a:t>Constructivism in the Human Sciences,11</a:t>
            </a:r>
            <a:r>
              <a:rPr lang="en-US" sz="1600" dirty="0">
                <a:latin typeface="+mn-lt"/>
              </a:rPr>
              <a:t>(2), 79-107.</a:t>
            </a:r>
          </a:p>
        </p:txBody>
      </p:sp>
    </p:spTree>
    <p:extLst>
      <p:ext uri="{BB962C8B-B14F-4D97-AF65-F5344CB8AC3E}">
        <p14:creationId xmlns:p14="http://schemas.microsoft.com/office/powerpoint/2010/main" val="21697909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3" name="Shape 243"/>
          <p:cNvSpPr/>
          <p:nvPr/>
        </p:nvSpPr>
        <p:spPr>
          <a:xfrm>
            <a:off x="0" y="-45949"/>
            <a:ext cx="9144000" cy="1010055"/>
          </a:xfrm>
          <a:prstGeom prst="rect">
            <a:avLst/>
          </a:prstGeom>
          <a:solidFill>
            <a:srgbClr val="57BEBC"/>
          </a:solidFill>
          <a:ln>
            <a:noFill/>
          </a:ln>
        </p:spPr>
        <p:txBody>
          <a:bodyPr spcFirstLastPara="1" wrap="square" lIns="91425" tIns="45700" rIns="91425" bIns="45700" anchor="ctr" anchorCtr="0">
            <a:noAutofit/>
          </a:bodyPr>
          <a:lstStyle/>
          <a:p>
            <a:pPr algn="ctr" defTabSz="914400">
              <a:buClr>
                <a:srgbClr val="000000"/>
              </a:buClr>
            </a:pPr>
            <a:endParaRPr kern="0">
              <a:solidFill>
                <a:srgbClr val="FFFFFF"/>
              </a:solidFill>
              <a:latin typeface="Calibri"/>
              <a:ea typeface="Calibri"/>
              <a:cs typeface="Calibri"/>
              <a:sym typeface="Calibri"/>
            </a:endParaRPr>
          </a:p>
        </p:txBody>
      </p:sp>
      <p:pic>
        <p:nvPicPr>
          <p:cNvPr id="244" name="Shape 244" descr="PPT LOGO BE IMPACT TURQUESA.png">
            <a:hlinkClick r:id="rId3"/>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1782850" y="31707"/>
            <a:ext cx="4719039" cy="1440836"/>
          </a:xfrm>
          <a:prstGeom prst="rect">
            <a:avLst/>
          </a:prstGeom>
          <a:noFill/>
          <a:ln>
            <a:noFill/>
          </a:ln>
        </p:spPr>
      </p:pic>
      <p:pic>
        <p:nvPicPr>
          <p:cNvPr id="245" name="Shape 245" descr="SLIDE 6.png"/>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68925" y="1340768"/>
            <a:ext cx="4503075" cy="4540496"/>
          </a:xfrm>
          <a:prstGeom prst="rect">
            <a:avLst/>
          </a:prstGeom>
          <a:noFill/>
          <a:ln>
            <a:noFill/>
          </a:ln>
        </p:spPr>
      </p:pic>
      <p:sp>
        <p:nvSpPr>
          <p:cNvPr id="246" name="Shape 246"/>
          <p:cNvSpPr txBox="1"/>
          <p:nvPr/>
        </p:nvSpPr>
        <p:spPr>
          <a:xfrm>
            <a:off x="4586432" y="1256133"/>
            <a:ext cx="4292057" cy="2031325"/>
          </a:xfrm>
          <a:prstGeom prst="rect">
            <a:avLst/>
          </a:prstGeom>
          <a:noFill/>
          <a:ln>
            <a:noFill/>
          </a:ln>
        </p:spPr>
        <p:txBody>
          <a:bodyPr spcFirstLastPara="1" wrap="square" lIns="91425" tIns="45700" rIns="91425" bIns="45700" anchor="t" anchorCtr="0">
            <a:noAutofit/>
          </a:bodyPr>
          <a:lstStyle/>
          <a:p>
            <a:pPr algn="ctr" defTabSz="914400">
              <a:buClr>
                <a:srgbClr val="000000"/>
              </a:buClr>
            </a:pPr>
            <a:r>
              <a:rPr lang="en" sz="2400" b="1" kern="0" dirty="0">
                <a:solidFill>
                  <a:srgbClr val="000000"/>
                </a:solidFill>
                <a:latin typeface="Calibri"/>
                <a:ea typeface="Calibri"/>
                <a:cs typeface="Calibri"/>
                <a:sym typeface="Calibri"/>
              </a:rPr>
              <a:t>4 Dimensions</a:t>
            </a:r>
            <a:endParaRPr sz="2400" kern="0" dirty="0">
              <a:solidFill>
                <a:srgbClr val="000000"/>
              </a:solidFill>
              <a:latin typeface="Arial"/>
              <a:cs typeface="Arial"/>
              <a:sym typeface="Arial"/>
            </a:endParaRPr>
          </a:p>
          <a:p>
            <a:pPr defTabSz="914400">
              <a:buClr>
                <a:srgbClr val="000000"/>
              </a:buClr>
            </a:pPr>
            <a:endParaRPr kern="0" dirty="0">
              <a:solidFill>
                <a:srgbClr val="000000"/>
              </a:solidFill>
              <a:latin typeface="Calibri"/>
              <a:ea typeface="Calibri"/>
              <a:cs typeface="Calibri"/>
              <a:sym typeface="Calibri"/>
            </a:endParaRPr>
          </a:p>
          <a:p>
            <a:pPr marL="285750" indent="-285750" defTabSz="914400">
              <a:buClr>
                <a:srgbClr val="000000"/>
              </a:buClr>
              <a:buSzPts val="1800"/>
              <a:buFont typeface="Arial"/>
              <a:buChar char="•"/>
            </a:pPr>
            <a:r>
              <a:rPr lang="en" kern="0" dirty="0">
                <a:solidFill>
                  <a:srgbClr val="000000"/>
                </a:solidFill>
                <a:latin typeface="Calibri"/>
                <a:ea typeface="Calibri"/>
                <a:cs typeface="Calibri"/>
                <a:sym typeface="Calibri"/>
              </a:rPr>
              <a:t>4 Types of Impact</a:t>
            </a:r>
            <a:endParaRPr lang="en-US" kern="0" dirty="0">
              <a:solidFill>
                <a:srgbClr val="000000"/>
              </a:solidFill>
              <a:latin typeface="Calibri"/>
              <a:ea typeface="Calibri"/>
              <a:cs typeface="Calibri"/>
              <a:sym typeface="Calibri"/>
            </a:endParaRPr>
          </a:p>
          <a:p>
            <a:pPr marL="0" lvl="3" defTabSz="914400">
              <a:buClr>
                <a:srgbClr val="000000"/>
              </a:buClr>
              <a:buSzPts val="1800"/>
            </a:pPr>
            <a:r>
              <a:rPr lang="en-US" kern="0" dirty="0">
                <a:solidFill>
                  <a:srgbClr val="000000"/>
                </a:solidFill>
                <a:latin typeface="Calibri"/>
                <a:ea typeface="Calibri"/>
                <a:cs typeface="Calibri"/>
                <a:sym typeface="Calibri"/>
              </a:rPr>
              <a:t>           </a:t>
            </a:r>
            <a:r>
              <a:rPr lang="en-US" kern="0" dirty="0">
                <a:solidFill>
                  <a:srgbClr val="3366FF"/>
                </a:solidFill>
                <a:latin typeface="Calibri"/>
                <a:ea typeface="Calibri"/>
                <a:cs typeface="Calibri"/>
                <a:sym typeface="Calibri"/>
              </a:rPr>
              <a:t>Clear, High, Wide, &amp; Deep</a:t>
            </a:r>
            <a:endParaRPr kern="0" dirty="0">
              <a:solidFill>
                <a:srgbClr val="3366FF"/>
              </a:solidFill>
              <a:latin typeface="Arial"/>
              <a:cs typeface="Arial"/>
              <a:sym typeface="Arial"/>
            </a:endParaRPr>
          </a:p>
          <a:p>
            <a:pPr marL="285750" indent="-285750" defTabSz="914400">
              <a:buClr>
                <a:srgbClr val="000000"/>
              </a:buClr>
              <a:buSzPts val="1800"/>
              <a:buFont typeface="Arial"/>
              <a:buChar char="•"/>
            </a:pPr>
            <a:r>
              <a:rPr lang="en" kern="0" dirty="0">
                <a:solidFill>
                  <a:srgbClr val="000000"/>
                </a:solidFill>
                <a:latin typeface="Calibri"/>
                <a:ea typeface="Calibri"/>
                <a:cs typeface="Calibri"/>
                <a:sym typeface="Calibri"/>
              </a:rPr>
              <a:t>10 Types of Capital</a:t>
            </a:r>
            <a:endParaRPr lang="en-US" kern="0" dirty="0">
              <a:solidFill>
                <a:srgbClr val="000000"/>
              </a:solidFill>
              <a:latin typeface="Calibri"/>
              <a:ea typeface="Calibri"/>
              <a:cs typeface="Calibri"/>
              <a:sym typeface="Calibri"/>
            </a:endParaRPr>
          </a:p>
          <a:p>
            <a:pPr defTabSz="914400">
              <a:buClr>
                <a:srgbClr val="000000"/>
              </a:buClr>
              <a:buSzPts val="1800"/>
            </a:pPr>
            <a:r>
              <a:rPr lang="en-US" kern="0" dirty="0">
                <a:solidFill>
                  <a:srgbClr val="000000"/>
                </a:solidFill>
                <a:latin typeface="Calibri"/>
                <a:ea typeface="Calibri"/>
                <a:cs typeface="Calibri"/>
                <a:sym typeface="Calibri"/>
              </a:rPr>
              <a:t>           </a:t>
            </a:r>
            <a:r>
              <a:rPr lang="en-US" kern="0" dirty="0">
                <a:solidFill>
                  <a:srgbClr val="3366FF"/>
                </a:solidFill>
                <a:latin typeface="Calibri"/>
                <a:ea typeface="Calibri"/>
                <a:cs typeface="Calibri"/>
                <a:sym typeface="Calibri"/>
              </a:rPr>
              <a:t>Health, Human, Manufactured, </a:t>
            </a:r>
          </a:p>
          <a:p>
            <a:pPr defTabSz="914400">
              <a:buClr>
                <a:srgbClr val="000000"/>
              </a:buClr>
              <a:buSzPts val="1800"/>
            </a:pPr>
            <a:r>
              <a:rPr lang="en-US" kern="0" dirty="0">
                <a:solidFill>
                  <a:srgbClr val="3366FF"/>
                </a:solidFill>
                <a:latin typeface="Calibri"/>
                <a:ea typeface="Calibri"/>
                <a:cs typeface="Calibri"/>
                <a:sym typeface="Calibri"/>
              </a:rPr>
              <a:t>           Financial, Natural, Cultural, Social, </a:t>
            </a:r>
          </a:p>
          <a:p>
            <a:pPr defTabSz="914400">
              <a:buClr>
                <a:srgbClr val="000000"/>
              </a:buClr>
              <a:buSzPts val="1800"/>
            </a:pPr>
            <a:r>
              <a:rPr lang="en-US" kern="0" dirty="0">
                <a:solidFill>
                  <a:srgbClr val="3366FF"/>
                </a:solidFill>
                <a:latin typeface="Calibri"/>
                <a:ea typeface="Calibri"/>
                <a:cs typeface="Calibri"/>
                <a:sym typeface="Calibri"/>
              </a:rPr>
              <a:t>           Knowledge, Psychological, &amp; Spiritual</a:t>
            </a:r>
            <a:endParaRPr kern="0" dirty="0">
              <a:solidFill>
                <a:srgbClr val="3366FF"/>
              </a:solidFill>
              <a:latin typeface="Arial"/>
              <a:cs typeface="Arial"/>
              <a:sym typeface="Arial"/>
            </a:endParaRPr>
          </a:p>
          <a:p>
            <a:pPr marL="285750" indent="-285750" defTabSz="914400">
              <a:buClr>
                <a:srgbClr val="000000"/>
              </a:buClr>
              <a:buSzPts val="1800"/>
              <a:buFont typeface="Arial"/>
              <a:buChar char="•"/>
            </a:pPr>
            <a:r>
              <a:rPr lang="en" kern="0" dirty="0">
                <a:solidFill>
                  <a:srgbClr val="000000"/>
                </a:solidFill>
                <a:latin typeface="Calibri"/>
                <a:ea typeface="Calibri"/>
                <a:cs typeface="Calibri"/>
                <a:sym typeface="Calibri"/>
              </a:rPr>
              <a:t>3 Types of Data </a:t>
            </a:r>
            <a:endParaRPr lang="en-US" kern="0" dirty="0">
              <a:solidFill>
                <a:srgbClr val="000000"/>
              </a:solidFill>
              <a:latin typeface="Calibri"/>
              <a:ea typeface="Calibri"/>
              <a:cs typeface="Calibri"/>
              <a:sym typeface="Calibri"/>
            </a:endParaRPr>
          </a:p>
          <a:p>
            <a:pPr defTabSz="914400">
              <a:buClr>
                <a:srgbClr val="000000"/>
              </a:buClr>
              <a:buSzPts val="1800"/>
            </a:pPr>
            <a:r>
              <a:rPr lang="en-US" kern="0" dirty="0">
                <a:solidFill>
                  <a:srgbClr val="000000"/>
                </a:solidFill>
                <a:latin typeface="Calibri"/>
                <a:ea typeface="Calibri"/>
                <a:cs typeface="Calibri"/>
                <a:sym typeface="Calibri"/>
              </a:rPr>
              <a:t>           </a:t>
            </a:r>
            <a:r>
              <a:rPr lang="en-US" kern="0" dirty="0">
                <a:solidFill>
                  <a:srgbClr val="3366FF"/>
                </a:solidFill>
                <a:latin typeface="Calibri"/>
                <a:ea typeface="Calibri"/>
                <a:cs typeface="Calibri"/>
                <a:sym typeface="Calibri"/>
              </a:rPr>
              <a:t>Subjective (1p), Intersubjective (2p),   </a:t>
            </a:r>
          </a:p>
          <a:p>
            <a:pPr defTabSz="914400">
              <a:buClr>
                <a:srgbClr val="000000"/>
              </a:buClr>
              <a:buSzPts val="1800"/>
            </a:pPr>
            <a:r>
              <a:rPr lang="en-US" kern="0" dirty="0">
                <a:solidFill>
                  <a:srgbClr val="3366FF"/>
                </a:solidFill>
                <a:latin typeface="Calibri"/>
                <a:ea typeface="Calibri"/>
                <a:cs typeface="Calibri"/>
                <a:sym typeface="Calibri"/>
              </a:rPr>
              <a:t>           &amp; Objective (3p)</a:t>
            </a:r>
            <a:endParaRPr kern="0" dirty="0">
              <a:solidFill>
                <a:srgbClr val="3366FF"/>
              </a:solidFill>
              <a:latin typeface="Arial"/>
              <a:cs typeface="Arial"/>
              <a:sym typeface="Arial"/>
            </a:endParaRPr>
          </a:p>
          <a:p>
            <a:pPr marL="285750" indent="-285750" defTabSz="914400">
              <a:buClr>
                <a:srgbClr val="000000"/>
              </a:buClr>
              <a:buSzPts val="1800"/>
              <a:buFont typeface="Arial"/>
              <a:buChar char="•"/>
            </a:pPr>
            <a:r>
              <a:rPr lang="en" kern="0" dirty="0">
                <a:solidFill>
                  <a:srgbClr val="000000"/>
                </a:solidFill>
                <a:latin typeface="Calibri"/>
                <a:ea typeface="Calibri"/>
                <a:cs typeface="Calibri"/>
                <a:sym typeface="Calibri"/>
              </a:rPr>
              <a:t>4 Types of Bottom Lines</a:t>
            </a:r>
            <a:endParaRPr lang="en-US" kern="0" dirty="0">
              <a:solidFill>
                <a:srgbClr val="000000"/>
              </a:solidFill>
              <a:latin typeface="Calibri"/>
              <a:ea typeface="Calibri"/>
              <a:cs typeface="Calibri"/>
              <a:sym typeface="Calibri"/>
            </a:endParaRPr>
          </a:p>
          <a:p>
            <a:pPr defTabSz="914400">
              <a:buClr>
                <a:srgbClr val="000000"/>
              </a:buClr>
              <a:buSzPts val="1800"/>
            </a:pPr>
            <a:r>
              <a:rPr lang="en-US" kern="0" dirty="0">
                <a:solidFill>
                  <a:srgbClr val="000000"/>
                </a:solidFill>
                <a:latin typeface="Calibri"/>
                <a:ea typeface="Calibri"/>
                <a:cs typeface="Calibri"/>
                <a:sym typeface="Calibri"/>
              </a:rPr>
              <a:t>          </a:t>
            </a:r>
            <a:r>
              <a:rPr lang="en-US" kern="0" dirty="0">
                <a:solidFill>
                  <a:srgbClr val="3366FF"/>
                </a:solidFill>
                <a:latin typeface="Calibri"/>
                <a:ea typeface="Calibri"/>
                <a:cs typeface="Calibri"/>
                <a:sym typeface="Calibri"/>
              </a:rPr>
              <a:t> Profit, Planet, Purpose, &amp; People</a:t>
            </a:r>
            <a:endParaRPr kern="0" dirty="0">
              <a:solidFill>
                <a:srgbClr val="3366FF"/>
              </a:solidFill>
              <a:latin typeface="Calibri"/>
              <a:ea typeface="Calibri"/>
              <a:cs typeface="Calibri"/>
              <a:sym typeface="Calibri"/>
            </a:endParaRPr>
          </a:p>
          <a:p>
            <a:pPr defTabSz="914400">
              <a:buClr>
                <a:srgbClr val="000000"/>
              </a:buClr>
            </a:pPr>
            <a:endParaRPr kern="0" dirty="0">
              <a:solidFill>
                <a:srgbClr val="000000"/>
              </a:solidFill>
              <a:latin typeface="Calibri"/>
              <a:ea typeface="Calibri"/>
              <a:cs typeface="Calibri"/>
              <a:sym typeface="Calibri"/>
            </a:endParaRPr>
          </a:p>
        </p:txBody>
      </p:sp>
      <p:sp>
        <p:nvSpPr>
          <p:cNvPr id="2" name="TextBox 1">
            <a:extLst>
              <a:ext uri="{FF2B5EF4-FFF2-40B4-BE49-F238E27FC236}">
                <a16:creationId xmlns:a16="http://schemas.microsoft.com/office/drawing/2014/main" id="{33BBAA2A-9EC7-422F-B4BD-FA6894B72F3E}"/>
              </a:ext>
            </a:extLst>
          </p:cNvPr>
          <p:cNvSpPr txBox="1"/>
          <p:nvPr/>
        </p:nvSpPr>
        <p:spPr>
          <a:xfrm>
            <a:off x="6517110" y="6466483"/>
            <a:ext cx="2385589" cy="261610"/>
          </a:xfrm>
          <a:prstGeom prst="rect">
            <a:avLst/>
          </a:prstGeom>
          <a:noFill/>
        </p:spPr>
        <p:txBody>
          <a:bodyPr wrap="none" rtlCol="0">
            <a:spAutoFit/>
          </a:bodyPr>
          <a:lstStyle/>
          <a:p>
            <a:r>
              <a:rPr lang="en-US" sz="1100" dirty="0"/>
              <a:t>Used with permission Meta Integral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9077D-5835-49FF-B057-D56E921C97BF}"/>
              </a:ext>
            </a:extLst>
          </p:cNvPr>
          <p:cNvSpPr>
            <a:spLocks noGrp="1"/>
          </p:cNvSpPr>
          <p:nvPr>
            <p:ph type="title"/>
          </p:nvPr>
        </p:nvSpPr>
        <p:spPr>
          <a:xfrm>
            <a:off x="457200" y="274638"/>
            <a:ext cx="8229600" cy="334962"/>
          </a:xfrm>
        </p:spPr>
        <p:txBody>
          <a:bodyPr>
            <a:normAutofit fontScale="90000"/>
          </a:bodyPr>
          <a:lstStyle/>
          <a:p>
            <a:endParaRPr lang="en-US" dirty="0"/>
          </a:p>
        </p:txBody>
      </p:sp>
      <p:pic>
        <p:nvPicPr>
          <p:cNvPr id="4" name="Content Placeholder 3">
            <a:extLst>
              <a:ext uri="{FF2B5EF4-FFF2-40B4-BE49-F238E27FC236}">
                <a16:creationId xmlns:a16="http://schemas.microsoft.com/office/drawing/2014/main" id="{97EA1E13-D811-4E1C-9C21-092F8EF9D3DC}"/>
              </a:ext>
            </a:extLst>
          </p:cNvPr>
          <p:cNvPicPr>
            <a:picLocks noGrp="1" noChangeAspect="1"/>
          </p:cNvPicPr>
          <p:nvPr>
            <p:ph idx="1"/>
          </p:nvPr>
        </p:nvPicPr>
        <p:blipFill>
          <a:blip r:embed="rId3"/>
          <a:stretch>
            <a:fillRect/>
          </a:stretch>
        </p:blipFill>
        <p:spPr>
          <a:xfrm>
            <a:off x="2" y="0"/>
            <a:ext cx="9143999" cy="6858000"/>
          </a:xfrm>
          <a:prstGeom prst="rect">
            <a:avLst/>
          </a:prstGeom>
        </p:spPr>
      </p:pic>
    </p:spTree>
    <p:extLst>
      <p:ext uri="{BB962C8B-B14F-4D97-AF65-F5344CB8AC3E}">
        <p14:creationId xmlns:p14="http://schemas.microsoft.com/office/powerpoint/2010/main" val="32421332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239000" cy="939546"/>
          </a:xfrm>
        </p:spPr>
        <p:txBody>
          <a:bodyPr>
            <a:noAutofit/>
          </a:bodyPr>
          <a:lstStyle/>
          <a:p>
            <a:pPr algn="ctr"/>
            <a:r>
              <a:rPr lang="en-US" sz="4000" dirty="0">
                <a:latin typeface="Verdana" panose="020B0604030504040204" pitchFamily="34" charset="0"/>
                <a:ea typeface="Verdana" panose="020B0604030504040204" pitchFamily="34" charset="0"/>
              </a:rPr>
              <a:t>Create the Future Through Renewal</a:t>
            </a:r>
          </a:p>
        </p:txBody>
      </p:sp>
      <p:pic>
        <p:nvPicPr>
          <p:cNvPr id="6" name="Picture 5">
            <a:extLst>
              <a:ext uri="{FF2B5EF4-FFF2-40B4-BE49-F238E27FC236}">
                <a16:creationId xmlns:a16="http://schemas.microsoft.com/office/drawing/2014/main" id="{70C6CABE-8323-4E3D-87B8-029DCB728259}"/>
              </a:ext>
            </a:extLst>
          </p:cNvPr>
          <p:cNvPicPr>
            <a:picLocks noChangeAspect="1"/>
          </p:cNvPicPr>
          <p:nvPr/>
        </p:nvPicPr>
        <p:blipFill>
          <a:blip r:embed="rId3"/>
          <a:stretch>
            <a:fillRect/>
          </a:stretch>
        </p:blipFill>
        <p:spPr>
          <a:xfrm>
            <a:off x="6019802" y="1426245"/>
            <a:ext cx="2429161" cy="1230007"/>
          </a:xfrm>
          <a:prstGeom prst="rect">
            <a:avLst/>
          </a:prstGeom>
        </p:spPr>
      </p:pic>
      <p:pic>
        <p:nvPicPr>
          <p:cNvPr id="4" name="Picture 3">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4200" y="2053025"/>
            <a:ext cx="1885948" cy="2488515"/>
          </a:xfrm>
          <a:prstGeom prst="rect">
            <a:avLst/>
          </a:prstGeom>
        </p:spPr>
      </p:pic>
      <p:pic>
        <p:nvPicPr>
          <p:cNvPr id="7" name="Picture 6">
            <a:hlinkClick r:id="rId6"/>
            <a:extLst>
              <a:ext uri="{FF2B5EF4-FFF2-40B4-BE49-F238E27FC236}">
                <a16:creationId xmlns:a16="http://schemas.microsoft.com/office/drawing/2014/main" id="{D83701D6-A8D5-4F7D-8D5A-6B2B2FC12AF6}"/>
              </a:ext>
            </a:extLst>
          </p:cNvPr>
          <p:cNvPicPr>
            <a:picLocks noChangeAspect="1"/>
          </p:cNvPicPr>
          <p:nvPr/>
        </p:nvPicPr>
        <p:blipFill>
          <a:blip r:embed="rId7"/>
          <a:stretch>
            <a:fillRect/>
          </a:stretch>
        </p:blipFill>
        <p:spPr>
          <a:xfrm>
            <a:off x="811754" y="1773282"/>
            <a:ext cx="2316997" cy="3048000"/>
          </a:xfrm>
          <a:prstGeom prst="rect">
            <a:avLst/>
          </a:prstGeom>
        </p:spPr>
      </p:pic>
      <p:pic>
        <p:nvPicPr>
          <p:cNvPr id="5" name="Picture 4" descr="A close up of a hanger&#10;&#10;Description automatically generated">
            <a:extLst>
              <a:ext uri="{FF2B5EF4-FFF2-40B4-BE49-F238E27FC236}">
                <a16:creationId xmlns:a16="http://schemas.microsoft.com/office/drawing/2014/main" id="{329385E0-037E-4341-876E-2A4B02C8823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13176" y="3657600"/>
            <a:ext cx="2548128" cy="2133600"/>
          </a:xfrm>
          <a:prstGeom prst="rect">
            <a:avLst/>
          </a:prstGeom>
        </p:spPr>
      </p:pic>
      <p:sp>
        <p:nvSpPr>
          <p:cNvPr id="3" name="TextBox 2">
            <a:extLst>
              <a:ext uri="{FF2B5EF4-FFF2-40B4-BE49-F238E27FC236}">
                <a16:creationId xmlns:a16="http://schemas.microsoft.com/office/drawing/2014/main" id="{59F090EF-2DED-4C30-84B8-00B40F31284E}"/>
              </a:ext>
            </a:extLst>
          </p:cNvPr>
          <p:cNvSpPr txBox="1"/>
          <p:nvPr/>
        </p:nvSpPr>
        <p:spPr>
          <a:xfrm>
            <a:off x="544326" y="5710537"/>
            <a:ext cx="7647158" cy="461665"/>
          </a:xfrm>
          <a:prstGeom prst="rect">
            <a:avLst/>
          </a:prstGeom>
          <a:noFill/>
        </p:spPr>
        <p:txBody>
          <a:bodyPr wrap="none" rtlCol="0">
            <a:spAutoFit/>
          </a:bodyPr>
          <a:lstStyle/>
          <a:p>
            <a:r>
              <a:rPr lang="en-US" sz="1200" dirty="0">
                <a:hlinkClick r:id="rId4"/>
              </a:rPr>
              <a:t>Pesut, D. J. (2004). Create the future through renewal. Reflections on nursing leadership/Sigma Theta Tau International, </a:t>
            </a:r>
          </a:p>
          <a:p>
            <a:r>
              <a:rPr lang="en-US" sz="1200" dirty="0">
                <a:hlinkClick r:id="rId4"/>
              </a:rPr>
              <a:t>Honor Society of Nursing, 30(1).</a:t>
            </a:r>
            <a:endParaRPr lang="en-US" sz="1200" dirty="0"/>
          </a:p>
        </p:txBody>
      </p:sp>
    </p:spTree>
    <p:extLst>
      <p:ext uri="{BB962C8B-B14F-4D97-AF65-F5344CB8AC3E}">
        <p14:creationId xmlns:p14="http://schemas.microsoft.com/office/powerpoint/2010/main" val="12614687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AAC46-0392-4324-ACAF-79CA24D05C7C}"/>
              </a:ext>
            </a:extLst>
          </p:cNvPr>
          <p:cNvSpPr>
            <a:spLocks noGrp="1"/>
          </p:cNvSpPr>
          <p:nvPr>
            <p:ph type="title"/>
          </p:nvPr>
        </p:nvSpPr>
        <p:spPr/>
        <p:txBody>
          <a:bodyPr>
            <a:normAutofit/>
          </a:bodyPr>
          <a:lstStyle/>
          <a:p>
            <a:pPr algn="ctr"/>
            <a:r>
              <a:rPr lang="en-US" sz="2800" dirty="0">
                <a:latin typeface="Verdana" panose="020B0604030504040204" pitchFamily="34" charset="0"/>
                <a:ea typeface="Verdana" panose="020B0604030504040204" pitchFamily="34" charset="0"/>
              </a:rPr>
              <a:t>Katharine J Densford International  Center for Nursing Leadership</a:t>
            </a:r>
          </a:p>
        </p:txBody>
      </p:sp>
      <p:pic>
        <p:nvPicPr>
          <p:cNvPr id="3" name="Picture 2">
            <a:extLst>
              <a:ext uri="{FF2B5EF4-FFF2-40B4-BE49-F238E27FC236}">
                <a16:creationId xmlns:a16="http://schemas.microsoft.com/office/drawing/2014/main" id="{B547720B-C822-4B57-8071-E96A05415AC1}"/>
              </a:ext>
            </a:extLst>
          </p:cNvPr>
          <p:cNvPicPr>
            <a:picLocks noChangeAspect="1"/>
          </p:cNvPicPr>
          <p:nvPr/>
        </p:nvPicPr>
        <p:blipFill>
          <a:blip r:embed="rId2"/>
          <a:stretch>
            <a:fillRect/>
          </a:stretch>
        </p:blipFill>
        <p:spPr>
          <a:xfrm>
            <a:off x="541020" y="1676400"/>
            <a:ext cx="3256065" cy="3698558"/>
          </a:xfrm>
          <a:prstGeom prst="rect">
            <a:avLst/>
          </a:prstGeom>
        </p:spPr>
      </p:pic>
      <p:sp>
        <p:nvSpPr>
          <p:cNvPr id="4" name="Rectangle 3">
            <a:extLst>
              <a:ext uri="{FF2B5EF4-FFF2-40B4-BE49-F238E27FC236}">
                <a16:creationId xmlns:a16="http://schemas.microsoft.com/office/drawing/2014/main" id="{B84FF807-52C7-471C-A17F-EF2493FACE62}"/>
              </a:ext>
            </a:extLst>
          </p:cNvPr>
          <p:cNvSpPr/>
          <p:nvPr/>
        </p:nvSpPr>
        <p:spPr>
          <a:xfrm>
            <a:off x="4114800" y="1603615"/>
            <a:ext cx="4876800" cy="4247317"/>
          </a:xfrm>
          <a:prstGeom prst="rect">
            <a:avLst/>
          </a:prstGeom>
        </p:spPr>
        <p:txBody>
          <a:bodyPr wrap="square">
            <a:spAutoFit/>
          </a:bodyPr>
          <a:lstStyle/>
          <a:p>
            <a:pPr>
              <a:defRPr/>
            </a:pPr>
            <a:r>
              <a:rPr lang="en-US" dirty="0">
                <a:solidFill>
                  <a:prstClr val="black"/>
                </a:solidFill>
                <a:latin typeface="Verdana" panose="020B0604030504040204" pitchFamily="34" charset="0"/>
                <a:ea typeface="Verdana" panose="020B0604030504040204" pitchFamily="34" charset="0"/>
              </a:rPr>
              <a:t>“A profession in its thinking should be a generation or two ahead of the public. Keeping abreast of the world situation is not enough. At the same time, its position of leadership demands the nursing profession take on more and more responsibility for service, locally, nationally and even internationally. My job as President has permitted me to travel widely and associate with nurses all over the world. And this broad experience has borne out my conviction that what anyone of us does anywhere affects all of us everywhere, in nursing too, there is only one world.”</a:t>
            </a:r>
          </a:p>
        </p:txBody>
      </p:sp>
      <p:sp>
        <p:nvSpPr>
          <p:cNvPr id="5" name="TextBox 4">
            <a:extLst>
              <a:ext uri="{FF2B5EF4-FFF2-40B4-BE49-F238E27FC236}">
                <a16:creationId xmlns:a16="http://schemas.microsoft.com/office/drawing/2014/main" id="{60623912-395D-4CA1-9638-808DD287B303}"/>
              </a:ext>
            </a:extLst>
          </p:cNvPr>
          <p:cNvSpPr txBox="1"/>
          <p:nvPr/>
        </p:nvSpPr>
        <p:spPr>
          <a:xfrm>
            <a:off x="484887" y="5975308"/>
            <a:ext cx="8220520" cy="584775"/>
          </a:xfrm>
          <a:prstGeom prst="rect">
            <a:avLst/>
          </a:prstGeom>
          <a:noFill/>
        </p:spPr>
        <p:txBody>
          <a:bodyPr wrap="none" rtlCol="0">
            <a:spAutoFit/>
          </a:bodyPr>
          <a:lstStyle/>
          <a:p>
            <a:pPr>
              <a:defRPr/>
            </a:pPr>
            <a:r>
              <a:rPr lang="en-US" sz="1600" dirty="0">
                <a:solidFill>
                  <a:prstClr val="black"/>
                </a:solidFill>
                <a:latin typeface="Verdana" panose="020B0604030504040204" pitchFamily="34" charset="0"/>
                <a:ea typeface="Verdana" panose="020B0604030504040204" pitchFamily="34" charset="0"/>
              </a:rPr>
              <a:t>Katharine J. Densford Address to the President American Nurses Association, </a:t>
            </a:r>
          </a:p>
          <a:p>
            <a:pPr>
              <a:defRPr/>
            </a:pPr>
            <a:r>
              <a:rPr lang="en-US" sz="1600" dirty="0">
                <a:solidFill>
                  <a:prstClr val="black"/>
                </a:solidFill>
                <a:latin typeface="Verdana" panose="020B0604030504040204" pitchFamily="34" charset="0"/>
                <a:ea typeface="Verdana" panose="020B0604030504040204" pitchFamily="34" charset="0"/>
              </a:rPr>
              <a:t>36th annual convention in Chicago, Illinois May 31, 1948</a:t>
            </a:r>
          </a:p>
        </p:txBody>
      </p:sp>
      <p:pic>
        <p:nvPicPr>
          <p:cNvPr id="7" name="Picture 6" descr="A close up of a hanger&#10;&#10;Description automatically generated">
            <a:extLst>
              <a:ext uri="{FF2B5EF4-FFF2-40B4-BE49-F238E27FC236}">
                <a16:creationId xmlns:a16="http://schemas.microsoft.com/office/drawing/2014/main" id="{29FE57E2-AB30-4877-8248-B477311E81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5872" y="6372734"/>
            <a:ext cx="2548128" cy="497810"/>
          </a:xfrm>
          <a:prstGeom prst="rect">
            <a:avLst/>
          </a:prstGeom>
        </p:spPr>
      </p:pic>
    </p:spTree>
    <p:extLst>
      <p:ext uri="{BB962C8B-B14F-4D97-AF65-F5344CB8AC3E}">
        <p14:creationId xmlns:p14="http://schemas.microsoft.com/office/powerpoint/2010/main" val="3976724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DE148-207A-4F3C-8F21-46E9E8783795}"/>
              </a:ext>
            </a:extLst>
          </p:cNvPr>
          <p:cNvSpPr>
            <a:spLocks noGrp="1"/>
          </p:cNvSpPr>
          <p:nvPr>
            <p:ph type="title"/>
          </p:nvPr>
        </p:nvSpPr>
        <p:spPr>
          <a:xfrm>
            <a:off x="628650" y="62914"/>
            <a:ext cx="7886700" cy="1325563"/>
          </a:xfrm>
        </p:spPr>
        <p:txBody>
          <a:bodyPr>
            <a:normAutofit/>
          </a:bodyPr>
          <a:lstStyle/>
          <a:p>
            <a:pPr algn="ctr"/>
            <a:r>
              <a:rPr lang="en-US" sz="4000" dirty="0">
                <a:latin typeface="Verdana" panose="020B0604030504040204" pitchFamily="34" charset="0"/>
                <a:ea typeface="Verdana" panose="020B0604030504040204" pitchFamily="34" charset="0"/>
              </a:rPr>
              <a:t>Dimensions of Future Consciousness</a:t>
            </a:r>
          </a:p>
        </p:txBody>
      </p:sp>
      <p:sp>
        <p:nvSpPr>
          <p:cNvPr id="3" name="Content Placeholder 2">
            <a:extLst>
              <a:ext uri="{FF2B5EF4-FFF2-40B4-BE49-F238E27FC236}">
                <a16:creationId xmlns:a16="http://schemas.microsoft.com/office/drawing/2014/main" id="{1011A1FF-CFEA-4EC6-B160-1BE8E5B23EC5}"/>
              </a:ext>
            </a:extLst>
          </p:cNvPr>
          <p:cNvSpPr>
            <a:spLocks noGrp="1"/>
          </p:cNvSpPr>
          <p:nvPr>
            <p:ph idx="1"/>
          </p:nvPr>
        </p:nvSpPr>
        <p:spPr>
          <a:xfrm>
            <a:off x="457200" y="1921788"/>
            <a:ext cx="3828081" cy="3657597"/>
          </a:xfrm>
        </p:spPr>
        <p:txBody>
          <a:bodyPr>
            <a:noAutofit/>
          </a:bodyPr>
          <a:lstStyle/>
          <a:p>
            <a:r>
              <a:rPr lang="en-US" sz="2400" dirty="0">
                <a:latin typeface="Verdana" panose="020B0604030504040204" pitchFamily="34" charset="0"/>
                <a:ea typeface="Verdana" panose="020B0604030504040204" pitchFamily="34" charset="0"/>
              </a:rPr>
              <a:t>Time perspective: understanding of the past, present and future and the value of long-term thinking.</a:t>
            </a:r>
          </a:p>
          <a:p>
            <a:r>
              <a:rPr lang="en-US" sz="2400" dirty="0">
                <a:latin typeface="Verdana" panose="020B0604030504040204" pitchFamily="34" charset="0"/>
                <a:ea typeface="Verdana" panose="020B0604030504040204" pitchFamily="34" charset="0"/>
              </a:rPr>
              <a:t>Agency beliefs: trust in ability to influence future events.</a:t>
            </a:r>
          </a:p>
        </p:txBody>
      </p:sp>
      <p:sp>
        <p:nvSpPr>
          <p:cNvPr id="5" name="TextBox 4">
            <a:extLst>
              <a:ext uri="{FF2B5EF4-FFF2-40B4-BE49-F238E27FC236}">
                <a16:creationId xmlns:a16="http://schemas.microsoft.com/office/drawing/2014/main" id="{81675827-4F8A-4B82-A569-1A540F361ECE}"/>
              </a:ext>
            </a:extLst>
          </p:cNvPr>
          <p:cNvSpPr txBox="1"/>
          <p:nvPr/>
        </p:nvSpPr>
        <p:spPr>
          <a:xfrm>
            <a:off x="438439" y="6176071"/>
            <a:ext cx="8588057" cy="584775"/>
          </a:xfrm>
          <a:prstGeom prst="rect">
            <a:avLst/>
          </a:prstGeom>
          <a:noFill/>
        </p:spPr>
        <p:txBody>
          <a:bodyPr wrap="none" rtlCol="0">
            <a:spAutoFit/>
          </a:bodyPr>
          <a:lstStyle/>
          <a:p>
            <a:r>
              <a:rPr lang="en-US" sz="1600" dirty="0">
                <a:latin typeface="Verdana" panose="020B0604030504040204" pitchFamily="34" charset="0"/>
                <a:ea typeface="Verdana" panose="020B0604030504040204" pitchFamily="34" charset="0"/>
              </a:rPr>
              <a:t>Ahvenharju, S., Minkkinen, M., &amp; Lalot, F. (2018). The five dimensions of futures </a:t>
            </a:r>
          </a:p>
          <a:p>
            <a:r>
              <a:rPr lang="en-US" sz="1600" dirty="0">
                <a:latin typeface="Verdana" panose="020B0604030504040204" pitchFamily="34" charset="0"/>
                <a:ea typeface="Verdana" panose="020B0604030504040204" pitchFamily="34" charset="0"/>
              </a:rPr>
              <a:t>consciousness. </a:t>
            </a:r>
            <a:r>
              <a:rPr lang="en-US" sz="1600" i="1" dirty="0">
                <a:latin typeface="Verdana" panose="020B0604030504040204" pitchFamily="34" charset="0"/>
                <a:ea typeface="Verdana" panose="020B0604030504040204" pitchFamily="34" charset="0"/>
              </a:rPr>
              <a:t>Futures</a:t>
            </a:r>
            <a:r>
              <a:rPr lang="en-US" sz="1600" dirty="0">
                <a:latin typeface="Verdana" panose="020B0604030504040204" pitchFamily="34" charset="0"/>
                <a:ea typeface="Verdana" panose="020B0604030504040204" pitchFamily="34" charset="0"/>
              </a:rPr>
              <a:t>, 104, 1-13.</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1813301"/>
            <a:ext cx="3871915" cy="3657596"/>
          </a:xfrm>
          <a:prstGeom prst="rect">
            <a:avLst/>
          </a:prstGeom>
        </p:spPr>
      </p:pic>
    </p:spTree>
    <p:extLst>
      <p:ext uri="{BB962C8B-B14F-4D97-AF65-F5344CB8AC3E}">
        <p14:creationId xmlns:p14="http://schemas.microsoft.com/office/powerpoint/2010/main" val="77985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DE148-207A-4F3C-8F21-46E9E8783795}"/>
              </a:ext>
            </a:extLst>
          </p:cNvPr>
          <p:cNvSpPr>
            <a:spLocks noGrp="1"/>
          </p:cNvSpPr>
          <p:nvPr>
            <p:ph type="title"/>
          </p:nvPr>
        </p:nvSpPr>
        <p:spPr>
          <a:xfrm>
            <a:off x="628650" y="62914"/>
            <a:ext cx="7886700" cy="1325563"/>
          </a:xfrm>
        </p:spPr>
        <p:txBody>
          <a:bodyPr>
            <a:normAutofit/>
          </a:bodyPr>
          <a:lstStyle/>
          <a:p>
            <a:pPr algn="ctr"/>
            <a:r>
              <a:rPr lang="en-US" sz="4000" dirty="0">
                <a:latin typeface="Verdana" panose="020B0604030504040204" pitchFamily="34" charset="0"/>
                <a:ea typeface="Verdana" panose="020B0604030504040204" pitchFamily="34" charset="0"/>
              </a:rPr>
              <a:t>Dimensions of Future Consciousness</a:t>
            </a:r>
          </a:p>
        </p:txBody>
      </p:sp>
      <p:sp>
        <p:nvSpPr>
          <p:cNvPr id="3" name="Content Placeholder 2">
            <a:extLst>
              <a:ext uri="{FF2B5EF4-FFF2-40B4-BE49-F238E27FC236}">
                <a16:creationId xmlns:a16="http://schemas.microsoft.com/office/drawing/2014/main" id="{1011A1FF-CFEA-4EC6-B160-1BE8E5B23EC5}"/>
              </a:ext>
            </a:extLst>
          </p:cNvPr>
          <p:cNvSpPr>
            <a:spLocks noGrp="1"/>
          </p:cNvSpPr>
          <p:nvPr>
            <p:ph idx="1"/>
          </p:nvPr>
        </p:nvSpPr>
        <p:spPr>
          <a:xfrm>
            <a:off x="159471" y="1332862"/>
            <a:ext cx="5253925" cy="3657597"/>
          </a:xfrm>
        </p:spPr>
        <p:txBody>
          <a:bodyPr>
            <a:noAutofit/>
          </a:bodyPr>
          <a:lstStyle/>
          <a:p>
            <a:pPr marL="0" indent="0">
              <a:buNone/>
            </a:pPr>
            <a:endParaRPr lang="en-US" sz="2400" dirty="0">
              <a:latin typeface="Verdana" panose="020B0604030504040204" pitchFamily="34" charset="0"/>
              <a:ea typeface="Verdana" panose="020B0604030504040204" pitchFamily="34" charset="0"/>
            </a:endParaRPr>
          </a:p>
          <a:p>
            <a:r>
              <a:rPr lang="en-US" sz="2400" dirty="0">
                <a:latin typeface="Verdana" panose="020B0604030504040204" pitchFamily="34" charset="0"/>
                <a:ea typeface="Verdana" panose="020B0604030504040204" pitchFamily="34" charset="0"/>
              </a:rPr>
              <a:t>Openness: critical questioning of established truths and seeing possibilities of change.</a:t>
            </a:r>
          </a:p>
          <a:p>
            <a:r>
              <a:rPr lang="en-US" sz="2400" dirty="0">
                <a:latin typeface="Verdana" panose="020B0604030504040204" pitchFamily="34" charset="0"/>
                <a:ea typeface="Verdana" panose="020B0604030504040204" pitchFamily="34" charset="0"/>
              </a:rPr>
              <a:t>Systems perspective: ability to see interconnectedness between human and natural systems and complex consequences of decisions.</a:t>
            </a:r>
          </a:p>
          <a:p>
            <a:r>
              <a:rPr lang="en-US" sz="2400" dirty="0">
                <a:latin typeface="Verdana" panose="020B0604030504040204" pitchFamily="34" charset="0"/>
                <a:ea typeface="Verdana" panose="020B0604030504040204" pitchFamily="34" charset="0"/>
              </a:rPr>
              <a:t>Concern: for other’s aspirations for a better world for everyone.</a:t>
            </a:r>
          </a:p>
        </p:txBody>
      </p:sp>
      <p:sp>
        <p:nvSpPr>
          <p:cNvPr id="5" name="TextBox 4">
            <a:extLst>
              <a:ext uri="{FF2B5EF4-FFF2-40B4-BE49-F238E27FC236}">
                <a16:creationId xmlns:a16="http://schemas.microsoft.com/office/drawing/2014/main" id="{81675827-4F8A-4B82-A569-1A540F361ECE}"/>
              </a:ext>
            </a:extLst>
          </p:cNvPr>
          <p:cNvSpPr txBox="1"/>
          <p:nvPr/>
        </p:nvSpPr>
        <p:spPr>
          <a:xfrm>
            <a:off x="438439" y="6176071"/>
            <a:ext cx="8588057" cy="584775"/>
          </a:xfrm>
          <a:prstGeom prst="rect">
            <a:avLst/>
          </a:prstGeom>
          <a:noFill/>
        </p:spPr>
        <p:txBody>
          <a:bodyPr wrap="none" rtlCol="0">
            <a:spAutoFit/>
          </a:bodyPr>
          <a:lstStyle/>
          <a:p>
            <a:r>
              <a:rPr lang="en-US" sz="1600" dirty="0">
                <a:latin typeface="Verdana" panose="020B0604030504040204" pitchFamily="34" charset="0"/>
                <a:ea typeface="Verdana" panose="020B0604030504040204" pitchFamily="34" charset="0"/>
              </a:rPr>
              <a:t>Ahvenharju, S., Minkkinen, M., &amp; Lalot, F. (2018). The five dimensions of futures </a:t>
            </a:r>
          </a:p>
          <a:p>
            <a:r>
              <a:rPr lang="en-US" sz="1600" dirty="0">
                <a:latin typeface="Verdana" panose="020B0604030504040204" pitchFamily="34" charset="0"/>
                <a:ea typeface="Verdana" panose="020B0604030504040204" pitchFamily="34" charset="0"/>
              </a:rPr>
              <a:t>consciousness. </a:t>
            </a:r>
            <a:r>
              <a:rPr lang="en-US" sz="1600" i="1" dirty="0">
                <a:latin typeface="Verdana" panose="020B0604030504040204" pitchFamily="34" charset="0"/>
                <a:ea typeface="Verdana" panose="020B0604030504040204" pitchFamily="34" charset="0"/>
              </a:rPr>
              <a:t>Futures</a:t>
            </a:r>
            <a:r>
              <a:rPr lang="en-US" sz="1600" dirty="0">
                <a:latin typeface="Verdana" panose="020B0604030504040204" pitchFamily="34" charset="0"/>
                <a:ea typeface="Verdana" panose="020B0604030504040204" pitchFamily="34" charset="0"/>
              </a:rPr>
              <a:t>, 104, 1-13.</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61675" y="1774426"/>
            <a:ext cx="3525863" cy="3564739"/>
          </a:xfrm>
          <a:prstGeom prst="rect">
            <a:avLst/>
          </a:prstGeom>
        </p:spPr>
      </p:pic>
    </p:spTree>
    <p:extLst>
      <p:ext uri="{BB962C8B-B14F-4D97-AF65-F5344CB8AC3E}">
        <p14:creationId xmlns:p14="http://schemas.microsoft.com/office/powerpoint/2010/main" val="1675499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E39AE-D92B-4A0E-8B08-424CED023222}"/>
              </a:ext>
            </a:extLst>
          </p:cNvPr>
          <p:cNvSpPr>
            <a:spLocks noGrp="1"/>
          </p:cNvSpPr>
          <p:nvPr>
            <p:ph type="title"/>
          </p:nvPr>
        </p:nvSpPr>
        <p:spPr>
          <a:xfrm>
            <a:off x="628650" y="365126"/>
            <a:ext cx="7886700" cy="1325563"/>
          </a:xfrm>
        </p:spPr>
        <p:txBody>
          <a:bodyPr/>
          <a:lstStyle/>
          <a:p>
            <a:r>
              <a:rPr lang="en-US" dirty="0"/>
              <a:t>Future Blind</a:t>
            </a:r>
          </a:p>
        </p:txBody>
      </p:sp>
      <p:pic>
        <p:nvPicPr>
          <p:cNvPr id="4" name="Content Placeholder 3">
            <a:extLst>
              <a:ext uri="{FF2B5EF4-FFF2-40B4-BE49-F238E27FC236}">
                <a16:creationId xmlns:a16="http://schemas.microsoft.com/office/drawing/2014/main" id="{DF0CDF01-861D-4DD6-9002-AD484F40F6D8}"/>
              </a:ext>
            </a:extLst>
          </p:cNvPr>
          <p:cNvPicPr>
            <a:picLocks noGrp="1" noChangeAspect="1"/>
          </p:cNvPicPr>
          <p:nvPr>
            <p:ph idx="1"/>
          </p:nvPr>
        </p:nvPicPr>
        <p:blipFill>
          <a:blip r:embed="rId2"/>
          <a:stretch>
            <a:fillRect/>
          </a:stretch>
        </p:blipFill>
        <p:spPr>
          <a:xfrm>
            <a:off x="0" y="0"/>
            <a:ext cx="9144000" cy="6912244"/>
          </a:xfrm>
          <a:prstGeom prst="rect">
            <a:avLst/>
          </a:prstGeom>
        </p:spPr>
      </p:pic>
      <p:sp>
        <p:nvSpPr>
          <p:cNvPr id="5" name="TextBox 4">
            <a:extLst>
              <a:ext uri="{FF2B5EF4-FFF2-40B4-BE49-F238E27FC236}">
                <a16:creationId xmlns:a16="http://schemas.microsoft.com/office/drawing/2014/main" id="{A8352189-91CE-4654-ABD5-CCD1B975BEFA}"/>
              </a:ext>
            </a:extLst>
          </p:cNvPr>
          <p:cNvSpPr txBox="1"/>
          <p:nvPr/>
        </p:nvSpPr>
        <p:spPr>
          <a:xfrm>
            <a:off x="1409700" y="244158"/>
            <a:ext cx="6324600" cy="923330"/>
          </a:xfrm>
          <a:prstGeom prst="rect">
            <a:avLst/>
          </a:prstGeom>
          <a:noFill/>
        </p:spPr>
        <p:txBody>
          <a:bodyPr wrap="square" rtlCol="0">
            <a:spAutoFit/>
          </a:bodyPr>
          <a:lstStyle/>
          <a:p>
            <a:pPr algn="ctr"/>
            <a:r>
              <a:rPr lang="en-US" sz="5400" dirty="0">
                <a:solidFill>
                  <a:srgbClr val="FFFF00"/>
                </a:solidFill>
              </a:rPr>
              <a:t>Future Blind </a:t>
            </a:r>
          </a:p>
        </p:txBody>
      </p:sp>
    </p:spTree>
    <p:extLst>
      <p:ext uri="{BB962C8B-B14F-4D97-AF65-F5344CB8AC3E}">
        <p14:creationId xmlns:p14="http://schemas.microsoft.com/office/powerpoint/2010/main" val="20595177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5869C-A802-4A39-9C42-CD76911C4EDF}"/>
              </a:ext>
            </a:extLst>
          </p:cNvPr>
          <p:cNvSpPr>
            <a:spLocks noGrp="1"/>
          </p:cNvSpPr>
          <p:nvPr>
            <p:ph type="title"/>
          </p:nvPr>
        </p:nvSpPr>
        <p:spPr>
          <a:xfrm>
            <a:off x="486696" y="629266"/>
            <a:ext cx="3845274" cy="1676603"/>
          </a:xfrm>
        </p:spPr>
        <p:txBody>
          <a:bodyPr>
            <a:normAutofit/>
          </a:bodyPr>
          <a:lstStyle/>
          <a:p>
            <a:r>
              <a:rPr lang="en-US" dirty="0"/>
              <a:t>Overview</a:t>
            </a:r>
          </a:p>
        </p:txBody>
      </p:sp>
      <p:sp>
        <p:nvSpPr>
          <p:cNvPr id="3" name="Content Placeholder 2">
            <a:extLst>
              <a:ext uri="{FF2B5EF4-FFF2-40B4-BE49-F238E27FC236}">
                <a16:creationId xmlns:a16="http://schemas.microsoft.com/office/drawing/2014/main" id="{7EFC2BE3-245A-4659-B4E4-FFA7EAAE5A65}"/>
              </a:ext>
            </a:extLst>
          </p:cNvPr>
          <p:cNvSpPr>
            <a:spLocks noGrp="1"/>
          </p:cNvSpPr>
          <p:nvPr>
            <p:ph idx="1"/>
          </p:nvPr>
        </p:nvSpPr>
        <p:spPr>
          <a:xfrm>
            <a:off x="486697" y="1915888"/>
            <a:ext cx="3845272" cy="3785419"/>
          </a:xfrm>
        </p:spPr>
        <p:txBody>
          <a:bodyPr>
            <a:normAutofit fontScale="92500" lnSpcReduction="20000"/>
          </a:bodyPr>
          <a:lstStyle/>
          <a:p>
            <a:r>
              <a:rPr lang="en-US" sz="1500" dirty="0"/>
              <a:t>AACN Vision for Academic Nursing</a:t>
            </a:r>
          </a:p>
          <a:p>
            <a:r>
              <a:rPr lang="en-US" sz="1500" dirty="0"/>
              <a:t>The Future of Universities</a:t>
            </a:r>
          </a:p>
          <a:p>
            <a:r>
              <a:rPr lang="en-US" sz="1500" dirty="0"/>
              <a:t>Knowledge Complexity and Nursing</a:t>
            </a:r>
          </a:p>
          <a:p>
            <a:r>
              <a:rPr lang="en-US" sz="1500" dirty="0"/>
              <a:t>Logical Levels of Learning and Leading</a:t>
            </a:r>
          </a:p>
          <a:p>
            <a:r>
              <a:rPr lang="en-US" sz="1500" dirty="0"/>
              <a:t>Polarities and the Squiggle Sense</a:t>
            </a:r>
          </a:p>
          <a:p>
            <a:r>
              <a:rPr lang="en-US" sz="1500" dirty="0"/>
              <a:t>Integral and Meta Integral Theory </a:t>
            </a:r>
          </a:p>
          <a:p>
            <a:r>
              <a:rPr lang="en-US" sz="1500" dirty="0"/>
              <a:t>21</a:t>
            </a:r>
            <a:r>
              <a:rPr lang="en-US" sz="1500" baseline="30000" dirty="0"/>
              <a:t>st</a:t>
            </a:r>
            <a:r>
              <a:rPr lang="en-US" sz="1500" dirty="0"/>
              <a:t> Century Meta Learning</a:t>
            </a:r>
          </a:p>
          <a:p>
            <a:r>
              <a:rPr lang="en-US" sz="1500" dirty="0"/>
              <a:t>Future Consciousness</a:t>
            </a:r>
          </a:p>
          <a:p>
            <a:r>
              <a:rPr lang="en-US" sz="1500" dirty="0"/>
              <a:t>Change versus Transformation</a:t>
            </a:r>
          </a:p>
          <a:p>
            <a:r>
              <a:rPr lang="en-US" sz="1500" dirty="0"/>
              <a:t>Future Literacy and Foresight Leadership</a:t>
            </a:r>
          </a:p>
          <a:p>
            <a:r>
              <a:rPr lang="en-US" sz="1500" dirty="0"/>
              <a:t>Crowdsourcing New Ideas  </a:t>
            </a:r>
          </a:p>
          <a:p>
            <a:r>
              <a:rPr lang="en-US" sz="1500" dirty="0"/>
              <a:t>Teaching Learning Challenges (TLC)</a:t>
            </a:r>
          </a:p>
          <a:p>
            <a:r>
              <a:rPr lang="en-US" sz="1500" dirty="0"/>
              <a:t>Pledge to the Future</a:t>
            </a:r>
          </a:p>
          <a:p>
            <a:endParaRPr lang="en-US" sz="1500" dirty="0"/>
          </a:p>
        </p:txBody>
      </p:sp>
      <p:pic>
        <p:nvPicPr>
          <p:cNvPr id="4" name="Picture 3">
            <a:extLst>
              <a:ext uri="{FF2B5EF4-FFF2-40B4-BE49-F238E27FC236}">
                <a16:creationId xmlns:a16="http://schemas.microsoft.com/office/drawing/2014/main" id="{4197C46E-FFA3-4AF5-B1F2-FCC9D0187958}"/>
              </a:ext>
            </a:extLst>
          </p:cNvPr>
          <p:cNvPicPr>
            <a:picLocks noChangeAspect="1"/>
          </p:cNvPicPr>
          <p:nvPr/>
        </p:nvPicPr>
        <p:blipFill rotWithShape="1">
          <a:blip r:embed="rId2"/>
          <a:srcRect l="38847" r="38204" b="1"/>
          <a:stretch/>
        </p:blipFill>
        <p:spPr>
          <a:xfrm>
            <a:off x="4567959" y="640082"/>
            <a:ext cx="4096293" cy="5577837"/>
          </a:xfrm>
          <a:prstGeom prst="rect">
            <a:avLst/>
          </a:prstGeom>
          <a:effectLst/>
        </p:spPr>
      </p:pic>
    </p:spTree>
    <p:extLst>
      <p:ext uri="{BB962C8B-B14F-4D97-AF65-F5344CB8AC3E}">
        <p14:creationId xmlns:p14="http://schemas.microsoft.com/office/powerpoint/2010/main" val="3534669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485900" y="228600"/>
            <a:ext cx="6172200" cy="457200"/>
          </a:xfrm>
        </p:spPr>
        <p:txBody>
          <a:bodyPr>
            <a:noAutofit/>
          </a:bodyPr>
          <a:lstStyle/>
          <a:p>
            <a:pPr algn="ctr" eaLnBrk="1" hangingPunct="1"/>
            <a:r>
              <a:rPr lang="en-US" altLang="en-US" sz="4000" dirty="0">
                <a:latin typeface="Verdana" panose="020B0604030504040204" pitchFamily="34" charset="0"/>
                <a:ea typeface="Verdana" panose="020B0604030504040204" pitchFamily="34" charset="0"/>
              </a:rPr>
              <a:t>Future Blind </a:t>
            </a:r>
          </a:p>
        </p:txBody>
      </p:sp>
      <p:sp>
        <p:nvSpPr>
          <p:cNvPr id="16387" name="Rectangle 3"/>
          <p:cNvSpPr>
            <a:spLocks noGrp="1" noChangeArrowheads="1"/>
          </p:cNvSpPr>
          <p:nvPr>
            <p:ph idx="1"/>
          </p:nvPr>
        </p:nvSpPr>
        <p:spPr>
          <a:xfrm>
            <a:off x="201481" y="1189039"/>
            <a:ext cx="5370163" cy="4525963"/>
          </a:xfrm>
        </p:spPr>
        <p:txBody>
          <a:bodyPr>
            <a:normAutofit/>
          </a:bodyPr>
          <a:lstStyle/>
          <a:p>
            <a:pPr eaLnBrk="1" hangingPunct="1"/>
            <a:r>
              <a:rPr lang="en-US" altLang="en-US" sz="2700" dirty="0">
                <a:latin typeface="Verdana" panose="020B0604030504040204" pitchFamily="34" charset="0"/>
                <a:ea typeface="Verdana" panose="020B0604030504040204" pitchFamily="34" charset="0"/>
              </a:rPr>
              <a:t>Lost and trapped in yesterday’s decisions, choices and consequences –become risk aversive.</a:t>
            </a:r>
          </a:p>
          <a:p>
            <a:pPr>
              <a:lnSpc>
                <a:spcPct val="90000"/>
              </a:lnSpc>
            </a:pPr>
            <a:r>
              <a:rPr lang="en-US" altLang="en-US" sz="2700" dirty="0">
                <a:latin typeface="Verdana" panose="020B0604030504040204" pitchFamily="34" charset="0"/>
                <a:ea typeface="Verdana" panose="020B0604030504040204" pitchFamily="34" charset="0"/>
              </a:rPr>
              <a:t>Betrayed by expectations -must negotiate the expectations of youth with the experience of life.</a:t>
            </a:r>
          </a:p>
          <a:p>
            <a:pPr>
              <a:lnSpc>
                <a:spcPct val="90000"/>
              </a:lnSpc>
            </a:pPr>
            <a:r>
              <a:rPr lang="en-US" altLang="en-US" sz="2700" dirty="0">
                <a:latin typeface="Verdana" panose="020B0604030504040204" pitchFamily="34" charset="0"/>
                <a:ea typeface="Verdana" panose="020B0604030504040204" pitchFamily="34" charset="0"/>
              </a:rPr>
              <a:t>Social systems once protective are destabilizing.</a:t>
            </a:r>
          </a:p>
          <a:p>
            <a:pPr eaLnBrk="1" hangingPunct="1"/>
            <a:endParaRPr lang="en-US" altLang="en-US" dirty="0"/>
          </a:p>
        </p:txBody>
      </p:sp>
      <p:sp>
        <p:nvSpPr>
          <p:cNvPr id="39940" name="Text Box 4"/>
          <p:cNvSpPr txBox="1">
            <a:spLocks noChangeArrowheads="1"/>
          </p:cNvSpPr>
          <p:nvPr/>
        </p:nvSpPr>
        <p:spPr bwMode="auto">
          <a:xfrm>
            <a:off x="493014" y="5964263"/>
            <a:ext cx="834618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000">
                <a:solidFill>
                  <a:srgbClr val="A20027"/>
                </a:solidFill>
                <a:latin typeface="Arial" panose="020B0604020202020204" pitchFamily="34" charset="0"/>
              </a:defRPr>
            </a:lvl1pPr>
            <a:lvl2pPr marL="742950" indent="-285750">
              <a:spcBef>
                <a:spcPct val="20000"/>
              </a:spcBef>
              <a:buChar char="–"/>
              <a:defRPr sz="2800">
                <a:solidFill>
                  <a:srgbClr val="A20027"/>
                </a:solidFill>
                <a:latin typeface="Arial" panose="020B0604020202020204" pitchFamily="34" charset="0"/>
              </a:defRPr>
            </a:lvl2pPr>
            <a:lvl3pPr marL="1143000" indent="-228600">
              <a:spcBef>
                <a:spcPct val="20000"/>
              </a:spcBef>
              <a:buChar char="•"/>
              <a:defRPr sz="2400">
                <a:solidFill>
                  <a:srgbClr val="A20027"/>
                </a:solidFill>
                <a:latin typeface="Arial" panose="020B0604020202020204" pitchFamily="34" charset="0"/>
              </a:defRPr>
            </a:lvl3pPr>
            <a:lvl4pPr marL="1600200" indent="-228600">
              <a:spcBef>
                <a:spcPct val="20000"/>
              </a:spcBef>
              <a:buChar char="–"/>
              <a:defRPr sz="2000">
                <a:solidFill>
                  <a:srgbClr val="A20027"/>
                </a:solidFill>
                <a:latin typeface="Arial" panose="020B0604020202020204" pitchFamily="34" charset="0"/>
              </a:defRPr>
            </a:lvl4pPr>
            <a:lvl5pPr marL="2057400" indent="-228600">
              <a:spcBef>
                <a:spcPct val="20000"/>
              </a:spcBef>
              <a:buChar char="»"/>
              <a:defRPr sz="2000">
                <a:solidFill>
                  <a:srgbClr val="A20027"/>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A20027"/>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A20027"/>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A20027"/>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A20027"/>
                </a:solidFill>
                <a:latin typeface="Arial" panose="020B0604020202020204" pitchFamily="34" charset="0"/>
              </a:defRPr>
            </a:lvl9pPr>
          </a:lstStyle>
          <a:p>
            <a:pPr defTabSz="685800">
              <a:spcBef>
                <a:spcPct val="0"/>
              </a:spcBef>
              <a:buNone/>
            </a:pPr>
            <a:r>
              <a:rPr lang="en-US" altLang="en-US" sz="1350" dirty="0">
                <a:solidFill>
                  <a:schemeClr val="tx1"/>
                </a:solidFill>
                <a:latin typeface="Verdana" panose="020B0604030504040204" pitchFamily="34" charset="0"/>
                <a:ea typeface="Verdana" panose="020B0604030504040204" pitchFamily="34" charset="0"/>
              </a:rPr>
              <a:t>Hudson, Frederic (1999).  </a:t>
            </a:r>
            <a:r>
              <a:rPr lang="en-US" altLang="en-US" sz="1350" i="1" dirty="0">
                <a:solidFill>
                  <a:schemeClr val="tx1"/>
                </a:solidFill>
                <a:latin typeface="Verdana" panose="020B0604030504040204" pitchFamily="34" charset="0"/>
                <a:ea typeface="Verdana" panose="020B0604030504040204" pitchFamily="34" charset="0"/>
              </a:rPr>
              <a:t>The Adult Years:  Mastering the art of self-renewal. </a:t>
            </a:r>
            <a:r>
              <a:rPr lang="en-US" altLang="en-US" sz="1350" dirty="0">
                <a:solidFill>
                  <a:schemeClr val="tx1"/>
                </a:solidFill>
                <a:latin typeface="Verdana" panose="020B0604030504040204" pitchFamily="34" charset="0"/>
                <a:ea typeface="Verdana" panose="020B0604030504040204" pitchFamily="34" charset="0"/>
              </a:rPr>
              <a:t>Jossey-Bass: San Francisco, CA.</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0902" y="1534332"/>
            <a:ext cx="3099661" cy="3533614"/>
          </a:xfrm>
          <a:prstGeom prst="rect">
            <a:avLst/>
          </a:prstGeom>
        </p:spPr>
      </p:pic>
    </p:spTree>
    <p:extLst>
      <p:ext uri="{BB962C8B-B14F-4D97-AF65-F5344CB8AC3E}">
        <p14:creationId xmlns:p14="http://schemas.microsoft.com/office/powerpoint/2010/main" val="11665229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485900" y="228600"/>
            <a:ext cx="6172200" cy="457200"/>
          </a:xfrm>
        </p:spPr>
        <p:txBody>
          <a:bodyPr>
            <a:noAutofit/>
          </a:bodyPr>
          <a:lstStyle/>
          <a:p>
            <a:pPr algn="ctr" eaLnBrk="1" hangingPunct="1"/>
            <a:r>
              <a:rPr lang="en-US" altLang="en-US" sz="4000" dirty="0">
                <a:latin typeface="Verdana" panose="020B0604030504040204" pitchFamily="34" charset="0"/>
                <a:ea typeface="Verdana" panose="020B0604030504040204" pitchFamily="34" charset="0"/>
              </a:rPr>
              <a:t>Future Blind </a:t>
            </a:r>
          </a:p>
        </p:txBody>
      </p:sp>
      <p:sp>
        <p:nvSpPr>
          <p:cNvPr id="16387" name="Rectangle 3"/>
          <p:cNvSpPr>
            <a:spLocks noGrp="1" noChangeArrowheads="1"/>
          </p:cNvSpPr>
          <p:nvPr>
            <p:ph idx="1"/>
          </p:nvPr>
        </p:nvSpPr>
        <p:spPr>
          <a:xfrm>
            <a:off x="433953" y="1375015"/>
            <a:ext cx="4083803" cy="4525963"/>
          </a:xfrm>
        </p:spPr>
        <p:txBody>
          <a:bodyPr>
            <a:normAutofit/>
          </a:bodyPr>
          <a:lstStyle/>
          <a:p>
            <a:pPr>
              <a:lnSpc>
                <a:spcPct val="90000"/>
              </a:lnSpc>
            </a:pPr>
            <a:r>
              <a:rPr lang="en-US" altLang="en-US" sz="2700" dirty="0">
                <a:latin typeface="Verdana" panose="020B0604030504040204" pitchFamily="34" charset="0"/>
                <a:ea typeface="Verdana" panose="020B0604030504040204" pitchFamily="34" charset="0"/>
              </a:rPr>
              <a:t>Overwhelmed with information and decisions.</a:t>
            </a:r>
          </a:p>
          <a:p>
            <a:pPr>
              <a:lnSpc>
                <a:spcPct val="90000"/>
              </a:lnSpc>
            </a:pPr>
            <a:r>
              <a:rPr lang="en-US" altLang="en-US" sz="2700" dirty="0">
                <a:latin typeface="Verdana" panose="020B0604030504040204" pitchFamily="34" charset="0"/>
                <a:ea typeface="Verdana" panose="020B0604030504040204" pitchFamily="34" charset="0"/>
              </a:rPr>
              <a:t>Bewildered by change, complexity and discontinuities.</a:t>
            </a:r>
          </a:p>
          <a:p>
            <a:pPr>
              <a:lnSpc>
                <a:spcPct val="90000"/>
              </a:lnSpc>
            </a:pPr>
            <a:r>
              <a:rPr lang="en-US" altLang="en-US" sz="2700" dirty="0">
                <a:latin typeface="Verdana" panose="020B0604030504040204" pitchFamily="34" charset="0"/>
                <a:ea typeface="Verdana" panose="020B0604030504040204" pitchFamily="34" charset="0"/>
              </a:rPr>
              <a:t>Develop discourse of regret versus hope.</a:t>
            </a:r>
          </a:p>
          <a:p>
            <a:pPr eaLnBrk="1" hangingPunct="1"/>
            <a:endParaRPr lang="en-US" altLang="en-US" sz="2700" dirty="0"/>
          </a:p>
          <a:p>
            <a:pPr eaLnBrk="1" hangingPunct="1"/>
            <a:endParaRPr lang="en-US" altLang="en-US" dirty="0"/>
          </a:p>
        </p:txBody>
      </p:sp>
      <p:sp>
        <p:nvSpPr>
          <p:cNvPr id="39940" name="Text Box 4"/>
          <p:cNvSpPr txBox="1">
            <a:spLocks noChangeArrowheads="1"/>
          </p:cNvSpPr>
          <p:nvPr/>
        </p:nvSpPr>
        <p:spPr bwMode="auto">
          <a:xfrm>
            <a:off x="493014" y="5964263"/>
            <a:ext cx="834618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000">
                <a:solidFill>
                  <a:srgbClr val="A20027"/>
                </a:solidFill>
                <a:latin typeface="Arial" panose="020B0604020202020204" pitchFamily="34" charset="0"/>
              </a:defRPr>
            </a:lvl1pPr>
            <a:lvl2pPr marL="742950" indent="-285750">
              <a:spcBef>
                <a:spcPct val="20000"/>
              </a:spcBef>
              <a:buChar char="–"/>
              <a:defRPr sz="2800">
                <a:solidFill>
                  <a:srgbClr val="A20027"/>
                </a:solidFill>
                <a:latin typeface="Arial" panose="020B0604020202020204" pitchFamily="34" charset="0"/>
              </a:defRPr>
            </a:lvl2pPr>
            <a:lvl3pPr marL="1143000" indent="-228600">
              <a:spcBef>
                <a:spcPct val="20000"/>
              </a:spcBef>
              <a:buChar char="•"/>
              <a:defRPr sz="2400">
                <a:solidFill>
                  <a:srgbClr val="A20027"/>
                </a:solidFill>
                <a:latin typeface="Arial" panose="020B0604020202020204" pitchFamily="34" charset="0"/>
              </a:defRPr>
            </a:lvl3pPr>
            <a:lvl4pPr marL="1600200" indent="-228600">
              <a:spcBef>
                <a:spcPct val="20000"/>
              </a:spcBef>
              <a:buChar char="–"/>
              <a:defRPr sz="2000">
                <a:solidFill>
                  <a:srgbClr val="A20027"/>
                </a:solidFill>
                <a:latin typeface="Arial" panose="020B0604020202020204" pitchFamily="34" charset="0"/>
              </a:defRPr>
            </a:lvl4pPr>
            <a:lvl5pPr marL="2057400" indent="-228600">
              <a:spcBef>
                <a:spcPct val="20000"/>
              </a:spcBef>
              <a:buChar char="»"/>
              <a:defRPr sz="2000">
                <a:solidFill>
                  <a:srgbClr val="A20027"/>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A20027"/>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A20027"/>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A20027"/>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A20027"/>
                </a:solidFill>
                <a:latin typeface="Arial" panose="020B0604020202020204" pitchFamily="34" charset="0"/>
              </a:defRPr>
            </a:lvl9pPr>
          </a:lstStyle>
          <a:p>
            <a:pPr defTabSz="685800">
              <a:spcBef>
                <a:spcPct val="0"/>
              </a:spcBef>
              <a:buNone/>
            </a:pPr>
            <a:r>
              <a:rPr lang="en-US" altLang="en-US" sz="1350" dirty="0">
                <a:solidFill>
                  <a:schemeClr val="tx1"/>
                </a:solidFill>
                <a:latin typeface="Verdana" panose="020B0604030504040204" pitchFamily="34" charset="0"/>
                <a:ea typeface="Verdana" panose="020B0604030504040204" pitchFamily="34" charset="0"/>
              </a:rPr>
              <a:t>Hudson, Frederic (1999).  </a:t>
            </a:r>
            <a:r>
              <a:rPr lang="en-US" altLang="en-US" sz="1350" i="1" dirty="0">
                <a:solidFill>
                  <a:schemeClr val="tx1"/>
                </a:solidFill>
                <a:latin typeface="Verdana" panose="020B0604030504040204" pitchFamily="34" charset="0"/>
                <a:ea typeface="Verdana" panose="020B0604030504040204" pitchFamily="34" charset="0"/>
              </a:rPr>
              <a:t>The Adult Years:  Mastering the art of self-renewal. </a:t>
            </a:r>
            <a:r>
              <a:rPr lang="en-US" altLang="en-US" sz="1350" dirty="0">
                <a:solidFill>
                  <a:schemeClr val="tx1"/>
                </a:solidFill>
                <a:latin typeface="Verdana" panose="020B0604030504040204" pitchFamily="34" charset="0"/>
                <a:ea typeface="Verdana" panose="020B0604030504040204" pitchFamily="34" charset="0"/>
              </a:rPr>
              <a:t>Jossey-Bass: San Francisco, CA.</a:t>
            </a:r>
          </a:p>
        </p:txBody>
      </p:sp>
      <p:pic>
        <p:nvPicPr>
          <p:cNvPr id="4" name="Picture 3"/>
          <p:cNvPicPr>
            <a:picLocks noChangeAspect="1"/>
          </p:cNvPicPr>
          <p:nvPr/>
        </p:nvPicPr>
        <p:blipFill>
          <a:blip r:embed="rId3"/>
          <a:stretch>
            <a:fillRect/>
          </a:stretch>
        </p:blipFill>
        <p:spPr>
          <a:xfrm>
            <a:off x="4649491" y="1523835"/>
            <a:ext cx="3257309" cy="3810330"/>
          </a:xfrm>
          <a:prstGeom prst="rect">
            <a:avLst/>
          </a:prstGeom>
        </p:spPr>
      </p:pic>
    </p:spTree>
    <p:extLst>
      <p:ext uri="{BB962C8B-B14F-4D97-AF65-F5344CB8AC3E}">
        <p14:creationId xmlns:p14="http://schemas.microsoft.com/office/powerpoint/2010/main" val="35391309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3"/>
          <p:cNvSpPr>
            <a:spLocks noGrp="1"/>
          </p:cNvSpPr>
          <p:nvPr>
            <p:ph type="ctrTitle"/>
          </p:nvPr>
        </p:nvSpPr>
        <p:spPr bwMode="auto">
          <a:xfrm>
            <a:off x="228600" y="345283"/>
            <a:ext cx="9144000" cy="110251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rmAutofit/>
          </a:bodyPr>
          <a:lstStyle/>
          <a:p>
            <a:r>
              <a:rPr lang="en-US" sz="4000" dirty="0">
                <a:solidFill>
                  <a:prstClr val="black"/>
                </a:solidFill>
                <a:hlinkClick r:id="rId2">
                  <a:extLst>
                    <a:ext uri="{A12FA001-AC4F-418D-AE19-62706E023703}">
                      <ahyp:hlinkClr xmlns:ahyp="http://schemas.microsoft.com/office/drawing/2018/hyperlinkcolor" xmlns="" val="tx"/>
                    </a:ext>
                  </a:extLst>
                </a:hlinkClick>
              </a:rPr>
              <a:t>Change versus Transformation </a:t>
            </a:r>
            <a:endParaRPr lang="en-US" altLang="en-US" sz="5400" dirty="0"/>
          </a:p>
        </p:txBody>
      </p:sp>
      <p:sp>
        <p:nvSpPr>
          <p:cNvPr id="5" name="Subtitle 4">
            <a:extLst>
              <a:ext uri="{FF2B5EF4-FFF2-40B4-BE49-F238E27FC236}">
                <a16:creationId xmlns:a16="http://schemas.microsoft.com/office/drawing/2014/main" id="{0B5DDEE0-4B4B-4E5C-9A02-E01076E9A375}"/>
              </a:ext>
            </a:extLst>
          </p:cNvPr>
          <p:cNvSpPr>
            <a:spLocks noGrp="1"/>
          </p:cNvSpPr>
          <p:nvPr>
            <p:ph type="subTitle" idx="1"/>
          </p:nvPr>
        </p:nvSpPr>
        <p:spPr>
          <a:xfrm>
            <a:off x="2171700" y="1352550"/>
            <a:ext cx="5067300" cy="1314450"/>
          </a:xfrm>
        </p:spPr>
        <p:txBody>
          <a:bodyPr>
            <a:normAutofit/>
          </a:bodyPr>
          <a:lstStyle/>
          <a:p>
            <a:pPr>
              <a:defRPr/>
            </a:pPr>
            <a:r>
              <a:rPr lang="en-US" dirty="0">
                <a:solidFill>
                  <a:schemeClr val="tx1"/>
                </a:solidFill>
              </a:rPr>
              <a:t>The PRIMES are universal patterns of group behavior that outfit you to work</a:t>
            </a:r>
            <a:br>
              <a:rPr lang="en-US" dirty="0">
                <a:solidFill>
                  <a:schemeClr val="tx1"/>
                </a:solidFill>
              </a:rPr>
            </a:br>
            <a:r>
              <a:rPr lang="en-US" dirty="0">
                <a:solidFill>
                  <a:schemeClr val="tx1"/>
                </a:solidFill>
              </a:rPr>
              <a:t>with any group to solve any problem</a:t>
            </a:r>
          </a:p>
        </p:txBody>
      </p:sp>
      <p:pic>
        <p:nvPicPr>
          <p:cNvPr id="2" name="Picture 1">
            <a:extLst>
              <a:ext uri="{FF2B5EF4-FFF2-40B4-BE49-F238E27FC236}">
                <a16:creationId xmlns:a16="http://schemas.microsoft.com/office/drawing/2014/main" id="{677030BA-C294-4262-86CE-A54DCFED372F}"/>
              </a:ext>
            </a:extLst>
          </p:cNvPr>
          <p:cNvPicPr>
            <a:picLocks noChangeAspect="1"/>
          </p:cNvPicPr>
          <p:nvPr/>
        </p:nvPicPr>
        <p:blipFill>
          <a:blip r:embed="rId3"/>
          <a:stretch>
            <a:fillRect/>
          </a:stretch>
        </p:blipFill>
        <p:spPr>
          <a:xfrm>
            <a:off x="1078285" y="2632576"/>
            <a:ext cx="3581399" cy="2701424"/>
          </a:xfrm>
          <a:prstGeom prst="rect">
            <a:avLst/>
          </a:prstGeom>
        </p:spPr>
      </p:pic>
      <p:sp>
        <p:nvSpPr>
          <p:cNvPr id="3" name="TextBox 2">
            <a:extLst>
              <a:ext uri="{FF2B5EF4-FFF2-40B4-BE49-F238E27FC236}">
                <a16:creationId xmlns:a16="http://schemas.microsoft.com/office/drawing/2014/main" id="{8C23E0C9-B0E1-40F1-B89E-34310E17E33C}"/>
              </a:ext>
            </a:extLst>
          </p:cNvPr>
          <p:cNvSpPr txBox="1"/>
          <p:nvPr/>
        </p:nvSpPr>
        <p:spPr>
          <a:xfrm>
            <a:off x="716889" y="5449671"/>
            <a:ext cx="7240765" cy="646331"/>
          </a:xfrm>
          <a:prstGeom prst="rect">
            <a:avLst/>
          </a:prstGeom>
          <a:noFill/>
        </p:spPr>
        <p:txBody>
          <a:bodyPr wrap="none" rtlCol="0">
            <a:spAutoFit/>
          </a:bodyPr>
          <a:lstStyle/>
          <a:p>
            <a:r>
              <a:rPr lang="en-US" dirty="0"/>
              <a:t>McGoff, Chris. (2011). The Primes: How Any Group Can Solve Any Problem, </a:t>
            </a:r>
          </a:p>
          <a:p>
            <a:r>
              <a:rPr lang="en-US" dirty="0"/>
              <a:t>Victory Publishers, and New York, NY. </a:t>
            </a:r>
            <a:r>
              <a:rPr lang="en-US" dirty="0">
                <a:hlinkClick r:id="rId4"/>
              </a:rPr>
              <a:t>www.theprimes.com</a:t>
            </a:r>
            <a:r>
              <a:rPr lang="en-US" dirty="0"/>
              <a:t>   </a:t>
            </a:r>
            <a:r>
              <a:rPr lang="en-US" sz="1000" dirty="0"/>
              <a:t>used with permission</a:t>
            </a:r>
          </a:p>
        </p:txBody>
      </p:sp>
      <p:pic>
        <p:nvPicPr>
          <p:cNvPr id="4" name="Picture 3">
            <a:extLst>
              <a:ext uri="{FF2B5EF4-FFF2-40B4-BE49-F238E27FC236}">
                <a16:creationId xmlns:a16="http://schemas.microsoft.com/office/drawing/2014/main" id="{D622C9B6-9ED5-40BF-90C7-10E74DB2A0F9}"/>
              </a:ext>
            </a:extLst>
          </p:cNvPr>
          <p:cNvPicPr>
            <a:picLocks noChangeAspect="1"/>
          </p:cNvPicPr>
          <p:nvPr/>
        </p:nvPicPr>
        <p:blipFill>
          <a:blip r:embed="rId5"/>
          <a:stretch>
            <a:fillRect/>
          </a:stretch>
        </p:blipFill>
        <p:spPr>
          <a:xfrm>
            <a:off x="5932117" y="2986774"/>
            <a:ext cx="2133600" cy="2143125"/>
          </a:xfrm>
          <a:prstGeom prst="rect">
            <a:avLst/>
          </a:prstGeom>
        </p:spPr>
      </p:pic>
    </p:spTree>
    <p:extLst>
      <p:ext uri="{BB962C8B-B14F-4D97-AF65-F5344CB8AC3E}">
        <p14:creationId xmlns:p14="http://schemas.microsoft.com/office/powerpoint/2010/main" val="17371265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B8454-9167-4182-A7CF-39420B559ACC}"/>
              </a:ext>
            </a:extLst>
          </p:cNvPr>
          <p:cNvSpPr>
            <a:spLocks noGrp="1"/>
          </p:cNvSpPr>
          <p:nvPr>
            <p:ph type="title"/>
          </p:nvPr>
        </p:nvSpPr>
        <p:spPr>
          <a:xfrm>
            <a:off x="628650" y="365126"/>
            <a:ext cx="7886700" cy="1325563"/>
          </a:xfrm>
        </p:spPr>
        <p:txBody>
          <a:bodyPr/>
          <a:lstStyle/>
          <a:p>
            <a:pPr algn="ctr"/>
            <a:r>
              <a:rPr lang="en-US" dirty="0"/>
              <a:t>Foresight Leadership Styles</a:t>
            </a:r>
            <a:br>
              <a:rPr lang="en-US" dirty="0"/>
            </a:br>
            <a:endParaRPr lang="en-US" dirty="0"/>
          </a:p>
        </p:txBody>
      </p:sp>
      <p:sp>
        <p:nvSpPr>
          <p:cNvPr id="3" name="Content Placeholder 2">
            <a:extLst>
              <a:ext uri="{FF2B5EF4-FFF2-40B4-BE49-F238E27FC236}">
                <a16:creationId xmlns:a16="http://schemas.microsoft.com/office/drawing/2014/main" id="{EE95119E-7EFF-4B11-B890-359E6EB791D4}"/>
              </a:ext>
            </a:extLst>
          </p:cNvPr>
          <p:cNvSpPr>
            <a:spLocks noGrp="1"/>
          </p:cNvSpPr>
          <p:nvPr>
            <p:ph idx="1"/>
          </p:nvPr>
        </p:nvSpPr>
        <p:spPr>
          <a:xfrm>
            <a:off x="609600" y="1573075"/>
            <a:ext cx="8229600" cy="4525963"/>
          </a:xfrm>
        </p:spPr>
        <p:txBody>
          <a:bodyPr>
            <a:normAutofit lnSpcReduction="10000"/>
          </a:bodyPr>
          <a:lstStyle/>
          <a:p>
            <a:r>
              <a:rPr lang="en-US" dirty="0"/>
              <a:t>Futurist: think in terms of 5-20 years</a:t>
            </a:r>
          </a:p>
          <a:p>
            <a:r>
              <a:rPr lang="en-US" dirty="0"/>
              <a:t>Activist: introduce new ideas commit to a cause</a:t>
            </a:r>
          </a:p>
          <a:p>
            <a:r>
              <a:rPr lang="en-US" dirty="0"/>
              <a:t>Opportunist: change the future leverage present possibilities</a:t>
            </a:r>
          </a:p>
          <a:p>
            <a:r>
              <a:rPr lang="en-US" dirty="0"/>
              <a:t>Flexist: grounded in present, use innovations to enhance survival</a:t>
            </a:r>
          </a:p>
          <a:p>
            <a:r>
              <a:rPr lang="en-US" dirty="0"/>
              <a:t>Equilibrist: work in present integrate new ideas into systems</a:t>
            </a:r>
          </a:p>
          <a:p>
            <a:r>
              <a:rPr lang="en-US" dirty="0"/>
              <a:t>Reactionist: protect and sustain organizations; wary of change and support the status quo</a:t>
            </a:r>
          </a:p>
        </p:txBody>
      </p:sp>
      <p:sp>
        <p:nvSpPr>
          <p:cNvPr id="4" name="TextBox 3">
            <a:extLst>
              <a:ext uri="{FF2B5EF4-FFF2-40B4-BE49-F238E27FC236}">
                <a16:creationId xmlns:a16="http://schemas.microsoft.com/office/drawing/2014/main" id="{EC325093-FED1-416F-B63B-4DE300E12586}"/>
              </a:ext>
            </a:extLst>
          </p:cNvPr>
          <p:cNvSpPr txBox="1"/>
          <p:nvPr/>
        </p:nvSpPr>
        <p:spPr>
          <a:xfrm>
            <a:off x="738753" y="6105040"/>
            <a:ext cx="7100598" cy="738664"/>
          </a:xfrm>
          <a:prstGeom prst="rect">
            <a:avLst/>
          </a:prstGeom>
          <a:noFill/>
        </p:spPr>
        <p:txBody>
          <a:bodyPr wrap="none" rtlCol="0">
            <a:spAutoFit/>
          </a:bodyPr>
          <a:lstStyle/>
          <a:p>
            <a:r>
              <a:rPr lang="en-US" sz="1400" dirty="0"/>
              <a:t>Dian, N. (2009). Foresight styles assessment: A theory-based study in competency and change. </a:t>
            </a:r>
          </a:p>
          <a:p>
            <a:r>
              <a:rPr lang="en-US" sz="1400" dirty="0"/>
              <a:t>Journal of Futures Studies, 13(3), 59-74.</a:t>
            </a:r>
          </a:p>
          <a:p>
            <a:endParaRPr lang="en-US" sz="1400" dirty="0"/>
          </a:p>
        </p:txBody>
      </p:sp>
    </p:spTree>
    <p:extLst>
      <p:ext uri="{BB962C8B-B14F-4D97-AF65-F5344CB8AC3E}">
        <p14:creationId xmlns:p14="http://schemas.microsoft.com/office/powerpoint/2010/main" val="11640664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7053263"/>
          </a:xfrm>
        </p:spPr>
      </p:pic>
      <p:sp>
        <p:nvSpPr>
          <p:cNvPr id="56323" name="Title 4"/>
          <p:cNvSpPr>
            <a:spLocks noGrp="1"/>
          </p:cNvSpPr>
          <p:nvPr>
            <p:ph type="title"/>
          </p:nvPr>
        </p:nvSpPr>
        <p:spPr>
          <a:xfrm>
            <a:off x="4037013" y="5262563"/>
            <a:ext cx="4892675" cy="1143000"/>
          </a:xfrm>
        </p:spPr>
        <p:txBody>
          <a:bodyPr>
            <a:normAutofit fontScale="90000"/>
          </a:bodyPr>
          <a:lstStyle/>
          <a:p>
            <a:r>
              <a:rPr lang="en-US" altLang="en-US" dirty="0">
                <a:solidFill>
                  <a:schemeClr val="bg1"/>
                </a:solidFill>
                <a:hlinkClick r:id="rId3"/>
              </a:rPr>
              <a:t>Alpha Leadership</a:t>
            </a:r>
            <a:r>
              <a:rPr lang="en-US" altLang="en-US" dirty="0">
                <a:solidFill>
                  <a:schemeClr val="bg1"/>
                </a:solidFill>
              </a:rPr>
              <a:t>:</a:t>
            </a:r>
            <a:br>
              <a:rPr lang="en-US" altLang="en-US" dirty="0">
                <a:solidFill>
                  <a:schemeClr val="bg1"/>
                </a:solidFill>
              </a:rPr>
            </a:br>
            <a:r>
              <a:rPr lang="en-US" altLang="en-US" dirty="0">
                <a:solidFill>
                  <a:schemeClr val="bg1"/>
                </a:solidFill>
              </a:rPr>
              <a:t>Anticipate, Align, Act</a:t>
            </a:r>
            <a:endParaRPr lang="en-US" altLang="en-US" dirty="0"/>
          </a:p>
        </p:txBody>
      </p:sp>
    </p:spTree>
    <p:extLst>
      <p:ext uri="{BB962C8B-B14F-4D97-AF65-F5344CB8AC3E}">
        <p14:creationId xmlns:p14="http://schemas.microsoft.com/office/powerpoint/2010/main" val="9227532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Placeholder 1"/>
          <p:cNvSpPr>
            <a:spLocks noGrp="1"/>
          </p:cNvSpPr>
          <p:nvPr>
            <p:ph type="body" sz="half" idx="2"/>
          </p:nvPr>
        </p:nvSpPr>
        <p:spPr>
          <a:xfrm>
            <a:off x="457200" y="1751013"/>
            <a:ext cx="3008313" cy="4691062"/>
          </a:xfrm>
        </p:spPr>
        <p:txBody>
          <a:bodyPr/>
          <a:lstStyle/>
          <a:p>
            <a:r>
              <a:rPr lang="en-US" altLang="en-US" sz="2800" dirty="0"/>
              <a:t>If a time traveler from 25 years in the future could give you the answer to one question about the future of Doctoral Education in Nursing, what would it be?</a:t>
            </a:r>
          </a:p>
          <a:p>
            <a:endParaRPr lang="en-US" altLang="en-US" dirty="0"/>
          </a:p>
        </p:txBody>
      </p:sp>
      <p:pic>
        <p:nvPicPr>
          <p:cNvPr id="57347" name="Picture 6" descr="C:\Users\dpesut\Downloads\iStock_47611520_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5605" y="1435100"/>
            <a:ext cx="4165600" cy="490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8" name="Title 2"/>
          <p:cNvSpPr>
            <a:spLocks noGrp="1"/>
          </p:cNvSpPr>
          <p:nvPr>
            <p:ph type="title"/>
          </p:nvPr>
        </p:nvSpPr>
        <p:spPr>
          <a:xfrm>
            <a:off x="457200" y="273050"/>
            <a:ext cx="7434263" cy="1162050"/>
          </a:xfrm>
        </p:spPr>
        <p:txBody>
          <a:bodyPr/>
          <a:lstStyle/>
          <a:p>
            <a:pPr algn="ctr"/>
            <a:r>
              <a:rPr lang="en-US" altLang="en-US" sz="4800" dirty="0"/>
              <a:t>Wonder</a:t>
            </a:r>
          </a:p>
        </p:txBody>
      </p:sp>
    </p:spTree>
    <p:extLst>
      <p:ext uri="{BB962C8B-B14F-4D97-AF65-F5344CB8AC3E}">
        <p14:creationId xmlns:p14="http://schemas.microsoft.com/office/powerpoint/2010/main" val="39486213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1588"/>
            <a:ext cx="8121650" cy="1162050"/>
          </a:xfrm>
        </p:spPr>
        <p:txBody>
          <a:bodyPr/>
          <a:lstStyle/>
          <a:p>
            <a:pPr algn="ctr" eaLnBrk="1" hangingPunct="1"/>
            <a:r>
              <a:rPr lang="en-US" altLang="en-US" sz="4400" dirty="0"/>
              <a:t>Pride</a:t>
            </a:r>
          </a:p>
        </p:txBody>
      </p:sp>
      <p:sp>
        <p:nvSpPr>
          <p:cNvPr id="59395" name="Text Placeholder 1"/>
          <p:cNvSpPr>
            <a:spLocks noGrp="1"/>
          </p:cNvSpPr>
          <p:nvPr>
            <p:ph type="body" sz="half" idx="2"/>
          </p:nvPr>
        </p:nvSpPr>
        <p:spPr>
          <a:xfrm>
            <a:off x="268637" y="2159130"/>
            <a:ext cx="3698929" cy="3079292"/>
          </a:xfrm>
        </p:spPr>
        <p:txBody>
          <a:bodyPr>
            <a:normAutofit lnSpcReduction="10000"/>
          </a:bodyPr>
          <a:lstStyle/>
          <a:p>
            <a:r>
              <a:rPr lang="en-US" altLang="en-US" sz="2800" dirty="0"/>
              <a:t>If you were looking back 10 years from now and telling the tale of the AACN’S  greatest success regarding Doctoral Education in Nursing, what would the story be and why?</a:t>
            </a:r>
          </a:p>
          <a:p>
            <a:endParaRPr lang="en-US" altLang="en-US" sz="2800" dirty="0"/>
          </a:p>
        </p:txBody>
      </p:sp>
      <p:pic>
        <p:nvPicPr>
          <p:cNvPr id="59396" name="Picture 6" descr="C:\Users\dpesut\Downloads\iStock_23957206_LAR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3030" y="1542619"/>
            <a:ext cx="3890075" cy="3695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24063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68036"/>
            <a:ext cx="7750175" cy="1162050"/>
          </a:xfrm>
        </p:spPr>
        <p:txBody>
          <a:bodyPr/>
          <a:lstStyle/>
          <a:p>
            <a:pPr algn="ctr"/>
            <a:r>
              <a:rPr lang="en-US" altLang="en-US" sz="4400" dirty="0"/>
              <a:t>Shame</a:t>
            </a:r>
          </a:p>
        </p:txBody>
      </p:sp>
      <p:sp>
        <p:nvSpPr>
          <p:cNvPr id="61443" name="Text Placeholder 3"/>
          <p:cNvSpPr>
            <a:spLocks noGrp="1"/>
          </p:cNvSpPr>
          <p:nvPr>
            <p:ph type="body" sz="half" idx="2"/>
          </p:nvPr>
        </p:nvSpPr>
        <p:spPr>
          <a:xfrm>
            <a:off x="322263" y="2078279"/>
            <a:ext cx="3598808" cy="3803327"/>
          </a:xfrm>
        </p:spPr>
        <p:txBody>
          <a:bodyPr/>
          <a:lstStyle/>
          <a:p>
            <a:r>
              <a:rPr lang="en-US" altLang="en-US" sz="2800" dirty="0"/>
              <a:t>If you were looking back 10 years from now and telling the tale of AACN’S greatest failure regarding Doctoral Education in Nursing, what would the story be and why?</a:t>
            </a:r>
          </a:p>
          <a:p>
            <a:endParaRPr lang="en-US" altLang="en-US" sz="2800" dirty="0"/>
          </a:p>
        </p:txBody>
      </p:sp>
      <p:pic>
        <p:nvPicPr>
          <p:cNvPr id="61444" name="Picture 5" descr="C:\Users\dpesut\Downloads\iStock_78738813_LAR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22549" y="1985289"/>
            <a:ext cx="3688597" cy="3803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30196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1588"/>
            <a:ext cx="7942263" cy="1162050"/>
          </a:xfrm>
        </p:spPr>
        <p:txBody>
          <a:bodyPr/>
          <a:lstStyle/>
          <a:p>
            <a:pPr algn="ctr" eaLnBrk="1" hangingPunct="1"/>
            <a:r>
              <a:rPr lang="en-US" altLang="en-US" sz="4400" dirty="0"/>
              <a:t>Memory</a:t>
            </a:r>
          </a:p>
        </p:txBody>
      </p:sp>
      <p:sp>
        <p:nvSpPr>
          <p:cNvPr id="63491" name="Text Placeholder 1"/>
          <p:cNvSpPr>
            <a:spLocks noGrp="1"/>
          </p:cNvSpPr>
          <p:nvPr>
            <p:ph type="body" sz="half" idx="2"/>
          </p:nvPr>
        </p:nvSpPr>
        <p:spPr>
          <a:xfrm>
            <a:off x="158750" y="1435100"/>
            <a:ext cx="4470400" cy="4691063"/>
          </a:xfrm>
        </p:spPr>
        <p:txBody>
          <a:bodyPr/>
          <a:lstStyle/>
          <a:p>
            <a:pPr eaLnBrk="1" hangingPunct="1"/>
            <a:r>
              <a:rPr lang="en-US" altLang="en-US" sz="3600" dirty="0"/>
              <a:t>Regarding Doctoral Education in Nursing, What does the organization (AACN) need to forget?</a:t>
            </a:r>
          </a:p>
          <a:p>
            <a:pPr eaLnBrk="1" hangingPunct="1"/>
            <a:endParaRPr lang="en-US" altLang="en-US" sz="3600" dirty="0"/>
          </a:p>
          <a:p>
            <a:pPr eaLnBrk="1" hangingPunct="1"/>
            <a:r>
              <a:rPr lang="en-US" altLang="en-US" sz="3600" dirty="0"/>
              <a:t>What must it always remember?</a:t>
            </a:r>
          </a:p>
        </p:txBody>
      </p:sp>
      <p:pic>
        <p:nvPicPr>
          <p:cNvPr id="63492" name="Picture 6" descr="C:\Users\dpesut\Downloads\iStock_41321972_LARG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7738" y="1435099"/>
            <a:ext cx="3641725" cy="451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93579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78014"/>
            <a:ext cx="7931150" cy="1162050"/>
          </a:xfrm>
        </p:spPr>
        <p:txBody>
          <a:bodyPr/>
          <a:lstStyle/>
          <a:p>
            <a:pPr algn="ctr" eaLnBrk="1" hangingPunct="1"/>
            <a:r>
              <a:rPr lang="en-US" altLang="en-US" sz="4000" dirty="0"/>
              <a:t>Imperatives</a:t>
            </a:r>
          </a:p>
        </p:txBody>
      </p:sp>
      <p:sp>
        <p:nvSpPr>
          <p:cNvPr id="65539" name="Rectangle 3"/>
          <p:cNvSpPr>
            <a:spLocks noGrp="1" noChangeArrowheads="1"/>
          </p:cNvSpPr>
          <p:nvPr>
            <p:ph idx="1"/>
          </p:nvPr>
        </p:nvSpPr>
        <p:spPr>
          <a:xfrm>
            <a:off x="3575050" y="273050"/>
            <a:ext cx="5111750" cy="5853113"/>
          </a:xfrm>
        </p:spPr>
        <p:txBody>
          <a:bodyPr/>
          <a:lstStyle/>
          <a:p>
            <a:pPr marL="0" indent="0" eaLnBrk="1" hangingPunct="1">
              <a:buFontTx/>
              <a:buNone/>
            </a:pPr>
            <a:r>
              <a:rPr lang="en-US" altLang="en-US" dirty="0"/>
              <a:t> </a:t>
            </a:r>
          </a:p>
        </p:txBody>
      </p:sp>
      <p:sp>
        <p:nvSpPr>
          <p:cNvPr id="65540" name="Text Placeholder 1"/>
          <p:cNvSpPr>
            <a:spLocks noGrp="1"/>
          </p:cNvSpPr>
          <p:nvPr>
            <p:ph type="body" sz="half" idx="2"/>
          </p:nvPr>
        </p:nvSpPr>
        <p:spPr>
          <a:xfrm>
            <a:off x="457200" y="1822556"/>
            <a:ext cx="3587858" cy="3369375"/>
          </a:xfrm>
        </p:spPr>
        <p:txBody>
          <a:bodyPr>
            <a:normAutofit lnSpcReduction="10000"/>
          </a:bodyPr>
          <a:lstStyle/>
          <a:p>
            <a:pPr eaLnBrk="1" hangingPunct="1"/>
            <a:r>
              <a:rPr lang="en-US" altLang="en-US" sz="3200" dirty="0"/>
              <a:t>What are the most important strategic decisions we will have to make as an organization regarding Doctoral Education in Nursing?</a:t>
            </a:r>
          </a:p>
        </p:txBody>
      </p:sp>
      <p:sp>
        <p:nvSpPr>
          <p:cNvPr id="6" name="Rectangle 3"/>
          <p:cNvSpPr txBox="1">
            <a:spLocks noChangeArrowheads="1"/>
          </p:cNvSpPr>
          <p:nvPr/>
        </p:nvSpPr>
        <p:spPr bwMode="auto">
          <a:xfrm>
            <a:off x="3575050" y="180748"/>
            <a:ext cx="5111750" cy="585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rgbClr val="A20027"/>
                </a:solidFill>
                <a:latin typeface="+mn-lt"/>
                <a:ea typeface="+mn-ea"/>
                <a:cs typeface="+mn-cs"/>
              </a:defRPr>
            </a:lvl1pPr>
            <a:lvl2pPr marL="742950" indent="-285750" algn="l" rtl="0" eaLnBrk="0" fontAlgn="base" hangingPunct="0">
              <a:spcBef>
                <a:spcPct val="20000"/>
              </a:spcBef>
              <a:spcAft>
                <a:spcPct val="0"/>
              </a:spcAft>
              <a:buChar char="–"/>
              <a:defRPr sz="2800">
                <a:solidFill>
                  <a:srgbClr val="A20027"/>
                </a:solidFill>
                <a:latin typeface="+mn-lt"/>
              </a:defRPr>
            </a:lvl2pPr>
            <a:lvl3pPr marL="1143000" indent="-228600" algn="l" rtl="0" eaLnBrk="0" fontAlgn="base" hangingPunct="0">
              <a:spcBef>
                <a:spcPct val="20000"/>
              </a:spcBef>
              <a:spcAft>
                <a:spcPct val="0"/>
              </a:spcAft>
              <a:buChar char="•"/>
              <a:defRPr sz="2400">
                <a:solidFill>
                  <a:srgbClr val="A20027"/>
                </a:solidFill>
                <a:latin typeface="+mn-lt"/>
              </a:defRPr>
            </a:lvl3pPr>
            <a:lvl4pPr marL="1600200" indent="-228600" algn="l" rtl="0" eaLnBrk="0" fontAlgn="base" hangingPunct="0">
              <a:spcBef>
                <a:spcPct val="20000"/>
              </a:spcBef>
              <a:spcAft>
                <a:spcPct val="0"/>
              </a:spcAft>
              <a:buChar char="–"/>
              <a:defRPr sz="2000">
                <a:solidFill>
                  <a:srgbClr val="A20027"/>
                </a:solidFill>
                <a:latin typeface="+mn-lt"/>
              </a:defRPr>
            </a:lvl4pPr>
            <a:lvl5pPr marL="2057400" indent="-228600" algn="l" rtl="0" eaLnBrk="0" fontAlgn="base" hangingPunct="0">
              <a:spcBef>
                <a:spcPct val="20000"/>
              </a:spcBef>
              <a:spcAft>
                <a:spcPct val="0"/>
              </a:spcAft>
              <a:buChar char="»"/>
              <a:defRPr sz="2000">
                <a:solidFill>
                  <a:srgbClr val="A20027"/>
                </a:solidFill>
                <a:latin typeface="+mn-lt"/>
              </a:defRPr>
            </a:lvl5pPr>
            <a:lvl6pPr marL="2514600" indent="-228600" algn="l" rtl="0" fontAlgn="base">
              <a:spcBef>
                <a:spcPct val="20000"/>
              </a:spcBef>
              <a:spcAft>
                <a:spcPct val="0"/>
              </a:spcAft>
              <a:buChar char="»"/>
              <a:defRPr sz="2000">
                <a:solidFill>
                  <a:srgbClr val="A20027"/>
                </a:solidFill>
                <a:latin typeface="+mn-lt"/>
              </a:defRPr>
            </a:lvl6pPr>
            <a:lvl7pPr marL="2971800" indent="-228600" algn="l" rtl="0" fontAlgn="base">
              <a:spcBef>
                <a:spcPct val="20000"/>
              </a:spcBef>
              <a:spcAft>
                <a:spcPct val="0"/>
              </a:spcAft>
              <a:buChar char="»"/>
              <a:defRPr sz="2000">
                <a:solidFill>
                  <a:srgbClr val="A20027"/>
                </a:solidFill>
                <a:latin typeface="+mn-lt"/>
              </a:defRPr>
            </a:lvl7pPr>
            <a:lvl8pPr marL="3429000" indent="-228600" algn="l" rtl="0" fontAlgn="base">
              <a:spcBef>
                <a:spcPct val="20000"/>
              </a:spcBef>
              <a:spcAft>
                <a:spcPct val="0"/>
              </a:spcAft>
              <a:buChar char="»"/>
              <a:defRPr sz="2000">
                <a:solidFill>
                  <a:srgbClr val="A20027"/>
                </a:solidFill>
                <a:latin typeface="+mn-lt"/>
              </a:defRPr>
            </a:lvl8pPr>
            <a:lvl9pPr marL="3886200" indent="-228600" algn="l" rtl="0" fontAlgn="base">
              <a:spcBef>
                <a:spcPct val="20000"/>
              </a:spcBef>
              <a:spcAft>
                <a:spcPct val="0"/>
              </a:spcAft>
              <a:buChar char="»"/>
              <a:defRPr sz="2000">
                <a:solidFill>
                  <a:srgbClr val="A20027"/>
                </a:solidFill>
                <a:latin typeface="+mn-lt"/>
              </a:defRPr>
            </a:lvl9pPr>
          </a:lstStyle>
          <a:p>
            <a:pPr marL="0" indent="0" eaLnBrk="1" hangingPunct="1">
              <a:buFontTx/>
              <a:buNone/>
              <a:defRPr/>
            </a:pPr>
            <a:r>
              <a:rPr lang="en-US" altLang="en-US" kern="0" dirty="0"/>
              <a:t> </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7274" y="1653592"/>
            <a:ext cx="4463512" cy="4499558"/>
          </a:xfrm>
          <a:prstGeom prst="rect">
            <a:avLst/>
          </a:prstGeom>
        </p:spPr>
      </p:pic>
    </p:spTree>
    <p:extLst>
      <p:ext uri="{BB962C8B-B14F-4D97-AF65-F5344CB8AC3E}">
        <p14:creationId xmlns:p14="http://schemas.microsoft.com/office/powerpoint/2010/main" val="3981501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D9319C1-B82E-42B8-BD06-3E62F5D09FA1}"/>
              </a:ext>
            </a:extLst>
          </p:cNvPr>
          <p:cNvSpPr>
            <a:spLocks noGrp="1"/>
          </p:cNvSpPr>
          <p:nvPr>
            <p:ph type="title"/>
          </p:nvPr>
        </p:nvSpPr>
        <p:spPr>
          <a:xfrm>
            <a:off x="121620" y="963877"/>
            <a:ext cx="3222926" cy="4837833"/>
          </a:xfrm>
        </p:spPr>
        <p:txBody>
          <a:bodyPr>
            <a:normAutofit/>
          </a:bodyPr>
          <a:lstStyle/>
          <a:p>
            <a:pPr algn="r"/>
            <a:r>
              <a:rPr lang="en-US" dirty="0">
                <a:solidFill>
                  <a:schemeClr val="accent1"/>
                </a:solidFill>
                <a:hlinkClick r:id="rId2"/>
              </a:rPr>
              <a:t>AACN Vision for Academic Nursing</a:t>
            </a:r>
            <a:endParaRPr lang="en-US" dirty="0">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F5D0C9-C307-4270-B797-50F902ACB22F}"/>
              </a:ext>
            </a:extLst>
          </p:cNvPr>
          <p:cNvSpPr>
            <a:spLocks noGrp="1"/>
          </p:cNvSpPr>
          <p:nvPr>
            <p:ph idx="1"/>
          </p:nvPr>
        </p:nvSpPr>
        <p:spPr>
          <a:xfrm>
            <a:off x="3732023" y="963877"/>
            <a:ext cx="4783327" cy="4930246"/>
          </a:xfrm>
        </p:spPr>
        <p:txBody>
          <a:bodyPr anchor="ctr">
            <a:normAutofit/>
          </a:bodyPr>
          <a:lstStyle/>
          <a:p>
            <a:r>
              <a:rPr lang="en-US" sz="2100" dirty="0"/>
              <a:t>Clarify preferred educational pathways and the preparation necessary to succeed in evolving and future roles for nursing professionals.</a:t>
            </a:r>
          </a:p>
          <a:p>
            <a:r>
              <a:rPr lang="en-US" sz="2100" dirty="0"/>
              <a:t>Evaluate the future needs of the nursing workforce; consider academic nursing’s role in promoting population health while addressing the social determinants of health and advancing interprofessional engagement.</a:t>
            </a:r>
          </a:p>
          <a:p>
            <a:r>
              <a:rPr lang="en-US" sz="2100" dirty="0"/>
              <a:t>Propose overarching and broad-based curricular recommendations for baccalaureate and graduate nursing programs.</a:t>
            </a:r>
          </a:p>
          <a:p>
            <a:endParaRPr lang="en-US" sz="2100" dirty="0"/>
          </a:p>
        </p:txBody>
      </p:sp>
    </p:spTree>
    <p:extLst>
      <p:ext uri="{BB962C8B-B14F-4D97-AF65-F5344CB8AC3E}">
        <p14:creationId xmlns:p14="http://schemas.microsoft.com/office/powerpoint/2010/main" val="9954849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525463" y="-53975"/>
            <a:ext cx="7659687" cy="1162050"/>
          </a:xfrm>
        </p:spPr>
        <p:txBody>
          <a:bodyPr/>
          <a:lstStyle/>
          <a:p>
            <a:pPr algn="ctr" eaLnBrk="1" hangingPunct="1"/>
            <a:r>
              <a:rPr lang="en-US" altLang="en-US" sz="4000" dirty="0"/>
              <a:t>Obstacles and Dangers</a:t>
            </a:r>
          </a:p>
        </p:txBody>
      </p:sp>
      <p:sp>
        <p:nvSpPr>
          <p:cNvPr id="67587" name="Text Placeholder 1"/>
          <p:cNvSpPr>
            <a:spLocks noGrp="1"/>
          </p:cNvSpPr>
          <p:nvPr>
            <p:ph type="body" sz="half" idx="2"/>
          </p:nvPr>
        </p:nvSpPr>
        <p:spPr>
          <a:xfrm>
            <a:off x="457200" y="1435100"/>
            <a:ext cx="3008313" cy="4691063"/>
          </a:xfrm>
        </p:spPr>
        <p:txBody>
          <a:bodyPr/>
          <a:lstStyle/>
          <a:p>
            <a:pPr eaLnBrk="1" hangingPunct="1"/>
            <a:r>
              <a:rPr lang="en-US" altLang="en-US" sz="3200" dirty="0"/>
              <a:t>What will prevent us from succeeding?</a:t>
            </a:r>
          </a:p>
          <a:p>
            <a:pPr eaLnBrk="1" hangingPunct="1"/>
            <a:endParaRPr lang="en-US" altLang="en-US" sz="3200" dirty="0"/>
          </a:p>
          <a:p>
            <a:pPr eaLnBrk="1" hangingPunct="1"/>
            <a:r>
              <a:rPr lang="en-US" altLang="en-US" sz="3200" dirty="0"/>
              <a:t>What are the greatest risks and dangers?</a:t>
            </a:r>
          </a:p>
          <a:p>
            <a:endParaRPr lang="en-US" altLang="en-US" sz="3200" dirty="0"/>
          </a:p>
        </p:txBody>
      </p:sp>
      <p:pic>
        <p:nvPicPr>
          <p:cNvPr id="2" name="Picture 1"/>
          <p:cNvPicPr>
            <a:picLocks noChangeAspect="1"/>
          </p:cNvPicPr>
          <p:nvPr/>
        </p:nvPicPr>
        <p:blipFill>
          <a:blip r:embed="rId3"/>
          <a:stretch>
            <a:fillRect/>
          </a:stretch>
        </p:blipFill>
        <p:spPr>
          <a:xfrm>
            <a:off x="3665348" y="1866900"/>
            <a:ext cx="4277533" cy="3472266"/>
          </a:xfrm>
          <a:prstGeom prst="rect">
            <a:avLst/>
          </a:prstGeom>
        </p:spPr>
      </p:pic>
    </p:spTree>
    <p:extLst>
      <p:ext uri="{BB962C8B-B14F-4D97-AF65-F5344CB8AC3E}">
        <p14:creationId xmlns:p14="http://schemas.microsoft.com/office/powerpoint/2010/main" val="74471405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273050"/>
            <a:ext cx="7931150" cy="1162050"/>
          </a:xfrm>
        </p:spPr>
        <p:txBody>
          <a:bodyPr/>
          <a:lstStyle/>
          <a:p>
            <a:pPr algn="ctr" eaLnBrk="1" hangingPunct="1"/>
            <a:r>
              <a:rPr lang="en-US" altLang="en-US" sz="4400" dirty="0"/>
              <a:t>Priorities</a:t>
            </a:r>
          </a:p>
        </p:txBody>
      </p:sp>
      <p:sp>
        <p:nvSpPr>
          <p:cNvPr id="69635" name="Text Placeholder 1"/>
          <p:cNvSpPr>
            <a:spLocks noGrp="1"/>
          </p:cNvSpPr>
          <p:nvPr>
            <p:ph type="body" sz="half" idx="2"/>
          </p:nvPr>
        </p:nvSpPr>
        <p:spPr>
          <a:xfrm>
            <a:off x="236538" y="1435100"/>
            <a:ext cx="3522662" cy="4691063"/>
          </a:xfrm>
        </p:spPr>
        <p:txBody>
          <a:bodyPr/>
          <a:lstStyle/>
          <a:p>
            <a:endParaRPr lang="en-US" altLang="en-US" sz="3200" dirty="0"/>
          </a:p>
          <a:p>
            <a:r>
              <a:rPr lang="en-US" altLang="en-US" sz="3200" dirty="0"/>
              <a:t>If you had the power to do one thing related to Doctoral Education in Nursing, what would it be, and why?</a:t>
            </a:r>
          </a:p>
        </p:txBody>
      </p:sp>
      <p:pic>
        <p:nvPicPr>
          <p:cNvPr id="69636"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7430" y="1597133"/>
            <a:ext cx="4800600" cy="43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41527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Title 1"/>
          <p:cNvSpPr>
            <a:spLocks noGrp="1"/>
          </p:cNvSpPr>
          <p:nvPr>
            <p:ph type="title"/>
          </p:nvPr>
        </p:nvSpPr>
        <p:spPr>
          <a:xfrm>
            <a:off x="628650" y="365126"/>
            <a:ext cx="4005453" cy="1146176"/>
          </a:xfrm>
        </p:spPr>
        <p:txBody>
          <a:bodyPr>
            <a:normAutofit/>
          </a:bodyPr>
          <a:lstStyle/>
          <a:p>
            <a:r>
              <a:rPr lang="en-US" altLang="en-US"/>
              <a:t>Into the future</a:t>
            </a:r>
          </a:p>
        </p:txBody>
      </p:sp>
      <p:sp>
        <p:nvSpPr>
          <p:cNvPr id="74" name="Freeform: Shape 73">
            <a:extLst>
              <a:ext uri="{FF2B5EF4-FFF2-40B4-BE49-F238E27FC236}">
                <a16:creationId xmlns:a16="http://schemas.microsoft.com/office/drawing/2014/main" id="{05C7EBC3-4672-4DAB-81C2-58661FAFAE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Shape 75">
            <a:extLst>
              <a:ext uri="{FF2B5EF4-FFF2-40B4-BE49-F238E27FC236}">
                <a16:creationId xmlns:a16="http://schemas.microsoft.com/office/drawing/2014/main" id="{40BF962F-4C6F-461E-86F2-C43F56CC939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Shape 77">
            <a:extLst>
              <a:ext uri="{FF2B5EF4-FFF2-40B4-BE49-F238E27FC236}">
                <a16:creationId xmlns:a16="http://schemas.microsoft.com/office/drawing/2014/main" id="{2E94A4F7-38E4-45EA-8E2E-CE1B5766B4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1683" name="Text Placeholder 3"/>
          <p:cNvSpPr>
            <a:spLocks noGrp="1"/>
          </p:cNvSpPr>
          <p:nvPr>
            <p:ph type="body" sz="half" idx="4294967295"/>
          </p:nvPr>
        </p:nvSpPr>
        <p:spPr>
          <a:xfrm>
            <a:off x="628650" y="2173288"/>
            <a:ext cx="2702378" cy="3639684"/>
          </a:xfrm>
        </p:spPr>
        <p:txBody>
          <a:bodyPr anchor="ctr">
            <a:normAutofit/>
          </a:bodyPr>
          <a:lstStyle/>
          <a:p>
            <a:endParaRPr lang="en-US" altLang="en-US" sz="1700">
              <a:solidFill>
                <a:srgbClr val="FFFFFF"/>
              </a:solidFill>
            </a:endParaRPr>
          </a:p>
          <a:p>
            <a:r>
              <a:rPr lang="en-US" altLang="en-US" sz="1700">
                <a:solidFill>
                  <a:srgbClr val="FFFFFF"/>
                </a:solidFill>
              </a:rPr>
              <a:t>Wonder</a:t>
            </a:r>
          </a:p>
          <a:p>
            <a:r>
              <a:rPr lang="en-US" altLang="en-US" sz="1700">
                <a:solidFill>
                  <a:srgbClr val="FFFFFF"/>
                </a:solidFill>
              </a:rPr>
              <a:t>Pride</a:t>
            </a:r>
          </a:p>
          <a:p>
            <a:r>
              <a:rPr lang="en-US" altLang="en-US" sz="1700">
                <a:solidFill>
                  <a:srgbClr val="FFFFFF"/>
                </a:solidFill>
              </a:rPr>
              <a:t>Shame</a:t>
            </a:r>
          </a:p>
          <a:p>
            <a:r>
              <a:rPr lang="en-US" altLang="en-US" sz="1700">
                <a:solidFill>
                  <a:srgbClr val="FFFFFF"/>
                </a:solidFill>
              </a:rPr>
              <a:t>Memory</a:t>
            </a:r>
          </a:p>
          <a:p>
            <a:r>
              <a:rPr lang="en-US" altLang="en-US" sz="1700">
                <a:solidFill>
                  <a:srgbClr val="FFFFFF"/>
                </a:solidFill>
              </a:rPr>
              <a:t>Imperatives</a:t>
            </a:r>
          </a:p>
          <a:p>
            <a:r>
              <a:rPr lang="en-US" altLang="en-US" sz="1700">
                <a:solidFill>
                  <a:srgbClr val="FFFFFF"/>
                </a:solidFill>
              </a:rPr>
              <a:t>Obstacles and Dangers</a:t>
            </a:r>
          </a:p>
          <a:p>
            <a:r>
              <a:rPr lang="en-US" altLang="en-US" sz="1700">
                <a:solidFill>
                  <a:srgbClr val="FFFFFF"/>
                </a:solidFill>
              </a:rPr>
              <a:t>Priorities</a:t>
            </a:r>
          </a:p>
        </p:txBody>
      </p:sp>
      <p:pic>
        <p:nvPicPr>
          <p:cNvPr id="71685" name="Content Placeholder 2"/>
          <p:cNvPicPr>
            <a:picLocks noGrp="1" noChangeAspect="1"/>
          </p:cNvPicPr>
          <p:nvPr>
            <p:ph idx="1"/>
          </p:nvPr>
        </p:nvPicPr>
        <p:blipFill>
          <a:blip r:embed="rId2" cstate="print">
            <a:extLst>
              <a:ext uri="{28A0092B-C50C-407E-A947-70E740481C1C}">
                <a14:useLocalDpi xmlns:a14="http://schemas.microsoft.com/office/drawing/2010/main" val="0"/>
              </a:ext>
            </a:extLst>
          </a:blip>
          <a:srcRect l="14225" r="11378" b="1"/>
          <a:stretch>
            <a:fillRect/>
          </a:stretch>
        </p:blipFill>
        <p:spPr>
          <a:xfrm>
            <a:off x="4637316" y="2623911"/>
            <a:ext cx="3878033" cy="3102426"/>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
        <p:nvSpPr>
          <p:cNvPr id="71684" name="TextBox 5"/>
          <p:cNvSpPr txBox="1">
            <a:spLocks noChangeArrowheads="1"/>
          </p:cNvSpPr>
          <p:nvPr/>
        </p:nvSpPr>
        <p:spPr bwMode="auto">
          <a:xfrm>
            <a:off x="3655464" y="5733339"/>
            <a:ext cx="5006563" cy="1000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000">
                <a:solidFill>
                  <a:srgbClr val="A20027"/>
                </a:solidFill>
                <a:latin typeface="Arial" panose="020B0604020202020204" pitchFamily="34" charset="0"/>
              </a:defRPr>
            </a:lvl1pPr>
            <a:lvl2pPr marL="742950" indent="-285750">
              <a:spcBef>
                <a:spcPct val="20000"/>
              </a:spcBef>
              <a:buChar char="–"/>
              <a:defRPr sz="2800">
                <a:solidFill>
                  <a:srgbClr val="A20027"/>
                </a:solidFill>
                <a:latin typeface="Arial" panose="020B0604020202020204" pitchFamily="34" charset="0"/>
              </a:defRPr>
            </a:lvl2pPr>
            <a:lvl3pPr marL="1143000" indent="-228600">
              <a:spcBef>
                <a:spcPct val="20000"/>
              </a:spcBef>
              <a:buChar char="•"/>
              <a:defRPr sz="2400">
                <a:solidFill>
                  <a:srgbClr val="A20027"/>
                </a:solidFill>
                <a:latin typeface="Arial" panose="020B0604020202020204" pitchFamily="34" charset="0"/>
              </a:defRPr>
            </a:lvl3pPr>
            <a:lvl4pPr marL="1600200" indent="-228600">
              <a:spcBef>
                <a:spcPct val="20000"/>
              </a:spcBef>
              <a:buChar char="–"/>
              <a:defRPr sz="2000">
                <a:solidFill>
                  <a:srgbClr val="A20027"/>
                </a:solidFill>
                <a:latin typeface="Arial" panose="020B0604020202020204" pitchFamily="34" charset="0"/>
              </a:defRPr>
            </a:lvl4pPr>
            <a:lvl5pPr marL="2057400" indent="-228600">
              <a:spcBef>
                <a:spcPct val="20000"/>
              </a:spcBef>
              <a:buChar char="»"/>
              <a:defRPr sz="2000">
                <a:solidFill>
                  <a:srgbClr val="A20027"/>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A20027"/>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A20027"/>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A20027"/>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A20027"/>
                </a:solidFill>
                <a:latin typeface="Arial" panose="020B0604020202020204" pitchFamily="34" charset="0"/>
              </a:defRPr>
            </a:lvl9pPr>
          </a:lstStyle>
          <a:p>
            <a:pPr eaLnBrk="1" hangingPunct="1">
              <a:spcBef>
                <a:spcPct val="0"/>
              </a:spcBef>
              <a:spcAft>
                <a:spcPts val="600"/>
              </a:spcAft>
              <a:buFontTx/>
              <a:buNone/>
            </a:pPr>
            <a:r>
              <a:rPr lang="en-US" altLang="en-US" sz="1800" b="1" u="sng" dirty="0">
                <a:solidFill>
                  <a:schemeClr val="tx1"/>
                </a:solidFill>
              </a:rPr>
              <a:t>1-2-4- all          </a:t>
            </a:r>
            <a:r>
              <a:rPr lang="en-US" altLang="en-US" sz="1800" b="1" dirty="0">
                <a:solidFill>
                  <a:schemeClr val="tx1"/>
                </a:solidFill>
              </a:rPr>
              <a:t> </a:t>
            </a:r>
            <a:br>
              <a:rPr lang="en-US" altLang="en-US" sz="1800" b="1" dirty="0">
                <a:solidFill>
                  <a:schemeClr val="tx1"/>
                </a:solidFill>
              </a:rPr>
            </a:br>
            <a:r>
              <a:rPr lang="en-US" altLang="en-US" sz="1800" b="1" dirty="0">
                <a:solidFill>
                  <a:schemeClr val="tx1"/>
                </a:solidFill>
              </a:rPr>
              <a:t>Progressive, Rapid Cycle Conversation</a:t>
            </a:r>
          </a:p>
          <a:p>
            <a:pPr eaLnBrk="1" hangingPunct="1">
              <a:spcBef>
                <a:spcPct val="0"/>
              </a:spcBef>
              <a:spcAft>
                <a:spcPts val="600"/>
              </a:spcAft>
              <a:buFontTx/>
              <a:buNone/>
            </a:pPr>
            <a:r>
              <a:rPr lang="en-US" altLang="en-US" sz="1800" dirty="0">
                <a:solidFill>
                  <a:srgbClr val="960024"/>
                </a:solidFill>
                <a:hlinkClick r:id="rId3"/>
              </a:rPr>
              <a:t>http://www.liberatingstructures.com/1-1-2-4-all/</a:t>
            </a:r>
            <a:r>
              <a:rPr lang="en-US" altLang="en-US" sz="1800" dirty="0">
                <a:solidFill>
                  <a:srgbClr val="960024"/>
                </a:solidFill>
              </a:rPr>
              <a:t> </a:t>
            </a:r>
          </a:p>
        </p:txBody>
      </p:sp>
    </p:spTree>
    <p:extLst>
      <p:ext uri="{BB962C8B-B14F-4D97-AF65-F5344CB8AC3E}">
        <p14:creationId xmlns:p14="http://schemas.microsoft.com/office/powerpoint/2010/main" val="2224531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CE54F-CE8C-4D70-9406-EB62B3442253}"/>
              </a:ext>
            </a:extLst>
          </p:cNvPr>
          <p:cNvSpPr>
            <a:spLocks noGrp="1"/>
          </p:cNvSpPr>
          <p:nvPr>
            <p:ph type="title"/>
          </p:nvPr>
        </p:nvSpPr>
        <p:spPr>
          <a:xfrm>
            <a:off x="628650" y="365126"/>
            <a:ext cx="4005453" cy="1146176"/>
          </a:xfrm>
        </p:spPr>
        <p:txBody>
          <a:bodyPr vert="horz" lIns="91440" tIns="45720" rIns="91440" bIns="45720" rtlCol="0" anchor="ctr">
            <a:normAutofit/>
          </a:bodyPr>
          <a:lstStyle/>
          <a:p>
            <a:r>
              <a:rPr lang="en-US" sz="3400" kern="1200">
                <a:solidFill>
                  <a:schemeClr val="tx1"/>
                </a:solidFill>
                <a:latin typeface="+mj-lt"/>
                <a:ea typeface="+mj-ea"/>
                <a:cs typeface="+mj-cs"/>
                <a:hlinkClick r:id="rId2"/>
              </a:rPr>
              <a:t>The New Leadership Literacies</a:t>
            </a:r>
            <a:endParaRPr lang="en-US" sz="3400" kern="1200">
              <a:solidFill>
                <a:schemeClr val="tx1"/>
              </a:solidFill>
              <a:latin typeface="+mj-lt"/>
              <a:ea typeface="+mj-ea"/>
              <a:cs typeface="+mj-cs"/>
            </a:endParaRPr>
          </a:p>
        </p:txBody>
      </p:sp>
      <p:sp>
        <p:nvSpPr>
          <p:cNvPr id="11" name="Freeform: Shape 10">
            <a:extLst>
              <a:ext uri="{FF2B5EF4-FFF2-40B4-BE49-F238E27FC236}">
                <a16:creationId xmlns:a16="http://schemas.microsoft.com/office/drawing/2014/main" id="{05C7EBC3-4672-4DAB-81C2-58661FAFAED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4103" y="-2"/>
            <a:ext cx="4509896"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0BF962F-4C6F-461E-86F2-C43F56CC939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10597" y="1690688"/>
            <a:ext cx="65334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E94A4F7-38E4-45EA-8E2E-CE1B5766B4F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0"/>
            <a:ext cx="4448591"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extBox 4">
            <a:extLst>
              <a:ext uri="{FF2B5EF4-FFF2-40B4-BE49-F238E27FC236}">
                <a16:creationId xmlns:a16="http://schemas.microsoft.com/office/drawing/2014/main" id="{60D029EC-16A8-42BC-95E4-97814C8FC768}"/>
              </a:ext>
            </a:extLst>
          </p:cNvPr>
          <p:cNvSpPr txBox="1"/>
          <p:nvPr/>
        </p:nvSpPr>
        <p:spPr>
          <a:xfrm>
            <a:off x="628650" y="2173288"/>
            <a:ext cx="2702378" cy="3639684"/>
          </a:xfrm>
          <a:prstGeom prst="rect">
            <a:avLst/>
          </a:prstGeom>
        </p:spPr>
        <p:txBody>
          <a:bodyPr vert="horz" lIns="91440" tIns="45720" rIns="91440" bIns="45720" rtlCol="0" anchor="ctr">
            <a:normAutofit/>
          </a:bodyPr>
          <a:lstStyle/>
          <a:p>
            <a:pPr marL="342900" indent="-228600" defTabSz="914400">
              <a:lnSpc>
                <a:spcPct val="90000"/>
              </a:lnSpc>
              <a:spcAft>
                <a:spcPts val="600"/>
              </a:spcAft>
              <a:buFont typeface="Arial" panose="020B0604020202020204" pitchFamily="34" charset="0"/>
              <a:buChar char="•"/>
            </a:pPr>
            <a:r>
              <a:rPr lang="en-US" sz="1700">
                <a:solidFill>
                  <a:srgbClr val="FFFFFF"/>
                </a:solidFill>
              </a:rPr>
              <a:t>Look backward from the future</a:t>
            </a:r>
          </a:p>
          <a:p>
            <a:pPr marL="342900" indent="-228600" defTabSz="914400">
              <a:lnSpc>
                <a:spcPct val="90000"/>
              </a:lnSpc>
              <a:spcAft>
                <a:spcPts val="600"/>
              </a:spcAft>
              <a:buFont typeface="Arial" panose="020B0604020202020204" pitchFamily="34" charset="0"/>
              <a:buChar char="•"/>
            </a:pPr>
            <a:r>
              <a:rPr lang="en-US" sz="1700">
                <a:solidFill>
                  <a:srgbClr val="FFFFFF"/>
                </a:solidFill>
              </a:rPr>
              <a:t>Voluntary fear engagement</a:t>
            </a:r>
          </a:p>
          <a:p>
            <a:pPr marL="342900" indent="-228600" defTabSz="914400">
              <a:lnSpc>
                <a:spcPct val="90000"/>
              </a:lnSpc>
              <a:spcAft>
                <a:spcPts val="600"/>
              </a:spcAft>
              <a:buFont typeface="Arial" panose="020B0604020202020204" pitchFamily="34" charset="0"/>
              <a:buChar char="•"/>
            </a:pPr>
            <a:r>
              <a:rPr lang="en-US" sz="1700">
                <a:solidFill>
                  <a:srgbClr val="FFFFFF"/>
                </a:solidFill>
              </a:rPr>
              <a:t>Leadership for shape-shifting organizations</a:t>
            </a:r>
          </a:p>
          <a:p>
            <a:pPr marL="342900" indent="-228600" defTabSz="914400">
              <a:lnSpc>
                <a:spcPct val="90000"/>
              </a:lnSpc>
              <a:spcAft>
                <a:spcPts val="600"/>
              </a:spcAft>
              <a:buFont typeface="Arial" panose="020B0604020202020204" pitchFamily="34" charset="0"/>
              <a:buChar char="•"/>
            </a:pPr>
            <a:r>
              <a:rPr lang="en-US" sz="1700">
                <a:solidFill>
                  <a:srgbClr val="FFFFFF"/>
                </a:solidFill>
              </a:rPr>
              <a:t>Being there when you are not there</a:t>
            </a:r>
          </a:p>
          <a:p>
            <a:pPr marL="342900" indent="-228600" defTabSz="914400">
              <a:lnSpc>
                <a:spcPct val="90000"/>
              </a:lnSpc>
              <a:spcAft>
                <a:spcPts val="600"/>
              </a:spcAft>
              <a:buFont typeface="Arial" panose="020B0604020202020204" pitchFamily="34" charset="0"/>
              <a:buChar char="•"/>
            </a:pPr>
            <a:r>
              <a:rPr lang="en-US" sz="1700">
                <a:solidFill>
                  <a:srgbClr val="FFFFFF"/>
                </a:solidFill>
              </a:rPr>
              <a:t>Create and sustain positive energy</a:t>
            </a:r>
          </a:p>
          <a:p>
            <a:pPr indent="-228600" defTabSz="914400">
              <a:lnSpc>
                <a:spcPct val="90000"/>
              </a:lnSpc>
              <a:spcAft>
                <a:spcPts val="600"/>
              </a:spcAft>
              <a:buFont typeface="Arial" panose="020B0604020202020204" pitchFamily="34" charset="0"/>
              <a:buChar char="•"/>
            </a:pPr>
            <a:endParaRPr lang="en-US" sz="1700">
              <a:solidFill>
                <a:srgbClr val="FFFFFF"/>
              </a:solidFill>
            </a:endParaRPr>
          </a:p>
        </p:txBody>
      </p:sp>
      <p:pic>
        <p:nvPicPr>
          <p:cNvPr id="4" name="Content Placeholder 3">
            <a:extLst>
              <a:ext uri="{FF2B5EF4-FFF2-40B4-BE49-F238E27FC236}">
                <a16:creationId xmlns:a16="http://schemas.microsoft.com/office/drawing/2014/main" id="{88E98B57-CC01-402F-BAD3-D05195CAFD86}"/>
              </a:ext>
            </a:extLst>
          </p:cNvPr>
          <p:cNvPicPr>
            <a:picLocks noGrp="1" noChangeAspect="1"/>
          </p:cNvPicPr>
          <p:nvPr>
            <p:ph idx="1"/>
          </p:nvPr>
        </p:nvPicPr>
        <p:blipFill>
          <a:blip r:embed="rId3"/>
          <a:stretch>
            <a:fillRect/>
          </a:stretch>
        </p:blipFill>
        <p:spPr>
          <a:xfrm>
            <a:off x="5251923" y="2173287"/>
            <a:ext cx="2648819" cy="4003675"/>
          </a:xfrm>
          <a:custGeom>
            <a:avLst/>
            <a:gdLst>
              <a:gd name="connsiteX0" fmla="*/ 0 w 4636009"/>
              <a:gd name="connsiteY0" fmla="*/ 0 h 5032375"/>
              <a:gd name="connsiteX1" fmla="*/ 4636009 w 4636009"/>
              <a:gd name="connsiteY1" fmla="*/ 0 h 5032375"/>
              <a:gd name="connsiteX2" fmla="*/ 4636009 w 4636009"/>
              <a:gd name="connsiteY2" fmla="*/ 5032375 h 5032375"/>
              <a:gd name="connsiteX3" fmla="*/ 0 w 4636009"/>
              <a:gd name="connsiteY3" fmla="*/ 5032375 h 5032375"/>
            </a:gdLst>
            <a:ahLst/>
            <a:cxnLst>
              <a:cxn ang="0">
                <a:pos x="connsiteX0" y="connsiteY0"/>
              </a:cxn>
              <a:cxn ang="0">
                <a:pos x="connsiteX1" y="connsiteY1"/>
              </a:cxn>
              <a:cxn ang="0">
                <a:pos x="connsiteX2" y="connsiteY2"/>
              </a:cxn>
              <a:cxn ang="0">
                <a:pos x="connsiteX3" y="connsiteY3"/>
              </a:cxn>
            </a:cxnLst>
            <a:rect l="l" t="t" r="r" b="b"/>
            <a:pathLst>
              <a:path w="4636009" h="5032375">
                <a:moveTo>
                  <a:pt x="0" y="0"/>
                </a:moveTo>
                <a:lnTo>
                  <a:pt x="4636009" y="0"/>
                </a:lnTo>
                <a:lnTo>
                  <a:pt x="4636009" y="5032375"/>
                </a:lnTo>
                <a:lnTo>
                  <a:pt x="0" y="5032375"/>
                </a:lnTo>
                <a:close/>
              </a:path>
            </a:pathLst>
          </a:custGeom>
        </p:spPr>
      </p:pic>
      <p:sp>
        <p:nvSpPr>
          <p:cNvPr id="6" name="TextBox 5">
            <a:extLst>
              <a:ext uri="{FF2B5EF4-FFF2-40B4-BE49-F238E27FC236}">
                <a16:creationId xmlns:a16="http://schemas.microsoft.com/office/drawing/2014/main" id="{43B81287-ED44-4F9C-9824-43F1F45F52B0}"/>
              </a:ext>
            </a:extLst>
          </p:cNvPr>
          <p:cNvSpPr txBox="1"/>
          <p:nvPr/>
        </p:nvSpPr>
        <p:spPr>
          <a:xfrm>
            <a:off x="2920594" y="6430395"/>
            <a:ext cx="3024226" cy="415498"/>
          </a:xfrm>
          <a:prstGeom prst="rect">
            <a:avLst/>
          </a:prstGeom>
          <a:noFill/>
        </p:spPr>
        <p:txBody>
          <a:bodyPr wrap="none" rtlCol="0">
            <a:spAutoFit/>
          </a:bodyPr>
          <a:lstStyle/>
          <a:p>
            <a:pPr>
              <a:spcAft>
                <a:spcPts val="600"/>
              </a:spcAft>
            </a:pPr>
            <a:r>
              <a:rPr lang="en-US" sz="2100" dirty="0"/>
              <a:t>Foresight ~Insight~ Action</a:t>
            </a:r>
          </a:p>
        </p:txBody>
      </p:sp>
    </p:spTree>
    <p:extLst>
      <p:ext uri="{BB962C8B-B14F-4D97-AF65-F5344CB8AC3E}">
        <p14:creationId xmlns:p14="http://schemas.microsoft.com/office/powerpoint/2010/main" val="10667609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039C-6B1C-4BE8-A937-2E7D470BB924}"/>
              </a:ext>
            </a:extLst>
          </p:cNvPr>
          <p:cNvSpPr>
            <a:spLocks noGrp="1"/>
          </p:cNvSpPr>
          <p:nvPr>
            <p:ph type="title"/>
          </p:nvPr>
        </p:nvSpPr>
        <p:spPr>
          <a:xfrm>
            <a:off x="152400" y="76200"/>
            <a:ext cx="8229600" cy="1143000"/>
          </a:xfrm>
        </p:spPr>
        <p:txBody>
          <a:bodyPr>
            <a:normAutofit/>
          </a:bodyPr>
          <a:lstStyle/>
          <a:p>
            <a:pPr algn="ctr"/>
            <a:r>
              <a:rPr lang="en-US" sz="2800" dirty="0">
                <a:latin typeface="Verdana" panose="020B0604030504040204" pitchFamily="34" charset="0"/>
                <a:ea typeface="Verdana" panose="020B0604030504040204" pitchFamily="34" charset="0"/>
                <a:hlinkClick r:id="rId3"/>
              </a:rPr>
              <a:t>Nursing Foresight Leadership</a:t>
            </a:r>
            <a:endParaRPr lang="en-US" sz="2800" dirty="0">
              <a:latin typeface="Verdana" panose="020B0604030504040204" pitchFamily="34" charset="0"/>
              <a:ea typeface="Verdana" panose="020B0604030504040204" pitchFamily="34" charset="0"/>
            </a:endParaRPr>
          </a:p>
        </p:txBody>
      </p:sp>
      <p:sp>
        <p:nvSpPr>
          <p:cNvPr id="3" name="Content Placeholder 2">
            <a:extLst>
              <a:ext uri="{FF2B5EF4-FFF2-40B4-BE49-F238E27FC236}">
                <a16:creationId xmlns:a16="http://schemas.microsoft.com/office/drawing/2014/main" id="{B8729F27-285A-4F28-ADEE-BEBC39D6370B}"/>
              </a:ext>
            </a:extLst>
          </p:cNvPr>
          <p:cNvSpPr>
            <a:spLocks noGrp="1"/>
          </p:cNvSpPr>
          <p:nvPr>
            <p:ph idx="1"/>
          </p:nvPr>
        </p:nvSpPr>
        <p:spPr>
          <a:xfrm>
            <a:off x="3741549" y="2087805"/>
            <a:ext cx="5105400" cy="2894098"/>
          </a:xfrm>
        </p:spPr>
        <p:txBody>
          <a:bodyPr>
            <a:normAutofit fontScale="70000" lnSpcReduction="20000"/>
          </a:bodyPr>
          <a:lstStyle/>
          <a:p>
            <a:pPr marL="0" indent="0" algn="ctr">
              <a:buNone/>
            </a:pPr>
            <a:r>
              <a:rPr lang="en-US" sz="3300" dirty="0">
                <a:latin typeface="Verdana" panose="020B0604030504040204" pitchFamily="34" charset="0"/>
                <a:ea typeface="Verdana" panose="020B0604030504040204" pitchFamily="34" charset="0"/>
                <a:hlinkClick r:id="rId4"/>
              </a:rPr>
              <a:t>Nursing foresight </a:t>
            </a:r>
            <a:r>
              <a:rPr lang="en-US" sz="3300" dirty="0">
                <a:latin typeface="Verdana" panose="020B0604030504040204" pitchFamily="34" charset="0"/>
                <a:ea typeface="Verdana" panose="020B0604030504040204" pitchFamily="34" charset="0"/>
              </a:rPr>
              <a:t>is the ability and act of </a:t>
            </a:r>
            <a:r>
              <a:rPr lang="en-US" sz="3300" dirty="0">
                <a:latin typeface="Verdana" panose="020B0604030504040204" pitchFamily="34" charset="0"/>
                <a:ea typeface="Verdana" panose="020B0604030504040204" pitchFamily="34" charset="0"/>
                <a:hlinkClick r:id="rId5">
                  <a:extLst>
                    <a:ext uri="{A12FA001-AC4F-418D-AE19-62706E023703}">
                      <ahyp:hlinkClr xmlns:ahyp="http://schemas.microsoft.com/office/drawing/2018/hyperlinkcolor" xmlns="" val="tx"/>
                    </a:ext>
                  </a:extLst>
                </a:hlinkClick>
              </a:rPr>
              <a:t>forecasting </a:t>
            </a:r>
            <a:r>
              <a:rPr lang="en-US" sz="3300" dirty="0">
                <a:latin typeface="Verdana" panose="020B0604030504040204" pitchFamily="34" charset="0"/>
                <a:ea typeface="Verdana" panose="020B0604030504040204" pitchFamily="34" charset="0"/>
              </a:rPr>
              <a:t>what will be needed in the future considering emergent health care trends which have consequences for population and </a:t>
            </a:r>
            <a:r>
              <a:rPr lang="en-US" sz="3300" dirty="0">
                <a:latin typeface="Verdana" panose="020B0604030504040204" pitchFamily="34" charset="0"/>
                <a:ea typeface="Verdana" panose="020B0604030504040204" pitchFamily="34" charset="0"/>
                <a:hlinkClick r:id="rId6">
                  <a:extLst>
                    <a:ext uri="{A12FA001-AC4F-418D-AE19-62706E023703}">
                      <ahyp:hlinkClr xmlns:ahyp="http://schemas.microsoft.com/office/drawing/2018/hyperlinkcolor" xmlns="" val="tx"/>
                    </a:ext>
                  </a:extLst>
                </a:hlinkClick>
              </a:rPr>
              <a:t>planetary health</a:t>
            </a:r>
            <a:r>
              <a:rPr lang="en-US" sz="3300" dirty="0">
                <a:latin typeface="Verdana" panose="020B0604030504040204" pitchFamily="34" charset="0"/>
                <a:ea typeface="Verdana" panose="020B0604030504040204" pitchFamily="34" charset="0"/>
              </a:rPr>
              <a:t>, as well as the nursing profession’s purpose, definition, professional scope, and standards of practice</a:t>
            </a:r>
            <a:r>
              <a:rPr lang="en-US" sz="3300" dirty="0">
                <a:solidFill>
                  <a:srgbClr val="C00000"/>
                </a:solidFill>
                <a:latin typeface="Verdana" panose="020B0604030504040204" pitchFamily="34" charset="0"/>
                <a:ea typeface="Verdana" panose="020B0604030504040204" pitchFamily="34" charset="0"/>
              </a:rPr>
              <a:t>.</a:t>
            </a:r>
          </a:p>
          <a:p>
            <a:pPr marL="0" indent="0" algn="ctr">
              <a:buNone/>
            </a:pPr>
            <a:endParaRPr lang="en-US" sz="2800" dirty="0">
              <a:solidFill>
                <a:srgbClr val="C00000"/>
              </a:solidFill>
            </a:endParaRPr>
          </a:p>
        </p:txBody>
      </p:sp>
      <p:pic>
        <p:nvPicPr>
          <p:cNvPr id="5" name="Picture 4">
            <a:extLst>
              <a:ext uri="{FF2B5EF4-FFF2-40B4-BE49-F238E27FC236}">
                <a16:creationId xmlns:a16="http://schemas.microsoft.com/office/drawing/2014/main" id="{C91CEBCB-E67D-4A0F-864A-B91913917A30}"/>
              </a:ext>
            </a:extLst>
          </p:cNvPr>
          <p:cNvPicPr>
            <a:picLocks noChangeAspect="1"/>
          </p:cNvPicPr>
          <p:nvPr/>
        </p:nvPicPr>
        <p:blipFill>
          <a:blip r:embed="rId7"/>
          <a:stretch>
            <a:fillRect/>
          </a:stretch>
        </p:blipFill>
        <p:spPr>
          <a:xfrm>
            <a:off x="427963" y="1722946"/>
            <a:ext cx="3127519" cy="4188315"/>
          </a:xfrm>
          <a:prstGeom prst="rect">
            <a:avLst/>
          </a:prstGeom>
        </p:spPr>
      </p:pic>
      <p:pic>
        <p:nvPicPr>
          <p:cNvPr id="6" name="Picture 5"/>
          <p:cNvPicPr>
            <a:picLocks noChangeAspect="1"/>
          </p:cNvPicPr>
          <p:nvPr/>
        </p:nvPicPr>
        <p:blipFill>
          <a:blip r:embed="rId8"/>
          <a:stretch>
            <a:fillRect/>
          </a:stretch>
        </p:blipFill>
        <p:spPr>
          <a:xfrm>
            <a:off x="5118650" y="5261178"/>
            <a:ext cx="2104625" cy="1007588"/>
          </a:xfrm>
          <a:prstGeom prst="rect">
            <a:avLst/>
          </a:prstGeom>
        </p:spPr>
      </p:pic>
    </p:spTree>
    <p:extLst>
      <p:ext uri="{BB962C8B-B14F-4D97-AF65-F5344CB8AC3E}">
        <p14:creationId xmlns:p14="http://schemas.microsoft.com/office/powerpoint/2010/main" val="22001916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8CA06CD6-90CA-4C45-856C-6771339E1E2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0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178" name="Rectangle 2"/>
          <p:cNvSpPr>
            <a:spLocks noGrp="1" noChangeArrowheads="1"/>
          </p:cNvSpPr>
          <p:nvPr>
            <p:ph type="title"/>
          </p:nvPr>
        </p:nvSpPr>
        <p:spPr>
          <a:xfrm>
            <a:off x="628650" y="963507"/>
            <a:ext cx="2620771" cy="4930986"/>
          </a:xfrm>
        </p:spPr>
        <p:txBody>
          <a:bodyPr vert="horz" lIns="91440" tIns="45720" rIns="91440" bIns="45720" rtlCol="0" anchor="ctr">
            <a:normAutofit/>
          </a:bodyPr>
          <a:lstStyle/>
          <a:p>
            <a:pPr algn="r"/>
            <a:r>
              <a:rPr lang="en-US" altLang="en-US" sz="4100" kern="1200">
                <a:solidFill>
                  <a:schemeClr val="accent1"/>
                </a:solidFill>
                <a:latin typeface="+mj-lt"/>
                <a:ea typeface="+mj-ea"/>
                <a:cs typeface="+mj-cs"/>
              </a:rPr>
              <a:t>Develop Foresight Leadership</a:t>
            </a:r>
          </a:p>
        </p:txBody>
      </p:sp>
      <p:cxnSp>
        <p:nvCxnSpPr>
          <p:cNvPr id="75" name="Straight Connector 74">
            <a:extLst>
              <a:ext uri="{FF2B5EF4-FFF2-40B4-BE49-F238E27FC236}">
                <a16:creationId xmlns:a16="http://schemas.microsoft.com/office/drawing/2014/main" id="{5021601D-2758-4B15-A31C-FDA184C51B3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0179" name="Rectangle 3"/>
          <p:cNvSpPr>
            <a:spLocks noGrp="1" noChangeArrowheads="1"/>
          </p:cNvSpPr>
          <p:nvPr>
            <p:ph idx="1"/>
          </p:nvPr>
        </p:nvSpPr>
        <p:spPr>
          <a:xfrm>
            <a:off x="3732022" y="2603616"/>
            <a:ext cx="4688205" cy="2621522"/>
          </a:xfrm>
        </p:spPr>
        <p:txBody>
          <a:bodyPr vert="horz" lIns="91440" tIns="45720" rIns="91440" bIns="45720" rtlCol="0" anchor="b">
            <a:noAutofit/>
          </a:bodyPr>
          <a:lstStyle/>
          <a:p>
            <a:r>
              <a:rPr lang="en-US" altLang="en-US" sz="2000" dirty="0"/>
              <a:t>Know your personal, and your organization’s orientation toward time.</a:t>
            </a:r>
          </a:p>
          <a:p>
            <a:pPr lvl="0"/>
            <a:r>
              <a:rPr lang="en-US" altLang="en-US" sz="2000" dirty="0"/>
              <a:t>Appreciate the value of innovation, design, and hybrid thinking to develop foresight leadership.</a:t>
            </a:r>
          </a:p>
          <a:p>
            <a:pPr lvl="0"/>
            <a:r>
              <a:rPr lang="en-US" altLang="en-US" sz="2000" dirty="0"/>
              <a:t>Develop future fluency and literacy skills.</a:t>
            </a:r>
          </a:p>
          <a:p>
            <a:r>
              <a:rPr lang="en-US" altLang="en-US" sz="2000" dirty="0"/>
              <a:t>Actively monitor industry trends, forecasts, disruptions.</a:t>
            </a:r>
          </a:p>
          <a:p>
            <a:r>
              <a:rPr lang="en-US" altLang="en-US" sz="2000" dirty="0"/>
              <a:t>Discern logical consequences of trends using futures thinking tools, methods, and techniques.</a:t>
            </a:r>
          </a:p>
        </p:txBody>
      </p:sp>
      <p:sp>
        <p:nvSpPr>
          <p:cNvPr id="50180" name="TextBox 1"/>
          <p:cNvSpPr txBox="1">
            <a:spLocks noChangeArrowheads="1"/>
          </p:cNvSpPr>
          <p:nvPr/>
        </p:nvSpPr>
        <p:spPr bwMode="auto">
          <a:xfrm>
            <a:off x="696688" y="5382375"/>
            <a:ext cx="7723540" cy="23046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ormAutofit/>
          </a:bodyPr>
          <a:lstStyle>
            <a:lvl1pPr>
              <a:spcBef>
                <a:spcPct val="20000"/>
              </a:spcBef>
              <a:buChar char="•"/>
              <a:defRPr sz="3000">
                <a:solidFill>
                  <a:srgbClr val="A20027"/>
                </a:solidFill>
                <a:latin typeface="Arial" panose="020B0604020202020204" pitchFamily="34" charset="0"/>
              </a:defRPr>
            </a:lvl1pPr>
            <a:lvl2pPr marL="742950" indent="-285750">
              <a:spcBef>
                <a:spcPct val="20000"/>
              </a:spcBef>
              <a:buChar char="–"/>
              <a:defRPr sz="2800">
                <a:solidFill>
                  <a:srgbClr val="A20027"/>
                </a:solidFill>
                <a:latin typeface="Arial" panose="020B0604020202020204" pitchFamily="34" charset="0"/>
              </a:defRPr>
            </a:lvl2pPr>
            <a:lvl3pPr marL="1143000" indent="-228600">
              <a:spcBef>
                <a:spcPct val="20000"/>
              </a:spcBef>
              <a:buChar char="•"/>
              <a:defRPr sz="2400">
                <a:solidFill>
                  <a:srgbClr val="A20027"/>
                </a:solidFill>
                <a:latin typeface="Arial" panose="020B0604020202020204" pitchFamily="34" charset="0"/>
              </a:defRPr>
            </a:lvl3pPr>
            <a:lvl4pPr marL="1600200" indent="-228600">
              <a:spcBef>
                <a:spcPct val="20000"/>
              </a:spcBef>
              <a:buChar char="–"/>
              <a:defRPr sz="2000">
                <a:solidFill>
                  <a:srgbClr val="A20027"/>
                </a:solidFill>
                <a:latin typeface="Arial" panose="020B0604020202020204" pitchFamily="34" charset="0"/>
              </a:defRPr>
            </a:lvl4pPr>
            <a:lvl5pPr marL="2057400" indent="-228600">
              <a:spcBef>
                <a:spcPct val="20000"/>
              </a:spcBef>
              <a:buChar char="»"/>
              <a:defRPr sz="2000">
                <a:solidFill>
                  <a:srgbClr val="A20027"/>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A20027"/>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A20027"/>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A20027"/>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A20027"/>
                </a:solidFill>
                <a:latin typeface="Arial" panose="020B0604020202020204" pitchFamily="34" charset="0"/>
              </a:defRPr>
            </a:lvl9pPr>
          </a:lstStyle>
          <a:p>
            <a:pPr defTabSz="914400">
              <a:lnSpc>
                <a:spcPct val="90000"/>
              </a:lnSpc>
              <a:spcBef>
                <a:spcPct val="0"/>
              </a:spcBef>
              <a:spcAft>
                <a:spcPts val="600"/>
              </a:spcAft>
              <a:buNone/>
            </a:pPr>
            <a:r>
              <a:rPr lang="en-US" altLang="en-US" sz="1700" dirty="0">
                <a:solidFill>
                  <a:schemeClr val="tx1"/>
                </a:solidFill>
                <a:latin typeface="+mn-lt"/>
              </a:rPr>
              <a:t>Pesut, D. (2000). Looking forward: Being and becoming a futurist. </a:t>
            </a:r>
            <a:r>
              <a:rPr lang="en-US" altLang="en-US" sz="1700" i="1" dirty="0">
                <a:solidFill>
                  <a:schemeClr val="tx1"/>
                </a:solidFill>
                <a:latin typeface="+mn-lt"/>
              </a:rPr>
              <a:t>Nurses Taking the Lead. Personal Qualities of Effective Leadership. Pennsylvania, PA: WB Saunders Company</a:t>
            </a:r>
            <a:r>
              <a:rPr lang="en-US" altLang="en-US" sz="1700" dirty="0">
                <a:solidFill>
                  <a:schemeClr val="tx1"/>
                </a:solidFill>
                <a:latin typeface="+mn-lt"/>
              </a:rPr>
              <a:t>, 39-65.</a:t>
            </a:r>
          </a:p>
        </p:txBody>
      </p:sp>
    </p:spTree>
    <p:extLst>
      <p:ext uri="{BB962C8B-B14F-4D97-AF65-F5344CB8AC3E}">
        <p14:creationId xmlns:p14="http://schemas.microsoft.com/office/powerpoint/2010/main" val="117127262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8CA06CD6-90CA-4C45-856C-6771339E1E2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10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26" name="Rectangle 2"/>
          <p:cNvSpPr>
            <a:spLocks noGrp="1" noChangeArrowheads="1"/>
          </p:cNvSpPr>
          <p:nvPr>
            <p:ph type="title"/>
          </p:nvPr>
        </p:nvSpPr>
        <p:spPr>
          <a:xfrm>
            <a:off x="628650" y="963507"/>
            <a:ext cx="2620771" cy="4930986"/>
          </a:xfrm>
        </p:spPr>
        <p:txBody>
          <a:bodyPr vert="horz" lIns="91440" tIns="45720" rIns="91440" bIns="45720" rtlCol="0" anchor="ctr">
            <a:normAutofit/>
          </a:bodyPr>
          <a:lstStyle/>
          <a:p>
            <a:pPr algn="r"/>
            <a:r>
              <a:rPr lang="en-US" altLang="en-US" sz="4100" kern="1200" dirty="0">
                <a:solidFill>
                  <a:schemeClr val="accent1"/>
                </a:solidFill>
                <a:latin typeface="+mj-lt"/>
                <a:ea typeface="+mj-ea"/>
                <a:cs typeface="+mj-cs"/>
              </a:rPr>
              <a:t>Develop Foresight Leadership</a:t>
            </a:r>
          </a:p>
        </p:txBody>
      </p:sp>
      <p:cxnSp>
        <p:nvCxnSpPr>
          <p:cNvPr id="74" name="Straight Connector 73">
            <a:extLst>
              <a:ext uri="{FF2B5EF4-FFF2-40B4-BE49-F238E27FC236}">
                <a16:creationId xmlns:a16="http://schemas.microsoft.com/office/drawing/2014/main" id="{5021601D-2758-4B15-A31C-FDA184C51B3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2227" name="Rectangle 3"/>
          <p:cNvSpPr>
            <a:spLocks noGrp="1" noChangeArrowheads="1"/>
          </p:cNvSpPr>
          <p:nvPr>
            <p:ph idx="1"/>
          </p:nvPr>
        </p:nvSpPr>
        <p:spPr>
          <a:xfrm>
            <a:off x="3732022" y="1760788"/>
            <a:ext cx="4688205" cy="3383522"/>
          </a:xfrm>
        </p:spPr>
        <p:txBody>
          <a:bodyPr vert="horz" lIns="91440" tIns="45720" rIns="91440" bIns="45720" rtlCol="0" anchor="b">
            <a:noAutofit/>
          </a:bodyPr>
          <a:lstStyle/>
          <a:p>
            <a:r>
              <a:rPr lang="en-US" altLang="en-US" sz="2000" dirty="0"/>
              <a:t>Appreciate  and value the use of vision-based scenarios.</a:t>
            </a:r>
          </a:p>
          <a:p>
            <a:r>
              <a:rPr lang="en-US" altLang="en-US" sz="2000" dirty="0"/>
              <a:t>Stimulate strategic conversations about espoused visions looking backwards from the future.</a:t>
            </a:r>
          </a:p>
          <a:p>
            <a:r>
              <a:rPr lang="en-US" altLang="en-US" sz="2000" dirty="0"/>
              <a:t>Navigate change efforts with Appreciation, Influence and Control.</a:t>
            </a:r>
          </a:p>
          <a:p>
            <a:r>
              <a:rPr lang="en-US" altLang="en-US" sz="2000" dirty="0"/>
              <a:t>Be clear and intentional about creating a professional and organizational leadership legacy.</a:t>
            </a:r>
          </a:p>
        </p:txBody>
      </p:sp>
      <p:sp>
        <p:nvSpPr>
          <p:cNvPr id="2" name="TextBox 1"/>
          <p:cNvSpPr txBox="1"/>
          <p:nvPr/>
        </p:nvSpPr>
        <p:spPr>
          <a:xfrm>
            <a:off x="341086" y="5476718"/>
            <a:ext cx="8079141" cy="2304628"/>
          </a:xfrm>
          <a:prstGeom prst="rect">
            <a:avLst/>
          </a:prstGeom>
        </p:spPr>
        <p:txBody>
          <a:bodyPr vert="horz" lIns="91440" tIns="45720" rIns="91440" bIns="45720" rtlCol="0">
            <a:normAutofit/>
          </a:bodyPr>
          <a:lstStyle/>
          <a:p>
            <a:pPr defTabSz="914400">
              <a:lnSpc>
                <a:spcPct val="90000"/>
              </a:lnSpc>
              <a:spcAft>
                <a:spcPts val="600"/>
              </a:spcAft>
            </a:pPr>
            <a:r>
              <a:rPr lang="en-US" altLang="en-US" sz="1700" dirty="0"/>
              <a:t>Pesut, D. (2000). Looking forward: Being and becoming a futurist. </a:t>
            </a:r>
            <a:r>
              <a:rPr lang="en-US" altLang="en-US" sz="1700" i="1" dirty="0"/>
              <a:t>Nurses Taking the Lead. Personal Qualities of Effective Leadership. Pennsylvania, PA: WB Saunders Company</a:t>
            </a:r>
            <a:r>
              <a:rPr lang="en-US" altLang="en-US" sz="1700" dirty="0"/>
              <a:t>, 39-65</a:t>
            </a:r>
            <a:endParaRPr lang="en-US" sz="1700" dirty="0"/>
          </a:p>
        </p:txBody>
      </p:sp>
    </p:spTree>
    <p:extLst>
      <p:ext uri="{BB962C8B-B14F-4D97-AF65-F5344CB8AC3E}">
        <p14:creationId xmlns:p14="http://schemas.microsoft.com/office/powerpoint/2010/main" val="13131341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F447C87-74DE-4331-8A89-97B09344BD55}"/>
              </a:ext>
            </a:extLst>
          </p:cNvPr>
          <p:cNvPicPr>
            <a:picLocks noGrp="1" noChangeAspect="1"/>
          </p:cNvPicPr>
          <p:nvPr>
            <p:ph idx="1"/>
          </p:nvPr>
        </p:nvPicPr>
        <p:blipFill>
          <a:blip r:embed="rId2"/>
          <a:stretch>
            <a:fillRect/>
          </a:stretch>
        </p:blipFill>
        <p:spPr>
          <a:xfrm>
            <a:off x="767165" y="1579915"/>
            <a:ext cx="2310539" cy="3162300"/>
          </a:xfrm>
          <a:prstGeom prst="rect">
            <a:avLst/>
          </a:prstGeom>
        </p:spPr>
      </p:pic>
      <p:sp>
        <p:nvSpPr>
          <p:cNvPr id="5" name="TextBox 4">
            <a:extLst>
              <a:ext uri="{FF2B5EF4-FFF2-40B4-BE49-F238E27FC236}">
                <a16:creationId xmlns:a16="http://schemas.microsoft.com/office/drawing/2014/main" id="{CC33E449-164E-4135-95B1-BED2C80A4E6B}"/>
              </a:ext>
            </a:extLst>
          </p:cNvPr>
          <p:cNvSpPr txBox="1"/>
          <p:nvPr/>
        </p:nvSpPr>
        <p:spPr>
          <a:xfrm>
            <a:off x="3239147" y="1905002"/>
            <a:ext cx="5788616" cy="2677656"/>
          </a:xfrm>
          <a:prstGeom prst="rect">
            <a:avLst/>
          </a:prstGeom>
          <a:noFill/>
        </p:spPr>
        <p:txBody>
          <a:bodyPr wrap="square" rtlCol="0">
            <a:spAutoFit/>
          </a:bodyPr>
          <a:lstStyle/>
          <a:p>
            <a:pPr algn="ctr">
              <a:defRPr/>
            </a:pPr>
            <a:r>
              <a:rPr lang="en-US" sz="2800" dirty="0">
                <a:solidFill>
                  <a:prstClr val="black"/>
                </a:solidFill>
                <a:latin typeface="Verdana" panose="020B0604030504040204" pitchFamily="34" charset="0"/>
                <a:ea typeface="Verdana" panose="020B0604030504040204" pitchFamily="34" charset="0"/>
              </a:rPr>
              <a:t>“What the future holds for you </a:t>
            </a:r>
          </a:p>
          <a:p>
            <a:pPr algn="ctr">
              <a:defRPr/>
            </a:pPr>
            <a:r>
              <a:rPr lang="en-US" sz="2800" dirty="0">
                <a:solidFill>
                  <a:prstClr val="black"/>
                </a:solidFill>
                <a:latin typeface="Verdana" panose="020B0604030504040204" pitchFamily="34" charset="0"/>
                <a:ea typeface="Verdana" panose="020B0604030504040204" pitchFamily="34" charset="0"/>
              </a:rPr>
              <a:t>depends on what you hold for the future”</a:t>
            </a:r>
          </a:p>
          <a:p>
            <a:pPr>
              <a:defRPr/>
            </a:pPr>
            <a:endParaRPr lang="en-US" sz="2800" dirty="0">
              <a:solidFill>
                <a:prstClr val="black"/>
              </a:solidFill>
              <a:latin typeface="Verdana" panose="020B0604030504040204" pitchFamily="34" charset="0"/>
              <a:ea typeface="Verdana" panose="020B0604030504040204" pitchFamily="34" charset="0"/>
            </a:endParaRPr>
          </a:p>
          <a:p>
            <a:pPr>
              <a:defRPr/>
            </a:pPr>
            <a:endParaRPr lang="en-US" sz="2800" dirty="0">
              <a:solidFill>
                <a:prstClr val="black"/>
              </a:solidFill>
              <a:latin typeface="Verdana" panose="020B0604030504040204" pitchFamily="34" charset="0"/>
              <a:ea typeface="Verdana" panose="020B0604030504040204" pitchFamily="34" charset="0"/>
            </a:endParaRPr>
          </a:p>
          <a:p>
            <a:pPr>
              <a:defRPr/>
            </a:pPr>
            <a:r>
              <a:rPr lang="en-US" sz="2800" dirty="0">
                <a:solidFill>
                  <a:prstClr val="black"/>
                </a:solidFill>
                <a:latin typeface="Verdana" panose="020B0604030504040204" pitchFamily="34" charset="0"/>
                <a:ea typeface="Verdana" panose="020B0604030504040204" pitchFamily="34" charset="0"/>
              </a:rPr>
              <a:t>		Mikela Tarlow</a:t>
            </a:r>
          </a:p>
        </p:txBody>
      </p:sp>
      <p:pic>
        <p:nvPicPr>
          <p:cNvPr id="2" name="Picture 1"/>
          <p:cNvPicPr>
            <a:picLocks noChangeAspect="1"/>
          </p:cNvPicPr>
          <p:nvPr/>
        </p:nvPicPr>
        <p:blipFill>
          <a:blip r:embed="rId3"/>
          <a:stretch>
            <a:fillRect/>
          </a:stretch>
        </p:blipFill>
        <p:spPr>
          <a:xfrm>
            <a:off x="4859925" y="5013545"/>
            <a:ext cx="2548349" cy="1594009"/>
          </a:xfrm>
          <a:prstGeom prst="rect">
            <a:avLst/>
          </a:prstGeom>
        </p:spPr>
      </p:pic>
    </p:spTree>
    <p:extLst>
      <p:ext uri="{BB962C8B-B14F-4D97-AF65-F5344CB8AC3E}">
        <p14:creationId xmlns:p14="http://schemas.microsoft.com/office/powerpoint/2010/main" val="6246505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77BD6F-7C15-4BD7-A123-47AB710A0466}"/>
              </a:ext>
            </a:extLst>
          </p:cNvPr>
          <p:cNvSpPr>
            <a:spLocks noGrp="1"/>
          </p:cNvSpPr>
          <p:nvPr>
            <p:ph type="ctrTitle"/>
          </p:nvPr>
        </p:nvSpPr>
        <p:spPr>
          <a:xfrm>
            <a:off x="487836" y="4445251"/>
            <a:ext cx="8176104" cy="1350712"/>
          </a:xfrm>
          <a:noFill/>
        </p:spPr>
        <p:txBody>
          <a:bodyPr>
            <a:normAutofit/>
          </a:bodyPr>
          <a:lstStyle/>
          <a:p>
            <a:r>
              <a:rPr lang="en-US" sz="4200"/>
              <a:t>Know Your Personal and Organizational Orientation to Time</a:t>
            </a:r>
          </a:p>
        </p:txBody>
      </p:sp>
      <p:sp>
        <p:nvSpPr>
          <p:cNvPr id="5" name="Subtitle 4">
            <a:extLst>
              <a:ext uri="{FF2B5EF4-FFF2-40B4-BE49-F238E27FC236}">
                <a16:creationId xmlns:a16="http://schemas.microsoft.com/office/drawing/2014/main" id="{56AAFAE9-703A-4476-B618-DEE76FAF52BE}"/>
              </a:ext>
            </a:extLst>
          </p:cNvPr>
          <p:cNvSpPr>
            <a:spLocks noGrp="1"/>
          </p:cNvSpPr>
          <p:nvPr>
            <p:ph type="subTitle" idx="1"/>
          </p:nvPr>
        </p:nvSpPr>
        <p:spPr>
          <a:xfrm>
            <a:off x="487836" y="5795963"/>
            <a:ext cx="8176104" cy="560388"/>
          </a:xfrm>
          <a:noFill/>
        </p:spPr>
        <p:txBody>
          <a:bodyPr>
            <a:normAutofit/>
          </a:bodyPr>
          <a:lstStyle/>
          <a:p>
            <a:endParaRPr lang="en-US" dirty="0"/>
          </a:p>
        </p:txBody>
      </p:sp>
      <p:sp>
        <p:nvSpPr>
          <p:cNvPr id="10" name="Rounded Rectangle 18">
            <a:extLst>
              <a:ext uri="{FF2B5EF4-FFF2-40B4-BE49-F238E27FC236}">
                <a16:creationId xmlns:a16="http://schemas.microsoft.com/office/drawing/2014/main" id="{283A93BD-A469-4D4C-8A1F-5668AE9758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96423" y="503573"/>
            <a:ext cx="5351153" cy="3599401"/>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3588"/>
          <a:stretch/>
        </p:blipFill>
        <p:spPr>
          <a:xfrm>
            <a:off x="2020824" y="666497"/>
            <a:ext cx="5102352" cy="3273552"/>
          </a:xfrm>
          <a:prstGeom prst="rect">
            <a:avLst/>
          </a:prstGeom>
          <a:effectLst/>
        </p:spPr>
      </p:pic>
    </p:spTree>
    <p:extLst>
      <p:ext uri="{BB962C8B-B14F-4D97-AF65-F5344CB8AC3E}">
        <p14:creationId xmlns:p14="http://schemas.microsoft.com/office/powerpoint/2010/main" val="38308299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485900" y="2"/>
            <a:ext cx="6172200" cy="857251"/>
          </a:xfrm>
        </p:spPr>
        <p:txBody>
          <a:bodyPr/>
          <a:lstStyle/>
          <a:p>
            <a:pPr algn="ctr"/>
            <a:r>
              <a:rPr lang="en-US" altLang="en-US" dirty="0">
                <a:solidFill>
                  <a:srgbClr val="C00000"/>
                </a:solidFill>
                <a:hlinkClick r:id="rId3"/>
              </a:rPr>
              <a:t>Time Perspectives</a:t>
            </a:r>
            <a:endParaRPr lang="en-US" altLang="en-US" dirty="0">
              <a:solidFill>
                <a:srgbClr val="C00000"/>
              </a:solidFill>
            </a:endParaRPr>
          </a:p>
        </p:txBody>
      </p:sp>
      <p:sp>
        <p:nvSpPr>
          <p:cNvPr id="49155" name="Content Placeholder 2"/>
          <p:cNvSpPr>
            <a:spLocks noGrp="1"/>
          </p:cNvSpPr>
          <p:nvPr>
            <p:ph idx="1"/>
          </p:nvPr>
        </p:nvSpPr>
        <p:spPr>
          <a:xfrm>
            <a:off x="774812" y="990600"/>
            <a:ext cx="6172200" cy="3394472"/>
          </a:xfrm>
        </p:spPr>
        <p:txBody>
          <a:bodyPr>
            <a:normAutofit lnSpcReduction="10000"/>
          </a:bodyPr>
          <a:lstStyle/>
          <a:p>
            <a:r>
              <a:rPr lang="en-US" altLang="en-US" dirty="0"/>
              <a:t>Past-negative</a:t>
            </a:r>
          </a:p>
          <a:p>
            <a:r>
              <a:rPr lang="en-US" altLang="en-US" dirty="0"/>
              <a:t>Past-positive</a:t>
            </a:r>
          </a:p>
          <a:p>
            <a:r>
              <a:rPr lang="en-US" altLang="en-US" dirty="0"/>
              <a:t>Present fatalistic</a:t>
            </a:r>
          </a:p>
          <a:p>
            <a:r>
              <a:rPr lang="en-US" altLang="en-US" dirty="0"/>
              <a:t>Present hedonistic</a:t>
            </a:r>
          </a:p>
          <a:p>
            <a:r>
              <a:rPr lang="en-US" altLang="en-US" dirty="0"/>
              <a:t>Future</a:t>
            </a:r>
          </a:p>
          <a:p>
            <a:r>
              <a:rPr lang="en-US" altLang="en-US" dirty="0"/>
              <a:t>Transcendental future </a:t>
            </a:r>
          </a:p>
          <a:p>
            <a:r>
              <a:rPr lang="en-US" altLang="en-US" dirty="0">
                <a:solidFill>
                  <a:srgbClr val="C00000"/>
                </a:solidFill>
                <a:hlinkClick r:id="rId4"/>
              </a:rPr>
              <a:t>The time paradox survey </a:t>
            </a:r>
            <a:endParaRPr lang="en-US" altLang="en-US" dirty="0">
              <a:solidFill>
                <a:srgbClr val="C00000"/>
              </a:solidFill>
            </a:endParaRPr>
          </a:p>
        </p:txBody>
      </p:sp>
      <p:pic>
        <p:nvPicPr>
          <p:cNvPr id="3" name="Picture 2">
            <a:extLst>
              <a:ext uri="{FF2B5EF4-FFF2-40B4-BE49-F238E27FC236}">
                <a16:creationId xmlns:a16="http://schemas.microsoft.com/office/drawing/2014/main" id="{7C167405-EC03-447D-96F7-6A186D62C58B}"/>
              </a:ext>
            </a:extLst>
          </p:cNvPr>
          <p:cNvPicPr>
            <a:picLocks noChangeAspect="1"/>
          </p:cNvPicPr>
          <p:nvPr/>
        </p:nvPicPr>
        <p:blipFill>
          <a:blip r:embed="rId5"/>
          <a:stretch>
            <a:fillRect/>
          </a:stretch>
        </p:blipFill>
        <p:spPr>
          <a:xfrm>
            <a:off x="5160936" y="897136"/>
            <a:ext cx="2952428" cy="3810000"/>
          </a:xfrm>
          <a:prstGeom prst="rect">
            <a:avLst/>
          </a:prstGeom>
        </p:spPr>
      </p:pic>
      <p:sp>
        <p:nvSpPr>
          <p:cNvPr id="2" name="TextBox 1">
            <a:extLst>
              <a:ext uri="{FF2B5EF4-FFF2-40B4-BE49-F238E27FC236}">
                <a16:creationId xmlns:a16="http://schemas.microsoft.com/office/drawing/2014/main" id="{4052E92C-7CD9-445C-B269-832134D8CCDA}"/>
              </a:ext>
            </a:extLst>
          </p:cNvPr>
          <p:cNvSpPr txBox="1"/>
          <p:nvPr/>
        </p:nvSpPr>
        <p:spPr>
          <a:xfrm>
            <a:off x="990600" y="4800600"/>
            <a:ext cx="7620000" cy="1477328"/>
          </a:xfrm>
          <a:prstGeom prst="rect">
            <a:avLst/>
          </a:prstGeom>
          <a:noFill/>
        </p:spPr>
        <p:txBody>
          <a:bodyPr wrap="square" rtlCol="0">
            <a:spAutoFit/>
          </a:bodyPr>
          <a:lstStyle/>
          <a:p>
            <a:pPr>
              <a:defRPr/>
            </a:pPr>
            <a:r>
              <a:rPr lang="en-US" dirty="0">
                <a:solidFill>
                  <a:prstClr val="black"/>
                </a:solidFill>
                <a:latin typeface="Arial"/>
              </a:rPr>
              <a:t>Bluedorn, A. C., &amp; Denhardt, R. B. (1988). Time and organizations. </a:t>
            </a:r>
          </a:p>
          <a:p>
            <a:pPr>
              <a:defRPr/>
            </a:pPr>
            <a:r>
              <a:rPr lang="en-US" dirty="0">
                <a:solidFill>
                  <a:prstClr val="black"/>
                </a:solidFill>
                <a:latin typeface="Arial"/>
              </a:rPr>
              <a:t>Journal of management, 14(2), 299-320. </a:t>
            </a:r>
          </a:p>
          <a:p>
            <a:pPr>
              <a:defRPr/>
            </a:pPr>
            <a:endParaRPr lang="en-US" dirty="0">
              <a:solidFill>
                <a:prstClr val="black"/>
              </a:solidFill>
              <a:latin typeface="Arial"/>
            </a:endParaRPr>
          </a:p>
          <a:p>
            <a:pPr lvl="0">
              <a:defRPr/>
            </a:pPr>
            <a:r>
              <a:rPr lang="en-US" dirty="0">
                <a:solidFill>
                  <a:prstClr val="black"/>
                </a:solidFill>
              </a:rPr>
              <a:t>Slawinski, N., &amp; Bansal, P. (2017). The paradoxes of time in organizations. The Oxford Handbook of Organizational Paradox, 373.</a:t>
            </a:r>
            <a:endParaRPr lang="en-US" dirty="0">
              <a:solidFill>
                <a:prstClr val="black"/>
              </a:solidFill>
              <a:latin typeface="Arial"/>
            </a:endParaRPr>
          </a:p>
        </p:txBody>
      </p:sp>
    </p:spTree>
    <p:extLst>
      <p:ext uri="{BB962C8B-B14F-4D97-AF65-F5344CB8AC3E}">
        <p14:creationId xmlns:p14="http://schemas.microsoft.com/office/powerpoint/2010/main" val="2532840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387031C-EA36-4C6E-991B-4B00B1102623}"/>
              </a:ext>
            </a:extLst>
          </p:cNvPr>
          <p:cNvSpPr>
            <a:spLocks noGrp="1"/>
          </p:cNvSpPr>
          <p:nvPr>
            <p:ph type="title"/>
          </p:nvPr>
        </p:nvSpPr>
        <p:spPr>
          <a:xfrm>
            <a:off x="628650" y="963877"/>
            <a:ext cx="2620771" cy="4930246"/>
          </a:xfrm>
        </p:spPr>
        <p:txBody>
          <a:bodyPr>
            <a:normAutofit/>
          </a:bodyPr>
          <a:lstStyle/>
          <a:p>
            <a:pPr algn="r"/>
            <a:r>
              <a:rPr lang="en-US" dirty="0">
                <a:solidFill>
                  <a:schemeClr val="accent1"/>
                </a:solidFill>
              </a:rPr>
              <a:t>AACN Vision for Academic Nursing Goals</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7BC9F31-A9BD-4EA7-A927-8E82C2E9FD30}"/>
              </a:ext>
            </a:extLst>
          </p:cNvPr>
          <p:cNvSpPr>
            <a:spLocks noGrp="1"/>
          </p:cNvSpPr>
          <p:nvPr>
            <p:ph idx="1"/>
          </p:nvPr>
        </p:nvSpPr>
        <p:spPr>
          <a:xfrm>
            <a:off x="3732023" y="963877"/>
            <a:ext cx="4783327" cy="4930246"/>
          </a:xfrm>
        </p:spPr>
        <p:txBody>
          <a:bodyPr anchor="ctr">
            <a:normAutofit/>
          </a:bodyPr>
          <a:lstStyle/>
          <a:p>
            <a:r>
              <a:rPr lang="en-US" sz="2100" dirty="0"/>
              <a:t>Advance diversity and inclusion in nursing education and practice.</a:t>
            </a:r>
          </a:p>
          <a:p>
            <a:r>
              <a:rPr lang="en-US" sz="2100" dirty="0"/>
              <a:t>Transition to competency-based education and assessment.</a:t>
            </a:r>
          </a:p>
          <a:p>
            <a:r>
              <a:rPr lang="en-US" sz="2100" dirty="0"/>
              <a:t>Increase collaboration between education and practice through expanded and more formalized academic-practice partnerships.</a:t>
            </a:r>
          </a:p>
          <a:p>
            <a:r>
              <a:rPr lang="en-US" sz="2100" dirty="0"/>
              <a:t>Increase emphasis on faculty development and career advancement.</a:t>
            </a:r>
          </a:p>
          <a:p>
            <a:r>
              <a:rPr lang="en-US" sz="2100" dirty="0"/>
              <a:t>Explore and adopt opportunities for resource efficiencies.</a:t>
            </a:r>
          </a:p>
        </p:txBody>
      </p:sp>
    </p:spTree>
    <p:extLst>
      <p:ext uri="{BB962C8B-B14F-4D97-AF65-F5344CB8AC3E}">
        <p14:creationId xmlns:p14="http://schemas.microsoft.com/office/powerpoint/2010/main" val="37004135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5EF18-FA0C-4C91-9D16-1855881A1D60}"/>
              </a:ext>
            </a:extLst>
          </p:cNvPr>
          <p:cNvSpPr>
            <a:spLocks noGrp="1"/>
          </p:cNvSpPr>
          <p:nvPr>
            <p:ph type="title"/>
          </p:nvPr>
        </p:nvSpPr>
        <p:spPr>
          <a:xfrm>
            <a:off x="487836" y="4445251"/>
            <a:ext cx="8176104" cy="1350712"/>
          </a:xfrm>
          <a:noFill/>
        </p:spPr>
        <p:txBody>
          <a:bodyPr vert="horz" lIns="91440" tIns="45720" rIns="91440" bIns="45720" rtlCol="0" anchor="b">
            <a:normAutofit/>
          </a:bodyPr>
          <a:lstStyle/>
          <a:p>
            <a:pPr algn="ctr"/>
            <a:r>
              <a:rPr lang="en-US" altLang="en-US" sz="2900"/>
              <a:t>Appreciate the value of innovation, </a:t>
            </a:r>
            <a:r>
              <a:rPr lang="en-US" altLang="en-US" sz="2900">
                <a:hlinkClick r:id="rId3"/>
              </a:rPr>
              <a:t>design, and hybrid thinking, </a:t>
            </a:r>
            <a:r>
              <a:rPr lang="en-US" altLang="en-US" sz="2900"/>
              <a:t>to support </a:t>
            </a:r>
            <a:r>
              <a:rPr lang="en-US" altLang="en-US" sz="2900">
                <a:hlinkClick r:id="rId4"/>
              </a:rPr>
              <a:t>foresight </a:t>
            </a:r>
            <a:r>
              <a:rPr lang="en-US" altLang="en-US" sz="2900"/>
              <a:t>leadership.</a:t>
            </a:r>
            <a:br>
              <a:rPr lang="en-US" altLang="en-US" sz="2900"/>
            </a:br>
            <a:endParaRPr lang="en-US" sz="2900"/>
          </a:p>
        </p:txBody>
      </p:sp>
      <p:sp>
        <p:nvSpPr>
          <p:cNvPr id="9" name="Rounded Rectangle 18">
            <a:extLst>
              <a:ext uri="{FF2B5EF4-FFF2-40B4-BE49-F238E27FC236}">
                <a16:creationId xmlns:a16="http://schemas.microsoft.com/office/drawing/2014/main" id="{283A93BD-A469-4D4C-8A1F-5668AE9758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96423" y="503573"/>
            <a:ext cx="5351153" cy="3599401"/>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t="6680" r="1" b="1"/>
          <a:stretch/>
        </p:blipFill>
        <p:spPr>
          <a:xfrm>
            <a:off x="2020824" y="666497"/>
            <a:ext cx="5102352" cy="3273552"/>
          </a:xfrm>
          <a:prstGeom prst="rect">
            <a:avLst/>
          </a:prstGeom>
          <a:effectLst/>
        </p:spPr>
      </p:pic>
    </p:spTree>
    <p:extLst>
      <p:ext uri="{BB962C8B-B14F-4D97-AF65-F5344CB8AC3E}">
        <p14:creationId xmlns:p14="http://schemas.microsoft.com/office/powerpoint/2010/main" val="17353870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5" name="TextBox 4">
            <a:extLst>
              <a:ext uri="{FF2B5EF4-FFF2-40B4-BE49-F238E27FC236}">
                <a16:creationId xmlns:a16="http://schemas.microsoft.com/office/drawing/2014/main" id="{8E96297A-3896-4EBA-AA72-4842F914EA40}"/>
              </a:ext>
            </a:extLst>
          </p:cNvPr>
          <p:cNvSpPr txBox="1"/>
          <p:nvPr/>
        </p:nvSpPr>
        <p:spPr>
          <a:xfrm>
            <a:off x="2895600" y="5943600"/>
            <a:ext cx="3313728" cy="369332"/>
          </a:xfrm>
          <a:prstGeom prst="rect">
            <a:avLst/>
          </a:prstGeom>
          <a:noFill/>
        </p:spPr>
        <p:txBody>
          <a:bodyPr wrap="none" rtlCol="0">
            <a:spAutoFit/>
          </a:bodyPr>
          <a:lstStyle/>
          <a:p>
            <a:pPr>
              <a:defRPr/>
            </a:pPr>
            <a:r>
              <a:rPr lang="en-US" dirty="0">
                <a:solidFill>
                  <a:prstClr val="black"/>
                </a:solidFill>
                <a:latin typeface="Arial"/>
                <a:hlinkClick r:id="rId3"/>
              </a:rPr>
              <a:t>http://futurewe.org/framework/</a:t>
            </a:r>
            <a:r>
              <a:rPr lang="en-US" dirty="0">
                <a:solidFill>
                  <a:prstClr val="black"/>
                </a:solidFill>
                <a:latin typeface="Arial"/>
              </a:rPr>
              <a:t> </a:t>
            </a:r>
          </a:p>
        </p:txBody>
      </p:sp>
      <p:pic>
        <p:nvPicPr>
          <p:cNvPr id="2" name="Picture 1">
            <a:extLst>
              <a:ext uri="{FF2B5EF4-FFF2-40B4-BE49-F238E27FC236}">
                <a16:creationId xmlns:a16="http://schemas.microsoft.com/office/drawing/2014/main" id="{58054777-18D1-4DDA-9911-1F1A7C0A7013}"/>
              </a:ext>
            </a:extLst>
          </p:cNvPr>
          <p:cNvPicPr>
            <a:picLocks noChangeAspect="1"/>
          </p:cNvPicPr>
          <p:nvPr/>
        </p:nvPicPr>
        <p:blipFill>
          <a:blip r:embed="rId4"/>
          <a:stretch>
            <a:fillRect/>
          </a:stretch>
        </p:blipFill>
        <p:spPr>
          <a:xfrm>
            <a:off x="0" y="10413"/>
            <a:ext cx="9144000" cy="6837174"/>
          </a:xfrm>
          <a:prstGeom prst="rect">
            <a:avLst/>
          </a:prstGeom>
        </p:spPr>
      </p:pic>
      <p:sp>
        <p:nvSpPr>
          <p:cNvPr id="3" name="TextBox 2">
            <a:extLst>
              <a:ext uri="{FF2B5EF4-FFF2-40B4-BE49-F238E27FC236}">
                <a16:creationId xmlns:a16="http://schemas.microsoft.com/office/drawing/2014/main" id="{5C554A3C-CF13-4A50-B37B-D098CBAEAC37}"/>
              </a:ext>
            </a:extLst>
          </p:cNvPr>
          <p:cNvSpPr txBox="1"/>
          <p:nvPr/>
        </p:nvSpPr>
        <p:spPr>
          <a:xfrm>
            <a:off x="7543800" y="6611781"/>
            <a:ext cx="1306768" cy="246221"/>
          </a:xfrm>
          <a:prstGeom prst="rect">
            <a:avLst/>
          </a:prstGeom>
          <a:noFill/>
        </p:spPr>
        <p:txBody>
          <a:bodyPr wrap="none" rtlCol="0">
            <a:spAutoFit/>
          </a:bodyPr>
          <a:lstStyle/>
          <a:p>
            <a:r>
              <a:rPr lang="en-US" sz="1000" dirty="0">
                <a:solidFill>
                  <a:schemeClr val="bg2"/>
                </a:solidFill>
              </a:rPr>
              <a:t>Used with permission</a:t>
            </a:r>
          </a:p>
        </p:txBody>
      </p:sp>
    </p:spTree>
    <p:extLst>
      <p:ext uri="{BB962C8B-B14F-4D97-AF65-F5344CB8AC3E}">
        <p14:creationId xmlns:p14="http://schemas.microsoft.com/office/powerpoint/2010/main" val="43123064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hlinkClick r:id="rId3"/>
              </a:rPr>
              <a:t>Develop Futures Literacy and Foresight </a:t>
            </a:r>
            <a:endParaRPr lang="en-US" dirty="0"/>
          </a:p>
        </p:txBody>
      </p:sp>
      <p:pic>
        <p:nvPicPr>
          <p:cNvPr id="12" name="Content Placeholder 11">
            <a:extLst>
              <a:ext uri="{FF2B5EF4-FFF2-40B4-BE49-F238E27FC236}">
                <a16:creationId xmlns:a16="http://schemas.microsoft.com/office/drawing/2014/main" id="{C540C63A-805F-42D8-BBCB-D80DC101A4BA}"/>
              </a:ext>
            </a:extLst>
          </p:cNvPr>
          <p:cNvPicPr>
            <a:picLocks noGrp="1" noChangeAspect="1"/>
          </p:cNvPicPr>
          <p:nvPr>
            <p:ph idx="1"/>
          </p:nvPr>
        </p:nvPicPr>
        <p:blipFill>
          <a:blip r:embed="rId4"/>
          <a:stretch>
            <a:fillRect/>
          </a:stretch>
        </p:blipFill>
        <p:spPr>
          <a:xfrm>
            <a:off x="2059441" y="1610895"/>
            <a:ext cx="1743075" cy="2619375"/>
          </a:xfrm>
          <a:prstGeom prst="rect">
            <a:avLst/>
          </a:prstGeom>
        </p:spPr>
      </p:pic>
      <p:pic>
        <p:nvPicPr>
          <p:cNvPr id="7" name="Picture 6"/>
          <p:cNvPicPr>
            <a:picLocks noChangeAspect="1"/>
          </p:cNvPicPr>
          <p:nvPr/>
        </p:nvPicPr>
        <p:blipFill>
          <a:blip r:embed="rId5"/>
          <a:stretch>
            <a:fillRect/>
          </a:stretch>
        </p:blipFill>
        <p:spPr>
          <a:xfrm>
            <a:off x="5531867" y="3862151"/>
            <a:ext cx="2308067" cy="2720096"/>
          </a:xfrm>
          <a:prstGeom prst="rect">
            <a:avLst/>
          </a:prstGeom>
        </p:spPr>
      </p:pic>
      <p:pic>
        <p:nvPicPr>
          <p:cNvPr id="3" name="Picture 2">
            <a:extLst>
              <a:ext uri="{FF2B5EF4-FFF2-40B4-BE49-F238E27FC236}">
                <a16:creationId xmlns:a16="http://schemas.microsoft.com/office/drawing/2014/main" id="{12B337B6-174B-4C9B-974F-C1CB3433A526}"/>
              </a:ext>
            </a:extLst>
          </p:cNvPr>
          <p:cNvPicPr>
            <a:picLocks noChangeAspect="1"/>
          </p:cNvPicPr>
          <p:nvPr/>
        </p:nvPicPr>
        <p:blipFill>
          <a:blip r:embed="rId6"/>
          <a:stretch>
            <a:fillRect/>
          </a:stretch>
        </p:blipFill>
        <p:spPr>
          <a:xfrm>
            <a:off x="5757276" y="1817822"/>
            <a:ext cx="1545615" cy="1828959"/>
          </a:xfrm>
          <a:prstGeom prst="rect">
            <a:avLst/>
          </a:prstGeom>
        </p:spPr>
      </p:pic>
      <p:pic>
        <p:nvPicPr>
          <p:cNvPr id="5" name="Picture 4">
            <a:extLst>
              <a:ext uri="{FF2B5EF4-FFF2-40B4-BE49-F238E27FC236}">
                <a16:creationId xmlns:a16="http://schemas.microsoft.com/office/drawing/2014/main" id="{CB2C2B38-615C-4202-8E7F-51F5EB63D87E}"/>
              </a:ext>
            </a:extLst>
          </p:cNvPr>
          <p:cNvPicPr>
            <a:picLocks noChangeAspect="1"/>
          </p:cNvPicPr>
          <p:nvPr/>
        </p:nvPicPr>
        <p:blipFill>
          <a:blip r:embed="rId7"/>
          <a:stretch>
            <a:fillRect/>
          </a:stretch>
        </p:blipFill>
        <p:spPr>
          <a:xfrm>
            <a:off x="7086600" y="3950388"/>
            <a:ext cx="1798460" cy="2275310"/>
          </a:xfrm>
          <a:prstGeom prst="rect">
            <a:avLst/>
          </a:prstGeom>
        </p:spPr>
      </p:pic>
      <p:pic>
        <p:nvPicPr>
          <p:cNvPr id="13" name="Picture 12">
            <a:extLst>
              <a:ext uri="{FF2B5EF4-FFF2-40B4-BE49-F238E27FC236}">
                <a16:creationId xmlns:a16="http://schemas.microsoft.com/office/drawing/2014/main" id="{7EBDDB1B-141A-48A9-BFBD-5AFACB38D0A9}"/>
              </a:ext>
            </a:extLst>
          </p:cNvPr>
          <p:cNvPicPr>
            <a:picLocks noChangeAspect="1"/>
          </p:cNvPicPr>
          <p:nvPr/>
        </p:nvPicPr>
        <p:blipFill>
          <a:blip r:embed="rId8"/>
          <a:stretch>
            <a:fillRect/>
          </a:stretch>
        </p:blipFill>
        <p:spPr>
          <a:xfrm>
            <a:off x="258940" y="4230270"/>
            <a:ext cx="1743075" cy="2213290"/>
          </a:xfrm>
          <a:prstGeom prst="rect">
            <a:avLst/>
          </a:prstGeom>
        </p:spPr>
      </p:pic>
      <p:pic>
        <p:nvPicPr>
          <p:cNvPr id="14" name="Picture 13">
            <a:extLst>
              <a:ext uri="{FF2B5EF4-FFF2-40B4-BE49-F238E27FC236}">
                <a16:creationId xmlns:a16="http://schemas.microsoft.com/office/drawing/2014/main" id="{DF31076E-117D-4177-A3BC-2EA1C8D9DBE3}"/>
              </a:ext>
            </a:extLst>
          </p:cNvPr>
          <p:cNvPicPr>
            <a:picLocks noChangeAspect="1"/>
          </p:cNvPicPr>
          <p:nvPr/>
        </p:nvPicPr>
        <p:blipFill>
          <a:blip r:embed="rId9"/>
          <a:stretch>
            <a:fillRect/>
          </a:stretch>
        </p:blipFill>
        <p:spPr>
          <a:xfrm>
            <a:off x="145550" y="1095923"/>
            <a:ext cx="1600075" cy="2403550"/>
          </a:xfrm>
          <a:prstGeom prst="rect">
            <a:avLst/>
          </a:prstGeom>
        </p:spPr>
      </p:pic>
      <p:pic>
        <p:nvPicPr>
          <p:cNvPr id="15" name="Picture 14">
            <a:extLst>
              <a:ext uri="{FF2B5EF4-FFF2-40B4-BE49-F238E27FC236}">
                <a16:creationId xmlns:a16="http://schemas.microsoft.com/office/drawing/2014/main" id="{801D16EE-B32E-4E5C-BE62-22AE18854A12}"/>
              </a:ext>
            </a:extLst>
          </p:cNvPr>
          <p:cNvPicPr>
            <a:picLocks noChangeAspect="1"/>
          </p:cNvPicPr>
          <p:nvPr/>
        </p:nvPicPr>
        <p:blipFill>
          <a:blip r:embed="rId10"/>
          <a:stretch>
            <a:fillRect/>
          </a:stretch>
        </p:blipFill>
        <p:spPr>
          <a:xfrm>
            <a:off x="3802516" y="4448647"/>
            <a:ext cx="1599696" cy="2133600"/>
          </a:xfrm>
          <a:prstGeom prst="rect">
            <a:avLst/>
          </a:prstGeom>
        </p:spPr>
      </p:pic>
      <p:pic>
        <p:nvPicPr>
          <p:cNvPr id="4" name="Picture 3"/>
          <p:cNvPicPr>
            <a:picLocks noChangeAspect="1"/>
          </p:cNvPicPr>
          <p:nvPr/>
        </p:nvPicPr>
        <p:blipFill>
          <a:blip r:embed="rId11"/>
          <a:stretch>
            <a:fillRect/>
          </a:stretch>
        </p:blipFill>
        <p:spPr>
          <a:xfrm>
            <a:off x="3932171" y="1690170"/>
            <a:ext cx="1695450" cy="2402890"/>
          </a:xfrm>
          <a:prstGeom prst="rect">
            <a:avLst/>
          </a:prstGeom>
        </p:spPr>
      </p:pic>
      <p:pic>
        <p:nvPicPr>
          <p:cNvPr id="6" name="Picture 5">
            <a:extLst>
              <a:ext uri="{FF2B5EF4-FFF2-40B4-BE49-F238E27FC236}">
                <a16:creationId xmlns:a16="http://schemas.microsoft.com/office/drawing/2014/main" id="{18F7B61C-290F-4A59-8DE6-6DD87A033DE9}"/>
              </a:ext>
            </a:extLst>
          </p:cNvPr>
          <p:cNvPicPr>
            <a:picLocks noChangeAspect="1"/>
          </p:cNvPicPr>
          <p:nvPr/>
        </p:nvPicPr>
        <p:blipFill>
          <a:blip r:embed="rId12"/>
          <a:stretch>
            <a:fillRect/>
          </a:stretch>
        </p:blipFill>
        <p:spPr>
          <a:xfrm>
            <a:off x="2082739" y="4271860"/>
            <a:ext cx="1549016" cy="2171700"/>
          </a:xfrm>
          <a:prstGeom prst="rect">
            <a:avLst/>
          </a:prstGeom>
        </p:spPr>
      </p:pic>
      <p:pic>
        <p:nvPicPr>
          <p:cNvPr id="8" name="Picture 7">
            <a:extLst>
              <a:ext uri="{FF2B5EF4-FFF2-40B4-BE49-F238E27FC236}">
                <a16:creationId xmlns:a16="http://schemas.microsoft.com/office/drawing/2014/main" id="{FE0E7C80-8D2B-418E-AFD5-0093C6883E35}"/>
              </a:ext>
            </a:extLst>
          </p:cNvPr>
          <p:cNvPicPr>
            <a:picLocks noChangeAspect="1"/>
          </p:cNvPicPr>
          <p:nvPr/>
        </p:nvPicPr>
        <p:blipFill>
          <a:blip r:embed="rId13"/>
          <a:stretch>
            <a:fillRect/>
          </a:stretch>
        </p:blipFill>
        <p:spPr>
          <a:xfrm>
            <a:off x="7334775" y="1414226"/>
            <a:ext cx="1663675" cy="2447925"/>
          </a:xfrm>
          <a:prstGeom prst="rect">
            <a:avLst/>
          </a:prstGeom>
        </p:spPr>
      </p:pic>
    </p:spTree>
    <p:extLst>
      <p:ext uri="{BB962C8B-B14F-4D97-AF65-F5344CB8AC3E}">
        <p14:creationId xmlns:p14="http://schemas.microsoft.com/office/powerpoint/2010/main" val="33419493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chor="ctr">
            <a:normAutofit/>
          </a:bodyPr>
          <a:lstStyle/>
          <a:p>
            <a:pPr algn="ctr"/>
            <a:r>
              <a:rPr lang="en-US" altLang="en-US" dirty="0">
                <a:hlinkClick r:id="rId2"/>
              </a:rPr>
              <a:t>Future Studies</a:t>
            </a:r>
            <a:endParaRPr lang="en-US" altLang="en-US" dirty="0"/>
          </a:p>
        </p:txBody>
      </p:sp>
      <p:sp>
        <p:nvSpPr>
          <p:cNvPr id="354307" name="Rectangle 3"/>
          <p:cNvSpPr>
            <a:spLocks noGrp="1" noChangeArrowheads="1"/>
          </p:cNvSpPr>
          <p:nvPr>
            <p:ph type="body" sz="half" idx="1"/>
          </p:nvPr>
        </p:nvSpPr>
        <p:spPr>
          <a:noFill/>
          <a:ln/>
          <a:extLst>
            <a:ext uri="{91240B29-F687-4F45-9708-019B960494DF}">
              <a14:hiddenLine xmlns:a14="http://schemas.microsoft.com/office/drawing/2010/main" w="12700">
                <a:solidFill>
                  <a:schemeClr val="tx1"/>
                </a:solidFill>
                <a:miter lim="800000"/>
                <a:headEnd/>
                <a:tailEnd/>
              </a14:hiddenLine>
            </a:ext>
          </a:extLst>
        </p:spPr>
        <p:txBody>
          <a:bodyPr vert="horz" lIns="90488" tIns="44450" rIns="90488" bIns="44450" rtlCol="0">
            <a:normAutofit/>
          </a:bodyPr>
          <a:lstStyle/>
          <a:p>
            <a:pPr>
              <a:lnSpc>
                <a:spcPct val="90000"/>
              </a:lnSpc>
              <a:buFontTx/>
              <a:buNone/>
            </a:pPr>
            <a:r>
              <a:rPr lang="en-US" altLang="en-US" dirty="0"/>
              <a:t>	The purpose of future studies is not to predict the future, but to envision desirable futures and avoid or prevent catastrophic ones.</a:t>
            </a:r>
          </a:p>
        </p:txBody>
      </p:sp>
      <p:pic>
        <p:nvPicPr>
          <p:cNvPr id="3" name="Online Image Placeholder 2"/>
          <p:cNvPicPr>
            <a:picLocks noGrp="1" noChangeAspect="1"/>
          </p:cNvPicPr>
          <p:nvPr>
            <p:ph type="clipArt" sz="half" idx="2"/>
          </p:nvPr>
        </p:nvPicPr>
        <p:blipFill>
          <a:blip r:embed="rId3">
            <a:extLst>
              <a:ext uri="{28A0092B-C50C-407E-A947-70E740481C1C}">
                <a14:useLocalDpi xmlns:a14="http://schemas.microsoft.com/office/drawing/2010/main" val="0"/>
              </a:ext>
            </a:extLst>
          </a:blip>
          <a:stretch>
            <a:fillRect/>
          </a:stretch>
        </p:blipFill>
        <p:spPr>
          <a:xfrm>
            <a:off x="4343400" y="1417638"/>
            <a:ext cx="4495800" cy="4297362"/>
          </a:xfrm>
        </p:spPr>
      </p:pic>
      <p:pic>
        <p:nvPicPr>
          <p:cNvPr id="2" name="Picture 1"/>
          <p:cNvPicPr>
            <a:picLocks noChangeAspect="1"/>
          </p:cNvPicPr>
          <p:nvPr/>
        </p:nvPicPr>
        <p:blipFill>
          <a:blip r:embed="rId4"/>
          <a:stretch>
            <a:fillRect/>
          </a:stretch>
        </p:blipFill>
        <p:spPr>
          <a:xfrm>
            <a:off x="1202325" y="4554435"/>
            <a:ext cx="2548349" cy="2028927"/>
          </a:xfrm>
          <a:prstGeom prst="rect">
            <a:avLst/>
          </a:prstGeom>
        </p:spPr>
      </p:pic>
    </p:spTree>
    <p:extLst>
      <p:ext uri="{BB962C8B-B14F-4D97-AF65-F5344CB8AC3E}">
        <p14:creationId xmlns:p14="http://schemas.microsoft.com/office/powerpoint/2010/main" val="37249289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354307">
                                            <p:txEl>
                                              <p:pRg st="0" end="0"/>
                                            </p:txEl>
                                          </p:spTgt>
                                        </p:tgtEl>
                                        <p:attrNameLst>
                                          <p:attrName>style.visibility</p:attrName>
                                        </p:attrNameLst>
                                      </p:cBhvr>
                                      <p:to>
                                        <p:strVal val="visible"/>
                                      </p:to>
                                    </p:set>
                                    <p:anim calcmode="lin" valueType="num">
                                      <p:cBhvr additive="base">
                                        <p:cTn id="7" dur="500" fill="hold"/>
                                        <p:tgtEl>
                                          <p:spTgt spid="35430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5430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307"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7" name="Content Placeholder 6">
            <a:extLst>
              <a:ext uri="{FF2B5EF4-FFF2-40B4-BE49-F238E27FC236}">
                <a16:creationId xmlns:a16="http://schemas.microsoft.com/office/drawing/2014/main" id="{DE537036-BF54-4D46-88CC-2AC056A7A0EE}"/>
              </a:ext>
            </a:extLst>
          </p:cNvPr>
          <p:cNvPicPr>
            <a:picLocks noGrp="1" noChangeAspect="1"/>
          </p:cNvPicPr>
          <p:nvPr>
            <p:ph idx="1"/>
          </p:nvPr>
        </p:nvPicPr>
        <p:blipFill>
          <a:blip r:embed="rId3"/>
          <a:stretch>
            <a:fillRect/>
          </a:stretch>
        </p:blipFill>
        <p:spPr>
          <a:xfrm>
            <a:off x="152400" y="1"/>
            <a:ext cx="8991600" cy="5791200"/>
          </a:xfrm>
          <a:prstGeom prst="rect">
            <a:avLst/>
          </a:prstGeom>
        </p:spPr>
      </p:pic>
      <p:sp>
        <p:nvSpPr>
          <p:cNvPr id="5" name="TextBox 4"/>
          <p:cNvSpPr txBox="1"/>
          <p:nvPr/>
        </p:nvSpPr>
        <p:spPr>
          <a:xfrm>
            <a:off x="1442722" y="5859653"/>
            <a:ext cx="7378943" cy="954107"/>
          </a:xfrm>
          <a:prstGeom prst="rect">
            <a:avLst/>
          </a:prstGeom>
          <a:noFill/>
        </p:spPr>
        <p:txBody>
          <a:bodyPr wrap="none" rtlCol="0">
            <a:spAutoFit/>
          </a:bodyPr>
          <a:lstStyle/>
          <a:p>
            <a:pPr>
              <a:defRPr/>
            </a:pPr>
            <a:r>
              <a:rPr lang="en-US" sz="1400" dirty="0">
                <a:solidFill>
                  <a:prstClr val="black"/>
                </a:solidFill>
                <a:latin typeface="Arial"/>
                <a:hlinkClick r:id="rId4"/>
              </a:rPr>
              <a:t>https://thevoroscope.com/2017/02/24/the-futures-cone-use-and-history/</a:t>
            </a:r>
            <a:r>
              <a:rPr lang="en-US" sz="1400" dirty="0">
                <a:solidFill>
                  <a:prstClr val="black"/>
                </a:solidFill>
                <a:latin typeface="Arial"/>
              </a:rPr>
              <a:t>  </a:t>
            </a:r>
          </a:p>
          <a:p>
            <a:pPr>
              <a:defRPr/>
            </a:pPr>
            <a:endParaRPr lang="en-US" sz="1400" dirty="0">
              <a:solidFill>
                <a:prstClr val="black"/>
              </a:solidFill>
              <a:latin typeface="Arial"/>
            </a:endParaRPr>
          </a:p>
          <a:p>
            <a:pPr>
              <a:defRPr/>
            </a:pPr>
            <a:endParaRPr lang="en-US" sz="1400" dirty="0">
              <a:solidFill>
                <a:prstClr val="black"/>
              </a:solidFill>
              <a:latin typeface="Arial"/>
            </a:endParaRPr>
          </a:p>
          <a:p>
            <a:pPr>
              <a:defRPr/>
            </a:pPr>
            <a:r>
              <a:rPr lang="en-US" sz="1400" dirty="0">
                <a:solidFill>
                  <a:prstClr val="black"/>
                </a:solidFill>
                <a:latin typeface="Arial"/>
              </a:rPr>
              <a:t>													</a:t>
            </a:r>
            <a:r>
              <a:rPr lang="en-US" sz="1000" dirty="0">
                <a:solidFill>
                  <a:prstClr val="black"/>
                </a:solidFill>
                <a:latin typeface="Arial"/>
              </a:rPr>
              <a:t>used with permission</a:t>
            </a:r>
          </a:p>
        </p:txBody>
      </p:sp>
    </p:spTree>
    <p:extLst>
      <p:ext uri="{BB962C8B-B14F-4D97-AF65-F5344CB8AC3E}">
        <p14:creationId xmlns:p14="http://schemas.microsoft.com/office/powerpoint/2010/main" val="182885605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026B6-F329-45EB-850D-2CF7C5AF2324}"/>
              </a:ext>
            </a:extLst>
          </p:cNvPr>
          <p:cNvSpPr>
            <a:spLocks noGrp="1"/>
          </p:cNvSpPr>
          <p:nvPr>
            <p:ph type="title"/>
          </p:nvPr>
        </p:nvSpPr>
        <p:spPr>
          <a:xfrm>
            <a:off x="487836" y="4445251"/>
            <a:ext cx="8176104" cy="1350712"/>
          </a:xfrm>
          <a:noFill/>
        </p:spPr>
        <p:txBody>
          <a:bodyPr vert="horz" lIns="91440" tIns="45720" rIns="91440" bIns="45720" rtlCol="0" anchor="b">
            <a:normAutofit/>
          </a:bodyPr>
          <a:lstStyle/>
          <a:p>
            <a:pPr algn="ctr"/>
            <a:r>
              <a:rPr lang="en-US" altLang="en-US" sz="2900"/>
              <a:t>Actively Monitor Industry Trends, Forecasts, Disruptions</a:t>
            </a:r>
            <a:br>
              <a:rPr lang="en-US" altLang="en-US" sz="2900"/>
            </a:br>
            <a:endParaRPr lang="en-US" sz="2900"/>
          </a:p>
        </p:txBody>
      </p:sp>
      <p:sp>
        <p:nvSpPr>
          <p:cNvPr id="13" name="Rounded Rectangle 18">
            <a:extLst>
              <a:ext uri="{FF2B5EF4-FFF2-40B4-BE49-F238E27FC236}">
                <a16:creationId xmlns:a16="http://schemas.microsoft.com/office/drawing/2014/main" id="{283A93BD-A469-4D4C-8A1F-5668AE9758E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96423" y="503573"/>
            <a:ext cx="5351153" cy="3599401"/>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descr="A drawing of a person&#10;&#10;Description automatically generated">
            <a:extLst>
              <a:ext uri="{FF2B5EF4-FFF2-40B4-BE49-F238E27FC236}">
                <a16:creationId xmlns:a16="http://schemas.microsoft.com/office/drawing/2014/main" id="{9A838482-7CE3-4952-A05A-1D15FF6EC531}"/>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r="4920" b="-1"/>
          <a:stretch/>
        </p:blipFill>
        <p:spPr>
          <a:xfrm>
            <a:off x="2020824" y="666497"/>
            <a:ext cx="5102352" cy="3273552"/>
          </a:xfrm>
          <a:prstGeom prst="rect">
            <a:avLst/>
          </a:prstGeom>
          <a:effectLst/>
        </p:spPr>
      </p:pic>
      <p:sp>
        <p:nvSpPr>
          <p:cNvPr id="3" name="Text Placeholder 2">
            <a:extLst>
              <a:ext uri="{FF2B5EF4-FFF2-40B4-BE49-F238E27FC236}">
                <a16:creationId xmlns:a16="http://schemas.microsoft.com/office/drawing/2014/main" id="{D55EBBC8-D4E2-4023-8A0C-A8D606798637}"/>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882926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a:extLst>
              <a:ext uri="{FF2B5EF4-FFF2-40B4-BE49-F238E27FC236}">
                <a16:creationId xmlns:a16="http://schemas.microsoft.com/office/drawing/2014/main" id="{313B59F0-630A-428F-A317-5BB9CCC0D1E6}"/>
              </a:ext>
            </a:extLst>
          </p:cNvPr>
          <p:cNvSpPr>
            <a:spLocks noGrp="1" noChangeArrowheads="1"/>
          </p:cNvSpPr>
          <p:nvPr>
            <p:ph type="title"/>
          </p:nvPr>
        </p:nvSpPr>
        <p:spPr>
          <a:xfrm>
            <a:off x="220980" y="87822"/>
            <a:ext cx="8534400" cy="2078831"/>
          </a:xfrm>
        </p:spPr>
        <p:txBody>
          <a:bodyPr/>
          <a:lstStyle/>
          <a:p>
            <a:pPr algn="ctr"/>
            <a:r>
              <a:rPr lang="en-US" altLang="en-US" dirty="0"/>
              <a:t>“If your organization is more frog than bat, perhaps you need to change it?”</a:t>
            </a:r>
          </a:p>
        </p:txBody>
      </p:sp>
      <p:sp>
        <p:nvSpPr>
          <p:cNvPr id="447491" name="Rectangle 3">
            <a:extLst>
              <a:ext uri="{FF2B5EF4-FFF2-40B4-BE49-F238E27FC236}">
                <a16:creationId xmlns:a16="http://schemas.microsoft.com/office/drawing/2014/main" id="{7D946F0F-790F-41D7-BA65-235A01DB2B00}"/>
              </a:ext>
            </a:extLst>
          </p:cNvPr>
          <p:cNvSpPr>
            <a:spLocks noGrp="1" noChangeArrowheads="1"/>
          </p:cNvSpPr>
          <p:nvPr>
            <p:ph type="subTitle" idx="4294967295"/>
          </p:nvPr>
        </p:nvSpPr>
        <p:spPr>
          <a:xfrm>
            <a:off x="7938" y="6077916"/>
            <a:ext cx="9136062" cy="1314450"/>
          </a:xfrm>
        </p:spPr>
        <p:txBody>
          <a:bodyPr/>
          <a:lstStyle/>
          <a:p>
            <a:pPr marL="0" indent="0">
              <a:buNone/>
            </a:pPr>
            <a:r>
              <a:rPr lang="en-US" altLang="en-US" sz="1800" dirty="0"/>
              <a:t>Deering A.,  Dilts, R., &amp;  Russell, J. (2002). Alpha leadership:  Tools for business leaders who want more from life. John Wiley, NY.</a:t>
            </a:r>
          </a:p>
        </p:txBody>
      </p:sp>
      <p:pic>
        <p:nvPicPr>
          <p:cNvPr id="2" name="Picture 1"/>
          <p:cNvPicPr>
            <a:picLocks noChangeAspect="1"/>
          </p:cNvPicPr>
          <p:nvPr/>
        </p:nvPicPr>
        <p:blipFill>
          <a:blip r:embed="rId3"/>
          <a:stretch>
            <a:fillRect/>
          </a:stretch>
        </p:blipFill>
        <p:spPr>
          <a:xfrm>
            <a:off x="878308" y="1974141"/>
            <a:ext cx="3224784" cy="2148143"/>
          </a:xfrm>
          <a:prstGeom prst="rect">
            <a:avLst/>
          </a:prstGeom>
        </p:spPr>
      </p:pic>
      <p:pic>
        <p:nvPicPr>
          <p:cNvPr id="3" name="Picture 2"/>
          <p:cNvPicPr>
            <a:picLocks noChangeAspect="1"/>
          </p:cNvPicPr>
          <p:nvPr/>
        </p:nvPicPr>
        <p:blipFill>
          <a:blip r:embed="rId4"/>
          <a:stretch>
            <a:fillRect/>
          </a:stretch>
        </p:blipFill>
        <p:spPr>
          <a:xfrm>
            <a:off x="5033330" y="1911296"/>
            <a:ext cx="3449574" cy="1939439"/>
          </a:xfrm>
          <a:prstGeom prst="rect">
            <a:avLst/>
          </a:prstGeom>
        </p:spPr>
      </p:pic>
      <p:sp>
        <p:nvSpPr>
          <p:cNvPr id="4" name="TextBox 3"/>
          <p:cNvSpPr txBox="1"/>
          <p:nvPr/>
        </p:nvSpPr>
        <p:spPr>
          <a:xfrm>
            <a:off x="457200" y="4148378"/>
            <a:ext cx="8153400" cy="1200329"/>
          </a:xfrm>
          <a:prstGeom prst="rect">
            <a:avLst/>
          </a:prstGeom>
          <a:noFill/>
        </p:spPr>
        <p:txBody>
          <a:bodyPr wrap="square" rtlCol="0">
            <a:spAutoFit/>
          </a:bodyPr>
          <a:lstStyle/>
          <a:p>
            <a:pPr>
              <a:defRPr/>
            </a:pPr>
            <a:r>
              <a:rPr lang="en-US" dirty="0">
                <a:solidFill>
                  <a:srgbClr val="C00000"/>
                </a:solidFill>
                <a:latin typeface="Arial"/>
                <a:hlinkClick r:id="rId5"/>
              </a:rPr>
              <a:t>University of Minnesota Library Foresight Leadership: The Future of Nursing and Health Resource Page</a:t>
            </a:r>
            <a:endParaRPr lang="en-US" dirty="0">
              <a:solidFill>
                <a:srgbClr val="C00000"/>
              </a:solidFill>
              <a:latin typeface="Arial"/>
            </a:endParaRPr>
          </a:p>
          <a:p>
            <a:pPr>
              <a:defRPr/>
            </a:pPr>
            <a:endParaRPr lang="en-US" dirty="0">
              <a:solidFill>
                <a:srgbClr val="C00000"/>
              </a:solidFill>
              <a:latin typeface="Arial"/>
            </a:endParaRPr>
          </a:p>
          <a:p>
            <a:pPr>
              <a:defRPr/>
            </a:pPr>
            <a:r>
              <a:rPr lang="en-US" dirty="0">
                <a:solidFill>
                  <a:prstClr val="black"/>
                </a:solidFill>
                <a:latin typeface="Arial"/>
                <a:hlinkClick r:id="rId6"/>
              </a:rPr>
              <a:t>Foresight Leadership: The Future of Nursing and Health </a:t>
            </a:r>
            <a:endParaRPr lang="en-US" dirty="0">
              <a:solidFill>
                <a:prstClr val="black"/>
              </a:solidFill>
              <a:latin typeface="Arial"/>
            </a:endParaRPr>
          </a:p>
        </p:txBody>
      </p:sp>
      <p:pic>
        <p:nvPicPr>
          <p:cNvPr id="5" name="Picture 4">
            <a:hlinkClick r:id="rId7"/>
            <a:extLst>
              <a:ext uri="{FF2B5EF4-FFF2-40B4-BE49-F238E27FC236}">
                <a16:creationId xmlns:a16="http://schemas.microsoft.com/office/drawing/2014/main" id="{B220F84D-EB6C-4848-A09A-331AD07D667E}"/>
              </a:ext>
            </a:extLst>
          </p:cNvPr>
          <p:cNvPicPr>
            <a:picLocks noChangeAspect="1"/>
          </p:cNvPicPr>
          <p:nvPr/>
        </p:nvPicPr>
        <p:blipFill>
          <a:blip r:embed="rId8"/>
          <a:stretch>
            <a:fillRect/>
          </a:stretch>
        </p:blipFill>
        <p:spPr>
          <a:xfrm>
            <a:off x="6758117" y="4878190"/>
            <a:ext cx="2232191" cy="990600"/>
          </a:xfrm>
          <a:prstGeom prst="rect">
            <a:avLst/>
          </a:prstGeom>
        </p:spPr>
      </p:pic>
    </p:spTree>
    <p:extLst>
      <p:ext uri="{BB962C8B-B14F-4D97-AF65-F5344CB8AC3E}">
        <p14:creationId xmlns:p14="http://schemas.microsoft.com/office/powerpoint/2010/main" val="698974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1026">
            <a:extLst>
              <a:ext uri="{FF2B5EF4-FFF2-40B4-BE49-F238E27FC236}">
                <a16:creationId xmlns:a16="http://schemas.microsoft.com/office/drawing/2014/main" id="{2BBFD44C-4538-486A-8177-1CAA295EAFBA}"/>
              </a:ext>
            </a:extLst>
          </p:cNvPr>
          <p:cNvSpPr>
            <a:spLocks noGrp="1" noChangeArrowheads="1"/>
          </p:cNvSpPr>
          <p:nvPr>
            <p:ph type="ctrTitle"/>
          </p:nvPr>
        </p:nvSpPr>
        <p:spPr>
          <a:xfrm>
            <a:off x="838200" y="176158"/>
            <a:ext cx="7772400" cy="1102519"/>
          </a:xfrm>
        </p:spPr>
        <p:txBody>
          <a:bodyPr>
            <a:normAutofit/>
          </a:bodyPr>
          <a:lstStyle/>
          <a:p>
            <a:r>
              <a:rPr lang="en-US" altLang="en-US" sz="3600" dirty="0">
                <a:solidFill>
                  <a:srgbClr val="C00000"/>
                </a:solidFill>
                <a:hlinkClick r:id="rId3"/>
              </a:rPr>
              <a:t>Discern Consequences of Trends and  Disruptions</a:t>
            </a:r>
            <a:endParaRPr lang="en-US" altLang="en-US" sz="3600" dirty="0">
              <a:solidFill>
                <a:srgbClr val="C00000"/>
              </a:solidFill>
            </a:endParaRPr>
          </a:p>
        </p:txBody>
      </p:sp>
      <p:sp>
        <p:nvSpPr>
          <p:cNvPr id="363523" name="Rectangle 1027">
            <a:extLst>
              <a:ext uri="{FF2B5EF4-FFF2-40B4-BE49-F238E27FC236}">
                <a16:creationId xmlns:a16="http://schemas.microsoft.com/office/drawing/2014/main" id="{39629828-6610-4F5E-9BE3-EE0A1E67C6A0}"/>
              </a:ext>
            </a:extLst>
          </p:cNvPr>
          <p:cNvSpPr>
            <a:spLocks noGrp="1" noChangeArrowheads="1"/>
          </p:cNvSpPr>
          <p:nvPr>
            <p:ph type="subTitle" idx="1"/>
          </p:nvPr>
        </p:nvSpPr>
        <p:spPr>
          <a:xfrm>
            <a:off x="1371600" y="1752602"/>
            <a:ext cx="6400800" cy="1867905"/>
          </a:xfrm>
        </p:spPr>
        <p:txBody>
          <a:bodyPr>
            <a:normAutofit fontScale="92500" lnSpcReduction="20000"/>
          </a:bodyPr>
          <a:lstStyle/>
          <a:p>
            <a:r>
              <a:rPr lang="en-US" altLang="en-US" dirty="0">
                <a:solidFill>
                  <a:schemeClr val="tx1"/>
                </a:solidFill>
              </a:rPr>
              <a:t>Personal</a:t>
            </a:r>
          </a:p>
          <a:p>
            <a:r>
              <a:rPr lang="en-US" altLang="en-US" dirty="0">
                <a:solidFill>
                  <a:schemeClr val="tx1"/>
                </a:solidFill>
              </a:rPr>
              <a:t>Professional</a:t>
            </a:r>
          </a:p>
          <a:p>
            <a:r>
              <a:rPr lang="en-US" altLang="en-US" dirty="0">
                <a:solidFill>
                  <a:schemeClr val="tx1"/>
                </a:solidFill>
              </a:rPr>
              <a:t>Organizational</a:t>
            </a:r>
          </a:p>
          <a:p>
            <a:r>
              <a:rPr lang="en-US" altLang="en-US" dirty="0">
                <a:solidFill>
                  <a:schemeClr val="tx1"/>
                </a:solidFill>
              </a:rPr>
              <a:t>Social</a:t>
            </a:r>
          </a:p>
          <a:p>
            <a:r>
              <a:rPr lang="en-US" altLang="en-US" dirty="0">
                <a:solidFill>
                  <a:schemeClr val="tx1"/>
                </a:solidFill>
                <a:hlinkClick r:id="rId4">
                  <a:extLst>
                    <a:ext uri="{A12FA001-AC4F-418D-AE19-62706E023703}">
                      <ahyp:hlinkClr xmlns:ahyp="http://schemas.microsoft.com/office/drawing/2018/hyperlinkcolor" xmlns="" val="tx"/>
                    </a:ext>
                  </a:extLst>
                </a:hlinkClick>
              </a:rPr>
              <a:t>Planetary</a:t>
            </a:r>
            <a:endParaRPr lang="en-US" altLang="en-US" dirty="0">
              <a:solidFill>
                <a:schemeClr val="tx1"/>
              </a:solidFill>
            </a:endParaRPr>
          </a:p>
        </p:txBody>
      </p:sp>
      <p:pic>
        <p:nvPicPr>
          <p:cNvPr id="2" name="Picture 1">
            <a:hlinkClick r:id="rId5"/>
            <a:extLst>
              <a:ext uri="{FF2B5EF4-FFF2-40B4-BE49-F238E27FC236}">
                <a16:creationId xmlns:a16="http://schemas.microsoft.com/office/drawing/2014/main" id="{6D3AEAC9-E64E-4647-9AE5-8389D4BFF015}"/>
              </a:ext>
            </a:extLst>
          </p:cNvPr>
          <p:cNvPicPr>
            <a:picLocks noChangeAspect="1"/>
          </p:cNvPicPr>
          <p:nvPr/>
        </p:nvPicPr>
        <p:blipFill>
          <a:blip r:embed="rId6"/>
          <a:stretch>
            <a:fillRect/>
          </a:stretch>
        </p:blipFill>
        <p:spPr>
          <a:xfrm>
            <a:off x="557657" y="4161767"/>
            <a:ext cx="2264945" cy="515666"/>
          </a:xfrm>
          <a:prstGeom prst="rect">
            <a:avLst/>
          </a:prstGeom>
        </p:spPr>
      </p:pic>
      <p:pic>
        <p:nvPicPr>
          <p:cNvPr id="4" name="Picture 3">
            <a:extLst>
              <a:ext uri="{FF2B5EF4-FFF2-40B4-BE49-F238E27FC236}">
                <a16:creationId xmlns:a16="http://schemas.microsoft.com/office/drawing/2014/main" id="{0B6705E6-200B-4E08-9E42-30C3875B5390}"/>
              </a:ext>
            </a:extLst>
          </p:cNvPr>
          <p:cNvPicPr>
            <a:picLocks noChangeAspect="1"/>
          </p:cNvPicPr>
          <p:nvPr/>
        </p:nvPicPr>
        <p:blipFill>
          <a:blip r:embed="rId7"/>
          <a:stretch>
            <a:fillRect/>
          </a:stretch>
        </p:blipFill>
        <p:spPr>
          <a:xfrm>
            <a:off x="5994814" y="1197721"/>
            <a:ext cx="1378744" cy="2146130"/>
          </a:xfrm>
          <a:prstGeom prst="rect">
            <a:avLst/>
          </a:prstGeom>
        </p:spPr>
      </p:pic>
      <p:pic>
        <p:nvPicPr>
          <p:cNvPr id="9" name="Picture 8"/>
          <p:cNvPicPr>
            <a:picLocks noChangeAspect="1"/>
          </p:cNvPicPr>
          <p:nvPr/>
        </p:nvPicPr>
        <p:blipFill>
          <a:blip r:embed="rId8"/>
          <a:stretch>
            <a:fillRect/>
          </a:stretch>
        </p:blipFill>
        <p:spPr>
          <a:xfrm>
            <a:off x="6056075" y="4342411"/>
            <a:ext cx="2634966" cy="901619"/>
          </a:xfrm>
          <a:prstGeom prst="rect">
            <a:avLst/>
          </a:prstGeom>
        </p:spPr>
      </p:pic>
      <p:pic>
        <p:nvPicPr>
          <p:cNvPr id="5" name="Picture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9628" y="1379955"/>
            <a:ext cx="1443038" cy="1893033"/>
          </a:xfrm>
          <a:prstGeom prst="rect">
            <a:avLst/>
          </a:prstGeom>
        </p:spPr>
      </p:pic>
      <p:pic>
        <p:nvPicPr>
          <p:cNvPr id="3" name="Picture 2">
            <a:extLst>
              <a:ext uri="{FF2B5EF4-FFF2-40B4-BE49-F238E27FC236}">
                <a16:creationId xmlns:a16="http://schemas.microsoft.com/office/drawing/2014/main" id="{CD62A52C-A943-477A-B91F-626FD52E4A00}"/>
              </a:ext>
            </a:extLst>
          </p:cNvPr>
          <p:cNvPicPr>
            <a:picLocks noChangeAspect="1"/>
          </p:cNvPicPr>
          <p:nvPr/>
        </p:nvPicPr>
        <p:blipFill>
          <a:blip r:embed="rId10"/>
          <a:stretch>
            <a:fillRect/>
          </a:stretch>
        </p:blipFill>
        <p:spPr>
          <a:xfrm>
            <a:off x="3296095" y="4419602"/>
            <a:ext cx="2576069" cy="1547529"/>
          </a:xfrm>
          <a:prstGeom prst="rect">
            <a:avLst/>
          </a:prstGeom>
        </p:spPr>
      </p:pic>
      <p:pic>
        <p:nvPicPr>
          <p:cNvPr id="7" name="Picture 6">
            <a:extLst>
              <a:ext uri="{FF2B5EF4-FFF2-40B4-BE49-F238E27FC236}">
                <a16:creationId xmlns:a16="http://schemas.microsoft.com/office/drawing/2014/main" id="{1473639C-95E8-4C72-934C-FBDF7147BA25}"/>
              </a:ext>
            </a:extLst>
          </p:cNvPr>
          <p:cNvPicPr>
            <a:picLocks noChangeAspect="1"/>
          </p:cNvPicPr>
          <p:nvPr/>
        </p:nvPicPr>
        <p:blipFill>
          <a:blip r:embed="rId11"/>
          <a:stretch>
            <a:fillRect/>
          </a:stretch>
        </p:blipFill>
        <p:spPr>
          <a:xfrm>
            <a:off x="6210317" y="5363594"/>
            <a:ext cx="2326482" cy="798792"/>
          </a:xfrm>
          <a:prstGeom prst="rect">
            <a:avLst/>
          </a:prstGeom>
        </p:spPr>
      </p:pic>
      <p:pic>
        <p:nvPicPr>
          <p:cNvPr id="10" name="Picture 9">
            <a:hlinkClick r:id="rId12"/>
            <a:extLst>
              <a:ext uri="{FF2B5EF4-FFF2-40B4-BE49-F238E27FC236}">
                <a16:creationId xmlns:a16="http://schemas.microsoft.com/office/drawing/2014/main" id="{D3017682-D257-4F5A-A719-E0FA15AC4655}"/>
              </a:ext>
            </a:extLst>
          </p:cNvPr>
          <p:cNvPicPr>
            <a:picLocks noChangeAspect="1"/>
          </p:cNvPicPr>
          <p:nvPr/>
        </p:nvPicPr>
        <p:blipFill>
          <a:blip r:embed="rId13"/>
          <a:stretch>
            <a:fillRect/>
          </a:stretch>
        </p:blipFill>
        <p:spPr>
          <a:xfrm>
            <a:off x="350046" y="5252103"/>
            <a:ext cx="2798411" cy="647700"/>
          </a:xfrm>
          <a:prstGeom prst="rect">
            <a:avLst/>
          </a:prstGeom>
        </p:spPr>
      </p:pic>
      <p:pic>
        <p:nvPicPr>
          <p:cNvPr id="6" name="Picture 5"/>
          <p:cNvPicPr>
            <a:picLocks noChangeAspect="1"/>
          </p:cNvPicPr>
          <p:nvPr/>
        </p:nvPicPr>
        <p:blipFill>
          <a:blip r:embed="rId14"/>
          <a:stretch>
            <a:fillRect/>
          </a:stretch>
        </p:blipFill>
        <p:spPr>
          <a:xfrm>
            <a:off x="6999901" y="1872166"/>
            <a:ext cx="2474119" cy="1628775"/>
          </a:xfrm>
          <a:prstGeom prst="rect">
            <a:avLst/>
          </a:prstGeom>
        </p:spPr>
      </p:pic>
      <p:pic>
        <p:nvPicPr>
          <p:cNvPr id="8" name="Picture 7"/>
          <p:cNvPicPr>
            <a:picLocks noChangeAspect="1"/>
          </p:cNvPicPr>
          <p:nvPr/>
        </p:nvPicPr>
        <p:blipFill>
          <a:blip r:embed="rId15"/>
          <a:stretch>
            <a:fillRect/>
          </a:stretch>
        </p:blipFill>
        <p:spPr>
          <a:xfrm>
            <a:off x="1965350" y="1383925"/>
            <a:ext cx="1714500" cy="2238375"/>
          </a:xfrm>
          <a:prstGeom prst="rect">
            <a:avLst/>
          </a:prstGeom>
        </p:spPr>
      </p:pic>
      <p:pic>
        <p:nvPicPr>
          <p:cNvPr id="11" name="Picture 10">
            <a:hlinkClick r:id="rId16"/>
          </p:cNvPr>
          <p:cNvPicPr>
            <a:picLocks noChangeAspect="1"/>
          </p:cNvPicPr>
          <p:nvPr/>
        </p:nvPicPr>
        <p:blipFill>
          <a:blip r:embed="rId17"/>
          <a:stretch>
            <a:fillRect/>
          </a:stretch>
        </p:blipFill>
        <p:spPr>
          <a:xfrm>
            <a:off x="5565684" y="3338877"/>
            <a:ext cx="2038350" cy="923925"/>
          </a:xfrm>
          <a:prstGeom prst="rect">
            <a:avLst/>
          </a:prstGeom>
        </p:spPr>
      </p:pic>
    </p:spTree>
    <p:extLst>
      <p:ext uri="{BB962C8B-B14F-4D97-AF65-F5344CB8AC3E}">
        <p14:creationId xmlns:p14="http://schemas.microsoft.com/office/powerpoint/2010/main" val="285443343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pPr algn="ctr"/>
            <a:r>
              <a:rPr lang="en-US" dirty="0">
                <a:hlinkClick r:id="rId2"/>
              </a:rPr>
              <a:t>The Medical Futurist </a:t>
            </a:r>
            <a:endParaRPr lang="en-US" dirty="0"/>
          </a:p>
        </p:txBody>
      </p:sp>
      <p:sp>
        <p:nvSpPr>
          <p:cNvPr id="3" name="Content Placeholder 2"/>
          <p:cNvSpPr>
            <a:spLocks noGrp="1"/>
          </p:cNvSpPr>
          <p:nvPr>
            <p:ph sz="half" idx="1"/>
          </p:nvPr>
        </p:nvSpPr>
        <p:spPr>
          <a:xfrm>
            <a:off x="457200" y="990602"/>
            <a:ext cx="4038600" cy="4525963"/>
          </a:xfrm>
        </p:spPr>
        <p:txBody>
          <a:bodyPr>
            <a:normAutofit fontScale="70000" lnSpcReduction="20000"/>
          </a:bodyPr>
          <a:lstStyle/>
          <a:p>
            <a:r>
              <a:rPr lang="en-US" dirty="0"/>
              <a:t>Empowered patients</a:t>
            </a:r>
          </a:p>
          <a:p>
            <a:r>
              <a:rPr lang="en-US" dirty="0"/>
              <a:t>Gamifying health</a:t>
            </a:r>
          </a:p>
          <a:p>
            <a:r>
              <a:rPr lang="en-US" dirty="0"/>
              <a:t>Eating in the future</a:t>
            </a:r>
          </a:p>
          <a:p>
            <a:r>
              <a:rPr lang="en-US" dirty="0"/>
              <a:t>Augmented and virtual reality</a:t>
            </a:r>
          </a:p>
          <a:p>
            <a:r>
              <a:rPr lang="en-US" dirty="0"/>
              <a:t>Telemedicine and remote care</a:t>
            </a:r>
          </a:p>
          <a:p>
            <a:r>
              <a:rPr lang="en-US" dirty="0"/>
              <a:t>Re-thinking health professions curriculum</a:t>
            </a:r>
          </a:p>
          <a:p>
            <a:r>
              <a:rPr lang="en-US" dirty="0"/>
              <a:t>Surgical and humanoid robots</a:t>
            </a:r>
          </a:p>
          <a:p>
            <a:r>
              <a:rPr lang="en-US" dirty="0"/>
              <a:t>Genomics and personalized medicine</a:t>
            </a:r>
          </a:p>
          <a:p>
            <a:r>
              <a:rPr lang="en-US" dirty="0"/>
              <a:t>Body sensors inside and out</a:t>
            </a:r>
          </a:p>
          <a:p>
            <a:r>
              <a:rPr lang="en-US" dirty="0"/>
              <a:t>Hospitals of the future</a:t>
            </a:r>
          </a:p>
          <a:p>
            <a:r>
              <a:rPr lang="en-US" dirty="0"/>
              <a:t>The medical tricorder and portable diagnostics</a:t>
            </a:r>
          </a:p>
          <a:p>
            <a:endParaRPr lang="en-US" dirty="0"/>
          </a:p>
        </p:txBody>
      </p:sp>
      <p:sp>
        <p:nvSpPr>
          <p:cNvPr id="4" name="Content Placeholder 3"/>
          <p:cNvSpPr>
            <a:spLocks noGrp="1"/>
          </p:cNvSpPr>
          <p:nvPr>
            <p:ph sz="half" idx="2"/>
          </p:nvPr>
        </p:nvSpPr>
        <p:spPr>
          <a:xfrm>
            <a:off x="4648200" y="914400"/>
            <a:ext cx="4038600" cy="5105400"/>
          </a:xfrm>
        </p:spPr>
        <p:txBody>
          <a:bodyPr>
            <a:normAutofit fontScale="70000" lnSpcReduction="20000"/>
          </a:bodyPr>
          <a:lstStyle/>
          <a:p>
            <a:r>
              <a:rPr lang="en-US" dirty="0"/>
              <a:t>Growing organs in a dish</a:t>
            </a:r>
          </a:p>
          <a:p>
            <a:r>
              <a:rPr lang="en-US" dirty="0"/>
              <a:t>Do it your self biotechnology</a:t>
            </a:r>
          </a:p>
          <a:p>
            <a:r>
              <a:rPr lang="en-US" dirty="0"/>
              <a:t>3-D printing revolution</a:t>
            </a:r>
          </a:p>
          <a:p>
            <a:r>
              <a:rPr lang="en-US" dirty="0"/>
              <a:t>Iron man powered exoskeletons and prosthetics</a:t>
            </a:r>
          </a:p>
          <a:p>
            <a:r>
              <a:rPr lang="en-US" dirty="0"/>
              <a:t>End of human experimentation</a:t>
            </a:r>
          </a:p>
          <a:p>
            <a:r>
              <a:rPr lang="en-US" dirty="0"/>
              <a:t>Medical decisions- artificial intelligence</a:t>
            </a:r>
          </a:p>
          <a:p>
            <a:r>
              <a:rPr lang="en-US" dirty="0"/>
              <a:t>Nanorobots living in blood</a:t>
            </a:r>
          </a:p>
          <a:p>
            <a:r>
              <a:rPr lang="en-US" dirty="0"/>
              <a:t>Virtual digital brains</a:t>
            </a:r>
          </a:p>
          <a:p>
            <a:r>
              <a:rPr lang="en-US" dirty="0"/>
              <a:t>Recreational cyborgs</a:t>
            </a:r>
          </a:p>
          <a:p>
            <a:r>
              <a:rPr lang="en-US" dirty="0"/>
              <a:t>Cryonics and longevity</a:t>
            </a:r>
          </a:p>
          <a:p>
            <a:endParaRPr lang="en-US" dirty="0"/>
          </a:p>
        </p:txBody>
      </p:sp>
      <p:sp>
        <p:nvSpPr>
          <p:cNvPr id="5" name="TextBox 4"/>
          <p:cNvSpPr txBox="1"/>
          <p:nvPr/>
        </p:nvSpPr>
        <p:spPr>
          <a:xfrm>
            <a:off x="457202" y="5867400"/>
            <a:ext cx="7721537" cy="369332"/>
          </a:xfrm>
          <a:prstGeom prst="rect">
            <a:avLst/>
          </a:prstGeom>
          <a:noFill/>
        </p:spPr>
        <p:txBody>
          <a:bodyPr wrap="none" rtlCol="0">
            <a:spAutoFit/>
          </a:bodyPr>
          <a:lstStyle/>
          <a:p>
            <a:r>
              <a:rPr lang="en-US" dirty="0"/>
              <a:t>Mesko, Bertalan (2017). The Guide to the Future of Medicine, Create Space, USA</a:t>
            </a:r>
          </a:p>
        </p:txBody>
      </p:sp>
    </p:spTree>
    <p:extLst>
      <p:ext uri="{BB962C8B-B14F-4D97-AF65-F5344CB8AC3E}">
        <p14:creationId xmlns:p14="http://schemas.microsoft.com/office/powerpoint/2010/main" val="12415994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DB146403-F3D6-484B-B2ED-97F9565D037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72000" y="477749"/>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sp>
        <p:nvSpPr>
          <p:cNvPr id="28" name="Rectangle 23">
            <a:extLst>
              <a:ext uri="{FF2B5EF4-FFF2-40B4-BE49-F238E27FC236}">
                <a16:creationId xmlns:a16="http://schemas.microsoft.com/office/drawing/2014/main" id="{823AC064-BC96-4F32-8AE1-B2FD387548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83551" y="4633546"/>
            <a:ext cx="8579094"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08AE30C-BEB6-451B-8453-54E1C5512862}"/>
              </a:ext>
            </a:extLst>
          </p:cNvPr>
          <p:cNvSpPr>
            <a:spLocks noGrp="1"/>
          </p:cNvSpPr>
          <p:nvPr>
            <p:ph type="title"/>
          </p:nvPr>
        </p:nvSpPr>
        <p:spPr>
          <a:xfrm>
            <a:off x="395653" y="4756638"/>
            <a:ext cx="8354891" cy="930447"/>
          </a:xfrm>
        </p:spPr>
        <p:txBody>
          <a:bodyPr vert="horz" lIns="91440" tIns="45720" rIns="91440" bIns="45720" rtlCol="0" anchor="b">
            <a:normAutofit/>
          </a:bodyPr>
          <a:lstStyle/>
          <a:p>
            <a:pPr algn="ctr"/>
            <a:r>
              <a:rPr lang="en-US" sz="4700">
                <a:solidFill>
                  <a:srgbClr val="FFFFFF"/>
                </a:solidFill>
                <a:hlinkClick r:id="rId2"/>
              </a:rPr>
              <a:t>Impact Game</a:t>
            </a:r>
            <a:endParaRPr lang="en-US" sz="4700">
              <a:solidFill>
                <a:srgbClr val="FFFFFF"/>
              </a:solidFill>
            </a:endParaRPr>
          </a:p>
        </p:txBody>
      </p:sp>
      <p:sp>
        <p:nvSpPr>
          <p:cNvPr id="5" name="Content Placeholder 4">
            <a:extLst>
              <a:ext uri="{FF2B5EF4-FFF2-40B4-BE49-F238E27FC236}">
                <a16:creationId xmlns:a16="http://schemas.microsoft.com/office/drawing/2014/main" id="{8CE86A16-FB4F-4422-8434-4FB2D2D74AB1}"/>
              </a:ext>
            </a:extLst>
          </p:cNvPr>
          <p:cNvSpPr>
            <a:spLocks noGrp="1"/>
          </p:cNvSpPr>
          <p:nvPr>
            <p:ph idx="1"/>
          </p:nvPr>
        </p:nvSpPr>
        <p:spPr>
          <a:xfrm>
            <a:off x="1004521" y="5815698"/>
            <a:ext cx="6858000" cy="420001"/>
          </a:xfrm>
        </p:spPr>
        <p:txBody>
          <a:bodyPr vert="horz" lIns="91440" tIns="45720" rIns="91440" bIns="45720" rtlCol="0">
            <a:normAutofit/>
          </a:bodyPr>
          <a:lstStyle/>
          <a:p>
            <a:pPr marL="0" indent="0" algn="ctr">
              <a:buNone/>
            </a:pPr>
            <a:r>
              <a:rPr lang="en-US" sz="1700">
                <a:solidFill>
                  <a:srgbClr val="FFAB00"/>
                </a:solidFill>
                <a:hlinkClick r:id="rId3"/>
              </a:rPr>
              <a:t>https://www.nesta.org.uk/feature/innovate-policymakers-board-game/</a:t>
            </a:r>
            <a:r>
              <a:rPr lang="en-US" sz="1700">
                <a:solidFill>
                  <a:srgbClr val="FFAB00"/>
                </a:solidFill>
              </a:rPr>
              <a:t> </a:t>
            </a:r>
          </a:p>
        </p:txBody>
      </p:sp>
      <p:pic>
        <p:nvPicPr>
          <p:cNvPr id="6" name="Picture 5">
            <a:extLst>
              <a:ext uri="{FF2B5EF4-FFF2-40B4-BE49-F238E27FC236}">
                <a16:creationId xmlns:a16="http://schemas.microsoft.com/office/drawing/2014/main" id="{D6310183-66DC-485A-8088-F03388956C53}"/>
              </a:ext>
            </a:extLst>
          </p:cNvPr>
          <p:cNvPicPr>
            <a:picLocks noChangeAspect="1"/>
          </p:cNvPicPr>
          <p:nvPr/>
        </p:nvPicPr>
        <p:blipFill rotWithShape="1">
          <a:blip r:embed="rId4"/>
          <a:srcRect b="11263"/>
          <a:stretch/>
        </p:blipFill>
        <p:spPr>
          <a:xfrm>
            <a:off x="240030" y="1099221"/>
            <a:ext cx="4091937" cy="2414656"/>
          </a:xfrm>
          <a:prstGeom prst="rect">
            <a:avLst/>
          </a:prstGeom>
        </p:spPr>
      </p:pic>
      <p:pic>
        <p:nvPicPr>
          <p:cNvPr id="3" name="Picture 2"/>
          <p:cNvPicPr>
            <a:picLocks noChangeAspect="1"/>
          </p:cNvPicPr>
          <p:nvPr/>
        </p:nvPicPr>
        <p:blipFill>
          <a:blip r:embed="rId5"/>
          <a:stretch>
            <a:fillRect/>
          </a:stretch>
        </p:blipFill>
        <p:spPr>
          <a:xfrm>
            <a:off x="4812032" y="1329599"/>
            <a:ext cx="4091938" cy="1953900"/>
          </a:xfrm>
          <a:prstGeom prst="rect">
            <a:avLst/>
          </a:prstGeom>
        </p:spPr>
      </p:pic>
      <p:cxnSp>
        <p:nvCxnSpPr>
          <p:cNvPr id="29" name="Straight Connector 25">
            <a:extLst>
              <a:ext uri="{FF2B5EF4-FFF2-40B4-BE49-F238E27FC236}">
                <a16:creationId xmlns:a16="http://schemas.microsoft.com/office/drawing/2014/main" id="{7E7C77BC-7138-40B1-A15B-20F57A49462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657350" y="5738691"/>
            <a:ext cx="58293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259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1A1B0-8898-43DE-B49D-56846E0D2126}"/>
              </a:ext>
            </a:extLst>
          </p:cNvPr>
          <p:cNvSpPr>
            <a:spLocks noGrp="1"/>
          </p:cNvSpPr>
          <p:nvPr>
            <p:ph type="title"/>
          </p:nvPr>
        </p:nvSpPr>
        <p:spPr>
          <a:xfrm>
            <a:off x="486696" y="629266"/>
            <a:ext cx="2629122" cy="1622321"/>
          </a:xfrm>
        </p:spPr>
        <p:txBody>
          <a:bodyPr>
            <a:normAutofit/>
          </a:bodyPr>
          <a:lstStyle/>
          <a:p>
            <a:r>
              <a:rPr lang="en-US" sz="3700" dirty="0"/>
              <a:t>Vision For Academic Nursing</a:t>
            </a:r>
          </a:p>
        </p:txBody>
      </p:sp>
      <p:sp>
        <p:nvSpPr>
          <p:cNvPr id="3" name="Content Placeholder 2">
            <a:extLst>
              <a:ext uri="{FF2B5EF4-FFF2-40B4-BE49-F238E27FC236}">
                <a16:creationId xmlns:a16="http://schemas.microsoft.com/office/drawing/2014/main" id="{A87A2275-1360-4666-A3AD-E8F0608802C2}"/>
              </a:ext>
            </a:extLst>
          </p:cNvPr>
          <p:cNvSpPr>
            <a:spLocks noGrp="1"/>
          </p:cNvSpPr>
          <p:nvPr>
            <p:ph idx="1"/>
          </p:nvPr>
        </p:nvSpPr>
        <p:spPr>
          <a:xfrm>
            <a:off x="486697" y="2438400"/>
            <a:ext cx="2780649" cy="3785419"/>
          </a:xfrm>
        </p:spPr>
        <p:txBody>
          <a:bodyPr>
            <a:normAutofit/>
          </a:bodyPr>
          <a:lstStyle/>
          <a:p>
            <a:pPr marL="0" indent="0">
              <a:buNone/>
            </a:pPr>
            <a:r>
              <a:rPr lang="en-US" dirty="0"/>
              <a:t>“Further thinking and action will need to address implementation strategies and actions to realize any or all the visionary goals.”</a:t>
            </a:r>
          </a:p>
        </p:txBody>
      </p:sp>
      <p:sp>
        <p:nvSpPr>
          <p:cNvPr id="19" name="Rectangle 10">
            <a:extLst>
              <a:ext uri="{FF2B5EF4-FFF2-40B4-BE49-F238E27FC236}">
                <a16:creationId xmlns:a16="http://schemas.microsoft.com/office/drawing/2014/main" id="{5E39A796-BE83-48B1-B33F-35C4A32AAB5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9292"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2766" y="557784"/>
            <a:ext cx="4938073"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close up of a logo&#10;&#10;Description automatically generated">
            <a:extLst>
              <a:ext uri="{FF2B5EF4-FFF2-40B4-BE49-F238E27FC236}">
                <a16:creationId xmlns:a16="http://schemas.microsoft.com/office/drawing/2014/main" id="{46B900A9-E451-4B2C-87D9-39DE1B3C0A4C}"/>
              </a:ext>
            </a:extLst>
          </p:cNvPr>
          <p:cNvPicPr>
            <a:picLocks noChangeAspect="1"/>
          </p:cNvPicPr>
          <p:nvPr/>
        </p:nvPicPr>
        <p:blipFill>
          <a:blip r:embed="rId2"/>
          <a:stretch>
            <a:fillRect/>
          </a:stretch>
        </p:blipFill>
        <p:spPr>
          <a:xfrm>
            <a:off x="4054396" y="1920663"/>
            <a:ext cx="4514498" cy="3013427"/>
          </a:xfrm>
          <a:prstGeom prst="rect">
            <a:avLst/>
          </a:prstGeom>
          <a:effectLst/>
        </p:spPr>
      </p:pic>
    </p:spTree>
    <p:extLst>
      <p:ext uri="{BB962C8B-B14F-4D97-AF65-F5344CB8AC3E}">
        <p14:creationId xmlns:p14="http://schemas.microsoft.com/office/powerpoint/2010/main" val="1345327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0DD42B-F0F2-4579-BA57-EEBAD2FAA0B3}"/>
              </a:ext>
            </a:extLst>
          </p:cNvPr>
          <p:cNvSpPr>
            <a:spLocks noGrp="1"/>
          </p:cNvSpPr>
          <p:nvPr>
            <p:ph type="title"/>
          </p:nvPr>
        </p:nvSpPr>
        <p:spPr/>
        <p:txBody>
          <a:bodyPr/>
          <a:lstStyle/>
          <a:p>
            <a:pPr algn="ctr"/>
            <a:r>
              <a:rPr lang="en-US" dirty="0"/>
              <a:t>Planetary Health</a:t>
            </a:r>
          </a:p>
        </p:txBody>
      </p:sp>
      <p:pic>
        <p:nvPicPr>
          <p:cNvPr id="5" name="Content Placeholder 4">
            <a:extLst>
              <a:ext uri="{FF2B5EF4-FFF2-40B4-BE49-F238E27FC236}">
                <a16:creationId xmlns:a16="http://schemas.microsoft.com/office/drawing/2014/main" id="{16A81927-1A94-4D02-83A4-D6F0577B15A7}"/>
              </a:ext>
            </a:extLst>
          </p:cNvPr>
          <p:cNvPicPr>
            <a:picLocks noGrp="1" noChangeAspect="1"/>
          </p:cNvPicPr>
          <p:nvPr>
            <p:ph idx="1"/>
          </p:nvPr>
        </p:nvPicPr>
        <p:blipFill>
          <a:blip r:embed="rId2"/>
          <a:stretch>
            <a:fillRect/>
          </a:stretch>
        </p:blipFill>
        <p:spPr>
          <a:xfrm>
            <a:off x="5887270" y="3366517"/>
            <a:ext cx="2133600" cy="2133600"/>
          </a:xfrm>
          <a:prstGeom prst="rect">
            <a:avLst/>
          </a:prstGeom>
        </p:spPr>
      </p:pic>
      <p:sp>
        <p:nvSpPr>
          <p:cNvPr id="4" name="TextBox 3">
            <a:extLst>
              <a:ext uri="{FF2B5EF4-FFF2-40B4-BE49-F238E27FC236}">
                <a16:creationId xmlns:a16="http://schemas.microsoft.com/office/drawing/2014/main" id="{07F54620-9A75-47D6-B045-C06305E5F2BE}"/>
              </a:ext>
            </a:extLst>
          </p:cNvPr>
          <p:cNvSpPr txBox="1"/>
          <p:nvPr/>
        </p:nvSpPr>
        <p:spPr>
          <a:xfrm>
            <a:off x="5334000" y="5650468"/>
            <a:ext cx="2910092" cy="369332"/>
          </a:xfrm>
          <a:prstGeom prst="rect">
            <a:avLst/>
          </a:prstGeom>
          <a:noFill/>
        </p:spPr>
        <p:txBody>
          <a:bodyPr wrap="none" rtlCol="0">
            <a:spAutoFit/>
          </a:bodyPr>
          <a:lstStyle/>
          <a:p>
            <a:r>
              <a:rPr lang="en-US" dirty="0">
                <a:hlinkClick r:id="rId3"/>
              </a:rPr>
              <a:t>https://www.drawdown.org/</a:t>
            </a:r>
            <a:endParaRPr lang="en-US" dirty="0"/>
          </a:p>
        </p:txBody>
      </p:sp>
      <p:sp>
        <p:nvSpPr>
          <p:cNvPr id="6" name="TextBox 5">
            <a:extLst>
              <a:ext uri="{FF2B5EF4-FFF2-40B4-BE49-F238E27FC236}">
                <a16:creationId xmlns:a16="http://schemas.microsoft.com/office/drawing/2014/main" id="{A1D49074-99B1-4A79-9C78-75DE418900E0}"/>
              </a:ext>
            </a:extLst>
          </p:cNvPr>
          <p:cNvSpPr txBox="1"/>
          <p:nvPr/>
        </p:nvSpPr>
        <p:spPr>
          <a:xfrm>
            <a:off x="1012483" y="2514600"/>
            <a:ext cx="1959319" cy="369332"/>
          </a:xfrm>
          <a:prstGeom prst="rect">
            <a:avLst/>
          </a:prstGeom>
          <a:noFill/>
        </p:spPr>
        <p:txBody>
          <a:bodyPr wrap="none" rtlCol="0">
            <a:spAutoFit/>
          </a:bodyPr>
          <a:lstStyle/>
          <a:p>
            <a:r>
              <a:rPr lang="en-US" dirty="0">
                <a:hlinkClick r:id="rId4"/>
              </a:rPr>
              <a:t>https://envirn.org/</a:t>
            </a:r>
            <a:endParaRPr lang="en-US" dirty="0"/>
          </a:p>
        </p:txBody>
      </p:sp>
      <p:pic>
        <p:nvPicPr>
          <p:cNvPr id="7" name="Picture 6">
            <a:extLst>
              <a:ext uri="{FF2B5EF4-FFF2-40B4-BE49-F238E27FC236}">
                <a16:creationId xmlns:a16="http://schemas.microsoft.com/office/drawing/2014/main" id="{37EB067D-2AB8-4585-ABE4-6A616A4D0EFC}"/>
              </a:ext>
            </a:extLst>
          </p:cNvPr>
          <p:cNvPicPr>
            <a:picLocks noChangeAspect="1"/>
          </p:cNvPicPr>
          <p:nvPr/>
        </p:nvPicPr>
        <p:blipFill>
          <a:blip r:embed="rId5"/>
          <a:stretch>
            <a:fillRect/>
          </a:stretch>
        </p:blipFill>
        <p:spPr>
          <a:xfrm>
            <a:off x="57150" y="1400175"/>
            <a:ext cx="3676650" cy="1238250"/>
          </a:xfrm>
          <a:prstGeom prst="rect">
            <a:avLst/>
          </a:prstGeom>
        </p:spPr>
      </p:pic>
      <p:pic>
        <p:nvPicPr>
          <p:cNvPr id="8" name="Picture 7">
            <a:extLst>
              <a:ext uri="{FF2B5EF4-FFF2-40B4-BE49-F238E27FC236}">
                <a16:creationId xmlns:a16="http://schemas.microsoft.com/office/drawing/2014/main" id="{ECAAF010-B449-453A-937C-C53BBA097BF6}"/>
              </a:ext>
            </a:extLst>
          </p:cNvPr>
          <p:cNvPicPr>
            <a:picLocks noChangeAspect="1"/>
          </p:cNvPicPr>
          <p:nvPr/>
        </p:nvPicPr>
        <p:blipFill>
          <a:blip r:embed="rId6"/>
          <a:stretch>
            <a:fillRect/>
          </a:stretch>
        </p:blipFill>
        <p:spPr>
          <a:xfrm>
            <a:off x="1185865" y="3118368"/>
            <a:ext cx="1876425" cy="2428875"/>
          </a:xfrm>
          <a:prstGeom prst="rect">
            <a:avLst/>
          </a:prstGeom>
        </p:spPr>
      </p:pic>
      <p:sp>
        <p:nvSpPr>
          <p:cNvPr id="9" name="TextBox 8">
            <a:extLst>
              <a:ext uri="{FF2B5EF4-FFF2-40B4-BE49-F238E27FC236}">
                <a16:creationId xmlns:a16="http://schemas.microsoft.com/office/drawing/2014/main" id="{1BCEF60A-0C64-483C-B15D-A75387E9BDC2}"/>
              </a:ext>
            </a:extLst>
          </p:cNvPr>
          <p:cNvSpPr txBox="1"/>
          <p:nvPr/>
        </p:nvSpPr>
        <p:spPr>
          <a:xfrm>
            <a:off x="762000" y="5638800"/>
            <a:ext cx="3676650" cy="369332"/>
          </a:xfrm>
          <a:prstGeom prst="rect">
            <a:avLst/>
          </a:prstGeom>
          <a:noFill/>
        </p:spPr>
        <p:txBody>
          <a:bodyPr wrap="square" rtlCol="0">
            <a:spAutoFit/>
          </a:bodyPr>
          <a:lstStyle/>
          <a:p>
            <a:r>
              <a:rPr lang="en-US" dirty="0">
                <a:hlinkClick r:id="rId7"/>
              </a:rPr>
              <a:t>https://envirn.org/e-textbook/</a:t>
            </a:r>
            <a:endParaRPr lang="en-US" dirty="0"/>
          </a:p>
        </p:txBody>
      </p:sp>
      <p:pic>
        <p:nvPicPr>
          <p:cNvPr id="10" name="Picture 9">
            <a:extLst>
              <a:ext uri="{FF2B5EF4-FFF2-40B4-BE49-F238E27FC236}">
                <a16:creationId xmlns:a16="http://schemas.microsoft.com/office/drawing/2014/main" id="{A7318656-88E1-48EF-91AB-C4F320C89EAC}"/>
              </a:ext>
            </a:extLst>
          </p:cNvPr>
          <p:cNvPicPr>
            <a:picLocks noChangeAspect="1"/>
          </p:cNvPicPr>
          <p:nvPr/>
        </p:nvPicPr>
        <p:blipFill>
          <a:blip r:embed="rId8"/>
          <a:stretch>
            <a:fillRect/>
          </a:stretch>
        </p:blipFill>
        <p:spPr>
          <a:xfrm>
            <a:off x="5100641" y="1291709"/>
            <a:ext cx="2747961" cy="1680092"/>
          </a:xfrm>
          <a:prstGeom prst="rect">
            <a:avLst/>
          </a:prstGeom>
        </p:spPr>
      </p:pic>
      <p:sp>
        <p:nvSpPr>
          <p:cNvPr id="11" name="TextBox 10">
            <a:extLst>
              <a:ext uri="{FF2B5EF4-FFF2-40B4-BE49-F238E27FC236}">
                <a16:creationId xmlns:a16="http://schemas.microsoft.com/office/drawing/2014/main" id="{8E8E409D-1D30-45FD-92D5-56584093047D}"/>
              </a:ext>
            </a:extLst>
          </p:cNvPr>
          <p:cNvSpPr txBox="1"/>
          <p:nvPr/>
        </p:nvSpPr>
        <p:spPr>
          <a:xfrm>
            <a:off x="5029202" y="2831068"/>
            <a:ext cx="3577069" cy="369332"/>
          </a:xfrm>
          <a:prstGeom prst="rect">
            <a:avLst/>
          </a:prstGeom>
          <a:noFill/>
        </p:spPr>
        <p:txBody>
          <a:bodyPr wrap="none" rtlCol="0">
            <a:spAutoFit/>
          </a:bodyPr>
          <a:lstStyle/>
          <a:p>
            <a:r>
              <a:rPr lang="en-US" dirty="0">
                <a:hlinkClick r:id="rId9"/>
              </a:rPr>
              <a:t>https://planetaryhealthalliance.org/</a:t>
            </a:r>
            <a:endParaRPr lang="en-US" dirty="0"/>
          </a:p>
        </p:txBody>
      </p:sp>
    </p:spTree>
    <p:extLst>
      <p:ext uri="{BB962C8B-B14F-4D97-AF65-F5344CB8AC3E}">
        <p14:creationId xmlns:p14="http://schemas.microsoft.com/office/powerpoint/2010/main" val="42895020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BA4B06A8-DF20-424E-B985-7CE104443ED5}"/>
              </a:ext>
            </a:extLst>
          </p:cNvPr>
          <p:cNvSpPr>
            <a:spLocks noGrp="1" noChangeArrowheads="1"/>
          </p:cNvSpPr>
          <p:nvPr>
            <p:ph type="title"/>
          </p:nvPr>
        </p:nvSpPr>
        <p:spPr>
          <a:noFill/>
        </p:spPr>
        <p:txBody>
          <a:bodyPr vert="horz" lIns="67866" tIns="33338" rIns="67866" bIns="33338" rtlCol="0" anchor="ctr">
            <a:normAutofit fontScale="90000"/>
          </a:bodyPr>
          <a:lstStyle/>
          <a:p>
            <a:pPr algn="ctr" eaLnBrk="1" hangingPunct="1"/>
            <a:r>
              <a:rPr lang="en-US" altLang="en-US" dirty="0">
                <a:solidFill>
                  <a:srgbClr val="C00000"/>
                </a:solidFill>
                <a:hlinkClick r:id="rId3"/>
              </a:rPr>
              <a:t>Appreciate the Use of Vision Based Scenarios</a:t>
            </a:r>
            <a:endParaRPr lang="en-US" altLang="en-US" dirty="0">
              <a:solidFill>
                <a:srgbClr val="C00000"/>
              </a:solidFill>
            </a:endParaRPr>
          </a:p>
        </p:txBody>
      </p:sp>
      <p:sp>
        <p:nvSpPr>
          <p:cNvPr id="130051" name="Rectangle 3">
            <a:extLst>
              <a:ext uri="{FF2B5EF4-FFF2-40B4-BE49-F238E27FC236}">
                <a16:creationId xmlns:a16="http://schemas.microsoft.com/office/drawing/2014/main" id="{19923FD7-5272-40C6-8214-BC4063D84C88}"/>
              </a:ext>
            </a:extLst>
          </p:cNvPr>
          <p:cNvSpPr>
            <a:spLocks noGrp="1" noChangeArrowheads="1"/>
          </p:cNvSpPr>
          <p:nvPr>
            <p:ph type="body" sz="half" idx="1"/>
          </p:nvPr>
        </p:nvSpPr>
        <p:spPr>
          <a:xfrm>
            <a:off x="252663" y="2057401"/>
            <a:ext cx="4258616" cy="3394472"/>
          </a:xfrm>
          <a:noFill/>
        </p:spPr>
        <p:txBody>
          <a:bodyPr vert="horz" lIns="67866" tIns="33338" rIns="67866" bIns="33338" rtlCol="0">
            <a:normAutofit/>
          </a:bodyPr>
          <a:lstStyle/>
          <a:p>
            <a:pPr eaLnBrk="1" hangingPunct="1">
              <a:buFontTx/>
              <a:buNone/>
            </a:pPr>
            <a:r>
              <a:rPr lang="en-US" altLang="en-US" dirty="0"/>
              <a:t>	A scenario is a method for telling a story about the future.  It can be based on reliable or speculative data.  </a:t>
            </a:r>
          </a:p>
        </p:txBody>
      </p:sp>
      <p:pic>
        <p:nvPicPr>
          <p:cNvPr id="5" name="Online Image Placeholder 4">
            <a:extLst>
              <a:ext uri="{FF2B5EF4-FFF2-40B4-BE49-F238E27FC236}">
                <a16:creationId xmlns:a16="http://schemas.microsoft.com/office/drawing/2014/main" id="{6679A44B-AF2F-443C-A046-0360EDF10B46}"/>
              </a:ext>
            </a:extLst>
          </p:cNvPr>
          <p:cNvPicPr>
            <a:picLocks noGrp="1" noChangeAspect="1"/>
          </p:cNvPicPr>
          <p:nvPr>
            <p:ph type="clipArt" sz="half" idx="2"/>
          </p:nvPr>
        </p:nvPicPr>
        <p:blipFill>
          <a:blip r:embed="rId4" cstate="print">
            <a:extLst>
              <a:ext uri="{28A0092B-C50C-407E-A947-70E740481C1C}">
                <a14:useLocalDpi xmlns:a14="http://schemas.microsoft.com/office/drawing/2010/main" val="0"/>
              </a:ext>
            </a:extLst>
          </a:blip>
          <a:stretch>
            <a:fillRect/>
          </a:stretch>
        </p:blipFill>
        <p:spPr>
          <a:xfrm>
            <a:off x="4511278" y="2057401"/>
            <a:ext cx="4241696" cy="3394472"/>
          </a:xfrm>
        </p:spPr>
      </p:pic>
    </p:spTree>
    <p:extLst>
      <p:ext uri="{BB962C8B-B14F-4D97-AF65-F5344CB8AC3E}">
        <p14:creationId xmlns:p14="http://schemas.microsoft.com/office/powerpoint/2010/main" val="3966180932"/>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89C4B-AEDD-488D-8BBF-747CE8E14965}"/>
              </a:ext>
            </a:extLst>
          </p:cNvPr>
          <p:cNvSpPr>
            <a:spLocks noGrp="1"/>
          </p:cNvSpPr>
          <p:nvPr>
            <p:ph type="title"/>
          </p:nvPr>
        </p:nvSpPr>
        <p:spPr>
          <a:xfrm>
            <a:off x="457200" y="69741"/>
            <a:ext cx="8229600" cy="857250"/>
          </a:xfrm>
        </p:spPr>
        <p:txBody>
          <a:bodyPr/>
          <a:lstStyle/>
          <a:p>
            <a:pPr algn="ctr"/>
            <a:r>
              <a:rPr lang="en-US" dirty="0"/>
              <a:t>Health and Health Care 2032</a:t>
            </a:r>
          </a:p>
        </p:txBody>
      </p:sp>
      <p:pic>
        <p:nvPicPr>
          <p:cNvPr id="7" name="Picture 6">
            <a:extLst>
              <a:ext uri="{FF2B5EF4-FFF2-40B4-BE49-F238E27FC236}">
                <a16:creationId xmlns:a16="http://schemas.microsoft.com/office/drawing/2014/main" id="{1FFFC5E1-14FC-44B0-92FC-655B4AEECAF6}"/>
              </a:ext>
            </a:extLst>
          </p:cNvPr>
          <p:cNvPicPr>
            <a:picLocks noChangeAspect="1"/>
          </p:cNvPicPr>
          <p:nvPr/>
        </p:nvPicPr>
        <p:blipFill>
          <a:blip r:embed="rId3"/>
          <a:stretch>
            <a:fillRect/>
          </a:stretch>
        </p:blipFill>
        <p:spPr>
          <a:xfrm>
            <a:off x="152400" y="1009650"/>
            <a:ext cx="4191000" cy="2952750"/>
          </a:xfrm>
          <a:prstGeom prst="rect">
            <a:avLst/>
          </a:prstGeom>
        </p:spPr>
      </p:pic>
      <p:pic>
        <p:nvPicPr>
          <p:cNvPr id="8" name="Picture 7">
            <a:extLst>
              <a:ext uri="{FF2B5EF4-FFF2-40B4-BE49-F238E27FC236}">
                <a16:creationId xmlns:a16="http://schemas.microsoft.com/office/drawing/2014/main" id="{56FB224A-65B4-4572-A0D8-1D180DB791AF}"/>
              </a:ext>
            </a:extLst>
          </p:cNvPr>
          <p:cNvPicPr>
            <a:picLocks noChangeAspect="1"/>
          </p:cNvPicPr>
          <p:nvPr/>
        </p:nvPicPr>
        <p:blipFill>
          <a:blip r:embed="rId4"/>
          <a:stretch>
            <a:fillRect/>
          </a:stretch>
        </p:blipFill>
        <p:spPr>
          <a:xfrm>
            <a:off x="4495800" y="1009651"/>
            <a:ext cx="4648200" cy="2800350"/>
          </a:xfrm>
          <a:prstGeom prst="rect">
            <a:avLst/>
          </a:prstGeom>
        </p:spPr>
      </p:pic>
      <p:pic>
        <p:nvPicPr>
          <p:cNvPr id="9" name="Picture 8">
            <a:extLst>
              <a:ext uri="{FF2B5EF4-FFF2-40B4-BE49-F238E27FC236}">
                <a16:creationId xmlns:a16="http://schemas.microsoft.com/office/drawing/2014/main" id="{455484C9-2F88-4AF4-A4A0-4366298D0098}"/>
              </a:ext>
            </a:extLst>
          </p:cNvPr>
          <p:cNvPicPr>
            <a:picLocks noChangeAspect="1"/>
          </p:cNvPicPr>
          <p:nvPr/>
        </p:nvPicPr>
        <p:blipFill>
          <a:blip r:embed="rId5"/>
          <a:stretch>
            <a:fillRect/>
          </a:stretch>
        </p:blipFill>
        <p:spPr>
          <a:xfrm>
            <a:off x="76200" y="3733800"/>
            <a:ext cx="4495800" cy="2681228"/>
          </a:xfrm>
          <a:prstGeom prst="rect">
            <a:avLst/>
          </a:prstGeom>
        </p:spPr>
      </p:pic>
      <p:pic>
        <p:nvPicPr>
          <p:cNvPr id="10" name="Picture 9">
            <a:extLst>
              <a:ext uri="{FF2B5EF4-FFF2-40B4-BE49-F238E27FC236}">
                <a16:creationId xmlns:a16="http://schemas.microsoft.com/office/drawing/2014/main" id="{CA132A5F-71B3-4D01-AFF5-9721228F62AF}"/>
              </a:ext>
            </a:extLst>
          </p:cNvPr>
          <p:cNvPicPr>
            <a:picLocks noChangeAspect="1"/>
          </p:cNvPicPr>
          <p:nvPr/>
        </p:nvPicPr>
        <p:blipFill>
          <a:blip r:embed="rId6"/>
          <a:stretch>
            <a:fillRect/>
          </a:stretch>
        </p:blipFill>
        <p:spPr>
          <a:xfrm>
            <a:off x="4495800" y="3733800"/>
            <a:ext cx="4495800" cy="2681228"/>
          </a:xfrm>
          <a:prstGeom prst="rect">
            <a:avLst/>
          </a:prstGeom>
        </p:spPr>
      </p:pic>
      <p:sp>
        <p:nvSpPr>
          <p:cNvPr id="11" name="TextBox 10">
            <a:extLst>
              <a:ext uri="{FF2B5EF4-FFF2-40B4-BE49-F238E27FC236}">
                <a16:creationId xmlns:a16="http://schemas.microsoft.com/office/drawing/2014/main" id="{899B926C-9256-475E-8BC1-2638CC06CB87}"/>
              </a:ext>
            </a:extLst>
          </p:cNvPr>
          <p:cNvSpPr txBox="1"/>
          <p:nvPr/>
        </p:nvSpPr>
        <p:spPr>
          <a:xfrm>
            <a:off x="1086539" y="6415028"/>
            <a:ext cx="7092326" cy="369332"/>
          </a:xfrm>
          <a:prstGeom prst="rect">
            <a:avLst/>
          </a:prstGeom>
          <a:noFill/>
        </p:spPr>
        <p:txBody>
          <a:bodyPr wrap="none" rtlCol="0">
            <a:spAutoFit/>
          </a:bodyPr>
          <a:lstStyle/>
          <a:p>
            <a:r>
              <a:rPr lang="en-US" dirty="0">
                <a:hlinkClick r:id="rId7"/>
              </a:rPr>
              <a:t>http://www.altfutures.org/pubs/RWJF/IAF-HealthandHealthCare2032.pdf</a:t>
            </a:r>
            <a:endParaRPr lang="en-US" dirty="0"/>
          </a:p>
        </p:txBody>
      </p:sp>
    </p:spTree>
    <p:extLst>
      <p:ext uri="{BB962C8B-B14F-4D97-AF65-F5344CB8AC3E}">
        <p14:creationId xmlns:p14="http://schemas.microsoft.com/office/powerpoint/2010/main" val="17843266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696" y="629266"/>
            <a:ext cx="4939869" cy="1676603"/>
          </a:xfrm>
        </p:spPr>
        <p:txBody>
          <a:bodyPr vert="horz" lIns="91440" tIns="45720" rIns="91440" bIns="45720" rtlCol="0" anchor="ctr">
            <a:normAutofit/>
          </a:bodyPr>
          <a:lstStyle/>
          <a:p>
            <a:r>
              <a:rPr lang="en-US" dirty="0"/>
              <a:t>Human Service 2035</a:t>
            </a:r>
          </a:p>
        </p:txBody>
      </p:sp>
      <p:sp>
        <p:nvSpPr>
          <p:cNvPr id="5" name="Content Placeholder 4"/>
          <p:cNvSpPr>
            <a:spLocks noGrp="1"/>
          </p:cNvSpPr>
          <p:nvPr>
            <p:ph sz="half" idx="2"/>
          </p:nvPr>
        </p:nvSpPr>
        <p:spPr>
          <a:xfrm>
            <a:off x="486697" y="2438400"/>
            <a:ext cx="4939867" cy="3785419"/>
          </a:xfrm>
        </p:spPr>
        <p:txBody>
          <a:bodyPr vert="horz" lIns="91440" tIns="45720" rIns="91440" bIns="45720" rtlCol="0">
            <a:normAutofit/>
          </a:bodyPr>
          <a:lstStyle/>
          <a:p>
            <a:r>
              <a:rPr lang="en-US" sz="1200" dirty="0"/>
              <a:t>Scenario 1: Reductions and Rebounds (Expectable) - Assumes a period of likely human service cuts during the 2017- 2021as well as the evolution of human service delivery, automation and the use of intelligent agents in all sectors of the economy along with expectable job loss. </a:t>
            </a:r>
          </a:p>
          <a:p>
            <a:endParaRPr lang="en-US" sz="1200" dirty="0"/>
          </a:p>
          <a:p>
            <a:r>
              <a:rPr lang="en-US" sz="1200" dirty="0"/>
              <a:t>Scenario 2: Navigating Unending Challenges (Challenging) considers some key things that “could go wrong” (including another great recession, funding cuts). </a:t>
            </a:r>
          </a:p>
          <a:p>
            <a:endParaRPr lang="en-US" sz="1200" dirty="0"/>
          </a:p>
          <a:p>
            <a:r>
              <a:rPr lang="en-US" sz="1200" dirty="0"/>
              <a:t>Scenario 3: Building Human Potential (Visionary) - Explores human progress in attitudes; technology including “abundance advances,” and policy. </a:t>
            </a:r>
          </a:p>
          <a:p>
            <a:endParaRPr lang="en-US" sz="1200" dirty="0"/>
          </a:p>
          <a:p>
            <a:r>
              <a:rPr lang="en-US" sz="1200" dirty="0"/>
              <a:t>Scenario 4: Thriving Communities (Visionary) --successful changes in attitudes, technology including job loss to automation, policy transformations, and the “abundance advances”. </a:t>
            </a:r>
          </a:p>
        </p:txBody>
      </p:sp>
      <p:pic>
        <p:nvPicPr>
          <p:cNvPr id="4" name="Picture 3">
            <a:extLst>
              <a:ext uri="{FF2B5EF4-FFF2-40B4-BE49-F238E27FC236}">
                <a16:creationId xmlns:a16="http://schemas.microsoft.com/office/drawing/2014/main" id="{456BBAA8-D8B5-43BC-B2BA-DC1731CC133E}"/>
              </a:ext>
            </a:extLst>
          </p:cNvPr>
          <p:cNvPicPr>
            <a:picLocks noChangeAspect="1"/>
          </p:cNvPicPr>
          <p:nvPr/>
        </p:nvPicPr>
        <p:blipFill rotWithShape="1">
          <a:blip r:embed="rId3"/>
          <a:srcRect l="13837" r="16612" b="3"/>
          <a:stretch/>
        </p:blipFill>
        <p:spPr>
          <a:xfrm>
            <a:off x="5667306" y="640082"/>
            <a:ext cx="2996946" cy="5577837"/>
          </a:xfrm>
          <a:prstGeom prst="rect">
            <a:avLst/>
          </a:prstGeom>
          <a:effectLst/>
        </p:spPr>
      </p:pic>
      <p:sp>
        <p:nvSpPr>
          <p:cNvPr id="3" name="TextBox 2"/>
          <p:cNvSpPr txBox="1"/>
          <p:nvPr/>
        </p:nvSpPr>
        <p:spPr>
          <a:xfrm>
            <a:off x="1371600" y="2209800"/>
            <a:ext cx="4343400" cy="369332"/>
          </a:xfrm>
          <a:prstGeom prst="rect">
            <a:avLst/>
          </a:prstGeom>
          <a:noFill/>
        </p:spPr>
        <p:txBody>
          <a:bodyPr wrap="square" rtlCol="0">
            <a:spAutoFit/>
          </a:bodyPr>
          <a:lstStyle/>
          <a:p>
            <a:endParaRPr lang="en-US" dirty="0"/>
          </a:p>
        </p:txBody>
      </p:sp>
      <p:sp>
        <p:nvSpPr>
          <p:cNvPr id="8" name="TextBox 7">
            <a:extLst>
              <a:ext uri="{FF2B5EF4-FFF2-40B4-BE49-F238E27FC236}">
                <a16:creationId xmlns:a16="http://schemas.microsoft.com/office/drawing/2014/main" id="{635691E4-A94B-40A2-9BBC-D1742378A1A2}"/>
              </a:ext>
            </a:extLst>
          </p:cNvPr>
          <p:cNvSpPr txBox="1"/>
          <p:nvPr/>
        </p:nvSpPr>
        <p:spPr>
          <a:xfrm>
            <a:off x="2200759" y="6283273"/>
            <a:ext cx="6633275" cy="261610"/>
          </a:xfrm>
          <a:prstGeom prst="rect">
            <a:avLst/>
          </a:prstGeom>
          <a:noFill/>
        </p:spPr>
        <p:txBody>
          <a:bodyPr wrap="square" rtlCol="0">
            <a:spAutoFit/>
          </a:bodyPr>
          <a:lstStyle/>
          <a:p>
            <a:pPr>
              <a:spcAft>
                <a:spcPts val="600"/>
              </a:spcAft>
            </a:pPr>
            <a:r>
              <a:rPr lang="en-US" sz="1100" dirty="0">
                <a:hlinkClick r:id="rId4"/>
              </a:rPr>
              <a:t>http://altfutures.org/wp-content/uploads/2018/10/IAF_Human_Services_and_Human_Progress_2035.pdf</a:t>
            </a:r>
            <a:endParaRPr lang="en-US" sz="1100" dirty="0"/>
          </a:p>
        </p:txBody>
      </p:sp>
    </p:spTree>
    <p:extLst>
      <p:ext uri="{BB962C8B-B14F-4D97-AF65-F5344CB8AC3E}">
        <p14:creationId xmlns:p14="http://schemas.microsoft.com/office/powerpoint/2010/main" val="214940221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54C5D41C-FBAB-4FA0-B491-EE877771D10D}"/>
              </a:ext>
            </a:extLst>
          </p:cNvPr>
          <p:cNvSpPr>
            <a:spLocks noGrp="1" noChangeArrowheads="1"/>
          </p:cNvSpPr>
          <p:nvPr>
            <p:ph type="title"/>
          </p:nvPr>
        </p:nvSpPr>
        <p:spPr>
          <a:xfrm>
            <a:off x="628650" y="365125"/>
            <a:ext cx="7886700" cy="1325563"/>
          </a:xfrm>
        </p:spPr>
        <p:txBody>
          <a:bodyPr vert="horz" lIns="91440" tIns="45720" rIns="91440" bIns="45720" rtlCol="0" anchor="ctr">
            <a:normAutofit/>
          </a:bodyPr>
          <a:lstStyle/>
          <a:p>
            <a:r>
              <a:rPr lang="en-US" altLang="en-US" sz="4100" dirty="0"/>
              <a:t>Stimulate Strategic Conversations Looking Backwards from the Future</a:t>
            </a:r>
          </a:p>
        </p:txBody>
      </p:sp>
      <p:sp>
        <p:nvSpPr>
          <p:cNvPr id="112643" name="Rectangle 3">
            <a:extLst>
              <a:ext uri="{FF2B5EF4-FFF2-40B4-BE49-F238E27FC236}">
                <a16:creationId xmlns:a16="http://schemas.microsoft.com/office/drawing/2014/main" id="{7069A53A-AC16-4626-AF7C-936564BB2035}"/>
              </a:ext>
            </a:extLst>
          </p:cNvPr>
          <p:cNvSpPr>
            <a:spLocks noGrp="1" noChangeArrowheads="1"/>
          </p:cNvSpPr>
          <p:nvPr>
            <p:ph type="body" sz="half" idx="1"/>
          </p:nvPr>
        </p:nvSpPr>
        <p:spPr>
          <a:xfrm>
            <a:off x="628650" y="1825625"/>
            <a:ext cx="2848355" cy="4351338"/>
          </a:xfrm>
        </p:spPr>
        <p:txBody>
          <a:bodyPr vert="horz" lIns="91440" tIns="45720" rIns="91440" bIns="45720" rtlCol="0">
            <a:normAutofit/>
          </a:bodyPr>
          <a:lstStyle/>
          <a:p>
            <a:r>
              <a:rPr lang="en-US" altLang="en-US" dirty="0"/>
              <a:t>How plausible does the scenario seem?</a:t>
            </a:r>
          </a:p>
          <a:p>
            <a:r>
              <a:rPr lang="en-US" altLang="en-US" dirty="0"/>
              <a:t>What thoughts does it suggest?</a:t>
            </a:r>
          </a:p>
          <a:p>
            <a:r>
              <a:rPr lang="en-US" altLang="en-US" dirty="0"/>
              <a:t>What feelings does it generate?</a:t>
            </a:r>
          </a:p>
        </p:txBody>
      </p:sp>
      <p:pic>
        <p:nvPicPr>
          <p:cNvPr id="13" name="Content Placeholder 12">
            <a:extLst>
              <a:ext uri="{FF2B5EF4-FFF2-40B4-BE49-F238E27FC236}">
                <a16:creationId xmlns:a16="http://schemas.microsoft.com/office/drawing/2014/main" id="{874C8083-B02D-41D1-A647-87817AC68458}"/>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5905" r="3" b="3"/>
          <a:stretch/>
        </p:blipFill>
        <p:spPr>
          <a:xfrm>
            <a:off x="3840480" y="1904281"/>
            <a:ext cx="4674870" cy="4272681"/>
          </a:xfrm>
          <a:prstGeom prst="rect">
            <a:avLst/>
          </a:prstGeom>
        </p:spPr>
      </p:pic>
    </p:spTree>
    <p:extLst>
      <p:ext uri="{BB962C8B-B14F-4D97-AF65-F5344CB8AC3E}">
        <p14:creationId xmlns:p14="http://schemas.microsoft.com/office/powerpoint/2010/main" val="357383102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3B854194-185D-494D-905C-7C7CB2E30F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158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ectangle 73">
            <a:extLst>
              <a:ext uri="{FF2B5EF4-FFF2-40B4-BE49-F238E27FC236}">
                <a16:creationId xmlns:a16="http://schemas.microsoft.com/office/drawing/2014/main" id="{B4F5FA0D-0104-4987-8241-EFF7C85B88D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6" name="Picture 75">
            <a:extLst>
              <a:ext uri="{FF2B5EF4-FFF2-40B4-BE49-F238E27FC236}">
                <a16:creationId xmlns:a16="http://schemas.microsoft.com/office/drawing/2014/main" id="{2897127E-6CEF-446C-BE87-93B7C46E49D1}"/>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6194" name="Rectangle 2">
            <a:extLst>
              <a:ext uri="{FF2B5EF4-FFF2-40B4-BE49-F238E27FC236}">
                <a16:creationId xmlns:a16="http://schemas.microsoft.com/office/drawing/2014/main" id="{607B5440-9A8E-47BF-8B6C-B5721C18D5AD}"/>
              </a:ext>
            </a:extLst>
          </p:cNvPr>
          <p:cNvSpPr>
            <a:spLocks noGrp="1" noChangeArrowheads="1"/>
          </p:cNvSpPr>
          <p:nvPr>
            <p:ph type="title"/>
          </p:nvPr>
        </p:nvSpPr>
        <p:spPr>
          <a:xfrm>
            <a:off x="480059" y="2053641"/>
            <a:ext cx="2751871" cy="2760098"/>
          </a:xfrm>
        </p:spPr>
        <p:txBody>
          <a:bodyPr>
            <a:normAutofit/>
          </a:bodyPr>
          <a:lstStyle/>
          <a:p>
            <a:pPr eaLnBrk="1" hangingPunct="1"/>
            <a:r>
              <a:rPr lang="en-US" altLang="en-US" sz="3400" dirty="0">
                <a:solidFill>
                  <a:srgbClr val="FFFFFF"/>
                </a:solidFill>
              </a:rPr>
              <a:t>Strategic Conversations</a:t>
            </a:r>
          </a:p>
        </p:txBody>
      </p:sp>
      <p:sp>
        <p:nvSpPr>
          <p:cNvPr id="136195" name="Rectangle 3">
            <a:extLst>
              <a:ext uri="{FF2B5EF4-FFF2-40B4-BE49-F238E27FC236}">
                <a16:creationId xmlns:a16="http://schemas.microsoft.com/office/drawing/2014/main" id="{015D09E8-6B8C-4A0D-A22D-BF9F33BAFC77}"/>
              </a:ext>
            </a:extLst>
          </p:cNvPr>
          <p:cNvSpPr>
            <a:spLocks noGrp="1" noChangeArrowheads="1"/>
          </p:cNvSpPr>
          <p:nvPr>
            <p:ph idx="1"/>
          </p:nvPr>
        </p:nvSpPr>
        <p:spPr>
          <a:xfrm>
            <a:off x="4567930" y="801866"/>
            <a:ext cx="3979563" cy="5230634"/>
          </a:xfrm>
        </p:spPr>
        <p:txBody>
          <a:bodyPr anchor="ctr">
            <a:normAutofit/>
          </a:bodyPr>
          <a:lstStyle/>
          <a:p>
            <a:pPr eaLnBrk="1" hangingPunct="1"/>
            <a:r>
              <a:rPr lang="en-US" altLang="en-US" sz="2100" dirty="0">
                <a:solidFill>
                  <a:srgbClr val="000000"/>
                </a:solidFill>
              </a:rPr>
              <a:t>What are the implications for society, healthcare and the health care professions?</a:t>
            </a:r>
          </a:p>
          <a:p>
            <a:pPr eaLnBrk="1" hangingPunct="1"/>
            <a:r>
              <a:rPr lang="en-US" altLang="en-US" sz="2100" dirty="0">
                <a:solidFill>
                  <a:srgbClr val="000000"/>
                </a:solidFill>
              </a:rPr>
              <a:t>If parts of the scenario are desirable what actions need to be taken to increase the chances of  it happening?</a:t>
            </a:r>
          </a:p>
          <a:p>
            <a:pPr eaLnBrk="1" hangingPunct="1"/>
            <a:r>
              <a:rPr lang="en-US" altLang="en-US" sz="2100" dirty="0">
                <a:solidFill>
                  <a:srgbClr val="000000"/>
                </a:solidFill>
              </a:rPr>
              <a:t>If parts are undesirable what actions need to be taken to prevent them from happening?</a:t>
            </a:r>
          </a:p>
        </p:txBody>
      </p:sp>
    </p:spTree>
    <p:extLst>
      <p:ext uri="{BB962C8B-B14F-4D97-AF65-F5344CB8AC3E}">
        <p14:creationId xmlns:p14="http://schemas.microsoft.com/office/powerpoint/2010/main" val="418149239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228600"/>
            <a:ext cx="9144000" cy="7009108"/>
          </a:xfrm>
        </p:spPr>
      </p:pic>
      <p:sp>
        <p:nvSpPr>
          <p:cNvPr id="2" name="TextBox 1"/>
          <p:cNvSpPr txBox="1"/>
          <p:nvPr/>
        </p:nvSpPr>
        <p:spPr>
          <a:xfrm>
            <a:off x="7539925" y="6518898"/>
            <a:ext cx="1417376" cy="261610"/>
          </a:xfrm>
          <a:prstGeom prst="rect">
            <a:avLst/>
          </a:prstGeom>
          <a:noFill/>
        </p:spPr>
        <p:txBody>
          <a:bodyPr wrap="none" rtlCol="0">
            <a:spAutoFit/>
          </a:bodyPr>
          <a:lstStyle/>
          <a:p>
            <a:r>
              <a:rPr lang="en-US" sz="1100" dirty="0"/>
              <a:t>Used with permission</a:t>
            </a:r>
          </a:p>
        </p:txBody>
      </p:sp>
    </p:spTree>
    <p:extLst>
      <p:ext uri="{BB962C8B-B14F-4D97-AF65-F5344CB8AC3E}">
        <p14:creationId xmlns:p14="http://schemas.microsoft.com/office/powerpoint/2010/main" val="274166039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F24FDB4-D915-478C-A7F5-6EE0775E9D3A}"/>
              </a:ext>
            </a:extLst>
          </p:cNvPr>
          <p:cNvSpPr>
            <a:spLocks noGrp="1"/>
          </p:cNvSpPr>
          <p:nvPr>
            <p:ph type="title"/>
          </p:nvPr>
        </p:nvSpPr>
        <p:spPr/>
        <p:txBody>
          <a:bodyPr>
            <a:normAutofit/>
          </a:bodyPr>
          <a:lstStyle/>
          <a:p>
            <a:pPr algn="ctr"/>
            <a:r>
              <a:rPr lang="en-US" sz="3600" dirty="0"/>
              <a:t>Navigate Change With the Creative Power of  Appreciation, Influence and Control </a:t>
            </a:r>
          </a:p>
        </p:txBody>
      </p:sp>
      <p:pic>
        <p:nvPicPr>
          <p:cNvPr id="4" name="Content Placeholder 3">
            <a:extLst>
              <a:ext uri="{FF2B5EF4-FFF2-40B4-BE49-F238E27FC236}">
                <a16:creationId xmlns:a16="http://schemas.microsoft.com/office/drawing/2014/main" id="{95E07A31-C899-4F41-BB43-4091450F14BC}"/>
              </a:ext>
            </a:extLst>
          </p:cNvPr>
          <p:cNvPicPr>
            <a:picLocks noGrp="1" noChangeAspect="1"/>
          </p:cNvPicPr>
          <p:nvPr>
            <p:ph idx="1"/>
          </p:nvPr>
        </p:nvPicPr>
        <p:blipFill>
          <a:blip r:embed="rId3"/>
          <a:stretch>
            <a:fillRect/>
          </a:stretch>
        </p:blipFill>
        <p:spPr>
          <a:xfrm>
            <a:off x="729392" y="1742983"/>
            <a:ext cx="2828789" cy="3749365"/>
          </a:xfrm>
          <a:prstGeom prst="rect">
            <a:avLst/>
          </a:prstGeom>
        </p:spPr>
      </p:pic>
      <p:pic>
        <p:nvPicPr>
          <p:cNvPr id="5" name="Picture 4">
            <a:extLst>
              <a:ext uri="{FF2B5EF4-FFF2-40B4-BE49-F238E27FC236}">
                <a16:creationId xmlns:a16="http://schemas.microsoft.com/office/drawing/2014/main" id="{613CE02C-F562-47DB-9CB6-9A6D59D39D57}"/>
              </a:ext>
            </a:extLst>
          </p:cNvPr>
          <p:cNvPicPr>
            <a:picLocks noChangeAspect="1"/>
          </p:cNvPicPr>
          <p:nvPr/>
        </p:nvPicPr>
        <p:blipFill>
          <a:blip r:embed="rId4"/>
          <a:stretch>
            <a:fillRect/>
          </a:stretch>
        </p:blipFill>
        <p:spPr>
          <a:xfrm>
            <a:off x="4424579" y="1901821"/>
            <a:ext cx="4090771" cy="3542043"/>
          </a:xfrm>
          <a:prstGeom prst="rect">
            <a:avLst/>
          </a:prstGeom>
        </p:spPr>
      </p:pic>
      <p:sp>
        <p:nvSpPr>
          <p:cNvPr id="8" name="TextBox 7">
            <a:extLst>
              <a:ext uri="{FF2B5EF4-FFF2-40B4-BE49-F238E27FC236}">
                <a16:creationId xmlns:a16="http://schemas.microsoft.com/office/drawing/2014/main" id="{A90C1881-353F-498B-ACF3-B2A03A3CBFF4}"/>
              </a:ext>
            </a:extLst>
          </p:cNvPr>
          <p:cNvSpPr txBox="1"/>
          <p:nvPr/>
        </p:nvSpPr>
        <p:spPr>
          <a:xfrm>
            <a:off x="5029202" y="5654997"/>
            <a:ext cx="2945745" cy="369332"/>
          </a:xfrm>
          <a:prstGeom prst="rect">
            <a:avLst/>
          </a:prstGeom>
          <a:noFill/>
        </p:spPr>
        <p:txBody>
          <a:bodyPr wrap="square" rtlCol="0">
            <a:spAutoFit/>
          </a:bodyPr>
          <a:lstStyle/>
          <a:p>
            <a:r>
              <a:rPr lang="en-US" dirty="0">
                <a:hlinkClick r:id="rId5"/>
              </a:rPr>
              <a:t>The Creative Power of AIC</a:t>
            </a:r>
            <a:endParaRPr lang="en-US" dirty="0"/>
          </a:p>
        </p:txBody>
      </p:sp>
      <p:sp>
        <p:nvSpPr>
          <p:cNvPr id="2" name="TextBox 1">
            <a:extLst>
              <a:ext uri="{FF2B5EF4-FFF2-40B4-BE49-F238E27FC236}">
                <a16:creationId xmlns:a16="http://schemas.microsoft.com/office/drawing/2014/main" id="{56DE4C6B-F341-4BD6-9D97-0457CD55E079}"/>
              </a:ext>
            </a:extLst>
          </p:cNvPr>
          <p:cNvSpPr txBox="1"/>
          <p:nvPr/>
        </p:nvSpPr>
        <p:spPr>
          <a:xfrm>
            <a:off x="729392" y="5654997"/>
            <a:ext cx="3350982" cy="369332"/>
          </a:xfrm>
          <a:prstGeom prst="rect">
            <a:avLst/>
          </a:prstGeom>
          <a:noFill/>
        </p:spPr>
        <p:txBody>
          <a:bodyPr wrap="none" rtlCol="0">
            <a:spAutoFit/>
          </a:bodyPr>
          <a:lstStyle/>
          <a:p>
            <a:r>
              <a:rPr lang="en-US" dirty="0">
                <a:hlinkClick r:id="rId6"/>
              </a:rPr>
              <a:t>The Simplicity Beyond Complexity</a:t>
            </a:r>
            <a:endParaRPr lang="en-US" dirty="0"/>
          </a:p>
        </p:txBody>
      </p:sp>
    </p:spTree>
    <p:extLst>
      <p:ext uri="{BB962C8B-B14F-4D97-AF65-F5344CB8AC3E}">
        <p14:creationId xmlns:p14="http://schemas.microsoft.com/office/powerpoint/2010/main" val="255025730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59487481"/>
              </p:ext>
            </p:extLst>
          </p:nvPr>
        </p:nvGraphicFramePr>
        <p:xfrm>
          <a:off x="76201" y="3"/>
          <a:ext cx="8991601" cy="6467736"/>
        </p:xfrm>
        <a:graphic>
          <a:graphicData uri="http://schemas.openxmlformats.org/drawingml/2006/table">
            <a:tbl>
              <a:tblPr firstRow="1" firstCol="1" lastRow="1" lastCol="1" bandRow="1" bandCol="1"/>
              <a:tblGrid>
                <a:gridCol w="1705917">
                  <a:extLst>
                    <a:ext uri="{9D8B030D-6E8A-4147-A177-3AD203B41FA5}">
                      <a16:colId xmlns:a16="http://schemas.microsoft.com/office/drawing/2014/main" val="2340642254"/>
                    </a:ext>
                  </a:extLst>
                </a:gridCol>
                <a:gridCol w="1954695">
                  <a:extLst>
                    <a:ext uri="{9D8B030D-6E8A-4147-A177-3AD203B41FA5}">
                      <a16:colId xmlns:a16="http://schemas.microsoft.com/office/drawing/2014/main" val="3641177649"/>
                    </a:ext>
                  </a:extLst>
                </a:gridCol>
                <a:gridCol w="1569681">
                  <a:extLst>
                    <a:ext uri="{9D8B030D-6E8A-4147-A177-3AD203B41FA5}">
                      <a16:colId xmlns:a16="http://schemas.microsoft.com/office/drawing/2014/main" val="1497039992"/>
                    </a:ext>
                  </a:extLst>
                </a:gridCol>
                <a:gridCol w="3761308">
                  <a:extLst>
                    <a:ext uri="{9D8B030D-6E8A-4147-A177-3AD203B41FA5}">
                      <a16:colId xmlns:a16="http://schemas.microsoft.com/office/drawing/2014/main" val="2398573579"/>
                    </a:ext>
                  </a:extLst>
                </a:gridCol>
              </a:tblGrid>
              <a:tr h="408102">
                <a:tc>
                  <a:txBody>
                    <a:bodyPr/>
                    <a:lstStyle/>
                    <a:p>
                      <a:pPr marL="0" marR="0">
                        <a:spcBef>
                          <a:spcPts val="600"/>
                        </a:spcBef>
                        <a:spcAft>
                          <a:spcPts val="0"/>
                        </a:spcAft>
                      </a:pPr>
                      <a:r>
                        <a:rPr lang="en-US" sz="1000" b="1" cap="all">
                          <a:solidFill>
                            <a:srgbClr val="FFFFFF"/>
                          </a:solidFill>
                          <a:effectLst/>
                          <a:latin typeface="Arial" panose="020B0604020202020204" pitchFamily="34" charset="0"/>
                          <a:ea typeface="Times New Roman" panose="02020603050405020304" pitchFamily="18" charset="0"/>
                        </a:rPr>
                        <a:t>Philosophy</a:t>
                      </a:r>
                      <a:endParaRPr lang="en-US" sz="1000" dirty="0">
                        <a:effectLst/>
                        <a:latin typeface="Times New Roman" panose="02020603050405020304" pitchFamily="18" charset="0"/>
                        <a:ea typeface="Times New Roman" panose="02020603050405020304" pitchFamily="18" charset="0"/>
                      </a:endParaRPr>
                    </a:p>
                  </a:txBody>
                  <a:tcPr marL="58694" marR="58694"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marL="0" marR="0" algn="ctr">
                        <a:spcBef>
                          <a:spcPts val="600"/>
                        </a:spcBef>
                        <a:spcAft>
                          <a:spcPts val="0"/>
                        </a:spcAft>
                      </a:pPr>
                      <a:r>
                        <a:rPr lang="en-US" sz="900" b="1" cap="all">
                          <a:solidFill>
                            <a:srgbClr val="FFFFFF"/>
                          </a:solidFill>
                          <a:effectLst/>
                          <a:latin typeface="Arial" panose="020B0604020202020204" pitchFamily="34" charset="0"/>
                          <a:ea typeface="Times New Roman" panose="02020603050405020304" pitchFamily="18" charset="0"/>
                        </a:rPr>
                        <a:t>Key Questions</a:t>
                      </a:r>
                      <a:endParaRPr lang="en-US" sz="10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marL="0" marR="0" algn="ctr">
                        <a:spcBef>
                          <a:spcPts val="600"/>
                        </a:spcBef>
                        <a:spcAft>
                          <a:spcPts val="0"/>
                        </a:spcAft>
                      </a:pPr>
                      <a:r>
                        <a:rPr lang="en-US" sz="900" b="1" cap="all">
                          <a:solidFill>
                            <a:srgbClr val="FFFFFF"/>
                          </a:solidFill>
                          <a:effectLst/>
                          <a:latin typeface="Arial" panose="020B0604020202020204" pitchFamily="34" charset="0"/>
                          <a:ea typeface="Times New Roman" panose="02020603050405020304" pitchFamily="18" charset="0"/>
                        </a:rPr>
                        <a:t>Key Capacity</a:t>
                      </a:r>
                      <a:endParaRPr lang="en-US" sz="10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tc>
                  <a:txBody>
                    <a:bodyPr/>
                    <a:lstStyle/>
                    <a:p>
                      <a:pPr marL="0" marR="0" algn="ctr">
                        <a:spcBef>
                          <a:spcPts val="600"/>
                        </a:spcBef>
                        <a:spcAft>
                          <a:spcPts val="0"/>
                        </a:spcAft>
                      </a:pPr>
                      <a:r>
                        <a:rPr lang="en-US" sz="900" b="1" cap="all">
                          <a:solidFill>
                            <a:srgbClr val="FFFFFF"/>
                          </a:solidFill>
                          <a:effectLst/>
                          <a:latin typeface="Arial" panose="020B0604020202020204" pitchFamily="34" charset="0"/>
                          <a:ea typeface="Times New Roman" panose="02020603050405020304" pitchFamily="18" charset="0"/>
                        </a:rPr>
                        <a:t>Key Process Points</a:t>
                      </a:r>
                      <a:endParaRPr lang="en-US" sz="10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80"/>
                    </a:solidFill>
                  </a:tcPr>
                </a:tc>
                <a:extLst>
                  <a:ext uri="{0D108BD9-81ED-4DB2-BD59-A6C34878D82A}">
                    <a16:rowId xmlns:a16="http://schemas.microsoft.com/office/drawing/2014/main" val="1905917779"/>
                  </a:ext>
                </a:extLst>
              </a:tr>
              <a:tr h="1020252">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Purpos</a:t>
                      </a:r>
                      <a:r>
                        <a:rPr lang="en-US" sz="1200">
                          <a:effectLst/>
                          <a:latin typeface="Times New Roman" panose="02020603050405020304" pitchFamily="18" charset="0"/>
                          <a:ea typeface="Times New Roman" panose="02020603050405020304" pitchFamily="18" charset="0"/>
                        </a:rPr>
                        <a:t>e </a:t>
                      </a: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The source of </a:t>
                      </a:r>
                      <a:br>
                        <a:rPr lang="en-US" sz="1200">
                          <a:effectLst/>
                          <a:latin typeface="Times New Roman" panose="02020603050405020304" pitchFamily="18" charset="0"/>
                          <a:ea typeface="Times New Roman" panose="02020603050405020304" pitchFamily="18" charset="0"/>
                        </a:rPr>
                      </a:br>
                      <a:r>
                        <a:rPr lang="en-US" sz="1200">
                          <a:effectLst/>
                          <a:latin typeface="Times New Roman" panose="02020603050405020304" pitchFamily="18" charset="0"/>
                          <a:ea typeface="Times New Roman" panose="02020603050405020304" pitchFamily="18" charset="0"/>
                        </a:rPr>
                        <a:t>power</a:t>
                      </a:r>
                      <a:endParaRPr lang="en-US" sz="1200" dirty="0">
                        <a:effectLst/>
                        <a:latin typeface="Times New Roman" panose="02020603050405020304" pitchFamily="18" charset="0"/>
                        <a:ea typeface="Times New Roman" panose="02020603050405020304" pitchFamily="18" charset="0"/>
                      </a:endParaRPr>
                    </a:p>
                  </a:txBody>
                  <a:tcPr marL="58694" marR="58694"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
                      </a:r>
                      <a:br>
                        <a:rPr lang="en-US" sz="1200">
                          <a:effectLst/>
                          <a:latin typeface="Times New Roman" panose="02020603050405020304" pitchFamily="18" charset="0"/>
                          <a:ea typeface="Times New Roman" panose="02020603050405020304" pitchFamily="18" charset="0"/>
                        </a:rPr>
                      </a:br>
                      <a:r>
                        <a:rPr lang="en-US" sz="1200">
                          <a:effectLst/>
                          <a:latin typeface="Times New Roman" panose="02020603050405020304" pitchFamily="18" charset="0"/>
                          <a:ea typeface="Times New Roman" panose="02020603050405020304" pitchFamily="18" charset="0"/>
                        </a:rPr>
                        <a:t>What level of purpose is central here - goals, values, or ideals? </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
                      </a:r>
                      <a:br>
                        <a:rPr lang="en-US" sz="1200" b="1">
                          <a:effectLst/>
                          <a:latin typeface="Times New Roman" panose="02020603050405020304" pitchFamily="18" charset="0"/>
                          <a:ea typeface="Times New Roman" panose="02020603050405020304" pitchFamily="18" charset="0"/>
                        </a:rPr>
                      </a:br>
                      <a:r>
                        <a:rPr lang="en-US" sz="1200" b="1">
                          <a:effectLst/>
                          <a:latin typeface="Times New Roman" panose="02020603050405020304" pitchFamily="18" charset="0"/>
                          <a:ea typeface="Times New Roman" panose="02020603050405020304" pitchFamily="18" charset="0"/>
                        </a:rPr>
                        <a:t>Wisdom </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
                      </a:r>
                      <a:br>
                        <a:rPr lang="en-US" sz="1200">
                          <a:effectLst/>
                          <a:latin typeface="Times New Roman" panose="02020603050405020304" pitchFamily="18" charset="0"/>
                          <a:ea typeface="Times New Roman" panose="02020603050405020304" pitchFamily="18" charset="0"/>
                        </a:rPr>
                      </a:br>
                      <a:r>
                        <a:rPr lang="en-US" sz="1200">
                          <a:effectLst/>
                          <a:latin typeface="Times New Roman" panose="02020603050405020304" pitchFamily="18" charset="0"/>
                          <a:ea typeface="Times New Roman" panose="02020603050405020304" pitchFamily="18" charset="0"/>
                        </a:rPr>
                        <a:t>Realize that </a:t>
                      </a:r>
                      <a:r>
                        <a:rPr lang="en-US" sz="1200" i="1">
                          <a:effectLst/>
                          <a:latin typeface="Times New Roman" panose="02020603050405020304" pitchFamily="18" charset="0"/>
                          <a:ea typeface="Times New Roman" panose="02020603050405020304" pitchFamily="18" charset="0"/>
                        </a:rPr>
                        <a:t>all levels of purpose are present a</a:t>
                      </a:r>
                      <a:r>
                        <a:rPr lang="en-US" sz="1200">
                          <a:effectLst/>
                          <a:latin typeface="Times New Roman" panose="02020603050405020304" pitchFamily="18" charset="0"/>
                          <a:ea typeface="Times New Roman" panose="02020603050405020304" pitchFamily="18" charset="0"/>
                        </a:rPr>
                        <a:t>nd the more aware you are of them all the more power you release for application to your issue. </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892111"/>
                  </a:ext>
                </a:extLst>
              </a:tr>
              <a:tr h="1409802">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Appreciation</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Our </a:t>
                      </a:r>
                      <a:r>
                        <a:rPr lang="en-US" sz="1200" i="1">
                          <a:effectLst/>
                          <a:latin typeface="Times New Roman" panose="02020603050405020304" pitchFamily="18" charset="0"/>
                          <a:ea typeface="Times New Roman" panose="02020603050405020304" pitchFamily="18" charset="0"/>
                        </a:rPr>
                        <a:t>power to </a:t>
                      </a:r>
                      <a:r>
                        <a:rPr lang="en-US" sz="1200">
                          <a:effectLst/>
                          <a:latin typeface="Times New Roman" panose="02020603050405020304" pitchFamily="18" charset="0"/>
                          <a:ea typeface="Times New Roman" panose="02020603050405020304" pitchFamily="18" charset="0"/>
                        </a:rPr>
                        <a:t>attract</a:t>
                      </a:r>
                      <a:r>
                        <a:rPr lang="en-US" sz="1200" i="1">
                          <a:effectLst/>
                          <a:latin typeface="Times New Roman" panose="02020603050405020304" pitchFamily="18" charset="0"/>
                          <a:ea typeface="Times New Roman" panose="02020603050405020304" pitchFamily="18" charset="0"/>
                        </a:rPr>
                        <a:t> </a:t>
                      </a:r>
                      <a:r>
                        <a:rPr lang="en-US" sz="1200">
                          <a:effectLst/>
                          <a:latin typeface="Times New Roman" panose="02020603050405020304" pitchFamily="18" charset="0"/>
                          <a:ea typeface="Times New Roman" panose="02020603050405020304" pitchFamily="18" charset="0"/>
                        </a:rPr>
                        <a:t>purpose through resonance with the whole. </a:t>
                      </a:r>
                      <a:endParaRPr lang="en-US" sz="1200" dirty="0">
                        <a:effectLst/>
                        <a:latin typeface="Times New Roman" panose="02020603050405020304" pitchFamily="18" charset="0"/>
                        <a:ea typeface="Times New Roman" panose="02020603050405020304" pitchFamily="18" charset="0"/>
                      </a:endParaRPr>
                    </a:p>
                  </a:txBody>
                  <a:tcPr marL="58694" marR="58694"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 </a:t>
                      </a: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What are the possibilities?</a:t>
                      </a: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What are the realities? </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Intuition</a:t>
                      </a:r>
                      <a:br>
                        <a:rPr lang="en-US" sz="1200" b="1">
                          <a:effectLst/>
                          <a:latin typeface="Times New Roman" panose="02020603050405020304" pitchFamily="18" charset="0"/>
                          <a:ea typeface="Times New Roman" panose="02020603050405020304" pitchFamily="18" charset="0"/>
                        </a:rPr>
                      </a:b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Sensing</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spcBef>
                          <a:spcPts val="600"/>
                        </a:spcBef>
                        <a:spcAft>
                          <a:spcPts val="600"/>
                        </a:spcAft>
                      </a:pPr>
                      <a:r>
                        <a:rPr lang="en-US" sz="1200" i="1">
                          <a:effectLst/>
                          <a:latin typeface="Times New Roman" panose="02020603050405020304" pitchFamily="18" charset="0"/>
                          <a:ea typeface="Times New Roman" panose="02020603050405020304" pitchFamily="18" charset="0"/>
                        </a:rPr>
                        <a:t/>
                      </a:r>
                      <a:br>
                        <a:rPr lang="en-US" sz="1200" i="1">
                          <a:effectLst/>
                          <a:latin typeface="Times New Roman" panose="02020603050405020304" pitchFamily="18" charset="0"/>
                          <a:ea typeface="Times New Roman" panose="02020603050405020304" pitchFamily="18" charset="0"/>
                        </a:rPr>
                      </a:br>
                      <a:r>
                        <a:rPr lang="en-US" sz="1200" i="1">
                          <a:effectLst/>
                          <a:latin typeface="Times New Roman" panose="02020603050405020304" pitchFamily="18" charset="0"/>
                          <a:ea typeface="Times New Roman" panose="02020603050405020304" pitchFamily="18" charset="0"/>
                        </a:rPr>
                        <a:t>Keep the process open</a:t>
                      </a:r>
                      <a:r>
                        <a:rPr lang="en-US" sz="1200">
                          <a:effectLst/>
                          <a:latin typeface="Times New Roman" panose="02020603050405020304" pitchFamily="18" charset="0"/>
                          <a:ea typeface="Times New Roman" panose="02020603050405020304" pitchFamily="18" charset="0"/>
                        </a:rPr>
                        <a:t>. Use</a:t>
                      </a:r>
                      <a:r>
                        <a:rPr lang="en-US" sz="1200" i="1">
                          <a:effectLst/>
                          <a:latin typeface="Times New Roman" panose="02020603050405020304" pitchFamily="18" charset="0"/>
                          <a:ea typeface="Times New Roman" panose="02020603050405020304" pitchFamily="18" charset="0"/>
                        </a:rPr>
                        <a:t> art,</a:t>
                      </a:r>
                      <a:r>
                        <a:rPr lang="en-US" sz="1200">
                          <a:effectLst/>
                          <a:latin typeface="Times New Roman" panose="02020603050405020304" pitchFamily="18" charset="0"/>
                          <a:ea typeface="Times New Roman" panose="02020603050405020304" pitchFamily="18" charset="0"/>
                        </a:rPr>
                        <a:t> or other imaginative means to express appreciation and cause suspension of disbelief. Receive appreciation in </a:t>
                      </a:r>
                      <a:r>
                        <a:rPr lang="en-US" sz="1200" i="1">
                          <a:effectLst/>
                          <a:latin typeface="Times New Roman" panose="02020603050405020304" pitchFamily="18" charset="0"/>
                          <a:ea typeface="Times New Roman" panose="02020603050405020304" pitchFamily="18" charset="0"/>
                        </a:rPr>
                        <a:t>silence.</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133099171"/>
                  </a:ext>
                </a:extLst>
              </a:tr>
              <a:tr h="1613854">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Influence</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Our </a:t>
                      </a:r>
                      <a:r>
                        <a:rPr lang="en-US" sz="1200" i="1">
                          <a:effectLst/>
                          <a:latin typeface="Times New Roman" panose="02020603050405020304" pitchFamily="18" charset="0"/>
                          <a:ea typeface="Times New Roman" panose="02020603050405020304" pitchFamily="18" charset="0"/>
                        </a:rPr>
                        <a:t>power with </a:t>
                      </a:r>
                      <a:r>
                        <a:rPr lang="en-US" sz="1200">
                          <a:effectLst/>
                          <a:latin typeface="Times New Roman" panose="02020603050405020304" pitchFamily="18" charset="0"/>
                          <a:ea typeface="Times New Roman" panose="02020603050405020304" pitchFamily="18" charset="0"/>
                        </a:rPr>
                        <a:t>others we cannot control but who can affect our purpose. </a:t>
                      </a:r>
                      <a:endParaRPr lang="en-US" sz="1200" dirty="0">
                        <a:effectLst/>
                        <a:latin typeface="Times New Roman" panose="02020603050405020304" pitchFamily="18" charset="0"/>
                        <a:ea typeface="Times New Roman" panose="02020603050405020304" pitchFamily="18" charset="0"/>
                      </a:endParaRPr>
                    </a:p>
                  </a:txBody>
                  <a:tcPr marL="58694" marR="58694"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99"/>
                    </a:solidFill>
                  </a:tcPr>
                </a:tc>
                <a:tc>
                  <a:txBody>
                    <a:bodyPr/>
                    <a:lstStyle/>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 </a:t>
                      </a: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What are the priorities?</a:t>
                      </a: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Who will support and who oppose? </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99"/>
                    </a:solidFill>
                  </a:tcPr>
                </a:tc>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Thinking </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
                      </a:r>
                      <a:br>
                        <a:rPr lang="en-US" sz="1200" b="1">
                          <a:effectLst/>
                          <a:latin typeface="Times New Roman" panose="02020603050405020304" pitchFamily="18" charset="0"/>
                          <a:ea typeface="Times New Roman" panose="02020603050405020304" pitchFamily="18" charset="0"/>
                        </a:rPr>
                      </a:br>
                      <a:r>
                        <a:rPr lang="en-US" sz="1200" b="1">
                          <a:effectLst/>
                          <a:latin typeface="Times New Roman" panose="02020603050405020304" pitchFamily="18" charset="0"/>
                          <a:ea typeface="Times New Roman" panose="02020603050405020304" pitchFamily="18" charset="0"/>
                        </a:rPr>
                        <a:t>Feeling</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99"/>
                    </a:solidFill>
                  </a:tcPr>
                </a:tc>
                <a:tc>
                  <a:txBody>
                    <a:bodyPr/>
                    <a:lstStyle/>
                    <a:p>
                      <a:pPr marL="0" marR="0">
                        <a:spcBef>
                          <a:spcPts val="600"/>
                        </a:spcBef>
                        <a:spcAft>
                          <a:spcPts val="600"/>
                        </a:spcAft>
                      </a:pPr>
                      <a:r>
                        <a:rPr lang="en-US" sz="1200" i="1">
                          <a:effectLst/>
                          <a:latin typeface="Times New Roman" panose="02020603050405020304" pitchFamily="18" charset="0"/>
                          <a:ea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i="1">
                          <a:effectLst/>
                          <a:latin typeface="Times New Roman" panose="02020603050405020304" pitchFamily="18" charset="0"/>
                          <a:ea typeface="Times New Roman" panose="02020603050405020304" pitchFamily="18" charset="0"/>
                        </a:rPr>
                        <a:t>Keep engaged.</a:t>
                      </a:r>
                      <a:r>
                        <a:rPr lang="en-US" sz="1200">
                          <a:effectLst/>
                          <a:latin typeface="Times New Roman" panose="02020603050405020304" pitchFamily="18" charset="0"/>
                          <a:ea typeface="Times New Roman" panose="02020603050405020304" pitchFamily="18" charset="0"/>
                        </a:rPr>
                        <a:t> Keep the dialogues going. Do not try to settle for one solution. Emphasize the quality of the options and engagement of others rather than focusing on a solution. Seek resolution of value differences. </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99"/>
                    </a:solidFill>
                  </a:tcPr>
                </a:tc>
                <a:extLst>
                  <a:ext uri="{0D108BD9-81ED-4DB2-BD59-A6C34878D82A}">
                    <a16:rowId xmlns:a16="http://schemas.microsoft.com/office/drawing/2014/main" val="2432208386"/>
                  </a:ext>
                </a:extLst>
              </a:tr>
              <a:tr h="1408840">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Control</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Our </a:t>
                      </a:r>
                      <a:r>
                        <a:rPr lang="en-US" sz="1200" i="1">
                          <a:effectLst/>
                          <a:latin typeface="Times New Roman" panose="02020603050405020304" pitchFamily="18" charset="0"/>
                          <a:ea typeface="Times New Roman" panose="02020603050405020304" pitchFamily="18" charset="0"/>
                        </a:rPr>
                        <a:t>power over </a:t>
                      </a:r>
                      <a:r>
                        <a:rPr lang="en-US" sz="1200">
                          <a:effectLst/>
                          <a:latin typeface="Times New Roman" panose="02020603050405020304" pitchFamily="18" charset="0"/>
                          <a:ea typeface="Times New Roman" panose="02020603050405020304" pitchFamily="18" charset="0"/>
                        </a:rPr>
                        <a:t>the resources we own, relative to the purpose.</a:t>
                      </a:r>
                      <a:endParaRPr lang="en-US" sz="1200" dirty="0">
                        <a:effectLst/>
                        <a:latin typeface="Times New Roman" panose="02020603050405020304" pitchFamily="18" charset="0"/>
                        <a:ea typeface="Times New Roman" panose="02020603050405020304" pitchFamily="18" charset="0"/>
                      </a:endParaRPr>
                    </a:p>
                  </a:txBody>
                  <a:tcPr marL="58694" marR="58694"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 </a:t>
                      </a: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What will you commit to?</a:t>
                      </a: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Will it achieve the purpose?</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Action</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
                      </a:r>
                      <a:br>
                        <a:rPr lang="en-US" sz="1200" b="1">
                          <a:effectLst/>
                          <a:latin typeface="Times New Roman" panose="02020603050405020304" pitchFamily="18" charset="0"/>
                          <a:ea typeface="Times New Roman" panose="02020603050405020304" pitchFamily="18" charset="0"/>
                        </a:rPr>
                      </a:br>
                      <a:r>
                        <a:rPr lang="en-US" sz="1200" b="1">
                          <a:effectLst/>
                          <a:latin typeface="Times New Roman" panose="02020603050405020304" pitchFamily="18" charset="0"/>
                          <a:ea typeface="Times New Roman" panose="02020603050405020304" pitchFamily="18" charset="0"/>
                        </a:rPr>
                        <a:t>Reflection</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tc>
                  <a:txBody>
                    <a:bodyPr/>
                    <a:lstStyle/>
                    <a:p>
                      <a:pPr marL="0" marR="0">
                        <a:spcBef>
                          <a:spcPts val="600"/>
                        </a:spcBef>
                        <a:spcAft>
                          <a:spcPts val="600"/>
                        </a:spcAft>
                      </a:pPr>
                      <a:r>
                        <a:rPr lang="en-US" sz="1200" i="1">
                          <a:effectLst/>
                          <a:latin typeface="Times New Roman" panose="02020603050405020304" pitchFamily="18" charset="0"/>
                          <a:ea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i="1">
                          <a:effectLst/>
                          <a:latin typeface="Times New Roman" panose="02020603050405020304" pitchFamily="18" charset="0"/>
                          <a:ea typeface="Times New Roman" panose="02020603050405020304" pitchFamily="18" charset="0"/>
                        </a:rPr>
                        <a:t>Allows those responsible to choose what they will do</a:t>
                      </a:r>
                      <a:r>
                        <a:rPr lang="en-US" sz="1200">
                          <a:effectLst/>
                          <a:latin typeface="Times New Roman" panose="02020603050405020304" pitchFamily="18" charset="0"/>
                          <a:ea typeface="Times New Roman" panose="02020603050405020304" pitchFamily="18" charset="0"/>
                        </a:rPr>
                        <a:t>, given the insights from above. Let them be responsible for the results. </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FFFF"/>
                    </a:solidFill>
                  </a:tcPr>
                </a:tc>
                <a:extLst>
                  <a:ext uri="{0D108BD9-81ED-4DB2-BD59-A6C34878D82A}">
                    <a16:rowId xmlns:a16="http://schemas.microsoft.com/office/drawing/2014/main" val="2103027885"/>
                  </a:ext>
                </a:extLst>
              </a:tr>
              <a:tr h="606886">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Feedback Cycle </a:t>
                      </a:r>
                      <a:endParaRPr lang="en-US" sz="1200">
                        <a:effectLst/>
                        <a:latin typeface="Times New Roman" panose="02020603050405020304" pitchFamily="18" charset="0"/>
                        <a:ea typeface="Times New Roman" panose="02020603050405020304" pitchFamily="18" charset="0"/>
                      </a:endParaRPr>
                    </a:p>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a:txBody>
                  <a:tcPr marL="58694" marR="58694"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spcBef>
                          <a:spcPts val="600"/>
                        </a:spcBef>
                        <a:spcAft>
                          <a:spcPts val="600"/>
                        </a:spcAft>
                      </a:pPr>
                      <a:r>
                        <a:rPr lang="en-US" sz="1200">
                          <a:effectLst/>
                          <a:latin typeface="Times New Roman" panose="02020603050405020304" pitchFamily="18" charset="0"/>
                          <a:ea typeface="Times New Roman" panose="02020603050405020304" pitchFamily="18" charset="0"/>
                        </a:rPr>
                        <a:t>How are we doing?</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spcBef>
                          <a:spcPts val="600"/>
                        </a:spcBef>
                        <a:spcAft>
                          <a:spcPts val="600"/>
                        </a:spcAft>
                      </a:pPr>
                      <a:r>
                        <a:rPr lang="en-US" sz="1200" b="1">
                          <a:effectLst/>
                          <a:latin typeface="Times New Roman" panose="02020603050405020304" pitchFamily="18" charset="0"/>
                          <a:ea typeface="Times New Roman" panose="02020603050405020304" pitchFamily="18" charset="0"/>
                        </a:rPr>
                        <a:t>Commitment </a:t>
                      </a:r>
                      <a:endParaRPr lang="en-US" sz="1200" dirty="0">
                        <a:effectLst/>
                        <a:latin typeface="Times New Roman" panose="02020603050405020304" pitchFamily="18" charset="0"/>
                        <a:ea typeface="Times New Roman" panose="02020603050405020304" pitchFamily="18" charset="0"/>
                      </a:endParaRPr>
                    </a:p>
                  </a:txBody>
                  <a:tcPr marL="58694" marR="5869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a:spcBef>
                          <a:spcPts val="600"/>
                        </a:spcBef>
                        <a:spcAft>
                          <a:spcPts val="600"/>
                        </a:spcAft>
                      </a:pPr>
                      <a:r>
                        <a:rPr lang="en-US" sz="1200" dirty="0">
                          <a:effectLst/>
                          <a:latin typeface="Times New Roman" panose="02020603050405020304" pitchFamily="18" charset="0"/>
                          <a:ea typeface="Times New Roman" panose="02020603050405020304" pitchFamily="18" charset="0"/>
                        </a:rPr>
                        <a:t>Place reviews of progress at the center of your organizing process. </a:t>
                      </a:r>
                    </a:p>
                  </a:txBody>
                  <a:tcPr marL="58694" marR="58694"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454614470"/>
                  </a:ext>
                </a:extLst>
              </a:tr>
            </a:tbl>
          </a:graphicData>
        </a:graphic>
      </p:graphicFrame>
      <p:sp>
        <p:nvSpPr>
          <p:cNvPr id="5" name="TextBox 4"/>
          <p:cNvSpPr txBox="1"/>
          <p:nvPr/>
        </p:nvSpPr>
        <p:spPr>
          <a:xfrm>
            <a:off x="0" y="6467739"/>
            <a:ext cx="7162800" cy="446276"/>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Smith, W. E. (2008). The creative power: Transforming ourselves, our organizations, and our world. Routledge.</a:t>
            </a:r>
          </a:p>
          <a:p>
            <a:endParaRPr lang="en-US" sz="1100" dirty="0"/>
          </a:p>
        </p:txBody>
      </p:sp>
      <p:sp>
        <p:nvSpPr>
          <p:cNvPr id="3" name="TextBox 2">
            <a:extLst>
              <a:ext uri="{FF2B5EF4-FFF2-40B4-BE49-F238E27FC236}">
                <a16:creationId xmlns:a16="http://schemas.microsoft.com/office/drawing/2014/main" id="{38A2259E-F3D2-4A80-BEF6-03456E006568}"/>
              </a:ext>
            </a:extLst>
          </p:cNvPr>
          <p:cNvSpPr txBox="1"/>
          <p:nvPr/>
        </p:nvSpPr>
        <p:spPr>
          <a:xfrm>
            <a:off x="7598978" y="6558457"/>
            <a:ext cx="1417376" cy="261610"/>
          </a:xfrm>
          <a:prstGeom prst="rect">
            <a:avLst/>
          </a:prstGeom>
          <a:noFill/>
        </p:spPr>
        <p:txBody>
          <a:bodyPr wrap="none" rtlCol="0">
            <a:spAutoFit/>
          </a:bodyPr>
          <a:lstStyle/>
          <a:p>
            <a:r>
              <a:rPr lang="en-US" sz="1100" dirty="0"/>
              <a:t>Used with permission</a:t>
            </a:r>
          </a:p>
        </p:txBody>
      </p:sp>
    </p:spTree>
    <p:extLst>
      <p:ext uri="{BB962C8B-B14F-4D97-AF65-F5344CB8AC3E}">
        <p14:creationId xmlns:p14="http://schemas.microsoft.com/office/powerpoint/2010/main" val="359821475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1">
            <a:extLst>
              <a:ext uri="{FF2B5EF4-FFF2-40B4-BE49-F238E27FC236}">
                <a16:creationId xmlns:a16="http://schemas.microsoft.com/office/drawing/2014/main" id="{6EFFF4A2-EB01-4738-9824-8D9A72A51B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F0E822-03E0-4B24-85EA-A01FFA455D25}"/>
              </a:ext>
            </a:extLst>
          </p:cNvPr>
          <p:cNvSpPr>
            <a:spLocks noGrp="1"/>
          </p:cNvSpPr>
          <p:nvPr>
            <p:ph type="title"/>
          </p:nvPr>
        </p:nvSpPr>
        <p:spPr>
          <a:xfrm>
            <a:off x="726948" y="4535424"/>
            <a:ext cx="2763774" cy="1591056"/>
          </a:xfrm>
        </p:spPr>
        <p:txBody>
          <a:bodyPr vert="horz" lIns="91440" tIns="45720" rIns="91440" bIns="45720" rtlCol="0" anchor="t">
            <a:normAutofit/>
          </a:bodyPr>
          <a:lstStyle/>
          <a:p>
            <a:r>
              <a:rPr lang="en-US" altLang="en-US" sz="2600" kern="1200">
                <a:solidFill>
                  <a:schemeClr val="tx1"/>
                </a:solidFill>
                <a:latin typeface="+mj-lt"/>
                <a:ea typeface="+mj-ea"/>
                <a:cs typeface="+mj-cs"/>
              </a:rPr>
              <a:t>Be Clear and Intentional About a Leadership Legacy</a:t>
            </a:r>
            <a:br>
              <a:rPr lang="en-US" altLang="en-US" sz="2600" kern="1200">
                <a:solidFill>
                  <a:schemeClr val="tx1"/>
                </a:solidFill>
                <a:latin typeface="+mj-lt"/>
                <a:ea typeface="+mj-ea"/>
                <a:cs typeface="+mj-cs"/>
              </a:rPr>
            </a:br>
            <a:endParaRPr lang="en-US" sz="2600" kern="1200">
              <a:solidFill>
                <a:schemeClr val="tx1"/>
              </a:solidFill>
              <a:latin typeface="+mj-lt"/>
              <a:ea typeface="+mj-ea"/>
              <a:cs typeface="+mj-cs"/>
            </a:endParaRPr>
          </a:p>
        </p:txBody>
      </p:sp>
      <p:pic>
        <p:nvPicPr>
          <p:cNvPr id="6" name="Picture 5">
            <a:extLst>
              <a:ext uri="{FF2B5EF4-FFF2-40B4-BE49-F238E27FC236}">
                <a16:creationId xmlns:a16="http://schemas.microsoft.com/office/drawing/2014/main" id="{F264F6FE-B4DB-4276-93CF-64B66C1A124C}"/>
              </a:ext>
            </a:extLst>
          </p:cNvPr>
          <p:cNvPicPr>
            <a:picLocks noChangeAspect="1"/>
          </p:cNvPicPr>
          <p:nvPr/>
        </p:nvPicPr>
        <p:blipFill>
          <a:blip r:embed="rId3"/>
          <a:stretch>
            <a:fillRect/>
          </a:stretch>
        </p:blipFill>
        <p:spPr>
          <a:xfrm>
            <a:off x="726948" y="1383619"/>
            <a:ext cx="7687722" cy="2191001"/>
          </a:xfrm>
          <a:prstGeom prst="rect">
            <a:avLst/>
          </a:prstGeom>
        </p:spPr>
      </p:pic>
      <p:sp>
        <p:nvSpPr>
          <p:cNvPr id="7" name="TextBox 6">
            <a:extLst>
              <a:ext uri="{FF2B5EF4-FFF2-40B4-BE49-F238E27FC236}">
                <a16:creationId xmlns:a16="http://schemas.microsoft.com/office/drawing/2014/main" id="{B243FBFB-8273-420E-94CB-70C17D6AB148}"/>
              </a:ext>
            </a:extLst>
          </p:cNvPr>
          <p:cNvSpPr txBox="1"/>
          <p:nvPr/>
        </p:nvSpPr>
        <p:spPr>
          <a:xfrm>
            <a:off x="3806190" y="4535423"/>
            <a:ext cx="3697969" cy="1684401"/>
          </a:xfrm>
          <a:prstGeom prst="rect">
            <a:avLst/>
          </a:prstGeom>
        </p:spPr>
        <p:txBody>
          <a:bodyPr vert="horz" lIns="91440" tIns="45720" rIns="91440" bIns="45720" rtlCol="0">
            <a:normAutofit/>
          </a:bodyPr>
          <a:lstStyle/>
          <a:p>
            <a:pPr defTabSz="914400">
              <a:lnSpc>
                <a:spcPct val="90000"/>
              </a:lnSpc>
              <a:spcAft>
                <a:spcPts val="600"/>
              </a:spcAft>
              <a:defRPr/>
            </a:pPr>
            <a:r>
              <a:rPr lang="en-US" sz="1200" dirty="0"/>
              <a:t>Hinds, P. S., Britton, D. R., Coleman, L., Engh, E., Humbel, T. K., Keller, S.,  &amp; Walczak, D. (2015). </a:t>
            </a:r>
            <a:r>
              <a:rPr lang="en-US" sz="1200" dirty="0">
                <a:hlinkClick r:id="rId4"/>
              </a:rPr>
              <a:t>Creating a career legacy map  to help assure meaningful work in nursing. </a:t>
            </a:r>
            <a:r>
              <a:rPr lang="en-US" sz="1200" i="1" dirty="0">
                <a:hlinkClick r:id="rId4"/>
              </a:rPr>
              <a:t>Nursing outlook</a:t>
            </a:r>
            <a:r>
              <a:rPr lang="en-US" sz="1200" dirty="0">
                <a:hlinkClick r:id="rId4"/>
              </a:rPr>
              <a:t>, </a:t>
            </a:r>
            <a:r>
              <a:rPr lang="en-US" sz="1200" i="1" dirty="0">
                <a:hlinkClick r:id="rId4"/>
              </a:rPr>
              <a:t>63</a:t>
            </a:r>
            <a:r>
              <a:rPr lang="en-US" sz="1200" dirty="0">
                <a:hlinkClick r:id="rId4"/>
              </a:rPr>
              <a:t>(2), 211-218.</a:t>
            </a:r>
            <a:endParaRPr lang="en-US" sz="1200" dirty="0"/>
          </a:p>
          <a:p>
            <a:pPr indent="-228600" defTabSz="914400">
              <a:lnSpc>
                <a:spcPct val="90000"/>
              </a:lnSpc>
              <a:spcAft>
                <a:spcPts val="600"/>
              </a:spcAft>
              <a:buFont typeface="Arial" panose="020B0604020202020204" pitchFamily="34" charset="0"/>
              <a:buChar char="•"/>
              <a:defRPr/>
            </a:pPr>
            <a:endParaRPr lang="en-US" sz="1200" dirty="0"/>
          </a:p>
          <a:p>
            <a:pPr lvl="0" defTabSz="914400">
              <a:lnSpc>
                <a:spcPct val="90000"/>
              </a:lnSpc>
              <a:spcAft>
                <a:spcPts val="600"/>
              </a:spcAft>
            </a:pPr>
            <a:r>
              <a:rPr lang="en-US" sz="1200" dirty="0"/>
              <a:t>The Achievement Center: </a:t>
            </a:r>
            <a:r>
              <a:rPr lang="en-US" sz="1200" dirty="0">
                <a:hlinkClick r:id="rId5"/>
              </a:rPr>
              <a:t>Build an Organizational Legacy</a:t>
            </a:r>
            <a:endParaRPr lang="en-US" sz="1200" dirty="0"/>
          </a:p>
        </p:txBody>
      </p:sp>
      <p:grpSp>
        <p:nvGrpSpPr>
          <p:cNvPr id="19" name="Group 13">
            <a:extLst>
              <a:ext uri="{FF2B5EF4-FFF2-40B4-BE49-F238E27FC236}">
                <a16:creationId xmlns:a16="http://schemas.microsoft.com/office/drawing/2014/main" id="{D4469D90-62FA-49B2-981E-5305361D5A5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719355" y="4592474"/>
            <a:ext cx="846287" cy="847206"/>
            <a:chOff x="8183879" y="1000124"/>
            <a:chExt cx="1562267" cy="1172973"/>
          </a:xfrm>
        </p:grpSpPr>
        <p:sp>
          <p:nvSpPr>
            <p:cNvPr id="15" name="Freeform 5">
              <a:extLst>
                <a:ext uri="{FF2B5EF4-FFF2-40B4-BE49-F238E27FC236}">
                  <a16:creationId xmlns:a16="http://schemas.microsoft.com/office/drawing/2014/main" id="{281E6897-9689-4C48-ADC3-9F41AAE3A907}"/>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0" name="Freeform 5">
              <a:extLst>
                <a:ext uri="{FF2B5EF4-FFF2-40B4-BE49-F238E27FC236}">
                  <a16:creationId xmlns:a16="http://schemas.microsoft.com/office/drawing/2014/main" id="{404E145C-C4EA-4DED-B029-22B811FCEBAD}"/>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661395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86458-604D-4389-B5D8-FAC52750795F}"/>
              </a:ext>
            </a:extLst>
          </p:cNvPr>
          <p:cNvSpPr>
            <a:spLocks noGrp="1"/>
          </p:cNvSpPr>
          <p:nvPr>
            <p:ph type="title"/>
          </p:nvPr>
        </p:nvSpPr>
        <p:spPr>
          <a:xfrm>
            <a:off x="628649" y="295595"/>
            <a:ext cx="7886699" cy="932688"/>
          </a:xfrm>
        </p:spPr>
        <p:txBody>
          <a:bodyPr vert="horz" lIns="91440" tIns="45720" rIns="91440" bIns="45720" rtlCol="0" anchor="b">
            <a:normAutofit/>
          </a:bodyPr>
          <a:lstStyle/>
          <a:p>
            <a:pPr algn="ctr"/>
            <a:r>
              <a:rPr lang="en-US" sz="4200" kern="1200" dirty="0">
                <a:solidFill>
                  <a:schemeClr val="tx1"/>
                </a:solidFill>
                <a:latin typeface="+mj-lt"/>
                <a:ea typeface="+mj-ea"/>
                <a:cs typeface="+mj-cs"/>
                <a:hlinkClick r:id="rId2"/>
              </a:rPr>
              <a:t>University Futures</a:t>
            </a:r>
            <a:endParaRPr lang="en-US" sz="4200" kern="1200" dirty="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694E708-BB3E-4CA4-AB14-4B7337BA7ADF}"/>
              </a:ext>
            </a:extLst>
          </p:cNvPr>
          <p:cNvPicPr>
            <a:picLocks noChangeAspect="1"/>
          </p:cNvPicPr>
          <p:nvPr/>
        </p:nvPicPr>
        <p:blipFill>
          <a:blip r:embed="rId3"/>
          <a:stretch>
            <a:fillRect/>
          </a:stretch>
        </p:blipFill>
        <p:spPr>
          <a:xfrm>
            <a:off x="628650" y="1915332"/>
            <a:ext cx="7886699" cy="4337683"/>
          </a:xfrm>
          <a:prstGeom prst="rect">
            <a:avLst/>
          </a:prstGeom>
        </p:spPr>
      </p:pic>
      <p:sp>
        <p:nvSpPr>
          <p:cNvPr id="5" name="TextBox 4">
            <a:extLst>
              <a:ext uri="{FF2B5EF4-FFF2-40B4-BE49-F238E27FC236}">
                <a16:creationId xmlns:a16="http://schemas.microsoft.com/office/drawing/2014/main" id="{53D8F9E9-548B-4CA4-9BFC-4B4222B8E022}"/>
              </a:ext>
            </a:extLst>
          </p:cNvPr>
          <p:cNvSpPr txBox="1"/>
          <p:nvPr/>
        </p:nvSpPr>
        <p:spPr>
          <a:xfrm>
            <a:off x="3652149" y="6343752"/>
            <a:ext cx="5355780" cy="400110"/>
          </a:xfrm>
          <a:prstGeom prst="rect">
            <a:avLst/>
          </a:prstGeom>
          <a:noFill/>
        </p:spPr>
        <p:txBody>
          <a:bodyPr wrap="square" rtlCol="0">
            <a:spAutoFit/>
          </a:bodyPr>
          <a:lstStyle/>
          <a:p>
            <a:r>
              <a:rPr lang="en-US" sz="1000" dirty="0"/>
              <a:t>Used with permission Maree Conway  See </a:t>
            </a:r>
            <a:r>
              <a:rPr lang="en-US" sz="1000" dirty="0">
                <a:hlinkClick r:id="rId4"/>
              </a:rPr>
              <a:t>https://www.universityfutures.net/blog/2019/10/30/contested-ideas-of-the-university</a:t>
            </a:r>
            <a:r>
              <a:rPr lang="en-US" sz="1000" dirty="0"/>
              <a:t>   </a:t>
            </a:r>
          </a:p>
        </p:txBody>
      </p:sp>
    </p:spTree>
    <p:extLst>
      <p:ext uri="{BB962C8B-B14F-4D97-AF65-F5344CB8AC3E}">
        <p14:creationId xmlns:p14="http://schemas.microsoft.com/office/powerpoint/2010/main" val="42630684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6" name="Rectangle 3"/>
          <p:cNvSpPr>
            <a:spLocks noChangeArrowheads="1"/>
          </p:cNvSpPr>
          <p:nvPr/>
        </p:nvSpPr>
        <p:spPr bwMode="auto">
          <a:xfrm>
            <a:off x="628650" y="4754880"/>
            <a:ext cx="7886700" cy="9326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b">
            <a:normAutofit/>
          </a:bodyPr>
          <a:lstStyle>
            <a:lvl1pPr>
              <a:spcBef>
                <a:spcPct val="20000"/>
              </a:spcBef>
              <a:buChar char="•"/>
              <a:defRPr sz="3000">
                <a:solidFill>
                  <a:srgbClr val="A20027"/>
                </a:solidFill>
                <a:latin typeface="Arial" panose="020B0604020202020204" pitchFamily="34" charset="0"/>
              </a:defRPr>
            </a:lvl1pPr>
            <a:lvl2pPr marL="742950" indent="-285750">
              <a:spcBef>
                <a:spcPct val="20000"/>
              </a:spcBef>
              <a:buChar char="–"/>
              <a:defRPr sz="2800">
                <a:solidFill>
                  <a:srgbClr val="A20027"/>
                </a:solidFill>
                <a:latin typeface="Arial" panose="020B0604020202020204" pitchFamily="34" charset="0"/>
              </a:defRPr>
            </a:lvl2pPr>
            <a:lvl3pPr marL="1143000" indent="-228600">
              <a:spcBef>
                <a:spcPct val="20000"/>
              </a:spcBef>
              <a:buChar char="•"/>
              <a:defRPr sz="2400">
                <a:solidFill>
                  <a:srgbClr val="A20027"/>
                </a:solidFill>
                <a:latin typeface="Arial" panose="020B0604020202020204" pitchFamily="34" charset="0"/>
              </a:defRPr>
            </a:lvl3pPr>
            <a:lvl4pPr marL="1600200" indent="-228600">
              <a:spcBef>
                <a:spcPct val="20000"/>
              </a:spcBef>
              <a:buChar char="–"/>
              <a:defRPr sz="2000">
                <a:solidFill>
                  <a:srgbClr val="A20027"/>
                </a:solidFill>
                <a:latin typeface="Arial" panose="020B0604020202020204" pitchFamily="34" charset="0"/>
              </a:defRPr>
            </a:lvl4pPr>
            <a:lvl5pPr marL="2057400" indent="-228600">
              <a:spcBef>
                <a:spcPct val="20000"/>
              </a:spcBef>
              <a:buChar char="»"/>
              <a:defRPr sz="2000">
                <a:solidFill>
                  <a:srgbClr val="A20027"/>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A20027"/>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A20027"/>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A20027"/>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A20027"/>
                </a:solidFill>
                <a:latin typeface="Arial" panose="020B0604020202020204" pitchFamily="34" charset="0"/>
              </a:defRPr>
            </a:lvl9pPr>
          </a:lstStyle>
          <a:p>
            <a:pPr algn="ctr" defTabSz="914400">
              <a:lnSpc>
                <a:spcPct val="90000"/>
              </a:lnSpc>
              <a:spcBef>
                <a:spcPct val="0"/>
              </a:spcBef>
              <a:spcAft>
                <a:spcPts val="600"/>
              </a:spcAft>
              <a:buNone/>
            </a:pPr>
            <a:r>
              <a:rPr lang="en-US" altLang="en-US" sz="3300" kern="1200">
                <a:solidFill>
                  <a:schemeClr val="tx1"/>
                </a:solidFill>
                <a:latin typeface="+mj-lt"/>
                <a:ea typeface="+mj-ea"/>
                <a:cs typeface="+mj-cs"/>
                <a:hlinkClick r:id="rId3"/>
              </a:rPr>
              <a:t>The Surprising Power of Liberating Structures</a:t>
            </a:r>
            <a:endParaRPr lang="en-US" altLang="en-US" sz="3300" kern="1200">
              <a:solidFill>
                <a:schemeClr val="tx1"/>
              </a:solidFill>
              <a:latin typeface="+mj-lt"/>
              <a:ea typeface="+mj-ea"/>
              <a:cs typeface="+mj-cs"/>
            </a:endParaRPr>
          </a:p>
        </p:txBody>
      </p:sp>
      <p:sp>
        <p:nvSpPr>
          <p:cNvPr id="54274" name="Rectangle 2"/>
          <p:cNvSpPr>
            <a:spLocks noGrp="1" noChangeArrowheads="1"/>
          </p:cNvSpPr>
          <p:nvPr>
            <p:ph type="body" idx="1"/>
          </p:nvPr>
        </p:nvSpPr>
        <p:spPr>
          <a:xfrm>
            <a:off x="628650" y="5815584"/>
            <a:ext cx="7886700" cy="420624"/>
          </a:xfrm>
        </p:spPr>
        <p:txBody>
          <a:bodyPr vert="horz" lIns="91440" tIns="45720" rIns="91440" bIns="45720" rtlCol="0" anchor="t">
            <a:normAutofit/>
          </a:bodyPr>
          <a:lstStyle/>
          <a:p>
            <a:pPr marL="0" indent="0" algn="ctr">
              <a:buNone/>
            </a:pPr>
            <a:r>
              <a:rPr lang="en-US" altLang="en-US" sz="1700" b="1" kern="1200">
                <a:solidFill>
                  <a:schemeClr val="tx1"/>
                </a:solidFill>
                <a:latin typeface="+mn-lt"/>
                <a:ea typeface="+mn-ea"/>
                <a:cs typeface="+mn-cs"/>
              </a:rPr>
              <a:t>Anticipating the Future of Doctoral Education in Nursing </a:t>
            </a:r>
          </a:p>
          <a:p>
            <a:pPr marL="0" indent="0" algn="ctr">
              <a:buNone/>
            </a:pPr>
            <a:endParaRPr lang="en-US" altLang="en-US" sz="1700" b="1" kern="1200">
              <a:solidFill>
                <a:schemeClr val="tx1"/>
              </a:solidFill>
              <a:latin typeface="+mn-lt"/>
              <a:ea typeface="+mn-ea"/>
              <a:cs typeface="+mn-cs"/>
            </a:endParaRPr>
          </a:p>
        </p:txBody>
      </p:sp>
      <p:pic>
        <p:nvPicPr>
          <p:cNvPr id="54275" name="Picture 3" descr="LS word cloud 7"/>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249544" y="358761"/>
            <a:ext cx="6644910" cy="421951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304466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3" name="Rectangle 2"/>
          <p:cNvSpPr>
            <a:spLocks noGrp="1" noChangeArrowheads="1"/>
          </p:cNvSpPr>
          <p:nvPr>
            <p:ph type="title"/>
          </p:nvPr>
        </p:nvSpPr>
        <p:spPr>
          <a:xfrm>
            <a:off x="1371600" y="381000"/>
            <a:ext cx="6400800" cy="981075"/>
          </a:xfrm>
          <a:extLst>
            <a:ext uri="{FAA26D3D-D897-4be2-8F04-BA451C77F1D7}"/>
          </a:extLst>
        </p:spPr>
        <p:txBody>
          <a:bodyPr>
            <a:normAutofit fontScale="90000"/>
          </a:bodyPr>
          <a:lstStyle/>
          <a:p>
            <a:pPr algn="l">
              <a:defRPr/>
            </a:pPr>
            <a:r>
              <a:rPr lang="en-US" sz="3200" b="1" u="sng" dirty="0">
                <a:effectLst>
                  <a:glow rad="101600">
                    <a:schemeClr val="bg1">
                      <a:alpha val="75000"/>
                    </a:schemeClr>
                  </a:glow>
                </a:effectLst>
                <a:latin typeface="Palatino"/>
                <a:cs typeface="Palatino"/>
              </a:rPr>
              <a:t>25/10 Crowd Sourcing</a:t>
            </a:r>
            <a:r>
              <a:rPr lang="en-US" sz="2800" b="1" u="sng" dirty="0">
                <a:effectLst>
                  <a:glow rad="101600">
                    <a:schemeClr val="bg1">
                      <a:alpha val="75000"/>
                    </a:schemeClr>
                  </a:glow>
                </a:effectLst>
                <a:latin typeface="Palatino"/>
                <a:cs typeface="Palatino"/>
              </a:rPr>
              <a:t/>
            </a:r>
            <a:br>
              <a:rPr lang="en-US" sz="2800" b="1" u="sng" dirty="0">
                <a:effectLst>
                  <a:glow rad="101600">
                    <a:schemeClr val="bg1">
                      <a:alpha val="75000"/>
                    </a:schemeClr>
                  </a:glow>
                </a:effectLst>
                <a:latin typeface="Palatino"/>
                <a:cs typeface="Palatino"/>
              </a:rPr>
            </a:br>
            <a:r>
              <a:rPr lang="en-US" sz="2400" b="1" dirty="0">
                <a:solidFill>
                  <a:srgbClr val="0000FF"/>
                </a:solidFill>
                <a:effectLst>
                  <a:glow rad="101600">
                    <a:schemeClr val="bg1">
                      <a:alpha val="75000"/>
                    </a:schemeClr>
                  </a:glow>
                </a:effectLst>
                <a:latin typeface="Palatino"/>
                <a:cs typeface="Palatino"/>
              </a:rPr>
              <a:t>Rapidly generate and sift a group’s most powerful actionable ideas</a:t>
            </a:r>
            <a:r>
              <a:rPr lang="en-US" sz="2400" b="1" dirty="0">
                <a:solidFill>
                  <a:srgbClr val="0000FF"/>
                </a:solidFill>
                <a:latin typeface="Palatino"/>
                <a:cs typeface="Palatino"/>
              </a:rPr>
              <a:t/>
            </a:r>
            <a:br>
              <a:rPr lang="en-US" sz="2400" b="1" dirty="0">
                <a:solidFill>
                  <a:srgbClr val="0000FF"/>
                </a:solidFill>
                <a:latin typeface="Palatino"/>
                <a:cs typeface="Palatino"/>
              </a:rPr>
            </a:br>
            <a:endParaRPr lang="en-US" sz="2400" b="1" u="sng" dirty="0">
              <a:solidFill>
                <a:srgbClr val="0000FF"/>
              </a:solidFill>
              <a:latin typeface="Palatino"/>
              <a:cs typeface="Palatino"/>
            </a:endParaRPr>
          </a:p>
        </p:txBody>
      </p:sp>
      <p:sp>
        <p:nvSpPr>
          <p:cNvPr id="353284" name="Rectangle 3"/>
          <p:cNvSpPr>
            <a:spLocks noGrp="1" noChangeArrowheads="1"/>
          </p:cNvSpPr>
          <p:nvPr>
            <p:ph type="body" idx="1"/>
          </p:nvPr>
        </p:nvSpPr>
        <p:spPr>
          <a:xfrm>
            <a:off x="78059" y="1752600"/>
            <a:ext cx="3884341" cy="4724400"/>
          </a:xfrm>
          <a:extLst>
            <a:ext uri="{FAA26D3D-D897-4be2-8F04-BA451C77F1D7}"/>
          </a:extLst>
        </p:spPr>
        <p:txBody>
          <a:bodyPr/>
          <a:lstStyle/>
          <a:p>
            <a:pPr>
              <a:lnSpc>
                <a:spcPct val="80000"/>
              </a:lnSpc>
              <a:buFontTx/>
              <a:buNone/>
              <a:defRPr/>
            </a:pPr>
            <a:r>
              <a:rPr lang="en-US" sz="2400" dirty="0">
                <a:latin typeface="Calibri" charset="0"/>
                <a:cs typeface="MS PGothic" charset="0"/>
              </a:rPr>
              <a:t>	</a:t>
            </a:r>
            <a:r>
              <a:rPr lang="en-US" sz="2400" b="1" dirty="0">
                <a:effectLst>
                  <a:glow rad="101600">
                    <a:schemeClr val="bg1">
                      <a:alpha val="75000"/>
                    </a:schemeClr>
                  </a:glow>
                </a:effectLst>
                <a:latin typeface="Palatino"/>
                <a:cs typeface="Palatino"/>
              </a:rPr>
              <a:t>On index cards, each participant writes:</a:t>
            </a:r>
            <a:endParaRPr lang="en-US" sz="1800" b="1" dirty="0">
              <a:effectLst>
                <a:glow rad="101600">
                  <a:schemeClr val="bg1">
                    <a:alpha val="75000"/>
                  </a:schemeClr>
                </a:glow>
              </a:effectLst>
              <a:latin typeface="Palatino"/>
              <a:cs typeface="Palatino"/>
            </a:endParaRPr>
          </a:p>
          <a:p>
            <a:pPr>
              <a:defRPr/>
            </a:pPr>
            <a:r>
              <a:rPr lang="en-US" sz="2400" b="1" dirty="0">
                <a:effectLst>
                  <a:glow rad="101600">
                    <a:schemeClr val="bg1">
                      <a:alpha val="75000"/>
                    </a:schemeClr>
                  </a:glow>
                </a:effectLst>
                <a:latin typeface="Palatino"/>
                <a:cs typeface="Palatino"/>
              </a:rPr>
              <a:t>If AACN was 10 times bolder in advancing Doctoral Education in Nursing what should it do?</a:t>
            </a:r>
            <a:endParaRPr lang="en-US" sz="2400" b="1" dirty="0">
              <a:solidFill>
                <a:srgbClr val="CC0000"/>
              </a:solidFill>
              <a:effectLst>
                <a:glow rad="101600">
                  <a:schemeClr val="bg1">
                    <a:alpha val="75000"/>
                  </a:schemeClr>
                </a:glow>
              </a:effectLst>
              <a:latin typeface="Palatino"/>
              <a:ea typeface="MS PGothic" charset="0"/>
              <a:cs typeface="Palatino"/>
            </a:endParaRPr>
          </a:p>
          <a:p>
            <a:pPr lvl="1">
              <a:lnSpc>
                <a:spcPct val="80000"/>
              </a:lnSpc>
              <a:buFontTx/>
              <a:buNone/>
              <a:defRPr/>
            </a:pPr>
            <a:r>
              <a:rPr lang="en-US" sz="2400" b="1" dirty="0">
                <a:solidFill>
                  <a:srgbClr val="CC0000"/>
                </a:solidFill>
                <a:effectLst>
                  <a:glow rad="101600">
                    <a:schemeClr val="bg1">
                      <a:alpha val="75000"/>
                    </a:schemeClr>
                  </a:glow>
                </a:effectLst>
                <a:latin typeface="Palatino"/>
                <a:ea typeface="MS PGothic" charset="0"/>
                <a:cs typeface="Palatino"/>
              </a:rPr>
              <a:t>No names</a:t>
            </a:r>
          </a:p>
          <a:p>
            <a:pPr lvl="1">
              <a:lnSpc>
                <a:spcPct val="80000"/>
              </a:lnSpc>
              <a:buFontTx/>
              <a:buNone/>
              <a:defRPr/>
            </a:pPr>
            <a:r>
              <a:rPr lang="en-US" sz="2400" b="1" dirty="0">
                <a:solidFill>
                  <a:srgbClr val="CC0000"/>
                </a:solidFill>
                <a:effectLst>
                  <a:glow rad="101600">
                    <a:schemeClr val="bg1">
                      <a:alpha val="75000"/>
                    </a:schemeClr>
                  </a:glow>
                </a:effectLst>
                <a:latin typeface="Palatino"/>
                <a:ea typeface="MS PGothic" charset="0"/>
                <a:cs typeface="Palatino"/>
              </a:rPr>
              <a:t>Write legibly</a:t>
            </a:r>
            <a:endParaRPr lang="en-US" sz="2400" b="1" dirty="0">
              <a:solidFill>
                <a:srgbClr val="0033CC"/>
              </a:solidFill>
              <a:effectLst>
                <a:glow rad="101600">
                  <a:schemeClr val="bg1">
                    <a:alpha val="75000"/>
                  </a:schemeClr>
                </a:glow>
              </a:effectLst>
              <a:latin typeface="Palatino"/>
              <a:ea typeface="MS PGothic" charset="0"/>
              <a:cs typeface="Palatino"/>
            </a:endParaRPr>
          </a:p>
        </p:txBody>
      </p:sp>
      <p:pic>
        <p:nvPicPr>
          <p:cNvPr id="73732" name="Picture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9921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3" name="Picture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00407" y="1416319"/>
            <a:ext cx="502285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6010810"/>
      </p:ext>
    </p:extLst>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5331" name="Rectangle 2"/>
          <p:cNvSpPr>
            <a:spLocks noGrp="1" noChangeArrowheads="1"/>
          </p:cNvSpPr>
          <p:nvPr>
            <p:ph type="title"/>
          </p:nvPr>
        </p:nvSpPr>
        <p:spPr>
          <a:xfrm>
            <a:off x="486696" y="629266"/>
            <a:ext cx="3845274" cy="1676603"/>
          </a:xfrm>
        </p:spPr>
        <p:txBody>
          <a:bodyPr>
            <a:normAutofit/>
          </a:bodyPr>
          <a:lstStyle/>
          <a:p>
            <a:pPr>
              <a:defRPr/>
            </a:pPr>
            <a:r>
              <a:rPr lang="en-US" altLang="en-US" sz="2100" u="sng" dirty="0"/>
              <a:t>25/10 Crowdsourcing</a:t>
            </a:r>
            <a:r>
              <a:rPr lang="en-US" altLang="en-US" sz="2100" dirty="0"/>
              <a:t/>
            </a:r>
            <a:br>
              <a:rPr lang="en-US" altLang="en-US" sz="2100" dirty="0"/>
            </a:br>
            <a:r>
              <a:rPr lang="en-US" altLang="en-US" sz="2100" dirty="0"/>
              <a:t>Rapidly generate and sift a group’s most powerful actionable ideas</a:t>
            </a:r>
            <a:br>
              <a:rPr lang="en-US" altLang="en-US" sz="2100" dirty="0"/>
            </a:br>
            <a:endParaRPr lang="en-US" altLang="en-US" sz="2100" dirty="0"/>
          </a:p>
        </p:txBody>
      </p:sp>
      <p:sp>
        <p:nvSpPr>
          <p:cNvPr id="75779" name="Rectangle 3"/>
          <p:cNvSpPr>
            <a:spLocks noGrp="1" noChangeArrowheads="1"/>
          </p:cNvSpPr>
          <p:nvPr>
            <p:ph type="body" idx="1"/>
          </p:nvPr>
        </p:nvSpPr>
        <p:spPr>
          <a:xfrm>
            <a:off x="486697" y="2438400"/>
            <a:ext cx="3845272" cy="3785419"/>
          </a:xfrm>
        </p:spPr>
        <p:txBody>
          <a:bodyPr>
            <a:normAutofit/>
          </a:bodyPr>
          <a:lstStyle/>
          <a:p>
            <a:r>
              <a:rPr lang="en-US" altLang="en-US" sz="2400" b="1" dirty="0"/>
              <a:t>Pass cards around while milling</a:t>
            </a:r>
          </a:p>
          <a:p>
            <a:r>
              <a:rPr lang="en-US" altLang="en-US" sz="2400" b="1" dirty="0"/>
              <a:t>5 rounds: stop &amp; rate the card in hand</a:t>
            </a:r>
          </a:p>
          <a:p>
            <a:r>
              <a:rPr lang="en-US" altLang="en-US" sz="2400" b="1" dirty="0"/>
              <a:t>Rate each card: 1 = ho-hum to 5 = fabulous, “I’m in!”</a:t>
            </a:r>
          </a:p>
          <a:p>
            <a:r>
              <a:rPr lang="en-US" altLang="en-US" sz="2400" b="1" dirty="0"/>
              <a:t>Decide* </a:t>
            </a:r>
            <a:r>
              <a:rPr lang="en-US" altLang="en-US" sz="2400" b="1" u="sng" dirty="0"/>
              <a:t>before</a:t>
            </a:r>
            <a:r>
              <a:rPr lang="en-US" altLang="en-US" sz="2400" b="1" dirty="0"/>
              <a:t> looking at other scores Put rating on the back of the card</a:t>
            </a:r>
          </a:p>
          <a:p>
            <a:pPr>
              <a:buFontTx/>
              <a:buNone/>
            </a:pPr>
            <a:endParaRPr lang="en-US" altLang="en-US" sz="2400" b="1" dirty="0"/>
          </a:p>
        </p:txBody>
      </p:sp>
      <p:pic>
        <p:nvPicPr>
          <p:cNvPr id="2" name="Picture 1"/>
          <p:cNvPicPr>
            <a:picLocks noChangeAspect="1"/>
          </p:cNvPicPr>
          <p:nvPr/>
        </p:nvPicPr>
        <p:blipFill rotWithShape="1">
          <a:blip r:embed="rId3"/>
          <a:srcRect r="5155" b="2"/>
          <a:stretch/>
        </p:blipFill>
        <p:spPr>
          <a:xfrm>
            <a:off x="4567959" y="640082"/>
            <a:ext cx="4096293" cy="5577837"/>
          </a:xfrm>
          <a:prstGeom prst="rect">
            <a:avLst/>
          </a:prstGeom>
          <a:effectLst/>
        </p:spPr>
      </p:pic>
      <p:pic>
        <p:nvPicPr>
          <p:cNvPr id="75780" name="Picture 1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7141" y="55179"/>
            <a:ext cx="992187"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6737092"/>
      </p:ext>
    </p:extLst>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5331" name="Rectangle 2"/>
          <p:cNvSpPr>
            <a:spLocks noGrp="1" noChangeArrowheads="1"/>
          </p:cNvSpPr>
          <p:nvPr>
            <p:ph type="title"/>
          </p:nvPr>
        </p:nvSpPr>
        <p:spPr>
          <a:xfrm>
            <a:off x="486696" y="629266"/>
            <a:ext cx="3845274" cy="1676603"/>
          </a:xfrm>
        </p:spPr>
        <p:txBody>
          <a:bodyPr>
            <a:normAutofit/>
          </a:bodyPr>
          <a:lstStyle/>
          <a:p>
            <a:pPr>
              <a:defRPr/>
            </a:pPr>
            <a:r>
              <a:rPr lang="en-US" altLang="en-US" sz="2100" u="sng" dirty="0"/>
              <a:t>Final Steps  </a:t>
            </a:r>
            <a:r>
              <a:rPr lang="en-US" altLang="en-US" sz="2100" dirty="0"/>
              <a:t/>
            </a:r>
            <a:br>
              <a:rPr lang="en-US" altLang="en-US" sz="2100" dirty="0"/>
            </a:br>
            <a:r>
              <a:rPr lang="en-US" altLang="en-US" sz="2100" b="1" dirty="0"/>
              <a:t>Rapidly generate and sift a group’s</a:t>
            </a:r>
            <a:br>
              <a:rPr lang="en-US" altLang="en-US" sz="2100" b="1" dirty="0"/>
            </a:br>
            <a:r>
              <a:rPr lang="en-US" altLang="en-US" sz="2100" b="1" dirty="0"/>
              <a:t>most powerful actionable ideas</a:t>
            </a:r>
          </a:p>
        </p:txBody>
      </p:sp>
      <p:sp>
        <p:nvSpPr>
          <p:cNvPr id="355332" name="Rectangle 3"/>
          <p:cNvSpPr>
            <a:spLocks noGrp="1" noChangeArrowheads="1"/>
          </p:cNvSpPr>
          <p:nvPr>
            <p:ph type="body" idx="1"/>
          </p:nvPr>
        </p:nvSpPr>
        <p:spPr>
          <a:xfrm>
            <a:off x="486697" y="2438400"/>
            <a:ext cx="3845272" cy="3785419"/>
          </a:xfrm>
        </p:spPr>
        <p:txBody>
          <a:bodyPr>
            <a:normAutofit/>
          </a:bodyPr>
          <a:lstStyle/>
          <a:p>
            <a:pPr>
              <a:defRPr/>
            </a:pPr>
            <a:r>
              <a:rPr lang="en-US" sz="2000" dirty="0">
                <a:latin typeface="Calibri"/>
                <a:cs typeface="Calibri"/>
              </a:rPr>
              <a:t>Add all the scores* after the last round ( max score 25)</a:t>
            </a:r>
          </a:p>
          <a:p>
            <a:pPr>
              <a:defRPr/>
            </a:pPr>
            <a:r>
              <a:rPr lang="en-US" sz="2000" dirty="0">
                <a:latin typeface="Calibri"/>
                <a:cs typeface="Calibri"/>
              </a:rPr>
              <a:t>If you have a score of 25 find a microphone and share the idea</a:t>
            </a:r>
          </a:p>
          <a:p>
            <a:pPr>
              <a:defRPr/>
            </a:pPr>
            <a:r>
              <a:rPr lang="en-US" sz="2000" dirty="0">
                <a:latin typeface="Calibri"/>
                <a:cs typeface="Calibri"/>
              </a:rPr>
              <a:t>Cards will be collected and shared with organizational  leadership</a:t>
            </a:r>
          </a:p>
          <a:p>
            <a:pPr marL="0" indent="0">
              <a:buFontTx/>
              <a:buNone/>
              <a:defRPr/>
            </a:pPr>
            <a:r>
              <a:rPr lang="en-US" sz="2000" dirty="0">
                <a:latin typeface="Calibri"/>
                <a:cs typeface="Calibri"/>
              </a:rPr>
              <a:t>* If you have more than 5 scores, add them together, divide by the total number of scores, then multiply by 5</a:t>
            </a:r>
          </a:p>
          <a:p>
            <a:pPr marL="0" indent="0">
              <a:buFontTx/>
              <a:buNone/>
              <a:defRPr/>
            </a:pPr>
            <a:endParaRPr lang="en-US" sz="2000" dirty="0">
              <a:latin typeface="Calibri"/>
              <a:cs typeface="Calibri"/>
            </a:endParaRPr>
          </a:p>
          <a:p>
            <a:pPr>
              <a:defRPr/>
            </a:pPr>
            <a:endParaRPr lang="en-US" sz="2000" dirty="0">
              <a:latin typeface="Calibri"/>
              <a:cs typeface="Calibri"/>
            </a:endParaRPr>
          </a:p>
        </p:txBody>
      </p:sp>
      <p:pic>
        <p:nvPicPr>
          <p:cNvPr id="3" name="Picture 2"/>
          <p:cNvPicPr>
            <a:picLocks noChangeAspect="1"/>
          </p:cNvPicPr>
          <p:nvPr/>
        </p:nvPicPr>
        <p:blipFill rotWithShape="1">
          <a:blip r:embed="rId3"/>
          <a:srcRect r="5548" b="3"/>
          <a:stretch/>
        </p:blipFill>
        <p:spPr>
          <a:xfrm>
            <a:off x="4567959" y="640082"/>
            <a:ext cx="4096293" cy="5577837"/>
          </a:xfrm>
          <a:prstGeom prst="rect">
            <a:avLst/>
          </a:prstGeom>
          <a:effectLst/>
        </p:spPr>
      </p:pic>
      <p:pic>
        <p:nvPicPr>
          <p:cNvPr id="77828" name="Picture 1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707" y="286366"/>
            <a:ext cx="9921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4241004"/>
      </p:ext>
    </p:extLst>
  </p:cSld>
  <p:clrMapOvr>
    <a:masterClrMapping/>
  </p:clrMapOvr>
  <p:transition spd="slow"/>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p:cNvSpPr>
            <a:spLocks noGrp="1"/>
          </p:cNvSpPr>
          <p:nvPr>
            <p:ph type="title"/>
          </p:nvPr>
        </p:nvSpPr>
        <p:spPr/>
        <p:txBody>
          <a:bodyPr/>
          <a:lstStyle/>
          <a:p>
            <a:endParaRPr lang="en-US" altLang="en-US" dirty="0"/>
          </a:p>
        </p:txBody>
      </p:sp>
      <p:pic>
        <p:nvPicPr>
          <p:cNvPr id="79875" name="Picture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00025"/>
            <a:ext cx="9297988" cy="705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319078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925F6BE7-C655-45F2-B7F9-216AA3E06BCC}"/>
              </a:ext>
            </a:extLst>
          </p:cNvPr>
          <p:cNvSpPr>
            <a:spLocks noGrp="1" noChangeArrowheads="1"/>
          </p:cNvSpPr>
          <p:nvPr>
            <p:ph type="title"/>
          </p:nvPr>
        </p:nvSpPr>
        <p:spPr>
          <a:xfrm>
            <a:off x="840699" y="358658"/>
            <a:ext cx="5605629" cy="994172"/>
          </a:xfrm>
        </p:spPr>
        <p:txBody>
          <a:bodyPr>
            <a:normAutofit/>
          </a:bodyPr>
          <a:lstStyle/>
          <a:p>
            <a:pPr eaLnBrk="1" hangingPunct="1"/>
            <a:r>
              <a:rPr lang="en-US" altLang="en-US" sz="3850" dirty="0"/>
              <a:t>Knowledge Work Questions</a:t>
            </a:r>
          </a:p>
        </p:txBody>
      </p:sp>
      <p:sp>
        <p:nvSpPr>
          <p:cNvPr id="35843" name="Rectangle 3">
            <a:extLst>
              <a:ext uri="{FF2B5EF4-FFF2-40B4-BE49-F238E27FC236}">
                <a16:creationId xmlns:a16="http://schemas.microsoft.com/office/drawing/2014/main" id="{62B221FE-7E52-4913-B05B-85D44403443C}"/>
              </a:ext>
            </a:extLst>
          </p:cNvPr>
          <p:cNvSpPr>
            <a:spLocks noGrp="1" noChangeArrowheads="1"/>
          </p:cNvSpPr>
          <p:nvPr>
            <p:ph idx="1"/>
          </p:nvPr>
        </p:nvSpPr>
        <p:spPr>
          <a:xfrm>
            <a:off x="591065" y="1800024"/>
            <a:ext cx="5033221" cy="3788227"/>
          </a:xfrm>
        </p:spPr>
        <p:txBody>
          <a:bodyPr anchor="ctr">
            <a:normAutofit lnSpcReduction="10000"/>
          </a:bodyPr>
          <a:lstStyle/>
          <a:p>
            <a:pPr eaLnBrk="1" hangingPunct="1"/>
            <a:r>
              <a:rPr lang="en-US" altLang="en-US" dirty="0"/>
              <a:t>What concepts</a:t>
            </a:r>
            <a:r>
              <a:rPr lang="en-US" altLang="en-US"/>
              <a:t>, ideas, </a:t>
            </a:r>
            <a:r>
              <a:rPr lang="en-US" altLang="en-US" dirty="0"/>
              <a:t>tools, theory, technique </a:t>
            </a:r>
            <a:r>
              <a:rPr lang="en-US" altLang="en-US"/>
              <a:t>or resources are </a:t>
            </a:r>
            <a:r>
              <a:rPr lang="en-US" altLang="en-US" dirty="0"/>
              <a:t>most useful?</a:t>
            </a:r>
          </a:p>
          <a:p>
            <a:pPr eaLnBrk="1" hangingPunct="1"/>
            <a:r>
              <a:rPr lang="en-US" altLang="en-US" dirty="0"/>
              <a:t>How can the information be used?</a:t>
            </a:r>
          </a:p>
          <a:p>
            <a:pPr eaLnBrk="1" hangingPunct="1"/>
            <a:r>
              <a:rPr lang="en-US" altLang="en-US" dirty="0"/>
              <a:t>Why is the information important?</a:t>
            </a:r>
          </a:p>
          <a:p>
            <a:pPr eaLnBrk="1" hangingPunct="1"/>
            <a:r>
              <a:rPr lang="en-US" altLang="en-US" dirty="0"/>
              <a:t>Why care about the information?</a:t>
            </a:r>
          </a:p>
          <a:p>
            <a:pPr eaLnBrk="1" hangingPunct="1"/>
            <a:endParaRPr lang="en-US" altLang="en-US" sz="2100" dirty="0"/>
          </a:p>
        </p:txBody>
      </p:sp>
      <p:sp>
        <p:nvSpPr>
          <p:cNvPr id="35846" name="Rectangle 72">
            <a:extLst>
              <a:ext uri="{FF2B5EF4-FFF2-40B4-BE49-F238E27FC236}">
                <a16:creationId xmlns:a16="http://schemas.microsoft.com/office/drawing/2014/main"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89435" y="0"/>
            <a:ext cx="195456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5" name="Oval 74">
            <a:extLst>
              <a:ext uri="{FF2B5EF4-FFF2-40B4-BE49-F238E27FC236}">
                <a16:creationId xmlns:a16="http://schemas.microsoft.com/office/drawing/2014/main"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9567" y="2369132"/>
            <a:ext cx="2119736" cy="2119736"/>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5844" name="Picture 4" descr="AG00300_">
            <a:extLst>
              <a:ext uri="{FF2B5EF4-FFF2-40B4-BE49-F238E27FC236}">
                <a16:creationId xmlns:a16="http://schemas.microsoft.com/office/drawing/2014/main" id="{05BEB950-53DC-41AE-A3D2-E18160DC78C6}"/>
              </a:ext>
            </a:extLst>
          </p:cNvPr>
          <p:cNvPicPr preferRelativeResize="0">
            <a:picLocks noGrp="1" noChangeArrowheads="1" noCrop="1"/>
          </p:cNvPicPr>
          <p:nvPr>
            <p:ph type="clipArt" sz="half" idx="4294967295"/>
          </p:nvPr>
        </p:nvPicPr>
        <p:blipFill>
          <a:blip r:embed="rId3">
            <a:extLst>
              <a:ext uri="{28A0092B-C50C-407E-A947-70E740481C1C}">
                <a14:useLocalDpi xmlns:a14="http://schemas.microsoft.com/office/drawing/2010/main" val="0"/>
              </a:ext>
            </a:extLst>
          </a:blip>
          <a:stretch>
            <a:fillRect/>
          </a:stretch>
        </p:blipFill>
        <p:spPr>
          <a:xfrm>
            <a:off x="6247649" y="1579799"/>
            <a:ext cx="1919068" cy="2771483"/>
          </a:xfrm>
          <a:prstGeom prst="rect">
            <a:avLst/>
          </a:prstGeom>
          <a:noFill/>
        </p:spPr>
      </p:pic>
    </p:spTree>
    <p:extLst>
      <p:ext uri="{BB962C8B-B14F-4D97-AF65-F5344CB8AC3E}">
        <p14:creationId xmlns:p14="http://schemas.microsoft.com/office/powerpoint/2010/main" val="1062216000"/>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3BAF07C-C39E-42EB-BB22-8D46691D97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795" cy="6858000"/>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D8E9CF54-0466-4261-9E62-0249E60E188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7255" y="-59376"/>
            <a:ext cx="9386886" cy="6923798"/>
            <a:chOff x="-329674" y="-51881"/>
            <a:chExt cx="12515851" cy="6923798"/>
          </a:xfrm>
        </p:grpSpPr>
        <p:sp>
          <p:nvSpPr>
            <p:cNvPr id="21" name="Freeform 5">
              <a:extLst>
                <a:ext uri="{FF2B5EF4-FFF2-40B4-BE49-F238E27FC236}">
                  <a16:creationId xmlns:a16="http://schemas.microsoft.com/office/drawing/2014/main" id="{33E32106-E8B1-4F76-9EE6-58537738A3C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6">
              <a:extLst>
                <a:ext uri="{FF2B5EF4-FFF2-40B4-BE49-F238E27FC236}">
                  <a16:creationId xmlns:a16="http://schemas.microsoft.com/office/drawing/2014/main" id="{C32C2C46-A045-44FB-8A74-5EBD650C278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7">
              <a:extLst>
                <a:ext uri="{FF2B5EF4-FFF2-40B4-BE49-F238E27FC236}">
                  <a16:creationId xmlns:a16="http://schemas.microsoft.com/office/drawing/2014/main" id="{6A76F79C-6683-4940-BCF7-4BCCCEE4068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4" name="Freeform 8">
              <a:extLst>
                <a:ext uri="{FF2B5EF4-FFF2-40B4-BE49-F238E27FC236}">
                  <a16:creationId xmlns:a16="http://schemas.microsoft.com/office/drawing/2014/main" id="{FF4675A3-6D07-4B1F-9BFC-AEBEA1AD06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9">
              <a:extLst>
                <a:ext uri="{FF2B5EF4-FFF2-40B4-BE49-F238E27FC236}">
                  <a16:creationId xmlns:a16="http://schemas.microsoft.com/office/drawing/2014/main" id="{765E127A-B6B7-4B1D-B7BD-6C8C969D29C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0">
              <a:extLst>
                <a:ext uri="{FF2B5EF4-FFF2-40B4-BE49-F238E27FC236}">
                  <a16:creationId xmlns:a16="http://schemas.microsoft.com/office/drawing/2014/main" id="{3BCA9D9E-C72C-4751-BFA9-10B85CACE3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11">
              <a:extLst>
                <a:ext uri="{FF2B5EF4-FFF2-40B4-BE49-F238E27FC236}">
                  <a16:creationId xmlns:a16="http://schemas.microsoft.com/office/drawing/2014/main" id="{080C708C-69BF-441B-AB75-C98160ED06D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12">
              <a:extLst>
                <a:ext uri="{FF2B5EF4-FFF2-40B4-BE49-F238E27FC236}">
                  <a16:creationId xmlns:a16="http://schemas.microsoft.com/office/drawing/2014/main" id="{3E79964E-F8F1-4763-8892-7BC3DAE306E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13">
              <a:extLst>
                <a:ext uri="{FF2B5EF4-FFF2-40B4-BE49-F238E27FC236}">
                  <a16:creationId xmlns:a16="http://schemas.microsoft.com/office/drawing/2014/main" id="{FE09592A-FCC9-4AE5-BA0B-730C6F3BBE9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0" name="Freeform 14">
              <a:extLst>
                <a:ext uri="{FF2B5EF4-FFF2-40B4-BE49-F238E27FC236}">
                  <a16:creationId xmlns:a16="http://schemas.microsoft.com/office/drawing/2014/main" id="{96448994-820C-4BC1-ABF3-4579C6F99A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1" name="Freeform 15">
              <a:extLst>
                <a:ext uri="{FF2B5EF4-FFF2-40B4-BE49-F238E27FC236}">
                  <a16:creationId xmlns:a16="http://schemas.microsoft.com/office/drawing/2014/main" id="{9BB0D192-565A-42B9-B292-CC032D71A6A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32" name="Freeform 16">
              <a:extLst>
                <a:ext uri="{FF2B5EF4-FFF2-40B4-BE49-F238E27FC236}">
                  <a16:creationId xmlns:a16="http://schemas.microsoft.com/office/drawing/2014/main" id="{6D1CA09C-5F40-4E92-A7E9-D1FCEE51283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33" name="Freeform 17">
              <a:extLst>
                <a:ext uri="{FF2B5EF4-FFF2-40B4-BE49-F238E27FC236}">
                  <a16:creationId xmlns:a16="http://schemas.microsoft.com/office/drawing/2014/main" id="{379F5AA5-2E14-4880-A5A6-07AEF2AD89D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4" name="Freeform 18">
              <a:extLst>
                <a:ext uri="{FF2B5EF4-FFF2-40B4-BE49-F238E27FC236}">
                  <a16:creationId xmlns:a16="http://schemas.microsoft.com/office/drawing/2014/main" id="{EF14BD32-D239-4DA3-98B3-7752073657C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5" name="Freeform 19">
              <a:extLst>
                <a:ext uri="{FF2B5EF4-FFF2-40B4-BE49-F238E27FC236}">
                  <a16:creationId xmlns:a16="http://schemas.microsoft.com/office/drawing/2014/main" id="{CF07B250-E5E4-4624-9BD7-8D513A67B73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6" name="Freeform 20">
              <a:extLst>
                <a:ext uri="{FF2B5EF4-FFF2-40B4-BE49-F238E27FC236}">
                  <a16:creationId xmlns:a16="http://schemas.microsoft.com/office/drawing/2014/main" id="{BCC5D120-7C8C-4290-865C-4EE6E4F245F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7" name="Freeform 21">
              <a:extLst>
                <a:ext uri="{FF2B5EF4-FFF2-40B4-BE49-F238E27FC236}">
                  <a16:creationId xmlns:a16="http://schemas.microsoft.com/office/drawing/2014/main" id="{C24688C6-CAE5-4EF2-B2BA-A138DA0A24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8" name="Freeform 22">
              <a:extLst>
                <a:ext uri="{FF2B5EF4-FFF2-40B4-BE49-F238E27FC236}">
                  <a16:creationId xmlns:a16="http://schemas.microsoft.com/office/drawing/2014/main" id="{6BD31099-7C13-4901-A04F-632B1CD8462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9" name="Freeform 23">
              <a:extLst>
                <a:ext uri="{FF2B5EF4-FFF2-40B4-BE49-F238E27FC236}">
                  <a16:creationId xmlns:a16="http://schemas.microsoft.com/office/drawing/2014/main" id="{679F5FF7-82B2-4033-8FBE-63170C93783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le 1"/>
          <p:cNvSpPr>
            <a:spLocks noGrp="1"/>
          </p:cNvSpPr>
          <p:nvPr>
            <p:ph type="title"/>
          </p:nvPr>
        </p:nvSpPr>
        <p:spPr>
          <a:xfrm>
            <a:off x="-31711" y="4760132"/>
            <a:ext cx="3820197" cy="1777829"/>
          </a:xfrm>
        </p:spPr>
        <p:txBody>
          <a:bodyPr vert="horz" lIns="91440" tIns="45720" rIns="91440" bIns="45720" rtlCol="0" anchor="ctr">
            <a:normAutofit/>
          </a:bodyPr>
          <a:lstStyle/>
          <a:p>
            <a:pPr algn="r"/>
            <a:r>
              <a:rPr lang="en-US" sz="3500" dirty="0"/>
              <a:t>Pledge to Future Generations</a:t>
            </a:r>
          </a:p>
        </p:txBody>
      </p:sp>
      <p:pic>
        <p:nvPicPr>
          <p:cNvPr id="6" name="Content Placeholder 5"/>
          <p:cNvPicPr>
            <a:picLocks noGrp="1" noChangeAspect="1"/>
          </p:cNvPicPr>
          <p:nvPr>
            <p:ph idx="1"/>
          </p:nvPr>
        </p:nvPicPr>
        <p:blipFill rotWithShape="1">
          <a:blip r:embed="rId2">
            <a:extLst>
              <a:ext uri="{28A0092B-C50C-407E-A947-70E740481C1C}">
                <a14:useLocalDpi xmlns:a14="http://schemas.microsoft.com/office/drawing/2010/main" val="0"/>
              </a:ext>
            </a:extLst>
          </a:blip>
          <a:srcRect t="2615" b="3875"/>
          <a:stretch/>
        </p:blipFill>
        <p:spPr>
          <a:xfrm>
            <a:off x="20" y="2872"/>
            <a:ext cx="9143980" cy="4595954"/>
          </a:xfrm>
          <a:custGeom>
            <a:avLst/>
            <a:gdLst>
              <a:gd name="connsiteX0" fmla="*/ 0 w 12192000"/>
              <a:gd name="connsiteY0" fmla="*/ 0 h 4621300"/>
              <a:gd name="connsiteX1" fmla="*/ 12192000 w 12192000"/>
              <a:gd name="connsiteY1" fmla="*/ 0 h 4621300"/>
              <a:gd name="connsiteX2" fmla="*/ 12192000 w 12192000"/>
              <a:gd name="connsiteY2" fmla="*/ 3104412 h 4621300"/>
              <a:gd name="connsiteX3" fmla="*/ 12192000 w 12192000"/>
              <a:gd name="connsiteY3" fmla="*/ 3296537 h 4621300"/>
              <a:gd name="connsiteX4" fmla="*/ 12192000 w 12192000"/>
              <a:gd name="connsiteY4" fmla="*/ 4272355 h 4621300"/>
              <a:gd name="connsiteX5" fmla="*/ 12113803 w 12192000"/>
              <a:gd name="connsiteY5" fmla="*/ 4280638 h 4621300"/>
              <a:gd name="connsiteX6" fmla="*/ 6753597 w 12192000"/>
              <a:gd name="connsiteY6" fmla="*/ 4604195 h 4621300"/>
              <a:gd name="connsiteX7" fmla="*/ 400746 w 12192000"/>
              <a:gd name="connsiteY7" fmla="*/ 4432852 h 4621300"/>
              <a:gd name="connsiteX8" fmla="*/ 0 w 12192000"/>
              <a:gd name="connsiteY8" fmla="*/ 4395876 h 4621300"/>
              <a:gd name="connsiteX9" fmla="*/ 0 w 12192000"/>
              <a:gd name="connsiteY9" fmla="*/ 3296537 h 4621300"/>
              <a:gd name="connsiteX10" fmla="*/ 0 w 12192000"/>
              <a:gd name="connsiteY10" fmla="*/ 3104412 h 462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621300">
                <a:moveTo>
                  <a:pt x="0" y="0"/>
                </a:moveTo>
                <a:lnTo>
                  <a:pt x="12192000" y="0"/>
                </a:lnTo>
                <a:lnTo>
                  <a:pt x="12192000" y="3104412"/>
                </a:lnTo>
                <a:lnTo>
                  <a:pt x="12192000" y="3296537"/>
                </a:lnTo>
                <a:lnTo>
                  <a:pt x="12192000" y="4272355"/>
                </a:lnTo>
                <a:lnTo>
                  <a:pt x="12113803" y="4280638"/>
                </a:lnTo>
                <a:cubicBezTo>
                  <a:pt x="10139508" y="4478587"/>
                  <a:pt x="8237152" y="4571590"/>
                  <a:pt x="6753597" y="4604195"/>
                </a:cubicBezTo>
                <a:cubicBezTo>
                  <a:pt x="4940362" y="4644044"/>
                  <a:pt x="2657278" y="4624714"/>
                  <a:pt x="400746" y="4432852"/>
                </a:cubicBezTo>
                <a:lnTo>
                  <a:pt x="0" y="4395876"/>
                </a:lnTo>
                <a:lnTo>
                  <a:pt x="0" y="3296537"/>
                </a:lnTo>
                <a:lnTo>
                  <a:pt x="0" y="3104412"/>
                </a:lnTo>
                <a:close/>
              </a:path>
            </a:pathLst>
          </a:custGeom>
        </p:spPr>
      </p:pic>
      <p:sp>
        <p:nvSpPr>
          <p:cNvPr id="5" name="TextBox 4"/>
          <p:cNvSpPr txBox="1"/>
          <p:nvPr/>
        </p:nvSpPr>
        <p:spPr>
          <a:xfrm>
            <a:off x="3881758" y="4767660"/>
            <a:ext cx="3880210" cy="1770300"/>
          </a:xfrm>
          <a:prstGeom prst="rect">
            <a:avLst/>
          </a:prstGeom>
        </p:spPr>
        <p:txBody>
          <a:bodyPr vert="horz" lIns="91440" tIns="45720" rIns="91440" bIns="45720" rtlCol="0" anchor="ctr">
            <a:normAutofit/>
          </a:bodyPr>
          <a:lstStyle/>
          <a:p>
            <a:pPr defTabSz="914400">
              <a:lnSpc>
                <a:spcPct val="90000"/>
              </a:lnSpc>
              <a:spcAft>
                <a:spcPts val="600"/>
              </a:spcAft>
            </a:pPr>
            <a:r>
              <a:rPr lang="en-US" sz="1600" dirty="0"/>
              <a:t>Tough, Allen.  (1993). Making a Pledge to Future Generations, </a:t>
            </a:r>
            <a:r>
              <a:rPr lang="en-US" sz="1600" i="1" dirty="0"/>
              <a:t>Futures,</a:t>
            </a:r>
            <a:r>
              <a:rPr lang="en-US" sz="1600" dirty="0"/>
              <a:t> 25,90-92</a:t>
            </a:r>
          </a:p>
        </p:txBody>
      </p:sp>
    </p:spTree>
    <p:extLst>
      <p:ext uri="{BB962C8B-B14F-4D97-AF65-F5344CB8AC3E}">
        <p14:creationId xmlns:p14="http://schemas.microsoft.com/office/powerpoint/2010/main" val="424105420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1" y="521128"/>
            <a:ext cx="8458200" cy="2933700"/>
          </a:xfrm>
        </p:spPr>
        <p:txBody>
          <a:bodyPr>
            <a:noAutofit/>
          </a:bodyPr>
          <a:lstStyle/>
          <a:p>
            <a:r>
              <a:rPr lang="en-US" altLang="en-US" sz="4000" i="1" dirty="0">
                <a:latin typeface="Verdana" panose="020B0604030504040204" pitchFamily="34" charset="0"/>
                <a:ea typeface="Verdana" panose="020B0604030504040204" pitchFamily="34" charset="0"/>
                <a:cs typeface="Verdana" panose="020B0604030504040204" pitchFamily="34" charset="0"/>
              </a:rPr>
              <a:t>Foresight Leadership: Anticipating the Future of  Doctoral Education in Nursing </a:t>
            </a:r>
          </a:p>
        </p:txBody>
      </p:sp>
      <p:sp>
        <p:nvSpPr>
          <p:cNvPr id="55299" name="Rectangle 3"/>
          <p:cNvSpPr>
            <a:spLocks noGrp="1" noChangeArrowheads="1"/>
          </p:cNvSpPr>
          <p:nvPr>
            <p:ph type="body" idx="1"/>
          </p:nvPr>
        </p:nvSpPr>
        <p:spPr>
          <a:xfrm>
            <a:off x="2256532" y="3581400"/>
            <a:ext cx="5287267" cy="2514600"/>
          </a:xfrm>
        </p:spPr>
        <p:txBody>
          <a:bodyPr>
            <a:noAutofit/>
          </a:bodyPr>
          <a:lstStyle/>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Daniel J Pesut PhD RN FAAN  </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Professor of Nursing Population Health and Systems Cooperative Unit</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Director of the </a:t>
            </a:r>
            <a:r>
              <a:rPr lang="en-US" altLang="en-US" sz="1000" dirty="0">
                <a:latin typeface="Verdana" panose="020B0604030504040204" pitchFamily="34" charset="0"/>
                <a:ea typeface="Verdana" panose="020B0604030504040204" pitchFamily="34" charset="0"/>
                <a:cs typeface="Verdana" panose="020B0604030504040204" pitchFamily="34" charset="0"/>
                <a:hlinkClick r:id="rId3">
                  <a:extLst>
                    <a:ext uri="{A12FA001-AC4F-418D-AE19-62706E023703}">
                      <ahyp:hlinkClr xmlns:ahyp="http://schemas.microsoft.com/office/drawing/2018/hyperlinkcolor" xmlns="" val="tx"/>
                    </a:ext>
                  </a:extLst>
                </a:hlinkClick>
              </a:rPr>
              <a:t>Katharine Densford International Center for Nursing Leadership</a:t>
            </a:r>
            <a:endParaRPr lang="en-US" altLang="en-US" sz="1000" dirty="0">
              <a:latin typeface="Verdana" panose="020B0604030504040204" pitchFamily="34" charset="0"/>
              <a:ea typeface="Verdana" panose="020B0604030504040204" pitchFamily="34" charset="0"/>
              <a:cs typeface="Verdana" panose="020B0604030504040204" pitchFamily="34" charset="0"/>
            </a:endParaRP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Katherine R. and C. Walton Lillehei Chair in Nursing Leadership</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hlinkClick r:id="rId4">
                  <a:extLst>
                    <a:ext uri="{A12FA001-AC4F-418D-AE19-62706E023703}">
                      <ahyp:hlinkClr xmlns:ahyp="http://schemas.microsoft.com/office/drawing/2018/hyperlinkcolor" xmlns="" val="tx"/>
                    </a:ext>
                  </a:extLst>
                </a:hlinkClick>
              </a:rPr>
              <a:t>www.Foresight-Leadership.org</a:t>
            </a:r>
            <a:endParaRPr lang="en-US" altLang="en-US" sz="1000" dirty="0">
              <a:latin typeface="Verdana" panose="020B0604030504040204" pitchFamily="34" charset="0"/>
              <a:ea typeface="Verdana" panose="020B0604030504040204" pitchFamily="34" charset="0"/>
              <a:cs typeface="Verdana" panose="020B0604030504040204" pitchFamily="34" charset="0"/>
            </a:endParaRP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University of Minnesota School of Nursing</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308 Harvard St. SE</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4-185 Weaver-Densford Hall</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rPr>
              <a:t>Minneapolis, MN 55455</a:t>
            </a:r>
          </a:p>
          <a:p>
            <a:pPr marL="0" indent="0" algn="ctr">
              <a:lnSpc>
                <a:spcPct val="115000"/>
              </a:lnSpc>
              <a:spcBef>
                <a:spcPct val="0"/>
              </a:spcBef>
              <a:buNone/>
            </a:pPr>
            <a:r>
              <a:rPr lang="en-US" altLang="en-US" sz="1000" u="sng" dirty="0">
                <a:latin typeface="Verdana" panose="020B0604030504040204" pitchFamily="34" charset="0"/>
                <a:ea typeface="Verdana" panose="020B0604030504040204" pitchFamily="34" charset="0"/>
                <a:cs typeface="Verdana" panose="020B0604030504040204" pitchFamily="34" charset="0"/>
                <a:hlinkClick r:id="rId5">
                  <a:extLst>
                    <a:ext uri="{A12FA001-AC4F-418D-AE19-62706E023703}">
                      <ahyp:hlinkClr xmlns:ahyp="http://schemas.microsoft.com/office/drawing/2018/hyperlinkcolor" xmlns="" val="tx"/>
                    </a:ext>
                  </a:extLst>
                </a:hlinkClick>
              </a:rPr>
              <a:t>dpesut@umn.edu</a:t>
            </a:r>
            <a:r>
              <a:rPr lang="en-US" altLang="en-US" sz="1000" dirty="0">
                <a:latin typeface="Verdana" panose="020B0604030504040204" pitchFamily="34" charset="0"/>
                <a:ea typeface="Verdana" panose="020B0604030504040204" pitchFamily="34" charset="0"/>
                <a:cs typeface="Verdana" panose="020B0604030504040204" pitchFamily="34" charset="0"/>
              </a:rPr>
              <a:t> </a:t>
            </a:r>
          </a:p>
          <a:p>
            <a:pPr marL="0" indent="0" algn="ctr">
              <a:lnSpc>
                <a:spcPct val="115000"/>
              </a:lnSpc>
              <a:spcBef>
                <a:spcPct val="0"/>
              </a:spcBef>
              <a:buNone/>
            </a:pPr>
            <a:r>
              <a:rPr lang="en-US" altLang="en-US" sz="1000" dirty="0">
                <a:latin typeface="Verdana" panose="020B0604030504040204" pitchFamily="34" charset="0"/>
                <a:ea typeface="Verdana" panose="020B0604030504040204" pitchFamily="34" charset="0"/>
                <a:cs typeface="Verdana" panose="020B0604030504040204" pitchFamily="34" charset="0"/>
                <a:hlinkClick r:id="rId6">
                  <a:extLst>
                    <a:ext uri="{A12FA001-AC4F-418D-AE19-62706E023703}">
                      <ahyp:hlinkClr xmlns:ahyp="http://schemas.microsoft.com/office/drawing/2018/hyperlinkcolor" xmlns="" val="tx"/>
                    </a:ext>
                  </a:extLst>
                </a:hlinkClick>
              </a:rPr>
              <a:t>Linkedin</a:t>
            </a:r>
            <a:endParaRPr lang="en-US" altLang="en-US" sz="1000" dirty="0">
              <a:latin typeface="Verdana" panose="020B0604030504040204" pitchFamily="34" charset="0"/>
              <a:ea typeface="Verdana" panose="020B0604030504040204" pitchFamily="34" charset="0"/>
              <a:cs typeface="Verdana" panose="020B0604030504040204" pitchFamily="34" charset="0"/>
            </a:endParaRPr>
          </a:p>
          <a:p>
            <a:pPr marL="0" indent="0" algn="ctr">
              <a:lnSpc>
                <a:spcPct val="115000"/>
              </a:lnSpc>
              <a:spcBef>
                <a:spcPct val="0"/>
              </a:spcBef>
              <a:buNone/>
            </a:pPr>
            <a:r>
              <a:rPr lang="en-US" altLang="en-US" sz="1000" b="1" dirty="0">
                <a:latin typeface="Verdana" panose="020B0604030504040204" pitchFamily="34" charset="0"/>
                <a:ea typeface="Verdana" panose="020B0604030504040204" pitchFamily="34" charset="0"/>
                <a:cs typeface="Verdana" panose="020B0604030504040204" pitchFamily="34" charset="0"/>
              </a:rPr>
              <a:t>Office Phone number: </a:t>
            </a:r>
            <a:r>
              <a:rPr lang="en-US" altLang="en-US" sz="1000" dirty="0">
                <a:latin typeface="Verdana" panose="020B0604030504040204" pitchFamily="34" charset="0"/>
                <a:ea typeface="Verdana" panose="020B0604030504040204" pitchFamily="34" charset="0"/>
                <a:cs typeface="Verdana" panose="020B0604030504040204" pitchFamily="34" charset="0"/>
              </a:rPr>
              <a:t>612-626-9443</a:t>
            </a:r>
          </a:p>
          <a:p>
            <a:pPr marL="0" indent="0" algn="ctr">
              <a:buNone/>
            </a:pPr>
            <a:r>
              <a:rPr lang="en-US" altLang="en-US" sz="1000" dirty="0"/>
              <a:t>© 2019 All Rights Reserved</a:t>
            </a:r>
          </a:p>
        </p:txBody>
      </p:sp>
    </p:spTree>
    <p:extLst>
      <p:ext uri="{BB962C8B-B14F-4D97-AF65-F5344CB8AC3E}">
        <p14:creationId xmlns:p14="http://schemas.microsoft.com/office/powerpoint/2010/main" val="8509536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ctrTitle"/>
          </p:nvPr>
        </p:nvSpPr>
        <p:spPr>
          <a:xfrm>
            <a:off x="794983" y="-60690"/>
            <a:ext cx="7772400" cy="2387600"/>
          </a:xfrm>
        </p:spPr>
        <p:txBody>
          <a:bodyPr>
            <a:normAutofit/>
          </a:bodyPr>
          <a:lstStyle/>
          <a:p>
            <a:r>
              <a:rPr lang="en-US" altLang="en-US" dirty="0">
                <a:latin typeface="Arial" panose="020B0604020202020204" pitchFamily="34" charset="0"/>
                <a:cs typeface="Arial" panose="020B0604020202020204" pitchFamily="34" charset="0"/>
              </a:rPr>
              <a:t> Nursing Knowledge Work</a:t>
            </a:r>
          </a:p>
        </p:txBody>
      </p:sp>
      <p:sp>
        <p:nvSpPr>
          <p:cNvPr id="181251" name="Rectangle 3"/>
          <p:cNvSpPr>
            <a:spLocks noGrp="1" noChangeArrowheads="1"/>
          </p:cNvSpPr>
          <p:nvPr>
            <p:ph type="subTitle" idx="1"/>
          </p:nvPr>
        </p:nvSpPr>
        <p:spPr>
          <a:xfrm>
            <a:off x="1371600" y="3162300"/>
            <a:ext cx="6400800" cy="1752600"/>
          </a:xfrm>
        </p:spPr>
        <p:txBody>
          <a:bodyPr/>
          <a:lstStyle/>
          <a:p>
            <a:pPr algn="r">
              <a:lnSpc>
                <a:spcPct val="80000"/>
              </a:lnSpc>
            </a:pPr>
            <a:r>
              <a:rPr lang="en-US" altLang="en-US" sz="1800" dirty="0">
                <a:latin typeface="Verdana" panose="020B0604030504040204" pitchFamily="34" charset="0"/>
              </a:rPr>
              <a:t>                                                       </a:t>
            </a:r>
          </a:p>
        </p:txBody>
      </p:sp>
      <p:sp>
        <p:nvSpPr>
          <p:cNvPr id="181252" name="Rectangle 4"/>
          <p:cNvSpPr>
            <a:spLocks noChangeArrowheads="1"/>
          </p:cNvSpPr>
          <p:nvPr/>
        </p:nvSpPr>
        <p:spPr bwMode="auto">
          <a:xfrm>
            <a:off x="4489450" y="354647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endParaRPr lang="en-US" altLang="en-US" dirty="0">
              <a:solidFill>
                <a:srgbClr val="A20027"/>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9515" y="2373904"/>
            <a:ext cx="5308169" cy="2345141"/>
          </a:xfrm>
          <a:prstGeom prst="rect">
            <a:avLst/>
          </a:prstGeom>
        </p:spPr>
      </p:pic>
      <p:sp>
        <p:nvSpPr>
          <p:cNvPr id="3" name="TextBox 2">
            <a:extLst>
              <a:ext uri="{FF2B5EF4-FFF2-40B4-BE49-F238E27FC236}">
                <a16:creationId xmlns:a16="http://schemas.microsoft.com/office/drawing/2014/main" id="{314481ED-D250-4E21-BF9E-D0F0E370B49C}"/>
              </a:ext>
            </a:extLst>
          </p:cNvPr>
          <p:cNvSpPr txBox="1"/>
          <p:nvPr/>
        </p:nvSpPr>
        <p:spPr>
          <a:xfrm>
            <a:off x="273848" y="5184581"/>
            <a:ext cx="8828798" cy="830997"/>
          </a:xfrm>
          <a:prstGeom prst="rect">
            <a:avLst/>
          </a:prstGeom>
          <a:noFill/>
        </p:spPr>
        <p:txBody>
          <a:bodyPr wrap="square" rtlCol="0">
            <a:spAutoFit/>
          </a:bodyPr>
          <a:lstStyle/>
          <a:p>
            <a:r>
              <a:rPr lang="en-US" sz="2400" dirty="0"/>
              <a:t>“The future happens at the intersection of knowledge and service and if you have the knowledge your can provide the service.”  </a:t>
            </a:r>
          </a:p>
        </p:txBody>
      </p:sp>
    </p:spTree>
    <p:extLst>
      <p:ext uri="{BB962C8B-B14F-4D97-AF65-F5344CB8AC3E}">
        <p14:creationId xmlns:p14="http://schemas.microsoft.com/office/powerpoint/2010/main" val="129873639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301625" y="247650"/>
            <a:ext cx="8510588" cy="1325563"/>
          </a:xfrm>
        </p:spPr>
        <p:txBody>
          <a:bodyPr>
            <a:normAutofit fontScale="90000"/>
          </a:bodyPr>
          <a:lstStyle/>
          <a:p>
            <a:pPr algn="ctr"/>
            <a:r>
              <a:rPr lang="en-US" altLang="en-US" dirty="0">
                <a:latin typeface="Verdana" panose="020B0604030504040204" pitchFamily="34" charset="0"/>
              </a:rPr>
              <a:t>Knowledge Complexity Framework</a:t>
            </a:r>
            <a:r>
              <a:rPr lang="en-US" altLang="en-US" sz="3200" dirty="0">
                <a:latin typeface="Verdana" panose="020B0604030504040204" pitchFamily="34" charset="0"/>
              </a:rPr>
              <a:t/>
            </a:r>
            <a:br>
              <a:rPr lang="en-US" altLang="en-US" sz="3200" dirty="0">
                <a:latin typeface="Verdana" panose="020B0604030504040204" pitchFamily="34" charset="0"/>
              </a:rPr>
            </a:br>
            <a:endParaRPr lang="en-US" altLang="en-US" sz="3200" dirty="0">
              <a:latin typeface="Verdana" panose="020B0604030504040204" pitchFamily="34" charset="0"/>
            </a:endParaRPr>
          </a:p>
        </p:txBody>
      </p:sp>
      <p:pic>
        <p:nvPicPr>
          <p:cNvPr id="1843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4040" y="1259610"/>
            <a:ext cx="5632343" cy="5187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24" name="Text Box 4"/>
          <p:cNvSpPr txBox="1">
            <a:spLocks noChangeArrowheads="1"/>
          </p:cNvSpPr>
          <p:nvPr/>
        </p:nvSpPr>
        <p:spPr bwMode="auto">
          <a:xfrm>
            <a:off x="301625" y="6310433"/>
            <a:ext cx="790615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400" dirty="0"/>
              <a:t>Allee, Verna (1997). </a:t>
            </a:r>
            <a:r>
              <a:rPr lang="en-US" altLang="en-US" sz="1400" i="1" dirty="0"/>
              <a:t>The knowledge evolution: Expanding organizational intelligence.</a:t>
            </a:r>
            <a:r>
              <a:rPr lang="en-US" altLang="en-US" sz="1400" dirty="0"/>
              <a:t> Butterworth Heinemann Boston, MA </a:t>
            </a:r>
          </a:p>
        </p:txBody>
      </p:sp>
    </p:spTree>
    <p:extLst>
      <p:ext uri="{BB962C8B-B14F-4D97-AF65-F5344CB8AC3E}">
        <p14:creationId xmlns:p14="http://schemas.microsoft.com/office/powerpoint/2010/main" val="221427050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School of Nursing">
      <a:dk1>
        <a:sysClr val="windowText" lastClr="000000"/>
      </a:dk1>
      <a:lt1>
        <a:sysClr val="window" lastClr="FFFFFF"/>
      </a:lt1>
      <a:dk2>
        <a:srgbClr val="7F7F7F"/>
      </a:dk2>
      <a:lt2>
        <a:srgbClr val="EEECE1"/>
      </a:lt2>
      <a:accent1>
        <a:srgbClr val="7A0019"/>
      </a:accent1>
      <a:accent2>
        <a:srgbClr val="FFCC33"/>
      </a:accent2>
      <a:accent3>
        <a:srgbClr val="003D4C"/>
      </a:accent3>
      <a:accent4>
        <a:srgbClr val="FFDE7A"/>
      </a:accent4>
      <a:accent5>
        <a:srgbClr val="726E20"/>
      </a:accent5>
      <a:accent6>
        <a:srgbClr val="616365"/>
      </a:accent6>
      <a:hlink>
        <a:srgbClr val="91785B"/>
      </a:hlink>
      <a:folHlink>
        <a:srgbClr val="7A001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5702</Words>
  <Application>Microsoft Office PowerPoint</Application>
  <PresentationFormat>On-screen Show (4:3)</PresentationFormat>
  <Paragraphs>568</Paragraphs>
  <Slides>77</Slides>
  <Notes>48</Notes>
  <HiddenSlides>0</HiddenSlides>
  <MMClips>0</MMClips>
  <ScaleCrop>false</ScaleCrop>
  <HeadingPairs>
    <vt:vector size="6" baseType="variant">
      <vt:variant>
        <vt:lpstr>Fonts Used</vt:lpstr>
      </vt:variant>
      <vt:variant>
        <vt:i4>12</vt:i4>
      </vt:variant>
      <vt:variant>
        <vt:lpstr>Theme</vt:lpstr>
      </vt:variant>
      <vt:variant>
        <vt:i4>4</vt:i4>
      </vt:variant>
      <vt:variant>
        <vt:lpstr>Slide Titles</vt:lpstr>
      </vt:variant>
      <vt:variant>
        <vt:i4>77</vt:i4>
      </vt:variant>
    </vt:vector>
  </HeadingPairs>
  <TitlesOfParts>
    <vt:vector size="93" baseType="lpstr">
      <vt:lpstr>ＭＳ Ｐゴシック</vt:lpstr>
      <vt:lpstr>ＭＳ Ｐゴシック</vt:lpstr>
      <vt:lpstr>游ゴシック</vt:lpstr>
      <vt:lpstr>Arial</vt:lpstr>
      <vt:lpstr>Calibri</vt:lpstr>
      <vt:lpstr>Calibri Light</vt:lpstr>
      <vt:lpstr>Franklin Gothic Book</vt:lpstr>
      <vt:lpstr>Franklin Gothic Medium</vt:lpstr>
      <vt:lpstr>Palatino</vt:lpstr>
      <vt:lpstr>Times New Roman</vt:lpstr>
      <vt:lpstr>Verdana</vt:lpstr>
      <vt:lpstr>Wingdings</vt:lpstr>
      <vt:lpstr>Office Theme</vt:lpstr>
      <vt:lpstr>1_Office Theme</vt:lpstr>
      <vt:lpstr>2_Office Theme</vt:lpstr>
      <vt:lpstr>3_Office Theme</vt:lpstr>
      <vt:lpstr>Foresight Leadership: Anticipating the Future of  Doctoral Education in Nursing </vt:lpstr>
      <vt:lpstr>Learning Objectives </vt:lpstr>
      <vt:lpstr>Overview</vt:lpstr>
      <vt:lpstr>AACN Vision for Academic Nursing</vt:lpstr>
      <vt:lpstr>AACN Vision for Academic Nursing Goals</vt:lpstr>
      <vt:lpstr>Vision For Academic Nursing</vt:lpstr>
      <vt:lpstr>University Futures</vt:lpstr>
      <vt:lpstr> Nursing Knowledge Work</vt:lpstr>
      <vt:lpstr>Knowledge Complexity Framework </vt:lpstr>
      <vt:lpstr>Knowledge Complexity</vt:lpstr>
      <vt:lpstr>PowerPoint Presentation</vt:lpstr>
      <vt:lpstr>PowerPoint Presentation</vt:lpstr>
      <vt:lpstr>Systems Thinking and Learning Organizations</vt:lpstr>
      <vt:lpstr>Leadership, Vision, Action, and Logical Levels</vt:lpstr>
      <vt:lpstr>The Squiggle Sense </vt:lpstr>
      <vt:lpstr>Polarities to Manage</vt:lpstr>
      <vt:lpstr>Integral Theory Principles</vt:lpstr>
      <vt:lpstr>PowerPoint Presentation</vt:lpstr>
      <vt:lpstr>PowerPoint Presentation</vt:lpstr>
      <vt:lpstr>PowerPoint Presentation</vt:lpstr>
      <vt:lpstr>PowerPoint Presentation</vt:lpstr>
      <vt:lpstr>Integral Research: Eight Zones and Methodologies</vt:lpstr>
      <vt:lpstr>PowerPoint Presentation</vt:lpstr>
      <vt:lpstr>PowerPoint Presentation</vt:lpstr>
      <vt:lpstr>Create the Future Through Renewal</vt:lpstr>
      <vt:lpstr>Katharine J Densford International  Center for Nursing Leadership</vt:lpstr>
      <vt:lpstr>Dimensions of Future Consciousness</vt:lpstr>
      <vt:lpstr>Dimensions of Future Consciousness</vt:lpstr>
      <vt:lpstr>Future Blind</vt:lpstr>
      <vt:lpstr>Future Blind </vt:lpstr>
      <vt:lpstr>Future Blind </vt:lpstr>
      <vt:lpstr>Change versus Transformation </vt:lpstr>
      <vt:lpstr>Foresight Leadership Styles </vt:lpstr>
      <vt:lpstr>Alpha Leadership: Anticipate, Align, Act</vt:lpstr>
      <vt:lpstr>Wonder</vt:lpstr>
      <vt:lpstr>Pride</vt:lpstr>
      <vt:lpstr>Shame</vt:lpstr>
      <vt:lpstr>Memory</vt:lpstr>
      <vt:lpstr>Imperatives</vt:lpstr>
      <vt:lpstr>Obstacles and Dangers</vt:lpstr>
      <vt:lpstr>Priorities</vt:lpstr>
      <vt:lpstr>Into the future</vt:lpstr>
      <vt:lpstr>The New Leadership Literacies</vt:lpstr>
      <vt:lpstr>Nursing Foresight Leadership</vt:lpstr>
      <vt:lpstr>Develop Foresight Leadership</vt:lpstr>
      <vt:lpstr>Develop Foresight Leadership</vt:lpstr>
      <vt:lpstr>PowerPoint Presentation</vt:lpstr>
      <vt:lpstr>Know Your Personal and Organizational Orientation to Time</vt:lpstr>
      <vt:lpstr>Time Perspectives</vt:lpstr>
      <vt:lpstr>Appreciate the value of innovation, design, and hybrid thinking, to support foresight leadership. </vt:lpstr>
      <vt:lpstr>PowerPoint Presentation</vt:lpstr>
      <vt:lpstr>Develop Futures Literacy and Foresight </vt:lpstr>
      <vt:lpstr>Future Studies</vt:lpstr>
      <vt:lpstr>PowerPoint Presentation</vt:lpstr>
      <vt:lpstr>Actively Monitor Industry Trends, Forecasts, Disruptions </vt:lpstr>
      <vt:lpstr>“If your organization is more frog than bat, perhaps you need to change it?”</vt:lpstr>
      <vt:lpstr>Discern Consequences of Trends and  Disruptions</vt:lpstr>
      <vt:lpstr>The Medical Futurist </vt:lpstr>
      <vt:lpstr>Impact Game</vt:lpstr>
      <vt:lpstr>Planetary Health</vt:lpstr>
      <vt:lpstr>Appreciate the Use of Vision Based Scenarios</vt:lpstr>
      <vt:lpstr>Health and Health Care 2032</vt:lpstr>
      <vt:lpstr>Human Service 2035</vt:lpstr>
      <vt:lpstr>Stimulate Strategic Conversations Looking Backwards from the Future</vt:lpstr>
      <vt:lpstr>Strategic Conversations</vt:lpstr>
      <vt:lpstr>PowerPoint Presentation</vt:lpstr>
      <vt:lpstr>Navigate Change With the Creative Power of  Appreciation, Influence and Control </vt:lpstr>
      <vt:lpstr>PowerPoint Presentation</vt:lpstr>
      <vt:lpstr>Be Clear and Intentional About a Leadership Legacy </vt:lpstr>
      <vt:lpstr>PowerPoint Presentation</vt:lpstr>
      <vt:lpstr>25/10 Crowd Sourcing Rapidly generate and sift a group’s most powerful actionable ideas </vt:lpstr>
      <vt:lpstr>25/10 Crowdsourcing Rapidly generate and sift a group’s most powerful actionable ideas </vt:lpstr>
      <vt:lpstr>Final Steps   Rapidly generate and sift a group’s most powerful actionable ideas</vt:lpstr>
      <vt:lpstr>PowerPoint Presentation</vt:lpstr>
      <vt:lpstr>Knowledge Work Questions</vt:lpstr>
      <vt:lpstr>Pledge to Future Generations</vt:lpstr>
      <vt:lpstr>Foresight Leadership: Anticipating the Future of  Doctoral Education in Nursing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Foresight Leadership: Anticipating the Future of  Doctoral Education in Nursing</dc:title>
  <dc:creator>Daniel Pesut</dc:creator>
  <cp:lastModifiedBy>Daniel J Pesut</cp:lastModifiedBy>
  <cp:revision>10</cp:revision>
  <dcterms:created xsi:type="dcterms:W3CDTF">2019-12-30T14:23:49Z</dcterms:created>
  <dcterms:modified xsi:type="dcterms:W3CDTF">2020-01-03T17:46:11Z</dcterms:modified>
</cp:coreProperties>
</file>