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19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467"/>
    <p:restoredTop sz="95761"/>
  </p:normalViewPr>
  <p:slideViewPr>
    <p:cSldViewPr snapToGrid="0" snapToObjects="1">
      <p:cViewPr varScale="1">
        <p:scale>
          <a:sx n="91" d="100"/>
          <a:sy n="91" d="100"/>
        </p:scale>
        <p:origin x="200" y="4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625293-9FF1-0947-ACEA-2AC9A5DC3F47}" type="datetimeFigureOut">
              <a:rPr lang="en-US" smtClean="0"/>
              <a:t>12/10/20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F71DFF-DF71-A448-9862-1AB6229F00AA}" type="slidenum">
              <a:rPr lang="en-US" smtClean="0"/>
              <a:t>‹#›</a:t>
            </a:fld>
            <a:endParaRPr lang="en-US"/>
          </a:p>
        </p:txBody>
      </p:sp>
    </p:spTree>
    <p:extLst>
      <p:ext uri="{BB962C8B-B14F-4D97-AF65-F5344CB8AC3E}">
        <p14:creationId xmlns:p14="http://schemas.microsoft.com/office/powerpoint/2010/main" val="3662565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49852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5FE6B-F1E2-B54B-9A03-D3AA0603B5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0810349-D0F2-3342-87B1-CA66BC0D75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FD82DA1-F236-954B-A1AD-9DCDE0C31312}"/>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5" name="Footer Placeholder 4">
            <a:extLst>
              <a:ext uri="{FF2B5EF4-FFF2-40B4-BE49-F238E27FC236}">
                <a16:creationId xmlns:a16="http://schemas.microsoft.com/office/drawing/2014/main" id="{BEFCECC6-4F89-4348-9199-3D0AE55C7C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718D00-6631-0849-B44B-52140200BC9D}"/>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123943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2923D-42D5-434E-B481-0800D4D0A3E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9708F0-CF56-7F42-987F-E9156E2537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88EE5A-055E-E84B-9018-7A252D61AE3D}"/>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5" name="Footer Placeholder 4">
            <a:extLst>
              <a:ext uri="{FF2B5EF4-FFF2-40B4-BE49-F238E27FC236}">
                <a16:creationId xmlns:a16="http://schemas.microsoft.com/office/drawing/2014/main" id="{04D1842B-7F15-9E4C-A3B5-D827F8BB2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8A8023-3D25-8D4C-813C-AC93D3CD00FF}"/>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1108961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703EC8-157E-3744-8AC3-B49B0DD669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227EBBF-60CD-3D40-8172-6B9162FC61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02C7CB-28AB-1546-99EE-AEE7F74E0D1B}"/>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5" name="Footer Placeholder 4">
            <a:extLst>
              <a:ext uri="{FF2B5EF4-FFF2-40B4-BE49-F238E27FC236}">
                <a16:creationId xmlns:a16="http://schemas.microsoft.com/office/drawing/2014/main" id="{876D7DD9-8443-EF43-99DA-475AEA5655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1C0D6D-183D-B04C-B6CA-3E0E02948B92}"/>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3447438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B690F-148F-E344-BA49-BE59B3DEC8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869F5-2B85-7D40-A18C-F729AB03F8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17B776-CD5A-7742-8D00-48BCA4D3054E}"/>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5" name="Footer Placeholder 4">
            <a:extLst>
              <a:ext uri="{FF2B5EF4-FFF2-40B4-BE49-F238E27FC236}">
                <a16:creationId xmlns:a16="http://schemas.microsoft.com/office/drawing/2014/main" id="{7A431639-058C-D74C-B0AC-6EF7AC76B8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C8DF87-2273-754F-B53B-121A830F7C32}"/>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2497430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81031-C692-8245-AAA1-7894E4B5B25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6FE500B-6B45-E648-85E7-2D45001C7D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506DA5-D217-404B-BF50-D67BF4E319DD}"/>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5" name="Footer Placeholder 4">
            <a:extLst>
              <a:ext uri="{FF2B5EF4-FFF2-40B4-BE49-F238E27FC236}">
                <a16:creationId xmlns:a16="http://schemas.microsoft.com/office/drawing/2014/main" id="{8E77A81B-B573-0142-81BE-B6374947BA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61F55-AE0C-704B-A352-9D5834F9F27B}"/>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3486689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FCC20-49DD-3C44-88E9-2C868185C3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FF67B0-401F-A046-A2FB-40DF3D11F9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BCB9B3-F46E-8349-BC0F-A17E4A856D3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C4C9AF-7039-B34D-96D9-387A6C07A6DF}"/>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6" name="Footer Placeholder 5">
            <a:extLst>
              <a:ext uri="{FF2B5EF4-FFF2-40B4-BE49-F238E27FC236}">
                <a16:creationId xmlns:a16="http://schemas.microsoft.com/office/drawing/2014/main" id="{0ABED183-29EA-364E-BA94-13A62B1BCF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EB7C4F-2F40-8647-9B85-BD9CEDD9A5E5}"/>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91158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2B8B8-F823-674C-B99C-C7828769B65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50670E-BEE5-234E-82F0-E13B9259D2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3A19AD-F867-F949-A025-A5289896978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36E425-6D7B-A040-B91C-9D3D2560D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EDD475-1B5F-A945-B061-158B171A2FF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F69517-F662-9140-A213-749209BCB356}"/>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8" name="Footer Placeholder 7">
            <a:extLst>
              <a:ext uri="{FF2B5EF4-FFF2-40B4-BE49-F238E27FC236}">
                <a16:creationId xmlns:a16="http://schemas.microsoft.com/office/drawing/2014/main" id="{00595E9A-33C6-4047-B325-A32996474B1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747C8D-DBCC-D542-B9B2-D4709462BCAC}"/>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738939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CF2F5-7CDE-E142-AAD4-90360217E0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D0728FD-B16A-9A45-BE23-DAE973085144}"/>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4" name="Footer Placeholder 3">
            <a:extLst>
              <a:ext uri="{FF2B5EF4-FFF2-40B4-BE49-F238E27FC236}">
                <a16:creationId xmlns:a16="http://schemas.microsoft.com/office/drawing/2014/main" id="{0A486786-CA21-F841-92EE-3A2FC94FF1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F163E9A-632E-4047-8713-62DD0B920BB3}"/>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4081075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7CD20B-8A10-5642-8E33-428E574559E5}"/>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3" name="Footer Placeholder 2">
            <a:extLst>
              <a:ext uri="{FF2B5EF4-FFF2-40B4-BE49-F238E27FC236}">
                <a16:creationId xmlns:a16="http://schemas.microsoft.com/office/drawing/2014/main" id="{88937DE4-0C2A-5341-B308-7163FDEE14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7E9A430-C180-7449-842E-FA4063E8DD67}"/>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520322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93196-A379-5445-861F-F482FE2ABE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13771FF-22E4-6E41-A113-02F54D996F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A926FB-5DB5-2F4B-B575-7638613061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6D69AD-2DB9-C140-802B-D694D4CDFB7B}"/>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6" name="Footer Placeholder 5">
            <a:extLst>
              <a:ext uri="{FF2B5EF4-FFF2-40B4-BE49-F238E27FC236}">
                <a16:creationId xmlns:a16="http://schemas.microsoft.com/office/drawing/2014/main" id="{34E08AF4-D111-4945-B10B-BCD093D188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23ABFD-1041-634B-83A0-8E0556038027}"/>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2924385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99FAD-5D9D-E746-A325-5223D87F1B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7D71E4C-EF19-7345-9042-D58C3F21EB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D69267-13E5-A44D-BDC5-490F4F432A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1B4336-F8A5-124B-94AD-2BE3A724E445}"/>
              </a:ext>
            </a:extLst>
          </p:cNvPr>
          <p:cNvSpPr>
            <a:spLocks noGrp="1"/>
          </p:cNvSpPr>
          <p:nvPr>
            <p:ph type="dt" sz="half" idx="10"/>
          </p:nvPr>
        </p:nvSpPr>
        <p:spPr/>
        <p:txBody>
          <a:bodyPr/>
          <a:lstStyle/>
          <a:p>
            <a:fld id="{602F637E-9E2F-4641-B2C9-E1A20B9C2C51}" type="datetimeFigureOut">
              <a:rPr lang="en-US" smtClean="0"/>
              <a:t>12/10/20</a:t>
            </a:fld>
            <a:endParaRPr lang="en-US"/>
          </a:p>
        </p:txBody>
      </p:sp>
      <p:sp>
        <p:nvSpPr>
          <p:cNvPr id="6" name="Footer Placeholder 5">
            <a:extLst>
              <a:ext uri="{FF2B5EF4-FFF2-40B4-BE49-F238E27FC236}">
                <a16:creationId xmlns:a16="http://schemas.microsoft.com/office/drawing/2014/main" id="{68E4A591-279F-DF46-A7E1-4EF927394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C45B3D-2FF0-8244-8541-07FA452EE039}"/>
              </a:ext>
            </a:extLst>
          </p:cNvPr>
          <p:cNvSpPr>
            <a:spLocks noGrp="1"/>
          </p:cNvSpPr>
          <p:nvPr>
            <p:ph type="sldNum" sz="quarter" idx="12"/>
          </p:nvPr>
        </p:nvSpPr>
        <p:spPr/>
        <p:txBody>
          <a:bodyPr/>
          <a:lstStyle/>
          <a:p>
            <a:fld id="{A46D806E-FBC1-8449-A9F4-546895D1C32A}" type="slidenum">
              <a:rPr lang="en-US" smtClean="0"/>
              <a:t>‹#›</a:t>
            </a:fld>
            <a:endParaRPr lang="en-US"/>
          </a:p>
        </p:txBody>
      </p:sp>
    </p:spTree>
    <p:extLst>
      <p:ext uri="{BB962C8B-B14F-4D97-AF65-F5344CB8AC3E}">
        <p14:creationId xmlns:p14="http://schemas.microsoft.com/office/powerpoint/2010/main" val="20517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ABFB7F-8713-8C46-8E0D-68BC9F17C9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8D6159-DAA4-0F4A-B52D-68D803A3AD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1D0102-1CDF-0046-A0B5-2F4D2C9D65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2F637E-9E2F-4641-B2C9-E1A20B9C2C51}" type="datetimeFigureOut">
              <a:rPr lang="en-US" smtClean="0"/>
              <a:t>12/10/20</a:t>
            </a:fld>
            <a:endParaRPr lang="en-US"/>
          </a:p>
        </p:txBody>
      </p:sp>
      <p:sp>
        <p:nvSpPr>
          <p:cNvPr id="5" name="Footer Placeholder 4">
            <a:extLst>
              <a:ext uri="{FF2B5EF4-FFF2-40B4-BE49-F238E27FC236}">
                <a16:creationId xmlns:a16="http://schemas.microsoft.com/office/drawing/2014/main" id="{A025990C-8E0F-DD4B-A774-F918B3465D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0F34AED-C9C2-994C-85C5-BA133D63F3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6D806E-FBC1-8449-A9F4-546895D1C32A}" type="slidenum">
              <a:rPr lang="en-US" smtClean="0"/>
              <a:t>‹#›</a:t>
            </a:fld>
            <a:endParaRPr lang="en-US"/>
          </a:p>
        </p:txBody>
      </p:sp>
    </p:spTree>
    <p:extLst>
      <p:ext uri="{BB962C8B-B14F-4D97-AF65-F5344CB8AC3E}">
        <p14:creationId xmlns:p14="http://schemas.microsoft.com/office/powerpoint/2010/main" val="63738694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p:nvPr/>
        </p:nvSpPr>
        <p:spPr>
          <a:xfrm>
            <a:off x="0" y="11173"/>
            <a:ext cx="12182399" cy="832721"/>
          </a:xfrm>
          <a:prstGeom prst="rect">
            <a:avLst/>
          </a:prstGeom>
          <a:solidFill>
            <a:srgbClr val="63191F"/>
          </a:solidFill>
          <a:ln>
            <a:noFill/>
          </a:ln>
        </p:spPr>
        <p:txBody>
          <a:bodyPr spcFirstLastPara="1" wrap="square" lIns="28570" tIns="14281" rIns="28570" bIns="14281" anchor="ctr" anchorCtr="0">
            <a:noAutofit/>
          </a:bodyPr>
          <a:lstStyle/>
          <a:p>
            <a:pPr algn="ctr"/>
            <a:endParaRPr sz="6171" dirty="0">
              <a:solidFill>
                <a:schemeClr val="lt1"/>
              </a:solidFill>
              <a:latin typeface="Calibri"/>
              <a:ea typeface="Calibri"/>
              <a:cs typeface="Calibri"/>
              <a:sym typeface="Calibri"/>
            </a:endParaRPr>
          </a:p>
        </p:txBody>
      </p:sp>
      <p:sp>
        <p:nvSpPr>
          <p:cNvPr id="85" name="Shape 85"/>
          <p:cNvSpPr txBox="1">
            <a:spLocks noGrp="1"/>
          </p:cNvSpPr>
          <p:nvPr>
            <p:ph type="ctrTitle"/>
          </p:nvPr>
        </p:nvSpPr>
        <p:spPr>
          <a:xfrm>
            <a:off x="3953297" y="27083"/>
            <a:ext cx="4891691" cy="752218"/>
          </a:xfrm>
          <a:prstGeom prst="rect">
            <a:avLst/>
          </a:prstGeom>
          <a:noFill/>
          <a:ln>
            <a:noFill/>
          </a:ln>
        </p:spPr>
        <p:txBody>
          <a:bodyPr spcFirstLastPara="1" vert="horz" wrap="square" lIns="28570" tIns="14281" rIns="28570" bIns="14281" rtlCol="0" anchor="b" anchorCtr="0">
            <a:noAutofit/>
          </a:bodyPr>
          <a:lstStyle/>
          <a:p>
            <a:pPr lvl="0" algn="l">
              <a:buClr>
                <a:srgbClr val="F9C940"/>
              </a:buClr>
              <a:buSzPts val="8820"/>
            </a:pPr>
            <a:r>
              <a:rPr lang="en-US" sz="1400" b="1" dirty="0">
                <a:solidFill>
                  <a:srgbClr val="F9C940"/>
                </a:solidFill>
                <a:latin typeface="Times New Roman" panose="02020603050405020304" pitchFamily="18" charset="0"/>
                <a:ea typeface="Helvetica Neue"/>
                <a:cs typeface="Times New Roman" panose="02020603050405020304" pitchFamily="18" charset="0"/>
                <a:sym typeface="Helvetica Neue"/>
              </a:rPr>
              <a:t>Psychological Safety as an Antecedent to Group Engagement and Attitudes Among College Students </a:t>
            </a:r>
            <a:br>
              <a:rPr lang="en-US" sz="1200" b="1" dirty="0">
                <a:solidFill>
                  <a:srgbClr val="F9C940"/>
                </a:solidFill>
                <a:latin typeface="Times New Roman" panose="02020603050405020304" pitchFamily="18" charset="0"/>
                <a:ea typeface="Helvetica Neue"/>
                <a:cs typeface="Times New Roman" panose="02020603050405020304" pitchFamily="18" charset="0"/>
                <a:sym typeface="Helvetica Neue"/>
              </a:rPr>
            </a:br>
            <a:r>
              <a:rPr lang="en-US" sz="1200"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Katelyn Kirchner, Under the Supervision of Dr. Alexandra Luong</a:t>
            </a:r>
            <a:endParaRPr sz="1200" b="1" baseline="30000" dirty="0">
              <a:solidFill>
                <a:schemeClr val="lt1"/>
              </a:solidFill>
              <a:latin typeface="Times New Roman" panose="02020603050405020304" pitchFamily="18" charset="0"/>
              <a:ea typeface="Helvetica Neue"/>
              <a:cs typeface="Times New Roman" panose="02020603050405020304" pitchFamily="18" charset="0"/>
              <a:sym typeface="Helvetica Neue"/>
            </a:endParaRPr>
          </a:p>
        </p:txBody>
      </p:sp>
      <p:pic>
        <p:nvPicPr>
          <p:cNvPr id="86" name="Shape 86"/>
          <p:cNvPicPr preferRelativeResize="0"/>
          <p:nvPr/>
        </p:nvPicPr>
        <p:blipFill rotWithShape="1">
          <a:blip r:embed="rId3">
            <a:alphaModFix/>
          </a:blip>
          <a:srcRect/>
          <a:stretch/>
        </p:blipFill>
        <p:spPr>
          <a:xfrm>
            <a:off x="9613723" y="145175"/>
            <a:ext cx="1907717" cy="614886"/>
          </a:xfrm>
          <a:prstGeom prst="rect">
            <a:avLst/>
          </a:prstGeom>
          <a:noFill/>
          <a:ln>
            <a:noFill/>
          </a:ln>
        </p:spPr>
      </p:pic>
      <p:sp>
        <p:nvSpPr>
          <p:cNvPr id="87" name="Shape 87"/>
          <p:cNvSpPr/>
          <p:nvPr/>
        </p:nvSpPr>
        <p:spPr>
          <a:xfrm>
            <a:off x="0" y="884089"/>
            <a:ext cx="4124349" cy="339844"/>
          </a:xfrm>
          <a:prstGeom prst="rect">
            <a:avLst/>
          </a:prstGeom>
          <a:solidFill>
            <a:srgbClr val="63191F"/>
          </a:solidFill>
          <a:ln>
            <a:noFill/>
          </a:ln>
        </p:spPr>
        <p:txBody>
          <a:bodyPr spcFirstLastPara="1" wrap="square" lIns="28570" tIns="14281" rIns="28570" bIns="14281" anchor="ctr" anchorCtr="0">
            <a:noAutofit/>
          </a:bodyPr>
          <a:lstStyle/>
          <a:p>
            <a:pPr algn="ctr"/>
            <a:r>
              <a:rPr lang="en-US" sz="1563" b="1"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Introduction</a:t>
            </a:r>
            <a:endParaRPr sz="1563" b="1"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88" name="Shape 88"/>
          <p:cNvSpPr/>
          <p:nvPr/>
        </p:nvSpPr>
        <p:spPr>
          <a:xfrm>
            <a:off x="52003" y="4780642"/>
            <a:ext cx="3943932" cy="339844"/>
          </a:xfrm>
          <a:prstGeom prst="rect">
            <a:avLst/>
          </a:prstGeom>
          <a:solidFill>
            <a:srgbClr val="63191F"/>
          </a:solidFill>
          <a:ln>
            <a:noFill/>
          </a:ln>
        </p:spPr>
        <p:txBody>
          <a:bodyPr spcFirstLastPara="1" wrap="square" lIns="28570" tIns="14281" rIns="28570" bIns="14281" anchor="ctr" anchorCtr="0">
            <a:noAutofit/>
          </a:bodyPr>
          <a:lstStyle/>
          <a:p>
            <a:pPr algn="ctr"/>
            <a:r>
              <a:rPr lang="en-US" sz="1563" b="1"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Method</a:t>
            </a:r>
            <a:endParaRPr sz="1563" b="1"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89" name="Shape 89"/>
          <p:cNvSpPr/>
          <p:nvPr/>
        </p:nvSpPr>
        <p:spPr>
          <a:xfrm>
            <a:off x="4174034" y="884089"/>
            <a:ext cx="4124349" cy="339844"/>
          </a:xfrm>
          <a:prstGeom prst="rect">
            <a:avLst/>
          </a:prstGeom>
          <a:solidFill>
            <a:srgbClr val="63191F"/>
          </a:solidFill>
          <a:ln>
            <a:noFill/>
          </a:ln>
        </p:spPr>
        <p:txBody>
          <a:bodyPr spcFirstLastPara="1" wrap="square" lIns="28570" tIns="14281" rIns="28570" bIns="14281" anchor="ctr" anchorCtr="0">
            <a:noAutofit/>
          </a:bodyPr>
          <a:lstStyle/>
          <a:p>
            <a:pPr algn="ctr"/>
            <a:r>
              <a:rPr lang="en-US" sz="1563" b="1"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Results</a:t>
            </a:r>
            <a:endParaRPr sz="1563" b="1"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90" name="Shape 90"/>
          <p:cNvSpPr/>
          <p:nvPr/>
        </p:nvSpPr>
        <p:spPr>
          <a:xfrm>
            <a:off x="8350103" y="879598"/>
            <a:ext cx="3841898" cy="339844"/>
          </a:xfrm>
          <a:prstGeom prst="rect">
            <a:avLst/>
          </a:prstGeom>
          <a:solidFill>
            <a:srgbClr val="63191F"/>
          </a:solidFill>
          <a:ln>
            <a:noFill/>
          </a:ln>
        </p:spPr>
        <p:txBody>
          <a:bodyPr spcFirstLastPara="1" wrap="square" lIns="28570" tIns="14281" rIns="28570" bIns="14281" anchor="ctr" anchorCtr="0">
            <a:noAutofit/>
          </a:bodyPr>
          <a:lstStyle/>
          <a:p>
            <a:pPr algn="ctr"/>
            <a:r>
              <a:rPr lang="en-US" sz="1563" b="1"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Discussion</a:t>
            </a:r>
            <a:endParaRPr sz="1563" b="1"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91" name="Shape 91"/>
          <p:cNvSpPr/>
          <p:nvPr/>
        </p:nvSpPr>
        <p:spPr>
          <a:xfrm>
            <a:off x="387742" y="-20041"/>
            <a:ext cx="2796821" cy="979332"/>
          </a:xfrm>
          <a:prstGeom prst="rect">
            <a:avLst/>
          </a:prstGeom>
          <a:noFill/>
          <a:ln>
            <a:noFill/>
          </a:ln>
        </p:spPr>
        <p:txBody>
          <a:bodyPr spcFirstLastPara="1" wrap="square" lIns="28570" tIns="14281" rIns="28570" bIns="14281" anchor="ctr" anchorCtr="0">
            <a:noAutofit/>
          </a:bodyPr>
          <a:lstStyle/>
          <a:p>
            <a:pPr algn="ctr"/>
            <a:r>
              <a:rPr lang="en-US" sz="1400" b="1" dirty="0">
                <a:solidFill>
                  <a:srgbClr val="FFFFFF"/>
                </a:solidFill>
                <a:latin typeface="Times New Roman" panose="02020603050405020304" pitchFamily="18" charset="0"/>
                <a:ea typeface="Helvetica Neue Light"/>
                <a:cs typeface="Times New Roman" panose="02020603050405020304" pitchFamily="18" charset="0"/>
                <a:sym typeface="Helvetica Neue Light"/>
              </a:rPr>
              <a:t>Undergraduate Research Opportunity Program </a:t>
            </a:r>
            <a:endParaRPr sz="1400" b="1" dirty="0">
              <a:solidFill>
                <a:srgbClr val="FFFFFF"/>
              </a:solidFill>
              <a:latin typeface="Times New Roman" panose="02020603050405020304" pitchFamily="18" charset="0"/>
              <a:ea typeface="Helvetica Neue Light"/>
              <a:cs typeface="Times New Roman" panose="02020603050405020304" pitchFamily="18" charset="0"/>
              <a:sym typeface="Helvetica Neue Light"/>
            </a:endParaRPr>
          </a:p>
        </p:txBody>
      </p:sp>
      <p:sp>
        <p:nvSpPr>
          <p:cNvPr id="92" name="Shape 92"/>
          <p:cNvSpPr txBox="1"/>
          <p:nvPr/>
        </p:nvSpPr>
        <p:spPr>
          <a:xfrm>
            <a:off x="18418" y="1219443"/>
            <a:ext cx="4093036" cy="3586027"/>
          </a:xfrm>
          <a:prstGeom prst="rect">
            <a:avLst/>
          </a:prstGeom>
          <a:noFill/>
          <a:ln>
            <a:noFill/>
          </a:ln>
        </p:spPr>
        <p:txBody>
          <a:bodyPr spcFirstLastPara="1" wrap="square" lIns="28570" tIns="14281" rIns="28570" bIns="14281" anchor="t" anchorCtr="0">
            <a:noAutofit/>
          </a:bodyPr>
          <a:lstStyle/>
          <a:p>
            <a:r>
              <a:rPr lang="en-US" sz="800" dirty="0">
                <a:latin typeface="Times New Roman" panose="02020603050405020304" pitchFamily="18" charset="0"/>
                <a:cs typeface="Times New Roman" panose="02020603050405020304" pitchFamily="18" charset="0"/>
              </a:rPr>
              <a:t>This study examines psychological safety (PS) as an antecedent to group engagement and as a mediator of its relationship with attitude toward groups. Extraversion is also examined as a possible moderator.</a:t>
            </a:r>
          </a:p>
          <a:p>
            <a:pPr algn="ctr"/>
            <a:r>
              <a:rPr lang="en-US" sz="800" b="1" dirty="0">
                <a:latin typeface="Times New Roman" panose="02020603050405020304" pitchFamily="18" charset="0"/>
                <a:cs typeface="Times New Roman" panose="02020603050405020304" pitchFamily="18" charset="0"/>
              </a:rPr>
              <a:t>Literature Review  </a:t>
            </a: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PS leads to positive outcomes such as engagement </a:t>
            </a:r>
            <a:r>
              <a:rPr lang="en-US" sz="650" dirty="0">
                <a:latin typeface="Times New Roman" panose="02020603050405020304" pitchFamily="18" charset="0"/>
                <a:cs typeface="Times New Roman" panose="02020603050405020304" pitchFamily="18" charset="0"/>
              </a:rPr>
              <a:t>(Frazier, 2016). </a:t>
            </a:r>
            <a:r>
              <a:rPr lang="en-US" sz="800" dirty="0">
                <a:latin typeface="Times New Roman" panose="02020603050405020304" pitchFamily="18" charset="0"/>
                <a:cs typeface="Times New Roman" panose="02020603050405020304" pitchFamily="18" charset="0"/>
              </a:rPr>
              <a:t>Little research has examined PS in higher educational settings </a:t>
            </a:r>
            <a:r>
              <a:rPr lang="en-US" sz="650" dirty="0">
                <a:latin typeface="Times New Roman" panose="02020603050405020304" pitchFamily="18" charset="0"/>
                <a:cs typeface="Times New Roman" panose="02020603050405020304" pitchFamily="18" charset="0"/>
              </a:rPr>
              <a:t>(Han 2018). </a:t>
            </a:r>
          </a:p>
          <a:p>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Research shows engagement in an activity is positively related to the quality of learning outcomes associated with that activity </a:t>
            </a:r>
            <a:r>
              <a:rPr lang="en-US" sz="650" dirty="0">
                <a:latin typeface="Times New Roman" panose="02020603050405020304" pitchFamily="18" charset="0"/>
                <a:cs typeface="Times New Roman" panose="02020603050405020304" pitchFamily="18" charset="0"/>
              </a:rPr>
              <a:t>(Krause and Coates, 2008). </a:t>
            </a:r>
            <a:r>
              <a:rPr lang="en-US" sz="800" dirty="0">
                <a:latin typeface="Times New Roman" panose="02020603050405020304" pitchFamily="18" charset="0"/>
                <a:cs typeface="Times New Roman" panose="02020603050405020304" pitchFamily="18" charset="0"/>
              </a:rPr>
              <a:t>Krug (1997) found that past experience with groups is a large factor in one's attitude toward groups. </a:t>
            </a:r>
          </a:p>
          <a:p>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Openness to experience and emotional stability have been shown as predictors of PS. To expand, this study examines extraversion in relation to PS. </a:t>
            </a:r>
            <a:r>
              <a:rPr lang="en-US" sz="650" dirty="0">
                <a:latin typeface="Times New Roman" panose="02020603050405020304" pitchFamily="18" charset="0"/>
                <a:cs typeface="Times New Roman" panose="02020603050405020304" pitchFamily="18" charset="0"/>
              </a:rPr>
              <a:t>(Frazier, M. L. </a:t>
            </a:r>
            <a:r>
              <a:rPr lang="en-US" sz="650" i="1" dirty="0">
                <a:latin typeface="Times New Roman" panose="02020603050405020304" pitchFamily="18" charset="0"/>
                <a:cs typeface="Times New Roman" panose="02020603050405020304" pitchFamily="18" charset="0"/>
              </a:rPr>
              <a:t>et al., </a:t>
            </a:r>
            <a:r>
              <a:rPr lang="en-US" sz="650" dirty="0">
                <a:latin typeface="Times New Roman" panose="02020603050405020304" pitchFamily="18" charset="0"/>
                <a:cs typeface="Times New Roman" panose="02020603050405020304" pitchFamily="18" charset="0"/>
              </a:rPr>
              <a:t>2016).</a:t>
            </a:r>
          </a:p>
          <a:p>
            <a:pPr marL="17145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r>
              <a:rPr lang="en-US" sz="800" b="1" dirty="0">
                <a:latin typeface="Times New Roman" panose="02020603050405020304" pitchFamily="18" charset="0"/>
                <a:cs typeface="Times New Roman" panose="02020603050405020304" pitchFamily="18" charset="0"/>
              </a:rPr>
              <a:t>Psychological safety: </a:t>
            </a:r>
            <a:r>
              <a:rPr lang="en-US" sz="800" dirty="0">
                <a:latin typeface="Times New Roman" panose="02020603050405020304" pitchFamily="18" charset="0"/>
                <a:cs typeface="Times New Roman" panose="02020603050405020304" pitchFamily="18" charset="0"/>
              </a:rPr>
              <a:t>“describes perceptions of the consequences of taking interpersonal risks in a particular context.” </a:t>
            </a:r>
            <a:r>
              <a:rPr lang="en-US" sz="650" dirty="0">
                <a:latin typeface="Times New Roman" panose="02020603050405020304" pitchFamily="18" charset="0"/>
                <a:cs typeface="Times New Roman" panose="02020603050405020304" pitchFamily="18" charset="0"/>
              </a:rPr>
              <a:t>(Edmondson &amp; Lei 2014, p. 24).</a:t>
            </a:r>
          </a:p>
          <a:p>
            <a:r>
              <a:rPr lang="en-US" sz="800" b="1" dirty="0">
                <a:latin typeface="Times New Roman" panose="02020603050405020304" pitchFamily="18" charset="0"/>
                <a:cs typeface="Times New Roman" panose="02020603050405020304" pitchFamily="18" charset="0"/>
              </a:rPr>
              <a:t>Engagement</a:t>
            </a:r>
            <a:r>
              <a:rPr lang="en-US" sz="800" dirty="0">
                <a:latin typeface="Times New Roman" panose="02020603050405020304" pitchFamily="18" charset="0"/>
                <a:cs typeface="Times New Roman" panose="02020603050405020304" pitchFamily="18" charset="0"/>
              </a:rPr>
              <a:t>: participation in educational activities that lead to measurable outcomes </a:t>
            </a:r>
            <a:r>
              <a:rPr lang="en-US" sz="650" dirty="0">
                <a:latin typeface="Times New Roman" panose="02020603050405020304" pitchFamily="18" charset="0"/>
                <a:cs typeface="Times New Roman" panose="02020603050405020304" pitchFamily="18" charset="0"/>
              </a:rPr>
              <a:t>(Kuh</a:t>
            </a:r>
            <a:r>
              <a:rPr lang="en-US" sz="650" i="1" dirty="0">
                <a:latin typeface="Times New Roman" panose="02020603050405020304" pitchFamily="18" charset="0"/>
                <a:cs typeface="Times New Roman" panose="02020603050405020304" pitchFamily="18" charset="0"/>
              </a:rPr>
              <a:t> </a:t>
            </a:r>
            <a:r>
              <a:rPr lang="en-US" sz="650" dirty="0">
                <a:latin typeface="Times New Roman" panose="02020603050405020304" pitchFamily="18" charset="0"/>
                <a:cs typeface="Times New Roman" panose="02020603050405020304" pitchFamily="18" charset="0"/>
              </a:rPr>
              <a:t>et al.</a:t>
            </a:r>
            <a:r>
              <a:rPr lang="en-US" sz="650" i="1" dirty="0">
                <a:latin typeface="Times New Roman" panose="02020603050405020304" pitchFamily="18" charset="0"/>
                <a:cs typeface="Times New Roman" panose="02020603050405020304" pitchFamily="18" charset="0"/>
              </a:rPr>
              <a:t>,</a:t>
            </a:r>
            <a:r>
              <a:rPr lang="en-US" sz="650" dirty="0">
                <a:latin typeface="Times New Roman" panose="02020603050405020304" pitchFamily="18" charset="0"/>
                <a:cs typeface="Times New Roman" panose="02020603050405020304" pitchFamily="18" charset="0"/>
              </a:rPr>
              <a:t>2007).</a:t>
            </a:r>
          </a:p>
          <a:p>
            <a:r>
              <a:rPr lang="en-US" sz="800" b="1" dirty="0">
                <a:latin typeface="Times New Roman" panose="02020603050405020304" pitchFamily="18" charset="0"/>
                <a:cs typeface="Times New Roman" panose="02020603050405020304" pitchFamily="18" charset="0"/>
              </a:rPr>
              <a:t>Extraversion:</a:t>
            </a:r>
            <a:r>
              <a:rPr lang="en-US" sz="800" dirty="0">
                <a:latin typeface="Times New Roman" panose="02020603050405020304" pitchFamily="18" charset="0"/>
                <a:cs typeface="Times New Roman" panose="02020603050405020304" pitchFamily="18" charset="0"/>
              </a:rPr>
              <a:t> associated with being sociable and talkative </a:t>
            </a:r>
            <a:r>
              <a:rPr lang="en-US" sz="650" dirty="0">
                <a:latin typeface="Times New Roman" panose="02020603050405020304" pitchFamily="18" charset="0"/>
                <a:cs typeface="Times New Roman" panose="02020603050405020304" pitchFamily="18" charset="0"/>
              </a:rPr>
              <a:t>(Barrick &amp; Mount, 1991).</a:t>
            </a:r>
          </a:p>
          <a:p>
            <a:r>
              <a:rPr lang="en-US" sz="800" dirty="0">
                <a:latin typeface="Times New Roman" panose="02020603050405020304" pitchFamily="18" charset="0"/>
                <a:cs typeface="Times New Roman" panose="02020603050405020304" pitchFamily="18" charset="0"/>
              </a:rPr>
              <a:t> </a:t>
            </a:r>
          </a:p>
          <a:p>
            <a:pPr algn="ctr"/>
            <a:r>
              <a:rPr lang="en-US" sz="800" b="1" dirty="0">
                <a:latin typeface="Times New Roman" panose="02020603050405020304" pitchFamily="18" charset="0"/>
                <a:cs typeface="Times New Roman" panose="02020603050405020304" pitchFamily="18" charset="0"/>
              </a:rPr>
              <a:t>Hypotheses</a:t>
            </a: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H1: Participants who perceive a high level of PS are more engaged within their groups </a:t>
            </a: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H2: Participants who are more engaged within their group will have a more positive attitude toward groups</a:t>
            </a: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H3: Engagement mediates the relationship between one’s perceptions of PS and attitudes toward groups </a:t>
            </a: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H4: Extraversion moderates the relationship between a participant’s perception of PS and their group engagement, such that the relationship will be more positive for those who are more extraverted.   </a:t>
            </a:r>
          </a:p>
        </p:txBody>
      </p:sp>
      <p:sp>
        <p:nvSpPr>
          <p:cNvPr id="93" name="Shape 93"/>
          <p:cNvSpPr txBox="1"/>
          <p:nvPr/>
        </p:nvSpPr>
        <p:spPr>
          <a:xfrm>
            <a:off x="994094" y="5185094"/>
            <a:ext cx="2190469" cy="1203281"/>
          </a:xfrm>
          <a:prstGeom prst="rect">
            <a:avLst/>
          </a:prstGeom>
          <a:noFill/>
          <a:ln>
            <a:noFill/>
          </a:ln>
        </p:spPr>
        <p:txBody>
          <a:bodyPr spcFirstLastPara="1" wrap="square" lIns="28570" tIns="28570" rIns="28570" bIns="28570" anchor="t" anchorCtr="0">
            <a:noAutofit/>
          </a:bodyPr>
          <a:lstStyle/>
          <a:p>
            <a:endParaRPr sz="563"/>
          </a:p>
        </p:txBody>
      </p:sp>
      <p:sp>
        <p:nvSpPr>
          <p:cNvPr id="94" name="Shape 94"/>
          <p:cNvSpPr txBox="1"/>
          <p:nvPr/>
        </p:nvSpPr>
        <p:spPr>
          <a:xfrm>
            <a:off x="38213" y="5012282"/>
            <a:ext cx="3943932" cy="2292629"/>
          </a:xfrm>
          <a:prstGeom prst="rect">
            <a:avLst/>
          </a:prstGeom>
          <a:noFill/>
          <a:ln>
            <a:noFill/>
          </a:ln>
        </p:spPr>
        <p:txBody>
          <a:bodyPr spcFirstLastPara="1" wrap="square" lIns="28570" tIns="28570" rIns="28570" bIns="28570" anchor="t" anchorCtr="0">
            <a:noAutofit/>
          </a:bodyPr>
          <a:lstStyle/>
          <a:p>
            <a:pPr algn="ctr"/>
            <a:endParaRPr lang="en-US" sz="600" b="1" dirty="0">
              <a:latin typeface="Times New Roman" panose="02020603050405020304" pitchFamily="18" charset="0"/>
              <a:cs typeface="Times New Roman" panose="02020603050405020304" pitchFamily="18" charset="0"/>
            </a:endParaRPr>
          </a:p>
          <a:p>
            <a:pPr algn="ctr"/>
            <a:r>
              <a:rPr lang="en-US" sz="800" b="1" dirty="0">
                <a:latin typeface="Times New Roman" panose="02020603050405020304" pitchFamily="18" charset="0"/>
                <a:cs typeface="Times New Roman" panose="02020603050405020304" pitchFamily="18" charset="0"/>
              </a:rPr>
              <a:t>Participants</a:t>
            </a: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252 undergraduate students from a medium-sized university in the Midwest. 90% of participants were Caucasian and 96% were between the ages of 18-23.</a:t>
            </a:r>
            <a:r>
              <a:rPr lang="en-US" sz="800" b="1" dirty="0">
                <a:latin typeface="Times New Roman" panose="02020603050405020304" pitchFamily="18" charset="0"/>
                <a:cs typeface="Times New Roman" panose="02020603050405020304" pitchFamily="18" charset="0"/>
              </a:rPr>
              <a:t> </a:t>
            </a:r>
          </a:p>
          <a:p>
            <a:endParaRPr lang="en-US" sz="800" dirty="0">
              <a:latin typeface="Times New Roman" panose="02020603050405020304" pitchFamily="18" charset="0"/>
              <a:cs typeface="Times New Roman" panose="02020603050405020304" pitchFamily="18" charset="0"/>
            </a:endParaRPr>
          </a:p>
          <a:p>
            <a:pPr algn="ctr"/>
            <a:r>
              <a:rPr lang="en-US" sz="800" b="1" dirty="0">
                <a:latin typeface="Times New Roman" panose="02020603050405020304" pitchFamily="18" charset="0"/>
                <a:cs typeface="Times New Roman" panose="02020603050405020304" pitchFamily="18" charset="0"/>
              </a:rPr>
              <a:t>Procedure</a:t>
            </a: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A link to participate in the study via </a:t>
            </a:r>
            <a:r>
              <a:rPr lang="en-US" sz="800" i="1" dirty="0">
                <a:latin typeface="Times New Roman" panose="02020603050405020304" pitchFamily="18" charset="0"/>
                <a:cs typeface="Times New Roman" panose="02020603050405020304" pitchFamily="18" charset="0"/>
              </a:rPr>
              <a:t>Qualtrics </a:t>
            </a:r>
            <a:r>
              <a:rPr lang="en-US" sz="800" dirty="0">
                <a:latin typeface="Times New Roman" panose="02020603050405020304" pitchFamily="18" charset="0"/>
                <a:cs typeface="Times New Roman" panose="02020603050405020304" pitchFamily="18" charset="0"/>
              </a:rPr>
              <a:t>was sent to 48 instructors. Fifteen shared the link with their students. Participants were compensated with extra credit at the instructor’s discretion.</a:t>
            </a:r>
          </a:p>
          <a:p>
            <a:pPr algn="ctr"/>
            <a:r>
              <a:rPr lang="en-US" sz="800" b="1" dirty="0">
                <a:latin typeface="Times New Roman" panose="02020603050405020304" pitchFamily="18" charset="0"/>
                <a:cs typeface="Times New Roman" panose="02020603050405020304" pitchFamily="18" charset="0"/>
              </a:rPr>
              <a:t>Measures</a:t>
            </a:r>
            <a:endParaRPr lang="en-US" sz="800" dirty="0">
              <a:latin typeface="Times New Roman" panose="02020603050405020304" pitchFamily="18" charset="0"/>
              <a:cs typeface="Times New Roman" panose="02020603050405020304" pitchFamily="18" charset="0"/>
            </a:endParaRP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Psychological Safety Scale </a:t>
            </a:r>
            <a:r>
              <a:rPr lang="en-US" sz="650" dirty="0">
                <a:latin typeface="Times New Roman" panose="02020603050405020304" pitchFamily="18" charset="0"/>
                <a:cs typeface="Times New Roman" panose="02020603050405020304" pitchFamily="18" charset="0"/>
              </a:rPr>
              <a:t>(Edmondson, 1999)</a:t>
            </a:r>
          </a:p>
          <a:p>
            <a:pPr marL="171450" lvl="0" indent="-171450">
              <a:buFont typeface="Wingdings" pitchFamily="2" charset="2"/>
              <a:buChar char="v"/>
            </a:pPr>
            <a:r>
              <a:rPr lang="en-US" sz="800" i="1" dirty="0">
                <a:latin typeface="Times New Roman" panose="02020603050405020304" pitchFamily="18" charset="0"/>
                <a:cs typeface="Times New Roman" panose="02020603050405020304" pitchFamily="18" charset="0"/>
              </a:rPr>
              <a:t>Engagement for Social Group Work </a:t>
            </a:r>
            <a:r>
              <a:rPr lang="en-US" sz="800" dirty="0">
                <a:latin typeface="Times New Roman" panose="02020603050405020304" pitchFamily="18" charset="0"/>
                <a:cs typeface="Times New Roman" panose="02020603050405020304" pitchFamily="18" charset="0"/>
              </a:rPr>
              <a:t>questionnaire </a:t>
            </a:r>
            <a:r>
              <a:rPr lang="en-US" sz="650" dirty="0">
                <a:latin typeface="Times New Roman" panose="02020603050405020304" pitchFamily="18" charset="0"/>
                <a:cs typeface="Times New Roman" panose="02020603050405020304" pitchFamily="18" charset="0"/>
              </a:rPr>
              <a:t>(Macgowan, 1997)</a:t>
            </a:r>
          </a:p>
          <a:p>
            <a:pPr marL="171450" lvl="0" indent="-171450">
              <a:buFont typeface="Wingdings" pitchFamily="2" charset="2"/>
              <a:buChar char="v"/>
            </a:pPr>
            <a:r>
              <a:rPr lang="en-US" sz="800" i="1" dirty="0">
                <a:latin typeface="Times New Roman" panose="02020603050405020304" pitchFamily="18" charset="0"/>
                <a:cs typeface="Times New Roman" panose="02020603050405020304" pitchFamily="18" charset="0"/>
              </a:rPr>
              <a:t>Attitudes towards Work Groups</a:t>
            </a:r>
            <a:r>
              <a:rPr lang="en-US" sz="800" dirty="0">
                <a:latin typeface="Times New Roman" panose="02020603050405020304" pitchFamily="18" charset="0"/>
                <a:cs typeface="Times New Roman" panose="02020603050405020304" pitchFamily="18" charset="0"/>
              </a:rPr>
              <a:t> questionnaire </a:t>
            </a:r>
            <a:r>
              <a:rPr lang="en-US" sz="650" dirty="0">
                <a:latin typeface="Times New Roman" panose="02020603050405020304" pitchFamily="18" charset="0"/>
                <a:cs typeface="Times New Roman" panose="02020603050405020304" pitchFamily="18" charset="0"/>
              </a:rPr>
              <a:t>(Freeman, 1996)</a:t>
            </a:r>
          </a:p>
          <a:p>
            <a:pPr marL="171450" lvl="0" indent="-171450">
              <a:buFont typeface="Wingdings" pitchFamily="2" charset="2"/>
              <a:buChar char="v"/>
            </a:pPr>
            <a:r>
              <a:rPr lang="en-US" sz="800" i="1" dirty="0">
                <a:latin typeface="Times New Roman" panose="02020603050405020304" pitchFamily="18" charset="0"/>
                <a:cs typeface="Times New Roman" panose="02020603050405020304" pitchFamily="18" charset="0"/>
              </a:rPr>
              <a:t>Big Five Inventory</a:t>
            </a:r>
            <a:r>
              <a:rPr lang="en-US" sz="800" dirty="0">
                <a:latin typeface="Times New Roman" panose="02020603050405020304" pitchFamily="18" charset="0"/>
                <a:cs typeface="Times New Roman" panose="02020603050405020304" pitchFamily="18" charset="0"/>
              </a:rPr>
              <a:t> </a:t>
            </a:r>
            <a:r>
              <a:rPr lang="en-US" sz="650" dirty="0">
                <a:latin typeface="Times New Roman" panose="02020603050405020304" pitchFamily="18" charset="0"/>
                <a:cs typeface="Times New Roman" panose="02020603050405020304" pitchFamily="18" charset="0"/>
              </a:rPr>
              <a:t>(John, O. P., &amp; Srivastava, S., 1999)</a:t>
            </a: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Social desirability </a:t>
            </a:r>
            <a:r>
              <a:rPr lang="en-US" sz="650" dirty="0">
                <a:latin typeface="Times New Roman" panose="02020603050405020304" pitchFamily="18" charset="0"/>
                <a:cs typeface="Times New Roman" panose="02020603050405020304" pitchFamily="18" charset="0"/>
              </a:rPr>
              <a:t>(Vésteinsdóttir et al., 2017)</a:t>
            </a:r>
          </a:p>
        </p:txBody>
      </p:sp>
      <p:sp>
        <p:nvSpPr>
          <p:cNvPr id="96" name="Shape 96"/>
          <p:cNvSpPr txBox="1"/>
          <p:nvPr/>
        </p:nvSpPr>
        <p:spPr>
          <a:xfrm>
            <a:off x="4142784" y="4611122"/>
            <a:ext cx="3943932" cy="2155155"/>
          </a:xfrm>
          <a:prstGeom prst="rect">
            <a:avLst/>
          </a:prstGeom>
          <a:noFill/>
          <a:ln>
            <a:noFill/>
          </a:ln>
        </p:spPr>
        <p:txBody>
          <a:bodyPr spcFirstLastPara="1" wrap="square" lIns="28570" tIns="28570" rIns="28570" bIns="28570" anchor="t" anchorCtr="0">
            <a:noAutofit/>
          </a:bodyPr>
          <a:lstStyle/>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There is a significant correlation between PS and engagement (r (217) = .37, p &lt; .01). H1 is supported.</a:t>
            </a:r>
          </a:p>
          <a:p>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There is a significant correlation between engagement and attitudes (r (217 = .18, p &lt;.05). H2 is supported.</a:t>
            </a:r>
          </a:p>
          <a:p>
            <a:pPr marL="17145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To investigate H3, a mediated regression was performed with a Sobel test. The outcome variable was attitudes toward the group. The predictor variable was PS and the mediator variable was engagement. The beta value of PS decrease from .271(</a:t>
            </a:r>
            <a:r>
              <a:rPr lang="en-US" sz="800" i="1" dirty="0">
                <a:latin typeface="Times New Roman" panose="02020603050405020304" pitchFamily="18" charset="0"/>
                <a:cs typeface="Times New Roman" panose="02020603050405020304" pitchFamily="18" charset="0"/>
              </a:rPr>
              <a:t>p</a:t>
            </a:r>
            <a:r>
              <a:rPr lang="en-US" sz="800" dirty="0">
                <a:latin typeface="Times New Roman" panose="02020603050405020304" pitchFamily="18" charset="0"/>
                <a:cs typeface="Times New Roman" panose="02020603050405020304" pitchFamily="18" charset="0"/>
              </a:rPr>
              <a:t>&lt;.001) to .199 (</a:t>
            </a:r>
            <a:r>
              <a:rPr lang="en-US" sz="800" i="1" dirty="0">
                <a:latin typeface="Times New Roman" panose="02020603050405020304" pitchFamily="18" charset="0"/>
                <a:cs typeface="Times New Roman" panose="02020603050405020304" pitchFamily="18" charset="0"/>
              </a:rPr>
              <a:t>p</a:t>
            </a:r>
            <a:r>
              <a:rPr lang="en-US" sz="800" dirty="0">
                <a:latin typeface="Times New Roman" panose="02020603050405020304" pitchFamily="18" charset="0"/>
                <a:cs typeface="Times New Roman" panose="02020603050405020304" pitchFamily="18" charset="0"/>
              </a:rPr>
              <a:t>&lt;.001). However, the Sobel test showed that there is no evidence that engagement mediates the relationship between psych safety and attitudes toward groups (</a:t>
            </a:r>
            <a:r>
              <a:rPr lang="en-US" sz="800" i="1" dirty="0">
                <a:latin typeface="Times New Roman" panose="02020603050405020304" pitchFamily="18" charset="0"/>
                <a:cs typeface="Times New Roman" panose="02020603050405020304" pitchFamily="18" charset="0"/>
              </a:rPr>
              <a:t>Z </a:t>
            </a:r>
            <a:r>
              <a:rPr lang="en-US" sz="800" dirty="0">
                <a:latin typeface="Times New Roman" panose="02020603050405020304" pitchFamily="18" charset="0"/>
                <a:cs typeface="Times New Roman" panose="02020603050405020304" pitchFamily="18" charset="0"/>
              </a:rPr>
              <a:t>= 0.67, </a:t>
            </a:r>
            <a:r>
              <a:rPr lang="en-US" sz="800" i="1" dirty="0">
                <a:latin typeface="Times New Roman" panose="02020603050405020304" pitchFamily="18" charset="0"/>
                <a:cs typeface="Times New Roman" panose="02020603050405020304" pitchFamily="18" charset="0"/>
              </a:rPr>
              <a:t>p</a:t>
            </a:r>
            <a:r>
              <a:rPr lang="en-US" sz="800" dirty="0">
                <a:latin typeface="Times New Roman" panose="02020603050405020304" pitchFamily="18" charset="0"/>
                <a:cs typeface="Times New Roman" panose="02020603050405020304" pitchFamily="18" charset="0"/>
              </a:rPr>
              <a:t>=0.505). Hypothesis 3 is not supported.</a:t>
            </a:r>
          </a:p>
          <a:p>
            <a:pPr marL="17145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A moderated regression was conducted with engagement as the DV, PS as the predictor variable, and extraversion as the potential moderator. The results show extraversion as a non-moderator between the relationship of PS and engagement  (B=.007, t=.11 (211), </a:t>
            </a:r>
            <a:r>
              <a:rPr lang="en-US" sz="800" i="1" dirty="0">
                <a:latin typeface="Times New Roman" panose="02020603050405020304" pitchFamily="18" charset="0"/>
                <a:cs typeface="Times New Roman" panose="02020603050405020304" pitchFamily="18" charset="0"/>
              </a:rPr>
              <a:t>p </a:t>
            </a:r>
            <a:r>
              <a:rPr lang="en-US" sz="800" dirty="0">
                <a:latin typeface="Times New Roman" panose="02020603050405020304" pitchFamily="18" charset="0"/>
                <a:cs typeface="Times New Roman" panose="02020603050405020304" pitchFamily="18" charset="0"/>
              </a:rPr>
              <a:t>= .91). H4 was not supported.</a:t>
            </a:r>
          </a:p>
          <a:p>
            <a:pPr lvl="0"/>
            <a:endParaRPr lang="en-US" sz="600" dirty="0">
              <a:latin typeface="Times New Roman" panose="02020603050405020304" pitchFamily="18" charset="0"/>
              <a:cs typeface="Times New Roman" panose="02020603050405020304" pitchFamily="18" charset="0"/>
            </a:endParaRPr>
          </a:p>
          <a:p>
            <a:endParaRPr lang="en-US" sz="625" dirty="0">
              <a:latin typeface="Times New Roman" panose="02020603050405020304" pitchFamily="18" charset="0"/>
              <a:ea typeface="Helvetica Neue"/>
              <a:cs typeface="Times New Roman" panose="02020603050405020304" pitchFamily="18" charset="0"/>
              <a:sym typeface="Helvetica Neue"/>
            </a:endParaRPr>
          </a:p>
        </p:txBody>
      </p:sp>
      <p:sp>
        <p:nvSpPr>
          <p:cNvPr id="101" name="Shape 101"/>
          <p:cNvSpPr txBox="1"/>
          <p:nvPr/>
        </p:nvSpPr>
        <p:spPr>
          <a:xfrm>
            <a:off x="8349085" y="1194645"/>
            <a:ext cx="3842915" cy="5457575"/>
          </a:xfrm>
          <a:prstGeom prst="rect">
            <a:avLst/>
          </a:prstGeom>
          <a:noFill/>
          <a:ln>
            <a:noFill/>
          </a:ln>
        </p:spPr>
        <p:txBody>
          <a:bodyPr spcFirstLastPara="1" wrap="square" lIns="28570" tIns="14281" rIns="28570" bIns="14281" anchor="t" anchorCtr="0">
            <a:noAutofit/>
          </a:bodyPr>
          <a:lstStyle/>
          <a:p>
            <a:r>
              <a:rPr lang="en-US" sz="650" dirty="0">
                <a:latin typeface="Times New Roman" panose="02020603050405020304" pitchFamily="18" charset="0"/>
                <a:cs typeface="Times New Roman" panose="02020603050405020304" pitchFamily="18" charset="0"/>
              </a:rPr>
              <a:t> </a:t>
            </a: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Participants who experience high levels of PS are more engaged with their groups. In addition, those who are more engaged with their group have more positive attitudes toward the group.</a:t>
            </a:r>
          </a:p>
          <a:p>
            <a:pPr marL="17145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PS and attitudes are positively related to each other and engagement does not mediate this relationship. In addition, extraversion does not moderate the strength of the relationship between PS and engagement. </a:t>
            </a:r>
          </a:p>
          <a:p>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Past research shows that past experience with groups affects attitudes toward groups </a:t>
            </a:r>
            <a:r>
              <a:rPr lang="en-US" sz="800" b="1" dirty="0">
                <a:latin typeface="Times New Roman" panose="02020603050405020304" pitchFamily="18" charset="0"/>
                <a:cs typeface="Times New Roman" panose="02020603050405020304" pitchFamily="18" charset="0"/>
              </a:rPr>
              <a:t>(</a:t>
            </a:r>
            <a:r>
              <a:rPr lang="en-US" sz="800" dirty="0">
                <a:latin typeface="Times New Roman" panose="02020603050405020304" pitchFamily="18" charset="0"/>
                <a:cs typeface="Times New Roman" panose="02020603050405020304" pitchFamily="18" charset="0"/>
              </a:rPr>
              <a:t>Krug, 1997). This study examined one’s past experiences with groups by measuring past experiences of PS and engagement. Both variables were found to be positively related to attitudes. This finding was consistent with past research. </a:t>
            </a:r>
          </a:p>
          <a:p>
            <a:pPr marL="171450" indent="-171450">
              <a:buFont typeface="Wingdings" pitchFamily="2" charset="2"/>
              <a:buChar char="v"/>
            </a:pPr>
            <a:endParaRPr lang="en-US" sz="65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The positive correlation between PS and engagement is consistent with previous research conducted in the workplace </a:t>
            </a:r>
            <a:r>
              <a:rPr lang="en-US" sz="600" dirty="0">
                <a:latin typeface="Times New Roman" panose="02020603050405020304" pitchFamily="18" charset="0"/>
                <a:cs typeface="Times New Roman" panose="02020603050405020304" pitchFamily="18" charset="0"/>
              </a:rPr>
              <a:t>(Frazier, M. Lance, 2016).</a:t>
            </a:r>
            <a:endParaRPr lang="en-US" sz="650" dirty="0">
              <a:latin typeface="Times New Roman" panose="02020603050405020304" pitchFamily="18" charset="0"/>
              <a:cs typeface="Times New Roman" panose="02020603050405020304" pitchFamily="18" charset="0"/>
            </a:endParaRPr>
          </a:p>
          <a:p>
            <a:endParaRPr lang="en-US" sz="800" dirty="0">
              <a:latin typeface="Times New Roman" panose="02020603050405020304" pitchFamily="18" charset="0"/>
              <a:cs typeface="Times New Roman" panose="02020603050405020304" pitchFamily="18" charset="0"/>
            </a:endParaRPr>
          </a:p>
          <a:p>
            <a:pPr algn="ctr"/>
            <a:r>
              <a:rPr lang="en-US" sz="800" dirty="0">
                <a:latin typeface="Times New Roman" panose="02020603050405020304" pitchFamily="18" charset="0"/>
                <a:cs typeface="Times New Roman" panose="02020603050405020304" pitchFamily="18" charset="0"/>
              </a:rPr>
              <a:t> </a:t>
            </a:r>
            <a:r>
              <a:rPr lang="en-US" sz="800" b="1" dirty="0">
                <a:latin typeface="Times New Roman" panose="02020603050405020304" pitchFamily="18" charset="0"/>
                <a:cs typeface="Times New Roman" panose="02020603050405020304" pitchFamily="18" charset="0"/>
              </a:rPr>
              <a:t>Practical Implications</a:t>
            </a: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The finding that PS is associated with better attitudes toward groups emphasizes creating psychologically safe academic environments. Other results of the study found attitudes and group engagement to be positively correlated, meaning that the better one’s attitude toward group work is, the more likely they are to be engaged with their group. </a:t>
            </a:r>
          </a:p>
          <a:p>
            <a:pPr marL="17145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The relationship between PS and engagement further emphasizes the importance of creating psychologically safe academic environments. Increasing PS in classroom groups is shown to increase student engagement within groups. In turn, they develop a better understanding of the learning outcomes of a group's academic activities</a:t>
            </a:r>
            <a:r>
              <a:rPr lang="en-US" sz="650" dirty="0">
                <a:latin typeface="Times New Roman" panose="02020603050405020304" pitchFamily="18" charset="0"/>
                <a:cs typeface="Times New Roman" panose="02020603050405020304" pitchFamily="18" charset="0"/>
              </a:rPr>
              <a:t>. (Krause and Coates, 2008).</a:t>
            </a:r>
          </a:p>
          <a:p>
            <a:pPr marL="17145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lvl="0" algn="ctr"/>
            <a:r>
              <a:rPr lang="en-US" sz="800" b="1" dirty="0">
                <a:latin typeface="Times New Roman" panose="02020603050405020304" pitchFamily="18" charset="0"/>
                <a:cs typeface="Times New Roman" panose="02020603050405020304" pitchFamily="18" charset="0"/>
              </a:rPr>
              <a:t>Limitations</a:t>
            </a:r>
            <a:endParaRPr lang="en-US" sz="800" dirty="0">
              <a:latin typeface="Times New Roman" panose="02020603050405020304" pitchFamily="18" charset="0"/>
              <a:cs typeface="Times New Roman" panose="02020603050405020304" pitchFamily="18" charset="0"/>
            </a:endParaRP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There are potential limitations in generalizing results from this study across other higher education settings and across cultures due to a lack of diversity in the sample.</a:t>
            </a:r>
          </a:p>
          <a:p>
            <a:pPr marL="171450" lvl="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Low power may lead to a Type II error for the mediator and moderator analysis.</a:t>
            </a:r>
          </a:p>
          <a:p>
            <a:pPr marL="171450" lvl="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marL="171450" lvl="0" indent="-171450">
              <a:buFont typeface="Wingdings" pitchFamily="2" charset="2"/>
              <a:buChar char="v"/>
            </a:pPr>
            <a:r>
              <a:rPr lang="en-US" sz="800" dirty="0">
                <a:latin typeface="Times New Roman" panose="02020603050405020304" pitchFamily="18" charset="0"/>
                <a:cs typeface="Times New Roman" panose="02020603050405020304" pitchFamily="18" charset="0"/>
              </a:rPr>
              <a:t>Self-report bias and social desirability bias may lead to a Type I error for the correlations between PS and engagement, and between engagement and attitudes.</a:t>
            </a:r>
          </a:p>
          <a:p>
            <a:endParaRPr lang="en-US" sz="800" dirty="0">
              <a:latin typeface="Times New Roman" panose="02020603050405020304" pitchFamily="18" charset="0"/>
              <a:cs typeface="Times New Roman" panose="02020603050405020304" pitchFamily="18" charset="0"/>
            </a:endParaRPr>
          </a:p>
          <a:p>
            <a:pPr algn="ctr"/>
            <a:r>
              <a:rPr lang="en-US" sz="800" b="1" dirty="0">
                <a:latin typeface="Times New Roman" panose="02020603050405020304" pitchFamily="18" charset="0"/>
                <a:cs typeface="Times New Roman" panose="02020603050405020304" pitchFamily="18" charset="0"/>
              </a:rPr>
              <a:t>Future Research</a:t>
            </a: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Investigate attitudes toward past group work as a predictor of one’s PS and attitude towards future group work.</a:t>
            </a:r>
          </a:p>
          <a:p>
            <a:pPr marL="171450" indent="-171450">
              <a:buFont typeface="Wingdings" pitchFamily="2" charset="2"/>
              <a:buChar char="v"/>
            </a:pPr>
            <a:endParaRPr lang="en-US" sz="800" dirty="0">
              <a:latin typeface="Times New Roman" panose="02020603050405020304" pitchFamily="18" charset="0"/>
              <a:cs typeface="Times New Roman" panose="02020603050405020304" pitchFamily="18" charset="0"/>
            </a:endParaRPr>
          </a:p>
          <a:p>
            <a:pPr marL="171450" indent="-171450">
              <a:buFont typeface="Wingdings" pitchFamily="2" charset="2"/>
              <a:buChar char="v"/>
            </a:pPr>
            <a:r>
              <a:rPr lang="en-US" sz="800" dirty="0">
                <a:latin typeface="Times New Roman" panose="02020603050405020304" pitchFamily="18" charset="0"/>
                <a:cs typeface="Times New Roman" panose="02020603050405020304" pitchFamily="18" charset="0"/>
              </a:rPr>
              <a:t>Investigate the directionality of the relationships between PS, engagement in groups, and attitudes toward groups.</a:t>
            </a:r>
          </a:p>
          <a:p>
            <a:pPr marL="171450" indent="-171450">
              <a:buFont typeface="Wingdings" pitchFamily="2" charset="2"/>
              <a:buChar char="v"/>
            </a:pPr>
            <a:endParaRPr lang="en-US" sz="700" dirty="0">
              <a:latin typeface="Times New Roman" panose="02020603050405020304" pitchFamily="18" charset="0"/>
              <a:cs typeface="Times New Roman" panose="02020603050405020304" pitchFamily="18" charset="0"/>
            </a:endParaRPr>
          </a:p>
          <a:p>
            <a:endParaRPr lang="en-US" sz="800"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3C2FEA73-6FCC-9047-BEBB-E22382157AE2}"/>
              </a:ext>
            </a:extLst>
          </p:cNvPr>
          <p:cNvSpPr txBox="1"/>
          <p:nvPr/>
        </p:nvSpPr>
        <p:spPr>
          <a:xfrm>
            <a:off x="8890993" y="6456164"/>
            <a:ext cx="184731" cy="178960"/>
          </a:xfrm>
          <a:prstGeom prst="rect">
            <a:avLst/>
          </a:prstGeom>
          <a:noFill/>
        </p:spPr>
        <p:txBody>
          <a:bodyPr wrap="none" rtlCol="0">
            <a:spAutoFit/>
          </a:bodyPr>
          <a:lstStyle/>
          <a:p>
            <a:endParaRPr lang="en-US" sz="563"/>
          </a:p>
        </p:txBody>
      </p:sp>
      <p:sp>
        <p:nvSpPr>
          <p:cNvPr id="19" name="Rectangle 1">
            <a:extLst>
              <a:ext uri="{FF2B5EF4-FFF2-40B4-BE49-F238E27FC236}">
                <a16:creationId xmlns:a16="http://schemas.microsoft.com/office/drawing/2014/main" id="{F344C36E-3B56-684E-A192-CFFA11AAD632}"/>
              </a:ext>
            </a:extLst>
          </p:cNvPr>
          <p:cNvSpPr>
            <a:spLocks noChangeArrowheads="1"/>
          </p:cNvSpPr>
          <p:nvPr/>
        </p:nvSpPr>
        <p:spPr bwMode="auto">
          <a:xfrm>
            <a:off x="9789299" y="6637800"/>
            <a:ext cx="1154162" cy="125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8575" tIns="14288" rIns="28575" bIns="14288" numCol="1" anchor="ctr" anchorCtr="0" compatLnSpc="1">
            <a:prstTxWarp prst="textNoShape">
              <a:avLst/>
            </a:prstTxWarp>
            <a:spAutoFit/>
          </a:bodyPr>
          <a:lstStyle/>
          <a:p>
            <a:pPr defTabSz="285750" eaLnBrk="0" fontAlgn="base" hangingPunct="0">
              <a:spcBef>
                <a:spcPct val="0"/>
              </a:spcBef>
              <a:spcAft>
                <a:spcPct val="0"/>
              </a:spcAft>
            </a:pPr>
            <a:r>
              <a:rPr lang="en-US" altLang="en-US" sz="625" dirty="0">
                <a:latin typeface="Times New Roman" panose="02020603050405020304" pitchFamily="18" charset="0"/>
                <a:ea typeface="Times New Roman" panose="02020603050405020304" pitchFamily="18" charset="0"/>
                <a:cs typeface="Times New Roman" panose="02020603050405020304" pitchFamily="18" charset="0"/>
              </a:rPr>
              <a:t>References available upon request</a:t>
            </a:r>
            <a:endParaRPr lang="en-US" altLang="en-US" sz="625" dirty="0">
              <a:latin typeface="Times New Roman" panose="02020603050405020304" pitchFamily="18" charset="0"/>
              <a:cs typeface="Times New Roman" panose="02020603050405020304" pitchFamily="18" charset="0"/>
            </a:endParaRPr>
          </a:p>
        </p:txBody>
      </p:sp>
      <p:sp>
        <p:nvSpPr>
          <p:cNvPr id="5" name="Rectangle 1">
            <a:extLst>
              <a:ext uri="{FF2B5EF4-FFF2-40B4-BE49-F238E27FC236}">
                <a16:creationId xmlns:a16="http://schemas.microsoft.com/office/drawing/2014/main" id="{EBA99F97-F925-064A-AAE1-11393AF1780C}"/>
              </a:ext>
            </a:extLst>
          </p:cNvPr>
          <p:cNvSpPr>
            <a:spLocks noChangeArrowheads="1"/>
          </p:cNvSpPr>
          <p:nvPr/>
        </p:nvSpPr>
        <p:spPr bwMode="auto">
          <a:xfrm>
            <a:off x="4187471" y="2772610"/>
            <a:ext cx="15488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Correlations for Main Variables </a:t>
            </a:r>
            <a:endParaRPr kumimoji="0" lang="en-US" altLang="en-US" sz="800" b="0" i="0" u="none" strike="noStrike" cap="none" normalizeH="0" baseline="0" dirty="0">
              <a:ln>
                <a:noFill/>
              </a:ln>
              <a:solidFill>
                <a:schemeClr val="tx1"/>
              </a:solidFill>
              <a:effectLst/>
            </a:endParaRPr>
          </a:p>
        </p:txBody>
      </p:sp>
      <p:pic>
        <p:nvPicPr>
          <p:cNvPr id="7" name="Picture 6" descr="Table&#10;&#10;Description automatically generated">
            <a:extLst>
              <a:ext uri="{FF2B5EF4-FFF2-40B4-BE49-F238E27FC236}">
                <a16:creationId xmlns:a16="http://schemas.microsoft.com/office/drawing/2014/main" id="{52913A41-F04C-D840-9EE9-579DBDC3B399}"/>
              </a:ext>
            </a:extLst>
          </p:cNvPr>
          <p:cNvPicPr>
            <a:picLocks noChangeAspect="1"/>
          </p:cNvPicPr>
          <p:nvPr/>
        </p:nvPicPr>
        <p:blipFill>
          <a:blip r:embed="rId4"/>
          <a:stretch>
            <a:fillRect/>
          </a:stretch>
        </p:blipFill>
        <p:spPr>
          <a:xfrm>
            <a:off x="4253657" y="2925664"/>
            <a:ext cx="3764186" cy="149787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w="38100">
            <a:noFill/>
          </a:ln>
        </p:spPr>
      </p:pic>
      <p:sp>
        <p:nvSpPr>
          <p:cNvPr id="8" name="TextBox 7">
            <a:extLst>
              <a:ext uri="{FF2B5EF4-FFF2-40B4-BE49-F238E27FC236}">
                <a16:creationId xmlns:a16="http://schemas.microsoft.com/office/drawing/2014/main" id="{FA0DB99C-A5AE-CA47-8FCE-0A6C033C41CE}"/>
              </a:ext>
            </a:extLst>
          </p:cNvPr>
          <p:cNvSpPr txBox="1"/>
          <p:nvPr/>
        </p:nvSpPr>
        <p:spPr>
          <a:xfrm>
            <a:off x="4213487" y="4315821"/>
            <a:ext cx="1754384" cy="215444"/>
          </a:xfrm>
          <a:prstGeom prst="rect">
            <a:avLst/>
          </a:prstGeom>
          <a:noFill/>
        </p:spPr>
        <p:txBody>
          <a:bodyPr wrap="square" rtlCol="0">
            <a:spAutoFit/>
          </a:bodyPr>
          <a:lstStyle/>
          <a:p>
            <a:r>
              <a:rPr lang="en-US" altLang="en-US" sz="800" i="1" dirty="0">
                <a:latin typeface="Times New Roman" panose="02020603050405020304" pitchFamily="18" charset="0"/>
                <a:ea typeface="Calibri" panose="020F0502020204030204" pitchFamily="34" charset="0"/>
                <a:cs typeface="Times New Roman" panose="02020603050405020304" pitchFamily="18" charset="0"/>
              </a:rPr>
              <a:t>Note: *p &lt; .05, **p &lt; .01 </a:t>
            </a:r>
            <a:endParaRPr lang="en-US" altLang="en-US" sz="800" dirty="0">
              <a:latin typeface="Times New Roman" panose="02020603050405020304" pitchFamily="18" charset="0"/>
              <a:cs typeface="Times New Roman" panose="02020603050405020304" pitchFamily="18" charset="0"/>
            </a:endParaRPr>
          </a:p>
        </p:txBody>
      </p:sp>
      <p:pic>
        <p:nvPicPr>
          <p:cNvPr id="10" name="Picture 9" descr="Table&#10;&#10;Description automatically generated">
            <a:extLst>
              <a:ext uri="{FF2B5EF4-FFF2-40B4-BE49-F238E27FC236}">
                <a16:creationId xmlns:a16="http://schemas.microsoft.com/office/drawing/2014/main" id="{A57A1EF1-32BA-1A49-BE13-E71E0D5D60EB}"/>
              </a:ext>
            </a:extLst>
          </p:cNvPr>
          <p:cNvPicPr>
            <a:picLocks noChangeAspect="1"/>
          </p:cNvPicPr>
          <p:nvPr/>
        </p:nvPicPr>
        <p:blipFill rotWithShape="1">
          <a:blip r:embed="rId5"/>
          <a:srcRect r="22020" b="1542"/>
          <a:stretch/>
        </p:blipFill>
        <p:spPr>
          <a:xfrm>
            <a:off x="4250203" y="1460767"/>
            <a:ext cx="2862736" cy="1170790"/>
          </a:xfrm>
          <a:prstGeom prst="rect">
            <a:avLst/>
          </a:prstGeom>
          <a:ln w="38100">
            <a:noFill/>
          </a:ln>
        </p:spPr>
      </p:pic>
      <p:sp>
        <p:nvSpPr>
          <p:cNvPr id="11" name="TextBox 10">
            <a:extLst>
              <a:ext uri="{FF2B5EF4-FFF2-40B4-BE49-F238E27FC236}">
                <a16:creationId xmlns:a16="http://schemas.microsoft.com/office/drawing/2014/main" id="{7F2B4FC9-E299-C947-A2E1-FB059ACBF1C3}"/>
              </a:ext>
            </a:extLst>
          </p:cNvPr>
          <p:cNvSpPr txBox="1"/>
          <p:nvPr/>
        </p:nvSpPr>
        <p:spPr>
          <a:xfrm>
            <a:off x="4187471" y="1287969"/>
            <a:ext cx="1806416" cy="492443"/>
          </a:xfrm>
          <a:prstGeom prst="rect">
            <a:avLst/>
          </a:prstGeom>
          <a:noFill/>
        </p:spPr>
        <p:txBody>
          <a:bodyPr wrap="square" rtlCol="0">
            <a:spAutoFit/>
          </a:bodyPr>
          <a:lstStyle/>
          <a:p>
            <a:r>
              <a:rPr lang="en-US" sz="800" i="1" dirty="0">
                <a:latin typeface="Times New Roman" panose="02020603050405020304" pitchFamily="18" charset="0"/>
                <a:cs typeface="Times New Roman" panose="02020603050405020304" pitchFamily="18" charset="0"/>
              </a:rPr>
              <a:t>Descriptive Statistics </a:t>
            </a:r>
            <a:endParaRPr lang="en-US" sz="8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239754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20884</TotalTime>
  <Words>1044</Words>
  <Application>Microsoft Macintosh PowerPoint</Application>
  <PresentationFormat>Widescreen</PresentationFormat>
  <Paragraphs>71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Wingdings</vt:lpstr>
      <vt:lpstr>Office Theme</vt:lpstr>
      <vt:lpstr>Psychological Safety as an Antecedent to Group Engagement and Attitudes Among College Students  Katelyn Kirchner, Under the Supervision of Dr. Alexandra Luong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Kirchner</dc:creator>
  <cp:lastModifiedBy>Katie Kirchner</cp:lastModifiedBy>
  <cp:revision>42</cp:revision>
  <dcterms:created xsi:type="dcterms:W3CDTF">2020-11-20T18:12:15Z</dcterms:created>
  <dcterms:modified xsi:type="dcterms:W3CDTF">2020-12-11T02:52:26Z</dcterms:modified>
</cp:coreProperties>
</file>