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87" r:id="rId3"/>
    <p:sldId id="288" r:id="rId4"/>
    <p:sldId id="289" r:id="rId5"/>
    <p:sldId id="290" r:id="rId6"/>
    <p:sldId id="292" r:id="rId7"/>
    <p:sldId id="293" r:id="rId8"/>
    <p:sldId id="294" r:id="rId9"/>
    <p:sldId id="295" r:id="rId10"/>
    <p:sldId id="298" r:id="rId11"/>
    <p:sldId id="296" r:id="rId12"/>
    <p:sldId id="297" r:id="rId13"/>
    <p:sldId id="29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12" userDrawn="1">
          <p15:clr>
            <a:srgbClr val="A4A3A4"/>
          </p15:clr>
        </p15:guide>
        <p15:guide id="2" orient="horz" pos="1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94B"/>
    <a:srgbClr val="11284A"/>
    <a:srgbClr val="E84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4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40" y="102"/>
      </p:cViewPr>
      <p:guideLst>
        <p:guide pos="312"/>
        <p:guide orient="horz" pos="103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54053-B51C-4114-88E4-77021AD74ABE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A89CD-BC70-4634-AB50-ACC8D3EB0E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61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8135" y="81867"/>
            <a:ext cx="2167733" cy="1247878"/>
          </a:xfrm>
          <a:prstGeom prst="rect">
            <a:avLst/>
          </a:prstGeom>
        </p:spPr>
      </p:pic>
      <p:sp>
        <p:nvSpPr>
          <p:cNvPr id="17" name="Title Placeholder 1"/>
          <p:cNvSpPr txBox="1">
            <a:spLocks/>
          </p:cNvSpPr>
          <p:nvPr userDrawn="1"/>
        </p:nvSpPr>
        <p:spPr>
          <a:xfrm>
            <a:off x="742950" y="1889984"/>
            <a:ext cx="7886700" cy="2449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/>
              <a:t>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1835152" y="4271433"/>
            <a:ext cx="5149850" cy="1138766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Presenter’s name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 hasCustomPrompt="1"/>
          </p:nvPr>
        </p:nvSpPr>
        <p:spPr>
          <a:xfrm>
            <a:off x="742950" y="1599774"/>
            <a:ext cx="7600950" cy="205553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Add workshop title</a:t>
            </a: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742950" y="1143000"/>
            <a:ext cx="7600950" cy="4732866"/>
            <a:chOff x="990600" y="965200"/>
            <a:chExt cx="10134600" cy="4732866"/>
          </a:xfrm>
        </p:grpSpPr>
        <p:sp>
          <p:nvSpPr>
            <p:cNvPr id="2" name="Rectangle 1"/>
            <p:cNvSpPr/>
            <p:nvPr userDrawn="1"/>
          </p:nvSpPr>
          <p:spPr>
            <a:xfrm>
              <a:off x="990600" y="965200"/>
              <a:ext cx="10134600" cy="143933"/>
            </a:xfrm>
            <a:prstGeom prst="rect">
              <a:avLst/>
            </a:prstGeom>
            <a:solidFill>
              <a:srgbClr val="132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990600" y="5554133"/>
              <a:ext cx="10134600" cy="143933"/>
            </a:xfrm>
            <a:prstGeom prst="rect">
              <a:avLst/>
            </a:prstGeom>
            <a:solidFill>
              <a:srgbClr val="1329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7" name="Straight Connector 6"/>
            <p:cNvCxnSpPr/>
            <p:nvPr userDrawn="1"/>
          </p:nvCxnSpPr>
          <p:spPr>
            <a:xfrm>
              <a:off x="990600" y="1236133"/>
              <a:ext cx="101346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 userDrawn="1"/>
          </p:nvCxnSpPr>
          <p:spPr>
            <a:xfrm>
              <a:off x="990600" y="5410199"/>
              <a:ext cx="10134600" cy="0"/>
            </a:xfrm>
            <a:prstGeom prst="line">
              <a:avLst/>
            </a:prstGeom>
            <a:ln w="127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 userDrawn="1"/>
          </p:nvSpPr>
          <p:spPr>
            <a:xfrm>
              <a:off x="1532468" y="4699023"/>
              <a:ext cx="914400" cy="9504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>
                <a:solidFill>
                  <a:srgbClr val="E84A27"/>
                </a:solidFill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9313334" y="4757309"/>
              <a:ext cx="914400" cy="9504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</p:grpSp>
      <p:pic>
        <p:nvPicPr>
          <p:cNvPr id="1026" name="Picture 2" descr="https://lh3.googleusercontent.com/6meKnwHzuPTvvGKvZcf16j0j_-H2juZwFLmcA63P9CnJ_lAGcZtCA0X8uRWUAJPdDfJiJFMH7Dm0Wf8RSWR61uRvWs4JHv5zBTvm7ghqryEyyiyvS1zWs_AisbuJLGfnmCnUuSJr1tk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01" y="6018182"/>
            <a:ext cx="1612900" cy="716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9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71"/>
          <p:cNvSpPr/>
          <p:nvPr userDrawn="1"/>
        </p:nvSpPr>
        <p:spPr>
          <a:xfrm flipH="1">
            <a:off x="0" y="1993530"/>
            <a:ext cx="9144000" cy="3213188"/>
          </a:xfrm>
          <a:prstGeom prst="rect">
            <a:avLst/>
          </a:prstGeom>
          <a:solidFill>
            <a:srgbClr val="1329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8000" b="0" i="0" u="none" strike="noStrike" cap="none" dirty="0">
              <a:solidFill>
                <a:schemeClr val="bg1"/>
              </a:solidFill>
              <a:latin typeface="Georgia" panose="02040502050405020303" pitchFamily="18" charset="0"/>
              <a:ea typeface="Arvo"/>
              <a:cs typeface="Arvo"/>
              <a:sym typeface="Arvo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20304" y="2616200"/>
            <a:ext cx="8014097" cy="2268538"/>
          </a:xfrm>
        </p:spPr>
        <p:txBody>
          <a:bodyPr anchor="t"/>
          <a:lstStyle>
            <a:lvl1pPr>
              <a:defRPr baseline="0">
                <a:solidFill>
                  <a:srgbClr val="E84A27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Add Title for each Section</a:t>
            </a:r>
          </a:p>
        </p:txBody>
      </p:sp>
    </p:spTree>
    <p:extLst>
      <p:ext uri="{BB962C8B-B14F-4D97-AF65-F5344CB8AC3E}">
        <p14:creationId xmlns:p14="http://schemas.microsoft.com/office/powerpoint/2010/main" val="198749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714070"/>
            <a:ext cx="9144000" cy="143933"/>
          </a:xfrm>
          <a:prstGeom prst="rect">
            <a:avLst/>
          </a:prstGeom>
          <a:solidFill>
            <a:srgbClr val="132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33352" y="203200"/>
            <a:ext cx="8833247" cy="871538"/>
          </a:xfrm>
        </p:spPr>
        <p:txBody>
          <a:bodyPr>
            <a:normAutofit/>
          </a:bodyPr>
          <a:lstStyle>
            <a:lvl1pPr>
              <a:defRPr sz="4000">
                <a:solidFill>
                  <a:srgbClr val="E84A27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Add Header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133352" y="1404938"/>
            <a:ext cx="8833247" cy="497840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493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04581" y="1181588"/>
            <a:ext cx="8431421" cy="4504267"/>
          </a:xfrm>
        </p:spPr>
        <p:txBody>
          <a:bodyPr anchor="t"/>
          <a:lstStyle>
            <a:lvl1pPr marL="0" indent="0">
              <a:buNone/>
              <a:defRPr sz="2400">
                <a:solidFill>
                  <a:schemeClr val="bg2">
                    <a:lumMod val="2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Use this slide format for activity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04580" y="919309"/>
            <a:ext cx="568922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Shape 71"/>
          <p:cNvSpPr/>
          <p:nvPr/>
        </p:nvSpPr>
        <p:spPr>
          <a:xfrm flipH="1">
            <a:off x="0" y="5948130"/>
            <a:ext cx="9144000" cy="909873"/>
          </a:xfrm>
          <a:prstGeom prst="rect">
            <a:avLst/>
          </a:prstGeom>
          <a:solidFill>
            <a:srgbClr val="13294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>
              <a:buClr>
                <a:srgbClr val="000000"/>
              </a:buClr>
              <a:buSzPts val="1400"/>
            </a:pPr>
            <a:r>
              <a:rPr lang="en-US" sz="4800" dirty="0">
                <a:solidFill>
                  <a:schemeClr val="bg1"/>
                </a:solidFill>
                <a:latin typeface="Georgia" panose="02040502050405020303" pitchFamily="18" charset="0"/>
                <a:ea typeface="Arvo"/>
                <a:cs typeface="Arvo"/>
                <a:sym typeface="Arvo"/>
              </a:rPr>
              <a:t>  </a:t>
            </a:r>
            <a:endParaRPr sz="4800" b="0" i="0" u="none" strike="noStrike" cap="none" dirty="0">
              <a:solidFill>
                <a:schemeClr val="bg1"/>
              </a:solidFill>
              <a:latin typeface="Georgia" panose="02040502050405020303" pitchFamily="18" charset="0"/>
              <a:ea typeface="Arvo"/>
              <a:cs typeface="Arvo"/>
              <a:sym typeface="Arvo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204788" y="169866"/>
            <a:ext cx="7891463" cy="668337"/>
          </a:xfrm>
        </p:spPr>
        <p:txBody>
          <a:bodyPr/>
          <a:lstStyle>
            <a:lvl1pPr>
              <a:defRPr baseline="0">
                <a:solidFill>
                  <a:srgbClr val="E84A27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Activity slides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7701" y="6029237"/>
            <a:ext cx="1638301" cy="728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22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33352" y="203200"/>
            <a:ext cx="8833247" cy="871538"/>
          </a:xfrm>
        </p:spPr>
        <p:txBody>
          <a:bodyPr>
            <a:normAutofit/>
          </a:bodyPr>
          <a:lstStyle>
            <a:lvl1pPr>
              <a:defRPr sz="4000" baseline="0">
                <a:solidFill>
                  <a:srgbClr val="E84A27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We can help! About RDS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46449" y="1346200"/>
            <a:ext cx="8851106" cy="4470400"/>
          </a:xfrm>
        </p:spPr>
        <p:txBody>
          <a:bodyPr anchor="t">
            <a:normAutofit/>
          </a:bodyPr>
          <a:lstStyle>
            <a:lvl1pPr>
              <a:defRPr sz="2400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lvl="0"/>
            <a:r>
              <a:rPr lang="en-US" sz="2400" dirty="0"/>
              <a:t>Copy and paste from master slide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-2" y="5948130"/>
            <a:ext cx="9144000" cy="909873"/>
            <a:chOff x="-2" y="5948127"/>
            <a:chExt cx="12192000" cy="90987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-2" y="5948127"/>
              <a:ext cx="12192000" cy="909873"/>
              <a:chOff x="-2" y="5948127"/>
              <a:chExt cx="12192000" cy="909873"/>
            </a:xfrm>
          </p:grpSpPr>
          <p:sp>
            <p:nvSpPr>
              <p:cNvPr id="7" name="Shape 71"/>
              <p:cNvSpPr/>
              <p:nvPr/>
            </p:nvSpPr>
            <p:spPr>
              <a:xfrm flipH="1">
                <a:off x="-2" y="5948127"/>
                <a:ext cx="12192000" cy="909873"/>
              </a:xfrm>
              <a:prstGeom prst="rect">
                <a:avLst/>
              </a:prstGeom>
              <a:solidFill>
                <a:srgbClr val="1329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>
                  <a:buClr>
                    <a:srgbClr val="000000"/>
                  </a:buClr>
                  <a:buSzPts val="1400"/>
                </a:pPr>
                <a:r>
                  <a:rPr lang="en-US" sz="4800" dirty="0">
                    <a:solidFill>
                      <a:schemeClr val="bg1"/>
                    </a:solidFill>
                    <a:latin typeface="Georgia" panose="02040502050405020303" pitchFamily="18" charset="0"/>
                    <a:ea typeface="Arvo"/>
                    <a:cs typeface="Arvo"/>
                    <a:sym typeface="Arvo"/>
                  </a:rPr>
                  <a:t>  </a:t>
                </a:r>
                <a:endParaRPr sz="4800" b="0" i="0" u="none" strike="noStrike" cap="none" dirty="0">
                  <a:solidFill>
                    <a:schemeClr val="bg1"/>
                  </a:solidFill>
                  <a:latin typeface="Georgia" panose="02040502050405020303" pitchFamily="18" charset="0"/>
                  <a:ea typeface="Arvo"/>
                  <a:cs typeface="Arvo"/>
                  <a:sym typeface="Arvo"/>
                </a:endParaRPr>
              </a:p>
            </p:txBody>
          </p:sp>
          <p:pic>
            <p:nvPicPr>
              <p:cNvPr id="1026" name="Picture 2" descr="Image result for email transparent"/>
              <p:cNvPicPr>
                <a:picLocks noChangeAspect="1" noChangeArrowheads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469" y="6051266"/>
                <a:ext cx="744416" cy="744417"/>
              </a:xfrm>
              <a:prstGeom prst="rect">
                <a:avLst/>
              </a:prstGeom>
              <a:noFill/>
            </p:spPr>
          </p:pic>
          <p:sp>
            <p:nvSpPr>
              <p:cNvPr id="12" name="Rectangle 11"/>
              <p:cNvSpPr/>
              <p:nvPr userDrawn="1"/>
            </p:nvSpPr>
            <p:spPr>
              <a:xfrm>
                <a:off x="1065210" y="6172228"/>
                <a:ext cx="630557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bg2"/>
                    </a:solidFill>
                    <a:latin typeface="Georgia" panose="02040502050405020303" pitchFamily="18" charset="0"/>
                  </a:rPr>
                  <a:t>researchdata@library.illinois.edu</a:t>
                </a:r>
              </a:p>
            </p:txBody>
          </p:sp>
        </p:grpSp>
        <p:pic>
          <p:nvPicPr>
            <p:cNvPr id="10" name="Picture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266" y="6029237"/>
              <a:ext cx="2184401" cy="7281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8461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questions 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714070"/>
            <a:ext cx="9144000" cy="143933"/>
          </a:xfrm>
          <a:prstGeom prst="rect">
            <a:avLst/>
          </a:prstGeom>
          <a:solidFill>
            <a:srgbClr val="1329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33352" y="203202"/>
            <a:ext cx="8833247" cy="931333"/>
          </a:xfrm>
        </p:spPr>
        <p:txBody>
          <a:bodyPr>
            <a:noAutofit/>
          </a:bodyPr>
          <a:lstStyle>
            <a:lvl1pPr>
              <a:defRPr sz="7000">
                <a:solidFill>
                  <a:srgbClr val="E84A27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Questions?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466068" y="2926659"/>
            <a:ext cx="57594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0" dirty="0">
                <a:solidFill>
                  <a:srgbClr val="E84A27"/>
                </a:solidFill>
              </a:rPr>
              <a:t>THANKS!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-2" y="5948130"/>
            <a:ext cx="9144000" cy="909873"/>
            <a:chOff x="-2" y="5948127"/>
            <a:chExt cx="12192000" cy="90987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-2" y="5948127"/>
              <a:ext cx="12192000" cy="909873"/>
              <a:chOff x="-2" y="5948127"/>
              <a:chExt cx="12192000" cy="909873"/>
            </a:xfrm>
          </p:grpSpPr>
          <p:sp>
            <p:nvSpPr>
              <p:cNvPr id="16" name="Shape 71"/>
              <p:cNvSpPr/>
              <p:nvPr/>
            </p:nvSpPr>
            <p:spPr>
              <a:xfrm flipH="1">
                <a:off x="-2" y="5948127"/>
                <a:ext cx="12192000" cy="909873"/>
              </a:xfrm>
              <a:prstGeom prst="rect">
                <a:avLst/>
              </a:prstGeom>
              <a:solidFill>
                <a:srgbClr val="13294B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lvl="0">
                  <a:buClr>
                    <a:srgbClr val="000000"/>
                  </a:buClr>
                  <a:buSzPts val="1400"/>
                </a:pPr>
                <a:r>
                  <a:rPr lang="en-US" sz="4800" dirty="0">
                    <a:solidFill>
                      <a:schemeClr val="bg1"/>
                    </a:solidFill>
                    <a:latin typeface="Georgia" panose="02040502050405020303" pitchFamily="18" charset="0"/>
                    <a:ea typeface="Arvo"/>
                    <a:cs typeface="Arvo"/>
                    <a:sym typeface="Arvo"/>
                  </a:rPr>
                  <a:t>  </a:t>
                </a:r>
                <a:endParaRPr sz="4800" b="0" i="0" u="none" strike="noStrike" cap="none" dirty="0">
                  <a:solidFill>
                    <a:schemeClr val="bg1"/>
                  </a:solidFill>
                  <a:latin typeface="Georgia" panose="02040502050405020303" pitchFamily="18" charset="0"/>
                  <a:ea typeface="Arvo"/>
                  <a:cs typeface="Arvo"/>
                  <a:sym typeface="Arvo"/>
                </a:endParaRPr>
              </a:p>
            </p:txBody>
          </p:sp>
          <p:pic>
            <p:nvPicPr>
              <p:cNvPr id="17" name="Picture 2" descr="Image result for email transparent"/>
              <p:cNvPicPr>
                <a:picLocks noChangeAspect="1" noChangeArrowheads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7469" y="6051266"/>
                <a:ext cx="744416" cy="744417"/>
              </a:xfrm>
              <a:prstGeom prst="rect">
                <a:avLst/>
              </a:prstGeom>
              <a:noFill/>
            </p:spPr>
          </p:pic>
          <p:sp>
            <p:nvSpPr>
              <p:cNvPr id="18" name="Rectangle 17"/>
              <p:cNvSpPr/>
              <p:nvPr userDrawn="1"/>
            </p:nvSpPr>
            <p:spPr>
              <a:xfrm>
                <a:off x="1065210" y="6172228"/>
                <a:ext cx="630557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400" dirty="0">
                    <a:solidFill>
                      <a:schemeClr val="bg2"/>
                    </a:solidFill>
                    <a:latin typeface="Georgia" panose="02040502050405020303" pitchFamily="18" charset="0"/>
                  </a:rPr>
                  <a:t>researchdata@library.illinois.edu</a:t>
                </a:r>
              </a:p>
            </p:txBody>
          </p:sp>
        </p:grpSp>
        <p:pic>
          <p:nvPicPr>
            <p:cNvPr id="15" name="Picture 1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0266" y="6029237"/>
              <a:ext cx="2184401" cy="7281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9666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en-US" dirty="0"/>
              <a:t>Add presenter’s name</a:t>
            </a:r>
          </a:p>
        </p:txBody>
      </p:sp>
    </p:spTree>
    <p:extLst>
      <p:ext uri="{BB962C8B-B14F-4D97-AF65-F5344CB8AC3E}">
        <p14:creationId xmlns:p14="http://schemas.microsoft.com/office/powerpoint/2010/main" val="279936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0" r:id="rId3"/>
    <p:sldLayoutId id="2147483660" r:id="rId4"/>
    <p:sldLayoutId id="2147483662" r:id="rId5"/>
    <p:sldLayoutId id="2147483663" r:id="rId6"/>
  </p:sldLayoutIdLst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E84A27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000" kern="1200">
          <a:solidFill>
            <a:schemeClr val="bg2">
              <a:lumMod val="25000"/>
            </a:schemeClr>
          </a:solidFill>
          <a:latin typeface="Calibri Light" panose="020F0302020204030204" pitchFamily="34" charset="0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doi.org/10.13012/B2IDB-7865141_V1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74830" y="4100361"/>
            <a:ext cx="6794340" cy="1347537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>
                <a:latin typeface="+mj-lt"/>
                <a:cs typeface="Calibri" panose="020F0502020204030204" pitchFamily="34" charset="0"/>
              </a:rPr>
              <a:t>Heidi Imker PhD</a:t>
            </a:r>
          </a:p>
          <a:p>
            <a:pPr marL="0" marR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Elaine &amp; Allen Avner Associate Professor </a:t>
            </a:r>
          </a:p>
          <a:p>
            <a:pPr marL="0" marR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effectLst/>
                <a:latin typeface="+mj-lt"/>
                <a:ea typeface="Times New Roman" panose="02020603050405020304" pitchFamily="18" charset="0"/>
                <a:cs typeface="Calibri" panose="020F0502020204030204" pitchFamily="34" charset="0"/>
              </a:rPr>
              <a:t>in Interdisciplinary Research </a:t>
            </a:r>
          </a:p>
          <a:p>
            <a:pPr marL="0" marR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dirty="0">
                <a:latin typeface="+mj-lt"/>
                <a:cs typeface="Calibri" panose="020F0502020204030204" pitchFamily="34" charset="0"/>
              </a:rPr>
              <a:t>Director, Research Data Service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1089" y="1729872"/>
            <a:ext cx="8541822" cy="2055533"/>
          </a:xfrm>
        </p:spPr>
        <p:txBody>
          <a:bodyPr>
            <a:normAutofit/>
          </a:bodyPr>
          <a:lstStyle/>
          <a:p>
            <a:r>
              <a:rPr lang="en-US" b="1" i="0" dirty="0">
                <a:effectLst/>
                <a:latin typeface="+mj-lt"/>
              </a:rPr>
              <a:t>Sustaining Open Research: </a:t>
            </a:r>
            <a:r>
              <a:rPr lang="en-US" sz="3600" b="1" i="0" dirty="0">
                <a:effectLst/>
                <a:latin typeface="+mj-lt"/>
              </a:rPr>
              <a:t>Institutional </a:t>
            </a:r>
            <a:r>
              <a:rPr lang="en-US" sz="3600" b="1" i="0" dirty="0">
                <a:effectLst/>
                <a:latin typeface="+mj-lt"/>
                <a:cs typeface="Calibri" panose="020F0502020204030204" pitchFamily="34" charset="0"/>
              </a:rPr>
              <a:t>Repository Readiness</a:t>
            </a:r>
            <a:endParaRPr lang="en-US" sz="3600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AD1958C-68BE-1F8E-1354-0465A29B42FB}"/>
              </a:ext>
            </a:extLst>
          </p:cNvPr>
          <p:cNvSpPr/>
          <p:nvPr/>
        </p:nvSpPr>
        <p:spPr>
          <a:xfrm>
            <a:off x="1045029" y="4809506"/>
            <a:ext cx="985652" cy="285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328323-670B-684E-34B7-5864F430E4FC}"/>
              </a:ext>
            </a:extLst>
          </p:cNvPr>
          <p:cNvSpPr/>
          <p:nvPr/>
        </p:nvSpPr>
        <p:spPr>
          <a:xfrm>
            <a:off x="6983518" y="4809506"/>
            <a:ext cx="985652" cy="285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55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788" y="169866"/>
            <a:ext cx="8820459" cy="668337"/>
          </a:xfrm>
        </p:spPr>
        <p:txBody>
          <a:bodyPr>
            <a:normAutofit/>
          </a:bodyPr>
          <a:lstStyle/>
          <a:p>
            <a:r>
              <a:rPr lang="en-US" sz="2800" b="1" dirty="0"/>
              <a:t>Visibility for the university – in aggregate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2A0E26-C4D5-B958-43D6-F8D79FF94A23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screenshot of Experts Profile System with Datasets!">
            <a:extLst>
              <a:ext uri="{FF2B5EF4-FFF2-40B4-BE49-F238E27FC236}">
                <a16:creationId xmlns:a16="http://schemas.microsoft.com/office/drawing/2014/main" id="{0099E7E5-FD73-170D-89BC-7DA4BDDBA4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77" y="1171997"/>
            <a:ext cx="6961894" cy="4729667"/>
          </a:xfrm>
          <a:prstGeom prst="rect">
            <a:avLst/>
          </a:prstGeom>
        </p:spPr>
      </p:pic>
      <p:pic>
        <p:nvPicPr>
          <p:cNvPr id="7" name="Picture 6" descr="A screenshot of Experts Profile System with Datasets!">
            <a:extLst>
              <a:ext uri="{FF2B5EF4-FFF2-40B4-BE49-F238E27FC236}">
                <a16:creationId xmlns:a16="http://schemas.microsoft.com/office/drawing/2014/main" id="{57B7CF47-C3B5-4694-6FF2-A37FB49B82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22" t="83170" r="31171" b="397"/>
          <a:stretch/>
        </p:blipFill>
        <p:spPr>
          <a:xfrm>
            <a:off x="4610742" y="4371064"/>
            <a:ext cx="2231136" cy="2203704"/>
          </a:xfrm>
          <a:prstGeom prst="ellipse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924500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788" y="169866"/>
            <a:ext cx="8820459" cy="668337"/>
          </a:xfrm>
        </p:spPr>
        <p:txBody>
          <a:bodyPr>
            <a:normAutofit/>
          </a:bodyPr>
          <a:lstStyle/>
          <a:p>
            <a:r>
              <a:rPr lang="en-US" sz="2800" b="1" dirty="0"/>
              <a:t>Visibility for the university - discrete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2A0E26-C4D5-B958-43D6-F8D79FF94A23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B09A59A-3488-E775-DE1D-13B8109C1235}"/>
              </a:ext>
            </a:extLst>
          </p:cNvPr>
          <p:cNvSpPr txBox="1"/>
          <p:nvPr/>
        </p:nvSpPr>
        <p:spPr>
          <a:xfrm>
            <a:off x="389983" y="1309041"/>
            <a:ext cx="5316336" cy="445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The Morrow Plots are experimental fields nearing their 150</a:t>
            </a:r>
            <a:r>
              <a:rPr lang="en-US" sz="2400" baseline="30000" dirty="0">
                <a:solidFill>
                  <a:srgbClr val="11284A"/>
                </a:solidFill>
              </a:rPr>
              <a:t>th</a:t>
            </a:r>
            <a:r>
              <a:rPr lang="en-US" sz="2400" dirty="0">
                <a:solidFill>
                  <a:srgbClr val="11284A"/>
                </a:solidFill>
              </a:rPr>
              <a:t> birthday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2</a:t>
            </a:r>
            <a:r>
              <a:rPr lang="en-US" sz="2400" baseline="30000" dirty="0">
                <a:solidFill>
                  <a:srgbClr val="11284A"/>
                </a:solidFill>
              </a:rPr>
              <a:t>nd</a:t>
            </a:r>
            <a:r>
              <a:rPr lang="en-US" sz="2400" dirty="0">
                <a:solidFill>
                  <a:srgbClr val="11284A"/>
                </a:solidFill>
              </a:rPr>
              <a:t> oldest in world and of </a:t>
            </a:r>
            <a:r>
              <a:rPr lang="en-US" sz="2400" b="1" dirty="0">
                <a:solidFill>
                  <a:srgbClr val="11284A"/>
                </a:solidFill>
              </a:rPr>
              <a:t>great cultural significance locally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Collaboration with ag college and library to locate, aggregate, clean, and document data, and then publish in the Illinois Data Bank </a:t>
            </a:r>
          </a:p>
        </p:txBody>
      </p:sp>
      <p:pic>
        <p:nvPicPr>
          <p:cNvPr id="7" name="Picture 6" descr="A field with a building in the background&#10;&#10;Description automatically generated">
            <a:extLst>
              <a:ext uri="{FF2B5EF4-FFF2-40B4-BE49-F238E27FC236}">
                <a16:creationId xmlns:a16="http://schemas.microsoft.com/office/drawing/2014/main" id="{EF8D436D-5360-65C0-C985-5A6DAC2D32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764" y="1638300"/>
            <a:ext cx="2789081" cy="4010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00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788" y="169866"/>
            <a:ext cx="8820459" cy="668337"/>
          </a:xfrm>
        </p:spPr>
        <p:txBody>
          <a:bodyPr>
            <a:normAutofit/>
          </a:bodyPr>
          <a:lstStyle/>
          <a:p>
            <a:r>
              <a:rPr lang="en-US" sz="2800" b="1" dirty="0"/>
              <a:t>Visibility for the university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2A0E26-C4D5-B958-43D6-F8D79FF94A23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B09A59A-3488-E775-DE1D-13B8109C1235}"/>
              </a:ext>
            </a:extLst>
          </p:cNvPr>
          <p:cNvSpPr txBox="1"/>
          <p:nvPr/>
        </p:nvSpPr>
        <p:spPr>
          <a:xfrm>
            <a:off x="338142" y="1216697"/>
            <a:ext cx="4882041" cy="445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Downloaded &gt; 200 times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Post on LinkedIn &gt; 600 likes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Library Friends seminar &gt;200 attendees (and with great engagement and questions!)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University, city, regional, and national news stories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Serendipitous connections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CDAAFB-813B-7C82-9641-4E6E79FA053E}"/>
              </a:ext>
            </a:extLst>
          </p:cNvPr>
          <p:cNvSpPr txBox="1"/>
          <p:nvPr/>
        </p:nvSpPr>
        <p:spPr>
          <a:xfrm>
            <a:off x="5158026" y="4391096"/>
            <a:ext cx="38050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404040"/>
                </a:solidFill>
                <a:effectLst/>
                <a:latin typeface="+mj-lt"/>
              </a:rPr>
              <a:t>Morrow Plots Data Curation Working Group (2022): Morrow Plots Treatment and Yield Data. University of Illinois at Urbana-Champaign. </a:t>
            </a:r>
            <a:r>
              <a:rPr lang="en-US" sz="1200" b="0" i="0" dirty="0">
                <a:solidFill>
                  <a:srgbClr val="404040"/>
                </a:solidFill>
                <a:effectLst/>
                <a:latin typeface="+mj-lt"/>
                <a:hlinkClick r:id="rId2"/>
              </a:rPr>
              <a:t>https://doi.org/10.13012/B2IDB-7865141_V1</a:t>
            </a:r>
            <a:r>
              <a:rPr lang="en-US" sz="1200" b="0" i="0" dirty="0">
                <a:solidFill>
                  <a:srgbClr val="404040"/>
                </a:solidFill>
                <a:effectLst/>
                <a:latin typeface="+mj-lt"/>
              </a:rPr>
              <a:t> </a:t>
            </a:r>
            <a:endParaRPr lang="en-US" sz="1200" dirty="0">
              <a:latin typeface="+mj-lt"/>
            </a:endParaRPr>
          </a:p>
        </p:txBody>
      </p:sp>
      <p:pic>
        <p:nvPicPr>
          <p:cNvPr id="8" name="Picture 7" descr="A screenshot of a data migration map&#10;&#10;Description automatically generated">
            <a:extLst>
              <a:ext uri="{FF2B5EF4-FFF2-40B4-BE49-F238E27FC236}">
                <a16:creationId xmlns:a16="http://schemas.microsoft.com/office/drawing/2014/main" id="{35CF83AF-32B7-45AF-FFC4-73FFFB2507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68" y="1592720"/>
            <a:ext cx="3805064" cy="26129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1518731-5260-F022-3F1A-04990AFCA356}"/>
              </a:ext>
            </a:extLst>
          </p:cNvPr>
          <p:cNvSpPr/>
          <p:nvPr/>
        </p:nvSpPr>
        <p:spPr>
          <a:xfrm>
            <a:off x="5095868" y="3864652"/>
            <a:ext cx="3805064" cy="505613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3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244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569118-7232-2E7B-B2B8-63DAFFD6F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5740" y="2280213"/>
            <a:ext cx="8048847" cy="2501342"/>
          </a:xfrm>
        </p:spPr>
        <p:txBody>
          <a:bodyPr anchor="ctr">
            <a:normAutofit/>
          </a:bodyPr>
          <a:lstStyle/>
          <a:p>
            <a:pPr algn="ctr"/>
            <a:r>
              <a:rPr lang="en-US" sz="5200" dirty="0">
                <a:solidFill>
                  <a:schemeClr val="bg1"/>
                </a:solidFill>
              </a:rPr>
              <a:t>Bringing visibility to</a:t>
            </a:r>
          </a:p>
          <a:p>
            <a:pPr algn="ctr"/>
            <a:r>
              <a:rPr lang="en-US" sz="5200" i="1" dirty="0">
                <a:solidFill>
                  <a:schemeClr val="bg1"/>
                </a:solidFill>
              </a:rPr>
              <a:t>the university’s </a:t>
            </a:r>
          </a:p>
          <a:p>
            <a:pPr algn="ctr"/>
            <a:r>
              <a:rPr lang="en-US" sz="5200" dirty="0">
                <a:solidFill>
                  <a:schemeClr val="bg1"/>
                </a:solidFill>
              </a:rPr>
              <a:t>unique contributions</a:t>
            </a:r>
          </a:p>
        </p:txBody>
      </p:sp>
    </p:spTree>
    <p:extLst>
      <p:ext uri="{BB962C8B-B14F-4D97-AF65-F5344CB8AC3E}">
        <p14:creationId xmlns:p14="http://schemas.microsoft.com/office/powerpoint/2010/main" val="200458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F3535DA4-83CB-4FFF-BD05-794607DBD4A8}"/>
              </a:ext>
            </a:extLst>
          </p:cNvPr>
          <p:cNvSpPr>
            <a:spLocks noGrp="1"/>
          </p:cNvSpPr>
          <p:nvPr/>
        </p:nvSpPr>
        <p:spPr>
          <a:xfrm>
            <a:off x="299884" y="1176866"/>
            <a:ext cx="8544232" cy="450426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2">
                    <a:lumMod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754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943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>
              <a:latin typeface="+mj-lt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A4FE1FB4-1188-418C-A173-DE0F178B013B}"/>
              </a:ext>
            </a:extLst>
          </p:cNvPr>
          <p:cNvSpPr>
            <a:spLocks noGrp="1"/>
          </p:cNvSpPr>
          <p:nvPr/>
        </p:nvSpPr>
        <p:spPr>
          <a:xfrm>
            <a:off x="196238" y="190499"/>
            <a:ext cx="7891463" cy="6683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 baseline="0">
                <a:solidFill>
                  <a:srgbClr val="E84A27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Illinois Data Bank (databank.Illinois.edu)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294F68-49F3-4A50-9353-806EECCE7324}"/>
              </a:ext>
            </a:extLst>
          </p:cNvPr>
          <p:cNvSpPr txBox="1"/>
          <p:nvPr/>
        </p:nvSpPr>
        <p:spPr>
          <a:xfrm>
            <a:off x="603299" y="1224079"/>
            <a:ext cx="7937401" cy="445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Launched in 2016 with nearly 600 datasets to date (~12 TB total) representing the life sciences (~55%), social sciences (~23%), physical sciences (~13%), engineering (~8%), and the arts and humanities (&lt;1%)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Has many features in common with other repositories (e.g., assign DOIs, etc.)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A unique feature is that it’s been developed locally, a.k.a. “home grown”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F14539A-74D2-9E87-986E-2A325A256A8E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088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How it works …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6DBF683-F74D-EA0A-0ABC-3D77E388DA95}"/>
              </a:ext>
            </a:extLst>
          </p:cNvPr>
          <p:cNvGrpSpPr/>
          <p:nvPr/>
        </p:nvGrpSpPr>
        <p:grpSpPr>
          <a:xfrm>
            <a:off x="705946" y="1332376"/>
            <a:ext cx="7824917" cy="4116954"/>
            <a:chOff x="610696" y="1485900"/>
            <a:chExt cx="7824917" cy="411695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EA65FBE-87EB-2B9A-3926-6C7F8C0F3F71}"/>
                </a:ext>
              </a:extLst>
            </p:cNvPr>
            <p:cNvCxnSpPr/>
            <p:nvPr/>
          </p:nvCxnSpPr>
          <p:spPr>
            <a:xfrm>
              <a:off x="7644476" y="4465617"/>
              <a:ext cx="0" cy="4232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Alternate Process 26">
              <a:extLst>
                <a:ext uri="{FF2B5EF4-FFF2-40B4-BE49-F238E27FC236}">
                  <a16:creationId xmlns:a16="http://schemas.microsoft.com/office/drawing/2014/main" id="{F86875BB-3433-8E66-1601-FE7773CDE554}"/>
                </a:ext>
              </a:extLst>
            </p:cNvPr>
            <p:cNvSpPr/>
            <p:nvPr/>
          </p:nvSpPr>
          <p:spPr>
            <a:xfrm>
              <a:off x="5085712" y="4596927"/>
              <a:ext cx="3207386" cy="1005927"/>
            </a:xfrm>
            <a:prstGeom prst="flowChartAlternateProcess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Medusa</a:t>
              </a:r>
            </a:p>
            <a:p>
              <a:pPr algn="ctr"/>
              <a:r>
                <a:rPr lang="en-US" sz="1600" i="1" dirty="0"/>
                <a:t>Digital preservation repository and collection registry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50D567-C7EE-7D12-2F4A-296ABF5D9A48}"/>
                </a:ext>
              </a:extLst>
            </p:cNvPr>
            <p:cNvSpPr txBox="1"/>
            <p:nvPr/>
          </p:nvSpPr>
          <p:spPr>
            <a:xfrm>
              <a:off x="4529444" y="3637624"/>
              <a:ext cx="135622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Metadata &amp; Files</a:t>
              </a:r>
            </a:p>
          </p:txBody>
        </p:sp>
        <p:sp>
          <p:nvSpPr>
            <p:cNvPr id="11" name="Left Bracket 10">
              <a:extLst>
                <a:ext uri="{FF2B5EF4-FFF2-40B4-BE49-F238E27FC236}">
                  <a16:creationId xmlns:a16="http://schemas.microsoft.com/office/drawing/2014/main" id="{BFC08624-5DF8-9CF3-D483-1D0A753A2090}"/>
                </a:ext>
              </a:extLst>
            </p:cNvPr>
            <p:cNvSpPr/>
            <p:nvPr/>
          </p:nvSpPr>
          <p:spPr>
            <a:xfrm rot="16200000">
              <a:off x="7560609" y="3705261"/>
              <a:ext cx="146525" cy="1318451"/>
            </a:xfrm>
            <a:prstGeom prst="leftBracket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002AEB-BB9B-D4D0-8DDB-DBB9FF02C742}"/>
                </a:ext>
              </a:extLst>
            </p:cNvPr>
            <p:cNvSpPr txBox="1"/>
            <p:nvPr/>
          </p:nvSpPr>
          <p:spPr>
            <a:xfrm>
              <a:off x="6878642" y="3890367"/>
              <a:ext cx="1556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Amazon Web Services</a:t>
              </a:r>
            </a:p>
          </p:txBody>
        </p:sp>
        <p:sp>
          <p:nvSpPr>
            <p:cNvPr id="19" name="Alternate Process 28">
              <a:extLst>
                <a:ext uri="{FF2B5EF4-FFF2-40B4-BE49-F238E27FC236}">
                  <a16:creationId xmlns:a16="http://schemas.microsoft.com/office/drawing/2014/main" id="{46929594-F397-7385-495D-4D3C7E31E56C}"/>
                </a:ext>
              </a:extLst>
            </p:cNvPr>
            <p:cNvSpPr/>
            <p:nvPr/>
          </p:nvSpPr>
          <p:spPr>
            <a:xfrm>
              <a:off x="5071109" y="1485900"/>
              <a:ext cx="3073537" cy="1005840"/>
            </a:xfrm>
            <a:prstGeom prst="flowChartAlternateProcess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/>
                <a:t>DataCite</a:t>
              </a:r>
              <a:endParaRPr lang="en-US" sz="1600" b="1" dirty="0"/>
            </a:p>
            <a:p>
              <a:pPr algn="ctr"/>
              <a:r>
                <a:rPr lang="en-US" sz="1600" i="1" dirty="0"/>
                <a:t>DOI minting service and global metadata store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4EAA4A7-8408-6693-DE94-1D613F86E175}"/>
                </a:ext>
              </a:extLst>
            </p:cNvPr>
            <p:cNvCxnSpPr/>
            <p:nvPr/>
          </p:nvCxnSpPr>
          <p:spPr>
            <a:xfrm flipV="1">
              <a:off x="4470376" y="2439657"/>
              <a:ext cx="513480" cy="663761"/>
            </a:xfrm>
            <a:prstGeom prst="straightConnector1">
              <a:avLst/>
            </a:prstGeom>
            <a:ln w="57150" cmpd="sng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63471C3-338D-1435-4F81-A7DFE59FC375}"/>
                </a:ext>
              </a:extLst>
            </p:cNvPr>
            <p:cNvSpPr txBox="1"/>
            <p:nvPr/>
          </p:nvSpPr>
          <p:spPr>
            <a:xfrm>
              <a:off x="3480721" y="2472651"/>
              <a:ext cx="1104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Metadata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8C7061E-6E0B-E3FB-9B89-D89D4CD071CA}"/>
                </a:ext>
              </a:extLst>
            </p:cNvPr>
            <p:cNvCxnSpPr/>
            <p:nvPr/>
          </p:nvCxnSpPr>
          <p:spPr>
            <a:xfrm rot="10800000" flipV="1">
              <a:off x="4622776" y="2592057"/>
              <a:ext cx="513480" cy="663761"/>
            </a:xfrm>
            <a:prstGeom prst="straightConnector1">
              <a:avLst/>
            </a:prstGeom>
            <a:ln w="57150" cmpd="sng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BC505D-C5B9-B6B8-808B-B6AF2811DF47}"/>
                </a:ext>
              </a:extLst>
            </p:cNvPr>
            <p:cNvSpPr txBox="1"/>
            <p:nvPr/>
          </p:nvSpPr>
          <p:spPr>
            <a:xfrm>
              <a:off x="5018639" y="2790006"/>
              <a:ext cx="537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DOI</a:t>
              </a:r>
            </a:p>
          </p:txBody>
        </p:sp>
        <p:sp>
          <p:nvSpPr>
            <p:cNvPr id="24" name="Alternate Process 45">
              <a:extLst>
                <a:ext uri="{FF2B5EF4-FFF2-40B4-BE49-F238E27FC236}">
                  <a16:creationId xmlns:a16="http://schemas.microsoft.com/office/drawing/2014/main" id="{EA152618-2C09-B1AA-28A1-3E3D44246BEC}"/>
                </a:ext>
              </a:extLst>
            </p:cNvPr>
            <p:cNvSpPr/>
            <p:nvPr/>
          </p:nvSpPr>
          <p:spPr>
            <a:xfrm>
              <a:off x="1716929" y="3157877"/>
              <a:ext cx="2716511" cy="811921"/>
            </a:xfrm>
            <a:prstGeom prst="flowChartAlternateProcess">
              <a:avLst/>
            </a:prstGeom>
            <a:solidFill>
              <a:srgbClr val="11284A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Illinois Data Bank</a:t>
              </a:r>
            </a:p>
            <a:p>
              <a:pPr algn="ctr"/>
              <a:r>
                <a:rPr lang="en-US" sz="1600" i="1" dirty="0"/>
                <a:t>Ruby on Rails web app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22CF810-2848-EEC3-5D5B-45D489D3BF6E}"/>
                </a:ext>
              </a:extLst>
            </p:cNvPr>
            <p:cNvCxnSpPr/>
            <p:nvPr/>
          </p:nvCxnSpPr>
          <p:spPr>
            <a:xfrm>
              <a:off x="2353014" y="2292631"/>
              <a:ext cx="513480" cy="663761"/>
            </a:xfrm>
            <a:prstGeom prst="straightConnector1">
              <a:avLst/>
            </a:prstGeom>
            <a:ln w="57150" cmpd="sng">
              <a:solidFill>
                <a:schemeClr val="accent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39CCA98-0B45-2EE8-7CB3-A3E5C70F289D}"/>
                </a:ext>
              </a:extLst>
            </p:cNvPr>
            <p:cNvSpPr txBox="1"/>
            <p:nvPr/>
          </p:nvSpPr>
          <p:spPr>
            <a:xfrm>
              <a:off x="610696" y="1686242"/>
              <a:ext cx="22124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Researchers</a:t>
              </a:r>
            </a:p>
            <a:p>
              <a:pPr algn="ctr"/>
              <a:r>
                <a:rPr lang="en-US" dirty="0"/>
                <a:t> Describe &amp; Upload 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4CC057-5FC1-4FBC-2108-955AEFA2EA5B}"/>
              </a:ext>
            </a:extLst>
          </p:cNvPr>
          <p:cNvCxnSpPr>
            <a:cxnSpLocks/>
          </p:cNvCxnSpPr>
          <p:nvPr/>
        </p:nvCxnSpPr>
        <p:spPr>
          <a:xfrm>
            <a:off x="4528021" y="3908107"/>
            <a:ext cx="593786" cy="571928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8A3FF8A-67FF-0DDB-4A66-E5AF96AA870E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315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16DBF683-F74D-EA0A-0ABC-3D77E388DA95}"/>
              </a:ext>
            </a:extLst>
          </p:cNvPr>
          <p:cNvGrpSpPr/>
          <p:nvPr/>
        </p:nvGrpSpPr>
        <p:grpSpPr>
          <a:xfrm>
            <a:off x="1812179" y="3004353"/>
            <a:ext cx="6718684" cy="2444977"/>
            <a:chOff x="1716929" y="3157877"/>
            <a:chExt cx="6718684" cy="2444977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1EA65FBE-87EB-2B9A-3926-6C7F8C0F3F71}"/>
                </a:ext>
              </a:extLst>
            </p:cNvPr>
            <p:cNvCxnSpPr/>
            <p:nvPr/>
          </p:nvCxnSpPr>
          <p:spPr>
            <a:xfrm>
              <a:off x="7644476" y="4465617"/>
              <a:ext cx="0" cy="42328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Alternate Process 26">
              <a:extLst>
                <a:ext uri="{FF2B5EF4-FFF2-40B4-BE49-F238E27FC236}">
                  <a16:creationId xmlns:a16="http://schemas.microsoft.com/office/drawing/2014/main" id="{F86875BB-3433-8E66-1601-FE7773CDE554}"/>
                </a:ext>
              </a:extLst>
            </p:cNvPr>
            <p:cNvSpPr/>
            <p:nvPr/>
          </p:nvSpPr>
          <p:spPr>
            <a:xfrm>
              <a:off x="5085712" y="4596927"/>
              <a:ext cx="3207386" cy="1005927"/>
            </a:xfrm>
            <a:prstGeom prst="flowChartAlternateProcess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Medusa</a:t>
              </a:r>
            </a:p>
            <a:p>
              <a:pPr algn="ctr"/>
              <a:r>
                <a:rPr lang="en-US" sz="1600" i="1" dirty="0"/>
                <a:t>Digital preservation repository and collection registry</a:t>
              </a:r>
            </a:p>
          </p:txBody>
        </p:sp>
        <p:sp>
          <p:nvSpPr>
            <p:cNvPr id="11" name="Left Bracket 10">
              <a:extLst>
                <a:ext uri="{FF2B5EF4-FFF2-40B4-BE49-F238E27FC236}">
                  <a16:creationId xmlns:a16="http://schemas.microsoft.com/office/drawing/2014/main" id="{BFC08624-5DF8-9CF3-D483-1D0A753A2090}"/>
                </a:ext>
              </a:extLst>
            </p:cNvPr>
            <p:cNvSpPr/>
            <p:nvPr/>
          </p:nvSpPr>
          <p:spPr>
            <a:xfrm rot="16200000">
              <a:off x="7560609" y="3705261"/>
              <a:ext cx="146525" cy="1318451"/>
            </a:xfrm>
            <a:prstGeom prst="leftBracket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 w="38100" cmpd="sng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002AEB-BB9B-D4D0-8DDB-DBB9FF02C742}"/>
                </a:ext>
              </a:extLst>
            </p:cNvPr>
            <p:cNvSpPr txBox="1"/>
            <p:nvPr/>
          </p:nvSpPr>
          <p:spPr>
            <a:xfrm>
              <a:off x="6878642" y="3890367"/>
              <a:ext cx="15569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Amazon Web Services</a:t>
              </a:r>
            </a:p>
          </p:txBody>
        </p:sp>
        <p:sp>
          <p:nvSpPr>
            <p:cNvPr id="24" name="Alternate Process 45">
              <a:extLst>
                <a:ext uri="{FF2B5EF4-FFF2-40B4-BE49-F238E27FC236}">
                  <a16:creationId xmlns:a16="http://schemas.microsoft.com/office/drawing/2014/main" id="{EA152618-2C09-B1AA-28A1-3E3D44246BEC}"/>
                </a:ext>
              </a:extLst>
            </p:cNvPr>
            <p:cNvSpPr/>
            <p:nvPr/>
          </p:nvSpPr>
          <p:spPr>
            <a:xfrm>
              <a:off x="1716929" y="3157877"/>
              <a:ext cx="2716511" cy="811921"/>
            </a:xfrm>
            <a:prstGeom prst="flowChartAlternateProcess">
              <a:avLst/>
            </a:prstGeom>
            <a:solidFill>
              <a:srgbClr val="11284A"/>
            </a:soli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/>
                <a:t>Illinois Data Bank</a:t>
              </a:r>
            </a:p>
            <a:p>
              <a:pPr algn="ctr"/>
              <a:r>
                <a:rPr lang="en-US" sz="1600" i="1" dirty="0"/>
                <a:t>Ruby on Rails web app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6401714-9249-DF10-8855-880F53C3C5E2}"/>
              </a:ext>
            </a:extLst>
          </p:cNvPr>
          <p:cNvSpPr txBox="1"/>
          <p:nvPr/>
        </p:nvSpPr>
        <p:spPr>
          <a:xfrm>
            <a:off x="920207" y="4065525"/>
            <a:ext cx="1346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Download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39011F7-AF46-2F18-9BBD-671739C0DE58}"/>
              </a:ext>
            </a:extLst>
          </p:cNvPr>
          <p:cNvCxnSpPr/>
          <p:nvPr/>
        </p:nvCxnSpPr>
        <p:spPr>
          <a:xfrm flipV="1">
            <a:off x="2101620" y="3936528"/>
            <a:ext cx="513480" cy="663761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8F49C55-7652-686D-41F2-45435502B762}"/>
              </a:ext>
            </a:extLst>
          </p:cNvPr>
          <p:cNvCxnSpPr/>
          <p:nvPr/>
        </p:nvCxnSpPr>
        <p:spPr>
          <a:xfrm rot="10800000" flipV="1">
            <a:off x="2254020" y="4088928"/>
            <a:ext cx="513480" cy="663761"/>
          </a:xfrm>
          <a:prstGeom prst="straightConnector1">
            <a:avLst/>
          </a:prstGeom>
          <a:ln w="57150" cmpd="sng">
            <a:solidFill>
              <a:schemeClr val="accent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72B07C3-A645-E7C9-A15D-A3618DAA05B7}"/>
              </a:ext>
            </a:extLst>
          </p:cNvPr>
          <p:cNvSpPr txBox="1"/>
          <p:nvPr/>
        </p:nvSpPr>
        <p:spPr>
          <a:xfrm>
            <a:off x="1139110" y="4752689"/>
            <a:ext cx="1346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Public Access</a:t>
            </a:r>
          </a:p>
          <a:p>
            <a:pPr algn="ctr"/>
            <a:endParaRPr lang="en-US" b="1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15EDE2C8-AFE2-A918-9A64-6CAE4062B17A}"/>
              </a:ext>
            </a:extLst>
          </p:cNvPr>
          <p:cNvCxnSpPr>
            <a:cxnSpLocks/>
          </p:cNvCxnSpPr>
          <p:nvPr/>
        </p:nvCxnSpPr>
        <p:spPr>
          <a:xfrm>
            <a:off x="4458909" y="3879368"/>
            <a:ext cx="671173" cy="576966"/>
          </a:xfrm>
          <a:prstGeom prst="straightConnector1">
            <a:avLst/>
          </a:prstGeom>
          <a:ln w="57150" cmpd="sng">
            <a:solidFill>
              <a:schemeClr val="accent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79A66D-DDA7-7284-C756-3AC15B81402A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A247AEE6-DB92-4360-1A53-E0DD03380373}"/>
              </a:ext>
            </a:extLst>
          </p:cNvPr>
          <p:cNvSpPr txBox="1">
            <a:spLocks/>
          </p:cNvSpPr>
          <p:nvPr/>
        </p:nvSpPr>
        <p:spPr>
          <a:xfrm>
            <a:off x="204788" y="169866"/>
            <a:ext cx="7891463" cy="66833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kern="1200" baseline="0">
                <a:solidFill>
                  <a:srgbClr val="E84A27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/>
              <a:t>How it works …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538341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Why Home Grown?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9C3BB-B44F-7F05-4465-A66C85C5F9AF}"/>
              </a:ext>
            </a:extLst>
          </p:cNvPr>
          <p:cNvSpPr txBox="1"/>
          <p:nvPr/>
        </p:nvSpPr>
        <p:spPr>
          <a:xfrm>
            <a:off x="495300" y="1124393"/>
            <a:ext cx="8221727" cy="445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Small but strong repository team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Medusa was advanced enough to be functional and successful enough to continued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Allowed datasets to be managed as part of a centralized strategy in the Library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Procurement is challenging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11284A"/>
                </a:solidFill>
              </a:rPr>
              <a:t>PROs</a:t>
            </a:r>
            <a:r>
              <a:rPr lang="en-US" sz="2400" dirty="0">
                <a:solidFill>
                  <a:srgbClr val="11284A"/>
                </a:solidFill>
              </a:rPr>
              <a:t> – integrated, customizable, and responsive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11284A"/>
                </a:solidFill>
              </a:rPr>
              <a:t>CONs</a:t>
            </a:r>
            <a:r>
              <a:rPr lang="en-US" sz="2400" dirty="0">
                <a:solidFill>
                  <a:srgbClr val="11284A"/>
                </a:solidFill>
              </a:rPr>
              <a:t> – whole lotta work and requires stable staffing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31D17C-CB22-6F97-23B1-D737DED5FA54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12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569118-7232-2E7B-B2B8-63DAFFD6F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45787" y="2857020"/>
            <a:ext cx="7052425" cy="2268538"/>
          </a:xfrm>
        </p:spPr>
        <p:txBody>
          <a:bodyPr>
            <a:normAutofit/>
          </a:bodyPr>
          <a:lstStyle/>
          <a:p>
            <a:pPr algn="ctr"/>
            <a:r>
              <a:rPr lang="en-US" sz="5200" dirty="0">
                <a:solidFill>
                  <a:schemeClr val="bg1"/>
                </a:solidFill>
              </a:rPr>
              <a:t>Your university’s context is everything.</a:t>
            </a:r>
          </a:p>
        </p:txBody>
      </p:sp>
    </p:spTree>
    <p:extLst>
      <p:ext uri="{BB962C8B-B14F-4D97-AF65-F5344CB8AC3E}">
        <p14:creationId xmlns:p14="http://schemas.microsoft.com/office/powerpoint/2010/main" val="657412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Why institutional?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59C3BB-B44F-7F05-4465-A66C85C5F9AF}"/>
              </a:ext>
            </a:extLst>
          </p:cNvPr>
          <p:cNvSpPr txBox="1"/>
          <p:nvPr/>
        </p:nvSpPr>
        <p:spPr>
          <a:xfrm>
            <a:off x="461136" y="1141515"/>
            <a:ext cx="8221727" cy="4560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Whole lotta people haven’t shared data =&gt; front line for education/outreach/support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There is not a disciplinary repository for all data types </a:t>
            </a:r>
            <a:r>
              <a:rPr lang="en-US" sz="2400" i="1" dirty="0">
                <a:solidFill>
                  <a:srgbClr val="11284A"/>
                </a:solidFill>
              </a:rPr>
              <a:t>and there never will be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11284A"/>
                </a:solidFill>
              </a:rPr>
              <a:t>Institutions do have an interest* in the research data created on their campus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11284A"/>
              </a:solidFill>
            </a:endParaRPr>
          </a:p>
          <a:p>
            <a:pPr marL="176213" indent="-165100">
              <a:lnSpc>
                <a:spcPct val="150000"/>
              </a:lnSpc>
            </a:pPr>
            <a:r>
              <a:rPr lang="en-US" sz="2000" dirty="0">
                <a:solidFill>
                  <a:srgbClr val="11284A"/>
                </a:solidFill>
              </a:rPr>
              <a:t>* the extent and nature of that interest varies by campus, by data, and sometimes, it seems, by moon phase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2A0E26-C4D5-B958-43D6-F8D79FF94A23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497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F569118-7232-2E7B-B2B8-63DAFFD6FC1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5740" y="2513017"/>
            <a:ext cx="8048847" cy="2268538"/>
          </a:xfrm>
        </p:spPr>
        <p:txBody>
          <a:bodyPr anchor="ctr">
            <a:normAutofit/>
          </a:bodyPr>
          <a:lstStyle/>
          <a:p>
            <a:pPr algn="ctr"/>
            <a:r>
              <a:rPr lang="en-US" sz="5200" dirty="0">
                <a:solidFill>
                  <a:schemeClr val="bg1"/>
                </a:solidFill>
              </a:rPr>
              <a:t>What does your university get out of open data?</a:t>
            </a:r>
          </a:p>
        </p:txBody>
      </p:sp>
    </p:spTree>
    <p:extLst>
      <p:ext uri="{BB962C8B-B14F-4D97-AF65-F5344CB8AC3E}">
        <p14:creationId xmlns:p14="http://schemas.microsoft.com/office/powerpoint/2010/main" val="17690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38DE72-945B-0A2C-934B-E860812C19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788" y="169866"/>
            <a:ext cx="8820459" cy="668337"/>
          </a:xfrm>
        </p:spPr>
        <p:txBody>
          <a:bodyPr>
            <a:normAutofit/>
          </a:bodyPr>
          <a:lstStyle/>
          <a:p>
            <a:r>
              <a:rPr lang="en-US" sz="2800" b="1" dirty="0"/>
              <a:t>Visibility for the university – in aggregate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2A0E26-C4D5-B958-43D6-F8D79FF94A23}"/>
              </a:ext>
            </a:extLst>
          </p:cNvPr>
          <p:cNvCxnSpPr/>
          <p:nvPr/>
        </p:nvCxnSpPr>
        <p:spPr>
          <a:xfrm>
            <a:off x="196238" y="906336"/>
            <a:ext cx="8829009" cy="0"/>
          </a:xfrm>
          <a:prstGeom prst="line">
            <a:avLst/>
          </a:prstGeom>
          <a:ln w="57150">
            <a:solidFill>
              <a:srgbClr val="1329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screenshot of Experts Profile System with Datasets!">
            <a:extLst>
              <a:ext uri="{FF2B5EF4-FFF2-40B4-BE49-F238E27FC236}">
                <a16:creationId xmlns:a16="http://schemas.microsoft.com/office/drawing/2014/main" id="{0099E7E5-FD73-170D-89BC-7DA4BDDBA4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77" y="1171997"/>
            <a:ext cx="6961894" cy="4729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0668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S_template_white" id="{395F81C3-A559-4764-8085-292908950B17}" vid="{54BC52EC-E99B-47E1-9879-7A6E3B85206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2444</TotalTime>
  <Words>467</Words>
  <Application>Microsoft Office PowerPoint</Application>
  <PresentationFormat>On-screen Show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Office Theme</vt:lpstr>
      <vt:lpstr>Sustaining Open Research: Institutional Repository Readiness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Efforts to Increase  Research Data Sharing</dc:title>
  <dc:creator>Heidi J Imker</dc:creator>
  <cp:lastModifiedBy>Imker, Heidi J</cp:lastModifiedBy>
  <cp:revision>78</cp:revision>
  <dcterms:created xsi:type="dcterms:W3CDTF">2019-11-25T20:35:30Z</dcterms:created>
  <dcterms:modified xsi:type="dcterms:W3CDTF">2023-09-06T16:08:15Z</dcterms:modified>
</cp:coreProperties>
</file>