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74" r:id="rId6"/>
    <p:sldId id="276" r:id="rId7"/>
    <p:sldId id="277" r:id="rId8"/>
    <p:sldId id="267" r:id="rId9"/>
    <p:sldId id="271" r:id="rId10"/>
    <p:sldId id="268" r:id="rId11"/>
    <p:sldId id="272" r:id="rId12"/>
    <p:sldId id="262" r:id="rId13"/>
    <p:sldId id="275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E6E947A-DAB4-B64F-99EC-882BDF5EBE8D}">
          <p14:sldIdLst>
            <p14:sldId id="256"/>
            <p14:sldId id="257"/>
            <p14:sldId id="259"/>
            <p14:sldId id="260"/>
            <p14:sldId id="274"/>
            <p14:sldId id="276"/>
            <p14:sldId id="277"/>
            <p14:sldId id="267"/>
            <p14:sldId id="271"/>
            <p14:sldId id="268"/>
            <p14:sldId id="272"/>
            <p14:sldId id="262"/>
            <p14:sldId id="275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690" autoAdjust="0"/>
  </p:normalViewPr>
  <p:slideViewPr>
    <p:cSldViewPr snapToGrid="0" snapToObjects="1">
      <p:cViewPr varScale="1">
        <p:scale>
          <a:sx n="70" d="100"/>
          <a:sy n="70" d="100"/>
        </p:scale>
        <p:origin x="-608" y="-112"/>
      </p:cViewPr>
      <p:guideLst>
        <p:guide orient="horz" pos="214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F4D70-E668-A040-8F58-137C9D598CEA}" type="datetimeFigureOut">
              <a:rPr lang="en-US" smtClean="0"/>
              <a:t>5/16/14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F0F16-BF0C-864E-B771-F91BE1828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41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F0F16-BF0C-864E-B771-F91BE1828E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316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F0F16-BF0C-864E-B771-F91BE1828E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977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F0F16-BF0C-864E-B771-F91BE1828EE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F0F16-BF0C-864E-B771-F91BE1828E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47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F0F16-BF0C-864E-B771-F91BE1828E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30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5/16/14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3.png"/><Relationship Id="rId6" Type="http://schemas.microsoft.com/office/2007/relationships/hdphoto" Target="../media/hdphoto1.wdp"/><Relationship Id="rId7" Type="http://schemas.openxmlformats.org/officeDocument/2006/relationships/image" Target="../media/image14.png"/><Relationship Id="rId8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3.jpe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7" Type="http://schemas.openxmlformats.org/officeDocument/2006/relationships/oleObject" Target="file:///\\localhost\Users\maricarmengarciadelaserranalozano\Desktop\Macintosh%20HD:Users:maricarmengarciadelaserranalozano:Desktop:Casey%20Lake:REPORT:Results%20Casey%20Lake.xlsx!Sheet2!R4C3:R12C8" TargetMode="External"/><Relationship Id="rId8" Type="http://schemas.openxmlformats.org/officeDocument/2006/relationships/image" Target="../media/image1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3.jpe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7" Type="http://schemas.openxmlformats.org/officeDocument/2006/relationships/oleObject" Target="file:///\\localhost\Users\maricarmengarciadelaserranalozano\Desktop\Macintosh%20HD:Users:maricarmengarciadelaserranalozano:Desktop:Casey%20Lake:REPORT:Casey%20Lake%20Report%20-%20Edit-3.docx!OLE_LINK2" TargetMode="External"/><Relationship Id="rId8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86452"/>
            <a:ext cx="8228013" cy="2119948"/>
          </a:xfrm>
        </p:spPr>
        <p:txBody>
          <a:bodyPr/>
          <a:lstStyle/>
          <a:p>
            <a:r>
              <a:rPr lang="en-US" sz="5400" dirty="0" smtClean="0"/>
              <a:t>Casey Lake, North St. Paul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4104687"/>
            <a:ext cx="8228013" cy="533401"/>
          </a:xfrm>
        </p:spPr>
        <p:txBody>
          <a:bodyPr>
            <a:normAutofit fontScale="85000" lnSpcReduction="20000"/>
          </a:bodyPr>
          <a:lstStyle/>
          <a:p>
            <a:r>
              <a:rPr lang="en-US" sz="2400" u="sng" dirty="0" smtClean="0"/>
              <a:t>CE 5511 </a:t>
            </a:r>
            <a:r>
              <a:rPr lang="en-US" sz="2400" u="sng" dirty="0"/>
              <a:t>Urban Hydrology and Land </a:t>
            </a:r>
            <a:r>
              <a:rPr lang="en-US" sz="2400" u="sng" dirty="0" smtClean="0"/>
              <a:t>Development</a:t>
            </a:r>
          </a:p>
          <a:p>
            <a:r>
              <a:rPr lang="en-US" sz="2400" u="sng" dirty="0" smtClean="0"/>
              <a:t>Instructor: John S. Gulliver</a:t>
            </a:r>
            <a:endParaRPr lang="en-US" sz="2400" u="sng" dirty="0"/>
          </a:p>
          <a:p>
            <a:endParaRPr lang="en-US" sz="2800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301" y="1471606"/>
            <a:ext cx="4090161" cy="2580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77661" y="4673370"/>
            <a:ext cx="4495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                    </a:t>
            </a:r>
            <a:r>
              <a:rPr lang="es-MX" b="1" dirty="0" smtClean="0">
                <a:solidFill>
                  <a:schemeClr val="bg1"/>
                </a:solidFill>
              </a:rPr>
              <a:t>Presented </a:t>
            </a:r>
            <a:r>
              <a:rPr lang="es-MX" b="1" dirty="0">
                <a:solidFill>
                  <a:schemeClr val="bg1"/>
                </a:solidFill>
              </a:rPr>
              <a:t>by: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s-MX" dirty="0"/>
              <a:t>Joshua </a:t>
            </a:r>
            <a:r>
              <a:rPr lang="es-MX" dirty="0" err="1" smtClean="0"/>
              <a:t>Balzer</a:t>
            </a:r>
            <a:r>
              <a:rPr lang="es-MX" dirty="0" smtClean="0"/>
              <a:t>                 </a:t>
            </a:r>
            <a:r>
              <a:rPr lang="de-DE" dirty="0"/>
              <a:t>Stephanie Hatten</a:t>
            </a:r>
            <a:endParaRPr lang="en-US" dirty="0"/>
          </a:p>
          <a:p>
            <a:r>
              <a:rPr lang="es-MX" dirty="0" smtClean="0"/>
              <a:t>Maria </a:t>
            </a:r>
            <a:r>
              <a:rPr lang="es-MX" dirty="0"/>
              <a:t>Garcia-</a:t>
            </a:r>
            <a:r>
              <a:rPr lang="es-MX" dirty="0" smtClean="0"/>
              <a:t>Serrana   </a:t>
            </a:r>
            <a:r>
              <a:rPr lang="de-DE" dirty="0"/>
              <a:t>Delaney </a:t>
            </a:r>
            <a:r>
              <a:rPr lang="de-DE" dirty="0" smtClean="0"/>
              <a:t>Kolb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036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Methods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009530"/>
            <a:ext cx="7662864" cy="2947135"/>
          </a:xfrm>
        </p:spPr>
        <p:txBody>
          <a:bodyPr/>
          <a:lstStyle/>
          <a:p>
            <a:r>
              <a:rPr lang="en-US" dirty="0" smtClean="0">
                <a:solidFill>
                  <a:srgbClr val="0A3363"/>
                </a:solidFill>
              </a:rPr>
              <a:t>Retrofit with SAFL Baffles 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SAFL Baffle is a post-construction stormwater pretreatment system that can be installed in existing sump structures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Helps increase settling of sediments flowing through the system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Vacuum truck is used to remove sediments</a:t>
            </a:r>
            <a:endParaRPr lang="en-US" dirty="0">
              <a:solidFill>
                <a:srgbClr val="0A336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3533" y="1345610"/>
            <a:ext cx="526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SUMP CLEANING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478" b="95951" l="3429" r="96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" y="423090"/>
            <a:ext cx="2087912" cy="1473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500" b="94000" l="5500" r="9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854" y="451633"/>
            <a:ext cx="2126313" cy="212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955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Methods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4" y="2009530"/>
            <a:ext cx="3039011" cy="294713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A3363"/>
                </a:solidFill>
              </a:rPr>
              <a:t>Modeled with Barr Engineering SHSAM program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Sizing Hydrodynamic Separators and Manholes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Cleaned once a year</a:t>
            </a:r>
          </a:p>
          <a:p>
            <a:endParaRPr lang="en-US" dirty="0">
              <a:solidFill>
                <a:srgbClr val="0A336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3533" y="1345610"/>
            <a:ext cx="526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SUMP CLEANING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785" y="1868830"/>
            <a:ext cx="4768845" cy="3087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0007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Results 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700909"/>
              </p:ext>
            </p:extLst>
          </p:nvPr>
        </p:nvGraphicFramePr>
        <p:xfrm>
          <a:off x="423204" y="1698968"/>
          <a:ext cx="8531234" cy="3026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" r:id="rId7" imgW="6337300" imgH="2247900" progId="">
                  <p:link updateAutomatic="1"/>
                </p:oleObj>
              </mc:Choice>
              <mc:Fallback>
                <p:oleObj r:id="rId7" imgW="6337300" imgH="2247900" progId="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3204" y="1698968"/>
                        <a:ext cx="8531234" cy="30261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3451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Conclusions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689497"/>
            <a:ext cx="7662864" cy="3267169"/>
          </a:xfrm>
        </p:spPr>
        <p:txBody>
          <a:bodyPr/>
          <a:lstStyle/>
          <a:p>
            <a:r>
              <a:rPr lang="en-US" dirty="0" smtClean="0">
                <a:solidFill>
                  <a:srgbClr val="0A3363"/>
                </a:solidFill>
              </a:rPr>
              <a:t>Street Sweeping 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Highly efficient pollutant remover when optimized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Very easy to implement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Sump Cleaning/SAFL Baffle installation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Low-cost measure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Good results for Phosphorous removal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54426" y="315070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151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620" y="1535585"/>
            <a:ext cx="3525855" cy="2386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14068" y="674742"/>
            <a:ext cx="8228013" cy="1066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</a:rPr>
              <a:t>Thanks for your attention </a:t>
            </a:r>
          </a:p>
        </p:txBody>
      </p:sp>
      <p:sp>
        <p:nvSpPr>
          <p:cNvPr id="11" name="Subtitle 4"/>
          <p:cNvSpPr txBox="1">
            <a:spLocks/>
          </p:cNvSpPr>
          <p:nvPr/>
        </p:nvSpPr>
        <p:spPr>
          <a:xfrm>
            <a:off x="514068" y="4040600"/>
            <a:ext cx="8228013" cy="1066800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chemeClr val="tx1"/>
                </a:solidFill>
              </a:rPr>
              <a:t>We look forward to your questions and participation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824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>
            <a:alphaModFix amt="3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Introduction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689497"/>
            <a:ext cx="7662864" cy="3267169"/>
          </a:xfrm>
        </p:spPr>
        <p:txBody>
          <a:bodyPr/>
          <a:lstStyle/>
          <a:p>
            <a:r>
              <a:rPr lang="en-US" dirty="0" smtClean="0">
                <a:solidFill>
                  <a:srgbClr val="0A3363"/>
                </a:solidFill>
              </a:rPr>
              <a:t>Casey Lake subwatershed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Goal: Provide stormwater treatment to reduce pollutant loading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Total suspended solids (TSS) and total phosphorous (TP)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4 solutions were analyzed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Bioretention cell from Ramsey Conservation District Report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626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Background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689497"/>
            <a:ext cx="7662864" cy="3267169"/>
          </a:xfrm>
        </p:spPr>
        <p:txBody>
          <a:bodyPr/>
          <a:lstStyle/>
          <a:p>
            <a:r>
              <a:rPr lang="en-US" dirty="0" smtClean="0">
                <a:solidFill>
                  <a:srgbClr val="0A3363"/>
                </a:solidFill>
              </a:rPr>
              <a:t>Casey Lake is considered a wetland rather than a lake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Classified as Management Class B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High quality wetland that requires a minimum of 25’ buffer from development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TP based on water quality for shallow lakes</a:t>
            </a:r>
          </a:p>
          <a:p>
            <a:pPr lvl="2"/>
            <a:r>
              <a:rPr lang="en-US" dirty="0">
                <a:solidFill>
                  <a:srgbClr val="0A3363"/>
                </a:solidFill>
              </a:rPr>
              <a:t>&lt;</a:t>
            </a:r>
            <a:r>
              <a:rPr lang="en-US" dirty="0" smtClean="0">
                <a:solidFill>
                  <a:srgbClr val="0A3363"/>
                </a:solidFill>
              </a:rPr>
              <a:t>60 </a:t>
            </a:r>
            <a:r>
              <a:rPr lang="en-US" dirty="0" err="1" smtClean="0">
                <a:solidFill>
                  <a:srgbClr val="0A3363"/>
                </a:solidFill>
              </a:rPr>
              <a:t>ug</a:t>
            </a:r>
            <a:r>
              <a:rPr lang="en-US" dirty="0" smtClean="0">
                <a:solidFill>
                  <a:srgbClr val="0A3363"/>
                </a:solidFill>
              </a:rPr>
              <a:t>/L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Current TSS and TP is unknown as there is no water quality data available</a:t>
            </a:r>
          </a:p>
          <a:p>
            <a:pPr lvl="2"/>
            <a:endParaRPr lang="en-US" dirty="0">
              <a:solidFill>
                <a:srgbClr val="0A3363"/>
              </a:solidFill>
            </a:endParaRPr>
          </a:p>
          <a:p>
            <a:pPr marL="685800" lvl="2" indent="0">
              <a:buNone/>
            </a:pPr>
            <a:endParaRPr lang="en-US" dirty="0" smtClean="0">
              <a:solidFill>
                <a:srgbClr val="0A3363"/>
              </a:solidFill>
            </a:endParaRPr>
          </a:p>
          <a:p>
            <a:pPr lvl="1"/>
            <a:endParaRPr lang="en-US" dirty="0" smtClean="0">
              <a:solidFill>
                <a:srgbClr val="0A3363"/>
              </a:solidFill>
            </a:endParaRPr>
          </a:p>
          <a:p>
            <a:pPr lvl="2"/>
            <a:endParaRPr lang="en-US" dirty="0">
              <a:solidFill>
                <a:srgbClr val="0A336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358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-81562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Methods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672975"/>
            <a:ext cx="7662864" cy="398941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A3363"/>
                </a:solidFill>
              </a:rPr>
              <a:t>Porous Asphalt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Two locations: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Trail along the lake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Parking Lot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Soils HSG A and B:</a:t>
            </a:r>
          </a:p>
          <a:p>
            <a:pPr marL="342900" lvl="1" indent="0">
              <a:buNone/>
            </a:pPr>
            <a:r>
              <a:rPr lang="en-US" dirty="0" smtClean="0">
                <a:solidFill>
                  <a:srgbClr val="0A3363"/>
                </a:solidFill>
              </a:rPr>
              <a:t>Water infiltrates</a:t>
            </a:r>
          </a:p>
          <a:p>
            <a:r>
              <a:rPr lang="en-US" sz="2100" dirty="0" smtClean="0">
                <a:solidFill>
                  <a:srgbClr val="0A3363"/>
                </a:solidFill>
              </a:rPr>
              <a:t>Maintenance </a:t>
            </a:r>
            <a:r>
              <a:rPr lang="en-US" sz="2100" dirty="0">
                <a:solidFill>
                  <a:srgbClr val="0A3363"/>
                </a:solidFill>
              </a:rPr>
              <a:t>is key: </a:t>
            </a:r>
          </a:p>
          <a:p>
            <a:pPr marL="342900" lvl="1" indent="0">
              <a:buNone/>
            </a:pPr>
            <a:r>
              <a:rPr lang="en-US" dirty="0" smtClean="0">
                <a:solidFill>
                  <a:srgbClr val="0A3363"/>
                </a:solidFill>
              </a:rPr>
              <a:t>Sweeping 3 times per year</a:t>
            </a:r>
            <a:endParaRPr lang="en-US" dirty="0">
              <a:solidFill>
                <a:srgbClr val="0A336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3533" y="966450"/>
            <a:ext cx="526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PERMEABLE PAVEMENTS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pic>
        <p:nvPicPr>
          <p:cNvPr id="7" name="Picture 6" descr="Macintosh HD:Users:maricarmengarciadelaserranalozano:Desktop:Screen Shot 2014-04-27 at 14.31.56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652" y="1725160"/>
            <a:ext cx="4876785" cy="37539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214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-81562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Methods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3533" y="966450"/>
            <a:ext cx="526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PERMEABLE PAVEMENTS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3109918"/>
              </p:ext>
            </p:extLst>
          </p:nvPr>
        </p:nvGraphicFramePr>
        <p:xfrm>
          <a:off x="1057252" y="3998124"/>
          <a:ext cx="3994002" cy="1639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3" r:id="rId7" imgW="5270500" imgH="1854200" progId="">
                  <p:link updateAutomatic="1"/>
                </p:oleObj>
              </mc:Choice>
              <mc:Fallback>
                <p:oleObj r:id="rId7" imgW="5270500" imgH="1854200" progId="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57252" y="3998124"/>
                        <a:ext cx="3994002" cy="1639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25920" y="1295155"/>
            <a:ext cx="5454074" cy="29471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A3363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A3363"/>
                </a:solidFill>
              </a:rPr>
              <a:t>Trail: 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Base-Iron Enhanced Sand (88% TP)</a:t>
            </a:r>
          </a:p>
          <a:p>
            <a:pPr marL="977900" lvl="2" indent="-285750"/>
            <a:r>
              <a:rPr lang="en-US" dirty="0" smtClean="0">
                <a:solidFill>
                  <a:srgbClr val="0A3363"/>
                </a:solidFill>
              </a:rPr>
              <a:t>Drainage area: 8.7ac</a:t>
            </a:r>
          </a:p>
          <a:p>
            <a:pPr marL="977900" lvl="2" indent="-285750"/>
            <a:r>
              <a:rPr lang="en-US" dirty="0" smtClean="0">
                <a:solidFill>
                  <a:srgbClr val="0A3363"/>
                </a:solidFill>
              </a:rPr>
              <a:t>Area of PP: 800 m</a:t>
            </a:r>
            <a:r>
              <a:rPr lang="en-US" baseline="30000" dirty="0" smtClean="0">
                <a:solidFill>
                  <a:srgbClr val="0A3363"/>
                </a:solidFill>
              </a:rPr>
              <a:t>2</a:t>
            </a:r>
            <a:endParaRPr lang="en-US" dirty="0" smtClean="0">
              <a:solidFill>
                <a:srgbClr val="0A3363"/>
              </a:solidFill>
            </a:endParaRPr>
          </a:p>
          <a:p>
            <a:pPr marL="977900" lvl="2" indent="-285750"/>
            <a:r>
              <a:rPr lang="en-US" dirty="0" smtClean="0">
                <a:solidFill>
                  <a:srgbClr val="0A3363"/>
                </a:solidFill>
              </a:rPr>
              <a:t>Cost of installation</a:t>
            </a:r>
            <a:r>
              <a:rPr lang="en-US" dirty="0">
                <a:solidFill>
                  <a:srgbClr val="0A3363"/>
                </a:solidFill>
              </a:rPr>
              <a:t>:   $196,980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38874" y="4168656"/>
            <a:ext cx="2016467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P8 Model: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Infiltration Trench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CN=40 </a:t>
            </a:r>
            <a:r>
              <a:rPr lang="en-US" sz="1600" dirty="0" smtClean="0"/>
              <a:t>(WERF</a:t>
            </a:r>
            <a:r>
              <a:rPr lang="en-US" sz="1600" dirty="0"/>
              <a:t>)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769018" y="1274444"/>
            <a:ext cx="4302575" cy="2947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US" dirty="0" smtClean="0">
              <a:solidFill>
                <a:srgbClr val="0A3363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A3363"/>
                </a:solidFill>
              </a:rPr>
              <a:t>Parking Lot: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 Base- Aggregates</a:t>
            </a:r>
          </a:p>
          <a:p>
            <a:pPr marL="977900" lvl="2" indent="-285750"/>
            <a:r>
              <a:rPr lang="en-US" dirty="0" smtClean="0">
                <a:solidFill>
                  <a:srgbClr val="0A3363"/>
                </a:solidFill>
              </a:rPr>
              <a:t>Drainage area: 0.75ac</a:t>
            </a:r>
          </a:p>
          <a:p>
            <a:pPr marL="977900" lvl="2" indent="-285750"/>
            <a:r>
              <a:rPr lang="en-US" dirty="0" smtClean="0">
                <a:solidFill>
                  <a:srgbClr val="0A3363"/>
                </a:solidFill>
              </a:rPr>
              <a:t>Area of PP: 2,954 m</a:t>
            </a:r>
            <a:r>
              <a:rPr lang="en-US" baseline="30000" dirty="0" smtClean="0">
                <a:solidFill>
                  <a:srgbClr val="0A3363"/>
                </a:solidFill>
              </a:rPr>
              <a:t>2</a:t>
            </a:r>
            <a:endParaRPr lang="en-US" dirty="0" smtClean="0">
              <a:solidFill>
                <a:srgbClr val="0A3363"/>
              </a:solidFill>
            </a:endParaRPr>
          </a:p>
          <a:p>
            <a:pPr marL="977900" lvl="2" indent="-285750"/>
            <a:r>
              <a:rPr lang="en-US" dirty="0" smtClean="0">
                <a:solidFill>
                  <a:srgbClr val="0A3363"/>
                </a:solidFill>
              </a:rPr>
              <a:t>Cost of installation:   $</a:t>
            </a:r>
            <a:r>
              <a:rPr lang="en-US" dirty="0">
                <a:solidFill>
                  <a:srgbClr val="0A3363"/>
                </a:solidFill>
              </a:rPr>
              <a:t>$</a:t>
            </a:r>
            <a:r>
              <a:rPr lang="en-US" dirty="0" smtClean="0">
                <a:solidFill>
                  <a:srgbClr val="0A3363"/>
                </a:solidFill>
              </a:rPr>
              <a:t>128,652</a:t>
            </a:r>
            <a:endParaRPr lang="en-US" dirty="0">
              <a:solidFill>
                <a:srgbClr val="0A33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18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Methods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868830"/>
            <a:ext cx="3599198" cy="3469556"/>
          </a:xfrm>
        </p:spPr>
        <p:txBody>
          <a:bodyPr/>
          <a:lstStyle/>
          <a:p>
            <a:r>
              <a:rPr lang="en-US" dirty="0" smtClean="0">
                <a:solidFill>
                  <a:srgbClr val="0A3363"/>
                </a:solidFill>
              </a:rPr>
              <a:t>Route existing storm sewer into infiltration basin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Size for a 1.1 inch water quality storm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69-acre drainage area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CN = 75 </a:t>
            </a:r>
          </a:p>
          <a:p>
            <a:pPr lvl="1"/>
            <a:r>
              <a:rPr lang="en-US" dirty="0" smtClean="0">
                <a:solidFill>
                  <a:srgbClr val="0A3363"/>
                </a:solidFill>
              </a:rPr>
              <a:t>38% impervious</a:t>
            </a:r>
          </a:p>
          <a:p>
            <a:endParaRPr lang="en-US" dirty="0" smtClean="0">
              <a:solidFill>
                <a:srgbClr val="0A336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3533" y="1345610"/>
            <a:ext cx="526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INFILTRATION BASIN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973" y="2005128"/>
            <a:ext cx="4243167" cy="274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298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Methods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4" y="2009530"/>
            <a:ext cx="3543468" cy="2947135"/>
          </a:xfrm>
        </p:spPr>
        <p:txBody>
          <a:bodyPr/>
          <a:lstStyle/>
          <a:p>
            <a:r>
              <a:rPr lang="en-US" dirty="0" smtClean="0">
                <a:solidFill>
                  <a:srgbClr val="0A3363"/>
                </a:solidFill>
              </a:rPr>
              <a:t>Sandy Loam Soil Assumption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Size of basin: 1.32 acres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Modeled in P8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Cost of Installation: </a:t>
            </a:r>
            <a:r>
              <a:rPr lang="en-US" dirty="0" smtClean="0">
                <a:solidFill>
                  <a:srgbClr val="0A3363"/>
                </a:solidFill>
                <a:latin typeface="Calibri"/>
              </a:rPr>
              <a:t>$238, 326</a:t>
            </a:r>
            <a:endParaRPr lang="en-US" dirty="0" smtClean="0">
              <a:solidFill>
                <a:srgbClr val="0A3363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3533" y="1345610"/>
            <a:ext cx="526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INFILTRATION BASIN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20" y="1868830"/>
            <a:ext cx="4632643" cy="309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054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Methods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009530"/>
            <a:ext cx="3162374" cy="36150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A3363"/>
                </a:solidFill>
              </a:rPr>
              <a:t>Leaves and street debris are a major source of phosphorus and suspended solids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Street sweeping removes pollutants before they reach stormwater systems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3533" y="1345610"/>
            <a:ext cx="526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STREET SWEEPING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191" y="1868830"/>
            <a:ext cx="5169247" cy="361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36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36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63" y="240724"/>
            <a:ext cx="8229600" cy="1143000"/>
          </a:xfrm>
        </p:spPr>
        <p:txBody>
          <a:bodyPr/>
          <a:lstStyle/>
          <a:p>
            <a:r>
              <a:rPr lang="en-US" sz="6000" dirty="0" smtClean="0">
                <a:solidFill>
                  <a:schemeClr val="tx2">
                    <a:lumMod val="25000"/>
                  </a:schemeClr>
                </a:solidFill>
              </a:rPr>
              <a:t>Methods</a:t>
            </a:r>
            <a:endParaRPr lang="en-US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356" y="5479086"/>
            <a:ext cx="1303082" cy="1303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51" y="6028594"/>
            <a:ext cx="3251200" cy="622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3533" y="1345610"/>
            <a:ext cx="5269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STREET SWEEPING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39774" y="2009530"/>
            <a:ext cx="4000667" cy="3615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A3363"/>
                </a:solidFill>
              </a:rPr>
              <a:t>Street sweeping removes significant amounts of pollutants according to current research</a:t>
            </a:r>
          </a:p>
          <a:p>
            <a:r>
              <a:rPr lang="en-US" dirty="0" smtClean="0">
                <a:solidFill>
                  <a:srgbClr val="0A3363"/>
                </a:solidFill>
              </a:rPr>
              <a:t>Increased sweeping frequency is a cost effective method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24245" y="4829701"/>
            <a:ext cx="2771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Credit: http://www.tymco.com//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430" y="2009530"/>
            <a:ext cx="4093946" cy="2742944"/>
          </a:xfrm>
        </p:spPr>
      </p:pic>
    </p:spTree>
    <p:extLst>
      <p:ext uri="{BB962C8B-B14F-4D97-AF65-F5344CB8AC3E}">
        <p14:creationId xmlns:p14="http://schemas.microsoft.com/office/powerpoint/2010/main" val="10663326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1338</TotalTime>
  <Words>437</Words>
  <Application>Microsoft Macintosh PowerPoint</Application>
  <PresentationFormat>On-screen Show (4:3)</PresentationFormat>
  <Paragraphs>96</Paragraphs>
  <Slides>14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Genesis</vt:lpstr>
      <vt:lpstr>\\localhost\Users\maricarmengarciadelaserranalozano\Desktop\Macintosh HD:Users:maricarmengarciadelaserranalozano:Desktop:Casey Lake:REPORT:Casey Lake Report - Edit-3.docx!OLE_LINK2</vt:lpstr>
      <vt:lpstr>\\localhost\Users\maricarmengarciadelaserranalozano\Desktop\Macintosh HD:Users:maricarmengarciadelaserranalozano:Desktop:Casey Lake:REPORT:Results Casey Lake.xlsx!Sheet2!R4C3:R12C8</vt:lpstr>
      <vt:lpstr>Casey Lake, North St. Paul </vt:lpstr>
      <vt:lpstr>Introduction</vt:lpstr>
      <vt:lpstr>Background</vt:lpstr>
      <vt:lpstr>Methods</vt:lpstr>
      <vt:lpstr>Methods</vt:lpstr>
      <vt:lpstr>Methods</vt:lpstr>
      <vt:lpstr>Methods</vt:lpstr>
      <vt:lpstr>Methods</vt:lpstr>
      <vt:lpstr>Methods</vt:lpstr>
      <vt:lpstr>Methods</vt:lpstr>
      <vt:lpstr>Methods</vt:lpstr>
      <vt:lpstr>Results 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Casey Lake, North St. Paul</dc:title>
  <dc:creator>MariCarmen García de la Serrana Lozano</dc:creator>
  <cp:lastModifiedBy>John Gulliver</cp:lastModifiedBy>
  <cp:revision>104</cp:revision>
  <dcterms:created xsi:type="dcterms:W3CDTF">2014-05-01T21:41:52Z</dcterms:created>
  <dcterms:modified xsi:type="dcterms:W3CDTF">2014-05-16T19:12:16Z</dcterms:modified>
</cp:coreProperties>
</file>