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19"/>
  </p:notes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9D16739-EC41-47C4-BA4B-0A4053F30B92}">
  <a:tblStyle styleId="{09D16739-EC41-47C4-BA4B-0A4053F30B92}" styleName="Table_0"/>
  <a:tblStyle styleId="{1C0DBFFB-893A-46AE-A047-9E5D782A1B79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3F3"/>
          </a:solidFill>
        </a:fill>
      </a:tcStyle>
    </a:wholeTbl>
    <a:band1H>
      <a:tcStyle>
        <a:tcBdr/>
        <a:fill>
          <a:solidFill>
            <a:srgbClr val="E3E4E4"/>
          </a:solidFill>
        </a:fill>
      </a:tcStyle>
    </a:band1H>
    <a:band1V>
      <a:tcStyle>
        <a:tcBdr/>
        <a:fill>
          <a:solidFill>
            <a:srgbClr val="E3E4E4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F9C2FD10-BCBC-4995-9635-215C5CFBC711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3F3"/>
          </a:solidFill>
        </a:fill>
      </a:tcStyle>
    </a:wholeTbl>
    <a:band1H>
      <a:tcStyle>
        <a:tcBdr/>
        <a:fill>
          <a:solidFill>
            <a:srgbClr val="E3E4E4"/>
          </a:solidFill>
        </a:fill>
      </a:tcStyle>
    </a:band1H>
    <a:band1V>
      <a:tcStyle>
        <a:tcBdr/>
        <a:fill>
          <a:solidFill>
            <a:srgbClr val="E3E4E4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409FEFA9-29AE-4100-9A40-D92B49CFF25A}" styleName="Table_3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3F3"/>
          </a:solidFill>
        </a:fill>
      </a:tcStyle>
    </a:wholeTbl>
    <a:band1H>
      <a:tcStyle>
        <a:tcBdr/>
        <a:fill>
          <a:solidFill>
            <a:srgbClr val="E3E4E4"/>
          </a:solidFill>
        </a:fill>
      </a:tcStyle>
    </a:band1H>
    <a:band1V>
      <a:tcStyle>
        <a:tcBdr/>
        <a:fill>
          <a:solidFill>
            <a:srgbClr val="E3E4E4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DBC261FD-77B1-43D1-9D93-FF556D5CC555}" styleName="Table_4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3F3"/>
          </a:solidFill>
        </a:fill>
      </a:tcStyle>
    </a:wholeTbl>
    <a:band1H>
      <a:tcStyle>
        <a:tcBdr/>
        <a:fill>
          <a:solidFill>
            <a:srgbClr val="E3E4E4"/>
          </a:solidFill>
        </a:fill>
      </a:tcStyle>
    </a:band1H>
    <a:band1V>
      <a:tcStyle>
        <a:tcBdr/>
        <a:fill>
          <a:solidFill>
            <a:srgbClr val="E3E4E4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82FA4DDB-4606-41B2-AFC3-A72372B4B56A}" styleName="Table_5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3F3"/>
          </a:solidFill>
        </a:fill>
      </a:tcStyle>
    </a:wholeTbl>
    <a:band1H>
      <a:tcStyle>
        <a:tcBdr/>
        <a:fill>
          <a:solidFill>
            <a:srgbClr val="E3E4E4"/>
          </a:solidFill>
        </a:fill>
      </a:tcStyle>
    </a:band1H>
    <a:band1V>
      <a:tcStyle>
        <a:tcBdr/>
        <a:fill>
          <a:solidFill>
            <a:srgbClr val="E3E4E4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4" d="100"/>
          <a:sy n="104" d="100"/>
        </p:scale>
        <p:origin x="-80" y="-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08586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788" y="4343388"/>
            <a:ext cx="5486384" cy="411477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ctrTitle"/>
          </p:nvPr>
        </p:nvSpPr>
        <p:spPr>
          <a:xfrm>
            <a:off x="685800" y="1597818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799" cy="1314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chemeClr val="lt1"/>
              </a:buClr>
              <a:buFont typeface="Calibri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chemeClr val="lt1"/>
              </a:buClr>
              <a:buFont typeface="Calibri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chemeClr val="lt1"/>
              </a:buClr>
              <a:buFont typeface="Calibri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 rot="5400000">
            <a:off x="2874763" y="-1217414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 rot="5400000">
            <a:off x="5463777" y="1371600"/>
            <a:ext cx="438864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722312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87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774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04787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3575050" y="204787"/>
            <a:ext cx="5111750" cy="4389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7F179"/>
            </a:gs>
            <a:gs pos="100000">
              <a:srgbClr val="4E6E1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7.pn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Resilient Communities Project: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The City of North St. Paul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 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sz="1600" b="1" dirty="0" err="1" smtClean="0">
                <a:solidFill>
                  <a:schemeClr val="bg1"/>
                </a:solidFill>
              </a:rPr>
              <a:t>Stormwater</a:t>
            </a:r>
            <a:r>
              <a:rPr lang="en-US" sz="1600" b="1" dirty="0" smtClean="0">
                <a:solidFill>
                  <a:schemeClr val="bg1"/>
                </a:solidFill>
              </a:rPr>
              <a:t> Quality Improvement Plan for the </a:t>
            </a:r>
            <a:br>
              <a:rPr lang="en-US" sz="1600" b="1" dirty="0" smtClean="0">
                <a:solidFill>
                  <a:schemeClr val="bg1"/>
                </a:solidFill>
              </a:rPr>
            </a:br>
            <a:r>
              <a:rPr lang="en-US" sz="1600" b="1" dirty="0" smtClean="0">
                <a:solidFill>
                  <a:schemeClr val="bg1"/>
                </a:solidFill>
              </a:rPr>
              <a:t>Urban Ecology Center </a:t>
            </a:r>
            <a:r>
              <a:rPr lang="en-US" sz="1600" b="1" dirty="0" err="1" smtClean="0">
                <a:solidFill>
                  <a:schemeClr val="bg1"/>
                </a:solidFill>
              </a:rPr>
              <a:t>Subwatershed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3409950"/>
            <a:ext cx="6400799" cy="1314450"/>
          </a:xfrm>
        </p:spPr>
        <p:txBody>
          <a:bodyPr/>
          <a:lstStyle/>
          <a:p>
            <a:r>
              <a:rPr lang="en-US" sz="1000" dirty="0" err="1" smtClean="0">
                <a:solidFill>
                  <a:schemeClr val="bg1"/>
                </a:solidFill>
              </a:rPr>
              <a:t>Petros</a:t>
            </a:r>
            <a:r>
              <a:rPr lang="en-US" sz="1000" dirty="0" smtClean="0">
                <a:solidFill>
                  <a:schemeClr val="bg1"/>
                </a:solidFill>
              </a:rPr>
              <a:t> </a:t>
            </a:r>
            <a:r>
              <a:rPr lang="en-US" sz="1000" dirty="0" err="1" smtClean="0">
                <a:solidFill>
                  <a:schemeClr val="bg1"/>
                </a:solidFill>
              </a:rPr>
              <a:t>Paulos</a:t>
            </a:r>
            <a:r>
              <a:rPr lang="en-US" sz="1000" dirty="0" smtClean="0">
                <a:solidFill>
                  <a:schemeClr val="bg1"/>
                </a:solidFill>
              </a:rPr>
              <a:t/>
            </a:r>
            <a:br>
              <a:rPr lang="en-US" sz="1000" dirty="0" smtClean="0">
                <a:solidFill>
                  <a:schemeClr val="bg1"/>
                </a:solidFill>
              </a:rPr>
            </a:br>
            <a:r>
              <a:rPr lang="en-US" sz="1000" dirty="0" smtClean="0">
                <a:solidFill>
                  <a:schemeClr val="bg1"/>
                </a:solidFill>
              </a:rPr>
              <a:t>Bryan Sprang</a:t>
            </a:r>
          </a:p>
          <a:p>
            <a:r>
              <a:rPr lang="en-US" sz="1000" dirty="0" smtClean="0">
                <a:solidFill>
                  <a:schemeClr val="bg1"/>
                </a:solidFill>
              </a:rPr>
              <a:t>John Hunter</a:t>
            </a:r>
          </a:p>
          <a:p>
            <a:r>
              <a:rPr lang="en-US" sz="1000" dirty="0" smtClean="0">
                <a:solidFill>
                  <a:schemeClr val="bg1"/>
                </a:solidFill>
              </a:rPr>
              <a:t>Abigail </a:t>
            </a:r>
            <a:r>
              <a:rPr lang="en-US" sz="1000" dirty="0" err="1" smtClean="0">
                <a:solidFill>
                  <a:schemeClr val="bg1"/>
                </a:solidFill>
              </a:rPr>
              <a:t>Tomasek</a:t>
            </a:r>
            <a:endParaRPr lang="en-US" sz="1000" dirty="0" smtClean="0">
              <a:solidFill>
                <a:schemeClr val="bg1"/>
              </a:solidFill>
            </a:endParaRPr>
          </a:p>
          <a:p>
            <a:r>
              <a:rPr lang="en-US" sz="1000" dirty="0" smtClean="0">
                <a:solidFill>
                  <a:schemeClr val="bg1"/>
                </a:solidFill>
              </a:rPr>
              <a:t>Alexandra Miller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395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UEC Subdrainages</a:t>
            </a:r>
          </a:p>
        </p:txBody>
      </p:sp>
      <p:pic>
        <p:nvPicPr>
          <p:cNvPr id="177" name="Shape 177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78" name="Shape 178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graphicFrame>
        <p:nvGraphicFramePr>
          <p:cNvPr id="180" name="Shape 180"/>
          <p:cNvGraphicFramePr/>
          <p:nvPr/>
        </p:nvGraphicFramePr>
        <p:xfrm>
          <a:off x="4919987" y="1130100"/>
          <a:ext cx="3970125" cy="3659324"/>
        </p:xfrm>
        <a:graphic>
          <a:graphicData uri="http://schemas.openxmlformats.org/drawingml/2006/table">
            <a:tbl>
              <a:tblPr>
                <a:noFill/>
                <a:tableStyleId>{09D16739-EC41-47C4-BA4B-0A4053F30B92}</a:tableStyleId>
              </a:tblPr>
              <a:tblGrid>
                <a:gridCol w="932800"/>
                <a:gridCol w="950150"/>
                <a:gridCol w="656575"/>
                <a:gridCol w="715275"/>
                <a:gridCol w="715325"/>
              </a:tblGrid>
              <a:tr h="5715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 b="1" dirty="0"/>
                        <a:t/>
                      </a:r>
                      <a:br>
                        <a:rPr lang="en" sz="900" b="1" dirty="0"/>
                      </a:br>
                      <a:r>
                        <a:rPr lang="en" sz="900" b="1" dirty="0"/>
                        <a:t>  </a:t>
                      </a:r>
                      <a:br>
                        <a:rPr lang="en" sz="900" b="1" dirty="0"/>
                      </a:br>
                      <a:r>
                        <a:rPr lang="en" sz="900" b="1" dirty="0"/>
                        <a:t>  SCM type</a:t>
                      </a:r>
                    </a:p>
                  </a:txBody>
                  <a:tcPr marL="91425" marR="91425" marT="91425" marB="91425" anchor="ctr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 b="1"/>
                        <a:t>Sub-drainage Number</a:t>
                      </a:r>
                    </a:p>
                  </a:txBody>
                  <a:tcPr marL="91425" marR="91425" marT="91425" marB="91425" anchor="ctr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 b="1"/>
                        <a:t>Area (acres)</a:t>
                      </a:r>
                    </a:p>
                  </a:txBody>
                  <a:tcPr marL="91425" marR="91425" marT="91425" marB="91425" anchor="ctr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 b="1"/>
                        <a:t>Volume (acre-ft)</a:t>
                      </a:r>
                    </a:p>
                  </a:txBody>
                  <a:tcPr marL="91425" marR="91425" marT="91425" marB="91425" anchor="ctr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 b="1"/>
                        <a:t>Number of Practices</a:t>
                      </a:r>
                    </a:p>
                  </a:txBody>
                  <a:tcPr marL="91425" marR="91425" marT="91425" marB="91425" anchor="ctr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Rain Gardens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6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0.3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0.45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4*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Rain Gardens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7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0.7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1.05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9*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Rain Gardens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8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0.51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0.76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6*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Rain Gardens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9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0.84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1.24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10*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Rain Gardens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11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0.4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0.6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5*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Rain Gardens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12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0.63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0.94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8*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Infiltration Basins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9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0.84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0.83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1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 dirty="0"/>
                        <a:t>Infiltration Vaults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12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0.5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1.5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/>
                        <a:t>1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  <p:sp>
        <p:nvSpPr>
          <p:cNvPr id="181" name="Shape 181"/>
          <p:cNvSpPr txBox="1"/>
          <p:nvPr/>
        </p:nvSpPr>
        <p:spPr>
          <a:xfrm>
            <a:off x="4920000" y="4751325"/>
            <a:ext cx="4223999" cy="3575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 dirty="0">
                <a:solidFill>
                  <a:srgbClr val="FFFFFF"/>
                </a:solidFill>
              </a:rPr>
              <a:t>*Based </a:t>
            </a:r>
            <a:r>
              <a:rPr lang="en" sz="900" dirty="0" smtClean="0">
                <a:solidFill>
                  <a:srgbClr val="FFFFFF"/>
                </a:solidFill>
              </a:rPr>
              <a:t>on </a:t>
            </a:r>
            <a:r>
              <a:rPr lang="en" sz="900" dirty="0">
                <a:solidFill>
                  <a:srgbClr val="FFFFFF"/>
                </a:solidFill>
              </a:rPr>
              <a:t>Rain Gardens being approximately 150 meters cubed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123950"/>
            <a:ext cx="3505200" cy="386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Results/ SCMs</a:t>
            </a:r>
          </a:p>
        </p:txBody>
      </p:sp>
      <p:pic>
        <p:nvPicPr>
          <p:cNvPr id="187" name="Shape 187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88" name="Shape 188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graphicFrame>
        <p:nvGraphicFramePr>
          <p:cNvPr id="189" name="Shape 189"/>
          <p:cNvGraphicFramePr/>
          <p:nvPr/>
        </p:nvGraphicFramePr>
        <p:xfrm>
          <a:off x="1447800" y="1600200"/>
          <a:ext cx="6269875" cy="3077155"/>
        </p:xfrm>
        <a:graphic>
          <a:graphicData uri="http://schemas.openxmlformats.org/drawingml/2006/table">
            <a:tbl>
              <a:tblPr>
                <a:noFill/>
                <a:tableStyleId>{1C0DBFFB-893A-46AE-A047-9E5D782A1B79}</a:tableStyleId>
              </a:tblPr>
              <a:tblGrid>
                <a:gridCol w="1463575"/>
                <a:gridCol w="1879150"/>
                <a:gridCol w="1463575"/>
                <a:gridCol w="1463575"/>
              </a:tblGrid>
              <a:tr h="763475">
                <a:tc rowSpan="2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Sub-drainage L</a:t>
                      </a:r>
                      <a:r>
                        <a:rPr lang="en" sz="900" b="1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ocation</a:t>
                      </a:r>
                    </a:p>
                  </a:txBody>
                  <a:tcPr marL="9525" marR="9525" marT="7150" marB="0" anchor="ctr"/>
                </a:tc>
                <a:tc rowSpan="2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i="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Stormwater</a:t>
                      </a:r>
                      <a:r>
                        <a:rPr lang="en" sz="900" b="1" i="0" u="none" strike="noStrike" baseline="0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Control Measure (SCM)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Phosphorous removed*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Suspended Solids removed**</a:t>
                      </a:r>
                    </a:p>
                  </a:txBody>
                  <a:tcPr marL="9525" marR="9525" marT="7150" marB="0" anchor="ctr"/>
                </a:tc>
              </a:tr>
              <a:tr h="200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[lbs.</a:t>
                      </a:r>
                      <a:r>
                        <a:rPr lang="en" sz="900" u="none" strike="noStrike" baseline="0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 yr.]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[lbs. / yr.]</a:t>
                      </a:r>
                    </a:p>
                  </a:txBody>
                  <a:tcPr marL="9525" marR="9525" marT="7150" marB="0" anchor="ctr"/>
                </a:tc>
              </a:tr>
              <a:tr h="2004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3.4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1,124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</a:tr>
              <a:tr h="2004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10.9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3,003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</a:tr>
              <a:tr h="2004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1,646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</a:tr>
              <a:tr h="2004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2,888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</a:tr>
              <a:tr h="2004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1.2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314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</a:tr>
              <a:tr h="2004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30.9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6,822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</a:tr>
              <a:tr h="2004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Infiltration Basin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11.5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3,246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</a:tr>
              <a:tr h="2004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Infiltration Vault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32.9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8,988</a:t>
                      </a:r>
                    </a:p>
                  </a:txBody>
                  <a:tcPr marL="63500" marR="63500" marT="63500" marB="63500" anchor="ctr"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Results/ SCMs</a:t>
            </a:r>
          </a:p>
        </p:txBody>
      </p:sp>
      <p:pic>
        <p:nvPicPr>
          <p:cNvPr id="195" name="Shape 195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96" name="Shape 196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graphicFrame>
        <p:nvGraphicFramePr>
          <p:cNvPr id="197" name="Shape 197"/>
          <p:cNvGraphicFramePr/>
          <p:nvPr/>
        </p:nvGraphicFramePr>
        <p:xfrm>
          <a:off x="685800" y="1485900"/>
          <a:ext cx="7639025" cy="3053104"/>
        </p:xfrm>
        <a:graphic>
          <a:graphicData uri="http://schemas.openxmlformats.org/drawingml/2006/table">
            <a:tbl>
              <a:tblPr>
                <a:noFill/>
                <a:tableStyleId>{F9C2FD10-BCBC-4995-9635-215C5CFBC711}</a:tableStyleId>
              </a:tblPr>
              <a:tblGrid>
                <a:gridCol w="1136975"/>
                <a:gridCol w="1459975"/>
                <a:gridCol w="1540725"/>
                <a:gridCol w="1175725"/>
                <a:gridCol w="1111125"/>
                <a:gridCol w="1214500"/>
              </a:tblGrid>
              <a:tr h="7833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Sub-drainage 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SCM Practice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Construction cost of new SC</a:t>
                      </a:r>
                      <a:r>
                        <a:rPr lang="en" sz="900" b="1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[$]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Annual O&amp;M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[$]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*Cost efficiency                             [$/ per pound of TP removed]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*Cost efficiency                           [$/ per pound of TSS removed]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807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199,925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9,996.26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2,940.08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8.89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2807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382,663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19,133.16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1,755.34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6.37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2807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216,188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10,809.40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1,801.57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6.57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2807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434,233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21,711.66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2,171.17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7.52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2511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249,274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12,463.71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10,386.42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39.69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2807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353,976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17,698.82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572.78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2.59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2807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Infiltration Basin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312,084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15,604.21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2,298.53</a:t>
                      </a:r>
                      <a:r>
                        <a:rPr lang="en" sz="900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8.15</a:t>
                      </a:r>
                      <a:r>
                        <a:rPr lang="en" sz="900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2807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121717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Infiltration Vault</a:t>
                      </a:r>
                    </a:p>
                  </a:txBody>
                  <a:tcPr marL="9525" marR="9525" marT="7150" marB="0" anchor="ctr">
                    <a:lnL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1,132,500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856 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1,737.52</a:t>
                      </a:r>
                      <a:r>
                        <a:rPr lang="en" sz="900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6.36</a:t>
                      </a:r>
                      <a:r>
                        <a:rPr lang="en" sz="900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63500" marR="63500" marT="63500" marB="63500" anchor="ctr">
                    <a:lnL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39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SUMPs in Parallel </a:t>
            </a:r>
          </a:p>
        </p:txBody>
      </p:sp>
      <p:pic>
        <p:nvPicPr>
          <p:cNvPr id="203" name="Shape 203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699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04" name="Shape 204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500" cy="870300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05" name="Shape 205"/>
          <p:cNvSpPr txBox="1"/>
          <p:nvPr/>
        </p:nvSpPr>
        <p:spPr>
          <a:xfrm>
            <a:off x="4908250" y="1903425"/>
            <a:ext cx="3516599" cy="289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rgbClr val="FFFFFF"/>
                </a:solidFill>
              </a:rPr>
              <a:t>SHSAM </a:t>
            </a:r>
            <a:r>
              <a:rPr lang="en">
                <a:solidFill>
                  <a:srgbClr val="FFFFFF"/>
                </a:solidFill>
              </a:rPr>
              <a:t>(BARR Engineering)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>
                <a:solidFill>
                  <a:srgbClr val="FFFFFF"/>
                </a:solidFill>
              </a:rPr>
              <a:t>Sizing Hydrodynamic Separators and Manholes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100">
              <a:solidFill>
                <a:srgbClr val="FFFFFF"/>
              </a:solidFill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1600" u="sng">
                <a:solidFill>
                  <a:srgbClr val="FFFFFF"/>
                </a:solidFill>
              </a:rPr>
              <a:t>Inputs</a:t>
            </a:r>
          </a:p>
          <a:p>
            <a:pPr marL="457200" lvl="0" indent="-3175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National Urban Runoff Program (NURP)  Particle Size Distribution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  <a:p>
            <a:pPr marL="457200" lvl="0" indent="-3175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Air Temperature Data (Golden Valley)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  <a:p>
            <a:pPr marL="457200" lvl="0" indent="-3175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Precipitation Data (St. Paul)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  <a:p>
            <a:pPr marL="457200" lvl="0" indent="-31750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Stormceptor (unknown model #)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200150"/>
            <a:ext cx="3505200" cy="386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Results / Sumps</a:t>
            </a:r>
          </a:p>
        </p:txBody>
      </p:sp>
      <p:pic>
        <p:nvPicPr>
          <p:cNvPr id="212" name="Shape 212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13" name="Shape 213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graphicFrame>
        <p:nvGraphicFramePr>
          <p:cNvPr id="214" name="Shape 214"/>
          <p:cNvGraphicFramePr/>
          <p:nvPr/>
        </p:nvGraphicFramePr>
        <p:xfrm>
          <a:off x="501650" y="1535906"/>
          <a:ext cx="8140700" cy="3434840"/>
        </p:xfrm>
        <a:graphic>
          <a:graphicData uri="http://schemas.openxmlformats.org/drawingml/2006/table">
            <a:tbl>
              <a:tblPr>
                <a:noFill/>
                <a:tableStyleId>{409FEFA9-29AE-4100-9A40-D92B49CFF25A}</a:tableStyleId>
              </a:tblPr>
              <a:tblGrid>
                <a:gridCol w="749000"/>
                <a:gridCol w="904525"/>
                <a:gridCol w="914050"/>
                <a:gridCol w="774400"/>
                <a:gridCol w="1015600"/>
                <a:gridCol w="1069075"/>
                <a:gridCol w="860575"/>
                <a:gridCol w="837875"/>
                <a:gridCol w="1015600"/>
              </a:tblGrid>
              <a:tr h="10574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Model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Unit </a:t>
                      </a:r>
                      <a:r>
                        <a:rPr lang="en" sz="900" b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Cost ($)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Installation Costs ($)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Annual Cleaning Costs ($)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Average Increase in Load  Removal Efficiency (%)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Average Increase in lbs TSS Removed per year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Cost($) Per lbs of TSS Removed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Average Increase in lbs P Removed per year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Cost ($) Per lbs of TP Removed</a:t>
                      </a:r>
                    </a:p>
                  </a:txBody>
                  <a:tcPr marL="9525" marR="9525" marT="7150" marB="0" anchor="ctr"/>
                </a:tc>
              </a:tr>
              <a:tr h="219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450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7,600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2,280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3.9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624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1.19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0.24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3096.60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</a:tr>
              <a:tr h="219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9,323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2,797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4.3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676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1.27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0.26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3289.32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</a:tr>
              <a:tr h="219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11,093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3,328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4.6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722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1.34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0.28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3465.22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</a:tr>
              <a:tr h="219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15,041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4,512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5.1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800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1.53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0.31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3957.70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</a:tr>
              <a:tr h="219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17,220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5,166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5.3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836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1.64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0.33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4146.88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</a:tr>
              <a:tr h="219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3600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23,391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7,017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5.8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906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1.95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0.35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5056.09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</a:tr>
              <a:tr h="219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4800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27,339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8,202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940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2.16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0.37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5476.36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</a:tr>
              <a:tr h="219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31,424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9,427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6.1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965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2.37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0.38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6030.86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</a:tr>
              <a:tr h="219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7200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33,556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10,067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6.2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977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2.49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0.38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6395.65</a:t>
                      </a:r>
                    </a:p>
                  </a:txBody>
                  <a:tcPr marL="63500" marR="63500" marT="63500" marB="63500" anchor="b"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395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Results / Street Sweeping</a:t>
            </a:r>
          </a:p>
        </p:txBody>
      </p:sp>
      <p:pic>
        <p:nvPicPr>
          <p:cNvPr id="220" name="Shape 220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21" name="Shape 221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graphicFrame>
        <p:nvGraphicFramePr>
          <p:cNvPr id="222" name="Shape 222"/>
          <p:cNvGraphicFramePr/>
          <p:nvPr>
            <p:extLst>
              <p:ext uri="{D42A27DB-BD31-4B8C-83A1-F6EECF244321}">
                <p14:modId xmlns:p14="http://schemas.microsoft.com/office/powerpoint/2010/main" val="2738003878"/>
              </p:ext>
            </p:extLst>
          </p:nvPr>
        </p:nvGraphicFramePr>
        <p:xfrm>
          <a:off x="457200" y="2196050"/>
          <a:ext cx="5778525" cy="2457425"/>
        </p:xfrm>
        <a:graphic>
          <a:graphicData uri="http://schemas.openxmlformats.org/drawingml/2006/table">
            <a:tbl>
              <a:tblPr>
                <a:noFill/>
                <a:tableStyleId>{DBC261FD-77B1-43D1-9D93-FF556D5CC555}</a:tableStyleId>
              </a:tblPr>
              <a:tblGrid>
                <a:gridCol w="1244000"/>
                <a:gridCol w="1407725"/>
                <a:gridCol w="1031650"/>
                <a:gridCol w="734575"/>
                <a:gridCol w="744400"/>
                <a:gridCol w="616175"/>
              </a:tblGrid>
              <a:tr h="165172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 dirty="0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Street Sweeping Events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Lbs. TP removed/ yr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 dirty="0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Additional  lbs. TP removed/ yr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 dirty="0" smtClean="0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Operational Cost</a:t>
                      </a:r>
                      <a:endParaRPr lang="en" sz="900" b="1" u="none" strike="noStrike" dirty="0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Cost/ lb.</a:t>
                      </a:r>
                    </a:p>
                  </a:txBody>
                  <a:tcPr marL="9525" marR="9525" marT="7150" marB="0" anchor="ctr"/>
                </a:tc>
              </a:tr>
              <a:tr h="402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Current Schedule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Apr/ May/ Oct/ Nov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61.1</a:t>
                      </a:r>
                      <a:endParaRPr lang="en" sz="9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-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$3,532.80 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$57.82</a:t>
                      </a:r>
                      <a:endParaRPr lang="en" sz="9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</a:tr>
              <a:tr h="4028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Enhanced Schedule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Apr/ May/ 2 X Oct/ 2X Nov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81.4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9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20.3</a:t>
                      </a:r>
                      <a:endParaRPr lang="en" sz="9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$5,299.20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9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$65.10</a:t>
                      </a:r>
                      <a:endParaRPr lang="en" sz="9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</a:tr>
            </a:tbl>
          </a:graphicData>
        </a:graphic>
      </p:graphicFrame>
      <p:sp>
        <p:nvSpPr>
          <p:cNvPr id="223" name="Shape 223"/>
          <p:cNvSpPr txBox="1"/>
          <p:nvPr/>
        </p:nvSpPr>
        <p:spPr>
          <a:xfrm>
            <a:off x="6116600" y="1475675"/>
            <a:ext cx="2791200" cy="317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 u="sng" dirty="0">
                <a:solidFill>
                  <a:srgbClr val="FFFFFF"/>
                </a:solidFill>
              </a:rPr>
              <a:t>Street Sweeping</a:t>
            </a:r>
          </a:p>
          <a:p>
            <a:pPr lvl="0" rtl="0">
              <a:spcBef>
                <a:spcPts val="0"/>
              </a:spcBef>
              <a:buNone/>
            </a:pPr>
            <a:endParaRPr dirty="0">
              <a:solidFill>
                <a:srgbClr val="FFFFFF"/>
              </a:solidFill>
            </a:endParaRPr>
          </a:p>
          <a:p>
            <a:pPr marL="457200" lvl="0" indent="-317500"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dirty="0" smtClean="0">
                <a:solidFill>
                  <a:srgbClr val="FFFFFF"/>
                </a:solidFill>
              </a:rPr>
              <a:t>Regenerative </a:t>
            </a:r>
            <a:r>
              <a:rPr lang="en" dirty="0">
                <a:solidFill>
                  <a:srgbClr val="FFFFFF"/>
                </a:solidFill>
              </a:rPr>
              <a:t>Air Sweeper (</a:t>
            </a:r>
            <a:r>
              <a:rPr lang="en" dirty="0" smtClean="0">
                <a:solidFill>
                  <a:srgbClr val="FFFFFF"/>
                </a:solidFill>
              </a:rPr>
              <a:t>e.g</a:t>
            </a:r>
            <a:r>
              <a:rPr lang="en" dirty="0">
                <a:solidFill>
                  <a:srgbClr val="FFFFFF"/>
                </a:solidFill>
              </a:rPr>
              <a:t>. </a:t>
            </a:r>
            <a:r>
              <a:rPr lang="en" dirty="0" smtClean="0">
                <a:solidFill>
                  <a:srgbClr val="FFFFFF"/>
                </a:solidFill>
              </a:rPr>
              <a:t>TYMCO) </a:t>
            </a:r>
            <a:endParaRPr lang="en" dirty="0">
              <a:solidFill>
                <a:srgbClr val="FFFFFF"/>
              </a:solidFill>
            </a:endParaRPr>
          </a:p>
          <a:p>
            <a:pPr marL="457200" lvl="0" indent="0" rtl="0">
              <a:spcBef>
                <a:spcPts val="0"/>
              </a:spcBef>
              <a:buNone/>
            </a:pPr>
            <a:endParaRPr dirty="0">
              <a:solidFill>
                <a:srgbClr val="FFFFFF"/>
              </a:solidFill>
            </a:endParaRPr>
          </a:p>
          <a:p>
            <a:pPr marL="914400" lvl="1" indent="-3175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○"/>
            </a:pPr>
            <a:r>
              <a:rPr lang="en" dirty="0">
                <a:solidFill>
                  <a:srgbClr val="FFFFFF"/>
                </a:solidFill>
              </a:rPr>
              <a:t>Possible partnership with neighboring cities</a:t>
            </a:r>
          </a:p>
          <a:p>
            <a:pPr lvl="0" rtl="0">
              <a:spcBef>
                <a:spcPts val="0"/>
              </a:spcBef>
              <a:buNone/>
            </a:pPr>
            <a:endParaRPr dirty="0">
              <a:solidFill>
                <a:srgbClr val="FFFFFF"/>
              </a:solidFill>
            </a:endParaRPr>
          </a:p>
          <a:p>
            <a:pPr marL="457200" lvl="0" indent="-3175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FFFFFF"/>
                </a:solidFill>
              </a:rPr>
              <a:t>Cost=$23/Curb Mile</a:t>
            </a:r>
          </a:p>
          <a:p>
            <a:pPr lvl="0" rtl="0">
              <a:spcBef>
                <a:spcPts val="0"/>
              </a:spcBef>
              <a:buNone/>
            </a:pPr>
            <a:endParaRPr dirty="0">
              <a:solidFill>
                <a:srgbClr val="FFFFFF"/>
              </a:solidFill>
            </a:endParaRPr>
          </a:p>
          <a:p>
            <a:pPr marL="457200" lvl="0" indent="-31750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FFFFFF"/>
                </a:solidFill>
              </a:rPr>
              <a:t>38.4 Curb Miles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Summary Costs</a:t>
            </a:r>
          </a:p>
        </p:txBody>
      </p:sp>
      <p:pic>
        <p:nvPicPr>
          <p:cNvPr id="229" name="Shape 229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30" name="Shape 230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graphicFrame>
        <p:nvGraphicFramePr>
          <p:cNvPr id="231" name="Shape 231"/>
          <p:cNvGraphicFramePr/>
          <p:nvPr>
            <p:extLst>
              <p:ext uri="{D42A27DB-BD31-4B8C-83A1-F6EECF244321}">
                <p14:modId xmlns:p14="http://schemas.microsoft.com/office/powerpoint/2010/main" val="692012130"/>
              </p:ext>
            </p:extLst>
          </p:nvPr>
        </p:nvGraphicFramePr>
        <p:xfrm>
          <a:off x="1867250" y="1268350"/>
          <a:ext cx="5143150" cy="3637278"/>
        </p:xfrm>
        <a:graphic>
          <a:graphicData uri="http://schemas.openxmlformats.org/drawingml/2006/table">
            <a:tbl>
              <a:tblPr>
                <a:noFill/>
                <a:tableStyleId>{82FA4DDB-4606-41B2-AFC3-A72372B4B56A}</a:tableStyleId>
              </a:tblPr>
              <a:tblGrid>
                <a:gridCol w="1431475"/>
                <a:gridCol w="1431475"/>
                <a:gridCol w="1089425"/>
                <a:gridCol w="1190775"/>
              </a:tblGrid>
              <a:tr h="10700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 dirty="0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SCD Practice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SCD location/ type/ schedule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*Cost efficiency                             [$/ lb. of TP removed]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b="1" u="none" strike="noStrike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*Cost efficiency                           [$/ lb. of TSS removed]</a:t>
                      </a:r>
                    </a:p>
                  </a:txBody>
                  <a:tcPr marL="9525" marR="9525" marT="7150" marB="0" anchor="ctr"/>
                </a:tc>
              </a:tr>
              <a:tr h="1963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2,940.08</a:t>
                      </a:r>
                      <a:endParaRPr lang="en" sz="9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8.89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</a:tr>
              <a:tr h="1963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1,755.34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6.37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</a:tr>
              <a:tr h="1963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1,801.57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6.57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</a:tr>
              <a:tr h="1963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2,171.17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7.52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</a:tr>
              <a:tr h="1963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10,386.42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39.69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</a:tr>
              <a:tr h="1963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Rain Gardens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572.78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2.59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</a:tr>
              <a:tr h="1963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Infiltration Basin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2,298.53</a:t>
                      </a:r>
                      <a:r>
                        <a:rPr lang="en" sz="900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8.15</a:t>
                      </a:r>
                      <a:r>
                        <a:rPr lang="en" sz="900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</a:tr>
              <a:tr h="19637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Infiltration Vault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1,737.52</a:t>
                      </a:r>
                      <a:r>
                        <a:rPr lang="en" sz="900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6.36</a:t>
                      </a:r>
                      <a:r>
                        <a:rPr lang="en" sz="900" baseline="300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63500" marR="63500" marT="63500" marB="63500" anchor="ctr">
                    <a:solidFill>
                      <a:srgbClr val="EFEFEF"/>
                    </a:solidFill>
                  </a:tcPr>
                </a:tc>
              </a:tr>
              <a:tr h="2070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Sump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Model 450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2222"/>
                        <a:buFontTx/>
                        <a:buNone/>
                        <a:tabLst/>
                        <a:defRPr/>
                      </a:pPr>
                      <a:r>
                        <a:rPr lang="en" sz="9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3,096.60</a:t>
                      </a:r>
                      <a:r>
                        <a:rPr lang="en" sz="900" baseline="300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2222"/>
                        <a:buFontTx/>
                        <a:buNone/>
                        <a:tabLst/>
                        <a:defRPr/>
                      </a:pPr>
                      <a:r>
                        <a:rPr lang="en" sz="9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1.19</a:t>
                      </a:r>
                      <a:r>
                        <a:rPr lang="en" sz="900" baseline="3000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</a:t>
                      </a:r>
                    </a:p>
                  </a:txBody>
                  <a:tcPr marL="9525" marR="9525" marT="7150" marB="0" anchor="ctr"/>
                </a:tc>
              </a:tr>
              <a:tr h="20572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Street Sweeping</a:t>
                      </a: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Apr/ May/ </a:t>
                      </a:r>
                      <a:r>
                        <a:rPr lang="en" sz="900" u="none" strike="noStrik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Oct</a:t>
                      </a:r>
                      <a:r>
                        <a:rPr lang="en" sz="90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 </a:t>
                      </a:r>
                      <a:r>
                        <a:rPr lang="en" sz="900" u="none" strike="noStrik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Nov</a:t>
                      </a:r>
                      <a:endParaRPr lang="en" sz="900" u="none" strike="noStrik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57.82</a:t>
                      </a:r>
                      <a:endParaRPr lang="en" sz="900" u="none" strike="noStrik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7150" marB="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900" u="none" strike="noStrike" dirty="0">
                          <a:solidFill>
                            <a:schemeClr val="dk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</a:p>
                  </a:txBody>
                  <a:tcPr marL="9525" marR="9525" marT="7150" marB="0" anchor="ctr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</a:p>
        </p:txBody>
      </p:sp>
      <p:pic>
        <p:nvPicPr>
          <p:cNvPr id="237" name="Shape 237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38" name="Shape 238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Resilient Communities Project</a:t>
            </a: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1" name="Shape 101"/>
          <p:cNvSpPr/>
          <p:nvPr/>
        </p:nvSpPr>
        <p:spPr>
          <a:xfrm>
            <a:off x="1295400" y="1913876"/>
            <a:ext cx="6248399" cy="17312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mission of the Resilient Communities Project is to connect communities in Minnesota with the wide-ranging expertise of University of Minnesota faculty and students to address pressing local issues in ways that advance sustainability and resilience.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2971800" y="4171950"/>
            <a:ext cx="5638800" cy="4847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CE5511:  “Urban Hydrology &amp; Land Development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- taught by Dr. John Gulliver, P. E.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395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Kohlman Lake Subwatersheds</a:t>
            </a:r>
          </a:p>
        </p:txBody>
      </p:sp>
      <p:pic>
        <p:nvPicPr>
          <p:cNvPr id="108" name="Shape 108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9" name="Shape 109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0" name="Shape 110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1853368" y="1460300"/>
            <a:ext cx="5589662" cy="2883098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/>
          <p:nvPr/>
        </p:nvSpPr>
        <p:spPr>
          <a:xfrm>
            <a:off x="609600" y="4171950"/>
            <a:ext cx="8077199" cy="8079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600" b="0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2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Kohlman Lake has been identified for impairment of aquatic recreation (swimming) due to excess nutrients. As a result, it has been placed on Minnesota’s list of impaired waters.   In-lake concentration goal is 60 ug/ </a:t>
            </a:r>
            <a:r>
              <a:rPr lang="en" sz="1200" b="0" i="0" u="none" strike="noStrike" cap="none" baseline="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L. 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10- </a:t>
            </a:r>
            <a:r>
              <a:rPr lang="en" sz="12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year </a:t>
            </a:r>
            <a:r>
              <a:rPr lang="en" sz="1200" b="0" i="0" u="none" strike="noStrike" cap="none" baseline="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(summer) average </a:t>
            </a:r>
            <a:r>
              <a:rPr lang="en" sz="12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was 98 </a:t>
            </a:r>
            <a:r>
              <a:rPr lang="en" sz="1200" b="0" i="0" u="none" strike="noStrike" cap="none" baseline="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ug/L</a:t>
            </a:r>
            <a:r>
              <a:rPr lang="en" sz="1200" b="0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(through 2006)</a:t>
            </a:r>
            <a:r>
              <a:rPr lang="en" sz="1200" b="0" i="0" u="none" strike="noStrike" cap="none" baseline="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" sz="1200" b="0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Study Area</a:t>
            </a: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8" name="Shape 118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0" name="Shape 120"/>
          <p:cNvSpPr txBox="1"/>
          <p:nvPr/>
        </p:nvSpPr>
        <p:spPr>
          <a:xfrm>
            <a:off x="703166" y="1582350"/>
            <a:ext cx="1887633" cy="4847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Urban Ecology Center Drainage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1123950"/>
            <a:ext cx="3276600" cy="386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Study Area</a:t>
            </a:r>
          </a:p>
        </p:txBody>
      </p:sp>
      <p:pic>
        <p:nvPicPr>
          <p:cNvPr id="126" name="Shape 126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27" name="Shape 127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8" name="Shape 128"/>
          <p:cNvSpPr txBox="1"/>
          <p:nvPr/>
        </p:nvSpPr>
        <p:spPr>
          <a:xfrm>
            <a:off x="703166" y="1582350"/>
            <a:ext cx="3106833" cy="27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Urban Ecology Center Drainage</a:t>
            </a:r>
          </a:p>
        </p:txBody>
      </p:sp>
      <p:pic>
        <p:nvPicPr>
          <p:cNvPr id="129" name="Shape 129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4191000" y="1720849"/>
            <a:ext cx="4030580" cy="1701800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30" name="Shape 130"/>
          <p:cNvPicPr preferRelativeResize="0"/>
          <p:nvPr/>
        </p:nvPicPr>
        <p:blipFill rotWithShape="1">
          <a:blip r:embed="rId6"/>
          <a:srcRect l="25277" t="9271" r="23334" b="20911"/>
          <a:stretch/>
        </p:blipFill>
        <p:spPr>
          <a:xfrm>
            <a:off x="703166" y="2686050"/>
            <a:ext cx="3652933" cy="2095500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Goals</a:t>
            </a:r>
          </a:p>
        </p:txBody>
      </p:sp>
      <p:pic>
        <p:nvPicPr>
          <p:cNvPr id="136" name="Shape 136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37" name="Shape 137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38" name="Shape 138"/>
          <p:cNvSpPr txBox="1"/>
          <p:nvPr/>
        </p:nvSpPr>
        <p:spPr>
          <a:xfrm>
            <a:off x="914400" y="1714500"/>
            <a:ext cx="4724400" cy="23775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0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-Assist City of North St. Paul identify specific ways to reduce TP and TSS loading exiting the UEC drainage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000" b="1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0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-Compare several different load-reduction methods and/ or locations within computer model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000" b="1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0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-Provide cost analysis for construction and maintenance of added methods</a:t>
            </a:r>
          </a:p>
        </p:txBody>
      </p:sp>
      <p:pic>
        <p:nvPicPr>
          <p:cNvPr id="139" name="Shape 139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4618776" y="3448125"/>
            <a:ext cx="4525199" cy="77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 rotWithShape="1">
          <a:blip r:embed="rId6"/>
          <a:srcRect/>
          <a:stretch/>
        </p:blipFill>
        <p:spPr>
          <a:xfrm>
            <a:off x="6477000" y="1739502"/>
            <a:ext cx="1704974" cy="1664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2590800" y="225864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4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Methods</a:t>
            </a:r>
          </a:p>
        </p:txBody>
      </p:sp>
      <p:pic>
        <p:nvPicPr>
          <p:cNvPr id="146" name="Shape 146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47" name="Shape 147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49" name="Shape 149"/>
          <p:cNvSpPr txBox="1"/>
          <p:nvPr/>
        </p:nvSpPr>
        <p:spPr>
          <a:xfrm>
            <a:off x="5029200" y="1254675"/>
            <a:ext cx="3739150" cy="3708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dirty="0">
                <a:solidFill>
                  <a:srgbClr val="FFFFFF"/>
                </a:solidFill>
              </a:rPr>
              <a:t>Create Current Condition Model</a:t>
            </a:r>
          </a:p>
          <a:p>
            <a:pPr marL="457200" lvl="0" indent="-3429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dirty="0">
                <a:solidFill>
                  <a:srgbClr val="FFFFFF"/>
                </a:solidFill>
              </a:rPr>
              <a:t>Obtain Current SCMs</a:t>
            </a:r>
          </a:p>
          <a:p>
            <a:pPr marL="457200" lvl="0" indent="-3429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dirty="0">
                <a:solidFill>
                  <a:srgbClr val="FFFFFF"/>
                </a:solidFill>
              </a:rPr>
              <a:t>Delineate into Drainage Areas</a:t>
            </a:r>
          </a:p>
          <a:p>
            <a:pPr marL="457200" lvl="0" indent="-3429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dirty="0">
                <a:solidFill>
                  <a:srgbClr val="FFFFFF"/>
                </a:solidFill>
              </a:rPr>
              <a:t>Soil Type and Land Use</a:t>
            </a:r>
          </a:p>
          <a:p>
            <a:pPr marL="457200" lvl="0" indent="-3429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dirty="0">
                <a:solidFill>
                  <a:srgbClr val="FFFFFF"/>
                </a:solidFill>
              </a:rPr>
              <a:t>Current SCM Dimensions</a:t>
            </a:r>
          </a:p>
          <a:p>
            <a:pPr marL="457200" lvl="0" indent="-3429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dirty="0">
                <a:solidFill>
                  <a:srgbClr val="FFFFFF"/>
                </a:solidFill>
              </a:rPr>
              <a:t>Current Loading: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dirty="0">
                <a:solidFill>
                  <a:srgbClr val="FFFFFF"/>
                </a:solidFill>
              </a:rPr>
              <a:t>	 </a:t>
            </a:r>
            <a:r>
              <a:rPr lang="en" sz="1800" b="1" u="sng" dirty="0">
                <a:solidFill>
                  <a:srgbClr val="FFFFFF"/>
                </a:solidFill>
              </a:rPr>
              <a:t>TP=177 lbs/yr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FFFF"/>
                </a:solidFill>
              </a:rPr>
              <a:t>	 </a:t>
            </a:r>
            <a:r>
              <a:rPr lang="en" sz="1800" b="1" u="sng" dirty="0">
                <a:solidFill>
                  <a:srgbClr val="FFFFFF"/>
                </a:solidFill>
              </a:rPr>
              <a:t>TSS=48,000 lbs/yr</a:t>
            </a:r>
          </a:p>
          <a:p>
            <a:pPr marL="457200" lvl="0" indent="-342900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dirty="0">
                <a:solidFill>
                  <a:srgbClr val="FFFFFF"/>
                </a:solidFill>
              </a:rPr>
              <a:t>Current SCM Effectiveness: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dirty="0">
                <a:solidFill>
                  <a:srgbClr val="FFFFFF"/>
                </a:solidFill>
              </a:rPr>
              <a:t>	 </a:t>
            </a:r>
            <a:r>
              <a:rPr lang="en" sz="1800" b="1" u="sng" dirty="0">
                <a:solidFill>
                  <a:srgbClr val="FFFFFF"/>
                </a:solidFill>
              </a:rPr>
              <a:t>TP=30 lbs/yr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FFFF"/>
                </a:solidFill>
              </a:rPr>
              <a:t>	 </a:t>
            </a:r>
            <a:r>
              <a:rPr lang="en" sz="1800" b="1" u="sng" dirty="0">
                <a:solidFill>
                  <a:srgbClr val="FFFFFF"/>
                </a:solidFill>
              </a:rPr>
              <a:t>TSS=15,000 lbs/yr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1275825"/>
            <a:ext cx="3505200" cy="386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Shape 154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55" name="Shape 155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56" name="Shape 156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914400" y="1600200"/>
            <a:ext cx="2857499" cy="1421606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57" name="Shape 157"/>
          <p:cNvPicPr preferRelativeResize="0"/>
          <p:nvPr/>
        </p:nvPicPr>
        <p:blipFill rotWithShape="1">
          <a:blip r:embed="rId6"/>
          <a:srcRect/>
          <a:stretch/>
        </p:blipFill>
        <p:spPr>
          <a:xfrm>
            <a:off x="5029200" y="2914650"/>
            <a:ext cx="2921000" cy="1643062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58" name="Shape 158"/>
          <p:cNvSpPr txBox="1"/>
          <p:nvPr/>
        </p:nvSpPr>
        <p:spPr>
          <a:xfrm>
            <a:off x="3974592" y="1572006"/>
            <a:ext cx="3048000" cy="3924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8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Raingardens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2743200" y="3724974"/>
            <a:ext cx="3048000" cy="7155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8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Underground Infiltration 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2590800" y="228600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3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Stormwater Control Measures (SCMs)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2590800" y="228600"/>
            <a:ext cx="39623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" sz="3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Stormwater Control Measures (SCMs)</a:t>
            </a:r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57200" y="228600"/>
            <a:ext cx="1676399" cy="85177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67" name="Shape 167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0400" y="197608"/>
            <a:ext cx="1414463" cy="870188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68" name="Shape 168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1152525" y="3600450"/>
            <a:ext cx="2381249" cy="1178718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69" name="Shape 169"/>
          <p:cNvPicPr preferRelativeResize="0"/>
          <p:nvPr/>
        </p:nvPicPr>
        <p:blipFill rotWithShape="1">
          <a:blip r:embed="rId6"/>
          <a:srcRect/>
          <a:stretch/>
        </p:blipFill>
        <p:spPr>
          <a:xfrm>
            <a:off x="4953000" y="1710926"/>
            <a:ext cx="2857499" cy="1421606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70" name="Shape 170"/>
          <p:cNvSpPr txBox="1"/>
          <p:nvPr/>
        </p:nvSpPr>
        <p:spPr>
          <a:xfrm>
            <a:off x="1066800" y="1710926"/>
            <a:ext cx="3048000" cy="3924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Sumps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4267200" y="3600450"/>
            <a:ext cx="3048000" cy="3924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Street Sweeping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7C984A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798</Words>
  <Application>Microsoft Macintosh PowerPoint</Application>
  <PresentationFormat>On-screen Show (16:9)</PresentationFormat>
  <Paragraphs>361</Paragraphs>
  <Slides>17</Slides>
  <Notes>16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Resilient Communities Project: The City of North St. Paul   Stormwater Quality Improvement Plan for the  Urban Ecology Center Subwatershed</vt:lpstr>
      <vt:lpstr>Resilient Communities Project</vt:lpstr>
      <vt:lpstr>Kohlman Lake Subwatersheds</vt:lpstr>
      <vt:lpstr>Study Area</vt:lpstr>
      <vt:lpstr>Study Area</vt:lpstr>
      <vt:lpstr>Goals</vt:lpstr>
      <vt:lpstr>Methods</vt:lpstr>
      <vt:lpstr>PowerPoint Presentation</vt:lpstr>
      <vt:lpstr>Stormwater Control Measures (SCMs)</vt:lpstr>
      <vt:lpstr>UEC Subdrainages</vt:lpstr>
      <vt:lpstr>Results/ SCMs</vt:lpstr>
      <vt:lpstr>Results/ SCMs</vt:lpstr>
      <vt:lpstr>SUMPs in Parallel </vt:lpstr>
      <vt:lpstr>Results / Sumps</vt:lpstr>
      <vt:lpstr>Results / Street Sweeping</vt:lpstr>
      <vt:lpstr>Summary Costs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Resilient Communities Project</dc:title>
  <dc:creator>pspaulos</dc:creator>
  <cp:lastModifiedBy>John Gulliver</cp:lastModifiedBy>
  <cp:revision>9</cp:revision>
  <dcterms:modified xsi:type="dcterms:W3CDTF">2014-05-16T23:00:10Z</dcterms:modified>
</cp:coreProperties>
</file>