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5143500" cx="9144000"/>
  <p:notesSz cx="6858000" cy="9144000"/>
  <p:embeddedFontLst>
    <p:embeddedFont>
      <p:font typeface="Libre Franklin"/>
      <p:regular r:id="rId26"/>
      <p:bold r:id="rId27"/>
      <p:italic r:id="rId28"/>
      <p:boldItalic r:id="rId29"/>
    </p:embeddedFont>
    <p:embeddedFont>
      <p:font typeface="Roboto"/>
      <p:regular r:id="rId30"/>
      <p:bold r:id="rId31"/>
      <p:italic r:id="rId32"/>
      <p:boldItalic r:id="rId33"/>
    </p:embeddedFont>
    <p:embeddedFont>
      <p:font typeface="Montserrat"/>
      <p:regular r:id="rId34"/>
      <p:bold r:id="rId35"/>
      <p:italic r:id="rId36"/>
      <p:boldItalic r:id="rId37"/>
    </p:embeddedFont>
    <p:embeddedFont>
      <p:font typeface="Montserrat Medium"/>
      <p:regular r:id="rId38"/>
      <p:bold r:id="rId39"/>
      <p:italic r:id="rId40"/>
      <p:boldItalic r:id="rId41"/>
    </p:embeddedFont>
    <p:embeddedFont>
      <p:font typeface="Average"/>
      <p:regular r:id="rId42"/>
    </p:embeddedFont>
    <p:embeddedFont>
      <p:font typeface="Oswald"/>
      <p:regular r:id="rId43"/>
      <p:bold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Medium-italic.fntdata"/><Relationship Id="rId20" Type="http://schemas.openxmlformats.org/officeDocument/2006/relationships/slide" Target="slides/slide14.xml"/><Relationship Id="rId42" Type="http://schemas.openxmlformats.org/officeDocument/2006/relationships/font" Target="fonts/Average-regular.fntdata"/><Relationship Id="rId41" Type="http://schemas.openxmlformats.org/officeDocument/2006/relationships/font" Target="fonts/MontserratMedium-boldItalic.fntdata"/><Relationship Id="rId22" Type="http://schemas.openxmlformats.org/officeDocument/2006/relationships/slide" Target="slides/slide16.xml"/><Relationship Id="rId44" Type="http://schemas.openxmlformats.org/officeDocument/2006/relationships/font" Target="fonts/Oswald-bold.fntdata"/><Relationship Id="rId21" Type="http://schemas.openxmlformats.org/officeDocument/2006/relationships/slide" Target="slides/slide15.xml"/><Relationship Id="rId43" Type="http://schemas.openxmlformats.org/officeDocument/2006/relationships/font" Target="fonts/Oswald-regular.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LibreFranklin-regular.fntdata"/><Relationship Id="rId25" Type="http://schemas.openxmlformats.org/officeDocument/2006/relationships/slide" Target="slides/slide19.xml"/><Relationship Id="rId28" Type="http://schemas.openxmlformats.org/officeDocument/2006/relationships/font" Target="fonts/LibreFranklin-italic.fntdata"/><Relationship Id="rId27" Type="http://schemas.openxmlformats.org/officeDocument/2006/relationships/font" Target="fonts/LibreFranklin-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LibreFranklin-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5.xml"/><Relationship Id="rId33" Type="http://schemas.openxmlformats.org/officeDocument/2006/relationships/font" Target="fonts/Roboto-boldItalic.fntdata"/><Relationship Id="rId10" Type="http://schemas.openxmlformats.org/officeDocument/2006/relationships/slide" Target="slides/slide4.xml"/><Relationship Id="rId32" Type="http://schemas.openxmlformats.org/officeDocument/2006/relationships/font" Target="fonts/Roboto-italic.fntdata"/><Relationship Id="rId13" Type="http://schemas.openxmlformats.org/officeDocument/2006/relationships/slide" Target="slides/slide7.xml"/><Relationship Id="rId35" Type="http://schemas.openxmlformats.org/officeDocument/2006/relationships/font" Target="fonts/Montserrat-bold.fntdata"/><Relationship Id="rId12" Type="http://schemas.openxmlformats.org/officeDocument/2006/relationships/slide" Target="slides/slide6.xml"/><Relationship Id="rId34" Type="http://schemas.openxmlformats.org/officeDocument/2006/relationships/font" Target="fonts/Montserrat-regular.fntdata"/><Relationship Id="rId15" Type="http://schemas.openxmlformats.org/officeDocument/2006/relationships/slide" Target="slides/slide9.xml"/><Relationship Id="rId37" Type="http://schemas.openxmlformats.org/officeDocument/2006/relationships/font" Target="fonts/Montserrat-boldItalic.fntdata"/><Relationship Id="rId14" Type="http://schemas.openxmlformats.org/officeDocument/2006/relationships/slide" Target="slides/slide8.xml"/><Relationship Id="rId36" Type="http://schemas.openxmlformats.org/officeDocument/2006/relationships/font" Target="fonts/Montserrat-italic.fntdata"/><Relationship Id="rId17" Type="http://schemas.openxmlformats.org/officeDocument/2006/relationships/slide" Target="slides/slide11.xml"/><Relationship Id="rId39" Type="http://schemas.openxmlformats.org/officeDocument/2006/relationships/font" Target="fonts/MontserratMedium-bold.fntdata"/><Relationship Id="rId16" Type="http://schemas.openxmlformats.org/officeDocument/2006/relationships/slide" Target="slides/slide10.xml"/><Relationship Id="rId38" Type="http://schemas.openxmlformats.org/officeDocument/2006/relationships/font" Target="fonts/MontserratMedium-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21a162b2a54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21a162b2a54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21a162b2a54_0_10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21a162b2a54_0_1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1"/>
              </a:buClr>
              <a:buSzPts val="1100"/>
              <a:buChar char="○"/>
            </a:pPr>
            <a:r>
              <a:rPr lang="en">
                <a:solidFill>
                  <a:schemeClr val="dk1"/>
                </a:solidFill>
              </a:rPr>
              <a:t>Research grounded in our experience to inform our work</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And advocate for ourselves – value of curation – repository managers but also end users– what do the researchers think of our work? There are two articles current under peer review, but our takeaways is that this work is essential, and researchers appreciate our support</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Practical guidance on data curation</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Evolving field – kept our work very practical in order to help not only grow our own skills, but also to provide guidance for our colleagues</a:t>
            </a:r>
            <a:endParaRPr>
              <a:solidFill>
                <a:schemeClr val="dk1"/>
              </a:solidFill>
            </a:endParaRPr>
          </a:p>
          <a:p>
            <a:pPr indent="-298450" lvl="3" marL="1828800" rtl="0" algn="l">
              <a:lnSpc>
                <a:spcPct val="115000"/>
              </a:lnSpc>
              <a:spcBef>
                <a:spcPts val="0"/>
              </a:spcBef>
              <a:spcAft>
                <a:spcPts val="0"/>
              </a:spcAft>
              <a:buClr>
                <a:schemeClr val="dk1"/>
              </a:buClr>
              <a:buSzPts val="1100"/>
              <a:buChar char="●"/>
            </a:pPr>
            <a:r>
              <a:rPr lang="en">
                <a:solidFill>
                  <a:schemeClr val="dk1"/>
                </a:solidFill>
              </a:rPr>
              <a:t>CURATE(D) steps, which would later become the foundation for a workshop curriculum, and data curation primers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Radical Interdependence and Community</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Slow, thoughtful, intentional growth</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Trust</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Models of data services and can learn from one another in a welcoming environment where we can say “i don’t know”</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Our shared curation workflow</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Members can submit a dataset to the DCN for expert curation. This means that when a dataset falls outside of an institution’s expertise, in terms of discipline or format, or even when capacity might be limited, we can lean on one another to curate data for our researchers and ensure it is shared in high quality and FAIR manners</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This means that no one institution has to have a data curation expert in every field or format, but instead we can rely on another</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21a162b2a54_0_10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21a162b2a54_0_10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21a162b2a54_0_10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21a162b2a54_0_10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Balancing shared and local curation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This shared curation workflow I was just talking about, though a key success, has also been used less than we anticipated. And one of the key reasons for this is the need for member institutions to balance local curation, empowering their curators, helping them upskill, and then using the shared workflow.</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While the network receives fewer datasets than anticipated, we recognize that the benefits of the DCN are more than its data curation services, as each institution leverages the DCN in ways that best suit their needs. Which includes upskilling local curators through practice, data primers, and even the data curation workshop.</a:t>
            </a:r>
            <a:endParaRPr>
              <a:solidFill>
                <a:schemeClr val="dk1"/>
              </a:solidFill>
            </a:endParaRPr>
          </a:p>
          <a:p>
            <a:pPr indent="0" lvl="0" marL="0" rtl="0" algn="l">
              <a:lnSpc>
                <a:spcPct val="115000"/>
              </a:lnSpc>
              <a:spcBef>
                <a:spcPts val="0"/>
              </a:spcBef>
              <a:spcAft>
                <a:spcPts val="0"/>
              </a:spcAft>
              <a:buNone/>
            </a:pPr>
            <a:r>
              <a:rPr lang="en">
                <a:solidFill>
                  <a:schemeClr val="dk1"/>
                </a:solidFill>
              </a:rPr>
              <a:t>Homogeneity of DCN members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Our members are well-resourced institutions. This includes R1 academic institutions and non-profit data repositories.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To a large degree, we understand why we formed this way– these institutions had the resources to dedicate to this project and even had curation units – so it makes total sense that they would have the resources to commit to this experiment. However, we recognize that this reinforces, and in some ways exacerbates, structural inequities inherent in systems of higher education.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Additionally, while we are eager to include other institution types, we  want to be sure that membership in the DCN meets the needs of and is of value to non-R1s, Minority Serving Institutions (MSIs), and other  types of research institutions not currently represented in the membership of the DCN, such as disciplinary repositories or government agencies.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We have to do research on our end to better understand the needs of these institutions, and what value the DCN can provide them.</a:t>
            </a:r>
            <a:endParaRPr>
              <a:solidFill>
                <a:schemeClr val="dk1"/>
              </a:solidFill>
            </a:endParaRPr>
          </a:p>
          <a:p>
            <a:pPr indent="0" lvl="0" marL="0" rtl="0" algn="l">
              <a:lnSpc>
                <a:spcPct val="115000"/>
              </a:lnSpc>
              <a:spcBef>
                <a:spcPts val="0"/>
              </a:spcBef>
              <a:spcAft>
                <a:spcPts val="0"/>
              </a:spcAft>
              <a:buNone/>
            </a:pPr>
            <a:r>
              <a:rPr lang="en">
                <a:solidFill>
                  <a:schemeClr val="dk1"/>
                </a:solidFill>
              </a:rPr>
              <a:t>Manage our community capacity and ensure sustainability of the network</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Near to my heart – because I’m the only full time employee of the network! I get to spend all of my time helping the DCN grow,However, every other DCN member also has responsibilities to their home institution: engagement in the DCN comes on top of their daily work</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So, while we’ve done a lot of really awesome and wonderful work over the years, As the DCN keeps growing there is a risk that the number of initiatives that it develops and supports will outweigh the amount of time and resources available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need to make sure that we are being realistic with our capacity and only taking on the projects that align with our strategic framework and guiding values.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Similarly, we need to ensure the organizational sustainability of the DCN– this is especially important as our value proposition continues to be refined - The DCN began as a means to support the work of curating data sets, but it has become a strong community engaged in advocacy, research, and education, in addition to the distributed data curation work.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As the DCN continues to mature, explore membership models, and articulate a value statement, ensuring the sustainability of the organization will be a community-driven effort.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21a162b2a54_0_10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21a162b2a54_0_10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Developing paid fellowships and other workforce development programs: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Learning how to be a successful curator requires hands-on experience working with datasets and researchers. This invaluable experience would significantly benefit library science students while providing additional curatorial support to DCN members.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We’ve started some work in this area, in partnership with the National Center for Data Services based out of the Network of the National Library of Medicine. This has been helpful to better understand the needs of students, but we wish we’d done some of this work earlier.</a:t>
            </a:r>
            <a:endParaRPr>
              <a:solidFill>
                <a:schemeClr val="dk1"/>
              </a:solidFill>
            </a:endParaRPr>
          </a:p>
          <a:p>
            <a:pPr indent="0" lvl="0" marL="45720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Incorporating more peer learning opportunities – this is both a thing we wish we would have done differently as well as a continued challenge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learn much from the information sharing sessions focused on the details and specifications of curatorial actions taken and we continue to learn more from tours of each other’s repositories, discussions of practices and procedures, and other more informal information exchange opportunities. The challenge is enabling these meaningful conversations virtually. Understanding how we can best facilitate meaningful interaction between members when we are challenged by distance will continue to be a hurdle as we balance providing in-person and virtual opportunities to accommodate all members of our community.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21a162b2a54_0_10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21a162b2a54_0_1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Looking forward, we think there are other shared challenges in the field of RDM that could benefit from a collaborative approach. This is by no means an exhaustive list, but here are some ideas that we want others to take up!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1a162b2a54_0_10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1a162b2a54_0_10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Char char="●"/>
            </a:pPr>
            <a:r>
              <a:rPr lang="en">
                <a:solidFill>
                  <a:schemeClr val="dk1"/>
                </a:solidFill>
              </a:rPr>
              <a:t>Supporting data communities in data management  – data communities are “formal or informal groups of scholars who share a certain type of data with each other, regardless of disciplinary boundaries”-- and we think supporting these communities could similarly span disciplinary and institutional boundaries.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Reviewing and creating research data management plans - many of us are tasked with reviewing or helping researchers create data management plans– collaborative evaluative tools could be extremely useful.</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Applying metadata standards– among our institutions, fields like Date, Keyword or Subject, or even Creator can be used differently depending on how a repository defines and applies them. By addressing these issues through a collaborative effort and aligning our metadata schemas, academic institutions can leverage the expertise of information professionals to not only uncover the challenges of creating a more unified approach to applying metadata standards, but also work toward solving the problem through a connected and interdependent community of practice.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21a162b2a54_0_10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21a162b2a54_0_10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1a162b2a54_0_10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1a162b2a54_0_10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t>
            </a:r>
            <a:r>
              <a:rPr lang="en"/>
              <a:t>he work of bringing together a community, launching a collaborative effort, and finding appropriate capacity levels to avoid burnout is challenging labor, which will need to be carefully balanced as the DCN grows. Community development, especially for an organization grounded in radical interdependence, is not particularly speedy—in fact, this work is often slow, thoughtful, and deliberate, as it requires careful planning to ensure the fabric of a community grows with new members. However, this work is critically important to the mission of the DCN and it will remain our primary focus in continuing to develop our organization.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21a162b2a54_0_10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21a162b2a54_0_10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 to everyone who made this report possible, including our colleagues at the University of Michigan Press. A special thanks to the University of Minnesota for serving as the fiscal home of the DCN.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1a162b2a54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1a162b2a54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I’m going to use words like “we” and “our” but I want to emphasize that this work has been the result of many individuals volunteering their time and labor.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Additionally, we’d like to extend our deepest gratitude to the Alfred P. Sloan Foundation and IMLS for funding this work.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1a162b2a54_0_5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1a162b2a54_0_5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a bit of background, t</a:t>
            </a:r>
            <a:r>
              <a:rPr lang="en"/>
              <a:t>he </a:t>
            </a:r>
            <a:r>
              <a:rPr lang="en"/>
              <a:t>Data Curation N</a:t>
            </a:r>
            <a:r>
              <a:rPr lang="en"/>
              <a:t>etwork, or DCN, is </a:t>
            </a:r>
            <a:r>
              <a:rPr lang="en"/>
              <a:t>a community-led network of curators advancing open research by making data more ethical, reusable, and understandable.</a:t>
            </a:r>
            <a:r>
              <a:rPr lang="en"/>
              <a:t> We are an active community of data stewards and curation practitioners who share knowledge </a:t>
            </a:r>
            <a:r>
              <a:rPr lang="en"/>
              <a:t>and</a:t>
            </a:r>
            <a:r>
              <a:rPr lang="en"/>
              <a:t> time to collaboratively curate research outputs and advance the data curation profession. The DCN </a:t>
            </a:r>
            <a:r>
              <a:rPr lang="en">
                <a:solidFill>
                  <a:schemeClr val="dk1"/>
                </a:solidFill>
              </a:rPr>
              <a:t>has been active since 2016, and officially launched as a member-funded organization in July 2021.</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T</a:t>
            </a:r>
            <a:r>
              <a:rPr lang="en"/>
              <a:t>he DCN collaborates to curate datasets, shares expertise and resources, offers education and professional development opportunities to the wider research community, and advocates for the role of data curators and information </a:t>
            </a:r>
            <a:r>
              <a:rPr lang="en"/>
              <a:t>professionals</a:t>
            </a:r>
            <a:r>
              <a:rPr lang="en"/>
              <a:t>. In this way, we help ensure that data shared by researchers at our institutions is more findable, accessible, and reusable.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1a162b2a54_0_6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1a162b2a54_0_6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DCN was initially conceived of in 2016 with funding from the Alfred P. Sloan Foundation. After this one year planning grant, the project team launched into a three year implementation grant again from the Alfred P. Sloan Foundation. After a one year no cost extension, the DCN concluded the grant phase is May 2022 and officially transitioned to be exclusively member funded. As we neared the end of the grant funded, we brought team members together for a project retrospective to better understand the structures that enabled the successes of the DCN as well as the challenges the team either overcame or is still grappling with.</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1a162b2a54_0_6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21a162b2a54_0_6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retrospective was held in March 2022 in Washington D.C. Over the course of 2.5 days, team members engaged in discussions and activities to really unpack the work of the network. We are incredibly excited to share that the result of this retrospective were published in March 2023 through the University of Michigan Press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1a162b2a54_0_6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21a162b2a54_0_6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Titled: The Art, Science, and Magic of the Data Curation Network, a retrospective on cross institutional collaboration. </a:t>
            </a:r>
            <a:endParaRPr/>
          </a:p>
          <a:p>
            <a:pPr indent="0" lvl="0" marL="0" rtl="0" algn="l">
              <a:spcBef>
                <a:spcPts val="0"/>
              </a:spcBef>
              <a:spcAft>
                <a:spcPts val="0"/>
              </a:spcAft>
              <a:buNone/>
            </a:pPr>
            <a:r>
              <a:t/>
            </a:r>
            <a:endParaRPr/>
          </a:p>
          <a:p>
            <a:pPr indent="-298450" lvl="1" marL="914400" rtl="0" algn="l">
              <a:lnSpc>
                <a:spcPct val="115000"/>
              </a:lnSpc>
              <a:spcBef>
                <a:spcPts val="0"/>
              </a:spcBef>
              <a:spcAft>
                <a:spcPts val="0"/>
              </a:spcAft>
              <a:buClr>
                <a:schemeClr val="dk1"/>
              </a:buClr>
              <a:buSzPts val="1100"/>
              <a:buChar char="○"/>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21a162b2a54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21a162b2a54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1"/>
              </a:buClr>
              <a:buSzPts val="1100"/>
              <a:buChar char="○"/>
            </a:pPr>
            <a:r>
              <a:rPr lang="en">
                <a:solidFill>
                  <a:schemeClr val="dk1"/>
                </a:solidFill>
              </a:rPr>
              <a:t>Read the full report – it’s only about 50 pages of content</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In this briefing, I’m going to cover the key components of the report – but, if you are interested in learning more, I encourage you to check it out, and you can always connect with the DCN on our website, datacurationnetwork.org</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21a162b2a54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1"/>
              </a:buClr>
              <a:buSzPts val="1100"/>
              <a:buChar char="○"/>
            </a:pPr>
            <a:r>
              <a:rPr lang="en">
                <a:solidFill>
                  <a:schemeClr val="dk1"/>
                </a:solidFill>
              </a:rPr>
              <a:t>Report is structured according to the conversation we had in washington DC</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Successes– what are the things that we’re proud of </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Structures of success – how did we achieve what we set out to</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Challenges – what are the things that we maybe didn’t achieve? How do we want to address them moving forward?</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Future directions – what other research data sharing challenges might benefit from a cross-institutional approach?</a:t>
            </a:r>
            <a:endParaRPr>
              <a:solidFill>
                <a:schemeClr val="dk1"/>
              </a:solidFill>
            </a:endParaRPr>
          </a:p>
          <a:p>
            <a:pPr indent="-298450" lvl="2" marL="1371600" rtl="0" algn="l">
              <a:lnSpc>
                <a:spcPct val="115000"/>
              </a:lnSpc>
              <a:spcBef>
                <a:spcPts val="0"/>
              </a:spcBef>
              <a:spcAft>
                <a:spcPts val="0"/>
              </a:spcAft>
              <a:buClr>
                <a:schemeClr val="dk1"/>
              </a:buClr>
              <a:buSzPts val="1100"/>
              <a:buChar char="■"/>
            </a:pPr>
            <a:r>
              <a:rPr lang="en">
                <a:solidFill>
                  <a:schemeClr val="dk1"/>
                </a:solidFill>
              </a:rPr>
              <a:t>Appendices, which include the names of everyone who has contributed to the DCN over the years, as well as the agenda for our project retrospective and some of the “data” we generated at the meeting and pulled from to create this report</a:t>
            </a:r>
            <a:endParaRPr/>
          </a:p>
        </p:txBody>
      </p:sp>
      <p:sp>
        <p:nvSpPr>
          <p:cNvPr id="364" name="Google Shape;364;g21a162b2a54_0_7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21a162b2a54_0_10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So I’m of course not going to read through the report, but I wanted to highlight some sections of the report that I found particularly resonant. I will be pulling primarily from the success, challenges, and future directions sections – for a discussion of the enabling structures of collaborative endeavors, please see our CNI Fall 2022 Member Meeting presentation, authored by Jake Carlson, Wind Cowles, Lisa Johnston, and Mikala Narlock</a:t>
            </a:r>
            <a:endParaRPr/>
          </a:p>
        </p:txBody>
      </p:sp>
      <p:sp>
        <p:nvSpPr>
          <p:cNvPr id="390" name="Google Shape;390;g21a162b2a54_0_10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7" name="Google Shape;17;p2"/>
          <p:cNvSpPr/>
          <p:nvPr/>
        </p:nvSpPr>
        <p:spPr>
          <a:xfrm>
            <a:off x="0" y="338350"/>
            <a:ext cx="9144000" cy="1024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8" name="Google Shape;18;p2"/>
          <p:cNvPicPr preferRelativeResize="0"/>
          <p:nvPr/>
        </p:nvPicPr>
        <p:blipFill rotWithShape="1">
          <a:blip r:embed="rId2">
            <a:alphaModFix/>
          </a:blip>
          <a:srcRect b="33555" l="7482" r="7389" t="35049"/>
          <a:stretch/>
        </p:blipFill>
        <p:spPr>
          <a:xfrm>
            <a:off x="991971" y="611203"/>
            <a:ext cx="7159775" cy="5598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3" name="Shape 83"/>
        <p:cNvGrpSpPr/>
        <p:nvPr/>
      </p:nvGrpSpPr>
      <p:grpSpPr>
        <a:xfrm>
          <a:off x="0" y="0"/>
          <a:ext cx="0" cy="0"/>
          <a:chOff x="0" y="0"/>
          <a:chExt cx="0" cy="0"/>
        </a:xfrm>
      </p:grpSpPr>
      <p:sp>
        <p:nvSpPr>
          <p:cNvPr id="84" name="Google Shape;84;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5" name="Google Shape;85;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86" name="Google Shape;86;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7" name="Google Shape;87;p1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88" name="Google Shape;88;p11"/>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89" name="Google Shape;89;p1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90" name="Google Shape;90;p1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3" name="Google Shape;93;p12"/>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94" name="Google Shape;94;p12"/>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95" name="Google Shape;95;p12"/>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96" name="Google Shape;96;p12"/>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title">
  <p:cSld name="TITLE">
    <p:spTree>
      <p:nvGrpSpPr>
        <p:cNvPr id="101" name="Shape 101"/>
        <p:cNvGrpSpPr/>
        <p:nvPr/>
      </p:nvGrpSpPr>
      <p:grpSpPr>
        <a:xfrm>
          <a:off x="0" y="0"/>
          <a:ext cx="0" cy="0"/>
          <a:chOff x="0" y="0"/>
          <a:chExt cx="0" cy="0"/>
        </a:xfrm>
      </p:grpSpPr>
      <p:sp>
        <p:nvSpPr>
          <p:cNvPr id="102" name="Google Shape;102;p14"/>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4"/>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4"/>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5" name="Google Shape;105;p14"/>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06" name="Google Shape;106;p1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7" name="Shape 107"/>
        <p:cNvGrpSpPr/>
        <p:nvPr/>
      </p:nvGrpSpPr>
      <p:grpSpPr>
        <a:xfrm>
          <a:off x="0" y="0"/>
          <a:ext cx="0" cy="0"/>
          <a:chOff x="0" y="0"/>
          <a:chExt cx="0" cy="0"/>
        </a:xfrm>
      </p:grpSpPr>
      <p:sp>
        <p:nvSpPr>
          <p:cNvPr id="108" name="Google Shape;108;p15"/>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rtl="0">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
        <p:nvSpPr>
          <p:cNvPr id="109" name="Google Shape;109;p1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10" name="Google Shape;110;p15"/>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11" name="Google Shape;111;p15"/>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12" name="Google Shape;112;p15"/>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13" name="Google Shape;113;p15"/>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4" name="Shape 114"/>
        <p:cNvGrpSpPr/>
        <p:nvPr/>
      </p:nvGrpSpPr>
      <p:grpSpPr>
        <a:xfrm>
          <a:off x="0" y="0"/>
          <a:ext cx="0" cy="0"/>
          <a:chOff x="0" y="0"/>
          <a:chExt cx="0" cy="0"/>
        </a:xfrm>
      </p:grpSpPr>
      <p:sp>
        <p:nvSpPr>
          <p:cNvPr id="115" name="Google Shape;115;p16"/>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118" name="Google Shape;118;p16"/>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19" name="Google Shape;119;p1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20" name="Google Shape;120;p16"/>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21" name="Google Shape;121;p16"/>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22" name="Google Shape;122;p16"/>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23" name="Google Shape;123;p16"/>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4" name="Shape 124"/>
        <p:cNvGrpSpPr/>
        <p:nvPr/>
      </p:nvGrpSpPr>
      <p:grpSpPr>
        <a:xfrm>
          <a:off x="0" y="0"/>
          <a:ext cx="0" cy="0"/>
          <a:chOff x="0" y="0"/>
          <a:chExt cx="0" cy="0"/>
        </a:xfrm>
      </p:grpSpPr>
      <p:sp>
        <p:nvSpPr>
          <p:cNvPr id="125" name="Google Shape;125;p17"/>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128" name="Google Shape;128;p17"/>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9" name="Google Shape;129;p17"/>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30" name="Google Shape;130;p1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17"/>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32" name="Google Shape;132;p17"/>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33" name="Google Shape;133;p17"/>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34" name="Google Shape;134;p17"/>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5" name="Shape 135"/>
        <p:cNvGrpSpPr/>
        <p:nvPr/>
      </p:nvGrpSpPr>
      <p:grpSpPr>
        <a:xfrm>
          <a:off x="0" y="0"/>
          <a:ext cx="0" cy="0"/>
          <a:chOff x="0" y="0"/>
          <a:chExt cx="0" cy="0"/>
        </a:xfrm>
      </p:grpSpPr>
      <p:sp>
        <p:nvSpPr>
          <p:cNvPr id="136" name="Google Shape;136;p18"/>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8"/>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39" name="Google Shape;139;p1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40" name="Google Shape;140;p18"/>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41" name="Google Shape;141;p18"/>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42" name="Google Shape;142;p18"/>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43" name="Google Shape;143;p18"/>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4" name="Shape 144"/>
        <p:cNvGrpSpPr/>
        <p:nvPr/>
      </p:nvGrpSpPr>
      <p:grpSpPr>
        <a:xfrm>
          <a:off x="0" y="0"/>
          <a:ext cx="0" cy="0"/>
          <a:chOff x="0" y="0"/>
          <a:chExt cx="0" cy="0"/>
        </a:xfrm>
      </p:grpSpPr>
      <p:sp>
        <p:nvSpPr>
          <p:cNvPr id="145" name="Google Shape;145;p19"/>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9"/>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8" name="Google Shape;148;p19"/>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Clr>
                <a:schemeClr val="lt1"/>
              </a:buClr>
              <a:buSzPts val="1200"/>
              <a:buChar char="●"/>
              <a:defRPr sz="1200">
                <a:solidFill>
                  <a:schemeClr val="lt1"/>
                </a:solidFill>
              </a:defRPr>
            </a:lvl1pPr>
            <a:lvl2pPr indent="-304800" lvl="1" marL="914400" rtl="0">
              <a:spcBef>
                <a:spcPts val="0"/>
              </a:spcBef>
              <a:spcAft>
                <a:spcPts val="0"/>
              </a:spcAft>
              <a:buClr>
                <a:schemeClr val="lt1"/>
              </a:buClr>
              <a:buSzPts val="1200"/>
              <a:buChar char="○"/>
              <a:defRPr sz="1200">
                <a:solidFill>
                  <a:schemeClr val="lt1"/>
                </a:solidFill>
              </a:defRPr>
            </a:lvl2pPr>
            <a:lvl3pPr indent="-304800" lvl="2" marL="1371600" rtl="0">
              <a:spcBef>
                <a:spcPts val="0"/>
              </a:spcBef>
              <a:spcAft>
                <a:spcPts val="0"/>
              </a:spcAft>
              <a:buClr>
                <a:schemeClr val="lt1"/>
              </a:buClr>
              <a:buSzPts val="1200"/>
              <a:buChar char="■"/>
              <a:defRPr sz="1200">
                <a:solidFill>
                  <a:schemeClr val="lt1"/>
                </a:solidFill>
              </a:defRPr>
            </a:lvl3pPr>
            <a:lvl4pPr indent="-304800" lvl="3" marL="1828800" rtl="0">
              <a:spcBef>
                <a:spcPts val="0"/>
              </a:spcBef>
              <a:spcAft>
                <a:spcPts val="0"/>
              </a:spcAft>
              <a:buClr>
                <a:schemeClr val="lt1"/>
              </a:buClr>
              <a:buSzPts val="1200"/>
              <a:buChar char="●"/>
              <a:defRPr sz="1200">
                <a:solidFill>
                  <a:schemeClr val="lt1"/>
                </a:solidFill>
              </a:defRPr>
            </a:lvl4pPr>
            <a:lvl5pPr indent="-304800" lvl="4" marL="2286000" rtl="0">
              <a:spcBef>
                <a:spcPts val="0"/>
              </a:spcBef>
              <a:spcAft>
                <a:spcPts val="0"/>
              </a:spcAft>
              <a:buClr>
                <a:schemeClr val="lt1"/>
              </a:buClr>
              <a:buSzPts val="1200"/>
              <a:buChar char="○"/>
              <a:defRPr sz="1200">
                <a:solidFill>
                  <a:schemeClr val="lt1"/>
                </a:solidFill>
              </a:defRPr>
            </a:lvl5pPr>
            <a:lvl6pPr indent="-304800" lvl="5" marL="2743200" rtl="0">
              <a:spcBef>
                <a:spcPts val="0"/>
              </a:spcBef>
              <a:spcAft>
                <a:spcPts val="0"/>
              </a:spcAft>
              <a:buClr>
                <a:schemeClr val="lt1"/>
              </a:buClr>
              <a:buSzPts val="1200"/>
              <a:buChar char="■"/>
              <a:defRPr sz="1200">
                <a:solidFill>
                  <a:schemeClr val="lt1"/>
                </a:solidFill>
              </a:defRPr>
            </a:lvl6pPr>
            <a:lvl7pPr indent="-304800" lvl="6" marL="3200400" rtl="0">
              <a:spcBef>
                <a:spcPts val="0"/>
              </a:spcBef>
              <a:spcAft>
                <a:spcPts val="0"/>
              </a:spcAft>
              <a:buClr>
                <a:schemeClr val="lt1"/>
              </a:buClr>
              <a:buSzPts val="1200"/>
              <a:buChar char="●"/>
              <a:defRPr sz="1200">
                <a:solidFill>
                  <a:schemeClr val="lt1"/>
                </a:solidFill>
              </a:defRPr>
            </a:lvl7pPr>
            <a:lvl8pPr indent="-304800" lvl="7" marL="3657600" rtl="0">
              <a:spcBef>
                <a:spcPts val="0"/>
              </a:spcBef>
              <a:spcAft>
                <a:spcPts val="0"/>
              </a:spcAft>
              <a:buClr>
                <a:schemeClr val="lt1"/>
              </a:buClr>
              <a:buSzPts val="1200"/>
              <a:buChar char="○"/>
              <a:defRPr sz="1200">
                <a:solidFill>
                  <a:schemeClr val="lt1"/>
                </a:solidFill>
              </a:defRPr>
            </a:lvl8pPr>
            <a:lvl9pPr indent="-304800" lvl="8" marL="4114800" rtl="0">
              <a:spcBef>
                <a:spcPts val="0"/>
              </a:spcBef>
              <a:spcAft>
                <a:spcPts val="0"/>
              </a:spcAft>
              <a:buClr>
                <a:schemeClr val="lt1"/>
              </a:buClr>
              <a:buSzPts val="1200"/>
              <a:buChar char="■"/>
              <a:defRPr sz="1200">
                <a:solidFill>
                  <a:schemeClr val="lt1"/>
                </a:solidFill>
              </a:defRPr>
            </a:lvl9pPr>
          </a:lstStyle>
          <a:p/>
        </p:txBody>
      </p:sp>
      <p:sp>
        <p:nvSpPr>
          <p:cNvPr id="149" name="Google Shape;149;p1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50" name="Google Shape;150;p19"/>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51" name="Google Shape;151;p19"/>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52" name="Google Shape;152;p19"/>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53" name="Google Shape;153;p19"/>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4" name="Shape 154"/>
        <p:cNvGrpSpPr/>
        <p:nvPr/>
      </p:nvGrpSpPr>
      <p:grpSpPr>
        <a:xfrm>
          <a:off x="0" y="0"/>
          <a:ext cx="0" cy="0"/>
          <a:chOff x="0" y="0"/>
          <a:chExt cx="0" cy="0"/>
        </a:xfrm>
      </p:grpSpPr>
      <p:sp>
        <p:nvSpPr>
          <p:cNvPr id="155" name="Google Shape;155;p20"/>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sp>
        <p:nvSpPr>
          <p:cNvPr id="156" name="Google Shape;156;p2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20"/>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58" name="Google Shape;158;p20"/>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59" name="Google Shape;159;p20"/>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60" name="Google Shape;160;p20"/>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1" name="Shape 161"/>
        <p:cNvGrpSpPr/>
        <p:nvPr/>
      </p:nvGrpSpPr>
      <p:grpSpPr>
        <a:xfrm>
          <a:off x="0" y="0"/>
          <a:ext cx="0" cy="0"/>
          <a:chOff x="0" y="0"/>
          <a:chExt cx="0" cy="0"/>
        </a:xfrm>
      </p:grpSpPr>
      <p:sp>
        <p:nvSpPr>
          <p:cNvPr id="162" name="Google Shape;162;p21"/>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1"/>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4200"/>
              <a:buNone/>
              <a:defRPr sz="4200">
                <a:solidFill>
                  <a:schemeClr val="dk2"/>
                </a:solidFill>
              </a:defRPr>
            </a:lvl1pPr>
            <a:lvl2pPr lvl="1" rtl="0" algn="ctr">
              <a:spcBef>
                <a:spcPts val="0"/>
              </a:spcBef>
              <a:spcAft>
                <a:spcPts val="0"/>
              </a:spcAft>
              <a:buClr>
                <a:schemeClr val="dk2"/>
              </a:buClr>
              <a:buSzPts val="4200"/>
              <a:buNone/>
              <a:defRPr sz="4200">
                <a:solidFill>
                  <a:schemeClr val="dk2"/>
                </a:solidFill>
              </a:defRPr>
            </a:lvl2pPr>
            <a:lvl3pPr lvl="2" rtl="0" algn="ctr">
              <a:spcBef>
                <a:spcPts val="0"/>
              </a:spcBef>
              <a:spcAft>
                <a:spcPts val="0"/>
              </a:spcAft>
              <a:buClr>
                <a:schemeClr val="dk2"/>
              </a:buClr>
              <a:buSzPts val="4200"/>
              <a:buNone/>
              <a:defRPr sz="4200">
                <a:solidFill>
                  <a:schemeClr val="dk2"/>
                </a:solidFill>
              </a:defRPr>
            </a:lvl3pPr>
            <a:lvl4pPr lvl="3" rtl="0" algn="ctr">
              <a:spcBef>
                <a:spcPts val="0"/>
              </a:spcBef>
              <a:spcAft>
                <a:spcPts val="0"/>
              </a:spcAft>
              <a:buClr>
                <a:schemeClr val="dk2"/>
              </a:buClr>
              <a:buSzPts val="4200"/>
              <a:buNone/>
              <a:defRPr sz="4200">
                <a:solidFill>
                  <a:schemeClr val="dk2"/>
                </a:solidFill>
              </a:defRPr>
            </a:lvl4pPr>
            <a:lvl5pPr lvl="4" rtl="0" algn="ctr">
              <a:spcBef>
                <a:spcPts val="0"/>
              </a:spcBef>
              <a:spcAft>
                <a:spcPts val="0"/>
              </a:spcAft>
              <a:buClr>
                <a:schemeClr val="dk2"/>
              </a:buClr>
              <a:buSzPts val="4200"/>
              <a:buNone/>
              <a:defRPr sz="4200">
                <a:solidFill>
                  <a:schemeClr val="dk2"/>
                </a:solidFill>
              </a:defRPr>
            </a:lvl5pPr>
            <a:lvl6pPr lvl="5" rtl="0" algn="ctr">
              <a:spcBef>
                <a:spcPts val="0"/>
              </a:spcBef>
              <a:spcAft>
                <a:spcPts val="0"/>
              </a:spcAft>
              <a:buClr>
                <a:schemeClr val="dk2"/>
              </a:buClr>
              <a:buSzPts val="4200"/>
              <a:buNone/>
              <a:defRPr sz="4200">
                <a:solidFill>
                  <a:schemeClr val="dk2"/>
                </a:solidFill>
              </a:defRPr>
            </a:lvl6pPr>
            <a:lvl7pPr lvl="6" rtl="0" algn="ctr">
              <a:spcBef>
                <a:spcPts val="0"/>
              </a:spcBef>
              <a:spcAft>
                <a:spcPts val="0"/>
              </a:spcAft>
              <a:buClr>
                <a:schemeClr val="dk2"/>
              </a:buClr>
              <a:buSzPts val="4200"/>
              <a:buNone/>
              <a:defRPr sz="4200">
                <a:solidFill>
                  <a:schemeClr val="dk2"/>
                </a:solidFill>
              </a:defRPr>
            </a:lvl7pPr>
            <a:lvl8pPr lvl="7" rtl="0" algn="ctr">
              <a:spcBef>
                <a:spcPts val="0"/>
              </a:spcBef>
              <a:spcAft>
                <a:spcPts val="0"/>
              </a:spcAft>
              <a:buClr>
                <a:schemeClr val="dk2"/>
              </a:buClr>
              <a:buSzPts val="4200"/>
              <a:buNone/>
              <a:defRPr sz="4200">
                <a:solidFill>
                  <a:schemeClr val="dk2"/>
                </a:solidFill>
              </a:defRPr>
            </a:lvl8pPr>
            <a:lvl9pPr lvl="8" rtl="0" algn="ctr">
              <a:spcBef>
                <a:spcPts val="0"/>
              </a:spcBef>
              <a:spcAft>
                <a:spcPts val="0"/>
              </a:spcAft>
              <a:buClr>
                <a:schemeClr val="dk2"/>
              </a:buClr>
              <a:buSzPts val="4200"/>
              <a:buNone/>
              <a:defRPr sz="4200">
                <a:solidFill>
                  <a:schemeClr val="dk2"/>
                </a:solidFill>
              </a:defRPr>
            </a:lvl9pPr>
          </a:lstStyle>
          <a:p/>
        </p:txBody>
      </p:sp>
      <p:sp>
        <p:nvSpPr>
          <p:cNvPr id="165" name="Google Shape;165;p21"/>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6" name="Google Shape;166;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167" name="Google Shape;167;p2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68" name="Google Shape;168;p2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69" name="Google Shape;169;p21"/>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70" name="Google Shape;170;p2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71" name="Google Shape;171;p2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1" name="Google Shape;21;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2" name="Google Shape;22;p3"/>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23" name="Google Shape;23;p3"/>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24" name="Google Shape;24;p3"/>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25" name="Google Shape;25;p3"/>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2" name="Shape 172"/>
        <p:cNvGrpSpPr/>
        <p:nvPr/>
      </p:nvGrpSpPr>
      <p:grpSpPr>
        <a:xfrm>
          <a:off x="0" y="0"/>
          <a:ext cx="0" cy="0"/>
          <a:chOff x="0" y="0"/>
          <a:chExt cx="0" cy="0"/>
        </a:xfrm>
      </p:grpSpPr>
      <p:sp>
        <p:nvSpPr>
          <p:cNvPr id="173" name="Google Shape;173;p22"/>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2"/>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2"/>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200"/>
              <a:buNone/>
              <a:defRPr sz="1200">
                <a:solidFill>
                  <a:schemeClr val="lt1"/>
                </a:solidFill>
              </a:defRPr>
            </a:lvl1pPr>
          </a:lstStyle>
          <a:p/>
        </p:txBody>
      </p:sp>
      <p:sp>
        <p:nvSpPr>
          <p:cNvPr id="176" name="Google Shape;176;p2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77" name="Google Shape;177;p22"/>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78" name="Google Shape;178;p22"/>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79" name="Google Shape;179;p22"/>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80" name="Google Shape;180;p22"/>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181" name="Shape 181"/>
        <p:cNvGrpSpPr/>
        <p:nvPr/>
      </p:nvGrpSpPr>
      <p:grpSpPr>
        <a:xfrm>
          <a:off x="0" y="0"/>
          <a:ext cx="0" cy="0"/>
          <a:chOff x="0" y="0"/>
          <a:chExt cx="0" cy="0"/>
        </a:xfrm>
      </p:grpSpPr>
      <p:sp>
        <p:nvSpPr>
          <p:cNvPr id="182" name="Google Shape;182;p23"/>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12000"/>
              <a:buNone/>
              <a:defRPr sz="12000">
                <a:solidFill>
                  <a:schemeClr val="dk2"/>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183" name="Google Shape;183;p23"/>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84" name="Google Shape;184;p2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5" name="Google Shape;185;p23"/>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86" name="Google Shape;186;p23"/>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87" name="Google Shape;187;p23"/>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88" name="Google Shape;188;p23"/>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blank">
  <p:cSld name="BLANK">
    <p:bg>
      <p:bgPr>
        <a:solidFill>
          <a:schemeClr val="accent4"/>
        </a:solidFill>
      </p:bgPr>
    </p:bg>
    <p:spTree>
      <p:nvGrpSpPr>
        <p:cNvPr id="189" name="Shape 189"/>
        <p:cNvGrpSpPr/>
        <p:nvPr/>
      </p:nvGrpSpPr>
      <p:grpSpPr>
        <a:xfrm>
          <a:off x="0" y="0"/>
          <a:ext cx="0" cy="0"/>
          <a:chOff x="0" y="0"/>
          <a:chExt cx="0" cy="0"/>
        </a:xfrm>
      </p:grpSpPr>
      <p:sp>
        <p:nvSpPr>
          <p:cNvPr id="190" name="Google Shape;190;p2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91" name="Google Shape;191;p24"/>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92" name="Google Shape;192;p24"/>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93" name="Google Shape;193;p24"/>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94" name="Google Shape;194;p24"/>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6" name="Shape 26"/>
        <p:cNvGrpSpPr/>
        <p:nvPr/>
      </p:nvGrpSpPr>
      <p:grpSpPr>
        <a:xfrm>
          <a:off x="0" y="0"/>
          <a:ext cx="0" cy="0"/>
          <a:chOff x="0" y="0"/>
          <a:chExt cx="0" cy="0"/>
        </a:xfrm>
      </p:grpSpPr>
      <p:sp>
        <p:nvSpPr>
          <p:cNvPr id="27" name="Google Shape;2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8" name="Google Shape;2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9" name="Google Shape;29;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0" name="Google Shape;30;p4"/>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31" name="Google Shape;31;p4"/>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32" name="Google Shape;32;p4"/>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33" name="Google Shape;33;p4"/>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4" name="Shape 34"/>
        <p:cNvGrpSpPr/>
        <p:nvPr/>
      </p:nvGrpSpPr>
      <p:grpSpPr>
        <a:xfrm>
          <a:off x="0" y="0"/>
          <a:ext cx="0" cy="0"/>
          <a:chOff x="0" y="0"/>
          <a:chExt cx="0" cy="0"/>
        </a:xfrm>
      </p:grpSpPr>
      <p:sp>
        <p:nvSpPr>
          <p:cNvPr id="35" name="Google Shape;3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6" name="Google Shape;3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7" name="Google Shape;3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8" name="Google Shape;3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p5"/>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0" name="Google Shape;40;p5"/>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41" name="Google Shape;41;p5"/>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2" name="Google Shape;42;p5"/>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5" name="Google Shape;45;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 name="Google Shape;46;p6"/>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7" name="Google Shape;47;p6"/>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48" name="Google Shape;48;p6"/>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9" name="Google Shape;49;p6"/>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0" name="Shape 50"/>
        <p:cNvGrpSpPr/>
        <p:nvPr/>
      </p:nvGrpSpPr>
      <p:grpSpPr>
        <a:xfrm>
          <a:off x="0" y="0"/>
          <a:ext cx="0" cy="0"/>
          <a:chOff x="0" y="0"/>
          <a:chExt cx="0" cy="0"/>
        </a:xfrm>
      </p:grpSpPr>
      <p:sp>
        <p:nvSpPr>
          <p:cNvPr id="51" name="Google Shape;5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2" name="Google Shape;5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53" name="Google Shape;53;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4" name="Google Shape;54;p7"/>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55" name="Google Shape;55;p7"/>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56" name="Google Shape;56;p7"/>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57" name="Google Shape;57;p7"/>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8" name="Shape 58"/>
        <p:cNvGrpSpPr/>
        <p:nvPr/>
      </p:nvGrpSpPr>
      <p:grpSpPr>
        <a:xfrm>
          <a:off x="0" y="0"/>
          <a:ext cx="0" cy="0"/>
          <a:chOff x="0" y="0"/>
          <a:chExt cx="0" cy="0"/>
        </a:xfrm>
      </p:grpSpPr>
      <p:sp>
        <p:nvSpPr>
          <p:cNvPr id="59" name="Google Shape;59;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F7B762"/>
              </a:buClr>
              <a:buSzPts val="4800"/>
              <a:buNone/>
              <a:defRPr sz="4800">
                <a:solidFill>
                  <a:srgbClr val="F7B762"/>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60" name="Google Shape;60;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8"/>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62" name="Google Shape;62;p8"/>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63" name="Google Shape;63;p8"/>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64" name="Google Shape;64;p8"/>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5" name="Shape 65"/>
        <p:cNvGrpSpPr/>
        <p:nvPr/>
      </p:nvGrpSpPr>
      <p:grpSpPr>
        <a:xfrm>
          <a:off x="0" y="0"/>
          <a:ext cx="0" cy="0"/>
          <a:chOff x="0" y="0"/>
          <a:chExt cx="0" cy="0"/>
        </a:xfrm>
      </p:grpSpPr>
      <p:sp>
        <p:nvSpPr>
          <p:cNvPr id="66" name="Google Shape;66;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7" name="Google Shape;6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8" name="Google Shape;68;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9" name="Google Shape;69;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sz="21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70" name="Google Shape;7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71" name="Google Shape;71;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72" name="Google Shape;72;p9"/>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73" name="Google Shape;73;p9"/>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74" name="Google Shape;74;p9"/>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75" name="Google Shape;75;p9"/>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6" name="Shape 76"/>
        <p:cNvGrpSpPr/>
        <p:nvPr/>
      </p:nvGrpSpPr>
      <p:grpSpPr>
        <a:xfrm>
          <a:off x="0" y="0"/>
          <a:ext cx="0" cy="0"/>
          <a:chOff x="0" y="0"/>
          <a:chExt cx="0" cy="0"/>
        </a:xfrm>
      </p:grpSpPr>
      <p:sp>
        <p:nvSpPr>
          <p:cNvPr id="77" name="Google Shape;7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78" name="Google Shape;7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9" name="Google Shape;79;p10"/>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80" name="Google Shape;80;p10"/>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81" name="Google Shape;81;p10"/>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82" name="Google Shape;82;p10"/>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rgbClr val="31394D"/>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rtl="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3"/>
                </a:solidFill>
                <a:latin typeface="Average"/>
                <a:ea typeface="Average"/>
                <a:cs typeface="Average"/>
                <a:sym typeface="Average"/>
              </a:defRPr>
            </a:lvl1pPr>
            <a:lvl2pPr lvl="1" rtl="0" algn="r">
              <a:buNone/>
              <a:defRPr sz="1000">
                <a:solidFill>
                  <a:schemeClr val="accent3"/>
                </a:solidFill>
                <a:latin typeface="Average"/>
                <a:ea typeface="Average"/>
                <a:cs typeface="Average"/>
                <a:sym typeface="Average"/>
              </a:defRPr>
            </a:lvl2pPr>
            <a:lvl3pPr lvl="2" rtl="0" algn="r">
              <a:buNone/>
              <a:defRPr sz="1000">
                <a:solidFill>
                  <a:schemeClr val="accent3"/>
                </a:solidFill>
                <a:latin typeface="Average"/>
                <a:ea typeface="Average"/>
                <a:cs typeface="Average"/>
                <a:sym typeface="Average"/>
              </a:defRPr>
            </a:lvl3pPr>
            <a:lvl4pPr lvl="3" rtl="0" algn="r">
              <a:buNone/>
              <a:defRPr sz="1000">
                <a:solidFill>
                  <a:schemeClr val="accent3"/>
                </a:solidFill>
                <a:latin typeface="Average"/>
                <a:ea typeface="Average"/>
                <a:cs typeface="Average"/>
                <a:sym typeface="Average"/>
              </a:defRPr>
            </a:lvl4pPr>
            <a:lvl5pPr lvl="4" rtl="0" algn="r">
              <a:buNone/>
              <a:defRPr sz="1000">
                <a:solidFill>
                  <a:schemeClr val="accent3"/>
                </a:solidFill>
                <a:latin typeface="Average"/>
                <a:ea typeface="Average"/>
                <a:cs typeface="Average"/>
                <a:sym typeface="Average"/>
              </a:defRPr>
            </a:lvl5pPr>
            <a:lvl6pPr lvl="5" rtl="0" algn="r">
              <a:buNone/>
              <a:defRPr sz="1000">
                <a:solidFill>
                  <a:schemeClr val="accent3"/>
                </a:solidFill>
                <a:latin typeface="Average"/>
                <a:ea typeface="Average"/>
                <a:cs typeface="Average"/>
                <a:sym typeface="Average"/>
              </a:defRPr>
            </a:lvl6pPr>
            <a:lvl7pPr lvl="6" rtl="0" algn="r">
              <a:buNone/>
              <a:defRPr sz="1000">
                <a:solidFill>
                  <a:schemeClr val="accent3"/>
                </a:solidFill>
                <a:latin typeface="Average"/>
                <a:ea typeface="Average"/>
                <a:cs typeface="Average"/>
                <a:sym typeface="Average"/>
              </a:defRPr>
            </a:lvl7pPr>
            <a:lvl8pPr lvl="7" rtl="0" algn="r">
              <a:buNone/>
              <a:defRPr sz="1000">
                <a:solidFill>
                  <a:schemeClr val="accent3"/>
                </a:solidFill>
                <a:latin typeface="Average"/>
                <a:ea typeface="Average"/>
                <a:cs typeface="Average"/>
                <a:sym typeface="Average"/>
              </a:defRPr>
            </a:lvl8pPr>
            <a:lvl9pPr lvl="8" rtl="0"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97" name="Shape 97"/>
        <p:cNvGrpSpPr/>
        <p:nvPr/>
      </p:nvGrpSpPr>
      <p:grpSpPr>
        <a:xfrm>
          <a:off x="0" y="0"/>
          <a:ext cx="0" cy="0"/>
          <a:chOff x="0" y="0"/>
          <a:chExt cx="0" cy="0"/>
        </a:xfrm>
      </p:grpSpPr>
      <p:sp>
        <p:nvSpPr>
          <p:cNvPr id="98" name="Google Shape;98;p1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99" name="Google Shape;99;p1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100" name="Google Shape;100;p1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2"/>
                </a:solidFill>
                <a:latin typeface="Roboto"/>
                <a:ea typeface="Roboto"/>
                <a:cs typeface="Roboto"/>
                <a:sym typeface="Roboto"/>
              </a:defRPr>
            </a:lvl1pPr>
            <a:lvl2pPr lvl="1" rtl="0" algn="r">
              <a:buNone/>
              <a:defRPr sz="1000">
                <a:solidFill>
                  <a:schemeClr val="lt2"/>
                </a:solidFill>
                <a:latin typeface="Roboto"/>
                <a:ea typeface="Roboto"/>
                <a:cs typeface="Roboto"/>
                <a:sym typeface="Roboto"/>
              </a:defRPr>
            </a:lvl2pPr>
            <a:lvl3pPr lvl="2" rtl="0" algn="r">
              <a:buNone/>
              <a:defRPr sz="1000">
                <a:solidFill>
                  <a:schemeClr val="lt2"/>
                </a:solidFill>
                <a:latin typeface="Roboto"/>
                <a:ea typeface="Roboto"/>
                <a:cs typeface="Roboto"/>
                <a:sym typeface="Roboto"/>
              </a:defRPr>
            </a:lvl3pPr>
            <a:lvl4pPr lvl="3" rtl="0" algn="r">
              <a:buNone/>
              <a:defRPr sz="1000">
                <a:solidFill>
                  <a:schemeClr val="lt2"/>
                </a:solidFill>
                <a:latin typeface="Roboto"/>
                <a:ea typeface="Roboto"/>
                <a:cs typeface="Roboto"/>
                <a:sym typeface="Roboto"/>
              </a:defRPr>
            </a:lvl4pPr>
            <a:lvl5pPr lvl="4" rtl="0" algn="r">
              <a:buNone/>
              <a:defRPr sz="1000">
                <a:solidFill>
                  <a:schemeClr val="lt2"/>
                </a:solidFill>
                <a:latin typeface="Roboto"/>
                <a:ea typeface="Roboto"/>
                <a:cs typeface="Roboto"/>
                <a:sym typeface="Roboto"/>
              </a:defRPr>
            </a:lvl5pPr>
            <a:lvl6pPr lvl="5" rtl="0" algn="r">
              <a:buNone/>
              <a:defRPr sz="1000">
                <a:solidFill>
                  <a:schemeClr val="lt2"/>
                </a:solidFill>
                <a:latin typeface="Roboto"/>
                <a:ea typeface="Roboto"/>
                <a:cs typeface="Roboto"/>
                <a:sym typeface="Roboto"/>
              </a:defRPr>
            </a:lvl6pPr>
            <a:lvl7pPr lvl="6" rtl="0" algn="r">
              <a:buNone/>
              <a:defRPr sz="1000">
                <a:solidFill>
                  <a:schemeClr val="lt2"/>
                </a:solidFill>
                <a:latin typeface="Roboto"/>
                <a:ea typeface="Roboto"/>
                <a:cs typeface="Roboto"/>
                <a:sym typeface="Roboto"/>
              </a:defRPr>
            </a:lvl7pPr>
            <a:lvl8pPr lvl="7" rtl="0" algn="r">
              <a:buNone/>
              <a:defRPr sz="1000">
                <a:solidFill>
                  <a:schemeClr val="lt2"/>
                </a:solidFill>
                <a:latin typeface="Roboto"/>
                <a:ea typeface="Roboto"/>
                <a:cs typeface="Roboto"/>
                <a:sym typeface="Roboto"/>
              </a:defRPr>
            </a:lvl8pPr>
            <a:lvl9pPr lvl="8" rtl="0"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51.jpg"/><Relationship Id="rId4" Type="http://schemas.openxmlformats.org/officeDocument/2006/relationships/image" Target="../media/image49.png"/><Relationship Id="rId5" Type="http://schemas.openxmlformats.org/officeDocument/2006/relationships/image" Target="../media/image46.jpg"/><Relationship Id="rId6" Type="http://schemas.openxmlformats.org/officeDocument/2006/relationships/image" Target="../media/image47.jpg"/><Relationship Id="rId7" Type="http://schemas.openxmlformats.org/officeDocument/2006/relationships/image" Target="../media/image4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20" Type="http://schemas.openxmlformats.org/officeDocument/2006/relationships/image" Target="../media/image22.jpg"/><Relationship Id="rId22" Type="http://schemas.openxmlformats.org/officeDocument/2006/relationships/image" Target="../media/image26.jpg"/><Relationship Id="rId21" Type="http://schemas.openxmlformats.org/officeDocument/2006/relationships/image" Target="../media/image5.jpg"/><Relationship Id="rId24" Type="http://schemas.openxmlformats.org/officeDocument/2006/relationships/image" Target="../media/image20.jpg"/><Relationship Id="rId23" Type="http://schemas.openxmlformats.org/officeDocument/2006/relationships/image" Target="../media/image16.jpg"/><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0.jpg"/><Relationship Id="rId9" Type="http://schemas.openxmlformats.org/officeDocument/2006/relationships/image" Target="../media/image18.jpg"/><Relationship Id="rId26" Type="http://schemas.openxmlformats.org/officeDocument/2006/relationships/image" Target="../media/image24.jpg"/><Relationship Id="rId25" Type="http://schemas.openxmlformats.org/officeDocument/2006/relationships/image" Target="../media/image28.png"/><Relationship Id="rId28" Type="http://schemas.openxmlformats.org/officeDocument/2006/relationships/image" Target="../media/image37.jpg"/><Relationship Id="rId27" Type="http://schemas.openxmlformats.org/officeDocument/2006/relationships/image" Target="../media/image29.jpg"/><Relationship Id="rId5" Type="http://schemas.openxmlformats.org/officeDocument/2006/relationships/image" Target="../media/image27.jpg"/><Relationship Id="rId6" Type="http://schemas.openxmlformats.org/officeDocument/2006/relationships/image" Target="../media/image23.png"/><Relationship Id="rId29" Type="http://schemas.openxmlformats.org/officeDocument/2006/relationships/image" Target="../media/image33.jpg"/><Relationship Id="rId7" Type="http://schemas.openxmlformats.org/officeDocument/2006/relationships/image" Target="../media/image21.jpg"/><Relationship Id="rId8" Type="http://schemas.openxmlformats.org/officeDocument/2006/relationships/image" Target="../media/image14.jpg"/><Relationship Id="rId31" Type="http://schemas.openxmlformats.org/officeDocument/2006/relationships/image" Target="../media/image35.jpg"/><Relationship Id="rId30" Type="http://schemas.openxmlformats.org/officeDocument/2006/relationships/image" Target="../media/image25.jpg"/><Relationship Id="rId11" Type="http://schemas.openxmlformats.org/officeDocument/2006/relationships/image" Target="../media/image4.jpg"/><Relationship Id="rId33" Type="http://schemas.openxmlformats.org/officeDocument/2006/relationships/image" Target="../media/image36.png"/><Relationship Id="rId10" Type="http://schemas.openxmlformats.org/officeDocument/2006/relationships/image" Target="../media/image13.jpg"/><Relationship Id="rId32" Type="http://schemas.openxmlformats.org/officeDocument/2006/relationships/image" Target="../media/image38.png"/><Relationship Id="rId13" Type="http://schemas.openxmlformats.org/officeDocument/2006/relationships/image" Target="../media/image11.jpg"/><Relationship Id="rId35" Type="http://schemas.openxmlformats.org/officeDocument/2006/relationships/image" Target="../media/image31.png"/><Relationship Id="rId12" Type="http://schemas.openxmlformats.org/officeDocument/2006/relationships/image" Target="../media/image8.png"/><Relationship Id="rId34" Type="http://schemas.openxmlformats.org/officeDocument/2006/relationships/image" Target="../media/image42.png"/><Relationship Id="rId15" Type="http://schemas.openxmlformats.org/officeDocument/2006/relationships/image" Target="../media/image9.png"/><Relationship Id="rId14" Type="http://schemas.openxmlformats.org/officeDocument/2006/relationships/image" Target="../media/image12.jpg"/><Relationship Id="rId36" Type="http://schemas.openxmlformats.org/officeDocument/2006/relationships/image" Target="../media/image30.png"/><Relationship Id="rId17" Type="http://schemas.openxmlformats.org/officeDocument/2006/relationships/image" Target="../media/image6.jpg"/><Relationship Id="rId16" Type="http://schemas.openxmlformats.org/officeDocument/2006/relationships/image" Target="../media/image15.jpg"/><Relationship Id="rId19" Type="http://schemas.openxmlformats.org/officeDocument/2006/relationships/image" Target="../media/image19.jpg"/><Relationship Id="rId18" Type="http://schemas.openxmlformats.org/officeDocument/2006/relationships/image" Target="../media/image1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 Id="rId3" Type="http://schemas.openxmlformats.org/officeDocument/2006/relationships/image" Target="../media/image43.png"/><Relationship Id="rId4" Type="http://schemas.openxmlformats.org/officeDocument/2006/relationships/image" Target="../media/image34.png"/><Relationship Id="rId5" Type="http://schemas.openxmlformats.org/officeDocument/2006/relationships/image" Target="../media/image5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1.png"/><Relationship Id="rId4" Type="http://schemas.openxmlformats.org/officeDocument/2006/relationships/image" Target="../media/image4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4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5"/>
          <p:cNvSpPr txBox="1"/>
          <p:nvPr>
            <p:ph type="ctrTitle"/>
          </p:nvPr>
        </p:nvSpPr>
        <p:spPr>
          <a:xfrm>
            <a:off x="671258" y="11432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900"/>
              <a:t>Where we’ve been and where we’re going: Reflecting on the Data Curation Network </a:t>
            </a:r>
            <a:endParaRPr sz="3900"/>
          </a:p>
        </p:txBody>
      </p:sp>
      <p:sp>
        <p:nvSpPr>
          <p:cNvPr id="200" name="Google Shape;200;p25"/>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Mikala Narlock, Director, Data Curation Network</a:t>
            </a:r>
            <a:endParaRPr/>
          </a:p>
          <a:p>
            <a:pPr indent="0" lvl="0" marL="0" rtl="0" algn="ctr">
              <a:spcBef>
                <a:spcPts val="0"/>
              </a:spcBef>
              <a:spcAft>
                <a:spcPts val="0"/>
              </a:spcAft>
              <a:buNone/>
            </a:pPr>
            <a:r>
              <a:rPr lang="en"/>
              <a:t>University</a:t>
            </a:r>
            <a:r>
              <a:rPr lang="en"/>
              <a:t> of Minnesota Libraries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4"/>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Successes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3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Our success is the result of our community</a:t>
            </a:r>
            <a:endParaRPr/>
          </a:p>
        </p:txBody>
      </p:sp>
      <p:sp>
        <p:nvSpPr>
          <p:cNvPr id="427" name="Google Shape;427;p35"/>
          <p:cNvSpPr txBox="1"/>
          <p:nvPr>
            <p:ph idx="1" type="body"/>
          </p:nvPr>
        </p:nvSpPr>
        <p:spPr>
          <a:xfrm>
            <a:off x="471900" y="1919075"/>
            <a:ext cx="4748100" cy="27102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 sz="2100">
                <a:solidFill>
                  <a:schemeClr val="dk1"/>
                </a:solidFill>
              </a:rPr>
              <a:t>Research grounded in our experience to inform our work</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Practical guidance on data curation</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Radical interdependence</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Shared curation workflow</a:t>
            </a:r>
            <a:endParaRPr sz="2100">
              <a:solidFill>
                <a:schemeClr val="dk1"/>
              </a:solidFill>
            </a:endParaRPr>
          </a:p>
        </p:txBody>
      </p:sp>
      <p:pic>
        <p:nvPicPr>
          <p:cNvPr id="428" name="Google Shape;428;p35"/>
          <p:cNvPicPr preferRelativeResize="0"/>
          <p:nvPr/>
        </p:nvPicPr>
        <p:blipFill rotWithShape="1">
          <a:blip r:embed="rId3">
            <a:alphaModFix/>
          </a:blip>
          <a:srcRect b="21396" l="0" r="0" t="0"/>
          <a:stretch/>
        </p:blipFill>
        <p:spPr>
          <a:xfrm>
            <a:off x="5361725" y="1919075"/>
            <a:ext cx="3332275" cy="26193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36"/>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Challenges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37"/>
          <p:cNvSpPr txBox="1"/>
          <p:nvPr>
            <p:ph idx="1" type="body"/>
          </p:nvPr>
        </p:nvSpPr>
        <p:spPr>
          <a:xfrm>
            <a:off x="251350" y="643200"/>
            <a:ext cx="2808000" cy="38571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SzPts val="2100"/>
              <a:buChar char="●"/>
            </a:pPr>
            <a:r>
              <a:rPr lang="en" sz="2100"/>
              <a:t>B</a:t>
            </a:r>
            <a:r>
              <a:rPr lang="en" sz="2100"/>
              <a:t>alancing</a:t>
            </a:r>
            <a:r>
              <a:rPr lang="en" sz="2100"/>
              <a:t> shared and local curation</a:t>
            </a:r>
            <a:br>
              <a:rPr lang="en" sz="2100"/>
            </a:br>
            <a:endParaRPr sz="2100"/>
          </a:p>
          <a:p>
            <a:pPr indent="-361950" lvl="0" marL="457200" rtl="0" algn="l">
              <a:spcBef>
                <a:spcPts val="0"/>
              </a:spcBef>
              <a:spcAft>
                <a:spcPts val="0"/>
              </a:spcAft>
              <a:buSzPts val="2100"/>
              <a:buChar char="●"/>
            </a:pPr>
            <a:r>
              <a:rPr lang="en" sz="2100"/>
              <a:t>Homogeneity</a:t>
            </a:r>
            <a:r>
              <a:rPr lang="en" sz="2100"/>
              <a:t> of DCN members</a:t>
            </a:r>
            <a:br>
              <a:rPr lang="en" sz="2100"/>
            </a:br>
            <a:endParaRPr sz="2100"/>
          </a:p>
          <a:p>
            <a:pPr indent="-361950" lvl="0" marL="457200" rtl="0" algn="l">
              <a:spcBef>
                <a:spcPts val="0"/>
              </a:spcBef>
              <a:spcAft>
                <a:spcPts val="0"/>
              </a:spcAft>
              <a:buSzPts val="2100"/>
              <a:buChar char="●"/>
            </a:pPr>
            <a:r>
              <a:rPr lang="en" sz="2100"/>
              <a:t>Managing community capacity</a:t>
            </a:r>
            <a:endParaRPr sz="2100"/>
          </a:p>
        </p:txBody>
      </p:sp>
      <p:pic>
        <p:nvPicPr>
          <p:cNvPr id="439" name="Google Shape;439;p37"/>
          <p:cNvPicPr preferRelativeResize="0"/>
          <p:nvPr/>
        </p:nvPicPr>
        <p:blipFill rotWithShape="1">
          <a:blip r:embed="rId3">
            <a:alphaModFix/>
          </a:blip>
          <a:srcRect b="32997" l="0" r="0" t="5498"/>
          <a:stretch/>
        </p:blipFill>
        <p:spPr>
          <a:xfrm>
            <a:off x="3903625" y="1757875"/>
            <a:ext cx="4773626" cy="2936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38"/>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In hindsight…</a:t>
            </a:r>
            <a:endParaRPr/>
          </a:p>
        </p:txBody>
      </p:sp>
      <p:sp>
        <p:nvSpPr>
          <p:cNvPr id="445" name="Google Shape;445;p38"/>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a:p>
        </p:txBody>
      </p:sp>
      <p:sp>
        <p:nvSpPr>
          <p:cNvPr id="446" name="Google Shape;446;p38"/>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355600" lvl="0" marL="457200" rtl="0" algn="l">
              <a:spcBef>
                <a:spcPts val="0"/>
              </a:spcBef>
              <a:spcAft>
                <a:spcPts val="0"/>
              </a:spcAft>
              <a:buSzPts val="2000"/>
              <a:buChar char="●"/>
            </a:pPr>
            <a:r>
              <a:rPr lang="en" sz="2000"/>
              <a:t>Develop paid fellowships and other workforce development programs</a:t>
            </a:r>
            <a:endParaRPr sz="2000"/>
          </a:p>
          <a:p>
            <a:pPr indent="0" lvl="0" marL="0" rtl="0" algn="l">
              <a:spcBef>
                <a:spcPts val="1200"/>
              </a:spcBef>
              <a:spcAft>
                <a:spcPts val="0"/>
              </a:spcAft>
              <a:buNone/>
            </a:pPr>
            <a:r>
              <a:t/>
            </a:r>
            <a:endParaRPr sz="2000"/>
          </a:p>
          <a:p>
            <a:pPr indent="-355600" lvl="0" marL="457200" rtl="0" algn="l">
              <a:spcBef>
                <a:spcPts val="1200"/>
              </a:spcBef>
              <a:spcAft>
                <a:spcPts val="0"/>
              </a:spcAft>
              <a:buSzPts val="2000"/>
              <a:buChar char="●"/>
            </a:pPr>
            <a:r>
              <a:rPr lang="en" sz="2000"/>
              <a:t>Incorporating more peer learning opportunities</a:t>
            </a: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39"/>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Looking forward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40"/>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Potential Collaborative Endeavors</a:t>
            </a:r>
            <a:endParaRPr/>
          </a:p>
        </p:txBody>
      </p:sp>
      <p:sp>
        <p:nvSpPr>
          <p:cNvPr id="457" name="Google Shape;457;p40"/>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374650" lvl="0" marL="457200" rtl="0" algn="l">
              <a:spcBef>
                <a:spcPts val="0"/>
              </a:spcBef>
              <a:spcAft>
                <a:spcPts val="0"/>
              </a:spcAft>
              <a:buClr>
                <a:schemeClr val="dk1"/>
              </a:buClr>
              <a:buSzPts val="2300"/>
              <a:buChar char="●"/>
            </a:pPr>
            <a:r>
              <a:rPr lang="en" sz="2300">
                <a:solidFill>
                  <a:schemeClr val="dk1"/>
                </a:solidFill>
              </a:rPr>
              <a:t>Supporting data communities in data management</a:t>
            </a:r>
            <a:br>
              <a:rPr lang="en" sz="2300">
                <a:solidFill>
                  <a:schemeClr val="dk1"/>
                </a:solidFill>
              </a:rPr>
            </a:br>
            <a:endParaRPr sz="2300">
              <a:solidFill>
                <a:schemeClr val="dk1"/>
              </a:solidFill>
            </a:endParaRPr>
          </a:p>
          <a:p>
            <a:pPr indent="-374650" lvl="0" marL="457200" rtl="0" algn="l">
              <a:spcBef>
                <a:spcPts val="0"/>
              </a:spcBef>
              <a:spcAft>
                <a:spcPts val="0"/>
              </a:spcAft>
              <a:buClr>
                <a:schemeClr val="dk1"/>
              </a:buClr>
              <a:buSzPts val="2300"/>
              <a:buChar char="●"/>
            </a:pPr>
            <a:r>
              <a:rPr lang="en" sz="2300">
                <a:solidFill>
                  <a:schemeClr val="dk1"/>
                </a:solidFill>
              </a:rPr>
              <a:t>Reviewing and creating research data management plans</a:t>
            </a:r>
            <a:br>
              <a:rPr lang="en" sz="2300">
                <a:solidFill>
                  <a:schemeClr val="dk1"/>
                </a:solidFill>
              </a:rPr>
            </a:br>
            <a:endParaRPr sz="2300">
              <a:solidFill>
                <a:schemeClr val="dk1"/>
              </a:solidFill>
            </a:endParaRPr>
          </a:p>
          <a:p>
            <a:pPr indent="-374650" lvl="0" marL="457200" rtl="0" algn="l">
              <a:spcBef>
                <a:spcPts val="0"/>
              </a:spcBef>
              <a:spcAft>
                <a:spcPts val="0"/>
              </a:spcAft>
              <a:buClr>
                <a:schemeClr val="dk1"/>
              </a:buClr>
              <a:buSzPts val="2300"/>
              <a:buChar char="●"/>
            </a:pPr>
            <a:r>
              <a:rPr lang="en" sz="2300">
                <a:solidFill>
                  <a:schemeClr val="dk1"/>
                </a:solidFill>
              </a:rPr>
              <a:t>Applying metadata standards</a:t>
            </a:r>
            <a:endParaRPr sz="23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41"/>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Conclusion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pic>
        <p:nvPicPr>
          <p:cNvPr id="467" name="Google Shape;467;p42"/>
          <p:cNvPicPr preferRelativeResize="0"/>
          <p:nvPr/>
        </p:nvPicPr>
        <p:blipFill rotWithShape="1">
          <a:blip r:embed="rId3">
            <a:alphaModFix/>
          </a:blip>
          <a:srcRect b="19929" l="0" r="0" t="0"/>
          <a:stretch/>
        </p:blipFill>
        <p:spPr>
          <a:xfrm>
            <a:off x="-99150" y="3244250"/>
            <a:ext cx="2589773" cy="1409400"/>
          </a:xfrm>
          <a:prstGeom prst="rect">
            <a:avLst/>
          </a:prstGeom>
          <a:noFill/>
          <a:ln>
            <a:noFill/>
          </a:ln>
        </p:spPr>
      </p:pic>
      <p:pic>
        <p:nvPicPr>
          <p:cNvPr id="468" name="Google Shape;468;p42"/>
          <p:cNvPicPr preferRelativeResize="0"/>
          <p:nvPr/>
        </p:nvPicPr>
        <p:blipFill>
          <a:blip r:embed="rId4">
            <a:alphaModFix/>
          </a:blip>
          <a:stretch>
            <a:fillRect/>
          </a:stretch>
        </p:blipFill>
        <p:spPr>
          <a:xfrm>
            <a:off x="2163297" y="1114538"/>
            <a:ext cx="4817399" cy="2914425"/>
          </a:xfrm>
          <a:prstGeom prst="rect">
            <a:avLst/>
          </a:prstGeom>
          <a:noFill/>
          <a:ln>
            <a:noFill/>
          </a:ln>
        </p:spPr>
      </p:pic>
      <p:pic>
        <p:nvPicPr>
          <p:cNvPr id="469" name="Google Shape;469;p42"/>
          <p:cNvPicPr preferRelativeResize="0"/>
          <p:nvPr/>
        </p:nvPicPr>
        <p:blipFill>
          <a:blip r:embed="rId5">
            <a:alphaModFix/>
          </a:blip>
          <a:stretch>
            <a:fillRect/>
          </a:stretch>
        </p:blipFill>
        <p:spPr>
          <a:xfrm>
            <a:off x="26625" y="-200"/>
            <a:ext cx="2338232" cy="1760525"/>
          </a:xfrm>
          <a:prstGeom prst="rect">
            <a:avLst/>
          </a:prstGeom>
          <a:noFill/>
          <a:ln>
            <a:noFill/>
          </a:ln>
        </p:spPr>
      </p:pic>
      <p:pic>
        <p:nvPicPr>
          <p:cNvPr id="470" name="Google Shape;470;p42"/>
          <p:cNvPicPr preferRelativeResize="0"/>
          <p:nvPr/>
        </p:nvPicPr>
        <p:blipFill>
          <a:blip r:embed="rId6">
            <a:alphaModFix/>
          </a:blip>
          <a:stretch>
            <a:fillRect/>
          </a:stretch>
        </p:blipFill>
        <p:spPr>
          <a:xfrm>
            <a:off x="6817795" y="2893125"/>
            <a:ext cx="2338232" cy="1760525"/>
          </a:xfrm>
          <a:prstGeom prst="rect">
            <a:avLst/>
          </a:prstGeom>
          <a:noFill/>
          <a:ln>
            <a:noFill/>
          </a:ln>
        </p:spPr>
      </p:pic>
      <p:pic>
        <p:nvPicPr>
          <p:cNvPr id="471" name="Google Shape;471;p42"/>
          <p:cNvPicPr preferRelativeResize="0"/>
          <p:nvPr/>
        </p:nvPicPr>
        <p:blipFill>
          <a:blip r:embed="rId7">
            <a:alphaModFix/>
          </a:blip>
          <a:stretch>
            <a:fillRect/>
          </a:stretch>
        </p:blipFill>
        <p:spPr>
          <a:xfrm>
            <a:off x="6817805" y="0"/>
            <a:ext cx="2640824" cy="17601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4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Thank you!</a:t>
            </a:r>
            <a:endParaRPr/>
          </a:p>
        </p:txBody>
      </p:sp>
      <p:sp>
        <p:nvSpPr>
          <p:cNvPr id="477" name="Google Shape;477;p43"/>
          <p:cNvSpPr txBox="1"/>
          <p:nvPr>
            <p:ph type="title"/>
          </p:nvPr>
        </p:nvSpPr>
        <p:spPr>
          <a:xfrm>
            <a:off x="460950" y="3216375"/>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2300"/>
              <a:t>Mikala Narlock</a:t>
            </a:r>
            <a:endParaRPr sz="2300"/>
          </a:p>
          <a:p>
            <a:pPr indent="0" lvl="0" marL="0" rtl="0" algn="l">
              <a:spcBef>
                <a:spcPts val="0"/>
              </a:spcBef>
              <a:spcAft>
                <a:spcPts val="0"/>
              </a:spcAft>
              <a:buNone/>
            </a:pPr>
            <a:r>
              <a:rPr lang="en" sz="2300"/>
              <a:t>mnarlock@umn.edu</a:t>
            </a:r>
            <a:endParaRPr sz="2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4" name="Shape 204"/>
        <p:cNvGrpSpPr/>
        <p:nvPr/>
      </p:nvGrpSpPr>
      <p:grpSpPr>
        <a:xfrm>
          <a:off x="0" y="0"/>
          <a:ext cx="0" cy="0"/>
          <a:chOff x="0" y="0"/>
          <a:chExt cx="0" cy="0"/>
        </a:xfrm>
      </p:grpSpPr>
      <p:grpSp>
        <p:nvGrpSpPr>
          <p:cNvPr id="205" name="Google Shape;205;p26"/>
          <p:cNvGrpSpPr/>
          <p:nvPr/>
        </p:nvGrpSpPr>
        <p:grpSpPr>
          <a:xfrm>
            <a:off x="1695615" y="-2"/>
            <a:ext cx="5752765" cy="4804989"/>
            <a:chOff x="4804190" y="735975"/>
            <a:chExt cx="4192060" cy="3617125"/>
          </a:xfrm>
        </p:grpSpPr>
        <p:cxnSp>
          <p:nvCxnSpPr>
            <p:cNvPr id="206" name="Google Shape;206;p26"/>
            <p:cNvCxnSpPr>
              <a:stCxn id="207" idx="1"/>
            </p:cNvCxnSpPr>
            <p:nvPr/>
          </p:nvCxnSpPr>
          <p:spPr>
            <a:xfrm flipH="1">
              <a:off x="7416181" y="1552136"/>
              <a:ext cx="1131900" cy="601200"/>
            </a:xfrm>
            <a:prstGeom prst="straightConnector1">
              <a:avLst/>
            </a:prstGeom>
            <a:noFill/>
            <a:ln cap="flat" cmpd="sng" w="9525">
              <a:solidFill>
                <a:schemeClr val="dk2"/>
              </a:solidFill>
              <a:prstDash val="solid"/>
              <a:round/>
              <a:headEnd len="sm" w="sm" type="none"/>
              <a:tailEnd len="sm" w="sm" type="none"/>
            </a:ln>
          </p:spPr>
        </p:cxnSp>
        <p:cxnSp>
          <p:nvCxnSpPr>
            <p:cNvPr id="208" name="Google Shape;208;p26"/>
            <p:cNvCxnSpPr>
              <a:stCxn id="209" idx="1"/>
            </p:cNvCxnSpPr>
            <p:nvPr/>
          </p:nvCxnSpPr>
          <p:spPr>
            <a:xfrm rot="10800000">
              <a:off x="7476616" y="2783009"/>
              <a:ext cx="1113300" cy="693600"/>
            </a:xfrm>
            <a:prstGeom prst="straightConnector1">
              <a:avLst/>
            </a:prstGeom>
            <a:noFill/>
            <a:ln cap="flat" cmpd="sng" w="9525">
              <a:solidFill>
                <a:schemeClr val="dk2"/>
              </a:solidFill>
              <a:prstDash val="solid"/>
              <a:round/>
              <a:headEnd len="sm" w="sm" type="none"/>
              <a:tailEnd len="sm" w="sm" type="none"/>
            </a:ln>
          </p:spPr>
        </p:cxnSp>
        <p:cxnSp>
          <p:nvCxnSpPr>
            <p:cNvPr id="210" name="Google Shape;210;p26"/>
            <p:cNvCxnSpPr>
              <a:stCxn id="211" idx="3"/>
            </p:cNvCxnSpPr>
            <p:nvPr/>
          </p:nvCxnSpPr>
          <p:spPr>
            <a:xfrm>
              <a:off x="5475078" y="2377939"/>
              <a:ext cx="805500" cy="138000"/>
            </a:xfrm>
            <a:prstGeom prst="straightConnector1">
              <a:avLst/>
            </a:prstGeom>
            <a:noFill/>
            <a:ln cap="flat" cmpd="sng" w="9525">
              <a:solidFill>
                <a:schemeClr val="dk2"/>
              </a:solidFill>
              <a:prstDash val="solid"/>
              <a:round/>
              <a:headEnd len="sm" w="sm" type="none"/>
              <a:tailEnd len="sm" w="sm" type="none"/>
            </a:ln>
          </p:spPr>
        </p:cxnSp>
        <p:cxnSp>
          <p:nvCxnSpPr>
            <p:cNvPr id="212" name="Google Shape;212;p26"/>
            <p:cNvCxnSpPr>
              <a:stCxn id="213" idx="3"/>
            </p:cNvCxnSpPr>
            <p:nvPr/>
          </p:nvCxnSpPr>
          <p:spPr>
            <a:xfrm>
              <a:off x="5110839" y="2081484"/>
              <a:ext cx="1284000" cy="289200"/>
            </a:xfrm>
            <a:prstGeom prst="straightConnector1">
              <a:avLst/>
            </a:prstGeom>
            <a:noFill/>
            <a:ln cap="flat" cmpd="sng" w="9525">
              <a:solidFill>
                <a:schemeClr val="dk2"/>
              </a:solidFill>
              <a:prstDash val="solid"/>
              <a:round/>
              <a:headEnd len="sm" w="sm" type="none"/>
              <a:tailEnd len="sm" w="sm" type="none"/>
            </a:ln>
          </p:spPr>
        </p:cxnSp>
        <p:cxnSp>
          <p:nvCxnSpPr>
            <p:cNvPr id="214" name="Google Shape;214;p26"/>
            <p:cNvCxnSpPr>
              <a:stCxn id="215" idx="2"/>
            </p:cNvCxnSpPr>
            <p:nvPr/>
          </p:nvCxnSpPr>
          <p:spPr>
            <a:xfrm flipH="1" rot="10800000">
              <a:off x="5011491" y="2563473"/>
              <a:ext cx="1265700" cy="334800"/>
            </a:xfrm>
            <a:prstGeom prst="straightConnector1">
              <a:avLst/>
            </a:prstGeom>
            <a:noFill/>
            <a:ln cap="flat" cmpd="sng" w="9525">
              <a:solidFill>
                <a:schemeClr val="dk2"/>
              </a:solidFill>
              <a:prstDash val="solid"/>
              <a:round/>
              <a:headEnd len="sm" w="sm" type="none"/>
              <a:tailEnd len="sm" w="sm" type="none"/>
            </a:ln>
          </p:spPr>
        </p:cxnSp>
        <p:cxnSp>
          <p:nvCxnSpPr>
            <p:cNvPr id="216" name="Google Shape;216;p26"/>
            <p:cNvCxnSpPr>
              <a:stCxn id="217" idx="3"/>
            </p:cNvCxnSpPr>
            <p:nvPr/>
          </p:nvCxnSpPr>
          <p:spPr>
            <a:xfrm flipH="1" rot="10800000">
              <a:off x="5388528" y="2652924"/>
              <a:ext cx="944400" cy="549600"/>
            </a:xfrm>
            <a:prstGeom prst="straightConnector1">
              <a:avLst/>
            </a:prstGeom>
            <a:noFill/>
            <a:ln cap="flat" cmpd="sng" w="9525">
              <a:solidFill>
                <a:schemeClr val="dk2"/>
              </a:solidFill>
              <a:prstDash val="solid"/>
              <a:round/>
              <a:headEnd len="sm" w="sm" type="none"/>
              <a:tailEnd len="sm" w="sm" type="none"/>
            </a:ln>
          </p:spPr>
        </p:cxnSp>
        <p:cxnSp>
          <p:nvCxnSpPr>
            <p:cNvPr id="218" name="Google Shape;218;p26"/>
            <p:cNvCxnSpPr>
              <a:stCxn id="219" idx="3"/>
            </p:cNvCxnSpPr>
            <p:nvPr/>
          </p:nvCxnSpPr>
          <p:spPr>
            <a:xfrm flipH="1" rot="10800000">
              <a:off x="5461293" y="2957497"/>
              <a:ext cx="1017600" cy="702600"/>
            </a:xfrm>
            <a:prstGeom prst="straightConnector1">
              <a:avLst/>
            </a:prstGeom>
            <a:noFill/>
            <a:ln cap="flat" cmpd="sng" w="9525">
              <a:solidFill>
                <a:schemeClr val="dk2"/>
              </a:solidFill>
              <a:prstDash val="solid"/>
              <a:round/>
              <a:headEnd len="sm" w="sm" type="none"/>
              <a:tailEnd len="sm" w="sm" type="none"/>
            </a:ln>
          </p:spPr>
        </p:cxnSp>
        <p:cxnSp>
          <p:nvCxnSpPr>
            <p:cNvPr id="220" name="Google Shape;220;p26"/>
            <p:cNvCxnSpPr>
              <a:stCxn id="221" idx="3"/>
            </p:cNvCxnSpPr>
            <p:nvPr/>
          </p:nvCxnSpPr>
          <p:spPr>
            <a:xfrm flipH="1" rot="10800000">
              <a:off x="5859710" y="2860112"/>
              <a:ext cx="438900" cy="438600"/>
            </a:xfrm>
            <a:prstGeom prst="straightConnector1">
              <a:avLst/>
            </a:prstGeom>
            <a:noFill/>
            <a:ln cap="flat" cmpd="sng" w="9525">
              <a:solidFill>
                <a:schemeClr val="dk2"/>
              </a:solidFill>
              <a:prstDash val="solid"/>
              <a:round/>
              <a:headEnd len="sm" w="sm" type="none"/>
              <a:tailEnd len="sm" w="sm" type="none"/>
            </a:ln>
          </p:spPr>
        </p:cxnSp>
        <p:cxnSp>
          <p:nvCxnSpPr>
            <p:cNvPr id="222" name="Google Shape;222;p26"/>
            <p:cNvCxnSpPr/>
            <p:nvPr/>
          </p:nvCxnSpPr>
          <p:spPr>
            <a:xfrm flipH="1" rot="10800000">
              <a:off x="6247067" y="3033608"/>
              <a:ext cx="429300" cy="987600"/>
            </a:xfrm>
            <a:prstGeom prst="straightConnector1">
              <a:avLst/>
            </a:prstGeom>
            <a:noFill/>
            <a:ln cap="flat" cmpd="sng" w="9525">
              <a:solidFill>
                <a:schemeClr val="dk2"/>
              </a:solidFill>
              <a:prstDash val="solid"/>
              <a:round/>
              <a:headEnd len="sm" w="sm" type="none"/>
              <a:tailEnd len="sm" w="sm" type="none"/>
            </a:ln>
          </p:spPr>
        </p:cxnSp>
        <p:cxnSp>
          <p:nvCxnSpPr>
            <p:cNvPr id="223" name="Google Shape;223;p26"/>
            <p:cNvCxnSpPr>
              <a:stCxn id="224" idx="0"/>
            </p:cNvCxnSpPr>
            <p:nvPr/>
          </p:nvCxnSpPr>
          <p:spPr>
            <a:xfrm flipH="1" rot="10800000">
              <a:off x="6024252" y="3023994"/>
              <a:ext cx="575700" cy="564900"/>
            </a:xfrm>
            <a:prstGeom prst="straightConnector1">
              <a:avLst/>
            </a:prstGeom>
            <a:noFill/>
            <a:ln cap="flat" cmpd="sng" w="9525">
              <a:solidFill>
                <a:schemeClr val="dk2"/>
              </a:solidFill>
              <a:prstDash val="solid"/>
              <a:round/>
              <a:headEnd len="sm" w="sm" type="none"/>
              <a:tailEnd len="sm" w="sm" type="none"/>
            </a:ln>
          </p:spPr>
        </p:cxnSp>
        <p:cxnSp>
          <p:nvCxnSpPr>
            <p:cNvPr id="225" name="Google Shape;225;p26"/>
            <p:cNvCxnSpPr>
              <a:stCxn id="226" idx="0"/>
            </p:cNvCxnSpPr>
            <p:nvPr/>
          </p:nvCxnSpPr>
          <p:spPr>
            <a:xfrm flipH="1" rot="10800000">
              <a:off x="6587204" y="3095655"/>
              <a:ext cx="176100" cy="816000"/>
            </a:xfrm>
            <a:prstGeom prst="straightConnector1">
              <a:avLst/>
            </a:prstGeom>
            <a:noFill/>
            <a:ln cap="flat" cmpd="sng" w="9525">
              <a:solidFill>
                <a:schemeClr val="dk2"/>
              </a:solidFill>
              <a:prstDash val="solid"/>
              <a:round/>
              <a:headEnd len="sm" w="sm" type="none"/>
              <a:tailEnd len="sm" w="sm" type="none"/>
            </a:ln>
          </p:spPr>
        </p:cxnSp>
        <p:cxnSp>
          <p:nvCxnSpPr>
            <p:cNvPr id="227" name="Google Shape;227;p26"/>
            <p:cNvCxnSpPr/>
            <p:nvPr/>
          </p:nvCxnSpPr>
          <p:spPr>
            <a:xfrm rot="10800000">
              <a:off x="7100855" y="3067599"/>
              <a:ext cx="252600" cy="856800"/>
            </a:xfrm>
            <a:prstGeom prst="straightConnector1">
              <a:avLst/>
            </a:prstGeom>
            <a:noFill/>
            <a:ln cap="flat" cmpd="sng" w="9525">
              <a:solidFill>
                <a:schemeClr val="dk2"/>
              </a:solidFill>
              <a:prstDash val="solid"/>
              <a:round/>
              <a:headEnd len="sm" w="sm" type="none"/>
              <a:tailEnd len="sm" w="sm" type="none"/>
            </a:ln>
          </p:spPr>
        </p:cxnSp>
        <p:cxnSp>
          <p:nvCxnSpPr>
            <p:cNvPr id="228" name="Google Shape;228;p26"/>
            <p:cNvCxnSpPr/>
            <p:nvPr/>
          </p:nvCxnSpPr>
          <p:spPr>
            <a:xfrm rot="10800000">
              <a:off x="7372551" y="2904661"/>
              <a:ext cx="995100" cy="1050600"/>
            </a:xfrm>
            <a:prstGeom prst="straightConnector1">
              <a:avLst/>
            </a:prstGeom>
            <a:noFill/>
            <a:ln cap="flat" cmpd="sng" w="9525">
              <a:solidFill>
                <a:schemeClr val="dk2"/>
              </a:solidFill>
              <a:prstDash val="solid"/>
              <a:round/>
              <a:headEnd len="sm" w="sm" type="none"/>
              <a:tailEnd len="sm" w="sm" type="none"/>
            </a:ln>
          </p:spPr>
        </p:cxnSp>
        <p:cxnSp>
          <p:nvCxnSpPr>
            <p:cNvPr id="229" name="Google Shape;229;p26"/>
            <p:cNvCxnSpPr>
              <a:stCxn id="230" idx="1"/>
            </p:cNvCxnSpPr>
            <p:nvPr/>
          </p:nvCxnSpPr>
          <p:spPr>
            <a:xfrm rot="10800000">
              <a:off x="7177290" y="3040783"/>
              <a:ext cx="510600" cy="868500"/>
            </a:xfrm>
            <a:prstGeom prst="straightConnector1">
              <a:avLst/>
            </a:prstGeom>
            <a:noFill/>
            <a:ln cap="flat" cmpd="sng" w="9525">
              <a:solidFill>
                <a:schemeClr val="dk2"/>
              </a:solidFill>
              <a:prstDash val="solid"/>
              <a:round/>
              <a:headEnd len="sm" w="sm" type="none"/>
              <a:tailEnd len="sm" w="sm" type="none"/>
            </a:ln>
          </p:spPr>
        </p:cxnSp>
        <p:cxnSp>
          <p:nvCxnSpPr>
            <p:cNvPr id="231" name="Google Shape;231;p26"/>
            <p:cNvCxnSpPr>
              <a:stCxn id="232" idx="1"/>
            </p:cNvCxnSpPr>
            <p:nvPr/>
          </p:nvCxnSpPr>
          <p:spPr>
            <a:xfrm rot="10800000">
              <a:off x="7549078" y="2893419"/>
              <a:ext cx="436500" cy="405300"/>
            </a:xfrm>
            <a:prstGeom prst="straightConnector1">
              <a:avLst/>
            </a:prstGeom>
            <a:noFill/>
            <a:ln cap="flat" cmpd="sng" w="9525">
              <a:solidFill>
                <a:schemeClr val="dk2"/>
              </a:solidFill>
              <a:prstDash val="solid"/>
              <a:round/>
              <a:headEnd len="sm" w="sm" type="none"/>
              <a:tailEnd len="sm" w="sm" type="none"/>
            </a:ln>
          </p:spPr>
        </p:cxnSp>
        <p:cxnSp>
          <p:nvCxnSpPr>
            <p:cNvPr id="233" name="Google Shape;233;p26"/>
            <p:cNvCxnSpPr>
              <a:stCxn id="234" idx="1"/>
            </p:cNvCxnSpPr>
            <p:nvPr/>
          </p:nvCxnSpPr>
          <p:spPr>
            <a:xfrm rot="10800000">
              <a:off x="7476263" y="2674914"/>
              <a:ext cx="937200" cy="371700"/>
            </a:xfrm>
            <a:prstGeom prst="straightConnector1">
              <a:avLst/>
            </a:prstGeom>
            <a:noFill/>
            <a:ln cap="flat" cmpd="sng" w="9525">
              <a:solidFill>
                <a:schemeClr val="dk2"/>
              </a:solidFill>
              <a:prstDash val="solid"/>
              <a:round/>
              <a:headEnd len="sm" w="sm" type="none"/>
              <a:tailEnd len="sm" w="sm" type="none"/>
            </a:ln>
          </p:spPr>
        </p:cxnSp>
        <p:cxnSp>
          <p:nvCxnSpPr>
            <p:cNvPr id="235" name="Google Shape;235;p26"/>
            <p:cNvCxnSpPr>
              <a:stCxn id="236" idx="2"/>
            </p:cNvCxnSpPr>
            <p:nvPr/>
          </p:nvCxnSpPr>
          <p:spPr>
            <a:xfrm rot="10800000">
              <a:off x="7451743" y="2519329"/>
              <a:ext cx="1342500" cy="252900"/>
            </a:xfrm>
            <a:prstGeom prst="straightConnector1">
              <a:avLst/>
            </a:prstGeom>
            <a:noFill/>
            <a:ln cap="flat" cmpd="sng" w="9525">
              <a:solidFill>
                <a:schemeClr val="dk2"/>
              </a:solidFill>
              <a:prstDash val="solid"/>
              <a:round/>
              <a:headEnd len="sm" w="sm" type="none"/>
              <a:tailEnd len="sm" w="sm" type="none"/>
            </a:ln>
          </p:spPr>
        </p:cxnSp>
        <p:cxnSp>
          <p:nvCxnSpPr>
            <p:cNvPr id="237" name="Google Shape;237;p26"/>
            <p:cNvCxnSpPr>
              <a:stCxn id="238" idx="1"/>
            </p:cNvCxnSpPr>
            <p:nvPr/>
          </p:nvCxnSpPr>
          <p:spPr>
            <a:xfrm flipH="1">
              <a:off x="7510893" y="2371442"/>
              <a:ext cx="664500" cy="57600"/>
            </a:xfrm>
            <a:prstGeom prst="straightConnector1">
              <a:avLst/>
            </a:prstGeom>
            <a:noFill/>
            <a:ln cap="flat" cmpd="sng" w="9525">
              <a:solidFill>
                <a:schemeClr val="dk2"/>
              </a:solidFill>
              <a:prstDash val="solid"/>
              <a:round/>
              <a:headEnd len="sm" w="sm" type="none"/>
              <a:tailEnd len="sm" w="sm" type="none"/>
            </a:ln>
          </p:spPr>
        </p:cxnSp>
        <p:cxnSp>
          <p:nvCxnSpPr>
            <p:cNvPr id="239" name="Google Shape;239;p26"/>
            <p:cNvCxnSpPr>
              <a:stCxn id="240" idx="1"/>
            </p:cNvCxnSpPr>
            <p:nvPr/>
          </p:nvCxnSpPr>
          <p:spPr>
            <a:xfrm flipH="1">
              <a:off x="7487201" y="2062511"/>
              <a:ext cx="1202400" cy="193500"/>
            </a:xfrm>
            <a:prstGeom prst="straightConnector1">
              <a:avLst/>
            </a:prstGeom>
            <a:noFill/>
            <a:ln cap="flat" cmpd="sng" w="9525">
              <a:solidFill>
                <a:schemeClr val="dk2"/>
              </a:solidFill>
              <a:prstDash val="solid"/>
              <a:round/>
              <a:headEnd len="sm" w="sm" type="none"/>
              <a:tailEnd len="sm" w="sm" type="none"/>
            </a:ln>
          </p:spPr>
        </p:cxnSp>
        <p:cxnSp>
          <p:nvCxnSpPr>
            <p:cNvPr id="241" name="Google Shape;241;p26"/>
            <p:cNvCxnSpPr>
              <a:stCxn id="242" idx="2"/>
            </p:cNvCxnSpPr>
            <p:nvPr/>
          </p:nvCxnSpPr>
          <p:spPr>
            <a:xfrm flipH="1">
              <a:off x="7466942" y="2016461"/>
              <a:ext cx="859500" cy="260400"/>
            </a:xfrm>
            <a:prstGeom prst="straightConnector1">
              <a:avLst/>
            </a:prstGeom>
            <a:noFill/>
            <a:ln cap="flat" cmpd="sng" w="9525">
              <a:solidFill>
                <a:schemeClr val="dk2"/>
              </a:solidFill>
              <a:prstDash val="solid"/>
              <a:round/>
              <a:headEnd len="sm" w="sm" type="none"/>
              <a:tailEnd len="sm" w="sm" type="none"/>
            </a:ln>
          </p:spPr>
        </p:cxnSp>
        <p:cxnSp>
          <p:nvCxnSpPr>
            <p:cNvPr id="243" name="Google Shape;243;p26"/>
            <p:cNvCxnSpPr>
              <a:stCxn id="244" idx="2"/>
            </p:cNvCxnSpPr>
            <p:nvPr/>
          </p:nvCxnSpPr>
          <p:spPr>
            <a:xfrm flipH="1">
              <a:off x="7305425" y="1426505"/>
              <a:ext cx="1000500" cy="776700"/>
            </a:xfrm>
            <a:prstGeom prst="straightConnector1">
              <a:avLst/>
            </a:prstGeom>
            <a:noFill/>
            <a:ln cap="flat" cmpd="sng" w="9525">
              <a:solidFill>
                <a:schemeClr val="dk2"/>
              </a:solidFill>
              <a:prstDash val="solid"/>
              <a:round/>
              <a:headEnd len="sm" w="sm" type="none"/>
              <a:tailEnd len="sm" w="sm" type="none"/>
            </a:ln>
          </p:spPr>
        </p:cxnSp>
        <p:cxnSp>
          <p:nvCxnSpPr>
            <p:cNvPr id="245" name="Google Shape;245;p26"/>
            <p:cNvCxnSpPr>
              <a:stCxn id="246" idx="2"/>
            </p:cNvCxnSpPr>
            <p:nvPr/>
          </p:nvCxnSpPr>
          <p:spPr>
            <a:xfrm flipH="1">
              <a:off x="7332400" y="1687463"/>
              <a:ext cx="509700" cy="453000"/>
            </a:xfrm>
            <a:prstGeom prst="straightConnector1">
              <a:avLst/>
            </a:prstGeom>
            <a:noFill/>
            <a:ln cap="flat" cmpd="sng" w="9525">
              <a:solidFill>
                <a:schemeClr val="dk2"/>
              </a:solidFill>
              <a:prstDash val="solid"/>
              <a:round/>
              <a:headEnd len="sm" w="sm" type="none"/>
              <a:tailEnd len="sm" w="sm" type="none"/>
            </a:ln>
          </p:spPr>
        </p:cxnSp>
        <p:cxnSp>
          <p:nvCxnSpPr>
            <p:cNvPr id="247" name="Google Shape;247;p26"/>
            <p:cNvCxnSpPr>
              <a:stCxn id="248" idx="2"/>
            </p:cNvCxnSpPr>
            <p:nvPr/>
          </p:nvCxnSpPr>
          <p:spPr>
            <a:xfrm flipH="1">
              <a:off x="7298453" y="1047215"/>
              <a:ext cx="429300" cy="897300"/>
            </a:xfrm>
            <a:prstGeom prst="straightConnector1">
              <a:avLst/>
            </a:prstGeom>
            <a:noFill/>
            <a:ln cap="flat" cmpd="sng" w="9525">
              <a:solidFill>
                <a:schemeClr val="dk2"/>
              </a:solidFill>
              <a:prstDash val="solid"/>
              <a:round/>
              <a:headEnd len="sm" w="sm" type="none"/>
              <a:tailEnd len="sm" w="sm" type="none"/>
            </a:ln>
          </p:spPr>
        </p:cxnSp>
        <p:cxnSp>
          <p:nvCxnSpPr>
            <p:cNvPr id="249" name="Google Shape;249;p26"/>
            <p:cNvCxnSpPr>
              <a:stCxn id="250" idx="2"/>
            </p:cNvCxnSpPr>
            <p:nvPr/>
          </p:nvCxnSpPr>
          <p:spPr>
            <a:xfrm>
              <a:off x="6713044" y="1071291"/>
              <a:ext cx="220500" cy="782400"/>
            </a:xfrm>
            <a:prstGeom prst="straightConnector1">
              <a:avLst/>
            </a:prstGeom>
            <a:noFill/>
            <a:ln cap="flat" cmpd="sng" w="9525">
              <a:solidFill>
                <a:schemeClr val="dk2"/>
              </a:solidFill>
              <a:prstDash val="solid"/>
              <a:round/>
              <a:headEnd len="sm" w="sm" type="none"/>
              <a:tailEnd len="sm" w="sm" type="none"/>
            </a:ln>
          </p:spPr>
        </p:cxnSp>
        <p:cxnSp>
          <p:nvCxnSpPr>
            <p:cNvPr id="251" name="Google Shape;251;p26"/>
            <p:cNvCxnSpPr>
              <a:stCxn id="252" idx="2"/>
            </p:cNvCxnSpPr>
            <p:nvPr/>
          </p:nvCxnSpPr>
          <p:spPr>
            <a:xfrm flipH="1">
              <a:off x="7083498" y="1459119"/>
              <a:ext cx="191400" cy="565500"/>
            </a:xfrm>
            <a:prstGeom prst="straightConnector1">
              <a:avLst/>
            </a:prstGeom>
            <a:noFill/>
            <a:ln cap="flat" cmpd="sng" w="9525">
              <a:solidFill>
                <a:schemeClr val="dk2"/>
              </a:solidFill>
              <a:prstDash val="solid"/>
              <a:round/>
              <a:headEnd len="sm" w="sm" type="none"/>
              <a:tailEnd len="sm" w="sm" type="none"/>
            </a:ln>
          </p:spPr>
        </p:cxnSp>
        <p:cxnSp>
          <p:nvCxnSpPr>
            <p:cNvPr id="253" name="Google Shape;253;p26"/>
            <p:cNvCxnSpPr>
              <a:stCxn id="254" idx="3"/>
            </p:cNvCxnSpPr>
            <p:nvPr/>
          </p:nvCxnSpPr>
          <p:spPr>
            <a:xfrm>
              <a:off x="6624534" y="1531842"/>
              <a:ext cx="177300" cy="472200"/>
            </a:xfrm>
            <a:prstGeom prst="straightConnector1">
              <a:avLst/>
            </a:prstGeom>
            <a:noFill/>
            <a:ln cap="flat" cmpd="sng" w="9525">
              <a:solidFill>
                <a:schemeClr val="dk2"/>
              </a:solidFill>
              <a:prstDash val="solid"/>
              <a:round/>
              <a:headEnd len="sm" w="sm" type="none"/>
              <a:tailEnd len="sm" w="sm" type="none"/>
            </a:ln>
          </p:spPr>
        </p:cxnSp>
        <p:cxnSp>
          <p:nvCxnSpPr>
            <p:cNvPr id="255" name="Google Shape;255;p26"/>
            <p:cNvCxnSpPr>
              <a:stCxn id="256" idx="3"/>
            </p:cNvCxnSpPr>
            <p:nvPr/>
          </p:nvCxnSpPr>
          <p:spPr>
            <a:xfrm>
              <a:off x="6286080" y="1052597"/>
              <a:ext cx="340500" cy="999300"/>
            </a:xfrm>
            <a:prstGeom prst="straightConnector1">
              <a:avLst/>
            </a:prstGeom>
            <a:noFill/>
            <a:ln cap="flat" cmpd="sng" w="9525">
              <a:solidFill>
                <a:schemeClr val="dk2"/>
              </a:solidFill>
              <a:prstDash val="solid"/>
              <a:round/>
              <a:headEnd len="sm" w="sm" type="none"/>
              <a:tailEnd len="sm" w="sm" type="none"/>
            </a:ln>
          </p:spPr>
        </p:cxnSp>
        <p:cxnSp>
          <p:nvCxnSpPr>
            <p:cNvPr id="257" name="Google Shape;257;p26"/>
            <p:cNvCxnSpPr>
              <a:stCxn id="258" idx="2"/>
            </p:cNvCxnSpPr>
            <p:nvPr/>
          </p:nvCxnSpPr>
          <p:spPr>
            <a:xfrm>
              <a:off x="5483694" y="1418018"/>
              <a:ext cx="907500" cy="831300"/>
            </a:xfrm>
            <a:prstGeom prst="straightConnector1">
              <a:avLst/>
            </a:prstGeom>
            <a:noFill/>
            <a:ln cap="flat" cmpd="sng" w="9525">
              <a:solidFill>
                <a:schemeClr val="dk2"/>
              </a:solidFill>
              <a:prstDash val="solid"/>
              <a:round/>
              <a:headEnd len="sm" w="sm" type="none"/>
              <a:tailEnd len="sm" w="sm" type="none"/>
            </a:ln>
          </p:spPr>
        </p:cxnSp>
        <p:cxnSp>
          <p:nvCxnSpPr>
            <p:cNvPr id="259" name="Google Shape;259;p26"/>
            <p:cNvCxnSpPr>
              <a:stCxn id="260" idx="2"/>
            </p:cNvCxnSpPr>
            <p:nvPr/>
          </p:nvCxnSpPr>
          <p:spPr>
            <a:xfrm>
              <a:off x="5976314" y="1662425"/>
              <a:ext cx="509400" cy="505500"/>
            </a:xfrm>
            <a:prstGeom prst="straightConnector1">
              <a:avLst/>
            </a:prstGeom>
            <a:noFill/>
            <a:ln cap="flat" cmpd="sng" w="9525">
              <a:solidFill>
                <a:schemeClr val="dk2"/>
              </a:solidFill>
              <a:prstDash val="solid"/>
              <a:round/>
              <a:headEnd len="sm" w="sm" type="none"/>
              <a:tailEnd len="sm" w="sm" type="none"/>
            </a:ln>
          </p:spPr>
        </p:cxnSp>
        <p:cxnSp>
          <p:nvCxnSpPr>
            <p:cNvPr id="261" name="Google Shape;261;p26"/>
            <p:cNvCxnSpPr/>
            <p:nvPr/>
          </p:nvCxnSpPr>
          <p:spPr>
            <a:xfrm>
              <a:off x="5759414" y="2154036"/>
              <a:ext cx="618300" cy="238800"/>
            </a:xfrm>
            <a:prstGeom prst="straightConnector1">
              <a:avLst/>
            </a:prstGeom>
            <a:noFill/>
            <a:ln cap="flat" cmpd="sng" w="9525">
              <a:solidFill>
                <a:schemeClr val="dk2"/>
              </a:solidFill>
              <a:prstDash val="solid"/>
              <a:round/>
              <a:headEnd len="sm" w="sm" type="none"/>
              <a:tailEnd len="sm" w="sm" type="none"/>
            </a:ln>
          </p:spPr>
        </p:cxnSp>
        <p:cxnSp>
          <p:nvCxnSpPr>
            <p:cNvPr id="262" name="Google Shape;262;p26"/>
            <p:cNvCxnSpPr/>
            <p:nvPr/>
          </p:nvCxnSpPr>
          <p:spPr>
            <a:xfrm>
              <a:off x="5308595" y="1680759"/>
              <a:ext cx="1029000" cy="575700"/>
            </a:xfrm>
            <a:prstGeom prst="straightConnector1">
              <a:avLst/>
            </a:prstGeom>
            <a:noFill/>
            <a:ln cap="flat" cmpd="sng" w="9525">
              <a:solidFill>
                <a:schemeClr val="dk2"/>
              </a:solidFill>
              <a:prstDash val="solid"/>
              <a:round/>
              <a:headEnd len="sm" w="sm" type="none"/>
              <a:tailEnd len="sm" w="sm" type="none"/>
            </a:ln>
          </p:spPr>
        </p:cxnSp>
        <p:pic>
          <p:nvPicPr>
            <p:cNvPr id="263" name="Google Shape;263;p26"/>
            <p:cNvPicPr preferRelativeResize="0"/>
            <p:nvPr/>
          </p:nvPicPr>
          <p:blipFill rotWithShape="1">
            <a:blip r:embed="rId3">
              <a:alphaModFix/>
            </a:blip>
            <a:srcRect b="0" l="0" r="0" t="0"/>
            <a:stretch/>
          </p:blipFill>
          <p:spPr>
            <a:xfrm>
              <a:off x="6522372" y="2331995"/>
              <a:ext cx="882034" cy="369242"/>
            </a:xfrm>
            <a:prstGeom prst="rect">
              <a:avLst/>
            </a:prstGeom>
            <a:noFill/>
            <a:ln>
              <a:noFill/>
            </a:ln>
          </p:spPr>
        </p:pic>
        <p:sp>
          <p:nvSpPr>
            <p:cNvPr id="264" name="Google Shape;264;p26"/>
            <p:cNvSpPr/>
            <p:nvPr/>
          </p:nvSpPr>
          <p:spPr>
            <a:xfrm>
              <a:off x="6177578" y="1834079"/>
              <a:ext cx="1516394" cy="1432667"/>
            </a:xfrm>
            <a:custGeom>
              <a:rect b="b" l="l" r="r" t="t"/>
              <a:pathLst>
                <a:path extrusionOk="0" h="1240404" w="1240404">
                  <a:moveTo>
                    <a:pt x="620203" y="195801"/>
                  </a:moveTo>
                  <a:cubicBezTo>
                    <a:pt x="385812" y="195801"/>
                    <a:pt x="195801" y="385812"/>
                    <a:pt x="195801" y="620203"/>
                  </a:cubicBezTo>
                  <a:cubicBezTo>
                    <a:pt x="195801" y="854594"/>
                    <a:pt x="385812" y="1044605"/>
                    <a:pt x="620203" y="1044605"/>
                  </a:cubicBezTo>
                  <a:cubicBezTo>
                    <a:pt x="854594" y="1044605"/>
                    <a:pt x="1044605" y="854594"/>
                    <a:pt x="1044605" y="620203"/>
                  </a:cubicBezTo>
                  <a:cubicBezTo>
                    <a:pt x="1044605" y="385812"/>
                    <a:pt x="854594" y="195801"/>
                    <a:pt x="620203" y="195801"/>
                  </a:cubicBezTo>
                  <a:close/>
                  <a:moveTo>
                    <a:pt x="620202" y="0"/>
                  </a:moveTo>
                  <a:lnTo>
                    <a:pt x="658078" y="3818"/>
                  </a:lnTo>
                  <a:lnTo>
                    <a:pt x="695806" y="134345"/>
                  </a:lnTo>
                  <a:lnTo>
                    <a:pt x="719656" y="136750"/>
                  </a:lnTo>
                  <a:lnTo>
                    <a:pt x="798186" y="161127"/>
                  </a:lnTo>
                  <a:lnTo>
                    <a:pt x="895778" y="67283"/>
                  </a:lnTo>
                  <a:lnTo>
                    <a:pt x="961750" y="103092"/>
                  </a:lnTo>
                  <a:lnTo>
                    <a:pt x="928488" y="237715"/>
                  </a:lnTo>
                  <a:lnTo>
                    <a:pt x="969145" y="271261"/>
                  </a:lnTo>
                  <a:lnTo>
                    <a:pt x="1002690" y="311916"/>
                  </a:lnTo>
                  <a:lnTo>
                    <a:pt x="1137313" y="278654"/>
                  </a:lnTo>
                  <a:lnTo>
                    <a:pt x="1173122" y="344627"/>
                  </a:lnTo>
                  <a:lnTo>
                    <a:pt x="1079279" y="442217"/>
                  </a:lnTo>
                  <a:lnTo>
                    <a:pt x="1103656" y="520750"/>
                  </a:lnTo>
                  <a:lnTo>
                    <a:pt x="1106061" y="544599"/>
                  </a:lnTo>
                  <a:lnTo>
                    <a:pt x="1236586" y="582326"/>
                  </a:lnTo>
                  <a:lnTo>
                    <a:pt x="1240404" y="620202"/>
                  </a:lnTo>
                  <a:lnTo>
                    <a:pt x="1236586" y="658078"/>
                  </a:lnTo>
                  <a:lnTo>
                    <a:pt x="1106061" y="695805"/>
                  </a:lnTo>
                  <a:lnTo>
                    <a:pt x="1103656" y="719656"/>
                  </a:lnTo>
                  <a:lnTo>
                    <a:pt x="1079279" y="798188"/>
                  </a:lnTo>
                  <a:lnTo>
                    <a:pt x="1173121" y="895778"/>
                  </a:lnTo>
                  <a:lnTo>
                    <a:pt x="1137313" y="961750"/>
                  </a:lnTo>
                  <a:lnTo>
                    <a:pt x="1002691" y="928488"/>
                  </a:lnTo>
                  <a:lnTo>
                    <a:pt x="969145" y="969146"/>
                  </a:lnTo>
                  <a:lnTo>
                    <a:pt x="928488" y="1002691"/>
                  </a:lnTo>
                  <a:lnTo>
                    <a:pt x="961750" y="1137313"/>
                  </a:lnTo>
                  <a:lnTo>
                    <a:pt x="895778" y="1173121"/>
                  </a:lnTo>
                  <a:lnTo>
                    <a:pt x="798188" y="1079279"/>
                  </a:lnTo>
                  <a:lnTo>
                    <a:pt x="719656" y="1103656"/>
                  </a:lnTo>
                  <a:lnTo>
                    <a:pt x="695805" y="1106061"/>
                  </a:lnTo>
                  <a:lnTo>
                    <a:pt x="658078" y="1236586"/>
                  </a:lnTo>
                  <a:lnTo>
                    <a:pt x="620202" y="1240404"/>
                  </a:lnTo>
                  <a:lnTo>
                    <a:pt x="582326" y="1236586"/>
                  </a:lnTo>
                  <a:lnTo>
                    <a:pt x="544599" y="1106061"/>
                  </a:lnTo>
                  <a:lnTo>
                    <a:pt x="520750" y="1103656"/>
                  </a:lnTo>
                  <a:lnTo>
                    <a:pt x="442217" y="1079279"/>
                  </a:lnTo>
                  <a:lnTo>
                    <a:pt x="344627" y="1173122"/>
                  </a:lnTo>
                  <a:lnTo>
                    <a:pt x="278654" y="1137313"/>
                  </a:lnTo>
                  <a:lnTo>
                    <a:pt x="311916" y="1002690"/>
                  </a:lnTo>
                  <a:lnTo>
                    <a:pt x="271261" y="969146"/>
                  </a:lnTo>
                  <a:lnTo>
                    <a:pt x="237715" y="928488"/>
                  </a:lnTo>
                  <a:lnTo>
                    <a:pt x="103092" y="961750"/>
                  </a:lnTo>
                  <a:lnTo>
                    <a:pt x="67283" y="895778"/>
                  </a:lnTo>
                  <a:lnTo>
                    <a:pt x="161127" y="798186"/>
                  </a:lnTo>
                  <a:lnTo>
                    <a:pt x="136750" y="719656"/>
                  </a:lnTo>
                  <a:lnTo>
                    <a:pt x="134346" y="695806"/>
                  </a:lnTo>
                  <a:lnTo>
                    <a:pt x="3818" y="658078"/>
                  </a:lnTo>
                  <a:lnTo>
                    <a:pt x="0" y="620202"/>
                  </a:lnTo>
                  <a:lnTo>
                    <a:pt x="3818" y="582326"/>
                  </a:lnTo>
                  <a:lnTo>
                    <a:pt x="134346" y="544598"/>
                  </a:lnTo>
                  <a:lnTo>
                    <a:pt x="136750" y="520750"/>
                  </a:lnTo>
                  <a:lnTo>
                    <a:pt x="161127" y="442219"/>
                  </a:lnTo>
                  <a:lnTo>
                    <a:pt x="67283" y="344627"/>
                  </a:lnTo>
                  <a:lnTo>
                    <a:pt x="103091" y="278654"/>
                  </a:lnTo>
                  <a:lnTo>
                    <a:pt x="237716" y="311917"/>
                  </a:lnTo>
                  <a:lnTo>
                    <a:pt x="271261" y="271261"/>
                  </a:lnTo>
                  <a:lnTo>
                    <a:pt x="311917" y="237716"/>
                  </a:lnTo>
                  <a:lnTo>
                    <a:pt x="278654" y="103091"/>
                  </a:lnTo>
                  <a:lnTo>
                    <a:pt x="344627" y="67283"/>
                  </a:lnTo>
                  <a:lnTo>
                    <a:pt x="442219" y="161127"/>
                  </a:lnTo>
                  <a:lnTo>
                    <a:pt x="520750" y="136750"/>
                  </a:lnTo>
                  <a:lnTo>
                    <a:pt x="544598" y="134346"/>
                  </a:lnTo>
                  <a:lnTo>
                    <a:pt x="582326" y="3818"/>
                  </a:lnTo>
                  <a:close/>
                </a:path>
              </a:pathLst>
            </a:custGeom>
            <a:solidFill>
              <a:srgbClr val="7487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254" name="Google Shape;254;p26"/>
            <p:cNvPicPr preferRelativeResize="0"/>
            <p:nvPr/>
          </p:nvPicPr>
          <p:blipFill rotWithShape="1">
            <a:blip r:embed="rId4">
              <a:alphaModFix/>
            </a:blip>
            <a:srcRect b="0" l="0" r="0" t="0"/>
            <a:stretch/>
          </p:blipFill>
          <p:spPr>
            <a:xfrm>
              <a:off x="6317885" y="1354816"/>
              <a:ext cx="306649" cy="354053"/>
            </a:xfrm>
            <a:prstGeom prst="rect">
              <a:avLst/>
            </a:prstGeom>
            <a:noFill/>
            <a:ln>
              <a:noFill/>
            </a:ln>
          </p:spPr>
        </p:pic>
        <p:pic>
          <p:nvPicPr>
            <p:cNvPr id="250" name="Google Shape;250;p26"/>
            <p:cNvPicPr preferRelativeResize="0"/>
            <p:nvPr/>
          </p:nvPicPr>
          <p:blipFill rotWithShape="1">
            <a:blip r:embed="rId5">
              <a:alphaModFix/>
            </a:blip>
            <a:srcRect b="0" l="0" r="0" t="0"/>
            <a:stretch/>
          </p:blipFill>
          <p:spPr>
            <a:xfrm>
              <a:off x="6559720" y="760051"/>
              <a:ext cx="306649" cy="311240"/>
            </a:xfrm>
            <a:prstGeom prst="rect">
              <a:avLst/>
            </a:prstGeom>
            <a:noFill/>
            <a:ln>
              <a:noFill/>
            </a:ln>
          </p:spPr>
        </p:pic>
        <p:pic>
          <p:nvPicPr>
            <p:cNvPr id="246" name="Google Shape;246;p26"/>
            <p:cNvPicPr preferRelativeResize="0"/>
            <p:nvPr/>
          </p:nvPicPr>
          <p:blipFill rotWithShape="1">
            <a:blip r:embed="rId6">
              <a:alphaModFix/>
            </a:blip>
            <a:srcRect b="0" l="0" r="0" t="0"/>
            <a:stretch/>
          </p:blipFill>
          <p:spPr>
            <a:xfrm>
              <a:off x="7691051" y="1376223"/>
              <a:ext cx="302098" cy="311240"/>
            </a:xfrm>
            <a:prstGeom prst="rect">
              <a:avLst/>
            </a:prstGeom>
            <a:noFill/>
            <a:ln>
              <a:noFill/>
            </a:ln>
          </p:spPr>
        </p:pic>
        <p:pic>
          <p:nvPicPr>
            <p:cNvPr id="238" name="Google Shape;238;p26"/>
            <p:cNvPicPr preferRelativeResize="0"/>
            <p:nvPr/>
          </p:nvPicPr>
          <p:blipFill rotWithShape="1">
            <a:blip r:embed="rId7">
              <a:alphaModFix/>
            </a:blip>
            <a:srcRect b="0" l="0" r="0" t="0"/>
            <a:stretch/>
          </p:blipFill>
          <p:spPr>
            <a:xfrm>
              <a:off x="8175393" y="2218132"/>
              <a:ext cx="302098" cy="306621"/>
            </a:xfrm>
            <a:prstGeom prst="rect">
              <a:avLst/>
            </a:prstGeom>
            <a:noFill/>
            <a:ln>
              <a:noFill/>
            </a:ln>
          </p:spPr>
        </p:pic>
        <p:pic>
          <p:nvPicPr>
            <p:cNvPr id="240" name="Google Shape;240;p26"/>
            <p:cNvPicPr preferRelativeResize="0"/>
            <p:nvPr/>
          </p:nvPicPr>
          <p:blipFill rotWithShape="1">
            <a:blip r:embed="rId8">
              <a:alphaModFix/>
            </a:blip>
            <a:srcRect b="0" l="0" r="0" t="0"/>
            <a:stretch/>
          </p:blipFill>
          <p:spPr>
            <a:xfrm>
              <a:off x="8689601" y="1906891"/>
              <a:ext cx="306649" cy="311240"/>
            </a:xfrm>
            <a:prstGeom prst="rect">
              <a:avLst/>
            </a:prstGeom>
            <a:noFill/>
            <a:ln>
              <a:noFill/>
            </a:ln>
          </p:spPr>
        </p:pic>
        <p:pic>
          <p:nvPicPr>
            <p:cNvPr id="258" name="Google Shape;258;p26"/>
            <p:cNvPicPr preferRelativeResize="0"/>
            <p:nvPr/>
          </p:nvPicPr>
          <p:blipFill rotWithShape="1">
            <a:blip r:embed="rId9">
              <a:alphaModFix/>
            </a:blip>
            <a:srcRect b="0" l="0" r="0" t="0"/>
            <a:stretch/>
          </p:blipFill>
          <p:spPr>
            <a:xfrm>
              <a:off x="5332644" y="973117"/>
              <a:ext cx="302099" cy="444901"/>
            </a:xfrm>
            <a:prstGeom prst="rect">
              <a:avLst/>
            </a:prstGeom>
            <a:noFill/>
            <a:ln>
              <a:noFill/>
            </a:ln>
          </p:spPr>
        </p:pic>
        <p:pic>
          <p:nvPicPr>
            <p:cNvPr id="265" name="Google Shape;265;p26"/>
            <p:cNvPicPr preferRelativeResize="0"/>
            <p:nvPr/>
          </p:nvPicPr>
          <p:blipFill rotWithShape="1">
            <a:blip r:embed="rId10">
              <a:alphaModFix/>
            </a:blip>
            <a:srcRect b="0" l="0" r="0" t="0"/>
            <a:stretch/>
          </p:blipFill>
          <p:spPr>
            <a:xfrm>
              <a:off x="5459193" y="1914351"/>
              <a:ext cx="302081" cy="306603"/>
            </a:xfrm>
            <a:prstGeom prst="rect">
              <a:avLst/>
            </a:prstGeom>
            <a:noFill/>
            <a:ln>
              <a:noFill/>
            </a:ln>
          </p:spPr>
        </p:pic>
        <p:pic>
          <p:nvPicPr>
            <p:cNvPr id="248" name="Google Shape;248;p26"/>
            <p:cNvPicPr preferRelativeResize="0"/>
            <p:nvPr/>
          </p:nvPicPr>
          <p:blipFill rotWithShape="1">
            <a:blip r:embed="rId11">
              <a:alphaModFix/>
            </a:blip>
            <a:srcRect b="0" l="0" r="0" t="0"/>
            <a:stretch/>
          </p:blipFill>
          <p:spPr>
            <a:xfrm>
              <a:off x="7574428" y="735975"/>
              <a:ext cx="306649" cy="311240"/>
            </a:xfrm>
            <a:prstGeom prst="rect">
              <a:avLst/>
            </a:prstGeom>
            <a:noFill/>
            <a:ln>
              <a:noFill/>
            </a:ln>
          </p:spPr>
        </p:pic>
        <p:pic>
          <p:nvPicPr>
            <p:cNvPr id="252" name="Google Shape;252;p26"/>
            <p:cNvPicPr preferRelativeResize="0"/>
            <p:nvPr/>
          </p:nvPicPr>
          <p:blipFill rotWithShape="1">
            <a:blip r:embed="rId12">
              <a:alphaModFix/>
            </a:blip>
            <a:srcRect b="0" l="0" r="0" t="0"/>
            <a:stretch/>
          </p:blipFill>
          <p:spPr>
            <a:xfrm>
              <a:off x="7121574" y="1147879"/>
              <a:ext cx="306649" cy="311240"/>
            </a:xfrm>
            <a:prstGeom prst="rect">
              <a:avLst/>
            </a:prstGeom>
            <a:noFill/>
            <a:ln>
              <a:noFill/>
            </a:ln>
          </p:spPr>
        </p:pic>
        <p:pic>
          <p:nvPicPr>
            <p:cNvPr id="244" name="Google Shape;244;p26"/>
            <p:cNvPicPr preferRelativeResize="0"/>
            <p:nvPr/>
          </p:nvPicPr>
          <p:blipFill rotWithShape="1">
            <a:blip r:embed="rId13">
              <a:alphaModFix/>
            </a:blip>
            <a:srcRect b="0" l="0" r="0" t="0"/>
            <a:stretch/>
          </p:blipFill>
          <p:spPr>
            <a:xfrm>
              <a:off x="8154877" y="1016992"/>
              <a:ext cx="302098" cy="409514"/>
            </a:xfrm>
            <a:prstGeom prst="rect">
              <a:avLst/>
            </a:prstGeom>
            <a:noFill/>
            <a:ln>
              <a:noFill/>
            </a:ln>
          </p:spPr>
        </p:pic>
        <p:pic>
          <p:nvPicPr>
            <p:cNvPr id="242" name="Google Shape;242;p26"/>
            <p:cNvPicPr preferRelativeResize="0"/>
            <p:nvPr/>
          </p:nvPicPr>
          <p:blipFill rotWithShape="1">
            <a:blip r:embed="rId14">
              <a:alphaModFix/>
            </a:blip>
            <a:srcRect b="0" l="0" r="0" t="0"/>
            <a:stretch/>
          </p:blipFill>
          <p:spPr>
            <a:xfrm>
              <a:off x="8173117" y="1705222"/>
              <a:ext cx="306649" cy="311240"/>
            </a:xfrm>
            <a:prstGeom prst="rect">
              <a:avLst/>
            </a:prstGeom>
            <a:noFill/>
            <a:ln>
              <a:noFill/>
            </a:ln>
          </p:spPr>
        </p:pic>
        <p:pic>
          <p:nvPicPr>
            <p:cNvPr id="236" name="Google Shape;236;p26"/>
            <p:cNvPicPr preferRelativeResize="0"/>
            <p:nvPr/>
          </p:nvPicPr>
          <p:blipFill rotWithShape="1">
            <a:blip r:embed="rId15">
              <a:alphaModFix/>
            </a:blip>
            <a:srcRect b="0" l="0" r="0" t="0"/>
            <a:stretch/>
          </p:blipFill>
          <p:spPr>
            <a:xfrm>
              <a:off x="8640918" y="2460989"/>
              <a:ext cx="306649" cy="311240"/>
            </a:xfrm>
            <a:prstGeom prst="rect">
              <a:avLst/>
            </a:prstGeom>
            <a:noFill/>
            <a:ln>
              <a:noFill/>
            </a:ln>
          </p:spPr>
        </p:pic>
        <p:pic>
          <p:nvPicPr>
            <p:cNvPr id="260" name="Google Shape;260;p26"/>
            <p:cNvPicPr preferRelativeResize="0"/>
            <p:nvPr/>
          </p:nvPicPr>
          <p:blipFill rotWithShape="1">
            <a:blip r:embed="rId16">
              <a:alphaModFix/>
            </a:blip>
            <a:srcRect b="0" l="0" r="0" t="0"/>
            <a:stretch/>
          </p:blipFill>
          <p:spPr>
            <a:xfrm>
              <a:off x="5822989" y="1351184"/>
              <a:ext cx="306650" cy="311240"/>
            </a:xfrm>
            <a:prstGeom prst="rect">
              <a:avLst/>
            </a:prstGeom>
            <a:noFill/>
            <a:ln>
              <a:noFill/>
            </a:ln>
          </p:spPr>
        </p:pic>
        <p:pic>
          <p:nvPicPr>
            <p:cNvPr id="256" name="Google Shape;256;p26"/>
            <p:cNvPicPr preferRelativeResize="0"/>
            <p:nvPr/>
          </p:nvPicPr>
          <p:blipFill rotWithShape="1">
            <a:blip r:embed="rId17">
              <a:alphaModFix/>
            </a:blip>
            <a:srcRect b="0" l="0" r="0" t="0"/>
            <a:stretch/>
          </p:blipFill>
          <p:spPr>
            <a:xfrm>
              <a:off x="5979431" y="896977"/>
              <a:ext cx="306649" cy="311240"/>
            </a:xfrm>
            <a:prstGeom prst="rect">
              <a:avLst/>
            </a:prstGeom>
            <a:noFill/>
            <a:ln>
              <a:noFill/>
            </a:ln>
          </p:spPr>
        </p:pic>
        <p:pic>
          <p:nvPicPr>
            <p:cNvPr id="213" name="Google Shape;213;p26"/>
            <p:cNvPicPr preferRelativeResize="0"/>
            <p:nvPr/>
          </p:nvPicPr>
          <p:blipFill rotWithShape="1">
            <a:blip r:embed="rId18">
              <a:alphaModFix/>
            </a:blip>
            <a:srcRect b="0" l="0" r="0" t="0"/>
            <a:stretch/>
          </p:blipFill>
          <p:spPr>
            <a:xfrm>
              <a:off x="4804190" y="1903512"/>
              <a:ext cx="306650" cy="355943"/>
            </a:xfrm>
            <a:prstGeom prst="rect">
              <a:avLst/>
            </a:prstGeom>
            <a:noFill/>
            <a:ln>
              <a:noFill/>
            </a:ln>
          </p:spPr>
        </p:pic>
        <p:pic>
          <p:nvPicPr>
            <p:cNvPr id="234" name="Google Shape;234;p26"/>
            <p:cNvPicPr preferRelativeResize="0"/>
            <p:nvPr/>
          </p:nvPicPr>
          <p:blipFill rotWithShape="1">
            <a:blip r:embed="rId19">
              <a:alphaModFix/>
            </a:blip>
            <a:srcRect b="0" l="0" r="0" t="0"/>
            <a:stretch/>
          </p:blipFill>
          <p:spPr>
            <a:xfrm>
              <a:off x="8413463" y="2890994"/>
              <a:ext cx="306649" cy="311240"/>
            </a:xfrm>
            <a:prstGeom prst="rect">
              <a:avLst/>
            </a:prstGeom>
            <a:noFill/>
            <a:ln>
              <a:noFill/>
            </a:ln>
          </p:spPr>
        </p:pic>
        <p:pic>
          <p:nvPicPr>
            <p:cNvPr id="232" name="Google Shape;232;p26"/>
            <p:cNvPicPr preferRelativeResize="0"/>
            <p:nvPr/>
          </p:nvPicPr>
          <p:blipFill rotWithShape="1">
            <a:blip r:embed="rId20">
              <a:alphaModFix/>
            </a:blip>
            <a:srcRect b="0" l="0" r="0" t="0"/>
            <a:stretch/>
          </p:blipFill>
          <p:spPr>
            <a:xfrm>
              <a:off x="7985578" y="3143099"/>
              <a:ext cx="306649" cy="311240"/>
            </a:xfrm>
            <a:prstGeom prst="rect">
              <a:avLst/>
            </a:prstGeom>
            <a:noFill/>
            <a:ln>
              <a:noFill/>
            </a:ln>
          </p:spPr>
        </p:pic>
        <p:pic>
          <p:nvPicPr>
            <p:cNvPr id="266" name="Google Shape;266;p26"/>
            <p:cNvPicPr preferRelativeResize="0"/>
            <p:nvPr/>
          </p:nvPicPr>
          <p:blipFill rotWithShape="1">
            <a:blip r:embed="rId21">
              <a:alphaModFix/>
            </a:blip>
            <a:srcRect b="0" l="0" r="0" t="0"/>
            <a:stretch/>
          </p:blipFill>
          <p:spPr>
            <a:xfrm>
              <a:off x="7352756" y="3883303"/>
              <a:ext cx="306649" cy="469797"/>
            </a:xfrm>
            <a:prstGeom prst="rect">
              <a:avLst/>
            </a:prstGeom>
            <a:noFill/>
            <a:ln>
              <a:noFill/>
            </a:ln>
          </p:spPr>
        </p:pic>
        <p:pic>
          <p:nvPicPr>
            <p:cNvPr id="230" name="Google Shape;230;p26"/>
            <p:cNvPicPr preferRelativeResize="0"/>
            <p:nvPr/>
          </p:nvPicPr>
          <p:blipFill rotWithShape="1">
            <a:blip r:embed="rId22">
              <a:alphaModFix/>
            </a:blip>
            <a:srcRect b="0" l="0" r="0" t="0"/>
            <a:stretch/>
          </p:blipFill>
          <p:spPr>
            <a:xfrm>
              <a:off x="7687890" y="3753663"/>
              <a:ext cx="306649" cy="311240"/>
            </a:xfrm>
            <a:prstGeom prst="rect">
              <a:avLst/>
            </a:prstGeom>
            <a:noFill/>
            <a:ln>
              <a:noFill/>
            </a:ln>
          </p:spPr>
        </p:pic>
        <p:pic>
          <p:nvPicPr>
            <p:cNvPr id="267" name="Google Shape;267;p26"/>
            <p:cNvPicPr preferRelativeResize="0"/>
            <p:nvPr/>
          </p:nvPicPr>
          <p:blipFill rotWithShape="1">
            <a:blip r:embed="rId23">
              <a:alphaModFix/>
            </a:blip>
            <a:srcRect b="0" l="0" r="0" t="0"/>
            <a:stretch/>
          </p:blipFill>
          <p:spPr>
            <a:xfrm>
              <a:off x="8213688" y="3568495"/>
              <a:ext cx="306649" cy="424620"/>
            </a:xfrm>
            <a:prstGeom prst="rect">
              <a:avLst/>
            </a:prstGeom>
            <a:noFill/>
            <a:ln>
              <a:noFill/>
            </a:ln>
          </p:spPr>
        </p:pic>
        <p:pic>
          <p:nvPicPr>
            <p:cNvPr id="211" name="Google Shape;211;p26"/>
            <p:cNvPicPr preferRelativeResize="0"/>
            <p:nvPr/>
          </p:nvPicPr>
          <p:blipFill rotWithShape="1">
            <a:blip r:embed="rId24">
              <a:alphaModFix/>
            </a:blip>
            <a:srcRect b="0" l="0" r="0" t="0"/>
            <a:stretch/>
          </p:blipFill>
          <p:spPr>
            <a:xfrm>
              <a:off x="5168429" y="2222319"/>
              <a:ext cx="306649" cy="311240"/>
            </a:xfrm>
            <a:prstGeom prst="rect">
              <a:avLst/>
            </a:prstGeom>
            <a:noFill/>
            <a:ln>
              <a:noFill/>
            </a:ln>
          </p:spPr>
        </p:pic>
        <p:pic>
          <p:nvPicPr>
            <p:cNvPr id="215" name="Google Shape;215;p26"/>
            <p:cNvPicPr preferRelativeResize="0"/>
            <p:nvPr/>
          </p:nvPicPr>
          <p:blipFill rotWithShape="1">
            <a:blip r:embed="rId25">
              <a:alphaModFix/>
            </a:blip>
            <a:srcRect b="0" l="0" r="0" t="0"/>
            <a:stretch/>
          </p:blipFill>
          <p:spPr>
            <a:xfrm>
              <a:off x="4860451" y="2591670"/>
              <a:ext cx="302081" cy="306603"/>
            </a:xfrm>
            <a:prstGeom prst="rect">
              <a:avLst/>
            </a:prstGeom>
            <a:noFill/>
            <a:ln>
              <a:noFill/>
            </a:ln>
          </p:spPr>
        </p:pic>
        <p:pic>
          <p:nvPicPr>
            <p:cNvPr id="226" name="Google Shape;226;p26"/>
            <p:cNvPicPr preferRelativeResize="0"/>
            <p:nvPr/>
          </p:nvPicPr>
          <p:blipFill rotWithShape="1">
            <a:blip r:embed="rId26">
              <a:alphaModFix/>
            </a:blip>
            <a:srcRect b="0" l="0" r="0" t="0"/>
            <a:stretch/>
          </p:blipFill>
          <p:spPr>
            <a:xfrm>
              <a:off x="6433879" y="3911655"/>
              <a:ext cx="306649" cy="311240"/>
            </a:xfrm>
            <a:prstGeom prst="rect">
              <a:avLst/>
            </a:prstGeom>
            <a:noFill/>
            <a:ln>
              <a:noFill/>
            </a:ln>
          </p:spPr>
        </p:pic>
        <p:pic>
          <p:nvPicPr>
            <p:cNvPr id="268" name="Google Shape;268;p26"/>
            <p:cNvPicPr preferRelativeResize="0"/>
            <p:nvPr/>
          </p:nvPicPr>
          <p:blipFill rotWithShape="1">
            <a:blip r:embed="rId27">
              <a:alphaModFix/>
            </a:blip>
            <a:srcRect b="0" l="0" r="0" t="0"/>
            <a:stretch/>
          </p:blipFill>
          <p:spPr>
            <a:xfrm>
              <a:off x="5979431" y="3993114"/>
              <a:ext cx="348814" cy="288468"/>
            </a:xfrm>
            <a:prstGeom prst="rect">
              <a:avLst/>
            </a:prstGeom>
            <a:noFill/>
            <a:ln>
              <a:noFill/>
            </a:ln>
          </p:spPr>
        </p:pic>
        <p:pic>
          <p:nvPicPr>
            <p:cNvPr id="224" name="Google Shape;224;p26"/>
            <p:cNvPicPr preferRelativeResize="0"/>
            <p:nvPr/>
          </p:nvPicPr>
          <p:blipFill rotWithShape="1">
            <a:blip r:embed="rId28">
              <a:alphaModFix/>
            </a:blip>
            <a:srcRect b="0" l="0" r="0" t="0"/>
            <a:stretch/>
          </p:blipFill>
          <p:spPr>
            <a:xfrm>
              <a:off x="5870927" y="3588894"/>
              <a:ext cx="306649" cy="311240"/>
            </a:xfrm>
            <a:prstGeom prst="rect">
              <a:avLst/>
            </a:prstGeom>
            <a:noFill/>
            <a:ln>
              <a:noFill/>
            </a:ln>
          </p:spPr>
        </p:pic>
        <p:pic>
          <p:nvPicPr>
            <p:cNvPr id="221" name="Google Shape;221;p26"/>
            <p:cNvPicPr preferRelativeResize="0"/>
            <p:nvPr/>
          </p:nvPicPr>
          <p:blipFill rotWithShape="1">
            <a:blip r:embed="rId29">
              <a:alphaModFix/>
            </a:blip>
            <a:srcRect b="0" l="0" r="0" t="0"/>
            <a:stretch/>
          </p:blipFill>
          <p:spPr>
            <a:xfrm>
              <a:off x="5553061" y="3143092"/>
              <a:ext cx="306649" cy="311240"/>
            </a:xfrm>
            <a:prstGeom prst="rect">
              <a:avLst/>
            </a:prstGeom>
            <a:noFill/>
            <a:ln>
              <a:noFill/>
            </a:ln>
          </p:spPr>
        </p:pic>
        <p:pic>
          <p:nvPicPr>
            <p:cNvPr id="217" name="Google Shape;217;p26"/>
            <p:cNvPicPr preferRelativeResize="0"/>
            <p:nvPr/>
          </p:nvPicPr>
          <p:blipFill rotWithShape="1">
            <a:blip r:embed="rId30">
              <a:alphaModFix/>
            </a:blip>
            <a:srcRect b="0" l="0" r="0" t="0"/>
            <a:stretch/>
          </p:blipFill>
          <p:spPr>
            <a:xfrm>
              <a:off x="5024731" y="3017903"/>
              <a:ext cx="363796" cy="369243"/>
            </a:xfrm>
            <a:prstGeom prst="rect">
              <a:avLst/>
            </a:prstGeom>
            <a:noFill/>
            <a:ln>
              <a:noFill/>
            </a:ln>
          </p:spPr>
        </p:pic>
        <p:pic>
          <p:nvPicPr>
            <p:cNvPr id="219" name="Google Shape;219;p26"/>
            <p:cNvPicPr preferRelativeResize="0"/>
            <p:nvPr/>
          </p:nvPicPr>
          <p:blipFill rotWithShape="1">
            <a:blip r:embed="rId31">
              <a:alphaModFix/>
            </a:blip>
            <a:srcRect b="0" l="0" r="0" t="0"/>
            <a:stretch/>
          </p:blipFill>
          <p:spPr>
            <a:xfrm>
              <a:off x="5159213" y="3506795"/>
              <a:ext cx="302081" cy="306603"/>
            </a:xfrm>
            <a:prstGeom prst="rect">
              <a:avLst/>
            </a:prstGeom>
            <a:noFill/>
            <a:ln>
              <a:noFill/>
            </a:ln>
          </p:spPr>
        </p:pic>
        <p:pic>
          <p:nvPicPr>
            <p:cNvPr id="209" name="Google Shape;209;p26"/>
            <p:cNvPicPr preferRelativeResize="0"/>
            <p:nvPr/>
          </p:nvPicPr>
          <p:blipFill>
            <a:blip r:embed="rId32">
              <a:alphaModFix/>
            </a:blip>
            <a:stretch>
              <a:fillRect/>
            </a:stretch>
          </p:blipFill>
          <p:spPr>
            <a:xfrm>
              <a:off x="8589916" y="3320989"/>
              <a:ext cx="306649" cy="311240"/>
            </a:xfrm>
            <a:prstGeom prst="rect">
              <a:avLst/>
            </a:prstGeom>
            <a:noFill/>
            <a:ln>
              <a:noFill/>
            </a:ln>
          </p:spPr>
        </p:pic>
        <p:pic>
          <p:nvPicPr>
            <p:cNvPr id="207" name="Google Shape;207;p26"/>
            <p:cNvPicPr preferRelativeResize="0"/>
            <p:nvPr/>
          </p:nvPicPr>
          <p:blipFill>
            <a:blip r:embed="rId33">
              <a:alphaModFix/>
            </a:blip>
            <a:stretch>
              <a:fillRect/>
            </a:stretch>
          </p:blipFill>
          <p:spPr>
            <a:xfrm>
              <a:off x="8548081" y="1398834"/>
              <a:ext cx="302081" cy="306603"/>
            </a:xfrm>
            <a:prstGeom prst="rect">
              <a:avLst/>
            </a:prstGeom>
            <a:noFill/>
            <a:ln>
              <a:noFill/>
            </a:ln>
          </p:spPr>
        </p:pic>
        <p:pic>
          <p:nvPicPr>
            <p:cNvPr id="269" name="Google Shape;269;p26"/>
            <p:cNvPicPr preferRelativeResize="0"/>
            <p:nvPr/>
          </p:nvPicPr>
          <p:blipFill>
            <a:blip r:embed="rId34">
              <a:alphaModFix/>
            </a:blip>
            <a:stretch>
              <a:fillRect/>
            </a:stretch>
          </p:blipFill>
          <p:spPr>
            <a:xfrm>
              <a:off x="5026006" y="1431360"/>
              <a:ext cx="302081" cy="306603"/>
            </a:xfrm>
            <a:prstGeom prst="rect">
              <a:avLst/>
            </a:prstGeom>
            <a:noFill/>
            <a:ln>
              <a:noFill/>
            </a:ln>
          </p:spPr>
        </p:pic>
        <p:pic>
          <p:nvPicPr>
            <p:cNvPr id="270" name="Google Shape;270;p26"/>
            <p:cNvPicPr preferRelativeResize="0"/>
            <p:nvPr/>
          </p:nvPicPr>
          <p:blipFill>
            <a:blip r:embed="rId35">
              <a:alphaModFix/>
            </a:blip>
            <a:stretch>
              <a:fillRect/>
            </a:stretch>
          </p:blipFill>
          <p:spPr>
            <a:xfrm>
              <a:off x="6904844" y="3911649"/>
              <a:ext cx="306649" cy="311240"/>
            </a:xfrm>
            <a:prstGeom prst="rect">
              <a:avLst/>
            </a:prstGeom>
            <a:noFill/>
            <a:ln>
              <a:noFill/>
            </a:ln>
          </p:spPr>
        </p:pic>
        <p:cxnSp>
          <p:nvCxnSpPr>
            <p:cNvPr id="271" name="Google Shape;271;p26"/>
            <p:cNvCxnSpPr>
              <a:stCxn id="270" idx="0"/>
            </p:cNvCxnSpPr>
            <p:nvPr/>
          </p:nvCxnSpPr>
          <p:spPr>
            <a:xfrm rot="10800000">
              <a:off x="6941468" y="3278649"/>
              <a:ext cx="116700" cy="633000"/>
            </a:xfrm>
            <a:prstGeom prst="straightConnector1">
              <a:avLst/>
            </a:prstGeom>
            <a:noFill/>
            <a:ln cap="flat" cmpd="sng" w="9525">
              <a:solidFill>
                <a:schemeClr val="dk2"/>
              </a:solidFill>
              <a:prstDash val="solid"/>
              <a:round/>
              <a:headEnd len="sm" w="sm" type="none"/>
              <a:tailEnd len="sm" w="sm" type="none"/>
            </a:ln>
          </p:spPr>
        </p:cxnSp>
        <p:pic>
          <p:nvPicPr>
            <p:cNvPr id="272" name="Google Shape;272;p26"/>
            <p:cNvPicPr preferRelativeResize="0"/>
            <p:nvPr/>
          </p:nvPicPr>
          <p:blipFill>
            <a:blip r:embed="rId36">
              <a:alphaModFix/>
            </a:blip>
            <a:stretch>
              <a:fillRect/>
            </a:stretch>
          </p:blipFill>
          <p:spPr>
            <a:xfrm>
              <a:off x="5494781" y="3854545"/>
              <a:ext cx="306649" cy="311240"/>
            </a:xfrm>
            <a:prstGeom prst="rect">
              <a:avLst/>
            </a:prstGeom>
            <a:noFill/>
            <a:ln>
              <a:noFill/>
            </a:ln>
          </p:spPr>
        </p:pic>
        <p:cxnSp>
          <p:nvCxnSpPr>
            <p:cNvPr id="273" name="Google Shape;273;p26"/>
            <p:cNvCxnSpPr>
              <a:stCxn id="272" idx="0"/>
            </p:cNvCxnSpPr>
            <p:nvPr/>
          </p:nvCxnSpPr>
          <p:spPr>
            <a:xfrm flipH="1" rot="10800000">
              <a:off x="5648106" y="2990545"/>
              <a:ext cx="879600" cy="864000"/>
            </a:xfrm>
            <a:prstGeom prst="straightConnector1">
              <a:avLst/>
            </a:prstGeom>
            <a:noFill/>
            <a:ln cap="flat" cmpd="sng" w="9525">
              <a:solidFill>
                <a:schemeClr val="dk2"/>
              </a:solidFill>
              <a:prstDash val="solid"/>
              <a:round/>
              <a:headEnd len="sm" w="sm" type="none"/>
              <a:tailEnd len="sm" w="sm" type="none"/>
            </a:ln>
          </p:spPr>
        </p:cxn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7" name="Shape 277"/>
        <p:cNvGrpSpPr/>
        <p:nvPr/>
      </p:nvGrpSpPr>
      <p:grpSpPr>
        <a:xfrm>
          <a:off x="0" y="0"/>
          <a:ext cx="0" cy="0"/>
          <a:chOff x="0" y="0"/>
          <a:chExt cx="0" cy="0"/>
        </a:xfrm>
      </p:grpSpPr>
      <p:pic>
        <p:nvPicPr>
          <p:cNvPr id="278" name="Google Shape;278;p27"/>
          <p:cNvPicPr preferRelativeResize="0"/>
          <p:nvPr/>
        </p:nvPicPr>
        <p:blipFill>
          <a:blip r:embed="rId3">
            <a:alphaModFix/>
          </a:blip>
          <a:stretch>
            <a:fillRect/>
          </a:stretch>
        </p:blipFill>
        <p:spPr>
          <a:xfrm>
            <a:off x="383475" y="238200"/>
            <a:ext cx="3837002" cy="287807"/>
          </a:xfrm>
          <a:prstGeom prst="rect">
            <a:avLst/>
          </a:prstGeom>
          <a:noFill/>
          <a:ln>
            <a:noFill/>
          </a:ln>
        </p:spPr>
      </p:pic>
      <p:sp>
        <p:nvSpPr>
          <p:cNvPr id="279" name="Google Shape;279;p27"/>
          <p:cNvSpPr txBox="1"/>
          <p:nvPr/>
        </p:nvSpPr>
        <p:spPr>
          <a:xfrm>
            <a:off x="5306225" y="665225"/>
            <a:ext cx="30000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lt1"/>
                </a:solidFill>
                <a:latin typeface="Montserrat"/>
                <a:ea typeface="Montserrat"/>
                <a:cs typeface="Montserrat"/>
                <a:sym typeface="Montserrat"/>
              </a:rPr>
              <a:t>Mission</a:t>
            </a:r>
            <a:endParaRPr>
              <a:latin typeface="Montserrat"/>
              <a:ea typeface="Montserrat"/>
              <a:cs typeface="Montserrat"/>
              <a:sym typeface="Montserrat"/>
            </a:endParaRPr>
          </a:p>
        </p:txBody>
      </p:sp>
      <p:sp>
        <p:nvSpPr>
          <p:cNvPr id="280" name="Google Shape;280;p27"/>
          <p:cNvSpPr txBox="1"/>
          <p:nvPr/>
        </p:nvSpPr>
        <p:spPr>
          <a:xfrm>
            <a:off x="5042450" y="1781450"/>
            <a:ext cx="35655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900">
                <a:solidFill>
                  <a:srgbClr val="EEEEEE"/>
                </a:solidFill>
                <a:latin typeface="Montserrat"/>
                <a:ea typeface="Montserrat"/>
                <a:cs typeface="Montserrat"/>
                <a:sym typeface="Montserrat"/>
              </a:rPr>
              <a:t>Trusted, community-led network of curators advancing open research by making data </a:t>
            </a:r>
            <a:endParaRPr sz="1200">
              <a:solidFill>
                <a:srgbClr val="EEEEEE"/>
              </a:solidFill>
              <a:latin typeface="Montserrat"/>
              <a:ea typeface="Montserrat"/>
              <a:cs typeface="Montserrat"/>
              <a:sym typeface="Montserrat"/>
            </a:endParaRPr>
          </a:p>
        </p:txBody>
      </p:sp>
      <p:sp>
        <p:nvSpPr>
          <p:cNvPr id="281" name="Google Shape;281;p27"/>
          <p:cNvSpPr txBox="1"/>
          <p:nvPr/>
        </p:nvSpPr>
        <p:spPr>
          <a:xfrm>
            <a:off x="5345800" y="3070588"/>
            <a:ext cx="3000000" cy="431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600"/>
              </a:spcAft>
              <a:buNone/>
            </a:pPr>
            <a:r>
              <a:rPr lang="en" sz="1600">
                <a:solidFill>
                  <a:srgbClr val="F7B762"/>
                </a:solidFill>
                <a:latin typeface="Montserrat Medium"/>
                <a:ea typeface="Montserrat Medium"/>
                <a:cs typeface="Montserrat Medium"/>
                <a:sym typeface="Montserrat Medium"/>
              </a:rPr>
              <a:t>Ethical. Reusable. Better.</a:t>
            </a:r>
            <a:endParaRPr>
              <a:solidFill>
                <a:srgbClr val="F7B762"/>
              </a:solidFill>
            </a:endParaRPr>
          </a:p>
        </p:txBody>
      </p:sp>
      <p:cxnSp>
        <p:nvCxnSpPr>
          <p:cNvPr id="282" name="Google Shape;282;p27"/>
          <p:cNvCxnSpPr/>
          <p:nvPr/>
        </p:nvCxnSpPr>
        <p:spPr>
          <a:xfrm>
            <a:off x="5473350" y="1474000"/>
            <a:ext cx="2638800" cy="20700"/>
          </a:xfrm>
          <a:prstGeom prst="straightConnector1">
            <a:avLst/>
          </a:prstGeom>
          <a:noFill/>
          <a:ln cap="flat" cmpd="sng" w="19050">
            <a:solidFill>
              <a:srgbClr val="F3F3F3"/>
            </a:solidFill>
            <a:prstDash val="solid"/>
            <a:round/>
            <a:headEnd len="med" w="med" type="none"/>
            <a:tailEnd len="med" w="med" type="none"/>
          </a:ln>
        </p:spPr>
      </p:cxnSp>
      <p:pic>
        <p:nvPicPr>
          <p:cNvPr id="283" name="Google Shape;283;p27"/>
          <p:cNvPicPr preferRelativeResize="0"/>
          <p:nvPr/>
        </p:nvPicPr>
        <p:blipFill>
          <a:blip r:embed="rId4">
            <a:alphaModFix/>
          </a:blip>
          <a:stretch>
            <a:fillRect/>
          </a:stretch>
        </p:blipFill>
        <p:spPr>
          <a:xfrm>
            <a:off x="158122" y="830561"/>
            <a:ext cx="4287699" cy="3256276"/>
          </a:xfrm>
          <a:prstGeom prst="rect">
            <a:avLst/>
          </a:prstGeom>
          <a:noFill/>
          <a:ln>
            <a:noFill/>
          </a:ln>
        </p:spPr>
      </p:pic>
      <p:pic>
        <p:nvPicPr>
          <p:cNvPr id="284" name="Google Shape;284;p27"/>
          <p:cNvPicPr preferRelativeResize="0"/>
          <p:nvPr/>
        </p:nvPicPr>
        <p:blipFill>
          <a:blip r:embed="rId5">
            <a:alphaModFix/>
          </a:blip>
          <a:stretch>
            <a:fillRect/>
          </a:stretch>
        </p:blipFill>
        <p:spPr>
          <a:xfrm>
            <a:off x="40742" y="835075"/>
            <a:ext cx="4439506" cy="324724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8"/>
          <p:cNvSpPr/>
          <p:nvPr/>
        </p:nvSpPr>
        <p:spPr>
          <a:xfrm>
            <a:off x="4175" y="1638625"/>
            <a:ext cx="9144000" cy="13656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0" name="Google Shape;290;p28"/>
          <p:cNvGrpSpPr/>
          <p:nvPr/>
        </p:nvGrpSpPr>
        <p:grpSpPr>
          <a:xfrm>
            <a:off x="6092550" y="2182063"/>
            <a:ext cx="1525525" cy="2961473"/>
            <a:chOff x="3047999" y="2182058"/>
            <a:chExt cx="1524001" cy="2961473"/>
          </a:xfrm>
        </p:grpSpPr>
        <p:grpSp>
          <p:nvGrpSpPr>
            <p:cNvPr id="291" name="Google Shape;291;p28"/>
            <p:cNvGrpSpPr/>
            <p:nvPr/>
          </p:nvGrpSpPr>
          <p:grpSpPr>
            <a:xfrm>
              <a:off x="3047999" y="2182058"/>
              <a:ext cx="1524001" cy="2961473"/>
              <a:chOff x="-1" y="2182474"/>
              <a:chExt cx="1524001" cy="2950556"/>
            </a:xfrm>
          </p:grpSpPr>
          <p:sp>
            <p:nvSpPr>
              <p:cNvPr id="292" name="Google Shape;292;p28"/>
              <p:cNvSpPr/>
              <p:nvPr/>
            </p:nvSpPr>
            <p:spPr>
              <a:xfrm>
                <a:off x="0" y="2823930"/>
                <a:ext cx="1524000" cy="23091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8"/>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12 partners</a:t>
                </a:r>
                <a:endParaRPr/>
              </a:p>
            </p:txBody>
          </p:sp>
        </p:grpSp>
        <p:cxnSp>
          <p:nvCxnSpPr>
            <p:cNvPr id="294" name="Google Shape;294;p28"/>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295" name="Google Shape;295;p28"/>
            <p:cNvSpPr txBox="1"/>
            <p:nvPr/>
          </p:nvSpPr>
          <p:spPr>
            <a:xfrm>
              <a:off x="3224550" y="3050050"/>
              <a:ext cx="11709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Assess and  Adjust</a:t>
              </a:r>
              <a:endParaRPr b="1" sz="1100">
                <a:solidFill>
                  <a:srgbClr val="5E5E5E"/>
                </a:solidFill>
                <a:latin typeface="Roboto"/>
                <a:ea typeface="Roboto"/>
                <a:cs typeface="Roboto"/>
                <a:sym typeface="Roboto"/>
              </a:endParaRPr>
            </a:p>
          </p:txBody>
        </p:sp>
        <p:sp>
          <p:nvSpPr>
            <p:cNvPr id="296" name="Google Shape;296;p28"/>
            <p:cNvSpPr txBox="1"/>
            <p:nvPr/>
          </p:nvSpPr>
          <p:spPr>
            <a:xfrm>
              <a:off x="3224550" y="3798450"/>
              <a:ext cx="1170900" cy="1094400"/>
            </a:xfrm>
            <a:prstGeom prst="rect">
              <a:avLst/>
            </a:prstGeom>
            <a:noFill/>
            <a:ln>
              <a:noFill/>
            </a:ln>
          </p:spPr>
          <p:txBody>
            <a:bodyPr anchorCtr="0" anchor="t" bIns="91425" lIns="91425" spcFirstLastPara="1" rIns="91425" wrap="square" tIns="91425">
              <a:noAutofit/>
            </a:bodyPr>
            <a:lstStyle/>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Special interest groups</a:t>
              </a:r>
              <a:endParaRPr sz="800">
                <a:solidFill>
                  <a:srgbClr val="5E5E5E"/>
                </a:solidFill>
                <a:latin typeface="Roboto"/>
                <a:ea typeface="Roboto"/>
                <a:cs typeface="Roboto"/>
                <a:sym typeface="Roboto"/>
              </a:endParaRPr>
            </a:p>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Research value of curation</a:t>
              </a:r>
              <a:endParaRPr sz="800">
                <a:solidFill>
                  <a:srgbClr val="5E5E5E"/>
                </a:solidFill>
                <a:latin typeface="Roboto"/>
                <a:ea typeface="Roboto"/>
                <a:cs typeface="Roboto"/>
                <a:sym typeface="Roboto"/>
              </a:endParaRPr>
            </a:p>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Sustainability planning</a:t>
              </a:r>
              <a:endParaRPr sz="800">
                <a:solidFill>
                  <a:srgbClr val="5E5E5E"/>
                </a:solidFill>
                <a:latin typeface="Roboto"/>
                <a:ea typeface="Roboto"/>
                <a:cs typeface="Roboto"/>
                <a:sym typeface="Roboto"/>
              </a:endParaRPr>
            </a:p>
          </p:txBody>
        </p:sp>
        <p:sp>
          <p:nvSpPr>
            <p:cNvPr id="297" name="Google Shape;297;p28"/>
            <p:cNvSpPr txBox="1"/>
            <p:nvPr/>
          </p:nvSpPr>
          <p:spPr>
            <a:xfrm>
              <a:off x="3224550" y="2441107"/>
              <a:ext cx="871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2020</a:t>
              </a:r>
              <a:endParaRPr sz="1000">
                <a:solidFill>
                  <a:srgbClr val="5E5E5E"/>
                </a:solidFill>
                <a:latin typeface="Roboto"/>
                <a:ea typeface="Roboto"/>
                <a:cs typeface="Roboto"/>
                <a:sym typeface="Roboto"/>
              </a:endParaRPr>
            </a:p>
          </p:txBody>
        </p:sp>
      </p:grpSp>
      <p:grpSp>
        <p:nvGrpSpPr>
          <p:cNvPr id="298" name="Google Shape;298;p28"/>
          <p:cNvGrpSpPr/>
          <p:nvPr/>
        </p:nvGrpSpPr>
        <p:grpSpPr>
          <a:xfrm>
            <a:off x="4567025" y="2182064"/>
            <a:ext cx="1525673" cy="2961472"/>
            <a:chOff x="3047999" y="2182059"/>
            <a:chExt cx="1524148" cy="2961472"/>
          </a:xfrm>
        </p:grpSpPr>
        <p:grpSp>
          <p:nvGrpSpPr>
            <p:cNvPr id="299" name="Google Shape;299;p28"/>
            <p:cNvGrpSpPr/>
            <p:nvPr/>
          </p:nvGrpSpPr>
          <p:grpSpPr>
            <a:xfrm>
              <a:off x="3047999" y="2182059"/>
              <a:ext cx="1524001" cy="2961472"/>
              <a:chOff x="-1" y="2182474"/>
              <a:chExt cx="1524001" cy="2950555"/>
            </a:xfrm>
          </p:grpSpPr>
          <p:sp>
            <p:nvSpPr>
              <p:cNvPr id="300" name="Google Shape;300;p28"/>
              <p:cNvSpPr/>
              <p:nvPr/>
            </p:nvSpPr>
            <p:spPr>
              <a:xfrm>
                <a:off x="0" y="2823930"/>
                <a:ext cx="1524000" cy="2309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8"/>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10 partners</a:t>
                </a:r>
                <a:endParaRPr/>
              </a:p>
            </p:txBody>
          </p:sp>
        </p:grpSp>
        <p:cxnSp>
          <p:nvCxnSpPr>
            <p:cNvPr id="302" name="Google Shape;302;p28"/>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303" name="Google Shape;303;p28"/>
            <p:cNvSpPr txBox="1"/>
            <p:nvPr/>
          </p:nvSpPr>
          <p:spPr>
            <a:xfrm>
              <a:off x="3224548" y="3050045"/>
              <a:ext cx="13476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Data Curation Network goes live Jan 1, 2019 with 10 partner institutions!</a:t>
              </a:r>
              <a:endParaRPr b="1" sz="1100">
                <a:solidFill>
                  <a:srgbClr val="5E5E5E"/>
                </a:solidFill>
                <a:latin typeface="Roboto"/>
                <a:ea typeface="Roboto"/>
                <a:cs typeface="Roboto"/>
                <a:sym typeface="Roboto"/>
              </a:endParaRPr>
            </a:p>
          </p:txBody>
        </p:sp>
        <p:sp>
          <p:nvSpPr>
            <p:cNvPr id="304" name="Google Shape;304;p28"/>
            <p:cNvSpPr txBox="1"/>
            <p:nvPr/>
          </p:nvSpPr>
          <p:spPr>
            <a:xfrm>
              <a:off x="3224550" y="2441107"/>
              <a:ext cx="871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2019</a:t>
              </a:r>
              <a:endParaRPr sz="1000">
                <a:solidFill>
                  <a:srgbClr val="5E5E5E"/>
                </a:solidFill>
                <a:latin typeface="Roboto"/>
                <a:ea typeface="Roboto"/>
                <a:cs typeface="Roboto"/>
                <a:sym typeface="Roboto"/>
              </a:endParaRPr>
            </a:p>
          </p:txBody>
        </p:sp>
      </p:grpSp>
      <p:grpSp>
        <p:nvGrpSpPr>
          <p:cNvPr id="305" name="Google Shape;305;p28"/>
          <p:cNvGrpSpPr/>
          <p:nvPr/>
        </p:nvGrpSpPr>
        <p:grpSpPr>
          <a:xfrm>
            <a:off x="3041500" y="2182064"/>
            <a:ext cx="1525673" cy="2961472"/>
            <a:chOff x="3047999" y="2182059"/>
            <a:chExt cx="1524148" cy="2961472"/>
          </a:xfrm>
        </p:grpSpPr>
        <p:grpSp>
          <p:nvGrpSpPr>
            <p:cNvPr id="306" name="Google Shape;306;p28"/>
            <p:cNvGrpSpPr/>
            <p:nvPr/>
          </p:nvGrpSpPr>
          <p:grpSpPr>
            <a:xfrm>
              <a:off x="3047999" y="2182059"/>
              <a:ext cx="1524001" cy="2961472"/>
              <a:chOff x="-1" y="2182474"/>
              <a:chExt cx="1524001" cy="2950555"/>
            </a:xfrm>
          </p:grpSpPr>
          <p:sp>
            <p:nvSpPr>
              <p:cNvPr id="307" name="Google Shape;307;p28"/>
              <p:cNvSpPr/>
              <p:nvPr/>
            </p:nvSpPr>
            <p:spPr>
              <a:xfrm>
                <a:off x="0" y="2823930"/>
                <a:ext cx="1524000" cy="23091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28"/>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a:t>
                </a:r>
                <a:endParaRPr>
                  <a:solidFill>
                    <a:schemeClr val="accent1"/>
                  </a:solidFill>
                </a:endParaRPr>
              </a:p>
            </p:txBody>
          </p:sp>
        </p:grpSp>
        <p:cxnSp>
          <p:nvCxnSpPr>
            <p:cNvPr id="309" name="Google Shape;309;p28"/>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310" name="Google Shape;310;p28"/>
            <p:cNvSpPr txBox="1"/>
            <p:nvPr/>
          </p:nvSpPr>
          <p:spPr>
            <a:xfrm>
              <a:off x="3224550" y="3050050"/>
              <a:ext cx="11709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Launching the Network</a:t>
              </a:r>
              <a:endParaRPr b="1" sz="1100">
                <a:solidFill>
                  <a:srgbClr val="5E5E5E"/>
                </a:solidFill>
                <a:latin typeface="Roboto"/>
                <a:ea typeface="Roboto"/>
                <a:cs typeface="Roboto"/>
                <a:sym typeface="Roboto"/>
              </a:endParaRPr>
            </a:p>
          </p:txBody>
        </p:sp>
        <p:sp>
          <p:nvSpPr>
            <p:cNvPr id="311" name="Google Shape;311;p28"/>
            <p:cNvSpPr txBox="1"/>
            <p:nvPr/>
          </p:nvSpPr>
          <p:spPr>
            <a:xfrm>
              <a:off x="3224548" y="3798445"/>
              <a:ext cx="1347600" cy="1094400"/>
            </a:xfrm>
            <a:prstGeom prst="rect">
              <a:avLst/>
            </a:prstGeom>
            <a:noFill/>
            <a:ln>
              <a:noFill/>
            </a:ln>
          </p:spPr>
          <p:txBody>
            <a:bodyPr anchorCtr="0" anchor="t" bIns="91425" lIns="91425" spcFirstLastPara="1" rIns="91425" wrap="square" tIns="91425">
              <a:noAutofit/>
            </a:bodyPr>
            <a:lstStyle/>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Hired 1FTE coordinator </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Trained first curator cohort</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Put technology/ workflows into place.</a:t>
              </a:r>
              <a:endParaRPr sz="800">
                <a:solidFill>
                  <a:srgbClr val="5E5E5E"/>
                </a:solidFill>
                <a:latin typeface="Roboto"/>
                <a:ea typeface="Roboto"/>
                <a:cs typeface="Roboto"/>
                <a:sym typeface="Roboto"/>
              </a:endParaRPr>
            </a:p>
          </p:txBody>
        </p:sp>
        <p:sp>
          <p:nvSpPr>
            <p:cNvPr id="312" name="Google Shape;312;p28"/>
            <p:cNvSpPr txBox="1"/>
            <p:nvPr/>
          </p:nvSpPr>
          <p:spPr>
            <a:xfrm>
              <a:off x="3224548" y="2441095"/>
              <a:ext cx="1003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2018</a:t>
              </a:r>
              <a:endParaRPr sz="1000">
                <a:solidFill>
                  <a:srgbClr val="5E5E5E"/>
                </a:solidFill>
                <a:latin typeface="Roboto"/>
                <a:ea typeface="Roboto"/>
                <a:cs typeface="Roboto"/>
                <a:sym typeface="Roboto"/>
              </a:endParaRPr>
            </a:p>
          </p:txBody>
        </p:sp>
      </p:grpSp>
      <p:grpSp>
        <p:nvGrpSpPr>
          <p:cNvPr id="313" name="Google Shape;313;p28"/>
          <p:cNvGrpSpPr/>
          <p:nvPr/>
        </p:nvGrpSpPr>
        <p:grpSpPr>
          <a:xfrm>
            <a:off x="1515975" y="2181851"/>
            <a:ext cx="1525524" cy="2961686"/>
            <a:chOff x="1515975" y="2181844"/>
            <a:chExt cx="1525524" cy="2961686"/>
          </a:xfrm>
        </p:grpSpPr>
        <p:sp>
          <p:nvSpPr>
            <p:cNvPr id="314" name="Google Shape;314;p28"/>
            <p:cNvSpPr/>
            <p:nvPr/>
          </p:nvSpPr>
          <p:spPr>
            <a:xfrm>
              <a:off x="1515975" y="2823930"/>
              <a:ext cx="1525500" cy="23196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8"/>
            <p:cNvSpPr/>
            <p:nvPr/>
          </p:nvSpPr>
          <p:spPr>
            <a:xfrm>
              <a:off x="1515975" y="2181844"/>
              <a:ext cx="1525500" cy="1674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FFFFFF"/>
                  </a:solidFill>
                </a:rPr>
                <a:t>	     </a:t>
              </a:r>
              <a:r>
                <a:rPr lang="en" sz="900">
                  <a:solidFill>
                    <a:srgbClr val="FFFFFF"/>
                  </a:solidFill>
                </a:rPr>
                <a:t>8 partners</a:t>
              </a:r>
              <a:endParaRPr>
                <a:solidFill>
                  <a:srgbClr val="FFFFFF"/>
                </a:solidFill>
              </a:endParaRPr>
            </a:p>
          </p:txBody>
        </p:sp>
        <p:sp>
          <p:nvSpPr>
            <p:cNvPr id="316" name="Google Shape;316;p28"/>
            <p:cNvSpPr txBox="1"/>
            <p:nvPr/>
          </p:nvSpPr>
          <p:spPr>
            <a:xfrm>
              <a:off x="1692702" y="3050055"/>
              <a:ext cx="11721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FFFF"/>
                  </a:solidFill>
                  <a:latin typeface="Roboto"/>
                  <a:ea typeface="Roboto"/>
                  <a:cs typeface="Roboto"/>
                  <a:sym typeface="Roboto"/>
                </a:rPr>
                <a:t>Model published</a:t>
              </a:r>
              <a:endParaRPr b="1" sz="1100">
                <a:solidFill>
                  <a:srgbClr val="FFFFFF"/>
                </a:solidFill>
                <a:latin typeface="Roboto"/>
                <a:ea typeface="Roboto"/>
                <a:cs typeface="Roboto"/>
                <a:sym typeface="Roboto"/>
              </a:endParaRPr>
            </a:p>
          </p:txBody>
        </p:sp>
        <p:sp>
          <p:nvSpPr>
            <p:cNvPr id="317" name="Google Shape;317;p28"/>
            <p:cNvSpPr txBox="1"/>
            <p:nvPr/>
          </p:nvSpPr>
          <p:spPr>
            <a:xfrm>
              <a:off x="1583150" y="3625119"/>
              <a:ext cx="1405200" cy="1267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800">
                  <a:solidFill>
                    <a:srgbClr val="FFFFFF"/>
                  </a:solidFill>
                  <a:latin typeface="Roboto"/>
                  <a:ea typeface="Roboto"/>
                  <a:cs typeface="Roboto"/>
                  <a:sym typeface="Roboto"/>
                </a:rPr>
                <a:t>(2017) A cross-institutional staffing model for curating research data. IJDC 13(1)</a:t>
              </a:r>
              <a:endParaRPr i="1" sz="800">
                <a:solidFill>
                  <a:srgbClr val="FFFFFF"/>
                </a:solidFill>
                <a:latin typeface="Roboto"/>
                <a:ea typeface="Roboto"/>
                <a:cs typeface="Roboto"/>
                <a:sym typeface="Roboto"/>
              </a:endParaRPr>
            </a:p>
            <a:p>
              <a:pPr indent="0" lvl="0" marL="0" rtl="0" algn="l">
                <a:lnSpc>
                  <a:spcPct val="115000"/>
                </a:lnSpc>
                <a:spcBef>
                  <a:spcPts val="1600"/>
                </a:spcBef>
                <a:spcAft>
                  <a:spcPts val="1600"/>
                </a:spcAft>
                <a:buNone/>
              </a:pPr>
              <a:r>
                <a:t/>
              </a:r>
              <a:endParaRPr sz="800">
                <a:solidFill>
                  <a:srgbClr val="FFFFFF"/>
                </a:solidFill>
                <a:latin typeface="Roboto"/>
                <a:ea typeface="Roboto"/>
                <a:cs typeface="Roboto"/>
                <a:sym typeface="Roboto"/>
              </a:endParaRPr>
            </a:p>
          </p:txBody>
        </p:sp>
        <p:sp>
          <p:nvSpPr>
            <p:cNvPr id="318" name="Google Shape;318;p28"/>
            <p:cNvSpPr txBox="1"/>
            <p:nvPr/>
          </p:nvSpPr>
          <p:spPr>
            <a:xfrm>
              <a:off x="1692702" y="2441112"/>
              <a:ext cx="8721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1B786E"/>
                  </a:solidFill>
                  <a:latin typeface="Roboto"/>
                  <a:ea typeface="Roboto"/>
                  <a:cs typeface="Roboto"/>
                  <a:sym typeface="Roboto"/>
                </a:rPr>
                <a:t>2017</a:t>
              </a:r>
              <a:endParaRPr sz="1000">
                <a:solidFill>
                  <a:srgbClr val="1B786E"/>
                </a:solidFill>
                <a:latin typeface="Roboto"/>
                <a:ea typeface="Roboto"/>
                <a:cs typeface="Roboto"/>
                <a:sym typeface="Roboto"/>
              </a:endParaRPr>
            </a:p>
          </p:txBody>
        </p:sp>
        <p:cxnSp>
          <p:nvCxnSpPr>
            <p:cNvPr id="319" name="Google Shape;319;p28"/>
            <p:cNvCxnSpPr/>
            <p:nvPr/>
          </p:nvCxnSpPr>
          <p:spPr>
            <a:xfrm>
              <a:off x="3041499" y="2295580"/>
              <a:ext cx="0" cy="2837400"/>
            </a:xfrm>
            <a:prstGeom prst="straightConnector1">
              <a:avLst/>
            </a:prstGeom>
            <a:noFill/>
            <a:ln cap="flat" cmpd="sng" w="9525">
              <a:solidFill>
                <a:srgbClr val="83E3D9"/>
              </a:solidFill>
              <a:prstDash val="dot"/>
              <a:round/>
              <a:headEnd len="sm" w="sm" type="none"/>
              <a:tailEnd len="sm" w="sm" type="none"/>
            </a:ln>
          </p:spPr>
        </p:cxnSp>
      </p:grpSp>
      <p:sp>
        <p:nvSpPr>
          <p:cNvPr id="320" name="Google Shape;320;p28"/>
          <p:cNvSpPr txBox="1"/>
          <p:nvPr/>
        </p:nvSpPr>
        <p:spPr>
          <a:xfrm>
            <a:off x="3041500" y="1735925"/>
            <a:ext cx="24516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Implementation Phase Grant</a:t>
            </a:r>
            <a:endParaRPr>
              <a:latin typeface="Oswald"/>
              <a:ea typeface="Oswald"/>
              <a:cs typeface="Oswald"/>
              <a:sym typeface="Oswald"/>
            </a:endParaRPr>
          </a:p>
        </p:txBody>
      </p:sp>
      <p:grpSp>
        <p:nvGrpSpPr>
          <p:cNvPr id="321" name="Google Shape;321;p28"/>
          <p:cNvGrpSpPr/>
          <p:nvPr/>
        </p:nvGrpSpPr>
        <p:grpSpPr>
          <a:xfrm>
            <a:off x="7618075" y="2182060"/>
            <a:ext cx="1525525" cy="2961477"/>
            <a:chOff x="3047999" y="2182055"/>
            <a:chExt cx="1524001" cy="2961477"/>
          </a:xfrm>
        </p:grpSpPr>
        <p:grpSp>
          <p:nvGrpSpPr>
            <p:cNvPr id="322" name="Google Shape;322;p28"/>
            <p:cNvGrpSpPr/>
            <p:nvPr/>
          </p:nvGrpSpPr>
          <p:grpSpPr>
            <a:xfrm>
              <a:off x="3047999" y="2182055"/>
              <a:ext cx="1524001" cy="2961477"/>
              <a:chOff x="-1" y="2182470"/>
              <a:chExt cx="1524001" cy="2950559"/>
            </a:xfrm>
          </p:grpSpPr>
          <p:sp>
            <p:nvSpPr>
              <p:cNvPr id="323" name="Google Shape;323;p28"/>
              <p:cNvSpPr/>
              <p:nvPr/>
            </p:nvSpPr>
            <p:spPr>
              <a:xfrm>
                <a:off x="0" y="2823930"/>
                <a:ext cx="1524000" cy="23091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8"/>
              <p:cNvSpPr/>
              <p:nvPr/>
            </p:nvSpPr>
            <p:spPr>
              <a:xfrm>
                <a:off x="-1" y="2182470"/>
                <a:ext cx="1524000" cy="1668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Steady growth</a:t>
                </a:r>
                <a:endParaRPr/>
              </a:p>
            </p:txBody>
          </p:sp>
        </p:grpSp>
        <p:sp>
          <p:nvSpPr>
            <p:cNvPr id="325" name="Google Shape;325;p28"/>
            <p:cNvSpPr txBox="1"/>
            <p:nvPr/>
          </p:nvSpPr>
          <p:spPr>
            <a:xfrm>
              <a:off x="3224550" y="3050050"/>
              <a:ext cx="1170900" cy="678900"/>
            </a:xfrm>
            <a:prstGeom prst="rect">
              <a:avLst/>
            </a:prstGeom>
            <a:solidFill>
              <a:schemeClr val="accent6"/>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Transition to membership model</a:t>
              </a:r>
              <a:endParaRPr b="1" sz="1100">
                <a:solidFill>
                  <a:srgbClr val="5E5E5E"/>
                </a:solidFill>
                <a:latin typeface="Roboto"/>
                <a:ea typeface="Roboto"/>
                <a:cs typeface="Roboto"/>
                <a:sym typeface="Roboto"/>
              </a:endParaRPr>
            </a:p>
          </p:txBody>
        </p:sp>
        <p:sp>
          <p:nvSpPr>
            <p:cNvPr id="326" name="Google Shape;326;p28"/>
            <p:cNvSpPr txBox="1"/>
            <p:nvPr/>
          </p:nvSpPr>
          <p:spPr>
            <a:xfrm>
              <a:off x="3224550" y="3798450"/>
              <a:ext cx="1170900" cy="1094400"/>
            </a:xfrm>
            <a:prstGeom prst="rect">
              <a:avLst/>
            </a:prstGeom>
            <a:solidFill>
              <a:schemeClr val="accent6"/>
            </a:solidFill>
            <a:ln>
              <a:noFill/>
            </a:ln>
          </p:spPr>
          <p:txBody>
            <a:bodyPr anchorCtr="0" anchor="t" bIns="91425" lIns="91425" spcFirstLastPara="1" rIns="91425" wrap="square" tIns="91425">
              <a:noAutofit/>
            </a:bodyPr>
            <a:lstStyle/>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Establish membership model</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Launch Governance Board</a:t>
              </a:r>
              <a:endParaRPr sz="800">
                <a:solidFill>
                  <a:srgbClr val="5E5E5E"/>
                </a:solidFill>
                <a:latin typeface="Roboto"/>
                <a:ea typeface="Roboto"/>
                <a:cs typeface="Roboto"/>
                <a:sym typeface="Roboto"/>
              </a:endParaRPr>
            </a:p>
            <a:p>
              <a:pPr indent="0" lvl="0" marL="457200" rtl="0" algn="l">
                <a:lnSpc>
                  <a:spcPct val="115000"/>
                </a:lnSpc>
                <a:spcBef>
                  <a:spcPts val="1600"/>
                </a:spcBef>
                <a:spcAft>
                  <a:spcPts val="1600"/>
                </a:spcAft>
                <a:buNone/>
              </a:pPr>
              <a:r>
                <a:t/>
              </a:r>
              <a:endParaRPr sz="800">
                <a:solidFill>
                  <a:srgbClr val="5E5E5E"/>
                </a:solidFill>
                <a:latin typeface="Roboto"/>
                <a:ea typeface="Roboto"/>
                <a:cs typeface="Roboto"/>
                <a:sym typeface="Roboto"/>
              </a:endParaRPr>
            </a:p>
          </p:txBody>
        </p:sp>
        <p:sp>
          <p:nvSpPr>
            <p:cNvPr id="327" name="Google Shape;327;p28"/>
            <p:cNvSpPr txBox="1"/>
            <p:nvPr/>
          </p:nvSpPr>
          <p:spPr>
            <a:xfrm>
              <a:off x="3224550" y="2441107"/>
              <a:ext cx="871200" cy="260400"/>
            </a:xfrm>
            <a:prstGeom prst="rect">
              <a:avLst/>
            </a:prstGeom>
            <a:solidFill>
              <a:schemeClr val="lt2"/>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2021</a:t>
              </a:r>
              <a:endParaRPr sz="1000">
                <a:solidFill>
                  <a:srgbClr val="5E5E5E"/>
                </a:solidFill>
                <a:latin typeface="Roboto"/>
                <a:ea typeface="Roboto"/>
                <a:cs typeface="Roboto"/>
                <a:sym typeface="Roboto"/>
              </a:endParaRPr>
            </a:p>
          </p:txBody>
        </p:sp>
      </p:grpSp>
      <p:sp>
        <p:nvSpPr>
          <p:cNvPr id="328" name="Google Shape;328;p28"/>
          <p:cNvSpPr txBox="1"/>
          <p:nvPr/>
        </p:nvSpPr>
        <p:spPr>
          <a:xfrm>
            <a:off x="-45675" y="1735925"/>
            <a:ext cx="24516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Planning Phase Grant</a:t>
            </a:r>
            <a:endParaRPr>
              <a:latin typeface="Oswald"/>
              <a:ea typeface="Oswald"/>
              <a:cs typeface="Oswald"/>
              <a:sym typeface="Oswald"/>
            </a:endParaRPr>
          </a:p>
        </p:txBody>
      </p:sp>
      <p:sp>
        <p:nvSpPr>
          <p:cNvPr id="329" name="Google Shape;329;p28"/>
          <p:cNvSpPr txBox="1"/>
          <p:nvPr/>
        </p:nvSpPr>
        <p:spPr>
          <a:xfrm>
            <a:off x="7618075" y="1735925"/>
            <a:ext cx="15255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Sustaining the DCN</a:t>
            </a:r>
            <a:endParaRPr>
              <a:latin typeface="Oswald"/>
              <a:ea typeface="Oswald"/>
              <a:cs typeface="Oswald"/>
              <a:sym typeface="Oswald"/>
            </a:endParaRPr>
          </a:p>
        </p:txBody>
      </p:sp>
      <p:pic>
        <p:nvPicPr>
          <p:cNvPr id="330" name="Google Shape;330;p28"/>
          <p:cNvPicPr preferRelativeResize="0"/>
          <p:nvPr/>
        </p:nvPicPr>
        <p:blipFill>
          <a:blip r:embed="rId3">
            <a:alphaModFix/>
          </a:blip>
          <a:stretch>
            <a:fillRect/>
          </a:stretch>
        </p:blipFill>
        <p:spPr>
          <a:xfrm>
            <a:off x="107851" y="4726325"/>
            <a:ext cx="1125551" cy="417200"/>
          </a:xfrm>
          <a:prstGeom prst="rect">
            <a:avLst/>
          </a:prstGeom>
          <a:noFill/>
          <a:ln>
            <a:noFill/>
          </a:ln>
        </p:spPr>
      </p:pic>
      <p:sp>
        <p:nvSpPr>
          <p:cNvPr id="331" name="Google Shape;331;p28"/>
          <p:cNvSpPr txBox="1"/>
          <p:nvPr>
            <p:ph type="title"/>
          </p:nvPr>
        </p:nvSpPr>
        <p:spPr>
          <a:xfrm>
            <a:off x="311700" y="445025"/>
            <a:ext cx="8520600" cy="5727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a:solidFill>
                  <a:schemeClr val="dk1"/>
                </a:solidFill>
              </a:rPr>
              <a:t>Toward Sustainability</a:t>
            </a:r>
            <a:endParaRPr>
              <a:solidFill>
                <a:schemeClr val="dk1"/>
              </a:solidFill>
            </a:endParaRPr>
          </a:p>
        </p:txBody>
      </p:sp>
      <p:cxnSp>
        <p:nvCxnSpPr>
          <p:cNvPr id="332" name="Google Shape;332;p28"/>
          <p:cNvCxnSpPr/>
          <p:nvPr/>
        </p:nvCxnSpPr>
        <p:spPr>
          <a:xfrm>
            <a:off x="2939525" y="2268150"/>
            <a:ext cx="1917900" cy="600"/>
          </a:xfrm>
          <a:prstGeom prst="straightConnector1">
            <a:avLst/>
          </a:prstGeom>
          <a:noFill/>
          <a:ln cap="flat" cmpd="sng" w="9525">
            <a:solidFill>
              <a:schemeClr val="accent1"/>
            </a:solidFill>
            <a:prstDash val="solid"/>
            <a:round/>
            <a:headEnd len="med" w="med" type="none"/>
            <a:tailEnd len="med" w="med" type="triangle"/>
          </a:ln>
        </p:spPr>
      </p:cxnSp>
      <p:sp>
        <p:nvSpPr>
          <p:cNvPr id="333" name="Google Shape;333;p28"/>
          <p:cNvSpPr txBox="1"/>
          <p:nvPr/>
        </p:nvSpPr>
        <p:spPr>
          <a:xfrm>
            <a:off x="8961275" y="-845125"/>
            <a:ext cx="4385400" cy="51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Average"/>
              <a:ea typeface="Average"/>
              <a:cs typeface="Average"/>
              <a:sym typeface="Average"/>
            </a:endParaRPr>
          </a:p>
        </p:txBody>
      </p:sp>
      <p:cxnSp>
        <p:nvCxnSpPr>
          <p:cNvPr id="334" name="Google Shape;334;p28"/>
          <p:cNvCxnSpPr/>
          <p:nvPr/>
        </p:nvCxnSpPr>
        <p:spPr>
          <a:xfrm flipH="1" rot="10800000">
            <a:off x="5528275" y="2264550"/>
            <a:ext cx="867300" cy="4200"/>
          </a:xfrm>
          <a:prstGeom prst="straightConnector1">
            <a:avLst/>
          </a:prstGeom>
          <a:noFill/>
          <a:ln cap="flat" cmpd="sng" w="9525">
            <a:solidFill>
              <a:schemeClr val="accent1"/>
            </a:solidFill>
            <a:prstDash val="solid"/>
            <a:round/>
            <a:headEnd len="med" w="med" type="none"/>
            <a:tailEnd len="med" w="med" type="triangle"/>
          </a:ln>
        </p:spPr>
      </p:cxnSp>
      <p:cxnSp>
        <p:nvCxnSpPr>
          <p:cNvPr id="335" name="Google Shape;335;p28"/>
          <p:cNvCxnSpPr/>
          <p:nvPr/>
        </p:nvCxnSpPr>
        <p:spPr>
          <a:xfrm>
            <a:off x="7112075" y="2268750"/>
            <a:ext cx="1004100" cy="11100"/>
          </a:xfrm>
          <a:prstGeom prst="straightConnector1">
            <a:avLst/>
          </a:prstGeom>
          <a:noFill/>
          <a:ln cap="flat" cmpd="sng" w="9525">
            <a:solidFill>
              <a:schemeClr val="accent1"/>
            </a:solidFill>
            <a:prstDash val="solid"/>
            <a:round/>
            <a:headEnd len="med" w="med" type="none"/>
            <a:tailEnd len="med" w="med" type="triangle"/>
          </a:ln>
        </p:spPr>
      </p:cxnSp>
      <p:grpSp>
        <p:nvGrpSpPr>
          <p:cNvPr id="336" name="Google Shape;336;p28"/>
          <p:cNvGrpSpPr/>
          <p:nvPr/>
        </p:nvGrpSpPr>
        <p:grpSpPr>
          <a:xfrm>
            <a:off x="-25" y="2181855"/>
            <a:ext cx="1525524" cy="2961681"/>
            <a:chOff x="1515975" y="2181849"/>
            <a:chExt cx="1525524" cy="2961681"/>
          </a:xfrm>
        </p:grpSpPr>
        <p:sp>
          <p:nvSpPr>
            <p:cNvPr id="337" name="Google Shape;337;p28"/>
            <p:cNvSpPr/>
            <p:nvPr/>
          </p:nvSpPr>
          <p:spPr>
            <a:xfrm>
              <a:off x="1515975" y="2823930"/>
              <a:ext cx="1525500" cy="23196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28"/>
            <p:cNvSpPr/>
            <p:nvPr/>
          </p:nvSpPr>
          <p:spPr>
            <a:xfrm>
              <a:off x="1515975" y="2181849"/>
              <a:ext cx="1525500" cy="1674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rgbClr val="FFFFFF"/>
                  </a:solidFill>
                </a:rPr>
                <a:t>6 partners</a:t>
              </a:r>
              <a:endParaRPr sz="900">
                <a:solidFill>
                  <a:srgbClr val="FFFFFF"/>
                </a:solidFill>
              </a:endParaRPr>
            </a:p>
          </p:txBody>
        </p:sp>
        <p:sp>
          <p:nvSpPr>
            <p:cNvPr id="339" name="Google Shape;339;p28"/>
            <p:cNvSpPr txBox="1"/>
            <p:nvPr/>
          </p:nvSpPr>
          <p:spPr>
            <a:xfrm>
              <a:off x="1515975" y="3625119"/>
              <a:ext cx="1348800" cy="1407600"/>
            </a:xfrm>
            <a:prstGeom prst="rect">
              <a:avLst/>
            </a:prstGeom>
            <a:noFill/>
            <a:ln>
              <a:noFill/>
            </a:ln>
          </p:spPr>
          <p:txBody>
            <a:bodyPr anchorCtr="0" anchor="t" bIns="91425" lIns="91425" spcFirstLastPara="1" rIns="91425" wrap="square" tIns="91425">
              <a:noAutofit/>
            </a:bodyPr>
            <a:lstStyle/>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Researcher focus groups “Most important curation activities”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Pilots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Comparison of curation workflows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Fiscal models</a:t>
              </a:r>
              <a:endParaRPr sz="800">
                <a:solidFill>
                  <a:srgbClr val="FFFFFF"/>
                </a:solidFill>
                <a:latin typeface="Roboto"/>
                <a:ea typeface="Roboto"/>
                <a:cs typeface="Roboto"/>
                <a:sym typeface="Roboto"/>
              </a:endParaRPr>
            </a:p>
          </p:txBody>
        </p:sp>
        <p:sp>
          <p:nvSpPr>
            <p:cNvPr id="340" name="Google Shape;340;p28"/>
            <p:cNvSpPr txBox="1"/>
            <p:nvPr/>
          </p:nvSpPr>
          <p:spPr>
            <a:xfrm>
              <a:off x="1692702" y="2441112"/>
              <a:ext cx="8721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1B786E"/>
                  </a:solidFill>
                  <a:latin typeface="Roboto"/>
                  <a:ea typeface="Roboto"/>
                  <a:cs typeface="Roboto"/>
                  <a:sym typeface="Roboto"/>
                </a:rPr>
                <a:t>2016</a:t>
              </a:r>
              <a:endParaRPr sz="1000">
                <a:solidFill>
                  <a:srgbClr val="1B786E"/>
                </a:solidFill>
                <a:latin typeface="Roboto"/>
                <a:ea typeface="Roboto"/>
                <a:cs typeface="Roboto"/>
                <a:sym typeface="Roboto"/>
              </a:endParaRPr>
            </a:p>
          </p:txBody>
        </p:sp>
        <p:cxnSp>
          <p:nvCxnSpPr>
            <p:cNvPr id="341" name="Google Shape;341;p28"/>
            <p:cNvCxnSpPr/>
            <p:nvPr/>
          </p:nvCxnSpPr>
          <p:spPr>
            <a:xfrm>
              <a:off x="3041499" y="2295580"/>
              <a:ext cx="0" cy="2837400"/>
            </a:xfrm>
            <a:prstGeom prst="straightConnector1">
              <a:avLst/>
            </a:prstGeom>
            <a:noFill/>
            <a:ln cap="flat" cmpd="sng" w="9525">
              <a:solidFill>
                <a:srgbClr val="83E3D9"/>
              </a:solidFill>
              <a:prstDash val="dot"/>
              <a:round/>
              <a:headEnd len="sm" w="sm" type="none"/>
              <a:tailEnd len="sm" w="sm" type="none"/>
            </a:ln>
          </p:spPr>
        </p:cxnSp>
        <p:sp>
          <p:nvSpPr>
            <p:cNvPr id="342" name="Google Shape;342;p28"/>
            <p:cNvSpPr txBox="1"/>
            <p:nvPr/>
          </p:nvSpPr>
          <p:spPr>
            <a:xfrm>
              <a:off x="1692702" y="3050055"/>
              <a:ext cx="11721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FFFF"/>
                  </a:solidFill>
                  <a:latin typeface="Roboto"/>
                  <a:ea typeface="Roboto"/>
                  <a:cs typeface="Roboto"/>
                  <a:sym typeface="Roboto"/>
                </a:rPr>
                <a:t>Research and planning</a:t>
              </a:r>
              <a:endParaRPr b="1" sz="1100">
                <a:solidFill>
                  <a:srgbClr val="FFFFFF"/>
                </a:solidFill>
                <a:latin typeface="Roboto"/>
                <a:ea typeface="Roboto"/>
                <a:cs typeface="Roboto"/>
                <a:sym typeface="Roboto"/>
              </a:endParaRPr>
            </a:p>
          </p:txBody>
        </p:sp>
      </p:grpSp>
      <p:sp>
        <p:nvSpPr>
          <p:cNvPr id="343" name="Google Shape;343;p28"/>
          <p:cNvSpPr/>
          <p:nvPr/>
        </p:nvSpPr>
        <p:spPr>
          <a:xfrm>
            <a:off x="4566913" y="2074075"/>
            <a:ext cx="4576800" cy="108000"/>
          </a:xfrm>
          <a:prstGeom prst="rect">
            <a:avLst/>
          </a:prstGeom>
          <a:solidFill>
            <a:schemeClr val="accent4"/>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rPr>
              <a:t>Shared curation</a:t>
            </a:r>
            <a:endParaRPr sz="800">
              <a:solidFill>
                <a:schemeClr val="lt1"/>
              </a:solidFill>
            </a:endParaRPr>
          </a:p>
        </p:txBody>
      </p:sp>
      <p:cxnSp>
        <p:nvCxnSpPr>
          <p:cNvPr id="344" name="Google Shape;344;p28"/>
          <p:cNvCxnSpPr/>
          <p:nvPr/>
        </p:nvCxnSpPr>
        <p:spPr>
          <a:xfrm>
            <a:off x="651275" y="2268150"/>
            <a:ext cx="1627500" cy="1800"/>
          </a:xfrm>
          <a:prstGeom prst="straightConnector1">
            <a:avLst/>
          </a:prstGeom>
          <a:noFill/>
          <a:ln cap="flat" cmpd="sng" w="9525">
            <a:solidFill>
              <a:srgbClr val="FFFFFF"/>
            </a:solidFill>
            <a:prstDash val="solid"/>
            <a:round/>
            <a:headEnd len="med" w="med" type="none"/>
            <a:tailEnd len="med" w="med" type="triangle"/>
          </a:ln>
        </p:spPr>
      </p:cxnSp>
      <p:sp>
        <p:nvSpPr>
          <p:cNvPr id="345" name="Google Shape;345;p28"/>
          <p:cNvSpPr txBox="1"/>
          <p:nvPr>
            <p:ph type="title"/>
          </p:nvPr>
        </p:nvSpPr>
        <p:spPr>
          <a:xfrm>
            <a:off x="98250" y="473550"/>
            <a:ext cx="8826600" cy="60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 sz="4300"/>
              <a:t>Towards Sustainability</a:t>
            </a:r>
            <a:endParaRPr sz="43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pic>
        <p:nvPicPr>
          <p:cNvPr id="350" name="Google Shape;350;p29"/>
          <p:cNvPicPr preferRelativeResize="0"/>
          <p:nvPr/>
        </p:nvPicPr>
        <p:blipFill rotWithShape="1">
          <a:blip r:embed="rId3">
            <a:alphaModFix/>
          </a:blip>
          <a:srcRect b="10522" l="0" r="0" t="0"/>
          <a:stretch/>
        </p:blipFill>
        <p:spPr>
          <a:xfrm>
            <a:off x="853300" y="70825"/>
            <a:ext cx="7437426" cy="4082525"/>
          </a:xfrm>
          <a:prstGeom prst="rect">
            <a:avLst/>
          </a:prstGeom>
          <a:noFill/>
          <a:ln>
            <a:noFill/>
          </a:ln>
        </p:spPr>
      </p:pic>
      <p:pic>
        <p:nvPicPr>
          <p:cNvPr id="351" name="Google Shape;351;p29"/>
          <p:cNvPicPr preferRelativeResize="0"/>
          <p:nvPr/>
        </p:nvPicPr>
        <p:blipFill rotWithShape="1">
          <a:blip r:embed="rId4">
            <a:alphaModFix/>
          </a:blip>
          <a:srcRect b="6559" l="0" r="0" t="0"/>
          <a:stretch/>
        </p:blipFill>
        <p:spPr>
          <a:xfrm>
            <a:off x="6053400" y="1235125"/>
            <a:ext cx="3090602" cy="33434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pic>
        <p:nvPicPr>
          <p:cNvPr id="356" name="Google Shape;356;p30"/>
          <p:cNvPicPr preferRelativeResize="0"/>
          <p:nvPr/>
        </p:nvPicPr>
        <p:blipFill>
          <a:blip r:embed="rId3">
            <a:alphaModFix/>
          </a:blip>
          <a:stretch>
            <a:fillRect/>
          </a:stretch>
        </p:blipFill>
        <p:spPr>
          <a:xfrm>
            <a:off x="2750237" y="0"/>
            <a:ext cx="3643525" cy="47007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1"/>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doi.org/10.3998/mpub.12782791</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5" name="Shape 365"/>
        <p:cNvGrpSpPr/>
        <p:nvPr/>
      </p:nvGrpSpPr>
      <p:grpSpPr>
        <a:xfrm>
          <a:off x="0" y="0"/>
          <a:ext cx="0" cy="0"/>
          <a:chOff x="0" y="0"/>
          <a:chExt cx="0" cy="0"/>
        </a:xfrm>
      </p:grpSpPr>
      <p:cxnSp>
        <p:nvCxnSpPr>
          <p:cNvPr id="366" name="Google Shape;366;p32"/>
          <p:cNvCxnSpPr/>
          <p:nvPr/>
        </p:nvCxnSpPr>
        <p:spPr>
          <a:xfrm rot="10800000">
            <a:off x="332495"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67" name="Google Shape;367;p32"/>
          <p:cNvCxnSpPr/>
          <p:nvPr/>
        </p:nvCxnSpPr>
        <p:spPr>
          <a:xfrm rot="10800000">
            <a:off x="2416405"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68" name="Google Shape;368;p32"/>
          <p:cNvCxnSpPr/>
          <p:nvPr/>
        </p:nvCxnSpPr>
        <p:spPr>
          <a:xfrm rot="10800000">
            <a:off x="4494861"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69" name="Google Shape;369;p32"/>
          <p:cNvCxnSpPr/>
          <p:nvPr/>
        </p:nvCxnSpPr>
        <p:spPr>
          <a:xfrm rot="10800000">
            <a:off x="6578347" y="2571750"/>
            <a:ext cx="2233200" cy="0"/>
          </a:xfrm>
          <a:prstGeom prst="straightConnector1">
            <a:avLst/>
          </a:prstGeom>
          <a:noFill/>
          <a:ln cap="flat" cmpd="sng" w="76200">
            <a:solidFill>
              <a:srgbClr val="000000"/>
            </a:solidFill>
            <a:prstDash val="solid"/>
            <a:round/>
            <a:headEnd len="lg" w="lg" type="none"/>
            <a:tailEnd len="lg" w="lg" type="none"/>
          </a:ln>
        </p:spPr>
      </p:cxnSp>
      <p:sp>
        <p:nvSpPr>
          <p:cNvPr id="370" name="Google Shape;370;p32"/>
          <p:cNvSpPr/>
          <p:nvPr/>
        </p:nvSpPr>
        <p:spPr>
          <a:xfrm>
            <a:off x="228600" y="2280925"/>
            <a:ext cx="487680" cy="426720"/>
          </a:xfrm>
          <a:custGeom>
            <a:rect b="b" l="l" r="r" t="t"/>
            <a:pathLst>
              <a:path extrusionOk="0" h="711200" w="812800">
                <a:moveTo>
                  <a:pt x="406400" y="0"/>
                </a:moveTo>
                <a:lnTo>
                  <a:pt x="812800" y="711200"/>
                </a:lnTo>
                <a:lnTo>
                  <a:pt x="0" y="711200"/>
                </a:lnTo>
                <a:lnTo>
                  <a:pt x="406400" y="0"/>
                </a:lnTo>
                <a:close/>
              </a:path>
            </a:pathLst>
          </a:custGeom>
          <a:solidFill>
            <a:schemeClr val="dk1"/>
          </a:solidFill>
          <a:ln>
            <a:noFill/>
          </a:ln>
        </p:spPr>
      </p:sp>
      <p:sp>
        <p:nvSpPr>
          <p:cNvPr id="371" name="Google Shape;371;p32"/>
          <p:cNvSpPr/>
          <p:nvPr/>
        </p:nvSpPr>
        <p:spPr>
          <a:xfrm>
            <a:off x="2416400"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8697A3"/>
          </a:solidFill>
          <a:ln>
            <a:noFill/>
          </a:ln>
        </p:spPr>
      </p:sp>
      <p:sp>
        <p:nvSpPr>
          <p:cNvPr id="372" name="Google Shape;372;p32"/>
          <p:cNvSpPr/>
          <p:nvPr/>
        </p:nvSpPr>
        <p:spPr>
          <a:xfrm>
            <a:off x="4328029"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31394D"/>
          </a:solidFill>
          <a:ln>
            <a:noFill/>
          </a:ln>
        </p:spPr>
      </p:sp>
      <p:sp>
        <p:nvSpPr>
          <p:cNvPr id="373" name="Google Shape;373;p32"/>
          <p:cNvSpPr/>
          <p:nvPr/>
        </p:nvSpPr>
        <p:spPr>
          <a:xfrm>
            <a:off x="6400800"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748794"/>
          </a:solidFill>
          <a:ln>
            <a:noFill/>
          </a:ln>
        </p:spPr>
      </p:sp>
      <p:sp>
        <p:nvSpPr>
          <p:cNvPr id="374" name="Google Shape;374;p32"/>
          <p:cNvSpPr/>
          <p:nvPr/>
        </p:nvSpPr>
        <p:spPr>
          <a:xfrm>
            <a:off x="8503657"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31394D"/>
          </a:solidFill>
          <a:ln>
            <a:noFill/>
          </a:ln>
        </p:spPr>
      </p:sp>
      <p:grpSp>
        <p:nvGrpSpPr>
          <p:cNvPr id="375" name="Google Shape;375;p32"/>
          <p:cNvGrpSpPr/>
          <p:nvPr/>
        </p:nvGrpSpPr>
        <p:grpSpPr>
          <a:xfrm>
            <a:off x="332453" y="2996803"/>
            <a:ext cx="1682438" cy="1040628"/>
            <a:chOff x="0" y="-9525"/>
            <a:chExt cx="4486500" cy="2775007"/>
          </a:xfrm>
        </p:grpSpPr>
        <p:sp>
          <p:nvSpPr>
            <p:cNvPr id="376" name="Google Shape;376;p32"/>
            <p:cNvSpPr txBox="1"/>
            <p:nvPr/>
          </p:nvSpPr>
          <p:spPr>
            <a:xfrm>
              <a:off x="0" y="-9525"/>
              <a:ext cx="4486500" cy="6567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chemeClr val="dk1"/>
                  </a:solidFill>
                  <a:latin typeface="Roboto"/>
                  <a:ea typeface="Roboto"/>
                  <a:cs typeface="Roboto"/>
                  <a:sym typeface="Roboto"/>
                </a:rPr>
                <a:t>Successes</a:t>
              </a:r>
              <a:endParaRPr b="1" sz="700">
                <a:solidFill>
                  <a:schemeClr val="dk1"/>
                </a:solidFill>
                <a:latin typeface="Roboto"/>
                <a:ea typeface="Roboto"/>
                <a:cs typeface="Roboto"/>
                <a:sym typeface="Roboto"/>
              </a:endParaRPr>
            </a:p>
          </p:txBody>
        </p:sp>
        <p:sp>
          <p:nvSpPr>
            <p:cNvPr id="377" name="Google Shape;377;p32"/>
            <p:cNvSpPr txBox="1"/>
            <p:nvPr/>
          </p:nvSpPr>
          <p:spPr>
            <a:xfrm>
              <a:off x="0" y="1583182"/>
              <a:ext cx="4486500" cy="11823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The things we achieved as a community</a:t>
              </a:r>
              <a:endParaRPr sz="700">
                <a:latin typeface="Roboto"/>
                <a:ea typeface="Roboto"/>
                <a:cs typeface="Roboto"/>
                <a:sym typeface="Roboto"/>
              </a:endParaRPr>
            </a:p>
          </p:txBody>
        </p:sp>
      </p:grpSp>
      <p:grpSp>
        <p:nvGrpSpPr>
          <p:cNvPr id="378" name="Google Shape;378;p32"/>
          <p:cNvGrpSpPr/>
          <p:nvPr/>
        </p:nvGrpSpPr>
        <p:grpSpPr>
          <a:xfrm>
            <a:off x="2416363" y="2996803"/>
            <a:ext cx="1682438" cy="1299265"/>
            <a:chOff x="0" y="-9525"/>
            <a:chExt cx="4486500" cy="3464707"/>
          </a:xfrm>
        </p:grpSpPr>
        <p:sp>
          <p:nvSpPr>
            <p:cNvPr id="379" name="Google Shape;379;p32"/>
            <p:cNvSpPr txBox="1"/>
            <p:nvPr/>
          </p:nvSpPr>
          <p:spPr>
            <a:xfrm>
              <a:off x="0" y="-9525"/>
              <a:ext cx="4486500" cy="14448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rgbClr val="31394D"/>
                  </a:solidFill>
                  <a:latin typeface="Roboto"/>
                  <a:ea typeface="Roboto"/>
                  <a:cs typeface="Roboto"/>
                  <a:sym typeface="Roboto"/>
                </a:rPr>
                <a:t>Enabling Structures</a:t>
              </a:r>
              <a:endParaRPr b="1" sz="700">
                <a:solidFill>
                  <a:srgbClr val="31394D"/>
                </a:solidFill>
                <a:latin typeface="Roboto"/>
                <a:ea typeface="Roboto"/>
                <a:cs typeface="Roboto"/>
                <a:sym typeface="Roboto"/>
              </a:endParaRPr>
            </a:p>
          </p:txBody>
        </p:sp>
        <p:sp>
          <p:nvSpPr>
            <p:cNvPr id="380" name="Google Shape;380;p32"/>
            <p:cNvSpPr txBox="1"/>
            <p:nvPr/>
          </p:nvSpPr>
          <p:spPr>
            <a:xfrm>
              <a:off x="0" y="1583182"/>
              <a:ext cx="4486500" cy="18720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The tools and infrastructure that enabled our successes.</a:t>
              </a:r>
              <a:endParaRPr sz="700">
                <a:latin typeface="Roboto"/>
                <a:ea typeface="Roboto"/>
                <a:cs typeface="Roboto"/>
                <a:sym typeface="Roboto"/>
              </a:endParaRPr>
            </a:p>
          </p:txBody>
        </p:sp>
      </p:grpSp>
      <p:grpSp>
        <p:nvGrpSpPr>
          <p:cNvPr id="381" name="Google Shape;381;p32"/>
          <p:cNvGrpSpPr/>
          <p:nvPr/>
        </p:nvGrpSpPr>
        <p:grpSpPr>
          <a:xfrm>
            <a:off x="6578305" y="2996803"/>
            <a:ext cx="1682729" cy="1040628"/>
            <a:chOff x="0" y="-9525"/>
            <a:chExt cx="4487276" cy="2775007"/>
          </a:xfrm>
        </p:grpSpPr>
        <p:sp>
          <p:nvSpPr>
            <p:cNvPr id="382" name="Google Shape;382;p32"/>
            <p:cNvSpPr txBox="1"/>
            <p:nvPr/>
          </p:nvSpPr>
          <p:spPr>
            <a:xfrm>
              <a:off x="0" y="-9525"/>
              <a:ext cx="4486500" cy="6567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rgbClr val="31394D"/>
                  </a:solidFill>
                  <a:latin typeface="Roboto"/>
                  <a:ea typeface="Roboto"/>
                  <a:cs typeface="Roboto"/>
                  <a:sym typeface="Roboto"/>
                </a:rPr>
                <a:t>Future Directions</a:t>
              </a:r>
              <a:endParaRPr b="1" sz="700">
                <a:solidFill>
                  <a:srgbClr val="31394D"/>
                </a:solidFill>
                <a:latin typeface="Roboto"/>
                <a:ea typeface="Roboto"/>
                <a:cs typeface="Roboto"/>
                <a:sym typeface="Roboto"/>
              </a:endParaRPr>
            </a:p>
          </p:txBody>
        </p:sp>
        <p:sp>
          <p:nvSpPr>
            <p:cNvPr id="383" name="Google Shape;383;p32"/>
            <p:cNvSpPr txBox="1"/>
            <p:nvPr/>
          </p:nvSpPr>
          <p:spPr>
            <a:xfrm>
              <a:off x="776" y="1583182"/>
              <a:ext cx="4486500" cy="11823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Other research data sharing challenges.</a:t>
              </a:r>
              <a:endParaRPr sz="700">
                <a:latin typeface="Roboto"/>
                <a:ea typeface="Roboto"/>
                <a:cs typeface="Roboto"/>
                <a:sym typeface="Roboto"/>
              </a:endParaRPr>
            </a:p>
          </p:txBody>
        </p:sp>
      </p:grpSp>
      <p:grpSp>
        <p:nvGrpSpPr>
          <p:cNvPr id="384" name="Google Shape;384;p32"/>
          <p:cNvGrpSpPr/>
          <p:nvPr/>
        </p:nvGrpSpPr>
        <p:grpSpPr>
          <a:xfrm>
            <a:off x="4494819" y="2980706"/>
            <a:ext cx="1682583" cy="1299265"/>
            <a:chOff x="0" y="-9525"/>
            <a:chExt cx="4486888" cy="3464707"/>
          </a:xfrm>
        </p:grpSpPr>
        <p:sp>
          <p:nvSpPr>
            <p:cNvPr id="385" name="Google Shape;385;p32"/>
            <p:cNvSpPr txBox="1"/>
            <p:nvPr/>
          </p:nvSpPr>
          <p:spPr>
            <a:xfrm>
              <a:off x="0" y="-9525"/>
              <a:ext cx="4486500" cy="14448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chemeClr val="dk1"/>
                  </a:solidFill>
                  <a:latin typeface="Roboto"/>
                  <a:ea typeface="Roboto"/>
                  <a:cs typeface="Roboto"/>
                  <a:sym typeface="Roboto"/>
                </a:rPr>
                <a:t>Challenges / In Hindsight</a:t>
              </a:r>
              <a:endParaRPr b="1" sz="700">
                <a:solidFill>
                  <a:schemeClr val="dk1"/>
                </a:solidFill>
                <a:latin typeface="Roboto"/>
                <a:ea typeface="Roboto"/>
                <a:cs typeface="Roboto"/>
                <a:sym typeface="Roboto"/>
              </a:endParaRPr>
            </a:p>
          </p:txBody>
        </p:sp>
        <p:sp>
          <p:nvSpPr>
            <p:cNvPr id="386" name="Google Shape;386;p32"/>
            <p:cNvSpPr txBox="1"/>
            <p:nvPr/>
          </p:nvSpPr>
          <p:spPr>
            <a:xfrm>
              <a:off x="388" y="1583182"/>
              <a:ext cx="4486500" cy="18720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Goals we didn’t achieve,  and how we would do them </a:t>
              </a:r>
              <a:r>
                <a:rPr lang="en" sz="1200">
                  <a:latin typeface="Roboto"/>
                  <a:ea typeface="Roboto"/>
                  <a:cs typeface="Roboto"/>
                  <a:sym typeface="Roboto"/>
                </a:rPr>
                <a:t>differently.</a:t>
              </a:r>
              <a:endParaRPr sz="700">
                <a:latin typeface="Roboto"/>
                <a:ea typeface="Roboto"/>
                <a:cs typeface="Roboto"/>
                <a:sym typeface="Roboto"/>
              </a:endParaRPr>
            </a:p>
          </p:txBody>
        </p:sp>
      </p:grpSp>
      <p:sp>
        <p:nvSpPr>
          <p:cNvPr id="387" name="Google Shape;387;p32"/>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Table of contents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91" name="Shape 391"/>
        <p:cNvGrpSpPr/>
        <p:nvPr/>
      </p:nvGrpSpPr>
      <p:grpSpPr>
        <a:xfrm>
          <a:off x="0" y="0"/>
          <a:ext cx="0" cy="0"/>
          <a:chOff x="0" y="0"/>
          <a:chExt cx="0" cy="0"/>
        </a:xfrm>
      </p:grpSpPr>
      <p:cxnSp>
        <p:nvCxnSpPr>
          <p:cNvPr id="392" name="Google Shape;392;p33"/>
          <p:cNvCxnSpPr/>
          <p:nvPr/>
        </p:nvCxnSpPr>
        <p:spPr>
          <a:xfrm rot="10800000">
            <a:off x="332495"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93" name="Google Shape;393;p33"/>
          <p:cNvCxnSpPr/>
          <p:nvPr/>
        </p:nvCxnSpPr>
        <p:spPr>
          <a:xfrm rot="10800000">
            <a:off x="2416405"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94" name="Google Shape;394;p33"/>
          <p:cNvCxnSpPr/>
          <p:nvPr/>
        </p:nvCxnSpPr>
        <p:spPr>
          <a:xfrm rot="10800000">
            <a:off x="4494861" y="2571750"/>
            <a:ext cx="2233200" cy="0"/>
          </a:xfrm>
          <a:prstGeom prst="straightConnector1">
            <a:avLst/>
          </a:prstGeom>
          <a:noFill/>
          <a:ln cap="flat" cmpd="sng" w="76200">
            <a:solidFill>
              <a:srgbClr val="000000"/>
            </a:solidFill>
            <a:prstDash val="solid"/>
            <a:round/>
            <a:headEnd len="lg" w="lg" type="none"/>
            <a:tailEnd len="lg" w="lg" type="none"/>
          </a:ln>
        </p:spPr>
      </p:cxnSp>
      <p:cxnSp>
        <p:nvCxnSpPr>
          <p:cNvPr id="395" name="Google Shape;395;p33"/>
          <p:cNvCxnSpPr/>
          <p:nvPr/>
        </p:nvCxnSpPr>
        <p:spPr>
          <a:xfrm rot="10800000">
            <a:off x="6578347" y="2571750"/>
            <a:ext cx="2233200" cy="0"/>
          </a:xfrm>
          <a:prstGeom prst="straightConnector1">
            <a:avLst/>
          </a:prstGeom>
          <a:noFill/>
          <a:ln cap="flat" cmpd="sng" w="76200">
            <a:solidFill>
              <a:srgbClr val="000000"/>
            </a:solidFill>
            <a:prstDash val="solid"/>
            <a:round/>
            <a:headEnd len="lg" w="lg" type="none"/>
            <a:tailEnd len="lg" w="lg" type="none"/>
          </a:ln>
        </p:spPr>
      </p:cxnSp>
      <p:sp>
        <p:nvSpPr>
          <p:cNvPr id="396" name="Google Shape;396;p33"/>
          <p:cNvSpPr/>
          <p:nvPr/>
        </p:nvSpPr>
        <p:spPr>
          <a:xfrm>
            <a:off x="228600" y="2280925"/>
            <a:ext cx="487680" cy="426720"/>
          </a:xfrm>
          <a:custGeom>
            <a:rect b="b" l="l" r="r" t="t"/>
            <a:pathLst>
              <a:path extrusionOk="0" h="711200" w="812800">
                <a:moveTo>
                  <a:pt x="406400" y="0"/>
                </a:moveTo>
                <a:lnTo>
                  <a:pt x="812800" y="711200"/>
                </a:lnTo>
                <a:lnTo>
                  <a:pt x="0" y="711200"/>
                </a:lnTo>
                <a:lnTo>
                  <a:pt x="406400" y="0"/>
                </a:lnTo>
                <a:close/>
              </a:path>
            </a:pathLst>
          </a:custGeom>
          <a:solidFill>
            <a:schemeClr val="dk1"/>
          </a:solidFill>
          <a:ln>
            <a:noFill/>
          </a:ln>
        </p:spPr>
      </p:sp>
      <p:sp>
        <p:nvSpPr>
          <p:cNvPr id="397" name="Google Shape;397;p33"/>
          <p:cNvSpPr/>
          <p:nvPr/>
        </p:nvSpPr>
        <p:spPr>
          <a:xfrm>
            <a:off x="2416400"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8697A3"/>
          </a:solidFill>
          <a:ln>
            <a:noFill/>
          </a:ln>
        </p:spPr>
      </p:sp>
      <p:sp>
        <p:nvSpPr>
          <p:cNvPr id="398" name="Google Shape;398;p33"/>
          <p:cNvSpPr/>
          <p:nvPr/>
        </p:nvSpPr>
        <p:spPr>
          <a:xfrm>
            <a:off x="4328029"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31394D"/>
          </a:solidFill>
          <a:ln>
            <a:noFill/>
          </a:ln>
        </p:spPr>
      </p:sp>
      <p:sp>
        <p:nvSpPr>
          <p:cNvPr id="399" name="Google Shape;399;p33"/>
          <p:cNvSpPr/>
          <p:nvPr/>
        </p:nvSpPr>
        <p:spPr>
          <a:xfrm>
            <a:off x="6400800"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748794"/>
          </a:solidFill>
          <a:ln>
            <a:noFill/>
          </a:ln>
        </p:spPr>
      </p:sp>
      <p:sp>
        <p:nvSpPr>
          <p:cNvPr id="400" name="Google Shape;400;p33"/>
          <p:cNvSpPr/>
          <p:nvPr/>
        </p:nvSpPr>
        <p:spPr>
          <a:xfrm>
            <a:off x="8503657" y="2280925"/>
            <a:ext cx="487680" cy="426720"/>
          </a:xfrm>
          <a:custGeom>
            <a:rect b="b" l="l" r="r" t="t"/>
            <a:pathLst>
              <a:path extrusionOk="0" h="711200" w="812800">
                <a:moveTo>
                  <a:pt x="406400" y="0"/>
                </a:moveTo>
                <a:lnTo>
                  <a:pt x="812800" y="711200"/>
                </a:lnTo>
                <a:lnTo>
                  <a:pt x="0" y="711200"/>
                </a:lnTo>
                <a:lnTo>
                  <a:pt x="406400" y="0"/>
                </a:lnTo>
                <a:close/>
              </a:path>
            </a:pathLst>
          </a:custGeom>
          <a:solidFill>
            <a:srgbClr val="31394D"/>
          </a:solidFill>
          <a:ln>
            <a:noFill/>
          </a:ln>
        </p:spPr>
      </p:sp>
      <p:grpSp>
        <p:nvGrpSpPr>
          <p:cNvPr id="401" name="Google Shape;401;p33"/>
          <p:cNvGrpSpPr/>
          <p:nvPr/>
        </p:nvGrpSpPr>
        <p:grpSpPr>
          <a:xfrm>
            <a:off x="332453" y="2996803"/>
            <a:ext cx="1682438" cy="1040628"/>
            <a:chOff x="0" y="-9525"/>
            <a:chExt cx="4486500" cy="2775007"/>
          </a:xfrm>
        </p:grpSpPr>
        <p:sp>
          <p:nvSpPr>
            <p:cNvPr id="402" name="Google Shape;402;p33"/>
            <p:cNvSpPr txBox="1"/>
            <p:nvPr/>
          </p:nvSpPr>
          <p:spPr>
            <a:xfrm>
              <a:off x="0" y="-9525"/>
              <a:ext cx="4486500" cy="6567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chemeClr val="dk1"/>
                  </a:solidFill>
                  <a:latin typeface="Roboto"/>
                  <a:ea typeface="Roboto"/>
                  <a:cs typeface="Roboto"/>
                  <a:sym typeface="Roboto"/>
                </a:rPr>
                <a:t>Successes</a:t>
              </a:r>
              <a:endParaRPr b="1" sz="700">
                <a:solidFill>
                  <a:schemeClr val="dk1"/>
                </a:solidFill>
                <a:latin typeface="Roboto"/>
                <a:ea typeface="Roboto"/>
                <a:cs typeface="Roboto"/>
                <a:sym typeface="Roboto"/>
              </a:endParaRPr>
            </a:p>
          </p:txBody>
        </p:sp>
        <p:sp>
          <p:nvSpPr>
            <p:cNvPr id="403" name="Google Shape;403;p33"/>
            <p:cNvSpPr txBox="1"/>
            <p:nvPr/>
          </p:nvSpPr>
          <p:spPr>
            <a:xfrm>
              <a:off x="0" y="1583182"/>
              <a:ext cx="4486500" cy="11823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The things we achieved as a community</a:t>
              </a:r>
              <a:endParaRPr sz="700">
                <a:latin typeface="Roboto"/>
                <a:ea typeface="Roboto"/>
                <a:cs typeface="Roboto"/>
                <a:sym typeface="Roboto"/>
              </a:endParaRPr>
            </a:p>
          </p:txBody>
        </p:sp>
      </p:grpSp>
      <p:grpSp>
        <p:nvGrpSpPr>
          <p:cNvPr id="404" name="Google Shape;404;p33"/>
          <p:cNvGrpSpPr/>
          <p:nvPr/>
        </p:nvGrpSpPr>
        <p:grpSpPr>
          <a:xfrm>
            <a:off x="2416363" y="2996803"/>
            <a:ext cx="1682438" cy="1299265"/>
            <a:chOff x="0" y="-9525"/>
            <a:chExt cx="4486500" cy="3464707"/>
          </a:xfrm>
        </p:grpSpPr>
        <p:sp>
          <p:nvSpPr>
            <p:cNvPr id="405" name="Google Shape;405;p33"/>
            <p:cNvSpPr txBox="1"/>
            <p:nvPr/>
          </p:nvSpPr>
          <p:spPr>
            <a:xfrm>
              <a:off x="0" y="-9525"/>
              <a:ext cx="4486500" cy="14448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lang="en" sz="1600">
                  <a:solidFill>
                    <a:srgbClr val="31394D"/>
                  </a:solidFill>
                  <a:latin typeface="Roboto"/>
                  <a:ea typeface="Roboto"/>
                  <a:cs typeface="Roboto"/>
                  <a:sym typeface="Roboto"/>
                </a:rPr>
                <a:t>Enabling Structures</a:t>
              </a:r>
              <a:endParaRPr sz="700">
                <a:solidFill>
                  <a:srgbClr val="31394D"/>
                </a:solidFill>
                <a:latin typeface="Roboto"/>
                <a:ea typeface="Roboto"/>
                <a:cs typeface="Roboto"/>
                <a:sym typeface="Roboto"/>
              </a:endParaRPr>
            </a:p>
          </p:txBody>
        </p:sp>
        <p:sp>
          <p:nvSpPr>
            <p:cNvPr id="406" name="Google Shape;406;p33"/>
            <p:cNvSpPr txBox="1"/>
            <p:nvPr/>
          </p:nvSpPr>
          <p:spPr>
            <a:xfrm>
              <a:off x="0" y="1583182"/>
              <a:ext cx="4486500" cy="18720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The tools and infrastructure that enabled our successes.</a:t>
              </a:r>
              <a:endParaRPr sz="700">
                <a:latin typeface="Roboto"/>
                <a:ea typeface="Roboto"/>
                <a:cs typeface="Roboto"/>
                <a:sym typeface="Roboto"/>
              </a:endParaRPr>
            </a:p>
          </p:txBody>
        </p:sp>
      </p:grpSp>
      <p:grpSp>
        <p:nvGrpSpPr>
          <p:cNvPr id="407" name="Google Shape;407;p33"/>
          <p:cNvGrpSpPr/>
          <p:nvPr/>
        </p:nvGrpSpPr>
        <p:grpSpPr>
          <a:xfrm>
            <a:off x="6578305" y="2996803"/>
            <a:ext cx="1682729" cy="1040628"/>
            <a:chOff x="0" y="-9525"/>
            <a:chExt cx="4487276" cy="2775007"/>
          </a:xfrm>
        </p:grpSpPr>
        <p:sp>
          <p:nvSpPr>
            <p:cNvPr id="408" name="Google Shape;408;p33"/>
            <p:cNvSpPr txBox="1"/>
            <p:nvPr/>
          </p:nvSpPr>
          <p:spPr>
            <a:xfrm>
              <a:off x="0" y="-9525"/>
              <a:ext cx="4486500" cy="6567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rgbClr val="31394D"/>
                  </a:solidFill>
                  <a:latin typeface="Roboto"/>
                  <a:ea typeface="Roboto"/>
                  <a:cs typeface="Roboto"/>
                  <a:sym typeface="Roboto"/>
                </a:rPr>
                <a:t>Future Directions</a:t>
              </a:r>
              <a:endParaRPr b="1" sz="700">
                <a:solidFill>
                  <a:srgbClr val="31394D"/>
                </a:solidFill>
                <a:latin typeface="Roboto"/>
                <a:ea typeface="Roboto"/>
                <a:cs typeface="Roboto"/>
                <a:sym typeface="Roboto"/>
              </a:endParaRPr>
            </a:p>
          </p:txBody>
        </p:sp>
        <p:sp>
          <p:nvSpPr>
            <p:cNvPr id="409" name="Google Shape;409;p33"/>
            <p:cNvSpPr txBox="1"/>
            <p:nvPr/>
          </p:nvSpPr>
          <p:spPr>
            <a:xfrm>
              <a:off x="776" y="1583182"/>
              <a:ext cx="4486500" cy="11823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Other research data sharing challenges.</a:t>
              </a:r>
              <a:endParaRPr sz="700">
                <a:latin typeface="Roboto"/>
                <a:ea typeface="Roboto"/>
                <a:cs typeface="Roboto"/>
                <a:sym typeface="Roboto"/>
              </a:endParaRPr>
            </a:p>
          </p:txBody>
        </p:sp>
      </p:grpSp>
      <p:grpSp>
        <p:nvGrpSpPr>
          <p:cNvPr id="410" name="Google Shape;410;p33"/>
          <p:cNvGrpSpPr/>
          <p:nvPr/>
        </p:nvGrpSpPr>
        <p:grpSpPr>
          <a:xfrm>
            <a:off x="4494819" y="2980706"/>
            <a:ext cx="1682583" cy="1299265"/>
            <a:chOff x="0" y="-9525"/>
            <a:chExt cx="4486888" cy="3464707"/>
          </a:xfrm>
        </p:grpSpPr>
        <p:sp>
          <p:nvSpPr>
            <p:cNvPr id="411" name="Google Shape;411;p33"/>
            <p:cNvSpPr txBox="1"/>
            <p:nvPr/>
          </p:nvSpPr>
          <p:spPr>
            <a:xfrm>
              <a:off x="0" y="-9525"/>
              <a:ext cx="4486500" cy="14448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 sz="1600">
                  <a:solidFill>
                    <a:schemeClr val="dk1"/>
                  </a:solidFill>
                  <a:latin typeface="Roboto"/>
                  <a:ea typeface="Roboto"/>
                  <a:cs typeface="Roboto"/>
                  <a:sym typeface="Roboto"/>
                </a:rPr>
                <a:t>Challenges / In Hindsight</a:t>
              </a:r>
              <a:endParaRPr b="1" sz="700">
                <a:solidFill>
                  <a:schemeClr val="dk1"/>
                </a:solidFill>
                <a:latin typeface="Roboto"/>
                <a:ea typeface="Roboto"/>
                <a:cs typeface="Roboto"/>
                <a:sym typeface="Roboto"/>
              </a:endParaRPr>
            </a:p>
          </p:txBody>
        </p:sp>
        <p:sp>
          <p:nvSpPr>
            <p:cNvPr id="412" name="Google Shape;412;p33"/>
            <p:cNvSpPr txBox="1"/>
            <p:nvPr/>
          </p:nvSpPr>
          <p:spPr>
            <a:xfrm>
              <a:off x="388" y="1583182"/>
              <a:ext cx="4486500" cy="18720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lang="en" sz="1200">
                  <a:latin typeface="Roboto"/>
                  <a:ea typeface="Roboto"/>
                  <a:cs typeface="Roboto"/>
                  <a:sym typeface="Roboto"/>
                </a:rPr>
                <a:t>Goals we didn’t achieve,  and how we would do them differently.</a:t>
              </a:r>
              <a:endParaRPr sz="700">
                <a:latin typeface="Roboto"/>
                <a:ea typeface="Roboto"/>
                <a:cs typeface="Roboto"/>
                <a:sym typeface="Roboto"/>
              </a:endParaRPr>
            </a:p>
          </p:txBody>
        </p:sp>
      </p:grpSp>
      <p:sp>
        <p:nvSpPr>
          <p:cNvPr id="413" name="Google Shape;413;p33"/>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Table of contents</a:t>
            </a:r>
            <a:endParaRPr/>
          </a:p>
        </p:txBody>
      </p:sp>
      <p:grpSp>
        <p:nvGrpSpPr>
          <p:cNvPr id="414" name="Google Shape;414;p33"/>
          <p:cNvGrpSpPr/>
          <p:nvPr/>
        </p:nvGrpSpPr>
        <p:grpSpPr>
          <a:xfrm>
            <a:off x="2270175" y="2110438"/>
            <a:ext cx="1494000" cy="767700"/>
            <a:chOff x="2373050" y="1513225"/>
            <a:chExt cx="1494000" cy="767700"/>
          </a:xfrm>
        </p:grpSpPr>
        <p:sp>
          <p:nvSpPr>
            <p:cNvPr id="415" name="Google Shape;415;p33"/>
            <p:cNvSpPr/>
            <p:nvPr/>
          </p:nvSpPr>
          <p:spPr>
            <a:xfrm>
              <a:off x="2373050" y="1513225"/>
              <a:ext cx="1494000" cy="767700"/>
            </a:xfrm>
            <a:prstGeom prst="wedgeRectCallout">
              <a:avLst>
                <a:gd fmla="val -20833" name="adj1"/>
                <a:gd fmla="val 62500"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33"/>
            <p:cNvSpPr txBox="1"/>
            <p:nvPr/>
          </p:nvSpPr>
          <p:spPr>
            <a:xfrm>
              <a:off x="2373050" y="1555125"/>
              <a:ext cx="14940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Roboto"/>
                  <a:ea typeface="Roboto"/>
                  <a:cs typeface="Roboto"/>
                  <a:sym typeface="Roboto"/>
                </a:rPr>
                <a:t>CNI Fall 2022 Presentation</a:t>
              </a:r>
              <a:endParaRPr sz="1600">
                <a:solidFill>
                  <a:schemeClr val="dk1"/>
                </a:solidFill>
                <a:latin typeface="Roboto"/>
                <a:ea typeface="Roboto"/>
                <a:cs typeface="Roboto"/>
                <a:sym typeface="Roboto"/>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31394D"/>
      </a:dk1>
      <a:lt1>
        <a:srgbClr val="FFFCFC"/>
      </a:lt1>
      <a:dk2>
        <a:srgbClr val="424242"/>
      </a:dk2>
      <a:lt2>
        <a:srgbClr val="F4F4F4"/>
      </a:lt2>
      <a:accent1>
        <a:srgbClr val="0277BD"/>
      </a:accent1>
      <a:accent2>
        <a:srgbClr val="0F9D58"/>
      </a:accent2>
      <a:accent3>
        <a:srgbClr val="DB4437"/>
      </a:accent3>
      <a:accent4>
        <a:srgbClr val="FAFAFA"/>
      </a:accent4>
      <a:accent5>
        <a:srgbClr val="1A237E"/>
      </a:accent5>
      <a:accent6>
        <a:srgbClr val="F7B762"/>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