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1.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42"/>
  </p:notesMasterIdLst>
  <p:sldIdLst>
    <p:sldId id="257" r:id="rId3"/>
    <p:sldId id="334" r:id="rId4"/>
    <p:sldId id="310" r:id="rId5"/>
    <p:sldId id="311" r:id="rId6"/>
    <p:sldId id="312" r:id="rId7"/>
    <p:sldId id="314" r:id="rId8"/>
    <p:sldId id="315" r:id="rId9"/>
    <p:sldId id="316" r:id="rId10"/>
    <p:sldId id="317" r:id="rId11"/>
    <p:sldId id="318" r:id="rId12"/>
    <p:sldId id="325" r:id="rId13"/>
    <p:sldId id="326" r:id="rId14"/>
    <p:sldId id="319" r:id="rId15"/>
    <p:sldId id="320" r:id="rId16"/>
    <p:sldId id="309" r:id="rId17"/>
    <p:sldId id="269" r:id="rId18"/>
    <p:sldId id="321" r:id="rId19"/>
    <p:sldId id="322" r:id="rId20"/>
    <p:sldId id="323" r:id="rId21"/>
    <p:sldId id="324" r:id="rId22"/>
    <p:sldId id="306" r:id="rId23"/>
    <p:sldId id="339" r:id="rId24"/>
    <p:sldId id="340" r:id="rId25"/>
    <p:sldId id="341" r:id="rId26"/>
    <p:sldId id="342" r:id="rId27"/>
    <p:sldId id="344" r:id="rId28"/>
    <p:sldId id="297" r:id="rId29"/>
    <p:sldId id="335" r:id="rId30"/>
    <p:sldId id="336" r:id="rId31"/>
    <p:sldId id="343" r:id="rId32"/>
    <p:sldId id="337" r:id="rId33"/>
    <p:sldId id="338" r:id="rId34"/>
    <p:sldId id="330" r:id="rId35"/>
    <p:sldId id="307" r:id="rId36"/>
    <p:sldId id="328" r:id="rId37"/>
    <p:sldId id="331" r:id="rId38"/>
    <p:sldId id="332" r:id="rId39"/>
    <p:sldId id="333" r:id="rId40"/>
    <p:sldId id="327"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nce Longley" initials="" lastIdx="6" clrIdx="0"/>
  <p:cmAuthor id="1" name="Todd Harmening" initials=""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14" autoAdjust="0"/>
    <p:restoredTop sz="84257" autoAdjust="0"/>
  </p:normalViewPr>
  <p:slideViewPr>
    <p:cSldViewPr snapToGrid="0" snapToObjects="1">
      <p:cViewPr>
        <p:scale>
          <a:sx n="54" d="100"/>
          <a:sy n="54" d="100"/>
        </p:scale>
        <p:origin x="-112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idx="1">
    <p:pos x="6000" y="0"/>
    <p:text>Hi Todd!</p:text>
  </p:cm>
  <p:cm authorId="1" idx="1">
    <p:pos x="6000" y="100"/>
    <p:text>hey...just making sure our outline follows the slides and vice versa</p:text>
  </p:cm>
  <p:cm authorId="0" idx="2">
    <p:pos x="6000" y="200"/>
    <p:text>What do you think of "Edvisable"? I was just going to send out an email but see you're already on this...</p:text>
  </p:cm>
  <p:cm authorId="1" idx="2">
    <p:pos x="6000" y="300"/>
    <p:text>I think I like it better than E-dagogy so test it out....hate to say it but we may have to do a placeholder for tonite or test one of these out</p:text>
  </p:cm>
  <p:cm authorId="0" idx="3">
    <p:pos x="6000" y="400"/>
    <p:text>OK - I do like the scripty font you used. I can put it in that or should I try working something up?</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B74D81-7042-0742-99F3-E8C96689B59F}" type="datetimeFigureOut">
              <a:rPr lang="en-US" smtClean="0"/>
              <a:pPr/>
              <a:t>8/5/2014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95E099-B2DB-5749-9AF6-8B44E8C9AC7E}" type="slidenum">
              <a:rPr lang="en-US" smtClean="0"/>
              <a:pPr/>
              <a:t>‹#›</a:t>
            </a:fld>
            <a:endParaRPr lang="en-US"/>
          </a:p>
        </p:txBody>
      </p:sp>
    </p:spTree>
    <p:extLst>
      <p:ext uri="{BB962C8B-B14F-4D97-AF65-F5344CB8AC3E}">
        <p14:creationId xmlns:p14="http://schemas.microsoft.com/office/powerpoint/2010/main" val="25186871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a:buChar char="•"/>
              <a:tabLst/>
              <a:defRPr/>
            </a:pPr>
            <a:endParaRPr lang="en-US" baseline="0" dirty="0" smtClean="0">
              <a:solidFill>
                <a:schemeClr val="bg1"/>
              </a:solidFill>
            </a:endParaRPr>
          </a:p>
        </p:txBody>
      </p:sp>
      <p:sp>
        <p:nvSpPr>
          <p:cNvPr id="4" name="Slide Number Placeholder 3"/>
          <p:cNvSpPr>
            <a:spLocks noGrp="1"/>
          </p:cNvSpPr>
          <p:nvPr>
            <p:ph type="sldNum" sz="quarter" idx="10"/>
          </p:nvPr>
        </p:nvSpPr>
        <p:spPr/>
        <p:txBody>
          <a:bodyPr/>
          <a:lstStyle/>
          <a:p>
            <a:fld id="{B495E099-B2DB-5749-9AF6-8B44E8C9AC7E}" type="slidenum">
              <a:rPr lang="en-US" smtClean="0"/>
              <a:pPr/>
              <a:t>1</a:t>
            </a:fld>
            <a:endParaRPr lang="en-US"/>
          </a:p>
        </p:txBody>
      </p:sp>
    </p:spTree>
    <p:extLst>
      <p:ext uri="{BB962C8B-B14F-4D97-AF65-F5344CB8AC3E}">
        <p14:creationId xmlns:p14="http://schemas.microsoft.com/office/powerpoint/2010/main" val="40990438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9E1CE2-FEC6-4BC4-B4F0-671397AC0F36}" type="slidenum">
              <a:rPr lang="en-US" smtClean="0"/>
              <a:t>28</a:t>
            </a:fld>
            <a:endParaRPr lang="en-US"/>
          </a:p>
        </p:txBody>
      </p:sp>
    </p:spTree>
    <p:extLst>
      <p:ext uri="{BB962C8B-B14F-4D97-AF65-F5344CB8AC3E}">
        <p14:creationId xmlns:p14="http://schemas.microsoft.com/office/powerpoint/2010/main" val="38623310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
        <p:cNvGrpSpPr/>
        <p:nvPr/>
      </p:nvGrpSpPr>
      <p:grpSpPr>
        <a:xfrm>
          <a:off x="0" y="0"/>
          <a:ext cx="0" cy="0"/>
          <a:chOff x="0" y="0"/>
          <a:chExt cx="0" cy="0"/>
        </a:xfrm>
      </p:grpSpPr>
      <p:sp>
        <p:nvSpPr>
          <p:cNvPr id="42" name="Shape 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 name="Shape 43"/>
          <p:cNvSpPr txBox="1">
            <a:spLocks noGrp="1"/>
          </p:cNvSpPr>
          <p:nvPr>
            <p:ph type="body" idx="1"/>
          </p:nvPr>
        </p:nvSpPr>
        <p:spPr>
          <a:xfrm>
            <a:off x="685801" y="4343400"/>
            <a:ext cx="5486399" cy="4114800"/>
          </a:xfrm>
          <a:prstGeom prst="rect">
            <a:avLst/>
          </a:prstGeom>
        </p:spPr>
        <p:txBody>
          <a:bodyPr lIns="91420" tIns="91420" rIns="91420" bIns="91420" anchor="t" anchorCtr="0">
            <a:noAutofit/>
          </a:bodyPr>
          <a:lstStyle/>
          <a:p>
            <a:r>
              <a:rPr lang="en-US" smtClean="0"/>
              <a:t>Description</a:t>
            </a:r>
            <a:r>
              <a:rPr lang="en-US" baseline="0" smtClean="0"/>
              <a:t> of the model</a:t>
            </a:r>
          </a:p>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kern="1200" dirty="0" smtClean="0">
                <a:solidFill>
                  <a:schemeClr val="tx1"/>
                </a:solidFill>
                <a:effectLst/>
                <a:latin typeface="+mn-lt"/>
                <a:ea typeface="+mn-ea"/>
                <a:cs typeface="+mn-cs"/>
              </a:rPr>
              <a:t>11:25 - 11:30 Feedback - Todd’s participant perspective on the value of this</a:t>
            </a:r>
            <a:endParaRPr lang="en-US" sz="1050" kern="1200" dirty="0" smtClean="0">
              <a:solidFill>
                <a:schemeClr val="tx1"/>
              </a:solidFill>
              <a:effectLst/>
              <a:latin typeface="+mn-lt"/>
              <a:ea typeface="+mn-ea"/>
              <a:cs typeface="+mn-cs"/>
            </a:endParaRPr>
          </a:p>
          <a:p>
            <a:pPr lvl="1" fontAlgn="base"/>
            <a:r>
              <a:rPr lang="en-US" sz="1200" kern="1200" dirty="0" smtClean="0">
                <a:solidFill>
                  <a:schemeClr val="tx1"/>
                </a:solidFill>
                <a:effectLst/>
                <a:latin typeface="+mn-lt"/>
                <a:ea typeface="+mn-ea"/>
                <a:cs typeface="+mn-cs"/>
              </a:rPr>
              <a:t>how this might relate to his work</a:t>
            </a:r>
            <a:endParaRPr lang="en-US" sz="1050" kern="1200" dirty="0" smtClean="0">
              <a:solidFill>
                <a:schemeClr val="tx1"/>
              </a:solidFill>
              <a:effectLst/>
              <a:latin typeface="+mn-lt"/>
              <a:ea typeface="+mn-ea"/>
              <a:cs typeface="+mn-cs"/>
            </a:endParaRPr>
          </a:p>
          <a:p>
            <a:pPr lvl="1" fontAlgn="base"/>
            <a:r>
              <a:rPr lang="en-US" sz="1200" kern="1200" dirty="0" smtClean="0">
                <a:solidFill>
                  <a:schemeClr val="tx1"/>
                </a:solidFill>
                <a:effectLst/>
                <a:latin typeface="+mn-lt"/>
                <a:ea typeface="+mn-ea"/>
                <a:cs typeface="+mn-cs"/>
              </a:rPr>
              <a:t>more broadly, the value as an individual</a:t>
            </a:r>
            <a:endParaRPr lang="en-US" sz="105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495E099-B2DB-5749-9AF6-8B44E8C9AC7E}" type="slidenum">
              <a:rPr lang="en-US" smtClean="0"/>
              <a:pPr/>
              <a:t>30</a:t>
            </a:fld>
            <a:endParaRPr lang="en-US"/>
          </a:p>
        </p:txBody>
      </p:sp>
    </p:spTree>
    <p:extLst>
      <p:ext uri="{BB962C8B-B14F-4D97-AF65-F5344CB8AC3E}">
        <p14:creationId xmlns:p14="http://schemas.microsoft.com/office/powerpoint/2010/main" val="25909223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11:25 </a:t>
            </a:r>
            <a:r>
              <a:rPr lang="en-US" baseline="0" dirty="0" smtClean="0"/>
              <a:t> - 11:30 Todd shares participant experience and potential value and uses</a:t>
            </a:r>
            <a:endParaRPr lang="en-US" dirty="0"/>
          </a:p>
        </p:txBody>
      </p:sp>
      <p:sp>
        <p:nvSpPr>
          <p:cNvPr id="4" name="Slide Number Placeholder 3"/>
          <p:cNvSpPr>
            <a:spLocks noGrp="1"/>
          </p:cNvSpPr>
          <p:nvPr>
            <p:ph type="sldNum" sz="quarter" idx="10"/>
          </p:nvPr>
        </p:nvSpPr>
        <p:spPr/>
        <p:txBody>
          <a:bodyPr/>
          <a:lstStyle/>
          <a:p>
            <a:fld id="{B495E099-B2DB-5749-9AF6-8B44E8C9AC7E}" type="slidenum">
              <a:rPr lang="en-US" smtClean="0"/>
              <a:pPr/>
              <a:t>31</a:t>
            </a:fld>
            <a:endParaRPr lang="en-US"/>
          </a:p>
        </p:txBody>
      </p:sp>
    </p:spTree>
    <p:extLst>
      <p:ext uri="{BB962C8B-B14F-4D97-AF65-F5344CB8AC3E}">
        <p14:creationId xmlns:p14="http://schemas.microsoft.com/office/powerpoint/2010/main" val="253281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endParaRPr lang="en-US" sz="1200" kern="1200" baseline="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69E1CE2-FEC6-4BC4-B4F0-671397AC0F36}" type="slidenum">
              <a:rPr lang="en-US" smtClean="0"/>
              <a:t>32</a:t>
            </a:fld>
            <a:endParaRPr lang="en-US"/>
          </a:p>
        </p:txBody>
      </p:sp>
    </p:spTree>
    <p:extLst>
      <p:ext uri="{BB962C8B-B14F-4D97-AF65-F5344CB8AC3E}">
        <p14:creationId xmlns:p14="http://schemas.microsoft.com/office/powerpoint/2010/main" val="9649620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kern="1200" dirty="0" smtClean="0">
                <a:solidFill>
                  <a:schemeClr val="tx1"/>
                </a:solidFill>
                <a:effectLst/>
                <a:latin typeface="+mn-lt"/>
                <a:ea typeface="+mn-ea"/>
                <a:cs typeface="+mn-cs"/>
              </a:rPr>
              <a:t>11:25 - 11:30 Feedback - Todd’s participant perspective on the value of this</a:t>
            </a:r>
            <a:endParaRPr lang="en-US" sz="1050" kern="1200" dirty="0" smtClean="0">
              <a:solidFill>
                <a:schemeClr val="tx1"/>
              </a:solidFill>
              <a:effectLst/>
              <a:latin typeface="+mn-lt"/>
              <a:ea typeface="+mn-ea"/>
              <a:cs typeface="+mn-cs"/>
            </a:endParaRPr>
          </a:p>
          <a:p>
            <a:pPr lvl="1" fontAlgn="base"/>
            <a:r>
              <a:rPr lang="en-US" sz="1200" kern="1200" dirty="0" smtClean="0">
                <a:solidFill>
                  <a:schemeClr val="tx1"/>
                </a:solidFill>
                <a:effectLst/>
                <a:latin typeface="+mn-lt"/>
                <a:ea typeface="+mn-ea"/>
                <a:cs typeface="+mn-cs"/>
              </a:rPr>
              <a:t>how this might relate to his work</a:t>
            </a:r>
            <a:endParaRPr lang="en-US" sz="1050" kern="1200" dirty="0" smtClean="0">
              <a:solidFill>
                <a:schemeClr val="tx1"/>
              </a:solidFill>
              <a:effectLst/>
              <a:latin typeface="+mn-lt"/>
              <a:ea typeface="+mn-ea"/>
              <a:cs typeface="+mn-cs"/>
            </a:endParaRPr>
          </a:p>
          <a:p>
            <a:pPr lvl="1" fontAlgn="base"/>
            <a:r>
              <a:rPr lang="en-US" sz="1200" kern="1200" dirty="0" smtClean="0">
                <a:solidFill>
                  <a:schemeClr val="tx1"/>
                </a:solidFill>
                <a:effectLst/>
                <a:latin typeface="+mn-lt"/>
                <a:ea typeface="+mn-ea"/>
                <a:cs typeface="+mn-cs"/>
              </a:rPr>
              <a:t>more broadly, the value as an individual</a:t>
            </a:r>
            <a:endParaRPr lang="en-US" sz="105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495E099-B2DB-5749-9AF6-8B44E8C9AC7E}" type="slidenum">
              <a:rPr lang="en-US" smtClean="0"/>
              <a:pPr/>
              <a:t>33</a:t>
            </a:fld>
            <a:endParaRPr lang="en-US"/>
          </a:p>
        </p:txBody>
      </p:sp>
    </p:spTree>
    <p:extLst>
      <p:ext uri="{BB962C8B-B14F-4D97-AF65-F5344CB8AC3E}">
        <p14:creationId xmlns:p14="http://schemas.microsoft.com/office/powerpoint/2010/main" val="2590922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endParaRPr lang="en-US" sz="105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495E099-B2DB-5749-9AF6-8B44E8C9AC7E}" type="slidenum">
              <a:rPr lang="en-US" smtClean="0"/>
              <a:pPr/>
              <a:t>34</a:t>
            </a:fld>
            <a:endParaRPr lang="en-US"/>
          </a:p>
        </p:txBody>
      </p:sp>
    </p:spTree>
    <p:extLst>
      <p:ext uri="{BB962C8B-B14F-4D97-AF65-F5344CB8AC3E}">
        <p14:creationId xmlns:p14="http://schemas.microsoft.com/office/powerpoint/2010/main" val="1574353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11:20 – 11:25 Outcomes of the program</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 Chris</a:t>
            </a:r>
          </a:p>
          <a:p>
            <a:pPr lvl="0" fontAlgn="base"/>
            <a:r>
              <a:rPr lang="en-US" sz="1200" kern="1200" dirty="0" smtClean="0">
                <a:solidFill>
                  <a:schemeClr val="tx1"/>
                </a:solidFill>
                <a:effectLst/>
                <a:latin typeface="+mn-lt"/>
                <a:ea typeface="+mn-ea"/>
                <a:cs typeface="+mn-cs"/>
              </a:rPr>
              <a:t>	feedback</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video snippets from MHEC presentation possibly </a:t>
            </a:r>
          </a:p>
          <a:p>
            <a:pPr lvl="0" fontAlgn="base"/>
            <a:r>
              <a:rPr lang="en-US" sz="1200" kern="1200" dirty="0" smtClean="0">
                <a:solidFill>
                  <a:schemeClr val="tx1"/>
                </a:solidFill>
                <a:effectLst/>
                <a:latin typeface="+mn-lt"/>
                <a:ea typeface="+mn-ea"/>
                <a:cs typeface="+mn-cs"/>
              </a:rPr>
              <a:t>	benefits to individuals involved, skills, networking, future collaboration opportunities</a:t>
            </a:r>
            <a:endParaRPr lang="en-US" sz="1050" kern="1200" dirty="0" smtClean="0">
              <a:solidFill>
                <a:schemeClr val="tx1"/>
              </a:solidFill>
              <a:effectLst/>
              <a:latin typeface="+mn-lt"/>
              <a:ea typeface="+mn-ea"/>
              <a:cs typeface="+mn-cs"/>
            </a:endParaRPr>
          </a:p>
          <a:p>
            <a:pPr lvl="1" fontAlgn="base"/>
            <a:r>
              <a:rPr lang="en-US" sz="1200" kern="1200" dirty="0" smtClean="0">
                <a:solidFill>
                  <a:schemeClr val="tx1"/>
                </a:solidFill>
                <a:effectLst/>
                <a:latin typeface="+mn-lt"/>
                <a:ea typeface="+mn-ea"/>
                <a:cs typeface="+mn-cs"/>
              </a:rPr>
              <a:t>partners in addressing problems in higher education</a:t>
            </a:r>
          </a:p>
          <a:p>
            <a:pPr lvl="1" fontAlgn="base"/>
            <a:endParaRPr lang="en-US" sz="1200" kern="1200" dirty="0" smtClean="0">
              <a:solidFill>
                <a:schemeClr val="tx1"/>
              </a:solidFill>
              <a:effectLst/>
              <a:latin typeface="+mn-lt"/>
              <a:ea typeface="+mn-ea"/>
              <a:cs typeface="+mn-cs"/>
            </a:endParaRPr>
          </a:p>
          <a:p>
            <a:pPr lvl="1" fontAlgn="base"/>
            <a:endParaRPr lang="en-US" sz="105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495E099-B2DB-5749-9AF6-8B44E8C9AC7E}" type="slidenum">
              <a:rPr lang="en-US" smtClean="0"/>
              <a:pPr/>
              <a:t>35</a:t>
            </a:fld>
            <a:endParaRPr lang="en-US"/>
          </a:p>
        </p:txBody>
      </p:sp>
    </p:spTree>
    <p:extLst>
      <p:ext uri="{BB962C8B-B14F-4D97-AF65-F5344CB8AC3E}">
        <p14:creationId xmlns:p14="http://schemas.microsoft.com/office/powerpoint/2010/main" val="15752498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use this slide – not</a:t>
            </a:r>
            <a:r>
              <a:rPr lang="en-US" baseline="0" dirty="0" smtClean="0"/>
              <a:t> the next </a:t>
            </a:r>
          </a:p>
          <a:p>
            <a:endParaRPr lang="en-US" baseline="0" dirty="0" smtClean="0"/>
          </a:p>
          <a:p>
            <a:pPr lvl="0" fontAlgn="base"/>
            <a:r>
              <a:rPr lang="en-US" sz="1200" kern="1200" dirty="0" smtClean="0">
                <a:solidFill>
                  <a:schemeClr val="tx1"/>
                </a:solidFill>
                <a:effectLst/>
                <a:latin typeface="+mn-lt"/>
                <a:ea typeface="+mn-ea"/>
                <a:cs typeface="+mn-cs"/>
              </a:rPr>
              <a:t>11:30 - 11:40 Lessons Learned from the Pilot – David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&amp; </a:t>
            </a:r>
            <a:r>
              <a:rPr lang="en-US" sz="1200" kern="1200" dirty="0" err="1" smtClean="0">
                <a:solidFill>
                  <a:schemeClr val="tx1"/>
                </a:solidFill>
                <a:effectLst/>
                <a:latin typeface="+mn-lt"/>
                <a:ea typeface="+mn-ea"/>
                <a:cs typeface="+mn-cs"/>
              </a:rPr>
              <a:t>Virajita</a:t>
            </a:r>
            <a:endParaRPr lang="en-US" sz="1050" kern="1200" dirty="0" smtClean="0">
              <a:solidFill>
                <a:schemeClr val="tx1"/>
              </a:solidFill>
              <a:effectLst/>
              <a:latin typeface="+mn-lt"/>
              <a:ea typeface="+mn-ea"/>
              <a:cs typeface="+mn-cs"/>
            </a:endParaRPr>
          </a:p>
          <a:p>
            <a:pPr lvl="1" fontAlgn="base"/>
            <a:r>
              <a:rPr lang="en-US" sz="1200" kern="1200" dirty="0" smtClean="0">
                <a:solidFill>
                  <a:schemeClr val="tx1"/>
                </a:solidFill>
                <a:effectLst/>
                <a:latin typeface="+mn-lt"/>
                <a:ea typeface="+mn-ea"/>
                <a:cs typeface="+mn-cs"/>
              </a:rPr>
              <a:t>Benefits and challenges to organizations in the collaborative</a:t>
            </a:r>
          </a:p>
          <a:p>
            <a:pPr lvl="1" fontAlgn="base"/>
            <a:r>
              <a:rPr lang="en-US" sz="1200" kern="1200" dirty="0" smtClean="0">
                <a:solidFill>
                  <a:schemeClr val="tx1"/>
                </a:solidFill>
                <a:effectLst/>
                <a:latin typeface="+mn-lt"/>
                <a:ea typeface="+mn-ea"/>
                <a:cs typeface="+mn-cs"/>
              </a:rPr>
              <a:t>how this impacts each of the partner organizations</a:t>
            </a:r>
            <a:endParaRPr lang="en-US" sz="1050" kern="1200" dirty="0" smtClean="0">
              <a:solidFill>
                <a:schemeClr val="tx1"/>
              </a:solidFill>
              <a:effectLst/>
              <a:latin typeface="+mn-lt"/>
              <a:ea typeface="+mn-ea"/>
              <a:cs typeface="+mn-cs"/>
            </a:endParaRPr>
          </a:p>
          <a:p>
            <a:pPr lvl="1" fontAlgn="base"/>
            <a:r>
              <a:rPr lang="en-US" sz="1200" kern="1200" dirty="0" smtClean="0">
                <a:solidFill>
                  <a:schemeClr val="tx1"/>
                </a:solidFill>
                <a:effectLst/>
                <a:latin typeface="+mn-lt"/>
                <a:ea typeface="+mn-ea"/>
                <a:cs typeface="+mn-cs"/>
              </a:rPr>
              <a:t>transparent reflection on the process, things that might be done differently in future iterations  </a:t>
            </a:r>
            <a:endParaRPr lang="en-US" sz="105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495E099-B2DB-5749-9AF6-8B44E8C9AC7E}" type="slidenum">
              <a:rPr lang="en-US" smtClean="0"/>
              <a:pPr/>
              <a:t>36</a:t>
            </a:fld>
            <a:endParaRPr lang="en-US"/>
          </a:p>
        </p:txBody>
      </p:sp>
    </p:spTree>
    <p:extLst>
      <p:ext uri="{BB962C8B-B14F-4D97-AF65-F5344CB8AC3E}">
        <p14:creationId xmlns:p14="http://schemas.microsoft.com/office/powerpoint/2010/main" val="8502062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kern="1200" dirty="0" smtClean="0">
                <a:solidFill>
                  <a:schemeClr val="tx1"/>
                </a:solidFill>
                <a:effectLst/>
                <a:latin typeface="+mn-lt"/>
                <a:ea typeface="+mn-ea"/>
                <a:cs typeface="+mn-cs"/>
              </a:rPr>
              <a:t>11:30 - 11:40 Lessons Learned from the Pilot – David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&amp; </a:t>
            </a:r>
            <a:r>
              <a:rPr lang="en-US" sz="1200" kern="1200" dirty="0" err="1" smtClean="0">
                <a:solidFill>
                  <a:schemeClr val="tx1"/>
                </a:solidFill>
                <a:effectLst/>
                <a:latin typeface="+mn-lt"/>
                <a:ea typeface="+mn-ea"/>
                <a:cs typeface="+mn-cs"/>
              </a:rPr>
              <a:t>Virajita</a:t>
            </a:r>
            <a:endParaRPr lang="en-US" sz="1050" kern="1200" dirty="0" smtClean="0">
              <a:solidFill>
                <a:schemeClr val="tx1"/>
              </a:solidFill>
              <a:effectLst/>
              <a:latin typeface="+mn-lt"/>
              <a:ea typeface="+mn-ea"/>
              <a:cs typeface="+mn-cs"/>
            </a:endParaRPr>
          </a:p>
          <a:p>
            <a:pPr lvl="1" fontAlgn="base"/>
            <a:r>
              <a:rPr lang="en-US" sz="1200" kern="1200" dirty="0" smtClean="0">
                <a:solidFill>
                  <a:schemeClr val="tx1"/>
                </a:solidFill>
                <a:effectLst/>
                <a:latin typeface="+mn-lt"/>
                <a:ea typeface="+mn-ea"/>
                <a:cs typeface="+mn-cs"/>
              </a:rPr>
              <a:t>Benefits and challenges to organizations in the collaborative</a:t>
            </a:r>
          </a:p>
          <a:p>
            <a:pPr lvl="1" fontAlgn="base"/>
            <a:r>
              <a:rPr lang="en-US" sz="1200" kern="1200" dirty="0" smtClean="0">
                <a:solidFill>
                  <a:schemeClr val="tx1"/>
                </a:solidFill>
                <a:effectLst/>
                <a:latin typeface="+mn-lt"/>
                <a:ea typeface="+mn-ea"/>
                <a:cs typeface="+mn-cs"/>
              </a:rPr>
              <a:t>how this impacts each of the partner organizations</a:t>
            </a:r>
            <a:endParaRPr lang="en-US" sz="1050" kern="1200" dirty="0" smtClean="0">
              <a:solidFill>
                <a:schemeClr val="tx1"/>
              </a:solidFill>
              <a:effectLst/>
              <a:latin typeface="+mn-lt"/>
              <a:ea typeface="+mn-ea"/>
              <a:cs typeface="+mn-cs"/>
            </a:endParaRPr>
          </a:p>
          <a:p>
            <a:pPr lvl="1" fontAlgn="base"/>
            <a:r>
              <a:rPr lang="en-US" sz="1200" kern="1200" dirty="0" smtClean="0">
                <a:solidFill>
                  <a:schemeClr val="tx1"/>
                </a:solidFill>
                <a:effectLst/>
                <a:latin typeface="+mn-lt"/>
                <a:ea typeface="+mn-ea"/>
                <a:cs typeface="+mn-cs"/>
              </a:rPr>
              <a:t>transparent reflection on the process, things that might be done differently in future iterations  </a:t>
            </a:r>
            <a:endParaRPr lang="en-US" sz="105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495E099-B2DB-5749-9AF6-8B44E8C9AC7E}" type="slidenum">
              <a:rPr lang="en-US" smtClean="0"/>
              <a:pPr/>
              <a:t>37</a:t>
            </a:fld>
            <a:endParaRPr lang="en-US"/>
          </a:p>
        </p:txBody>
      </p:sp>
    </p:spTree>
    <p:extLst>
      <p:ext uri="{BB962C8B-B14F-4D97-AF65-F5344CB8AC3E}">
        <p14:creationId xmlns:p14="http://schemas.microsoft.com/office/powerpoint/2010/main" val="2590922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base" latinLnBrk="0" hangingPunct="1">
              <a:lnSpc>
                <a:spcPct val="100000"/>
              </a:lnSpc>
              <a:spcBef>
                <a:spcPts val="0"/>
              </a:spcBef>
              <a:spcAft>
                <a:spcPts val="0"/>
              </a:spcAft>
              <a:buClrTx/>
              <a:buSzTx/>
              <a:buFont typeface="Arial"/>
              <a:buNone/>
              <a:tabLst/>
              <a:defRPr/>
            </a:pPr>
            <a:r>
              <a:rPr lang="en-US" sz="1200" kern="1200" dirty="0" smtClean="0">
                <a:solidFill>
                  <a:schemeClr val="tx1"/>
                </a:solidFill>
                <a:effectLst/>
                <a:latin typeface="+mn-lt"/>
                <a:ea typeface="+mn-ea"/>
                <a:cs typeface="+mn-cs"/>
              </a:rPr>
              <a:t>10:45 - 10:50 - Chris</a:t>
            </a:r>
            <a:endParaRPr lang="en-US" sz="1000" kern="1200" dirty="0" smtClean="0">
              <a:solidFill>
                <a:schemeClr val="tx1"/>
              </a:solidFill>
              <a:effectLst/>
              <a:latin typeface="+mn-lt"/>
              <a:ea typeface="+mn-ea"/>
              <a:cs typeface="+mn-cs"/>
            </a:endParaRPr>
          </a:p>
          <a:p>
            <a:pPr marL="171450" lvl="0" indent="-171450" fontAlgn="base">
              <a:buFont typeface="Arial"/>
              <a:buChar char="•"/>
            </a:pPr>
            <a:r>
              <a:rPr lang="en-US" sz="1200" kern="1200" dirty="0" smtClean="0">
                <a:solidFill>
                  <a:schemeClr val="tx1"/>
                </a:solidFill>
                <a:effectLst/>
                <a:latin typeface="+mn-lt"/>
                <a:ea typeface="+mn-ea"/>
                <a:cs typeface="+mn-cs"/>
              </a:rPr>
              <a:t>introduce team (presenters and Nichole and Leah)</a:t>
            </a:r>
            <a:endParaRPr lang="en-US" sz="1050" kern="1200" dirty="0" smtClean="0">
              <a:solidFill>
                <a:schemeClr val="tx1"/>
              </a:solidFill>
              <a:effectLst/>
              <a:latin typeface="+mn-lt"/>
              <a:ea typeface="+mn-ea"/>
              <a:cs typeface="+mn-cs"/>
            </a:endParaRPr>
          </a:p>
          <a:p>
            <a:pPr marL="171450" lvl="0" indent="-171450" fontAlgn="base">
              <a:buFont typeface="Arial"/>
              <a:buChar char="•"/>
            </a:pPr>
            <a:r>
              <a:rPr lang="en-US" baseline="0" dirty="0" smtClean="0">
                <a:solidFill>
                  <a:schemeClr val="bg1"/>
                </a:solidFill>
              </a:rPr>
              <a:t>Describe unique collaboration of partners</a:t>
            </a:r>
            <a:endParaRPr lang="en-US" dirty="0" smtClean="0">
              <a:solidFill>
                <a:schemeClr val="bg1"/>
              </a:solidFill>
            </a:endParaRP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solidFill>
                  <a:schemeClr val="bg1"/>
                </a:solidFill>
              </a:rPr>
              <a:t>Acknowledge the legacy of NCPPHE Associates Program, </a:t>
            </a:r>
            <a:r>
              <a:rPr lang="en-US" sz="1200" dirty="0" smtClean="0">
                <a:solidFill>
                  <a:schemeClr val="bg1"/>
                </a:solidFill>
              </a:rPr>
              <a:t>Highlight Pat </a:t>
            </a:r>
            <a:r>
              <a:rPr lang="en-US" sz="1200" dirty="0" err="1" smtClean="0">
                <a:solidFill>
                  <a:schemeClr val="bg1"/>
                </a:solidFill>
              </a:rPr>
              <a:t>Callan</a:t>
            </a:r>
            <a:r>
              <a:rPr lang="en-US" sz="1200" dirty="0" smtClean="0">
                <a:solidFill>
                  <a:schemeClr val="bg1"/>
                </a:solidFill>
              </a:rPr>
              <a:t> and Joni Finney </a:t>
            </a:r>
            <a:endParaRPr lang="en-US" baseline="0" dirty="0" smtClean="0">
              <a:solidFill>
                <a:schemeClr val="bg1"/>
              </a:solidFill>
            </a:endParaRPr>
          </a:p>
          <a:p>
            <a:endParaRPr lang="en-US" dirty="0"/>
          </a:p>
        </p:txBody>
      </p:sp>
      <p:sp>
        <p:nvSpPr>
          <p:cNvPr id="4" name="Slide Number Placeholder 3"/>
          <p:cNvSpPr>
            <a:spLocks noGrp="1"/>
          </p:cNvSpPr>
          <p:nvPr>
            <p:ph type="sldNum" sz="quarter" idx="10"/>
          </p:nvPr>
        </p:nvSpPr>
        <p:spPr/>
        <p:txBody>
          <a:bodyPr/>
          <a:lstStyle/>
          <a:p>
            <a:fld id="{B495E099-B2DB-5749-9AF6-8B44E8C9AC7E}" type="slidenum">
              <a:rPr lang="en-US" smtClean="0"/>
              <a:pPr/>
              <a:t>2</a:t>
            </a:fld>
            <a:endParaRPr lang="en-US"/>
          </a:p>
        </p:txBody>
      </p:sp>
    </p:spTree>
    <p:extLst>
      <p:ext uri="{BB962C8B-B14F-4D97-AF65-F5344CB8AC3E}">
        <p14:creationId xmlns:p14="http://schemas.microsoft.com/office/powerpoint/2010/main" val="3442797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kern="1200" dirty="0" smtClean="0">
                <a:solidFill>
                  <a:schemeClr val="tx1"/>
                </a:solidFill>
                <a:effectLst/>
                <a:latin typeface="+mn-lt"/>
                <a:ea typeface="+mn-ea"/>
                <a:cs typeface="+mn-cs"/>
              </a:rPr>
              <a:t>11:40 - 12 Audience Q &amp; A </a:t>
            </a:r>
          </a:p>
          <a:p>
            <a:pPr lvl="0" fontAlgn="base"/>
            <a:r>
              <a:rPr lang="en-US" sz="1200" kern="1200" dirty="0" smtClean="0">
                <a:solidFill>
                  <a:schemeClr val="tx1"/>
                </a:solidFill>
                <a:effectLst/>
                <a:latin typeface="+mn-lt"/>
                <a:ea typeface="+mn-ea"/>
                <a:cs typeface="+mn-cs"/>
              </a:rPr>
              <a:t>OR</a:t>
            </a:r>
            <a:endParaRPr lang="en-US" sz="1050" kern="1200" dirty="0" smtClean="0">
              <a:solidFill>
                <a:schemeClr val="tx1"/>
              </a:solidFill>
              <a:effectLst/>
              <a:latin typeface="+mn-lt"/>
              <a:ea typeface="+mn-ea"/>
              <a:cs typeface="+mn-cs"/>
            </a:endParaRPr>
          </a:p>
          <a:p>
            <a:pPr lvl="0" fontAlgn="base"/>
            <a:r>
              <a:rPr lang="en-US" sz="1200" kern="1200" dirty="0" smtClean="0">
                <a:solidFill>
                  <a:schemeClr val="tx1"/>
                </a:solidFill>
                <a:effectLst/>
                <a:latin typeface="+mn-lt"/>
                <a:ea typeface="+mn-ea"/>
                <a:cs typeface="+mn-cs"/>
              </a:rPr>
              <a:t>Is there time for an audience participation activity? </a:t>
            </a:r>
            <a:endParaRPr lang="en-US" sz="1050" kern="1200" dirty="0" smtClean="0">
              <a:solidFill>
                <a:schemeClr val="tx1"/>
              </a:solidFill>
              <a:effectLst/>
              <a:latin typeface="+mn-lt"/>
              <a:ea typeface="+mn-ea"/>
              <a:cs typeface="+mn-cs"/>
            </a:endParaRPr>
          </a:p>
          <a:p>
            <a:pPr lvl="1" fontAlgn="base"/>
            <a:r>
              <a:rPr lang="en-US" sz="1200" kern="1200" dirty="0" smtClean="0">
                <a:solidFill>
                  <a:schemeClr val="tx1"/>
                </a:solidFill>
                <a:effectLst/>
                <a:latin typeface="+mn-lt"/>
                <a:ea typeface="+mn-ea"/>
                <a:cs typeface="+mn-cs"/>
              </a:rPr>
              <a:t>offer a design challenge at the outset OR during </a:t>
            </a:r>
            <a:r>
              <a:rPr lang="en-US" sz="1200" kern="1200" dirty="0" err="1" smtClean="0">
                <a:solidFill>
                  <a:schemeClr val="tx1"/>
                </a:solidFill>
                <a:effectLst/>
                <a:latin typeface="+mn-lt"/>
                <a:ea typeface="+mn-ea"/>
                <a:cs typeface="+mn-cs"/>
              </a:rPr>
              <a:t>Virajita’s</a:t>
            </a:r>
            <a:r>
              <a:rPr lang="en-US" sz="1200" kern="1200" dirty="0" smtClean="0">
                <a:solidFill>
                  <a:schemeClr val="tx1"/>
                </a:solidFill>
                <a:effectLst/>
                <a:latin typeface="+mn-lt"/>
                <a:ea typeface="+mn-ea"/>
                <a:cs typeface="+mn-cs"/>
              </a:rPr>
              <a:t> section</a:t>
            </a:r>
            <a:endParaRPr lang="en-US" sz="1050" kern="1200" dirty="0" smtClean="0">
              <a:solidFill>
                <a:schemeClr val="tx1"/>
              </a:solidFill>
              <a:effectLst/>
              <a:latin typeface="+mn-lt"/>
              <a:ea typeface="+mn-ea"/>
              <a:cs typeface="+mn-cs"/>
            </a:endParaRPr>
          </a:p>
          <a:p>
            <a:pPr lvl="1" fontAlgn="base"/>
            <a:r>
              <a:rPr lang="en-US" sz="1200" kern="1200" dirty="0" smtClean="0">
                <a:solidFill>
                  <a:schemeClr val="tx1"/>
                </a:solidFill>
                <a:effectLst/>
                <a:latin typeface="+mn-lt"/>
                <a:ea typeface="+mn-ea"/>
                <a:cs typeface="+mn-cs"/>
              </a:rPr>
              <a:t>provide pipe cleaners, etc. on table for them to create a 3 dimensional representation of how they would address design challenge</a:t>
            </a:r>
            <a:endParaRPr lang="en-US" sz="1050" kern="1200" dirty="0" smtClean="0">
              <a:solidFill>
                <a:schemeClr val="tx1"/>
              </a:solidFill>
              <a:effectLst/>
              <a:latin typeface="+mn-lt"/>
              <a:ea typeface="+mn-ea"/>
              <a:cs typeface="+mn-cs"/>
            </a:endParaRPr>
          </a:p>
          <a:p>
            <a:pPr lvl="1" fontAlgn="base"/>
            <a:r>
              <a:rPr lang="en-US" sz="1200" kern="1200" dirty="0" smtClean="0">
                <a:solidFill>
                  <a:schemeClr val="tx1"/>
                </a:solidFill>
                <a:effectLst/>
                <a:latin typeface="+mn-lt"/>
                <a:ea typeface="+mn-ea"/>
                <a:cs typeface="+mn-cs"/>
              </a:rPr>
              <a:t>offer time toward the end to discuss what they created</a:t>
            </a:r>
            <a:endParaRPr lang="en-US" sz="1050" kern="1200" dirty="0" smtClean="0">
              <a:solidFill>
                <a:schemeClr val="tx1"/>
              </a:solidFill>
              <a:effectLst/>
              <a:latin typeface="+mn-lt"/>
              <a:ea typeface="+mn-ea"/>
              <a:cs typeface="+mn-cs"/>
            </a:endParaRPr>
          </a:p>
          <a:p>
            <a:pPr lvl="0" fontAlgn="base"/>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495E099-B2DB-5749-9AF6-8B44E8C9AC7E}" type="slidenum">
              <a:rPr lang="en-US" smtClean="0"/>
              <a:pPr/>
              <a:t>38</a:t>
            </a:fld>
            <a:endParaRPr lang="en-US"/>
          </a:p>
        </p:txBody>
      </p:sp>
    </p:spTree>
    <p:extLst>
      <p:ext uri="{BB962C8B-B14F-4D97-AF65-F5344CB8AC3E}">
        <p14:creationId xmlns:p14="http://schemas.microsoft.com/office/powerpoint/2010/main" val="37231637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endParaRPr lang="en-US" sz="105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495E099-B2DB-5749-9AF6-8B44E8C9AC7E}" type="slidenum">
              <a:rPr lang="en-US" smtClean="0"/>
              <a:pPr/>
              <a:t>39</a:t>
            </a:fld>
            <a:endParaRPr lang="en-US"/>
          </a:p>
        </p:txBody>
      </p:sp>
    </p:spTree>
    <p:extLst>
      <p:ext uri="{BB962C8B-B14F-4D97-AF65-F5344CB8AC3E}">
        <p14:creationId xmlns:p14="http://schemas.microsoft.com/office/powerpoint/2010/main" val="157435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10:50 - 11:00 What is Design Thinking? - </a:t>
            </a:r>
            <a:r>
              <a:rPr lang="en-US" sz="1200" kern="1200" dirty="0" err="1" smtClean="0">
                <a:solidFill>
                  <a:schemeClr val="tx1"/>
                </a:solidFill>
                <a:effectLst/>
                <a:latin typeface="+mn-lt"/>
                <a:ea typeface="+mn-ea"/>
                <a:cs typeface="+mn-cs"/>
              </a:rPr>
              <a:t>Virajita</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495E099-B2DB-5749-9AF6-8B44E8C9AC7E}" type="slidenum">
              <a:rPr lang="en-US" smtClean="0"/>
              <a:pPr/>
              <a:t>3</a:t>
            </a:fld>
            <a:endParaRPr lang="en-US"/>
          </a:p>
        </p:txBody>
      </p:sp>
    </p:spTree>
    <p:extLst>
      <p:ext uri="{BB962C8B-B14F-4D97-AF65-F5344CB8AC3E}">
        <p14:creationId xmlns:p14="http://schemas.microsoft.com/office/powerpoint/2010/main" val="2536706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Toby:  9:00-9:15</a:t>
            </a:r>
          </a:p>
          <a:p>
            <a:r>
              <a:rPr lang="en-US" dirty="0" smtClean="0"/>
              <a:t>quick intro….so you have a conceptual understanding of the steps</a:t>
            </a:r>
          </a:p>
          <a:p>
            <a:r>
              <a:rPr lang="en-US" dirty="0" smtClean="0"/>
              <a:t>Empathy</a:t>
            </a:r>
          </a:p>
          <a:p>
            <a:r>
              <a:rPr lang="en-US" dirty="0" smtClean="0"/>
              <a:t>Problem</a:t>
            </a:r>
            <a:r>
              <a:rPr lang="en-US" baseline="0" dirty="0" smtClean="0"/>
              <a:t> definition</a:t>
            </a:r>
          </a:p>
          <a:p>
            <a:r>
              <a:rPr lang="en-US" baseline="0" dirty="0" smtClean="0"/>
              <a:t>Ideation</a:t>
            </a:r>
          </a:p>
          <a:p>
            <a:r>
              <a:rPr lang="en-US" baseline="0" dirty="0" smtClean="0"/>
              <a:t>Prototyping and testing</a:t>
            </a:r>
          </a:p>
          <a:p>
            <a:endParaRPr lang="en-US" baseline="0" dirty="0" smtClean="0"/>
          </a:p>
          <a:p>
            <a:r>
              <a:rPr lang="en-US" baseline="0" dirty="0" smtClean="0"/>
              <a:t>Introduce the concept and explain</a:t>
            </a:r>
          </a:p>
          <a:p>
            <a:r>
              <a:rPr lang="en-US" baseline="0" dirty="0" smtClean="0"/>
              <a:t>Discuss</a:t>
            </a:r>
          </a:p>
          <a:p>
            <a:r>
              <a:rPr lang="en-US" baseline="0" dirty="0" smtClean="0"/>
              <a:t>Practice activity</a:t>
            </a:r>
          </a:p>
          <a:p>
            <a:r>
              <a:rPr lang="en-US" baseline="0" dirty="0" smtClean="0"/>
              <a:t>discuss</a:t>
            </a:r>
            <a:endParaRPr lang="en-US" dirty="0" smtClean="0"/>
          </a:p>
          <a:p>
            <a:endParaRPr lang="en-US" dirty="0"/>
          </a:p>
        </p:txBody>
      </p:sp>
      <p:sp>
        <p:nvSpPr>
          <p:cNvPr id="4" name="Slide Number Placeholder 3"/>
          <p:cNvSpPr>
            <a:spLocks noGrp="1"/>
          </p:cNvSpPr>
          <p:nvPr>
            <p:ph type="sldNum" sz="quarter" idx="10"/>
          </p:nvPr>
        </p:nvSpPr>
        <p:spPr/>
        <p:txBody>
          <a:bodyPr/>
          <a:lstStyle/>
          <a:p>
            <a:fld id="{4D7E5739-35F8-4EB6-93B4-92F195A9A10C}"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099085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Speaking Truth to Policy - 2014 conference theme</a:t>
            </a:r>
          </a:p>
          <a:p>
            <a:pPr lvl="0" fontAlgn="base"/>
            <a:r>
              <a:rPr lang="en-US" sz="1200" kern="1200" dirty="0" smtClean="0">
                <a:solidFill>
                  <a:schemeClr val="tx1"/>
                </a:solidFill>
                <a:effectLst/>
                <a:latin typeface="+mn-lt"/>
                <a:ea typeface="+mn-ea"/>
                <a:cs typeface="+mn-cs"/>
              </a:rPr>
              <a:t>could be incorporated by highlighting the empathic interviews in the process, user perspective as ‘truth’</a:t>
            </a:r>
          </a:p>
          <a:p>
            <a:endParaRPr lang="en-US" dirty="0"/>
          </a:p>
        </p:txBody>
      </p:sp>
      <p:sp>
        <p:nvSpPr>
          <p:cNvPr id="4" name="Slide Number Placeholder 3"/>
          <p:cNvSpPr>
            <a:spLocks noGrp="1"/>
          </p:cNvSpPr>
          <p:nvPr>
            <p:ph type="sldNum" sz="quarter" idx="10"/>
          </p:nvPr>
        </p:nvSpPr>
        <p:spPr/>
        <p:txBody>
          <a:bodyPr/>
          <a:lstStyle/>
          <a:p>
            <a:fld id="{B495E099-B2DB-5749-9AF6-8B44E8C9AC7E}" type="slidenum">
              <a:rPr lang="en-US" smtClean="0"/>
              <a:pPr/>
              <a:t>7</a:t>
            </a:fld>
            <a:endParaRPr lang="en-US"/>
          </a:p>
        </p:txBody>
      </p:sp>
    </p:spTree>
    <p:extLst>
      <p:ext uri="{BB962C8B-B14F-4D97-AF65-F5344CB8AC3E}">
        <p14:creationId xmlns:p14="http://schemas.microsoft.com/office/powerpoint/2010/main" val="32694217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fontAlgn="base"/>
            <a:r>
              <a:rPr lang="en-US" sz="1200" kern="1200" dirty="0" smtClean="0">
                <a:solidFill>
                  <a:schemeClr val="tx1"/>
                </a:solidFill>
                <a:effectLst/>
                <a:latin typeface="+mn-lt"/>
                <a:ea typeface="+mn-ea"/>
                <a:cs typeface="+mn-cs"/>
              </a:rPr>
              <a:t>Setting the Scene </a:t>
            </a:r>
          </a:p>
          <a:p>
            <a:pPr marL="628650" lvl="1" indent="-171450" fontAlgn="base">
              <a:buFont typeface="Arial"/>
              <a:buChar char="•"/>
            </a:pPr>
            <a:r>
              <a:rPr lang="en-US" sz="1200" kern="1200" dirty="0" smtClean="0">
                <a:solidFill>
                  <a:schemeClr val="tx1"/>
                </a:solidFill>
                <a:effectLst/>
                <a:latin typeface="+mn-lt"/>
                <a:ea typeface="+mn-ea"/>
                <a:cs typeface="+mn-cs"/>
              </a:rPr>
              <a:t>Why other forms of problem solving are needed – David</a:t>
            </a:r>
            <a:endParaRPr lang="en-US" sz="1050" kern="1200" dirty="0" smtClean="0">
              <a:solidFill>
                <a:schemeClr val="tx1"/>
              </a:solidFill>
              <a:effectLst/>
              <a:latin typeface="+mn-lt"/>
              <a:ea typeface="+mn-ea"/>
              <a:cs typeface="+mn-cs"/>
            </a:endParaRPr>
          </a:p>
          <a:p>
            <a:pPr marL="628650" lvl="1" indent="-171450" fontAlgn="base">
              <a:buFont typeface="Arial"/>
              <a:buChar char="•"/>
            </a:pPr>
            <a:r>
              <a:rPr lang="en-US" sz="1200" kern="1200" dirty="0" smtClean="0">
                <a:solidFill>
                  <a:schemeClr val="tx1"/>
                </a:solidFill>
                <a:effectLst/>
                <a:latin typeface="+mn-lt"/>
                <a:ea typeface="+mn-ea"/>
                <a:cs typeface="+mn-cs"/>
              </a:rPr>
              <a:t>How D.T. is different from other forms of problem solving in higher education policy - David</a:t>
            </a:r>
            <a:endParaRPr lang="en-US" sz="1050" kern="1200" dirty="0" smtClean="0">
              <a:solidFill>
                <a:schemeClr val="tx1"/>
              </a:solidFill>
              <a:effectLst/>
              <a:latin typeface="+mn-lt"/>
              <a:ea typeface="+mn-ea"/>
              <a:cs typeface="+mn-cs"/>
            </a:endParaRPr>
          </a:p>
          <a:p>
            <a:pPr marL="1085850" marR="0" lvl="2"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solidFill>
                  <a:schemeClr val="bg1"/>
                </a:solidFill>
              </a:rPr>
              <a:t>Table as handout</a:t>
            </a:r>
          </a:p>
        </p:txBody>
      </p:sp>
      <p:sp>
        <p:nvSpPr>
          <p:cNvPr id="4" name="Slide Number Placeholder 3"/>
          <p:cNvSpPr>
            <a:spLocks noGrp="1"/>
          </p:cNvSpPr>
          <p:nvPr>
            <p:ph type="sldNum" sz="quarter" idx="10"/>
          </p:nvPr>
        </p:nvSpPr>
        <p:spPr/>
        <p:txBody>
          <a:bodyPr/>
          <a:lstStyle/>
          <a:p>
            <a:fld id="{B495E099-B2DB-5749-9AF6-8B44E8C9AC7E}" type="slidenum">
              <a:rPr lang="en-US" smtClean="0"/>
              <a:pPr/>
              <a:t>16</a:t>
            </a:fld>
            <a:endParaRPr lang="en-US"/>
          </a:p>
        </p:txBody>
      </p:sp>
    </p:spTree>
    <p:extLst>
      <p:ext uri="{BB962C8B-B14F-4D97-AF65-F5344CB8AC3E}">
        <p14:creationId xmlns:p14="http://schemas.microsoft.com/office/powerpoint/2010/main" val="3847282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7E5739-35F8-4EB6-93B4-92F195A9A10C}"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1423534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kern="1200" dirty="0" smtClean="0">
                <a:solidFill>
                  <a:schemeClr val="tx1"/>
                </a:solidFill>
                <a:effectLst/>
                <a:latin typeface="+mn-lt"/>
                <a:ea typeface="+mn-ea"/>
                <a:cs typeface="+mn-cs"/>
              </a:rPr>
              <a:t>11:05 - 11:15 Describe Design Associates Program process (video) - Chris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495E099-B2DB-5749-9AF6-8B44E8C9AC7E}" type="slidenum">
              <a:rPr lang="en-US" smtClean="0"/>
              <a:pPr/>
              <a:t>21</a:t>
            </a:fld>
            <a:endParaRPr lang="en-US"/>
          </a:p>
        </p:txBody>
      </p:sp>
    </p:spTree>
    <p:extLst>
      <p:ext uri="{BB962C8B-B14F-4D97-AF65-F5344CB8AC3E}">
        <p14:creationId xmlns:p14="http://schemas.microsoft.com/office/powerpoint/2010/main" val="3579902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kern="1200" dirty="0" smtClean="0">
                <a:solidFill>
                  <a:schemeClr val="tx1"/>
                </a:solidFill>
                <a:effectLst/>
                <a:latin typeface="+mn-lt"/>
                <a:ea typeface="+mn-ea"/>
                <a:cs typeface="+mn-cs"/>
              </a:rPr>
              <a:t>11:15 - 11:20 Team Perspective - Todd</a:t>
            </a:r>
            <a:endParaRPr lang="en-US" sz="1050" kern="1200" dirty="0" smtClean="0">
              <a:solidFill>
                <a:schemeClr val="tx1"/>
              </a:solidFill>
              <a:effectLst/>
              <a:latin typeface="+mn-lt"/>
              <a:ea typeface="+mn-ea"/>
              <a:cs typeface="+mn-cs"/>
            </a:endParaRPr>
          </a:p>
          <a:p>
            <a:pPr lvl="1" fontAlgn="base"/>
            <a:r>
              <a:rPr lang="en-US" sz="1200" kern="1200" dirty="0" smtClean="0">
                <a:solidFill>
                  <a:schemeClr val="tx1"/>
                </a:solidFill>
                <a:effectLst/>
                <a:latin typeface="+mn-lt"/>
                <a:ea typeface="+mn-ea"/>
                <a:cs typeface="+mn-cs"/>
              </a:rPr>
              <a:t>how their team’s idea developed over the three weekends</a:t>
            </a:r>
            <a:endParaRPr lang="en-US" sz="105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495E099-B2DB-5749-9AF6-8B44E8C9AC7E}" type="slidenum">
              <a:rPr lang="en-US" smtClean="0"/>
              <a:pPr/>
              <a:t>27</a:t>
            </a:fld>
            <a:endParaRPr lang="en-US"/>
          </a:p>
        </p:txBody>
      </p:sp>
    </p:spTree>
    <p:extLst>
      <p:ext uri="{BB962C8B-B14F-4D97-AF65-F5344CB8AC3E}">
        <p14:creationId xmlns:p14="http://schemas.microsoft.com/office/powerpoint/2010/main" val="3723163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CBBEBE-8D7B-A54C-AFE4-E95BF0E7BA16}" type="datetimeFigureOut">
              <a:rPr lang="en-US" smtClean="0"/>
              <a:pPr/>
              <a:t>8/5/2014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94E87-5CAE-B943-A7E1-8D6AFCF4B6F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CBBEBE-8D7B-A54C-AFE4-E95BF0E7BA16}" type="datetimeFigureOut">
              <a:rPr lang="en-US" smtClean="0"/>
              <a:pPr/>
              <a:t>8/5/2014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94E87-5CAE-B943-A7E1-8D6AFCF4B6F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CBBEBE-8D7B-A54C-AFE4-E95BF0E7BA16}" type="datetimeFigureOut">
              <a:rPr lang="en-US" smtClean="0"/>
              <a:pPr/>
              <a:t>8/5/2014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94E87-5CAE-B943-A7E1-8D6AFCF4B6F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FE35C88-7872-AA45-B37B-858FF624B323}" type="datetimeFigureOut">
              <a:rPr lang="en-US" smtClean="0">
                <a:solidFill>
                  <a:prstClr val="white">
                    <a:tint val="75000"/>
                  </a:prstClr>
                </a:solidFill>
              </a:rPr>
              <a:pPr/>
              <a:t>8/5/2014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08CF53CB-E21D-F54E-8459-1A3A32F09BC4}"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2863715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E35C88-7872-AA45-B37B-858FF624B323}" type="datetimeFigureOut">
              <a:rPr lang="en-US" smtClean="0">
                <a:solidFill>
                  <a:prstClr val="white">
                    <a:tint val="75000"/>
                  </a:prstClr>
                </a:solidFill>
              </a:rPr>
              <a:pPr/>
              <a:t>8/5/2014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08CF53CB-E21D-F54E-8459-1A3A32F09BC4}"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9847873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E35C88-7872-AA45-B37B-858FF624B323}" type="datetimeFigureOut">
              <a:rPr lang="en-US" smtClean="0">
                <a:solidFill>
                  <a:prstClr val="white">
                    <a:tint val="75000"/>
                  </a:prstClr>
                </a:solidFill>
              </a:rPr>
              <a:pPr/>
              <a:t>8/5/2014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08CF53CB-E21D-F54E-8459-1A3A32F09BC4}"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847092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FE35C88-7872-AA45-B37B-858FF624B323}" type="datetimeFigureOut">
              <a:rPr lang="en-US" smtClean="0">
                <a:solidFill>
                  <a:prstClr val="white">
                    <a:tint val="75000"/>
                  </a:prstClr>
                </a:solidFill>
              </a:rPr>
              <a:pPr/>
              <a:t>8/5/2014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08CF53CB-E21D-F54E-8459-1A3A32F09BC4}"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5537751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FE35C88-7872-AA45-B37B-858FF624B323}" type="datetimeFigureOut">
              <a:rPr lang="en-US" smtClean="0">
                <a:solidFill>
                  <a:prstClr val="white">
                    <a:tint val="75000"/>
                  </a:prstClr>
                </a:solidFill>
              </a:rPr>
              <a:pPr/>
              <a:t>8/5/2014</a:t>
            </a:fld>
            <a:endParaRPr lang="en-US">
              <a:solidFill>
                <a:prstClr val="white">
                  <a:tint val="75000"/>
                </a:prstClr>
              </a:solidFill>
            </a:endParaRPr>
          </a:p>
        </p:txBody>
      </p:sp>
      <p:sp>
        <p:nvSpPr>
          <p:cNvPr id="8" name="Footer Placeholder 7"/>
          <p:cNvSpPr>
            <a:spLocks noGrp="1"/>
          </p:cNvSpPr>
          <p:nvPr>
            <p:ph type="ftr" sz="quarter" idx="11"/>
          </p:nvPr>
        </p:nvSpPr>
        <p:spPr/>
        <p:txBody>
          <a:bodyPr/>
          <a:lstStyle/>
          <a:p>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08CF53CB-E21D-F54E-8459-1A3A32F09BC4}"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5033646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FE35C88-7872-AA45-B37B-858FF624B323}" type="datetimeFigureOut">
              <a:rPr lang="en-US" smtClean="0">
                <a:solidFill>
                  <a:prstClr val="white">
                    <a:tint val="75000"/>
                  </a:prstClr>
                </a:solidFill>
              </a:rPr>
              <a:pPr/>
              <a:t>8/5/2014</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08CF53CB-E21D-F54E-8459-1A3A32F09BC4}"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0734957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E35C88-7872-AA45-B37B-858FF624B323}" type="datetimeFigureOut">
              <a:rPr lang="en-US" smtClean="0">
                <a:solidFill>
                  <a:prstClr val="white">
                    <a:tint val="75000"/>
                  </a:prstClr>
                </a:solidFill>
              </a:rPr>
              <a:pPr/>
              <a:t>8/5/2014</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08CF53CB-E21D-F54E-8459-1A3A32F09BC4}"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6104571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E35C88-7872-AA45-B37B-858FF624B323}" type="datetimeFigureOut">
              <a:rPr lang="en-US" smtClean="0">
                <a:solidFill>
                  <a:prstClr val="white">
                    <a:tint val="75000"/>
                  </a:prstClr>
                </a:solidFill>
              </a:rPr>
              <a:pPr/>
              <a:t>8/5/2014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08CF53CB-E21D-F54E-8459-1A3A32F09BC4}"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565606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CBBEBE-8D7B-A54C-AFE4-E95BF0E7BA16}" type="datetimeFigureOut">
              <a:rPr lang="en-US" smtClean="0"/>
              <a:pPr/>
              <a:t>8/5/2014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94E87-5CAE-B943-A7E1-8D6AFCF4B6FA}"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E35C88-7872-AA45-B37B-858FF624B323}" type="datetimeFigureOut">
              <a:rPr lang="en-US" smtClean="0">
                <a:solidFill>
                  <a:prstClr val="white">
                    <a:tint val="75000"/>
                  </a:prstClr>
                </a:solidFill>
              </a:rPr>
              <a:pPr/>
              <a:t>8/5/2014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08CF53CB-E21D-F54E-8459-1A3A32F09BC4}"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2735401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E35C88-7872-AA45-B37B-858FF624B323}" type="datetimeFigureOut">
              <a:rPr lang="en-US" smtClean="0">
                <a:solidFill>
                  <a:prstClr val="white">
                    <a:tint val="75000"/>
                  </a:prstClr>
                </a:solidFill>
              </a:rPr>
              <a:pPr/>
              <a:t>8/5/2014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08CF53CB-E21D-F54E-8459-1A3A32F09BC4}"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2078420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E35C88-7872-AA45-B37B-858FF624B323}" type="datetimeFigureOut">
              <a:rPr lang="en-US" smtClean="0">
                <a:solidFill>
                  <a:prstClr val="white">
                    <a:tint val="75000"/>
                  </a:prstClr>
                </a:solidFill>
              </a:rPr>
              <a:pPr/>
              <a:t>8/5/2014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08CF53CB-E21D-F54E-8459-1A3A32F09BC4}"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35103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CBBEBE-8D7B-A54C-AFE4-E95BF0E7BA16}" type="datetimeFigureOut">
              <a:rPr lang="en-US" smtClean="0"/>
              <a:pPr/>
              <a:t>8/5/2014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94E87-5CAE-B943-A7E1-8D6AFCF4B6F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CBBEBE-8D7B-A54C-AFE4-E95BF0E7BA16}" type="datetimeFigureOut">
              <a:rPr lang="en-US" smtClean="0"/>
              <a:pPr/>
              <a:t>8/5/2014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894E87-5CAE-B943-A7E1-8D6AFCF4B6F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CBBEBE-8D7B-A54C-AFE4-E95BF0E7BA16}" type="datetimeFigureOut">
              <a:rPr lang="en-US" smtClean="0"/>
              <a:pPr/>
              <a:t>8/5/2014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894E87-5CAE-B943-A7E1-8D6AFCF4B6F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CBBEBE-8D7B-A54C-AFE4-E95BF0E7BA16}" type="datetimeFigureOut">
              <a:rPr lang="en-US" smtClean="0"/>
              <a:pPr/>
              <a:t>8/5/2014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894E87-5CAE-B943-A7E1-8D6AFCF4B6F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CBBEBE-8D7B-A54C-AFE4-E95BF0E7BA16}" type="datetimeFigureOut">
              <a:rPr lang="en-US" smtClean="0"/>
              <a:pPr/>
              <a:t>8/5/2014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894E87-5CAE-B943-A7E1-8D6AFCF4B6F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CBBEBE-8D7B-A54C-AFE4-E95BF0E7BA16}" type="datetimeFigureOut">
              <a:rPr lang="en-US" smtClean="0"/>
              <a:pPr/>
              <a:t>8/5/2014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894E87-5CAE-B943-A7E1-8D6AFCF4B6F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CBBEBE-8D7B-A54C-AFE4-E95BF0E7BA16}" type="datetimeFigureOut">
              <a:rPr lang="en-US" smtClean="0"/>
              <a:pPr/>
              <a:t>8/5/2014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894E87-5CAE-B943-A7E1-8D6AFCF4B6F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333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CBBEBE-8D7B-A54C-AFE4-E95BF0E7BA16}" type="datetimeFigureOut">
              <a:rPr lang="en-US" smtClean="0"/>
              <a:pPr/>
              <a:t>8/5/2014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894E87-5CAE-B943-A7E1-8D6AFCF4B6F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E35C88-7872-AA45-B37B-858FF624B323}" type="datetimeFigureOut">
              <a:rPr lang="en-US" smtClean="0">
                <a:solidFill>
                  <a:prstClr val="white">
                    <a:tint val="75000"/>
                  </a:prstClr>
                </a:solidFill>
              </a:rPr>
              <a:pPr/>
              <a:t>8/5/2014</a:t>
            </a:fld>
            <a:endParaRPr lang="en-US">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CF53CB-E21D-F54E-8459-1A3A32F09BC4}"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94165004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hyperlink" Target="http://youtu.be/3F3KoBdAGfI"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image" Target="../media/image20.jpeg"/><Relationship Id="rId4" Type="http://schemas.openxmlformats.org/officeDocument/2006/relationships/image" Target="../media/image19.jpeg"/></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comments" Target="../comments/comment1.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622" t="34903" r="4118" b="15857"/>
          <a:stretch/>
        </p:blipFill>
        <p:spPr bwMode="auto">
          <a:xfrm>
            <a:off x="0" y="0"/>
            <a:ext cx="9144000" cy="4233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1117" t="22192" b="17534"/>
          <a:stretch/>
        </p:blipFill>
        <p:spPr bwMode="auto">
          <a:xfrm>
            <a:off x="2281638" y="5644141"/>
            <a:ext cx="1735531" cy="702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4624" t="19757" r="12552" b="17123"/>
          <a:stretch/>
        </p:blipFill>
        <p:spPr bwMode="auto">
          <a:xfrm>
            <a:off x="4551488" y="5644141"/>
            <a:ext cx="1932330" cy="734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4"/>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2534" t="18356" r="3433" b="16626"/>
          <a:stretch/>
        </p:blipFill>
        <p:spPr bwMode="auto">
          <a:xfrm>
            <a:off x="7083573" y="5644141"/>
            <a:ext cx="1677000" cy="7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6624743" y="285690"/>
            <a:ext cx="2443057" cy="400110"/>
          </a:xfrm>
          <a:prstGeom prst="rect">
            <a:avLst/>
          </a:prstGeom>
          <a:noFill/>
        </p:spPr>
        <p:txBody>
          <a:bodyPr wrap="square" rtlCol="0">
            <a:spAutoFit/>
          </a:bodyPr>
          <a:lstStyle/>
          <a:p>
            <a:pPr algn="r"/>
            <a:r>
              <a:rPr lang="en-US" sz="2000" b="1" dirty="0" smtClean="0">
                <a:latin typeface="Swis721 LtCn BT" panose="020B0406020202030204" pitchFamily="34" charset="0"/>
              </a:rPr>
              <a:t>August 6, 2014</a:t>
            </a:r>
            <a:endParaRPr lang="en-US" sz="2000" b="1" dirty="0">
              <a:latin typeface="Swis721 LtCn BT" panose="020B0406020202030204" pitchFamily="34" charset="0"/>
            </a:endParaRPr>
          </a:p>
        </p:txBody>
      </p:sp>
      <p:pic>
        <p:nvPicPr>
          <p:cNvPr id="2" name="Picture 1" descr="INITIATIVE LOGO - FINA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5744" y="5306620"/>
            <a:ext cx="1307592" cy="1322832"/>
          </a:xfrm>
          <a:prstGeom prst="rect">
            <a:avLst/>
          </a:prstGeom>
        </p:spPr>
      </p:pic>
      <p:sp>
        <p:nvSpPr>
          <p:cNvPr id="3" name="Rectangle 2"/>
          <p:cNvSpPr/>
          <p:nvPr/>
        </p:nvSpPr>
        <p:spPr>
          <a:xfrm>
            <a:off x="3304608" y="4568826"/>
            <a:ext cx="5120776" cy="646331"/>
          </a:xfrm>
          <a:prstGeom prst="rect">
            <a:avLst/>
          </a:prstGeom>
        </p:spPr>
        <p:txBody>
          <a:bodyPr wrap="square">
            <a:spAutoFit/>
          </a:bodyPr>
          <a:lstStyle/>
          <a:p>
            <a:r>
              <a:rPr lang="en-US" b="1" dirty="0" smtClean="0">
                <a:solidFill>
                  <a:srgbClr val="000000"/>
                </a:solidFill>
                <a:latin typeface="Swis721 LtCn BT" panose="020B0406020202030204" pitchFamily="34" charset="0"/>
                <a:cs typeface="Myriad Pro Cond"/>
              </a:rPr>
              <a:t>2014 SHEEO Higher Education Policy Conference - Denver </a:t>
            </a:r>
            <a:endParaRPr lang="en-US" b="1" dirty="0">
              <a:solidFill>
                <a:srgbClr val="000000"/>
              </a:solidFill>
              <a:latin typeface="Swis721 LtCn BT" panose="020B0406020202030204" pitchFamily="34" charset="0"/>
              <a:cs typeface="Myriad Pro Cond"/>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03080"/>
            <a:ext cx="7772400" cy="4344559"/>
          </a:xfrm>
        </p:spPr>
        <p:txBody>
          <a:bodyPr>
            <a:noAutofit/>
          </a:bodyPr>
          <a:lstStyle/>
          <a:p>
            <a:r>
              <a:rPr lang="en-US" sz="2400" b="1" dirty="0" smtClean="0">
                <a:solidFill>
                  <a:srgbClr val="000000"/>
                </a:solidFill>
                <a:latin typeface="Swis721 LtCn BT" panose="020B0406020202030204" pitchFamily="34" charset="0"/>
                <a:cs typeface="Arial Narrow"/>
              </a:rPr>
              <a:t>	</a:t>
            </a:r>
            <a:br>
              <a:rPr lang="en-US" sz="2400" b="1" dirty="0" smtClean="0">
                <a:solidFill>
                  <a:srgbClr val="000000"/>
                </a:solidFill>
                <a:latin typeface="Swis721 LtCn BT" panose="020B0406020202030204" pitchFamily="34" charset="0"/>
                <a:cs typeface="Arial Narrow"/>
              </a:rPr>
            </a:br>
            <a:r>
              <a:rPr lang="en-US" sz="6000" b="1" dirty="0" smtClean="0">
                <a:solidFill>
                  <a:srgbClr val="000000"/>
                </a:solidFill>
                <a:latin typeface="Swis721 LtCn BT" panose="020B0406020202030204" pitchFamily="34" charset="0"/>
                <a:cs typeface="Myriad Pro Cond"/>
              </a:rPr>
              <a:t>Step 4: </a:t>
            </a:r>
            <a:r>
              <a:rPr lang="en-US" sz="6000" b="1" dirty="0" smtClean="0">
                <a:solidFill>
                  <a:srgbClr val="FF0000"/>
                </a:solidFill>
                <a:latin typeface="Swis721 LtCn BT" panose="020B0406020202030204" pitchFamily="34" charset="0"/>
                <a:cs typeface="Myriad Pro Cond"/>
              </a:rPr>
              <a:t>Prototype</a:t>
            </a:r>
            <a:br>
              <a:rPr lang="en-US" sz="6000" b="1" dirty="0" smtClean="0">
                <a:solidFill>
                  <a:srgbClr val="FF0000"/>
                </a:solidFill>
                <a:latin typeface="Swis721 LtCn BT" panose="020B0406020202030204" pitchFamily="34" charset="0"/>
                <a:cs typeface="Myriad Pro Cond"/>
              </a:rPr>
            </a:br>
            <a:r>
              <a:rPr lang="en-US" sz="2400" b="1" dirty="0" smtClean="0">
                <a:solidFill>
                  <a:schemeClr val="bg1"/>
                </a:solidFill>
                <a:latin typeface="Swis721 LtCn BT" panose="020B0406020202030204" pitchFamily="34" charset="0"/>
                <a:cs typeface="Myriad Pro Cond"/>
              </a:rPr>
              <a:t>Think with your hands</a:t>
            </a:r>
            <a:endParaRPr lang="en-US" sz="2400" b="1" dirty="0">
              <a:solidFill>
                <a:srgbClr val="FF0000"/>
              </a:solidFill>
              <a:latin typeface="Swis721 LtCn BT" panose="020B0406020202030204" pitchFamily="34" charset="0"/>
              <a:cs typeface="Myriad Pro Cond"/>
            </a:endParaRPr>
          </a:p>
        </p:txBody>
      </p:sp>
      <p:sp>
        <p:nvSpPr>
          <p:cNvPr id="3" name="TextBox 2"/>
          <p:cNvSpPr txBox="1"/>
          <p:nvPr/>
        </p:nvSpPr>
        <p:spPr>
          <a:xfrm>
            <a:off x="3631976" y="6260623"/>
            <a:ext cx="184666" cy="369332"/>
          </a:xfrm>
          <a:prstGeom prst="rect">
            <a:avLst/>
          </a:prstGeom>
          <a:noFill/>
        </p:spPr>
        <p:txBody>
          <a:bodyPr wrap="none" rtlCol="0">
            <a:spAutoFit/>
          </a:bodyPr>
          <a:lstStyle/>
          <a:p>
            <a:endParaRPr lang="en-US" b="1">
              <a:solidFill>
                <a:prstClr val="white"/>
              </a:solidFill>
              <a:latin typeface="Swis721 LtCn BT" panose="020B0406020202030204" pitchFamily="34" charset="0"/>
            </a:endParaRPr>
          </a:p>
        </p:txBody>
      </p:sp>
      <p:pic>
        <p:nvPicPr>
          <p:cNvPr id="4" name="Picture 3" descr="-2.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7092" y="3952465"/>
            <a:ext cx="1549399" cy="2308158"/>
          </a:xfrm>
          <a:prstGeom prst="rect">
            <a:avLst/>
          </a:prstGeom>
        </p:spPr>
      </p:pic>
      <p:sp>
        <p:nvSpPr>
          <p:cNvPr id="5" name="TextBox 4"/>
          <p:cNvSpPr txBox="1"/>
          <p:nvPr/>
        </p:nvSpPr>
        <p:spPr>
          <a:xfrm>
            <a:off x="3631976" y="6260623"/>
            <a:ext cx="184666" cy="369332"/>
          </a:xfrm>
          <a:prstGeom prst="rect">
            <a:avLst/>
          </a:prstGeom>
          <a:noFill/>
        </p:spPr>
        <p:txBody>
          <a:bodyPr wrap="none" rtlCol="0">
            <a:spAutoFit/>
          </a:bodyPr>
          <a:lstStyle/>
          <a:p>
            <a:endParaRPr lang="en-US" b="1">
              <a:solidFill>
                <a:prstClr val="white"/>
              </a:solidFill>
              <a:latin typeface="Swis721 LtCn BT" panose="020B0406020202030204" pitchFamily="34" charset="0"/>
            </a:endParaRPr>
          </a:p>
        </p:txBody>
      </p:sp>
      <p:sp>
        <p:nvSpPr>
          <p:cNvPr id="6" name="Rectangle 5"/>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prstClr val="white"/>
              </a:solidFill>
              <a:latin typeface="Swis721 LtCn BT" panose="020B0406020202030204" pitchFamily="34" charset="0"/>
            </a:endParaRPr>
          </a:p>
        </p:txBody>
      </p:sp>
      <p:sp>
        <p:nvSpPr>
          <p:cNvPr id="9" name="TextBox 8"/>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36243361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Rectangle 3"/>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Title 1"/>
          <p:cNvSpPr txBox="1">
            <a:spLocks/>
          </p:cNvSpPr>
          <p:nvPr/>
        </p:nvSpPr>
        <p:spPr>
          <a:xfrm>
            <a:off x="979419" y="1274899"/>
            <a:ext cx="7772400" cy="35638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FF0000"/>
                </a:solidFill>
                <a:latin typeface="Swis721 LtCn BT" panose="020B0406020202030204" pitchFamily="34" charset="0"/>
                <a:cs typeface="Myriad Pro Cond"/>
              </a:rPr>
              <a:t/>
            </a:r>
            <a:br>
              <a:rPr lang="en-US" sz="3200" b="1" dirty="0" smtClean="0">
                <a:solidFill>
                  <a:srgbClr val="FF0000"/>
                </a:solidFill>
                <a:latin typeface="Swis721 LtCn BT" panose="020B0406020202030204" pitchFamily="34" charset="0"/>
                <a:cs typeface="Myriad Pro Cond"/>
              </a:rPr>
            </a:br>
            <a:r>
              <a:rPr lang="en-US" sz="4000" b="1" dirty="0" smtClean="0">
                <a:solidFill>
                  <a:srgbClr val="000000"/>
                </a:solidFill>
                <a:latin typeface="Swis721 LtCn BT" panose="020B0406020202030204" pitchFamily="34" charset="0"/>
                <a:cs typeface="Myriad Pro Cond"/>
              </a:rPr>
              <a:t>What is prototyping?</a:t>
            </a:r>
          </a:p>
          <a:p>
            <a:pPr algn="l"/>
            <a:endParaRPr lang="en-US" sz="3200" b="1" dirty="0">
              <a:solidFill>
                <a:srgbClr val="000000"/>
              </a:solidFill>
              <a:latin typeface="Swis721 LtCn BT" panose="020B0406020202030204" pitchFamily="34" charset="0"/>
              <a:cs typeface="Myriad Pro Cond"/>
            </a:endParaRPr>
          </a:p>
          <a:p>
            <a:pPr algn="l"/>
            <a:r>
              <a:rPr lang="en-US" sz="3200" b="1" dirty="0" err="1">
                <a:solidFill>
                  <a:prstClr val="black"/>
                </a:solidFill>
                <a:latin typeface="Swis721 LtCn BT" panose="020B0406020202030204" pitchFamily="34" charset="0"/>
                <a:cs typeface="Myriad Pro Cond"/>
              </a:rPr>
              <a:t>pro·to·type</a:t>
            </a:r>
            <a:r>
              <a:rPr lang="en-US" sz="3200" b="1" dirty="0">
                <a:solidFill>
                  <a:prstClr val="black"/>
                </a:solidFill>
                <a:latin typeface="Swis721 LtCn BT" panose="020B0406020202030204" pitchFamily="34" charset="0"/>
                <a:cs typeface="Myriad Pro Cond"/>
              </a:rPr>
              <a:t> </a:t>
            </a:r>
            <a:r>
              <a:rPr lang="en-US" sz="3200" b="1" dirty="0" smtClean="0">
                <a:solidFill>
                  <a:prstClr val="black"/>
                </a:solidFill>
                <a:latin typeface="Swis721 LtCn BT" panose="020B0406020202030204" pitchFamily="34" charset="0"/>
                <a:cs typeface="Myriad Pro Cond"/>
              </a:rPr>
              <a:t>- noun </a:t>
            </a:r>
            <a:r>
              <a:rPr lang="en-US" sz="3200" b="1" dirty="0">
                <a:solidFill>
                  <a:prstClr val="black"/>
                </a:solidFill>
                <a:latin typeface="Swis721 LtCn BT" panose="020B0406020202030204" pitchFamily="34" charset="0"/>
                <a:cs typeface="Myriad Pro Cond"/>
              </a:rPr>
              <a:t>\ˈ</a:t>
            </a:r>
            <a:r>
              <a:rPr lang="en-US" sz="3200" b="1" dirty="0" err="1">
                <a:solidFill>
                  <a:prstClr val="black"/>
                </a:solidFill>
                <a:latin typeface="Swis721 LtCn BT" panose="020B0406020202030204" pitchFamily="34" charset="0"/>
                <a:cs typeface="Myriad Pro Cond"/>
              </a:rPr>
              <a:t>prō-tə</a:t>
            </a:r>
            <a:r>
              <a:rPr lang="en-US" sz="3200" b="1" dirty="0">
                <a:solidFill>
                  <a:prstClr val="black"/>
                </a:solidFill>
                <a:latin typeface="Swis721 LtCn BT" panose="020B0406020202030204" pitchFamily="34" charset="0"/>
                <a:cs typeface="Myriad Pro Cond"/>
              </a:rPr>
              <a:t>-ˌ</a:t>
            </a:r>
            <a:r>
              <a:rPr lang="en-US" sz="3200" b="1" dirty="0" err="1">
                <a:solidFill>
                  <a:prstClr val="black"/>
                </a:solidFill>
                <a:latin typeface="Swis721 LtCn BT" panose="020B0406020202030204" pitchFamily="34" charset="0"/>
                <a:cs typeface="Myriad Pro Cond"/>
              </a:rPr>
              <a:t>tīp</a:t>
            </a:r>
            <a:r>
              <a:rPr lang="en-US" sz="3200" b="1" dirty="0" smtClean="0">
                <a:solidFill>
                  <a:prstClr val="black"/>
                </a:solidFill>
                <a:latin typeface="Swis721 LtCn BT" panose="020B0406020202030204" pitchFamily="34" charset="0"/>
                <a:cs typeface="Myriad Pro Cond"/>
              </a:rPr>
              <a:t>\</a:t>
            </a:r>
          </a:p>
          <a:p>
            <a:pPr algn="l"/>
            <a:endParaRPr lang="en-US" sz="3200" b="1" dirty="0">
              <a:solidFill>
                <a:prstClr val="black"/>
              </a:solidFill>
              <a:latin typeface="Swis721 LtCn BT" panose="020B0406020202030204" pitchFamily="34" charset="0"/>
              <a:cs typeface="Myriad Pro Cond"/>
            </a:endParaRPr>
          </a:p>
          <a:p>
            <a:pPr algn="l"/>
            <a:r>
              <a:rPr lang="en-US" sz="3200" b="1" dirty="0" smtClean="0">
                <a:solidFill>
                  <a:prstClr val="black"/>
                </a:solidFill>
                <a:latin typeface="Swis721 LtCn BT" panose="020B0406020202030204" pitchFamily="34" charset="0"/>
                <a:cs typeface="Myriad Pro Cond"/>
              </a:rPr>
              <a:t>an </a:t>
            </a:r>
            <a:r>
              <a:rPr lang="en-US" sz="3200" b="1" dirty="0">
                <a:solidFill>
                  <a:srgbClr val="FF0000"/>
                </a:solidFill>
                <a:latin typeface="Swis721 LtCn BT" panose="020B0406020202030204" pitchFamily="34" charset="0"/>
                <a:cs typeface="Myriad Pro Cond"/>
              </a:rPr>
              <a:t>original or first model </a:t>
            </a:r>
            <a:r>
              <a:rPr lang="en-US" sz="3200" b="1" dirty="0">
                <a:solidFill>
                  <a:prstClr val="black"/>
                </a:solidFill>
                <a:latin typeface="Swis721 LtCn BT" panose="020B0406020202030204" pitchFamily="34" charset="0"/>
                <a:cs typeface="Myriad Pro Cond"/>
              </a:rPr>
              <a:t>of something from which other forms are copied or developed</a:t>
            </a:r>
          </a:p>
          <a:p>
            <a:pPr algn="l"/>
            <a:endParaRPr lang="en-US" sz="3200" b="1" dirty="0">
              <a:solidFill>
                <a:prstClr val="black"/>
              </a:solidFill>
              <a:latin typeface="Swis721 LtCn BT" panose="020B0406020202030204" pitchFamily="34" charset="0"/>
              <a:cs typeface="Myriad Pro Cond"/>
            </a:endParaRPr>
          </a:p>
          <a:p>
            <a:pPr algn="l"/>
            <a:r>
              <a:rPr lang="en-US" sz="3200" b="1" dirty="0" smtClean="0">
                <a:solidFill>
                  <a:prstClr val="black"/>
                </a:solidFill>
                <a:latin typeface="Swis721 LtCn BT" panose="020B0406020202030204" pitchFamily="34" charset="0"/>
                <a:cs typeface="Myriad Pro Cond"/>
              </a:rPr>
              <a:t>a </a:t>
            </a:r>
            <a:r>
              <a:rPr lang="en-US" sz="3200" b="1" dirty="0">
                <a:solidFill>
                  <a:srgbClr val="FF0000"/>
                </a:solidFill>
                <a:latin typeface="Swis721 LtCn BT" panose="020B0406020202030204" pitchFamily="34" charset="0"/>
                <a:cs typeface="Myriad Pro Cond"/>
              </a:rPr>
              <a:t>first or early example </a:t>
            </a:r>
            <a:r>
              <a:rPr lang="en-US" sz="3200" b="1" dirty="0">
                <a:solidFill>
                  <a:prstClr val="black"/>
                </a:solidFill>
                <a:latin typeface="Swis721 LtCn BT" panose="020B0406020202030204" pitchFamily="34" charset="0"/>
                <a:cs typeface="Myriad Pro Cond"/>
              </a:rPr>
              <a:t>that is used as a model for what comes </a:t>
            </a:r>
            <a:r>
              <a:rPr lang="en-US" sz="3200" b="1" dirty="0" smtClean="0">
                <a:solidFill>
                  <a:prstClr val="black"/>
                </a:solidFill>
                <a:latin typeface="Swis721 LtCn BT" panose="020B0406020202030204" pitchFamily="34" charset="0"/>
                <a:cs typeface="Myriad Pro Cond"/>
              </a:rPr>
              <a:t>later</a:t>
            </a:r>
          </a:p>
        </p:txBody>
      </p:sp>
      <p:sp>
        <p:nvSpPr>
          <p:cNvPr id="7" name="TextBox 6"/>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7190482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Rectangle 3"/>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Title 1"/>
          <p:cNvSpPr txBox="1">
            <a:spLocks/>
          </p:cNvSpPr>
          <p:nvPr/>
        </p:nvSpPr>
        <p:spPr>
          <a:xfrm>
            <a:off x="882657" y="574630"/>
            <a:ext cx="7772400" cy="458054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b="1" dirty="0" smtClean="0">
              <a:solidFill>
                <a:srgbClr val="000000"/>
              </a:solidFill>
              <a:latin typeface="Swis721 LtCn BT" panose="020B0406020202030204" pitchFamily="34" charset="0"/>
              <a:cs typeface="Myriad Pro Cond"/>
            </a:endParaRPr>
          </a:p>
          <a:p>
            <a:pPr algn="l"/>
            <a:r>
              <a:rPr lang="en-US" sz="4000" b="1" dirty="0">
                <a:solidFill>
                  <a:srgbClr val="000000"/>
                </a:solidFill>
                <a:latin typeface="Swis721 LtCn BT" panose="020B0406020202030204" pitchFamily="34" charset="0"/>
                <a:cs typeface="Myriad Pro Cond"/>
              </a:rPr>
              <a:t>Why is prototyping useful</a:t>
            </a:r>
            <a:r>
              <a:rPr lang="en-US" sz="4000" b="1" dirty="0" smtClean="0">
                <a:solidFill>
                  <a:srgbClr val="000000"/>
                </a:solidFill>
                <a:latin typeface="Swis721 LtCn BT" panose="020B0406020202030204" pitchFamily="34" charset="0"/>
                <a:cs typeface="Myriad Pro Cond"/>
              </a:rPr>
              <a:t>?</a:t>
            </a:r>
          </a:p>
          <a:p>
            <a:pPr algn="l"/>
            <a:endParaRPr lang="en-US" sz="4000" b="1" dirty="0">
              <a:solidFill>
                <a:srgbClr val="000000"/>
              </a:solidFill>
              <a:latin typeface="Swis721 LtCn BT" panose="020B0406020202030204" pitchFamily="34" charset="0"/>
              <a:cs typeface="Myriad Pro Cond"/>
            </a:endParaRPr>
          </a:p>
          <a:p>
            <a:pPr algn="l"/>
            <a:r>
              <a:rPr lang="en-US" sz="3200" b="1" dirty="0" smtClean="0">
                <a:solidFill>
                  <a:srgbClr val="000000"/>
                </a:solidFill>
                <a:latin typeface="Swis721 LtCn BT" panose="020B0406020202030204" pitchFamily="34" charset="0"/>
                <a:cs typeface="Myriad Pro Cond"/>
              </a:rPr>
              <a:t>Every product evolves from its </a:t>
            </a:r>
            <a:r>
              <a:rPr lang="en-US" sz="3200" b="1" dirty="0" smtClean="0">
                <a:solidFill>
                  <a:srgbClr val="FF0000"/>
                </a:solidFill>
                <a:latin typeface="Swis721 LtCn BT" panose="020B0406020202030204" pitchFamily="34" charset="0"/>
                <a:cs typeface="Myriad Pro Cond"/>
              </a:rPr>
              <a:t>preliminary version </a:t>
            </a:r>
            <a:r>
              <a:rPr lang="en-US" sz="3200" b="1" dirty="0" smtClean="0">
                <a:solidFill>
                  <a:srgbClr val="000000"/>
                </a:solidFill>
                <a:latin typeface="Swis721 LtCn BT" panose="020B0406020202030204" pitchFamily="34" charset="0"/>
                <a:cs typeface="Myriad Pro Cond"/>
              </a:rPr>
              <a:t>before it is developed to its </a:t>
            </a:r>
            <a:r>
              <a:rPr lang="en-US" sz="3200" b="1" dirty="0" smtClean="0">
                <a:solidFill>
                  <a:srgbClr val="FF0000"/>
                </a:solidFill>
                <a:latin typeface="Swis721 LtCn BT" panose="020B0406020202030204" pitchFamily="34" charset="0"/>
                <a:cs typeface="Myriad Pro Cond"/>
              </a:rPr>
              <a:t>final version</a:t>
            </a:r>
          </a:p>
          <a:p>
            <a:pPr algn="l"/>
            <a:endParaRPr lang="en-US" sz="3200" b="1" dirty="0">
              <a:solidFill>
                <a:srgbClr val="FF0000"/>
              </a:solidFill>
              <a:latin typeface="Swis721 LtCn BT" panose="020B0406020202030204" pitchFamily="34" charset="0"/>
              <a:cs typeface="Myriad Pro Cond"/>
            </a:endParaRPr>
          </a:p>
          <a:p>
            <a:pPr algn="l"/>
            <a:r>
              <a:rPr lang="en-US" sz="3200" b="1" dirty="0" smtClean="0">
                <a:solidFill>
                  <a:srgbClr val="FF0000"/>
                </a:solidFill>
                <a:latin typeface="Swis721 LtCn BT" panose="020B0406020202030204" pitchFamily="34" charset="0"/>
                <a:cs typeface="Myriad Pro Cond"/>
              </a:rPr>
              <a:t>Design products </a:t>
            </a:r>
            <a:r>
              <a:rPr lang="en-US" sz="3200" b="1" dirty="0" smtClean="0">
                <a:solidFill>
                  <a:prstClr val="black"/>
                </a:solidFill>
                <a:latin typeface="Swis721 LtCn BT" panose="020B0406020202030204" pitchFamily="34" charset="0"/>
                <a:cs typeface="Myriad Pro Cond"/>
              </a:rPr>
              <a:t>inherently</a:t>
            </a:r>
            <a:r>
              <a:rPr lang="en-US" sz="3200" b="1" dirty="0" smtClean="0">
                <a:solidFill>
                  <a:srgbClr val="FF0000"/>
                </a:solidFill>
                <a:latin typeface="Swis721 LtCn BT" panose="020B0406020202030204" pitchFamily="34" charset="0"/>
                <a:cs typeface="Myriad Pro Cond"/>
              </a:rPr>
              <a:t> require prototyping</a:t>
            </a:r>
            <a:r>
              <a:rPr lang="en-US" sz="3200" b="1" dirty="0" smtClean="0">
                <a:solidFill>
                  <a:srgbClr val="000000"/>
                </a:solidFill>
                <a:latin typeface="Swis721 LtCn BT" panose="020B0406020202030204" pitchFamily="34" charset="0"/>
                <a:cs typeface="Myriad Pro Cond"/>
              </a:rPr>
              <a:t>, systems and processes do </a:t>
            </a:r>
            <a:r>
              <a:rPr lang="en-US" sz="3200" b="1" dirty="0" err="1" smtClean="0">
                <a:solidFill>
                  <a:srgbClr val="000000"/>
                </a:solidFill>
                <a:latin typeface="Swis721 LtCn BT" panose="020B0406020202030204" pitchFamily="34" charset="0"/>
                <a:cs typeface="Myriad Pro Cond"/>
              </a:rPr>
              <a:t>too</a:t>
            </a:r>
            <a:r>
              <a:rPr lang="en-US" sz="3200" dirty="0" err="1" smtClean="0">
                <a:solidFill>
                  <a:prstClr val="white"/>
                </a:solidFill>
                <a:latin typeface="Swis721 LtCn BT" panose="020B0406020202030204" pitchFamily="34" charset="0"/>
              </a:rPr>
              <a:t>Address</a:t>
            </a:r>
            <a:r>
              <a:rPr lang="en-US" sz="3200" dirty="0" smtClean="0">
                <a:solidFill>
                  <a:prstClr val="white"/>
                </a:solidFill>
                <a:latin typeface="Swis721 LtCn BT" panose="020B0406020202030204" pitchFamily="34" charset="0"/>
              </a:rPr>
              <a:t> achievement gaps and advance</a:t>
            </a:r>
            <a:endParaRPr lang="en-US" sz="2400" dirty="0">
              <a:solidFill>
                <a:srgbClr val="000000"/>
              </a:solidFill>
              <a:latin typeface="Swis721 LtCn BT" panose="020B0406020202030204" pitchFamily="34" charset="0"/>
              <a:cs typeface="Myriad Pro Cond"/>
            </a:endParaRPr>
          </a:p>
        </p:txBody>
      </p:sp>
      <p:sp>
        <p:nvSpPr>
          <p:cNvPr id="8" name="TextBox 7"/>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16470249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16765"/>
            <a:ext cx="7772400" cy="4344559"/>
          </a:xfrm>
        </p:spPr>
        <p:txBody>
          <a:bodyPr>
            <a:noAutofit/>
          </a:bodyPr>
          <a:lstStyle/>
          <a:p>
            <a:r>
              <a:rPr lang="en-US" sz="2400" b="1" dirty="0" smtClean="0">
                <a:solidFill>
                  <a:srgbClr val="000000"/>
                </a:solidFill>
                <a:latin typeface="Swis721 LtCn BT" panose="020B0406020202030204" pitchFamily="34" charset="0"/>
                <a:cs typeface="Arial Narrow"/>
              </a:rPr>
              <a:t>	</a:t>
            </a:r>
            <a:br>
              <a:rPr lang="en-US" sz="2400" b="1" dirty="0" smtClean="0">
                <a:solidFill>
                  <a:srgbClr val="000000"/>
                </a:solidFill>
                <a:latin typeface="Swis721 LtCn BT" panose="020B0406020202030204" pitchFamily="34" charset="0"/>
                <a:cs typeface="Arial Narrow"/>
              </a:rPr>
            </a:br>
            <a:r>
              <a:rPr lang="en-US" sz="6000" b="1" dirty="0" smtClean="0">
                <a:solidFill>
                  <a:srgbClr val="000000"/>
                </a:solidFill>
                <a:latin typeface="Swis721 LtCn BT" panose="020B0406020202030204" pitchFamily="34" charset="0"/>
                <a:cs typeface="Myriad Pro Cond"/>
              </a:rPr>
              <a:t>Step 5: </a:t>
            </a:r>
            <a:r>
              <a:rPr lang="en-US" sz="6000" b="1" dirty="0" smtClean="0">
                <a:solidFill>
                  <a:srgbClr val="FF0000"/>
                </a:solidFill>
                <a:latin typeface="Swis721 LtCn BT" panose="020B0406020202030204" pitchFamily="34" charset="0"/>
                <a:cs typeface="Myriad Pro Cond"/>
              </a:rPr>
              <a:t>Test</a:t>
            </a:r>
            <a:br>
              <a:rPr lang="en-US" sz="6000" b="1" dirty="0" smtClean="0">
                <a:solidFill>
                  <a:srgbClr val="FF0000"/>
                </a:solidFill>
                <a:latin typeface="Swis721 LtCn BT" panose="020B0406020202030204" pitchFamily="34" charset="0"/>
                <a:cs typeface="Myriad Pro Cond"/>
              </a:rPr>
            </a:br>
            <a:r>
              <a:rPr lang="en-US" sz="2400" b="1" dirty="0" smtClean="0">
                <a:solidFill>
                  <a:schemeClr val="bg1"/>
                </a:solidFill>
                <a:latin typeface="Swis721 LtCn BT" panose="020B0406020202030204" pitchFamily="34" charset="0"/>
                <a:cs typeface="Myriad Pro Cond"/>
              </a:rPr>
              <a:t>Where the rubber meets the road</a:t>
            </a:r>
            <a:r>
              <a:rPr lang="en-US" sz="6000" b="1" dirty="0" smtClean="0">
                <a:solidFill>
                  <a:srgbClr val="FF0000"/>
                </a:solidFill>
                <a:latin typeface="Swis721 LtCn BT" panose="020B0406020202030204" pitchFamily="34" charset="0"/>
                <a:cs typeface="Myriad Pro Cond"/>
              </a:rPr>
              <a:t/>
            </a:r>
            <a:br>
              <a:rPr lang="en-US" sz="6000" b="1" dirty="0" smtClean="0">
                <a:solidFill>
                  <a:srgbClr val="FF0000"/>
                </a:solidFill>
                <a:latin typeface="Swis721 LtCn BT" panose="020B0406020202030204" pitchFamily="34" charset="0"/>
                <a:cs typeface="Myriad Pro Cond"/>
              </a:rPr>
            </a:br>
            <a:endParaRPr lang="en-US" sz="2400" b="1" dirty="0">
              <a:solidFill>
                <a:srgbClr val="FF0000"/>
              </a:solidFill>
              <a:latin typeface="Swis721 LtCn BT" panose="020B0406020202030204" pitchFamily="34" charset="0"/>
              <a:cs typeface="Myriad Pro Cond"/>
            </a:endParaRPr>
          </a:p>
        </p:txBody>
      </p:sp>
      <p:sp>
        <p:nvSpPr>
          <p:cNvPr id="3" name="TextBox 2"/>
          <p:cNvSpPr txBox="1"/>
          <p:nvPr/>
        </p:nvSpPr>
        <p:spPr>
          <a:xfrm>
            <a:off x="3631976" y="6260623"/>
            <a:ext cx="184666" cy="369332"/>
          </a:xfrm>
          <a:prstGeom prst="rect">
            <a:avLst/>
          </a:prstGeom>
          <a:noFill/>
        </p:spPr>
        <p:txBody>
          <a:bodyPr wrap="none" rtlCol="0">
            <a:spAutoFit/>
          </a:bodyPr>
          <a:lstStyle/>
          <a:p>
            <a:endParaRPr lang="en-US" b="1">
              <a:solidFill>
                <a:prstClr val="white"/>
              </a:solidFill>
              <a:latin typeface="Swis721 LtCn BT" panose="020B0406020202030204" pitchFamily="34" charset="0"/>
            </a:endParaRPr>
          </a:p>
        </p:txBody>
      </p:sp>
      <p:pic>
        <p:nvPicPr>
          <p:cNvPr id="4" name="Picture 3" descr="Bentley-Continental_GT_Prototype_2002_1280x960_wallpaper_1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2566" y="4183380"/>
            <a:ext cx="2631067" cy="1973300"/>
          </a:xfrm>
          <a:prstGeom prst="rect">
            <a:avLst/>
          </a:prstGeom>
        </p:spPr>
      </p:pic>
      <p:sp>
        <p:nvSpPr>
          <p:cNvPr id="5" name="TextBox 4"/>
          <p:cNvSpPr txBox="1"/>
          <p:nvPr/>
        </p:nvSpPr>
        <p:spPr>
          <a:xfrm>
            <a:off x="3631976" y="6260623"/>
            <a:ext cx="184666" cy="369332"/>
          </a:xfrm>
          <a:prstGeom prst="rect">
            <a:avLst/>
          </a:prstGeom>
          <a:noFill/>
        </p:spPr>
        <p:txBody>
          <a:bodyPr wrap="none" rtlCol="0">
            <a:spAutoFit/>
          </a:bodyPr>
          <a:lstStyle/>
          <a:p>
            <a:endParaRPr lang="en-US" b="1">
              <a:solidFill>
                <a:prstClr val="white"/>
              </a:solidFill>
              <a:latin typeface="Swis721 LtCn BT" panose="020B0406020202030204" pitchFamily="34" charset="0"/>
            </a:endParaRPr>
          </a:p>
        </p:txBody>
      </p:sp>
      <p:sp>
        <p:nvSpPr>
          <p:cNvPr id="6" name="Rectangle 5"/>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prstClr val="white"/>
              </a:solidFill>
              <a:latin typeface="Swis721 LtCn BT" panose="020B0406020202030204" pitchFamily="34" charset="0"/>
            </a:endParaRPr>
          </a:p>
        </p:txBody>
      </p:sp>
      <p:sp>
        <p:nvSpPr>
          <p:cNvPr id="9" name="TextBox 8"/>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33083230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50779"/>
            <a:ext cx="7772400" cy="4344559"/>
          </a:xfrm>
        </p:spPr>
        <p:txBody>
          <a:bodyPr>
            <a:noAutofit/>
          </a:bodyPr>
          <a:lstStyle/>
          <a:p>
            <a:r>
              <a:rPr lang="en-US" sz="2400" b="1" dirty="0" smtClean="0">
                <a:solidFill>
                  <a:srgbClr val="000000"/>
                </a:solidFill>
                <a:latin typeface="Swis721 LtCn BT" panose="020B0406020202030204" pitchFamily="34" charset="0"/>
                <a:cs typeface="Arial Narrow"/>
              </a:rPr>
              <a:t>	</a:t>
            </a:r>
            <a:br>
              <a:rPr lang="en-US" sz="2400" b="1" dirty="0" smtClean="0">
                <a:solidFill>
                  <a:srgbClr val="000000"/>
                </a:solidFill>
                <a:latin typeface="Swis721 LtCn BT" panose="020B0406020202030204" pitchFamily="34" charset="0"/>
                <a:cs typeface="Arial Narrow"/>
              </a:rPr>
            </a:br>
            <a:r>
              <a:rPr lang="en-US" sz="6000" b="1" dirty="0" smtClean="0">
                <a:solidFill>
                  <a:srgbClr val="000000"/>
                </a:solidFill>
                <a:latin typeface="Swis721 LtCn BT" panose="020B0406020202030204" pitchFamily="34" charset="0"/>
                <a:cs typeface="Myriad Pro Cond"/>
              </a:rPr>
              <a:t>Step 6: </a:t>
            </a:r>
            <a:r>
              <a:rPr lang="en-US" sz="6000" b="1" dirty="0" smtClean="0">
                <a:solidFill>
                  <a:srgbClr val="FF0000"/>
                </a:solidFill>
                <a:latin typeface="Swis721 LtCn BT" panose="020B0406020202030204" pitchFamily="34" charset="0"/>
                <a:cs typeface="Myriad Pro Cond"/>
              </a:rPr>
              <a:t>Apply 5-step process again &amp; again, anytime</a:t>
            </a:r>
            <a:endParaRPr lang="en-US" sz="2400" b="1" dirty="0">
              <a:solidFill>
                <a:srgbClr val="FF0000"/>
              </a:solidFill>
              <a:latin typeface="Swis721 LtCn BT" panose="020B0406020202030204" pitchFamily="34" charset="0"/>
              <a:cs typeface="Myriad Pro Cond"/>
            </a:endParaRPr>
          </a:p>
        </p:txBody>
      </p:sp>
      <p:sp>
        <p:nvSpPr>
          <p:cNvPr id="3" name="TextBox 2"/>
          <p:cNvSpPr txBox="1"/>
          <p:nvPr/>
        </p:nvSpPr>
        <p:spPr>
          <a:xfrm>
            <a:off x="3631976" y="6260623"/>
            <a:ext cx="184666" cy="369332"/>
          </a:xfrm>
          <a:prstGeom prst="rect">
            <a:avLst/>
          </a:prstGeom>
          <a:noFill/>
        </p:spPr>
        <p:txBody>
          <a:bodyPr wrap="none" rtlCol="0">
            <a:spAutoFit/>
          </a:bodyPr>
          <a:lstStyle/>
          <a:p>
            <a:endParaRPr lang="en-US" b="1">
              <a:solidFill>
                <a:prstClr val="white"/>
              </a:solidFill>
              <a:latin typeface="Swis721 LtCn BT" panose="020B0406020202030204" pitchFamily="34" charset="0"/>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b="1">
              <a:solidFill>
                <a:prstClr val="white"/>
              </a:solidFill>
              <a:latin typeface="Swis721 LtCn BT" panose="020B0406020202030204" pitchFamily="34" charset="0"/>
            </a:endParaRPr>
          </a:p>
        </p:txBody>
      </p:sp>
      <p:sp>
        <p:nvSpPr>
          <p:cNvPr id="5" name="Rectangle 4"/>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prstClr val="white"/>
              </a:solidFill>
              <a:latin typeface="Swis721 LtCn BT" panose="020B0406020202030204" pitchFamily="34" charset="0"/>
            </a:endParaRPr>
          </a:p>
        </p:txBody>
      </p:sp>
      <p:sp>
        <p:nvSpPr>
          <p:cNvPr id="8" name="TextBox 7"/>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5208024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rgbClr val="87CD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prstClr val="white"/>
                </a:solidFill>
                <a:latin typeface="Arial Narrow"/>
                <a:cs typeface="Arial Narrow"/>
              </a:rPr>
              <a:t>	</a:t>
            </a:r>
            <a:br>
              <a:rPr lang="en-US" sz="800" dirty="0">
                <a:solidFill>
                  <a:prstClr val="white"/>
                </a:solidFill>
                <a:latin typeface="Arial Narrow"/>
                <a:cs typeface="Arial Narrow"/>
              </a:rPr>
            </a:br>
            <a:r>
              <a:rPr lang="en-US" sz="800" dirty="0">
                <a:solidFill>
                  <a:prstClr val="white"/>
                </a:solidFill>
                <a:latin typeface="Arial Narrow"/>
                <a:cs typeface="Arial Narrow"/>
              </a:rPr>
              <a:t/>
            </a:r>
            <a:br>
              <a:rPr lang="en-US" sz="800" dirty="0">
                <a:solidFill>
                  <a:prstClr val="white"/>
                </a:solidFill>
                <a:latin typeface="Arial Narrow"/>
                <a:cs typeface="Arial Narrow"/>
              </a:rPr>
            </a:br>
            <a:endParaRPr lang="en-US" dirty="0">
              <a:solidFill>
                <a:prstClr val="white"/>
              </a:solidFill>
            </a:endParaRPr>
          </a:p>
        </p:txBody>
      </p:sp>
      <p:sp>
        <p:nvSpPr>
          <p:cNvPr id="5" name="TextBox 4"/>
          <p:cNvSpPr txBox="1"/>
          <p:nvPr/>
        </p:nvSpPr>
        <p:spPr>
          <a:xfrm>
            <a:off x="975611" y="2139412"/>
            <a:ext cx="7317024" cy="2862322"/>
          </a:xfrm>
          <a:prstGeom prst="rect">
            <a:avLst/>
          </a:prstGeom>
          <a:noFill/>
        </p:spPr>
        <p:txBody>
          <a:bodyPr wrap="square" rtlCol="0">
            <a:spAutoFit/>
          </a:bodyPr>
          <a:lstStyle/>
          <a:p>
            <a:r>
              <a:rPr lang="en-US" sz="6000" b="1" dirty="0" smtClean="0">
                <a:solidFill>
                  <a:srgbClr val="000000"/>
                </a:solidFill>
                <a:latin typeface="Swis721 LtCn BT" panose="020B0406020202030204" pitchFamily="34" charset="0"/>
              </a:rPr>
              <a:t>Why are other </a:t>
            </a:r>
            <a:r>
              <a:rPr lang="en-US" sz="6000" b="1" dirty="0" smtClean="0">
                <a:solidFill>
                  <a:srgbClr val="FF0000"/>
                </a:solidFill>
                <a:latin typeface="Swis721 LtCn BT" panose="020B0406020202030204" pitchFamily="34" charset="0"/>
              </a:rPr>
              <a:t>problem solving </a:t>
            </a:r>
            <a:r>
              <a:rPr lang="en-US" sz="6000" b="1" dirty="0" smtClean="0">
                <a:solidFill>
                  <a:srgbClr val="000000"/>
                </a:solidFill>
                <a:latin typeface="Swis721 LtCn BT" panose="020B0406020202030204" pitchFamily="34" charset="0"/>
              </a:rPr>
              <a:t>methods  needed?</a:t>
            </a:r>
            <a:endParaRPr lang="en-US" sz="6000" b="1" dirty="0">
              <a:solidFill>
                <a:srgbClr val="000000"/>
              </a:solidFill>
              <a:latin typeface="Swis721 LtCn BT" panose="020B0406020202030204" pitchFamily="34" charset="0"/>
            </a:endParaRPr>
          </a:p>
        </p:txBody>
      </p:sp>
    </p:spTree>
    <p:extLst>
      <p:ext uri="{BB962C8B-B14F-4D97-AF65-F5344CB8AC3E}">
        <p14:creationId xmlns:p14="http://schemas.microsoft.com/office/powerpoint/2010/main" val="35776887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Swis721 LtCn BT" panose="020B0406020202030204" pitchFamily="34" charset="0"/>
            </a:endParaRPr>
          </a:p>
        </p:txBody>
      </p:sp>
      <p:sp>
        <p:nvSpPr>
          <p:cNvPr id="4" name="TextBox 3"/>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024820204"/>
              </p:ext>
            </p:extLst>
          </p:nvPr>
        </p:nvGraphicFramePr>
        <p:xfrm>
          <a:off x="323734" y="821839"/>
          <a:ext cx="8429602" cy="5290964"/>
        </p:xfrm>
        <a:graphic>
          <a:graphicData uri="http://schemas.openxmlformats.org/drawingml/2006/table">
            <a:tbl>
              <a:tblPr firstRow="1" bandRow="1">
                <a:tableStyleId>{17292A2E-F333-43FB-9621-5CBBE7FDCDCB}</a:tableStyleId>
              </a:tblPr>
              <a:tblGrid>
                <a:gridCol w="884052"/>
                <a:gridCol w="2648474"/>
                <a:gridCol w="2448538"/>
                <a:gridCol w="2448538"/>
              </a:tblGrid>
              <a:tr h="351315">
                <a:tc>
                  <a:txBody>
                    <a:bodyPr/>
                    <a:lstStyle/>
                    <a:p>
                      <a:pPr algn="ctr"/>
                      <a:endParaRPr lang="en-US" dirty="0"/>
                    </a:p>
                  </a:txBody>
                  <a:tcPr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bg2">
                        <a:lumMod val="50000"/>
                      </a:schemeClr>
                    </a:solidFill>
                  </a:tcPr>
                </a:tc>
                <a:tc>
                  <a:txBody>
                    <a:bodyPr/>
                    <a:lstStyle/>
                    <a:p>
                      <a:pPr algn="ctr"/>
                      <a:r>
                        <a:rPr lang="en-US" dirty="0" smtClean="0">
                          <a:solidFill>
                            <a:schemeClr val="tx1">
                              <a:lumMod val="85000"/>
                            </a:schemeClr>
                          </a:solidFill>
                        </a:rPr>
                        <a:t>Scholarly Research</a:t>
                      </a:r>
                      <a:endParaRPr lang="en-US" dirty="0">
                        <a:solidFill>
                          <a:schemeClr val="tx1">
                            <a:lumMod val="85000"/>
                          </a:schemeClr>
                        </a:solidFill>
                      </a:endParaRPr>
                    </a:p>
                  </a:txBody>
                  <a:tcPr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bg2">
                        <a:lumMod val="50000"/>
                      </a:schemeClr>
                    </a:solidFill>
                  </a:tcPr>
                </a:tc>
                <a:tc>
                  <a:txBody>
                    <a:bodyPr/>
                    <a:lstStyle/>
                    <a:p>
                      <a:pPr algn="ctr"/>
                      <a:r>
                        <a:rPr lang="en-US" dirty="0" smtClean="0">
                          <a:solidFill>
                            <a:schemeClr val="tx1">
                              <a:lumMod val="85000"/>
                            </a:schemeClr>
                          </a:solidFill>
                        </a:rPr>
                        <a:t>Policy Analysis</a:t>
                      </a:r>
                      <a:endParaRPr lang="en-US" dirty="0">
                        <a:solidFill>
                          <a:schemeClr val="tx1">
                            <a:lumMod val="85000"/>
                          </a:schemeClr>
                        </a:solidFill>
                      </a:endParaRPr>
                    </a:p>
                  </a:txBody>
                  <a:tcPr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bg2">
                        <a:lumMod val="50000"/>
                      </a:schemeClr>
                    </a:solidFill>
                  </a:tcPr>
                </a:tc>
                <a:tc>
                  <a:txBody>
                    <a:bodyPr/>
                    <a:lstStyle/>
                    <a:p>
                      <a:pPr algn="ctr"/>
                      <a:r>
                        <a:rPr lang="en-US" dirty="0" smtClean="0">
                          <a:solidFill>
                            <a:schemeClr val="tx1">
                              <a:lumMod val="85000"/>
                            </a:schemeClr>
                          </a:solidFill>
                        </a:rPr>
                        <a:t>Design Thinking</a:t>
                      </a:r>
                      <a:endParaRPr lang="en-US" dirty="0">
                        <a:solidFill>
                          <a:schemeClr val="tx1">
                            <a:lumMod val="85000"/>
                          </a:schemeClr>
                        </a:solidFill>
                      </a:endParaRPr>
                    </a:p>
                  </a:txBody>
                  <a:tcPr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bg2">
                        <a:lumMod val="50000"/>
                      </a:schemeClr>
                    </a:solidFill>
                  </a:tcPr>
                </a:tc>
              </a:tr>
              <a:tr h="2462602">
                <a:tc>
                  <a:txBody>
                    <a:bodyPr/>
                    <a:lstStyle/>
                    <a:p>
                      <a:pPr algn="ctr"/>
                      <a:r>
                        <a:rPr lang="en-US" b="1" dirty="0" smtClean="0">
                          <a:solidFill>
                            <a:schemeClr val="bg1"/>
                          </a:solidFill>
                        </a:rPr>
                        <a:t>Purpose</a:t>
                      </a:r>
                      <a:endParaRPr lang="en-US" b="1" dirty="0">
                        <a:solidFill>
                          <a:schemeClr val="bg1"/>
                        </a:solidFill>
                      </a:endParaRPr>
                    </a:p>
                  </a:txBody>
                  <a:tcPr vert="vert270"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tx1">
                        <a:lumMod val="85000"/>
                      </a:schemeClr>
                    </a:solidFill>
                  </a:tcPr>
                </a:tc>
                <a:tc>
                  <a:txBody>
                    <a:bodyPr/>
                    <a:lstStyle/>
                    <a:p>
                      <a:pPr algn="ctr"/>
                      <a:r>
                        <a:rPr lang="en-US" b="1" dirty="0" smtClean="0">
                          <a:solidFill>
                            <a:schemeClr val="bg1"/>
                          </a:solidFill>
                        </a:rPr>
                        <a:t>Empirical</a:t>
                      </a:r>
                      <a:r>
                        <a:rPr lang="en-US" b="1" baseline="0" dirty="0" smtClean="0">
                          <a:solidFill>
                            <a:schemeClr val="bg1"/>
                          </a:solidFill>
                        </a:rPr>
                        <a:t> </a:t>
                      </a:r>
                      <a:r>
                        <a:rPr lang="en-US" b="1" dirty="0" smtClean="0">
                          <a:solidFill>
                            <a:schemeClr val="bg1"/>
                          </a:solidFill>
                        </a:rPr>
                        <a:t>orientation</a:t>
                      </a:r>
                      <a:r>
                        <a:rPr lang="en-US" dirty="0" smtClean="0">
                          <a:solidFill>
                            <a:schemeClr val="bg1"/>
                          </a:solidFill>
                        </a:rPr>
                        <a:t>: Theory </a:t>
                      </a:r>
                      <a:r>
                        <a:rPr lang="en-US" dirty="0" smtClean="0">
                          <a:solidFill>
                            <a:schemeClr val="bg1"/>
                          </a:solidFill>
                        </a:rPr>
                        <a:t>development, contribute disciplinary knowledge, improve policy and practice</a:t>
                      </a:r>
                      <a:endParaRPr lang="en-US" dirty="0">
                        <a:solidFill>
                          <a:schemeClr val="bg1"/>
                        </a:solidFill>
                      </a:endParaRPr>
                    </a:p>
                  </a:txBody>
                  <a:tcPr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b="1" dirty="0" smtClean="0">
                          <a:solidFill>
                            <a:schemeClr val="bg1"/>
                          </a:solidFill>
                        </a:rPr>
                        <a:t>Problem-oriented:</a:t>
                      </a:r>
                      <a:r>
                        <a:rPr lang="en-US" b="1" baseline="0" dirty="0" smtClean="0">
                          <a:solidFill>
                            <a:schemeClr val="bg1"/>
                          </a:solidFill>
                        </a:rPr>
                        <a:t> </a:t>
                      </a:r>
                      <a:r>
                        <a:rPr lang="en-US" baseline="0" dirty="0" smtClean="0">
                          <a:solidFill>
                            <a:schemeClr val="bg1"/>
                          </a:solidFill>
                        </a:rPr>
                        <a:t>propose </a:t>
                      </a:r>
                      <a:r>
                        <a:rPr lang="en-US" baseline="0" dirty="0" smtClean="0">
                          <a:solidFill>
                            <a:schemeClr val="bg1"/>
                          </a:solidFill>
                        </a:rPr>
                        <a:t>set of solutions to a problem</a:t>
                      </a:r>
                      <a:endParaRPr lang="en-US" dirty="0">
                        <a:solidFill>
                          <a:schemeClr val="bg1"/>
                        </a:solidFill>
                      </a:endParaRPr>
                    </a:p>
                  </a:txBody>
                  <a:tcPr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b="1" dirty="0" smtClean="0">
                          <a:solidFill>
                            <a:schemeClr val="bg1"/>
                          </a:solidFill>
                        </a:rPr>
                        <a:t>User-oriented</a:t>
                      </a:r>
                      <a:r>
                        <a:rPr lang="en-US" dirty="0" smtClean="0">
                          <a:solidFill>
                            <a:schemeClr val="bg1"/>
                          </a:solidFill>
                        </a:rPr>
                        <a:t>: Enhance </a:t>
                      </a:r>
                      <a:r>
                        <a:rPr lang="en-US" dirty="0" smtClean="0">
                          <a:solidFill>
                            <a:schemeClr val="bg1"/>
                          </a:solidFill>
                        </a:rPr>
                        <a:t>user</a:t>
                      </a:r>
                      <a:r>
                        <a:rPr lang="en-US" baseline="0" dirty="0" smtClean="0">
                          <a:solidFill>
                            <a:schemeClr val="bg1"/>
                          </a:solidFill>
                        </a:rPr>
                        <a:t> experience related to a specific set of challenges</a:t>
                      </a:r>
                      <a:endParaRPr lang="en-US" dirty="0">
                        <a:solidFill>
                          <a:schemeClr val="bg1"/>
                        </a:solidFill>
                      </a:endParaRPr>
                    </a:p>
                  </a:txBody>
                  <a:tcPr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r>
              <a:tr h="246260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1" dirty="0" smtClean="0">
                          <a:solidFill>
                            <a:schemeClr val="bg1"/>
                          </a:solidFill>
                        </a:rPr>
                        <a:t>Outcomes</a:t>
                      </a:r>
                    </a:p>
                  </a:txBody>
                  <a:tcPr vert="vert270"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tx1">
                        <a:lumMod val="85000"/>
                      </a:schemeClr>
                    </a:solidFill>
                  </a:tcPr>
                </a:tc>
                <a:tc>
                  <a:txBody>
                    <a:bodyPr/>
                    <a:lstStyle/>
                    <a:p>
                      <a:pPr algn="ctr"/>
                      <a:r>
                        <a:rPr lang="en-US" dirty="0" smtClean="0">
                          <a:solidFill>
                            <a:schemeClr val="bg1"/>
                          </a:solidFill>
                        </a:rPr>
                        <a:t>Findings</a:t>
                      </a:r>
                      <a:r>
                        <a:rPr lang="en-US" baseline="0" dirty="0" smtClean="0">
                          <a:solidFill>
                            <a:schemeClr val="bg1"/>
                          </a:solidFill>
                        </a:rPr>
                        <a:t> inform theory, future research and practice</a:t>
                      </a:r>
                      <a:endParaRPr lang="en-US" dirty="0">
                        <a:solidFill>
                          <a:schemeClr val="bg1"/>
                        </a:solidFill>
                      </a:endParaRPr>
                    </a:p>
                  </a:txBody>
                  <a:tcPr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dirty="0" smtClean="0">
                          <a:solidFill>
                            <a:schemeClr val="bg1"/>
                          </a:solidFill>
                        </a:rPr>
                        <a:t>Proposed</a:t>
                      </a:r>
                      <a:r>
                        <a:rPr lang="en-US" baseline="0" dirty="0" smtClean="0">
                          <a:solidFill>
                            <a:schemeClr val="bg1"/>
                          </a:solidFill>
                        </a:rPr>
                        <a:t> set of policies and actions</a:t>
                      </a:r>
                      <a:endParaRPr lang="en-US" dirty="0">
                        <a:solidFill>
                          <a:schemeClr val="bg1"/>
                        </a:solidFill>
                      </a:endParaRPr>
                    </a:p>
                  </a:txBody>
                  <a:tcPr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c>
                  <a:txBody>
                    <a:bodyPr/>
                    <a:lstStyle/>
                    <a:p>
                      <a:pPr algn="ctr"/>
                      <a:r>
                        <a:rPr lang="en-US" dirty="0" smtClean="0">
                          <a:solidFill>
                            <a:schemeClr val="bg1"/>
                          </a:solidFill>
                        </a:rPr>
                        <a:t>New prototypes for testing</a:t>
                      </a:r>
                      <a:r>
                        <a:rPr lang="en-US" baseline="0" dirty="0" smtClean="0">
                          <a:solidFill>
                            <a:schemeClr val="bg1"/>
                          </a:solidFill>
                        </a:rPr>
                        <a:t> and critique</a:t>
                      </a:r>
                      <a:endParaRPr lang="en-US" dirty="0">
                        <a:solidFill>
                          <a:schemeClr val="bg1"/>
                        </a:solidFill>
                      </a:endParaRPr>
                    </a:p>
                  </a:txBody>
                  <a:tcPr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tcPr>
                </a:tc>
              </a:tr>
            </a:tbl>
          </a:graphicData>
        </a:graphic>
      </p:graphicFrame>
      <p:sp>
        <p:nvSpPr>
          <p:cNvPr id="7" name="TextBox 6"/>
          <p:cNvSpPr txBox="1"/>
          <p:nvPr/>
        </p:nvSpPr>
        <p:spPr>
          <a:xfrm>
            <a:off x="323734" y="175508"/>
            <a:ext cx="8429602" cy="369332"/>
          </a:xfrm>
          <a:prstGeom prst="rect">
            <a:avLst/>
          </a:prstGeom>
          <a:noFill/>
        </p:spPr>
        <p:txBody>
          <a:bodyPr wrap="square" rtlCol="0">
            <a:spAutoFit/>
          </a:bodyPr>
          <a:lstStyle/>
          <a:p>
            <a:pPr algn="ctr"/>
            <a:r>
              <a:rPr lang="en-US" dirty="0">
                <a:solidFill>
                  <a:schemeClr val="bg1"/>
                </a:solidFill>
              </a:rPr>
              <a:t>Three Modes of Inquiry, Knowledge Creation, and Problem </a:t>
            </a:r>
            <a:r>
              <a:rPr lang="en-US" dirty="0" smtClean="0">
                <a:solidFill>
                  <a:schemeClr val="bg1"/>
                </a:solidFill>
              </a:rPr>
              <a:t>Solving</a:t>
            </a:r>
            <a:endParaRPr lang="en-US" dirty="0">
              <a:solidFill>
                <a:schemeClr val="bg1"/>
              </a:solidFill>
            </a:endParaRPr>
          </a:p>
        </p:txBody>
      </p:sp>
    </p:spTree>
    <p:extLst>
      <p:ext uri="{BB962C8B-B14F-4D97-AF65-F5344CB8AC3E}">
        <p14:creationId xmlns:p14="http://schemas.microsoft.com/office/powerpoint/2010/main" val="37142047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669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Title 1"/>
          <p:cNvSpPr txBox="1">
            <a:spLocks/>
          </p:cNvSpPr>
          <p:nvPr/>
        </p:nvSpPr>
        <p:spPr>
          <a:xfrm>
            <a:off x="661930" y="1648009"/>
            <a:ext cx="7772400" cy="4344559"/>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b="1" dirty="0" smtClean="0">
                <a:solidFill>
                  <a:prstClr val="white"/>
                </a:solidFill>
                <a:latin typeface="Swis721 LtCn BT" panose="020B0406020202030204" pitchFamily="34" charset="0"/>
                <a:cs typeface="Arial Narrow"/>
              </a:rPr>
              <a:t>	</a:t>
            </a:r>
            <a:br>
              <a:rPr lang="en-US" sz="2400" b="1" dirty="0" smtClean="0">
                <a:solidFill>
                  <a:prstClr val="white"/>
                </a:solidFill>
                <a:latin typeface="Swis721 LtCn BT" panose="020B0406020202030204" pitchFamily="34" charset="0"/>
                <a:cs typeface="Arial Narrow"/>
              </a:rPr>
            </a:br>
            <a:r>
              <a:rPr lang="en-US" sz="2400" b="1" dirty="0" smtClean="0">
                <a:solidFill>
                  <a:prstClr val="white"/>
                </a:solidFill>
                <a:latin typeface="Swis721 LtCn BT" panose="020B0406020202030204" pitchFamily="34" charset="0"/>
                <a:cs typeface="Arial Narrow"/>
              </a:rPr>
              <a:t/>
            </a:r>
            <a:br>
              <a:rPr lang="en-US" sz="2400" b="1" dirty="0" smtClean="0">
                <a:solidFill>
                  <a:prstClr val="white"/>
                </a:solidFill>
                <a:latin typeface="Swis721 LtCn BT" panose="020B0406020202030204" pitchFamily="34" charset="0"/>
                <a:cs typeface="Arial Narrow"/>
              </a:rPr>
            </a:br>
            <a:r>
              <a:rPr lang="en-US" sz="2400" b="1" dirty="0" smtClean="0">
                <a:solidFill>
                  <a:prstClr val="white"/>
                </a:solidFill>
                <a:latin typeface="Swis721 LtCn BT" panose="020B0406020202030204" pitchFamily="34" charset="0"/>
                <a:cs typeface="Arial Narrow"/>
              </a:rPr>
              <a:t/>
            </a:r>
            <a:br>
              <a:rPr lang="en-US" sz="2400" b="1" dirty="0" smtClean="0">
                <a:solidFill>
                  <a:prstClr val="white"/>
                </a:solidFill>
                <a:latin typeface="Swis721 LtCn BT" panose="020B0406020202030204" pitchFamily="34" charset="0"/>
                <a:cs typeface="Arial Narrow"/>
              </a:rPr>
            </a:br>
            <a:r>
              <a:rPr lang="en-US" sz="6000" b="1" dirty="0" smtClean="0">
                <a:solidFill>
                  <a:schemeClr val="bg1"/>
                </a:solidFill>
                <a:latin typeface="Swis721 LtCn BT" panose="020B0406020202030204" pitchFamily="34" charset="0"/>
                <a:cs typeface="Myriad Pro Cond"/>
              </a:rPr>
              <a:t>Why is applying </a:t>
            </a:r>
            <a:r>
              <a:rPr lang="en-US" sz="6000" b="1" dirty="0" smtClean="0">
                <a:solidFill>
                  <a:srgbClr val="FF0000"/>
                </a:solidFill>
                <a:latin typeface="Swis721 LtCn BT" panose="020B0406020202030204" pitchFamily="34" charset="0"/>
                <a:cs typeface="Myriad Pro Cond"/>
              </a:rPr>
              <a:t>Design Thinking </a:t>
            </a:r>
            <a:r>
              <a:rPr lang="en-US" sz="6000" b="1" dirty="0" smtClean="0">
                <a:solidFill>
                  <a:schemeClr val="bg2">
                    <a:lumMod val="50000"/>
                  </a:schemeClr>
                </a:solidFill>
                <a:latin typeface="Swis721 LtCn BT" panose="020B0406020202030204" pitchFamily="34" charset="0"/>
                <a:cs typeface="Myriad Pro Cond"/>
              </a:rPr>
              <a:t>relevant </a:t>
            </a:r>
            <a:r>
              <a:rPr lang="en-US" sz="6000" b="1" dirty="0" smtClean="0">
                <a:solidFill>
                  <a:srgbClr val="000000"/>
                </a:solidFill>
                <a:latin typeface="Swis721 LtCn BT" panose="020B0406020202030204" pitchFamily="34" charset="0"/>
                <a:cs typeface="Myriad Pro Cond"/>
              </a:rPr>
              <a:t>to our times?</a:t>
            </a:r>
            <a:r>
              <a:rPr lang="en-US" sz="6000" b="1" dirty="0" smtClean="0">
                <a:solidFill>
                  <a:prstClr val="white"/>
                </a:solidFill>
                <a:latin typeface="Swis721 LtCn BT" panose="020B0406020202030204" pitchFamily="34" charset="0"/>
                <a:cs typeface="Myriad Pro Cond"/>
              </a:rPr>
              <a:t>	</a:t>
            </a:r>
            <a:br>
              <a:rPr lang="en-US" sz="6000" b="1" dirty="0" smtClean="0">
                <a:solidFill>
                  <a:prstClr val="white"/>
                </a:solidFill>
                <a:latin typeface="Swis721 LtCn BT" panose="020B0406020202030204" pitchFamily="34" charset="0"/>
                <a:cs typeface="Myriad Pro Cond"/>
              </a:rPr>
            </a:br>
            <a:r>
              <a:rPr lang="en-US" sz="6000" b="1" dirty="0" smtClean="0">
                <a:solidFill>
                  <a:prstClr val="black"/>
                </a:solidFill>
                <a:latin typeface="Swis721 LtCn BT" panose="020B0406020202030204" pitchFamily="34" charset="0"/>
                <a:cs typeface="Myriad Pro Cond"/>
              </a:rPr>
              <a:t/>
            </a:r>
            <a:br>
              <a:rPr lang="en-US" sz="6000" b="1" dirty="0" smtClean="0">
                <a:solidFill>
                  <a:prstClr val="black"/>
                </a:solidFill>
                <a:latin typeface="Swis721 LtCn BT" panose="020B0406020202030204" pitchFamily="34" charset="0"/>
                <a:cs typeface="Myriad Pro Cond"/>
              </a:rPr>
            </a:br>
            <a:r>
              <a:rPr lang="en-US" sz="2400" b="1" dirty="0" smtClean="0">
                <a:solidFill>
                  <a:prstClr val="white"/>
                </a:solidFill>
                <a:latin typeface="Swis721 LtCn BT" panose="020B0406020202030204" pitchFamily="34" charset="0"/>
                <a:cs typeface="Arial Narrow"/>
              </a:rPr>
              <a:t>	</a:t>
            </a:r>
            <a:r>
              <a:rPr lang="en-US" sz="3200" b="1" dirty="0" smtClean="0">
                <a:solidFill>
                  <a:prstClr val="white"/>
                </a:solidFill>
                <a:latin typeface="Swis721 LtCn BT" panose="020B0406020202030204" pitchFamily="34" charset="0"/>
                <a:cs typeface="Arial Narrow"/>
              </a:rPr>
              <a:t/>
            </a:r>
            <a:br>
              <a:rPr lang="en-US" sz="3200" b="1" dirty="0" smtClean="0">
                <a:solidFill>
                  <a:prstClr val="white"/>
                </a:solidFill>
                <a:latin typeface="Swis721 LtCn BT" panose="020B0406020202030204" pitchFamily="34" charset="0"/>
                <a:cs typeface="Arial Narrow"/>
              </a:rPr>
            </a:br>
            <a:r>
              <a:rPr lang="en-US" sz="2400" b="1" dirty="0" smtClean="0">
                <a:solidFill>
                  <a:prstClr val="white"/>
                </a:solidFill>
                <a:latin typeface="Swis721 LtCn BT" panose="020B0406020202030204" pitchFamily="34" charset="0"/>
                <a:cs typeface="Arial Narrow"/>
              </a:rPr>
              <a:t/>
            </a:r>
            <a:br>
              <a:rPr lang="en-US" sz="2400" b="1" dirty="0" smtClean="0">
                <a:solidFill>
                  <a:prstClr val="white"/>
                </a:solidFill>
                <a:latin typeface="Swis721 LtCn BT" panose="020B0406020202030204" pitchFamily="34" charset="0"/>
                <a:cs typeface="Arial Narrow"/>
              </a:rPr>
            </a:br>
            <a:endParaRPr lang="en-US" sz="2400" b="1" dirty="0">
              <a:solidFill>
                <a:prstClr val="white"/>
              </a:solidFill>
              <a:latin typeface="Swis721 LtCn BT" panose="020B0406020202030204" pitchFamily="34" charset="0"/>
              <a:cs typeface="Arial Narrow"/>
            </a:endParaRPr>
          </a:p>
        </p:txBody>
      </p:sp>
    </p:spTree>
    <p:extLst>
      <p:ext uri="{BB962C8B-B14F-4D97-AF65-F5344CB8AC3E}">
        <p14:creationId xmlns:p14="http://schemas.microsoft.com/office/powerpoint/2010/main" val="35836023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47195" y="278394"/>
            <a:ext cx="9625046" cy="6494086"/>
          </a:xfrm>
          <a:prstGeom prst="rect">
            <a:avLst/>
          </a:prstGeom>
          <a:noFill/>
        </p:spPr>
        <p:txBody>
          <a:bodyPr wrap="square" rtlCol="0">
            <a:spAutoFit/>
          </a:bodyPr>
          <a:lstStyle/>
          <a:p>
            <a:pPr marL="1371600"/>
            <a:r>
              <a:rPr lang="en-US" sz="3400" b="1" dirty="0" smtClean="0">
                <a:solidFill>
                  <a:srgbClr val="000000"/>
                </a:solidFill>
                <a:latin typeface="Swis721 LtCn BT" panose="020B0406020202030204" pitchFamily="34" charset="0"/>
                <a:ea typeface="MS Mincho"/>
                <a:cs typeface="Myriad Pro Cond"/>
              </a:rPr>
              <a:t>We </a:t>
            </a:r>
            <a:r>
              <a:rPr lang="en-US" sz="3400" b="1" dirty="0">
                <a:solidFill>
                  <a:srgbClr val="000000"/>
                </a:solidFill>
                <a:latin typeface="Swis721 LtCn BT" panose="020B0406020202030204" pitchFamily="34" charset="0"/>
                <a:ea typeface="MS Mincho"/>
                <a:cs typeface="Myriad Pro Cond"/>
              </a:rPr>
              <a:t>need </a:t>
            </a:r>
            <a:r>
              <a:rPr lang="en-US" sz="3400" b="1" dirty="0" smtClean="0">
                <a:solidFill>
                  <a:srgbClr val="000000"/>
                </a:solidFill>
                <a:latin typeface="Swis721 LtCn BT" panose="020B0406020202030204" pitchFamily="34" charset="0"/>
                <a:ea typeface="MS Mincho"/>
                <a:cs typeface="Myriad Pro Cond"/>
              </a:rPr>
              <a:t>to </a:t>
            </a:r>
            <a:r>
              <a:rPr lang="en-US" sz="3400" b="1" dirty="0" smtClean="0">
                <a:solidFill>
                  <a:srgbClr val="FF0000"/>
                </a:solidFill>
                <a:latin typeface="Swis721 LtCn BT" panose="020B0406020202030204" pitchFamily="34" charset="0"/>
                <a:ea typeface="MS Mincho"/>
                <a:cs typeface="Myriad Pro Cond"/>
              </a:rPr>
              <a:t>increase </a:t>
            </a:r>
            <a:r>
              <a:rPr lang="en-US" sz="3400" b="1" dirty="0">
                <a:solidFill>
                  <a:srgbClr val="FF0000"/>
                </a:solidFill>
                <a:latin typeface="Swis721 LtCn BT" panose="020B0406020202030204" pitchFamily="34" charset="0"/>
                <a:ea typeface="MS Mincho"/>
                <a:cs typeface="Myriad Pro Cond"/>
              </a:rPr>
              <a:t>our collective creative </a:t>
            </a:r>
            <a:r>
              <a:rPr lang="en-US" sz="3400" b="1" dirty="0" smtClean="0">
                <a:solidFill>
                  <a:srgbClr val="FF0000"/>
                </a:solidFill>
                <a:latin typeface="Swis721 LtCn BT" panose="020B0406020202030204" pitchFamily="34" charset="0"/>
                <a:ea typeface="MS Mincho"/>
                <a:cs typeface="Myriad Pro Cond"/>
              </a:rPr>
              <a:t>capacities</a:t>
            </a:r>
          </a:p>
          <a:p>
            <a:pPr marL="1371600"/>
            <a:endParaRPr lang="en-US" sz="3400" b="1" dirty="0">
              <a:solidFill>
                <a:prstClr val="black"/>
              </a:solidFill>
              <a:latin typeface="Swis721 LtCn BT" panose="020B0406020202030204" pitchFamily="34" charset="0"/>
              <a:ea typeface="MS Mincho"/>
              <a:cs typeface="Myriad Pro Cond"/>
            </a:endParaRPr>
          </a:p>
          <a:p>
            <a:pPr marL="1371600"/>
            <a:r>
              <a:rPr lang="en-US" sz="3400" b="1" dirty="0" smtClean="0">
                <a:solidFill>
                  <a:prstClr val="black"/>
                </a:solidFill>
                <a:latin typeface="Swis721 LtCn BT" panose="020B0406020202030204" pitchFamily="34" charset="0"/>
                <a:ea typeface="MS Mincho"/>
                <a:cs typeface="Myriad Pro Cond"/>
              </a:rPr>
              <a:t>We need </a:t>
            </a:r>
            <a:r>
              <a:rPr lang="en-US" sz="3400" b="1" dirty="0">
                <a:solidFill>
                  <a:prstClr val="black"/>
                </a:solidFill>
                <a:latin typeface="Swis721 LtCn BT" panose="020B0406020202030204" pitchFamily="34" charset="0"/>
                <a:ea typeface="MS Mincho"/>
                <a:cs typeface="Myriad Pro Cond"/>
              </a:rPr>
              <a:t>to </a:t>
            </a:r>
            <a:r>
              <a:rPr lang="en-US" sz="3400" b="1" dirty="0">
                <a:solidFill>
                  <a:srgbClr val="FF0000"/>
                </a:solidFill>
                <a:latin typeface="Swis721 LtCn BT" panose="020B0406020202030204" pitchFamily="34" charset="0"/>
                <a:ea typeface="MS Mincho"/>
                <a:cs typeface="Myriad Pro Cond"/>
              </a:rPr>
              <a:t>include everyone in the process </a:t>
            </a:r>
            <a:r>
              <a:rPr lang="en-US" sz="3400" b="1" dirty="0">
                <a:solidFill>
                  <a:prstClr val="black"/>
                </a:solidFill>
                <a:latin typeface="Swis721 LtCn BT" panose="020B0406020202030204" pitchFamily="34" charset="0"/>
                <a:ea typeface="MS Mincho"/>
                <a:cs typeface="Myriad Pro Cond"/>
              </a:rPr>
              <a:t>of this new </a:t>
            </a:r>
            <a:r>
              <a:rPr lang="en-US" sz="3400" b="1" dirty="0" smtClean="0">
                <a:solidFill>
                  <a:prstClr val="black"/>
                </a:solidFill>
                <a:latin typeface="Swis721 LtCn BT" panose="020B0406020202030204" pitchFamily="34" charset="0"/>
                <a:ea typeface="MS Mincho"/>
                <a:cs typeface="Myriad Pro Cond"/>
              </a:rPr>
              <a:t>design</a:t>
            </a:r>
          </a:p>
          <a:p>
            <a:pPr marL="1371600"/>
            <a:endParaRPr lang="en-US" sz="3400" b="1" dirty="0" smtClean="0">
              <a:solidFill>
                <a:prstClr val="black"/>
              </a:solidFill>
              <a:latin typeface="Swis721 LtCn BT" panose="020B0406020202030204" pitchFamily="34" charset="0"/>
              <a:ea typeface="MS Mincho"/>
              <a:cs typeface="Myriad Pro Cond"/>
            </a:endParaRPr>
          </a:p>
          <a:p>
            <a:pPr marL="1371600"/>
            <a:r>
              <a:rPr lang="en-US" sz="3400" b="1" dirty="0">
                <a:solidFill>
                  <a:srgbClr val="FF0000"/>
                </a:solidFill>
                <a:latin typeface="Swis721 LtCn BT" panose="020B0406020202030204" pitchFamily="34" charset="0"/>
                <a:cs typeface="Myriad Pro Cond"/>
              </a:rPr>
              <a:t>Our world is changing rapidly</a:t>
            </a:r>
            <a:r>
              <a:rPr lang="en-US" sz="3400" b="1" dirty="0">
                <a:solidFill>
                  <a:prstClr val="black"/>
                </a:solidFill>
                <a:latin typeface="Swis721 LtCn BT" panose="020B0406020202030204" pitchFamily="34" charset="0"/>
                <a:cs typeface="Myriad Pro Cond"/>
              </a:rPr>
              <a:t> – more uncertainty and risk</a:t>
            </a:r>
          </a:p>
          <a:p>
            <a:pPr marL="1371600"/>
            <a:endParaRPr lang="en-US" sz="3400" b="1" dirty="0">
              <a:solidFill>
                <a:prstClr val="black"/>
              </a:solidFill>
              <a:latin typeface="Swis721 LtCn BT" panose="020B0406020202030204" pitchFamily="34" charset="0"/>
              <a:cs typeface="Myriad Pro Cond"/>
            </a:endParaRPr>
          </a:p>
          <a:p>
            <a:pPr marL="1371600"/>
            <a:r>
              <a:rPr lang="en-US" sz="3400" b="1" dirty="0">
                <a:solidFill>
                  <a:prstClr val="black"/>
                </a:solidFill>
                <a:latin typeface="Swis721 LtCn BT" panose="020B0406020202030204" pitchFamily="34" charset="0"/>
                <a:ea typeface="MS Mincho"/>
                <a:cs typeface="Myriad Pro Cond"/>
              </a:rPr>
              <a:t>We need </a:t>
            </a:r>
            <a:r>
              <a:rPr lang="en-US" sz="3400" b="1" dirty="0">
                <a:solidFill>
                  <a:srgbClr val="FF0000"/>
                </a:solidFill>
                <a:latin typeface="Swis721 LtCn BT" panose="020B0406020202030204" pitchFamily="34" charset="0"/>
                <a:ea typeface="MS Mincho"/>
                <a:cs typeface="Myriad Pro Cond"/>
              </a:rPr>
              <a:t>predictable processes </a:t>
            </a:r>
            <a:r>
              <a:rPr lang="en-US" sz="3400" b="1" dirty="0">
                <a:solidFill>
                  <a:prstClr val="black"/>
                </a:solidFill>
                <a:latin typeface="Swis721 LtCn BT" panose="020B0406020202030204" pitchFamily="34" charset="0"/>
                <a:ea typeface="MS Mincho"/>
                <a:cs typeface="Myriad Pro Cond"/>
              </a:rPr>
              <a:t>to design new systems </a:t>
            </a:r>
          </a:p>
          <a:p>
            <a:pPr marL="1371600"/>
            <a:endParaRPr lang="en-US" sz="3400" b="1" dirty="0">
              <a:solidFill>
                <a:prstClr val="black"/>
              </a:solidFill>
              <a:latin typeface="Swis721 LtCn BT" panose="020B0406020202030204" pitchFamily="34" charset="0"/>
              <a:ea typeface="MS Mincho"/>
              <a:cs typeface="Myriad Pro Cond"/>
            </a:endParaRPr>
          </a:p>
        </p:txBody>
      </p:sp>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5" name="Rectangle 4"/>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TextBox 6"/>
          <p:cNvSpPr txBox="1"/>
          <p:nvPr/>
        </p:nvSpPr>
        <p:spPr>
          <a:xfrm>
            <a:off x="3784376" y="6413023"/>
            <a:ext cx="184666" cy="369332"/>
          </a:xfrm>
          <a:prstGeom prst="rect">
            <a:avLst/>
          </a:prstGeom>
          <a:noFill/>
        </p:spPr>
        <p:txBody>
          <a:bodyPr wrap="none" rtlCol="0">
            <a:spAutoFit/>
          </a:bodyPr>
          <a:lstStyle/>
          <a:p>
            <a:endParaRPr lang="en-US">
              <a:solidFill>
                <a:prstClr val="white"/>
              </a:solidFill>
            </a:endParaRPr>
          </a:p>
        </p:txBody>
      </p:sp>
      <p:sp>
        <p:nvSpPr>
          <p:cNvPr id="8" name="TextBox 7"/>
          <p:cNvSpPr txBox="1"/>
          <p:nvPr/>
        </p:nvSpPr>
        <p:spPr>
          <a:xfrm>
            <a:off x="3784376" y="6413023"/>
            <a:ext cx="184666" cy="369332"/>
          </a:xfrm>
          <a:prstGeom prst="rect">
            <a:avLst/>
          </a:prstGeom>
          <a:noFill/>
        </p:spPr>
        <p:txBody>
          <a:bodyPr wrap="none" rtlCol="0">
            <a:spAutoFit/>
          </a:bodyPr>
          <a:lstStyle/>
          <a:p>
            <a:endParaRPr lang="en-US">
              <a:solidFill>
                <a:prstClr val="white"/>
              </a:solidFill>
            </a:endParaRPr>
          </a:p>
        </p:txBody>
      </p:sp>
      <p:sp>
        <p:nvSpPr>
          <p:cNvPr id="12" name="TextBox 11"/>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39732690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rgbClr val="87CD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prstClr val="white"/>
                </a:solidFill>
                <a:latin typeface="Arial Narrow"/>
                <a:cs typeface="Arial Narrow"/>
              </a:rPr>
              <a:t>	</a:t>
            </a:r>
            <a:br>
              <a:rPr lang="en-US" sz="800" dirty="0">
                <a:solidFill>
                  <a:prstClr val="white"/>
                </a:solidFill>
                <a:latin typeface="Arial Narrow"/>
                <a:cs typeface="Arial Narrow"/>
              </a:rPr>
            </a:br>
            <a:r>
              <a:rPr lang="en-US" sz="800" dirty="0">
                <a:solidFill>
                  <a:prstClr val="white"/>
                </a:solidFill>
                <a:latin typeface="Arial Narrow"/>
                <a:cs typeface="Arial Narrow"/>
              </a:rPr>
              <a:t/>
            </a:r>
            <a:br>
              <a:rPr lang="en-US" sz="800" dirty="0">
                <a:solidFill>
                  <a:prstClr val="white"/>
                </a:solidFill>
                <a:latin typeface="Arial Narrow"/>
                <a:cs typeface="Arial Narrow"/>
              </a:rPr>
            </a:br>
            <a:endParaRPr lang="en-US" dirty="0">
              <a:solidFill>
                <a:prstClr val="white"/>
              </a:solidFill>
            </a:endParaRPr>
          </a:p>
        </p:txBody>
      </p:sp>
      <p:sp>
        <p:nvSpPr>
          <p:cNvPr id="5" name="TextBox 4"/>
          <p:cNvSpPr txBox="1"/>
          <p:nvPr/>
        </p:nvSpPr>
        <p:spPr>
          <a:xfrm>
            <a:off x="1274445" y="2239029"/>
            <a:ext cx="6595110" cy="2862322"/>
          </a:xfrm>
          <a:prstGeom prst="rect">
            <a:avLst/>
          </a:prstGeom>
          <a:noFill/>
        </p:spPr>
        <p:txBody>
          <a:bodyPr wrap="square" rtlCol="0">
            <a:spAutoFit/>
          </a:bodyPr>
          <a:lstStyle/>
          <a:p>
            <a:r>
              <a:rPr lang="en-US" sz="6000" b="1" dirty="0" smtClean="0">
                <a:solidFill>
                  <a:srgbClr val="000000"/>
                </a:solidFill>
                <a:latin typeface="Swis721 LtCn BT" panose="020B0406020202030204" pitchFamily="34" charset="0"/>
              </a:rPr>
              <a:t>Why is </a:t>
            </a:r>
            <a:r>
              <a:rPr lang="en-US" sz="6000" b="1" dirty="0" smtClean="0">
                <a:solidFill>
                  <a:srgbClr val="FF0000"/>
                </a:solidFill>
                <a:latin typeface="Swis721 LtCn BT" panose="020B0406020202030204" pitchFamily="34" charset="0"/>
              </a:rPr>
              <a:t>Design Thinking </a:t>
            </a:r>
            <a:r>
              <a:rPr lang="en-US" sz="6000" b="1" dirty="0" smtClean="0">
                <a:solidFill>
                  <a:srgbClr val="10253F"/>
                </a:solidFill>
                <a:latin typeface="Swis721 LtCn BT" panose="020B0406020202030204" pitchFamily="34" charset="0"/>
              </a:rPr>
              <a:t>relevant </a:t>
            </a:r>
            <a:r>
              <a:rPr lang="en-US" sz="6000" b="1" dirty="0" smtClean="0">
                <a:solidFill>
                  <a:srgbClr val="000000"/>
                </a:solidFill>
                <a:latin typeface="Swis721 LtCn BT" panose="020B0406020202030204" pitchFamily="34" charset="0"/>
              </a:rPr>
              <a:t>to Higher Ed?</a:t>
            </a:r>
            <a:endParaRPr lang="en-US" sz="6000" b="1" dirty="0">
              <a:solidFill>
                <a:srgbClr val="000000"/>
              </a:solidFill>
              <a:latin typeface="Swis721 LtCn BT" panose="020B0406020202030204" pitchFamily="34" charset="0"/>
            </a:endParaRPr>
          </a:p>
        </p:txBody>
      </p:sp>
    </p:spTree>
    <p:extLst>
      <p:ext uri="{BB962C8B-B14F-4D97-AF65-F5344CB8AC3E}">
        <p14:creationId xmlns:p14="http://schemas.microsoft.com/office/powerpoint/2010/main" val="40032768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Rectangle 3"/>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Title 1"/>
          <p:cNvSpPr txBox="1">
            <a:spLocks/>
          </p:cNvSpPr>
          <p:nvPr/>
        </p:nvSpPr>
        <p:spPr>
          <a:xfrm>
            <a:off x="534018" y="574630"/>
            <a:ext cx="7772400" cy="3563846"/>
          </a:xfrm>
          <a:prstGeom prst="rect">
            <a:avLst/>
          </a:prstGeom>
        </p:spPr>
        <p:txBody>
          <a:bodyPr vert="horz" lIns="91440" tIns="45720" rIns="91440" bIns="45720" rtlCol="0" anchor="t">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4000" b="1" dirty="0" smtClean="0">
              <a:solidFill>
                <a:srgbClr val="000000"/>
              </a:solidFill>
              <a:latin typeface="Swis721 LtCn BT" panose="020B0406020202030204" pitchFamily="34" charset="0"/>
              <a:cs typeface="Myriad Pro Cond"/>
            </a:endParaRPr>
          </a:p>
        </p:txBody>
      </p:sp>
      <p:sp>
        <p:nvSpPr>
          <p:cNvPr id="8" name="TextBox 7"/>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
        <p:nvSpPr>
          <p:cNvPr id="6" name="Rectangle 5"/>
          <p:cNvSpPr/>
          <p:nvPr/>
        </p:nvSpPr>
        <p:spPr>
          <a:xfrm>
            <a:off x="744283" y="340968"/>
            <a:ext cx="7776689" cy="8217635"/>
          </a:xfrm>
          <a:prstGeom prst="rect">
            <a:avLst/>
          </a:prstGeom>
        </p:spPr>
        <p:txBody>
          <a:bodyPr wrap="square">
            <a:spAutoFit/>
          </a:bodyPr>
          <a:lstStyle/>
          <a:p>
            <a:r>
              <a:rPr lang="en-US" sz="3200" b="1" u="sng" dirty="0" smtClean="0">
                <a:solidFill>
                  <a:srgbClr val="000000"/>
                </a:solidFill>
                <a:latin typeface="Swis721 LtCn BT" panose="020B0406020202030204" pitchFamily="34" charset="0"/>
                <a:cs typeface="Myriad Pro Cond"/>
              </a:rPr>
              <a:t>Presenters &amp; Team</a:t>
            </a:r>
          </a:p>
          <a:p>
            <a:r>
              <a:rPr lang="en-US" sz="3200" b="1" dirty="0" smtClean="0">
                <a:solidFill>
                  <a:srgbClr val="000000"/>
                </a:solidFill>
                <a:latin typeface="Swis721 LtCn BT" panose="020B0406020202030204" pitchFamily="34" charset="0"/>
                <a:cs typeface="Myriad Pro Cond"/>
              </a:rPr>
              <a:t>Chris Rasmussen</a:t>
            </a:r>
          </a:p>
          <a:p>
            <a:r>
              <a:rPr lang="en-US" sz="2400" dirty="0" smtClean="0">
                <a:solidFill>
                  <a:srgbClr val="000000"/>
                </a:solidFill>
                <a:latin typeface="Swis721 LtCn BT" panose="020B0406020202030204" pitchFamily="34" charset="0"/>
                <a:cs typeface="Myriad Pro Cond"/>
              </a:rPr>
              <a:t>Midwestern </a:t>
            </a:r>
            <a:r>
              <a:rPr lang="en-US" sz="2400" dirty="0" smtClean="0">
                <a:solidFill>
                  <a:srgbClr val="000000"/>
                </a:solidFill>
                <a:latin typeface="Swis721 LtCn BT" panose="020B0406020202030204" pitchFamily="34" charset="0"/>
                <a:cs typeface="Myriad Pro Cond"/>
              </a:rPr>
              <a:t>Higher Education </a:t>
            </a:r>
            <a:r>
              <a:rPr lang="en-US" sz="2400" dirty="0" smtClean="0">
                <a:solidFill>
                  <a:srgbClr val="000000"/>
                </a:solidFill>
                <a:latin typeface="Swis721 LtCn BT" panose="020B0406020202030204" pitchFamily="34" charset="0"/>
                <a:cs typeface="Myriad Pro Cond"/>
              </a:rPr>
              <a:t>Compact (MHEC)</a:t>
            </a:r>
            <a:endParaRPr lang="en-US" sz="2400" dirty="0" smtClean="0">
              <a:solidFill>
                <a:srgbClr val="000000"/>
              </a:solidFill>
              <a:latin typeface="Swis721 LtCn BT" panose="020B0406020202030204" pitchFamily="34" charset="0"/>
              <a:cs typeface="Myriad Pro Cond"/>
            </a:endParaRPr>
          </a:p>
          <a:p>
            <a:r>
              <a:rPr lang="en-US" sz="3200" b="1" dirty="0" smtClean="0">
                <a:solidFill>
                  <a:srgbClr val="000000"/>
                </a:solidFill>
                <a:latin typeface="Swis721 LtCn BT" panose="020B0406020202030204" pitchFamily="34" charset="0"/>
                <a:cs typeface="Myriad Pro Cond"/>
              </a:rPr>
              <a:t>David </a:t>
            </a:r>
            <a:r>
              <a:rPr lang="en-US" sz="3200" b="1" dirty="0" err="1" smtClean="0">
                <a:solidFill>
                  <a:srgbClr val="000000"/>
                </a:solidFill>
                <a:latin typeface="Swis721 LtCn BT" panose="020B0406020202030204" pitchFamily="34" charset="0"/>
                <a:cs typeface="Myriad Pro Cond"/>
              </a:rPr>
              <a:t>Weerts</a:t>
            </a:r>
            <a:endParaRPr lang="en-US" sz="3200" b="1" dirty="0" smtClean="0">
              <a:solidFill>
                <a:srgbClr val="000000"/>
              </a:solidFill>
              <a:latin typeface="Swis721 LtCn BT" panose="020B0406020202030204" pitchFamily="34" charset="0"/>
              <a:cs typeface="Myriad Pro Cond"/>
            </a:endParaRPr>
          </a:p>
          <a:p>
            <a:r>
              <a:rPr lang="en-US" sz="2400" dirty="0" err="1" smtClean="0">
                <a:solidFill>
                  <a:srgbClr val="000000"/>
                </a:solidFill>
                <a:latin typeface="Swis721 LtCn BT" panose="020B0406020202030204" pitchFamily="34" charset="0"/>
                <a:cs typeface="Myriad Pro Cond"/>
              </a:rPr>
              <a:t>Jandris</a:t>
            </a:r>
            <a:r>
              <a:rPr lang="en-US" sz="2400" dirty="0" smtClean="0">
                <a:solidFill>
                  <a:srgbClr val="000000"/>
                </a:solidFill>
                <a:latin typeface="Swis721 LtCn BT" panose="020B0406020202030204" pitchFamily="34" charset="0"/>
                <a:cs typeface="Myriad Pro Cond"/>
              </a:rPr>
              <a:t> </a:t>
            </a:r>
            <a:r>
              <a:rPr lang="en-US" sz="2400" dirty="0" smtClean="0">
                <a:solidFill>
                  <a:srgbClr val="000000"/>
                </a:solidFill>
                <a:latin typeface="Swis721 LtCn BT" panose="020B0406020202030204" pitchFamily="34" charset="0"/>
                <a:cs typeface="Myriad Pro Cond"/>
              </a:rPr>
              <a:t>Center for </a:t>
            </a:r>
            <a:r>
              <a:rPr lang="en-US" sz="2400" dirty="0" smtClean="0">
                <a:solidFill>
                  <a:srgbClr val="000000"/>
                </a:solidFill>
                <a:latin typeface="Swis721 LtCn BT" panose="020B0406020202030204" pitchFamily="34" charset="0"/>
                <a:cs typeface="Myriad Pro Cond"/>
              </a:rPr>
              <a:t>Innovative Higher Education (</a:t>
            </a:r>
            <a:r>
              <a:rPr lang="en-US" sz="2400" dirty="0" err="1" smtClean="0">
                <a:solidFill>
                  <a:srgbClr val="000000"/>
                </a:solidFill>
                <a:latin typeface="Swis721 LtCn BT" panose="020B0406020202030204" pitchFamily="34" charset="0"/>
                <a:cs typeface="Myriad Pro Cond"/>
              </a:rPr>
              <a:t>JCenter</a:t>
            </a:r>
            <a:r>
              <a:rPr lang="en-US" sz="2400" dirty="0" smtClean="0">
                <a:solidFill>
                  <a:srgbClr val="000000"/>
                </a:solidFill>
                <a:latin typeface="Swis721 LtCn BT" panose="020B0406020202030204" pitchFamily="34" charset="0"/>
                <a:cs typeface="Myriad Pro Cond"/>
              </a:rPr>
              <a:t>), </a:t>
            </a:r>
            <a:r>
              <a:rPr lang="en-US" sz="2400" dirty="0" smtClean="0">
                <a:solidFill>
                  <a:srgbClr val="000000"/>
                </a:solidFill>
                <a:latin typeface="Swis721 LtCn BT" panose="020B0406020202030204" pitchFamily="34" charset="0"/>
                <a:cs typeface="Myriad Pro Cond"/>
              </a:rPr>
              <a:t>U of MN</a:t>
            </a:r>
            <a:endParaRPr lang="en-US" sz="2400" dirty="0">
              <a:solidFill>
                <a:srgbClr val="000000"/>
              </a:solidFill>
              <a:latin typeface="Swis721 LtCn BT" panose="020B0406020202030204" pitchFamily="34" charset="0"/>
              <a:cs typeface="Myriad Pro Cond"/>
            </a:endParaRPr>
          </a:p>
          <a:p>
            <a:r>
              <a:rPr lang="en-US" sz="3200" b="1" dirty="0" err="1" smtClean="0">
                <a:solidFill>
                  <a:srgbClr val="000000"/>
                </a:solidFill>
                <a:latin typeface="Swis721 LtCn BT" panose="020B0406020202030204" pitchFamily="34" charset="0"/>
                <a:cs typeface="Myriad Pro Cond"/>
              </a:rPr>
              <a:t>Virajita</a:t>
            </a:r>
            <a:r>
              <a:rPr lang="en-US" sz="3200" b="1" dirty="0" smtClean="0">
                <a:solidFill>
                  <a:srgbClr val="000000"/>
                </a:solidFill>
                <a:latin typeface="Swis721 LtCn BT" panose="020B0406020202030204" pitchFamily="34" charset="0"/>
                <a:cs typeface="Myriad Pro Cond"/>
              </a:rPr>
              <a:t> Singh</a:t>
            </a:r>
          </a:p>
          <a:p>
            <a:r>
              <a:rPr lang="en-US" sz="2400" dirty="0" smtClean="0">
                <a:solidFill>
                  <a:srgbClr val="000000"/>
                </a:solidFill>
                <a:latin typeface="Swis721 LtCn BT" panose="020B0406020202030204" pitchFamily="34" charset="0"/>
                <a:cs typeface="Myriad Pro Cond"/>
              </a:rPr>
              <a:t>Design Thinking @ College of Design, U of MN</a:t>
            </a:r>
            <a:endParaRPr lang="en-US" sz="2400" dirty="0">
              <a:solidFill>
                <a:srgbClr val="000000"/>
              </a:solidFill>
              <a:latin typeface="Swis721 LtCn BT" panose="020B0406020202030204" pitchFamily="34" charset="0"/>
              <a:cs typeface="Myriad Pro Cond"/>
            </a:endParaRPr>
          </a:p>
          <a:p>
            <a:r>
              <a:rPr lang="en-US" sz="3200" b="1" dirty="0" smtClean="0">
                <a:solidFill>
                  <a:srgbClr val="000000"/>
                </a:solidFill>
                <a:latin typeface="Swis721 LtCn BT" panose="020B0406020202030204" pitchFamily="34" charset="0"/>
                <a:cs typeface="Myriad Pro Cond"/>
              </a:rPr>
              <a:t>Todd </a:t>
            </a:r>
            <a:r>
              <a:rPr lang="en-US" sz="3200" b="1" dirty="0" err="1" smtClean="0">
                <a:solidFill>
                  <a:srgbClr val="000000"/>
                </a:solidFill>
                <a:latin typeface="Swis721 LtCn BT" panose="020B0406020202030204" pitchFamily="34" charset="0"/>
                <a:cs typeface="Myriad Pro Cond"/>
              </a:rPr>
              <a:t>Harmening</a:t>
            </a:r>
            <a:endParaRPr lang="en-US" sz="3200" b="1" dirty="0" smtClean="0">
              <a:solidFill>
                <a:srgbClr val="000000"/>
              </a:solidFill>
              <a:latin typeface="Swis721 LtCn BT" panose="020B0406020202030204" pitchFamily="34" charset="0"/>
              <a:cs typeface="Myriad Pro Cond"/>
            </a:endParaRPr>
          </a:p>
          <a:p>
            <a:r>
              <a:rPr lang="en-US" sz="2400" dirty="0" smtClean="0">
                <a:solidFill>
                  <a:srgbClr val="000000"/>
                </a:solidFill>
                <a:latin typeface="Swis721 LtCn BT" panose="020B0406020202030204" pitchFamily="34" charset="0"/>
                <a:cs typeface="Myriad Pro Cond"/>
              </a:rPr>
              <a:t>Minnesota State Colleges &amp; Universities</a:t>
            </a:r>
          </a:p>
          <a:p>
            <a:r>
              <a:rPr lang="en-US" sz="3200" b="1" dirty="0" smtClean="0">
                <a:solidFill>
                  <a:srgbClr val="000000"/>
                </a:solidFill>
                <a:latin typeface="Swis721 LtCn BT" panose="020B0406020202030204" pitchFamily="34" charset="0"/>
                <a:cs typeface="Myriad Pro Cond"/>
              </a:rPr>
              <a:t>Nichole Sorenson</a:t>
            </a:r>
          </a:p>
          <a:p>
            <a:r>
              <a:rPr lang="en-US" sz="2400" dirty="0" err="1">
                <a:solidFill>
                  <a:srgbClr val="000000"/>
                </a:solidFill>
                <a:latin typeface="Swis721 LtCn BT" panose="020B0406020202030204" pitchFamily="34" charset="0"/>
                <a:cs typeface="Myriad Pro Cond"/>
              </a:rPr>
              <a:t>Jandris</a:t>
            </a:r>
            <a:r>
              <a:rPr lang="en-US" sz="2400" dirty="0">
                <a:solidFill>
                  <a:srgbClr val="000000"/>
                </a:solidFill>
                <a:latin typeface="Swis721 LtCn BT" panose="020B0406020202030204" pitchFamily="34" charset="0"/>
                <a:cs typeface="Myriad Pro Cond"/>
              </a:rPr>
              <a:t> Center for Innovative Higher Education (</a:t>
            </a:r>
            <a:r>
              <a:rPr lang="en-US" sz="2400" dirty="0" err="1">
                <a:solidFill>
                  <a:srgbClr val="000000"/>
                </a:solidFill>
                <a:latin typeface="Swis721 LtCn BT" panose="020B0406020202030204" pitchFamily="34" charset="0"/>
                <a:cs typeface="Myriad Pro Cond"/>
              </a:rPr>
              <a:t>JCenter</a:t>
            </a:r>
            <a:r>
              <a:rPr lang="en-US" sz="2400" dirty="0">
                <a:solidFill>
                  <a:srgbClr val="000000"/>
                </a:solidFill>
                <a:latin typeface="Swis721 LtCn BT" panose="020B0406020202030204" pitchFamily="34" charset="0"/>
                <a:cs typeface="Myriad Pro Cond"/>
              </a:rPr>
              <a:t>), U of MN</a:t>
            </a:r>
          </a:p>
          <a:p>
            <a:r>
              <a:rPr lang="en-US" sz="3200" b="1" dirty="0" smtClean="0">
                <a:solidFill>
                  <a:srgbClr val="000000"/>
                </a:solidFill>
                <a:latin typeface="Swis721 LtCn BT" panose="020B0406020202030204" pitchFamily="34" charset="0"/>
                <a:cs typeface="Myriad Pro Cond"/>
              </a:rPr>
              <a:t>Leah </a:t>
            </a:r>
            <a:r>
              <a:rPr lang="en-US" sz="3200" b="1" dirty="0" err="1" smtClean="0">
                <a:solidFill>
                  <a:srgbClr val="000000"/>
                </a:solidFill>
                <a:latin typeface="Swis721 LtCn BT" panose="020B0406020202030204" pitchFamily="34" charset="0"/>
                <a:cs typeface="Myriad Pro Cond"/>
              </a:rPr>
              <a:t>Reinert</a:t>
            </a:r>
            <a:endParaRPr lang="en-US" sz="3200" b="1" dirty="0" smtClean="0">
              <a:solidFill>
                <a:srgbClr val="000000"/>
              </a:solidFill>
              <a:latin typeface="Swis721 LtCn BT" panose="020B0406020202030204" pitchFamily="34" charset="0"/>
              <a:cs typeface="Myriad Pro Cond"/>
            </a:endParaRPr>
          </a:p>
          <a:p>
            <a:r>
              <a:rPr lang="en-US" sz="2400" dirty="0" smtClean="0">
                <a:solidFill>
                  <a:srgbClr val="000000"/>
                </a:solidFill>
                <a:latin typeface="Swis721 LtCn BT" panose="020B0406020202030204" pitchFamily="34" charset="0"/>
                <a:cs typeface="Myriad Pro Cond"/>
              </a:rPr>
              <a:t>Midwestern </a:t>
            </a:r>
            <a:r>
              <a:rPr lang="en-US" sz="2400" dirty="0">
                <a:solidFill>
                  <a:srgbClr val="000000"/>
                </a:solidFill>
                <a:latin typeface="Swis721 LtCn BT" panose="020B0406020202030204" pitchFamily="34" charset="0"/>
                <a:cs typeface="Myriad Pro Cond"/>
              </a:rPr>
              <a:t>Higher Education </a:t>
            </a:r>
            <a:r>
              <a:rPr lang="en-US" sz="2400" dirty="0" smtClean="0">
                <a:solidFill>
                  <a:srgbClr val="000000"/>
                </a:solidFill>
                <a:latin typeface="Swis721 LtCn BT" panose="020B0406020202030204" pitchFamily="34" charset="0"/>
                <a:cs typeface="Myriad Pro Cond"/>
              </a:rPr>
              <a:t>Compact (MHEC)</a:t>
            </a:r>
            <a:endParaRPr lang="en-US" sz="2400" dirty="0">
              <a:solidFill>
                <a:srgbClr val="000000"/>
              </a:solidFill>
              <a:latin typeface="Swis721 LtCn BT" panose="020B0406020202030204" pitchFamily="34" charset="0"/>
              <a:cs typeface="Myriad Pro Cond"/>
            </a:endParaRPr>
          </a:p>
          <a:p>
            <a:endParaRPr lang="en-US" sz="3200" dirty="0" smtClean="0">
              <a:solidFill>
                <a:srgbClr val="000000"/>
              </a:solidFill>
              <a:latin typeface="Swis721 LtCn BT" panose="020B0406020202030204" pitchFamily="34" charset="0"/>
              <a:cs typeface="Myriad Pro Cond"/>
            </a:endParaRPr>
          </a:p>
          <a:p>
            <a:endParaRPr lang="en-US" sz="3200" dirty="0">
              <a:solidFill>
                <a:srgbClr val="000000"/>
              </a:solidFill>
              <a:latin typeface="Swis721 LtCn BT" panose="020B0406020202030204" pitchFamily="34" charset="0"/>
              <a:cs typeface="Myriad Pro Cond"/>
            </a:endParaRPr>
          </a:p>
          <a:p>
            <a:endParaRPr lang="en-US" sz="3200" dirty="0" smtClean="0">
              <a:solidFill>
                <a:schemeClr val="bg1"/>
              </a:solidFill>
            </a:endParaRPr>
          </a:p>
          <a:p>
            <a:endParaRPr lang="en-US" sz="3200" dirty="0">
              <a:solidFill>
                <a:schemeClr val="bg1"/>
              </a:solidFill>
            </a:endParaRPr>
          </a:p>
          <a:p>
            <a:endParaRPr lang="en-US" sz="3200" dirty="0" smtClean="0">
              <a:solidFill>
                <a:schemeClr val="bg1"/>
              </a:solidFill>
            </a:endParaRPr>
          </a:p>
        </p:txBody>
      </p:sp>
    </p:spTree>
    <p:extLst>
      <p:ext uri="{BB962C8B-B14F-4D97-AF65-F5344CB8AC3E}">
        <p14:creationId xmlns:p14="http://schemas.microsoft.com/office/powerpoint/2010/main" val="8636315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8645" y="412271"/>
            <a:ext cx="8489206" cy="5552290"/>
          </a:xfrm>
        </p:spPr>
        <p:txBody>
          <a:bodyPr>
            <a:noAutofit/>
          </a:bodyPr>
          <a:lstStyle/>
          <a:p>
            <a:pPr algn="l"/>
            <a:r>
              <a:rPr lang="en-US" sz="3200" b="1" dirty="0" smtClean="0">
                <a:solidFill>
                  <a:schemeClr val="bg1"/>
                </a:solidFill>
                <a:latin typeface="Swis721 LtCn BT" panose="020B0406020202030204" pitchFamily="34" charset="0"/>
                <a:cs typeface="Myriad Pro Cond"/>
              </a:rPr>
              <a:t>1. We </a:t>
            </a:r>
            <a:r>
              <a:rPr lang="en-US" sz="3200" b="1" dirty="0" smtClean="0">
                <a:solidFill>
                  <a:srgbClr val="FF0000"/>
                </a:solidFill>
                <a:latin typeface="Swis721 LtCn BT" panose="020B0406020202030204" pitchFamily="34" charset="0"/>
                <a:cs typeface="Myriad Pro Cond"/>
              </a:rPr>
              <a:t>need to focus on the user</a:t>
            </a:r>
            <a:r>
              <a:rPr lang="en-US" sz="3200" b="1" dirty="0" smtClean="0">
                <a:solidFill>
                  <a:schemeClr val="bg1"/>
                </a:solidFill>
                <a:latin typeface="Swis721 LtCn BT" panose="020B0406020202030204" pitchFamily="34" charset="0"/>
                <a:cs typeface="Myriad Pro Cond"/>
              </a:rPr>
              <a:t>, not (just) the system	</a:t>
            </a:r>
            <a:br>
              <a:rPr lang="en-US" sz="3200" b="1" dirty="0" smtClean="0">
                <a:solidFill>
                  <a:schemeClr val="bg1"/>
                </a:solidFill>
                <a:latin typeface="Swis721 LtCn BT" panose="020B0406020202030204" pitchFamily="34" charset="0"/>
                <a:cs typeface="Myriad Pro Cond"/>
              </a:rPr>
            </a:br>
            <a:r>
              <a:rPr lang="en-US" sz="3200" b="1" dirty="0" smtClean="0">
                <a:solidFill>
                  <a:schemeClr val="bg1"/>
                </a:solidFill>
                <a:latin typeface="Swis721 LtCn BT" panose="020B0406020202030204" pitchFamily="34" charset="0"/>
                <a:cs typeface="Myriad Pro Cond"/>
              </a:rPr>
              <a:t/>
            </a:r>
            <a:br>
              <a:rPr lang="en-US" sz="3200" b="1" dirty="0" smtClean="0">
                <a:solidFill>
                  <a:schemeClr val="bg1"/>
                </a:solidFill>
                <a:latin typeface="Swis721 LtCn BT" panose="020B0406020202030204" pitchFamily="34" charset="0"/>
                <a:cs typeface="Myriad Pro Cond"/>
              </a:rPr>
            </a:br>
            <a:r>
              <a:rPr lang="en-US" sz="3200" b="1" dirty="0" smtClean="0">
                <a:solidFill>
                  <a:schemeClr val="bg1"/>
                </a:solidFill>
                <a:latin typeface="Swis721 LtCn BT" panose="020B0406020202030204" pitchFamily="34" charset="0"/>
                <a:cs typeface="Myriad Pro Cond"/>
              </a:rPr>
              <a:t>2</a:t>
            </a:r>
            <a:r>
              <a:rPr lang="en-US" sz="3200" b="1" dirty="0">
                <a:solidFill>
                  <a:schemeClr val="bg1"/>
                </a:solidFill>
                <a:latin typeface="Swis721 LtCn BT" panose="020B0406020202030204" pitchFamily="34" charset="0"/>
                <a:cs typeface="Myriad Pro Cond"/>
              </a:rPr>
              <a:t>. Bring </a:t>
            </a:r>
            <a:r>
              <a:rPr lang="en-US" sz="3200" b="1" dirty="0">
                <a:solidFill>
                  <a:srgbClr val="FF0000"/>
                </a:solidFill>
                <a:latin typeface="Swis721 LtCn BT" panose="020B0406020202030204" pitchFamily="34" charset="0"/>
                <a:cs typeface="Myriad Pro Cond"/>
              </a:rPr>
              <a:t>much needed change/redesign </a:t>
            </a:r>
            <a:r>
              <a:rPr lang="en-US" sz="3200" b="1" dirty="0">
                <a:solidFill>
                  <a:schemeClr val="bg1"/>
                </a:solidFill>
                <a:latin typeface="Swis721 LtCn BT" panose="020B0406020202030204" pitchFamily="34" charset="0"/>
                <a:cs typeface="Myriad Pro Cond"/>
              </a:rPr>
              <a:t>to the </a:t>
            </a:r>
            <a:r>
              <a:rPr lang="en-US" sz="3200" b="1" dirty="0" smtClean="0">
                <a:solidFill>
                  <a:schemeClr val="bg1"/>
                </a:solidFill>
                <a:latin typeface="Swis721 LtCn BT" panose="020B0406020202030204" pitchFamily="34" charset="0"/>
                <a:cs typeface="Myriad Pro Cond"/>
              </a:rPr>
              <a:t>system</a:t>
            </a:r>
            <a:br>
              <a:rPr lang="en-US" sz="3200" b="1" dirty="0" smtClean="0">
                <a:solidFill>
                  <a:schemeClr val="bg1"/>
                </a:solidFill>
                <a:latin typeface="Swis721 LtCn BT" panose="020B0406020202030204" pitchFamily="34" charset="0"/>
                <a:cs typeface="Myriad Pro Cond"/>
              </a:rPr>
            </a:br>
            <a:r>
              <a:rPr lang="en-US" sz="3200" b="1" dirty="0">
                <a:solidFill>
                  <a:schemeClr val="bg1"/>
                </a:solidFill>
                <a:latin typeface="Swis721 LtCn BT" panose="020B0406020202030204" pitchFamily="34" charset="0"/>
                <a:cs typeface="Myriad Pro Cond"/>
              </a:rPr>
              <a:t/>
            </a:r>
            <a:br>
              <a:rPr lang="en-US" sz="3200" b="1" dirty="0">
                <a:solidFill>
                  <a:schemeClr val="bg1"/>
                </a:solidFill>
                <a:latin typeface="Swis721 LtCn BT" panose="020B0406020202030204" pitchFamily="34" charset="0"/>
                <a:cs typeface="Myriad Pro Cond"/>
              </a:rPr>
            </a:br>
            <a:r>
              <a:rPr lang="en-US" sz="3200" b="1" dirty="0">
                <a:solidFill>
                  <a:schemeClr val="bg1"/>
                </a:solidFill>
                <a:latin typeface="Swis721 LtCn BT" panose="020B0406020202030204" pitchFamily="34" charset="0"/>
                <a:cs typeface="Myriad Pro Cond"/>
              </a:rPr>
              <a:t>3. </a:t>
            </a:r>
            <a:r>
              <a:rPr lang="en-US" sz="3200" b="1" dirty="0" smtClean="0">
                <a:solidFill>
                  <a:schemeClr val="bg1"/>
                </a:solidFill>
                <a:latin typeface="Swis721 LtCn BT" panose="020B0406020202030204" pitchFamily="34" charset="0"/>
                <a:cs typeface="Myriad Pro Cond"/>
              </a:rPr>
              <a:t>Help transform </a:t>
            </a:r>
            <a:r>
              <a:rPr lang="en-US" sz="3200" b="1" dirty="0">
                <a:solidFill>
                  <a:schemeClr val="bg1"/>
                </a:solidFill>
                <a:latin typeface="Swis721 LtCn BT" panose="020B0406020202030204" pitchFamily="34" charset="0"/>
                <a:cs typeface="Myriad Pro Cond"/>
              </a:rPr>
              <a:t>higher </a:t>
            </a:r>
            <a:r>
              <a:rPr lang="en-US" sz="3200" b="1" dirty="0" err="1">
                <a:solidFill>
                  <a:schemeClr val="bg1"/>
                </a:solidFill>
                <a:latin typeface="Swis721 LtCn BT" panose="020B0406020202030204" pitchFamily="34" charset="0"/>
                <a:cs typeface="Myriad Pro Cond"/>
              </a:rPr>
              <a:t>ed</a:t>
            </a:r>
            <a:r>
              <a:rPr lang="en-US" sz="3200" b="1" dirty="0">
                <a:solidFill>
                  <a:schemeClr val="bg1"/>
                </a:solidFill>
                <a:latin typeface="Swis721 LtCn BT" panose="020B0406020202030204" pitchFamily="34" charset="0"/>
                <a:cs typeface="Myriad Pro Cond"/>
              </a:rPr>
              <a:t> institutions into </a:t>
            </a:r>
            <a:r>
              <a:rPr lang="en-US" sz="3200" b="1" dirty="0">
                <a:solidFill>
                  <a:srgbClr val="FF0000"/>
                </a:solidFill>
                <a:latin typeface="Swis721 LtCn BT" panose="020B0406020202030204" pitchFamily="34" charset="0"/>
                <a:cs typeface="Myriad Pro Cond"/>
              </a:rPr>
              <a:t>hubs of relevant </a:t>
            </a:r>
            <a:r>
              <a:rPr lang="en-US" sz="3200" b="1" dirty="0" smtClean="0">
                <a:solidFill>
                  <a:srgbClr val="FF0000"/>
                </a:solidFill>
                <a:latin typeface="Swis721 LtCn BT" panose="020B0406020202030204" pitchFamily="34" charset="0"/>
                <a:cs typeface="Myriad Pro Cond"/>
              </a:rPr>
              <a:t>creativity</a:t>
            </a:r>
            <a:br>
              <a:rPr lang="en-US" sz="3200" b="1" dirty="0" smtClean="0">
                <a:solidFill>
                  <a:srgbClr val="FF0000"/>
                </a:solidFill>
                <a:latin typeface="Swis721 LtCn BT" panose="020B0406020202030204" pitchFamily="34" charset="0"/>
                <a:cs typeface="Myriad Pro Cond"/>
              </a:rPr>
            </a:br>
            <a:r>
              <a:rPr lang="en-US" sz="3200" b="1" dirty="0" smtClean="0">
                <a:solidFill>
                  <a:schemeClr val="bg1"/>
                </a:solidFill>
                <a:latin typeface="Swis721 LtCn BT" panose="020B0406020202030204" pitchFamily="34" charset="0"/>
                <a:cs typeface="Myriad Pro Cond"/>
              </a:rPr>
              <a:t/>
            </a:r>
            <a:br>
              <a:rPr lang="en-US" sz="3200" b="1" dirty="0" smtClean="0">
                <a:solidFill>
                  <a:schemeClr val="bg1"/>
                </a:solidFill>
                <a:latin typeface="Swis721 LtCn BT" panose="020B0406020202030204" pitchFamily="34" charset="0"/>
                <a:cs typeface="Myriad Pro Cond"/>
              </a:rPr>
            </a:br>
            <a:r>
              <a:rPr lang="en-US" sz="3200" b="1" dirty="0" smtClean="0">
                <a:solidFill>
                  <a:schemeClr val="bg1"/>
                </a:solidFill>
                <a:latin typeface="Swis721 LtCn BT" panose="020B0406020202030204" pitchFamily="34" charset="0"/>
                <a:cs typeface="Myriad Pro Cond"/>
              </a:rPr>
              <a:t>4. </a:t>
            </a:r>
            <a:r>
              <a:rPr lang="en-US" sz="3200" b="1" dirty="0">
                <a:solidFill>
                  <a:schemeClr val="bg1"/>
                </a:solidFill>
                <a:latin typeface="Swis721 LtCn BT" panose="020B0406020202030204" pitchFamily="34" charset="0"/>
                <a:cs typeface="Myriad Pro Cond"/>
              </a:rPr>
              <a:t>Make </a:t>
            </a:r>
            <a:r>
              <a:rPr lang="en-US" sz="3200" b="1" dirty="0">
                <a:solidFill>
                  <a:srgbClr val="FF0000"/>
                </a:solidFill>
                <a:latin typeface="Swis721 LtCn BT" panose="020B0406020202030204" pitchFamily="34" charset="0"/>
                <a:cs typeface="Myriad Pro Cond"/>
              </a:rPr>
              <a:t>real on-the-ground impact, now!	</a:t>
            </a:r>
            <a:endParaRPr lang="en-US" sz="3200" b="1" dirty="0">
              <a:solidFill>
                <a:schemeClr val="bg1"/>
              </a:solidFill>
              <a:latin typeface="Swis721 LtCn BT" panose="020B0406020202030204" pitchFamily="34" charset="0"/>
              <a:cs typeface="Myriad Pro Cond"/>
            </a:endParaRPr>
          </a:p>
        </p:txBody>
      </p:sp>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5" name="TextBox 4"/>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6" name="Rectangle 5"/>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extBox 8"/>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9332835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669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Title 1"/>
          <p:cNvSpPr txBox="1">
            <a:spLocks/>
          </p:cNvSpPr>
          <p:nvPr/>
        </p:nvSpPr>
        <p:spPr>
          <a:xfrm>
            <a:off x="719766" y="2097277"/>
            <a:ext cx="7772400" cy="2063687"/>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b="1" dirty="0" smtClean="0">
                <a:solidFill>
                  <a:srgbClr val="000000"/>
                </a:solidFill>
                <a:latin typeface="Swis721 LtCn BT" panose="020B0406020202030204" pitchFamily="34" charset="0"/>
                <a:cs typeface="Arial Narrow"/>
              </a:rPr>
              <a:t>	</a:t>
            </a:r>
            <a:br>
              <a:rPr lang="en-US" sz="2400" b="1" dirty="0" smtClean="0">
                <a:solidFill>
                  <a:srgbClr val="000000"/>
                </a:solidFill>
                <a:latin typeface="Swis721 LtCn BT" panose="020B0406020202030204" pitchFamily="34" charset="0"/>
                <a:cs typeface="Arial Narrow"/>
              </a:rPr>
            </a:br>
            <a:r>
              <a:rPr lang="en-US" sz="2400" b="1" dirty="0" smtClean="0">
                <a:solidFill>
                  <a:srgbClr val="000000"/>
                </a:solidFill>
                <a:latin typeface="Swis721 LtCn BT" panose="020B0406020202030204" pitchFamily="34" charset="0"/>
                <a:cs typeface="Arial Narrow"/>
              </a:rPr>
              <a:t/>
            </a:r>
            <a:br>
              <a:rPr lang="en-US" sz="2400" b="1" dirty="0" smtClean="0">
                <a:solidFill>
                  <a:srgbClr val="000000"/>
                </a:solidFill>
                <a:latin typeface="Swis721 LtCn BT" panose="020B0406020202030204" pitchFamily="34" charset="0"/>
                <a:cs typeface="Arial Narrow"/>
              </a:rPr>
            </a:br>
            <a:r>
              <a:rPr lang="en-US" sz="2400" b="1" dirty="0" smtClean="0">
                <a:solidFill>
                  <a:srgbClr val="000000"/>
                </a:solidFill>
                <a:latin typeface="Swis721 LtCn BT" panose="020B0406020202030204" pitchFamily="34" charset="0"/>
                <a:cs typeface="Arial Narrow"/>
              </a:rPr>
              <a:t/>
            </a:r>
            <a:br>
              <a:rPr lang="en-US" sz="2400" b="1" dirty="0" smtClean="0">
                <a:solidFill>
                  <a:srgbClr val="000000"/>
                </a:solidFill>
                <a:latin typeface="Swis721 LtCn BT" panose="020B0406020202030204" pitchFamily="34" charset="0"/>
                <a:cs typeface="Arial Narrow"/>
              </a:rPr>
            </a:br>
            <a:r>
              <a:rPr lang="en-US" sz="6000" b="1" dirty="0" smtClean="0">
                <a:latin typeface="Swis721 LtCn BT" panose="020B0406020202030204" pitchFamily="34" charset="0"/>
                <a:cs typeface="Arial Narrow"/>
              </a:rPr>
              <a:t>2013-14 P</a:t>
            </a:r>
            <a:r>
              <a:rPr lang="en-US" sz="6000" b="1" dirty="0" smtClean="0">
                <a:latin typeface="Swis721 LtCn BT" panose="020B0406020202030204" pitchFamily="34" charset="0"/>
                <a:cs typeface="Myriad Pro Cond"/>
              </a:rPr>
              <a:t>ilot </a:t>
            </a:r>
          </a:p>
          <a:p>
            <a:r>
              <a:rPr lang="en-US" sz="6000" b="1" dirty="0" smtClean="0">
                <a:solidFill>
                  <a:schemeClr val="bg2">
                    <a:lumMod val="50000"/>
                  </a:schemeClr>
                </a:solidFill>
                <a:latin typeface="Swis721 LtCn BT" panose="020B0406020202030204" pitchFamily="34" charset="0"/>
                <a:cs typeface="Myriad Pro Cond"/>
              </a:rPr>
              <a:t>Design Associates Program </a:t>
            </a:r>
            <a:r>
              <a:rPr lang="en-US" sz="2400" b="1" dirty="0" smtClean="0">
                <a:solidFill>
                  <a:schemeClr val="bg2">
                    <a:lumMod val="50000"/>
                  </a:schemeClr>
                </a:solidFill>
                <a:latin typeface="Swis721 LtCn BT" panose="020B0406020202030204" pitchFamily="34" charset="0"/>
                <a:cs typeface="Arial Narrow"/>
              </a:rPr>
              <a:t>	</a:t>
            </a:r>
            <a:r>
              <a:rPr lang="en-US" sz="3200" b="1" dirty="0" smtClean="0">
                <a:solidFill>
                  <a:schemeClr val="bg2">
                    <a:lumMod val="50000"/>
                  </a:schemeClr>
                </a:solidFill>
                <a:latin typeface="Swis721 LtCn BT" panose="020B0406020202030204" pitchFamily="34" charset="0"/>
                <a:cs typeface="Arial Narrow"/>
              </a:rPr>
              <a:t/>
            </a:r>
            <a:br>
              <a:rPr lang="en-US" sz="3200" b="1" dirty="0" smtClean="0">
                <a:solidFill>
                  <a:schemeClr val="bg2">
                    <a:lumMod val="50000"/>
                  </a:schemeClr>
                </a:solidFill>
                <a:latin typeface="Swis721 LtCn BT" panose="020B0406020202030204" pitchFamily="34" charset="0"/>
                <a:cs typeface="Arial Narrow"/>
              </a:rPr>
            </a:br>
            <a:r>
              <a:rPr lang="en-US" sz="2400" b="1" dirty="0" smtClean="0">
                <a:solidFill>
                  <a:schemeClr val="bg2">
                    <a:lumMod val="50000"/>
                  </a:schemeClr>
                </a:solidFill>
                <a:latin typeface="Swis721 LtCn BT" panose="020B0406020202030204" pitchFamily="34" charset="0"/>
                <a:cs typeface="Arial Narrow"/>
              </a:rPr>
              <a:t/>
            </a:r>
            <a:br>
              <a:rPr lang="en-US" sz="2400" b="1" dirty="0" smtClean="0">
                <a:solidFill>
                  <a:schemeClr val="bg2">
                    <a:lumMod val="50000"/>
                  </a:schemeClr>
                </a:solidFill>
                <a:latin typeface="Swis721 LtCn BT" panose="020B0406020202030204" pitchFamily="34" charset="0"/>
                <a:cs typeface="Arial Narrow"/>
              </a:rPr>
            </a:br>
            <a:endParaRPr lang="en-US" sz="2400" b="1" dirty="0">
              <a:solidFill>
                <a:schemeClr val="bg2">
                  <a:lumMod val="50000"/>
                </a:schemeClr>
              </a:solidFill>
              <a:latin typeface="Swis721 LtCn BT" panose="020B0406020202030204" pitchFamily="34" charset="0"/>
              <a:cs typeface="Arial Narrow"/>
            </a:endParaRPr>
          </a:p>
        </p:txBody>
      </p:sp>
      <p:sp>
        <p:nvSpPr>
          <p:cNvPr id="4" name="TextBox 3"/>
          <p:cNvSpPr txBox="1"/>
          <p:nvPr/>
        </p:nvSpPr>
        <p:spPr>
          <a:xfrm>
            <a:off x="8409545" y="6488668"/>
            <a:ext cx="734455" cy="369332"/>
          </a:xfrm>
          <a:prstGeom prst="rect">
            <a:avLst/>
          </a:prstGeom>
          <a:noFill/>
        </p:spPr>
        <p:txBody>
          <a:bodyPr wrap="square" rtlCol="0">
            <a:spAutoFit/>
          </a:bodyPr>
          <a:lstStyle/>
          <a:p>
            <a:r>
              <a:rPr lang="en-US" dirty="0" smtClean="0">
                <a:hlinkClick r:id="rId3"/>
              </a:rPr>
              <a:t>video</a:t>
            </a:r>
            <a:endParaRPr lang="en-US" dirty="0"/>
          </a:p>
        </p:txBody>
      </p:sp>
    </p:spTree>
    <p:extLst>
      <p:ext uri="{BB962C8B-B14F-4D97-AF65-F5344CB8AC3E}">
        <p14:creationId xmlns:p14="http://schemas.microsoft.com/office/powerpoint/2010/main" val="25456098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5" name="TextBox 4"/>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6" name="Rectangle 5"/>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extBox 8"/>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pic>
        <p:nvPicPr>
          <p:cNvPr id="7" name="Picture 6" descr="Final_Executive Summary Handou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4716408" cy="6103586"/>
          </a:xfrm>
          <a:prstGeom prst="rect">
            <a:avLst/>
          </a:prstGeom>
        </p:spPr>
      </p:pic>
      <p:pic>
        <p:nvPicPr>
          <p:cNvPr id="11" name="Picture 10" descr="Final_Executive Summary Handout.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6246" y="0"/>
            <a:ext cx="4837754" cy="6260623"/>
          </a:xfrm>
          <a:prstGeom prst="rect">
            <a:avLst/>
          </a:prstGeom>
        </p:spPr>
      </p:pic>
    </p:spTree>
    <p:extLst>
      <p:ext uri="{BB962C8B-B14F-4D97-AF65-F5344CB8AC3E}">
        <p14:creationId xmlns:p14="http://schemas.microsoft.com/office/powerpoint/2010/main" val="27584719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5" name="TextBox 4"/>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6" name="Rectangle 5"/>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extBox 8"/>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
        <p:nvSpPr>
          <p:cNvPr id="8" name="Title 7"/>
          <p:cNvSpPr>
            <a:spLocks noGrp="1"/>
          </p:cNvSpPr>
          <p:nvPr>
            <p:ph type="ctrTitle"/>
          </p:nvPr>
        </p:nvSpPr>
        <p:spPr/>
        <p:txBody>
          <a:bodyPr/>
          <a:lstStyle/>
          <a:p>
            <a:endParaRPr lang="en-US"/>
          </a:p>
        </p:txBody>
      </p:sp>
      <p:pic>
        <p:nvPicPr>
          <p:cNvPr id="10" name="Picture 9" descr="Final_Executive Summary Handou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142714" y="-879945"/>
            <a:ext cx="6377604" cy="8253370"/>
          </a:xfrm>
          <a:prstGeom prst="rect">
            <a:avLst/>
          </a:prstGeom>
        </p:spPr>
      </p:pic>
    </p:spTree>
    <p:extLst>
      <p:ext uri="{BB962C8B-B14F-4D97-AF65-F5344CB8AC3E}">
        <p14:creationId xmlns:p14="http://schemas.microsoft.com/office/powerpoint/2010/main" val="39451437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5" name="TextBox 4"/>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6" name="Rectangle 5"/>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extBox 8"/>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
        <p:nvSpPr>
          <p:cNvPr id="8" name="Title 7"/>
          <p:cNvSpPr>
            <a:spLocks noGrp="1"/>
          </p:cNvSpPr>
          <p:nvPr>
            <p:ph type="ctrTitle"/>
          </p:nvPr>
        </p:nvSpPr>
        <p:spPr/>
        <p:txBody>
          <a:bodyPr/>
          <a:lstStyle/>
          <a:p>
            <a:endParaRPr lang="en-US"/>
          </a:p>
        </p:txBody>
      </p:sp>
      <p:pic>
        <p:nvPicPr>
          <p:cNvPr id="2" name="Picture 1" descr="Final_Executive Summary Handou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901108" cy="6342610"/>
          </a:xfrm>
          <a:prstGeom prst="rect">
            <a:avLst/>
          </a:prstGeom>
        </p:spPr>
      </p:pic>
      <p:pic>
        <p:nvPicPr>
          <p:cNvPr id="7" name="Picture 6" descr="Final_Executive Summary Handout.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8942" y="7830"/>
            <a:ext cx="4895058" cy="6334780"/>
          </a:xfrm>
          <a:prstGeom prst="rect">
            <a:avLst/>
          </a:prstGeom>
        </p:spPr>
      </p:pic>
    </p:spTree>
    <p:extLst>
      <p:ext uri="{BB962C8B-B14F-4D97-AF65-F5344CB8AC3E}">
        <p14:creationId xmlns:p14="http://schemas.microsoft.com/office/powerpoint/2010/main" val="7346271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5" name="TextBox 4"/>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6" name="Rectangle 5"/>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extBox 8"/>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
        <p:nvSpPr>
          <p:cNvPr id="8" name="Title 7"/>
          <p:cNvSpPr>
            <a:spLocks noGrp="1"/>
          </p:cNvSpPr>
          <p:nvPr>
            <p:ph type="ctrTitle"/>
          </p:nvPr>
        </p:nvSpPr>
        <p:spPr/>
        <p:txBody>
          <a:bodyPr/>
          <a:lstStyle/>
          <a:p>
            <a:endParaRPr lang="en-US"/>
          </a:p>
        </p:txBody>
      </p:sp>
      <p:pic>
        <p:nvPicPr>
          <p:cNvPr id="10" name="Picture 9" descr="Final_Executive Summary Handou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004"/>
            <a:ext cx="4996069" cy="6465501"/>
          </a:xfrm>
          <a:prstGeom prst="rect">
            <a:avLst/>
          </a:prstGeom>
        </p:spPr>
      </p:pic>
      <p:pic>
        <p:nvPicPr>
          <p:cNvPr id="11" name="Picture 10" descr="Final_Executive Summary Handout.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9104" y="7830"/>
            <a:ext cx="4969925" cy="6431667"/>
          </a:xfrm>
          <a:prstGeom prst="rect">
            <a:avLst/>
          </a:prstGeom>
        </p:spPr>
      </p:pic>
    </p:spTree>
    <p:extLst>
      <p:ext uri="{BB962C8B-B14F-4D97-AF65-F5344CB8AC3E}">
        <p14:creationId xmlns:p14="http://schemas.microsoft.com/office/powerpoint/2010/main" val="15129532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5" name="TextBox 4"/>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6" name="Rectangle 5"/>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extBox 8"/>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
        <p:nvSpPr>
          <p:cNvPr id="8" name="Title 7"/>
          <p:cNvSpPr>
            <a:spLocks noGrp="1"/>
          </p:cNvSpPr>
          <p:nvPr>
            <p:ph type="ctrTitle"/>
          </p:nvPr>
        </p:nvSpPr>
        <p:spPr/>
        <p:txBody>
          <a:bodyPr/>
          <a:lstStyle/>
          <a:p>
            <a:endParaRPr lang="en-US"/>
          </a:p>
        </p:txBody>
      </p:sp>
      <p:pic>
        <p:nvPicPr>
          <p:cNvPr id="2" name="Picture 1" descr="Final HiEd 2 pager.pdf"/>
          <p:cNvPicPr>
            <a:picLocks noChangeAspect="1"/>
          </p:cNvPicPr>
          <p:nvPr/>
        </p:nvPicPr>
        <p:blipFill rotWithShape="1">
          <a:blip r:embed="rId2">
            <a:extLst>
              <a:ext uri="{28A0092B-C50C-407E-A947-70E740481C1C}">
                <a14:useLocalDpi xmlns:a14="http://schemas.microsoft.com/office/drawing/2010/main" val="0"/>
              </a:ext>
            </a:extLst>
          </a:blip>
          <a:srcRect l="52369" t="2210" r="3023" b="31246"/>
          <a:stretch/>
        </p:blipFill>
        <p:spPr>
          <a:xfrm>
            <a:off x="685800" y="336340"/>
            <a:ext cx="2908600" cy="5615053"/>
          </a:xfrm>
          <a:prstGeom prst="rect">
            <a:avLst/>
          </a:prstGeom>
        </p:spPr>
      </p:pic>
      <p:pic>
        <p:nvPicPr>
          <p:cNvPr id="7" name="Picture 6" descr="Final Comprehensive report.pdf"/>
          <p:cNvPicPr>
            <a:picLocks noChangeAspect="1"/>
          </p:cNvPicPr>
          <p:nvPr/>
        </p:nvPicPr>
        <p:blipFill rotWithShape="1">
          <a:blip r:embed="rId3">
            <a:extLst>
              <a:ext uri="{28A0092B-C50C-407E-A947-70E740481C1C}">
                <a14:useLocalDpi xmlns:a14="http://schemas.microsoft.com/office/drawing/2010/main" val="0"/>
              </a:ext>
            </a:extLst>
          </a:blip>
          <a:srcRect l="6265" t="12964" r="6928" b="10287"/>
          <a:stretch/>
        </p:blipFill>
        <p:spPr>
          <a:xfrm>
            <a:off x="3857978" y="336339"/>
            <a:ext cx="4907526" cy="5615053"/>
          </a:xfrm>
          <a:prstGeom prst="rect">
            <a:avLst/>
          </a:prstGeom>
        </p:spPr>
      </p:pic>
    </p:spTree>
    <p:extLst>
      <p:ext uri="{BB962C8B-B14F-4D97-AF65-F5344CB8AC3E}">
        <p14:creationId xmlns:p14="http://schemas.microsoft.com/office/powerpoint/2010/main" val="5137963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CB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Title 1"/>
          <p:cNvSpPr txBox="1">
            <a:spLocks/>
          </p:cNvSpPr>
          <p:nvPr/>
        </p:nvSpPr>
        <p:spPr>
          <a:xfrm>
            <a:off x="695147" y="1404268"/>
            <a:ext cx="7772400" cy="4344559"/>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6000" b="1" dirty="0" smtClean="0">
                <a:solidFill>
                  <a:prstClr val="black"/>
                </a:solidFill>
                <a:latin typeface="Swis721 LtCn BT" panose="020B0406020202030204" pitchFamily="34" charset="0"/>
                <a:cs typeface="Arial Narrow"/>
              </a:rPr>
              <a:t>	</a:t>
            </a:r>
            <a:br>
              <a:rPr lang="en-US" sz="6000" b="1" dirty="0" smtClean="0">
                <a:solidFill>
                  <a:prstClr val="black"/>
                </a:solidFill>
                <a:latin typeface="Swis721 LtCn BT" panose="020B0406020202030204" pitchFamily="34" charset="0"/>
                <a:cs typeface="Arial Narrow"/>
              </a:rPr>
            </a:br>
            <a:r>
              <a:rPr lang="en-US" sz="6000" b="1" dirty="0" smtClean="0">
                <a:solidFill>
                  <a:prstClr val="black"/>
                </a:solidFill>
                <a:latin typeface="Swis721 LtCn BT" panose="020B0406020202030204" pitchFamily="34" charset="0"/>
                <a:cs typeface="Arial Narrow"/>
              </a:rPr>
              <a:t/>
            </a:r>
            <a:br>
              <a:rPr lang="en-US" sz="6000" b="1" dirty="0" smtClean="0">
                <a:solidFill>
                  <a:prstClr val="black"/>
                </a:solidFill>
                <a:latin typeface="Swis721 LtCn BT" panose="020B0406020202030204" pitchFamily="34" charset="0"/>
                <a:cs typeface="Arial Narrow"/>
              </a:rPr>
            </a:br>
            <a:r>
              <a:rPr lang="en-US" sz="6000" b="1" dirty="0" smtClean="0">
                <a:solidFill>
                  <a:prstClr val="black"/>
                </a:solidFill>
                <a:latin typeface="Swis721 LtCn BT" panose="020B0406020202030204" pitchFamily="34" charset="0"/>
                <a:cs typeface="Arial Narrow"/>
              </a:rPr>
              <a:t/>
            </a:r>
            <a:br>
              <a:rPr lang="en-US" sz="6000" b="1" dirty="0" smtClean="0">
                <a:solidFill>
                  <a:prstClr val="black"/>
                </a:solidFill>
                <a:latin typeface="Swis721 LtCn BT" panose="020B0406020202030204" pitchFamily="34" charset="0"/>
                <a:cs typeface="Arial Narrow"/>
              </a:rPr>
            </a:br>
            <a:r>
              <a:rPr lang="en-US" sz="6000" b="1" dirty="0" smtClean="0">
                <a:solidFill>
                  <a:srgbClr val="FFFFFF"/>
                </a:solidFill>
                <a:latin typeface="Swis721 LtCn BT" panose="020B0406020202030204" pitchFamily="34" charset="0"/>
                <a:cs typeface="Myriad Pro Cond"/>
              </a:rPr>
              <a:t>Team</a:t>
            </a:r>
            <a:r>
              <a:rPr lang="en-US" sz="6000" b="1" dirty="0" smtClean="0">
                <a:solidFill>
                  <a:prstClr val="black"/>
                </a:solidFill>
                <a:latin typeface="Swis721 LtCn BT" panose="020B0406020202030204" pitchFamily="34" charset="0"/>
                <a:cs typeface="Myriad Pro Cond"/>
              </a:rPr>
              <a:t> </a:t>
            </a:r>
            <a:r>
              <a:rPr lang="en-US" sz="6000" b="1" dirty="0" smtClean="0">
                <a:solidFill>
                  <a:schemeClr val="bg2">
                    <a:lumMod val="50000"/>
                  </a:schemeClr>
                </a:solidFill>
                <a:latin typeface="Swis721 LtCn BT" panose="020B0406020202030204" pitchFamily="34" charset="0"/>
                <a:cs typeface="Myriad Pro Cond"/>
              </a:rPr>
              <a:t>Perspective</a:t>
            </a:r>
            <a:r>
              <a:rPr lang="en-US" sz="6000" b="1" dirty="0" smtClean="0">
                <a:solidFill>
                  <a:prstClr val="black"/>
                </a:solidFill>
                <a:latin typeface="Swis721 LtCn BT" panose="020B0406020202030204" pitchFamily="34" charset="0"/>
                <a:cs typeface="Myriad Pro Cond"/>
              </a:rPr>
              <a:t>	</a:t>
            </a:r>
            <a:br>
              <a:rPr lang="en-US" sz="6000" b="1" dirty="0" smtClean="0">
                <a:solidFill>
                  <a:prstClr val="black"/>
                </a:solidFill>
                <a:latin typeface="Swis721 LtCn BT" panose="020B0406020202030204" pitchFamily="34" charset="0"/>
                <a:cs typeface="Myriad Pro Cond"/>
              </a:rPr>
            </a:br>
            <a:r>
              <a:rPr lang="en-US" sz="6000" b="1" dirty="0" smtClean="0">
                <a:solidFill>
                  <a:prstClr val="black"/>
                </a:solidFill>
                <a:latin typeface="Swis721 LtCn BT" panose="020B0406020202030204" pitchFamily="34" charset="0"/>
                <a:cs typeface="Myriad Pro Cond"/>
              </a:rPr>
              <a:t/>
            </a:r>
            <a:br>
              <a:rPr lang="en-US" sz="6000" b="1" dirty="0" smtClean="0">
                <a:solidFill>
                  <a:prstClr val="black"/>
                </a:solidFill>
                <a:latin typeface="Swis721 LtCn BT" panose="020B0406020202030204" pitchFamily="34" charset="0"/>
                <a:cs typeface="Myriad Pro Cond"/>
              </a:rPr>
            </a:br>
            <a:r>
              <a:rPr lang="en-US" sz="6000" b="1" dirty="0" smtClean="0">
                <a:solidFill>
                  <a:prstClr val="black"/>
                </a:solidFill>
                <a:latin typeface="Swis721 LtCn BT" panose="020B0406020202030204" pitchFamily="34" charset="0"/>
                <a:cs typeface="Arial Narrow"/>
              </a:rPr>
              <a:t>	</a:t>
            </a:r>
            <a:br>
              <a:rPr lang="en-US" sz="6000" b="1" dirty="0" smtClean="0">
                <a:solidFill>
                  <a:prstClr val="black"/>
                </a:solidFill>
                <a:latin typeface="Swis721 LtCn BT" panose="020B0406020202030204" pitchFamily="34" charset="0"/>
                <a:cs typeface="Arial Narrow"/>
              </a:rPr>
            </a:br>
            <a:r>
              <a:rPr lang="en-US" sz="6000" b="1" dirty="0" smtClean="0">
                <a:solidFill>
                  <a:prstClr val="black"/>
                </a:solidFill>
                <a:latin typeface="Swis721 LtCn BT" panose="020B0406020202030204" pitchFamily="34" charset="0"/>
                <a:cs typeface="Arial Narrow"/>
              </a:rPr>
              <a:t/>
            </a:r>
            <a:br>
              <a:rPr lang="en-US" sz="6000" b="1" dirty="0" smtClean="0">
                <a:solidFill>
                  <a:prstClr val="black"/>
                </a:solidFill>
                <a:latin typeface="Swis721 LtCn BT" panose="020B0406020202030204" pitchFamily="34" charset="0"/>
                <a:cs typeface="Arial Narrow"/>
              </a:rPr>
            </a:br>
            <a:endParaRPr lang="en-US" sz="6000" b="1" dirty="0">
              <a:solidFill>
                <a:prstClr val="black"/>
              </a:solidFill>
              <a:latin typeface="Swis721 LtCn BT" panose="020B0406020202030204" pitchFamily="34" charset="0"/>
              <a:cs typeface="Arial Narrow"/>
            </a:endParaRPr>
          </a:p>
        </p:txBody>
      </p:sp>
    </p:spTree>
    <p:extLst>
      <p:ext uri="{BB962C8B-B14F-4D97-AF65-F5344CB8AC3E}">
        <p14:creationId xmlns:p14="http://schemas.microsoft.com/office/powerpoint/2010/main" val="24585730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descr="https://lh3.googleusercontent.com/-xZ7l5l9cSRM/UuQhdDWqZHI/AAAAAAAAAJM/iXfaXJ-3CLc/w426-h568/14%2B-%2B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1" y="17008"/>
            <a:ext cx="4762499" cy="684099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6.googleusercontent.com/-t2vNbeBBum4/UlsL4UOV0EI/AAAAAAAAACc/0fpmweAjnm8/s319-p/P107097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71" y="3314361"/>
            <a:ext cx="4474030" cy="351778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lh3.googleusercontent.com/-tvY6obzU9U8/UlruD3fbRgI/AAAAAAAAADg/khnzMwuVQOI/w945-h706-no/13%2B-%2B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17007"/>
            <a:ext cx="4495800" cy="3358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09349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Shape 35"/>
          <p:cNvSpPr/>
          <p:nvPr/>
        </p:nvSpPr>
        <p:spPr>
          <a:xfrm>
            <a:off x="-101625" y="-68099"/>
            <a:ext cx="9245625" cy="6964567"/>
          </a:xfrm>
          <a:prstGeom prst="rect">
            <a:avLst/>
          </a:prstGeom>
          <a:solidFill>
            <a:srgbClr val="000000"/>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lvl="0"/>
            <a:endParaRPr lang="en" i="1" dirty="0" smtClean="0">
              <a:solidFill>
                <a:schemeClr val="lt1"/>
              </a:solidFill>
              <a:latin typeface="Rock Salt"/>
              <a:ea typeface="Rock Salt"/>
              <a:cs typeface="Rock Salt"/>
              <a:sym typeface="Rock Salt"/>
            </a:endParaRPr>
          </a:p>
          <a:p>
            <a:pPr lvl="0"/>
            <a:endParaRPr lang="en" i="1" dirty="0">
              <a:solidFill>
                <a:schemeClr val="lt1"/>
              </a:solidFill>
              <a:latin typeface="Rock Salt"/>
              <a:ea typeface="Rock Salt"/>
              <a:cs typeface="Rock Salt"/>
              <a:sym typeface="Rock Salt"/>
            </a:endParaRPr>
          </a:p>
          <a:p>
            <a:pPr lvl="0"/>
            <a:endParaRPr lang="en" i="1" dirty="0" smtClean="0">
              <a:solidFill>
                <a:schemeClr val="lt1"/>
              </a:solidFill>
              <a:latin typeface="Rock Salt"/>
              <a:ea typeface="Rock Salt"/>
              <a:cs typeface="Rock Salt"/>
              <a:sym typeface="Rock Salt"/>
            </a:endParaRPr>
          </a:p>
          <a:p>
            <a:pPr lvl="0"/>
            <a:endParaRPr lang="en" i="1" dirty="0">
              <a:solidFill>
                <a:schemeClr val="lt1"/>
              </a:solidFill>
              <a:latin typeface="Rock Salt"/>
              <a:ea typeface="Rock Salt"/>
              <a:cs typeface="Rock Salt"/>
              <a:sym typeface="Rock Salt"/>
            </a:endParaRPr>
          </a:p>
          <a:p>
            <a:pPr lvl="0"/>
            <a:endParaRPr lang="en" i="1" dirty="0" smtClean="0">
              <a:solidFill>
                <a:schemeClr val="lt1"/>
              </a:solidFill>
              <a:latin typeface="Rock Salt"/>
              <a:ea typeface="Rock Salt"/>
              <a:cs typeface="Rock Salt"/>
              <a:sym typeface="Rock Salt"/>
            </a:endParaRPr>
          </a:p>
          <a:p>
            <a:pPr lvl="0"/>
            <a:endParaRPr lang="en" i="1" dirty="0">
              <a:solidFill>
                <a:schemeClr val="lt1"/>
              </a:solidFill>
              <a:latin typeface="Rock Salt"/>
              <a:ea typeface="Rock Salt"/>
              <a:cs typeface="Rock Salt"/>
              <a:sym typeface="Rock Salt"/>
            </a:endParaRPr>
          </a:p>
          <a:p>
            <a:pPr lvl="0"/>
            <a:endParaRPr lang="en" i="1" dirty="0" smtClean="0">
              <a:solidFill>
                <a:schemeClr val="lt1"/>
              </a:solidFill>
              <a:latin typeface="Rock Salt"/>
              <a:ea typeface="Rock Salt"/>
              <a:cs typeface="Rock Salt"/>
              <a:sym typeface="Rock Salt"/>
            </a:endParaRPr>
          </a:p>
          <a:p>
            <a:pPr lvl="0"/>
            <a:endParaRPr lang="en" i="1" dirty="0">
              <a:solidFill>
                <a:schemeClr val="lt1"/>
              </a:solidFill>
              <a:latin typeface="Rock Salt"/>
              <a:ea typeface="Rock Salt"/>
              <a:cs typeface="Rock Salt"/>
              <a:sym typeface="Rock Salt"/>
            </a:endParaRPr>
          </a:p>
          <a:p>
            <a:pPr lvl="0"/>
            <a:endParaRPr lang="en" i="1" dirty="0" smtClean="0">
              <a:solidFill>
                <a:schemeClr val="lt1"/>
              </a:solidFill>
              <a:latin typeface="Rock Salt"/>
              <a:ea typeface="Rock Salt"/>
              <a:cs typeface="Rock Salt"/>
              <a:sym typeface="Rock Salt"/>
            </a:endParaRPr>
          </a:p>
          <a:p>
            <a:pPr lvl="0"/>
            <a:endParaRPr lang="en" i="1" dirty="0">
              <a:solidFill>
                <a:schemeClr val="lt1"/>
              </a:solidFill>
              <a:latin typeface="Rock Salt"/>
              <a:ea typeface="Rock Salt"/>
              <a:cs typeface="Rock Salt"/>
              <a:sym typeface="Rock Salt"/>
            </a:endParaRPr>
          </a:p>
          <a:p>
            <a:pPr lvl="0"/>
            <a:endParaRPr lang="en" i="1" dirty="0" smtClean="0">
              <a:solidFill>
                <a:schemeClr val="lt1"/>
              </a:solidFill>
              <a:latin typeface="Rock Salt"/>
              <a:ea typeface="Rock Salt"/>
              <a:cs typeface="Rock Salt"/>
              <a:sym typeface="Rock Salt"/>
            </a:endParaRPr>
          </a:p>
          <a:p>
            <a:pPr lvl="0"/>
            <a:endParaRPr lang="en" i="1" dirty="0">
              <a:solidFill>
                <a:schemeClr val="lt1"/>
              </a:solidFill>
              <a:latin typeface="Rock Salt"/>
              <a:ea typeface="Rock Salt"/>
              <a:cs typeface="Rock Salt"/>
              <a:sym typeface="Rock Salt"/>
            </a:endParaRPr>
          </a:p>
          <a:p>
            <a:pPr lvl="0"/>
            <a:endParaRPr lang="en" i="1" dirty="0" smtClean="0">
              <a:solidFill>
                <a:schemeClr val="lt1"/>
              </a:solidFill>
              <a:latin typeface="Rock Salt"/>
              <a:ea typeface="Rock Salt"/>
              <a:cs typeface="Rock Salt"/>
              <a:sym typeface="Rock Salt"/>
            </a:endParaRPr>
          </a:p>
          <a:p>
            <a:pPr lvl="0"/>
            <a:endParaRPr lang="en" i="1" dirty="0">
              <a:solidFill>
                <a:schemeClr val="lt1"/>
              </a:solidFill>
              <a:latin typeface="Rock Salt"/>
              <a:ea typeface="Rock Salt"/>
              <a:cs typeface="Rock Salt"/>
              <a:sym typeface="Rock Salt"/>
            </a:endParaRPr>
          </a:p>
          <a:p>
            <a:pPr lvl="0"/>
            <a:endParaRPr lang="en" i="1" dirty="0" smtClean="0">
              <a:solidFill>
                <a:schemeClr val="lt1"/>
              </a:solidFill>
              <a:latin typeface="Rock Salt"/>
              <a:ea typeface="Rock Salt"/>
              <a:cs typeface="Rock Salt"/>
              <a:sym typeface="Rock Salt"/>
            </a:endParaRPr>
          </a:p>
          <a:p>
            <a:pPr lvl="0"/>
            <a:r>
              <a:rPr lang="en" sz="4400" i="1" dirty="0" smtClean="0">
                <a:solidFill>
                  <a:schemeClr val="lt1"/>
                </a:solidFill>
                <a:latin typeface="Rock Salt"/>
                <a:ea typeface="Rock Salt"/>
                <a:cs typeface="Rock Salt"/>
                <a:sym typeface="Rock Salt"/>
              </a:rPr>
              <a:t>     Edvisable</a:t>
            </a:r>
            <a:endParaRPr lang="en" sz="4400" i="1" dirty="0">
              <a:solidFill>
                <a:schemeClr val="lt1"/>
              </a:solidFill>
              <a:latin typeface="Rock Salt"/>
              <a:ea typeface="Rock Salt"/>
              <a:cs typeface="Rock Salt"/>
              <a:sym typeface="Rock Salt"/>
            </a:endParaRPr>
          </a:p>
        </p:txBody>
      </p:sp>
      <p:pic>
        <p:nvPicPr>
          <p:cNvPr id="36" name="Shape 36"/>
          <p:cNvPicPr preferRelativeResize="0"/>
          <p:nvPr/>
        </p:nvPicPr>
        <p:blipFill>
          <a:blip r:embed="rId3"/>
          <a:stretch>
            <a:fillRect/>
          </a:stretch>
        </p:blipFill>
        <p:spPr>
          <a:xfrm>
            <a:off x="229952" y="125202"/>
            <a:ext cx="1669962" cy="1956782"/>
          </a:xfrm>
          <a:prstGeom prst="rect">
            <a:avLst/>
          </a:prstGeom>
          <a:noFill/>
          <a:ln>
            <a:noFill/>
          </a:ln>
        </p:spPr>
      </p:pic>
      <p:sp>
        <p:nvSpPr>
          <p:cNvPr id="37" name="Shape 37"/>
          <p:cNvSpPr/>
          <p:nvPr/>
        </p:nvSpPr>
        <p:spPr>
          <a:xfrm rot="-762330">
            <a:off x="2423722" y="1123665"/>
            <a:ext cx="1973597" cy="1109402"/>
          </a:xfrm>
          <a:custGeom>
            <a:avLst/>
            <a:gdLst/>
            <a:ahLst/>
            <a:cxnLst/>
            <a:rect l="0" t="0" r="0" b="0"/>
            <a:pathLst>
              <a:path w="141545" h="41882" extrusionOk="0">
                <a:moveTo>
                  <a:pt x="0" y="24205"/>
                </a:moveTo>
                <a:cubicBezTo>
                  <a:pt x="4374" y="41712"/>
                  <a:pt x="35170" y="45205"/>
                  <a:pt x="52093" y="38938"/>
                </a:cubicBezTo>
                <a:cubicBezTo>
                  <a:pt x="65732" y="33886"/>
                  <a:pt x="76032" y="22389"/>
                  <a:pt x="88400" y="14734"/>
                </a:cubicBezTo>
                <a:cubicBezTo>
                  <a:pt x="104030" y="5058"/>
                  <a:pt x="123161" y="0"/>
                  <a:pt x="141545" y="0"/>
                </a:cubicBezTo>
              </a:path>
            </a:pathLst>
          </a:custGeom>
          <a:noFill/>
          <a:ln w="76200" cap="flat">
            <a:solidFill>
              <a:schemeClr val="lt1"/>
            </a:solidFill>
            <a:prstDash val="dash"/>
            <a:round/>
            <a:headEnd type="triangle" w="lg" len="lg"/>
            <a:tailEnd type="none" w="lg" len="lg"/>
          </a:ln>
        </p:spPr>
      </p:sp>
      <p:pic>
        <p:nvPicPr>
          <p:cNvPr id="38" name="Shape 38"/>
          <p:cNvPicPr preferRelativeResize="0"/>
          <p:nvPr/>
        </p:nvPicPr>
        <p:blipFill>
          <a:blip r:embed="rId4"/>
          <a:stretch>
            <a:fillRect/>
          </a:stretch>
        </p:blipFill>
        <p:spPr>
          <a:xfrm>
            <a:off x="4343400" y="374527"/>
            <a:ext cx="2197625" cy="2061993"/>
          </a:xfrm>
          <a:prstGeom prst="rect">
            <a:avLst/>
          </a:prstGeom>
          <a:noFill/>
          <a:ln>
            <a:noFill/>
          </a:ln>
        </p:spPr>
      </p:pic>
      <p:sp>
        <p:nvSpPr>
          <p:cNvPr id="39" name="Shape 39"/>
          <p:cNvSpPr/>
          <p:nvPr/>
        </p:nvSpPr>
        <p:spPr>
          <a:xfrm>
            <a:off x="4071237" y="2103755"/>
            <a:ext cx="1426708" cy="1956795"/>
          </a:xfrm>
          <a:custGeom>
            <a:avLst/>
            <a:gdLst/>
            <a:ahLst/>
            <a:cxnLst/>
            <a:rect l="0" t="0" r="0" b="0"/>
            <a:pathLst>
              <a:path w="80252" h="74192" extrusionOk="0">
                <a:moveTo>
                  <a:pt x="76298" y="0"/>
                </a:moveTo>
                <a:cubicBezTo>
                  <a:pt x="81759" y="8193"/>
                  <a:pt x="81724" y="23122"/>
                  <a:pt x="74193" y="29466"/>
                </a:cubicBezTo>
                <a:cubicBezTo>
                  <a:pt x="58535" y="42652"/>
                  <a:pt x="34085" y="39832"/>
                  <a:pt x="16312" y="49988"/>
                </a:cubicBezTo>
                <a:cubicBezTo>
                  <a:pt x="9735" y="53745"/>
                  <a:pt x="4439" y="60050"/>
                  <a:pt x="1053" y="66826"/>
                </a:cubicBezTo>
                <a:cubicBezTo>
                  <a:pt x="-56" y="69044"/>
                  <a:pt x="1110" y="71974"/>
                  <a:pt x="0" y="74192"/>
                </a:cubicBezTo>
              </a:path>
            </a:pathLst>
          </a:custGeom>
          <a:noFill/>
          <a:ln w="76200" cap="flat">
            <a:solidFill>
              <a:srgbClr val="FFFFFF"/>
            </a:solidFill>
            <a:prstDash val="dash"/>
            <a:round/>
            <a:headEnd type="none" w="lg" len="lg"/>
            <a:tailEnd type="none" w="lg" len="lg"/>
          </a:ln>
        </p:spPr>
      </p:sp>
      <p:sp>
        <p:nvSpPr>
          <p:cNvPr id="40" name="Shape 40"/>
          <p:cNvSpPr txBox="1"/>
          <p:nvPr/>
        </p:nvSpPr>
        <p:spPr>
          <a:xfrm>
            <a:off x="229952" y="2347016"/>
            <a:ext cx="3852814" cy="1531472"/>
          </a:xfrm>
          <a:prstGeom prst="rect">
            <a:avLst/>
          </a:prstGeom>
        </p:spPr>
        <p:txBody>
          <a:bodyPr lIns="91425" tIns="91425" rIns="91425" bIns="91425" anchor="t" anchorCtr="0">
            <a:noAutofit/>
          </a:bodyPr>
          <a:lstStyle/>
          <a:p>
            <a:pPr lvl="0" rtl="0">
              <a:lnSpc>
                <a:spcPct val="115000"/>
              </a:lnSpc>
              <a:spcBef>
                <a:spcPts val="0"/>
              </a:spcBef>
              <a:buNone/>
            </a:pPr>
            <a:r>
              <a:rPr lang="en" sz="2000" dirty="0">
                <a:solidFill>
                  <a:schemeClr val="accent4"/>
                </a:solidFill>
              </a:rPr>
              <a:t>Local </a:t>
            </a:r>
          </a:p>
          <a:p>
            <a:pPr lvl="0" rtl="0">
              <a:lnSpc>
                <a:spcPct val="115000"/>
              </a:lnSpc>
              <a:spcBef>
                <a:spcPts val="0"/>
              </a:spcBef>
              <a:buNone/>
            </a:pPr>
            <a:r>
              <a:rPr lang="en" sz="2000" dirty="0">
                <a:solidFill>
                  <a:schemeClr val="accent4"/>
                </a:solidFill>
              </a:rPr>
              <a:t>One stop shop  </a:t>
            </a:r>
            <a:br>
              <a:rPr lang="en" sz="2000" dirty="0">
                <a:solidFill>
                  <a:schemeClr val="accent4"/>
                </a:solidFill>
              </a:rPr>
            </a:br>
            <a:r>
              <a:rPr lang="en" sz="2000" dirty="0">
                <a:solidFill>
                  <a:schemeClr val="accent4"/>
                </a:solidFill>
              </a:rPr>
              <a:t>Advising</a:t>
            </a:r>
          </a:p>
          <a:p>
            <a:pPr lvl="0" rtl="0">
              <a:lnSpc>
                <a:spcPct val="115000"/>
              </a:lnSpc>
              <a:spcBef>
                <a:spcPts val="0"/>
              </a:spcBef>
              <a:buNone/>
            </a:pPr>
            <a:r>
              <a:rPr lang="en" sz="2000" dirty="0">
                <a:solidFill>
                  <a:schemeClr val="accent4"/>
                </a:solidFill>
              </a:rPr>
              <a:t>Open educational resources</a:t>
            </a:r>
          </a:p>
          <a:p>
            <a:pPr lvl="0" rtl="0">
              <a:lnSpc>
                <a:spcPct val="115000"/>
              </a:lnSpc>
              <a:spcBef>
                <a:spcPts val="0"/>
              </a:spcBef>
              <a:buNone/>
            </a:pPr>
            <a:endParaRPr sz="2000" dirty="0">
              <a:solidFill>
                <a:schemeClr val="accent4"/>
              </a:solidFill>
            </a:endParaRPr>
          </a:p>
          <a:p>
            <a:pPr lvl="0" rtl="0">
              <a:lnSpc>
                <a:spcPct val="115000"/>
              </a:lnSpc>
              <a:spcBef>
                <a:spcPts val="0"/>
              </a:spcBef>
              <a:buNone/>
            </a:pPr>
            <a:endParaRPr sz="2000" dirty="0">
              <a:solidFill>
                <a:schemeClr val="accent4"/>
              </a:solidFill>
            </a:endParaRPr>
          </a:p>
          <a:p>
            <a:pPr lvl="0" rtl="0">
              <a:lnSpc>
                <a:spcPct val="115000"/>
              </a:lnSpc>
              <a:spcBef>
                <a:spcPts val="0"/>
              </a:spcBef>
              <a:buNone/>
            </a:pPr>
            <a:endParaRPr sz="2000" dirty="0">
              <a:solidFill>
                <a:schemeClr val="accent4"/>
              </a:solidFill>
            </a:endParaRPr>
          </a:p>
          <a:p>
            <a:pPr>
              <a:spcBef>
                <a:spcPts val="0"/>
              </a:spcBef>
              <a:buNone/>
            </a:pPr>
            <a:endParaRPr sz="2000" dirty="0">
              <a:solidFill>
                <a:schemeClr val="accent4"/>
              </a:solidFill>
            </a:endParaRPr>
          </a:p>
        </p:txBody>
      </p:sp>
      <p:sp>
        <p:nvSpPr>
          <p:cNvPr id="8" name="Shape 55"/>
          <p:cNvSpPr txBox="1"/>
          <p:nvPr/>
        </p:nvSpPr>
        <p:spPr>
          <a:xfrm>
            <a:off x="5029200" y="3878488"/>
            <a:ext cx="6733308" cy="2632848"/>
          </a:xfrm>
          <a:prstGeom prst="rect">
            <a:avLst/>
          </a:prstGeom>
        </p:spPr>
        <p:txBody>
          <a:bodyPr lIns="91425" tIns="91425" rIns="91425" bIns="91425" anchor="t" anchorCtr="0">
            <a:noAutofit/>
          </a:bodyPr>
          <a:lstStyle/>
          <a:p>
            <a:pPr lvl="0" rtl="0">
              <a:lnSpc>
                <a:spcPct val="150000"/>
              </a:lnSpc>
              <a:spcBef>
                <a:spcPts val="0"/>
              </a:spcBef>
              <a:buNone/>
            </a:pPr>
            <a:r>
              <a:rPr lang="en" sz="1600" dirty="0">
                <a:solidFill>
                  <a:srgbClr val="57A7B5"/>
                </a:solidFill>
              </a:rPr>
              <a:t>Match with a mentor</a:t>
            </a:r>
          </a:p>
          <a:p>
            <a:pPr lvl="0" rtl="0">
              <a:lnSpc>
                <a:spcPct val="150000"/>
              </a:lnSpc>
              <a:spcBef>
                <a:spcPts val="0"/>
              </a:spcBef>
              <a:buNone/>
            </a:pPr>
            <a:r>
              <a:rPr lang="en" sz="1600" dirty="0">
                <a:solidFill>
                  <a:srgbClr val="57A7B5"/>
                </a:solidFill>
              </a:rPr>
              <a:t>Assess educational and career aspirations</a:t>
            </a:r>
          </a:p>
          <a:p>
            <a:pPr lvl="0" rtl="0">
              <a:lnSpc>
                <a:spcPct val="150000"/>
              </a:lnSpc>
              <a:spcBef>
                <a:spcPts val="0"/>
              </a:spcBef>
              <a:buNone/>
            </a:pPr>
            <a:r>
              <a:rPr lang="en" sz="1600" dirty="0">
                <a:solidFill>
                  <a:srgbClr val="57A7B5"/>
                </a:solidFill>
              </a:rPr>
              <a:t>Develop an online portfolio </a:t>
            </a:r>
          </a:p>
          <a:p>
            <a:pPr lvl="0" rtl="0">
              <a:lnSpc>
                <a:spcPct val="150000"/>
              </a:lnSpc>
              <a:spcBef>
                <a:spcPts val="0"/>
              </a:spcBef>
              <a:buNone/>
            </a:pPr>
            <a:r>
              <a:rPr lang="en" sz="1600" dirty="0">
                <a:solidFill>
                  <a:srgbClr val="57A7B5"/>
                </a:solidFill>
              </a:rPr>
              <a:t>Guidance to open educational resources (OERs)</a:t>
            </a:r>
          </a:p>
          <a:p>
            <a:pPr lvl="0" rtl="0">
              <a:lnSpc>
                <a:spcPct val="150000"/>
              </a:lnSpc>
              <a:spcBef>
                <a:spcPts val="0"/>
              </a:spcBef>
              <a:buNone/>
            </a:pPr>
            <a:r>
              <a:rPr lang="en" sz="1600" dirty="0">
                <a:solidFill>
                  <a:srgbClr val="57A7B5"/>
                </a:solidFill>
              </a:rPr>
              <a:t>Advising and peer support</a:t>
            </a:r>
          </a:p>
          <a:p>
            <a:pPr lvl="0" rtl="0">
              <a:lnSpc>
                <a:spcPct val="150000"/>
              </a:lnSpc>
              <a:spcBef>
                <a:spcPts val="0"/>
              </a:spcBef>
              <a:spcAft>
                <a:spcPts val="600"/>
              </a:spcAft>
              <a:buNone/>
            </a:pPr>
            <a:r>
              <a:rPr lang="en" sz="1600" dirty="0">
                <a:solidFill>
                  <a:srgbClr val="57A7B5"/>
                </a:solidFill>
              </a:rPr>
              <a:t>Match to institutions</a:t>
            </a:r>
          </a:p>
          <a:p>
            <a:pPr lvl="0" rtl="0">
              <a:spcBef>
                <a:spcPts val="0"/>
              </a:spcBef>
              <a:buNone/>
            </a:pPr>
            <a:endParaRPr sz="1600" dirty="0">
              <a:solidFill>
                <a:srgbClr val="D9D9D9"/>
              </a:solidFill>
            </a:endParaRPr>
          </a:p>
          <a:p>
            <a:pPr lvl="0" rtl="0">
              <a:spcBef>
                <a:spcPts val="0"/>
              </a:spcBef>
              <a:buNone/>
            </a:pPr>
            <a:endParaRPr sz="1600" dirty="0">
              <a:solidFill>
                <a:srgbClr val="D9D9D9"/>
              </a:solidFill>
            </a:endParaRPr>
          </a:p>
        </p:txBody>
      </p:sp>
    </p:spTree>
    <p:extLst>
      <p:ext uri="{BB962C8B-B14F-4D97-AF65-F5344CB8AC3E}">
        <p14:creationId xmlns:p14="http://schemas.microsoft.com/office/powerpoint/2010/main" val="105563546"/>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
        <p:nvSpPr>
          <p:cNvPr id="4" name="Rectangle 3"/>
          <p:cNvSpPr/>
          <p:nvPr/>
        </p:nvSpPr>
        <p:spPr>
          <a:xfrm>
            <a:off x="0" y="0"/>
            <a:ext cx="9144000" cy="6858000"/>
          </a:xfrm>
          <a:prstGeom prst="rect">
            <a:avLst/>
          </a:prstGeom>
          <a:solidFill>
            <a:srgbClr val="FFCB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TextBox 4"/>
          <p:cNvSpPr txBox="1"/>
          <p:nvPr/>
        </p:nvSpPr>
        <p:spPr>
          <a:xfrm>
            <a:off x="1690251" y="2527383"/>
            <a:ext cx="5724633" cy="1938992"/>
          </a:xfrm>
          <a:prstGeom prst="rect">
            <a:avLst/>
          </a:prstGeom>
          <a:noFill/>
        </p:spPr>
        <p:txBody>
          <a:bodyPr wrap="square" rtlCol="0">
            <a:spAutoFit/>
          </a:bodyPr>
          <a:lstStyle/>
          <a:p>
            <a:r>
              <a:rPr lang="en-US" sz="6000" b="1" dirty="0" smtClean="0">
                <a:solidFill>
                  <a:srgbClr val="333333"/>
                </a:solidFill>
                <a:latin typeface="Swis721 LtCn BT" panose="020B0406020202030204" pitchFamily="34" charset="0"/>
              </a:rPr>
              <a:t>What is </a:t>
            </a:r>
            <a:r>
              <a:rPr lang="en-US" sz="6000" b="1" dirty="0" smtClean="0">
                <a:solidFill>
                  <a:srgbClr val="FF0000"/>
                </a:solidFill>
                <a:latin typeface="Swis721 LtCn BT" panose="020B0406020202030204" pitchFamily="34" charset="0"/>
              </a:rPr>
              <a:t>Design Thinking?</a:t>
            </a:r>
            <a:endParaRPr lang="en-US" sz="6000" b="1" dirty="0">
              <a:solidFill>
                <a:srgbClr val="FF0000"/>
              </a:solidFill>
              <a:latin typeface="Swis721 LtCn BT" panose="020B0406020202030204" pitchFamily="34" charset="0"/>
            </a:endParaRPr>
          </a:p>
        </p:txBody>
      </p:sp>
    </p:spTree>
    <p:extLst>
      <p:ext uri="{BB962C8B-B14F-4D97-AF65-F5344CB8AC3E}">
        <p14:creationId xmlns:p14="http://schemas.microsoft.com/office/powerpoint/2010/main" val="21722034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8566" y="413622"/>
            <a:ext cx="7401231" cy="5552290"/>
          </a:xfrm>
        </p:spPr>
        <p:txBody>
          <a:bodyPr anchor="t">
            <a:noAutofit/>
          </a:bodyPr>
          <a:lstStyle/>
          <a:p>
            <a:pPr algn="l"/>
            <a:r>
              <a:rPr lang="en-US" sz="3600" b="1" dirty="0" smtClean="0">
                <a:solidFill>
                  <a:schemeClr val="bg2">
                    <a:lumMod val="50000"/>
                  </a:schemeClr>
                </a:solidFill>
                <a:latin typeface="Swis721 LtCn BT" panose="020B0406020202030204" pitchFamily="34" charset="0"/>
                <a:cs typeface="Myriad Pro Cond"/>
              </a:rPr>
              <a:t>Add more team slides here?</a:t>
            </a:r>
            <a:endParaRPr lang="en-US" sz="3600" b="1" dirty="0">
              <a:solidFill>
                <a:schemeClr val="bg2">
                  <a:lumMod val="50000"/>
                </a:schemeClr>
              </a:solidFill>
              <a:latin typeface="Swis721 LtCn BT" panose="020B0406020202030204" pitchFamily="34" charset="0"/>
              <a:cs typeface="Myriad Pro Cond"/>
            </a:endParaRPr>
          </a:p>
        </p:txBody>
      </p:sp>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5" name="TextBox 4"/>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6" name="Rectangle 5"/>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extBox 8"/>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28343263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rgbClr val="87CD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prstClr val="white"/>
                </a:solidFill>
                <a:latin typeface="Arial Narrow"/>
                <a:cs typeface="Arial Narrow"/>
              </a:rPr>
              <a:t>	</a:t>
            </a:r>
            <a:br>
              <a:rPr lang="en-US" sz="800" dirty="0">
                <a:solidFill>
                  <a:prstClr val="white"/>
                </a:solidFill>
                <a:latin typeface="Arial Narrow"/>
                <a:cs typeface="Arial Narrow"/>
              </a:rPr>
            </a:br>
            <a:r>
              <a:rPr lang="en-US" sz="800" dirty="0">
                <a:solidFill>
                  <a:prstClr val="white"/>
                </a:solidFill>
                <a:latin typeface="Arial Narrow"/>
                <a:cs typeface="Arial Narrow"/>
              </a:rPr>
              <a:t/>
            </a:r>
            <a:br>
              <a:rPr lang="en-US" sz="800" dirty="0">
                <a:solidFill>
                  <a:prstClr val="white"/>
                </a:solidFill>
                <a:latin typeface="Arial Narrow"/>
                <a:cs typeface="Arial Narrow"/>
              </a:rPr>
            </a:br>
            <a:endParaRPr lang="en-US" dirty="0">
              <a:solidFill>
                <a:prstClr val="white"/>
              </a:solidFill>
            </a:endParaRPr>
          </a:p>
        </p:txBody>
      </p:sp>
      <p:sp>
        <p:nvSpPr>
          <p:cNvPr id="5" name="TextBox 4"/>
          <p:cNvSpPr txBox="1"/>
          <p:nvPr/>
        </p:nvSpPr>
        <p:spPr>
          <a:xfrm>
            <a:off x="659924" y="2239029"/>
            <a:ext cx="7869288" cy="1938992"/>
          </a:xfrm>
          <a:prstGeom prst="rect">
            <a:avLst/>
          </a:prstGeom>
          <a:noFill/>
        </p:spPr>
        <p:txBody>
          <a:bodyPr wrap="square" rtlCol="0">
            <a:spAutoFit/>
          </a:bodyPr>
          <a:lstStyle/>
          <a:p>
            <a:pPr algn="ctr"/>
            <a:r>
              <a:rPr lang="en-US" sz="6000" b="1" dirty="0" smtClean="0">
                <a:solidFill>
                  <a:prstClr val="white"/>
                </a:solidFill>
                <a:latin typeface="Swis721 LtCn BT" panose="020B0406020202030204" pitchFamily="34" charset="0"/>
              </a:rPr>
              <a:t>Participant </a:t>
            </a:r>
            <a:r>
              <a:rPr lang="en-US" sz="6000" b="1" dirty="0" smtClean="0">
                <a:solidFill>
                  <a:srgbClr val="10253F"/>
                </a:solidFill>
                <a:latin typeface="Swis721 LtCn BT" panose="020B0406020202030204" pitchFamily="34" charset="0"/>
              </a:rPr>
              <a:t>Experience</a:t>
            </a:r>
            <a:endParaRPr lang="en-US" sz="6000" b="1" dirty="0">
              <a:solidFill>
                <a:prstClr val="white"/>
              </a:solidFill>
              <a:latin typeface="Swis721 LtCn BT" panose="020B0406020202030204" pitchFamily="34" charset="0"/>
            </a:endParaRPr>
          </a:p>
        </p:txBody>
      </p:sp>
    </p:spTree>
    <p:extLst>
      <p:ext uri="{BB962C8B-B14F-4D97-AF65-F5344CB8AC3E}">
        <p14:creationId xmlns:p14="http://schemas.microsoft.com/office/powerpoint/2010/main" val="11923077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24155" y="412271"/>
            <a:ext cx="7087155" cy="5552290"/>
          </a:xfrm>
        </p:spPr>
        <p:txBody>
          <a:bodyPr>
            <a:noAutofit/>
          </a:bodyPr>
          <a:lstStyle/>
          <a:p>
            <a:pPr algn="l"/>
            <a:r>
              <a:rPr lang="en-US" sz="3200" b="1" dirty="0" smtClean="0">
                <a:solidFill>
                  <a:srgbClr val="000000"/>
                </a:solidFill>
                <a:latin typeface="Swis721 LtCn BT" panose="020B0406020202030204" pitchFamily="34" charset="0"/>
                <a:cs typeface="Myriad Pro Cond"/>
              </a:rPr>
              <a:t>1. Effective for </a:t>
            </a:r>
            <a:r>
              <a:rPr lang="en-US" sz="3200" b="1" dirty="0" smtClean="0">
                <a:solidFill>
                  <a:srgbClr val="FF0000"/>
                </a:solidFill>
                <a:latin typeface="Swis721 LtCn BT" panose="020B0406020202030204" pitchFamily="34" charset="0"/>
                <a:cs typeface="Myriad Pro Cond"/>
              </a:rPr>
              <a:t>creative thinking </a:t>
            </a:r>
            <a:r>
              <a:rPr lang="en-US" sz="3200" b="1" dirty="0" smtClean="0">
                <a:solidFill>
                  <a:srgbClr val="000000"/>
                </a:solidFill>
                <a:latin typeface="Swis721 LtCn BT" panose="020B0406020202030204" pitchFamily="34" charset="0"/>
                <a:cs typeface="Myriad Pro Cond"/>
              </a:rPr>
              <a:t>and engagement</a:t>
            </a:r>
            <a:br>
              <a:rPr lang="en-US" sz="3200" b="1" dirty="0" smtClean="0">
                <a:solidFill>
                  <a:srgbClr val="000000"/>
                </a:solidFill>
                <a:latin typeface="Swis721 LtCn BT" panose="020B0406020202030204" pitchFamily="34" charset="0"/>
                <a:cs typeface="Myriad Pro Cond"/>
              </a:rPr>
            </a:br>
            <a:r>
              <a:rPr lang="en-US" sz="3200" b="1" dirty="0" smtClean="0">
                <a:solidFill>
                  <a:srgbClr val="000000"/>
                </a:solidFill>
                <a:latin typeface="Swis721 LtCn BT" panose="020B0406020202030204" pitchFamily="34" charset="0"/>
                <a:cs typeface="Myriad Pro Cond"/>
              </a:rPr>
              <a:t/>
            </a:r>
            <a:br>
              <a:rPr lang="en-US" sz="3200" b="1" dirty="0" smtClean="0">
                <a:solidFill>
                  <a:srgbClr val="000000"/>
                </a:solidFill>
                <a:latin typeface="Swis721 LtCn BT" panose="020B0406020202030204" pitchFamily="34" charset="0"/>
                <a:cs typeface="Myriad Pro Cond"/>
              </a:rPr>
            </a:br>
            <a:r>
              <a:rPr lang="en-US" sz="3200" b="1" dirty="0" smtClean="0">
                <a:solidFill>
                  <a:srgbClr val="000000"/>
                </a:solidFill>
                <a:latin typeface="Swis721 LtCn BT" panose="020B0406020202030204" pitchFamily="34" charset="0"/>
                <a:cs typeface="Myriad Pro Cond"/>
              </a:rPr>
              <a:t>2</a:t>
            </a:r>
            <a:r>
              <a:rPr lang="en-US" sz="3200" b="1" dirty="0">
                <a:solidFill>
                  <a:srgbClr val="000000"/>
                </a:solidFill>
                <a:latin typeface="Swis721 LtCn BT" panose="020B0406020202030204" pitchFamily="34" charset="0"/>
                <a:cs typeface="Myriad Pro Cond"/>
              </a:rPr>
              <a:t>. </a:t>
            </a:r>
            <a:r>
              <a:rPr lang="en-US" sz="3200" b="1" dirty="0" smtClean="0">
                <a:solidFill>
                  <a:srgbClr val="000000"/>
                </a:solidFill>
                <a:latin typeface="Swis721 LtCn BT" panose="020B0406020202030204" pitchFamily="34" charset="0"/>
                <a:cs typeface="Myriad Pro Cond"/>
              </a:rPr>
              <a:t>Adds </a:t>
            </a:r>
            <a:r>
              <a:rPr lang="en-US" sz="3200" b="1" dirty="0" smtClean="0">
                <a:solidFill>
                  <a:srgbClr val="FF0000"/>
                </a:solidFill>
                <a:latin typeface="Swis721 LtCn BT" panose="020B0406020202030204" pitchFamily="34" charset="0"/>
                <a:cs typeface="Myriad Pro Cond"/>
              </a:rPr>
              <a:t>another tool </a:t>
            </a:r>
            <a:r>
              <a:rPr lang="en-US" sz="3200" b="1" dirty="0" smtClean="0">
                <a:solidFill>
                  <a:schemeClr val="bg1"/>
                </a:solidFill>
                <a:latin typeface="Swis721 LtCn BT" panose="020B0406020202030204" pitchFamily="34" charset="0"/>
                <a:cs typeface="Myriad Pro Cond"/>
              </a:rPr>
              <a:t>to </a:t>
            </a:r>
            <a:r>
              <a:rPr lang="en-US" sz="3200" b="1" dirty="0" err="1" smtClean="0">
                <a:solidFill>
                  <a:schemeClr val="bg1"/>
                </a:solidFill>
                <a:latin typeface="Swis721 LtCn BT" panose="020B0406020202030204" pitchFamily="34" charset="0"/>
                <a:cs typeface="Myriad Pro Cond"/>
              </a:rPr>
              <a:t>toolbox</a:t>
            </a:r>
            <a:r>
              <a:rPr lang="en-US" sz="3200" b="1" dirty="0" err="1" smtClean="0">
                <a:latin typeface="Swis721 LtCn BT" panose="020B0406020202030204" pitchFamily="34" charset="0"/>
                <a:cs typeface="Myriad Pro Cond"/>
              </a:rPr>
              <a:t>n</a:t>
            </a:r>
            <a:r>
              <a:rPr lang="en-US" sz="3200" b="1" dirty="0" smtClean="0">
                <a:latin typeface="Swis721 LtCn BT" panose="020B0406020202030204" pitchFamily="34" charset="0"/>
                <a:cs typeface="Myriad Pro Cond"/>
              </a:rPr>
              <a:t> the toolbox</a:t>
            </a:r>
            <a:br>
              <a:rPr lang="en-US" sz="3200" b="1" dirty="0" smtClean="0">
                <a:latin typeface="Swis721 LtCn BT" panose="020B0406020202030204" pitchFamily="34" charset="0"/>
                <a:cs typeface="Myriad Pro Cond"/>
              </a:rPr>
            </a:br>
            <a:r>
              <a:rPr lang="en-US" sz="3200" b="1" dirty="0" smtClean="0">
                <a:solidFill>
                  <a:srgbClr val="000000"/>
                </a:solidFill>
                <a:latin typeface="Swis721 LtCn BT" panose="020B0406020202030204" pitchFamily="34" charset="0"/>
                <a:cs typeface="Myriad Pro Cond"/>
              </a:rPr>
              <a:t>3</a:t>
            </a:r>
            <a:r>
              <a:rPr lang="en-US" sz="3200" b="1" dirty="0">
                <a:solidFill>
                  <a:srgbClr val="000000"/>
                </a:solidFill>
                <a:latin typeface="Swis721 LtCn BT" panose="020B0406020202030204" pitchFamily="34" charset="0"/>
                <a:cs typeface="Myriad Pro Cond"/>
              </a:rPr>
              <a:t>. </a:t>
            </a:r>
            <a:r>
              <a:rPr lang="en-US" sz="3200" b="1" dirty="0" smtClean="0">
                <a:solidFill>
                  <a:srgbClr val="000000"/>
                </a:solidFill>
                <a:latin typeface="Swis721 LtCn BT" panose="020B0406020202030204" pitchFamily="34" charset="0"/>
                <a:cs typeface="Myriad Pro Cond"/>
              </a:rPr>
              <a:t>Consider as a </a:t>
            </a:r>
            <a:r>
              <a:rPr lang="en-US" sz="3200" b="1" dirty="0" smtClean="0">
                <a:solidFill>
                  <a:srgbClr val="FF0000"/>
                </a:solidFill>
                <a:latin typeface="Swis721 LtCn BT" panose="020B0406020202030204" pitchFamily="34" charset="0"/>
                <a:cs typeface="Myriad Pro Cond"/>
              </a:rPr>
              <a:t>means of implementation</a:t>
            </a:r>
            <a:r>
              <a:rPr lang="en-US" sz="3200" b="1" dirty="0" smtClean="0">
                <a:latin typeface="Swis721 LtCn BT" panose="020B0406020202030204" pitchFamily="34" charset="0"/>
                <a:cs typeface="Myriad Pro Cond"/>
              </a:rPr>
              <a:t/>
            </a:r>
            <a:br>
              <a:rPr lang="en-US" sz="3200" b="1" dirty="0" smtClean="0">
                <a:latin typeface="Swis721 LtCn BT" panose="020B0406020202030204" pitchFamily="34" charset="0"/>
                <a:cs typeface="Myriad Pro Cond"/>
              </a:rPr>
            </a:br>
            <a:r>
              <a:rPr lang="en-US" sz="3200" b="1" dirty="0" smtClean="0">
                <a:latin typeface="Swis721 LtCn BT" panose="020B0406020202030204" pitchFamily="34" charset="0"/>
                <a:cs typeface="Myriad Pro Cond"/>
              </a:rPr>
              <a:t/>
            </a:r>
            <a:br>
              <a:rPr lang="en-US" sz="3200" b="1" dirty="0" smtClean="0">
                <a:latin typeface="Swis721 LtCn BT" panose="020B0406020202030204" pitchFamily="34" charset="0"/>
                <a:cs typeface="Myriad Pro Cond"/>
              </a:rPr>
            </a:br>
            <a:r>
              <a:rPr lang="en-US" sz="3200" b="1" dirty="0" smtClean="0">
                <a:solidFill>
                  <a:srgbClr val="000000"/>
                </a:solidFill>
                <a:latin typeface="Swis721 LtCn BT" panose="020B0406020202030204" pitchFamily="34" charset="0"/>
                <a:cs typeface="Myriad Pro Cond"/>
              </a:rPr>
              <a:t>4. Stretches the </a:t>
            </a:r>
            <a:r>
              <a:rPr lang="en-US" sz="3200" b="1" dirty="0" smtClean="0">
                <a:solidFill>
                  <a:srgbClr val="FF0000"/>
                </a:solidFill>
                <a:latin typeface="Swis721 LtCn BT" panose="020B0406020202030204" pitchFamily="34" charset="0"/>
                <a:cs typeface="Myriad Pro Cond"/>
              </a:rPr>
              <a:t>comfort zone</a:t>
            </a:r>
            <a:r>
              <a:rPr lang="en-US" sz="3200" b="1" dirty="0" smtClean="0">
                <a:latin typeface="Swis721 LtCn BT" panose="020B0406020202030204" pitchFamily="34" charset="0"/>
                <a:cs typeface="Myriad Pro Cond"/>
              </a:rPr>
              <a:t> of participants</a:t>
            </a:r>
            <a:endParaRPr lang="en-US" sz="3200" b="1" dirty="0">
              <a:latin typeface="Swis721 LtCn BT" panose="020B0406020202030204" pitchFamily="34" charset="0"/>
              <a:cs typeface="Myriad Pro Cond"/>
            </a:endParaRPr>
          </a:p>
        </p:txBody>
      </p:sp>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5" name="TextBox 4"/>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6" name="Rectangle 5"/>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extBox 8"/>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28813988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8566" y="413622"/>
            <a:ext cx="7401231" cy="5552290"/>
          </a:xfrm>
        </p:spPr>
        <p:txBody>
          <a:bodyPr anchor="t">
            <a:noAutofit/>
          </a:bodyPr>
          <a:lstStyle/>
          <a:p>
            <a:pPr algn="l"/>
            <a:r>
              <a:rPr lang="en-US" sz="3600" b="1" dirty="0" smtClean="0">
                <a:solidFill>
                  <a:schemeClr val="bg2">
                    <a:lumMod val="50000"/>
                  </a:schemeClr>
                </a:solidFill>
                <a:latin typeface="Swis721 LtCn BT" panose="020B0406020202030204" pitchFamily="34" charset="0"/>
                <a:cs typeface="Myriad Pro Cond"/>
              </a:rPr>
              <a:t>5. </a:t>
            </a:r>
            <a:r>
              <a:rPr lang="en-US" sz="3600" b="1" dirty="0" smtClean="0">
                <a:solidFill>
                  <a:srgbClr val="FF0000"/>
                </a:solidFill>
                <a:latin typeface="Swis721 LtCn BT" panose="020B0406020202030204" pitchFamily="34" charset="0"/>
                <a:cs typeface="Myriad Pro Cond"/>
              </a:rPr>
              <a:t>Relation to </a:t>
            </a:r>
            <a:r>
              <a:rPr lang="en-US" sz="3600" b="1" dirty="0" smtClean="0">
                <a:solidFill>
                  <a:schemeClr val="bg2">
                    <a:lumMod val="50000"/>
                  </a:schemeClr>
                </a:solidFill>
                <a:latin typeface="Swis721 LtCn BT" panose="020B0406020202030204" pitchFamily="34" charset="0"/>
                <a:cs typeface="Myriad Pro Cond"/>
              </a:rPr>
              <a:t>professional work</a:t>
            </a:r>
            <a:r>
              <a:rPr lang="en-US" sz="3600" b="1" dirty="0">
                <a:solidFill>
                  <a:schemeClr val="bg2">
                    <a:lumMod val="50000"/>
                  </a:schemeClr>
                </a:solidFill>
                <a:latin typeface="Swis721 LtCn BT" panose="020B0406020202030204" pitchFamily="34" charset="0"/>
                <a:cs typeface="Myriad Pro Cond"/>
              </a:rPr>
              <a:t>	</a:t>
            </a:r>
            <a:r>
              <a:rPr lang="en-US" sz="3600" b="1" dirty="0" smtClean="0">
                <a:solidFill>
                  <a:schemeClr val="bg2">
                    <a:lumMod val="50000"/>
                  </a:schemeClr>
                </a:solidFill>
                <a:latin typeface="Swis721 LtCn BT" panose="020B0406020202030204" pitchFamily="34" charset="0"/>
                <a:cs typeface="Myriad Pro Cond"/>
              </a:rPr>
              <a:t/>
            </a:r>
            <a:br>
              <a:rPr lang="en-US" sz="3600" b="1" dirty="0" smtClean="0">
                <a:solidFill>
                  <a:schemeClr val="bg2">
                    <a:lumMod val="50000"/>
                  </a:schemeClr>
                </a:solidFill>
                <a:latin typeface="Swis721 LtCn BT" panose="020B0406020202030204" pitchFamily="34" charset="0"/>
                <a:cs typeface="Myriad Pro Cond"/>
              </a:rPr>
            </a:br>
            <a:r>
              <a:rPr lang="en-US" sz="3600" b="1" dirty="0" smtClean="0">
                <a:solidFill>
                  <a:schemeClr val="bg2">
                    <a:lumMod val="50000"/>
                  </a:schemeClr>
                </a:solidFill>
                <a:latin typeface="Swis721 LtCn BT" panose="020B0406020202030204" pitchFamily="34" charset="0"/>
                <a:cs typeface="Myriad Pro Cond"/>
              </a:rPr>
              <a:t/>
            </a:r>
            <a:br>
              <a:rPr lang="en-US" sz="3600" b="1" dirty="0" smtClean="0">
                <a:solidFill>
                  <a:schemeClr val="bg2">
                    <a:lumMod val="50000"/>
                  </a:schemeClr>
                </a:solidFill>
                <a:latin typeface="Swis721 LtCn BT" panose="020B0406020202030204" pitchFamily="34" charset="0"/>
                <a:cs typeface="Myriad Pro Cond"/>
              </a:rPr>
            </a:br>
            <a:r>
              <a:rPr lang="en-US" sz="3600" b="1" dirty="0" smtClean="0">
                <a:solidFill>
                  <a:schemeClr val="bg2">
                    <a:lumMod val="50000"/>
                  </a:schemeClr>
                </a:solidFill>
                <a:latin typeface="Swis721 LtCn BT" panose="020B0406020202030204" pitchFamily="34" charset="0"/>
                <a:cs typeface="Myriad Pro Cond"/>
              </a:rPr>
              <a:t>6. </a:t>
            </a:r>
            <a:r>
              <a:rPr lang="en-US" sz="3600" b="1" dirty="0" smtClean="0">
                <a:solidFill>
                  <a:srgbClr val="FF0000"/>
                </a:solidFill>
                <a:latin typeface="Swis721 LtCn BT" panose="020B0406020202030204" pitchFamily="34" charset="0"/>
                <a:cs typeface="Myriad Pro Cond"/>
              </a:rPr>
              <a:t>Value</a:t>
            </a:r>
            <a:r>
              <a:rPr lang="en-US" sz="3600" b="1" dirty="0" smtClean="0">
                <a:solidFill>
                  <a:schemeClr val="bg2">
                    <a:lumMod val="50000"/>
                  </a:schemeClr>
                </a:solidFill>
                <a:latin typeface="Swis721 LtCn BT" panose="020B0406020202030204" pitchFamily="34" charset="0"/>
                <a:cs typeface="Myriad Pro Cond"/>
              </a:rPr>
              <a:t> as an individual</a:t>
            </a:r>
            <a:endParaRPr lang="en-US" sz="3600" b="1" dirty="0">
              <a:solidFill>
                <a:schemeClr val="bg2">
                  <a:lumMod val="50000"/>
                </a:schemeClr>
              </a:solidFill>
              <a:latin typeface="Swis721 LtCn BT" panose="020B0406020202030204" pitchFamily="34" charset="0"/>
              <a:cs typeface="Myriad Pro Cond"/>
            </a:endParaRPr>
          </a:p>
        </p:txBody>
      </p:sp>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5" name="TextBox 4"/>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6" name="Rectangle 5"/>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extBox 8"/>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5897923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685800" y="1101458"/>
            <a:ext cx="7772400" cy="4344559"/>
          </a:xfrm>
        </p:spPr>
        <p:txBody>
          <a:bodyPr>
            <a:noAutofit/>
          </a:bodyPr>
          <a:lstStyle/>
          <a:p>
            <a:r>
              <a:rPr lang="en-US" sz="6000" b="1" dirty="0" smtClean="0">
                <a:solidFill>
                  <a:schemeClr val="bg2">
                    <a:lumMod val="50000"/>
                  </a:schemeClr>
                </a:solidFill>
                <a:latin typeface="Swis721 LtCn BT" panose="020B0406020202030204" pitchFamily="34" charset="0"/>
                <a:cs typeface="Myriad Pro Cond"/>
              </a:rPr>
              <a:t>	</a:t>
            </a:r>
            <a:br>
              <a:rPr lang="en-US" sz="6000" b="1" dirty="0" smtClean="0">
                <a:solidFill>
                  <a:schemeClr val="bg2">
                    <a:lumMod val="50000"/>
                  </a:schemeClr>
                </a:solidFill>
                <a:latin typeface="Swis721 LtCn BT" panose="020B0406020202030204" pitchFamily="34" charset="0"/>
                <a:cs typeface="Myriad Pro Cond"/>
              </a:rPr>
            </a:br>
            <a:r>
              <a:rPr lang="en-US" sz="6000" b="1" dirty="0" smtClean="0">
                <a:solidFill>
                  <a:schemeClr val="bg2">
                    <a:lumMod val="50000"/>
                  </a:schemeClr>
                </a:solidFill>
                <a:latin typeface="Swis721 LtCn BT" panose="020B0406020202030204" pitchFamily="34" charset="0"/>
                <a:cs typeface="Myriad Pro Cond"/>
              </a:rPr>
              <a:t/>
            </a:r>
            <a:br>
              <a:rPr lang="en-US" sz="6000" b="1" dirty="0" smtClean="0">
                <a:solidFill>
                  <a:schemeClr val="bg2">
                    <a:lumMod val="50000"/>
                  </a:schemeClr>
                </a:solidFill>
                <a:latin typeface="Swis721 LtCn BT" panose="020B0406020202030204" pitchFamily="34" charset="0"/>
                <a:cs typeface="Myriad Pro Cond"/>
              </a:rPr>
            </a:br>
            <a:r>
              <a:rPr lang="en-US" sz="6000" b="1" dirty="0" smtClean="0">
                <a:solidFill>
                  <a:schemeClr val="bg2">
                    <a:lumMod val="50000"/>
                  </a:schemeClr>
                </a:solidFill>
                <a:latin typeface="Swis721 LtCn BT" panose="020B0406020202030204" pitchFamily="34" charset="0"/>
                <a:cs typeface="Myriad Pro Cond"/>
              </a:rPr>
              <a:t>Program </a:t>
            </a:r>
            <a:r>
              <a:rPr lang="en-US" sz="6000" b="1" dirty="0" smtClean="0">
                <a:latin typeface="Swis721 LtCn BT" panose="020B0406020202030204" pitchFamily="34" charset="0"/>
                <a:cs typeface="Myriad Pro Cond"/>
              </a:rPr>
              <a:t>Outcomes</a:t>
            </a:r>
            <a:r>
              <a:rPr lang="en-US" sz="6000" b="1" dirty="0" smtClean="0">
                <a:solidFill>
                  <a:schemeClr val="bg2">
                    <a:lumMod val="50000"/>
                  </a:schemeClr>
                </a:solidFill>
                <a:latin typeface="Swis721 LtCn BT" panose="020B0406020202030204" pitchFamily="34" charset="0"/>
                <a:cs typeface="Myriad Pro Cond"/>
              </a:rPr>
              <a:t>	</a:t>
            </a:r>
            <a:r>
              <a:rPr lang="en-US" sz="6000" dirty="0" smtClean="0">
                <a:solidFill>
                  <a:schemeClr val="bg2">
                    <a:lumMod val="50000"/>
                  </a:schemeClr>
                </a:solidFill>
                <a:latin typeface="Swis721 LtCn BT" panose="020B0406020202030204" pitchFamily="34" charset="0"/>
                <a:cs typeface="Arial Narrow"/>
              </a:rPr>
              <a:t/>
            </a:r>
            <a:br>
              <a:rPr lang="en-US" sz="6000" dirty="0" smtClean="0">
                <a:solidFill>
                  <a:schemeClr val="bg2">
                    <a:lumMod val="50000"/>
                  </a:schemeClr>
                </a:solidFill>
                <a:latin typeface="Swis721 LtCn BT" panose="020B0406020202030204" pitchFamily="34" charset="0"/>
                <a:cs typeface="Arial Narrow"/>
              </a:rPr>
            </a:br>
            <a:r>
              <a:rPr lang="en-US" sz="6000" dirty="0" smtClean="0">
                <a:solidFill>
                  <a:schemeClr val="bg2">
                    <a:lumMod val="50000"/>
                  </a:schemeClr>
                </a:solidFill>
                <a:latin typeface="Swis721 LtCn BT" panose="020B0406020202030204" pitchFamily="34" charset="0"/>
                <a:cs typeface="Arial Narrow"/>
              </a:rPr>
              <a:t/>
            </a:r>
            <a:br>
              <a:rPr lang="en-US" sz="6000" dirty="0" smtClean="0">
                <a:solidFill>
                  <a:schemeClr val="bg2">
                    <a:lumMod val="50000"/>
                  </a:schemeClr>
                </a:solidFill>
                <a:latin typeface="Swis721 LtCn BT" panose="020B0406020202030204" pitchFamily="34" charset="0"/>
                <a:cs typeface="Arial Narrow"/>
              </a:rPr>
            </a:br>
            <a:endParaRPr lang="en-US" sz="6000" dirty="0">
              <a:solidFill>
                <a:schemeClr val="bg2">
                  <a:lumMod val="50000"/>
                </a:schemeClr>
              </a:solidFill>
              <a:latin typeface="Swis721 LtCn BT" panose="020B0406020202030204" pitchFamily="34" charset="0"/>
              <a:cs typeface="Arial Narrow"/>
            </a:endParaRPr>
          </a:p>
        </p:txBody>
      </p:sp>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5" name="TextBox 4"/>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Tree>
    <p:extLst>
      <p:ext uri="{BB962C8B-B14F-4D97-AF65-F5344CB8AC3E}">
        <p14:creationId xmlns:p14="http://schemas.microsoft.com/office/powerpoint/2010/main" val="2183231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Rectangle 3"/>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Title 1"/>
          <p:cNvSpPr txBox="1">
            <a:spLocks/>
          </p:cNvSpPr>
          <p:nvPr/>
        </p:nvSpPr>
        <p:spPr>
          <a:xfrm>
            <a:off x="496663" y="487465"/>
            <a:ext cx="8343833" cy="5773158"/>
          </a:xfrm>
          <a:prstGeom prst="rect">
            <a:avLst/>
          </a:prstGeom>
        </p:spPr>
        <p:txBody>
          <a:bodyPr vert="horz" lIns="91440" tIns="45720" rIns="91440" bIns="45720" rtlCol="0" anchor="t">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4000" b="1" dirty="0" smtClean="0">
                <a:solidFill>
                  <a:srgbClr val="000000"/>
                </a:solidFill>
                <a:latin typeface="Swis721 LtCn BT" panose="020B0406020202030204" pitchFamily="34" charset="0"/>
                <a:cs typeface="Myriad Pro Cond"/>
              </a:rPr>
              <a:t>MHEC Feedback</a:t>
            </a:r>
          </a:p>
          <a:p>
            <a:pPr algn="l"/>
            <a:endParaRPr lang="en-US" sz="4000" b="1" dirty="0">
              <a:solidFill>
                <a:srgbClr val="000000"/>
              </a:solidFill>
              <a:latin typeface="Swis721 LtCn BT" panose="020B0406020202030204" pitchFamily="34" charset="0"/>
              <a:cs typeface="Myriad Pro Cond"/>
            </a:endParaRPr>
          </a:p>
          <a:p>
            <a:pPr algn="l"/>
            <a:r>
              <a:rPr lang="en-US" sz="3600" b="1" dirty="0" smtClean="0">
                <a:solidFill>
                  <a:srgbClr val="000000"/>
                </a:solidFill>
                <a:latin typeface="Swis721 LtCn BT" panose="020B0406020202030204" pitchFamily="34" charset="0"/>
                <a:cs typeface="Myriad Pro Cond"/>
              </a:rPr>
              <a:t>Benefits to participants</a:t>
            </a:r>
          </a:p>
          <a:p>
            <a:pPr marL="1028700" lvl="1" indent="-571500">
              <a:buFont typeface="Wingdings" charset="2"/>
              <a:buChar char="§"/>
            </a:pPr>
            <a:r>
              <a:rPr lang="en-US" sz="3600" b="1" dirty="0" smtClean="0">
                <a:solidFill>
                  <a:srgbClr val="000000"/>
                </a:solidFill>
                <a:latin typeface="Swis721 LtCn BT" panose="020B0406020202030204" pitchFamily="34" charset="0"/>
                <a:cs typeface="Myriad Pro Cond"/>
              </a:rPr>
              <a:t>Skills</a:t>
            </a:r>
          </a:p>
          <a:p>
            <a:pPr marL="1028700" lvl="1" indent="-571500">
              <a:buFont typeface="Wingdings" charset="2"/>
              <a:buChar char="§"/>
            </a:pPr>
            <a:r>
              <a:rPr lang="en-US" sz="3600" b="1" dirty="0" smtClean="0">
                <a:solidFill>
                  <a:srgbClr val="000000"/>
                </a:solidFill>
                <a:latin typeface="Swis721 LtCn BT" panose="020B0406020202030204" pitchFamily="34" charset="0"/>
                <a:cs typeface="Myriad Pro Cond"/>
              </a:rPr>
              <a:t>Networking</a:t>
            </a:r>
          </a:p>
          <a:p>
            <a:pPr marL="1028700" lvl="1" indent="-571500">
              <a:buFont typeface="Wingdings" charset="2"/>
              <a:buChar char="§"/>
            </a:pPr>
            <a:r>
              <a:rPr lang="en-US" sz="3600" b="1" dirty="0">
                <a:solidFill>
                  <a:srgbClr val="000000"/>
                </a:solidFill>
                <a:latin typeface="Swis721 LtCn BT" panose="020B0406020202030204" pitchFamily="34" charset="0"/>
                <a:cs typeface="Myriad Pro Cond"/>
              </a:rPr>
              <a:t>F</a:t>
            </a:r>
            <a:r>
              <a:rPr lang="en-US" sz="3600" b="1" dirty="0" smtClean="0">
                <a:solidFill>
                  <a:srgbClr val="000000"/>
                </a:solidFill>
                <a:latin typeface="Swis721 LtCn BT" panose="020B0406020202030204" pitchFamily="34" charset="0"/>
                <a:cs typeface="Myriad Pro Cond"/>
              </a:rPr>
              <a:t>uture collaboration opportunities</a:t>
            </a:r>
          </a:p>
          <a:p>
            <a:pPr marL="1028700" lvl="1" indent="-571500">
              <a:buFont typeface="Wingdings" charset="2"/>
              <a:buChar char="§"/>
            </a:pPr>
            <a:r>
              <a:rPr lang="en-US" sz="3600" b="1" dirty="0">
                <a:solidFill>
                  <a:srgbClr val="000000"/>
                </a:solidFill>
                <a:latin typeface="Swis721 LtCn BT" panose="020B0406020202030204" pitchFamily="34" charset="0"/>
                <a:cs typeface="Myriad Pro Cond"/>
              </a:rPr>
              <a:t>P</a:t>
            </a:r>
            <a:r>
              <a:rPr lang="en-US" sz="3600" b="1" dirty="0" smtClean="0">
                <a:solidFill>
                  <a:srgbClr val="000000"/>
                </a:solidFill>
                <a:latin typeface="Swis721 LtCn BT" panose="020B0406020202030204" pitchFamily="34" charset="0"/>
                <a:cs typeface="Myriad Pro Cond"/>
              </a:rPr>
              <a:t>artners in addressing higher </a:t>
            </a:r>
            <a:r>
              <a:rPr lang="en-US" sz="3600" b="1" dirty="0" err="1" smtClean="0">
                <a:solidFill>
                  <a:srgbClr val="000000"/>
                </a:solidFill>
                <a:latin typeface="Swis721 LtCn BT" panose="020B0406020202030204" pitchFamily="34" charset="0"/>
                <a:cs typeface="Myriad Pro Cond"/>
              </a:rPr>
              <a:t>ed</a:t>
            </a:r>
            <a:r>
              <a:rPr lang="en-US" sz="3600" b="1" dirty="0" smtClean="0">
                <a:solidFill>
                  <a:srgbClr val="000000"/>
                </a:solidFill>
                <a:latin typeface="Swis721 LtCn BT" panose="020B0406020202030204" pitchFamily="34" charset="0"/>
                <a:cs typeface="Myriad Pro Cond"/>
              </a:rPr>
              <a:t> problems</a:t>
            </a:r>
            <a:endParaRPr lang="en-US" sz="3600" b="1" dirty="0">
              <a:solidFill>
                <a:srgbClr val="000000"/>
              </a:solidFill>
              <a:latin typeface="Swis721 LtCn BT" panose="020B0406020202030204" pitchFamily="34" charset="0"/>
              <a:cs typeface="Myriad Pro Cond"/>
            </a:endParaRPr>
          </a:p>
          <a:p>
            <a:pPr algn="l"/>
            <a:endParaRPr lang="en-US" sz="4000" b="1" dirty="0" smtClean="0">
              <a:solidFill>
                <a:srgbClr val="000000"/>
              </a:solidFill>
              <a:latin typeface="Swis721 LtCn BT" panose="020B0406020202030204" pitchFamily="34" charset="0"/>
              <a:cs typeface="Myriad Pro Cond"/>
            </a:endParaRPr>
          </a:p>
        </p:txBody>
      </p:sp>
      <p:sp>
        <p:nvSpPr>
          <p:cNvPr id="8" name="TextBox 7"/>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32218799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rgbClr val="0076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Title 1"/>
          <p:cNvSpPr txBox="1">
            <a:spLocks/>
          </p:cNvSpPr>
          <p:nvPr/>
        </p:nvSpPr>
        <p:spPr>
          <a:xfrm>
            <a:off x="695147" y="1259126"/>
            <a:ext cx="7772400" cy="4344559"/>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b="1" dirty="0" smtClean="0">
                <a:solidFill>
                  <a:srgbClr val="000000"/>
                </a:solidFill>
                <a:latin typeface="Swis721 LtCn BT" panose="020B0406020202030204" pitchFamily="34" charset="0"/>
                <a:cs typeface="Arial Narrow"/>
              </a:rPr>
              <a:t>	</a:t>
            </a:r>
            <a:br>
              <a:rPr lang="en-US" sz="2400" b="1" dirty="0" smtClean="0">
                <a:solidFill>
                  <a:srgbClr val="000000"/>
                </a:solidFill>
                <a:latin typeface="Swis721 LtCn BT" panose="020B0406020202030204" pitchFamily="34" charset="0"/>
                <a:cs typeface="Arial Narrow"/>
              </a:rPr>
            </a:br>
            <a:r>
              <a:rPr lang="en-US" sz="2400" b="1" dirty="0" smtClean="0">
                <a:solidFill>
                  <a:srgbClr val="000000"/>
                </a:solidFill>
                <a:latin typeface="Swis721 LtCn BT" panose="020B0406020202030204" pitchFamily="34" charset="0"/>
                <a:cs typeface="Arial Narrow"/>
              </a:rPr>
              <a:t/>
            </a:r>
            <a:br>
              <a:rPr lang="en-US" sz="2400" b="1" dirty="0" smtClean="0">
                <a:solidFill>
                  <a:srgbClr val="000000"/>
                </a:solidFill>
                <a:latin typeface="Swis721 LtCn BT" panose="020B0406020202030204" pitchFamily="34" charset="0"/>
                <a:cs typeface="Arial Narrow"/>
              </a:rPr>
            </a:br>
            <a:r>
              <a:rPr lang="en-US" sz="2400" b="1" dirty="0" smtClean="0">
                <a:solidFill>
                  <a:srgbClr val="000000"/>
                </a:solidFill>
                <a:latin typeface="Swis721 LtCn BT" panose="020B0406020202030204" pitchFamily="34" charset="0"/>
                <a:cs typeface="Arial Narrow"/>
              </a:rPr>
              <a:t/>
            </a:r>
            <a:br>
              <a:rPr lang="en-US" sz="2400" b="1" dirty="0" smtClean="0">
                <a:solidFill>
                  <a:srgbClr val="000000"/>
                </a:solidFill>
                <a:latin typeface="Swis721 LtCn BT" panose="020B0406020202030204" pitchFamily="34" charset="0"/>
                <a:cs typeface="Arial Narrow"/>
              </a:rPr>
            </a:br>
            <a:r>
              <a:rPr lang="en-US" sz="6000" b="1" dirty="0" smtClean="0">
                <a:solidFill>
                  <a:prstClr val="white"/>
                </a:solidFill>
                <a:latin typeface="Swis721 LtCn BT" panose="020B0406020202030204" pitchFamily="34" charset="0"/>
                <a:cs typeface="Myriad Pro Cond"/>
              </a:rPr>
              <a:t>Lessons </a:t>
            </a:r>
            <a:r>
              <a:rPr lang="en-US" sz="6000" b="1" dirty="0" smtClean="0">
                <a:solidFill>
                  <a:srgbClr val="10253F"/>
                </a:solidFill>
                <a:latin typeface="Swis721 LtCn BT" panose="020B0406020202030204" pitchFamily="34" charset="0"/>
                <a:cs typeface="Myriad Pro Cond"/>
              </a:rPr>
              <a:t>Learned</a:t>
            </a:r>
            <a:r>
              <a:rPr lang="en-US" sz="2400" b="1" dirty="0" smtClean="0">
                <a:solidFill>
                  <a:srgbClr val="10253F"/>
                </a:solidFill>
                <a:latin typeface="Swis721 LtCn BT" panose="020B0406020202030204" pitchFamily="34" charset="0"/>
                <a:cs typeface="Myriad Pro Cond"/>
              </a:rPr>
              <a:t>	</a:t>
            </a:r>
            <a:r>
              <a:rPr lang="en-US" sz="2400" b="1" dirty="0" smtClean="0">
                <a:solidFill>
                  <a:srgbClr val="FF0000"/>
                </a:solidFill>
                <a:latin typeface="Swis721 LtCn BT" panose="020B0406020202030204" pitchFamily="34" charset="0"/>
                <a:cs typeface="Myriad Pro Cond"/>
              </a:rPr>
              <a:t/>
            </a:r>
            <a:br>
              <a:rPr lang="en-US" sz="2400" b="1" dirty="0" smtClean="0">
                <a:solidFill>
                  <a:srgbClr val="FF0000"/>
                </a:solidFill>
                <a:latin typeface="Swis721 LtCn BT" panose="020B0406020202030204" pitchFamily="34" charset="0"/>
                <a:cs typeface="Myriad Pro Cond"/>
              </a:rPr>
            </a:br>
            <a:r>
              <a:rPr lang="en-US" sz="2400" b="1" dirty="0" smtClean="0">
                <a:solidFill>
                  <a:srgbClr val="FF0000"/>
                </a:solidFill>
                <a:latin typeface="Swis721 LtCn BT" panose="020B0406020202030204" pitchFamily="34" charset="0"/>
                <a:cs typeface="Myriad Pro Cond"/>
              </a:rPr>
              <a:t/>
            </a:r>
            <a:br>
              <a:rPr lang="en-US" sz="2400" b="1" dirty="0" smtClean="0">
                <a:solidFill>
                  <a:srgbClr val="FF0000"/>
                </a:solidFill>
                <a:latin typeface="Swis721 LtCn BT" panose="020B0406020202030204" pitchFamily="34" charset="0"/>
                <a:cs typeface="Myriad Pro Cond"/>
              </a:rPr>
            </a:br>
            <a:r>
              <a:rPr lang="en-US" sz="2400" b="1" dirty="0" smtClean="0">
                <a:solidFill>
                  <a:srgbClr val="000000"/>
                </a:solidFill>
                <a:latin typeface="Swis721 LtCn BT" panose="020B0406020202030204" pitchFamily="34" charset="0"/>
                <a:cs typeface="Arial Narrow"/>
              </a:rPr>
              <a:t>	</a:t>
            </a:r>
            <a:r>
              <a:rPr lang="en-US" sz="3200" b="1" dirty="0" smtClean="0">
                <a:solidFill>
                  <a:srgbClr val="000000"/>
                </a:solidFill>
                <a:latin typeface="Swis721 LtCn BT" panose="020B0406020202030204" pitchFamily="34" charset="0"/>
                <a:cs typeface="Arial Narrow"/>
              </a:rPr>
              <a:t/>
            </a:r>
            <a:br>
              <a:rPr lang="en-US" sz="3200" b="1" dirty="0" smtClean="0">
                <a:solidFill>
                  <a:srgbClr val="000000"/>
                </a:solidFill>
                <a:latin typeface="Swis721 LtCn BT" panose="020B0406020202030204" pitchFamily="34" charset="0"/>
                <a:cs typeface="Arial Narrow"/>
              </a:rPr>
            </a:br>
            <a:r>
              <a:rPr lang="en-US" sz="2400" b="1" dirty="0" smtClean="0">
                <a:solidFill>
                  <a:srgbClr val="000000"/>
                </a:solidFill>
                <a:latin typeface="Swis721 LtCn BT" panose="020B0406020202030204" pitchFamily="34" charset="0"/>
                <a:cs typeface="Arial Narrow"/>
              </a:rPr>
              <a:t/>
            </a:r>
            <a:br>
              <a:rPr lang="en-US" sz="2400" b="1" dirty="0" smtClean="0">
                <a:solidFill>
                  <a:srgbClr val="000000"/>
                </a:solidFill>
                <a:latin typeface="Swis721 LtCn BT" panose="020B0406020202030204" pitchFamily="34" charset="0"/>
                <a:cs typeface="Arial Narrow"/>
              </a:rPr>
            </a:br>
            <a:endParaRPr lang="en-US" sz="2400" b="1" dirty="0">
              <a:solidFill>
                <a:srgbClr val="000000"/>
              </a:solidFill>
              <a:latin typeface="Swis721 LtCn BT" panose="020B0406020202030204" pitchFamily="34" charset="0"/>
              <a:cs typeface="Arial Narrow"/>
            </a:endParaRPr>
          </a:p>
        </p:txBody>
      </p:sp>
    </p:spTree>
    <p:extLst>
      <p:ext uri="{BB962C8B-B14F-4D97-AF65-F5344CB8AC3E}">
        <p14:creationId xmlns:p14="http://schemas.microsoft.com/office/powerpoint/2010/main" val="17247036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0669" y="723487"/>
            <a:ext cx="8489206" cy="5552290"/>
          </a:xfrm>
        </p:spPr>
        <p:txBody>
          <a:bodyPr anchor="t">
            <a:noAutofit/>
          </a:bodyPr>
          <a:lstStyle/>
          <a:p>
            <a:pPr algn="l"/>
            <a:r>
              <a:rPr lang="en-US" sz="3600" b="1" dirty="0" smtClean="0">
                <a:solidFill>
                  <a:schemeClr val="bg2">
                    <a:lumMod val="50000"/>
                  </a:schemeClr>
                </a:solidFill>
                <a:latin typeface="Swis721 LtCn BT" panose="020B0406020202030204" pitchFamily="34" charset="0"/>
                <a:cs typeface="Myriad Pro Cond"/>
              </a:rPr>
              <a:t>Benefits and challenges to individuals and organizations </a:t>
            </a:r>
            <a:br>
              <a:rPr lang="en-US" sz="3600" b="1" dirty="0" smtClean="0">
                <a:solidFill>
                  <a:schemeClr val="bg2">
                    <a:lumMod val="50000"/>
                  </a:schemeClr>
                </a:solidFill>
                <a:latin typeface="Swis721 LtCn BT" panose="020B0406020202030204" pitchFamily="34" charset="0"/>
                <a:cs typeface="Myriad Pro Cond"/>
              </a:rPr>
            </a:br>
            <a:r>
              <a:rPr lang="en-US" sz="3600" b="1" dirty="0" smtClean="0">
                <a:solidFill>
                  <a:schemeClr val="bg2">
                    <a:lumMod val="50000"/>
                  </a:schemeClr>
                </a:solidFill>
                <a:latin typeface="Swis721 LtCn BT" panose="020B0406020202030204" pitchFamily="34" charset="0"/>
                <a:cs typeface="Myriad Pro Cond"/>
              </a:rPr>
              <a:t/>
            </a:r>
            <a:br>
              <a:rPr lang="en-US" sz="3600" b="1" dirty="0" smtClean="0">
                <a:solidFill>
                  <a:schemeClr val="bg2">
                    <a:lumMod val="50000"/>
                  </a:schemeClr>
                </a:solidFill>
                <a:latin typeface="Swis721 LtCn BT" panose="020B0406020202030204" pitchFamily="34" charset="0"/>
                <a:cs typeface="Myriad Pro Cond"/>
              </a:rPr>
            </a:br>
            <a:r>
              <a:rPr lang="en-US" sz="3600" b="1" dirty="0" smtClean="0">
                <a:solidFill>
                  <a:schemeClr val="bg2">
                    <a:lumMod val="50000"/>
                  </a:schemeClr>
                </a:solidFill>
                <a:latin typeface="Swis721 LtCn BT" panose="020B0406020202030204" pitchFamily="34" charset="0"/>
                <a:cs typeface="Myriad Pro Cond"/>
              </a:rPr>
              <a:t>Impacts to each partner organization</a:t>
            </a:r>
            <a:br>
              <a:rPr lang="en-US" sz="3600" b="1" dirty="0" smtClean="0">
                <a:solidFill>
                  <a:schemeClr val="bg2">
                    <a:lumMod val="50000"/>
                  </a:schemeClr>
                </a:solidFill>
                <a:latin typeface="Swis721 LtCn BT" panose="020B0406020202030204" pitchFamily="34" charset="0"/>
                <a:cs typeface="Myriad Pro Cond"/>
              </a:rPr>
            </a:br>
            <a:r>
              <a:rPr lang="en-US" sz="3600" b="1" dirty="0">
                <a:solidFill>
                  <a:schemeClr val="bg2">
                    <a:lumMod val="50000"/>
                  </a:schemeClr>
                </a:solidFill>
                <a:latin typeface="Swis721 LtCn BT" panose="020B0406020202030204" pitchFamily="34" charset="0"/>
                <a:cs typeface="Myriad Pro Cond"/>
              </a:rPr>
              <a:t/>
            </a:r>
            <a:br>
              <a:rPr lang="en-US" sz="3600" b="1" dirty="0">
                <a:solidFill>
                  <a:schemeClr val="bg2">
                    <a:lumMod val="50000"/>
                  </a:schemeClr>
                </a:solidFill>
                <a:latin typeface="Swis721 LtCn BT" panose="020B0406020202030204" pitchFamily="34" charset="0"/>
                <a:cs typeface="Myriad Pro Cond"/>
              </a:rPr>
            </a:br>
            <a:r>
              <a:rPr lang="en-US" sz="3600" b="1" dirty="0" smtClean="0">
                <a:solidFill>
                  <a:schemeClr val="bg2">
                    <a:lumMod val="50000"/>
                  </a:schemeClr>
                </a:solidFill>
                <a:latin typeface="Swis721 LtCn BT" panose="020B0406020202030204" pitchFamily="34" charset="0"/>
                <a:cs typeface="Myriad Pro Cond"/>
              </a:rPr>
              <a:t>What might be done differently in the future</a:t>
            </a:r>
            <a:endParaRPr lang="en-US" sz="3600" b="1" dirty="0">
              <a:solidFill>
                <a:schemeClr val="bg2">
                  <a:lumMod val="50000"/>
                </a:schemeClr>
              </a:solidFill>
              <a:latin typeface="Swis721 LtCn BT" panose="020B0406020202030204" pitchFamily="34" charset="0"/>
              <a:cs typeface="Myriad Pro Cond"/>
            </a:endParaRPr>
          </a:p>
        </p:txBody>
      </p:sp>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5" name="TextBox 4"/>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6" name="Rectangle 5"/>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extBox 8"/>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40730347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CB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Title 1"/>
          <p:cNvSpPr txBox="1">
            <a:spLocks/>
          </p:cNvSpPr>
          <p:nvPr/>
        </p:nvSpPr>
        <p:spPr>
          <a:xfrm>
            <a:off x="695147" y="1404268"/>
            <a:ext cx="7772400" cy="4344559"/>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6000" b="1" dirty="0" smtClean="0">
                <a:solidFill>
                  <a:prstClr val="black"/>
                </a:solidFill>
                <a:latin typeface="Swis721 LtCn BT" panose="020B0406020202030204" pitchFamily="34" charset="0"/>
                <a:cs typeface="Arial Narrow"/>
              </a:rPr>
              <a:t>	</a:t>
            </a:r>
            <a:br>
              <a:rPr lang="en-US" sz="6000" b="1" dirty="0" smtClean="0">
                <a:solidFill>
                  <a:prstClr val="black"/>
                </a:solidFill>
                <a:latin typeface="Swis721 LtCn BT" panose="020B0406020202030204" pitchFamily="34" charset="0"/>
                <a:cs typeface="Arial Narrow"/>
              </a:rPr>
            </a:br>
            <a:r>
              <a:rPr lang="en-US" sz="6000" b="1" dirty="0" smtClean="0">
                <a:solidFill>
                  <a:prstClr val="black"/>
                </a:solidFill>
                <a:latin typeface="Swis721 LtCn BT" panose="020B0406020202030204" pitchFamily="34" charset="0"/>
                <a:cs typeface="Arial Narrow"/>
              </a:rPr>
              <a:t/>
            </a:r>
            <a:br>
              <a:rPr lang="en-US" sz="6000" b="1" dirty="0" smtClean="0">
                <a:solidFill>
                  <a:prstClr val="black"/>
                </a:solidFill>
                <a:latin typeface="Swis721 LtCn BT" panose="020B0406020202030204" pitchFamily="34" charset="0"/>
                <a:cs typeface="Arial Narrow"/>
              </a:rPr>
            </a:br>
            <a:r>
              <a:rPr lang="en-US" sz="6000" b="1" dirty="0" smtClean="0">
                <a:solidFill>
                  <a:prstClr val="black"/>
                </a:solidFill>
                <a:latin typeface="Swis721 LtCn BT" panose="020B0406020202030204" pitchFamily="34" charset="0"/>
                <a:cs typeface="Arial Narrow"/>
              </a:rPr>
              <a:t/>
            </a:r>
            <a:br>
              <a:rPr lang="en-US" sz="6000" b="1" dirty="0" smtClean="0">
                <a:solidFill>
                  <a:prstClr val="black"/>
                </a:solidFill>
                <a:latin typeface="Swis721 LtCn BT" panose="020B0406020202030204" pitchFamily="34" charset="0"/>
                <a:cs typeface="Arial Narrow"/>
              </a:rPr>
            </a:br>
            <a:r>
              <a:rPr lang="en-US" sz="6000" b="1" dirty="0" smtClean="0">
                <a:solidFill>
                  <a:srgbClr val="FFFFFF"/>
                </a:solidFill>
                <a:latin typeface="Swis721 LtCn BT" panose="020B0406020202030204" pitchFamily="34" charset="0"/>
                <a:cs typeface="Myriad Pro Cond"/>
              </a:rPr>
              <a:t>Audience </a:t>
            </a:r>
            <a:r>
              <a:rPr lang="en-US" sz="6000" b="1" dirty="0" smtClean="0">
                <a:solidFill>
                  <a:srgbClr val="FF0000"/>
                </a:solidFill>
                <a:latin typeface="Swis721 LtCn BT" panose="020B0406020202030204" pitchFamily="34" charset="0"/>
                <a:cs typeface="Myriad Pro Cond"/>
              </a:rPr>
              <a:t>Q&amp;A</a:t>
            </a:r>
            <a:r>
              <a:rPr lang="en-US" sz="6000" b="1" dirty="0" smtClean="0">
                <a:solidFill>
                  <a:prstClr val="black"/>
                </a:solidFill>
                <a:latin typeface="Swis721 LtCn BT" panose="020B0406020202030204" pitchFamily="34" charset="0"/>
                <a:cs typeface="Myriad Pro Cond"/>
              </a:rPr>
              <a:t>	</a:t>
            </a:r>
            <a:br>
              <a:rPr lang="en-US" sz="6000" b="1" dirty="0" smtClean="0">
                <a:solidFill>
                  <a:prstClr val="black"/>
                </a:solidFill>
                <a:latin typeface="Swis721 LtCn BT" panose="020B0406020202030204" pitchFamily="34" charset="0"/>
                <a:cs typeface="Myriad Pro Cond"/>
              </a:rPr>
            </a:br>
            <a:r>
              <a:rPr lang="en-US" sz="6000" b="1" dirty="0" smtClean="0">
                <a:solidFill>
                  <a:prstClr val="black"/>
                </a:solidFill>
                <a:latin typeface="Swis721 LtCn BT" panose="020B0406020202030204" pitchFamily="34" charset="0"/>
                <a:cs typeface="Myriad Pro Cond"/>
              </a:rPr>
              <a:t>Questions?</a:t>
            </a:r>
            <a:br>
              <a:rPr lang="en-US" sz="6000" b="1" dirty="0" smtClean="0">
                <a:solidFill>
                  <a:prstClr val="black"/>
                </a:solidFill>
                <a:latin typeface="Swis721 LtCn BT" panose="020B0406020202030204" pitchFamily="34" charset="0"/>
                <a:cs typeface="Myriad Pro Cond"/>
              </a:rPr>
            </a:br>
            <a:r>
              <a:rPr lang="en-US" sz="6000" b="1" dirty="0" smtClean="0">
                <a:solidFill>
                  <a:prstClr val="black"/>
                </a:solidFill>
                <a:latin typeface="Swis721 LtCn BT" panose="020B0406020202030204" pitchFamily="34" charset="0"/>
                <a:cs typeface="Arial Narrow"/>
              </a:rPr>
              <a:t>	</a:t>
            </a:r>
            <a:br>
              <a:rPr lang="en-US" sz="6000" b="1" dirty="0" smtClean="0">
                <a:solidFill>
                  <a:prstClr val="black"/>
                </a:solidFill>
                <a:latin typeface="Swis721 LtCn BT" panose="020B0406020202030204" pitchFamily="34" charset="0"/>
                <a:cs typeface="Arial Narrow"/>
              </a:rPr>
            </a:br>
            <a:r>
              <a:rPr lang="en-US" sz="6000" b="1" dirty="0" smtClean="0">
                <a:solidFill>
                  <a:prstClr val="black"/>
                </a:solidFill>
                <a:latin typeface="Swis721 LtCn BT" panose="020B0406020202030204" pitchFamily="34" charset="0"/>
                <a:cs typeface="Arial Narrow"/>
              </a:rPr>
              <a:t/>
            </a:r>
            <a:br>
              <a:rPr lang="en-US" sz="6000" b="1" dirty="0" smtClean="0">
                <a:solidFill>
                  <a:prstClr val="black"/>
                </a:solidFill>
                <a:latin typeface="Swis721 LtCn BT" panose="020B0406020202030204" pitchFamily="34" charset="0"/>
                <a:cs typeface="Arial Narrow"/>
              </a:rPr>
            </a:br>
            <a:endParaRPr lang="en-US" sz="6000" b="1" dirty="0">
              <a:solidFill>
                <a:prstClr val="black"/>
              </a:solidFill>
              <a:latin typeface="Swis721 LtCn BT" panose="020B0406020202030204" pitchFamily="34" charset="0"/>
              <a:cs typeface="Arial Narrow"/>
            </a:endParaRPr>
          </a:p>
        </p:txBody>
      </p:sp>
    </p:spTree>
    <p:extLst>
      <p:ext uri="{BB962C8B-B14F-4D97-AF65-F5344CB8AC3E}">
        <p14:creationId xmlns:p14="http://schemas.microsoft.com/office/powerpoint/2010/main" val="42708875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75"/>
            <a:ext cx="9283863" cy="489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685800" y="1101458"/>
            <a:ext cx="7772400" cy="4344559"/>
          </a:xfrm>
        </p:spPr>
        <p:txBody>
          <a:bodyPr>
            <a:noAutofit/>
          </a:bodyPr>
          <a:lstStyle/>
          <a:p>
            <a:r>
              <a:rPr lang="en-US" sz="2400" b="1" dirty="0" smtClean="0">
                <a:solidFill>
                  <a:schemeClr val="bg1"/>
                </a:solidFill>
                <a:latin typeface="Swis721 LtCn BT" panose="020B0406020202030204" pitchFamily="34" charset="0"/>
                <a:cs typeface="Myriad Pro Cond"/>
              </a:rPr>
              <a:t>	</a:t>
            </a:r>
            <a:br>
              <a:rPr lang="en-US" sz="2400" b="1" dirty="0" smtClean="0">
                <a:solidFill>
                  <a:schemeClr val="bg1"/>
                </a:solidFill>
                <a:latin typeface="Swis721 LtCn BT" panose="020B0406020202030204" pitchFamily="34" charset="0"/>
                <a:cs typeface="Myriad Pro Cond"/>
              </a:rPr>
            </a:br>
            <a:r>
              <a:rPr lang="en-US" sz="2400" b="1" dirty="0" smtClean="0">
                <a:solidFill>
                  <a:schemeClr val="bg1"/>
                </a:solidFill>
                <a:latin typeface="Swis721 LtCn BT" panose="020B0406020202030204" pitchFamily="34" charset="0"/>
                <a:cs typeface="Myriad Pro Cond"/>
              </a:rPr>
              <a:t/>
            </a:r>
            <a:br>
              <a:rPr lang="en-US" sz="2400" b="1" dirty="0" smtClean="0">
                <a:solidFill>
                  <a:schemeClr val="bg1"/>
                </a:solidFill>
                <a:latin typeface="Swis721 LtCn BT" panose="020B0406020202030204" pitchFamily="34" charset="0"/>
                <a:cs typeface="Myriad Pro Cond"/>
              </a:rPr>
            </a:br>
            <a:r>
              <a:rPr lang="en-US" sz="2400" b="1" dirty="0" smtClean="0">
                <a:solidFill>
                  <a:schemeClr val="bg1"/>
                </a:solidFill>
                <a:latin typeface="Swis721 LtCn BT" panose="020B0406020202030204" pitchFamily="34" charset="0"/>
                <a:cs typeface="Myriad Pro Cond"/>
              </a:rPr>
              <a:t/>
            </a:r>
            <a:br>
              <a:rPr lang="en-US" sz="2400" b="1" dirty="0" smtClean="0">
                <a:solidFill>
                  <a:schemeClr val="bg1"/>
                </a:solidFill>
                <a:latin typeface="Swis721 LtCn BT" panose="020B0406020202030204" pitchFamily="34" charset="0"/>
                <a:cs typeface="Myriad Pro Cond"/>
              </a:rPr>
            </a:br>
            <a:r>
              <a:rPr lang="en-US" sz="6000" b="1" dirty="0" smtClean="0">
                <a:solidFill>
                  <a:srgbClr val="FF0000"/>
                </a:solidFill>
                <a:latin typeface="Swis721 LtCn BT" panose="020B0406020202030204" pitchFamily="34" charset="0"/>
                <a:cs typeface="Myriad Pro Cond"/>
              </a:rPr>
              <a:t>Thank you </a:t>
            </a:r>
            <a:r>
              <a:rPr lang="en-US" sz="6000" b="1" dirty="0" smtClean="0">
                <a:solidFill>
                  <a:schemeClr val="bg1"/>
                </a:solidFill>
                <a:latin typeface="Swis721 LtCn BT" panose="020B0406020202030204" pitchFamily="34" charset="0"/>
                <a:cs typeface="Myriad Pro Cond"/>
              </a:rPr>
              <a:t>for your participation!</a:t>
            </a:r>
            <a:r>
              <a:rPr lang="en-US" sz="2400" b="1" dirty="0" smtClean="0">
                <a:solidFill>
                  <a:srgbClr val="FF0000"/>
                </a:solidFill>
                <a:latin typeface="Swis721 LtCn BT" panose="020B0406020202030204" pitchFamily="34" charset="0"/>
                <a:cs typeface="Myriad Pro Cond"/>
              </a:rPr>
              <a:t>	</a:t>
            </a:r>
            <a:r>
              <a:rPr lang="en-US" sz="3200" dirty="0" smtClean="0">
                <a:solidFill>
                  <a:srgbClr val="FF0000"/>
                </a:solidFill>
                <a:latin typeface="Swis721 LtCn BT" panose="020B0406020202030204" pitchFamily="34" charset="0"/>
                <a:cs typeface="Arial Narrow"/>
              </a:rPr>
              <a:t/>
            </a:r>
            <a:br>
              <a:rPr lang="en-US" sz="3200" dirty="0" smtClean="0">
                <a:solidFill>
                  <a:srgbClr val="FF0000"/>
                </a:solidFill>
                <a:latin typeface="Swis721 LtCn BT" panose="020B0406020202030204" pitchFamily="34" charset="0"/>
                <a:cs typeface="Arial Narrow"/>
              </a:rPr>
            </a:br>
            <a:r>
              <a:rPr lang="en-US" sz="2400" dirty="0" smtClean="0">
                <a:solidFill>
                  <a:srgbClr val="FF0000"/>
                </a:solidFill>
                <a:latin typeface="Swis721 LtCn BT" panose="020B0406020202030204" pitchFamily="34" charset="0"/>
                <a:cs typeface="Arial Narrow"/>
              </a:rPr>
              <a:t/>
            </a:r>
            <a:br>
              <a:rPr lang="en-US" sz="2400" dirty="0" smtClean="0">
                <a:solidFill>
                  <a:srgbClr val="FF0000"/>
                </a:solidFill>
                <a:latin typeface="Swis721 LtCn BT" panose="020B0406020202030204" pitchFamily="34" charset="0"/>
                <a:cs typeface="Arial Narrow"/>
              </a:rPr>
            </a:br>
            <a:endParaRPr lang="en-US" sz="2400" dirty="0">
              <a:solidFill>
                <a:srgbClr val="FF0000"/>
              </a:solidFill>
              <a:latin typeface="Swis721 LtCn BT" panose="020B0406020202030204" pitchFamily="34" charset="0"/>
              <a:cs typeface="Arial Narrow"/>
            </a:endParaRPr>
          </a:p>
        </p:txBody>
      </p:sp>
      <p:sp>
        <p:nvSpPr>
          <p:cNvPr id="3" name="TextBox 2"/>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5" name="TextBox 4"/>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pic>
        <p:nvPicPr>
          <p:cNvPr id="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1117" t="22192" b="17534"/>
          <a:stretch/>
        </p:blipFill>
        <p:spPr bwMode="auto">
          <a:xfrm>
            <a:off x="2281638" y="5644141"/>
            <a:ext cx="1735531" cy="702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4624" t="19757" r="12552" b="17123"/>
          <a:stretch/>
        </p:blipFill>
        <p:spPr bwMode="auto">
          <a:xfrm>
            <a:off x="4551488" y="5644141"/>
            <a:ext cx="1932330" cy="734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2534" t="18356" r="3433" b="16626"/>
          <a:stretch/>
        </p:blipFill>
        <p:spPr bwMode="auto">
          <a:xfrm>
            <a:off x="7083573" y="5644141"/>
            <a:ext cx="1677000" cy="7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INITIATIVE LOGO - FINA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5744" y="5306620"/>
            <a:ext cx="1307592" cy="1322832"/>
          </a:xfrm>
          <a:prstGeom prst="rect">
            <a:avLst/>
          </a:prstGeom>
        </p:spPr>
      </p:pic>
    </p:spTree>
    <p:extLst>
      <p:ext uri="{BB962C8B-B14F-4D97-AF65-F5344CB8AC3E}">
        <p14:creationId xmlns:p14="http://schemas.microsoft.com/office/powerpoint/2010/main" val="32507158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79379"/>
            <a:ext cx="7772400" cy="4344559"/>
          </a:xfrm>
        </p:spPr>
        <p:txBody>
          <a:bodyPr>
            <a:noAutofit/>
          </a:bodyPr>
          <a:lstStyle/>
          <a:p>
            <a:pPr algn="l"/>
            <a:r>
              <a:rPr lang="en-US" sz="2400" dirty="0">
                <a:latin typeface="Swis721 LtCn BT" panose="020B0406020202030204" pitchFamily="34" charset="0"/>
                <a:cs typeface="Arial Narrow"/>
              </a:rPr>
              <a:t/>
            </a:r>
            <a:br>
              <a:rPr lang="en-US" sz="2400" dirty="0">
                <a:latin typeface="Swis721 LtCn BT" panose="020B0406020202030204" pitchFamily="34" charset="0"/>
                <a:cs typeface="Arial Narrow"/>
              </a:rPr>
            </a:br>
            <a:r>
              <a:rPr lang="en-US" sz="2400" dirty="0" smtClean="0">
                <a:latin typeface="Swis721 LtCn BT" panose="020B0406020202030204" pitchFamily="34" charset="0"/>
                <a:cs typeface="Arial Narrow"/>
              </a:rPr>
              <a:t/>
            </a:r>
            <a:br>
              <a:rPr lang="en-US" sz="2400" dirty="0" smtClean="0">
                <a:latin typeface="Swis721 LtCn BT" panose="020B0406020202030204" pitchFamily="34" charset="0"/>
                <a:cs typeface="Arial Narrow"/>
              </a:rPr>
            </a:br>
            <a:r>
              <a:rPr lang="en-US" sz="3200" dirty="0" smtClean="0">
                <a:solidFill>
                  <a:srgbClr val="000000"/>
                </a:solidFill>
                <a:latin typeface="Swis721 LtCn BT" panose="020B0406020202030204" pitchFamily="34" charset="0"/>
                <a:cs typeface="Myriad Pro Cond"/>
              </a:rPr>
              <a:t>Design </a:t>
            </a:r>
            <a:r>
              <a:rPr lang="en-US" sz="3200" dirty="0">
                <a:solidFill>
                  <a:srgbClr val="000000"/>
                </a:solidFill>
                <a:latin typeface="Swis721 LtCn BT" panose="020B0406020202030204" pitchFamily="34" charset="0"/>
                <a:cs typeface="Myriad Pro Cond"/>
              </a:rPr>
              <a:t>Thinking is an emerging field, rooted in the tools and processes used traditionally by design disciplines (architecture, landscape architecture, graphic design, interior design, and others).</a:t>
            </a:r>
            <a:r>
              <a:rPr lang="en-US" sz="3200" dirty="0" smtClean="0">
                <a:solidFill>
                  <a:srgbClr val="000000"/>
                </a:solidFill>
                <a:latin typeface="Swis721 LtCn BT" panose="020B0406020202030204" pitchFamily="34" charset="0"/>
                <a:cs typeface="Myriad Pro Cond"/>
              </a:rPr>
              <a:t> The </a:t>
            </a:r>
            <a:r>
              <a:rPr lang="en-US" sz="3200" dirty="0">
                <a:solidFill>
                  <a:srgbClr val="000000"/>
                </a:solidFill>
                <a:latin typeface="Swis721 LtCn BT" panose="020B0406020202030204" pitchFamily="34" charset="0"/>
                <a:cs typeface="Myriad Pro Cond"/>
              </a:rPr>
              <a:t>process involves </a:t>
            </a:r>
            <a:r>
              <a:rPr lang="en-US" sz="3200" b="1" dirty="0">
                <a:solidFill>
                  <a:srgbClr val="000000"/>
                </a:solidFill>
                <a:latin typeface="Swis721 LtCn BT" panose="020B0406020202030204" pitchFamily="34" charset="0"/>
                <a:cs typeface="Myriad Pro Cond"/>
              </a:rPr>
              <a:t>problem definition, field research,</a:t>
            </a:r>
            <a:r>
              <a:rPr lang="en-US" sz="3200" b="1" dirty="0" smtClean="0">
                <a:solidFill>
                  <a:srgbClr val="000000"/>
                </a:solidFill>
                <a:latin typeface="Swis721 LtCn BT" panose="020B0406020202030204" pitchFamily="34" charset="0"/>
                <a:cs typeface="Myriad Pro Cond"/>
              </a:rPr>
              <a:t> idea generating, </a:t>
            </a:r>
            <a:r>
              <a:rPr lang="en-US" sz="3200" b="1" dirty="0">
                <a:solidFill>
                  <a:srgbClr val="000000"/>
                </a:solidFill>
                <a:latin typeface="Swis721 LtCn BT" panose="020B0406020202030204" pitchFamily="34" charset="0"/>
                <a:cs typeface="Myriad Pro Cond"/>
              </a:rPr>
              <a:t>story boarding, frequent prototyping </a:t>
            </a:r>
            <a:r>
              <a:rPr lang="en-US" sz="3200" dirty="0">
                <a:solidFill>
                  <a:srgbClr val="000000"/>
                </a:solidFill>
                <a:latin typeface="Swis721 LtCn BT" panose="020B0406020202030204" pitchFamily="34" charset="0"/>
                <a:cs typeface="Myriad Pro Cond"/>
              </a:rPr>
              <a:t>and narrative as a mode for </a:t>
            </a:r>
            <a:r>
              <a:rPr lang="en-US" sz="3200" b="1" dirty="0">
                <a:solidFill>
                  <a:srgbClr val="000000"/>
                </a:solidFill>
                <a:latin typeface="Swis721 LtCn BT" panose="020B0406020202030204" pitchFamily="34" charset="0"/>
                <a:cs typeface="Myriad Pro Cond"/>
              </a:rPr>
              <a:t>engaging participants and motivating action</a:t>
            </a:r>
            <a:r>
              <a:rPr lang="en-US" sz="3200" dirty="0">
                <a:solidFill>
                  <a:srgbClr val="000000"/>
                </a:solidFill>
                <a:latin typeface="Swis721 LtCn BT" panose="020B0406020202030204" pitchFamily="34" charset="0"/>
                <a:cs typeface="Myriad Pro Cond"/>
              </a:rPr>
              <a:t>.</a:t>
            </a:r>
            <a:r>
              <a:rPr lang="en-US" sz="3200" dirty="0" smtClean="0">
                <a:solidFill>
                  <a:srgbClr val="000000"/>
                </a:solidFill>
                <a:latin typeface="Swis721 LtCn BT" panose="020B0406020202030204" pitchFamily="34" charset="0"/>
                <a:cs typeface="Myriad Pro Cond"/>
              </a:rPr>
              <a:t> </a:t>
            </a:r>
            <a:br>
              <a:rPr lang="en-US" sz="3200" dirty="0" smtClean="0">
                <a:solidFill>
                  <a:srgbClr val="000000"/>
                </a:solidFill>
                <a:latin typeface="Swis721 LtCn BT" panose="020B0406020202030204" pitchFamily="34" charset="0"/>
                <a:cs typeface="Myriad Pro Cond"/>
              </a:rPr>
            </a:br>
            <a:r>
              <a:rPr lang="en-US" sz="2400" dirty="0" smtClean="0">
                <a:solidFill>
                  <a:srgbClr val="000000"/>
                </a:solidFill>
                <a:latin typeface="Swis721 LtCn BT" panose="020B0406020202030204" pitchFamily="34" charset="0"/>
                <a:cs typeface="Myriad Pro Cond"/>
              </a:rPr>
              <a:t/>
            </a:r>
            <a:br>
              <a:rPr lang="en-US" sz="2400" dirty="0" smtClean="0">
                <a:solidFill>
                  <a:srgbClr val="000000"/>
                </a:solidFill>
                <a:latin typeface="Swis721 LtCn BT" panose="020B0406020202030204" pitchFamily="34" charset="0"/>
                <a:cs typeface="Myriad Pro Cond"/>
              </a:rPr>
            </a:br>
            <a:endParaRPr lang="en-US" sz="2400" dirty="0">
              <a:solidFill>
                <a:srgbClr val="000000"/>
              </a:solidFill>
              <a:latin typeface="Swis721 LtCn BT" panose="020B0406020202030204" pitchFamily="34" charset="0"/>
              <a:cs typeface="Myriad Pro Cond"/>
            </a:endParaRPr>
          </a:p>
        </p:txBody>
      </p:sp>
      <p:sp>
        <p:nvSpPr>
          <p:cNvPr id="3" name="Rectangle 2"/>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Swis721 LtCn BT" panose="020B0406020202030204" pitchFamily="34" charset="0"/>
            </a:endParaRPr>
          </a:p>
        </p:txBody>
      </p:sp>
      <p:sp>
        <p:nvSpPr>
          <p:cNvPr id="4" name="TextBox 3"/>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11719564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rgbClr val="0076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Title 1"/>
          <p:cNvSpPr txBox="1">
            <a:spLocks/>
          </p:cNvSpPr>
          <p:nvPr/>
        </p:nvSpPr>
        <p:spPr>
          <a:xfrm>
            <a:off x="695147" y="1518563"/>
            <a:ext cx="7772400" cy="4344559"/>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b="1" dirty="0" smtClean="0">
                <a:solidFill>
                  <a:srgbClr val="000000"/>
                </a:solidFill>
                <a:latin typeface="Swis721 LtCn BT" panose="020B0406020202030204" pitchFamily="34" charset="0"/>
                <a:cs typeface="Arial Narrow"/>
              </a:rPr>
              <a:t>	</a:t>
            </a:r>
            <a:br>
              <a:rPr lang="en-US" sz="2400" b="1" dirty="0" smtClean="0">
                <a:solidFill>
                  <a:srgbClr val="000000"/>
                </a:solidFill>
                <a:latin typeface="Swis721 LtCn BT" panose="020B0406020202030204" pitchFamily="34" charset="0"/>
                <a:cs typeface="Arial Narrow"/>
              </a:rPr>
            </a:br>
            <a:r>
              <a:rPr lang="en-US" sz="2400" b="1" dirty="0" smtClean="0">
                <a:solidFill>
                  <a:srgbClr val="000000"/>
                </a:solidFill>
                <a:latin typeface="Swis721 LtCn BT" panose="020B0406020202030204" pitchFamily="34" charset="0"/>
                <a:cs typeface="Arial Narrow"/>
              </a:rPr>
              <a:t/>
            </a:r>
            <a:br>
              <a:rPr lang="en-US" sz="2400" b="1" dirty="0" smtClean="0">
                <a:solidFill>
                  <a:srgbClr val="000000"/>
                </a:solidFill>
                <a:latin typeface="Swis721 LtCn BT" panose="020B0406020202030204" pitchFamily="34" charset="0"/>
                <a:cs typeface="Arial Narrow"/>
              </a:rPr>
            </a:br>
            <a:r>
              <a:rPr lang="en-US" sz="2400" b="1" dirty="0" smtClean="0">
                <a:solidFill>
                  <a:srgbClr val="000000"/>
                </a:solidFill>
                <a:latin typeface="Swis721 LtCn BT" panose="020B0406020202030204" pitchFamily="34" charset="0"/>
                <a:cs typeface="Arial Narrow"/>
              </a:rPr>
              <a:t/>
            </a:r>
            <a:br>
              <a:rPr lang="en-US" sz="2400" b="1" dirty="0" smtClean="0">
                <a:solidFill>
                  <a:srgbClr val="000000"/>
                </a:solidFill>
                <a:latin typeface="Swis721 LtCn BT" panose="020B0406020202030204" pitchFamily="34" charset="0"/>
                <a:cs typeface="Arial Narrow"/>
              </a:rPr>
            </a:br>
            <a:r>
              <a:rPr lang="en-US" sz="6000" b="1" dirty="0" smtClean="0">
                <a:solidFill>
                  <a:srgbClr val="FF0000"/>
                </a:solidFill>
                <a:latin typeface="Swis721 LtCn BT" panose="020B0406020202030204" pitchFamily="34" charset="0"/>
                <a:cs typeface="Myriad Pro Cond"/>
              </a:rPr>
              <a:t>Design Thinking </a:t>
            </a:r>
            <a:r>
              <a:rPr lang="en-US" sz="6000" b="1" dirty="0" smtClean="0">
                <a:solidFill>
                  <a:schemeClr val="bg1"/>
                </a:solidFill>
                <a:latin typeface="Swis721 LtCn BT" panose="020B0406020202030204" pitchFamily="34" charset="0"/>
                <a:cs typeface="Myriad Pro Cond"/>
              </a:rPr>
              <a:t>is a step-by-step </a:t>
            </a:r>
            <a:r>
              <a:rPr lang="en-US" sz="6000" b="1" dirty="0" smtClean="0">
                <a:solidFill>
                  <a:srgbClr val="10253F"/>
                </a:solidFill>
                <a:latin typeface="Swis721 LtCn BT" panose="020B0406020202030204" pitchFamily="34" charset="0"/>
                <a:cs typeface="Myriad Pro Cond"/>
              </a:rPr>
              <a:t>process</a:t>
            </a:r>
            <a:r>
              <a:rPr lang="en-US" sz="2400" b="1" dirty="0" smtClean="0">
                <a:solidFill>
                  <a:srgbClr val="10253F"/>
                </a:solidFill>
                <a:latin typeface="Swis721 LtCn BT" panose="020B0406020202030204" pitchFamily="34" charset="0"/>
                <a:cs typeface="Myriad Pro Cond"/>
              </a:rPr>
              <a:t>	</a:t>
            </a:r>
            <a:r>
              <a:rPr lang="en-US" sz="2400" b="1" dirty="0" smtClean="0">
                <a:solidFill>
                  <a:srgbClr val="FF0000"/>
                </a:solidFill>
                <a:latin typeface="Swis721 LtCn BT" panose="020B0406020202030204" pitchFamily="34" charset="0"/>
                <a:cs typeface="Myriad Pro Cond"/>
              </a:rPr>
              <a:t/>
            </a:r>
            <a:br>
              <a:rPr lang="en-US" sz="2400" b="1" dirty="0" smtClean="0">
                <a:solidFill>
                  <a:srgbClr val="FF0000"/>
                </a:solidFill>
                <a:latin typeface="Swis721 LtCn BT" panose="020B0406020202030204" pitchFamily="34" charset="0"/>
                <a:cs typeface="Myriad Pro Cond"/>
              </a:rPr>
            </a:br>
            <a:r>
              <a:rPr lang="en-US" sz="2400" b="1" dirty="0" smtClean="0">
                <a:solidFill>
                  <a:srgbClr val="FF0000"/>
                </a:solidFill>
                <a:latin typeface="Swis721 LtCn BT" panose="020B0406020202030204" pitchFamily="34" charset="0"/>
                <a:cs typeface="Myriad Pro Cond"/>
              </a:rPr>
              <a:t/>
            </a:r>
            <a:br>
              <a:rPr lang="en-US" sz="2400" b="1" dirty="0" smtClean="0">
                <a:solidFill>
                  <a:srgbClr val="FF0000"/>
                </a:solidFill>
                <a:latin typeface="Swis721 LtCn BT" panose="020B0406020202030204" pitchFamily="34" charset="0"/>
                <a:cs typeface="Myriad Pro Cond"/>
              </a:rPr>
            </a:br>
            <a:r>
              <a:rPr lang="en-US" sz="2400" b="1" dirty="0" smtClean="0">
                <a:solidFill>
                  <a:srgbClr val="000000"/>
                </a:solidFill>
                <a:latin typeface="Swis721 LtCn BT" panose="020B0406020202030204" pitchFamily="34" charset="0"/>
                <a:cs typeface="Arial Narrow"/>
              </a:rPr>
              <a:t>	</a:t>
            </a:r>
            <a:r>
              <a:rPr lang="en-US" sz="3200" b="1" dirty="0" smtClean="0">
                <a:solidFill>
                  <a:srgbClr val="000000"/>
                </a:solidFill>
                <a:latin typeface="Swis721 LtCn BT" panose="020B0406020202030204" pitchFamily="34" charset="0"/>
                <a:cs typeface="Arial Narrow"/>
              </a:rPr>
              <a:t/>
            </a:r>
            <a:br>
              <a:rPr lang="en-US" sz="3200" b="1" dirty="0" smtClean="0">
                <a:solidFill>
                  <a:srgbClr val="000000"/>
                </a:solidFill>
                <a:latin typeface="Swis721 LtCn BT" panose="020B0406020202030204" pitchFamily="34" charset="0"/>
                <a:cs typeface="Arial Narrow"/>
              </a:rPr>
            </a:br>
            <a:r>
              <a:rPr lang="en-US" sz="2400" b="1" dirty="0" smtClean="0">
                <a:solidFill>
                  <a:srgbClr val="000000"/>
                </a:solidFill>
                <a:latin typeface="Swis721 LtCn BT" panose="020B0406020202030204" pitchFamily="34" charset="0"/>
                <a:cs typeface="Arial Narrow"/>
              </a:rPr>
              <a:t/>
            </a:r>
            <a:br>
              <a:rPr lang="en-US" sz="2400" b="1" dirty="0" smtClean="0">
                <a:solidFill>
                  <a:srgbClr val="000000"/>
                </a:solidFill>
                <a:latin typeface="Swis721 LtCn BT" panose="020B0406020202030204" pitchFamily="34" charset="0"/>
                <a:cs typeface="Arial Narrow"/>
              </a:rPr>
            </a:br>
            <a:endParaRPr lang="en-US" sz="2400" b="1" dirty="0">
              <a:solidFill>
                <a:srgbClr val="000000"/>
              </a:solidFill>
              <a:latin typeface="Swis721 LtCn BT" panose="020B0406020202030204" pitchFamily="34" charset="0"/>
              <a:cs typeface="Arial Narrow"/>
            </a:endParaRPr>
          </a:p>
        </p:txBody>
      </p:sp>
    </p:spTree>
    <p:extLst>
      <p:ext uri="{BB962C8B-B14F-4D97-AF65-F5344CB8AC3E}">
        <p14:creationId xmlns:p14="http://schemas.microsoft.com/office/powerpoint/2010/main" val="27425924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1609725"/>
            <a:ext cx="8761413" cy="3646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631976" y="6260623"/>
            <a:ext cx="184666" cy="369332"/>
          </a:xfrm>
          <a:prstGeom prst="rect">
            <a:avLst/>
          </a:prstGeom>
          <a:noFill/>
        </p:spPr>
        <p:txBody>
          <a:bodyPr wrap="none" rtlCol="0">
            <a:spAutoFit/>
          </a:bodyPr>
          <a:lstStyle/>
          <a:p>
            <a:endParaRPr lang="en-US">
              <a:solidFill>
                <a:prstClr val="white"/>
              </a:solidFill>
            </a:endParaRPr>
          </a:p>
        </p:txBody>
      </p:sp>
      <p:sp>
        <p:nvSpPr>
          <p:cNvPr id="6" name="Rectangle 5"/>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TextBox 6"/>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7200152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36529"/>
            <a:ext cx="7772400" cy="4344559"/>
          </a:xfrm>
        </p:spPr>
        <p:txBody>
          <a:bodyPr>
            <a:noAutofit/>
          </a:bodyPr>
          <a:lstStyle/>
          <a:p>
            <a:r>
              <a:rPr lang="en-US" sz="2400" b="1" dirty="0" smtClean="0">
                <a:latin typeface="Swis721 LtCn BT" panose="020B0406020202030204" pitchFamily="34" charset="0"/>
                <a:cs typeface="Arial Narrow"/>
              </a:rPr>
              <a:t>	</a:t>
            </a:r>
            <a:br>
              <a:rPr lang="en-US" sz="2400" b="1" dirty="0" smtClean="0">
                <a:latin typeface="Swis721 LtCn BT" panose="020B0406020202030204" pitchFamily="34" charset="0"/>
                <a:cs typeface="Arial Narrow"/>
              </a:rPr>
            </a:br>
            <a:r>
              <a:rPr lang="en-US" sz="2400" b="1" dirty="0" smtClean="0">
                <a:latin typeface="Swis721 LtCn BT" panose="020B0406020202030204" pitchFamily="34" charset="0"/>
                <a:cs typeface="Arial Narrow"/>
              </a:rPr>
              <a:t/>
            </a:r>
            <a:br>
              <a:rPr lang="en-US" sz="2400" b="1" dirty="0" smtClean="0">
                <a:latin typeface="Swis721 LtCn BT" panose="020B0406020202030204" pitchFamily="34" charset="0"/>
                <a:cs typeface="Arial Narrow"/>
              </a:rPr>
            </a:br>
            <a:r>
              <a:rPr lang="en-US" sz="2400" b="1" dirty="0" smtClean="0">
                <a:latin typeface="Swis721 LtCn BT" panose="020B0406020202030204" pitchFamily="34" charset="0"/>
                <a:cs typeface="Arial Narrow"/>
              </a:rPr>
              <a:t/>
            </a:r>
            <a:br>
              <a:rPr lang="en-US" sz="2400" b="1" dirty="0" smtClean="0">
                <a:latin typeface="Swis721 LtCn BT" panose="020B0406020202030204" pitchFamily="34" charset="0"/>
                <a:cs typeface="Arial Narrow"/>
              </a:rPr>
            </a:br>
            <a:r>
              <a:rPr lang="en-US" sz="2400" b="1" dirty="0">
                <a:latin typeface="Swis721 LtCn BT" panose="020B0406020202030204" pitchFamily="34" charset="0"/>
                <a:cs typeface="Arial Narrow"/>
              </a:rPr>
              <a:t/>
            </a:r>
            <a:br>
              <a:rPr lang="en-US" sz="2400" b="1" dirty="0">
                <a:latin typeface="Swis721 LtCn BT" panose="020B0406020202030204" pitchFamily="34" charset="0"/>
                <a:cs typeface="Arial Narrow"/>
              </a:rPr>
            </a:br>
            <a:r>
              <a:rPr lang="en-US" sz="2400" b="1" dirty="0">
                <a:solidFill>
                  <a:srgbClr val="000000"/>
                </a:solidFill>
                <a:latin typeface="Swis721 LtCn BT" panose="020B0406020202030204" pitchFamily="34" charset="0"/>
                <a:cs typeface="Arial Narrow"/>
              </a:rPr>
              <a:t/>
            </a:r>
            <a:br>
              <a:rPr lang="en-US" sz="2400" b="1" dirty="0">
                <a:solidFill>
                  <a:srgbClr val="000000"/>
                </a:solidFill>
                <a:latin typeface="Swis721 LtCn BT" panose="020B0406020202030204" pitchFamily="34" charset="0"/>
                <a:cs typeface="Arial Narrow"/>
              </a:rPr>
            </a:br>
            <a:r>
              <a:rPr lang="en-US" sz="6000" b="1" dirty="0" smtClean="0">
                <a:solidFill>
                  <a:srgbClr val="000000"/>
                </a:solidFill>
                <a:latin typeface="Swis721 LtCn BT" panose="020B0406020202030204" pitchFamily="34" charset="0"/>
                <a:cs typeface="Myriad Pro Cond"/>
              </a:rPr>
              <a:t>Step 1: </a:t>
            </a:r>
            <a:r>
              <a:rPr lang="en-US" sz="6000" b="1" dirty="0" smtClean="0">
                <a:solidFill>
                  <a:srgbClr val="FF0000"/>
                </a:solidFill>
                <a:latin typeface="Swis721 LtCn BT" panose="020B0406020202030204" pitchFamily="34" charset="0"/>
                <a:cs typeface="Myriad Pro Cond"/>
              </a:rPr>
              <a:t>Empathy</a:t>
            </a:r>
            <a:br>
              <a:rPr lang="en-US" sz="6000" b="1" dirty="0" smtClean="0">
                <a:solidFill>
                  <a:srgbClr val="FF0000"/>
                </a:solidFill>
                <a:latin typeface="Swis721 LtCn BT" panose="020B0406020202030204" pitchFamily="34" charset="0"/>
                <a:cs typeface="Myriad Pro Cond"/>
              </a:rPr>
            </a:br>
            <a:r>
              <a:rPr lang="en-US" sz="3200" b="1" dirty="0" smtClean="0">
                <a:solidFill>
                  <a:schemeClr val="bg1"/>
                </a:solidFill>
                <a:latin typeface="Swis721 LtCn BT" panose="020B0406020202030204" pitchFamily="34" charset="0"/>
                <a:cs typeface="Myriad Pro Cond"/>
              </a:rPr>
              <a:t>empathize with ‘users’ in the system</a:t>
            </a:r>
            <a:r>
              <a:rPr lang="en-US" sz="6000" b="1" dirty="0" smtClean="0">
                <a:solidFill>
                  <a:srgbClr val="FF0000"/>
                </a:solidFill>
                <a:latin typeface="Swis721 LtCn BT" panose="020B0406020202030204" pitchFamily="34" charset="0"/>
                <a:cs typeface="Myriad Pro Cond"/>
              </a:rPr>
              <a:t>	</a:t>
            </a:r>
            <a:r>
              <a:rPr lang="en-US" sz="6000" b="1" dirty="0" smtClean="0">
                <a:solidFill>
                  <a:srgbClr val="000000"/>
                </a:solidFill>
                <a:latin typeface="Swis721 LtCn BT" panose="020B0406020202030204" pitchFamily="34" charset="0"/>
                <a:cs typeface="Myriad Pro Cond"/>
              </a:rPr>
              <a:t/>
            </a:r>
            <a:br>
              <a:rPr lang="en-US" sz="6000" b="1" dirty="0" smtClean="0">
                <a:solidFill>
                  <a:srgbClr val="000000"/>
                </a:solidFill>
                <a:latin typeface="Swis721 LtCn BT" panose="020B0406020202030204" pitchFamily="34" charset="0"/>
                <a:cs typeface="Myriad Pro Cond"/>
              </a:rPr>
            </a:br>
            <a:r>
              <a:rPr lang="en-US" sz="6000" b="1" dirty="0" smtClean="0">
                <a:solidFill>
                  <a:srgbClr val="000000"/>
                </a:solidFill>
                <a:latin typeface="Swis721 LtCn BT" panose="020B0406020202030204" pitchFamily="34" charset="0"/>
                <a:cs typeface="Myriad Pro Cond"/>
              </a:rPr>
              <a:t/>
            </a:r>
            <a:br>
              <a:rPr lang="en-US" sz="6000" b="1" dirty="0" smtClean="0">
                <a:solidFill>
                  <a:srgbClr val="000000"/>
                </a:solidFill>
                <a:latin typeface="Swis721 LtCn BT" panose="020B0406020202030204" pitchFamily="34" charset="0"/>
                <a:cs typeface="Myriad Pro Cond"/>
              </a:rPr>
            </a:br>
            <a:r>
              <a:rPr lang="en-US" sz="2400" b="1" dirty="0" smtClean="0">
                <a:latin typeface="Swis721 LtCn BT" panose="020B0406020202030204" pitchFamily="34" charset="0"/>
                <a:cs typeface="Arial Narrow"/>
              </a:rPr>
              <a:t>	</a:t>
            </a:r>
            <a:r>
              <a:rPr lang="en-US" sz="3200" b="1" dirty="0" smtClean="0">
                <a:latin typeface="Swis721 LtCn BT" panose="020B0406020202030204" pitchFamily="34" charset="0"/>
                <a:cs typeface="Arial Narrow"/>
              </a:rPr>
              <a:t/>
            </a:r>
            <a:br>
              <a:rPr lang="en-US" sz="3200" b="1" dirty="0" smtClean="0">
                <a:latin typeface="Swis721 LtCn BT" panose="020B0406020202030204" pitchFamily="34" charset="0"/>
                <a:cs typeface="Arial Narrow"/>
              </a:rPr>
            </a:br>
            <a:r>
              <a:rPr lang="en-US" sz="2400" b="1" dirty="0" smtClean="0">
                <a:latin typeface="Swis721 LtCn BT" panose="020B0406020202030204" pitchFamily="34" charset="0"/>
                <a:cs typeface="Arial Narrow"/>
              </a:rPr>
              <a:t/>
            </a:r>
            <a:br>
              <a:rPr lang="en-US" sz="2400" b="1" dirty="0" smtClean="0">
                <a:latin typeface="Swis721 LtCn BT" panose="020B0406020202030204" pitchFamily="34" charset="0"/>
                <a:cs typeface="Arial Narrow"/>
              </a:rPr>
            </a:br>
            <a:endParaRPr lang="en-US" sz="2400" b="1" dirty="0">
              <a:latin typeface="Swis721 LtCn BT" panose="020B0406020202030204" pitchFamily="34" charset="0"/>
              <a:cs typeface="Arial Narrow"/>
            </a:endParaRPr>
          </a:p>
        </p:txBody>
      </p:sp>
      <p:sp>
        <p:nvSpPr>
          <p:cNvPr id="3" name="TextBox 2"/>
          <p:cNvSpPr txBox="1"/>
          <p:nvPr/>
        </p:nvSpPr>
        <p:spPr>
          <a:xfrm>
            <a:off x="3631976" y="6260623"/>
            <a:ext cx="184666" cy="369332"/>
          </a:xfrm>
          <a:prstGeom prst="rect">
            <a:avLst/>
          </a:prstGeom>
          <a:noFill/>
        </p:spPr>
        <p:txBody>
          <a:bodyPr wrap="none" rtlCol="0">
            <a:spAutoFit/>
          </a:bodyPr>
          <a:lstStyle/>
          <a:p>
            <a:endParaRPr lang="en-US" b="1">
              <a:solidFill>
                <a:prstClr val="white"/>
              </a:solidFill>
              <a:latin typeface="Swis721 LtCn BT" panose="020B0406020202030204" pitchFamily="34" charset="0"/>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b="1">
              <a:solidFill>
                <a:prstClr val="white"/>
              </a:solidFill>
              <a:latin typeface="Swis721 LtCn BT" panose="020B0406020202030204" pitchFamily="34" charset="0"/>
            </a:endParaRPr>
          </a:p>
        </p:txBody>
      </p:sp>
      <p:sp>
        <p:nvSpPr>
          <p:cNvPr id="5" name="Rectangle 4"/>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prstClr val="white"/>
              </a:solidFill>
              <a:latin typeface="Swis721 LtCn BT" panose="020B0406020202030204" pitchFamily="34" charset="0"/>
            </a:endParaRPr>
          </a:p>
        </p:txBody>
      </p:sp>
      <p:sp>
        <p:nvSpPr>
          <p:cNvPr id="8" name="TextBox 7"/>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12867254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0628" y="936130"/>
            <a:ext cx="8480006" cy="4344559"/>
          </a:xfrm>
        </p:spPr>
        <p:txBody>
          <a:bodyPr>
            <a:noAutofit/>
          </a:bodyPr>
          <a:lstStyle/>
          <a:p>
            <a:r>
              <a:rPr lang="en-US" sz="6000" b="1" dirty="0" smtClean="0">
                <a:solidFill>
                  <a:srgbClr val="000000"/>
                </a:solidFill>
                <a:latin typeface="Swis721 LtCn BT" panose="020B0406020202030204" pitchFamily="34" charset="0"/>
                <a:cs typeface="Myriad Pro Cond"/>
              </a:rPr>
              <a:t>Step 2: </a:t>
            </a:r>
            <a:r>
              <a:rPr lang="en-US" sz="6000" b="1" dirty="0" smtClean="0">
                <a:solidFill>
                  <a:srgbClr val="FF0000"/>
                </a:solidFill>
                <a:latin typeface="Swis721 LtCn BT" panose="020B0406020202030204" pitchFamily="34" charset="0"/>
                <a:cs typeface="Myriad Pro Cond"/>
              </a:rPr>
              <a:t>Define problem</a:t>
            </a:r>
            <a:br>
              <a:rPr lang="en-US" sz="6000" b="1" dirty="0" smtClean="0">
                <a:solidFill>
                  <a:srgbClr val="FF0000"/>
                </a:solidFill>
                <a:latin typeface="Swis721 LtCn BT" panose="020B0406020202030204" pitchFamily="34" charset="0"/>
                <a:cs typeface="Myriad Pro Cond"/>
              </a:rPr>
            </a:br>
            <a:r>
              <a:rPr lang="en-US" sz="2400" b="1" dirty="0" smtClean="0">
                <a:solidFill>
                  <a:schemeClr val="bg1"/>
                </a:solidFill>
                <a:latin typeface="Swis721 LtCn BT" panose="020B0406020202030204" pitchFamily="34" charset="0"/>
                <a:cs typeface="Myriad Pro Cond"/>
              </a:rPr>
              <a:t>deepen your understanding of the problem</a:t>
            </a:r>
            <a:r>
              <a:rPr lang="en-US" sz="4800" b="1" dirty="0">
                <a:solidFill>
                  <a:srgbClr val="FF0000"/>
                </a:solidFill>
                <a:latin typeface="Swis721 LtCn BT" panose="020B0406020202030204" pitchFamily="34" charset="0"/>
                <a:cs typeface="Myriad Pro Cond"/>
              </a:rPr>
              <a:t>	</a:t>
            </a:r>
            <a:r>
              <a:rPr lang="en-US" sz="4800" b="1" dirty="0">
                <a:solidFill>
                  <a:srgbClr val="000000"/>
                </a:solidFill>
                <a:latin typeface="Swis721 LtCn BT" panose="020B0406020202030204" pitchFamily="34" charset="0"/>
                <a:cs typeface="Myriad Pro Cond"/>
              </a:rPr>
              <a:t/>
            </a:r>
            <a:br>
              <a:rPr lang="en-US" sz="4800" b="1" dirty="0">
                <a:solidFill>
                  <a:srgbClr val="000000"/>
                </a:solidFill>
                <a:latin typeface="Swis721 LtCn BT" panose="020B0406020202030204" pitchFamily="34" charset="0"/>
                <a:cs typeface="Myriad Pro Cond"/>
              </a:rPr>
            </a:br>
            <a:r>
              <a:rPr lang="en-US" sz="2400" b="1" dirty="0" smtClean="0">
                <a:solidFill>
                  <a:srgbClr val="FF0000"/>
                </a:solidFill>
                <a:latin typeface="Swis721 LtCn BT" panose="020B0406020202030204" pitchFamily="34" charset="0"/>
                <a:cs typeface="Myriad Pro Cond"/>
              </a:rPr>
              <a:t/>
            </a:r>
            <a:br>
              <a:rPr lang="en-US" sz="2400" b="1" dirty="0" smtClean="0">
                <a:solidFill>
                  <a:srgbClr val="FF0000"/>
                </a:solidFill>
                <a:latin typeface="Swis721 LtCn BT" panose="020B0406020202030204" pitchFamily="34" charset="0"/>
                <a:cs typeface="Myriad Pro Cond"/>
              </a:rPr>
            </a:br>
            <a:endParaRPr lang="en-US" sz="2400" b="1" dirty="0">
              <a:solidFill>
                <a:srgbClr val="FF0000"/>
              </a:solidFill>
              <a:latin typeface="Swis721 LtCn BT" panose="020B0406020202030204" pitchFamily="34" charset="0"/>
              <a:cs typeface="Myriad Pro Cond"/>
            </a:endParaRPr>
          </a:p>
        </p:txBody>
      </p:sp>
      <p:sp>
        <p:nvSpPr>
          <p:cNvPr id="3" name="TextBox 2"/>
          <p:cNvSpPr txBox="1"/>
          <p:nvPr/>
        </p:nvSpPr>
        <p:spPr>
          <a:xfrm>
            <a:off x="3631976" y="6260623"/>
            <a:ext cx="184666" cy="369332"/>
          </a:xfrm>
          <a:prstGeom prst="rect">
            <a:avLst/>
          </a:prstGeom>
          <a:noFill/>
        </p:spPr>
        <p:txBody>
          <a:bodyPr wrap="none" rtlCol="0">
            <a:spAutoFit/>
          </a:bodyPr>
          <a:lstStyle/>
          <a:p>
            <a:endParaRPr lang="en-US" b="1">
              <a:solidFill>
                <a:prstClr val="white"/>
              </a:solidFill>
              <a:latin typeface="Swis721 LtCn BT" panose="020B0406020202030204" pitchFamily="34" charset="0"/>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b="1">
              <a:solidFill>
                <a:prstClr val="white"/>
              </a:solidFill>
              <a:latin typeface="Swis721 LtCn BT" panose="020B0406020202030204" pitchFamily="34" charset="0"/>
            </a:endParaRPr>
          </a:p>
        </p:txBody>
      </p:sp>
      <p:sp>
        <p:nvSpPr>
          <p:cNvPr id="5" name="Rectangle 4"/>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prstClr val="white"/>
              </a:solidFill>
              <a:latin typeface="Swis721 LtCn BT" panose="020B0406020202030204" pitchFamily="34" charset="0"/>
            </a:endParaRPr>
          </a:p>
        </p:txBody>
      </p:sp>
      <p:sp>
        <p:nvSpPr>
          <p:cNvPr id="8" name="TextBox 7"/>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13677885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67856"/>
            <a:ext cx="7772400" cy="4344559"/>
          </a:xfrm>
        </p:spPr>
        <p:txBody>
          <a:bodyPr>
            <a:noAutofit/>
          </a:bodyPr>
          <a:lstStyle/>
          <a:p>
            <a:r>
              <a:rPr lang="en-US" sz="2400" b="1" dirty="0" smtClean="0">
                <a:solidFill>
                  <a:srgbClr val="000000"/>
                </a:solidFill>
                <a:latin typeface="Swis721 LtCn BT" panose="020B0406020202030204" pitchFamily="34" charset="0"/>
                <a:cs typeface="Arial Narrow"/>
              </a:rPr>
              <a:t>	</a:t>
            </a:r>
            <a:r>
              <a:rPr lang="en-US" sz="6000" b="1" dirty="0" smtClean="0">
                <a:solidFill>
                  <a:srgbClr val="000000"/>
                </a:solidFill>
                <a:latin typeface="Swis721 LtCn BT" panose="020B0406020202030204" pitchFamily="34" charset="0"/>
                <a:cs typeface="Myriad Pro Cond"/>
              </a:rPr>
              <a:t>Step 3: </a:t>
            </a:r>
            <a:r>
              <a:rPr lang="en-US" sz="6000" b="1" dirty="0" smtClean="0">
                <a:solidFill>
                  <a:srgbClr val="FF0000"/>
                </a:solidFill>
                <a:latin typeface="Swis721 LtCn BT" panose="020B0406020202030204" pitchFamily="34" charset="0"/>
                <a:cs typeface="Myriad Pro Cond"/>
              </a:rPr>
              <a:t>Ideate</a:t>
            </a:r>
            <a:br>
              <a:rPr lang="en-US" sz="6000" b="1" dirty="0" smtClean="0">
                <a:solidFill>
                  <a:srgbClr val="FF0000"/>
                </a:solidFill>
                <a:latin typeface="Swis721 LtCn BT" panose="020B0406020202030204" pitchFamily="34" charset="0"/>
                <a:cs typeface="Myriad Pro Cond"/>
              </a:rPr>
            </a:br>
            <a:r>
              <a:rPr lang="en-US" sz="2400" b="1" dirty="0" smtClean="0">
                <a:solidFill>
                  <a:schemeClr val="bg1"/>
                </a:solidFill>
                <a:latin typeface="Swis721 LtCn BT" panose="020B0406020202030204" pitchFamily="34" charset="0"/>
                <a:cs typeface="Myriad Pro Cond"/>
              </a:rPr>
              <a:t>generate an abundance of ideas. Tweak &amp; Leap!</a:t>
            </a:r>
            <a:r>
              <a:rPr lang="en-US" sz="4800" b="1" dirty="0">
                <a:solidFill>
                  <a:srgbClr val="FF0000"/>
                </a:solidFill>
                <a:latin typeface="Swis721 LtCn BT" panose="020B0406020202030204" pitchFamily="34" charset="0"/>
                <a:cs typeface="Myriad Pro Cond"/>
              </a:rPr>
              <a:t>	</a:t>
            </a:r>
            <a:r>
              <a:rPr lang="en-US" sz="4800" b="1" dirty="0">
                <a:solidFill>
                  <a:srgbClr val="000000"/>
                </a:solidFill>
                <a:latin typeface="Swis721 LtCn BT" panose="020B0406020202030204" pitchFamily="34" charset="0"/>
                <a:cs typeface="Myriad Pro Cond"/>
              </a:rPr>
              <a:t/>
            </a:r>
            <a:br>
              <a:rPr lang="en-US" sz="4800" b="1" dirty="0">
                <a:solidFill>
                  <a:srgbClr val="000000"/>
                </a:solidFill>
                <a:latin typeface="Swis721 LtCn BT" panose="020B0406020202030204" pitchFamily="34" charset="0"/>
                <a:cs typeface="Myriad Pro Cond"/>
              </a:rPr>
            </a:br>
            <a:r>
              <a:rPr lang="en-US" sz="2400" b="1" dirty="0">
                <a:solidFill>
                  <a:srgbClr val="FF0000"/>
                </a:solidFill>
                <a:latin typeface="Swis721 LtCn BT" panose="020B0406020202030204" pitchFamily="34" charset="0"/>
                <a:cs typeface="Myriad Pro Cond"/>
              </a:rPr>
              <a:t/>
            </a:r>
            <a:br>
              <a:rPr lang="en-US" sz="2400" b="1" dirty="0">
                <a:solidFill>
                  <a:srgbClr val="FF0000"/>
                </a:solidFill>
                <a:latin typeface="Swis721 LtCn BT" panose="020B0406020202030204" pitchFamily="34" charset="0"/>
                <a:cs typeface="Myriad Pro Cond"/>
              </a:rPr>
            </a:br>
            <a:endParaRPr lang="en-US" sz="2400" b="1" dirty="0">
              <a:solidFill>
                <a:srgbClr val="FF0000"/>
              </a:solidFill>
              <a:latin typeface="Swis721 LtCn BT" panose="020B0406020202030204" pitchFamily="34" charset="0"/>
              <a:cs typeface="Myriad Pro Cond"/>
            </a:endParaRPr>
          </a:p>
        </p:txBody>
      </p:sp>
      <p:sp>
        <p:nvSpPr>
          <p:cNvPr id="3" name="TextBox 2"/>
          <p:cNvSpPr txBox="1"/>
          <p:nvPr/>
        </p:nvSpPr>
        <p:spPr>
          <a:xfrm>
            <a:off x="3631976" y="6260623"/>
            <a:ext cx="184666" cy="369332"/>
          </a:xfrm>
          <a:prstGeom prst="rect">
            <a:avLst/>
          </a:prstGeom>
          <a:noFill/>
        </p:spPr>
        <p:txBody>
          <a:bodyPr wrap="none" rtlCol="0">
            <a:spAutoFit/>
          </a:bodyPr>
          <a:lstStyle/>
          <a:p>
            <a:endParaRPr lang="en-US" b="1">
              <a:solidFill>
                <a:prstClr val="white"/>
              </a:solidFill>
              <a:latin typeface="Swis721 LtCn BT" panose="020B0406020202030204" pitchFamily="34" charset="0"/>
            </a:endParaRPr>
          </a:p>
        </p:txBody>
      </p:sp>
      <p:sp>
        <p:nvSpPr>
          <p:cNvPr id="4" name="TextBox 3"/>
          <p:cNvSpPr txBox="1"/>
          <p:nvPr/>
        </p:nvSpPr>
        <p:spPr>
          <a:xfrm>
            <a:off x="3631976" y="6260623"/>
            <a:ext cx="184666" cy="369332"/>
          </a:xfrm>
          <a:prstGeom prst="rect">
            <a:avLst/>
          </a:prstGeom>
          <a:noFill/>
        </p:spPr>
        <p:txBody>
          <a:bodyPr wrap="none" rtlCol="0">
            <a:spAutoFit/>
          </a:bodyPr>
          <a:lstStyle/>
          <a:p>
            <a:endParaRPr lang="en-US" b="1">
              <a:solidFill>
                <a:prstClr val="white"/>
              </a:solidFill>
              <a:latin typeface="Swis721 LtCn BT" panose="020B0406020202030204" pitchFamily="34" charset="0"/>
            </a:endParaRPr>
          </a:p>
        </p:txBody>
      </p:sp>
      <p:sp>
        <p:nvSpPr>
          <p:cNvPr id="5" name="Rectangle 4"/>
          <p:cNvSpPr/>
          <p:nvPr/>
        </p:nvSpPr>
        <p:spPr>
          <a:xfrm>
            <a:off x="0" y="6439497"/>
            <a:ext cx="9144000" cy="418503"/>
          </a:xfrm>
          <a:prstGeom prst="rect">
            <a:avLst/>
          </a:prstGeom>
          <a:solidFill>
            <a:srgbClr val="2C3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prstClr val="white"/>
              </a:solidFill>
              <a:latin typeface="Swis721 LtCn BT" panose="020B0406020202030204" pitchFamily="34" charset="0"/>
            </a:endParaRPr>
          </a:p>
        </p:txBody>
      </p:sp>
      <p:sp>
        <p:nvSpPr>
          <p:cNvPr id="8" name="TextBox 7"/>
          <p:cNvSpPr txBox="1"/>
          <p:nvPr/>
        </p:nvSpPr>
        <p:spPr>
          <a:xfrm>
            <a:off x="0" y="6342610"/>
            <a:ext cx="9144000" cy="523220"/>
          </a:xfrm>
          <a:prstGeom prst="rect">
            <a:avLst/>
          </a:prstGeom>
          <a:noFill/>
        </p:spPr>
        <p:txBody>
          <a:bodyPr wrap="square" rtlCol="0">
            <a:spAutoFit/>
          </a:bodyPr>
          <a:lstStyle/>
          <a:p>
            <a:r>
              <a:rPr lang="en-US" sz="2800" b="1" dirty="0" smtClean="0">
                <a:solidFill>
                  <a:srgbClr val="D2232A"/>
                </a:solidFill>
                <a:latin typeface="Swis721 LtCn BT" panose="020B0406020202030204" pitchFamily="34" charset="0"/>
              </a:rPr>
              <a:t>The Higher Ed Redesign Initiative</a:t>
            </a:r>
            <a:endParaRPr lang="en-US" sz="2800" b="1" dirty="0">
              <a:solidFill>
                <a:srgbClr val="D2232A"/>
              </a:solidFill>
              <a:latin typeface="Swis721 LtCn BT" panose="020B0406020202030204" pitchFamily="34" charset="0"/>
            </a:endParaRPr>
          </a:p>
        </p:txBody>
      </p:sp>
    </p:spTree>
    <p:extLst>
      <p:ext uri="{BB962C8B-B14F-4D97-AF65-F5344CB8AC3E}">
        <p14:creationId xmlns:p14="http://schemas.microsoft.com/office/powerpoint/2010/main" val="34258149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4608</TotalTime>
  <Words>888</Words>
  <Application>Microsoft Office PowerPoint</Application>
  <PresentationFormat>On-screen Show (4:3)</PresentationFormat>
  <Paragraphs>213</Paragraphs>
  <Slides>39</Slides>
  <Notes>21</Notes>
  <HiddenSlides>0</HiddenSlides>
  <MMClips>0</MMClips>
  <ScaleCrop>false</ScaleCrop>
  <HeadingPairs>
    <vt:vector size="4" baseType="variant">
      <vt:variant>
        <vt:lpstr>Theme</vt:lpstr>
      </vt:variant>
      <vt:variant>
        <vt:i4>2</vt:i4>
      </vt:variant>
      <vt:variant>
        <vt:lpstr>Slide Titles</vt:lpstr>
      </vt:variant>
      <vt:variant>
        <vt:i4>39</vt:i4>
      </vt:variant>
    </vt:vector>
  </HeadingPairs>
  <TitlesOfParts>
    <vt:vector size="41" baseType="lpstr">
      <vt:lpstr>Office Theme</vt:lpstr>
      <vt:lpstr>1_Office Theme</vt:lpstr>
      <vt:lpstr>PowerPoint Presentation</vt:lpstr>
      <vt:lpstr>PowerPoint Presentation</vt:lpstr>
      <vt:lpstr>PowerPoint Presentation</vt:lpstr>
      <vt:lpstr>  Design Thinking is an emerging field, rooted in the tools and processes used traditionally by design disciplines (architecture, landscape architecture, graphic design, interior design, and others). The process involves problem definition, field research, idea generating, story boarding, frequent prototyping and narrative as a mode for engaging participants and motivating action.   </vt:lpstr>
      <vt:lpstr>PowerPoint Presentation</vt:lpstr>
      <vt:lpstr>PowerPoint Presentation</vt:lpstr>
      <vt:lpstr>      Step 1: Empathy empathize with ‘users’ in the system      </vt:lpstr>
      <vt:lpstr>Step 2: Define problem deepen your understanding of the problem   </vt:lpstr>
      <vt:lpstr> Step 3: Ideate generate an abundance of ideas. Tweak &amp; Leap!   </vt:lpstr>
      <vt:lpstr>  Step 4: Prototype Think with your hands</vt:lpstr>
      <vt:lpstr>PowerPoint Presentation</vt:lpstr>
      <vt:lpstr>PowerPoint Presentation</vt:lpstr>
      <vt:lpstr>  Step 5: Test Where the rubber meets the road </vt:lpstr>
      <vt:lpstr>  Step 6: Apply 5-step process again &amp; again, anytime</vt:lpstr>
      <vt:lpstr>PowerPoint Presentation</vt:lpstr>
      <vt:lpstr>PowerPoint Presentation</vt:lpstr>
      <vt:lpstr>PowerPoint Presentation</vt:lpstr>
      <vt:lpstr>PowerPoint Presentation</vt:lpstr>
      <vt:lpstr>PowerPoint Presentation</vt:lpstr>
      <vt:lpstr>1. We need to focus on the user, not (just) the system   2. Bring much needed change/redesign to the system  3. Help transform higher ed institutions into hubs of relevant creativity  4. Make real on-the-ground impact, now!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Add more team slides here?</vt:lpstr>
      <vt:lpstr>PowerPoint Presentation</vt:lpstr>
      <vt:lpstr>1. Effective for creative thinking and engagement  2. Adds another tool to toolboxn the toolbox 3. Consider as a means of implementation  4. Stretches the comfort zone of participants</vt:lpstr>
      <vt:lpstr>5. Relation to professional work   6. Value as an individual</vt:lpstr>
      <vt:lpstr>   Program Outcomes   </vt:lpstr>
      <vt:lpstr>PowerPoint Presentation</vt:lpstr>
      <vt:lpstr>PowerPoint Presentation</vt:lpstr>
      <vt:lpstr>Benefits and challenges to individuals and organizations   Impacts to each partner organization  What might be done differently in the future</vt:lpstr>
      <vt:lpstr>PowerPoint Presentation</vt:lpstr>
      <vt:lpstr>    Thank you for your participation!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 Reinert</dc:creator>
  <cp:lastModifiedBy>David J Weerts</cp:lastModifiedBy>
  <cp:revision>53</cp:revision>
  <dcterms:created xsi:type="dcterms:W3CDTF">2014-07-23T17:22:05Z</dcterms:created>
  <dcterms:modified xsi:type="dcterms:W3CDTF">2014-08-05T14:42:48Z</dcterms:modified>
</cp:coreProperties>
</file>