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ng" ContentType="image/png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95" r:id="rId8"/>
    <p:sldId id="285" r:id="rId9"/>
    <p:sldId id="275" r:id="rId10"/>
    <p:sldId id="277" r:id="rId11"/>
    <p:sldId id="278" r:id="rId12"/>
    <p:sldId id="276" r:id="rId13"/>
    <p:sldId id="279" r:id="rId14"/>
    <p:sldId id="280" r:id="rId15"/>
    <p:sldId id="281" r:id="rId16"/>
    <p:sldId id="294" r:id="rId17"/>
    <p:sldId id="286" r:id="rId18"/>
    <p:sldId id="288" r:id="rId19"/>
    <p:sldId id="289" r:id="rId20"/>
    <p:sldId id="293" r:id="rId21"/>
    <p:sldId id="290" r:id="rId22"/>
    <p:sldId id="283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9" r:id="rId36"/>
    <p:sldId id="310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98002E"/>
    <a:srgbClr val="D8CCB7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63396" autoAdjust="0"/>
  </p:normalViewPr>
  <p:slideViewPr>
    <p:cSldViewPr>
      <p:cViewPr varScale="1">
        <p:scale>
          <a:sx n="138" d="100"/>
          <a:sy n="138" d="100"/>
        </p:scale>
        <p:origin x="-2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C137D6-C002-4240-8644-16548B683702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630434-A031-4644-A889-F90EB0FE9F52}">
      <dgm:prSet custT="1"/>
      <dgm:spPr>
        <a:solidFill>
          <a:srgbClr val="B3B3B3"/>
        </a:solidFill>
      </dgm:spPr>
      <dgm:t>
        <a:bodyPr/>
        <a:lstStyle/>
        <a:p>
          <a:pPr rtl="0"/>
          <a:r>
            <a:rPr lang="en-US" sz="3200" b="0" i="0" dirty="0" smtClean="0"/>
            <a:t>Future Action</a:t>
          </a:r>
          <a:endParaRPr lang="en-US" sz="3200" b="0" i="0" dirty="0"/>
        </a:p>
      </dgm:t>
    </dgm:pt>
    <dgm:pt modelId="{816CD23D-FE05-754E-9778-5517AEB475F4}" type="parTrans" cxnId="{C93FA290-D247-FF45-9912-4F1EDC508755}">
      <dgm:prSet/>
      <dgm:spPr/>
      <dgm:t>
        <a:bodyPr/>
        <a:lstStyle/>
        <a:p>
          <a:endParaRPr lang="en-US"/>
        </a:p>
      </dgm:t>
    </dgm:pt>
    <dgm:pt modelId="{1CED6977-8494-B748-AAA7-8923D35FE1B0}" type="sibTrans" cxnId="{C93FA290-D247-FF45-9912-4F1EDC508755}">
      <dgm:prSet/>
      <dgm:spPr/>
      <dgm:t>
        <a:bodyPr/>
        <a:lstStyle/>
        <a:p>
          <a:endParaRPr lang="en-US"/>
        </a:p>
      </dgm:t>
    </dgm:pt>
    <dgm:pt modelId="{95F4DF6A-120E-ED45-B3F1-DF8B183EA4AC}">
      <dgm:prSet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sz="3200" b="0" i="0" dirty="0" err="1" smtClean="0"/>
            <a:t>GreenStep</a:t>
          </a:r>
          <a:r>
            <a:rPr lang="en-US" sz="3200" b="0" i="0" dirty="0" smtClean="0"/>
            <a:t> Cities</a:t>
          </a:r>
          <a:endParaRPr lang="en-US" sz="3200" b="0" i="0" dirty="0"/>
        </a:p>
      </dgm:t>
    </dgm:pt>
    <dgm:pt modelId="{A63E1FB8-5E69-264A-B42C-8B2F21C3DF36}" type="parTrans" cxnId="{A77C805E-1EFE-C644-A32A-B04787E58DE5}">
      <dgm:prSet/>
      <dgm:spPr/>
      <dgm:t>
        <a:bodyPr/>
        <a:lstStyle/>
        <a:p>
          <a:endParaRPr lang="en-US"/>
        </a:p>
      </dgm:t>
    </dgm:pt>
    <dgm:pt modelId="{DE8A2528-9631-4C47-8E45-5CE80DF4A8C5}" type="sibTrans" cxnId="{A77C805E-1EFE-C644-A32A-B04787E58DE5}">
      <dgm:prSet/>
      <dgm:spPr/>
      <dgm:t>
        <a:bodyPr/>
        <a:lstStyle/>
        <a:p>
          <a:endParaRPr lang="en-US"/>
        </a:p>
      </dgm:t>
    </dgm:pt>
    <dgm:pt modelId="{3E86C9E6-68ED-AC42-A85F-3EDAEE1AE945}">
      <dgm:prSet custT="1"/>
      <dgm:spPr>
        <a:solidFill>
          <a:srgbClr val="B3B3B3"/>
        </a:solidFill>
      </dgm:spPr>
      <dgm:t>
        <a:bodyPr/>
        <a:lstStyle/>
        <a:p>
          <a:r>
            <a:rPr lang="en-US" sz="3200" dirty="0" smtClean="0"/>
            <a:t>Municipal Sustainability</a:t>
          </a:r>
          <a:endParaRPr lang="en-US" sz="3200" dirty="0"/>
        </a:p>
      </dgm:t>
    </dgm:pt>
    <dgm:pt modelId="{4DF1C3E7-F4DD-9040-B1DB-3DB5DF5FFEF3}" type="parTrans" cxnId="{B40A6D77-E985-8349-9035-F7B0FC135D9B}">
      <dgm:prSet/>
      <dgm:spPr/>
      <dgm:t>
        <a:bodyPr/>
        <a:lstStyle/>
        <a:p>
          <a:endParaRPr lang="en-US"/>
        </a:p>
      </dgm:t>
    </dgm:pt>
    <dgm:pt modelId="{B03909EA-CC0B-8D41-97DC-63F97114CDB8}" type="sibTrans" cxnId="{B40A6D77-E985-8349-9035-F7B0FC135D9B}">
      <dgm:prSet/>
      <dgm:spPr/>
      <dgm:t>
        <a:bodyPr/>
        <a:lstStyle/>
        <a:p>
          <a:endParaRPr lang="en-US"/>
        </a:p>
      </dgm:t>
    </dgm:pt>
    <dgm:pt modelId="{9FB841D9-F0AF-0C42-B5D5-02E355FEE850}" type="pres">
      <dgm:prSet presAssocID="{5FC137D6-C002-4240-8644-16548B6837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EEB9D6-3BA8-A84C-BEAB-654795DFEDF5}" type="pres">
      <dgm:prSet presAssocID="{6E630434-A031-4644-A889-F90EB0FE9F52}" presName="Name8" presStyleCnt="0"/>
      <dgm:spPr/>
    </dgm:pt>
    <dgm:pt modelId="{0CE8B4CF-AE59-2446-9BE3-7F56C1AB59D9}" type="pres">
      <dgm:prSet presAssocID="{6E630434-A031-4644-A889-F90EB0FE9F52}" presName="level" presStyleLbl="node1" presStyleIdx="0" presStyleCnt="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213D63-BE7A-5B47-989F-C8C359466E76}" type="pres">
      <dgm:prSet presAssocID="{6E630434-A031-4644-A889-F90EB0FE9F5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244A6-C639-564C-8D55-EDAF357D0A2E}" type="pres">
      <dgm:prSet presAssocID="{95F4DF6A-120E-ED45-B3F1-DF8B183EA4AC}" presName="Name8" presStyleCnt="0"/>
      <dgm:spPr/>
    </dgm:pt>
    <dgm:pt modelId="{D031586F-34AF-E641-BB0B-92159BA80A5A}" type="pres">
      <dgm:prSet presAssocID="{95F4DF6A-120E-ED45-B3F1-DF8B183EA4AC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75912-4565-C640-8BF4-4C400456A4FB}" type="pres">
      <dgm:prSet presAssocID="{95F4DF6A-120E-ED45-B3F1-DF8B183EA4A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30E031-4A88-2542-BC30-E114F9701E70}" type="pres">
      <dgm:prSet presAssocID="{3E86C9E6-68ED-AC42-A85F-3EDAEE1AE945}" presName="Name8" presStyleCnt="0"/>
      <dgm:spPr/>
    </dgm:pt>
    <dgm:pt modelId="{36165463-571E-FC45-BF0B-1B8DADE23916}" type="pres">
      <dgm:prSet presAssocID="{3E86C9E6-68ED-AC42-A85F-3EDAEE1AE945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2C928-9282-7744-A9F1-06FF6FE23F6A}" type="pres">
      <dgm:prSet presAssocID="{3E86C9E6-68ED-AC42-A85F-3EDAEE1AE9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3FA290-D247-FF45-9912-4F1EDC508755}" srcId="{5FC137D6-C002-4240-8644-16548B683702}" destId="{6E630434-A031-4644-A889-F90EB0FE9F52}" srcOrd="0" destOrd="0" parTransId="{816CD23D-FE05-754E-9778-5517AEB475F4}" sibTransId="{1CED6977-8494-B748-AAA7-8923D35FE1B0}"/>
    <dgm:cxn modelId="{3219A951-CC99-0646-AA33-E08469F61631}" type="presOf" srcId="{5FC137D6-C002-4240-8644-16548B683702}" destId="{9FB841D9-F0AF-0C42-B5D5-02E355FEE850}" srcOrd="0" destOrd="0" presId="urn:microsoft.com/office/officeart/2005/8/layout/pyramid1"/>
    <dgm:cxn modelId="{F0F58EB7-ED77-6949-8526-E874D33285FC}" type="presOf" srcId="{95F4DF6A-120E-ED45-B3F1-DF8B183EA4AC}" destId="{D031586F-34AF-E641-BB0B-92159BA80A5A}" srcOrd="0" destOrd="0" presId="urn:microsoft.com/office/officeart/2005/8/layout/pyramid1"/>
    <dgm:cxn modelId="{A77C805E-1EFE-C644-A32A-B04787E58DE5}" srcId="{5FC137D6-C002-4240-8644-16548B683702}" destId="{95F4DF6A-120E-ED45-B3F1-DF8B183EA4AC}" srcOrd="1" destOrd="0" parTransId="{A63E1FB8-5E69-264A-B42C-8B2F21C3DF36}" sibTransId="{DE8A2528-9631-4C47-8E45-5CE80DF4A8C5}"/>
    <dgm:cxn modelId="{C4A00C1A-E8B9-8642-9DA6-B7617DE9AE53}" type="presOf" srcId="{6E630434-A031-4644-A889-F90EB0FE9F52}" destId="{0CE8B4CF-AE59-2446-9BE3-7F56C1AB59D9}" srcOrd="0" destOrd="0" presId="urn:microsoft.com/office/officeart/2005/8/layout/pyramid1"/>
    <dgm:cxn modelId="{B23A1CD5-BB05-EE46-8F3D-05518DDA0A42}" type="presOf" srcId="{3E86C9E6-68ED-AC42-A85F-3EDAEE1AE945}" destId="{36165463-571E-FC45-BF0B-1B8DADE23916}" srcOrd="0" destOrd="0" presId="urn:microsoft.com/office/officeart/2005/8/layout/pyramid1"/>
    <dgm:cxn modelId="{D5C39F22-79C2-DD4E-9E4D-3DA01C197DE0}" type="presOf" srcId="{95F4DF6A-120E-ED45-B3F1-DF8B183EA4AC}" destId="{33775912-4565-C640-8BF4-4C400456A4FB}" srcOrd="1" destOrd="0" presId="urn:microsoft.com/office/officeart/2005/8/layout/pyramid1"/>
    <dgm:cxn modelId="{B40A6D77-E985-8349-9035-F7B0FC135D9B}" srcId="{5FC137D6-C002-4240-8644-16548B683702}" destId="{3E86C9E6-68ED-AC42-A85F-3EDAEE1AE945}" srcOrd="2" destOrd="0" parTransId="{4DF1C3E7-F4DD-9040-B1DB-3DB5DF5FFEF3}" sibTransId="{B03909EA-CC0B-8D41-97DC-63F97114CDB8}"/>
    <dgm:cxn modelId="{6A9F6F96-1488-EB45-AF71-17E062164504}" type="presOf" srcId="{6E630434-A031-4644-A889-F90EB0FE9F52}" destId="{2A213D63-BE7A-5B47-989F-C8C359466E76}" srcOrd="1" destOrd="0" presId="urn:microsoft.com/office/officeart/2005/8/layout/pyramid1"/>
    <dgm:cxn modelId="{58E3BFC9-A9DE-8243-B137-7A64ED1FE622}" type="presOf" srcId="{3E86C9E6-68ED-AC42-A85F-3EDAEE1AE945}" destId="{8542C928-9282-7744-A9F1-06FF6FE23F6A}" srcOrd="1" destOrd="0" presId="urn:microsoft.com/office/officeart/2005/8/layout/pyramid1"/>
    <dgm:cxn modelId="{6657BA6B-428A-F741-9607-951B9A785AA9}" type="presParOf" srcId="{9FB841D9-F0AF-0C42-B5D5-02E355FEE850}" destId="{E9EEB9D6-3BA8-A84C-BEAB-654795DFEDF5}" srcOrd="0" destOrd="0" presId="urn:microsoft.com/office/officeart/2005/8/layout/pyramid1"/>
    <dgm:cxn modelId="{47AB0DE4-4A18-0C48-AB00-B085E64FABA3}" type="presParOf" srcId="{E9EEB9D6-3BA8-A84C-BEAB-654795DFEDF5}" destId="{0CE8B4CF-AE59-2446-9BE3-7F56C1AB59D9}" srcOrd="0" destOrd="0" presId="urn:microsoft.com/office/officeart/2005/8/layout/pyramid1"/>
    <dgm:cxn modelId="{DE315DC2-D667-9645-B0C4-40FEF69FAB30}" type="presParOf" srcId="{E9EEB9D6-3BA8-A84C-BEAB-654795DFEDF5}" destId="{2A213D63-BE7A-5B47-989F-C8C359466E76}" srcOrd="1" destOrd="0" presId="urn:microsoft.com/office/officeart/2005/8/layout/pyramid1"/>
    <dgm:cxn modelId="{125338EC-932E-654B-9DD6-813E80E8F9EA}" type="presParOf" srcId="{9FB841D9-F0AF-0C42-B5D5-02E355FEE850}" destId="{0E7244A6-C639-564C-8D55-EDAF357D0A2E}" srcOrd="1" destOrd="0" presId="urn:microsoft.com/office/officeart/2005/8/layout/pyramid1"/>
    <dgm:cxn modelId="{6ECA995A-B96B-724F-899F-5F57F79F7FD4}" type="presParOf" srcId="{0E7244A6-C639-564C-8D55-EDAF357D0A2E}" destId="{D031586F-34AF-E641-BB0B-92159BA80A5A}" srcOrd="0" destOrd="0" presId="urn:microsoft.com/office/officeart/2005/8/layout/pyramid1"/>
    <dgm:cxn modelId="{5609DAC6-5119-4749-BFB6-A438B90C4C07}" type="presParOf" srcId="{0E7244A6-C639-564C-8D55-EDAF357D0A2E}" destId="{33775912-4565-C640-8BF4-4C400456A4FB}" srcOrd="1" destOrd="0" presId="urn:microsoft.com/office/officeart/2005/8/layout/pyramid1"/>
    <dgm:cxn modelId="{EB58CB5C-3DAD-ED4C-B914-814259693015}" type="presParOf" srcId="{9FB841D9-F0AF-0C42-B5D5-02E355FEE850}" destId="{6330E031-4A88-2542-BC30-E114F9701E70}" srcOrd="2" destOrd="0" presId="urn:microsoft.com/office/officeart/2005/8/layout/pyramid1"/>
    <dgm:cxn modelId="{3903B2B2-6152-564B-8B54-0496E0C1BDCE}" type="presParOf" srcId="{6330E031-4A88-2542-BC30-E114F9701E70}" destId="{36165463-571E-FC45-BF0B-1B8DADE23916}" srcOrd="0" destOrd="0" presId="urn:microsoft.com/office/officeart/2005/8/layout/pyramid1"/>
    <dgm:cxn modelId="{F0A8C540-D121-7648-AE9A-33F27B9F02A3}" type="presParOf" srcId="{6330E031-4A88-2542-BC30-E114F9701E70}" destId="{8542C928-9282-7744-A9F1-06FF6FE23F6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E8B4CF-AE59-2446-9BE3-7F56C1AB59D9}">
      <dsp:nvSpPr>
        <dsp:cNvPr id="0" name=""/>
        <dsp:cNvSpPr/>
      </dsp:nvSpPr>
      <dsp:spPr>
        <a:xfrm>
          <a:off x="2743199" y="0"/>
          <a:ext cx="2743200" cy="1447800"/>
        </a:xfrm>
        <a:prstGeom prst="trapezoid">
          <a:avLst>
            <a:gd name="adj" fmla="val 94737"/>
          </a:avLst>
        </a:prstGeom>
        <a:solidFill>
          <a:srgbClr val="B3B3B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i="0" kern="1200" dirty="0" smtClean="0"/>
            <a:t>Future Action</a:t>
          </a:r>
          <a:endParaRPr lang="en-US" sz="3200" b="0" i="0" kern="1200" dirty="0"/>
        </a:p>
      </dsp:txBody>
      <dsp:txXfrm>
        <a:off x="2743199" y="0"/>
        <a:ext cx="2743200" cy="1447800"/>
      </dsp:txXfrm>
    </dsp:sp>
    <dsp:sp modelId="{D031586F-34AF-E641-BB0B-92159BA80A5A}">
      <dsp:nvSpPr>
        <dsp:cNvPr id="0" name=""/>
        <dsp:cNvSpPr/>
      </dsp:nvSpPr>
      <dsp:spPr>
        <a:xfrm>
          <a:off x="1371599" y="1447800"/>
          <a:ext cx="5486400" cy="1447800"/>
        </a:xfrm>
        <a:prstGeom prst="trapezoid">
          <a:avLst>
            <a:gd name="adj" fmla="val 94737"/>
          </a:avLst>
        </a:prstGeom>
        <a:solidFill>
          <a:schemeClr val="bg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i="0" kern="1200" dirty="0" err="1" smtClean="0"/>
            <a:t>GreenStep</a:t>
          </a:r>
          <a:r>
            <a:rPr lang="en-US" sz="3200" b="0" i="0" kern="1200" dirty="0" smtClean="0"/>
            <a:t> Cities</a:t>
          </a:r>
          <a:endParaRPr lang="en-US" sz="3200" b="0" i="0" kern="1200" dirty="0"/>
        </a:p>
      </dsp:txBody>
      <dsp:txXfrm>
        <a:off x="2331719" y="1447800"/>
        <a:ext cx="3566160" cy="1447800"/>
      </dsp:txXfrm>
    </dsp:sp>
    <dsp:sp modelId="{36165463-571E-FC45-BF0B-1B8DADE23916}">
      <dsp:nvSpPr>
        <dsp:cNvPr id="0" name=""/>
        <dsp:cNvSpPr/>
      </dsp:nvSpPr>
      <dsp:spPr>
        <a:xfrm>
          <a:off x="0" y="2895600"/>
          <a:ext cx="8229600" cy="1447800"/>
        </a:xfrm>
        <a:prstGeom prst="trapezoid">
          <a:avLst>
            <a:gd name="adj" fmla="val 94737"/>
          </a:avLst>
        </a:prstGeom>
        <a:solidFill>
          <a:srgbClr val="B3B3B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Municipal Sustainability</a:t>
          </a:r>
          <a:endParaRPr lang="en-US" sz="3200" kern="1200" dirty="0"/>
        </a:p>
      </dsp:txBody>
      <dsp:txXfrm>
        <a:off x="1440179" y="2895600"/>
        <a:ext cx="5349240" cy="1447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A187-FEFA-4D4B-A04C-EEF4DC98D710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2C731-6394-4BB3-A1B4-57AD3C77DD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6616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Foundation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Recognizes</a:t>
            </a:r>
            <a:r>
              <a:rPr lang="en-US" baseline="0" dirty="0" smtClean="0"/>
              <a:t> the challenges facing the community as a whole and individuals w/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the community.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Commits to, at the very least considering sustainability, if not strong commitments to future oriented, intergenerational planning, and decision making.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Builds on existing activities by recognition, and by broadening and intensifying sustainability-focused activities.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Provides guidance for creating equal and equitable planning processes; inclusive, community-wide decision making; and measuring outcomes.</a:t>
            </a:r>
          </a:p>
          <a:p>
            <a:pPr marL="0" lvl="0" indent="0">
              <a:buFont typeface="Arial" pitchFamily="34" charset="0"/>
              <a:buNone/>
            </a:pPr>
            <a:endParaRPr lang="en-US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2C731-6394-4BB3-A1B4-57AD3C77DD3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1196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on page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2C731-6394-4BB3-A1B4-57AD3C77DD3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37713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Rationale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Problems:</a:t>
            </a:r>
            <a:r>
              <a:rPr lang="en-US" baseline="0" dirty="0" smtClean="0"/>
              <a:t> </a:t>
            </a:r>
            <a:r>
              <a:rPr lang="en-US" sz="1200" dirty="0" smtClean="0"/>
              <a:t>Traffic congestion, population growth, economic development, urban sprawl, municipal tax revenues, c</a:t>
            </a:r>
            <a:r>
              <a:rPr lang="en-US" sz="1200" spc="0" dirty="0" smtClean="0"/>
              <a:t>limate change, peak oil, pollution, water wars, inequitable distribution of income, health outcomes, energy prices, etc…</a:t>
            </a:r>
            <a:endParaRPr lang="en-US" dirty="0" smtClean="0"/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/>
              <a:t>National/Intl</a:t>
            </a:r>
            <a:r>
              <a:rPr lang="en-US" baseline="0" dirty="0" smtClean="0"/>
              <a:t> action</a:t>
            </a:r>
            <a:endParaRPr lang="en-US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Regardless</a:t>
            </a:r>
            <a:r>
              <a:rPr lang="en-US" baseline="0" dirty="0" smtClean="0"/>
              <a:t> sustainability’s definition, it is increasingly important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Any one of the issues, taken alone, is significant enough to warrant action. Each of these have had measureable impacts in Minnesota, and will only continue to change.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Federal</a:t>
            </a:r>
            <a:r>
              <a:rPr lang="en-US" baseline="0" dirty="0" smtClean="0"/>
              <a:t> governments actions are controversial, and although I point them out for reason of full disclosure, I do not want to focus on those actions.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States all across the nation, including bastions of conservatism like Texas, Tennessee, Utah, and Georgia. Municipalities large and small are also pursuing sustainability—Philadelphia, PA; Oakland, CA; Olympia, WA; Austin, TX; Denver, CO; Cambridge, MA; NYC, NY; Boston, MA; Seattle, WA; Pittsburgh, PA;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en-US" baseline="0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spc="0" dirty="0" smtClean="0"/>
              <a:t>Minnesota</a:t>
            </a:r>
            <a:r>
              <a:rPr lang="en-US" sz="1600" spc="0" baseline="0" dirty="0" smtClean="0"/>
              <a:t> Action</a:t>
            </a:r>
            <a:endParaRPr lang="en-US" sz="1600" spc="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Next generation Energy Act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MEPA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MPLS Climate Action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Met Council—Thrive MSP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Mankato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University of Minnesota</a:t>
            </a:r>
            <a:endParaRPr lang="en-US" sz="1600" spc="0" dirty="0" smtClean="0"/>
          </a:p>
          <a:p>
            <a:pPr marL="171450" lvl="0" indent="-171450">
              <a:buFont typeface="Arial" pitchFamily="34" charset="0"/>
              <a:buChar char="•"/>
            </a:pPr>
            <a:endParaRPr lang="en-US" baseline="0" dirty="0" smtClean="0"/>
          </a:p>
          <a:p>
            <a:pPr marL="171450" lvl="0" indent="-171450">
              <a:buFont typeface="Arial" pitchFamily="34" charset="0"/>
              <a:buChar char="•"/>
            </a:pPr>
            <a:r>
              <a:rPr lang="en-US" baseline="0" dirty="0" smtClean="0"/>
              <a:t>Local/Regional action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Proximity to residents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Willingness to act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Tools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Benefits of acting now, greatly outweigh the costs</a:t>
            </a:r>
          </a:p>
          <a:p>
            <a:pPr lvl="2"/>
            <a:r>
              <a:rPr lang="en-US" sz="1600" dirty="0" smtClean="0"/>
              <a:t>Economic: efficient operations </a:t>
            </a:r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Monetary savings, increased investment, long-term perspective, reduced energy consumption</a:t>
            </a:r>
          </a:p>
          <a:p>
            <a:pPr lvl="2"/>
            <a:r>
              <a:rPr lang="en-US" sz="1600" dirty="0" smtClean="0"/>
              <a:t>Environment: </a:t>
            </a:r>
            <a:r>
              <a:rPr lang="en-US" sz="1600" spc="0" dirty="0" smtClean="0"/>
              <a:t>Improved environment; more trees; cleaner lakes rivers, and streams; cleaner air</a:t>
            </a:r>
          </a:p>
          <a:p>
            <a:pPr lvl="2"/>
            <a:r>
              <a:rPr lang="en-US" sz="1600" dirty="0" smtClean="0"/>
              <a:t>Social: healthier/happier citizens more jobs, affordable cost of living, transportation options, protect culture, encourage expression</a:t>
            </a:r>
          </a:p>
          <a:p>
            <a:pPr lvl="2"/>
            <a:endParaRPr lang="en-US" sz="1600" dirty="0" smtClean="0"/>
          </a:p>
          <a:p>
            <a:pPr lvl="0"/>
            <a:r>
              <a:rPr lang="en-US" sz="1600" dirty="0" smtClean="0"/>
              <a:t>The City is a system—see Meadows</a:t>
            </a:r>
          </a:p>
          <a:p>
            <a:pPr lvl="2"/>
            <a:endParaRPr lang="en-US" sz="1600" spc="0" dirty="0" smtClean="0"/>
          </a:p>
          <a:p>
            <a:pPr marL="628650" lvl="1" indent="-171450">
              <a:buFont typeface="Arial" pitchFamily="34" charset="0"/>
              <a:buChar char="•"/>
            </a:pPr>
            <a:endParaRPr lang="en-US" baseline="0" dirty="0" smtClean="0"/>
          </a:p>
          <a:p>
            <a:pPr marL="1085850" lvl="2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2C731-6394-4BB3-A1B4-57AD3C77DD3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40732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Definition:</a:t>
            </a:r>
            <a:r>
              <a:rPr lang="en-US" baseline="0" dirty="0" smtClean="0"/>
              <a:t> This is the </a:t>
            </a:r>
            <a:r>
              <a:rPr lang="en-US" baseline="0" dirty="0" err="1" smtClean="0"/>
              <a:t>brundt</a:t>
            </a:r>
            <a:r>
              <a:rPr lang="en-US" baseline="0" dirty="0" smtClean="0"/>
              <a:t> of my project, and where I believe North St. Paul is today. Though this is somewhat complicated because of NSP’s participation in </a:t>
            </a:r>
            <a:r>
              <a:rPr lang="en-US" baseline="0" dirty="0" err="1" smtClean="0"/>
              <a:t>GreenStep</a:t>
            </a:r>
            <a:r>
              <a:rPr lang="en-US" baseline="0" dirty="0" smtClean="0"/>
              <a:t> Cities.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Identify: In this step, the community should assess the current situation to establish a baseline; including environmental assessments, tree counts, ecological footprint analysis, fleet inventory, energy audits, supply chain assessment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Vision: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2C731-6394-4BB3-A1B4-57AD3C77DD3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06852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Communication: single point of contact,</a:t>
            </a:r>
            <a:r>
              <a:rPr lang="en-US" baseline="0" dirty="0" smtClean="0"/>
              <a:t> pre-application process, concurrent application, physical proximity of professional staff</a:t>
            </a:r>
            <a:endParaRPr lang="en-US" dirty="0" smtClean="0"/>
          </a:p>
          <a:p>
            <a:r>
              <a:rPr lang="en-US" dirty="0" smtClean="0"/>
              <a:t>Standardization: clear submission requirements,</a:t>
            </a:r>
            <a:r>
              <a:rPr lang="en-US" baseline="0" dirty="0" smtClean="0"/>
              <a:t> predictable accurate fees, permitting flow chart and check lists, and site plan approval</a:t>
            </a:r>
          </a:p>
          <a:p>
            <a:r>
              <a:rPr lang="en-US" baseline="0" dirty="0" smtClean="0"/>
              <a:t>Enhancing the process: professional development &amp; training, maximizing municipal website, electronic applications, development agreements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2C731-6394-4BB3-A1B4-57AD3C77DD3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solidFill>
                  <a:srgbClr val="000000"/>
                </a:solidFill>
                <a:latin typeface="Gill Sans MT" pitchFamily="-102" charset="0"/>
                <a:ea typeface="ＭＳ Ｐゴシック" pitchFamily="-102" charset="-128"/>
                <a:cs typeface="ＭＳ Ｐゴシック" pitchFamily="-102" charset="-128"/>
              </a:rPr>
              <a:t>Key</a:t>
            </a:r>
            <a:endParaRPr lang="en-US">
              <a:latin typeface="Arial" pitchFamily="-102" charset="0"/>
              <a:ea typeface="ＭＳ Ｐゴシック" pitchFamily="-102" charset="-128"/>
              <a:cs typeface="ＭＳ Ｐゴシック" pitchFamily="-102" charset="-128"/>
            </a:endParaRPr>
          </a:p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102" charset="-128"/>
              <a:cs typeface="ＭＳ Ｐゴシック" pitchFamily="-102" charset="-128"/>
            </a:endParaRPr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64589F-8290-CD4F-AA48-8D29F7C96A58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2C731-6394-4BB3-A1B4-57AD3C77DD3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7924800" cy="1470025"/>
          </a:xfrm>
        </p:spPr>
        <p:txBody>
          <a:bodyPr/>
          <a:lstStyle>
            <a:lvl1pPr algn="ctr">
              <a:defRPr sz="4800" b="0" i="0" spc="300">
                <a:solidFill>
                  <a:srgbClr val="98002E"/>
                </a:solidFill>
                <a:latin typeface="Gill Sans Light"/>
                <a:cs typeface="Gill Sans 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62179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219200"/>
            <a:ext cx="9144000" cy="0"/>
          </a:xfrm>
          <a:prstGeom prst="line">
            <a:avLst/>
          </a:prstGeom>
          <a:ln w="19050" cmpd="sng">
            <a:solidFill>
              <a:srgbClr val="9800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>
            <a:lvl1pPr>
              <a:defRPr b="0" i="0" spc="300">
                <a:solidFill>
                  <a:srgbClr val="98002E"/>
                </a:solidFill>
                <a:latin typeface="Gill Sans Light"/>
                <a:cs typeface="Gill Sans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>
            <a:lvl1pPr marL="342900" indent="-342900">
              <a:buClr>
                <a:schemeClr val="accent4">
                  <a:lumMod val="65000"/>
                  <a:lumOff val="35000"/>
                </a:schemeClr>
              </a:buClr>
              <a:buFont typeface="Arial"/>
              <a:buChar char="•"/>
              <a:defRPr b="0" i="0" spc="300" baseline="0">
                <a:solidFill>
                  <a:schemeClr val="accent4">
                    <a:lumMod val="85000"/>
                    <a:lumOff val="15000"/>
                  </a:schemeClr>
                </a:solidFill>
                <a:latin typeface="Gill Sans Light"/>
                <a:cs typeface="Gill Sans Light"/>
              </a:defRPr>
            </a:lvl1pPr>
            <a:lvl2pPr>
              <a:buClr>
                <a:schemeClr val="accent4">
                  <a:lumMod val="65000"/>
                  <a:lumOff val="35000"/>
                </a:schemeClr>
              </a:buClr>
              <a:defRPr b="0" i="0" spc="0">
                <a:solidFill>
                  <a:schemeClr val="accent4">
                    <a:lumMod val="75000"/>
                    <a:lumOff val="25000"/>
                  </a:schemeClr>
                </a:solidFill>
                <a:latin typeface="Gill Sans Light"/>
                <a:cs typeface="Gill Sans Light"/>
              </a:defRPr>
            </a:lvl2pPr>
            <a:lvl3pPr marL="1143000" indent="-228600">
              <a:buClr>
                <a:schemeClr val="accent4">
                  <a:lumMod val="65000"/>
                  <a:lumOff val="35000"/>
                </a:schemeClr>
              </a:buClr>
              <a:buFont typeface="Wingdings" charset="2"/>
              <a:buChar char="§"/>
              <a:defRPr sz="2200" b="0" i="0" spc="0">
                <a:solidFill>
                  <a:schemeClr val="accent4">
                    <a:lumMod val="75000"/>
                    <a:lumOff val="25000"/>
                  </a:schemeClr>
                </a:solidFill>
                <a:latin typeface="Gill Sans Light"/>
                <a:cs typeface="Gill Sans Light"/>
              </a:defRPr>
            </a:lvl3pPr>
            <a:lvl4pPr>
              <a:buClr>
                <a:schemeClr val="accent4">
                  <a:lumMod val="65000"/>
                  <a:lumOff val="35000"/>
                </a:schemeClr>
              </a:buClr>
              <a:defRPr sz="1800" b="0" i="0" spc="0">
                <a:solidFill>
                  <a:schemeClr val="accent4">
                    <a:lumMod val="65000"/>
                    <a:lumOff val="35000"/>
                  </a:schemeClr>
                </a:solidFill>
                <a:latin typeface="Gill Sans Light"/>
                <a:cs typeface="Gill Sans Light"/>
              </a:defRPr>
            </a:lvl4pPr>
            <a:lvl5pPr>
              <a:buClr>
                <a:schemeClr val="accent4">
                  <a:lumMod val="65000"/>
                  <a:lumOff val="35000"/>
                </a:schemeClr>
              </a:buClr>
              <a:defRPr sz="1600" b="0" i="0" spc="0">
                <a:solidFill>
                  <a:schemeClr val="accent4">
                    <a:lumMod val="65000"/>
                    <a:lumOff val="35000"/>
                  </a:schemeClr>
                </a:solidFill>
                <a:latin typeface="Gill Sans Light"/>
                <a:cs typeface="Gill Sans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19659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solidFill>
                  <a:srgbClr val="98002E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9686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>
            <a:lvl1pPr>
              <a:defRPr>
                <a:solidFill>
                  <a:srgbClr val="98002E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495800"/>
          </a:xfrm>
        </p:spPr>
        <p:txBody>
          <a:bodyPr/>
          <a:lstStyle>
            <a:lvl1pPr>
              <a:buClr>
                <a:schemeClr val="accent4">
                  <a:lumMod val="65000"/>
                  <a:lumOff val="35000"/>
                </a:schemeClr>
              </a:buClr>
              <a:defRPr sz="2800">
                <a:solidFill>
                  <a:schemeClr val="accent4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accent4">
                  <a:lumMod val="65000"/>
                  <a:lumOff val="35000"/>
                </a:schemeClr>
              </a:buClr>
              <a:defRPr sz="2400">
                <a:solidFill>
                  <a:schemeClr val="accent4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accent4">
                  <a:lumMod val="65000"/>
                  <a:lumOff val="35000"/>
                </a:schemeClr>
              </a:buClr>
              <a:defRPr sz="2000">
                <a:solidFill>
                  <a:schemeClr val="accent4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accent4">
                  <a:lumMod val="65000"/>
                  <a:lumOff val="35000"/>
                </a:schemeClr>
              </a:buClr>
              <a:defRPr sz="1800">
                <a:solidFill>
                  <a:schemeClr val="accent4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accent4">
                  <a:lumMod val="65000"/>
                  <a:lumOff val="35000"/>
                </a:schemeClr>
              </a:buClr>
              <a:defRPr sz="1800">
                <a:solidFill>
                  <a:schemeClr val="accent4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495800"/>
          </a:xfrm>
        </p:spPr>
        <p:txBody>
          <a:bodyPr/>
          <a:lstStyle>
            <a:lvl1pPr>
              <a:buClr>
                <a:schemeClr val="accent4">
                  <a:lumMod val="65000"/>
                  <a:lumOff val="35000"/>
                </a:schemeClr>
              </a:buClr>
              <a:defRPr sz="2800">
                <a:solidFill>
                  <a:schemeClr val="accent4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accent4">
                  <a:lumMod val="65000"/>
                  <a:lumOff val="35000"/>
                </a:schemeClr>
              </a:buClr>
              <a:defRPr sz="2400">
                <a:solidFill>
                  <a:schemeClr val="accent4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accent4">
                  <a:lumMod val="65000"/>
                  <a:lumOff val="35000"/>
                </a:schemeClr>
              </a:buClr>
              <a:defRPr sz="2000">
                <a:solidFill>
                  <a:schemeClr val="accent4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accent4">
                  <a:lumMod val="65000"/>
                  <a:lumOff val="35000"/>
                </a:schemeClr>
              </a:buClr>
              <a:defRPr sz="1800">
                <a:solidFill>
                  <a:schemeClr val="accent4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accent4">
                  <a:lumMod val="65000"/>
                  <a:lumOff val="35000"/>
                </a:schemeClr>
              </a:buClr>
              <a:defRPr sz="1800">
                <a:solidFill>
                  <a:schemeClr val="accent4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5515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98002E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92525"/>
          </a:xfrm>
        </p:spPr>
        <p:txBody>
          <a:bodyPr/>
          <a:lstStyle>
            <a:lvl1pPr>
              <a:buClr>
                <a:schemeClr val="accent4">
                  <a:lumMod val="65000"/>
                  <a:lumOff val="35000"/>
                </a:schemeClr>
              </a:buClr>
              <a:defRPr sz="2400">
                <a:solidFill>
                  <a:schemeClr val="accent4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accent4">
                  <a:lumMod val="65000"/>
                  <a:lumOff val="35000"/>
                </a:schemeClr>
              </a:buClr>
              <a:defRPr sz="2000">
                <a:solidFill>
                  <a:schemeClr val="accent4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accent4">
                  <a:lumMod val="65000"/>
                  <a:lumOff val="35000"/>
                </a:schemeClr>
              </a:buClr>
              <a:defRPr sz="1800">
                <a:solidFill>
                  <a:schemeClr val="accent4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accent4">
                  <a:lumMod val="65000"/>
                  <a:lumOff val="35000"/>
                </a:schemeClr>
              </a:buClr>
              <a:defRPr sz="1600">
                <a:solidFill>
                  <a:schemeClr val="accent4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accent4">
                  <a:lumMod val="65000"/>
                  <a:lumOff val="35000"/>
                </a:schemeClr>
              </a:buClr>
              <a:defRPr sz="1600">
                <a:solidFill>
                  <a:schemeClr val="accent4">
                    <a:lumMod val="65000"/>
                    <a:lumOff val="3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92525"/>
          </a:xfrm>
        </p:spPr>
        <p:txBody>
          <a:bodyPr/>
          <a:lstStyle>
            <a:lvl1pPr>
              <a:buClr>
                <a:schemeClr val="accent4">
                  <a:lumMod val="65000"/>
                  <a:lumOff val="35000"/>
                </a:schemeClr>
              </a:buClr>
              <a:defRPr sz="2400">
                <a:solidFill>
                  <a:schemeClr val="accent4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accent4">
                  <a:lumMod val="65000"/>
                  <a:lumOff val="35000"/>
                </a:schemeClr>
              </a:buClr>
              <a:defRPr sz="2000">
                <a:solidFill>
                  <a:schemeClr val="accent4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accent4">
                  <a:lumMod val="65000"/>
                  <a:lumOff val="35000"/>
                </a:schemeClr>
              </a:buClr>
              <a:defRPr sz="1800">
                <a:solidFill>
                  <a:schemeClr val="accent4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accent4">
                  <a:lumMod val="65000"/>
                  <a:lumOff val="35000"/>
                </a:schemeClr>
              </a:buClr>
              <a:defRPr sz="1600">
                <a:solidFill>
                  <a:schemeClr val="accent4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accent4">
                  <a:lumMod val="65000"/>
                  <a:lumOff val="35000"/>
                </a:schemeClr>
              </a:buClr>
              <a:defRPr sz="1600">
                <a:solidFill>
                  <a:schemeClr val="accent4">
                    <a:lumMod val="65000"/>
                    <a:lumOff val="3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405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8002E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138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11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>
                <a:solidFill>
                  <a:srgbClr val="98002E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594350"/>
          </a:xfrm>
        </p:spPr>
        <p:txBody>
          <a:bodyPr/>
          <a:lstStyle>
            <a:lvl1pPr>
              <a:buNone/>
              <a:defRPr sz="3200">
                <a:solidFill>
                  <a:srgbClr val="98002E"/>
                </a:solidFill>
              </a:defRPr>
            </a:lvl1pPr>
            <a:lvl2pPr>
              <a:buClr>
                <a:schemeClr val="accent4">
                  <a:lumMod val="65000"/>
                  <a:lumOff val="35000"/>
                </a:schemeClr>
              </a:buClr>
              <a:defRPr sz="2800">
                <a:solidFill>
                  <a:schemeClr val="accent4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accent4">
                  <a:lumMod val="65000"/>
                  <a:lumOff val="35000"/>
                </a:schemeClr>
              </a:buClr>
              <a:defRPr sz="2400">
                <a:solidFill>
                  <a:schemeClr val="accent4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accent4">
                  <a:lumMod val="65000"/>
                  <a:lumOff val="35000"/>
                </a:schemeClr>
              </a:buClr>
              <a:defRPr sz="2000">
                <a:solidFill>
                  <a:schemeClr val="accent4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accent4">
                  <a:lumMod val="65000"/>
                  <a:lumOff val="35000"/>
                </a:schemeClr>
              </a:buClr>
              <a:defRPr sz="2000">
                <a:solidFill>
                  <a:schemeClr val="accent4">
                    <a:lumMod val="65000"/>
                    <a:lumOff val="3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432300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4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41725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>
                <a:solidFill>
                  <a:srgbClr val="98002E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85801"/>
            <a:ext cx="5486400" cy="40417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000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4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29954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rgbClr val="D8CC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6" descr="125ArtForPPT.jpg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8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ill Sans MT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ill Sans MT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ill Sans MT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ill Sans MT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otham 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otham 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otham 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otham 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8002E"/>
        </a:buClr>
        <a:buFont typeface="Gotham" pitchFamily="50" charset="0"/>
        <a:buChar char="&gt;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8002E"/>
        </a:buClr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8002E"/>
        </a:buClr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8002E"/>
        </a:buClr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8002E"/>
        </a:buClr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8002E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8002E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8002E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8002E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3" descr="OpeningPPTSlid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85800"/>
            <a:ext cx="79248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5000" dirty="0" smtClean="0">
                <a:ea typeface="+mj-ea"/>
              </a:rPr>
              <a:t>ENVIRONMENTAL SUSTAINABILITY &amp; </a:t>
            </a:r>
            <a:br>
              <a:rPr lang="en-US" sz="5000" dirty="0" smtClean="0">
                <a:ea typeface="+mj-ea"/>
              </a:rPr>
            </a:br>
            <a:r>
              <a:rPr lang="en-US" sz="5000" dirty="0" smtClean="0">
                <a:ea typeface="+mj-ea"/>
              </a:rPr>
              <a:t>NORTH ST. PAUL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181600"/>
            <a:ext cx="64008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dirty="0" smtClean="0">
                <a:latin typeface="Gill Sans Light"/>
                <a:ea typeface="+mn-ea"/>
                <a:cs typeface="Gill Sans Light"/>
              </a:rPr>
              <a:t>John Frost, Spencer Peck, &amp; John Ryan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Municipal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What is Sustainability?</a:t>
            </a:r>
          </a:p>
          <a:p>
            <a:pPr lvl="1"/>
            <a:r>
              <a:rPr lang="en-US" spc="0" dirty="0" smtClean="0"/>
              <a:t>“Decision making and development that meets the needs of the present without compromising the ability of future generations to meet their own needs.” </a:t>
            </a:r>
          </a:p>
          <a:p>
            <a:pPr marL="914400" lvl="2" indent="0">
              <a:buNone/>
            </a:pPr>
            <a:r>
              <a:rPr lang="en-US" spc="0" dirty="0" smtClean="0"/>
              <a:t>~ United Nations </a:t>
            </a:r>
            <a:r>
              <a:rPr lang="en-US" spc="0" dirty="0" err="1" smtClean="0"/>
              <a:t>Brundtland</a:t>
            </a:r>
            <a:r>
              <a:rPr lang="en-US" spc="0" dirty="0" smtClean="0"/>
              <a:t> Commission, 1987</a:t>
            </a:r>
            <a:endParaRPr lang="en-US" spc="0" dirty="0"/>
          </a:p>
        </p:txBody>
      </p:sp>
      <p:grpSp>
        <p:nvGrpSpPr>
          <p:cNvPr id="41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43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45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26267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Oval 43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9222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33400" y="100584"/>
            <a:ext cx="8077200" cy="5690616"/>
          </a:xfrm>
          <a:prstGeom prst="rect">
            <a:avLst/>
          </a:prstGeom>
        </p:spPr>
      </p:pic>
      <p:grpSp>
        <p:nvGrpSpPr>
          <p:cNvPr id="21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23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25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26267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4899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Municipal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Why become a sustainable City?</a:t>
            </a:r>
          </a:p>
          <a:p>
            <a:pPr lvl="1">
              <a:lnSpc>
                <a:spcPct val="150000"/>
              </a:lnSpc>
            </a:pPr>
            <a:r>
              <a:rPr lang="en-US" sz="2400" spc="0" dirty="0" smtClean="0"/>
              <a:t>National and </a:t>
            </a:r>
            <a:r>
              <a:rPr lang="en-US" sz="2400" dirty="0" smtClean="0"/>
              <a:t>International</a:t>
            </a:r>
            <a:r>
              <a:rPr lang="en-US" sz="2400" spc="0" dirty="0" smtClean="0"/>
              <a:t> government action</a:t>
            </a:r>
          </a:p>
          <a:p>
            <a:pPr lvl="1">
              <a:lnSpc>
                <a:spcPct val="150000"/>
              </a:lnSpc>
            </a:pPr>
            <a:r>
              <a:rPr lang="en-US" sz="2400" spc="0" dirty="0" smtClean="0"/>
              <a:t>Minnesota State and Regional action</a:t>
            </a:r>
          </a:p>
          <a:p>
            <a:pPr lvl="1">
              <a:lnSpc>
                <a:spcPct val="150000"/>
              </a:lnSpc>
            </a:pPr>
            <a:r>
              <a:rPr lang="en-US" sz="2400" spc="0" dirty="0" smtClean="0"/>
              <a:t>The power of local action</a:t>
            </a:r>
            <a:endParaRPr lang="en-US" sz="2400" dirty="0" smtClean="0"/>
          </a:p>
        </p:txBody>
      </p:sp>
      <p:grpSp>
        <p:nvGrpSpPr>
          <p:cNvPr id="21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23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25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0686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 smtClean="0"/>
              <a:t>Municipal Sustainability</a:t>
            </a:r>
            <a:endParaRPr lang="en-US" spc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How does a city become sustainable?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Define sustainability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spc="0" dirty="0" smtClean="0"/>
              <a:t>Identify a community </a:t>
            </a:r>
            <a:r>
              <a:rPr lang="en-US" sz="2400" dirty="0" smtClean="0"/>
              <a:t>strengths</a:t>
            </a:r>
            <a:r>
              <a:rPr lang="en-US" sz="2400" spc="0" dirty="0" smtClean="0"/>
              <a:t> and needs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Create a vision of North St. Paul in 20, 40, 50 years.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Develop policies to achieve the vision by addressing all three aspects of sustainability (environmental, social, economic)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spc="0" dirty="0" smtClean="0"/>
              <a:t>Monitor and evaluate outcomes, and adjusting policies to better achieve goals</a:t>
            </a:r>
            <a:endParaRPr lang="en-US" sz="2400" dirty="0" smtClean="0"/>
          </a:p>
        </p:txBody>
      </p:sp>
      <p:grpSp>
        <p:nvGrpSpPr>
          <p:cNvPr id="21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23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25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0246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 smtClean="0"/>
              <a:t>Municipal Sustainability</a:t>
            </a:r>
            <a:endParaRPr lang="en-US" spc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Sustainability Definition (p. )</a:t>
            </a:r>
          </a:p>
          <a:p>
            <a:pPr lvl="1"/>
            <a:r>
              <a:rPr lang="en-US" dirty="0" smtClean="0"/>
              <a:t>Draws on:</a:t>
            </a:r>
          </a:p>
          <a:p>
            <a:pPr lvl="2"/>
            <a:r>
              <a:rPr lang="en-US" sz="2400" spc="0" dirty="0" smtClean="0"/>
              <a:t>State action</a:t>
            </a:r>
          </a:p>
          <a:p>
            <a:pPr lvl="2"/>
            <a:r>
              <a:rPr lang="en-US" sz="2400" dirty="0" smtClean="0"/>
              <a:t>Regional action</a:t>
            </a:r>
          </a:p>
          <a:p>
            <a:pPr lvl="2"/>
            <a:r>
              <a:rPr lang="en-US" sz="2400" spc="0" dirty="0" smtClean="0"/>
              <a:t>North St. Paul’s previous actions</a:t>
            </a:r>
          </a:p>
          <a:p>
            <a:pPr lvl="3"/>
            <a:r>
              <a:rPr lang="en-US" sz="2000" dirty="0" err="1" smtClean="0"/>
              <a:t>GreenStep</a:t>
            </a:r>
            <a:r>
              <a:rPr lang="en-US" sz="2000" dirty="0" smtClean="0"/>
              <a:t> Cities</a:t>
            </a:r>
          </a:p>
          <a:p>
            <a:pPr lvl="3"/>
            <a:r>
              <a:rPr lang="en-US" sz="2000" spc="0" dirty="0" smtClean="0"/>
              <a:t>Comprehensive Plan</a:t>
            </a:r>
          </a:p>
          <a:p>
            <a:pPr lvl="3"/>
            <a:r>
              <a:rPr lang="en-US" sz="2000" dirty="0" smtClean="0"/>
              <a:t>Living Streets Program</a:t>
            </a:r>
            <a:endParaRPr lang="en-US" sz="2000" spc="0" dirty="0" smtClean="0"/>
          </a:p>
          <a:p>
            <a:endParaRPr lang="en-US" spc="0" dirty="0"/>
          </a:p>
        </p:txBody>
      </p:sp>
      <p:grpSp>
        <p:nvGrpSpPr>
          <p:cNvPr id="37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39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41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132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Municipal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Sustainability Definition</a:t>
            </a:r>
          </a:p>
          <a:p>
            <a:pPr lvl="1"/>
            <a:r>
              <a:rPr lang="en-US" dirty="0" smtClean="0"/>
              <a:t>Resolves to:</a:t>
            </a:r>
          </a:p>
          <a:p>
            <a:pPr lvl="2"/>
            <a:r>
              <a:rPr lang="en-US" spc="0" dirty="0" smtClean="0"/>
              <a:t>Adopt a strategic definition of sustainability</a:t>
            </a:r>
          </a:p>
          <a:p>
            <a:pPr lvl="2"/>
            <a:r>
              <a:rPr lang="en-US" dirty="0" smtClean="0"/>
              <a:t>Provide guidance for future decision making</a:t>
            </a:r>
          </a:p>
          <a:p>
            <a:pPr lvl="2"/>
            <a:r>
              <a:rPr lang="en-US" dirty="0" smtClean="0"/>
              <a:t>Requests the </a:t>
            </a:r>
            <a:r>
              <a:rPr lang="en-US" spc="0" dirty="0" smtClean="0"/>
              <a:t>City Manager to integrate the definition into long-term planning and day-to-day operations.</a:t>
            </a:r>
          </a:p>
          <a:p>
            <a:pPr lvl="2"/>
            <a:r>
              <a:rPr lang="en-US" spc="0" dirty="0" smtClean="0"/>
              <a:t>Requests the City Manager to provide annual updates to the City Council on implementation and achievements of integrating sustainability</a:t>
            </a:r>
            <a:endParaRPr lang="en-US" spc="0" dirty="0"/>
          </a:p>
        </p:txBody>
      </p:sp>
      <p:grpSp>
        <p:nvGrpSpPr>
          <p:cNvPr id="57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59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61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  <a:solidFill>
                <a:srgbClr val="26267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07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Municipal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Redevelopment Master Plan</a:t>
            </a:r>
          </a:p>
          <a:p>
            <a:pPr lvl="1"/>
            <a:r>
              <a:rPr lang="en-US" dirty="0"/>
              <a:t>Best Management Practices </a:t>
            </a:r>
            <a:r>
              <a:rPr lang="en-US" dirty="0" smtClean="0"/>
              <a:t>for:</a:t>
            </a:r>
            <a:endParaRPr lang="en-US" spc="0" dirty="0" smtClean="0"/>
          </a:p>
          <a:p>
            <a:pPr lvl="2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Zoning Code Modernization</a:t>
            </a:r>
          </a:p>
          <a:p>
            <a:pPr lvl="2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Development Review and Permitting</a:t>
            </a:r>
            <a:endParaRPr lang="en-US" sz="2000" dirty="0"/>
          </a:p>
          <a:p>
            <a:pPr lvl="2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Transit-oriented Development</a:t>
            </a:r>
          </a:p>
          <a:p>
            <a:pPr lvl="2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Bicycle Infrastructure</a:t>
            </a:r>
          </a:p>
          <a:p>
            <a:pPr lvl="2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Appendix of nearly 80 policy ideas incorporating sustainability</a:t>
            </a:r>
          </a:p>
          <a:p>
            <a:endParaRPr lang="en-US" dirty="0"/>
          </a:p>
        </p:txBody>
      </p:sp>
      <p:grpSp>
        <p:nvGrpSpPr>
          <p:cNvPr id="37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39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41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  <a:solidFill>
                <a:srgbClr val="26267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9534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Municipal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Best </a:t>
            </a:r>
            <a:r>
              <a:rPr lang="en-US" spc="0" dirty="0"/>
              <a:t>Management </a:t>
            </a:r>
            <a:r>
              <a:rPr lang="en-US" spc="0" dirty="0" smtClean="0"/>
              <a:t>Practices #1</a:t>
            </a:r>
            <a:endParaRPr lang="en-US" sz="2400" dirty="0" smtClean="0"/>
          </a:p>
          <a:p>
            <a:pPr lvl="1">
              <a:spcBef>
                <a:spcPts val="0"/>
              </a:spcBef>
            </a:pPr>
            <a:r>
              <a:rPr lang="en-US" sz="2400" dirty="0" smtClean="0"/>
              <a:t>Zoning Code Modernization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7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59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61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33481" y="3223127"/>
            <a:ext cx="4567119" cy="17181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029200" y="2373252"/>
            <a:ext cx="4040323" cy="3417948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8246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Municipal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Best </a:t>
            </a:r>
            <a:r>
              <a:rPr lang="en-US" spc="0" dirty="0"/>
              <a:t>Management </a:t>
            </a:r>
            <a:r>
              <a:rPr lang="en-US" spc="0" dirty="0" smtClean="0"/>
              <a:t>Practices #2</a:t>
            </a:r>
            <a:endParaRPr lang="en-US" sz="2400" spc="0" dirty="0" smtClean="0"/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en-US" dirty="0" smtClean="0"/>
              <a:t>Development Review and Permitting</a:t>
            </a:r>
            <a:endParaRPr lang="en-US" sz="2400" dirty="0" smtClean="0"/>
          </a:p>
        </p:txBody>
      </p:sp>
      <p:grpSp>
        <p:nvGrpSpPr>
          <p:cNvPr id="57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59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61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47536" y="2892846"/>
            <a:ext cx="5034064" cy="2921000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63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304608" y="2438400"/>
            <a:ext cx="4839392" cy="275821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7890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Municipal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Best </a:t>
            </a:r>
            <a:r>
              <a:rPr lang="en-US" spc="0" dirty="0"/>
              <a:t>Management </a:t>
            </a:r>
            <a:r>
              <a:rPr lang="en-US" spc="0" dirty="0" smtClean="0"/>
              <a:t>Practices #3</a:t>
            </a:r>
            <a:endParaRPr lang="en-US" sz="2400" spc="0" dirty="0" smtClean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Transit Oriented Development (TOD)</a:t>
            </a:r>
          </a:p>
        </p:txBody>
      </p:sp>
      <p:grpSp>
        <p:nvGrpSpPr>
          <p:cNvPr id="37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39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41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  <a:solidFill>
                <a:srgbClr val="26267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953000" y="2560504"/>
            <a:ext cx="4038600" cy="30424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7588" y="2787354"/>
            <a:ext cx="4613011" cy="2448688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9438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pc="0" dirty="0" smtClean="0"/>
              <a:t>AGENDA</a:t>
            </a:r>
            <a:endParaRPr lang="en-US" spc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spcBef>
                <a:spcPts val="1200"/>
              </a:spcBef>
              <a:buFont typeface="+mj-lt"/>
              <a:buAutoNum type="romanUcPeriod"/>
              <a:defRPr/>
            </a:pPr>
            <a:r>
              <a:rPr lang="en-US" spc="0" dirty="0" smtClean="0"/>
              <a:t>Introduction &amp; Overview</a:t>
            </a:r>
          </a:p>
          <a:p>
            <a:pPr marL="571500" indent="-571500">
              <a:spcBef>
                <a:spcPts val="1200"/>
              </a:spcBef>
              <a:buFont typeface="Arial"/>
              <a:buAutoNum type="romanUcPeriod"/>
              <a:defRPr/>
            </a:pPr>
            <a:r>
              <a:rPr lang="en-US" spc="0" dirty="0" smtClean="0"/>
              <a:t>Project 1: Municipal Sustainability</a:t>
            </a:r>
            <a:endParaRPr lang="en-US" spc="0" dirty="0"/>
          </a:p>
          <a:p>
            <a:pPr marL="571500" indent="-571500">
              <a:spcBef>
                <a:spcPts val="1200"/>
              </a:spcBef>
              <a:buFont typeface="Arial"/>
              <a:buAutoNum type="romanUcPeriod"/>
              <a:defRPr/>
            </a:pPr>
            <a:r>
              <a:rPr lang="en-US" spc="0" dirty="0" smtClean="0"/>
              <a:t>Project 2: </a:t>
            </a:r>
            <a:r>
              <a:rPr lang="en-US" spc="0" dirty="0" err="1"/>
              <a:t>GreenStep</a:t>
            </a:r>
            <a:r>
              <a:rPr lang="en-US" spc="0" dirty="0"/>
              <a:t> Cities</a:t>
            </a:r>
          </a:p>
          <a:p>
            <a:pPr marL="571500" indent="-571500">
              <a:spcBef>
                <a:spcPts val="1200"/>
              </a:spcBef>
              <a:buFont typeface="Arial"/>
              <a:buAutoNum type="romanUcPeriod"/>
              <a:defRPr/>
            </a:pPr>
            <a:r>
              <a:rPr lang="en-US" spc="0" dirty="0" smtClean="0"/>
              <a:t>Conclusion and Questions</a:t>
            </a:r>
          </a:p>
          <a:p>
            <a:pPr marL="571500" indent="-571500">
              <a:buFont typeface="Arial"/>
              <a:buAutoNum type="romanUcPeriod"/>
              <a:defRPr/>
            </a:pP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4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Municipal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Best </a:t>
            </a:r>
            <a:r>
              <a:rPr lang="en-US" spc="0" dirty="0"/>
              <a:t>Management </a:t>
            </a:r>
            <a:r>
              <a:rPr lang="en-US" spc="0" dirty="0" smtClean="0"/>
              <a:t>Practices #</a:t>
            </a:r>
            <a:r>
              <a:rPr lang="en-US" spc="0" dirty="0"/>
              <a:t>4</a:t>
            </a:r>
            <a:endParaRPr lang="en-US" sz="2400" dirty="0" smtClean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Bicycle Infrastructure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7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59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61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6200" y="2819400"/>
            <a:ext cx="4881935" cy="289864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114800" y="2286000"/>
            <a:ext cx="4876800" cy="28956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6085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Municipal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Best </a:t>
            </a:r>
            <a:r>
              <a:rPr lang="en-US" spc="0" dirty="0"/>
              <a:t>Management </a:t>
            </a:r>
            <a:r>
              <a:rPr lang="en-US" spc="0" dirty="0" smtClean="0"/>
              <a:t>Practices </a:t>
            </a:r>
            <a:endParaRPr lang="en-US" spc="0" dirty="0"/>
          </a:p>
          <a:p>
            <a:pPr lvl="1">
              <a:spcBef>
                <a:spcPts val="1800"/>
              </a:spcBef>
            </a:pPr>
            <a:r>
              <a:rPr lang="en-US" sz="2400" dirty="0" smtClean="0"/>
              <a:t>Appendix of nearly 80 policy ideas incorporating sustainability (p. )</a:t>
            </a:r>
            <a:endParaRPr lang="en-US" sz="2400" dirty="0"/>
          </a:p>
          <a:p>
            <a:pPr lvl="2"/>
            <a:r>
              <a:rPr lang="en-US" dirty="0" smtClean="0"/>
              <a:t>Energy</a:t>
            </a:r>
          </a:p>
          <a:p>
            <a:pPr lvl="2"/>
            <a:r>
              <a:rPr lang="en-US" dirty="0" smtClean="0"/>
              <a:t>Water</a:t>
            </a:r>
          </a:p>
          <a:p>
            <a:pPr lvl="2"/>
            <a:r>
              <a:rPr lang="en-US" dirty="0" smtClean="0"/>
              <a:t>Public Health</a:t>
            </a:r>
          </a:p>
          <a:p>
            <a:pPr lvl="2"/>
            <a:r>
              <a:rPr lang="en-US" dirty="0" smtClean="0"/>
              <a:t>Green Infrastructure</a:t>
            </a:r>
          </a:p>
          <a:p>
            <a:pPr lvl="2"/>
            <a:r>
              <a:rPr lang="en-US" dirty="0" smtClean="0"/>
              <a:t>Parking</a:t>
            </a:r>
          </a:p>
          <a:p>
            <a:pPr lvl="2"/>
            <a:r>
              <a:rPr lang="en-US" dirty="0" smtClean="0"/>
              <a:t>Commercial Districts</a:t>
            </a:r>
            <a:endParaRPr lang="en-US" dirty="0"/>
          </a:p>
        </p:txBody>
      </p:sp>
      <p:grpSp>
        <p:nvGrpSpPr>
          <p:cNvPr id="37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39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41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583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48640" y="1447801"/>
            <a:ext cx="8229600" cy="2152650"/>
          </a:xfrm>
        </p:spPr>
        <p:txBody>
          <a:bodyPr lIns="0" rIns="0"/>
          <a:lstStyle/>
          <a:p>
            <a:r>
              <a:rPr lang="en-US" spc="0" dirty="0" smtClean="0"/>
              <a:t>Minnesota </a:t>
            </a:r>
            <a:r>
              <a:rPr lang="en-US" spc="0" dirty="0" err="1" smtClean="0"/>
              <a:t>GreenStep</a:t>
            </a:r>
            <a:r>
              <a:rPr lang="en-US" spc="0" dirty="0" smtClean="0"/>
              <a:t> Cities</a:t>
            </a:r>
            <a:endParaRPr lang="en-US" spc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Frost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8061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Overview</a:t>
            </a:r>
          </a:p>
          <a:p>
            <a:pPr lvl="1">
              <a:defRPr/>
            </a:pPr>
            <a:r>
              <a:rPr lang="en-US" dirty="0" smtClean="0"/>
              <a:t>Local Governments</a:t>
            </a:r>
          </a:p>
          <a:p>
            <a:pPr lvl="2">
              <a:defRPr/>
            </a:pPr>
            <a:r>
              <a:rPr lang="en-US" dirty="0" smtClean="0"/>
              <a:t>State based program designed to recognize the role of local governments in reducing greenhouse gas emission</a:t>
            </a:r>
          </a:p>
        </p:txBody>
      </p:sp>
      <p:pic>
        <p:nvPicPr>
          <p:cNvPr id="4099" name="Picture 5" descr="395038_389006971176492_714300068_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352800"/>
            <a:ext cx="33432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0" name="Group 79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59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60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62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Oval 77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GREENSTEP CITIES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105400" cy="4495800"/>
          </a:xfrm>
        </p:spPr>
        <p:txBody>
          <a:bodyPr/>
          <a:lstStyle/>
          <a:p>
            <a:pPr>
              <a:buClr>
                <a:srgbClr val="595959"/>
              </a:buClr>
              <a:buFont typeface="Arial" pitchFamily="-102" charset="0"/>
              <a:buChar char="•"/>
            </a:pPr>
            <a:r>
              <a:rPr lang="en-US">
                <a:solidFill>
                  <a:srgbClr val="262626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Overview (continued)</a:t>
            </a:r>
          </a:p>
          <a:p>
            <a:pPr lvl="1">
              <a:buClr>
                <a:srgbClr val="595959"/>
              </a:buClr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Steps and Blocks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Six (6) steps are required for a city to be recognized as a “Step 3 GreenStep City”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Three (3) “recognition blocks” are earned upon completion of the six (6) steps</a:t>
            </a:r>
          </a:p>
          <a:p>
            <a:pPr lvl="2">
              <a:buClr>
                <a:srgbClr val="595959"/>
              </a:buClr>
              <a:buFont typeface="Wingdings" pitchFamily="-102" charset="2"/>
              <a:buNone/>
            </a:pPr>
            <a:endParaRPr lang="en-US">
              <a:solidFill>
                <a:srgbClr val="404040"/>
              </a:solidFill>
              <a:latin typeface="Gill Sans Light" pitchFamily="-102" charset="0"/>
              <a:ea typeface="Gill Sans Light" pitchFamily="-102" charset="0"/>
              <a:cs typeface="Gill Sans Light" pitchFamily="-102" charset="0"/>
            </a:endParaRPr>
          </a:p>
        </p:txBody>
      </p:sp>
      <p:pic>
        <p:nvPicPr>
          <p:cNvPr id="5123" name="Picture 6" descr="430642_267806449963212_660531096_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19050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22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25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27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Oval 25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Overview (continued)</a:t>
            </a:r>
          </a:p>
          <a:p>
            <a:pPr lvl="1">
              <a:defRPr/>
            </a:pPr>
            <a:r>
              <a:rPr lang="en-US" dirty="0" smtClean="0"/>
              <a:t>Best Practices</a:t>
            </a:r>
          </a:p>
          <a:p>
            <a:pPr lvl="2">
              <a:defRPr/>
            </a:pPr>
            <a:r>
              <a:rPr lang="en-US" dirty="0" smtClean="0"/>
              <a:t>Twenty Eight (28) total Best Practices</a:t>
            </a:r>
          </a:p>
          <a:p>
            <a:pPr lvl="3">
              <a:defRPr/>
            </a:pPr>
            <a:r>
              <a:rPr lang="en-US" dirty="0" smtClean="0"/>
              <a:t>Fall under five (5) categories of sustainability</a:t>
            </a:r>
          </a:p>
          <a:p>
            <a:pPr lvl="3">
              <a:defRPr/>
            </a:pPr>
            <a:r>
              <a:rPr lang="en-US" dirty="0" smtClean="0"/>
              <a:t>Composed of 168 unique actions</a:t>
            </a:r>
          </a:p>
          <a:p>
            <a:pPr lvl="1">
              <a:defRPr/>
            </a:pPr>
            <a:r>
              <a:rPr lang="en-US" smtClean="0"/>
              <a:t>North Saint Paul</a:t>
            </a:r>
          </a:p>
          <a:p>
            <a:pPr lvl="2">
              <a:defRPr/>
            </a:pPr>
            <a:r>
              <a:rPr lang="en-US" smtClean="0"/>
              <a:t>Category B City</a:t>
            </a:r>
          </a:p>
          <a:p>
            <a:pPr lvl="3">
              <a:defRPr/>
            </a:pPr>
            <a:r>
              <a:rPr lang="en-US" smtClean="0"/>
              <a:t>Twelve (12) total required Best Practices</a:t>
            </a:r>
          </a:p>
          <a:p>
            <a:pPr lvl="3">
              <a:defRPr/>
            </a:pPr>
            <a:r>
              <a:rPr lang="en-US" smtClean="0"/>
              <a:t>Particular distribution of Best Practices</a:t>
            </a:r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5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8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0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3333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" name="Oval 8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Oval 5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371600"/>
          <a:ext cx="8229600" cy="3563938"/>
        </p:xfrm>
        <a:graphic>
          <a:graphicData uri="http://schemas.openxmlformats.org/drawingml/2006/table">
            <a:tbl>
              <a:tblPr/>
              <a:tblGrid>
                <a:gridCol w="1447800"/>
                <a:gridCol w="685800"/>
                <a:gridCol w="609600"/>
                <a:gridCol w="1371600"/>
                <a:gridCol w="685800"/>
                <a:gridCol w="609600"/>
                <a:gridCol w="1447800"/>
                <a:gridCol w="762000"/>
                <a:gridCol w="609600"/>
              </a:tblGrid>
              <a:tr h="3048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Buildings and Lighting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Land Use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Transportation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Best Practice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Status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Best Practice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Status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Best Practice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Status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1. Efficient Existing Public Buildings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Wingdings" pitchFamily="-102" charset="2"/>
                          <a:cs typeface="Wingdings" pitchFamily="-102" charset="2"/>
                          <a:sym typeface="Wingdings" pitchFamily="-102" charset="2"/>
                        </a:rPr>
                        <a:t>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ingding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Wingdings" pitchFamily="-102" charset="2"/>
                          <a:cs typeface="Wingdings" pitchFamily="-102" charset="2"/>
                          <a:sym typeface="Wingdings" pitchFamily="-102" charset="2"/>
                        </a:rPr>
                        <a:t>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ingding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6. Comprehensive Planning &amp; Implementation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Wingdings" pitchFamily="-102" charset="2"/>
                          <a:cs typeface="Wingdings" pitchFamily="-102" charset="2"/>
                          <a:sym typeface="Wingdings" pitchFamily="-102" charset="2"/>
                        </a:rPr>
                        <a:t>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ingding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✓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11. Complete Green Streets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2. Efficient Existing Private Buildings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✓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7. Higher Density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12. Mobility Options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✓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3. New Green Buildings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8. Mixed Uses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✓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13. Efficient City Fleets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4. Efficient Building &amp; Street Lighting and Signals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Wingdings" pitchFamily="-102" charset="2"/>
                          <a:cs typeface="Wingdings" pitchFamily="-102" charset="2"/>
                          <a:sym typeface="Wingdings" pitchFamily="-102" charset="2"/>
                        </a:rPr>
                        <a:t>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ingding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9. Efficient Highway-Oriented Development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14. Demand-Side Travel Planning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5. Building Reuse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10. Conservation Design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Total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Total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Total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124200" y="5029200"/>
          <a:ext cx="3125788" cy="760413"/>
        </p:xfrm>
        <a:graphic>
          <a:graphicData uri="http://schemas.openxmlformats.org/drawingml/2006/table">
            <a:tbl>
              <a:tblPr/>
              <a:tblGrid>
                <a:gridCol w="381000"/>
                <a:gridCol w="695325"/>
                <a:gridCol w="296863"/>
                <a:gridCol w="1752600"/>
              </a:tblGrid>
              <a:tr h="24765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Key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-102" charset="0"/>
                          <a:ea typeface="Wingdings" pitchFamily="-102" charset="2"/>
                          <a:cs typeface="Wingdings" pitchFamily="-102" charset="2"/>
                          <a:sym typeface="Wingdings" pitchFamily="-102" charset="2"/>
                        </a:rPr>
                        <a:t>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Wingdings" pitchFamily="-102" charset="2"/>
                          <a:cs typeface="Wingdings" pitchFamily="-102" charset="2"/>
                          <a:sym typeface="Wingdings" pitchFamily="-102" charset="2"/>
                        </a:rPr>
                        <a:t>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ingding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Partially Complete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✓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Complete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Zapf Dingbat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✗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 and No Action Taken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7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10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2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3333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Oval 10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371600"/>
          <a:ext cx="8229600" cy="3563938"/>
        </p:xfrm>
        <a:graphic>
          <a:graphicData uri="http://schemas.openxmlformats.org/drawingml/2006/table">
            <a:tbl>
              <a:tblPr/>
              <a:tblGrid>
                <a:gridCol w="1447800"/>
                <a:gridCol w="685800"/>
                <a:gridCol w="609600"/>
                <a:gridCol w="1371600"/>
                <a:gridCol w="685800"/>
                <a:gridCol w="609600"/>
                <a:gridCol w="1447800"/>
                <a:gridCol w="762000"/>
                <a:gridCol w="609600"/>
              </a:tblGrid>
              <a:tr h="3048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Environmental Management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Economic and Community Development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Best Practice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Status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Best Practice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Status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Best Practice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Status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15. Environmentally Preferable Purchasing 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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Zapf Dingbat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✗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20. Efficient Water &amp; Wastewater Facilities 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24. Benchmarks &amp; Community Engagement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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¤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16. Urban Forests 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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Zapf Dingbat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✓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21. Septic Systems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25. Green Business Development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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Zapf Dingbat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✓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17. Efficient Stormwater Management 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Zapf Dingbat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✓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22. Solid Waste Reduction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26. Renewable Energy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¤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18. Parks &amp; Trails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23. Local Air Quality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27. Local Food 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19. Surface Water Quality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28. Business Synergies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Total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Total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2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1</a:t>
                      </a:r>
                    </a:p>
                  </a:txBody>
                  <a:tcPr marL="12700" marR="12700" marT="12697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124200" y="5029200"/>
          <a:ext cx="3125788" cy="760413"/>
        </p:xfrm>
        <a:graphic>
          <a:graphicData uri="http://schemas.openxmlformats.org/drawingml/2006/table">
            <a:tbl>
              <a:tblPr/>
              <a:tblGrid>
                <a:gridCol w="381000"/>
                <a:gridCol w="695325"/>
                <a:gridCol w="296863"/>
                <a:gridCol w="1752600"/>
              </a:tblGrid>
              <a:tr h="24765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Key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-102" charset="0"/>
                          <a:ea typeface="Wingdings" pitchFamily="-102" charset="2"/>
                          <a:cs typeface="Wingdings" pitchFamily="-102" charset="2"/>
                          <a:sym typeface="Wingdings" pitchFamily="-102" charset="2"/>
                        </a:rPr>
                        <a:t>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-102" charset="0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-102" charset="2"/>
                          <a:ea typeface="Wingdings" pitchFamily="-102" charset="2"/>
                          <a:cs typeface="Wingdings" pitchFamily="-102" charset="2"/>
                          <a:sym typeface="Wingdings" pitchFamily="-102" charset="2"/>
                        </a:rPr>
                        <a:t>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ingding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Partially Complete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✓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 pitchFamily="-102" charset="2"/>
                        <a:ea typeface="ＭＳ Ｐゴシック" pitchFamily="-102" charset="-128"/>
                        <a:cs typeface="ＭＳ Ｐゴシック" pitchFamily="-102" charset="-128"/>
                      </a:endParaRP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Complete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Zapf Dingbats" pitchFamily="-102" charset="2"/>
                          <a:ea typeface="ＭＳ Ｐゴシック" pitchFamily="-102" charset="-128"/>
                          <a:cs typeface="ＭＳ Ｐゴシック" pitchFamily="-102" charset="-128"/>
                        </a:rPr>
                        <a:t>✗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-102" charset="0"/>
                          <a:ea typeface="ＭＳ Ｐゴシック" pitchFamily="-102" charset="-128"/>
                          <a:cs typeface="ＭＳ Ｐゴシック" pitchFamily="-102" charset="-128"/>
                        </a:rPr>
                        <a:t>Required and No Action Taken</a:t>
                      </a:r>
                    </a:p>
                  </a:txBody>
                  <a:tcPr marL="91422" marR="91422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8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11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3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Oval 11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NSP’s Final Tally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Required BPs – 6 total</a:t>
            </a:r>
          </a:p>
          <a:p>
            <a:pPr lvl="2">
              <a:defRPr/>
            </a:pPr>
            <a:r>
              <a:rPr lang="en-US" dirty="0" smtClean="0"/>
              <a:t>Complete: 3</a:t>
            </a:r>
          </a:p>
          <a:p>
            <a:pPr lvl="2">
              <a:defRPr/>
            </a:pPr>
            <a:r>
              <a:rPr lang="en-US" dirty="0" smtClean="0"/>
              <a:t>Incomplete: 3</a:t>
            </a:r>
          </a:p>
          <a:p>
            <a:pPr lvl="1">
              <a:defRPr/>
            </a:pPr>
            <a:r>
              <a:rPr lang="en-US" dirty="0" smtClean="0"/>
              <a:t>Optional BPs – 22 total</a:t>
            </a:r>
          </a:p>
          <a:p>
            <a:pPr lvl="2">
              <a:defRPr/>
            </a:pPr>
            <a:r>
              <a:rPr lang="en-US" dirty="0" smtClean="0"/>
              <a:t>Complete: 4</a:t>
            </a:r>
          </a:p>
          <a:p>
            <a:pPr lvl="2">
              <a:defRPr/>
            </a:pPr>
            <a:r>
              <a:rPr lang="en-US" dirty="0" smtClean="0"/>
              <a:t>Partially Complete: 3</a:t>
            </a:r>
          </a:p>
          <a:p>
            <a:pPr lvl="1">
              <a:defRPr/>
            </a:pPr>
            <a:r>
              <a:rPr lang="en-US" dirty="0" smtClean="0"/>
              <a:t>Total BPs – 28 total</a:t>
            </a:r>
          </a:p>
          <a:p>
            <a:pPr lvl="2">
              <a:defRPr/>
            </a:pPr>
            <a:r>
              <a:rPr lang="en-US" dirty="0" smtClean="0"/>
              <a:t>Required: 12</a:t>
            </a:r>
          </a:p>
          <a:p>
            <a:pPr lvl="2">
              <a:defRPr/>
            </a:pPr>
            <a:r>
              <a:rPr lang="en-US" dirty="0" smtClean="0"/>
              <a:t>Complete: 7</a:t>
            </a:r>
          </a:p>
        </p:txBody>
      </p:sp>
      <p:pic>
        <p:nvPicPr>
          <p:cNvPr id="10243" name="Picture 3" descr="227775_146189998870976_346883975_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600200"/>
            <a:ext cx="2297113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6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9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1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Oval 9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858000" cy="449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BP 1 (required): Efficient Existing Public Buildings</a:t>
            </a:r>
          </a:p>
          <a:p>
            <a:pPr lvl="1">
              <a:defRPr/>
            </a:pPr>
            <a:r>
              <a:rPr lang="en-US" dirty="0" smtClean="0"/>
              <a:t>Requirements</a:t>
            </a:r>
          </a:p>
          <a:p>
            <a:pPr lvl="2">
              <a:defRPr/>
            </a:pPr>
            <a:r>
              <a:rPr lang="en-US" dirty="0" smtClean="0"/>
              <a:t>Two (2) Actions</a:t>
            </a:r>
          </a:p>
          <a:p>
            <a:pPr lvl="1">
              <a:defRPr/>
            </a:pPr>
            <a:r>
              <a:rPr lang="en-US" dirty="0" smtClean="0"/>
              <a:t>Recommendations</a:t>
            </a:r>
          </a:p>
          <a:p>
            <a:pPr lvl="2">
              <a:defRPr/>
            </a:pPr>
            <a:r>
              <a:rPr lang="en-US" dirty="0" smtClean="0"/>
              <a:t>Action 1: In progress! Continue recording B3 Benchmarking data for one year.</a:t>
            </a:r>
          </a:p>
          <a:p>
            <a:pPr lvl="2">
              <a:defRPr/>
            </a:pPr>
            <a:r>
              <a:rPr lang="en-US" dirty="0" smtClean="0"/>
              <a:t>Action 2: Write it down! Recent upgrades to lighting in NSP city-owned and school buildings should meet the requirements for this action.</a:t>
            </a:r>
            <a:endParaRPr lang="en-US" dirty="0"/>
          </a:p>
        </p:txBody>
      </p:sp>
      <p:pic>
        <p:nvPicPr>
          <p:cNvPr id="11267" name="Picture 3" descr="MajorBenefit-costsave_0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981200"/>
            <a:ext cx="2057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6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9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1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  <a:solidFill>
                  <a:srgbClr val="3333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Oval 9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pc="0" dirty="0" smtClean="0"/>
              <a:t>INTRODUCTION &amp; OVERVIEW</a:t>
            </a:r>
            <a:endParaRPr lang="en-US" spc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defRPr/>
            </a:pPr>
            <a:r>
              <a:rPr lang="en-US" spc="0" dirty="0" smtClean="0"/>
              <a:t>Who We Are</a:t>
            </a:r>
          </a:p>
          <a:p>
            <a:pPr lvl="1">
              <a:spcBef>
                <a:spcPts val="300"/>
              </a:spcBef>
              <a:defRPr/>
            </a:pPr>
            <a:r>
              <a:rPr lang="en-US" dirty="0" smtClean="0"/>
              <a:t>The Clinic</a:t>
            </a:r>
          </a:p>
          <a:p>
            <a:pPr lvl="2">
              <a:spcBef>
                <a:spcPts val="300"/>
              </a:spcBef>
              <a:defRPr/>
            </a:pPr>
            <a:r>
              <a:rPr lang="en-US" dirty="0" smtClean="0"/>
              <a:t>Year</a:t>
            </a:r>
            <a:r>
              <a:rPr lang="en-US" dirty="0"/>
              <a:t>-long multidisciplinary, public policy </a:t>
            </a:r>
            <a:r>
              <a:rPr lang="en-US" dirty="0" smtClean="0"/>
              <a:t>Clinic</a:t>
            </a:r>
          </a:p>
          <a:p>
            <a:pPr lvl="1">
              <a:spcBef>
                <a:spcPts val="300"/>
              </a:spcBef>
              <a:defRPr/>
            </a:pPr>
            <a:r>
              <a:rPr lang="en-US" dirty="0" smtClean="0"/>
              <a:t>Instructors</a:t>
            </a:r>
          </a:p>
          <a:p>
            <a:pPr lvl="2">
              <a:spcBef>
                <a:spcPts val="300"/>
              </a:spcBef>
              <a:defRPr/>
            </a:pPr>
            <a:r>
              <a:rPr lang="en-US" dirty="0" smtClean="0"/>
              <a:t>Professor Jean Coleman</a:t>
            </a:r>
          </a:p>
          <a:p>
            <a:pPr lvl="3">
              <a:spcBef>
                <a:spcPts val="300"/>
              </a:spcBef>
              <a:defRPr/>
            </a:pPr>
            <a:r>
              <a:rPr lang="en-US" dirty="0" smtClean="0"/>
              <a:t>Attorney &amp; Land Use Planner</a:t>
            </a:r>
          </a:p>
          <a:p>
            <a:pPr lvl="3">
              <a:spcBef>
                <a:spcPts val="300"/>
              </a:spcBef>
              <a:defRPr/>
            </a:pPr>
            <a:r>
              <a:rPr lang="en-US" dirty="0" smtClean="0"/>
              <a:t>Staff Attorney, Minnesota Pollution Control Agency</a:t>
            </a:r>
          </a:p>
          <a:p>
            <a:pPr lvl="3">
              <a:spcBef>
                <a:spcPts val="300"/>
              </a:spcBef>
              <a:defRPr/>
            </a:pPr>
            <a:r>
              <a:rPr lang="en-US" dirty="0"/>
              <a:t>Adjunct Professor, University of </a:t>
            </a:r>
            <a:r>
              <a:rPr lang="en-US" dirty="0" smtClean="0"/>
              <a:t>Minnesota Law School</a:t>
            </a:r>
          </a:p>
          <a:p>
            <a:pPr lvl="2">
              <a:spcBef>
                <a:spcPts val="300"/>
              </a:spcBef>
              <a:defRPr/>
            </a:pPr>
            <a:r>
              <a:rPr lang="en-US" dirty="0"/>
              <a:t>Professor Sherry </a:t>
            </a:r>
            <a:r>
              <a:rPr lang="en-US" dirty="0" err="1" smtClean="0"/>
              <a:t>Enzler</a:t>
            </a:r>
            <a:endParaRPr lang="en-US" dirty="0" smtClean="0"/>
          </a:p>
          <a:p>
            <a:pPr lvl="3">
              <a:spcBef>
                <a:spcPts val="300"/>
              </a:spcBef>
              <a:defRPr/>
            </a:pPr>
            <a:r>
              <a:rPr lang="en-US" dirty="0" smtClean="0"/>
              <a:t>PhD &amp; Attorney </a:t>
            </a:r>
          </a:p>
          <a:p>
            <a:pPr lvl="3">
              <a:spcBef>
                <a:spcPts val="300"/>
              </a:spcBef>
              <a:defRPr/>
            </a:pPr>
            <a:r>
              <a:rPr lang="en-US" dirty="0"/>
              <a:t>General </a:t>
            </a:r>
            <a:r>
              <a:rPr lang="en-US" dirty="0" smtClean="0"/>
              <a:t>Counsel, Minnesota </a:t>
            </a:r>
            <a:r>
              <a:rPr lang="en-US" dirty="0" smtClean="0"/>
              <a:t>DNR</a:t>
            </a:r>
          </a:p>
          <a:p>
            <a:pPr lvl="3">
              <a:spcBef>
                <a:spcPts val="300"/>
              </a:spcBef>
              <a:defRPr/>
            </a:pPr>
            <a:r>
              <a:rPr lang="en-US" dirty="0" smtClean="0"/>
              <a:t>Adjunct Professor, </a:t>
            </a:r>
            <a:r>
              <a:rPr lang="en-US" dirty="0"/>
              <a:t>University of Minnesota </a:t>
            </a:r>
            <a:r>
              <a:rPr lang="en-US" dirty="0" smtClean="0"/>
              <a:t>Law School</a:t>
            </a:r>
            <a:endParaRPr lang="en-US" dirty="0"/>
          </a:p>
        </p:txBody>
      </p:sp>
      <p:grpSp>
        <p:nvGrpSpPr>
          <p:cNvPr id="39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41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43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324600" cy="449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BP 15 (required): Purchasing</a:t>
            </a:r>
          </a:p>
          <a:p>
            <a:pPr lvl="1">
              <a:defRPr/>
            </a:pPr>
            <a:r>
              <a:rPr lang="en-US" dirty="0" smtClean="0"/>
              <a:t>Requirements</a:t>
            </a:r>
          </a:p>
          <a:p>
            <a:pPr lvl="2">
              <a:defRPr/>
            </a:pPr>
            <a:r>
              <a:rPr lang="en-US" dirty="0" smtClean="0"/>
              <a:t>Two (2) Actions</a:t>
            </a:r>
          </a:p>
          <a:p>
            <a:pPr lvl="1">
              <a:defRPr/>
            </a:pPr>
            <a:r>
              <a:rPr lang="en-US" dirty="0" smtClean="0"/>
              <a:t>Recommendations</a:t>
            </a:r>
          </a:p>
          <a:p>
            <a:pPr lvl="2">
              <a:defRPr/>
            </a:pPr>
            <a:r>
              <a:rPr lang="en-US" dirty="0" smtClean="0"/>
              <a:t>Complete Action 1 by adopting an Environmentally Preferable Purchasing Policy.</a:t>
            </a:r>
          </a:p>
          <a:p>
            <a:pPr lvl="2">
              <a:defRPr/>
            </a:pPr>
            <a:r>
              <a:rPr lang="en-US" dirty="0" smtClean="0"/>
              <a:t>Evaluate Action 2. Does NSP purchase energy from renewable energy sources? Alternatively, does NSP’s public utility distribute energy from renewable energy sources? If so, write it down!</a:t>
            </a:r>
          </a:p>
        </p:txBody>
      </p:sp>
      <p:pic>
        <p:nvPicPr>
          <p:cNvPr id="12291" name="Picture 3" descr="MajorBenefit-longtermcostsave_0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981200"/>
            <a:ext cx="2057400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6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9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1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  <a:solidFill>
                  <a:srgbClr val="3333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Oval 9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400800" cy="4495800"/>
          </a:xfrm>
        </p:spPr>
        <p:txBody>
          <a:bodyPr/>
          <a:lstStyle/>
          <a:p>
            <a:pPr>
              <a:buClr>
                <a:srgbClr val="595959"/>
              </a:buClr>
              <a:buFont typeface="Arial" pitchFamily="-102" charset="0"/>
              <a:buChar char="•"/>
            </a:pPr>
            <a:r>
              <a:rPr lang="en-US">
                <a:solidFill>
                  <a:srgbClr val="262626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BP 24 (required): Benchmarks &amp; Community Engagement</a:t>
            </a:r>
          </a:p>
          <a:p>
            <a:pPr lvl="1">
              <a:buClr>
                <a:srgbClr val="595959"/>
              </a:buClr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Requirements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Two (2) Actions</a:t>
            </a:r>
          </a:p>
          <a:p>
            <a:pPr lvl="1">
              <a:buClr>
                <a:srgbClr val="595959"/>
              </a:buClr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Recommendations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Action 1: Already complete!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Evaluate Actions 2, 3, 4, and 5. Did NSP already take any of these actions? If so, write it down!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endParaRPr lang="en-US">
              <a:solidFill>
                <a:srgbClr val="404040"/>
              </a:solidFill>
              <a:latin typeface="Gill Sans Light" pitchFamily="-102" charset="0"/>
              <a:ea typeface="Gill Sans Light" pitchFamily="-102" charset="0"/>
              <a:cs typeface="Gill Sans Light" pitchFamily="-102" charset="0"/>
            </a:endParaRP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endParaRPr lang="en-US">
              <a:solidFill>
                <a:srgbClr val="404040"/>
              </a:solidFill>
              <a:latin typeface="Gill Sans Light" pitchFamily="-102" charset="0"/>
              <a:ea typeface="Gill Sans Light" pitchFamily="-102" charset="0"/>
              <a:cs typeface="Gill Sans Light" pitchFamily="-102" charset="0"/>
            </a:endParaRPr>
          </a:p>
        </p:txBody>
      </p:sp>
      <p:pic>
        <p:nvPicPr>
          <p:cNvPr id="13315" name="Picture 3" descr="MajorBenefit-communityselfreliance_1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981200"/>
            <a:ext cx="20764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6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9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1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Oval 9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172200" cy="449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BP 4 (optional): Efficient Outdoor Lighting and Signals</a:t>
            </a:r>
          </a:p>
          <a:p>
            <a:pPr lvl="1">
              <a:defRPr/>
            </a:pPr>
            <a:r>
              <a:rPr lang="en-US" dirty="0" smtClean="0"/>
              <a:t>Requirements</a:t>
            </a:r>
          </a:p>
          <a:p>
            <a:pPr lvl="2">
              <a:defRPr/>
            </a:pPr>
            <a:r>
              <a:rPr lang="en-US" dirty="0" smtClean="0"/>
              <a:t>Two (2) Actions</a:t>
            </a:r>
          </a:p>
          <a:p>
            <a:pPr lvl="1">
              <a:defRPr/>
            </a:pPr>
            <a:r>
              <a:rPr lang="en-US" dirty="0" smtClean="0"/>
              <a:t>Recommendations</a:t>
            </a:r>
          </a:p>
          <a:p>
            <a:pPr lvl="2">
              <a:defRPr/>
            </a:pPr>
            <a:r>
              <a:rPr lang="en-US" dirty="0" smtClean="0"/>
              <a:t>Action 5: Already complete!</a:t>
            </a:r>
          </a:p>
          <a:p>
            <a:pPr lvl="2">
              <a:defRPr/>
            </a:pPr>
            <a:r>
              <a:rPr lang="en-US" dirty="0" smtClean="0"/>
              <a:t>Evaluate Action 2. Does NSP purchase LED lights for all new street lighting and traffic signals? If so, write it down!</a:t>
            </a:r>
            <a:endParaRPr lang="en-US" dirty="0"/>
          </a:p>
        </p:txBody>
      </p:sp>
      <p:pic>
        <p:nvPicPr>
          <p:cNvPr id="14339" name="Picture 3" descr="MajorBenefit-costsave_0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981200"/>
            <a:ext cx="2057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6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9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1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Oval 9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400800" cy="4495800"/>
          </a:xfrm>
        </p:spPr>
        <p:txBody>
          <a:bodyPr/>
          <a:lstStyle/>
          <a:p>
            <a:pPr>
              <a:buClr>
                <a:srgbClr val="595959"/>
              </a:buClr>
              <a:buFont typeface="Arial" pitchFamily="-102" charset="0"/>
              <a:buChar char="•"/>
            </a:pPr>
            <a:r>
              <a:rPr lang="en-US">
                <a:solidFill>
                  <a:srgbClr val="262626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BP 11 (optional): Complete Green Streets</a:t>
            </a:r>
          </a:p>
          <a:p>
            <a:pPr lvl="1">
              <a:buClr>
                <a:srgbClr val="595959"/>
              </a:buClr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Requirements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Two (2) Actions</a:t>
            </a:r>
          </a:p>
          <a:p>
            <a:pPr lvl="1">
              <a:buClr>
                <a:srgbClr val="595959"/>
              </a:buClr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Recommendations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Action 1: Write it down! NSP’s Living Streets Plan is one of Minnesota’s best Green Streets concepts.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Evaluate Actions 3, 4, and 5. Did NSP already take any of these actions? If so, write it down!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endParaRPr lang="en-US">
              <a:solidFill>
                <a:srgbClr val="404040"/>
              </a:solidFill>
              <a:latin typeface="Gill Sans Light" pitchFamily="-102" charset="0"/>
              <a:ea typeface="Gill Sans Light" pitchFamily="-102" charset="0"/>
              <a:cs typeface="Gill Sans Light" pitchFamily="-102" charset="0"/>
            </a:endParaRPr>
          </a:p>
        </p:txBody>
      </p:sp>
      <p:pic>
        <p:nvPicPr>
          <p:cNvPr id="15363" name="Picture 3" descr="MajorBenefit-communityhealth_15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981200"/>
            <a:ext cx="2057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6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9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1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  <a:solidFill>
                  <a:srgbClr val="3333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Oval 9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GREENSTEP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781800" cy="4495800"/>
          </a:xfrm>
        </p:spPr>
        <p:txBody>
          <a:bodyPr/>
          <a:lstStyle/>
          <a:p>
            <a:pPr>
              <a:buClr>
                <a:srgbClr val="595959"/>
              </a:buClr>
              <a:buFont typeface="Arial" pitchFamily="-102" charset="0"/>
              <a:buChar char="•"/>
            </a:pPr>
            <a:r>
              <a:rPr lang="en-US">
                <a:solidFill>
                  <a:srgbClr val="262626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BP 26 (optional): Renewable Energy</a:t>
            </a:r>
          </a:p>
          <a:p>
            <a:pPr lvl="1">
              <a:buClr>
                <a:srgbClr val="595959"/>
              </a:buClr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Requirements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Two (2) Actions</a:t>
            </a:r>
          </a:p>
          <a:p>
            <a:pPr lvl="1">
              <a:buClr>
                <a:srgbClr val="595959"/>
              </a:buClr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Recommendations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Action 5: Already complete!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r>
              <a:rPr lang="en-US">
                <a:solidFill>
                  <a:srgbClr val="404040"/>
                </a:solidFill>
                <a:latin typeface="Gill Sans Light" pitchFamily="-102" charset="0"/>
                <a:ea typeface="Gill Sans Light" pitchFamily="-102" charset="0"/>
                <a:cs typeface="Gill Sans Light" pitchFamily="-102" charset="0"/>
              </a:rPr>
              <a:t>Evaluate Action 2. Does NSP’s public utility offers a green power purchasing program? If so, write it down!</a:t>
            </a:r>
          </a:p>
          <a:p>
            <a:pPr lvl="2">
              <a:buClr>
                <a:srgbClr val="595959"/>
              </a:buClr>
              <a:buFont typeface="Wingdings" pitchFamily="-102" charset="2"/>
              <a:buChar char="§"/>
            </a:pPr>
            <a:endParaRPr lang="en-US">
              <a:solidFill>
                <a:srgbClr val="404040"/>
              </a:solidFill>
              <a:latin typeface="Gill Sans Light" pitchFamily="-102" charset="0"/>
              <a:ea typeface="Gill Sans Light" pitchFamily="-102" charset="0"/>
              <a:cs typeface="Gill Sans Light" pitchFamily="-102" charset="0"/>
            </a:endParaRPr>
          </a:p>
        </p:txBody>
      </p:sp>
      <p:pic>
        <p:nvPicPr>
          <p:cNvPr id="16387" name="Picture 3" descr="MajorBenefit-communityselfreliance_1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981200"/>
            <a:ext cx="20764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057400" y="6019800"/>
            <a:ext cx="4724400" cy="152400"/>
            <a:chOff x="2057400" y="6019800"/>
            <a:chExt cx="4724400" cy="152400"/>
          </a:xfrm>
        </p:grpSpPr>
        <p:grpSp>
          <p:nvGrpSpPr>
            <p:cNvPr id="6" name="Group 23"/>
            <p:cNvGrpSpPr/>
            <p:nvPr/>
          </p:nvGrpSpPr>
          <p:grpSpPr>
            <a:xfrm>
              <a:off x="2057400" y="6019800"/>
              <a:ext cx="4724400" cy="152400"/>
              <a:chOff x="2362200" y="5943600"/>
              <a:chExt cx="4724400" cy="152400"/>
            </a:xfrm>
          </p:grpSpPr>
          <p:grpSp>
            <p:nvGrpSpPr>
              <p:cNvPr id="9" name="Group 3"/>
              <p:cNvGrpSpPr/>
              <p:nvPr/>
            </p:nvGrpSpPr>
            <p:grpSpPr>
              <a:xfrm>
                <a:off x="2362200" y="5943600"/>
                <a:ext cx="4419600" cy="152400"/>
                <a:chOff x="4114800" y="6400800"/>
                <a:chExt cx="4419600" cy="152400"/>
              </a:xfrm>
            </p:grpSpPr>
            <p:sp>
              <p:nvSpPr>
                <p:cNvPr id="11" name="Oval 4"/>
                <p:cNvSpPr/>
                <p:nvPr/>
              </p:nvSpPr>
              <p:spPr>
                <a:xfrm>
                  <a:off x="4114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419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724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029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3340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6388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9436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8580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1628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4676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772400" y="6400800"/>
                  <a:ext cx="152400" cy="152400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077200" y="6400800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8382000" y="6400800"/>
                  <a:ext cx="152400" cy="152400"/>
                </a:xfrm>
                <a:prstGeom prst="ellipse">
                  <a:avLst/>
                </a:prstGeom>
                <a:solidFill>
                  <a:srgbClr val="3333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Oval 9"/>
              <p:cNvSpPr/>
              <p:nvPr/>
            </p:nvSpPr>
            <p:spPr>
              <a:xfrm>
                <a:off x="6934200" y="5943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4958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91000" y="6019800"/>
              <a:ext cx="152400" cy="15240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North St. Paul can achieve </a:t>
            </a:r>
            <a:r>
              <a:rPr lang="en-US" spc="0" dirty="0" smtClean="0"/>
              <a:t>sustainability</a:t>
            </a:r>
            <a:endParaRPr lang="en-US" b="1" u="sng" spc="0" dirty="0" smtClean="0"/>
          </a:p>
          <a:p>
            <a:pPr lvl="1"/>
            <a:r>
              <a:rPr lang="en-US" sz="2000" dirty="0" smtClean="0"/>
              <a:t>Builds a foundation for future improvements that directly benefit the </a:t>
            </a:r>
            <a:r>
              <a:rPr lang="en-US" sz="2000" dirty="0" smtClean="0"/>
              <a:t>community</a:t>
            </a:r>
            <a:endParaRPr lang="en-US" sz="2000" dirty="0" smtClean="0"/>
          </a:p>
          <a:p>
            <a:pPr lvl="1"/>
            <a:r>
              <a:rPr lang="en-US" sz="2000" dirty="0" smtClean="0"/>
              <a:t>Real benefits and minimal costs</a:t>
            </a:r>
          </a:p>
          <a:p>
            <a:pPr lvl="1"/>
            <a:r>
              <a:rPr lang="en-US" sz="2000" dirty="0" smtClean="0"/>
              <a:t>Creates </a:t>
            </a:r>
            <a:r>
              <a:rPr lang="en-US" sz="2000" dirty="0"/>
              <a:t>and maintain an inclusive, community-oriented process that directly addresses the issues the community believe are </a:t>
            </a:r>
            <a:r>
              <a:rPr lang="en-US" sz="2000" dirty="0" smtClean="0"/>
              <a:t>important</a:t>
            </a:r>
            <a:endParaRPr lang="en-US" sz="2000" dirty="0" smtClean="0"/>
          </a:p>
          <a:p>
            <a:pPr lvl="1"/>
            <a:r>
              <a:rPr lang="en-US" sz="2000" dirty="0" smtClean="0"/>
              <a:t>Adaptable </a:t>
            </a:r>
            <a:r>
              <a:rPr lang="en-US" sz="2000" dirty="0" smtClean="0"/>
              <a:t>at multiple scales</a:t>
            </a:r>
          </a:p>
          <a:p>
            <a:pPr lvl="1"/>
            <a:r>
              <a:rPr lang="en-US" sz="2000" spc="0" dirty="0" smtClean="0"/>
              <a:t>Its recognizable</a:t>
            </a:r>
          </a:p>
        </p:txBody>
      </p:sp>
      <p:grpSp>
        <p:nvGrpSpPr>
          <p:cNvPr id="76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77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79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Oval 77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9744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pc="0" dirty="0" smtClean="0"/>
              <a:t>CONCLUSION</a:t>
            </a:r>
            <a:endParaRPr lang="en-US" spc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pc="0" dirty="0" smtClean="0"/>
              <a:t>Questions?</a:t>
            </a:r>
          </a:p>
          <a:p>
            <a:pPr lvl="1">
              <a:defRPr/>
            </a:pPr>
            <a:r>
              <a:rPr lang="en-US" dirty="0" smtClean="0"/>
              <a:t>Municipal Sustainability: Spencer Peck</a:t>
            </a:r>
          </a:p>
          <a:p>
            <a:pPr lvl="1">
              <a:defRPr/>
            </a:pPr>
            <a:r>
              <a:rPr lang="en-US" spc="0" dirty="0" err="1" smtClean="0"/>
              <a:t>GreenSteps</a:t>
            </a:r>
            <a:r>
              <a:rPr lang="en-US" spc="0" dirty="0" smtClean="0"/>
              <a:t> Cities: John Frost</a:t>
            </a:r>
          </a:p>
        </p:txBody>
      </p:sp>
      <p:grpSp>
        <p:nvGrpSpPr>
          <p:cNvPr id="4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5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25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pc="0" dirty="0"/>
              <a:t>INTRODUCTION &amp;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defRPr/>
            </a:pPr>
            <a:r>
              <a:rPr lang="en-US" spc="0" dirty="0" smtClean="0"/>
              <a:t>Who We Are (continued)</a:t>
            </a:r>
          </a:p>
          <a:p>
            <a:pPr lvl="1">
              <a:defRPr/>
            </a:pPr>
            <a:r>
              <a:rPr lang="en-US" dirty="0" smtClean="0"/>
              <a:t>Student Director</a:t>
            </a:r>
          </a:p>
          <a:p>
            <a:pPr lvl="2">
              <a:defRPr/>
            </a:pPr>
            <a:r>
              <a:rPr lang="en-US" dirty="0" smtClean="0"/>
              <a:t>John Ryan</a:t>
            </a:r>
          </a:p>
          <a:p>
            <a:pPr lvl="1">
              <a:defRPr/>
            </a:pPr>
            <a:r>
              <a:rPr lang="en-US" dirty="0" smtClean="0"/>
              <a:t>Certified Student Attorneys</a:t>
            </a:r>
          </a:p>
          <a:p>
            <a:pPr lvl="2">
              <a:defRPr/>
            </a:pPr>
            <a:r>
              <a:rPr lang="en-US" dirty="0" smtClean="0"/>
              <a:t>John Frost</a:t>
            </a:r>
          </a:p>
          <a:p>
            <a:pPr lvl="2">
              <a:defRPr/>
            </a:pPr>
            <a:r>
              <a:rPr lang="en-US" dirty="0" smtClean="0"/>
              <a:t>Spencer Peck</a:t>
            </a:r>
          </a:p>
          <a:p>
            <a:pPr lvl="2">
              <a:defRPr/>
            </a:pPr>
            <a:endParaRPr lang="en-US" dirty="0"/>
          </a:p>
        </p:txBody>
      </p:sp>
      <p:grpSp>
        <p:nvGrpSpPr>
          <p:cNvPr id="57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59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61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pc="0" dirty="0"/>
              <a:t>INTRODUCTION &amp;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defRPr/>
            </a:pPr>
            <a:r>
              <a:rPr lang="en-US" spc="0" dirty="0" smtClean="0"/>
              <a:t>What We Do</a:t>
            </a:r>
          </a:p>
          <a:p>
            <a:pPr lvl="1">
              <a:defRPr/>
            </a:pPr>
            <a:r>
              <a:rPr lang="en-US" dirty="0" smtClean="0"/>
              <a:t>Provide legal </a:t>
            </a:r>
            <a:r>
              <a:rPr lang="en-US" dirty="0"/>
              <a:t>assistance and advice to local </a:t>
            </a:r>
            <a:r>
              <a:rPr lang="en-US" dirty="0" smtClean="0"/>
              <a:t>governments</a:t>
            </a:r>
          </a:p>
          <a:p>
            <a:pPr lvl="1">
              <a:defRPr/>
            </a:pPr>
            <a:r>
              <a:rPr lang="en-US" dirty="0" smtClean="0"/>
              <a:t>Advocate </a:t>
            </a:r>
            <a:r>
              <a:rPr lang="en-US" dirty="0"/>
              <a:t>before state or federal administrative </a:t>
            </a:r>
            <a:r>
              <a:rPr lang="en-US" dirty="0" smtClean="0"/>
              <a:t>agencies</a:t>
            </a:r>
          </a:p>
          <a:p>
            <a:pPr lvl="1">
              <a:defRPr/>
            </a:pPr>
            <a:r>
              <a:rPr lang="en-US" dirty="0" smtClean="0"/>
              <a:t>Draft legislation, ordinances, and public comments</a:t>
            </a:r>
          </a:p>
          <a:p>
            <a:pPr lvl="1">
              <a:defRPr/>
            </a:pPr>
            <a:r>
              <a:rPr lang="en-US" dirty="0" smtClean="0"/>
              <a:t>Provide research and produce policy statements</a:t>
            </a:r>
          </a:p>
          <a:p>
            <a:pPr lvl="1">
              <a:defRPr/>
            </a:pPr>
            <a:endParaRPr lang="en-US" dirty="0"/>
          </a:p>
        </p:txBody>
      </p:sp>
      <p:grpSp>
        <p:nvGrpSpPr>
          <p:cNvPr id="21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23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25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pc="0" dirty="0"/>
              <a:t>INTRODUCTION &amp;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482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pc="0" dirty="0" smtClean="0"/>
              <a:t>Resilient Communities Project</a:t>
            </a:r>
          </a:p>
          <a:p>
            <a:pPr lvl="1">
              <a:spcBef>
                <a:spcPts val="300"/>
              </a:spcBef>
              <a:defRPr/>
            </a:pPr>
            <a:r>
              <a:rPr lang="en-US" dirty="0" smtClean="0"/>
              <a:t>Generally</a:t>
            </a:r>
          </a:p>
          <a:p>
            <a:pPr lvl="2">
              <a:spcBef>
                <a:spcPts val="300"/>
              </a:spcBef>
              <a:defRPr/>
            </a:pPr>
            <a:r>
              <a:rPr lang="en-US" dirty="0" smtClean="0"/>
              <a:t>One-year partnership between UMN and a community</a:t>
            </a:r>
          </a:p>
          <a:p>
            <a:pPr lvl="2">
              <a:spcBef>
                <a:spcPts val="300"/>
              </a:spcBef>
              <a:defRPr/>
            </a:pPr>
            <a:r>
              <a:rPr lang="en-US" dirty="0" smtClean="0"/>
              <a:t>Cross disciplinary program featuring faculty-supervised projects to assist the community partner with its sustainability goals</a:t>
            </a:r>
          </a:p>
          <a:p>
            <a:pPr lvl="1">
              <a:spcBef>
                <a:spcPts val="300"/>
              </a:spcBef>
              <a:defRPr/>
            </a:pPr>
            <a:r>
              <a:rPr lang="en-US" dirty="0" smtClean="0"/>
              <a:t>Our Role</a:t>
            </a:r>
          </a:p>
          <a:p>
            <a:pPr lvl="2">
              <a:spcBef>
                <a:spcPts val="300"/>
              </a:spcBef>
              <a:defRPr/>
            </a:pPr>
            <a:r>
              <a:rPr lang="en-US" dirty="0" smtClean="0"/>
              <a:t>Provide counsel on sustainability projects identified by the City of North Saint Paul</a:t>
            </a:r>
          </a:p>
          <a:p>
            <a:pPr lvl="3">
              <a:spcBef>
                <a:spcPts val="300"/>
              </a:spcBef>
              <a:defRPr/>
            </a:pPr>
            <a:r>
              <a:rPr lang="en-US" sz="2000" dirty="0"/>
              <a:t>Municipal </a:t>
            </a:r>
            <a:r>
              <a:rPr lang="en-US" sz="2000" dirty="0" smtClean="0"/>
              <a:t>Sustainability</a:t>
            </a:r>
          </a:p>
          <a:p>
            <a:pPr lvl="3">
              <a:spcBef>
                <a:spcPts val="300"/>
              </a:spcBef>
              <a:defRPr/>
            </a:pPr>
            <a:r>
              <a:rPr lang="en-US" sz="2000" dirty="0" err="1" smtClean="0"/>
              <a:t>GreenStep</a:t>
            </a:r>
            <a:r>
              <a:rPr lang="en-US" sz="2000" dirty="0" smtClean="0"/>
              <a:t> Cities</a:t>
            </a:r>
          </a:p>
          <a:p>
            <a:pPr lvl="3">
              <a:spcBef>
                <a:spcPts val="300"/>
              </a:spcBef>
              <a:defRPr/>
            </a:pPr>
            <a:endParaRPr lang="en-US" sz="2000" dirty="0" smtClean="0"/>
          </a:p>
          <a:p>
            <a:pPr lvl="3">
              <a:spcBef>
                <a:spcPts val="300"/>
              </a:spcBef>
              <a:defRPr/>
            </a:pPr>
            <a:endParaRPr lang="en-US" sz="2000" dirty="0" smtClean="0"/>
          </a:p>
        </p:txBody>
      </p:sp>
      <p:grpSp>
        <p:nvGrpSpPr>
          <p:cNvPr id="23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25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27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Oval 25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pc="0" dirty="0"/>
              <a:t>INTRODUCTION &amp; OVERVIEW</a:t>
            </a:r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4947115"/>
              </p:ext>
            </p:extLst>
          </p:nvPr>
        </p:nvGraphicFramePr>
        <p:xfrm>
          <a:off x="457200" y="1371600"/>
          <a:ext cx="8229600" cy="4343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2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24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26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0" dirty="0" smtClean="0"/>
              <a:t>Municipal Sustainability</a:t>
            </a:r>
            <a:endParaRPr lang="en-US" spc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Spencer Peck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56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 smtClean="0"/>
              <a:t>Municipal Sustainability</a:t>
            </a:r>
            <a:endParaRPr lang="en-US" spc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0" dirty="0" smtClean="0"/>
              <a:t>City Administration and City Council</a:t>
            </a:r>
          </a:p>
          <a:p>
            <a:pPr lvl="1"/>
            <a:r>
              <a:rPr lang="en-US" dirty="0" smtClean="0"/>
              <a:t>The foundation of all sustainability activities.</a:t>
            </a:r>
          </a:p>
          <a:p>
            <a:pPr lvl="1"/>
            <a:r>
              <a:rPr lang="en-US" dirty="0" smtClean="0"/>
              <a:t>A stepping stone for future action by City Administration and City Council</a:t>
            </a:r>
            <a:endParaRPr lang="en-US" dirty="0"/>
          </a:p>
          <a:p>
            <a:r>
              <a:rPr lang="en-US" spc="0" dirty="0" smtClean="0"/>
              <a:t>The Project</a:t>
            </a:r>
          </a:p>
          <a:p>
            <a:pPr lvl="1"/>
            <a:r>
              <a:rPr lang="en-US" dirty="0" smtClean="0"/>
              <a:t>Sustainability Definition</a:t>
            </a:r>
          </a:p>
          <a:p>
            <a:pPr lvl="1"/>
            <a:r>
              <a:rPr lang="en-US" spc="0" dirty="0" smtClean="0"/>
              <a:t>Redevelopment Master Plan &amp; Best Management Practices </a:t>
            </a:r>
          </a:p>
        </p:txBody>
      </p:sp>
      <p:grpSp>
        <p:nvGrpSpPr>
          <p:cNvPr id="21" name="Group 23"/>
          <p:cNvGrpSpPr/>
          <p:nvPr/>
        </p:nvGrpSpPr>
        <p:grpSpPr>
          <a:xfrm>
            <a:off x="2057400" y="6019800"/>
            <a:ext cx="4724400" cy="152400"/>
            <a:chOff x="2362200" y="5943600"/>
            <a:chExt cx="4724400" cy="152400"/>
          </a:xfrm>
        </p:grpSpPr>
        <p:grpSp>
          <p:nvGrpSpPr>
            <p:cNvPr id="23" name="Group 3"/>
            <p:cNvGrpSpPr/>
            <p:nvPr/>
          </p:nvGrpSpPr>
          <p:grpSpPr>
            <a:xfrm>
              <a:off x="2362200" y="5943600"/>
              <a:ext cx="4419600" cy="152400"/>
              <a:chOff x="4114800" y="6400800"/>
              <a:chExt cx="4419600" cy="152400"/>
            </a:xfrm>
          </p:grpSpPr>
          <p:sp>
            <p:nvSpPr>
              <p:cNvPr id="25" name="Oval 4"/>
              <p:cNvSpPr/>
              <p:nvPr/>
            </p:nvSpPr>
            <p:spPr>
              <a:xfrm>
                <a:off x="41148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419600" y="64008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724400" y="6400800"/>
                <a:ext cx="152400" cy="152400"/>
              </a:xfrm>
              <a:prstGeom prst="ellipse">
                <a:avLst/>
              </a:prstGeom>
              <a:solidFill>
                <a:srgbClr val="26267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029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334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638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943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248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553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858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1628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4676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7724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80772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8382000" y="6400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6934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1711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</TotalTime>
  <Words>1885</Words>
  <Application>Microsoft Macintosh PowerPoint</Application>
  <PresentationFormat>On-screen Show (4:3)</PresentationFormat>
  <Paragraphs>354</Paragraphs>
  <Slides>36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1_Default Design</vt:lpstr>
      <vt:lpstr>ENVIRONMENTAL SUSTAINABILITY &amp;  NORTH ST. PAUL</vt:lpstr>
      <vt:lpstr>AGENDA</vt:lpstr>
      <vt:lpstr>INTRODUCTION &amp; OVERVIEW</vt:lpstr>
      <vt:lpstr>INTRODUCTION &amp; OVERVIEW</vt:lpstr>
      <vt:lpstr>INTRODUCTION &amp; OVERVIEW</vt:lpstr>
      <vt:lpstr>INTRODUCTION &amp; OVERVIEW</vt:lpstr>
      <vt:lpstr>INTRODUCTION &amp; OVERVIEW</vt:lpstr>
      <vt:lpstr>Municipal Sustainability</vt:lpstr>
      <vt:lpstr>Municipal Sustainability</vt:lpstr>
      <vt:lpstr>Municipal Sustainability</vt:lpstr>
      <vt:lpstr>Slide 11</vt:lpstr>
      <vt:lpstr>Municipal Sustainability</vt:lpstr>
      <vt:lpstr>Municipal Sustainability</vt:lpstr>
      <vt:lpstr>Municipal Sustainability</vt:lpstr>
      <vt:lpstr>Municipal Sustainability</vt:lpstr>
      <vt:lpstr>Municipal Sustainability</vt:lpstr>
      <vt:lpstr>Municipal Sustainability</vt:lpstr>
      <vt:lpstr>Municipal Sustainability</vt:lpstr>
      <vt:lpstr>Municipal Sustainability</vt:lpstr>
      <vt:lpstr>Municipal Sustainability</vt:lpstr>
      <vt:lpstr>Municipal Sustainability</vt:lpstr>
      <vt:lpstr>Minnesota GreenStep Cities</vt:lpstr>
      <vt:lpstr>GREENSTEP CITIES</vt:lpstr>
      <vt:lpstr>GREENSTEP CITIES</vt:lpstr>
      <vt:lpstr>GREENSTEP CITIES</vt:lpstr>
      <vt:lpstr>GREENSTEP CITIES</vt:lpstr>
      <vt:lpstr>GREENSTEP CITIES</vt:lpstr>
      <vt:lpstr>GREENSTEP CITIES</vt:lpstr>
      <vt:lpstr>GREENSTEP CITIES</vt:lpstr>
      <vt:lpstr>GREENSTEP CITIES</vt:lpstr>
      <vt:lpstr>GREENSTEP CITIES</vt:lpstr>
      <vt:lpstr>GREENSTEP CITIES</vt:lpstr>
      <vt:lpstr>GREENSTEP CITIES</vt:lpstr>
      <vt:lpstr>GREENSTEP CITIES</vt:lpstr>
      <vt:lpstr>CONCLUSION</vt:lpstr>
      <vt:lpstr>CONCLUSION</vt:lpstr>
    </vt:vector>
  </TitlesOfParts>
  <Company>University of Minnesota - Law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A. Two Robina Research Chairs in Law, Public Policy, and Society: $3,000,000</dc:title>
  <dc:creator>Spencer J Peck</dc:creator>
  <cp:lastModifiedBy>Spencer Peck</cp:lastModifiedBy>
  <cp:revision>211</cp:revision>
  <dcterms:created xsi:type="dcterms:W3CDTF">2014-05-12T22:23:57Z</dcterms:created>
  <dcterms:modified xsi:type="dcterms:W3CDTF">2014-05-12T22:36:01Z</dcterms:modified>
</cp:coreProperties>
</file>