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Lst>
  <p:sldSz cy="7620000" cx="10160000"/>
  <p:notesSz cx="7620000" cy="10160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73" Type="http://schemas.openxmlformats.org/officeDocument/2006/relationships/slide" Target="slides/slide69.xml"/><Relationship Id="rId72" Type="http://schemas.openxmlformats.org/officeDocument/2006/relationships/slide" Target="slides/slide68.xml"/><Relationship Id="rId31" Type="http://schemas.openxmlformats.org/officeDocument/2006/relationships/slide" Target="slides/slide27.xml"/><Relationship Id="rId75" Type="http://schemas.openxmlformats.org/officeDocument/2006/relationships/slide" Target="slides/slide71.xml"/><Relationship Id="rId30" Type="http://schemas.openxmlformats.org/officeDocument/2006/relationships/slide" Target="slides/slide26.xml"/><Relationship Id="rId74" Type="http://schemas.openxmlformats.org/officeDocument/2006/relationships/slide" Target="slides/slide70.xml"/><Relationship Id="rId33" Type="http://schemas.openxmlformats.org/officeDocument/2006/relationships/slide" Target="slides/slide29.xml"/><Relationship Id="rId77" Type="http://schemas.openxmlformats.org/officeDocument/2006/relationships/slide" Target="slides/slide73.xml"/><Relationship Id="rId32" Type="http://schemas.openxmlformats.org/officeDocument/2006/relationships/slide" Target="slides/slide28.xml"/><Relationship Id="rId76" Type="http://schemas.openxmlformats.org/officeDocument/2006/relationships/slide" Target="slides/slide72.xml"/><Relationship Id="rId35" Type="http://schemas.openxmlformats.org/officeDocument/2006/relationships/slide" Target="slides/slide31.xml"/><Relationship Id="rId34" Type="http://schemas.openxmlformats.org/officeDocument/2006/relationships/slide" Target="slides/slide30.xml"/><Relationship Id="rId71" Type="http://schemas.openxmlformats.org/officeDocument/2006/relationships/slide" Target="slides/slide67.xml"/><Relationship Id="rId70" Type="http://schemas.openxmlformats.org/officeDocument/2006/relationships/slide" Target="slides/slide66.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62" Type="http://schemas.openxmlformats.org/officeDocument/2006/relationships/slide" Target="slides/slide58.xml"/><Relationship Id="rId61" Type="http://schemas.openxmlformats.org/officeDocument/2006/relationships/slide" Target="slides/slide57.xml"/><Relationship Id="rId20" Type="http://schemas.openxmlformats.org/officeDocument/2006/relationships/slide" Target="slides/slide16.xml"/><Relationship Id="rId64" Type="http://schemas.openxmlformats.org/officeDocument/2006/relationships/slide" Target="slides/slide60.xml"/><Relationship Id="rId63" Type="http://schemas.openxmlformats.org/officeDocument/2006/relationships/slide" Target="slides/slide59.xml"/><Relationship Id="rId22" Type="http://schemas.openxmlformats.org/officeDocument/2006/relationships/slide" Target="slides/slide18.xml"/><Relationship Id="rId66" Type="http://schemas.openxmlformats.org/officeDocument/2006/relationships/slide" Target="slides/slide62.xml"/><Relationship Id="rId21" Type="http://schemas.openxmlformats.org/officeDocument/2006/relationships/slide" Target="slides/slide17.xml"/><Relationship Id="rId65" Type="http://schemas.openxmlformats.org/officeDocument/2006/relationships/slide" Target="slides/slide61.xml"/><Relationship Id="rId24" Type="http://schemas.openxmlformats.org/officeDocument/2006/relationships/slide" Target="slides/slide20.xml"/><Relationship Id="rId68" Type="http://schemas.openxmlformats.org/officeDocument/2006/relationships/slide" Target="slides/slide64.xml"/><Relationship Id="rId23" Type="http://schemas.openxmlformats.org/officeDocument/2006/relationships/slide" Target="slides/slide19.xml"/><Relationship Id="rId67" Type="http://schemas.openxmlformats.org/officeDocument/2006/relationships/slide" Target="slides/slide63.xml"/><Relationship Id="rId60" Type="http://schemas.openxmlformats.org/officeDocument/2006/relationships/slide" Target="slides/slide56.xml"/><Relationship Id="rId26" Type="http://schemas.openxmlformats.org/officeDocument/2006/relationships/slide" Target="slides/slide22.xml"/><Relationship Id="rId25" Type="http://schemas.openxmlformats.org/officeDocument/2006/relationships/slide" Target="slides/slide21.xml"/><Relationship Id="rId69" Type="http://schemas.openxmlformats.org/officeDocument/2006/relationships/slide" Target="slides/slide65.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slide" Target="slides/slide49.xml"/><Relationship Id="rId52" Type="http://schemas.openxmlformats.org/officeDocument/2006/relationships/slide" Target="slides/slide48.xml"/><Relationship Id="rId11" Type="http://schemas.openxmlformats.org/officeDocument/2006/relationships/slide" Target="slides/slide7.xml"/><Relationship Id="rId55" Type="http://schemas.openxmlformats.org/officeDocument/2006/relationships/slide" Target="slides/slide51.xml"/><Relationship Id="rId10" Type="http://schemas.openxmlformats.org/officeDocument/2006/relationships/slide" Target="slides/slide6.xml"/><Relationship Id="rId54" Type="http://schemas.openxmlformats.org/officeDocument/2006/relationships/slide" Target="slides/slide50.xml"/><Relationship Id="rId13" Type="http://schemas.openxmlformats.org/officeDocument/2006/relationships/slide" Target="slides/slide9.xml"/><Relationship Id="rId57" Type="http://schemas.openxmlformats.org/officeDocument/2006/relationships/slide" Target="slides/slide53.xml"/><Relationship Id="rId12" Type="http://schemas.openxmlformats.org/officeDocument/2006/relationships/slide" Target="slides/slide8.xml"/><Relationship Id="rId56" Type="http://schemas.openxmlformats.org/officeDocument/2006/relationships/slide" Target="slides/slide52.xml"/><Relationship Id="rId15" Type="http://schemas.openxmlformats.org/officeDocument/2006/relationships/slide" Target="slides/slide11.xml"/><Relationship Id="rId59" Type="http://schemas.openxmlformats.org/officeDocument/2006/relationships/slide" Target="slides/slide55.xml"/><Relationship Id="rId14" Type="http://schemas.openxmlformats.org/officeDocument/2006/relationships/slide" Target="slides/slide10.xml"/><Relationship Id="rId58" Type="http://schemas.openxmlformats.org/officeDocument/2006/relationships/slide" Target="slides/slide54.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762000" y="4826000"/>
            <a:ext cx="6096000" cy="4572000"/>
          </a:xfrm>
          <a:prstGeom prst="rect">
            <a:avLst/>
          </a:prstGeom>
          <a:noFill/>
          <a:ln>
            <a:noFill/>
          </a:ln>
        </p:spPr>
        <p:txBody>
          <a:bodyPr anchorCtr="0" anchor="t" bIns="91425" lIns="91425" rIns="91425" wrap="square" tIns="91425"/>
          <a:lstStyle>
            <a:lvl1pPr lvl="0">
              <a:spcBef>
                <a:spcPts val="0"/>
              </a:spcBef>
              <a:buSzPts val="1400"/>
              <a:buChar char="●"/>
              <a:defRPr sz="1100"/>
            </a:lvl1pPr>
            <a:lvl2pPr lvl="1">
              <a:spcBef>
                <a:spcPts val="0"/>
              </a:spcBef>
              <a:buSzPts val="1400"/>
              <a:buChar char="○"/>
              <a:defRPr sz="1100"/>
            </a:lvl2pPr>
            <a:lvl3pPr lvl="2">
              <a:spcBef>
                <a:spcPts val="0"/>
              </a:spcBef>
              <a:buSzPts val="1400"/>
              <a:buChar char="■"/>
              <a:defRPr sz="1100"/>
            </a:lvl3pPr>
            <a:lvl4pPr lvl="3">
              <a:spcBef>
                <a:spcPts val="0"/>
              </a:spcBef>
              <a:buSzPts val="1400"/>
              <a:buChar char="●"/>
              <a:defRPr sz="1100"/>
            </a:lvl4pPr>
            <a:lvl5pPr lvl="4">
              <a:spcBef>
                <a:spcPts val="0"/>
              </a:spcBef>
              <a:buSzPts val="1400"/>
              <a:buChar char="○"/>
              <a:defRPr sz="1100"/>
            </a:lvl5pPr>
            <a:lvl6pPr lvl="5">
              <a:spcBef>
                <a:spcPts val="0"/>
              </a:spcBef>
              <a:buSzPts val="1400"/>
              <a:buChar char="■"/>
              <a:defRPr sz="1100"/>
            </a:lvl6pPr>
            <a:lvl7pPr lvl="6">
              <a:spcBef>
                <a:spcPts val="0"/>
              </a:spcBef>
              <a:buSzPts val="1400"/>
              <a:buChar char="●"/>
              <a:defRPr sz="1100"/>
            </a:lvl7pPr>
            <a:lvl8pPr lvl="7">
              <a:spcBef>
                <a:spcPts val="0"/>
              </a:spcBef>
              <a:buSzPts val="1400"/>
              <a:buChar char="○"/>
              <a:defRPr sz="1100"/>
            </a:lvl8pPr>
            <a:lvl9pPr lvl="8">
              <a:spcBef>
                <a:spcPts val="0"/>
              </a:spcBef>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 name="Shape 19"/>
        <p:cNvGrpSpPr/>
        <p:nvPr/>
      </p:nvGrpSpPr>
      <p:grpSpPr>
        <a:xfrm>
          <a:off x="0" y="0"/>
          <a:ext cx="0" cy="0"/>
          <a:chOff x="0" y="0"/>
          <a:chExt cx="0" cy="0"/>
        </a:xfrm>
      </p:grpSpPr>
      <p:sp>
        <p:nvSpPr>
          <p:cNvPr id="20" name="Shape 2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1" name="Shape 2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74" name="Shape 74"/>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Shape 8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81" name="Shape 8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95" name="Shape 9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2" name="Shape 112"/>
        <p:cNvGrpSpPr/>
        <p:nvPr/>
      </p:nvGrpSpPr>
      <p:grpSpPr>
        <a:xfrm>
          <a:off x="0" y="0"/>
          <a:ext cx="0" cy="0"/>
          <a:chOff x="0" y="0"/>
          <a:chExt cx="0" cy="0"/>
        </a:xfrm>
      </p:grpSpPr>
      <p:sp>
        <p:nvSpPr>
          <p:cNvPr id="113" name="Shape 113"/>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14" name="Shape 114"/>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20" name="Shape 120"/>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33" name="Shape 13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 name="Shape 25"/>
        <p:cNvGrpSpPr/>
        <p:nvPr/>
      </p:nvGrpSpPr>
      <p:grpSpPr>
        <a:xfrm>
          <a:off x="0" y="0"/>
          <a:ext cx="0" cy="0"/>
          <a:chOff x="0" y="0"/>
          <a:chExt cx="0" cy="0"/>
        </a:xfrm>
      </p:grpSpPr>
      <p:sp>
        <p:nvSpPr>
          <p:cNvPr id="26" name="Shape 2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7" name="Shape 2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39" name="Shape 13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45" name="Shape 14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Shape 151"/>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52" name="Shape 152"/>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7" name="Shape 157"/>
        <p:cNvGrpSpPr/>
        <p:nvPr/>
      </p:nvGrpSpPr>
      <p:grpSpPr>
        <a:xfrm>
          <a:off x="0" y="0"/>
          <a:ext cx="0" cy="0"/>
          <a:chOff x="0" y="0"/>
          <a:chExt cx="0" cy="0"/>
        </a:xfrm>
      </p:grpSpPr>
      <p:sp>
        <p:nvSpPr>
          <p:cNvPr id="158" name="Shape 15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59" name="Shape 15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66" name="Shape 166"/>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Shape 173"/>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74" name="Shape 174"/>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Shape 179"/>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80" name="Shape 180"/>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Shape 185"/>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86" name="Shape 186"/>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93" name="Shape 19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Shape 19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199" name="Shape 19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 name="Shape 31"/>
        <p:cNvGrpSpPr/>
        <p:nvPr/>
      </p:nvGrpSpPr>
      <p:grpSpPr>
        <a:xfrm>
          <a:off x="0" y="0"/>
          <a:ext cx="0" cy="0"/>
          <a:chOff x="0" y="0"/>
          <a:chExt cx="0" cy="0"/>
        </a:xfrm>
      </p:grpSpPr>
      <p:sp>
        <p:nvSpPr>
          <p:cNvPr id="32" name="Shape 3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3" name="Shape 3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Shape 205"/>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06" name="Shape 206"/>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Shape 21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13" name="Shape 21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Shape 22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21" name="Shape 22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Shape 22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29" name="Shape 22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Shape 235"/>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36" name="Shape 236"/>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Shape 24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43" name="Shape 24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Shape 249"/>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50" name="Shape 250"/>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Shape 25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57" name="Shape 25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Shape 26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63" name="Shape 26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Shape 26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69" name="Shape 26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Shape 3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9" name="Shape 3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3" name="Shape 273"/>
        <p:cNvGrpSpPr/>
        <p:nvPr/>
      </p:nvGrpSpPr>
      <p:grpSpPr>
        <a:xfrm>
          <a:off x="0" y="0"/>
          <a:ext cx="0" cy="0"/>
          <a:chOff x="0" y="0"/>
          <a:chExt cx="0" cy="0"/>
        </a:xfrm>
      </p:grpSpPr>
      <p:sp>
        <p:nvSpPr>
          <p:cNvPr id="274" name="Shape 27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75" name="Shape 27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Shape 28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81" name="Shape 28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6" name="Shape 286"/>
        <p:cNvGrpSpPr/>
        <p:nvPr/>
      </p:nvGrpSpPr>
      <p:grpSpPr>
        <a:xfrm>
          <a:off x="0" y="0"/>
          <a:ext cx="0" cy="0"/>
          <a:chOff x="0" y="0"/>
          <a:chExt cx="0" cy="0"/>
        </a:xfrm>
      </p:grpSpPr>
      <p:sp>
        <p:nvSpPr>
          <p:cNvPr id="287" name="Shape 287"/>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88" name="Shape 288"/>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3" name="Shape 293"/>
        <p:cNvGrpSpPr/>
        <p:nvPr/>
      </p:nvGrpSpPr>
      <p:grpSpPr>
        <a:xfrm>
          <a:off x="0" y="0"/>
          <a:ext cx="0" cy="0"/>
          <a:chOff x="0" y="0"/>
          <a:chExt cx="0" cy="0"/>
        </a:xfrm>
      </p:grpSpPr>
      <p:sp>
        <p:nvSpPr>
          <p:cNvPr id="294" name="Shape 29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95" name="Shape 29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Shape 30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01" name="Shape 30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Shape 30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07" name="Shape 30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1" name="Shape 311"/>
        <p:cNvGrpSpPr/>
        <p:nvPr/>
      </p:nvGrpSpPr>
      <p:grpSpPr>
        <a:xfrm>
          <a:off x="0" y="0"/>
          <a:ext cx="0" cy="0"/>
          <a:chOff x="0" y="0"/>
          <a:chExt cx="0" cy="0"/>
        </a:xfrm>
      </p:grpSpPr>
      <p:sp>
        <p:nvSpPr>
          <p:cNvPr id="312" name="Shape 31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13" name="Shape 31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7" name="Shape 317"/>
        <p:cNvGrpSpPr/>
        <p:nvPr/>
      </p:nvGrpSpPr>
      <p:grpSpPr>
        <a:xfrm>
          <a:off x="0" y="0"/>
          <a:ext cx="0" cy="0"/>
          <a:chOff x="0" y="0"/>
          <a:chExt cx="0" cy="0"/>
        </a:xfrm>
      </p:grpSpPr>
      <p:sp>
        <p:nvSpPr>
          <p:cNvPr id="318" name="Shape 31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19" name="Shape 31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Shape 32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25" name="Shape 32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9" name="Shape 329"/>
        <p:cNvGrpSpPr/>
        <p:nvPr/>
      </p:nvGrpSpPr>
      <p:grpSpPr>
        <a:xfrm>
          <a:off x="0" y="0"/>
          <a:ext cx="0" cy="0"/>
          <a:chOff x="0" y="0"/>
          <a:chExt cx="0" cy="0"/>
        </a:xfrm>
      </p:grpSpPr>
      <p:sp>
        <p:nvSpPr>
          <p:cNvPr id="330" name="Shape 33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31" name="Shape 33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Shape 4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5" name="Shape 4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5" name="Shape 335"/>
        <p:cNvGrpSpPr/>
        <p:nvPr/>
      </p:nvGrpSpPr>
      <p:grpSpPr>
        <a:xfrm>
          <a:off x="0" y="0"/>
          <a:ext cx="0" cy="0"/>
          <a:chOff x="0" y="0"/>
          <a:chExt cx="0" cy="0"/>
        </a:xfrm>
      </p:grpSpPr>
      <p:sp>
        <p:nvSpPr>
          <p:cNvPr id="336" name="Shape 33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37" name="Shape 33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1" name="Shape 341"/>
        <p:cNvGrpSpPr/>
        <p:nvPr/>
      </p:nvGrpSpPr>
      <p:grpSpPr>
        <a:xfrm>
          <a:off x="0" y="0"/>
          <a:ext cx="0" cy="0"/>
          <a:chOff x="0" y="0"/>
          <a:chExt cx="0" cy="0"/>
        </a:xfrm>
      </p:grpSpPr>
      <p:sp>
        <p:nvSpPr>
          <p:cNvPr id="342" name="Shape 34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43" name="Shape 34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7" name="Shape 347"/>
        <p:cNvGrpSpPr/>
        <p:nvPr/>
      </p:nvGrpSpPr>
      <p:grpSpPr>
        <a:xfrm>
          <a:off x="0" y="0"/>
          <a:ext cx="0" cy="0"/>
          <a:chOff x="0" y="0"/>
          <a:chExt cx="0" cy="0"/>
        </a:xfrm>
      </p:grpSpPr>
      <p:sp>
        <p:nvSpPr>
          <p:cNvPr id="348" name="Shape 34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49" name="Shape 34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Shape 35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55" name="Shape 35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9" name="Shape 359"/>
        <p:cNvGrpSpPr/>
        <p:nvPr/>
      </p:nvGrpSpPr>
      <p:grpSpPr>
        <a:xfrm>
          <a:off x="0" y="0"/>
          <a:ext cx="0" cy="0"/>
          <a:chOff x="0" y="0"/>
          <a:chExt cx="0" cy="0"/>
        </a:xfrm>
      </p:grpSpPr>
      <p:sp>
        <p:nvSpPr>
          <p:cNvPr id="360" name="Shape 36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61" name="Shape 36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4" name="Shape 364"/>
        <p:cNvGrpSpPr/>
        <p:nvPr/>
      </p:nvGrpSpPr>
      <p:grpSpPr>
        <a:xfrm>
          <a:off x="0" y="0"/>
          <a:ext cx="0" cy="0"/>
          <a:chOff x="0" y="0"/>
          <a:chExt cx="0" cy="0"/>
        </a:xfrm>
      </p:grpSpPr>
      <p:sp>
        <p:nvSpPr>
          <p:cNvPr id="365" name="Shape 365"/>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66" name="Shape 366"/>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1" name="Shape 371"/>
        <p:cNvGrpSpPr/>
        <p:nvPr/>
      </p:nvGrpSpPr>
      <p:grpSpPr>
        <a:xfrm>
          <a:off x="0" y="0"/>
          <a:ext cx="0" cy="0"/>
          <a:chOff x="0" y="0"/>
          <a:chExt cx="0" cy="0"/>
        </a:xfrm>
      </p:grpSpPr>
      <p:sp>
        <p:nvSpPr>
          <p:cNvPr id="372" name="Shape 37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73" name="Shape 37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8" name="Shape 378"/>
        <p:cNvGrpSpPr/>
        <p:nvPr/>
      </p:nvGrpSpPr>
      <p:grpSpPr>
        <a:xfrm>
          <a:off x="0" y="0"/>
          <a:ext cx="0" cy="0"/>
          <a:chOff x="0" y="0"/>
          <a:chExt cx="0" cy="0"/>
        </a:xfrm>
      </p:grpSpPr>
      <p:sp>
        <p:nvSpPr>
          <p:cNvPr id="379" name="Shape 379"/>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80" name="Shape 380"/>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5" name="Shape 385"/>
        <p:cNvGrpSpPr/>
        <p:nvPr/>
      </p:nvGrpSpPr>
      <p:grpSpPr>
        <a:xfrm>
          <a:off x="0" y="0"/>
          <a:ext cx="0" cy="0"/>
          <a:chOff x="0" y="0"/>
          <a:chExt cx="0" cy="0"/>
        </a:xfrm>
      </p:grpSpPr>
      <p:sp>
        <p:nvSpPr>
          <p:cNvPr id="386" name="Shape 38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87" name="Shape 38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1" name="Shape 391"/>
        <p:cNvGrpSpPr/>
        <p:nvPr/>
      </p:nvGrpSpPr>
      <p:grpSpPr>
        <a:xfrm>
          <a:off x="0" y="0"/>
          <a:ext cx="0" cy="0"/>
          <a:chOff x="0" y="0"/>
          <a:chExt cx="0" cy="0"/>
        </a:xfrm>
      </p:grpSpPr>
      <p:sp>
        <p:nvSpPr>
          <p:cNvPr id="392" name="Shape 39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93" name="Shape 39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 name="Shape 48"/>
        <p:cNvGrpSpPr/>
        <p:nvPr/>
      </p:nvGrpSpPr>
      <p:grpSpPr>
        <a:xfrm>
          <a:off x="0" y="0"/>
          <a:ext cx="0" cy="0"/>
          <a:chOff x="0" y="0"/>
          <a:chExt cx="0" cy="0"/>
        </a:xfrm>
      </p:grpSpPr>
      <p:sp>
        <p:nvSpPr>
          <p:cNvPr id="49" name="Shape 49"/>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50" name="Shape 50"/>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7" name="Shape 397"/>
        <p:cNvGrpSpPr/>
        <p:nvPr/>
      </p:nvGrpSpPr>
      <p:grpSpPr>
        <a:xfrm>
          <a:off x="0" y="0"/>
          <a:ext cx="0" cy="0"/>
          <a:chOff x="0" y="0"/>
          <a:chExt cx="0" cy="0"/>
        </a:xfrm>
      </p:grpSpPr>
      <p:sp>
        <p:nvSpPr>
          <p:cNvPr id="398" name="Shape 39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99" name="Shape 39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3" name="Shape 403"/>
        <p:cNvGrpSpPr/>
        <p:nvPr/>
      </p:nvGrpSpPr>
      <p:grpSpPr>
        <a:xfrm>
          <a:off x="0" y="0"/>
          <a:ext cx="0" cy="0"/>
          <a:chOff x="0" y="0"/>
          <a:chExt cx="0" cy="0"/>
        </a:xfrm>
      </p:grpSpPr>
      <p:sp>
        <p:nvSpPr>
          <p:cNvPr id="404" name="Shape 40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05" name="Shape 40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9" name="Shape 409"/>
        <p:cNvGrpSpPr/>
        <p:nvPr/>
      </p:nvGrpSpPr>
      <p:grpSpPr>
        <a:xfrm>
          <a:off x="0" y="0"/>
          <a:ext cx="0" cy="0"/>
          <a:chOff x="0" y="0"/>
          <a:chExt cx="0" cy="0"/>
        </a:xfrm>
      </p:grpSpPr>
      <p:sp>
        <p:nvSpPr>
          <p:cNvPr id="410" name="Shape 41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11" name="Shape 41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5" name="Shape 415"/>
        <p:cNvGrpSpPr/>
        <p:nvPr/>
      </p:nvGrpSpPr>
      <p:grpSpPr>
        <a:xfrm>
          <a:off x="0" y="0"/>
          <a:ext cx="0" cy="0"/>
          <a:chOff x="0" y="0"/>
          <a:chExt cx="0" cy="0"/>
        </a:xfrm>
      </p:grpSpPr>
      <p:sp>
        <p:nvSpPr>
          <p:cNvPr id="416" name="Shape 41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17" name="Shape 41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1" name="Shape 421"/>
        <p:cNvGrpSpPr/>
        <p:nvPr/>
      </p:nvGrpSpPr>
      <p:grpSpPr>
        <a:xfrm>
          <a:off x="0" y="0"/>
          <a:ext cx="0" cy="0"/>
          <a:chOff x="0" y="0"/>
          <a:chExt cx="0" cy="0"/>
        </a:xfrm>
      </p:grpSpPr>
      <p:sp>
        <p:nvSpPr>
          <p:cNvPr id="422" name="Shape 42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23" name="Shape 42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8" name="Shape 428"/>
        <p:cNvGrpSpPr/>
        <p:nvPr/>
      </p:nvGrpSpPr>
      <p:grpSpPr>
        <a:xfrm>
          <a:off x="0" y="0"/>
          <a:ext cx="0" cy="0"/>
          <a:chOff x="0" y="0"/>
          <a:chExt cx="0" cy="0"/>
        </a:xfrm>
      </p:grpSpPr>
      <p:sp>
        <p:nvSpPr>
          <p:cNvPr id="429" name="Shape 429"/>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30" name="Shape 430"/>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4" name="Shape 434"/>
        <p:cNvGrpSpPr/>
        <p:nvPr/>
      </p:nvGrpSpPr>
      <p:grpSpPr>
        <a:xfrm>
          <a:off x="0" y="0"/>
          <a:ext cx="0" cy="0"/>
          <a:chOff x="0" y="0"/>
          <a:chExt cx="0" cy="0"/>
        </a:xfrm>
      </p:grpSpPr>
      <p:sp>
        <p:nvSpPr>
          <p:cNvPr id="435" name="Shape 435"/>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36" name="Shape 436"/>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Shape 441"/>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42" name="Shape 442"/>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7" name="Shape 447"/>
        <p:cNvGrpSpPr/>
        <p:nvPr/>
      </p:nvGrpSpPr>
      <p:grpSpPr>
        <a:xfrm>
          <a:off x="0" y="0"/>
          <a:ext cx="0" cy="0"/>
          <a:chOff x="0" y="0"/>
          <a:chExt cx="0" cy="0"/>
        </a:xfrm>
      </p:grpSpPr>
      <p:sp>
        <p:nvSpPr>
          <p:cNvPr id="448" name="Shape 44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49" name="Shape 44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3" name="Shape 453"/>
        <p:cNvGrpSpPr/>
        <p:nvPr/>
      </p:nvGrpSpPr>
      <p:grpSpPr>
        <a:xfrm>
          <a:off x="0" y="0"/>
          <a:ext cx="0" cy="0"/>
          <a:chOff x="0" y="0"/>
          <a:chExt cx="0" cy="0"/>
        </a:xfrm>
      </p:grpSpPr>
      <p:sp>
        <p:nvSpPr>
          <p:cNvPr id="454" name="Shape 45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55" name="Shape 45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 name="Shape 54"/>
        <p:cNvGrpSpPr/>
        <p:nvPr/>
      </p:nvGrpSpPr>
      <p:grpSpPr>
        <a:xfrm>
          <a:off x="0" y="0"/>
          <a:ext cx="0" cy="0"/>
          <a:chOff x="0" y="0"/>
          <a:chExt cx="0" cy="0"/>
        </a:xfrm>
      </p:grpSpPr>
      <p:sp>
        <p:nvSpPr>
          <p:cNvPr id="55" name="Shape 55"/>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56" name="Shape 56"/>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9" name="Shape 459"/>
        <p:cNvGrpSpPr/>
        <p:nvPr/>
      </p:nvGrpSpPr>
      <p:grpSpPr>
        <a:xfrm>
          <a:off x="0" y="0"/>
          <a:ext cx="0" cy="0"/>
          <a:chOff x="0" y="0"/>
          <a:chExt cx="0" cy="0"/>
        </a:xfrm>
      </p:grpSpPr>
      <p:sp>
        <p:nvSpPr>
          <p:cNvPr id="460" name="Shape 46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61" name="Shape 46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5" name="Shape 465"/>
        <p:cNvGrpSpPr/>
        <p:nvPr/>
      </p:nvGrpSpPr>
      <p:grpSpPr>
        <a:xfrm>
          <a:off x="0" y="0"/>
          <a:ext cx="0" cy="0"/>
          <a:chOff x="0" y="0"/>
          <a:chExt cx="0" cy="0"/>
        </a:xfrm>
      </p:grpSpPr>
      <p:sp>
        <p:nvSpPr>
          <p:cNvPr id="466" name="Shape 46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67" name="Shape 46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Shape 473"/>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74" name="Shape 474"/>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8" name="Shape 478"/>
        <p:cNvGrpSpPr/>
        <p:nvPr/>
      </p:nvGrpSpPr>
      <p:grpSpPr>
        <a:xfrm>
          <a:off x="0" y="0"/>
          <a:ext cx="0" cy="0"/>
          <a:chOff x="0" y="0"/>
          <a:chExt cx="0" cy="0"/>
        </a:xfrm>
      </p:grpSpPr>
      <p:sp>
        <p:nvSpPr>
          <p:cNvPr id="479" name="Shape 479"/>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80" name="Shape 480"/>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Shape 61"/>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62" name="Shape 62"/>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Shape 67"/>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68" name="Shape 68"/>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buNone/>
            </a:pPr>
            <a:r>
              <a:t/>
            </a:r>
            <a:endParaRPr sz="1466"/>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6" name="Shape 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7" name="Shape 7"/>
        <p:cNvGrpSpPr/>
        <p:nvPr/>
      </p:nvGrpSpPr>
      <p:grpSpPr>
        <a:xfrm>
          <a:off x="0" y="0"/>
          <a:ext cx="0" cy="0"/>
          <a:chOff x="0" y="0"/>
          <a:chExt cx="0" cy="0"/>
        </a:xfrm>
      </p:grpSpPr>
      <p:sp>
        <p:nvSpPr>
          <p:cNvPr id="8" name="Shape 8"/>
          <p:cNvSpPr txBox="1"/>
          <p:nvPr>
            <p:ph type="ctrTitle"/>
          </p:nvPr>
        </p:nvSpPr>
        <p:spPr>
          <a:xfrm>
            <a:off x="914400" y="3048000"/>
            <a:ext cx="8331200" cy="1219200"/>
          </a:xfrm>
          <a:prstGeom prst="rect">
            <a:avLst/>
          </a:prstGeom>
          <a:noFill/>
          <a:ln>
            <a:noFill/>
          </a:ln>
        </p:spPr>
        <p:txBody>
          <a:bodyPr anchorCtr="0" anchor="t" bIns="91425" lIns="91425" rIns="91425" wrap="square" tIns="91425"/>
          <a:lstStyle>
            <a:lvl1pPr lvl="0" algn="ctr">
              <a:spcBef>
                <a:spcPts val="0"/>
              </a:spcBef>
              <a:buSzPts val="4800"/>
              <a:buChar char="●"/>
              <a:defRPr sz="4800"/>
            </a:lvl1pPr>
            <a:lvl2pPr lvl="1" algn="ctr">
              <a:spcBef>
                <a:spcPts val="0"/>
              </a:spcBef>
              <a:buSzPts val="4800"/>
              <a:buChar char="○"/>
              <a:defRPr sz="4800"/>
            </a:lvl2pPr>
            <a:lvl3pPr lvl="2" algn="ctr">
              <a:spcBef>
                <a:spcPts val="0"/>
              </a:spcBef>
              <a:buSzPts val="4800"/>
              <a:buChar char="■"/>
              <a:defRPr sz="4800"/>
            </a:lvl3pPr>
            <a:lvl4pPr lvl="3" algn="ctr">
              <a:spcBef>
                <a:spcPts val="0"/>
              </a:spcBef>
              <a:buSzPts val="4800"/>
              <a:buChar char="●"/>
              <a:defRPr sz="4800"/>
            </a:lvl4pPr>
            <a:lvl5pPr lvl="4" algn="ctr">
              <a:spcBef>
                <a:spcPts val="0"/>
              </a:spcBef>
              <a:buSzPts val="4800"/>
              <a:buChar char="○"/>
              <a:defRPr sz="4800"/>
            </a:lvl5pPr>
            <a:lvl6pPr lvl="5" algn="ctr">
              <a:spcBef>
                <a:spcPts val="0"/>
              </a:spcBef>
              <a:buSzPts val="4800"/>
              <a:buChar char="■"/>
              <a:defRPr sz="4800"/>
            </a:lvl6pPr>
            <a:lvl7pPr lvl="6" algn="ctr">
              <a:spcBef>
                <a:spcPts val="0"/>
              </a:spcBef>
              <a:buSzPts val="4800"/>
              <a:buChar char="●"/>
              <a:defRPr sz="4800"/>
            </a:lvl7pPr>
            <a:lvl8pPr lvl="7" algn="ctr">
              <a:spcBef>
                <a:spcPts val="0"/>
              </a:spcBef>
              <a:buSzPts val="4800"/>
              <a:buChar char="○"/>
              <a:defRPr sz="4800"/>
            </a:lvl8pPr>
            <a:lvl9pPr lvl="8" algn="ctr">
              <a:spcBef>
                <a:spcPts val="0"/>
              </a:spcBef>
              <a:buSzPts val="4800"/>
              <a:buChar char="■"/>
              <a:defRPr sz="4800"/>
            </a:lvl9pPr>
          </a:lstStyle>
          <a:p/>
        </p:txBody>
      </p:sp>
      <p:sp>
        <p:nvSpPr>
          <p:cNvPr id="9" name="Shape 9"/>
          <p:cNvSpPr txBox="1"/>
          <p:nvPr>
            <p:ph idx="1" type="subTitle"/>
          </p:nvPr>
        </p:nvSpPr>
        <p:spPr>
          <a:xfrm>
            <a:off x="1828800" y="4572000"/>
            <a:ext cx="6502400" cy="914400"/>
          </a:xfrm>
          <a:prstGeom prst="rect">
            <a:avLst/>
          </a:prstGeom>
          <a:noFill/>
          <a:ln>
            <a:noFill/>
          </a:ln>
        </p:spPr>
        <p:txBody>
          <a:bodyPr anchorCtr="0" anchor="t" bIns="91425" lIns="91425" rIns="91425" wrap="square" tIns="91425"/>
          <a:lstStyle>
            <a:lvl1pPr lvl="0" algn="ctr">
              <a:spcBef>
                <a:spcPts val="0"/>
              </a:spcBef>
              <a:buSzPts val="3200"/>
              <a:buChar char="●"/>
              <a:defRPr sz="3200"/>
            </a:lvl1pPr>
            <a:lvl2pPr lvl="1" algn="ctr">
              <a:spcBef>
                <a:spcPts val="0"/>
              </a:spcBef>
              <a:buSzPts val="3200"/>
              <a:buChar char="○"/>
              <a:defRPr sz="3200"/>
            </a:lvl2pPr>
            <a:lvl3pPr lvl="2" algn="ctr">
              <a:spcBef>
                <a:spcPts val="0"/>
              </a:spcBef>
              <a:buSzPts val="3200"/>
              <a:buChar char="■"/>
              <a:defRPr sz="3200"/>
            </a:lvl3pPr>
            <a:lvl4pPr lvl="3" algn="ctr">
              <a:spcBef>
                <a:spcPts val="0"/>
              </a:spcBef>
              <a:buSzPts val="3200"/>
              <a:buChar char="●"/>
              <a:defRPr sz="3200"/>
            </a:lvl4pPr>
            <a:lvl5pPr lvl="4" algn="ctr">
              <a:spcBef>
                <a:spcPts val="0"/>
              </a:spcBef>
              <a:buSzPts val="3200"/>
              <a:buChar char="○"/>
              <a:defRPr sz="3200"/>
            </a:lvl5pPr>
            <a:lvl6pPr lvl="5" algn="ctr">
              <a:spcBef>
                <a:spcPts val="0"/>
              </a:spcBef>
              <a:buSzPts val="3200"/>
              <a:buChar char="■"/>
              <a:defRPr sz="3200"/>
            </a:lvl6pPr>
            <a:lvl7pPr lvl="6" algn="ctr">
              <a:spcBef>
                <a:spcPts val="0"/>
              </a:spcBef>
              <a:buSzPts val="3200"/>
              <a:buChar char="●"/>
              <a:defRPr sz="3200"/>
            </a:lvl7pPr>
            <a:lvl8pPr lvl="7" algn="ctr">
              <a:spcBef>
                <a:spcPts val="0"/>
              </a:spcBef>
              <a:buSzPts val="3200"/>
              <a:buChar char="○"/>
              <a:defRPr sz="3200"/>
            </a:lvl8pPr>
            <a:lvl9pPr lvl="8" algn="ctr">
              <a:spcBef>
                <a:spcPts val="0"/>
              </a:spcBef>
              <a:buSzPts val="3200"/>
              <a:buChar char="■"/>
              <a:defRPr sz="32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0" name="Shape 10"/>
        <p:cNvGrpSpPr/>
        <p:nvPr/>
      </p:nvGrpSpPr>
      <p:grpSpPr>
        <a:xfrm>
          <a:off x="0" y="0"/>
          <a:ext cx="0" cy="0"/>
          <a:chOff x="0" y="0"/>
          <a:chExt cx="0" cy="0"/>
        </a:xfrm>
      </p:grpSpPr>
      <p:sp>
        <p:nvSpPr>
          <p:cNvPr id="11" name="Shape 11"/>
          <p:cNvSpPr txBox="1"/>
          <p:nvPr>
            <p:ph type="title"/>
          </p:nvPr>
        </p:nvSpPr>
        <p:spPr>
          <a:xfrm>
            <a:off x="304800" y="304800"/>
            <a:ext cx="9550400" cy="914400"/>
          </a:xfrm>
          <a:prstGeom prst="rect">
            <a:avLst/>
          </a:prstGeom>
          <a:noFill/>
          <a:ln>
            <a:noFill/>
          </a:ln>
        </p:spPr>
        <p:txBody>
          <a:bodyPr anchorCtr="0" anchor="t" bIns="91425" lIns="91425" rIns="91425" wrap="square" tIns="91425"/>
          <a:lstStyle>
            <a:lvl1pPr lvl="0">
              <a:spcBef>
                <a:spcPts val="0"/>
              </a:spcBef>
              <a:buSzPts val="4267"/>
              <a:buChar char="●"/>
              <a:defRPr sz="4266"/>
            </a:lvl1pPr>
            <a:lvl2pPr lvl="1">
              <a:spcBef>
                <a:spcPts val="0"/>
              </a:spcBef>
              <a:buSzPts val="4267"/>
              <a:buChar char="○"/>
              <a:defRPr sz="4266"/>
            </a:lvl2pPr>
            <a:lvl3pPr lvl="2">
              <a:spcBef>
                <a:spcPts val="0"/>
              </a:spcBef>
              <a:buSzPts val="4267"/>
              <a:buChar char="■"/>
              <a:defRPr sz="4266"/>
            </a:lvl3pPr>
            <a:lvl4pPr lvl="3">
              <a:spcBef>
                <a:spcPts val="0"/>
              </a:spcBef>
              <a:buSzPts val="4267"/>
              <a:buChar char="●"/>
              <a:defRPr sz="4266"/>
            </a:lvl4pPr>
            <a:lvl5pPr lvl="4">
              <a:spcBef>
                <a:spcPts val="0"/>
              </a:spcBef>
              <a:buSzPts val="4267"/>
              <a:buChar char="○"/>
              <a:defRPr sz="4266"/>
            </a:lvl5pPr>
            <a:lvl6pPr lvl="5">
              <a:spcBef>
                <a:spcPts val="0"/>
              </a:spcBef>
              <a:buSzPts val="4267"/>
              <a:buChar char="■"/>
              <a:defRPr sz="4266"/>
            </a:lvl6pPr>
            <a:lvl7pPr lvl="6">
              <a:spcBef>
                <a:spcPts val="0"/>
              </a:spcBef>
              <a:buSzPts val="4267"/>
              <a:buChar char="●"/>
              <a:defRPr sz="4266"/>
            </a:lvl7pPr>
            <a:lvl8pPr lvl="7">
              <a:spcBef>
                <a:spcPts val="0"/>
              </a:spcBef>
              <a:buSzPts val="4267"/>
              <a:buChar char="○"/>
              <a:defRPr sz="4266"/>
            </a:lvl8pPr>
            <a:lvl9pPr lvl="8">
              <a:spcBef>
                <a:spcPts val="0"/>
              </a:spcBef>
              <a:buSzPts val="4267"/>
              <a:buChar char="■"/>
              <a:defRPr sz="4266"/>
            </a:lvl9pPr>
          </a:lstStyle>
          <a:p/>
        </p:txBody>
      </p:sp>
      <p:sp>
        <p:nvSpPr>
          <p:cNvPr id="12" name="Shape 12"/>
          <p:cNvSpPr txBox="1"/>
          <p:nvPr>
            <p:ph idx="1" type="body"/>
          </p:nvPr>
        </p:nvSpPr>
        <p:spPr>
          <a:xfrm>
            <a:off x="304800" y="1828800"/>
            <a:ext cx="9550400" cy="5486400"/>
          </a:xfrm>
          <a:prstGeom prst="rect">
            <a:avLst/>
          </a:prstGeom>
          <a:noFill/>
          <a:ln>
            <a:noFill/>
          </a:ln>
        </p:spPr>
        <p:txBody>
          <a:bodyPr anchorCtr="0" anchor="t" bIns="91425" lIns="91425" rIns="91425" wrap="square" tIns="91425"/>
          <a:lstStyle>
            <a:lvl1pPr lvl="0">
              <a:spcBef>
                <a:spcPts val="0"/>
              </a:spcBef>
              <a:buSzPts val="2667"/>
              <a:buChar char="●"/>
              <a:defRPr sz="2666"/>
            </a:lvl1pPr>
            <a:lvl2pPr lvl="1">
              <a:spcBef>
                <a:spcPts val="0"/>
              </a:spcBef>
              <a:buSzPts val="2667"/>
              <a:buChar char="○"/>
              <a:defRPr sz="2666"/>
            </a:lvl2pPr>
            <a:lvl3pPr lvl="2">
              <a:spcBef>
                <a:spcPts val="0"/>
              </a:spcBef>
              <a:buSzPts val="2667"/>
              <a:buChar char="■"/>
              <a:defRPr sz="2666"/>
            </a:lvl3pPr>
            <a:lvl4pPr lvl="3">
              <a:spcBef>
                <a:spcPts val="0"/>
              </a:spcBef>
              <a:buSzPts val="2667"/>
              <a:buChar char="●"/>
              <a:defRPr sz="2666"/>
            </a:lvl4pPr>
            <a:lvl5pPr lvl="4">
              <a:spcBef>
                <a:spcPts val="0"/>
              </a:spcBef>
              <a:buSzPts val="2667"/>
              <a:buChar char="○"/>
              <a:defRPr sz="2666"/>
            </a:lvl5pPr>
            <a:lvl6pPr lvl="5">
              <a:spcBef>
                <a:spcPts val="0"/>
              </a:spcBef>
              <a:buSzPts val="2667"/>
              <a:buChar char="■"/>
              <a:defRPr sz="2666"/>
            </a:lvl6pPr>
            <a:lvl7pPr lvl="6">
              <a:spcBef>
                <a:spcPts val="0"/>
              </a:spcBef>
              <a:buSzPts val="2667"/>
              <a:buChar char="●"/>
              <a:defRPr sz="2666"/>
            </a:lvl7pPr>
            <a:lvl8pPr lvl="7">
              <a:spcBef>
                <a:spcPts val="0"/>
              </a:spcBef>
              <a:buSzPts val="2667"/>
              <a:buChar char="○"/>
              <a:defRPr sz="2666"/>
            </a:lvl8pPr>
            <a:lvl9pPr lvl="8">
              <a:spcBef>
                <a:spcPts val="0"/>
              </a:spcBef>
              <a:buSzPts val="2667"/>
              <a:buChar char="■"/>
              <a:defRPr sz="2666"/>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13" name="Shape 13"/>
        <p:cNvGrpSpPr/>
        <p:nvPr/>
      </p:nvGrpSpPr>
      <p:grpSpPr>
        <a:xfrm>
          <a:off x="0" y="0"/>
          <a:ext cx="0" cy="0"/>
          <a:chOff x="0" y="0"/>
          <a:chExt cx="0" cy="0"/>
        </a:xfrm>
      </p:grpSpPr>
      <p:sp>
        <p:nvSpPr>
          <p:cNvPr id="14" name="Shape 14"/>
          <p:cNvSpPr txBox="1"/>
          <p:nvPr>
            <p:ph type="title"/>
          </p:nvPr>
        </p:nvSpPr>
        <p:spPr>
          <a:xfrm>
            <a:off x="304800" y="304800"/>
            <a:ext cx="9550400" cy="914400"/>
          </a:xfrm>
          <a:prstGeom prst="rect">
            <a:avLst/>
          </a:prstGeom>
          <a:noFill/>
          <a:ln>
            <a:noFill/>
          </a:ln>
        </p:spPr>
        <p:txBody>
          <a:bodyPr anchorCtr="0" anchor="t" bIns="91425" lIns="91425" rIns="91425" wrap="square" tIns="91425"/>
          <a:lstStyle>
            <a:lvl1pPr lvl="0">
              <a:spcBef>
                <a:spcPts val="0"/>
              </a:spcBef>
              <a:buSzPts val="4267"/>
              <a:buChar char="●"/>
              <a:defRPr sz="4266"/>
            </a:lvl1pPr>
            <a:lvl2pPr lvl="1">
              <a:spcBef>
                <a:spcPts val="0"/>
              </a:spcBef>
              <a:buSzPts val="4267"/>
              <a:buChar char="○"/>
              <a:defRPr sz="4266"/>
            </a:lvl2pPr>
            <a:lvl3pPr lvl="2">
              <a:spcBef>
                <a:spcPts val="0"/>
              </a:spcBef>
              <a:buSzPts val="4267"/>
              <a:buChar char="■"/>
              <a:defRPr sz="4266"/>
            </a:lvl3pPr>
            <a:lvl4pPr lvl="3">
              <a:spcBef>
                <a:spcPts val="0"/>
              </a:spcBef>
              <a:buSzPts val="4267"/>
              <a:buChar char="●"/>
              <a:defRPr sz="4266"/>
            </a:lvl4pPr>
            <a:lvl5pPr lvl="4">
              <a:spcBef>
                <a:spcPts val="0"/>
              </a:spcBef>
              <a:buSzPts val="4267"/>
              <a:buChar char="○"/>
              <a:defRPr sz="4266"/>
            </a:lvl5pPr>
            <a:lvl6pPr lvl="5">
              <a:spcBef>
                <a:spcPts val="0"/>
              </a:spcBef>
              <a:buSzPts val="4267"/>
              <a:buChar char="■"/>
              <a:defRPr sz="4266"/>
            </a:lvl6pPr>
            <a:lvl7pPr lvl="6">
              <a:spcBef>
                <a:spcPts val="0"/>
              </a:spcBef>
              <a:buSzPts val="4267"/>
              <a:buChar char="●"/>
              <a:defRPr sz="4266"/>
            </a:lvl7pPr>
            <a:lvl8pPr lvl="7">
              <a:spcBef>
                <a:spcPts val="0"/>
              </a:spcBef>
              <a:buSzPts val="4267"/>
              <a:buChar char="○"/>
              <a:defRPr sz="4266"/>
            </a:lvl8pPr>
            <a:lvl9pPr lvl="8">
              <a:spcBef>
                <a:spcPts val="0"/>
              </a:spcBef>
              <a:buSzPts val="4267"/>
              <a:buChar char="■"/>
              <a:defRPr sz="4266"/>
            </a:lvl9pPr>
          </a:lstStyle>
          <a:p/>
        </p:txBody>
      </p:sp>
      <p:sp>
        <p:nvSpPr>
          <p:cNvPr id="15" name="Shape 15"/>
          <p:cNvSpPr txBox="1"/>
          <p:nvPr>
            <p:ph idx="1" type="body"/>
          </p:nvPr>
        </p:nvSpPr>
        <p:spPr>
          <a:xfrm>
            <a:off x="304800" y="1828800"/>
            <a:ext cx="4470400" cy="5486400"/>
          </a:xfrm>
          <a:prstGeom prst="rect">
            <a:avLst/>
          </a:prstGeom>
          <a:noFill/>
          <a:ln>
            <a:noFill/>
          </a:ln>
        </p:spPr>
        <p:txBody>
          <a:bodyPr anchorCtr="0" anchor="t" bIns="91425" lIns="91425" rIns="91425" wrap="square" tIns="91425"/>
          <a:lstStyle>
            <a:lvl1pPr lvl="0">
              <a:spcBef>
                <a:spcPts val="0"/>
              </a:spcBef>
              <a:buSzPts val="2667"/>
              <a:buChar char="●"/>
              <a:defRPr sz="2666"/>
            </a:lvl1pPr>
            <a:lvl2pPr lvl="1">
              <a:spcBef>
                <a:spcPts val="0"/>
              </a:spcBef>
              <a:buSzPts val="2667"/>
              <a:buChar char="○"/>
              <a:defRPr sz="2666"/>
            </a:lvl2pPr>
            <a:lvl3pPr lvl="2">
              <a:spcBef>
                <a:spcPts val="0"/>
              </a:spcBef>
              <a:buSzPts val="2667"/>
              <a:buChar char="■"/>
              <a:defRPr sz="2666"/>
            </a:lvl3pPr>
            <a:lvl4pPr lvl="3">
              <a:spcBef>
                <a:spcPts val="0"/>
              </a:spcBef>
              <a:buSzPts val="2667"/>
              <a:buChar char="●"/>
              <a:defRPr sz="2666"/>
            </a:lvl4pPr>
            <a:lvl5pPr lvl="4">
              <a:spcBef>
                <a:spcPts val="0"/>
              </a:spcBef>
              <a:buSzPts val="2667"/>
              <a:buChar char="○"/>
              <a:defRPr sz="2666"/>
            </a:lvl5pPr>
            <a:lvl6pPr lvl="5">
              <a:spcBef>
                <a:spcPts val="0"/>
              </a:spcBef>
              <a:buSzPts val="2667"/>
              <a:buChar char="■"/>
              <a:defRPr sz="2666"/>
            </a:lvl6pPr>
            <a:lvl7pPr lvl="6">
              <a:spcBef>
                <a:spcPts val="0"/>
              </a:spcBef>
              <a:buSzPts val="2667"/>
              <a:buChar char="●"/>
              <a:defRPr sz="2666"/>
            </a:lvl7pPr>
            <a:lvl8pPr lvl="7">
              <a:spcBef>
                <a:spcPts val="0"/>
              </a:spcBef>
              <a:buSzPts val="2667"/>
              <a:buChar char="○"/>
              <a:defRPr sz="2666"/>
            </a:lvl8pPr>
            <a:lvl9pPr lvl="8">
              <a:spcBef>
                <a:spcPts val="0"/>
              </a:spcBef>
              <a:buSzPts val="2667"/>
              <a:buChar char="■"/>
              <a:defRPr sz="2666"/>
            </a:lvl9pPr>
          </a:lstStyle>
          <a:p/>
        </p:txBody>
      </p:sp>
      <p:sp>
        <p:nvSpPr>
          <p:cNvPr id="16" name="Shape 16"/>
          <p:cNvSpPr txBox="1"/>
          <p:nvPr>
            <p:ph idx="2" type="body"/>
          </p:nvPr>
        </p:nvSpPr>
        <p:spPr>
          <a:xfrm>
            <a:off x="5384800" y="1828800"/>
            <a:ext cx="4470400" cy="5486400"/>
          </a:xfrm>
          <a:prstGeom prst="rect">
            <a:avLst/>
          </a:prstGeom>
          <a:noFill/>
          <a:ln>
            <a:noFill/>
          </a:ln>
        </p:spPr>
        <p:txBody>
          <a:bodyPr anchorCtr="0" anchor="t" bIns="91425" lIns="91425" rIns="91425" wrap="square" tIns="91425"/>
          <a:lstStyle>
            <a:lvl1pPr lvl="0">
              <a:spcBef>
                <a:spcPts val="0"/>
              </a:spcBef>
              <a:buSzPts val="2667"/>
              <a:buChar char="●"/>
              <a:defRPr sz="2666"/>
            </a:lvl1pPr>
            <a:lvl2pPr lvl="1">
              <a:spcBef>
                <a:spcPts val="0"/>
              </a:spcBef>
              <a:buSzPts val="2667"/>
              <a:buChar char="○"/>
              <a:defRPr sz="2666"/>
            </a:lvl2pPr>
            <a:lvl3pPr lvl="2">
              <a:spcBef>
                <a:spcPts val="0"/>
              </a:spcBef>
              <a:buSzPts val="2667"/>
              <a:buChar char="■"/>
              <a:defRPr sz="2666"/>
            </a:lvl3pPr>
            <a:lvl4pPr lvl="3">
              <a:spcBef>
                <a:spcPts val="0"/>
              </a:spcBef>
              <a:buSzPts val="2667"/>
              <a:buChar char="●"/>
              <a:defRPr sz="2666"/>
            </a:lvl4pPr>
            <a:lvl5pPr lvl="4">
              <a:spcBef>
                <a:spcPts val="0"/>
              </a:spcBef>
              <a:buSzPts val="2667"/>
              <a:buChar char="○"/>
              <a:defRPr sz="2666"/>
            </a:lvl5pPr>
            <a:lvl6pPr lvl="5">
              <a:spcBef>
                <a:spcPts val="0"/>
              </a:spcBef>
              <a:buSzPts val="2667"/>
              <a:buChar char="■"/>
              <a:defRPr sz="2666"/>
            </a:lvl6pPr>
            <a:lvl7pPr lvl="6">
              <a:spcBef>
                <a:spcPts val="0"/>
              </a:spcBef>
              <a:buSzPts val="2667"/>
              <a:buChar char="●"/>
              <a:defRPr sz="2666"/>
            </a:lvl7pPr>
            <a:lvl8pPr lvl="7">
              <a:spcBef>
                <a:spcPts val="0"/>
              </a:spcBef>
              <a:buSzPts val="2667"/>
              <a:buChar char="○"/>
              <a:defRPr sz="2666"/>
            </a:lvl8pPr>
            <a:lvl9pPr lvl="8">
              <a:spcBef>
                <a:spcPts val="0"/>
              </a:spcBef>
              <a:buSzPts val="2667"/>
              <a:buChar char="■"/>
              <a:defRPr sz="2666"/>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17" name="Shape 17"/>
        <p:cNvGrpSpPr/>
        <p:nvPr/>
      </p:nvGrpSpPr>
      <p:grpSpPr>
        <a:xfrm>
          <a:off x="0" y="0"/>
          <a:ext cx="0" cy="0"/>
          <a:chOff x="0" y="0"/>
          <a:chExt cx="0" cy="0"/>
        </a:xfrm>
      </p:grpSpPr>
      <p:sp>
        <p:nvSpPr>
          <p:cNvPr id="18" name="Shape 18"/>
          <p:cNvSpPr txBox="1"/>
          <p:nvPr>
            <p:ph idx="1" type="body"/>
          </p:nvPr>
        </p:nvSpPr>
        <p:spPr>
          <a:xfrm>
            <a:off x="304800" y="6705600"/>
            <a:ext cx="9550400" cy="609600"/>
          </a:xfrm>
          <a:prstGeom prst="rect">
            <a:avLst/>
          </a:prstGeom>
          <a:noFill/>
          <a:ln>
            <a:noFill/>
          </a:ln>
        </p:spPr>
        <p:txBody>
          <a:bodyPr anchorCtr="0" anchor="t" bIns="91425" lIns="91425" rIns="91425" wrap="square" tIns="91425"/>
          <a:lstStyle>
            <a:lvl1pPr lvl="0" algn="ctr">
              <a:spcBef>
                <a:spcPts val="0"/>
              </a:spcBef>
              <a:buSzPts val="3200"/>
              <a:buChar char="●"/>
              <a:defRPr sz="3200"/>
            </a:lvl1pPr>
            <a:lvl2pPr lvl="1" algn="ctr">
              <a:spcBef>
                <a:spcPts val="0"/>
              </a:spcBef>
              <a:buSzPts val="3200"/>
              <a:buChar char="○"/>
              <a:defRPr sz="3200"/>
            </a:lvl2pPr>
            <a:lvl3pPr lvl="2" algn="ctr">
              <a:spcBef>
                <a:spcPts val="0"/>
              </a:spcBef>
              <a:buSzPts val="3200"/>
              <a:buChar char="■"/>
              <a:defRPr sz="3200"/>
            </a:lvl3pPr>
            <a:lvl4pPr lvl="3" algn="ctr">
              <a:spcBef>
                <a:spcPts val="0"/>
              </a:spcBef>
              <a:buSzPts val="3200"/>
              <a:buChar char="●"/>
              <a:defRPr sz="3200"/>
            </a:lvl4pPr>
            <a:lvl5pPr lvl="4" algn="ctr">
              <a:spcBef>
                <a:spcPts val="0"/>
              </a:spcBef>
              <a:buSzPts val="3200"/>
              <a:buChar char="○"/>
              <a:defRPr sz="3200"/>
            </a:lvl5pPr>
            <a:lvl6pPr lvl="5" algn="ctr">
              <a:spcBef>
                <a:spcPts val="0"/>
              </a:spcBef>
              <a:buSzPts val="3200"/>
              <a:buChar char="■"/>
              <a:defRPr sz="3200"/>
            </a:lvl6pPr>
            <a:lvl7pPr lvl="6" algn="ctr">
              <a:spcBef>
                <a:spcPts val="0"/>
              </a:spcBef>
              <a:buSzPts val="3200"/>
              <a:buChar char="●"/>
              <a:defRPr sz="3200"/>
            </a:lvl7pPr>
            <a:lvl8pPr lvl="7" algn="ctr">
              <a:spcBef>
                <a:spcPts val="0"/>
              </a:spcBef>
              <a:buSzPts val="3200"/>
              <a:buChar char="○"/>
              <a:defRPr sz="3200"/>
            </a:lvl8pPr>
            <a:lvl9pPr lvl="8" algn="ctr">
              <a:spcBef>
                <a:spcPts val="0"/>
              </a:spcBef>
              <a:buSzPts val="3200"/>
              <a:buChar char="■"/>
              <a:defRPr sz="32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0.png"/><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0.png"/><Relationship Id="rId4" Type="http://schemas.openxmlformats.org/officeDocument/2006/relationships/image" Target="../media/image14.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0.png"/><Relationship Id="rId4" Type="http://schemas.openxmlformats.org/officeDocument/2006/relationships/image" Target="../media/image1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0.png"/><Relationship Id="rId4" Type="http://schemas.openxmlformats.org/officeDocument/2006/relationships/image" Target="../media/image13.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0.png"/><Relationship Id="rId4" Type="http://schemas.openxmlformats.org/officeDocument/2006/relationships/image" Target="../media/image15.jpg"/><Relationship Id="rId5" Type="http://schemas.openxmlformats.org/officeDocument/2006/relationships/image" Target="../media/image2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0.png"/><Relationship Id="rId4" Type="http://schemas.openxmlformats.org/officeDocument/2006/relationships/image" Target="../media/image2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0.png"/><Relationship Id="rId4" Type="http://schemas.openxmlformats.org/officeDocument/2006/relationships/image" Target="../media/image18.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0.png"/><Relationship Id="rId4" Type="http://schemas.openxmlformats.org/officeDocument/2006/relationships/image" Target="../media/image20.jpg"/><Relationship Id="rId5" Type="http://schemas.openxmlformats.org/officeDocument/2006/relationships/image" Target="../media/image1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0.png"/><Relationship Id="rId4" Type="http://schemas.openxmlformats.org/officeDocument/2006/relationships/image" Target="../media/image17.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0.png"/><Relationship Id="rId4"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0.png"/><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0.png"/><Relationship Id="rId4" Type="http://schemas.openxmlformats.org/officeDocument/2006/relationships/image" Target="../media/image23.jpg"/><Relationship Id="rId5" Type="http://schemas.openxmlformats.org/officeDocument/2006/relationships/image" Target="../media/image2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0.png"/><Relationship Id="rId4" Type="http://schemas.openxmlformats.org/officeDocument/2006/relationships/image" Target="../media/image25.png"/><Relationship Id="rId5" Type="http://schemas.openxmlformats.org/officeDocument/2006/relationships/image" Target="../media/image27.jpg"/><Relationship Id="rId6" Type="http://schemas.openxmlformats.org/officeDocument/2006/relationships/image" Target="../media/image3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0.png"/><Relationship Id="rId4" Type="http://schemas.openxmlformats.org/officeDocument/2006/relationships/image" Target="../media/image34.png"/><Relationship Id="rId5" Type="http://schemas.openxmlformats.org/officeDocument/2006/relationships/image" Target="../media/image28.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0.png"/><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0.png"/><Relationship Id="rId4" Type="http://schemas.openxmlformats.org/officeDocument/2006/relationships/image" Target="../media/image31.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0.png"/><Relationship Id="rId4" Type="http://schemas.openxmlformats.org/officeDocument/2006/relationships/image" Target="../media/image33.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0.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0.png"/><Relationship Id="rId4" Type="http://schemas.openxmlformats.org/officeDocument/2006/relationships/image" Target="../media/image3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0.png"/><Relationship Id="rId4" Type="http://schemas.openxmlformats.org/officeDocument/2006/relationships/image" Target="../media/image29.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0.png"/><Relationship Id="rId4" Type="http://schemas.openxmlformats.org/officeDocument/2006/relationships/image" Target="../media/image37.png"/><Relationship Id="rId5" Type="http://schemas.openxmlformats.org/officeDocument/2006/relationships/image" Target="../media/image40.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0.png"/><Relationship Id="rId4" Type="http://schemas.openxmlformats.org/officeDocument/2006/relationships/image" Target="../media/image39.jpg"/><Relationship Id="rId5" Type="http://schemas.openxmlformats.org/officeDocument/2006/relationships/image" Target="../media/image35.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0.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0.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0.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0.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10.png"/><Relationship Id="rId4" Type="http://schemas.openxmlformats.org/officeDocument/2006/relationships/image" Target="../media/image36.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0.png"/><Relationship Id="rId4" Type="http://schemas.openxmlformats.org/officeDocument/2006/relationships/image" Target="../media/image45.jpg"/><Relationship Id="rId5" Type="http://schemas.openxmlformats.org/officeDocument/2006/relationships/image" Target="../media/image4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0.png"/><Relationship Id="rId4" Type="http://schemas.openxmlformats.org/officeDocument/2006/relationships/image" Target="../media/image44.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10.png"/><Relationship Id="rId4" Type="http://schemas.openxmlformats.org/officeDocument/2006/relationships/image" Target="../media/image41.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0.png"/><Relationship Id="rId4" Type="http://schemas.openxmlformats.org/officeDocument/2006/relationships/image" Target="../media/image4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10.png"/><Relationship Id="rId4" Type="http://schemas.openxmlformats.org/officeDocument/2006/relationships/image" Target="../media/image5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10.png"/><Relationship Id="rId4" Type="http://schemas.openxmlformats.org/officeDocument/2006/relationships/image" Target="../media/image47.jp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0.png"/><Relationship Id="rId4" Type="http://schemas.openxmlformats.org/officeDocument/2006/relationships/image" Target="../media/image46.jp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10.png"/><Relationship Id="rId4" Type="http://schemas.openxmlformats.org/officeDocument/2006/relationships/image" Target="../media/image49.jp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10.png"/><Relationship Id="rId4" Type="http://schemas.openxmlformats.org/officeDocument/2006/relationships/image" Target="../media/image53.jpg"/><Relationship Id="rId5" Type="http://schemas.openxmlformats.org/officeDocument/2006/relationships/image" Target="../media/image50.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5.xml"/><Relationship Id="rId3" Type="http://schemas.openxmlformats.org/officeDocument/2006/relationships/image" Target="../media/image10.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6.xml"/><Relationship Id="rId3" Type="http://schemas.openxmlformats.org/officeDocument/2006/relationships/image" Target="../media/image10.png"/><Relationship Id="rId4" Type="http://schemas.openxmlformats.org/officeDocument/2006/relationships/image" Target="../media/image51.jp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7.xml"/><Relationship Id="rId3" Type="http://schemas.openxmlformats.org/officeDocument/2006/relationships/image" Target="../media/image10.png"/><Relationship Id="rId4" Type="http://schemas.openxmlformats.org/officeDocument/2006/relationships/image" Target="../media/image48.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8.xml"/><Relationship Id="rId3" Type="http://schemas.openxmlformats.org/officeDocument/2006/relationships/image" Target="../media/image1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9.xml"/><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 Id="rId3" Type="http://schemas.openxmlformats.org/officeDocument/2006/relationships/image" Target="../media/image10.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1.xml"/><Relationship Id="rId3" Type="http://schemas.openxmlformats.org/officeDocument/2006/relationships/image" Target="../media/image10.png"/><Relationship Id="rId4" Type="http://schemas.openxmlformats.org/officeDocument/2006/relationships/image" Target="../media/image54.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2.xml"/><Relationship Id="rId3" Type="http://schemas.openxmlformats.org/officeDocument/2006/relationships/image" Target="../media/image10.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3.xml"/><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 name="Shape 22"/>
        <p:cNvGrpSpPr/>
        <p:nvPr/>
      </p:nvGrpSpPr>
      <p:grpSpPr>
        <a:xfrm>
          <a:off x="0" y="0"/>
          <a:ext cx="0" cy="0"/>
          <a:chOff x="0" y="0"/>
          <a:chExt cx="0" cy="0"/>
        </a:xfrm>
      </p:grpSpPr>
      <p:sp>
        <p:nvSpPr>
          <p:cNvPr id="23" name="Shape 23"/>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Space and the University</a:t>
            </a:r>
          </a:p>
        </p:txBody>
      </p:sp>
      <p:sp>
        <p:nvSpPr>
          <p:cNvPr id="24" name="Shape 24"/>
          <p:cNvSpPr txBox="1"/>
          <p:nvPr>
            <p:ph idx="1" type="subTitle"/>
          </p:nvPr>
        </p:nvSpPr>
        <p:spPr>
          <a:xfrm>
            <a:off x="1541625" y="2421800"/>
            <a:ext cx="6983700" cy="3529800"/>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66"/>
                </a:solidFill>
                <a:latin typeface="Arial"/>
                <a:ea typeface="Arial"/>
                <a:cs typeface="Arial"/>
                <a:sym typeface="Arial"/>
              </a:rPr>
              <a:t>(Cambridge and Minnesota)</a:t>
            </a:r>
          </a:p>
          <a:p>
            <a:pPr indent="0" lvl="0" marL="0" marR="0" algn="ctr">
              <a:lnSpc>
                <a:spcPct val="119921"/>
              </a:lnSpc>
              <a:spcBef>
                <a:spcPts val="635"/>
              </a:spcBef>
              <a:spcAft>
                <a:spcPts val="0"/>
              </a:spcAft>
              <a:buNone/>
            </a:pPr>
            <a:r>
              <a:t/>
            </a:r>
            <a:endParaRPr sz="3555">
              <a:solidFill>
                <a:srgbClr val="FFFF66"/>
              </a:solidFill>
              <a:latin typeface="Arial"/>
              <a:ea typeface="Arial"/>
              <a:cs typeface="Arial"/>
              <a:sym typeface="Arial"/>
            </a:endParaRPr>
          </a:p>
          <a:p>
            <a:pPr indent="0" lvl="0" marL="0" marR="0" algn="ctr">
              <a:lnSpc>
                <a:spcPct val="119921"/>
              </a:lnSpc>
              <a:spcBef>
                <a:spcPts val="635"/>
              </a:spcBef>
              <a:spcAft>
                <a:spcPts val="0"/>
              </a:spcAft>
              <a:buNone/>
            </a:pPr>
            <a:r>
              <a:rPr lang="en-US" sz="3555">
                <a:solidFill>
                  <a:srgbClr val="FFFF66"/>
                </a:solidFill>
                <a:latin typeface="Arial"/>
                <a:ea typeface="Arial"/>
                <a:cs typeface="Arial"/>
                <a:sym typeface="Arial"/>
              </a:rPr>
              <a:t>Alworth Center Brown Bag</a:t>
            </a:r>
          </a:p>
          <a:p>
            <a:pPr indent="0" lvl="0" marL="0" marR="0" algn="ctr">
              <a:lnSpc>
                <a:spcPct val="119921"/>
              </a:lnSpc>
              <a:spcBef>
                <a:spcPts val="635"/>
              </a:spcBef>
              <a:spcAft>
                <a:spcPts val="0"/>
              </a:spcAft>
              <a:buNone/>
            </a:pPr>
            <a:r>
              <a:rPr lang="en-US" sz="3555">
                <a:solidFill>
                  <a:srgbClr val="FFFF66"/>
                </a:solidFill>
                <a:latin typeface="Arial"/>
                <a:ea typeface="Arial"/>
                <a:cs typeface="Arial"/>
                <a:sym typeface="Arial"/>
              </a:rPr>
              <a:t>David Beard</a:t>
            </a:r>
          </a:p>
          <a:p>
            <a:pPr indent="0" lvl="0" marL="0" marR="0" algn="ctr">
              <a:lnSpc>
                <a:spcPct val="119921"/>
              </a:lnSpc>
              <a:spcBef>
                <a:spcPts val="635"/>
              </a:spcBef>
              <a:spcAft>
                <a:spcPts val="0"/>
              </a:spcAft>
              <a:buNone/>
            </a:pPr>
            <a:r>
              <a:rPr lang="en-US" sz="3555">
                <a:solidFill>
                  <a:srgbClr val="FFFF66"/>
                </a:solidFill>
                <a:latin typeface="Arial"/>
                <a:ea typeface="Arial"/>
                <a:cs typeface="Arial"/>
                <a:sym typeface="Arial"/>
              </a:rPr>
              <a:t>Department of Writing Studies</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5" name="Shape 75"/>
        <p:cNvGrpSpPr/>
        <p:nvPr/>
      </p:nvGrpSpPr>
      <p:grpSpPr>
        <a:xfrm>
          <a:off x="0" y="0"/>
          <a:ext cx="0" cy="0"/>
          <a:chOff x="0" y="0"/>
          <a:chExt cx="0" cy="0"/>
        </a:xfrm>
      </p:grpSpPr>
      <p:sp>
        <p:nvSpPr>
          <p:cNvPr id="76" name="Shape 76"/>
          <p:cNvSpPr txBox="1"/>
          <p:nvPr>
            <p:ph type="ctrTitle"/>
          </p:nvPr>
        </p:nvSpPr>
        <p:spPr>
          <a:xfrm>
            <a:off x="440950" y="305150"/>
            <a:ext cx="9100250"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 East Bank:</a:t>
            </a:r>
            <a:br>
              <a:rPr b="1" lang="en-US" sz="4888">
                <a:solidFill>
                  <a:srgbClr val="FFFF66"/>
                </a:solidFill>
                <a:latin typeface="Arial"/>
                <a:ea typeface="Arial"/>
                <a:cs typeface="Arial"/>
                <a:sym typeface="Arial"/>
              </a:rPr>
            </a:br>
            <a:r>
              <a:rPr b="1" lang="en-US" sz="4888">
                <a:solidFill>
                  <a:srgbClr val="FFFF66"/>
                </a:solidFill>
                <a:latin typeface="Arial"/>
                <a:ea typeface="Arial"/>
                <a:cs typeface="Arial"/>
                <a:sym typeface="Arial"/>
              </a:rPr>
              <a:t>Birth of the Liberal Arts</a:t>
            </a:r>
          </a:p>
        </p:txBody>
      </p:sp>
      <p:sp>
        <p:nvSpPr>
          <p:cNvPr id="77" name="Shape 77"/>
          <p:cNvSpPr txBox="1"/>
          <p:nvPr/>
        </p:nvSpPr>
        <p:spPr>
          <a:xfrm>
            <a:off x="525625" y="3776475"/>
            <a:ext cx="1988250" cy="887575"/>
          </a:xfrm>
          <a:prstGeom prst="rect">
            <a:avLst/>
          </a:prstGeom>
          <a:noFill/>
          <a:ln>
            <a:noFill/>
          </a:ln>
        </p:spPr>
        <p:txBody>
          <a:bodyPr anchorCtr="0" anchor="t" bIns="38100" lIns="38100" rIns="38100" wrap="square" tIns="38100">
            <a:noAutofit/>
          </a:bodyPr>
          <a:lstStyle/>
          <a:p>
            <a:pPr indent="0" lvl="0" marL="0" marR="0" algn="l">
              <a:lnSpc>
                <a:spcPct val="119791"/>
              </a:lnSpc>
              <a:spcBef>
                <a:spcPts val="0"/>
              </a:spcBef>
              <a:spcAft>
                <a:spcPts val="0"/>
              </a:spcAft>
              <a:buNone/>
            </a:pPr>
            <a:r>
              <a:rPr lang="en-US" sz="2666">
                <a:solidFill>
                  <a:srgbClr val="FFFF66"/>
                </a:solidFill>
                <a:latin typeface="Arial"/>
                <a:ea typeface="Arial"/>
                <a:cs typeface="Arial"/>
                <a:sym typeface="Arial"/>
              </a:rPr>
              <a:t>Pillsbury Hall, 1889</a:t>
            </a:r>
          </a:p>
        </p:txBody>
      </p:sp>
      <p:pic>
        <p:nvPicPr>
          <p:cNvPr id="78" name="Shape 78"/>
          <p:cNvPicPr preferRelativeResize="0"/>
          <p:nvPr/>
        </p:nvPicPr>
        <p:blipFill>
          <a:blip r:embed="rId4">
            <a:alphaModFix/>
          </a:blip>
          <a:stretch>
            <a:fillRect/>
          </a:stretch>
        </p:blipFill>
        <p:spPr>
          <a:xfrm>
            <a:off x="2794000" y="2116650"/>
            <a:ext cx="7037900" cy="52810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2" name="Shape 82"/>
        <p:cNvGrpSpPr/>
        <p:nvPr/>
      </p:nvGrpSpPr>
      <p:grpSpPr>
        <a:xfrm>
          <a:off x="0" y="0"/>
          <a:ext cx="0" cy="0"/>
          <a:chOff x="0" y="0"/>
          <a:chExt cx="0" cy="0"/>
        </a:xfrm>
      </p:grpSpPr>
      <p:sp>
        <p:nvSpPr>
          <p:cNvPr id="83" name="Shape 83"/>
          <p:cNvSpPr txBox="1"/>
          <p:nvPr>
            <p:ph type="ctrTitle"/>
          </p:nvPr>
        </p:nvSpPr>
        <p:spPr>
          <a:xfrm>
            <a:off x="440950" y="305150"/>
            <a:ext cx="9100250"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 East Bank:</a:t>
            </a:r>
            <a:br>
              <a:rPr b="1" lang="en-US" sz="4888">
                <a:solidFill>
                  <a:srgbClr val="FFFF66"/>
                </a:solidFill>
                <a:latin typeface="Arial"/>
                <a:ea typeface="Arial"/>
                <a:cs typeface="Arial"/>
                <a:sym typeface="Arial"/>
              </a:rPr>
            </a:br>
            <a:r>
              <a:rPr b="1" lang="en-US" sz="4888">
                <a:solidFill>
                  <a:srgbClr val="FFFF66"/>
                </a:solidFill>
                <a:latin typeface="Arial"/>
                <a:ea typeface="Arial"/>
                <a:cs typeface="Arial"/>
                <a:sym typeface="Arial"/>
              </a:rPr>
              <a:t>Apex of the Liberal Arts</a:t>
            </a:r>
          </a:p>
        </p:txBody>
      </p:sp>
      <p:sp>
        <p:nvSpPr>
          <p:cNvPr id="84" name="Shape 84"/>
          <p:cNvSpPr txBox="1"/>
          <p:nvPr/>
        </p:nvSpPr>
        <p:spPr>
          <a:xfrm>
            <a:off x="525625" y="3776475"/>
            <a:ext cx="1988250" cy="1698975"/>
          </a:xfrm>
          <a:prstGeom prst="rect">
            <a:avLst/>
          </a:prstGeom>
          <a:noFill/>
          <a:ln>
            <a:noFill/>
          </a:ln>
        </p:spPr>
        <p:txBody>
          <a:bodyPr anchorCtr="0" anchor="t" bIns="38100" lIns="38100" rIns="38100" wrap="square" tIns="38100">
            <a:noAutofit/>
          </a:bodyPr>
          <a:lstStyle/>
          <a:p>
            <a:pPr indent="0" lvl="0" marL="0" marR="0" algn="l">
              <a:lnSpc>
                <a:spcPct val="119791"/>
              </a:lnSpc>
              <a:spcBef>
                <a:spcPts val="0"/>
              </a:spcBef>
              <a:spcAft>
                <a:spcPts val="0"/>
              </a:spcAft>
              <a:buNone/>
            </a:pPr>
            <a:r>
              <a:rPr lang="en-US" sz="2666">
                <a:solidFill>
                  <a:srgbClr val="FFFF66"/>
                </a:solidFill>
                <a:latin typeface="Arial"/>
                <a:ea typeface="Arial"/>
                <a:cs typeface="Arial"/>
                <a:sym typeface="Arial"/>
              </a:rPr>
              <a:t>Weisman Art Museum,</a:t>
            </a:r>
          </a:p>
          <a:p>
            <a:pPr indent="0" lvl="0" marL="0" marR="0" algn="l">
              <a:lnSpc>
                <a:spcPct val="119791"/>
              </a:lnSpc>
              <a:spcBef>
                <a:spcPts val="0"/>
              </a:spcBef>
              <a:spcAft>
                <a:spcPts val="0"/>
              </a:spcAft>
              <a:buNone/>
            </a:pPr>
            <a:r>
              <a:rPr lang="en-US" sz="2666">
                <a:solidFill>
                  <a:srgbClr val="FFFF66"/>
                </a:solidFill>
                <a:latin typeface="Arial"/>
                <a:ea typeface="Arial"/>
                <a:cs typeface="Arial"/>
                <a:sym typeface="Arial"/>
              </a:rPr>
              <a:t>Frank Gehry</a:t>
            </a:r>
          </a:p>
        </p:txBody>
      </p:sp>
      <p:pic>
        <p:nvPicPr>
          <p:cNvPr id="85" name="Shape 85"/>
          <p:cNvPicPr preferRelativeResize="0"/>
          <p:nvPr/>
        </p:nvPicPr>
        <p:blipFill>
          <a:blip r:embed="rId4">
            <a:alphaModFix/>
          </a:blip>
          <a:stretch>
            <a:fillRect/>
          </a:stretch>
        </p:blipFill>
        <p:spPr>
          <a:xfrm>
            <a:off x="2624650" y="1947325"/>
            <a:ext cx="7228400" cy="54186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Shape 90"/>
          <p:cNvSpPr txBox="1"/>
          <p:nvPr>
            <p:ph type="ctrTitle"/>
          </p:nvPr>
        </p:nvSpPr>
        <p:spPr>
          <a:xfrm>
            <a:off x="440950" y="305150"/>
            <a:ext cx="9100250" cy="2332558"/>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 West Bank:</a:t>
            </a:r>
            <a:br>
              <a:rPr b="1" lang="en-US" sz="4888">
                <a:solidFill>
                  <a:srgbClr val="FFFF66"/>
                </a:solidFill>
                <a:latin typeface="Arial"/>
                <a:ea typeface="Arial"/>
                <a:cs typeface="Arial"/>
                <a:sym typeface="Arial"/>
              </a:rPr>
            </a:br>
            <a:r>
              <a:rPr b="1" lang="en-US" sz="4000">
                <a:solidFill>
                  <a:srgbClr val="FFFF66"/>
                </a:solidFill>
                <a:latin typeface="Arial"/>
                <a:ea typeface="Arial"/>
                <a:cs typeface="Arial"/>
                <a:sym typeface="Arial"/>
              </a:rPr>
              <a:t>Professional Arts, Business, &amp; Policy</a:t>
            </a:r>
          </a:p>
        </p:txBody>
      </p:sp>
      <p:sp>
        <p:nvSpPr>
          <p:cNvPr id="91" name="Shape 91"/>
          <p:cNvSpPr txBox="1"/>
          <p:nvPr/>
        </p:nvSpPr>
        <p:spPr>
          <a:xfrm>
            <a:off x="525625" y="3776475"/>
            <a:ext cx="1988250" cy="887575"/>
          </a:xfrm>
          <a:prstGeom prst="rect">
            <a:avLst/>
          </a:prstGeom>
          <a:noFill/>
          <a:ln>
            <a:noFill/>
          </a:ln>
        </p:spPr>
        <p:txBody>
          <a:bodyPr anchorCtr="0" anchor="t" bIns="38100" lIns="38100" rIns="38100" wrap="square" tIns="38100">
            <a:noAutofit/>
          </a:bodyPr>
          <a:lstStyle/>
          <a:p>
            <a:pPr indent="0" lvl="0" marL="0" marR="0" algn="l">
              <a:lnSpc>
                <a:spcPct val="119791"/>
              </a:lnSpc>
              <a:spcBef>
                <a:spcPts val="0"/>
              </a:spcBef>
              <a:spcAft>
                <a:spcPts val="0"/>
              </a:spcAft>
              <a:buNone/>
            </a:pPr>
            <a:r>
              <a:rPr lang="en-US" sz="2666">
                <a:solidFill>
                  <a:srgbClr val="FFFF66"/>
                </a:solidFill>
                <a:latin typeface="Arial"/>
                <a:ea typeface="Arial"/>
                <a:cs typeface="Arial"/>
                <a:sym typeface="Arial"/>
              </a:rPr>
              <a:t>Rarig Center</a:t>
            </a:r>
          </a:p>
        </p:txBody>
      </p:sp>
      <p:pic>
        <p:nvPicPr>
          <p:cNvPr id="92" name="Shape 92"/>
          <p:cNvPicPr preferRelativeResize="0"/>
          <p:nvPr/>
        </p:nvPicPr>
        <p:blipFill>
          <a:blip r:embed="rId4">
            <a:alphaModFix/>
          </a:blip>
          <a:stretch>
            <a:fillRect/>
          </a:stretch>
        </p:blipFill>
        <p:spPr>
          <a:xfrm>
            <a:off x="2370650" y="1778000"/>
            <a:ext cx="7281325" cy="54609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6" name="Shape 96"/>
        <p:cNvGrpSpPr/>
        <p:nvPr/>
      </p:nvGrpSpPr>
      <p:grpSpPr>
        <a:xfrm>
          <a:off x="0" y="0"/>
          <a:ext cx="0" cy="0"/>
          <a:chOff x="0" y="0"/>
          <a:chExt cx="0" cy="0"/>
        </a:xfrm>
      </p:grpSpPr>
      <p:sp>
        <p:nvSpPr>
          <p:cNvPr id="97" name="Shape 97"/>
          <p:cNvSpPr txBox="1"/>
          <p:nvPr>
            <p:ph type="ctrTitle"/>
          </p:nvPr>
        </p:nvSpPr>
        <p:spPr>
          <a:xfrm>
            <a:off x="440950" y="305150"/>
            <a:ext cx="9100250" cy="2332558"/>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 West Bank:</a:t>
            </a:r>
            <a:br>
              <a:rPr b="1" lang="en-US" sz="4888">
                <a:solidFill>
                  <a:srgbClr val="FFFF66"/>
                </a:solidFill>
                <a:latin typeface="Arial"/>
                <a:ea typeface="Arial"/>
                <a:cs typeface="Arial"/>
                <a:sym typeface="Arial"/>
              </a:rPr>
            </a:br>
            <a:r>
              <a:rPr b="1" lang="en-US" sz="4000">
                <a:solidFill>
                  <a:srgbClr val="FFFF66"/>
                </a:solidFill>
                <a:latin typeface="Arial"/>
                <a:ea typeface="Arial"/>
                <a:cs typeface="Arial"/>
                <a:sym typeface="Arial"/>
              </a:rPr>
              <a:t>Professional Arts, Business, &amp; Policy</a:t>
            </a:r>
          </a:p>
        </p:txBody>
      </p:sp>
      <p:sp>
        <p:nvSpPr>
          <p:cNvPr id="98" name="Shape 98"/>
          <p:cNvSpPr txBox="1"/>
          <p:nvPr/>
        </p:nvSpPr>
        <p:spPr>
          <a:xfrm>
            <a:off x="525625" y="3776475"/>
            <a:ext cx="1988250" cy="887575"/>
          </a:xfrm>
          <a:prstGeom prst="rect">
            <a:avLst/>
          </a:prstGeom>
          <a:noFill/>
          <a:ln>
            <a:noFill/>
          </a:ln>
        </p:spPr>
        <p:txBody>
          <a:bodyPr anchorCtr="0" anchor="t" bIns="38100" lIns="38100" rIns="38100" wrap="square" tIns="38100">
            <a:noAutofit/>
          </a:bodyPr>
          <a:lstStyle/>
          <a:p>
            <a:pPr indent="0" lvl="0" marL="0" marR="0" algn="l">
              <a:lnSpc>
                <a:spcPct val="119791"/>
              </a:lnSpc>
              <a:spcBef>
                <a:spcPts val="0"/>
              </a:spcBef>
              <a:spcAft>
                <a:spcPts val="0"/>
              </a:spcAft>
              <a:buNone/>
            </a:pPr>
            <a:r>
              <a:rPr lang="en-US" sz="2666">
                <a:solidFill>
                  <a:srgbClr val="FFFF66"/>
                </a:solidFill>
                <a:latin typeface="Arial"/>
                <a:ea typeface="Arial"/>
                <a:cs typeface="Arial"/>
                <a:sym typeface="Arial"/>
              </a:rPr>
              <a:t>Carlson School</a:t>
            </a:r>
          </a:p>
        </p:txBody>
      </p:sp>
      <p:pic>
        <p:nvPicPr>
          <p:cNvPr id="99" name="Shape 99"/>
          <p:cNvPicPr preferRelativeResize="0"/>
          <p:nvPr/>
        </p:nvPicPr>
        <p:blipFill>
          <a:blip r:embed="rId4">
            <a:alphaModFix/>
          </a:blip>
          <a:stretch>
            <a:fillRect/>
          </a:stretch>
        </p:blipFill>
        <p:spPr>
          <a:xfrm>
            <a:off x="2286000" y="1947325"/>
            <a:ext cx="7535325" cy="50270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3" name="Shape 103"/>
        <p:cNvGrpSpPr/>
        <p:nvPr/>
      </p:nvGrpSpPr>
      <p:grpSpPr>
        <a:xfrm>
          <a:off x="0" y="0"/>
          <a:ext cx="0" cy="0"/>
          <a:chOff x="0" y="0"/>
          <a:chExt cx="0" cy="0"/>
        </a:xfrm>
      </p:grpSpPr>
      <p:sp>
        <p:nvSpPr>
          <p:cNvPr id="104" name="Shape 104"/>
          <p:cNvSpPr txBox="1"/>
          <p:nvPr>
            <p:ph type="ctrTitle"/>
          </p:nvPr>
        </p:nvSpPr>
        <p:spPr>
          <a:xfrm>
            <a:off x="440950" y="643800"/>
            <a:ext cx="9100250"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 TC: </a:t>
            </a:r>
            <a:br>
              <a:rPr b="1" lang="en-US" sz="4888">
                <a:solidFill>
                  <a:srgbClr val="FFFF66"/>
                </a:solidFill>
                <a:latin typeface="Arial"/>
                <a:ea typeface="Arial"/>
                <a:cs typeface="Arial"/>
                <a:sym typeface="Arial"/>
              </a:rPr>
            </a:br>
            <a:r>
              <a:rPr b="1" lang="en-US" sz="4888">
                <a:solidFill>
                  <a:srgbClr val="FFFF66"/>
                </a:solidFill>
                <a:latin typeface="Arial"/>
                <a:ea typeface="Arial"/>
                <a:cs typeface="Arial"/>
                <a:sym typeface="Arial"/>
              </a:rPr>
              <a:t>16 Colleges &amp; Schools</a:t>
            </a:r>
          </a:p>
        </p:txBody>
      </p:sp>
      <p:sp>
        <p:nvSpPr>
          <p:cNvPr id="105" name="Shape 105"/>
          <p:cNvSpPr txBox="1"/>
          <p:nvPr/>
        </p:nvSpPr>
        <p:spPr>
          <a:xfrm>
            <a:off x="440950" y="2591150"/>
            <a:ext cx="9100250" cy="3801525"/>
          </a:xfrm>
          <a:prstGeom prst="rect">
            <a:avLst/>
          </a:prstGeom>
          <a:noFill/>
          <a:ln>
            <a:noFill/>
          </a:ln>
        </p:spPr>
        <p:txBody>
          <a:bodyPr anchorCtr="0" anchor="t" bIns="38100" lIns="38100" rIns="38100" wrap="square" tIns="38100">
            <a:noAutofit/>
          </a:bodyPr>
          <a:lstStyle/>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Carlson School of Management (CSOM)</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College of Biological Sciences (CBS) </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College of Continuing Education (CCE)</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School of Dentistry (DENT) --- College of Design (CDES)</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College of Education and Human Development (CEHD)</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College of Food, Agricultural and Natural Resource Sciences (CFANS)</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College of Liberal Arts (CLA) --- College of Veterinary Medicine (CVM)</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Hubert H. Humphrey Institute of Public Affairs (HHH)</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Institute of Technology (IT) --- Law School (LAW)</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Medical School (MED) --- School of Nursing (NURS)</a:t>
            </a:r>
          </a:p>
          <a:p>
            <a:pPr indent="0" lvl="0" marL="0" marR="0" algn="l">
              <a:lnSpc>
                <a:spcPct val="120000"/>
              </a:lnSpc>
              <a:spcBef>
                <a:spcPts val="0"/>
              </a:spcBef>
              <a:spcAft>
                <a:spcPts val="0"/>
              </a:spcAft>
              <a:buNone/>
            </a:pPr>
            <a:r>
              <a:rPr lang="en-US" sz="2222">
                <a:solidFill>
                  <a:srgbClr val="FFFF66"/>
                </a:solidFill>
                <a:latin typeface="Arial"/>
                <a:ea typeface="Arial"/>
                <a:cs typeface="Arial"/>
                <a:sym typeface="Arial"/>
              </a:rPr>
              <a:t>College of Pharmacy (PHARM) --- School of Public Health (SPH)</a:t>
            </a: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9" name="Shape 109"/>
        <p:cNvGrpSpPr/>
        <p:nvPr/>
      </p:nvGrpSpPr>
      <p:grpSpPr>
        <a:xfrm>
          <a:off x="0" y="0"/>
          <a:ext cx="0" cy="0"/>
          <a:chOff x="0" y="0"/>
          <a:chExt cx="0" cy="0"/>
        </a:xfrm>
      </p:grpSpPr>
      <p:sp>
        <p:nvSpPr>
          <p:cNvPr id="110" name="Shape 110"/>
          <p:cNvSpPr txBox="1"/>
          <p:nvPr>
            <p:ph type="ctrTitle"/>
          </p:nvPr>
        </p:nvSpPr>
        <p:spPr>
          <a:xfrm>
            <a:off x="440950" y="643800"/>
            <a:ext cx="9100250"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 TC: </a:t>
            </a:r>
            <a:br>
              <a:rPr b="1" lang="en-US" sz="4888">
                <a:solidFill>
                  <a:srgbClr val="FFFF66"/>
                </a:solidFill>
                <a:latin typeface="Arial"/>
                <a:ea typeface="Arial"/>
                <a:cs typeface="Arial"/>
                <a:sym typeface="Arial"/>
              </a:rPr>
            </a:br>
            <a:r>
              <a:rPr b="1" lang="en-US" sz="4888">
                <a:solidFill>
                  <a:srgbClr val="FFFF66"/>
                </a:solidFill>
                <a:latin typeface="Arial"/>
                <a:ea typeface="Arial"/>
                <a:cs typeface="Arial"/>
                <a:sym typeface="Arial"/>
              </a:rPr>
              <a:t>16 Colleges &amp; Schools</a:t>
            </a:r>
          </a:p>
        </p:txBody>
      </p:sp>
      <p:sp>
        <p:nvSpPr>
          <p:cNvPr id="111" name="Shape 111"/>
          <p:cNvSpPr txBox="1"/>
          <p:nvPr/>
        </p:nvSpPr>
        <p:spPr>
          <a:xfrm>
            <a:off x="440950" y="2591150"/>
            <a:ext cx="9100250" cy="4542350"/>
          </a:xfrm>
          <a:prstGeom prst="rect">
            <a:avLst/>
          </a:prstGeom>
          <a:noFill/>
          <a:ln>
            <a:noFill/>
          </a:ln>
        </p:spPr>
        <p:txBody>
          <a:bodyPr anchorCtr="0" anchor="t" bIns="38100" lIns="38100" rIns="38100" wrap="square" tIns="38100">
            <a:noAutofit/>
          </a:bodyPr>
          <a:lstStyle/>
          <a:p>
            <a:pPr indent="0" lvl="0" marL="0" marR="0" algn="l">
              <a:lnSpc>
                <a:spcPct val="119886"/>
              </a:lnSpc>
              <a:spcBef>
                <a:spcPts val="0"/>
              </a:spcBef>
              <a:spcAft>
                <a:spcPts val="0"/>
              </a:spcAft>
              <a:buNone/>
            </a:pPr>
            <a:r>
              <a:rPr b="1" lang="en-US" sz="4888">
                <a:solidFill>
                  <a:srgbClr val="FFFF66"/>
                </a:solidFill>
                <a:latin typeface="Arial"/>
                <a:ea typeface="Arial"/>
                <a:cs typeface="Arial"/>
                <a:sym typeface="Arial"/>
              </a:rPr>
              <a:t>… spatially clustered by disciplines…</a:t>
            </a:r>
          </a:p>
          <a:p>
            <a:pPr indent="0" lvl="0" marL="0" marR="0" algn="l">
              <a:lnSpc>
                <a:spcPct val="119886"/>
              </a:lnSpc>
              <a:spcBef>
                <a:spcPts val="0"/>
              </a:spcBef>
              <a:spcAft>
                <a:spcPts val="0"/>
              </a:spcAft>
              <a:buNone/>
            </a:pPr>
            <a:r>
              <a:t/>
            </a:r>
            <a:endParaRPr b="1" sz="4888">
              <a:solidFill>
                <a:srgbClr val="FFFF66"/>
              </a:solidFill>
              <a:latin typeface="Arial"/>
              <a:ea typeface="Arial"/>
              <a:cs typeface="Arial"/>
              <a:sym typeface="Arial"/>
            </a:endParaRPr>
          </a:p>
          <a:p>
            <a:pPr indent="0" lvl="0" marL="0" marR="0" algn="l">
              <a:lnSpc>
                <a:spcPct val="119886"/>
              </a:lnSpc>
              <a:spcBef>
                <a:spcPts val="0"/>
              </a:spcBef>
              <a:spcAft>
                <a:spcPts val="0"/>
              </a:spcAft>
              <a:buNone/>
            </a:pPr>
            <a:r>
              <a:rPr b="1" lang="en-US" sz="4888">
                <a:solidFill>
                  <a:srgbClr val="FFFF66"/>
                </a:solidFill>
                <a:latin typeface="Arial"/>
                <a:ea typeface="Arial"/>
                <a:cs typeface="Arial"/>
                <a:sym typeface="Arial"/>
              </a:rPr>
              <a:t>…separated from the nonacademic spaces </a:t>
            </a:r>
          </a:p>
          <a:p>
            <a:pPr indent="0" lvl="0" marL="0" marR="0" algn="l">
              <a:lnSpc>
                <a:spcPct val="119886"/>
              </a:lnSpc>
              <a:spcBef>
                <a:spcPts val="0"/>
              </a:spcBef>
              <a:spcAft>
                <a:spcPts val="0"/>
              </a:spcAft>
              <a:buNone/>
            </a:pPr>
            <a:r>
              <a:rPr b="1" lang="en-US" sz="4888">
                <a:solidFill>
                  <a:srgbClr val="FFFF66"/>
                </a:solidFill>
                <a:latin typeface="Arial"/>
                <a:ea typeface="Arial"/>
                <a:cs typeface="Arial"/>
                <a:sym typeface="Arial"/>
              </a:rPr>
              <a:t>of the City…</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5" name="Shape 115"/>
        <p:cNvGrpSpPr/>
        <p:nvPr/>
      </p:nvGrpSpPr>
      <p:grpSpPr>
        <a:xfrm>
          <a:off x="0" y="0"/>
          <a:ext cx="0" cy="0"/>
          <a:chOff x="0" y="0"/>
          <a:chExt cx="0" cy="0"/>
        </a:xfrm>
      </p:grpSpPr>
      <p:sp>
        <p:nvSpPr>
          <p:cNvPr id="116" name="Shape 116"/>
          <p:cNvSpPr txBox="1"/>
          <p:nvPr>
            <p:ph type="ctrTitle"/>
          </p:nvPr>
        </p:nvSpPr>
        <p:spPr>
          <a:xfrm>
            <a:off x="440950" y="643800"/>
            <a:ext cx="9100250" cy="115922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 Duluth: </a:t>
            </a:r>
          </a:p>
        </p:txBody>
      </p:sp>
      <p:sp>
        <p:nvSpPr>
          <p:cNvPr id="117" name="Shape 117"/>
          <p:cNvSpPr txBox="1"/>
          <p:nvPr/>
        </p:nvSpPr>
        <p:spPr>
          <a:xfrm>
            <a:off x="440950" y="2591150"/>
            <a:ext cx="9100250" cy="4542350"/>
          </a:xfrm>
          <a:prstGeom prst="rect">
            <a:avLst/>
          </a:prstGeom>
          <a:noFill/>
          <a:ln>
            <a:noFill/>
          </a:ln>
        </p:spPr>
        <p:txBody>
          <a:bodyPr anchorCtr="0" anchor="t" bIns="38100" lIns="38100" rIns="38100" wrap="square" tIns="38100">
            <a:noAutofit/>
          </a:bodyPr>
          <a:lstStyle/>
          <a:p>
            <a:pPr indent="0" lvl="0" marL="0" marR="0" algn="l">
              <a:lnSpc>
                <a:spcPct val="119886"/>
              </a:lnSpc>
              <a:spcBef>
                <a:spcPts val="0"/>
              </a:spcBef>
              <a:spcAft>
                <a:spcPts val="0"/>
              </a:spcAft>
              <a:buNone/>
            </a:pPr>
            <a:r>
              <a:rPr b="1" lang="en-US" sz="4888">
                <a:solidFill>
                  <a:srgbClr val="FFFF66"/>
                </a:solidFill>
                <a:latin typeface="Arial"/>
                <a:ea typeface="Arial"/>
                <a:cs typeface="Arial"/>
                <a:sym typeface="Arial"/>
              </a:rPr>
              <a:t>… spatially clustered by disciplines…</a:t>
            </a:r>
          </a:p>
          <a:p>
            <a:pPr indent="0" lvl="0" marL="0" marR="0" algn="l">
              <a:lnSpc>
                <a:spcPct val="119886"/>
              </a:lnSpc>
              <a:spcBef>
                <a:spcPts val="0"/>
              </a:spcBef>
              <a:spcAft>
                <a:spcPts val="0"/>
              </a:spcAft>
              <a:buNone/>
            </a:pPr>
            <a:r>
              <a:t/>
            </a:r>
            <a:endParaRPr b="1" sz="4888">
              <a:solidFill>
                <a:srgbClr val="FFFF66"/>
              </a:solidFill>
              <a:latin typeface="Arial"/>
              <a:ea typeface="Arial"/>
              <a:cs typeface="Arial"/>
              <a:sym typeface="Arial"/>
            </a:endParaRPr>
          </a:p>
          <a:p>
            <a:pPr indent="0" lvl="0" marL="0" marR="0" algn="l">
              <a:lnSpc>
                <a:spcPct val="119886"/>
              </a:lnSpc>
              <a:spcBef>
                <a:spcPts val="0"/>
              </a:spcBef>
              <a:spcAft>
                <a:spcPts val="0"/>
              </a:spcAft>
              <a:buNone/>
            </a:pPr>
            <a:r>
              <a:rPr b="1" lang="en-US" sz="4888">
                <a:solidFill>
                  <a:srgbClr val="FFFF66"/>
                </a:solidFill>
                <a:latin typeface="Arial"/>
                <a:ea typeface="Arial"/>
                <a:cs typeface="Arial"/>
                <a:sym typeface="Arial"/>
              </a:rPr>
              <a:t>…separated from the nonacademic spaces </a:t>
            </a:r>
          </a:p>
          <a:p>
            <a:pPr indent="0" lvl="0" marL="0" marR="0" algn="l">
              <a:lnSpc>
                <a:spcPct val="119886"/>
              </a:lnSpc>
              <a:spcBef>
                <a:spcPts val="0"/>
              </a:spcBef>
              <a:spcAft>
                <a:spcPts val="0"/>
              </a:spcAft>
              <a:buNone/>
            </a:pPr>
            <a:r>
              <a:rPr b="1" lang="en-US" sz="4888">
                <a:solidFill>
                  <a:srgbClr val="FFFF66"/>
                </a:solidFill>
                <a:latin typeface="Arial"/>
                <a:ea typeface="Arial"/>
                <a:cs typeface="Arial"/>
                <a:sym typeface="Arial"/>
              </a:rPr>
              <a:t>of the City…</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1" name="Shape 121"/>
        <p:cNvGrpSpPr/>
        <p:nvPr/>
      </p:nvGrpSpPr>
      <p:grpSpPr>
        <a:xfrm>
          <a:off x="0" y="0"/>
          <a:ext cx="0" cy="0"/>
          <a:chOff x="0" y="0"/>
          <a:chExt cx="0" cy="0"/>
        </a:xfrm>
      </p:grpSpPr>
      <p:sp>
        <p:nvSpPr>
          <p:cNvPr id="122" name="Shape 122"/>
          <p:cNvSpPr txBox="1"/>
          <p:nvPr>
            <p:ph type="ctrTitle"/>
          </p:nvPr>
        </p:nvSpPr>
        <p:spPr>
          <a:xfrm>
            <a:off x="440950" y="643800"/>
            <a:ext cx="9100250" cy="115922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 Duluth: </a:t>
            </a:r>
          </a:p>
        </p:txBody>
      </p:sp>
      <p:sp>
        <p:nvSpPr>
          <p:cNvPr id="123" name="Shape 123"/>
          <p:cNvSpPr txBox="1"/>
          <p:nvPr/>
        </p:nvSpPr>
        <p:spPr>
          <a:xfrm>
            <a:off x="440950" y="2083150"/>
            <a:ext cx="2665575" cy="54913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b="1" lang="en-US" sz="3555">
                <a:solidFill>
                  <a:srgbClr val="FFFF66"/>
                </a:solidFill>
                <a:latin typeface="Arial"/>
                <a:ea typeface="Arial"/>
                <a:cs typeface="Arial"/>
                <a:sym typeface="Arial"/>
              </a:rPr>
              <a:t>… clustered by discipline, </a:t>
            </a:r>
          </a:p>
          <a:p>
            <a:pPr indent="0" lvl="0" marL="0" marR="0" algn="l">
              <a:lnSpc>
                <a:spcPct val="119921"/>
              </a:lnSpc>
              <a:spcBef>
                <a:spcPts val="0"/>
              </a:spcBef>
              <a:spcAft>
                <a:spcPts val="0"/>
              </a:spcAft>
              <a:buNone/>
            </a:pPr>
            <a:r>
              <a:t/>
            </a:r>
            <a:endParaRPr b="1" sz="3555">
              <a:solidFill>
                <a:srgbClr val="FFFF66"/>
              </a:solidFill>
              <a:latin typeface="Arial"/>
              <a:ea typeface="Arial"/>
              <a:cs typeface="Arial"/>
              <a:sym typeface="Arial"/>
            </a:endParaRPr>
          </a:p>
          <a:p>
            <a:pPr indent="0" lvl="0" marL="0" marR="0" algn="l">
              <a:lnSpc>
                <a:spcPct val="119921"/>
              </a:lnSpc>
              <a:spcBef>
                <a:spcPts val="0"/>
              </a:spcBef>
              <a:spcAft>
                <a:spcPts val="0"/>
              </a:spcAft>
              <a:buNone/>
            </a:pPr>
            <a:r>
              <a:rPr b="1" lang="en-US" sz="3555">
                <a:solidFill>
                  <a:srgbClr val="FFFF66"/>
                </a:solidFill>
                <a:latin typeface="Arial"/>
                <a:ea typeface="Arial"/>
                <a:cs typeface="Arial"/>
                <a:sym typeface="Arial"/>
              </a:rPr>
              <a:t>…separated from the non-academic spaces of the City</a:t>
            </a:r>
          </a:p>
        </p:txBody>
      </p:sp>
      <p:pic>
        <p:nvPicPr>
          <p:cNvPr id="124" name="Shape 124"/>
          <p:cNvPicPr preferRelativeResize="0"/>
          <p:nvPr/>
        </p:nvPicPr>
        <p:blipFill>
          <a:blip r:embed="rId4">
            <a:alphaModFix/>
          </a:blip>
          <a:stretch>
            <a:fillRect/>
          </a:stretch>
        </p:blipFill>
        <p:spPr>
          <a:xfrm>
            <a:off x="3471325" y="1862650"/>
            <a:ext cx="6519325" cy="54504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28" name="Shape 128"/>
        <p:cNvGrpSpPr/>
        <p:nvPr/>
      </p:nvGrpSpPr>
      <p:grpSpPr>
        <a:xfrm>
          <a:off x="0" y="0"/>
          <a:ext cx="0" cy="0"/>
          <a:chOff x="0" y="0"/>
          <a:chExt cx="0" cy="0"/>
        </a:xfrm>
      </p:grpSpPr>
      <p:sp>
        <p:nvSpPr>
          <p:cNvPr id="129" name="Shape 129"/>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University of Cambridge</a:t>
            </a:r>
          </a:p>
        </p:txBody>
      </p:sp>
      <p:sp>
        <p:nvSpPr>
          <p:cNvPr id="130" name="Shape 130"/>
          <p:cNvSpPr txBox="1"/>
          <p:nvPr>
            <p:ph idx="1" type="subTitle"/>
          </p:nvPr>
        </p:nvSpPr>
        <p:spPr>
          <a:xfrm>
            <a:off x="1541625" y="2083150"/>
            <a:ext cx="6983575" cy="3868550"/>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…colleges cluster by social background of its alumni and tradition… shaping curriculum…</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…the world apart from the medieval colleges is changing…</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4" name="Shape 134"/>
        <p:cNvGrpSpPr/>
        <p:nvPr/>
      </p:nvGrpSpPr>
      <p:grpSpPr>
        <a:xfrm>
          <a:off x="0" y="0"/>
          <a:ext cx="0" cy="0"/>
          <a:chOff x="0" y="0"/>
          <a:chExt cx="0" cy="0"/>
        </a:xfrm>
      </p:grpSpPr>
      <p:sp>
        <p:nvSpPr>
          <p:cNvPr id="135" name="Shape 135"/>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University of Cambridge</a:t>
            </a:r>
          </a:p>
        </p:txBody>
      </p:sp>
      <p:sp>
        <p:nvSpPr>
          <p:cNvPr id="136" name="Shape 136"/>
          <p:cNvSpPr txBox="1"/>
          <p:nvPr>
            <p:ph idx="1" type="subTitle"/>
          </p:nvPr>
        </p:nvSpPr>
        <p:spPr>
          <a:xfrm>
            <a:off x="1202950" y="2083150"/>
            <a:ext cx="7745575" cy="3868550"/>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Origins: </a:t>
            </a:r>
          </a:p>
          <a:p>
            <a:pPr indent="-248355" lvl="0" marL="381000" marR="0" algn="l">
              <a:lnSpc>
                <a:spcPct val="120089"/>
              </a:lnSpc>
              <a:spcBef>
                <a:spcPts val="563"/>
              </a:spcBef>
              <a:spcAft>
                <a:spcPts val="0"/>
              </a:spcAft>
              <a:buClr>
                <a:srgbClr val="FFFFFF"/>
              </a:buClr>
              <a:buSzPts val="3111"/>
              <a:buChar char="●"/>
            </a:pPr>
            <a:r>
              <a:rPr lang="en-US" sz="3111">
                <a:solidFill>
                  <a:srgbClr val="FFFFFF"/>
                </a:solidFill>
                <a:latin typeface="Arial"/>
                <a:ea typeface="Arial"/>
                <a:cs typeface="Arial"/>
                <a:sym typeface="Arial"/>
              </a:rPr>
              <a:t>Murder! Hanging! Oxford Faculty Flee to Cambridge in 1209</a:t>
            </a:r>
          </a:p>
          <a:p>
            <a:pPr indent="-50800" lvl="0" marL="381000" marR="0" algn="l">
              <a:lnSpc>
                <a:spcPct val="120089"/>
              </a:lnSpc>
              <a:spcBef>
                <a:spcPts val="563"/>
              </a:spcBef>
              <a:spcAft>
                <a:spcPts val="0"/>
              </a:spcAft>
              <a:buClr>
                <a:srgbClr val="FFFFFF"/>
              </a:buClr>
              <a:buSzPts val="3111"/>
              <a:buNone/>
            </a:pPr>
            <a:r>
              <a:t/>
            </a:r>
            <a:endParaRPr sz="3111">
              <a:solidFill>
                <a:srgbClr val="FFFFFF"/>
              </a:solidFill>
              <a:latin typeface="Arial"/>
              <a:ea typeface="Arial"/>
              <a:cs typeface="Arial"/>
              <a:sym typeface="Arial"/>
            </a:endParaRPr>
          </a:p>
          <a:p>
            <a:pPr indent="-248355" lvl="0" marL="381000" marR="0" algn="l">
              <a:lnSpc>
                <a:spcPct val="120089"/>
              </a:lnSpc>
              <a:spcBef>
                <a:spcPts val="563"/>
              </a:spcBef>
              <a:spcAft>
                <a:spcPts val="0"/>
              </a:spcAft>
              <a:buClr>
                <a:srgbClr val="FFFFFF"/>
              </a:buClr>
              <a:buSzPts val="3111"/>
              <a:buChar char="●"/>
            </a:pPr>
            <a:r>
              <a:rPr lang="en-US" sz="3111">
                <a:solidFill>
                  <a:srgbClr val="FFFFFF"/>
                </a:solidFill>
                <a:latin typeface="Arial"/>
                <a:ea typeface="Arial"/>
                <a:cs typeface="Arial"/>
                <a:sym typeface="Arial"/>
              </a:rPr>
              <a:t>Oxford Faculty Take Residence in Religious Institutions </a:t>
            </a:r>
          </a:p>
          <a:p>
            <a:pPr indent="-50800" lvl="0" marL="381000" marR="0" algn="l">
              <a:lnSpc>
                <a:spcPct val="120089"/>
              </a:lnSpc>
              <a:spcBef>
                <a:spcPts val="563"/>
              </a:spcBef>
              <a:spcAft>
                <a:spcPts val="0"/>
              </a:spcAft>
              <a:buClr>
                <a:srgbClr val="FFFFFF"/>
              </a:buClr>
              <a:buSzPts val="3111"/>
              <a:buNone/>
            </a:pPr>
            <a:r>
              <a:t/>
            </a:r>
            <a:endParaRPr sz="3111">
              <a:solidFill>
                <a:srgbClr val="FFFFFF"/>
              </a:solidFill>
              <a:latin typeface="Arial"/>
              <a:ea typeface="Arial"/>
              <a:cs typeface="Arial"/>
              <a:sym typeface="Arial"/>
            </a:endParaRPr>
          </a:p>
          <a:p>
            <a:pPr indent="-248355" lvl="0" marL="381000" marR="0" algn="l">
              <a:lnSpc>
                <a:spcPct val="120089"/>
              </a:lnSpc>
              <a:spcBef>
                <a:spcPts val="563"/>
              </a:spcBef>
              <a:spcAft>
                <a:spcPts val="0"/>
              </a:spcAft>
              <a:buClr>
                <a:srgbClr val="FFFFFF"/>
              </a:buClr>
              <a:buSzPts val="3111"/>
              <a:buChar char="●"/>
            </a:pPr>
            <a:r>
              <a:rPr lang="en-US" sz="3111">
                <a:solidFill>
                  <a:srgbClr val="FFFFFF"/>
                </a:solidFill>
                <a:latin typeface="Arial"/>
                <a:ea typeface="Arial"/>
                <a:cs typeface="Arial"/>
                <a:sym typeface="Arial"/>
              </a:rPr>
              <a:t>From these Institutions, the School at Cambridge becomes a University and its Colleges are born.</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8" name="Shape 28"/>
        <p:cNvGrpSpPr/>
        <p:nvPr/>
      </p:nvGrpSpPr>
      <p:grpSpPr>
        <a:xfrm>
          <a:off x="0" y="0"/>
          <a:ext cx="0" cy="0"/>
          <a:chOff x="0" y="0"/>
          <a:chExt cx="0" cy="0"/>
        </a:xfrm>
      </p:grpSpPr>
      <p:sp>
        <p:nvSpPr>
          <p:cNvPr id="29" name="Shape 29"/>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Argument</a:t>
            </a:r>
          </a:p>
        </p:txBody>
      </p:sp>
      <p:sp>
        <p:nvSpPr>
          <p:cNvPr id="30" name="Shape 30"/>
          <p:cNvSpPr txBox="1"/>
          <p:nvPr>
            <p:ph idx="1" type="subTitle"/>
          </p:nvPr>
        </p:nvSpPr>
        <p:spPr>
          <a:xfrm>
            <a:off x="1541625" y="2421800"/>
            <a:ext cx="6983575" cy="3529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66"/>
                </a:solidFill>
                <a:latin typeface="Arial"/>
                <a:ea typeface="Arial"/>
                <a:cs typeface="Arial"/>
                <a:sym typeface="Arial"/>
              </a:rPr>
              <a:t>The Space of a University reflects</a:t>
            </a:r>
          </a:p>
          <a:p>
            <a:pPr indent="0" lvl="0" marL="0" marR="0" algn="l">
              <a:lnSpc>
                <a:spcPct val="119921"/>
              </a:lnSpc>
              <a:spcBef>
                <a:spcPts val="635"/>
              </a:spcBef>
              <a:spcAft>
                <a:spcPts val="0"/>
              </a:spcAft>
              <a:buNone/>
            </a:pPr>
            <a:r>
              <a:t/>
            </a:r>
            <a:endParaRPr sz="3555">
              <a:solidFill>
                <a:srgbClr val="FFFF66"/>
              </a:solidFill>
              <a:latin typeface="Arial"/>
              <a:ea typeface="Arial"/>
              <a:cs typeface="Arial"/>
              <a:sym typeface="Arial"/>
            </a:endParaRPr>
          </a:p>
          <a:p>
            <a:pPr indent="-276577" lvl="0" marL="381000" marR="0" algn="l">
              <a:lnSpc>
                <a:spcPct val="119921"/>
              </a:lnSpc>
              <a:spcBef>
                <a:spcPts val="635"/>
              </a:spcBef>
              <a:spcAft>
                <a:spcPts val="0"/>
              </a:spcAft>
              <a:buClr>
                <a:srgbClr val="FFFF66"/>
              </a:buClr>
              <a:buSzPts val="3556"/>
              <a:buChar char="●"/>
            </a:pPr>
            <a:r>
              <a:rPr lang="en-US" sz="3555">
                <a:solidFill>
                  <a:srgbClr val="FFFF66"/>
                </a:solidFill>
                <a:latin typeface="Arial"/>
                <a:ea typeface="Arial"/>
                <a:cs typeface="Arial"/>
                <a:sym typeface="Arial"/>
              </a:rPr>
              <a:t>Curriculum</a:t>
            </a:r>
          </a:p>
          <a:p>
            <a:pPr indent="-276577" lvl="0" marL="381000" marR="0" algn="l">
              <a:lnSpc>
                <a:spcPct val="119921"/>
              </a:lnSpc>
              <a:spcBef>
                <a:spcPts val="635"/>
              </a:spcBef>
              <a:spcAft>
                <a:spcPts val="0"/>
              </a:spcAft>
              <a:buClr>
                <a:srgbClr val="FFFF66"/>
              </a:buClr>
              <a:buSzPts val="3556"/>
              <a:buChar char="●"/>
            </a:pPr>
            <a:r>
              <a:rPr lang="en-US" sz="3555">
                <a:solidFill>
                  <a:srgbClr val="FFFF66"/>
                </a:solidFill>
                <a:latin typeface="Arial"/>
                <a:ea typeface="Arial"/>
                <a:cs typeface="Arial"/>
                <a:sym typeface="Arial"/>
              </a:rPr>
              <a:t>Relationship to Community</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0" name="Shape 140"/>
        <p:cNvGrpSpPr/>
        <p:nvPr/>
      </p:nvGrpSpPr>
      <p:grpSpPr>
        <a:xfrm>
          <a:off x="0" y="0"/>
          <a:ext cx="0" cy="0"/>
          <a:chOff x="0" y="0"/>
          <a:chExt cx="0" cy="0"/>
        </a:xfrm>
      </p:grpSpPr>
      <p:sp>
        <p:nvSpPr>
          <p:cNvPr id="141" name="Shape 141"/>
          <p:cNvSpPr txBox="1"/>
          <p:nvPr>
            <p:ph type="ctrTitle"/>
          </p:nvPr>
        </p:nvSpPr>
        <p:spPr>
          <a:xfrm>
            <a:off x="864300" y="5115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Map: The Early University</a:t>
            </a:r>
          </a:p>
        </p:txBody>
      </p:sp>
      <p:pic>
        <p:nvPicPr>
          <p:cNvPr id="142" name="Shape 142"/>
          <p:cNvPicPr preferRelativeResize="0"/>
          <p:nvPr/>
        </p:nvPicPr>
        <p:blipFill>
          <a:blip r:embed="rId4">
            <a:alphaModFix/>
          </a:blip>
          <a:stretch>
            <a:fillRect/>
          </a:stretch>
        </p:blipFill>
        <p:spPr>
          <a:xfrm>
            <a:off x="846650" y="994825"/>
            <a:ext cx="8699500" cy="66251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6" name="Shape 146"/>
        <p:cNvGrpSpPr/>
        <p:nvPr/>
      </p:nvGrpSpPr>
      <p:grpSpPr>
        <a:xfrm>
          <a:off x="0" y="0"/>
          <a:ext cx="0" cy="0"/>
          <a:chOff x="0" y="0"/>
          <a:chExt cx="0" cy="0"/>
        </a:xfrm>
      </p:grpSpPr>
      <p:sp>
        <p:nvSpPr>
          <p:cNvPr id="147" name="Shape 147"/>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Early University</a:t>
            </a:r>
          </a:p>
        </p:txBody>
      </p:sp>
      <p:sp>
        <p:nvSpPr>
          <p:cNvPr id="148" name="Shape 148"/>
          <p:cNvSpPr txBox="1"/>
          <p:nvPr>
            <p:ph idx="1" type="subTitle"/>
          </p:nvPr>
        </p:nvSpPr>
        <p:spPr>
          <a:xfrm>
            <a:off x="1541625" y="2421800"/>
            <a:ext cx="6983575" cy="3529875"/>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FF"/>
                </a:solidFill>
                <a:latin typeface="Arial"/>
                <a:ea typeface="Arial"/>
                <a:cs typeface="Arial"/>
                <a:sym typeface="Arial"/>
              </a:rPr>
              <a:t>The space of the early University </a:t>
            </a:r>
          </a:p>
          <a:p>
            <a:pPr indent="0" lvl="0" marL="0" marR="0" algn="ctr">
              <a:lnSpc>
                <a:spcPct val="119921"/>
              </a:lnSpc>
              <a:spcBef>
                <a:spcPts val="635"/>
              </a:spcBef>
              <a:spcAft>
                <a:spcPts val="0"/>
              </a:spcAft>
              <a:buNone/>
            </a:pPr>
            <a:r>
              <a:rPr lang="en-US" sz="3555">
                <a:solidFill>
                  <a:srgbClr val="FFFFFF"/>
                </a:solidFill>
                <a:latin typeface="Arial"/>
                <a:ea typeface="Arial"/>
                <a:cs typeface="Arial"/>
                <a:sym typeface="Arial"/>
              </a:rPr>
              <a:t>is defined by the River Cam.</a:t>
            </a:r>
          </a:p>
        </p:txBody>
      </p:sp>
      <p:pic>
        <p:nvPicPr>
          <p:cNvPr id="149" name="Shape 149"/>
          <p:cNvPicPr preferRelativeResize="0"/>
          <p:nvPr/>
        </p:nvPicPr>
        <p:blipFill>
          <a:blip r:embed="rId4">
            <a:alphaModFix/>
          </a:blip>
          <a:stretch>
            <a:fillRect/>
          </a:stretch>
        </p:blipFill>
        <p:spPr>
          <a:xfrm>
            <a:off x="1608650" y="3926400"/>
            <a:ext cx="7027325" cy="369357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53" name="Shape 153"/>
        <p:cNvGrpSpPr/>
        <p:nvPr/>
      </p:nvGrpSpPr>
      <p:grpSpPr>
        <a:xfrm>
          <a:off x="0" y="0"/>
          <a:ext cx="0" cy="0"/>
          <a:chOff x="0" y="0"/>
          <a:chExt cx="0" cy="0"/>
        </a:xfrm>
      </p:grpSpPr>
      <p:sp>
        <p:nvSpPr>
          <p:cNvPr id="154" name="Shape 154"/>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River Cam</a:t>
            </a:r>
          </a:p>
        </p:txBody>
      </p:sp>
      <p:sp>
        <p:nvSpPr>
          <p:cNvPr id="155" name="Shape 155"/>
          <p:cNvSpPr txBox="1"/>
          <p:nvPr>
            <p:ph idx="1" type="subTitle"/>
          </p:nvPr>
        </p:nvSpPr>
        <p:spPr>
          <a:xfrm>
            <a:off x="1541625" y="2421800"/>
            <a:ext cx="6983575" cy="3529875"/>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FF"/>
                </a:solidFill>
                <a:latin typeface="Arial"/>
                <a:ea typeface="Arial"/>
                <a:cs typeface="Arial"/>
                <a:sym typeface="Arial"/>
              </a:rPr>
              <a:t>The space of the University </a:t>
            </a:r>
          </a:p>
          <a:p>
            <a:pPr indent="0" lvl="0" marL="0" marR="0" algn="ctr">
              <a:lnSpc>
                <a:spcPct val="119921"/>
              </a:lnSpc>
              <a:spcBef>
                <a:spcPts val="635"/>
              </a:spcBef>
              <a:spcAft>
                <a:spcPts val="0"/>
              </a:spcAft>
              <a:buNone/>
            </a:pPr>
            <a:r>
              <a:rPr lang="en-US" sz="3555">
                <a:solidFill>
                  <a:srgbClr val="FFFFFF"/>
                </a:solidFill>
                <a:latin typeface="Arial"/>
                <a:ea typeface="Arial"/>
                <a:cs typeface="Arial"/>
                <a:sym typeface="Arial"/>
              </a:rPr>
              <a:t>is defined by the River Cam.</a:t>
            </a:r>
          </a:p>
        </p:txBody>
      </p:sp>
      <p:pic>
        <p:nvPicPr>
          <p:cNvPr id="156" name="Shape 156"/>
          <p:cNvPicPr preferRelativeResize="0"/>
          <p:nvPr/>
        </p:nvPicPr>
        <p:blipFill>
          <a:blip r:embed="rId4">
            <a:alphaModFix/>
          </a:blip>
          <a:stretch>
            <a:fillRect/>
          </a:stretch>
        </p:blipFill>
        <p:spPr>
          <a:xfrm>
            <a:off x="1439325" y="1608650"/>
            <a:ext cx="7450650" cy="601132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60" name="Shape 160"/>
        <p:cNvGrpSpPr/>
        <p:nvPr/>
      </p:nvGrpSpPr>
      <p:grpSpPr>
        <a:xfrm>
          <a:off x="0" y="0"/>
          <a:ext cx="0" cy="0"/>
          <a:chOff x="0" y="0"/>
          <a:chExt cx="0" cy="0"/>
        </a:xfrm>
      </p:grpSpPr>
      <p:sp>
        <p:nvSpPr>
          <p:cNvPr id="161" name="Shape 161"/>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River Cam</a:t>
            </a:r>
          </a:p>
        </p:txBody>
      </p:sp>
      <p:sp>
        <p:nvSpPr>
          <p:cNvPr id="162" name="Shape 162"/>
          <p:cNvSpPr txBox="1"/>
          <p:nvPr>
            <p:ph idx="1" type="subTitle"/>
          </p:nvPr>
        </p:nvSpPr>
        <p:spPr>
          <a:xfrm>
            <a:off x="1541625" y="2421800"/>
            <a:ext cx="6983575" cy="3529875"/>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FF"/>
                </a:solidFill>
                <a:latin typeface="Arial"/>
                <a:ea typeface="Arial"/>
                <a:cs typeface="Arial"/>
                <a:sym typeface="Arial"/>
              </a:rPr>
              <a:t>The space of the University </a:t>
            </a:r>
          </a:p>
          <a:p>
            <a:pPr indent="0" lvl="0" marL="0" marR="0" algn="ctr">
              <a:lnSpc>
                <a:spcPct val="119921"/>
              </a:lnSpc>
              <a:spcBef>
                <a:spcPts val="635"/>
              </a:spcBef>
              <a:spcAft>
                <a:spcPts val="0"/>
              </a:spcAft>
              <a:buNone/>
            </a:pPr>
            <a:r>
              <a:rPr lang="en-US" sz="3555">
                <a:solidFill>
                  <a:srgbClr val="FFFFFF"/>
                </a:solidFill>
                <a:latin typeface="Arial"/>
                <a:ea typeface="Arial"/>
                <a:cs typeface="Arial"/>
                <a:sym typeface="Arial"/>
              </a:rPr>
              <a:t>is defined by the River Cam.</a:t>
            </a:r>
          </a:p>
        </p:txBody>
      </p:sp>
      <p:pic>
        <p:nvPicPr>
          <p:cNvPr id="163" name="Shape 163"/>
          <p:cNvPicPr preferRelativeResize="0"/>
          <p:nvPr/>
        </p:nvPicPr>
        <p:blipFill>
          <a:blip r:embed="rId4">
            <a:alphaModFix/>
          </a:blip>
          <a:stretch>
            <a:fillRect/>
          </a:stretch>
        </p:blipFill>
        <p:spPr>
          <a:xfrm>
            <a:off x="1439325" y="1756825"/>
            <a:ext cx="7821075" cy="58631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67" name="Shape 167"/>
        <p:cNvGrpSpPr/>
        <p:nvPr/>
      </p:nvGrpSpPr>
      <p:grpSpPr>
        <a:xfrm>
          <a:off x="0" y="0"/>
          <a:ext cx="0" cy="0"/>
          <a:chOff x="0" y="0"/>
          <a:chExt cx="0" cy="0"/>
        </a:xfrm>
      </p:grpSpPr>
      <p:sp>
        <p:nvSpPr>
          <p:cNvPr id="168" name="Shape 168"/>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River Cam</a:t>
            </a:r>
          </a:p>
        </p:txBody>
      </p:sp>
      <p:sp>
        <p:nvSpPr>
          <p:cNvPr id="169" name="Shape 169"/>
          <p:cNvSpPr txBox="1"/>
          <p:nvPr>
            <p:ph idx="1" type="subTitle"/>
          </p:nvPr>
        </p:nvSpPr>
        <p:spPr>
          <a:xfrm>
            <a:off x="1541625" y="2421800"/>
            <a:ext cx="6983575" cy="3529875"/>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FF"/>
                </a:solidFill>
                <a:latin typeface="Arial"/>
                <a:ea typeface="Arial"/>
                <a:cs typeface="Arial"/>
                <a:sym typeface="Arial"/>
              </a:rPr>
              <a:t>The space of the University </a:t>
            </a:r>
          </a:p>
          <a:p>
            <a:pPr indent="0" lvl="0" marL="0" marR="0" algn="ctr">
              <a:lnSpc>
                <a:spcPct val="119921"/>
              </a:lnSpc>
              <a:spcBef>
                <a:spcPts val="635"/>
              </a:spcBef>
              <a:spcAft>
                <a:spcPts val="0"/>
              </a:spcAft>
              <a:buNone/>
            </a:pPr>
            <a:r>
              <a:rPr lang="en-US" sz="3555">
                <a:solidFill>
                  <a:srgbClr val="FFFFFF"/>
                </a:solidFill>
                <a:latin typeface="Arial"/>
                <a:ea typeface="Arial"/>
                <a:cs typeface="Arial"/>
                <a:sym typeface="Arial"/>
              </a:rPr>
              <a:t>is defined by the River Cam.</a:t>
            </a:r>
          </a:p>
        </p:txBody>
      </p:sp>
      <p:pic>
        <p:nvPicPr>
          <p:cNvPr id="170" name="Shape 170"/>
          <p:cNvPicPr preferRelativeResize="0"/>
          <p:nvPr/>
        </p:nvPicPr>
        <p:blipFill>
          <a:blip r:embed="rId4">
            <a:alphaModFix/>
          </a:blip>
          <a:stretch>
            <a:fillRect/>
          </a:stretch>
        </p:blipFill>
        <p:spPr>
          <a:xfrm>
            <a:off x="0" y="1608650"/>
            <a:ext cx="7905750" cy="4148650"/>
          </a:xfrm>
          <a:prstGeom prst="rect">
            <a:avLst/>
          </a:prstGeom>
          <a:noFill/>
          <a:ln>
            <a:noFill/>
          </a:ln>
        </p:spPr>
      </p:pic>
      <p:pic>
        <p:nvPicPr>
          <p:cNvPr id="171" name="Shape 171"/>
          <p:cNvPicPr preferRelativeResize="0"/>
          <p:nvPr/>
        </p:nvPicPr>
        <p:blipFill>
          <a:blip r:embed="rId5">
            <a:alphaModFix/>
          </a:blip>
          <a:stretch>
            <a:fillRect/>
          </a:stretch>
        </p:blipFill>
        <p:spPr>
          <a:xfrm>
            <a:off x="2169575" y="5482150"/>
            <a:ext cx="7990400" cy="2137825"/>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75" name="Shape 175"/>
        <p:cNvGrpSpPr/>
        <p:nvPr/>
      </p:nvGrpSpPr>
      <p:grpSpPr>
        <a:xfrm>
          <a:off x="0" y="0"/>
          <a:ext cx="0" cy="0"/>
          <a:chOff x="0" y="0"/>
          <a:chExt cx="0" cy="0"/>
        </a:xfrm>
      </p:grpSpPr>
      <p:sp>
        <p:nvSpPr>
          <p:cNvPr id="176" name="Shape 176"/>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River Cam</a:t>
            </a:r>
          </a:p>
        </p:txBody>
      </p:sp>
      <p:pic>
        <p:nvPicPr>
          <p:cNvPr id="177" name="Shape 177"/>
          <p:cNvPicPr preferRelativeResize="0"/>
          <p:nvPr/>
        </p:nvPicPr>
        <p:blipFill>
          <a:blip r:embed="rId4">
            <a:alphaModFix/>
          </a:blip>
          <a:stretch>
            <a:fillRect/>
          </a:stretch>
        </p:blipFill>
        <p:spPr>
          <a:xfrm>
            <a:off x="1439325" y="2222475"/>
            <a:ext cx="7196650" cy="53975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1" name="Shape 181"/>
        <p:cNvGrpSpPr/>
        <p:nvPr/>
      </p:nvGrpSpPr>
      <p:grpSpPr>
        <a:xfrm>
          <a:off x="0" y="0"/>
          <a:ext cx="0" cy="0"/>
          <a:chOff x="0" y="0"/>
          <a:chExt cx="0" cy="0"/>
        </a:xfrm>
      </p:grpSpPr>
      <p:sp>
        <p:nvSpPr>
          <p:cNvPr id="182" name="Shape 182"/>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River Cam</a:t>
            </a:r>
          </a:p>
        </p:txBody>
      </p:sp>
      <p:pic>
        <p:nvPicPr>
          <p:cNvPr id="183" name="Shape 183"/>
          <p:cNvPicPr preferRelativeResize="0"/>
          <p:nvPr/>
        </p:nvPicPr>
        <p:blipFill>
          <a:blip r:embed="rId4">
            <a:alphaModFix/>
          </a:blip>
          <a:stretch>
            <a:fillRect/>
          </a:stretch>
        </p:blipFill>
        <p:spPr>
          <a:xfrm>
            <a:off x="1270000" y="1947325"/>
            <a:ext cx="7567075" cy="567265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87" name="Shape 187"/>
        <p:cNvGrpSpPr/>
        <p:nvPr/>
      </p:nvGrpSpPr>
      <p:grpSpPr>
        <a:xfrm>
          <a:off x="0" y="0"/>
          <a:ext cx="0" cy="0"/>
          <a:chOff x="0" y="0"/>
          <a:chExt cx="0" cy="0"/>
        </a:xfrm>
      </p:grpSpPr>
      <p:sp>
        <p:nvSpPr>
          <p:cNvPr id="188" name="Shape 188"/>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River Cam</a:t>
            </a:r>
          </a:p>
        </p:txBody>
      </p:sp>
      <p:pic>
        <p:nvPicPr>
          <p:cNvPr id="189" name="Shape 189"/>
          <p:cNvPicPr preferRelativeResize="0"/>
          <p:nvPr/>
        </p:nvPicPr>
        <p:blipFill>
          <a:blip r:embed="rId4">
            <a:alphaModFix/>
          </a:blip>
          <a:stretch>
            <a:fillRect/>
          </a:stretch>
        </p:blipFill>
        <p:spPr>
          <a:xfrm>
            <a:off x="0" y="1693325"/>
            <a:ext cx="7366000" cy="5524500"/>
          </a:xfrm>
          <a:prstGeom prst="rect">
            <a:avLst/>
          </a:prstGeom>
          <a:noFill/>
          <a:ln>
            <a:noFill/>
          </a:ln>
        </p:spPr>
      </p:pic>
      <p:pic>
        <p:nvPicPr>
          <p:cNvPr id="190" name="Shape 190"/>
          <p:cNvPicPr preferRelativeResize="0"/>
          <p:nvPr/>
        </p:nvPicPr>
        <p:blipFill>
          <a:blip r:embed="rId5">
            <a:alphaModFix/>
          </a:blip>
          <a:stretch>
            <a:fillRect/>
          </a:stretch>
        </p:blipFill>
        <p:spPr>
          <a:xfrm>
            <a:off x="0" y="0"/>
            <a:ext cx="10160000" cy="7620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94" name="Shape 194"/>
        <p:cNvGrpSpPr/>
        <p:nvPr/>
      </p:nvGrpSpPr>
      <p:grpSpPr>
        <a:xfrm>
          <a:off x="0" y="0"/>
          <a:ext cx="0" cy="0"/>
          <a:chOff x="0" y="0"/>
          <a:chExt cx="0" cy="0"/>
        </a:xfrm>
      </p:grpSpPr>
      <p:sp>
        <p:nvSpPr>
          <p:cNvPr id="195" name="Shape 195"/>
          <p:cNvSpPr txBox="1"/>
          <p:nvPr>
            <p:ph type="ctrTitle"/>
          </p:nvPr>
        </p:nvSpPr>
        <p:spPr>
          <a:xfrm>
            <a:off x="864300" y="5115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River Cam</a:t>
            </a:r>
          </a:p>
        </p:txBody>
      </p:sp>
      <p:pic>
        <p:nvPicPr>
          <p:cNvPr id="196" name="Shape 196"/>
          <p:cNvPicPr preferRelativeResize="0"/>
          <p:nvPr/>
        </p:nvPicPr>
        <p:blipFill>
          <a:blip r:embed="rId4">
            <a:alphaModFix/>
          </a:blip>
          <a:stretch>
            <a:fillRect/>
          </a:stretch>
        </p:blipFill>
        <p:spPr>
          <a:xfrm>
            <a:off x="1100650" y="1354650"/>
            <a:ext cx="7958650" cy="5969000"/>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0" name="Shape 200"/>
        <p:cNvGrpSpPr/>
        <p:nvPr/>
      </p:nvGrpSpPr>
      <p:grpSpPr>
        <a:xfrm>
          <a:off x="0" y="0"/>
          <a:ext cx="0" cy="0"/>
          <a:chOff x="0" y="0"/>
          <a:chExt cx="0" cy="0"/>
        </a:xfrm>
      </p:grpSpPr>
      <p:sp>
        <p:nvSpPr>
          <p:cNvPr id="201" name="Shape 201"/>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Religious Institutions</a:t>
            </a:r>
          </a:p>
        </p:txBody>
      </p:sp>
      <p:sp>
        <p:nvSpPr>
          <p:cNvPr id="202" name="Shape 202"/>
          <p:cNvSpPr txBox="1"/>
          <p:nvPr>
            <p:ph idx="1" type="subTitle"/>
          </p:nvPr>
        </p:nvSpPr>
        <p:spPr>
          <a:xfrm>
            <a:off x="1541625" y="1913800"/>
            <a:ext cx="3681575" cy="5307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The Round Church </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The oldest continually standing church, unaffiliated with any college.</a:t>
            </a:r>
          </a:p>
        </p:txBody>
      </p:sp>
      <p:pic>
        <p:nvPicPr>
          <p:cNvPr id="203" name="Shape 203"/>
          <p:cNvPicPr preferRelativeResize="0"/>
          <p:nvPr/>
        </p:nvPicPr>
        <p:blipFill>
          <a:blip r:embed="rId4">
            <a:alphaModFix/>
          </a:blip>
          <a:stretch>
            <a:fillRect/>
          </a:stretch>
        </p:blipFill>
        <p:spPr>
          <a:xfrm>
            <a:off x="5588000" y="1608650"/>
            <a:ext cx="4339150" cy="5789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4" name="Shape 34"/>
        <p:cNvGrpSpPr/>
        <p:nvPr/>
      </p:nvGrpSpPr>
      <p:grpSpPr>
        <a:xfrm>
          <a:off x="0" y="0"/>
          <a:ext cx="0" cy="0"/>
          <a:chOff x="0" y="0"/>
          <a:chExt cx="0" cy="0"/>
        </a:xfrm>
      </p:grpSpPr>
      <p:sp>
        <p:nvSpPr>
          <p:cNvPr id="35" name="Shape 35"/>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Evidence</a:t>
            </a:r>
          </a:p>
        </p:txBody>
      </p:sp>
      <p:sp>
        <p:nvSpPr>
          <p:cNvPr id="36" name="Shape 36"/>
          <p:cNvSpPr txBox="1"/>
          <p:nvPr>
            <p:ph idx="1" type="subTitle"/>
          </p:nvPr>
        </p:nvSpPr>
        <p:spPr>
          <a:xfrm>
            <a:off x="1541625" y="2421800"/>
            <a:ext cx="6983575" cy="3529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66"/>
                </a:solidFill>
                <a:latin typeface="Arial"/>
                <a:ea typeface="Arial"/>
                <a:cs typeface="Arial"/>
                <a:sym typeface="Arial"/>
              </a:rPr>
              <a:t>In Minnesota, Colleges are defined by </a:t>
            </a:r>
            <a:r>
              <a:rPr i="1" lang="en-US" sz="3555">
                <a:solidFill>
                  <a:srgbClr val="FFFF66"/>
                </a:solidFill>
                <a:latin typeface="Arial"/>
                <a:ea typeface="Arial"/>
                <a:cs typeface="Arial"/>
                <a:sym typeface="Arial"/>
              </a:rPr>
              <a:t>field of inquiry of faculty </a:t>
            </a:r>
            <a:r>
              <a:rPr lang="en-US" sz="3555">
                <a:solidFill>
                  <a:srgbClr val="FFFF66"/>
                </a:solidFill>
                <a:latin typeface="Arial"/>
                <a:ea typeface="Arial"/>
                <a:cs typeface="Arial"/>
                <a:sym typeface="Arial"/>
              </a:rPr>
              <a:t>since their inception.</a:t>
            </a:r>
          </a:p>
          <a:p>
            <a:pPr indent="0" lvl="0" marL="0" marR="0" algn="l">
              <a:lnSpc>
                <a:spcPct val="119921"/>
              </a:lnSpc>
              <a:spcBef>
                <a:spcPts val="635"/>
              </a:spcBef>
              <a:spcAft>
                <a:spcPts val="0"/>
              </a:spcAft>
              <a:buNone/>
            </a:pPr>
            <a:r>
              <a:t/>
            </a:r>
            <a:endParaRPr sz="3555">
              <a:solidFill>
                <a:srgbClr val="FFFF66"/>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66"/>
                </a:solidFill>
                <a:latin typeface="Arial"/>
                <a:ea typeface="Arial"/>
                <a:cs typeface="Arial"/>
                <a:sym typeface="Arial"/>
              </a:rPr>
              <a:t>In Cambridge, they are defined by social bonds and traditions.</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7" name="Shape 207"/>
        <p:cNvGrpSpPr/>
        <p:nvPr/>
      </p:nvGrpSpPr>
      <p:grpSpPr>
        <a:xfrm>
          <a:off x="0" y="0"/>
          <a:ext cx="0" cy="0"/>
          <a:chOff x="0" y="0"/>
          <a:chExt cx="0" cy="0"/>
        </a:xfrm>
      </p:grpSpPr>
      <p:sp>
        <p:nvSpPr>
          <p:cNvPr id="208" name="Shape 208"/>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Religious Institutions</a:t>
            </a:r>
          </a:p>
        </p:txBody>
      </p:sp>
      <p:sp>
        <p:nvSpPr>
          <p:cNvPr id="209" name="Shape 209"/>
          <p:cNvSpPr txBox="1"/>
          <p:nvPr>
            <p:ph idx="1" type="subTitle"/>
          </p:nvPr>
        </p:nvSpPr>
        <p:spPr>
          <a:xfrm>
            <a:off x="1541625" y="1913800"/>
            <a:ext cx="3681575" cy="5307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The Round Church </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The oldest continually standing church, unaffiliated with any college.</a:t>
            </a:r>
          </a:p>
        </p:txBody>
      </p:sp>
      <p:pic>
        <p:nvPicPr>
          <p:cNvPr id="210" name="Shape 210"/>
          <p:cNvPicPr preferRelativeResize="0"/>
          <p:nvPr/>
        </p:nvPicPr>
        <p:blipFill>
          <a:blip r:embed="rId4">
            <a:alphaModFix/>
          </a:blip>
          <a:stretch>
            <a:fillRect/>
          </a:stretch>
        </p:blipFill>
        <p:spPr>
          <a:xfrm>
            <a:off x="5376325" y="1693325"/>
            <a:ext cx="4328575" cy="576790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14" name="Shape 214"/>
        <p:cNvGrpSpPr/>
        <p:nvPr/>
      </p:nvGrpSpPr>
      <p:grpSpPr>
        <a:xfrm>
          <a:off x="0" y="0"/>
          <a:ext cx="0" cy="0"/>
          <a:chOff x="0" y="0"/>
          <a:chExt cx="0" cy="0"/>
        </a:xfrm>
      </p:grpSpPr>
      <p:sp>
        <p:nvSpPr>
          <p:cNvPr id="215" name="Shape 215"/>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Religious Institutions</a:t>
            </a:r>
          </a:p>
        </p:txBody>
      </p:sp>
      <p:sp>
        <p:nvSpPr>
          <p:cNvPr id="216" name="Shape 216"/>
          <p:cNvSpPr txBox="1"/>
          <p:nvPr>
            <p:ph idx="1" type="subTitle"/>
          </p:nvPr>
        </p:nvSpPr>
        <p:spPr>
          <a:xfrm>
            <a:off x="102300" y="1659800"/>
            <a:ext cx="3681575" cy="5307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The Colleges develop in part from seminaries, and develop with religious iconography at the start. </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p:txBody>
      </p:sp>
      <p:pic>
        <p:nvPicPr>
          <p:cNvPr id="217" name="Shape 217"/>
          <p:cNvPicPr preferRelativeResize="0"/>
          <p:nvPr/>
        </p:nvPicPr>
        <p:blipFill>
          <a:blip r:embed="rId4">
            <a:alphaModFix/>
          </a:blip>
          <a:stretch>
            <a:fillRect/>
          </a:stretch>
        </p:blipFill>
        <p:spPr>
          <a:xfrm>
            <a:off x="3810000" y="1608650"/>
            <a:ext cx="4085150" cy="5450400"/>
          </a:xfrm>
          <a:prstGeom prst="rect">
            <a:avLst/>
          </a:prstGeom>
          <a:noFill/>
          <a:ln>
            <a:noFill/>
          </a:ln>
        </p:spPr>
      </p:pic>
      <p:pic>
        <p:nvPicPr>
          <p:cNvPr id="218" name="Shape 218"/>
          <p:cNvPicPr preferRelativeResize="0"/>
          <p:nvPr/>
        </p:nvPicPr>
        <p:blipFill>
          <a:blip r:embed="rId5">
            <a:alphaModFix/>
          </a:blip>
          <a:stretch>
            <a:fillRect/>
          </a:stretch>
        </p:blipFill>
        <p:spPr>
          <a:xfrm>
            <a:off x="6858000" y="1947325"/>
            <a:ext cx="3302000" cy="567265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2" name="Shape 222"/>
        <p:cNvGrpSpPr/>
        <p:nvPr/>
      </p:nvGrpSpPr>
      <p:grpSpPr>
        <a:xfrm>
          <a:off x="0" y="0"/>
          <a:ext cx="0" cy="0"/>
          <a:chOff x="0" y="0"/>
          <a:chExt cx="0" cy="0"/>
        </a:xfrm>
      </p:grpSpPr>
      <p:sp>
        <p:nvSpPr>
          <p:cNvPr id="223" name="Shape 223"/>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921"/>
              </a:lnSpc>
              <a:spcBef>
                <a:spcPts val="0"/>
              </a:spcBef>
              <a:spcAft>
                <a:spcPts val="0"/>
              </a:spcAft>
              <a:buNone/>
            </a:pPr>
            <a:r>
              <a:rPr lang="en-US" sz="3555">
                <a:solidFill>
                  <a:srgbClr val="E5FFFF"/>
                </a:solidFill>
                <a:latin typeface="Arial"/>
                <a:ea typeface="Arial"/>
                <a:cs typeface="Arial"/>
                <a:sym typeface="Arial"/>
              </a:rPr>
              <a:t>The Secularized Religious Institutions</a:t>
            </a:r>
          </a:p>
        </p:txBody>
      </p:sp>
      <p:pic>
        <p:nvPicPr>
          <p:cNvPr id="224" name="Shape 224"/>
          <p:cNvPicPr preferRelativeResize="0"/>
          <p:nvPr/>
        </p:nvPicPr>
        <p:blipFill>
          <a:blip r:embed="rId4">
            <a:alphaModFix/>
          </a:blip>
          <a:stretch>
            <a:fillRect/>
          </a:stretch>
        </p:blipFill>
        <p:spPr>
          <a:xfrm>
            <a:off x="0" y="1608650"/>
            <a:ext cx="4519075" cy="6011325"/>
          </a:xfrm>
          <a:prstGeom prst="rect">
            <a:avLst/>
          </a:prstGeom>
          <a:noFill/>
          <a:ln>
            <a:noFill/>
          </a:ln>
        </p:spPr>
      </p:pic>
      <p:pic>
        <p:nvPicPr>
          <p:cNvPr id="225" name="Shape 225"/>
          <p:cNvPicPr preferRelativeResize="0"/>
          <p:nvPr/>
        </p:nvPicPr>
        <p:blipFill>
          <a:blip r:embed="rId5">
            <a:alphaModFix/>
          </a:blip>
          <a:stretch>
            <a:fillRect/>
          </a:stretch>
        </p:blipFill>
        <p:spPr>
          <a:xfrm>
            <a:off x="5651500" y="1608650"/>
            <a:ext cx="4508500" cy="6011325"/>
          </a:xfrm>
          <a:prstGeom prst="rect">
            <a:avLst/>
          </a:prstGeom>
          <a:noFill/>
          <a:ln>
            <a:noFill/>
          </a:ln>
        </p:spPr>
      </p:pic>
      <p:pic>
        <p:nvPicPr>
          <p:cNvPr id="226" name="Shape 226"/>
          <p:cNvPicPr preferRelativeResize="0"/>
          <p:nvPr/>
        </p:nvPicPr>
        <p:blipFill>
          <a:blip r:embed="rId6">
            <a:alphaModFix/>
          </a:blip>
          <a:stretch>
            <a:fillRect/>
          </a:stretch>
        </p:blipFill>
        <p:spPr>
          <a:xfrm>
            <a:off x="2984500" y="2000250"/>
            <a:ext cx="3905250" cy="51964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30" name="Shape 230"/>
        <p:cNvGrpSpPr/>
        <p:nvPr/>
      </p:nvGrpSpPr>
      <p:grpSpPr>
        <a:xfrm>
          <a:off x="0" y="0"/>
          <a:ext cx="0" cy="0"/>
          <a:chOff x="0" y="0"/>
          <a:chExt cx="0" cy="0"/>
        </a:xfrm>
      </p:grpSpPr>
      <p:sp>
        <p:nvSpPr>
          <p:cNvPr id="231" name="Shape 231"/>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921"/>
              </a:lnSpc>
              <a:spcBef>
                <a:spcPts val="0"/>
              </a:spcBef>
              <a:spcAft>
                <a:spcPts val="0"/>
              </a:spcAft>
              <a:buNone/>
            </a:pPr>
            <a:r>
              <a:rPr lang="en-US" sz="3555">
                <a:solidFill>
                  <a:srgbClr val="E5FFFF"/>
                </a:solidFill>
                <a:latin typeface="Arial"/>
                <a:ea typeface="Arial"/>
                <a:cs typeface="Arial"/>
                <a:sym typeface="Arial"/>
              </a:rPr>
              <a:t>The Secularized Religious Institutions</a:t>
            </a:r>
          </a:p>
        </p:txBody>
      </p:sp>
      <p:pic>
        <p:nvPicPr>
          <p:cNvPr id="232" name="Shape 232"/>
          <p:cNvPicPr preferRelativeResize="0"/>
          <p:nvPr/>
        </p:nvPicPr>
        <p:blipFill>
          <a:blip r:embed="rId4">
            <a:alphaModFix/>
          </a:blip>
          <a:stretch>
            <a:fillRect/>
          </a:stretch>
        </p:blipFill>
        <p:spPr>
          <a:xfrm>
            <a:off x="3979325" y="1619250"/>
            <a:ext cx="6180650" cy="6000750"/>
          </a:xfrm>
          <a:prstGeom prst="rect">
            <a:avLst/>
          </a:prstGeom>
          <a:noFill/>
          <a:ln>
            <a:noFill/>
          </a:ln>
        </p:spPr>
      </p:pic>
      <p:pic>
        <p:nvPicPr>
          <p:cNvPr id="233" name="Shape 233"/>
          <p:cNvPicPr preferRelativeResize="0"/>
          <p:nvPr/>
        </p:nvPicPr>
        <p:blipFill>
          <a:blip r:embed="rId5">
            <a:alphaModFix/>
          </a:blip>
          <a:stretch>
            <a:fillRect/>
          </a:stretch>
        </p:blipFill>
        <p:spPr>
          <a:xfrm>
            <a:off x="0" y="2709325"/>
            <a:ext cx="5249325" cy="39370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37" name="Shape 237"/>
        <p:cNvGrpSpPr/>
        <p:nvPr/>
      </p:nvGrpSpPr>
      <p:grpSpPr>
        <a:xfrm>
          <a:off x="0" y="0"/>
          <a:ext cx="0" cy="0"/>
          <a:chOff x="0" y="0"/>
          <a:chExt cx="0" cy="0"/>
        </a:xfrm>
      </p:grpSpPr>
      <p:sp>
        <p:nvSpPr>
          <p:cNvPr id="238" name="Shape 238"/>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Far Side of the River Cam</a:t>
            </a:r>
          </a:p>
        </p:txBody>
      </p:sp>
      <p:sp>
        <p:nvSpPr>
          <p:cNvPr id="239" name="Shape 239"/>
          <p:cNvSpPr txBox="1"/>
          <p:nvPr>
            <p:ph idx="1" type="subTitle"/>
          </p:nvPr>
        </p:nvSpPr>
        <p:spPr>
          <a:xfrm>
            <a:off x="948950" y="2421800"/>
            <a:ext cx="3596900" cy="4799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Colleges that are nearly 500 years old are considered “new” colleges, in part because they are born on the wrong side of the river.</a:t>
            </a:r>
          </a:p>
        </p:txBody>
      </p:sp>
      <p:pic>
        <p:nvPicPr>
          <p:cNvPr id="240" name="Shape 240"/>
          <p:cNvPicPr preferRelativeResize="0"/>
          <p:nvPr/>
        </p:nvPicPr>
        <p:blipFill>
          <a:blip r:embed="rId4">
            <a:alphaModFix/>
          </a:blip>
          <a:stretch>
            <a:fillRect/>
          </a:stretch>
        </p:blipFill>
        <p:spPr>
          <a:xfrm>
            <a:off x="5069400" y="2455325"/>
            <a:ext cx="4677825" cy="478365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44" name="Shape 244"/>
        <p:cNvGrpSpPr/>
        <p:nvPr/>
      </p:nvGrpSpPr>
      <p:grpSpPr>
        <a:xfrm>
          <a:off x="0" y="0"/>
          <a:ext cx="0" cy="0"/>
          <a:chOff x="0" y="0"/>
          <a:chExt cx="0" cy="0"/>
        </a:xfrm>
      </p:grpSpPr>
      <p:sp>
        <p:nvSpPr>
          <p:cNvPr id="245" name="Shape 245"/>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Far Side of the River Cam</a:t>
            </a:r>
          </a:p>
        </p:txBody>
      </p:sp>
      <p:sp>
        <p:nvSpPr>
          <p:cNvPr id="246" name="Shape 246"/>
          <p:cNvSpPr txBox="1"/>
          <p:nvPr>
            <p:ph idx="1" type="subTitle"/>
          </p:nvPr>
        </p:nvSpPr>
        <p:spPr>
          <a:xfrm>
            <a:off x="948950" y="2421800"/>
            <a:ext cx="3596900" cy="4799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More of Magdalene College</a:t>
            </a:r>
          </a:p>
        </p:txBody>
      </p:sp>
      <p:pic>
        <p:nvPicPr>
          <p:cNvPr id="247" name="Shape 247"/>
          <p:cNvPicPr preferRelativeResize="0"/>
          <p:nvPr/>
        </p:nvPicPr>
        <p:blipFill>
          <a:blip r:embed="rId4">
            <a:alphaModFix/>
          </a:blip>
          <a:stretch>
            <a:fillRect/>
          </a:stretch>
        </p:blipFill>
        <p:spPr>
          <a:xfrm>
            <a:off x="3471325" y="2201325"/>
            <a:ext cx="6381750" cy="4783650"/>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51" name="Shape 251"/>
        <p:cNvGrpSpPr/>
        <p:nvPr/>
      </p:nvGrpSpPr>
      <p:grpSpPr>
        <a:xfrm>
          <a:off x="0" y="0"/>
          <a:ext cx="0" cy="0"/>
          <a:chOff x="0" y="0"/>
          <a:chExt cx="0" cy="0"/>
        </a:xfrm>
      </p:grpSpPr>
      <p:sp>
        <p:nvSpPr>
          <p:cNvPr id="252" name="Shape 252"/>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Far Side of the River Cam</a:t>
            </a:r>
          </a:p>
        </p:txBody>
      </p:sp>
      <p:sp>
        <p:nvSpPr>
          <p:cNvPr id="253" name="Shape 253"/>
          <p:cNvSpPr txBox="1"/>
          <p:nvPr>
            <p:ph idx="1" type="subTitle"/>
          </p:nvPr>
        </p:nvSpPr>
        <p:spPr>
          <a:xfrm>
            <a:off x="948950" y="2421800"/>
            <a:ext cx="3596900" cy="4799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Pepys </a:t>
            </a: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Library,</a:t>
            </a: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Magdalene College</a:t>
            </a:r>
          </a:p>
        </p:txBody>
      </p:sp>
      <p:pic>
        <p:nvPicPr>
          <p:cNvPr id="254" name="Shape 254"/>
          <p:cNvPicPr preferRelativeResize="0"/>
          <p:nvPr/>
        </p:nvPicPr>
        <p:blipFill>
          <a:blip r:embed="rId4">
            <a:alphaModFix/>
          </a:blip>
          <a:stretch>
            <a:fillRect/>
          </a:stretch>
        </p:blipFill>
        <p:spPr>
          <a:xfrm>
            <a:off x="3556000" y="2116650"/>
            <a:ext cx="6381750" cy="478365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58" name="Shape 258"/>
        <p:cNvGrpSpPr/>
        <p:nvPr/>
      </p:nvGrpSpPr>
      <p:grpSpPr>
        <a:xfrm>
          <a:off x="0" y="0"/>
          <a:ext cx="0" cy="0"/>
          <a:chOff x="0" y="0"/>
          <a:chExt cx="0" cy="0"/>
        </a:xfrm>
      </p:grpSpPr>
      <p:sp>
        <p:nvSpPr>
          <p:cNvPr id="259" name="Shape 259"/>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Isolation and the River Cam</a:t>
            </a:r>
          </a:p>
        </p:txBody>
      </p:sp>
      <p:sp>
        <p:nvSpPr>
          <p:cNvPr id="260" name="Shape 260"/>
          <p:cNvSpPr txBox="1"/>
          <p:nvPr>
            <p:ph idx="1" type="subTitle"/>
          </p:nvPr>
        </p:nvSpPr>
        <p:spPr>
          <a:xfrm>
            <a:off x="1541625" y="2421800"/>
            <a:ext cx="6983575" cy="3529875"/>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FF"/>
                </a:solidFill>
                <a:latin typeface="Arial"/>
                <a:ea typeface="Arial"/>
                <a:cs typeface="Arial"/>
                <a:sym typeface="Arial"/>
              </a:rPr>
              <a:t>The river insulated the colleges from the community.</a:t>
            </a:r>
          </a:p>
          <a:p>
            <a:pPr indent="0" lvl="0" marL="0" marR="0" algn="ctr">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ctr">
              <a:lnSpc>
                <a:spcPct val="119921"/>
              </a:lnSpc>
              <a:spcBef>
                <a:spcPts val="635"/>
              </a:spcBef>
              <a:spcAft>
                <a:spcPts val="0"/>
              </a:spcAft>
              <a:buNone/>
            </a:pPr>
            <a:r>
              <a:rPr lang="en-US" sz="3555">
                <a:solidFill>
                  <a:srgbClr val="FFFFFF"/>
                </a:solidFill>
                <a:latin typeface="Arial"/>
                <a:ea typeface="Arial"/>
                <a:cs typeface="Arial"/>
                <a:sym typeface="Arial"/>
              </a:rPr>
              <a:t>The colleges enjoyed that independence. </a:t>
            </a: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64" name="Shape 264"/>
        <p:cNvGrpSpPr/>
        <p:nvPr/>
      </p:nvGrpSpPr>
      <p:grpSpPr>
        <a:xfrm>
          <a:off x="0" y="0"/>
          <a:ext cx="0" cy="0"/>
          <a:chOff x="0" y="0"/>
          <a:chExt cx="0" cy="0"/>
        </a:xfrm>
      </p:grpSpPr>
      <p:sp>
        <p:nvSpPr>
          <p:cNvPr id="265" name="Shape 265"/>
          <p:cNvSpPr txBox="1"/>
          <p:nvPr>
            <p:ph type="ctrTitle"/>
          </p:nvPr>
        </p:nvSpPr>
        <p:spPr>
          <a:xfrm>
            <a:off x="864300" y="643800"/>
            <a:ext cx="8507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Isolation of the Colleges</a:t>
            </a:r>
          </a:p>
        </p:txBody>
      </p:sp>
      <p:sp>
        <p:nvSpPr>
          <p:cNvPr id="266" name="Shape 266"/>
          <p:cNvSpPr txBox="1"/>
          <p:nvPr>
            <p:ph idx="1" type="subTitle"/>
          </p:nvPr>
        </p:nvSpPr>
        <p:spPr>
          <a:xfrm>
            <a:off x="864300" y="2421800"/>
            <a:ext cx="8676900" cy="3529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Rothblatt: </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50800" lvl="0" marL="381000" marR="0" algn="l">
              <a:lnSpc>
                <a:spcPct val="120089"/>
              </a:lnSpc>
              <a:spcBef>
                <a:spcPts val="563"/>
              </a:spcBef>
              <a:spcAft>
                <a:spcPts val="0"/>
              </a:spcAft>
              <a:buClr>
                <a:srgbClr val="FFFFFF"/>
              </a:buClr>
              <a:buSzPts val="3111"/>
              <a:buNone/>
            </a:pPr>
            <a:r>
              <a:rPr lang="en-US" sz="3111">
                <a:solidFill>
                  <a:srgbClr val="FFFFFF"/>
                </a:solidFill>
                <a:latin typeface="Arial"/>
                <a:ea typeface="Arial"/>
                <a:cs typeface="Arial"/>
                <a:sym typeface="Arial"/>
              </a:rPr>
              <a:t>“Walls, gates and ditches surrounding the colleges were meant to restrict student mobility and prevent townsmen from disturbing the college peace. Proctors flanked by subordinates called ‘bulldogs’ policed the streets … to prevent town and gown conflicts and to enforce … academic dress” (184). </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70" name="Shape 270"/>
        <p:cNvGrpSpPr/>
        <p:nvPr/>
      </p:nvGrpSpPr>
      <p:grpSpPr>
        <a:xfrm>
          <a:off x="0" y="0"/>
          <a:ext cx="0" cy="0"/>
          <a:chOff x="0" y="0"/>
          <a:chExt cx="0" cy="0"/>
        </a:xfrm>
      </p:grpSpPr>
      <p:sp>
        <p:nvSpPr>
          <p:cNvPr id="271" name="Shape 271"/>
          <p:cNvSpPr txBox="1"/>
          <p:nvPr>
            <p:ph type="ctrTitle"/>
          </p:nvPr>
        </p:nvSpPr>
        <p:spPr>
          <a:xfrm>
            <a:off x="864300" y="643800"/>
            <a:ext cx="8507575"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Isolation of the Colleges: King’s Courtyard</a:t>
            </a:r>
          </a:p>
        </p:txBody>
      </p:sp>
      <p:pic>
        <p:nvPicPr>
          <p:cNvPr id="272" name="Shape 272"/>
          <p:cNvPicPr preferRelativeResize="0"/>
          <p:nvPr/>
        </p:nvPicPr>
        <p:blipFill>
          <a:blip r:embed="rId4">
            <a:alphaModFix/>
          </a:blip>
          <a:stretch>
            <a:fillRect/>
          </a:stretch>
        </p:blipFill>
        <p:spPr>
          <a:xfrm>
            <a:off x="1608650" y="2137825"/>
            <a:ext cx="7313075" cy="54821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0" name="Shape 40"/>
        <p:cNvGrpSpPr/>
        <p:nvPr/>
      </p:nvGrpSpPr>
      <p:grpSpPr>
        <a:xfrm>
          <a:off x="0" y="0"/>
          <a:ext cx="0" cy="0"/>
          <a:chOff x="0" y="0"/>
          <a:chExt cx="0" cy="0"/>
        </a:xfrm>
      </p:grpSpPr>
      <p:sp>
        <p:nvSpPr>
          <p:cNvPr id="41" name="Shape 41"/>
          <p:cNvSpPr txBox="1"/>
          <p:nvPr>
            <p:ph type="ctrTitle"/>
          </p:nvPr>
        </p:nvSpPr>
        <p:spPr>
          <a:xfrm>
            <a:off x="864300" y="51150"/>
            <a:ext cx="8507575" cy="1836550"/>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Evidence</a:t>
            </a:r>
          </a:p>
        </p:txBody>
      </p:sp>
      <p:sp>
        <p:nvSpPr>
          <p:cNvPr id="42" name="Shape 42"/>
          <p:cNvSpPr txBox="1"/>
          <p:nvPr>
            <p:ph idx="1" type="subTitle"/>
          </p:nvPr>
        </p:nvSpPr>
        <p:spPr>
          <a:xfrm>
            <a:off x="610300" y="1490475"/>
            <a:ext cx="9269575" cy="44612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66"/>
                </a:solidFill>
                <a:latin typeface="Arial"/>
                <a:ea typeface="Arial"/>
                <a:cs typeface="Arial"/>
                <a:sym typeface="Arial"/>
              </a:rPr>
              <a:t>Both Minnesota and Cambridge develop apart from their communities.</a:t>
            </a:r>
          </a:p>
          <a:p>
            <a:pPr indent="0" lvl="0" marL="0" marR="0" algn="l">
              <a:lnSpc>
                <a:spcPct val="119921"/>
              </a:lnSpc>
              <a:spcBef>
                <a:spcPts val="635"/>
              </a:spcBef>
              <a:spcAft>
                <a:spcPts val="0"/>
              </a:spcAft>
              <a:buNone/>
            </a:pPr>
            <a:r>
              <a:t/>
            </a:r>
            <a:endParaRPr sz="3555">
              <a:solidFill>
                <a:srgbClr val="FFFF66"/>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66"/>
                </a:solidFill>
                <a:latin typeface="Arial"/>
                <a:ea typeface="Arial"/>
                <a:cs typeface="Arial"/>
                <a:sym typeface="Arial"/>
              </a:rPr>
              <a:t>The University of Minnesota (Duluth and Twin Cities) develops as a world apart.</a:t>
            </a:r>
          </a:p>
          <a:p>
            <a:pPr indent="0" lvl="0" marL="0" marR="0" algn="l">
              <a:lnSpc>
                <a:spcPct val="119921"/>
              </a:lnSpc>
              <a:spcBef>
                <a:spcPts val="635"/>
              </a:spcBef>
              <a:spcAft>
                <a:spcPts val="0"/>
              </a:spcAft>
              <a:buNone/>
            </a:pPr>
            <a:r>
              <a:t/>
            </a:r>
            <a:endParaRPr sz="3555">
              <a:solidFill>
                <a:srgbClr val="FFFF66"/>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66"/>
                </a:solidFill>
                <a:latin typeface="Arial"/>
                <a:ea typeface="Arial"/>
                <a:cs typeface="Arial"/>
                <a:sym typeface="Arial"/>
              </a:rPr>
              <a:t>The Colleges of the University of Cambridge develops as a palimpsest. As their function changes, they are overwritten by tourism and commercialization. </a:t>
            </a: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76" name="Shape 276"/>
        <p:cNvGrpSpPr/>
        <p:nvPr/>
      </p:nvGrpSpPr>
      <p:grpSpPr>
        <a:xfrm>
          <a:off x="0" y="0"/>
          <a:ext cx="0" cy="0"/>
          <a:chOff x="0" y="0"/>
          <a:chExt cx="0" cy="0"/>
        </a:xfrm>
      </p:grpSpPr>
      <p:sp>
        <p:nvSpPr>
          <p:cNvPr id="277" name="Shape 277"/>
          <p:cNvSpPr txBox="1"/>
          <p:nvPr>
            <p:ph type="ctrTitle"/>
          </p:nvPr>
        </p:nvSpPr>
        <p:spPr>
          <a:xfrm>
            <a:off x="864300" y="643800"/>
            <a:ext cx="8507575"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Isolation of the Colleges: King’s Courtyard</a:t>
            </a:r>
          </a:p>
        </p:txBody>
      </p:sp>
      <p:pic>
        <p:nvPicPr>
          <p:cNvPr id="278" name="Shape 278"/>
          <p:cNvPicPr preferRelativeResize="0"/>
          <p:nvPr/>
        </p:nvPicPr>
        <p:blipFill>
          <a:blip r:embed="rId4">
            <a:alphaModFix/>
          </a:blip>
          <a:stretch>
            <a:fillRect/>
          </a:stretch>
        </p:blipFill>
        <p:spPr>
          <a:xfrm>
            <a:off x="1439325" y="2095500"/>
            <a:ext cx="7366000" cy="55245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82" name="Shape 282"/>
        <p:cNvGrpSpPr/>
        <p:nvPr/>
      </p:nvGrpSpPr>
      <p:grpSpPr>
        <a:xfrm>
          <a:off x="0" y="0"/>
          <a:ext cx="0" cy="0"/>
          <a:chOff x="0" y="0"/>
          <a:chExt cx="0" cy="0"/>
        </a:xfrm>
      </p:grpSpPr>
      <p:sp>
        <p:nvSpPr>
          <p:cNvPr id="283" name="Shape 283"/>
          <p:cNvSpPr txBox="1"/>
          <p:nvPr>
            <p:ph type="ctrTitle"/>
          </p:nvPr>
        </p:nvSpPr>
        <p:spPr>
          <a:xfrm>
            <a:off x="864300" y="643800"/>
            <a:ext cx="8507575" cy="2643373"/>
          </a:xfrm>
          <a:prstGeom prst="rect">
            <a:avLst/>
          </a:prstGeom>
          <a:noFill/>
          <a:ln>
            <a:noFill/>
          </a:ln>
        </p:spPr>
        <p:txBody>
          <a:bodyPr anchorCtr="0" anchor="ctr" bIns="38100" lIns="38100" rIns="38100" wrap="square" tIns="38100">
            <a:noAutofit/>
          </a:bodyPr>
          <a:lstStyle/>
          <a:p>
            <a:pPr indent="0" lvl="0" marL="0" marR="0" algn="l">
              <a:lnSpc>
                <a:spcPct val="119886"/>
              </a:lnSpc>
              <a:spcBef>
                <a:spcPts val="0"/>
              </a:spcBef>
              <a:spcAft>
                <a:spcPts val="0"/>
              </a:spcAft>
              <a:buNone/>
            </a:pPr>
            <a:r>
              <a:rPr lang="en-US" sz="4888">
                <a:solidFill>
                  <a:srgbClr val="E5FFFF"/>
                </a:solidFill>
                <a:latin typeface="Arial"/>
                <a:ea typeface="Arial"/>
                <a:cs typeface="Arial"/>
                <a:sym typeface="Arial"/>
              </a:rPr>
              <a:t>Isolation of the Colleges: King’s </a:t>
            </a:r>
            <a:br>
              <a:rPr lang="en-US" sz="4888">
                <a:solidFill>
                  <a:srgbClr val="E5FFFF"/>
                </a:solidFill>
                <a:latin typeface="Arial"/>
                <a:ea typeface="Arial"/>
                <a:cs typeface="Arial"/>
                <a:sym typeface="Arial"/>
              </a:rPr>
            </a:br>
            <a:r>
              <a:rPr lang="en-US" sz="4888">
                <a:solidFill>
                  <a:srgbClr val="E5FFFF"/>
                </a:solidFill>
                <a:latin typeface="Arial"/>
                <a:ea typeface="Arial"/>
                <a:cs typeface="Arial"/>
                <a:sym typeface="Arial"/>
              </a:rPr>
              <a:t>Courtyard</a:t>
            </a:r>
          </a:p>
        </p:txBody>
      </p:sp>
      <p:pic>
        <p:nvPicPr>
          <p:cNvPr id="284" name="Shape 284"/>
          <p:cNvPicPr preferRelativeResize="0"/>
          <p:nvPr/>
        </p:nvPicPr>
        <p:blipFill>
          <a:blip r:embed="rId4">
            <a:alphaModFix/>
          </a:blip>
          <a:stretch>
            <a:fillRect/>
          </a:stretch>
        </p:blipFill>
        <p:spPr>
          <a:xfrm>
            <a:off x="4868325" y="931325"/>
            <a:ext cx="5027075" cy="6688650"/>
          </a:xfrm>
          <a:prstGeom prst="rect">
            <a:avLst/>
          </a:prstGeom>
          <a:noFill/>
          <a:ln>
            <a:noFill/>
          </a:ln>
        </p:spPr>
      </p:pic>
      <p:pic>
        <p:nvPicPr>
          <p:cNvPr id="285" name="Shape 285"/>
          <p:cNvPicPr preferRelativeResize="0"/>
          <p:nvPr/>
        </p:nvPicPr>
        <p:blipFill>
          <a:blip r:embed="rId5">
            <a:alphaModFix/>
          </a:blip>
          <a:stretch>
            <a:fillRect/>
          </a:stretch>
        </p:blipFill>
        <p:spPr>
          <a:xfrm>
            <a:off x="0" y="0"/>
            <a:ext cx="6265325" cy="762000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89" name="Shape 289"/>
        <p:cNvGrpSpPr/>
        <p:nvPr/>
      </p:nvGrpSpPr>
      <p:grpSpPr>
        <a:xfrm>
          <a:off x="0" y="0"/>
          <a:ext cx="0" cy="0"/>
          <a:chOff x="0" y="0"/>
          <a:chExt cx="0" cy="0"/>
        </a:xfrm>
      </p:grpSpPr>
      <p:sp>
        <p:nvSpPr>
          <p:cNvPr id="290" name="Shape 290"/>
          <p:cNvSpPr txBox="1"/>
          <p:nvPr>
            <p:ph type="ctrTitle"/>
          </p:nvPr>
        </p:nvSpPr>
        <p:spPr>
          <a:xfrm>
            <a:off x="864300" y="643800"/>
            <a:ext cx="8507575" cy="1787649"/>
          </a:xfrm>
          <a:prstGeom prst="rect">
            <a:avLst/>
          </a:prstGeom>
          <a:noFill/>
          <a:ln>
            <a:noFill/>
          </a:ln>
        </p:spPr>
        <p:txBody>
          <a:bodyPr anchorCtr="0" anchor="ctr" bIns="38100" lIns="38100" rIns="38100" wrap="square" tIns="38100">
            <a:noAutofit/>
          </a:bodyPr>
          <a:lstStyle/>
          <a:p>
            <a:pPr indent="0" lvl="0" marL="0" marR="0" algn="l">
              <a:lnSpc>
                <a:spcPct val="119886"/>
              </a:lnSpc>
              <a:spcBef>
                <a:spcPts val="0"/>
              </a:spcBef>
              <a:spcAft>
                <a:spcPts val="0"/>
              </a:spcAft>
              <a:buNone/>
            </a:pPr>
            <a:r>
              <a:rPr lang="en-US" sz="4888">
                <a:solidFill>
                  <a:srgbClr val="E5FFFF"/>
                </a:solidFill>
                <a:latin typeface="Arial"/>
                <a:ea typeface="Arial"/>
                <a:cs typeface="Arial"/>
                <a:sym typeface="Arial"/>
              </a:rPr>
              <a:t>Isolation of the Colleges: King’s Courtyard</a:t>
            </a:r>
          </a:p>
        </p:txBody>
      </p:sp>
      <p:pic>
        <p:nvPicPr>
          <p:cNvPr id="291" name="Shape 291"/>
          <p:cNvPicPr preferRelativeResize="0"/>
          <p:nvPr/>
        </p:nvPicPr>
        <p:blipFill>
          <a:blip r:embed="rId4">
            <a:alphaModFix/>
          </a:blip>
          <a:stretch>
            <a:fillRect/>
          </a:stretch>
        </p:blipFill>
        <p:spPr>
          <a:xfrm>
            <a:off x="0" y="2286000"/>
            <a:ext cx="5916075" cy="5334000"/>
          </a:xfrm>
          <a:prstGeom prst="rect">
            <a:avLst/>
          </a:prstGeom>
          <a:noFill/>
          <a:ln>
            <a:noFill/>
          </a:ln>
        </p:spPr>
      </p:pic>
      <p:pic>
        <p:nvPicPr>
          <p:cNvPr id="292" name="Shape 292"/>
          <p:cNvPicPr preferRelativeResize="0"/>
          <p:nvPr/>
        </p:nvPicPr>
        <p:blipFill>
          <a:blip r:embed="rId5">
            <a:alphaModFix/>
          </a:blip>
          <a:stretch>
            <a:fillRect/>
          </a:stretch>
        </p:blipFill>
        <p:spPr>
          <a:xfrm>
            <a:off x="0" y="0"/>
            <a:ext cx="10160000" cy="6519325"/>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96" name="Shape 296"/>
        <p:cNvGrpSpPr/>
        <p:nvPr/>
      </p:nvGrpSpPr>
      <p:grpSpPr>
        <a:xfrm>
          <a:off x="0" y="0"/>
          <a:ext cx="0" cy="0"/>
          <a:chOff x="0" y="0"/>
          <a:chExt cx="0" cy="0"/>
        </a:xfrm>
      </p:grpSpPr>
      <p:sp>
        <p:nvSpPr>
          <p:cNvPr id="297" name="Shape 297"/>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Train Threatens the Isolation</a:t>
            </a:r>
          </a:p>
        </p:txBody>
      </p:sp>
      <p:sp>
        <p:nvSpPr>
          <p:cNvPr id="298" name="Shape 298"/>
          <p:cNvSpPr txBox="1"/>
          <p:nvPr>
            <p:ph idx="1" type="subTitle"/>
          </p:nvPr>
        </p:nvSpPr>
        <p:spPr>
          <a:xfrm>
            <a:off x="1118300" y="2083150"/>
            <a:ext cx="7491575" cy="42072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The train station is located a half an hour’s walk from the Colleges…</a:t>
            </a:r>
          </a:p>
          <a:p>
            <a:pPr indent="-50800" lvl="0" marL="381000" marR="0" algn="l">
              <a:lnSpc>
                <a:spcPct val="119921"/>
              </a:lnSpc>
              <a:spcBef>
                <a:spcPts val="635"/>
              </a:spcBef>
              <a:spcAft>
                <a:spcPts val="0"/>
              </a:spcAft>
              <a:buClr>
                <a:srgbClr val="FFFFFF"/>
              </a:buClr>
              <a:buSzPts val="3556"/>
              <a:buNone/>
            </a:pPr>
            <a:r>
              <a:rPr lang="en-US" sz="3555">
                <a:solidFill>
                  <a:srgbClr val="FFFFFF"/>
                </a:solidFill>
                <a:latin typeface="Arial"/>
                <a:ea typeface="Arial"/>
                <a:cs typeface="Arial"/>
                <a:sym typeface="Arial"/>
              </a:rPr>
              <a:t>…to increase the sense of isolation and division between town &amp; gown. </a:t>
            </a: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02" name="Shape 302"/>
        <p:cNvGrpSpPr/>
        <p:nvPr/>
      </p:nvGrpSpPr>
      <p:grpSpPr>
        <a:xfrm>
          <a:off x="0" y="0"/>
          <a:ext cx="0" cy="0"/>
          <a:chOff x="0" y="0"/>
          <a:chExt cx="0" cy="0"/>
        </a:xfrm>
      </p:grpSpPr>
      <p:sp>
        <p:nvSpPr>
          <p:cNvPr id="303" name="Shape 303"/>
          <p:cNvSpPr txBox="1"/>
          <p:nvPr>
            <p:ph type="ctrTitle"/>
          </p:nvPr>
        </p:nvSpPr>
        <p:spPr>
          <a:xfrm>
            <a:off x="102300" y="643800"/>
            <a:ext cx="10031575" cy="2643373"/>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Colleges at Cambridge:</a:t>
            </a:r>
            <a:br>
              <a:rPr lang="en-US" sz="4888">
                <a:solidFill>
                  <a:srgbClr val="E5FFFF"/>
                </a:solidFill>
                <a:latin typeface="Arial"/>
                <a:ea typeface="Arial"/>
                <a:cs typeface="Arial"/>
                <a:sym typeface="Arial"/>
              </a:rPr>
            </a:br>
            <a:r>
              <a:rPr lang="en-US" sz="4888">
                <a:solidFill>
                  <a:srgbClr val="E5FFFF"/>
                </a:solidFill>
                <a:latin typeface="Arial"/>
                <a:ea typeface="Arial"/>
                <a:cs typeface="Arial"/>
                <a:sym typeface="Arial"/>
              </a:rPr>
              <a:t>(Typically) Defined by Lifestyle and Tradition, Not Intellectual Work</a:t>
            </a:r>
          </a:p>
        </p:txBody>
      </p:sp>
      <p:sp>
        <p:nvSpPr>
          <p:cNvPr id="304" name="Shape 304"/>
          <p:cNvSpPr txBox="1"/>
          <p:nvPr>
            <p:ph idx="1" type="subTitle"/>
          </p:nvPr>
        </p:nvSpPr>
        <p:spPr>
          <a:xfrm>
            <a:off x="610300" y="2760475"/>
            <a:ext cx="9100250" cy="3360550"/>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There are 31 Colleges in Cambridge. </a:t>
            </a:r>
          </a:p>
          <a:p>
            <a:pPr indent="-248355" lvl="0" marL="381000" marR="0" algn="l">
              <a:lnSpc>
                <a:spcPct val="120089"/>
              </a:lnSpc>
              <a:spcBef>
                <a:spcPts val="563"/>
              </a:spcBef>
              <a:spcAft>
                <a:spcPts val="0"/>
              </a:spcAft>
              <a:buClr>
                <a:srgbClr val="FFFFFF"/>
              </a:buClr>
              <a:buSzPts val="3111"/>
              <a:buChar char="●"/>
            </a:pPr>
            <a:r>
              <a:rPr lang="en-US" sz="3111">
                <a:solidFill>
                  <a:srgbClr val="FFFFFF"/>
                </a:solidFill>
                <a:latin typeface="Arial"/>
                <a:ea typeface="Arial"/>
                <a:cs typeface="Arial"/>
                <a:sym typeface="Arial"/>
              </a:rPr>
              <a:t>Three are for women (Murray Edwards, Newnham and Lucy Cavendish) </a:t>
            </a:r>
          </a:p>
          <a:p>
            <a:pPr indent="-50800" lvl="0" marL="381000" marR="0" algn="l">
              <a:lnSpc>
                <a:spcPct val="120089"/>
              </a:lnSpc>
              <a:spcBef>
                <a:spcPts val="563"/>
              </a:spcBef>
              <a:spcAft>
                <a:spcPts val="0"/>
              </a:spcAft>
              <a:buClr>
                <a:srgbClr val="FFFFFF"/>
              </a:buClr>
              <a:buSzPts val="3111"/>
              <a:buNone/>
            </a:pPr>
            <a:r>
              <a:t/>
            </a:r>
            <a:endParaRPr sz="3111">
              <a:solidFill>
                <a:srgbClr val="FFFFFF"/>
              </a:solidFill>
              <a:latin typeface="Arial"/>
              <a:ea typeface="Arial"/>
              <a:cs typeface="Arial"/>
              <a:sym typeface="Arial"/>
            </a:endParaRPr>
          </a:p>
          <a:p>
            <a:pPr indent="-248355" lvl="0" marL="381000" marR="0" algn="l">
              <a:lnSpc>
                <a:spcPct val="120089"/>
              </a:lnSpc>
              <a:spcBef>
                <a:spcPts val="563"/>
              </a:spcBef>
              <a:spcAft>
                <a:spcPts val="0"/>
              </a:spcAft>
              <a:buClr>
                <a:srgbClr val="FFFFFF"/>
              </a:buClr>
              <a:buSzPts val="3111"/>
              <a:buChar char="●"/>
            </a:pPr>
            <a:r>
              <a:rPr lang="en-US" sz="3111">
                <a:solidFill>
                  <a:srgbClr val="FFFFFF"/>
                </a:solidFill>
                <a:latin typeface="Arial"/>
                <a:ea typeface="Arial"/>
                <a:cs typeface="Arial"/>
                <a:sym typeface="Arial"/>
              </a:rPr>
              <a:t>Two admit only graduates (Clare Hall and Darwin). </a:t>
            </a:r>
          </a:p>
          <a:p>
            <a:pPr indent="-50800" lvl="0" marL="381000" marR="0" algn="l">
              <a:lnSpc>
                <a:spcPct val="120089"/>
              </a:lnSpc>
              <a:spcBef>
                <a:spcPts val="563"/>
              </a:spcBef>
              <a:spcAft>
                <a:spcPts val="0"/>
              </a:spcAft>
              <a:buClr>
                <a:srgbClr val="FFFFFF"/>
              </a:buClr>
              <a:buSzPts val="3111"/>
              <a:buNone/>
            </a:pPr>
            <a:r>
              <a:t/>
            </a:r>
            <a:endParaRPr sz="3111">
              <a:solidFill>
                <a:srgbClr val="FFFFFF"/>
              </a:solidFill>
              <a:latin typeface="Arial"/>
              <a:ea typeface="Arial"/>
              <a:cs typeface="Arial"/>
              <a:sym typeface="Arial"/>
            </a:endParaRPr>
          </a:p>
          <a:p>
            <a:pPr indent="-248355" lvl="0" marL="381000" marR="0" algn="l">
              <a:lnSpc>
                <a:spcPct val="120089"/>
              </a:lnSpc>
              <a:spcBef>
                <a:spcPts val="563"/>
              </a:spcBef>
              <a:spcAft>
                <a:spcPts val="0"/>
              </a:spcAft>
              <a:buClr>
                <a:srgbClr val="FFFFFF"/>
              </a:buClr>
              <a:buSzPts val="3111"/>
              <a:buChar char="●"/>
            </a:pPr>
            <a:r>
              <a:rPr lang="en-US" sz="3111">
                <a:solidFill>
                  <a:srgbClr val="FFFFFF"/>
                </a:solidFill>
                <a:latin typeface="Arial"/>
                <a:ea typeface="Arial"/>
                <a:cs typeface="Arial"/>
                <a:sym typeface="Arial"/>
              </a:rPr>
              <a:t>The remainder house and teach all students enrolled in courses of study at the University.</a:t>
            </a: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08" name="Shape 308"/>
        <p:cNvGrpSpPr/>
        <p:nvPr/>
      </p:nvGrpSpPr>
      <p:grpSpPr>
        <a:xfrm>
          <a:off x="0" y="0"/>
          <a:ext cx="0" cy="0"/>
          <a:chOff x="0" y="0"/>
          <a:chExt cx="0" cy="0"/>
        </a:xfrm>
      </p:grpSpPr>
      <p:sp>
        <p:nvSpPr>
          <p:cNvPr id="309" name="Shape 309"/>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Life in the Early Colleges</a:t>
            </a:r>
          </a:p>
        </p:txBody>
      </p:sp>
      <p:sp>
        <p:nvSpPr>
          <p:cNvPr id="310" name="Shape 310"/>
          <p:cNvSpPr txBox="1"/>
          <p:nvPr>
            <p:ph idx="1" type="subTitle"/>
          </p:nvPr>
        </p:nvSpPr>
        <p:spPr>
          <a:xfrm>
            <a:off x="610300" y="2506475"/>
            <a:ext cx="9100250" cy="3783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Haffenden on the early Cambridge colleges: </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50800" lvl="0" marL="381000" marR="0" algn="l">
              <a:lnSpc>
                <a:spcPct val="120089"/>
              </a:lnSpc>
              <a:spcBef>
                <a:spcPts val="563"/>
              </a:spcBef>
              <a:spcAft>
                <a:spcPts val="0"/>
              </a:spcAft>
              <a:buClr>
                <a:srgbClr val="FFFFFF"/>
              </a:buClr>
              <a:buSzPts val="3111"/>
              <a:buNone/>
            </a:pPr>
            <a:r>
              <a:rPr lang="en-US" sz="3111">
                <a:solidFill>
                  <a:srgbClr val="FFFFFF"/>
                </a:solidFill>
                <a:latin typeface="Arial"/>
                <a:ea typeface="Arial"/>
                <a:cs typeface="Arial"/>
                <a:sym typeface="Arial"/>
              </a:rPr>
              <a:t>“a residential club for young gentlemen who wished to develop their faculties in intimate association with one another and with as little interference as possible from directors of studies and dons in general” (100). </a:t>
            </a: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14" name="Shape 314"/>
        <p:cNvGrpSpPr/>
        <p:nvPr/>
      </p:nvGrpSpPr>
      <p:grpSpPr>
        <a:xfrm>
          <a:off x="0" y="0"/>
          <a:ext cx="0" cy="0"/>
          <a:chOff x="0" y="0"/>
          <a:chExt cx="0" cy="0"/>
        </a:xfrm>
      </p:grpSpPr>
      <p:sp>
        <p:nvSpPr>
          <p:cNvPr id="315" name="Shape 315"/>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Life in the Early Colleges</a:t>
            </a:r>
          </a:p>
        </p:txBody>
      </p:sp>
      <p:sp>
        <p:nvSpPr>
          <p:cNvPr id="316" name="Shape 316"/>
          <p:cNvSpPr txBox="1"/>
          <p:nvPr>
            <p:ph idx="1" type="subTitle"/>
          </p:nvPr>
        </p:nvSpPr>
        <p:spPr>
          <a:xfrm>
            <a:off x="610300" y="2506475"/>
            <a:ext cx="9100250" cy="3783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Rothblatt:</a:t>
            </a:r>
          </a:p>
          <a:p>
            <a:pPr indent="-50800" lvl="0" marL="381000" marR="0" algn="l">
              <a:lnSpc>
                <a:spcPct val="120089"/>
              </a:lnSpc>
              <a:spcBef>
                <a:spcPts val="563"/>
              </a:spcBef>
              <a:spcAft>
                <a:spcPts val="0"/>
              </a:spcAft>
              <a:buClr>
                <a:srgbClr val="FFFFFF"/>
              </a:buClr>
              <a:buSzPts val="3111"/>
              <a:buNone/>
            </a:pPr>
            <a:r>
              <a:t/>
            </a:r>
            <a:endParaRPr sz="3111">
              <a:solidFill>
                <a:srgbClr val="FFFFFF"/>
              </a:solidFill>
              <a:latin typeface="Arial"/>
              <a:ea typeface="Arial"/>
              <a:cs typeface="Arial"/>
              <a:sym typeface="Arial"/>
            </a:endParaRPr>
          </a:p>
          <a:p>
            <a:pPr indent="-50800" lvl="0" marL="381000" marR="0" algn="l">
              <a:lnSpc>
                <a:spcPct val="120089"/>
              </a:lnSpc>
              <a:spcBef>
                <a:spcPts val="563"/>
              </a:spcBef>
              <a:spcAft>
                <a:spcPts val="0"/>
              </a:spcAft>
              <a:buClr>
                <a:srgbClr val="FFFFFF"/>
              </a:buClr>
              <a:buSzPts val="3111"/>
              <a:buNone/>
            </a:pPr>
            <a:r>
              <a:rPr lang="en-US" sz="3111">
                <a:solidFill>
                  <a:srgbClr val="FFFFFF"/>
                </a:solidFill>
                <a:latin typeface="Arial"/>
                <a:ea typeface="Arial"/>
                <a:cs typeface="Arial"/>
                <a:sym typeface="Arial"/>
              </a:rPr>
              <a:t>College Fellows, responsible for the academic preparation of students, also participated in athletics. This indicated their embeddedness in the whole development of the student, resulting in “friendliness, mutual respect and a </a:t>
            </a:r>
            <a:r>
              <a:rPr i="1" lang="en-US" sz="3111">
                <a:solidFill>
                  <a:srgbClr val="FFFFFF"/>
                </a:solidFill>
                <a:latin typeface="Arial"/>
                <a:ea typeface="Arial"/>
                <a:cs typeface="Arial"/>
                <a:sym typeface="Arial"/>
              </a:rPr>
              <a:t>sense </a:t>
            </a:r>
            <a:r>
              <a:rPr lang="en-US" sz="3111">
                <a:solidFill>
                  <a:srgbClr val="FFFFFF"/>
                </a:solidFill>
                <a:latin typeface="Arial"/>
                <a:ea typeface="Arial"/>
                <a:cs typeface="Arial"/>
                <a:sym typeface="Arial"/>
              </a:rPr>
              <a:t>of common effort” (209). </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20" name="Shape 320"/>
        <p:cNvGrpSpPr/>
        <p:nvPr/>
      </p:nvGrpSpPr>
      <p:grpSpPr>
        <a:xfrm>
          <a:off x="0" y="0"/>
          <a:ext cx="0" cy="0"/>
          <a:chOff x="0" y="0"/>
          <a:chExt cx="0" cy="0"/>
        </a:xfrm>
      </p:grpSpPr>
      <p:sp>
        <p:nvSpPr>
          <p:cNvPr id="321" name="Shape 321"/>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Transformation in the 19th Century</a:t>
            </a:r>
          </a:p>
        </p:txBody>
      </p:sp>
      <p:sp>
        <p:nvSpPr>
          <p:cNvPr id="322" name="Shape 322"/>
          <p:cNvSpPr txBox="1"/>
          <p:nvPr>
            <p:ph idx="1" type="subTitle"/>
          </p:nvPr>
        </p:nvSpPr>
        <p:spPr>
          <a:xfrm>
            <a:off x="610300" y="1998475"/>
            <a:ext cx="9100250" cy="52232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Between 1800-1899, more than 30% of all students were children of the clergy. </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Education for the clergy was the most structured, and it included rhetorical education.</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26" name="Shape 326"/>
        <p:cNvGrpSpPr/>
        <p:nvPr/>
      </p:nvGrpSpPr>
      <p:grpSpPr>
        <a:xfrm>
          <a:off x="0" y="0"/>
          <a:ext cx="0" cy="0"/>
          <a:chOff x="0" y="0"/>
          <a:chExt cx="0" cy="0"/>
        </a:xfrm>
      </p:grpSpPr>
      <p:sp>
        <p:nvSpPr>
          <p:cNvPr id="327" name="Shape 327"/>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Transformation in the 19th Century</a:t>
            </a:r>
          </a:p>
        </p:txBody>
      </p:sp>
      <p:sp>
        <p:nvSpPr>
          <p:cNvPr id="328" name="Shape 328"/>
          <p:cNvSpPr txBox="1"/>
          <p:nvPr>
            <p:ph idx="1" type="subTitle"/>
          </p:nvPr>
        </p:nvSpPr>
        <p:spPr>
          <a:xfrm>
            <a:off x="610300" y="1998475"/>
            <a:ext cx="9100250" cy="52232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Between 1800 and 1849, the children of landowners accounted for 31% of the student body, a share that drops to 19% between 1850-1899. </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In the meantime, the children of the middle class (bankers, lawyers, civil servants) became a larger portion of the student body.</a:t>
            </a: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32" name="Shape 332"/>
        <p:cNvGrpSpPr/>
        <p:nvPr/>
      </p:nvGrpSpPr>
      <p:grpSpPr>
        <a:xfrm>
          <a:off x="0" y="0"/>
          <a:ext cx="0" cy="0"/>
          <a:chOff x="0" y="0"/>
          <a:chExt cx="0" cy="0"/>
        </a:xfrm>
      </p:grpSpPr>
      <p:sp>
        <p:nvSpPr>
          <p:cNvPr id="333" name="Shape 333"/>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19th Century Education</a:t>
            </a:r>
          </a:p>
        </p:txBody>
      </p:sp>
      <p:sp>
        <p:nvSpPr>
          <p:cNvPr id="334" name="Shape 334"/>
          <p:cNvSpPr txBox="1"/>
          <p:nvPr>
            <p:ph idx="1" type="subTitle"/>
          </p:nvPr>
        </p:nvSpPr>
        <p:spPr>
          <a:xfrm>
            <a:off x="610300" y="1998475"/>
            <a:ext cx="9100250" cy="52232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As a result, outside the structured education for clergy, 19th century education was nonsystematic and nonstandardized.</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6" name="Shape 46"/>
        <p:cNvGrpSpPr/>
        <p:nvPr/>
      </p:nvGrpSpPr>
      <p:grpSpPr>
        <a:xfrm>
          <a:off x="0" y="0"/>
          <a:ext cx="0" cy="0"/>
          <a:chOff x="0" y="0"/>
          <a:chExt cx="0" cy="0"/>
        </a:xfrm>
      </p:grpSpPr>
      <p:sp>
        <p:nvSpPr>
          <p:cNvPr id="47" name="Shape 47"/>
          <p:cNvSpPr txBox="1"/>
          <p:nvPr>
            <p:ph type="ctrTitle"/>
          </p:nvPr>
        </p:nvSpPr>
        <p:spPr>
          <a:xfrm>
            <a:off x="525625" y="1405800"/>
            <a:ext cx="9015575" cy="7777721"/>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Minnesota: </a:t>
            </a:r>
            <a:br>
              <a:rPr b="1" lang="en-US" sz="4888">
                <a:solidFill>
                  <a:srgbClr val="FFFF66"/>
                </a:solidFill>
                <a:latin typeface="Arial"/>
                <a:ea typeface="Arial"/>
                <a:cs typeface="Arial"/>
                <a:sym typeface="Arial"/>
              </a:rPr>
            </a:br>
            <a:br>
              <a:rPr b="1" lang="en-US" sz="4888">
                <a:solidFill>
                  <a:srgbClr val="FFFF66"/>
                </a:solidFill>
                <a:latin typeface="Arial"/>
                <a:ea typeface="Arial"/>
                <a:cs typeface="Arial"/>
                <a:sym typeface="Arial"/>
              </a:rPr>
            </a:br>
            <a:r>
              <a:rPr b="1" i="1" lang="en-US" sz="4888">
                <a:solidFill>
                  <a:srgbClr val="FFFF66"/>
                </a:solidFill>
                <a:latin typeface="Arial"/>
                <a:ea typeface="Arial"/>
                <a:cs typeface="Arial"/>
                <a:sym typeface="Arial"/>
              </a:rPr>
              <a:t>Space Reflects Disciplines.</a:t>
            </a:r>
            <a:br>
              <a:rPr b="1" i="1" lang="en-US" sz="4888">
                <a:solidFill>
                  <a:srgbClr val="FFFF66"/>
                </a:solidFill>
                <a:latin typeface="Arial"/>
                <a:ea typeface="Arial"/>
                <a:cs typeface="Arial"/>
                <a:sym typeface="Arial"/>
              </a:rPr>
            </a:br>
            <a:br>
              <a:rPr b="1" i="1" lang="en-US" sz="4888">
                <a:solidFill>
                  <a:srgbClr val="FFFF66"/>
                </a:solidFill>
                <a:latin typeface="Arial"/>
                <a:ea typeface="Arial"/>
                <a:cs typeface="Arial"/>
                <a:sym typeface="Arial"/>
              </a:rPr>
            </a:br>
            <a:r>
              <a:rPr b="1" i="1" lang="en-US" sz="4888">
                <a:solidFill>
                  <a:srgbClr val="FFFF66"/>
                </a:solidFill>
                <a:latin typeface="Arial"/>
                <a:ea typeface="Arial"/>
                <a:cs typeface="Arial"/>
                <a:sym typeface="Arial"/>
              </a:rPr>
              <a:t>Disciplines are Manifest </a:t>
            </a:r>
            <a:br>
              <a:rPr b="1" i="1" lang="en-US" sz="4888">
                <a:solidFill>
                  <a:srgbClr val="FFFF66"/>
                </a:solidFill>
                <a:latin typeface="Arial"/>
                <a:ea typeface="Arial"/>
                <a:cs typeface="Arial"/>
                <a:sym typeface="Arial"/>
              </a:rPr>
            </a:br>
            <a:r>
              <a:rPr b="1" i="1" lang="en-US" sz="4888">
                <a:solidFill>
                  <a:srgbClr val="FFFF66"/>
                </a:solidFill>
                <a:latin typeface="Arial"/>
                <a:ea typeface="Arial"/>
                <a:cs typeface="Arial"/>
                <a:sym typeface="Arial"/>
              </a:rPr>
              <a:t>in Colleges.</a:t>
            </a:r>
            <a:br>
              <a:rPr b="1" i="1" lang="en-US" sz="4888">
                <a:solidFill>
                  <a:srgbClr val="FFFF66"/>
                </a:solidFill>
                <a:latin typeface="Arial"/>
                <a:ea typeface="Arial"/>
                <a:cs typeface="Arial"/>
                <a:sym typeface="Arial"/>
              </a:rPr>
            </a:br>
            <a:br>
              <a:rPr b="1" i="1" lang="en-US" sz="4888">
                <a:solidFill>
                  <a:srgbClr val="FFFF66"/>
                </a:solidFill>
                <a:latin typeface="Arial"/>
                <a:ea typeface="Arial"/>
                <a:cs typeface="Arial"/>
                <a:sym typeface="Arial"/>
              </a:rPr>
            </a:br>
            <a:r>
              <a:rPr b="1" i="1" lang="en-US" sz="4888">
                <a:solidFill>
                  <a:srgbClr val="FFFF66"/>
                </a:solidFill>
                <a:latin typeface="Arial"/>
                <a:ea typeface="Arial"/>
                <a:cs typeface="Arial"/>
                <a:sym typeface="Arial"/>
              </a:rPr>
              <a:t>The University is a world apart.</a:t>
            </a: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38" name="Shape 338"/>
        <p:cNvGrpSpPr/>
        <p:nvPr/>
      </p:nvGrpSpPr>
      <p:grpSpPr>
        <a:xfrm>
          <a:off x="0" y="0"/>
          <a:ext cx="0" cy="0"/>
          <a:chOff x="0" y="0"/>
          <a:chExt cx="0" cy="0"/>
        </a:xfrm>
      </p:grpSpPr>
      <p:sp>
        <p:nvSpPr>
          <p:cNvPr id="339" name="Shape 339"/>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19th Century Education</a:t>
            </a:r>
          </a:p>
        </p:txBody>
      </p:sp>
      <p:sp>
        <p:nvSpPr>
          <p:cNvPr id="340" name="Shape 340"/>
          <p:cNvSpPr txBox="1"/>
          <p:nvPr>
            <p:ph idx="1" type="subTitle"/>
          </p:nvPr>
        </p:nvSpPr>
        <p:spPr>
          <a:xfrm>
            <a:off x="610300" y="1998475"/>
            <a:ext cx="9100250" cy="52232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The most popular courses of study were</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Mathematics (including physics and a variety of related fields)</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Classics (theatre, philosophy, archaeology) </a:t>
            </a:r>
            <a:r>
              <a:rPr i="1" lang="en-US" sz="3555">
                <a:solidFill>
                  <a:srgbClr val="FFFFFF"/>
                </a:solidFill>
                <a:latin typeface="Arial"/>
                <a:ea typeface="Arial"/>
                <a:cs typeface="Arial"/>
                <a:sym typeface="Arial"/>
              </a:rPr>
              <a:t>-- popular with the growing population of women, too!</a:t>
            </a: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44" name="Shape 344"/>
        <p:cNvGrpSpPr/>
        <p:nvPr/>
      </p:nvGrpSpPr>
      <p:grpSpPr>
        <a:xfrm>
          <a:off x="0" y="0"/>
          <a:ext cx="0" cy="0"/>
          <a:chOff x="0" y="0"/>
          <a:chExt cx="0" cy="0"/>
        </a:xfrm>
      </p:grpSpPr>
      <p:sp>
        <p:nvSpPr>
          <p:cNvPr id="345" name="Shape 345"/>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19th Century Education</a:t>
            </a:r>
          </a:p>
        </p:txBody>
      </p:sp>
      <p:sp>
        <p:nvSpPr>
          <p:cNvPr id="346" name="Shape 346"/>
          <p:cNvSpPr txBox="1"/>
          <p:nvPr>
            <p:ph idx="1" type="subTitle"/>
          </p:nvPr>
        </p:nvSpPr>
        <p:spPr>
          <a:xfrm>
            <a:off x="610300" y="1998475"/>
            <a:ext cx="9100250" cy="52232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In their own way, each student really got a 4-year lib ed degree, in terms of coursework…</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…but more importantly, they also received admission into the social world of the colleges.</a:t>
            </a: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50" name="Shape 350"/>
        <p:cNvGrpSpPr/>
        <p:nvPr/>
      </p:nvGrpSpPr>
      <p:grpSpPr>
        <a:xfrm>
          <a:off x="0" y="0"/>
          <a:ext cx="0" cy="0"/>
          <a:chOff x="0" y="0"/>
          <a:chExt cx="0" cy="0"/>
        </a:xfrm>
      </p:grpSpPr>
      <p:sp>
        <p:nvSpPr>
          <p:cNvPr id="351" name="Shape 351"/>
          <p:cNvSpPr txBox="1"/>
          <p:nvPr>
            <p:ph type="ctrTitle"/>
          </p:nvPr>
        </p:nvSpPr>
        <p:spPr>
          <a:xfrm>
            <a:off x="102300" y="643800"/>
            <a:ext cx="10031575"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Transformation </a:t>
            </a:r>
            <a:br>
              <a:rPr lang="en-US" sz="4888">
                <a:solidFill>
                  <a:srgbClr val="E5FFFF"/>
                </a:solidFill>
                <a:latin typeface="Arial"/>
                <a:ea typeface="Arial"/>
                <a:cs typeface="Arial"/>
                <a:sym typeface="Arial"/>
              </a:rPr>
            </a:br>
            <a:r>
              <a:rPr lang="en-US" sz="4888">
                <a:solidFill>
                  <a:srgbClr val="E5FFFF"/>
                </a:solidFill>
                <a:latin typeface="Arial"/>
                <a:ea typeface="Arial"/>
                <a:cs typeface="Arial"/>
                <a:sym typeface="Arial"/>
              </a:rPr>
              <a:t>of the 20th Century</a:t>
            </a:r>
          </a:p>
        </p:txBody>
      </p:sp>
      <p:sp>
        <p:nvSpPr>
          <p:cNvPr id="352" name="Shape 352"/>
          <p:cNvSpPr txBox="1"/>
          <p:nvPr>
            <p:ph idx="1" type="subTitle"/>
          </p:nvPr>
        </p:nvSpPr>
        <p:spPr>
          <a:xfrm>
            <a:off x="610300" y="1998475"/>
            <a:ext cx="9100250" cy="52232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The Colleges were intentionally small </a:t>
            </a:r>
          </a:p>
          <a:p>
            <a:pPr indent="0" lvl="0" marL="0" marR="0" algn="r">
              <a:lnSpc>
                <a:spcPct val="119921"/>
              </a:lnSpc>
              <a:spcBef>
                <a:spcPts val="635"/>
              </a:spcBef>
              <a:spcAft>
                <a:spcPts val="0"/>
              </a:spcAft>
              <a:buNone/>
            </a:pPr>
            <a:r>
              <a:rPr i="1" lang="en-US" sz="3555">
                <a:solidFill>
                  <a:srgbClr val="FFFFFF"/>
                </a:solidFill>
                <a:latin typeface="Arial"/>
                <a:ea typeface="Arial"/>
                <a:cs typeface="Arial"/>
                <a:sym typeface="Arial"/>
              </a:rPr>
              <a:t>-- some admitting as few as 10 students a year --</a:t>
            </a:r>
            <a:r>
              <a:rPr lang="en-US" sz="3555">
                <a:solidFill>
                  <a:srgbClr val="FFFFFF"/>
                </a:solidFill>
                <a:latin typeface="Arial"/>
                <a:ea typeface="Arial"/>
                <a:cs typeface="Arial"/>
                <a:sym typeface="Arial"/>
              </a:rPr>
              <a:t> </a:t>
            </a: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and depended wholly on tuition and endowments for support. </a:t>
            </a: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After WWI, this was no longer tenable.</a:t>
            </a: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56" name="Shape 356"/>
        <p:cNvGrpSpPr/>
        <p:nvPr/>
      </p:nvGrpSpPr>
      <p:grpSpPr>
        <a:xfrm>
          <a:off x="0" y="0"/>
          <a:ext cx="0" cy="0"/>
          <a:chOff x="0" y="0"/>
          <a:chExt cx="0" cy="0"/>
        </a:xfrm>
      </p:grpSpPr>
      <p:sp>
        <p:nvSpPr>
          <p:cNvPr id="357" name="Shape 357"/>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Centralization in the 20th Century</a:t>
            </a:r>
          </a:p>
        </p:txBody>
      </p:sp>
      <p:sp>
        <p:nvSpPr>
          <p:cNvPr id="358" name="Shape 358"/>
          <p:cNvSpPr txBox="1"/>
          <p:nvPr>
            <p:ph idx="1" type="subTitle"/>
          </p:nvPr>
        </p:nvSpPr>
        <p:spPr>
          <a:xfrm>
            <a:off x="610300" y="1998475"/>
            <a:ext cx="9100250" cy="522322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Government funding lead to: </a:t>
            </a:r>
          </a:p>
          <a:p>
            <a:pPr indent="-50800" lvl="0" marL="381000" marR="0" algn="l">
              <a:lnSpc>
                <a:spcPct val="120089"/>
              </a:lnSpc>
              <a:spcBef>
                <a:spcPts val="563"/>
              </a:spcBef>
              <a:spcAft>
                <a:spcPts val="0"/>
              </a:spcAft>
              <a:buClr>
                <a:srgbClr val="FFFFFF"/>
              </a:buClr>
              <a:buSzPts val="3111"/>
              <a:buNone/>
            </a:pPr>
            <a:r>
              <a:t/>
            </a:r>
            <a:endParaRPr sz="3111">
              <a:solidFill>
                <a:srgbClr val="FFFFFF"/>
              </a:solidFill>
              <a:latin typeface="Arial"/>
              <a:ea typeface="Arial"/>
              <a:cs typeface="Arial"/>
              <a:sym typeface="Arial"/>
            </a:endParaRPr>
          </a:p>
          <a:p>
            <a:pPr indent="-50800" lvl="0" marL="381000" marR="0" algn="l">
              <a:lnSpc>
                <a:spcPct val="120089"/>
              </a:lnSpc>
              <a:spcBef>
                <a:spcPts val="563"/>
              </a:spcBef>
              <a:spcAft>
                <a:spcPts val="0"/>
              </a:spcAft>
              <a:buClr>
                <a:srgbClr val="FFFFFF"/>
              </a:buClr>
              <a:buSzPts val="3111"/>
              <a:buNone/>
            </a:pPr>
            <a:r>
              <a:rPr lang="en-US" sz="3111">
                <a:solidFill>
                  <a:srgbClr val="FFFFFF"/>
                </a:solidFill>
                <a:latin typeface="Arial"/>
                <a:ea typeface="Arial"/>
                <a:cs typeface="Arial"/>
                <a:sym typeface="Arial"/>
              </a:rPr>
              <a:t>Increased centralization of instruction,</a:t>
            </a:r>
          </a:p>
          <a:p>
            <a:pPr indent="-50800" lvl="0" marL="381000" marR="0" algn="l">
              <a:lnSpc>
                <a:spcPct val="120089"/>
              </a:lnSpc>
              <a:spcBef>
                <a:spcPts val="563"/>
              </a:spcBef>
              <a:spcAft>
                <a:spcPts val="0"/>
              </a:spcAft>
              <a:buClr>
                <a:srgbClr val="FFFFFF"/>
              </a:buClr>
              <a:buSzPts val="3111"/>
              <a:buNone/>
            </a:pPr>
            <a:r>
              <a:t/>
            </a:r>
            <a:endParaRPr sz="3111">
              <a:solidFill>
                <a:srgbClr val="FFFFFF"/>
              </a:solidFill>
              <a:latin typeface="Arial"/>
              <a:ea typeface="Arial"/>
              <a:cs typeface="Arial"/>
              <a:sym typeface="Arial"/>
            </a:endParaRPr>
          </a:p>
          <a:p>
            <a:pPr indent="-50800" lvl="0" marL="381000" marR="0" algn="l">
              <a:lnSpc>
                <a:spcPct val="120089"/>
              </a:lnSpc>
              <a:spcBef>
                <a:spcPts val="563"/>
              </a:spcBef>
              <a:spcAft>
                <a:spcPts val="0"/>
              </a:spcAft>
              <a:buClr>
                <a:srgbClr val="FFFFFF"/>
              </a:buClr>
              <a:buSzPts val="3111"/>
              <a:buNone/>
            </a:pPr>
            <a:r>
              <a:rPr lang="en-US" sz="3111">
                <a:solidFill>
                  <a:srgbClr val="FFFFFF"/>
                </a:solidFill>
                <a:latin typeface="Arial"/>
                <a:ea typeface="Arial"/>
                <a:cs typeface="Arial"/>
                <a:sym typeface="Arial"/>
              </a:rPr>
              <a:t>Increased faculty affiliation with Departments, rather than Colleges</a:t>
            </a:r>
          </a:p>
          <a:p>
            <a:pPr indent="-50800" lvl="0" marL="381000" marR="0" algn="l">
              <a:lnSpc>
                <a:spcPct val="120089"/>
              </a:lnSpc>
              <a:spcBef>
                <a:spcPts val="563"/>
              </a:spcBef>
              <a:spcAft>
                <a:spcPts val="0"/>
              </a:spcAft>
              <a:buClr>
                <a:srgbClr val="FFFFFF"/>
              </a:buClr>
              <a:buSzPts val="3111"/>
              <a:buNone/>
            </a:pPr>
            <a:r>
              <a:t/>
            </a:r>
            <a:endParaRPr sz="3111">
              <a:solidFill>
                <a:srgbClr val="FFFFFF"/>
              </a:solidFill>
              <a:latin typeface="Arial"/>
              <a:ea typeface="Arial"/>
              <a:cs typeface="Arial"/>
              <a:sym typeface="Arial"/>
            </a:endParaRPr>
          </a:p>
          <a:p>
            <a:pPr indent="-50800" lvl="0" marL="381000" marR="0" algn="l">
              <a:lnSpc>
                <a:spcPct val="120089"/>
              </a:lnSpc>
              <a:spcBef>
                <a:spcPts val="563"/>
              </a:spcBef>
              <a:spcAft>
                <a:spcPts val="0"/>
              </a:spcAft>
              <a:buClr>
                <a:srgbClr val="FFFFFF"/>
              </a:buClr>
              <a:buSzPts val="3111"/>
              <a:buNone/>
            </a:pPr>
            <a:r>
              <a:rPr lang="en-US" sz="3111">
                <a:solidFill>
                  <a:srgbClr val="FFFFFF"/>
                </a:solidFill>
                <a:latin typeface="Arial"/>
                <a:ea typeface="Arial"/>
                <a:cs typeface="Arial"/>
                <a:sym typeface="Arial"/>
              </a:rPr>
              <a:t>Increasingly standardized education.</a:t>
            </a: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62" name="Shape 362"/>
        <p:cNvGrpSpPr/>
        <p:nvPr/>
      </p:nvGrpSpPr>
      <p:grpSpPr>
        <a:xfrm>
          <a:off x="0" y="0"/>
          <a:ext cx="0" cy="0"/>
          <a:chOff x="0" y="0"/>
          <a:chExt cx="0" cy="0"/>
        </a:xfrm>
      </p:grpSpPr>
      <p:sp>
        <p:nvSpPr>
          <p:cNvPr id="363" name="Shape 363"/>
          <p:cNvSpPr txBox="1"/>
          <p:nvPr>
            <p:ph type="ctrTitle"/>
          </p:nvPr>
        </p:nvSpPr>
        <p:spPr>
          <a:xfrm>
            <a:off x="102300" y="643800"/>
            <a:ext cx="10031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What becomes of the Colleges?</a:t>
            </a: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67" name="Shape 367"/>
        <p:cNvGrpSpPr/>
        <p:nvPr/>
      </p:nvGrpSpPr>
      <p:grpSpPr>
        <a:xfrm>
          <a:off x="0" y="0"/>
          <a:ext cx="0" cy="0"/>
          <a:chOff x="0" y="0"/>
          <a:chExt cx="0" cy="0"/>
        </a:xfrm>
      </p:grpSpPr>
      <p:sp>
        <p:nvSpPr>
          <p:cNvPr id="368" name="Shape 368"/>
          <p:cNvSpPr txBox="1"/>
          <p:nvPr>
            <p:ph type="title"/>
          </p:nvPr>
        </p:nvSpPr>
        <p:spPr>
          <a:xfrm>
            <a:off x="610300" y="474475"/>
            <a:ext cx="9015575" cy="149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Colleges as Palimpsests</a:t>
            </a:r>
          </a:p>
        </p:txBody>
      </p:sp>
      <p:sp>
        <p:nvSpPr>
          <p:cNvPr id="369" name="Shape 369"/>
          <p:cNvSpPr txBox="1"/>
          <p:nvPr>
            <p:ph idx="1" type="body"/>
          </p:nvPr>
        </p:nvSpPr>
        <p:spPr>
          <a:xfrm>
            <a:off x="610300" y="2252475"/>
            <a:ext cx="4274250" cy="4545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After 800 years, there’s bound </a:t>
            </a:r>
          </a:p>
          <a:p>
            <a:pPr indent="0" lvl="0" marL="0" marR="0" algn="l">
              <a:lnSpc>
                <a:spcPct val="119921"/>
              </a:lnSpc>
              <a:spcBef>
                <a:spcPts val="635"/>
              </a:spcBef>
              <a:spcAft>
                <a:spcPts val="0"/>
              </a:spcAft>
              <a:buNone/>
            </a:pPr>
            <a:r>
              <a:rPr lang="en-US" sz="3555">
                <a:solidFill>
                  <a:srgbClr val="FFFFFF"/>
                </a:solidFill>
                <a:latin typeface="Arial"/>
                <a:ea typeface="Arial"/>
                <a:cs typeface="Arial"/>
                <a:sym typeface="Arial"/>
              </a:rPr>
              <a:t>to be some repurposing.</a:t>
            </a:r>
          </a:p>
        </p:txBody>
      </p:sp>
      <p:pic>
        <p:nvPicPr>
          <p:cNvPr id="370" name="Shape 370"/>
          <p:cNvPicPr preferRelativeResize="0"/>
          <p:nvPr/>
        </p:nvPicPr>
        <p:blipFill>
          <a:blip r:embed="rId4">
            <a:alphaModFix/>
          </a:blip>
          <a:stretch>
            <a:fillRect/>
          </a:stretch>
        </p:blipFill>
        <p:spPr>
          <a:xfrm>
            <a:off x="5080000" y="1693325"/>
            <a:ext cx="4455575" cy="5926650"/>
          </a:xfrm>
          <a:prstGeom prst="rect">
            <a:avLst/>
          </a:prstGeom>
          <a:noFill/>
          <a:ln>
            <a:noFill/>
          </a:ln>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74" name="Shape 374"/>
        <p:cNvGrpSpPr/>
        <p:nvPr/>
      </p:nvGrpSpPr>
      <p:grpSpPr>
        <a:xfrm>
          <a:off x="0" y="0"/>
          <a:ext cx="0" cy="0"/>
          <a:chOff x="0" y="0"/>
          <a:chExt cx="0" cy="0"/>
        </a:xfrm>
      </p:grpSpPr>
      <p:sp>
        <p:nvSpPr>
          <p:cNvPr id="375" name="Shape 375"/>
          <p:cNvSpPr txBox="1"/>
          <p:nvPr>
            <p:ph type="title"/>
          </p:nvPr>
        </p:nvSpPr>
        <p:spPr>
          <a:xfrm>
            <a:off x="610300" y="474475"/>
            <a:ext cx="9015575" cy="1497875"/>
          </a:xfrm>
          <a:prstGeom prst="rect">
            <a:avLst/>
          </a:prstGeom>
          <a:noFill/>
          <a:ln>
            <a:noFill/>
          </a:ln>
        </p:spPr>
        <p:txBody>
          <a:bodyPr anchorCtr="0" anchor="ctr" bIns="38100" lIns="38100" rIns="38100" wrap="square" tIns="38100">
            <a:noAutofit/>
          </a:bodyPr>
          <a:lstStyle/>
          <a:p>
            <a:pPr indent="0" lvl="0" marL="0" marR="0" algn="ctr">
              <a:lnSpc>
                <a:spcPct val="120000"/>
              </a:lnSpc>
              <a:spcBef>
                <a:spcPts val="0"/>
              </a:spcBef>
              <a:spcAft>
                <a:spcPts val="0"/>
              </a:spcAft>
              <a:buNone/>
            </a:pPr>
            <a:r>
              <a:rPr lang="en-US" sz="4444">
                <a:solidFill>
                  <a:srgbClr val="E5FFFF"/>
                </a:solidFill>
                <a:latin typeface="Arial"/>
                <a:ea typeface="Arial"/>
                <a:cs typeface="Arial"/>
                <a:sym typeface="Arial"/>
              </a:rPr>
              <a:t>The Colleges as Palimpsests</a:t>
            </a:r>
            <a:br>
              <a:rPr lang="en-US" sz="2666">
                <a:solidFill>
                  <a:srgbClr val="E5FFFF"/>
                </a:solidFill>
                <a:latin typeface="Arial"/>
                <a:ea typeface="Arial"/>
                <a:cs typeface="Arial"/>
                <a:sym typeface="Arial"/>
              </a:rPr>
            </a:br>
            <a:r>
              <a:rPr lang="en-US" sz="2666">
                <a:solidFill>
                  <a:srgbClr val="E5FFFF"/>
                </a:solidFill>
                <a:latin typeface="Arial"/>
                <a:ea typeface="Arial"/>
                <a:cs typeface="Arial"/>
                <a:sym typeface="Arial"/>
              </a:rPr>
              <a:t>Written upon, erased, and written on again</a:t>
            </a:r>
          </a:p>
        </p:txBody>
      </p:sp>
      <p:pic>
        <p:nvPicPr>
          <p:cNvPr id="376" name="Shape 376"/>
          <p:cNvPicPr preferRelativeResize="0"/>
          <p:nvPr/>
        </p:nvPicPr>
        <p:blipFill>
          <a:blip r:embed="rId4">
            <a:alphaModFix/>
          </a:blip>
          <a:stretch>
            <a:fillRect/>
          </a:stretch>
        </p:blipFill>
        <p:spPr>
          <a:xfrm>
            <a:off x="2540000" y="1905000"/>
            <a:ext cx="7620000" cy="5715000"/>
          </a:xfrm>
          <a:prstGeom prst="rect">
            <a:avLst/>
          </a:prstGeom>
          <a:noFill/>
          <a:ln>
            <a:noFill/>
          </a:ln>
        </p:spPr>
      </p:pic>
      <p:pic>
        <p:nvPicPr>
          <p:cNvPr id="377" name="Shape 377"/>
          <p:cNvPicPr preferRelativeResize="0"/>
          <p:nvPr/>
        </p:nvPicPr>
        <p:blipFill>
          <a:blip r:embed="rId5">
            <a:alphaModFix/>
          </a:blip>
          <a:stretch>
            <a:fillRect/>
          </a:stretch>
        </p:blipFill>
        <p:spPr>
          <a:xfrm>
            <a:off x="0" y="0"/>
            <a:ext cx="5249325" cy="6646325"/>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81" name="Shape 381"/>
        <p:cNvGrpSpPr/>
        <p:nvPr/>
      </p:nvGrpSpPr>
      <p:grpSpPr>
        <a:xfrm>
          <a:off x="0" y="0"/>
          <a:ext cx="0" cy="0"/>
          <a:chOff x="0" y="0"/>
          <a:chExt cx="0" cy="0"/>
        </a:xfrm>
      </p:grpSpPr>
      <p:sp>
        <p:nvSpPr>
          <p:cNvPr id="382" name="Shape 382"/>
          <p:cNvSpPr txBox="1"/>
          <p:nvPr>
            <p:ph type="title"/>
          </p:nvPr>
        </p:nvSpPr>
        <p:spPr>
          <a:xfrm>
            <a:off x="610300" y="474475"/>
            <a:ext cx="9015575" cy="149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Colleges as Palimpsests</a:t>
            </a:r>
          </a:p>
        </p:txBody>
      </p:sp>
      <p:sp>
        <p:nvSpPr>
          <p:cNvPr id="383" name="Shape 383"/>
          <p:cNvSpPr txBox="1"/>
          <p:nvPr>
            <p:ph idx="1" type="body"/>
          </p:nvPr>
        </p:nvSpPr>
        <p:spPr>
          <a:xfrm>
            <a:off x="610300" y="2252475"/>
            <a:ext cx="3258250" cy="47998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FF"/>
                </a:solidFill>
                <a:latin typeface="Arial"/>
                <a:ea typeface="Arial"/>
                <a:cs typeface="Arial"/>
                <a:sym typeface="Arial"/>
              </a:rPr>
              <a:t>After 800 years, there’s bound to be some repurposing.</a:t>
            </a:r>
          </a:p>
        </p:txBody>
      </p:sp>
      <p:pic>
        <p:nvPicPr>
          <p:cNvPr id="384" name="Shape 384"/>
          <p:cNvPicPr preferRelativeResize="0"/>
          <p:nvPr/>
        </p:nvPicPr>
        <p:blipFill>
          <a:blip r:embed="rId4">
            <a:alphaModFix/>
          </a:blip>
          <a:stretch>
            <a:fillRect/>
          </a:stretch>
        </p:blipFill>
        <p:spPr>
          <a:xfrm>
            <a:off x="4572000" y="1778000"/>
            <a:ext cx="4212150" cy="5619750"/>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88" name="Shape 388"/>
        <p:cNvGrpSpPr/>
        <p:nvPr/>
      </p:nvGrpSpPr>
      <p:grpSpPr>
        <a:xfrm>
          <a:off x="0" y="0"/>
          <a:ext cx="0" cy="0"/>
          <a:chOff x="0" y="0"/>
          <a:chExt cx="0" cy="0"/>
        </a:xfrm>
      </p:grpSpPr>
      <p:sp>
        <p:nvSpPr>
          <p:cNvPr id="389" name="Shape 389"/>
          <p:cNvSpPr txBox="1"/>
          <p:nvPr>
            <p:ph type="title"/>
          </p:nvPr>
        </p:nvSpPr>
        <p:spPr>
          <a:xfrm>
            <a:off x="610300" y="474475"/>
            <a:ext cx="9015575" cy="149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Colleges as Palimpsests</a:t>
            </a:r>
          </a:p>
        </p:txBody>
      </p:sp>
      <p:pic>
        <p:nvPicPr>
          <p:cNvPr id="390" name="Shape 390"/>
          <p:cNvPicPr preferRelativeResize="0"/>
          <p:nvPr/>
        </p:nvPicPr>
        <p:blipFill>
          <a:blip r:embed="rId4">
            <a:alphaModFix/>
          </a:blip>
          <a:stretch>
            <a:fillRect/>
          </a:stretch>
        </p:blipFill>
        <p:spPr>
          <a:xfrm>
            <a:off x="1354650" y="1820325"/>
            <a:ext cx="7736400" cy="5799650"/>
          </a:xfrm>
          <a:prstGeom prst="rect">
            <a:avLst/>
          </a:prstGeom>
          <a:noFill/>
          <a:ln>
            <a:noFill/>
          </a:ln>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94" name="Shape 394"/>
        <p:cNvGrpSpPr/>
        <p:nvPr/>
      </p:nvGrpSpPr>
      <p:grpSpPr>
        <a:xfrm>
          <a:off x="0" y="0"/>
          <a:ext cx="0" cy="0"/>
          <a:chOff x="0" y="0"/>
          <a:chExt cx="0" cy="0"/>
        </a:xfrm>
      </p:grpSpPr>
      <p:sp>
        <p:nvSpPr>
          <p:cNvPr id="395" name="Shape 395"/>
          <p:cNvSpPr txBox="1"/>
          <p:nvPr>
            <p:ph type="title"/>
          </p:nvPr>
        </p:nvSpPr>
        <p:spPr>
          <a:xfrm>
            <a:off x="102300" y="220475"/>
            <a:ext cx="4189575" cy="6069875"/>
          </a:xfrm>
          <a:prstGeom prst="rect">
            <a:avLst/>
          </a:prstGeom>
          <a:noFill/>
          <a:ln>
            <a:noFill/>
          </a:ln>
        </p:spPr>
        <p:txBody>
          <a:bodyPr anchorCtr="0" anchor="ctr" bIns="38100" lIns="38100" rIns="38100" wrap="square" tIns="38100">
            <a:noAutofit/>
          </a:bodyPr>
          <a:lstStyle/>
          <a:p>
            <a:pPr indent="0" lvl="0" marL="0" marR="0" algn="l">
              <a:lnSpc>
                <a:spcPct val="119886"/>
              </a:lnSpc>
              <a:spcBef>
                <a:spcPts val="0"/>
              </a:spcBef>
              <a:spcAft>
                <a:spcPts val="0"/>
              </a:spcAft>
              <a:buNone/>
            </a:pPr>
            <a:r>
              <a:rPr lang="en-US" sz="4888">
                <a:solidFill>
                  <a:srgbClr val="E5FFFF"/>
                </a:solidFill>
                <a:latin typeface="Arial"/>
                <a:ea typeface="Arial"/>
                <a:cs typeface="Arial"/>
                <a:sym typeface="Arial"/>
              </a:rPr>
              <a:t>The Colleges </a:t>
            </a:r>
            <a:br>
              <a:rPr lang="en-US" sz="4888">
                <a:solidFill>
                  <a:srgbClr val="E5FFFF"/>
                </a:solidFill>
                <a:latin typeface="Arial"/>
                <a:ea typeface="Arial"/>
                <a:cs typeface="Arial"/>
                <a:sym typeface="Arial"/>
              </a:rPr>
            </a:br>
            <a:r>
              <a:rPr lang="en-US" sz="4888">
                <a:solidFill>
                  <a:srgbClr val="E5FFFF"/>
                </a:solidFill>
                <a:latin typeface="Arial"/>
                <a:ea typeface="Arial"/>
                <a:cs typeface="Arial"/>
                <a:sym typeface="Arial"/>
              </a:rPr>
              <a:t>as Palimpsests</a:t>
            </a:r>
            <a:br>
              <a:rPr lang="en-US" sz="4888">
                <a:solidFill>
                  <a:srgbClr val="E5FFFF"/>
                </a:solidFill>
                <a:latin typeface="Arial"/>
                <a:ea typeface="Arial"/>
                <a:cs typeface="Arial"/>
                <a:sym typeface="Arial"/>
              </a:rPr>
            </a:br>
            <a:r>
              <a:rPr lang="en-US" sz="4888">
                <a:solidFill>
                  <a:srgbClr val="E5FFFF"/>
                </a:solidFill>
                <a:latin typeface="Arial"/>
                <a:ea typeface="Arial"/>
                <a:cs typeface="Arial"/>
                <a:sym typeface="Arial"/>
              </a:rPr>
              <a:t>Marks &amp; </a:t>
            </a:r>
            <a:br>
              <a:rPr lang="en-US" sz="4888">
                <a:solidFill>
                  <a:srgbClr val="E5FFFF"/>
                </a:solidFill>
                <a:latin typeface="Arial"/>
                <a:ea typeface="Arial"/>
                <a:cs typeface="Arial"/>
                <a:sym typeface="Arial"/>
              </a:rPr>
            </a:br>
            <a:r>
              <a:rPr lang="en-US" sz="4888">
                <a:solidFill>
                  <a:srgbClr val="E5FFFF"/>
                </a:solidFill>
                <a:latin typeface="Arial"/>
                <a:ea typeface="Arial"/>
                <a:cs typeface="Arial"/>
                <a:sym typeface="Arial"/>
              </a:rPr>
              <a:t>Spencer </a:t>
            </a:r>
            <a:br>
              <a:rPr lang="en-US" sz="4888">
                <a:solidFill>
                  <a:srgbClr val="E5FFFF"/>
                </a:solidFill>
                <a:latin typeface="Arial"/>
                <a:ea typeface="Arial"/>
                <a:cs typeface="Arial"/>
                <a:sym typeface="Arial"/>
              </a:rPr>
            </a:br>
            <a:r>
              <a:rPr lang="en-US" sz="4888">
                <a:solidFill>
                  <a:srgbClr val="E5FFFF"/>
                </a:solidFill>
                <a:latin typeface="Arial"/>
                <a:ea typeface="Arial"/>
                <a:cs typeface="Arial"/>
                <a:sym typeface="Arial"/>
              </a:rPr>
              <a:t>Grocery</a:t>
            </a:r>
          </a:p>
        </p:txBody>
      </p:sp>
      <p:pic>
        <p:nvPicPr>
          <p:cNvPr id="396" name="Shape 396"/>
          <p:cNvPicPr preferRelativeResize="0"/>
          <p:nvPr/>
        </p:nvPicPr>
        <p:blipFill>
          <a:blip r:embed="rId4">
            <a:alphaModFix/>
          </a:blip>
          <a:stretch>
            <a:fillRect/>
          </a:stretch>
        </p:blipFill>
        <p:spPr>
          <a:xfrm>
            <a:off x="4445000" y="0"/>
            <a:ext cx="5715000" cy="7620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1" name="Shape 51"/>
        <p:cNvGrpSpPr/>
        <p:nvPr/>
      </p:nvGrpSpPr>
      <p:grpSpPr>
        <a:xfrm>
          <a:off x="0" y="0"/>
          <a:ext cx="0" cy="0"/>
          <a:chOff x="0" y="0"/>
          <a:chExt cx="0" cy="0"/>
        </a:xfrm>
      </p:grpSpPr>
      <p:sp>
        <p:nvSpPr>
          <p:cNvPr id="52" name="Shape 52"/>
          <p:cNvSpPr txBox="1"/>
          <p:nvPr>
            <p:ph type="ctrTitle"/>
          </p:nvPr>
        </p:nvSpPr>
        <p:spPr>
          <a:xfrm>
            <a:off x="525625" y="1405800"/>
            <a:ext cx="3766250" cy="530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Minnesota St. Paul: Where the Farms Are</a:t>
            </a:r>
          </a:p>
        </p:txBody>
      </p:sp>
      <p:pic>
        <p:nvPicPr>
          <p:cNvPr id="53" name="Shape 53"/>
          <p:cNvPicPr preferRelativeResize="0"/>
          <p:nvPr/>
        </p:nvPicPr>
        <p:blipFill>
          <a:blip r:embed="rId4">
            <a:alphaModFix/>
          </a:blip>
          <a:stretch>
            <a:fillRect/>
          </a:stretch>
        </p:blipFill>
        <p:spPr>
          <a:xfrm>
            <a:off x="4487325" y="846650"/>
            <a:ext cx="5270500" cy="6212400"/>
          </a:xfrm>
          <a:prstGeom prst="rect">
            <a:avLst/>
          </a:prstGeom>
          <a:noFill/>
          <a:ln>
            <a:noFill/>
          </a:ln>
        </p:spPr>
      </p:pic>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00" name="Shape 400"/>
        <p:cNvGrpSpPr/>
        <p:nvPr/>
      </p:nvGrpSpPr>
      <p:grpSpPr>
        <a:xfrm>
          <a:off x="0" y="0"/>
          <a:ext cx="0" cy="0"/>
          <a:chOff x="0" y="0"/>
          <a:chExt cx="0" cy="0"/>
        </a:xfrm>
      </p:grpSpPr>
      <p:sp>
        <p:nvSpPr>
          <p:cNvPr id="401" name="Shape 401"/>
          <p:cNvSpPr txBox="1"/>
          <p:nvPr>
            <p:ph type="title"/>
          </p:nvPr>
        </p:nvSpPr>
        <p:spPr>
          <a:xfrm>
            <a:off x="610300" y="474475"/>
            <a:ext cx="9015575"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Shopping used to be on the outskirts…</a:t>
            </a:r>
          </a:p>
        </p:txBody>
      </p:sp>
      <p:pic>
        <p:nvPicPr>
          <p:cNvPr id="402" name="Shape 402"/>
          <p:cNvPicPr preferRelativeResize="0"/>
          <p:nvPr/>
        </p:nvPicPr>
        <p:blipFill>
          <a:blip r:embed="rId4">
            <a:alphaModFix/>
          </a:blip>
          <a:stretch>
            <a:fillRect/>
          </a:stretch>
        </p:blipFill>
        <p:spPr>
          <a:xfrm>
            <a:off x="1016000" y="2031975"/>
            <a:ext cx="8276150" cy="5334000"/>
          </a:xfrm>
          <a:prstGeom prst="rect">
            <a:avLst/>
          </a:prstGeom>
          <a:noFill/>
          <a:ln>
            <a:noFill/>
          </a:ln>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06" name="Shape 406"/>
        <p:cNvGrpSpPr/>
        <p:nvPr/>
      </p:nvGrpSpPr>
      <p:grpSpPr>
        <a:xfrm>
          <a:off x="0" y="0"/>
          <a:ext cx="0" cy="0"/>
          <a:chOff x="0" y="0"/>
          <a:chExt cx="0" cy="0"/>
        </a:xfrm>
      </p:grpSpPr>
      <p:sp>
        <p:nvSpPr>
          <p:cNvPr id="407" name="Shape 407"/>
          <p:cNvSpPr txBox="1"/>
          <p:nvPr>
            <p:ph type="title"/>
          </p:nvPr>
        </p:nvSpPr>
        <p:spPr>
          <a:xfrm>
            <a:off x="610300" y="474475"/>
            <a:ext cx="9015575"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Shopping has moved into the city center…</a:t>
            </a:r>
          </a:p>
        </p:txBody>
      </p:sp>
      <p:pic>
        <p:nvPicPr>
          <p:cNvPr id="408" name="Shape 408"/>
          <p:cNvPicPr preferRelativeResize="0"/>
          <p:nvPr/>
        </p:nvPicPr>
        <p:blipFill>
          <a:blip r:embed="rId4">
            <a:alphaModFix/>
          </a:blip>
          <a:stretch>
            <a:fillRect/>
          </a:stretch>
        </p:blipFill>
        <p:spPr>
          <a:xfrm>
            <a:off x="1439325" y="2159000"/>
            <a:ext cx="7281325" cy="5460975"/>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12" name="Shape 412"/>
        <p:cNvGrpSpPr/>
        <p:nvPr/>
      </p:nvGrpSpPr>
      <p:grpSpPr>
        <a:xfrm>
          <a:off x="0" y="0"/>
          <a:ext cx="0" cy="0"/>
          <a:chOff x="0" y="0"/>
          <a:chExt cx="0" cy="0"/>
        </a:xfrm>
      </p:grpSpPr>
      <p:sp>
        <p:nvSpPr>
          <p:cNvPr id="413" name="Shape 413"/>
          <p:cNvSpPr txBox="1"/>
          <p:nvPr>
            <p:ph type="title"/>
          </p:nvPr>
        </p:nvSpPr>
        <p:spPr>
          <a:xfrm>
            <a:off x="610300" y="474475"/>
            <a:ext cx="9015575"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Colleges Become Tourist and Shopping Centers</a:t>
            </a:r>
          </a:p>
        </p:txBody>
      </p:sp>
      <p:pic>
        <p:nvPicPr>
          <p:cNvPr id="414" name="Shape 414"/>
          <p:cNvPicPr preferRelativeResize="0"/>
          <p:nvPr/>
        </p:nvPicPr>
        <p:blipFill>
          <a:blip r:embed="rId4">
            <a:alphaModFix/>
          </a:blip>
          <a:stretch>
            <a:fillRect/>
          </a:stretch>
        </p:blipFill>
        <p:spPr>
          <a:xfrm>
            <a:off x="3048000" y="1947325"/>
            <a:ext cx="4254500" cy="5672650"/>
          </a:xfrm>
          <a:prstGeom prst="rect">
            <a:avLst/>
          </a:prstGeom>
          <a:noFill/>
          <a:ln>
            <a:noFill/>
          </a:ln>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18" name="Shape 418"/>
        <p:cNvGrpSpPr/>
        <p:nvPr/>
      </p:nvGrpSpPr>
      <p:grpSpPr>
        <a:xfrm>
          <a:off x="0" y="0"/>
          <a:ext cx="0" cy="0"/>
          <a:chOff x="0" y="0"/>
          <a:chExt cx="0" cy="0"/>
        </a:xfrm>
      </p:grpSpPr>
      <p:sp>
        <p:nvSpPr>
          <p:cNvPr id="419" name="Shape 419"/>
          <p:cNvSpPr txBox="1"/>
          <p:nvPr>
            <p:ph type="title"/>
          </p:nvPr>
        </p:nvSpPr>
        <p:spPr>
          <a:xfrm>
            <a:off x="610300" y="474475"/>
            <a:ext cx="9015575"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Colleges Become Tourist and Shopping Centers</a:t>
            </a:r>
          </a:p>
        </p:txBody>
      </p:sp>
      <p:pic>
        <p:nvPicPr>
          <p:cNvPr id="420" name="Shape 420"/>
          <p:cNvPicPr preferRelativeResize="0"/>
          <p:nvPr/>
        </p:nvPicPr>
        <p:blipFill>
          <a:blip r:embed="rId4">
            <a:alphaModFix/>
          </a:blip>
          <a:stretch>
            <a:fillRect/>
          </a:stretch>
        </p:blipFill>
        <p:spPr>
          <a:xfrm>
            <a:off x="1439325" y="2159000"/>
            <a:ext cx="7281325" cy="5460975"/>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24" name="Shape 424"/>
        <p:cNvGrpSpPr/>
        <p:nvPr/>
      </p:nvGrpSpPr>
      <p:grpSpPr>
        <a:xfrm>
          <a:off x="0" y="0"/>
          <a:ext cx="0" cy="0"/>
          <a:chOff x="0" y="0"/>
          <a:chExt cx="0" cy="0"/>
        </a:xfrm>
      </p:grpSpPr>
      <p:sp>
        <p:nvSpPr>
          <p:cNvPr id="425" name="Shape 425"/>
          <p:cNvSpPr txBox="1"/>
          <p:nvPr>
            <p:ph type="title"/>
          </p:nvPr>
        </p:nvSpPr>
        <p:spPr>
          <a:xfrm>
            <a:off x="610300" y="474475"/>
            <a:ext cx="9015575"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The Colleges Become Tourist and Shopping Centers</a:t>
            </a:r>
          </a:p>
        </p:txBody>
      </p:sp>
      <p:pic>
        <p:nvPicPr>
          <p:cNvPr id="426" name="Shape 426"/>
          <p:cNvPicPr preferRelativeResize="0"/>
          <p:nvPr/>
        </p:nvPicPr>
        <p:blipFill>
          <a:blip r:embed="rId4">
            <a:alphaModFix/>
          </a:blip>
          <a:stretch>
            <a:fillRect/>
          </a:stretch>
        </p:blipFill>
        <p:spPr>
          <a:xfrm>
            <a:off x="0" y="2095500"/>
            <a:ext cx="7366000" cy="5524500"/>
          </a:xfrm>
          <a:prstGeom prst="rect">
            <a:avLst/>
          </a:prstGeom>
          <a:noFill/>
          <a:ln>
            <a:noFill/>
          </a:ln>
        </p:spPr>
      </p:pic>
      <p:pic>
        <p:nvPicPr>
          <p:cNvPr id="427" name="Shape 427"/>
          <p:cNvPicPr preferRelativeResize="0"/>
          <p:nvPr/>
        </p:nvPicPr>
        <p:blipFill>
          <a:blip r:embed="rId5">
            <a:alphaModFix/>
          </a:blip>
          <a:stretch>
            <a:fillRect/>
          </a:stretch>
        </p:blipFill>
        <p:spPr>
          <a:xfrm>
            <a:off x="0" y="0"/>
            <a:ext cx="9948325" cy="7196650"/>
          </a:xfrm>
          <a:prstGeom prst="rect">
            <a:avLst/>
          </a:prstGeom>
          <a:noFill/>
          <a:ln>
            <a:noFill/>
          </a:ln>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31" name="Shape 431"/>
        <p:cNvGrpSpPr/>
        <p:nvPr/>
      </p:nvGrpSpPr>
      <p:grpSpPr>
        <a:xfrm>
          <a:off x="0" y="0"/>
          <a:ext cx="0" cy="0"/>
          <a:chOff x="0" y="0"/>
          <a:chExt cx="0" cy="0"/>
        </a:xfrm>
      </p:grpSpPr>
      <p:sp>
        <p:nvSpPr>
          <p:cNvPr id="432" name="Shape 432"/>
          <p:cNvSpPr txBox="1"/>
          <p:nvPr>
            <p:ph type="title"/>
          </p:nvPr>
        </p:nvSpPr>
        <p:spPr>
          <a:xfrm>
            <a:off x="610300" y="474475"/>
            <a:ext cx="9015575" cy="2643373"/>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At Cambridge, the process of commercialization is palimpsestic.</a:t>
            </a:r>
          </a:p>
        </p:txBody>
      </p:sp>
      <p:sp>
        <p:nvSpPr>
          <p:cNvPr id="433" name="Shape 433"/>
          <p:cNvSpPr txBox="1"/>
          <p:nvPr>
            <p:ph idx="1" type="body"/>
          </p:nvPr>
        </p:nvSpPr>
        <p:spPr>
          <a:xfrm>
            <a:off x="610300" y="2252475"/>
            <a:ext cx="9015575" cy="4545875"/>
          </a:xfrm>
          <a:prstGeom prst="rect">
            <a:avLst/>
          </a:prstGeom>
          <a:noFill/>
          <a:ln>
            <a:noFill/>
          </a:ln>
        </p:spPr>
        <p:txBody>
          <a:bodyPr anchorCtr="0" anchor="t" bIns="38100" lIns="38100" rIns="38100" wrap="square" tIns="38100">
            <a:noAutofit/>
          </a:bodyPr>
          <a:lstStyle/>
          <a:p>
            <a:pPr indent="0" lvl="0" marL="0" marR="0" algn="ctr">
              <a:lnSpc>
                <a:spcPct val="107812"/>
              </a:lnSpc>
              <a:spcBef>
                <a:spcPts val="0"/>
              </a:spcBef>
              <a:spcAft>
                <a:spcPts val="0"/>
              </a:spcAft>
              <a:buNone/>
            </a:pPr>
            <a:r>
              <a:t/>
            </a:r>
            <a:endParaRPr sz="3555">
              <a:solidFill>
                <a:srgbClr val="FFFFFF"/>
              </a:solidFill>
              <a:latin typeface="Arial"/>
              <a:ea typeface="Arial"/>
              <a:cs typeface="Arial"/>
              <a:sym typeface="Arial"/>
            </a:endParaRPr>
          </a:p>
          <a:p>
            <a:pPr indent="0" lvl="0" marL="0" marR="0" algn="ctr">
              <a:lnSpc>
                <a:spcPct val="107812"/>
              </a:lnSpc>
              <a:spcBef>
                <a:spcPts val="635"/>
              </a:spcBef>
              <a:spcAft>
                <a:spcPts val="0"/>
              </a:spcAft>
              <a:buNone/>
            </a:pPr>
            <a:r>
              <a:rPr i="1" lang="en-US" sz="3555">
                <a:solidFill>
                  <a:srgbClr val="FFFFFF"/>
                </a:solidFill>
                <a:latin typeface="Arial"/>
                <a:ea typeface="Arial"/>
                <a:cs typeface="Arial"/>
                <a:sym typeface="Arial"/>
              </a:rPr>
              <a:t>Palimpsest:</a:t>
            </a:r>
          </a:p>
          <a:p>
            <a:pPr indent="0" lvl="0" marL="0" marR="0" algn="l">
              <a:lnSpc>
                <a:spcPct val="107812"/>
              </a:lnSpc>
              <a:spcBef>
                <a:spcPts val="635"/>
              </a:spcBef>
              <a:spcAft>
                <a:spcPts val="0"/>
              </a:spcAft>
              <a:buNone/>
            </a:pPr>
            <a:r>
              <a:rPr lang="en-US" sz="3555">
                <a:solidFill>
                  <a:srgbClr val="FFFFFF"/>
                </a:solidFill>
                <a:latin typeface="Arial"/>
                <a:ea typeface="Arial"/>
                <a:cs typeface="Arial"/>
                <a:sym typeface="Arial"/>
              </a:rPr>
              <a:t>A manuscript, typically of papyrus or parchment, that has been written on more than once, with the earlier writing incompletely erased and often legible.</a:t>
            </a:r>
          </a:p>
          <a:p>
            <a:pPr indent="0" lvl="0" marL="0" marR="0" algn="l">
              <a:lnSpc>
                <a:spcPct val="107812"/>
              </a:lnSpc>
              <a:spcBef>
                <a:spcPts val="635"/>
              </a:spcBef>
              <a:spcAft>
                <a:spcPts val="0"/>
              </a:spcAft>
              <a:buNone/>
            </a:pPr>
            <a:r>
              <a:t/>
            </a:r>
            <a:endParaRPr sz="3555">
              <a:solidFill>
                <a:srgbClr val="FFFFFF"/>
              </a:solidFill>
              <a:latin typeface="Arial"/>
              <a:ea typeface="Arial"/>
              <a:cs typeface="Arial"/>
              <a:sym typeface="Arial"/>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37" name="Shape 437"/>
        <p:cNvGrpSpPr/>
        <p:nvPr/>
      </p:nvGrpSpPr>
      <p:grpSpPr>
        <a:xfrm>
          <a:off x="0" y="0"/>
          <a:ext cx="0" cy="0"/>
          <a:chOff x="0" y="0"/>
          <a:chExt cx="0" cy="0"/>
        </a:xfrm>
      </p:grpSpPr>
      <p:sp>
        <p:nvSpPr>
          <p:cNvPr id="438" name="Shape 438"/>
          <p:cNvSpPr txBox="1"/>
          <p:nvPr>
            <p:ph type="title"/>
          </p:nvPr>
        </p:nvSpPr>
        <p:spPr>
          <a:xfrm>
            <a:off x="610300" y="474475"/>
            <a:ext cx="9015575" cy="2643373"/>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At Cambridge, the process of commercialization is palimpsestic.</a:t>
            </a:r>
          </a:p>
        </p:txBody>
      </p:sp>
      <p:pic>
        <p:nvPicPr>
          <p:cNvPr id="439" name="Shape 439"/>
          <p:cNvPicPr preferRelativeResize="0"/>
          <p:nvPr/>
        </p:nvPicPr>
        <p:blipFill>
          <a:blip r:embed="rId4">
            <a:alphaModFix/>
          </a:blip>
          <a:stretch>
            <a:fillRect/>
          </a:stretch>
        </p:blipFill>
        <p:spPr>
          <a:xfrm>
            <a:off x="1693325" y="2476500"/>
            <a:ext cx="6858000" cy="5143500"/>
          </a:xfrm>
          <a:prstGeom prst="rect">
            <a:avLst/>
          </a:prstGeom>
          <a:noFill/>
          <a:ln>
            <a:noFill/>
          </a:ln>
        </p:spPr>
      </p:pic>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43" name="Shape 443"/>
        <p:cNvGrpSpPr/>
        <p:nvPr/>
      </p:nvGrpSpPr>
      <p:grpSpPr>
        <a:xfrm>
          <a:off x="0" y="0"/>
          <a:ext cx="0" cy="0"/>
          <a:chOff x="0" y="0"/>
          <a:chExt cx="0" cy="0"/>
        </a:xfrm>
      </p:grpSpPr>
      <p:sp>
        <p:nvSpPr>
          <p:cNvPr id="444" name="Shape 444"/>
          <p:cNvSpPr txBox="1"/>
          <p:nvPr>
            <p:ph type="title"/>
          </p:nvPr>
        </p:nvSpPr>
        <p:spPr>
          <a:xfrm>
            <a:off x="610300" y="474475"/>
            <a:ext cx="9015575" cy="2643373"/>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At Cambridge, the process of commercialization is palimpsestic.</a:t>
            </a:r>
          </a:p>
        </p:txBody>
      </p:sp>
      <p:sp>
        <p:nvSpPr>
          <p:cNvPr id="445" name="Shape 445"/>
          <p:cNvSpPr txBox="1"/>
          <p:nvPr>
            <p:ph idx="1" type="body"/>
          </p:nvPr>
        </p:nvSpPr>
        <p:spPr>
          <a:xfrm>
            <a:off x="610300" y="2252475"/>
            <a:ext cx="3850900" cy="5392550"/>
          </a:xfrm>
          <a:prstGeom prst="rect">
            <a:avLst/>
          </a:prstGeom>
          <a:noFill/>
          <a:ln>
            <a:noFill/>
          </a:ln>
        </p:spPr>
        <p:txBody>
          <a:bodyPr anchorCtr="0" anchor="t" bIns="38100" lIns="38100" rIns="38100" wrap="square" tIns="38100">
            <a:noAutofit/>
          </a:bodyPr>
          <a:lstStyle/>
          <a:p>
            <a:pPr indent="0" lvl="0" marL="0" marR="0" algn="ctr">
              <a:lnSpc>
                <a:spcPct val="107812"/>
              </a:lnSpc>
              <a:spcBef>
                <a:spcPts val="0"/>
              </a:spcBef>
              <a:spcAft>
                <a:spcPts val="0"/>
              </a:spcAft>
              <a:buNone/>
            </a:pPr>
            <a:r>
              <a:t/>
            </a:r>
            <a:endParaRPr sz="3555">
              <a:solidFill>
                <a:srgbClr val="FFFFFF"/>
              </a:solidFill>
              <a:latin typeface="Arial"/>
              <a:ea typeface="Arial"/>
              <a:cs typeface="Arial"/>
              <a:sym typeface="Arial"/>
            </a:endParaRPr>
          </a:p>
          <a:p>
            <a:pPr indent="0" lvl="0" marL="0" marR="0" algn="ctr">
              <a:lnSpc>
                <a:spcPct val="107812"/>
              </a:lnSpc>
              <a:spcBef>
                <a:spcPts val="635"/>
              </a:spcBef>
              <a:spcAft>
                <a:spcPts val="0"/>
              </a:spcAft>
              <a:buNone/>
            </a:pPr>
            <a:r>
              <a:rPr i="1" lang="en-US" sz="3555">
                <a:solidFill>
                  <a:srgbClr val="FFFFFF"/>
                </a:solidFill>
                <a:latin typeface="Arial"/>
                <a:ea typeface="Arial"/>
                <a:cs typeface="Arial"/>
                <a:sym typeface="Arial"/>
              </a:rPr>
              <a:t>Palimpsest:</a:t>
            </a:r>
          </a:p>
          <a:p>
            <a:pPr indent="-50800" lvl="0" marL="381000" marR="0" algn="l">
              <a:lnSpc>
                <a:spcPct val="119921"/>
              </a:lnSpc>
              <a:spcBef>
                <a:spcPts val="0"/>
              </a:spcBef>
              <a:spcAft>
                <a:spcPts val="0"/>
              </a:spcAft>
              <a:buClr>
                <a:srgbClr val="FFFFFF"/>
              </a:buClr>
              <a:buSzPts val="3556"/>
              <a:buNone/>
            </a:pPr>
            <a:r>
              <a:rPr lang="en-US" sz="3555">
                <a:solidFill>
                  <a:srgbClr val="FFFFFF"/>
                </a:solidFill>
                <a:latin typeface="Arial"/>
                <a:ea typeface="Arial"/>
                <a:cs typeface="Arial"/>
                <a:sym typeface="Arial"/>
              </a:rPr>
              <a:t>An object, place, or area that reflects its history.</a:t>
            </a:r>
          </a:p>
        </p:txBody>
      </p:sp>
      <p:pic>
        <p:nvPicPr>
          <p:cNvPr id="446" name="Shape 446"/>
          <p:cNvPicPr preferRelativeResize="0"/>
          <p:nvPr/>
        </p:nvPicPr>
        <p:blipFill>
          <a:blip r:embed="rId4">
            <a:alphaModFix/>
          </a:blip>
          <a:stretch>
            <a:fillRect/>
          </a:stretch>
        </p:blipFill>
        <p:spPr>
          <a:xfrm>
            <a:off x="5503325" y="2370650"/>
            <a:ext cx="4212150" cy="4836575"/>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50" name="Shape 450"/>
        <p:cNvGrpSpPr/>
        <p:nvPr/>
      </p:nvGrpSpPr>
      <p:grpSpPr>
        <a:xfrm>
          <a:off x="0" y="0"/>
          <a:ext cx="0" cy="0"/>
          <a:chOff x="0" y="0"/>
          <a:chExt cx="0" cy="0"/>
        </a:xfrm>
      </p:grpSpPr>
      <p:sp>
        <p:nvSpPr>
          <p:cNvPr id="451" name="Shape 451"/>
          <p:cNvSpPr txBox="1"/>
          <p:nvPr>
            <p:ph type="title"/>
          </p:nvPr>
        </p:nvSpPr>
        <p:spPr>
          <a:xfrm>
            <a:off x="610300" y="474475"/>
            <a:ext cx="9015575" cy="149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Conclusions</a:t>
            </a:r>
          </a:p>
        </p:txBody>
      </p:sp>
      <p:sp>
        <p:nvSpPr>
          <p:cNvPr id="452" name="Shape 452"/>
          <p:cNvSpPr txBox="1"/>
          <p:nvPr>
            <p:ph idx="1" type="body"/>
          </p:nvPr>
        </p:nvSpPr>
        <p:spPr>
          <a:xfrm>
            <a:off x="610300" y="2252475"/>
            <a:ext cx="9015575" cy="4545875"/>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FF"/>
                </a:solidFill>
                <a:latin typeface="Arial"/>
                <a:ea typeface="Arial"/>
                <a:cs typeface="Arial"/>
                <a:sym typeface="Arial"/>
              </a:rPr>
              <a:t>The space of a university reflects its curriculum.</a:t>
            </a:r>
          </a:p>
          <a:p>
            <a:pPr indent="0" lvl="0" marL="0" marR="0" algn="ctr">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ctr">
              <a:lnSpc>
                <a:spcPct val="119921"/>
              </a:lnSpc>
              <a:spcBef>
                <a:spcPts val="635"/>
              </a:spcBef>
              <a:spcAft>
                <a:spcPts val="0"/>
              </a:spcAft>
              <a:buNone/>
            </a:pPr>
            <a:r>
              <a:rPr i="1" lang="en-US" sz="3555">
                <a:solidFill>
                  <a:srgbClr val="FFFFFF"/>
                </a:solidFill>
                <a:latin typeface="Arial"/>
                <a:ea typeface="Arial"/>
                <a:cs typeface="Arial"/>
                <a:sym typeface="Arial"/>
              </a:rPr>
              <a:t>-- nothing new there, maybe; it’s just illustrated nicely by my examples.</a:t>
            </a: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56" name="Shape 456"/>
        <p:cNvGrpSpPr/>
        <p:nvPr/>
      </p:nvGrpSpPr>
      <p:grpSpPr>
        <a:xfrm>
          <a:off x="0" y="0"/>
          <a:ext cx="0" cy="0"/>
          <a:chOff x="0" y="0"/>
          <a:chExt cx="0" cy="0"/>
        </a:xfrm>
      </p:grpSpPr>
      <p:sp>
        <p:nvSpPr>
          <p:cNvPr id="457" name="Shape 457"/>
          <p:cNvSpPr txBox="1"/>
          <p:nvPr>
            <p:ph type="title"/>
          </p:nvPr>
        </p:nvSpPr>
        <p:spPr>
          <a:xfrm>
            <a:off x="610300" y="474475"/>
            <a:ext cx="9015575" cy="149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Conclusions</a:t>
            </a:r>
          </a:p>
        </p:txBody>
      </p:sp>
      <p:sp>
        <p:nvSpPr>
          <p:cNvPr id="458" name="Shape 458"/>
          <p:cNvSpPr txBox="1"/>
          <p:nvPr>
            <p:ph idx="1" type="body"/>
          </p:nvPr>
        </p:nvSpPr>
        <p:spPr>
          <a:xfrm>
            <a:off x="610300" y="2252475"/>
            <a:ext cx="9015575" cy="4545875"/>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FF"/>
                </a:solidFill>
                <a:latin typeface="Arial"/>
                <a:ea typeface="Arial"/>
                <a:cs typeface="Arial"/>
                <a:sym typeface="Arial"/>
              </a:rPr>
              <a:t>The space of a university reflects its relationship to its community.</a:t>
            </a:r>
          </a:p>
          <a:p>
            <a:pPr indent="0" lvl="0" marL="0" marR="0" algn="ctr">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0" lvl="0" marL="0" marR="0" algn="ctr">
              <a:lnSpc>
                <a:spcPct val="119921"/>
              </a:lnSpc>
              <a:spcBef>
                <a:spcPts val="635"/>
              </a:spcBef>
              <a:spcAft>
                <a:spcPts val="0"/>
              </a:spcAft>
              <a:buNone/>
            </a:pPr>
            <a:r>
              <a:rPr i="1" lang="en-US" sz="3555">
                <a:solidFill>
                  <a:srgbClr val="FFFFFF"/>
                </a:solidFill>
                <a:latin typeface="Arial"/>
                <a:ea typeface="Arial"/>
                <a:cs typeface="Arial"/>
                <a:sym typeface="Arial"/>
              </a:rPr>
              <a:t>-- nothing new there, maybe; it’s also just illustrated nicely by my examples.</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7" name="Shape 57"/>
        <p:cNvGrpSpPr/>
        <p:nvPr/>
      </p:nvGrpSpPr>
      <p:grpSpPr>
        <a:xfrm>
          <a:off x="0" y="0"/>
          <a:ext cx="0" cy="0"/>
          <a:chOff x="0" y="0"/>
          <a:chExt cx="0" cy="0"/>
        </a:xfrm>
      </p:grpSpPr>
      <p:sp>
        <p:nvSpPr>
          <p:cNvPr id="58" name="Shape 58"/>
          <p:cNvSpPr txBox="1"/>
          <p:nvPr>
            <p:ph type="ctrTitle"/>
          </p:nvPr>
        </p:nvSpPr>
        <p:spPr>
          <a:xfrm>
            <a:off x="440950" y="559150"/>
            <a:ext cx="9100250"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Minnesota St. Paul: Where the Farms Are</a:t>
            </a:r>
          </a:p>
        </p:txBody>
      </p:sp>
      <p:pic>
        <p:nvPicPr>
          <p:cNvPr id="59" name="Shape 59"/>
          <p:cNvPicPr preferRelativeResize="0"/>
          <p:nvPr/>
        </p:nvPicPr>
        <p:blipFill>
          <a:blip r:embed="rId4">
            <a:alphaModFix/>
          </a:blip>
          <a:stretch>
            <a:fillRect/>
          </a:stretch>
        </p:blipFill>
        <p:spPr>
          <a:xfrm>
            <a:off x="1524000" y="2709325"/>
            <a:ext cx="7154325" cy="4254475"/>
          </a:xfrm>
          <a:prstGeom prst="rect">
            <a:avLst/>
          </a:prstGeom>
          <a:noFill/>
          <a:ln>
            <a:noFill/>
          </a:ln>
        </p:spPr>
      </p:pic>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62" name="Shape 462"/>
        <p:cNvGrpSpPr/>
        <p:nvPr/>
      </p:nvGrpSpPr>
      <p:grpSpPr>
        <a:xfrm>
          <a:off x="0" y="0"/>
          <a:ext cx="0" cy="0"/>
          <a:chOff x="0" y="0"/>
          <a:chExt cx="0" cy="0"/>
        </a:xfrm>
      </p:grpSpPr>
      <p:sp>
        <p:nvSpPr>
          <p:cNvPr id="463" name="Shape 463"/>
          <p:cNvSpPr txBox="1"/>
          <p:nvPr>
            <p:ph type="title"/>
          </p:nvPr>
        </p:nvSpPr>
        <p:spPr>
          <a:xfrm>
            <a:off x="610300" y="51150"/>
            <a:ext cx="9015575" cy="149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Concluding Provocation</a:t>
            </a:r>
          </a:p>
        </p:txBody>
      </p:sp>
      <p:sp>
        <p:nvSpPr>
          <p:cNvPr id="464" name="Shape 464"/>
          <p:cNvSpPr txBox="1"/>
          <p:nvPr>
            <p:ph idx="1" type="body"/>
          </p:nvPr>
        </p:nvSpPr>
        <p:spPr>
          <a:xfrm>
            <a:off x="610300" y="1405800"/>
            <a:ext cx="9015575" cy="6239225"/>
          </a:xfrm>
          <a:prstGeom prst="rect">
            <a:avLst/>
          </a:prstGeom>
          <a:noFill/>
          <a:ln>
            <a:noFill/>
          </a:ln>
        </p:spPr>
        <p:txBody>
          <a:bodyPr anchorCtr="0" anchor="t" bIns="38100" lIns="38100" rIns="38100" wrap="square" tIns="38100">
            <a:noAutofit/>
          </a:bodyPr>
          <a:lstStyle/>
          <a:p>
            <a:pPr indent="0" lvl="0" marL="0" marR="0" algn="ctr">
              <a:lnSpc>
                <a:spcPct val="120089"/>
              </a:lnSpc>
              <a:spcBef>
                <a:spcPts val="0"/>
              </a:spcBef>
              <a:spcAft>
                <a:spcPts val="0"/>
              </a:spcAft>
              <a:buNone/>
            </a:pPr>
            <a:r>
              <a:rPr lang="en-US" sz="3111">
                <a:solidFill>
                  <a:srgbClr val="FFFFFF"/>
                </a:solidFill>
                <a:latin typeface="Arial"/>
                <a:ea typeface="Arial"/>
                <a:cs typeface="Arial"/>
                <a:sym typeface="Arial"/>
              </a:rPr>
              <a:t>Cambridge shows that the space of a university can be written upon, palimpsestically, by commercial and touristic entities.</a:t>
            </a:r>
          </a:p>
          <a:p>
            <a:pPr indent="0" lvl="0" marL="0" marR="0" algn="ctr">
              <a:lnSpc>
                <a:spcPct val="120089"/>
              </a:lnSpc>
              <a:spcBef>
                <a:spcPts val="563"/>
              </a:spcBef>
              <a:spcAft>
                <a:spcPts val="0"/>
              </a:spcAft>
              <a:buNone/>
            </a:pPr>
            <a:r>
              <a:t/>
            </a:r>
            <a:endParaRPr sz="3111">
              <a:solidFill>
                <a:srgbClr val="FFFFFF"/>
              </a:solidFill>
              <a:latin typeface="Arial"/>
              <a:ea typeface="Arial"/>
              <a:cs typeface="Arial"/>
              <a:sym typeface="Arial"/>
            </a:endParaRPr>
          </a:p>
          <a:p>
            <a:pPr indent="0" lvl="0" marL="0" marR="0" algn="ctr">
              <a:lnSpc>
                <a:spcPct val="120089"/>
              </a:lnSpc>
              <a:spcBef>
                <a:spcPts val="563"/>
              </a:spcBef>
              <a:spcAft>
                <a:spcPts val="0"/>
              </a:spcAft>
              <a:buNone/>
            </a:pPr>
            <a:r>
              <a:rPr i="1" lang="en-US" sz="3111">
                <a:solidFill>
                  <a:srgbClr val="FFFFFF"/>
                </a:solidFill>
                <a:latin typeface="Arial"/>
                <a:ea typeface="Arial"/>
                <a:cs typeface="Arial"/>
                <a:sym typeface="Arial"/>
              </a:rPr>
              <a:t>--But what of the US?</a:t>
            </a: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68" name="Shape 468"/>
        <p:cNvGrpSpPr/>
        <p:nvPr/>
      </p:nvGrpSpPr>
      <p:grpSpPr>
        <a:xfrm>
          <a:off x="0" y="0"/>
          <a:ext cx="0" cy="0"/>
          <a:chOff x="0" y="0"/>
          <a:chExt cx="0" cy="0"/>
        </a:xfrm>
      </p:grpSpPr>
      <p:sp>
        <p:nvSpPr>
          <p:cNvPr id="469" name="Shape 469"/>
          <p:cNvSpPr txBox="1"/>
          <p:nvPr>
            <p:ph type="title"/>
          </p:nvPr>
        </p:nvSpPr>
        <p:spPr>
          <a:xfrm>
            <a:off x="610300" y="51150"/>
            <a:ext cx="9015575" cy="149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Concluding Provocation</a:t>
            </a:r>
          </a:p>
        </p:txBody>
      </p:sp>
      <p:sp>
        <p:nvSpPr>
          <p:cNvPr id="470" name="Shape 470"/>
          <p:cNvSpPr txBox="1"/>
          <p:nvPr>
            <p:ph idx="1" type="body"/>
          </p:nvPr>
        </p:nvSpPr>
        <p:spPr>
          <a:xfrm>
            <a:off x="3742950" y="1490475"/>
            <a:ext cx="5882900" cy="6154550"/>
          </a:xfrm>
          <a:prstGeom prst="rect">
            <a:avLst/>
          </a:prstGeom>
          <a:noFill/>
          <a:ln>
            <a:noFill/>
          </a:ln>
        </p:spPr>
        <p:txBody>
          <a:bodyPr anchorCtr="0" anchor="t" bIns="38100" lIns="38100" rIns="38100" wrap="square" tIns="38100">
            <a:noAutofit/>
          </a:bodyPr>
          <a:lstStyle/>
          <a:p>
            <a:pPr indent="0" lvl="0" marL="0" marR="0" algn="ctr">
              <a:lnSpc>
                <a:spcPct val="120089"/>
              </a:lnSpc>
              <a:spcBef>
                <a:spcPts val="0"/>
              </a:spcBef>
              <a:spcAft>
                <a:spcPts val="0"/>
              </a:spcAft>
              <a:buNone/>
            </a:pPr>
            <a:r>
              <a:rPr lang="en-US" sz="3111">
                <a:solidFill>
                  <a:srgbClr val="FFFFFF"/>
                </a:solidFill>
                <a:latin typeface="Arial"/>
                <a:ea typeface="Arial"/>
                <a:cs typeface="Arial"/>
                <a:sym typeface="Arial"/>
              </a:rPr>
              <a:t>What do we feel when we see this?</a:t>
            </a:r>
          </a:p>
          <a:p>
            <a:pPr indent="0" lvl="0" marL="0" marR="0" algn="ctr">
              <a:lnSpc>
                <a:spcPct val="120089"/>
              </a:lnSpc>
              <a:spcBef>
                <a:spcPts val="563"/>
              </a:spcBef>
              <a:spcAft>
                <a:spcPts val="0"/>
              </a:spcAft>
              <a:buNone/>
            </a:pPr>
            <a:r>
              <a:t/>
            </a:r>
            <a:endParaRPr sz="3111">
              <a:solidFill>
                <a:srgbClr val="FFFFFF"/>
              </a:solidFill>
              <a:latin typeface="Arial"/>
              <a:ea typeface="Arial"/>
              <a:cs typeface="Arial"/>
              <a:sym typeface="Arial"/>
            </a:endParaRPr>
          </a:p>
          <a:p>
            <a:pPr indent="0" lvl="0" marL="0" marR="0" algn="ctr">
              <a:lnSpc>
                <a:spcPct val="120089"/>
              </a:lnSpc>
              <a:spcBef>
                <a:spcPts val="563"/>
              </a:spcBef>
              <a:spcAft>
                <a:spcPts val="0"/>
              </a:spcAft>
              <a:buNone/>
            </a:pPr>
            <a:r>
              <a:rPr i="1" lang="en-US" sz="3111">
                <a:solidFill>
                  <a:srgbClr val="FFFFFF"/>
                </a:solidFill>
                <a:latin typeface="Arial"/>
                <a:ea typeface="Arial"/>
                <a:cs typeface="Arial"/>
                <a:sym typeface="Arial"/>
              </a:rPr>
              <a:t>--CSOM</a:t>
            </a:r>
          </a:p>
          <a:p>
            <a:pPr indent="0" lvl="0" marL="0" marR="0" algn="ctr">
              <a:lnSpc>
                <a:spcPct val="120089"/>
              </a:lnSpc>
              <a:spcBef>
                <a:spcPts val="563"/>
              </a:spcBef>
              <a:spcAft>
                <a:spcPts val="0"/>
              </a:spcAft>
              <a:buNone/>
            </a:pPr>
            <a:r>
              <a:t/>
            </a:r>
            <a:endParaRPr i="1" sz="3111">
              <a:solidFill>
                <a:srgbClr val="FFFFFF"/>
              </a:solidFill>
              <a:latin typeface="Arial"/>
              <a:ea typeface="Arial"/>
              <a:cs typeface="Arial"/>
              <a:sym typeface="Arial"/>
            </a:endParaRPr>
          </a:p>
          <a:p>
            <a:pPr indent="0" lvl="0" marL="0" marR="0" algn="ctr">
              <a:lnSpc>
                <a:spcPct val="120089"/>
              </a:lnSpc>
              <a:spcBef>
                <a:spcPts val="563"/>
              </a:spcBef>
              <a:spcAft>
                <a:spcPts val="0"/>
              </a:spcAft>
              <a:buNone/>
            </a:pPr>
            <a:r>
              <a:rPr i="1" lang="en-US" sz="3111">
                <a:solidFill>
                  <a:srgbClr val="FFFFFF"/>
                </a:solidFill>
                <a:latin typeface="Arial"/>
                <a:ea typeface="Arial"/>
                <a:cs typeface="Arial"/>
                <a:sym typeface="Arial"/>
              </a:rPr>
              <a:t>--We also see it when outside companies control food service and other campus services.</a:t>
            </a:r>
          </a:p>
        </p:txBody>
      </p:sp>
      <p:pic>
        <p:nvPicPr>
          <p:cNvPr id="471" name="Shape 471"/>
          <p:cNvPicPr preferRelativeResize="0"/>
          <p:nvPr/>
        </p:nvPicPr>
        <p:blipFill>
          <a:blip r:embed="rId4">
            <a:alphaModFix/>
          </a:blip>
          <a:stretch>
            <a:fillRect/>
          </a:stretch>
        </p:blipFill>
        <p:spPr>
          <a:xfrm>
            <a:off x="0" y="1375825"/>
            <a:ext cx="3810000" cy="5894900"/>
          </a:xfrm>
          <a:prstGeom prst="rect">
            <a:avLst/>
          </a:prstGeom>
          <a:noFill/>
          <a:ln>
            <a:noFill/>
          </a:ln>
        </p:spPr>
      </p:pic>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75" name="Shape 475"/>
        <p:cNvGrpSpPr/>
        <p:nvPr/>
      </p:nvGrpSpPr>
      <p:grpSpPr>
        <a:xfrm>
          <a:off x="0" y="0"/>
          <a:ext cx="0" cy="0"/>
          <a:chOff x="0" y="0"/>
          <a:chExt cx="0" cy="0"/>
        </a:xfrm>
      </p:grpSpPr>
      <p:sp>
        <p:nvSpPr>
          <p:cNvPr id="476" name="Shape 476"/>
          <p:cNvSpPr txBox="1"/>
          <p:nvPr>
            <p:ph type="title"/>
          </p:nvPr>
        </p:nvSpPr>
        <p:spPr>
          <a:xfrm>
            <a:off x="610300" y="51150"/>
            <a:ext cx="9015575" cy="149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Concluding Provocation</a:t>
            </a:r>
          </a:p>
        </p:txBody>
      </p:sp>
      <p:sp>
        <p:nvSpPr>
          <p:cNvPr id="477" name="Shape 477"/>
          <p:cNvSpPr txBox="1"/>
          <p:nvPr>
            <p:ph idx="1" type="body"/>
          </p:nvPr>
        </p:nvSpPr>
        <p:spPr>
          <a:xfrm>
            <a:off x="610300" y="1405800"/>
            <a:ext cx="9015575" cy="6239225"/>
          </a:xfrm>
          <a:prstGeom prst="rect">
            <a:avLst/>
          </a:prstGeom>
          <a:noFill/>
          <a:ln>
            <a:noFill/>
          </a:ln>
        </p:spPr>
        <p:txBody>
          <a:bodyPr anchorCtr="0" anchor="t" bIns="38100" lIns="38100" rIns="38100" wrap="square" tIns="38100">
            <a:noAutofit/>
          </a:bodyPr>
          <a:lstStyle/>
          <a:p>
            <a:pPr indent="0" lvl="0" marL="0" marR="0" algn="ctr">
              <a:lnSpc>
                <a:spcPct val="120089"/>
              </a:lnSpc>
              <a:spcBef>
                <a:spcPts val="0"/>
              </a:spcBef>
              <a:spcAft>
                <a:spcPts val="0"/>
              </a:spcAft>
              <a:buNone/>
            </a:pPr>
            <a:r>
              <a:t/>
            </a:r>
            <a:endParaRPr sz="3111">
              <a:solidFill>
                <a:srgbClr val="FFFFFF"/>
              </a:solidFill>
              <a:latin typeface="Arial"/>
              <a:ea typeface="Arial"/>
              <a:cs typeface="Arial"/>
              <a:sym typeface="Arial"/>
            </a:endParaRPr>
          </a:p>
          <a:p>
            <a:pPr indent="0" lvl="0" marL="0" marR="0" algn="ctr">
              <a:lnSpc>
                <a:spcPct val="120089"/>
              </a:lnSpc>
              <a:spcBef>
                <a:spcPts val="563"/>
              </a:spcBef>
              <a:spcAft>
                <a:spcPts val="0"/>
              </a:spcAft>
              <a:buNone/>
            </a:pPr>
            <a:r>
              <a:t/>
            </a:r>
            <a:endParaRPr sz="3111">
              <a:solidFill>
                <a:srgbClr val="FFFFFF"/>
              </a:solidFill>
              <a:latin typeface="Arial"/>
              <a:ea typeface="Arial"/>
              <a:cs typeface="Arial"/>
              <a:sym typeface="Arial"/>
            </a:endParaRPr>
          </a:p>
          <a:p>
            <a:pPr indent="0" lvl="0" marL="0" marR="0" algn="ctr">
              <a:lnSpc>
                <a:spcPct val="120089"/>
              </a:lnSpc>
              <a:spcBef>
                <a:spcPts val="563"/>
              </a:spcBef>
              <a:spcAft>
                <a:spcPts val="0"/>
              </a:spcAft>
              <a:buNone/>
            </a:pPr>
            <a:r>
              <a:rPr i="1" lang="en-US" sz="3111">
                <a:solidFill>
                  <a:srgbClr val="FFFFFF"/>
                </a:solidFill>
                <a:latin typeface="Arial"/>
                <a:ea typeface="Arial"/>
                <a:cs typeface="Arial"/>
                <a:sym typeface="Arial"/>
              </a:rPr>
              <a:t>Are we okay with this transformation? Does it change the nature of feel of the space of the University?</a:t>
            </a: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81" name="Shape 481"/>
        <p:cNvGrpSpPr/>
        <p:nvPr/>
      </p:nvGrpSpPr>
      <p:grpSpPr>
        <a:xfrm>
          <a:off x="0" y="0"/>
          <a:ext cx="0" cy="0"/>
          <a:chOff x="0" y="0"/>
          <a:chExt cx="0" cy="0"/>
        </a:xfrm>
      </p:grpSpPr>
      <p:sp>
        <p:nvSpPr>
          <p:cNvPr id="482" name="Shape 482"/>
          <p:cNvSpPr txBox="1"/>
          <p:nvPr>
            <p:ph type="title"/>
          </p:nvPr>
        </p:nvSpPr>
        <p:spPr>
          <a:xfrm>
            <a:off x="610300" y="51150"/>
            <a:ext cx="9015575" cy="1497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E5FFFF"/>
                </a:solidFill>
                <a:latin typeface="Arial"/>
                <a:ea typeface="Arial"/>
                <a:cs typeface="Arial"/>
                <a:sym typeface="Arial"/>
              </a:rPr>
              <a:t>dbeard@d.umn.edu</a:t>
            </a:r>
          </a:p>
        </p:txBody>
      </p:sp>
      <p:sp>
        <p:nvSpPr>
          <p:cNvPr id="483" name="Shape 483"/>
          <p:cNvSpPr txBox="1"/>
          <p:nvPr>
            <p:ph idx="1" type="body"/>
          </p:nvPr>
        </p:nvSpPr>
        <p:spPr>
          <a:xfrm>
            <a:off x="610300" y="1405800"/>
            <a:ext cx="9015575" cy="6239225"/>
          </a:xfrm>
          <a:prstGeom prst="rect">
            <a:avLst/>
          </a:prstGeom>
          <a:noFill/>
          <a:ln>
            <a:noFill/>
          </a:ln>
        </p:spPr>
        <p:txBody>
          <a:bodyPr anchorCtr="0" anchor="t" bIns="38100" lIns="38100" rIns="38100" wrap="square" tIns="38100">
            <a:noAutofit/>
          </a:bodyPr>
          <a:lstStyle/>
          <a:p>
            <a:pPr indent="0" lvl="0" marL="0" marR="0" algn="ctr">
              <a:lnSpc>
                <a:spcPct val="120089"/>
              </a:lnSpc>
              <a:spcBef>
                <a:spcPts val="0"/>
              </a:spcBef>
              <a:spcAft>
                <a:spcPts val="0"/>
              </a:spcAft>
              <a:buNone/>
            </a:pPr>
            <a:r>
              <a:rPr i="1" lang="en-US" sz="3111">
                <a:solidFill>
                  <a:srgbClr val="FFFFFF"/>
                </a:solidFill>
                <a:latin typeface="Arial"/>
                <a:ea typeface="Arial"/>
                <a:cs typeface="Arial"/>
                <a:sym typeface="Arial"/>
              </a:rPr>
              <a:t>David Beard, Assistant Professor of Writing Studies.</a:t>
            </a:r>
          </a:p>
          <a:p>
            <a:pPr indent="0" lvl="0" marL="0" marR="0" algn="ctr">
              <a:lnSpc>
                <a:spcPct val="120089"/>
              </a:lnSpc>
              <a:spcBef>
                <a:spcPts val="563"/>
              </a:spcBef>
              <a:spcAft>
                <a:spcPts val="0"/>
              </a:spcAft>
              <a:buNone/>
            </a:pPr>
            <a:r>
              <a:t/>
            </a:r>
            <a:endParaRPr i="1" sz="3111">
              <a:solidFill>
                <a:srgbClr val="FFFFFF"/>
              </a:solidFill>
              <a:latin typeface="Arial"/>
              <a:ea typeface="Arial"/>
              <a:cs typeface="Arial"/>
              <a:sym typeface="Arial"/>
            </a:endParaRPr>
          </a:p>
          <a:p>
            <a:pPr indent="0" lvl="0" marL="0" marR="0" algn="ctr">
              <a:lnSpc>
                <a:spcPct val="120089"/>
              </a:lnSpc>
              <a:spcBef>
                <a:spcPts val="563"/>
              </a:spcBef>
              <a:spcAft>
                <a:spcPts val="0"/>
              </a:spcAft>
              <a:buNone/>
            </a:pPr>
            <a:r>
              <a:rPr i="1" lang="en-US" sz="3111">
                <a:solidFill>
                  <a:srgbClr val="FFFFFF"/>
                </a:solidFill>
                <a:latin typeface="Arial"/>
                <a:ea typeface="Arial"/>
                <a:cs typeface="Arial"/>
                <a:sym typeface="Arial"/>
              </a:rPr>
              <a:t>Photos &amp; Maps of UMTC and UMD from UM Sources (except CSOM photo, from commercial stock photo provider).</a:t>
            </a:r>
          </a:p>
          <a:p>
            <a:pPr indent="0" lvl="0" marL="0" marR="0" algn="ctr">
              <a:lnSpc>
                <a:spcPct val="120089"/>
              </a:lnSpc>
              <a:spcBef>
                <a:spcPts val="563"/>
              </a:spcBef>
              <a:spcAft>
                <a:spcPts val="0"/>
              </a:spcAft>
              <a:buNone/>
            </a:pPr>
            <a:r>
              <a:rPr i="1" lang="en-US" sz="3111">
                <a:solidFill>
                  <a:srgbClr val="FFFFFF"/>
                </a:solidFill>
                <a:latin typeface="Arial"/>
                <a:ea typeface="Arial"/>
                <a:cs typeface="Arial"/>
                <a:sym typeface="Arial"/>
              </a:rPr>
              <a:t>Photos of Cambridge taken by David Beard or Kate Vo Thi-Beard (except map of medieval Cambridge taken from auction website). </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3" name="Shape 63"/>
        <p:cNvGrpSpPr/>
        <p:nvPr/>
      </p:nvGrpSpPr>
      <p:grpSpPr>
        <a:xfrm>
          <a:off x="0" y="0"/>
          <a:ext cx="0" cy="0"/>
          <a:chOff x="0" y="0"/>
          <a:chExt cx="0" cy="0"/>
        </a:xfrm>
      </p:grpSpPr>
      <p:sp>
        <p:nvSpPr>
          <p:cNvPr id="64" name="Shape 64"/>
          <p:cNvSpPr txBox="1"/>
          <p:nvPr>
            <p:ph type="ctrTitle"/>
          </p:nvPr>
        </p:nvSpPr>
        <p:spPr>
          <a:xfrm>
            <a:off x="440950" y="559150"/>
            <a:ext cx="9100250"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Minnesota St. Paul: Where the Farms Are</a:t>
            </a:r>
          </a:p>
        </p:txBody>
      </p:sp>
      <p:sp>
        <p:nvSpPr>
          <p:cNvPr id="65" name="Shape 65"/>
          <p:cNvSpPr txBox="1"/>
          <p:nvPr/>
        </p:nvSpPr>
        <p:spPr>
          <a:xfrm>
            <a:off x="694950" y="2771050"/>
            <a:ext cx="8422900" cy="3325275"/>
          </a:xfrm>
          <a:prstGeom prst="rect">
            <a:avLst/>
          </a:prstGeom>
          <a:noFill/>
          <a:ln>
            <a:noFill/>
          </a:ln>
        </p:spPr>
        <p:txBody>
          <a:bodyPr anchorCtr="0" anchor="t" bIns="38100" lIns="38100" rIns="38100" wrap="square" tIns="38100">
            <a:noAutofit/>
          </a:bodyPr>
          <a:lstStyle/>
          <a:p>
            <a:pPr indent="0" lvl="0" marL="0" marR="0" algn="l">
              <a:lnSpc>
                <a:spcPct val="119921"/>
              </a:lnSpc>
              <a:spcBef>
                <a:spcPts val="0"/>
              </a:spcBef>
              <a:spcAft>
                <a:spcPts val="0"/>
              </a:spcAft>
              <a:buNone/>
            </a:pPr>
            <a:r>
              <a:rPr lang="en-US" sz="3555">
                <a:solidFill>
                  <a:srgbClr val="FFFF66"/>
                </a:solidFill>
                <a:latin typeface="Arial"/>
                <a:ea typeface="Arial"/>
                <a:cs typeface="Arial"/>
                <a:sym typeface="Arial"/>
              </a:rPr>
              <a:t>Supported by the Morrill Act, the St. Paul Campus has been home to colleges of </a:t>
            </a:r>
          </a:p>
          <a:p>
            <a:pPr indent="-276577" lvl="0" marL="381000" marR="0" algn="l">
              <a:lnSpc>
                <a:spcPct val="119921"/>
              </a:lnSpc>
              <a:spcBef>
                <a:spcPts val="0"/>
              </a:spcBef>
              <a:spcAft>
                <a:spcPts val="0"/>
              </a:spcAft>
              <a:buClr>
                <a:srgbClr val="FFFF66"/>
              </a:buClr>
              <a:buSzPts val="3556"/>
              <a:buChar char="●"/>
            </a:pPr>
            <a:r>
              <a:rPr lang="en-US" sz="3555">
                <a:solidFill>
                  <a:srgbClr val="FFFF66"/>
                </a:solidFill>
                <a:latin typeface="Arial"/>
                <a:ea typeface="Arial"/>
                <a:cs typeface="Arial"/>
                <a:sym typeface="Arial"/>
              </a:rPr>
              <a:t>Food, Agriculture and Natural Resources</a:t>
            </a:r>
          </a:p>
          <a:p>
            <a:pPr indent="-276577" lvl="0" marL="381000" marR="0" algn="l">
              <a:lnSpc>
                <a:spcPct val="119921"/>
              </a:lnSpc>
              <a:spcBef>
                <a:spcPts val="0"/>
              </a:spcBef>
              <a:spcAft>
                <a:spcPts val="0"/>
              </a:spcAft>
              <a:buClr>
                <a:srgbClr val="FFFF66"/>
              </a:buClr>
              <a:buSzPts val="3556"/>
              <a:buChar char="●"/>
            </a:pPr>
            <a:r>
              <a:rPr lang="en-US" sz="3555">
                <a:solidFill>
                  <a:srgbClr val="FFFF66"/>
                </a:solidFill>
                <a:latin typeface="Arial"/>
                <a:ea typeface="Arial"/>
                <a:cs typeface="Arial"/>
                <a:sym typeface="Arial"/>
              </a:rPr>
              <a:t>Human Ecology</a:t>
            </a:r>
          </a:p>
          <a:p>
            <a:pPr indent="-276577" lvl="0" marL="381000" marR="0" algn="l">
              <a:lnSpc>
                <a:spcPct val="119921"/>
              </a:lnSpc>
              <a:spcBef>
                <a:spcPts val="0"/>
              </a:spcBef>
              <a:spcAft>
                <a:spcPts val="0"/>
              </a:spcAft>
              <a:buClr>
                <a:srgbClr val="FFFF66"/>
              </a:buClr>
              <a:buSzPts val="3556"/>
              <a:buChar char="●"/>
            </a:pPr>
            <a:r>
              <a:rPr lang="en-US" sz="3555">
                <a:solidFill>
                  <a:srgbClr val="FFFF66"/>
                </a:solidFill>
                <a:latin typeface="Arial"/>
                <a:ea typeface="Arial"/>
                <a:cs typeface="Arial"/>
                <a:sym typeface="Arial"/>
              </a:rPr>
              <a:t>Biological Sciences</a:t>
            </a:r>
          </a:p>
          <a:p>
            <a:pPr indent="0" lvl="0" marL="0" marR="0" algn="l">
              <a:lnSpc>
                <a:spcPct val="119921"/>
              </a:lnSpc>
              <a:spcBef>
                <a:spcPts val="0"/>
              </a:spcBef>
              <a:spcAft>
                <a:spcPts val="0"/>
              </a:spcAft>
              <a:buNone/>
            </a:pPr>
            <a:r>
              <a:t/>
            </a:r>
            <a:endParaRPr sz="3555">
              <a:solidFill>
                <a:srgbClr val="FFFF66"/>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9" name="Shape 69"/>
        <p:cNvGrpSpPr/>
        <p:nvPr/>
      </p:nvGrpSpPr>
      <p:grpSpPr>
        <a:xfrm>
          <a:off x="0" y="0"/>
          <a:ext cx="0" cy="0"/>
          <a:chOff x="0" y="0"/>
          <a:chExt cx="0" cy="0"/>
        </a:xfrm>
      </p:grpSpPr>
      <p:sp>
        <p:nvSpPr>
          <p:cNvPr id="70" name="Shape 70"/>
          <p:cNvSpPr txBox="1"/>
          <p:nvPr>
            <p:ph type="ctrTitle"/>
          </p:nvPr>
        </p:nvSpPr>
        <p:spPr>
          <a:xfrm>
            <a:off x="440950" y="51150"/>
            <a:ext cx="9100250" cy="1787649"/>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b="1" lang="en-US" sz="4888">
                <a:solidFill>
                  <a:srgbClr val="FFFF66"/>
                </a:solidFill>
                <a:latin typeface="Arial"/>
                <a:ea typeface="Arial"/>
                <a:cs typeface="Arial"/>
                <a:sym typeface="Arial"/>
              </a:rPr>
              <a:t>The U of M: East &amp; West Banks</a:t>
            </a:r>
          </a:p>
        </p:txBody>
      </p:sp>
      <p:pic>
        <p:nvPicPr>
          <p:cNvPr id="71" name="Shape 71"/>
          <p:cNvPicPr preferRelativeResize="0"/>
          <p:nvPr/>
        </p:nvPicPr>
        <p:blipFill>
          <a:blip r:embed="rId4">
            <a:alphaModFix/>
          </a:blip>
          <a:stretch>
            <a:fillRect/>
          </a:stretch>
        </p:blipFill>
        <p:spPr>
          <a:xfrm>
            <a:off x="2338900" y="1121825"/>
            <a:ext cx="7821075" cy="64981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a:themeElements>
    <a:clrScheme name="blank">
      <a:dk1>
        <a:srgbClr val="000000"/>
      </a:dk1>
      <a:lt1>
        <a:srgbClr val="FFFFFF"/>
      </a:lt1>
      <a:dk2>
        <a:srgbClr val="073763"/>
      </a:dk2>
      <a:lt2>
        <a:srgbClr val="CFE2F3"/>
      </a:lt2>
      <a:accent1>
        <a:srgbClr val="404040"/>
      </a:accent1>
      <a:accent2>
        <a:srgbClr val="808080"/>
      </a:accent2>
      <a:accent3>
        <a:srgbClr val="C0C0C0"/>
      </a:accent3>
      <a:accent4>
        <a:srgbClr val="396187"/>
      </a:accent4>
      <a:accent5>
        <a:srgbClr val="6B8CAB"/>
      </a:accent5>
      <a:accent6>
        <a:srgbClr val="9DB7CF"/>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