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Ex1.xml" ContentType="application/vnd.ms-office.chartex+xml"/>
  <Override PartName="/ppt/charts/style1.xml" ContentType="application/vnd.ms-office.chartstyle+xml"/>
  <Override PartName="/ppt/charts/colors1.xml" ContentType="application/vnd.ms-office.chartcolorstyle+xml"/>
  <Override PartName="/ppt/charts/chartEx2.xml" ContentType="application/vnd.ms-office.chartex+xml"/>
  <Override PartName="/ppt/charts/style2.xml" ContentType="application/vnd.ms-office.chartstyle+xml"/>
  <Override PartName="/ppt/charts/colors2.xml" ContentType="application/vnd.ms-office.chartcolorstyle+xml"/>
  <Override PartName="/ppt/charts/chartEx3.xml" ContentType="application/vnd.ms-office.chartex+xml"/>
  <Override PartName="/ppt/charts/style3.xml" ContentType="application/vnd.ms-office.chartstyle+xml"/>
  <Override PartName="/ppt/charts/colors3.xml" ContentType="application/vnd.ms-office.chartcolorstyle+xml"/>
  <Override PartName="/ppt/charts/chartEx4.xml" ContentType="application/vnd.ms-office.chartex+xml"/>
  <Override PartName="/ppt/charts/style4.xml" ContentType="application/vnd.ms-office.chartstyle+xml"/>
  <Override PartName="/ppt/charts/colors4.xml" ContentType="application/vnd.ms-office.chartcolorstyle+xml"/>
  <Override PartName="/ppt/notesSlides/notesSlide33.xml" ContentType="application/vnd.openxmlformats-officedocument.presentationml.notesSlide+xml"/>
  <Override PartName="/ppt/charts/chartEx5.xml" ContentType="application/vnd.ms-office.chartex+xml"/>
  <Override PartName="/ppt/charts/style5.xml" ContentType="application/vnd.ms-office.chartstyle+xml"/>
  <Override PartName="/ppt/charts/colors5.xml" ContentType="application/vnd.ms-office.chartcolorstyle+xml"/>
  <Override PartName="/ppt/charts/chartEx6.xml" ContentType="application/vnd.ms-office.chartex+xml"/>
  <Override PartName="/ppt/charts/style6.xml" ContentType="application/vnd.ms-office.chartstyle+xml"/>
  <Override PartName="/ppt/charts/colors6.xml" ContentType="application/vnd.ms-office.chartcolorstyl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charts/chart1.xml" ContentType="application/vnd.openxmlformats-officedocument.drawingml.chart+xml"/>
  <Override PartName="/ppt/charts/style7.xml" ContentType="application/vnd.ms-office.chartstyle+xml"/>
  <Override PartName="/ppt/charts/colors7.xml" ContentType="application/vnd.ms-office.chartcolorstyle+xml"/>
  <Override PartName="/ppt/charts/chart2.xml" ContentType="application/vnd.openxmlformats-officedocument.drawingml.chart+xml"/>
  <Override PartName="/ppt/charts/style8.xml" ContentType="application/vnd.ms-office.chartstyle+xml"/>
  <Override PartName="/ppt/charts/colors8.xml" ContentType="application/vnd.ms-office.chartcolorstyle+xml"/>
  <Override PartName="/ppt/charts/chart3.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39.xml" ContentType="application/vnd.openxmlformats-officedocument.presentationml.notesSlide+xml"/>
  <Override PartName="/ppt/charts/chart4.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charts/chartEx7.xml" ContentType="application/vnd.ms-office.chartex+xml"/>
  <Override PartName="/ppt/charts/style11.xml" ContentType="application/vnd.ms-office.chartstyle+xml"/>
  <Override PartName="/ppt/charts/colors11.xml" ContentType="application/vnd.ms-office.chartcolorstyle+xml"/>
  <Override PartName="/ppt/charts/chartEx8.xml" ContentType="application/vnd.ms-office.chartex+xml"/>
  <Override PartName="/ppt/charts/style12.xml" ContentType="application/vnd.ms-office.chartstyle+xml"/>
  <Override PartName="/ppt/charts/colors12.xml" ContentType="application/vnd.ms-office.chartcolorstyle+xml"/>
  <Override PartName="/ppt/notesSlides/notesSlide47.xml" ContentType="application/vnd.openxmlformats-officedocument.presentationml.notesSlide+xml"/>
  <Override PartName="/ppt/charts/chartEx9.xml" ContentType="application/vnd.ms-office.chartex+xml"/>
  <Override PartName="/ppt/charts/style13.xml" ContentType="application/vnd.ms-office.chartstyle+xml"/>
  <Override PartName="/ppt/charts/colors13.xml" ContentType="application/vnd.ms-office.chartcolorstyle+xml"/>
  <Override PartName="/ppt/charts/chartEx10.xml" ContentType="application/vnd.ms-office.chartex+xml"/>
  <Override PartName="/ppt/charts/style14.xml" ContentType="application/vnd.ms-office.chartstyle+xml"/>
  <Override PartName="/ppt/charts/colors14.xml" ContentType="application/vnd.ms-office.chartcolorstyle+xml"/>
  <Override PartName="/ppt/charts/chartEx11.xml" ContentType="application/vnd.ms-office.chartex+xml"/>
  <Override PartName="/ppt/charts/style15.xml" ContentType="application/vnd.ms-office.chartstyle+xml"/>
  <Override PartName="/ppt/charts/colors15.xml" ContentType="application/vnd.ms-office.chartcolorstyle+xml"/>
  <Override PartName="/ppt/charts/chartEx12.xml" ContentType="application/vnd.ms-office.chartex+xml"/>
  <Override PartName="/ppt/charts/style16.xml" ContentType="application/vnd.ms-office.chartstyle+xml"/>
  <Override PartName="/ppt/charts/colors16.xml" ContentType="application/vnd.ms-office.chartcolorstyle+xml"/>
  <Override PartName="/ppt/notesSlides/notesSlide48.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style17.xml" ContentType="application/vnd.ms-office.chartstyle+xml"/>
  <Override PartName="/ppt/charts/colors17.xml" ContentType="application/vnd.ms-office.chartcolorstyle+xml"/>
  <Override PartName="/ppt/notesSlides/notesSlide49.xml" ContentType="application/vnd.openxmlformats-officedocument.presentationml.notesSlide+xml"/>
  <Override PartName="/ppt/charts/chart7.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8.xml" ContentType="application/vnd.openxmlformats-officedocument.drawingml.chart+xml"/>
  <Override PartName="/ppt/charts/style19.xml" ContentType="application/vnd.ms-office.chartstyle+xml"/>
  <Override PartName="/ppt/charts/colors19.xml" ContentType="application/vnd.ms-office.chartcolorstyl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6"/>
  </p:notesMasterIdLst>
  <p:sldIdLst>
    <p:sldId id="256" r:id="rId2"/>
    <p:sldId id="321" r:id="rId3"/>
    <p:sldId id="282" r:id="rId4"/>
    <p:sldId id="286" r:id="rId5"/>
    <p:sldId id="259" r:id="rId6"/>
    <p:sldId id="260" r:id="rId7"/>
    <p:sldId id="322" r:id="rId8"/>
    <p:sldId id="323" r:id="rId9"/>
    <p:sldId id="258" r:id="rId10"/>
    <p:sldId id="273" r:id="rId11"/>
    <p:sldId id="283" r:id="rId12"/>
    <p:sldId id="319" r:id="rId13"/>
    <p:sldId id="335" r:id="rId14"/>
    <p:sldId id="328" r:id="rId15"/>
    <p:sldId id="329" r:id="rId16"/>
    <p:sldId id="330" r:id="rId17"/>
    <p:sldId id="276" r:id="rId18"/>
    <p:sldId id="315" r:id="rId19"/>
    <p:sldId id="331" r:id="rId20"/>
    <p:sldId id="332" r:id="rId21"/>
    <p:sldId id="333" r:id="rId22"/>
    <p:sldId id="327" r:id="rId23"/>
    <p:sldId id="326" r:id="rId24"/>
    <p:sldId id="325" r:id="rId25"/>
    <p:sldId id="311" r:id="rId26"/>
    <p:sldId id="336" r:id="rId27"/>
    <p:sldId id="257" r:id="rId28"/>
    <p:sldId id="262" r:id="rId29"/>
    <p:sldId id="261" r:id="rId30"/>
    <p:sldId id="290" r:id="rId31"/>
    <p:sldId id="291" r:id="rId32"/>
    <p:sldId id="292" r:id="rId33"/>
    <p:sldId id="268" r:id="rId34"/>
    <p:sldId id="312" r:id="rId35"/>
    <p:sldId id="263" r:id="rId36"/>
    <p:sldId id="300" r:id="rId37"/>
    <p:sldId id="298" r:id="rId38"/>
    <p:sldId id="299" r:id="rId39"/>
    <p:sldId id="338" r:id="rId40"/>
    <p:sldId id="313" r:id="rId41"/>
    <p:sldId id="264" r:id="rId42"/>
    <p:sldId id="277" r:id="rId43"/>
    <p:sldId id="295" r:id="rId44"/>
    <p:sldId id="293" r:id="rId45"/>
    <p:sldId id="294" r:id="rId46"/>
    <p:sldId id="270" r:id="rId47"/>
    <p:sldId id="271" r:id="rId48"/>
    <p:sldId id="316" r:id="rId49"/>
    <p:sldId id="339" r:id="rId50"/>
    <p:sldId id="340" r:id="rId51"/>
    <p:sldId id="272" r:id="rId52"/>
    <p:sldId id="296" r:id="rId53"/>
    <p:sldId id="297" r:id="rId54"/>
    <p:sldId id="303" r:id="rId5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9C9C9"/>
    <a:srgbClr val="F8CBAD"/>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84" autoAdjust="0"/>
    <p:restoredTop sz="72248" autoAdjust="0"/>
  </p:normalViewPr>
  <p:slideViewPr>
    <p:cSldViewPr snapToGrid="0">
      <p:cViewPr varScale="1">
        <p:scale>
          <a:sx n="82" d="100"/>
          <a:sy n="82" d="100"/>
        </p:scale>
        <p:origin x="1056" y="96"/>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7.xml"/><Relationship Id="rId1" Type="http://schemas.microsoft.com/office/2011/relationships/chartStyle" Target="style7.xml"/></Relationships>
</file>

<file path=ppt/charts/_rels/chart2.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8.xml"/><Relationship Id="rId1" Type="http://schemas.microsoft.com/office/2011/relationships/chartStyle" Target="style8.xml"/></Relationships>
</file>

<file path=ppt/charts/_rels/chart3.xml.rels><?xml version="1.0" encoding="UTF-8" standalone="yes"?>
<Relationships xmlns="http://schemas.openxmlformats.org/package/2006/relationships"><Relationship Id="rId3" Type="http://schemas.openxmlformats.org/officeDocument/2006/relationships/oleObject" Target="file:///E:\Final%20Data_032718.xlsx" TargetMode="External"/><Relationship Id="rId2" Type="http://schemas.microsoft.com/office/2011/relationships/chartColorStyle" Target="colors9.xml"/><Relationship Id="rId1" Type="http://schemas.microsoft.com/office/2011/relationships/chartStyle" Target="style9.xml"/></Relationships>
</file>

<file path=ppt/charts/_rels/chart4.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10.xml"/><Relationship Id="rId1" Type="http://schemas.microsoft.com/office/2011/relationships/chartStyle" Target="style10.xml"/></Relationships>
</file>

<file path=ppt/charts/_rels/chart5.xml.rels><?xml version="1.0" encoding="UTF-8" standalone="yes"?>
<Relationships xmlns="http://schemas.openxmlformats.org/package/2006/relationships"><Relationship Id="rId1" Type="http://schemas.openxmlformats.org/officeDocument/2006/relationships/oleObject" Target="file:///E:\Thesis%20Paper\Datasets\Final%20Data_041218.xlsx" TargetMode="External"/></Relationships>
</file>

<file path=ppt/charts/_rels/chart6.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17.xml"/><Relationship Id="rId1" Type="http://schemas.microsoft.com/office/2011/relationships/chartStyle" Target="style17.xml"/></Relationships>
</file>

<file path=ppt/charts/_rels/chart7.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18.xml"/><Relationship Id="rId1" Type="http://schemas.microsoft.com/office/2011/relationships/chartStyle" Target="style18.xml"/></Relationships>
</file>

<file path=ppt/charts/_rels/chart8.xml.rels><?xml version="1.0" encoding="UTF-8" standalone="yes"?>
<Relationships xmlns="http://schemas.openxmlformats.org/package/2006/relationships"><Relationship Id="rId3" Type="http://schemas.openxmlformats.org/officeDocument/2006/relationships/oleObject" Target="file:///E:\Thesis%20Paper\Datasets\Final%20Data_041218.xlsx" TargetMode="External"/><Relationship Id="rId2" Type="http://schemas.microsoft.com/office/2011/relationships/chartColorStyle" Target="colors19.xml"/><Relationship Id="rId1" Type="http://schemas.microsoft.com/office/2011/relationships/chartStyle" Target="style19.xml"/></Relationships>
</file>

<file path=ppt/charts/_rels/chartEx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oleObject" Target="file:///E:\Final%20Data_032718.xlsx" TargetMode="External"/></Relationships>
</file>

<file path=ppt/charts/_rels/chartEx10.xml.rels><?xml version="1.0" encoding="UTF-8" standalone="yes"?>
<Relationships xmlns="http://schemas.openxmlformats.org/package/2006/relationships"><Relationship Id="rId3" Type="http://schemas.microsoft.com/office/2011/relationships/chartColorStyle" Target="colors14.xml"/><Relationship Id="rId2" Type="http://schemas.microsoft.com/office/2011/relationships/chartStyle" Target="style14.xml"/><Relationship Id="rId1" Type="http://schemas.openxmlformats.org/officeDocument/2006/relationships/oleObject" Target="file:///E:\Standardized%20Data_032118.xlsx" TargetMode="External"/></Relationships>
</file>

<file path=ppt/charts/_rels/chartEx11.xml.rels><?xml version="1.0" encoding="UTF-8" standalone="yes"?>
<Relationships xmlns="http://schemas.openxmlformats.org/package/2006/relationships"><Relationship Id="rId3" Type="http://schemas.microsoft.com/office/2011/relationships/chartColorStyle" Target="colors15.xml"/><Relationship Id="rId2" Type="http://schemas.microsoft.com/office/2011/relationships/chartStyle" Target="style15.xml"/><Relationship Id="rId1" Type="http://schemas.openxmlformats.org/officeDocument/2006/relationships/oleObject" Target="file:///E:\Standardized%20Data_032118.xlsx" TargetMode="External"/></Relationships>
</file>

<file path=ppt/charts/_rels/chartEx12.xml.rels><?xml version="1.0" encoding="UTF-8" standalone="yes"?>
<Relationships xmlns="http://schemas.openxmlformats.org/package/2006/relationships"><Relationship Id="rId3" Type="http://schemas.microsoft.com/office/2011/relationships/chartColorStyle" Target="colors16.xml"/><Relationship Id="rId2" Type="http://schemas.microsoft.com/office/2011/relationships/chartStyle" Target="style16.xml"/><Relationship Id="rId1" Type="http://schemas.openxmlformats.org/officeDocument/2006/relationships/oleObject" Target="file:///E:\Standardized%20Data_032118.xlsx" TargetMode="External"/></Relationships>
</file>

<file path=ppt/charts/_rels/chartEx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oleObject" Target="file:///E:\Thesis%20Paper\Datasets\Final%20Data_041218.xlsx" TargetMode="External"/></Relationships>
</file>

<file path=ppt/charts/_rels/chartEx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E:\Thesis%20Paper\Datasets\Final%20Data_041218.xlsx" TargetMode="External"/></Relationships>
</file>

<file path=ppt/charts/_rels/chartEx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oleObject" Target="file:///E:\Thesis%20Paper\Datasets\Final%20Data_041218.xlsx" TargetMode="External"/></Relationships>
</file>

<file path=ppt/charts/_rels/chartEx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oleObject" Target="file:///E:\Standardized%20Data_032118.xlsx" TargetMode="External"/></Relationships>
</file>

<file path=ppt/charts/_rels/chartEx6.xml.rels><?xml version="1.0" encoding="UTF-8" standalone="yes"?>
<Relationships xmlns="http://schemas.openxmlformats.org/package/2006/relationships"><Relationship Id="rId3" Type="http://schemas.microsoft.com/office/2011/relationships/chartColorStyle" Target="colors6.xml"/><Relationship Id="rId2" Type="http://schemas.microsoft.com/office/2011/relationships/chartStyle" Target="style6.xml"/><Relationship Id="rId1" Type="http://schemas.openxmlformats.org/officeDocument/2006/relationships/oleObject" Target="file:///E:\Standardized%20Data_032118.xlsx" TargetMode="External"/></Relationships>
</file>

<file path=ppt/charts/_rels/chartEx7.xml.rels><?xml version="1.0" encoding="UTF-8" standalone="yes"?>
<Relationships xmlns="http://schemas.openxmlformats.org/package/2006/relationships"><Relationship Id="rId3" Type="http://schemas.microsoft.com/office/2011/relationships/chartColorStyle" Target="colors11.xml"/><Relationship Id="rId2" Type="http://schemas.microsoft.com/office/2011/relationships/chartStyle" Target="style11.xml"/><Relationship Id="rId1" Type="http://schemas.openxmlformats.org/officeDocument/2006/relationships/oleObject" Target="file:///E:\Standardized%20Data_032118.xlsx" TargetMode="External"/></Relationships>
</file>

<file path=ppt/charts/_rels/chartEx8.xml.rels><?xml version="1.0" encoding="UTF-8" standalone="yes"?>
<Relationships xmlns="http://schemas.openxmlformats.org/package/2006/relationships"><Relationship Id="rId3" Type="http://schemas.microsoft.com/office/2011/relationships/chartColorStyle" Target="colors12.xml"/><Relationship Id="rId2" Type="http://schemas.microsoft.com/office/2011/relationships/chartStyle" Target="style12.xml"/><Relationship Id="rId1" Type="http://schemas.openxmlformats.org/officeDocument/2006/relationships/oleObject" Target="file:///E:\Standardized%20Data_032118.xlsx" TargetMode="External"/></Relationships>
</file>

<file path=ppt/charts/_rels/chartEx9.xml.rels><?xml version="1.0" encoding="UTF-8" standalone="yes"?>
<Relationships xmlns="http://schemas.openxmlformats.org/package/2006/relationships"><Relationship Id="rId3" Type="http://schemas.microsoft.com/office/2011/relationships/chartColorStyle" Target="colors13.xml"/><Relationship Id="rId2" Type="http://schemas.microsoft.com/office/2011/relationships/chartStyle" Target="style13.xml"/><Relationship Id="rId1" Type="http://schemas.openxmlformats.org/officeDocument/2006/relationships/oleObject" Target="file:///E:\Standardized%20Data_032118.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T-7 Reach D50 Comparison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Sugarloaf!$H$43</c:f>
              <c:strCache>
                <c:ptCount val="1"/>
                <c:pt idx="0">
                  <c:v>Before</c:v>
                </c:pt>
              </c:strCache>
            </c:strRef>
          </c:tx>
          <c:spPr>
            <a:solidFill>
              <a:schemeClr val="accent1"/>
            </a:solidFill>
            <a:ln>
              <a:noFill/>
            </a:ln>
            <a:effectLst/>
          </c:spPr>
          <c:invertIfNegative val="0"/>
          <c:cat>
            <c:strRef>
              <c:f>Sugarloaf!$I$42:$L$42</c:f>
              <c:strCache>
                <c:ptCount val="4"/>
                <c:pt idx="0">
                  <c:v>A</c:v>
                </c:pt>
                <c:pt idx="1">
                  <c:v>B</c:v>
                </c:pt>
                <c:pt idx="2">
                  <c:v>C</c:v>
                </c:pt>
                <c:pt idx="3">
                  <c:v>D</c:v>
                </c:pt>
              </c:strCache>
            </c:strRef>
          </c:cat>
          <c:val>
            <c:numRef>
              <c:f>Sugarloaf!$I$43:$L$43</c:f>
              <c:numCache>
                <c:formatCode>General</c:formatCode>
                <c:ptCount val="4"/>
                <c:pt idx="0">
                  <c:v>6.2E-2</c:v>
                </c:pt>
                <c:pt idx="1">
                  <c:v>0.19</c:v>
                </c:pt>
                <c:pt idx="2">
                  <c:v>9</c:v>
                </c:pt>
                <c:pt idx="3">
                  <c:v>9</c:v>
                </c:pt>
              </c:numCache>
            </c:numRef>
          </c:val>
          <c:extLst>
            <c:ext xmlns:c16="http://schemas.microsoft.com/office/drawing/2014/chart" uri="{C3380CC4-5D6E-409C-BE32-E72D297353CC}">
              <c16:uniqueId val="{00000000-91F4-4FEC-8025-5ADF0128F996}"/>
            </c:ext>
          </c:extLst>
        </c:ser>
        <c:ser>
          <c:idx val="1"/>
          <c:order val="1"/>
          <c:tx>
            <c:strRef>
              <c:f>Sugarloaf!$H$44</c:f>
              <c:strCache>
                <c:ptCount val="1"/>
                <c:pt idx="0">
                  <c:v>After</c:v>
                </c:pt>
              </c:strCache>
            </c:strRef>
          </c:tx>
          <c:spPr>
            <a:solidFill>
              <a:schemeClr val="accent2"/>
            </a:solidFill>
            <a:ln>
              <a:noFill/>
            </a:ln>
            <a:effectLst/>
          </c:spPr>
          <c:invertIfNegative val="0"/>
          <c:cat>
            <c:strRef>
              <c:f>Sugarloaf!$I$42:$L$42</c:f>
              <c:strCache>
                <c:ptCount val="4"/>
                <c:pt idx="0">
                  <c:v>A</c:v>
                </c:pt>
                <c:pt idx="1">
                  <c:v>B</c:v>
                </c:pt>
                <c:pt idx="2">
                  <c:v>C</c:v>
                </c:pt>
                <c:pt idx="3">
                  <c:v>D</c:v>
                </c:pt>
              </c:strCache>
            </c:strRef>
          </c:cat>
          <c:val>
            <c:numRef>
              <c:f>Sugarloaf!$I$44:$L$44</c:f>
              <c:numCache>
                <c:formatCode>General</c:formatCode>
                <c:ptCount val="4"/>
                <c:pt idx="0">
                  <c:v>0.3</c:v>
                </c:pt>
                <c:pt idx="1">
                  <c:v>8.1000000000000003E-2</c:v>
                </c:pt>
                <c:pt idx="2">
                  <c:v>6.2E-2</c:v>
                </c:pt>
                <c:pt idx="3">
                  <c:v>7.6999999999999999E-2</c:v>
                </c:pt>
              </c:numCache>
            </c:numRef>
          </c:val>
          <c:extLst>
            <c:ext xmlns:c16="http://schemas.microsoft.com/office/drawing/2014/chart" uri="{C3380CC4-5D6E-409C-BE32-E72D297353CC}">
              <c16:uniqueId val="{00000001-91F4-4FEC-8025-5ADF0128F996}"/>
            </c:ext>
          </c:extLst>
        </c:ser>
        <c:dLbls>
          <c:showLegendKey val="0"/>
          <c:showVal val="0"/>
          <c:showCatName val="0"/>
          <c:showSerName val="0"/>
          <c:showPercent val="0"/>
          <c:showBubbleSize val="0"/>
        </c:dLbls>
        <c:gapWidth val="219"/>
        <c:overlap val="-27"/>
        <c:axId val="57797464"/>
        <c:axId val="57802560"/>
      </c:barChart>
      <c:catAx>
        <c:axId val="57797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802560"/>
        <c:crosses val="autoZero"/>
        <c:auto val="1"/>
        <c:lblAlgn val="ctr"/>
        <c:lblOffset val="100"/>
        <c:noMultiLvlLbl val="0"/>
      </c:catAx>
      <c:valAx>
        <c:axId val="578025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Reach D50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797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T-7 Reach Depth of Fines Comparison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Sheet2!$A$15</c:f>
              <c:strCache>
                <c:ptCount val="1"/>
                <c:pt idx="0">
                  <c:v>Before</c:v>
                </c:pt>
              </c:strCache>
            </c:strRef>
          </c:tx>
          <c:spPr>
            <a:solidFill>
              <a:schemeClr val="accent1"/>
            </a:solidFill>
            <a:ln>
              <a:noFill/>
            </a:ln>
            <a:effectLst/>
          </c:spPr>
          <c:invertIfNegative val="0"/>
          <c:cat>
            <c:strRef>
              <c:f>Sheet2!$B$14:$E$14</c:f>
              <c:strCache>
                <c:ptCount val="4"/>
                <c:pt idx="0">
                  <c:v>A</c:v>
                </c:pt>
                <c:pt idx="1">
                  <c:v>B</c:v>
                </c:pt>
                <c:pt idx="2">
                  <c:v>C</c:v>
                </c:pt>
                <c:pt idx="3">
                  <c:v>D</c:v>
                </c:pt>
              </c:strCache>
            </c:strRef>
          </c:cat>
          <c:val>
            <c:numRef>
              <c:f>Sheet2!$B$15:$E$15</c:f>
              <c:numCache>
                <c:formatCode>General</c:formatCode>
                <c:ptCount val="4"/>
                <c:pt idx="0">
                  <c:v>16.760000000000002</c:v>
                </c:pt>
                <c:pt idx="1">
                  <c:v>17.78</c:v>
                </c:pt>
                <c:pt idx="2">
                  <c:v>5.08</c:v>
                </c:pt>
                <c:pt idx="3">
                  <c:v>5.08</c:v>
                </c:pt>
              </c:numCache>
            </c:numRef>
          </c:val>
          <c:extLst>
            <c:ext xmlns:c16="http://schemas.microsoft.com/office/drawing/2014/chart" uri="{C3380CC4-5D6E-409C-BE32-E72D297353CC}">
              <c16:uniqueId val="{00000000-8A99-426E-AC07-A4C349E1AD26}"/>
            </c:ext>
          </c:extLst>
        </c:ser>
        <c:ser>
          <c:idx val="1"/>
          <c:order val="1"/>
          <c:tx>
            <c:strRef>
              <c:f>Sheet2!$A$16</c:f>
              <c:strCache>
                <c:ptCount val="1"/>
                <c:pt idx="0">
                  <c:v>After</c:v>
                </c:pt>
              </c:strCache>
            </c:strRef>
          </c:tx>
          <c:spPr>
            <a:solidFill>
              <a:schemeClr val="accent2"/>
            </a:solidFill>
            <a:ln>
              <a:noFill/>
            </a:ln>
            <a:effectLst/>
          </c:spPr>
          <c:invertIfNegative val="0"/>
          <c:cat>
            <c:strRef>
              <c:f>Sheet2!$B$14:$E$14</c:f>
              <c:strCache>
                <c:ptCount val="4"/>
                <c:pt idx="0">
                  <c:v>A</c:v>
                </c:pt>
                <c:pt idx="1">
                  <c:v>B</c:v>
                </c:pt>
                <c:pt idx="2">
                  <c:v>C</c:v>
                </c:pt>
                <c:pt idx="3">
                  <c:v>D</c:v>
                </c:pt>
              </c:strCache>
            </c:strRef>
          </c:cat>
          <c:val>
            <c:numRef>
              <c:f>Sheet2!$B$16:$E$16</c:f>
              <c:numCache>
                <c:formatCode>General</c:formatCode>
                <c:ptCount val="4"/>
                <c:pt idx="0">
                  <c:v>7.5919999999999996</c:v>
                </c:pt>
                <c:pt idx="1">
                  <c:v>5.9969999999999999</c:v>
                </c:pt>
                <c:pt idx="2">
                  <c:v>2.7519999999999998</c:v>
                </c:pt>
                <c:pt idx="3">
                  <c:v>6.2530000000000001</c:v>
                </c:pt>
              </c:numCache>
            </c:numRef>
          </c:val>
          <c:extLst>
            <c:ext xmlns:c16="http://schemas.microsoft.com/office/drawing/2014/chart" uri="{C3380CC4-5D6E-409C-BE32-E72D297353CC}">
              <c16:uniqueId val="{00000001-8A99-426E-AC07-A4C349E1AD26}"/>
            </c:ext>
          </c:extLst>
        </c:ser>
        <c:dLbls>
          <c:showLegendKey val="0"/>
          <c:showVal val="0"/>
          <c:showCatName val="0"/>
          <c:showSerName val="0"/>
          <c:showPercent val="0"/>
          <c:showBubbleSize val="0"/>
        </c:dLbls>
        <c:gapWidth val="219"/>
        <c:overlap val="-27"/>
        <c:axId val="57800208"/>
        <c:axId val="57797072"/>
      </c:barChart>
      <c:catAx>
        <c:axId val="578002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797072"/>
        <c:crosses val="autoZero"/>
        <c:auto val="1"/>
        <c:lblAlgn val="ctr"/>
        <c:lblOffset val="100"/>
        <c:noMultiLvlLbl val="0"/>
      </c:catAx>
      <c:valAx>
        <c:axId val="577970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Dpeth of fines (cm)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8002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T-7 Reach D84 Comparison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Sugarloaf!$H$47</c:f>
              <c:strCache>
                <c:ptCount val="1"/>
                <c:pt idx="0">
                  <c:v>Before</c:v>
                </c:pt>
              </c:strCache>
            </c:strRef>
          </c:tx>
          <c:spPr>
            <a:solidFill>
              <a:schemeClr val="accent1"/>
            </a:solidFill>
            <a:ln>
              <a:noFill/>
            </a:ln>
            <a:effectLst/>
          </c:spPr>
          <c:invertIfNegative val="0"/>
          <c:cat>
            <c:strRef>
              <c:f>Sugarloaf!$I$46:$L$46</c:f>
              <c:strCache>
                <c:ptCount val="4"/>
                <c:pt idx="0">
                  <c:v>A</c:v>
                </c:pt>
                <c:pt idx="1">
                  <c:v>B</c:v>
                </c:pt>
                <c:pt idx="2">
                  <c:v>C</c:v>
                </c:pt>
                <c:pt idx="3">
                  <c:v>D</c:v>
                </c:pt>
              </c:strCache>
            </c:strRef>
          </c:cat>
          <c:val>
            <c:numRef>
              <c:f>Sugarloaf!$I$47:$L$47</c:f>
              <c:numCache>
                <c:formatCode>General</c:formatCode>
                <c:ptCount val="4"/>
                <c:pt idx="0">
                  <c:v>13</c:v>
                </c:pt>
                <c:pt idx="1">
                  <c:v>16</c:v>
                </c:pt>
                <c:pt idx="2">
                  <c:v>25</c:v>
                </c:pt>
                <c:pt idx="3">
                  <c:v>25</c:v>
                </c:pt>
              </c:numCache>
            </c:numRef>
          </c:val>
          <c:extLst>
            <c:ext xmlns:c16="http://schemas.microsoft.com/office/drawing/2014/chart" uri="{C3380CC4-5D6E-409C-BE32-E72D297353CC}">
              <c16:uniqueId val="{00000000-9E63-49D3-BE54-3BE225D77761}"/>
            </c:ext>
          </c:extLst>
        </c:ser>
        <c:ser>
          <c:idx val="1"/>
          <c:order val="1"/>
          <c:tx>
            <c:strRef>
              <c:f>Sugarloaf!$H$48</c:f>
              <c:strCache>
                <c:ptCount val="1"/>
                <c:pt idx="0">
                  <c:v>After</c:v>
                </c:pt>
              </c:strCache>
            </c:strRef>
          </c:tx>
          <c:spPr>
            <a:solidFill>
              <a:schemeClr val="accent2"/>
            </a:solidFill>
            <a:ln>
              <a:noFill/>
            </a:ln>
            <a:effectLst/>
          </c:spPr>
          <c:invertIfNegative val="0"/>
          <c:cat>
            <c:strRef>
              <c:f>Sugarloaf!$I$46:$L$46</c:f>
              <c:strCache>
                <c:ptCount val="4"/>
                <c:pt idx="0">
                  <c:v>A</c:v>
                </c:pt>
                <c:pt idx="1">
                  <c:v>B</c:v>
                </c:pt>
                <c:pt idx="2">
                  <c:v>C</c:v>
                </c:pt>
                <c:pt idx="3">
                  <c:v>D</c:v>
                </c:pt>
              </c:strCache>
            </c:strRef>
          </c:cat>
          <c:val>
            <c:numRef>
              <c:f>Sugarloaf!$I$48:$L$48</c:f>
              <c:numCache>
                <c:formatCode>General</c:formatCode>
                <c:ptCount val="4"/>
                <c:pt idx="0">
                  <c:v>12</c:v>
                </c:pt>
                <c:pt idx="1">
                  <c:v>26</c:v>
                </c:pt>
                <c:pt idx="2">
                  <c:v>0.2</c:v>
                </c:pt>
                <c:pt idx="3">
                  <c:v>1.4</c:v>
                </c:pt>
              </c:numCache>
            </c:numRef>
          </c:val>
          <c:extLst>
            <c:ext xmlns:c16="http://schemas.microsoft.com/office/drawing/2014/chart" uri="{C3380CC4-5D6E-409C-BE32-E72D297353CC}">
              <c16:uniqueId val="{00000001-9E63-49D3-BE54-3BE225D77761}"/>
            </c:ext>
          </c:extLst>
        </c:ser>
        <c:dLbls>
          <c:showLegendKey val="0"/>
          <c:showVal val="0"/>
          <c:showCatName val="0"/>
          <c:showSerName val="0"/>
          <c:showPercent val="0"/>
          <c:showBubbleSize val="0"/>
        </c:dLbls>
        <c:gapWidth val="219"/>
        <c:overlap val="-27"/>
        <c:axId val="57799816"/>
        <c:axId val="57804128"/>
      </c:barChart>
      <c:catAx>
        <c:axId val="577998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804128"/>
        <c:crosses val="autoZero"/>
        <c:auto val="1"/>
        <c:lblAlgn val="ctr"/>
        <c:lblOffset val="100"/>
        <c:noMultiLvlLbl val="0"/>
      </c:catAx>
      <c:valAx>
        <c:axId val="578041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Reach D84 (mm)</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7998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a:outerShdw blurRad="50800" dist="38100" dir="2700000" algn="tl" rotWithShape="0">
        <a:prstClr val="black">
          <a:alpha val="40000"/>
        </a:prstClr>
      </a:outerShdw>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a:t>T-7</a:t>
            </a:r>
            <a:r>
              <a:rPr lang="en-US" baseline="0" dirty="0"/>
              <a:t> Reach </a:t>
            </a:r>
            <a:r>
              <a:rPr lang="en-US" dirty="0"/>
              <a:t>BEHI Rating Comparison</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Sheet2!$K$23</c:f>
              <c:strCache>
                <c:ptCount val="1"/>
                <c:pt idx="0">
                  <c:v>BEHI Rating</c:v>
                </c:pt>
              </c:strCache>
            </c:strRef>
          </c:tx>
          <c:spPr>
            <a:solidFill>
              <a:schemeClr val="accent1"/>
            </a:solidFill>
            <a:ln>
              <a:noFill/>
            </a:ln>
            <a:effectLst/>
          </c:spPr>
          <c:invertIfNegative val="0"/>
          <c:cat>
            <c:strRef>
              <c:f>Sheet2!$J$24:$J$27</c:f>
              <c:strCache>
                <c:ptCount val="4"/>
                <c:pt idx="0">
                  <c:v>A (MG)</c:v>
                </c:pt>
                <c:pt idx="1">
                  <c:v>B (MG)</c:v>
                </c:pt>
                <c:pt idx="2">
                  <c:v>C (NG)</c:v>
                </c:pt>
                <c:pt idx="3">
                  <c:v>D (MG)</c:v>
                </c:pt>
              </c:strCache>
            </c:strRef>
          </c:cat>
          <c:val>
            <c:numRef>
              <c:f>Sheet2!$K$24:$K$27</c:f>
              <c:numCache>
                <c:formatCode>General</c:formatCode>
                <c:ptCount val="4"/>
                <c:pt idx="0">
                  <c:v>24</c:v>
                </c:pt>
                <c:pt idx="1">
                  <c:v>28</c:v>
                </c:pt>
                <c:pt idx="2">
                  <c:v>41</c:v>
                </c:pt>
                <c:pt idx="3">
                  <c:v>35</c:v>
                </c:pt>
              </c:numCache>
            </c:numRef>
          </c:val>
          <c:extLst>
            <c:ext xmlns:c16="http://schemas.microsoft.com/office/drawing/2014/chart" uri="{C3380CC4-5D6E-409C-BE32-E72D297353CC}">
              <c16:uniqueId val="{00000000-9EED-41C3-9262-C3D0C27A4D06}"/>
            </c:ext>
          </c:extLst>
        </c:ser>
        <c:dLbls>
          <c:showLegendKey val="0"/>
          <c:showVal val="0"/>
          <c:showCatName val="0"/>
          <c:showSerName val="0"/>
          <c:showPercent val="0"/>
          <c:showBubbleSize val="0"/>
        </c:dLbls>
        <c:gapWidth val="219"/>
        <c:overlap val="-27"/>
        <c:axId val="57799424"/>
        <c:axId val="57797856"/>
      </c:barChart>
      <c:catAx>
        <c:axId val="5779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797856"/>
        <c:crosses val="autoZero"/>
        <c:auto val="1"/>
        <c:lblAlgn val="ctr"/>
        <c:lblOffset val="100"/>
        <c:noMultiLvlLbl val="0"/>
      </c:catAx>
      <c:valAx>
        <c:axId val="577978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57799424"/>
        <c:crosses val="autoZero"/>
        <c:crossBetween val="between"/>
      </c:valAx>
      <c:spPr>
        <a:noFill/>
        <a:ln>
          <a:noFill/>
        </a:ln>
        <a:effectLst/>
      </c:spPr>
    </c:plotArea>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a:t>Regression Plot of W_FPA as a Predictor of WD Ratio </a:t>
            </a:r>
          </a:p>
        </c:rich>
      </c:tx>
      <c:overlay val="0"/>
    </c:title>
    <c:autoTitleDeleted val="0"/>
    <c:plotArea>
      <c:layout/>
      <c:scatterChart>
        <c:scatterStyle val="lineMarker"/>
        <c:varyColors val="0"/>
        <c:ser>
          <c:idx val="0"/>
          <c:order val="0"/>
          <c:tx>
            <c:v>WDRatio</c:v>
          </c:tx>
          <c:spPr>
            <a:ln w="19050">
              <a:noFill/>
            </a:ln>
          </c:spPr>
          <c:xVal>
            <c:numRef>
              <c:f>WDReg2!$C$2:$C$28</c:f>
              <c:numCache>
                <c:formatCode>General</c:formatCode>
                <c:ptCount val="27"/>
                <c:pt idx="0">
                  <c:v>-0.2400121036997952</c:v>
                </c:pt>
                <c:pt idx="1">
                  <c:v>-0.80388440502089209</c:v>
                </c:pt>
                <c:pt idx="2">
                  <c:v>-0.14310526655385986</c:v>
                </c:pt>
                <c:pt idx="3">
                  <c:v>-0.61871565720822719</c:v>
                </c:pt>
                <c:pt idx="4">
                  <c:v>-0.58413595129140428</c:v>
                </c:pt>
                <c:pt idx="5">
                  <c:v>-0.75306060338104552</c:v>
                </c:pt>
                <c:pt idx="6">
                  <c:v>-0.45264940822864602</c:v>
                </c:pt>
                <c:pt idx="7">
                  <c:v>-0.63363512709975967</c:v>
                </c:pt>
                <c:pt idx="8">
                  <c:v>0.11491790199082105</c:v>
                </c:pt>
                <c:pt idx="9">
                  <c:v>-0.65238904018771415</c:v>
                </c:pt>
                <c:pt idx="10">
                  <c:v>-0.72057241193499821</c:v>
                </c:pt>
                <c:pt idx="11">
                  <c:v>-0.5929203120686618</c:v>
                </c:pt>
                <c:pt idx="12">
                  <c:v>-0.67888155681753815</c:v>
                </c:pt>
                <c:pt idx="13">
                  <c:v>-0.57332979319239719</c:v>
                </c:pt>
                <c:pt idx="14">
                  <c:v>-0.45501979129552506</c:v>
                </c:pt>
                <c:pt idx="15">
                  <c:v>1.7556412871652394</c:v>
                </c:pt>
                <c:pt idx="16">
                  <c:v>2.3691521985927433</c:v>
                </c:pt>
                <c:pt idx="17">
                  <c:v>0.50770431960247542</c:v>
                </c:pt>
                <c:pt idx="18">
                  <c:v>0.83537492002398328</c:v>
                </c:pt>
                <c:pt idx="19">
                  <c:v>0.78587574421562767</c:v>
                </c:pt>
                <c:pt idx="20">
                  <c:v>2.0484533130738209</c:v>
                </c:pt>
                <c:pt idx="21">
                  <c:v>1.8393018659962626</c:v>
                </c:pt>
                <c:pt idx="22">
                  <c:v>1.0026960776860299</c:v>
                </c:pt>
                <c:pt idx="23">
                  <c:v>-0.90755380562233512</c:v>
                </c:pt>
                <c:pt idx="24">
                  <c:v>-0.83574514212570683</c:v>
                </c:pt>
                <c:pt idx="25">
                  <c:v>-0.81629405754749385</c:v>
                </c:pt>
                <c:pt idx="26">
                  <c:v>-0.81629405754749385</c:v>
                </c:pt>
              </c:numCache>
            </c:numRef>
          </c:xVal>
          <c:yVal>
            <c:numRef>
              <c:f>WDReg2!$B$2:$B$28</c:f>
              <c:numCache>
                <c:formatCode>General</c:formatCode>
                <c:ptCount val="27"/>
                <c:pt idx="0">
                  <c:v>-1.2521449466313963</c:v>
                </c:pt>
                <c:pt idx="1">
                  <c:v>-1.0102509129787802</c:v>
                </c:pt>
                <c:pt idx="2">
                  <c:v>1.9916143898905714</c:v>
                </c:pt>
                <c:pt idx="3">
                  <c:v>4.2582954804327791E-2</c:v>
                </c:pt>
                <c:pt idx="4">
                  <c:v>-1.1212842399012926</c:v>
                </c:pt>
                <c:pt idx="5">
                  <c:v>-1.2541276846121554</c:v>
                </c:pt>
                <c:pt idx="6">
                  <c:v>-0.24293131442498955</c:v>
                </c:pt>
                <c:pt idx="7">
                  <c:v>-0.84171818461425252</c:v>
                </c:pt>
                <c:pt idx="8">
                  <c:v>0.41930317114856619</c:v>
                </c:pt>
                <c:pt idx="9">
                  <c:v>9.2151404323306513E-2</c:v>
                </c:pt>
                <c:pt idx="10">
                  <c:v>-1.0280955548056125</c:v>
                </c:pt>
                <c:pt idx="11">
                  <c:v>-0.4947390379814014</c:v>
                </c:pt>
                <c:pt idx="12">
                  <c:v>-0.47887713413532818</c:v>
                </c:pt>
                <c:pt idx="13">
                  <c:v>0.83567814710798738</c:v>
                </c:pt>
                <c:pt idx="14">
                  <c:v>-0.96464793942131977</c:v>
                </c:pt>
                <c:pt idx="15">
                  <c:v>1.7061001206612543</c:v>
                </c:pt>
                <c:pt idx="16">
                  <c:v>0.65326625287814566</c:v>
                </c:pt>
                <c:pt idx="17">
                  <c:v>1.862736421141227</c:v>
                </c:pt>
                <c:pt idx="18">
                  <c:v>0.57395673364777999</c:v>
                </c:pt>
                <c:pt idx="19">
                  <c:v>-2.0864660579964677E-2</c:v>
                </c:pt>
                <c:pt idx="20">
                  <c:v>0.68895553653181063</c:v>
                </c:pt>
                <c:pt idx="21">
                  <c:v>1.4027412096051042</c:v>
                </c:pt>
                <c:pt idx="22">
                  <c:v>-0.39758487692420308</c:v>
                </c:pt>
                <c:pt idx="23">
                  <c:v>0.49464721441741399</c:v>
                </c:pt>
                <c:pt idx="24">
                  <c:v>-1.2243866149007683</c:v>
                </c:pt>
                <c:pt idx="25">
                  <c:v>-1.4633556193041146</c:v>
                </c:pt>
                <c:pt idx="26">
                  <c:v>-0.6707864527401427</c:v>
                </c:pt>
              </c:numCache>
            </c:numRef>
          </c:yVal>
          <c:smooth val="0"/>
          <c:extLst>
            <c:ext xmlns:c16="http://schemas.microsoft.com/office/drawing/2014/chart" uri="{C3380CC4-5D6E-409C-BE32-E72D297353CC}">
              <c16:uniqueId val="{00000000-4996-4F39-BDCD-EFF00B0FB338}"/>
            </c:ext>
          </c:extLst>
        </c:ser>
        <c:ser>
          <c:idx val="1"/>
          <c:order val="1"/>
          <c:tx>
            <c:v>Predicted WDRatio</c:v>
          </c:tx>
          <c:spPr>
            <a:ln w="19050">
              <a:noFill/>
            </a:ln>
          </c:spPr>
          <c:xVal>
            <c:numRef>
              <c:f>WDReg2!$C$2:$C$28</c:f>
              <c:numCache>
                <c:formatCode>General</c:formatCode>
                <c:ptCount val="27"/>
                <c:pt idx="0">
                  <c:v>-0.2400121036997952</c:v>
                </c:pt>
                <c:pt idx="1">
                  <c:v>-0.80388440502089209</c:v>
                </c:pt>
                <c:pt idx="2">
                  <c:v>-0.14310526655385986</c:v>
                </c:pt>
                <c:pt idx="3">
                  <c:v>-0.61871565720822719</c:v>
                </c:pt>
                <c:pt idx="4">
                  <c:v>-0.58413595129140428</c:v>
                </c:pt>
                <c:pt idx="5">
                  <c:v>-0.75306060338104552</c:v>
                </c:pt>
                <c:pt idx="6">
                  <c:v>-0.45264940822864602</c:v>
                </c:pt>
                <c:pt idx="7">
                  <c:v>-0.63363512709975967</c:v>
                </c:pt>
                <c:pt idx="8">
                  <c:v>0.11491790199082105</c:v>
                </c:pt>
                <c:pt idx="9">
                  <c:v>-0.65238904018771415</c:v>
                </c:pt>
                <c:pt idx="10">
                  <c:v>-0.72057241193499821</c:v>
                </c:pt>
                <c:pt idx="11">
                  <c:v>-0.5929203120686618</c:v>
                </c:pt>
                <c:pt idx="12">
                  <c:v>-0.67888155681753815</c:v>
                </c:pt>
                <c:pt idx="13">
                  <c:v>-0.57332979319239719</c:v>
                </c:pt>
                <c:pt idx="14">
                  <c:v>-0.45501979129552506</c:v>
                </c:pt>
                <c:pt idx="15">
                  <c:v>1.7556412871652394</c:v>
                </c:pt>
                <c:pt idx="16">
                  <c:v>2.3691521985927433</c:v>
                </c:pt>
                <c:pt idx="17">
                  <c:v>0.50770431960247542</c:v>
                </c:pt>
                <c:pt idx="18">
                  <c:v>0.83537492002398328</c:v>
                </c:pt>
                <c:pt idx="19">
                  <c:v>0.78587574421562767</c:v>
                </c:pt>
                <c:pt idx="20">
                  <c:v>2.0484533130738209</c:v>
                </c:pt>
                <c:pt idx="21">
                  <c:v>1.8393018659962626</c:v>
                </c:pt>
                <c:pt idx="22">
                  <c:v>1.0026960776860299</c:v>
                </c:pt>
                <c:pt idx="23">
                  <c:v>-0.90755380562233512</c:v>
                </c:pt>
                <c:pt idx="24">
                  <c:v>-0.83574514212570683</c:v>
                </c:pt>
                <c:pt idx="25">
                  <c:v>-0.81629405754749385</c:v>
                </c:pt>
                <c:pt idx="26">
                  <c:v>-0.81629405754749385</c:v>
                </c:pt>
              </c:numCache>
            </c:numRef>
          </c:xVal>
          <c:yVal>
            <c:numRef>
              <c:f>WDReg2!$H$25:$H$51</c:f>
              <c:numCache>
                <c:formatCode>General</c:formatCode>
                <c:ptCount val="27"/>
                <c:pt idx="0">
                  <c:v>-0.20868357577397473</c:v>
                </c:pt>
                <c:pt idx="1">
                  <c:v>-0.55186329672679479</c:v>
                </c:pt>
                <c:pt idx="2">
                  <c:v>-0.14970486507609887</c:v>
                </c:pt>
                <c:pt idx="3">
                  <c:v>-0.43916728549401907</c:v>
                </c:pt>
                <c:pt idx="4">
                  <c:v>-0.41812164484211517</c:v>
                </c:pt>
                <c:pt idx="5">
                  <c:v>-0.52093129665575055</c:v>
                </c:pt>
                <c:pt idx="6">
                  <c:v>-0.33809729349233542</c:v>
                </c:pt>
                <c:pt idx="7">
                  <c:v>-0.44824746109786467</c:v>
                </c:pt>
                <c:pt idx="8">
                  <c:v>7.331255997885644E-3</c:v>
                </c:pt>
                <c:pt idx="9">
                  <c:v>-0.45966132669335297</c:v>
                </c:pt>
                <c:pt idx="10">
                  <c:v>-0.50115857781746997</c:v>
                </c:pt>
                <c:pt idx="11">
                  <c:v>-0.42346791645933279</c:v>
                </c:pt>
                <c:pt idx="12">
                  <c:v>-0.47578500299924703</c:v>
                </c:pt>
                <c:pt idx="13">
                  <c:v>-0.4115448821383953</c:v>
                </c:pt>
                <c:pt idx="14">
                  <c:v>-0.33953993821444178</c:v>
                </c:pt>
                <c:pt idx="15">
                  <c:v>1.0058959880581808</c:v>
                </c:pt>
                <c:pt idx="16">
                  <c:v>1.3792863867209919</c:v>
                </c:pt>
                <c:pt idx="17">
                  <c:v>0.24638597259632639</c:v>
                </c:pt>
                <c:pt idx="18">
                  <c:v>0.44581039006396417</c:v>
                </c:pt>
                <c:pt idx="19">
                  <c:v>0.4156845738082145</c:v>
                </c:pt>
                <c:pt idx="20">
                  <c:v>1.1841050419654318</c:v>
                </c:pt>
                <c:pt idx="21">
                  <c:v>1.0568128606031095</c:v>
                </c:pt>
                <c:pt idx="22">
                  <c:v>0.54764413515382171</c:v>
                </c:pt>
                <c:pt idx="23">
                  <c:v>-0.6149577879553858</c:v>
                </c:pt>
                <c:pt idx="24">
                  <c:v>-0.57125413902098854</c:v>
                </c:pt>
                <c:pt idx="25">
                  <c:v>-0.55941596615429257</c:v>
                </c:pt>
                <c:pt idx="26">
                  <c:v>-0.55941596615429257</c:v>
                </c:pt>
              </c:numCache>
            </c:numRef>
          </c:yVal>
          <c:smooth val="0"/>
          <c:extLst>
            <c:ext xmlns:c16="http://schemas.microsoft.com/office/drawing/2014/chart" uri="{C3380CC4-5D6E-409C-BE32-E72D297353CC}">
              <c16:uniqueId val="{00000001-4996-4F39-BDCD-EFF00B0FB338}"/>
            </c:ext>
          </c:extLst>
        </c:ser>
        <c:ser>
          <c:idx val="2"/>
          <c:order val="2"/>
          <c:tx>
            <c:v>Lower 95</c:v>
          </c:tx>
          <c:spPr>
            <a:ln w="19050">
              <a:noFill/>
            </a:ln>
          </c:spPr>
          <c:xVal>
            <c:numRef>
              <c:f>WDReg2!$C$2:$C$29</c:f>
              <c:numCache>
                <c:formatCode>General</c:formatCode>
                <c:ptCount val="28"/>
                <c:pt idx="0">
                  <c:v>-0.2400121036997952</c:v>
                </c:pt>
                <c:pt idx="1">
                  <c:v>-0.80388440502089209</c:v>
                </c:pt>
                <c:pt idx="2">
                  <c:v>-0.14310526655385986</c:v>
                </c:pt>
                <c:pt idx="3">
                  <c:v>-0.61871565720822719</c:v>
                </c:pt>
                <c:pt idx="4">
                  <c:v>-0.58413595129140428</c:v>
                </c:pt>
                <c:pt idx="5">
                  <c:v>-0.75306060338104552</c:v>
                </c:pt>
                <c:pt idx="6">
                  <c:v>-0.45264940822864602</c:v>
                </c:pt>
                <c:pt idx="7">
                  <c:v>-0.63363512709975967</c:v>
                </c:pt>
                <c:pt idx="8">
                  <c:v>0.11491790199082105</c:v>
                </c:pt>
                <c:pt idx="9">
                  <c:v>-0.65238904018771415</c:v>
                </c:pt>
                <c:pt idx="10">
                  <c:v>-0.72057241193499821</c:v>
                </c:pt>
                <c:pt idx="11">
                  <c:v>-0.5929203120686618</c:v>
                </c:pt>
                <c:pt idx="12">
                  <c:v>-0.67888155681753815</c:v>
                </c:pt>
                <c:pt idx="13">
                  <c:v>-0.57332979319239719</c:v>
                </c:pt>
                <c:pt idx="14">
                  <c:v>-0.45501979129552506</c:v>
                </c:pt>
                <c:pt idx="15">
                  <c:v>1.7556412871652394</c:v>
                </c:pt>
                <c:pt idx="16">
                  <c:v>2.3691521985927433</c:v>
                </c:pt>
                <c:pt idx="17">
                  <c:v>0.50770431960247542</c:v>
                </c:pt>
                <c:pt idx="18">
                  <c:v>0.83537492002398328</c:v>
                </c:pt>
                <c:pt idx="19">
                  <c:v>0.78587574421562767</c:v>
                </c:pt>
                <c:pt idx="20">
                  <c:v>2.0484533130738209</c:v>
                </c:pt>
                <c:pt idx="21">
                  <c:v>1.8393018659962626</c:v>
                </c:pt>
                <c:pt idx="22">
                  <c:v>1.0026960776860299</c:v>
                </c:pt>
                <c:pt idx="23">
                  <c:v>-0.90755380562233512</c:v>
                </c:pt>
                <c:pt idx="24">
                  <c:v>-0.83574514212570683</c:v>
                </c:pt>
                <c:pt idx="25">
                  <c:v>-0.81629405754749385</c:v>
                </c:pt>
                <c:pt idx="26">
                  <c:v>-0.81629405754749385</c:v>
                </c:pt>
                <c:pt idx="27">
                  <c:v>-0.81629405754749385</c:v>
                </c:pt>
              </c:numCache>
            </c:numRef>
          </c:xVal>
          <c:yVal>
            <c:numRef>
              <c:f>WDReg2!$D$2:$D$29</c:f>
              <c:numCache>
                <c:formatCode>General</c:formatCode>
                <c:ptCount val="28"/>
                <c:pt idx="0">
                  <c:v>-0.21996342402646873</c:v>
                </c:pt>
                <c:pt idx="1">
                  <c:v>-0.59340518775345363</c:v>
                </c:pt>
                <c:pt idx="2">
                  <c:v>-0.1557838924265047</c:v>
                </c:pt>
                <c:pt idx="3">
                  <c:v>-0.47077149284014108</c:v>
                </c:pt>
                <c:pt idx="4">
                  <c:v>-0.44787001969367912</c:v>
                </c:pt>
                <c:pt idx="5">
                  <c:v>-0.55974556290714161</c:v>
                </c:pt>
                <c:pt idx="6">
                  <c:v>-0.36078901494725313</c:v>
                </c:pt>
                <c:pt idx="7">
                  <c:v>-0.480652370367042</c:v>
                </c:pt>
                <c:pt idx="8">
                  <c:v>-4.3737000323968746E-4</c:v>
                </c:pt>
                <c:pt idx="9">
                  <c:v>-0.49307272576300631</c:v>
                </c:pt>
                <c:pt idx="10">
                  <c:v>-0.53822925950744149</c:v>
                </c:pt>
                <c:pt idx="11">
                  <c:v>-0.45368773263007883</c:v>
                </c:pt>
                <c:pt idx="12">
                  <c:v>-0.51061820922198931</c:v>
                </c:pt>
                <c:pt idx="13">
                  <c:v>-0.44071330933540986</c:v>
                </c:pt>
                <c:pt idx="14">
                  <c:v>-0.36235887399358319</c:v>
                </c:pt>
                <c:pt idx="15">
                  <c:v>0.91007260010760005</c:v>
                </c:pt>
                <c:pt idx="16">
                  <c:v>1.2505369383830904</c:v>
                </c:pt>
                <c:pt idx="17">
                  <c:v>0.21753718475177317</c:v>
                </c:pt>
                <c:pt idx="18">
                  <c:v>0.39937609269436464</c:v>
                </c:pt>
                <c:pt idx="19">
                  <c:v>0.37190681085622834</c:v>
                </c:pt>
                <c:pt idx="20">
                  <c:v>1.0725669433754479</c:v>
                </c:pt>
                <c:pt idx="21">
                  <c:v>0.95649955532698505</c:v>
                </c:pt>
                <c:pt idx="22">
                  <c:v>0.4922300031331347</c:v>
                </c:pt>
                <c:pt idx="23">
                  <c:v>-0.66206343486794761</c:v>
                </c:pt>
                <c:pt idx="24">
                  <c:v>-0.6145059402291253</c:v>
                </c:pt>
                <c:pt idx="25">
                  <c:v>-0.60162386158424042</c:v>
                </c:pt>
                <c:pt idx="26">
                  <c:v>-0.60162386158424042</c:v>
                </c:pt>
                <c:pt idx="27">
                  <c:v>-0.60162386158424042</c:v>
                </c:pt>
              </c:numCache>
            </c:numRef>
          </c:yVal>
          <c:smooth val="0"/>
          <c:extLst>
            <c:ext xmlns:c16="http://schemas.microsoft.com/office/drawing/2014/chart" uri="{C3380CC4-5D6E-409C-BE32-E72D297353CC}">
              <c16:uniqueId val="{00000002-4996-4F39-BDCD-EFF00B0FB338}"/>
            </c:ext>
          </c:extLst>
        </c:ser>
        <c:ser>
          <c:idx val="3"/>
          <c:order val="3"/>
          <c:tx>
            <c:v>Upper 95</c:v>
          </c:tx>
          <c:spPr>
            <a:ln w="19050">
              <a:noFill/>
            </a:ln>
          </c:spPr>
          <c:xVal>
            <c:numRef>
              <c:f>WDReg2!$C$2:$C$29</c:f>
              <c:numCache>
                <c:formatCode>General</c:formatCode>
                <c:ptCount val="28"/>
                <c:pt idx="0">
                  <c:v>-0.2400121036997952</c:v>
                </c:pt>
                <c:pt idx="1">
                  <c:v>-0.80388440502089209</c:v>
                </c:pt>
                <c:pt idx="2">
                  <c:v>-0.14310526655385986</c:v>
                </c:pt>
                <c:pt idx="3">
                  <c:v>-0.61871565720822719</c:v>
                </c:pt>
                <c:pt idx="4">
                  <c:v>-0.58413595129140428</c:v>
                </c:pt>
                <c:pt idx="5">
                  <c:v>-0.75306060338104552</c:v>
                </c:pt>
                <c:pt idx="6">
                  <c:v>-0.45264940822864602</c:v>
                </c:pt>
                <c:pt idx="7">
                  <c:v>-0.63363512709975967</c:v>
                </c:pt>
                <c:pt idx="8">
                  <c:v>0.11491790199082105</c:v>
                </c:pt>
                <c:pt idx="9">
                  <c:v>-0.65238904018771415</c:v>
                </c:pt>
                <c:pt idx="10">
                  <c:v>-0.72057241193499821</c:v>
                </c:pt>
                <c:pt idx="11">
                  <c:v>-0.5929203120686618</c:v>
                </c:pt>
                <c:pt idx="12">
                  <c:v>-0.67888155681753815</c:v>
                </c:pt>
                <c:pt idx="13">
                  <c:v>-0.57332979319239719</c:v>
                </c:pt>
                <c:pt idx="14">
                  <c:v>-0.45501979129552506</c:v>
                </c:pt>
                <c:pt idx="15">
                  <c:v>1.7556412871652394</c:v>
                </c:pt>
                <c:pt idx="16">
                  <c:v>2.3691521985927433</c:v>
                </c:pt>
                <c:pt idx="17">
                  <c:v>0.50770431960247542</c:v>
                </c:pt>
                <c:pt idx="18">
                  <c:v>0.83537492002398328</c:v>
                </c:pt>
                <c:pt idx="19">
                  <c:v>0.78587574421562767</c:v>
                </c:pt>
                <c:pt idx="20">
                  <c:v>2.0484533130738209</c:v>
                </c:pt>
                <c:pt idx="21">
                  <c:v>1.8393018659962626</c:v>
                </c:pt>
                <c:pt idx="22">
                  <c:v>1.0026960776860299</c:v>
                </c:pt>
                <c:pt idx="23">
                  <c:v>-0.90755380562233512</c:v>
                </c:pt>
                <c:pt idx="24">
                  <c:v>-0.83574514212570683</c:v>
                </c:pt>
                <c:pt idx="25">
                  <c:v>-0.81629405754749385</c:v>
                </c:pt>
                <c:pt idx="26">
                  <c:v>-0.81629405754749385</c:v>
                </c:pt>
                <c:pt idx="27">
                  <c:v>-0.81629405754749385</c:v>
                </c:pt>
              </c:numCache>
            </c:numRef>
          </c:xVal>
          <c:yVal>
            <c:numRef>
              <c:f>WDReg2!$E$2:$E$29</c:f>
              <c:numCache>
                <c:formatCode>General</c:formatCode>
                <c:ptCount val="28"/>
                <c:pt idx="0">
                  <c:v>-0.19740372752148072</c:v>
                </c:pt>
                <c:pt idx="1">
                  <c:v>-0.51032140570013595</c:v>
                </c:pt>
                <c:pt idx="2">
                  <c:v>-0.14362583772569304</c:v>
                </c:pt>
                <c:pt idx="3">
                  <c:v>-0.40756307814789705</c:v>
                </c:pt>
                <c:pt idx="4">
                  <c:v>-0.38837326999055122</c:v>
                </c:pt>
                <c:pt idx="5">
                  <c:v>-0.48211703040435955</c:v>
                </c:pt>
                <c:pt idx="6">
                  <c:v>-0.3154055720374177</c:v>
                </c:pt>
                <c:pt idx="7">
                  <c:v>-0.41584255182868735</c:v>
                </c:pt>
                <c:pt idx="8">
                  <c:v>1.5099881999010975E-2</c:v>
                </c:pt>
                <c:pt idx="9">
                  <c:v>-0.42624992762369962</c:v>
                </c:pt>
                <c:pt idx="10">
                  <c:v>-0.46408789612749846</c:v>
                </c:pt>
                <c:pt idx="11">
                  <c:v>-0.39324810028858675</c:v>
                </c:pt>
                <c:pt idx="12">
                  <c:v>-0.44095179677650481</c:v>
                </c:pt>
                <c:pt idx="13">
                  <c:v>-0.38237645494138073</c:v>
                </c:pt>
                <c:pt idx="14">
                  <c:v>-0.31672100243530038</c:v>
                </c:pt>
                <c:pt idx="15">
                  <c:v>1.1017193760087616</c:v>
                </c:pt>
                <c:pt idx="16">
                  <c:v>1.5080358350588934</c:v>
                </c:pt>
                <c:pt idx="17">
                  <c:v>0.27523476044087958</c:v>
                </c:pt>
                <c:pt idx="18">
                  <c:v>0.4922446874335637</c:v>
                </c:pt>
                <c:pt idx="19">
                  <c:v>0.45946233676020065</c:v>
                </c:pt>
                <c:pt idx="20">
                  <c:v>1.2956431405554156</c:v>
                </c:pt>
                <c:pt idx="21">
                  <c:v>1.157126165879234</c:v>
                </c:pt>
                <c:pt idx="22">
                  <c:v>0.60305826717450872</c:v>
                </c:pt>
                <c:pt idx="23">
                  <c:v>-0.567852141042824</c:v>
                </c:pt>
                <c:pt idx="24">
                  <c:v>-0.52800233781285177</c:v>
                </c:pt>
                <c:pt idx="25">
                  <c:v>-0.51720807072434472</c:v>
                </c:pt>
                <c:pt idx="26">
                  <c:v>-0.51720807072434472</c:v>
                </c:pt>
                <c:pt idx="27">
                  <c:v>-0.51720807072434472</c:v>
                </c:pt>
              </c:numCache>
            </c:numRef>
          </c:yVal>
          <c:smooth val="0"/>
          <c:extLst>
            <c:ext xmlns:c16="http://schemas.microsoft.com/office/drawing/2014/chart" uri="{C3380CC4-5D6E-409C-BE32-E72D297353CC}">
              <c16:uniqueId val="{00000003-4996-4F39-BDCD-EFF00B0FB338}"/>
            </c:ext>
          </c:extLst>
        </c:ser>
        <c:dLbls>
          <c:showLegendKey val="0"/>
          <c:showVal val="0"/>
          <c:showCatName val="0"/>
          <c:showSerName val="0"/>
          <c:showPercent val="0"/>
          <c:showBubbleSize val="0"/>
        </c:dLbls>
        <c:axId val="57800600"/>
        <c:axId val="57798248"/>
      </c:scatterChart>
      <c:valAx>
        <c:axId val="57800600"/>
        <c:scaling>
          <c:orientation val="minMax"/>
          <c:max val="2.5"/>
          <c:min val="-1"/>
        </c:scaling>
        <c:delete val="0"/>
        <c:axPos val="b"/>
        <c:title>
          <c:tx>
            <c:rich>
              <a:bodyPr/>
              <a:lstStyle/>
              <a:p>
                <a:pPr>
                  <a:defRPr/>
                </a:pPr>
                <a:r>
                  <a:rPr lang="en-US"/>
                  <a:t>W_FPA</a:t>
                </a:r>
              </a:p>
            </c:rich>
          </c:tx>
          <c:overlay val="0"/>
        </c:title>
        <c:numFmt formatCode="General" sourceLinked="1"/>
        <c:majorTickMark val="out"/>
        <c:minorTickMark val="none"/>
        <c:tickLblPos val="nextTo"/>
        <c:crossAx val="57798248"/>
        <c:crosses val="autoZero"/>
        <c:crossBetween val="midCat"/>
      </c:valAx>
      <c:valAx>
        <c:axId val="57798248"/>
        <c:scaling>
          <c:orientation val="minMax"/>
          <c:max val="2"/>
          <c:min val="-1.6"/>
        </c:scaling>
        <c:delete val="0"/>
        <c:axPos val="l"/>
        <c:title>
          <c:tx>
            <c:rich>
              <a:bodyPr/>
              <a:lstStyle/>
              <a:p>
                <a:pPr>
                  <a:defRPr/>
                </a:pPr>
                <a:r>
                  <a:rPr lang="en-US"/>
                  <a:t>WDRatio</a:t>
                </a:r>
              </a:p>
            </c:rich>
          </c:tx>
          <c:overlay val="0"/>
        </c:title>
        <c:numFmt formatCode="General" sourceLinked="1"/>
        <c:majorTickMark val="out"/>
        <c:minorTickMark val="none"/>
        <c:tickLblPos val="nextTo"/>
        <c:crossAx val="57800600"/>
        <c:crosses val="autoZero"/>
        <c:crossBetween val="midCat"/>
      </c:valAx>
    </c:plotArea>
    <c:legend>
      <c:legendPos val="r"/>
      <c:overlay val="0"/>
    </c:legend>
    <c:plotVisOnly val="1"/>
    <c:dispBlanksAs val="gap"/>
    <c:showDLblsOverMax val="0"/>
  </c:chart>
  <c:spPr>
    <a:ln>
      <a:solidFill>
        <a:schemeClr val="accent1">
          <a:lumMod val="50000"/>
        </a:schemeClr>
      </a:solid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tx1"/>
                </a:solidFill>
              </a:rPr>
              <a:t>Regression Plot of Drainage Area, Mean Depth, Max Depth, and Reach D84 as Predictors</a:t>
            </a:r>
            <a:r>
              <a:rPr lang="en-US" b="1" baseline="0" dirty="0">
                <a:solidFill>
                  <a:schemeClr val="tx1"/>
                </a:solidFill>
              </a:rPr>
              <a:t> of Bankfull Width</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Predicted BKF_W</c:v>
          </c:tx>
          <c:spPr>
            <a:ln w="19050" cap="rnd">
              <a:noFill/>
              <a:round/>
            </a:ln>
            <a:effectLst/>
          </c:spPr>
          <c:marker>
            <c:symbol val="circle"/>
            <c:size val="5"/>
            <c:spPr>
              <a:solidFill>
                <a:schemeClr val="accent1"/>
              </a:solidFill>
              <a:ln w="9525">
                <a:solidFill>
                  <a:schemeClr val="accent1"/>
                </a:solidFill>
              </a:ln>
              <a:effectLst/>
            </c:spPr>
          </c:marker>
          <c:xVal>
            <c:numRef>
              <c:f>BWReg4!$G$2:$G$28</c:f>
              <c:numCache>
                <c:formatCode>General</c:formatCode>
                <c:ptCount val="27"/>
                <c:pt idx="0">
                  <c:v>-0.62783181349252914</c:v>
                </c:pt>
                <c:pt idx="1">
                  <c:v>-0.64593747372028087</c:v>
                </c:pt>
                <c:pt idx="2">
                  <c:v>-4.90579982647526E-2</c:v>
                </c:pt>
                <c:pt idx="3">
                  <c:v>-0.59755908067354135</c:v>
                </c:pt>
                <c:pt idx="4">
                  <c:v>-0.68064834102906357</c:v>
                </c:pt>
                <c:pt idx="5">
                  <c:v>-0.6433296906101772</c:v>
                </c:pt>
                <c:pt idx="6">
                  <c:v>-0.2117557461920089</c:v>
                </c:pt>
                <c:pt idx="7">
                  <c:v>-0.61060100144468743</c:v>
                </c:pt>
                <c:pt idx="8">
                  <c:v>-0.43351097628576785</c:v>
                </c:pt>
                <c:pt idx="9">
                  <c:v>-0.20356775120919224</c:v>
                </c:pt>
                <c:pt idx="10">
                  <c:v>-0.60635145791515355</c:v>
                </c:pt>
                <c:pt idx="11">
                  <c:v>-0.32944188924408935</c:v>
                </c:pt>
                <c:pt idx="12">
                  <c:v>-0.83319615046469164</c:v>
                </c:pt>
                <c:pt idx="13">
                  <c:v>-0.5801349575421364</c:v>
                </c:pt>
                <c:pt idx="14">
                  <c:v>-0.60574628246701256</c:v>
                </c:pt>
                <c:pt idx="15">
                  <c:v>2.2531383288508398</c:v>
                </c:pt>
                <c:pt idx="16">
                  <c:v>2.2707480511766853E-2</c:v>
                </c:pt>
                <c:pt idx="17">
                  <c:v>0.62506102533520858</c:v>
                </c:pt>
                <c:pt idx="18">
                  <c:v>-0.11578785792343721</c:v>
                </c:pt>
                <c:pt idx="19">
                  <c:v>2.0604332954421922</c:v>
                </c:pt>
                <c:pt idx="20">
                  <c:v>1.8132495444215029</c:v>
                </c:pt>
                <c:pt idx="21">
                  <c:v>-6.8923625816385781E-2</c:v>
                </c:pt>
                <c:pt idx="22">
                  <c:v>-0.27694056384146237</c:v>
                </c:pt>
                <c:pt idx="23">
                  <c:v>-0.77498620747020497</c:v>
                </c:pt>
                <c:pt idx="24">
                  <c:v>-0.74779533776354468</c:v>
                </c:pt>
                <c:pt idx="25">
                  <c:v>-0.50342416392296208</c:v>
                </c:pt>
                <c:pt idx="26">
                  <c:v>-0.45176340740234361</c:v>
                </c:pt>
              </c:numCache>
            </c:numRef>
          </c:xVal>
          <c:yVal>
            <c:numRef>
              <c:f>BWReg4!$L$28:$L$54</c:f>
              <c:numCache>
                <c:formatCode>General</c:formatCode>
                <c:ptCount val="27"/>
                <c:pt idx="0">
                  <c:v>-0.62783181349252914</c:v>
                </c:pt>
                <c:pt idx="1">
                  <c:v>-0.64593747372028087</c:v>
                </c:pt>
                <c:pt idx="2">
                  <c:v>-4.90579982647526E-2</c:v>
                </c:pt>
                <c:pt idx="3">
                  <c:v>-0.59755908067354135</c:v>
                </c:pt>
                <c:pt idx="4">
                  <c:v>-0.68064834102906357</c:v>
                </c:pt>
                <c:pt idx="5">
                  <c:v>-0.6433296906101772</c:v>
                </c:pt>
                <c:pt idx="6">
                  <c:v>-0.2117557461920089</c:v>
                </c:pt>
                <c:pt idx="7">
                  <c:v>-0.61060100144468743</c:v>
                </c:pt>
                <c:pt idx="8">
                  <c:v>-0.43351097628576785</c:v>
                </c:pt>
                <c:pt idx="9">
                  <c:v>-0.20356775120919224</c:v>
                </c:pt>
                <c:pt idx="10">
                  <c:v>-0.60635145791515355</c:v>
                </c:pt>
                <c:pt idx="11">
                  <c:v>-0.32944188924408935</c:v>
                </c:pt>
                <c:pt idx="12">
                  <c:v>-0.83319615046469164</c:v>
                </c:pt>
                <c:pt idx="13">
                  <c:v>-0.5801349575421364</c:v>
                </c:pt>
                <c:pt idx="14">
                  <c:v>-0.60574628246701256</c:v>
                </c:pt>
                <c:pt idx="15">
                  <c:v>2.2531383288508398</c:v>
                </c:pt>
                <c:pt idx="16">
                  <c:v>2.2707480511766853E-2</c:v>
                </c:pt>
                <c:pt idx="17">
                  <c:v>0.62506102533520858</c:v>
                </c:pt>
                <c:pt idx="18">
                  <c:v>-0.11578785792343721</c:v>
                </c:pt>
                <c:pt idx="19">
                  <c:v>2.0604332954421922</c:v>
                </c:pt>
                <c:pt idx="20">
                  <c:v>1.8132495444215029</c:v>
                </c:pt>
                <c:pt idx="21">
                  <c:v>-6.8923625816385781E-2</c:v>
                </c:pt>
                <c:pt idx="22">
                  <c:v>-0.27694056384146237</c:v>
                </c:pt>
                <c:pt idx="23">
                  <c:v>-0.77498620747020497</c:v>
                </c:pt>
                <c:pt idx="24">
                  <c:v>-0.74779533776354468</c:v>
                </c:pt>
                <c:pt idx="25">
                  <c:v>-0.50342416392296208</c:v>
                </c:pt>
                <c:pt idx="26">
                  <c:v>-0.45176340740234361</c:v>
                </c:pt>
              </c:numCache>
            </c:numRef>
          </c:yVal>
          <c:smooth val="0"/>
          <c:extLst>
            <c:ext xmlns:c16="http://schemas.microsoft.com/office/drawing/2014/chart" uri="{C3380CC4-5D6E-409C-BE32-E72D297353CC}">
              <c16:uniqueId val="{00000000-36B4-4B19-9F31-2A67F564CC05}"/>
            </c:ext>
          </c:extLst>
        </c:ser>
        <c:ser>
          <c:idx val="1"/>
          <c:order val="1"/>
          <c:tx>
            <c:v>BKF_W</c:v>
          </c:tx>
          <c:spPr>
            <a:ln w="25400" cap="rnd">
              <a:noFill/>
              <a:round/>
            </a:ln>
            <a:effectLst/>
          </c:spPr>
          <c:marker>
            <c:symbol val="circle"/>
            <c:size val="5"/>
            <c:spPr>
              <a:solidFill>
                <a:schemeClr val="accent2"/>
              </a:solidFill>
              <a:ln w="9525">
                <a:solidFill>
                  <a:schemeClr val="accent2"/>
                </a:solidFill>
              </a:ln>
              <a:effectLst/>
            </c:spPr>
          </c:marker>
          <c:xVal>
            <c:numRef>
              <c:f>BWReg4!$G$2:$G$28</c:f>
              <c:numCache>
                <c:formatCode>General</c:formatCode>
                <c:ptCount val="27"/>
                <c:pt idx="0">
                  <c:v>-0.62783181349252914</c:v>
                </c:pt>
                <c:pt idx="1">
                  <c:v>-0.64593747372028087</c:v>
                </c:pt>
                <c:pt idx="2">
                  <c:v>-4.90579982647526E-2</c:v>
                </c:pt>
                <c:pt idx="3">
                  <c:v>-0.59755908067354135</c:v>
                </c:pt>
                <c:pt idx="4">
                  <c:v>-0.68064834102906357</c:v>
                </c:pt>
                <c:pt idx="5">
                  <c:v>-0.6433296906101772</c:v>
                </c:pt>
                <c:pt idx="6">
                  <c:v>-0.2117557461920089</c:v>
                </c:pt>
                <c:pt idx="7">
                  <c:v>-0.61060100144468743</c:v>
                </c:pt>
                <c:pt idx="8">
                  <c:v>-0.43351097628576785</c:v>
                </c:pt>
                <c:pt idx="9">
                  <c:v>-0.20356775120919224</c:v>
                </c:pt>
                <c:pt idx="10">
                  <c:v>-0.60635145791515355</c:v>
                </c:pt>
                <c:pt idx="11">
                  <c:v>-0.32944188924408935</c:v>
                </c:pt>
                <c:pt idx="12">
                  <c:v>-0.83319615046469164</c:v>
                </c:pt>
                <c:pt idx="13">
                  <c:v>-0.5801349575421364</c:v>
                </c:pt>
                <c:pt idx="14">
                  <c:v>-0.60574628246701256</c:v>
                </c:pt>
                <c:pt idx="15">
                  <c:v>2.2531383288508398</c:v>
                </c:pt>
                <c:pt idx="16">
                  <c:v>2.2707480511766853E-2</c:v>
                </c:pt>
                <c:pt idx="17">
                  <c:v>0.62506102533520858</c:v>
                </c:pt>
                <c:pt idx="18">
                  <c:v>-0.11578785792343721</c:v>
                </c:pt>
                <c:pt idx="19">
                  <c:v>2.0604332954421922</c:v>
                </c:pt>
                <c:pt idx="20">
                  <c:v>1.8132495444215029</c:v>
                </c:pt>
                <c:pt idx="21">
                  <c:v>-6.8923625816385781E-2</c:v>
                </c:pt>
                <c:pt idx="22">
                  <c:v>-0.27694056384146237</c:v>
                </c:pt>
                <c:pt idx="23">
                  <c:v>-0.77498620747020497</c:v>
                </c:pt>
                <c:pt idx="24">
                  <c:v>-0.74779533776354468</c:v>
                </c:pt>
                <c:pt idx="25">
                  <c:v>-0.50342416392296208</c:v>
                </c:pt>
                <c:pt idx="26">
                  <c:v>-0.45176340740234361</c:v>
                </c:pt>
              </c:numCache>
            </c:numRef>
          </c:xVal>
          <c:yVal>
            <c:numRef>
              <c:f>BWReg4!$B$2:$B$28</c:f>
              <c:numCache>
                <c:formatCode>General</c:formatCode>
                <c:ptCount val="27"/>
                <c:pt idx="0">
                  <c:v>-0.7078413160985948</c:v>
                </c:pt>
                <c:pt idx="1">
                  <c:v>-0.91559254823164649</c:v>
                </c:pt>
                <c:pt idx="2">
                  <c:v>0.15581827764693704</c:v>
                </c:pt>
                <c:pt idx="3">
                  <c:v>-0.24448287695089416</c:v>
                </c:pt>
                <c:pt idx="4">
                  <c:v>-0.59692805666712823</c:v>
                </c:pt>
                <c:pt idx="5">
                  <c:v>-0.80636832320776564</c:v>
                </c:pt>
                <c:pt idx="6">
                  <c:v>-0.40156307685637238</c:v>
                </c:pt>
                <c:pt idx="7">
                  <c:v>-0.76920956624087833</c:v>
                </c:pt>
                <c:pt idx="8">
                  <c:v>-0.196626902069297</c:v>
                </c:pt>
                <c:pt idx="9">
                  <c:v>-0.19606389060010165</c:v>
                </c:pt>
                <c:pt idx="10">
                  <c:v>-0.58566782728322297</c:v>
                </c:pt>
                <c:pt idx="11">
                  <c:v>-0.36046323960511822</c:v>
                </c:pt>
                <c:pt idx="12">
                  <c:v>-0.39536995069522435</c:v>
                </c:pt>
                <c:pt idx="13">
                  <c:v>-0.17861053505504862</c:v>
                </c:pt>
                <c:pt idx="14">
                  <c:v>-0.69038796055354168</c:v>
                </c:pt>
                <c:pt idx="15">
                  <c:v>2.415746314996718</c:v>
                </c:pt>
                <c:pt idx="16">
                  <c:v>5.1098144376618353E-2</c:v>
                </c:pt>
                <c:pt idx="17">
                  <c:v>0.46772663158111211</c:v>
                </c:pt>
                <c:pt idx="18">
                  <c:v>-0.15158598453367603</c:v>
                </c:pt>
                <c:pt idx="19">
                  <c:v>2.004747942484177</c:v>
                </c:pt>
                <c:pt idx="20">
                  <c:v>1.6905875426732209</c:v>
                </c:pt>
                <c:pt idx="21">
                  <c:v>0.20874135575129152</c:v>
                </c:pt>
                <c:pt idx="22">
                  <c:v>-9.5284837614149825E-2</c:v>
                </c:pt>
                <c:pt idx="23">
                  <c:v>-0.79961218557742242</c:v>
                </c:pt>
                <c:pt idx="24">
                  <c:v>-1.1013863330660827</c:v>
                </c:pt>
                <c:pt idx="25">
                  <c:v>-0.74162200425031055</c:v>
                </c:pt>
                <c:pt idx="26">
                  <c:v>-0.88350089448751645</c:v>
                </c:pt>
              </c:numCache>
            </c:numRef>
          </c:yVal>
          <c:smooth val="0"/>
          <c:extLst>
            <c:ext xmlns:c16="http://schemas.microsoft.com/office/drawing/2014/chart" uri="{C3380CC4-5D6E-409C-BE32-E72D297353CC}">
              <c16:uniqueId val="{00000001-36B4-4B19-9F31-2A67F564CC05}"/>
            </c:ext>
          </c:extLst>
        </c:ser>
        <c:ser>
          <c:idx val="2"/>
          <c:order val="2"/>
          <c:tx>
            <c:strRef>
              <c:f>BWReg4!$H$1</c:f>
              <c:strCache>
                <c:ptCount val="1"/>
                <c:pt idx="0">
                  <c:v>Lower 95</c:v>
                </c:pt>
              </c:strCache>
            </c:strRef>
          </c:tx>
          <c:spPr>
            <a:ln w="25400" cap="rnd">
              <a:noFill/>
              <a:round/>
            </a:ln>
            <a:effectLst/>
          </c:spPr>
          <c:marker>
            <c:symbol val="circle"/>
            <c:size val="5"/>
            <c:spPr>
              <a:solidFill>
                <a:schemeClr val="accent3"/>
              </a:solidFill>
              <a:ln w="9525">
                <a:solidFill>
                  <a:schemeClr val="accent3"/>
                </a:solidFill>
              </a:ln>
              <a:effectLst/>
            </c:spPr>
          </c:marker>
          <c:xVal>
            <c:numRef>
              <c:f>BWReg4!$G$2:$G$28</c:f>
              <c:numCache>
                <c:formatCode>General</c:formatCode>
                <c:ptCount val="27"/>
                <c:pt idx="0">
                  <c:v>-0.62783181349252914</c:v>
                </c:pt>
                <c:pt idx="1">
                  <c:v>-0.64593747372028087</c:v>
                </c:pt>
                <c:pt idx="2">
                  <c:v>-4.90579982647526E-2</c:v>
                </c:pt>
                <c:pt idx="3">
                  <c:v>-0.59755908067354135</c:v>
                </c:pt>
                <c:pt idx="4">
                  <c:v>-0.68064834102906357</c:v>
                </c:pt>
                <c:pt idx="5">
                  <c:v>-0.6433296906101772</c:v>
                </c:pt>
                <c:pt idx="6">
                  <c:v>-0.2117557461920089</c:v>
                </c:pt>
                <c:pt idx="7">
                  <c:v>-0.61060100144468743</c:v>
                </c:pt>
                <c:pt idx="8">
                  <c:v>-0.43351097628576785</c:v>
                </c:pt>
                <c:pt idx="9">
                  <c:v>-0.20356775120919224</c:v>
                </c:pt>
                <c:pt idx="10">
                  <c:v>-0.60635145791515355</c:v>
                </c:pt>
                <c:pt idx="11">
                  <c:v>-0.32944188924408935</c:v>
                </c:pt>
                <c:pt idx="12">
                  <c:v>-0.83319615046469164</c:v>
                </c:pt>
                <c:pt idx="13">
                  <c:v>-0.5801349575421364</c:v>
                </c:pt>
                <c:pt idx="14">
                  <c:v>-0.60574628246701256</c:v>
                </c:pt>
                <c:pt idx="15">
                  <c:v>2.2531383288508398</c:v>
                </c:pt>
                <c:pt idx="16">
                  <c:v>2.2707480511766853E-2</c:v>
                </c:pt>
                <c:pt idx="17">
                  <c:v>0.62506102533520858</c:v>
                </c:pt>
                <c:pt idx="18">
                  <c:v>-0.11578785792343721</c:v>
                </c:pt>
                <c:pt idx="19">
                  <c:v>2.0604332954421922</c:v>
                </c:pt>
                <c:pt idx="20">
                  <c:v>1.8132495444215029</c:v>
                </c:pt>
                <c:pt idx="21">
                  <c:v>-6.8923625816385781E-2</c:v>
                </c:pt>
                <c:pt idx="22">
                  <c:v>-0.27694056384146237</c:v>
                </c:pt>
                <c:pt idx="23">
                  <c:v>-0.77498620747020497</c:v>
                </c:pt>
                <c:pt idx="24">
                  <c:v>-0.74779533776354468</c:v>
                </c:pt>
                <c:pt idx="25">
                  <c:v>-0.50342416392296208</c:v>
                </c:pt>
                <c:pt idx="26">
                  <c:v>-0.45176340740234361</c:v>
                </c:pt>
              </c:numCache>
            </c:numRef>
          </c:xVal>
          <c:yVal>
            <c:numRef>
              <c:f>BWReg4!$H$2:$H$28</c:f>
              <c:numCache>
                <c:formatCode>General</c:formatCode>
                <c:ptCount val="27"/>
                <c:pt idx="0">
                  <c:v>-0.67865281763896967</c:v>
                </c:pt>
                <c:pt idx="1">
                  <c:v>-0.68139990909208714</c:v>
                </c:pt>
                <c:pt idx="2">
                  <c:v>-8.2716400342174326E-2</c:v>
                </c:pt>
                <c:pt idx="3">
                  <c:v>-0.62180759047836875</c:v>
                </c:pt>
                <c:pt idx="4">
                  <c:v>-0.70975860950672975</c:v>
                </c:pt>
                <c:pt idx="5">
                  <c:v>-0.65923475212687066</c:v>
                </c:pt>
                <c:pt idx="6">
                  <c:v>-0.22744097706955241</c:v>
                </c:pt>
                <c:pt idx="7">
                  <c:v>-0.63951538063731239</c:v>
                </c:pt>
                <c:pt idx="8">
                  <c:v>-0.45958622791429532</c:v>
                </c:pt>
                <c:pt idx="9">
                  <c:v>-0.22107361157914754</c:v>
                </c:pt>
                <c:pt idx="10">
                  <c:v>-0.63449928770183173</c:v>
                </c:pt>
                <c:pt idx="11">
                  <c:v>-0.36585551194023475</c:v>
                </c:pt>
                <c:pt idx="12">
                  <c:v>-0.86223774969910871</c:v>
                </c:pt>
                <c:pt idx="13">
                  <c:v>-0.62312245424972479</c:v>
                </c:pt>
                <c:pt idx="14">
                  <c:v>-0.62518924683001265</c:v>
                </c:pt>
                <c:pt idx="15">
                  <c:v>2.1336515551370141</c:v>
                </c:pt>
                <c:pt idx="16">
                  <c:v>-8.648553840288406E-2</c:v>
                </c:pt>
                <c:pt idx="17">
                  <c:v>0.56878947758848641</c:v>
                </c:pt>
                <c:pt idx="18">
                  <c:v>-0.16676288038695114</c:v>
                </c:pt>
                <c:pt idx="19">
                  <c:v>1.9291372650606677</c:v>
                </c:pt>
                <c:pt idx="20">
                  <c:v>1.7440306539459021</c:v>
                </c:pt>
                <c:pt idx="21">
                  <c:v>-0.11460510384450051</c:v>
                </c:pt>
                <c:pt idx="22">
                  <c:v>-0.34992510880682209</c:v>
                </c:pt>
                <c:pt idx="23">
                  <c:v>-0.79583126994041087</c:v>
                </c:pt>
                <c:pt idx="24">
                  <c:v>-0.77420160643089408</c:v>
                </c:pt>
                <c:pt idx="25">
                  <c:v>-0.52714196525662582</c:v>
                </c:pt>
                <c:pt idx="26">
                  <c:v>-0.46897032560514396</c:v>
                </c:pt>
              </c:numCache>
            </c:numRef>
          </c:yVal>
          <c:smooth val="0"/>
          <c:extLst>
            <c:ext xmlns:c16="http://schemas.microsoft.com/office/drawing/2014/chart" uri="{C3380CC4-5D6E-409C-BE32-E72D297353CC}">
              <c16:uniqueId val="{00000002-36B4-4B19-9F31-2A67F564CC05}"/>
            </c:ext>
          </c:extLst>
        </c:ser>
        <c:ser>
          <c:idx val="3"/>
          <c:order val="3"/>
          <c:tx>
            <c:strRef>
              <c:f>BWReg4!$I$1</c:f>
              <c:strCache>
                <c:ptCount val="1"/>
                <c:pt idx="0">
                  <c:v>Upper 95</c:v>
                </c:pt>
              </c:strCache>
            </c:strRef>
          </c:tx>
          <c:spPr>
            <a:ln w="25400" cap="rnd">
              <a:noFill/>
              <a:round/>
            </a:ln>
            <a:effectLst/>
          </c:spPr>
          <c:marker>
            <c:symbol val="circle"/>
            <c:size val="5"/>
            <c:spPr>
              <a:solidFill>
                <a:schemeClr val="accent4"/>
              </a:solidFill>
              <a:ln w="9525">
                <a:solidFill>
                  <a:schemeClr val="accent4"/>
                </a:solidFill>
              </a:ln>
              <a:effectLst/>
            </c:spPr>
          </c:marker>
          <c:xVal>
            <c:numRef>
              <c:f>BWReg4!$G$2:$G$28</c:f>
              <c:numCache>
                <c:formatCode>General</c:formatCode>
                <c:ptCount val="27"/>
                <c:pt idx="0">
                  <c:v>-0.62783181349252914</c:v>
                </c:pt>
                <c:pt idx="1">
                  <c:v>-0.64593747372028087</c:v>
                </c:pt>
                <c:pt idx="2">
                  <c:v>-4.90579982647526E-2</c:v>
                </c:pt>
                <c:pt idx="3">
                  <c:v>-0.59755908067354135</c:v>
                </c:pt>
                <c:pt idx="4">
                  <c:v>-0.68064834102906357</c:v>
                </c:pt>
                <c:pt idx="5">
                  <c:v>-0.6433296906101772</c:v>
                </c:pt>
                <c:pt idx="6">
                  <c:v>-0.2117557461920089</c:v>
                </c:pt>
                <c:pt idx="7">
                  <c:v>-0.61060100144468743</c:v>
                </c:pt>
                <c:pt idx="8">
                  <c:v>-0.43351097628576785</c:v>
                </c:pt>
                <c:pt idx="9">
                  <c:v>-0.20356775120919224</c:v>
                </c:pt>
                <c:pt idx="10">
                  <c:v>-0.60635145791515355</c:v>
                </c:pt>
                <c:pt idx="11">
                  <c:v>-0.32944188924408935</c:v>
                </c:pt>
                <c:pt idx="12">
                  <c:v>-0.83319615046469164</c:v>
                </c:pt>
                <c:pt idx="13">
                  <c:v>-0.5801349575421364</c:v>
                </c:pt>
                <c:pt idx="14">
                  <c:v>-0.60574628246701256</c:v>
                </c:pt>
                <c:pt idx="15">
                  <c:v>2.2531383288508398</c:v>
                </c:pt>
                <c:pt idx="16">
                  <c:v>2.2707480511766853E-2</c:v>
                </c:pt>
                <c:pt idx="17">
                  <c:v>0.62506102533520858</c:v>
                </c:pt>
                <c:pt idx="18">
                  <c:v>-0.11578785792343721</c:v>
                </c:pt>
                <c:pt idx="19">
                  <c:v>2.0604332954421922</c:v>
                </c:pt>
                <c:pt idx="20">
                  <c:v>1.8132495444215029</c:v>
                </c:pt>
                <c:pt idx="21">
                  <c:v>-6.8923625816385781E-2</c:v>
                </c:pt>
                <c:pt idx="22">
                  <c:v>-0.27694056384146237</c:v>
                </c:pt>
                <c:pt idx="23">
                  <c:v>-0.77498620747020497</c:v>
                </c:pt>
                <c:pt idx="24">
                  <c:v>-0.74779533776354468</c:v>
                </c:pt>
                <c:pt idx="25">
                  <c:v>-0.50342416392296208</c:v>
                </c:pt>
                <c:pt idx="26">
                  <c:v>-0.45176340740234361</c:v>
                </c:pt>
              </c:numCache>
            </c:numRef>
          </c:xVal>
          <c:yVal>
            <c:numRef>
              <c:f>BWReg4!$I$2:$I$28</c:f>
              <c:numCache>
                <c:formatCode>General</c:formatCode>
                <c:ptCount val="27"/>
                <c:pt idx="0">
                  <c:v>-0.57701080934608862</c:v>
                </c:pt>
                <c:pt idx="1">
                  <c:v>-0.61047503834847461</c:v>
                </c:pt>
                <c:pt idx="2">
                  <c:v>-1.5399596187330892E-2</c:v>
                </c:pt>
                <c:pt idx="3">
                  <c:v>-0.57331057086871395</c:v>
                </c:pt>
                <c:pt idx="4">
                  <c:v>-0.6515380725513974</c:v>
                </c:pt>
                <c:pt idx="5">
                  <c:v>-0.62742462909348373</c:v>
                </c:pt>
                <c:pt idx="6">
                  <c:v>-0.1960705153144654</c:v>
                </c:pt>
                <c:pt idx="7">
                  <c:v>-0.58168662225206247</c:v>
                </c:pt>
                <c:pt idx="8">
                  <c:v>-0.40743572465724037</c:v>
                </c:pt>
                <c:pt idx="9">
                  <c:v>-0.18606189083923694</c:v>
                </c:pt>
                <c:pt idx="10">
                  <c:v>-0.57820362812847537</c:v>
                </c:pt>
                <c:pt idx="11">
                  <c:v>-0.29302826654794395</c:v>
                </c:pt>
                <c:pt idx="12">
                  <c:v>-0.80415455123027457</c:v>
                </c:pt>
                <c:pt idx="13">
                  <c:v>-0.53714746083454801</c:v>
                </c:pt>
                <c:pt idx="14">
                  <c:v>-0.58630331810401248</c:v>
                </c:pt>
                <c:pt idx="15">
                  <c:v>2.3726251025646654</c:v>
                </c:pt>
                <c:pt idx="16">
                  <c:v>0.13190049942641777</c:v>
                </c:pt>
                <c:pt idx="17">
                  <c:v>0.68133257308193074</c:v>
                </c:pt>
                <c:pt idx="18">
                  <c:v>-6.4812835459923279E-2</c:v>
                </c:pt>
                <c:pt idx="19">
                  <c:v>2.1917293258237165</c:v>
                </c:pt>
                <c:pt idx="20">
                  <c:v>1.8824684348971037</c:v>
                </c:pt>
                <c:pt idx="21">
                  <c:v>-2.324214778827105E-2</c:v>
                </c:pt>
                <c:pt idx="22">
                  <c:v>-0.20395601887610265</c:v>
                </c:pt>
                <c:pt idx="23">
                  <c:v>-0.75414114499999907</c:v>
                </c:pt>
                <c:pt idx="24">
                  <c:v>-0.72138906909619527</c:v>
                </c:pt>
                <c:pt idx="25">
                  <c:v>-0.47970636258929827</c:v>
                </c:pt>
                <c:pt idx="26">
                  <c:v>-0.43455648919954326</c:v>
                </c:pt>
              </c:numCache>
            </c:numRef>
          </c:yVal>
          <c:smooth val="0"/>
          <c:extLst>
            <c:ext xmlns:c16="http://schemas.microsoft.com/office/drawing/2014/chart" uri="{C3380CC4-5D6E-409C-BE32-E72D297353CC}">
              <c16:uniqueId val="{00000003-36B4-4B19-9F31-2A67F564CC05}"/>
            </c:ext>
          </c:extLst>
        </c:ser>
        <c:dLbls>
          <c:showLegendKey val="0"/>
          <c:showVal val="0"/>
          <c:showCatName val="0"/>
          <c:showSerName val="0"/>
          <c:showPercent val="0"/>
          <c:showBubbleSize val="0"/>
        </c:dLbls>
        <c:axId val="422333784"/>
        <c:axId val="422334960"/>
      </c:scatterChart>
      <c:valAx>
        <c:axId val="42233378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baseline="0"/>
                  <a:t>Drainage Area, Mean Depth, Max Depth, and Reach D84</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4960"/>
        <c:crosses val="autoZero"/>
        <c:crossBetween val="midCat"/>
      </c:valAx>
      <c:valAx>
        <c:axId val="4223349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BKF_W</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3784"/>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tx1"/>
                </a:solidFill>
              </a:rPr>
              <a:t>Regression Plot of Drainage</a:t>
            </a:r>
            <a:r>
              <a:rPr lang="en-US" b="1" baseline="0" dirty="0">
                <a:solidFill>
                  <a:schemeClr val="tx1"/>
                </a:solidFill>
              </a:rPr>
              <a:t> Area, WS Slope, and Reach D84 as predictors of Entrenchment Ratio</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Ent_Ratio</c:v>
          </c:tx>
          <c:spPr>
            <a:ln w="25400" cap="rnd">
              <a:noFill/>
              <a:round/>
            </a:ln>
            <a:effectLst/>
          </c:spPr>
          <c:marker>
            <c:symbol val="circle"/>
            <c:size val="5"/>
            <c:spPr>
              <a:solidFill>
                <a:schemeClr val="accent1"/>
              </a:solidFill>
              <a:ln w="9525">
                <a:solidFill>
                  <a:schemeClr val="accent1"/>
                </a:solidFill>
              </a:ln>
              <a:effectLst/>
            </c:spPr>
          </c:marker>
          <c:xVal>
            <c:numRef>
              <c:f>EntReg2!$H$2:$H$29</c:f>
              <c:numCache>
                <c:formatCode>General</c:formatCode>
                <c:ptCount val="28"/>
                <c:pt idx="0">
                  <c:v>-0.34229378866752025</c:v>
                </c:pt>
                <c:pt idx="1">
                  <c:v>-0.22709303924503133</c:v>
                </c:pt>
                <c:pt idx="2">
                  <c:v>-0.22709303924503133</c:v>
                </c:pt>
                <c:pt idx="3">
                  <c:v>-0.22709303924503133</c:v>
                </c:pt>
                <c:pt idx="4">
                  <c:v>-0.47986172909201141</c:v>
                </c:pt>
                <c:pt idx="5">
                  <c:v>-0.47986172909201141</c:v>
                </c:pt>
                <c:pt idx="6">
                  <c:v>-0.47986172909201141</c:v>
                </c:pt>
                <c:pt idx="7">
                  <c:v>-0.34229378866752025</c:v>
                </c:pt>
                <c:pt idx="8">
                  <c:v>-0.37349351927251928</c:v>
                </c:pt>
                <c:pt idx="9">
                  <c:v>-0.29026491584131497</c:v>
                </c:pt>
                <c:pt idx="10">
                  <c:v>-0.1386137494009847</c:v>
                </c:pt>
                <c:pt idx="11">
                  <c:v>-0.1707743355244683</c:v>
                </c:pt>
                <c:pt idx="12">
                  <c:v>-0.1707743355244683</c:v>
                </c:pt>
                <c:pt idx="13">
                  <c:v>-0.37349351927251928</c:v>
                </c:pt>
                <c:pt idx="14">
                  <c:v>-0.37349351927251928</c:v>
                </c:pt>
                <c:pt idx="15">
                  <c:v>0.66299635785107736</c:v>
                </c:pt>
                <c:pt idx="16">
                  <c:v>-0.13291743194574646</c:v>
                </c:pt>
                <c:pt idx="17">
                  <c:v>1.022532776541103</c:v>
                </c:pt>
                <c:pt idx="18">
                  <c:v>1.2802161824470717</c:v>
                </c:pt>
                <c:pt idx="19">
                  <c:v>7.9399625023769071E-2</c:v>
                </c:pt>
                <c:pt idx="20">
                  <c:v>1.0842785681947813</c:v>
                </c:pt>
                <c:pt idx="21">
                  <c:v>1.0842785681947813</c:v>
                </c:pt>
                <c:pt idx="22">
                  <c:v>1.7747103966902888</c:v>
                </c:pt>
                <c:pt idx="23">
                  <c:v>-0.99929484920847522</c:v>
                </c:pt>
                <c:pt idx="24">
                  <c:v>-0.47986172909201141</c:v>
                </c:pt>
                <c:pt idx="25">
                  <c:v>-0.14817934890962003</c:v>
                </c:pt>
                <c:pt idx="26">
                  <c:v>-0.14817934890962003</c:v>
                </c:pt>
                <c:pt idx="27">
                  <c:v>-0.14817934890962003</c:v>
                </c:pt>
              </c:numCache>
            </c:numRef>
          </c:xVal>
          <c:yVal>
            <c:numRef>
              <c:f>EntReg2!$B$2:$B$29</c:f>
              <c:numCache>
                <c:formatCode>General</c:formatCode>
                <c:ptCount val="28"/>
                <c:pt idx="0">
                  <c:v>1.2683216757030469</c:v>
                </c:pt>
                <c:pt idx="1">
                  <c:v>-0.6376894199667833</c:v>
                </c:pt>
                <c:pt idx="2">
                  <c:v>-0.35163583034109042</c:v>
                </c:pt>
                <c:pt idx="3">
                  <c:v>-1.0140300302937573</c:v>
                </c:pt>
                <c:pt idx="4">
                  <c:v>-0.401554135055741</c:v>
                </c:pt>
                <c:pt idx="5">
                  <c:v>-0.64854122533953362</c:v>
                </c:pt>
                <c:pt idx="6">
                  <c:v>-0.33080036402541013</c:v>
                </c:pt>
                <c:pt idx="7">
                  <c:v>-0.19797426626294873</c:v>
                </c:pt>
                <c:pt idx="8">
                  <c:v>0.82687023313957209</c:v>
                </c:pt>
                <c:pt idx="9">
                  <c:v>-1.1481583447009489</c:v>
                </c:pt>
                <c:pt idx="10">
                  <c:v>-0.91375934864954633</c:v>
                </c:pt>
                <c:pt idx="11">
                  <c:v>-0.8095820170711453</c:v>
                </c:pt>
                <c:pt idx="12">
                  <c:v>-1.0222774023770476</c:v>
                </c:pt>
                <c:pt idx="13">
                  <c:v>-0.96150729228964682</c:v>
                </c:pt>
                <c:pt idx="14">
                  <c:v>0.32768718599306695</c:v>
                </c:pt>
                <c:pt idx="15">
                  <c:v>0.19125570654755705</c:v>
                </c:pt>
                <c:pt idx="16">
                  <c:v>0.96662031208620813</c:v>
                </c:pt>
                <c:pt idx="17">
                  <c:v>1.1944656542976249</c:v>
                </c:pt>
                <c:pt idx="18">
                  <c:v>1.0342602913743522</c:v>
                </c:pt>
                <c:pt idx="19">
                  <c:v>2.3964753622541481</c:v>
                </c:pt>
                <c:pt idx="20">
                  <c:v>0.77139402115502353</c:v>
                </c:pt>
                <c:pt idx="21">
                  <c:v>0.84675392919331538</c:v>
                </c:pt>
                <c:pt idx="22">
                  <c:v>1.860625654508048</c:v>
                </c:pt>
                <c:pt idx="23">
                  <c:v>-1.842673888556956</c:v>
                </c:pt>
                <c:pt idx="24">
                  <c:v>-1.0452832297672776</c:v>
                </c:pt>
                <c:pt idx="25">
                  <c:v>-4.1274196680437171E-2</c:v>
                </c:pt>
                <c:pt idx="26">
                  <c:v>-4.1274196680437171E-2</c:v>
                </c:pt>
                <c:pt idx="27">
                  <c:v>-4.1274196680437171E-2</c:v>
                </c:pt>
              </c:numCache>
            </c:numRef>
          </c:yVal>
          <c:smooth val="0"/>
          <c:extLst>
            <c:ext xmlns:c16="http://schemas.microsoft.com/office/drawing/2014/chart" uri="{C3380CC4-5D6E-409C-BE32-E72D297353CC}">
              <c16:uniqueId val="{00000000-7607-4E41-B2B5-A731F647DF90}"/>
            </c:ext>
          </c:extLst>
        </c:ser>
        <c:ser>
          <c:idx val="1"/>
          <c:order val="1"/>
          <c:tx>
            <c:v>Predicted Ent_Ratio</c:v>
          </c:tx>
          <c:spPr>
            <a:ln w="25400" cap="rnd">
              <a:noFill/>
              <a:round/>
            </a:ln>
            <a:effectLst/>
          </c:spPr>
          <c:marker>
            <c:symbol val="circle"/>
            <c:size val="5"/>
            <c:spPr>
              <a:solidFill>
                <a:schemeClr val="accent2"/>
              </a:solidFill>
              <a:ln w="9525">
                <a:solidFill>
                  <a:schemeClr val="accent2"/>
                </a:solidFill>
              </a:ln>
              <a:effectLst/>
            </c:spPr>
          </c:marker>
          <c:xVal>
            <c:numRef>
              <c:f>EntReg2!$H$2:$H$29</c:f>
              <c:numCache>
                <c:formatCode>General</c:formatCode>
                <c:ptCount val="28"/>
                <c:pt idx="0">
                  <c:v>-0.34229378866752025</c:v>
                </c:pt>
                <c:pt idx="1">
                  <c:v>-0.22709303924503133</c:v>
                </c:pt>
                <c:pt idx="2">
                  <c:v>-0.22709303924503133</c:v>
                </c:pt>
                <c:pt idx="3">
                  <c:v>-0.22709303924503133</c:v>
                </c:pt>
                <c:pt idx="4">
                  <c:v>-0.47986172909201141</c:v>
                </c:pt>
                <c:pt idx="5">
                  <c:v>-0.47986172909201141</c:v>
                </c:pt>
                <c:pt idx="6">
                  <c:v>-0.47986172909201141</c:v>
                </c:pt>
                <c:pt idx="7">
                  <c:v>-0.34229378866752025</c:v>
                </c:pt>
                <c:pt idx="8">
                  <c:v>-0.37349351927251928</c:v>
                </c:pt>
                <c:pt idx="9">
                  <c:v>-0.29026491584131497</c:v>
                </c:pt>
                <c:pt idx="10">
                  <c:v>-0.1386137494009847</c:v>
                </c:pt>
                <c:pt idx="11">
                  <c:v>-0.1707743355244683</c:v>
                </c:pt>
                <c:pt idx="12">
                  <c:v>-0.1707743355244683</c:v>
                </c:pt>
                <c:pt idx="13">
                  <c:v>-0.37349351927251928</c:v>
                </c:pt>
                <c:pt idx="14">
                  <c:v>-0.37349351927251928</c:v>
                </c:pt>
                <c:pt idx="15">
                  <c:v>0.66299635785107736</c:v>
                </c:pt>
                <c:pt idx="16">
                  <c:v>-0.13291743194574646</c:v>
                </c:pt>
                <c:pt idx="17">
                  <c:v>1.022532776541103</c:v>
                </c:pt>
                <c:pt idx="18">
                  <c:v>1.2802161824470717</c:v>
                </c:pt>
                <c:pt idx="19">
                  <c:v>7.9399625023769071E-2</c:v>
                </c:pt>
                <c:pt idx="20">
                  <c:v>1.0842785681947813</c:v>
                </c:pt>
                <c:pt idx="21">
                  <c:v>1.0842785681947813</c:v>
                </c:pt>
                <c:pt idx="22">
                  <c:v>1.7747103966902888</c:v>
                </c:pt>
                <c:pt idx="23">
                  <c:v>-0.99929484920847522</c:v>
                </c:pt>
                <c:pt idx="24">
                  <c:v>-0.47986172909201141</c:v>
                </c:pt>
                <c:pt idx="25">
                  <c:v>-0.14817934890962003</c:v>
                </c:pt>
                <c:pt idx="26">
                  <c:v>-0.14817934890962003</c:v>
                </c:pt>
                <c:pt idx="27">
                  <c:v>-0.14817934890962003</c:v>
                </c:pt>
              </c:numCache>
            </c:numRef>
          </c:xVal>
          <c:yVal>
            <c:numRef>
              <c:f>EntReg2!$K$27:$K$54</c:f>
              <c:numCache>
                <c:formatCode>General</c:formatCode>
                <c:ptCount val="28"/>
                <c:pt idx="0">
                  <c:v>-0.34229378866752025</c:v>
                </c:pt>
                <c:pt idx="1">
                  <c:v>-0.22709303924503133</c:v>
                </c:pt>
                <c:pt idx="2">
                  <c:v>-0.22709303924503133</c:v>
                </c:pt>
                <c:pt idx="3">
                  <c:v>-0.22709303924503133</c:v>
                </c:pt>
                <c:pt idx="4">
                  <c:v>-0.47986172909201141</c:v>
                </c:pt>
                <c:pt idx="5">
                  <c:v>-0.47986172909201141</c:v>
                </c:pt>
                <c:pt idx="6">
                  <c:v>-0.47986172909201141</c:v>
                </c:pt>
                <c:pt idx="7">
                  <c:v>-0.34229378866752025</c:v>
                </c:pt>
                <c:pt idx="8">
                  <c:v>-0.37349351927251928</c:v>
                </c:pt>
                <c:pt idx="9">
                  <c:v>-0.29026491584131497</c:v>
                </c:pt>
                <c:pt idx="10">
                  <c:v>-0.1386137494009847</c:v>
                </c:pt>
                <c:pt idx="11">
                  <c:v>-0.1707743355244683</c:v>
                </c:pt>
                <c:pt idx="12">
                  <c:v>-0.1707743355244683</c:v>
                </c:pt>
                <c:pt idx="13">
                  <c:v>-0.37349351927251928</c:v>
                </c:pt>
                <c:pt idx="14">
                  <c:v>-0.37349351927251928</c:v>
                </c:pt>
                <c:pt idx="15">
                  <c:v>0.66299635785107736</c:v>
                </c:pt>
                <c:pt idx="16">
                  <c:v>-0.13291743194574646</c:v>
                </c:pt>
                <c:pt idx="17">
                  <c:v>1.022532776541103</c:v>
                </c:pt>
                <c:pt idx="18">
                  <c:v>1.2802161824470717</c:v>
                </c:pt>
                <c:pt idx="19">
                  <c:v>7.9399625023769071E-2</c:v>
                </c:pt>
                <c:pt idx="20">
                  <c:v>1.0842785681947813</c:v>
                </c:pt>
                <c:pt idx="21">
                  <c:v>1.0842785681947813</c:v>
                </c:pt>
                <c:pt idx="22">
                  <c:v>1.7747103966902888</c:v>
                </c:pt>
                <c:pt idx="23">
                  <c:v>-0.99929484920847522</c:v>
                </c:pt>
                <c:pt idx="24">
                  <c:v>-0.47986172909201141</c:v>
                </c:pt>
                <c:pt idx="25">
                  <c:v>-0.14817934890962003</c:v>
                </c:pt>
                <c:pt idx="26">
                  <c:v>-0.14817934890962003</c:v>
                </c:pt>
                <c:pt idx="27">
                  <c:v>-0.14817934890962003</c:v>
                </c:pt>
              </c:numCache>
            </c:numRef>
          </c:yVal>
          <c:smooth val="0"/>
          <c:extLst>
            <c:ext xmlns:c16="http://schemas.microsoft.com/office/drawing/2014/chart" uri="{C3380CC4-5D6E-409C-BE32-E72D297353CC}">
              <c16:uniqueId val="{00000001-7607-4E41-B2B5-A731F647DF90}"/>
            </c:ext>
          </c:extLst>
        </c:ser>
        <c:ser>
          <c:idx val="2"/>
          <c:order val="2"/>
          <c:tx>
            <c:v>Lower 95</c:v>
          </c:tx>
          <c:spPr>
            <a:ln w="25400" cap="rnd">
              <a:noFill/>
              <a:round/>
            </a:ln>
            <a:effectLst/>
          </c:spPr>
          <c:marker>
            <c:symbol val="circle"/>
            <c:size val="5"/>
            <c:spPr>
              <a:solidFill>
                <a:schemeClr val="accent3"/>
              </a:solidFill>
              <a:ln w="9525">
                <a:solidFill>
                  <a:schemeClr val="accent3"/>
                </a:solidFill>
              </a:ln>
              <a:effectLst/>
            </c:spPr>
          </c:marker>
          <c:xVal>
            <c:numRef>
              <c:f>EntReg2!$H$2:$H$29</c:f>
              <c:numCache>
                <c:formatCode>General</c:formatCode>
                <c:ptCount val="28"/>
                <c:pt idx="0">
                  <c:v>-0.34229378866752025</c:v>
                </c:pt>
                <c:pt idx="1">
                  <c:v>-0.22709303924503133</c:v>
                </c:pt>
                <c:pt idx="2">
                  <c:v>-0.22709303924503133</c:v>
                </c:pt>
                <c:pt idx="3">
                  <c:v>-0.22709303924503133</c:v>
                </c:pt>
                <c:pt idx="4">
                  <c:v>-0.47986172909201141</c:v>
                </c:pt>
                <c:pt idx="5">
                  <c:v>-0.47986172909201141</c:v>
                </c:pt>
                <c:pt idx="6">
                  <c:v>-0.47986172909201141</c:v>
                </c:pt>
                <c:pt idx="7">
                  <c:v>-0.34229378866752025</c:v>
                </c:pt>
                <c:pt idx="8">
                  <c:v>-0.37349351927251928</c:v>
                </c:pt>
                <c:pt idx="9">
                  <c:v>-0.29026491584131497</c:v>
                </c:pt>
                <c:pt idx="10">
                  <c:v>-0.1386137494009847</c:v>
                </c:pt>
                <c:pt idx="11">
                  <c:v>-0.1707743355244683</c:v>
                </c:pt>
                <c:pt idx="12">
                  <c:v>-0.1707743355244683</c:v>
                </c:pt>
                <c:pt idx="13">
                  <c:v>-0.37349351927251928</c:v>
                </c:pt>
                <c:pt idx="14">
                  <c:v>-0.37349351927251928</c:v>
                </c:pt>
                <c:pt idx="15">
                  <c:v>0.66299635785107736</c:v>
                </c:pt>
                <c:pt idx="16">
                  <c:v>-0.13291743194574646</c:v>
                </c:pt>
                <c:pt idx="17">
                  <c:v>1.022532776541103</c:v>
                </c:pt>
                <c:pt idx="18">
                  <c:v>1.2802161824470717</c:v>
                </c:pt>
                <c:pt idx="19">
                  <c:v>7.9399625023769071E-2</c:v>
                </c:pt>
                <c:pt idx="20">
                  <c:v>1.0842785681947813</c:v>
                </c:pt>
                <c:pt idx="21">
                  <c:v>1.0842785681947813</c:v>
                </c:pt>
                <c:pt idx="22">
                  <c:v>1.7747103966902888</c:v>
                </c:pt>
                <c:pt idx="23">
                  <c:v>-0.99929484920847522</c:v>
                </c:pt>
                <c:pt idx="24">
                  <c:v>-0.47986172909201141</c:v>
                </c:pt>
                <c:pt idx="25">
                  <c:v>-0.14817934890962003</c:v>
                </c:pt>
                <c:pt idx="26">
                  <c:v>-0.14817934890962003</c:v>
                </c:pt>
                <c:pt idx="27">
                  <c:v>-0.14817934890962003</c:v>
                </c:pt>
              </c:numCache>
            </c:numRef>
          </c:xVal>
          <c:yVal>
            <c:numRef>
              <c:f>EntReg2!$F$2:$F$29</c:f>
              <c:numCache>
                <c:formatCode>General</c:formatCode>
                <c:ptCount val="28"/>
                <c:pt idx="0">
                  <c:v>-0.43258550435925941</c:v>
                </c:pt>
                <c:pt idx="1">
                  <c:v>-0.29300268953870007</c:v>
                </c:pt>
                <c:pt idx="2">
                  <c:v>-0.29300268953870007</c:v>
                </c:pt>
                <c:pt idx="3">
                  <c:v>-0.29300268953870007</c:v>
                </c:pt>
                <c:pt idx="4">
                  <c:v>-0.52755885110433054</c:v>
                </c:pt>
                <c:pt idx="5">
                  <c:v>-0.52755885110433054</c:v>
                </c:pt>
                <c:pt idx="6">
                  <c:v>-0.52755885110433054</c:v>
                </c:pt>
                <c:pt idx="7">
                  <c:v>-0.43258550435925941</c:v>
                </c:pt>
                <c:pt idx="8">
                  <c:v>-0.45194659217054994</c:v>
                </c:pt>
                <c:pt idx="9">
                  <c:v>-0.33022494839525862</c:v>
                </c:pt>
                <c:pt idx="10">
                  <c:v>-0.1732473317166732</c:v>
                </c:pt>
                <c:pt idx="11">
                  <c:v>-0.23894553420542</c:v>
                </c:pt>
                <c:pt idx="12">
                  <c:v>-0.23894553420542</c:v>
                </c:pt>
                <c:pt idx="13">
                  <c:v>-0.45194659217054994</c:v>
                </c:pt>
                <c:pt idx="14">
                  <c:v>-0.45194659217054994</c:v>
                </c:pt>
                <c:pt idx="15">
                  <c:v>0.445882486517237</c:v>
                </c:pt>
                <c:pt idx="16">
                  <c:v>-0.43639841517268502</c:v>
                </c:pt>
                <c:pt idx="17">
                  <c:v>0.73797954065883009</c:v>
                </c:pt>
                <c:pt idx="18">
                  <c:v>1.1012261171714257</c:v>
                </c:pt>
                <c:pt idx="19">
                  <c:v>1.914392958458349E-2</c:v>
                </c:pt>
                <c:pt idx="20">
                  <c:v>0.9104533251882877</c:v>
                </c:pt>
                <c:pt idx="21">
                  <c:v>0.9104533251882877</c:v>
                </c:pt>
                <c:pt idx="22">
                  <c:v>1.5797580275287972</c:v>
                </c:pt>
                <c:pt idx="23">
                  <c:v>-1.1220331790889109</c:v>
                </c:pt>
                <c:pt idx="24">
                  <c:v>-0.52755885110433054</c:v>
                </c:pt>
                <c:pt idx="25">
                  <c:v>-0.17982538380630958</c:v>
                </c:pt>
                <c:pt idx="26">
                  <c:v>-0.17982538380630958</c:v>
                </c:pt>
                <c:pt idx="27">
                  <c:v>-0.17982538380630958</c:v>
                </c:pt>
              </c:numCache>
            </c:numRef>
          </c:yVal>
          <c:smooth val="0"/>
          <c:extLst>
            <c:ext xmlns:c16="http://schemas.microsoft.com/office/drawing/2014/chart" uri="{C3380CC4-5D6E-409C-BE32-E72D297353CC}">
              <c16:uniqueId val="{00000002-7607-4E41-B2B5-A731F647DF90}"/>
            </c:ext>
          </c:extLst>
        </c:ser>
        <c:ser>
          <c:idx val="3"/>
          <c:order val="3"/>
          <c:tx>
            <c:v>Upper 95</c:v>
          </c:tx>
          <c:spPr>
            <a:ln w="25400" cap="rnd">
              <a:noFill/>
              <a:round/>
            </a:ln>
            <a:effectLst/>
          </c:spPr>
          <c:marker>
            <c:symbol val="circle"/>
            <c:size val="5"/>
            <c:spPr>
              <a:solidFill>
                <a:schemeClr val="accent4"/>
              </a:solidFill>
              <a:ln w="9525">
                <a:solidFill>
                  <a:schemeClr val="accent4"/>
                </a:solidFill>
              </a:ln>
              <a:effectLst/>
            </c:spPr>
          </c:marker>
          <c:xVal>
            <c:numRef>
              <c:f>EntReg2!$H$2:$H$29</c:f>
              <c:numCache>
                <c:formatCode>General</c:formatCode>
                <c:ptCount val="28"/>
                <c:pt idx="0">
                  <c:v>-0.34229378866752025</c:v>
                </c:pt>
                <c:pt idx="1">
                  <c:v>-0.22709303924503133</c:v>
                </c:pt>
                <c:pt idx="2">
                  <c:v>-0.22709303924503133</c:v>
                </c:pt>
                <c:pt idx="3">
                  <c:v>-0.22709303924503133</c:v>
                </c:pt>
                <c:pt idx="4">
                  <c:v>-0.47986172909201141</c:v>
                </c:pt>
                <c:pt idx="5">
                  <c:v>-0.47986172909201141</c:v>
                </c:pt>
                <c:pt idx="6">
                  <c:v>-0.47986172909201141</c:v>
                </c:pt>
                <c:pt idx="7">
                  <c:v>-0.34229378866752025</c:v>
                </c:pt>
                <c:pt idx="8">
                  <c:v>-0.37349351927251928</c:v>
                </c:pt>
                <c:pt idx="9">
                  <c:v>-0.29026491584131497</c:v>
                </c:pt>
                <c:pt idx="10">
                  <c:v>-0.1386137494009847</c:v>
                </c:pt>
                <c:pt idx="11">
                  <c:v>-0.1707743355244683</c:v>
                </c:pt>
                <c:pt idx="12">
                  <c:v>-0.1707743355244683</c:v>
                </c:pt>
                <c:pt idx="13">
                  <c:v>-0.37349351927251928</c:v>
                </c:pt>
                <c:pt idx="14">
                  <c:v>-0.37349351927251928</c:v>
                </c:pt>
                <c:pt idx="15">
                  <c:v>0.66299635785107736</c:v>
                </c:pt>
                <c:pt idx="16">
                  <c:v>-0.13291743194574646</c:v>
                </c:pt>
                <c:pt idx="17">
                  <c:v>1.022532776541103</c:v>
                </c:pt>
                <c:pt idx="18">
                  <c:v>1.2802161824470717</c:v>
                </c:pt>
                <c:pt idx="19">
                  <c:v>7.9399625023769071E-2</c:v>
                </c:pt>
                <c:pt idx="20">
                  <c:v>1.0842785681947813</c:v>
                </c:pt>
                <c:pt idx="21">
                  <c:v>1.0842785681947813</c:v>
                </c:pt>
                <c:pt idx="22">
                  <c:v>1.7747103966902888</c:v>
                </c:pt>
                <c:pt idx="23">
                  <c:v>-0.99929484920847522</c:v>
                </c:pt>
                <c:pt idx="24">
                  <c:v>-0.47986172909201141</c:v>
                </c:pt>
                <c:pt idx="25">
                  <c:v>-0.14817934890962003</c:v>
                </c:pt>
                <c:pt idx="26">
                  <c:v>-0.14817934890962003</c:v>
                </c:pt>
                <c:pt idx="27">
                  <c:v>-0.14817934890962003</c:v>
                </c:pt>
              </c:numCache>
            </c:numRef>
          </c:xVal>
          <c:yVal>
            <c:numRef>
              <c:f>EntReg2!$G$2:$G$29</c:f>
              <c:numCache>
                <c:formatCode>General</c:formatCode>
                <c:ptCount val="28"/>
                <c:pt idx="0">
                  <c:v>-0.25200207297578109</c:v>
                </c:pt>
                <c:pt idx="1">
                  <c:v>-0.16118338895136256</c:v>
                </c:pt>
                <c:pt idx="2">
                  <c:v>-0.16118338895136256</c:v>
                </c:pt>
                <c:pt idx="3">
                  <c:v>-0.16118338895136256</c:v>
                </c:pt>
                <c:pt idx="4">
                  <c:v>-0.43216460707969223</c:v>
                </c:pt>
                <c:pt idx="5">
                  <c:v>-0.43216460707969223</c:v>
                </c:pt>
                <c:pt idx="6">
                  <c:v>-0.43216460707969223</c:v>
                </c:pt>
                <c:pt idx="7">
                  <c:v>-0.25200207297578109</c:v>
                </c:pt>
                <c:pt idx="8">
                  <c:v>-0.29504044637448862</c:v>
                </c:pt>
                <c:pt idx="9">
                  <c:v>-0.25030488328737133</c:v>
                </c:pt>
                <c:pt idx="10">
                  <c:v>-0.1039801670852962</c:v>
                </c:pt>
                <c:pt idx="11">
                  <c:v>-0.1026031368435166</c:v>
                </c:pt>
                <c:pt idx="12">
                  <c:v>-0.1026031368435166</c:v>
                </c:pt>
                <c:pt idx="13">
                  <c:v>-0.29504044637448862</c:v>
                </c:pt>
                <c:pt idx="14">
                  <c:v>-0.29504044637448862</c:v>
                </c:pt>
                <c:pt idx="15">
                  <c:v>0.88011022918491766</c:v>
                </c:pt>
                <c:pt idx="16">
                  <c:v>0.17056355128119211</c:v>
                </c:pt>
                <c:pt idx="17">
                  <c:v>1.3070860124233759</c:v>
                </c:pt>
                <c:pt idx="18">
                  <c:v>1.4592062477227177</c:v>
                </c:pt>
                <c:pt idx="19">
                  <c:v>0.13965532046295465</c:v>
                </c:pt>
                <c:pt idx="20">
                  <c:v>1.258103811201275</c:v>
                </c:pt>
                <c:pt idx="21">
                  <c:v>1.258103811201275</c:v>
                </c:pt>
                <c:pt idx="22">
                  <c:v>1.9696627658517805</c:v>
                </c:pt>
                <c:pt idx="23">
                  <c:v>-0.87655651932803957</c:v>
                </c:pt>
                <c:pt idx="24">
                  <c:v>-0.43216460707969223</c:v>
                </c:pt>
                <c:pt idx="25">
                  <c:v>-0.11653331401293048</c:v>
                </c:pt>
                <c:pt idx="26">
                  <c:v>-0.11653331401293048</c:v>
                </c:pt>
                <c:pt idx="27">
                  <c:v>-0.11653331401293048</c:v>
                </c:pt>
              </c:numCache>
            </c:numRef>
          </c:yVal>
          <c:smooth val="0"/>
          <c:extLst>
            <c:ext xmlns:c16="http://schemas.microsoft.com/office/drawing/2014/chart" uri="{C3380CC4-5D6E-409C-BE32-E72D297353CC}">
              <c16:uniqueId val="{00000003-7607-4E41-B2B5-A731F647DF90}"/>
            </c:ext>
          </c:extLst>
        </c:ser>
        <c:dLbls>
          <c:showLegendKey val="0"/>
          <c:showVal val="0"/>
          <c:showCatName val="0"/>
          <c:showSerName val="0"/>
          <c:showPercent val="0"/>
          <c:showBubbleSize val="0"/>
        </c:dLbls>
        <c:axId val="422335744"/>
        <c:axId val="422338096"/>
      </c:scatterChart>
      <c:valAx>
        <c:axId val="422335744"/>
        <c:scaling>
          <c:orientation val="minMax"/>
          <c:max val="1.9"/>
          <c:min val="-1.100000000000000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Drainage</a:t>
                </a:r>
                <a:r>
                  <a:rPr lang="en-US" baseline="0"/>
                  <a:t> Area, WS Slope, and Reach D84</a:t>
                </a:r>
                <a:endParaRPr 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8096"/>
        <c:crosses val="autoZero"/>
        <c:crossBetween val="midCat"/>
      </c:valAx>
      <c:valAx>
        <c:axId val="422338096"/>
        <c:scaling>
          <c:orientation val="minMax"/>
          <c:max val="2.5"/>
          <c:min val="-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Ent_Ratio</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5744"/>
        <c:crosses val="autoZero"/>
        <c:crossBetween val="midCat"/>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b="1" dirty="0">
                <a:solidFill>
                  <a:schemeClr val="tx1"/>
                </a:solidFill>
              </a:rPr>
              <a:t>Regression Plot of Drainage Area, Hydraulic Radius, and Reach D50 as Predictors</a:t>
            </a:r>
            <a:r>
              <a:rPr lang="en-US" b="1" baseline="0" dirty="0">
                <a:solidFill>
                  <a:schemeClr val="tx1"/>
                </a:solidFill>
              </a:rPr>
              <a:t> of BEHI Rating</a:t>
            </a:r>
            <a:endParaRPr lang="en-US" b="1" dirty="0">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lineMarker"/>
        <c:varyColors val="0"/>
        <c:ser>
          <c:idx val="0"/>
          <c:order val="0"/>
          <c:tx>
            <c:v>BEHI Rating</c:v>
          </c:tx>
          <c:spPr>
            <a:ln w="25400" cap="rnd">
              <a:noFill/>
              <a:round/>
            </a:ln>
            <a:effectLst/>
          </c:spPr>
          <c:marker>
            <c:symbol val="circle"/>
            <c:size val="5"/>
            <c:spPr>
              <a:solidFill>
                <a:schemeClr val="accent1"/>
              </a:solidFill>
              <a:ln w="9525">
                <a:solidFill>
                  <a:schemeClr val="accent1"/>
                </a:solidFill>
              </a:ln>
              <a:effectLst/>
            </c:spPr>
          </c:marker>
          <c:xVal>
            <c:numRef>
              <c:f>BEHIReg2!$G$2:$G$25</c:f>
              <c:numCache>
                <c:formatCode>General</c:formatCode>
                <c:ptCount val="24"/>
                <c:pt idx="0">
                  <c:v>0.81853003950808056</c:v>
                </c:pt>
                <c:pt idx="1">
                  <c:v>-0.20851703950540523</c:v>
                </c:pt>
                <c:pt idx="2">
                  <c:v>-0.12404101449383254</c:v>
                </c:pt>
                <c:pt idx="3">
                  <c:v>0.24202176055631597</c:v>
                </c:pt>
                <c:pt idx="4">
                  <c:v>0.37264364888443402</c:v>
                </c:pt>
                <c:pt idx="5">
                  <c:v>0.26704861761996823</c:v>
                </c:pt>
                <c:pt idx="6">
                  <c:v>6.9937892592965151E-2</c:v>
                </c:pt>
                <c:pt idx="7">
                  <c:v>0.24127720192900026</c:v>
                </c:pt>
                <c:pt idx="8">
                  <c:v>0.49646890937389593</c:v>
                </c:pt>
                <c:pt idx="9">
                  <c:v>0.12484933283005661</c:v>
                </c:pt>
                <c:pt idx="10">
                  <c:v>0.65772945770187374</c:v>
                </c:pt>
                <c:pt idx="11">
                  <c:v>0.59368622398283355</c:v>
                </c:pt>
                <c:pt idx="12">
                  <c:v>0.55848788022801177</c:v>
                </c:pt>
                <c:pt idx="13">
                  <c:v>0.36271520310557248</c:v>
                </c:pt>
                <c:pt idx="14">
                  <c:v>0.74989698440861408</c:v>
                </c:pt>
                <c:pt idx="15">
                  <c:v>0.22436127558539698</c:v>
                </c:pt>
                <c:pt idx="16">
                  <c:v>-1.5938446952726002</c:v>
                </c:pt>
                <c:pt idx="17">
                  <c:v>-0.9288639645962703</c:v>
                </c:pt>
                <c:pt idx="18">
                  <c:v>-0.37109274307057494</c:v>
                </c:pt>
                <c:pt idx="19">
                  <c:v>-0.91991415840386659</c:v>
                </c:pt>
                <c:pt idx="20">
                  <c:v>-1.5708088490005163</c:v>
                </c:pt>
                <c:pt idx="21">
                  <c:v>0.34860629796148385</c:v>
                </c:pt>
                <c:pt idx="22">
                  <c:v>-0.65710787329251108</c:v>
                </c:pt>
                <c:pt idx="23">
                  <c:v>0.24592961136707506</c:v>
                </c:pt>
              </c:numCache>
            </c:numRef>
          </c:xVal>
          <c:yVal>
            <c:numRef>
              <c:f>BEHIReg2!$B$2:$B$25</c:f>
              <c:numCache>
                <c:formatCode>General</c:formatCode>
                <c:ptCount val="24"/>
                <c:pt idx="0">
                  <c:v>0.79552799882147562</c:v>
                </c:pt>
                <c:pt idx="1">
                  <c:v>0.41466810693122935</c:v>
                </c:pt>
                <c:pt idx="2">
                  <c:v>-0.64511594006771844</c:v>
                </c:pt>
                <c:pt idx="3">
                  <c:v>-0.64511594006771844</c:v>
                </c:pt>
                <c:pt idx="4">
                  <c:v>-0.95973932902053138</c:v>
                </c:pt>
                <c:pt idx="5">
                  <c:v>1.7249089306623101E-2</c:v>
                </c:pt>
                <c:pt idx="6">
                  <c:v>0.56370023854045603</c:v>
                </c:pt>
                <c:pt idx="7">
                  <c:v>-1.6221043583948735</c:v>
                </c:pt>
                <c:pt idx="8">
                  <c:v>0.91144187896198592</c:v>
                </c:pt>
                <c:pt idx="9">
                  <c:v>0.61337761574353122</c:v>
                </c:pt>
                <c:pt idx="10">
                  <c:v>1.0273557591024951</c:v>
                </c:pt>
                <c:pt idx="11">
                  <c:v>0.74585062161840043</c:v>
                </c:pt>
                <c:pt idx="12">
                  <c:v>1.9381076744922157</c:v>
                </c:pt>
                <c:pt idx="13">
                  <c:v>1.7249089306623101E-2</c:v>
                </c:pt>
                <c:pt idx="14">
                  <c:v>0.59681849000917253</c:v>
                </c:pt>
                <c:pt idx="15">
                  <c:v>0.298754226790719</c:v>
                </c:pt>
                <c:pt idx="16">
                  <c:v>-0.86038457461437978</c:v>
                </c:pt>
                <c:pt idx="17">
                  <c:v>-1.5227496039887218</c:v>
                </c:pt>
                <c:pt idx="18">
                  <c:v>0.298754226790719</c:v>
                </c:pt>
                <c:pt idx="19">
                  <c:v>-0.6119976885990015</c:v>
                </c:pt>
                <c:pt idx="20">
                  <c:v>-1.9367277473476858</c:v>
                </c:pt>
                <c:pt idx="21">
                  <c:v>1.2923017708522322</c:v>
                </c:pt>
                <c:pt idx="22">
                  <c:v>-1.1584488378328339</c:v>
                </c:pt>
                <c:pt idx="23">
                  <c:v>0.43122723266558693</c:v>
                </c:pt>
              </c:numCache>
            </c:numRef>
          </c:yVal>
          <c:smooth val="0"/>
          <c:extLst>
            <c:ext xmlns:c16="http://schemas.microsoft.com/office/drawing/2014/chart" uri="{C3380CC4-5D6E-409C-BE32-E72D297353CC}">
              <c16:uniqueId val="{00000000-1667-477E-8800-506FD5D69FB3}"/>
            </c:ext>
          </c:extLst>
        </c:ser>
        <c:ser>
          <c:idx val="1"/>
          <c:order val="1"/>
          <c:tx>
            <c:v>Lower 95</c:v>
          </c:tx>
          <c:spPr>
            <a:ln w="19050" cap="rnd">
              <a:noFill/>
              <a:round/>
            </a:ln>
            <a:effectLst/>
          </c:spPr>
          <c:marker>
            <c:symbol val="circle"/>
            <c:size val="5"/>
            <c:spPr>
              <a:solidFill>
                <a:schemeClr val="accent2"/>
              </a:solidFill>
              <a:ln w="9525">
                <a:solidFill>
                  <a:schemeClr val="accent2"/>
                </a:solidFill>
              </a:ln>
              <a:effectLst/>
            </c:spPr>
          </c:marker>
          <c:xVal>
            <c:numRef>
              <c:f>BEHIReg2!$G$2:$G$25</c:f>
              <c:numCache>
                <c:formatCode>General</c:formatCode>
                <c:ptCount val="24"/>
                <c:pt idx="0">
                  <c:v>0.81853003950808056</c:v>
                </c:pt>
                <c:pt idx="1">
                  <c:v>-0.20851703950540523</c:v>
                </c:pt>
                <c:pt idx="2">
                  <c:v>-0.12404101449383254</c:v>
                </c:pt>
                <c:pt idx="3">
                  <c:v>0.24202176055631597</c:v>
                </c:pt>
                <c:pt idx="4">
                  <c:v>0.37264364888443402</c:v>
                </c:pt>
                <c:pt idx="5">
                  <c:v>0.26704861761996823</c:v>
                </c:pt>
                <c:pt idx="6">
                  <c:v>6.9937892592965151E-2</c:v>
                </c:pt>
                <c:pt idx="7">
                  <c:v>0.24127720192900026</c:v>
                </c:pt>
                <c:pt idx="8">
                  <c:v>0.49646890937389593</c:v>
                </c:pt>
                <c:pt idx="9">
                  <c:v>0.12484933283005661</c:v>
                </c:pt>
                <c:pt idx="10">
                  <c:v>0.65772945770187374</c:v>
                </c:pt>
                <c:pt idx="11">
                  <c:v>0.59368622398283355</c:v>
                </c:pt>
                <c:pt idx="12">
                  <c:v>0.55848788022801177</c:v>
                </c:pt>
                <c:pt idx="13">
                  <c:v>0.36271520310557248</c:v>
                </c:pt>
                <c:pt idx="14">
                  <c:v>0.74989698440861408</c:v>
                </c:pt>
                <c:pt idx="15">
                  <c:v>0.22436127558539698</c:v>
                </c:pt>
                <c:pt idx="16">
                  <c:v>-1.5938446952726002</c:v>
                </c:pt>
                <c:pt idx="17">
                  <c:v>-0.9288639645962703</c:v>
                </c:pt>
                <c:pt idx="18">
                  <c:v>-0.37109274307057494</c:v>
                </c:pt>
                <c:pt idx="19">
                  <c:v>-0.91991415840386659</c:v>
                </c:pt>
                <c:pt idx="20">
                  <c:v>-1.5708088490005163</c:v>
                </c:pt>
                <c:pt idx="21">
                  <c:v>0.34860629796148385</c:v>
                </c:pt>
                <c:pt idx="22">
                  <c:v>-0.65710787329251108</c:v>
                </c:pt>
                <c:pt idx="23">
                  <c:v>0.24592961136707506</c:v>
                </c:pt>
              </c:numCache>
            </c:numRef>
          </c:xVal>
          <c:yVal>
            <c:numRef>
              <c:f>BEHIReg2!$H$2:$H$25</c:f>
              <c:numCache>
                <c:formatCode>General</c:formatCode>
                <c:ptCount val="24"/>
                <c:pt idx="0">
                  <c:v>0.70596465316601043</c:v>
                </c:pt>
                <c:pt idx="1">
                  <c:v>-0.34271585867804655</c:v>
                </c:pt>
                <c:pt idx="2">
                  <c:v>-0.2487686229586116</c:v>
                </c:pt>
                <c:pt idx="3">
                  <c:v>0.15833606515894005</c:v>
                </c:pt>
                <c:pt idx="4">
                  <c:v>0.30531766646341568</c:v>
                </c:pt>
                <c:pt idx="5">
                  <c:v>0.21156164858377774</c:v>
                </c:pt>
                <c:pt idx="6">
                  <c:v>1.8805425206905681E-2</c:v>
                </c:pt>
                <c:pt idx="7">
                  <c:v>0.1346448523550382</c:v>
                </c:pt>
                <c:pt idx="8">
                  <c:v>0.41734452628471475</c:v>
                </c:pt>
                <c:pt idx="9">
                  <c:v>7.4809188473907315E-2</c:v>
                </c:pt>
                <c:pt idx="10">
                  <c:v>0.58085920508975519</c:v>
                </c:pt>
                <c:pt idx="11">
                  <c:v>0.50860266556068612</c:v>
                </c:pt>
                <c:pt idx="12">
                  <c:v>0.47735065960080686</c:v>
                </c:pt>
                <c:pt idx="13">
                  <c:v>0.26859473639560938</c:v>
                </c:pt>
                <c:pt idx="14">
                  <c:v>0.6711537050232329</c:v>
                </c:pt>
                <c:pt idx="15">
                  <c:v>-0.42906000098263397</c:v>
                </c:pt>
                <c:pt idx="16">
                  <c:v>-1.8807755383112146</c:v>
                </c:pt>
                <c:pt idx="17">
                  <c:v>-1.1082859969539689</c:v>
                </c:pt>
                <c:pt idx="18">
                  <c:v>-0.54260504650696162</c:v>
                </c:pt>
                <c:pt idx="19">
                  <c:v>-1.241123893314299</c:v>
                </c:pt>
                <c:pt idx="20">
                  <c:v>-1.8190421297936397</c:v>
                </c:pt>
                <c:pt idx="21">
                  <c:v>0.24155489892351037</c:v>
                </c:pt>
                <c:pt idx="22">
                  <c:v>-0.83057372957452635</c:v>
                </c:pt>
                <c:pt idx="23">
                  <c:v>0.19281044500785013</c:v>
                </c:pt>
              </c:numCache>
            </c:numRef>
          </c:yVal>
          <c:smooth val="0"/>
          <c:extLst>
            <c:ext xmlns:c16="http://schemas.microsoft.com/office/drawing/2014/chart" uri="{C3380CC4-5D6E-409C-BE32-E72D297353CC}">
              <c16:uniqueId val="{00000001-1667-477E-8800-506FD5D69FB3}"/>
            </c:ext>
          </c:extLst>
        </c:ser>
        <c:ser>
          <c:idx val="2"/>
          <c:order val="2"/>
          <c:tx>
            <c:v>Upper 95</c:v>
          </c:tx>
          <c:spPr>
            <a:ln w="19050" cap="rnd">
              <a:noFill/>
              <a:round/>
            </a:ln>
            <a:effectLst/>
          </c:spPr>
          <c:marker>
            <c:symbol val="circle"/>
            <c:size val="5"/>
            <c:spPr>
              <a:solidFill>
                <a:schemeClr val="accent3"/>
              </a:solidFill>
              <a:ln w="9525">
                <a:solidFill>
                  <a:schemeClr val="accent3"/>
                </a:solidFill>
              </a:ln>
              <a:effectLst/>
            </c:spPr>
          </c:marker>
          <c:xVal>
            <c:numRef>
              <c:f>BEHIReg2!$G$2:$G$25</c:f>
              <c:numCache>
                <c:formatCode>General</c:formatCode>
                <c:ptCount val="24"/>
                <c:pt idx="0">
                  <c:v>0.81853003950808056</c:v>
                </c:pt>
                <c:pt idx="1">
                  <c:v>-0.20851703950540523</c:v>
                </c:pt>
                <c:pt idx="2">
                  <c:v>-0.12404101449383254</c:v>
                </c:pt>
                <c:pt idx="3">
                  <c:v>0.24202176055631597</c:v>
                </c:pt>
                <c:pt idx="4">
                  <c:v>0.37264364888443402</c:v>
                </c:pt>
                <c:pt idx="5">
                  <c:v>0.26704861761996823</c:v>
                </c:pt>
                <c:pt idx="6">
                  <c:v>6.9937892592965151E-2</c:v>
                </c:pt>
                <c:pt idx="7">
                  <c:v>0.24127720192900026</c:v>
                </c:pt>
                <c:pt idx="8">
                  <c:v>0.49646890937389593</c:v>
                </c:pt>
                <c:pt idx="9">
                  <c:v>0.12484933283005661</c:v>
                </c:pt>
                <c:pt idx="10">
                  <c:v>0.65772945770187374</c:v>
                </c:pt>
                <c:pt idx="11">
                  <c:v>0.59368622398283355</c:v>
                </c:pt>
                <c:pt idx="12">
                  <c:v>0.55848788022801177</c:v>
                </c:pt>
                <c:pt idx="13">
                  <c:v>0.36271520310557248</c:v>
                </c:pt>
                <c:pt idx="14">
                  <c:v>0.74989698440861408</c:v>
                </c:pt>
                <c:pt idx="15">
                  <c:v>0.22436127558539698</c:v>
                </c:pt>
                <c:pt idx="16">
                  <c:v>-1.5938446952726002</c:v>
                </c:pt>
                <c:pt idx="17">
                  <c:v>-0.9288639645962703</c:v>
                </c:pt>
                <c:pt idx="18">
                  <c:v>-0.37109274307057494</c:v>
                </c:pt>
                <c:pt idx="19">
                  <c:v>-0.91991415840386659</c:v>
                </c:pt>
                <c:pt idx="20">
                  <c:v>-1.5708088490005163</c:v>
                </c:pt>
                <c:pt idx="21">
                  <c:v>0.34860629796148385</c:v>
                </c:pt>
                <c:pt idx="22">
                  <c:v>-0.65710787329251108</c:v>
                </c:pt>
                <c:pt idx="23">
                  <c:v>0.24592961136707506</c:v>
                </c:pt>
              </c:numCache>
            </c:numRef>
          </c:xVal>
          <c:yVal>
            <c:numRef>
              <c:f>BEHIReg2!$I$2:$I$25</c:f>
              <c:numCache>
                <c:formatCode>General</c:formatCode>
                <c:ptCount val="24"/>
                <c:pt idx="0">
                  <c:v>0.9310954258501507</c:v>
                </c:pt>
                <c:pt idx="1">
                  <c:v>-7.431822033276389E-2</c:v>
                </c:pt>
                <c:pt idx="2">
                  <c:v>6.8659397094653074E-4</c:v>
                </c:pt>
                <c:pt idx="3">
                  <c:v>0.32570745595369188</c:v>
                </c:pt>
                <c:pt idx="4">
                  <c:v>0.43996963130545236</c:v>
                </c:pt>
                <c:pt idx="5">
                  <c:v>0.32253558665615872</c:v>
                </c:pt>
                <c:pt idx="6">
                  <c:v>0.12107035997902463</c:v>
                </c:pt>
                <c:pt idx="7">
                  <c:v>0.34790955150296232</c:v>
                </c:pt>
                <c:pt idx="8">
                  <c:v>0.57559329246307722</c:v>
                </c:pt>
                <c:pt idx="9">
                  <c:v>0.17488947718620593</c:v>
                </c:pt>
                <c:pt idx="10">
                  <c:v>0.73459971031399229</c:v>
                </c:pt>
                <c:pt idx="11">
                  <c:v>0.67876978240498098</c:v>
                </c:pt>
                <c:pt idx="12">
                  <c:v>0.63962510085521662</c:v>
                </c:pt>
                <c:pt idx="13">
                  <c:v>0.45683566981553558</c:v>
                </c:pt>
                <c:pt idx="14">
                  <c:v>0.82864026379399525</c:v>
                </c:pt>
                <c:pt idx="15">
                  <c:v>0.87778255215342793</c:v>
                </c:pt>
                <c:pt idx="16">
                  <c:v>-1.3069138522339858</c:v>
                </c:pt>
                <c:pt idx="17">
                  <c:v>-0.74944193223857181</c:v>
                </c:pt>
                <c:pt idx="18">
                  <c:v>-0.19958043963418837</c:v>
                </c:pt>
                <c:pt idx="19">
                  <c:v>-0.59870442349343411</c:v>
                </c:pt>
                <c:pt idx="20">
                  <c:v>-1.322575568207393</c:v>
                </c:pt>
                <c:pt idx="21">
                  <c:v>0.45565769699945735</c:v>
                </c:pt>
                <c:pt idx="22">
                  <c:v>-0.48364201701049581</c:v>
                </c:pt>
                <c:pt idx="23">
                  <c:v>0.29904877772629995</c:v>
                </c:pt>
              </c:numCache>
            </c:numRef>
          </c:yVal>
          <c:smooth val="0"/>
          <c:extLst>
            <c:ext xmlns:c16="http://schemas.microsoft.com/office/drawing/2014/chart" uri="{C3380CC4-5D6E-409C-BE32-E72D297353CC}">
              <c16:uniqueId val="{00000002-1667-477E-8800-506FD5D69FB3}"/>
            </c:ext>
          </c:extLst>
        </c:ser>
        <c:ser>
          <c:idx val="3"/>
          <c:order val="3"/>
          <c:tx>
            <c:v>Predicted BEHI Rating</c:v>
          </c:tx>
          <c:spPr>
            <a:ln w="25400" cap="rnd">
              <a:noFill/>
              <a:round/>
            </a:ln>
            <a:effectLst/>
          </c:spPr>
          <c:marker>
            <c:symbol val="circle"/>
            <c:size val="5"/>
            <c:spPr>
              <a:solidFill>
                <a:schemeClr val="accent4"/>
              </a:solidFill>
              <a:ln w="9525">
                <a:solidFill>
                  <a:schemeClr val="accent4"/>
                </a:solidFill>
              </a:ln>
              <a:effectLst/>
            </c:spPr>
          </c:marker>
          <c:xVal>
            <c:numRef>
              <c:f>BEHIReg2!$G$2:$G$25</c:f>
              <c:numCache>
                <c:formatCode>General</c:formatCode>
                <c:ptCount val="24"/>
                <c:pt idx="0">
                  <c:v>0.81853003950808056</c:v>
                </c:pt>
                <c:pt idx="1">
                  <c:v>-0.20851703950540523</c:v>
                </c:pt>
                <c:pt idx="2">
                  <c:v>-0.12404101449383254</c:v>
                </c:pt>
                <c:pt idx="3">
                  <c:v>0.24202176055631597</c:v>
                </c:pt>
                <c:pt idx="4">
                  <c:v>0.37264364888443402</c:v>
                </c:pt>
                <c:pt idx="5">
                  <c:v>0.26704861761996823</c:v>
                </c:pt>
                <c:pt idx="6">
                  <c:v>6.9937892592965151E-2</c:v>
                </c:pt>
                <c:pt idx="7">
                  <c:v>0.24127720192900026</c:v>
                </c:pt>
                <c:pt idx="8">
                  <c:v>0.49646890937389593</c:v>
                </c:pt>
                <c:pt idx="9">
                  <c:v>0.12484933283005661</c:v>
                </c:pt>
                <c:pt idx="10">
                  <c:v>0.65772945770187374</c:v>
                </c:pt>
                <c:pt idx="11">
                  <c:v>0.59368622398283355</c:v>
                </c:pt>
                <c:pt idx="12">
                  <c:v>0.55848788022801177</c:v>
                </c:pt>
                <c:pt idx="13">
                  <c:v>0.36271520310557248</c:v>
                </c:pt>
                <c:pt idx="14">
                  <c:v>0.74989698440861408</c:v>
                </c:pt>
                <c:pt idx="15">
                  <c:v>0.22436127558539698</c:v>
                </c:pt>
                <c:pt idx="16">
                  <c:v>-1.5938446952726002</c:v>
                </c:pt>
                <c:pt idx="17">
                  <c:v>-0.9288639645962703</c:v>
                </c:pt>
                <c:pt idx="18">
                  <c:v>-0.37109274307057494</c:v>
                </c:pt>
                <c:pt idx="19">
                  <c:v>-0.91991415840386659</c:v>
                </c:pt>
                <c:pt idx="20">
                  <c:v>-1.5708088490005163</c:v>
                </c:pt>
                <c:pt idx="21">
                  <c:v>0.34860629796148385</c:v>
                </c:pt>
                <c:pt idx="22">
                  <c:v>-0.65710787329251108</c:v>
                </c:pt>
                <c:pt idx="23">
                  <c:v>0.24592961136707506</c:v>
                </c:pt>
              </c:numCache>
            </c:numRef>
          </c:xVal>
          <c:yVal>
            <c:numRef>
              <c:f>BEHIReg2!$L$28:$L$51</c:f>
              <c:numCache>
                <c:formatCode>General</c:formatCode>
                <c:ptCount val="24"/>
                <c:pt idx="0">
                  <c:v>0.81853003950808056</c:v>
                </c:pt>
                <c:pt idx="1">
                  <c:v>-0.20851703950540523</c:v>
                </c:pt>
                <c:pt idx="2">
                  <c:v>-0.12404101449383254</c:v>
                </c:pt>
                <c:pt idx="3">
                  <c:v>0.24202176055631597</c:v>
                </c:pt>
                <c:pt idx="4">
                  <c:v>0.37264364888443402</c:v>
                </c:pt>
                <c:pt idx="5">
                  <c:v>0.26704861761996823</c:v>
                </c:pt>
                <c:pt idx="6">
                  <c:v>6.9937892592965151E-2</c:v>
                </c:pt>
                <c:pt idx="7">
                  <c:v>0.24127720192900026</c:v>
                </c:pt>
                <c:pt idx="8">
                  <c:v>0.49646890937389593</c:v>
                </c:pt>
                <c:pt idx="9">
                  <c:v>0.12484933283005661</c:v>
                </c:pt>
                <c:pt idx="10">
                  <c:v>0.65772945770187374</c:v>
                </c:pt>
                <c:pt idx="11">
                  <c:v>0.59368622398283355</c:v>
                </c:pt>
                <c:pt idx="12">
                  <c:v>0.55848788022801177</c:v>
                </c:pt>
                <c:pt idx="13">
                  <c:v>0.36271520310557248</c:v>
                </c:pt>
                <c:pt idx="14">
                  <c:v>0.74989698440861408</c:v>
                </c:pt>
                <c:pt idx="15">
                  <c:v>0.22436127558539698</c:v>
                </c:pt>
                <c:pt idx="16">
                  <c:v>-1.5938446952726002</c:v>
                </c:pt>
                <c:pt idx="17">
                  <c:v>-0.9288639645962703</c:v>
                </c:pt>
                <c:pt idx="18">
                  <c:v>-0.37109274307057494</c:v>
                </c:pt>
                <c:pt idx="19">
                  <c:v>-0.91991415840386659</c:v>
                </c:pt>
                <c:pt idx="20">
                  <c:v>-1.5708088490005163</c:v>
                </c:pt>
                <c:pt idx="21">
                  <c:v>0.34860629796148385</c:v>
                </c:pt>
                <c:pt idx="22">
                  <c:v>-0.65710787329251108</c:v>
                </c:pt>
                <c:pt idx="23">
                  <c:v>0.24592961136707506</c:v>
                </c:pt>
              </c:numCache>
            </c:numRef>
          </c:yVal>
          <c:smooth val="0"/>
          <c:extLst>
            <c:ext xmlns:c16="http://schemas.microsoft.com/office/drawing/2014/chart" uri="{C3380CC4-5D6E-409C-BE32-E72D297353CC}">
              <c16:uniqueId val="{00000003-1667-477E-8800-506FD5D69FB3}"/>
            </c:ext>
          </c:extLst>
        </c:ser>
        <c:dLbls>
          <c:showLegendKey val="0"/>
          <c:showVal val="0"/>
          <c:showCatName val="0"/>
          <c:showSerName val="0"/>
          <c:showPercent val="0"/>
          <c:showBubbleSize val="0"/>
        </c:dLbls>
        <c:axId val="422337312"/>
        <c:axId val="422332608"/>
      </c:scatterChart>
      <c:valAx>
        <c:axId val="422337312"/>
        <c:scaling>
          <c:orientation val="minMax"/>
          <c:max val="0.9"/>
          <c:min val="-1.7000000000000002"/>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dirty="0"/>
                  <a:t>Drainage Area, Hydraulic Radius, and Reach D50</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2608"/>
        <c:crosses val="autoZero"/>
        <c:crossBetween val="midCat"/>
      </c:valAx>
      <c:valAx>
        <c:axId val="422332608"/>
        <c:scaling>
          <c:orientation val="minMax"/>
          <c:max val="2"/>
          <c:min val="-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BEHI Rating</a:t>
                </a:r>
              </a:p>
              <a:p>
                <a:pPr>
                  <a:defRPr/>
                </a:pPr>
                <a:endParaRPr 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22337312"/>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accent1">
          <a:lumMod val="50000"/>
        </a:schemeClr>
      </a:solid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Dobbins!$B$111:$B$118</cx:f>
        <cx:lvl ptCount="8" formatCode="General">
          <cx:pt idx="0">0.79973824531759086</cx:pt>
          <cx:pt idx="1">0.45623365324633725</cx:pt>
          <cx:pt idx="2">-0.17653796372702274</cx:pt>
          <cx:pt idx="3">1.9206479668132563</cx:pt>
          <cx:pt idx="4">0.61894635475377369</cx:pt>
          <cx:pt idx="5">0.92629256871226207</cx:pt>
          <cx:pt idx="6">0.47431284230271925</cx:pt>
        </cx:lvl>
      </cx:numDim>
    </cx:data>
    <cx:data id="1">
      <cx:numDim type="val">
        <cx:f>Dobbins!$C$111:$C$118</cx:f>
        <cx:lvl ptCount="8" formatCode="General">
          <cx:pt idx="0">-0.8997055259822907</cx:pt>
          <cx:pt idx="1">-0.8997055259822907</cx:pt>
          <cx:pt idx="2">0.25736257362613946</cx:pt>
          <cx:pt idx="3">0.67318392192291832</cx:pt>
          <cx:pt idx="4">-1.9663776803088122</cx:pt>
          <cx:pt idx="5">0.42007527513357462</cx:pt>
          <cx:pt idx="6">-0.17653796372702274</cx:pt>
          <cx:pt idx="7">-1.2432101180535438</cx:pt>
        </cx:lvl>
      </cx:numDim>
    </cx:data>
    <cx:data id="2">
      <cx:numDim type="val">
        <cx:f>Dobbins!$D$111:$D$118</cx:f>
        <cx:lvl ptCount="8" formatCode="General">
          <cx:pt idx="0">0.27544176268252013</cx:pt>
          <cx:pt idx="1">-1.460160386730124</cx:pt>
        </cx:lvl>
      </cx:numDim>
    </cx:data>
  </cx:chartData>
  <cx:chart>
    <cx:title pos="t" align="ctr" overlay="0">
      <cx:tx>
        <cx:txData>
          <cx:v>Dobbins Reach BEHI Rating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Dobbins Reach BEHI Rating Comparison</a:t>
          </a:r>
        </a:p>
      </cx:txPr>
    </cx:title>
    <cx:plotArea>
      <cx:plotAreaRegion>
        <cx:series layoutId="boxWhisker" uniqueId="{33715C53-5BE8-4779-A0D9-2C6C1F7E629E}">
          <cx:tx>
            <cx:txData>
              <cx:f>Dobbins!$B$110</cx:f>
              <cx:v>N (CG)</cx:v>
            </cx:txData>
          </cx:tx>
          <cx:dataId val="0"/>
          <cx:layoutPr>
            <cx:visibility meanLine="0" meanMarker="1" nonoutliers="0" outliers="1"/>
            <cx:statistics quartileMethod="exclusive"/>
          </cx:layoutPr>
        </cx:series>
        <cx:series layoutId="boxWhisker" uniqueId="{525F04FB-10E7-42DB-B897-97C1AAA9C756}">
          <cx:tx>
            <cx:txData>
              <cx:f>Dobbins!$C$110</cx:f>
              <cx:v>M (CG)</cx:v>
            </cx:txData>
          </cx:tx>
          <cx:dataId val="1"/>
          <cx:layoutPr>
            <cx:visibility meanLine="0" meanMarker="1" nonoutliers="0" outliers="1"/>
            <cx:statistics quartileMethod="exclusive"/>
          </cx:layoutPr>
        </cx:series>
        <cx:series layoutId="boxWhisker" uniqueId="{282CC3AE-EF82-4902-8F5D-A3B5A7621817}">
          <cx:tx>
            <cx:txData>
              <cx:f>Dobbins!$D$110</cx:f>
              <cx:v>S (NGw)</cx:v>
            </cx:txData>
          </cx:tx>
          <cx:dataId val="2"/>
          <cx:layoutPr>
            <cx:visibility meanLine="0" meanMarker="1" nonoutliers="0" outliers="1"/>
            <cx:statistics quartileMethod="exclusive"/>
          </cx:layoutPr>
        </cx:series>
      </cx:plotAreaRegion>
      <cx:axis id="0" hidden="1">
        <cx:catScaling gapWidth="1"/>
        <cx:tickLabels/>
      </cx:axis>
      <cx:axis id="1">
        <cx:valScaling/>
        <cx:title>
          <cx:tx>
            <cx:txData>
              <cx:v>Standardized BEHI Rating</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BEHI Rating</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10.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Sheet1!$G$15:$G$18</cx:f>
        <cx:lvl ptCount="4" formatCode="General">
          <cx:pt idx="0">0.78368783240753026</cx:pt>
          <cx:pt idx="1">0.85765215376338422</cx:pt>
          <cx:pt idx="2">-1.7819702735142378</cx:pt>
          <cx:pt idx="3">-0.99934645578203152</cx:pt>
        </cx:lvl>
      </cx:numDim>
    </cx:data>
    <cx:data id="1">
      <cx:numDim type="val">
        <cx:f>Sheet1!$H$15:$H$18</cx:f>
        <cx:lvl ptCount="4" formatCode="General">
          <cx:pt idx="0">1.852748035073231</cx:pt>
          <cx:pt idx="1">-0.013930619954817506</cx:pt>
          <cx:pt idx="2">-0.013930619954817506</cx:pt>
          <cx:pt idx="3">-0.013930619954817506</cx:pt>
        </cx:lvl>
      </cx:numDim>
    </cx:data>
  </cx:chartData>
  <cx:chart>
    <cx:title pos="t" align="ctr" overlay="0">
      <cx:tx>
        <cx:txData>
          <cx:v>Non Grazing Entrenchment Ratio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Non Grazing Entrenchment Ratio Comparison</a:t>
          </a:r>
        </a:p>
      </cx:txPr>
    </cx:title>
    <cx:plotArea>
      <cx:plotAreaRegion>
        <cx:series layoutId="boxWhisker" uniqueId="{4806B2B6-3C0A-41BA-B9B7-D8BF88CA511B}">
          <cx:tx>
            <cx:txData>
              <cx:f>Sheet1!$G$14</cx:f>
              <cx:v>NGw</cx:v>
            </cx:txData>
          </cx:tx>
          <cx:dataId val="0"/>
          <cx:layoutPr>
            <cx:visibility meanLine="0" meanMarker="1" nonoutliers="0" outliers="1"/>
            <cx:statistics quartileMethod="exclusive"/>
          </cx:layoutPr>
        </cx:series>
        <cx:series layoutId="boxWhisker" uniqueId="{69BFFD43-813B-463A-80D0-F8061E997F4B}">
          <cx:tx>
            <cx:txData>
              <cx:f>Sheet1!$H$14</cx:f>
              <cx:v>NGg</cx:v>
            </cx:txData>
          </cx:tx>
          <cx:dataId val="1"/>
          <cx:layoutPr>
            <cx:visibility meanLine="0" meanMarker="1" nonoutliers="0" outliers="1"/>
            <cx:statistics quartileMethod="exclusive"/>
          </cx:layoutPr>
        </cx:series>
      </cx:plotAreaRegion>
      <cx:axis id="0">
        <cx:catScaling gapWidth="1"/>
        <cx:tickLabels/>
      </cx:axis>
      <cx:axis id="1">
        <cx:valScaling/>
        <cx:majorGridlines/>
        <cx:tickLabels/>
      </cx:axis>
    </cx:plotArea>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11.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Sheet1!$D$22:$D$25</cx:f>
        <cx:lvl ptCount="4" formatCode="General">
          <cx:pt idx="0">-0.14338323098187641</cx:pt>
          <cx:pt idx="1">-0.14338323098187641</cx:pt>
          <cx:pt idx="2">-0.12989421622051522</cx:pt>
          <cx:pt idx="3">-0.37269648192501675</cx:pt>
        </cx:lvl>
      </cx:numDim>
    </cx:data>
    <cx:data id="1">
      <cx:numDim type="val">
        <cx:f>Sheet1!$E$22:$E$25</cx:f>
        <cx:lvl ptCount="4" formatCode="General">
          <cx:pt idx="0">-0.4913998118249952</cx:pt>
          <cx:pt idx="1">0.34222130042712656</cx:pt>
          <cx:pt idx="2">0.34222130042712656</cx:pt>
          <cx:pt idx="3">0.34222130042712656</cx:pt>
        </cx:lvl>
      </cx:numDim>
    </cx:data>
  </cx:chartData>
  <cx:chart>
    <cx:title pos="t" align="ctr" overlay="0">
      <cx:tx>
        <cx:rich>
          <a:bodyPr spcFirstLastPara="1" vertOverflow="ellipsis" horzOverflow="overflow" wrap="square" lIns="0" tIns="0" rIns="0" bIns="0" anchor="ctr" anchorCtr="1"/>
          <a:lstStyle/>
          <a:p>
            <a:pPr algn="ctr" rtl="0">
              <a:defRPr/>
            </a:pPr>
            <a:r>
              <a:rPr lang="en-US" sz="1400" b="0" i="0" u="none" strike="noStrike" baseline="0" dirty="0">
                <a:solidFill>
                  <a:prstClr val="black">
                    <a:lumMod val="65000"/>
                    <a:lumOff val="35000"/>
                  </a:prstClr>
                </a:solidFill>
                <a:effectLst/>
                <a:latin typeface="Calibri" panose="020F0502020204030204"/>
                <a:ea typeface="Calibri" panose="020F0502020204030204" pitchFamily="34" charset="0"/>
                <a:cs typeface="Calibri" panose="020F0502020204030204" pitchFamily="34" charset="0"/>
              </a:rPr>
              <a:t>Non Grazing</a:t>
            </a:r>
            <a:r>
              <a:rPr lang="en-US" sz="1400" b="0" i="0" u="none" strike="noStrike" baseline="0" dirty="0">
                <a:solidFill>
                  <a:sysClr val="windowText" lastClr="000000">
                    <a:lumMod val="65000"/>
                    <a:lumOff val="35000"/>
                  </a:sysClr>
                </a:solidFill>
                <a:latin typeface="Calibri" panose="020F0502020204030204"/>
              </a:rPr>
              <a:t> Reach D50 Comparison</a:t>
            </a:r>
          </a:p>
        </cx:rich>
      </cx:tx>
    </cx:title>
    <cx:plotArea>
      <cx:plotAreaRegion>
        <cx:series layoutId="boxWhisker" uniqueId="{C0F8E49B-34B9-4641-8392-386B3A44F03D}">
          <cx:tx>
            <cx:txData>
              <cx:f>Sheet1!$D$21</cx:f>
              <cx:v>NGw</cx:v>
            </cx:txData>
          </cx:tx>
          <cx:dataId val="0"/>
          <cx:layoutPr>
            <cx:visibility meanLine="0" meanMarker="1" nonoutliers="0" outliers="1"/>
            <cx:statistics quartileMethod="exclusive"/>
          </cx:layoutPr>
        </cx:series>
        <cx:series layoutId="boxWhisker" uniqueId="{5784F250-ECAB-4265-B3D0-1ADCE2D8DBF9}">
          <cx:tx>
            <cx:txData>
              <cx:f>Sheet1!$E$21</cx:f>
              <cx:v>NGg</cx:v>
            </cx:txData>
          </cx:tx>
          <cx:dataId val="1"/>
          <cx:layoutPr>
            <cx:visibility meanLine="0" meanMarker="1" nonoutliers="0" outliers="1"/>
            <cx:statistics quartileMethod="exclusive"/>
          </cx:layoutPr>
        </cx:series>
      </cx:plotAreaRegion>
      <cx:axis id="0" hidden="1">
        <cx:catScaling gapWidth="1"/>
        <cx:tickLabels/>
      </cx:axis>
      <cx:axis id="1">
        <cx:valScaling/>
        <cx:title>
          <cx:tx>
            <cx:txData>
              <cx:v>Standardized Reach D50</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Reach D50</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12.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Sheet1!$G$22:$G$25</cx:f>
        <cx:lvl ptCount="4" formatCode="General">
          <cx:pt idx="0">-0.24492197387308129</cx:pt>
          <cx:pt idx="1">-0.24492197387308129</cx:pt>
          <cx:pt idx="2">2.5980041153826829</cx:pt>
          <cx:pt idx="3">0.043969908806599463</cx:pt>
        </cx:lvl>
      </cx:numDim>
    </cx:data>
    <cx:data id="1">
      <cx:numDim type="val">
        <cx:f>Sheet1!$H$22:$H$25</cx:f>
        <cx:lvl ptCount="4" formatCode="General">
          <cx:pt idx="0">-0.89169484554400846</cx:pt>
          <cx:pt idx="1">0.031034451373180942</cx:pt>
          <cx:pt idx="2">0.031034451373180942</cx:pt>
          <cx:pt idx="3">0.031034451373180942</cx:pt>
        </cx:lvl>
      </cx:numDim>
    </cx:data>
  </cx:chartData>
  <cx:chart>
    <cx:title pos="t" align="ctr" overlay="0">
      <cx:tx>
        <cx:txData>
          <cx:v>Non Grazing Reach D84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Non Grazing Reach D84 Comparison</a:t>
          </a:r>
        </a:p>
      </cx:txPr>
    </cx:title>
    <cx:plotArea>
      <cx:plotAreaRegion>
        <cx:series layoutId="boxWhisker" uniqueId="{DF9AA374-B1E0-4A3F-9ECC-BE899A228578}">
          <cx:tx>
            <cx:txData>
              <cx:f>Sheet1!$G$21</cx:f>
              <cx:v>NGw</cx:v>
            </cx:txData>
          </cx:tx>
          <cx:dataId val="0"/>
          <cx:layoutPr>
            <cx:visibility meanLine="0" meanMarker="1" nonoutliers="0" outliers="1"/>
            <cx:statistics quartileMethod="exclusive"/>
          </cx:layoutPr>
        </cx:series>
        <cx:series layoutId="boxWhisker" uniqueId="{1B08253E-8301-47D3-89F1-DBCA6B84C085}">
          <cx:tx>
            <cx:txData>
              <cx:f>Sheet1!$H$21</cx:f>
              <cx:v>NGg</cx:v>
            </cx:txData>
          </cx:tx>
          <cx:dataId val="1"/>
          <cx:layoutPr>
            <cx:visibility meanLine="0" meanMarker="1" nonoutliers="0" outliers="1"/>
            <cx:statistics quartileMethod="exclusive"/>
          </cx:layoutPr>
        </cx:series>
      </cx:plotAreaRegion>
      <cx:axis id="0" hidden="1">
        <cx:catScaling gapWidth="1"/>
        <cx:tickLabels/>
      </cx:axis>
      <cx:axis id="1">
        <cx:valScaling/>
        <cx:title>
          <cx:tx>
            <cx:txData>
              <cx:v>Standardized Reach D84</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Reach D84</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Dobbins!$O$94:$O$101</cx:f>
        <cx:lvl ptCount="8" formatCode="General">
          <cx:pt idx="0">-0.5351306173788215</cx:pt>
          <cx:pt idx="1">-0.5351306173788215</cx:pt>
          <cx:pt idx="2">-0.5351306173788215</cx:pt>
          <cx:pt idx="3">-0.65446151725126933</cx:pt>
          <cx:pt idx="4">-0.65446151725126933</cx:pt>
          <cx:pt idx="5">0.022398996779336263</cx:pt>
          <cx:pt idx="6">0.16324858351402871</cx:pt>
        </cx:lvl>
      </cx:numDim>
    </cx:data>
    <cx:data id="1">
      <cx:numDim type="val">
        <cx:f>Dobbins!$P$94:$P$101</cx:f>
        <cx:lvl ptCount="8" formatCode="General">
          <cx:pt idx="0">-0.50969944199616868</cx:pt>
          <cx:pt idx="1">-0.50969944199616868</cx:pt>
          <cx:pt idx="2">-0.50969944199616868</cx:pt>
          <cx:pt idx="3">-0.8461734547512676</cx:pt>
          <cx:pt idx="4">-0.8461734547512676</cx:pt>
          <cx:pt idx="5">0.31583563580994561</cx:pt>
          <cx:pt idx="6">0.31583563580994561</cx:pt>
          <cx:pt idx="7">0.31583563580994561</cx:pt>
        </cx:lvl>
      </cx:numDim>
    </cx:data>
    <cx:data id="2">
      <cx:numDim type="val">
        <cx:f>Dobbins!$Q$94:$Q$101</cx:f>
        <cx:lvl ptCount="8" formatCode="General">
          <cx:pt idx="0">0.31583563580994561</cx:pt>
          <cx:pt idx="1">3.7920816861925646</cx:pt>
        </cx:lvl>
      </cx:numDim>
    </cx:data>
    <cx:data id="3">
      <cx:numDim type="val">
        <cx:f>Dobbins!$R$94:$R$101</cx:f>
        <cx:lvl ptCount="8" formatCode="General">
          <cx:pt idx="0">0.29822943746810909</cx:pt>
          <cx:pt idx="1">0.29822943746810909</cx:pt>
          <cx:pt idx="2">0.29822943746810909</cx:pt>
        </cx:lvl>
      </cx:numDim>
    </cx:data>
  </cx:chartData>
  <cx:chart>
    <cx:title pos="t" align="ctr" overlay="0">
      <cx:tx>
        <cx:txData>
          <cx:v>Dobbins Reach D84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Dobbins Reach D84 Comparison</a:t>
          </a:r>
        </a:p>
      </cx:txPr>
    </cx:title>
    <cx:plotArea>
      <cx:plotAreaRegion>
        <cx:series layoutId="boxWhisker" uniqueId="{62427B22-812B-4F61-A1FE-A179AD7CF5FE}">
          <cx:tx>
            <cx:txData>
              <cx:f>Dobbins!$O$93</cx:f>
              <cx:v>N (CG)</cx:v>
            </cx:txData>
          </cx:tx>
          <cx:dataId val="0"/>
          <cx:layoutPr>
            <cx:visibility meanLine="0" meanMarker="1" nonoutliers="0" outliers="1"/>
            <cx:statistics quartileMethod="exclusive"/>
          </cx:layoutPr>
        </cx:series>
        <cx:series layoutId="boxWhisker" uniqueId="{D1D41717-BAAE-466D-BE7C-E4ECA5E08951}">
          <cx:tx>
            <cx:txData>
              <cx:f>Dobbins!$P$93</cx:f>
              <cx:v>M (CG)</cx:v>
            </cx:txData>
          </cx:tx>
          <cx:dataId val="1"/>
          <cx:layoutPr>
            <cx:visibility meanLine="0" meanMarker="1" nonoutliers="0" outliers="1"/>
            <cx:statistics quartileMethod="exclusive"/>
          </cx:layoutPr>
        </cx:series>
        <cx:series layoutId="boxWhisker" uniqueId="{8CD242E3-CF87-4B07-89C3-343261277408}">
          <cx:tx>
            <cx:txData>
              <cx:f>Dobbins!$Q$93</cx:f>
              <cx:v>S (NGw)</cx:v>
            </cx:txData>
          </cx:tx>
          <cx:dataId val="2"/>
          <cx:layoutPr>
            <cx:visibility meanLine="0" meanMarker="1" nonoutliers="0" outliers="1"/>
            <cx:statistics quartileMethod="exclusive"/>
          </cx:layoutPr>
        </cx:series>
        <cx:series layoutId="boxWhisker" uniqueId="{05CC1E6B-AC99-4C2D-B7E0-4B96EC201F27}">
          <cx:tx>
            <cx:txData>
              <cx:f>Dobbins!$R$93</cx:f>
              <cx:v>R (NGg)</cx:v>
            </cx:txData>
          </cx:tx>
          <cx:dataId val="3"/>
          <cx:layoutPr>
            <cx:visibility meanLine="0" meanMarker="1" nonoutliers="0" outliers="1"/>
            <cx:statistics quartileMethod="exclusive"/>
          </cx:layoutPr>
        </cx:series>
      </cx:plotAreaRegion>
      <cx:axis id="0" hidden="1">
        <cx:catScaling gapWidth="1"/>
        <cx:tickLabels/>
      </cx:axis>
      <cx:axis id="1">
        <cx:valScaling/>
        <cx:title>
          <cx:tx>
            <cx:txData>
              <cx:v>Standardized Reach D84</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Reach D84</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Dobbins!$B$94:$B$101</cx:f>
        <cx:lvl ptCount="8" formatCode="General">
          <cx:pt idx="0">1.0872917684920216</cx:pt>
          <cx:pt idx="1">1.0872917684920216</cx:pt>
          <cx:pt idx="2">1.0872917684920216</cx:pt>
          <cx:pt idx="3">-0.36243058949734058</cx:pt>
          <cx:pt idx="4">-0.36243058949734058</cx:pt>
          <cx:pt idx="5">-0.12860440272486287</cx:pt>
          <cx:pt idx="6">-0.36243058949734058</cx:pt>
        </cx:lvl>
      </cx:numDim>
    </cx:data>
    <cx:data id="1">
      <cx:numDim type="val">
        <cx:f>Dobbins!$C$94:$C$101</cx:f>
        <cx:lvl ptCount="8" formatCode="General">
          <cx:pt idx="0">-1.1106743871692693</cx:pt>
          <cx:pt idx="1">-1.1106743871692693</cx:pt>
          <cx:pt idx="2">-1.1106743871692693</cx:pt>
          <cx:pt idx="3">-0.36243058949734058</cx:pt>
          <cx:pt idx="4">-0.36243058949734058</cx:pt>
          <cx:pt idx="5">-0.78331772568780045</cx:pt>
          <cx:pt idx="6">-0.78331772568780045</cx:pt>
          <cx:pt idx="7">-0.78331772568780045</cx:pt>
        </cx:lvl>
      </cx:numDim>
    </cx:data>
    <cx:data id="2">
      <cx:numDim type="val">
        <cx:f>Dobbins!$D$94:$D$101</cx:f>
        <cx:lvl ptCount="8" formatCode="General">
          <cx:pt idx="0">-0.78331772568780045</cx:pt>
          <cx:pt idx="1">0.058456546693119484</cx:pt>
        </cx:lvl>
      </cx:numDim>
    </cx:data>
    <cx:data id="3">
      <cx:numDim type="val">
        <cx:f>Dobbins!$E$94:$E$101</cx:f>
        <cx:lvl ptCount="8" formatCode="General">
          <cx:pt idx="0">1.6952398541004638</cx:pt>
          <cx:pt idx="1">1.6952398541004638</cx:pt>
          <cx:pt idx="2">1.6952398541004638</cx:pt>
        </cx:lvl>
      </cx:numDim>
    </cx:data>
  </cx:chartData>
  <cx:chart>
    <cx:title pos="t" align="ctr" overlay="0">
      <cx:tx>
        <cx:txData>
          <cx:v>Dobbins Reach D50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Dobbins Reach D50 Comparison</a:t>
          </a:r>
        </a:p>
      </cx:txPr>
    </cx:title>
    <cx:plotArea>
      <cx:plotAreaRegion>
        <cx:series layoutId="boxWhisker" uniqueId="{8321A960-2B49-4A43-BB19-2D39EFAD2279}">
          <cx:tx>
            <cx:txData>
              <cx:f>Dobbins!$B$93</cx:f>
              <cx:v>N (CG)</cx:v>
            </cx:txData>
          </cx:tx>
          <cx:dataId val="0"/>
          <cx:layoutPr>
            <cx:visibility meanLine="0" meanMarker="1" nonoutliers="0" outliers="1"/>
            <cx:statistics quartileMethod="exclusive"/>
          </cx:layoutPr>
        </cx:series>
        <cx:series layoutId="boxWhisker" uniqueId="{F7B53557-165C-4C5B-A36D-9461CF8065FF}">
          <cx:tx>
            <cx:txData>
              <cx:f>Dobbins!$C$93</cx:f>
              <cx:v>M (CG)</cx:v>
            </cx:txData>
          </cx:tx>
          <cx:dataId val="1"/>
          <cx:layoutPr>
            <cx:visibility meanLine="0" meanMarker="1" nonoutliers="0" outliers="1"/>
            <cx:statistics quartileMethod="exclusive"/>
          </cx:layoutPr>
        </cx:series>
        <cx:series layoutId="boxWhisker" uniqueId="{227E66B6-5603-4C8C-AB45-2DA76ED37087}">
          <cx:tx>
            <cx:txData>
              <cx:f>Dobbins!$D$93</cx:f>
              <cx:v>S (NGw)</cx:v>
            </cx:txData>
          </cx:tx>
          <cx:dataId val="2"/>
          <cx:layoutPr>
            <cx:visibility meanLine="0" meanMarker="1" nonoutliers="0" outliers="1"/>
            <cx:statistics quartileMethod="exclusive"/>
          </cx:layoutPr>
        </cx:series>
        <cx:series layoutId="boxWhisker" uniqueId="{73B0544E-85C7-46F5-8F5E-8337A0B73A29}">
          <cx:tx>
            <cx:txData>
              <cx:f>Dobbins!$E$93</cx:f>
              <cx:v>R (NGg)</cx:v>
            </cx:txData>
          </cx:tx>
          <cx:dataId val="3"/>
          <cx:layoutPr>
            <cx:visibility meanLine="0" meanMarker="1" nonoutliers="0" outliers="1"/>
            <cx:statistics quartileMethod="exclusive"/>
          </cx:layoutPr>
        </cx:series>
      </cx:plotAreaRegion>
      <cx:axis id="0" hidden="1">
        <cx:catScaling gapWidth="1"/>
        <cx:tickLabels/>
      </cx:axis>
      <cx:axis id="1">
        <cx:valScaling max="2"/>
        <cx:title>
          <cx:tx>
            <cx:txData>
              <cx:v>Standardized Reach D50</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Reach D50</a:t>
              </a:r>
            </a:p>
          </cx:txPr>
        </cx:title>
        <cx:majorGridlines/>
        <cx:tickLabels/>
      </cx:axis>
    </cx:plotArea>
    <cx:legend pos="t" align="ctr" overlay="0">
      <cx:txPr>
        <a:bodyPr spcFirstLastPara="1" vertOverflow="ellipsis" horzOverflow="overflow" wrap="square" lIns="0" tIns="0" rIns="0" bIns="0" anchor="ctr" anchorCtr="1"/>
        <a:lstStyle/>
        <a:p>
          <a:pPr algn="ctr" rtl="0">
            <a:defRPr/>
          </a:pPr>
          <a:endParaRPr lang="en-US" sz="900" b="0" i="0" u="none" strike="noStrike" baseline="0">
            <a:solidFill>
              <a:sysClr val="windowText" lastClr="000000">
                <a:lumMod val="65000"/>
                <a:lumOff val="35000"/>
              </a:sysClr>
            </a:solidFill>
            <a:latin typeface="Calibri" panose="020F0502020204030204"/>
          </a:endParaRPr>
        </a:p>
      </cx:txPr>
    </cx:legend>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4.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Dobbins!$O$77:$O$84</cx:f>
        <cx:lvl ptCount="8" formatCode="General">
          <cx:pt idx="0">-1.0304680029343405</cx:pt>
          <cx:pt idx="1">-1.0304680029343405</cx:pt>
          <cx:pt idx="2">-1.0304680029343405</cx:pt>
          <cx:pt idx="3">0.10280395630216924</cx:pt>
          <cx:pt idx="4">0.10280395630216924</cx:pt>
          <cx:pt idx="5">1.2360759155386789</cx:pt>
          <cx:pt idx="6">0.4589751434907865</cx:pt>
        </cx:lvl>
      </cx:numDim>
    </cx:data>
    <cx:data id="1">
      <cx:numDim type="val">
        <cx:f>Dobbins!$P$77:$P$84</cx:f>
        <cx:lvl ptCount="8" formatCode="General">
          <cx:pt idx="0">-0.059092037874475103</cx:pt>
          <cx:pt idx="1">-0.059092037874475103</cx:pt>
          <cx:pt idx="2">-0.059092037874475103</cx:pt>
          <cx:pt idx="3">-1.2571223947816426</cx:pt>
          <cx:pt idx="4">-1.2571223947816426</cx:pt>
          <cx:pt idx="5">-0.54478002040440798</cx:pt>
          <cx:pt idx="6">-0.54478002040440798</cx:pt>
          <cx:pt idx="7">-0.54478002040440798</cx:pt>
        </cx:lvl>
      </cx:numDim>
    </cx:data>
    <cx:data id="2">
      <cx:numDim type="val">
        <cx:f>Dobbins!$Q$77:$Q$84</cx:f>
        <cx:lvl ptCount="8" formatCode="General">
          <cx:pt idx="0">-0.54478002040440798</cx:pt>
          <cx:pt idx="1">0.89609432776772613</cx:pt>
        </cx:lvl>
      </cx:numDim>
    </cx:data>
    <cx:data id="3">
      <cx:numDim type="val">
        <cx:f>Dobbins!$R$77:$R$84</cx:f>
        <cx:lvl ptCount="8" formatCode="General">
          <cx:pt idx="0">1.7217638980686121</cx:pt>
          <cx:pt idx="1">1.7217638980686121</cx:pt>
          <cx:pt idx="2">1.7217638980686121</cx:pt>
        </cx:lvl>
      </cx:numDim>
    </cx:data>
  </cx:chartData>
  <cx:chart>
    <cx:title pos="t" align="ctr" overlay="0">
      <cx:tx>
        <cx:txData>
          <cx:v>Dobbins Reach Slope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Dobbins Reach Slope Comparison</a:t>
          </a:r>
        </a:p>
      </cx:txPr>
    </cx:title>
    <cx:plotArea>
      <cx:plotAreaRegion>
        <cx:series layoutId="boxWhisker" uniqueId="{E35FC61D-4E5B-41D4-9437-33903AD66B68}">
          <cx:tx>
            <cx:txData>
              <cx:f>Dobbins!$O$76</cx:f>
              <cx:v>N (CG)</cx:v>
            </cx:txData>
          </cx:tx>
          <cx:dataId val="0"/>
          <cx:layoutPr>
            <cx:visibility meanLine="0" meanMarker="1" nonoutliers="0" outliers="1"/>
            <cx:statistics quartileMethod="exclusive"/>
          </cx:layoutPr>
        </cx:series>
        <cx:series layoutId="boxWhisker" uniqueId="{34BCB6C0-2B12-44C4-A7D7-58AFA01B9F6C}">
          <cx:tx>
            <cx:txData>
              <cx:f>Dobbins!$P$76</cx:f>
              <cx:v>M (CG)</cx:v>
            </cx:txData>
          </cx:tx>
          <cx:dataId val="1"/>
          <cx:layoutPr>
            <cx:visibility meanLine="0" meanMarker="1" nonoutliers="0" outliers="1"/>
            <cx:statistics quartileMethod="exclusive"/>
          </cx:layoutPr>
        </cx:series>
        <cx:series layoutId="boxWhisker" uniqueId="{5B833E63-F650-4B70-A8AB-A0EE586EE6D8}">
          <cx:tx>
            <cx:txData>
              <cx:f>Dobbins!$Q$76</cx:f>
              <cx:v>S (NGw)</cx:v>
            </cx:txData>
          </cx:tx>
          <cx:dataId val="2"/>
          <cx:layoutPr>
            <cx:visibility meanLine="0" meanMarker="1" nonoutliers="0" outliers="1"/>
            <cx:statistics quartileMethod="exclusive"/>
          </cx:layoutPr>
        </cx:series>
        <cx:series layoutId="boxWhisker" uniqueId="{E5D27427-0220-4EFB-9015-A49F92E98C82}">
          <cx:tx>
            <cx:txData>
              <cx:f>Dobbins!$R$76</cx:f>
              <cx:v>R (NGg)</cx:v>
            </cx:txData>
          </cx:tx>
          <cx:dataId val="3"/>
          <cx:layoutPr>
            <cx:visibility meanLine="0" meanMarker="1" nonoutliers="0" outliers="1"/>
            <cx:statistics quartileMethod="exclusive"/>
          </cx:layoutPr>
        </cx:series>
      </cx:plotAreaRegion>
      <cx:axis id="0" hidden="1">
        <cx:catScaling gapWidth="1"/>
        <cx:tickLabels/>
      </cx:axis>
      <cx:axis id="1">
        <cx:valScaling/>
        <cx:title>
          <cx:tx>
            <cx:txData>
              <cx:v>Standardized Slope</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Slope</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5.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Dobbins!$A$60:$A$67</cx:f>
        <cx:lvl ptCount="8" formatCode="General">
          <cx:pt idx="0">0.99743208397339789</cx:pt>
          <cx:pt idx="1">-0.49991118484664587</cx:pt>
          <cx:pt idx="2">1.0520671861424304</cx:pt>
          <cx:pt idx="3">0.3947386131712598</cx:pt>
          <cx:pt idx="4">0.50059412362375966</cx:pt>
          <cx:pt idx="5">-0.18234465348914522</cx:pt>
          <cx:pt idx="6">0.99913943091618052</cx:pt>
        </cx:lvl>
      </cx:numDim>
    </cx:data>
    <cx:data id="1">
      <cx:numDim type="val">
        <cx:f>Dobbins!$B$60:$B$67</cx:f>
        <cx:lvl ptCount="8" formatCode="General">
          <cx:pt idx="0">0.85230759383690602</cx:pt>
          <cx:pt idx="1">2.0662312701550944</cx:pt>
          <cx:pt idx="2">-1.1828499619595507</cx:pt>
          <cx:pt idx="3">-0.55283894007289613</cx:pt>
          <cx:pt idx="4">-0.73893975683616264</cx:pt>
          <cx:pt idx="5">0.37595779680065444</cx:pt>
          <cx:pt idx="6">-0.85162465505979201</cx:pt>
          <cx:pt idx="7">-0.21649159234479035</cx:pt>
        </cx:lvl>
      </cx:numDim>
    </cx:data>
    <cx:data id="2">
      <cx:numDim type="val">
        <cx:f>Dobbins!$C$60:$C$67</cx:f>
        <cx:lvl ptCount="8" formatCode="General">
          <cx:pt idx="0">-0.83113649174640503</cx:pt>
          <cx:pt idx="1">1.3047545336742052</cx:pt>
        </cx:lvl>
      </cx:numDim>
    </cx:data>
    <cx:data id="3">
      <cx:numDim type="val">
        <cx:f>Dobbins!$D$60:$D$67</cx:f>
        <cx:lvl ptCount="8" formatCode="General">
          <cx:pt idx="0">-1.746274453077697</cx:pt>
          <cx:pt idx="1">-0.65527975663983173</cx:pt>
          <cx:pt idx="2">-1.0855311862209618</cx:pt>
        </cx:lvl>
      </cx:numDim>
    </cx:data>
  </cx:chartData>
  <cx:chart>
    <cx:title pos="t" align="ctr" overlay="0">
      <cx:tx>
        <cx:txData>
          <cx:v>Dobbins Reach Bankfull Width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Dobbins Reach Bankfull Width Comparison</a:t>
          </a:r>
        </a:p>
      </cx:txPr>
    </cx:title>
    <cx:plotArea>
      <cx:plotAreaRegion>
        <cx:series layoutId="boxWhisker" uniqueId="{2049335B-A73F-4753-9B38-47D779379BB3}">
          <cx:tx>
            <cx:txData>
              <cx:f>Dobbins!$A$59</cx:f>
              <cx:v>N (CG)</cx:v>
            </cx:txData>
          </cx:tx>
          <cx:dataId val="0"/>
          <cx:layoutPr>
            <cx:visibility meanLine="0" meanMarker="1" nonoutliers="0" outliers="1"/>
            <cx:statistics quartileMethod="exclusive"/>
          </cx:layoutPr>
        </cx:series>
        <cx:series layoutId="boxWhisker" uniqueId="{2416DC0E-E4F6-4C84-85C4-8F1EDC5635A3}">
          <cx:tx>
            <cx:txData>
              <cx:f>Dobbins!$B$59</cx:f>
              <cx:v>M (CG)</cx:v>
            </cx:txData>
          </cx:tx>
          <cx:dataId val="1"/>
          <cx:layoutPr>
            <cx:visibility meanLine="0" meanMarker="1" nonoutliers="0" outliers="1"/>
            <cx:statistics quartileMethod="exclusive"/>
          </cx:layoutPr>
        </cx:series>
        <cx:series layoutId="boxWhisker" uniqueId="{4F4E9EB3-BFED-4A12-842E-BA13629BC1D6}">
          <cx:tx>
            <cx:txData>
              <cx:f>Dobbins!$C$59</cx:f>
              <cx:v>S (NGw)</cx:v>
            </cx:txData>
          </cx:tx>
          <cx:dataId val="2"/>
          <cx:layoutPr>
            <cx:visibility meanLine="0" meanMarker="1" nonoutliers="0" outliers="1"/>
            <cx:statistics quartileMethod="exclusive"/>
          </cx:layoutPr>
        </cx:series>
        <cx:series layoutId="boxWhisker" uniqueId="{2538D58B-DB78-4925-90E9-E82EA2555F5F}">
          <cx:tx>
            <cx:txData>
              <cx:f>Dobbins!$D$59</cx:f>
              <cx:v>C (NGg)</cx:v>
            </cx:txData>
          </cx:tx>
          <cx:dataId val="3"/>
          <cx:layoutPr>
            <cx:visibility meanLine="0" meanMarker="1" nonoutliers="0" outliers="1"/>
            <cx:statistics quartileMethod="exclusive"/>
          </cx:layoutPr>
        </cx:series>
      </cx:plotAreaRegion>
      <cx:axis id="0" hidden="1">
        <cx:catScaling gapWidth="1"/>
        <cx:tickLabels/>
      </cx:axis>
      <cx:axis id="1">
        <cx:valScaling/>
        <cx:title>
          <cx:tx>
            <cx:txData>
              <cx:v>Standardized Bankfull Widths</cx:v>
            </cx:txData>
          </cx:tx>
          <cx:txPr>
            <a:bodyPr spcFirstLastPara="1" vertOverflow="ellipsis" horzOverflow="overflow" wrap="square" lIns="0" tIns="0" rIns="0" bIns="0" anchor="ctr" anchorCtr="1"/>
            <a:lstStyle/>
            <a:p>
              <a:pPr algn="ctr" rtl="0">
                <a:defRPr/>
              </a:pPr>
              <a:r>
                <a:rPr lang="en-US" sz="900" b="0" i="0" u="none" strike="noStrike" baseline="0" dirty="0">
                  <a:solidFill>
                    <a:sysClr val="windowText" lastClr="000000">
                      <a:lumMod val="65000"/>
                      <a:lumOff val="35000"/>
                    </a:sysClr>
                  </a:solidFill>
                  <a:latin typeface="Calibri" panose="020F0502020204030204"/>
                </a:rPr>
                <a:t>Standardized Bankfull Widths</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6.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Dobbins!$A$77:$A$84</cx:f>
        <cx:lvl ptCount="8" formatCode="General">
          <cx:pt idx="0">1.7719645913524251</cx:pt>
          <cx:pt idx="1">1.0799437127912082</cx:pt>
          <cx:pt idx="2">-0.70727542575384916</cx:pt>
          <cx:pt idx="3">-0.79152144575260608</cx:pt>
          <cx:pt idx="4">-0.4966603757569571</cx:pt>
          <cx:pt idx="5">-0.64108212432625455</cx:pt>
          <cx:pt idx="6">-0.96603105860717398</cx:pt>
        </cx:lvl>
      </cx:numDim>
    </cx:data>
    <cx:data id="1">
      <cx:numDim type="val">
        <cx:f>Dobbins!$B$77:$B$84</cx:f>
        <cx:lvl ptCount="8" formatCode="General">
          <cx:pt idx="0">-0.78008805732420328</cx:pt>
          <cx:pt idx="1">0.13819356066224681</cx:pt>
          <cx:pt idx="2">-0.25836449061761591</cx:pt>
          <cx:pt idx="3">2.3839517509148238</cx:pt>
          <cx:pt idx="4">0.35121563980196074</cx:pt>
          <cx:pt idx="5">0.16707791037610634</cx:pt>
          <cx:pt idx="6">-0.27340842276025129</cx:pt>
          <cx:pt idx="7">0.068991472806124929</cx:pt>
        </cx:lvl>
      </cx:numDim>
    </cx:data>
    <cx:data id="2">
      <cx:numDim type="val">
        <cx:f>Dobbins!$C$77:$C$84</cx:f>
        <cx:lvl ptCount="8" formatCode="General">
          <cx:pt idx="0">-0.82341458189499261</cx:pt>
          <cx:pt idx="1">-1.9288427157358243</cx:pt>
        </cx:lvl>
      </cx:numDim>
    </cx:data>
    <cx:data id="3">
      <cx:numDim type="val">
        <cx:f>Dobbins!$D$77:$D$84</cx:f>
        <cx:lvl ptCount="8" formatCode="General">
          <cx:pt idx="0">0.56845001994161237</cx:pt>
          <cx:pt idx="1">0.56845001994161237</cx:pt>
          <cx:pt idx="2">0.56845001994161237</cx:pt>
        </cx:lvl>
      </cx:numDim>
    </cx:data>
  </cx:chartData>
  <cx:chart>
    <cx:title pos="t" align="ctr" overlay="0">
      <cx:tx>
        <cx:txData>
          <cx:v>Dobbins Reach Entrenchment Ratio Comparison</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panose="020F0502020204030204"/>
            </a:rPr>
            <a:t>Dobbins Reach Entrenchment Ratio Comparison</a:t>
          </a:r>
        </a:p>
      </cx:txPr>
    </cx:title>
    <cx:plotArea>
      <cx:plotAreaRegion>
        <cx:series layoutId="boxWhisker" uniqueId="{66758240-EE61-4C48-A2E7-513321082139}">
          <cx:tx>
            <cx:txData>
              <cx:f>Dobbins!$A$76</cx:f>
              <cx:v>N (CG)</cx:v>
            </cx:txData>
          </cx:tx>
          <cx:dataId val="0"/>
          <cx:layoutPr>
            <cx:visibility meanLine="0" meanMarker="1" nonoutliers="0" outliers="1"/>
            <cx:statistics quartileMethod="exclusive"/>
          </cx:layoutPr>
        </cx:series>
        <cx:series layoutId="boxWhisker" uniqueId="{F54F9BF0-4515-4738-A16C-87FF34BC23BE}">
          <cx:tx>
            <cx:txData>
              <cx:f>Dobbins!$B$76</cx:f>
              <cx:v>M (CG)</cx:v>
            </cx:txData>
          </cx:tx>
          <cx:dataId val="1"/>
          <cx:layoutPr>
            <cx:visibility meanLine="0" meanMarker="1" nonoutliers="0" outliers="1"/>
            <cx:statistics quartileMethod="exclusive"/>
          </cx:layoutPr>
        </cx:series>
        <cx:series layoutId="boxWhisker" uniqueId="{38966A06-762B-4899-8C6C-75C31E750FB5}">
          <cx:tx>
            <cx:txData>
              <cx:f>Dobbins!$C$76</cx:f>
              <cx:v>S (NGw)</cx:v>
            </cx:txData>
          </cx:tx>
          <cx:dataId val="2"/>
          <cx:layoutPr>
            <cx:visibility meanLine="0" meanMarker="1" nonoutliers="0" outliers="1"/>
            <cx:statistics quartileMethod="exclusive"/>
          </cx:layoutPr>
        </cx:series>
        <cx:series layoutId="boxWhisker" uniqueId="{FABCF2F6-8CF7-435D-A0D4-6744D607AC8D}">
          <cx:tx>
            <cx:txData>
              <cx:f>Dobbins!$D$76</cx:f>
              <cx:v>C (NGg)</cx:v>
            </cx:txData>
          </cx:tx>
          <cx:dataId val="3"/>
          <cx:layoutPr>
            <cx:visibility meanLine="0" meanMarker="1" nonoutliers="0" outliers="1"/>
            <cx:statistics quartileMethod="exclusive"/>
          </cx:layoutPr>
        </cx:series>
      </cx:plotAreaRegion>
      <cx:axis id="0" hidden="1">
        <cx:catScaling gapWidth="1"/>
        <cx:tickLabels/>
      </cx:axis>
      <cx:axis id="1">
        <cx:valScaling/>
        <cx:title>
          <cx:tx>
            <cx:txData>
              <cx:v>Standardized Entrenchment Ratio</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Entrenchment Ratio</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7.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'1-way Anova'!$B$68:$B$83</cx:f>
        <cx:lvl ptCount="16" formatCode="General">
          <cx:pt idx="0">0.21429307265454575</cx:pt>
          <cx:pt idx="1">0.8381366829653849</cx:pt>
          <cx:pt idx="2">-1.1003164311780755</cx:pt>
          <cx:pt idx="3">-0.87025825938962087</cx:pt>
          <cx:pt idx="4">-0.76801018303919666</cx:pt>
          <cx:pt idx="5">-0.9767666722546462</cx:pt>
          <cx:pt idx="6">-0.91712196105023192</cx:pt>
          <cx:pt idx="7">0.34819798378626876</cx:pt>
          <cx:pt idx="8">1.2714129065003079</cx:pt>
          <cx:pt idx="9">-0.59930085706099645</cx:pt>
          <cx:pt idx="10">-0.31854468074878983</cx:pt>
          <cx:pt idx="11">-0.96867203287690418</cx:pt>
          <cx:pt idx="12">-0.36753855066670155</cx:pt>
          <cx:pt idx="13">-0.60995169834749907</cx:pt>
          <cx:pt idx="14">-0.29809506547870496</cx:pt>
          <cx:pt idx="15">-0.16772876813191395</cx:pt>
        </cx:lvl>
      </cx:numDim>
    </cx:data>
    <cx:data id="1">
      <cx:numDim type="val">
        <cx:f>'1-way Anova'!$C$68:$C$83</cx:f>
        <cx:lvl ptCount="16" formatCode="General">
          <cx:pt idx="0">2.3786743666451104</cx:pt>
          <cx:pt idx="1">1.1989246213697085</cx:pt>
          <cx:pt idx="2">1.0416860942185444</cx:pt>
        </cx:lvl>
      </cx:numDim>
    </cx:data>
    <cx:data id="2">
      <cx:numDim type="val">
        <cx:f>'1-way Anova'!$D$68:$D$83</cx:f>
        <cx:lvl ptCount="16" formatCode="General">
          <cx:pt idx="0">0.78368783240753026</cx:pt>
          <cx:pt idx="1">0.85765215376338422</cx:pt>
          <cx:pt idx="2">1.852748035073231</cx:pt>
          <cx:pt idx="3">-1.7819702735142378</cx:pt>
          <cx:pt idx="4">-0.99934645578203152</cx:pt>
          <cx:pt idx="5">-0.013930619954817506</cx:pt>
          <cx:pt idx="6">-0.013930619954817506</cx:pt>
          <cx:pt idx="7">-0.013930619954817506</cx:pt>
        </cx:lvl>
      </cx:numDim>
    </cx:data>
  </cx:chartData>
  <cx:chart>
    <cx:title pos="t" align="ctr" overlay="0">
      <cx:tx>
        <cx:txData>
          <cx:v>Overall Entrenchment Ratio Comparison By Grazing Type</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panose="020F0502020204030204"/>
            </a:rPr>
            <a:t>Overall Entrenchment Ratio Comparison By Grazing Type</a:t>
          </a:r>
        </a:p>
      </cx:txPr>
    </cx:title>
    <cx:plotArea>
      <cx:plotAreaRegion>
        <cx:series layoutId="boxWhisker" uniqueId="{BA6EE9BE-D271-4CA7-ADCC-6A9ACC691121}">
          <cx:tx>
            <cx:txData>
              <cx:f>'1-way Anova'!$B$67</cx:f>
              <cx:v>CG</cx:v>
            </cx:txData>
          </cx:tx>
          <cx:dataId val="0"/>
          <cx:layoutPr>
            <cx:visibility meanLine="0" meanMarker="1" nonoutliers="0" outliers="1"/>
            <cx:statistics quartileMethod="exclusive"/>
          </cx:layoutPr>
        </cx:series>
        <cx:series layoutId="boxWhisker" uniqueId="{89897144-F2A8-4E78-BBA6-1FFCC455562A}">
          <cx:tx>
            <cx:txData>
              <cx:f>'1-way Anova'!$C$67</cx:f>
              <cx:v>MG</cx:v>
            </cx:txData>
          </cx:tx>
          <cx:dataId val="1"/>
          <cx:layoutPr>
            <cx:visibility meanLine="0" meanMarker="1" nonoutliers="0" outliers="1"/>
            <cx:statistics quartileMethod="exclusive"/>
          </cx:layoutPr>
        </cx:series>
        <cx:series layoutId="boxWhisker" uniqueId="{522776B9-1B1F-4784-A77D-926C8D46F9D8}">
          <cx:tx>
            <cx:txData>
              <cx:f>'1-way Anova'!$D$67</cx:f>
              <cx:v>NG</cx:v>
            </cx:txData>
          </cx:tx>
          <cx:dataId val="2"/>
          <cx:layoutPr>
            <cx:visibility meanLine="0" meanMarker="1" nonoutliers="0" outliers="1"/>
            <cx:statistics quartileMethod="exclusive"/>
          </cx:layoutPr>
        </cx:series>
      </cx:plotAreaRegion>
      <cx:axis id="0" hidden="1">
        <cx:catScaling gapWidth="1"/>
        <cx:tickLabels/>
      </cx:axis>
      <cx:axis id="1">
        <cx:valScaling/>
        <cx:title>
          <cx:tx>
            <cx:txData>
              <cx:v>Standardized Entrenchment Ratio</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Entrenchment Ratio</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8.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'1-way Anova'!$B$89:$B$104</cx:f>
        <cx:lvl ptCount="16" formatCode="General">
          <cx:pt idx="0">-0.19798991405552646</cx:pt>
          <cx:pt idx="1">-0.57253134382935666</cx:pt>
          <cx:pt idx="2">-0.22447264141327203</cx:pt>
          <cx:pt idx="3">-0.042876796674445286</cx:pt>
          <cx:pt idx="4">-0.30770407025190089</cx:pt>
          <cx:pt idx="5">-0.30770407025190089</cx:pt>
          <cx:pt idx="6">-0.57253134382935666</cx:pt>
          <cx:pt idx="7">-0.57253134382935666</cx:pt>
          <cx:pt idx="8">-0.62549679854484774</cx:pt>
          <cx:pt idx="9">-0.34553653790582317</cx:pt>
          <cx:pt idx="10">-0.34553653790582317</cx:pt>
          <cx:pt idx="11">-0.34553653790582317</cx:pt>
          <cx:pt idx="12">-0.45903394086758992</cx:pt>
          <cx:pt idx="13">-0.45903394086758992</cx:pt>
          <cx:pt idx="14">-0.45903394086758992</cx:pt>
          <cx:pt idx="15">-0.62549679854484774</cx:pt>
        </cx:lvl>
      </cx:numDim>
    </cx:data>
    <cx:data id="1">
      <cx:numDim type="val">
        <cx:f>'1-way Anova'!$C$89:$C$104</cx:f>
        <cx:lvl ptCount="16" formatCode="General">
          <cx:pt idx="0">0.066837359521929249</cx:pt>
          <cx:pt idx="1">3.0177698365278638</cx:pt>
          <cx:pt idx="2">2.5259477570268749</cx:pt>
        </cx:lvl>
      </cx:numDim>
    </cx:data>
    <cx:data id="2">
      <cx:numDim type="val">
        <cx:f>'1-way Anova'!$D$89:$D$104</cx:f>
        <cx:lvl ptCount="16" formatCode="General">
          <cx:pt idx="0">-0.65197952590259323</cx:pt>
          <cx:pt idx="1">-0.65197952590259323</cx:pt>
          <cx:pt idx="2">2.5259477570268749</cx:pt>
          <cx:pt idx="3">-0.12232497874768195</cx:pt>
          <cx:pt idx="4">-0.45903394086758992</cx:pt>
          <cx:pt idx="5">0.070620606287321475</cx:pt>
          <cx:pt idx="6">0.070620606287321475</cx:pt>
          <cx:pt idx="7">0.070620606287321475</cx:pt>
        </cx:lvl>
      </cx:numDim>
    </cx:data>
  </cx:chartData>
  <cx:chart>
    <cx:title pos="t" align="ctr" overlay="0">
      <cx:tx>
        <cx:txData>
          <cx:v>Overall Slope Comparison By Grazing Type</cx:v>
        </cx:txData>
      </cx:tx>
      <cx:txPr>
        <a:bodyPr spcFirstLastPara="1" vertOverflow="ellipsis" horzOverflow="overflow" wrap="square" lIns="0" tIns="0" rIns="0" bIns="0" anchor="ctr" anchorCtr="1"/>
        <a:lstStyle/>
        <a:p>
          <a:pPr algn="ctr" rtl="0">
            <a:defRPr/>
          </a:pPr>
          <a:r>
            <a:rPr lang="en-US" sz="1400" b="0" i="0" u="none" strike="noStrike" baseline="0">
              <a:solidFill>
                <a:sysClr val="windowText" lastClr="000000">
                  <a:lumMod val="65000"/>
                  <a:lumOff val="35000"/>
                </a:sysClr>
              </a:solidFill>
              <a:latin typeface="Calibri" panose="020F0502020204030204"/>
            </a:rPr>
            <a:t>Overall Slope Comparison By Grazing Type</a:t>
          </a:r>
        </a:p>
      </cx:txPr>
    </cx:title>
    <cx:plotArea>
      <cx:plotAreaRegion>
        <cx:series layoutId="boxWhisker" uniqueId="{04CAD65A-FB19-40F9-ACD8-0A1003541B06}">
          <cx:tx>
            <cx:txData>
              <cx:f>'1-way Anova'!$B$88</cx:f>
              <cx:v>CG</cx:v>
            </cx:txData>
          </cx:tx>
          <cx:dataId val="0"/>
          <cx:layoutPr>
            <cx:visibility meanLine="0" meanMarker="1" nonoutliers="0" outliers="1"/>
            <cx:statistics quartileMethod="exclusive"/>
          </cx:layoutPr>
        </cx:series>
        <cx:series layoutId="boxWhisker" uniqueId="{73B361A8-9EC2-4039-A797-83484F025E04}">
          <cx:tx>
            <cx:txData>
              <cx:f>'1-way Anova'!$C$88</cx:f>
              <cx:v>MG</cx:v>
            </cx:txData>
          </cx:tx>
          <cx:dataId val="1"/>
          <cx:layoutPr>
            <cx:visibility meanLine="0" meanMarker="1" nonoutliers="0" outliers="1"/>
            <cx:statistics quartileMethod="exclusive"/>
          </cx:layoutPr>
        </cx:series>
        <cx:series layoutId="boxWhisker" uniqueId="{206A148D-823F-4BAB-9BD3-65D4844ABFEF}">
          <cx:tx>
            <cx:txData>
              <cx:f>'1-way Anova'!$D$88</cx:f>
              <cx:v>NG</cx:v>
            </cx:txData>
          </cx:tx>
          <cx:dataId val="2"/>
          <cx:layoutPr>
            <cx:visibility meanLine="0" meanMarker="1" nonoutliers="0" outliers="1"/>
            <cx:statistics quartileMethod="exclusive"/>
          </cx:layoutPr>
        </cx:series>
      </cx:plotAreaRegion>
      <cx:axis id="0" hidden="1">
        <cx:catScaling gapWidth="1"/>
        <cx:tickLabels/>
      </cx:axis>
      <cx:axis id="1">
        <cx:valScaling/>
        <cx:title>
          <cx:tx>
            <cx:txData>
              <cx:v>Standardized Slope</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Standardized Slope</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hartEx9.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Sheet1!$D$15:$D$18</cx:f>
        <cx:lvl ptCount="4" formatCode="General">
          <cx:pt idx="0">0.78758181751531176</cx:pt>
          <cx:pt idx="1">1.4785717790759201</cx:pt>
          <cx:pt idx="2">0.59947899464603505</cx:pt>
          <cx:pt idx="3">-1.0646551627790966</cx:pt>
        </cx:lvl>
      </cx:numDim>
    </cx:data>
    <cx:data id="1">
      <cx:numDim type="val">
        <cx:f>Sheet1!$E$15:$E$18</cx:f>
        <cx:lvl ptCount="4" formatCode="General">
          <cx:pt idx="0">-0.26425845730472536</cx:pt>
          <cx:pt idx="1">-1.2959923686043102</cx:pt>
          <cx:pt idx="2">-0.52873497104384226</cx:pt>
          <cx:pt idx="3">-0.85624693308404864</cx:pt>
        </cx:lvl>
      </cx:numDim>
    </cx:data>
  </cx:chartData>
  <cx:chart>
    <cx:title pos="t" align="ctr" overlay="0">
      <cx:tx>
        <cx:txData>
          <cx:v>Non Grazing Width-depth Ratio Comparison</cx:v>
        </cx:txData>
      </cx:tx>
      <cx:txPr>
        <a:bodyPr spcFirstLastPara="1" vertOverflow="ellipsis" horzOverflow="overflow" wrap="square" lIns="0" tIns="0" rIns="0" bIns="0" anchor="ctr" anchorCtr="1"/>
        <a:lstStyle/>
        <a:p>
          <a:pPr algn="ctr" rtl="0">
            <a:defRPr/>
          </a:pPr>
          <a:r>
            <a:rPr lang="en-US" sz="1400" b="0" i="0" u="none" strike="noStrike" baseline="0" dirty="0">
              <a:solidFill>
                <a:sysClr val="windowText" lastClr="000000">
                  <a:lumMod val="65000"/>
                  <a:lumOff val="35000"/>
                </a:sysClr>
              </a:solidFill>
              <a:latin typeface="Calibri" panose="020F0502020204030204"/>
            </a:rPr>
            <a:t>Non Grazing Width-depth Ratio Comparison</a:t>
          </a:r>
        </a:p>
      </cx:txPr>
    </cx:title>
    <cx:plotArea>
      <cx:plotAreaRegion>
        <cx:series layoutId="boxWhisker" uniqueId="{AE30BB7F-67F4-42AC-AEA0-52CF8D51FA56}">
          <cx:tx>
            <cx:txData>
              <cx:f>Sheet1!$D$14</cx:f>
              <cx:v>NGw</cx:v>
            </cx:txData>
          </cx:tx>
          <cx:dataId val="0"/>
          <cx:layoutPr>
            <cx:visibility meanLine="0" meanMarker="1" nonoutliers="0" outliers="1"/>
            <cx:statistics quartileMethod="exclusive"/>
          </cx:layoutPr>
        </cx:series>
        <cx:series layoutId="boxWhisker" uniqueId="{C1DB53EC-0159-4B56-BF6F-DB0BCD4AC244}">
          <cx:tx>
            <cx:txData>
              <cx:f>Sheet1!$E$14</cx:f>
              <cx:v>NGg</cx:v>
            </cx:txData>
          </cx:tx>
          <cx:dataId val="1"/>
          <cx:layoutPr>
            <cx:visibility meanLine="0" meanMarker="1" nonoutliers="0" outliers="1"/>
            <cx:statistics quartileMethod="exclusive"/>
          </cx:layoutPr>
        </cx:series>
      </cx:plotAreaRegion>
      <cx:axis id="0" hidden="1">
        <cx:catScaling gapWidth="1"/>
        <cx:tickLabels/>
      </cx:axis>
      <cx:axis id="1">
        <cx:valScaling/>
        <cx:title>
          <cx:tx>
            <cx:txData>
              <cx:v>Standaridzed W/D Ratio</cx:v>
            </cx:txData>
          </cx:tx>
          <cx:txPr>
            <a:bodyPr spcFirstLastPara="1" vertOverflow="ellipsis" horzOverflow="overflow" wrap="square" lIns="0" tIns="0" rIns="0" bIns="0" anchor="ctr" anchorCtr="1"/>
            <a:lstStyle/>
            <a:p>
              <a:pPr algn="ctr" rtl="0">
                <a:defRPr/>
              </a:pPr>
              <a:r>
                <a:rPr lang="en-US" sz="900" b="0" i="0" u="none" strike="noStrike" baseline="0">
                  <a:solidFill>
                    <a:sysClr val="windowText" lastClr="000000">
                      <a:lumMod val="65000"/>
                      <a:lumOff val="35000"/>
                    </a:sysClr>
                  </a:solidFill>
                  <a:latin typeface="Calibri" panose="020F0502020204030204"/>
                </a:rPr>
                <a:t>Standaridzed W/D Ratio</a:t>
              </a:r>
            </a:p>
          </cx:txPr>
        </cx:title>
        <cx:majorGridlines/>
        <cx:tickLabels/>
      </cx:axis>
    </cx:plotArea>
    <cx:legend pos="t" align="ctr" overlay="0"/>
  </cx:chart>
  <cx:spPr>
    <a:ln>
      <a:solidFill>
        <a:schemeClr val="accent1">
          <a:lumMod val="50000"/>
        </a:schemeClr>
      </a:solidFill>
    </a:ln>
    <a:effectLst>
      <a:outerShdw blurRad="50800" dist="38100" dir="2700000" algn="tl" rotWithShape="0">
        <a:prstClr val="black">
          <a:alpha val="40000"/>
        </a:prstClr>
      </a:outerShdw>
    </a:effectLst>
  </cx:spPr>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6.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1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4.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5.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6.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tx1">
        <a:lumMod val="65000"/>
        <a:lumOff val="35000"/>
      </a:schemeClr>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2B6CBB-263B-4BB7-A76E-E520D738377B}" type="datetimeFigureOut">
              <a:rPr lang="en-US" smtClean="0"/>
              <a:t>5/15/2018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3EC66F-5275-4ACD-927E-4D290F536D99}" type="slidenum">
              <a:rPr lang="en-US" smtClean="0"/>
              <a:t>‹#›</a:t>
            </a:fld>
            <a:endParaRPr lang="en-US"/>
          </a:p>
        </p:txBody>
      </p:sp>
    </p:spTree>
    <p:extLst>
      <p:ext uri="{BB962C8B-B14F-4D97-AF65-F5344CB8AC3E}">
        <p14:creationId xmlns:p14="http://schemas.microsoft.com/office/powerpoint/2010/main" val="757544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overview of the sections of the presentation, which will be shown at the bottom of each slide as well. </a:t>
            </a:r>
          </a:p>
          <a:p>
            <a:r>
              <a:rPr lang="en-US" dirty="0"/>
              <a:t>I will introduce the project and its objectives, then go over some my literature review topics to give you a better understanding of this subject. </a:t>
            </a:r>
          </a:p>
          <a:p>
            <a:r>
              <a:rPr lang="en-US" dirty="0"/>
              <a:t>Next, I will go through the methodology for my data collection and analyses. I will go over the study sites and the findings from each separately.</a:t>
            </a:r>
          </a:p>
          <a:p>
            <a:r>
              <a:rPr lang="en-US" dirty="0"/>
              <a:t>Lastly, I will summarize the results and provide conclusions and future recommendations. </a:t>
            </a:r>
          </a:p>
        </p:txBody>
      </p:sp>
      <p:sp>
        <p:nvSpPr>
          <p:cNvPr id="4" name="Slide Number Placeholder 3"/>
          <p:cNvSpPr>
            <a:spLocks noGrp="1"/>
          </p:cNvSpPr>
          <p:nvPr>
            <p:ph type="sldNum" sz="quarter" idx="10"/>
          </p:nvPr>
        </p:nvSpPr>
        <p:spPr/>
        <p:txBody>
          <a:bodyPr/>
          <a:lstStyle/>
          <a:p>
            <a:fld id="{773EC66F-5275-4ACD-927E-4D290F536D99}" type="slidenum">
              <a:rPr lang="en-US" smtClean="0"/>
              <a:t>2</a:t>
            </a:fld>
            <a:endParaRPr lang="en-US"/>
          </a:p>
        </p:txBody>
      </p:sp>
    </p:spTree>
    <p:extLst>
      <p:ext uri="{BB962C8B-B14F-4D97-AF65-F5344CB8AC3E}">
        <p14:creationId xmlns:p14="http://schemas.microsoft.com/office/powerpoint/2010/main" val="2349463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stream is made up of three things; its dimension, profile, and pattern.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Dimension includes depths and widths of the channel and flood prone area.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Data is collected by performing cross-section surveys, as well as looking at topographical maps. </a:t>
            </a:r>
          </a:p>
        </p:txBody>
      </p:sp>
      <p:sp>
        <p:nvSpPr>
          <p:cNvPr id="4" name="Slide Number Placeholder 3"/>
          <p:cNvSpPr>
            <a:spLocks noGrp="1"/>
          </p:cNvSpPr>
          <p:nvPr>
            <p:ph type="sldNum" sz="quarter" idx="10"/>
          </p:nvPr>
        </p:nvSpPr>
        <p:spPr/>
        <p:txBody>
          <a:bodyPr/>
          <a:lstStyle/>
          <a:p>
            <a:fld id="{773EC66F-5275-4ACD-927E-4D290F536D99}" type="slidenum">
              <a:rPr lang="en-US" smtClean="0"/>
              <a:t>11</a:t>
            </a:fld>
            <a:endParaRPr lang="en-US"/>
          </a:p>
        </p:txBody>
      </p:sp>
    </p:spTree>
    <p:extLst>
      <p:ext uri="{BB962C8B-B14F-4D97-AF65-F5344CB8AC3E}">
        <p14:creationId xmlns:p14="http://schemas.microsoft.com/office/powerpoint/2010/main" val="409843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profile of a stream includes channel slope, particle sizes in the bed, and the bed features. These are measured during the longitudinal profile and pebble count surveys.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bed pattern of a stream goes riffle, run, pool glide; this is the natural way that streams form to dissipate energy.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Each of the features is unique, and together they create diverse aquatic habitat. Some streams will not have well defined bed feature patterns, due to erosion or straightening. However, all natural streams will try to return to this sequence.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12</a:t>
            </a:fld>
            <a:endParaRPr lang="en-US"/>
          </a:p>
        </p:txBody>
      </p:sp>
    </p:spTree>
    <p:extLst>
      <p:ext uri="{BB962C8B-B14F-4D97-AF65-F5344CB8AC3E}">
        <p14:creationId xmlns:p14="http://schemas.microsoft.com/office/powerpoint/2010/main" val="3065562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Pattern includes sinuosity and the shape of the meander of a stream.</a:t>
            </a:r>
          </a:p>
          <a:p>
            <a:r>
              <a:rPr lang="en-US" dirty="0"/>
              <a:t>This is useful for seeing how the stream has moved or changed over time, by comparing to older photographs or maps. </a:t>
            </a:r>
          </a:p>
          <a:p>
            <a:r>
              <a:rPr lang="en-US" dirty="0"/>
              <a:t>This data can also be used to predict how the stream will move or change in the future.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Pattern measurements were done using GIS maps and aerial photographs.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13</a:t>
            </a:fld>
            <a:endParaRPr lang="en-US"/>
          </a:p>
        </p:txBody>
      </p:sp>
    </p:spTree>
    <p:extLst>
      <p:ext uri="{BB962C8B-B14F-4D97-AF65-F5344CB8AC3E}">
        <p14:creationId xmlns:p14="http://schemas.microsoft.com/office/powerpoint/2010/main" val="7757958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Several surveys were conducted to collect data for each reach of a stream. </a:t>
            </a:r>
          </a:p>
          <a:p>
            <a:r>
              <a:rPr lang="en-US" sz="1200" b="0" i="0" u="none" strike="noStrike" kern="1200" baseline="0" dirty="0">
                <a:solidFill>
                  <a:schemeClr val="tx1"/>
                </a:solidFill>
                <a:latin typeface="+mn-lt"/>
                <a:ea typeface="+mn-ea"/>
                <a:cs typeface="+mn-cs"/>
              </a:rPr>
              <a:t>A longitudinal profile is used to characterize the profile of a stream. This measures the average stream slopes and depths of riffles, pools, runs, and glides. The </a:t>
            </a:r>
            <a:r>
              <a:rPr lang="en-US" sz="1200" b="0" i="0" u="none" strike="noStrike" kern="1200" baseline="0" dirty="0" err="1">
                <a:solidFill>
                  <a:schemeClr val="tx1"/>
                </a:solidFill>
                <a:latin typeface="+mn-lt"/>
                <a:ea typeface="+mn-ea"/>
                <a:cs typeface="+mn-cs"/>
              </a:rPr>
              <a:t>thalweg</a:t>
            </a:r>
            <a:r>
              <a:rPr lang="en-US" sz="1200" b="0" i="0" u="none" strike="noStrike" kern="1200" baseline="0" dirty="0">
                <a:solidFill>
                  <a:schemeClr val="tx1"/>
                </a:solidFill>
                <a:latin typeface="+mn-lt"/>
                <a:ea typeface="+mn-ea"/>
                <a:cs typeface="+mn-cs"/>
              </a:rPr>
              <a:t> and water surface are measured at every point. </a:t>
            </a:r>
            <a:r>
              <a:rPr lang="en-US" sz="1200" b="0" i="0" u="none" strike="noStrike" kern="1200" baseline="0" dirty="0" err="1">
                <a:solidFill>
                  <a:schemeClr val="tx1"/>
                </a:solidFill>
                <a:latin typeface="+mn-lt"/>
                <a:ea typeface="+mn-ea"/>
                <a:cs typeface="+mn-cs"/>
              </a:rPr>
              <a:t>Bankfull</a:t>
            </a:r>
            <a:r>
              <a:rPr lang="en-US" sz="1200" b="0" i="0" u="none" strike="noStrike" kern="1200" baseline="0" dirty="0">
                <a:solidFill>
                  <a:schemeClr val="tx1"/>
                </a:solidFill>
                <a:latin typeface="+mn-lt"/>
                <a:ea typeface="+mn-ea"/>
                <a:cs typeface="+mn-cs"/>
              </a:rPr>
              <a:t> and low bank height measurements are made if there is a good indicator. The slope changes in bed elevation and water surface can be seen as the stream progresses through its bed feature sequences. The surveying was done with a rotary laser level and a grade level rod. </a:t>
            </a:r>
          </a:p>
          <a:p>
            <a:r>
              <a:rPr lang="en-US" sz="1200" b="0" i="0" u="none" strike="noStrike" kern="1200" baseline="0" dirty="0">
                <a:solidFill>
                  <a:schemeClr val="tx1"/>
                </a:solidFill>
                <a:latin typeface="+mn-lt"/>
                <a:ea typeface="+mn-ea"/>
                <a:cs typeface="+mn-cs"/>
              </a:rPr>
              <a:t>The stream gradient is more accurate when determined by this method than by using topographic maps. This information is useful for assessing the sediment transport capacity and the shear stress acting on the channel banks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14</a:t>
            </a:fld>
            <a:endParaRPr lang="en-US"/>
          </a:p>
        </p:txBody>
      </p:sp>
    </p:spTree>
    <p:extLst>
      <p:ext uri="{BB962C8B-B14F-4D97-AF65-F5344CB8AC3E}">
        <p14:creationId xmlns:p14="http://schemas.microsoft.com/office/powerpoint/2010/main" val="1080758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Dimension is represented by the cross-section survey. The ideal location for a cross-section survey is at the narrowest part of a riffle section. It should also be far enough away from any bridges or channel modifications.</a:t>
            </a:r>
          </a:p>
          <a:p>
            <a:r>
              <a:rPr lang="en-US" sz="1200" b="0" i="0" u="none" strike="noStrike" kern="1200" baseline="0" dirty="0">
                <a:solidFill>
                  <a:schemeClr val="tx1"/>
                </a:solidFill>
                <a:latin typeface="+mn-lt"/>
                <a:ea typeface="+mn-ea"/>
                <a:cs typeface="+mn-cs"/>
              </a:rPr>
              <a:t>These cross-sections were surveyed using a rotating laser level. The diagram in the upper right shows how cross-sections are measured. </a:t>
            </a:r>
          </a:p>
        </p:txBody>
      </p:sp>
      <p:sp>
        <p:nvSpPr>
          <p:cNvPr id="4" name="Slide Number Placeholder 3"/>
          <p:cNvSpPr>
            <a:spLocks noGrp="1"/>
          </p:cNvSpPr>
          <p:nvPr>
            <p:ph type="sldNum" sz="quarter" idx="10"/>
          </p:nvPr>
        </p:nvSpPr>
        <p:spPr/>
        <p:txBody>
          <a:bodyPr/>
          <a:lstStyle/>
          <a:p>
            <a:fld id="{773EC66F-5275-4ACD-927E-4D290F536D99}" type="slidenum">
              <a:rPr lang="en-US" smtClean="0"/>
              <a:t>15</a:t>
            </a:fld>
            <a:endParaRPr lang="en-US"/>
          </a:p>
        </p:txBody>
      </p:sp>
    </p:spTree>
    <p:extLst>
      <p:ext uri="{BB962C8B-B14F-4D97-AF65-F5344CB8AC3E}">
        <p14:creationId xmlns:p14="http://schemas.microsoft.com/office/powerpoint/2010/main" val="17784656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Particle size distribution is an important part of a river’s profile. Particles are collected at evenly spaced intervals along the entire </a:t>
            </a:r>
            <a:r>
              <a:rPr lang="en-US" sz="1200" b="0" i="0" u="none" strike="noStrike" kern="1200" baseline="0" dirty="0" err="1">
                <a:solidFill>
                  <a:schemeClr val="tx1"/>
                </a:solidFill>
                <a:latin typeface="+mn-lt"/>
                <a:ea typeface="+mn-ea"/>
                <a:cs typeface="+mn-cs"/>
              </a:rPr>
              <a:t>bankfull</a:t>
            </a:r>
            <a:r>
              <a:rPr lang="en-US" sz="1200" b="0" i="0" u="none" strike="noStrike" kern="1200" baseline="0" dirty="0">
                <a:solidFill>
                  <a:schemeClr val="tx1"/>
                </a:solidFill>
                <a:latin typeface="+mn-lt"/>
                <a:ea typeface="+mn-ea"/>
                <a:cs typeface="+mn-cs"/>
              </a:rPr>
              <a:t> channel. </a:t>
            </a:r>
          </a:p>
          <a:p>
            <a:r>
              <a:rPr lang="en-US" sz="1200" b="0" i="0" u="none" strike="noStrike" kern="1200" baseline="0" dirty="0">
                <a:solidFill>
                  <a:schemeClr val="tx1"/>
                </a:solidFill>
                <a:latin typeface="+mn-lt"/>
                <a:ea typeface="+mn-ea"/>
                <a:cs typeface="+mn-cs"/>
              </a:rPr>
              <a:t>At least 10 particles are measured at 10 total transects, giving a total of 100 particles sampled in the reach. </a:t>
            </a:r>
          </a:p>
          <a:p>
            <a:r>
              <a:rPr lang="en-US" sz="1200" b="0" i="0" u="none" strike="noStrike" kern="1200" baseline="0" dirty="0">
                <a:solidFill>
                  <a:schemeClr val="tx1"/>
                </a:solidFill>
                <a:latin typeface="+mn-lt"/>
                <a:ea typeface="+mn-ea"/>
                <a:cs typeface="+mn-cs"/>
              </a:rPr>
              <a:t>The percent distribution of particle size classes is calculated once the data is input into </a:t>
            </a:r>
            <a:r>
              <a:rPr lang="en-US" sz="1200" b="0" i="0" u="none" strike="noStrike" kern="1200" baseline="0" dirty="0" err="1">
                <a:solidFill>
                  <a:schemeClr val="tx1"/>
                </a:solidFill>
                <a:latin typeface="+mn-lt"/>
                <a:ea typeface="+mn-ea"/>
                <a:cs typeface="+mn-cs"/>
              </a:rPr>
              <a:t>RIVERMorph</a:t>
            </a:r>
            <a:r>
              <a:rPr lang="en-US" sz="1200" b="0" i="0" u="none" strike="noStrike" kern="1200" baseline="0" dirty="0">
                <a:solidFill>
                  <a:schemeClr val="tx1"/>
                </a:solidFill>
                <a:latin typeface="+mn-lt"/>
                <a:ea typeface="+mn-ea"/>
                <a:cs typeface="+mn-cs"/>
              </a:rPr>
              <a:t>. D50 and D84 represent the average of the 50th and 84th percentiles of particles. </a:t>
            </a:r>
          </a:p>
          <a:p>
            <a:r>
              <a:rPr lang="en-US" sz="1200" b="0" i="0" u="none" strike="noStrike" kern="1200" baseline="0" dirty="0">
                <a:solidFill>
                  <a:schemeClr val="tx1"/>
                </a:solidFill>
                <a:latin typeface="+mn-lt"/>
                <a:ea typeface="+mn-ea"/>
                <a:cs typeface="+mn-cs"/>
              </a:rPr>
              <a:t>Depending on the D50 or D84, the dominant particle size can be determined.</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16</a:t>
            </a:fld>
            <a:endParaRPr lang="en-US"/>
          </a:p>
        </p:txBody>
      </p:sp>
    </p:spTree>
    <p:extLst>
      <p:ext uri="{BB962C8B-B14F-4D97-AF65-F5344CB8AC3E}">
        <p14:creationId xmlns:p14="http://schemas.microsoft.com/office/powerpoint/2010/main" val="23046710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Another survey often done in the field is the Bank Erosion Hazard Index (BEHI).</a:t>
            </a:r>
          </a:p>
          <a:p>
            <a:r>
              <a:rPr lang="en-US" sz="1200" b="0" i="0" u="none" strike="noStrike" kern="1200" dirty="0">
                <a:solidFill>
                  <a:schemeClr val="tx1"/>
                </a:solidFill>
                <a:effectLst/>
                <a:latin typeface="+mn-lt"/>
                <a:ea typeface="+mn-ea"/>
                <a:cs typeface="+mn-cs"/>
              </a:rPr>
              <a:t>This quantitatively assesses a stream bank’s susceptibility to erosion, and assigns it a score. </a:t>
            </a:r>
            <a:r>
              <a:rPr lang="en-US" sz="1200" b="0" i="0" u="none" strike="noStrike" kern="1200" baseline="0" dirty="0">
                <a:solidFill>
                  <a:schemeClr val="tx1"/>
                </a:solidFill>
                <a:latin typeface="+mn-lt"/>
                <a:ea typeface="+mn-ea"/>
                <a:cs typeface="+mn-cs"/>
              </a:rPr>
              <a:t>Eight measurements are made to predict a bank’s potential erodibility. The study bank height (</a:t>
            </a:r>
            <a:r>
              <a:rPr lang="en-US" sz="1200" b="0" i="0" u="none" strike="noStrike" kern="1200" baseline="0" dirty="0" err="1">
                <a:solidFill>
                  <a:schemeClr val="tx1"/>
                </a:solidFill>
                <a:latin typeface="+mn-lt"/>
                <a:ea typeface="+mn-ea"/>
                <a:cs typeface="+mn-cs"/>
              </a:rPr>
              <a:t>ft</a:t>
            </a:r>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bankfull</a:t>
            </a:r>
            <a:r>
              <a:rPr lang="en-US" sz="1200" b="0" i="0" u="none" strike="noStrike" kern="1200" baseline="0" dirty="0">
                <a:solidFill>
                  <a:schemeClr val="tx1"/>
                </a:solidFill>
                <a:latin typeface="+mn-lt"/>
                <a:ea typeface="+mn-ea"/>
                <a:cs typeface="+mn-cs"/>
              </a:rPr>
              <a:t> height (</a:t>
            </a:r>
            <a:r>
              <a:rPr lang="en-US" sz="1200" b="0" i="0" u="none" strike="noStrike" kern="1200" baseline="0" dirty="0" err="1">
                <a:solidFill>
                  <a:schemeClr val="tx1"/>
                </a:solidFill>
                <a:latin typeface="+mn-lt"/>
                <a:ea typeface="+mn-ea"/>
                <a:cs typeface="+mn-cs"/>
              </a:rPr>
              <a:t>ft</a:t>
            </a:r>
            <a:r>
              <a:rPr lang="en-US" sz="1200" b="0" i="0" u="none" strike="noStrike" kern="1200" baseline="0" dirty="0">
                <a:solidFill>
                  <a:schemeClr val="tx1"/>
                </a:solidFill>
                <a:latin typeface="+mn-lt"/>
                <a:ea typeface="+mn-ea"/>
                <a:cs typeface="+mn-cs"/>
              </a:rPr>
              <a:t>), root depth (</a:t>
            </a:r>
            <a:r>
              <a:rPr lang="en-US" sz="1200" b="0" i="0" u="none" strike="noStrike" kern="1200" baseline="0" dirty="0" err="1">
                <a:solidFill>
                  <a:schemeClr val="tx1"/>
                </a:solidFill>
                <a:latin typeface="+mn-lt"/>
                <a:ea typeface="+mn-ea"/>
                <a:cs typeface="+mn-cs"/>
              </a:rPr>
              <a:t>ft</a:t>
            </a:r>
            <a:r>
              <a:rPr lang="en-US" sz="1200" b="0" i="0" u="none" strike="noStrike" kern="1200" baseline="0" dirty="0">
                <a:solidFill>
                  <a:schemeClr val="tx1"/>
                </a:solidFill>
                <a:latin typeface="+mn-lt"/>
                <a:ea typeface="+mn-ea"/>
                <a:cs typeface="+mn-cs"/>
              </a:rPr>
              <a:t>), root density (%), bank angle (degrees), surface protection (%), bank material, and stratification of bank material are determined and converted into ratios. Each ratio can then be converted to a BEHI score, which are summed to determine a total BEHI score and adjective rating of ‘very low’, ‘low’, ‘moderate’, ‘high’, ‘very high’, or ‘extreme’ risk of erosion. </a:t>
            </a:r>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A higher score means the bank is more at risk. </a:t>
            </a:r>
          </a:p>
        </p:txBody>
      </p:sp>
      <p:sp>
        <p:nvSpPr>
          <p:cNvPr id="4" name="Slide Number Placeholder 3"/>
          <p:cNvSpPr>
            <a:spLocks noGrp="1"/>
          </p:cNvSpPr>
          <p:nvPr>
            <p:ph type="sldNum" sz="quarter" idx="10"/>
          </p:nvPr>
        </p:nvSpPr>
        <p:spPr/>
        <p:txBody>
          <a:bodyPr/>
          <a:lstStyle/>
          <a:p>
            <a:fld id="{773EC66F-5275-4ACD-927E-4D290F536D99}" type="slidenum">
              <a:rPr lang="en-US" smtClean="0"/>
              <a:t>17</a:t>
            </a:fld>
            <a:endParaRPr lang="en-US"/>
          </a:p>
        </p:txBody>
      </p:sp>
    </p:spTree>
    <p:extLst>
      <p:ext uri="{BB962C8B-B14F-4D97-AF65-F5344CB8AC3E}">
        <p14:creationId xmlns:p14="http://schemas.microsoft.com/office/powerpoint/2010/main" val="23362502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I directly collected the morphological data for Dobbins Creek in the field, and entered it into the RIVERMorph application. </a:t>
            </a:r>
          </a:p>
          <a:p>
            <a:r>
              <a:rPr lang="en-US" sz="1200" b="0" i="0" u="none" strike="noStrike" kern="1200" dirty="0">
                <a:solidFill>
                  <a:schemeClr val="tx1"/>
                </a:solidFill>
                <a:effectLst/>
                <a:latin typeface="+mn-lt"/>
                <a:ea typeface="+mn-ea"/>
                <a:cs typeface="+mn-cs"/>
              </a:rPr>
              <a:t>For Sugarloaf and Elm Creeks, data were already available in Mecklenburg Excel sheets, which serve the same function as the </a:t>
            </a:r>
            <a:r>
              <a:rPr lang="en-US" sz="1200" b="0" i="0" u="none" strike="noStrike" kern="1200" dirty="0" err="1">
                <a:solidFill>
                  <a:schemeClr val="tx1"/>
                </a:solidFill>
                <a:effectLst/>
                <a:latin typeface="+mn-lt"/>
                <a:ea typeface="+mn-ea"/>
                <a:cs typeface="+mn-cs"/>
              </a:rPr>
              <a:t>RIVERMorph</a:t>
            </a:r>
            <a:r>
              <a:rPr lang="en-US" sz="1200" b="0" i="0" u="none" strike="noStrike" kern="1200" dirty="0">
                <a:solidFill>
                  <a:schemeClr val="tx1"/>
                </a:solidFill>
                <a:effectLst/>
                <a:latin typeface="+mn-lt"/>
                <a:ea typeface="+mn-ea"/>
                <a:cs typeface="+mn-cs"/>
              </a:rPr>
              <a:t> application,</a:t>
            </a:r>
            <a:r>
              <a:rPr lang="en-US" sz="1200" b="0" i="0" u="none" strike="noStrike"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which is to organize and process the data.</a:t>
            </a:r>
            <a:endParaRPr lang="en-US" dirty="0"/>
          </a:p>
          <a:p>
            <a:r>
              <a:rPr lang="en-US" dirty="0"/>
              <a:t>Using the geomorphic data, I analyzed the reaches within each site, as well as the dataset as a whole. </a:t>
            </a:r>
          </a:p>
          <a:p>
            <a:endParaRPr lang="en-US" dirty="0"/>
          </a:p>
          <a:p>
            <a:r>
              <a:rPr lang="en-US" dirty="0"/>
              <a:t>First, I checked to see which variables were correlated. </a:t>
            </a:r>
          </a:p>
          <a:p>
            <a:r>
              <a:rPr lang="en-US" dirty="0"/>
              <a:t>Then, for the Dobbins site and the overall dataset analysis, I standardized the data. </a:t>
            </a:r>
          </a:p>
          <a:p>
            <a:r>
              <a:rPr lang="en-US" dirty="0"/>
              <a:t>S</a:t>
            </a:r>
            <a:r>
              <a:rPr lang="en-US" sz="1200" b="0" i="0" kern="1200" dirty="0">
                <a:solidFill>
                  <a:schemeClr val="tx1"/>
                </a:solidFill>
                <a:effectLst/>
                <a:latin typeface="+mn-lt"/>
                <a:ea typeface="+mn-ea"/>
                <a:cs typeface="+mn-cs"/>
              </a:rPr>
              <a:t>tandardizing multivariate data is important to</a:t>
            </a:r>
            <a:r>
              <a:rPr lang="en-US" sz="1200" b="0" i="0" kern="1200" baseline="0" dirty="0">
                <a:solidFill>
                  <a:schemeClr val="tx1"/>
                </a:solidFill>
                <a:effectLst/>
                <a:latin typeface="+mn-lt"/>
                <a:ea typeface="+mn-ea"/>
                <a:cs typeface="+mn-cs"/>
              </a:rPr>
              <a:t> account for significant differences in variable scales.</a:t>
            </a:r>
            <a:r>
              <a:rPr lang="en-US" sz="1200" b="0" i="0" kern="1200" dirty="0">
                <a:solidFill>
                  <a:schemeClr val="tx1"/>
                </a:solidFill>
                <a:effectLst/>
                <a:latin typeface="+mn-lt"/>
                <a:ea typeface="+mn-ea"/>
                <a:cs typeface="+mn-cs"/>
              </a:rPr>
              <a:t>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Then, I performed one-way ANOVA tests, or analysis of variance tests. The post-hoc test I used for</a:t>
            </a:r>
            <a:r>
              <a:rPr lang="en-US" sz="1200" b="0" i="0" kern="1200" baseline="0" dirty="0">
                <a:solidFill>
                  <a:schemeClr val="tx1"/>
                </a:solidFill>
                <a:effectLst/>
                <a:latin typeface="+mn-lt"/>
                <a:ea typeface="+mn-ea"/>
                <a:cs typeface="+mn-cs"/>
              </a:rPr>
              <a:t> the</a:t>
            </a:r>
            <a:r>
              <a:rPr lang="en-US" sz="1200" b="0" i="0" kern="1200" dirty="0">
                <a:solidFill>
                  <a:schemeClr val="tx1"/>
                </a:solidFill>
                <a:effectLst/>
                <a:latin typeface="+mn-lt"/>
                <a:ea typeface="+mn-ea"/>
                <a:cs typeface="+mn-cs"/>
              </a:rPr>
              <a:t> statistically significant ANOVA results was the Games-Howell test.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r>
              <a:rPr lang="en-US" dirty="0"/>
              <a:t>For the T-7 reach of Sugarloaf creek and the 300th Ave reach of Elm Creek, there were not enough data points to perform a one-way ANOVA test. </a:t>
            </a:r>
          </a:p>
          <a:p>
            <a:r>
              <a:rPr lang="en-US" dirty="0"/>
              <a:t>Instead, I compared the before and after datasets, and looked at the average differences between the sites. Even though it cannot be declared statistically significant, conclusions for these specific</a:t>
            </a:r>
            <a:r>
              <a:rPr lang="en-US" baseline="0" dirty="0"/>
              <a:t> sites</a:t>
            </a:r>
            <a:r>
              <a:rPr lang="en-US" dirty="0"/>
              <a:t> can still be drawn from these differences</a:t>
            </a:r>
            <a:r>
              <a:rPr lang="en-US" baseline="0" dirty="0"/>
              <a: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73EC66F-5275-4ACD-927E-4D290F536D99}" type="slidenum">
              <a:rPr lang="en-US" smtClean="0"/>
              <a:t>18</a:t>
            </a:fld>
            <a:endParaRPr lang="en-US"/>
          </a:p>
        </p:txBody>
      </p:sp>
    </p:spTree>
    <p:extLst>
      <p:ext uri="{BB962C8B-B14F-4D97-AF65-F5344CB8AC3E}">
        <p14:creationId xmlns:p14="http://schemas.microsoft.com/office/powerpoint/2010/main" val="2044994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morphological data for the 600th Ave reach were entered into the RIVERMorph application. For all other reaches, data were already available in Mecklenburg Excel sheets, which serve a similar function as the RIVERMorph application. Resources like RIVERMorph or Mecklenburg sheets are used to enter and organize stream morphology data for a single reach. It can calculate the bankfull width, bankfull area, mean depth, maximum depth, width-depth ratio, entrenchment ratio, and channel slope by using the inputs of the longitudinal profile and cross-section surveys. They also provide automated ways of visualizing the data. Longitudinal profiles and cross-sections can be plotted and edited. The particle size distribution is also plotted from the pebble count input.</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19</a:t>
            </a:fld>
            <a:endParaRPr lang="en-US"/>
          </a:p>
        </p:txBody>
      </p:sp>
    </p:spTree>
    <p:extLst>
      <p:ext uri="{BB962C8B-B14F-4D97-AF65-F5344CB8AC3E}">
        <p14:creationId xmlns:p14="http://schemas.microsoft.com/office/powerpoint/2010/main" val="21094560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a:t>
            </a:r>
            <a:r>
              <a:rPr lang="en-US" sz="1200" b="0" i="0" u="none" strike="noStrike" kern="1200" baseline="0" dirty="0">
                <a:solidFill>
                  <a:schemeClr val="tx1"/>
                </a:solidFill>
                <a:latin typeface="+mn-lt"/>
                <a:ea typeface="+mn-ea"/>
                <a:cs typeface="+mn-cs"/>
              </a:rPr>
              <a:t>correlation matrix was generated between all of the variables measured. This shows how strongly each variable is associated with another, indicated by the p-values. </a:t>
            </a:r>
          </a:p>
          <a:p>
            <a:r>
              <a:rPr lang="en-US" sz="1200" b="0" i="0" u="none" strike="noStrike" kern="1200" baseline="0" dirty="0">
                <a:solidFill>
                  <a:schemeClr val="tx1"/>
                </a:solidFill>
                <a:latin typeface="+mn-lt"/>
                <a:ea typeface="+mn-ea"/>
                <a:cs typeface="+mn-cs"/>
              </a:rPr>
              <a:t>This table supports expected correlations and exposes unexpected ones. For example, bankfull area should be highly correlated to the bankfull width and depth. However, it was not as expected that Riffle D84 would be so highly correlated with bankfull area when the other particle sizes were not.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This is useful for filtering the variables for exploratory data analysis, such as developing proper regression models. </a:t>
            </a:r>
          </a:p>
          <a:p>
            <a:endParaRPr lang="en-US" sz="1200" b="0" i="0" u="none" strike="noStrike" kern="1200" baseline="0" dirty="0">
              <a:solidFill>
                <a:schemeClr val="tx1"/>
              </a:solidFill>
              <a:latin typeface="+mn-lt"/>
              <a:ea typeface="+mn-ea"/>
              <a:cs typeface="+mn-cs"/>
            </a:endParaRPr>
          </a:p>
          <a:p>
            <a:endParaRPr lang="en-US" sz="1200" b="0" i="0" u="none" strike="noStrike" kern="1200" baseline="0" dirty="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20</a:t>
            </a:fld>
            <a:endParaRPr lang="en-US"/>
          </a:p>
        </p:txBody>
      </p:sp>
    </p:spTree>
    <p:extLst>
      <p:ext uri="{BB962C8B-B14F-4D97-AF65-F5344CB8AC3E}">
        <p14:creationId xmlns:p14="http://schemas.microsoft.com/office/powerpoint/2010/main" val="3013971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is grazing harmful to streams, and why are grazing management strategies important to assess? </a:t>
            </a:r>
          </a:p>
          <a:p>
            <a:r>
              <a:rPr lang="en-US" dirty="0"/>
              <a:t>Livestock that have open access to the stream pollute it with their waste, overgraze and trample vegetation,</a:t>
            </a:r>
            <a:r>
              <a:rPr lang="en-US" baseline="0" dirty="0"/>
              <a:t> and </a:t>
            </a:r>
            <a:r>
              <a:rPr lang="en-US" dirty="0"/>
              <a:t>collapse stream banks.</a:t>
            </a:r>
          </a:p>
          <a:p>
            <a:r>
              <a:rPr lang="en-US" dirty="0"/>
              <a:t>A full grown cow weighs about half a ton. Now imagine a herd of these animals, climbing up and down the stream bank to cross or access water. </a:t>
            </a:r>
          </a:p>
          <a:p>
            <a:r>
              <a:rPr lang="en-US" dirty="0"/>
              <a:t>Grazing in this way can cause </a:t>
            </a:r>
            <a:r>
              <a:rPr lang="en-US" sz="1200" b="0" i="0" u="none" strike="noStrike" kern="1200" dirty="0">
                <a:solidFill>
                  <a:schemeClr val="tx1"/>
                </a:solidFill>
                <a:effectLst/>
                <a:latin typeface="+mn-lt"/>
                <a:ea typeface="+mn-ea"/>
                <a:cs typeface="+mn-cs"/>
              </a:rPr>
              <a:t>continued degradation of a stream will result in loss of aquatic</a:t>
            </a:r>
            <a:r>
              <a:rPr lang="en-US" sz="1200" b="0" i="0" u="none" strike="noStrike"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habitat, loss of land to erosion, and a reduced capacity for processing agricultural runoff, which</a:t>
            </a:r>
            <a:r>
              <a:rPr lang="en-US" sz="1200" b="0" i="0" u="none" strike="noStrike" kern="1200" baseline="0" dirty="0">
                <a:solidFill>
                  <a:schemeClr val="tx1"/>
                </a:solidFill>
                <a:effectLst/>
                <a:latin typeface="+mn-lt"/>
                <a:ea typeface="+mn-ea"/>
                <a:cs typeface="+mn-cs"/>
              </a:rPr>
              <a:t> already causes a</a:t>
            </a:r>
            <a:r>
              <a:rPr lang="en-US" sz="1200" b="0" i="0" u="none" strike="noStrike" kern="1200" dirty="0">
                <a:solidFill>
                  <a:schemeClr val="tx1"/>
                </a:solidFill>
                <a:effectLst/>
                <a:latin typeface="+mn-lt"/>
                <a:ea typeface="+mn-ea"/>
                <a:cs typeface="+mn-cs"/>
              </a:rPr>
              <a:t> myriad of water quality problems in many watersheds.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baseline="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I hope to show that these problems can be addressed with efficient management changes instead of banning grazing or requiring extensive and expensive restorations.</a:t>
            </a:r>
          </a:p>
        </p:txBody>
      </p:sp>
      <p:sp>
        <p:nvSpPr>
          <p:cNvPr id="4" name="Slide Number Placeholder 3"/>
          <p:cNvSpPr>
            <a:spLocks noGrp="1"/>
          </p:cNvSpPr>
          <p:nvPr>
            <p:ph type="sldNum" sz="quarter" idx="10"/>
          </p:nvPr>
        </p:nvSpPr>
        <p:spPr/>
        <p:txBody>
          <a:bodyPr/>
          <a:lstStyle/>
          <a:p>
            <a:fld id="{773EC66F-5275-4ACD-927E-4D290F536D99}" type="slidenum">
              <a:rPr lang="en-US" smtClean="0"/>
              <a:t>3</a:t>
            </a:fld>
            <a:endParaRPr lang="en-US"/>
          </a:p>
        </p:txBody>
      </p:sp>
    </p:spTree>
    <p:extLst>
      <p:ext uri="{BB962C8B-B14F-4D97-AF65-F5344CB8AC3E}">
        <p14:creationId xmlns:p14="http://schemas.microsoft.com/office/powerpoint/2010/main" val="17802755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For the overall dataset, the data points were standardized. Standardizing multivariate data is important to account for significant differences in variable scales. It was used here to account for the difference in drainage area of the Elm creek sites. It was also used to account for differences between the Dobbins creek sites. It can also help reduce multicollinearity issues when running regression models. </a:t>
            </a:r>
          </a:p>
          <a:p>
            <a:r>
              <a:rPr lang="en-US" sz="1200" b="0" i="0" u="none" strike="noStrike" kern="1200" baseline="0" dirty="0">
                <a:solidFill>
                  <a:schemeClr val="tx1"/>
                </a:solidFill>
                <a:latin typeface="+mn-lt"/>
                <a:ea typeface="+mn-ea"/>
                <a:cs typeface="+mn-cs"/>
              </a:rPr>
              <a:t>A standardized dataset will have a mean of zero and a variance of 1. This can be achieved using this equation.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21</a:t>
            </a:fld>
            <a:endParaRPr lang="en-US"/>
          </a:p>
        </p:txBody>
      </p:sp>
    </p:spTree>
    <p:extLst>
      <p:ext uri="{BB962C8B-B14F-4D97-AF65-F5344CB8AC3E}">
        <p14:creationId xmlns:p14="http://schemas.microsoft.com/office/powerpoint/2010/main" val="1964028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 performed one-way ANOVA tests, or analysis of variance. One-way ANOVA is used to determine whether there are any statistically significant differences between the means of three or more independent groups. </a:t>
            </a:r>
          </a:p>
          <a:p>
            <a:r>
              <a:rPr lang="en-US" sz="1200" b="0" i="0" kern="1200" dirty="0">
                <a:solidFill>
                  <a:schemeClr val="tx1"/>
                </a:solidFill>
                <a:effectLst/>
                <a:latin typeface="+mn-lt"/>
                <a:ea typeface="+mn-ea"/>
                <a:cs typeface="+mn-cs"/>
              </a:rPr>
              <a:t>I wanted to see if any variables are significantly different between grazing types or reaches. </a:t>
            </a:r>
          </a:p>
          <a:p>
            <a:r>
              <a:rPr lang="en-US" sz="1200" b="0" i="0" kern="1200" dirty="0">
                <a:solidFill>
                  <a:schemeClr val="tx1"/>
                </a:solidFill>
                <a:effectLst/>
                <a:latin typeface="+mn-lt"/>
                <a:ea typeface="+mn-ea"/>
                <a:cs typeface="+mn-cs"/>
              </a:rPr>
              <a:t>This slide shows what the output looks like from an ANOVA test and how it is interpreted. </a:t>
            </a:r>
          </a:p>
          <a:p>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post-hoc test I used for statistically significant ANOVA results was the Games-Howell test.</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73EC66F-5275-4ACD-927E-4D290F536D99}" type="slidenum">
              <a:rPr lang="en-US" smtClean="0"/>
              <a:t>22</a:t>
            </a:fld>
            <a:endParaRPr lang="en-US"/>
          </a:p>
        </p:txBody>
      </p:sp>
    </p:spTree>
    <p:extLst>
      <p:ext uri="{BB962C8B-B14F-4D97-AF65-F5344CB8AC3E}">
        <p14:creationId xmlns:p14="http://schemas.microsoft.com/office/powerpoint/2010/main" val="32236284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Post-hoc tests are used to find where the differences occurred between groups, and they are only run when the ANOVA has shown an overall statistically significant difference in the group means. </a:t>
            </a:r>
          </a:p>
          <a:p>
            <a:r>
              <a:rPr lang="en-US" sz="1200" b="0" i="0" kern="1200" dirty="0">
                <a:solidFill>
                  <a:schemeClr val="tx1"/>
                </a:solidFill>
                <a:effectLst/>
                <a:latin typeface="+mn-lt"/>
                <a:ea typeface="+mn-ea"/>
                <a:cs typeface="+mn-cs"/>
              </a:rPr>
              <a:t>The post-hoc test I applied is the Games-Howell test. Two groups within the ANOVA are compared.</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modified version of Tukey’s honest significant difference test uses this denominator, to account for uneven group sizes and unequal variances. </a:t>
            </a:r>
          </a:p>
          <a:p>
            <a:r>
              <a:rPr lang="en-US" sz="1200" b="0" i="0" kern="1200" dirty="0">
                <a:solidFill>
                  <a:schemeClr val="tx1"/>
                </a:solidFill>
                <a:effectLst/>
                <a:latin typeface="+mn-lt"/>
                <a:ea typeface="+mn-ea"/>
                <a:cs typeface="+mn-cs"/>
              </a:rPr>
              <a:t>Error in degrees of freedom should also be adjusted if this modification is used, and the final q value obtained from the Games-Howell test is compared against a critical value using the table. Depending on the error </a:t>
            </a:r>
            <a:r>
              <a:rPr lang="en-US" sz="1200" b="0" i="0" kern="1200" dirty="0" err="1">
                <a:solidFill>
                  <a:schemeClr val="tx1"/>
                </a:solidFill>
                <a:effectLst/>
                <a:latin typeface="+mn-lt"/>
                <a:ea typeface="+mn-ea"/>
                <a:cs typeface="+mn-cs"/>
              </a:rPr>
              <a:t>df</a:t>
            </a:r>
            <a:r>
              <a:rPr lang="en-US" sz="1200" b="0" i="0" kern="1200" dirty="0">
                <a:solidFill>
                  <a:schemeClr val="tx1"/>
                </a:solidFill>
                <a:effectLst/>
                <a:latin typeface="+mn-lt"/>
                <a:ea typeface="+mn-ea"/>
                <a:cs typeface="+mn-cs"/>
              </a:rPr>
              <a:t> and the number of groups used in the ANOVA, the critical value will vary. If the q value is greater than the critical value, that comparison is significantly different.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23</a:t>
            </a:fld>
            <a:endParaRPr lang="en-US"/>
          </a:p>
        </p:txBody>
      </p:sp>
    </p:spTree>
    <p:extLst>
      <p:ext uri="{BB962C8B-B14F-4D97-AF65-F5344CB8AC3E}">
        <p14:creationId xmlns:p14="http://schemas.microsoft.com/office/powerpoint/2010/main" val="38291621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The purpose of regression analysis is to predict the value of one dependent variable from the values of independent variables. In order to determine what combination of independent variables best represents the dependent variable, backward stepwise selection was used. This model starts with all of the variables, then removes the least useful predictor. It repeats this process until all predictors are significant. This provides a starting point, and then variables were added or removed based on their p-values. The best combination is generally determined by the lowest p-values and highest adjusted R-squared value. The adjusted R-squared value is the fraction by which the variance of the errors is less than the variance of the dependent variable, adjusted for the number of coefficients in the model relative to the sample size. However, since the goal is to determine which predictors are statistically significant and how changes in these predictors influence changes in the response variable, the R-squared value is not as important. The dependent variable, predicted dependent variable, and 95% confidence intervals are then plotted to view the prediction. </a:t>
            </a:r>
          </a:p>
          <a:p>
            <a:endParaRPr lang="en-US" sz="1200" b="0" i="0" u="none" strike="noStrike" kern="1200" baseline="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Y is the variable we are trying to predict. X_n are the variables we are using to predict Y. </a:t>
            </a:r>
          </a:p>
          <a:p>
            <a:r>
              <a:rPr lang="en-US" sz="1200" b="0" i="0" kern="1200" dirty="0">
                <a:solidFill>
                  <a:schemeClr val="tx1"/>
                </a:solidFill>
                <a:effectLst/>
                <a:latin typeface="+mn-lt"/>
                <a:ea typeface="+mn-ea"/>
                <a:cs typeface="+mn-cs"/>
              </a:rPr>
              <a:t>Beta_0 is the intercept. Beta_n is the coefficient of X_n, or how that variable affects Y. Finally, epsilon is the error term, or the regression residual. </a:t>
            </a:r>
          </a:p>
        </p:txBody>
      </p:sp>
      <p:sp>
        <p:nvSpPr>
          <p:cNvPr id="4" name="Slide Number Placeholder 3"/>
          <p:cNvSpPr>
            <a:spLocks noGrp="1"/>
          </p:cNvSpPr>
          <p:nvPr>
            <p:ph type="sldNum" sz="quarter" idx="10"/>
          </p:nvPr>
        </p:nvSpPr>
        <p:spPr/>
        <p:txBody>
          <a:bodyPr/>
          <a:lstStyle/>
          <a:p>
            <a:fld id="{773EC66F-5275-4ACD-927E-4D290F536D99}" type="slidenum">
              <a:rPr lang="en-US" smtClean="0"/>
              <a:t>24</a:t>
            </a:fld>
            <a:endParaRPr lang="en-US"/>
          </a:p>
        </p:txBody>
      </p:sp>
    </p:spTree>
    <p:extLst>
      <p:ext uri="{BB962C8B-B14F-4D97-AF65-F5344CB8AC3E}">
        <p14:creationId xmlns:p14="http://schemas.microsoft.com/office/powerpoint/2010/main" val="37531945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does a healthy stream look like, in numbers?</a:t>
            </a:r>
          </a:p>
          <a:p>
            <a:endParaRPr lang="en-US" dirty="0"/>
          </a:p>
          <a:p>
            <a:pPr rtl="0"/>
            <a:r>
              <a:rPr lang="en-US" sz="1200" b="0" i="0" u="none" strike="noStrike" kern="1200" dirty="0">
                <a:solidFill>
                  <a:schemeClr val="tx1"/>
                </a:solidFill>
                <a:effectLst/>
                <a:latin typeface="+mn-lt"/>
                <a:ea typeface="+mn-ea"/>
                <a:cs typeface="+mn-cs"/>
              </a:rPr>
              <a:t>In general, the following are desirable for a healthy, stable stream:</a:t>
            </a:r>
          </a:p>
          <a:p>
            <a:pPr marL="171450" indent="-171450" rtl="0">
              <a:buFontTx/>
              <a:buChar char="-"/>
            </a:pPr>
            <a:r>
              <a:rPr lang="en-US" sz="1200" b="0" i="0" u="none" strike="noStrike" kern="1200" dirty="0">
                <a:solidFill>
                  <a:schemeClr val="tx1"/>
                </a:solidFill>
                <a:effectLst/>
                <a:latin typeface="+mn-lt"/>
                <a:ea typeface="+mn-ea"/>
                <a:cs typeface="+mn-cs"/>
              </a:rPr>
              <a:t>Higher entrenchment ratio = less entrenched</a:t>
            </a:r>
          </a:p>
          <a:p>
            <a:pPr marL="171450" indent="-171450" rtl="0">
              <a:buFontTx/>
              <a:buChar char="-"/>
            </a:pPr>
            <a:r>
              <a:rPr lang="en-US" sz="1200" b="0" i="0" u="none" strike="noStrike" kern="1200" dirty="0">
                <a:solidFill>
                  <a:schemeClr val="tx1"/>
                </a:solidFill>
                <a:effectLst/>
                <a:latin typeface="+mn-lt"/>
                <a:ea typeface="+mn-ea"/>
                <a:cs typeface="+mn-cs"/>
              </a:rPr>
              <a:t>Lower W/D ratio = narrower channel, less shear stress on banks. As the W/D ratio value increases (</a:t>
            </a:r>
            <a:r>
              <a:rPr lang="en-US" sz="1200" b="0" i="0" u="none" strike="noStrike" kern="1200" dirty="0" err="1">
                <a:solidFill>
                  <a:schemeClr val="tx1"/>
                </a:solidFill>
                <a:effectLst/>
                <a:latin typeface="+mn-lt"/>
                <a:ea typeface="+mn-ea"/>
                <a:cs typeface="+mn-cs"/>
              </a:rPr>
              <a:t>i.e</a:t>
            </a:r>
            <a:r>
              <a:rPr lang="en-US" sz="1200" b="0" i="0" u="none" strike="noStrike" kern="1200" dirty="0">
                <a:solidFill>
                  <a:schemeClr val="tx1"/>
                </a:solidFill>
                <a:effectLst/>
                <a:latin typeface="+mn-lt"/>
                <a:ea typeface="+mn-ea"/>
                <a:cs typeface="+mn-cs"/>
              </a:rPr>
              <a:t>, the channel grows wider and more shallow), the hydraulic stress against the banks also increases and bank erosion is accelerated.. </a:t>
            </a:r>
          </a:p>
          <a:p>
            <a:pPr marL="171450" indent="-171450" rtl="0">
              <a:buFontTx/>
              <a:buChar char="-"/>
            </a:pPr>
            <a:r>
              <a:rPr lang="en-US" sz="1200" b="0" i="0" u="none" strike="noStrike" kern="1200" dirty="0">
                <a:solidFill>
                  <a:schemeClr val="tx1"/>
                </a:solidFill>
                <a:effectLst/>
                <a:latin typeface="+mn-lt"/>
                <a:ea typeface="+mn-ea"/>
                <a:cs typeface="+mn-cs"/>
              </a:rPr>
              <a:t>Larger particle sizes (less fine sediment that could be suspended and impact habitats, larger particles create habitat)</a:t>
            </a:r>
          </a:p>
          <a:p>
            <a:pPr marL="171450" indent="-171450" rtl="0">
              <a:buFontTx/>
              <a:buChar char="-"/>
            </a:pPr>
            <a:r>
              <a:rPr lang="en-US" sz="1200" b="0" i="0" u="none" strike="noStrike" kern="1200" dirty="0">
                <a:solidFill>
                  <a:schemeClr val="tx1"/>
                </a:solidFill>
                <a:effectLst/>
                <a:latin typeface="+mn-lt"/>
                <a:ea typeface="+mn-ea"/>
                <a:cs typeface="+mn-cs"/>
              </a:rPr>
              <a:t>A larger range of particles is good for habitat diversity and bed feature diversity.</a:t>
            </a:r>
          </a:p>
          <a:p>
            <a:pPr marL="171450" indent="-171450" rtl="0">
              <a:buFontTx/>
              <a:buChar char="-"/>
            </a:pPr>
            <a:r>
              <a:rPr lang="en-US" sz="1200" b="0" i="0" u="none" strike="noStrike" kern="1200" dirty="0">
                <a:solidFill>
                  <a:schemeClr val="tx1"/>
                </a:solidFill>
                <a:effectLst/>
                <a:latin typeface="+mn-lt"/>
                <a:ea typeface="+mn-ea"/>
                <a:cs typeface="+mn-cs"/>
              </a:rPr>
              <a:t>Lower BEHI Rating</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25</a:t>
            </a:fld>
            <a:endParaRPr lang="en-US"/>
          </a:p>
        </p:txBody>
      </p:sp>
    </p:spTree>
    <p:extLst>
      <p:ext uri="{BB962C8B-B14F-4D97-AF65-F5344CB8AC3E}">
        <p14:creationId xmlns:p14="http://schemas.microsoft.com/office/powerpoint/2010/main" val="72559180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figure summarizes the data included in this study. XS stands for cross-section. </a:t>
            </a:r>
          </a:p>
          <a:p>
            <a:endParaRPr lang="en-US" dirty="0"/>
          </a:p>
          <a:p>
            <a:r>
              <a:rPr lang="en-US" dirty="0"/>
              <a:t>There were three streams: Dobbins, Sugarloaf, and Elm. </a:t>
            </a:r>
          </a:p>
          <a:p>
            <a:r>
              <a:rPr lang="en-US" dirty="0"/>
              <a:t>On Dobbins, two sites were studied. </a:t>
            </a:r>
          </a:p>
          <a:p>
            <a:r>
              <a:rPr lang="en-US" dirty="0"/>
              <a:t>The main objectives that were studied using this data are listed at the bottom. For example, for the 300</a:t>
            </a:r>
            <a:r>
              <a:rPr lang="en-US" baseline="30000" dirty="0"/>
              <a:t>th</a:t>
            </a:r>
            <a:r>
              <a:rPr lang="en-US" dirty="0"/>
              <a:t> Ave reach of Elm creek, the data was used to evaluate the stream channel before and after restoration, as well as comparing conventional grazing to a wooded non grazing area. </a:t>
            </a:r>
          </a:p>
          <a:p>
            <a:r>
              <a:rPr lang="en-US" dirty="0"/>
              <a:t>By combining these comparisons and observations, conclusions can be drawn regarding the different types of grazing. </a:t>
            </a:r>
          </a:p>
        </p:txBody>
      </p:sp>
      <p:sp>
        <p:nvSpPr>
          <p:cNvPr id="4" name="Slide Number Placeholder 3"/>
          <p:cNvSpPr>
            <a:spLocks noGrp="1"/>
          </p:cNvSpPr>
          <p:nvPr>
            <p:ph type="sldNum" sz="quarter" idx="10"/>
          </p:nvPr>
        </p:nvSpPr>
        <p:spPr/>
        <p:txBody>
          <a:bodyPr/>
          <a:lstStyle/>
          <a:p>
            <a:fld id="{773EC66F-5275-4ACD-927E-4D290F536D99}" type="slidenum">
              <a:rPr lang="en-US" smtClean="0"/>
              <a:t>26</a:t>
            </a:fld>
            <a:endParaRPr lang="en-US"/>
          </a:p>
        </p:txBody>
      </p:sp>
    </p:spTree>
    <p:extLst>
      <p:ext uri="{BB962C8B-B14F-4D97-AF65-F5344CB8AC3E}">
        <p14:creationId xmlns:p14="http://schemas.microsoft.com/office/powerpoint/2010/main" val="16125586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Sites introduction:</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This is a map of the sites included in my study, intended to give you an idea of where they are located in this region and in relation to </a:t>
            </a:r>
            <a:r>
              <a:rPr lang="en-US" sz="1200" b="0" i="0" u="none" strike="noStrike" kern="1200" dirty="0" err="1">
                <a:solidFill>
                  <a:schemeClr val="tx1"/>
                </a:solidFill>
                <a:effectLst/>
                <a:latin typeface="+mn-lt"/>
                <a:ea typeface="+mn-ea"/>
                <a:cs typeface="+mn-cs"/>
              </a:rPr>
              <a:t>eachother</a:t>
            </a:r>
            <a:r>
              <a:rPr lang="en-US" sz="1200" b="0" i="0" u="none" strike="noStrike" kern="1200" dirty="0">
                <a:solidFill>
                  <a:schemeClr val="tx1"/>
                </a:solidFill>
                <a:effectLst/>
                <a:latin typeface="+mn-lt"/>
                <a:ea typeface="+mn-ea"/>
                <a:cs typeface="+mn-cs"/>
              </a:rPr>
              <a:t>. </a:t>
            </a:r>
          </a:p>
          <a:p>
            <a:r>
              <a:rPr lang="en-US" sz="1200" b="0" i="0" u="none" strike="noStrike" kern="1200" dirty="0">
                <a:solidFill>
                  <a:schemeClr val="tx1"/>
                </a:solidFill>
                <a:effectLst/>
                <a:latin typeface="+mn-lt"/>
                <a:ea typeface="+mn-ea"/>
                <a:cs typeface="+mn-cs"/>
              </a:rPr>
              <a:t>Four sites on three different streams were included in this study: the reference reach of Dobbins Creek in pink, the 600th Ave reach of Dobbins Creek in yellow, the T-7 reach of Sugarloaf Creek in orange, and the 300th Ave reach of Elm Creek in green.</a:t>
            </a:r>
          </a:p>
          <a:p>
            <a:r>
              <a:rPr lang="en-US" sz="1200" b="0" i="0" u="none" strike="noStrike" kern="1200" dirty="0">
                <a:solidFill>
                  <a:schemeClr val="tx1"/>
                </a:solidFill>
                <a:effectLst/>
                <a:latin typeface="+mn-lt"/>
                <a:ea typeface="+mn-ea"/>
                <a:cs typeface="+mn-cs"/>
              </a:rPr>
              <a:t>The shape represents the drainage area included and the dot is the point furthest downstream for that reach.  </a:t>
            </a:r>
          </a:p>
          <a:p>
            <a:endParaRPr lang="en-US" sz="1200" b="0" i="0" u="none" strike="noStrike" kern="1200" dirty="0">
              <a:solidFill>
                <a:schemeClr val="tx1"/>
              </a:solidFill>
              <a:effectLst/>
              <a:latin typeface="+mn-lt"/>
              <a:ea typeface="+mn-ea"/>
              <a:cs typeface="+mn-cs"/>
            </a:endParaRPr>
          </a:p>
          <a:p>
            <a:r>
              <a:rPr lang="en-US" dirty="0"/>
              <a:t>We’ll be going through an introduction of each site, then discussing the results from that site. At the end, I will talk about the overall dataset results. </a:t>
            </a:r>
          </a:p>
        </p:txBody>
      </p:sp>
      <p:sp>
        <p:nvSpPr>
          <p:cNvPr id="4" name="Slide Number Placeholder 3"/>
          <p:cNvSpPr>
            <a:spLocks noGrp="1"/>
          </p:cNvSpPr>
          <p:nvPr>
            <p:ph type="sldNum" sz="quarter" idx="10"/>
          </p:nvPr>
        </p:nvSpPr>
        <p:spPr/>
        <p:txBody>
          <a:bodyPr/>
          <a:lstStyle/>
          <a:p>
            <a:fld id="{773EC66F-5275-4ACD-927E-4D290F536D99}" type="slidenum">
              <a:rPr lang="en-US" smtClean="0"/>
              <a:t>27</a:t>
            </a:fld>
            <a:endParaRPr lang="en-US"/>
          </a:p>
        </p:txBody>
      </p:sp>
    </p:spTree>
    <p:extLst>
      <p:ext uri="{BB962C8B-B14F-4D97-AF65-F5344CB8AC3E}">
        <p14:creationId xmlns:p14="http://schemas.microsoft.com/office/powerpoint/2010/main" val="82286628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site is the reference reach of Dobbins Creek. It is a grassed, </a:t>
            </a:r>
            <a:r>
              <a:rPr lang="en-US" dirty="0" err="1"/>
              <a:t>nongrazed</a:t>
            </a:r>
            <a:r>
              <a:rPr lang="en-US" dirty="0"/>
              <a:t> site. This is upstream of the 600th Ave site,</a:t>
            </a:r>
            <a:r>
              <a:rPr lang="en-US" baseline="0" dirty="0"/>
              <a:t> shown on the map on the left.</a:t>
            </a:r>
            <a:r>
              <a:rPr lang="en-US" dirty="0"/>
              <a:t> The water is flowing from the north to the south. This site was recommended by the DNR as the closest thing to a reference reach for this region. </a:t>
            </a:r>
          </a:p>
        </p:txBody>
      </p:sp>
      <p:sp>
        <p:nvSpPr>
          <p:cNvPr id="4" name="Slide Number Placeholder 3"/>
          <p:cNvSpPr>
            <a:spLocks noGrp="1"/>
          </p:cNvSpPr>
          <p:nvPr>
            <p:ph type="sldNum" sz="quarter" idx="10"/>
          </p:nvPr>
        </p:nvSpPr>
        <p:spPr/>
        <p:txBody>
          <a:bodyPr/>
          <a:lstStyle/>
          <a:p>
            <a:fld id="{773EC66F-5275-4ACD-927E-4D290F536D99}" type="slidenum">
              <a:rPr lang="en-US" smtClean="0"/>
              <a:t>28</a:t>
            </a:fld>
            <a:endParaRPr lang="en-US"/>
          </a:p>
        </p:txBody>
      </p:sp>
    </p:spTree>
    <p:extLst>
      <p:ext uri="{BB962C8B-B14F-4D97-AF65-F5344CB8AC3E}">
        <p14:creationId xmlns:p14="http://schemas.microsoft.com/office/powerpoint/2010/main" val="214911960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The 600th Ave reach is downstream of the reference reach. It is split into three sites; the northern and middle reaches are CG while the southern reach is NG and wooded. The flow is from the southeast towards the northwest. Historically, the landowner has used the riparian area as pasture for 12 to 14 calf-cow pairs of Angus beef cattle. For the past 20 years, the grazing management strategy has been to openly graze the cattle in the riparian area during the warm seasons. This site represents traditional landowner behavior regarding management of riparian areas with livestock present.</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29</a:t>
            </a:fld>
            <a:endParaRPr lang="en-US"/>
          </a:p>
        </p:txBody>
      </p:sp>
    </p:spTree>
    <p:extLst>
      <p:ext uri="{BB962C8B-B14F-4D97-AF65-F5344CB8AC3E}">
        <p14:creationId xmlns:p14="http://schemas.microsoft.com/office/powerpoint/2010/main" val="39655885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Here</a:t>
            </a:r>
            <a:r>
              <a:rPr lang="en-US" sz="1200" b="0" i="0" u="none" strike="noStrike" kern="1200" baseline="0" dirty="0">
                <a:solidFill>
                  <a:schemeClr val="tx1"/>
                </a:solidFill>
                <a:effectLst/>
                <a:latin typeface="+mn-lt"/>
                <a:ea typeface="+mn-ea"/>
                <a:cs typeface="+mn-cs"/>
              </a:rPr>
              <a:t> are some pictures of t</a:t>
            </a:r>
            <a:r>
              <a:rPr lang="en-US" sz="1200" b="0" i="0" u="none" strike="noStrike" kern="1200" dirty="0">
                <a:solidFill>
                  <a:schemeClr val="tx1"/>
                </a:solidFill>
                <a:effectLst/>
                <a:latin typeface="+mn-lt"/>
                <a:ea typeface="+mn-ea"/>
                <a:cs typeface="+mn-cs"/>
              </a:rPr>
              <a:t>he northern reach, which hosts cattle for all of the summer months. You</a:t>
            </a:r>
            <a:r>
              <a:rPr lang="en-US" sz="1200" b="0" i="0" u="none" strike="noStrike" kern="1200" baseline="0" dirty="0">
                <a:solidFill>
                  <a:schemeClr val="tx1"/>
                </a:solidFill>
                <a:effectLst/>
                <a:latin typeface="+mn-lt"/>
                <a:ea typeface="+mn-ea"/>
                <a:cs typeface="+mn-cs"/>
              </a:rPr>
              <a:t> can see where the cattle enter and cross the channel, from the exposed soil and slumped banks.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30</a:t>
            </a:fld>
            <a:endParaRPr lang="en-US"/>
          </a:p>
        </p:txBody>
      </p:sp>
    </p:spTree>
    <p:extLst>
      <p:ext uri="{BB962C8B-B14F-4D97-AF65-F5344CB8AC3E}">
        <p14:creationId xmlns:p14="http://schemas.microsoft.com/office/powerpoint/2010/main" val="36983179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picture is looking downstream at a farm that allows conventional grazing; the cows have open access to the stream and the banks. Notice the exposed soil on the banks. </a:t>
            </a:r>
          </a:p>
          <a:p>
            <a:r>
              <a:rPr lang="en-US" dirty="0"/>
              <a:t>Now imagine turning around 180 degrees. This next picture is looking the other way, upstream. Here, cattle have been excluded for 15 years. The difference in vegetation on the banks is noticeable. </a:t>
            </a:r>
          </a:p>
          <a:p>
            <a:endParaRPr lang="en-US" dirty="0"/>
          </a:p>
          <a:p>
            <a:r>
              <a:rPr lang="en-US" dirty="0"/>
              <a:t>Removing cattle is one of the most advocated solutions to fixing damage caused by grazing. However, this is not always desirable to the landowner, as it has economic consequences. Grazing exclusion has also been criticized as not being a permanent or complete solution as studies have found that not all sites respond positively and some may remain more susceptible to impacts in the future. </a:t>
            </a:r>
          </a:p>
        </p:txBody>
      </p:sp>
      <p:sp>
        <p:nvSpPr>
          <p:cNvPr id="4" name="Slide Number Placeholder 3"/>
          <p:cNvSpPr>
            <a:spLocks noGrp="1"/>
          </p:cNvSpPr>
          <p:nvPr>
            <p:ph type="sldNum" sz="quarter" idx="10"/>
          </p:nvPr>
        </p:nvSpPr>
        <p:spPr/>
        <p:txBody>
          <a:bodyPr/>
          <a:lstStyle/>
          <a:p>
            <a:fld id="{773EC66F-5275-4ACD-927E-4D290F536D99}" type="slidenum">
              <a:rPr lang="en-US" smtClean="0"/>
              <a:t>4</a:t>
            </a:fld>
            <a:endParaRPr lang="en-US"/>
          </a:p>
        </p:txBody>
      </p:sp>
    </p:spTree>
    <p:extLst>
      <p:ext uri="{BB962C8B-B14F-4D97-AF65-F5344CB8AC3E}">
        <p14:creationId xmlns:p14="http://schemas.microsoft.com/office/powerpoint/2010/main" val="14195030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middle reach is usually grazed one or two months less than the northern reach, depending on the severity of the grazing and the condition of the pasture there. Note the extreme sand/silt deposition in the bed.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31</a:t>
            </a:fld>
            <a:endParaRPr lang="en-US"/>
          </a:p>
        </p:txBody>
      </p:sp>
    </p:spTree>
    <p:extLst>
      <p:ext uri="{BB962C8B-B14F-4D97-AF65-F5344CB8AC3E}">
        <p14:creationId xmlns:p14="http://schemas.microsoft.com/office/powerpoint/2010/main" val="32973500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southern reach is a wooded corridor between two fields, with steeper slopes and manmade rip rap. Due to these conditions, grazing has never occurred in this section. </a:t>
            </a:r>
            <a:endParaRPr lang="en-US" dirty="0"/>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32</a:t>
            </a:fld>
            <a:endParaRPr lang="en-US"/>
          </a:p>
        </p:txBody>
      </p:sp>
    </p:spTree>
    <p:extLst>
      <p:ext uri="{BB962C8B-B14F-4D97-AF65-F5344CB8AC3E}">
        <p14:creationId xmlns:p14="http://schemas.microsoft.com/office/powerpoint/2010/main" val="19200855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While the middle section is generally grazed about one month less than the northern section each year, no significant disparity between the two CG sections was found.</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The CG areas had significantly</a:t>
            </a:r>
            <a:r>
              <a:rPr lang="en-US" sz="1200" b="0" i="0" u="none" strike="noStrike"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smaller particle sizes and higher BEHI ratings than the grassed NG section. The slopes were also significantly flatter at the CG sections. These attributes indicate greater suspended fine sediments, greater bank erosion, and a less stable at the CG sections than the wooded or grassed NG sections. Flatter slopes may indicate less diversity in bed features and aggradation of fine sediments. These slopes, as well as the greater depths and widths of channels in the CG sections, could be attributed to the effects of cattle trampling and exposing banks.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While grassed, the CG sections showed poorer results than the wooded NG section. However, grassed NG was better than wooded NG for all parameters except for the reach D84 measurement. </a:t>
            </a:r>
          </a:p>
          <a:p>
            <a:r>
              <a:rPr lang="en-US" dirty="0"/>
              <a:t>Unfortunately, no BEHI rating data was available from the reference reach.</a:t>
            </a:r>
          </a:p>
        </p:txBody>
      </p:sp>
      <p:sp>
        <p:nvSpPr>
          <p:cNvPr id="4" name="Slide Number Placeholder 3"/>
          <p:cNvSpPr>
            <a:spLocks noGrp="1"/>
          </p:cNvSpPr>
          <p:nvPr>
            <p:ph type="sldNum" sz="quarter" idx="10"/>
          </p:nvPr>
        </p:nvSpPr>
        <p:spPr/>
        <p:txBody>
          <a:bodyPr/>
          <a:lstStyle/>
          <a:p>
            <a:fld id="{773EC66F-5275-4ACD-927E-4D290F536D99}" type="slidenum">
              <a:rPr lang="en-US" smtClean="0"/>
              <a:t>33</a:t>
            </a:fld>
            <a:endParaRPr lang="en-US"/>
          </a:p>
        </p:txBody>
      </p:sp>
    </p:spTree>
    <p:extLst>
      <p:ext uri="{BB962C8B-B14F-4D97-AF65-F5344CB8AC3E}">
        <p14:creationId xmlns:p14="http://schemas.microsoft.com/office/powerpoint/2010/main" val="32856102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Compared to the grassed NG reference reach further upstream, the 600th Ave sites had larger widths but similar depths, resulting in much larger bankfull areas and width-depth ratios. </a:t>
            </a:r>
          </a:p>
          <a:p>
            <a:pPr rtl="0"/>
            <a:r>
              <a:rPr lang="en-US" sz="1200" b="0" i="0" u="none" strike="noStrike" kern="1200" dirty="0">
                <a:solidFill>
                  <a:schemeClr val="tx1"/>
                </a:solidFill>
                <a:effectLst/>
                <a:latin typeface="+mn-lt"/>
                <a:ea typeface="+mn-ea"/>
                <a:cs typeface="+mn-cs"/>
              </a:rPr>
              <a:t>The reference reach had the least entrenchment, or highest entrenchment ratio, and larger D50 particle sizes indicating that the reference site may have more defined bed features and less fine sediments. The large D84 value for the southern reach is likely due to the manmade riprap.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The CG areas were observed to have little vegetative cover and low vegetative diversity.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At several spots along the sections, the banks had collapsed due to livestock crossing the stream and many other areas were trampled and the soil compacted. </a:t>
            </a:r>
            <a:endParaRPr lang="en-US" dirty="0"/>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Based on the comparison among Dobbins sites, it could be concluded that the grassed NG sections have healthier channels than wooded NG sections, while both NG sites are healthier than the CG sections. </a:t>
            </a:r>
          </a:p>
          <a:p>
            <a:pPr rtl="0"/>
            <a:r>
              <a:rPr lang="en-US" sz="1200" b="0" i="0" u="none" strike="noStrike" kern="1200" dirty="0">
                <a:solidFill>
                  <a:schemeClr val="tx1"/>
                </a:solidFill>
                <a:effectLst/>
                <a:latin typeface="+mn-lt"/>
                <a:ea typeface="+mn-ea"/>
                <a:cs typeface="+mn-cs"/>
              </a:rPr>
              <a:t>The entrenched nature of the southern reach can likely be attributed to its location and the manmade influence of riprap. </a:t>
            </a:r>
            <a:endParaRPr lang="en-US" b="0" dirty="0">
              <a:effectLst/>
            </a:endParaRP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34</a:t>
            </a:fld>
            <a:endParaRPr lang="en-US"/>
          </a:p>
        </p:txBody>
      </p:sp>
    </p:spTree>
    <p:extLst>
      <p:ext uri="{BB962C8B-B14F-4D97-AF65-F5344CB8AC3E}">
        <p14:creationId xmlns:p14="http://schemas.microsoft.com/office/powerpoint/2010/main" val="266936406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The T-7 reach landowner wanted to test grazing strategies, and did so by managing four different sections of pasture separately. Unlike the 600</a:t>
            </a:r>
            <a:r>
              <a:rPr lang="en-US" sz="1200" b="0" i="0" u="none" strike="noStrike" kern="1200" baseline="30000" dirty="0">
                <a:solidFill>
                  <a:schemeClr val="tx1"/>
                </a:solidFill>
                <a:effectLst/>
                <a:latin typeface="+mn-lt"/>
                <a:ea typeface="+mn-ea"/>
                <a:cs typeface="+mn-cs"/>
              </a:rPr>
              <a:t>th</a:t>
            </a:r>
            <a:r>
              <a:rPr lang="en-US" sz="1200" b="0" i="0" u="none" strike="noStrike" kern="1200" dirty="0">
                <a:solidFill>
                  <a:schemeClr val="tx1"/>
                </a:solidFill>
                <a:effectLst/>
                <a:latin typeface="+mn-lt"/>
                <a:ea typeface="+mn-ea"/>
                <a:cs typeface="+mn-cs"/>
              </a:rPr>
              <a:t> Ave reach, grazing was much more restricted. This site had 155 acres for grazing 40 non-dairy Pinzgauer cow-calf pairs.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Data collection occurred in 2010. This data is compared to the data collected in 2004 and 2005, before the management changes, showing the difference these changes have had on the area for about five years.</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35</a:t>
            </a:fld>
            <a:endParaRPr lang="en-US"/>
          </a:p>
        </p:txBody>
      </p:sp>
    </p:spTree>
    <p:extLst>
      <p:ext uri="{BB962C8B-B14F-4D97-AF65-F5344CB8AC3E}">
        <p14:creationId xmlns:p14="http://schemas.microsoft.com/office/powerpoint/2010/main" val="34095579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Grazing strategies were changed from CG to MG at sites A and B. Site A allowed grazing for three days every two months while site B only allowed grazing for three days per year.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36</a:t>
            </a:fld>
            <a:endParaRPr lang="en-US"/>
          </a:p>
        </p:txBody>
      </p:sp>
    </p:spTree>
    <p:extLst>
      <p:ext uri="{BB962C8B-B14F-4D97-AF65-F5344CB8AC3E}">
        <p14:creationId xmlns:p14="http://schemas.microsoft.com/office/powerpoint/2010/main" val="26860737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Site C was managed as NG since 1967, and a section of it was turned into Site D in 2005, which has since been grazed three days every two months just like site A. </a:t>
            </a:r>
          </a:p>
        </p:txBody>
      </p:sp>
      <p:sp>
        <p:nvSpPr>
          <p:cNvPr id="4" name="Slide Number Placeholder 3"/>
          <p:cNvSpPr>
            <a:spLocks noGrp="1"/>
          </p:cNvSpPr>
          <p:nvPr>
            <p:ph type="sldNum" sz="quarter" idx="10"/>
          </p:nvPr>
        </p:nvSpPr>
        <p:spPr/>
        <p:txBody>
          <a:bodyPr/>
          <a:lstStyle/>
          <a:p>
            <a:fld id="{773EC66F-5275-4ACD-927E-4D290F536D99}" type="slidenum">
              <a:rPr lang="en-US" smtClean="0"/>
              <a:t>37</a:t>
            </a:fld>
            <a:endParaRPr lang="en-US"/>
          </a:p>
        </p:txBody>
      </p:sp>
    </p:spTree>
    <p:extLst>
      <p:ext uri="{BB962C8B-B14F-4D97-AF65-F5344CB8AC3E}">
        <p14:creationId xmlns:p14="http://schemas.microsoft.com/office/powerpoint/2010/main" val="8083669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here is a photo after at site D, where they’ve removed some of the trees to make room for cattle to graze. </a:t>
            </a:r>
          </a:p>
          <a:p>
            <a:r>
              <a:rPr lang="en-US" dirty="0"/>
              <a:t>The differences before and after cannot be seen very well visually. The data is much more telling. </a:t>
            </a:r>
          </a:p>
        </p:txBody>
      </p:sp>
      <p:sp>
        <p:nvSpPr>
          <p:cNvPr id="4" name="Slide Number Placeholder 3"/>
          <p:cNvSpPr>
            <a:spLocks noGrp="1"/>
          </p:cNvSpPr>
          <p:nvPr>
            <p:ph type="sldNum" sz="quarter" idx="10"/>
          </p:nvPr>
        </p:nvSpPr>
        <p:spPr/>
        <p:txBody>
          <a:bodyPr/>
          <a:lstStyle/>
          <a:p>
            <a:fld id="{773EC66F-5275-4ACD-927E-4D290F536D99}" type="slidenum">
              <a:rPr lang="en-US" smtClean="0"/>
              <a:t>38</a:t>
            </a:fld>
            <a:endParaRPr lang="en-US"/>
          </a:p>
        </p:txBody>
      </p:sp>
    </p:spTree>
    <p:extLst>
      <p:ext uri="{BB962C8B-B14F-4D97-AF65-F5344CB8AC3E}">
        <p14:creationId xmlns:p14="http://schemas.microsoft.com/office/powerpoint/2010/main" val="21460867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The changes in site A were desirable. A reduction in the depth of fine sediments is good for aquatic habitat and indicates less erosion. Smaller width-depth ratios are also associated with less erosion and bank stress. A </a:t>
            </a:r>
            <a:r>
              <a:rPr lang="en-US" sz="1200" b="0" i="0" u="none" strike="noStrike" kern="1200" baseline="0" dirty="0">
                <a:solidFill>
                  <a:schemeClr val="tx1"/>
                </a:solidFill>
                <a:latin typeface="+mn-lt"/>
                <a:ea typeface="+mn-ea"/>
                <a:cs typeface="+mn-cs"/>
              </a:rPr>
              <a:t>larger distribution of particles may not always be positive, but combined with the reduction in fine sediments, it could indicate more diversity in the bed features and healthier bed habitats. </a:t>
            </a:r>
            <a:endParaRPr lang="en-US" sz="1200" b="0" i="0" u="none" strike="noStrike" kern="1200" dirty="0">
              <a:solidFill>
                <a:schemeClr val="tx1"/>
              </a:solidFill>
              <a:effectLst/>
              <a:latin typeface="+mn-lt"/>
              <a:ea typeface="+mn-ea"/>
              <a:cs typeface="+mn-cs"/>
            </a:endParaRP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baseline="0" dirty="0">
                <a:solidFill>
                  <a:schemeClr val="tx1"/>
                </a:solidFill>
                <a:latin typeface="+mn-lt"/>
                <a:ea typeface="+mn-ea"/>
                <a:cs typeface="+mn-cs"/>
              </a:rPr>
              <a:t>Site B saw some conflicting changes. While it saw a larger distribution of particles, the width-depth ratio also increased which indicates more stress on the banks. However, the depth of fines drastically decreased here, so perhaps the widening of the channel is not associated with erosion or fine sediments in this situation. </a:t>
            </a:r>
          </a:p>
          <a:p>
            <a:endParaRPr lang="en-US" dirty="0"/>
          </a:p>
          <a:p>
            <a:pPr rtl="0" fontAlgn="base"/>
            <a:r>
              <a:rPr lang="en-US" sz="1200" b="0" i="0" u="none" strike="noStrike" kern="1200" dirty="0">
                <a:solidFill>
                  <a:schemeClr val="tx1"/>
                </a:solidFill>
                <a:effectLst/>
                <a:latin typeface="+mn-lt"/>
                <a:ea typeface="+mn-ea"/>
                <a:cs typeface="+mn-cs"/>
              </a:rPr>
              <a:t>Large</a:t>
            </a:r>
            <a:r>
              <a:rPr lang="en-US" sz="1200" b="0" i="0" u="none" strike="noStrike"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changes were observed at site C, where the channel widened and created a new floodplain within the old channel. </a:t>
            </a:r>
            <a:r>
              <a:rPr lang="en-US" sz="1200" b="0" i="0" u="none" strike="noStrike" kern="1200" baseline="0" dirty="0">
                <a:solidFill>
                  <a:schemeClr val="tx1"/>
                </a:solidFill>
                <a:latin typeface="+mn-lt"/>
                <a:ea typeface="+mn-ea"/>
                <a:cs typeface="+mn-cs"/>
              </a:rPr>
              <a:t>This is likely due to the channel progression that occurred in the 5 year period. A new channel forming within the old one is a common progression. The decrease in particle sizes may be due to the vulnerable new banks, though the depth of fines is lower as well, indicating that the fine sediments are not being deposited here. </a:t>
            </a:r>
            <a:endParaRPr lang="en-US" sz="1200" b="0" i="0" u="none" strike="noStrike" kern="1200" dirty="0">
              <a:solidFill>
                <a:schemeClr val="tx1"/>
              </a:solidFill>
              <a:effectLst/>
              <a:latin typeface="+mn-lt"/>
              <a:ea typeface="+mn-ea"/>
              <a:cs typeface="+mn-cs"/>
            </a:endParaRPr>
          </a:p>
          <a:p>
            <a:pPr rtl="0" fontAlgn="base"/>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Site D saw reduced bank slopes and a narrower channel. </a:t>
            </a:r>
            <a:r>
              <a:rPr lang="en-US" sz="1200" b="0" i="0" u="none" strike="noStrike" kern="1200" baseline="0" dirty="0">
                <a:solidFill>
                  <a:schemeClr val="tx1"/>
                </a:solidFill>
                <a:latin typeface="+mn-lt"/>
                <a:ea typeface="+mn-ea"/>
                <a:cs typeface="+mn-cs"/>
              </a:rPr>
              <a:t>The decrease in particle sizes is similar to site C, and may be due to the sites’ previous conditions as a wooded, non-grazed area. D was the only site to see an increase in the depth of fines, perhaps due to the change it saw from losing trees and going from NG to MG.</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39</a:t>
            </a:fld>
            <a:endParaRPr lang="en-US"/>
          </a:p>
        </p:txBody>
      </p:sp>
    </p:spTree>
    <p:extLst>
      <p:ext uri="{BB962C8B-B14F-4D97-AF65-F5344CB8AC3E}">
        <p14:creationId xmlns:p14="http://schemas.microsoft.com/office/powerpoint/2010/main" val="33936002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Overall, the areas that were turned into MG saw higher vegetative cover, better bank stability, lower risk of erosion, narrower channels, larger pools, and larger particle sizes than the NG section of site C. The NG section had the highest % bare ground, lacking in bush and grass coverage compared to the other areas. </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This type of intensive management, at least for this site, has shown improvements in the stream channel. </a:t>
            </a:r>
          </a:p>
          <a:p>
            <a:pPr rtl="0" fontAlgn="base"/>
            <a:r>
              <a:rPr lang="en-US" sz="1200" b="0" i="0" u="none" strike="noStrike" kern="1200" baseline="0" dirty="0">
                <a:solidFill>
                  <a:schemeClr val="tx1"/>
                </a:solidFill>
                <a:latin typeface="+mn-lt"/>
                <a:ea typeface="+mn-ea"/>
                <a:cs typeface="+mn-cs"/>
              </a:rPr>
              <a:t>Greater vegetative cover is desirable to prevent erosion of the banks and fine sediment deposition. More stable banks and narrower channels are great examples of improvements in stability. Lastly, larger pools indicate a healthier bed feature pattern and greater habitat for aquatic life. On average, switching from CG, as shown in sites A and B, or from NG, like in site D, showed improvements over the observed five year period, more so than keeping an area as NG, represented by site C. While this is a very site-specific study, areas similar in geography and hydrogeology to this site can benefit from and improve on these results. </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40</a:t>
            </a:fld>
            <a:endParaRPr lang="en-US"/>
          </a:p>
        </p:txBody>
      </p:sp>
    </p:spTree>
    <p:extLst>
      <p:ext uri="{BB962C8B-B14F-4D97-AF65-F5344CB8AC3E}">
        <p14:creationId xmlns:p14="http://schemas.microsoft.com/office/powerpoint/2010/main" val="1580192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types of grazing represented in this study. </a:t>
            </a:r>
          </a:p>
          <a:p>
            <a:endParaRPr lang="en-US" dirty="0"/>
          </a:p>
          <a:p>
            <a:r>
              <a:rPr lang="en-US" dirty="0"/>
              <a:t>Conventional grazing, as you’ve seen in the pictures so far, is keeping the cattle in an open area, without restrictions on the time they spend there.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the purposes of this study, managed grazing is when the cattle are limited in the time and area that they are allowed to graze. In this photo on the right, they are fenced out of the riparian corridor.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many types of management that fall under this category: rest-rotation systems, short duration grazing, and more. While there are additional economic costs for managed grazing, it has shown in other studies to increase forage production, decrease erosion, and result in more stable stream channels. Many cost-share programs also exist to help landowners cover costs such as water pumps and fencing. </a:t>
            </a:r>
          </a:p>
          <a:p>
            <a:endParaRPr lang="en-US" dirty="0"/>
          </a:p>
          <a:p>
            <a:r>
              <a:rPr lang="en-US" dirty="0"/>
              <a:t>Non grazing or grazing exclusion is exactly what the name says, no grazing of any kind has taken place in these areas for a long time, or ever.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By looking at specific cases as examples, and by comparing within this group of similar streams, I hope to gain a better understanding of how different grazing strategies affect streams. </a:t>
            </a:r>
          </a:p>
        </p:txBody>
      </p:sp>
      <p:sp>
        <p:nvSpPr>
          <p:cNvPr id="4" name="Slide Number Placeholder 3"/>
          <p:cNvSpPr>
            <a:spLocks noGrp="1"/>
          </p:cNvSpPr>
          <p:nvPr>
            <p:ph type="sldNum" sz="quarter" idx="10"/>
          </p:nvPr>
        </p:nvSpPr>
        <p:spPr/>
        <p:txBody>
          <a:bodyPr/>
          <a:lstStyle/>
          <a:p>
            <a:fld id="{773EC66F-5275-4ACD-927E-4D290F536D99}" type="slidenum">
              <a:rPr lang="en-US" smtClean="0"/>
              <a:t>5</a:t>
            </a:fld>
            <a:endParaRPr lang="en-US"/>
          </a:p>
        </p:txBody>
      </p:sp>
    </p:spTree>
    <p:extLst>
      <p:ext uri="{BB962C8B-B14F-4D97-AF65-F5344CB8AC3E}">
        <p14:creationId xmlns:p14="http://schemas.microsoft.com/office/powerpoint/2010/main" val="366733126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dirty="0">
                <a:solidFill>
                  <a:schemeClr val="tx1"/>
                </a:solidFill>
                <a:effectLst/>
                <a:latin typeface="+mn-lt"/>
                <a:ea typeface="+mn-ea"/>
                <a:cs typeface="+mn-cs"/>
              </a:rPr>
              <a:t>The 300th Ave reach site underwent a large-scale restoration in 2007. The photo on the left shows what the stream looked like prior to the restoration. The map on the right shows what it looks like more recently. Note some changes: the sediment bar in phase 2 is gone, and the bank has been reshaped. The blue rectangles represent cattle crossing locations. </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The reaches for phases 1 and 2 belong to one landowner, while phase 3 of the project belongs to someone else. Following the completion of this project, the two landowners resumed their practices. Phase 3 returned to being NG while phases 1 and 2 returned to CG of Hereford and Angus cattle. Cattle weren’t allowed on the west bank now due to the oxbow being reconnected, but were allowed to access the east and south banks using the cattle crossings.</a:t>
            </a:r>
          </a:p>
          <a:p>
            <a:pPr rtl="0" fontAlgn="base"/>
            <a:endParaRPr lang="en-US" sz="1200" b="0" i="0" u="none" strike="noStrike" kern="1200" dirty="0">
              <a:solidFill>
                <a:schemeClr val="tx1"/>
              </a:solidFill>
              <a:effectLst/>
              <a:latin typeface="+mn-lt"/>
              <a:ea typeface="+mn-ea"/>
              <a:cs typeface="+mn-cs"/>
            </a:endParaRPr>
          </a:p>
          <a:p>
            <a:pPr rtl="0" fontAlgn="base"/>
            <a:r>
              <a:rPr lang="en-US" sz="1200" b="0" i="0" u="none" strike="noStrike" kern="1200" dirty="0">
                <a:solidFill>
                  <a:schemeClr val="tx1"/>
                </a:solidFill>
                <a:effectLst/>
                <a:latin typeface="+mn-lt"/>
                <a:ea typeface="+mn-ea"/>
                <a:cs typeface="+mn-cs"/>
              </a:rPr>
              <a:t>Data is available prior to the project as well as after. This site allows for direct comparison of grazing and non-grazing impacts at a site that has recently been restored. </a:t>
            </a:r>
            <a:br>
              <a:rPr lang="en-US" dirty="0"/>
            </a:b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41</a:t>
            </a:fld>
            <a:endParaRPr lang="en-US"/>
          </a:p>
        </p:txBody>
      </p:sp>
    </p:spTree>
    <p:extLst>
      <p:ext uri="{BB962C8B-B14F-4D97-AF65-F5344CB8AC3E}">
        <p14:creationId xmlns:p14="http://schemas.microsoft.com/office/powerpoint/2010/main" val="27685171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a:t>
            </a:r>
            <a:r>
              <a:rPr lang="en-US" baseline="0" dirty="0"/>
              <a:t> are before and after pictures of phase 1. </a:t>
            </a:r>
          </a:p>
          <a:p>
            <a:r>
              <a:rPr lang="en-US" dirty="0"/>
              <a:t>There was no riparian buffer, minimal vegetation, and heavily compacted soils. </a:t>
            </a:r>
          </a:p>
          <a:p>
            <a:r>
              <a:rPr lang="en-US" dirty="0"/>
              <a:t>Restoration included revegetating and reshaping the banks and stabilizing the cattle crossing. </a:t>
            </a:r>
          </a:p>
          <a:p>
            <a:r>
              <a:rPr lang="en-US" dirty="0"/>
              <a:t>Grazing returned to this reach in 2009. I wish I had pictures of this site more recently, but I was only able to get to the site in the winter and the snow prevented any good comparisons from being made. </a:t>
            </a:r>
          </a:p>
        </p:txBody>
      </p:sp>
      <p:sp>
        <p:nvSpPr>
          <p:cNvPr id="4" name="Slide Number Placeholder 3"/>
          <p:cNvSpPr>
            <a:spLocks noGrp="1"/>
          </p:cNvSpPr>
          <p:nvPr>
            <p:ph type="sldNum" sz="quarter" idx="10"/>
          </p:nvPr>
        </p:nvSpPr>
        <p:spPr/>
        <p:txBody>
          <a:bodyPr/>
          <a:lstStyle/>
          <a:p>
            <a:fld id="{773EC66F-5275-4ACD-927E-4D290F536D99}" type="slidenum">
              <a:rPr lang="en-US" smtClean="0"/>
              <a:t>42</a:t>
            </a:fld>
            <a:endParaRPr lang="en-US"/>
          </a:p>
        </p:txBody>
      </p:sp>
    </p:spTree>
    <p:extLst>
      <p:ext uri="{BB962C8B-B14F-4D97-AF65-F5344CB8AC3E}">
        <p14:creationId xmlns:p14="http://schemas.microsoft.com/office/powerpoint/2010/main" val="269835441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Phase 2 is similarly impacted by grazing. </a:t>
            </a:r>
          </a:p>
          <a:p>
            <a:r>
              <a:rPr lang="en-US" dirty="0"/>
              <a:t>Restoration included reconnecting an old oxbow to reduce the energy of the flow during high water levels, by constructing a cross vane to redirect some flow into the oxbow. The sediment bar was also removed. </a:t>
            </a:r>
          </a:p>
          <a:p>
            <a:r>
              <a:rPr lang="en-US" dirty="0"/>
              <a:t>The last photo looks beautiful, but once grazing returned in 2009, much of this vegetation was destroyed. This is apparent in the dataset. </a:t>
            </a:r>
          </a:p>
        </p:txBody>
      </p:sp>
      <p:sp>
        <p:nvSpPr>
          <p:cNvPr id="4" name="Slide Number Placeholder 3"/>
          <p:cNvSpPr>
            <a:spLocks noGrp="1"/>
          </p:cNvSpPr>
          <p:nvPr>
            <p:ph type="sldNum" sz="quarter" idx="10"/>
          </p:nvPr>
        </p:nvSpPr>
        <p:spPr/>
        <p:txBody>
          <a:bodyPr/>
          <a:lstStyle/>
          <a:p>
            <a:fld id="{773EC66F-5275-4ACD-927E-4D290F536D99}" type="slidenum">
              <a:rPr lang="en-US" smtClean="0"/>
              <a:t>43</a:t>
            </a:fld>
            <a:endParaRPr lang="en-US"/>
          </a:p>
        </p:txBody>
      </p:sp>
    </p:spTree>
    <p:extLst>
      <p:ext uri="{BB962C8B-B14F-4D97-AF65-F5344CB8AC3E}">
        <p14:creationId xmlns:p14="http://schemas.microsoft.com/office/powerpoint/2010/main" val="243032046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Phase 3 had a large undercut bank that was bleeding sediment and quickly eroding. </a:t>
            </a:r>
          </a:p>
          <a:p>
            <a:r>
              <a:rPr lang="en-US" dirty="0"/>
              <a:t>Restoration included 6 log vanes, to deflect the flow energy away from the bank. The bank was also revegetated and reshaped, and root wads were placed for more stability. </a:t>
            </a:r>
          </a:p>
          <a:p>
            <a:endParaRPr lang="en-US" dirty="0"/>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44</a:t>
            </a:fld>
            <a:endParaRPr lang="en-US"/>
          </a:p>
        </p:txBody>
      </p:sp>
    </p:spTree>
    <p:extLst>
      <p:ext uri="{BB962C8B-B14F-4D97-AF65-F5344CB8AC3E}">
        <p14:creationId xmlns:p14="http://schemas.microsoft.com/office/powerpoint/2010/main" val="35876719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Grazing never returned to this site, so it looks like this now.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Without the pressure of constantly grazing livestock, the sandbar willows on this site have flourished, and the bank cover is much higher than before. In addition, the log vanes have successfully been deflecting the flow, preventing scouring and resulting in shallower pools.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45</a:t>
            </a:fld>
            <a:endParaRPr lang="en-US"/>
          </a:p>
        </p:txBody>
      </p:sp>
    </p:spTree>
    <p:extLst>
      <p:ext uri="{BB962C8B-B14F-4D97-AF65-F5344CB8AC3E}">
        <p14:creationId xmlns:p14="http://schemas.microsoft.com/office/powerpoint/2010/main" val="36632693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 visit to the 300</a:t>
            </a:r>
            <a:r>
              <a:rPr lang="en-US" sz="1200" b="0" i="0" u="none" strike="noStrike" kern="1200" baseline="30000" dirty="0">
                <a:solidFill>
                  <a:schemeClr val="tx1"/>
                </a:solidFill>
                <a:effectLst/>
                <a:latin typeface="+mn-lt"/>
                <a:ea typeface="+mn-ea"/>
                <a:cs typeface="+mn-cs"/>
              </a:rPr>
              <a:t>th</a:t>
            </a:r>
            <a:r>
              <a:rPr lang="en-US" sz="1200" b="0" i="0" u="none" strike="noStrike" kern="1200" dirty="0">
                <a:solidFill>
                  <a:schemeClr val="tx1"/>
                </a:solidFill>
                <a:effectLst/>
                <a:latin typeface="+mn-lt"/>
                <a:ea typeface="+mn-ea"/>
                <a:cs typeface="+mn-cs"/>
              </a:rPr>
              <a:t> Ave restoration site at the end of February of 2018 provided key observations. Data was also analyzed against a pre-restoration survey.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The main differences shown by the data is in the width-depth and entrenchment ratios. All other factors remained fairly constant despite the restoration project and the grazing. </a:t>
            </a:r>
          </a:p>
          <a:p>
            <a:pPr rtl="0"/>
            <a:r>
              <a:rPr lang="en-US" sz="1200" b="0" i="0" u="none" strike="noStrike" kern="1200" dirty="0">
                <a:solidFill>
                  <a:schemeClr val="tx1"/>
                </a:solidFill>
                <a:effectLst/>
                <a:latin typeface="+mn-lt"/>
                <a:ea typeface="+mn-ea"/>
                <a:cs typeface="+mn-cs"/>
              </a:rPr>
              <a:t>Phase 2 saw the greatest increase in width-depth ratio, likely due to the widening channel after the sediment bar was moved as well as the continued erosion of the banks from the grazing. </a:t>
            </a:r>
          </a:p>
          <a:p>
            <a:pPr rtl="0"/>
            <a:r>
              <a:rPr lang="en-US" sz="1200" b="0" i="0" u="none" strike="noStrike" kern="1200" dirty="0">
                <a:solidFill>
                  <a:schemeClr val="tx1"/>
                </a:solidFill>
                <a:effectLst/>
                <a:latin typeface="+mn-lt"/>
                <a:ea typeface="+mn-ea"/>
                <a:cs typeface="+mn-cs"/>
              </a:rPr>
              <a:t>Phases 1 and 2 became more entrenched, while phase 3 remained in nearly the same state.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For phase 2, the cross vane that is supposed to redirect the flow to the oxbow is suffering from aggradation. Sand is building up at the entrance and along the oxbow channel, reducing the amount of water entering. Eventually, this will become completely blocked off again. No willows were seen, as much of the vegetation had been destroyed before it had a chance to establish.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Keeping the livestock from grazing in the restored area until the bank revegetation project had time to establish may have mitigated the impact. Implementing a MG strategy may</a:t>
            </a:r>
            <a:r>
              <a:rPr lang="en-US" sz="1200" b="0" i="0" u="none" strike="noStrike" kern="1200" baseline="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have been even more effective, pruning the willows to promote more shoot growth and allowing grasses and forbs to grow by keeping larger shrubs and trees in check.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I wish that percent ground cover surveys had been done here as well, like for the T-7 reach of Sugarloaf creek. </a:t>
            </a:r>
            <a:br>
              <a:rPr lang="en-US" dirty="0"/>
            </a:b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46</a:t>
            </a:fld>
            <a:endParaRPr lang="en-US"/>
          </a:p>
        </p:txBody>
      </p:sp>
    </p:spTree>
    <p:extLst>
      <p:ext uri="{BB962C8B-B14F-4D97-AF65-F5344CB8AC3E}">
        <p14:creationId xmlns:p14="http://schemas.microsoft.com/office/powerpoint/2010/main" val="415461062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Between CG, MG, and NG overall, statistical significant</a:t>
            </a:r>
            <a:r>
              <a:rPr lang="en-US" sz="1200" b="0" i="0" u="none" strike="noStrike" kern="1200" baseline="0" dirty="0">
                <a:solidFill>
                  <a:schemeClr val="tx1"/>
                </a:solidFill>
                <a:effectLst/>
                <a:latin typeface="+mn-lt"/>
                <a:ea typeface="+mn-ea"/>
                <a:cs typeface="+mn-cs"/>
              </a:rPr>
              <a:t> differences were</a:t>
            </a:r>
            <a:r>
              <a:rPr lang="en-US" sz="1200" b="0" i="0" u="none" strike="noStrike" kern="1200" dirty="0">
                <a:solidFill>
                  <a:schemeClr val="tx1"/>
                </a:solidFill>
                <a:effectLst/>
                <a:latin typeface="+mn-lt"/>
                <a:ea typeface="+mn-ea"/>
                <a:cs typeface="+mn-cs"/>
              </a:rPr>
              <a:t> found in entrenchment ratios and slope. Between CG and MG, the difference in entrenchment ratios was statistically significant. CG sites were the most entrenched, while MG sites were the least entrenched. </a:t>
            </a:r>
          </a:p>
          <a:p>
            <a:pPr rtl="0"/>
            <a:r>
              <a:rPr lang="en-US" sz="1200" b="0" i="0" u="none" strike="noStrike" kern="1200" dirty="0">
                <a:solidFill>
                  <a:schemeClr val="tx1"/>
                </a:solidFill>
                <a:effectLst/>
                <a:latin typeface="+mn-lt"/>
                <a:ea typeface="+mn-ea"/>
                <a:cs typeface="+mn-cs"/>
              </a:rPr>
              <a:t>For slope, MG had the steepest slopes while CG had the flattest slopes. While this may be due to differences in the site</a:t>
            </a:r>
            <a:r>
              <a:rPr lang="en-US" sz="1200" b="0" i="0" u="none" strike="noStrike" kern="1200" baseline="0" dirty="0">
                <a:solidFill>
                  <a:schemeClr val="tx1"/>
                </a:solidFill>
                <a:effectLst/>
                <a:latin typeface="+mn-lt"/>
                <a:ea typeface="+mn-ea"/>
                <a:cs typeface="+mn-cs"/>
              </a:rPr>
              <a:t> locations</a:t>
            </a:r>
            <a:r>
              <a:rPr lang="en-US" sz="1200" b="0" i="0" u="none" strike="noStrike" kern="1200" dirty="0">
                <a:solidFill>
                  <a:schemeClr val="tx1"/>
                </a:solidFill>
                <a:effectLst/>
                <a:latin typeface="+mn-lt"/>
                <a:ea typeface="+mn-ea"/>
                <a:cs typeface="+mn-cs"/>
              </a:rPr>
              <a:t>, it could mean that MG has led to better bed feature patterns, since transitioning between pools and riffles require changes in slope. </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While not statistically significant, there were other differences that are still noted to be of importance, and are in italics in the table here. </a:t>
            </a:r>
          </a:p>
          <a:p>
            <a:pPr rtl="0"/>
            <a:r>
              <a:rPr lang="en-US" sz="1200" b="0" i="0" u="none" strike="noStrike" kern="1200" dirty="0">
                <a:solidFill>
                  <a:schemeClr val="tx1"/>
                </a:solidFill>
                <a:effectLst/>
                <a:latin typeface="+mn-lt"/>
                <a:ea typeface="+mn-ea"/>
                <a:cs typeface="+mn-cs"/>
              </a:rPr>
              <a:t>CG sites had the highest BEHI rating, or risk of erosion, MG sites had the lowest ratings. </a:t>
            </a:r>
          </a:p>
          <a:p>
            <a:pPr rtl="0"/>
            <a:r>
              <a:rPr lang="en-US" sz="1200" b="0" i="0" u="none" strike="noStrike" kern="1200" dirty="0">
                <a:solidFill>
                  <a:schemeClr val="tx1"/>
                </a:solidFill>
                <a:effectLst/>
                <a:latin typeface="+mn-lt"/>
                <a:ea typeface="+mn-ea"/>
                <a:cs typeface="+mn-cs"/>
              </a:rPr>
              <a:t>WD was smallest at NG but largest in MG, showing that excluding cattle still has it’s advantages, and that MG is</a:t>
            </a:r>
            <a:r>
              <a:rPr lang="en-US" sz="1200" b="0" i="0" u="none" strike="noStrike" kern="1200" baseline="0" dirty="0">
                <a:solidFill>
                  <a:schemeClr val="tx1"/>
                </a:solidFill>
                <a:effectLst/>
                <a:latin typeface="+mn-lt"/>
                <a:ea typeface="+mn-ea"/>
                <a:cs typeface="+mn-cs"/>
              </a:rPr>
              <a:t> not without shortcomings</a:t>
            </a:r>
            <a:r>
              <a:rPr lang="en-US" sz="1200" b="0" i="0" u="none" strike="noStrike" kern="1200" dirty="0">
                <a:solidFill>
                  <a:schemeClr val="tx1"/>
                </a:solidFill>
                <a:effectLst/>
                <a:latin typeface="+mn-lt"/>
                <a:ea typeface="+mn-ea"/>
                <a:cs typeface="+mn-cs"/>
              </a:rPr>
              <a:t>.</a:t>
            </a:r>
          </a:p>
        </p:txBody>
      </p:sp>
      <p:sp>
        <p:nvSpPr>
          <p:cNvPr id="4" name="Slide Number Placeholder 3"/>
          <p:cNvSpPr>
            <a:spLocks noGrp="1"/>
          </p:cNvSpPr>
          <p:nvPr>
            <p:ph type="sldNum" sz="quarter" idx="10"/>
          </p:nvPr>
        </p:nvSpPr>
        <p:spPr/>
        <p:txBody>
          <a:bodyPr/>
          <a:lstStyle/>
          <a:p>
            <a:fld id="{773EC66F-5275-4ACD-927E-4D290F536D99}" type="slidenum">
              <a:rPr lang="en-US" smtClean="0"/>
              <a:t>47</a:t>
            </a:fld>
            <a:endParaRPr lang="en-US"/>
          </a:p>
        </p:txBody>
      </p:sp>
    </p:spTree>
    <p:extLst>
      <p:ext uri="{BB962C8B-B14F-4D97-AF65-F5344CB8AC3E}">
        <p14:creationId xmlns:p14="http://schemas.microsoft.com/office/powerpoint/2010/main" val="6658617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a:solidFill>
                  <a:schemeClr val="tx1"/>
                </a:solidFill>
                <a:effectLst/>
                <a:latin typeface="+mn-lt"/>
                <a:ea typeface="+mn-ea"/>
                <a:cs typeface="+mn-cs"/>
              </a:rPr>
              <a:t>The data between </a:t>
            </a:r>
            <a:r>
              <a:rPr lang="en-US" sz="1200" b="0" i="0" u="none" strike="noStrike" kern="1200" dirty="0" err="1">
                <a:solidFill>
                  <a:schemeClr val="tx1"/>
                </a:solidFill>
                <a:effectLst/>
                <a:latin typeface="+mn-lt"/>
                <a:ea typeface="+mn-ea"/>
                <a:cs typeface="+mn-cs"/>
              </a:rPr>
              <a:t>nongrazed</a:t>
            </a:r>
            <a:r>
              <a:rPr lang="en-US" sz="1200" b="0" i="0" u="none" strike="noStrike" kern="1200" dirty="0">
                <a:solidFill>
                  <a:schemeClr val="tx1"/>
                </a:solidFill>
                <a:effectLst/>
                <a:latin typeface="+mn-lt"/>
                <a:ea typeface="+mn-ea"/>
                <a:cs typeface="+mn-cs"/>
              </a:rPr>
              <a:t> areas shows that grassed areas have smaller width-depth ratios, are less entrenched, and have steeper slopes. However, while they have larger D50 particles, they tend to have smaller D84 sizes.</a:t>
            </a:r>
          </a:p>
          <a:p>
            <a:pPr rtl="0"/>
            <a:endParaRPr lang="en-US" sz="1200" b="0" i="0" u="none" strike="noStrike" kern="1200" dirty="0">
              <a:solidFill>
                <a:schemeClr val="tx1"/>
              </a:solidFill>
              <a:effectLst/>
              <a:latin typeface="+mn-lt"/>
              <a:ea typeface="+mn-ea"/>
              <a:cs typeface="+mn-cs"/>
            </a:endParaRPr>
          </a:p>
          <a:p>
            <a:pPr rtl="0"/>
            <a:r>
              <a:rPr lang="en-US" sz="1200" b="0" i="0" u="none" strike="noStrike" kern="1200" dirty="0">
                <a:solidFill>
                  <a:schemeClr val="tx1"/>
                </a:solidFill>
                <a:effectLst/>
                <a:latin typeface="+mn-lt"/>
                <a:ea typeface="+mn-ea"/>
                <a:cs typeface="+mn-cs"/>
              </a:rPr>
              <a:t>This could mean that grassed areas are more desirable for stabilizing banks, but some woody species are desirable for creating habitat and preventing excess fine sediments. It should be noted that overall, the streams for the grassed sites were smaller, which may account for some of the differences in width, depth, and particle sizes. </a:t>
            </a:r>
          </a:p>
          <a:p>
            <a:pPr rtl="0"/>
            <a:endParaRPr lang="en-US" sz="1200" b="0" i="0" u="none" strike="noStrike" kern="1200" baseline="0" dirty="0">
              <a:solidFill>
                <a:schemeClr val="tx1"/>
              </a:solidFill>
              <a:effectLst/>
              <a:latin typeface="+mn-lt"/>
              <a:ea typeface="+mn-ea"/>
              <a:cs typeface="+mn-cs"/>
            </a:endParaRPr>
          </a:p>
          <a:p>
            <a:pPr rtl="0"/>
            <a:r>
              <a:rPr lang="en-US" sz="1200" b="0" i="0" u="none" strike="noStrike" kern="1200" baseline="0" dirty="0">
                <a:solidFill>
                  <a:schemeClr val="tx1"/>
                </a:solidFill>
                <a:latin typeface="+mn-lt"/>
                <a:ea typeface="+mn-ea"/>
                <a:cs typeface="+mn-cs"/>
              </a:rPr>
              <a:t>Between the NG sites, it seems that grassed sites have healthier channels than wooded sites. Grassed sites had lower width-depth ratios, higher entrenchment ratios, and larger D50 particles indicating that there is less fine sediment. </a:t>
            </a:r>
            <a:endParaRPr lang="en-US" sz="1200" b="0" i="0" u="none" strike="noStrike"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48</a:t>
            </a:fld>
            <a:endParaRPr lang="en-US"/>
          </a:p>
        </p:txBody>
      </p:sp>
    </p:spTree>
    <p:extLst>
      <p:ext uri="{BB962C8B-B14F-4D97-AF65-F5344CB8AC3E}">
        <p14:creationId xmlns:p14="http://schemas.microsoft.com/office/powerpoint/2010/main" val="7093566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Four regression models were run.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Larger flood-prone areas having greater width-depth ratios is expected, as receiving flow from greater areas during large storm events means that those streams will carve out wider rivers.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Bankfull width was expected to be related strongly to drainage area and bankfull depths, but it is interesting to find that the D84 particle size plays a role as well. This suggests that larger particles in the channel result in larger bankfull widths. This is the case for channels with deeper maximum depths and larger drainage areas as well. However, deeper mean bankfull depths result in narrower bankfull widths. It seems that while deeper maximum depths are related to widening, a deeper mean depth is the opposite. This result is likely a spurious relationship and there may be another factor that was not considered.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49</a:t>
            </a:fld>
            <a:endParaRPr lang="en-US"/>
          </a:p>
        </p:txBody>
      </p:sp>
    </p:spTree>
    <p:extLst>
      <p:ext uri="{BB962C8B-B14F-4D97-AF65-F5344CB8AC3E}">
        <p14:creationId xmlns:p14="http://schemas.microsoft.com/office/powerpoint/2010/main" val="400796190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It is no surprise that the entrenchment ratio relies on the drainage area and slope of the channel, but the D84 particle size appears again as a significant factor. In this case, a larger D84 decreases the entrenchment ratio, causing greater entrenchment in the channel. This suggests that the promotion or inclusion of larger particle sizes should be reconsidered.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BEHI rating was found to decrease for larger drainage areas and increase with D50. This is unexpected as larger channels tend to have less stable banks and fewer fine sediments are a result of more stable banks.</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variables of reach D84 and drainage area were found to be significant influences of many main dimensions of a channel. While drainage area is hard to change and the size of a river and its flow are expected to be major factors of its properties, reach D84 stands out as being an unexpected variable that can be managed. The relationships are clearly significant. </a:t>
            </a:r>
          </a:p>
          <a:p>
            <a:r>
              <a:rPr lang="en-US" sz="1200" b="0" i="0" u="none" strike="noStrike" kern="1200" baseline="0" dirty="0">
                <a:solidFill>
                  <a:schemeClr val="tx1"/>
                </a:solidFill>
                <a:latin typeface="+mn-lt"/>
                <a:ea typeface="+mn-ea"/>
                <a:cs typeface="+mn-cs"/>
              </a:rPr>
              <a:t>Larger D84 particle sizes have shown to be detrimental to a stable channel. This is the opposite of what is expected. Generally, larger D84 particles sizes are desirable for stability, habitat, and indicates erosion has lessened. Another explanation of this result is that it could be due to higher flows or large recent storm events that have washed away the finer particles. This could mean that the channel was eroding and unstable prior to the disturbance, as such an event would have a greater effect on an area with previous erosion problems. This could have resulted in a greater D84 particle size at the time of data collection. In either case, a larger D84 particle size is connected with a more unstable channel. Further research and study is recommended on precipitation events and how their intensity and duration affect stream channels. </a:t>
            </a: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50</a:t>
            </a:fld>
            <a:endParaRPr lang="en-US"/>
          </a:p>
        </p:txBody>
      </p:sp>
    </p:spTree>
    <p:extLst>
      <p:ext uri="{BB962C8B-B14F-4D97-AF65-F5344CB8AC3E}">
        <p14:creationId xmlns:p14="http://schemas.microsoft.com/office/powerpoint/2010/main" val="11511579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the nongrazing</a:t>
            </a:r>
            <a:r>
              <a:rPr lang="en-US" baseline="0" dirty="0"/>
              <a:t> sites,</a:t>
            </a:r>
            <a:r>
              <a:rPr lang="en-US" dirty="0"/>
              <a:t> I also hope to look into what the differences are between having a mostly grassed or wooded bank area. </a:t>
            </a:r>
          </a:p>
          <a:p>
            <a:r>
              <a:rPr lang="en-US" dirty="0"/>
              <a:t>While wooded bank areas provide shade for fish habitat and have deeper roots, grassed bank areas have denser roots and less exposed soil.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literature exists supporting both sides, I would like to explore which is better in the southern Minnesota region.</a:t>
            </a:r>
          </a:p>
          <a:p>
            <a:endParaRPr lang="en-US" dirty="0"/>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6</a:t>
            </a:fld>
            <a:endParaRPr lang="en-US"/>
          </a:p>
        </p:txBody>
      </p:sp>
    </p:spTree>
    <p:extLst>
      <p:ext uri="{BB962C8B-B14F-4D97-AF65-F5344CB8AC3E}">
        <p14:creationId xmlns:p14="http://schemas.microsoft.com/office/powerpoint/2010/main" val="139424776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Revisiting the initial research questions, we now have answers.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For these small southern Minnesota streams, managed grazing can improve bank stability, lower risk of erosion, and improve habitat.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CG sites were clearly shown to be significantly more entrenched and have flatter slopes. This is not desirable for a healthy stream. Greater entrenchment leads to further bank erosion and sediment leakage, and flatter slopes promote deposition of sediment and poor or non-existent habitat. On the other hand, the MG sites showed the best results regarding these two factors. </a:t>
            </a:r>
            <a:endParaRPr lang="en-US" sz="1200" b="0" i="0" u="none" strike="noStrike" kern="1200" dirty="0">
              <a:solidFill>
                <a:schemeClr val="tx1"/>
              </a:solidFill>
              <a:effectLst/>
              <a:latin typeface="+mn-lt"/>
              <a:ea typeface="+mn-ea"/>
              <a:cs typeface="+mn-cs"/>
            </a:endParaRPr>
          </a:p>
          <a:p>
            <a:r>
              <a:rPr lang="en-US" dirty="0"/>
              <a:t>Managed grazing should be considered more as a realistic, efficient, yet effective strategy for riparian pasture sites. It should be specifically tailored to an individual landowner’s goals and sites. </a:t>
            </a:r>
          </a:p>
          <a:p>
            <a:endParaRPr lang="en-US" dirty="0"/>
          </a:p>
          <a:p>
            <a:r>
              <a:rPr lang="en-US" dirty="0"/>
              <a:t>Nongrazing resulted in healthier sites as well, but consider that it may not be feasible or desirable to some situations and landowners. </a:t>
            </a:r>
          </a:p>
          <a:p>
            <a:r>
              <a:rPr lang="en-US" dirty="0"/>
              <a:t>Grassed bank areas were more advantageous for these sites, but we cannot say for sure that it will always be better. Careful evaluation of the site and the goals should be made before deciding what is better for any specific project. </a:t>
            </a:r>
          </a:p>
          <a:p>
            <a:endParaRPr lang="en-US" dirty="0"/>
          </a:p>
          <a:p>
            <a:r>
              <a:rPr lang="en-US" dirty="0"/>
              <a:t>Conventional grazing should be discouraged. Overall, it had the severest impacts on the sites. Conventional grazing is damaging to the stability of the channel, accelerates erosion, hurts aquatic habitat, and creates more issues downstream.</a:t>
            </a:r>
          </a:p>
          <a:p>
            <a:endParaRPr lang="en-US" dirty="0"/>
          </a:p>
          <a:p>
            <a:r>
              <a:rPr lang="en-US" dirty="0"/>
              <a:t>Lastly, </a:t>
            </a:r>
            <a:r>
              <a:rPr lang="en-US" sz="1200" b="0" i="0" u="none" strike="noStrike" kern="1200" baseline="0" dirty="0">
                <a:solidFill>
                  <a:schemeClr val="tx1"/>
                </a:solidFill>
                <a:latin typeface="+mn-lt"/>
                <a:ea typeface="+mn-ea"/>
                <a:cs typeface="+mn-cs"/>
              </a:rPr>
              <a:t>a larger D84 particle size is connected with a more unstable channel, which was unexpected and warrants further investigation.</a:t>
            </a:r>
            <a:endParaRPr lang="en-US" dirty="0"/>
          </a:p>
          <a:p>
            <a:endParaRPr lang="en-US" dirty="0"/>
          </a:p>
          <a:p>
            <a:r>
              <a:rPr lang="en-US" dirty="0"/>
              <a:t>It needs to be acknowledged that this study was limited. More data on more sites and from more dates would greatly improve this study. Factors not considered such as plant species compositions, vegetative height, soil composition, nearby land use, and fish and benthic IBI scores may be useful in providing new and further insight into the impacts of grazing. </a:t>
            </a:r>
          </a:p>
        </p:txBody>
      </p:sp>
      <p:sp>
        <p:nvSpPr>
          <p:cNvPr id="4" name="Slide Number Placeholder 3"/>
          <p:cNvSpPr>
            <a:spLocks noGrp="1"/>
          </p:cNvSpPr>
          <p:nvPr>
            <p:ph type="sldNum" sz="quarter" idx="10"/>
          </p:nvPr>
        </p:nvSpPr>
        <p:spPr/>
        <p:txBody>
          <a:bodyPr/>
          <a:lstStyle/>
          <a:p>
            <a:fld id="{773EC66F-5275-4ACD-927E-4D290F536D99}" type="slidenum">
              <a:rPr lang="en-US" smtClean="0"/>
              <a:t>51</a:t>
            </a:fld>
            <a:endParaRPr lang="en-US"/>
          </a:p>
        </p:txBody>
      </p:sp>
    </p:spTree>
    <p:extLst>
      <p:ext uri="{BB962C8B-B14F-4D97-AF65-F5344CB8AC3E}">
        <p14:creationId xmlns:p14="http://schemas.microsoft.com/office/powerpoint/2010/main" val="246373155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Some areas where future research is recommended to expand on this study are bed feature creation, rotational grazing, </a:t>
            </a:r>
            <a:r>
              <a:rPr lang="en-US" dirty="0" err="1"/>
              <a:t>silvopasture</a:t>
            </a:r>
            <a:r>
              <a:rPr lang="en-US" dirty="0"/>
              <a:t>, and more research on the reach D84 relationship with stability found in this study. </a:t>
            </a:r>
          </a:p>
          <a:p>
            <a:pPr marL="0" indent="0">
              <a:buFontTx/>
              <a:buNone/>
            </a:pPr>
            <a:endParaRPr lang="en-US" dirty="0"/>
          </a:p>
          <a:p>
            <a:pPr marL="0" indent="0">
              <a:buFontTx/>
              <a:buNone/>
            </a:pPr>
            <a:r>
              <a:rPr lang="en-US" dirty="0"/>
              <a:t>Bed feature creation needs further investigation to develop designs that are long lasting, effective, and cheap. Currently, these restoration practices are facing issues with lasting longer than a year and being expensive to implement. </a:t>
            </a:r>
          </a:p>
          <a:p>
            <a:pPr marL="0" indent="0">
              <a:buFontTx/>
              <a:buNone/>
            </a:pPr>
            <a:endParaRPr lang="en-US" dirty="0"/>
          </a:p>
          <a:p>
            <a:pPr marL="0" indent="0">
              <a:buFontTx/>
              <a:buNone/>
            </a:pPr>
            <a:r>
              <a:rPr lang="en-US" dirty="0"/>
              <a:t>More research on specific types of managed grazing such as rotational grazing and </a:t>
            </a:r>
            <a:r>
              <a:rPr lang="en-US" dirty="0" err="1"/>
              <a:t>silvopasture</a:t>
            </a:r>
            <a:r>
              <a:rPr lang="en-US" dirty="0"/>
              <a:t> would be helpful in exploring the differences between managed grazing types. While this study shows the advantages of managed grazing, it generalizes the different strategies under one category. </a:t>
            </a:r>
          </a:p>
          <a:p>
            <a:pPr marL="0" indent="0">
              <a:buFontTx/>
              <a:buNone/>
            </a:pPr>
            <a:endParaRPr lang="en-US" dirty="0"/>
          </a:p>
          <a:p>
            <a:pPr marL="0" indent="0">
              <a:buFontTx/>
              <a:buNone/>
            </a:pPr>
            <a:r>
              <a:rPr lang="en-US" dirty="0"/>
              <a:t>Lastly, as I said before, the relationship that the Reach D84 has with stability should be further explored as well. </a:t>
            </a:r>
          </a:p>
          <a:p>
            <a:pPr marL="0" indent="0">
              <a:buFontTx/>
              <a:buNone/>
            </a:pPr>
            <a:endParaRPr lang="en-US" dirty="0"/>
          </a:p>
          <a:p>
            <a:pPr marL="0" indent="0">
              <a:buFontTx/>
              <a:buNone/>
            </a:pPr>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52</a:t>
            </a:fld>
            <a:endParaRPr lang="en-US"/>
          </a:p>
        </p:txBody>
      </p:sp>
    </p:spTree>
    <p:extLst>
      <p:ext uri="{BB962C8B-B14F-4D97-AF65-F5344CB8AC3E}">
        <p14:creationId xmlns:p14="http://schemas.microsoft.com/office/powerpoint/2010/main" val="33159049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 like to thank my advisor, Dr. Joe Magner, as well as my other committee members Drs. Bruce Wilson and Chris Lenhart, for their advice and input with this project. </a:t>
            </a:r>
          </a:p>
          <a:p>
            <a:r>
              <a:rPr lang="en-US" dirty="0"/>
              <a:t>I am grateful to the staff at the DNR and Mower County SWCD for assisting me with data collection and analysis. </a:t>
            </a:r>
          </a:p>
          <a:p>
            <a:r>
              <a:rPr lang="en-US" dirty="0"/>
              <a:t>I also would like to thank all of my colleagues and undergraduate assistants who made all of the data collection possible and helped me during the writing process. </a:t>
            </a:r>
          </a:p>
          <a:p>
            <a:endParaRPr lang="en-US" dirty="0"/>
          </a:p>
          <a:p>
            <a:r>
              <a:rPr lang="en-US" dirty="0"/>
              <a:t>Lastly, I want to thank you all your attention and attendance today. I’d love to take any of your questions and comments at this time. </a:t>
            </a:r>
          </a:p>
        </p:txBody>
      </p:sp>
      <p:sp>
        <p:nvSpPr>
          <p:cNvPr id="4" name="Slide Number Placeholder 3"/>
          <p:cNvSpPr>
            <a:spLocks noGrp="1"/>
          </p:cNvSpPr>
          <p:nvPr>
            <p:ph type="sldNum" sz="quarter" idx="10"/>
          </p:nvPr>
        </p:nvSpPr>
        <p:spPr/>
        <p:txBody>
          <a:bodyPr/>
          <a:lstStyle/>
          <a:p>
            <a:fld id="{773EC66F-5275-4ACD-927E-4D290F536D99}" type="slidenum">
              <a:rPr lang="en-US" smtClean="0"/>
              <a:t>53</a:t>
            </a:fld>
            <a:endParaRPr lang="en-US"/>
          </a:p>
        </p:txBody>
      </p:sp>
    </p:spTree>
    <p:extLst>
      <p:ext uri="{BB962C8B-B14F-4D97-AF65-F5344CB8AC3E}">
        <p14:creationId xmlns:p14="http://schemas.microsoft.com/office/powerpoint/2010/main" val="21543271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54</a:t>
            </a:fld>
            <a:endParaRPr lang="en-US"/>
          </a:p>
        </p:txBody>
      </p:sp>
    </p:spTree>
    <p:extLst>
      <p:ext uri="{BB962C8B-B14F-4D97-AF65-F5344CB8AC3E}">
        <p14:creationId xmlns:p14="http://schemas.microsoft.com/office/powerpoint/2010/main" val="4221472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main objectives of this study are listed here.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 Can managed grazing meet or exceed the benefits of grazing exclusion?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want to see how the grazing strategies compare to one another among similar study sites.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2. Is conventional grazing as damaging to ecosystems and bank stability as the literature shows? </a:t>
            </a:r>
          </a:p>
          <a:p>
            <a:r>
              <a:rPr lang="en-US" dirty="0"/>
              <a:t>Previous literature has shown that conventional grazing causes degradation in stream channels. Will this be confirmed in this study? </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 Is a wooded or grassed stream bank area better for channel health?</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is specific to the geology, climate, and terrain of this region. </a:t>
            </a:r>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7</a:t>
            </a:fld>
            <a:endParaRPr lang="en-US"/>
          </a:p>
        </p:txBody>
      </p:sp>
    </p:spTree>
    <p:extLst>
      <p:ext uri="{BB962C8B-B14F-4D97-AF65-F5344CB8AC3E}">
        <p14:creationId xmlns:p14="http://schemas.microsoft.com/office/powerpoint/2010/main" val="1380171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Based on a review of the available literature, I hypothesized</a:t>
            </a:r>
            <a:r>
              <a:rPr lang="en-US" baseline="0" dirty="0"/>
              <a:t> </a:t>
            </a:r>
            <a:r>
              <a:rPr lang="en-US" dirty="0"/>
              <a:t>that managed grazing can be just as good or better than non grazing for stream health and bank stability. This is because I believe that</a:t>
            </a:r>
            <a:r>
              <a:rPr lang="en-US" baseline="0" dirty="0"/>
              <a:t> there are advantages to having managed grazing on bank areas, such as promoting growth of shrubs and bushes, denying wooded species, and added fertilization</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hope to confirm</a:t>
            </a:r>
            <a:r>
              <a:rPr lang="en-US" baseline="0" dirty="0"/>
              <a:t> that</a:t>
            </a:r>
            <a:r>
              <a:rPr lang="en-US" dirty="0"/>
              <a:t> conventional grazing</a:t>
            </a:r>
            <a:r>
              <a:rPr lang="en-US" baseline="0" dirty="0"/>
              <a:t> is the most harmful method and should be discouraged.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Lastly, I believe grassed areas are better than wooded because of greater vegetative cover, less bare soil, and denser root systems. </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773EC66F-5275-4ACD-927E-4D290F536D99}" type="slidenum">
              <a:rPr lang="en-US" smtClean="0"/>
              <a:t>8</a:t>
            </a:fld>
            <a:endParaRPr lang="en-US"/>
          </a:p>
        </p:txBody>
      </p:sp>
    </p:spTree>
    <p:extLst>
      <p:ext uri="{BB962C8B-B14F-4D97-AF65-F5344CB8AC3E}">
        <p14:creationId xmlns:p14="http://schemas.microsoft.com/office/powerpoint/2010/main" val="40096783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a:solidFill>
                  <a:schemeClr val="tx1"/>
                </a:solidFill>
                <a:effectLst/>
                <a:latin typeface="+mn-lt"/>
                <a:ea typeface="+mn-ea"/>
                <a:cs typeface="+mn-cs"/>
              </a:rPr>
              <a:t>Before we go into the study methods and findings, I’d like to go through some basics of stream morphology and stability.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The figure on the left shows the progression of a stream that is becoming incised. The energy in the flow of the water causes shear stress on the bed and the banks, deepening and widening the channel. </a:t>
            </a:r>
          </a:p>
          <a:p>
            <a:r>
              <a:rPr lang="en-US" sz="1200" b="0" i="0" u="none" strike="noStrike" kern="1200" dirty="0">
                <a:solidFill>
                  <a:schemeClr val="tx1"/>
                </a:solidFill>
                <a:effectLst/>
                <a:latin typeface="+mn-lt"/>
                <a:ea typeface="+mn-ea"/>
                <a:cs typeface="+mn-cs"/>
              </a:rPr>
              <a:t>A good example of a bank between steps 3 and 4 is the photo on the right is a bank at one of my sites, where you can see the bank is widening and seeing bank failure. . </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So what makes a stream channel healthy?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Stability is defined as a stream’s ability to transport water and sediment over time without aggrading or degrading. Aggradation is deposition of material raising the base level of a channel and degradation is the erosion of channel beds and banks. </a:t>
            </a:r>
          </a:p>
          <a:p>
            <a:r>
              <a:rPr lang="en-US" sz="1200" b="0" i="0" u="none" strike="noStrike" kern="1200" dirty="0">
                <a:solidFill>
                  <a:schemeClr val="tx1"/>
                </a:solidFill>
                <a:effectLst/>
                <a:latin typeface="+mn-lt"/>
                <a:ea typeface="+mn-ea"/>
                <a:cs typeface="+mn-cs"/>
              </a:rPr>
              <a:t>In short, stability means that the stream maintains its dimension, profile, and pattern over time. </a:t>
            </a:r>
          </a:p>
        </p:txBody>
      </p:sp>
      <p:sp>
        <p:nvSpPr>
          <p:cNvPr id="4" name="Slide Number Placeholder 3"/>
          <p:cNvSpPr>
            <a:spLocks noGrp="1"/>
          </p:cNvSpPr>
          <p:nvPr>
            <p:ph type="sldNum" sz="quarter" idx="10"/>
          </p:nvPr>
        </p:nvSpPr>
        <p:spPr/>
        <p:txBody>
          <a:bodyPr/>
          <a:lstStyle/>
          <a:p>
            <a:fld id="{773EC66F-5275-4ACD-927E-4D290F536D99}" type="slidenum">
              <a:rPr lang="en-US" smtClean="0"/>
              <a:t>9</a:t>
            </a:fld>
            <a:endParaRPr lang="en-US"/>
          </a:p>
        </p:txBody>
      </p:sp>
    </p:spTree>
    <p:extLst>
      <p:ext uri="{BB962C8B-B14F-4D97-AF65-F5344CB8AC3E}">
        <p14:creationId xmlns:p14="http://schemas.microsoft.com/office/powerpoint/2010/main" val="251606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dirty="0">
                <a:solidFill>
                  <a:schemeClr val="tx1"/>
                </a:solidFill>
                <a:effectLst/>
                <a:latin typeface="+mn-lt"/>
                <a:ea typeface="+mn-ea"/>
                <a:cs typeface="+mn-cs"/>
              </a:rPr>
              <a:t>An important concept to talk about, before getting into the parts of a stream is bankfull. Bankfull elevation is the stage at which the water leaves the channel and enters the floodplain. The bankfull is not the active channel, but the water level during about a 1.5 year storm event. This means a storm that comes on average, once every 1.5 years. So fairly large. </a:t>
            </a:r>
          </a:p>
          <a:p>
            <a:r>
              <a:rPr lang="en-US" sz="1200" b="0" i="0" u="none" strike="noStrike" kern="1200" dirty="0">
                <a:solidFill>
                  <a:schemeClr val="tx1"/>
                </a:solidFill>
                <a:effectLst/>
                <a:latin typeface="+mn-lt"/>
                <a:ea typeface="+mn-ea"/>
                <a:cs typeface="+mn-cs"/>
              </a:rPr>
              <a:t>This is important as </a:t>
            </a:r>
            <a:r>
              <a:rPr lang="en-US" sz="1200" b="0" i="0" u="none" strike="noStrike" kern="1200" baseline="0" dirty="0">
                <a:solidFill>
                  <a:schemeClr val="tx1"/>
                </a:solidFill>
                <a:effectLst/>
                <a:latin typeface="+mn-lt"/>
                <a:ea typeface="+mn-ea"/>
                <a:cs typeface="+mn-cs"/>
              </a:rPr>
              <a:t>a </a:t>
            </a:r>
            <a:r>
              <a:rPr lang="en-US" sz="1200" b="0" i="0" u="none" strike="noStrike" kern="1200" dirty="0">
                <a:solidFill>
                  <a:schemeClr val="tx1"/>
                </a:solidFill>
                <a:effectLst/>
                <a:latin typeface="+mn-lt"/>
                <a:ea typeface="+mn-ea"/>
                <a:cs typeface="+mn-cs"/>
              </a:rPr>
              <a:t>measurement for flood awareness, but also because flows near or at bankfull stage tend to move large amounts of sediment. These storms are channel-defining events.</a:t>
            </a:r>
          </a:p>
        </p:txBody>
      </p:sp>
      <p:sp>
        <p:nvSpPr>
          <p:cNvPr id="4" name="Slide Number Placeholder 3"/>
          <p:cNvSpPr>
            <a:spLocks noGrp="1"/>
          </p:cNvSpPr>
          <p:nvPr>
            <p:ph type="sldNum" sz="quarter" idx="10"/>
          </p:nvPr>
        </p:nvSpPr>
        <p:spPr/>
        <p:txBody>
          <a:bodyPr/>
          <a:lstStyle/>
          <a:p>
            <a:fld id="{773EC66F-5275-4ACD-927E-4D290F536D99}" type="slidenum">
              <a:rPr lang="en-US" smtClean="0"/>
              <a:t>10</a:t>
            </a:fld>
            <a:endParaRPr lang="en-US"/>
          </a:p>
        </p:txBody>
      </p:sp>
    </p:spTree>
    <p:extLst>
      <p:ext uri="{BB962C8B-B14F-4D97-AF65-F5344CB8AC3E}">
        <p14:creationId xmlns:p14="http://schemas.microsoft.com/office/powerpoint/2010/main" val="376233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7B5B2-F5FF-457C-B822-5008A6E6B99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E9BB6AA-1238-4CB1-A6F4-BA866B3DAB5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B51381C-4FA1-4FDF-9A73-930DBE89DB67}"/>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8F0A450B-34A6-4416-88FD-FB5605696C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6B2FEF-F9BA-485F-BF64-6A07B51D5619}"/>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3549956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A8771-ACBA-4E07-BFCF-BC4306E53C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6D96530-D2C3-40B5-9EA1-D35B43C5B5A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E594D2-FD6E-45D6-AFA3-8DF14E779EC5}"/>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609D3D63-E8D1-4791-B724-1BE4F56BC8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44230-05A1-4B01-A223-263C74C173C2}"/>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3758993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137CD0-B900-4AF4-92EF-F0C0354FD23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2561842-8E0D-4240-90EA-559ACC32BB8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767900D-6D41-48BA-9AB5-A7CF725FFEB9}"/>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F14924AD-A6E0-4BBB-BECA-28F46DC5BB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C8F40B-F780-4B8B-8DE8-B5016D7951C8}"/>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29984611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B664F-D069-49DA-8357-7C348F5E6D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F16C1B-5188-41CD-98F7-2EC80CBB755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F5AF20-D624-4D9A-8CA8-BC65DF2B43C6}"/>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916BB009-90C1-40E0-A2BA-69F2D7572C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26A55B-E39B-437C-8489-0174F5F22431}"/>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2349989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64ADE-D9E3-4B9D-8A52-714D8B3E9B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31FC8DF-8A50-45BB-9896-E83991883C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ABE09E-EA05-4CA7-8BF4-147FD80CFEB7}"/>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9CF7D14E-0449-4AE6-BD76-E3AB479078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80F11B-34C3-409A-8016-97EA9C15B28C}"/>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3687387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13C9F5-B171-4465-922B-829753E735F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337C480-3A40-4343-9910-C6658AB2B7D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CE809DA-7E99-441C-9BFD-D4CD3A29688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7699752-4DE8-433E-A3CD-3EFA31570286}"/>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6" name="Footer Placeholder 5">
            <a:extLst>
              <a:ext uri="{FF2B5EF4-FFF2-40B4-BE49-F238E27FC236}">
                <a16:creationId xmlns:a16="http://schemas.microsoft.com/office/drawing/2014/main" id="{0C18BB76-4D1E-41F2-BCF4-B93FFDDDAA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29BAE9F-924C-4C53-B94B-06A6800E4436}"/>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25142874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95CD4-404F-4F32-A7D0-124FEF519D4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A33E10-99AA-487B-B18F-5F5A821EB7B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6C4807-40DF-449D-BD19-55B7A323ADD5}"/>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9827B8C-4AF2-43D3-B996-5CC8BDD500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132E86-7DDB-4C46-AADE-F22F0B88E86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F86900C-89E3-4E12-B93C-47E8836F520B}"/>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8" name="Footer Placeholder 7">
            <a:extLst>
              <a:ext uri="{FF2B5EF4-FFF2-40B4-BE49-F238E27FC236}">
                <a16:creationId xmlns:a16="http://schemas.microsoft.com/office/drawing/2014/main" id="{71D172AE-ACF0-47AA-AF06-82ED066059D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18A141-EFD1-4FB9-937B-54E67B72772A}"/>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4085510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CA4C0-0170-4834-AB41-F7C273232D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51323AD-D761-4D63-A7EA-F6E4B8D321BB}"/>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4" name="Footer Placeholder 3">
            <a:extLst>
              <a:ext uri="{FF2B5EF4-FFF2-40B4-BE49-F238E27FC236}">
                <a16:creationId xmlns:a16="http://schemas.microsoft.com/office/drawing/2014/main" id="{C9B65B5F-DFCE-4A21-A1CE-3CA6B96EE4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F5C536-DA90-4662-94A2-F885823C744A}"/>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170699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01E09D-003C-4A26-AB9D-000300004284}"/>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3" name="Footer Placeholder 2">
            <a:extLst>
              <a:ext uri="{FF2B5EF4-FFF2-40B4-BE49-F238E27FC236}">
                <a16:creationId xmlns:a16="http://schemas.microsoft.com/office/drawing/2014/main" id="{2A008A54-E415-427A-804B-307691E8A83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6A8EE93-BED4-4AE5-A139-C6F601664C22}"/>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731042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0C51F-CB93-4EE9-9080-C3A4EF1A73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354B40-F599-487E-9F34-732DCC16BD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8ECB997-97FA-40B5-8B93-5F3AB3E4CFD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3C73D4-2446-4C1B-8180-7D5CFDE8CCDE}"/>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6" name="Footer Placeholder 5">
            <a:extLst>
              <a:ext uri="{FF2B5EF4-FFF2-40B4-BE49-F238E27FC236}">
                <a16:creationId xmlns:a16="http://schemas.microsoft.com/office/drawing/2014/main" id="{C8BE5E51-E660-4EB5-892C-EC823DFF723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EA1EACB-5C17-4B3D-8EA1-888DE9B3F1EE}"/>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1736384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DF868-B6D2-4ED8-9743-1960121F9EE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8D2E13-6A37-480C-B6C4-23432FB0F6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4692-B8C6-40AE-9D21-86908B23B9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8FB8905-BF09-40C3-8CE9-DBD900BB596E}"/>
              </a:ext>
            </a:extLst>
          </p:cNvPr>
          <p:cNvSpPr>
            <a:spLocks noGrp="1"/>
          </p:cNvSpPr>
          <p:nvPr>
            <p:ph type="dt" sz="half" idx="10"/>
          </p:nvPr>
        </p:nvSpPr>
        <p:spPr/>
        <p:txBody>
          <a:bodyPr/>
          <a:lstStyle/>
          <a:p>
            <a:fld id="{3E3BB367-3305-4E72-ABDB-E4EC31B2C15C}" type="datetimeFigureOut">
              <a:rPr lang="en-US" smtClean="0"/>
              <a:t>5/15/2018</a:t>
            </a:fld>
            <a:endParaRPr lang="en-US"/>
          </a:p>
        </p:txBody>
      </p:sp>
      <p:sp>
        <p:nvSpPr>
          <p:cNvPr id="6" name="Footer Placeholder 5">
            <a:extLst>
              <a:ext uri="{FF2B5EF4-FFF2-40B4-BE49-F238E27FC236}">
                <a16:creationId xmlns:a16="http://schemas.microsoft.com/office/drawing/2014/main" id="{4199E3CE-C0B1-450F-95C0-E1CA4C15F3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47382CC-827C-4803-94B9-1881954ACB89}"/>
              </a:ext>
            </a:extLst>
          </p:cNvPr>
          <p:cNvSpPr>
            <a:spLocks noGrp="1"/>
          </p:cNvSpPr>
          <p:nvPr>
            <p:ph type="sldNum" sz="quarter" idx="12"/>
          </p:nvPr>
        </p:nvSpPr>
        <p:spPr/>
        <p:txBody>
          <a:bodyPr/>
          <a:lstStyle/>
          <a:p>
            <a:fld id="{28916324-2E49-4C48-82CB-218B4C25160E}" type="slidenum">
              <a:rPr lang="en-US" smtClean="0"/>
              <a:t>‹#›</a:t>
            </a:fld>
            <a:endParaRPr lang="en-US"/>
          </a:p>
        </p:txBody>
      </p:sp>
    </p:spTree>
    <p:extLst>
      <p:ext uri="{BB962C8B-B14F-4D97-AF65-F5344CB8AC3E}">
        <p14:creationId xmlns:p14="http://schemas.microsoft.com/office/powerpoint/2010/main" val="1891174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C6BC94-0CBC-4B03-8496-A6CAB9D226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F2AEEB-34BD-4749-866B-1373C3AD7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8442E59-936F-4043-A37E-ED36E45A95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3BB367-3305-4E72-ABDB-E4EC31B2C15C}" type="datetimeFigureOut">
              <a:rPr lang="en-US" smtClean="0"/>
              <a:t>5/15/2018</a:t>
            </a:fld>
            <a:endParaRPr lang="en-US"/>
          </a:p>
        </p:txBody>
      </p:sp>
      <p:sp>
        <p:nvSpPr>
          <p:cNvPr id="5" name="Footer Placeholder 4">
            <a:extLst>
              <a:ext uri="{FF2B5EF4-FFF2-40B4-BE49-F238E27FC236}">
                <a16:creationId xmlns:a16="http://schemas.microsoft.com/office/drawing/2014/main" id="{1E55F44A-FBD4-4213-8757-6BF52FC879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4981910-26E6-490B-B1BB-F0BC3BBD53B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916324-2E49-4C48-82CB-218B4C25160E}" type="slidenum">
              <a:rPr lang="en-US" smtClean="0"/>
              <a:t>‹#›</a:t>
            </a:fld>
            <a:endParaRPr lang="en-US"/>
          </a:p>
        </p:txBody>
      </p:sp>
    </p:spTree>
    <p:extLst>
      <p:ext uri="{BB962C8B-B14F-4D97-AF65-F5344CB8AC3E}">
        <p14:creationId xmlns:p14="http://schemas.microsoft.com/office/powerpoint/2010/main" val="34265580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16.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emf"/></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4.JPG"/></Relationships>
</file>

<file path=ppt/slides/_rels/slide33.xml.rels><?xml version="1.0" encoding="UTF-8" standalone="yes"?>
<Relationships xmlns="http://schemas.openxmlformats.org/package/2006/relationships"><Relationship Id="rId8" Type="http://schemas.openxmlformats.org/officeDocument/2006/relationships/image" Target="../media/image46.png"/><Relationship Id="rId3" Type="http://schemas.microsoft.com/office/2014/relationships/chartEx" Target="../charts/chartEx1.xml"/><Relationship Id="rId12" Type="http://schemas.openxmlformats.org/officeDocument/2006/relationships/image" Target="../media/image48.png"/><Relationship Id="rId2" Type="http://schemas.openxmlformats.org/officeDocument/2006/relationships/notesSlide" Target="../notesSlides/notesSlide32.xml"/><Relationship Id="rId1" Type="http://schemas.openxmlformats.org/officeDocument/2006/relationships/slideLayout" Target="../slideLayouts/slideLayout2.xml"/><Relationship Id="rId11" Type="http://schemas.microsoft.com/office/2014/relationships/chartEx" Target="../charts/chartEx4.xml"/><Relationship Id="rId5" Type="http://schemas.microsoft.com/office/2014/relationships/chartEx" Target="../charts/chartEx2.xml"/><Relationship Id="rId10" Type="http://schemas.openxmlformats.org/officeDocument/2006/relationships/image" Target="../media/image47.png"/><Relationship Id="rId4" Type="http://schemas.openxmlformats.org/officeDocument/2006/relationships/image" Target="../media/image45.PNG"/><Relationship Id="rId9" Type="http://schemas.microsoft.com/office/2014/relationships/chartEx" Target="../charts/chartEx3.xml"/></Relationships>
</file>

<file path=ppt/slides/_rels/slide34.xml.rels><?xml version="1.0" encoding="UTF-8" standalone="yes"?>
<Relationships xmlns="http://schemas.openxmlformats.org/package/2006/relationships"><Relationship Id="rId3" Type="http://schemas.microsoft.com/office/2014/relationships/chartEx" Target="../charts/chartEx5.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image" Target="../media/image50.png"/><Relationship Id="rId5" Type="http://schemas.microsoft.com/office/2014/relationships/chartEx" Target="../charts/chartEx6.xml"/><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2.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0.emf"/></Relationships>
</file>

<file path=ppt/slides/_rels/slide43.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42.xml"/><Relationship Id="rId1" Type="http://schemas.openxmlformats.org/officeDocument/2006/relationships/slideLayout" Target="../slideLayouts/slideLayout2.xml"/><Relationship Id="rId5" Type="http://schemas.openxmlformats.org/officeDocument/2006/relationships/image" Target="../media/image63.emf"/><Relationship Id="rId4" Type="http://schemas.openxmlformats.org/officeDocument/2006/relationships/image" Target="../media/image62.emf"/></Relationships>
</file>

<file path=ppt/slides/_rels/slide44.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45.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microsoft.com/office/2014/relationships/chartEx" Target="../charts/chartEx7.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69.png"/><Relationship Id="rId5" Type="http://schemas.microsoft.com/office/2014/relationships/chartEx" Target="../charts/chartEx8.xml"/><Relationship Id="rId4" Type="http://schemas.openxmlformats.org/officeDocument/2006/relationships/image" Target="../media/image68.png"/></Relationships>
</file>

<file path=ppt/slides/_rels/slide48.xml.rels><?xml version="1.0" encoding="UTF-8" standalone="yes"?>
<Relationships xmlns="http://schemas.openxmlformats.org/package/2006/relationships"><Relationship Id="rId8" Type="http://schemas.openxmlformats.org/officeDocument/2006/relationships/image" Target="../media/image72.png"/><Relationship Id="rId3" Type="http://schemas.microsoft.com/office/2014/relationships/chartEx" Target="../charts/chartEx9.xml"/><Relationship Id="rId7" Type="http://schemas.microsoft.com/office/2014/relationships/chartEx" Target="../charts/chartEx11.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71.png"/><Relationship Id="rId5" Type="http://schemas.microsoft.com/office/2014/relationships/chartEx" Target="../charts/chartEx10.xml"/><Relationship Id="rId10" Type="http://schemas.openxmlformats.org/officeDocument/2006/relationships/image" Target="../media/image73.png"/><Relationship Id="rId4" Type="http://schemas.openxmlformats.org/officeDocument/2006/relationships/image" Target="../media/image70.png"/><Relationship Id="rId9" Type="http://schemas.microsoft.com/office/2014/relationships/chartEx" Target="../charts/chartEx12.xml"/></Relationships>
</file>

<file path=ppt/slides/_rels/slide49.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58265A8-7457-41E2-A827-23E4CA1F4042}"/>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F51A05B-01D9-43AC-AC8A-D18E05138E34}"/>
              </a:ext>
            </a:extLst>
          </p:cNvPr>
          <p:cNvSpPr>
            <a:spLocks noGrp="1"/>
          </p:cNvSpPr>
          <p:nvPr>
            <p:ph type="ctrTitle"/>
          </p:nvPr>
        </p:nvSpPr>
        <p:spPr>
          <a:xfrm>
            <a:off x="462579" y="858327"/>
            <a:ext cx="11180482" cy="3116263"/>
          </a:xfrm>
        </p:spPr>
        <p:txBody>
          <a:bodyPr anchor="ctr">
            <a:normAutofit fontScale="90000"/>
          </a:bodyPr>
          <a:lstStyle/>
          <a:p>
            <a:r>
              <a:rPr lang="en-US" dirty="0"/>
              <a:t>Assessing the Impacts of Various Grazing Management Strategies on Southern Minnesota Stream Channels</a:t>
            </a:r>
          </a:p>
        </p:txBody>
      </p:sp>
      <p:sp>
        <p:nvSpPr>
          <p:cNvPr id="3" name="Subtitle 2">
            <a:extLst>
              <a:ext uri="{FF2B5EF4-FFF2-40B4-BE49-F238E27FC236}">
                <a16:creationId xmlns:a16="http://schemas.microsoft.com/office/drawing/2014/main" id="{A6CE0BB3-72BE-4FCF-B9CB-01E4A55FF8B7}"/>
              </a:ext>
            </a:extLst>
          </p:cNvPr>
          <p:cNvSpPr>
            <a:spLocks noGrp="1"/>
          </p:cNvSpPr>
          <p:nvPr>
            <p:ph type="subTitle" idx="1"/>
          </p:nvPr>
        </p:nvSpPr>
        <p:spPr>
          <a:xfrm>
            <a:off x="2139588" y="4110490"/>
            <a:ext cx="7826465" cy="2219972"/>
          </a:xfrm>
        </p:spPr>
        <p:txBody>
          <a:bodyPr>
            <a:normAutofit lnSpcReduction="10000"/>
          </a:bodyPr>
          <a:lstStyle/>
          <a:p>
            <a:r>
              <a:rPr lang="en-US" dirty="0"/>
              <a:t>May 16th, 2018</a:t>
            </a:r>
          </a:p>
          <a:p>
            <a:pPr algn="l"/>
            <a:endParaRPr lang="en-US" dirty="0"/>
          </a:p>
          <a:p>
            <a:pPr algn="l"/>
            <a:r>
              <a:rPr lang="en-US" dirty="0"/>
              <a:t>Masters Candidate: 	Seongjun Kim</a:t>
            </a:r>
          </a:p>
          <a:p>
            <a:pPr algn="l"/>
            <a:r>
              <a:rPr lang="en-US" dirty="0"/>
              <a:t>Advisor: 		Dr. Joe Magner</a:t>
            </a:r>
          </a:p>
          <a:p>
            <a:pPr algn="l"/>
            <a:r>
              <a:rPr lang="en-US" dirty="0"/>
              <a:t>Committee: 		Dr. Bruce Wilson and Dr. Chris Lenhart</a:t>
            </a:r>
          </a:p>
        </p:txBody>
      </p:sp>
    </p:spTree>
    <p:extLst>
      <p:ext uri="{BB962C8B-B14F-4D97-AF65-F5344CB8AC3E}">
        <p14:creationId xmlns:p14="http://schemas.microsoft.com/office/powerpoint/2010/main" val="2656506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E771347-12EF-4173-B71A-EE858DEEAAE8}"/>
              </a:ext>
            </a:extLst>
          </p:cNvPr>
          <p:cNvPicPr>
            <a:picLocks noChangeAspect="1"/>
          </p:cNvPicPr>
          <p:nvPr/>
        </p:nvPicPr>
        <p:blipFill>
          <a:blip r:embed="rId3"/>
          <a:stretch>
            <a:fillRect/>
          </a:stretch>
        </p:blipFill>
        <p:spPr>
          <a:xfrm>
            <a:off x="228599" y="85535"/>
            <a:ext cx="11734801" cy="6205384"/>
          </a:xfrm>
          <a:prstGeom prst="rect">
            <a:avLst/>
          </a:prstGeom>
        </p:spPr>
      </p:pic>
      <p:sp>
        <p:nvSpPr>
          <p:cNvPr id="3" name="TextBox 2">
            <a:extLst>
              <a:ext uri="{FF2B5EF4-FFF2-40B4-BE49-F238E27FC236}">
                <a16:creationId xmlns:a16="http://schemas.microsoft.com/office/drawing/2014/main" id="{A7B141A9-F08D-4C48-9314-57AF52F5CAB1}"/>
              </a:ext>
            </a:extLst>
          </p:cNvPr>
          <p:cNvSpPr txBox="1"/>
          <p:nvPr/>
        </p:nvSpPr>
        <p:spPr>
          <a:xfrm>
            <a:off x="9420470" y="5954532"/>
            <a:ext cx="2044700" cy="307777"/>
          </a:xfrm>
          <a:prstGeom prst="rect">
            <a:avLst/>
          </a:prstGeom>
          <a:noFill/>
          <a:ln>
            <a:noFill/>
          </a:ln>
        </p:spPr>
        <p:txBody>
          <a:bodyPr wrap="square" rtlCol="0">
            <a:spAutoFit/>
          </a:bodyPr>
          <a:lstStyle/>
          <a:p>
            <a:r>
              <a:rPr lang="en-US" sz="1400" dirty="0"/>
              <a:t>© Pierluigi De Rosa, 2015</a:t>
            </a:r>
          </a:p>
        </p:txBody>
      </p:sp>
      <p:grpSp>
        <p:nvGrpSpPr>
          <p:cNvPr id="19" name="Group 18">
            <a:extLst>
              <a:ext uri="{FF2B5EF4-FFF2-40B4-BE49-F238E27FC236}">
                <a16:creationId xmlns:a16="http://schemas.microsoft.com/office/drawing/2014/main" id="{236E7DB9-A76B-48D7-8715-218002CA3B85}"/>
              </a:ext>
            </a:extLst>
          </p:cNvPr>
          <p:cNvGrpSpPr/>
          <p:nvPr/>
        </p:nvGrpSpPr>
        <p:grpSpPr>
          <a:xfrm>
            <a:off x="0" y="6377352"/>
            <a:ext cx="12192000" cy="480648"/>
            <a:chOff x="0" y="6377353"/>
            <a:chExt cx="12192000" cy="480648"/>
          </a:xfrm>
        </p:grpSpPr>
        <p:sp>
          <p:nvSpPr>
            <p:cNvPr id="20" name="Rectangle 19">
              <a:extLst>
                <a:ext uri="{FF2B5EF4-FFF2-40B4-BE49-F238E27FC236}">
                  <a16:creationId xmlns:a16="http://schemas.microsoft.com/office/drawing/2014/main" id="{EA4E3393-72E1-446A-8AF7-BD723419B1E0}"/>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FD2D258-EA97-4D80-9E74-815D483BBA97}"/>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2" name="Rectangle 21">
              <a:extLst>
                <a:ext uri="{FF2B5EF4-FFF2-40B4-BE49-F238E27FC236}">
                  <a16:creationId xmlns:a16="http://schemas.microsoft.com/office/drawing/2014/main" id="{CFD24168-050B-43C4-892C-5B21384DF26F}"/>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3" name="Rectangle 22">
              <a:extLst>
                <a:ext uri="{FF2B5EF4-FFF2-40B4-BE49-F238E27FC236}">
                  <a16:creationId xmlns:a16="http://schemas.microsoft.com/office/drawing/2014/main" id="{7F62A5B6-81A3-4977-B3FE-F7F7F33C8F7B}"/>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4" name="Rectangle 23">
              <a:extLst>
                <a:ext uri="{FF2B5EF4-FFF2-40B4-BE49-F238E27FC236}">
                  <a16:creationId xmlns:a16="http://schemas.microsoft.com/office/drawing/2014/main" id="{36F54728-5547-4FEA-B53B-2FA0A163CA84}"/>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5" name="Rectangle 24">
              <a:extLst>
                <a:ext uri="{FF2B5EF4-FFF2-40B4-BE49-F238E27FC236}">
                  <a16:creationId xmlns:a16="http://schemas.microsoft.com/office/drawing/2014/main" id="{895A97E2-A723-4966-B91F-01E117A734E1}"/>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094010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FFBCA9E-33F4-4EF1-979A-989FDD54CA73}"/>
              </a:ext>
            </a:extLst>
          </p:cNvPr>
          <p:cNvPicPr>
            <a:picLocks noChangeAspect="1"/>
          </p:cNvPicPr>
          <p:nvPr/>
        </p:nvPicPr>
        <p:blipFill>
          <a:blip r:embed="rId3"/>
          <a:stretch>
            <a:fillRect/>
          </a:stretch>
        </p:blipFill>
        <p:spPr>
          <a:xfrm>
            <a:off x="-1" y="1371600"/>
            <a:ext cx="12192001" cy="4430110"/>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9D26D3D4-6D23-4387-BB26-CB0767806CF0}"/>
              </a:ext>
            </a:extLst>
          </p:cNvPr>
          <p:cNvSpPr txBox="1"/>
          <p:nvPr/>
        </p:nvSpPr>
        <p:spPr>
          <a:xfrm>
            <a:off x="11093117" y="5438275"/>
            <a:ext cx="1155750" cy="307777"/>
          </a:xfrm>
          <a:prstGeom prst="rect">
            <a:avLst/>
          </a:prstGeom>
          <a:noFill/>
          <a:ln>
            <a:noFill/>
          </a:ln>
        </p:spPr>
        <p:txBody>
          <a:bodyPr wrap="square" rtlCol="0">
            <a:spAutoFit/>
          </a:bodyPr>
          <a:lstStyle/>
          <a:p>
            <a:r>
              <a:rPr lang="en-US" sz="1400" dirty="0"/>
              <a:t>© MN DNR</a:t>
            </a:r>
          </a:p>
        </p:txBody>
      </p:sp>
      <p:sp>
        <p:nvSpPr>
          <p:cNvPr id="12" name="TextBox 11">
            <a:extLst>
              <a:ext uri="{FF2B5EF4-FFF2-40B4-BE49-F238E27FC236}">
                <a16:creationId xmlns:a16="http://schemas.microsoft.com/office/drawing/2014/main" id="{A5FCD8C9-14F2-408B-AA5E-CE3932EC536B}"/>
              </a:ext>
            </a:extLst>
          </p:cNvPr>
          <p:cNvSpPr txBox="1"/>
          <p:nvPr/>
        </p:nvSpPr>
        <p:spPr>
          <a:xfrm>
            <a:off x="-1" y="0"/>
            <a:ext cx="2175641"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Dimension</a:t>
            </a:r>
          </a:p>
        </p:txBody>
      </p:sp>
      <p:grpSp>
        <p:nvGrpSpPr>
          <p:cNvPr id="13" name="Group 12">
            <a:extLst>
              <a:ext uri="{FF2B5EF4-FFF2-40B4-BE49-F238E27FC236}">
                <a16:creationId xmlns:a16="http://schemas.microsoft.com/office/drawing/2014/main" id="{80660CF4-7F74-4480-9C9C-E089D5FA7B59}"/>
              </a:ext>
            </a:extLst>
          </p:cNvPr>
          <p:cNvGrpSpPr/>
          <p:nvPr/>
        </p:nvGrpSpPr>
        <p:grpSpPr>
          <a:xfrm>
            <a:off x="0" y="6377353"/>
            <a:ext cx="12192000" cy="480648"/>
            <a:chOff x="0" y="6377353"/>
            <a:chExt cx="12192000" cy="480648"/>
          </a:xfrm>
        </p:grpSpPr>
        <p:sp>
          <p:nvSpPr>
            <p:cNvPr id="14" name="Rectangle 13">
              <a:extLst>
                <a:ext uri="{FF2B5EF4-FFF2-40B4-BE49-F238E27FC236}">
                  <a16:creationId xmlns:a16="http://schemas.microsoft.com/office/drawing/2014/main" id="{AB85C94E-414F-4C77-A6DD-8B66B7AC283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6973F0C-20AA-4C0F-A830-2C119FE1E8C9}"/>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52F32091-4BCE-4DE0-9248-4735CA3BF885}"/>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6B895BEE-6E64-434C-B420-66E5CE1D5396}"/>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65A39FC1-7635-4F87-A434-2BE99110600A}"/>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A3C16E42-C5B7-4D89-B52E-5158CD7F2FE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7434435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stream habitat diagram">
            <a:extLst>
              <a:ext uri="{FF2B5EF4-FFF2-40B4-BE49-F238E27FC236}">
                <a16:creationId xmlns:a16="http://schemas.microsoft.com/office/drawing/2014/main" id="{F3FE2DEF-E2D6-4B36-A62F-6E1BBF9CED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1991" y="264371"/>
            <a:ext cx="10249070" cy="5984030"/>
          </a:xfrm>
          <a:prstGeom prst="rect">
            <a:avLst/>
          </a:prstGeom>
          <a:noFill/>
          <a:ln>
            <a:solidFill>
              <a:schemeClr val="accent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88E1B16-2723-442E-BBE4-A827B49AE537}"/>
              </a:ext>
            </a:extLst>
          </p:cNvPr>
          <p:cNvSpPr txBox="1"/>
          <p:nvPr/>
        </p:nvSpPr>
        <p:spPr>
          <a:xfrm>
            <a:off x="0" y="0"/>
            <a:ext cx="1572126"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Profile</a:t>
            </a:r>
          </a:p>
        </p:txBody>
      </p:sp>
      <p:grpSp>
        <p:nvGrpSpPr>
          <p:cNvPr id="11" name="Group 10">
            <a:extLst>
              <a:ext uri="{FF2B5EF4-FFF2-40B4-BE49-F238E27FC236}">
                <a16:creationId xmlns:a16="http://schemas.microsoft.com/office/drawing/2014/main" id="{AED0100A-4310-4E6C-AB60-82F74F1A577F}"/>
              </a:ext>
            </a:extLst>
          </p:cNvPr>
          <p:cNvGrpSpPr/>
          <p:nvPr/>
        </p:nvGrpSpPr>
        <p:grpSpPr>
          <a:xfrm>
            <a:off x="0" y="6377353"/>
            <a:ext cx="12192000" cy="480648"/>
            <a:chOff x="0" y="6377353"/>
            <a:chExt cx="12192000" cy="480648"/>
          </a:xfrm>
        </p:grpSpPr>
        <p:sp>
          <p:nvSpPr>
            <p:cNvPr id="12" name="Rectangle 11">
              <a:extLst>
                <a:ext uri="{FF2B5EF4-FFF2-40B4-BE49-F238E27FC236}">
                  <a16:creationId xmlns:a16="http://schemas.microsoft.com/office/drawing/2014/main" id="{DE1F951E-8F9D-4D8A-9DAD-87618CD17261}"/>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F0CD55-F5FE-485B-9C98-A8185B5277C5}"/>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4" name="Rectangle 13">
              <a:extLst>
                <a:ext uri="{FF2B5EF4-FFF2-40B4-BE49-F238E27FC236}">
                  <a16:creationId xmlns:a16="http://schemas.microsoft.com/office/drawing/2014/main" id="{4EE6A4C2-B196-4F9A-9915-873EABE04D7D}"/>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5" name="Rectangle 14">
              <a:extLst>
                <a:ext uri="{FF2B5EF4-FFF2-40B4-BE49-F238E27FC236}">
                  <a16:creationId xmlns:a16="http://schemas.microsoft.com/office/drawing/2014/main" id="{7194DAC4-EE47-40BF-AFAD-77F991F2E819}"/>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6" name="Rectangle 15">
              <a:extLst>
                <a:ext uri="{FF2B5EF4-FFF2-40B4-BE49-F238E27FC236}">
                  <a16:creationId xmlns:a16="http://schemas.microsoft.com/office/drawing/2014/main" id="{6F945590-4653-430D-B189-3D2564E0B401}"/>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7" name="Rectangle 16">
              <a:extLst>
                <a:ext uri="{FF2B5EF4-FFF2-40B4-BE49-F238E27FC236}">
                  <a16:creationId xmlns:a16="http://schemas.microsoft.com/office/drawing/2014/main" id="{522B7ABA-97DA-4A0B-A2DA-4EFBBF2C7EAF}"/>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764606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descr="https://content.ces.ncsu.edu/media/images/Screen%20Shot%202016-12-19%20at%2010_4aXdldj.png">
            <a:extLst>
              <a:ext uri="{FF2B5EF4-FFF2-40B4-BE49-F238E27FC236}">
                <a16:creationId xmlns:a16="http://schemas.microsoft.com/office/drawing/2014/main" id="{F22ECB27-DF8A-45CE-ADA4-171897BB0C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721" y="0"/>
            <a:ext cx="10868976" cy="644892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D06F47C-90F2-402C-A22C-FB1B4801E13F}"/>
              </a:ext>
            </a:extLst>
          </p:cNvPr>
          <p:cNvSpPr txBox="1"/>
          <p:nvPr/>
        </p:nvSpPr>
        <p:spPr>
          <a:xfrm>
            <a:off x="0" y="0"/>
            <a:ext cx="1572126"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Pattern</a:t>
            </a:r>
          </a:p>
        </p:txBody>
      </p:sp>
      <p:sp>
        <p:nvSpPr>
          <p:cNvPr id="4" name="TextBox 3">
            <a:extLst>
              <a:ext uri="{FF2B5EF4-FFF2-40B4-BE49-F238E27FC236}">
                <a16:creationId xmlns:a16="http://schemas.microsoft.com/office/drawing/2014/main" id="{DC241CF8-EA58-424A-865A-7D752A5B4C73}"/>
              </a:ext>
            </a:extLst>
          </p:cNvPr>
          <p:cNvSpPr txBox="1"/>
          <p:nvPr/>
        </p:nvSpPr>
        <p:spPr>
          <a:xfrm>
            <a:off x="10764667" y="6141149"/>
            <a:ext cx="1033634" cy="307777"/>
          </a:xfrm>
          <a:prstGeom prst="rect">
            <a:avLst/>
          </a:prstGeom>
          <a:noFill/>
          <a:ln>
            <a:noFill/>
          </a:ln>
        </p:spPr>
        <p:txBody>
          <a:bodyPr wrap="square" rtlCol="0">
            <a:spAutoFit/>
          </a:bodyPr>
          <a:lstStyle/>
          <a:p>
            <a:r>
              <a:rPr lang="en-US" sz="1400" dirty="0"/>
              <a:t>© NCSU</a:t>
            </a:r>
          </a:p>
        </p:txBody>
      </p:sp>
      <p:grpSp>
        <p:nvGrpSpPr>
          <p:cNvPr id="13" name="Group 12">
            <a:extLst>
              <a:ext uri="{FF2B5EF4-FFF2-40B4-BE49-F238E27FC236}">
                <a16:creationId xmlns:a16="http://schemas.microsoft.com/office/drawing/2014/main" id="{8AF1ADA6-F47C-463C-9F52-4579B4E36C49}"/>
              </a:ext>
            </a:extLst>
          </p:cNvPr>
          <p:cNvGrpSpPr/>
          <p:nvPr/>
        </p:nvGrpSpPr>
        <p:grpSpPr>
          <a:xfrm>
            <a:off x="0" y="6377353"/>
            <a:ext cx="12192000" cy="480648"/>
            <a:chOff x="0" y="6377353"/>
            <a:chExt cx="12192000" cy="480648"/>
          </a:xfrm>
        </p:grpSpPr>
        <p:sp>
          <p:nvSpPr>
            <p:cNvPr id="14" name="Rectangle 13">
              <a:extLst>
                <a:ext uri="{FF2B5EF4-FFF2-40B4-BE49-F238E27FC236}">
                  <a16:creationId xmlns:a16="http://schemas.microsoft.com/office/drawing/2014/main" id="{1093E877-EE74-4844-85AA-5EAE720B67A8}"/>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66DCF07D-005B-47BE-9FFF-78371A05CC8D}"/>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B70D3206-10B8-43A6-87EC-E029745F0997}"/>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778AD95B-84ED-403B-AF01-41E398698CE4}"/>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2F0A4A79-C1CE-4DA4-9702-DE97F7B3E7C5}"/>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DE9D2937-A0DC-487A-B502-40F2AA304069}"/>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597907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2F1A408C-E163-40EF-99DC-584D8DD508D4}"/>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D0C26A-74FD-4EEC-873C-499FDABD631A}"/>
              </a:ext>
            </a:extLst>
          </p:cNvPr>
          <p:cNvSpPr>
            <a:spLocks noGrp="1"/>
          </p:cNvSpPr>
          <p:nvPr>
            <p:ph type="title"/>
          </p:nvPr>
        </p:nvSpPr>
        <p:spPr/>
        <p:txBody>
          <a:bodyPr/>
          <a:lstStyle/>
          <a:p>
            <a:r>
              <a:rPr lang="en-US" dirty="0"/>
              <a:t>Longitudinal Profile</a:t>
            </a:r>
          </a:p>
        </p:txBody>
      </p:sp>
      <p:pic>
        <p:nvPicPr>
          <p:cNvPr id="11" name="Picture 10">
            <a:extLst>
              <a:ext uri="{FF2B5EF4-FFF2-40B4-BE49-F238E27FC236}">
                <a16:creationId xmlns:a16="http://schemas.microsoft.com/office/drawing/2014/main" id="{DEF215DA-EE14-4C2A-BA92-087CAC492944}"/>
              </a:ext>
            </a:extLst>
          </p:cNvPr>
          <p:cNvPicPr>
            <a:picLocks noChangeAspect="1"/>
          </p:cNvPicPr>
          <p:nvPr/>
        </p:nvPicPr>
        <p:blipFill>
          <a:blip r:embed="rId3"/>
          <a:stretch>
            <a:fillRect/>
          </a:stretch>
        </p:blipFill>
        <p:spPr>
          <a:xfrm>
            <a:off x="838201" y="1396634"/>
            <a:ext cx="10515600" cy="4773112"/>
          </a:xfrm>
          <a:prstGeom prst="rect">
            <a:avLst/>
          </a:prstGeom>
          <a:effectLst>
            <a:outerShdw blurRad="50800" dist="38100" dir="2700000" algn="tl" rotWithShape="0">
              <a:prstClr val="black">
                <a:alpha val="40000"/>
              </a:prstClr>
            </a:outerShdw>
          </a:effectLst>
        </p:spPr>
      </p:pic>
      <p:grpSp>
        <p:nvGrpSpPr>
          <p:cNvPr id="13" name="Group 12">
            <a:extLst>
              <a:ext uri="{FF2B5EF4-FFF2-40B4-BE49-F238E27FC236}">
                <a16:creationId xmlns:a16="http://schemas.microsoft.com/office/drawing/2014/main" id="{4E06778D-30C9-4EFE-A7E1-2CD8DB0660B1}"/>
              </a:ext>
            </a:extLst>
          </p:cNvPr>
          <p:cNvGrpSpPr/>
          <p:nvPr/>
        </p:nvGrpSpPr>
        <p:grpSpPr>
          <a:xfrm>
            <a:off x="0" y="6377352"/>
            <a:ext cx="12192000" cy="480648"/>
            <a:chOff x="0" y="6377353"/>
            <a:chExt cx="12192000" cy="480648"/>
          </a:xfrm>
        </p:grpSpPr>
        <p:sp>
          <p:nvSpPr>
            <p:cNvPr id="14" name="Rectangle 13">
              <a:extLst>
                <a:ext uri="{FF2B5EF4-FFF2-40B4-BE49-F238E27FC236}">
                  <a16:creationId xmlns:a16="http://schemas.microsoft.com/office/drawing/2014/main" id="{BDF7650B-034E-4DDC-B08D-145D4FAB3902}"/>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4F0A0CC6-C74B-4068-94DB-B7A2005D5A69}"/>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C9EB4252-B7D0-447A-99E5-E11FFB15EB66}"/>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42C1A867-256F-4583-8559-EBC525B254BA}"/>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03D2A6E3-FCCF-4286-A900-4E613899CCEB}"/>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DDBF1C64-A580-464A-91AB-69583CE19DC1}"/>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377150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7BB5F7A-548F-4F78-9812-080993145DA8}"/>
              </a:ext>
            </a:extLst>
          </p:cNvPr>
          <p:cNvSpPr/>
          <p:nvPr/>
        </p:nvSpPr>
        <p:spPr>
          <a:xfrm>
            <a:off x="121092" y="15986"/>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B3E0FFD-B864-4C2F-B678-D0141350A6BF}"/>
              </a:ext>
            </a:extLst>
          </p:cNvPr>
          <p:cNvSpPr>
            <a:spLocks noGrp="1"/>
          </p:cNvSpPr>
          <p:nvPr>
            <p:ph type="title"/>
          </p:nvPr>
        </p:nvSpPr>
        <p:spPr/>
        <p:txBody>
          <a:bodyPr/>
          <a:lstStyle/>
          <a:p>
            <a:r>
              <a:rPr lang="en-US" dirty="0"/>
              <a:t>Cross-section Survey</a:t>
            </a:r>
          </a:p>
        </p:txBody>
      </p:sp>
      <p:grpSp>
        <p:nvGrpSpPr>
          <p:cNvPr id="11" name="Group 10">
            <a:extLst>
              <a:ext uri="{FF2B5EF4-FFF2-40B4-BE49-F238E27FC236}">
                <a16:creationId xmlns:a16="http://schemas.microsoft.com/office/drawing/2014/main" id="{13ACA022-325A-4F81-A032-F68EA7325A64}"/>
              </a:ext>
            </a:extLst>
          </p:cNvPr>
          <p:cNvGrpSpPr/>
          <p:nvPr/>
        </p:nvGrpSpPr>
        <p:grpSpPr>
          <a:xfrm>
            <a:off x="217344" y="3041197"/>
            <a:ext cx="9083066" cy="3215586"/>
            <a:chOff x="-1" y="0"/>
            <a:chExt cx="8897273" cy="3619500"/>
          </a:xfrm>
          <a:effectLst>
            <a:outerShdw blurRad="50800" dist="38100" dir="2700000" algn="tl" rotWithShape="0">
              <a:prstClr val="black">
                <a:alpha val="40000"/>
              </a:prstClr>
            </a:outerShdw>
          </a:effectLst>
        </p:grpSpPr>
        <p:pic>
          <p:nvPicPr>
            <p:cNvPr id="12" name="Picture 11">
              <a:extLst>
                <a:ext uri="{FF2B5EF4-FFF2-40B4-BE49-F238E27FC236}">
                  <a16:creationId xmlns:a16="http://schemas.microsoft.com/office/drawing/2014/main" id="{4447D60B-001E-439D-B4C0-7905278BED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8897273" cy="3619500"/>
            </a:xfrm>
            <a:prstGeom prst="rect">
              <a:avLst/>
            </a:prstGeom>
          </p:spPr>
        </p:pic>
        <p:sp>
          <p:nvSpPr>
            <p:cNvPr id="13" name="TextBox 12">
              <a:extLst>
                <a:ext uri="{FF2B5EF4-FFF2-40B4-BE49-F238E27FC236}">
                  <a16:creationId xmlns:a16="http://schemas.microsoft.com/office/drawing/2014/main" id="{5C5393F5-DE40-47D6-88D9-8F01112C231F}"/>
                </a:ext>
              </a:extLst>
            </p:cNvPr>
            <p:cNvSpPr txBox="1"/>
            <p:nvPr/>
          </p:nvSpPr>
          <p:spPr>
            <a:xfrm>
              <a:off x="3239522" y="33246"/>
              <a:ext cx="2958876" cy="415724"/>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r>
                <a:rPr lang="en-US" dirty="0"/>
                <a:t>T-7 Site D Cross-section, Riffle</a:t>
              </a:r>
            </a:p>
          </p:txBody>
        </p:sp>
      </p:grpSp>
      <p:grpSp>
        <p:nvGrpSpPr>
          <p:cNvPr id="15" name="Group 14">
            <a:extLst>
              <a:ext uri="{FF2B5EF4-FFF2-40B4-BE49-F238E27FC236}">
                <a16:creationId xmlns:a16="http://schemas.microsoft.com/office/drawing/2014/main" id="{2549E5B7-216E-4CCE-9465-252FFDA79036}"/>
              </a:ext>
            </a:extLst>
          </p:cNvPr>
          <p:cNvGrpSpPr/>
          <p:nvPr/>
        </p:nvGrpSpPr>
        <p:grpSpPr>
          <a:xfrm>
            <a:off x="0" y="6377352"/>
            <a:ext cx="12192000" cy="480648"/>
            <a:chOff x="0" y="6377353"/>
            <a:chExt cx="12192000" cy="480648"/>
          </a:xfrm>
        </p:grpSpPr>
        <p:sp>
          <p:nvSpPr>
            <p:cNvPr id="16" name="Rectangle 15">
              <a:extLst>
                <a:ext uri="{FF2B5EF4-FFF2-40B4-BE49-F238E27FC236}">
                  <a16:creationId xmlns:a16="http://schemas.microsoft.com/office/drawing/2014/main" id="{A1904D59-8B21-4A93-B77C-828072309133}"/>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252F3EE-0764-40D9-A735-E9ED28A3803A}"/>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8" name="Rectangle 17">
              <a:extLst>
                <a:ext uri="{FF2B5EF4-FFF2-40B4-BE49-F238E27FC236}">
                  <a16:creationId xmlns:a16="http://schemas.microsoft.com/office/drawing/2014/main" id="{2CFF74A6-A74C-4853-B0FA-5B62BC323C09}"/>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9" name="Rectangle 18">
              <a:extLst>
                <a:ext uri="{FF2B5EF4-FFF2-40B4-BE49-F238E27FC236}">
                  <a16:creationId xmlns:a16="http://schemas.microsoft.com/office/drawing/2014/main" id="{B935C004-3B5B-4BB3-B47A-EBF29C4130FD}"/>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0" name="Rectangle 19">
              <a:extLst>
                <a:ext uri="{FF2B5EF4-FFF2-40B4-BE49-F238E27FC236}">
                  <a16:creationId xmlns:a16="http://schemas.microsoft.com/office/drawing/2014/main" id="{0A60C92A-A524-4710-B143-6E6384B4AECA}"/>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1" name="Rectangle 20">
              <a:extLst>
                <a:ext uri="{FF2B5EF4-FFF2-40B4-BE49-F238E27FC236}">
                  <a16:creationId xmlns:a16="http://schemas.microsoft.com/office/drawing/2014/main" id="{8CF38898-7857-4BA0-8391-8337E27F7412}"/>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pic>
        <p:nvPicPr>
          <p:cNvPr id="4" name="Picture 3"/>
          <p:cNvPicPr>
            <a:picLocks noChangeAspect="1"/>
          </p:cNvPicPr>
          <p:nvPr/>
        </p:nvPicPr>
        <p:blipFill>
          <a:blip r:embed="rId4"/>
          <a:stretch>
            <a:fillRect/>
          </a:stretch>
        </p:blipFill>
        <p:spPr>
          <a:xfrm>
            <a:off x="5801867" y="15986"/>
            <a:ext cx="6390133" cy="290464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3655708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F620B-D762-428E-8DB1-AD13EC2BB146}"/>
              </a:ext>
            </a:extLst>
          </p:cNvPr>
          <p:cNvSpPr>
            <a:spLocks noGrp="1"/>
          </p:cNvSpPr>
          <p:nvPr>
            <p:ph type="title"/>
          </p:nvPr>
        </p:nvSpPr>
        <p:spPr/>
        <p:txBody>
          <a:bodyPr/>
          <a:lstStyle/>
          <a:p>
            <a:r>
              <a:rPr lang="en-US" dirty="0"/>
              <a:t>Pebble Count</a:t>
            </a:r>
          </a:p>
        </p:txBody>
      </p:sp>
      <p:pic>
        <p:nvPicPr>
          <p:cNvPr id="11" name="Picture 10">
            <a:extLst>
              <a:ext uri="{FF2B5EF4-FFF2-40B4-BE49-F238E27FC236}">
                <a16:creationId xmlns:a16="http://schemas.microsoft.com/office/drawing/2014/main" id="{41064558-6E4F-4703-9BBD-84606B4A3A2D}"/>
              </a:ext>
            </a:extLst>
          </p:cNvPr>
          <p:cNvPicPr>
            <a:picLocks noChangeAspect="1"/>
          </p:cNvPicPr>
          <p:nvPr/>
        </p:nvPicPr>
        <p:blipFill>
          <a:blip r:embed="rId3"/>
          <a:stretch>
            <a:fillRect/>
          </a:stretch>
        </p:blipFill>
        <p:spPr>
          <a:xfrm>
            <a:off x="0" y="1787172"/>
            <a:ext cx="4896001" cy="4393500"/>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178505D8-7A63-472D-B2D7-18E62EF94520}"/>
              </a:ext>
            </a:extLst>
          </p:cNvPr>
          <p:cNvPicPr>
            <a:picLocks noChangeAspect="1"/>
          </p:cNvPicPr>
          <p:nvPr/>
        </p:nvPicPr>
        <p:blipFill>
          <a:blip r:embed="rId4"/>
          <a:stretch>
            <a:fillRect/>
          </a:stretch>
        </p:blipFill>
        <p:spPr>
          <a:xfrm>
            <a:off x="5401579" y="303890"/>
            <a:ext cx="6684913" cy="5975121"/>
          </a:xfrm>
          <a:prstGeom prst="rect">
            <a:avLst/>
          </a:prstGeom>
          <a:effectLst>
            <a:outerShdw blurRad="50800" dist="38100" dir="2700000" algn="tl" rotWithShape="0">
              <a:prstClr val="black">
                <a:alpha val="40000"/>
              </a:prstClr>
            </a:outerShdw>
          </a:effectLst>
        </p:spPr>
      </p:pic>
      <p:grpSp>
        <p:nvGrpSpPr>
          <p:cNvPr id="13" name="Group 12">
            <a:extLst>
              <a:ext uri="{FF2B5EF4-FFF2-40B4-BE49-F238E27FC236}">
                <a16:creationId xmlns:a16="http://schemas.microsoft.com/office/drawing/2014/main" id="{3B8C5840-E0FC-45BF-80F1-41BCA1FC639A}"/>
              </a:ext>
            </a:extLst>
          </p:cNvPr>
          <p:cNvGrpSpPr/>
          <p:nvPr/>
        </p:nvGrpSpPr>
        <p:grpSpPr>
          <a:xfrm>
            <a:off x="0" y="6375495"/>
            <a:ext cx="12192000" cy="480648"/>
            <a:chOff x="0" y="6377353"/>
            <a:chExt cx="12192000" cy="480648"/>
          </a:xfrm>
        </p:grpSpPr>
        <p:sp>
          <p:nvSpPr>
            <p:cNvPr id="14" name="Rectangle 13">
              <a:extLst>
                <a:ext uri="{FF2B5EF4-FFF2-40B4-BE49-F238E27FC236}">
                  <a16:creationId xmlns:a16="http://schemas.microsoft.com/office/drawing/2014/main" id="{3F7467AC-C6D5-4909-8DAE-5B6495445F1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21505FA3-AA35-4F3B-A9F2-DE7C469B08BB}"/>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C3491317-034F-4B4F-8004-59D726C2E5A0}"/>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E04DE222-BF78-4C30-964C-C58B9D85D2A8}"/>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867261F3-AE3F-499C-8B9E-2EE01F52DA6C}"/>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4601FE64-09CC-4A97-8692-681F7B33EBE2}"/>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4107236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lh4.googleusercontent.com/jGls1C_6VOCvfxDyOYifpYZayiENeBJPvvQifUjqGj8X7wL6nc5SSgZba7b3s3gffKbsJKmg5FJ9rHQy6cFuqnQcrLGckAymnc9ss5986Z5hdRHJQiRbttLISchz-eP3f4IaIMZK">
            <a:extLst>
              <a:ext uri="{FF2B5EF4-FFF2-40B4-BE49-F238E27FC236}">
                <a16:creationId xmlns:a16="http://schemas.microsoft.com/office/drawing/2014/main" id="{6CFE40A4-2445-42AE-81C8-8D995EDFEA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925" y="14069"/>
            <a:ext cx="8140149" cy="628166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F119391-4B97-4CFF-8A47-59A1ECB84C3F}"/>
              </a:ext>
            </a:extLst>
          </p:cNvPr>
          <p:cNvSpPr txBox="1"/>
          <p:nvPr/>
        </p:nvSpPr>
        <p:spPr>
          <a:xfrm>
            <a:off x="0" y="14069"/>
            <a:ext cx="2400300"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BEHI Rating</a:t>
            </a:r>
          </a:p>
        </p:txBody>
      </p:sp>
      <p:sp>
        <p:nvSpPr>
          <p:cNvPr id="4" name="TextBox 3">
            <a:extLst>
              <a:ext uri="{FF2B5EF4-FFF2-40B4-BE49-F238E27FC236}">
                <a16:creationId xmlns:a16="http://schemas.microsoft.com/office/drawing/2014/main" id="{3FC96107-872A-4607-9136-35CBBA199AB0}"/>
              </a:ext>
            </a:extLst>
          </p:cNvPr>
          <p:cNvSpPr txBox="1"/>
          <p:nvPr/>
        </p:nvSpPr>
        <p:spPr>
          <a:xfrm>
            <a:off x="8419459" y="6069575"/>
            <a:ext cx="1807734" cy="307777"/>
          </a:xfrm>
          <a:prstGeom prst="rect">
            <a:avLst/>
          </a:prstGeom>
          <a:noFill/>
          <a:ln>
            <a:noFill/>
          </a:ln>
        </p:spPr>
        <p:txBody>
          <a:bodyPr wrap="square" rtlCol="0">
            <a:spAutoFit/>
          </a:bodyPr>
          <a:lstStyle/>
          <a:p>
            <a:r>
              <a:rPr lang="en-US" sz="1400" dirty="0"/>
              <a:t>© Wildland Hydrology</a:t>
            </a:r>
          </a:p>
        </p:txBody>
      </p:sp>
      <p:grpSp>
        <p:nvGrpSpPr>
          <p:cNvPr id="12" name="Group 11">
            <a:extLst>
              <a:ext uri="{FF2B5EF4-FFF2-40B4-BE49-F238E27FC236}">
                <a16:creationId xmlns:a16="http://schemas.microsoft.com/office/drawing/2014/main" id="{256636AF-D61A-4B00-9B91-E5378285678A}"/>
              </a:ext>
            </a:extLst>
          </p:cNvPr>
          <p:cNvGrpSpPr/>
          <p:nvPr/>
        </p:nvGrpSpPr>
        <p:grpSpPr>
          <a:xfrm>
            <a:off x="0" y="6377352"/>
            <a:ext cx="12192000" cy="480648"/>
            <a:chOff x="0" y="6377353"/>
            <a:chExt cx="12192000" cy="480648"/>
          </a:xfrm>
        </p:grpSpPr>
        <p:sp>
          <p:nvSpPr>
            <p:cNvPr id="20" name="Rectangle 19">
              <a:extLst>
                <a:ext uri="{FF2B5EF4-FFF2-40B4-BE49-F238E27FC236}">
                  <a16:creationId xmlns:a16="http://schemas.microsoft.com/office/drawing/2014/main" id="{45D18894-41BC-4539-B88D-F04A1C86E788}"/>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64C84BF-0FAB-4224-B552-39EA8134BA3A}"/>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2" name="Rectangle 21">
              <a:extLst>
                <a:ext uri="{FF2B5EF4-FFF2-40B4-BE49-F238E27FC236}">
                  <a16:creationId xmlns:a16="http://schemas.microsoft.com/office/drawing/2014/main" id="{8E4F2435-5108-4229-92AB-D4148DB882DE}"/>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3" name="Rectangle 22">
              <a:extLst>
                <a:ext uri="{FF2B5EF4-FFF2-40B4-BE49-F238E27FC236}">
                  <a16:creationId xmlns:a16="http://schemas.microsoft.com/office/drawing/2014/main" id="{D392D616-8265-4193-A863-9F4B5820207D}"/>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4" name="Rectangle 23">
              <a:extLst>
                <a:ext uri="{FF2B5EF4-FFF2-40B4-BE49-F238E27FC236}">
                  <a16:creationId xmlns:a16="http://schemas.microsoft.com/office/drawing/2014/main" id="{3330E08E-4FA9-441B-99F3-ED2BA8BB66EC}"/>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5" name="Rectangle 24">
              <a:extLst>
                <a:ext uri="{FF2B5EF4-FFF2-40B4-BE49-F238E27FC236}">
                  <a16:creationId xmlns:a16="http://schemas.microsoft.com/office/drawing/2014/main" id="{B3BAFCA2-8CE2-4C81-9FD1-41173551EC4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735529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B3F8667B-BDEC-4E3E-8A0A-373880FE24B2}"/>
              </a:ext>
            </a:extLst>
          </p:cNvPr>
          <p:cNvSpPr txBox="1"/>
          <p:nvPr/>
        </p:nvSpPr>
        <p:spPr>
          <a:xfrm>
            <a:off x="4552541" y="634670"/>
            <a:ext cx="3035030"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400" b="1" dirty="0"/>
              <a:t>Data Analysis Process</a:t>
            </a:r>
          </a:p>
        </p:txBody>
      </p:sp>
      <p:sp>
        <p:nvSpPr>
          <p:cNvPr id="26" name="TextBox 25">
            <a:extLst>
              <a:ext uri="{FF2B5EF4-FFF2-40B4-BE49-F238E27FC236}">
                <a16:creationId xmlns:a16="http://schemas.microsoft.com/office/drawing/2014/main" id="{945D899E-E48E-40AC-BC4A-C8A59E455FCE}"/>
              </a:ext>
            </a:extLst>
          </p:cNvPr>
          <p:cNvSpPr txBox="1"/>
          <p:nvPr/>
        </p:nvSpPr>
        <p:spPr>
          <a:xfrm>
            <a:off x="1960119" y="2297649"/>
            <a:ext cx="3297677"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Run a correlation matrix </a:t>
            </a:r>
          </a:p>
        </p:txBody>
      </p:sp>
      <p:sp>
        <p:nvSpPr>
          <p:cNvPr id="27" name="TextBox 26">
            <a:extLst>
              <a:ext uri="{FF2B5EF4-FFF2-40B4-BE49-F238E27FC236}">
                <a16:creationId xmlns:a16="http://schemas.microsoft.com/office/drawing/2014/main" id="{9A4BC574-6B16-49A3-AEC7-498247A19BB6}"/>
              </a:ext>
            </a:extLst>
          </p:cNvPr>
          <p:cNvSpPr txBox="1"/>
          <p:nvPr/>
        </p:nvSpPr>
        <p:spPr>
          <a:xfrm>
            <a:off x="1960119" y="1506311"/>
            <a:ext cx="8438749"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Organize the data using RIVERMorph or Mecklenburg Excel sheets</a:t>
            </a:r>
          </a:p>
        </p:txBody>
      </p:sp>
      <p:sp>
        <p:nvSpPr>
          <p:cNvPr id="28" name="TextBox 27">
            <a:extLst>
              <a:ext uri="{FF2B5EF4-FFF2-40B4-BE49-F238E27FC236}">
                <a16:creationId xmlns:a16="http://schemas.microsoft.com/office/drawing/2014/main" id="{32D2AD13-607C-40D4-A84B-766A2E9191A0}"/>
              </a:ext>
            </a:extLst>
          </p:cNvPr>
          <p:cNvSpPr txBox="1"/>
          <p:nvPr/>
        </p:nvSpPr>
        <p:spPr>
          <a:xfrm>
            <a:off x="1960119" y="3088987"/>
            <a:ext cx="535994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Standardize Dobbins and Overall datasets</a:t>
            </a:r>
          </a:p>
        </p:txBody>
      </p:sp>
      <p:sp>
        <p:nvSpPr>
          <p:cNvPr id="29" name="TextBox 28">
            <a:extLst>
              <a:ext uri="{FF2B5EF4-FFF2-40B4-BE49-F238E27FC236}">
                <a16:creationId xmlns:a16="http://schemas.microsoft.com/office/drawing/2014/main" id="{63C337B9-0206-4BB6-B8F3-A806484A160C}"/>
              </a:ext>
            </a:extLst>
          </p:cNvPr>
          <p:cNvSpPr txBox="1"/>
          <p:nvPr/>
        </p:nvSpPr>
        <p:spPr>
          <a:xfrm>
            <a:off x="1960119" y="3877252"/>
            <a:ext cx="7655668"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Run one-way ANOVA tests for Dobbins and Overall datasets</a:t>
            </a:r>
          </a:p>
        </p:txBody>
      </p:sp>
      <p:sp>
        <p:nvSpPr>
          <p:cNvPr id="30" name="TextBox 29">
            <a:extLst>
              <a:ext uri="{FF2B5EF4-FFF2-40B4-BE49-F238E27FC236}">
                <a16:creationId xmlns:a16="http://schemas.microsoft.com/office/drawing/2014/main" id="{6625B8BF-4AAE-4557-B36D-CB8D3E564955}"/>
              </a:ext>
            </a:extLst>
          </p:cNvPr>
          <p:cNvSpPr txBox="1"/>
          <p:nvPr/>
        </p:nvSpPr>
        <p:spPr>
          <a:xfrm>
            <a:off x="1960119" y="4697204"/>
            <a:ext cx="9202366"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Run post-hoc Games-Howell tests for statistically significant ANOVA tests </a:t>
            </a:r>
          </a:p>
        </p:txBody>
      </p:sp>
      <p:sp>
        <p:nvSpPr>
          <p:cNvPr id="31" name="TextBox 30">
            <a:extLst>
              <a:ext uri="{FF2B5EF4-FFF2-40B4-BE49-F238E27FC236}">
                <a16:creationId xmlns:a16="http://schemas.microsoft.com/office/drawing/2014/main" id="{30C7AD7D-83F7-4E84-92C7-190205948434}"/>
              </a:ext>
            </a:extLst>
          </p:cNvPr>
          <p:cNvSpPr txBox="1"/>
          <p:nvPr/>
        </p:nvSpPr>
        <p:spPr>
          <a:xfrm>
            <a:off x="1960119" y="5517156"/>
            <a:ext cx="618679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Compare means for the T-7 and 300th Ave sites</a:t>
            </a:r>
          </a:p>
        </p:txBody>
      </p:sp>
      <p:sp>
        <p:nvSpPr>
          <p:cNvPr id="5" name="Oval 4">
            <a:extLst>
              <a:ext uri="{FF2B5EF4-FFF2-40B4-BE49-F238E27FC236}">
                <a16:creationId xmlns:a16="http://schemas.microsoft.com/office/drawing/2014/main" id="{8030B3BE-7010-431E-A1D7-505E344D4EAF}"/>
              </a:ext>
            </a:extLst>
          </p:cNvPr>
          <p:cNvSpPr/>
          <p:nvPr/>
        </p:nvSpPr>
        <p:spPr>
          <a:xfrm>
            <a:off x="904672" y="1400800"/>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1</a:t>
            </a:r>
          </a:p>
        </p:txBody>
      </p:sp>
      <p:sp>
        <p:nvSpPr>
          <p:cNvPr id="33" name="Oval 32">
            <a:extLst>
              <a:ext uri="{FF2B5EF4-FFF2-40B4-BE49-F238E27FC236}">
                <a16:creationId xmlns:a16="http://schemas.microsoft.com/office/drawing/2014/main" id="{FBECB3D7-5818-4D7F-B974-03B1283F66B7}"/>
              </a:ext>
            </a:extLst>
          </p:cNvPr>
          <p:cNvSpPr/>
          <p:nvPr/>
        </p:nvSpPr>
        <p:spPr>
          <a:xfrm>
            <a:off x="904672" y="2192138"/>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2</a:t>
            </a:r>
          </a:p>
        </p:txBody>
      </p:sp>
      <p:sp>
        <p:nvSpPr>
          <p:cNvPr id="34" name="Oval 33">
            <a:extLst>
              <a:ext uri="{FF2B5EF4-FFF2-40B4-BE49-F238E27FC236}">
                <a16:creationId xmlns:a16="http://schemas.microsoft.com/office/drawing/2014/main" id="{F6B247CB-3266-4564-8F5E-94F0F756B7C9}"/>
              </a:ext>
            </a:extLst>
          </p:cNvPr>
          <p:cNvSpPr/>
          <p:nvPr/>
        </p:nvSpPr>
        <p:spPr>
          <a:xfrm>
            <a:off x="904672" y="5408575"/>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6</a:t>
            </a:r>
          </a:p>
        </p:txBody>
      </p:sp>
      <p:sp>
        <p:nvSpPr>
          <p:cNvPr id="35" name="Oval 34">
            <a:extLst>
              <a:ext uri="{FF2B5EF4-FFF2-40B4-BE49-F238E27FC236}">
                <a16:creationId xmlns:a16="http://schemas.microsoft.com/office/drawing/2014/main" id="{F2BA6867-5A08-4868-8158-534EF241E669}"/>
              </a:ext>
            </a:extLst>
          </p:cNvPr>
          <p:cNvSpPr/>
          <p:nvPr/>
        </p:nvSpPr>
        <p:spPr>
          <a:xfrm>
            <a:off x="904671" y="4590159"/>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5</a:t>
            </a:r>
          </a:p>
        </p:txBody>
      </p:sp>
      <p:sp>
        <p:nvSpPr>
          <p:cNvPr id="36" name="Oval 35">
            <a:extLst>
              <a:ext uri="{FF2B5EF4-FFF2-40B4-BE49-F238E27FC236}">
                <a16:creationId xmlns:a16="http://schemas.microsoft.com/office/drawing/2014/main" id="{13E9161C-6E5C-456C-9B17-31AA0B380611}"/>
              </a:ext>
            </a:extLst>
          </p:cNvPr>
          <p:cNvSpPr/>
          <p:nvPr/>
        </p:nvSpPr>
        <p:spPr>
          <a:xfrm>
            <a:off x="904672" y="3771743"/>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4</a:t>
            </a:r>
          </a:p>
        </p:txBody>
      </p:sp>
      <p:sp>
        <p:nvSpPr>
          <p:cNvPr id="37" name="Oval 36">
            <a:extLst>
              <a:ext uri="{FF2B5EF4-FFF2-40B4-BE49-F238E27FC236}">
                <a16:creationId xmlns:a16="http://schemas.microsoft.com/office/drawing/2014/main" id="{A8F03B6D-6D5F-4AF4-994E-78850FB1B2BA}"/>
              </a:ext>
            </a:extLst>
          </p:cNvPr>
          <p:cNvSpPr/>
          <p:nvPr/>
        </p:nvSpPr>
        <p:spPr>
          <a:xfrm>
            <a:off x="904672" y="2983476"/>
            <a:ext cx="680937" cy="672685"/>
          </a:xfrm>
          <a:prstGeom prst="ellipse">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t>3</a:t>
            </a:r>
          </a:p>
        </p:txBody>
      </p:sp>
      <p:grpSp>
        <p:nvGrpSpPr>
          <p:cNvPr id="22" name="Group 21">
            <a:extLst>
              <a:ext uri="{FF2B5EF4-FFF2-40B4-BE49-F238E27FC236}">
                <a16:creationId xmlns:a16="http://schemas.microsoft.com/office/drawing/2014/main" id="{2316DABE-D763-4FAB-B5D3-5FC6BCD256A5}"/>
              </a:ext>
            </a:extLst>
          </p:cNvPr>
          <p:cNvGrpSpPr/>
          <p:nvPr/>
        </p:nvGrpSpPr>
        <p:grpSpPr>
          <a:xfrm>
            <a:off x="0" y="6377352"/>
            <a:ext cx="12192000" cy="480648"/>
            <a:chOff x="0" y="6377353"/>
            <a:chExt cx="12192000" cy="480648"/>
          </a:xfrm>
        </p:grpSpPr>
        <p:sp>
          <p:nvSpPr>
            <p:cNvPr id="23" name="Rectangle 22">
              <a:extLst>
                <a:ext uri="{FF2B5EF4-FFF2-40B4-BE49-F238E27FC236}">
                  <a16:creationId xmlns:a16="http://schemas.microsoft.com/office/drawing/2014/main" id="{82A6F9BA-BFDE-4A61-9B12-8DFCA8C6AEA4}"/>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14B23C44-9C9B-4F8B-9BB9-F98BF478CE1A}"/>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32" name="Rectangle 31">
              <a:extLst>
                <a:ext uri="{FF2B5EF4-FFF2-40B4-BE49-F238E27FC236}">
                  <a16:creationId xmlns:a16="http://schemas.microsoft.com/office/drawing/2014/main" id="{1DFF7932-0E47-4424-9E08-B64FE7C48B40}"/>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38" name="Rectangle 37">
              <a:extLst>
                <a:ext uri="{FF2B5EF4-FFF2-40B4-BE49-F238E27FC236}">
                  <a16:creationId xmlns:a16="http://schemas.microsoft.com/office/drawing/2014/main" id="{F94C3725-DACE-4EE9-A328-230079D1A315}"/>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39" name="Rectangle 38">
              <a:extLst>
                <a:ext uri="{FF2B5EF4-FFF2-40B4-BE49-F238E27FC236}">
                  <a16:creationId xmlns:a16="http://schemas.microsoft.com/office/drawing/2014/main" id="{D4F21043-4A59-4773-AA5C-60DE57C4C628}"/>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40" name="Rectangle 39">
              <a:extLst>
                <a:ext uri="{FF2B5EF4-FFF2-40B4-BE49-F238E27FC236}">
                  <a16:creationId xmlns:a16="http://schemas.microsoft.com/office/drawing/2014/main" id="{BC9FF5ED-B77C-49B0-91D7-8CFB55CF44C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62198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679F69F-E7F9-4B5A-8022-DE856E3E60A7}"/>
              </a:ext>
            </a:extLst>
          </p:cNvPr>
          <p:cNvPicPr>
            <a:picLocks noChangeAspect="1"/>
          </p:cNvPicPr>
          <p:nvPr/>
        </p:nvPicPr>
        <p:blipFill>
          <a:blip r:embed="rId3"/>
          <a:stretch>
            <a:fillRect/>
          </a:stretch>
        </p:blipFill>
        <p:spPr>
          <a:xfrm>
            <a:off x="4888523" y="-8203"/>
            <a:ext cx="7303478" cy="6385554"/>
          </a:xfrm>
          <a:prstGeom prst="rect">
            <a:avLst/>
          </a:prstGeom>
          <a:effectLst>
            <a:outerShdw blurRad="50800" dist="38100" dir="2700000" algn="tl" rotWithShape="0">
              <a:prstClr val="black">
                <a:alpha val="40000"/>
              </a:prstClr>
            </a:outerShdw>
          </a:effectLst>
        </p:spPr>
      </p:pic>
      <p:pic>
        <p:nvPicPr>
          <p:cNvPr id="1026" name="Picture 2" descr="Image result for rivermorph">
            <a:extLst>
              <a:ext uri="{FF2B5EF4-FFF2-40B4-BE49-F238E27FC236}">
                <a16:creationId xmlns:a16="http://schemas.microsoft.com/office/drawing/2014/main" id="{33AADC14-0BF4-4A0F-A1A7-EB3F438266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946162"/>
            <a:ext cx="4800884" cy="44768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D5BB8644-59C6-41F1-A67F-E71DC5BEB798}"/>
              </a:ext>
            </a:extLst>
          </p:cNvPr>
          <p:cNvGrpSpPr/>
          <p:nvPr/>
        </p:nvGrpSpPr>
        <p:grpSpPr>
          <a:xfrm>
            <a:off x="0" y="6377352"/>
            <a:ext cx="12192000" cy="480648"/>
            <a:chOff x="0" y="6377353"/>
            <a:chExt cx="12192000" cy="480648"/>
          </a:xfrm>
        </p:grpSpPr>
        <p:sp>
          <p:nvSpPr>
            <p:cNvPr id="16" name="Rectangle 15">
              <a:extLst>
                <a:ext uri="{FF2B5EF4-FFF2-40B4-BE49-F238E27FC236}">
                  <a16:creationId xmlns:a16="http://schemas.microsoft.com/office/drawing/2014/main" id="{38DA18EB-501F-436C-8DF7-C43EFD60695D}"/>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01C07462-C7E4-48BD-9FCC-088F9C159641}"/>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8" name="Rectangle 17">
              <a:extLst>
                <a:ext uri="{FF2B5EF4-FFF2-40B4-BE49-F238E27FC236}">
                  <a16:creationId xmlns:a16="http://schemas.microsoft.com/office/drawing/2014/main" id="{12FBBEBE-4B47-48B9-844D-0F8C92636803}"/>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9" name="Rectangle 18">
              <a:extLst>
                <a:ext uri="{FF2B5EF4-FFF2-40B4-BE49-F238E27FC236}">
                  <a16:creationId xmlns:a16="http://schemas.microsoft.com/office/drawing/2014/main" id="{79253B2A-1D0E-470D-9787-6621B42BF1BC}"/>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0" name="Rectangle 19">
              <a:extLst>
                <a:ext uri="{FF2B5EF4-FFF2-40B4-BE49-F238E27FC236}">
                  <a16:creationId xmlns:a16="http://schemas.microsoft.com/office/drawing/2014/main" id="{591209BD-B180-4C86-AC72-E94A119A5E97}"/>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1" name="Rectangle 20">
              <a:extLst>
                <a:ext uri="{FF2B5EF4-FFF2-40B4-BE49-F238E27FC236}">
                  <a16:creationId xmlns:a16="http://schemas.microsoft.com/office/drawing/2014/main" id="{EADD1FF7-5F98-44E4-A44C-A052BD8F4AF3}"/>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172428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53DE5AB-7939-4E32-80EB-66496B93CD53}"/>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A8D2E18-1573-4D2F-94E4-C3E3F65C332D}"/>
              </a:ext>
            </a:extLst>
          </p:cNvPr>
          <p:cNvSpPr>
            <a:spLocks noGrp="1"/>
          </p:cNvSpPr>
          <p:nvPr>
            <p:ph type="title"/>
          </p:nvPr>
        </p:nvSpPr>
        <p:spPr>
          <a:xfrm>
            <a:off x="820615" y="465196"/>
            <a:ext cx="10515600" cy="1325563"/>
          </a:xfrm>
        </p:spPr>
        <p:txBody>
          <a:bodyPr/>
          <a:lstStyle/>
          <a:p>
            <a:r>
              <a:rPr lang="en-US" b="1" dirty="0"/>
              <a:t>Overview</a:t>
            </a:r>
          </a:p>
        </p:txBody>
      </p:sp>
      <p:grpSp>
        <p:nvGrpSpPr>
          <p:cNvPr id="10" name="Group 9">
            <a:extLst>
              <a:ext uri="{FF2B5EF4-FFF2-40B4-BE49-F238E27FC236}">
                <a16:creationId xmlns:a16="http://schemas.microsoft.com/office/drawing/2014/main" id="{D9A17804-E9B7-4D9A-8370-C890728D1FD9}"/>
              </a:ext>
            </a:extLst>
          </p:cNvPr>
          <p:cNvGrpSpPr/>
          <p:nvPr/>
        </p:nvGrpSpPr>
        <p:grpSpPr>
          <a:xfrm>
            <a:off x="0" y="6377353"/>
            <a:ext cx="12192000" cy="480648"/>
            <a:chOff x="0" y="6377353"/>
            <a:chExt cx="12192000" cy="480648"/>
          </a:xfrm>
        </p:grpSpPr>
        <p:sp>
          <p:nvSpPr>
            <p:cNvPr id="4" name="Rectangle 3">
              <a:extLst>
                <a:ext uri="{FF2B5EF4-FFF2-40B4-BE49-F238E27FC236}">
                  <a16:creationId xmlns:a16="http://schemas.microsoft.com/office/drawing/2014/main" id="{BED22B0A-911E-400D-82A2-99CEA0E4AD35}"/>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D45C150-172F-4F0B-B115-94FBC0C5CA72}"/>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6" name="Rectangle 5">
              <a:extLst>
                <a:ext uri="{FF2B5EF4-FFF2-40B4-BE49-F238E27FC236}">
                  <a16:creationId xmlns:a16="http://schemas.microsoft.com/office/drawing/2014/main" id="{9D047BAA-8722-4718-827D-865EBDE4809E}"/>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7" name="Rectangle 6">
              <a:extLst>
                <a:ext uri="{FF2B5EF4-FFF2-40B4-BE49-F238E27FC236}">
                  <a16:creationId xmlns:a16="http://schemas.microsoft.com/office/drawing/2014/main" id="{F2E9CB12-174D-4422-8FE5-114AE3E60951}"/>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8" name="Rectangle 7">
              <a:extLst>
                <a:ext uri="{FF2B5EF4-FFF2-40B4-BE49-F238E27FC236}">
                  <a16:creationId xmlns:a16="http://schemas.microsoft.com/office/drawing/2014/main" id="{995581AD-E169-441E-A160-1F78EF108E03}"/>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9" name="Rectangle 8">
              <a:extLst>
                <a:ext uri="{FF2B5EF4-FFF2-40B4-BE49-F238E27FC236}">
                  <a16:creationId xmlns:a16="http://schemas.microsoft.com/office/drawing/2014/main" id="{A4D6906A-BC3E-47F4-9706-8254B55C7400}"/>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
        <p:nvSpPr>
          <p:cNvPr id="11" name="Content Placeholder 2">
            <a:extLst>
              <a:ext uri="{FF2B5EF4-FFF2-40B4-BE49-F238E27FC236}">
                <a16:creationId xmlns:a16="http://schemas.microsoft.com/office/drawing/2014/main" id="{83E39E6B-7CE5-418F-ACE2-213F88CBFE98}"/>
              </a:ext>
            </a:extLst>
          </p:cNvPr>
          <p:cNvSpPr>
            <a:spLocks noGrp="1"/>
          </p:cNvSpPr>
          <p:nvPr>
            <p:ph idx="1"/>
          </p:nvPr>
        </p:nvSpPr>
        <p:spPr>
          <a:xfrm>
            <a:off x="820615" y="1936872"/>
            <a:ext cx="10515600" cy="3631589"/>
          </a:xfrm>
        </p:spPr>
        <p:txBody>
          <a:bodyPr numCol="2">
            <a:normAutofit/>
          </a:bodyPr>
          <a:lstStyle/>
          <a:p>
            <a:pPr marL="0" indent="0">
              <a:buNone/>
            </a:pPr>
            <a:r>
              <a:rPr lang="en-US" dirty="0"/>
              <a:t>Introduction</a:t>
            </a:r>
          </a:p>
          <a:p>
            <a:pPr marL="0" indent="0">
              <a:buNone/>
            </a:pPr>
            <a:r>
              <a:rPr lang="en-US" dirty="0"/>
              <a:t>Objectives</a:t>
            </a:r>
          </a:p>
          <a:p>
            <a:pPr lvl="1"/>
            <a:r>
              <a:rPr lang="en-US" dirty="0"/>
              <a:t>Research questions and hypotheses</a:t>
            </a:r>
          </a:p>
          <a:p>
            <a:pPr marL="0" indent="0">
              <a:buNone/>
            </a:pPr>
            <a:r>
              <a:rPr lang="en-US" dirty="0"/>
              <a:t>Literature Review</a:t>
            </a:r>
          </a:p>
          <a:p>
            <a:pPr lvl="1"/>
            <a:r>
              <a:rPr lang="en-US" dirty="0"/>
              <a:t>Stream stability</a:t>
            </a:r>
          </a:p>
          <a:p>
            <a:pPr lvl="1"/>
            <a:r>
              <a:rPr lang="en-US" dirty="0"/>
              <a:t>Stream classification</a:t>
            </a:r>
          </a:p>
          <a:p>
            <a:pPr lvl="1"/>
            <a:r>
              <a:rPr lang="en-US" dirty="0"/>
              <a:t>Grazing management</a:t>
            </a:r>
          </a:p>
          <a:p>
            <a:pPr marL="0" indent="0">
              <a:buNone/>
            </a:pPr>
            <a:endParaRPr lang="en-US" dirty="0"/>
          </a:p>
          <a:p>
            <a:pPr marL="0" indent="0">
              <a:buNone/>
            </a:pPr>
            <a:r>
              <a:rPr lang="en-US" dirty="0"/>
              <a:t> Methodology</a:t>
            </a:r>
          </a:p>
          <a:p>
            <a:pPr lvl="1"/>
            <a:r>
              <a:rPr lang="en-US" dirty="0"/>
              <a:t>Field surveys</a:t>
            </a:r>
          </a:p>
          <a:p>
            <a:pPr lvl="1"/>
            <a:r>
              <a:rPr lang="en-US" dirty="0"/>
              <a:t>Data analyses</a:t>
            </a:r>
          </a:p>
          <a:p>
            <a:pPr marL="0" indent="0">
              <a:buNone/>
            </a:pPr>
            <a:r>
              <a:rPr lang="en-US" dirty="0"/>
              <a:t> Findings</a:t>
            </a:r>
          </a:p>
          <a:p>
            <a:pPr lvl="1"/>
            <a:r>
              <a:rPr lang="en-US" dirty="0"/>
              <a:t>Site descriptions</a:t>
            </a:r>
          </a:p>
          <a:p>
            <a:pPr lvl="1"/>
            <a:r>
              <a:rPr lang="en-US" dirty="0"/>
              <a:t>Results and discussion</a:t>
            </a:r>
          </a:p>
          <a:p>
            <a:pPr marL="0" indent="0">
              <a:buNone/>
            </a:pPr>
            <a:r>
              <a:rPr lang="en-US" dirty="0"/>
              <a:t> Conclusions</a:t>
            </a:r>
          </a:p>
        </p:txBody>
      </p:sp>
    </p:spTree>
    <p:extLst>
      <p:ext uri="{BB962C8B-B14F-4D97-AF65-F5344CB8AC3E}">
        <p14:creationId xmlns:p14="http://schemas.microsoft.com/office/powerpoint/2010/main" val="3778330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12">
            <a:extLst>
              <a:ext uri="{FF2B5EF4-FFF2-40B4-BE49-F238E27FC236}">
                <a16:creationId xmlns:a16="http://schemas.microsoft.com/office/drawing/2014/main" id="{0BEBD9D6-1FF1-4427-B0CA-D1C9232EA37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283062"/>
            <a:ext cx="12192000" cy="5769914"/>
          </a:xfrm>
        </p:spPr>
      </p:pic>
      <p:grpSp>
        <p:nvGrpSpPr>
          <p:cNvPr id="16" name="Group 15">
            <a:extLst>
              <a:ext uri="{FF2B5EF4-FFF2-40B4-BE49-F238E27FC236}">
                <a16:creationId xmlns:a16="http://schemas.microsoft.com/office/drawing/2014/main" id="{ABA73DB5-22EB-4856-9F58-649427163774}"/>
              </a:ext>
            </a:extLst>
          </p:cNvPr>
          <p:cNvGrpSpPr/>
          <p:nvPr/>
        </p:nvGrpSpPr>
        <p:grpSpPr>
          <a:xfrm>
            <a:off x="0" y="6377352"/>
            <a:ext cx="12192000" cy="480648"/>
            <a:chOff x="0" y="6377353"/>
            <a:chExt cx="12192000" cy="480648"/>
          </a:xfrm>
        </p:grpSpPr>
        <p:sp>
          <p:nvSpPr>
            <p:cNvPr id="17" name="Rectangle 16">
              <a:extLst>
                <a:ext uri="{FF2B5EF4-FFF2-40B4-BE49-F238E27FC236}">
                  <a16:creationId xmlns:a16="http://schemas.microsoft.com/office/drawing/2014/main" id="{029D7DFE-671A-41CD-A98D-3928FD7D9409}"/>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2759E696-FC94-4FB5-A88A-B7479548E611}"/>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9" name="Rectangle 18">
              <a:extLst>
                <a:ext uri="{FF2B5EF4-FFF2-40B4-BE49-F238E27FC236}">
                  <a16:creationId xmlns:a16="http://schemas.microsoft.com/office/drawing/2014/main" id="{358945D9-F28B-4C07-AA29-ED7878D1F5CE}"/>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0" name="Rectangle 19">
              <a:extLst>
                <a:ext uri="{FF2B5EF4-FFF2-40B4-BE49-F238E27FC236}">
                  <a16:creationId xmlns:a16="http://schemas.microsoft.com/office/drawing/2014/main" id="{577D623E-5140-42F6-BA12-7EC204135C95}"/>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1" name="Rectangle 20">
              <a:extLst>
                <a:ext uri="{FF2B5EF4-FFF2-40B4-BE49-F238E27FC236}">
                  <a16:creationId xmlns:a16="http://schemas.microsoft.com/office/drawing/2014/main" id="{4D03373A-7090-4ED9-B844-8A480BFE8896}"/>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2" name="Rectangle 21">
              <a:extLst>
                <a:ext uri="{FF2B5EF4-FFF2-40B4-BE49-F238E27FC236}">
                  <a16:creationId xmlns:a16="http://schemas.microsoft.com/office/drawing/2014/main" id="{BF704C02-7C2A-4949-89F2-0D8189CEBB9E}"/>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9822127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B08555A-B6F0-49FE-8D0C-D63C5D629488}"/>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5B85F0-34D8-4F2B-A6EB-7F80E9C798DC}"/>
              </a:ext>
            </a:extLst>
          </p:cNvPr>
          <p:cNvSpPr>
            <a:spLocks noGrp="1"/>
          </p:cNvSpPr>
          <p:nvPr>
            <p:ph type="title"/>
          </p:nvPr>
        </p:nvSpPr>
        <p:spPr/>
        <p:txBody>
          <a:bodyPr/>
          <a:lstStyle/>
          <a:p>
            <a:r>
              <a:rPr lang="en-US" dirty="0"/>
              <a:t>Standardization</a:t>
            </a:r>
          </a:p>
        </p:txBody>
      </p:sp>
      <p:pic>
        <p:nvPicPr>
          <p:cNvPr id="2050" name="Picture 2" descr="[fig2.png]">
            <a:extLst>
              <a:ext uri="{FF2B5EF4-FFF2-40B4-BE49-F238E27FC236}">
                <a16:creationId xmlns:a16="http://schemas.microsoft.com/office/drawing/2014/main" id="{5A5E212A-482D-4049-AA2A-AC058D0E0D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06765" y="2477386"/>
            <a:ext cx="3578469" cy="155663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407B798F-AD70-412B-95B8-9CE625DB9FAC}"/>
              </a:ext>
            </a:extLst>
          </p:cNvPr>
          <p:cNvGrpSpPr/>
          <p:nvPr/>
        </p:nvGrpSpPr>
        <p:grpSpPr>
          <a:xfrm>
            <a:off x="0" y="6377352"/>
            <a:ext cx="12192000" cy="480648"/>
            <a:chOff x="0" y="6377353"/>
            <a:chExt cx="12192000" cy="480648"/>
          </a:xfrm>
        </p:grpSpPr>
        <p:sp>
          <p:nvSpPr>
            <p:cNvPr id="21" name="Rectangle 20">
              <a:extLst>
                <a:ext uri="{FF2B5EF4-FFF2-40B4-BE49-F238E27FC236}">
                  <a16:creationId xmlns:a16="http://schemas.microsoft.com/office/drawing/2014/main" id="{6BC9FD04-2AD4-4BEA-A100-FBF113EF639B}"/>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73F3BDF-4DA3-4816-84B9-E76FC5429112}"/>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3" name="Rectangle 22">
              <a:extLst>
                <a:ext uri="{FF2B5EF4-FFF2-40B4-BE49-F238E27FC236}">
                  <a16:creationId xmlns:a16="http://schemas.microsoft.com/office/drawing/2014/main" id="{B4D51E61-DD7E-4C88-8454-D5AF7E54CEB5}"/>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4" name="Rectangle 23">
              <a:extLst>
                <a:ext uri="{FF2B5EF4-FFF2-40B4-BE49-F238E27FC236}">
                  <a16:creationId xmlns:a16="http://schemas.microsoft.com/office/drawing/2014/main" id="{30FE4A79-1C61-414B-8D5F-83636B2E2FB2}"/>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5" name="Rectangle 24">
              <a:extLst>
                <a:ext uri="{FF2B5EF4-FFF2-40B4-BE49-F238E27FC236}">
                  <a16:creationId xmlns:a16="http://schemas.microsoft.com/office/drawing/2014/main" id="{CB7F0786-24F6-4B74-B2D8-927A65341B77}"/>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6" name="Rectangle 25">
              <a:extLst>
                <a:ext uri="{FF2B5EF4-FFF2-40B4-BE49-F238E27FC236}">
                  <a16:creationId xmlns:a16="http://schemas.microsoft.com/office/drawing/2014/main" id="{D5B90F54-7695-4CD1-A06B-76A0EF2861D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051156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19691B9-A558-450A-A3E4-853948EE97E4}"/>
              </a:ext>
            </a:extLst>
          </p:cNvPr>
          <p:cNvPicPr>
            <a:picLocks noChangeAspect="1"/>
          </p:cNvPicPr>
          <p:nvPr/>
        </p:nvPicPr>
        <p:blipFill>
          <a:blip r:embed="rId3"/>
          <a:stretch>
            <a:fillRect/>
          </a:stretch>
        </p:blipFill>
        <p:spPr>
          <a:xfrm>
            <a:off x="0" y="67779"/>
            <a:ext cx="8115300" cy="3152775"/>
          </a:xfrm>
          <a:prstGeom prst="rect">
            <a:avLst/>
          </a:prstGeom>
        </p:spPr>
      </p:pic>
      <p:pic>
        <p:nvPicPr>
          <p:cNvPr id="8" name="Picture 7">
            <a:extLst>
              <a:ext uri="{FF2B5EF4-FFF2-40B4-BE49-F238E27FC236}">
                <a16:creationId xmlns:a16="http://schemas.microsoft.com/office/drawing/2014/main" id="{C11495AC-15FA-44E3-945F-57A1089658A8}"/>
              </a:ext>
            </a:extLst>
          </p:cNvPr>
          <p:cNvPicPr>
            <a:picLocks noChangeAspect="1"/>
          </p:cNvPicPr>
          <p:nvPr/>
        </p:nvPicPr>
        <p:blipFill>
          <a:blip r:embed="rId4"/>
          <a:stretch>
            <a:fillRect/>
          </a:stretch>
        </p:blipFill>
        <p:spPr>
          <a:xfrm>
            <a:off x="8213295" y="689066"/>
            <a:ext cx="3876675" cy="1581150"/>
          </a:xfrm>
          <a:prstGeom prst="rect">
            <a:avLst/>
          </a:prstGeom>
        </p:spPr>
      </p:pic>
      <p:sp>
        <p:nvSpPr>
          <p:cNvPr id="9" name="Title 1">
            <a:extLst>
              <a:ext uri="{FF2B5EF4-FFF2-40B4-BE49-F238E27FC236}">
                <a16:creationId xmlns:a16="http://schemas.microsoft.com/office/drawing/2014/main" id="{193F05A8-BDF0-4EEA-8943-EB4097089FAE}"/>
              </a:ext>
            </a:extLst>
          </p:cNvPr>
          <p:cNvSpPr txBox="1">
            <a:spLocks/>
          </p:cNvSpPr>
          <p:nvPr/>
        </p:nvSpPr>
        <p:spPr>
          <a:xfrm>
            <a:off x="30106" y="2388198"/>
            <a:ext cx="3324113" cy="48467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latin typeface="+mn-lt"/>
              </a:rPr>
              <a:t>One-way ANOVA examples</a:t>
            </a:r>
          </a:p>
        </p:txBody>
      </p:sp>
      <p:pic>
        <p:nvPicPr>
          <p:cNvPr id="10" name="Picture 9">
            <a:extLst>
              <a:ext uri="{FF2B5EF4-FFF2-40B4-BE49-F238E27FC236}">
                <a16:creationId xmlns:a16="http://schemas.microsoft.com/office/drawing/2014/main" id="{AFDBAF04-173A-452D-B6D6-BA232D7B724A}"/>
              </a:ext>
            </a:extLst>
          </p:cNvPr>
          <p:cNvPicPr>
            <a:picLocks noChangeAspect="1"/>
          </p:cNvPicPr>
          <p:nvPr/>
        </p:nvPicPr>
        <p:blipFill>
          <a:blip r:embed="rId5"/>
          <a:stretch>
            <a:fillRect/>
          </a:stretch>
        </p:blipFill>
        <p:spPr>
          <a:xfrm>
            <a:off x="0" y="3220554"/>
            <a:ext cx="8115300" cy="3152775"/>
          </a:xfrm>
          <a:prstGeom prst="rect">
            <a:avLst/>
          </a:prstGeom>
        </p:spPr>
      </p:pic>
      <p:cxnSp>
        <p:nvCxnSpPr>
          <p:cNvPr id="12" name="Straight Arrow Connector 11">
            <a:extLst>
              <a:ext uri="{FF2B5EF4-FFF2-40B4-BE49-F238E27FC236}">
                <a16:creationId xmlns:a16="http://schemas.microsoft.com/office/drawing/2014/main" id="{C626A463-4E1C-4672-915E-E5110573EC06}"/>
              </a:ext>
            </a:extLst>
          </p:cNvPr>
          <p:cNvCxnSpPr>
            <a:cxnSpLocks/>
          </p:cNvCxnSpPr>
          <p:nvPr/>
        </p:nvCxnSpPr>
        <p:spPr>
          <a:xfrm flipV="1">
            <a:off x="7594899" y="689066"/>
            <a:ext cx="618396" cy="18230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84BA638-A4E6-4E9F-BCF4-08E6A89D603A}"/>
              </a:ext>
            </a:extLst>
          </p:cNvPr>
          <p:cNvCxnSpPr/>
          <p:nvPr/>
        </p:nvCxnSpPr>
        <p:spPr>
          <a:xfrm>
            <a:off x="7594899" y="871369"/>
            <a:ext cx="618396" cy="139884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25C614FE-5A6E-4B80-93A3-58E61E57CCED}"/>
              </a:ext>
            </a:extLst>
          </p:cNvPr>
          <p:cNvSpPr txBox="1"/>
          <p:nvPr/>
        </p:nvSpPr>
        <p:spPr>
          <a:xfrm>
            <a:off x="8423238" y="2388198"/>
            <a:ext cx="3431689" cy="1200329"/>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r>
              <a:rPr lang="en-US" dirty="0"/>
              <a:t>Reach D50 particle sizes for Northern (N) vs Reference (C) and Middle (M) vs Reference (C) are significantly different.  </a:t>
            </a:r>
          </a:p>
        </p:txBody>
      </p:sp>
      <p:sp>
        <p:nvSpPr>
          <p:cNvPr id="18" name="TextBox 17">
            <a:extLst>
              <a:ext uri="{FF2B5EF4-FFF2-40B4-BE49-F238E27FC236}">
                <a16:creationId xmlns:a16="http://schemas.microsoft.com/office/drawing/2014/main" id="{78FAA62E-A8B7-4CEB-BBD0-621031BE7FE1}"/>
              </a:ext>
            </a:extLst>
          </p:cNvPr>
          <p:cNvSpPr txBox="1"/>
          <p:nvPr/>
        </p:nvSpPr>
        <p:spPr>
          <a:xfrm>
            <a:off x="8435787" y="4681447"/>
            <a:ext cx="3431689" cy="923330"/>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r>
              <a:rPr lang="en-US" dirty="0"/>
              <a:t>While not statistically significant, bankfull widths still vary between the sites.</a:t>
            </a:r>
          </a:p>
        </p:txBody>
      </p:sp>
      <p:cxnSp>
        <p:nvCxnSpPr>
          <p:cNvPr id="19" name="Straight Arrow Connector 18">
            <a:extLst>
              <a:ext uri="{FF2B5EF4-FFF2-40B4-BE49-F238E27FC236}">
                <a16:creationId xmlns:a16="http://schemas.microsoft.com/office/drawing/2014/main" id="{40260984-75F5-4C89-B1A3-A48C39842D85}"/>
              </a:ext>
            </a:extLst>
          </p:cNvPr>
          <p:cNvCxnSpPr>
            <a:cxnSpLocks/>
          </p:cNvCxnSpPr>
          <p:nvPr/>
        </p:nvCxnSpPr>
        <p:spPr>
          <a:xfrm>
            <a:off x="7855100" y="4024145"/>
            <a:ext cx="580687" cy="65730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A67B9122-43F2-4F56-BC04-6BD111A128F8}"/>
              </a:ext>
            </a:extLst>
          </p:cNvPr>
          <p:cNvCxnSpPr>
            <a:cxnSpLocks/>
          </p:cNvCxnSpPr>
          <p:nvPr/>
        </p:nvCxnSpPr>
        <p:spPr>
          <a:xfrm>
            <a:off x="7855100" y="4024144"/>
            <a:ext cx="568138" cy="158063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nvGrpSpPr>
          <p:cNvPr id="25" name="Group 24">
            <a:extLst>
              <a:ext uri="{FF2B5EF4-FFF2-40B4-BE49-F238E27FC236}">
                <a16:creationId xmlns:a16="http://schemas.microsoft.com/office/drawing/2014/main" id="{AB043236-62B6-449B-9B11-DF8A96945FDB}"/>
              </a:ext>
            </a:extLst>
          </p:cNvPr>
          <p:cNvGrpSpPr/>
          <p:nvPr/>
        </p:nvGrpSpPr>
        <p:grpSpPr>
          <a:xfrm>
            <a:off x="0" y="6377352"/>
            <a:ext cx="12192000" cy="480648"/>
            <a:chOff x="0" y="6377353"/>
            <a:chExt cx="12192000" cy="480648"/>
          </a:xfrm>
        </p:grpSpPr>
        <p:sp>
          <p:nvSpPr>
            <p:cNvPr id="26" name="Rectangle 25">
              <a:extLst>
                <a:ext uri="{FF2B5EF4-FFF2-40B4-BE49-F238E27FC236}">
                  <a16:creationId xmlns:a16="http://schemas.microsoft.com/office/drawing/2014/main" id="{698386BD-809F-49AB-A64F-D501BF3DAF61}"/>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1B7D52A2-DD08-41CE-9F9E-C4A8F17D6963}"/>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8" name="Rectangle 27">
              <a:extLst>
                <a:ext uri="{FF2B5EF4-FFF2-40B4-BE49-F238E27FC236}">
                  <a16:creationId xmlns:a16="http://schemas.microsoft.com/office/drawing/2014/main" id="{01CD9529-CEEC-4132-8B06-7C5995180FF7}"/>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9" name="Rectangle 28">
              <a:extLst>
                <a:ext uri="{FF2B5EF4-FFF2-40B4-BE49-F238E27FC236}">
                  <a16:creationId xmlns:a16="http://schemas.microsoft.com/office/drawing/2014/main" id="{EB5DBA02-CA97-486A-BB30-E6BC35F5002D}"/>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30" name="Rectangle 29">
              <a:extLst>
                <a:ext uri="{FF2B5EF4-FFF2-40B4-BE49-F238E27FC236}">
                  <a16:creationId xmlns:a16="http://schemas.microsoft.com/office/drawing/2014/main" id="{8C1FE684-CAB9-4793-817C-00698E5128BD}"/>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31" name="Rectangle 30">
              <a:extLst>
                <a:ext uri="{FF2B5EF4-FFF2-40B4-BE49-F238E27FC236}">
                  <a16:creationId xmlns:a16="http://schemas.microsoft.com/office/drawing/2014/main" id="{C9C672BB-48E1-41DC-9BAA-F2B8BEC5FC5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350668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18FB52A-77FC-4A9E-A625-7A9DF38A0FFA}"/>
              </a:ext>
            </a:extLst>
          </p:cNvPr>
          <p:cNvPicPr>
            <a:picLocks noChangeAspect="1"/>
          </p:cNvPicPr>
          <p:nvPr/>
        </p:nvPicPr>
        <p:blipFill>
          <a:blip r:embed="rId3"/>
          <a:stretch>
            <a:fillRect/>
          </a:stretch>
        </p:blipFill>
        <p:spPr>
          <a:xfrm>
            <a:off x="943572" y="2460276"/>
            <a:ext cx="3486631" cy="1948860"/>
          </a:xfrm>
          <a:prstGeom prst="rect">
            <a:avLst/>
          </a:prstGeom>
        </p:spPr>
      </p:pic>
      <p:pic>
        <p:nvPicPr>
          <p:cNvPr id="9" name="Picture 8">
            <a:extLst>
              <a:ext uri="{FF2B5EF4-FFF2-40B4-BE49-F238E27FC236}">
                <a16:creationId xmlns:a16="http://schemas.microsoft.com/office/drawing/2014/main" id="{CA6EF75F-EC74-4040-80E8-11601027F551}"/>
              </a:ext>
            </a:extLst>
          </p:cNvPr>
          <p:cNvPicPr>
            <a:picLocks noChangeAspect="1"/>
          </p:cNvPicPr>
          <p:nvPr/>
        </p:nvPicPr>
        <p:blipFill>
          <a:blip r:embed="rId4"/>
          <a:stretch>
            <a:fillRect/>
          </a:stretch>
        </p:blipFill>
        <p:spPr>
          <a:xfrm>
            <a:off x="5332124" y="4819182"/>
            <a:ext cx="2232445" cy="1398485"/>
          </a:xfrm>
          <a:prstGeom prst="rect">
            <a:avLst/>
          </a:prstGeom>
        </p:spPr>
      </p:pic>
      <p:pic>
        <p:nvPicPr>
          <p:cNvPr id="10" name="Picture 9">
            <a:extLst>
              <a:ext uri="{FF2B5EF4-FFF2-40B4-BE49-F238E27FC236}">
                <a16:creationId xmlns:a16="http://schemas.microsoft.com/office/drawing/2014/main" id="{AC1EDACD-E884-4908-A6FA-0CFD5450DFF6}"/>
              </a:ext>
            </a:extLst>
          </p:cNvPr>
          <p:cNvPicPr>
            <a:picLocks noChangeAspect="1"/>
          </p:cNvPicPr>
          <p:nvPr/>
        </p:nvPicPr>
        <p:blipFill>
          <a:blip r:embed="rId5"/>
          <a:stretch>
            <a:fillRect/>
          </a:stretch>
        </p:blipFill>
        <p:spPr>
          <a:xfrm>
            <a:off x="9315156" y="4655930"/>
            <a:ext cx="1752381" cy="1466667"/>
          </a:xfrm>
          <a:prstGeom prst="rect">
            <a:avLst/>
          </a:prstGeom>
        </p:spPr>
      </p:pic>
      <p:sp>
        <p:nvSpPr>
          <p:cNvPr id="5" name="Title 1">
            <a:extLst>
              <a:ext uri="{FF2B5EF4-FFF2-40B4-BE49-F238E27FC236}">
                <a16:creationId xmlns:a16="http://schemas.microsoft.com/office/drawing/2014/main" id="{5B2E4EF5-629F-4E12-832B-2FFF0C356097}"/>
              </a:ext>
            </a:extLst>
          </p:cNvPr>
          <p:cNvSpPr txBox="1">
            <a:spLocks/>
          </p:cNvSpPr>
          <p:nvPr/>
        </p:nvSpPr>
        <p:spPr>
          <a:xfrm>
            <a:off x="1592904" y="1956565"/>
            <a:ext cx="2187966" cy="48467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latin typeface="+mn-lt"/>
              </a:rPr>
              <a:t>Tukey’s HSD test</a:t>
            </a:r>
          </a:p>
        </p:txBody>
      </p:sp>
      <p:sp>
        <p:nvSpPr>
          <p:cNvPr id="6" name="Title 1">
            <a:extLst>
              <a:ext uri="{FF2B5EF4-FFF2-40B4-BE49-F238E27FC236}">
                <a16:creationId xmlns:a16="http://schemas.microsoft.com/office/drawing/2014/main" id="{EFDB2B13-76C3-4553-8FD1-B84133033FAF}"/>
              </a:ext>
            </a:extLst>
          </p:cNvPr>
          <p:cNvSpPr txBox="1">
            <a:spLocks/>
          </p:cNvSpPr>
          <p:nvPr/>
        </p:nvSpPr>
        <p:spPr>
          <a:xfrm>
            <a:off x="5196094" y="4405004"/>
            <a:ext cx="2346235" cy="742336"/>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latin typeface="+mn-lt"/>
              </a:rPr>
              <a:t>Games-Howell modification</a:t>
            </a:r>
          </a:p>
        </p:txBody>
      </p:sp>
      <p:cxnSp>
        <p:nvCxnSpPr>
          <p:cNvPr id="3" name="Straight Arrow Connector 2">
            <a:extLst>
              <a:ext uri="{FF2B5EF4-FFF2-40B4-BE49-F238E27FC236}">
                <a16:creationId xmlns:a16="http://schemas.microsoft.com/office/drawing/2014/main" id="{250F1F62-DCB6-4882-9595-D60492D017F7}"/>
              </a:ext>
            </a:extLst>
          </p:cNvPr>
          <p:cNvCxnSpPr>
            <a:cxnSpLocks/>
            <a:stCxn id="6" idx="1"/>
            <a:endCxn id="14" idx="4"/>
          </p:cNvCxnSpPr>
          <p:nvPr/>
        </p:nvCxnSpPr>
        <p:spPr>
          <a:xfrm flipH="1" flipV="1">
            <a:off x="1710157" y="4379175"/>
            <a:ext cx="3485937" cy="3969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2" name="Title 1">
            <a:extLst>
              <a:ext uri="{FF2B5EF4-FFF2-40B4-BE49-F238E27FC236}">
                <a16:creationId xmlns:a16="http://schemas.microsoft.com/office/drawing/2014/main" id="{DC4E4F7F-D4A2-43B3-A6C2-3EC365374AB9}"/>
              </a:ext>
            </a:extLst>
          </p:cNvPr>
          <p:cNvSpPr txBox="1">
            <a:spLocks/>
          </p:cNvSpPr>
          <p:nvPr/>
        </p:nvSpPr>
        <p:spPr>
          <a:xfrm>
            <a:off x="9097363" y="4149802"/>
            <a:ext cx="2187966" cy="48467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latin typeface="+mn-lt"/>
              </a:rPr>
              <a:t>Adjusted degrees of freedom</a:t>
            </a:r>
          </a:p>
        </p:txBody>
      </p:sp>
      <p:sp>
        <p:nvSpPr>
          <p:cNvPr id="14" name="Oval 13">
            <a:extLst>
              <a:ext uri="{FF2B5EF4-FFF2-40B4-BE49-F238E27FC236}">
                <a16:creationId xmlns:a16="http://schemas.microsoft.com/office/drawing/2014/main" id="{E51990D1-DE57-4EC8-A895-760AFEA7CFB3}"/>
              </a:ext>
            </a:extLst>
          </p:cNvPr>
          <p:cNvSpPr/>
          <p:nvPr/>
        </p:nvSpPr>
        <p:spPr>
          <a:xfrm>
            <a:off x="863734" y="3311865"/>
            <a:ext cx="1692845" cy="1067310"/>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E3B3F067-1E6A-40D8-8CBE-D79CA81544EC}"/>
              </a:ext>
            </a:extLst>
          </p:cNvPr>
          <p:cNvCxnSpPr>
            <a:cxnSpLocks/>
            <a:stCxn id="6" idx="3"/>
            <a:endCxn id="12" idx="1"/>
          </p:cNvCxnSpPr>
          <p:nvPr/>
        </p:nvCxnSpPr>
        <p:spPr>
          <a:xfrm flipV="1">
            <a:off x="7542329" y="4392138"/>
            <a:ext cx="1555034" cy="38403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a16="http://schemas.microsoft.com/office/drawing/2014/main" id="{05E11096-3A45-4A81-A2A3-4953D0C03C06}"/>
              </a:ext>
            </a:extLst>
          </p:cNvPr>
          <p:cNvPicPr>
            <a:picLocks noChangeAspect="1"/>
          </p:cNvPicPr>
          <p:nvPr/>
        </p:nvPicPr>
        <p:blipFill>
          <a:blip r:embed="rId6"/>
          <a:stretch>
            <a:fillRect/>
          </a:stretch>
        </p:blipFill>
        <p:spPr>
          <a:xfrm>
            <a:off x="6220834" y="943826"/>
            <a:ext cx="5753100" cy="2162175"/>
          </a:xfrm>
          <a:prstGeom prst="rect">
            <a:avLst/>
          </a:prstGeom>
        </p:spPr>
      </p:pic>
      <p:sp>
        <p:nvSpPr>
          <p:cNvPr id="27" name="Title 1">
            <a:extLst>
              <a:ext uri="{FF2B5EF4-FFF2-40B4-BE49-F238E27FC236}">
                <a16:creationId xmlns:a16="http://schemas.microsoft.com/office/drawing/2014/main" id="{F7111413-B08E-4E02-8985-59677C4B96D9}"/>
              </a:ext>
            </a:extLst>
          </p:cNvPr>
          <p:cNvSpPr txBox="1">
            <a:spLocks/>
          </p:cNvSpPr>
          <p:nvPr/>
        </p:nvSpPr>
        <p:spPr>
          <a:xfrm>
            <a:off x="7874331" y="491262"/>
            <a:ext cx="2446106" cy="344817"/>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300" dirty="0">
                <a:latin typeface="+mn-lt"/>
              </a:rPr>
              <a:t>Critical Value Table</a:t>
            </a:r>
          </a:p>
        </p:txBody>
      </p:sp>
      <p:cxnSp>
        <p:nvCxnSpPr>
          <p:cNvPr id="32" name="Straight Arrow Connector 31">
            <a:extLst>
              <a:ext uri="{FF2B5EF4-FFF2-40B4-BE49-F238E27FC236}">
                <a16:creationId xmlns:a16="http://schemas.microsoft.com/office/drawing/2014/main" id="{F6BB2DC6-D4BF-41C9-99D2-136682EB92B1}"/>
              </a:ext>
            </a:extLst>
          </p:cNvPr>
          <p:cNvCxnSpPr>
            <a:cxnSpLocks/>
            <a:stCxn id="12" idx="0"/>
          </p:cNvCxnSpPr>
          <p:nvPr/>
        </p:nvCxnSpPr>
        <p:spPr>
          <a:xfrm flipH="1" flipV="1">
            <a:off x="6686497" y="3127458"/>
            <a:ext cx="3504849" cy="10223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4" name="Arc 33">
            <a:extLst>
              <a:ext uri="{FF2B5EF4-FFF2-40B4-BE49-F238E27FC236}">
                <a16:creationId xmlns:a16="http://schemas.microsoft.com/office/drawing/2014/main" id="{EE7017CF-3082-4A35-8F14-03F5847BFAB3}"/>
              </a:ext>
            </a:extLst>
          </p:cNvPr>
          <p:cNvSpPr/>
          <p:nvPr/>
        </p:nvSpPr>
        <p:spPr>
          <a:xfrm>
            <a:off x="1232521" y="2232208"/>
            <a:ext cx="5114491" cy="4340714"/>
          </a:xfrm>
          <a:prstGeom prst="arc">
            <a:avLst>
              <a:gd name="adj1" fmla="val 16261405"/>
              <a:gd name="adj2" fmla="val 21589280"/>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7" name="Picture 36">
            <a:extLst>
              <a:ext uri="{FF2B5EF4-FFF2-40B4-BE49-F238E27FC236}">
                <a16:creationId xmlns:a16="http://schemas.microsoft.com/office/drawing/2014/main" id="{4437C9EF-FEB0-4B31-AB05-60C46B1C9532}"/>
              </a:ext>
            </a:extLst>
          </p:cNvPr>
          <p:cNvPicPr>
            <a:picLocks noChangeAspect="1"/>
          </p:cNvPicPr>
          <p:nvPr/>
        </p:nvPicPr>
        <p:blipFill>
          <a:blip r:embed="rId7"/>
          <a:stretch>
            <a:fillRect/>
          </a:stretch>
        </p:blipFill>
        <p:spPr>
          <a:xfrm>
            <a:off x="466935" y="836079"/>
            <a:ext cx="3495675" cy="619125"/>
          </a:xfrm>
          <a:prstGeom prst="rect">
            <a:avLst/>
          </a:prstGeom>
        </p:spPr>
      </p:pic>
      <p:sp>
        <p:nvSpPr>
          <p:cNvPr id="46" name="Title 1">
            <a:extLst>
              <a:ext uri="{FF2B5EF4-FFF2-40B4-BE49-F238E27FC236}">
                <a16:creationId xmlns:a16="http://schemas.microsoft.com/office/drawing/2014/main" id="{AA126C22-3B6E-49AC-80DF-3EB2EA73DEA1}"/>
              </a:ext>
            </a:extLst>
          </p:cNvPr>
          <p:cNvSpPr txBox="1">
            <a:spLocks/>
          </p:cNvSpPr>
          <p:nvPr/>
        </p:nvSpPr>
        <p:spPr>
          <a:xfrm>
            <a:off x="868595" y="409616"/>
            <a:ext cx="2692354" cy="366597"/>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latin typeface="+mn-lt"/>
              </a:rPr>
              <a:t>Example ANOVA output</a:t>
            </a:r>
          </a:p>
        </p:txBody>
      </p:sp>
      <p:cxnSp>
        <p:nvCxnSpPr>
          <p:cNvPr id="54" name="Connector: Elbow 53">
            <a:extLst>
              <a:ext uri="{FF2B5EF4-FFF2-40B4-BE49-F238E27FC236}">
                <a16:creationId xmlns:a16="http://schemas.microsoft.com/office/drawing/2014/main" id="{F15333CA-1F67-46F8-AAA1-BC5CAC8CD891}"/>
              </a:ext>
            </a:extLst>
          </p:cNvPr>
          <p:cNvCxnSpPr>
            <a:endCxn id="27" idx="1"/>
          </p:cNvCxnSpPr>
          <p:nvPr/>
        </p:nvCxnSpPr>
        <p:spPr>
          <a:xfrm flipV="1">
            <a:off x="5486400" y="663671"/>
            <a:ext cx="2387931" cy="2111802"/>
          </a:xfrm>
          <a:prstGeom prst="bentConnector3">
            <a:avLst>
              <a:gd name="adj1" fmla="val 445"/>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35B70CCD-2A3C-476D-8674-E516C0DEC783}"/>
              </a:ext>
            </a:extLst>
          </p:cNvPr>
          <p:cNvSpPr txBox="1"/>
          <p:nvPr/>
        </p:nvSpPr>
        <p:spPr>
          <a:xfrm>
            <a:off x="5486400" y="281425"/>
            <a:ext cx="1817077" cy="369332"/>
          </a:xfrm>
          <a:prstGeom prst="rect">
            <a:avLst/>
          </a:prstGeom>
          <a:noFill/>
        </p:spPr>
        <p:txBody>
          <a:bodyPr wrap="square" rtlCol="0">
            <a:spAutoFit/>
          </a:bodyPr>
          <a:lstStyle/>
          <a:p>
            <a:r>
              <a:rPr lang="en-US" dirty="0"/>
              <a:t>Compare to:</a:t>
            </a:r>
          </a:p>
        </p:txBody>
      </p:sp>
      <p:grpSp>
        <p:nvGrpSpPr>
          <p:cNvPr id="28" name="Group 27">
            <a:extLst>
              <a:ext uri="{FF2B5EF4-FFF2-40B4-BE49-F238E27FC236}">
                <a16:creationId xmlns:a16="http://schemas.microsoft.com/office/drawing/2014/main" id="{1E8173BB-E4A8-4223-AA09-AA0616EB4564}"/>
              </a:ext>
            </a:extLst>
          </p:cNvPr>
          <p:cNvGrpSpPr/>
          <p:nvPr/>
        </p:nvGrpSpPr>
        <p:grpSpPr>
          <a:xfrm>
            <a:off x="0" y="6377352"/>
            <a:ext cx="12192000" cy="480648"/>
            <a:chOff x="0" y="6377353"/>
            <a:chExt cx="12192000" cy="480648"/>
          </a:xfrm>
        </p:grpSpPr>
        <p:sp>
          <p:nvSpPr>
            <p:cNvPr id="29" name="Rectangle 28">
              <a:extLst>
                <a:ext uri="{FF2B5EF4-FFF2-40B4-BE49-F238E27FC236}">
                  <a16:creationId xmlns:a16="http://schemas.microsoft.com/office/drawing/2014/main" id="{C11A655D-2B31-4AD7-B5C6-E39CFE6EB3D6}"/>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3520B10-A61A-4F6D-8A7A-B3275F424747}"/>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31" name="Rectangle 30">
              <a:extLst>
                <a:ext uri="{FF2B5EF4-FFF2-40B4-BE49-F238E27FC236}">
                  <a16:creationId xmlns:a16="http://schemas.microsoft.com/office/drawing/2014/main" id="{408F31D9-4083-499A-9A59-27FF4A04659C}"/>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33" name="Rectangle 32">
              <a:extLst>
                <a:ext uri="{FF2B5EF4-FFF2-40B4-BE49-F238E27FC236}">
                  <a16:creationId xmlns:a16="http://schemas.microsoft.com/office/drawing/2014/main" id="{BF09DFA1-5B78-434B-A063-0BC00BDB3699}"/>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35" name="Rectangle 34">
              <a:extLst>
                <a:ext uri="{FF2B5EF4-FFF2-40B4-BE49-F238E27FC236}">
                  <a16:creationId xmlns:a16="http://schemas.microsoft.com/office/drawing/2014/main" id="{DCEA94CA-0A44-46F5-9B2A-0ED1789E6326}"/>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36" name="Rectangle 35">
              <a:extLst>
                <a:ext uri="{FF2B5EF4-FFF2-40B4-BE49-F238E27FC236}">
                  <a16:creationId xmlns:a16="http://schemas.microsoft.com/office/drawing/2014/main" id="{5537923E-B92D-4A0E-AEE8-821D65D76CF9}"/>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4974452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92AE1A0-5396-4C3B-9814-7EC271C494FE}"/>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7BA450-D1E4-43A9-B2FF-03BA4AB85D6A}"/>
              </a:ext>
            </a:extLst>
          </p:cNvPr>
          <p:cNvSpPr>
            <a:spLocks noGrp="1"/>
          </p:cNvSpPr>
          <p:nvPr>
            <p:ph type="title"/>
          </p:nvPr>
        </p:nvSpPr>
        <p:spPr/>
        <p:txBody>
          <a:bodyPr/>
          <a:lstStyle/>
          <a:p>
            <a:r>
              <a:rPr lang="en-US" dirty="0"/>
              <a:t>Regression</a:t>
            </a:r>
          </a:p>
        </p:txBody>
      </p:sp>
      <p:grpSp>
        <p:nvGrpSpPr>
          <p:cNvPr id="4" name="Group 3">
            <a:extLst>
              <a:ext uri="{FF2B5EF4-FFF2-40B4-BE49-F238E27FC236}">
                <a16:creationId xmlns:a16="http://schemas.microsoft.com/office/drawing/2014/main" id="{6163BE67-ED92-4854-B21F-814C638F7C8D}"/>
              </a:ext>
            </a:extLst>
          </p:cNvPr>
          <p:cNvGrpSpPr/>
          <p:nvPr/>
        </p:nvGrpSpPr>
        <p:grpSpPr>
          <a:xfrm>
            <a:off x="0" y="6377353"/>
            <a:ext cx="12192000" cy="480648"/>
            <a:chOff x="0" y="6377353"/>
            <a:chExt cx="12192000" cy="480648"/>
          </a:xfrm>
        </p:grpSpPr>
        <p:sp>
          <p:nvSpPr>
            <p:cNvPr id="5" name="Rectangle 4">
              <a:extLst>
                <a:ext uri="{FF2B5EF4-FFF2-40B4-BE49-F238E27FC236}">
                  <a16:creationId xmlns:a16="http://schemas.microsoft.com/office/drawing/2014/main" id="{B51A5A9F-F79D-400F-95DC-425638628A45}"/>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D062ACC-8DD6-4067-8B96-A8B0B0722769}"/>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7" name="Rectangle 6">
              <a:extLst>
                <a:ext uri="{FF2B5EF4-FFF2-40B4-BE49-F238E27FC236}">
                  <a16:creationId xmlns:a16="http://schemas.microsoft.com/office/drawing/2014/main" id="{73DCA0DF-A8CD-4DBD-8559-03D6A211858D}"/>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8" name="Rectangle 7">
              <a:extLst>
                <a:ext uri="{FF2B5EF4-FFF2-40B4-BE49-F238E27FC236}">
                  <a16:creationId xmlns:a16="http://schemas.microsoft.com/office/drawing/2014/main" id="{726E097C-EDBA-4706-B919-87D6DCED74A0}"/>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9" name="Rectangle 8">
              <a:extLst>
                <a:ext uri="{FF2B5EF4-FFF2-40B4-BE49-F238E27FC236}">
                  <a16:creationId xmlns:a16="http://schemas.microsoft.com/office/drawing/2014/main" id="{4F4C5880-33AE-42B4-9D99-9C14FC031AB3}"/>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0" name="Rectangle 9">
              <a:extLst>
                <a:ext uri="{FF2B5EF4-FFF2-40B4-BE49-F238E27FC236}">
                  <a16:creationId xmlns:a16="http://schemas.microsoft.com/office/drawing/2014/main" id="{A31302EA-8864-487E-882D-08B7562B6144}"/>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pic>
        <p:nvPicPr>
          <p:cNvPr id="3080" name="Picture 8" descr="http://abhijitbangera.com/wp-content/uploads/2017/04/multi-regression-equation.png">
            <a:extLst>
              <a:ext uri="{FF2B5EF4-FFF2-40B4-BE49-F238E27FC236}">
                <a16:creationId xmlns:a16="http://schemas.microsoft.com/office/drawing/2014/main" id="{B37B92BE-A6F7-46CF-8039-75DAD31A79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9700" y="1797842"/>
            <a:ext cx="8072599" cy="223617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DE32DB9-AE7A-4C2C-A92E-03E208FDACC9}"/>
              </a:ext>
            </a:extLst>
          </p:cNvPr>
          <p:cNvSpPr txBox="1"/>
          <p:nvPr/>
        </p:nvSpPr>
        <p:spPr>
          <a:xfrm>
            <a:off x="8768862" y="3757020"/>
            <a:ext cx="1301261" cy="276999"/>
          </a:xfrm>
          <a:prstGeom prst="rect">
            <a:avLst/>
          </a:prstGeom>
          <a:noFill/>
        </p:spPr>
        <p:txBody>
          <a:bodyPr wrap="square" rtlCol="0">
            <a:spAutoFit/>
          </a:bodyPr>
          <a:lstStyle/>
          <a:p>
            <a:r>
              <a:rPr lang="en-US" sz="1200" dirty="0"/>
              <a:t>© Abhijit Bangera</a:t>
            </a:r>
          </a:p>
        </p:txBody>
      </p:sp>
    </p:spTree>
    <p:extLst>
      <p:ext uri="{BB962C8B-B14F-4D97-AF65-F5344CB8AC3E}">
        <p14:creationId xmlns:p14="http://schemas.microsoft.com/office/powerpoint/2010/main" val="40909481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B5A9872-0ADE-4E9C-92AB-06C06F4AF141}"/>
              </a:ext>
            </a:extLst>
          </p:cNvPr>
          <p:cNvSpPr txBox="1"/>
          <p:nvPr/>
        </p:nvSpPr>
        <p:spPr>
          <a:xfrm>
            <a:off x="1142334" y="1772319"/>
            <a:ext cx="10015292" cy="3785652"/>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pPr marL="285750" indent="-285750">
              <a:buFont typeface="Arial" panose="020B0604020202020204" pitchFamily="34" charset="0"/>
              <a:buChar char="•"/>
            </a:pPr>
            <a:r>
              <a:rPr lang="en-US" sz="2400" dirty="0"/>
              <a:t>Higher entrenchment ratio: Less entrenched</a:t>
            </a:r>
            <a:br>
              <a:rPr lang="en-US" sz="2400" dirty="0"/>
            </a:br>
            <a:endParaRPr lang="en-US" sz="2400" dirty="0"/>
          </a:p>
          <a:p>
            <a:pPr marL="285750" indent="-285750">
              <a:buFont typeface="Arial" panose="020B0604020202020204" pitchFamily="34" charset="0"/>
              <a:buChar char="•"/>
            </a:pPr>
            <a:r>
              <a:rPr lang="en-US" sz="2400" dirty="0"/>
              <a:t>Lower width-depth ratio: Narrower and deeper, less hydraulic stress</a:t>
            </a:r>
            <a:br>
              <a:rPr lang="en-US" sz="2400" dirty="0"/>
            </a:br>
            <a:endParaRPr lang="en-US" sz="2400" dirty="0"/>
          </a:p>
          <a:p>
            <a:pPr marL="285750" indent="-285750">
              <a:buFont typeface="Arial" panose="020B0604020202020204" pitchFamily="34" charset="0"/>
              <a:buChar char="•"/>
            </a:pPr>
            <a:r>
              <a:rPr lang="en-US" sz="2400" dirty="0"/>
              <a:t>Larger particle sizes: Less turbidity, habitat creation</a:t>
            </a:r>
            <a:br>
              <a:rPr lang="en-US" sz="2400" dirty="0"/>
            </a:br>
            <a:endParaRPr lang="en-US" sz="2400" dirty="0"/>
          </a:p>
          <a:p>
            <a:pPr marL="285750" indent="-285750">
              <a:buFont typeface="Arial" panose="020B0604020202020204" pitchFamily="34" charset="0"/>
              <a:buChar char="•"/>
            </a:pPr>
            <a:r>
              <a:rPr lang="en-US" sz="2400" dirty="0"/>
              <a:t>Larger range of particle sizes: Good for habitat creation, bed feature diversity </a:t>
            </a:r>
            <a:br>
              <a:rPr lang="en-US" sz="2400" dirty="0"/>
            </a:br>
            <a:endParaRPr lang="en-US" sz="2400" dirty="0"/>
          </a:p>
          <a:p>
            <a:pPr marL="285750" indent="-285750">
              <a:buFont typeface="Arial" panose="020B0604020202020204" pitchFamily="34" charset="0"/>
              <a:buChar char="•"/>
            </a:pPr>
            <a:r>
              <a:rPr lang="en-US" sz="2400" dirty="0"/>
              <a:t>Lower BEHI Rating: Less at risk of erosion, more stable bank</a:t>
            </a:r>
          </a:p>
          <a:p>
            <a:pPr marL="285750" indent="-285750">
              <a:buFont typeface="Arial" panose="020B0604020202020204" pitchFamily="34" charset="0"/>
              <a:buChar char="•"/>
            </a:pPr>
            <a:endParaRPr lang="en-US" sz="2400" dirty="0"/>
          </a:p>
        </p:txBody>
      </p:sp>
      <p:sp>
        <p:nvSpPr>
          <p:cNvPr id="5" name="TextBox 4">
            <a:extLst>
              <a:ext uri="{FF2B5EF4-FFF2-40B4-BE49-F238E27FC236}">
                <a16:creationId xmlns:a16="http://schemas.microsoft.com/office/drawing/2014/main" id="{8C0040A9-2E22-41FD-9A1C-36CB6BDE2D70}"/>
              </a:ext>
            </a:extLst>
          </p:cNvPr>
          <p:cNvSpPr txBox="1"/>
          <p:nvPr/>
        </p:nvSpPr>
        <p:spPr>
          <a:xfrm>
            <a:off x="3183726" y="810622"/>
            <a:ext cx="5723791" cy="553998"/>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3000" dirty="0"/>
              <a:t>What defines a healthy stream?</a:t>
            </a:r>
          </a:p>
        </p:txBody>
      </p:sp>
      <p:grpSp>
        <p:nvGrpSpPr>
          <p:cNvPr id="6" name="Group 5">
            <a:extLst>
              <a:ext uri="{FF2B5EF4-FFF2-40B4-BE49-F238E27FC236}">
                <a16:creationId xmlns:a16="http://schemas.microsoft.com/office/drawing/2014/main" id="{4D74881D-86A6-47B4-B11F-33FB31FE97B2}"/>
              </a:ext>
            </a:extLst>
          </p:cNvPr>
          <p:cNvGrpSpPr/>
          <p:nvPr/>
        </p:nvGrpSpPr>
        <p:grpSpPr>
          <a:xfrm>
            <a:off x="0" y="6377352"/>
            <a:ext cx="12192000" cy="480648"/>
            <a:chOff x="0" y="6377353"/>
            <a:chExt cx="12192000" cy="480648"/>
          </a:xfrm>
        </p:grpSpPr>
        <p:sp>
          <p:nvSpPr>
            <p:cNvPr id="7" name="Rectangle 6">
              <a:extLst>
                <a:ext uri="{FF2B5EF4-FFF2-40B4-BE49-F238E27FC236}">
                  <a16:creationId xmlns:a16="http://schemas.microsoft.com/office/drawing/2014/main" id="{27C57841-B8B3-4608-8218-2EA4718F4F6D}"/>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9DBC0C1-6856-4B86-AFE9-A1FB6D3CC62F}"/>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9" name="Rectangle 8">
              <a:extLst>
                <a:ext uri="{FF2B5EF4-FFF2-40B4-BE49-F238E27FC236}">
                  <a16:creationId xmlns:a16="http://schemas.microsoft.com/office/drawing/2014/main" id="{7D599E74-2D12-4501-A16B-534BE3F2328F}"/>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0" name="Rectangle 9">
              <a:extLst>
                <a:ext uri="{FF2B5EF4-FFF2-40B4-BE49-F238E27FC236}">
                  <a16:creationId xmlns:a16="http://schemas.microsoft.com/office/drawing/2014/main" id="{B968801A-4052-41A6-9D08-81C7EBAAE931}"/>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1" name="Rectangle 10">
              <a:extLst>
                <a:ext uri="{FF2B5EF4-FFF2-40B4-BE49-F238E27FC236}">
                  <a16:creationId xmlns:a16="http://schemas.microsoft.com/office/drawing/2014/main" id="{7106CCBC-41F8-4392-A7A5-A8906DE2C908}"/>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2" name="Rectangle 11">
              <a:extLst>
                <a:ext uri="{FF2B5EF4-FFF2-40B4-BE49-F238E27FC236}">
                  <a16:creationId xmlns:a16="http://schemas.microsoft.com/office/drawing/2014/main" id="{C1E7B6BB-A8A4-4154-8609-9E07487BA35A}"/>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40002323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A82FCC75-B139-4515-A468-AAAE72B5DB33}"/>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0313" y="0"/>
            <a:ext cx="11431373" cy="6021388"/>
          </a:xfrm>
        </p:spPr>
      </p:pic>
      <p:grpSp>
        <p:nvGrpSpPr>
          <p:cNvPr id="15" name="Group 14">
            <a:extLst>
              <a:ext uri="{FF2B5EF4-FFF2-40B4-BE49-F238E27FC236}">
                <a16:creationId xmlns:a16="http://schemas.microsoft.com/office/drawing/2014/main" id="{70CFC618-7812-43E6-945B-817A65246ED4}"/>
              </a:ext>
            </a:extLst>
          </p:cNvPr>
          <p:cNvGrpSpPr/>
          <p:nvPr/>
        </p:nvGrpSpPr>
        <p:grpSpPr>
          <a:xfrm>
            <a:off x="0" y="6377352"/>
            <a:ext cx="12192000" cy="480648"/>
            <a:chOff x="0" y="6377353"/>
            <a:chExt cx="12192000" cy="480648"/>
          </a:xfrm>
        </p:grpSpPr>
        <p:sp>
          <p:nvSpPr>
            <p:cNvPr id="16" name="Rectangle 15">
              <a:extLst>
                <a:ext uri="{FF2B5EF4-FFF2-40B4-BE49-F238E27FC236}">
                  <a16:creationId xmlns:a16="http://schemas.microsoft.com/office/drawing/2014/main" id="{45476007-621D-4E4E-A3B9-950B26CDA39E}"/>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C2A81711-63A5-4C10-A934-80B091EACB0B}"/>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8" name="Rectangle 17">
              <a:extLst>
                <a:ext uri="{FF2B5EF4-FFF2-40B4-BE49-F238E27FC236}">
                  <a16:creationId xmlns:a16="http://schemas.microsoft.com/office/drawing/2014/main" id="{E31ECFC1-A58E-484D-AC2B-1F257B58367C}"/>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9" name="Rectangle 18">
              <a:extLst>
                <a:ext uri="{FF2B5EF4-FFF2-40B4-BE49-F238E27FC236}">
                  <a16:creationId xmlns:a16="http://schemas.microsoft.com/office/drawing/2014/main" id="{18FC026E-881A-444B-B115-B1248BA5224E}"/>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0" name="Rectangle 19">
              <a:extLst>
                <a:ext uri="{FF2B5EF4-FFF2-40B4-BE49-F238E27FC236}">
                  <a16:creationId xmlns:a16="http://schemas.microsoft.com/office/drawing/2014/main" id="{BC0EC4BD-52CA-454F-AEBE-8CD000011E23}"/>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1" name="Rectangle 20">
              <a:extLst>
                <a:ext uri="{FF2B5EF4-FFF2-40B4-BE49-F238E27FC236}">
                  <a16:creationId xmlns:a16="http://schemas.microsoft.com/office/drawing/2014/main" id="{DADD50A2-E409-4E5D-96E1-736086AEA02F}"/>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
        <p:nvSpPr>
          <p:cNvPr id="2" name="Rectangle 1">
            <a:extLst>
              <a:ext uri="{FF2B5EF4-FFF2-40B4-BE49-F238E27FC236}">
                <a16:creationId xmlns:a16="http://schemas.microsoft.com/office/drawing/2014/main" id="{69F417F6-DF6E-48A4-8A0A-013AA1050745}"/>
              </a:ext>
            </a:extLst>
          </p:cNvPr>
          <p:cNvSpPr/>
          <p:nvPr/>
        </p:nvSpPr>
        <p:spPr>
          <a:xfrm>
            <a:off x="3322028" y="4325815"/>
            <a:ext cx="187569" cy="187570"/>
          </a:xfrm>
          <a:prstGeom prst="rect">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EA0AF8-84F4-4DD9-A772-196E04FA1206}"/>
              </a:ext>
            </a:extLst>
          </p:cNvPr>
          <p:cNvSpPr/>
          <p:nvPr/>
        </p:nvSpPr>
        <p:spPr>
          <a:xfrm>
            <a:off x="6574816" y="4325815"/>
            <a:ext cx="187569" cy="187570"/>
          </a:xfrm>
          <a:prstGeom prst="rect">
            <a:avLst/>
          </a:prstGeom>
          <a:solidFill>
            <a:srgbClr val="FFCCFF"/>
          </a:solidFill>
          <a:ln>
            <a:solidFill>
              <a:srgbClr val="FF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93D97466-B422-42DC-BAA0-72ECB612B434}"/>
              </a:ext>
            </a:extLst>
          </p:cNvPr>
          <p:cNvSpPr/>
          <p:nvPr/>
        </p:nvSpPr>
        <p:spPr>
          <a:xfrm>
            <a:off x="2763229" y="1879599"/>
            <a:ext cx="132372" cy="163635"/>
          </a:xfrm>
          <a:prstGeom prst="rect">
            <a:avLst/>
          </a:prstGeom>
          <a:solidFill>
            <a:srgbClr val="F8CBAD"/>
          </a:solidFill>
          <a:ln>
            <a:solidFill>
              <a:srgbClr val="F8CB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EFD1219-702B-4148-9CEE-E9A265D6FC53}"/>
              </a:ext>
            </a:extLst>
          </p:cNvPr>
          <p:cNvSpPr/>
          <p:nvPr/>
        </p:nvSpPr>
        <p:spPr>
          <a:xfrm>
            <a:off x="6508630" y="1879599"/>
            <a:ext cx="132372" cy="163635"/>
          </a:xfrm>
          <a:prstGeom prst="rect">
            <a:avLst/>
          </a:prstGeom>
          <a:solidFill>
            <a:srgbClr val="F8CBAD"/>
          </a:solidFill>
          <a:ln>
            <a:solidFill>
              <a:srgbClr val="F8CB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F1CD1B3-897F-4E1E-AF06-9F925E717BC4}"/>
              </a:ext>
            </a:extLst>
          </p:cNvPr>
          <p:cNvSpPr/>
          <p:nvPr/>
        </p:nvSpPr>
        <p:spPr>
          <a:xfrm>
            <a:off x="2000250" y="4083050"/>
            <a:ext cx="2032000" cy="430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a:extLst>
              <a:ext uri="{FF2B5EF4-FFF2-40B4-BE49-F238E27FC236}">
                <a16:creationId xmlns:a16="http://schemas.microsoft.com/office/drawing/2014/main" id="{078E904F-4928-4400-AF56-1DB2F56684CA}"/>
              </a:ext>
            </a:extLst>
          </p:cNvPr>
          <p:cNvCxnSpPr/>
          <p:nvPr/>
        </p:nvCxnSpPr>
        <p:spPr>
          <a:xfrm>
            <a:off x="2120900" y="4513385"/>
            <a:ext cx="178435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62C4584-77A8-4058-96C9-4A716641FCE0}"/>
              </a:ext>
            </a:extLst>
          </p:cNvPr>
          <p:cNvSpPr/>
          <p:nvPr/>
        </p:nvSpPr>
        <p:spPr>
          <a:xfrm>
            <a:off x="4964138" y="4083050"/>
            <a:ext cx="2412022" cy="430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5307F0CE-489C-476C-A016-4323B0B20DEE}"/>
              </a:ext>
            </a:extLst>
          </p:cNvPr>
          <p:cNvCxnSpPr>
            <a:cxnSpLocks/>
          </p:cNvCxnSpPr>
          <p:nvPr/>
        </p:nvCxnSpPr>
        <p:spPr>
          <a:xfrm>
            <a:off x="4985570" y="4513385"/>
            <a:ext cx="2363763"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4F8571DB-5502-4AEF-BB04-8A76A8EB0FB3}"/>
              </a:ext>
            </a:extLst>
          </p:cNvPr>
          <p:cNvSpPr/>
          <p:nvPr/>
        </p:nvSpPr>
        <p:spPr>
          <a:xfrm>
            <a:off x="8944525" y="3231173"/>
            <a:ext cx="211015" cy="222739"/>
          </a:xfrm>
          <a:prstGeom prst="rect">
            <a:avLst/>
          </a:prstGeom>
          <a:solidFill>
            <a:srgbClr val="C9C9C9"/>
          </a:solidFill>
          <a:ln>
            <a:solidFill>
              <a:srgbClr val="C9C9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D35C7B7-4A54-405E-B4E5-089F1FD67EDC}"/>
              </a:ext>
            </a:extLst>
          </p:cNvPr>
          <p:cNvSpPr/>
          <p:nvPr/>
        </p:nvSpPr>
        <p:spPr>
          <a:xfrm>
            <a:off x="8944525" y="3759810"/>
            <a:ext cx="211015" cy="222739"/>
          </a:xfrm>
          <a:prstGeom prst="rect">
            <a:avLst/>
          </a:prstGeom>
          <a:solidFill>
            <a:srgbClr val="C9C9C9"/>
          </a:solidFill>
          <a:ln>
            <a:solidFill>
              <a:srgbClr val="C9C9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41037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E184BA4-E771-4FA3-A6D7-DDB7C51ACA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1231" y="0"/>
            <a:ext cx="9160365" cy="6377350"/>
          </a:xfrm>
          <a:prstGeom prst="rect">
            <a:avLst/>
          </a:prstGeom>
          <a:effectLst>
            <a:outerShdw blurRad="50800" dist="38100" dir="2700000" algn="tl" rotWithShape="0">
              <a:prstClr val="black">
                <a:alpha val="40000"/>
              </a:prstClr>
            </a:outerShdw>
          </a:effectLst>
        </p:spPr>
      </p:pic>
      <p:grpSp>
        <p:nvGrpSpPr>
          <p:cNvPr id="12" name="Group 11">
            <a:extLst>
              <a:ext uri="{FF2B5EF4-FFF2-40B4-BE49-F238E27FC236}">
                <a16:creationId xmlns:a16="http://schemas.microsoft.com/office/drawing/2014/main" id="{8FFAEC10-56CC-4B0D-99EA-D334EFB1D1DB}"/>
              </a:ext>
            </a:extLst>
          </p:cNvPr>
          <p:cNvGrpSpPr/>
          <p:nvPr/>
        </p:nvGrpSpPr>
        <p:grpSpPr>
          <a:xfrm>
            <a:off x="0" y="6377352"/>
            <a:ext cx="12192000" cy="480648"/>
            <a:chOff x="0" y="6377353"/>
            <a:chExt cx="12192000" cy="480648"/>
          </a:xfrm>
        </p:grpSpPr>
        <p:sp>
          <p:nvSpPr>
            <p:cNvPr id="13" name="Rectangle 12">
              <a:extLst>
                <a:ext uri="{FF2B5EF4-FFF2-40B4-BE49-F238E27FC236}">
                  <a16:creationId xmlns:a16="http://schemas.microsoft.com/office/drawing/2014/main" id="{45A6C9DF-5F24-4793-9105-E5021AB4247A}"/>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411CB68-4F48-4C6D-88EC-65A4944732C1}"/>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5" name="Rectangle 14">
              <a:extLst>
                <a:ext uri="{FF2B5EF4-FFF2-40B4-BE49-F238E27FC236}">
                  <a16:creationId xmlns:a16="http://schemas.microsoft.com/office/drawing/2014/main" id="{8AFB8029-D35F-44D1-9128-8FAFCAFAE051}"/>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6" name="Rectangle 15">
              <a:extLst>
                <a:ext uri="{FF2B5EF4-FFF2-40B4-BE49-F238E27FC236}">
                  <a16:creationId xmlns:a16="http://schemas.microsoft.com/office/drawing/2014/main" id="{0A1FD138-38BA-499A-B4B5-E3724A444EB4}"/>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7" name="Rectangle 16">
              <a:extLst>
                <a:ext uri="{FF2B5EF4-FFF2-40B4-BE49-F238E27FC236}">
                  <a16:creationId xmlns:a16="http://schemas.microsoft.com/office/drawing/2014/main" id="{07C6F0EB-4F08-4980-9C49-167FD679E8C5}"/>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8" name="Rectangle 17">
              <a:extLst>
                <a:ext uri="{FF2B5EF4-FFF2-40B4-BE49-F238E27FC236}">
                  <a16:creationId xmlns:a16="http://schemas.microsoft.com/office/drawing/2014/main" id="{B99609B7-D997-44ED-9F6B-844E4CD27590}"/>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4012221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80B3423-0DBE-4EED-8752-01DB763F322F}"/>
              </a:ext>
            </a:extLst>
          </p:cNvPr>
          <p:cNvPicPr>
            <a:picLocks noChangeAspect="1"/>
          </p:cNvPicPr>
          <p:nvPr/>
        </p:nvPicPr>
        <p:blipFill>
          <a:blip r:embed="rId3"/>
          <a:stretch>
            <a:fillRect/>
          </a:stretch>
        </p:blipFill>
        <p:spPr>
          <a:xfrm>
            <a:off x="0" y="0"/>
            <a:ext cx="5990897" cy="5870005"/>
          </a:xfrm>
          <a:prstGeom prst="rect">
            <a:avLst/>
          </a:prstGeom>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C9B56331-2031-4A56-B8AA-573A21A5C5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2610" y="-70686"/>
            <a:ext cx="5639390" cy="6705948"/>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E6973F3E-4B33-49D2-9BDD-50756A3C9C79}"/>
              </a:ext>
            </a:extLst>
          </p:cNvPr>
          <p:cNvSpPr txBox="1"/>
          <p:nvPr/>
        </p:nvSpPr>
        <p:spPr>
          <a:xfrm>
            <a:off x="-1" y="5695914"/>
            <a:ext cx="5990897"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Dobbins: Reference Reach (NG)</a:t>
            </a:r>
          </a:p>
        </p:txBody>
      </p:sp>
      <p:cxnSp>
        <p:nvCxnSpPr>
          <p:cNvPr id="6" name="Straight Arrow Connector 5">
            <a:extLst>
              <a:ext uri="{FF2B5EF4-FFF2-40B4-BE49-F238E27FC236}">
                <a16:creationId xmlns:a16="http://schemas.microsoft.com/office/drawing/2014/main" id="{0712BDC1-218A-4C5C-B3F6-DB702B91DAC6}"/>
              </a:ext>
            </a:extLst>
          </p:cNvPr>
          <p:cNvCxnSpPr>
            <a:cxnSpLocks/>
          </p:cNvCxnSpPr>
          <p:nvPr/>
        </p:nvCxnSpPr>
        <p:spPr>
          <a:xfrm>
            <a:off x="4997669" y="488731"/>
            <a:ext cx="2743200" cy="1545021"/>
          </a:xfrm>
          <a:prstGeom prst="straightConnector1">
            <a:avLst/>
          </a:prstGeom>
          <a:ln w="571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1B4E998-D11A-49A7-AB32-EE6C6AED265A}"/>
              </a:ext>
            </a:extLst>
          </p:cNvPr>
          <p:cNvCxnSpPr>
            <a:cxnSpLocks/>
          </p:cNvCxnSpPr>
          <p:nvPr/>
        </p:nvCxnSpPr>
        <p:spPr>
          <a:xfrm>
            <a:off x="4997669" y="993228"/>
            <a:ext cx="2869324" cy="4198288"/>
          </a:xfrm>
          <a:prstGeom prst="straightConnector1">
            <a:avLst/>
          </a:prstGeom>
          <a:ln w="571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344F95E2-E210-4387-89F1-60F39DD871D2}"/>
              </a:ext>
            </a:extLst>
          </p:cNvPr>
          <p:cNvGrpSpPr/>
          <p:nvPr/>
        </p:nvGrpSpPr>
        <p:grpSpPr>
          <a:xfrm>
            <a:off x="0" y="6377352"/>
            <a:ext cx="12192000" cy="480648"/>
            <a:chOff x="0" y="6377353"/>
            <a:chExt cx="12192000" cy="480648"/>
          </a:xfrm>
        </p:grpSpPr>
        <p:sp>
          <p:nvSpPr>
            <p:cNvPr id="16" name="Rectangle 15">
              <a:extLst>
                <a:ext uri="{FF2B5EF4-FFF2-40B4-BE49-F238E27FC236}">
                  <a16:creationId xmlns:a16="http://schemas.microsoft.com/office/drawing/2014/main" id="{E36418E4-D0E7-4B45-B689-29E68865FE9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89A640D7-3FCD-4045-95EE-DC20D2B19B71}"/>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8" name="Rectangle 17">
              <a:extLst>
                <a:ext uri="{FF2B5EF4-FFF2-40B4-BE49-F238E27FC236}">
                  <a16:creationId xmlns:a16="http://schemas.microsoft.com/office/drawing/2014/main" id="{F9660AF3-2C95-408B-8236-23E00D800BAF}"/>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9" name="Rectangle 18">
              <a:extLst>
                <a:ext uri="{FF2B5EF4-FFF2-40B4-BE49-F238E27FC236}">
                  <a16:creationId xmlns:a16="http://schemas.microsoft.com/office/drawing/2014/main" id="{12459285-2946-45A9-85BD-D2B01EFAE610}"/>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0" name="Rectangle 19">
              <a:extLst>
                <a:ext uri="{FF2B5EF4-FFF2-40B4-BE49-F238E27FC236}">
                  <a16:creationId xmlns:a16="http://schemas.microsoft.com/office/drawing/2014/main" id="{E57C4E18-14EC-436E-A576-CDB6025187F6}"/>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1" name="Rectangle 20">
              <a:extLst>
                <a:ext uri="{FF2B5EF4-FFF2-40B4-BE49-F238E27FC236}">
                  <a16:creationId xmlns:a16="http://schemas.microsoft.com/office/drawing/2014/main" id="{7E0CFDF9-B2B6-40F2-BD7F-7803CEDD3A3C}"/>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1856747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3EC1906-413D-49A0-B928-AC324571B4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5000" y="0"/>
            <a:ext cx="6237000" cy="6529754"/>
          </a:xfrm>
          <a:prstGeom prst="rect">
            <a:avLst/>
          </a:prstGeom>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86237863-1BB2-4ED0-91A7-781C7CDE8E1B}"/>
              </a:ext>
            </a:extLst>
          </p:cNvPr>
          <p:cNvSpPr txBox="1"/>
          <p:nvPr/>
        </p:nvSpPr>
        <p:spPr>
          <a:xfrm>
            <a:off x="0" y="5648124"/>
            <a:ext cx="3948056"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Dobbins: 600th Ave</a:t>
            </a:r>
          </a:p>
        </p:txBody>
      </p:sp>
      <p:pic>
        <p:nvPicPr>
          <p:cNvPr id="5" name="Picture 4">
            <a:extLst>
              <a:ext uri="{FF2B5EF4-FFF2-40B4-BE49-F238E27FC236}">
                <a16:creationId xmlns:a16="http://schemas.microsoft.com/office/drawing/2014/main" id="{8A26906A-66AF-4C7E-A964-6F8D3CC79E3C}"/>
              </a:ext>
            </a:extLst>
          </p:cNvPr>
          <p:cNvPicPr>
            <a:picLocks noChangeAspect="1"/>
          </p:cNvPicPr>
          <p:nvPr/>
        </p:nvPicPr>
        <p:blipFill>
          <a:blip r:embed="rId4"/>
          <a:stretch>
            <a:fillRect/>
          </a:stretch>
        </p:blipFill>
        <p:spPr>
          <a:xfrm>
            <a:off x="1" y="0"/>
            <a:ext cx="5679842" cy="5565228"/>
          </a:xfrm>
          <a:prstGeom prst="rect">
            <a:avLst/>
          </a:prstGeom>
          <a:effectLst>
            <a:outerShdw blurRad="50800" dist="38100" dir="2700000" algn="tl" rotWithShape="0">
              <a:prstClr val="black">
                <a:alpha val="40000"/>
              </a:prstClr>
            </a:outerShdw>
          </a:effectLst>
        </p:spPr>
      </p:pic>
      <p:grpSp>
        <p:nvGrpSpPr>
          <p:cNvPr id="14" name="Group 13">
            <a:extLst>
              <a:ext uri="{FF2B5EF4-FFF2-40B4-BE49-F238E27FC236}">
                <a16:creationId xmlns:a16="http://schemas.microsoft.com/office/drawing/2014/main" id="{136A800A-25E6-4D88-A953-BF3189660C6F}"/>
              </a:ext>
            </a:extLst>
          </p:cNvPr>
          <p:cNvGrpSpPr/>
          <p:nvPr/>
        </p:nvGrpSpPr>
        <p:grpSpPr>
          <a:xfrm>
            <a:off x="0" y="6377352"/>
            <a:ext cx="12192000" cy="480648"/>
            <a:chOff x="0" y="6377353"/>
            <a:chExt cx="12192000" cy="480648"/>
          </a:xfrm>
        </p:grpSpPr>
        <p:sp>
          <p:nvSpPr>
            <p:cNvPr id="15" name="Rectangle 14">
              <a:extLst>
                <a:ext uri="{FF2B5EF4-FFF2-40B4-BE49-F238E27FC236}">
                  <a16:creationId xmlns:a16="http://schemas.microsoft.com/office/drawing/2014/main" id="{246A98D4-ECD2-4079-8A29-9959175EAF2F}"/>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2D567AB-13CE-4FBC-A7D1-7BBC5022E751}"/>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7" name="Rectangle 16">
              <a:extLst>
                <a:ext uri="{FF2B5EF4-FFF2-40B4-BE49-F238E27FC236}">
                  <a16:creationId xmlns:a16="http://schemas.microsoft.com/office/drawing/2014/main" id="{0D0C6516-4523-4B31-8C5A-0AB4B53499BD}"/>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8" name="Rectangle 17">
              <a:extLst>
                <a:ext uri="{FF2B5EF4-FFF2-40B4-BE49-F238E27FC236}">
                  <a16:creationId xmlns:a16="http://schemas.microsoft.com/office/drawing/2014/main" id="{C8495962-B1E0-4E42-B6FC-FE8E31B83094}"/>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9" name="Rectangle 18">
              <a:extLst>
                <a:ext uri="{FF2B5EF4-FFF2-40B4-BE49-F238E27FC236}">
                  <a16:creationId xmlns:a16="http://schemas.microsoft.com/office/drawing/2014/main" id="{B3810DC9-1EC0-42FB-83DF-CA1692FBC3FE}"/>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0" name="Rectangle 19">
              <a:extLst>
                <a:ext uri="{FF2B5EF4-FFF2-40B4-BE49-F238E27FC236}">
                  <a16:creationId xmlns:a16="http://schemas.microsoft.com/office/drawing/2014/main" id="{FF435236-3743-4BCB-B597-AE998FAF9601}"/>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367137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2.bp.blogspot.com/_2EM61p-RX4U/S0zwTV16oWI/AAAAAAAAAEk/dr6zCpXrK8I/s1600/cowsinstream2.gif">
            <a:extLst>
              <a:ext uri="{FF2B5EF4-FFF2-40B4-BE49-F238E27FC236}">
                <a16:creationId xmlns:a16="http://schemas.microsoft.com/office/drawing/2014/main" id="{0A90F292-7F8B-4E45-89B0-7E3F522316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8045" y="0"/>
            <a:ext cx="10154653" cy="687234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45452CE-748B-4CA5-B6C5-3F87A9D9E269}"/>
              </a:ext>
            </a:extLst>
          </p:cNvPr>
          <p:cNvSpPr txBox="1"/>
          <p:nvPr/>
        </p:nvSpPr>
        <p:spPr>
          <a:xfrm>
            <a:off x="0" y="0"/>
            <a:ext cx="6753726"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Why is grazing harmful to streams?</a:t>
            </a:r>
          </a:p>
        </p:txBody>
      </p:sp>
      <p:sp>
        <p:nvSpPr>
          <p:cNvPr id="4" name="TextBox 3">
            <a:extLst>
              <a:ext uri="{FF2B5EF4-FFF2-40B4-BE49-F238E27FC236}">
                <a16:creationId xmlns:a16="http://schemas.microsoft.com/office/drawing/2014/main" id="{C1D25587-4E72-4D66-8051-80873F1BAFB4}"/>
              </a:ext>
            </a:extLst>
          </p:cNvPr>
          <p:cNvSpPr txBox="1"/>
          <p:nvPr/>
        </p:nvSpPr>
        <p:spPr>
          <a:xfrm>
            <a:off x="9660366" y="6564564"/>
            <a:ext cx="1382331" cy="307777"/>
          </a:xfrm>
          <a:prstGeom prst="rect">
            <a:avLst/>
          </a:prstGeom>
          <a:noFill/>
          <a:ln>
            <a:noFill/>
          </a:ln>
        </p:spPr>
        <p:txBody>
          <a:bodyPr wrap="square" rtlCol="0">
            <a:spAutoFit/>
          </a:bodyPr>
          <a:lstStyle/>
          <a:p>
            <a:r>
              <a:rPr lang="en-US" sz="1400" dirty="0"/>
              <a:t>© Megan Bauer</a:t>
            </a:r>
          </a:p>
        </p:txBody>
      </p:sp>
      <p:grpSp>
        <p:nvGrpSpPr>
          <p:cNvPr id="6" name="Group 5">
            <a:extLst>
              <a:ext uri="{FF2B5EF4-FFF2-40B4-BE49-F238E27FC236}">
                <a16:creationId xmlns:a16="http://schemas.microsoft.com/office/drawing/2014/main" id="{FD683BE1-52E7-4112-96F3-18ADF8DA90DC}"/>
              </a:ext>
            </a:extLst>
          </p:cNvPr>
          <p:cNvGrpSpPr/>
          <p:nvPr/>
        </p:nvGrpSpPr>
        <p:grpSpPr>
          <a:xfrm>
            <a:off x="0" y="6377353"/>
            <a:ext cx="12192000" cy="480648"/>
            <a:chOff x="0" y="6377353"/>
            <a:chExt cx="12192000" cy="480648"/>
          </a:xfrm>
        </p:grpSpPr>
        <p:sp>
          <p:nvSpPr>
            <p:cNvPr id="7" name="Rectangle 6">
              <a:extLst>
                <a:ext uri="{FF2B5EF4-FFF2-40B4-BE49-F238E27FC236}">
                  <a16:creationId xmlns:a16="http://schemas.microsoft.com/office/drawing/2014/main" id="{0D435D64-CD4E-417D-A7F9-5BFA4EC1EDD3}"/>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A779609-82FA-4D42-8E14-182CE0650F06}"/>
                </a:ext>
              </a:extLst>
            </p:cNvPr>
            <p:cNvSpPr/>
            <p:nvPr/>
          </p:nvSpPr>
          <p:spPr>
            <a:xfrm>
              <a:off x="0" y="6377355"/>
              <a:ext cx="1641231"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9" name="Rectangle 8">
              <a:extLst>
                <a:ext uri="{FF2B5EF4-FFF2-40B4-BE49-F238E27FC236}">
                  <a16:creationId xmlns:a16="http://schemas.microsoft.com/office/drawing/2014/main" id="{6F482DA4-6B3C-430C-BE94-DC8E6ECC7B9E}"/>
                </a:ext>
              </a:extLst>
            </p:cNvPr>
            <p:cNvSpPr/>
            <p:nvPr/>
          </p:nvSpPr>
          <p:spPr>
            <a:xfrm>
              <a:off x="1641231" y="6377355"/>
              <a:ext cx="2180492" cy="480645"/>
            </a:xfrm>
            <a:prstGeom prst="rect">
              <a:avLst/>
            </a:prstGeom>
            <a:solidFill>
              <a:schemeClr val="tx1">
                <a:lumMod val="65000"/>
                <a:lumOff val="3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0" name="Rectangle 9">
              <a:extLst>
                <a:ext uri="{FF2B5EF4-FFF2-40B4-BE49-F238E27FC236}">
                  <a16:creationId xmlns:a16="http://schemas.microsoft.com/office/drawing/2014/main" id="{3B9F3FCC-2180-4C09-96F1-1F50692FC7A1}"/>
                </a:ext>
              </a:extLst>
            </p:cNvPr>
            <p:cNvSpPr/>
            <p:nvPr/>
          </p:nvSpPr>
          <p:spPr>
            <a:xfrm>
              <a:off x="3821724" y="6377353"/>
              <a:ext cx="2719754" cy="480645"/>
            </a:xfrm>
            <a:prstGeom prst="rect">
              <a:avLst/>
            </a:prstGeom>
            <a:solidFill>
              <a:schemeClr val="tx1">
                <a:lumMod val="65000"/>
                <a:lumOff val="3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1" name="Rectangle 10">
              <a:extLst>
                <a:ext uri="{FF2B5EF4-FFF2-40B4-BE49-F238E27FC236}">
                  <a16:creationId xmlns:a16="http://schemas.microsoft.com/office/drawing/2014/main" id="{29E084FE-3542-4BDF-A67E-E8040438F7CC}"/>
                </a:ext>
              </a:extLst>
            </p:cNvPr>
            <p:cNvSpPr/>
            <p:nvPr/>
          </p:nvSpPr>
          <p:spPr>
            <a:xfrm>
              <a:off x="6541477" y="6377354"/>
              <a:ext cx="3528646" cy="480645"/>
            </a:xfrm>
            <a:prstGeom prst="rect">
              <a:avLst/>
            </a:prstGeom>
            <a:solidFill>
              <a:schemeClr val="tx1">
                <a:lumMod val="65000"/>
                <a:lumOff val="3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2" name="Rectangle 11">
              <a:extLst>
                <a:ext uri="{FF2B5EF4-FFF2-40B4-BE49-F238E27FC236}">
                  <a16:creationId xmlns:a16="http://schemas.microsoft.com/office/drawing/2014/main" id="{0272A93D-4804-4EAB-9340-BA9B67B1103B}"/>
                </a:ext>
              </a:extLst>
            </p:cNvPr>
            <p:cNvSpPr/>
            <p:nvPr/>
          </p:nvSpPr>
          <p:spPr>
            <a:xfrm>
              <a:off x="10070123" y="6377355"/>
              <a:ext cx="2121877" cy="480645"/>
            </a:xfrm>
            <a:prstGeom prst="rect">
              <a:avLst/>
            </a:prstGeom>
            <a:solidFill>
              <a:schemeClr val="tx1">
                <a:lumMod val="65000"/>
                <a:lumOff val="3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644766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1887DADE-5D36-4B9E-92EA-D3CAD3E67826}"/>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1" r="598"/>
          <a:stretch/>
        </p:blipFill>
        <p:spPr>
          <a:xfrm rot="5400000">
            <a:off x="-841788" y="841788"/>
            <a:ext cx="6858001" cy="5174428"/>
          </a:xfr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CBDEE0F5-05D9-4BA9-8E30-05CF726EB8A6}"/>
              </a:ext>
            </a:extLst>
          </p:cNvPr>
          <p:cNvPicPr>
            <a:picLocks noChangeAspect="1"/>
          </p:cNvPicPr>
          <p:nvPr/>
        </p:nvPicPr>
        <p:blipFill>
          <a:blip r:embed="rId4"/>
          <a:stretch>
            <a:fillRect/>
          </a:stretch>
        </p:blipFill>
        <p:spPr>
          <a:xfrm>
            <a:off x="6391963" y="0"/>
            <a:ext cx="5800037" cy="6858000"/>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66DCFBBE-077F-4620-9A49-802125567DA4}"/>
              </a:ext>
            </a:extLst>
          </p:cNvPr>
          <p:cNvSpPr txBox="1"/>
          <p:nvPr/>
        </p:nvSpPr>
        <p:spPr>
          <a:xfrm>
            <a:off x="3323775" y="5627469"/>
            <a:ext cx="4918841" cy="646331"/>
          </a:xfrm>
          <a:prstGeom prst="rect">
            <a:avLst/>
          </a:prstGeom>
          <a:solidFill>
            <a:schemeClr val="accent5">
              <a:lumMod val="40000"/>
              <a:lumOff val="60000"/>
            </a:schemeClr>
          </a:solidFill>
          <a:ln>
            <a:solidFill>
              <a:schemeClr val="accent1">
                <a:lumMod val="50000"/>
              </a:schemeClr>
            </a:solidFill>
          </a:ln>
        </p:spPr>
        <p:txBody>
          <a:bodyPr wrap="square" rtlCol="0">
            <a:spAutoFit/>
          </a:bodyPr>
          <a:lstStyle/>
          <a:p>
            <a:r>
              <a:rPr lang="en-US" sz="3600" dirty="0"/>
              <a:t>600th Ave: Northern (CG)</a:t>
            </a:r>
          </a:p>
        </p:txBody>
      </p:sp>
      <p:grpSp>
        <p:nvGrpSpPr>
          <p:cNvPr id="15" name="Group 14">
            <a:extLst>
              <a:ext uri="{FF2B5EF4-FFF2-40B4-BE49-F238E27FC236}">
                <a16:creationId xmlns:a16="http://schemas.microsoft.com/office/drawing/2014/main" id="{94F73EEF-FE46-4620-BC4D-421BEBA0A2A1}"/>
              </a:ext>
            </a:extLst>
          </p:cNvPr>
          <p:cNvGrpSpPr/>
          <p:nvPr/>
        </p:nvGrpSpPr>
        <p:grpSpPr>
          <a:xfrm>
            <a:off x="0" y="6377352"/>
            <a:ext cx="12192000" cy="480648"/>
            <a:chOff x="0" y="6377353"/>
            <a:chExt cx="12192000" cy="480648"/>
          </a:xfrm>
        </p:grpSpPr>
        <p:sp>
          <p:nvSpPr>
            <p:cNvPr id="16" name="Rectangle 15">
              <a:extLst>
                <a:ext uri="{FF2B5EF4-FFF2-40B4-BE49-F238E27FC236}">
                  <a16:creationId xmlns:a16="http://schemas.microsoft.com/office/drawing/2014/main" id="{B15C326C-00B2-4417-8C8B-7C892905AF84}"/>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1FC1C9A7-382A-45D8-B26B-663F31E1BCE5}"/>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8" name="Rectangle 17">
              <a:extLst>
                <a:ext uri="{FF2B5EF4-FFF2-40B4-BE49-F238E27FC236}">
                  <a16:creationId xmlns:a16="http://schemas.microsoft.com/office/drawing/2014/main" id="{40EB1BF1-2BDC-478D-8EA5-66499632CE90}"/>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9" name="Rectangle 18">
              <a:extLst>
                <a:ext uri="{FF2B5EF4-FFF2-40B4-BE49-F238E27FC236}">
                  <a16:creationId xmlns:a16="http://schemas.microsoft.com/office/drawing/2014/main" id="{EF0173E8-6737-41D2-AE48-A6ADCCA7F93D}"/>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0" name="Rectangle 19">
              <a:extLst>
                <a:ext uri="{FF2B5EF4-FFF2-40B4-BE49-F238E27FC236}">
                  <a16:creationId xmlns:a16="http://schemas.microsoft.com/office/drawing/2014/main" id="{E0559F6A-928A-4F9E-9E6B-F43A3403BD60}"/>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1" name="Rectangle 20">
              <a:extLst>
                <a:ext uri="{FF2B5EF4-FFF2-40B4-BE49-F238E27FC236}">
                  <a16:creationId xmlns:a16="http://schemas.microsoft.com/office/drawing/2014/main" id="{E19608C6-62DE-44BA-AFDE-FF9DC2DA29EC}"/>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6486723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7547B4-DEEB-499B-93C5-A4CBADC74C0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0"/>
            <a:ext cx="9144000" cy="6858000"/>
          </a:xfrm>
          <a:prstGeom prst="rect">
            <a:avLst/>
          </a:prstGeom>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13014CB0-8FAE-4B5C-B5FC-F909AF40D5DF}"/>
              </a:ext>
            </a:extLst>
          </p:cNvPr>
          <p:cNvSpPr txBox="1"/>
          <p:nvPr/>
        </p:nvSpPr>
        <p:spPr>
          <a:xfrm>
            <a:off x="0" y="0"/>
            <a:ext cx="4745422"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600th Ave: Middle (CG)</a:t>
            </a:r>
          </a:p>
        </p:txBody>
      </p:sp>
      <p:grpSp>
        <p:nvGrpSpPr>
          <p:cNvPr id="13" name="Group 12">
            <a:extLst>
              <a:ext uri="{FF2B5EF4-FFF2-40B4-BE49-F238E27FC236}">
                <a16:creationId xmlns:a16="http://schemas.microsoft.com/office/drawing/2014/main" id="{FB8ACF53-327B-4B48-8B7E-0586D6B04FE9}"/>
              </a:ext>
            </a:extLst>
          </p:cNvPr>
          <p:cNvGrpSpPr/>
          <p:nvPr/>
        </p:nvGrpSpPr>
        <p:grpSpPr>
          <a:xfrm>
            <a:off x="0" y="6377352"/>
            <a:ext cx="12192000" cy="480648"/>
            <a:chOff x="0" y="6377353"/>
            <a:chExt cx="12192000" cy="480648"/>
          </a:xfrm>
        </p:grpSpPr>
        <p:sp>
          <p:nvSpPr>
            <p:cNvPr id="14" name="Rectangle 13">
              <a:extLst>
                <a:ext uri="{FF2B5EF4-FFF2-40B4-BE49-F238E27FC236}">
                  <a16:creationId xmlns:a16="http://schemas.microsoft.com/office/drawing/2014/main" id="{878F382D-35A7-4683-9621-769105147C6E}"/>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05687BA-DC41-43C0-85CF-6C0742E36B3C}"/>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D3A0B728-FF02-4C95-88D0-ED914C933CA1}"/>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35A27A75-F92D-4203-8A65-277C2C4A2D28}"/>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3EE4E7BF-194A-4D66-9146-7DA1731BA4DD}"/>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7D5F92CC-6789-4944-B540-0FBFEE4C1B52}"/>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1935138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56B534-E6D1-4387-B766-D39D733A8C9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044697"/>
            <a:ext cx="6417737" cy="4813303"/>
          </a:xfrm>
          <a:prstGeom prst="rect">
            <a:avLst/>
          </a:prstGeom>
          <a:effectLst>
            <a:outerShdw blurRad="50800" dist="38100" dir="2700000" algn="tl" rotWithShape="0">
              <a:prstClr val="black">
                <a:alpha val="40000"/>
              </a:prstClr>
            </a:outerShdw>
          </a:effectLst>
        </p:spPr>
      </p:pic>
      <p:sp>
        <p:nvSpPr>
          <p:cNvPr id="4" name="TextBox 3">
            <a:extLst>
              <a:ext uri="{FF2B5EF4-FFF2-40B4-BE49-F238E27FC236}">
                <a16:creationId xmlns:a16="http://schemas.microsoft.com/office/drawing/2014/main" id="{306FEB45-5591-4714-BF65-65E3C82C6935}"/>
              </a:ext>
            </a:extLst>
          </p:cNvPr>
          <p:cNvSpPr txBox="1"/>
          <p:nvPr/>
        </p:nvSpPr>
        <p:spPr>
          <a:xfrm>
            <a:off x="0" y="0"/>
            <a:ext cx="5013434" cy="646331"/>
          </a:xfrm>
          <a:prstGeom prst="rect">
            <a:avLst/>
          </a:prstGeom>
          <a:solidFill>
            <a:schemeClr val="accent5">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3600" dirty="0"/>
              <a:t>600th Ave: Southern (NG)</a:t>
            </a:r>
          </a:p>
        </p:txBody>
      </p:sp>
      <p:grpSp>
        <p:nvGrpSpPr>
          <p:cNvPr id="13" name="Group 12">
            <a:extLst>
              <a:ext uri="{FF2B5EF4-FFF2-40B4-BE49-F238E27FC236}">
                <a16:creationId xmlns:a16="http://schemas.microsoft.com/office/drawing/2014/main" id="{D14E84A1-0F5F-47E5-8760-3376B6B52DCF}"/>
              </a:ext>
            </a:extLst>
          </p:cNvPr>
          <p:cNvGrpSpPr/>
          <p:nvPr/>
        </p:nvGrpSpPr>
        <p:grpSpPr>
          <a:xfrm>
            <a:off x="0" y="6377352"/>
            <a:ext cx="12192000" cy="480648"/>
            <a:chOff x="0" y="6377353"/>
            <a:chExt cx="12192000" cy="480648"/>
          </a:xfrm>
        </p:grpSpPr>
        <p:sp>
          <p:nvSpPr>
            <p:cNvPr id="14" name="Rectangle 13">
              <a:extLst>
                <a:ext uri="{FF2B5EF4-FFF2-40B4-BE49-F238E27FC236}">
                  <a16:creationId xmlns:a16="http://schemas.microsoft.com/office/drawing/2014/main" id="{B31BF294-77E3-4531-91FE-0047A3ABDA77}"/>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F03E31E5-5B5B-4263-9B5D-4B41F83DBD2B}"/>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C36049D4-4086-46EA-98A3-BBF23632D5F1}"/>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33013DEF-48FB-45E5-BE8C-091E0D5E79B9}"/>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79C282A1-4DFF-4EAA-8973-7FCFC7D324DE}"/>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CAD86EA3-547C-4125-90C5-59F259EC294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pic>
        <p:nvPicPr>
          <p:cNvPr id="3" name="Picture 2">
            <a:extLst>
              <a:ext uri="{FF2B5EF4-FFF2-40B4-BE49-F238E27FC236}">
                <a16:creationId xmlns:a16="http://schemas.microsoft.com/office/drawing/2014/main" id="{A8015C33-DFE7-499D-A50B-D3A13AACD0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1600" y="0"/>
            <a:ext cx="5740400" cy="4305300"/>
          </a:xfrm>
          <a:prstGeom prst="rect">
            <a:avLst/>
          </a:prstGeom>
        </p:spPr>
      </p:pic>
    </p:spTree>
    <p:extLst>
      <p:ext uri="{BB962C8B-B14F-4D97-AF65-F5344CB8AC3E}">
        <p14:creationId xmlns:p14="http://schemas.microsoft.com/office/powerpoint/2010/main" val="2972561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cx1="http://schemas.microsoft.com/office/drawing/2015/9/8/chartex">
        <mc:Choice Requires="cx1">
          <p:graphicFrame>
            <p:nvGraphicFramePr>
              <p:cNvPr id="9" name="Chart 8">
                <a:extLst>
                  <a:ext uri="{FF2B5EF4-FFF2-40B4-BE49-F238E27FC236}">
                    <a16:creationId xmlns:a16="http://schemas.microsoft.com/office/drawing/2014/main" id="{752680D5-60D2-4898-97EC-D66F36F542D4}"/>
                  </a:ext>
                </a:extLst>
              </p:cNvPr>
              <p:cNvGraphicFramePr/>
              <p:nvPr>
                <p:extLst>
                  <p:ext uri="{D42A27DB-BD31-4B8C-83A1-F6EECF244321}">
                    <p14:modId xmlns:p14="http://schemas.microsoft.com/office/powerpoint/2010/main" val="2730940596"/>
                  </p:ext>
                </p:extLst>
              </p:nvPr>
            </p:nvGraphicFramePr>
            <p:xfrm>
              <a:off x="77821" y="68094"/>
              <a:ext cx="5741284" cy="2995380"/>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9" name="Chart 8">
                <a:extLst>
                  <a:ext uri="{FF2B5EF4-FFF2-40B4-BE49-F238E27FC236}">
                    <a16:creationId xmlns:a16="http://schemas.microsoft.com/office/drawing/2014/main" xmlns="" xmlns:cx1="http://schemas.microsoft.com/office/drawing/2015/9/8/chartex" id="{752680D5-60D2-4898-97EC-D66F36F542D4}"/>
                  </a:ext>
                </a:extLst>
              </p:cNvPr>
              <p:cNvPicPr>
                <a:picLocks noGrp="1" noRot="1" noChangeAspect="1" noMove="1" noResize="1" noEditPoints="1" noAdjustHandles="1" noChangeArrowheads="1" noChangeShapeType="1"/>
              </p:cNvPicPr>
              <p:nvPr/>
            </p:nvPicPr>
            <p:blipFill>
              <a:blip r:embed="rId4"/>
              <a:stretch>
                <a:fillRect/>
              </a:stretch>
            </p:blipFill>
            <p:spPr>
              <a:xfrm>
                <a:off x="77821" y="68094"/>
                <a:ext cx="5741284" cy="2995380"/>
              </a:xfrm>
              <a:prstGeom prst="rect">
                <a:avLst/>
              </a:prstGeom>
            </p:spPr>
          </p:pic>
        </mc:Fallback>
      </mc:AlternateContent>
      <p:grpSp>
        <p:nvGrpSpPr>
          <p:cNvPr id="7" name="Group 6">
            <a:extLst>
              <a:ext uri="{FF2B5EF4-FFF2-40B4-BE49-F238E27FC236}">
                <a16:creationId xmlns:a16="http://schemas.microsoft.com/office/drawing/2014/main" id="{DAB67D31-08E4-4E51-9884-C41FD2FBE20D}"/>
              </a:ext>
            </a:extLst>
          </p:cNvPr>
          <p:cNvGrpSpPr/>
          <p:nvPr/>
        </p:nvGrpSpPr>
        <p:grpSpPr>
          <a:xfrm>
            <a:off x="0" y="6377353"/>
            <a:ext cx="12192000" cy="480648"/>
            <a:chOff x="0" y="6377353"/>
            <a:chExt cx="12192000" cy="480648"/>
          </a:xfrm>
        </p:grpSpPr>
        <p:sp>
          <p:nvSpPr>
            <p:cNvPr id="8" name="Rectangle 7">
              <a:extLst>
                <a:ext uri="{FF2B5EF4-FFF2-40B4-BE49-F238E27FC236}">
                  <a16:creationId xmlns:a16="http://schemas.microsoft.com/office/drawing/2014/main" id="{67F877FF-4D86-4D06-9D20-6F5537C55356}"/>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AAB6AAD-EEA0-4832-8957-2DD32F8B6755}"/>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3" name="Rectangle 12">
              <a:extLst>
                <a:ext uri="{FF2B5EF4-FFF2-40B4-BE49-F238E27FC236}">
                  <a16:creationId xmlns:a16="http://schemas.microsoft.com/office/drawing/2014/main" id="{9749BE11-ECE0-4A2A-99E1-E4BB12DB784F}"/>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4" name="Rectangle 13">
              <a:extLst>
                <a:ext uri="{FF2B5EF4-FFF2-40B4-BE49-F238E27FC236}">
                  <a16:creationId xmlns:a16="http://schemas.microsoft.com/office/drawing/2014/main" id="{493CF11B-066E-4696-8093-ED8D3C968638}"/>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5" name="Rectangle 14">
              <a:extLst>
                <a:ext uri="{FF2B5EF4-FFF2-40B4-BE49-F238E27FC236}">
                  <a16:creationId xmlns:a16="http://schemas.microsoft.com/office/drawing/2014/main" id="{0317AB8B-455B-404A-BA4E-F5369B6503FC}"/>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6" name="Rectangle 15">
              <a:extLst>
                <a:ext uri="{FF2B5EF4-FFF2-40B4-BE49-F238E27FC236}">
                  <a16:creationId xmlns:a16="http://schemas.microsoft.com/office/drawing/2014/main" id="{88013900-6D24-4A24-BC2B-B0AFF07EB008}"/>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mc:AlternateContent xmlns:mc="http://schemas.openxmlformats.org/markup-compatibility/2006" xmlns:cx1="http://schemas.microsoft.com/office/drawing/2015/9/8/chartex">
        <mc:Choice Requires="cx1">
          <p:graphicFrame>
            <p:nvGraphicFramePr>
              <p:cNvPr id="18" name="Chart 17">
                <a:extLst>
                  <a:ext uri="{FF2B5EF4-FFF2-40B4-BE49-F238E27FC236}">
                    <a16:creationId xmlns:a16="http://schemas.microsoft.com/office/drawing/2014/main" id="{00000000-0008-0000-0400-000006000000}"/>
                  </a:ext>
                </a:extLst>
              </p:cNvPr>
              <p:cNvGraphicFramePr/>
              <p:nvPr>
                <p:extLst>
                  <p:ext uri="{D42A27DB-BD31-4B8C-83A1-F6EECF244321}">
                    <p14:modId xmlns:p14="http://schemas.microsoft.com/office/powerpoint/2010/main" val="3484932893"/>
                  </p:ext>
                </p:extLst>
              </p:nvPr>
            </p:nvGraphicFramePr>
            <p:xfrm>
              <a:off x="6031149" y="3427378"/>
              <a:ext cx="6020174" cy="2797571"/>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18" name="Chart 17">
                <a:extLst>
                  <a:ext uri="{FF2B5EF4-FFF2-40B4-BE49-F238E27FC236}">
                    <a16:creationId xmlns:a16="http://schemas.microsoft.com/office/drawing/2014/main" xmlns="" id="{00000000-0008-0000-0400-000006000000}"/>
                  </a:ext>
                </a:extLst>
              </p:cNvPr>
              <p:cNvPicPr>
                <a:picLocks noGrp="1" noRot="1" noChangeAspect="1" noMove="1" noResize="1" noEditPoints="1" noAdjustHandles="1" noChangeArrowheads="1" noChangeShapeType="1"/>
              </p:cNvPicPr>
              <p:nvPr/>
            </p:nvPicPr>
            <p:blipFill>
              <a:blip r:embed="rId8"/>
              <a:stretch>
                <a:fillRect/>
              </a:stretch>
            </p:blipFill>
            <p:spPr>
              <a:xfrm>
                <a:off x="6031149" y="3427378"/>
                <a:ext cx="6020174" cy="2797571"/>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19" name="Chart 18">
                <a:extLst>
                  <a:ext uri="{FF2B5EF4-FFF2-40B4-BE49-F238E27FC236}">
                    <a16:creationId xmlns:a16="http://schemas.microsoft.com/office/drawing/2014/main" id="{00000000-0008-0000-0400-000005000000}"/>
                  </a:ext>
                </a:extLst>
              </p:cNvPr>
              <p:cNvGraphicFramePr/>
              <p:nvPr>
                <p:extLst>
                  <p:ext uri="{D42A27DB-BD31-4B8C-83A1-F6EECF244321}">
                    <p14:modId xmlns:p14="http://schemas.microsoft.com/office/powerpoint/2010/main" val="1077423295"/>
                  </p:ext>
                </p:extLst>
              </p:nvPr>
            </p:nvGraphicFramePr>
            <p:xfrm>
              <a:off x="77821" y="3427378"/>
              <a:ext cx="5741284" cy="2797571"/>
            </p:xfrm>
            <a:graphic>
              <a:graphicData uri="http://schemas.microsoft.com/office/drawing/2014/chartex">
                <cx:chart xmlns:cx="http://schemas.microsoft.com/office/drawing/2014/chartex" xmlns:r="http://schemas.openxmlformats.org/officeDocument/2006/relationships" r:id="rId9"/>
              </a:graphicData>
            </a:graphic>
          </p:graphicFrame>
        </mc:Choice>
        <mc:Fallback xmlns="">
          <p:pic>
            <p:nvPicPr>
              <p:cNvPr id="19" name="Chart 18">
                <a:extLst>
                  <a:ext uri="{FF2B5EF4-FFF2-40B4-BE49-F238E27FC236}">
                    <a16:creationId xmlns:a16="http://schemas.microsoft.com/office/drawing/2014/main" xmlns="" id="{00000000-0008-0000-0400-000005000000}"/>
                  </a:ext>
                </a:extLst>
              </p:cNvPr>
              <p:cNvPicPr>
                <a:picLocks noGrp="1" noRot="1" noChangeAspect="1" noMove="1" noResize="1" noEditPoints="1" noAdjustHandles="1" noChangeArrowheads="1" noChangeShapeType="1"/>
              </p:cNvPicPr>
              <p:nvPr/>
            </p:nvPicPr>
            <p:blipFill>
              <a:blip r:embed="rId10"/>
              <a:stretch>
                <a:fillRect/>
              </a:stretch>
            </p:blipFill>
            <p:spPr>
              <a:xfrm>
                <a:off x="77821" y="3427378"/>
                <a:ext cx="5741284" cy="2797571"/>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20" name="Chart 19">
                <a:extLst>
                  <a:ext uri="{FF2B5EF4-FFF2-40B4-BE49-F238E27FC236}">
                    <a16:creationId xmlns:a16="http://schemas.microsoft.com/office/drawing/2014/main" id="{00000000-0008-0000-0400-000007000000}"/>
                  </a:ext>
                </a:extLst>
              </p:cNvPr>
              <p:cNvGraphicFramePr/>
              <p:nvPr>
                <p:extLst>
                  <p:ext uri="{D42A27DB-BD31-4B8C-83A1-F6EECF244321}">
                    <p14:modId xmlns:p14="http://schemas.microsoft.com/office/powerpoint/2010/main" val="874757743"/>
                  </p:ext>
                </p:extLst>
              </p:nvPr>
            </p:nvGraphicFramePr>
            <p:xfrm>
              <a:off x="6031149" y="68095"/>
              <a:ext cx="6020174" cy="2995380"/>
            </p:xfrm>
            <a:graphic>
              <a:graphicData uri="http://schemas.microsoft.com/office/drawing/2014/chartex">
                <cx:chart xmlns:cx="http://schemas.microsoft.com/office/drawing/2014/chartex" xmlns:r="http://schemas.openxmlformats.org/officeDocument/2006/relationships" r:id="rId11"/>
              </a:graphicData>
            </a:graphic>
          </p:graphicFrame>
        </mc:Choice>
        <mc:Fallback xmlns="">
          <p:pic>
            <p:nvPicPr>
              <p:cNvPr id="20" name="Chart 19">
                <a:extLst>
                  <a:ext uri="{FF2B5EF4-FFF2-40B4-BE49-F238E27FC236}">
                    <a16:creationId xmlns:a16="http://schemas.microsoft.com/office/drawing/2014/main" xmlns="" id="{00000000-0008-0000-0400-000007000000}"/>
                  </a:ext>
                </a:extLst>
              </p:cNvPr>
              <p:cNvPicPr>
                <a:picLocks noGrp="1" noRot="1" noChangeAspect="1" noMove="1" noResize="1" noEditPoints="1" noAdjustHandles="1" noChangeArrowheads="1" noChangeShapeType="1"/>
              </p:cNvPicPr>
              <p:nvPr/>
            </p:nvPicPr>
            <p:blipFill>
              <a:blip r:embed="rId12"/>
              <a:stretch>
                <a:fillRect/>
              </a:stretch>
            </p:blipFill>
            <p:spPr>
              <a:xfrm>
                <a:off x="6031149" y="68095"/>
                <a:ext cx="6020174" cy="2995380"/>
              </a:xfrm>
              <a:prstGeom prst="rect">
                <a:avLst/>
              </a:prstGeom>
            </p:spPr>
          </p:pic>
        </mc:Fallback>
      </mc:AlternateContent>
    </p:spTree>
    <p:extLst>
      <p:ext uri="{BB962C8B-B14F-4D97-AF65-F5344CB8AC3E}">
        <p14:creationId xmlns:p14="http://schemas.microsoft.com/office/powerpoint/2010/main" val="2544743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3EF2583-069B-495E-8665-C29DB6ED66B9}"/>
              </a:ext>
            </a:extLst>
          </p:cNvPr>
          <p:cNvGraphicFramePr>
            <a:graphicFrameLocks noGrp="1"/>
          </p:cNvGraphicFramePr>
          <p:nvPr>
            <p:extLst>
              <p:ext uri="{D42A27DB-BD31-4B8C-83A1-F6EECF244321}">
                <p14:modId xmlns:p14="http://schemas.microsoft.com/office/powerpoint/2010/main" val="4213680876"/>
              </p:ext>
            </p:extLst>
          </p:nvPr>
        </p:nvGraphicFramePr>
        <p:xfrm>
          <a:off x="569814" y="3563006"/>
          <a:ext cx="10864303" cy="2877316"/>
        </p:xfrm>
        <a:graphic>
          <a:graphicData uri="http://schemas.openxmlformats.org/drawingml/2006/table">
            <a:tbl>
              <a:tblPr firstRow="1" bandRow="1">
                <a:tableStyleId>{5C22544A-7EE6-4342-B048-85BDC9FD1C3A}</a:tableStyleId>
              </a:tblPr>
              <a:tblGrid>
                <a:gridCol w="1760411">
                  <a:extLst>
                    <a:ext uri="{9D8B030D-6E8A-4147-A177-3AD203B41FA5}">
                      <a16:colId xmlns:a16="http://schemas.microsoft.com/office/drawing/2014/main" val="4253662613"/>
                    </a:ext>
                  </a:extLst>
                </a:gridCol>
                <a:gridCol w="1222854">
                  <a:extLst>
                    <a:ext uri="{9D8B030D-6E8A-4147-A177-3AD203B41FA5}">
                      <a16:colId xmlns:a16="http://schemas.microsoft.com/office/drawing/2014/main" val="2286678997"/>
                    </a:ext>
                  </a:extLst>
                </a:gridCol>
                <a:gridCol w="1140311">
                  <a:extLst>
                    <a:ext uri="{9D8B030D-6E8A-4147-A177-3AD203B41FA5}">
                      <a16:colId xmlns:a16="http://schemas.microsoft.com/office/drawing/2014/main" val="1285764553"/>
                    </a:ext>
                  </a:extLst>
                </a:gridCol>
                <a:gridCol w="1452282">
                  <a:extLst>
                    <a:ext uri="{9D8B030D-6E8A-4147-A177-3AD203B41FA5}">
                      <a16:colId xmlns:a16="http://schemas.microsoft.com/office/drawing/2014/main" val="233642153"/>
                    </a:ext>
                  </a:extLst>
                </a:gridCol>
                <a:gridCol w="1549102">
                  <a:extLst>
                    <a:ext uri="{9D8B030D-6E8A-4147-A177-3AD203B41FA5}">
                      <a16:colId xmlns:a16="http://schemas.microsoft.com/office/drawing/2014/main" val="2255556119"/>
                    </a:ext>
                  </a:extLst>
                </a:gridCol>
                <a:gridCol w="1194098">
                  <a:extLst>
                    <a:ext uri="{9D8B030D-6E8A-4147-A177-3AD203B41FA5}">
                      <a16:colId xmlns:a16="http://schemas.microsoft.com/office/drawing/2014/main" val="238217123"/>
                    </a:ext>
                  </a:extLst>
                </a:gridCol>
                <a:gridCol w="1226372">
                  <a:extLst>
                    <a:ext uri="{9D8B030D-6E8A-4147-A177-3AD203B41FA5}">
                      <a16:colId xmlns:a16="http://schemas.microsoft.com/office/drawing/2014/main" val="2667920455"/>
                    </a:ext>
                  </a:extLst>
                </a:gridCol>
                <a:gridCol w="1318873">
                  <a:extLst>
                    <a:ext uri="{9D8B030D-6E8A-4147-A177-3AD203B41FA5}">
                      <a16:colId xmlns:a16="http://schemas.microsoft.com/office/drawing/2014/main" val="1628163003"/>
                    </a:ext>
                  </a:extLst>
                </a:gridCol>
              </a:tblGrid>
              <a:tr h="0">
                <a:tc>
                  <a:txBody>
                    <a:bodyPr/>
                    <a:lstStyle/>
                    <a:p>
                      <a:r>
                        <a:rPr lang="en-US" dirty="0"/>
                        <a:t>Section Averages</a:t>
                      </a:r>
                    </a:p>
                  </a:txBody>
                  <a:tcPr/>
                </a:tc>
                <a:tc>
                  <a:txBody>
                    <a:bodyPr/>
                    <a:lstStyle/>
                    <a:p>
                      <a:r>
                        <a:rPr lang="en-US" dirty="0"/>
                        <a:t>Bankfull Width (ft)</a:t>
                      </a:r>
                    </a:p>
                  </a:txBody>
                  <a:tcPr/>
                </a:tc>
                <a:tc>
                  <a:txBody>
                    <a:bodyPr/>
                    <a:lstStyle/>
                    <a:p>
                      <a:r>
                        <a:rPr lang="en-US" dirty="0"/>
                        <a:t>Bankfull Depth (ft)</a:t>
                      </a:r>
                    </a:p>
                  </a:txBody>
                  <a:tcPr/>
                </a:tc>
                <a:tc>
                  <a:txBody>
                    <a:bodyPr/>
                    <a:lstStyle/>
                    <a:p>
                      <a:r>
                        <a:rPr lang="en-US" dirty="0"/>
                        <a:t>Width-depth Ratio</a:t>
                      </a:r>
                    </a:p>
                  </a:txBody>
                  <a:tcPr/>
                </a:tc>
                <a:tc>
                  <a:txBody>
                    <a:bodyPr/>
                    <a:lstStyle/>
                    <a:p>
                      <a:r>
                        <a:rPr lang="en-US" dirty="0"/>
                        <a:t>Entrenchment Ratio</a:t>
                      </a:r>
                    </a:p>
                  </a:txBody>
                  <a:tcPr/>
                </a:tc>
                <a:tc>
                  <a:txBody>
                    <a:bodyPr/>
                    <a:lstStyle/>
                    <a:p>
                      <a:r>
                        <a:rPr lang="en-US" dirty="0"/>
                        <a:t>Reach D50</a:t>
                      </a:r>
                    </a:p>
                  </a:txBody>
                  <a:tcPr/>
                </a:tc>
                <a:tc>
                  <a:txBody>
                    <a:bodyPr/>
                    <a:lstStyle/>
                    <a:p>
                      <a:r>
                        <a:rPr lang="en-US" dirty="0"/>
                        <a:t>Reach D84</a:t>
                      </a:r>
                    </a:p>
                  </a:txBody>
                  <a:tcPr/>
                </a:tc>
                <a:tc>
                  <a:txBody>
                    <a:bodyPr/>
                    <a:lstStyle/>
                    <a:p>
                      <a:r>
                        <a:rPr lang="en-US" dirty="0"/>
                        <a:t>BEHI Rating</a:t>
                      </a:r>
                    </a:p>
                  </a:txBody>
                  <a:tcPr/>
                </a:tc>
                <a:extLst>
                  <a:ext uri="{0D108BD9-81ED-4DB2-BD59-A6C34878D82A}">
                    <a16:rowId xmlns:a16="http://schemas.microsoft.com/office/drawing/2014/main" val="2722742604"/>
                  </a:ext>
                </a:extLst>
              </a:tr>
              <a:tr h="559309">
                <a:tc>
                  <a:txBody>
                    <a:bodyPr/>
                    <a:lstStyle/>
                    <a:p>
                      <a:r>
                        <a:rPr lang="en-US" dirty="0"/>
                        <a:t>Northern (CG)</a:t>
                      </a:r>
                    </a:p>
                  </a:txBody>
                  <a:tcPr/>
                </a:tc>
                <a:tc>
                  <a:txBody>
                    <a:bodyPr/>
                    <a:lstStyle/>
                    <a:p>
                      <a:r>
                        <a:rPr lang="en-US"/>
                        <a:t>21.09</a:t>
                      </a:r>
                    </a:p>
                  </a:txBody>
                  <a:tcPr/>
                </a:tc>
                <a:tc>
                  <a:txBody>
                    <a:bodyPr/>
                    <a:lstStyle/>
                    <a:p>
                      <a:r>
                        <a:rPr lang="en-US" dirty="0"/>
                        <a:t>2.18</a:t>
                      </a:r>
                    </a:p>
                  </a:txBody>
                  <a:tcPr/>
                </a:tc>
                <a:tc>
                  <a:txBody>
                    <a:bodyPr/>
                    <a:lstStyle/>
                    <a:p>
                      <a:r>
                        <a:rPr lang="en-US" dirty="0"/>
                        <a:t>10.24</a:t>
                      </a:r>
                    </a:p>
                  </a:txBody>
                  <a:tcPr/>
                </a:tc>
                <a:tc>
                  <a:txBody>
                    <a:bodyPr/>
                    <a:lstStyle/>
                    <a:p>
                      <a:r>
                        <a:rPr lang="en-US" dirty="0"/>
                        <a:t>4.18</a:t>
                      </a:r>
                    </a:p>
                  </a:txBody>
                  <a:tcPr/>
                </a:tc>
                <a:tc>
                  <a:txBody>
                    <a:bodyPr/>
                    <a:lstStyle/>
                    <a:p>
                      <a:r>
                        <a:rPr lang="en-US" dirty="0"/>
                        <a:t>0.38</a:t>
                      </a:r>
                    </a:p>
                  </a:txBody>
                  <a:tcPr/>
                </a:tc>
                <a:tc>
                  <a:txBody>
                    <a:bodyPr/>
                    <a:lstStyle/>
                    <a:p>
                      <a:r>
                        <a:rPr lang="en-US" dirty="0"/>
                        <a:t>3.1</a:t>
                      </a:r>
                    </a:p>
                  </a:txBody>
                  <a:tcPr/>
                </a:tc>
                <a:tc>
                  <a:txBody>
                    <a:bodyPr/>
                    <a:lstStyle/>
                    <a:p>
                      <a:r>
                        <a:rPr lang="en-US" dirty="0"/>
                        <a:t>38.24</a:t>
                      </a:r>
                    </a:p>
                  </a:txBody>
                  <a:tcPr/>
                </a:tc>
                <a:extLst>
                  <a:ext uri="{0D108BD9-81ED-4DB2-BD59-A6C34878D82A}">
                    <a16:rowId xmlns:a16="http://schemas.microsoft.com/office/drawing/2014/main" val="3193050489"/>
                  </a:ext>
                </a:extLst>
              </a:tr>
              <a:tr h="559309">
                <a:tc>
                  <a:txBody>
                    <a:bodyPr/>
                    <a:lstStyle/>
                    <a:p>
                      <a:r>
                        <a:rPr lang="en-US" dirty="0"/>
                        <a:t>Middle (CG)</a:t>
                      </a:r>
                    </a:p>
                  </a:txBody>
                  <a:tcPr/>
                </a:tc>
                <a:tc>
                  <a:txBody>
                    <a:bodyPr/>
                    <a:lstStyle/>
                    <a:p>
                      <a:r>
                        <a:rPr lang="en-US" dirty="0"/>
                        <a:t>18.18</a:t>
                      </a:r>
                    </a:p>
                  </a:txBody>
                  <a:tcPr/>
                </a:tc>
                <a:tc>
                  <a:txBody>
                    <a:bodyPr/>
                    <a:lstStyle/>
                    <a:p>
                      <a:r>
                        <a:rPr lang="en-US" dirty="0"/>
                        <a:t>2.22</a:t>
                      </a:r>
                    </a:p>
                  </a:txBody>
                  <a:tcPr/>
                </a:tc>
                <a:tc>
                  <a:txBody>
                    <a:bodyPr/>
                    <a:lstStyle/>
                    <a:p>
                      <a:r>
                        <a:rPr lang="en-US" dirty="0"/>
                        <a:t>9.08</a:t>
                      </a:r>
                    </a:p>
                  </a:txBody>
                  <a:tcPr/>
                </a:tc>
                <a:tc>
                  <a:txBody>
                    <a:bodyPr/>
                    <a:lstStyle/>
                    <a:p>
                      <a:r>
                        <a:rPr lang="en-US" dirty="0"/>
                        <a:t>4.73</a:t>
                      </a:r>
                    </a:p>
                  </a:txBody>
                  <a:tcPr/>
                </a:tc>
                <a:tc>
                  <a:txBody>
                    <a:bodyPr/>
                    <a:lstStyle/>
                    <a:p>
                      <a:r>
                        <a:rPr lang="en-US" dirty="0"/>
                        <a:t>0.15</a:t>
                      </a:r>
                    </a:p>
                  </a:txBody>
                  <a:tcPr/>
                </a:tc>
                <a:tc>
                  <a:txBody>
                    <a:bodyPr/>
                    <a:lstStyle/>
                    <a:p>
                      <a:r>
                        <a:rPr lang="en-US" dirty="0"/>
                        <a:t>3.64</a:t>
                      </a:r>
                    </a:p>
                  </a:txBody>
                  <a:tcPr/>
                </a:tc>
                <a:tc>
                  <a:txBody>
                    <a:bodyPr/>
                    <a:lstStyle/>
                    <a:p>
                      <a:r>
                        <a:rPr lang="en-US" dirty="0"/>
                        <a:t>31.63</a:t>
                      </a:r>
                    </a:p>
                  </a:txBody>
                  <a:tcPr/>
                </a:tc>
                <a:extLst>
                  <a:ext uri="{0D108BD9-81ED-4DB2-BD59-A6C34878D82A}">
                    <a16:rowId xmlns:a16="http://schemas.microsoft.com/office/drawing/2014/main" val="4115995846"/>
                  </a:ext>
                </a:extLst>
              </a:tr>
              <a:tr h="559309">
                <a:tc>
                  <a:txBody>
                    <a:bodyPr/>
                    <a:lstStyle/>
                    <a:p>
                      <a:r>
                        <a:rPr lang="en-US" dirty="0"/>
                        <a:t>Southern (NGw)</a:t>
                      </a:r>
                    </a:p>
                  </a:txBody>
                  <a:tcPr/>
                </a:tc>
                <a:tc>
                  <a:txBody>
                    <a:bodyPr/>
                    <a:lstStyle/>
                    <a:p>
                      <a:r>
                        <a:rPr lang="en-US" dirty="0"/>
                        <a:t>19.75</a:t>
                      </a:r>
                    </a:p>
                  </a:txBody>
                  <a:tcPr/>
                </a:tc>
                <a:tc>
                  <a:txBody>
                    <a:bodyPr/>
                    <a:lstStyle/>
                    <a:p>
                      <a:r>
                        <a:rPr lang="en-US" dirty="0"/>
                        <a:t>2.23</a:t>
                      </a:r>
                    </a:p>
                  </a:txBody>
                  <a:tcPr/>
                </a:tc>
                <a:tc>
                  <a:txBody>
                    <a:bodyPr/>
                    <a:lstStyle/>
                    <a:p>
                      <a:r>
                        <a:rPr lang="en-US" dirty="0"/>
                        <a:t>9.7</a:t>
                      </a:r>
                    </a:p>
                  </a:txBody>
                  <a:tcPr/>
                </a:tc>
                <a:tc>
                  <a:txBody>
                    <a:bodyPr/>
                    <a:lstStyle/>
                    <a:p>
                      <a:r>
                        <a:rPr lang="en-US" dirty="0"/>
                        <a:t>2.07</a:t>
                      </a:r>
                    </a:p>
                  </a:txBody>
                  <a:tcPr/>
                </a:tc>
                <a:tc>
                  <a:txBody>
                    <a:bodyPr/>
                    <a:lstStyle/>
                    <a:p>
                      <a:r>
                        <a:rPr lang="en-US" dirty="0"/>
                        <a:t>0.24</a:t>
                      </a:r>
                    </a:p>
                  </a:txBody>
                  <a:tcPr/>
                </a:tc>
                <a:tc>
                  <a:txBody>
                    <a:bodyPr/>
                    <a:lstStyle/>
                    <a:p>
                      <a:r>
                        <a:rPr lang="en-US" dirty="0"/>
                        <a:t>15.6</a:t>
                      </a:r>
                    </a:p>
                  </a:txBody>
                  <a:tcPr/>
                </a:tc>
                <a:tc>
                  <a:txBody>
                    <a:bodyPr/>
                    <a:lstStyle/>
                    <a:p>
                      <a:r>
                        <a:rPr lang="en-US" dirty="0"/>
                        <a:t>31</a:t>
                      </a:r>
                    </a:p>
                  </a:txBody>
                  <a:tcPr/>
                </a:tc>
                <a:extLst>
                  <a:ext uri="{0D108BD9-81ED-4DB2-BD59-A6C34878D82A}">
                    <a16:rowId xmlns:a16="http://schemas.microsoft.com/office/drawing/2014/main" val="2069159287"/>
                  </a:ext>
                </a:extLst>
              </a:tr>
              <a:tr h="559309">
                <a:tc>
                  <a:txBody>
                    <a:bodyPr/>
                    <a:lstStyle/>
                    <a:p>
                      <a:r>
                        <a:rPr lang="en-US" dirty="0"/>
                        <a:t>Reference (NGg)</a:t>
                      </a:r>
                    </a:p>
                  </a:txBody>
                  <a:tcPr/>
                </a:tc>
                <a:tc>
                  <a:txBody>
                    <a:bodyPr/>
                    <a:lstStyle/>
                    <a:p>
                      <a:r>
                        <a:rPr lang="en-US" dirty="0"/>
                        <a:t>11.55</a:t>
                      </a:r>
                    </a:p>
                  </a:txBody>
                  <a:tcPr/>
                </a:tc>
                <a:tc>
                  <a:txBody>
                    <a:bodyPr/>
                    <a:lstStyle/>
                    <a:p>
                      <a:r>
                        <a:rPr lang="en-US" dirty="0"/>
                        <a:t>1.91</a:t>
                      </a:r>
                    </a:p>
                  </a:txBody>
                  <a:tcPr/>
                </a:tc>
                <a:tc>
                  <a:txBody>
                    <a:bodyPr/>
                    <a:lstStyle/>
                    <a:p>
                      <a:r>
                        <a:rPr lang="en-US" dirty="0"/>
                        <a:t>6.12</a:t>
                      </a:r>
                    </a:p>
                  </a:txBody>
                  <a:tcPr/>
                </a:tc>
                <a:tc>
                  <a:txBody>
                    <a:bodyPr/>
                    <a:lstStyle/>
                    <a:p>
                      <a:r>
                        <a:rPr lang="en-US" dirty="0"/>
                        <a:t>5.3</a:t>
                      </a:r>
                    </a:p>
                  </a:txBody>
                  <a:tcPr/>
                </a:tc>
                <a:tc>
                  <a:txBody>
                    <a:bodyPr/>
                    <a:lstStyle/>
                    <a:p>
                      <a:r>
                        <a:rPr lang="en-US" dirty="0"/>
                        <a:t>0.68</a:t>
                      </a:r>
                    </a:p>
                  </a:txBody>
                  <a:tcPr/>
                </a:tc>
                <a:tc>
                  <a:txBody>
                    <a:bodyPr/>
                    <a:lstStyle/>
                    <a:p>
                      <a:r>
                        <a:rPr lang="en-US" dirty="0"/>
                        <a:t>6.62</a:t>
                      </a:r>
                    </a:p>
                  </a:txBody>
                  <a:tcPr/>
                </a:tc>
                <a:tc>
                  <a:txBody>
                    <a:bodyPr/>
                    <a:lstStyle/>
                    <a:p>
                      <a:r>
                        <a:rPr lang="en-US" dirty="0"/>
                        <a:t>N/A</a:t>
                      </a:r>
                    </a:p>
                  </a:txBody>
                  <a:tcPr/>
                </a:tc>
                <a:extLst>
                  <a:ext uri="{0D108BD9-81ED-4DB2-BD59-A6C34878D82A}">
                    <a16:rowId xmlns:a16="http://schemas.microsoft.com/office/drawing/2014/main" val="2707103040"/>
                  </a:ext>
                </a:extLst>
              </a:tr>
            </a:tbl>
          </a:graphicData>
        </a:graphic>
      </p:graphicFrame>
      <mc:AlternateContent xmlns:mc="http://schemas.openxmlformats.org/markup-compatibility/2006" xmlns:cx1="http://schemas.microsoft.com/office/drawing/2015/9/8/chartex">
        <mc:Choice Requires="cx1">
          <p:graphicFrame>
            <p:nvGraphicFramePr>
              <p:cNvPr id="5" name="Chart 4">
                <a:extLst>
                  <a:ext uri="{FF2B5EF4-FFF2-40B4-BE49-F238E27FC236}">
                    <a16:creationId xmlns:a16="http://schemas.microsoft.com/office/drawing/2014/main" id="{F1177407-42B8-4919-81B5-5BC8F68EFCDD}"/>
                  </a:ext>
                </a:extLst>
              </p:cNvPr>
              <p:cNvGraphicFramePr/>
              <p:nvPr>
                <p:extLst>
                  <p:ext uri="{D42A27DB-BD31-4B8C-83A1-F6EECF244321}">
                    <p14:modId xmlns:p14="http://schemas.microsoft.com/office/powerpoint/2010/main" val="233137673"/>
                  </p:ext>
                </p:extLst>
              </p:nvPr>
            </p:nvGraphicFramePr>
            <p:xfrm>
              <a:off x="77820" y="97278"/>
              <a:ext cx="5820579" cy="3349308"/>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5" name="Chart 4">
                <a:extLst>
                  <a:ext uri="{FF2B5EF4-FFF2-40B4-BE49-F238E27FC236}">
                    <a16:creationId xmlns:a16="http://schemas.microsoft.com/office/drawing/2014/main" xmlns="" xmlns:cx1="http://schemas.microsoft.com/office/drawing/2015/9/8/chartex" id="{F1177407-42B8-4919-81B5-5BC8F68EFCDD}"/>
                  </a:ext>
                </a:extLst>
              </p:cNvPr>
              <p:cNvPicPr>
                <a:picLocks noGrp="1" noRot="1" noChangeAspect="1" noMove="1" noResize="1" noEditPoints="1" noAdjustHandles="1" noChangeArrowheads="1" noChangeShapeType="1"/>
              </p:cNvPicPr>
              <p:nvPr/>
            </p:nvPicPr>
            <p:blipFill>
              <a:blip r:embed="rId4"/>
              <a:stretch>
                <a:fillRect/>
              </a:stretch>
            </p:blipFill>
            <p:spPr>
              <a:xfrm>
                <a:off x="77820" y="97278"/>
                <a:ext cx="5820579" cy="3349308"/>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6" name="Chart 5">
                <a:extLst>
                  <a:ext uri="{FF2B5EF4-FFF2-40B4-BE49-F238E27FC236}">
                    <a16:creationId xmlns:a16="http://schemas.microsoft.com/office/drawing/2014/main" id="{4CC3C7CB-C1C6-4E59-964C-D80F1F73CD1B}"/>
                  </a:ext>
                </a:extLst>
              </p:cNvPr>
              <p:cNvGraphicFramePr/>
              <p:nvPr>
                <p:extLst>
                  <p:ext uri="{D42A27DB-BD31-4B8C-83A1-F6EECF244321}">
                    <p14:modId xmlns:p14="http://schemas.microsoft.com/office/powerpoint/2010/main" val="27378856"/>
                  </p:ext>
                </p:extLst>
              </p:nvPr>
            </p:nvGraphicFramePr>
            <p:xfrm>
              <a:off x="6001966" y="97278"/>
              <a:ext cx="6072803" cy="3349308"/>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6" name="Chart 5">
                <a:extLst>
                  <a:ext uri="{FF2B5EF4-FFF2-40B4-BE49-F238E27FC236}">
                    <a16:creationId xmlns:a16="http://schemas.microsoft.com/office/drawing/2014/main" xmlns="" xmlns:cx1="http://schemas.microsoft.com/office/drawing/2015/9/8/chartex" id="{4CC3C7CB-C1C6-4E59-964C-D80F1F73CD1B}"/>
                  </a:ext>
                </a:extLst>
              </p:cNvPr>
              <p:cNvPicPr>
                <a:picLocks noGrp="1" noRot="1" noChangeAspect="1" noMove="1" noResize="1" noEditPoints="1" noAdjustHandles="1" noChangeArrowheads="1" noChangeShapeType="1"/>
              </p:cNvPicPr>
              <p:nvPr/>
            </p:nvPicPr>
            <p:blipFill>
              <a:blip r:embed="rId6"/>
              <a:stretch>
                <a:fillRect/>
              </a:stretch>
            </p:blipFill>
            <p:spPr>
              <a:xfrm>
                <a:off x="6001966" y="97278"/>
                <a:ext cx="6072803" cy="3349308"/>
              </a:xfrm>
              <a:prstGeom prst="rect">
                <a:avLst/>
              </a:prstGeom>
            </p:spPr>
          </p:pic>
        </mc:Fallback>
      </mc:AlternateContent>
      <p:sp>
        <p:nvSpPr>
          <p:cNvPr id="7" name="Arrow: Right 6">
            <a:extLst>
              <a:ext uri="{FF2B5EF4-FFF2-40B4-BE49-F238E27FC236}">
                <a16:creationId xmlns:a16="http://schemas.microsoft.com/office/drawing/2014/main" id="{A0D2B664-7DE8-43F0-9126-EAB7C8F1283A}"/>
              </a:ext>
            </a:extLst>
          </p:cNvPr>
          <p:cNvSpPr/>
          <p:nvPr/>
        </p:nvSpPr>
        <p:spPr>
          <a:xfrm rot="10800000">
            <a:off x="6834310" y="5411998"/>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Arrow: Right 7">
            <a:extLst>
              <a:ext uri="{FF2B5EF4-FFF2-40B4-BE49-F238E27FC236}">
                <a16:creationId xmlns:a16="http://schemas.microsoft.com/office/drawing/2014/main" id="{411AA707-65C4-4184-9119-FE6652D6FFA4}"/>
              </a:ext>
            </a:extLst>
          </p:cNvPr>
          <p:cNvSpPr/>
          <p:nvPr/>
        </p:nvSpPr>
        <p:spPr>
          <a:xfrm rot="10800000">
            <a:off x="5375161" y="5976202"/>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872FACF7-C421-4557-B4BE-6F5572B01B3F}"/>
              </a:ext>
            </a:extLst>
          </p:cNvPr>
          <p:cNvGrpSpPr/>
          <p:nvPr/>
        </p:nvGrpSpPr>
        <p:grpSpPr>
          <a:xfrm>
            <a:off x="0" y="6377353"/>
            <a:ext cx="12192000" cy="480648"/>
            <a:chOff x="0" y="6377353"/>
            <a:chExt cx="12192000" cy="480648"/>
          </a:xfrm>
        </p:grpSpPr>
        <p:sp>
          <p:nvSpPr>
            <p:cNvPr id="10" name="Rectangle 9">
              <a:extLst>
                <a:ext uri="{FF2B5EF4-FFF2-40B4-BE49-F238E27FC236}">
                  <a16:creationId xmlns:a16="http://schemas.microsoft.com/office/drawing/2014/main" id="{ACB4BFDB-BA61-4F60-ABB6-BE114CC8F816}"/>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71DEBA6-9B70-487D-8ED5-D51A3AF01795}"/>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2" name="Rectangle 11">
              <a:extLst>
                <a:ext uri="{FF2B5EF4-FFF2-40B4-BE49-F238E27FC236}">
                  <a16:creationId xmlns:a16="http://schemas.microsoft.com/office/drawing/2014/main" id="{DEC65A31-AD4D-4493-98CD-77AF214C05B9}"/>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3" name="Rectangle 12">
              <a:extLst>
                <a:ext uri="{FF2B5EF4-FFF2-40B4-BE49-F238E27FC236}">
                  <a16:creationId xmlns:a16="http://schemas.microsoft.com/office/drawing/2014/main" id="{7E5F3BA2-99FB-4EC3-860A-8B56A42CAD84}"/>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4" name="Rectangle 13">
              <a:extLst>
                <a:ext uri="{FF2B5EF4-FFF2-40B4-BE49-F238E27FC236}">
                  <a16:creationId xmlns:a16="http://schemas.microsoft.com/office/drawing/2014/main" id="{964A96D9-57AA-43B6-82E6-DB79BC2EE13E}"/>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5" name="Rectangle 14">
              <a:extLst>
                <a:ext uri="{FF2B5EF4-FFF2-40B4-BE49-F238E27FC236}">
                  <a16:creationId xmlns:a16="http://schemas.microsoft.com/office/drawing/2014/main" id="{AB327FD2-B1D0-41F2-80DB-B31D99E15603}"/>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
        <p:nvSpPr>
          <p:cNvPr id="16" name="Arrow: Right 15">
            <a:extLst>
              <a:ext uri="{FF2B5EF4-FFF2-40B4-BE49-F238E27FC236}">
                <a16:creationId xmlns:a16="http://schemas.microsoft.com/office/drawing/2014/main" id="{04F930B2-1272-469A-B5ED-D21A3F0AF6BA}"/>
              </a:ext>
            </a:extLst>
          </p:cNvPr>
          <p:cNvSpPr/>
          <p:nvPr/>
        </p:nvSpPr>
        <p:spPr>
          <a:xfrm rot="10800000">
            <a:off x="8404395" y="5976203"/>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Arrow: Right 16">
            <a:extLst>
              <a:ext uri="{FF2B5EF4-FFF2-40B4-BE49-F238E27FC236}">
                <a16:creationId xmlns:a16="http://schemas.microsoft.com/office/drawing/2014/main" id="{9CEB2B95-8300-4BF2-8FE5-8087DFAD8B3A}"/>
              </a:ext>
            </a:extLst>
          </p:cNvPr>
          <p:cNvSpPr/>
          <p:nvPr/>
        </p:nvSpPr>
        <p:spPr>
          <a:xfrm rot="10800000">
            <a:off x="9506365" y="5411999"/>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585973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77 Imagen" descr="DSC06092.jpg">
            <a:extLst>
              <a:ext uri="{FF2B5EF4-FFF2-40B4-BE49-F238E27FC236}">
                <a16:creationId xmlns:a16="http://schemas.microsoft.com/office/drawing/2014/main" id="{403833CB-306D-4DBA-AF76-4DB0A1A7A267}"/>
              </a:ext>
            </a:extLst>
          </p:cNvPr>
          <p:cNvPicPr>
            <a:picLocks noChangeAspect="1"/>
          </p:cNvPicPr>
          <p:nvPr/>
        </p:nvPicPr>
        <p:blipFill>
          <a:blip r:embed="rId3" cstate="print"/>
          <a:stretch>
            <a:fillRect/>
          </a:stretch>
        </p:blipFill>
        <p:spPr>
          <a:xfrm>
            <a:off x="379524" y="2291136"/>
            <a:ext cx="4575009" cy="3433058"/>
          </a:xfrm>
          <a:prstGeom prst="rect">
            <a:avLst/>
          </a:prstGeom>
          <a:ln>
            <a:no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061AAAAD-FD13-4BB8-80F9-98F103381608}"/>
              </a:ext>
            </a:extLst>
          </p:cNvPr>
          <p:cNvSpPr>
            <a:spLocks noGrp="1"/>
          </p:cNvSpPr>
          <p:nvPr>
            <p:ph type="title"/>
          </p:nvPr>
        </p:nvSpPr>
        <p:spPr>
          <a:xfrm>
            <a:off x="0" y="5698983"/>
            <a:ext cx="4475181" cy="678367"/>
          </a:xfr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a:normAutofit fontScale="90000"/>
          </a:bodyPr>
          <a:lstStyle/>
          <a:p>
            <a:r>
              <a:rPr lang="en-US" dirty="0">
                <a:latin typeface="+mn-lt"/>
              </a:rPr>
              <a:t>Sugarloaf: T-7 Reach</a:t>
            </a:r>
          </a:p>
        </p:txBody>
      </p:sp>
      <p:sp>
        <p:nvSpPr>
          <p:cNvPr id="3" name="Content Placeholder 2">
            <a:extLst>
              <a:ext uri="{FF2B5EF4-FFF2-40B4-BE49-F238E27FC236}">
                <a16:creationId xmlns:a16="http://schemas.microsoft.com/office/drawing/2014/main" id="{8137247E-5C3D-47FB-AA30-7F5D127780D6}"/>
              </a:ext>
            </a:extLst>
          </p:cNvPr>
          <p:cNvSpPr>
            <a:spLocks noGrp="1"/>
          </p:cNvSpPr>
          <p:nvPr>
            <p:ph idx="1"/>
          </p:nvPr>
        </p:nvSpPr>
        <p:spPr>
          <a:xfrm>
            <a:off x="83052" y="163102"/>
            <a:ext cx="5037803" cy="1923881"/>
          </a:xfr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a:noAutofit/>
          </a:bodyPr>
          <a:lstStyle/>
          <a:p>
            <a:pPr marL="0" indent="0">
              <a:buNone/>
            </a:pPr>
            <a:r>
              <a:rPr lang="en-US" sz="2600" dirty="0"/>
              <a:t>A – CG to MG (2 days per 3 months)</a:t>
            </a:r>
          </a:p>
          <a:p>
            <a:pPr marL="0" indent="0">
              <a:buNone/>
            </a:pPr>
            <a:r>
              <a:rPr lang="en-US" sz="2600" dirty="0"/>
              <a:t>B – CG to MG (2 days per 1 year)</a:t>
            </a:r>
          </a:p>
          <a:p>
            <a:pPr marL="0" indent="0">
              <a:buNone/>
            </a:pPr>
            <a:r>
              <a:rPr lang="en-US" sz="2600" dirty="0"/>
              <a:t>C – Stayed NG</a:t>
            </a:r>
          </a:p>
          <a:p>
            <a:pPr marL="0" indent="0">
              <a:buNone/>
            </a:pPr>
            <a:r>
              <a:rPr lang="en-US" sz="2600" dirty="0"/>
              <a:t>D – NG to MG (2 days per 3 months)</a:t>
            </a:r>
          </a:p>
          <a:p>
            <a:pPr marL="0" indent="0">
              <a:buNone/>
            </a:pPr>
            <a:endParaRPr lang="en-US" sz="2600" dirty="0"/>
          </a:p>
          <a:p>
            <a:pPr marL="0" indent="0">
              <a:buNone/>
            </a:pPr>
            <a:endParaRPr lang="en-US" sz="2600" dirty="0"/>
          </a:p>
        </p:txBody>
      </p:sp>
      <p:sp>
        <p:nvSpPr>
          <p:cNvPr id="4" name="TextBox 3">
            <a:extLst>
              <a:ext uri="{FF2B5EF4-FFF2-40B4-BE49-F238E27FC236}">
                <a16:creationId xmlns:a16="http://schemas.microsoft.com/office/drawing/2014/main" id="{F7116BDC-D587-4552-8170-364F795A222D}"/>
              </a:ext>
            </a:extLst>
          </p:cNvPr>
          <p:cNvSpPr txBox="1"/>
          <p:nvPr/>
        </p:nvSpPr>
        <p:spPr>
          <a:xfrm>
            <a:off x="379525" y="2291136"/>
            <a:ext cx="2626897"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A: Before, 2005</a:t>
            </a:r>
          </a:p>
        </p:txBody>
      </p:sp>
      <p:sp>
        <p:nvSpPr>
          <p:cNvPr id="7" name="TextBox 6">
            <a:extLst>
              <a:ext uri="{FF2B5EF4-FFF2-40B4-BE49-F238E27FC236}">
                <a16:creationId xmlns:a16="http://schemas.microsoft.com/office/drawing/2014/main" id="{9A675D31-D49D-4241-A193-F10EB893AA87}"/>
              </a:ext>
            </a:extLst>
          </p:cNvPr>
          <p:cNvSpPr txBox="1"/>
          <p:nvPr/>
        </p:nvSpPr>
        <p:spPr>
          <a:xfrm>
            <a:off x="379523" y="5416417"/>
            <a:ext cx="1971255" cy="307777"/>
          </a:xfrm>
          <a:prstGeom prst="rect">
            <a:avLst/>
          </a:prstGeom>
          <a:noFill/>
          <a:ln>
            <a:noFill/>
          </a:ln>
        </p:spPr>
        <p:txBody>
          <a:bodyPr wrap="square" rtlCol="0">
            <a:spAutoFit/>
          </a:bodyPr>
          <a:lstStyle/>
          <a:p>
            <a:r>
              <a:rPr lang="en-US" sz="1400" dirty="0">
                <a:solidFill>
                  <a:schemeClr val="bg1"/>
                </a:solidFill>
              </a:rPr>
              <a:t>© Cristina Lopez-Barrios</a:t>
            </a:r>
          </a:p>
        </p:txBody>
      </p:sp>
      <p:pic>
        <p:nvPicPr>
          <p:cNvPr id="8" name="Picture 7">
            <a:extLst>
              <a:ext uri="{FF2B5EF4-FFF2-40B4-BE49-F238E27FC236}">
                <a16:creationId xmlns:a16="http://schemas.microsoft.com/office/drawing/2014/main" id="{4D106C47-F5C2-4B66-833F-470DE067A33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40325" y="0"/>
            <a:ext cx="6751675" cy="6506308"/>
          </a:xfrm>
          <a:prstGeom prst="rect">
            <a:avLst/>
          </a:prstGeom>
          <a:effectLst>
            <a:outerShdw blurRad="50800" dist="38100" dir="2700000" algn="tl" rotWithShape="0">
              <a:prstClr val="black">
                <a:alpha val="40000"/>
              </a:prstClr>
            </a:outerShdw>
          </a:effectLst>
        </p:spPr>
      </p:pic>
      <p:grpSp>
        <p:nvGrpSpPr>
          <p:cNvPr id="17" name="Group 16">
            <a:extLst>
              <a:ext uri="{FF2B5EF4-FFF2-40B4-BE49-F238E27FC236}">
                <a16:creationId xmlns:a16="http://schemas.microsoft.com/office/drawing/2014/main" id="{53B2D885-3B09-4002-957B-8C30970D234C}"/>
              </a:ext>
            </a:extLst>
          </p:cNvPr>
          <p:cNvGrpSpPr/>
          <p:nvPr/>
        </p:nvGrpSpPr>
        <p:grpSpPr>
          <a:xfrm>
            <a:off x="0" y="6377352"/>
            <a:ext cx="12192000" cy="480648"/>
            <a:chOff x="0" y="6377353"/>
            <a:chExt cx="12192000" cy="480648"/>
          </a:xfrm>
        </p:grpSpPr>
        <p:sp>
          <p:nvSpPr>
            <p:cNvPr id="18" name="Rectangle 17">
              <a:extLst>
                <a:ext uri="{FF2B5EF4-FFF2-40B4-BE49-F238E27FC236}">
                  <a16:creationId xmlns:a16="http://schemas.microsoft.com/office/drawing/2014/main" id="{88F34C27-C7D0-4D3E-91D6-43ADC334F6D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9E9CBBB-BEC3-4D3A-98AB-2520EE384332}"/>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0" name="Rectangle 19">
              <a:extLst>
                <a:ext uri="{FF2B5EF4-FFF2-40B4-BE49-F238E27FC236}">
                  <a16:creationId xmlns:a16="http://schemas.microsoft.com/office/drawing/2014/main" id="{9BB2924E-928F-471F-920A-71B938B08623}"/>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1" name="Rectangle 20">
              <a:extLst>
                <a:ext uri="{FF2B5EF4-FFF2-40B4-BE49-F238E27FC236}">
                  <a16:creationId xmlns:a16="http://schemas.microsoft.com/office/drawing/2014/main" id="{D55DB30F-4F6D-4BF3-BD5F-6EB785307888}"/>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2" name="Rectangle 21">
              <a:extLst>
                <a:ext uri="{FF2B5EF4-FFF2-40B4-BE49-F238E27FC236}">
                  <a16:creationId xmlns:a16="http://schemas.microsoft.com/office/drawing/2014/main" id="{B9643F41-B08E-496F-9269-02DEDFB94D44}"/>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3" name="Rectangle 22">
              <a:extLst>
                <a:ext uri="{FF2B5EF4-FFF2-40B4-BE49-F238E27FC236}">
                  <a16:creationId xmlns:a16="http://schemas.microsoft.com/office/drawing/2014/main" id="{742170EA-241B-41F3-A1D9-9BFDF180D63D}"/>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2377542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4 Imagen" descr="DSC06098.jpg">
            <a:extLst>
              <a:ext uri="{FF2B5EF4-FFF2-40B4-BE49-F238E27FC236}">
                <a16:creationId xmlns:a16="http://schemas.microsoft.com/office/drawing/2014/main" id="{7E8E3BE2-CA91-4F22-B1DD-F13960AE4D54}"/>
              </a:ext>
            </a:extLst>
          </p:cNvPr>
          <p:cNvPicPr>
            <a:picLocks noGrp="1" noChangeAspect="1"/>
          </p:cNvPicPr>
          <p:nvPr>
            <p:ph idx="1"/>
          </p:nvPr>
        </p:nvPicPr>
        <p:blipFill rotWithShape="1">
          <a:blip r:embed="rId3" cstate="print"/>
          <a:srcRect b="6045"/>
          <a:stretch/>
        </p:blipFill>
        <p:spPr>
          <a:xfrm>
            <a:off x="5267335" y="1651758"/>
            <a:ext cx="6924665" cy="5206242"/>
          </a:xfrm>
          <a:prstGeom prst="rect">
            <a:avLst/>
          </a:prstGeom>
          <a:ln>
            <a:noFill/>
          </a:ln>
          <a:effectLst>
            <a:outerShdw blurRad="50800" dist="38100" dir="2700000" algn="tl" rotWithShape="0">
              <a:prstClr val="black">
                <a:alpha val="40000"/>
              </a:prstClr>
            </a:outerShdw>
          </a:effectLst>
        </p:spPr>
      </p:pic>
      <p:pic>
        <p:nvPicPr>
          <p:cNvPr id="6" name="62 Imagen" descr="DSC_0122.jpg">
            <a:extLst>
              <a:ext uri="{FF2B5EF4-FFF2-40B4-BE49-F238E27FC236}">
                <a16:creationId xmlns:a16="http://schemas.microsoft.com/office/drawing/2014/main" id="{71C03EB3-AFEC-411C-A308-8A1B5564E3D8}"/>
              </a:ext>
            </a:extLst>
          </p:cNvPr>
          <p:cNvPicPr>
            <a:picLocks noChangeAspect="1"/>
          </p:cNvPicPr>
          <p:nvPr/>
        </p:nvPicPr>
        <p:blipFill rotWithShape="1">
          <a:blip r:embed="rId4" cstate="print"/>
          <a:srcRect r="20832"/>
          <a:stretch/>
        </p:blipFill>
        <p:spPr>
          <a:xfrm>
            <a:off x="0" y="0"/>
            <a:ext cx="6277237" cy="5270269"/>
          </a:xfrm>
          <a:prstGeom prst="rect">
            <a:avLst/>
          </a:prstGeom>
          <a:ln>
            <a:no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C89A298D-B033-48D8-B8BC-385A5E815754}"/>
              </a:ext>
            </a:extLst>
          </p:cNvPr>
          <p:cNvSpPr txBox="1"/>
          <p:nvPr/>
        </p:nvSpPr>
        <p:spPr>
          <a:xfrm>
            <a:off x="3650415" y="-1487"/>
            <a:ext cx="262682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B: Before, 2005</a:t>
            </a:r>
          </a:p>
        </p:txBody>
      </p:sp>
      <p:sp>
        <p:nvSpPr>
          <p:cNvPr id="9" name="TextBox 8">
            <a:extLst>
              <a:ext uri="{FF2B5EF4-FFF2-40B4-BE49-F238E27FC236}">
                <a16:creationId xmlns:a16="http://schemas.microsoft.com/office/drawing/2014/main" id="{579D712B-4769-4F5A-855C-9D8666A41149}"/>
              </a:ext>
            </a:extLst>
          </p:cNvPr>
          <p:cNvSpPr txBox="1"/>
          <p:nvPr/>
        </p:nvSpPr>
        <p:spPr>
          <a:xfrm>
            <a:off x="9565178" y="1651756"/>
            <a:ext cx="262682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B: After, 2010</a:t>
            </a:r>
          </a:p>
        </p:txBody>
      </p:sp>
      <p:sp>
        <p:nvSpPr>
          <p:cNvPr id="10" name="TextBox 9">
            <a:extLst>
              <a:ext uri="{FF2B5EF4-FFF2-40B4-BE49-F238E27FC236}">
                <a16:creationId xmlns:a16="http://schemas.microsoft.com/office/drawing/2014/main" id="{FCD842EA-C6CF-4EFC-93F6-8DD922B5B815}"/>
              </a:ext>
            </a:extLst>
          </p:cNvPr>
          <p:cNvSpPr txBox="1"/>
          <p:nvPr/>
        </p:nvSpPr>
        <p:spPr>
          <a:xfrm>
            <a:off x="5267334" y="6069572"/>
            <a:ext cx="1971255" cy="307777"/>
          </a:xfrm>
          <a:prstGeom prst="rect">
            <a:avLst/>
          </a:prstGeom>
          <a:noFill/>
          <a:ln>
            <a:noFill/>
          </a:ln>
        </p:spPr>
        <p:txBody>
          <a:bodyPr wrap="square" rtlCol="0">
            <a:spAutoFit/>
          </a:bodyPr>
          <a:lstStyle/>
          <a:p>
            <a:r>
              <a:rPr lang="en-US" sz="1400" dirty="0"/>
              <a:t>© Cristina Lopez-Barrios</a:t>
            </a:r>
          </a:p>
        </p:txBody>
      </p:sp>
      <p:grpSp>
        <p:nvGrpSpPr>
          <p:cNvPr id="17" name="Group 16">
            <a:extLst>
              <a:ext uri="{FF2B5EF4-FFF2-40B4-BE49-F238E27FC236}">
                <a16:creationId xmlns:a16="http://schemas.microsoft.com/office/drawing/2014/main" id="{643B5121-E3B2-4D32-B540-13C6BA68F2C5}"/>
              </a:ext>
            </a:extLst>
          </p:cNvPr>
          <p:cNvGrpSpPr/>
          <p:nvPr/>
        </p:nvGrpSpPr>
        <p:grpSpPr>
          <a:xfrm>
            <a:off x="0" y="6377352"/>
            <a:ext cx="12192000" cy="480648"/>
            <a:chOff x="0" y="6377353"/>
            <a:chExt cx="12192000" cy="480648"/>
          </a:xfrm>
        </p:grpSpPr>
        <p:sp>
          <p:nvSpPr>
            <p:cNvPr id="18" name="Rectangle 17">
              <a:extLst>
                <a:ext uri="{FF2B5EF4-FFF2-40B4-BE49-F238E27FC236}">
                  <a16:creationId xmlns:a16="http://schemas.microsoft.com/office/drawing/2014/main" id="{ADA97437-980F-46E2-A918-FC0759CC96AB}"/>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5B4118C4-5696-4EE3-9701-1CFE4734F16D}"/>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0" name="Rectangle 19">
              <a:extLst>
                <a:ext uri="{FF2B5EF4-FFF2-40B4-BE49-F238E27FC236}">
                  <a16:creationId xmlns:a16="http://schemas.microsoft.com/office/drawing/2014/main" id="{FF16DA09-CF77-4F38-B064-B8321F50B6F7}"/>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1" name="Rectangle 20">
              <a:extLst>
                <a:ext uri="{FF2B5EF4-FFF2-40B4-BE49-F238E27FC236}">
                  <a16:creationId xmlns:a16="http://schemas.microsoft.com/office/drawing/2014/main" id="{BE3CBD26-5D1B-4553-B383-27906EB3D7EF}"/>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2" name="Rectangle 21">
              <a:extLst>
                <a:ext uri="{FF2B5EF4-FFF2-40B4-BE49-F238E27FC236}">
                  <a16:creationId xmlns:a16="http://schemas.microsoft.com/office/drawing/2014/main" id="{40C218CF-AE29-4E23-AB94-1AC9F2A5CE15}"/>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3" name="Rectangle 22">
              <a:extLst>
                <a:ext uri="{FF2B5EF4-FFF2-40B4-BE49-F238E27FC236}">
                  <a16:creationId xmlns:a16="http://schemas.microsoft.com/office/drawing/2014/main" id="{FD3F5AB6-8226-4F2D-B609-679B4E7DC628}"/>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42287752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68 Imagen" descr="DSC05975.jpg">
            <a:extLst>
              <a:ext uri="{FF2B5EF4-FFF2-40B4-BE49-F238E27FC236}">
                <a16:creationId xmlns:a16="http://schemas.microsoft.com/office/drawing/2014/main" id="{D5165940-7667-4FC5-B2EC-78333DAC8112}"/>
              </a:ext>
            </a:extLst>
          </p:cNvPr>
          <p:cNvPicPr>
            <a:picLocks noChangeAspect="1"/>
          </p:cNvPicPr>
          <p:nvPr/>
        </p:nvPicPr>
        <p:blipFill>
          <a:blip r:embed="rId3" cstate="print"/>
          <a:stretch>
            <a:fillRect/>
          </a:stretch>
        </p:blipFill>
        <p:spPr>
          <a:xfrm>
            <a:off x="0" y="0"/>
            <a:ext cx="5142299" cy="6858000"/>
          </a:xfrm>
          <a:prstGeom prst="rect">
            <a:avLst/>
          </a:prstGeom>
          <a:ln>
            <a:noFill/>
          </a:ln>
          <a:effectLst>
            <a:outerShdw blurRad="50800" dist="38100" dir="2700000" algn="tl" rotWithShape="0">
              <a:prstClr val="black">
                <a:alpha val="40000"/>
              </a:prstClr>
            </a:outerShdw>
          </a:effectLst>
        </p:spPr>
      </p:pic>
      <p:sp>
        <p:nvSpPr>
          <p:cNvPr id="6" name="TextBox 5">
            <a:extLst>
              <a:ext uri="{FF2B5EF4-FFF2-40B4-BE49-F238E27FC236}">
                <a16:creationId xmlns:a16="http://schemas.microsoft.com/office/drawing/2014/main" id="{25D0ACF8-2AF4-4320-991E-3114E8FAC0E2}"/>
              </a:ext>
            </a:extLst>
          </p:cNvPr>
          <p:cNvSpPr txBox="1"/>
          <p:nvPr/>
        </p:nvSpPr>
        <p:spPr>
          <a:xfrm>
            <a:off x="0" y="0"/>
            <a:ext cx="262682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C: Before, 2005</a:t>
            </a:r>
          </a:p>
        </p:txBody>
      </p:sp>
      <p:pic>
        <p:nvPicPr>
          <p:cNvPr id="7" name="72 Imagen" descr="DSC_0186.jpg">
            <a:extLst>
              <a:ext uri="{FF2B5EF4-FFF2-40B4-BE49-F238E27FC236}">
                <a16:creationId xmlns:a16="http://schemas.microsoft.com/office/drawing/2014/main" id="{485825ED-D314-42EF-AC9D-C81932F2D14A}"/>
              </a:ext>
            </a:extLst>
          </p:cNvPr>
          <p:cNvPicPr>
            <a:picLocks noChangeAspect="1"/>
          </p:cNvPicPr>
          <p:nvPr/>
        </p:nvPicPr>
        <p:blipFill>
          <a:blip r:embed="rId4" cstate="print"/>
          <a:stretch>
            <a:fillRect/>
          </a:stretch>
        </p:blipFill>
        <p:spPr>
          <a:xfrm>
            <a:off x="5225351" y="1162036"/>
            <a:ext cx="6966649" cy="4533928"/>
          </a:xfrm>
          <a:prstGeom prst="rect">
            <a:avLst/>
          </a:prstGeom>
          <a:ln>
            <a:noFill/>
          </a:ln>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FE22CE4D-CF0C-4022-B8C3-3F0EB657BEF1}"/>
              </a:ext>
            </a:extLst>
          </p:cNvPr>
          <p:cNvSpPr txBox="1"/>
          <p:nvPr/>
        </p:nvSpPr>
        <p:spPr>
          <a:xfrm>
            <a:off x="5225351" y="1162036"/>
            <a:ext cx="2704991"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D: Before, 2005</a:t>
            </a:r>
          </a:p>
        </p:txBody>
      </p:sp>
      <p:sp>
        <p:nvSpPr>
          <p:cNvPr id="10" name="TextBox 9">
            <a:extLst>
              <a:ext uri="{FF2B5EF4-FFF2-40B4-BE49-F238E27FC236}">
                <a16:creationId xmlns:a16="http://schemas.microsoft.com/office/drawing/2014/main" id="{C7210F7B-0988-490C-A2E5-FC49D29C6079}"/>
              </a:ext>
            </a:extLst>
          </p:cNvPr>
          <p:cNvSpPr txBox="1"/>
          <p:nvPr/>
        </p:nvSpPr>
        <p:spPr>
          <a:xfrm>
            <a:off x="10303797" y="5695964"/>
            <a:ext cx="1971255" cy="307777"/>
          </a:xfrm>
          <a:prstGeom prst="rect">
            <a:avLst/>
          </a:prstGeom>
          <a:noFill/>
          <a:ln>
            <a:noFill/>
          </a:ln>
        </p:spPr>
        <p:txBody>
          <a:bodyPr wrap="square" rtlCol="0">
            <a:spAutoFit/>
          </a:bodyPr>
          <a:lstStyle/>
          <a:p>
            <a:r>
              <a:rPr lang="en-US" sz="1400" dirty="0"/>
              <a:t>© Cristina Lopez-Barrios</a:t>
            </a:r>
          </a:p>
        </p:txBody>
      </p:sp>
      <p:grpSp>
        <p:nvGrpSpPr>
          <p:cNvPr id="9" name="Group 8">
            <a:extLst>
              <a:ext uri="{FF2B5EF4-FFF2-40B4-BE49-F238E27FC236}">
                <a16:creationId xmlns:a16="http://schemas.microsoft.com/office/drawing/2014/main" id="{7FFEF2E7-1DFE-425F-9B34-68D976ACD6AD}"/>
              </a:ext>
            </a:extLst>
          </p:cNvPr>
          <p:cNvGrpSpPr/>
          <p:nvPr/>
        </p:nvGrpSpPr>
        <p:grpSpPr>
          <a:xfrm>
            <a:off x="0" y="6377352"/>
            <a:ext cx="12192000" cy="480648"/>
            <a:chOff x="0" y="6377353"/>
            <a:chExt cx="12192000" cy="480648"/>
          </a:xfrm>
        </p:grpSpPr>
        <p:sp>
          <p:nvSpPr>
            <p:cNvPr id="11" name="Rectangle 10">
              <a:extLst>
                <a:ext uri="{FF2B5EF4-FFF2-40B4-BE49-F238E27FC236}">
                  <a16:creationId xmlns:a16="http://schemas.microsoft.com/office/drawing/2014/main" id="{0B305744-095A-4896-B735-EB0F036F675B}"/>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3E83554-57C1-4C14-91E9-68FF9B6BA660}"/>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3" name="Rectangle 12">
              <a:extLst>
                <a:ext uri="{FF2B5EF4-FFF2-40B4-BE49-F238E27FC236}">
                  <a16:creationId xmlns:a16="http://schemas.microsoft.com/office/drawing/2014/main" id="{BB69765F-94BF-4DF4-A6CA-9104601A6E0C}"/>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4" name="Rectangle 13">
              <a:extLst>
                <a:ext uri="{FF2B5EF4-FFF2-40B4-BE49-F238E27FC236}">
                  <a16:creationId xmlns:a16="http://schemas.microsoft.com/office/drawing/2014/main" id="{359804F3-5C44-40A8-9C4C-A4F1C155E60A}"/>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5" name="Rectangle 14">
              <a:extLst>
                <a:ext uri="{FF2B5EF4-FFF2-40B4-BE49-F238E27FC236}">
                  <a16:creationId xmlns:a16="http://schemas.microsoft.com/office/drawing/2014/main" id="{51F9E00D-84A0-493C-B6A5-4D1B5D1F08BD}"/>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6" name="Rectangle 15">
              <a:extLst>
                <a:ext uri="{FF2B5EF4-FFF2-40B4-BE49-F238E27FC236}">
                  <a16:creationId xmlns:a16="http://schemas.microsoft.com/office/drawing/2014/main" id="{2607E8C9-10A0-4B06-A7D6-8B2C32E30E7A}"/>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636408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73 Imagen" descr="DSC06027.jpg">
            <a:extLst>
              <a:ext uri="{FF2B5EF4-FFF2-40B4-BE49-F238E27FC236}">
                <a16:creationId xmlns:a16="http://schemas.microsoft.com/office/drawing/2014/main" id="{9DB0B3A0-40D2-484F-AB8B-FD26E0F39405}"/>
              </a:ext>
            </a:extLst>
          </p:cNvPr>
          <p:cNvPicPr>
            <a:picLocks noChangeAspect="1"/>
          </p:cNvPicPr>
          <p:nvPr/>
        </p:nvPicPr>
        <p:blipFill>
          <a:blip r:embed="rId3" cstate="print"/>
          <a:stretch>
            <a:fillRect/>
          </a:stretch>
        </p:blipFill>
        <p:spPr>
          <a:xfrm>
            <a:off x="1512917" y="0"/>
            <a:ext cx="9166167" cy="6870597"/>
          </a:xfrm>
          <a:prstGeom prst="rect">
            <a:avLst/>
          </a:prstGeom>
          <a:ln>
            <a:noFill/>
          </a:ln>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6DF6951D-A0E6-4F38-B01D-D408A89EF379}"/>
              </a:ext>
            </a:extLst>
          </p:cNvPr>
          <p:cNvSpPr txBox="1"/>
          <p:nvPr/>
        </p:nvSpPr>
        <p:spPr>
          <a:xfrm>
            <a:off x="0" y="0"/>
            <a:ext cx="262682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Site D: After, 2010</a:t>
            </a:r>
          </a:p>
        </p:txBody>
      </p:sp>
      <p:sp>
        <p:nvSpPr>
          <p:cNvPr id="6" name="TextBox 5">
            <a:extLst>
              <a:ext uri="{FF2B5EF4-FFF2-40B4-BE49-F238E27FC236}">
                <a16:creationId xmlns:a16="http://schemas.microsoft.com/office/drawing/2014/main" id="{D09B7988-E27D-44EE-B8C2-9B40D2C38383}"/>
              </a:ext>
            </a:extLst>
          </p:cNvPr>
          <p:cNvSpPr txBox="1"/>
          <p:nvPr/>
        </p:nvSpPr>
        <p:spPr>
          <a:xfrm>
            <a:off x="8771098" y="6069575"/>
            <a:ext cx="1971255" cy="307777"/>
          </a:xfrm>
          <a:prstGeom prst="rect">
            <a:avLst/>
          </a:prstGeom>
          <a:noFill/>
          <a:ln>
            <a:noFill/>
          </a:ln>
        </p:spPr>
        <p:txBody>
          <a:bodyPr wrap="square" rtlCol="0">
            <a:spAutoFit/>
          </a:bodyPr>
          <a:lstStyle/>
          <a:p>
            <a:r>
              <a:rPr lang="en-US" sz="1400" dirty="0">
                <a:solidFill>
                  <a:schemeClr val="bg1">
                    <a:lumMod val="75000"/>
                  </a:schemeClr>
                </a:solidFill>
              </a:rPr>
              <a:t>© Cristina Lopez-Barrios</a:t>
            </a:r>
          </a:p>
        </p:txBody>
      </p:sp>
      <p:grpSp>
        <p:nvGrpSpPr>
          <p:cNvPr id="12" name="Group 11">
            <a:extLst>
              <a:ext uri="{FF2B5EF4-FFF2-40B4-BE49-F238E27FC236}">
                <a16:creationId xmlns:a16="http://schemas.microsoft.com/office/drawing/2014/main" id="{F7960757-DD01-4906-B044-97B2C1A1C755}"/>
              </a:ext>
            </a:extLst>
          </p:cNvPr>
          <p:cNvGrpSpPr/>
          <p:nvPr/>
        </p:nvGrpSpPr>
        <p:grpSpPr>
          <a:xfrm>
            <a:off x="0" y="6377352"/>
            <a:ext cx="12192000" cy="480648"/>
            <a:chOff x="0" y="6377353"/>
            <a:chExt cx="12192000" cy="480648"/>
          </a:xfrm>
        </p:grpSpPr>
        <p:sp>
          <p:nvSpPr>
            <p:cNvPr id="13" name="Rectangle 12">
              <a:extLst>
                <a:ext uri="{FF2B5EF4-FFF2-40B4-BE49-F238E27FC236}">
                  <a16:creationId xmlns:a16="http://schemas.microsoft.com/office/drawing/2014/main" id="{6E37A9D2-0B3D-4B10-AB51-B1775AC1B754}"/>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C3D6338-63C0-4BC1-AEB2-9399C7DBE0D9}"/>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2" name="Rectangle 21">
              <a:extLst>
                <a:ext uri="{FF2B5EF4-FFF2-40B4-BE49-F238E27FC236}">
                  <a16:creationId xmlns:a16="http://schemas.microsoft.com/office/drawing/2014/main" id="{027A25BA-B1F4-4C49-806D-11349E1DBB55}"/>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3" name="Rectangle 22">
              <a:extLst>
                <a:ext uri="{FF2B5EF4-FFF2-40B4-BE49-F238E27FC236}">
                  <a16:creationId xmlns:a16="http://schemas.microsoft.com/office/drawing/2014/main" id="{884B5871-7241-44AE-A85F-EC6B69F41D6C}"/>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4" name="Rectangle 23">
              <a:extLst>
                <a:ext uri="{FF2B5EF4-FFF2-40B4-BE49-F238E27FC236}">
                  <a16:creationId xmlns:a16="http://schemas.microsoft.com/office/drawing/2014/main" id="{DEBA2B18-3F77-43C8-9524-53D956207154}"/>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5" name="Rectangle 24">
              <a:extLst>
                <a:ext uri="{FF2B5EF4-FFF2-40B4-BE49-F238E27FC236}">
                  <a16:creationId xmlns:a16="http://schemas.microsoft.com/office/drawing/2014/main" id="{56AFAEC1-E8E6-4E6B-AD02-3310BCCF449B}"/>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3018945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4744D8A9-EEC4-4D41-8F7F-B9C10B167D32}"/>
              </a:ext>
            </a:extLst>
          </p:cNvPr>
          <p:cNvGrpSpPr/>
          <p:nvPr/>
        </p:nvGrpSpPr>
        <p:grpSpPr>
          <a:xfrm>
            <a:off x="0" y="6377353"/>
            <a:ext cx="12192000" cy="480648"/>
            <a:chOff x="0" y="6377353"/>
            <a:chExt cx="12192000" cy="480648"/>
          </a:xfrm>
        </p:grpSpPr>
        <p:sp>
          <p:nvSpPr>
            <p:cNvPr id="5" name="Rectangle 4">
              <a:extLst>
                <a:ext uri="{FF2B5EF4-FFF2-40B4-BE49-F238E27FC236}">
                  <a16:creationId xmlns:a16="http://schemas.microsoft.com/office/drawing/2014/main" id="{5931A3F2-545C-4B8A-9057-CE7541145923}"/>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2B8DC81-827D-4EDC-91A6-418BC3FB118F}"/>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7" name="Rectangle 6">
              <a:extLst>
                <a:ext uri="{FF2B5EF4-FFF2-40B4-BE49-F238E27FC236}">
                  <a16:creationId xmlns:a16="http://schemas.microsoft.com/office/drawing/2014/main" id="{084BBC8C-CB22-4845-B456-05E52BEBC649}"/>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8" name="Rectangle 7">
              <a:extLst>
                <a:ext uri="{FF2B5EF4-FFF2-40B4-BE49-F238E27FC236}">
                  <a16:creationId xmlns:a16="http://schemas.microsoft.com/office/drawing/2014/main" id="{F12E1C1F-D364-4DCD-BF32-BA2A45AEF5A6}"/>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9" name="Rectangle 8">
              <a:extLst>
                <a:ext uri="{FF2B5EF4-FFF2-40B4-BE49-F238E27FC236}">
                  <a16:creationId xmlns:a16="http://schemas.microsoft.com/office/drawing/2014/main" id="{AFDEE4D1-55D6-4F0D-84F8-77239B216D1C}"/>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0" name="Rectangle 9">
              <a:extLst>
                <a:ext uri="{FF2B5EF4-FFF2-40B4-BE49-F238E27FC236}">
                  <a16:creationId xmlns:a16="http://schemas.microsoft.com/office/drawing/2014/main" id="{2FA2E6A0-6C20-42C0-9CD0-7D9867D57F68}"/>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graphicFrame>
        <p:nvGraphicFramePr>
          <p:cNvPr id="13" name="Chart 12">
            <a:extLst>
              <a:ext uri="{FF2B5EF4-FFF2-40B4-BE49-F238E27FC236}">
                <a16:creationId xmlns:a16="http://schemas.microsoft.com/office/drawing/2014/main" id="{C62C29A3-DCE6-4EE7-8474-49B565127E0F}"/>
              </a:ext>
            </a:extLst>
          </p:cNvPr>
          <p:cNvGraphicFramePr>
            <a:graphicFrameLocks/>
          </p:cNvGraphicFramePr>
          <p:nvPr>
            <p:extLst>
              <p:ext uri="{D42A27DB-BD31-4B8C-83A1-F6EECF244321}">
                <p14:modId xmlns:p14="http://schemas.microsoft.com/office/powerpoint/2010/main" val="671434892"/>
              </p:ext>
            </p:extLst>
          </p:nvPr>
        </p:nvGraphicFramePr>
        <p:xfrm>
          <a:off x="412505" y="154471"/>
          <a:ext cx="5390417" cy="32248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a:extLst>
              <a:ext uri="{FF2B5EF4-FFF2-40B4-BE49-F238E27FC236}">
                <a16:creationId xmlns:a16="http://schemas.microsoft.com/office/drawing/2014/main" id="{D6DFAF2A-6063-4B62-B9A0-93FC19D3CC94}"/>
              </a:ext>
            </a:extLst>
          </p:cNvPr>
          <p:cNvGraphicFramePr>
            <a:graphicFrameLocks/>
          </p:cNvGraphicFramePr>
          <p:nvPr>
            <p:extLst>
              <p:ext uri="{D42A27DB-BD31-4B8C-83A1-F6EECF244321}">
                <p14:modId xmlns:p14="http://schemas.microsoft.com/office/powerpoint/2010/main" val="1038463816"/>
              </p:ext>
            </p:extLst>
          </p:nvPr>
        </p:nvGraphicFramePr>
        <p:xfrm>
          <a:off x="157042" y="3516924"/>
          <a:ext cx="4563940" cy="2765181"/>
        </p:xfrm>
        <a:graphic>
          <a:graphicData uri="http://schemas.openxmlformats.org/drawingml/2006/chart">
            <c:chart xmlns:c="http://schemas.openxmlformats.org/drawingml/2006/chart" xmlns:r="http://schemas.openxmlformats.org/officeDocument/2006/relationships" r:id="rId4"/>
          </a:graphicData>
        </a:graphic>
      </p:graphicFrame>
      <p:sp>
        <p:nvSpPr>
          <p:cNvPr id="12" name="Arrow: Right 11">
            <a:extLst>
              <a:ext uri="{FF2B5EF4-FFF2-40B4-BE49-F238E27FC236}">
                <a16:creationId xmlns:a16="http://schemas.microsoft.com/office/drawing/2014/main" id="{FDD9F3F6-CA50-44A7-B989-0B3F4AB73246}"/>
              </a:ext>
            </a:extLst>
          </p:cNvPr>
          <p:cNvSpPr/>
          <p:nvPr/>
        </p:nvSpPr>
        <p:spPr>
          <a:xfrm rot="5400000">
            <a:off x="3833740" y="4698135"/>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6" name="Chart 15">
            <a:extLst>
              <a:ext uri="{FF2B5EF4-FFF2-40B4-BE49-F238E27FC236}">
                <a16:creationId xmlns:a16="http://schemas.microsoft.com/office/drawing/2014/main" id="{9F7A0B1B-ED42-4AD7-996E-84A2D4E895B5}"/>
              </a:ext>
            </a:extLst>
          </p:cNvPr>
          <p:cNvGraphicFramePr>
            <a:graphicFrameLocks/>
          </p:cNvGraphicFramePr>
          <p:nvPr>
            <p:extLst>
              <p:ext uri="{D42A27DB-BD31-4B8C-83A1-F6EECF244321}">
                <p14:modId xmlns:p14="http://schemas.microsoft.com/office/powerpoint/2010/main" val="3679316677"/>
              </p:ext>
            </p:extLst>
          </p:nvPr>
        </p:nvGraphicFramePr>
        <p:xfrm>
          <a:off x="6449438" y="154471"/>
          <a:ext cx="5285362" cy="3224894"/>
        </p:xfrm>
        <a:graphic>
          <a:graphicData uri="http://schemas.openxmlformats.org/drawingml/2006/chart">
            <c:chart xmlns:c="http://schemas.openxmlformats.org/drawingml/2006/chart" xmlns:r="http://schemas.openxmlformats.org/officeDocument/2006/relationships" r:id="rId5"/>
          </a:graphicData>
        </a:graphic>
      </p:graphicFrame>
      <p:sp>
        <p:nvSpPr>
          <p:cNvPr id="17" name="Arrow: Right 16">
            <a:extLst>
              <a:ext uri="{FF2B5EF4-FFF2-40B4-BE49-F238E27FC236}">
                <a16:creationId xmlns:a16="http://schemas.microsoft.com/office/drawing/2014/main" id="{CF331B0B-DD6A-4CC5-B157-7AAAC024FE55}"/>
              </a:ext>
            </a:extLst>
          </p:cNvPr>
          <p:cNvSpPr/>
          <p:nvPr/>
        </p:nvSpPr>
        <p:spPr>
          <a:xfrm rot="10800000">
            <a:off x="11506201" y="2534221"/>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Right 17">
            <a:extLst>
              <a:ext uri="{FF2B5EF4-FFF2-40B4-BE49-F238E27FC236}">
                <a16:creationId xmlns:a16="http://schemas.microsoft.com/office/drawing/2014/main" id="{BD8CE350-906C-432C-AFFF-427907BCCC59}"/>
              </a:ext>
            </a:extLst>
          </p:cNvPr>
          <p:cNvSpPr/>
          <p:nvPr/>
        </p:nvSpPr>
        <p:spPr>
          <a:xfrm rot="10800000">
            <a:off x="5460023" y="2515220"/>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0" name="Table 19">
            <a:extLst>
              <a:ext uri="{FF2B5EF4-FFF2-40B4-BE49-F238E27FC236}">
                <a16:creationId xmlns:a16="http://schemas.microsoft.com/office/drawing/2014/main" id="{0408D3E8-6023-469A-AC3C-AA652D6C5C50}"/>
              </a:ext>
            </a:extLst>
          </p:cNvPr>
          <p:cNvGraphicFramePr>
            <a:graphicFrameLocks noGrp="1"/>
          </p:cNvGraphicFramePr>
          <p:nvPr>
            <p:extLst>
              <p:ext uri="{D42A27DB-BD31-4B8C-83A1-F6EECF244321}">
                <p14:modId xmlns:p14="http://schemas.microsoft.com/office/powerpoint/2010/main" val="1521649324"/>
              </p:ext>
            </p:extLst>
          </p:nvPr>
        </p:nvGraphicFramePr>
        <p:xfrm>
          <a:off x="4915974" y="4116354"/>
          <a:ext cx="7276026" cy="2123440"/>
        </p:xfrm>
        <a:graphic>
          <a:graphicData uri="http://schemas.openxmlformats.org/drawingml/2006/table">
            <a:tbl>
              <a:tblPr firstRow="1" bandRow="1">
                <a:tableStyleId>{5C22544A-7EE6-4342-B048-85BDC9FD1C3A}</a:tableStyleId>
              </a:tblPr>
              <a:tblGrid>
                <a:gridCol w="1000051">
                  <a:extLst>
                    <a:ext uri="{9D8B030D-6E8A-4147-A177-3AD203B41FA5}">
                      <a16:colId xmlns:a16="http://schemas.microsoft.com/office/drawing/2014/main" val="4253662613"/>
                    </a:ext>
                  </a:extLst>
                </a:gridCol>
                <a:gridCol w="1790036">
                  <a:extLst>
                    <a:ext uri="{9D8B030D-6E8A-4147-A177-3AD203B41FA5}">
                      <a16:colId xmlns:a16="http://schemas.microsoft.com/office/drawing/2014/main" val="1978642722"/>
                    </a:ext>
                  </a:extLst>
                </a:gridCol>
                <a:gridCol w="1484555">
                  <a:extLst>
                    <a:ext uri="{9D8B030D-6E8A-4147-A177-3AD203B41FA5}">
                      <a16:colId xmlns:a16="http://schemas.microsoft.com/office/drawing/2014/main" val="1285764553"/>
                    </a:ext>
                  </a:extLst>
                </a:gridCol>
                <a:gridCol w="1506071">
                  <a:extLst>
                    <a:ext uri="{9D8B030D-6E8A-4147-A177-3AD203B41FA5}">
                      <a16:colId xmlns:a16="http://schemas.microsoft.com/office/drawing/2014/main" val="233642153"/>
                    </a:ext>
                  </a:extLst>
                </a:gridCol>
                <a:gridCol w="1495313">
                  <a:extLst>
                    <a:ext uri="{9D8B030D-6E8A-4147-A177-3AD203B41FA5}">
                      <a16:colId xmlns:a16="http://schemas.microsoft.com/office/drawing/2014/main" val="4246593868"/>
                    </a:ext>
                  </a:extLst>
                </a:gridCol>
              </a:tblGrid>
              <a:tr h="119170">
                <a:tc>
                  <a:txBody>
                    <a:bodyPr/>
                    <a:lstStyle/>
                    <a:p>
                      <a:r>
                        <a:rPr lang="en-US" dirty="0"/>
                        <a:t>Section</a:t>
                      </a:r>
                    </a:p>
                  </a:txBody>
                  <a:tcPr/>
                </a:tc>
                <a:tc>
                  <a:txBody>
                    <a:bodyPr/>
                    <a:lstStyle/>
                    <a:p>
                      <a:r>
                        <a:rPr lang="en-US" dirty="0"/>
                        <a:t>Average Channel Width (ft)</a:t>
                      </a:r>
                    </a:p>
                  </a:txBody>
                  <a:tcPr/>
                </a:tc>
                <a:tc>
                  <a:txBody>
                    <a:bodyPr/>
                    <a:lstStyle/>
                    <a:p>
                      <a:r>
                        <a:rPr lang="en-US" dirty="0"/>
                        <a:t>Average Pool Depth (ft)</a:t>
                      </a:r>
                    </a:p>
                  </a:txBody>
                  <a:tcPr/>
                </a:tc>
                <a:tc>
                  <a:txBody>
                    <a:bodyPr/>
                    <a:lstStyle/>
                    <a:p>
                      <a:r>
                        <a:rPr lang="en-US" dirty="0"/>
                        <a:t>Average Pool Length (ft)</a:t>
                      </a:r>
                    </a:p>
                  </a:txBody>
                  <a:tcPr/>
                </a:tc>
                <a:tc>
                  <a:txBody>
                    <a:bodyPr/>
                    <a:lstStyle/>
                    <a:p>
                      <a:r>
                        <a:rPr lang="en-US" dirty="0"/>
                        <a:t>Width-depth Ratio</a:t>
                      </a:r>
                    </a:p>
                  </a:txBody>
                  <a:tcPr/>
                </a:tc>
                <a:extLst>
                  <a:ext uri="{0D108BD9-81ED-4DB2-BD59-A6C34878D82A}">
                    <a16:rowId xmlns:a16="http://schemas.microsoft.com/office/drawing/2014/main" val="2722742604"/>
                  </a:ext>
                </a:extLst>
              </a:tr>
              <a:tr h="370840">
                <a:tc>
                  <a:txBody>
                    <a:bodyPr/>
                    <a:lstStyle/>
                    <a:p>
                      <a:r>
                        <a:rPr lang="en-US" dirty="0"/>
                        <a:t>A</a:t>
                      </a:r>
                    </a:p>
                  </a:txBody>
                  <a:tcPr/>
                </a:tc>
                <a:tc>
                  <a:txBody>
                    <a:bodyPr/>
                    <a:lstStyle/>
                    <a:p>
                      <a:r>
                        <a:rPr lang="en-US" dirty="0"/>
                        <a:t>6.89</a:t>
                      </a:r>
                    </a:p>
                  </a:txBody>
                  <a:tcPr/>
                </a:tc>
                <a:tc>
                  <a:txBody>
                    <a:bodyPr/>
                    <a:lstStyle/>
                    <a:p>
                      <a:r>
                        <a:rPr lang="en-US" dirty="0"/>
                        <a:t>3.49</a:t>
                      </a:r>
                    </a:p>
                  </a:txBody>
                  <a:tcPr/>
                </a:tc>
                <a:tc>
                  <a:txBody>
                    <a:bodyPr/>
                    <a:lstStyle/>
                    <a:p>
                      <a:r>
                        <a:rPr lang="en-US" dirty="0"/>
                        <a:t>85</a:t>
                      </a:r>
                    </a:p>
                  </a:txBody>
                  <a:tcPr/>
                </a:tc>
                <a:tc>
                  <a:txBody>
                    <a:bodyPr/>
                    <a:lstStyle/>
                    <a:p>
                      <a:r>
                        <a:rPr lang="en-US" dirty="0"/>
                        <a:t>14.3</a:t>
                      </a:r>
                    </a:p>
                  </a:txBody>
                  <a:tcPr/>
                </a:tc>
                <a:extLst>
                  <a:ext uri="{0D108BD9-81ED-4DB2-BD59-A6C34878D82A}">
                    <a16:rowId xmlns:a16="http://schemas.microsoft.com/office/drawing/2014/main" val="3028365295"/>
                  </a:ext>
                </a:extLst>
              </a:tr>
              <a:tr h="370840">
                <a:tc>
                  <a:txBody>
                    <a:bodyPr/>
                    <a:lstStyle/>
                    <a:p>
                      <a:r>
                        <a:rPr lang="en-US" dirty="0"/>
                        <a:t>B</a:t>
                      </a:r>
                    </a:p>
                  </a:txBody>
                  <a:tcPr/>
                </a:tc>
                <a:tc>
                  <a:txBody>
                    <a:bodyPr/>
                    <a:lstStyle/>
                    <a:p>
                      <a:r>
                        <a:rPr lang="en-US" dirty="0"/>
                        <a:t>7.08</a:t>
                      </a:r>
                    </a:p>
                  </a:txBody>
                  <a:tcPr/>
                </a:tc>
                <a:tc>
                  <a:txBody>
                    <a:bodyPr/>
                    <a:lstStyle/>
                    <a:p>
                      <a:r>
                        <a:rPr lang="en-US" dirty="0"/>
                        <a:t>1.99</a:t>
                      </a:r>
                    </a:p>
                  </a:txBody>
                  <a:tcPr/>
                </a:tc>
                <a:tc>
                  <a:txBody>
                    <a:bodyPr/>
                    <a:lstStyle/>
                    <a:p>
                      <a:r>
                        <a:rPr lang="en-US" dirty="0"/>
                        <a:t>14</a:t>
                      </a:r>
                    </a:p>
                  </a:txBody>
                  <a:tcPr/>
                </a:tc>
                <a:tc>
                  <a:txBody>
                    <a:bodyPr/>
                    <a:lstStyle/>
                    <a:p>
                      <a:r>
                        <a:rPr lang="en-US" dirty="0"/>
                        <a:t>20.8</a:t>
                      </a:r>
                    </a:p>
                  </a:txBody>
                  <a:tcPr/>
                </a:tc>
                <a:extLst>
                  <a:ext uri="{0D108BD9-81ED-4DB2-BD59-A6C34878D82A}">
                    <a16:rowId xmlns:a16="http://schemas.microsoft.com/office/drawing/2014/main" val="3193050489"/>
                  </a:ext>
                </a:extLst>
              </a:tr>
              <a:tr h="370840">
                <a:tc>
                  <a:txBody>
                    <a:bodyPr/>
                    <a:lstStyle/>
                    <a:p>
                      <a:r>
                        <a:rPr lang="en-US" dirty="0"/>
                        <a:t>C</a:t>
                      </a:r>
                    </a:p>
                  </a:txBody>
                  <a:tcPr/>
                </a:tc>
                <a:tc>
                  <a:txBody>
                    <a:bodyPr/>
                    <a:lstStyle/>
                    <a:p>
                      <a:r>
                        <a:rPr lang="en-US" dirty="0"/>
                        <a:t>10.83</a:t>
                      </a:r>
                    </a:p>
                  </a:txBody>
                  <a:tcPr/>
                </a:tc>
                <a:tc>
                  <a:txBody>
                    <a:bodyPr/>
                    <a:lstStyle/>
                    <a:p>
                      <a:r>
                        <a:rPr lang="en-US" dirty="0"/>
                        <a:t>3.35</a:t>
                      </a:r>
                    </a:p>
                  </a:txBody>
                  <a:tcPr/>
                </a:tc>
                <a:tc>
                  <a:txBody>
                    <a:bodyPr/>
                    <a:lstStyle/>
                    <a:p>
                      <a:r>
                        <a:rPr lang="en-US" dirty="0"/>
                        <a:t>13.3</a:t>
                      </a:r>
                    </a:p>
                  </a:txBody>
                  <a:tcPr/>
                </a:tc>
                <a:tc>
                  <a:txBody>
                    <a:bodyPr/>
                    <a:lstStyle/>
                    <a:p>
                      <a:r>
                        <a:rPr lang="en-US" dirty="0"/>
                        <a:t>9.4</a:t>
                      </a:r>
                    </a:p>
                  </a:txBody>
                  <a:tcPr/>
                </a:tc>
                <a:extLst>
                  <a:ext uri="{0D108BD9-81ED-4DB2-BD59-A6C34878D82A}">
                    <a16:rowId xmlns:a16="http://schemas.microsoft.com/office/drawing/2014/main" val="4115995846"/>
                  </a:ext>
                </a:extLst>
              </a:tr>
              <a:tr h="370840">
                <a:tc>
                  <a:txBody>
                    <a:bodyPr/>
                    <a:lstStyle/>
                    <a:p>
                      <a:r>
                        <a:rPr lang="en-US" dirty="0"/>
                        <a:t>D</a:t>
                      </a:r>
                    </a:p>
                  </a:txBody>
                  <a:tcPr/>
                </a:tc>
                <a:tc>
                  <a:txBody>
                    <a:bodyPr/>
                    <a:lstStyle/>
                    <a:p>
                      <a:r>
                        <a:rPr lang="en-US" dirty="0"/>
                        <a:t>6.77</a:t>
                      </a:r>
                    </a:p>
                  </a:txBody>
                  <a:tcPr/>
                </a:tc>
                <a:tc>
                  <a:txBody>
                    <a:bodyPr/>
                    <a:lstStyle/>
                    <a:p>
                      <a:r>
                        <a:rPr lang="en-US" dirty="0"/>
                        <a:t>2.65</a:t>
                      </a:r>
                    </a:p>
                  </a:txBody>
                  <a:tcPr/>
                </a:tc>
                <a:tc>
                  <a:txBody>
                    <a:bodyPr/>
                    <a:lstStyle/>
                    <a:p>
                      <a:r>
                        <a:rPr lang="en-US" dirty="0"/>
                        <a:t>38</a:t>
                      </a:r>
                    </a:p>
                  </a:txBody>
                  <a:tcPr/>
                </a:tc>
                <a:tc>
                  <a:txBody>
                    <a:bodyPr/>
                    <a:lstStyle/>
                    <a:p>
                      <a:r>
                        <a:rPr lang="en-US" dirty="0"/>
                        <a:t>11.3</a:t>
                      </a:r>
                    </a:p>
                  </a:txBody>
                  <a:tcPr/>
                </a:tc>
                <a:extLst>
                  <a:ext uri="{0D108BD9-81ED-4DB2-BD59-A6C34878D82A}">
                    <a16:rowId xmlns:a16="http://schemas.microsoft.com/office/drawing/2014/main" val="2069159287"/>
                  </a:ext>
                </a:extLst>
              </a:tr>
            </a:tbl>
          </a:graphicData>
        </a:graphic>
      </p:graphicFrame>
      <p:sp>
        <p:nvSpPr>
          <p:cNvPr id="21" name="TextBox 20">
            <a:extLst>
              <a:ext uri="{FF2B5EF4-FFF2-40B4-BE49-F238E27FC236}">
                <a16:creationId xmlns:a16="http://schemas.microsoft.com/office/drawing/2014/main" id="{BC818060-253D-4A9F-90BB-FBF5E0D00F8F}"/>
              </a:ext>
            </a:extLst>
          </p:cNvPr>
          <p:cNvSpPr txBox="1"/>
          <p:nvPr/>
        </p:nvSpPr>
        <p:spPr>
          <a:xfrm>
            <a:off x="7082079" y="3639446"/>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Geomorphological Results</a:t>
            </a:r>
          </a:p>
        </p:txBody>
      </p:sp>
      <p:sp>
        <p:nvSpPr>
          <p:cNvPr id="22" name="Arrow: Right 21">
            <a:extLst>
              <a:ext uri="{FF2B5EF4-FFF2-40B4-BE49-F238E27FC236}">
                <a16:creationId xmlns:a16="http://schemas.microsoft.com/office/drawing/2014/main" id="{CE4D905E-DA12-493E-B537-E24C52210306}"/>
              </a:ext>
            </a:extLst>
          </p:cNvPr>
          <p:cNvSpPr/>
          <p:nvPr/>
        </p:nvSpPr>
        <p:spPr>
          <a:xfrm rot="10800000">
            <a:off x="11313372" y="5178074"/>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D916A71E-18F9-4868-96D5-FD165F380FF1}"/>
              </a:ext>
            </a:extLst>
          </p:cNvPr>
          <p:cNvSpPr/>
          <p:nvPr/>
        </p:nvSpPr>
        <p:spPr>
          <a:xfrm rot="10800000">
            <a:off x="9638169" y="4824593"/>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50293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attle destroy streams">
            <a:extLst>
              <a:ext uri="{FF2B5EF4-FFF2-40B4-BE49-F238E27FC236}">
                <a16:creationId xmlns:a16="http://schemas.microsoft.com/office/drawing/2014/main" id="{F44DB6CA-DC95-468C-8273-66C3D8BB71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Remove cattle from streams and the banks will heal.">
            <a:extLst>
              <a:ext uri="{FF2B5EF4-FFF2-40B4-BE49-F238E27FC236}">
                <a16:creationId xmlns:a16="http://schemas.microsoft.com/office/drawing/2014/main" id="{81459FF1-36EE-4368-9FBE-1CBBC55B0F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30390FD-FC64-4874-B346-4D1B73ACC5B9}"/>
              </a:ext>
            </a:extLst>
          </p:cNvPr>
          <p:cNvSpPr txBox="1"/>
          <p:nvPr/>
        </p:nvSpPr>
        <p:spPr>
          <a:xfrm>
            <a:off x="9285669" y="6550223"/>
            <a:ext cx="1382331" cy="307777"/>
          </a:xfrm>
          <a:prstGeom prst="rect">
            <a:avLst/>
          </a:prstGeom>
          <a:noFill/>
          <a:ln>
            <a:noFill/>
          </a:ln>
        </p:spPr>
        <p:txBody>
          <a:bodyPr wrap="square" rtlCol="0">
            <a:spAutoFit/>
          </a:bodyPr>
          <a:lstStyle/>
          <a:p>
            <a:r>
              <a:rPr lang="en-US" sz="1400" dirty="0"/>
              <a:t>© William Funk</a:t>
            </a:r>
          </a:p>
        </p:txBody>
      </p:sp>
      <p:grpSp>
        <p:nvGrpSpPr>
          <p:cNvPr id="5" name="Group 4">
            <a:extLst>
              <a:ext uri="{FF2B5EF4-FFF2-40B4-BE49-F238E27FC236}">
                <a16:creationId xmlns:a16="http://schemas.microsoft.com/office/drawing/2014/main" id="{45ED46F9-6DAF-4F06-8FE3-1241C6BE7F8F}"/>
              </a:ext>
            </a:extLst>
          </p:cNvPr>
          <p:cNvGrpSpPr/>
          <p:nvPr/>
        </p:nvGrpSpPr>
        <p:grpSpPr>
          <a:xfrm>
            <a:off x="0" y="6377353"/>
            <a:ext cx="12192000" cy="480648"/>
            <a:chOff x="0" y="6377353"/>
            <a:chExt cx="12192000" cy="480648"/>
          </a:xfrm>
        </p:grpSpPr>
        <p:sp>
          <p:nvSpPr>
            <p:cNvPr id="6" name="Rectangle 5">
              <a:extLst>
                <a:ext uri="{FF2B5EF4-FFF2-40B4-BE49-F238E27FC236}">
                  <a16:creationId xmlns:a16="http://schemas.microsoft.com/office/drawing/2014/main" id="{4F1873B2-2D15-4067-AF91-55540435372B}"/>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BCB4A4C-535F-4C9C-96F1-47419BD31A99}"/>
                </a:ext>
              </a:extLst>
            </p:cNvPr>
            <p:cNvSpPr/>
            <p:nvPr/>
          </p:nvSpPr>
          <p:spPr>
            <a:xfrm>
              <a:off x="0" y="6377355"/>
              <a:ext cx="1641231"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8" name="Rectangle 7">
              <a:extLst>
                <a:ext uri="{FF2B5EF4-FFF2-40B4-BE49-F238E27FC236}">
                  <a16:creationId xmlns:a16="http://schemas.microsoft.com/office/drawing/2014/main" id="{6CA9AD50-8FD1-48CF-9643-826A5DCB4C04}"/>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9" name="Rectangle 8">
              <a:extLst>
                <a:ext uri="{FF2B5EF4-FFF2-40B4-BE49-F238E27FC236}">
                  <a16:creationId xmlns:a16="http://schemas.microsoft.com/office/drawing/2014/main" id="{7663C581-94B0-42D1-99BC-2DE6121889CB}"/>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0" name="Rectangle 9">
              <a:extLst>
                <a:ext uri="{FF2B5EF4-FFF2-40B4-BE49-F238E27FC236}">
                  <a16:creationId xmlns:a16="http://schemas.microsoft.com/office/drawing/2014/main" id="{CD67B5A4-7919-443D-91E8-24AE537AE004}"/>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1" name="Rectangle 10">
              <a:extLst>
                <a:ext uri="{FF2B5EF4-FFF2-40B4-BE49-F238E27FC236}">
                  <a16:creationId xmlns:a16="http://schemas.microsoft.com/office/drawing/2014/main" id="{052234C4-7B58-40D7-811E-12C264BBB8EB}"/>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103286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15697FA-B4F5-4F37-8DE0-0EEE212E7FA3}"/>
              </a:ext>
            </a:extLst>
          </p:cNvPr>
          <p:cNvGraphicFramePr>
            <a:graphicFrameLocks noGrp="1"/>
          </p:cNvGraphicFramePr>
          <p:nvPr>
            <p:extLst>
              <p:ext uri="{D42A27DB-BD31-4B8C-83A1-F6EECF244321}">
                <p14:modId xmlns:p14="http://schemas.microsoft.com/office/powerpoint/2010/main" val="2234241145"/>
              </p:ext>
            </p:extLst>
          </p:nvPr>
        </p:nvGraphicFramePr>
        <p:xfrm>
          <a:off x="6214139" y="1276419"/>
          <a:ext cx="5547430" cy="1854200"/>
        </p:xfrm>
        <a:graphic>
          <a:graphicData uri="http://schemas.openxmlformats.org/drawingml/2006/table">
            <a:tbl>
              <a:tblPr firstRow="1" bandRow="1">
                <a:tableStyleId>{5C22544A-7EE6-4342-B048-85BDC9FD1C3A}</a:tableStyleId>
              </a:tblPr>
              <a:tblGrid>
                <a:gridCol w="1005205">
                  <a:extLst>
                    <a:ext uri="{9D8B030D-6E8A-4147-A177-3AD203B41FA5}">
                      <a16:colId xmlns:a16="http://schemas.microsoft.com/office/drawing/2014/main" val="3305660963"/>
                    </a:ext>
                  </a:extLst>
                </a:gridCol>
                <a:gridCol w="867138">
                  <a:extLst>
                    <a:ext uri="{9D8B030D-6E8A-4147-A177-3AD203B41FA5}">
                      <a16:colId xmlns:a16="http://schemas.microsoft.com/office/drawing/2014/main" val="2968408821"/>
                    </a:ext>
                  </a:extLst>
                </a:gridCol>
                <a:gridCol w="917893">
                  <a:extLst>
                    <a:ext uri="{9D8B030D-6E8A-4147-A177-3AD203B41FA5}">
                      <a16:colId xmlns:a16="http://schemas.microsoft.com/office/drawing/2014/main" val="121672672"/>
                    </a:ext>
                  </a:extLst>
                </a:gridCol>
                <a:gridCol w="970026">
                  <a:extLst>
                    <a:ext uri="{9D8B030D-6E8A-4147-A177-3AD203B41FA5}">
                      <a16:colId xmlns:a16="http://schemas.microsoft.com/office/drawing/2014/main" val="601424888"/>
                    </a:ext>
                  </a:extLst>
                </a:gridCol>
                <a:gridCol w="916305">
                  <a:extLst>
                    <a:ext uri="{9D8B030D-6E8A-4147-A177-3AD203B41FA5}">
                      <a16:colId xmlns:a16="http://schemas.microsoft.com/office/drawing/2014/main" val="1413730530"/>
                    </a:ext>
                  </a:extLst>
                </a:gridCol>
                <a:gridCol w="870863">
                  <a:extLst>
                    <a:ext uri="{9D8B030D-6E8A-4147-A177-3AD203B41FA5}">
                      <a16:colId xmlns:a16="http://schemas.microsoft.com/office/drawing/2014/main" val="1863230099"/>
                    </a:ext>
                  </a:extLst>
                </a:gridCol>
              </a:tblGrid>
              <a:tr h="370840">
                <a:tc>
                  <a:txBody>
                    <a:bodyPr/>
                    <a:lstStyle/>
                    <a:p>
                      <a:r>
                        <a:rPr lang="en-US" dirty="0"/>
                        <a:t>Section</a:t>
                      </a:r>
                    </a:p>
                  </a:txBody>
                  <a:tcPr/>
                </a:tc>
                <a:tc>
                  <a:txBody>
                    <a:bodyPr/>
                    <a:lstStyle/>
                    <a:p>
                      <a:r>
                        <a:rPr lang="en-US" dirty="0"/>
                        <a:t>Tree %</a:t>
                      </a:r>
                    </a:p>
                  </a:txBody>
                  <a:tcPr/>
                </a:tc>
                <a:tc>
                  <a:txBody>
                    <a:bodyPr/>
                    <a:lstStyle/>
                    <a:p>
                      <a:r>
                        <a:rPr lang="en-US" dirty="0"/>
                        <a:t>Bush %</a:t>
                      </a:r>
                    </a:p>
                  </a:txBody>
                  <a:tcPr/>
                </a:tc>
                <a:tc>
                  <a:txBody>
                    <a:bodyPr/>
                    <a:lstStyle/>
                    <a:p>
                      <a:r>
                        <a:rPr lang="en-US" dirty="0"/>
                        <a:t>Grass %</a:t>
                      </a:r>
                    </a:p>
                  </a:txBody>
                  <a:tcPr/>
                </a:tc>
                <a:tc>
                  <a:txBody>
                    <a:bodyPr/>
                    <a:lstStyle/>
                    <a:p>
                      <a:r>
                        <a:rPr lang="en-US" dirty="0"/>
                        <a:t>Herb %</a:t>
                      </a:r>
                    </a:p>
                  </a:txBody>
                  <a:tcPr/>
                </a:tc>
                <a:tc>
                  <a:txBody>
                    <a:bodyPr/>
                    <a:lstStyle/>
                    <a:p>
                      <a:r>
                        <a:rPr lang="en-US" dirty="0"/>
                        <a:t>Bare %</a:t>
                      </a:r>
                    </a:p>
                  </a:txBody>
                  <a:tcPr/>
                </a:tc>
                <a:extLst>
                  <a:ext uri="{0D108BD9-81ED-4DB2-BD59-A6C34878D82A}">
                    <a16:rowId xmlns:a16="http://schemas.microsoft.com/office/drawing/2014/main" val="994255745"/>
                  </a:ext>
                </a:extLst>
              </a:tr>
              <a:tr h="370840">
                <a:tc>
                  <a:txBody>
                    <a:bodyPr/>
                    <a:lstStyle/>
                    <a:p>
                      <a:r>
                        <a:rPr lang="en-US" dirty="0"/>
                        <a:t>A (MG)</a:t>
                      </a:r>
                    </a:p>
                  </a:txBody>
                  <a:tcPr/>
                </a:tc>
                <a:tc>
                  <a:txBody>
                    <a:bodyPr/>
                    <a:lstStyle/>
                    <a:p>
                      <a:r>
                        <a:rPr lang="en-US" dirty="0"/>
                        <a:t>3.08</a:t>
                      </a:r>
                    </a:p>
                  </a:txBody>
                  <a:tcPr/>
                </a:tc>
                <a:tc>
                  <a:txBody>
                    <a:bodyPr/>
                    <a:lstStyle/>
                    <a:p>
                      <a:r>
                        <a:rPr lang="en-US" dirty="0"/>
                        <a:t>7.24</a:t>
                      </a:r>
                    </a:p>
                  </a:txBody>
                  <a:tcPr/>
                </a:tc>
                <a:tc>
                  <a:txBody>
                    <a:bodyPr/>
                    <a:lstStyle/>
                    <a:p>
                      <a:r>
                        <a:rPr lang="en-US" dirty="0"/>
                        <a:t>18.68</a:t>
                      </a:r>
                    </a:p>
                  </a:txBody>
                  <a:tcPr/>
                </a:tc>
                <a:tc>
                  <a:txBody>
                    <a:bodyPr/>
                    <a:lstStyle/>
                    <a:p>
                      <a:r>
                        <a:rPr lang="en-US" dirty="0"/>
                        <a:t>56.65</a:t>
                      </a:r>
                    </a:p>
                  </a:txBody>
                  <a:tcPr/>
                </a:tc>
                <a:tc>
                  <a:txBody>
                    <a:bodyPr/>
                    <a:lstStyle/>
                    <a:p>
                      <a:r>
                        <a:rPr lang="en-US" dirty="0"/>
                        <a:t>14.24</a:t>
                      </a:r>
                    </a:p>
                  </a:txBody>
                  <a:tcPr/>
                </a:tc>
                <a:extLst>
                  <a:ext uri="{0D108BD9-81ED-4DB2-BD59-A6C34878D82A}">
                    <a16:rowId xmlns:a16="http://schemas.microsoft.com/office/drawing/2014/main" val="2453459436"/>
                  </a:ext>
                </a:extLst>
              </a:tr>
              <a:tr h="370840">
                <a:tc>
                  <a:txBody>
                    <a:bodyPr/>
                    <a:lstStyle/>
                    <a:p>
                      <a:r>
                        <a:rPr lang="en-US" dirty="0"/>
                        <a:t>B (MG)</a:t>
                      </a:r>
                    </a:p>
                  </a:txBody>
                  <a:tcPr/>
                </a:tc>
                <a:tc>
                  <a:txBody>
                    <a:bodyPr/>
                    <a:lstStyle/>
                    <a:p>
                      <a:r>
                        <a:rPr lang="en-US" dirty="0"/>
                        <a:t>4.15</a:t>
                      </a:r>
                    </a:p>
                  </a:txBody>
                  <a:tcPr/>
                </a:tc>
                <a:tc>
                  <a:txBody>
                    <a:bodyPr/>
                    <a:lstStyle/>
                    <a:p>
                      <a:r>
                        <a:rPr lang="en-US" dirty="0"/>
                        <a:t>2.67</a:t>
                      </a:r>
                    </a:p>
                  </a:txBody>
                  <a:tcPr/>
                </a:tc>
                <a:tc>
                  <a:txBody>
                    <a:bodyPr/>
                    <a:lstStyle/>
                    <a:p>
                      <a:r>
                        <a:rPr lang="en-US" dirty="0"/>
                        <a:t>23.74</a:t>
                      </a:r>
                    </a:p>
                  </a:txBody>
                  <a:tcPr/>
                </a:tc>
                <a:tc>
                  <a:txBody>
                    <a:bodyPr/>
                    <a:lstStyle/>
                    <a:p>
                      <a:r>
                        <a:rPr lang="en-US" dirty="0"/>
                        <a:t>59.64</a:t>
                      </a:r>
                    </a:p>
                  </a:txBody>
                  <a:tcPr/>
                </a:tc>
                <a:tc>
                  <a:txBody>
                    <a:bodyPr/>
                    <a:lstStyle/>
                    <a:p>
                      <a:r>
                        <a:rPr lang="en-US" dirty="0"/>
                        <a:t>9.8</a:t>
                      </a:r>
                    </a:p>
                  </a:txBody>
                  <a:tcPr/>
                </a:tc>
                <a:extLst>
                  <a:ext uri="{0D108BD9-81ED-4DB2-BD59-A6C34878D82A}">
                    <a16:rowId xmlns:a16="http://schemas.microsoft.com/office/drawing/2014/main" val="1684902243"/>
                  </a:ext>
                </a:extLst>
              </a:tr>
              <a:tr h="370840">
                <a:tc>
                  <a:txBody>
                    <a:bodyPr/>
                    <a:lstStyle/>
                    <a:p>
                      <a:r>
                        <a:rPr lang="en-US" dirty="0"/>
                        <a:t>C (NG)</a:t>
                      </a:r>
                    </a:p>
                  </a:txBody>
                  <a:tcPr/>
                </a:tc>
                <a:tc>
                  <a:txBody>
                    <a:bodyPr/>
                    <a:lstStyle/>
                    <a:p>
                      <a:r>
                        <a:rPr lang="en-US" dirty="0"/>
                        <a:t>5.25</a:t>
                      </a:r>
                    </a:p>
                  </a:txBody>
                  <a:tcPr/>
                </a:tc>
                <a:tc>
                  <a:txBody>
                    <a:bodyPr/>
                    <a:lstStyle/>
                    <a:p>
                      <a:r>
                        <a:rPr lang="en-US" dirty="0"/>
                        <a:t>1.1</a:t>
                      </a:r>
                    </a:p>
                  </a:txBody>
                  <a:tcPr/>
                </a:tc>
                <a:tc>
                  <a:txBody>
                    <a:bodyPr/>
                    <a:lstStyle/>
                    <a:p>
                      <a:r>
                        <a:rPr lang="en-US" dirty="0"/>
                        <a:t>4.01</a:t>
                      </a:r>
                    </a:p>
                  </a:txBody>
                  <a:tcPr/>
                </a:tc>
                <a:tc>
                  <a:txBody>
                    <a:bodyPr/>
                    <a:lstStyle/>
                    <a:p>
                      <a:r>
                        <a:rPr lang="en-US" dirty="0"/>
                        <a:t>26.43</a:t>
                      </a:r>
                    </a:p>
                  </a:txBody>
                  <a:tcPr/>
                </a:tc>
                <a:tc>
                  <a:txBody>
                    <a:bodyPr/>
                    <a:lstStyle/>
                    <a:p>
                      <a:r>
                        <a:rPr lang="en-US" dirty="0"/>
                        <a:t>63.21</a:t>
                      </a:r>
                    </a:p>
                  </a:txBody>
                  <a:tcPr/>
                </a:tc>
                <a:extLst>
                  <a:ext uri="{0D108BD9-81ED-4DB2-BD59-A6C34878D82A}">
                    <a16:rowId xmlns:a16="http://schemas.microsoft.com/office/drawing/2014/main" val="2293008070"/>
                  </a:ext>
                </a:extLst>
              </a:tr>
              <a:tr h="370840">
                <a:tc>
                  <a:txBody>
                    <a:bodyPr/>
                    <a:lstStyle/>
                    <a:p>
                      <a:r>
                        <a:rPr lang="en-US" dirty="0"/>
                        <a:t>D (MG)</a:t>
                      </a:r>
                    </a:p>
                  </a:txBody>
                  <a:tcPr/>
                </a:tc>
                <a:tc>
                  <a:txBody>
                    <a:bodyPr/>
                    <a:lstStyle/>
                    <a:p>
                      <a:r>
                        <a:rPr lang="en-US" dirty="0"/>
                        <a:t>3</a:t>
                      </a:r>
                    </a:p>
                  </a:txBody>
                  <a:tcPr/>
                </a:tc>
                <a:tc>
                  <a:txBody>
                    <a:bodyPr/>
                    <a:lstStyle/>
                    <a:p>
                      <a:r>
                        <a:rPr lang="en-US" dirty="0"/>
                        <a:t>4.18</a:t>
                      </a:r>
                    </a:p>
                  </a:txBody>
                  <a:tcPr/>
                </a:tc>
                <a:tc>
                  <a:txBody>
                    <a:bodyPr/>
                    <a:lstStyle/>
                    <a:p>
                      <a:r>
                        <a:rPr lang="en-US" dirty="0"/>
                        <a:t>12.73</a:t>
                      </a:r>
                    </a:p>
                  </a:txBody>
                  <a:tcPr/>
                </a:tc>
                <a:tc>
                  <a:txBody>
                    <a:bodyPr/>
                    <a:lstStyle/>
                    <a:p>
                      <a:r>
                        <a:rPr lang="en-US" dirty="0"/>
                        <a:t>50.69</a:t>
                      </a:r>
                    </a:p>
                  </a:txBody>
                  <a:tcPr/>
                </a:tc>
                <a:tc>
                  <a:txBody>
                    <a:bodyPr/>
                    <a:lstStyle/>
                    <a:p>
                      <a:r>
                        <a:rPr lang="en-US" dirty="0"/>
                        <a:t>29.4</a:t>
                      </a:r>
                    </a:p>
                  </a:txBody>
                  <a:tcPr/>
                </a:tc>
                <a:extLst>
                  <a:ext uri="{0D108BD9-81ED-4DB2-BD59-A6C34878D82A}">
                    <a16:rowId xmlns:a16="http://schemas.microsoft.com/office/drawing/2014/main" val="1089023381"/>
                  </a:ext>
                </a:extLst>
              </a:tr>
            </a:tbl>
          </a:graphicData>
        </a:graphic>
      </p:graphicFrame>
      <p:sp>
        <p:nvSpPr>
          <p:cNvPr id="5" name="TextBox 4">
            <a:extLst>
              <a:ext uri="{FF2B5EF4-FFF2-40B4-BE49-F238E27FC236}">
                <a16:creationId xmlns:a16="http://schemas.microsoft.com/office/drawing/2014/main" id="{E330EAF4-64EB-4190-A18D-0B45BC506C8A}"/>
              </a:ext>
            </a:extLst>
          </p:cNvPr>
          <p:cNvSpPr txBox="1"/>
          <p:nvPr/>
        </p:nvSpPr>
        <p:spPr>
          <a:xfrm>
            <a:off x="7478429" y="801932"/>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Ground Cover Compositions</a:t>
            </a:r>
          </a:p>
        </p:txBody>
      </p:sp>
      <p:graphicFrame>
        <p:nvGraphicFramePr>
          <p:cNvPr id="6" name="Table 5">
            <a:extLst>
              <a:ext uri="{FF2B5EF4-FFF2-40B4-BE49-F238E27FC236}">
                <a16:creationId xmlns:a16="http://schemas.microsoft.com/office/drawing/2014/main" id="{21153B6F-57FC-40E0-877C-A9D382C665AE}"/>
              </a:ext>
            </a:extLst>
          </p:cNvPr>
          <p:cNvGraphicFramePr>
            <a:graphicFrameLocks noGrp="1"/>
          </p:cNvGraphicFramePr>
          <p:nvPr>
            <p:extLst>
              <p:ext uri="{D42A27DB-BD31-4B8C-83A1-F6EECF244321}">
                <p14:modId xmlns:p14="http://schemas.microsoft.com/office/powerpoint/2010/main" val="1292774447"/>
              </p:ext>
            </p:extLst>
          </p:nvPr>
        </p:nvGraphicFramePr>
        <p:xfrm>
          <a:off x="4459579" y="4015458"/>
          <a:ext cx="7276026" cy="2123440"/>
        </p:xfrm>
        <a:graphic>
          <a:graphicData uri="http://schemas.openxmlformats.org/drawingml/2006/table">
            <a:tbl>
              <a:tblPr firstRow="1" bandRow="1">
                <a:tableStyleId>{5C22544A-7EE6-4342-B048-85BDC9FD1C3A}</a:tableStyleId>
              </a:tblPr>
              <a:tblGrid>
                <a:gridCol w="1000051">
                  <a:extLst>
                    <a:ext uri="{9D8B030D-6E8A-4147-A177-3AD203B41FA5}">
                      <a16:colId xmlns:a16="http://schemas.microsoft.com/office/drawing/2014/main" val="4253662613"/>
                    </a:ext>
                  </a:extLst>
                </a:gridCol>
                <a:gridCol w="1790036">
                  <a:extLst>
                    <a:ext uri="{9D8B030D-6E8A-4147-A177-3AD203B41FA5}">
                      <a16:colId xmlns:a16="http://schemas.microsoft.com/office/drawing/2014/main" val="1978642722"/>
                    </a:ext>
                  </a:extLst>
                </a:gridCol>
                <a:gridCol w="1484555">
                  <a:extLst>
                    <a:ext uri="{9D8B030D-6E8A-4147-A177-3AD203B41FA5}">
                      <a16:colId xmlns:a16="http://schemas.microsoft.com/office/drawing/2014/main" val="1285764553"/>
                    </a:ext>
                  </a:extLst>
                </a:gridCol>
                <a:gridCol w="1506071">
                  <a:extLst>
                    <a:ext uri="{9D8B030D-6E8A-4147-A177-3AD203B41FA5}">
                      <a16:colId xmlns:a16="http://schemas.microsoft.com/office/drawing/2014/main" val="233642153"/>
                    </a:ext>
                  </a:extLst>
                </a:gridCol>
                <a:gridCol w="1495313">
                  <a:extLst>
                    <a:ext uri="{9D8B030D-6E8A-4147-A177-3AD203B41FA5}">
                      <a16:colId xmlns:a16="http://schemas.microsoft.com/office/drawing/2014/main" val="4246593868"/>
                    </a:ext>
                  </a:extLst>
                </a:gridCol>
              </a:tblGrid>
              <a:tr h="119170">
                <a:tc>
                  <a:txBody>
                    <a:bodyPr/>
                    <a:lstStyle/>
                    <a:p>
                      <a:r>
                        <a:rPr lang="en-US" dirty="0"/>
                        <a:t>Section</a:t>
                      </a:r>
                    </a:p>
                  </a:txBody>
                  <a:tcPr/>
                </a:tc>
                <a:tc>
                  <a:txBody>
                    <a:bodyPr/>
                    <a:lstStyle/>
                    <a:p>
                      <a:r>
                        <a:rPr lang="en-US" dirty="0"/>
                        <a:t>Average Channel Width (ft)</a:t>
                      </a:r>
                    </a:p>
                  </a:txBody>
                  <a:tcPr/>
                </a:tc>
                <a:tc>
                  <a:txBody>
                    <a:bodyPr/>
                    <a:lstStyle/>
                    <a:p>
                      <a:r>
                        <a:rPr lang="en-US" dirty="0"/>
                        <a:t>Average Pool Depth (ft)</a:t>
                      </a:r>
                    </a:p>
                  </a:txBody>
                  <a:tcPr/>
                </a:tc>
                <a:tc>
                  <a:txBody>
                    <a:bodyPr/>
                    <a:lstStyle/>
                    <a:p>
                      <a:r>
                        <a:rPr lang="en-US" dirty="0"/>
                        <a:t>Average Pool Length (ft)</a:t>
                      </a:r>
                    </a:p>
                  </a:txBody>
                  <a:tcPr/>
                </a:tc>
                <a:tc>
                  <a:txBody>
                    <a:bodyPr/>
                    <a:lstStyle/>
                    <a:p>
                      <a:r>
                        <a:rPr lang="en-US" dirty="0"/>
                        <a:t>Width-depth Ratio</a:t>
                      </a:r>
                    </a:p>
                  </a:txBody>
                  <a:tcPr/>
                </a:tc>
                <a:extLst>
                  <a:ext uri="{0D108BD9-81ED-4DB2-BD59-A6C34878D82A}">
                    <a16:rowId xmlns:a16="http://schemas.microsoft.com/office/drawing/2014/main" val="2722742604"/>
                  </a:ext>
                </a:extLst>
              </a:tr>
              <a:tr h="370840">
                <a:tc>
                  <a:txBody>
                    <a:bodyPr/>
                    <a:lstStyle/>
                    <a:p>
                      <a:r>
                        <a:rPr lang="en-US" dirty="0"/>
                        <a:t>A</a:t>
                      </a:r>
                    </a:p>
                  </a:txBody>
                  <a:tcPr/>
                </a:tc>
                <a:tc>
                  <a:txBody>
                    <a:bodyPr/>
                    <a:lstStyle/>
                    <a:p>
                      <a:r>
                        <a:rPr lang="en-US" dirty="0"/>
                        <a:t>6.89</a:t>
                      </a:r>
                    </a:p>
                  </a:txBody>
                  <a:tcPr/>
                </a:tc>
                <a:tc>
                  <a:txBody>
                    <a:bodyPr/>
                    <a:lstStyle/>
                    <a:p>
                      <a:r>
                        <a:rPr lang="en-US" dirty="0"/>
                        <a:t>3.49</a:t>
                      </a:r>
                    </a:p>
                  </a:txBody>
                  <a:tcPr/>
                </a:tc>
                <a:tc>
                  <a:txBody>
                    <a:bodyPr/>
                    <a:lstStyle/>
                    <a:p>
                      <a:r>
                        <a:rPr lang="en-US" dirty="0"/>
                        <a:t>85</a:t>
                      </a:r>
                    </a:p>
                  </a:txBody>
                  <a:tcPr/>
                </a:tc>
                <a:tc>
                  <a:txBody>
                    <a:bodyPr/>
                    <a:lstStyle/>
                    <a:p>
                      <a:r>
                        <a:rPr lang="en-US" dirty="0"/>
                        <a:t>14.3</a:t>
                      </a:r>
                    </a:p>
                  </a:txBody>
                  <a:tcPr/>
                </a:tc>
                <a:extLst>
                  <a:ext uri="{0D108BD9-81ED-4DB2-BD59-A6C34878D82A}">
                    <a16:rowId xmlns:a16="http://schemas.microsoft.com/office/drawing/2014/main" val="3028365295"/>
                  </a:ext>
                </a:extLst>
              </a:tr>
              <a:tr h="370840">
                <a:tc>
                  <a:txBody>
                    <a:bodyPr/>
                    <a:lstStyle/>
                    <a:p>
                      <a:r>
                        <a:rPr lang="en-US" dirty="0"/>
                        <a:t>B</a:t>
                      </a:r>
                    </a:p>
                  </a:txBody>
                  <a:tcPr/>
                </a:tc>
                <a:tc>
                  <a:txBody>
                    <a:bodyPr/>
                    <a:lstStyle/>
                    <a:p>
                      <a:r>
                        <a:rPr lang="en-US" dirty="0"/>
                        <a:t>7.08</a:t>
                      </a:r>
                    </a:p>
                  </a:txBody>
                  <a:tcPr/>
                </a:tc>
                <a:tc>
                  <a:txBody>
                    <a:bodyPr/>
                    <a:lstStyle/>
                    <a:p>
                      <a:r>
                        <a:rPr lang="en-US" dirty="0"/>
                        <a:t>1.99</a:t>
                      </a:r>
                    </a:p>
                  </a:txBody>
                  <a:tcPr/>
                </a:tc>
                <a:tc>
                  <a:txBody>
                    <a:bodyPr/>
                    <a:lstStyle/>
                    <a:p>
                      <a:r>
                        <a:rPr lang="en-US" dirty="0"/>
                        <a:t>14</a:t>
                      </a:r>
                    </a:p>
                  </a:txBody>
                  <a:tcPr/>
                </a:tc>
                <a:tc>
                  <a:txBody>
                    <a:bodyPr/>
                    <a:lstStyle/>
                    <a:p>
                      <a:r>
                        <a:rPr lang="en-US" dirty="0"/>
                        <a:t>20.8</a:t>
                      </a:r>
                    </a:p>
                  </a:txBody>
                  <a:tcPr/>
                </a:tc>
                <a:extLst>
                  <a:ext uri="{0D108BD9-81ED-4DB2-BD59-A6C34878D82A}">
                    <a16:rowId xmlns:a16="http://schemas.microsoft.com/office/drawing/2014/main" val="3193050489"/>
                  </a:ext>
                </a:extLst>
              </a:tr>
              <a:tr h="370840">
                <a:tc>
                  <a:txBody>
                    <a:bodyPr/>
                    <a:lstStyle/>
                    <a:p>
                      <a:r>
                        <a:rPr lang="en-US" dirty="0"/>
                        <a:t>C</a:t>
                      </a:r>
                    </a:p>
                  </a:txBody>
                  <a:tcPr/>
                </a:tc>
                <a:tc>
                  <a:txBody>
                    <a:bodyPr/>
                    <a:lstStyle/>
                    <a:p>
                      <a:r>
                        <a:rPr lang="en-US" dirty="0"/>
                        <a:t>10.83</a:t>
                      </a:r>
                    </a:p>
                  </a:txBody>
                  <a:tcPr/>
                </a:tc>
                <a:tc>
                  <a:txBody>
                    <a:bodyPr/>
                    <a:lstStyle/>
                    <a:p>
                      <a:r>
                        <a:rPr lang="en-US" dirty="0"/>
                        <a:t>3.35</a:t>
                      </a:r>
                    </a:p>
                  </a:txBody>
                  <a:tcPr/>
                </a:tc>
                <a:tc>
                  <a:txBody>
                    <a:bodyPr/>
                    <a:lstStyle/>
                    <a:p>
                      <a:r>
                        <a:rPr lang="en-US" dirty="0"/>
                        <a:t>13.3</a:t>
                      </a:r>
                    </a:p>
                  </a:txBody>
                  <a:tcPr/>
                </a:tc>
                <a:tc>
                  <a:txBody>
                    <a:bodyPr/>
                    <a:lstStyle/>
                    <a:p>
                      <a:r>
                        <a:rPr lang="en-US" dirty="0"/>
                        <a:t>9.4</a:t>
                      </a:r>
                    </a:p>
                  </a:txBody>
                  <a:tcPr/>
                </a:tc>
                <a:extLst>
                  <a:ext uri="{0D108BD9-81ED-4DB2-BD59-A6C34878D82A}">
                    <a16:rowId xmlns:a16="http://schemas.microsoft.com/office/drawing/2014/main" val="4115995846"/>
                  </a:ext>
                </a:extLst>
              </a:tr>
              <a:tr h="370840">
                <a:tc>
                  <a:txBody>
                    <a:bodyPr/>
                    <a:lstStyle/>
                    <a:p>
                      <a:r>
                        <a:rPr lang="en-US" dirty="0"/>
                        <a:t>D</a:t>
                      </a:r>
                    </a:p>
                  </a:txBody>
                  <a:tcPr/>
                </a:tc>
                <a:tc>
                  <a:txBody>
                    <a:bodyPr/>
                    <a:lstStyle/>
                    <a:p>
                      <a:r>
                        <a:rPr lang="en-US" dirty="0"/>
                        <a:t>6.77</a:t>
                      </a:r>
                    </a:p>
                  </a:txBody>
                  <a:tcPr/>
                </a:tc>
                <a:tc>
                  <a:txBody>
                    <a:bodyPr/>
                    <a:lstStyle/>
                    <a:p>
                      <a:r>
                        <a:rPr lang="en-US" dirty="0"/>
                        <a:t>2.65</a:t>
                      </a:r>
                    </a:p>
                  </a:txBody>
                  <a:tcPr/>
                </a:tc>
                <a:tc>
                  <a:txBody>
                    <a:bodyPr/>
                    <a:lstStyle/>
                    <a:p>
                      <a:r>
                        <a:rPr lang="en-US" dirty="0"/>
                        <a:t>38</a:t>
                      </a:r>
                    </a:p>
                  </a:txBody>
                  <a:tcPr/>
                </a:tc>
                <a:tc>
                  <a:txBody>
                    <a:bodyPr/>
                    <a:lstStyle/>
                    <a:p>
                      <a:r>
                        <a:rPr lang="en-US" dirty="0"/>
                        <a:t>11.3</a:t>
                      </a:r>
                    </a:p>
                  </a:txBody>
                  <a:tcPr/>
                </a:tc>
                <a:extLst>
                  <a:ext uri="{0D108BD9-81ED-4DB2-BD59-A6C34878D82A}">
                    <a16:rowId xmlns:a16="http://schemas.microsoft.com/office/drawing/2014/main" val="2069159287"/>
                  </a:ext>
                </a:extLst>
              </a:tr>
            </a:tbl>
          </a:graphicData>
        </a:graphic>
      </p:graphicFrame>
      <p:sp>
        <p:nvSpPr>
          <p:cNvPr id="7" name="TextBox 6">
            <a:extLst>
              <a:ext uri="{FF2B5EF4-FFF2-40B4-BE49-F238E27FC236}">
                <a16:creationId xmlns:a16="http://schemas.microsoft.com/office/drawing/2014/main" id="{17696A66-D731-4FFE-88A4-2DBED2508668}"/>
              </a:ext>
            </a:extLst>
          </p:cNvPr>
          <p:cNvSpPr txBox="1"/>
          <p:nvPr/>
        </p:nvSpPr>
        <p:spPr>
          <a:xfrm>
            <a:off x="6625684" y="3538550"/>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Geomorphological Results</a:t>
            </a:r>
          </a:p>
        </p:txBody>
      </p:sp>
      <p:sp>
        <p:nvSpPr>
          <p:cNvPr id="8" name="TextBox 7">
            <a:extLst>
              <a:ext uri="{FF2B5EF4-FFF2-40B4-BE49-F238E27FC236}">
                <a16:creationId xmlns:a16="http://schemas.microsoft.com/office/drawing/2014/main" id="{5DC68026-D871-46B0-AA3D-62884407105C}"/>
              </a:ext>
            </a:extLst>
          </p:cNvPr>
          <p:cNvSpPr txBox="1"/>
          <p:nvPr/>
        </p:nvSpPr>
        <p:spPr>
          <a:xfrm>
            <a:off x="4459579" y="228775"/>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A vs B vs C vs D</a:t>
            </a:r>
          </a:p>
        </p:txBody>
      </p:sp>
      <p:sp>
        <p:nvSpPr>
          <p:cNvPr id="9" name="Arrow: Right 8">
            <a:extLst>
              <a:ext uri="{FF2B5EF4-FFF2-40B4-BE49-F238E27FC236}">
                <a16:creationId xmlns:a16="http://schemas.microsoft.com/office/drawing/2014/main" id="{EC533405-B0C6-4F4B-A8D0-36A9424E1877}"/>
              </a:ext>
            </a:extLst>
          </p:cNvPr>
          <p:cNvSpPr/>
          <p:nvPr/>
        </p:nvSpPr>
        <p:spPr>
          <a:xfrm rot="10800000">
            <a:off x="11551179" y="2487870"/>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AB6BB0D5-B8E5-4CBF-8985-0F938B935CDD}"/>
              </a:ext>
            </a:extLst>
          </p:cNvPr>
          <p:cNvSpPr/>
          <p:nvPr/>
        </p:nvSpPr>
        <p:spPr>
          <a:xfrm rot="10800000">
            <a:off x="10856977" y="5077178"/>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FDB060BD-BD08-48EB-A87C-5626104E67EA}"/>
              </a:ext>
            </a:extLst>
          </p:cNvPr>
          <p:cNvGrpSpPr/>
          <p:nvPr/>
        </p:nvGrpSpPr>
        <p:grpSpPr>
          <a:xfrm>
            <a:off x="0" y="6377353"/>
            <a:ext cx="12192000" cy="480648"/>
            <a:chOff x="0" y="6377353"/>
            <a:chExt cx="12192000" cy="480648"/>
          </a:xfrm>
        </p:grpSpPr>
        <p:sp>
          <p:nvSpPr>
            <p:cNvPr id="12" name="Rectangle 11">
              <a:extLst>
                <a:ext uri="{FF2B5EF4-FFF2-40B4-BE49-F238E27FC236}">
                  <a16:creationId xmlns:a16="http://schemas.microsoft.com/office/drawing/2014/main" id="{64BAA534-52FE-45D7-A925-662F777DE205}"/>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B794422-AB22-4F4A-B45F-388C31610B09}"/>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6" name="Rectangle 15">
              <a:extLst>
                <a:ext uri="{FF2B5EF4-FFF2-40B4-BE49-F238E27FC236}">
                  <a16:creationId xmlns:a16="http://schemas.microsoft.com/office/drawing/2014/main" id="{B3D601CF-C25F-4503-A582-C0EB7CD20A47}"/>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7" name="Rectangle 16">
              <a:extLst>
                <a:ext uri="{FF2B5EF4-FFF2-40B4-BE49-F238E27FC236}">
                  <a16:creationId xmlns:a16="http://schemas.microsoft.com/office/drawing/2014/main" id="{CE1CA3EA-2362-4EE9-8BAF-18DB472A7E57}"/>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8" name="Rectangle 17">
              <a:extLst>
                <a:ext uri="{FF2B5EF4-FFF2-40B4-BE49-F238E27FC236}">
                  <a16:creationId xmlns:a16="http://schemas.microsoft.com/office/drawing/2014/main" id="{E5DBB40F-60E5-4C52-AC17-E880F7E897A8}"/>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9" name="Rectangle 18">
              <a:extLst>
                <a:ext uri="{FF2B5EF4-FFF2-40B4-BE49-F238E27FC236}">
                  <a16:creationId xmlns:a16="http://schemas.microsoft.com/office/drawing/2014/main" id="{FFBC0AB0-2C11-4495-8B0A-56620D40ABE9}"/>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graphicFrame>
        <p:nvGraphicFramePr>
          <p:cNvPr id="20" name="Chart 19">
            <a:extLst>
              <a:ext uri="{FF2B5EF4-FFF2-40B4-BE49-F238E27FC236}">
                <a16:creationId xmlns:a16="http://schemas.microsoft.com/office/drawing/2014/main" id="{55E392E3-2A22-44DC-8108-BF4A3A4DC64A}"/>
              </a:ext>
            </a:extLst>
          </p:cNvPr>
          <p:cNvGraphicFramePr>
            <a:graphicFrameLocks/>
          </p:cNvGraphicFramePr>
          <p:nvPr>
            <p:extLst>
              <p:ext uri="{D42A27DB-BD31-4B8C-83A1-F6EECF244321}">
                <p14:modId xmlns:p14="http://schemas.microsoft.com/office/powerpoint/2010/main" val="2980637882"/>
              </p:ext>
            </p:extLst>
          </p:nvPr>
        </p:nvGraphicFramePr>
        <p:xfrm>
          <a:off x="306140" y="800179"/>
          <a:ext cx="4850673" cy="2807655"/>
        </p:xfrm>
        <a:graphic>
          <a:graphicData uri="http://schemas.openxmlformats.org/drawingml/2006/chart">
            <c:chart xmlns:c="http://schemas.openxmlformats.org/drawingml/2006/chart" xmlns:r="http://schemas.openxmlformats.org/officeDocument/2006/relationships" r:id="rId3"/>
          </a:graphicData>
        </a:graphic>
      </p:graphicFrame>
      <p:sp>
        <p:nvSpPr>
          <p:cNvPr id="21" name="Arrow: Right 20">
            <a:extLst>
              <a:ext uri="{FF2B5EF4-FFF2-40B4-BE49-F238E27FC236}">
                <a16:creationId xmlns:a16="http://schemas.microsoft.com/office/drawing/2014/main" id="{33B52C94-C071-4209-B3D9-4BA8002970F5}"/>
              </a:ext>
            </a:extLst>
          </p:cNvPr>
          <p:cNvSpPr/>
          <p:nvPr/>
        </p:nvSpPr>
        <p:spPr>
          <a:xfrm rot="10800000">
            <a:off x="9181774" y="4723697"/>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914575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02B0179-8F64-4147-A813-152A065FFF19}"/>
              </a:ext>
            </a:extLst>
          </p:cNvPr>
          <p:cNvPicPr>
            <a:picLocks noChangeAspect="1"/>
          </p:cNvPicPr>
          <p:nvPr/>
        </p:nvPicPr>
        <p:blipFill rotWithShape="1">
          <a:blip r:embed="rId3"/>
          <a:srcRect b="1201"/>
          <a:stretch/>
        </p:blipFill>
        <p:spPr>
          <a:xfrm>
            <a:off x="-19757" y="0"/>
            <a:ext cx="4283242" cy="6858000"/>
          </a:xfrm>
          <a:prstGeom prst="rect">
            <a:avLst/>
          </a:prstGeom>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E86F047D-0704-45C1-9594-1CAEF99A90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84431" y="0"/>
            <a:ext cx="7807569" cy="6377349"/>
          </a:xfrm>
          <a:prstGeom prst="rect">
            <a:avLst/>
          </a:prstGeom>
          <a:effectLst>
            <a:outerShdw blurRad="50800" dist="38100" dir="2700000" algn="tl" rotWithShape="0">
              <a:prstClr val="black">
                <a:alpha val="40000"/>
              </a:prstClr>
            </a:outerShdw>
          </a:effectLst>
        </p:spPr>
      </p:pic>
      <p:sp>
        <p:nvSpPr>
          <p:cNvPr id="11" name="Title 1">
            <a:extLst>
              <a:ext uri="{FF2B5EF4-FFF2-40B4-BE49-F238E27FC236}">
                <a16:creationId xmlns:a16="http://schemas.microsoft.com/office/drawing/2014/main" id="{0EF00BFE-9DBE-4D77-A412-94AD0BE1F1EB}"/>
              </a:ext>
            </a:extLst>
          </p:cNvPr>
          <p:cNvSpPr>
            <a:spLocks noGrp="1"/>
          </p:cNvSpPr>
          <p:nvPr>
            <p:ph type="title"/>
          </p:nvPr>
        </p:nvSpPr>
        <p:spPr>
          <a:xfrm>
            <a:off x="-19757" y="807486"/>
            <a:ext cx="4687261" cy="678367"/>
          </a:xfr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a:normAutofit fontScale="90000"/>
          </a:bodyPr>
          <a:lstStyle/>
          <a:p>
            <a:r>
              <a:rPr lang="en-US" dirty="0">
                <a:latin typeface="+mn-lt"/>
              </a:rPr>
              <a:t>Elm: 300th Ave Reach</a:t>
            </a:r>
          </a:p>
        </p:txBody>
      </p:sp>
      <p:sp>
        <p:nvSpPr>
          <p:cNvPr id="5" name="TextBox 4">
            <a:extLst>
              <a:ext uri="{FF2B5EF4-FFF2-40B4-BE49-F238E27FC236}">
                <a16:creationId xmlns:a16="http://schemas.microsoft.com/office/drawing/2014/main" id="{3A84A5AD-F426-4275-A50D-50CAFF5C15BC}"/>
              </a:ext>
            </a:extLst>
          </p:cNvPr>
          <p:cNvSpPr txBox="1"/>
          <p:nvPr/>
        </p:nvSpPr>
        <p:spPr>
          <a:xfrm>
            <a:off x="-19757" y="0"/>
            <a:ext cx="1346200" cy="307777"/>
          </a:xfrm>
          <a:prstGeom prst="rect">
            <a:avLst/>
          </a:prstGeom>
          <a:noFill/>
          <a:ln>
            <a:noFill/>
          </a:ln>
        </p:spPr>
        <p:txBody>
          <a:bodyPr wrap="square" rtlCol="0">
            <a:spAutoFit/>
          </a:bodyPr>
          <a:lstStyle/>
          <a:p>
            <a:r>
              <a:rPr lang="en-US" sz="1400" dirty="0"/>
              <a:t>© Britta Suppes</a:t>
            </a:r>
          </a:p>
        </p:txBody>
      </p:sp>
      <p:sp>
        <p:nvSpPr>
          <p:cNvPr id="2" name="Rectangle 1"/>
          <p:cNvSpPr/>
          <p:nvPr/>
        </p:nvSpPr>
        <p:spPr>
          <a:xfrm rot="1200000">
            <a:off x="10136777" y="4493624"/>
            <a:ext cx="235132"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rot="2400000">
            <a:off x="8408948" y="3853366"/>
            <a:ext cx="235132" cy="6531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9EFAB401-1652-46EC-9242-3610F5AF0958}"/>
              </a:ext>
            </a:extLst>
          </p:cNvPr>
          <p:cNvGrpSpPr/>
          <p:nvPr/>
        </p:nvGrpSpPr>
        <p:grpSpPr>
          <a:xfrm>
            <a:off x="0" y="6377352"/>
            <a:ext cx="12192000" cy="480648"/>
            <a:chOff x="0" y="6377353"/>
            <a:chExt cx="12192000" cy="480648"/>
          </a:xfrm>
        </p:grpSpPr>
        <p:sp>
          <p:nvSpPr>
            <p:cNvPr id="17" name="Rectangle 16">
              <a:extLst>
                <a:ext uri="{FF2B5EF4-FFF2-40B4-BE49-F238E27FC236}">
                  <a16:creationId xmlns:a16="http://schemas.microsoft.com/office/drawing/2014/main" id="{49FCBFB8-47C4-440B-BCEC-1C280524C79D}"/>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A3C0B23-3BF9-44E6-B210-CA0A16454DCC}"/>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9" name="Rectangle 18">
              <a:extLst>
                <a:ext uri="{FF2B5EF4-FFF2-40B4-BE49-F238E27FC236}">
                  <a16:creationId xmlns:a16="http://schemas.microsoft.com/office/drawing/2014/main" id="{553AFC02-FED5-4E6A-B275-D3279BA82949}"/>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0" name="Rectangle 19">
              <a:extLst>
                <a:ext uri="{FF2B5EF4-FFF2-40B4-BE49-F238E27FC236}">
                  <a16:creationId xmlns:a16="http://schemas.microsoft.com/office/drawing/2014/main" id="{7C1EADC2-1B72-47B3-80EA-EDC3D4931CE8}"/>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1" name="Rectangle 20">
              <a:extLst>
                <a:ext uri="{FF2B5EF4-FFF2-40B4-BE49-F238E27FC236}">
                  <a16:creationId xmlns:a16="http://schemas.microsoft.com/office/drawing/2014/main" id="{F349EB15-8BE5-4E9D-A87B-8356FB7C7054}"/>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2" name="Rectangle 21">
              <a:extLst>
                <a:ext uri="{FF2B5EF4-FFF2-40B4-BE49-F238E27FC236}">
                  <a16:creationId xmlns:a16="http://schemas.microsoft.com/office/drawing/2014/main" id="{A4BBF168-0EC9-44D4-8239-1C2A90752BC9}"/>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7135424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C36DCBE-2DF4-44E7-BA98-28F79A8A7E14}"/>
              </a:ext>
            </a:extLst>
          </p:cNvPr>
          <p:cNvPicPr>
            <a:picLocks noChangeAspect="1"/>
          </p:cNvPicPr>
          <p:nvPr/>
        </p:nvPicPr>
        <p:blipFill>
          <a:blip r:embed="rId3"/>
          <a:stretch>
            <a:fillRect/>
          </a:stretch>
        </p:blipFill>
        <p:spPr>
          <a:xfrm>
            <a:off x="0" y="0"/>
            <a:ext cx="5861957" cy="4338854"/>
          </a:xfrm>
          <a:prstGeom prst="rect">
            <a:avLst/>
          </a:prstGeom>
          <a:effectLst>
            <a:outerShdw blurRad="50800" dist="38100" dir="2700000" algn="tl" rotWithShape="0">
              <a:prstClr val="black">
                <a:alpha val="40000"/>
              </a:prstClr>
            </a:outerShdw>
          </a:effectLst>
        </p:spPr>
      </p:pic>
      <p:pic>
        <p:nvPicPr>
          <p:cNvPr id="12" name="Picture 11">
            <a:extLst>
              <a:ext uri="{FF2B5EF4-FFF2-40B4-BE49-F238E27FC236}">
                <a16:creationId xmlns:a16="http://schemas.microsoft.com/office/drawing/2014/main" id="{67C033DF-1A51-4B41-B405-53E03472BFE3}"/>
              </a:ext>
            </a:extLst>
          </p:cNvPr>
          <p:cNvPicPr>
            <a:picLocks noChangeAspect="1"/>
          </p:cNvPicPr>
          <p:nvPr/>
        </p:nvPicPr>
        <p:blipFill>
          <a:blip r:embed="rId4"/>
          <a:stretch>
            <a:fillRect/>
          </a:stretch>
        </p:blipFill>
        <p:spPr>
          <a:xfrm>
            <a:off x="5861957" y="1692351"/>
            <a:ext cx="6330043" cy="4684998"/>
          </a:xfrm>
          <a:prstGeom prst="rect">
            <a:avLst/>
          </a:prstGeom>
          <a:effectLst>
            <a:outerShdw blurRad="50800" dist="38100" dir="2700000" algn="tl" rotWithShape="0">
              <a:prstClr val="black">
                <a:alpha val="40000"/>
              </a:prstClr>
            </a:outerShdw>
          </a:effectLst>
        </p:spPr>
      </p:pic>
      <p:sp>
        <p:nvSpPr>
          <p:cNvPr id="14" name="Title 1">
            <a:extLst>
              <a:ext uri="{FF2B5EF4-FFF2-40B4-BE49-F238E27FC236}">
                <a16:creationId xmlns:a16="http://schemas.microsoft.com/office/drawing/2014/main" id="{93B3EE9D-35B3-4E7C-874A-6F5065AD8A19}"/>
              </a:ext>
            </a:extLst>
          </p:cNvPr>
          <p:cNvSpPr txBox="1">
            <a:spLocks/>
          </p:cNvSpPr>
          <p:nvPr/>
        </p:nvSpPr>
        <p:spPr>
          <a:xfrm>
            <a:off x="2988127" y="0"/>
            <a:ext cx="2873830" cy="501639"/>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1: Before, 2007</a:t>
            </a:r>
          </a:p>
        </p:txBody>
      </p:sp>
      <p:sp>
        <p:nvSpPr>
          <p:cNvPr id="15" name="Title 1">
            <a:extLst>
              <a:ext uri="{FF2B5EF4-FFF2-40B4-BE49-F238E27FC236}">
                <a16:creationId xmlns:a16="http://schemas.microsoft.com/office/drawing/2014/main" id="{1AF211B3-DBEC-4B2E-BC5C-D43B1FDB79CA}"/>
              </a:ext>
            </a:extLst>
          </p:cNvPr>
          <p:cNvSpPr txBox="1">
            <a:spLocks/>
          </p:cNvSpPr>
          <p:nvPr/>
        </p:nvSpPr>
        <p:spPr>
          <a:xfrm>
            <a:off x="9497787" y="1692346"/>
            <a:ext cx="2694214" cy="55517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1: After, 2008</a:t>
            </a:r>
          </a:p>
        </p:txBody>
      </p:sp>
      <p:sp>
        <p:nvSpPr>
          <p:cNvPr id="10" name="TextBox 9">
            <a:extLst>
              <a:ext uri="{FF2B5EF4-FFF2-40B4-BE49-F238E27FC236}">
                <a16:creationId xmlns:a16="http://schemas.microsoft.com/office/drawing/2014/main" id="{C1106B8F-2B4D-4892-8116-19C03737EF35}"/>
              </a:ext>
            </a:extLst>
          </p:cNvPr>
          <p:cNvSpPr txBox="1"/>
          <p:nvPr/>
        </p:nvSpPr>
        <p:spPr>
          <a:xfrm>
            <a:off x="10845801" y="6069572"/>
            <a:ext cx="1346200" cy="307777"/>
          </a:xfrm>
          <a:prstGeom prst="rect">
            <a:avLst/>
          </a:prstGeom>
          <a:noFill/>
          <a:ln>
            <a:noFill/>
          </a:ln>
        </p:spPr>
        <p:txBody>
          <a:bodyPr wrap="square" rtlCol="0">
            <a:spAutoFit/>
          </a:bodyPr>
          <a:lstStyle/>
          <a:p>
            <a:r>
              <a:rPr lang="en-US" sz="1400" dirty="0"/>
              <a:t>© Britta Suppes</a:t>
            </a:r>
          </a:p>
        </p:txBody>
      </p:sp>
      <p:grpSp>
        <p:nvGrpSpPr>
          <p:cNvPr id="18" name="Group 17">
            <a:extLst>
              <a:ext uri="{FF2B5EF4-FFF2-40B4-BE49-F238E27FC236}">
                <a16:creationId xmlns:a16="http://schemas.microsoft.com/office/drawing/2014/main" id="{4075A272-DD12-4FDC-AC3D-1B51DB289B7E}"/>
              </a:ext>
            </a:extLst>
          </p:cNvPr>
          <p:cNvGrpSpPr/>
          <p:nvPr/>
        </p:nvGrpSpPr>
        <p:grpSpPr>
          <a:xfrm>
            <a:off x="0" y="6377352"/>
            <a:ext cx="12192000" cy="480648"/>
            <a:chOff x="0" y="6377353"/>
            <a:chExt cx="12192000" cy="480648"/>
          </a:xfrm>
        </p:grpSpPr>
        <p:sp>
          <p:nvSpPr>
            <p:cNvPr id="19" name="Rectangle 18">
              <a:extLst>
                <a:ext uri="{FF2B5EF4-FFF2-40B4-BE49-F238E27FC236}">
                  <a16:creationId xmlns:a16="http://schemas.microsoft.com/office/drawing/2014/main" id="{CD2F72D6-0BD1-40A6-B492-38473E065BA1}"/>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95136FD-F7C9-4966-BF18-F0461230FFB4}"/>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1" name="Rectangle 20">
              <a:extLst>
                <a:ext uri="{FF2B5EF4-FFF2-40B4-BE49-F238E27FC236}">
                  <a16:creationId xmlns:a16="http://schemas.microsoft.com/office/drawing/2014/main" id="{D0B41808-6817-4F34-A80C-E930D0BB7207}"/>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2" name="Rectangle 21">
              <a:extLst>
                <a:ext uri="{FF2B5EF4-FFF2-40B4-BE49-F238E27FC236}">
                  <a16:creationId xmlns:a16="http://schemas.microsoft.com/office/drawing/2014/main" id="{C4209641-9BEA-40E1-A71A-84163965C83E}"/>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3" name="Rectangle 22">
              <a:extLst>
                <a:ext uri="{FF2B5EF4-FFF2-40B4-BE49-F238E27FC236}">
                  <a16:creationId xmlns:a16="http://schemas.microsoft.com/office/drawing/2014/main" id="{913B9177-4BCA-498B-BBC1-91EA4A232ED9}"/>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4" name="Rectangle 23">
              <a:extLst>
                <a:ext uri="{FF2B5EF4-FFF2-40B4-BE49-F238E27FC236}">
                  <a16:creationId xmlns:a16="http://schemas.microsoft.com/office/drawing/2014/main" id="{297A9CC2-7229-47EB-868B-EFE67C8EFFC6}"/>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0030336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BC11204-C526-46B2-843A-25265233805F}"/>
              </a:ext>
            </a:extLst>
          </p:cNvPr>
          <p:cNvPicPr>
            <a:picLocks noChangeAspect="1"/>
          </p:cNvPicPr>
          <p:nvPr/>
        </p:nvPicPr>
        <p:blipFill>
          <a:blip r:embed="rId3"/>
          <a:stretch>
            <a:fillRect/>
          </a:stretch>
        </p:blipFill>
        <p:spPr>
          <a:xfrm>
            <a:off x="6804586" y="2396590"/>
            <a:ext cx="5382476" cy="3980762"/>
          </a:xfrm>
          <a:prstGeom prst="rect">
            <a:avLst/>
          </a:prstGeom>
          <a:effectLst>
            <a:outerShdw blurRad="50800" dist="38100" dir="2700000" algn="tl" rotWithShape="0">
              <a:prstClr val="black">
                <a:alpha val="40000"/>
              </a:prstClr>
            </a:outerShdw>
          </a:effectLst>
        </p:spPr>
      </p:pic>
      <p:sp>
        <p:nvSpPr>
          <p:cNvPr id="8" name="Title 1">
            <a:extLst>
              <a:ext uri="{FF2B5EF4-FFF2-40B4-BE49-F238E27FC236}">
                <a16:creationId xmlns:a16="http://schemas.microsoft.com/office/drawing/2014/main" id="{0CA78937-4B42-4C3C-980B-4F9C260ED0E1}"/>
              </a:ext>
            </a:extLst>
          </p:cNvPr>
          <p:cNvSpPr txBox="1">
            <a:spLocks/>
          </p:cNvSpPr>
          <p:nvPr/>
        </p:nvSpPr>
        <p:spPr>
          <a:xfrm>
            <a:off x="9493356" y="2396589"/>
            <a:ext cx="2693706" cy="452653"/>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2: After, 2008</a:t>
            </a:r>
          </a:p>
        </p:txBody>
      </p:sp>
      <p:pic>
        <p:nvPicPr>
          <p:cNvPr id="9" name="Picture 8">
            <a:extLst>
              <a:ext uri="{FF2B5EF4-FFF2-40B4-BE49-F238E27FC236}">
                <a16:creationId xmlns:a16="http://schemas.microsoft.com/office/drawing/2014/main" id="{8BBF94F7-69A8-41C1-988D-3C0133115818}"/>
              </a:ext>
            </a:extLst>
          </p:cNvPr>
          <p:cNvPicPr>
            <a:picLocks noChangeAspect="1"/>
          </p:cNvPicPr>
          <p:nvPr/>
        </p:nvPicPr>
        <p:blipFill>
          <a:blip r:embed="rId4"/>
          <a:stretch>
            <a:fillRect/>
          </a:stretch>
        </p:blipFill>
        <p:spPr>
          <a:xfrm>
            <a:off x="3503938" y="1186209"/>
            <a:ext cx="5179188" cy="3834706"/>
          </a:xfrm>
          <a:prstGeom prst="rect">
            <a:avLst/>
          </a:prstGeom>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AC0A7B9A-7510-4C7C-BF1D-6A0AF6D7DD85}"/>
              </a:ext>
            </a:extLst>
          </p:cNvPr>
          <p:cNvSpPr txBox="1">
            <a:spLocks/>
          </p:cNvSpPr>
          <p:nvPr/>
        </p:nvSpPr>
        <p:spPr>
          <a:xfrm>
            <a:off x="5771789" y="1186209"/>
            <a:ext cx="2911337" cy="445419"/>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2: During, 2007</a:t>
            </a:r>
          </a:p>
        </p:txBody>
      </p:sp>
      <p:pic>
        <p:nvPicPr>
          <p:cNvPr id="4" name="Picture 3">
            <a:extLst>
              <a:ext uri="{FF2B5EF4-FFF2-40B4-BE49-F238E27FC236}">
                <a16:creationId xmlns:a16="http://schemas.microsoft.com/office/drawing/2014/main" id="{49DFE1A1-4293-4342-9961-846EB0D68192}"/>
              </a:ext>
            </a:extLst>
          </p:cNvPr>
          <p:cNvPicPr>
            <a:picLocks noChangeAspect="1"/>
          </p:cNvPicPr>
          <p:nvPr/>
        </p:nvPicPr>
        <p:blipFill>
          <a:blip r:embed="rId5"/>
          <a:stretch>
            <a:fillRect/>
          </a:stretch>
        </p:blipFill>
        <p:spPr>
          <a:xfrm>
            <a:off x="2" y="2"/>
            <a:ext cx="4903579" cy="3633536"/>
          </a:xfrm>
          <a:prstGeom prst="rect">
            <a:avLst/>
          </a:prstGeom>
          <a:effectLst>
            <a:outerShdw blurRad="50800" dist="38100" dir="2700000" algn="tl" rotWithShape="0">
              <a:prstClr val="black">
                <a:alpha val="40000"/>
              </a:prstClr>
            </a:outerShdw>
          </a:effectLst>
        </p:spPr>
      </p:pic>
      <p:sp>
        <p:nvSpPr>
          <p:cNvPr id="7" name="Title 1">
            <a:extLst>
              <a:ext uri="{FF2B5EF4-FFF2-40B4-BE49-F238E27FC236}">
                <a16:creationId xmlns:a16="http://schemas.microsoft.com/office/drawing/2014/main" id="{910D4576-50AE-4934-AF61-F5AF963BAF5E}"/>
              </a:ext>
            </a:extLst>
          </p:cNvPr>
          <p:cNvSpPr txBox="1">
            <a:spLocks/>
          </p:cNvSpPr>
          <p:nvPr/>
        </p:nvSpPr>
        <p:spPr>
          <a:xfrm>
            <a:off x="2619874" y="-1"/>
            <a:ext cx="2384012" cy="468524"/>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75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2: Before, 2007</a:t>
            </a:r>
          </a:p>
        </p:txBody>
      </p:sp>
      <p:sp>
        <p:nvSpPr>
          <p:cNvPr id="13" name="TextBox 12">
            <a:extLst>
              <a:ext uri="{FF2B5EF4-FFF2-40B4-BE49-F238E27FC236}">
                <a16:creationId xmlns:a16="http://schemas.microsoft.com/office/drawing/2014/main" id="{FFB0B1C4-65E1-4856-ACBB-4C5ED678356E}"/>
              </a:ext>
            </a:extLst>
          </p:cNvPr>
          <p:cNvSpPr txBox="1"/>
          <p:nvPr/>
        </p:nvSpPr>
        <p:spPr>
          <a:xfrm>
            <a:off x="10845147" y="6069576"/>
            <a:ext cx="1346200" cy="307777"/>
          </a:xfrm>
          <a:prstGeom prst="rect">
            <a:avLst/>
          </a:prstGeom>
          <a:noFill/>
          <a:ln>
            <a:noFill/>
          </a:ln>
        </p:spPr>
        <p:txBody>
          <a:bodyPr wrap="square" rtlCol="0">
            <a:spAutoFit/>
          </a:bodyPr>
          <a:lstStyle/>
          <a:p>
            <a:r>
              <a:rPr lang="en-US" sz="1400" dirty="0"/>
              <a:t>© Britta Suppes</a:t>
            </a:r>
          </a:p>
        </p:txBody>
      </p:sp>
      <p:grpSp>
        <p:nvGrpSpPr>
          <p:cNvPr id="19" name="Group 18">
            <a:extLst>
              <a:ext uri="{FF2B5EF4-FFF2-40B4-BE49-F238E27FC236}">
                <a16:creationId xmlns:a16="http://schemas.microsoft.com/office/drawing/2014/main" id="{DE248220-4D52-4E82-9B0A-D28156C001B7}"/>
              </a:ext>
            </a:extLst>
          </p:cNvPr>
          <p:cNvGrpSpPr/>
          <p:nvPr/>
        </p:nvGrpSpPr>
        <p:grpSpPr>
          <a:xfrm>
            <a:off x="0" y="6377352"/>
            <a:ext cx="12192000" cy="480648"/>
            <a:chOff x="0" y="6377353"/>
            <a:chExt cx="12192000" cy="480648"/>
          </a:xfrm>
        </p:grpSpPr>
        <p:sp>
          <p:nvSpPr>
            <p:cNvPr id="20" name="Rectangle 19">
              <a:extLst>
                <a:ext uri="{FF2B5EF4-FFF2-40B4-BE49-F238E27FC236}">
                  <a16:creationId xmlns:a16="http://schemas.microsoft.com/office/drawing/2014/main" id="{F8ED31A6-4188-470C-B0AA-5301A2E7398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0A489A7-0619-4C44-914E-A620FCA113B5}"/>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2" name="Rectangle 21">
              <a:extLst>
                <a:ext uri="{FF2B5EF4-FFF2-40B4-BE49-F238E27FC236}">
                  <a16:creationId xmlns:a16="http://schemas.microsoft.com/office/drawing/2014/main" id="{B97C15F9-1DEE-488F-A676-1B6FE3DCF7FA}"/>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3" name="Rectangle 22">
              <a:extLst>
                <a:ext uri="{FF2B5EF4-FFF2-40B4-BE49-F238E27FC236}">
                  <a16:creationId xmlns:a16="http://schemas.microsoft.com/office/drawing/2014/main" id="{7A7EC89D-4211-4AFC-81E2-6AA23784A7E7}"/>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4" name="Rectangle 23">
              <a:extLst>
                <a:ext uri="{FF2B5EF4-FFF2-40B4-BE49-F238E27FC236}">
                  <a16:creationId xmlns:a16="http://schemas.microsoft.com/office/drawing/2014/main" id="{30F393BF-EE22-4613-B160-EBE021EC5CB3}"/>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5" name="Rectangle 24">
              <a:extLst>
                <a:ext uri="{FF2B5EF4-FFF2-40B4-BE49-F238E27FC236}">
                  <a16:creationId xmlns:a16="http://schemas.microsoft.com/office/drawing/2014/main" id="{5CB615D7-7502-4DE6-A8CA-DA91E77664C9}"/>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40369915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EA2419-28A7-4B52-ACE6-81DF62CE37FF}"/>
              </a:ext>
            </a:extLst>
          </p:cNvPr>
          <p:cNvPicPr>
            <a:picLocks noChangeAspect="1"/>
          </p:cNvPicPr>
          <p:nvPr/>
        </p:nvPicPr>
        <p:blipFill>
          <a:blip r:embed="rId3"/>
          <a:stretch>
            <a:fillRect/>
          </a:stretch>
        </p:blipFill>
        <p:spPr>
          <a:xfrm>
            <a:off x="0" y="-1"/>
            <a:ext cx="7108600" cy="5241472"/>
          </a:xfrm>
          <a:prstGeom prst="rect">
            <a:avLst/>
          </a:prstGeom>
          <a:effectLst>
            <a:outerShdw blurRad="50800" dist="38100" dir="2700000" algn="tl" rotWithShape="0">
              <a:prstClr val="black">
                <a:alpha val="40000"/>
              </a:prstClr>
            </a:outerShdw>
          </a:effectLst>
        </p:spPr>
      </p:pic>
      <p:pic>
        <p:nvPicPr>
          <p:cNvPr id="4" name="Picture 3">
            <a:extLst>
              <a:ext uri="{FF2B5EF4-FFF2-40B4-BE49-F238E27FC236}">
                <a16:creationId xmlns:a16="http://schemas.microsoft.com/office/drawing/2014/main" id="{860DFD88-A9B1-4368-A7AA-5DF703C806CB}"/>
              </a:ext>
            </a:extLst>
          </p:cNvPr>
          <p:cNvPicPr>
            <a:picLocks noChangeAspect="1"/>
          </p:cNvPicPr>
          <p:nvPr/>
        </p:nvPicPr>
        <p:blipFill>
          <a:blip r:embed="rId4"/>
          <a:stretch>
            <a:fillRect/>
          </a:stretch>
        </p:blipFill>
        <p:spPr>
          <a:xfrm>
            <a:off x="5208814" y="965566"/>
            <a:ext cx="6983186" cy="5652108"/>
          </a:xfrm>
          <a:prstGeom prst="rect">
            <a:avLst/>
          </a:prstGeom>
          <a:effectLst>
            <a:outerShdw blurRad="50800" dist="38100" dir="2700000" algn="tl" rotWithShape="0">
              <a:prstClr val="black">
                <a:alpha val="40000"/>
              </a:prstClr>
            </a:outerShdw>
          </a:effectLst>
        </p:spPr>
      </p:pic>
      <p:sp>
        <p:nvSpPr>
          <p:cNvPr id="6" name="Title 1">
            <a:extLst>
              <a:ext uri="{FF2B5EF4-FFF2-40B4-BE49-F238E27FC236}">
                <a16:creationId xmlns:a16="http://schemas.microsoft.com/office/drawing/2014/main" id="{A8E3150D-60ED-45EC-90B6-4E04A8DCCB24}"/>
              </a:ext>
            </a:extLst>
          </p:cNvPr>
          <p:cNvSpPr txBox="1">
            <a:spLocks/>
          </p:cNvSpPr>
          <p:nvPr/>
        </p:nvSpPr>
        <p:spPr>
          <a:xfrm>
            <a:off x="4283756" y="0"/>
            <a:ext cx="2824844" cy="506186"/>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3: Before, 2007</a:t>
            </a:r>
          </a:p>
        </p:txBody>
      </p:sp>
      <p:sp>
        <p:nvSpPr>
          <p:cNvPr id="7" name="Title 1">
            <a:extLst>
              <a:ext uri="{FF2B5EF4-FFF2-40B4-BE49-F238E27FC236}">
                <a16:creationId xmlns:a16="http://schemas.microsoft.com/office/drawing/2014/main" id="{09A81878-CE33-4A69-91AB-C3746295AFB6}"/>
              </a:ext>
            </a:extLst>
          </p:cNvPr>
          <p:cNvSpPr txBox="1">
            <a:spLocks/>
          </p:cNvSpPr>
          <p:nvPr/>
        </p:nvSpPr>
        <p:spPr>
          <a:xfrm>
            <a:off x="8305800" y="965564"/>
            <a:ext cx="3918857" cy="55517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3: During Construction</a:t>
            </a:r>
          </a:p>
        </p:txBody>
      </p:sp>
      <p:sp>
        <p:nvSpPr>
          <p:cNvPr id="8" name="TextBox 7">
            <a:extLst>
              <a:ext uri="{FF2B5EF4-FFF2-40B4-BE49-F238E27FC236}">
                <a16:creationId xmlns:a16="http://schemas.microsoft.com/office/drawing/2014/main" id="{74A78856-AB8E-4C60-AF22-68ABED4DB53A}"/>
              </a:ext>
            </a:extLst>
          </p:cNvPr>
          <p:cNvSpPr txBox="1"/>
          <p:nvPr/>
        </p:nvSpPr>
        <p:spPr>
          <a:xfrm>
            <a:off x="10845801" y="6069575"/>
            <a:ext cx="1346200" cy="307777"/>
          </a:xfrm>
          <a:prstGeom prst="rect">
            <a:avLst/>
          </a:prstGeom>
          <a:noFill/>
          <a:ln>
            <a:noFill/>
          </a:ln>
        </p:spPr>
        <p:txBody>
          <a:bodyPr wrap="square" rtlCol="0">
            <a:spAutoFit/>
          </a:bodyPr>
          <a:lstStyle/>
          <a:p>
            <a:r>
              <a:rPr lang="en-US" sz="1400" dirty="0"/>
              <a:t>© Britta Suppes</a:t>
            </a:r>
          </a:p>
        </p:txBody>
      </p:sp>
      <p:grpSp>
        <p:nvGrpSpPr>
          <p:cNvPr id="16" name="Group 15">
            <a:extLst>
              <a:ext uri="{FF2B5EF4-FFF2-40B4-BE49-F238E27FC236}">
                <a16:creationId xmlns:a16="http://schemas.microsoft.com/office/drawing/2014/main" id="{8CBB49AC-C7F3-4FD1-93C4-3EFF8106BAB7}"/>
              </a:ext>
            </a:extLst>
          </p:cNvPr>
          <p:cNvGrpSpPr/>
          <p:nvPr/>
        </p:nvGrpSpPr>
        <p:grpSpPr>
          <a:xfrm>
            <a:off x="0" y="6377352"/>
            <a:ext cx="12192000" cy="480648"/>
            <a:chOff x="0" y="6377353"/>
            <a:chExt cx="12192000" cy="480648"/>
          </a:xfrm>
        </p:grpSpPr>
        <p:sp>
          <p:nvSpPr>
            <p:cNvPr id="17" name="Rectangle 16">
              <a:extLst>
                <a:ext uri="{FF2B5EF4-FFF2-40B4-BE49-F238E27FC236}">
                  <a16:creationId xmlns:a16="http://schemas.microsoft.com/office/drawing/2014/main" id="{B68533CD-5C7E-4BEF-BCDC-C0B67E1AF49B}"/>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2C1C8DC-F188-4F8B-859A-65BBEE070C6E}"/>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9" name="Rectangle 18">
              <a:extLst>
                <a:ext uri="{FF2B5EF4-FFF2-40B4-BE49-F238E27FC236}">
                  <a16:creationId xmlns:a16="http://schemas.microsoft.com/office/drawing/2014/main" id="{7458AB7B-DB9C-450A-8509-819C9C57A7A8}"/>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0" name="Rectangle 19">
              <a:extLst>
                <a:ext uri="{FF2B5EF4-FFF2-40B4-BE49-F238E27FC236}">
                  <a16:creationId xmlns:a16="http://schemas.microsoft.com/office/drawing/2014/main" id="{F0ECAD8E-35E0-487A-B932-0B77FEA6A7FD}"/>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1" name="Rectangle 20">
              <a:extLst>
                <a:ext uri="{FF2B5EF4-FFF2-40B4-BE49-F238E27FC236}">
                  <a16:creationId xmlns:a16="http://schemas.microsoft.com/office/drawing/2014/main" id="{922BC8A0-1166-47AB-AAAC-483455A72A06}"/>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2" name="Rectangle 21">
              <a:extLst>
                <a:ext uri="{FF2B5EF4-FFF2-40B4-BE49-F238E27FC236}">
                  <a16:creationId xmlns:a16="http://schemas.microsoft.com/office/drawing/2014/main" id="{2A1935D9-7936-4937-9F5F-26C358420FFF}"/>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624942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05D13FD1-59CC-4CA3-A219-592082230D05}"/>
              </a:ext>
            </a:extLst>
          </p:cNvPr>
          <p:cNvPicPr>
            <a:picLocks noChangeAspect="1"/>
          </p:cNvPicPr>
          <p:nvPr/>
        </p:nvPicPr>
        <p:blipFill>
          <a:blip r:embed="rId3"/>
          <a:stretch>
            <a:fillRect/>
          </a:stretch>
        </p:blipFill>
        <p:spPr>
          <a:xfrm>
            <a:off x="1432499" y="0"/>
            <a:ext cx="9262224" cy="6858000"/>
          </a:xfrm>
          <a:prstGeom prst="rect">
            <a:avLst/>
          </a:prstGeom>
          <a:effectLst>
            <a:outerShdw blurRad="50800" dist="38100" dir="2700000" algn="tl" rotWithShape="0">
              <a:prstClr val="black">
                <a:alpha val="40000"/>
              </a:prstClr>
            </a:outerShdw>
          </a:effectLst>
        </p:spPr>
      </p:pic>
      <p:sp>
        <p:nvSpPr>
          <p:cNvPr id="5" name="Title 1">
            <a:extLst>
              <a:ext uri="{FF2B5EF4-FFF2-40B4-BE49-F238E27FC236}">
                <a16:creationId xmlns:a16="http://schemas.microsoft.com/office/drawing/2014/main" id="{05F86816-B427-4A85-93FE-CDF485F69C25}"/>
              </a:ext>
            </a:extLst>
          </p:cNvPr>
          <p:cNvSpPr txBox="1">
            <a:spLocks/>
          </p:cNvSpPr>
          <p:nvPr/>
        </p:nvSpPr>
        <p:spPr>
          <a:xfrm>
            <a:off x="0" y="0"/>
            <a:ext cx="2707240" cy="50023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400" dirty="0">
                <a:latin typeface="+mn-lt"/>
              </a:rPr>
              <a:t>Phase 3: After, 2008</a:t>
            </a:r>
          </a:p>
        </p:txBody>
      </p:sp>
      <p:sp>
        <p:nvSpPr>
          <p:cNvPr id="6" name="TextBox 5">
            <a:extLst>
              <a:ext uri="{FF2B5EF4-FFF2-40B4-BE49-F238E27FC236}">
                <a16:creationId xmlns:a16="http://schemas.microsoft.com/office/drawing/2014/main" id="{0CD5A011-F079-4210-888F-A5547C616D98}"/>
              </a:ext>
            </a:extLst>
          </p:cNvPr>
          <p:cNvSpPr txBox="1"/>
          <p:nvPr/>
        </p:nvSpPr>
        <p:spPr>
          <a:xfrm>
            <a:off x="9348523" y="6550223"/>
            <a:ext cx="1346200" cy="307777"/>
          </a:xfrm>
          <a:prstGeom prst="rect">
            <a:avLst/>
          </a:prstGeom>
          <a:noFill/>
          <a:ln>
            <a:noFill/>
          </a:ln>
        </p:spPr>
        <p:txBody>
          <a:bodyPr wrap="square" rtlCol="0">
            <a:spAutoFit/>
          </a:bodyPr>
          <a:lstStyle/>
          <a:p>
            <a:r>
              <a:rPr lang="en-US" sz="1400" dirty="0"/>
              <a:t>© Britta Suppes</a:t>
            </a:r>
          </a:p>
        </p:txBody>
      </p:sp>
      <p:grpSp>
        <p:nvGrpSpPr>
          <p:cNvPr id="7" name="Group 6">
            <a:extLst>
              <a:ext uri="{FF2B5EF4-FFF2-40B4-BE49-F238E27FC236}">
                <a16:creationId xmlns:a16="http://schemas.microsoft.com/office/drawing/2014/main" id="{275FE73C-2F04-4166-BBB2-3EC255411473}"/>
              </a:ext>
            </a:extLst>
          </p:cNvPr>
          <p:cNvGrpSpPr/>
          <p:nvPr/>
        </p:nvGrpSpPr>
        <p:grpSpPr>
          <a:xfrm>
            <a:off x="0" y="6377352"/>
            <a:ext cx="12192000" cy="480648"/>
            <a:chOff x="0" y="6377353"/>
            <a:chExt cx="12192000" cy="480648"/>
          </a:xfrm>
        </p:grpSpPr>
        <p:sp>
          <p:nvSpPr>
            <p:cNvPr id="8" name="Rectangle 7">
              <a:extLst>
                <a:ext uri="{FF2B5EF4-FFF2-40B4-BE49-F238E27FC236}">
                  <a16:creationId xmlns:a16="http://schemas.microsoft.com/office/drawing/2014/main" id="{44095623-CA77-489B-B3A9-0C1D4267E38A}"/>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75FB039A-E2AC-4C99-BB6F-5B4330BE8923}"/>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0" name="Rectangle 9">
              <a:extLst>
                <a:ext uri="{FF2B5EF4-FFF2-40B4-BE49-F238E27FC236}">
                  <a16:creationId xmlns:a16="http://schemas.microsoft.com/office/drawing/2014/main" id="{501E83E4-842E-4F8C-9A79-087A9D346A44}"/>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1" name="Rectangle 10">
              <a:extLst>
                <a:ext uri="{FF2B5EF4-FFF2-40B4-BE49-F238E27FC236}">
                  <a16:creationId xmlns:a16="http://schemas.microsoft.com/office/drawing/2014/main" id="{0FB2C466-C36E-468F-BAB4-6BB7A2EBB3F4}"/>
                </a:ext>
              </a:extLst>
            </p:cNvPr>
            <p:cNvSpPr/>
            <p:nvPr/>
          </p:nvSpPr>
          <p:spPr>
            <a:xfrm>
              <a:off x="3821724" y="6377353"/>
              <a:ext cx="2719754"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2" name="Rectangle 11">
              <a:extLst>
                <a:ext uri="{FF2B5EF4-FFF2-40B4-BE49-F238E27FC236}">
                  <a16:creationId xmlns:a16="http://schemas.microsoft.com/office/drawing/2014/main" id="{5956DC79-351B-4418-BD39-5E046C62F7F8}"/>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3" name="Rectangle 12">
              <a:extLst>
                <a:ext uri="{FF2B5EF4-FFF2-40B4-BE49-F238E27FC236}">
                  <a16:creationId xmlns:a16="http://schemas.microsoft.com/office/drawing/2014/main" id="{6A4CE07A-A7A3-4876-9B17-0D4978A26EAA}"/>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4536817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F7DAF1-9800-471C-8DF4-AB53E491D665}"/>
              </a:ext>
            </a:extLst>
          </p:cNvPr>
          <p:cNvSpPr txBox="1"/>
          <p:nvPr/>
        </p:nvSpPr>
        <p:spPr>
          <a:xfrm>
            <a:off x="6714526" y="432499"/>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Phases 1 and 2 vs Phase 3</a:t>
            </a:r>
          </a:p>
        </p:txBody>
      </p:sp>
      <p:sp>
        <p:nvSpPr>
          <p:cNvPr id="3" name="TextBox 2">
            <a:extLst>
              <a:ext uri="{FF2B5EF4-FFF2-40B4-BE49-F238E27FC236}">
                <a16:creationId xmlns:a16="http://schemas.microsoft.com/office/drawing/2014/main" id="{C0A80B33-7F14-4EFD-BD19-5FAFD3C3D6EA}"/>
              </a:ext>
            </a:extLst>
          </p:cNvPr>
          <p:cNvSpPr txBox="1"/>
          <p:nvPr/>
        </p:nvSpPr>
        <p:spPr>
          <a:xfrm>
            <a:off x="675526" y="1921352"/>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Before vs After</a:t>
            </a:r>
          </a:p>
        </p:txBody>
      </p:sp>
      <p:sp>
        <p:nvSpPr>
          <p:cNvPr id="4" name="TextBox 3">
            <a:extLst>
              <a:ext uri="{FF2B5EF4-FFF2-40B4-BE49-F238E27FC236}">
                <a16:creationId xmlns:a16="http://schemas.microsoft.com/office/drawing/2014/main" id="{FCAF6476-7755-4ECE-A40D-BAC4D47C7EAA}"/>
              </a:ext>
            </a:extLst>
          </p:cNvPr>
          <p:cNvSpPr txBox="1"/>
          <p:nvPr/>
        </p:nvSpPr>
        <p:spPr>
          <a:xfrm>
            <a:off x="124218" y="2378713"/>
            <a:ext cx="4121466" cy="3416320"/>
          </a:xfrm>
          <a:prstGeom prst="rect">
            <a:avLst/>
          </a:prstGeom>
          <a:solidFill>
            <a:schemeClr val="accent1">
              <a:lumMod val="40000"/>
              <a:lumOff val="60000"/>
            </a:schemeClr>
          </a:solidFill>
          <a:ln>
            <a:solidFill>
              <a:schemeClr val="accent1">
                <a:lumMod val="50000"/>
              </a:schemeClr>
            </a:solidFill>
          </a:ln>
        </p:spPr>
        <p:txBody>
          <a:bodyPr wrap="square" rtlCol="0">
            <a:spAutoFit/>
          </a:bodyPr>
          <a:lstStyle/>
          <a:p>
            <a:r>
              <a:rPr lang="en-US" b="1" dirty="0"/>
              <a:t>Phase 1: CG, Restoration, CG</a:t>
            </a:r>
          </a:p>
          <a:p>
            <a:pPr marL="285750" indent="-285750">
              <a:buFont typeface="Arial" panose="020B0604020202020204" pitchFamily="34" charset="0"/>
              <a:buChar char="•"/>
            </a:pPr>
            <a:r>
              <a:rPr lang="en-US" dirty="0"/>
              <a:t>More entrenched</a:t>
            </a:r>
          </a:p>
          <a:p>
            <a:pPr marL="285750" indent="-285750">
              <a:buFont typeface="Arial" panose="020B0604020202020204" pitchFamily="34" charset="0"/>
              <a:buChar char="•"/>
            </a:pPr>
            <a:r>
              <a:rPr lang="en-US" dirty="0"/>
              <a:t>Narrower channel</a:t>
            </a:r>
          </a:p>
          <a:p>
            <a:endParaRPr lang="en-US" dirty="0"/>
          </a:p>
          <a:p>
            <a:r>
              <a:rPr lang="en-US" b="1" dirty="0"/>
              <a:t>Phase 2: CG, Restoration, CG</a:t>
            </a:r>
          </a:p>
          <a:p>
            <a:pPr marL="285750" indent="-285750">
              <a:buFont typeface="Arial" panose="020B0604020202020204" pitchFamily="34" charset="0"/>
              <a:buChar char="•"/>
            </a:pPr>
            <a:r>
              <a:rPr lang="en-US" dirty="0"/>
              <a:t>More entrenched</a:t>
            </a:r>
          </a:p>
          <a:p>
            <a:pPr marL="285750" indent="-285750">
              <a:buFont typeface="Arial" panose="020B0604020202020204" pitchFamily="34" charset="0"/>
              <a:buChar char="•"/>
            </a:pPr>
            <a:r>
              <a:rPr lang="en-US" dirty="0"/>
              <a:t>Wider channel</a:t>
            </a:r>
          </a:p>
          <a:p>
            <a:endParaRPr lang="en-US" dirty="0"/>
          </a:p>
          <a:p>
            <a:r>
              <a:rPr lang="en-US" b="1" dirty="0"/>
              <a:t>Phase 3: NG, Restoration, NG</a:t>
            </a:r>
          </a:p>
          <a:p>
            <a:pPr marL="285750" indent="-285750">
              <a:buFont typeface="Arial" panose="020B0604020202020204" pitchFamily="34" charset="0"/>
              <a:buChar char="•"/>
            </a:pPr>
            <a:r>
              <a:rPr lang="en-US" dirty="0"/>
              <a:t>No big changes</a:t>
            </a:r>
          </a:p>
          <a:p>
            <a:pPr marL="285750" indent="-285750">
              <a:buFont typeface="Arial" panose="020B0604020202020204" pitchFamily="34" charset="0"/>
              <a:buChar char="•"/>
            </a:pPr>
            <a:r>
              <a:rPr lang="en-US" dirty="0"/>
              <a:t>Shallower depths</a:t>
            </a:r>
          </a:p>
          <a:p>
            <a:pPr marL="285750" indent="-285750">
              <a:buFont typeface="Arial" panose="020B0604020202020204" pitchFamily="34" charset="0"/>
              <a:buChar char="•"/>
            </a:pPr>
            <a:r>
              <a:rPr lang="en-US" dirty="0"/>
              <a:t>Better bank stability</a:t>
            </a:r>
          </a:p>
        </p:txBody>
      </p:sp>
      <p:graphicFrame>
        <p:nvGraphicFramePr>
          <p:cNvPr id="5" name="Table 4">
            <a:extLst>
              <a:ext uri="{FF2B5EF4-FFF2-40B4-BE49-F238E27FC236}">
                <a16:creationId xmlns:a16="http://schemas.microsoft.com/office/drawing/2014/main" id="{7B2482AE-8580-4899-AD12-111CDC19D880}"/>
              </a:ext>
            </a:extLst>
          </p:cNvPr>
          <p:cNvGraphicFramePr>
            <a:graphicFrameLocks noGrp="1"/>
          </p:cNvGraphicFramePr>
          <p:nvPr>
            <p:extLst>
              <p:ext uri="{D42A27DB-BD31-4B8C-83A1-F6EECF244321}">
                <p14:modId xmlns:p14="http://schemas.microsoft.com/office/powerpoint/2010/main" val="1985876910"/>
              </p:ext>
            </p:extLst>
          </p:nvPr>
        </p:nvGraphicFramePr>
        <p:xfrm>
          <a:off x="4664874" y="3875934"/>
          <a:ext cx="7118153" cy="2392680"/>
        </p:xfrm>
        <a:graphic>
          <a:graphicData uri="http://schemas.openxmlformats.org/drawingml/2006/table">
            <a:tbl>
              <a:tblPr firstRow="1" bandRow="1">
                <a:tableStyleId>{5C22544A-7EE6-4342-B048-85BDC9FD1C3A}</a:tableStyleId>
              </a:tblPr>
              <a:tblGrid>
                <a:gridCol w="1692348">
                  <a:extLst>
                    <a:ext uri="{9D8B030D-6E8A-4147-A177-3AD203B41FA5}">
                      <a16:colId xmlns:a16="http://schemas.microsoft.com/office/drawing/2014/main" val="4253662613"/>
                    </a:ext>
                  </a:extLst>
                </a:gridCol>
                <a:gridCol w="1258645">
                  <a:extLst>
                    <a:ext uri="{9D8B030D-6E8A-4147-A177-3AD203B41FA5}">
                      <a16:colId xmlns:a16="http://schemas.microsoft.com/office/drawing/2014/main" val="3486098528"/>
                    </a:ext>
                  </a:extLst>
                </a:gridCol>
                <a:gridCol w="1140310">
                  <a:extLst>
                    <a:ext uri="{9D8B030D-6E8A-4147-A177-3AD203B41FA5}">
                      <a16:colId xmlns:a16="http://schemas.microsoft.com/office/drawing/2014/main" val="1485125670"/>
                    </a:ext>
                  </a:extLst>
                </a:gridCol>
                <a:gridCol w="1456234">
                  <a:extLst>
                    <a:ext uri="{9D8B030D-6E8A-4147-A177-3AD203B41FA5}">
                      <a16:colId xmlns:a16="http://schemas.microsoft.com/office/drawing/2014/main" val="2286678997"/>
                    </a:ext>
                  </a:extLst>
                </a:gridCol>
                <a:gridCol w="1570616">
                  <a:extLst>
                    <a:ext uri="{9D8B030D-6E8A-4147-A177-3AD203B41FA5}">
                      <a16:colId xmlns:a16="http://schemas.microsoft.com/office/drawing/2014/main" val="1285764553"/>
                    </a:ext>
                  </a:extLst>
                </a:gridCol>
              </a:tblGrid>
              <a:tr h="119170">
                <a:tc>
                  <a:txBody>
                    <a:bodyPr/>
                    <a:lstStyle/>
                    <a:p>
                      <a:r>
                        <a:rPr lang="en-US" dirty="0"/>
                        <a:t>Section</a:t>
                      </a:r>
                    </a:p>
                  </a:txBody>
                  <a:tcPr/>
                </a:tc>
                <a:tc>
                  <a:txBody>
                    <a:bodyPr/>
                    <a:lstStyle/>
                    <a:p>
                      <a:r>
                        <a:rPr lang="en-US" dirty="0"/>
                        <a:t>Bankfull Width (ft)</a:t>
                      </a:r>
                    </a:p>
                  </a:txBody>
                  <a:tcPr/>
                </a:tc>
                <a:tc>
                  <a:txBody>
                    <a:bodyPr/>
                    <a:lstStyle/>
                    <a:p>
                      <a:r>
                        <a:rPr lang="en-US" dirty="0"/>
                        <a:t>Bankfull Depth (ft)</a:t>
                      </a:r>
                    </a:p>
                  </a:txBody>
                  <a:tcPr/>
                </a:tc>
                <a:tc>
                  <a:txBody>
                    <a:bodyPr/>
                    <a:lstStyle/>
                    <a:p>
                      <a:r>
                        <a:rPr lang="en-US" dirty="0"/>
                        <a:t>Width-depth Ratio</a:t>
                      </a:r>
                    </a:p>
                  </a:txBody>
                  <a:tcPr/>
                </a:tc>
                <a:tc>
                  <a:txBody>
                    <a:bodyPr/>
                    <a:lstStyle/>
                    <a:p>
                      <a:r>
                        <a:rPr lang="en-US" dirty="0"/>
                        <a:t>Entrenchment Ratio</a:t>
                      </a:r>
                    </a:p>
                  </a:txBody>
                  <a:tcPr/>
                </a:tc>
                <a:extLst>
                  <a:ext uri="{0D108BD9-81ED-4DB2-BD59-A6C34878D82A}">
                    <a16:rowId xmlns:a16="http://schemas.microsoft.com/office/drawing/2014/main" val="2722742604"/>
                  </a:ext>
                </a:extLst>
              </a:tr>
              <a:tr h="370840">
                <a:tc>
                  <a:txBody>
                    <a:bodyPr/>
                    <a:lstStyle/>
                    <a:p>
                      <a:r>
                        <a:rPr lang="en-US" dirty="0"/>
                        <a:t>Pre-restoration (2006)</a:t>
                      </a:r>
                    </a:p>
                  </a:txBody>
                  <a:tcPr/>
                </a:tc>
                <a:tc>
                  <a:txBody>
                    <a:bodyPr/>
                    <a:lstStyle/>
                    <a:p>
                      <a:r>
                        <a:rPr lang="en-US" dirty="0"/>
                        <a:t>65.6</a:t>
                      </a:r>
                    </a:p>
                  </a:txBody>
                  <a:tcPr/>
                </a:tc>
                <a:tc>
                  <a:txBody>
                    <a:bodyPr/>
                    <a:lstStyle/>
                    <a:p>
                      <a:r>
                        <a:rPr lang="en-US" dirty="0"/>
                        <a:t>4.47</a:t>
                      </a:r>
                    </a:p>
                  </a:txBody>
                  <a:tcPr/>
                </a:tc>
                <a:tc>
                  <a:txBody>
                    <a:bodyPr/>
                    <a:lstStyle/>
                    <a:p>
                      <a:r>
                        <a:rPr lang="en-US" dirty="0"/>
                        <a:t>14.7</a:t>
                      </a:r>
                    </a:p>
                  </a:txBody>
                  <a:tcPr/>
                </a:tc>
                <a:tc>
                  <a:txBody>
                    <a:bodyPr/>
                    <a:lstStyle/>
                    <a:p>
                      <a:r>
                        <a:rPr lang="en-US" dirty="0"/>
                        <a:t>7.62</a:t>
                      </a:r>
                    </a:p>
                  </a:txBody>
                  <a:tcPr/>
                </a:tc>
                <a:extLst>
                  <a:ext uri="{0D108BD9-81ED-4DB2-BD59-A6C34878D82A}">
                    <a16:rowId xmlns:a16="http://schemas.microsoft.com/office/drawing/2014/main" val="3028365295"/>
                  </a:ext>
                </a:extLst>
              </a:tr>
              <a:tr h="370840">
                <a:tc>
                  <a:txBody>
                    <a:bodyPr/>
                    <a:lstStyle/>
                    <a:p>
                      <a:r>
                        <a:rPr lang="en-US" dirty="0"/>
                        <a:t>Phase 1 (2009)</a:t>
                      </a:r>
                    </a:p>
                  </a:txBody>
                  <a:tcPr/>
                </a:tc>
                <a:tc>
                  <a:txBody>
                    <a:bodyPr/>
                    <a:lstStyle/>
                    <a:p>
                      <a:r>
                        <a:rPr lang="en-US" dirty="0"/>
                        <a:t>57.7</a:t>
                      </a:r>
                    </a:p>
                  </a:txBody>
                  <a:tcPr/>
                </a:tc>
                <a:tc>
                  <a:txBody>
                    <a:bodyPr/>
                    <a:lstStyle/>
                    <a:p>
                      <a:r>
                        <a:rPr lang="en-US" dirty="0"/>
                        <a:t>3.92</a:t>
                      </a:r>
                    </a:p>
                  </a:txBody>
                  <a:tcPr/>
                </a:tc>
                <a:tc>
                  <a:txBody>
                    <a:bodyPr/>
                    <a:lstStyle/>
                    <a:p>
                      <a:r>
                        <a:rPr lang="en-US" dirty="0"/>
                        <a:t>15.6</a:t>
                      </a:r>
                    </a:p>
                  </a:txBody>
                  <a:tcPr/>
                </a:tc>
                <a:tc>
                  <a:txBody>
                    <a:bodyPr/>
                    <a:lstStyle/>
                    <a:p>
                      <a:r>
                        <a:rPr lang="en-US" dirty="0"/>
                        <a:t>4.85</a:t>
                      </a:r>
                    </a:p>
                  </a:txBody>
                  <a:tcPr/>
                </a:tc>
                <a:extLst>
                  <a:ext uri="{0D108BD9-81ED-4DB2-BD59-A6C34878D82A}">
                    <a16:rowId xmlns:a16="http://schemas.microsoft.com/office/drawing/2014/main" val="3193050489"/>
                  </a:ext>
                </a:extLst>
              </a:tr>
              <a:tr h="370840">
                <a:tc>
                  <a:txBody>
                    <a:bodyPr/>
                    <a:lstStyle/>
                    <a:p>
                      <a:r>
                        <a:rPr lang="en-US" dirty="0"/>
                        <a:t>Phase 2 (2009)</a:t>
                      </a:r>
                    </a:p>
                  </a:txBody>
                  <a:tcPr/>
                </a:tc>
                <a:tc>
                  <a:txBody>
                    <a:bodyPr/>
                    <a:lstStyle/>
                    <a:p>
                      <a:r>
                        <a:rPr lang="en-US" dirty="0"/>
                        <a:t>70.6</a:t>
                      </a:r>
                    </a:p>
                  </a:txBody>
                  <a:tcPr/>
                </a:tc>
                <a:tc>
                  <a:txBody>
                    <a:bodyPr/>
                    <a:lstStyle/>
                    <a:p>
                      <a:r>
                        <a:rPr lang="en-US" dirty="0"/>
                        <a:t>3.53</a:t>
                      </a:r>
                    </a:p>
                  </a:txBody>
                  <a:tcPr/>
                </a:tc>
                <a:tc>
                  <a:txBody>
                    <a:bodyPr/>
                    <a:lstStyle/>
                    <a:p>
                      <a:r>
                        <a:rPr lang="en-US" dirty="0"/>
                        <a:t>20.01</a:t>
                      </a:r>
                    </a:p>
                  </a:txBody>
                  <a:tcPr/>
                </a:tc>
                <a:tc>
                  <a:txBody>
                    <a:bodyPr/>
                    <a:lstStyle/>
                    <a:p>
                      <a:r>
                        <a:rPr lang="en-US" dirty="0"/>
                        <a:t>5.84</a:t>
                      </a:r>
                    </a:p>
                  </a:txBody>
                  <a:tcPr/>
                </a:tc>
                <a:extLst>
                  <a:ext uri="{0D108BD9-81ED-4DB2-BD59-A6C34878D82A}">
                    <a16:rowId xmlns:a16="http://schemas.microsoft.com/office/drawing/2014/main" val="4115995846"/>
                  </a:ext>
                </a:extLst>
              </a:tr>
              <a:tr h="370840">
                <a:tc>
                  <a:txBody>
                    <a:bodyPr/>
                    <a:lstStyle/>
                    <a:p>
                      <a:r>
                        <a:rPr lang="en-US" dirty="0"/>
                        <a:t>Phase 3 (2009)</a:t>
                      </a:r>
                    </a:p>
                  </a:txBody>
                  <a:tcPr/>
                </a:tc>
                <a:tc>
                  <a:txBody>
                    <a:bodyPr/>
                    <a:lstStyle/>
                    <a:p>
                      <a:r>
                        <a:rPr lang="en-US" dirty="0"/>
                        <a:t>60.51</a:t>
                      </a:r>
                    </a:p>
                  </a:txBody>
                  <a:tcPr/>
                </a:tc>
                <a:tc>
                  <a:txBody>
                    <a:bodyPr/>
                    <a:lstStyle/>
                    <a:p>
                      <a:r>
                        <a:rPr lang="en-US" dirty="0"/>
                        <a:t>3.69</a:t>
                      </a:r>
                    </a:p>
                  </a:txBody>
                  <a:tcPr/>
                </a:tc>
                <a:tc>
                  <a:txBody>
                    <a:bodyPr/>
                    <a:lstStyle/>
                    <a:p>
                      <a:r>
                        <a:rPr lang="en-US" dirty="0"/>
                        <a:t>16.68</a:t>
                      </a:r>
                    </a:p>
                  </a:txBody>
                  <a:tcPr/>
                </a:tc>
                <a:tc>
                  <a:txBody>
                    <a:bodyPr/>
                    <a:lstStyle/>
                    <a:p>
                      <a:r>
                        <a:rPr lang="en-US" dirty="0"/>
                        <a:t>7.26</a:t>
                      </a:r>
                    </a:p>
                  </a:txBody>
                  <a:tcPr/>
                </a:tc>
                <a:extLst>
                  <a:ext uri="{0D108BD9-81ED-4DB2-BD59-A6C34878D82A}">
                    <a16:rowId xmlns:a16="http://schemas.microsoft.com/office/drawing/2014/main" val="2069159287"/>
                  </a:ext>
                </a:extLst>
              </a:tr>
            </a:tbl>
          </a:graphicData>
        </a:graphic>
      </p:graphicFrame>
      <p:sp>
        <p:nvSpPr>
          <p:cNvPr id="6" name="TextBox 5">
            <a:extLst>
              <a:ext uri="{FF2B5EF4-FFF2-40B4-BE49-F238E27FC236}">
                <a16:creationId xmlns:a16="http://schemas.microsoft.com/office/drawing/2014/main" id="{D88DEE3F-9278-4904-9DDA-25BBC9086914}"/>
              </a:ext>
            </a:extLst>
          </p:cNvPr>
          <p:cNvSpPr txBox="1"/>
          <p:nvPr/>
        </p:nvSpPr>
        <p:spPr>
          <a:xfrm>
            <a:off x="6714526" y="3397632"/>
            <a:ext cx="3018850" cy="369332"/>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b="1" dirty="0"/>
              <a:t>Geomorphological Results</a:t>
            </a:r>
          </a:p>
        </p:txBody>
      </p:sp>
      <p:graphicFrame>
        <p:nvGraphicFramePr>
          <p:cNvPr id="7" name="Table 6">
            <a:extLst>
              <a:ext uri="{FF2B5EF4-FFF2-40B4-BE49-F238E27FC236}">
                <a16:creationId xmlns:a16="http://schemas.microsoft.com/office/drawing/2014/main" id="{B4362A9C-1A47-43DC-839B-CBCAD00AD66D}"/>
              </a:ext>
            </a:extLst>
          </p:cNvPr>
          <p:cNvGraphicFramePr>
            <a:graphicFrameLocks noGrp="1"/>
          </p:cNvGraphicFramePr>
          <p:nvPr>
            <p:extLst>
              <p:ext uri="{D42A27DB-BD31-4B8C-83A1-F6EECF244321}">
                <p14:modId xmlns:p14="http://schemas.microsoft.com/office/powerpoint/2010/main" val="1997060779"/>
              </p:ext>
            </p:extLst>
          </p:nvPr>
        </p:nvGraphicFramePr>
        <p:xfrm>
          <a:off x="4586167" y="910801"/>
          <a:ext cx="7275567" cy="1651000"/>
        </p:xfrm>
        <a:graphic>
          <a:graphicData uri="http://schemas.openxmlformats.org/drawingml/2006/table">
            <a:tbl>
              <a:tblPr firstRow="1" bandRow="1">
                <a:tableStyleId>{5C22544A-7EE6-4342-B048-85BDC9FD1C3A}</a:tableStyleId>
              </a:tblPr>
              <a:tblGrid>
                <a:gridCol w="1932682">
                  <a:extLst>
                    <a:ext uri="{9D8B030D-6E8A-4147-A177-3AD203B41FA5}">
                      <a16:colId xmlns:a16="http://schemas.microsoft.com/office/drawing/2014/main" val="4253662613"/>
                    </a:ext>
                  </a:extLst>
                </a:gridCol>
                <a:gridCol w="1196742">
                  <a:extLst>
                    <a:ext uri="{9D8B030D-6E8A-4147-A177-3AD203B41FA5}">
                      <a16:colId xmlns:a16="http://schemas.microsoft.com/office/drawing/2014/main" val="2556376466"/>
                    </a:ext>
                  </a:extLst>
                </a:gridCol>
                <a:gridCol w="1196742">
                  <a:extLst>
                    <a:ext uri="{9D8B030D-6E8A-4147-A177-3AD203B41FA5}">
                      <a16:colId xmlns:a16="http://schemas.microsoft.com/office/drawing/2014/main" val="1573192220"/>
                    </a:ext>
                  </a:extLst>
                </a:gridCol>
                <a:gridCol w="1368027">
                  <a:extLst>
                    <a:ext uri="{9D8B030D-6E8A-4147-A177-3AD203B41FA5}">
                      <a16:colId xmlns:a16="http://schemas.microsoft.com/office/drawing/2014/main" val="2286678997"/>
                    </a:ext>
                  </a:extLst>
                </a:gridCol>
                <a:gridCol w="1581374">
                  <a:extLst>
                    <a:ext uri="{9D8B030D-6E8A-4147-A177-3AD203B41FA5}">
                      <a16:colId xmlns:a16="http://schemas.microsoft.com/office/drawing/2014/main" val="1285764553"/>
                    </a:ext>
                  </a:extLst>
                </a:gridCol>
              </a:tblGrid>
              <a:tr h="119170">
                <a:tc>
                  <a:txBody>
                    <a:bodyPr/>
                    <a:lstStyle/>
                    <a:p>
                      <a:r>
                        <a:rPr lang="en-US" dirty="0"/>
                        <a:t>Section</a:t>
                      </a:r>
                    </a:p>
                  </a:txBody>
                  <a:tcPr/>
                </a:tc>
                <a:tc>
                  <a:txBody>
                    <a:bodyPr/>
                    <a:lstStyle/>
                    <a:p>
                      <a:r>
                        <a:rPr lang="en-US" dirty="0"/>
                        <a:t>Bankfull Width (ft)</a:t>
                      </a:r>
                    </a:p>
                  </a:txBody>
                  <a:tcPr/>
                </a:tc>
                <a:tc>
                  <a:txBody>
                    <a:bodyPr/>
                    <a:lstStyle/>
                    <a:p>
                      <a:r>
                        <a:rPr lang="en-US" dirty="0"/>
                        <a:t>Bankfull Depth (ft)</a:t>
                      </a:r>
                    </a:p>
                  </a:txBody>
                  <a:tcPr/>
                </a:tc>
                <a:tc>
                  <a:txBody>
                    <a:bodyPr/>
                    <a:lstStyle/>
                    <a:p>
                      <a:r>
                        <a:rPr lang="en-US" dirty="0"/>
                        <a:t>Width-depth Ratio</a:t>
                      </a:r>
                    </a:p>
                  </a:txBody>
                  <a:tcPr/>
                </a:tc>
                <a:tc>
                  <a:txBody>
                    <a:bodyPr/>
                    <a:lstStyle/>
                    <a:p>
                      <a:r>
                        <a:rPr lang="en-US" dirty="0"/>
                        <a:t>Entrenchment Ratio</a:t>
                      </a:r>
                    </a:p>
                  </a:txBody>
                  <a:tcPr/>
                </a:tc>
                <a:extLst>
                  <a:ext uri="{0D108BD9-81ED-4DB2-BD59-A6C34878D82A}">
                    <a16:rowId xmlns:a16="http://schemas.microsoft.com/office/drawing/2014/main" val="2722742604"/>
                  </a:ext>
                </a:extLst>
              </a:tr>
              <a:tr h="370840">
                <a:tc>
                  <a:txBody>
                    <a:bodyPr/>
                    <a:lstStyle/>
                    <a:p>
                      <a:r>
                        <a:rPr lang="en-US" dirty="0"/>
                        <a:t>Phase 1 and 2 (2009)</a:t>
                      </a:r>
                    </a:p>
                  </a:txBody>
                  <a:tcPr/>
                </a:tc>
                <a:tc>
                  <a:txBody>
                    <a:bodyPr/>
                    <a:lstStyle/>
                    <a:p>
                      <a:r>
                        <a:rPr lang="en-US" dirty="0"/>
                        <a:t>64.15</a:t>
                      </a:r>
                    </a:p>
                  </a:txBody>
                  <a:tcPr/>
                </a:tc>
                <a:tc>
                  <a:txBody>
                    <a:bodyPr/>
                    <a:lstStyle/>
                    <a:p>
                      <a:r>
                        <a:rPr lang="en-US" dirty="0"/>
                        <a:t>3.725</a:t>
                      </a:r>
                    </a:p>
                  </a:txBody>
                  <a:tcPr/>
                </a:tc>
                <a:tc>
                  <a:txBody>
                    <a:bodyPr/>
                    <a:lstStyle/>
                    <a:p>
                      <a:r>
                        <a:rPr lang="en-US" dirty="0"/>
                        <a:t>17.8</a:t>
                      </a:r>
                    </a:p>
                  </a:txBody>
                  <a:tcPr/>
                </a:tc>
                <a:tc>
                  <a:txBody>
                    <a:bodyPr/>
                    <a:lstStyle/>
                    <a:p>
                      <a:r>
                        <a:rPr lang="en-US" dirty="0"/>
                        <a:t>5.34</a:t>
                      </a:r>
                    </a:p>
                  </a:txBody>
                  <a:tcPr/>
                </a:tc>
                <a:extLst>
                  <a:ext uri="{0D108BD9-81ED-4DB2-BD59-A6C34878D82A}">
                    <a16:rowId xmlns:a16="http://schemas.microsoft.com/office/drawing/2014/main" val="3193050489"/>
                  </a:ext>
                </a:extLst>
              </a:tr>
              <a:tr h="370840">
                <a:tc>
                  <a:txBody>
                    <a:bodyPr/>
                    <a:lstStyle/>
                    <a:p>
                      <a:r>
                        <a:rPr lang="en-US" dirty="0"/>
                        <a:t>Phase 3 (2009)</a:t>
                      </a:r>
                    </a:p>
                  </a:txBody>
                  <a:tcPr/>
                </a:tc>
                <a:tc>
                  <a:txBody>
                    <a:bodyPr/>
                    <a:lstStyle/>
                    <a:p>
                      <a:r>
                        <a:rPr lang="en-US" dirty="0"/>
                        <a:t>60.51</a:t>
                      </a:r>
                    </a:p>
                  </a:txBody>
                  <a:tcPr/>
                </a:tc>
                <a:tc>
                  <a:txBody>
                    <a:bodyPr/>
                    <a:lstStyle/>
                    <a:p>
                      <a:r>
                        <a:rPr lang="en-US" dirty="0"/>
                        <a:t>3.69</a:t>
                      </a:r>
                    </a:p>
                  </a:txBody>
                  <a:tcPr/>
                </a:tc>
                <a:tc>
                  <a:txBody>
                    <a:bodyPr/>
                    <a:lstStyle/>
                    <a:p>
                      <a:r>
                        <a:rPr lang="en-US" dirty="0"/>
                        <a:t>16.68</a:t>
                      </a:r>
                    </a:p>
                  </a:txBody>
                  <a:tcPr/>
                </a:tc>
                <a:tc>
                  <a:txBody>
                    <a:bodyPr/>
                    <a:lstStyle/>
                    <a:p>
                      <a:r>
                        <a:rPr lang="en-US" dirty="0"/>
                        <a:t>7.26</a:t>
                      </a:r>
                    </a:p>
                  </a:txBody>
                  <a:tcPr/>
                </a:tc>
                <a:extLst>
                  <a:ext uri="{0D108BD9-81ED-4DB2-BD59-A6C34878D82A}">
                    <a16:rowId xmlns:a16="http://schemas.microsoft.com/office/drawing/2014/main" val="4115995846"/>
                  </a:ext>
                </a:extLst>
              </a:tr>
            </a:tbl>
          </a:graphicData>
        </a:graphic>
      </p:graphicFrame>
      <p:sp>
        <p:nvSpPr>
          <p:cNvPr id="9" name="TextBox 8">
            <a:extLst>
              <a:ext uri="{FF2B5EF4-FFF2-40B4-BE49-F238E27FC236}">
                <a16:creationId xmlns:a16="http://schemas.microsoft.com/office/drawing/2014/main" id="{F1A60056-CEA2-440E-AEEC-5F2A007D624D}"/>
              </a:ext>
            </a:extLst>
          </p:cNvPr>
          <p:cNvSpPr txBox="1"/>
          <p:nvPr/>
        </p:nvSpPr>
        <p:spPr>
          <a:xfrm>
            <a:off x="124218" y="161365"/>
            <a:ext cx="3662474" cy="923330"/>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dirty="0"/>
              <a:t>Pre-restoration data: 2006</a:t>
            </a:r>
          </a:p>
          <a:p>
            <a:r>
              <a:rPr lang="en-US" dirty="0"/>
              <a:t>Restoration: 2007-2008</a:t>
            </a:r>
          </a:p>
          <a:p>
            <a:r>
              <a:rPr lang="en-US" dirty="0"/>
              <a:t>Post-restoration data: 2009</a:t>
            </a:r>
          </a:p>
        </p:txBody>
      </p:sp>
      <p:sp>
        <p:nvSpPr>
          <p:cNvPr id="8" name="Arrow: Right 7">
            <a:extLst>
              <a:ext uri="{FF2B5EF4-FFF2-40B4-BE49-F238E27FC236}">
                <a16:creationId xmlns:a16="http://schemas.microsoft.com/office/drawing/2014/main" id="{EF4006B3-F2F9-4DC4-B13F-512427C4EF7C}"/>
              </a:ext>
            </a:extLst>
          </p:cNvPr>
          <p:cNvSpPr/>
          <p:nvPr/>
        </p:nvSpPr>
        <p:spPr>
          <a:xfrm rot="10800000">
            <a:off x="9484468" y="5710136"/>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9C42F2BF-C0E2-4604-AA60-3A47CCD4A654}"/>
              </a:ext>
            </a:extLst>
          </p:cNvPr>
          <p:cNvSpPr/>
          <p:nvPr/>
        </p:nvSpPr>
        <p:spPr>
          <a:xfrm rot="10800000">
            <a:off x="10891736" y="5337242"/>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9141A06F-7EC8-49C4-BB35-36A44E5C3C93}"/>
              </a:ext>
            </a:extLst>
          </p:cNvPr>
          <p:cNvSpPr/>
          <p:nvPr/>
        </p:nvSpPr>
        <p:spPr>
          <a:xfrm rot="10800000">
            <a:off x="10891736" y="5723467"/>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8198E260-3207-41B4-A31A-BA53629084B0}"/>
              </a:ext>
            </a:extLst>
          </p:cNvPr>
          <p:cNvSpPr/>
          <p:nvPr/>
        </p:nvSpPr>
        <p:spPr>
          <a:xfrm rot="10800000">
            <a:off x="10995497" y="1634160"/>
            <a:ext cx="457200" cy="2042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506B97F1-05BE-4CE3-BAD5-387D83F2B9DC}"/>
              </a:ext>
            </a:extLst>
          </p:cNvPr>
          <p:cNvGrpSpPr/>
          <p:nvPr/>
        </p:nvGrpSpPr>
        <p:grpSpPr>
          <a:xfrm>
            <a:off x="0" y="6377353"/>
            <a:ext cx="12192000" cy="480648"/>
            <a:chOff x="0" y="6377353"/>
            <a:chExt cx="12192000" cy="480648"/>
          </a:xfrm>
        </p:grpSpPr>
        <p:sp>
          <p:nvSpPr>
            <p:cNvPr id="22" name="Rectangle 21">
              <a:extLst>
                <a:ext uri="{FF2B5EF4-FFF2-40B4-BE49-F238E27FC236}">
                  <a16:creationId xmlns:a16="http://schemas.microsoft.com/office/drawing/2014/main" id="{ABD4D32F-D7AE-4A30-9087-E0349C82BDE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11C32FF-9D92-471B-8937-8423943063AD}"/>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4" name="Rectangle 23">
              <a:extLst>
                <a:ext uri="{FF2B5EF4-FFF2-40B4-BE49-F238E27FC236}">
                  <a16:creationId xmlns:a16="http://schemas.microsoft.com/office/drawing/2014/main" id="{F14A8601-DEAB-43FA-A868-302C20BA726A}"/>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5" name="Rectangle 24">
              <a:extLst>
                <a:ext uri="{FF2B5EF4-FFF2-40B4-BE49-F238E27FC236}">
                  <a16:creationId xmlns:a16="http://schemas.microsoft.com/office/drawing/2014/main" id="{75F6B0B6-99A5-42DA-9C10-BD4B89B86C12}"/>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6" name="Rectangle 25">
              <a:extLst>
                <a:ext uri="{FF2B5EF4-FFF2-40B4-BE49-F238E27FC236}">
                  <a16:creationId xmlns:a16="http://schemas.microsoft.com/office/drawing/2014/main" id="{E2780530-EAC3-4546-BA57-2D2CC49CFE0D}"/>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7" name="Rectangle 26">
              <a:extLst>
                <a:ext uri="{FF2B5EF4-FFF2-40B4-BE49-F238E27FC236}">
                  <a16:creationId xmlns:a16="http://schemas.microsoft.com/office/drawing/2014/main" id="{B6D7A323-879B-4641-9752-09D8C70DAB97}"/>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9204337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FE9CE283-F7C6-4BD3-AA3F-970A9724DBE6}"/>
              </a:ext>
            </a:extLst>
          </p:cNvPr>
          <p:cNvGraphicFramePr>
            <a:graphicFrameLocks noGrp="1"/>
          </p:cNvGraphicFramePr>
          <p:nvPr>
            <p:extLst>
              <p:ext uri="{D42A27DB-BD31-4B8C-83A1-F6EECF244321}">
                <p14:modId xmlns:p14="http://schemas.microsoft.com/office/powerpoint/2010/main" val="1284673970"/>
              </p:ext>
            </p:extLst>
          </p:nvPr>
        </p:nvGraphicFramePr>
        <p:xfrm>
          <a:off x="1942124" y="608921"/>
          <a:ext cx="8127999" cy="222504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2137150794"/>
                    </a:ext>
                  </a:extLst>
                </a:gridCol>
                <a:gridCol w="2709333">
                  <a:extLst>
                    <a:ext uri="{9D8B030D-6E8A-4147-A177-3AD203B41FA5}">
                      <a16:colId xmlns:a16="http://schemas.microsoft.com/office/drawing/2014/main" val="87544126"/>
                    </a:ext>
                  </a:extLst>
                </a:gridCol>
                <a:gridCol w="2709333">
                  <a:extLst>
                    <a:ext uri="{9D8B030D-6E8A-4147-A177-3AD203B41FA5}">
                      <a16:colId xmlns:a16="http://schemas.microsoft.com/office/drawing/2014/main" val="86684858"/>
                    </a:ext>
                  </a:extLst>
                </a:gridCol>
              </a:tblGrid>
              <a:tr h="370840">
                <a:tc>
                  <a:txBody>
                    <a:bodyPr/>
                    <a:lstStyle/>
                    <a:p>
                      <a:r>
                        <a:rPr lang="en-US" dirty="0"/>
                        <a:t>Conventional Grazing</a:t>
                      </a:r>
                    </a:p>
                  </a:txBody>
                  <a:tcPr/>
                </a:tc>
                <a:tc>
                  <a:txBody>
                    <a:bodyPr/>
                    <a:lstStyle/>
                    <a:p>
                      <a:r>
                        <a:rPr lang="en-US" dirty="0"/>
                        <a:t>Managed Grazing</a:t>
                      </a:r>
                    </a:p>
                  </a:txBody>
                  <a:tcPr/>
                </a:tc>
                <a:tc>
                  <a:txBody>
                    <a:bodyPr/>
                    <a:lstStyle/>
                    <a:p>
                      <a:r>
                        <a:rPr lang="en-US" dirty="0"/>
                        <a:t>Non Grazing</a:t>
                      </a:r>
                    </a:p>
                  </a:txBody>
                  <a:tcPr/>
                </a:tc>
                <a:extLst>
                  <a:ext uri="{0D108BD9-81ED-4DB2-BD59-A6C34878D82A}">
                    <a16:rowId xmlns:a16="http://schemas.microsoft.com/office/drawing/2014/main" val="1916251923"/>
                  </a:ext>
                </a:extLst>
              </a:tr>
              <a:tr h="370840">
                <a:tc>
                  <a:txBody>
                    <a:bodyPr/>
                    <a:lstStyle/>
                    <a:p>
                      <a:r>
                        <a:rPr lang="en-US" dirty="0"/>
                        <a:t>Most entrenched</a:t>
                      </a:r>
                    </a:p>
                  </a:txBody>
                  <a:tcPr/>
                </a:tc>
                <a:tc>
                  <a:txBody>
                    <a:bodyPr/>
                    <a:lstStyle/>
                    <a:p>
                      <a:r>
                        <a:rPr lang="en-US" dirty="0"/>
                        <a:t>Least entrenched</a:t>
                      </a:r>
                    </a:p>
                  </a:txBody>
                  <a:tcPr/>
                </a:tc>
                <a:tc>
                  <a:txBody>
                    <a:bodyPr/>
                    <a:lstStyle/>
                    <a:p>
                      <a:r>
                        <a:rPr lang="en-US" dirty="0"/>
                        <a:t>In-between</a:t>
                      </a:r>
                    </a:p>
                  </a:txBody>
                  <a:tcPr/>
                </a:tc>
                <a:extLst>
                  <a:ext uri="{0D108BD9-81ED-4DB2-BD59-A6C34878D82A}">
                    <a16:rowId xmlns:a16="http://schemas.microsoft.com/office/drawing/2014/main" val="3586906335"/>
                  </a:ext>
                </a:extLst>
              </a:tr>
              <a:tr h="370840">
                <a:tc>
                  <a:txBody>
                    <a:bodyPr/>
                    <a:lstStyle/>
                    <a:p>
                      <a:r>
                        <a:rPr lang="en-US" dirty="0"/>
                        <a:t>Flattest slopes</a:t>
                      </a:r>
                    </a:p>
                  </a:txBody>
                  <a:tcPr/>
                </a:tc>
                <a:tc>
                  <a:txBody>
                    <a:bodyPr/>
                    <a:lstStyle/>
                    <a:p>
                      <a:r>
                        <a:rPr lang="en-US" dirty="0"/>
                        <a:t>Steepest slopes</a:t>
                      </a:r>
                    </a:p>
                  </a:txBody>
                  <a:tcPr/>
                </a:tc>
                <a:tc>
                  <a:txBody>
                    <a:bodyPr/>
                    <a:lstStyle/>
                    <a:p>
                      <a:r>
                        <a:rPr lang="en-US" dirty="0"/>
                        <a:t>In-between</a:t>
                      </a:r>
                    </a:p>
                  </a:txBody>
                  <a:tcPr/>
                </a:tc>
                <a:extLst>
                  <a:ext uri="{0D108BD9-81ED-4DB2-BD59-A6C34878D82A}">
                    <a16:rowId xmlns:a16="http://schemas.microsoft.com/office/drawing/2014/main" val="915321778"/>
                  </a:ext>
                </a:extLst>
              </a:tr>
              <a:tr h="370840">
                <a:tc>
                  <a:txBody>
                    <a:bodyPr/>
                    <a:lstStyle/>
                    <a:p>
                      <a:r>
                        <a:rPr lang="en-US" i="1" dirty="0"/>
                        <a:t>Highest BEHI Rating</a:t>
                      </a:r>
                    </a:p>
                  </a:txBody>
                  <a:tcPr/>
                </a:tc>
                <a:tc>
                  <a:txBody>
                    <a:bodyPr/>
                    <a:lstStyle/>
                    <a:p>
                      <a:r>
                        <a:rPr lang="en-US" i="1" dirty="0"/>
                        <a:t>Lowest BEHI Rating</a:t>
                      </a:r>
                    </a:p>
                  </a:txBody>
                  <a:tcPr/>
                </a:tc>
                <a:tc>
                  <a:txBody>
                    <a:bodyPr/>
                    <a:lstStyle/>
                    <a:p>
                      <a:r>
                        <a:rPr lang="en-US" i="1" dirty="0"/>
                        <a:t>In-between</a:t>
                      </a:r>
                    </a:p>
                  </a:txBody>
                  <a:tcPr/>
                </a:tc>
                <a:extLst>
                  <a:ext uri="{0D108BD9-81ED-4DB2-BD59-A6C34878D82A}">
                    <a16:rowId xmlns:a16="http://schemas.microsoft.com/office/drawing/2014/main" val="690645811"/>
                  </a:ext>
                </a:extLst>
              </a:tr>
              <a:tr h="370840">
                <a:tc>
                  <a:txBody>
                    <a:bodyPr/>
                    <a:lstStyle/>
                    <a:p>
                      <a:r>
                        <a:rPr lang="en-US" i="1" dirty="0"/>
                        <a:t>In-between</a:t>
                      </a:r>
                    </a:p>
                  </a:txBody>
                  <a:tcPr/>
                </a:tc>
                <a:tc>
                  <a:txBody>
                    <a:bodyPr/>
                    <a:lstStyle/>
                    <a:p>
                      <a:r>
                        <a:rPr lang="en-US" i="1" dirty="0"/>
                        <a:t>Largest W/D Ratio</a:t>
                      </a:r>
                    </a:p>
                  </a:txBody>
                  <a:tcPr/>
                </a:tc>
                <a:tc>
                  <a:txBody>
                    <a:bodyPr/>
                    <a:lstStyle/>
                    <a:p>
                      <a:r>
                        <a:rPr lang="en-US" i="1" dirty="0"/>
                        <a:t>Smallest W/D Ratio</a:t>
                      </a:r>
                    </a:p>
                  </a:txBody>
                  <a:tcPr/>
                </a:tc>
                <a:extLst>
                  <a:ext uri="{0D108BD9-81ED-4DB2-BD59-A6C34878D82A}">
                    <a16:rowId xmlns:a16="http://schemas.microsoft.com/office/drawing/2014/main" val="2708437974"/>
                  </a:ext>
                </a:extLst>
              </a:tr>
              <a:tr h="370840">
                <a:tc>
                  <a:txBody>
                    <a:bodyPr/>
                    <a:lstStyle/>
                    <a:p>
                      <a:r>
                        <a:rPr lang="en-US" i="1" dirty="0"/>
                        <a:t>Smallest particle size range</a:t>
                      </a:r>
                    </a:p>
                  </a:txBody>
                  <a:tcPr/>
                </a:tc>
                <a:tc>
                  <a:txBody>
                    <a:bodyPr/>
                    <a:lstStyle/>
                    <a:p>
                      <a:r>
                        <a:rPr lang="en-US" i="1" dirty="0"/>
                        <a:t>Largest particle size range</a:t>
                      </a:r>
                    </a:p>
                  </a:txBody>
                  <a:tcPr/>
                </a:tc>
                <a:tc>
                  <a:txBody>
                    <a:bodyPr/>
                    <a:lstStyle/>
                    <a:p>
                      <a:r>
                        <a:rPr lang="en-US" i="1" dirty="0"/>
                        <a:t>In-between</a:t>
                      </a:r>
                    </a:p>
                  </a:txBody>
                  <a:tcPr/>
                </a:tc>
                <a:extLst>
                  <a:ext uri="{0D108BD9-81ED-4DB2-BD59-A6C34878D82A}">
                    <a16:rowId xmlns:a16="http://schemas.microsoft.com/office/drawing/2014/main" val="3363798665"/>
                  </a:ext>
                </a:extLst>
              </a:tr>
            </a:tbl>
          </a:graphicData>
        </a:graphic>
      </p:graphicFrame>
      <p:sp>
        <p:nvSpPr>
          <p:cNvPr id="13" name="TextBox 12">
            <a:extLst>
              <a:ext uri="{FF2B5EF4-FFF2-40B4-BE49-F238E27FC236}">
                <a16:creationId xmlns:a16="http://schemas.microsoft.com/office/drawing/2014/main" id="{0129CB07-7120-4649-98FB-5C7ABC29131A}"/>
              </a:ext>
            </a:extLst>
          </p:cNvPr>
          <p:cNvSpPr txBox="1"/>
          <p:nvPr/>
        </p:nvSpPr>
        <p:spPr>
          <a:xfrm>
            <a:off x="4503192" y="117297"/>
            <a:ext cx="3018850" cy="446276"/>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300" b="1" dirty="0"/>
              <a:t>Overall Comparison</a:t>
            </a:r>
          </a:p>
        </p:txBody>
      </p:sp>
      <mc:AlternateContent xmlns:mc="http://schemas.openxmlformats.org/markup-compatibility/2006" xmlns:cx1="http://schemas.microsoft.com/office/drawing/2015/9/8/chartex">
        <mc:Choice Requires="cx1">
          <p:graphicFrame>
            <p:nvGraphicFramePr>
              <p:cNvPr id="6" name="Chart 5">
                <a:extLst>
                  <a:ext uri="{FF2B5EF4-FFF2-40B4-BE49-F238E27FC236}">
                    <a16:creationId xmlns:a16="http://schemas.microsoft.com/office/drawing/2014/main" id="{1825D986-964A-4C58-90CE-777D299CC7AD}"/>
                  </a:ext>
                </a:extLst>
              </p:cNvPr>
              <p:cNvGraphicFramePr/>
              <p:nvPr>
                <p:extLst>
                  <p:ext uri="{D42A27DB-BD31-4B8C-83A1-F6EECF244321}">
                    <p14:modId xmlns:p14="http://schemas.microsoft.com/office/powerpoint/2010/main" val="1054331685"/>
                  </p:ext>
                </p:extLst>
              </p:nvPr>
            </p:nvGraphicFramePr>
            <p:xfrm>
              <a:off x="68093" y="2879309"/>
              <a:ext cx="5918379" cy="3392537"/>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6" name="Chart 5">
                <a:extLst>
                  <a:ext uri="{FF2B5EF4-FFF2-40B4-BE49-F238E27FC236}">
                    <a16:creationId xmlns:a16="http://schemas.microsoft.com/office/drawing/2014/main" xmlns="" xmlns:cx1="http://schemas.microsoft.com/office/drawing/2015/9/8/chartex" id="{1825D986-964A-4C58-90CE-777D299CC7AD}"/>
                  </a:ext>
                </a:extLst>
              </p:cNvPr>
              <p:cNvPicPr>
                <a:picLocks noGrp="1" noRot="1" noChangeAspect="1" noMove="1" noResize="1" noEditPoints="1" noAdjustHandles="1" noChangeArrowheads="1" noChangeShapeType="1"/>
              </p:cNvPicPr>
              <p:nvPr/>
            </p:nvPicPr>
            <p:blipFill>
              <a:blip r:embed="rId4"/>
              <a:stretch>
                <a:fillRect/>
              </a:stretch>
            </p:blipFill>
            <p:spPr>
              <a:xfrm>
                <a:off x="68093" y="2879309"/>
                <a:ext cx="5918379" cy="3392537"/>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7" name="Chart 6">
                <a:extLst>
                  <a:ext uri="{FF2B5EF4-FFF2-40B4-BE49-F238E27FC236}">
                    <a16:creationId xmlns:a16="http://schemas.microsoft.com/office/drawing/2014/main" id="{9E9EE8F4-6627-4F88-A528-BED187D78E79}"/>
                  </a:ext>
                </a:extLst>
              </p:cNvPr>
              <p:cNvGraphicFramePr/>
              <p:nvPr>
                <p:extLst>
                  <p:ext uri="{D42A27DB-BD31-4B8C-83A1-F6EECF244321}">
                    <p14:modId xmlns:p14="http://schemas.microsoft.com/office/powerpoint/2010/main" val="2197827129"/>
                  </p:ext>
                </p:extLst>
              </p:nvPr>
            </p:nvGraphicFramePr>
            <p:xfrm>
              <a:off x="6332706" y="2879309"/>
              <a:ext cx="5859294" cy="3392537"/>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7" name="Chart 6">
                <a:extLst>
                  <a:ext uri="{FF2B5EF4-FFF2-40B4-BE49-F238E27FC236}">
                    <a16:creationId xmlns:a16="http://schemas.microsoft.com/office/drawing/2014/main" xmlns="" xmlns:cx1="http://schemas.microsoft.com/office/drawing/2015/9/8/chartex" id="{9E9EE8F4-6627-4F88-A528-BED187D78E79}"/>
                  </a:ext>
                </a:extLst>
              </p:cNvPr>
              <p:cNvPicPr>
                <a:picLocks noGrp="1" noRot="1" noChangeAspect="1" noMove="1" noResize="1" noEditPoints="1" noAdjustHandles="1" noChangeArrowheads="1" noChangeShapeType="1"/>
              </p:cNvPicPr>
              <p:nvPr/>
            </p:nvPicPr>
            <p:blipFill>
              <a:blip r:embed="rId6"/>
              <a:stretch>
                <a:fillRect/>
              </a:stretch>
            </p:blipFill>
            <p:spPr>
              <a:xfrm>
                <a:off x="6332706" y="2879309"/>
                <a:ext cx="5859294" cy="3392537"/>
              </a:xfrm>
              <a:prstGeom prst="rect">
                <a:avLst/>
              </a:prstGeom>
            </p:spPr>
          </p:pic>
        </mc:Fallback>
      </mc:AlternateContent>
      <p:grpSp>
        <p:nvGrpSpPr>
          <p:cNvPr id="17" name="Group 16">
            <a:extLst>
              <a:ext uri="{FF2B5EF4-FFF2-40B4-BE49-F238E27FC236}">
                <a16:creationId xmlns:a16="http://schemas.microsoft.com/office/drawing/2014/main" id="{43F94CDC-BB19-4A8C-A501-FCD49D1DE0D8}"/>
              </a:ext>
            </a:extLst>
          </p:cNvPr>
          <p:cNvGrpSpPr/>
          <p:nvPr/>
        </p:nvGrpSpPr>
        <p:grpSpPr>
          <a:xfrm>
            <a:off x="0" y="6377353"/>
            <a:ext cx="12192000" cy="480648"/>
            <a:chOff x="0" y="6377353"/>
            <a:chExt cx="12192000" cy="480648"/>
          </a:xfrm>
        </p:grpSpPr>
        <p:sp>
          <p:nvSpPr>
            <p:cNvPr id="18" name="Rectangle 17">
              <a:extLst>
                <a:ext uri="{FF2B5EF4-FFF2-40B4-BE49-F238E27FC236}">
                  <a16:creationId xmlns:a16="http://schemas.microsoft.com/office/drawing/2014/main" id="{69B3BF7E-FD47-42E6-8B34-808D57D945A8}"/>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5276BF4-E88D-4820-8360-5A07D1DB2DCF}"/>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0" name="Rectangle 19">
              <a:extLst>
                <a:ext uri="{FF2B5EF4-FFF2-40B4-BE49-F238E27FC236}">
                  <a16:creationId xmlns:a16="http://schemas.microsoft.com/office/drawing/2014/main" id="{E57A4D88-9585-4B48-9D10-91303DE9FA0E}"/>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1" name="Rectangle 20">
              <a:extLst>
                <a:ext uri="{FF2B5EF4-FFF2-40B4-BE49-F238E27FC236}">
                  <a16:creationId xmlns:a16="http://schemas.microsoft.com/office/drawing/2014/main" id="{4F32BFB2-0098-4C28-AB02-90C428B047B0}"/>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2" name="Rectangle 21">
              <a:extLst>
                <a:ext uri="{FF2B5EF4-FFF2-40B4-BE49-F238E27FC236}">
                  <a16:creationId xmlns:a16="http://schemas.microsoft.com/office/drawing/2014/main" id="{38646C3E-B5DC-45E5-8B7A-089CB9DA772B}"/>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3" name="Rectangle 22">
              <a:extLst>
                <a:ext uri="{FF2B5EF4-FFF2-40B4-BE49-F238E27FC236}">
                  <a16:creationId xmlns:a16="http://schemas.microsoft.com/office/drawing/2014/main" id="{9EC0DFCA-0CB3-4F01-AA33-4B92C6C11988}"/>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55426995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565EF9-C492-416E-8DBC-6A04351426C5}"/>
              </a:ext>
            </a:extLst>
          </p:cNvPr>
          <p:cNvSpPr txBox="1"/>
          <p:nvPr/>
        </p:nvSpPr>
        <p:spPr>
          <a:xfrm>
            <a:off x="4279456" y="257711"/>
            <a:ext cx="3434578" cy="446276"/>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300" b="1" dirty="0"/>
              <a:t>Non Grazing Comparison</a:t>
            </a:r>
          </a:p>
        </p:txBody>
      </p:sp>
      <mc:AlternateContent xmlns:mc="http://schemas.openxmlformats.org/markup-compatibility/2006" xmlns:cx1="http://schemas.microsoft.com/office/drawing/2015/9/8/chartex">
        <mc:Choice Requires="cx1">
          <p:graphicFrame>
            <p:nvGraphicFramePr>
              <p:cNvPr id="5" name="Chart 4">
                <a:extLst>
                  <a:ext uri="{FF2B5EF4-FFF2-40B4-BE49-F238E27FC236}">
                    <a16:creationId xmlns:a16="http://schemas.microsoft.com/office/drawing/2014/main" id="{FA062CB7-CED3-43CB-8348-AC65601BF98E}"/>
                  </a:ext>
                </a:extLst>
              </p:cNvPr>
              <p:cNvGraphicFramePr/>
              <p:nvPr>
                <p:extLst>
                  <p:ext uri="{D42A27DB-BD31-4B8C-83A1-F6EECF244321}">
                    <p14:modId xmlns:p14="http://schemas.microsoft.com/office/powerpoint/2010/main" val="2253150444"/>
                  </p:ext>
                </p:extLst>
              </p:nvPr>
            </p:nvGraphicFramePr>
            <p:xfrm>
              <a:off x="181582" y="863989"/>
              <a:ext cx="5425885" cy="2528947"/>
            </p:xfrm>
            <a:graphic>
              <a:graphicData uri="http://schemas.microsoft.com/office/drawing/2014/chartex">
                <cx:chart xmlns:cx="http://schemas.microsoft.com/office/drawing/2014/chartex" xmlns:r="http://schemas.openxmlformats.org/officeDocument/2006/relationships" r:id="rId3"/>
              </a:graphicData>
            </a:graphic>
          </p:graphicFrame>
        </mc:Choice>
        <mc:Fallback xmlns="">
          <p:pic>
            <p:nvPicPr>
              <p:cNvPr id="5" name="Chart 4">
                <a:extLst>
                  <a:ext uri="{FF2B5EF4-FFF2-40B4-BE49-F238E27FC236}">
                    <a16:creationId xmlns:a16="http://schemas.microsoft.com/office/drawing/2014/main" xmlns="" xmlns:cx1="http://schemas.microsoft.com/office/drawing/2015/9/8/chartex" id="{FA062CB7-CED3-43CB-8348-AC65601BF98E}"/>
                  </a:ext>
                </a:extLst>
              </p:cNvPr>
              <p:cNvPicPr>
                <a:picLocks noGrp="1" noRot="1" noChangeAspect="1" noMove="1" noResize="1" noEditPoints="1" noAdjustHandles="1" noChangeArrowheads="1" noChangeShapeType="1"/>
              </p:cNvPicPr>
              <p:nvPr/>
            </p:nvPicPr>
            <p:blipFill>
              <a:blip r:embed="rId4"/>
              <a:stretch>
                <a:fillRect/>
              </a:stretch>
            </p:blipFill>
            <p:spPr>
              <a:xfrm>
                <a:off x="181582" y="863989"/>
                <a:ext cx="5425885" cy="2528947"/>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6" name="Chart 5">
                <a:extLst>
                  <a:ext uri="{FF2B5EF4-FFF2-40B4-BE49-F238E27FC236}">
                    <a16:creationId xmlns:a16="http://schemas.microsoft.com/office/drawing/2014/main" id="{94413386-F76A-463E-A5A6-DEAF164D22BA}"/>
                  </a:ext>
                </a:extLst>
              </p:cNvPr>
              <p:cNvGraphicFramePr/>
              <p:nvPr>
                <p:extLst>
                  <p:ext uri="{D42A27DB-BD31-4B8C-83A1-F6EECF244321}">
                    <p14:modId xmlns:p14="http://schemas.microsoft.com/office/powerpoint/2010/main" val="1008143317"/>
                  </p:ext>
                </p:extLst>
              </p:nvPr>
            </p:nvGraphicFramePr>
            <p:xfrm>
              <a:off x="6410527" y="863989"/>
              <a:ext cx="5617350" cy="2528947"/>
            </p:xfrm>
            <a:graphic>
              <a:graphicData uri="http://schemas.microsoft.com/office/drawing/2014/chartex">
                <cx:chart xmlns:cx="http://schemas.microsoft.com/office/drawing/2014/chartex" xmlns:r="http://schemas.openxmlformats.org/officeDocument/2006/relationships" r:id="rId5"/>
              </a:graphicData>
            </a:graphic>
          </p:graphicFrame>
        </mc:Choice>
        <mc:Fallback xmlns="">
          <p:pic>
            <p:nvPicPr>
              <p:cNvPr id="6" name="Chart 5">
                <a:extLst>
                  <a:ext uri="{FF2B5EF4-FFF2-40B4-BE49-F238E27FC236}">
                    <a16:creationId xmlns:a16="http://schemas.microsoft.com/office/drawing/2014/main" xmlns="" xmlns:cx1="http://schemas.microsoft.com/office/drawing/2015/9/8/chartex" id="{94413386-F76A-463E-A5A6-DEAF164D22BA}"/>
                  </a:ext>
                </a:extLst>
              </p:cNvPr>
              <p:cNvPicPr>
                <a:picLocks noGrp="1" noRot="1" noChangeAspect="1" noMove="1" noResize="1" noEditPoints="1" noAdjustHandles="1" noChangeArrowheads="1" noChangeShapeType="1"/>
              </p:cNvPicPr>
              <p:nvPr/>
            </p:nvPicPr>
            <p:blipFill>
              <a:blip r:embed="rId6"/>
              <a:stretch>
                <a:fillRect/>
              </a:stretch>
            </p:blipFill>
            <p:spPr>
              <a:xfrm>
                <a:off x="6410527" y="863989"/>
                <a:ext cx="5617350" cy="2528947"/>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7" name="Chart 6">
                <a:extLst>
                  <a:ext uri="{FF2B5EF4-FFF2-40B4-BE49-F238E27FC236}">
                    <a16:creationId xmlns:a16="http://schemas.microsoft.com/office/drawing/2014/main" id="{45541F5C-7B78-4B65-A144-EE7AB212F764}"/>
                  </a:ext>
                </a:extLst>
              </p:cNvPr>
              <p:cNvGraphicFramePr/>
              <p:nvPr>
                <p:extLst>
                  <p:ext uri="{D42A27DB-BD31-4B8C-83A1-F6EECF244321}">
                    <p14:modId xmlns:p14="http://schemas.microsoft.com/office/powerpoint/2010/main" val="495647077"/>
                  </p:ext>
                </p:extLst>
              </p:nvPr>
            </p:nvGraphicFramePr>
            <p:xfrm>
              <a:off x="181582" y="3661964"/>
              <a:ext cx="5425885" cy="2598155"/>
            </p:xfrm>
            <a:graphic>
              <a:graphicData uri="http://schemas.microsoft.com/office/drawing/2014/chartex">
                <cx:chart xmlns:cx="http://schemas.microsoft.com/office/drawing/2014/chartex" xmlns:r="http://schemas.openxmlformats.org/officeDocument/2006/relationships" r:id="rId7"/>
              </a:graphicData>
            </a:graphic>
          </p:graphicFrame>
        </mc:Choice>
        <mc:Fallback xmlns="">
          <p:pic>
            <p:nvPicPr>
              <p:cNvPr id="7" name="Chart 6">
                <a:extLst>
                  <a:ext uri="{FF2B5EF4-FFF2-40B4-BE49-F238E27FC236}">
                    <a16:creationId xmlns:a16="http://schemas.microsoft.com/office/drawing/2014/main" xmlns="" xmlns:cx1="http://schemas.microsoft.com/office/drawing/2015/9/8/chartex" id="{45541F5C-7B78-4B65-A144-EE7AB212F764}"/>
                  </a:ext>
                </a:extLst>
              </p:cNvPr>
              <p:cNvPicPr>
                <a:picLocks noGrp="1" noRot="1" noChangeAspect="1" noMove="1" noResize="1" noEditPoints="1" noAdjustHandles="1" noChangeArrowheads="1" noChangeShapeType="1"/>
              </p:cNvPicPr>
              <p:nvPr/>
            </p:nvPicPr>
            <p:blipFill>
              <a:blip r:embed="rId8"/>
              <a:stretch>
                <a:fillRect/>
              </a:stretch>
            </p:blipFill>
            <p:spPr>
              <a:xfrm>
                <a:off x="181582" y="3661964"/>
                <a:ext cx="5425885" cy="2598155"/>
              </a:xfrm>
              <a:prstGeom prst="rect">
                <a:avLst/>
              </a:prstGeom>
            </p:spPr>
          </p:pic>
        </mc:Fallback>
      </mc:AlternateContent>
      <mc:AlternateContent xmlns:mc="http://schemas.openxmlformats.org/markup-compatibility/2006" xmlns:cx1="http://schemas.microsoft.com/office/drawing/2015/9/8/chartex">
        <mc:Choice Requires="cx1">
          <p:graphicFrame>
            <p:nvGraphicFramePr>
              <p:cNvPr id="8" name="Chart 7">
                <a:extLst>
                  <a:ext uri="{FF2B5EF4-FFF2-40B4-BE49-F238E27FC236}">
                    <a16:creationId xmlns:a16="http://schemas.microsoft.com/office/drawing/2014/main" id="{88FD93C8-73CD-4E1F-8253-B5F696920AD4}"/>
                  </a:ext>
                </a:extLst>
              </p:cNvPr>
              <p:cNvGraphicFramePr/>
              <p:nvPr>
                <p:extLst>
                  <p:ext uri="{D42A27DB-BD31-4B8C-83A1-F6EECF244321}">
                    <p14:modId xmlns:p14="http://schemas.microsoft.com/office/powerpoint/2010/main" val="149542432"/>
                  </p:ext>
                </p:extLst>
              </p:nvPr>
            </p:nvGraphicFramePr>
            <p:xfrm>
              <a:off x="6410527" y="3661964"/>
              <a:ext cx="5617350" cy="2598155"/>
            </p:xfrm>
            <a:graphic>
              <a:graphicData uri="http://schemas.microsoft.com/office/drawing/2014/chartex">
                <cx:chart xmlns:cx="http://schemas.microsoft.com/office/drawing/2014/chartex" xmlns:r="http://schemas.openxmlformats.org/officeDocument/2006/relationships" r:id="rId9"/>
              </a:graphicData>
            </a:graphic>
          </p:graphicFrame>
        </mc:Choice>
        <mc:Fallback xmlns="">
          <p:pic>
            <p:nvPicPr>
              <p:cNvPr id="8" name="Chart 7">
                <a:extLst>
                  <a:ext uri="{FF2B5EF4-FFF2-40B4-BE49-F238E27FC236}">
                    <a16:creationId xmlns:a16="http://schemas.microsoft.com/office/drawing/2014/main" xmlns="" xmlns:cx1="http://schemas.microsoft.com/office/drawing/2015/9/8/chartex" id="{88FD93C8-73CD-4E1F-8253-B5F696920AD4}"/>
                  </a:ext>
                </a:extLst>
              </p:cNvPr>
              <p:cNvPicPr>
                <a:picLocks noGrp="1" noRot="1" noChangeAspect="1" noMove="1" noResize="1" noEditPoints="1" noAdjustHandles="1" noChangeArrowheads="1" noChangeShapeType="1"/>
              </p:cNvPicPr>
              <p:nvPr/>
            </p:nvPicPr>
            <p:blipFill>
              <a:blip r:embed="rId10"/>
              <a:stretch>
                <a:fillRect/>
              </a:stretch>
            </p:blipFill>
            <p:spPr>
              <a:xfrm>
                <a:off x="6410527" y="3661964"/>
                <a:ext cx="5617350" cy="2598155"/>
              </a:xfrm>
              <a:prstGeom prst="rect">
                <a:avLst/>
              </a:prstGeom>
            </p:spPr>
          </p:pic>
        </mc:Fallback>
      </mc:AlternateContent>
      <p:grpSp>
        <p:nvGrpSpPr>
          <p:cNvPr id="9" name="Group 8">
            <a:extLst>
              <a:ext uri="{FF2B5EF4-FFF2-40B4-BE49-F238E27FC236}">
                <a16:creationId xmlns:a16="http://schemas.microsoft.com/office/drawing/2014/main" id="{17A5C964-EFF9-4D60-8A1F-2C601A238CD6}"/>
              </a:ext>
            </a:extLst>
          </p:cNvPr>
          <p:cNvGrpSpPr/>
          <p:nvPr/>
        </p:nvGrpSpPr>
        <p:grpSpPr>
          <a:xfrm>
            <a:off x="0" y="6377353"/>
            <a:ext cx="12192000" cy="480648"/>
            <a:chOff x="0" y="6377353"/>
            <a:chExt cx="12192000" cy="480648"/>
          </a:xfrm>
        </p:grpSpPr>
        <p:sp>
          <p:nvSpPr>
            <p:cNvPr id="10" name="Rectangle 9">
              <a:extLst>
                <a:ext uri="{FF2B5EF4-FFF2-40B4-BE49-F238E27FC236}">
                  <a16:creationId xmlns:a16="http://schemas.microsoft.com/office/drawing/2014/main" id="{49EFB06E-B897-4A52-99A1-B2696C6414F0}"/>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01ECAAF-B912-46E1-A6CE-DE870B916DFF}"/>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2" name="Rectangle 11">
              <a:extLst>
                <a:ext uri="{FF2B5EF4-FFF2-40B4-BE49-F238E27FC236}">
                  <a16:creationId xmlns:a16="http://schemas.microsoft.com/office/drawing/2014/main" id="{4084749B-DEC5-42B3-B692-99E8D334BB36}"/>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3" name="Rectangle 12">
              <a:extLst>
                <a:ext uri="{FF2B5EF4-FFF2-40B4-BE49-F238E27FC236}">
                  <a16:creationId xmlns:a16="http://schemas.microsoft.com/office/drawing/2014/main" id="{D4DFF408-FD46-44F3-9D25-4C4358F3BA42}"/>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4" name="Rectangle 13">
              <a:extLst>
                <a:ext uri="{FF2B5EF4-FFF2-40B4-BE49-F238E27FC236}">
                  <a16:creationId xmlns:a16="http://schemas.microsoft.com/office/drawing/2014/main" id="{E5A43895-2CB8-442A-B3C8-1E325F0F43C9}"/>
                </a:ext>
              </a:extLst>
            </p:cNvPr>
            <p:cNvSpPr/>
            <p:nvPr/>
          </p:nvSpPr>
          <p:spPr>
            <a:xfrm>
              <a:off x="6541477" y="6377354"/>
              <a:ext cx="3528646"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5" name="Rectangle 14">
              <a:extLst>
                <a:ext uri="{FF2B5EF4-FFF2-40B4-BE49-F238E27FC236}">
                  <a16:creationId xmlns:a16="http://schemas.microsoft.com/office/drawing/2014/main" id="{098C1476-634B-414C-A0C7-FF0A0840BE85}"/>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49519117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BABE34E-EE91-475C-B913-33B38CCCD4EC}"/>
              </a:ext>
            </a:extLst>
          </p:cNvPr>
          <p:cNvSpPr>
            <a:spLocks noGrp="1"/>
          </p:cNvSpPr>
          <p:nvPr>
            <p:ph idx="1"/>
          </p:nvPr>
        </p:nvSpPr>
        <p:spPr>
          <a:xfrm>
            <a:off x="301869" y="1443789"/>
            <a:ext cx="5013971" cy="5388557"/>
          </a:xfrm>
        </p:spPr>
        <p:txBody>
          <a:bodyPr>
            <a:normAutofit/>
          </a:bodyPr>
          <a:lstStyle/>
          <a:p>
            <a:pPr marL="0" indent="0">
              <a:buNone/>
            </a:pPr>
            <a:r>
              <a:rPr lang="en-US" dirty="0"/>
              <a:t>1.    Flood-prone area width as a predictor for width-depth ratio.</a:t>
            </a:r>
            <a:br>
              <a:rPr lang="en-US" dirty="0"/>
            </a:br>
            <a:br>
              <a:rPr lang="en-US" dirty="0"/>
            </a:br>
            <a:br>
              <a:rPr lang="en-US" dirty="0"/>
            </a:br>
            <a:endParaRPr lang="en-US" dirty="0"/>
          </a:p>
          <a:p>
            <a:pPr marL="0" indent="0">
              <a:buNone/>
            </a:pPr>
            <a:r>
              <a:rPr lang="en-US" dirty="0"/>
              <a:t>2.    Drainage area, bankfull depths, and D84 particle size as predictors for bankfull width.</a:t>
            </a:r>
            <a:br>
              <a:rPr lang="en-US" dirty="0"/>
            </a:br>
            <a:endParaRPr lang="en-US" dirty="0"/>
          </a:p>
          <a:p>
            <a:pPr marL="0" indent="0">
              <a:buNone/>
            </a:pPr>
            <a:endParaRPr lang="en-US" dirty="0"/>
          </a:p>
        </p:txBody>
      </p:sp>
      <p:graphicFrame>
        <p:nvGraphicFramePr>
          <p:cNvPr id="5" name="Chart 4">
            <a:extLst>
              <a:ext uri="{FF2B5EF4-FFF2-40B4-BE49-F238E27FC236}">
                <a16:creationId xmlns:a16="http://schemas.microsoft.com/office/drawing/2014/main" id="{D5D72189-3E2E-480C-98E6-4E86370F2B4C}"/>
              </a:ext>
            </a:extLst>
          </p:cNvPr>
          <p:cNvGraphicFramePr>
            <a:graphicFrameLocks/>
          </p:cNvGraphicFramePr>
          <p:nvPr>
            <p:extLst>
              <p:ext uri="{D42A27DB-BD31-4B8C-83A1-F6EECF244321}">
                <p14:modId xmlns:p14="http://schemas.microsoft.com/office/powerpoint/2010/main" val="3736304845"/>
              </p:ext>
            </p:extLst>
          </p:nvPr>
        </p:nvGraphicFramePr>
        <p:xfrm>
          <a:off x="5315841" y="0"/>
          <a:ext cx="6876160" cy="34231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1FBCC9C7-EB37-4283-AF97-72B9DD5FEFA1}"/>
              </a:ext>
            </a:extLst>
          </p:cNvPr>
          <p:cNvGraphicFramePr>
            <a:graphicFrameLocks/>
          </p:cNvGraphicFramePr>
          <p:nvPr>
            <p:extLst>
              <p:ext uri="{D42A27DB-BD31-4B8C-83A1-F6EECF244321}">
                <p14:modId xmlns:p14="http://schemas.microsoft.com/office/powerpoint/2010/main" val="2338469636"/>
              </p:ext>
            </p:extLst>
          </p:nvPr>
        </p:nvGraphicFramePr>
        <p:xfrm>
          <a:off x="5315840" y="3423138"/>
          <a:ext cx="6876160" cy="3434861"/>
        </p:xfrm>
        <a:graphic>
          <a:graphicData uri="http://schemas.openxmlformats.org/drawingml/2006/chart">
            <c:chart xmlns:c="http://schemas.openxmlformats.org/drawingml/2006/chart" xmlns:r="http://schemas.openxmlformats.org/officeDocument/2006/relationships" r:id="rId4"/>
          </a:graphicData>
        </a:graphic>
      </p:graphicFrame>
      <p:grpSp>
        <p:nvGrpSpPr>
          <p:cNvPr id="16" name="Group 15">
            <a:extLst>
              <a:ext uri="{FF2B5EF4-FFF2-40B4-BE49-F238E27FC236}">
                <a16:creationId xmlns:a16="http://schemas.microsoft.com/office/drawing/2014/main" id="{76478A13-BBB7-442D-AD67-1E68F024F65C}"/>
              </a:ext>
            </a:extLst>
          </p:cNvPr>
          <p:cNvGrpSpPr/>
          <p:nvPr/>
        </p:nvGrpSpPr>
        <p:grpSpPr>
          <a:xfrm>
            <a:off x="-1" y="6377355"/>
            <a:ext cx="5315840" cy="480646"/>
            <a:chOff x="-2" y="6377355"/>
            <a:chExt cx="12192002" cy="480646"/>
          </a:xfrm>
        </p:grpSpPr>
        <p:sp>
          <p:nvSpPr>
            <p:cNvPr id="17" name="Rectangle 16">
              <a:extLst>
                <a:ext uri="{FF2B5EF4-FFF2-40B4-BE49-F238E27FC236}">
                  <a16:creationId xmlns:a16="http://schemas.microsoft.com/office/drawing/2014/main" id="{61C0E3B4-2F2D-499E-BE97-0E1241630D3D}"/>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Rectangle 17">
              <a:extLst>
                <a:ext uri="{FF2B5EF4-FFF2-40B4-BE49-F238E27FC236}">
                  <a16:creationId xmlns:a16="http://schemas.microsoft.com/office/drawing/2014/main" id="{30B9EC61-63CC-4694-887E-B86E3F304134}"/>
                </a:ext>
              </a:extLst>
            </p:cNvPr>
            <p:cNvSpPr/>
            <p:nvPr/>
          </p:nvSpPr>
          <p:spPr>
            <a:xfrm>
              <a:off x="-2" y="6377355"/>
              <a:ext cx="2177859"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Objectives</a:t>
              </a:r>
            </a:p>
          </p:txBody>
        </p:sp>
        <p:sp>
          <p:nvSpPr>
            <p:cNvPr id="19" name="Rectangle 18">
              <a:extLst>
                <a:ext uri="{FF2B5EF4-FFF2-40B4-BE49-F238E27FC236}">
                  <a16:creationId xmlns:a16="http://schemas.microsoft.com/office/drawing/2014/main" id="{6D1F0B5A-408E-4EC3-AB60-BCDE9B31D127}"/>
                </a:ext>
              </a:extLst>
            </p:cNvPr>
            <p:cNvSpPr/>
            <p:nvPr/>
          </p:nvSpPr>
          <p:spPr>
            <a:xfrm>
              <a:off x="2007035" y="6377355"/>
              <a:ext cx="3471940"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Literature Review</a:t>
              </a:r>
            </a:p>
          </p:txBody>
        </p:sp>
        <p:sp>
          <p:nvSpPr>
            <p:cNvPr id="20" name="Rectangle 19">
              <a:extLst>
                <a:ext uri="{FF2B5EF4-FFF2-40B4-BE49-F238E27FC236}">
                  <a16:creationId xmlns:a16="http://schemas.microsoft.com/office/drawing/2014/main" id="{42890877-E1FC-4F30-A7CA-15D31E4E3490}"/>
                </a:ext>
              </a:extLst>
            </p:cNvPr>
            <p:cNvSpPr/>
            <p:nvPr/>
          </p:nvSpPr>
          <p:spPr>
            <a:xfrm>
              <a:off x="5268879" y="6377355"/>
              <a:ext cx="268046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Methodology</a:t>
              </a:r>
            </a:p>
          </p:txBody>
        </p:sp>
        <p:sp>
          <p:nvSpPr>
            <p:cNvPr id="21" name="Rectangle 20">
              <a:extLst>
                <a:ext uri="{FF2B5EF4-FFF2-40B4-BE49-F238E27FC236}">
                  <a16:creationId xmlns:a16="http://schemas.microsoft.com/office/drawing/2014/main" id="{207DB76F-AF04-4545-8FEB-ECEAE776168D}"/>
                </a:ext>
              </a:extLst>
            </p:cNvPr>
            <p:cNvSpPr/>
            <p:nvPr/>
          </p:nvSpPr>
          <p:spPr>
            <a:xfrm>
              <a:off x="7869686" y="6377355"/>
              <a:ext cx="1801168"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Findings</a:t>
              </a:r>
            </a:p>
          </p:txBody>
        </p:sp>
        <p:sp>
          <p:nvSpPr>
            <p:cNvPr id="22" name="Rectangle 21">
              <a:extLst>
                <a:ext uri="{FF2B5EF4-FFF2-40B4-BE49-F238E27FC236}">
                  <a16:creationId xmlns:a16="http://schemas.microsoft.com/office/drawing/2014/main" id="{B0ED2EE3-4EEE-4696-A2EC-49C27B28B867}"/>
                </a:ext>
              </a:extLst>
            </p:cNvPr>
            <p:cNvSpPr/>
            <p:nvPr/>
          </p:nvSpPr>
          <p:spPr>
            <a:xfrm>
              <a:off x="9670856" y="6377355"/>
              <a:ext cx="252114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Conclusions</a:t>
              </a:r>
            </a:p>
          </p:txBody>
        </p:sp>
      </p:grpSp>
      <p:sp>
        <p:nvSpPr>
          <p:cNvPr id="2" name="TextBox 1"/>
          <p:cNvSpPr txBox="1"/>
          <p:nvPr/>
        </p:nvSpPr>
        <p:spPr>
          <a:xfrm>
            <a:off x="301869" y="227819"/>
            <a:ext cx="4499810" cy="707886"/>
          </a:xfrm>
          <a:prstGeom prst="rect">
            <a:avLst/>
          </a:prstGeom>
          <a:noFill/>
        </p:spPr>
        <p:txBody>
          <a:bodyPr wrap="square" rtlCol="0">
            <a:spAutoFit/>
          </a:bodyPr>
          <a:lstStyle/>
          <a:p>
            <a:r>
              <a:rPr lang="en-US" sz="4000" dirty="0">
                <a:latin typeface="+mj-lt"/>
              </a:rPr>
              <a:t>Regression</a:t>
            </a:r>
          </a:p>
        </p:txBody>
      </p:sp>
    </p:spTree>
    <p:extLst>
      <p:ext uri="{BB962C8B-B14F-4D97-AF65-F5344CB8AC3E}">
        <p14:creationId xmlns:p14="http://schemas.microsoft.com/office/powerpoint/2010/main" val="1151951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grazing stream">
            <a:extLst>
              <a:ext uri="{FF2B5EF4-FFF2-40B4-BE49-F238E27FC236}">
                <a16:creationId xmlns:a16="http://schemas.microsoft.com/office/drawing/2014/main" id="{1507D171-14CE-4318-A8F2-7C18C412A9A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1464186"/>
            <a:ext cx="5820641" cy="388042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9CDCAAB-6B41-4AE9-81F8-B6852A65C458}"/>
              </a:ext>
            </a:extLst>
          </p:cNvPr>
          <p:cNvSpPr txBox="1"/>
          <p:nvPr/>
        </p:nvSpPr>
        <p:spPr>
          <a:xfrm>
            <a:off x="1183716" y="5203739"/>
            <a:ext cx="3453206"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400" dirty="0"/>
              <a:t>Conventional Grazing (CG)</a:t>
            </a:r>
          </a:p>
        </p:txBody>
      </p:sp>
      <p:pic>
        <p:nvPicPr>
          <p:cNvPr id="2052" name="Picture 4" descr="Image result for stream with no grazing">
            <a:extLst>
              <a:ext uri="{FF2B5EF4-FFF2-40B4-BE49-F238E27FC236}">
                <a16:creationId xmlns:a16="http://schemas.microsoft.com/office/drawing/2014/main" id="{31CDDC0F-58B1-4372-AD2E-2EC4E7AF592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9249" y="1464187"/>
            <a:ext cx="6242750" cy="388042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903FD73-F94D-4DA1-B767-ED151996511F}"/>
              </a:ext>
            </a:extLst>
          </p:cNvPr>
          <p:cNvSpPr txBox="1"/>
          <p:nvPr/>
        </p:nvSpPr>
        <p:spPr>
          <a:xfrm>
            <a:off x="7473873" y="5199841"/>
            <a:ext cx="3074896"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400" dirty="0"/>
              <a:t>Managed Grazing (MG)</a:t>
            </a:r>
          </a:p>
        </p:txBody>
      </p:sp>
      <p:sp>
        <p:nvSpPr>
          <p:cNvPr id="6" name="TextBox 5">
            <a:extLst>
              <a:ext uri="{FF2B5EF4-FFF2-40B4-BE49-F238E27FC236}">
                <a16:creationId xmlns:a16="http://schemas.microsoft.com/office/drawing/2014/main" id="{1B319774-9524-4EF5-8814-EF5715F59232}"/>
              </a:ext>
            </a:extLst>
          </p:cNvPr>
          <p:cNvSpPr txBox="1"/>
          <p:nvPr/>
        </p:nvSpPr>
        <p:spPr>
          <a:xfrm>
            <a:off x="4755528" y="5045952"/>
            <a:ext cx="1075115" cy="307777"/>
          </a:xfrm>
          <a:prstGeom prst="rect">
            <a:avLst/>
          </a:prstGeom>
          <a:noFill/>
          <a:ln>
            <a:noFill/>
          </a:ln>
        </p:spPr>
        <p:txBody>
          <a:bodyPr wrap="square" rtlCol="0">
            <a:spAutoFit/>
          </a:bodyPr>
          <a:lstStyle/>
          <a:p>
            <a:r>
              <a:rPr lang="en-US" sz="1400" dirty="0">
                <a:solidFill>
                  <a:schemeClr val="bg1"/>
                </a:solidFill>
              </a:rPr>
              <a:t>© Bill Wolfe</a:t>
            </a:r>
          </a:p>
        </p:txBody>
      </p:sp>
      <p:sp>
        <p:nvSpPr>
          <p:cNvPr id="7" name="TextBox 6">
            <a:extLst>
              <a:ext uri="{FF2B5EF4-FFF2-40B4-BE49-F238E27FC236}">
                <a16:creationId xmlns:a16="http://schemas.microsoft.com/office/drawing/2014/main" id="{15E4FEC1-0102-45AF-99BC-0980483DD94E}"/>
              </a:ext>
            </a:extLst>
          </p:cNvPr>
          <p:cNvSpPr txBox="1"/>
          <p:nvPr/>
        </p:nvSpPr>
        <p:spPr>
          <a:xfrm>
            <a:off x="10671587" y="5045952"/>
            <a:ext cx="1520412" cy="307777"/>
          </a:xfrm>
          <a:prstGeom prst="rect">
            <a:avLst/>
          </a:prstGeom>
          <a:noFill/>
          <a:ln>
            <a:noFill/>
          </a:ln>
        </p:spPr>
        <p:txBody>
          <a:bodyPr wrap="square" rtlCol="0">
            <a:spAutoFit/>
          </a:bodyPr>
          <a:lstStyle/>
          <a:p>
            <a:r>
              <a:rPr lang="en-US" sz="1400" dirty="0">
                <a:solidFill>
                  <a:schemeClr val="bg1"/>
                </a:solidFill>
              </a:rPr>
              <a:t>© Ontario MAFRA</a:t>
            </a:r>
          </a:p>
        </p:txBody>
      </p:sp>
      <p:grpSp>
        <p:nvGrpSpPr>
          <p:cNvPr id="22" name="Group 21">
            <a:extLst>
              <a:ext uri="{FF2B5EF4-FFF2-40B4-BE49-F238E27FC236}">
                <a16:creationId xmlns:a16="http://schemas.microsoft.com/office/drawing/2014/main" id="{7E0BDCAD-541D-4336-B863-F59E34DC1CEE}"/>
              </a:ext>
            </a:extLst>
          </p:cNvPr>
          <p:cNvGrpSpPr/>
          <p:nvPr/>
        </p:nvGrpSpPr>
        <p:grpSpPr>
          <a:xfrm>
            <a:off x="-1" y="6377352"/>
            <a:ext cx="12192000" cy="480648"/>
            <a:chOff x="0" y="6377353"/>
            <a:chExt cx="12192000" cy="480648"/>
          </a:xfrm>
        </p:grpSpPr>
        <p:sp>
          <p:nvSpPr>
            <p:cNvPr id="23" name="Rectangle 22">
              <a:extLst>
                <a:ext uri="{FF2B5EF4-FFF2-40B4-BE49-F238E27FC236}">
                  <a16:creationId xmlns:a16="http://schemas.microsoft.com/office/drawing/2014/main" id="{8B6915B8-C1B0-4581-8FCE-16FBD931FED1}"/>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E8B092A7-7861-488B-ABF8-D0DEDB5EB0BD}"/>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5" name="Rectangle 24">
              <a:extLst>
                <a:ext uri="{FF2B5EF4-FFF2-40B4-BE49-F238E27FC236}">
                  <a16:creationId xmlns:a16="http://schemas.microsoft.com/office/drawing/2014/main" id="{C0BA93BF-D174-4B49-A883-FDF17B4D87B0}"/>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6" name="Rectangle 25">
              <a:extLst>
                <a:ext uri="{FF2B5EF4-FFF2-40B4-BE49-F238E27FC236}">
                  <a16:creationId xmlns:a16="http://schemas.microsoft.com/office/drawing/2014/main" id="{C0046C09-BB6E-4ECA-8FE6-D9067390A386}"/>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27" name="Rectangle 26">
              <a:extLst>
                <a:ext uri="{FF2B5EF4-FFF2-40B4-BE49-F238E27FC236}">
                  <a16:creationId xmlns:a16="http://schemas.microsoft.com/office/drawing/2014/main" id="{F79F73D8-E064-4DA1-A996-058033B177F1}"/>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8" name="Rectangle 27">
              <a:extLst>
                <a:ext uri="{FF2B5EF4-FFF2-40B4-BE49-F238E27FC236}">
                  <a16:creationId xmlns:a16="http://schemas.microsoft.com/office/drawing/2014/main" id="{2B354600-7ACE-41EF-93FE-E5940D84A9DA}"/>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9042969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0373D3-056F-4EC8-82D8-4F48C7C4BD25}"/>
              </a:ext>
            </a:extLst>
          </p:cNvPr>
          <p:cNvSpPr>
            <a:spLocks noGrp="1"/>
          </p:cNvSpPr>
          <p:nvPr>
            <p:ph idx="1"/>
          </p:nvPr>
        </p:nvSpPr>
        <p:spPr>
          <a:xfrm>
            <a:off x="280777" y="1301262"/>
            <a:ext cx="5035062" cy="5556738"/>
          </a:xfrm>
        </p:spPr>
        <p:txBody>
          <a:bodyPr/>
          <a:lstStyle/>
          <a:p>
            <a:pPr marL="0" indent="0">
              <a:buNone/>
            </a:pPr>
            <a:r>
              <a:rPr lang="en-US" dirty="0"/>
              <a:t>3.    Drainage area, slope, and D84 particle size as predictors for entrenchment ratio.</a:t>
            </a:r>
            <a:br>
              <a:rPr lang="en-US" dirty="0"/>
            </a:br>
            <a:br>
              <a:rPr lang="en-US" dirty="0"/>
            </a:br>
            <a:br>
              <a:rPr lang="en-US" dirty="0"/>
            </a:br>
            <a:endParaRPr lang="en-US" dirty="0"/>
          </a:p>
          <a:p>
            <a:pPr marL="0" indent="0">
              <a:buNone/>
            </a:pPr>
            <a:r>
              <a:rPr lang="en-US" dirty="0"/>
              <a:t>4.    Drainage area, hydraulic radius, and D50 particle sizes as predictors for BEHI rating. </a:t>
            </a:r>
          </a:p>
          <a:p>
            <a:endParaRPr lang="en-US" dirty="0"/>
          </a:p>
        </p:txBody>
      </p:sp>
      <p:graphicFrame>
        <p:nvGraphicFramePr>
          <p:cNvPr id="7" name="Chart 6">
            <a:extLst>
              <a:ext uri="{FF2B5EF4-FFF2-40B4-BE49-F238E27FC236}">
                <a16:creationId xmlns:a16="http://schemas.microsoft.com/office/drawing/2014/main" id="{DC86B1E7-10FB-4AC8-BA75-E6AA182E0BB9}"/>
              </a:ext>
            </a:extLst>
          </p:cNvPr>
          <p:cNvGraphicFramePr>
            <a:graphicFrameLocks/>
          </p:cNvGraphicFramePr>
          <p:nvPr>
            <p:extLst>
              <p:ext uri="{D42A27DB-BD31-4B8C-83A1-F6EECF244321}">
                <p14:modId xmlns:p14="http://schemas.microsoft.com/office/powerpoint/2010/main" val="2977350453"/>
              </p:ext>
            </p:extLst>
          </p:nvPr>
        </p:nvGraphicFramePr>
        <p:xfrm>
          <a:off x="5315839" y="0"/>
          <a:ext cx="6876161" cy="35403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a:extLst>
              <a:ext uri="{FF2B5EF4-FFF2-40B4-BE49-F238E27FC236}">
                <a16:creationId xmlns:a16="http://schemas.microsoft.com/office/drawing/2014/main" id="{00000000-0008-0000-0E00-00000B000000}"/>
              </a:ext>
            </a:extLst>
          </p:cNvPr>
          <p:cNvGraphicFramePr>
            <a:graphicFrameLocks/>
          </p:cNvGraphicFramePr>
          <p:nvPr>
            <p:extLst>
              <p:ext uri="{D42A27DB-BD31-4B8C-83A1-F6EECF244321}">
                <p14:modId xmlns:p14="http://schemas.microsoft.com/office/powerpoint/2010/main" val="2737064707"/>
              </p:ext>
            </p:extLst>
          </p:nvPr>
        </p:nvGraphicFramePr>
        <p:xfrm>
          <a:off x="5315839" y="3540369"/>
          <a:ext cx="6876161" cy="3317631"/>
        </p:xfrm>
        <a:graphic>
          <a:graphicData uri="http://schemas.openxmlformats.org/drawingml/2006/chart">
            <c:chart xmlns:c="http://schemas.openxmlformats.org/drawingml/2006/chart" xmlns:r="http://schemas.openxmlformats.org/officeDocument/2006/relationships" r:id="rId4"/>
          </a:graphicData>
        </a:graphic>
      </p:graphicFrame>
      <p:grpSp>
        <p:nvGrpSpPr>
          <p:cNvPr id="16" name="Group 15">
            <a:extLst>
              <a:ext uri="{FF2B5EF4-FFF2-40B4-BE49-F238E27FC236}">
                <a16:creationId xmlns:a16="http://schemas.microsoft.com/office/drawing/2014/main" id="{75407C20-39AD-465D-8C0C-3304325EA796}"/>
              </a:ext>
            </a:extLst>
          </p:cNvPr>
          <p:cNvGrpSpPr/>
          <p:nvPr/>
        </p:nvGrpSpPr>
        <p:grpSpPr>
          <a:xfrm>
            <a:off x="-1" y="6377355"/>
            <a:ext cx="5315840" cy="480646"/>
            <a:chOff x="-2" y="6377355"/>
            <a:chExt cx="12192002" cy="480646"/>
          </a:xfrm>
        </p:grpSpPr>
        <p:sp>
          <p:nvSpPr>
            <p:cNvPr id="17" name="Rectangle 16">
              <a:extLst>
                <a:ext uri="{FF2B5EF4-FFF2-40B4-BE49-F238E27FC236}">
                  <a16:creationId xmlns:a16="http://schemas.microsoft.com/office/drawing/2014/main" id="{A7D4F421-3766-48F8-9118-23B74491A0B1}"/>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Rectangle 17">
              <a:extLst>
                <a:ext uri="{FF2B5EF4-FFF2-40B4-BE49-F238E27FC236}">
                  <a16:creationId xmlns:a16="http://schemas.microsoft.com/office/drawing/2014/main" id="{4B04E415-BF95-4775-9639-5FBFE7C976A7}"/>
                </a:ext>
              </a:extLst>
            </p:cNvPr>
            <p:cNvSpPr/>
            <p:nvPr/>
          </p:nvSpPr>
          <p:spPr>
            <a:xfrm>
              <a:off x="-2" y="6377355"/>
              <a:ext cx="2177859"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Objectives</a:t>
              </a:r>
            </a:p>
          </p:txBody>
        </p:sp>
        <p:sp>
          <p:nvSpPr>
            <p:cNvPr id="19" name="Rectangle 18">
              <a:extLst>
                <a:ext uri="{FF2B5EF4-FFF2-40B4-BE49-F238E27FC236}">
                  <a16:creationId xmlns:a16="http://schemas.microsoft.com/office/drawing/2014/main" id="{15B320A1-67F1-4880-A928-CD921C229616}"/>
                </a:ext>
              </a:extLst>
            </p:cNvPr>
            <p:cNvSpPr/>
            <p:nvPr/>
          </p:nvSpPr>
          <p:spPr>
            <a:xfrm>
              <a:off x="2007035" y="6377355"/>
              <a:ext cx="3471940"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Literature Review</a:t>
              </a:r>
            </a:p>
          </p:txBody>
        </p:sp>
        <p:sp>
          <p:nvSpPr>
            <p:cNvPr id="20" name="Rectangle 19">
              <a:extLst>
                <a:ext uri="{FF2B5EF4-FFF2-40B4-BE49-F238E27FC236}">
                  <a16:creationId xmlns:a16="http://schemas.microsoft.com/office/drawing/2014/main" id="{29A9932B-319E-4F4E-9F04-49A0C39F2E77}"/>
                </a:ext>
              </a:extLst>
            </p:cNvPr>
            <p:cNvSpPr/>
            <p:nvPr/>
          </p:nvSpPr>
          <p:spPr>
            <a:xfrm>
              <a:off x="5268879" y="6377355"/>
              <a:ext cx="268046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chemeClr val="bg1"/>
                  </a:solidFill>
                </a:rPr>
                <a:t>Methodology</a:t>
              </a:r>
            </a:p>
          </p:txBody>
        </p:sp>
        <p:sp>
          <p:nvSpPr>
            <p:cNvPr id="21" name="Rectangle 20">
              <a:extLst>
                <a:ext uri="{FF2B5EF4-FFF2-40B4-BE49-F238E27FC236}">
                  <a16:creationId xmlns:a16="http://schemas.microsoft.com/office/drawing/2014/main" id="{A5C537F1-BED3-474B-9573-DA1E59F878B7}"/>
                </a:ext>
              </a:extLst>
            </p:cNvPr>
            <p:cNvSpPr/>
            <p:nvPr/>
          </p:nvSpPr>
          <p:spPr>
            <a:xfrm>
              <a:off x="7869686" y="6377355"/>
              <a:ext cx="1801168"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Findings</a:t>
              </a:r>
            </a:p>
          </p:txBody>
        </p:sp>
        <p:sp>
          <p:nvSpPr>
            <p:cNvPr id="22" name="Rectangle 21">
              <a:extLst>
                <a:ext uri="{FF2B5EF4-FFF2-40B4-BE49-F238E27FC236}">
                  <a16:creationId xmlns:a16="http://schemas.microsoft.com/office/drawing/2014/main" id="{4FA233D5-3003-4941-9677-628DB2CD6CF5}"/>
                </a:ext>
              </a:extLst>
            </p:cNvPr>
            <p:cNvSpPr/>
            <p:nvPr/>
          </p:nvSpPr>
          <p:spPr>
            <a:xfrm>
              <a:off x="9670856" y="6377355"/>
              <a:ext cx="252114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Conclusions</a:t>
              </a:r>
            </a:p>
          </p:txBody>
        </p:sp>
      </p:grpSp>
      <p:sp>
        <p:nvSpPr>
          <p:cNvPr id="12" name="TextBox 11"/>
          <p:cNvSpPr txBox="1"/>
          <p:nvPr/>
        </p:nvSpPr>
        <p:spPr>
          <a:xfrm>
            <a:off x="301869" y="227819"/>
            <a:ext cx="4499810" cy="707886"/>
          </a:xfrm>
          <a:prstGeom prst="rect">
            <a:avLst/>
          </a:prstGeom>
          <a:noFill/>
        </p:spPr>
        <p:txBody>
          <a:bodyPr wrap="square" rtlCol="0">
            <a:spAutoFit/>
          </a:bodyPr>
          <a:lstStyle/>
          <a:p>
            <a:r>
              <a:rPr lang="en-US" sz="4000" dirty="0">
                <a:latin typeface="+mj-lt"/>
              </a:rPr>
              <a:t>Regression</a:t>
            </a:r>
          </a:p>
        </p:txBody>
      </p:sp>
    </p:spTree>
    <p:extLst>
      <p:ext uri="{BB962C8B-B14F-4D97-AF65-F5344CB8AC3E}">
        <p14:creationId xmlns:p14="http://schemas.microsoft.com/office/powerpoint/2010/main" val="11947989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C6A1F4-4ECD-4C2D-963B-7E8233DF8207}"/>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D34B2BA-F8D5-4C8D-826D-CFEBEAB9ABE8}"/>
              </a:ext>
            </a:extLst>
          </p:cNvPr>
          <p:cNvSpPr>
            <a:spLocks noGrp="1"/>
          </p:cNvSpPr>
          <p:nvPr>
            <p:ph type="title"/>
          </p:nvPr>
        </p:nvSpPr>
        <p:spPr>
          <a:xfrm>
            <a:off x="4845546" y="521634"/>
            <a:ext cx="2765612" cy="732155"/>
          </a:xfrm>
          <a:solidFill>
            <a:schemeClr val="accent1">
              <a:lumMod val="40000"/>
              <a:lumOff val="60000"/>
            </a:schemeClr>
          </a:solidFill>
          <a:ln>
            <a:noFill/>
          </a:ln>
        </p:spPr>
        <p:txBody>
          <a:bodyPr>
            <a:normAutofit fontScale="90000"/>
          </a:bodyPr>
          <a:lstStyle/>
          <a:p>
            <a:r>
              <a:rPr lang="en-US" b="1" dirty="0"/>
              <a:t>Conclusions </a:t>
            </a:r>
          </a:p>
        </p:txBody>
      </p:sp>
      <p:sp>
        <p:nvSpPr>
          <p:cNvPr id="3" name="Content Placeholder 2">
            <a:extLst>
              <a:ext uri="{FF2B5EF4-FFF2-40B4-BE49-F238E27FC236}">
                <a16:creationId xmlns:a16="http://schemas.microsoft.com/office/drawing/2014/main" id="{CB178B44-BDED-4ADA-B2E0-E5120E14F359}"/>
              </a:ext>
            </a:extLst>
          </p:cNvPr>
          <p:cNvSpPr>
            <a:spLocks noGrp="1"/>
          </p:cNvSpPr>
          <p:nvPr>
            <p:ph idx="1"/>
          </p:nvPr>
        </p:nvSpPr>
        <p:spPr>
          <a:xfrm>
            <a:off x="696414" y="1382743"/>
            <a:ext cx="11063876" cy="4736704"/>
          </a:xfrm>
          <a:solidFill>
            <a:schemeClr val="accent1">
              <a:lumMod val="40000"/>
              <a:lumOff val="60000"/>
            </a:schemeClr>
          </a:solidFill>
          <a:ln>
            <a:noFill/>
          </a:ln>
        </p:spPr>
        <p:txBody>
          <a:bodyPr>
            <a:noAutofit/>
          </a:bodyPr>
          <a:lstStyle/>
          <a:p>
            <a:pPr marL="514350" indent="-514350">
              <a:buFont typeface="Arial" panose="020B0604020202020204" pitchFamily="34" charset="0"/>
              <a:buAutoNum type="arabicPeriod"/>
            </a:pPr>
            <a:r>
              <a:rPr lang="en-US" sz="2000" dirty="0"/>
              <a:t>Can managed grazing meet or exceed the benefits of grazing exclusion or restoration projects? In other words, can it accomplish the desired degree of natural restoration? </a:t>
            </a:r>
            <a:br>
              <a:rPr lang="en-US" sz="2000" dirty="0"/>
            </a:br>
            <a:br>
              <a:rPr lang="en-US" sz="2000" dirty="0"/>
            </a:br>
            <a:r>
              <a:rPr lang="en-US" sz="2000" b="1" dirty="0"/>
              <a:t>A: Yes, managed grazing was more beneficial than non grazing for some of these sites. </a:t>
            </a:r>
          </a:p>
          <a:p>
            <a:pPr marL="514350" indent="-514350">
              <a:buAutoNum type="arabicPeriod"/>
            </a:pPr>
            <a:endParaRPr lang="en-US" sz="2000" dirty="0"/>
          </a:p>
          <a:p>
            <a:pPr marL="514350" indent="-514350">
              <a:buFont typeface="Arial" panose="020B0604020202020204" pitchFamily="34" charset="0"/>
              <a:buAutoNum type="arabicPeriod"/>
            </a:pPr>
            <a:r>
              <a:rPr lang="en-US" sz="2000" dirty="0"/>
              <a:t>Is conventional grazing as damaging to ecosystems and bank stability as the literature shows? </a:t>
            </a:r>
            <a:br>
              <a:rPr lang="en-US" sz="2000" dirty="0"/>
            </a:br>
            <a:br>
              <a:rPr lang="en-US" sz="2000" dirty="0"/>
            </a:br>
            <a:r>
              <a:rPr lang="en-US" sz="2000" b="1" dirty="0"/>
              <a:t>A: Yes, conventional grazing resulted in the most entrenched, eroded, and unstable channels. </a:t>
            </a:r>
            <a:br>
              <a:rPr lang="en-US" sz="2000" dirty="0"/>
            </a:br>
            <a:endParaRPr lang="en-US" sz="2000" dirty="0"/>
          </a:p>
          <a:p>
            <a:pPr marL="514350" indent="-514350">
              <a:buFont typeface="Arial" panose="020B0604020202020204" pitchFamily="34" charset="0"/>
              <a:buAutoNum type="arabicPeriod"/>
            </a:pPr>
            <a:r>
              <a:rPr lang="en-US" sz="2000" dirty="0"/>
              <a:t>Is a wooded or grassed stream bank area better for channel health?</a:t>
            </a:r>
            <a:br>
              <a:rPr lang="en-US" sz="2000" dirty="0"/>
            </a:br>
            <a:br>
              <a:rPr lang="en-US" sz="2000" dirty="0"/>
            </a:br>
            <a:r>
              <a:rPr lang="en-US" sz="2000" b="1" dirty="0"/>
              <a:t>A: Grassed bank areas were more advantageous for channel stabilization for these sites.</a:t>
            </a:r>
          </a:p>
          <a:p>
            <a:pPr marL="514350" indent="-514350">
              <a:buFont typeface="Arial" panose="020B0604020202020204" pitchFamily="34" charset="0"/>
              <a:buAutoNum type="arabicPeriod"/>
            </a:pPr>
            <a:endParaRPr lang="en-US" sz="2000" dirty="0"/>
          </a:p>
          <a:p>
            <a:pPr marL="0" indent="0">
              <a:buNone/>
            </a:pPr>
            <a:r>
              <a:rPr lang="en-US" sz="2000" dirty="0"/>
              <a:t>New: Larger reach D84 particle size may be detrimental to channel stability.</a:t>
            </a:r>
          </a:p>
          <a:p>
            <a:pPr marL="514350" indent="-514350">
              <a:buFont typeface="Arial" panose="020B0604020202020204" pitchFamily="34" charset="0"/>
              <a:buAutoNum type="arabicPeriod"/>
            </a:pPr>
            <a:endParaRPr lang="en-US" sz="2000" dirty="0"/>
          </a:p>
        </p:txBody>
      </p:sp>
      <p:grpSp>
        <p:nvGrpSpPr>
          <p:cNvPr id="12" name="Group 11">
            <a:extLst>
              <a:ext uri="{FF2B5EF4-FFF2-40B4-BE49-F238E27FC236}">
                <a16:creationId xmlns:a16="http://schemas.microsoft.com/office/drawing/2014/main" id="{7A3EDBD1-BADD-4C78-9F27-E30398D02CCB}"/>
              </a:ext>
            </a:extLst>
          </p:cNvPr>
          <p:cNvGrpSpPr/>
          <p:nvPr/>
        </p:nvGrpSpPr>
        <p:grpSpPr>
          <a:xfrm>
            <a:off x="0" y="6377353"/>
            <a:ext cx="12192000" cy="480648"/>
            <a:chOff x="0" y="6377353"/>
            <a:chExt cx="12192000" cy="480648"/>
          </a:xfrm>
        </p:grpSpPr>
        <p:sp>
          <p:nvSpPr>
            <p:cNvPr id="13" name="Rectangle 12">
              <a:extLst>
                <a:ext uri="{FF2B5EF4-FFF2-40B4-BE49-F238E27FC236}">
                  <a16:creationId xmlns:a16="http://schemas.microsoft.com/office/drawing/2014/main" id="{BCD67D40-DC93-4E62-8E4D-19EB83D8A8E5}"/>
                </a:ext>
              </a:extLst>
            </p:cNvPr>
            <p:cNvSpPr/>
            <p:nvPr/>
          </p:nvSpPr>
          <p:spPr>
            <a:xfrm>
              <a:off x="0" y="6377355"/>
              <a:ext cx="12192000" cy="480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F4FD0102-5D0E-43C5-ADD3-9588272F95CB}"/>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5" name="Rectangle 14">
              <a:extLst>
                <a:ext uri="{FF2B5EF4-FFF2-40B4-BE49-F238E27FC236}">
                  <a16:creationId xmlns:a16="http://schemas.microsoft.com/office/drawing/2014/main" id="{015A6677-E658-4B26-9803-7CCD87F5E93A}"/>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6" name="Rectangle 15">
              <a:extLst>
                <a:ext uri="{FF2B5EF4-FFF2-40B4-BE49-F238E27FC236}">
                  <a16:creationId xmlns:a16="http://schemas.microsoft.com/office/drawing/2014/main" id="{F0D7D7B4-46D4-44D0-9539-9F5B5485B3A8}"/>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7" name="Rectangle 16">
              <a:extLst>
                <a:ext uri="{FF2B5EF4-FFF2-40B4-BE49-F238E27FC236}">
                  <a16:creationId xmlns:a16="http://schemas.microsoft.com/office/drawing/2014/main" id="{64DA7F85-64C5-48AB-BEA0-C8D7137802B7}"/>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8" name="Rectangle 17">
              <a:extLst>
                <a:ext uri="{FF2B5EF4-FFF2-40B4-BE49-F238E27FC236}">
                  <a16:creationId xmlns:a16="http://schemas.microsoft.com/office/drawing/2014/main" id="{D3A44E66-6744-4070-A9A1-87F15CA2987A}"/>
                </a:ext>
              </a:extLst>
            </p:cNvPr>
            <p:cNvSpPr/>
            <p:nvPr/>
          </p:nvSpPr>
          <p:spPr>
            <a:xfrm>
              <a:off x="10070123" y="6377355"/>
              <a:ext cx="2121877"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439255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CF4168B-43E8-47AD-8FA1-AA87C52999FC}"/>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C9BAF9B5-BDFA-4926-9CD8-C9A959CF39AD}"/>
              </a:ext>
            </a:extLst>
          </p:cNvPr>
          <p:cNvSpPr txBox="1">
            <a:spLocks/>
          </p:cNvSpPr>
          <p:nvPr/>
        </p:nvSpPr>
        <p:spPr>
          <a:xfrm>
            <a:off x="4351882" y="916973"/>
            <a:ext cx="4024256" cy="732155"/>
          </a:xfrm>
          <a:prstGeom prst="rect">
            <a:avLst/>
          </a:prstGeom>
          <a:solidFill>
            <a:schemeClr val="accent1">
              <a:lumMod val="40000"/>
              <a:lumOff val="60000"/>
            </a:schemeClr>
          </a:solidFill>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Future Research</a:t>
            </a:r>
          </a:p>
        </p:txBody>
      </p:sp>
      <p:sp>
        <p:nvSpPr>
          <p:cNvPr id="7" name="Content Placeholder 2">
            <a:extLst>
              <a:ext uri="{FF2B5EF4-FFF2-40B4-BE49-F238E27FC236}">
                <a16:creationId xmlns:a16="http://schemas.microsoft.com/office/drawing/2014/main" id="{E393500A-AECB-4A03-9A3D-461DD67650C8}"/>
              </a:ext>
            </a:extLst>
          </p:cNvPr>
          <p:cNvSpPr>
            <a:spLocks noGrp="1"/>
          </p:cNvSpPr>
          <p:nvPr>
            <p:ph idx="1"/>
          </p:nvPr>
        </p:nvSpPr>
        <p:spPr>
          <a:xfrm>
            <a:off x="630701" y="1918615"/>
            <a:ext cx="10500360" cy="3794649"/>
          </a:xfrm>
          <a:solidFill>
            <a:schemeClr val="accent1">
              <a:lumMod val="40000"/>
              <a:lumOff val="60000"/>
            </a:schemeClr>
          </a:solidFill>
          <a:ln>
            <a:noFill/>
          </a:ln>
        </p:spPr>
        <p:txBody>
          <a:bodyPr>
            <a:normAutofit/>
          </a:bodyPr>
          <a:lstStyle/>
          <a:p>
            <a:pPr marL="0" indent="0">
              <a:buNone/>
            </a:pPr>
            <a:r>
              <a:rPr lang="en-US" dirty="0"/>
              <a:t>Bed feature creation using log jams, large woody debris, or step pools.</a:t>
            </a:r>
          </a:p>
          <a:p>
            <a:pPr marL="0" indent="0">
              <a:buNone/>
            </a:pPr>
            <a:endParaRPr lang="en-US" dirty="0"/>
          </a:p>
          <a:p>
            <a:pPr marL="0" indent="0">
              <a:buNone/>
            </a:pPr>
            <a:r>
              <a:rPr lang="en-US" dirty="0"/>
              <a:t>Within managed grazing</a:t>
            </a:r>
          </a:p>
          <a:p>
            <a:pPr marL="0" indent="0">
              <a:buNone/>
            </a:pPr>
            <a:endParaRPr lang="en-US" dirty="0"/>
          </a:p>
          <a:p>
            <a:pPr marL="0" indent="0">
              <a:buNone/>
            </a:pPr>
            <a:r>
              <a:rPr lang="en-US" dirty="0"/>
              <a:t>Reach D84 relationship with stability</a:t>
            </a:r>
          </a:p>
        </p:txBody>
      </p:sp>
      <p:pic>
        <p:nvPicPr>
          <p:cNvPr id="1026" name="Picture 2" descr="Image result for step pools">
            <a:extLst>
              <a:ext uri="{FF2B5EF4-FFF2-40B4-BE49-F238E27FC236}">
                <a16:creationId xmlns:a16="http://schemas.microsoft.com/office/drawing/2014/main" id="{12F44EC7-C40B-427A-B45D-4DE18FAF2F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4954" y="2868091"/>
            <a:ext cx="5867678" cy="3355373"/>
          </a:xfrm>
          <a:prstGeom prst="rect">
            <a:avLst/>
          </a:prstGeom>
          <a:noFill/>
          <a:ln>
            <a:solidFill>
              <a:schemeClr val="accent1">
                <a:lumMod val="50000"/>
              </a:schemeClr>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30348C3-EF23-4930-AA04-D4CB4C3A46CB}"/>
              </a:ext>
            </a:extLst>
          </p:cNvPr>
          <p:cNvSpPr txBox="1"/>
          <p:nvPr/>
        </p:nvSpPr>
        <p:spPr>
          <a:xfrm>
            <a:off x="6186520" y="5982751"/>
            <a:ext cx="2119280" cy="307777"/>
          </a:xfrm>
          <a:prstGeom prst="rect">
            <a:avLst/>
          </a:prstGeom>
          <a:noFill/>
          <a:ln>
            <a:noFill/>
          </a:ln>
        </p:spPr>
        <p:txBody>
          <a:bodyPr wrap="square" rtlCol="0">
            <a:spAutoFit/>
          </a:bodyPr>
          <a:lstStyle/>
          <a:p>
            <a:r>
              <a:rPr lang="en-US" sz="1400" dirty="0"/>
              <a:t>© Public Works Magazine</a:t>
            </a:r>
          </a:p>
        </p:txBody>
      </p:sp>
      <p:grpSp>
        <p:nvGrpSpPr>
          <p:cNvPr id="9" name="Group 8">
            <a:extLst>
              <a:ext uri="{FF2B5EF4-FFF2-40B4-BE49-F238E27FC236}">
                <a16:creationId xmlns:a16="http://schemas.microsoft.com/office/drawing/2014/main" id="{3E7A97F3-7F80-4746-A8B9-8144621DA87C}"/>
              </a:ext>
            </a:extLst>
          </p:cNvPr>
          <p:cNvGrpSpPr/>
          <p:nvPr/>
        </p:nvGrpSpPr>
        <p:grpSpPr>
          <a:xfrm>
            <a:off x="0" y="6377353"/>
            <a:ext cx="12192000" cy="480648"/>
            <a:chOff x="0" y="6377353"/>
            <a:chExt cx="12192000" cy="480648"/>
          </a:xfrm>
        </p:grpSpPr>
        <p:sp>
          <p:nvSpPr>
            <p:cNvPr id="11" name="Rectangle 10">
              <a:extLst>
                <a:ext uri="{FF2B5EF4-FFF2-40B4-BE49-F238E27FC236}">
                  <a16:creationId xmlns:a16="http://schemas.microsoft.com/office/drawing/2014/main" id="{465B91BE-7BE7-4A4F-8360-F47F9E519A75}"/>
                </a:ext>
              </a:extLst>
            </p:cNvPr>
            <p:cNvSpPr/>
            <p:nvPr/>
          </p:nvSpPr>
          <p:spPr>
            <a:xfrm>
              <a:off x="0" y="6377355"/>
              <a:ext cx="12192000" cy="4806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4F08D32-32D2-452A-82D2-F43005377837}"/>
                </a:ext>
              </a:extLst>
            </p:cNvPr>
            <p:cNvSpPr/>
            <p:nvPr/>
          </p:nvSpPr>
          <p:spPr>
            <a:xfrm>
              <a:off x="0" y="6377355"/>
              <a:ext cx="1641231" cy="480645"/>
            </a:xfrm>
            <a:prstGeom prst="rect">
              <a:avLst/>
            </a:prstGeom>
            <a:solidFill>
              <a:schemeClr val="bg2">
                <a:lumMod val="5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3" name="Rectangle 12">
              <a:extLst>
                <a:ext uri="{FF2B5EF4-FFF2-40B4-BE49-F238E27FC236}">
                  <a16:creationId xmlns:a16="http://schemas.microsoft.com/office/drawing/2014/main" id="{2B648E80-DF16-441B-B6F9-C3FC91A0D218}"/>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4" name="Rectangle 13">
              <a:extLst>
                <a:ext uri="{FF2B5EF4-FFF2-40B4-BE49-F238E27FC236}">
                  <a16:creationId xmlns:a16="http://schemas.microsoft.com/office/drawing/2014/main" id="{1F15EAA7-44E7-46C1-83B2-29609F8FD6ED}"/>
                </a:ext>
              </a:extLst>
            </p:cNvPr>
            <p:cNvSpPr/>
            <p:nvPr/>
          </p:nvSpPr>
          <p:spPr>
            <a:xfrm>
              <a:off x="3821724" y="6377353"/>
              <a:ext cx="2719754" cy="480645"/>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5" name="Rectangle 14">
              <a:extLst>
                <a:ext uri="{FF2B5EF4-FFF2-40B4-BE49-F238E27FC236}">
                  <a16:creationId xmlns:a16="http://schemas.microsoft.com/office/drawing/2014/main" id="{B862D6A5-1A3E-4602-8659-1CCD6F362887}"/>
                </a:ext>
              </a:extLst>
            </p:cNvPr>
            <p:cNvSpPr/>
            <p:nvPr/>
          </p:nvSpPr>
          <p:spPr>
            <a:xfrm>
              <a:off x="6541477" y="6377354"/>
              <a:ext cx="3528646" cy="480645"/>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6" name="Rectangle 15">
              <a:extLst>
                <a:ext uri="{FF2B5EF4-FFF2-40B4-BE49-F238E27FC236}">
                  <a16:creationId xmlns:a16="http://schemas.microsoft.com/office/drawing/2014/main" id="{E083832A-AEB6-483B-898A-819E421C7B28}"/>
                </a:ext>
              </a:extLst>
            </p:cNvPr>
            <p:cNvSpPr/>
            <p:nvPr/>
          </p:nvSpPr>
          <p:spPr>
            <a:xfrm>
              <a:off x="10070123" y="6377355"/>
              <a:ext cx="2121877" cy="48064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2047562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6B1850F-6338-41E9-970E-B78BD0DC85C2}"/>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C24D2532-FAFB-445D-AE4D-9D9CDA8C0579}"/>
              </a:ext>
            </a:extLst>
          </p:cNvPr>
          <p:cNvSpPr txBox="1">
            <a:spLocks/>
          </p:cNvSpPr>
          <p:nvPr/>
        </p:nvSpPr>
        <p:spPr>
          <a:xfrm>
            <a:off x="4750846" y="673605"/>
            <a:ext cx="2690308" cy="732155"/>
          </a:xfrm>
          <a:prstGeom prst="rect">
            <a:avLst/>
          </a:prstGeom>
          <a:solidFill>
            <a:schemeClr val="accent1">
              <a:lumMod val="40000"/>
              <a:lumOff val="60000"/>
            </a:schemeClr>
          </a:solidFill>
          <a:ln>
            <a:no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Thank You</a:t>
            </a:r>
          </a:p>
        </p:txBody>
      </p:sp>
      <p:sp>
        <p:nvSpPr>
          <p:cNvPr id="9" name="Content Placeholder 2">
            <a:extLst>
              <a:ext uri="{FF2B5EF4-FFF2-40B4-BE49-F238E27FC236}">
                <a16:creationId xmlns:a16="http://schemas.microsoft.com/office/drawing/2014/main" id="{4C7B2576-94D7-43CC-8E50-4D38714F85FB}"/>
              </a:ext>
            </a:extLst>
          </p:cNvPr>
          <p:cNvSpPr txBox="1">
            <a:spLocks/>
          </p:cNvSpPr>
          <p:nvPr/>
        </p:nvSpPr>
        <p:spPr>
          <a:xfrm>
            <a:off x="215900" y="1590888"/>
            <a:ext cx="11798300" cy="4416212"/>
          </a:xfrm>
          <a:prstGeom prst="rect">
            <a:avLst/>
          </a:prstGeom>
          <a:solidFill>
            <a:schemeClr val="accent1">
              <a:lumMod val="40000"/>
              <a:lumOff val="60000"/>
            </a:schemeClr>
          </a:solidFill>
          <a:ln>
            <a:noFill/>
          </a:ln>
        </p:spPr>
        <p:txBody>
          <a:bodyPr vert="horz" lIns="91440" tIns="45720" rIns="91440" bIns="45720" numCol="1"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Font typeface="Arial" panose="020B0604020202020204" pitchFamily="34" charset="0"/>
              <a:buNone/>
            </a:pPr>
            <a:r>
              <a:rPr lang="en-US" sz="2600" dirty="0"/>
              <a:t>Advisor: 		Dr. Joe Magner</a:t>
            </a:r>
          </a:p>
          <a:p>
            <a:pPr marL="0" indent="0">
              <a:lnSpc>
                <a:spcPct val="100000"/>
              </a:lnSpc>
              <a:buFont typeface="Arial" panose="020B0604020202020204" pitchFamily="34" charset="0"/>
              <a:buNone/>
            </a:pPr>
            <a:r>
              <a:rPr lang="en-US" sz="2600" dirty="0"/>
              <a:t>Committee: 		Dr. Bruce Wilson and Dr. Chris Lenhart</a:t>
            </a:r>
          </a:p>
          <a:p>
            <a:pPr marL="0" indent="0">
              <a:lnSpc>
                <a:spcPct val="100000"/>
              </a:lnSpc>
              <a:buNone/>
            </a:pPr>
            <a:r>
              <a:rPr lang="en-US" sz="2600" dirty="0"/>
              <a:t>MN DNR: 		Brooke Hacker and Jon Lore</a:t>
            </a:r>
          </a:p>
          <a:p>
            <a:pPr marL="0" indent="0">
              <a:lnSpc>
                <a:spcPct val="100000"/>
              </a:lnSpc>
              <a:buFont typeface="Arial" panose="020B0604020202020204" pitchFamily="34" charset="0"/>
              <a:buNone/>
            </a:pPr>
            <a:r>
              <a:rPr lang="en-US" sz="2600" dirty="0"/>
              <a:t>Mower SWCD: 	James Fett and Cody Fox</a:t>
            </a:r>
          </a:p>
          <a:p>
            <a:pPr marL="0" indent="0">
              <a:lnSpc>
                <a:spcPct val="100000"/>
              </a:lnSpc>
              <a:buFont typeface="Arial" panose="020B0604020202020204" pitchFamily="34" charset="0"/>
              <a:buNone/>
            </a:pPr>
            <a:endParaRPr lang="en-US" sz="2600" dirty="0"/>
          </a:p>
          <a:p>
            <a:pPr marL="0" indent="0">
              <a:lnSpc>
                <a:spcPct val="150000"/>
              </a:lnSpc>
              <a:buNone/>
            </a:pPr>
            <a:r>
              <a:rPr lang="en-US" sz="2600" dirty="0"/>
              <a:t>Special thanks to: 	Emily Deering, Chelsea Delaney, Mark Greve, Masha Guzner, 				Emily Johnson, Alex Van Kirk, Douglas Klimbal, Chris Kucek, Patrick 			Lown, Mose Mclain, John Mueller, Hilary Pierce, Austin Yantes.</a:t>
            </a:r>
          </a:p>
        </p:txBody>
      </p:sp>
      <p:grpSp>
        <p:nvGrpSpPr>
          <p:cNvPr id="5" name="Group 4">
            <a:extLst>
              <a:ext uri="{FF2B5EF4-FFF2-40B4-BE49-F238E27FC236}">
                <a16:creationId xmlns:a16="http://schemas.microsoft.com/office/drawing/2014/main" id="{96EF0702-5D47-4FA7-B43A-327DD2529905}"/>
              </a:ext>
            </a:extLst>
          </p:cNvPr>
          <p:cNvGrpSpPr/>
          <p:nvPr/>
        </p:nvGrpSpPr>
        <p:grpSpPr>
          <a:xfrm>
            <a:off x="0" y="6377353"/>
            <a:ext cx="12192000" cy="480648"/>
            <a:chOff x="0" y="6377353"/>
            <a:chExt cx="12192000" cy="480648"/>
          </a:xfrm>
        </p:grpSpPr>
        <p:sp>
          <p:nvSpPr>
            <p:cNvPr id="6" name="Rectangle 5">
              <a:extLst>
                <a:ext uri="{FF2B5EF4-FFF2-40B4-BE49-F238E27FC236}">
                  <a16:creationId xmlns:a16="http://schemas.microsoft.com/office/drawing/2014/main" id="{51B11068-ACDE-4666-81F1-C354C3DE11E7}"/>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3E5DAA0-6D4E-45C2-8576-90E035598648}"/>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0" name="Rectangle 9">
              <a:extLst>
                <a:ext uri="{FF2B5EF4-FFF2-40B4-BE49-F238E27FC236}">
                  <a16:creationId xmlns:a16="http://schemas.microsoft.com/office/drawing/2014/main" id="{DBE8DDD6-A7B6-4E91-A695-ADABD0C1190B}"/>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1" name="Rectangle 10">
              <a:extLst>
                <a:ext uri="{FF2B5EF4-FFF2-40B4-BE49-F238E27FC236}">
                  <a16:creationId xmlns:a16="http://schemas.microsoft.com/office/drawing/2014/main" id="{5089B661-8105-4AEF-99BC-77126123655B}"/>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3" name="Rectangle 12">
              <a:extLst>
                <a:ext uri="{FF2B5EF4-FFF2-40B4-BE49-F238E27FC236}">
                  <a16:creationId xmlns:a16="http://schemas.microsoft.com/office/drawing/2014/main" id="{BBBF900B-DA28-4D0A-9768-95DD3EE0D902}"/>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4" name="Rectangle 13">
              <a:extLst>
                <a:ext uri="{FF2B5EF4-FFF2-40B4-BE49-F238E27FC236}">
                  <a16:creationId xmlns:a16="http://schemas.microsoft.com/office/drawing/2014/main" id="{E0CEA11B-700D-4474-8E25-D0EE4D799875}"/>
                </a:ext>
              </a:extLst>
            </p:cNvPr>
            <p:cNvSpPr/>
            <p:nvPr/>
          </p:nvSpPr>
          <p:spPr>
            <a:xfrm>
              <a:off x="10070123" y="6377355"/>
              <a:ext cx="2121877"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33108369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6251596B-C758-42C8-B1D1-963672BA23AE}"/>
              </a:ext>
            </a:extLst>
          </p:cNvPr>
          <p:cNvPicPr>
            <a:picLocks noChangeAspect="1"/>
          </p:cNvPicPr>
          <p:nvPr/>
        </p:nvPicPr>
        <p:blipFill rotWithShape="1">
          <a:blip r:embed="rId3">
            <a:extLst>
              <a:ext uri="{28A0092B-C50C-407E-A947-70E740481C1C}">
                <a14:useLocalDpi xmlns:a14="http://schemas.microsoft.com/office/drawing/2010/main" val="0"/>
              </a:ext>
            </a:extLst>
          </a:blip>
          <a:srcRect l="6397" r="48153"/>
          <a:stretch/>
        </p:blipFill>
        <p:spPr>
          <a:xfrm>
            <a:off x="-2" y="0"/>
            <a:ext cx="12192002" cy="6858000"/>
          </a:xfrm>
          <a:prstGeom prst="rect">
            <a:avLst/>
          </a:prstGeom>
        </p:spPr>
      </p:pic>
      <p:sp>
        <p:nvSpPr>
          <p:cNvPr id="2" name="Title 1">
            <a:extLst>
              <a:ext uri="{FF2B5EF4-FFF2-40B4-BE49-F238E27FC236}">
                <a16:creationId xmlns:a16="http://schemas.microsoft.com/office/drawing/2014/main" id="{6DE3F86D-4ACE-4981-893F-8A0AD85D8054}"/>
              </a:ext>
            </a:extLst>
          </p:cNvPr>
          <p:cNvSpPr>
            <a:spLocks noGrp="1"/>
          </p:cNvSpPr>
          <p:nvPr>
            <p:ph type="title"/>
          </p:nvPr>
        </p:nvSpPr>
        <p:spPr>
          <a:xfrm>
            <a:off x="4422737" y="370733"/>
            <a:ext cx="3346525" cy="808561"/>
          </a:xfr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a:lstStyle/>
          <a:p>
            <a:pPr algn="ctr"/>
            <a:r>
              <a:rPr lang="en-US" b="1" dirty="0"/>
              <a:t>Questions?</a:t>
            </a:r>
          </a:p>
        </p:txBody>
      </p:sp>
      <p:sp>
        <p:nvSpPr>
          <p:cNvPr id="5" name="Rectangle 4">
            <a:extLst>
              <a:ext uri="{FF2B5EF4-FFF2-40B4-BE49-F238E27FC236}">
                <a16:creationId xmlns:a16="http://schemas.microsoft.com/office/drawing/2014/main" id="{747217D2-9BC7-4F00-8A25-1AB5D976C1DF}"/>
              </a:ext>
            </a:extLst>
          </p:cNvPr>
          <p:cNvSpPr/>
          <p:nvPr/>
        </p:nvSpPr>
        <p:spPr>
          <a:xfrm>
            <a:off x="0" y="6211669"/>
            <a:ext cx="2164080" cy="646331"/>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a:spAutoFit/>
          </a:bodyPr>
          <a:lstStyle/>
          <a:p>
            <a:r>
              <a:rPr lang="en-US" dirty="0"/>
              <a:t>Seongjun Kim</a:t>
            </a:r>
          </a:p>
          <a:p>
            <a:r>
              <a:rPr lang="en-US" dirty="0"/>
              <a:t>kimx3304@umn.edu</a:t>
            </a:r>
          </a:p>
        </p:txBody>
      </p:sp>
    </p:spTree>
    <p:extLst>
      <p:ext uri="{BB962C8B-B14F-4D97-AF65-F5344CB8AC3E}">
        <p14:creationId xmlns:p14="http://schemas.microsoft.com/office/powerpoint/2010/main" val="2860065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Image result for woody stream bank">
            <a:extLst>
              <a:ext uri="{FF2B5EF4-FFF2-40B4-BE49-F238E27FC236}">
                <a16:creationId xmlns:a16="http://schemas.microsoft.com/office/drawing/2014/main" id="{56F5C00A-1050-4507-81B4-E17C8CAEF4A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50249" y="3244937"/>
            <a:ext cx="5027407" cy="33516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80DC674-BA2C-4544-8C58-7FCEE9BA7B4A}"/>
              </a:ext>
            </a:extLst>
          </p:cNvPr>
          <p:cNvSpPr txBox="1"/>
          <p:nvPr/>
        </p:nvSpPr>
        <p:spPr>
          <a:xfrm>
            <a:off x="10198249" y="3319049"/>
            <a:ext cx="1993751" cy="307777"/>
          </a:xfrm>
          <a:prstGeom prst="rect">
            <a:avLst/>
          </a:prstGeom>
          <a:noFill/>
          <a:ln>
            <a:noFill/>
          </a:ln>
        </p:spPr>
        <p:txBody>
          <a:bodyPr wrap="square" rtlCol="0">
            <a:spAutoFit/>
          </a:bodyPr>
          <a:lstStyle/>
          <a:p>
            <a:r>
              <a:rPr lang="en-US" sz="1400" dirty="0">
                <a:solidFill>
                  <a:schemeClr val="bg1"/>
                </a:solidFill>
              </a:rPr>
              <a:t>© RR Northern Michigan</a:t>
            </a:r>
          </a:p>
        </p:txBody>
      </p:sp>
      <p:pic>
        <p:nvPicPr>
          <p:cNvPr id="1032" name="Picture 8" descr="Image result for grassed stream bank erosion">
            <a:extLst>
              <a:ext uri="{FF2B5EF4-FFF2-40B4-BE49-F238E27FC236}">
                <a16:creationId xmlns:a16="http://schemas.microsoft.com/office/drawing/2014/main" id="{35312201-C9C9-43DE-AEF2-3A3D81180E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3233089"/>
            <a:ext cx="5013064" cy="334767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3C47100D-F789-43BF-9A56-1D630641F12D}"/>
              </a:ext>
            </a:extLst>
          </p:cNvPr>
          <p:cNvGrpSpPr/>
          <p:nvPr/>
        </p:nvGrpSpPr>
        <p:grpSpPr>
          <a:xfrm>
            <a:off x="-1" y="-277232"/>
            <a:ext cx="5013066" cy="3510322"/>
            <a:chOff x="-1" y="0"/>
            <a:chExt cx="5174429" cy="3897059"/>
          </a:xfrm>
          <a:effectLst>
            <a:outerShdw blurRad="50800" dist="38100" dir="2700000" algn="tl" rotWithShape="0">
              <a:prstClr val="black">
                <a:alpha val="40000"/>
              </a:prstClr>
            </a:outerShdw>
          </a:effectLst>
        </p:grpSpPr>
        <p:pic>
          <p:nvPicPr>
            <p:cNvPr id="1026" name="Picture 2" descr="Image result for grassy stream bank">
              <a:extLst>
                <a:ext uri="{FF2B5EF4-FFF2-40B4-BE49-F238E27FC236}">
                  <a16:creationId xmlns:a16="http://schemas.microsoft.com/office/drawing/2014/main" id="{C95A6018-0823-4DD3-B2C7-DFB7010286A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5174428" cy="389705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678CE305-5D78-400B-9EDD-5111CADBD859}"/>
                </a:ext>
              </a:extLst>
            </p:cNvPr>
            <p:cNvSpPr txBox="1"/>
            <p:nvPr/>
          </p:nvSpPr>
          <p:spPr>
            <a:xfrm>
              <a:off x="-1" y="3536606"/>
              <a:ext cx="1465719" cy="341685"/>
            </a:xfrm>
            <a:prstGeom prst="rect">
              <a:avLst/>
            </a:prstGeom>
            <a:noFill/>
            <a:ln>
              <a:noFill/>
            </a:ln>
          </p:spPr>
          <p:txBody>
            <a:bodyPr wrap="square" rtlCol="0">
              <a:spAutoFit/>
            </a:bodyPr>
            <a:lstStyle/>
            <a:p>
              <a:r>
                <a:rPr lang="en-US" sz="1400" dirty="0">
                  <a:solidFill>
                    <a:schemeClr val="bg1"/>
                  </a:solidFill>
                </a:rPr>
                <a:t>© Sue Micawber</a:t>
              </a:r>
            </a:p>
          </p:txBody>
        </p:sp>
      </p:grpSp>
      <p:sp>
        <p:nvSpPr>
          <p:cNvPr id="9" name="TextBox 8">
            <a:extLst>
              <a:ext uri="{FF2B5EF4-FFF2-40B4-BE49-F238E27FC236}">
                <a16:creationId xmlns:a16="http://schemas.microsoft.com/office/drawing/2014/main" id="{C4488A18-F31A-4469-B60D-155B0AD8B732}"/>
              </a:ext>
            </a:extLst>
          </p:cNvPr>
          <p:cNvSpPr txBox="1"/>
          <p:nvPr/>
        </p:nvSpPr>
        <p:spPr>
          <a:xfrm>
            <a:off x="3222455" y="3316642"/>
            <a:ext cx="1882589" cy="307777"/>
          </a:xfrm>
          <a:prstGeom prst="rect">
            <a:avLst/>
          </a:prstGeom>
          <a:noFill/>
          <a:ln>
            <a:noFill/>
          </a:ln>
        </p:spPr>
        <p:txBody>
          <a:bodyPr wrap="square" rtlCol="0">
            <a:spAutoFit/>
          </a:bodyPr>
          <a:lstStyle/>
          <a:p>
            <a:r>
              <a:rPr lang="en-US" sz="1400" dirty="0">
                <a:solidFill>
                  <a:schemeClr val="bg1">
                    <a:lumMod val="95000"/>
                  </a:schemeClr>
                </a:solidFill>
              </a:rPr>
              <a:t>© Green City Blue Lake</a:t>
            </a:r>
          </a:p>
        </p:txBody>
      </p:sp>
      <p:pic>
        <p:nvPicPr>
          <p:cNvPr id="1034" name="Picture 10" descr="Image result for wooded stream">
            <a:extLst>
              <a:ext uri="{FF2B5EF4-FFF2-40B4-BE49-F238E27FC236}">
                <a16:creationId xmlns:a16="http://schemas.microsoft.com/office/drawing/2014/main" id="{C410B9A9-B8E5-4392-A273-B1592D9737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50249" y="-277232"/>
            <a:ext cx="5027407" cy="355271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5F445ABA-0066-4CF6-8D47-FEFA34C09B5D}"/>
              </a:ext>
            </a:extLst>
          </p:cNvPr>
          <p:cNvSpPr txBox="1"/>
          <p:nvPr/>
        </p:nvSpPr>
        <p:spPr>
          <a:xfrm>
            <a:off x="7135905" y="2929991"/>
            <a:ext cx="1240715" cy="307777"/>
          </a:xfrm>
          <a:prstGeom prst="rect">
            <a:avLst/>
          </a:prstGeom>
          <a:noFill/>
          <a:ln>
            <a:noFill/>
          </a:ln>
        </p:spPr>
        <p:txBody>
          <a:bodyPr wrap="square" rtlCol="0">
            <a:spAutoFit/>
          </a:bodyPr>
          <a:lstStyle/>
          <a:p>
            <a:r>
              <a:rPr lang="en-US" sz="1400" dirty="0">
                <a:solidFill>
                  <a:schemeClr val="bg1"/>
                </a:solidFill>
              </a:rPr>
              <a:t>© B.K. Haynes</a:t>
            </a:r>
          </a:p>
        </p:txBody>
      </p:sp>
      <p:sp>
        <p:nvSpPr>
          <p:cNvPr id="12" name="TextBox 11">
            <a:extLst>
              <a:ext uri="{FF2B5EF4-FFF2-40B4-BE49-F238E27FC236}">
                <a16:creationId xmlns:a16="http://schemas.microsoft.com/office/drawing/2014/main" id="{9AFA2135-7952-4CB6-AA8E-3F0B68B3EECA}"/>
              </a:ext>
            </a:extLst>
          </p:cNvPr>
          <p:cNvSpPr txBox="1"/>
          <p:nvPr/>
        </p:nvSpPr>
        <p:spPr>
          <a:xfrm>
            <a:off x="3033658" y="296104"/>
            <a:ext cx="1979407"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Grassed Banks</a:t>
            </a:r>
          </a:p>
        </p:txBody>
      </p:sp>
      <p:sp>
        <p:nvSpPr>
          <p:cNvPr id="14" name="TextBox 13">
            <a:extLst>
              <a:ext uri="{FF2B5EF4-FFF2-40B4-BE49-F238E27FC236}">
                <a16:creationId xmlns:a16="http://schemas.microsoft.com/office/drawing/2014/main" id="{F7418DEC-BFAB-4B44-8762-A2D0ACE8FAE1}"/>
              </a:ext>
            </a:extLst>
          </p:cNvPr>
          <p:cNvSpPr txBox="1"/>
          <p:nvPr/>
        </p:nvSpPr>
        <p:spPr>
          <a:xfrm>
            <a:off x="-14344" y="3574429"/>
            <a:ext cx="2194560"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Eroded Grassed</a:t>
            </a:r>
          </a:p>
        </p:txBody>
      </p:sp>
      <p:sp>
        <p:nvSpPr>
          <p:cNvPr id="15" name="TextBox 14">
            <a:extLst>
              <a:ext uri="{FF2B5EF4-FFF2-40B4-BE49-F238E27FC236}">
                <a16:creationId xmlns:a16="http://schemas.microsoft.com/office/drawing/2014/main" id="{5994552C-06D0-42C9-9609-7B38D24C63A3}"/>
              </a:ext>
            </a:extLst>
          </p:cNvPr>
          <p:cNvSpPr txBox="1"/>
          <p:nvPr/>
        </p:nvSpPr>
        <p:spPr>
          <a:xfrm>
            <a:off x="10148047" y="218985"/>
            <a:ext cx="2043953"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Wooded Banks</a:t>
            </a:r>
          </a:p>
        </p:txBody>
      </p:sp>
      <p:sp>
        <p:nvSpPr>
          <p:cNvPr id="16" name="TextBox 15">
            <a:extLst>
              <a:ext uri="{FF2B5EF4-FFF2-40B4-BE49-F238E27FC236}">
                <a16:creationId xmlns:a16="http://schemas.microsoft.com/office/drawing/2014/main" id="{87D15C69-BE8D-4E52-B3EE-77D26B9F9B98}"/>
              </a:ext>
            </a:extLst>
          </p:cNvPr>
          <p:cNvSpPr txBox="1"/>
          <p:nvPr/>
        </p:nvSpPr>
        <p:spPr>
          <a:xfrm>
            <a:off x="7150249" y="3574429"/>
            <a:ext cx="2262692"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r>
              <a:rPr lang="en-US" sz="2400" dirty="0"/>
              <a:t>Eroded Wooded</a:t>
            </a:r>
          </a:p>
        </p:txBody>
      </p:sp>
      <p:sp>
        <p:nvSpPr>
          <p:cNvPr id="17" name="TextBox 16">
            <a:extLst>
              <a:ext uri="{FF2B5EF4-FFF2-40B4-BE49-F238E27FC236}">
                <a16:creationId xmlns:a16="http://schemas.microsoft.com/office/drawing/2014/main" id="{79CDCAAB-6B41-4AE9-81F8-B6852A65C458}"/>
              </a:ext>
            </a:extLst>
          </p:cNvPr>
          <p:cNvSpPr txBox="1"/>
          <p:nvPr/>
        </p:nvSpPr>
        <p:spPr>
          <a:xfrm>
            <a:off x="4869817" y="5885061"/>
            <a:ext cx="2409337" cy="461665"/>
          </a:xfrm>
          <a:prstGeom prst="rect">
            <a:avLst/>
          </a:prstGeom>
          <a:solidFill>
            <a:schemeClr val="accent1">
              <a:lumMod val="40000"/>
              <a:lumOff val="60000"/>
            </a:schemeClr>
          </a:solidFill>
          <a:ln>
            <a:solidFill>
              <a:schemeClr val="accent1">
                <a:lumMod val="50000"/>
              </a:schemeClr>
            </a:solidFill>
          </a:ln>
          <a:effectLst>
            <a:outerShdw blurRad="50800" dist="38100" dir="2700000" algn="tl" rotWithShape="0">
              <a:prstClr val="black">
                <a:alpha val="40000"/>
              </a:prstClr>
            </a:outerShdw>
          </a:effectLst>
        </p:spPr>
        <p:txBody>
          <a:bodyPr wrap="square" rtlCol="0">
            <a:spAutoFit/>
          </a:bodyPr>
          <a:lstStyle/>
          <a:p>
            <a:pPr algn="ctr"/>
            <a:r>
              <a:rPr lang="en-US" sz="2400" dirty="0"/>
              <a:t>Non Grazing (NG)</a:t>
            </a:r>
          </a:p>
        </p:txBody>
      </p:sp>
      <p:grpSp>
        <p:nvGrpSpPr>
          <p:cNvPr id="25" name="Group 24">
            <a:extLst>
              <a:ext uri="{FF2B5EF4-FFF2-40B4-BE49-F238E27FC236}">
                <a16:creationId xmlns:a16="http://schemas.microsoft.com/office/drawing/2014/main" id="{5B15C481-85CE-4601-8C28-03C3AAACEA29}"/>
              </a:ext>
            </a:extLst>
          </p:cNvPr>
          <p:cNvGrpSpPr/>
          <p:nvPr/>
        </p:nvGrpSpPr>
        <p:grpSpPr>
          <a:xfrm>
            <a:off x="0" y="6377352"/>
            <a:ext cx="12192000" cy="480648"/>
            <a:chOff x="0" y="6377353"/>
            <a:chExt cx="12192000" cy="480648"/>
          </a:xfrm>
        </p:grpSpPr>
        <p:sp>
          <p:nvSpPr>
            <p:cNvPr id="26" name="Rectangle 25">
              <a:extLst>
                <a:ext uri="{FF2B5EF4-FFF2-40B4-BE49-F238E27FC236}">
                  <a16:creationId xmlns:a16="http://schemas.microsoft.com/office/drawing/2014/main" id="{28CB3CF4-BD02-411D-8B25-C71DCBA3C475}"/>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DC714EDF-DFB5-479B-B7F2-64195C1351A3}"/>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28" name="Rectangle 27">
              <a:extLst>
                <a:ext uri="{FF2B5EF4-FFF2-40B4-BE49-F238E27FC236}">
                  <a16:creationId xmlns:a16="http://schemas.microsoft.com/office/drawing/2014/main" id="{114F3558-4B0B-48EB-AB14-46864482C693}"/>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29" name="Rectangle 28">
              <a:extLst>
                <a:ext uri="{FF2B5EF4-FFF2-40B4-BE49-F238E27FC236}">
                  <a16:creationId xmlns:a16="http://schemas.microsoft.com/office/drawing/2014/main" id="{1B51E910-BEC0-42B2-A8BB-3CEFFEC43A77}"/>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30" name="Rectangle 29">
              <a:extLst>
                <a:ext uri="{FF2B5EF4-FFF2-40B4-BE49-F238E27FC236}">
                  <a16:creationId xmlns:a16="http://schemas.microsoft.com/office/drawing/2014/main" id="{43347541-6923-40EC-AA72-D767A99DD1DE}"/>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31" name="Rectangle 30">
              <a:extLst>
                <a:ext uri="{FF2B5EF4-FFF2-40B4-BE49-F238E27FC236}">
                  <a16:creationId xmlns:a16="http://schemas.microsoft.com/office/drawing/2014/main" id="{FE57F5B9-1183-4D89-B076-B0A4B49D8304}"/>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1310778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1AF3B6D-687A-4072-B7F3-33A2B9652E87}"/>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6DE6B3-49DF-4FA7-A5E2-DE565D65E6A6}"/>
              </a:ext>
            </a:extLst>
          </p:cNvPr>
          <p:cNvSpPr>
            <a:spLocks noGrp="1"/>
          </p:cNvSpPr>
          <p:nvPr>
            <p:ph type="title"/>
          </p:nvPr>
        </p:nvSpPr>
        <p:spPr/>
        <p:txBody>
          <a:bodyPr/>
          <a:lstStyle/>
          <a:p>
            <a:r>
              <a:rPr lang="en-US" dirty="0"/>
              <a:t>Research Objectives</a:t>
            </a:r>
          </a:p>
        </p:txBody>
      </p:sp>
      <p:sp>
        <p:nvSpPr>
          <p:cNvPr id="3" name="Content Placeholder 2">
            <a:extLst>
              <a:ext uri="{FF2B5EF4-FFF2-40B4-BE49-F238E27FC236}">
                <a16:creationId xmlns:a16="http://schemas.microsoft.com/office/drawing/2014/main" id="{457806C2-00E6-4D12-BA3F-CC779E6B78B7}"/>
              </a:ext>
            </a:extLst>
          </p:cNvPr>
          <p:cNvSpPr>
            <a:spLocks noGrp="1"/>
          </p:cNvSpPr>
          <p:nvPr>
            <p:ph idx="1"/>
          </p:nvPr>
        </p:nvSpPr>
        <p:spPr/>
        <p:txBody>
          <a:bodyPr/>
          <a:lstStyle/>
          <a:p>
            <a:pPr marL="514350" indent="-514350">
              <a:buAutoNum type="arabicPeriod"/>
            </a:pPr>
            <a:r>
              <a:rPr lang="en-US" dirty="0"/>
              <a:t>Can managed grazing meet or exceed the benefits of grazing exclusion? In other words, can it accomplish the desired degree of natural restoration? </a:t>
            </a:r>
            <a:br>
              <a:rPr lang="en-US" dirty="0"/>
            </a:br>
            <a:endParaRPr lang="en-US" dirty="0"/>
          </a:p>
          <a:p>
            <a:pPr marL="514350" indent="-514350">
              <a:buAutoNum type="arabicPeriod"/>
            </a:pPr>
            <a:r>
              <a:rPr lang="en-US" dirty="0"/>
              <a:t>Is conventional grazing as damaging to ecosystems and bank stability as the literature shows? </a:t>
            </a:r>
            <a:br>
              <a:rPr lang="en-US" dirty="0"/>
            </a:br>
            <a:endParaRPr lang="en-US" dirty="0"/>
          </a:p>
          <a:p>
            <a:pPr marL="514350" indent="-514350">
              <a:buAutoNum type="arabicPeriod"/>
            </a:pPr>
            <a:r>
              <a:rPr lang="en-US" dirty="0"/>
              <a:t>Is a wooded or grassed stream bank area better for channel health?</a:t>
            </a:r>
          </a:p>
          <a:p>
            <a:pPr marL="0" indent="0">
              <a:buNone/>
            </a:pPr>
            <a:endParaRPr lang="en-US" dirty="0"/>
          </a:p>
        </p:txBody>
      </p:sp>
      <p:grpSp>
        <p:nvGrpSpPr>
          <p:cNvPr id="4" name="Group 3">
            <a:extLst>
              <a:ext uri="{FF2B5EF4-FFF2-40B4-BE49-F238E27FC236}">
                <a16:creationId xmlns:a16="http://schemas.microsoft.com/office/drawing/2014/main" id="{5020E706-0434-40D4-BA3E-BA859D414D45}"/>
              </a:ext>
            </a:extLst>
          </p:cNvPr>
          <p:cNvGrpSpPr/>
          <p:nvPr/>
        </p:nvGrpSpPr>
        <p:grpSpPr>
          <a:xfrm>
            <a:off x="0" y="6377353"/>
            <a:ext cx="12192000" cy="480648"/>
            <a:chOff x="0" y="6377353"/>
            <a:chExt cx="12192000" cy="480648"/>
          </a:xfrm>
        </p:grpSpPr>
        <p:sp>
          <p:nvSpPr>
            <p:cNvPr id="5" name="Rectangle 4">
              <a:extLst>
                <a:ext uri="{FF2B5EF4-FFF2-40B4-BE49-F238E27FC236}">
                  <a16:creationId xmlns:a16="http://schemas.microsoft.com/office/drawing/2014/main" id="{0E3A802D-C659-4BD9-95AF-7C8D22C09CA5}"/>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9672E2F-9C55-450E-854A-59D4BBE15748}"/>
                </a:ext>
              </a:extLst>
            </p:cNvPr>
            <p:cNvSpPr/>
            <p:nvPr/>
          </p:nvSpPr>
          <p:spPr>
            <a:xfrm>
              <a:off x="0" y="6377355"/>
              <a:ext cx="1641231"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7" name="Rectangle 6">
              <a:extLst>
                <a:ext uri="{FF2B5EF4-FFF2-40B4-BE49-F238E27FC236}">
                  <a16:creationId xmlns:a16="http://schemas.microsoft.com/office/drawing/2014/main" id="{C1653022-80AB-4503-BBD1-D1BA39A4BB3B}"/>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8" name="Rectangle 7">
              <a:extLst>
                <a:ext uri="{FF2B5EF4-FFF2-40B4-BE49-F238E27FC236}">
                  <a16:creationId xmlns:a16="http://schemas.microsoft.com/office/drawing/2014/main" id="{C6803C68-82C2-4067-969F-184E1E6C4D20}"/>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9" name="Rectangle 8">
              <a:extLst>
                <a:ext uri="{FF2B5EF4-FFF2-40B4-BE49-F238E27FC236}">
                  <a16:creationId xmlns:a16="http://schemas.microsoft.com/office/drawing/2014/main" id="{998EB88E-B91E-4023-8E5C-1289A3163DD7}"/>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0" name="Rectangle 9">
              <a:extLst>
                <a:ext uri="{FF2B5EF4-FFF2-40B4-BE49-F238E27FC236}">
                  <a16:creationId xmlns:a16="http://schemas.microsoft.com/office/drawing/2014/main" id="{74D382F2-A945-4ED9-B76E-C517D113F033}"/>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4286730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CB9FF21-3460-42D6-ACC7-6E8E8674F953}"/>
              </a:ext>
            </a:extLst>
          </p:cNvPr>
          <p:cNvSpPr/>
          <p:nvPr/>
        </p:nvSpPr>
        <p:spPr>
          <a:xfrm>
            <a:off x="0" y="0"/>
            <a:ext cx="12192000" cy="685800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47AEEFF-43C9-464A-83A0-7BD224E2C0D2}"/>
              </a:ext>
            </a:extLst>
          </p:cNvPr>
          <p:cNvSpPr>
            <a:spLocks noGrp="1"/>
          </p:cNvSpPr>
          <p:nvPr>
            <p:ph type="title"/>
          </p:nvPr>
        </p:nvSpPr>
        <p:spPr/>
        <p:txBody>
          <a:bodyPr/>
          <a:lstStyle/>
          <a:p>
            <a:r>
              <a:rPr lang="en-US" dirty="0"/>
              <a:t>Research Hypotheses</a:t>
            </a:r>
          </a:p>
        </p:txBody>
      </p:sp>
      <p:sp>
        <p:nvSpPr>
          <p:cNvPr id="3" name="Content Placeholder 2">
            <a:extLst>
              <a:ext uri="{FF2B5EF4-FFF2-40B4-BE49-F238E27FC236}">
                <a16:creationId xmlns:a16="http://schemas.microsoft.com/office/drawing/2014/main" id="{57BA7984-6B31-4A62-91FE-8050B7732CC2}"/>
              </a:ext>
            </a:extLst>
          </p:cNvPr>
          <p:cNvSpPr>
            <a:spLocks noGrp="1"/>
          </p:cNvSpPr>
          <p:nvPr>
            <p:ph idx="1"/>
          </p:nvPr>
        </p:nvSpPr>
        <p:spPr/>
        <p:txBody>
          <a:bodyPr/>
          <a:lstStyle/>
          <a:p>
            <a:pPr marL="514350" indent="-514350">
              <a:buAutoNum type="arabicPeriod"/>
            </a:pPr>
            <a:r>
              <a:rPr lang="en-US" dirty="0"/>
              <a:t>Managed grazing will show similar or better results than grazing exclusion. </a:t>
            </a:r>
            <a:br>
              <a:rPr lang="en-US" dirty="0"/>
            </a:br>
            <a:endParaRPr lang="en-US" dirty="0"/>
          </a:p>
          <a:p>
            <a:pPr marL="514350" indent="-514350">
              <a:buAutoNum type="arabicPeriod"/>
            </a:pPr>
            <a:r>
              <a:rPr lang="en-US" dirty="0"/>
              <a:t>Conventional grazing will show the poorest results of the grazing types studied.</a:t>
            </a:r>
          </a:p>
          <a:p>
            <a:pPr marL="514350" indent="-514350">
              <a:buAutoNum type="arabicPeriod"/>
            </a:pPr>
            <a:endParaRPr lang="en-US" dirty="0"/>
          </a:p>
          <a:p>
            <a:pPr marL="514350" indent="-514350">
              <a:buAutoNum type="arabicPeriod"/>
            </a:pPr>
            <a:r>
              <a:rPr lang="en-US" dirty="0"/>
              <a:t>Streams with grassed stream bank areas will have healthier channels. </a:t>
            </a:r>
          </a:p>
        </p:txBody>
      </p:sp>
      <p:grpSp>
        <p:nvGrpSpPr>
          <p:cNvPr id="4" name="Group 3">
            <a:extLst>
              <a:ext uri="{FF2B5EF4-FFF2-40B4-BE49-F238E27FC236}">
                <a16:creationId xmlns:a16="http://schemas.microsoft.com/office/drawing/2014/main" id="{42A06F3D-736F-456D-8774-1AFB4E8C8FFD}"/>
              </a:ext>
            </a:extLst>
          </p:cNvPr>
          <p:cNvGrpSpPr/>
          <p:nvPr/>
        </p:nvGrpSpPr>
        <p:grpSpPr>
          <a:xfrm>
            <a:off x="0" y="6377353"/>
            <a:ext cx="12192000" cy="480648"/>
            <a:chOff x="0" y="6377353"/>
            <a:chExt cx="12192000" cy="480648"/>
          </a:xfrm>
        </p:grpSpPr>
        <p:sp>
          <p:nvSpPr>
            <p:cNvPr id="5" name="Rectangle 4">
              <a:extLst>
                <a:ext uri="{FF2B5EF4-FFF2-40B4-BE49-F238E27FC236}">
                  <a16:creationId xmlns:a16="http://schemas.microsoft.com/office/drawing/2014/main" id="{9A561F30-3865-4C80-9A97-68532685367C}"/>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42257CF0-89FA-4BF0-BEF5-E2F25FBB6B74}"/>
                </a:ext>
              </a:extLst>
            </p:cNvPr>
            <p:cNvSpPr/>
            <p:nvPr/>
          </p:nvSpPr>
          <p:spPr>
            <a:xfrm>
              <a:off x="0" y="6377355"/>
              <a:ext cx="1641231"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7" name="Rectangle 6">
              <a:extLst>
                <a:ext uri="{FF2B5EF4-FFF2-40B4-BE49-F238E27FC236}">
                  <a16:creationId xmlns:a16="http://schemas.microsoft.com/office/drawing/2014/main" id="{23F41CDA-9BCC-4138-8244-E1BCEEA98F7F}"/>
                </a:ext>
              </a:extLst>
            </p:cNvPr>
            <p:cNvSpPr/>
            <p:nvPr/>
          </p:nvSpPr>
          <p:spPr>
            <a:xfrm>
              <a:off x="1641231" y="6377355"/>
              <a:ext cx="2180492"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8" name="Rectangle 7">
              <a:extLst>
                <a:ext uri="{FF2B5EF4-FFF2-40B4-BE49-F238E27FC236}">
                  <a16:creationId xmlns:a16="http://schemas.microsoft.com/office/drawing/2014/main" id="{4E84B81E-C42D-4BAB-8BD7-D70500B139CD}"/>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9" name="Rectangle 8">
              <a:extLst>
                <a:ext uri="{FF2B5EF4-FFF2-40B4-BE49-F238E27FC236}">
                  <a16:creationId xmlns:a16="http://schemas.microsoft.com/office/drawing/2014/main" id="{35EDAD20-F20F-4D57-87E7-9A77895B07C8}"/>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10" name="Rectangle 9">
              <a:extLst>
                <a:ext uri="{FF2B5EF4-FFF2-40B4-BE49-F238E27FC236}">
                  <a16:creationId xmlns:a16="http://schemas.microsoft.com/office/drawing/2014/main" id="{35721C10-A842-46F9-B50D-8D7C65361DE4}"/>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Tree>
    <p:extLst>
      <p:ext uri="{BB962C8B-B14F-4D97-AF65-F5344CB8AC3E}">
        <p14:creationId xmlns:p14="http://schemas.microsoft.com/office/powerpoint/2010/main" val="2742816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F907510A-D114-4996-BE9A-3497F2E6C9BB}"/>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r="13345"/>
          <a:stretch/>
        </p:blipFill>
        <p:spPr>
          <a:xfrm rot="5400000">
            <a:off x="5858722" y="456631"/>
            <a:ext cx="6789908" cy="5876647"/>
          </a:xfrm>
          <a:effectLst>
            <a:outerShdw blurRad="50800" dist="38100" dir="2700000" algn="tl" rotWithShape="0">
              <a:prstClr val="black">
                <a:alpha val="40000"/>
              </a:prstClr>
            </a:outerShdw>
          </a:effectLst>
        </p:spPr>
      </p:pic>
      <p:pic>
        <p:nvPicPr>
          <p:cNvPr id="1026" name="Picture 2" descr="Image result for stream channel stability">
            <a:extLst>
              <a:ext uri="{FF2B5EF4-FFF2-40B4-BE49-F238E27FC236}">
                <a16:creationId xmlns:a16="http://schemas.microsoft.com/office/drawing/2014/main" id="{7884E53D-C874-4CB8-A6FD-B526DDCB5CB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 y="0"/>
            <a:ext cx="4887311" cy="6392730"/>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361F767-4D72-41F1-A13C-65FB49E54FE1}"/>
              </a:ext>
            </a:extLst>
          </p:cNvPr>
          <p:cNvSpPr txBox="1"/>
          <p:nvPr/>
        </p:nvSpPr>
        <p:spPr>
          <a:xfrm>
            <a:off x="3212996" y="6006545"/>
            <a:ext cx="1674314" cy="307777"/>
          </a:xfrm>
          <a:prstGeom prst="rect">
            <a:avLst/>
          </a:prstGeom>
          <a:noFill/>
          <a:ln>
            <a:noFill/>
          </a:ln>
        </p:spPr>
        <p:txBody>
          <a:bodyPr wrap="square" rtlCol="0">
            <a:spAutoFit/>
          </a:bodyPr>
          <a:lstStyle/>
          <a:p>
            <a:r>
              <a:rPr lang="en-US" sz="1400" dirty="0"/>
              <a:t>© Fairfax County, VA</a:t>
            </a:r>
          </a:p>
        </p:txBody>
      </p:sp>
      <p:sp>
        <p:nvSpPr>
          <p:cNvPr id="2" name="Rectangle 1">
            <a:extLst>
              <a:ext uri="{FF2B5EF4-FFF2-40B4-BE49-F238E27FC236}">
                <a16:creationId xmlns:a16="http://schemas.microsoft.com/office/drawing/2014/main" id="{FD7F7360-B951-45F9-9324-B40743D733CA}"/>
              </a:ext>
            </a:extLst>
          </p:cNvPr>
          <p:cNvSpPr/>
          <p:nvPr/>
        </p:nvSpPr>
        <p:spPr>
          <a:xfrm>
            <a:off x="2443654" y="3184979"/>
            <a:ext cx="223736" cy="2237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58E57BD2-233F-4A02-8A98-89D05D65EA03}"/>
              </a:ext>
            </a:extLst>
          </p:cNvPr>
          <p:cNvGrpSpPr/>
          <p:nvPr/>
        </p:nvGrpSpPr>
        <p:grpSpPr>
          <a:xfrm>
            <a:off x="0" y="6377353"/>
            <a:ext cx="12192000" cy="480648"/>
            <a:chOff x="0" y="6377353"/>
            <a:chExt cx="12192000" cy="480648"/>
          </a:xfrm>
        </p:grpSpPr>
        <p:sp>
          <p:nvSpPr>
            <p:cNvPr id="15" name="Rectangle 14">
              <a:extLst>
                <a:ext uri="{FF2B5EF4-FFF2-40B4-BE49-F238E27FC236}">
                  <a16:creationId xmlns:a16="http://schemas.microsoft.com/office/drawing/2014/main" id="{AB44C403-0454-47E5-9E0A-00B66D71E344}"/>
                </a:ext>
              </a:extLst>
            </p:cNvPr>
            <p:cNvSpPr/>
            <p:nvPr/>
          </p:nvSpPr>
          <p:spPr>
            <a:xfrm>
              <a:off x="0" y="6377355"/>
              <a:ext cx="12192000" cy="480646"/>
            </a:xfrm>
            <a:prstGeom prst="rect">
              <a:avLst/>
            </a:prstGeom>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C7F3FEE-801B-428A-8F0F-544FC8A33398}"/>
                </a:ext>
              </a:extLst>
            </p:cNvPr>
            <p:cNvSpPr/>
            <p:nvPr/>
          </p:nvSpPr>
          <p:spPr>
            <a:xfrm>
              <a:off x="0" y="6377355"/>
              <a:ext cx="1641231"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Objectives</a:t>
              </a:r>
            </a:p>
          </p:txBody>
        </p:sp>
        <p:sp>
          <p:nvSpPr>
            <p:cNvPr id="17" name="Rectangle 16">
              <a:extLst>
                <a:ext uri="{FF2B5EF4-FFF2-40B4-BE49-F238E27FC236}">
                  <a16:creationId xmlns:a16="http://schemas.microsoft.com/office/drawing/2014/main" id="{B5033000-4BBA-4AD3-ABB6-70BC31E416E0}"/>
                </a:ext>
              </a:extLst>
            </p:cNvPr>
            <p:cNvSpPr/>
            <p:nvPr/>
          </p:nvSpPr>
          <p:spPr>
            <a:xfrm>
              <a:off x="1641231" y="6377355"/>
              <a:ext cx="2180492" cy="48064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Literature Review</a:t>
              </a:r>
            </a:p>
          </p:txBody>
        </p:sp>
        <p:sp>
          <p:nvSpPr>
            <p:cNvPr id="18" name="Rectangle 17">
              <a:extLst>
                <a:ext uri="{FF2B5EF4-FFF2-40B4-BE49-F238E27FC236}">
                  <a16:creationId xmlns:a16="http://schemas.microsoft.com/office/drawing/2014/main" id="{55546C73-7495-48B2-A553-E0FC55D30A58}"/>
                </a:ext>
              </a:extLst>
            </p:cNvPr>
            <p:cNvSpPr/>
            <p:nvPr/>
          </p:nvSpPr>
          <p:spPr>
            <a:xfrm>
              <a:off x="3821724" y="6377353"/>
              <a:ext cx="2719754"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Methodology</a:t>
              </a:r>
            </a:p>
          </p:txBody>
        </p:sp>
        <p:sp>
          <p:nvSpPr>
            <p:cNvPr id="19" name="Rectangle 18">
              <a:extLst>
                <a:ext uri="{FF2B5EF4-FFF2-40B4-BE49-F238E27FC236}">
                  <a16:creationId xmlns:a16="http://schemas.microsoft.com/office/drawing/2014/main" id="{3959187A-8B16-4D46-A746-DF84C42DD2CF}"/>
                </a:ext>
              </a:extLst>
            </p:cNvPr>
            <p:cNvSpPr/>
            <p:nvPr/>
          </p:nvSpPr>
          <p:spPr>
            <a:xfrm>
              <a:off x="6541477" y="6377354"/>
              <a:ext cx="3528646"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Findings</a:t>
              </a:r>
            </a:p>
          </p:txBody>
        </p:sp>
        <p:sp>
          <p:nvSpPr>
            <p:cNvPr id="20" name="Rectangle 19">
              <a:extLst>
                <a:ext uri="{FF2B5EF4-FFF2-40B4-BE49-F238E27FC236}">
                  <a16:creationId xmlns:a16="http://schemas.microsoft.com/office/drawing/2014/main" id="{374F35E9-E272-48D8-9982-06288CE7383B}"/>
                </a:ext>
              </a:extLst>
            </p:cNvPr>
            <p:cNvSpPr/>
            <p:nvPr/>
          </p:nvSpPr>
          <p:spPr>
            <a:xfrm>
              <a:off x="10070123" y="6377355"/>
              <a:ext cx="2121877" cy="480645"/>
            </a:xfrm>
            <a:prstGeom prst="rect">
              <a:avLst/>
            </a:prstGeom>
            <a:solidFill>
              <a:schemeClr val="bg2">
                <a:lumMod val="5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Conclusions</a:t>
              </a:r>
            </a:p>
          </p:txBody>
        </p:sp>
      </p:grpSp>
      <p:sp>
        <p:nvSpPr>
          <p:cNvPr id="3" name="Rectangle 2">
            <a:extLst>
              <a:ext uri="{FF2B5EF4-FFF2-40B4-BE49-F238E27FC236}">
                <a16:creationId xmlns:a16="http://schemas.microsoft.com/office/drawing/2014/main" id="{37A747F5-8CFE-4D1E-BFDA-C5A196969D5A}"/>
              </a:ext>
            </a:extLst>
          </p:cNvPr>
          <p:cNvSpPr/>
          <p:nvPr/>
        </p:nvSpPr>
        <p:spPr>
          <a:xfrm>
            <a:off x="2203938" y="3036277"/>
            <a:ext cx="328247" cy="2516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42717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2522</TotalTime>
  <Words>8271</Words>
  <Application>Microsoft Office PowerPoint</Application>
  <PresentationFormat>Widescreen</PresentationFormat>
  <Paragraphs>954</Paragraphs>
  <Slides>54</Slides>
  <Notes>53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54</vt:i4>
      </vt:variant>
    </vt:vector>
  </HeadingPairs>
  <TitlesOfParts>
    <vt:vector size="58" baseType="lpstr">
      <vt:lpstr>Arial</vt:lpstr>
      <vt:lpstr>Calibri</vt:lpstr>
      <vt:lpstr>Calibri Light</vt:lpstr>
      <vt:lpstr>Office Theme</vt:lpstr>
      <vt:lpstr>Assessing the Impacts of Various Grazing Management Strategies on Southern Minnesota Stream Channels</vt:lpstr>
      <vt:lpstr>Overview</vt:lpstr>
      <vt:lpstr>PowerPoint Presentation</vt:lpstr>
      <vt:lpstr>PowerPoint Presentation</vt:lpstr>
      <vt:lpstr>PowerPoint Presentation</vt:lpstr>
      <vt:lpstr>PowerPoint Presentation</vt:lpstr>
      <vt:lpstr>Research Objectives</vt:lpstr>
      <vt:lpstr>Research Hypotheses</vt:lpstr>
      <vt:lpstr>PowerPoint Presentation</vt:lpstr>
      <vt:lpstr>PowerPoint Presentation</vt:lpstr>
      <vt:lpstr>PowerPoint Presentation</vt:lpstr>
      <vt:lpstr>PowerPoint Presentation</vt:lpstr>
      <vt:lpstr>PowerPoint Presentation</vt:lpstr>
      <vt:lpstr>Longitudinal Profile</vt:lpstr>
      <vt:lpstr>Cross-section Survey</vt:lpstr>
      <vt:lpstr>Pebble Count</vt:lpstr>
      <vt:lpstr>PowerPoint Presentation</vt:lpstr>
      <vt:lpstr>PowerPoint Presentation</vt:lpstr>
      <vt:lpstr>PowerPoint Presentation</vt:lpstr>
      <vt:lpstr>PowerPoint Presentation</vt:lpstr>
      <vt:lpstr>Standardization</vt:lpstr>
      <vt:lpstr>PowerPoint Presentation</vt:lpstr>
      <vt:lpstr>PowerPoint Presentation</vt:lpstr>
      <vt:lpstr>Regression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Sugarloaf: T-7 Reach</vt:lpstr>
      <vt:lpstr>PowerPoint Presentation</vt:lpstr>
      <vt:lpstr>PowerPoint Presentation</vt:lpstr>
      <vt:lpstr>PowerPoint Presentation</vt:lpstr>
      <vt:lpstr>PowerPoint Presentation</vt:lpstr>
      <vt:lpstr>PowerPoint Presentation</vt:lpstr>
      <vt:lpstr>Elm: 300th Ave Reach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vt:lpstr>
      <vt:lpstr>PowerPoint Presentation</vt:lpstr>
      <vt:lpstr>PowerPoint Presentation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Assessing the impacts of three grazing strategies on stream channels in southern Minnesota</dc:title>
  <dc:creator>Seongjun Kim</dc:creator>
  <cp:lastModifiedBy>Seongjun Kim</cp:lastModifiedBy>
  <cp:revision>151</cp:revision>
  <dcterms:created xsi:type="dcterms:W3CDTF">2018-03-22T18:44:38Z</dcterms:created>
  <dcterms:modified xsi:type="dcterms:W3CDTF">2018-05-16T02:18:14Z</dcterms:modified>
</cp:coreProperties>
</file>