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29.xml"/>
  <Override ContentType="application/vnd.openxmlformats-officedocument.presentationml.notesSlide+xml" PartName="/ppt/notesSlides/notesSlide32.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28.xml"/>
  <Override ContentType="application/vnd.openxmlformats-officedocument.presentationml.notesSlide+xml" PartName="/ppt/notesSlides/notesSlide33.xml"/>
  <Override ContentType="application/vnd.openxmlformats-officedocument.presentationml.notesSlide+xml" PartName="/ppt/notesSlides/notesSlide15.xml"/>
  <Override ContentType="application/vnd.openxmlformats-officedocument.presentationml.notesSlide+xml" PartName="/ppt/notesSlides/notesSlide11.xml"/>
  <Override ContentType="application/vnd.openxmlformats-officedocument.presentationml.notesSlide+xml" PartName="/ppt/notesSlides/notesSlide24.xml"/>
  <Override ContentType="application/vnd.openxmlformats-officedocument.presentationml.notesSlide+xml" PartName="/ppt/notesSlides/notesSlide12.xml"/>
  <Override ContentType="application/vnd.openxmlformats-officedocument.presentationml.notesSlide+xml" PartName="/ppt/notesSlides/notesSlide20.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21.xml"/>
  <Override ContentType="application/vnd.openxmlformats-officedocument.presentationml.notesSlide+xml" PartName="/ppt/notesSlides/notesSlide8.xml"/>
  <Override ContentType="application/vnd.openxmlformats-officedocument.presentationml.notesSlide+xml" PartName="/ppt/notesSlides/notesSlide4.xml"/>
  <Override ContentType="application/vnd.openxmlformats-officedocument.presentationml.notesSlide+xml" PartName="/ppt/notesSlides/notesSlide25.xml"/>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0.xml"/>
  <Override ContentType="application/vnd.openxmlformats-officedocument.presentationml.notesSlide+xml" PartName="/ppt/notesSlides/notesSlide22.xml"/>
  <Override ContentType="application/vnd.openxmlformats-officedocument.presentationml.notesSlide+xml" PartName="/ppt/notesSlides/notesSlide7.xml"/>
  <Override ContentType="application/vnd.openxmlformats-officedocument.presentationml.notesSlide+xml" PartName="/ppt/notesSlides/notesSlide26.xml"/>
  <Override ContentType="application/vnd.openxmlformats-officedocument.presentationml.notesSlide+xml" PartName="/ppt/notesSlides/notesSlide5.xml"/>
  <Override ContentType="application/vnd.openxmlformats-officedocument.presentationml.notesSlide+xml" PartName="/ppt/notesSlides/notesSlide31.xml"/>
  <Override ContentType="application/vnd.openxmlformats-officedocument.presentationml.notesSlide+xml" PartName="/ppt/notesSlides/notesSlide19.xml"/>
  <Override ContentType="application/vnd.openxmlformats-officedocument.presentationml.notesSlide+xml" PartName="/ppt/notesSlides/notesSlide27.xml"/>
  <Override ContentType="application/vnd.openxmlformats-officedocument.presentationml.notesSlide+xml" PartName="/ppt/notesSlides/notesSlide14.xml"/>
  <Override ContentType="application/vnd.openxmlformats-officedocument.presentationml.notesSlide+xml" PartName="/ppt/notesSlides/notesSlide23.xml"/>
  <Override ContentType="application/vnd.openxmlformats-officedocument.presentationml.notesSlide+xml" PartName="/ppt/notesSlides/notesSlide2.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4.xml"/>
  <Override ContentType="application/vnd.openxmlformats-officedocument.presentationml.slideLayout+xml" PartName="/ppt/slideLayouts/slideLayout5.xml"/>
  <Override ContentType="application/vnd.openxmlformats-officedocument.presentationml.slideLayout+xml" PartName="/ppt/slideLayouts/slideLayout2.xml"/>
  <Override ContentType="application/vnd.openxmlformats-officedocument.presentationml.slideLayout+xml" PartName="/ppt/slideLayouts/slideLayout11.xml"/>
  <Override ContentType="application/vnd.openxmlformats-officedocument.presentationml.slideLayout+xml" PartName="/ppt/slideLayouts/slideLayout12.xml"/>
  <Override ContentType="application/vnd.openxmlformats-officedocument.presentationml.slideLayout+xml" PartName="/ppt/slideLayouts/slideLayout1.xml"/>
  <Override ContentType="application/vnd.openxmlformats-officedocument.presentationml.slideLayout+xml" PartName="/ppt/slideLayouts/slideLayout10.xml"/>
  <Override ContentType="application/vnd.openxmlformats-officedocument.presentationml.slideLayout+xml" PartName="/ppt/slideLayouts/slideLayout7.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9.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30.xml"/>
  <Override ContentType="application/vnd.openxmlformats-officedocument.presentationml.slide+xml" PartName="/ppt/slides/slide22.xml"/>
  <Override ContentType="application/vnd.openxmlformats-officedocument.presentationml.slide+xml" PartName="/ppt/slides/slide26.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25.xml"/>
  <Override ContentType="application/vnd.openxmlformats-officedocument.presentationml.slide+xml" PartName="/ppt/slides/slide20.xml"/>
  <Override ContentType="application/vnd.openxmlformats-officedocument.presentationml.slide+xml" PartName="/ppt/slides/slide21.xml"/>
  <Override ContentType="application/vnd.openxmlformats-officedocument.presentationml.slide+xml" PartName="/ppt/slides/slide33.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29.xml"/>
  <Override ContentType="application/vnd.openxmlformats-officedocument.presentationml.slide+xml" PartName="/ppt/slides/slide24.xml"/>
  <Override ContentType="application/vnd.openxmlformats-officedocument.presentationml.slide+xml" PartName="/ppt/slides/slide11.xml"/>
  <Override ContentType="application/vnd.openxmlformats-officedocument.presentationml.slide+xml" PartName="/ppt/slides/slide32.xml"/>
  <Override ContentType="application/vnd.openxmlformats-officedocument.presentationml.slide+xml" PartName="/ppt/slides/slide1.xml"/>
  <Override ContentType="application/vnd.openxmlformats-officedocument.presentationml.slide+xml" PartName="/ppt/slides/slide28.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31.xml"/>
  <Override ContentType="application/vnd.openxmlformats-officedocument.presentationml.slide+xml" PartName="/ppt/slides/slide23.xml"/>
  <Override ContentType="application/vnd.openxmlformats-officedocument.presentationml.slide+xml" PartName="/ppt/slides/slide2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autoCompressPictures="0" embedTrueTypeFonts="1" strictFirstAndLastChars="0" saveSubsetFonts="1" showSpecialPlsOnTitleSld="0">
  <p:sldMasterIdLst>
    <p:sldMasterId id="2147483660" r:id="rId3"/>
  </p:sldMasterIdLst>
  <p:notesMasterIdLst>
    <p:notesMasterId r:id="rId4"/>
  </p:notesMasterIdLst>
  <p:sldIdLst>
    <p:sldId id="256" r:id="rId5"/>
    <p:sldId id="257" r:id="rId6"/>
    <p:sldId id="258" r:id="rId7"/>
    <p:sldId id="259" r:id="rId8"/>
    <p:sldId id="260" r:id="rId9"/>
    <p:sldId id="261" r:id="rId10"/>
    <p:sldId id="262" r:id="rId11"/>
    <p:sldId id="263" r:id="rId12"/>
    <p:sldId id="264" r:id="rId13"/>
    <p:sldId id="265" r:id="rId14"/>
    <p:sldId id="266" r:id="rId15"/>
    <p:sldId id="267" r:id="rId16"/>
    <p:sldId id="268" r:id="rId17"/>
    <p:sldId id="269" r:id="rId18"/>
    <p:sldId id="270" r:id="rId19"/>
    <p:sldId id="271" r:id="rId20"/>
    <p:sldId id="272" r:id="rId21"/>
    <p:sldId id="273" r:id="rId22"/>
    <p:sldId id="274" r:id="rId23"/>
    <p:sldId id="275" r:id="rId24"/>
    <p:sldId id="276" r:id="rId25"/>
    <p:sldId id="277" r:id="rId26"/>
    <p:sldId id="278" r:id="rId27"/>
    <p:sldId id="279" r:id="rId28"/>
    <p:sldId id="280" r:id="rId29"/>
    <p:sldId id="281" r:id="rId30"/>
    <p:sldId id="282" r:id="rId31"/>
    <p:sldId id="283" r:id="rId32"/>
    <p:sldId id="284" r:id="rId33"/>
    <p:sldId id="285" r:id="rId34"/>
    <p:sldId id="286" r:id="rId35"/>
    <p:sldId id="287" r:id="rId36"/>
    <p:sldId id="288" r:id="rId37"/>
  </p:sldIdLst>
  <p:sldSz cy="5143500" cx="9144000"/>
  <p:notesSz cx="6858000" cy="9144000"/>
  <p:embeddedFontLst>
    <p:embeddedFont>
      <p:font typeface="Barlow"/>
      <p:regular r:id="rId38"/>
      <p:bold r:id="rId39"/>
      <p:italic r:id="rId40"/>
      <p:boldItalic r:id="rId41"/>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file>

<file path=ppt/_rels/presentation.xml.rels><?xml version="1.0" encoding="UTF-8" standalone="yes"?><Relationships xmlns="http://schemas.openxmlformats.org/package/2006/relationships"><Relationship Id="rId40" Type="http://schemas.openxmlformats.org/officeDocument/2006/relationships/font" Target="fonts/Barlow-italic.fntdata"/><Relationship Id="rId20" Type="http://schemas.openxmlformats.org/officeDocument/2006/relationships/slide" Target="slides/slide16.xml"/><Relationship Id="rId41" Type="http://schemas.openxmlformats.org/officeDocument/2006/relationships/font" Target="fonts/Barlow-boldItalic.fntdata"/><Relationship Id="rId22" Type="http://schemas.openxmlformats.org/officeDocument/2006/relationships/slide" Target="slides/slide18.xml"/><Relationship Id="rId21" Type="http://schemas.openxmlformats.org/officeDocument/2006/relationships/slide" Target="slides/slide17.xml"/><Relationship Id="rId24" Type="http://schemas.openxmlformats.org/officeDocument/2006/relationships/slide" Target="slides/slide20.xml"/><Relationship Id="rId23" Type="http://schemas.openxmlformats.org/officeDocument/2006/relationships/slide" Target="slides/slide19.xml"/><Relationship Id="rId1" Type="http://schemas.openxmlformats.org/officeDocument/2006/relationships/theme" Target="theme/theme1.xml"/><Relationship Id="rId2" Type="http://schemas.openxmlformats.org/officeDocument/2006/relationships/presProps" Target="presProps.xml"/><Relationship Id="rId3" Type="http://schemas.openxmlformats.org/officeDocument/2006/relationships/slideMaster" Target="slideMasters/slideMaster1.xml"/><Relationship Id="rId4" Type="http://schemas.openxmlformats.org/officeDocument/2006/relationships/notesMaster" Target="notesMasters/notesMaster1.xml"/><Relationship Id="rId9" Type="http://schemas.openxmlformats.org/officeDocument/2006/relationships/slide" Target="slides/slide5.xml"/><Relationship Id="rId26" Type="http://schemas.openxmlformats.org/officeDocument/2006/relationships/slide" Target="slides/slide22.xml"/><Relationship Id="rId25" Type="http://schemas.openxmlformats.org/officeDocument/2006/relationships/slide" Target="slides/slide21.xml"/><Relationship Id="rId28" Type="http://schemas.openxmlformats.org/officeDocument/2006/relationships/slide" Target="slides/slide24.xml"/><Relationship Id="rId27" Type="http://schemas.openxmlformats.org/officeDocument/2006/relationships/slide" Target="slides/slide23.xml"/><Relationship Id="rId5" Type="http://schemas.openxmlformats.org/officeDocument/2006/relationships/slide" Target="slides/slide1.xml"/><Relationship Id="rId6" Type="http://schemas.openxmlformats.org/officeDocument/2006/relationships/slide" Target="slides/slide2.xml"/><Relationship Id="rId29" Type="http://schemas.openxmlformats.org/officeDocument/2006/relationships/slide" Target="slides/slide25.xml"/><Relationship Id="rId7" Type="http://schemas.openxmlformats.org/officeDocument/2006/relationships/slide" Target="slides/slide3.xml"/><Relationship Id="rId8" Type="http://schemas.openxmlformats.org/officeDocument/2006/relationships/slide" Target="slides/slide4.xml"/><Relationship Id="rId31" Type="http://schemas.openxmlformats.org/officeDocument/2006/relationships/slide" Target="slides/slide27.xml"/><Relationship Id="rId30" Type="http://schemas.openxmlformats.org/officeDocument/2006/relationships/slide" Target="slides/slide26.xml"/><Relationship Id="rId11" Type="http://schemas.openxmlformats.org/officeDocument/2006/relationships/slide" Target="slides/slide7.xml"/><Relationship Id="rId33" Type="http://schemas.openxmlformats.org/officeDocument/2006/relationships/slide" Target="slides/slide29.xml"/><Relationship Id="rId10" Type="http://schemas.openxmlformats.org/officeDocument/2006/relationships/slide" Target="slides/slide6.xml"/><Relationship Id="rId32" Type="http://schemas.openxmlformats.org/officeDocument/2006/relationships/slide" Target="slides/slide28.xml"/><Relationship Id="rId13" Type="http://schemas.openxmlformats.org/officeDocument/2006/relationships/slide" Target="slides/slide9.xml"/><Relationship Id="rId35" Type="http://schemas.openxmlformats.org/officeDocument/2006/relationships/slide" Target="slides/slide31.xml"/><Relationship Id="rId12" Type="http://schemas.openxmlformats.org/officeDocument/2006/relationships/slide" Target="slides/slide8.xml"/><Relationship Id="rId34" Type="http://schemas.openxmlformats.org/officeDocument/2006/relationships/slide" Target="slides/slide30.xml"/><Relationship Id="rId15" Type="http://schemas.openxmlformats.org/officeDocument/2006/relationships/slide" Target="slides/slide11.xml"/><Relationship Id="rId37" Type="http://schemas.openxmlformats.org/officeDocument/2006/relationships/slide" Target="slides/slide33.xml"/><Relationship Id="rId14" Type="http://schemas.openxmlformats.org/officeDocument/2006/relationships/slide" Target="slides/slide10.xml"/><Relationship Id="rId36" Type="http://schemas.openxmlformats.org/officeDocument/2006/relationships/slide" Target="slides/slide32.xml"/><Relationship Id="rId17" Type="http://schemas.openxmlformats.org/officeDocument/2006/relationships/slide" Target="slides/slide13.xml"/><Relationship Id="rId39" Type="http://schemas.openxmlformats.org/officeDocument/2006/relationships/font" Target="fonts/Barlow-bold.fntdata"/><Relationship Id="rId16" Type="http://schemas.openxmlformats.org/officeDocument/2006/relationships/slide" Target="slides/slide12.xml"/><Relationship Id="rId38" Type="http://schemas.openxmlformats.org/officeDocument/2006/relationships/font" Target="fonts/Barlow-regular.fntdata"/><Relationship Id="rId19" Type="http://schemas.openxmlformats.org/officeDocument/2006/relationships/slide" Target="slides/slide15.xml"/><Relationship Id="rId18" Type="http://schemas.openxmlformats.org/officeDocument/2006/relationships/slide" Target="slides/slide14.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 name="Shape 2"/>
        <p:cNvGrpSpPr/>
        <p:nvPr/>
      </p:nvGrpSpPr>
      <p:grpSpPr>
        <a:xfrm>
          <a:off x="0" y="0"/>
          <a:ext cx="0" cy="0"/>
          <a:chOff x="0" y="0"/>
          <a:chExt cx="0" cy="0"/>
        </a:xfrm>
      </p:grpSpPr>
      <p:sp>
        <p:nvSpPr>
          <p:cNvPr id="3" name="Google Shape;3;n"/>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lstStyle>
            <a:lvl1pPr indent="-317500" lvl="0" marL="457200">
              <a:spcBef>
                <a:spcPts val="0"/>
              </a:spcBef>
              <a:spcAft>
                <a:spcPts val="0"/>
              </a:spcAft>
              <a:buSzPts val="1400"/>
              <a:buChar char="●"/>
              <a:defRPr sz="1100"/>
            </a:lvl1pPr>
            <a:lvl2pPr indent="-317500" lvl="1" marL="914400">
              <a:spcBef>
                <a:spcPts val="0"/>
              </a:spcBef>
              <a:spcAft>
                <a:spcPts val="0"/>
              </a:spcAft>
              <a:buSzPts val="1400"/>
              <a:buChar char="○"/>
              <a:defRPr sz="1100"/>
            </a:lvl2pPr>
            <a:lvl3pPr indent="-317500" lvl="2" marL="1371600">
              <a:spcBef>
                <a:spcPts val="0"/>
              </a:spcBef>
              <a:spcAft>
                <a:spcPts val="0"/>
              </a:spcAft>
              <a:buSzPts val="1400"/>
              <a:buChar char="■"/>
              <a:defRPr sz="1100"/>
            </a:lvl3pPr>
            <a:lvl4pPr indent="-317500" lvl="3" marL="1828800">
              <a:spcBef>
                <a:spcPts val="0"/>
              </a:spcBef>
              <a:spcAft>
                <a:spcPts val="0"/>
              </a:spcAft>
              <a:buSzPts val="1400"/>
              <a:buChar char="●"/>
              <a:defRPr sz="1100"/>
            </a:lvl4pPr>
            <a:lvl5pPr indent="-317500" lvl="4" marL="2286000">
              <a:spcBef>
                <a:spcPts val="0"/>
              </a:spcBef>
              <a:spcAft>
                <a:spcPts val="0"/>
              </a:spcAft>
              <a:buSzPts val="1400"/>
              <a:buChar char="○"/>
              <a:defRPr sz="1100"/>
            </a:lvl5pPr>
            <a:lvl6pPr indent="-317500" lvl="5" marL="2743200">
              <a:spcBef>
                <a:spcPts val="0"/>
              </a:spcBef>
              <a:spcAft>
                <a:spcPts val="0"/>
              </a:spcAft>
              <a:buSzPts val="1400"/>
              <a:buChar char="■"/>
              <a:defRPr sz="1100"/>
            </a:lvl6pPr>
            <a:lvl7pPr indent="-317500" lvl="6" marL="3200400">
              <a:spcBef>
                <a:spcPts val="0"/>
              </a:spcBef>
              <a:spcAft>
                <a:spcPts val="0"/>
              </a:spcAft>
              <a:buSzPts val="1400"/>
              <a:buChar char="●"/>
              <a:defRPr sz="1100"/>
            </a:lvl7pPr>
            <a:lvl8pPr indent="-317500" lvl="7" marL="3657600">
              <a:spcBef>
                <a:spcPts val="0"/>
              </a:spcBef>
              <a:spcAft>
                <a:spcPts val="0"/>
              </a:spcAft>
              <a:buSzPts val="1400"/>
              <a:buChar char="○"/>
              <a:defRPr sz="1100"/>
            </a:lvl8pPr>
            <a:lvl9pPr indent="-317500" lvl="8" marL="4114800">
              <a:spcBef>
                <a:spcPts val="0"/>
              </a:spcBef>
              <a:spcAft>
                <a:spcPts val="0"/>
              </a:spcAft>
              <a:buSzPts val="14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87" name="Shape 87"/>
        <p:cNvGrpSpPr/>
        <p:nvPr/>
      </p:nvGrpSpPr>
      <p:grpSpPr>
        <a:xfrm>
          <a:off x="0" y="0"/>
          <a:ext cx="0" cy="0"/>
          <a:chOff x="0" y="0"/>
          <a:chExt cx="0" cy="0"/>
        </a:xfrm>
      </p:grpSpPr>
      <p:sp>
        <p:nvSpPr>
          <p:cNvPr id="88" name="Google Shape;88;g35f391192_0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89" name="Google Shape;89;g35f391192_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1600"/>
              </a:spcAft>
              <a:buClr>
                <a:schemeClr val="dk1"/>
              </a:buClr>
              <a:buSzPts val="1100"/>
              <a:buFont typeface="Arial"/>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96" name="Shape 196"/>
        <p:cNvGrpSpPr/>
        <p:nvPr/>
      </p:nvGrpSpPr>
      <p:grpSpPr>
        <a:xfrm>
          <a:off x="0" y="0"/>
          <a:ext cx="0" cy="0"/>
          <a:chOff x="0" y="0"/>
          <a:chExt cx="0" cy="0"/>
        </a:xfrm>
      </p:grpSpPr>
      <p:sp>
        <p:nvSpPr>
          <p:cNvPr id="197" name="Google Shape;197;g55c6ea3f15_0_2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98" name="Google Shape;198;g55c6ea3f15_0_2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07" name="Shape 207"/>
        <p:cNvGrpSpPr/>
        <p:nvPr/>
      </p:nvGrpSpPr>
      <p:grpSpPr>
        <a:xfrm>
          <a:off x="0" y="0"/>
          <a:ext cx="0" cy="0"/>
          <a:chOff x="0" y="0"/>
          <a:chExt cx="0" cy="0"/>
        </a:xfrm>
      </p:grpSpPr>
      <p:sp>
        <p:nvSpPr>
          <p:cNvPr id="208" name="Google Shape;208;g55c6ea3f15_0_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09" name="Google Shape;209;g55c6ea3f15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18" name="Shape 218"/>
        <p:cNvGrpSpPr/>
        <p:nvPr/>
      </p:nvGrpSpPr>
      <p:grpSpPr>
        <a:xfrm>
          <a:off x="0" y="0"/>
          <a:ext cx="0" cy="0"/>
          <a:chOff x="0" y="0"/>
          <a:chExt cx="0" cy="0"/>
        </a:xfrm>
      </p:grpSpPr>
      <p:sp>
        <p:nvSpPr>
          <p:cNvPr id="219" name="Google Shape;219;g55c6ea3f15_0_1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20" name="Google Shape;220;g55c6ea3f15_0_1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29" name="Shape 229"/>
        <p:cNvGrpSpPr/>
        <p:nvPr/>
      </p:nvGrpSpPr>
      <p:grpSpPr>
        <a:xfrm>
          <a:off x="0" y="0"/>
          <a:ext cx="0" cy="0"/>
          <a:chOff x="0" y="0"/>
          <a:chExt cx="0" cy="0"/>
        </a:xfrm>
      </p:grpSpPr>
      <p:sp>
        <p:nvSpPr>
          <p:cNvPr id="230" name="Google Shape;230;g55c6ea3f15_0_38: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1" name="Google Shape;231;g55c6ea3f15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35" name="Shape 235"/>
        <p:cNvGrpSpPr/>
        <p:nvPr/>
      </p:nvGrpSpPr>
      <p:grpSpPr>
        <a:xfrm>
          <a:off x="0" y="0"/>
          <a:ext cx="0" cy="0"/>
          <a:chOff x="0" y="0"/>
          <a:chExt cx="0" cy="0"/>
        </a:xfrm>
      </p:grpSpPr>
      <p:sp>
        <p:nvSpPr>
          <p:cNvPr id="236" name="Google Shape;236;g55c6ea3f15_0_4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37" name="Google Shape;237;g55c6ea3f15_0_4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solidFill>
                  <a:srgbClr val="434343"/>
                </a:solidFill>
              </a:rPr>
              <a:t>Sarah</a:t>
            </a:r>
            <a:endParaRPr>
              <a:solidFill>
                <a:srgbClr val="434343"/>
              </a:solidFill>
            </a:endParaRPr>
          </a:p>
          <a:p>
            <a:pPr indent="-298450" lvl="0" marL="457200" rtl="0" algn="l">
              <a:spcBef>
                <a:spcPts val="600"/>
              </a:spcBef>
              <a:spcAft>
                <a:spcPts val="0"/>
              </a:spcAft>
              <a:buClr>
                <a:srgbClr val="D9D9D9"/>
              </a:buClr>
              <a:buSzPts val="1100"/>
              <a:buFont typeface="Arial"/>
              <a:buChar char="▪"/>
            </a:pPr>
            <a:r>
              <a:rPr lang="en">
                <a:solidFill>
                  <a:srgbClr val="434343"/>
                </a:solidFill>
              </a:rPr>
              <a:t>30 applications total</a:t>
            </a:r>
            <a:endParaRPr>
              <a:solidFill>
                <a:srgbClr val="434343"/>
              </a:solidFill>
            </a:endParaRPr>
          </a:p>
          <a:p>
            <a:pPr indent="-298450" lvl="0" marL="457200" rtl="0" algn="l">
              <a:spcBef>
                <a:spcPts val="0"/>
              </a:spcBef>
              <a:spcAft>
                <a:spcPts val="0"/>
              </a:spcAft>
              <a:buClr>
                <a:srgbClr val="D9D9D9"/>
              </a:buClr>
              <a:buSzPts val="1100"/>
              <a:buFont typeface="Arial"/>
              <a:buChar char="▪"/>
            </a:pPr>
            <a:r>
              <a:rPr lang="en">
                <a:solidFill>
                  <a:srgbClr val="434343"/>
                </a:solidFill>
              </a:rPr>
              <a:t>7 selected in 2017</a:t>
            </a:r>
            <a:endParaRPr>
              <a:solidFill>
                <a:srgbClr val="434343"/>
              </a:solidFill>
            </a:endParaRPr>
          </a:p>
          <a:p>
            <a:pPr indent="-298450" lvl="0" marL="457200" rtl="0" algn="l">
              <a:spcBef>
                <a:spcPts val="0"/>
              </a:spcBef>
              <a:spcAft>
                <a:spcPts val="0"/>
              </a:spcAft>
              <a:buClr>
                <a:srgbClr val="D9D9D9"/>
              </a:buClr>
              <a:buSzPts val="1100"/>
              <a:buFont typeface="Arial"/>
              <a:buChar char="▪"/>
            </a:pPr>
            <a:r>
              <a:rPr lang="en">
                <a:solidFill>
                  <a:srgbClr val="434343"/>
                </a:solidFill>
              </a:rPr>
              <a:t>6 selected in 2018</a:t>
            </a:r>
            <a:endParaRPr>
              <a:solidFill>
                <a:srgbClr val="434343"/>
              </a:solidFill>
            </a:endParaRPr>
          </a:p>
          <a:p>
            <a:pPr indent="0" lvl="0" marL="0" rtl="0" algn="l">
              <a:spcBef>
                <a:spcPts val="600"/>
              </a:spcBef>
              <a:spcAft>
                <a:spcPts val="0"/>
              </a:spcAft>
              <a:buClr>
                <a:schemeClr val="dk1"/>
              </a:buClr>
              <a:buSzPts val="1100"/>
              <a:buFont typeface="Arial"/>
              <a:buNone/>
            </a:pPr>
            <a:r>
              <a:t/>
            </a:r>
            <a:endParaRPr>
              <a:solidFill>
                <a:srgbClr val="434343"/>
              </a:solidFill>
            </a:endParaRPr>
          </a:p>
          <a:p>
            <a:pPr indent="-298450" lvl="0" marL="457200" rtl="0" algn="l">
              <a:spcBef>
                <a:spcPts val="600"/>
              </a:spcBef>
              <a:spcAft>
                <a:spcPts val="0"/>
              </a:spcAft>
              <a:buClr>
                <a:srgbClr val="D9D9D9"/>
              </a:buClr>
              <a:buSzPts val="1100"/>
              <a:buFont typeface="Arial"/>
              <a:buChar char="▪"/>
            </a:pPr>
            <a:r>
              <a:rPr lang="en">
                <a:solidFill>
                  <a:srgbClr val="434343"/>
                </a:solidFill>
              </a:rPr>
              <a:t>5 health sciences applications total</a:t>
            </a:r>
            <a:endParaRPr>
              <a:solidFill>
                <a:srgbClr val="434343"/>
              </a:solidFill>
            </a:endParaRPr>
          </a:p>
          <a:p>
            <a:pPr indent="-298450" lvl="0" marL="457200" rtl="0" algn="l">
              <a:spcBef>
                <a:spcPts val="0"/>
              </a:spcBef>
              <a:spcAft>
                <a:spcPts val="0"/>
              </a:spcAft>
              <a:buClr>
                <a:srgbClr val="D9D9D9"/>
              </a:buClr>
              <a:buSzPts val="1100"/>
              <a:buFont typeface="Arial"/>
              <a:buChar char="▪"/>
            </a:pPr>
            <a:r>
              <a:rPr lang="en">
                <a:solidFill>
                  <a:srgbClr val="434343"/>
                </a:solidFill>
              </a:rPr>
              <a:t>1 selected in 2018</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43" name="Shape 243"/>
        <p:cNvGrpSpPr/>
        <p:nvPr/>
      </p:nvGrpSpPr>
      <p:grpSpPr>
        <a:xfrm>
          <a:off x="0" y="0"/>
          <a:ext cx="0" cy="0"/>
          <a:chOff x="0" y="0"/>
          <a:chExt cx="0" cy="0"/>
        </a:xfrm>
      </p:grpSpPr>
      <p:sp>
        <p:nvSpPr>
          <p:cNvPr id="244" name="Google Shape;244;g55c6ea3f15_0_4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45" name="Google Shape;245;g55c6ea3f15_0_4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51" name="Shape 251"/>
        <p:cNvGrpSpPr/>
        <p:nvPr/>
      </p:nvGrpSpPr>
      <p:grpSpPr>
        <a:xfrm>
          <a:off x="0" y="0"/>
          <a:ext cx="0" cy="0"/>
          <a:chOff x="0" y="0"/>
          <a:chExt cx="0" cy="0"/>
        </a:xfrm>
      </p:grpSpPr>
      <p:sp>
        <p:nvSpPr>
          <p:cNvPr id="252" name="Google Shape;252;g55c6ea3f15_0_5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53" name="Google Shape;253;g55c6ea3f15_0_5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Shanda starts</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61" name="Shape 261"/>
        <p:cNvGrpSpPr/>
        <p:nvPr/>
      </p:nvGrpSpPr>
      <p:grpSpPr>
        <a:xfrm>
          <a:off x="0" y="0"/>
          <a:ext cx="0" cy="0"/>
          <a:chOff x="0" y="0"/>
          <a:chExt cx="0" cy="0"/>
        </a:xfrm>
      </p:grpSpPr>
      <p:sp>
        <p:nvSpPr>
          <p:cNvPr id="262" name="Google Shape;262;g55c6ea3f15_0_6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63" name="Google Shape;263;g55c6ea3f15_0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71" name="Shape 271"/>
        <p:cNvGrpSpPr/>
        <p:nvPr/>
      </p:nvGrpSpPr>
      <p:grpSpPr>
        <a:xfrm>
          <a:off x="0" y="0"/>
          <a:ext cx="0" cy="0"/>
          <a:chOff x="0" y="0"/>
          <a:chExt cx="0" cy="0"/>
        </a:xfrm>
      </p:grpSpPr>
      <p:sp>
        <p:nvSpPr>
          <p:cNvPr id="272" name="Google Shape;272;g55dc2de08a_1_5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73" name="Google Shape;273;g55dc2de08a_1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81" name="Shape 281"/>
        <p:cNvGrpSpPr/>
        <p:nvPr/>
      </p:nvGrpSpPr>
      <p:grpSpPr>
        <a:xfrm>
          <a:off x="0" y="0"/>
          <a:ext cx="0" cy="0"/>
          <a:chOff x="0" y="0"/>
          <a:chExt cx="0" cy="0"/>
        </a:xfrm>
      </p:grpSpPr>
      <p:sp>
        <p:nvSpPr>
          <p:cNvPr id="282" name="Google Shape;282;g55dc2de08a_1_6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83" name="Google Shape;283;g55dc2de08a_1_6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92" name="Shape 92"/>
        <p:cNvGrpSpPr/>
        <p:nvPr/>
      </p:nvGrpSpPr>
      <p:grpSpPr>
        <a:xfrm>
          <a:off x="0" y="0"/>
          <a:ext cx="0" cy="0"/>
          <a:chOff x="0" y="0"/>
          <a:chExt cx="0" cy="0"/>
        </a:xfrm>
      </p:grpSpPr>
      <p:sp>
        <p:nvSpPr>
          <p:cNvPr id="93" name="Google Shape;93;g3606f1c2d_3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94" name="Google Shape;94;g3606f1c2d_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291" name="Shape 291"/>
        <p:cNvGrpSpPr/>
        <p:nvPr/>
      </p:nvGrpSpPr>
      <p:grpSpPr>
        <a:xfrm>
          <a:off x="0" y="0"/>
          <a:ext cx="0" cy="0"/>
          <a:chOff x="0" y="0"/>
          <a:chExt cx="0" cy="0"/>
        </a:xfrm>
      </p:grpSpPr>
      <p:sp>
        <p:nvSpPr>
          <p:cNvPr id="292" name="Google Shape;292;g55dc2de08a_1_6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293" name="Google Shape;293;g55dc2de08a_1_6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02" name="Shape 302"/>
        <p:cNvGrpSpPr/>
        <p:nvPr/>
      </p:nvGrpSpPr>
      <p:grpSpPr>
        <a:xfrm>
          <a:off x="0" y="0"/>
          <a:ext cx="0" cy="0"/>
          <a:chOff x="0" y="0"/>
          <a:chExt cx="0" cy="0"/>
        </a:xfrm>
      </p:grpSpPr>
      <p:sp>
        <p:nvSpPr>
          <p:cNvPr id="303" name="Google Shape;303;g55dc2de08a_0_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04" name="Google Shape;304;g55dc2de08a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13" name="Shape 313"/>
        <p:cNvGrpSpPr/>
        <p:nvPr/>
      </p:nvGrpSpPr>
      <p:grpSpPr>
        <a:xfrm>
          <a:off x="0" y="0"/>
          <a:ext cx="0" cy="0"/>
          <a:chOff x="0" y="0"/>
          <a:chExt cx="0" cy="0"/>
        </a:xfrm>
      </p:grpSpPr>
      <p:sp>
        <p:nvSpPr>
          <p:cNvPr id="314" name="Google Shape;314;g5567896307_0_0: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15" name="Google Shape;315;g5567896307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25" name="Shape 325"/>
        <p:cNvGrpSpPr/>
        <p:nvPr/>
      </p:nvGrpSpPr>
      <p:grpSpPr>
        <a:xfrm>
          <a:off x="0" y="0"/>
          <a:ext cx="0" cy="0"/>
          <a:chOff x="0" y="0"/>
          <a:chExt cx="0" cy="0"/>
        </a:xfrm>
      </p:grpSpPr>
      <p:sp>
        <p:nvSpPr>
          <p:cNvPr id="326" name="Google Shape;326;g55c6ea3f15_0_10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27" name="Google Shape;327;g55c6ea3f15_0_10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37" name="Shape 337"/>
        <p:cNvGrpSpPr/>
        <p:nvPr/>
      </p:nvGrpSpPr>
      <p:grpSpPr>
        <a:xfrm>
          <a:off x="0" y="0"/>
          <a:ext cx="0" cy="0"/>
          <a:chOff x="0" y="0"/>
          <a:chExt cx="0" cy="0"/>
        </a:xfrm>
      </p:grpSpPr>
      <p:sp>
        <p:nvSpPr>
          <p:cNvPr id="338" name="Google Shape;338;g55c6ea3f15_0_11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39" name="Google Shape;339;g55c6ea3f15_0_11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49" name="Shape 349"/>
        <p:cNvGrpSpPr/>
        <p:nvPr/>
      </p:nvGrpSpPr>
      <p:grpSpPr>
        <a:xfrm>
          <a:off x="0" y="0"/>
          <a:ext cx="0" cy="0"/>
          <a:chOff x="0" y="0"/>
          <a:chExt cx="0" cy="0"/>
        </a:xfrm>
      </p:grpSpPr>
      <p:sp>
        <p:nvSpPr>
          <p:cNvPr id="350" name="Google Shape;350;g55c6ea3f15_0_1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51" name="Google Shape;351;g55c6ea3f15_0_1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61" name="Shape 361"/>
        <p:cNvGrpSpPr/>
        <p:nvPr/>
      </p:nvGrpSpPr>
      <p:grpSpPr>
        <a:xfrm>
          <a:off x="0" y="0"/>
          <a:ext cx="0" cy="0"/>
          <a:chOff x="0" y="0"/>
          <a:chExt cx="0" cy="0"/>
        </a:xfrm>
      </p:grpSpPr>
      <p:sp>
        <p:nvSpPr>
          <p:cNvPr id="362" name="Google Shape;362;g55c6ea3f15_0_12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63" name="Google Shape;363;g55c6ea3f15_0_12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3" name="Shape 373"/>
        <p:cNvGrpSpPr/>
        <p:nvPr/>
      </p:nvGrpSpPr>
      <p:grpSpPr>
        <a:xfrm>
          <a:off x="0" y="0"/>
          <a:ext cx="0" cy="0"/>
          <a:chOff x="0" y="0"/>
          <a:chExt cx="0" cy="0"/>
        </a:xfrm>
      </p:grpSpPr>
      <p:sp>
        <p:nvSpPr>
          <p:cNvPr id="374" name="Google Shape;374;g55dc2de08a_0_2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75" name="Google Shape;375;g55dc2de08a_0_2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79" name="Shape 379"/>
        <p:cNvGrpSpPr/>
        <p:nvPr/>
      </p:nvGrpSpPr>
      <p:grpSpPr>
        <a:xfrm>
          <a:off x="0" y="0"/>
          <a:ext cx="0" cy="0"/>
          <a:chOff x="0" y="0"/>
          <a:chExt cx="0" cy="0"/>
        </a:xfrm>
      </p:grpSpPr>
      <p:sp>
        <p:nvSpPr>
          <p:cNvPr id="380" name="Google Shape;380;g35f391192_01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81" name="Google Shape;381;g35f391192_01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89" name="Shape 389"/>
        <p:cNvGrpSpPr/>
        <p:nvPr/>
      </p:nvGrpSpPr>
      <p:grpSpPr>
        <a:xfrm>
          <a:off x="0" y="0"/>
          <a:ext cx="0" cy="0"/>
          <a:chOff x="0" y="0"/>
          <a:chExt cx="0" cy="0"/>
        </a:xfrm>
      </p:grpSpPr>
      <p:sp>
        <p:nvSpPr>
          <p:cNvPr id="390" name="Google Shape;390;g55dc2de08a_0_3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391" name="Google Shape;391;g55dc2de08a_0_3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02" name="Shape 102"/>
        <p:cNvGrpSpPr/>
        <p:nvPr/>
      </p:nvGrpSpPr>
      <p:grpSpPr>
        <a:xfrm>
          <a:off x="0" y="0"/>
          <a:ext cx="0" cy="0"/>
          <a:chOff x="0" y="0"/>
          <a:chExt cx="0" cy="0"/>
        </a:xfrm>
      </p:grpSpPr>
      <p:sp>
        <p:nvSpPr>
          <p:cNvPr id="103" name="Google Shape;103;g35f391192_04: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04" name="Google Shape;104;g35f391192_0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399" name="Shape 399"/>
        <p:cNvGrpSpPr/>
        <p:nvPr/>
      </p:nvGrpSpPr>
      <p:grpSpPr>
        <a:xfrm>
          <a:off x="0" y="0"/>
          <a:ext cx="0" cy="0"/>
          <a:chOff x="0" y="0"/>
          <a:chExt cx="0" cy="0"/>
        </a:xfrm>
      </p:grpSpPr>
      <p:sp>
        <p:nvSpPr>
          <p:cNvPr id="400" name="Google Shape;400;g5567896307_0_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01" name="Google Shape;401;g5567896307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09" name="Shape 409"/>
        <p:cNvGrpSpPr/>
        <p:nvPr/>
      </p:nvGrpSpPr>
      <p:grpSpPr>
        <a:xfrm>
          <a:off x="0" y="0"/>
          <a:ext cx="0" cy="0"/>
          <a:chOff x="0" y="0"/>
          <a:chExt cx="0" cy="0"/>
        </a:xfrm>
      </p:grpSpPr>
      <p:sp>
        <p:nvSpPr>
          <p:cNvPr id="410" name="Google Shape;410;g55dc2de08a_0_15: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11" name="Google Shape;411;g55dc2de08a_0_1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22" name="Shape 422"/>
        <p:cNvGrpSpPr/>
        <p:nvPr/>
      </p:nvGrpSpPr>
      <p:grpSpPr>
        <a:xfrm>
          <a:off x="0" y="0"/>
          <a:ext cx="0" cy="0"/>
          <a:chOff x="0" y="0"/>
          <a:chExt cx="0" cy="0"/>
        </a:xfrm>
      </p:grpSpPr>
      <p:sp>
        <p:nvSpPr>
          <p:cNvPr id="423" name="Google Shape;423;g5567896307_0_2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24" name="Google Shape;424;g5567896307_0_2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430" name="Shape 430"/>
        <p:cNvGrpSpPr/>
        <p:nvPr/>
      </p:nvGrpSpPr>
      <p:grpSpPr>
        <a:xfrm>
          <a:off x="0" y="0"/>
          <a:ext cx="0" cy="0"/>
          <a:chOff x="0" y="0"/>
          <a:chExt cx="0" cy="0"/>
        </a:xfrm>
      </p:grpSpPr>
      <p:sp>
        <p:nvSpPr>
          <p:cNvPr id="431" name="Google Shape;431;g35ed75ccf_022: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432" name="Google Shape;432;g35ed75ccf_0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35" name="Shape 135"/>
        <p:cNvGrpSpPr/>
        <p:nvPr/>
      </p:nvGrpSpPr>
      <p:grpSpPr>
        <a:xfrm>
          <a:off x="0" y="0"/>
          <a:ext cx="0" cy="0"/>
          <a:chOff x="0" y="0"/>
          <a:chExt cx="0" cy="0"/>
        </a:xfrm>
      </p:grpSpPr>
      <p:sp>
        <p:nvSpPr>
          <p:cNvPr id="136" name="Google Shape;136;g35f391192_02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35f391192_02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t>Sarah</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1" name="Shape 141"/>
        <p:cNvGrpSpPr/>
        <p:nvPr/>
      </p:nvGrpSpPr>
      <p:grpSpPr>
        <a:xfrm>
          <a:off x="0" y="0"/>
          <a:ext cx="0" cy="0"/>
          <a:chOff x="0" y="0"/>
          <a:chExt cx="0" cy="0"/>
        </a:xfrm>
      </p:grpSpPr>
      <p:sp>
        <p:nvSpPr>
          <p:cNvPr id="142" name="Google Shape;142;g35f391192_09: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3" name="Google Shape;143;g35f391192_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47" name="Shape 147"/>
        <p:cNvGrpSpPr/>
        <p:nvPr/>
      </p:nvGrpSpPr>
      <p:grpSpPr>
        <a:xfrm>
          <a:off x="0" y="0"/>
          <a:ext cx="0" cy="0"/>
          <a:chOff x="0" y="0"/>
          <a:chExt cx="0" cy="0"/>
        </a:xfrm>
      </p:grpSpPr>
      <p:sp>
        <p:nvSpPr>
          <p:cNvPr id="148" name="Google Shape;148;p: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49" name="Google Shape;149;p: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61" name="Shape 161"/>
        <p:cNvGrpSpPr/>
        <p:nvPr/>
      </p:nvGrpSpPr>
      <p:grpSpPr>
        <a:xfrm>
          <a:off x="0" y="0"/>
          <a:ext cx="0" cy="0"/>
          <a:chOff x="0" y="0"/>
          <a:chExt cx="0" cy="0"/>
        </a:xfrm>
      </p:grpSpPr>
      <p:sp>
        <p:nvSpPr>
          <p:cNvPr id="162" name="Google Shape;162;g55c6ea3f15_0_1: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63" name="Google Shape;163;g55c6ea3f15_0_1: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lnSpc>
                <a:spcPct val="115000"/>
              </a:lnSpc>
              <a:spcBef>
                <a:spcPts val="0"/>
              </a:spcBef>
              <a:spcAft>
                <a:spcPts val="0"/>
              </a:spcAft>
              <a:buClr>
                <a:schemeClr val="dk1"/>
              </a:buClr>
              <a:buSzPts val="1100"/>
              <a:buFont typeface="Arial"/>
              <a:buNone/>
            </a:pPr>
            <a:r>
              <a:rPr lang="en">
                <a:solidFill>
                  <a:schemeClr val="dk1"/>
                </a:solidFill>
              </a:rPr>
              <a:t>Sarah</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lang="en">
                <a:solidFill>
                  <a:schemeClr val="dk1"/>
                </a:solidFill>
              </a:rPr>
              <a:t>The Faculty Research Sprints directly relate to Libraries Strategic Goals 1 &amp; 2:</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t/>
            </a:r>
            <a:endParaRPr>
              <a:solidFill>
                <a:schemeClr val="dk1"/>
              </a:solidFill>
            </a:endParaRPr>
          </a:p>
          <a:p>
            <a:pPr indent="0" lvl="0" marL="0" rtl="0" algn="l">
              <a:lnSpc>
                <a:spcPct val="115000"/>
              </a:lnSpc>
              <a:spcBef>
                <a:spcPts val="0"/>
              </a:spcBef>
              <a:spcAft>
                <a:spcPts val="0"/>
              </a:spcAft>
              <a:buClr>
                <a:schemeClr val="dk1"/>
              </a:buClr>
              <a:buSzPts val="1100"/>
              <a:buFont typeface="Arial"/>
              <a:buNone/>
            </a:pPr>
            <a:r>
              <a:rPr b="1" lang="en">
                <a:solidFill>
                  <a:srgbClr val="333333"/>
                </a:solidFill>
                <a:highlight>
                  <a:srgbClr val="FFFFFF"/>
                </a:highlight>
              </a:rPr>
              <a:t>Advance University Priorities for Research, Enable Grand Challenges Research &amp; Support Field-Shaping Researchers</a:t>
            </a:r>
            <a:endParaRPr b="1">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a:solidFill>
                  <a:srgbClr val="333333"/>
                </a:solidFill>
                <a:highlight>
                  <a:srgbClr val="FFFFFF"/>
                </a:highlight>
              </a:rPr>
              <a:t>Faculty Research Sprints allow faculty to propel their research forward by offering them a team of information experts coupled with vast resources that include hundreds of electronic databases and unique archives. In the Sprints evaluations, faculty have remarked that the Research Sprints are the perfect kick-off to their summer research endeavors. As a result of the Research Sprints, the Libraries were invited to participate in the 2018 Grand Challenges events.</a:t>
            </a:r>
            <a:endParaRPr>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b="1">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b="1" lang="en">
                <a:solidFill>
                  <a:srgbClr val="333333"/>
                </a:solidFill>
                <a:highlight>
                  <a:srgbClr val="FFFFFF"/>
                </a:highlight>
              </a:rPr>
              <a:t>Partner in Teaching and Learning, Reinforce Grand Challenges Curriculum &amp; Engage Field-Shaping Teachers</a:t>
            </a:r>
            <a:endParaRPr b="1">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a:solidFill>
                  <a:srgbClr val="333333"/>
                </a:solidFill>
                <a:highlight>
                  <a:srgbClr val="FFFFFF"/>
                </a:highlight>
              </a:rPr>
              <a:t>Faculty Research Sprints do not only serve researchers, but educators as well. The proposals that we receive and accept often have a pedagogical component or focus. The tangible products that have resulted from the Research Sprints are currently being used in classrooms to disseminate knowledge. One of the original Sprints was a “Choose Your Own Adventure”-style website for a course taught in the Carlson School of Management. Another Sprint developed a map of underlying waters around the Twin Cities that is used in the College of Design to teach about sustainable building and architecture. The latter was also shared in an open platform so that this knowledge was freely available to anyone who might need it.</a:t>
            </a:r>
            <a:endParaRPr>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a:solidFill>
                  <a:srgbClr val="333333"/>
                </a:solidFill>
                <a:highlight>
                  <a:srgbClr val="FFFFFF"/>
                </a:highlight>
              </a:rPr>
              <a:t>The Faculty Research Sprints also indirectly relate to Libraries Strategic Goals 3 &amp; 4:</a:t>
            </a:r>
            <a:endParaRPr>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b="1" lang="en">
                <a:solidFill>
                  <a:srgbClr val="333333"/>
                </a:solidFill>
                <a:highlight>
                  <a:srgbClr val="FFFFFF"/>
                </a:highlight>
              </a:rPr>
              <a:t>Support Reciprocal Engagement With External Communities &amp; Leverage the Distinctive Urban Location of the University</a:t>
            </a:r>
            <a:endParaRPr b="1">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a:solidFill>
                  <a:srgbClr val="333333"/>
                </a:solidFill>
                <a:highlight>
                  <a:srgbClr val="FFFFFF"/>
                </a:highlight>
              </a:rPr>
              <a:t>An unexpected result of the Faculty Research Sprints has been a connection with communities outside of the University. Several past Sprints recipients have had community collaborators who were able to engage in the Spints activities. One community partner even requested that the University Libraries offer them a Sprint at their county-level organization.</a:t>
            </a:r>
            <a:endParaRPr>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t/>
            </a:r>
            <a:endParaRPr b="1">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b="1" lang="en">
                <a:solidFill>
                  <a:srgbClr val="333333"/>
                </a:solidFill>
                <a:highlight>
                  <a:srgbClr val="FFFFFF"/>
                </a:highlight>
              </a:rPr>
              <a:t>Embrace Excellence &amp; Reject Complacency in Developing Programs in Support of University Goals</a:t>
            </a:r>
            <a:endParaRPr b="1">
              <a:solidFill>
                <a:srgbClr val="333333"/>
              </a:solidFill>
              <a:highlight>
                <a:srgbClr val="FFFFFF"/>
              </a:highlight>
            </a:endParaRPr>
          </a:p>
          <a:p>
            <a:pPr indent="0" lvl="0" marL="0" rtl="0" algn="l">
              <a:lnSpc>
                <a:spcPct val="115000"/>
              </a:lnSpc>
              <a:spcBef>
                <a:spcPts val="0"/>
              </a:spcBef>
              <a:spcAft>
                <a:spcPts val="0"/>
              </a:spcAft>
              <a:buClr>
                <a:schemeClr val="dk1"/>
              </a:buClr>
              <a:buSzPts val="1100"/>
              <a:buFont typeface="Arial"/>
              <a:buNone/>
            </a:pPr>
            <a:r>
              <a:rPr lang="en">
                <a:solidFill>
                  <a:srgbClr val="333333"/>
                </a:solidFill>
                <a:highlight>
                  <a:srgbClr val="FFFFFF"/>
                </a:highlight>
              </a:rPr>
              <a:t>The Libraries’ values around resource allocation and agility are exemplified in the Faculty Research Sprints. The Sprints are an innovative approach to connecting with campus stakeholders, and was embraced by the Libraries wholeheartedly after a successful pilot launch. While the time and resource commitments that go into the Research Sprints can be a strain at times, the Libraries continue to dig deep to provide exemplary partnerships with University faculty.</a:t>
            </a:r>
            <a:endParaRPr>
              <a:solidFill>
                <a:srgbClr val="333333"/>
              </a:solidFill>
              <a:highlight>
                <a:srgbClr val="FFFFFF"/>
              </a:highlight>
            </a:endParaRPr>
          </a:p>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74" name="Shape 174"/>
        <p:cNvGrpSpPr/>
        <p:nvPr/>
      </p:nvGrpSpPr>
      <p:grpSpPr>
        <a:xfrm>
          <a:off x="0" y="0"/>
          <a:ext cx="0" cy="0"/>
          <a:chOff x="0" y="0"/>
          <a:chExt cx="0" cy="0"/>
        </a:xfrm>
      </p:grpSpPr>
      <p:sp>
        <p:nvSpPr>
          <p:cNvPr id="175" name="Google Shape;175;g55c6ea3f15_0_7: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76" name="Google Shape;176;g55c6ea3f15_0_7: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showMasterPhAnim="0" showMasterSp="0">
  <p:cSld>
    <p:spTree>
      <p:nvGrpSpPr>
        <p:cNvPr id="185" name="Shape 185"/>
        <p:cNvGrpSpPr/>
        <p:nvPr/>
      </p:nvGrpSpPr>
      <p:grpSpPr>
        <a:xfrm>
          <a:off x="0" y="0"/>
          <a:ext cx="0" cy="0"/>
          <a:chOff x="0" y="0"/>
          <a:chExt cx="0" cy="0"/>
        </a:xfrm>
      </p:grpSpPr>
      <p:sp>
        <p:nvSpPr>
          <p:cNvPr id="186" name="Google Shape;186;g55c6ea3f15_0_13:notes"/>
          <p:cNvSpPr/>
          <p:nvPr>
            <p:ph idx="2" type="sldImg"/>
          </p:nvPr>
        </p:nvSpPr>
        <p:spPr>
          <a:xfrm>
            <a:off x="381175" y="685800"/>
            <a:ext cx="60963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55c6ea3f15_0_1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Sarah</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type="title">
  <p:cSld name="TITLE">
    <p:spTree>
      <p:nvGrpSpPr>
        <p:cNvPr id="9" name="Shape 9"/>
        <p:cNvGrpSpPr/>
        <p:nvPr/>
      </p:nvGrpSpPr>
      <p:grpSpPr>
        <a:xfrm>
          <a:off x="0" y="0"/>
          <a:ext cx="0" cy="0"/>
          <a:chOff x="0" y="0"/>
          <a:chExt cx="0" cy="0"/>
        </a:xfrm>
      </p:grpSpPr>
      <p:sp>
        <p:nvSpPr>
          <p:cNvPr id="10" name="Google Shape;10;p2"/>
          <p:cNvSpPr/>
          <p:nvPr/>
        </p:nvSpPr>
        <p:spPr>
          <a:xfrm>
            <a:off x="7872900" y="-75"/>
            <a:ext cx="12711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 name="Google Shape;11;p2"/>
          <p:cNvSpPr/>
          <p:nvPr/>
        </p:nvSpPr>
        <p:spPr>
          <a:xfrm>
            <a:off x="2241225" y="1310875"/>
            <a:ext cx="6509100" cy="25218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 name="Google Shape;12;p2"/>
          <p:cNvSpPr txBox="1"/>
          <p:nvPr>
            <p:ph type="ctrTitle"/>
          </p:nvPr>
        </p:nvSpPr>
        <p:spPr>
          <a:xfrm>
            <a:off x="2710225" y="1310850"/>
            <a:ext cx="5476800" cy="2521800"/>
          </a:xfrm>
          <a:prstGeom prst="rect">
            <a:avLst/>
          </a:prstGeom>
        </p:spPr>
        <p:txBody>
          <a:bodyPr anchorCtr="0" anchor="ctr" bIns="91425" lIns="91425" spcFirstLastPara="1" rIns="91425" wrap="square" tIns="91425"/>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type="blank">
  <p:cSld name="BLANK">
    <p:spTree>
      <p:nvGrpSpPr>
        <p:cNvPr id="74" name="Shape 74"/>
        <p:cNvGrpSpPr/>
        <p:nvPr/>
      </p:nvGrpSpPr>
      <p:grpSpPr>
        <a:xfrm>
          <a:off x="0" y="0"/>
          <a:ext cx="0" cy="0"/>
          <a:chOff x="0" y="0"/>
          <a:chExt cx="0" cy="0"/>
        </a:xfrm>
      </p:grpSpPr>
      <p:sp>
        <p:nvSpPr>
          <p:cNvPr id="75" name="Google Shape;75;p11"/>
          <p:cNvSpPr/>
          <p:nvPr/>
        </p:nvSpPr>
        <p:spPr>
          <a:xfrm>
            <a:off x="1271100" y="-75"/>
            <a:ext cx="78729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6" name="Google Shape;76;p11"/>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7" name="Google Shape;77;p11"/>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Blank with icon space">
  <p:cSld name="BLANK_1">
    <p:spTree>
      <p:nvGrpSpPr>
        <p:cNvPr id="78" name="Shape 78"/>
        <p:cNvGrpSpPr/>
        <p:nvPr/>
      </p:nvGrpSpPr>
      <p:grpSpPr>
        <a:xfrm>
          <a:off x="0" y="0"/>
          <a:ext cx="0" cy="0"/>
          <a:chOff x="0" y="0"/>
          <a:chExt cx="0" cy="0"/>
        </a:xfrm>
      </p:grpSpPr>
      <p:sp>
        <p:nvSpPr>
          <p:cNvPr id="79" name="Google Shape;79;p12"/>
          <p:cNvSpPr/>
          <p:nvPr/>
        </p:nvSpPr>
        <p:spPr>
          <a:xfrm>
            <a:off x="1271100" y="-75"/>
            <a:ext cx="78729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0" name="Google Shape;80;p12"/>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1" name="Google Shape;81;p12"/>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
        <p:nvSpPr>
          <p:cNvPr id="82" name="Google Shape;82;p12"/>
          <p:cNvSpPr/>
          <p:nvPr/>
        </p:nvSpPr>
        <p:spPr>
          <a:xfrm>
            <a:off x="867750" y="393425"/>
            <a:ext cx="806700" cy="8067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Full background image">
  <p:cSld name="BLANK_1_1">
    <p:spTree>
      <p:nvGrpSpPr>
        <p:cNvPr id="83" name="Shape 83"/>
        <p:cNvGrpSpPr/>
        <p:nvPr/>
      </p:nvGrpSpPr>
      <p:grpSpPr>
        <a:xfrm>
          <a:off x="0" y="0"/>
          <a:ext cx="0" cy="0"/>
          <a:chOff x="0" y="0"/>
          <a:chExt cx="0" cy="0"/>
        </a:xfrm>
      </p:grpSpPr>
      <p:sp>
        <p:nvSpPr>
          <p:cNvPr id="84" name="Google Shape;84;p13"/>
          <p:cNvSpPr/>
          <p:nvPr/>
        </p:nvSpPr>
        <p:spPr>
          <a:xfrm>
            <a:off x="7872900" y="-75"/>
            <a:ext cx="12711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5" name="Google Shape;85;p13"/>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86" name="Google Shape;86;p13"/>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Subtitle">
  <p:cSld name="TITLE_1">
    <p:spTree>
      <p:nvGrpSpPr>
        <p:cNvPr id="13" name="Shape 13"/>
        <p:cNvGrpSpPr/>
        <p:nvPr/>
      </p:nvGrpSpPr>
      <p:grpSpPr>
        <a:xfrm>
          <a:off x="0" y="0"/>
          <a:ext cx="0" cy="0"/>
          <a:chOff x="0" y="0"/>
          <a:chExt cx="0" cy="0"/>
        </a:xfrm>
      </p:grpSpPr>
      <p:sp>
        <p:nvSpPr>
          <p:cNvPr id="14" name="Google Shape;14;p3"/>
          <p:cNvSpPr/>
          <p:nvPr/>
        </p:nvSpPr>
        <p:spPr>
          <a:xfrm>
            <a:off x="3047925" y="-75"/>
            <a:ext cx="60960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 name="Google Shape;15;p3"/>
          <p:cNvSpPr/>
          <p:nvPr/>
        </p:nvSpPr>
        <p:spPr>
          <a:xfrm>
            <a:off x="2241225" y="1770000"/>
            <a:ext cx="6509100" cy="16035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 name="Google Shape;16;p3"/>
          <p:cNvSpPr txBox="1"/>
          <p:nvPr>
            <p:ph type="ctrTitle"/>
          </p:nvPr>
        </p:nvSpPr>
        <p:spPr>
          <a:xfrm>
            <a:off x="2935400" y="1846200"/>
            <a:ext cx="5814900" cy="910800"/>
          </a:xfrm>
          <a:prstGeom prst="rect">
            <a:avLst/>
          </a:prstGeom>
        </p:spPr>
        <p:txBody>
          <a:bodyPr anchorCtr="0" anchor="b" bIns="91425" lIns="91425" spcFirstLastPara="1" rIns="91425" wrap="square" tIns="91425"/>
          <a:lstStyle>
            <a:lvl1pPr lvl="0" rtl="0">
              <a:spcBef>
                <a:spcPts val="0"/>
              </a:spcBef>
              <a:spcAft>
                <a:spcPts val="0"/>
              </a:spcAft>
              <a:buSzPts val="3600"/>
              <a:buNone/>
              <a:defRPr sz="3600"/>
            </a:lvl1pPr>
            <a:lvl2pPr lvl="1" rtl="0">
              <a:spcBef>
                <a:spcPts val="0"/>
              </a:spcBef>
              <a:spcAft>
                <a:spcPts val="0"/>
              </a:spcAft>
              <a:buSzPts val="3600"/>
              <a:buNone/>
              <a:defRPr sz="3600"/>
            </a:lvl2pPr>
            <a:lvl3pPr lvl="2" rtl="0">
              <a:spcBef>
                <a:spcPts val="0"/>
              </a:spcBef>
              <a:spcAft>
                <a:spcPts val="0"/>
              </a:spcAft>
              <a:buSzPts val="3600"/>
              <a:buNone/>
              <a:defRPr sz="3600"/>
            </a:lvl3pPr>
            <a:lvl4pPr lvl="3" rtl="0">
              <a:spcBef>
                <a:spcPts val="0"/>
              </a:spcBef>
              <a:spcAft>
                <a:spcPts val="0"/>
              </a:spcAft>
              <a:buSzPts val="3600"/>
              <a:buNone/>
              <a:defRPr sz="3600"/>
            </a:lvl4pPr>
            <a:lvl5pPr lvl="4" rtl="0">
              <a:spcBef>
                <a:spcPts val="0"/>
              </a:spcBef>
              <a:spcAft>
                <a:spcPts val="0"/>
              </a:spcAft>
              <a:buSzPts val="3600"/>
              <a:buNone/>
              <a:defRPr sz="3600"/>
            </a:lvl5pPr>
            <a:lvl6pPr lvl="5" rtl="0">
              <a:spcBef>
                <a:spcPts val="0"/>
              </a:spcBef>
              <a:spcAft>
                <a:spcPts val="0"/>
              </a:spcAft>
              <a:buSzPts val="3600"/>
              <a:buNone/>
              <a:defRPr sz="3600"/>
            </a:lvl6pPr>
            <a:lvl7pPr lvl="6" rtl="0">
              <a:spcBef>
                <a:spcPts val="0"/>
              </a:spcBef>
              <a:spcAft>
                <a:spcPts val="0"/>
              </a:spcAft>
              <a:buSzPts val="3600"/>
              <a:buNone/>
              <a:defRPr sz="3600"/>
            </a:lvl7pPr>
            <a:lvl8pPr lvl="7" rtl="0">
              <a:spcBef>
                <a:spcPts val="0"/>
              </a:spcBef>
              <a:spcAft>
                <a:spcPts val="0"/>
              </a:spcAft>
              <a:buSzPts val="3600"/>
              <a:buNone/>
              <a:defRPr sz="3600"/>
            </a:lvl8pPr>
            <a:lvl9pPr lvl="8" rtl="0">
              <a:spcBef>
                <a:spcPts val="0"/>
              </a:spcBef>
              <a:spcAft>
                <a:spcPts val="0"/>
              </a:spcAft>
              <a:buSzPts val="3600"/>
              <a:buNone/>
              <a:defRPr sz="3600"/>
            </a:lvl9pPr>
          </a:lstStyle>
          <a:p/>
        </p:txBody>
      </p:sp>
      <p:sp>
        <p:nvSpPr>
          <p:cNvPr id="17" name="Google Shape;17;p3"/>
          <p:cNvSpPr txBox="1"/>
          <p:nvPr>
            <p:ph idx="1" type="subTitle"/>
          </p:nvPr>
        </p:nvSpPr>
        <p:spPr>
          <a:xfrm>
            <a:off x="2935400" y="2604625"/>
            <a:ext cx="5814900" cy="451800"/>
          </a:xfrm>
          <a:prstGeom prst="rect">
            <a:avLst/>
          </a:prstGeom>
        </p:spPr>
        <p:txBody>
          <a:bodyPr anchorCtr="0" anchor="t" bIns="91425" lIns="91425" spcFirstLastPara="1" rIns="91425" wrap="square" tIns="91425"/>
          <a:lstStyle>
            <a:lvl1pPr lvl="0" rtl="0">
              <a:spcBef>
                <a:spcPts val="0"/>
              </a:spcBef>
              <a:spcAft>
                <a:spcPts val="0"/>
              </a:spcAft>
              <a:buClr>
                <a:schemeClr val="dk2"/>
              </a:buClr>
              <a:buSzPts val="1800"/>
              <a:buNone/>
              <a:defRPr sz="1800">
                <a:solidFill>
                  <a:schemeClr val="dk2"/>
                </a:solidFill>
              </a:defRPr>
            </a:lvl1pPr>
            <a:lvl2pPr lvl="1" rtl="0">
              <a:spcBef>
                <a:spcPts val="0"/>
              </a:spcBef>
              <a:spcAft>
                <a:spcPts val="0"/>
              </a:spcAft>
              <a:buClr>
                <a:schemeClr val="dk2"/>
              </a:buClr>
              <a:buSzPts val="1800"/>
              <a:buNone/>
              <a:defRPr sz="1800">
                <a:solidFill>
                  <a:schemeClr val="dk2"/>
                </a:solidFill>
              </a:defRPr>
            </a:lvl2pPr>
            <a:lvl3pPr lvl="2" rtl="0">
              <a:spcBef>
                <a:spcPts val="0"/>
              </a:spcBef>
              <a:spcAft>
                <a:spcPts val="0"/>
              </a:spcAft>
              <a:buClr>
                <a:schemeClr val="dk2"/>
              </a:buClr>
              <a:buSzPts val="1800"/>
              <a:buNone/>
              <a:defRPr sz="1800">
                <a:solidFill>
                  <a:schemeClr val="dk2"/>
                </a:solidFill>
              </a:defRPr>
            </a:lvl3pPr>
            <a:lvl4pPr lvl="3" rtl="0">
              <a:spcBef>
                <a:spcPts val="0"/>
              </a:spcBef>
              <a:spcAft>
                <a:spcPts val="0"/>
              </a:spcAft>
              <a:buClr>
                <a:schemeClr val="dk2"/>
              </a:buClr>
              <a:buSzPts val="1800"/>
              <a:buNone/>
              <a:defRPr sz="1800">
                <a:solidFill>
                  <a:schemeClr val="dk2"/>
                </a:solidFill>
              </a:defRPr>
            </a:lvl4pPr>
            <a:lvl5pPr lvl="4" rtl="0">
              <a:spcBef>
                <a:spcPts val="0"/>
              </a:spcBef>
              <a:spcAft>
                <a:spcPts val="0"/>
              </a:spcAft>
              <a:buClr>
                <a:schemeClr val="dk2"/>
              </a:buClr>
              <a:buSzPts val="1800"/>
              <a:buNone/>
              <a:defRPr sz="1800">
                <a:solidFill>
                  <a:schemeClr val="dk2"/>
                </a:solidFill>
              </a:defRPr>
            </a:lvl5pPr>
            <a:lvl6pPr lvl="5" rtl="0">
              <a:spcBef>
                <a:spcPts val="0"/>
              </a:spcBef>
              <a:spcAft>
                <a:spcPts val="0"/>
              </a:spcAft>
              <a:buClr>
                <a:schemeClr val="dk2"/>
              </a:buClr>
              <a:buSzPts val="1800"/>
              <a:buNone/>
              <a:defRPr sz="1800">
                <a:solidFill>
                  <a:schemeClr val="dk2"/>
                </a:solidFill>
              </a:defRPr>
            </a:lvl6pPr>
            <a:lvl7pPr lvl="6" rtl="0">
              <a:spcBef>
                <a:spcPts val="0"/>
              </a:spcBef>
              <a:spcAft>
                <a:spcPts val="0"/>
              </a:spcAft>
              <a:buClr>
                <a:schemeClr val="dk2"/>
              </a:buClr>
              <a:buSzPts val="1800"/>
              <a:buNone/>
              <a:defRPr sz="1800">
                <a:solidFill>
                  <a:schemeClr val="dk2"/>
                </a:solidFill>
              </a:defRPr>
            </a:lvl7pPr>
            <a:lvl8pPr lvl="7" rtl="0">
              <a:spcBef>
                <a:spcPts val="0"/>
              </a:spcBef>
              <a:spcAft>
                <a:spcPts val="0"/>
              </a:spcAft>
              <a:buClr>
                <a:schemeClr val="dk2"/>
              </a:buClr>
              <a:buSzPts val="1800"/>
              <a:buNone/>
              <a:defRPr sz="1800">
                <a:solidFill>
                  <a:schemeClr val="dk2"/>
                </a:solidFill>
              </a:defRPr>
            </a:lvl8pPr>
            <a:lvl9pPr lvl="8" rtl="0">
              <a:spcBef>
                <a:spcPts val="0"/>
              </a:spcBef>
              <a:spcAft>
                <a:spcPts val="0"/>
              </a:spcAft>
              <a:buClr>
                <a:schemeClr val="dk2"/>
              </a:buClr>
              <a:buSzPts val="1800"/>
              <a:buNone/>
              <a:defRPr sz="1800">
                <a:solidFill>
                  <a:schemeClr val="dk2"/>
                </a:solidFill>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Quote">
  <p:cSld name="TITLE_1_1">
    <p:spTree>
      <p:nvGrpSpPr>
        <p:cNvPr id="18" name="Shape 18"/>
        <p:cNvGrpSpPr/>
        <p:nvPr/>
      </p:nvGrpSpPr>
      <p:grpSpPr>
        <a:xfrm>
          <a:off x="0" y="0"/>
          <a:ext cx="0" cy="0"/>
          <a:chOff x="0" y="0"/>
          <a:chExt cx="0" cy="0"/>
        </a:xfrm>
      </p:grpSpPr>
      <p:sp>
        <p:nvSpPr>
          <p:cNvPr id="19" name="Google Shape;19;p4"/>
          <p:cNvSpPr/>
          <p:nvPr/>
        </p:nvSpPr>
        <p:spPr>
          <a:xfrm>
            <a:off x="3047925" y="-75"/>
            <a:ext cx="60960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 name="Google Shape;20;p4"/>
          <p:cNvSpPr/>
          <p:nvPr/>
        </p:nvSpPr>
        <p:spPr>
          <a:xfrm>
            <a:off x="2645075" y="393425"/>
            <a:ext cx="806700" cy="8067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 name="Google Shape;21;p4"/>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 name="Google Shape;22;p4"/>
          <p:cNvSpPr txBox="1"/>
          <p:nvPr>
            <p:ph idx="1" type="body"/>
          </p:nvPr>
        </p:nvSpPr>
        <p:spPr>
          <a:xfrm>
            <a:off x="3731575" y="393525"/>
            <a:ext cx="4713000" cy="4356000"/>
          </a:xfrm>
          <a:prstGeom prst="rect">
            <a:avLst/>
          </a:prstGeom>
        </p:spPr>
        <p:txBody>
          <a:bodyPr anchorCtr="0" anchor="t" bIns="91425" lIns="91425" spcFirstLastPara="1" rIns="91425" wrap="square" tIns="91425"/>
          <a:lstStyle>
            <a:lvl1pPr indent="-457200" lvl="0" marL="457200" rtl="0">
              <a:lnSpc>
                <a:spcPct val="100000"/>
              </a:lnSpc>
              <a:spcBef>
                <a:spcPts val="600"/>
              </a:spcBef>
              <a:spcAft>
                <a:spcPts val="0"/>
              </a:spcAft>
              <a:buSzPts val="3600"/>
              <a:buChar char="▪"/>
              <a:defRPr b="1" sz="3600"/>
            </a:lvl1pPr>
            <a:lvl2pPr indent="-457200" lvl="1" marL="914400" rtl="0">
              <a:lnSpc>
                <a:spcPct val="100000"/>
              </a:lnSpc>
              <a:spcBef>
                <a:spcPts val="0"/>
              </a:spcBef>
              <a:spcAft>
                <a:spcPts val="0"/>
              </a:spcAft>
              <a:buSzPts val="3600"/>
              <a:buChar char="▫"/>
              <a:defRPr b="1" sz="3600"/>
            </a:lvl2pPr>
            <a:lvl3pPr indent="-457200" lvl="2" marL="1371600" rtl="0">
              <a:lnSpc>
                <a:spcPct val="100000"/>
              </a:lnSpc>
              <a:spcBef>
                <a:spcPts val="0"/>
              </a:spcBef>
              <a:spcAft>
                <a:spcPts val="0"/>
              </a:spcAft>
              <a:buSzPts val="3600"/>
              <a:buChar char="▫"/>
              <a:defRPr b="1" sz="3600"/>
            </a:lvl3pPr>
            <a:lvl4pPr indent="-457200" lvl="3" marL="1828800" rtl="0">
              <a:lnSpc>
                <a:spcPct val="100000"/>
              </a:lnSpc>
              <a:spcBef>
                <a:spcPts val="0"/>
              </a:spcBef>
              <a:spcAft>
                <a:spcPts val="0"/>
              </a:spcAft>
              <a:buSzPts val="3600"/>
              <a:buChar char="▫"/>
              <a:defRPr b="1" sz="3600"/>
            </a:lvl4pPr>
            <a:lvl5pPr indent="-457200" lvl="4" marL="2286000" rtl="0">
              <a:lnSpc>
                <a:spcPct val="100000"/>
              </a:lnSpc>
              <a:spcBef>
                <a:spcPts val="0"/>
              </a:spcBef>
              <a:spcAft>
                <a:spcPts val="0"/>
              </a:spcAft>
              <a:buSzPts val="3600"/>
              <a:buChar char="○"/>
              <a:defRPr b="1" sz="3600"/>
            </a:lvl5pPr>
            <a:lvl6pPr indent="-457200" lvl="5" marL="2743200" rtl="0">
              <a:lnSpc>
                <a:spcPct val="100000"/>
              </a:lnSpc>
              <a:spcBef>
                <a:spcPts val="0"/>
              </a:spcBef>
              <a:spcAft>
                <a:spcPts val="0"/>
              </a:spcAft>
              <a:buSzPts val="3600"/>
              <a:buChar char="■"/>
              <a:defRPr b="1" sz="3600"/>
            </a:lvl6pPr>
            <a:lvl7pPr indent="-457200" lvl="6" marL="3200400" rtl="0">
              <a:lnSpc>
                <a:spcPct val="100000"/>
              </a:lnSpc>
              <a:spcBef>
                <a:spcPts val="0"/>
              </a:spcBef>
              <a:spcAft>
                <a:spcPts val="0"/>
              </a:spcAft>
              <a:buSzPts val="3600"/>
              <a:buChar char="●"/>
              <a:defRPr b="1" sz="3600"/>
            </a:lvl7pPr>
            <a:lvl8pPr indent="-457200" lvl="7" marL="3657600" rtl="0">
              <a:lnSpc>
                <a:spcPct val="100000"/>
              </a:lnSpc>
              <a:spcBef>
                <a:spcPts val="0"/>
              </a:spcBef>
              <a:spcAft>
                <a:spcPts val="0"/>
              </a:spcAft>
              <a:buSzPts val="3600"/>
              <a:buChar char="○"/>
              <a:defRPr b="1" sz="3600"/>
            </a:lvl8pPr>
            <a:lvl9pPr indent="-457200" lvl="8" marL="4114800">
              <a:lnSpc>
                <a:spcPct val="100000"/>
              </a:lnSpc>
              <a:spcBef>
                <a:spcPts val="0"/>
              </a:spcBef>
              <a:spcAft>
                <a:spcPts val="0"/>
              </a:spcAft>
              <a:buSzPts val="3600"/>
              <a:buChar char="■"/>
              <a:defRPr b="1" sz="3600"/>
            </a:lvl9pPr>
          </a:lstStyle>
          <a:p/>
        </p:txBody>
      </p:sp>
      <p:sp>
        <p:nvSpPr>
          <p:cNvPr id="23" name="Google Shape;23;p4"/>
          <p:cNvSpPr txBox="1"/>
          <p:nvPr/>
        </p:nvSpPr>
        <p:spPr>
          <a:xfrm>
            <a:off x="2654717" y="337850"/>
            <a:ext cx="787200" cy="653700"/>
          </a:xfrm>
          <a:prstGeom prst="rect">
            <a:avLst/>
          </a:prstGeom>
          <a:noFill/>
          <a:ln>
            <a:noFill/>
          </a:ln>
        </p:spPr>
        <p:txBody>
          <a:bodyPr anchorCtr="0" anchor="t" bIns="91425" lIns="91425" spcFirstLastPara="1" rIns="91425" wrap="square" tIns="91425">
            <a:noAutofit/>
          </a:bodyPr>
          <a:lstStyle/>
          <a:p>
            <a:pPr indent="0" lvl="0" marL="0" rtl="0" algn="ctr">
              <a:spcBef>
                <a:spcPts val="0"/>
              </a:spcBef>
              <a:spcAft>
                <a:spcPts val="0"/>
              </a:spcAft>
              <a:buNone/>
            </a:pPr>
            <a:r>
              <a:rPr b="1" lang="en" sz="7200">
                <a:solidFill>
                  <a:srgbClr val="FFFFFF"/>
                </a:solidFill>
              </a:rPr>
              <a:t>“</a:t>
            </a:r>
            <a:endParaRPr b="1" sz="7200">
              <a:solidFill>
                <a:srgbClr val="FFFFFF"/>
              </a:solidFill>
            </a:endParaRPr>
          </a:p>
        </p:txBody>
      </p:sp>
      <p:sp>
        <p:nvSpPr>
          <p:cNvPr id="24" name="Google Shape;24;p4"/>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type="tx">
  <p:cSld name="TITLE_AND_BODY">
    <p:spTree>
      <p:nvGrpSpPr>
        <p:cNvPr id="25" name="Shape 25"/>
        <p:cNvGrpSpPr/>
        <p:nvPr/>
      </p:nvGrpSpPr>
      <p:grpSpPr>
        <a:xfrm>
          <a:off x="0" y="0"/>
          <a:ext cx="0" cy="0"/>
          <a:chOff x="0" y="0"/>
          <a:chExt cx="0" cy="0"/>
        </a:xfrm>
      </p:grpSpPr>
      <p:sp>
        <p:nvSpPr>
          <p:cNvPr id="26" name="Google Shape;26;p5"/>
          <p:cNvSpPr/>
          <p:nvPr/>
        </p:nvSpPr>
        <p:spPr>
          <a:xfrm>
            <a:off x="1271100" y="-75"/>
            <a:ext cx="78729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 name="Google Shape;27;p5"/>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 name="Google Shape;28;p5"/>
          <p:cNvSpPr/>
          <p:nvPr/>
        </p:nvSpPr>
        <p:spPr>
          <a:xfrm>
            <a:off x="877500" y="393525"/>
            <a:ext cx="7872900" cy="8067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 name="Google Shape;29;p5"/>
          <p:cNvSpPr txBox="1"/>
          <p:nvPr>
            <p:ph type="title"/>
          </p:nvPr>
        </p:nvSpPr>
        <p:spPr>
          <a:xfrm>
            <a:off x="1182200" y="393475"/>
            <a:ext cx="6739500" cy="806700"/>
          </a:xfrm>
          <a:prstGeom prst="rect">
            <a:avLst/>
          </a:prstGeom>
        </p:spPr>
        <p:txBody>
          <a:bodyPr anchorCtr="0" anchor="ctr" bIns="91425" lIns="91425" spcFirstLastPara="1" rIns="91425" wrap="square" tIns="91425"/>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30" name="Google Shape;30;p5"/>
          <p:cNvSpPr txBox="1"/>
          <p:nvPr>
            <p:ph idx="1" type="body"/>
          </p:nvPr>
        </p:nvSpPr>
        <p:spPr>
          <a:xfrm>
            <a:off x="1556331" y="1349141"/>
            <a:ext cx="7085700" cy="2938500"/>
          </a:xfrm>
          <a:prstGeom prst="rect">
            <a:avLst/>
          </a:prstGeom>
        </p:spPr>
        <p:txBody>
          <a:bodyPr anchorCtr="0" anchor="t" bIns="91425" lIns="91425" spcFirstLastPara="1" rIns="91425" wrap="square" tIns="91425"/>
          <a:lstStyle>
            <a:lvl1pPr indent="-393700" lvl="0" marL="457200">
              <a:spcBef>
                <a:spcPts val="600"/>
              </a:spcBef>
              <a:spcAft>
                <a:spcPts val="0"/>
              </a:spcAft>
              <a:buSzPts val="2600"/>
              <a:buChar char="▪"/>
              <a:defRPr/>
            </a:lvl1pPr>
            <a:lvl2pPr indent="-393700" lvl="1" marL="914400">
              <a:spcBef>
                <a:spcPts val="0"/>
              </a:spcBef>
              <a:spcAft>
                <a:spcPts val="0"/>
              </a:spcAft>
              <a:buSzPts val="2600"/>
              <a:buChar char="▫"/>
              <a:defRPr/>
            </a:lvl2pPr>
            <a:lvl3pPr indent="-393700" lvl="2" marL="1371600">
              <a:spcBef>
                <a:spcPts val="0"/>
              </a:spcBef>
              <a:spcAft>
                <a:spcPts val="0"/>
              </a:spcAft>
              <a:buSzPts val="2600"/>
              <a:buChar char="▫"/>
              <a:defRPr/>
            </a:lvl3pPr>
            <a:lvl4pPr indent="-393700" lvl="3" marL="1828800">
              <a:spcBef>
                <a:spcPts val="0"/>
              </a:spcBef>
              <a:spcAft>
                <a:spcPts val="0"/>
              </a:spcAft>
              <a:buSzPts val="2600"/>
              <a:buChar char="▫"/>
              <a:defRPr/>
            </a:lvl4pPr>
            <a:lvl5pPr indent="-393700" lvl="4" marL="2286000">
              <a:spcBef>
                <a:spcPts val="0"/>
              </a:spcBef>
              <a:spcAft>
                <a:spcPts val="0"/>
              </a:spcAft>
              <a:buSzPts val="2600"/>
              <a:buChar char="○"/>
              <a:defRPr/>
            </a:lvl5pPr>
            <a:lvl6pPr indent="-393700" lvl="5" marL="2743200">
              <a:spcBef>
                <a:spcPts val="0"/>
              </a:spcBef>
              <a:spcAft>
                <a:spcPts val="0"/>
              </a:spcAft>
              <a:buSzPts val="2600"/>
              <a:buChar char="■"/>
              <a:defRPr/>
            </a:lvl6pPr>
            <a:lvl7pPr indent="-393700" lvl="6" marL="3200400">
              <a:spcBef>
                <a:spcPts val="0"/>
              </a:spcBef>
              <a:spcAft>
                <a:spcPts val="0"/>
              </a:spcAft>
              <a:buSzPts val="2600"/>
              <a:buChar char="●"/>
              <a:defRPr/>
            </a:lvl7pPr>
            <a:lvl8pPr indent="-393700" lvl="7" marL="3657600">
              <a:spcBef>
                <a:spcPts val="0"/>
              </a:spcBef>
              <a:spcAft>
                <a:spcPts val="0"/>
              </a:spcAft>
              <a:buSzPts val="2600"/>
              <a:buChar char="○"/>
              <a:defRPr/>
            </a:lvl8pPr>
            <a:lvl9pPr indent="-393700" lvl="8" marL="4114800">
              <a:spcBef>
                <a:spcPts val="0"/>
              </a:spcBef>
              <a:spcAft>
                <a:spcPts val="0"/>
              </a:spcAft>
              <a:buSzPts val="2600"/>
              <a:buChar char="■"/>
              <a:defRPr/>
            </a:lvl9pPr>
          </a:lstStyle>
          <a:p/>
        </p:txBody>
      </p:sp>
      <p:sp>
        <p:nvSpPr>
          <p:cNvPr id="31" name="Google Shape;31;p5"/>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32" name="Google Shape;32;p5"/>
          <p:cNvSpPr/>
          <p:nvPr/>
        </p:nvSpPr>
        <p:spPr>
          <a:xfrm>
            <a:off x="7943750" y="393425"/>
            <a:ext cx="806700" cy="806700"/>
          </a:xfrm>
          <a:prstGeom prst="rect">
            <a:avLst/>
          </a:prstGeom>
          <a:solidFill>
            <a:srgbClr val="FFFFFF">
              <a:alpha val="526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1 column half slide">
  <p:cSld name="TITLE_AND_BODY_1">
    <p:spTree>
      <p:nvGrpSpPr>
        <p:cNvPr id="33" name="Shape 33"/>
        <p:cNvGrpSpPr/>
        <p:nvPr/>
      </p:nvGrpSpPr>
      <p:grpSpPr>
        <a:xfrm>
          <a:off x="0" y="0"/>
          <a:ext cx="0" cy="0"/>
          <a:chOff x="0" y="0"/>
          <a:chExt cx="0" cy="0"/>
        </a:xfrm>
      </p:grpSpPr>
      <p:sp>
        <p:nvSpPr>
          <p:cNvPr id="34" name="Google Shape;34;p6"/>
          <p:cNvSpPr/>
          <p:nvPr/>
        </p:nvSpPr>
        <p:spPr>
          <a:xfrm>
            <a:off x="4572000" y="-75"/>
            <a:ext cx="45720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 name="Google Shape;35;p6"/>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 name="Google Shape;36;p6"/>
          <p:cNvSpPr/>
          <p:nvPr/>
        </p:nvSpPr>
        <p:spPr>
          <a:xfrm>
            <a:off x="4178396" y="393525"/>
            <a:ext cx="4572000" cy="8067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6"/>
          <p:cNvSpPr txBox="1"/>
          <p:nvPr>
            <p:ph type="title"/>
          </p:nvPr>
        </p:nvSpPr>
        <p:spPr>
          <a:xfrm>
            <a:off x="4483099" y="393475"/>
            <a:ext cx="3460800" cy="806700"/>
          </a:xfrm>
          <a:prstGeom prst="rect">
            <a:avLst/>
          </a:prstGeom>
        </p:spPr>
        <p:txBody>
          <a:bodyPr anchorCtr="0" anchor="ctr" bIns="91425" lIns="91425" spcFirstLastPara="1" rIns="91425" wrap="square" tIns="91425"/>
          <a:lstStyle>
            <a:lvl1pPr lvl="0" rtl="0">
              <a:spcBef>
                <a:spcPts val="0"/>
              </a:spcBef>
              <a:spcAft>
                <a:spcPts val="0"/>
              </a:spcAft>
              <a:buSzPts val="2000"/>
              <a:buNone/>
              <a:defRPr sz="2000"/>
            </a:lvl1pPr>
            <a:lvl2pPr lvl="1" rtl="0">
              <a:spcBef>
                <a:spcPts val="0"/>
              </a:spcBef>
              <a:spcAft>
                <a:spcPts val="0"/>
              </a:spcAft>
              <a:buSzPts val="2000"/>
              <a:buNone/>
              <a:defRPr sz="2000"/>
            </a:lvl2pPr>
            <a:lvl3pPr lvl="2" rtl="0">
              <a:spcBef>
                <a:spcPts val="0"/>
              </a:spcBef>
              <a:spcAft>
                <a:spcPts val="0"/>
              </a:spcAft>
              <a:buSzPts val="2000"/>
              <a:buNone/>
              <a:defRPr sz="2000"/>
            </a:lvl3pPr>
            <a:lvl4pPr lvl="3" rtl="0">
              <a:spcBef>
                <a:spcPts val="0"/>
              </a:spcBef>
              <a:spcAft>
                <a:spcPts val="0"/>
              </a:spcAft>
              <a:buSzPts val="2000"/>
              <a:buNone/>
              <a:defRPr sz="2000"/>
            </a:lvl4pPr>
            <a:lvl5pPr lvl="4" rtl="0">
              <a:spcBef>
                <a:spcPts val="0"/>
              </a:spcBef>
              <a:spcAft>
                <a:spcPts val="0"/>
              </a:spcAft>
              <a:buSzPts val="2000"/>
              <a:buNone/>
              <a:defRPr sz="2000"/>
            </a:lvl5pPr>
            <a:lvl6pPr lvl="5" rtl="0">
              <a:spcBef>
                <a:spcPts val="0"/>
              </a:spcBef>
              <a:spcAft>
                <a:spcPts val="0"/>
              </a:spcAft>
              <a:buSzPts val="2000"/>
              <a:buNone/>
              <a:defRPr sz="2000"/>
            </a:lvl6pPr>
            <a:lvl7pPr lvl="6" rtl="0">
              <a:spcBef>
                <a:spcPts val="0"/>
              </a:spcBef>
              <a:spcAft>
                <a:spcPts val="0"/>
              </a:spcAft>
              <a:buSzPts val="2000"/>
              <a:buNone/>
              <a:defRPr sz="2000"/>
            </a:lvl7pPr>
            <a:lvl8pPr lvl="7" rtl="0">
              <a:spcBef>
                <a:spcPts val="0"/>
              </a:spcBef>
              <a:spcAft>
                <a:spcPts val="0"/>
              </a:spcAft>
              <a:buSzPts val="2000"/>
              <a:buNone/>
              <a:defRPr sz="2000"/>
            </a:lvl8pPr>
            <a:lvl9pPr lvl="8" rtl="0">
              <a:spcBef>
                <a:spcPts val="0"/>
              </a:spcBef>
              <a:spcAft>
                <a:spcPts val="0"/>
              </a:spcAft>
              <a:buSzPts val="2000"/>
              <a:buNone/>
              <a:defRPr sz="2000"/>
            </a:lvl9pPr>
          </a:lstStyle>
          <a:p/>
        </p:txBody>
      </p:sp>
      <p:sp>
        <p:nvSpPr>
          <p:cNvPr id="38" name="Google Shape;38;p6"/>
          <p:cNvSpPr txBox="1"/>
          <p:nvPr>
            <p:ph idx="1" type="body"/>
          </p:nvPr>
        </p:nvSpPr>
        <p:spPr>
          <a:xfrm>
            <a:off x="4865550" y="1349150"/>
            <a:ext cx="3776400" cy="2938500"/>
          </a:xfrm>
          <a:prstGeom prst="rect">
            <a:avLst/>
          </a:prstGeom>
        </p:spPr>
        <p:txBody>
          <a:bodyPr anchorCtr="0" anchor="t" bIns="91425" lIns="91425" spcFirstLastPara="1" rIns="91425" wrap="square" tIns="91425"/>
          <a:lstStyle>
            <a:lvl1pPr indent="-368300" lvl="0" marL="457200" rtl="0">
              <a:spcBef>
                <a:spcPts val="600"/>
              </a:spcBef>
              <a:spcAft>
                <a:spcPts val="0"/>
              </a:spcAft>
              <a:buSzPts val="2200"/>
              <a:buChar char="▪"/>
              <a:defRPr sz="2200"/>
            </a:lvl1pPr>
            <a:lvl2pPr indent="-368300" lvl="1" marL="914400" rtl="0">
              <a:spcBef>
                <a:spcPts val="0"/>
              </a:spcBef>
              <a:spcAft>
                <a:spcPts val="0"/>
              </a:spcAft>
              <a:buSzPts val="2200"/>
              <a:buChar char="▫"/>
              <a:defRPr sz="2200"/>
            </a:lvl2pPr>
            <a:lvl3pPr indent="-368300" lvl="2" marL="1371600" rtl="0">
              <a:spcBef>
                <a:spcPts val="0"/>
              </a:spcBef>
              <a:spcAft>
                <a:spcPts val="0"/>
              </a:spcAft>
              <a:buSzPts val="2200"/>
              <a:buChar char="▫"/>
              <a:defRPr sz="2200"/>
            </a:lvl3pPr>
            <a:lvl4pPr indent="-368300" lvl="3" marL="1828800" rtl="0">
              <a:spcBef>
                <a:spcPts val="0"/>
              </a:spcBef>
              <a:spcAft>
                <a:spcPts val="0"/>
              </a:spcAft>
              <a:buSzPts val="2200"/>
              <a:buChar char="▫"/>
              <a:defRPr sz="2200"/>
            </a:lvl4pPr>
            <a:lvl5pPr indent="-368300" lvl="4" marL="2286000" rtl="0">
              <a:spcBef>
                <a:spcPts val="0"/>
              </a:spcBef>
              <a:spcAft>
                <a:spcPts val="0"/>
              </a:spcAft>
              <a:buSzPts val="2200"/>
              <a:buChar char="○"/>
              <a:defRPr sz="2200"/>
            </a:lvl5pPr>
            <a:lvl6pPr indent="-368300" lvl="5" marL="2743200" rtl="0">
              <a:spcBef>
                <a:spcPts val="0"/>
              </a:spcBef>
              <a:spcAft>
                <a:spcPts val="0"/>
              </a:spcAft>
              <a:buSzPts val="2200"/>
              <a:buChar char="■"/>
              <a:defRPr sz="2200"/>
            </a:lvl6pPr>
            <a:lvl7pPr indent="-368300" lvl="6" marL="3200400" rtl="0">
              <a:spcBef>
                <a:spcPts val="0"/>
              </a:spcBef>
              <a:spcAft>
                <a:spcPts val="0"/>
              </a:spcAft>
              <a:buSzPts val="2200"/>
              <a:buChar char="●"/>
              <a:defRPr sz="2200"/>
            </a:lvl7pPr>
            <a:lvl8pPr indent="-368300" lvl="7" marL="3657600" rtl="0">
              <a:spcBef>
                <a:spcPts val="0"/>
              </a:spcBef>
              <a:spcAft>
                <a:spcPts val="0"/>
              </a:spcAft>
              <a:buSzPts val="2200"/>
              <a:buChar char="○"/>
              <a:defRPr sz="2200"/>
            </a:lvl8pPr>
            <a:lvl9pPr indent="-368300" lvl="8" marL="4114800" rtl="0">
              <a:spcBef>
                <a:spcPts val="0"/>
              </a:spcBef>
              <a:spcAft>
                <a:spcPts val="0"/>
              </a:spcAft>
              <a:buSzPts val="2200"/>
              <a:buChar char="■"/>
              <a:defRPr sz="2200"/>
            </a:lvl9pPr>
          </a:lstStyle>
          <a:p/>
        </p:txBody>
      </p:sp>
      <p:sp>
        <p:nvSpPr>
          <p:cNvPr id="39" name="Google Shape;39;p6"/>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rtl="0">
              <a:buNone/>
              <a:defRPr/>
            </a:lvl1pPr>
            <a:lvl2pPr lvl="1" rtl="0">
              <a:buNone/>
              <a:defRPr/>
            </a:lvl2pPr>
            <a:lvl3pPr lvl="2" rtl="0">
              <a:buNone/>
              <a:defRPr/>
            </a:lvl3pPr>
            <a:lvl4pPr lvl="3" rtl="0">
              <a:buNone/>
              <a:defRPr/>
            </a:lvl4pPr>
            <a:lvl5pPr lvl="4" rtl="0">
              <a:buNone/>
              <a:defRPr/>
            </a:lvl5pPr>
            <a:lvl6pPr lvl="5" rtl="0">
              <a:buNone/>
              <a:defRPr/>
            </a:lvl6pPr>
            <a:lvl7pPr lvl="6" rtl="0">
              <a:buNone/>
              <a:defRPr/>
            </a:lvl7pPr>
            <a:lvl8pPr lvl="7" rtl="0">
              <a:buNone/>
              <a:defRPr/>
            </a:lvl8pPr>
            <a:lvl9pPr lvl="8" rtl="0">
              <a:buNone/>
              <a:defRPr/>
            </a:lvl9pPr>
          </a:lstStyle>
          <a:p>
            <a:pPr indent="0" lvl="0" marL="0" rtl="0" algn="ctr">
              <a:spcBef>
                <a:spcPts val="0"/>
              </a:spcBef>
              <a:spcAft>
                <a:spcPts val="0"/>
              </a:spcAft>
              <a:buNone/>
            </a:pPr>
            <a:fld id="{00000000-1234-1234-1234-123412341234}" type="slidenum">
              <a:rPr lang="en"/>
              <a:t>‹#›</a:t>
            </a:fld>
            <a:endParaRPr/>
          </a:p>
        </p:txBody>
      </p:sp>
      <p:sp>
        <p:nvSpPr>
          <p:cNvPr id="40" name="Google Shape;40;p6"/>
          <p:cNvSpPr/>
          <p:nvPr/>
        </p:nvSpPr>
        <p:spPr>
          <a:xfrm>
            <a:off x="7943750" y="393425"/>
            <a:ext cx="806700" cy="806700"/>
          </a:xfrm>
          <a:prstGeom prst="rect">
            <a:avLst/>
          </a:prstGeom>
          <a:solidFill>
            <a:srgbClr val="FFFFFF">
              <a:alpha val="526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2 columns" type="twoColTx">
  <p:cSld name="TITLE_AND_TWO_COLUMNS">
    <p:spTree>
      <p:nvGrpSpPr>
        <p:cNvPr id="41" name="Shape 41"/>
        <p:cNvGrpSpPr/>
        <p:nvPr/>
      </p:nvGrpSpPr>
      <p:grpSpPr>
        <a:xfrm>
          <a:off x="0" y="0"/>
          <a:ext cx="0" cy="0"/>
          <a:chOff x="0" y="0"/>
          <a:chExt cx="0" cy="0"/>
        </a:xfrm>
      </p:grpSpPr>
      <p:sp>
        <p:nvSpPr>
          <p:cNvPr id="42" name="Google Shape;42;p7"/>
          <p:cNvSpPr/>
          <p:nvPr/>
        </p:nvSpPr>
        <p:spPr>
          <a:xfrm>
            <a:off x="1271100" y="-75"/>
            <a:ext cx="78729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3" name="Google Shape;43;p7"/>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4" name="Google Shape;44;p7"/>
          <p:cNvSpPr/>
          <p:nvPr/>
        </p:nvSpPr>
        <p:spPr>
          <a:xfrm>
            <a:off x="877500" y="393525"/>
            <a:ext cx="7872900" cy="8067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5" name="Google Shape;45;p7"/>
          <p:cNvSpPr txBox="1"/>
          <p:nvPr>
            <p:ph type="title"/>
          </p:nvPr>
        </p:nvSpPr>
        <p:spPr>
          <a:xfrm>
            <a:off x="1182200" y="393475"/>
            <a:ext cx="6739500" cy="806700"/>
          </a:xfrm>
          <a:prstGeom prst="rect">
            <a:avLst/>
          </a:prstGeom>
        </p:spPr>
        <p:txBody>
          <a:bodyPr anchorCtr="0" anchor="ctr" bIns="91425" lIns="91425" spcFirstLastPara="1" rIns="91425" wrap="square" tIns="91425"/>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46" name="Google Shape;46;p7"/>
          <p:cNvSpPr txBox="1"/>
          <p:nvPr>
            <p:ph idx="1" type="body"/>
          </p:nvPr>
        </p:nvSpPr>
        <p:spPr>
          <a:xfrm>
            <a:off x="1576275" y="1367175"/>
            <a:ext cx="3482400" cy="3382500"/>
          </a:xfrm>
          <a:prstGeom prst="rect">
            <a:avLst/>
          </a:prstGeom>
        </p:spPr>
        <p:txBody>
          <a:bodyPr anchorCtr="0" anchor="t" bIns="91425" lIns="91425" spcFirstLastPara="1" rIns="91425" wrap="square" tIns="91425"/>
          <a:lstStyle>
            <a:lvl1pPr indent="-368300" lvl="0" marL="457200">
              <a:spcBef>
                <a:spcPts val="600"/>
              </a:spcBef>
              <a:spcAft>
                <a:spcPts val="0"/>
              </a:spcAft>
              <a:buSzPts val="2200"/>
              <a:buChar char="▪"/>
              <a:defRPr sz="2200"/>
            </a:lvl1pPr>
            <a:lvl2pPr indent="-368300" lvl="1" marL="914400">
              <a:spcBef>
                <a:spcPts val="0"/>
              </a:spcBef>
              <a:spcAft>
                <a:spcPts val="0"/>
              </a:spcAft>
              <a:buSzPts val="2200"/>
              <a:buChar char="▫"/>
              <a:defRPr sz="2200"/>
            </a:lvl2pPr>
            <a:lvl3pPr indent="-368300" lvl="2" marL="1371600">
              <a:spcBef>
                <a:spcPts val="0"/>
              </a:spcBef>
              <a:spcAft>
                <a:spcPts val="0"/>
              </a:spcAft>
              <a:buSzPts val="2200"/>
              <a:buChar char="▫"/>
              <a:defRPr sz="2200"/>
            </a:lvl3pPr>
            <a:lvl4pPr indent="-368300" lvl="3" marL="1828800">
              <a:spcBef>
                <a:spcPts val="0"/>
              </a:spcBef>
              <a:spcAft>
                <a:spcPts val="0"/>
              </a:spcAft>
              <a:buSzPts val="2200"/>
              <a:buChar char="▫"/>
              <a:defRPr sz="2200"/>
            </a:lvl4pPr>
            <a:lvl5pPr indent="-368300" lvl="4" marL="2286000">
              <a:spcBef>
                <a:spcPts val="0"/>
              </a:spcBef>
              <a:spcAft>
                <a:spcPts val="0"/>
              </a:spcAft>
              <a:buSzPts val="2200"/>
              <a:buChar char="○"/>
              <a:defRPr sz="2200"/>
            </a:lvl5pPr>
            <a:lvl6pPr indent="-368300" lvl="5" marL="2743200">
              <a:spcBef>
                <a:spcPts val="0"/>
              </a:spcBef>
              <a:spcAft>
                <a:spcPts val="0"/>
              </a:spcAft>
              <a:buSzPts val="2200"/>
              <a:buChar char="■"/>
              <a:defRPr sz="2200"/>
            </a:lvl6pPr>
            <a:lvl7pPr indent="-368300" lvl="6" marL="3200400">
              <a:spcBef>
                <a:spcPts val="0"/>
              </a:spcBef>
              <a:spcAft>
                <a:spcPts val="0"/>
              </a:spcAft>
              <a:buSzPts val="2200"/>
              <a:buChar char="●"/>
              <a:defRPr sz="2200"/>
            </a:lvl7pPr>
            <a:lvl8pPr indent="-368300" lvl="7" marL="3657600">
              <a:spcBef>
                <a:spcPts val="0"/>
              </a:spcBef>
              <a:spcAft>
                <a:spcPts val="0"/>
              </a:spcAft>
              <a:buSzPts val="2200"/>
              <a:buChar char="○"/>
              <a:defRPr sz="2200"/>
            </a:lvl8pPr>
            <a:lvl9pPr indent="-368300" lvl="8" marL="4114800">
              <a:spcBef>
                <a:spcPts val="0"/>
              </a:spcBef>
              <a:spcAft>
                <a:spcPts val="0"/>
              </a:spcAft>
              <a:buSzPts val="2200"/>
              <a:buChar char="■"/>
              <a:defRPr sz="2200"/>
            </a:lvl9pPr>
          </a:lstStyle>
          <a:p/>
        </p:txBody>
      </p:sp>
      <p:sp>
        <p:nvSpPr>
          <p:cNvPr id="47" name="Google Shape;47;p7"/>
          <p:cNvSpPr txBox="1"/>
          <p:nvPr>
            <p:ph idx="2" type="body"/>
          </p:nvPr>
        </p:nvSpPr>
        <p:spPr>
          <a:xfrm>
            <a:off x="5268071" y="1367175"/>
            <a:ext cx="3482400" cy="3382500"/>
          </a:xfrm>
          <a:prstGeom prst="rect">
            <a:avLst/>
          </a:prstGeom>
        </p:spPr>
        <p:txBody>
          <a:bodyPr anchorCtr="0" anchor="t" bIns="91425" lIns="91425" spcFirstLastPara="1" rIns="91425" wrap="square" tIns="91425"/>
          <a:lstStyle>
            <a:lvl1pPr indent="-368300" lvl="0" marL="457200">
              <a:spcBef>
                <a:spcPts val="600"/>
              </a:spcBef>
              <a:spcAft>
                <a:spcPts val="0"/>
              </a:spcAft>
              <a:buSzPts val="2200"/>
              <a:buChar char="▪"/>
              <a:defRPr sz="2200"/>
            </a:lvl1pPr>
            <a:lvl2pPr indent="-368300" lvl="1" marL="914400">
              <a:spcBef>
                <a:spcPts val="0"/>
              </a:spcBef>
              <a:spcAft>
                <a:spcPts val="0"/>
              </a:spcAft>
              <a:buSzPts val="2200"/>
              <a:buChar char="▫"/>
              <a:defRPr sz="2200"/>
            </a:lvl2pPr>
            <a:lvl3pPr indent="-368300" lvl="2" marL="1371600">
              <a:spcBef>
                <a:spcPts val="0"/>
              </a:spcBef>
              <a:spcAft>
                <a:spcPts val="0"/>
              </a:spcAft>
              <a:buSzPts val="2200"/>
              <a:buChar char="▫"/>
              <a:defRPr sz="2200"/>
            </a:lvl3pPr>
            <a:lvl4pPr indent="-368300" lvl="3" marL="1828800">
              <a:spcBef>
                <a:spcPts val="0"/>
              </a:spcBef>
              <a:spcAft>
                <a:spcPts val="0"/>
              </a:spcAft>
              <a:buSzPts val="2200"/>
              <a:buChar char="▫"/>
              <a:defRPr sz="2200"/>
            </a:lvl4pPr>
            <a:lvl5pPr indent="-368300" lvl="4" marL="2286000">
              <a:spcBef>
                <a:spcPts val="0"/>
              </a:spcBef>
              <a:spcAft>
                <a:spcPts val="0"/>
              </a:spcAft>
              <a:buSzPts val="2200"/>
              <a:buChar char="○"/>
              <a:defRPr sz="2200"/>
            </a:lvl5pPr>
            <a:lvl6pPr indent="-368300" lvl="5" marL="2743200">
              <a:spcBef>
                <a:spcPts val="0"/>
              </a:spcBef>
              <a:spcAft>
                <a:spcPts val="0"/>
              </a:spcAft>
              <a:buSzPts val="2200"/>
              <a:buChar char="■"/>
              <a:defRPr sz="2200"/>
            </a:lvl6pPr>
            <a:lvl7pPr indent="-368300" lvl="6" marL="3200400">
              <a:spcBef>
                <a:spcPts val="0"/>
              </a:spcBef>
              <a:spcAft>
                <a:spcPts val="0"/>
              </a:spcAft>
              <a:buSzPts val="2200"/>
              <a:buChar char="●"/>
              <a:defRPr sz="2200"/>
            </a:lvl7pPr>
            <a:lvl8pPr indent="-368300" lvl="7" marL="3657600">
              <a:spcBef>
                <a:spcPts val="0"/>
              </a:spcBef>
              <a:spcAft>
                <a:spcPts val="0"/>
              </a:spcAft>
              <a:buSzPts val="2200"/>
              <a:buChar char="○"/>
              <a:defRPr sz="2200"/>
            </a:lvl8pPr>
            <a:lvl9pPr indent="-368300" lvl="8" marL="4114800">
              <a:spcBef>
                <a:spcPts val="0"/>
              </a:spcBef>
              <a:spcAft>
                <a:spcPts val="0"/>
              </a:spcAft>
              <a:buSzPts val="2200"/>
              <a:buChar char="■"/>
              <a:defRPr sz="2200"/>
            </a:lvl9pPr>
          </a:lstStyle>
          <a:p/>
        </p:txBody>
      </p:sp>
      <p:sp>
        <p:nvSpPr>
          <p:cNvPr id="48" name="Google Shape;48;p7"/>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49" name="Google Shape;49;p7"/>
          <p:cNvSpPr/>
          <p:nvPr/>
        </p:nvSpPr>
        <p:spPr>
          <a:xfrm>
            <a:off x="7943750" y="393425"/>
            <a:ext cx="806700" cy="806700"/>
          </a:xfrm>
          <a:prstGeom prst="rect">
            <a:avLst/>
          </a:prstGeom>
          <a:solidFill>
            <a:srgbClr val="FFFFFF">
              <a:alpha val="526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 3 columns">
  <p:cSld name="TITLE_AND_TWO_COLUMNS_1">
    <p:spTree>
      <p:nvGrpSpPr>
        <p:cNvPr id="50" name="Shape 50"/>
        <p:cNvGrpSpPr/>
        <p:nvPr/>
      </p:nvGrpSpPr>
      <p:grpSpPr>
        <a:xfrm>
          <a:off x="0" y="0"/>
          <a:ext cx="0" cy="0"/>
          <a:chOff x="0" y="0"/>
          <a:chExt cx="0" cy="0"/>
        </a:xfrm>
      </p:grpSpPr>
      <p:sp>
        <p:nvSpPr>
          <p:cNvPr id="51" name="Google Shape;51;p8"/>
          <p:cNvSpPr/>
          <p:nvPr/>
        </p:nvSpPr>
        <p:spPr>
          <a:xfrm>
            <a:off x="1271100" y="-75"/>
            <a:ext cx="78729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2" name="Google Shape;52;p8"/>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3" name="Google Shape;53;p8"/>
          <p:cNvSpPr/>
          <p:nvPr/>
        </p:nvSpPr>
        <p:spPr>
          <a:xfrm>
            <a:off x="877500" y="393525"/>
            <a:ext cx="7872900" cy="8067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54" name="Google Shape;54;p8"/>
          <p:cNvSpPr txBox="1"/>
          <p:nvPr>
            <p:ph type="title"/>
          </p:nvPr>
        </p:nvSpPr>
        <p:spPr>
          <a:xfrm>
            <a:off x="1182200" y="393475"/>
            <a:ext cx="6739500" cy="806700"/>
          </a:xfrm>
          <a:prstGeom prst="rect">
            <a:avLst/>
          </a:prstGeom>
        </p:spPr>
        <p:txBody>
          <a:bodyPr anchorCtr="0" anchor="ctr" bIns="91425" lIns="91425" spcFirstLastPara="1" rIns="91425" wrap="square" tIns="91425"/>
          <a:lstStyle>
            <a:lvl1pPr lvl="0" rtl="0">
              <a:spcBef>
                <a:spcPts val="0"/>
              </a:spcBef>
              <a:spcAft>
                <a:spcPts val="0"/>
              </a:spcAft>
              <a:buSzPts val="2400"/>
              <a:buNone/>
              <a:defRPr/>
            </a:lvl1pPr>
            <a:lvl2pPr lvl="1" rtl="0">
              <a:spcBef>
                <a:spcPts val="0"/>
              </a:spcBef>
              <a:spcAft>
                <a:spcPts val="0"/>
              </a:spcAft>
              <a:buSzPts val="2400"/>
              <a:buNone/>
              <a:defRPr/>
            </a:lvl2pPr>
            <a:lvl3pPr lvl="2" rtl="0">
              <a:spcBef>
                <a:spcPts val="0"/>
              </a:spcBef>
              <a:spcAft>
                <a:spcPts val="0"/>
              </a:spcAft>
              <a:buSzPts val="2400"/>
              <a:buNone/>
              <a:defRPr/>
            </a:lvl3pPr>
            <a:lvl4pPr lvl="3" rtl="0">
              <a:spcBef>
                <a:spcPts val="0"/>
              </a:spcBef>
              <a:spcAft>
                <a:spcPts val="0"/>
              </a:spcAft>
              <a:buSzPts val="2400"/>
              <a:buNone/>
              <a:defRPr/>
            </a:lvl4pPr>
            <a:lvl5pPr lvl="4" rtl="0">
              <a:spcBef>
                <a:spcPts val="0"/>
              </a:spcBef>
              <a:spcAft>
                <a:spcPts val="0"/>
              </a:spcAft>
              <a:buSzPts val="2400"/>
              <a:buNone/>
              <a:defRPr/>
            </a:lvl5pPr>
            <a:lvl6pPr lvl="5" rtl="0">
              <a:spcBef>
                <a:spcPts val="0"/>
              </a:spcBef>
              <a:spcAft>
                <a:spcPts val="0"/>
              </a:spcAft>
              <a:buSzPts val="2400"/>
              <a:buNone/>
              <a:defRPr/>
            </a:lvl6pPr>
            <a:lvl7pPr lvl="6" rtl="0">
              <a:spcBef>
                <a:spcPts val="0"/>
              </a:spcBef>
              <a:spcAft>
                <a:spcPts val="0"/>
              </a:spcAft>
              <a:buSzPts val="2400"/>
              <a:buNone/>
              <a:defRPr/>
            </a:lvl7pPr>
            <a:lvl8pPr lvl="7" rtl="0">
              <a:spcBef>
                <a:spcPts val="0"/>
              </a:spcBef>
              <a:spcAft>
                <a:spcPts val="0"/>
              </a:spcAft>
              <a:buSzPts val="2400"/>
              <a:buNone/>
              <a:defRPr/>
            </a:lvl8pPr>
            <a:lvl9pPr lvl="8" rtl="0">
              <a:spcBef>
                <a:spcPts val="0"/>
              </a:spcBef>
              <a:spcAft>
                <a:spcPts val="0"/>
              </a:spcAft>
              <a:buSzPts val="2400"/>
              <a:buNone/>
              <a:defRPr/>
            </a:lvl9pPr>
          </a:lstStyle>
          <a:p/>
        </p:txBody>
      </p:sp>
      <p:sp>
        <p:nvSpPr>
          <p:cNvPr id="55" name="Google Shape;55;p8"/>
          <p:cNvSpPr txBox="1"/>
          <p:nvPr>
            <p:ph idx="1" type="body"/>
          </p:nvPr>
        </p:nvSpPr>
        <p:spPr>
          <a:xfrm>
            <a:off x="1560175" y="1375225"/>
            <a:ext cx="2317500" cy="33747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56" name="Google Shape;56;p8"/>
          <p:cNvSpPr txBox="1"/>
          <p:nvPr>
            <p:ph idx="2" type="body"/>
          </p:nvPr>
        </p:nvSpPr>
        <p:spPr>
          <a:xfrm>
            <a:off x="3996525" y="1375225"/>
            <a:ext cx="2317500" cy="33747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57" name="Google Shape;57;p8"/>
          <p:cNvSpPr txBox="1"/>
          <p:nvPr>
            <p:ph idx="3" type="body"/>
          </p:nvPr>
        </p:nvSpPr>
        <p:spPr>
          <a:xfrm>
            <a:off x="6432874" y="1375225"/>
            <a:ext cx="2317500" cy="3374700"/>
          </a:xfrm>
          <a:prstGeom prst="rect">
            <a:avLst/>
          </a:prstGeom>
        </p:spPr>
        <p:txBody>
          <a:bodyPr anchorCtr="0" anchor="t" bIns="91425" lIns="91425" spcFirstLastPara="1" rIns="91425" wrap="square" tIns="91425"/>
          <a:lstStyle>
            <a:lvl1pPr indent="-342900" lvl="0" marL="457200" rtl="0">
              <a:spcBef>
                <a:spcPts val="600"/>
              </a:spcBef>
              <a:spcAft>
                <a:spcPts val="0"/>
              </a:spcAft>
              <a:buSzPts val="1800"/>
              <a:buChar char="▪"/>
              <a:defRPr sz="1800"/>
            </a:lvl1pPr>
            <a:lvl2pPr indent="-342900" lvl="1" marL="914400" rtl="0">
              <a:spcBef>
                <a:spcPts val="0"/>
              </a:spcBef>
              <a:spcAft>
                <a:spcPts val="0"/>
              </a:spcAft>
              <a:buSzPts val="1800"/>
              <a:buChar char="▫"/>
              <a:defRPr sz="1800"/>
            </a:lvl2pPr>
            <a:lvl3pPr indent="-342900" lvl="2" marL="1371600" rtl="0">
              <a:spcBef>
                <a:spcPts val="0"/>
              </a:spcBef>
              <a:spcAft>
                <a:spcPts val="0"/>
              </a:spcAft>
              <a:buSzPts val="1800"/>
              <a:buChar char="▫"/>
              <a:defRPr sz="1800"/>
            </a:lvl3pPr>
            <a:lvl4pPr indent="-342900" lvl="3" marL="1828800" rtl="0">
              <a:spcBef>
                <a:spcPts val="0"/>
              </a:spcBef>
              <a:spcAft>
                <a:spcPts val="0"/>
              </a:spcAft>
              <a:buSzPts val="1800"/>
              <a:buChar char="▫"/>
              <a:defRPr sz="1800"/>
            </a:lvl4pPr>
            <a:lvl5pPr indent="-342900" lvl="4" marL="2286000" rtl="0">
              <a:spcBef>
                <a:spcPts val="0"/>
              </a:spcBef>
              <a:spcAft>
                <a:spcPts val="0"/>
              </a:spcAft>
              <a:buSzPts val="1800"/>
              <a:buChar char="○"/>
              <a:defRPr sz="1800"/>
            </a:lvl5pPr>
            <a:lvl6pPr indent="-342900" lvl="5" marL="2743200" rtl="0">
              <a:spcBef>
                <a:spcPts val="0"/>
              </a:spcBef>
              <a:spcAft>
                <a:spcPts val="0"/>
              </a:spcAft>
              <a:buSzPts val="1800"/>
              <a:buChar char="■"/>
              <a:defRPr sz="1800"/>
            </a:lvl6pPr>
            <a:lvl7pPr indent="-342900" lvl="6" marL="3200400" rtl="0">
              <a:spcBef>
                <a:spcPts val="0"/>
              </a:spcBef>
              <a:spcAft>
                <a:spcPts val="0"/>
              </a:spcAft>
              <a:buSzPts val="1800"/>
              <a:buChar char="●"/>
              <a:defRPr sz="1800"/>
            </a:lvl7pPr>
            <a:lvl8pPr indent="-342900" lvl="7" marL="3657600" rtl="0">
              <a:spcBef>
                <a:spcPts val="0"/>
              </a:spcBef>
              <a:spcAft>
                <a:spcPts val="0"/>
              </a:spcAft>
              <a:buSzPts val="1800"/>
              <a:buChar char="○"/>
              <a:defRPr sz="1800"/>
            </a:lvl8pPr>
            <a:lvl9pPr indent="-342900" lvl="8" marL="4114800" rtl="0">
              <a:spcBef>
                <a:spcPts val="0"/>
              </a:spcBef>
              <a:spcAft>
                <a:spcPts val="0"/>
              </a:spcAft>
              <a:buSzPts val="1800"/>
              <a:buChar char="■"/>
              <a:defRPr sz="1800"/>
            </a:lvl9pPr>
          </a:lstStyle>
          <a:p/>
        </p:txBody>
      </p:sp>
      <p:sp>
        <p:nvSpPr>
          <p:cNvPr id="58" name="Google Shape;58;p8"/>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59" name="Google Shape;59;p8"/>
          <p:cNvSpPr/>
          <p:nvPr/>
        </p:nvSpPr>
        <p:spPr>
          <a:xfrm>
            <a:off x="7943750" y="393425"/>
            <a:ext cx="806700" cy="806700"/>
          </a:xfrm>
          <a:prstGeom prst="rect">
            <a:avLst/>
          </a:prstGeom>
          <a:solidFill>
            <a:srgbClr val="FFFFFF">
              <a:alpha val="526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Title only" type="titleOnly">
  <p:cSld name="TITLE_ONLY">
    <p:spTree>
      <p:nvGrpSpPr>
        <p:cNvPr id="60" name="Shape 60"/>
        <p:cNvGrpSpPr/>
        <p:nvPr/>
      </p:nvGrpSpPr>
      <p:grpSpPr>
        <a:xfrm>
          <a:off x="0" y="0"/>
          <a:ext cx="0" cy="0"/>
          <a:chOff x="0" y="0"/>
          <a:chExt cx="0" cy="0"/>
        </a:xfrm>
      </p:grpSpPr>
      <p:sp>
        <p:nvSpPr>
          <p:cNvPr id="61" name="Google Shape;61;p9"/>
          <p:cNvSpPr/>
          <p:nvPr/>
        </p:nvSpPr>
        <p:spPr>
          <a:xfrm>
            <a:off x="1271100" y="-75"/>
            <a:ext cx="78729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2" name="Google Shape;62;p9"/>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3" name="Google Shape;63;p9"/>
          <p:cNvSpPr/>
          <p:nvPr/>
        </p:nvSpPr>
        <p:spPr>
          <a:xfrm>
            <a:off x="877500" y="393525"/>
            <a:ext cx="7872900" cy="8067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4" name="Google Shape;64;p9"/>
          <p:cNvSpPr txBox="1"/>
          <p:nvPr>
            <p:ph type="title"/>
          </p:nvPr>
        </p:nvSpPr>
        <p:spPr>
          <a:xfrm>
            <a:off x="1182200" y="393475"/>
            <a:ext cx="6739500" cy="806700"/>
          </a:xfrm>
          <a:prstGeom prst="rect">
            <a:avLst/>
          </a:prstGeom>
        </p:spPr>
        <p:txBody>
          <a:bodyPr anchorCtr="0" anchor="ctr" bIns="91425" lIns="91425" spcFirstLastPara="1" rIns="91425" wrap="square" tIns="91425"/>
          <a:lstStyle>
            <a:lvl1pPr lvl="0">
              <a:spcBef>
                <a:spcPts val="0"/>
              </a:spcBef>
              <a:spcAft>
                <a:spcPts val="0"/>
              </a:spcAft>
              <a:buSzPts val="2400"/>
              <a:buNone/>
              <a:defRPr/>
            </a:lvl1pPr>
            <a:lvl2pPr lvl="1">
              <a:spcBef>
                <a:spcPts val="0"/>
              </a:spcBef>
              <a:spcAft>
                <a:spcPts val="0"/>
              </a:spcAft>
              <a:buSzPts val="2400"/>
              <a:buNone/>
              <a:defRPr/>
            </a:lvl2pPr>
            <a:lvl3pPr lvl="2">
              <a:spcBef>
                <a:spcPts val="0"/>
              </a:spcBef>
              <a:spcAft>
                <a:spcPts val="0"/>
              </a:spcAft>
              <a:buSzPts val="2400"/>
              <a:buNone/>
              <a:defRPr/>
            </a:lvl3pPr>
            <a:lvl4pPr lvl="3">
              <a:spcBef>
                <a:spcPts val="0"/>
              </a:spcBef>
              <a:spcAft>
                <a:spcPts val="0"/>
              </a:spcAft>
              <a:buSzPts val="2400"/>
              <a:buNone/>
              <a:defRPr/>
            </a:lvl4pPr>
            <a:lvl5pPr lvl="4">
              <a:spcBef>
                <a:spcPts val="0"/>
              </a:spcBef>
              <a:spcAft>
                <a:spcPts val="0"/>
              </a:spcAft>
              <a:buSzPts val="2400"/>
              <a:buNone/>
              <a:defRPr/>
            </a:lvl5pPr>
            <a:lvl6pPr lvl="5">
              <a:spcBef>
                <a:spcPts val="0"/>
              </a:spcBef>
              <a:spcAft>
                <a:spcPts val="0"/>
              </a:spcAft>
              <a:buSzPts val="2400"/>
              <a:buNone/>
              <a:defRPr/>
            </a:lvl6pPr>
            <a:lvl7pPr lvl="6">
              <a:spcBef>
                <a:spcPts val="0"/>
              </a:spcBef>
              <a:spcAft>
                <a:spcPts val="0"/>
              </a:spcAft>
              <a:buSzPts val="2400"/>
              <a:buNone/>
              <a:defRPr/>
            </a:lvl7pPr>
            <a:lvl8pPr lvl="7">
              <a:spcBef>
                <a:spcPts val="0"/>
              </a:spcBef>
              <a:spcAft>
                <a:spcPts val="0"/>
              </a:spcAft>
              <a:buSzPts val="2400"/>
              <a:buNone/>
              <a:defRPr/>
            </a:lvl8pPr>
            <a:lvl9pPr lvl="8">
              <a:spcBef>
                <a:spcPts val="0"/>
              </a:spcBef>
              <a:spcAft>
                <a:spcPts val="0"/>
              </a:spcAft>
              <a:buSzPts val="2400"/>
              <a:buNone/>
              <a:defRPr/>
            </a:lvl9pPr>
          </a:lstStyle>
          <a:p/>
        </p:txBody>
      </p:sp>
      <p:sp>
        <p:nvSpPr>
          <p:cNvPr id="65" name="Google Shape;65;p9"/>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66" name="Google Shape;66;p9"/>
          <p:cNvSpPr/>
          <p:nvPr/>
        </p:nvSpPr>
        <p:spPr>
          <a:xfrm>
            <a:off x="7943750" y="393425"/>
            <a:ext cx="806700" cy="806700"/>
          </a:xfrm>
          <a:prstGeom prst="rect">
            <a:avLst/>
          </a:prstGeom>
          <a:solidFill>
            <a:srgbClr val="FFFFFF">
              <a:alpha val="526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matchingName="Caption">
  <p:cSld name="CAPTION_ONLY">
    <p:spTree>
      <p:nvGrpSpPr>
        <p:cNvPr id="67" name="Shape 67"/>
        <p:cNvGrpSpPr/>
        <p:nvPr/>
      </p:nvGrpSpPr>
      <p:grpSpPr>
        <a:xfrm>
          <a:off x="0" y="0"/>
          <a:ext cx="0" cy="0"/>
          <a:chOff x="0" y="0"/>
          <a:chExt cx="0" cy="0"/>
        </a:xfrm>
      </p:grpSpPr>
      <p:sp>
        <p:nvSpPr>
          <p:cNvPr id="68" name="Google Shape;68;p10"/>
          <p:cNvSpPr/>
          <p:nvPr/>
        </p:nvSpPr>
        <p:spPr>
          <a:xfrm>
            <a:off x="1271100" y="-75"/>
            <a:ext cx="7872900" cy="5143500"/>
          </a:xfrm>
          <a:prstGeom prst="rect">
            <a:avLst/>
          </a:prstGeom>
          <a:solidFill>
            <a:srgbClr val="FFFFFF"/>
          </a:solidFill>
          <a:ln>
            <a:noFill/>
          </a:ln>
          <a:effectLst>
            <a:outerShdw blurRad="285750" rotWithShape="0" algn="bl" dir="10800000" dist="190500">
              <a:srgbClr val="000000">
                <a:alpha val="15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69" name="Google Shape;69;p10"/>
          <p:cNvSpPr/>
          <p:nvPr/>
        </p:nvSpPr>
        <p:spPr>
          <a:xfrm>
            <a:off x="8750300" y="4356125"/>
            <a:ext cx="3936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0" name="Google Shape;70;p10"/>
          <p:cNvSpPr/>
          <p:nvPr/>
        </p:nvSpPr>
        <p:spPr>
          <a:xfrm>
            <a:off x="877500" y="4356125"/>
            <a:ext cx="7479300" cy="393600"/>
          </a:xfrm>
          <a:prstGeom prst="rect">
            <a:avLst/>
          </a:prstGeom>
          <a:solidFill>
            <a:srgbClr val="FFB000"/>
          </a:solidFill>
          <a:ln>
            <a:noFill/>
          </a:ln>
          <a:effectLst>
            <a:outerShdw blurRad="214313" rotWithShape="0" algn="bl" dir="5400000" dist="47625">
              <a:srgbClr val="000000">
                <a:alpha val="20000"/>
              </a:srgbClr>
            </a:outerShdw>
          </a:effectLst>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71" name="Google Shape;71;p10"/>
          <p:cNvSpPr txBox="1"/>
          <p:nvPr>
            <p:ph idx="1" type="body"/>
          </p:nvPr>
        </p:nvSpPr>
        <p:spPr>
          <a:xfrm>
            <a:off x="1182200" y="4356200"/>
            <a:ext cx="7174500" cy="393600"/>
          </a:xfrm>
          <a:prstGeom prst="rect">
            <a:avLst/>
          </a:prstGeom>
        </p:spPr>
        <p:txBody>
          <a:bodyPr anchorCtr="0" anchor="ctr" bIns="91425" lIns="91425" spcFirstLastPara="1" rIns="91425" wrap="square" tIns="91425"/>
          <a:lstStyle>
            <a:lvl1pPr indent="-228600" lvl="0" marL="457200">
              <a:spcBef>
                <a:spcPts val="0"/>
              </a:spcBef>
              <a:spcAft>
                <a:spcPts val="0"/>
              </a:spcAft>
              <a:buClr>
                <a:srgbClr val="FFFFFF"/>
              </a:buClr>
              <a:buSzPts val="1600"/>
              <a:buNone/>
              <a:defRPr sz="1600">
                <a:solidFill>
                  <a:srgbClr val="FFFFFF"/>
                </a:solidFill>
              </a:defRPr>
            </a:lvl1pPr>
          </a:lstStyle>
          <a:p/>
        </p:txBody>
      </p:sp>
      <p:sp>
        <p:nvSpPr>
          <p:cNvPr id="72" name="Google Shape;72;p10"/>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ctr">
              <a:spcBef>
                <a:spcPts val="0"/>
              </a:spcBef>
              <a:spcAft>
                <a:spcPts val="0"/>
              </a:spcAft>
              <a:buNone/>
            </a:pPr>
            <a:fld id="{00000000-1234-1234-1234-123412341234}" type="slidenum">
              <a:rPr lang="en"/>
              <a:t>‹#›</a:t>
            </a:fld>
            <a:endParaRPr/>
          </a:p>
        </p:txBody>
      </p:sp>
      <p:sp>
        <p:nvSpPr>
          <p:cNvPr id="73" name="Google Shape;73;p10"/>
          <p:cNvSpPr/>
          <p:nvPr/>
        </p:nvSpPr>
        <p:spPr>
          <a:xfrm>
            <a:off x="7963200" y="4356125"/>
            <a:ext cx="393600" cy="393600"/>
          </a:xfrm>
          <a:prstGeom prst="rect">
            <a:avLst/>
          </a:prstGeom>
          <a:solidFill>
            <a:srgbClr val="FFFFFF">
              <a:alpha val="52690"/>
            </a:srgbClr>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0.xml"/><Relationship Id="rId10" Type="http://schemas.openxmlformats.org/officeDocument/2006/relationships/slideLayout" Target="../slideLayouts/slideLayout9.xml"/><Relationship Id="rId13" Type="http://schemas.openxmlformats.org/officeDocument/2006/relationships/slideLayout" Target="../slideLayouts/slideLayout12.xml"/><Relationship Id="rId12" Type="http://schemas.openxmlformats.org/officeDocument/2006/relationships/slideLayout" Target="../slideLayouts/slideLayout11.xml"/><Relationship Id="rId1" Type="http://schemas.openxmlformats.org/officeDocument/2006/relationships/image" Target="../media/image1.jp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9" Type="http://schemas.openxmlformats.org/officeDocument/2006/relationships/slideLayout" Target="../slideLayouts/slideLayout8.xml"/><Relationship Id="rId14" Type="http://schemas.openxmlformats.org/officeDocument/2006/relationships/theme" Target="../theme/theme1.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name="simple-light">
    <p:bg>
      <p:bgPr>
        <a:blipFill>
          <a:blip r:embed="rId1">
            <a:alphaModFix/>
          </a:blip>
          <a:stretch>
            <a:fillRect/>
          </a:stretch>
        </a:blipFill>
      </p:bgPr>
    </p:bg>
    <p:spTree>
      <p:nvGrpSpPr>
        <p:cNvPr id="5" name="Shape 5"/>
        <p:cNvGrpSpPr/>
        <p:nvPr/>
      </p:nvGrpSpPr>
      <p:grpSpPr>
        <a:xfrm>
          <a:off x="0" y="0"/>
          <a:ext cx="0" cy="0"/>
          <a:chOff x="0" y="0"/>
          <a:chExt cx="0" cy="0"/>
        </a:xfrm>
      </p:grpSpPr>
      <p:sp>
        <p:nvSpPr>
          <p:cNvPr id="6" name="Google Shape;6;p1"/>
          <p:cNvSpPr txBox="1"/>
          <p:nvPr>
            <p:ph type="title"/>
          </p:nvPr>
        </p:nvSpPr>
        <p:spPr>
          <a:xfrm>
            <a:off x="1182200" y="393475"/>
            <a:ext cx="6739500" cy="806700"/>
          </a:xfrm>
          <a:prstGeom prst="rect">
            <a:avLst/>
          </a:prstGeom>
          <a:noFill/>
          <a:ln>
            <a:noFill/>
          </a:ln>
        </p:spPr>
        <p:txBody>
          <a:bodyPr anchorCtr="0" anchor="ctr" bIns="91425" lIns="91425" spcFirstLastPara="1" rIns="91425" wrap="square" tIns="91425"/>
          <a:lstStyle>
            <a:lvl1pPr lvl="0">
              <a:spcBef>
                <a:spcPts val="0"/>
              </a:spcBef>
              <a:spcAft>
                <a:spcPts val="0"/>
              </a:spcAft>
              <a:buClr>
                <a:srgbClr val="FFFFFF"/>
              </a:buClr>
              <a:buSzPts val="2400"/>
              <a:buFont typeface="Barlow"/>
              <a:buNone/>
              <a:defRPr b="1" sz="2400">
                <a:solidFill>
                  <a:srgbClr val="FFFFFF"/>
                </a:solidFill>
                <a:latin typeface="Barlow"/>
                <a:ea typeface="Barlow"/>
                <a:cs typeface="Barlow"/>
                <a:sym typeface="Barlow"/>
              </a:defRPr>
            </a:lvl1pPr>
            <a:lvl2pPr lvl="1">
              <a:spcBef>
                <a:spcPts val="0"/>
              </a:spcBef>
              <a:spcAft>
                <a:spcPts val="0"/>
              </a:spcAft>
              <a:buClr>
                <a:srgbClr val="FFFFFF"/>
              </a:buClr>
              <a:buSzPts val="2400"/>
              <a:buFont typeface="Barlow"/>
              <a:buNone/>
              <a:defRPr b="1" sz="2400">
                <a:solidFill>
                  <a:srgbClr val="FFFFFF"/>
                </a:solidFill>
                <a:latin typeface="Barlow"/>
                <a:ea typeface="Barlow"/>
                <a:cs typeface="Barlow"/>
                <a:sym typeface="Barlow"/>
              </a:defRPr>
            </a:lvl2pPr>
            <a:lvl3pPr lvl="2">
              <a:spcBef>
                <a:spcPts val="0"/>
              </a:spcBef>
              <a:spcAft>
                <a:spcPts val="0"/>
              </a:spcAft>
              <a:buClr>
                <a:srgbClr val="FFFFFF"/>
              </a:buClr>
              <a:buSzPts val="2400"/>
              <a:buFont typeface="Barlow"/>
              <a:buNone/>
              <a:defRPr b="1" sz="2400">
                <a:solidFill>
                  <a:srgbClr val="FFFFFF"/>
                </a:solidFill>
                <a:latin typeface="Barlow"/>
                <a:ea typeface="Barlow"/>
                <a:cs typeface="Barlow"/>
                <a:sym typeface="Barlow"/>
              </a:defRPr>
            </a:lvl3pPr>
            <a:lvl4pPr lvl="3">
              <a:spcBef>
                <a:spcPts val="0"/>
              </a:spcBef>
              <a:spcAft>
                <a:spcPts val="0"/>
              </a:spcAft>
              <a:buClr>
                <a:srgbClr val="FFFFFF"/>
              </a:buClr>
              <a:buSzPts val="2400"/>
              <a:buFont typeface="Barlow"/>
              <a:buNone/>
              <a:defRPr b="1" sz="2400">
                <a:solidFill>
                  <a:srgbClr val="FFFFFF"/>
                </a:solidFill>
                <a:latin typeface="Barlow"/>
                <a:ea typeface="Barlow"/>
                <a:cs typeface="Barlow"/>
                <a:sym typeface="Barlow"/>
              </a:defRPr>
            </a:lvl4pPr>
            <a:lvl5pPr lvl="4">
              <a:spcBef>
                <a:spcPts val="0"/>
              </a:spcBef>
              <a:spcAft>
                <a:spcPts val="0"/>
              </a:spcAft>
              <a:buClr>
                <a:srgbClr val="FFFFFF"/>
              </a:buClr>
              <a:buSzPts val="2400"/>
              <a:buFont typeface="Barlow"/>
              <a:buNone/>
              <a:defRPr b="1" sz="2400">
                <a:solidFill>
                  <a:srgbClr val="FFFFFF"/>
                </a:solidFill>
                <a:latin typeface="Barlow"/>
                <a:ea typeface="Barlow"/>
                <a:cs typeface="Barlow"/>
                <a:sym typeface="Barlow"/>
              </a:defRPr>
            </a:lvl5pPr>
            <a:lvl6pPr lvl="5">
              <a:spcBef>
                <a:spcPts val="0"/>
              </a:spcBef>
              <a:spcAft>
                <a:spcPts val="0"/>
              </a:spcAft>
              <a:buClr>
                <a:srgbClr val="FFFFFF"/>
              </a:buClr>
              <a:buSzPts val="2400"/>
              <a:buFont typeface="Barlow"/>
              <a:buNone/>
              <a:defRPr b="1" sz="2400">
                <a:solidFill>
                  <a:srgbClr val="FFFFFF"/>
                </a:solidFill>
                <a:latin typeface="Barlow"/>
                <a:ea typeface="Barlow"/>
                <a:cs typeface="Barlow"/>
                <a:sym typeface="Barlow"/>
              </a:defRPr>
            </a:lvl6pPr>
            <a:lvl7pPr lvl="6">
              <a:spcBef>
                <a:spcPts val="0"/>
              </a:spcBef>
              <a:spcAft>
                <a:spcPts val="0"/>
              </a:spcAft>
              <a:buClr>
                <a:srgbClr val="FFFFFF"/>
              </a:buClr>
              <a:buSzPts val="2400"/>
              <a:buFont typeface="Barlow"/>
              <a:buNone/>
              <a:defRPr b="1" sz="2400">
                <a:solidFill>
                  <a:srgbClr val="FFFFFF"/>
                </a:solidFill>
                <a:latin typeface="Barlow"/>
                <a:ea typeface="Barlow"/>
                <a:cs typeface="Barlow"/>
                <a:sym typeface="Barlow"/>
              </a:defRPr>
            </a:lvl7pPr>
            <a:lvl8pPr lvl="7">
              <a:spcBef>
                <a:spcPts val="0"/>
              </a:spcBef>
              <a:spcAft>
                <a:spcPts val="0"/>
              </a:spcAft>
              <a:buClr>
                <a:srgbClr val="FFFFFF"/>
              </a:buClr>
              <a:buSzPts val="2400"/>
              <a:buFont typeface="Barlow"/>
              <a:buNone/>
              <a:defRPr b="1" sz="2400">
                <a:solidFill>
                  <a:srgbClr val="FFFFFF"/>
                </a:solidFill>
                <a:latin typeface="Barlow"/>
                <a:ea typeface="Barlow"/>
                <a:cs typeface="Barlow"/>
                <a:sym typeface="Barlow"/>
              </a:defRPr>
            </a:lvl8pPr>
            <a:lvl9pPr lvl="8">
              <a:spcBef>
                <a:spcPts val="0"/>
              </a:spcBef>
              <a:spcAft>
                <a:spcPts val="0"/>
              </a:spcAft>
              <a:buClr>
                <a:srgbClr val="FFFFFF"/>
              </a:buClr>
              <a:buSzPts val="2400"/>
              <a:buFont typeface="Barlow"/>
              <a:buNone/>
              <a:defRPr b="1" sz="2400">
                <a:solidFill>
                  <a:srgbClr val="FFFFFF"/>
                </a:solidFill>
                <a:latin typeface="Barlow"/>
                <a:ea typeface="Barlow"/>
                <a:cs typeface="Barlow"/>
                <a:sym typeface="Barlow"/>
              </a:defRPr>
            </a:lvl9pPr>
          </a:lstStyle>
          <a:p/>
        </p:txBody>
      </p:sp>
      <p:sp>
        <p:nvSpPr>
          <p:cNvPr id="7" name="Google Shape;7;p1"/>
          <p:cNvSpPr txBox="1"/>
          <p:nvPr>
            <p:ph idx="1" type="body"/>
          </p:nvPr>
        </p:nvSpPr>
        <p:spPr>
          <a:xfrm>
            <a:off x="1556331" y="1349141"/>
            <a:ext cx="7085700" cy="2938500"/>
          </a:xfrm>
          <a:prstGeom prst="rect">
            <a:avLst/>
          </a:prstGeom>
          <a:noFill/>
          <a:ln>
            <a:noFill/>
          </a:ln>
        </p:spPr>
        <p:txBody>
          <a:bodyPr anchorCtr="0" anchor="t" bIns="91425" lIns="91425" spcFirstLastPara="1" rIns="91425" wrap="square" tIns="91425"/>
          <a:lstStyle>
            <a:lvl1pPr indent="-393700" lvl="0" marL="457200">
              <a:spcBef>
                <a:spcPts val="600"/>
              </a:spcBef>
              <a:spcAft>
                <a:spcPts val="0"/>
              </a:spcAft>
              <a:buClr>
                <a:srgbClr val="D9D9D9"/>
              </a:buClr>
              <a:buSzPts val="2600"/>
              <a:buFont typeface="Barlow"/>
              <a:buChar char="▪"/>
              <a:defRPr sz="2600">
                <a:solidFill>
                  <a:srgbClr val="434343"/>
                </a:solidFill>
                <a:latin typeface="Barlow"/>
                <a:ea typeface="Barlow"/>
                <a:cs typeface="Barlow"/>
                <a:sym typeface="Barlow"/>
              </a:defRPr>
            </a:lvl1pPr>
            <a:lvl2pPr indent="-393700" lvl="1" marL="91440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2pPr>
            <a:lvl3pPr indent="-393700" lvl="2" marL="137160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3pPr>
            <a:lvl4pPr indent="-393700" lvl="3" marL="182880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4pPr>
            <a:lvl5pPr indent="-393700" lvl="4" marL="228600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5pPr>
            <a:lvl6pPr indent="-393700" lvl="5" marL="274320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6pPr>
            <a:lvl7pPr indent="-393700" lvl="6" marL="320040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7pPr>
            <a:lvl8pPr indent="-393700" lvl="7" marL="365760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8pPr>
            <a:lvl9pPr indent="-393700" lvl="8" marL="4114800">
              <a:spcBef>
                <a:spcPts val="0"/>
              </a:spcBef>
              <a:spcAft>
                <a:spcPts val="0"/>
              </a:spcAft>
              <a:buClr>
                <a:srgbClr val="D9D9D9"/>
              </a:buClr>
              <a:buSzPts val="2600"/>
              <a:buFont typeface="Barlow"/>
              <a:buChar char="■"/>
              <a:defRPr sz="2600">
                <a:solidFill>
                  <a:srgbClr val="434343"/>
                </a:solidFill>
                <a:latin typeface="Barlow"/>
                <a:ea typeface="Barlow"/>
                <a:cs typeface="Barlow"/>
                <a:sym typeface="Barlow"/>
              </a:defRPr>
            </a:lvl9pPr>
          </a:lstStyle>
          <a:p/>
        </p:txBody>
      </p:sp>
      <p:sp>
        <p:nvSpPr>
          <p:cNvPr id="8" name="Google Shape;8;p1"/>
          <p:cNvSpPr txBox="1"/>
          <p:nvPr>
            <p:ph idx="12" type="sldNum"/>
          </p:nvPr>
        </p:nvSpPr>
        <p:spPr>
          <a:xfrm>
            <a:off x="8750400" y="4356225"/>
            <a:ext cx="393600" cy="393600"/>
          </a:xfrm>
          <a:prstGeom prst="rect">
            <a:avLst/>
          </a:prstGeom>
          <a:noFill/>
          <a:ln>
            <a:noFill/>
          </a:ln>
        </p:spPr>
        <p:txBody>
          <a:bodyPr anchorCtr="0" anchor="ctr" bIns="91425" lIns="91425" spcFirstLastPara="1" rIns="91425" wrap="square" tIns="91425">
            <a:noAutofit/>
          </a:bodyPr>
          <a:lstStyle>
            <a:lvl1pPr lvl="0" algn="ctr">
              <a:buNone/>
              <a:defRPr b="1" sz="1200">
                <a:solidFill>
                  <a:srgbClr val="FFFFFF"/>
                </a:solidFill>
                <a:latin typeface="Barlow"/>
                <a:ea typeface="Barlow"/>
                <a:cs typeface="Barlow"/>
                <a:sym typeface="Barlow"/>
              </a:defRPr>
            </a:lvl1pPr>
            <a:lvl2pPr lvl="1" algn="ctr">
              <a:buNone/>
              <a:defRPr b="1" sz="1200">
                <a:solidFill>
                  <a:srgbClr val="FFFFFF"/>
                </a:solidFill>
                <a:latin typeface="Barlow"/>
                <a:ea typeface="Barlow"/>
                <a:cs typeface="Barlow"/>
                <a:sym typeface="Barlow"/>
              </a:defRPr>
            </a:lvl2pPr>
            <a:lvl3pPr lvl="2" algn="ctr">
              <a:buNone/>
              <a:defRPr b="1" sz="1200">
                <a:solidFill>
                  <a:srgbClr val="FFFFFF"/>
                </a:solidFill>
                <a:latin typeface="Barlow"/>
                <a:ea typeface="Barlow"/>
                <a:cs typeface="Barlow"/>
                <a:sym typeface="Barlow"/>
              </a:defRPr>
            </a:lvl3pPr>
            <a:lvl4pPr lvl="3" algn="ctr">
              <a:buNone/>
              <a:defRPr b="1" sz="1200">
                <a:solidFill>
                  <a:srgbClr val="FFFFFF"/>
                </a:solidFill>
                <a:latin typeface="Barlow"/>
                <a:ea typeface="Barlow"/>
                <a:cs typeface="Barlow"/>
                <a:sym typeface="Barlow"/>
              </a:defRPr>
            </a:lvl4pPr>
            <a:lvl5pPr lvl="4" algn="ctr">
              <a:buNone/>
              <a:defRPr b="1" sz="1200">
                <a:solidFill>
                  <a:srgbClr val="FFFFFF"/>
                </a:solidFill>
                <a:latin typeface="Barlow"/>
                <a:ea typeface="Barlow"/>
                <a:cs typeface="Barlow"/>
                <a:sym typeface="Barlow"/>
              </a:defRPr>
            </a:lvl5pPr>
            <a:lvl6pPr lvl="5" algn="ctr">
              <a:buNone/>
              <a:defRPr b="1" sz="1200">
                <a:solidFill>
                  <a:srgbClr val="FFFFFF"/>
                </a:solidFill>
                <a:latin typeface="Barlow"/>
                <a:ea typeface="Barlow"/>
                <a:cs typeface="Barlow"/>
                <a:sym typeface="Barlow"/>
              </a:defRPr>
            </a:lvl6pPr>
            <a:lvl7pPr lvl="6" algn="ctr">
              <a:buNone/>
              <a:defRPr b="1" sz="1200">
                <a:solidFill>
                  <a:srgbClr val="FFFFFF"/>
                </a:solidFill>
                <a:latin typeface="Barlow"/>
                <a:ea typeface="Barlow"/>
                <a:cs typeface="Barlow"/>
                <a:sym typeface="Barlow"/>
              </a:defRPr>
            </a:lvl7pPr>
            <a:lvl8pPr lvl="7" algn="ctr">
              <a:buNone/>
              <a:defRPr b="1" sz="1200">
                <a:solidFill>
                  <a:srgbClr val="FFFFFF"/>
                </a:solidFill>
                <a:latin typeface="Barlow"/>
                <a:ea typeface="Barlow"/>
                <a:cs typeface="Barlow"/>
                <a:sym typeface="Barlow"/>
              </a:defRPr>
            </a:lvl8pPr>
            <a:lvl9pPr lvl="8" algn="ctr">
              <a:buNone/>
              <a:defRPr b="1" sz="1200">
                <a:solidFill>
                  <a:srgbClr val="FFFFFF"/>
                </a:solidFill>
                <a:latin typeface="Barlow"/>
                <a:ea typeface="Barlow"/>
                <a:cs typeface="Barlow"/>
                <a:sym typeface="Barlow"/>
              </a:defRPr>
            </a:lvl9pPr>
          </a:lstStyle>
          <a:p>
            <a:pPr indent="0" lvl="0" marL="0" rtl="0" algn="ct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2"/>
    <p:sldLayoutId id="2147483649" r:id="rId3"/>
    <p:sldLayoutId id="2147483650" r:id="rId4"/>
    <p:sldLayoutId id="2147483651" r:id="rId5"/>
    <p:sldLayoutId id="2147483652" r:id="rId6"/>
    <p:sldLayoutId id="2147483653" r:id="rId7"/>
    <p:sldLayoutId id="2147483654" r:id="rId8"/>
    <p:sldLayoutId id="2147483655" r:id="rId9"/>
    <p:sldLayoutId id="2147483656" r:id="rId10"/>
    <p:sldLayoutId id="2147483657" r:id="rId11"/>
    <p:sldLayoutId id="2147483658" r:id="rId12"/>
    <p:sldLayoutId id="2147483659"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7.jp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4.xml"/><Relationship Id="rId3" Type="http://schemas.openxmlformats.org/officeDocument/2006/relationships/image" Target="../media/image4.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8.xml"/><Relationship Id="rId3" Type="http://schemas.openxmlformats.org/officeDocument/2006/relationships/image" Target="../media/image13.jpg"/></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19.xml"/><Relationship Id="rId3" Type="http://schemas.openxmlformats.org/officeDocument/2006/relationships/image" Target="../media/image15.jp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xml"/><Relationship Id="rId3" Type="http://schemas.openxmlformats.org/officeDocument/2006/relationships/image" Target="../media/image6.jpg"/><Relationship Id="rId4" Type="http://schemas.openxmlformats.org/officeDocument/2006/relationships/image" Target="../media/image10.png"/><Relationship Id="rId5" Type="http://schemas.openxmlformats.org/officeDocument/2006/relationships/hyperlink" Target="http://www.slidescarnival.com/" TargetMode="Externa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0.xml"/><Relationship Id="rId3" Type="http://schemas.openxmlformats.org/officeDocument/2006/relationships/image" Target="../media/image12.jpg"/></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1.xml"/><Relationship Id="rId3" Type="http://schemas.openxmlformats.org/officeDocument/2006/relationships/image" Target="../media/image5.jp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3.xml"/><Relationship Id="rId3" Type="http://schemas.openxmlformats.org/officeDocument/2006/relationships/hyperlink" Target="https://hsl.lib.umn.edu/biomed/help/researchers/impact" TargetMode="Externa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4.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 Id="rId3" Type="http://schemas.openxmlformats.org/officeDocument/2006/relationships/image" Target="../media/image7.jp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8.xml"/><Relationship Id="rId3" Type="http://schemas.openxmlformats.org/officeDocument/2006/relationships/image" Target="../media/image14.jp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29.xml"/><Relationship Id="rId3" Type="http://schemas.openxmlformats.org/officeDocument/2006/relationships/image" Target="../media/image14.jp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xml"/><Relationship Id="rId3" Type="http://schemas.openxmlformats.org/officeDocument/2006/relationships/image" Target="../media/image11.jpg"/><Relationship Id="rId4" Type="http://schemas.openxmlformats.org/officeDocument/2006/relationships/image" Target="../media/image17.jpg"/><Relationship Id="rId5" Type="http://schemas.openxmlformats.org/officeDocument/2006/relationships/image" Target="../media/image8.png"/><Relationship Id="rId6" Type="http://schemas.openxmlformats.org/officeDocument/2006/relationships/image" Target="../media/image2.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0.xml"/><Relationship Id="rId3" Type="http://schemas.openxmlformats.org/officeDocument/2006/relationships/image" Target="../media/image14.jp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1.xml"/><Relationship Id="rId3" Type="http://schemas.openxmlformats.org/officeDocument/2006/relationships/image" Target="../media/image14.jp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6.xml"/><Relationship Id="rId2" Type="http://schemas.openxmlformats.org/officeDocument/2006/relationships/notesSlide" Target="../notesSlides/notesSlide3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0.xml"/><Relationship Id="rId2" Type="http://schemas.openxmlformats.org/officeDocument/2006/relationships/notesSlide" Target="../notesSlides/notesSlide33.xml"/><Relationship Id="rId3" Type="http://schemas.openxmlformats.org/officeDocument/2006/relationships/image" Target="../media/image16.jpg"/><Relationship Id="rId4" Type="http://schemas.openxmlformats.org/officeDocument/2006/relationships/hyperlink" Target="https://z.umn.edu/SprintsMLA2019" TargetMode="Externa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7.jp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5.xml"/><Relationship Id="rId3" Type="http://schemas.openxmlformats.org/officeDocument/2006/relationships/image" Target="../media/image9.jp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6.xml"/><Relationship Id="rId3" Type="http://schemas.openxmlformats.org/officeDocument/2006/relationships/hyperlink" Target="https://lib.ku.edu/research-sprints/about" TargetMode="External"/><Relationship Id="rId4" Type="http://schemas.openxmlformats.org/officeDocument/2006/relationships/image" Target="../media/image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8.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 Id="rId2" Type="http://schemas.openxmlformats.org/officeDocument/2006/relationships/notesSlide" Target="../notesSlides/notesSlide9.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90" name="Shape 90"/>
        <p:cNvGrpSpPr/>
        <p:nvPr/>
      </p:nvGrpSpPr>
      <p:grpSpPr>
        <a:xfrm>
          <a:off x="0" y="0"/>
          <a:ext cx="0" cy="0"/>
          <a:chOff x="0" y="0"/>
          <a:chExt cx="0" cy="0"/>
        </a:xfrm>
      </p:grpSpPr>
      <p:sp>
        <p:nvSpPr>
          <p:cNvPr id="91" name="Google Shape;91;p14"/>
          <p:cNvSpPr txBox="1"/>
          <p:nvPr>
            <p:ph type="ctrTitle"/>
          </p:nvPr>
        </p:nvSpPr>
        <p:spPr>
          <a:xfrm>
            <a:off x="2271350" y="1310850"/>
            <a:ext cx="6477000" cy="2521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3600"/>
              <a:t>Elevating Engagement with Health Sciences Faculty: </a:t>
            </a:r>
            <a:endParaRPr sz="3600"/>
          </a:p>
          <a:p>
            <a:pPr indent="0" lvl="0" marL="0" rtl="0" algn="l">
              <a:spcBef>
                <a:spcPts val="0"/>
              </a:spcBef>
              <a:spcAft>
                <a:spcPts val="0"/>
              </a:spcAft>
              <a:buNone/>
            </a:pPr>
            <a:r>
              <a:rPr b="0" lang="en" sz="2200">
                <a:solidFill>
                  <a:srgbClr val="000000"/>
                </a:solidFill>
              </a:rPr>
              <a:t>The Implementation of Research Sprints at the University of Minnesota</a:t>
            </a:r>
            <a:endParaRPr b="0" sz="2200">
              <a:solidFill>
                <a:srgbClr val="00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99" name="Shape 199"/>
        <p:cNvGrpSpPr/>
        <p:nvPr/>
      </p:nvGrpSpPr>
      <p:grpSpPr>
        <a:xfrm>
          <a:off x="0" y="0"/>
          <a:ext cx="0" cy="0"/>
          <a:chOff x="0" y="0"/>
          <a:chExt cx="0" cy="0"/>
        </a:xfrm>
      </p:grpSpPr>
      <p:sp>
        <p:nvSpPr>
          <p:cNvPr id="200" name="Google Shape;200;p23"/>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RESEARCH SPRINTS STRUCTURE</a:t>
            </a:r>
            <a:endParaRPr/>
          </a:p>
        </p:txBody>
      </p:sp>
      <p:sp>
        <p:nvSpPr>
          <p:cNvPr id="201" name="Google Shape;201;p23"/>
          <p:cNvSpPr txBox="1"/>
          <p:nvPr>
            <p:ph idx="1" type="body"/>
          </p:nvPr>
        </p:nvSpPr>
        <p:spPr>
          <a:xfrm>
            <a:off x="1556325" y="1326325"/>
            <a:ext cx="7085700" cy="3546900"/>
          </a:xfrm>
          <a:prstGeom prst="rect">
            <a:avLst/>
          </a:prstGeom>
        </p:spPr>
        <p:txBody>
          <a:bodyPr anchorCtr="0" anchor="t" bIns="91425" lIns="91425" spcFirstLastPara="1" rIns="91425" wrap="square" tIns="91425">
            <a:noAutofit/>
          </a:bodyPr>
          <a:lstStyle/>
          <a:p>
            <a:pPr indent="-393700" lvl="0" marL="457200" marR="0" rtl="0" algn="l">
              <a:lnSpc>
                <a:spcPct val="100000"/>
              </a:lnSpc>
              <a:spcBef>
                <a:spcPts val="600"/>
              </a:spcBef>
              <a:spcAft>
                <a:spcPts val="0"/>
              </a:spcAft>
              <a:buClr>
                <a:srgbClr val="D9D9D9"/>
              </a:buClr>
              <a:buSzPts val="2600"/>
              <a:buFont typeface="Barlow"/>
              <a:buChar char="▪"/>
            </a:pPr>
            <a:r>
              <a:rPr lang="en"/>
              <a:t>Faculty applications</a:t>
            </a:r>
            <a:endParaRPr/>
          </a:p>
          <a:p>
            <a:pPr indent="-393700" lvl="1" marL="914400" marR="0" rtl="0" algn="l">
              <a:lnSpc>
                <a:spcPct val="100000"/>
              </a:lnSpc>
              <a:spcBef>
                <a:spcPts val="0"/>
              </a:spcBef>
              <a:spcAft>
                <a:spcPts val="0"/>
              </a:spcAft>
              <a:buSzPts val="2600"/>
              <a:buChar char="▫"/>
            </a:pPr>
            <a:r>
              <a:rPr lang="en"/>
              <a:t>What is the project proposal?</a:t>
            </a:r>
            <a:endParaRPr/>
          </a:p>
          <a:p>
            <a:pPr indent="-393700" lvl="1" marL="914400" marR="0" rtl="0" algn="l">
              <a:lnSpc>
                <a:spcPct val="100000"/>
              </a:lnSpc>
              <a:spcBef>
                <a:spcPts val="0"/>
              </a:spcBef>
              <a:spcAft>
                <a:spcPts val="0"/>
              </a:spcAft>
              <a:buSzPts val="2600"/>
              <a:buChar char="▫"/>
            </a:pPr>
            <a:r>
              <a:rPr lang="en"/>
              <a:t>What’s already been done?</a:t>
            </a:r>
            <a:endParaRPr/>
          </a:p>
          <a:p>
            <a:pPr indent="-393700" lvl="1" marL="914400" marR="0" rtl="0" algn="l">
              <a:lnSpc>
                <a:spcPct val="100000"/>
              </a:lnSpc>
              <a:spcBef>
                <a:spcPts val="0"/>
              </a:spcBef>
              <a:spcAft>
                <a:spcPts val="0"/>
              </a:spcAft>
              <a:buSzPts val="2600"/>
              <a:buChar char="▫"/>
            </a:pPr>
            <a:r>
              <a:rPr lang="en"/>
              <a:t>How would the Libraries contribute?</a:t>
            </a:r>
            <a:endParaRPr/>
          </a:p>
          <a:p>
            <a:pPr indent="-393700" lvl="0" marL="457200" marR="0" rtl="0" algn="l">
              <a:lnSpc>
                <a:spcPct val="100000"/>
              </a:lnSpc>
              <a:spcBef>
                <a:spcPts val="1000"/>
              </a:spcBef>
              <a:spcAft>
                <a:spcPts val="0"/>
              </a:spcAft>
              <a:buClr>
                <a:srgbClr val="D9D9D9"/>
              </a:buClr>
              <a:buSzPts val="2600"/>
              <a:buFont typeface="Barlow"/>
              <a:buChar char="▪"/>
            </a:pPr>
            <a:r>
              <a:rPr lang="en"/>
              <a:t>Scoring rubric</a:t>
            </a:r>
            <a:endParaRPr/>
          </a:p>
          <a:p>
            <a:pPr indent="-393700" lvl="1" marL="914400" rtl="0" algn="l">
              <a:spcBef>
                <a:spcPts val="0"/>
              </a:spcBef>
              <a:spcAft>
                <a:spcPts val="0"/>
              </a:spcAft>
              <a:buSzPts val="2600"/>
              <a:buChar char="▫"/>
            </a:pPr>
            <a:r>
              <a:rPr lang="en"/>
              <a:t>Feasibility</a:t>
            </a:r>
            <a:endParaRPr/>
          </a:p>
          <a:p>
            <a:pPr indent="-393700" lvl="1" marL="914400" rtl="0" algn="l">
              <a:spcBef>
                <a:spcPts val="0"/>
              </a:spcBef>
              <a:spcAft>
                <a:spcPts val="0"/>
              </a:spcAft>
              <a:buSzPts val="2600"/>
              <a:buChar char="▫"/>
            </a:pPr>
            <a:r>
              <a:rPr lang="en"/>
              <a:t>Impact</a:t>
            </a:r>
            <a:endParaRPr/>
          </a:p>
          <a:p>
            <a:pPr indent="-393700" lvl="1" marL="914400" rtl="0" algn="l">
              <a:spcBef>
                <a:spcPts val="0"/>
              </a:spcBef>
              <a:spcAft>
                <a:spcPts val="0"/>
              </a:spcAft>
              <a:buSzPts val="2600"/>
              <a:buChar char="▫"/>
            </a:pPr>
            <a:r>
              <a:rPr lang="en"/>
              <a:t>Fit with Libraries’ strategic goals</a:t>
            </a:r>
            <a:endParaRPr/>
          </a:p>
          <a:p>
            <a:pPr indent="0" lvl="0" marL="457200" marR="0" rtl="0" algn="l">
              <a:lnSpc>
                <a:spcPct val="100000"/>
              </a:lnSpc>
              <a:spcBef>
                <a:spcPts val="600"/>
              </a:spcBef>
              <a:spcAft>
                <a:spcPts val="0"/>
              </a:spcAft>
              <a:buNone/>
            </a:pPr>
            <a:r>
              <a:t/>
            </a:r>
            <a:endParaRPr/>
          </a:p>
          <a:p>
            <a:pPr indent="0" lvl="0" marL="0" marR="0" rtl="0" algn="l">
              <a:lnSpc>
                <a:spcPct val="100000"/>
              </a:lnSpc>
              <a:spcBef>
                <a:spcPts val="600"/>
              </a:spcBef>
              <a:spcAft>
                <a:spcPts val="0"/>
              </a:spcAft>
              <a:buNone/>
            </a:pPr>
            <a:r>
              <a:t/>
            </a:r>
            <a:endParaRPr/>
          </a:p>
        </p:txBody>
      </p:sp>
      <p:sp>
        <p:nvSpPr>
          <p:cNvPr id="202" name="Google Shape;202;p23"/>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203" name="Google Shape;203;p23"/>
          <p:cNvGrpSpPr/>
          <p:nvPr/>
        </p:nvGrpSpPr>
        <p:grpSpPr>
          <a:xfrm>
            <a:off x="8149027" y="631951"/>
            <a:ext cx="390214" cy="329725"/>
            <a:chOff x="3918650" y="293075"/>
            <a:chExt cx="488500" cy="412775"/>
          </a:xfrm>
        </p:grpSpPr>
        <p:sp>
          <p:nvSpPr>
            <p:cNvPr id="204" name="Google Shape;204;p23"/>
            <p:cNvSpPr/>
            <p:nvPr/>
          </p:nvSpPr>
          <p:spPr>
            <a:xfrm>
              <a:off x="4085350" y="293675"/>
              <a:ext cx="154500" cy="412175"/>
            </a:xfrm>
            <a:custGeom>
              <a:rect b="b" l="l" r="r" t="t"/>
              <a:pathLst>
                <a:path extrusionOk="0" h="16487" w="618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5" name="Google Shape;205;p23"/>
            <p:cNvSpPr/>
            <p:nvPr/>
          </p:nvSpPr>
          <p:spPr>
            <a:xfrm>
              <a:off x="3918650" y="293075"/>
              <a:ext cx="153900" cy="407275"/>
            </a:xfrm>
            <a:custGeom>
              <a:rect b="b" l="l" r="r" t="t"/>
              <a:pathLst>
                <a:path extrusionOk="0" h="16291" w="6156">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06" name="Google Shape;206;p23"/>
            <p:cNvSpPr/>
            <p:nvPr/>
          </p:nvSpPr>
          <p:spPr>
            <a:xfrm>
              <a:off x="4253250" y="298550"/>
              <a:ext cx="153900" cy="406675"/>
            </a:xfrm>
            <a:custGeom>
              <a:rect b="b" l="l" r="r" t="t"/>
              <a:pathLst>
                <a:path extrusionOk="0" h="16267" w="6156">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10" name="Shape 210"/>
        <p:cNvGrpSpPr/>
        <p:nvPr/>
      </p:nvGrpSpPr>
      <p:grpSpPr>
        <a:xfrm>
          <a:off x="0" y="0"/>
          <a:ext cx="0" cy="0"/>
          <a:chOff x="0" y="0"/>
          <a:chExt cx="0" cy="0"/>
        </a:xfrm>
      </p:grpSpPr>
      <p:sp>
        <p:nvSpPr>
          <p:cNvPr id="211" name="Google Shape;211;p24"/>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RESEARCH SPRINTS STRUCTURE</a:t>
            </a:r>
            <a:endParaRPr/>
          </a:p>
        </p:txBody>
      </p:sp>
      <p:sp>
        <p:nvSpPr>
          <p:cNvPr id="212" name="Google Shape;212;p24"/>
          <p:cNvSpPr txBox="1"/>
          <p:nvPr>
            <p:ph idx="1" type="body"/>
          </p:nvPr>
        </p:nvSpPr>
        <p:spPr>
          <a:xfrm>
            <a:off x="1556325" y="1416400"/>
            <a:ext cx="7085700" cy="3456900"/>
          </a:xfrm>
          <a:prstGeom prst="rect">
            <a:avLst/>
          </a:prstGeom>
        </p:spPr>
        <p:txBody>
          <a:bodyPr anchorCtr="0" anchor="t" bIns="91425" lIns="91425" spcFirstLastPara="1" rIns="91425" wrap="square" tIns="91425">
            <a:noAutofit/>
          </a:bodyPr>
          <a:lstStyle/>
          <a:p>
            <a:pPr indent="-393700" lvl="0" marL="457200" marR="0" rtl="0" algn="l">
              <a:lnSpc>
                <a:spcPct val="100000"/>
              </a:lnSpc>
              <a:spcBef>
                <a:spcPts val="600"/>
              </a:spcBef>
              <a:spcAft>
                <a:spcPts val="0"/>
              </a:spcAft>
              <a:buClr>
                <a:srgbClr val="D9D9D9"/>
              </a:buClr>
              <a:buSzPts val="2600"/>
              <a:buFont typeface="Barlow"/>
              <a:buChar char="▪"/>
            </a:pPr>
            <a:r>
              <a:rPr lang="en"/>
              <a:t>Assemble teams</a:t>
            </a:r>
            <a:endParaRPr/>
          </a:p>
          <a:p>
            <a:pPr indent="-393700" lvl="1" marL="914400" marR="0" rtl="0" algn="l">
              <a:lnSpc>
                <a:spcPct val="100000"/>
              </a:lnSpc>
              <a:spcBef>
                <a:spcPts val="0"/>
              </a:spcBef>
              <a:spcAft>
                <a:spcPts val="0"/>
              </a:spcAft>
              <a:buSzPts val="2600"/>
              <a:buChar char="▫"/>
            </a:pPr>
            <a:r>
              <a:rPr lang="en"/>
              <a:t>Project manager</a:t>
            </a:r>
            <a:endParaRPr/>
          </a:p>
          <a:p>
            <a:pPr indent="-393700" lvl="1" marL="914400" marR="0" rtl="0" algn="l">
              <a:lnSpc>
                <a:spcPct val="100000"/>
              </a:lnSpc>
              <a:spcBef>
                <a:spcPts val="0"/>
              </a:spcBef>
              <a:spcAft>
                <a:spcPts val="0"/>
              </a:spcAft>
              <a:buSzPts val="2600"/>
              <a:buChar char="▫"/>
            </a:pPr>
            <a:r>
              <a:rPr lang="en"/>
              <a:t>Liaison, ideally</a:t>
            </a:r>
            <a:endParaRPr/>
          </a:p>
          <a:p>
            <a:pPr indent="-393700" lvl="1" marL="914400" marR="0" rtl="0" algn="l">
              <a:lnSpc>
                <a:spcPct val="100000"/>
              </a:lnSpc>
              <a:spcBef>
                <a:spcPts val="0"/>
              </a:spcBef>
              <a:spcAft>
                <a:spcPts val="0"/>
              </a:spcAft>
              <a:buSzPts val="2600"/>
              <a:buChar char="▫"/>
            </a:pPr>
            <a:r>
              <a:rPr lang="en"/>
              <a:t>Functional specialists</a:t>
            </a:r>
            <a:endParaRPr/>
          </a:p>
          <a:p>
            <a:pPr indent="-393700" lvl="1" marL="914400" marR="0" rtl="0" algn="l">
              <a:lnSpc>
                <a:spcPct val="100000"/>
              </a:lnSpc>
              <a:spcBef>
                <a:spcPts val="0"/>
              </a:spcBef>
              <a:spcAft>
                <a:spcPts val="0"/>
              </a:spcAft>
              <a:buSzPts val="2600"/>
              <a:buChar char="▫"/>
            </a:pPr>
            <a:r>
              <a:rPr lang="en"/>
              <a:t>Other areas of expertise</a:t>
            </a:r>
            <a:endParaRPr/>
          </a:p>
          <a:p>
            <a:pPr indent="-393700" lvl="1" marL="914400" marR="0" rtl="0" algn="l">
              <a:lnSpc>
                <a:spcPct val="100000"/>
              </a:lnSpc>
              <a:spcBef>
                <a:spcPts val="0"/>
              </a:spcBef>
              <a:spcAft>
                <a:spcPts val="0"/>
              </a:spcAft>
              <a:buSzPts val="2600"/>
              <a:buChar char="▫"/>
            </a:pPr>
            <a:r>
              <a:rPr lang="en"/>
              <a:t>Librarian consultants</a:t>
            </a:r>
            <a:endParaRPr/>
          </a:p>
          <a:p>
            <a:pPr indent="-393700" lvl="1" marL="914400" marR="0" rtl="0" algn="l">
              <a:lnSpc>
                <a:spcPct val="100000"/>
              </a:lnSpc>
              <a:spcBef>
                <a:spcPts val="0"/>
              </a:spcBef>
              <a:spcAft>
                <a:spcPts val="0"/>
              </a:spcAft>
              <a:buSzPts val="2600"/>
              <a:buChar char="▫"/>
            </a:pPr>
            <a:r>
              <a:rPr lang="en"/>
              <a:t>Ask faculty if they will bring research assistants - clarify their roles</a:t>
            </a:r>
            <a:endParaRPr/>
          </a:p>
          <a:p>
            <a:pPr indent="0" lvl="0" marL="457200" marR="0" rtl="0" algn="l">
              <a:lnSpc>
                <a:spcPct val="100000"/>
              </a:lnSpc>
              <a:spcBef>
                <a:spcPts val="600"/>
              </a:spcBef>
              <a:spcAft>
                <a:spcPts val="0"/>
              </a:spcAft>
              <a:buNone/>
            </a:pPr>
            <a:r>
              <a:t/>
            </a:r>
            <a:endParaRPr/>
          </a:p>
          <a:p>
            <a:pPr indent="0" lvl="0" marL="0" marR="0" rtl="0" algn="l">
              <a:lnSpc>
                <a:spcPct val="100000"/>
              </a:lnSpc>
              <a:spcBef>
                <a:spcPts val="600"/>
              </a:spcBef>
              <a:spcAft>
                <a:spcPts val="0"/>
              </a:spcAft>
              <a:buNone/>
            </a:pPr>
            <a:r>
              <a:t/>
            </a:r>
            <a:endParaRPr/>
          </a:p>
        </p:txBody>
      </p:sp>
      <p:sp>
        <p:nvSpPr>
          <p:cNvPr id="213" name="Google Shape;213;p24"/>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214" name="Google Shape;214;p24"/>
          <p:cNvGrpSpPr/>
          <p:nvPr/>
        </p:nvGrpSpPr>
        <p:grpSpPr>
          <a:xfrm>
            <a:off x="8149027" y="631951"/>
            <a:ext cx="390214" cy="329725"/>
            <a:chOff x="3918650" y="293075"/>
            <a:chExt cx="488500" cy="412775"/>
          </a:xfrm>
        </p:grpSpPr>
        <p:sp>
          <p:nvSpPr>
            <p:cNvPr id="215" name="Google Shape;215;p24"/>
            <p:cNvSpPr/>
            <p:nvPr/>
          </p:nvSpPr>
          <p:spPr>
            <a:xfrm>
              <a:off x="4085350" y="293675"/>
              <a:ext cx="154500" cy="412175"/>
            </a:xfrm>
            <a:custGeom>
              <a:rect b="b" l="l" r="r" t="t"/>
              <a:pathLst>
                <a:path extrusionOk="0" h="16487" w="618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6" name="Google Shape;216;p24"/>
            <p:cNvSpPr/>
            <p:nvPr/>
          </p:nvSpPr>
          <p:spPr>
            <a:xfrm>
              <a:off x="3918650" y="293075"/>
              <a:ext cx="153900" cy="407275"/>
            </a:xfrm>
            <a:custGeom>
              <a:rect b="b" l="l" r="r" t="t"/>
              <a:pathLst>
                <a:path extrusionOk="0" h="16291" w="6156">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17" name="Google Shape;217;p24"/>
            <p:cNvSpPr/>
            <p:nvPr/>
          </p:nvSpPr>
          <p:spPr>
            <a:xfrm>
              <a:off x="4253250" y="298550"/>
              <a:ext cx="153900" cy="406675"/>
            </a:xfrm>
            <a:custGeom>
              <a:rect b="b" l="l" r="r" t="t"/>
              <a:pathLst>
                <a:path extrusionOk="0" h="16267" w="6156">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21" name="Shape 221"/>
        <p:cNvGrpSpPr/>
        <p:nvPr/>
      </p:nvGrpSpPr>
      <p:grpSpPr>
        <a:xfrm>
          <a:off x="0" y="0"/>
          <a:ext cx="0" cy="0"/>
          <a:chOff x="0" y="0"/>
          <a:chExt cx="0" cy="0"/>
        </a:xfrm>
      </p:grpSpPr>
      <p:sp>
        <p:nvSpPr>
          <p:cNvPr id="222" name="Google Shape;222;p25"/>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RESEARCH SPRINTS STRUCTURE</a:t>
            </a:r>
            <a:endParaRPr/>
          </a:p>
        </p:txBody>
      </p:sp>
      <p:sp>
        <p:nvSpPr>
          <p:cNvPr id="223" name="Google Shape;223;p25"/>
          <p:cNvSpPr txBox="1"/>
          <p:nvPr>
            <p:ph idx="1" type="body"/>
          </p:nvPr>
        </p:nvSpPr>
        <p:spPr>
          <a:xfrm>
            <a:off x="1556325" y="1756275"/>
            <a:ext cx="7085700" cy="3117000"/>
          </a:xfrm>
          <a:prstGeom prst="rect">
            <a:avLst/>
          </a:prstGeom>
        </p:spPr>
        <p:txBody>
          <a:bodyPr anchorCtr="0" anchor="t" bIns="91425" lIns="91425" spcFirstLastPara="1" rIns="91425" wrap="square" tIns="91425">
            <a:noAutofit/>
          </a:bodyPr>
          <a:lstStyle/>
          <a:p>
            <a:pPr indent="-393700" lvl="0" marL="457200" marR="0" rtl="0" algn="l">
              <a:lnSpc>
                <a:spcPct val="100000"/>
              </a:lnSpc>
              <a:spcBef>
                <a:spcPts val="600"/>
              </a:spcBef>
              <a:spcAft>
                <a:spcPts val="0"/>
              </a:spcAft>
              <a:buSzPts val="2600"/>
              <a:buChar char="▪"/>
            </a:pPr>
            <a:r>
              <a:rPr lang="en"/>
              <a:t>Pre-Sprint planning</a:t>
            </a:r>
            <a:endParaRPr/>
          </a:p>
          <a:p>
            <a:pPr indent="-393700" lvl="1" marL="914400" marR="0" rtl="0" algn="l">
              <a:lnSpc>
                <a:spcPct val="100000"/>
              </a:lnSpc>
              <a:spcBef>
                <a:spcPts val="0"/>
              </a:spcBef>
              <a:spcAft>
                <a:spcPts val="0"/>
              </a:spcAft>
              <a:buSzPts val="2600"/>
              <a:buChar char="▫"/>
            </a:pPr>
            <a:r>
              <a:rPr lang="en"/>
              <a:t>Orientation for librarians</a:t>
            </a:r>
            <a:endParaRPr/>
          </a:p>
          <a:p>
            <a:pPr indent="-393700" lvl="1" marL="914400" marR="0" rtl="0" algn="l">
              <a:lnSpc>
                <a:spcPct val="100000"/>
              </a:lnSpc>
              <a:spcBef>
                <a:spcPts val="0"/>
              </a:spcBef>
              <a:spcAft>
                <a:spcPts val="0"/>
              </a:spcAft>
              <a:buSzPts val="2600"/>
              <a:buChar char="▫"/>
            </a:pPr>
            <a:r>
              <a:rPr lang="en"/>
              <a:t>Full-team meetings with faculty</a:t>
            </a:r>
            <a:endParaRPr/>
          </a:p>
          <a:p>
            <a:pPr indent="-393700" lvl="1" marL="914400" marR="0" rtl="0" algn="l">
              <a:lnSpc>
                <a:spcPct val="100000"/>
              </a:lnSpc>
              <a:spcBef>
                <a:spcPts val="0"/>
              </a:spcBef>
              <a:spcAft>
                <a:spcPts val="0"/>
              </a:spcAft>
              <a:buSzPts val="2600"/>
              <a:buChar char="▫"/>
            </a:pPr>
            <a:r>
              <a:rPr lang="en"/>
              <a:t>Preparing documentation</a:t>
            </a:r>
            <a:endParaRPr/>
          </a:p>
          <a:p>
            <a:pPr indent="-393700" lvl="1" marL="914400" marR="0" rtl="0" algn="l">
              <a:lnSpc>
                <a:spcPct val="100000"/>
              </a:lnSpc>
              <a:spcBef>
                <a:spcPts val="0"/>
              </a:spcBef>
              <a:spcAft>
                <a:spcPts val="0"/>
              </a:spcAft>
              <a:buSzPts val="2600"/>
              <a:buChar char="▫"/>
            </a:pPr>
            <a:r>
              <a:rPr lang="en"/>
              <a:t>Pre-Sprint research</a:t>
            </a:r>
            <a:endParaRPr/>
          </a:p>
          <a:p>
            <a:pPr indent="0" lvl="0" marL="914400" marR="0" rtl="0" algn="l">
              <a:lnSpc>
                <a:spcPct val="100000"/>
              </a:lnSpc>
              <a:spcBef>
                <a:spcPts val="600"/>
              </a:spcBef>
              <a:spcAft>
                <a:spcPts val="0"/>
              </a:spcAft>
              <a:buNone/>
            </a:pPr>
            <a:r>
              <a:t/>
            </a:r>
            <a:endParaRPr/>
          </a:p>
          <a:p>
            <a:pPr indent="0" lvl="0" marL="0" marR="0" rtl="0" algn="l">
              <a:lnSpc>
                <a:spcPct val="100000"/>
              </a:lnSpc>
              <a:spcBef>
                <a:spcPts val="600"/>
              </a:spcBef>
              <a:spcAft>
                <a:spcPts val="0"/>
              </a:spcAft>
              <a:buNone/>
            </a:pPr>
            <a:r>
              <a:t/>
            </a:r>
            <a:endParaRPr/>
          </a:p>
        </p:txBody>
      </p:sp>
      <p:sp>
        <p:nvSpPr>
          <p:cNvPr id="224" name="Google Shape;224;p25"/>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225" name="Google Shape;225;p25"/>
          <p:cNvGrpSpPr/>
          <p:nvPr/>
        </p:nvGrpSpPr>
        <p:grpSpPr>
          <a:xfrm>
            <a:off x="8149027" y="631951"/>
            <a:ext cx="390214" cy="329725"/>
            <a:chOff x="3918650" y="293075"/>
            <a:chExt cx="488500" cy="412775"/>
          </a:xfrm>
        </p:grpSpPr>
        <p:sp>
          <p:nvSpPr>
            <p:cNvPr id="226" name="Google Shape;226;p25"/>
            <p:cNvSpPr/>
            <p:nvPr/>
          </p:nvSpPr>
          <p:spPr>
            <a:xfrm>
              <a:off x="4085350" y="293675"/>
              <a:ext cx="154500" cy="412175"/>
            </a:xfrm>
            <a:custGeom>
              <a:rect b="b" l="l" r="r" t="t"/>
              <a:pathLst>
                <a:path extrusionOk="0" h="16487" w="618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7" name="Google Shape;227;p25"/>
            <p:cNvSpPr/>
            <p:nvPr/>
          </p:nvSpPr>
          <p:spPr>
            <a:xfrm>
              <a:off x="3918650" y="293075"/>
              <a:ext cx="153900" cy="407275"/>
            </a:xfrm>
            <a:custGeom>
              <a:rect b="b" l="l" r="r" t="t"/>
              <a:pathLst>
                <a:path extrusionOk="0" h="16291" w="6156">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28" name="Google Shape;228;p25"/>
            <p:cNvSpPr/>
            <p:nvPr/>
          </p:nvSpPr>
          <p:spPr>
            <a:xfrm>
              <a:off x="4253250" y="298550"/>
              <a:ext cx="153900" cy="406675"/>
            </a:xfrm>
            <a:custGeom>
              <a:rect b="b" l="l" r="r" t="t"/>
              <a:pathLst>
                <a:path extrusionOk="0" h="16267" w="6156">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232" name="Shape 232"/>
        <p:cNvGrpSpPr/>
        <p:nvPr/>
      </p:nvGrpSpPr>
      <p:grpSpPr>
        <a:xfrm>
          <a:off x="0" y="0"/>
          <a:ext cx="0" cy="0"/>
          <a:chOff x="0" y="0"/>
          <a:chExt cx="0" cy="0"/>
        </a:xfrm>
      </p:grpSpPr>
      <p:sp>
        <p:nvSpPr>
          <p:cNvPr id="233" name="Google Shape;233;p26"/>
          <p:cNvSpPr txBox="1"/>
          <p:nvPr>
            <p:ph type="ctrTitle"/>
          </p:nvPr>
        </p:nvSpPr>
        <p:spPr>
          <a:xfrm>
            <a:off x="2935400" y="1846200"/>
            <a:ext cx="5814900" cy="910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2</a:t>
            </a:r>
            <a:r>
              <a:rPr lang="en"/>
              <a:t>. IMPLEMENTATION</a:t>
            </a:r>
            <a:endParaRPr/>
          </a:p>
        </p:txBody>
      </p:sp>
      <p:sp>
        <p:nvSpPr>
          <p:cNvPr id="234" name="Google Shape;234;p26"/>
          <p:cNvSpPr txBox="1"/>
          <p:nvPr>
            <p:ph idx="1" type="subTitle"/>
          </p:nvPr>
        </p:nvSpPr>
        <p:spPr>
          <a:xfrm>
            <a:off x="2935400" y="2604625"/>
            <a:ext cx="5814900" cy="45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Realization of the Research Sprints</a:t>
            </a:r>
            <a:endParaRPr/>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38" name="Shape 238"/>
        <p:cNvGrpSpPr/>
        <p:nvPr/>
      </p:nvGrpSpPr>
      <p:grpSpPr>
        <a:xfrm>
          <a:off x="0" y="0"/>
          <a:ext cx="0" cy="0"/>
          <a:chOff x="0" y="0"/>
          <a:chExt cx="0" cy="0"/>
        </a:xfrm>
      </p:grpSpPr>
      <p:sp>
        <p:nvSpPr>
          <p:cNvPr id="239" name="Google Shape;239;p27"/>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PROPOSALS RECEIVED &amp; SELECTED</a:t>
            </a:r>
            <a:endParaRPr/>
          </a:p>
        </p:txBody>
      </p:sp>
      <p:sp>
        <p:nvSpPr>
          <p:cNvPr id="240" name="Google Shape;240;p27"/>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241" name="Google Shape;241;p27"/>
          <p:cNvSpPr/>
          <p:nvPr/>
        </p:nvSpPr>
        <p:spPr>
          <a:xfrm>
            <a:off x="8187482" y="636358"/>
            <a:ext cx="320958" cy="320938"/>
          </a:xfrm>
          <a:custGeom>
            <a:rect b="b" l="l" r="r" t="t"/>
            <a:pathLst>
              <a:path extrusionOk="0" h="16071" w="16072">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42" name="Google Shape;242;p27" title="Faculty Applications"/>
          <p:cNvPicPr preferRelativeResize="0"/>
          <p:nvPr/>
        </p:nvPicPr>
        <p:blipFill rotWithShape="1">
          <a:blip r:embed="rId3">
            <a:alphaModFix/>
          </a:blip>
          <a:srcRect b="3135" l="0" r="0" t="3815"/>
          <a:stretch/>
        </p:blipFill>
        <p:spPr>
          <a:xfrm>
            <a:off x="1471375" y="1376475"/>
            <a:ext cx="6547326" cy="3767025"/>
          </a:xfrm>
          <a:prstGeom prst="rect">
            <a:avLst/>
          </a:prstGeom>
          <a:noFill/>
          <a:ln>
            <a:noFill/>
          </a:ln>
        </p:spPr>
      </p:pic>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46" name="Shape 246"/>
        <p:cNvGrpSpPr/>
        <p:nvPr/>
      </p:nvGrpSpPr>
      <p:grpSpPr>
        <a:xfrm>
          <a:off x="0" y="0"/>
          <a:ext cx="0" cy="0"/>
          <a:chOff x="0" y="0"/>
          <a:chExt cx="0" cy="0"/>
        </a:xfrm>
      </p:grpSpPr>
      <p:sp>
        <p:nvSpPr>
          <p:cNvPr id="247" name="Google Shape;247;p28"/>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HEALTH SCIENCES APPLICATIONS</a:t>
            </a:r>
            <a:endParaRPr/>
          </a:p>
        </p:txBody>
      </p:sp>
      <p:sp>
        <p:nvSpPr>
          <p:cNvPr id="248" name="Google Shape;248;p28"/>
          <p:cNvSpPr txBox="1"/>
          <p:nvPr>
            <p:ph idx="1" type="body"/>
          </p:nvPr>
        </p:nvSpPr>
        <p:spPr>
          <a:xfrm>
            <a:off x="1556325" y="1457950"/>
            <a:ext cx="7085700" cy="2829600"/>
          </a:xfrm>
          <a:prstGeom prst="rect">
            <a:avLst/>
          </a:prstGeom>
        </p:spPr>
        <p:txBody>
          <a:bodyPr anchorCtr="0" anchor="t" bIns="91425" lIns="91425" spcFirstLastPara="1" rIns="91425" wrap="square" tIns="91425">
            <a:noAutofit/>
          </a:bodyPr>
          <a:lstStyle/>
          <a:p>
            <a:pPr indent="-393700" lvl="0" marL="457200" rtl="0" algn="l">
              <a:spcBef>
                <a:spcPts val="600"/>
              </a:spcBef>
              <a:spcAft>
                <a:spcPts val="0"/>
              </a:spcAft>
              <a:buSzPts val="2600"/>
              <a:buChar char="▪"/>
            </a:pPr>
            <a:r>
              <a:rPr lang="en"/>
              <a:t>1 School of Nursing</a:t>
            </a:r>
            <a:endParaRPr/>
          </a:p>
          <a:p>
            <a:pPr indent="-393700" lvl="0" marL="457200" rtl="0" algn="l">
              <a:spcBef>
                <a:spcPts val="0"/>
              </a:spcBef>
              <a:spcAft>
                <a:spcPts val="0"/>
              </a:spcAft>
              <a:buSzPts val="2600"/>
              <a:buChar char="▪"/>
            </a:pPr>
            <a:r>
              <a:rPr lang="en"/>
              <a:t>2 School of Public Health</a:t>
            </a:r>
            <a:endParaRPr/>
          </a:p>
          <a:p>
            <a:pPr indent="-393700" lvl="0" marL="457200" rtl="0" algn="l">
              <a:spcBef>
                <a:spcPts val="0"/>
              </a:spcBef>
              <a:spcAft>
                <a:spcPts val="0"/>
              </a:spcAft>
              <a:buSzPts val="2600"/>
              <a:buChar char="▪"/>
            </a:pPr>
            <a:r>
              <a:rPr lang="en"/>
              <a:t>2 Medical School</a:t>
            </a:r>
            <a:endParaRPr/>
          </a:p>
          <a:p>
            <a:pPr indent="0" lvl="0" marL="0" rtl="0" algn="l">
              <a:spcBef>
                <a:spcPts val="600"/>
              </a:spcBef>
              <a:spcAft>
                <a:spcPts val="0"/>
              </a:spcAft>
              <a:buNone/>
            </a:pPr>
            <a:r>
              <a:t/>
            </a:r>
            <a:endParaRPr/>
          </a:p>
          <a:p>
            <a:pPr indent="0" lvl="0" marL="0" rtl="0" algn="l">
              <a:spcBef>
                <a:spcPts val="600"/>
              </a:spcBef>
              <a:spcAft>
                <a:spcPts val="0"/>
              </a:spcAft>
              <a:buNone/>
            </a:pPr>
            <a:r>
              <a:rPr lang="en"/>
              <a:t>School of Public Health chosen for a Research Sprint, May 2018</a:t>
            </a:r>
            <a:endParaRPr/>
          </a:p>
        </p:txBody>
      </p:sp>
      <p:sp>
        <p:nvSpPr>
          <p:cNvPr id="249" name="Google Shape;249;p28"/>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250" name="Google Shape;250;p28"/>
          <p:cNvSpPr/>
          <p:nvPr/>
        </p:nvSpPr>
        <p:spPr>
          <a:xfrm>
            <a:off x="8200082" y="636358"/>
            <a:ext cx="320958" cy="320938"/>
          </a:xfrm>
          <a:custGeom>
            <a:rect b="b" l="l" r="r" t="t"/>
            <a:pathLst>
              <a:path extrusionOk="0" h="16071" w="16072">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54" name="Shape 254"/>
        <p:cNvGrpSpPr/>
        <p:nvPr/>
      </p:nvGrpSpPr>
      <p:grpSpPr>
        <a:xfrm>
          <a:off x="0" y="0"/>
          <a:ext cx="0" cy="0"/>
          <a:chOff x="0" y="0"/>
          <a:chExt cx="0" cy="0"/>
        </a:xfrm>
      </p:grpSpPr>
      <p:sp>
        <p:nvSpPr>
          <p:cNvPr id="255" name="Google Shape;255;p29"/>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SELECTED HEALTH SCIENCES SPRINT</a:t>
            </a:r>
            <a:endParaRPr/>
          </a:p>
        </p:txBody>
      </p:sp>
      <p:sp>
        <p:nvSpPr>
          <p:cNvPr id="256" name="Google Shape;256;p29"/>
          <p:cNvSpPr txBox="1"/>
          <p:nvPr>
            <p:ph idx="1" type="body"/>
          </p:nvPr>
        </p:nvSpPr>
        <p:spPr>
          <a:xfrm>
            <a:off x="1594650" y="1282650"/>
            <a:ext cx="6861300" cy="30051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PI:</a:t>
            </a:r>
            <a:r>
              <a:rPr lang="en"/>
              <a:t> Dr. Betsy Wattenberg</a:t>
            </a:r>
            <a:endParaRPr/>
          </a:p>
          <a:p>
            <a:pPr indent="0" lvl="0" marL="0" rtl="0" algn="l">
              <a:spcBef>
                <a:spcPts val="600"/>
              </a:spcBef>
              <a:spcAft>
                <a:spcPts val="0"/>
              </a:spcAft>
              <a:buNone/>
            </a:pPr>
            <a:r>
              <a:t/>
            </a:r>
            <a:endParaRPr sz="1000"/>
          </a:p>
          <a:p>
            <a:pPr indent="0" lvl="0" marL="0" rtl="0" algn="l">
              <a:spcBef>
                <a:spcPts val="600"/>
              </a:spcBef>
              <a:spcAft>
                <a:spcPts val="0"/>
              </a:spcAft>
              <a:buNone/>
            </a:pPr>
            <a:r>
              <a:rPr b="1" lang="en"/>
              <a:t>Proposal:</a:t>
            </a:r>
            <a:r>
              <a:rPr lang="en"/>
              <a:t> </a:t>
            </a:r>
            <a:r>
              <a:rPr lang="en"/>
              <a:t>Create a website to curate public health education materials that would be available to all public health professionals and students across the globe.</a:t>
            </a:r>
            <a:endParaRPr/>
          </a:p>
          <a:p>
            <a:pPr indent="0" lvl="0" marL="0" rtl="0" algn="l">
              <a:spcBef>
                <a:spcPts val="600"/>
              </a:spcBef>
              <a:spcAft>
                <a:spcPts val="0"/>
              </a:spcAft>
              <a:buNone/>
            </a:pPr>
            <a:r>
              <a:t/>
            </a:r>
            <a:endParaRPr sz="1000"/>
          </a:p>
          <a:p>
            <a:pPr indent="0" lvl="0" marL="0" rtl="0" algn="l">
              <a:spcBef>
                <a:spcPts val="600"/>
              </a:spcBef>
              <a:spcAft>
                <a:spcPts val="0"/>
              </a:spcAft>
              <a:buNone/>
            </a:pPr>
            <a:r>
              <a:rPr b="1" lang="en"/>
              <a:t>Context:</a:t>
            </a:r>
            <a:r>
              <a:rPr lang="en"/>
              <a:t> </a:t>
            </a:r>
            <a:r>
              <a:rPr lang="en"/>
              <a:t>USAID grant to support Hanoi University in Vietnam</a:t>
            </a:r>
            <a:endParaRPr/>
          </a:p>
        </p:txBody>
      </p:sp>
      <p:sp>
        <p:nvSpPr>
          <p:cNvPr id="257" name="Google Shape;257;p29"/>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258" name="Google Shape;258;p29"/>
          <p:cNvGrpSpPr/>
          <p:nvPr/>
        </p:nvGrpSpPr>
        <p:grpSpPr>
          <a:xfrm>
            <a:off x="8166569" y="618788"/>
            <a:ext cx="369725" cy="356065"/>
            <a:chOff x="2583325" y="2972875"/>
            <a:chExt cx="462850" cy="445750"/>
          </a:xfrm>
        </p:grpSpPr>
        <p:sp>
          <p:nvSpPr>
            <p:cNvPr id="259" name="Google Shape;259;p29"/>
            <p:cNvSpPr/>
            <p:nvPr/>
          </p:nvSpPr>
          <p:spPr>
            <a:xfrm>
              <a:off x="2701775" y="3323350"/>
              <a:ext cx="225950" cy="95275"/>
            </a:xfrm>
            <a:custGeom>
              <a:rect b="b" l="l" r="r" t="t"/>
              <a:pathLst>
                <a:path extrusionOk="0" h="3811" w="9038">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60" name="Google Shape;260;p29"/>
            <p:cNvSpPr/>
            <p:nvPr/>
          </p:nvSpPr>
          <p:spPr>
            <a:xfrm>
              <a:off x="2583325" y="2972875"/>
              <a:ext cx="462850" cy="337075"/>
            </a:xfrm>
            <a:custGeom>
              <a:rect b="b" l="l" r="r" t="t"/>
              <a:pathLst>
                <a:path extrusionOk="0" h="13483" w="18514">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64" name="Shape 264"/>
        <p:cNvGrpSpPr/>
        <p:nvPr/>
      </p:nvGrpSpPr>
      <p:grpSpPr>
        <a:xfrm>
          <a:off x="0" y="0"/>
          <a:ext cx="0" cy="0"/>
          <a:chOff x="0" y="0"/>
          <a:chExt cx="0" cy="0"/>
        </a:xfrm>
      </p:grpSpPr>
      <p:sp>
        <p:nvSpPr>
          <p:cNvPr id="265" name="Google Shape;265;p30"/>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SELECTED HEALTH SCIENCES SPRINT</a:t>
            </a:r>
            <a:endParaRPr/>
          </a:p>
        </p:txBody>
      </p:sp>
      <p:sp>
        <p:nvSpPr>
          <p:cNvPr id="266" name="Google Shape;266;p30"/>
          <p:cNvSpPr txBox="1"/>
          <p:nvPr>
            <p:ph idx="1" type="body"/>
          </p:nvPr>
        </p:nvSpPr>
        <p:spPr>
          <a:xfrm>
            <a:off x="1594650" y="1282650"/>
            <a:ext cx="6861300" cy="3005100"/>
          </a:xfrm>
          <a:prstGeom prst="rect">
            <a:avLst/>
          </a:prstGeom>
        </p:spPr>
        <p:txBody>
          <a:bodyPr anchorCtr="0" anchor="t" bIns="91425" lIns="91425" spcFirstLastPara="1" rIns="91425" wrap="square" tIns="91425">
            <a:noAutofit/>
          </a:bodyPr>
          <a:lstStyle/>
          <a:p>
            <a:pPr indent="-393700" lvl="0" marL="457200" rtl="0" algn="l">
              <a:spcBef>
                <a:spcPts val="600"/>
              </a:spcBef>
              <a:spcAft>
                <a:spcPts val="0"/>
              </a:spcAft>
              <a:buSzPts val="2600"/>
              <a:buChar char="▪"/>
            </a:pPr>
            <a:r>
              <a:rPr lang="en"/>
              <a:t>Libraries’ team</a:t>
            </a:r>
            <a:endParaRPr/>
          </a:p>
          <a:p>
            <a:pPr indent="-381000" lvl="1" marL="914400" rtl="0" algn="l">
              <a:spcBef>
                <a:spcPts val="480"/>
              </a:spcBef>
              <a:spcAft>
                <a:spcPts val="0"/>
              </a:spcAft>
              <a:buSzPts val="2400"/>
              <a:buChar char="▫"/>
            </a:pPr>
            <a:r>
              <a:rPr lang="en" sz="2400"/>
              <a:t>Shanda Hunt, project manager &amp; </a:t>
            </a:r>
            <a:r>
              <a:rPr lang="en" sz="2400" u="sng"/>
              <a:t>public health</a:t>
            </a:r>
            <a:r>
              <a:rPr lang="en" sz="2400"/>
              <a:t> library liaison</a:t>
            </a:r>
            <a:endParaRPr sz="2400"/>
          </a:p>
          <a:p>
            <a:pPr indent="-381000" lvl="1" marL="914400" rtl="0" algn="l">
              <a:spcBef>
                <a:spcPts val="1000"/>
              </a:spcBef>
              <a:spcAft>
                <a:spcPts val="0"/>
              </a:spcAft>
              <a:buSzPts val="2400"/>
              <a:buChar char="▫"/>
            </a:pPr>
            <a:r>
              <a:rPr lang="en" sz="2400"/>
              <a:t>Kristi Jensen, program development lead for the Libraries’ </a:t>
            </a:r>
            <a:r>
              <a:rPr lang="en" sz="2400" u="sng"/>
              <a:t>eLearning</a:t>
            </a:r>
            <a:r>
              <a:rPr lang="en" sz="2400"/>
              <a:t> initiative</a:t>
            </a:r>
            <a:endParaRPr sz="2400"/>
          </a:p>
          <a:p>
            <a:pPr indent="-381000" lvl="1" marL="914400" rtl="0" algn="l">
              <a:spcBef>
                <a:spcPts val="1000"/>
              </a:spcBef>
              <a:spcAft>
                <a:spcPts val="0"/>
              </a:spcAft>
              <a:buSzPts val="2400"/>
              <a:buChar char="▫"/>
            </a:pPr>
            <a:r>
              <a:rPr lang="en" sz="2400"/>
              <a:t>Andrew Palahniuk, </a:t>
            </a:r>
            <a:r>
              <a:rPr lang="en" sz="2400" u="sng"/>
              <a:t>instructional design</a:t>
            </a:r>
            <a:r>
              <a:rPr lang="en" sz="2400"/>
              <a:t>er</a:t>
            </a:r>
            <a:endParaRPr sz="2400"/>
          </a:p>
          <a:p>
            <a:pPr indent="-381000" lvl="1" marL="914400" rtl="0" algn="l">
              <a:spcBef>
                <a:spcPts val="1000"/>
              </a:spcBef>
              <a:spcAft>
                <a:spcPts val="1000"/>
              </a:spcAft>
              <a:buSzPts val="2400"/>
              <a:buChar char="▫"/>
            </a:pPr>
            <a:r>
              <a:rPr lang="en" sz="2400"/>
              <a:t>Nancy Ching, DASH research assistant &amp; </a:t>
            </a:r>
            <a:r>
              <a:rPr lang="en" sz="2400" u="sng"/>
              <a:t>graphic design</a:t>
            </a:r>
            <a:r>
              <a:rPr lang="en" sz="2400"/>
              <a:t> student</a:t>
            </a:r>
            <a:endParaRPr sz="2400"/>
          </a:p>
        </p:txBody>
      </p:sp>
      <p:sp>
        <p:nvSpPr>
          <p:cNvPr id="267" name="Google Shape;267;p30"/>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268" name="Google Shape;268;p30"/>
          <p:cNvGrpSpPr/>
          <p:nvPr/>
        </p:nvGrpSpPr>
        <p:grpSpPr>
          <a:xfrm>
            <a:off x="8166569" y="618788"/>
            <a:ext cx="369725" cy="356065"/>
            <a:chOff x="2583325" y="2972875"/>
            <a:chExt cx="462850" cy="445750"/>
          </a:xfrm>
        </p:grpSpPr>
        <p:sp>
          <p:nvSpPr>
            <p:cNvPr id="269" name="Google Shape;269;p30"/>
            <p:cNvSpPr/>
            <p:nvPr/>
          </p:nvSpPr>
          <p:spPr>
            <a:xfrm>
              <a:off x="2701775" y="3323350"/>
              <a:ext cx="225950" cy="95275"/>
            </a:xfrm>
            <a:custGeom>
              <a:rect b="b" l="l" r="r" t="t"/>
              <a:pathLst>
                <a:path extrusionOk="0" h="3811" w="9038">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70" name="Google Shape;270;p30"/>
            <p:cNvSpPr/>
            <p:nvPr/>
          </p:nvSpPr>
          <p:spPr>
            <a:xfrm>
              <a:off x="2583325" y="2972875"/>
              <a:ext cx="462850" cy="337075"/>
            </a:xfrm>
            <a:custGeom>
              <a:rect b="b" l="l" r="r" t="t"/>
              <a:pathLst>
                <a:path extrusionOk="0" h="13483" w="18514">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74" name="Shape 274"/>
        <p:cNvGrpSpPr/>
        <p:nvPr/>
      </p:nvGrpSpPr>
      <p:grpSpPr>
        <a:xfrm>
          <a:off x="0" y="0"/>
          <a:ext cx="0" cy="0"/>
          <a:chOff x="0" y="0"/>
          <a:chExt cx="0" cy="0"/>
        </a:xfrm>
      </p:grpSpPr>
      <p:sp>
        <p:nvSpPr>
          <p:cNvPr id="275" name="Google Shape;275;p31"/>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http://publichealthaccess.org/</a:t>
            </a:r>
            <a:endParaRPr/>
          </a:p>
        </p:txBody>
      </p:sp>
      <p:sp>
        <p:nvSpPr>
          <p:cNvPr id="276" name="Google Shape;276;p31"/>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277" name="Google Shape;277;p31"/>
          <p:cNvPicPr preferRelativeResize="0"/>
          <p:nvPr/>
        </p:nvPicPr>
        <p:blipFill>
          <a:blip r:embed="rId3">
            <a:alphaModFix/>
          </a:blip>
          <a:stretch>
            <a:fillRect/>
          </a:stretch>
        </p:blipFill>
        <p:spPr>
          <a:xfrm>
            <a:off x="1903200" y="1284150"/>
            <a:ext cx="6414174" cy="3793750"/>
          </a:xfrm>
          <a:prstGeom prst="rect">
            <a:avLst/>
          </a:prstGeom>
          <a:noFill/>
          <a:ln cap="flat" cmpd="sng" w="9525">
            <a:solidFill>
              <a:srgbClr val="B7B7B7"/>
            </a:solidFill>
            <a:prstDash val="solid"/>
            <a:round/>
            <a:headEnd len="sm" w="sm" type="none"/>
            <a:tailEnd len="sm" w="sm" type="none"/>
          </a:ln>
        </p:spPr>
      </p:pic>
      <p:grpSp>
        <p:nvGrpSpPr>
          <p:cNvPr id="278" name="Google Shape;278;p31"/>
          <p:cNvGrpSpPr/>
          <p:nvPr/>
        </p:nvGrpSpPr>
        <p:grpSpPr>
          <a:xfrm>
            <a:off x="8166569" y="618788"/>
            <a:ext cx="369725" cy="356065"/>
            <a:chOff x="2583325" y="2972875"/>
            <a:chExt cx="462850" cy="445750"/>
          </a:xfrm>
        </p:grpSpPr>
        <p:sp>
          <p:nvSpPr>
            <p:cNvPr id="279" name="Google Shape;279;p31"/>
            <p:cNvSpPr/>
            <p:nvPr/>
          </p:nvSpPr>
          <p:spPr>
            <a:xfrm>
              <a:off x="2701775" y="3323350"/>
              <a:ext cx="225950" cy="95275"/>
            </a:xfrm>
            <a:custGeom>
              <a:rect b="b" l="l" r="r" t="t"/>
              <a:pathLst>
                <a:path extrusionOk="0" h="3811" w="9038">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80" name="Google Shape;280;p31"/>
            <p:cNvSpPr/>
            <p:nvPr/>
          </p:nvSpPr>
          <p:spPr>
            <a:xfrm>
              <a:off x="2583325" y="2972875"/>
              <a:ext cx="462850" cy="337075"/>
            </a:xfrm>
            <a:custGeom>
              <a:rect b="b" l="l" r="r" t="t"/>
              <a:pathLst>
                <a:path extrusionOk="0" h="13483" w="18514">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84" name="Shape 284"/>
        <p:cNvGrpSpPr/>
        <p:nvPr/>
      </p:nvGrpSpPr>
      <p:grpSpPr>
        <a:xfrm>
          <a:off x="0" y="0"/>
          <a:ext cx="0" cy="0"/>
          <a:chOff x="0" y="0"/>
          <a:chExt cx="0" cy="0"/>
        </a:xfrm>
      </p:grpSpPr>
      <p:sp>
        <p:nvSpPr>
          <p:cNvPr id="285" name="Google Shape;285;p32"/>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http://publichealthaccess.org/</a:t>
            </a:r>
            <a:endParaRPr/>
          </a:p>
        </p:txBody>
      </p:sp>
      <p:sp>
        <p:nvSpPr>
          <p:cNvPr id="286" name="Google Shape;286;p32"/>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287" name="Google Shape;287;p32"/>
          <p:cNvPicPr preferRelativeResize="0"/>
          <p:nvPr/>
        </p:nvPicPr>
        <p:blipFill>
          <a:blip r:embed="rId3">
            <a:alphaModFix/>
          </a:blip>
          <a:stretch>
            <a:fillRect/>
          </a:stretch>
        </p:blipFill>
        <p:spPr>
          <a:xfrm>
            <a:off x="2191250" y="1374625"/>
            <a:ext cx="5820278" cy="3768875"/>
          </a:xfrm>
          <a:prstGeom prst="rect">
            <a:avLst/>
          </a:prstGeom>
          <a:noFill/>
          <a:ln cap="flat" cmpd="sng" w="9525">
            <a:solidFill>
              <a:srgbClr val="B7B7B7"/>
            </a:solidFill>
            <a:prstDash val="solid"/>
            <a:round/>
            <a:headEnd len="sm" w="sm" type="none"/>
            <a:tailEnd len="sm" w="sm" type="none"/>
          </a:ln>
        </p:spPr>
      </p:pic>
      <p:grpSp>
        <p:nvGrpSpPr>
          <p:cNvPr id="288" name="Google Shape;288;p32"/>
          <p:cNvGrpSpPr/>
          <p:nvPr/>
        </p:nvGrpSpPr>
        <p:grpSpPr>
          <a:xfrm>
            <a:off x="8166569" y="618788"/>
            <a:ext cx="369725" cy="356065"/>
            <a:chOff x="2583325" y="2972875"/>
            <a:chExt cx="462850" cy="445750"/>
          </a:xfrm>
        </p:grpSpPr>
        <p:sp>
          <p:nvSpPr>
            <p:cNvPr id="289" name="Google Shape;289;p32"/>
            <p:cNvSpPr/>
            <p:nvPr/>
          </p:nvSpPr>
          <p:spPr>
            <a:xfrm>
              <a:off x="2701775" y="3323350"/>
              <a:ext cx="225950" cy="95275"/>
            </a:xfrm>
            <a:custGeom>
              <a:rect b="b" l="l" r="r" t="t"/>
              <a:pathLst>
                <a:path extrusionOk="0" h="3811" w="9038">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0" name="Google Shape;290;p32"/>
            <p:cNvSpPr/>
            <p:nvPr/>
          </p:nvSpPr>
          <p:spPr>
            <a:xfrm>
              <a:off x="2583325" y="2972875"/>
              <a:ext cx="462850" cy="337075"/>
            </a:xfrm>
            <a:custGeom>
              <a:rect b="b" l="l" r="r" t="t"/>
              <a:pathLst>
                <a:path extrusionOk="0" h="13483" w="18514">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95" name="Shape 95"/>
        <p:cNvGrpSpPr/>
        <p:nvPr/>
      </p:nvGrpSpPr>
      <p:grpSpPr>
        <a:xfrm>
          <a:off x="0" y="0"/>
          <a:ext cx="0" cy="0"/>
          <a:chOff x="0" y="0"/>
          <a:chExt cx="0" cy="0"/>
        </a:xfrm>
      </p:grpSpPr>
      <p:sp>
        <p:nvSpPr>
          <p:cNvPr id="96" name="Google Shape;96;p15"/>
          <p:cNvSpPr txBox="1"/>
          <p:nvPr>
            <p:ph type="title"/>
          </p:nvPr>
        </p:nvSpPr>
        <p:spPr>
          <a:xfrm>
            <a:off x="881050" y="393475"/>
            <a:ext cx="71742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MEDICAL LIBRARY ASSOCIATION ANNUAL MEETING</a:t>
            </a:r>
            <a:endParaRPr/>
          </a:p>
        </p:txBody>
      </p:sp>
      <p:sp>
        <p:nvSpPr>
          <p:cNvPr id="97" name="Google Shape;97;p15"/>
          <p:cNvSpPr txBox="1"/>
          <p:nvPr>
            <p:ph idx="1" type="body"/>
          </p:nvPr>
        </p:nvSpPr>
        <p:spPr>
          <a:xfrm>
            <a:off x="1646750" y="1214925"/>
            <a:ext cx="6679500" cy="3382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b="1" lang="en"/>
              <a:t>Elevating Engagement with Health Sciences Faculty:</a:t>
            </a:r>
            <a:endParaRPr b="1"/>
          </a:p>
          <a:p>
            <a:pPr indent="0" lvl="0" marL="0" rtl="0" algn="l">
              <a:spcBef>
                <a:spcPts val="600"/>
              </a:spcBef>
              <a:spcAft>
                <a:spcPts val="0"/>
              </a:spcAft>
              <a:buClr>
                <a:schemeClr val="dk1"/>
              </a:buClr>
              <a:buSzPts val="1100"/>
              <a:buFont typeface="Arial"/>
              <a:buNone/>
            </a:pPr>
            <a:r>
              <a:rPr lang="en"/>
              <a:t>The Implementation of Research Sprints at the University of Minnesota</a:t>
            </a:r>
            <a:endParaRPr/>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rPr lang="en"/>
              <a:t>Tuesday, May 7, 2019</a:t>
            </a:r>
            <a:endParaRPr/>
          </a:p>
          <a:p>
            <a:pPr indent="0" lvl="0" marL="0" rtl="0" algn="l">
              <a:spcBef>
                <a:spcPts val="600"/>
              </a:spcBef>
              <a:spcAft>
                <a:spcPts val="0"/>
              </a:spcAft>
              <a:buClr>
                <a:schemeClr val="dk1"/>
              </a:buClr>
              <a:buSzPts val="1100"/>
              <a:buFont typeface="Arial"/>
              <a:buNone/>
            </a:pPr>
            <a:r>
              <a:rPr lang="en"/>
              <a:t>Chicago, IL</a:t>
            </a:r>
            <a:endParaRPr/>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Clr>
                <a:schemeClr val="dk1"/>
              </a:buClr>
              <a:buSzPts val="1100"/>
              <a:buFont typeface="Arial"/>
              <a:buNone/>
            </a:pPr>
            <a:r>
              <a:rPr lang="en"/>
              <a:t>Session: Innovation and Research Practice</a:t>
            </a:r>
            <a:endParaRPr/>
          </a:p>
        </p:txBody>
      </p:sp>
      <p:sp>
        <p:nvSpPr>
          <p:cNvPr id="98" name="Google Shape;98;p15"/>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99" name="Google Shape;99;p15"/>
          <p:cNvPicPr preferRelativeResize="0"/>
          <p:nvPr/>
        </p:nvPicPr>
        <p:blipFill>
          <a:blip r:embed="rId4">
            <a:alphaModFix/>
          </a:blip>
          <a:stretch>
            <a:fillRect/>
          </a:stretch>
        </p:blipFill>
        <p:spPr>
          <a:xfrm>
            <a:off x="51925" y="4674988"/>
            <a:ext cx="1170674" cy="390225"/>
          </a:xfrm>
          <a:prstGeom prst="rect">
            <a:avLst/>
          </a:prstGeom>
          <a:noFill/>
          <a:ln>
            <a:noFill/>
          </a:ln>
        </p:spPr>
      </p:pic>
      <p:sp>
        <p:nvSpPr>
          <p:cNvPr id="100" name="Google Shape;100;p15"/>
          <p:cNvSpPr txBox="1"/>
          <p:nvPr/>
        </p:nvSpPr>
        <p:spPr>
          <a:xfrm>
            <a:off x="1644350" y="4776250"/>
            <a:ext cx="6705300" cy="234900"/>
          </a:xfrm>
          <a:prstGeom prst="rect">
            <a:avLst/>
          </a:prstGeom>
          <a:noFill/>
          <a:ln>
            <a:noFill/>
          </a:ln>
        </p:spPr>
        <p:txBody>
          <a:bodyPr anchorCtr="0" anchor="t" bIns="91425" lIns="91425" spcFirstLastPara="1" rIns="91425" wrap="square" tIns="91425">
            <a:noAutofit/>
          </a:bodyPr>
          <a:lstStyle/>
          <a:p>
            <a:pPr indent="0" lvl="0" marL="0" rtl="0" algn="l">
              <a:lnSpc>
                <a:spcPct val="100000"/>
              </a:lnSpc>
              <a:spcBef>
                <a:spcPts val="0"/>
              </a:spcBef>
              <a:spcAft>
                <a:spcPts val="0"/>
              </a:spcAft>
              <a:buNone/>
            </a:pPr>
            <a:r>
              <a:rPr lang="en" sz="1000">
                <a:solidFill>
                  <a:srgbClr val="434343"/>
                </a:solidFill>
                <a:latin typeface="Barlow"/>
                <a:ea typeface="Barlow"/>
                <a:cs typeface="Barlow"/>
                <a:sym typeface="Barlow"/>
              </a:rPr>
              <a:t>Presentation template by </a:t>
            </a:r>
            <a:r>
              <a:rPr lang="en" sz="1000" u="sng">
                <a:solidFill>
                  <a:srgbClr val="434343"/>
                </a:solidFill>
                <a:latin typeface="Barlow"/>
                <a:ea typeface="Barlow"/>
                <a:cs typeface="Barlow"/>
                <a:sym typeface="Barlow"/>
                <a:hlinkClick r:id="rId5"/>
              </a:rPr>
              <a:t>SlidesCarnival</a:t>
            </a:r>
            <a:endParaRPr sz="1000">
              <a:latin typeface="Barlow"/>
              <a:ea typeface="Barlow"/>
              <a:cs typeface="Barlow"/>
              <a:sym typeface="Barlow"/>
            </a:endParaRPr>
          </a:p>
        </p:txBody>
      </p:sp>
      <p:sp>
        <p:nvSpPr>
          <p:cNvPr id="101" name="Google Shape;101;p15"/>
          <p:cNvSpPr/>
          <p:nvPr/>
        </p:nvSpPr>
        <p:spPr>
          <a:xfrm>
            <a:off x="8174882" y="636358"/>
            <a:ext cx="320958" cy="320938"/>
          </a:xfrm>
          <a:custGeom>
            <a:rect b="b" l="l" r="r" t="t"/>
            <a:pathLst>
              <a:path extrusionOk="0" h="16071" w="16072">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294" name="Shape 294"/>
        <p:cNvGrpSpPr/>
        <p:nvPr/>
      </p:nvGrpSpPr>
      <p:grpSpPr>
        <a:xfrm>
          <a:off x="0" y="0"/>
          <a:ext cx="0" cy="0"/>
          <a:chOff x="0" y="0"/>
          <a:chExt cx="0" cy="0"/>
        </a:xfrm>
      </p:grpSpPr>
      <p:sp>
        <p:nvSpPr>
          <p:cNvPr id="295" name="Google Shape;295;p33"/>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296" name="Google Shape;296;p33"/>
          <p:cNvSpPr txBox="1"/>
          <p:nvPr>
            <p:ph idx="1" type="body"/>
          </p:nvPr>
        </p:nvSpPr>
        <p:spPr>
          <a:xfrm>
            <a:off x="5353450" y="1349150"/>
            <a:ext cx="3288600" cy="2938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b="1" lang="en"/>
              <a:t>Resources by Topic</a:t>
            </a:r>
            <a:endParaRPr b="1"/>
          </a:p>
          <a:p>
            <a:pPr indent="-393700" lvl="0" marL="457200" rtl="0" algn="l">
              <a:spcBef>
                <a:spcPts val="600"/>
              </a:spcBef>
              <a:spcAft>
                <a:spcPts val="0"/>
              </a:spcAft>
              <a:buSzPts val="2600"/>
              <a:buChar char="▪"/>
            </a:pPr>
            <a:r>
              <a:rPr lang="en"/>
              <a:t>Online courses</a:t>
            </a:r>
            <a:endParaRPr/>
          </a:p>
          <a:p>
            <a:pPr indent="-393700" lvl="0" marL="457200" rtl="0" algn="l">
              <a:spcBef>
                <a:spcPts val="0"/>
              </a:spcBef>
              <a:spcAft>
                <a:spcPts val="0"/>
              </a:spcAft>
              <a:buSzPts val="2600"/>
              <a:buChar char="▪"/>
            </a:pPr>
            <a:r>
              <a:rPr lang="en"/>
              <a:t>Websites</a:t>
            </a:r>
            <a:endParaRPr/>
          </a:p>
          <a:p>
            <a:pPr indent="-393700" lvl="0" marL="457200" rtl="0" algn="l">
              <a:spcBef>
                <a:spcPts val="0"/>
              </a:spcBef>
              <a:spcAft>
                <a:spcPts val="0"/>
              </a:spcAft>
              <a:buSzPts val="2600"/>
              <a:buChar char="▪"/>
            </a:pPr>
            <a:r>
              <a:rPr lang="en"/>
              <a:t>Lectures</a:t>
            </a:r>
            <a:endParaRPr/>
          </a:p>
          <a:p>
            <a:pPr indent="-393700" lvl="0" marL="457200" rtl="0" algn="l">
              <a:spcBef>
                <a:spcPts val="0"/>
              </a:spcBef>
              <a:spcAft>
                <a:spcPts val="0"/>
              </a:spcAft>
              <a:buSzPts val="2600"/>
              <a:buChar char="▪"/>
            </a:pPr>
            <a:r>
              <a:rPr lang="en"/>
              <a:t>Curriculum</a:t>
            </a:r>
            <a:endParaRPr/>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p:txBody>
      </p:sp>
      <p:sp>
        <p:nvSpPr>
          <p:cNvPr id="297" name="Google Shape;297;p33"/>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298" name="Google Shape;298;p33"/>
          <p:cNvPicPr preferRelativeResize="0"/>
          <p:nvPr/>
        </p:nvPicPr>
        <p:blipFill>
          <a:blip r:embed="rId3">
            <a:alphaModFix/>
          </a:blip>
          <a:stretch>
            <a:fillRect/>
          </a:stretch>
        </p:blipFill>
        <p:spPr>
          <a:xfrm>
            <a:off x="12" y="0"/>
            <a:ext cx="5160974" cy="5143499"/>
          </a:xfrm>
          <a:prstGeom prst="rect">
            <a:avLst/>
          </a:prstGeom>
          <a:noFill/>
          <a:ln cap="flat" cmpd="sng" w="9525">
            <a:solidFill>
              <a:srgbClr val="B7B7B7"/>
            </a:solidFill>
            <a:prstDash val="solid"/>
            <a:round/>
            <a:headEnd len="sm" w="sm" type="none"/>
            <a:tailEnd len="sm" w="sm" type="none"/>
          </a:ln>
        </p:spPr>
      </p:pic>
      <p:grpSp>
        <p:nvGrpSpPr>
          <p:cNvPr id="299" name="Google Shape;299;p33"/>
          <p:cNvGrpSpPr/>
          <p:nvPr/>
        </p:nvGrpSpPr>
        <p:grpSpPr>
          <a:xfrm>
            <a:off x="8166569" y="618788"/>
            <a:ext cx="369725" cy="356065"/>
            <a:chOff x="2583325" y="2972875"/>
            <a:chExt cx="462850" cy="445750"/>
          </a:xfrm>
        </p:grpSpPr>
        <p:sp>
          <p:nvSpPr>
            <p:cNvPr id="300" name="Google Shape;300;p33"/>
            <p:cNvSpPr/>
            <p:nvPr/>
          </p:nvSpPr>
          <p:spPr>
            <a:xfrm>
              <a:off x="2701775" y="3323350"/>
              <a:ext cx="225950" cy="95275"/>
            </a:xfrm>
            <a:custGeom>
              <a:rect b="b" l="l" r="r" t="t"/>
              <a:pathLst>
                <a:path extrusionOk="0" h="3811" w="9038">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1" name="Google Shape;301;p33"/>
            <p:cNvSpPr/>
            <p:nvPr/>
          </p:nvSpPr>
          <p:spPr>
            <a:xfrm>
              <a:off x="2583325" y="2972875"/>
              <a:ext cx="462850" cy="337075"/>
            </a:xfrm>
            <a:custGeom>
              <a:rect b="b" l="l" r="r" t="t"/>
              <a:pathLst>
                <a:path extrusionOk="0" h="13483" w="18514">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05" name="Shape 305"/>
        <p:cNvGrpSpPr/>
        <p:nvPr/>
      </p:nvGrpSpPr>
      <p:grpSpPr>
        <a:xfrm>
          <a:off x="0" y="0"/>
          <a:ext cx="0" cy="0"/>
          <a:chOff x="0" y="0"/>
          <a:chExt cx="0" cy="0"/>
        </a:xfrm>
      </p:grpSpPr>
      <p:sp>
        <p:nvSpPr>
          <p:cNvPr id="306" name="Google Shape;306;p34"/>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07" name="Google Shape;307;p34"/>
          <p:cNvSpPr txBox="1"/>
          <p:nvPr>
            <p:ph idx="1" type="body"/>
          </p:nvPr>
        </p:nvSpPr>
        <p:spPr>
          <a:xfrm>
            <a:off x="5706550" y="1200175"/>
            <a:ext cx="3288600" cy="3880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Clr>
                <a:schemeClr val="dk1"/>
              </a:buClr>
              <a:buSzPts val="1100"/>
              <a:buFont typeface="Arial"/>
              <a:buNone/>
            </a:pPr>
            <a:r>
              <a:rPr b="1" lang="en" sz="2200"/>
              <a:t>Professional Development </a:t>
            </a:r>
            <a:r>
              <a:rPr b="1" lang="en" sz="2200"/>
              <a:t>Resources </a:t>
            </a:r>
            <a:endParaRPr b="1" sz="2200"/>
          </a:p>
          <a:p>
            <a:pPr indent="-368300" lvl="0" marL="457200" rtl="0" algn="l">
              <a:spcBef>
                <a:spcPts val="600"/>
              </a:spcBef>
              <a:spcAft>
                <a:spcPts val="0"/>
              </a:spcAft>
              <a:buSzPts val="2200"/>
              <a:buChar char="▪"/>
            </a:pPr>
            <a:r>
              <a:rPr lang="en" sz="2200"/>
              <a:t>Create a search strategy</a:t>
            </a:r>
            <a:endParaRPr sz="2200"/>
          </a:p>
          <a:p>
            <a:pPr indent="-368300" lvl="0" marL="457200" rtl="0" algn="l">
              <a:spcBef>
                <a:spcPts val="0"/>
              </a:spcBef>
              <a:spcAft>
                <a:spcPts val="0"/>
              </a:spcAft>
              <a:buSzPts val="2200"/>
              <a:buChar char="▪"/>
            </a:pPr>
            <a:r>
              <a:rPr lang="en" sz="2200"/>
              <a:t>Search for literature</a:t>
            </a:r>
            <a:endParaRPr sz="2200"/>
          </a:p>
          <a:p>
            <a:pPr indent="-368300" lvl="0" marL="457200" rtl="0" algn="l">
              <a:spcBef>
                <a:spcPts val="0"/>
              </a:spcBef>
              <a:spcAft>
                <a:spcPts val="0"/>
              </a:spcAft>
              <a:buSzPts val="2200"/>
              <a:buChar char="▪"/>
            </a:pPr>
            <a:r>
              <a:rPr lang="en" sz="2200"/>
              <a:t>Evaluate sources</a:t>
            </a:r>
            <a:endParaRPr sz="2200"/>
          </a:p>
          <a:p>
            <a:pPr indent="-368300" lvl="0" marL="457200" rtl="0" algn="l">
              <a:spcBef>
                <a:spcPts val="0"/>
              </a:spcBef>
              <a:spcAft>
                <a:spcPts val="0"/>
              </a:spcAft>
              <a:buSzPts val="2200"/>
              <a:buChar char="▪"/>
            </a:pPr>
            <a:r>
              <a:rPr lang="en" sz="2200"/>
              <a:t>Search for datasets</a:t>
            </a:r>
            <a:endParaRPr sz="2200"/>
          </a:p>
          <a:p>
            <a:pPr indent="-368300" lvl="0" marL="457200" rtl="0" algn="l">
              <a:spcBef>
                <a:spcPts val="0"/>
              </a:spcBef>
              <a:spcAft>
                <a:spcPts val="0"/>
              </a:spcAft>
              <a:buSzPts val="2200"/>
              <a:buChar char="▪"/>
            </a:pPr>
            <a:r>
              <a:rPr lang="en" sz="2200"/>
              <a:t>Develop professional skills</a:t>
            </a:r>
            <a:endParaRPr sz="2200"/>
          </a:p>
          <a:p>
            <a:pPr indent="-368300" lvl="0" marL="457200" rtl="0" algn="l">
              <a:spcBef>
                <a:spcPts val="0"/>
              </a:spcBef>
              <a:spcAft>
                <a:spcPts val="0"/>
              </a:spcAft>
              <a:buSzPts val="2200"/>
              <a:buChar char="▪"/>
            </a:pPr>
            <a:r>
              <a:rPr lang="en" sz="2200"/>
              <a:t>Find funding</a:t>
            </a:r>
            <a:endParaRPr sz="2200"/>
          </a:p>
          <a:p>
            <a:pPr indent="0" lvl="0" marL="0" rtl="0" algn="l">
              <a:spcBef>
                <a:spcPts val="600"/>
              </a:spcBef>
              <a:spcAft>
                <a:spcPts val="0"/>
              </a:spcAft>
              <a:buClr>
                <a:schemeClr val="dk1"/>
              </a:buClr>
              <a:buSzPts val="1100"/>
              <a:buFont typeface="Arial"/>
              <a:buNone/>
            </a:pPr>
            <a:r>
              <a:t/>
            </a:r>
            <a:endParaRPr/>
          </a:p>
          <a:p>
            <a:pPr indent="0" lvl="0" marL="0" rtl="0" algn="l">
              <a:spcBef>
                <a:spcPts val="600"/>
              </a:spcBef>
              <a:spcAft>
                <a:spcPts val="0"/>
              </a:spcAft>
              <a:buNone/>
            </a:pPr>
            <a:r>
              <a:t/>
            </a:r>
            <a:endParaRPr/>
          </a:p>
        </p:txBody>
      </p:sp>
      <p:sp>
        <p:nvSpPr>
          <p:cNvPr id="308" name="Google Shape;308;p34"/>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309" name="Google Shape;309;p34"/>
          <p:cNvPicPr preferRelativeResize="0"/>
          <p:nvPr/>
        </p:nvPicPr>
        <p:blipFill>
          <a:blip r:embed="rId3">
            <a:alphaModFix/>
          </a:blip>
          <a:stretch>
            <a:fillRect/>
          </a:stretch>
        </p:blipFill>
        <p:spPr>
          <a:xfrm>
            <a:off x="-2" y="0"/>
            <a:ext cx="5539155" cy="5143501"/>
          </a:xfrm>
          <a:prstGeom prst="rect">
            <a:avLst/>
          </a:prstGeom>
          <a:noFill/>
          <a:ln cap="flat" cmpd="sng" w="9525">
            <a:solidFill>
              <a:srgbClr val="B7B7B7"/>
            </a:solidFill>
            <a:prstDash val="solid"/>
            <a:round/>
            <a:headEnd len="sm" w="sm" type="none"/>
            <a:tailEnd len="sm" w="sm" type="none"/>
          </a:ln>
        </p:spPr>
      </p:pic>
      <p:grpSp>
        <p:nvGrpSpPr>
          <p:cNvPr id="310" name="Google Shape;310;p34"/>
          <p:cNvGrpSpPr/>
          <p:nvPr/>
        </p:nvGrpSpPr>
        <p:grpSpPr>
          <a:xfrm>
            <a:off x="8166569" y="618788"/>
            <a:ext cx="369725" cy="356065"/>
            <a:chOff x="2583325" y="2972875"/>
            <a:chExt cx="462850" cy="445750"/>
          </a:xfrm>
        </p:grpSpPr>
        <p:sp>
          <p:nvSpPr>
            <p:cNvPr id="311" name="Google Shape;311;p34"/>
            <p:cNvSpPr/>
            <p:nvPr/>
          </p:nvSpPr>
          <p:spPr>
            <a:xfrm>
              <a:off x="2701775" y="3323350"/>
              <a:ext cx="225950" cy="95275"/>
            </a:xfrm>
            <a:custGeom>
              <a:rect b="b" l="l" r="r" t="t"/>
              <a:pathLst>
                <a:path extrusionOk="0" h="3811" w="9038">
                  <a:moveTo>
                    <a:pt x="2956" y="1"/>
                  </a:moveTo>
                  <a:lnTo>
                    <a:pt x="2956" y="2956"/>
                  </a:lnTo>
                  <a:lnTo>
                    <a:pt x="685" y="2956"/>
                  </a:lnTo>
                  <a:lnTo>
                    <a:pt x="514" y="3005"/>
                  </a:lnTo>
                  <a:lnTo>
                    <a:pt x="367" y="3103"/>
                  </a:lnTo>
                  <a:lnTo>
                    <a:pt x="245" y="3200"/>
                  </a:lnTo>
                  <a:lnTo>
                    <a:pt x="147" y="3322"/>
                  </a:lnTo>
                  <a:lnTo>
                    <a:pt x="50" y="3469"/>
                  </a:lnTo>
                  <a:lnTo>
                    <a:pt x="1" y="3640"/>
                  </a:lnTo>
                  <a:lnTo>
                    <a:pt x="1" y="3811"/>
                  </a:lnTo>
                  <a:lnTo>
                    <a:pt x="9037" y="3811"/>
                  </a:lnTo>
                  <a:lnTo>
                    <a:pt x="9037" y="3640"/>
                  </a:lnTo>
                  <a:lnTo>
                    <a:pt x="8988" y="3469"/>
                  </a:lnTo>
                  <a:lnTo>
                    <a:pt x="8891" y="3322"/>
                  </a:lnTo>
                  <a:lnTo>
                    <a:pt x="8793" y="3200"/>
                  </a:lnTo>
                  <a:lnTo>
                    <a:pt x="8671" y="3103"/>
                  </a:lnTo>
                  <a:lnTo>
                    <a:pt x="8524" y="3005"/>
                  </a:lnTo>
                  <a:lnTo>
                    <a:pt x="8353" y="2956"/>
                  </a:lnTo>
                  <a:lnTo>
                    <a:pt x="6082" y="2956"/>
                  </a:lnTo>
                  <a:lnTo>
                    <a:pt x="6082"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12" name="Google Shape;312;p34"/>
            <p:cNvSpPr/>
            <p:nvPr/>
          </p:nvSpPr>
          <p:spPr>
            <a:xfrm>
              <a:off x="2583325" y="2972875"/>
              <a:ext cx="462850" cy="337075"/>
            </a:xfrm>
            <a:custGeom>
              <a:rect b="b" l="l" r="r" t="t"/>
              <a:pathLst>
                <a:path extrusionOk="0" h="13483" w="18514">
                  <a:moveTo>
                    <a:pt x="17048" y="1466"/>
                  </a:moveTo>
                  <a:lnTo>
                    <a:pt x="17048" y="12017"/>
                  </a:lnTo>
                  <a:lnTo>
                    <a:pt x="1466" y="12017"/>
                  </a:lnTo>
                  <a:lnTo>
                    <a:pt x="1466" y="1466"/>
                  </a:lnTo>
                  <a:close/>
                  <a:moveTo>
                    <a:pt x="391" y="1"/>
                  </a:moveTo>
                  <a:lnTo>
                    <a:pt x="318" y="50"/>
                  </a:lnTo>
                  <a:lnTo>
                    <a:pt x="220" y="74"/>
                  </a:lnTo>
                  <a:lnTo>
                    <a:pt x="147" y="148"/>
                  </a:lnTo>
                  <a:lnTo>
                    <a:pt x="98" y="221"/>
                  </a:lnTo>
                  <a:lnTo>
                    <a:pt x="49" y="294"/>
                  </a:lnTo>
                  <a:lnTo>
                    <a:pt x="25" y="392"/>
                  </a:lnTo>
                  <a:lnTo>
                    <a:pt x="1" y="489"/>
                  </a:lnTo>
                  <a:lnTo>
                    <a:pt x="1" y="12994"/>
                  </a:lnTo>
                  <a:lnTo>
                    <a:pt x="25" y="13092"/>
                  </a:lnTo>
                  <a:lnTo>
                    <a:pt x="49" y="13189"/>
                  </a:lnTo>
                  <a:lnTo>
                    <a:pt x="98" y="13263"/>
                  </a:lnTo>
                  <a:lnTo>
                    <a:pt x="147" y="13336"/>
                  </a:lnTo>
                  <a:lnTo>
                    <a:pt x="220" y="13409"/>
                  </a:lnTo>
                  <a:lnTo>
                    <a:pt x="318" y="13434"/>
                  </a:lnTo>
                  <a:lnTo>
                    <a:pt x="391" y="13483"/>
                  </a:lnTo>
                  <a:lnTo>
                    <a:pt x="18123" y="13483"/>
                  </a:lnTo>
                  <a:lnTo>
                    <a:pt x="18196" y="13434"/>
                  </a:lnTo>
                  <a:lnTo>
                    <a:pt x="18293" y="13409"/>
                  </a:lnTo>
                  <a:lnTo>
                    <a:pt x="18367" y="13336"/>
                  </a:lnTo>
                  <a:lnTo>
                    <a:pt x="18416" y="13263"/>
                  </a:lnTo>
                  <a:lnTo>
                    <a:pt x="18464" y="13189"/>
                  </a:lnTo>
                  <a:lnTo>
                    <a:pt x="18489" y="13092"/>
                  </a:lnTo>
                  <a:lnTo>
                    <a:pt x="18513" y="12994"/>
                  </a:lnTo>
                  <a:lnTo>
                    <a:pt x="18513" y="489"/>
                  </a:lnTo>
                  <a:lnTo>
                    <a:pt x="18489" y="392"/>
                  </a:lnTo>
                  <a:lnTo>
                    <a:pt x="18464" y="294"/>
                  </a:lnTo>
                  <a:lnTo>
                    <a:pt x="18416" y="221"/>
                  </a:lnTo>
                  <a:lnTo>
                    <a:pt x="18367" y="148"/>
                  </a:lnTo>
                  <a:lnTo>
                    <a:pt x="18293" y="74"/>
                  </a:lnTo>
                  <a:lnTo>
                    <a:pt x="18196" y="50"/>
                  </a:lnTo>
                  <a:lnTo>
                    <a:pt x="18123"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16" name="Shape 316"/>
        <p:cNvGrpSpPr/>
        <p:nvPr/>
      </p:nvGrpSpPr>
      <p:grpSpPr>
        <a:xfrm>
          <a:off x="0" y="0"/>
          <a:ext cx="0" cy="0"/>
          <a:chOff x="0" y="0"/>
          <a:chExt cx="0" cy="0"/>
        </a:xfrm>
      </p:grpSpPr>
      <p:sp>
        <p:nvSpPr>
          <p:cNvPr id="317" name="Google Shape;317;p35"/>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SUPPORT FOR PROJECTS NOT SELECTED</a:t>
            </a:r>
            <a:endParaRPr/>
          </a:p>
        </p:txBody>
      </p:sp>
      <p:sp>
        <p:nvSpPr>
          <p:cNvPr id="318" name="Google Shape;318;p35"/>
          <p:cNvSpPr txBox="1"/>
          <p:nvPr>
            <p:ph idx="1" type="body"/>
          </p:nvPr>
        </p:nvSpPr>
        <p:spPr>
          <a:xfrm>
            <a:off x="1556325" y="1573974"/>
            <a:ext cx="7085700" cy="2713800"/>
          </a:xfrm>
          <a:prstGeom prst="rect">
            <a:avLst/>
          </a:prstGeom>
        </p:spPr>
        <p:txBody>
          <a:bodyPr anchorCtr="0" anchor="t" bIns="91425" lIns="91425" spcFirstLastPara="1" rIns="91425" wrap="square" tIns="91425">
            <a:noAutofit/>
          </a:bodyPr>
          <a:lstStyle/>
          <a:p>
            <a:pPr indent="-393700" lvl="0" marL="457200" rtl="0" algn="l">
              <a:spcBef>
                <a:spcPts val="600"/>
              </a:spcBef>
              <a:spcAft>
                <a:spcPts val="0"/>
              </a:spcAft>
              <a:buSzPts val="2600"/>
              <a:buChar char="▪"/>
            </a:pPr>
            <a:r>
              <a:rPr lang="en"/>
              <a:t>Notification email to faculty included contact information for librarians able to support their projects</a:t>
            </a:r>
            <a:endParaRPr/>
          </a:p>
          <a:p>
            <a:pPr indent="-393700" lvl="0" marL="457200" rtl="0" algn="l">
              <a:spcBef>
                <a:spcPts val="1000"/>
              </a:spcBef>
              <a:spcAft>
                <a:spcPts val="0"/>
              </a:spcAft>
              <a:buSzPts val="2600"/>
              <a:buChar char="▪"/>
            </a:pPr>
            <a:r>
              <a:rPr lang="en"/>
              <a:t>Suggest meeting with liaison and/or other librarians to discuss project and steps for moving forward</a:t>
            </a:r>
            <a:endParaRPr/>
          </a:p>
        </p:txBody>
      </p:sp>
      <p:sp>
        <p:nvSpPr>
          <p:cNvPr id="319" name="Google Shape;319;p35"/>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320" name="Google Shape;320;p35"/>
          <p:cNvGrpSpPr/>
          <p:nvPr/>
        </p:nvGrpSpPr>
        <p:grpSpPr>
          <a:xfrm>
            <a:off x="8204866" y="641233"/>
            <a:ext cx="289725" cy="311193"/>
            <a:chOff x="611175" y="2326900"/>
            <a:chExt cx="362700" cy="389575"/>
          </a:xfrm>
        </p:grpSpPr>
        <p:sp>
          <p:nvSpPr>
            <p:cNvPr id="321" name="Google Shape;321;p35"/>
            <p:cNvSpPr/>
            <p:nvPr/>
          </p:nvSpPr>
          <p:spPr>
            <a:xfrm>
              <a:off x="611175" y="2326900"/>
              <a:ext cx="362700" cy="389575"/>
            </a:xfrm>
            <a:custGeom>
              <a:rect b="b" l="l" r="r" t="t"/>
              <a:pathLst>
                <a:path extrusionOk="0" h="15583" w="14508">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2" name="Google Shape;322;p35"/>
            <p:cNvSpPr/>
            <p:nvPr/>
          </p:nvSpPr>
          <p:spPr>
            <a:xfrm>
              <a:off x="794950" y="2500900"/>
              <a:ext cx="24450" cy="23850"/>
            </a:xfrm>
            <a:custGeom>
              <a:rect b="b" l="l" r="r" t="t"/>
              <a:pathLst>
                <a:path extrusionOk="0" h="954" w="978">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3" name="Google Shape;323;p35"/>
            <p:cNvSpPr/>
            <p:nvPr/>
          </p:nvSpPr>
          <p:spPr>
            <a:xfrm>
              <a:off x="754650" y="2381250"/>
              <a:ext cx="75750" cy="14050"/>
            </a:xfrm>
            <a:custGeom>
              <a:rect b="b" l="l" r="r" t="t"/>
              <a:pathLst>
                <a:path extrusionOk="0" h="562" w="303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24" name="Google Shape;324;p35"/>
            <p:cNvSpPr/>
            <p:nvPr/>
          </p:nvSpPr>
          <p:spPr>
            <a:xfrm>
              <a:off x="765025" y="2453900"/>
              <a:ext cx="31175" cy="31150"/>
            </a:xfrm>
            <a:custGeom>
              <a:rect b="b" l="l" r="r" t="t"/>
              <a:pathLst>
                <a:path extrusionOk="0" h="1246" w="1247">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28" name="Shape 328"/>
        <p:cNvGrpSpPr/>
        <p:nvPr/>
      </p:nvGrpSpPr>
      <p:grpSpPr>
        <a:xfrm>
          <a:off x="0" y="0"/>
          <a:ext cx="0" cy="0"/>
          <a:chOff x="0" y="0"/>
          <a:chExt cx="0" cy="0"/>
        </a:xfrm>
      </p:grpSpPr>
      <p:sp>
        <p:nvSpPr>
          <p:cNvPr id="329" name="Google Shape;329;p36"/>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chemeClr val="lt1"/>
                </a:solidFill>
              </a:rPr>
              <a:t>SUPPORT FOR PROJECTS NOT SELECTED</a:t>
            </a:r>
            <a:endParaRPr/>
          </a:p>
        </p:txBody>
      </p:sp>
      <p:sp>
        <p:nvSpPr>
          <p:cNvPr id="330" name="Google Shape;330;p36"/>
          <p:cNvSpPr txBox="1"/>
          <p:nvPr>
            <p:ph idx="1" type="body"/>
          </p:nvPr>
        </p:nvSpPr>
        <p:spPr>
          <a:xfrm>
            <a:off x="1556331" y="1349141"/>
            <a:ext cx="7085700" cy="2938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Public Health</a:t>
            </a:r>
            <a:endParaRPr/>
          </a:p>
          <a:p>
            <a:pPr indent="-342900" lvl="0" marL="457200" rtl="0" algn="l">
              <a:spcBef>
                <a:spcPts val="600"/>
              </a:spcBef>
              <a:spcAft>
                <a:spcPts val="0"/>
              </a:spcAft>
              <a:buSzPts val="1800"/>
              <a:buChar char="▪"/>
            </a:pPr>
            <a:r>
              <a:rPr lang="en" sz="1800"/>
              <a:t>Comprehensive l</a:t>
            </a:r>
            <a:r>
              <a:rPr lang="en" sz="1800"/>
              <a:t>iterature review for textbook on effects of institutionalized racism in public health</a:t>
            </a:r>
            <a:endParaRPr sz="1800"/>
          </a:p>
          <a:p>
            <a:pPr indent="-342900" lvl="0" marL="457200" rtl="0" algn="l">
              <a:spcBef>
                <a:spcPts val="0"/>
              </a:spcBef>
              <a:spcAft>
                <a:spcPts val="0"/>
              </a:spcAft>
              <a:buSzPts val="1800"/>
              <a:buChar char="▪"/>
            </a:pPr>
            <a:r>
              <a:rPr lang="en" sz="1800"/>
              <a:t>Completed reviews for 5 chapters in the summer of 2018</a:t>
            </a:r>
            <a:endParaRPr sz="1800"/>
          </a:p>
          <a:p>
            <a:pPr indent="-342900" lvl="0" marL="457200" rtl="0" algn="l">
              <a:spcBef>
                <a:spcPts val="0"/>
              </a:spcBef>
              <a:spcAft>
                <a:spcPts val="0"/>
              </a:spcAft>
              <a:buSzPts val="1800"/>
              <a:buChar char="▪"/>
            </a:pPr>
            <a:r>
              <a:rPr lang="en" sz="1800"/>
              <a:t>3 librarians</a:t>
            </a:r>
            <a:endParaRPr sz="1800"/>
          </a:p>
          <a:p>
            <a:pPr indent="-342900" lvl="1" marL="914400" rtl="0" algn="l">
              <a:spcBef>
                <a:spcPts val="0"/>
              </a:spcBef>
              <a:spcAft>
                <a:spcPts val="0"/>
              </a:spcAft>
              <a:buSzPts val="1800"/>
              <a:buChar char="▫"/>
            </a:pPr>
            <a:r>
              <a:rPr lang="en" sz="1800"/>
              <a:t>Shanda Hunt, Public Health</a:t>
            </a:r>
            <a:endParaRPr sz="1800"/>
          </a:p>
          <a:p>
            <a:pPr indent="-342900" lvl="1" marL="914400" rtl="0" algn="l">
              <a:spcBef>
                <a:spcPts val="0"/>
              </a:spcBef>
              <a:spcAft>
                <a:spcPts val="0"/>
              </a:spcAft>
              <a:buSzPts val="1800"/>
              <a:buChar char="▫"/>
            </a:pPr>
            <a:r>
              <a:rPr lang="en" sz="1800"/>
              <a:t>Sarah Jane Brown, Medicine</a:t>
            </a:r>
            <a:endParaRPr sz="1800"/>
          </a:p>
          <a:p>
            <a:pPr indent="-342900" lvl="1" marL="914400" rtl="0" algn="l">
              <a:spcBef>
                <a:spcPts val="0"/>
              </a:spcBef>
              <a:spcAft>
                <a:spcPts val="0"/>
              </a:spcAft>
              <a:buSzPts val="1800"/>
              <a:buChar char="▫"/>
            </a:pPr>
            <a:r>
              <a:rPr lang="en" sz="1800"/>
              <a:t>Malaika Grant, African American studies</a:t>
            </a:r>
            <a:endParaRPr sz="1800"/>
          </a:p>
          <a:p>
            <a:pPr indent="-342900" lvl="0" marL="457200" rtl="0" algn="l">
              <a:spcBef>
                <a:spcPts val="0"/>
              </a:spcBef>
              <a:spcAft>
                <a:spcPts val="0"/>
              </a:spcAft>
              <a:buSzPts val="1800"/>
              <a:buChar char="▪"/>
            </a:pPr>
            <a:r>
              <a:rPr lang="en" sz="1800"/>
              <a:t>Course reading list</a:t>
            </a:r>
            <a:endParaRPr sz="1800"/>
          </a:p>
          <a:p>
            <a:pPr indent="-342900" lvl="0" marL="457200" rtl="0" algn="l">
              <a:spcBef>
                <a:spcPts val="0"/>
              </a:spcBef>
              <a:spcAft>
                <a:spcPts val="0"/>
              </a:spcAft>
              <a:buSzPts val="1800"/>
              <a:buChar char="▪"/>
            </a:pPr>
            <a:r>
              <a:rPr lang="en" sz="1800"/>
              <a:t>Open-access reading list</a:t>
            </a:r>
            <a:endParaRPr sz="1800"/>
          </a:p>
          <a:p>
            <a:pPr indent="-342900" lvl="0" marL="457200" rtl="0" algn="l">
              <a:spcBef>
                <a:spcPts val="0"/>
              </a:spcBef>
              <a:spcAft>
                <a:spcPts val="0"/>
              </a:spcAft>
              <a:buSzPts val="1800"/>
              <a:buChar char="▪"/>
            </a:pPr>
            <a:r>
              <a:rPr lang="en" sz="1800" u="sng">
                <a:solidFill>
                  <a:schemeClr val="hlink"/>
                </a:solidFill>
                <a:hlinkClick r:id="rId3"/>
              </a:rPr>
              <a:t>Policy &amp; News Media Impact Services</a:t>
            </a:r>
            <a:r>
              <a:rPr lang="en" sz="1800"/>
              <a:t> for promotion &amp; tenure</a:t>
            </a:r>
            <a:endParaRPr sz="1800"/>
          </a:p>
        </p:txBody>
      </p:sp>
      <p:sp>
        <p:nvSpPr>
          <p:cNvPr id="331" name="Google Shape;331;p36"/>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332" name="Google Shape;332;p36"/>
          <p:cNvGrpSpPr/>
          <p:nvPr/>
        </p:nvGrpSpPr>
        <p:grpSpPr>
          <a:xfrm>
            <a:off x="8204866" y="641233"/>
            <a:ext cx="289725" cy="311193"/>
            <a:chOff x="611175" y="2326900"/>
            <a:chExt cx="362700" cy="389575"/>
          </a:xfrm>
        </p:grpSpPr>
        <p:sp>
          <p:nvSpPr>
            <p:cNvPr id="333" name="Google Shape;333;p36"/>
            <p:cNvSpPr/>
            <p:nvPr/>
          </p:nvSpPr>
          <p:spPr>
            <a:xfrm>
              <a:off x="611175" y="2326900"/>
              <a:ext cx="362700" cy="389575"/>
            </a:xfrm>
            <a:custGeom>
              <a:rect b="b" l="l" r="r" t="t"/>
              <a:pathLst>
                <a:path extrusionOk="0" h="15583" w="14508">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4" name="Google Shape;334;p36"/>
            <p:cNvSpPr/>
            <p:nvPr/>
          </p:nvSpPr>
          <p:spPr>
            <a:xfrm>
              <a:off x="794950" y="2500900"/>
              <a:ext cx="24450" cy="23850"/>
            </a:xfrm>
            <a:custGeom>
              <a:rect b="b" l="l" r="r" t="t"/>
              <a:pathLst>
                <a:path extrusionOk="0" h="954" w="978">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5" name="Google Shape;335;p36"/>
            <p:cNvSpPr/>
            <p:nvPr/>
          </p:nvSpPr>
          <p:spPr>
            <a:xfrm>
              <a:off x="754650" y="2381250"/>
              <a:ext cx="75750" cy="14050"/>
            </a:xfrm>
            <a:custGeom>
              <a:rect b="b" l="l" r="r" t="t"/>
              <a:pathLst>
                <a:path extrusionOk="0" h="562" w="303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36" name="Google Shape;336;p36"/>
            <p:cNvSpPr/>
            <p:nvPr/>
          </p:nvSpPr>
          <p:spPr>
            <a:xfrm>
              <a:off x="765025" y="2453900"/>
              <a:ext cx="31175" cy="31150"/>
            </a:xfrm>
            <a:custGeom>
              <a:rect b="b" l="l" r="r" t="t"/>
              <a:pathLst>
                <a:path extrusionOk="0" h="1246" w="1247">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40" name="Shape 340"/>
        <p:cNvGrpSpPr/>
        <p:nvPr/>
      </p:nvGrpSpPr>
      <p:grpSpPr>
        <a:xfrm>
          <a:off x="0" y="0"/>
          <a:ext cx="0" cy="0"/>
          <a:chOff x="0" y="0"/>
          <a:chExt cx="0" cy="0"/>
        </a:xfrm>
      </p:grpSpPr>
      <p:sp>
        <p:nvSpPr>
          <p:cNvPr id="341" name="Google Shape;341;p37"/>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a:solidFill>
                  <a:schemeClr val="lt1"/>
                </a:solidFill>
              </a:rPr>
              <a:t>SUPPORT FOR PROJECTS NOT SELECTED</a:t>
            </a:r>
            <a:endParaRPr/>
          </a:p>
        </p:txBody>
      </p:sp>
      <p:sp>
        <p:nvSpPr>
          <p:cNvPr id="342" name="Google Shape;342;p37"/>
          <p:cNvSpPr txBox="1"/>
          <p:nvPr>
            <p:ph idx="1" type="body"/>
          </p:nvPr>
        </p:nvSpPr>
        <p:spPr>
          <a:xfrm>
            <a:off x="1556331" y="1349141"/>
            <a:ext cx="7085700" cy="2938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Medical School</a:t>
            </a:r>
            <a:endParaRPr/>
          </a:p>
          <a:p>
            <a:pPr indent="-342900" lvl="0" marL="457200" rtl="0" algn="l">
              <a:spcBef>
                <a:spcPts val="600"/>
              </a:spcBef>
              <a:spcAft>
                <a:spcPts val="0"/>
              </a:spcAft>
              <a:buSzPts val="1800"/>
              <a:buChar char="▪"/>
            </a:pPr>
            <a:r>
              <a:rPr lang="en" sz="1800"/>
              <a:t>Scoping review on the ethics of healthcare rationing during a “long emergency”</a:t>
            </a:r>
            <a:endParaRPr sz="1800"/>
          </a:p>
          <a:p>
            <a:pPr indent="-342900" lvl="0" marL="457200" rtl="0" algn="l">
              <a:spcBef>
                <a:spcPts val="0"/>
              </a:spcBef>
              <a:spcAft>
                <a:spcPts val="0"/>
              </a:spcAft>
              <a:buSzPts val="1800"/>
              <a:buChar char="▪"/>
            </a:pPr>
            <a:r>
              <a:rPr lang="en" sz="1800"/>
              <a:t>2 librarians</a:t>
            </a:r>
            <a:endParaRPr sz="1800"/>
          </a:p>
          <a:p>
            <a:pPr indent="-342900" lvl="1" marL="914400" rtl="0" algn="l">
              <a:spcBef>
                <a:spcPts val="0"/>
              </a:spcBef>
              <a:spcAft>
                <a:spcPts val="0"/>
              </a:spcAft>
              <a:buSzPts val="1800"/>
              <a:buChar char="▫"/>
            </a:pPr>
            <a:r>
              <a:rPr lang="en" sz="1800"/>
              <a:t>Caitlin Bakker, Medicine</a:t>
            </a:r>
            <a:endParaRPr sz="1800"/>
          </a:p>
          <a:p>
            <a:pPr indent="-342900" lvl="1" marL="914400" rtl="0" algn="l">
              <a:spcBef>
                <a:spcPts val="0"/>
              </a:spcBef>
              <a:spcAft>
                <a:spcPts val="0"/>
              </a:spcAft>
              <a:buSzPts val="1800"/>
              <a:buChar char="▫"/>
            </a:pPr>
            <a:r>
              <a:rPr lang="en" sz="1800"/>
              <a:t>Sarah Jane Brown, Medicine</a:t>
            </a:r>
            <a:endParaRPr sz="1800"/>
          </a:p>
          <a:p>
            <a:pPr indent="-342900" lvl="0" marL="457200" rtl="0" algn="l">
              <a:spcBef>
                <a:spcPts val="0"/>
              </a:spcBef>
              <a:spcAft>
                <a:spcPts val="0"/>
              </a:spcAft>
              <a:buSzPts val="1800"/>
              <a:buChar char="▪"/>
            </a:pPr>
            <a:r>
              <a:rPr lang="en" sz="1800"/>
              <a:t>Presented at Global Alliance for Behavioral Health and Social Justice, October 2018</a:t>
            </a:r>
            <a:endParaRPr sz="1800"/>
          </a:p>
          <a:p>
            <a:pPr indent="-342900" lvl="0" marL="457200" rtl="0" algn="l">
              <a:spcBef>
                <a:spcPts val="0"/>
              </a:spcBef>
              <a:spcAft>
                <a:spcPts val="0"/>
              </a:spcAft>
              <a:buSzPts val="1800"/>
              <a:buChar char="▪"/>
            </a:pPr>
            <a:r>
              <a:rPr lang="en" sz="1800"/>
              <a:t>Presented at the American Public Health Association Conference, November 2018</a:t>
            </a:r>
            <a:endParaRPr sz="1800"/>
          </a:p>
          <a:p>
            <a:pPr indent="-342900" lvl="0" marL="457200" rtl="0" algn="l">
              <a:spcBef>
                <a:spcPts val="0"/>
              </a:spcBef>
              <a:spcAft>
                <a:spcPts val="0"/>
              </a:spcAft>
              <a:buSzPts val="1800"/>
              <a:buChar char="▪"/>
            </a:pPr>
            <a:r>
              <a:rPr lang="en" sz="1800"/>
              <a:t>Ongoing plans to continue research</a:t>
            </a:r>
            <a:endParaRPr sz="1800"/>
          </a:p>
        </p:txBody>
      </p:sp>
      <p:sp>
        <p:nvSpPr>
          <p:cNvPr id="343" name="Google Shape;343;p37"/>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344" name="Google Shape;344;p37"/>
          <p:cNvGrpSpPr/>
          <p:nvPr/>
        </p:nvGrpSpPr>
        <p:grpSpPr>
          <a:xfrm>
            <a:off x="8204866" y="641233"/>
            <a:ext cx="289725" cy="311193"/>
            <a:chOff x="611175" y="2326900"/>
            <a:chExt cx="362700" cy="389575"/>
          </a:xfrm>
        </p:grpSpPr>
        <p:sp>
          <p:nvSpPr>
            <p:cNvPr id="345" name="Google Shape;345;p37"/>
            <p:cNvSpPr/>
            <p:nvPr/>
          </p:nvSpPr>
          <p:spPr>
            <a:xfrm>
              <a:off x="611175" y="2326900"/>
              <a:ext cx="362700" cy="389575"/>
            </a:xfrm>
            <a:custGeom>
              <a:rect b="b" l="l" r="r" t="t"/>
              <a:pathLst>
                <a:path extrusionOk="0" h="15583" w="14508">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6" name="Google Shape;346;p37"/>
            <p:cNvSpPr/>
            <p:nvPr/>
          </p:nvSpPr>
          <p:spPr>
            <a:xfrm>
              <a:off x="794950" y="2500900"/>
              <a:ext cx="24450" cy="23850"/>
            </a:xfrm>
            <a:custGeom>
              <a:rect b="b" l="l" r="r" t="t"/>
              <a:pathLst>
                <a:path extrusionOk="0" h="954" w="978">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7" name="Google Shape;347;p37"/>
            <p:cNvSpPr/>
            <p:nvPr/>
          </p:nvSpPr>
          <p:spPr>
            <a:xfrm>
              <a:off x="754650" y="2381250"/>
              <a:ext cx="75750" cy="14050"/>
            </a:xfrm>
            <a:custGeom>
              <a:rect b="b" l="l" r="r" t="t"/>
              <a:pathLst>
                <a:path extrusionOk="0" h="562" w="303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48" name="Google Shape;348;p37"/>
            <p:cNvSpPr/>
            <p:nvPr/>
          </p:nvSpPr>
          <p:spPr>
            <a:xfrm>
              <a:off x="765025" y="2453900"/>
              <a:ext cx="31175" cy="31150"/>
            </a:xfrm>
            <a:custGeom>
              <a:rect b="b" l="l" r="r" t="t"/>
              <a:pathLst>
                <a:path extrusionOk="0" h="1246" w="1247">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52" name="Shape 352"/>
        <p:cNvGrpSpPr/>
        <p:nvPr/>
      </p:nvGrpSpPr>
      <p:grpSpPr>
        <a:xfrm>
          <a:off x="0" y="0"/>
          <a:ext cx="0" cy="0"/>
          <a:chOff x="0" y="0"/>
          <a:chExt cx="0" cy="0"/>
        </a:xfrm>
      </p:grpSpPr>
      <p:sp>
        <p:nvSpPr>
          <p:cNvPr id="353" name="Google Shape;353;p38"/>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SUPPORT FOR PROJECTS NOT SELECTED</a:t>
            </a:r>
            <a:endParaRPr/>
          </a:p>
        </p:txBody>
      </p:sp>
      <p:sp>
        <p:nvSpPr>
          <p:cNvPr id="354" name="Google Shape;354;p38"/>
          <p:cNvSpPr txBox="1"/>
          <p:nvPr>
            <p:ph idx="1" type="body"/>
          </p:nvPr>
        </p:nvSpPr>
        <p:spPr>
          <a:xfrm>
            <a:off x="1556325" y="1526874"/>
            <a:ext cx="7085700" cy="27609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Medical School</a:t>
            </a:r>
            <a:endParaRPr/>
          </a:p>
          <a:p>
            <a:pPr indent="-342900" lvl="0" marL="457200" rtl="0" algn="l">
              <a:spcBef>
                <a:spcPts val="600"/>
              </a:spcBef>
              <a:spcAft>
                <a:spcPts val="0"/>
              </a:spcAft>
              <a:buSzPts val="1800"/>
              <a:buChar char="▪"/>
            </a:pPr>
            <a:r>
              <a:rPr lang="en" sz="1800"/>
              <a:t>Scoping</a:t>
            </a:r>
            <a:r>
              <a:rPr lang="en" sz="1800"/>
              <a:t> review on the concept of “validity” in rehabilitation literature</a:t>
            </a:r>
            <a:endParaRPr sz="1800"/>
          </a:p>
          <a:p>
            <a:pPr indent="-342900" lvl="0" marL="457200" rtl="0" algn="l">
              <a:spcBef>
                <a:spcPts val="0"/>
              </a:spcBef>
              <a:spcAft>
                <a:spcPts val="0"/>
              </a:spcAft>
              <a:buSzPts val="1800"/>
              <a:buChar char="▪"/>
            </a:pPr>
            <a:r>
              <a:rPr lang="en" sz="1800"/>
              <a:t>2 librarians</a:t>
            </a:r>
            <a:endParaRPr sz="1800"/>
          </a:p>
          <a:p>
            <a:pPr indent="-342900" lvl="1" marL="914400" rtl="0" algn="l">
              <a:spcBef>
                <a:spcPts val="0"/>
              </a:spcBef>
              <a:spcAft>
                <a:spcPts val="0"/>
              </a:spcAft>
              <a:buSzPts val="1800"/>
              <a:buChar char="▫"/>
            </a:pPr>
            <a:r>
              <a:rPr lang="en" sz="1800"/>
              <a:t>Caitlin Bakker, Medicine</a:t>
            </a:r>
            <a:endParaRPr sz="1800"/>
          </a:p>
          <a:p>
            <a:pPr indent="-342900" lvl="1" marL="914400" rtl="0" algn="l">
              <a:spcBef>
                <a:spcPts val="0"/>
              </a:spcBef>
              <a:spcAft>
                <a:spcPts val="0"/>
              </a:spcAft>
              <a:buSzPts val="1800"/>
              <a:buChar char="▫"/>
            </a:pPr>
            <a:r>
              <a:rPr lang="en" sz="1800"/>
              <a:t>Sarah Jane Brown, Medicine</a:t>
            </a:r>
            <a:endParaRPr sz="1800"/>
          </a:p>
          <a:p>
            <a:pPr indent="-342900" lvl="0" marL="457200" rtl="0" algn="l">
              <a:spcBef>
                <a:spcPts val="0"/>
              </a:spcBef>
              <a:spcAft>
                <a:spcPts val="0"/>
              </a:spcAft>
              <a:buSzPts val="1800"/>
              <a:buChar char="▪"/>
            </a:pPr>
            <a:r>
              <a:rPr lang="en" sz="1800"/>
              <a:t>Met with faculty to advise on the project and explain the process of a scoping review</a:t>
            </a:r>
            <a:endParaRPr sz="1800"/>
          </a:p>
          <a:p>
            <a:pPr indent="-342900" lvl="0" marL="457200" rtl="0" algn="l">
              <a:spcBef>
                <a:spcPts val="0"/>
              </a:spcBef>
              <a:spcAft>
                <a:spcPts val="0"/>
              </a:spcAft>
              <a:buSzPts val="1800"/>
              <a:buChar char="▪"/>
            </a:pPr>
            <a:r>
              <a:rPr lang="en" sz="1800"/>
              <a:t>After following up several months later, faculty informed the library that the project was on hold</a:t>
            </a:r>
            <a:endParaRPr sz="1800"/>
          </a:p>
        </p:txBody>
      </p:sp>
      <p:sp>
        <p:nvSpPr>
          <p:cNvPr id="355" name="Google Shape;355;p38"/>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356" name="Google Shape;356;p38"/>
          <p:cNvGrpSpPr/>
          <p:nvPr/>
        </p:nvGrpSpPr>
        <p:grpSpPr>
          <a:xfrm>
            <a:off x="8204866" y="641233"/>
            <a:ext cx="289725" cy="311193"/>
            <a:chOff x="611175" y="2326900"/>
            <a:chExt cx="362700" cy="389575"/>
          </a:xfrm>
        </p:grpSpPr>
        <p:sp>
          <p:nvSpPr>
            <p:cNvPr id="357" name="Google Shape;357;p38"/>
            <p:cNvSpPr/>
            <p:nvPr/>
          </p:nvSpPr>
          <p:spPr>
            <a:xfrm>
              <a:off x="611175" y="2326900"/>
              <a:ext cx="362700" cy="389575"/>
            </a:xfrm>
            <a:custGeom>
              <a:rect b="b" l="l" r="r" t="t"/>
              <a:pathLst>
                <a:path extrusionOk="0" h="15583" w="14508">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8" name="Google Shape;358;p38"/>
            <p:cNvSpPr/>
            <p:nvPr/>
          </p:nvSpPr>
          <p:spPr>
            <a:xfrm>
              <a:off x="794950" y="2500900"/>
              <a:ext cx="24450" cy="23850"/>
            </a:xfrm>
            <a:custGeom>
              <a:rect b="b" l="l" r="r" t="t"/>
              <a:pathLst>
                <a:path extrusionOk="0" h="954" w="978">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59" name="Google Shape;359;p38"/>
            <p:cNvSpPr/>
            <p:nvPr/>
          </p:nvSpPr>
          <p:spPr>
            <a:xfrm>
              <a:off x="754650" y="2381250"/>
              <a:ext cx="75750" cy="14050"/>
            </a:xfrm>
            <a:custGeom>
              <a:rect b="b" l="l" r="r" t="t"/>
              <a:pathLst>
                <a:path extrusionOk="0" h="562" w="303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60" name="Google Shape;360;p38"/>
            <p:cNvSpPr/>
            <p:nvPr/>
          </p:nvSpPr>
          <p:spPr>
            <a:xfrm>
              <a:off x="765025" y="2453900"/>
              <a:ext cx="31175" cy="31150"/>
            </a:xfrm>
            <a:custGeom>
              <a:rect b="b" l="l" r="r" t="t"/>
              <a:pathLst>
                <a:path extrusionOk="0" h="1246" w="1247">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364" name="Shape 364"/>
        <p:cNvGrpSpPr/>
        <p:nvPr/>
      </p:nvGrpSpPr>
      <p:grpSpPr>
        <a:xfrm>
          <a:off x="0" y="0"/>
          <a:ext cx="0" cy="0"/>
          <a:chOff x="0" y="0"/>
          <a:chExt cx="0" cy="0"/>
        </a:xfrm>
      </p:grpSpPr>
      <p:sp>
        <p:nvSpPr>
          <p:cNvPr id="365" name="Google Shape;365;p39"/>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SUPPORT FOR PROJECTS NOT SELECTED</a:t>
            </a:r>
            <a:endParaRPr/>
          </a:p>
        </p:txBody>
      </p:sp>
      <p:sp>
        <p:nvSpPr>
          <p:cNvPr id="366" name="Google Shape;366;p39"/>
          <p:cNvSpPr txBox="1"/>
          <p:nvPr>
            <p:ph idx="1" type="body"/>
          </p:nvPr>
        </p:nvSpPr>
        <p:spPr>
          <a:xfrm>
            <a:off x="1556331" y="1349141"/>
            <a:ext cx="7085700" cy="29385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lang="en"/>
              <a:t>Nursing</a:t>
            </a:r>
            <a:endParaRPr/>
          </a:p>
          <a:p>
            <a:pPr indent="-342900" lvl="0" marL="457200" rtl="0" algn="l">
              <a:spcBef>
                <a:spcPts val="600"/>
              </a:spcBef>
              <a:spcAft>
                <a:spcPts val="0"/>
              </a:spcAft>
              <a:buSzPts val="1800"/>
              <a:buChar char="▪"/>
            </a:pPr>
            <a:r>
              <a:rPr lang="en" sz="1800"/>
              <a:t>Comprehensive literature review on self-care among children</a:t>
            </a:r>
            <a:endParaRPr sz="1800"/>
          </a:p>
          <a:p>
            <a:pPr indent="-342900" lvl="1" marL="914400" rtl="0" algn="l">
              <a:spcBef>
                <a:spcPts val="0"/>
              </a:spcBef>
              <a:spcAft>
                <a:spcPts val="0"/>
              </a:spcAft>
              <a:buSzPts val="1800"/>
              <a:buChar char="▫"/>
            </a:pPr>
            <a:r>
              <a:rPr lang="en" sz="1800"/>
              <a:t>Write a manuscript</a:t>
            </a:r>
            <a:endParaRPr sz="1800"/>
          </a:p>
          <a:p>
            <a:pPr indent="-342900" lvl="1" marL="914400" rtl="0" algn="l">
              <a:spcBef>
                <a:spcPts val="0"/>
              </a:spcBef>
              <a:spcAft>
                <a:spcPts val="0"/>
              </a:spcAft>
              <a:buSzPts val="1800"/>
              <a:buChar char="▫"/>
            </a:pPr>
            <a:r>
              <a:rPr lang="en" sz="1800"/>
              <a:t>Provide justification for a grant application</a:t>
            </a:r>
            <a:endParaRPr sz="1800"/>
          </a:p>
          <a:p>
            <a:pPr indent="-342900" lvl="1" marL="914400" rtl="0" algn="l">
              <a:spcBef>
                <a:spcPts val="0"/>
              </a:spcBef>
              <a:spcAft>
                <a:spcPts val="0"/>
              </a:spcAft>
              <a:buSzPts val="1800"/>
              <a:buChar char="▫"/>
            </a:pPr>
            <a:r>
              <a:rPr lang="en" sz="1800"/>
              <a:t>Update a conceptual model</a:t>
            </a:r>
            <a:endParaRPr sz="1800"/>
          </a:p>
          <a:p>
            <a:pPr indent="-342900" lvl="1" marL="914400" rtl="0" algn="l">
              <a:spcBef>
                <a:spcPts val="0"/>
              </a:spcBef>
              <a:spcAft>
                <a:spcPts val="0"/>
              </a:spcAft>
              <a:buSzPts val="1800"/>
              <a:buChar char="▫"/>
            </a:pPr>
            <a:r>
              <a:rPr lang="en" sz="1800"/>
              <a:t>Update lecture materials</a:t>
            </a:r>
            <a:endParaRPr sz="1800"/>
          </a:p>
          <a:p>
            <a:pPr indent="-342900" lvl="0" marL="457200" rtl="0" algn="l">
              <a:spcBef>
                <a:spcPts val="0"/>
              </a:spcBef>
              <a:spcAft>
                <a:spcPts val="0"/>
              </a:spcAft>
              <a:buSzPts val="1800"/>
              <a:buChar char="▪"/>
            </a:pPr>
            <a:r>
              <a:rPr lang="en" sz="1800"/>
              <a:t>1 librarian</a:t>
            </a:r>
            <a:endParaRPr sz="1800"/>
          </a:p>
          <a:p>
            <a:pPr indent="-342900" lvl="1" marL="914400" rtl="0" algn="l">
              <a:spcBef>
                <a:spcPts val="0"/>
              </a:spcBef>
              <a:spcAft>
                <a:spcPts val="0"/>
              </a:spcAft>
              <a:buSzPts val="1800"/>
              <a:buChar char="▫"/>
            </a:pPr>
            <a:r>
              <a:rPr lang="en" sz="1800"/>
              <a:t>Liz Weinfurter, Nursing</a:t>
            </a:r>
            <a:endParaRPr sz="1800"/>
          </a:p>
          <a:p>
            <a:pPr indent="-342900" lvl="1" marL="914400" rtl="0" algn="l">
              <a:spcBef>
                <a:spcPts val="0"/>
              </a:spcBef>
              <a:spcAft>
                <a:spcPts val="0"/>
              </a:spcAft>
              <a:buSzPts val="1800"/>
              <a:buChar char="▫"/>
            </a:pPr>
            <a:r>
              <a:rPr lang="en" sz="1800"/>
              <a:t>Previously established relationship</a:t>
            </a:r>
            <a:endParaRPr sz="1800"/>
          </a:p>
          <a:p>
            <a:pPr indent="-342900" lvl="1" marL="914400" rtl="0" algn="l">
              <a:spcBef>
                <a:spcPts val="0"/>
              </a:spcBef>
              <a:spcAft>
                <a:spcPts val="0"/>
              </a:spcAft>
              <a:buSzPts val="1800"/>
              <a:buChar char="▫"/>
            </a:pPr>
            <a:r>
              <a:rPr lang="en" sz="1800"/>
              <a:t>The faculty member has chosen to place this project on hold. They continue to work with the librarian on other projects.</a:t>
            </a:r>
            <a:endParaRPr sz="1800"/>
          </a:p>
        </p:txBody>
      </p:sp>
      <p:sp>
        <p:nvSpPr>
          <p:cNvPr id="367" name="Google Shape;367;p39"/>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368" name="Google Shape;368;p39"/>
          <p:cNvGrpSpPr/>
          <p:nvPr/>
        </p:nvGrpSpPr>
        <p:grpSpPr>
          <a:xfrm>
            <a:off x="8204866" y="641233"/>
            <a:ext cx="289725" cy="311193"/>
            <a:chOff x="611175" y="2326900"/>
            <a:chExt cx="362700" cy="389575"/>
          </a:xfrm>
        </p:grpSpPr>
        <p:sp>
          <p:nvSpPr>
            <p:cNvPr id="369" name="Google Shape;369;p39"/>
            <p:cNvSpPr/>
            <p:nvPr/>
          </p:nvSpPr>
          <p:spPr>
            <a:xfrm>
              <a:off x="611175" y="2326900"/>
              <a:ext cx="362700" cy="389575"/>
            </a:xfrm>
            <a:custGeom>
              <a:rect b="b" l="l" r="r" t="t"/>
              <a:pathLst>
                <a:path extrusionOk="0" h="15583" w="14508">
                  <a:moveTo>
                    <a:pt x="9647" y="489"/>
                  </a:moveTo>
                  <a:lnTo>
                    <a:pt x="9769" y="513"/>
                  </a:lnTo>
                  <a:lnTo>
                    <a:pt x="9916" y="562"/>
                  </a:lnTo>
                  <a:lnTo>
                    <a:pt x="10014" y="660"/>
                  </a:lnTo>
                  <a:lnTo>
                    <a:pt x="10087" y="782"/>
                  </a:lnTo>
                  <a:lnTo>
                    <a:pt x="10111" y="928"/>
                  </a:lnTo>
                  <a:lnTo>
                    <a:pt x="10111" y="1075"/>
                  </a:lnTo>
                  <a:lnTo>
                    <a:pt x="10063" y="1197"/>
                  </a:lnTo>
                  <a:lnTo>
                    <a:pt x="9989" y="1319"/>
                  </a:lnTo>
                  <a:lnTo>
                    <a:pt x="9281" y="2003"/>
                  </a:lnTo>
                  <a:lnTo>
                    <a:pt x="9232" y="2076"/>
                  </a:lnTo>
                  <a:lnTo>
                    <a:pt x="9183" y="2174"/>
                  </a:lnTo>
                  <a:lnTo>
                    <a:pt x="9159" y="2247"/>
                  </a:lnTo>
                  <a:lnTo>
                    <a:pt x="9159" y="2345"/>
                  </a:lnTo>
                  <a:lnTo>
                    <a:pt x="9159" y="6497"/>
                  </a:lnTo>
                  <a:lnTo>
                    <a:pt x="9183" y="6643"/>
                  </a:lnTo>
                  <a:lnTo>
                    <a:pt x="9232" y="6790"/>
                  </a:lnTo>
                  <a:lnTo>
                    <a:pt x="10575" y="8671"/>
                  </a:lnTo>
                  <a:lnTo>
                    <a:pt x="3932" y="8671"/>
                  </a:lnTo>
                  <a:lnTo>
                    <a:pt x="5276" y="6790"/>
                  </a:lnTo>
                  <a:lnTo>
                    <a:pt x="5324" y="6643"/>
                  </a:lnTo>
                  <a:lnTo>
                    <a:pt x="5349" y="6497"/>
                  </a:lnTo>
                  <a:lnTo>
                    <a:pt x="5349" y="2345"/>
                  </a:lnTo>
                  <a:lnTo>
                    <a:pt x="5349" y="2247"/>
                  </a:lnTo>
                  <a:lnTo>
                    <a:pt x="5324" y="2174"/>
                  </a:lnTo>
                  <a:lnTo>
                    <a:pt x="5276" y="2076"/>
                  </a:lnTo>
                  <a:lnTo>
                    <a:pt x="5227" y="2003"/>
                  </a:lnTo>
                  <a:lnTo>
                    <a:pt x="4519" y="1319"/>
                  </a:lnTo>
                  <a:lnTo>
                    <a:pt x="4445" y="1197"/>
                  </a:lnTo>
                  <a:lnTo>
                    <a:pt x="4396" y="1075"/>
                  </a:lnTo>
                  <a:lnTo>
                    <a:pt x="4396" y="928"/>
                  </a:lnTo>
                  <a:lnTo>
                    <a:pt x="4421" y="782"/>
                  </a:lnTo>
                  <a:lnTo>
                    <a:pt x="4494" y="660"/>
                  </a:lnTo>
                  <a:lnTo>
                    <a:pt x="4592" y="562"/>
                  </a:lnTo>
                  <a:lnTo>
                    <a:pt x="4738" y="513"/>
                  </a:lnTo>
                  <a:lnTo>
                    <a:pt x="4860" y="489"/>
                  </a:lnTo>
                  <a:close/>
                  <a:moveTo>
                    <a:pt x="6717" y="9574"/>
                  </a:moveTo>
                  <a:lnTo>
                    <a:pt x="6912" y="9647"/>
                  </a:lnTo>
                  <a:lnTo>
                    <a:pt x="7083" y="9745"/>
                  </a:lnTo>
                  <a:lnTo>
                    <a:pt x="7254" y="9892"/>
                  </a:lnTo>
                  <a:lnTo>
                    <a:pt x="7376" y="10038"/>
                  </a:lnTo>
                  <a:lnTo>
                    <a:pt x="7474" y="10234"/>
                  </a:lnTo>
                  <a:lnTo>
                    <a:pt x="7547" y="10429"/>
                  </a:lnTo>
                  <a:lnTo>
                    <a:pt x="7571" y="10649"/>
                  </a:lnTo>
                  <a:lnTo>
                    <a:pt x="7547" y="10869"/>
                  </a:lnTo>
                  <a:lnTo>
                    <a:pt x="7474" y="11064"/>
                  </a:lnTo>
                  <a:lnTo>
                    <a:pt x="7376" y="11259"/>
                  </a:lnTo>
                  <a:lnTo>
                    <a:pt x="7254" y="11406"/>
                  </a:lnTo>
                  <a:lnTo>
                    <a:pt x="7083" y="11552"/>
                  </a:lnTo>
                  <a:lnTo>
                    <a:pt x="6912" y="11650"/>
                  </a:lnTo>
                  <a:lnTo>
                    <a:pt x="6717" y="11699"/>
                  </a:lnTo>
                  <a:lnTo>
                    <a:pt x="6497" y="11723"/>
                  </a:lnTo>
                  <a:lnTo>
                    <a:pt x="6277" y="11699"/>
                  </a:lnTo>
                  <a:lnTo>
                    <a:pt x="6057" y="11650"/>
                  </a:lnTo>
                  <a:lnTo>
                    <a:pt x="5886" y="11552"/>
                  </a:lnTo>
                  <a:lnTo>
                    <a:pt x="5715" y="11406"/>
                  </a:lnTo>
                  <a:lnTo>
                    <a:pt x="5593" y="11259"/>
                  </a:lnTo>
                  <a:lnTo>
                    <a:pt x="5495" y="11064"/>
                  </a:lnTo>
                  <a:lnTo>
                    <a:pt x="5422" y="10869"/>
                  </a:lnTo>
                  <a:lnTo>
                    <a:pt x="5398" y="10649"/>
                  </a:lnTo>
                  <a:lnTo>
                    <a:pt x="5422" y="10429"/>
                  </a:lnTo>
                  <a:lnTo>
                    <a:pt x="5495" y="10234"/>
                  </a:lnTo>
                  <a:lnTo>
                    <a:pt x="5593" y="10038"/>
                  </a:lnTo>
                  <a:lnTo>
                    <a:pt x="5715" y="9892"/>
                  </a:lnTo>
                  <a:lnTo>
                    <a:pt x="5886" y="9745"/>
                  </a:lnTo>
                  <a:lnTo>
                    <a:pt x="6057" y="9647"/>
                  </a:lnTo>
                  <a:lnTo>
                    <a:pt x="6277" y="9574"/>
                  </a:lnTo>
                  <a:close/>
                  <a:moveTo>
                    <a:pt x="8475" y="11894"/>
                  </a:moveTo>
                  <a:lnTo>
                    <a:pt x="8597" y="11919"/>
                  </a:lnTo>
                  <a:lnTo>
                    <a:pt x="8695" y="11943"/>
                  </a:lnTo>
                  <a:lnTo>
                    <a:pt x="8817" y="11992"/>
                  </a:lnTo>
                  <a:lnTo>
                    <a:pt x="8915" y="12065"/>
                  </a:lnTo>
                  <a:lnTo>
                    <a:pt x="8988" y="12163"/>
                  </a:lnTo>
                  <a:lnTo>
                    <a:pt x="9037" y="12285"/>
                  </a:lnTo>
                  <a:lnTo>
                    <a:pt x="9086" y="12383"/>
                  </a:lnTo>
                  <a:lnTo>
                    <a:pt x="9086" y="12529"/>
                  </a:lnTo>
                  <a:lnTo>
                    <a:pt x="9086" y="12652"/>
                  </a:lnTo>
                  <a:lnTo>
                    <a:pt x="9037" y="12749"/>
                  </a:lnTo>
                  <a:lnTo>
                    <a:pt x="8988" y="12871"/>
                  </a:lnTo>
                  <a:lnTo>
                    <a:pt x="8915" y="12969"/>
                  </a:lnTo>
                  <a:lnTo>
                    <a:pt x="8817" y="13042"/>
                  </a:lnTo>
                  <a:lnTo>
                    <a:pt x="8695" y="13091"/>
                  </a:lnTo>
                  <a:lnTo>
                    <a:pt x="8597" y="13140"/>
                  </a:lnTo>
                  <a:lnTo>
                    <a:pt x="8329" y="13140"/>
                  </a:lnTo>
                  <a:lnTo>
                    <a:pt x="8231" y="13091"/>
                  </a:lnTo>
                  <a:lnTo>
                    <a:pt x="8109" y="13042"/>
                  </a:lnTo>
                  <a:lnTo>
                    <a:pt x="8011" y="12969"/>
                  </a:lnTo>
                  <a:lnTo>
                    <a:pt x="7938" y="12871"/>
                  </a:lnTo>
                  <a:lnTo>
                    <a:pt x="7889" y="12749"/>
                  </a:lnTo>
                  <a:lnTo>
                    <a:pt x="7864" y="12652"/>
                  </a:lnTo>
                  <a:lnTo>
                    <a:pt x="7840" y="12529"/>
                  </a:lnTo>
                  <a:lnTo>
                    <a:pt x="7864" y="12383"/>
                  </a:lnTo>
                  <a:lnTo>
                    <a:pt x="7889" y="12285"/>
                  </a:lnTo>
                  <a:lnTo>
                    <a:pt x="7938" y="12163"/>
                  </a:lnTo>
                  <a:lnTo>
                    <a:pt x="8011" y="12065"/>
                  </a:lnTo>
                  <a:lnTo>
                    <a:pt x="8109" y="11992"/>
                  </a:lnTo>
                  <a:lnTo>
                    <a:pt x="8231" y="11943"/>
                  </a:lnTo>
                  <a:lnTo>
                    <a:pt x="8329" y="11919"/>
                  </a:lnTo>
                  <a:lnTo>
                    <a:pt x="8475" y="11894"/>
                  </a:lnTo>
                  <a:close/>
                  <a:moveTo>
                    <a:pt x="6741" y="13360"/>
                  </a:moveTo>
                  <a:lnTo>
                    <a:pt x="6814" y="13384"/>
                  </a:lnTo>
                  <a:lnTo>
                    <a:pt x="6912" y="13433"/>
                  </a:lnTo>
                  <a:lnTo>
                    <a:pt x="6985" y="13482"/>
                  </a:lnTo>
                  <a:lnTo>
                    <a:pt x="7034" y="13555"/>
                  </a:lnTo>
                  <a:lnTo>
                    <a:pt x="7083" y="13653"/>
                  </a:lnTo>
                  <a:lnTo>
                    <a:pt x="7107" y="13726"/>
                  </a:lnTo>
                  <a:lnTo>
                    <a:pt x="7107" y="13824"/>
                  </a:lnTo>
                  <a:lnTo>
                    <a:pt x="7107" y="13922"/>
                  </a:lnTo>
                  <a:lnTo>
                    <a:pt x="7083" y="14019"/>
                  </a:lnTo>
                  <a:lnTo>
                    <a:pt x="7034" y="14117"/>
                  </a:lnTo>
                  <a:lnTo>
                    <a:pt x="6985" y="14166"/>
                  </a:lnTo>
                  <a:lnTo>
                    <a:pt x="6912" y="14239"/>
                  </a:lnTo>
                  <a:lnTo>
                    <a:pt x="6814" y="14288"/>
                  </a:lnTo>
                  <a:lnTo>
                    <a:pt x="6741" y="14312"/>
                  </a:lnTo>
                  <a:lnTo>
                    <a:pt x="6546" y="14312"/>
                  </a:lnTo>
                  <a:lnTo>
                    <a:pt x="6448" y="14288"/>
                  </a:lnTo>
                  <a:lnTo>
                    <a:pt x="6375" y="14239"/>
                  </a:lnTo>
                  <a:lnTo>
                    <a:pt x="6301" y="14166"/>
                  </a:lnTo>
                  <a:lnTo>
                    <a:pt x="6228" y="14117"/>
                  </a:lnTo>
                  <a:lnTo>
                    <a:pt x="6179" y="14019"/>
                  </a:lnTo>
                  <a:lnTo>
                    <a:pt x="6155" y="13922"/>
                  </a:lnTo>
                  <a:lnTo>
                    <a:pt x="6155" y="13824"/>
                  </a:lnTo>
                  <a:lnTo>
                    <a:pt x="6155" y="13726"/>
                  </a:lnTo>
                  <a:lnTo>
                    <a:pt x="6179" y="13653"/>
                  </a:lnTo>
                  <a:lnTo>
                    <a:pt x="6228" y="13555"/>
                  </a:lnTo>
                  <a:lnTo>
                    <a:pt x="6301" y="13482"/>
                  </a:lnTo>
                  <a:lnTo>
                    <a:pt x="6375" y="13433"/>
                  </a:lnTo>
                  <a:lnTo>
                    <a:pt x="6448" y="13384"/>
                  </a:lnTo>
                  <a:lnTo>
                    <a:pt x="6546" y="13360"/>
                  </a:lnTo>
                  <a:close/>
                  <a:moveTo>
                    <a:pt x="4860" y="0"/>
                  </a:moveTo>
                  <a:lnTo>
                    <a:pt x="4714" y="25"/>
                  </a:lnTo>
                  <a:lnTo>
                    <a:pt x="4592" y="49"/>
                  </a:lnTo>
                  <a:lnTo>
                    <a:pt x="4445" y="98"/>
                  </a:lnTo>
                  <a:lnTo>
                    <a:pt x="4323" y="171"/>
                  </a:lnTo>
                  <a:lnTo>
                    <a:pt x="4225" y="245"/>
                  </a:lnTo>
                  <a:lnTo>
                    <a:pt x="4128" y="367"/>
                  </a:lnTo>
                  <a:lnTo>
                    <a:pt x="4030" y="464"/>
                  </a:lnTo>
                  <a:lnTo>
                    <a:pt x="3981" y="611"/>
                  </a:lnTo>
                  <a:lnTo>
                    <a:pt x="3932" y="733"/>
                  </a:lnTo>
                  <a:lnTo>
                    <a:pt x="3908" y="880"/>
                  </a:lnTo>
                  <a:lnTo>
                    <a:pt x="3908" y="1026"/>
                  </a:lnTo>
                  <a:lnTo>
                    <a:pt x="3908" y="1173"/>
                  </a:lnTo>
                  <a:lnTo>
                    <a:pt x="3957" y="1295"/>
                  </a:lnTo>
                  <a:lnTo>
                    <a:pt x="4006" y="1441"/>
                  </a:lnTo>
                  <a:lnTo>
                    <a:pt x="4079" y="1563"/>
                  </a:lnTo>
                  <a:lnTo>
                    <a:pt x="4177" y="1661"/>
                  </a:lnTo>
                  <a:lnTo>
                    <a:pt x="4860" y="2345"/>
                  </a:lnTo>
                  <a:lnTo>
                    <a:pt x="4860" y="6497"/>
                  </a:lnTo>
                  <a:lnTo>
                    <a:pt x="196" y="13067"/>
                  </a:lnTo>
                  <a:lnTo>
                    <a:pt x="122" y="13189"/>
                  </a:lnTo>
                  <a:lnTo>
                    <a:pt x="49" y="13311"/>
                  </a:lnTo>
                  <a:lnTo>
                    <a:pt x="25" y="13433"/>
                  </a:lnTo>
                  <a:lnTo>
                    <a:pt x="0" y="13555"/>
                  </a:lnTo>
                  <a:lnTo>
                    <a:pt x="0" y="13677"/>
                  </a:lnTo>
                  <a:lnTo>
                    <a:pt x="25" y="13824"/>
                  </a:lnTo>
                  <a:lnTo>
                    <a:pt x="49" y="13946"/>
                  </a:lnTo>
                  <a:lnTo>
                    <a:pt x="98" y="14068"/>
                  </a:lnTo>
                  <a:lnTo>
                    <a:pt x="586" y="15045"/>
                  </a:lnTo>
                  <a:lnTo>
                    <a:pt x="660" y="15167"/>
                  </a:lnTo>
                  <a:lnTo>
                    <a:pt x="757" y="15265"/>
                  </a:lnTo>
                  <a:lnTo>
                    <a:pt x="831" y="15362"/>
                  </a:lnTo>
                  <a:lnTo>
                    <a:pt x="953" y="15436"/>
                  </a:lnTo>
                  <a:lnTo>
                    <a:pt x="1075" y="15485"/>
                  </a:lnTo>
                  <a:lnTo>
                    <a:pt x="1197" y="15533"/>
                  </a:lnTo>
                  <a:lnTo>
                    <a:pt x="1319" y="15582"/>
                  </a:lnTo>
                  <a:lnTo>
                    <a:pt x="13189" y="15582"/>
                  </a:lnTo>
                  <a:lnTo>
                    <a:pt x="13311" y="15533"/>
                  </a:lnTo>
                  <a:lnTo>
                    <a:pt x="13433" y="15485"/>
                  </a:lnTo>
                  <a:lnTo>
                    <a:pt x="13555" y="15436"/>
                  </a:lnTo>
                  <a:lnTo>
                    <a:pt x="13677" y="15362"/>
                  </a:lnTo>
                  <a:lnTo>
                    <a:pt x="13750" y="15265"/>
                  </a:lnTo>
                  <a:lnTo>
                    <a:pt x="13848" y="15167"/>
                  </a:lnTo>
                  <a:lnTo>
                    <a:pt x="13921" y="15045"/>
                  </a:lnTo>
                  <a:lnTo>
                    <a:pt x="14410" y="14068"/>
                  </a:lnTo>
                  <a:lnTo>
                    <a:pt x="14459" y="13946"/>
                  </a:lnTo>
                  <a:lnTo>
                    <a:pt x="14483" y="13824"/>
                  </a:lnTo>
                  <a:lnTo>
                    <a:pt x="14508" y="13677"/>
                  </a:lnTo>
                  <a:lnTo>
                    <a:pt x="14508" y="13555"/>
                  </a:lnTo>
                  <a:lnTo>
                    <a:pt x="14483" y="13433"/>
                  </a:lnTo>
                  <a:lnTo>
                    <a:pt x="14459" y="13311"/>
                  </a:lnTo>
                  <a:lnTo>
                    <a:pt x="14385" y="13189"/>
                  </a:lnTo>
                  <a:lnTo>
                    <a:pt x="14312" y="13067"/>
                  </a:lnTo>
                  <a:lnTo>
                    <a:pt x="9647" y="6497"/>
                  </a:lnTo>
                  <a:lnTo>
                    <a:pt x="9647" y="2345"/>
                  </a:lnTo>
                  <a:lnTo>
                    <a:pt x="10331" y="1661"/>
                  </a:lnTo>
                  <a:lnTo>
                    <a:pt x="10429" y="1563"/>
                  </a:lnTo>
                  <a:lnTo>
                    <a:pt x="10502" y="1441"/>
                  </a:lnTo>
                  <a:lnTo>
                    <a:pt x="10551" y="1295"/>
                  </a:lnTo>
                  <a:lnTo>
                    <a:pt x="10600" y="1173"/>
                  </a:lnTo>
                  <a:lnTo>
                    <a:pt x="10600" y="1026"/>
                  </a:lnTo>
                  <a:lnTo>
                    <a:pt x="10600" y="880"/>
                  </a:lnTo>
                  <a:lnTo>
                    <a:pt x="10575" y="733"/>
                  </a:lnTo>
                  <a:lnTo>
                    <a:pt x="10527" y="611"/>
                  </a:lnTo>
                  <a:lnTo>
                    <a:pt x="10478" y="464"/>
                  </a:lnTo>
                  <a:lnTo>
                    <a:pt x="10380" y="367"/>
                  </a:lnTo>
                  <a:lnTo>
                    <a:pt x="10282" y="245"/>
                  </a:lnTo>
                  <a:lnTo>
                    <a:pt x="10185" y="171"/>
                  </a:lnTo>
                  <a:lnTo>
                    <a:pt x="10063" y="98"/>
                  </a:lnTo>
                  <a:lnTo>
                    <a:pt x="9916" y="49"/>
                  </a:lnTo>
                  <a:lnTo>
                    <a:pt x="9794" y="25"/>
                  </a:lnTo>
                  <a:lnTo>
                    <a:pt x="9647"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0" name="Google Shape;370;p39"/>
            <p:cNvSpPr/>
            <p:nvPr/>
          </p:nvSpPr>
          <p:spPr>
            <a:xfrm>
              <a:off x="794950" y="2500900"/>
              <a:ext cx="24450" cy="23850"/>
            </a:xfrm>
            <a:custGeom>
              <a:rect b="b" l="l" r="r" t="t"/>
              <a:pathLst>
                <a:path extrusionOk="0" h="954" w="978">
                  <a:moveTo>
                    <a:pt x="391" y="1"/>
                  </a:moveTo>
                  <a:lnTo>
                    <a:pt x="294" y="25"/>
                  </a:lnTo>
                  <a:lnTo>
                    <a:pt x="220" y="74"/>
                  </a:lnTo>
                  <a:lnTo>
                    <a:pt x="147" y="123"/>
                  </a:lnTo>
                  <a:lnTo>
                    <a:pt x="98" y="196"/>
                  </a:lnTo>
                  <a:lnTo>
                    <a:pt x="49" y="294"/>
                  </a:lnTo>
                  <a:lnTo>
                    <a:pt x="25" y="367"/>
                  </a:lnTo>
                  <a:lnTo>
                    <a:pt x="1" y="465"/>
                  </a:lnTo>
                  <a:lnTo>
                    <a:pt x="25" y="563"/>
                  </a:lnTo>
                  <a:lnTo>
                    <a:pt x="49" y="660"/>
                  </a:lnTo>
                  <a:lnTo>
                    <a:pt x="98" y="734"/>
                  </a:lnTo>
                  <a:lnTo>
                    <a:pt x="147" y="807"/>
                  </a:lnTo>
                  <a:lnTo>
                    <a:pt x="220" y="880"/>
                  </a:lnTo>
                  <a:lnTo>
                    <a:pt x="294" y="905"/>
                  </a:lnTo>
                  <a:lnTo>
                    <a:pt x="391" y="953"/>
                  </a:lnTo>
                  <a:lnTo>
                    <a:pt x="587" y="953"/>
                  </a:lnTo>
                  <a:lnTo>
                    <a:pt x="684" y="905"/>
                  </a:lnTo>
                  <a:lnTo>
                    <a:pt x="758" y="880"/>
                  </a:lnTo>
                  <a:lnTo>
                    <a:pt x="831" y="807"/>
                  </a:lnTo>
                  <a:lnTo>
                    <a:pt x="880" y="734"/>
                  </a:lnTo>
                  <a:lnTo>
                    <a:pt x="929" y="660"/>
                  </a:lnTo>
                  <a:lnTo>
                    <a:pt x="953" y="563"/>
                  </a:lnTo>
                  <a:lnTo>
                    <a:pt x="978" y="465"/>
                  </a:lnTo>
                  <a:lnTo>
                    <a:pt x="953" y="367"/>
                  </a:lnTo>
                  <a:lnTo>
                    <a:pt x="929" y="294"/>
                  </a:lnTo>
                  <a:lnTo>
                    <a:pt x="880" y="196"/>
                  </a:lnTo>
                  <a:lnTo>
                    <a:pt x="831" y="123"/>
                  </a:lnTo>
                  <a:lnTo>
                    <a:pt x="758" y="74"/>
                  </a:lnTo>
                  <a:lnTo>
                    <a:pt x="684" y="25"/>
                  </a:lnTo>
                  <a:lnTo>
                    <a:pt x="587"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1" name="Google Shape;371;p39"/>
            <p:cNvSpPr/>
            <p:nvPr/>
          </p:nvSpPr>
          <p:spPr>
            <a:xfrm>
              <a:off x="754650" y="2381250"/>
              <a:ext cx="75750" cy="14050"/>
            </a:xfrm>
            <a:custGeom>
              <a:rect b="b" l="l" r="r" t="t"/>
              <a:pathLst>
                <a:path extrusionOk="0" h="562" w="3030">
                  <a:moveTo>
                    <a:pt x="294" y="0"/>
                  </a:moveTo>
                  <a:lnTo>
                    <a:pt x="172" y="24"/>
                  </a:lnTo>
                  <a:lnTo>
                    <a:pt x="74" y="73"/>
                  </a:lnTo>
                  <a:lnTo>
                    <a:pt x="25" y="171"/>
                  </a:lnTo>
                  <a:lnTo>
                    <a:pt x="1" y="269"/>
                  </a:lnTo>
                  <a:lnTo>
                    <a:pt x="25" y="391"/>
                  </a:lnTo>
                  <a:lnTo>
                    <a:pt x="74" y="488"/>
                  </a:lnTo>
                  <a:lnTo>
                    <a:pt x="172" y="537"/>
                  </a:lnTo>
                  <a:lnTo>
                    <a:pt x="294" y="562"/>
                  </a:lnTo>
                  <a:lnTo>
                    <a:pt x="2736" y="562"/>
                  </a:lnTo>
                  <a:lnTo>
                    <a:pt x="2858" y="537"/>
                  </a:lnTo>
                  <a:lnTo>
                    <a:pt x="2956" y="488"/>
                  </a:lnTo>
                  <a:lnTo>
                    <a:pt x="3005" y="391"/>
                  </a:lnTo>
                  <a:lnTo>
                    <a:pt x="3029" y="269"/>
                  </a:lnTo>
                  <a:lnTo>
                    <a:pt x="3005" y="171"/>
                  </a:lnTo>
                  <a:lnTo>
                    <a:pt x="2956" y="73"/>
                  </a:lnTo>
                  <a:lnTo>
                    <a:pt x="2858" y="24"/>
                  </a:lnTo>
                  <a:lnTo>
                    <a:pt x="2736"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2" name="Google Shape;372;p39"/>
            <p:cNvSpPr/>
            <p:nvPr/>
          </p:nvSpPr>
          <p:spPr>
            <a:xfrm>
              <a:off x="765025" y="2453900"/>
              <a:ext cx="31175" cy="31150"/>
            </a:xfrm>
            <a:custGeom>
              <a:rect b="b" l="l" r="r" t="t"/>
              <a:pathLst>
                <a:path extrusionOk="0" h="1246" w="1247">
                  <a:moveTo>
                    <a:pt x="611" y="0"/>
                  </a:moveTo>
                  <a:lnTo>
                    <a:pt x="489" y="25"/>
                  </a:lnTo>
                  <a:lnTo>
                    <a:pt x="367" y="49"/>
                  </a:lnTo>
                  <a:lnTo>
                    <a:pt x="270" y="122"/>
                  </a:lnTo>
                  <a:lnTo>
                    <a:pt x="172" y="196"/>
                  </a:lnTo>
                  <a:lnTo>
                    <a:pt x="99" y="269"/>
                  </a:lnTo>
                  <a:lnTo>
                    <a:pt x="50" y="391"/>
                  </a:lnTo>
                  <a:lnTo>
                    <a:pt x="1" y="513"/>
                  </a:lnTo>
                  <a:lnTo>
                    <a:pt x="1" y="635"/>
                  </a:lnTo>
                  <a:lnTo>
                    <a:pt x="1" y="757"/>
                  </a:lnTo>
                  <a:lnTo>
                    <a:pt x="50" y="880"/>
                  </a:lnTo>
                  <a:lnTo>
                    <a:pt x="99" y="977"/>
                  </a:lnTo>
                  <a:lnTo>
                    <a:pt x="172" y="1075"/>
                  </a:lnTo>
                  <a:lnTo>
                    <a:pt x="270" y="1148"/>
                  </a:lnTo>
                  <a:lnTo>
                    <a:pt x="367" y="1197"/>
                  </a:lnTo>
                  <a:lnTo>
                    <a:pt x="489" y="1246"/>
                  </a:lnTo>
                  <a:lnTo>
                    <a:pt x="734" y="1246"/>
                  </a:lnTo>
                  <a:lnTo>
                    <a:pt x="856" y="1197"/>
                  </a:lnTo>
                  <a:lnTo>
                    <a:pt x="978" y="1148"/>
                  </a:lnTo>
                  <a:lnTo>
                    <a:pt x="1051" y="1075"/>
                  </a:lnTo>
                  <a:lnTo>
                    <a:pt x="1149" y="977"/>
                  </a:lnTo>
                  <a:lnTo>
                    <a:pt x="1198" y="880"/>
                  </a:lnTo>
                  <a:lnTo>
                    <a:pt x="1222" y="757"/>
                  </a:lnTo>
                  <a:lnTo>
                    <a:pt x="1246" y="635"/>
                  </a:lnTo>
                  <a:lnTo>
                    <a:pt x="1222" y="513"/>
                  </a:lnTo>
                  <a:lnTo>
                    <a:pt x="1198" y="391"/>
                  </a:lnTo>
                  <a:lnTo>
                    <a:pt x="1149" y="269"/>
                  </a:lnTo>
                  <a:lnTo>
                    <a:pt x="1051" y="196"/>
                  </a:lnTo>
                  <a:lnTo>
                    <a:pt x="978" y="122"/>
                  </a:lnTo>
                  <a:lnTo>
                    <a:pt x="856" y="49"/>
                  </a:lnTo>
                  <a:lnTo>
                    <a:pt x="734" y="25"/>
                  </a:lnTo>
                  <a:lnTo>
                    <a:pt x="611"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76" name="Shape 376"/>
        <p:cNvGrpSpPr/>
        <p:nvPr/>
      </p:nvGrpSpPr>
      <p:grpSpPr>
        <a:xfrm>
          <a:off x="0" y="0"/>
          <a:ext cx="0" cy="0"/>
          <a:chOff x="0" y="0"/>
          <a:chExt cx="0" cy="0"/>
        </a:xfrm>
      </p:grpSpPr>
      <p:sp>
        <p:nvSpPr>
          <p:cNvPr id="377" name="Google Shape;377;p40"/>
          <p:cNvSpPr txBox="1"/>
          <p:nvPr>
            <p:ph type="ctrTitle"/>
          </p:nvPr>
        </p:nvSpPr>
        <p:spPr>
          <a:xfrm>
            <a:off x="2935400" y="1846200"/>
            <a:ext cx="5814900" cy="910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3</a:t>
            </a:r>
            <a:r>
              <a:rPr lang="en"/>
              <a:t>. EVALUATION</a:t>
            </a:r>
            <a:endParaRPr/>
          </a:p>
        </p:txBody>
      </p:sp>
      <p:sp>
        <p:nvSpPr>
          <p:cNvPr id="378" name="Google Shape;378;p40"/>
          <p:cNvSpPr txBox="1"/>
          <p:nvPr>
            <p:ph idx="1" type="subTitle"/>
          </p:nvPr>
        </p:nvSpPr>
        <p:spPr>
          <a:xfrm>
            <a:off x="2935400" y="2604625"/>
            <a:ext cx="5814900" cy="45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Assessment of Processes &amp; Outcomes</a:t>
            </a:r>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82" name="Shape 382"/>
        <p:cNvGrpSpPr/>
        <p:nvPr/>
      </p:nvGrpSpPr>
      <p:grpSpPr>
        <a:xfrm>
          <a:off x="0" y="0"/>
          <a:ext cx="0" cy="0"/>
          <a:chOff x="0" y="0"/>
          <a:chExt cx="0" cy="0"/>
        </a:xfrm>
      </p:grpSpPr>
      <p:sp>
        <p:nvSpPr>
          <p:cNvPr id="383" name="Google Shape;383;p41"/>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SURVEY INSTRUMENT</a:t>
            </a:r>
            <a:endParaRPr/>
          </a:p>
        </p:txBody>
      </p:sp>
      <p:sp>
        <p:nvSpPr>
          <p:cNvPr id="384" name="Google Shape;384;p41"/>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385" name="Google Shape;385;p41"/>
          <p:cNvSpPr txBox="1"/>
          <p:nvPr>
            <p:ph idx="1" type="body"/>
          </p:nvPr>
        </p:nvSpPr>
        <p:spPr>
          <a:xfrm>
            <a:off x="1556325" y="1255725"/>
            <a:ext cx="7085700" cy="3031800"/>
          </a:xfrm>
          <a:prstGeom prst="rect">
            <a:avLst/>
          </a:prstGeom>
        </p:spPr>
        <p:txBody>
          <a:bodyPr anchorCtr="0" anchor="t" bIns="91425" lIns="91425" spcFirstLastPara="1" rIns="91425" wrap="square" tIns="91425">
            <a:noAutofit/>
          </a:bodyPr>
          <a:lstStyle/>
          <a:p>
            <a:pPr indent="-342900" lvl="0" marL="457200" rtl="0" algn="l">
              <a:spcBef>
                <a:spcPts val="600"/>
              </a:spcBef>
              <a:spcAft>
                <a:spcPts val="0"/>
              </a:spcAft>
              <a:buSzPts val="1800"/>
              <a:buChar char="▪"/>
            </a:pPr>
            <a:r>
              <a:rPr lang="en" sz="1800"/>
              <a:t>Developed by KU and used by UMN with permission </a:t>
            </a:r>
            <a:r>
              <a:rPr lang="en" sz="1800"/>
              <a:t>in</a:t>
            </a:r>
            <a:r>
              <a:rPr lang="en" sz="1800"/>
              <a:t> both 2017 and 2018 </a:t>
            </a:r>
            <a:endParaRPr sz="1800"/>
          </a:p>
          <a:p>
            <a:pPr indent="-342900" lvl="0" marL="457200" rtl="0" algn="l">
              <a:spcBef>
                <a:spcPts val="1000"/>
              </a:spcBef>
              <a:spcAft>
                <a:spcPts val="0"/>
              </a:spcAft>
              <a:buSzPts val="1800"/>
              <a:buChar char="▪"/>
            </a:pPr>
            <a:r>
              <a:rPr lang="en" sz="1800"/>
              <a:t>Surveyed both faculty and librarian participants </a:t>
            </a:r>
            <a:endParaRPr sz="1800"/>
          </a:p>
          <a:p>
            <a:pPr indent="-342900" lvl="1" marL="914400" rtl="0" algn="l">
              <a:spcBef>
                <a:spcPts val="1000"/>
              </a:spcBef>
              <a:spcAft>
                <a:spcPts val="0"/>
              </a:spcAft>
              <a:buSzPts val="1800"/>
              <a:buChar char="▫"/>
            </a:pPr>
            <a:r>
              <a:rPr lang="en" sz="1800"/>
              <a:t>Topics covered by the survey:</a:t>
            </a:r>
            <a:endParaRPr sz="1800"/>
          </a:p>
          <a:p>
            <a:pPr indent="-342900" lvl="2" marL="1371600" rtl="0" algn="l">
              <a:spcBef>
                <a:spcPts val="0"/>
              </a:spcBef>
              <a:spcAft>
                <a:spcPts val="0"/>
              </a:spcAft>
              <a:buSzPts val="1800"/>
              <a:buChar char="▫"/>
            </a:pPr>
            <a:r>
              <a:rPr lang="en" sz="1800"/>
              <a:t>Timing of the Sprints</a:t>
            </a:r>
            <a:endParaRPr sz="1800"/>
          </a:p>
          <a:p>
            <a:pPr indent="-342900" lvl="2" marL="1371600" rtl="0" algn="l">
              <a:spcBef>
                <a:spcPts val="0"/>
              </a:spcBef>
              <a:spcAft>
                <a:spcPts val="0"/>
              </a:spcAft>
              <a:buSzPts val="1800"/>
              <a:buChar char="▫"/>
            </a:pPr>
            <a:r>
              <a:rPr lang="en" sz="1800"/>
              <a:t>Expectations</a:t>
            </a:r>
            <a:endParaRPr sz="1800"/>
          </a:p>
          <a:p>
            <a:pPr indent="-342900" lvl="2" marL="1371600" rtl="0" algn="l">
              <a:spcBef>
                <a:spcPts val="0"/>
              </a:spcBef>
              <a:spcAft>
                <a:spcPts val="0"/>
              </a:spcAft>
              <a:buSzPts val="1800"/>
              <a:buChar char="▫"/>
            </a:pPr>
            <a:r>
              <a:rPr lang="en" sz="1800"/>
              <a:t>Pre-planning activities</a:t>
            </a:r>
            <a:endParaRPr sz="1800"/>
          </a:p>
          <a:p>
            <a:pPr indent="-342900" lvl="2" marL="1371600" rtl="0" algn="l">
              <a:spcBef>
                <a:spcPts val="0"/>
              </a:spcBef>
              <a:spcAft>
                <a:spcPts val="0"/>
              </a:spcAft>
              <a:buSzPts val="1800"/>
              <a:buChar char="▫"/>
            </a:pPr>
            <a:r>
              <a:rPr lang="en" sz="1800"/>
              <a:t>Project management tools</a:t>
            </a:r>
            <a:endParaRPr sz="1800"/>
          </a:p>
          <a:p>
            <a:pPr indent="-342900" lvl="2" marL="1371600" rtl="0" algn="l">
              <a:spcBef>
                <a:spcPts val="0"/>
              </a:spcBef>
              <a:spcAft>
                <a:spcPts val="0"/>
              </a:spcAft>
              <a:buSzPts val="1800"/>
              <a:buChar char="▫"/>
            </a:pPr>
            <a:r>
              <a:rPr lang="en" sz="1800"/>
              <a:t>Space</a:t>
            </a:r>
            <a:endParaRPr sz="1800"/>
          </a:p>
          <a:p>
            <a:pPr indent="-342900" lvl="2" marL="1371600" rtl="0" algn="l">
              <a:spcBef>
                <a:spcPts val="0"/>
              </a:spcBef>
              <a:spcAft>
                <a:spcPts val="0"/>
              </a:spcAft>
              <a:buSzPts val="1800"/>
              <a:buChar char="▫"/>
            </a:pPr>
            <a:r>
              <a:rPr lang="en" sz="1800"/>
              <a:t>Networking opportunities </a:t>
            </a:r>
            <a:endParaRPr sz="1800"/>
          </a:p>
          <a:p>
            <a:pPr indent="-342900" lvl="0" marL="457200" rtl="0" algn="l">
              <a:spcBef>
                <a:spcPts val="600"/>
              </a:spcBef>
              <a:spcAft>
                <a:spcPts val="1000"/>
              </a:spcAft>
              <a:buSzPts val="1800"/>
              <a:buChar char="▪"/>
            </a:pPr>
            <a:r>
              <a:rPr lang="en" sz="1800"/>
              <a:t>S</a:t>
            </a:r>
            <a:r>
              <a:rPr lang="en" sz="1800"/>
              <a:t>treamlined for 2019</a:t>
            </a:r>
            <a:r>
              <a:rPr lang="en" sz="1800"/>
              <a:t> </a:t>
            </a:r>
            <a:endParaRPr sz="1800"/>
          </a:p>
        </p:txBody>
      </p:sp>
      <p:grpSp>
        <p:nvGrpSpPr>
          <p:cNvPr id="386" name="Google Shape;386;p41"/>
          <p:cNvGrpSpPr/>
          <p:nvPr/>
        </p:nvGrpSpPr>
        <p:grpSpPr>
          <a:xfrm>
            <a:off x="8180438" y="622213"/>
            <a:ext cx="349235" cy="349235"/>
            <a:chOff x="1922075" y="1629000"/>
            <a:chExt cx="437200" cy="437200"/>
          </a:xfrm>
        </p:grpSpPr>
        <p:sp>
          <p:nvSpPr>
            <p:cNvPr id="387" name="Google Shape;387;p41"/>
            <p:cNvSpPr/>
            <p:nvPr/>
          </p:nvSpPr>
          <p:spPr>
            <a:xfrm>
              <a:off x="2208425" y="1629000"/>
              <a:ext cx="150850" cy="150850"/>
            </a:xfrm>
            <a:custGeom>
              <a:rect b="b" l="l" r="r" t="t"/>
              <a:pathLst>
                <a:path extrusionOk="0" h="6034" w="6034">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88" name="Google Shape;388;p41"/>
            <p:cNvSpPr/>
            <p:nvPr/>
          </p:nvSpPr>
          <p:spPr>
            <a:xfrm>
              <a:off x="1922075" y="1686400"/>
              <a:ext cx="379800" cy="379800"/>
            </a:xfrm>
            <a:custGeom>
              <a:rect b="b" l="l" r="r" t="t"/>
              <a:pathLst>
                <a:path extrusionOk="0" h="15192" w="15192">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392" name="Shape 392"/>
        <p:cNvGrpSpPr/>
        <p:nvPr/>
      </p:nvGrpSpPr>
      <p:grpSpPr>
        <a:xfrm>
          <a:off x="0" y="0"/>
          <a:ext cx="0" cy="0"/>
          <a:chOff x="0" y="0"/>
          <a:chExt cx="0" cy="0"/>
        </a:xfrm>
      </p:grpSpPr>
      <p:sp>
        <p:nvSpPr>
          <p:cNvPr id="393" name="Google Shape;393;p42"/>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OVERALL FACULTY SATISFACTION</a:t>
            </a:r>
            <a:endParaRPr/>
          </a:p>
        </p:txBody>
      </p:sp>
      <p:sp>
        <p:nvSpPr>
          <p:cNvPr id="394" name="Google Shape;394;p42"/>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395" name="Google Shape;395;p42"/>
          <p:cNvSpPr txBox="1"/>
          <p:nvPr>
            <p:ph idx="1" type="body"/>
          </p:nvPr>
        </p:nvSpPr>
        <p:spPr>
          <a:xfrm>
            <a:off x="1436125" y="1349150"/>
            <a:ext cx="7473900" cy="3649800"/>
          </a:xfrm>
          <a:prstGeom prst="rect">
            <a:avLst/>
          </a:prstGeom>
        </p:spPr>
        <p:txBody>
          <a:bodyPr anchorCtr="0" anchor="t" bIns="91425" lIns="91425" spcFirstLastPara="1" rIns="91425" wrap="square" tIns="91425">
            <a:noAutofit/>
          </a:bodyPr>
          <a:lstStyle/>
          <a:p>
            <a:pPr indent="-342900" lvl="0" marL="457200" marR="0" rtl="0" algn="l">
              <a:lnSpc>
                <a:spcPct val="100000"/>
              </a:lnSpc>
              <a:spcBef>
                <a:spcPts val="600"/>
              </a:spcBef>
              <a:spcAft>
                <a:spcPts val="0"/>
              </a:spcAft>
              <a:buClr>
                <a:srgbClr val="D9D9D9"/>
              </a:buClr>
              <a:buSzPts val="1800"/>
              <a:buFont typeface="Barlow"/>
              <a:buChar char="▪"/>
            </a:pPr>
            <a:r>
              <a:rPr b="1" lang="en" sz="1800"/>
              <a:t>94%</a:t>
            </a:r>
            <a:r>
              <a:rPr lang="en" sz="1800"/>
              <a:t> said expectations were met or exceeded</a:t>
            </a:r>
            <a:endParaRPr sz="1800"/>
          </a:p>
          <a:p>
            <a:pPr indent="-342900" lvl="0" marL="457200" marR="0" rtl="0" algn="l">
              <a:lnSpc>
                <a:spcPct val="100000"/>
              </a:lnSpc>
              <a:spcBef>
                <a:spcPts val="1000"/>
              </a:spcBef>
              <a:spcAft>
                <a:spcPts val="0"/>
              </a:spcAft>
              <a:buSzPts val="1800"/>
              <a:buChar char="▪"/>
            </a:pPr>
            <a:r>
              <a:rPr b="1" lang="en" sz="1800"/>
              <a:t>89%</a:t>
            </a:r>
            <a:r>
              <a:rPr lang="en" sz="1800"/>
              <a:t> said their team accomplished everything they’d hoped or more</a:t>
            </a:r>
            <a:endParaRPr sz="1800"/>
          </a:p>
          <a:p>
            <a:pPr indent="-342900" lvl="0" marL="457200" marR="0" rtl="0" algn="l">
              <a:lnSpc>
                <a:spcPct val="100000"/>
              </a:lnSpc>
              <a:spcBef>
                <a:spcPts val="1000"/>
              </a:spcBef>
              <a:spcAft>
                <a:spcPts val="0"/>
              </a:spcAft>
              <a:buSzPts val="1800"/>
              <a:buChar char="▪"/>
            </a:pPr>
            <a:r>
              <a:rPr b="1" lang="en" sz="1800"/>
              <a:t>92%</a:t>
            </a:r>
            <a:r>
              <a:rPr lang="en" sz="1800"/>
              <a:t> rated the quality of their team as excellent</a:t>
            </a:r>
            <a:endParaRPr sz="1800"/>
          </a:p>
          <a:p>
            <a:pPr indent="-342900" lvl="0" marL="457200" marR="0" rtl="0" algn="l">
              <a:lnSpc>
                <a:spcPct val="100000"/>
              </a:lnSpc>
              <a:spcBef>
                <a:spcPts val="1000"/>
              </a:spcBef>
              <a:spcAft>
                <a:spcPts val="0"/>
              </a:spcAft>
              <a:buSzPts val="1800"/>
              <a:buChar char="▪"/>
            </a:pPr>
            <a:r>
              <a:rPr b="1" lang="en" sz="1800"/>
              <a:t>89%</a:t>
            </a:r>
            <a:r>
              <a:rPr lang="en" sz="1800"/>
              <a:t> rated the expertise of the librarians as excellent</a:t>
            </a:r>
            <a:endParaRPr sz="1800"/>
          </a:p>
          <a:p>
            <a:pPr indent="-342900" lvl="0" marL="457200" marR="0" rtl="0" algn="l">
              <a:lnSpc>
                <a:spcPct val="100000"/>
              </a:lnSpc>
              <a:spcBef>
                <a:spcPts val="1000"/>
              </a:spcBef>
              <a:spcAft>
                <a:spcPts val="0"/>
              </a:spcAft>
              <a:buSzPts val="1800"/>
              <a:buChar char="▪"/>
            </a:pPr>
            <a:r>
              <a:rPr b="1" lang="en" sz="1800"/>
              <a:t>78%</a:t>
            </a:r>
            <a:r>
              <a:rPr lang="en" sz="1800"/>
              <a:t> rated the quality of the partnerships they developed with librarians as excellent</a:t>
            </a:r>
            <a:endParaRPr sz="1800"/>
          </a:p>
          <a:p>
            <a:pPr indent="-342900" lvl="0" marL="457200" marR="0" rtl="0" algn="l">
              <a:lnSpc>
                <a:spcPct val="100000"/>
              </a:lnSpc>
              <a:spcBef>
                <a:spcPts val="1000"/>
              </a:spcBef>
              <a:spcAft>
                <a:spcPts val="0"/>
              </a:spcAft>
              <a:buSzPts val="1800"/>
              <a:buChar char="▪"/>
            </a:pPr>
            <a:r>
              <a:rPr b="1" lang="en" sz="1800"/>
              <a:t>39%</a:t>
            </a:r>
            <a:r>
              <a:rPr lang="en" sz="1800"/>
              <a:t> had never sought help from the Libraries prior to the Sprints</a:t>
            </a:r>
            <a:endParaRPr sz="1800"/>
          </a:p>
          <a:p>
            <a:pPr indent="-342900" lvl="0" marL="457200" marR="0" rtl="0" algn="l">
              <a:lnSpc>
                <a:spcPct val="100000"/>
              </a:lnSpc>
              <a:spcBef>
                <a:spcPts val="1000"/>
              </a:spcBef>
              <a:spcAft>
                <a:spcPts val="1000"/>
              </a:spcAft>
              <a:buSzPts val="1800"/>
              <a:buChar char="▪"/>
            </a:pPr>
            <a:r>
              <a:rPr b="1" lang="en" sz="1800"/>
              <a:t>94%</a:t>
            </a:r>
            <a:r>
              <a:rPr lang="en" sz="1800"/>
              <a:t> said they would likely turn to the Libraries for future research or pedagogic projects</a:t>
            </a:r>
            <a:endParaRPr sz="1800"/>
          </a:p>
        </p:txBody>
      </p:sp>
      <p:grpSp>
        <p:nvGrpSpPr>
          <p:cNvPr id="396" name="Google Shape;396;p42"/>
          <p:cNvGrpSpPr/>
          <p:nvPr/>
        </p:nvGrpSpPr>
        <p:grpSpPr>
          <a:xfrm>
            <a:off x="8180438" y="622213"/>
            <a:ext cx="349235" cy="349235"/>
            <a:chOff x="1922075" y="1629000"/>
            <a:chExt cx="437200" cy="437200"/>
          </a:xfrm>
        </p:grpSpPr>
        <p:sp>
          <p:nvSpPr>
            <p:cNvPr id="397" name="Google Shape;397;p42"/>
            <p:cNvSpPr/>
            <p:nvPr/>
          </p:nvSpPr>
          <p:spPr>
            <a:xfrm>
              <a:off x="2208425" y="1629000"/>
              <a:ext cx="150850" cy="150850"/>
            </a:xfrm>
            <a:custGeom>
              <a:rect b="b" l="l" r="r" t="t"/>
              <a:pathLst>
                <a:path extrusionOk="0" h="6034" w="6034">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98" name="Google Shape;398;p42"/>
            <p:cNvSpPr/>
            <p:nvPr/>
          </p:nvSpPr>
          <p:spPr>
            <a:xfrm>
              <a:off x="1922075" y="1686400"/>
              <a:ext cx="379800" cy="379800"/>
            </a:xfrm>
            <a:custGeom>
              <a:rect b="b" l="l" r="r" t="t"/>
              <a:pathLst>
                <a:path extrusionOk="0" h="15192" w="15192">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05" name="Shape 105"/>
        <p:cNvGrpSpPr/>
        <p:nvPr/>
      </p:nvGrpSpPr>
      <p:grpSpPr>
        <a:xfrm>
          <a:off x="0" y="0"/>
          <a:ext cx="0" cy="0"/>
          <a:chOff x="0" y="0"/>
          <a:chExt cx="0" cy="0"/>
        </a:xfrm>
      </p:grpSpPr>
      <p:sp>
        <p:nvSpPr>
          <p:cNvPr id="106" name="Google Shape;106;p16"/>
          <p:cNvSpPr txBox="1"/>
          <p:nvPr>
            <p:ph idx="4294967295" type="ctrTitle"/>
          </p:nvPr>
        </p:nvSpPr>
        <p:spPr>
          <a:xfrm>
            <a:off x="1531275" y="143675"/>
            <a:ext cx="7245600" cy="5454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solidFill>
                  <a:srgbClr val="FFB000"/>
                </a:solidFill>
              </a:rPr>
              <a:t>UNIVERSITY OF MINNESOTA LIBRARIES</a:t>
            </a:r>
            <a:endParaRPr>
              <a:solidFill>
                <a:srgbClr val="FFB000"/>
              </a:solidFill>
            </a:endParaRPr>
          </a:p>
        </p:txBody>
      </p:sp>
      <p:sp>
        <p:nvSpPr>
          <p:cNvPr id="107" name="Google Shape;107;p16"/>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108" name="Google Shape;108;p16"/>
          <p:cNvGrpSpPr/>
          <p:nvPr/>
        </p:nvGrpSpPr>
        <p:grpSpPr>
          <a:xfrm>
            <a:off x="2116739" y="940993"/>
            <a:ext cx="355087" cy="295596"/>
            <a:chOff x="1244325" y="314425"/>
            <a:chExt cx="444525" cy="370050"/>
          </a:xfrm>
        </p:grpSpPr>
        <p:sp>
          <p:nvSpPr>
            <p:cNvPr id="109" name="Google Shape;109;p16"/>
            <p:cNvSpPr/>
            <p:nvPr/>
          </p:nvSpPr>
          <p:spPr>
            <a:xfrm>
              <a:off x="1388425" y="463425"/>
              <a:ext cx="143525" cy="143500"/>
            </a:xfrm>
            <a:custGeom>
              <a:rect b="b" l="l" r="r" t="t"/>
              <a:pathLst>
                <a:path extrusionOk="0" h="5740" w="5741">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0" name="Google Shape;110;p16"/>
            <p:cNvSpPr/>
            <p:nvPr/>
          </p:nvSpPr>
          <p:spPr>
            <a:xfrm>
              <a:off x="1244325" y="314425"/>
              <a:ext cx="444525" cy="370050"/>
            </a:xfrm>
            <a:custGeom>
              <a:rect b="b" l="l" r="r" t="t"/>
              <a:pathLst>
                <a:path extrusionOk="0" h="14802" w="17781">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1" name="Google Shape;111;p16"/>
          <p:cNvGrpSpPr/>
          <p:nvPr/>
        </p:nvGrpSpPr>
        <p:grpSpPr>
          <a:xfrm>
            <a:off x="4840124" y="940981"/>
            <a:ext cx="380424" cy="295596"/>
            <a:chOff x="1244325" y="314425"/>
            <a:chExt cx="444525" cy="370050"/>
          </a:xfrm>
        </p:grpSpPr>
        <p:sp>
          <p:nvSpPr>
            <p:cNvPr id="112" name="Google Shape;112;p16"/>
            <p:cNvSpPr/>
            <p:nvPr/>
          </p:nvSpPr>
          <p:spPr>
            <a:xfrm>
              <a:off x="1388425" y="463425"/>
              <a:ext cx="143525" cy="143500"/>
            </a:xfrm>
            <a:custGeom>
              <a:rect b="b" l="l" r="r" t="t"/>
              <a:pathLst>
                <a:path extrusionOk="0" h="5740" w="5741">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3" name="Google Shape;113;p16"/>
            <p:cNvSpPr/>
            <p:nvPr/>
          </p:nvSpPr>
          <p:spPr>
            <a:xfrm>
              <a:off x="1244325" y="314425"/>
              <a:ext cx="444525" cy="370050"/>
            </a:xfrm>
            <a:custGeom>
              <a:rect b="b" l="l" r="r" t="t"/>
              <a:pathLst>
                <a:path extrusionOk="0" h="14802" w="17781">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14" name="Google Shape;114;p16"/>
          <p:cNvGrpSpPr/>
          <p:nvPr/>
        </p:nvGrpSpPr>
        <p:grpSpPr>
          <a:xfrm>
            <a:off x="7486974" y="983006"/>
            <a:ext cx="380424" cy="295596"/>
            <a:chOff x="1244325" y="314425"/>
            <a:chExt cx="444525" cy="370050"/>
          </a:xfrm>
        </p:grpSpPr>
        <p:sp>
          <p:nvSpPr>
            <p:cNvPr id="115" name="Google Shape;115;p16"/>
            <p:cNvSpPr/>
            <p:nvPr/>
          </p:nvSpPr>
          <p:spPr>
            <a:xfrm>
              <a:off x="1388425" y="463425"/>
              <a:ext cx="143525" cy="143500"/>
            </a:xfrm>
            <a:custGeom>
              <a:rect b="b" l="l" r="r" t="t"/>
              <a:pathLst>
                <a:path extrusionOk="0" h="5740" w="5741">
                  <a:moveTo>
                    <a:pt x="2809" y="0"/>
                  </a:moveTo>
                  <a:lnTo>
                    <a:pt x="2492" y="49"/>
                  </a:lnTo>
                  <a:lnTo>
                    <a:pt x="2199" y="122"/>
                  </a:lnTo>
                  <a:lnTo>
                    <a:pt x="1906" y="244"/>
                  </a:lnTo>
                  <a:lnTo>
                    <a:pt x="1637" y="366"/>
                  </a:lnTo>
                  <a:lnTo>
                    <a:pt x="1368" y="537"/>
                  </a:lnTo>
                  <a:lnTo>
                    <a:pt x="1149" y="708"/>
                  </a:lnTo>
                  <a:lnTo>
                    <a:pt x="904" y="904"/>
                  </a:lnTo>
                  <a:lnTo>
                    <a:pt x="709" y="1124"/>
                  </a:lnTo>
                  <a:lnTo>
                    <a:pt x="538" y="1368"/>
                  </a:lnTo>
                  <a:lnTo>
                    <a:pt x="367" y="1636"/>
                  </a:lnTo>
                  <a:lnTo>
                    <a:pt x="245" y="1905"/>
                  </a:lnTo>
                  <a:lnTo>
                    <a:pt x="147" y="2198"/>
                  </a:lnTo>
                  <a:lnTo>
                    <a:pt x="74" y="2491"/>
                  </a:lnTo>
                  <a:lnTo>
                    <a:pt x="25" y="2809"/>
                  </a:lnTo>
                  <a:lnTo>
                    <a:pt x="1" y="3126"/>
                  </a:lnTo>
                  <a:lnTo>
                    <a:pt x="25" y="3517"/>
                  </a:lnTo>
                  <a:lnTo>
                    <a:pt x="98" y="3908"/>
                  </a:lnTo>
                  <a:lnTo>
                    <a:pt x="221" y="4274"/>
                  </a:lnTo>
                  <a:lnTo>
                    <a:pt x="392" y="4641"/>
                  </a:lnTo>
                  <a:lnTo>
                    <a:pt x="611" y="4958"/>
                  </a:lnTo>
                  <a:lnTo>
                    <a:pt x="856" y="5251"/>
                  </a:lnTo>
                  <a:lnTo>
                    <a:pt x="1124" y="5520"/>
                  </a:lnTo>
                  <a:lnTo>
                    <a:pt x="1442" y="5740"/>
                  </a:lnTo>
                  <a:lnTo>
                    <a:pt x="1393" y="5422"/>
                  </a:lnTo>
                  <a:lnTo>
                    <a:pt x="1368" y="5080"/>
                  </a:lnTo>
                  <a:lnTo>
                    <a:pt x="1393" y="4689"/>
                  </a:lnTo>
                  <a:lnTo>
                    <a:pt x="1442" y="4323"/>
                  </a:lnTo>
                  <a:lnTo>
                    <a:pt x="1539" y="3957"/>
                  </a:lnTo>
                  <a:lnTo>
                    <a:pt x="1662" y="3639"/>
                  </a:lnTo>
                  <a:lnTo>
                    <a:pt x="1808" y="3297"/>
                  </a:lnTo>
                  <a:lnTo>
                    <a:pt x="2003" y="3004"/>
                  </a:lnTo>
                  <a:lnTo>
                    <a:pt x="2223" y="2711"/>
                  </a:lnTo>
                  <a:lnTo>
                    <a:pt x="2468" y="2442"/>
                  </a:lnTo>
                  <a:lnTo>
                    <a:pt x="2712" y="2198"/>
                  </a:lnTo>
                  <a:lnTo>
                    <a:pt x="3005" y="2003"/>
                  </a:lnTo>
                  <a:lnTo>
                    <a:pt x="3322" y="1807"/>
                  </a:lnTo>
                  <a:lnTo>
                    <a:pt x="3640" y="1661"/>
                  </a:lnTo>
                  <a:lnTo>
                    <a:pt x="3982" y="1514"/>
                  </a:lnTo>
                  <a:lnTo>
                    <a:pt x="4324" y="1441"/>
                  </a:lnTo>
                  <a:lnTo>
                    <a:pt x="4690" y="1368"/>
                  </a:lnTo>
                  <a:lnTo>
                    <a:pt x="5423" y="1368"/>
                  </a:lnTo>
                  <a:lnTo>
                    <a:pt x="5740" y="1417"/>
                  </a:lnTo>
                  <a:lnTo>
                    <a:pt x="5520" y="1124"/>
                  </a:lnTo>
                  <a:lnTo>
                    <a:pt x="5252" y="831"/>
                  </a:lnTo>
                  <a:lnTo>
                    <a:pt x="4959" y="586"/>
                  </a:lnTo>
                  <a:lnTo>
                    <a:pt x="4641" y="391"/>
                  </a:lnTo>
                  <a:lnTo>
                    <a:pt x="4299" y="220"/>
                  </a:lnTo>
                  <a:lnTo>
                    <a:pt x="3933" y="98"/>
                  </a:lnTo>
                  <a:lnTo>
                    <a:pt x="3542" y="25"/>
                  </a:lnTo>
                  <a:lnTo>
                    <a:pt x="3127"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16" name="Google Shape;116;p16"/>
            <p:cNvSpPr/>
            <p:nvPr/>
          </p:nvSpPr>
          <p:spPr>
            <a:xfrm>
              <a:off x="1244325" y="314425"/>
              <a:ext cx="444525" cy="370050"/>
            </a:xfrm>
            <a:custGeom>
              <a:rect b="b" l="l" r="r" t="t"/>
              <a:pathLst>
                <a:path extrusionOk="0" h="14802" w="17781">
                  <a:moveTo>
                    <a:pt x="11748" y="2101"/>
                  </a:moveTo>
                  <a:lnTo>
                    <a:pt x="11846" y="2126"/>
                  </a:lnTo>
                  <a:lnTo>
                    <a:pt x="11919" y="2175"/>
                  </a:lnTo>
                  <a:lnTo>
                    <a:pt x="11968" y="2248"/>
                  </a:lnTo>
                  <a:lnTo>
                    <a:pt x="11993" y="2346"/>
                  </a:lnTo>
                  <a:lnTo>
                    <a:pt x="11968" y="2419"/>
                  </a:lnTo>
                  <a:lnTo>
                    <a:pt x="11919" y="2492"/>
                  </a:lnTo>
                  <a:lnTo>
                    <a:pt x="11846" y="2541"/>
                  </a:lnTo>
                  <a:lnTo>
                    <a:pt x="11748" y="2565"/>
                  </a:lnTo>
                  <a:lnTo>
                    <a:pt x="6033" y="2565"/>
                  </a:lnTo>
                  <a:lnTo>
                    <a:pt x="5936" y="2541"/>
                  </a:lnTo>
                  <a:lnTo>
                    <a:pt x="5862" y="2492"/>
                  </a:lnTo>
                  <a:lnTo>
                    <a:pt x="5814" y="2419"/>
                  </a:lnTo>
                  <a:lnTo>
                    <a:pt x="5789" y="2346"/>
                  </a:lnTo>
                  <a:lnTo>
                    <a:pt x="5814" y="2248"/>
                  </a:lnTo>
                  <a:lnTo>
                    <a:pt x="5862" y="2175"/>
                  </a:lnTo>
                  <a:lnTo>
                    <a:pt x="5936" y="2126"/>
                  </a:lnTo>
                  <a:lnTo>
                    <a:pt x="6033" y="2101"/>
                  </a:lnTo>
                  <a:close/>
                  <a:moveTo>
                    <a:pt x="15949" y="4519"/>
                  </a:moveTo>
                  <a:lnTo>
                    <a:pt x="16047" y="4568"/>
                  </a:lnTo>
                  <a:lnTo>
                    <a:pt x="16145" y="4592"/>
                  </a:lnTo>
                  <a:lnTo>
                    <a:pt x="16193" y="4666"/>
                  </a:lnTo>
                  <a:lnTo>
                    <a:pt x="16267" y="4739"/>
                  </a:lnTo>
                  <a:lnTo>
                    <a:pt x="16316" y="4812"/>
                  </a:lnTo>
                  <a:lnTo>
                    <a:pt x="16340" y="4910"/>
                  </a:lnTo>
                  <a:lnTo>
                    <a:pt x="16340" y="5008"/>
                  </a:lnTo>
                  <a:lnTo>
                    <a:pt x="16340" y="5789"/>
                  </a:lnTo>
                  <a:lnTo>
                    <a:pt x="16340" y="5887"/>
                  </a:lnTo>
                  <a:lnTo>
                    <a:pt x="16316" y="5985"/>
                  </a:lnTo>
                  <a:lnTo>
                    <a:pt x="16267" y="6058"/>
                  </a:lnTo>
                  <a:lnTo>
                    <a:pt x="16193" y="6131"/>
                  </a:lnTo>
                  <a:lnTo>
                    <a:pt x="16145" y="6204"/>
                  </a:lnTo>
                  <a:lnTo>
                    <a:pt x="16047" y="6229"/>
                  </a:lnTo>
                  <a:lnTo>
                    <a:pt x="15949" y="6278"/>
                  </a:lnTo>
                  <a:lnTo>
                    <a:pt x="14069" y="6278"/>
                  </a:lnTo>
                  <a:lnTo>
                    <a:pt x="13971" y="6229"/>
                  </a:lnTo>
                  <a:lnTo>
                    <a:pt x="13898" y="6204"/>
                  </a:lnTo>
                  <a:lnTo>
                    <a:pt x="13824" y="6131"/>
                  </a:lnTo>
                  <a:lnTo>
                    <a:pt x="13751" y="6058"/>
                  </a:lnTo>
                  <a:lnTo>
                    <a:pt x="13727" y="5985"/>
                  </a:lnTo>
                  <a:lnTo>
                    <a:pt x="13678" y="5887"/>
                  </a:lnTo>
                  <a:lnTo>
                    <a:pt x="13678" y="5789"/>
                  </a:lnTo>
                  <a:lnTo>
                    <a:pt x="13678" y="5008"/>
                  </a:lnTo>
                  <a:lnTo>
                    <a:pt x="13678" y="4910"/>
                  </a:lnTo>
                  <a:lnTo>
                    <a:pt x="13727" y="4812"/>
                  </a:lnTo>
                  <a:lnTo>
                    <a:pt x="13751" y="4739"/>
                  </a:lnTo>
                  <a:lnTo>
                    <a:pt x="13824" y="4666"/>
                  </a:lnTo>
                  <a:lnTo>
                    <a:pt x="13898" y="4592"/>
                  </a:lnTo>
                  <a:lnTo>
                    <a:pt x="13971" y="4568"/>
                  </a:lnTo>
                  <a:lnTo>
                    <a:pt x="14069" y="4519"/>
                  </a:lnTo>
                  <a:close/>
                  <a:moveTo>
                    <a:pt x="8891" y="5105"/>
                  </a:moveTo>
                  <a:lnTo>
                    <a:pt x="9306" y="5130"/>
                  </a:lnTo>
                  <a:lnTo>
                    <a:pt x="9697" y="5179"/>
                  </a:lnTo>
                  <a:lnTo>
                    <a:pt x="10063" y="5276"/>
                  </a:lnTo>
                  <a:lnTo>
                    <a:pt x="10430" y="5423"/>
                  </a:lnTo>
                  <a:lnTo>
                    <a:pt x="10796" y="5594"/>
                  </a:lnTo>
                  <a:lnTo>
                    <a:pt x="11113" y="5789"/>
                  </a:lnTo>
                  <a:lnTo>
                    <a:pt x="11406" y="6009"/>
                  </a:lnTo>
                  <a:lnTo>
                    <a:pt x="11700" y="6278"/>
                  </a:lnTo>
                  <a:lnTo>
                    <a:pt x="11968" y="6546"/>
                  </a:lnTo>
                  <a:lnTo>
                    <a:pt x="12188" y="6864"/>
                  </a:lnTo>
                  <a:lnTo>
                    <a:pt x="12383" y="7181"/>
                  </a:lnTo>
                  <a:lnTo>
                    <a:pt x="12554" y="7523"/>
                  </a:lnTo>
                  <a:lnTo>
                    <a:pt x="12676" y="7890"/>
                  </a:lnTo>
                  <a:lnTo>
                    <a:pt x="12774" y="8280"/>
                  </a:lnTo>
                  <a:lnTo>
                    <a:pt x="12847" y="8671"/>
                  </a:lnTo>
                  <a:lnTo>
                    <a:pt x="12872" y="9086"/>
                  </a:lnTo>
                  <a:lnTo>
                    <a:pt x="12847" y="9477"/>
                  </a:lnTo>
                  <a:lnTo>
                    <a:pt x="12774" y="9868"/>
                  </a:lnTo>
                  <a:lnTo>
                    <a:pt x="12676" y="10259"/>
                  </a:lnTo>
                  <a:lnTo>
                    <a:pt x="12554" y="10625"/>
                  </a:lnTo>
                  <a:lnTo>
                    <a:pt x="12383" y="10967"/>
                  </a:lnTo>
                  <a:lnTo>
                    <a:pt x="12188" y="11309"/>
                  </a:lnTo>
                  <a:lnTo>
                    <a:pt x="11968" y="11602"/>
                  </a:lnTo>
                  <a:lnTo>
                    <a:pt x="11700" y="11895"/>
                  </a:lnTo>
                  <a:lnTo>
                    <a:pt x="11406" y="12139"/>
                  </a:lnTo>
                  <a:lnTo>
                    <a:pt x="11113" y="12383"/>
                  </a:lnTo>
                  <a:lnTo>
                    <a:pt x="10796" y="12579"/>
                  </a:lnTo>
                  <a:lnTo>
                    <a:pt x="10430" y="12750"/>
                  </a:lnTo>
                  <a:lnTo>
                    <a:pt x="10063" y="12872"/>
                  </a:lnTo>
                  <a:lnTo>
                    <a:pt x="9697" y="12970"/>
                  </a:lnTo>
                  <a:lnTo>
                    <a:pt x="9306" y="13018"/>
                  </a:lnTo>
                  <a:lnTo>
                    <a:pt x="8891" y="13043"/>
                  </a:lnTo>
                  <a:lnTo>
                    <a:pt x="8476" y="13018"/>
                  </a:lnTo>
                  <a:lnTo>
                    <a:pt x="8085" y="12970"/>
                  </a:lnTo>
                  <a:lnTo>
                    <a:pt x="7719" y="12872"/>
                  </a:lnTo>
                  <a:lnTo>
                    <a:pt x="7352" y="12750"/>
                  </a:lnTo>
                  <a:lnTo>
                    <a:pt x="6986" y="12579"/>
                  </a:lnTo>
                  <a:lnTo>
                    <a:pt x="6668" y="12383"/>
                  </a:lnTo>
                  <a:lnTo>
                    <a:pt x="6375" y="12139"/>
                  </a:lnTo>
                  <a:lnTo>
                    <a:pt x="6082" y="11895"/>
                  </a:lnTo>
                  <a:lnTo>
                    <a:pt x="5814" y="11602"/>
                  </a:lnTo>
                  <a:lnTo>
                    <a:pt x="5594" y="11309"/>
                  </a:lnTo>
                  <a:lnTo>
                    <a:pt x="5398" y="10967"/>
                  </a:lnTo>
                  <a:lnTo>
                    <a:pt x="5227" y="10625"/>
                  </a:lnTo>
                  <a:lnTo>
                    <a:pt x="5105" y="10259"/>
                  </a:lnTo>
                  <a:lnTo>
                    <a:pt x="5008" y="9868"/>
                  </a:lnTo>
                  <a:lnTo>
                    <a:pt x="4934" y="9477"/>
                  </a:lnTo>
                  <a:lnTo>
                    <a:pt x="4910" y="9086"/>
                  </a:lnTo>
                  <a:lnTo>
                    <a:pt x="4934" y="8671"/>
                  </a:lnTo>
                  <a:lnTo>
                    <a:pt x="5008" y="8280"/>
                  </a:lnTo>
                  <a:lnTo>
                    <a:pt x="5105" y="7890"/>
                  </a:lnTo>
                  <a:lnTo>
                    <a:pt x="5227" y="7523"/>
                  </a:lnTo>
                  <a:lnTo>
                    <a:pt x="5398" y="7181"/>
                  </a:lnTo>
                  <a:lnTo>
                    <a:pt x="5594" y="6864"/>
                  </a:lnTo>
                  <a:lnTo>
                    <a:pt x="5814" y="6546"/>
                  </a:lnTo>
                  <a:lnTo>
                    <a:pt x="6082" y="6278"/>
                  </a:lnTo>
                  <a:lnTo>
                    <a:pt x="6375" y="6009"/>
                  </a:lnTo>
                  <a:lnTo>
                    <a:pt x="6668" y="5789"/>
                  </a:lnTo>
                  <a:lnTo>
                    <a:pt x="6986" y="5594"/>
                  </a:lnTo>
                  <a:lnTo>
                    <a:pt x="7352" y="5423"/>
                  </a:lnTo>
                  <a:lnTo>
                    <a:pt x="7719" y="5276"/>
                  </a:lnTo>
                  <a:lnTo>
                    <a:pt x="8085" y="5179"/>
                  </a:lnTo>
                  <a:lnTo>
                    <a:pt x="8476" y="5130"/>
                  </a:lnTo>
                  <a:lnTo>
                    <a:pt x="8891" y="5105"/>
                  </a:lnTo>
                  <a:close/>
                  <a:moveTo>
                    <a:pt x="5301" y="1"/>
                  </a:moveTo>
                  <a:lnTo>
                    <a:pt x="5154" y="50"/>
                  </a:lnTo>
                  <a:lnTo>
                    <a:pt x="5008" y="123"/>
                  </a:lnTo>
                  <a:lnTo>
                    <a:pt x="4861" y="221"/>
                  </a:lnTo>
                  <a:lnTo>
                    <a:pt x="4739" y="318"/>
                  </a:lnTo>
                  <a:lnTo>
                    <a:pt x="4641" y="465"/>
                  </a:lnTo>
                  <a:lnTo>
                    <a:pt x="4568" y="611"/>
                  </a:lnTo>
                  <a:lnTo>
                    <a:pt x="4519" y="758"/>
                  </a:lnTo>
                  <a:lnTo>
                    <a:pt x="4080" y="2565"/>
                  </a:lnTo>
                  <a:lnTo>
                    <a:pt x="3249" y="2565"/>
                  </a:lnTo>
                  <a:lnTo>
                    <a:pt x="3249" y="2468"/>
                  </a:lnTo>
                  <a:lnTo>
                    <a:pt x="3225" y="2370"/>
                  </a:lnTo>
                  <a:lnTo>
                    <a:pt x="3176" y="2297"/>
                  </a:lnTo>
                  <a:lnTo>
                    <a:pt x="3103" y="2223"/>
                  </a:lnTo>
                  <a:lnTo>
                    <a:pt x="3054" y="2150"/>
                  </a:lnTo>
                  <a:lnTo>
                    <a:pt x="2956" y="2126"/>
                  </a:lnTo>
                  <a:lnTo>
                    <a:pt x="2858" y="2077"/>
                  </a:lnTo>
                  <a:lnTo>
                    <a:pt x="1955" y="2077"/>
                  </a:lnTo>
                  <a:lnTo>
                    <a:pt x="1857" y="2126"/>
                  </a:lnTo>
                  <a:lnTo>
                    <a:pt x="1784" y="2150"/>
                  </a:lnTo>
                  <a:lnTo>
                    <a:pt x="1711" y="2223"/>
                  </a:lnTo>
                  <a:lnTo>
                    <a:pt x="1637" y="2297"/>
                  </a:lnTo>
                  <a:lnTo>
                    <a:pt x="1613" y="2370"/>
                  </a:lnTo>
                  <a:lnTo>
                    <a:pt x="1564" y="2468"/>
                  </a:lnTo>
                  <a:lnTo>
                    <a:pt x="1564" y="2565"/>
                  </a:lnTo>
                  <a:lnTo>
                    <a:pt x="782" y="2565"/>
                  </a:lnTo>
                  <a:lnTo>
                    <a:pt x="636" y="2590"/>
                  </a:lnTo>
                  <a:lnTo>
                    <a:pt x="489" y="2639"/>
                  </a:lnTo>
                  <a:lnTo>
                    <a:pt x="343" y="2687"/>
                  </a:lnTo>
                  <a:lnTo>
                    <a:pt x="221" y="2785"/>
                  </a:lnTo>
                  <a:lnTo>
                    <a:pt x="123" y="2907"/>
                  </a:lnTo>
                  <a:lnTo>
                    <a:pt x="74" y="3054"/>
                  </a:lnTo>
                  <a:lnTo>
                    <a:pt x="25" y="3200"/>
                  </a:lnTo>
                  <a:lnTo>
                    <a:pt x="1" y="3347"/>
                  </a:lnTo>
                  <a:lnTo>
                    <a:pt x="1" y="14020"/>
                  </a:lnTo>
                  <a:lnTo>
                    <a:pt x="25" y="14191"/>
                  </a:lnTo>
                  <a:lnTo>
                    <a:pt x="74" y="14337"/>
                  </a:lnTo>
                  <a:lnTo>
                    <a:pt x="123" y="14459"/>
                  </a:lnTo>
                  <a:lnTo>
                    <a:pt x="221" y="14581"/>
                  </a:lnTo>
                  <a:lnTo>
                    <a:pt x="343" y="14679"/>
                  </a:lnTo>
                  <a:lnTo>
                    <a:pt x="489" y="14752"/>
                  </a:lnTo>
                  <a:lnTo>
                    <a:pt x="636" y="14801"/>
                  </a:lnTo>
                  <a:lnTo>
                    <a:pt x="17146" y="14801"/>
                  </a:lnTo>
                  <a:lnTo>
                    <a:pt x="17292" y="14752"/>
                  </a:lnTo>
                  <a:lnTo>
                    <a:pt x="17439" y="14679"/>
                  </a:lnTo>
                  <a:lnTo>
                    <a:pt x="17561" y="14581"/>
                  </a:lnTo>
                  <a:lnTo>
                    <a:pt x="17659" y="14459"/>
                  </a:lnTo>
                  <a:lnTo>
                    <a:pt x="17708" y="14337"/>
                  </a:lnTo>
                  <a:lnTo>
                    <a:pt x="17756" y="14191"/>
                  </a:lnTo>
                  <a:lnTo>
                    <a:pt x="17781" y="14020"/>
                  </a:lnTo>
                  <a:lnTo>
                    <a:pt x="17781" y="3347"/>
                  </a:lnTo>
                  <a:lnTo>
                    <a:pt x="17756" y="3200"/>
                  </a:lnTo>
                  <a:lnTo>
                    <a:pt x="17708" y="3054"/>
                  </a:lnTo>
                  <a:lnTo>
                    <a:pt x="17659" y="2907"/>
                  </a:lnTo>
                  <a:lnTo>
                    <a:pt x="17561" y="2785"/>
                  </a:lnTo>
                  <a:lnTo>
                    <a:pt x="17439" y="2687"/>
                  </a:lnTo>
                  <a:lnTo>
                    <a:pt x="17292" y="2639"/>
                  </a:lnTo>
                  <a:lnTo>
                    <a:pt x="17146" y="2590"/>
                  </a:lnTo>
                  <a:lnTo>
                    <a:pt x="16999" y="2565"/>
                  </a:lnTo>
                  <a:lnTo>
                    <a:pt x="13702" y="2565"/>
                  </a:lnTo>
                  <a:lnTo>
                    <a:pt x="13263" y="758"/>
                  </a:lnTo>
                  <a:lnTo>
                    <a:pt x="13214" y="611"/>
                  </a:lnTo>
                  <a:lnTo>
                    <a:pt x="13141" y="465"/>
                  </a:lnTo>
                  <a:lnTo>
                    <a:pt x="13043" y="318"/>
                  </a:lnTo>
                  <a:lnTo>
                    <a:pt x="12921" y="221"/>
                  </a:lnTo>
                  <a:lnTo>
                    <a:pt x="12774" y="123"/>
                  </a:lnTo>
                  <a:lnTo>
                    <a:pt x="12628" y="50"/>
                  </a:lnTo>
                  <a:lnTo>
                    <a:pt x="12481"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pic>
        <p:nvPicPr>
          <p:cNvPr id="117" name="Google Shape;117;p16"/>
          <p:cNvPicPr preferRelativeResize="0"/>
          <p:nvPr/>
        </p:nvPicPr>
        <p:blipFill>
          <a:blip r:embed="rId4">
            <a:alphaModFix/>
          </a:blip>
          <a:stretch>
            <a:fillRect/>
          </a:stretch>
        </p:blipFill>
        <p:spPr>
          <a:xfrm>
            <a:off x="1510200" y="1384100"/>
            <a:ext cx="1568177" cy="2201447"/>
          </a:xfrm>
          <a:prstGeom prst="rect">
            <a:avLst/>
          </a:prstGeom>
          <a:noFill/>
          <a:ln>
            <a:noFill/>
          </a:ln>
        </p:spPr>
      </p:pic>
      <p:pic>
        <p:nvPicPr>
          <p:cNvPr id="118" name="Google Shape;118;p16"/>
          <p:cNvPicPr preferRelativeResize="0"/>
          <p:nvPr/>
        </p:nvPicPr>
        <p:blipFill>
          <a:blip r:embed="rId5">
            <a:alphaModFix/>
          </a:blip>
          <a:stretch>
            <a:fillRect/>
          </a:stretch>
        </p:blipFill>
        <p:spPr>
          <a:xfrm>
            <a:off x="4204776" y="1384097"/>
            <a:ext cx="1651087" cy="2201450"/>
          </a:xfrm>
          <a:prstGeom prst="rect">
            <a:avLst/>
          </a:prstGeom>
          <a:noFill/>
          <a:ln>
            <a:noFill/>
          </a:ln>
        </p:spPr>
      </p:pic>
      <p:pic>
        <p:nvPicPr>
          <p:cNvPr id="119" name="Google Shape;119;p16"/>
          <p:cNvPicPr preferRelativeResize="0"/>
          <p:nvPr/>
        </p:nvPicPr>
        <p:blipFill>
          <a:blip r:embed="rId6">
            <a:alphaModFix/>
          </a:blip>
          <a:stretch>
            <a:fillRect/>
          </a:stretch>
        </p:blipFill>
        <p:spPr>
          <a:xfrm>
            <a:off x="6982271" y="1318621"/>
            <a:ext cx="1389806" cy="2201450"/>
          </a:xfrm>
          <a:prstGeom prst="rect">
            <a:avLst/>
          </a:prstGeom>
          <a:noFill/>
          <a:ln>
            <a:noFill/>
          </a:ln>
        </p:spPr>
      </p:pic>
      <p:sp>
        <p:nvSpPr>
          <p:cNvPr id="120" name="Google Shape;120;p16"/>
          <p:cNvSpPr txBox="1"/>
          <p:nvPr/>
        </p:nvSpPr>
        <p:spPr>
          <a:xfrm>
            <a:off x="1528525" y="3572250"/>
            <a:ext cx="18969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Barlow"/>
                <a:ea typeface="Barlow"/>
                <a:cs typeface="Barlow"/>
                <a:sym typeface="Barlow"/>
              </a:rPr>
              <a:t>SHANDA HUNT</a:t>
            </a:r>
            <a:endParaRPr b="1">
              <a:latin typeface="Barlow"/>
              <a:ea typeface="Barlow"/>
              <a:cs typeface="Barlow"/>
              <a:sym typeface="Barlow"/>
            </a:endParaRPr>
          </a:p>
          <a:p>
            <a:pPr indent="0" lvl="0" marL="0" rtl="0" algn="l">
              <a:spcBef>
                <a:spcPts val="0"/>
              </a:spcBef>
              <a:spcAft>
                <a:spcPts val="0"/>
              </a:spcAft>
              <a:buNone/>
            </a:pPr>
            <a:r>
              <a:rPr lang="en">
                <a:latin typeface="Barlow"/>
                <a:ea typeface="Barlow"/>
                <a:cs typeface="Barlow"/>
                <a:sym typeface="Barlow"/>
              </a:rPr>
              <a:t>Public Health Librarian</a:t>
            </a:r>
            <a:endParaRPr>
              <a:latin typeface="Barlow"/>
              <a:ea typeface="Barlow"/>
              <a:cs typeface="Barlow"/>
              <a:sym typeface="Barlow"/>
            </a:endParaRPr>
          </a:p>
        </p:txBody>
      </p:sp>
      <p:sp>
        <p:nvSpPr>
          <p:cNvPr id="121" name="Google Shape;121;p16"/>
          <p:cNvSpPr txBox="1"/>
          <p:nvPr/>
        </p:nvSpPr>
        <p:spPr>
          <a:xfrm>
            <a:off x="4120488" y="3572250"/>
            <a:ext cx="20319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Barlow"/>
                <a:ea typeface="Barlow"/>
                <a:cs typeface="Barlow"/>
                <a:sym typeface="Barlow"/>
              </a:rPr>
              <a:t>SARAH JANE BROWN</a:t>
            </a:r>
            <a:endParaRPr b="1">
              <a:latin typeface="Barlow"/>
              <a:ea typeface="Barlow"/>
              <a:cs typeface="Barlow"/>
              <a:sym typeface="Barlow"/>
            </a:endParaRPr>
          </a:p>
          <a:p>
            <a:pPr indent="0" lvl="0" marL="0" rtl="0" algn="l">
              <a:spcBef>
                <a:spcPts val="0"/>
              </a:spcBef>
              <a:spcAft>
                <a:spcPts val="0"/>
              </a:spcAft>
              <a:buNone/>
            </a:pPr>
            <a:r>
              <a:rPr lang="en">
                <a:latin typeface="Barlow"/>
                <a:ea typeface="Barlow"/>
                <a:cs typeface="Barlow"/>
                <a:sym typeface="Barlow"/>
              </a:rPr>
              <a:t>Pharmacy Librarian</a:t>
            </a:r>
            <a:endParaRPr>
              <a:latin typeface="Barlow"/>
              <a:ea typeface="Barlow"/>
              <a:cs typeface="Barlow"/>
              <a:sym typeface="Barlow"/>
            </a:endParaRPr>
          </a:p>
        </p:txBody>
      </p:sp>
      <p:sp>
        <p:nvSpPr>
          <p:cNvPr id="122" name="Google Shape;122;p16"/>
          <p:cNvSpPr txBox="1"/>
          <p:nvPr/>
        </p:nvSpPr>
        <p:spPr>
          <a:xfrm>
            <a:off x="6982275" y="3560100"/>
            <a:ext cx="2031900" cy="3936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a:latin typeface="Barlow"/>
                <a:ea typeface="Barlow"/>
                <a:cs typeface="Barlow"/>
                <a:sym typeface="Barlow"/>
              </a:rPr>
              <a:t>JENNY MCBURNEY</a:t>
            </a:r>
            <a:endParaRPr b="1">
              <a:latin typeface="Barlow"/>
              <a:ea typeface="Barlow"/>
              <a:cs typeface="Barlow"/>
              <a:sym typeface="Barlow"/>
            </a:endParaRPr>
          </a:p>
          <a:p>
            <a:pPr indent="0" lvl="0" marL="0" rtl="0" algn="l">
              <a:spcBef>
                <a:spcPts val="0"/>
              </a:spcBef>
              <a:spcAft>
                <a:spcPts val="0"/>
              </a:spcAft>
              <a:buNone/>
            </a:pPr>
            <a:r>
              <a:rPr lang="en">
                <a:latin typeface="Barlow"/>
                <a:ea typeface="Barlow"/>
                <a:cs typeface="Barlow"/>
                <a:sym typeface="Barlow"/>
              </a:rPr>
              <a:t>Social Sciences Librarian</a:t>
            </a:r>
            <a:endParaRPr>
              <a:latin typeface="Barlow"/>
              <a:ea typeface="Barlow"/>
              <a:cs typeface="Barlow"/>
              <a:sym typeface="Barlow"/>
            </a:endParaRPr>
          </a:p>
        </p:txBody>
      </p:sp>
      <p:grpSp>
        <p:nvGrpSpPr>
          <p:cNvPr id="123" name="Google Shape;123;p16"/>
          <p:cNvGrpSpPr/>
          <p:nvPr/>
        </p:nvGrpSpPr>
        <p:grpSpPr>
          <a:xfrm>
            <a:off x="1433988" y="4510276"/>
            <a:ext cx="349235" cy="349235"/>
            <a:chOff x="1922075" y="1629000"/>
            <a:chExt cx="437200" cy="437200"/>
          </a:xfrm>
        </p:grpSpPr>
        <p:sp>
          <p:nvSpPr>
            <p:cNvPr id="124" name="Google Shape;124;p16"/>
            <p:cNvSpPr/>
            <p:nvPr/>
          </p:nvSpPr>
          <p:spPr>
            <a:xfrm>
              <a:off x="2208425" y="1629000"/>
              <a:ext cx="150850" cy="150850"/>
            </a:xfrm>
            <a:custGeom>
              <a:rect b="b" l="l" r="r" t="t"/>
              <a:pathLst>
                <a:path extrusionOk="0" h="6034" w="6034">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5" name="Google Shape;125;p16"/>
            <p:cNvSpPr/>
            <p:nvPr/>
          </p:nvSpPr>
          <p:spPr>
            <a:xfrm>
              <a:off x="1922075" y="1686400"/>
              <a:ext cx="379800" cy="379800"/>
            </a:xfrm>
            <a:custGeom>
              <a:rect b="b" l="l" r="r" t="t"/>
              <a:pathLst>
                <a:path extrusionOk="0" h="15192" w="15192">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6" name="Google Shape;126;p16"/>
          <p:cNvGrpSpPr/>
          <p:nvPr/>
        </p:nvGrpSpPr>
        <p:grpSpPr>
          <a:xfrm>
            <a:off x="4128563" y="4510276"/>
            <a:ext cx="349235" cy="349235"/>
            <a:chOff x="1922075" y="1629000"/>
            <a:chExt cx="437200" cy="437200"/>
          </a:xfrm>
        </p:grpSpPr>
        <p:sp>
          <p:nvSpPr>
            <p:cNvPr id="127" name="Google Shape;127;p16"/>
            <p:cNvSpPr/>
            <p:nvPr/>
          </p:nvSpPr>
          <p:spPr>
            <a:xfrm>
              <a:off x="2208425" y="1629000"/>
              <a:ext cx="150850" cy="150850"/>
            </a:xfrm>
            <a:custGeom>
              <a:rect b="b" l="l" r="r" t="t"/>
              <a:pathLst>
                <a:path extrusionOk="0" h="6034" w="6034">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28" name="Google Shape;128;p16"/>
            <p:cNvSpPr/>
            <p:nvPr/>
          </p:nvSpPr>
          <p:spPr>
            <a:xfrm>
              <a:off x="1922075" y="1686400"/>
              <a:ext cx="379800" cy="379800"/>
            </a:xfrm>
            <a:custGeom>
              <a:rect b="b" l="l" r="r" t="t"/>
              <a:pathLst>
                <a:path extrusionOk="0" h="15192" w="15192">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grpSp>
        <p:nvGrpSpPr>
          <p:cNvPr id="129" name="Google Shape;129;p16"/>
          <p:cNvGrpSpPr/>
          <p:nvPr/>
        </p:nvGrpSpPr>
        <p:grpSpPr>
          <a:xfrm>
            <a:off x="6906063" y="4510276"/>
            <a:ext cx="349235" cy="349235"/>
            <a:chOff x="1922075" y="1629000"/>
            <a:chExt cx="437200" cy="437200"/>
          </a:xfrm>
        </p:grpSpPr>
        <p:sp>
          <p:nvSpPr>
            <p:cNvPr id="130" name="Google Shape;130;p16"/>
            <p:cNvSpPr/>
            <p:nvPr/>
          </p:nvSpPr>
          <p:spPr>
            <a:xfrm>
              <a:off x="2208425" y="1629000"/>
              <a:ext cx="150850" cy="150850"/>
            </a:xfrm>
            <a:custGeom>
              <a:rect b="b" l="l" r="r" t="t"/>
              <a:pathLst>
                <a:path extrusionOk="0" h="6034" w="6034">
                  <a:moveTo>
                    <a:pt x="2004" y="1"/>
                  </a:moveTo>
                  <a:lnTo>
                    <a:pt x="1881" y="25"/>
                  </a:lnTo>
                  <a:lnTo>
                    <a:pt x="1784" y="50"/>
                  </a:lnTo>
                  <a:lnTo>
                    <a:pt x="1686" y="98"/>
                  </a:lnTo>
                  <a:lnTo>
                    <a:pt x="1588" y="172"/>
                  </a:lnTo>
                  <a:lnTo>
                    <a:pt x="1" y="1784"/>
                  </a:lnTo>
                  <a:lnTo>
                    <a:pt x="4251" y="6033"/>
                  </a:lnTo>
                  <a:lnTo>
                    <a:pt x="5862" y="4446"/>
                  </a:lnTo>
                  <a:lnTo>
                    <a:pt x="5936" y="4348"/>
                  </a:lnTo>
                  <a:lnTo>
                    <a:pt x="5985" y="4250"/>
                  </a:lnTo>
                  <a:lnTo>
                    <a:pt x="6009" y="4153"/>
                  </a:lnTo>
                  <a:lnTo>
                    <a:pt x="6033" y="4031"/>
                  </a:lnTo>
                  <a:lnTo>
                    <a:pt x="6009" y="3933"/>
                  </a:lnTo>
                  <a:lnTo>
                    <a:pt x="5985" y="3811"/>
                  </a:lnTo>
                  <a:lnTo>
                    <a:pt x="5936" y="3713"/>
                  </a:lnTo>
                  <a:lnTo>
                    <a:pt x="5862" y="3615"/>
                  </a:lnTo>
                  <a:lnTo>
                    <a:pt x="2419" y="172"/>
                  </a:lnTo>
                  <a:lnTo>
                    <a:pt x="2321" y="98"/>
                  </a:lnTo>
                  <a:lnTo>
                    <a:pt x="2223" y="50"/>
                  </a:lnTo>
                  <a:lnTo>
                    <a:pt x="2101" y="25"/>
                  </a:lnTo>
                  <a:lnTo>
                    <a:pt x="20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31" name="Google Shape;131;p16"/>
            <p:cNvSpPr/>
            <p:nvPr/>
          </p:nvSpPr>
          <p:spPr>
            <a:xfrm>
              <a:off x="1922075" y="1686400"/>
              <a:ext cx="379800" cy="379800"/>
            </a:xfrm>
            <a:custGeom>
              <a:rect b="b" l="l" r="r" t="t"/>
              <a:pathLst>
                <a:path extrusionOk="0" h="15192" w="15192">
                  <a:moveTo>
                    <a:pt x="1100" y="10527"/>
                  </a:moveTo>
                  <a:lnTo>
                    <a:pt x="4665" y="14093"/>
                  </a:lnTo>
                  <a:lnTo>
                    <a:pt x="4616" y="14117"/>
                  </a:lnTo>
                  <a:lnTo>
                    <a:pt x="1979" y="14508"/>
                  </a:lnTo>
                  <a:lnTo>
                    <a:pt x="684" y="13213"/>
                  </a:lnTo>
                  <a:lnTo>
                    <a:pt x="1075" y="10576"/>
                  </a:lnTo>
                  <a:lnTo>
                    <a:pt x="1100" y="10527"/>
                  </a:lnTo>
                  <a:close/>
                  <a:moveTo>
                    <a:pt x="10918" y="1"/>
                  </a:moveTo>
                  <a:lnTo>
                    <a:pt x="758" y="10185"/>
                  </a:lnTo>
                  <a:lnTo>
                    <a:pt x="684" y="10258"/>
                  </a:lnTo>
                  <a:lnTo>
                    <a:pt x="636" y="10332"/>
                  </a:lnTo>
                  <a:lnTo>
                    <a:pt x="611" y="10405"/>
                  </a:lnTo>
                  <a:lnTo>
                    <a:pt x="587" y="10502"/>
                  </a:lnTo>
                  <a:lnTo>
                    <a:pt x="1" y="14532"/>
                  </a:lnTo>
                  <a:lnTo>
                    <a:pt x="1" y="14654"/>
                  </a:lnTo>
                  <a:lnTo>
                    <a:pt x="25" y="14801"/>
                  </a:lnTo>
                  <a:lnTo>
                    <a:pt x="98" y="14923"/>
                  </a:lnTo>
                  <a:lnTo>
                    <a:pt x="171" y="15021"/>
                  </a:lnTo>
                  <a:lnTo>
                    <a:pt x="269" y="15094"/>
                  </a:lnTo>
                  <a:lnTo>
                    <a:pt x="367" y="15143"/>
                  </a:lnTo>
                  <a:lnTo>
                    <a:pt x="465" y="15167"/>
                  </a:lnTo>
                  <a:lnTo>
                    <a:pt x="587" y="15192"/>
                  </a:lnTo>
                  <a:lnTo>
                    <a:pt x="660" y="15192"/>
                  </a:lnTo>
                  <a:lnTo>
                    <a:pt x="4690" y="14606"/>
                  </a:lnTo>
                  <a:lnTo>
                    <a:pt x="4861" y="14557"/>
                  </a:lnTo>
                  <a:lnTo>
                    <a:pt x="4934" y="14508"/>
                  </a:lnTo>
                  <a:lnTo>
                    <a:pt x="5007" y="14435"/>
                  </a:lnTo>
                  <a:lnTo>
                    <a:pt x="15192" y="4275"/>
                  </a:lnTo>
                  <a:lnTo>
                    <a:pt x="13970" y="3053"/>
                  </a:lnTo>
                  <a:lnTo>
                    <a:pt x="4152" y="12872"/>
                  </a:lnTo>
                  <a:lnTo>
                    <a:pt x="3810" y="12530"/>
                  </a:lnTo>
                  <a:lnTo>
                    <a:pt x="13629" y="2712"/>
                  </a:lnTo>
                  <a:lnTo>
                    <a:pt x="12481" y="1564"/>
                  </a:lnTo>
                  <a:lnTo>
                    <a:pt x="2663" y="11382"/>
                  </a:lnTo>
                  <a:lnTo>
                    <a:pt x="2321" y="11040"/>
                  </a:lnTo>
                  <a:lnTo>
                    <a:pt x="12139" y="1222"/>
                  </a:lnTo>
                  <a:lnTo>
                    <a:pt x="10918"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132" name="Google Shape;132;p16"/>
          <p:cNvSpPr txBox="1"/>
          <p:nvPr/>
        </p:nvSpPr>
        <p:spPr>
          <a:xfrm>
            <a:off x="1585625" y="4611650"/>
            <a:ext cx="1756200" cy="2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Barlow"/>
                <a:ea typeface="Barlow"/>
                <a:cs typeface="Barlow"/>
                <a:sym typeface="Barlow"/>
              </a:rPr>
              <a:t>hunt0081@umn.edu</a:t>
            </a:r>
            <a:endParaRPr>
              <a:latin typeface="Barlow"/>
              <a:ea typeface="Barlow"/>
              <a:cs typeface="Barlow"/>
              <a:sym typeface="Barlow"/>
            </a:endParaRPr>
          </a:p>
        </p:txBody>
      </p:sp>
      <p:sp>
        <p:nvSpPr>
          <p:cNvPr id="133" name="Google Shape;133;p16"/>
          <p:cNvSpPr txBox="1"/>
          <p:nvPr/>
        </p:nvSpPr>
        <p:spPr>
          <a:xfrm>
            <a:off x="4245850" y="4611650"/>
            <a:ext cx="1756200" cy="2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Barlow"/>
                <a:ea typeface="Barlow"/>
                <a:cs typeface="Barlow"/>
                <a:sym typeface="Barlow"/>
              </a:rPr>
              <a:t>sjbrown</a:t>
            </a:r>
            <a:r>
              <a:rPr lang="en">
                <a:latin typeface="Barlow"/>
                <a:ea typeface="Barlow"/>
                <a:cs typeface="Barlow"/>
                <a:sym typeface="Barlow"/>
              </a:rPr>
              <a:t>@umn.edu</a:t>
            </a:r>
            <a:endParaRPr>
              <a:latin typeface="Barlow"/>
              <a:ea typeface="Barlow"/>
              <a:cs typeface="Barlow"/>
              <a:sym typeface="Barlow"/>
            </a:endParaRPr>
          </a:p>
        </p:txBody>
      </p:sp>
      <p:sp>
        <p:nvSpPr>
          <p:cNvPr id="134" name="Google Shape;134;p16"/>
          <p:cNvSpPr txBox="1"/>
          <p:nvPr/>
        </p:nvSpPr>
        <p:spPr>
          <a:xfrm>
            <a:off x="7043925" y="4611650"/>
            <a:ext cx="1756200" cy="2478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a:latin typeface="Barlow"/>
                <a:ea typeface="Barlow"/>
                <a:cs typeface="Barlow"/>
                <a:sym typeface="Barlow"/>
              </a:rPr>
              <a:t>jmcburne</a:t>
            </a:r>
            <a:r>
              <a:rPr lang="en">
                <a:latin typeface="Barlow"/>
                <a:ea typeface="Barlow"/>
                <a:cs typeface="Barlow"/>
                <a:sym typeface="Barlow"/>
              </a:rPr>
              <a:t>@umn.edu</a:t>
            </a:r>
            <a:endParaRPr>
              <a:latin typeface="Barlow"/>
              <a:ea typeface="Barlow"/>
              <a:cs typeface="Barlow"/>
              <a:sym typeface="Barlow"/>
            </a:endParaRPr>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02" name="Shape 402"/>
        <p:cNvGrpSpPr/>
        <p:nvPr/>
      </p:nvGrpSpPr>
      <p:grpSpPr>
        <a:xfrm>
          <a:off x="0" y="0"/>
          <a:ext cx="0" cy="0"/>
          <a:chOff x="0" y="0"/>
          <a:chExt cx="0" cy="0"/>
        </a:xfrm>
      </p:grpSpPr>
      <p:sp>
        <p:nvSpPr>
          <p:cNvPr id="403" name="Google Shape;403;p43"/>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PROGRAMMATIC CHANGES</a:t>
            </a:r>
            <a:endParaRPr/>
          </a:p>
        </p:txBody>
      </p:sp>
      <p:sp>
        <p:nvSpPr>
          <p:cNvPr id="404" name="Google Shape;404;p43"/>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405" name="Google Shape;405;p43"/>
          <p:cNvSpPr txBox="1"/>
          <p:nvPr>
            <p:ph idx="1" type="body"/>
          </p:nvPr>
        </p:nvSpPr>
        <p:spPr>
          <a:xfrm>
            <a:off x="1365500" y="1349150"/>
            <a:ext cx="7276500" cy="2938500"/>
          </a:xfrm>
          <a:prstGeom prst="rect">
            <a:avLst/>
          </a:prstGeom>
        </p:spPr>
        <p:txBody>
          <a:bodyPr anchorCtr="0" anchor="t" bIns="91425" lIns="91425" spcFirstLastPara="1" rIns="91425" wrap="square" tIns="91425">
            <a:noAutofit/>
          </a:bodyPr>
          <a:lstStyle/>
          <a:p>
            <a:pPr indent="-361950" lvl="0" marL="457200" rtl="0" algn="l">
              <a:spcBef>
                <a:spcPts val="600"/>
              </a:spcBef>
              <a:spcAft>
                <a:spcPts val="0"/>
              </a:spcAft>
              <a:buSzPts val="2100"/>
              <a:buChar char="▪"/>
            </a:pPr>
            <a:r>
              <a:rPr lang="en" sz="2100"/>
              <a:t>2017 → 2018</a:t>
            </a:r>
            <a:endParaRPr sz="2100"/>
          </a:p>
          <a:p>
            <a:pPr indent="-361950" lvl="1" marL="914400" rtl="0" algn="l">
              <a:spcBef>
                <a:spcPts val="480"/>
              </a:spcBef>
              <a:spcAft>
                <a:spcPts val="0"/>
              </a:spcAft>
              <a:buSzPts val="2100"/>
              <a:buChar char="▫"/>
            </a:pPr>
            <a:r>
              <a:rPr lang="en" sz="2100"/>
              <a:t>Formalized charter for annual Research Sprints</a:t>
            </a:r>
            <a:endParaRPr sz="2100"/>
          </a:p>
          <a:p>
            <a:pPr indent="-361950" lvl="1" marL="914400" rtl="0" algn="l">
              <a:spcBef>
                <a:spcPts val="1000"/>
              </a:spcBef>
              <a:spcAft>
                <a:spcPts val="0"/>
              </a:spcAft>
              <a:buSzPts val="2100"/>
              <a:buChar char="▫"/>
            </a:pPr>
            <a:r>
              <a:rPr lang="en" sz="2100"/>
              <a:t>Engagement of Libraries’ leadership in selecting Sprint proposals and forming librarian teams</a:t>
            </a:r>
            <a:endParaRPr sz="2100"/>
          </a:p>
          <a:p>
            <a:pPr indent="-361950" lvl="1" marL="914400" rtl="0" algn="l">
              <a:spcBef>
                <a:spcPts val="1000"/>
              </a:spcBef>
              <a:spcAft>
                <a:spcPts val="0"/>
              </a:spcAft>
              <a:buSzPts val="2100"/>
              <a:buChar char="▫"/>
            </a:pPr>
            <a:r>
              <a:rPr lang="en" sz="2100"/>
              <a:t>Streamlined rubrics and templates for documentation</a:t>
            </a:r>
            <a:endParaRPr sz="2100"/>
          </a:p>
          <a:p>
            <a:pPr indent="-361950" lvl="1" marL="914400" rtl="0" algn="l">
              <a:spcBef>
                <a:spcPts val="1000"/>
              </a:spcBef>
              <a:spcAft>
                <a:spcPts val="0"/>
              </a:spcAft>
              <a:buSzPts val="2100"/>
              <a:buChar char="▫"/>
            </a:pPr>
            <a:r>
              <a:rPr lang="en" sz="2100"/>
              <a:t>Mandatory Sprints orientation for librarian staff</a:t>
            </a:r>
            <a:endParaRPr sz="2100"/>
          </a:p>
          <a:p>
            <a:pPr indent="-361950" lvl="1" marL="914400" rtl="0" algn="l">
              <a:spcBef>
                <a:spcPts val="1000"/>
              </a:spcBef>
              <a:spcAft>
                <a:spcPts val="0"/>
              </a:spcAft>
              <a:buSzPts val="2100"/>
              <a:buChar char="▫"/>
            </a:pPr>
            <a:r>
              <a:rPr lang="en" sz="2100"/>
              <a:t>Additional pre-Sprint team meetings</a:t>
            </a:r>
            <a:endParaRPr sz="2100"/>
          </a:p>
          <a:p>
            <a:pPr indent="-361950" lvl="1" marL="914400" rtl="0" algn="l">
              <a:spcBef>
                <a:spcPts val="1000"/>
              </a:spcBef>
              <a:spcAft>
                <a:spcPts val="1000"/>
              </a:spcAft>
              <a:buSzPts val="2100"/>
              <a:buChar char="▫"/>
            </a:pPr>
            <a:r>
              <a:rPr lang="en" sz="2100"/>
              <a:t>Designated one team per project manager</a:t>
            </a:r>
            <a:endParaRPr sz="2100"/>
          </a:p>
        </p:txBody>
      </p:sp>
      <p:grpSp>
        <p:nvGrpSpPr>
          <p:cNvPr id="406" name="Google Shape;406;p43"/>
          <p:cNvGrpSpPr/>
          <p:nvPr/>
        </p:nvGrpSpPr>
        <p:grpSpPr>
          <a:xfrm>
            <a:off x="8145113" y="620828"/>
            <a:ext cx="408746" cy="302406"/>
            <a:chOff x="5255200" y="3006475"/>
            <a:chExt cx="511700" cy="378575"/>
          </a:xfrm>
        </p:grpSpPr>
        <p:sp>
          <p:nvSpPr>
            <p:cNvPr id="407" name="Google Shape;407;p43"/>
            <p:cNvSpPr/>
            <p:nvPr/>
          </p:nvSpPr>
          <p:spPr>
            <a:xfrm>
              <a:off x="5255200" y="3006475"/>
              <a:ext cx="349900" cy="349875"/>
            </a:xfrm>
            <a:custGeom>
              <a:rect b="b" l="l" r="r" t="t"/>
              <a:pathLst>
                <a:path extrusionOk="0" h="13995" w="13996">
                  <a:moveTo>
                    <a:pt x="6986" y="4714"/>
                  </a:moveTo>
                  <a:lnTo>
                    <a:pt x="7206" y="4738"/>
                  </a:lnTo>
                  <a:lnTo>
                    <a:pt x="7425" y="4763"/>
                  </a:lnTo>
                  <a:lnTo>
                    <a:pt x="7645" y="4812"/>
                  </a:lnTo>
                  <a:lnTo>
                    <a:pt x="7841" y="4885"/>
                  </a:lnTo>
                  <a:lnTo>
                    <a:pt x="8060" y="4983"/>
                  </a:lnTo>
                  <a:lnTo>
                    <a:pt x="8256" y="5105"/>
                  </a:lnTo>
                  <a:lnTo>
                    <a:pt x="8427" y="5227"/>
                  </a:lnTo>
                  <a:lnTo>
                    <a:pt x="8598" y="5398"/>
                  </a:lnTo>
                  <a:lnTo>
                    <a:pt x="8769" y="5569"/>
                  </a:lnTo>
                  <a:lnTo>
                    <a:pt x="8891" y="5740"/>
                  </a:lnTo>
                  <a:lnTo>
                    <a:pt x="9013" y="5935"/>
                  </a:lnTo>
                  <a:lnTo>
                    <a:pt x="9111" y="6155"/>
                  </a:lnTo>
                  <a:lnTo>
                    <a:pt x="9184" y="6350"/>
                  </a:lnTo>
                  <a:lnTo>
                    <a:pt x="9233" y="6570"/>
                  </a:lnTo>
                  <a:lnTo>
                    <a:pt x="9257" y="6790"/>
                  </a:lnTo>
                  <a:lnTo>
                    <a:pt x="9257" y="7010"/>
                  </a:lnTo>
                  <a:lnTo>
                    <a:pt x="9257" y="7229"/>
                  </a:lnTo>
                  <a:lnTo>
                    <a:pt x="9233" y="7425"/>
                  </a:lnTo>
                  <a:lnTo>
                    <a:pt x="9184" y="7645"/>
                  </a:lnTo>
                  <a:lnTo>
                    <a:pt x="9111" y="7864"/>
                  </a:lnTo>
                  <a:lnTo>
                    <a:pt x="9013" y="8060"/>
                  </a:lnTo>
                  <a:lnTo>
                    <a:pt x="8891" y="8255"/>
                  </a:lnTo>
                  <a:lnTo>
                    <a:pt x="8769" y="8451"/>
                  </a:lnTo>
                  <a:lnTo>
                    <a:pt x="8598" y="8622"/>
                  </a:lnTo>
                  <a:lnTo>
                    <a:pt x="8427" y="8768"/>
                  </a:lnTo>
                  <a:lnTo>
                    <a:pt x="8256" y="8915"/>
                  </a:lnTo>
                  <a:lnTo>
                    <a:pt x="8060" y="9012"/>
                  </a:lnTo>
                  <a:lnTo>
                    <a:pt x="7841" y="9110"/>
                  </a:lnTo>
                  <a:lnTo>
                    <a:pt x="7645" y="9183"/>
                  </a:lnTo>
                  <a:lnTo>
                    <a:pt x="7425" y="9232"/>
                  </a:lnTo>
                  <a:lnTo>
                    <a:pt x="7206" y="9257"/>
                  </a:lnTo>
                  <a:lnTo>
                    <a:pt x="6986" y="9281"/>
                  </a:lnTo>
                  <a:lnTo>
                    <a:pt x="6766" y="9257"/>
                  </a:lnTo>
                  <a:lnTo>
                    <a:pt x="6546" y="9232"/>
                  </a:lnTo>
                  <a:lnTo>
                    <a:pt x="6351" y="9183"/>
                  </a:lnTo>
                  <a:lnTo>
                    <a:pt x="6131" y="9110"/>
                  </a:lnTo>
                  <a:lnTo>
                    <a:pt x="5936" y="9012"/>
                  </a:lnTo>
                  <a:lnTo>
                    <a:pt x="5740" y="8915"/>
                  </a:lnTo>
                  <a:lnTo>
                    <a:pt x="5545" y="8768"/>
                  </a:lnTo>
                  <a:lnTo>
                    <a:pt x="5374" y="8622"/>
                  </a:lnTo>
                  <a:lnTo>
                    <a:pt x="5227" y="8451"/>
                  </a:lnTo>
                  <a:lnTo>
                    <a:pt x="5081" y="8255"/>
                  </a:lnTo>
                  <a:lnTo>
                    <a:pt x="4983" y="8060"/>
                  </a:lnTo>
                  <a:lnTo>
                    <a:pt x="4885" y="7864"/>
                  </a:lnTo>
                  <a:lnTo>
                    <a:pt x="4812" y="7645"/>
                  </a:lnTo>
                  <a:lnTo>
                    <a:pt x="4763" y="7425"/>
                  </a:lnTo>
                  <a:lnTo>
                    <a:pt x="4714" y="7229"/>
                  </a:lnTo>
                  <a:lnTo>
                    <a:pt x="4714" y="7010"/>
                  </a:lnTo>
                  <a:lnTo>
                    <a:pt x="4714" y="6790"/>
                  </a:lnTo>
                  <a:lnTo>
                    <a:pt x="4763" y="6570"/>
                  </a:lnTo>
                  <a:lnTo>
                    <a:pt x="4812" y="6350"/>
                  </a:lnTo>
                  <a:lnTo>
                    <a:pt x="4885" y="6155"/>
                  </a:lnTo>
                  <a:lnTo>
                    <a:pt x="4983" y="5935"/>
                  </a:lnTo>
                  <a:lnTo>
                    <a:pt x="5081" y="5740"/>
                  </a:lnTo>
                  <a:lnTo>
                    <a:pt x="5227" y="5569"/>
                  </a:lnTo>
                  <a:lnTo>
                    <a:pt x="5374" y="5398"/>
                  </a:lnTo>
                  <a:lnTo>
                    <a:pt x="5545" y="5227"/>
                  </a:lnTo>
                  <a:lnTo>
                    <a:pt x="5740" y="5105"/>
                  </a:lnTo>
                  <a:lnTo>
                    <a:pt x="5936" y="4983"/>
                  </a:lnTo>
                  <a:lnTo>
                    <a:pt x="6131" y="4885"/>
                  </a:lnTo>
                  <a:lnTo>
                    <a:pt x="6351" y="4812"/>
                  </a:lnTo>
                  <a:lnTo>
                    <a:pt x="6546" y="4763"/>
                  </a:lnTo>
                  <a:lnTo>
                    <a:pt x="6766" y="4738"/>
                  </a:lnTo>
                  <a:lnTo>
                    <a:pt x="6986" y="4714"/>
                  </a:lnTo>
                  <a:close/>
                  <a:moveTo>
                    <a:pt x="6497" y="0"/>
                  </a:moveTo>
                  <a:lnTo>
                    <a:pt x="6375" y="25"/>
                  </a:lnTo>
                  <a:lnTo>
                    <a:pt x="6253" y="49"/>
                  </a:lnTo>
                  <a:lnTo>
                    <a:pt x="6131" y="122"/>
                  </a:lnTo>
                  <a:lnTo>
                    <a:pt x="6033" y="196"/>
                  </a:lnTo>
                  <a:lnTo>
                    <a:pt x="5936" y="293"/>
                  </a:lnTo>
                  <a:lnTo>
                    <a:pt x="5862" y="391"/>
                  </a:lnTo>
                  <a:lnTo>
                    <a:pt x="5813" y="513"/>
                  </a:lnTo>
                  <a:lnTo>
                    <a:pt x="5789" y="635"/>
                  </a:lnTo>
                  <a:lnTo>
                    <a:pt x="5618" y="2076"/>
                  </a:lnTo>
                  <a:lnTo>
                    <a:pt x="5325" y="2174"/>
                  </a:lnTo>
                  <a:lnTo>
                    <a:pt x="5032" y="2296"/>
                  </a:lnTo>
                  <a:lnTo>
                    <a:pt x="4763" y="2418"/>
                  </a:lnTo>
                  <a:lnTo>
                    <a:pt x="4495" y="2565"/>
                  </a:lnTo>
                  <a:lnTo>
                    <a:pt x="3347" y="1661"/>
                  </a:lnTo>
                  <a:lnTo>
                    <a:pt x="3225" y="1588"/>
                  </a:lnTo>
                  <a:lnTo>
                    <a:pt x="3103" y="1539"/>
                  </a:lnTo>
                  <a:lnTo>
                    <a:pt x="2980" y="1514"/>
                  </a:lnTo>
                  <a:lnTo>
                    <a:pt x="2736" y="1514"/>
                  </a:lnTo>
                  <a:lnTo>
                    <a:pt x="2590" y="1563"/>
                  </a:lnTo>
                  <a:lnTo>
                    <a:pt x="2492" y="1637"/>
                  </a:lnTo>
                  <a:lnTo>
                    <a:pt x="2394" y="1710"/>
                  </a:lnTo>
                  <a:lnTo>
                    <a:pt x="1710" y="2394"/>
                  </a:lnTo>
                  <a:lnTo>
                    <a:pt x="1613" y="2491"/>
                  </a:lnTo>
                  <a:lnTo>
                    <a:pt x="1564" y="2614"/>
                  </a:lnTo>
                  <a:lnTo>
                    <a:pt x="1515" y="2736"/>
                  </a:lnTo>
                  <a:lnTo>
                    <a:pt x="1491" y="2858"/>
                  </a:lnTo>
                  <a:lnTo>
                    <a:pt x="1491" y="3004"/>
                  </a:lnTo>
                  <a:lnTo>
                    <a:pt x="1515" y="3126"/>
                  </a:lnTo>
                  <a:lnTo>
                    <a:pt x="1564" y="3249"/>
                  </a:lnTo>
                  <a:lnTo>
                    <a:pt x="1637" y="3346"/>
                  </a:lnTo>
                  <a:lnTo>
                    <a:pt x="2541" y="4494"/>
                  </a:lnTo>
                  <a:lnTo>
                    <a:pt x="2394" y="4763"/>
                  </a:lnTo>
                  <a:lnTo>
                    <a:pt x="2272" y="5056"/>
                  </a:lnTo>
                  <a:lnTo>
                    <a:pt x="2174" y="5349"/>
                  </a:lnTo>
                  <a:lnTo>
                    <a:pt x="2077" y="5642"/>
                  </a:lnTo>
                  <a:lnTo>
                    <a:pt x="636" y="5789"/>
                  </a:lnTo>
                  <a:lnTo>
                    <a:pt x="514" y="5837"/>
                  </a:lnTo>
                  <a:lnTo>
                    <a:pt x="392" y="5886"/>
                  </a:lnTo>
                  <a:lnTo>
                    <a:pt x="269" y="5959"/>
                  </a:lnTo>
                  <a:lnTo>
                    <a:pt x="172" y="6033"/>
                  </a:lnTo>
                  <a:lnTo>
                    <a:pt x="99" y="6155"/>
                  </a:lnTo>
                  <a:lnTo>
                    <a:pt x="50" y="6253"/>
                  </a:lnTo>
                  <a:lnTo>
                    <a:pt x="1" y="6399"/>
                  </a:lnTo>
                  <a:lnTo>
                    <a:pt x="1" y="6521"/>
                  </a:lnTo>
                  <a:lnTo>
                    <a:pt x="1" y="7474"/>
                  </a:lnTo>
                  <a:lnTo>
                    <a:pt x="1" y="7620"/>
                  </a:lnTo>
                  <a:lnTo>
                    <a:pt x="50" y="7742"/>
                  </a:lnTo>
                  <a:lnTo>
                    <a:pt x="99" y="7864"/>
                  </a:lnTo>
                  <a:lnTo>
                    <a:pt x="172" y="7962"/>
                  </a:lnTo>
                  <a:lnTo>
                    <a:pt x="269" y="8060"/>
                  </a:lnTo>
                  <a:lnTo>
                    <a:pt x="392" y="8133"/>
                  </a:lnTo>
                  <a:lnTo>
                    <a:pt x="514" y="8182"/>
                  </a:lnTo>
                  <a:lnTo>
                    <a:pt x="636" y="8206"/>
                  </a:lnTo>
                  <a:lnTo>
                    <a:pt x="2077" y="8377"/>
                  </a:lnTo>
                  <a:lnTo>
                    <a:pt x="2174" y="8670"/>
                  </a:lnTo>
                  <a:lnTo>
                    <a:pt x="2272" y="8939"/>
                  </a:lnTo>
                  <a:lnTo>
                    <a:pt x="2394" y="9232"/>
                  </a:lnTo>
                  <a:lnTo>
                    <a:pt x="2541" y="9501"/>
                  </a:lnTo>
                  <a:lnTo>
                    <a:pt x="1637" y="10649"/>
                  </a:lnTo>
                  <a:lnTo>
                    <a:pt x="1564" y="10771"/>
                  </a:lnTo>
                  <a:lnTo>
                    <a:pt x="1515" y="10893"/>
                  </a:lnTo>
                  <a:lnTo>
                    <a:pt x="1491" y="11015"/>
                  </a:lnTo>
                  <a:lnTo>
                    <a:pt x="1491" y="11137"/>
                  </a:lnTo>
                  <a:lnTo>
                    <a:pt x="1515" y="11259"/>
                  </a:lnTo>
                  <a:lnTo>
                    <a:pt x="1564" y="11381"/>
                  </a:lnTo>
                  <a:lnTo>
                    <a:pt x="1613" y="11504"/>
                  </a:lnTo>
                  <a:lnTo>
                    <a:pt x="1710" y="11601"/>
                  </a:lnTo>
                  <a:lnTo>
                    <a:pt x="2394" y="12285"/>
                  </a:lnTo>
                  <a:lnTo>
                    <a:pt x="2492" y="12383"/>
                  </a:lnTo>
                  <a:lnTo>
                    <a:pt x="2590" y="12432"/>
                  </a:lnTo>
                  <a:lnTo>
                    <a:pt x="2736" y="12480"/>
                  </a:lnTo>
                  <a:lnTo>
                    <a:pt x="2858" y="12505"/>
                  </a:lnTo>
                  <a:lnTo>
                    <a:pt x="2980" y="12505"/>
                  </a:lnTo>
                  <a:lnTo>
                    <a:pt x="3103" y="12456"/>
                  </a:lnTo>
                  <a:lnTo>
                    <a:pt x="3225" y="12407"/>
                  </a:lnTo>
                  <a:lnTo>
                    <a:pt x="3347" y="12358"/>
                  </a:lnTo>
                  <a:lnTo>
                    <a:pt x="4495" y="11455"/>
                  </a:lnTo>
                  <a:lnTo>
                    <a:pt x="4763" y="11577"/>
                  </a:lnTo>
                  <a:lnTo>
                    <a:pt x="5032" y="11723"/>
                  </a:lnTo>
                  <a:lnTo>
                    <a:pt x="5325" y="11821"/>
                  </a:lnTo>
                  <a:lnTo>
                    <a:pt x="5618" y="11919"/>
                  </a:lnTo>
                  <a:lnTo>
                    <a:pt x="5789" y="13360"/>
                  </a:lnTo>
                  <a:lnTo>
                    <a:pt x="5813" y="13482"/>
                  </a:lnTo>
                  <a:lnTo>
                    <a:pt x="5862" y="13604"/>
                  </a:lnTo>
                  <a:lnTo>
                    <a:pt x="5936" y="13726"/>
                  </a:lnTo>
                  <a:lnTo>
                    <a:pt x="6033" y="13824"/>
                  </a:lnTo>
                  <a:lnTo>
                    <a:pt x="6131" y="13897"/>
                  </a:lnTo>
                  <a:lnTo>
                    <a:pt x="6253" y="13946"/>
                  </a:lnTo>
                  <a:lnTo>
                    <a:pt x="6375" y="13995"/>
                  </a:lnTo>
                  <a:lnTo>
                    <a:pt x="7596" y="13995"/>
                  </a:lnTo>
                  <a:lnTo>
                    <a:pt x="7743" y="13946"/>
                  </a:lnTo>
                  <a:lnTo>
                    <a:pt x="7841" y="13897"/>
                  </a:lnTo>
                  <a:lnTo>
                    <a:pt x="7963" y="13824"/>
                  </a:lnTo>
                  <a:lnTo>
                    <a:pt x="8036" y="13726"/>
                  </a:lnTo>
                  <a:lnTo>
                    <a:pt x="8109" y="13604"/>
                  </a:lnTo>
                  <a:lnTo>
                    <a:pt x="8158" y="13482"/>
                  </a:lnTo>
                  <a:lnTo>
                    <a:pt x="8183" y="13360"/>
                  </a:lnTo>
                  <a:lnTo>
                    <a:pt x="8353" y="11919"/>
                  </a:lnTo>
                  <a:lnTo>
                    <a:pt x="8647" y="11821"/>
                  </a:lnTo>
                  <a:lnTo>
                    <a:pt x="8940" y="11723"/>
                  </a:lnTo>
                  <a:lnTo>
                    <a:pt x="9233" y="11577"/>
                  </a:lnTo>
                  <a:lnTo>
                    <a:pt x="9501" y="11455"/>
                  </a:lnTo>
                  <a:lnTo>
                    <a:pt x="10649" y="12358"/>
                  </a:lnTo>
                  <a:lnTo>
                    <a:pt x="10747" y="12407"/>
                  </a:lnTo>
                  <a:lnTo>
                    <a:pt x="10869" y="12456"/>
                  </a:lnTo>
                  <a:lnTo>
                    <a:pt x="10991" y="12505"/>
                  </a:lnTo>
                  <a:lnTo>
                    <a:pt x="11138" y="12505"/>
                  </a:lnTo>
                  <a:lnTo>
                    <a:pt x="11260" y="12480"/>
                  </a:lnTo>
                  <a:lnTo>
                    <a:pt x="11382" y="12432"/>
                  </a:lnTo>
                  <a:lnTo>
                    <a:pt x="11504" y="12383"/>
                  </a:lnTo>
                  <a:lnTo>
                    <a:pt x="11602" y="12285"/>
                  </a:lnTo>
                  <a:lnTo>
                    <a:pt x="12286" y="11601"/>
                  </a:lnTo>
                  <a:lnTo>
                    <a:pt x="12359" y="11504"/>
                  </a:lnTo>
                  <a:lnTo>
                    <a:pt x="12432" y="11381"/>
                  </a:lnTo>
                  <a:lnTo>
                    <a:pt x="12457" y="11259"/>
                  </a:lnTo>
                  <a:lnTo>
                    <a:pt x="12481" y="11137"/>
                  </a:lnTo>
                  <a:lnTo>
                    <a:pt x="12481" y="11015"/>
                  </a:lnTo>
                  <a:lnTo>
                    <a:pt x="12457" y="10893"/>
                  </a:lnTo>
                  <a:lnTo>
                    <a:pt x="12408" y="10771"/>
                  </a:lnTo>
                  <a:lnTo>
                    <a:pt x="12334" y="10649"/>
                  </a:lnTo>
                  <a:lnTo>
                    <a:pt x="11431" y="9501"/>
                  </a:lnTo>
                  <a:lnTo>
                    <a:pt x="11577" y="9232"/>
                  </a:lnTo>
                  <a:lnTo>
                    <a:pt x="11699" y="8939"/>
                  </a:lnTo>
                  <a:lnTo>
                    <a:pt x="11822" y="8670"/>
                  </a:lnTo>
                  <a:lnTo>
                    <a:pt x="11895" y="8377"/>
                  </a:lnTo>
                  <a:lnTo>
                    <a:pt x="13360" y="8206"/>
                  </a:lnTo>
                  <a:lnTo>
                    <a:pt x="13482" y="8182"/>
                  </a:lnTo>
                  <a:lnTo>
                    <a:pt x="13604" y="8133"/>
                  </a:lnTo>
                  <a:lnTo>
                    <a:pt x="13702" y="8060"/>
                  </a:lnTo>
                  <a:lnTo>
                    <a:pt x="13800" y="7962"/>
                  </a:lnTo>
                  <a:lnTo>
                    <a:pt x="13873" y="7864"/>
                  </a:lnTo>
                  <a:lnTo>
                    <a:pt x="13946" y="7742"/>
                  </a:lnTo>
                  <a:lnTo>
                    <a:pt x="13971" y="7620"/>
                  </a:lnTo>
                  <a:lnTo>
                    <a:pt x="13995" y="7474"/>
                  </a:lnTo>
                  <a:lnTo>
                    <a:pt x="13995" y="6521"/>
                  </a:lnTo>
                  <a:lnTo>
                    <a:pt x="13971" y="6399"/>
                  </a:lnTo>
                  <a:lnTo>
                    <a:pt x="13946" y="6253"/>
                  </a:lnTo>
                  <a:lnTo>
                    <a:pt x="13873" y="6155"/>
                  </a:lnTo>
                  <a:lnTo>
                    <a:pt x="13800" y="6033"/>
                  </a:lnTo>
                  <a:lnTo>
                    <a:pt x="13702" y="5959"/>
                  </a:lnTo>
                  <a:lnTo>
                    <a:pt x="13604" y="5886"/>
                  </a:lnTo>
                  <a:lnTo>
                    <a:pt x="13482" y="5837"/>
                  </a:lnTo>
                  <a:lnTo>
                    <a:pt x="13360" y="5789"/>
                  </a:lnTo>
                  <a:lnTo>
                    <a:pt x="11895" y="5642"/>
                  </a:lnTo>
                  <a:lnTo>
                    <a:pt x="11822" y="5349"/>
                  </a:lnTo>
                  <a:lnTo>
                    <a:pt x="11699" y="5056"/>
                  </a:lnTo>
                  <a:lnTo>
                    <a:pt x="11577" y="4763"/>
                  </a:lnTo>
                  <a:lnTo>
                    <a:pt x="11431" y="4494"/>
                  </a:lnTo>
                  <a:lnTo>
                    <a:pt x="12334" y="3346"/>
                  </a:lnTo>
                  <a:lnTo>
                    <a:pt x="12408" y="3249"/>
                  </a:lnTo>
                  <a:lnTo>
                    <a:pt x="12457" y="3126"/>
                  </a:lnTo>
                  <a:lnTo>
                    <a:pt x="12481" y="3004"/>
                  </a:lnTo>
                  <a:lnTo>
                    <a:pt x="12481" y="2858"/>
                  </a:lnTo>
                  <a:lnTo>
                    <a:pt x="12457" y="2736"/>
                  </a:lnTo>
                  <a:lnTo>
                    <a:pt x="12432" y="2614"/>
                  </a:lnTo>
                  <a:lnTo>
                    <a:pt x="12359" y="2491"/>
                  </a:lnTo>
                  <a:lnTo>
                    <a:pt x="12286" y="2394"/>
                  </a:lnTo>
                  <a:lnTo>
                    <a:pt x="11602" y="1710"/>
                  </a:lnTo>
                  <a:lnTo>
                    <a:pt x="11504" y="1637"/>
                  </a:lnTo>
                  <a:lnTo>
                    <a:pt x="11382" y="1563"/>
                  </a:lnTo>
                  <a:lnTo>
                    <a:pt x="11260" y="1514"/>
                  </a:lnTo>
                  <a:lnTo>
                    <a:pt x="10991" y="1514"/>
                  </a:lnTo>
                  <a:lnTo>
                    <a:pt x="10869" y="1539"/>
                  </a:lnTo>
                  <a:lnTo>
                    <a:pt x="10747" y="1588"/>
                  </a:lnTo>
                  <a:lnTo>
                    <a:pt x="10649" y="1661"/>
                  </a:lnTo>
                  <a:lnTo>
                    <a:pt x="9501" y="2565"/>
                  </a:lnTo>
                  <a:lnTo>
                    <a:pt x="9233" y="2418"/>
                  </a:lnTo>
                  <a:lnTo>
                    <a:pt x="8940" y="2296"/>
                  </a:lnTo>
                  <a:lnTo>
                    <a:pt x="8647" y="2174"/>
                  </a:lnTo>
                  <a:lnTo>
                    <a:pt x="8353" y="2076"/>
                  </a:lnTo>
                  <a:lnTo>
                    <a:pt x="8183" y="635"/>
                  </a:lnTo>
                  <a:lnTo>
                    <a:pt x="8158" y="513"/>
                  </a:lnTo>
                  <a:lnTo>
                    <a:pt x="8109" y="391"/>
                  </a:lnTo>
                  <a:lnTo>
                    <a:pt x="8036" y="293"/>
                  </a:lnTo>
                  <a:lnTo>
                    <a:pt x="7963" y="196"/>
                  </a:lnTo>
                  <a:lnTo>
                    <a:pt x="7841" y="122"/>
                  </a:lnTo>
                  <a:lnTo>
                    <a:pt x="7743" y="49"/>
                  </a:lnTo>
                  <a:lnTo>
                    <a:pt x="7596" y="25"/>
                  </a:lnTo>
                  <a:lnTo>
                    <a:pt x="7474"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08" name="Google Shape;408;p43"/>
            <p:cNvSpPr/>
            <p:nvPr/>
          </p:nvSpPr>
          <p:spPr>
            <a:xfrm>
              <a:off x="5567825" y="3185975"/>
              <a:ext cx="199075" cy="199075"/>
            </a:xfrm>
            <a:custGeom>
              <a:rect b="b" l="l" r="r" t="t"/>
              <a:pathLst>
                <a:path extrusionOk="0" h="7963" w="7963">
                  <a:moveTo>
                    <a:pt x="3933" y="2296"/>
                  </a:moveTo>
                  <a:lnTo>
                    <a:pt x="4103" y="2321"/>
                  </a:lnTo>
                  <a:lnTo>
                    <a:pt x="4274" y="2321"/>
                  </a:lnTo>
                  <a:lnTo>
                    <a:pt x="4421" y="2370"/>
                  </a:lnTo>
                  <a:lnTo>
                    <a:pt x="4592" y="2419"/>
                  </a:lnTo>
                  <a:lnTo>
                    <a:pt x="4738" y="2492"/>
                  </a:lnTo>
                  <a:lnTo>
                    <a:pt x="4885" y="2565"/>
                  </a:lnTo>
                  <a:lnTo>
                    <a:pt x="5032" y="2663"/>
                  </a:lnTo>
                  <a:lnTo>
                    <a:pt x="5154" y="2785"/>
                  </a:lnTo>
                  <a:lnTo>
                    <a:pt x="5276" y="2883"/>
                  </a:lnTo>
                  <a:lnTo>
                    <a:pt x="5373" y="3029"/>
                  </a:lnTo>
                  <a:lnTo>
                    <a:pt x="5447" y="3151"/>
                  </a:lnTo>
                  <a:lnTo>
                    <a:pt x="5520" y="3298"/>
                  </a:lnTo>
                  <a:lnTo>
                    <a:pt x="5593" y="3444"/>
                  </a:lnTo>
                  <a:lnTo>
                    <a:pt x="5618" y="3615"/>
                  </a:lnTo>
                  <a:lnTo>
                    <a:pt x="5642" y="3762"/>
                  </a:lnTo>
                  <a:lnTo>
                    <a:pt x="5667" y="3933"/>
                  </a:lnTo>
                  <a:lnTo>
                    <a:pt x="5667" y="4079"/>
                  </a:lnTo>
                  <a:lnTo>
                    <a:pt x="5642" y="4250"/>
                  </a:lnTo>
                  <a:lnTo>
                    <a:pt x="5618" y="4421"/>
                  </a:lnTo>
                  <a:lnTo>
                    <a:pt x="5569" y="4568"/>
                  </a:lnTo>
                  <a:lnTo>
                    <a:pt x="5496" y="4739"/>
                  </a:lnTo>
                  <a:lnTo>
                    <a:pt x="5398" y="4885"/>
                  </a:lnTo>
                  <a:lnTo>
                    <a:pt x="5300" y="5007"/>
                  </a:lnTo>
                  <a:lnTo>
                    <a:pt x="5203" y="5154"/>
                  </a:lnTo>
                  <a:lnTo>
                    <a:pt x="5080" y="5252"/>
                  </a:lnTo>
                  <a:lnTo>
                    <a:pt x="4958" y="5349"/>
                  </a:lnTo>
                  <a:lnTo>
                    <a:pt x="4812" y="5447"/>
                  </a:lnTo>
                  <a:lnTo>
                    <a:pt x="4665" y="5520"/>
                  </a:lnTo>
                  <a:lnTo>
                    <a:pt x="4519" y="5569"/>
                  </a:lnTo>
                  <a:lnTo>
                    <a:pt x="4372" y="5618"/>
                  </a:lnTo>
                  <a:lnTo>
                    <a:pt x="4201" y="5642"/>
                  </a:lnTo>
                  <a:lnTo>
                    <a:pt x="4055" y="5667"/>
                  </a:lnTo>
                  <a:lnTo>
                    <a:pt x="3884" y="5642"/>
                  </a:lnTo>
                  <a:lnTo>
                    <a:pt x="3713" y="5642"/>
                  </a:lnTo>
                  <a:lnTo>
                    <a:pt x="3566" y="5594"/>
                  </a:lnTo>
                  <a:lnTo>
                    <a:pt x="3395" y="5545"/>
                  </a:lnTo>
                  <a:lnTo>
                    <a:pt x="3249" y="5471"/>
                  </a:lnTo>
                  <a:lnTo>
                    <a:pt x="3102" y="5398"/>
                  </a:lnTo>
                  <a:lnTo>
                    <a:pt x="2956" y="5300"/>
                  </a:lnTo>
                  <a:lnTo>
                    <a:pt x="2833" y="5178"/>
                  </a:lnTo>
                  <a:lnTo>
                    <a:pt x="2711" y="5081"/>
                  </a:lnTo>
                  <a:lnTo>
                    <a:pt x="2614" y="4934"/>
                  </a:lnTo>
                  <a:lnTo>
                    <a:pt x="2540" y="4812"/>
                  </a:lnTo>
                  <a:lnTo>
                    <a:pt x="2467" y="4665"/>
                  </a:lnTo>
                  <a:lnTo>
                    <a:pt x="2394" y="4519"/>
                  </a:lnTo>
                  <a:lnTo>
                    <a:pt x="2369" y="4348"/>
                  </a:lnTo>
                  <a:lnTo>
                    <a:pt x="2321" y="4201"/>
                  </a:lnTo>
                  <a:lnTo>
                    <a:pt x="2321" y="4030"/>
                  </a:lnTo>
                  <a:lnTo>
                    <a:pt x="2321" y="3884"/>
                  </a:lnTo>
                  <a:lnTo>
                    <a:pt x="2345" y="3713"/>
                  </a:lnTo>
                  <a:lnTo>
                    <a:pt x="2369" y="3542"/>
                  </a:lnTo>
                  <a:lnTo>
                    <a:pt x="2418" y="3395"/>
                  </a:lnTo>
                  <a:lnTo>
                    <a:pt x="2492" y="3224"/>
                  </a:lnTo>
                  <a:lnTo>
                    <a:pt x="2589" y="3078"/>
                  </a:lnTo>
                  <a:lnTo>
                    <a:pt x="2687" y="2956"/>
                  </a:lnTo>
                  <a:lnTo>
                    <a:pt x="2785" y="2809"/>
                  </a:lnTo>
                  <a:lnTo>
                    <a:pt x="2907" y="2712"/>
                  </a:lnTo>
                  <a:lnTo>
                    <a:pt x="3029" y="2614"/>
                  </a:lnTo>
                  <a:lnTo>
                    <a:pt x="3175" y="2516"/>
                  </a:lnTo>
                  <a:lnTo>
                    <a:pt x="3322" y="2443"/>
                  </a:lnTo>
                  <a:lnTo>
                    <a:pt x="3468" y="2394"/>
                  </a:lnTo>
                  <a:lnTo>
                    <a:pt x="3615" y="2345"/>
                  </a:lnTo>
                  <a:lnTo>
                    <a:pt x="3786" y="2321"/>
                  </a:lnTo>
                  <a:lnTo>
                    <a:pt x="3933" y="2296"/>
                  </a:lnTo>
                  <a:close/>
                  <a:moveTo>
                    <a:pt x="3053" y="1"/>
                  </a:moveTo>
                  <a:lnTo>
                    <a:pt x="2980" y="25"/>
                  </a:lnTo>
                  <a:lnTo>
                    <a:pt x="2443" y="196"/>
                  </a:lnTo>
                  <a:lnTo>
                    <a:pt x="2369" y="220"/>
                  </a:lnTo>
                  <a:lnTo>
                    <a:pt x="2296" y="269"/>
                  </a:lnTo>
                  <a:lnTo>
                    <a:pt x="2198" y="391"/>
                  </a:lnTo>
                  <a:lnTo>
                    <a:pt x="2150" y="538"/>
                  </a:lnTo>
                  <a:lnTo>
                    <a:pt x="2150" y="611"/>
                  </a:lnTo>
                  <a:lnTo>
                    <a:pt x="2150" y="684"/>
                  </a:lnTo>
                  <a:lnTo>
                    <a:pt x="2394" y="1832"/>
                  </a:lnTo>
                  <a:lnTo>
                    <a:pt x="2223" y="1954"/>
                  </a:lnTo>
                  <a:lnTo>
                    <a:pt x="2076" y="2101"/>
                  </a:lnTo>
                  <a:lnTo>
                    <a:pt x="1002" y="1686"/>
                  </a:lnTo>
                  <a:lnTo>
                    <a:pt x="928" y="1686"/>
                  </a:lnTo>
                  <a:lnTo>
                    <a:pt x="831" y="1661"/>
                  </a:lnTo>
                  <a:lnTo>
                    <a:pt x="684" y="1710"/>
                  </a:lnTo>
                  <a:lnTo>
                    <a:pt x="562" y="1784"/>
                  </a:lnTo>
                  <a:lnTo>
                    <a:pt x="513" y="1832"/>
                  </a:lnTo>
                  <a:lnTo>
                    <a:pt x="464" y="1906"/>
                  </a:lnTo>
                  <a:lnTo>
                    <a:pt x="220" y="2394"/>
                  </a:lnTo>
                  <a:lnTo>
                    <a:pt x="196" y="2467"/>
                  </a:lnTo>
                  <a:lnTo>
                    <a:pt x="171" y="2541"/>
                  </a:lnTo>
                  <a:lnTo>
                    <a:pt x="196" y="2712"/>
                  </a:lnTo>
                  <a:lnTo>
                    <a:pt x="245" y="2834"/>
                  </a:lnTo>
                  <a:lnTo>
                    <a:pt x="293" y="2907"/>
                  </a:lnTo>
                  <a:lnTo>
                    <a:pt x="367" y="2956"/>
                  </a:lnTo>
                  <a:lnTo>
                    <a:pt x="1344" y="3591"/>
                  </a:lnTo>
                  <a:lnTo>
                    <a:pt x="1319" y="3786"/>
                  </a:lnTo>
                  <a:lnTo>
                    <a:pt x="1295" y="4006"/>
                  </a:lnTo>
                  <a:lnTo>
                    <a:pt x="245" y="4494"/>
                  </a:lnTo>
                  <a:lnTo>
                    <a:pt x="196" y="4519"/>
                  </a:lnTo>
                  <a:lnTo>
                    <a:pt x="123" y="4568"/>
                  </a:lnTo>
                  <a:lnTo>
                    <a:pt x="49" y="4714"/>
                  </a:lnTo>
                  <a:lnTo>
                    <a:pt x="0" y="4861"/>
                  </a:lnTo>
                  <a:lnTo>
                    <a:pt x="25" y="4934"/>
                  </a:lnTo>
                  <a:lnTo>
                    <a:pt x="25" y="5007"/>
                  </a:lnTo>
                  <a:lnTo>
                    <a:pt x="220" y="5545"/>
                  </a:lnTo>
                  <a:lnTo>
                    <a:pt x="245" y="5594"/>
                  </a:lnTo>
                  <a:lnTo>
                    <a:pt x="293" y="5667"/>
                  </a:lnTo>
                  <a:lnTo>
                    <a:pt x="391" y="5764"/>
                  </a:lnTo>
                  <a:lnTo>
                    <a:pt x="538" y="5813"/>
                  </a:lnTo>
                  <a:lnTo>
                    <a:pt x="684" y="5813"/>
                  </a:lnTo>
                  <a:lnTo>
                    <a:pt x="1832" y="5569"/>
                  </a:lnTo>
                  <a:lnTo>
                    <a:pt x="1954" y="5740"/>
                  </a:lnTo>
                  <a:lnTo>
                    <a:pt x="2101" y="5887"/>
                  </a:lnTo>
                  <a:lnTo>
                    <a:pt x="1710" y="6986"/>
                  </a:lnTo>
                  <a:lnTo>
                    <a:pt x="1686" y="7059"/>
                  </a:lnTo>
                  <a:lnTo>
                    <a:pt x="1686" y="7132"/>
                  </a:lnTo>
                  <a:lnTo>
                    <a:pt x="1710" y="7279"/>
                  </a:lnTo>
                  <a:lnTo>
                    <a:pt x="1783" y="7401"/>
                  </a:lnTo>
                  <a:lnTo>
                    <a:pt x="1857" y="7450"/>
                  </a:lnTo>
                  <a:lnTo>
                    <a:pt x="1905" y="7499"/>
                  </a:lnTo>
                  <a:lnTo>
                    <a:pt x="2418" y="7743"/>
                  </a:lnTo>
                  <a:lnTo>
                    <a:pt x="2492" y="7792"/>
                  </a:lnTo>
                  <a:lnTo>
                    <a:pt x="2711" y="7792"/>
                  </a:lnTo>
                  <a:lnTo>
                    <a:pt x="2858" y="7718"/>
                  </a:lnTo>
                  <a:lnTo>
                    <a:pt x="2907" y="7669"/>
                  </a:lnTo>
                  <a:lnTo>
                    <a:pt x="2956" y="7621"/>
                  </a:lnTo>
                  <a:lnTo>
                    <a:pt x="3591" y="6644"/>
                  </a:lnTo>
                  <a:lnTo>
                    <a:pt x="3810" y="6668"/>
                  </a:lnTo>
                  <a:lnTo>
                    <a:pt x="4006" y="6668"/>
                  </a:lnTo>
                  <a:lnTo>
                    <a:pt x="4494" y="7718"/>
                  </a:lnTo>
                  <a:lnTo>
                    <a:pt x="4543" y="7792"/>
                  </a:lnTo>
                  <a:lnTo>
                    <a:pt x="4592" y="7840"/>
                  </a:lnTo>
                  <a:lnTo>
                    <a:pt x="4714" y="7914"/>
                  </a:lnTo>
                  <a:lnTo>
                    <a:pt x="4861" y="7963"/>
                  </a:lnTo>
                  <a:lnTo>
                    <a:pt x="4934" y="7963"/>
                  </a:lnTo>
                  <a:lnTo>
                    <a:pt x="5007" y="7938"/>
                  </a:lnTo>
                  <a:lnTo>
                    <a:pt x="5544" y="7767"/>
                  </a:lnTo>
                  <a:lnTo>
                    <a:pt x="5618" y="7743"/>
                  </a:lnTo>
                  <a:lnTo>
                    <a:pt x="5667" y="7694"/>
                  </a:lnTo>
                  <a:lnTo>
                    <a:pt x="5764" y="7572"/>
                  </a:lnTo>
                  <a:lnTo>
                    <a:pt x="5838" y="7425"/>
                  </a:lnTo>
                  <a:lnTo>
                    <a:pt x="5838" y="7352"/>
                  </a:lnTo>
                  <a:lnTo>
                    <a:pt x="5838" y="7279"/>
                  </a:lnTo>
                  <a:lnTo>
                    <a:pt x="5593" y="6131"/>
                  </a:lnTo>
                  <a:lnTo>
                    <a:pt x="5740" y="6009"/>
                  </a:lnTo>
                  <a:lnTo>
                    <a:pt x="5911" y="5862"/>
                  </a:lnTo>
                  <a:lnTo>
                    <a:pt x="6985" y="6277"/>
                  </a:lnTo>
                  <a:lnTo>
                    <a:pt x="7059" y="6277"/>
                  </a:lnTo>
                  <a:lnTo>
                    <a:pt x="7132" y="6302"/>
                  </a:lnTo>
                  <a:lnTo>
                    <a:pt x="7278" y="6253"/>
                  </a:lnTo>
                  <a:lnTo>
                    <a:pt x="7425" y="6180"/>
                  </a:lnTo>
                  <a:lnTo>
                    <a:pt x="7474" y="6131"/>
                  </a:lnTo>
                  <a:lnTo>
                    <a:pt x="7523" y="6058"/>
                  </a:lnTo>
                  <a:lnTo>
                    <a:pt x="7767" y="5545"/>
                  </a:lnTo>
                  <a:lnTo>
                    <a:pt x="7791" y="5496"/>
                  </a:lnTo>
                  <a:lnTo>
                    <a:pt x="7816" y="5398"/>
                  </a:lnTo>
                  <a:lnTo>
                    <a:pt x="7791" y="5252"/>
                  </a:lnTo>
                  <a:lnTo>
                    <a:pt x="7718" y="5129"/>
                  </a:lnTo>
                  <a:lnTo>
                    <a:pt x="7669" y="5056"/>
                  </a:lnTo>
                  <a:lnTo>
                    <a:pt x="7620" y="5007"/>
                  </a:lnTo>
                  <a:lnTo>
                    <a:pt x="6643" y="4372"/>
                  </a:lnTo>
                  <a:lnTo>
                    <a:pt x="6668" y="4177"/>
                  </a:lnTo>
                  <a:lnTo>
                    <a:pt x="6668" y="3957"/>
                  </a:lnTo>
                  <a:lnTo>
                    <a:pt x="7718" y="3469"/>
                  </a:lnTo>
                  <a:lnTo>
                    <a:pt x="7791" y="3444"/>
                  </a:lnTo>
                  <a:lnTo>
                    <a:pt x="7865" y="3395"/>
                  </a:lnTo>
                  <a:lnTo>
                    <a:pt x="7938" y="3249"/>
                  </a:lnTo>
                  <a:lnTo>
                    <a:pt x="7962" y="3102"/>
                  </a:lnTo>
                  <a:lnTo>
                    <a:pt x="7962" y="3029"/>
                  </a:lnTo>
                  <a:lnTo>
                    <a:pt x="7962" y="2956"/>
                  </a:lnTo>
                  <a:lnTo>
                    <a:pt x="7767" y="2419"/>
                  </a:lnTo>
                  <a:lnTo>
                    <a:pt x="7743" y="2345"/>
                  </a:lnTo>
                  <a:lnTo>
                    <a:pt x="7694" y="2296"/>
                  </a:lnTo>
                  <a:lnTo>
                    <a:pt x="7572" y="2199"/>
                  </a:lnTo>
                  <a:lnTo>
                    <a:pt x="7449" y="2150"/>
                  </a:lnTo>
                  <a:lnTo>
                    <a:pt x="7278" y="2150"/>
                  </a:lnTo>
                  <a:lnTo>
                    <a:pt x="6155" y="2394"/>
                  </a:lnTo>
                  <a:lnTo>
                    <a:pt x="6033" y="2223"/>
                  </a:lnTo>
                  <a:lnTo>
                    <a:pt x="5886" y="2077"/>
                  </a:lnTo>
                  <a:lnTo>
                    <a:pt x="6277" y="978"/>
                  </a:lnTo>
                  <a:lnTo>
                    <a:pt x="6302" y="904"/>
                  </a:lnTo>
                  <a:lnTo>
                    <a:pt x="6302" y="831"/>
                  </a:lnTo>
                  <a:lnTo>
                    <a:pt x="6277" y="684"/>
                  </a:lnTo>
                  <a:lnTo>
                    <a:pt x="6179" y="562"/>
                  </a:lnTo>
                  <a:lnTo>
                    <a:pt x="6131" y="489"/>
                  </a:lnTo>
                  <a:lnTo>
                    <a:pt x="6082" y="465"/>
                  </a:lnTo>
                  <a:lnTo>
                    <a:pt x="5569" y="196"/>
                  </a:lnTo>
                  <a:lnTo>
                    <a:pt x="5496" y="172"/>
                  </a:lnTo>
                  <a:lnTo>
                    <a:pt x="5276" y="172"/>
                  </a:lnTo>
                  <a:lnTo>
                    <a:pt x="5129" y="245"/>
                  </a:lnTo>
                  <a:lnTo>
                    <a:pt x="5080" y="294"/>
                  </a:lnTo>
                  <a:lnTo>
                    <a:pt x="5032" y="343"/>
                  </a:lnTo>
                  <a:lnTo>
                    <a:pt x="4397" y="1319"/>
                  </a:lnTo>
                  <a:lnTo>
                    <a:pt x="4177" y="1295"/>
                  </a:lnTo>
                  <a:lnTo>
                    <a:pt x="3981" y="1295"/>
                  </a:lnTo>
                  <a:lnTo>
                    <a:pt x="3493" y="245"/>
                  </a:lnTo>
                  <a:lnTo>
                    <a:pt x="3444" y="172"/>
                  </a:lnTo>
                  <a:lnTo>
                    <a:pt x="3395" y="123"/>
                  </a:lnTo>
                  <a:lnTo>
                    <a:pt x="3273" y="49"/>
                  </a:lnTo>
                  <a:lnTo>
                    <a:pt x="3127"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12" name="Shape 412"/>
        <p:cNvGrpSpPr/>
        <p:nvPr/>
      </p:nvGrpSpPr>
      <p:grpSpPr>
        <a:xfrm>
          <a:off x="0" y="0"/>
          <a:ext cx="0" cy="0"/>
          <a:chOff x="0" y="0"/>
          <a:chExt cx="0" cy="0"/>
        </a:xfrm>
      </p:grpSpPr>
      <p:sp>
        <p:nvSpPr>
          <p:cNvPr id="413" name="Google Shape;413;p44"/>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UNEXPECTED OUTCOME</a:t>
            </a:r>
            <a:endParaRPr/>
          </a:p>
        </p:txBody>
      </p:sp>
      <p:sp>
        <p:nvSpPr>
          <p:cNvPr id="414" name="Google Shape;414;p44"/>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415" name="Google Shape;415;p44"/>
          <p:cNvGrpSpPr/>
          <p:nvPr/>
        </p:nvGrpSpPr>
        <p:grpSpPr>
          <a:xfrm>
            <a:off x="8247163" y="629034"/>
            <a:ext cx="205851" cy="335576"/>
            <a:chOff x="6730350" y="2315900"/>
            <a:chExt cx="257700" cy="420100"/>
          </a:xfrm>
        </p:grpSpPr>
        <p:sp>
          <p:nvSpPr>
            <p:cNvPr id="416" name="Google Shape;416;p44"/>
            <p:cNvSpPr/>
            <p:nvPr/>
          </p:nvSpPr>
          <p:spPr>
            <a:xfrm>
              <a:off x="6807900" y="2671250"/>
              <a:ext cx="102600" cy="22625"/>
            </a:xfrm>
            <a:custGeom>
              <a:rect b="b" l="l" r="r" t="t"/>
              <a:pathLst>
                <a:path extrusionOk="0" h="905" w="4104">
                  <a:moveTo>
                    <a:pt x="1" y="1"/>
                  </a:moveTo>
                  <a:lnTo>
                    <a:pt x="1" y="905"/>
                  </a:lnTo>
                  <a:lnTo>
                    <a:pt x="4104" y="905"/>
                  </a:lnTo>
                  <a:lnTo>
                    <a:pt x="41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7" name="Google Shape;417;p44"/>
            <p:cNvSpPr/>
            <p:nvPr/>
          </p:nvSpPr>
          <p:spPr>
            <a:xfrm>
              <a:off x="6807900" y="2636450"/>
              <a:ext cx="102600" cy="22625"/>
            </a:xfrm>
            <a:custGeom>
              <a:rect b="b" l="l" r="r" t="t"/>
              <a:pathLst>
                <a:path extrusionOk="0" h="905" w="4104">
                  <a:moveTo>
                    <a:pt x="1" y="1"/>
                  </a:moveTo>
                  <a:lnTo>
                    <a:pt x="1" y="905"/>
                  </a:lnTo>
                  <a:lnTo>
                    <a:pt x="4104" y="905"/>
                  </a:lnTo>
                  <a:lnTo>
                    <a:pt x="41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8" name="Google Shape;418;p44"/>
            <p:cNvSpPr/>
            <p:nvPr/>
          </p:nvSpPr>
          <p:spPr>
            <a:xfrm>
              <a:off x="6807900" y="2706075"/>
              <a:ext cx="102600" cy="29925"/>
            </a:xfrm>
            <a:custGeom>
              <a:rect b="b" l="l" r="r" t="t"/>
              <a:pathLst>
                <a:path extrusionOk="0" h="1197" w="4104">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19" name="Google Shape;419;p44"/>
            <p:cNvSpPr/>
            <p:nvPr/>
          </p:nvSpPr>
          <p:spPr>
            <a:xfrm>
              <a:off x="6811575" y="2463675"/>
              <a:ext cx="95275" cy="160600"/>
            </a:xfrm>
            <a:custGeom>
              <a:rect b="b" l="l" r="r" t="t"/>
              <a:pathLst>
                <a:path extrusionOk="0" h="6424" w="3811">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420" name="Google Shape;420;p44"/>
            <p:cNvSpPr/>
            <p:nvPr/>
          </p:nvSpPr>
          <p:spPr>
            <a:xfrm>
              <a:off x="6730350" y="2315900"/>
              <a:ext cx="257700" cy="308375"/>
            </a:xfrm>
            <a:custGeom>
              <a:rect b="b" l="l" r="r" t="t"/>
              <a:pathLst>
                <a:path extrusionOk="0" h="12335" w="10308">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
        <p:nvSpPr>
          <p:cNvPr id="421" name="Google Shape;421;p44"/>
          <p:cNvSpPr txBox="1"/>
          <p:nvPr>
            <p:ph idx="1" type="body"/>
          </p:nvPr>
        </p:nvSpPr>
        <p:spPr>
          <a:xfrm>
            <a:off x="1412575" y="1279250"/>
            <a:ext cx="7217700" cy="3231900"/>
          </a:xfrm>
          <a:prstGeom prst="rect">
            <a:avLst/>
          </a:prstGeom>
        </p:spPr>
        <p:txBody>
          <a:bodyPr anchorCtr="0" anchor="t" bIns="91425" lIns="91425" spcFirstLastPara="1" rIns="91425" wrap="square" tIns="91425">
            <a:noAutofit/>
          </a:bodyPr>
          <a:lstStyle/>
          <a:p>
            <a:pPr indent="-361950" lvl="0" marL="457200" marR="0" rtl="0" algn="l">
              <a:lnSpc>
                <a:spcPct val="100000"/>
              </a:lnSpc>
              <a:spcBef>
                <a:spcPts val="600"/>
              </a:spcBef>
              <a:spcAft>
                <a:spcPts val="0"/>
              </a:spcAft>
              <a:buClr>
                <a:srgbClr val="D9D9D9"/>
              </a:buClr>
              <a:buSzPts val="2100"/>
              <a:buFont typeface="Barlow"/>
              <a:buChar char="▪"/>
            </a:pPr>
            <a:r>
              <a:rPr lang="en" sz="2100"/>
              <a:t>Marketing itself is an outreach activity</a:t>
            </a:r>
            <a:endParaRPr sz="2100"/>
          </a:p>
          <a:p>
            <a:pPr indent="-361950" lvl="1" marL="914400" marR="0" rtl="0" algn="l">
              <a:lnSpc>
                <a:spcPct val="100000"/>
              </a:lnSpc>
              <a:spcBef>
                <a:spcPts val="1000"/>
              </a:spcBef>
              <a:spcAft>
                <a:spcPts val="0"/>
              </a:spcAft>
              <a:buSzPts val="2100"/>
              <a:buChar char="▫"/>
            </a:pPr>
            <a:r>
              <a:rPr lang="en" sz="2100"/>
              <a:t>List of our capabilities in the marketing materials</a:t>
            </a:r>
            <a:endParaRPr sz="2100"/>
          </a:p>
          <a:p>
            <a:pPr indent="-361950" lvl="1" marL="914400" marR="0" rtl="0" algn="l">
              <a:lnSpc>
                <a:spcPct val="100000"/>
              </a:lnSpc>
              <a:spcBef>
                <a:spcPts val="1000"/>
              </a:spcBef>
              <a:spcAft>
                <a:spcPts val="0"/>
              </a:spcAft>
              <a:buSzPts val="2100"/>
              <a:buChar char="▫"/>
            </a:pPr>
            <a:r>
              <a:rPr lang="en" sz="2100"/>
              <a:t>Faculty think about how that connects to their own work</a:t>
            </a:r>
            <a:endParaRPr sz="2100"/>
          </a:p>
          <a:p>
            <a:pPr indent="-361950" lvl="1" marL="914400" marR="0" rtl="0" algn="l">
              <a:lnSpc>
                <a:spcPct val="100000"/>
              </a:lnSpc>
              <a:spcBef>
                <a:spcPts val="1000"/>
              </a:spcBef>
              <a:spcAft>
                <a:spcPts val="0"/>
              </a:spcAft>
              <a:buSzPts val="2100"/>
              <a:buChar char="▫"/>
            </a:pPr>
            <a:r>
              <a:rPr lang="en" sz="2100"/>
              <a:t>They flesh out a proposal, and even if not selected, they are connected to a team of librarian experts</a:t>
            </a:r>
            <a:endParaRPr sz="2100"/>
          </a:p>
          <a:p>
            <a:pPr indent="-361950" lvl="1" marL="914400" marR="0" rtl="0" algn="l">
              <a:lnSpc>
                <a:spcPct val="100000"/>
              </a:lnSpc>
              <a:spcBef>
                <a:spcPts val="1000"/>
              </a:spcBef>
              <a:spcAft>
                <a:spcPts val="0"/>
              </a:spcAft>
              <a:buSzPts val="2100"/>
              <a:buChar char="▫"/>
            </a:pPr>
            <a:r>
              <a:rPr lang="en" sz="2100"/>
              <a:t>Whether or not they follow through, they are made aware of the Libraries offerings</a:t>
            </a:r>
            <a:endParaRPr sz="2100"/>
          </a:p>
          <a:p>
            <a:pPr indent="-361950" lvl="1" marL="914400" marR="0" rtl="0" algn="l">
              <a:lnSpc>
                <a:spcPct val="100000"/>
              </a:lnSpc>
              <a:spcBef>
                <a:spcPts val="1000"/>
              </a:spcBef>
              <a:spcAft>
                <a:spcPts val="1000"/>
              </a:spcAft>
              <a:buSzPts val="2100"/>
              <a:buChar char="▫"/>
            </a:pPr>
            <a:r>
              <a:rPr lang="en" sz="2100"/>
              <a:t>Still potential for word-of-mouth</a:t>
            </a:r>
            <a:endParaRPr sz="2100"/>
          </a:p>
        </p:txBody>
      </p:sp>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425" name="Shape 425"/>
        <p:cNvGrpSpPr/>
        <p:nvPr/>
      </p:nvGrpSpPr>
      <p:grpSpPr>
        <a:xfrm>
          <a:off x="0" y="0"/>
          <a:ext cx="0" cy="0"/>
          <a:chOff x="0" y="0"/>
          <a:chExt cx="0" cy="0"/>
        </a:xfrm>
      </p:grpSpPr>
      <p:sp>
        <p:nvSpPr>
          <p:cNvPr id="426" name="Google Shape;426;p45"/>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CONCLUSIONS</a:t>
            </a:r>
            <a:endParaRPr/>
          </a:p>
        </p:txBody>
      </p:sp>
      <p:sp>
        <p:nvSpPr>
          <p:cNvPr id="427" name="Google Shape;427;p45"/>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428" name="Google Shape;428;p45"/>
          <p:cNvSpPr txBox="1"/>
          <p:nvPr>
            <p:ph idx="1" type="body"/>
          </p:nvPr>
        </p:nvSpPr>
        <p:spPr>
          <a:xfrm>
            <a:off x="1556331" y="1349141"/>
            <a:ext cx="7085700" cy="2938500"/>
          </a:xfrm>
          <a:prstGeom prst="rect">
            <a:avLst/>
          </a:prstGeom>
        </p:spPr>
        <p:txBody>
          <a:bodyPr anchorCtr="0" anchor="t" bIns="91425" lIns="91425" spcFirstLastPara="1" rIns="91425" wrap="square" tIns="91425">
            <a:noAutofit/>
          </a:bodyPr>
          <a:lstStyle/>
          <a:p>
            <a:pPr indent="-361950" lvl="0" marL="457200" marR="0" rtl="0" algn="l">
              <a:lnSpc>
                <a:spcPct val="100000"/>
              </a:lnSpc>
              <a:spcBef>
                <a:spcPts val="600"/>
              </a:spcBef>
              <a:spcAft>
                <a:spcPts val="0"/>
              </a:spcAft>
              <a:buClr>
                <a:srgbClr val="D9D9D9"/>
              </a:buClr>
              <a:buSzPts val="2100"/>
              <a:buFont typeface="Barlow"/>
              <a:buChar char="▪"/>
            </a:pPr>
            <a:r>
              <a:rPr lang="en" sz="2100"/>
              <a:t>Research Sprints is an effective engagement strategy for connecting with health sciences faculty.</a:t>
            </a:r>
            <a:endParaRPr sz="2100"/>
          </a:p>
          <a:p>
            <a:pPr indent="-361950" lvl="0" marL="457200" marR="0" rtl="0" algn="l">
              <a:lnSpc>
                <a:spcPct val="100000"/>
              </a:lnSpc>
              <a:spcBef>
                <a:spcPts val="1000"/>
              </a:spcBef>
              <a:spcAft>
                <a:spcPts val="0"/>
              </a:spcAft>
              <a:buSzPts val="2100"/>
              <a:buChar char="▪"/>
            </a:pPr>
            <a:r>
              <a:rPr lang="en" sz="2100"/>
              <a:t>The proposal process led to meaningful collaborations between librarians and faculty members, whether or not not their proposal was selected. </a:t>
            </a:r>
            <a:endParaRPr sz="2100"/>
          </a:p>
          <a:p>
            <a:pPr indent="-361950" lvl="0" marL="457200" marR="0" rtl="0" algn="l">
              <a:lnSpc>
                <a:spcPct val="100000"/>
              </a:lnSpc>
              <a:spcBef>
                <a:spcPts val="1000"/>
              </a:spcBef>
              <a:spcAft>
                <a:spcPts val="1000"/>
              </a:spcAft>
              <a:buSzPts val="2100"/>
              <a:buChar char="▪"/>
            </a:pPr>
            <a:r>
              <a:rPr lang="en" sz="2100"/>
              <a:t>The Research Sprints planning </a:t>
            </a:r>
            <a:r>
              <a:rPr lang="en" sz="2100"/>
              <a:t>process</a:t>
            </a:r>
            <a:r>
              <a:rPr lang="en" sz="2100"/>
              <a:t> is iterative, requiring adaptation for each event.</a:t>
            </a:r>
            <a:endParaRPr sz="2100"/>
          </a:p>
        </p:txBody>
      </p:sp>
      <p:sp>
        <p:nvSpPr>
          <p:cNvPr id="429" name="Google Shape;429;p45"/>
          <p:cNvSpPr/>
          <p:nvPr/>
        </p:nvSpPr>
        <p:spPr>
          <a:xfrm>
            <a:off x="8187482" y="636358"/>
            <a:ext cx="320958" cy="320938"/>
          </a:xfrm>
          <a:custGeom>
            <a:rect b="b" l="l" r="r" t="t"/>
            <a:pathLst>
              <a:path extrusionOk="0" h="16071" w="16072">
                <a:moveTo>
                  <a:pt x="8036" y="0"/>
                </a:moveTo>
                <a:lnTo>
                  <a:pt x="7938" y="24"/>
                </a:lnTo>
                <a:lnTo>
                  <a:pt x="7792" y="98"/>
                </a:lnTo>
                <a:lnTo>
                  <a:pt x="7328" y="366"/>
                </a:lnTo>
                <a:lnTo>
                  <a:pt x="7059" y="537"/>
                </a:lnTo>
                <a:lnTo>
                  <a:pt x="6766" y="757"/>
                </a:lnTo>
                <a:lnTo>
                  <a:pt x="6448" y="977"/>
                </a:lnTo>
                <a:lnTo>
                  <a:pt x="6155" y="1246"/>
                </a:lnTo>
                <a:lnTo>
                  <a:pt x="5887" y="1514"/>
                </a:lnTo>
                <a:lnTo>
                  <a:pt x="5643" y="1807"/>
                </a:lnTo>
                <a:lnTo>
                  <a:pt x="5447" y="2100"/>
                </a:lnTo>
                <a:lnTo>
                  <a:pt x="5374" y="2247"/>
                </a:lnTo>
                <a:lnTo>
                  <a:pt x="5325" y="2418"/>
                </a:lnTo>
                <a:lnTo>
                  <a:pt x="5276" y="2564"/>
                </a:lnTo>
                <a:lnTo>
                  <a:pt x="5252" y="2711"/>
                </a:lnTo>
                <a:lnTo>
                  <a:pt x="5252" y="2858"/>
                </a:lnTo>
                <a:lnTo>
                  <a:pt x="5276" y="3029"/>
                </a:lnTo>
                <a:lnTo>
                  <a:pt x="5325" y="3175"/>
                </a:lnTo>
                <a:lnTo>
                  <a:pt x="5398" y="3322"/>
                </a:lnTo>
                <a:lnTo>
                  <a:pt x="5496" y="3468"/>
                </a:lnTo>
                <a:lnTo>
                  <a:pt x="5618" y="3615"/>
                </a:lnTo>
                <a:lnTo>
                  <a:pt x="5814" y="3761"/>
                </a:lnTo>
                <a:lnTo>
                  <a:pt x="6009" y="3859"/>
                </a:lnTo>
                <a:lnTo>
                  <a:pt x="6204" y="3957"/>
                </a:lnTo>
                <a:lnTo>
                  <a:pt x="6424" y="4005"/>
                </a:lnTo>
                <a:lnTo>
                  <a:pt x="6644" y="4054"/>
                </a:lnTo>
                <a:lnTo>
                  <a:pt x="6864" y="4152"/>
                </a:lnTo>
                <a:lnTo>
                  <a:pt x="7059" y="4250"/>
                </a:lnTo>
                <a:lnTo>
                  <a:pt x="7254" y="4421"/>
                </a:lnTo>
                <a:lnTo>
                  <a:pt x="7425" y="4616"/>
                </a:lnTo>
                <a:lnTo>
                  <a:pt x="7523" y="4836"/>
                </a:lnTo>
                <a:lnTo>
                  <a:pt x="7596" y="5080"/>
                </a:lnTo>
                <a:lnTo>
                  <a:pt x="7621" y="5373"/>
                </a:lnTo>
                <a:lnTo>
                  <a:pt x="7596" y="5569"/>
                </a:lnTo>
                <a:lnTo>
                  <a:pt x="7572" y="5788"/>
                </a:lnTo>
                <a:lnTo>
                  <a:pt x="7499" y="5984"/>
                </a:lnTo>
                <a:lnTo>
                  <a:pt x="7425" y="6179"/>
                </a:lnTo>
                <a:lnTo>
                  <a:pt x="7328" y="6374"/>
                </a:lnTo>
                <a:lnTo>
                  <a:pt x="7206" y="6570"/>
                </a:lnTo>
                <a:lnTo>
                  <a:pt x="7059" y="6741"/>
                </a:lnTo>
                <a:lnTo>
                  <a:pt x="6913" y="6912"/>
                </a:lnTo>
                <a:lnTo>
                  <a:pt x="6742" y="7058"/>
                </a:lnTo>
                <a:lnTo>
                  <a:pt x="6571" y="7205"/>
                </a:lnTo>
                <a:lnTo>
                  <a:pt x="6400" y="7303"/>
                </a:lnTo>
                <a:lnTo>
                  <a:pt x="6204" y="7425"/>
                </a:lnTo>
                <a:lnTo>
                  <a:pt x="6009" y="7498"/>
                </a:lnTo>
                <a:lnTo>
                  <a:pt x="5789" y="7571"/>
                </a:lnTo>
                <a:lnTo>
                  <a:pt x="5569" y="7596"/>
                </a:lnTo>
                <a:lnTo>
                  <a:pt x="5374" y="7620"/>
                </a:lnTo>
                <a:lnTo>
                  <a:pt x="5105" y="7596"/>
                </a:lnTo>
                <a:lnTo>
                  <a:pt x="4861" y="7522"/>
                </a:lnTo>
                <a:lnTo>
                  <a:pt x="4617" y="7425"/>
                </a:lnTo>
                <a:lnTo>
                  <a:pt x="4421" y="7254"/>
                </a:lnTo>
                <a:lnTo>
                  <a:pt x="4250" y="7058"/>
                </a:lnTo>
                <a:lnTo>
                  <a:pt x="4128" y="6839"/>
                </a:lnTo>
                <a:lnTo>
                  <a:pt x="4055" y="6619"/>
                </a:lnTo>
                <a:lnTo>
                  <a:pt x="3982" y="6399"/>
                </a:lnTo>
                <a:lnTo>
                  <a:pt x="3933" y="6204"/>
                </a:lnTo>
                <a:lnTo>
                  <a:pt x="3860" y="6008"/>
                </a:lnTo>
                <a:lnTo>
                  <a:pt x="3762" y="5813"/>
                </a:lnTo>
                <a:lnTo>
                  <a:pt x="3615" y="5617"/>
                </a:lnTo>
                <a:lnTo>
                  <a:pt x="3469" y="5495"/>
                </a:lnTo>
                <a:lnTo>
                  <a:pt x="3322" y="5398"/>
                </a:lnTo>
                <a:lnTo>
                  <a:pt x="3176" y="5324"/>
                </a:lnTo>
                <a:lnTo>
                  <a:pt x="3029" y="5275"/>
                </a:lnTo>
                <a:lnTo>
                  <a:pt x="2858" y="5251"/>
                </a:lnTo>
                <a:lnTo>
                  <a:pt x="2712" y="5251"/>
                </a:lnTo>
                <a:lnTo>
                  <a:pt x="2565" y="5275"/>
                </a:lnTo>
                <a:lnTo>
                  <a:pt x="2419" y="5324"/>
                </a:lnTo>
                <a:lnTo>
                  <a:pt x="2248" y="5373"/>
                </a:lnTo>
                <a:lnTo>
                  <a:pt x="2101" y="5446"/>
                </a:lnTo>
                <a:lnTo>
                  <a:pt x="1808" y="5642"/>
                </a:lnTo>
                <a:lnTo>
                  <a:pt x="1515" y="5886"/>
                </a:lnTo>
                <a:lnTo>
                  <a:pt x="1246" y="6155"/>
                </a:lnTo>
                <a:lnTo>
                  <a:pt x="978" y="6448"/>
                </a:lnTo>
                <a:lnTo>
                  <a:pt x="758" y="6765"/>
                </a:lnTo>
                <a:lnTo>
                  <a:pt x="538" y="7058"/>
                </a:lnTo>
                <a:lnTo>
                  <a:pt x="367" y="7327"/>
                </a:lnTo>
                <a:lnTo>
                  <a:pt x="99" y="7791"/>
                </a:lnTo>
                <a:lnTo>
                  <a:pt x="25" y="7938"/>
                </a:lnTo>
                <a:lnTo>
                  <a:pt x="1" y="8035"/>
                </a:lnTo>
                <a:lnTo>
                  <a:pt x="25" y="8231"/>
                </a:lnTo>
                <a:lnTo>
                  <a:pt x="74" y="8402"/>
                </a:lnTo>
                <a:lnTo>
                  <a:pt x="172" y="8597"/>
                </a:lnTo>
                <a:lnTo>
                  <a:pt x="294" y="8744"/>
                </a:lnTo>
                <a:lnTo>
                  <a:pt x="587" y="9012"/>
                </a:lnTo>
                <a:lnTo>
                  <a:pt x="880" y="9256"/>
                </a:lnTo>
                <a:lnTo>
                  <a:pt x="1417" y="9696"/>
                </a:lnTo>
                <a:lnTo>
                  <a:pt x="1906" y="10062"/>
                </a:lnTo>
                <a:lnTo>
                  <a:pt x="2101" y="10233"/>
                </a:lnTo>
                <a:lnTo>
                  <a:pt x="2297" y="10404"/>
                </a:lnTo>
                <a:lnTo>
                  <a:pt x="2419" y="10575"/>
                </a:lnTo>
                <a:lnTo>
                  <a:pt x="2541" y="10746"/>
                </a:lnTo>
                <a:lnTo>
                  <a:pt x="2590" y="10917"/>
                </a:lnTo>
                <a:lnTo>
                  <a:pt x="2590" y="11113"/>
                </a:lnTo>
                <a:lnTo>
                  <a:pt x="2541" y="11308"/>
                </a:lnTo>
                <a:lnTo>
                  <a:pt x="2443" y="11528"/>
                </a:lnTo>
                <a:lnTo>
                  <a:pt x="2272" y="11772"/>
                </a:lnTo>
                <a:lnTo>
                  <a:pt x="2004" y="12041"/>
                </a:lnTo>
                <a:lnTo>
                  <a:pt x="1833" y="12212"/>
                </a:lnTo>
                <a:lnTo>
                  <a:pt x="1637" y="12309"/>
                </a:lnTo>
                <a:lnTo>
                  <a:pt x="1417" y="12383"/>
                </a:lnTo>
                <a:lnTo>
                  <a:pt x="1222" y="12431"/>
                </a:lnTo>
                <a:lnTo>
                  <a:pt x="1002" y="12480"/>
                </a:lnTo>
                <a:lnTo>
                  <a:pt x="782" y="12578"/>
                </a:lnTo>
                <a:lnTo>
                  <a:pt x="587" y="12700"/>
                </a:lnTo>
                <a:lnTo>
                  <a:pt x="367" y="12871"/>
                </a:lnTo>
                <a:lnTo>
                  <a:pt x="196" y="13066"/>
                </a:lnTo>
                <a:lnTo>
                  <a:pt x="99" y="13286"/>
                </a:lnTo>
                <a:lnTo>
                  <a:pt x="25" y="13530"/>
                </a:lnTo>
                <a:lnTo>
                  <a:pt x="1" y="13799"/>
                </a:lnTo>
                <a:lnTo>
                  <a:pt x="25" y="14019"/>
                </a:lnTo>
                <a:lnTo>
                  <a:pt x="50" y="14239"/>
                </a:lnTo>
                <a:lnTo>
                  <a:pt x="123" y="14434"/>
                </a:lnTo>
                <a:lnTo>
                  <a:pt x="221" y="14654"/>
                </a:lnTo>
                <a:lnTo>
                  <a:pt x="318" y="14825"/>
                </a:lnTo>
                <a:lnTo>
                  <a:pt x="440" y="15020"/>
                </a:lnTo>
                <a:lnTo>
                  <a:pt x="563" y="15191"/>
                </a:lnTo>
                <a:lnTo>
                  <a:pt x="709" y="15362"/>
                </a:lnTo>
                <a:lnTo>
                  <a:pt x="880" y="15509"/>
                </a:lnTo>
                <a:lnTo>
                  <a:pt x="1051" y="15631"/>
                </a:lnTo>
                <a:lnTo>
                  <a:pt x="1246" y="15753"/>
                </a:lnTo>
                <a:lnTo>
                  <a:pt x="1442" y="15875"/>
                </a:lnTo>
                <a:lnTo>
                  <a:pt x="1637" y="15948"/>
                </a:lnTo>
                <a:lnTo>
                  <a:pt x="1857" y="16022"/>
                </a:lnTo>
                <a:lnTo>
                  <a:pt x="2052" y="16046"/>
                </a:lnTo>
                <a:lnTo>
                  <a:pt x="2272" y="16070"/>
                </a:lnTo>
                <a:lnTo>
                  <a:pt x="2541" y="16046"/>
                </a:lnTo>
                <a:lnTo>
                  <a:pt x="2785" y="15973"/>
                </a:lnTo>
                <a:lnTo>
                  <a:pt x="3005" y="15875"/>
                </a:lnTo>
                <a:lnTo>
                  <a:pt x="3200" y="15704"/>
                </a:lnTo>
                <a:lnTo>
                  <a:pt x="3371" y="15509"/>
                </a:lnTo>
                <a:lnTo>
                  <a:pt x="3493" y="15289"/>
                </a:lnTo>
                <a:lnTo>
                  <a:pt x="3567" y="15094"/>
                </a:lnTo>
                <a:lnTo>
                  <a:pt x="3615" y="14874"/>
                </a:lnTo>
                <a:lnTo>
                  <a:pt x="3689" y="14654"/>
                </a:lnTo>
                <a:lnTo>
                  <a:pt x="3762" y="14459"/>
                </a:lnTo>
                <a:lnTo>
                  <a:pt x="3860" y="14239"/>
                </a:lnTo>
                <a:lnTo>
                  <a:pt x="4031" y="14068"/>
                </a:lnTo>
                <a:lnTo>
                  <a:pt x="4299" y="13824"/>
                </a:lnTo>
                <a:lnTo>
                  <a:pt x="4544" y="13628"/>
                </a:lnTo>
                <a:lnTo>
                  <a:pt x="4763" y="13530"/>
                </a:lnTo>
                <a:lnTo>
                  <a:pt x="4959" y="13482"/>
                </a:lnTo>
                <a:lnTo>
                  <a:pt x="5154" y="13482"/>
                </a:lnTo>
                <a:lnTo>
                  <a:pt x="5325" y="13530"/>
                </a:lnTo>
                <a:lnTo>
                  <a:pt x="5496" y="13653"/>
                </a:lnTo>
                <a:lnTo>
                  <a:pt x="5667" y="13775"/>
                </a:lnTo>
                <a:lnTo>
                  <a:pt x="5838" y="13970"/>
                </a:lnTo>
                <a:lnTo>
                  <a:pt x="6009" y="14165"/>
                </a:lnTo>
                <a:lnTo>
                  <a:pt x="6375" y="14654"/>
                </a:lnTo>
                <a:lnTo>
                  <a:pt x="6815" y="15191"/>
                </a:lnTo>
                <a:lnTo>
                  <a:pt x="7059" y="15484"/>
                </a:lnTo>
                <a:lnTo>
                  <a:pt x="7328" y="15777"/>
                </a:lnTo>
                <a:lnTo>
                  <a:pt x="7474" y="15899"/>
                </a:lnTo>
                <a:lnTo>
                  <a:pt x="7670" y="15997"/>
                </a:lnTo>
                <a:lnTo>
                  <a:pt x="7841" y="16046"/>
                </a:lnTo>
                <a:lnTo>
                  <a:pt x="8036" y="16070"/>
                </a:lnTo>
                <a:lnTo>
                  <a:pt x="8134" y="16046"/>
                </a:lnTo>
                <a:lnTo>
                  <a:pt x="8280" y="15973"/>
                </a:lnTo>
                <a:lnTo>
                  <a:pt x="8744" y="15704"/>
                </a:lnTo>
                <a:lnTo>
                  <a:pt x="9013" y="15533"/>
                </a:lnTo>
                <a:lnTo>
                  <a:pt x="9306" y="15313"/>
                </a:lnTo>
                <a:lnTo>
                  <a:pt x="9623" y="15094"/>
                </a:lnTo>
                <a:lnTo>
                  <a:pt x="9917" y="14825"/>
                </a:lnTo>
                <a:lnTo>
                  <a:pt x="10185" y="14556"/>
                </a:lnTo>
                <a:lnTo>
                  <a:pt x="10429" y="14263"/>
                </a:lnTo>
                <a:lnTo>
                  <a:pt x="10625" y="13970"/>
                </a:lnTo>
                <a:lnTo>
                  <a:pt x="10698" y="13824"/>
                </a:lnTo>
                <a:lnTo>
                  <a:pt x="10747" y="13653"/>
                </a:lnTo>
                <a:lnTo>
                  <a:pt x="10796" y="13506"/>
                </a:lnTo>
                <a:lnTo>
                  <a:pt x="10820" y="13359"/>
                </a:lnTo>
                <a:lnTo>
                  <a:pt x="10820" y="13213"/>
                </a:lnTo>
                <a:lnTo>
                  <a:pt x="10796" y="13042"/>
                </a:lnTo>
                <a:lnTo>
                  <a:pt x="10747" y="12895"/>
                </a:lnTo>
                <a:lnTo>
                  <a:pt x="10674" y="12749"/>
                </a:lnTo>
                <a:lnTo>
                  <a:pt x="10576" y="12602"/>
                </a:lnTo>
                <a:lnTo>
                  <a:pt x="10454" y="12456"/>
                </a:lnTo>
                <a:lnTo>
                  <a:pt x="10258" y="12309"/>
                </a:lnTo>
                <a:lnTo>
                  <a:pt x="10063" y="12212"/>
                </a:lnTo>
                <a:lnTo>
                  <a:pt x="9868" y="12138"/>
                </a:lnTo>
                <a:lnTo>
                  <a:pt x="9648" y="12065"/>
                </a:lnTo>
                <a:lnTo>
                  <a:pt x="9428" y="12016"/>
                </a:lnTo>
                <a:lnTo>
                  <a:pt x="9208" y="11919"/>
                </a:lnTo>
                <a:lnTo>
                  <a:pt x="9013" y="11821"/>
                </a:lnTo>
                <a:lnTo>
                  <a:pt x="8818" y="11650"/>
                </a:lnTo>
                <a:lnTo>
                  <a:pt x="8647" y="11454"/>
                </a:lnTo>
                <a:lnTo>
                  <a:pt x="8549" y="11235"/>
                </a:lnTo>
                <a:lnTo>
                  <a:pt x="8476" y="10990"/>
                </a:lnTo>
                <a:lnTo>
                  <a:pt x="8451" y="10697"/>
                </a:lnTo>
                <a:lnTo>
                  <a:pt x="8476" y="10502"/>
                </a:lnTo>
                <a:lnTo>
                  <a:pt x="8500" y="10282"/>
                </a:lnTo>
                <a:lnTo>
                  <a:pt x="8573" y="10087"/>
                </a:lnTo>
                <a:lnTo>
                  <a:pt x="8647" y="9891"/>
                </a:lnTo>
                <a:lnTo>
                  <a:pt x="8744" y="9696"/>
                </a:lnTo>
                <a:lnTo>
                  <a:pt x="8866" y="9501"/>
                </a:lnTo>
                <a:lnTo>
                  <a:pt x="9013" y="9330"/>
                </a:lnTo>
                <a:lnTo>
                  <a:pt x="9159" y="9159"/>
                </a:lnTo>
                <a:lnTo>
                  <a:pt x="9330" y="9012"/>
                </a:lnTo>
                <a:lnTo>
                  <a:pt x="9501" y="8890"/>
                </a:lnTo>
                <a:lnTo>
                  <a:pt x="9672" y="8768"/>
                </a:lnTo>
                <a:lnTo>
                  <a:pt x="9868" y="8646"/>
                </a:lnTo>
                <a:lnTo>
                  <a:pt x="10063" y="8573"/>
                </a:lnTo>
                <a:lnTo>
                  <a:pt x="10283" y="8499"/>
                </a:lnTo>
                <a:lnTo>
                  <a:pt x="10503" y="8475"/>
                </a:lnTo>
                <a:lnTo>
                  <a:pt x="10698" y="8450"/>
                </a:lnTo>
                <a:lnTo>
                  <a:pt x="10967" y="8475"/>
                </a:lnTo>
                <a:lnTo>
                  <a:pt x="11211" y="8548"/>
                </a:lnTo>
                <a:lnTo>
                  <a:pt x="11455" y="8646"/>
                </a:lnTo>
                <a:lnTo>
                  <a:pt x="11651" y="8817"/>
                </a:lnTo>
                <a:lnTo>
                  <a:pt x="11822" y="9012"/>
                </a:lnTo>
                <a:lnTo>
                  <a:pt x="11944" y="9232"/>
                </a:lnTo>
                <a:lnTo>
                  <a:pt x="12017" y="9452"/>
                </a:lnTo>
                <a:lnTo>
                  <a:pt x="12090" y="9672"/>
                </a:lnTo>
                <a:lnTo>
                  <a:pt x="12139" y="9867"/>
                </a:lnTo>
                <a:lnTo>
                  <a:pt x="12212" y="10062"/>
                </a:lnTo>
                <a:lnTo>
                  <a:pt x="12310" y="10258"/>
                </a:lnTo>
                <a:lnTo>
                  <a:pt x="12457" y="10453"/>
                </a:lnTo>
                <a:lnTo>
                  <a:pt x="12603" y="10575"/>
                </a:lnTo>
                <a:lnTo>
                  <a:pt x="12750" y="10673"/>
                </a:lnTo>
                <a:lnTo>
                  <a:pt x="12896" y="10746"/>
                </a:lnTo>
                <a:lnTo>
                  <a:pt x="13043" y="10795"/>
                </a:lnTo>
                <a:lnTo>
                  <a:pt x="13214" y="10819"/>
                </a:lnTo>
                <a:lnTo>
                  <a:pt x="13360" y="10819"/>
                </a:lnTo>
                <a:lnTo>
                  <a:pt x="13507" y="10795"/>
                </a:lnTo>
                <a:lnTo>
                  <a:pt x="13653" y="10746"/>
                </a:lnTo>
                <a:lnTo>
                  <a:pt x="13824" y="10697"/>
                </a:lnTo>
                <a:lnTo>
                  <a:pt x="13971" y="10624"/>
                </a:lnTo>
                <a:lnTo>
                  <a:pt x="14264" y="10429"/>
                </a:lnTo>
                <a:lnTo>
                  <a:pt x="14557" y="10184"/>
                </a:lnTo>
                <a:lnTo>
                  <a:pt x="14826" y="9916"/>
                </a:lnTo>
                <a:lnTo>
                  <a:pt x="15094" y="9623"/>
                </a:lnTo>
                <a:lnTo>
                  <a:pt x="15314" y="9305"/>
                </a:lnTo>
                <a:lnTo>
                  <a:pt x="15534" y="9012"/>
                </a:lnTo>
                <a:lnTo>
                  <a:pt x="15705" y="8744"/>
                </a:lnTo>
                <a:lnTo>
                  <a:pt x="15973" y="8279"/>
                </a:lnTo>
                <a:lnTo>
                  <a:pt x="16047" y="8133"/>
                </a:lnTo>
                <a:lnTo>
                  <a:pt x="16071" y="8035"/>
                </a:lnTo>
                <a:lnTo>
                  <a:pt x="16047" y="7840"/>
                </a:lnTo>
                <a:lnTo>
                  <a:pt x="15998" y="7669"/>
                </a:lnTo>
                <a:lnTo>
                  <a:pt x="15900" y="7474"/>
                </a:lnTo>
                <a:lnTo>
                  <a:pt x="15778" y="7327"/>
                </a:lnTo>
                <a:lnTo>
                  <a:pt x="15485" y="7058"/>
                </a:lnTo>
                <a:lnTo>
                  <a:pt x="15192" y="6814"/>
                </a:lnTo>
                <a:lnTo>
                  <a:pt x="14655" y="6374"/>
                </a:lnTo>
                <a:lnTo>
                  <a:pt x="14166" y="6008"/>
                </a:lnTo>
                <a:lnTo>
                  <a:pt x="13971" y="5837"/>
                </a:lnTo>
                <a:lnTo>
                  <a:pt x="13775" y="5666"/>
                </a:lnTo>
                <a:lnTo>
                  <a:pt x="13653" y="5495"/>
                </a:lnTo>
                <a:lnTo>
                  <a:pt x="13531" y="5324"/>
                </a:lnTo>
                <a:lnTo>
                  <a:pt x="13482" y="5153"/>
                </a:lnTo>
                <a:lnTo>
                  <a:pt x="13482" y="4958"/>
                </a:lnTo>
                <a:lnTo>
                  <a:pt x="13531" y="4763"/>
                </a:lnTo>
                <a:lnTo>
                  <a:pt x="13629" y="4543"/>
                </a:lnTo>
                <a:lnTo>
                  <a:pt x="13800" y="4299"/>
                </a:lnTo>
                <a:lnTo>
                  <a:pt x="14068" y="4030"/>
                </a:lnTo>
                <a:lnTo>
                  <a:pt x="14239" y="3859"/>
                </a:lnTo>
                <a:lnTo>
                  <a:pt x="14435" y="3761"/>
                </a:lnTo>
                <a:lnTo>
                  <a:pt x="14655" y="3688"/>
                </a:lnTo>
                <a:lnTo>
                  <a:pt x="14850" y="3639"/>
                </a:lnTo>
                <a:lnTo>
                  <a:pt x="15070" y="3590"/>
                </a:lnTo>
                <a:lnTo>
                  <a:pt x="15290" y="3493"/>
                </a:lnTo>
                <a:lnTo>
                  <a:pt x="15485" y="3370"/>
                </a:lnTo>
                <a:lnTo>
                  <a:pt x="15705" y="3199"/>
                </a:lnTo>
                <a:lnTo>
                  <a:pt x="15876" y="3004"/>
                </a:lnTo>
                <a:lnTo>
                  <a:pt x="15973" y="2784"/>
                </a:lnTo>
                <a:lnTo>
                  <a:pt x="16047" y="2540"/>
                </a:lnTo>
                <a:lnTo>
                  <a:pt x="16071" y="2271"/>
                </a:lnTo>
                <a:lnTo>
                  <a:pt x="16047" y="2052"/>
                </a:lnTo>
                <a:lnTo>
                  <a:pt x="16022" y="1832"/>
                </a:lnTo>
                <a:lnTo>
                  <a:pt x="15949" y="1636"/>
                </a:lnTo>
                <a:lnTo>
                  <a:pt x="15851" y="1417"/>
                </a:lnTo>
                <a:lnTo>
                  <a:pt x="15754" y="1246"/>
                </a:lnTo>
                <a:lnTo>
                  <a:pt x="15632" y="1050"/>
                </a:lnTo>
                <a:lnTo>
                  <a:pt x="15509" y="879"/>
                </a:lnTo>
                <a:lnTo>
                  <a:pt x="15363" y="708"/>
                </a:lnTo>
                <a:lnTo>
                  <a:pt x="15192" y="562"/>
                </a:lnTo>
                <a:lnTo>
                  <a:pt x="15021" y="440"/>
                </a:lnTo>
                <a:lnTo>
                  <a:pt x="14826" y="318"/>
                </a:lnTo>
                <a:lnTo>
                  <a:pt x="14630" y="195"/>
                </a:lnTo>
                <a:lnTo>
                  <a:pt x="14435" y="122"/>
                </a:lnTo>
                <a:lnTo>
                  <a:pt x="14215" y="49"/>
                </a:lnTo>
                <a:lnTo>
                  <a:pt x="14020" y="24"/>
                </a:lnTo>
                <a:lnTo>
                  <a:pt x="13800" y="0"/>
                </a:lnTo>
                <a:lnTo>
                  <a:pt x="13531" y="24"/>
                </a:lnTo>
                <a:lnTo>
                  <a:pt x="13287" y="98"/>
                </a:lnTo>
                <a:lnTo>
                  <a:pt x="13067" y="195"/>
                </a:lnTo>
                <a:lnTo>
                  <a:pt x="12872" y="366"/>
                </a:lnTo>
                <a:lnTo>
                  <a:pt x="12701" y="562"/>
                </a:lnTo>
                <a:lnTo>
                  <a:pt x="12579" y="782"/>
                </a:lnTo>
                <a:lnTo>
                  <a:pt x="12505" y="977"/>
                </a:lnTo>
                <a:lnTo>
                  <a:pt x="12457" y="1197"/>
                </a:lnTo>
                <a:lnTo>
                  <a:pt x="12383" y="1417"/>
                </a:lnTo>
                <a:lnTo>
                  <a:pt x="12310" y="1612"/>
                </a:lnTo>
                <a:lnTo>
                  <a:pt x="12212" y="1832"/>
                </a:lnTo>
                <a:lnTo>
                  <a:pt x="12041" y="2003"/>
                </a:lnTo>
                <a:lnTo>
                  <a:pt x="11773" y="2271"/>
                </a:lnTo>
                <a:lnTo>
                  <a:pt x="11528" y="2442"/>
                </a:lnTo>
                <a:lnTo>
                  <a:pt x="11309" y="2540"/>
                </a:lnTo>
                <a:lnTo>
                  <a:pt x="11113" y="2589"/>
                </a:lnTo>
                <a:lnTo>
                  <a:pt x="10918" y="2589"/>
                </a:lnTo>
                <a:lnTo>
                  <a:pt x="10747" y="2540"/>
                </a:lnTo>
                <a:lnTo>
                  <a:pt x="10576" y="2418"/>
                </a:lnTo>
                <a:lnTo>
                  <a:pt x="10405" y="2296"/>
                </a:lnTo>
                <a:lnTo>
                  <a:pt x="10234" y="2100"/>
                </a:lnTo>
                <a:lnTo>
                  <a:pt x="10063" y="1905"/>
                </a:lnTo>
                <a:lnTo>
                  <a:pt x="9697" y="1417"/>
                </a:lnTo>
                <a:lnTo>
                  <a:pt x="9257" y="879"/>
                </a:lnTo>
                <a:lnTo>
                  <a:pt x="9013" y="586"/>
                </a:lnTo>
                <a:lnTo>
                  <a:pt x="8744" y="293"/>
                </a:lnTo>
                <a:lnTo>
                  <a:pt x="8598" y="171"/>
                </a:lnTo>
                <a:lnTo>
                  <a:pt x="8402" y="73"/>
                </a:lnTo>
                <a:lnTo>
                  <a:pt x="8231" y="24"/>
                </a:lnTo>
                <a:lnTo>
                  <a:pt x="8036"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433" name="Shape 433"/>
        <p:cNvGrpSpPr/>
        <p:nvPr/>
      </p:nvGrpSpPr>
      <p:grpSpPr>
        <a:xfrm>
          <a:off x="0" y="0"/>
          <a:ext cx="0" cy="0"/>
          <a:chOff x="0" y="0"/>
          <a:chExt cx="0" cy="0"/>
        </a:xfrm>
      </p:grpSpPr>
      <p:sp>
        <p:nvSpPr>
          <p:cNvPr id="434" name="Google Shape;434;p46"/>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
        <p:nvSpPr>
          <p:cNvPr id="435" name="Google Shape;435;p46"/>
          <p:cNvSpPr txBox="1"/>
          <p:nvPr>
            <p:ph idx="4294967295" type="ctrTitle"/>
          </p:nvPr>
        </p:nvSpPr>
        <p:spPr>
          <a:xfrm>
            <a:off x="1504677" y="569850"/>
            <a:ext cx="7245600" cy="11598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sz="9600">
                <a:solidFill>
                  <a:srgbClr val="FFB000"/>
                </a:solidFill>
              </a:rPr>
              <a:t>THANK YOU!</a:t>
            </a:r>
            <a:endParaRPr sz="9600">
              <a:solidFill>
                <a:srgbClr val="FFB000"/>
              </a:solidFill>
            </a:endParaRPr>
          </a:p>
        </p:txBody>
      </p:sp>
      <p:sp>
        <p:nvSpPr>
          <p:cNvPr id="436" name="Google Shape;436;p46"/>
          <p:cNvSpPr txBox="1"/>
          <p:nvPr>
            <p:ph idx="4294967295" type="subTitle"/>
          </p:nvPr>
        </p:nvSpPr>
        <p:spPr>
          <a:xfrm>
            <a:off x="1557975" y="2068300"/>
            <a:ext cx="7192200" cy="1683300"/>
          </a:xfrm>
          <a:prstGeom prst="rect">
            <a:avLst/>
          </a:prstGeom>
        </p:spPr>
        <p:txBody>
          <a:bodyPr anchorCtr="0" anchor="t" bIns="91425" lIns="91425" spcFirstLastPara="1" rIns="91425" wrap="square" tIns="91425">
            <a:noAutofit/>
          </a:bodyPr>
          <a:lstStyle/>
          <a:p>
            <a:pPr indent="0" lvl="0" marL="0" rtl="0" algn="l">
              <a:spcBef>
                <a:spcPts val="600"/>
              </a:spcBef>
              <a:spcAft>
                <a:spcPts val="0"/>
              </a:spcAft>
              <a:buNone/>
            </a:pPr>
            <a:r>
              <a:rPr b="1" lang="en"/>
              <a:t>Any questions?</a:t>
            </a:r>
            <a:endParaRPr b="1"/>
          </a:p>
          <a:p>
            <a:pPr indent="0" lvl="0" marL="0" rtl="0" algn="l">
              <a:spcBef>
                <a:spcPts val="600"/>
              </a:spcBef>
              <a:spcAft>
                <a:spcPts val="0"/>
              </a:spcAft>
              <a:buNone/>
            </a:pPr>
            <a:r>
              <a:t/>
            </a:r>
            <a:endParaRPr/>
          </a:p>
          <a:p>
            <a:pPr indent="0" lvl="0" marL="0" rtl="0" algn="l">
              <a:spcBef>
                <a:spcPts val="600"/>
              </a:spcBef>
              <a:spcAft>
                <a:spcPts val="0"/>
              </a:spcAft>
              <a:buNone/>
            </a:pPr>
            <a:r>
              <a:rPr lang="en"/>
              <a:t>Slides: </a:t>
            </a:r>
            <a:r>
              <a:rPr lang="en" u="sng">
                <a:solidFill>
                  <a:schemeClr val="hlink"/>
                </a:solidFill>
                <a:hlinkClick r:id="rId4"/>
              </a:rPr>
              <a:t>https://z.umn.edu/SprintsMLA2019</a:t>
            </a:r>
            <a:endParaRPr/>
          </a:p>
          <a:p>
            <a:pPr indent="0" lvl="0" marL="0" rtl="0" algn="l">
              <a:spcBef>
                <a:spcPts val="600"/>
              </a:spcBef>
              <a:spcAft>
                <a:spcPts val="0"/>
              </a:spcAft>
              <a:buNone/>
            </a:pPr>
            <a:r>
              <a:t/>
            </a:r>
            <a:endParaRPr/>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38" name="Shape 138"/>
        <p:cNvGrpSpPr/>
        <p:nvPr/>
      </p:nvGrpSpPr>
      <p:grpSpPr>
        <a:xfrm>
          <a:off x="0" y="0"/>
          <a:ext cx="0" cy="0"/>
          <a:chOff x="0" y="0"/>
          <a:chExt cx="0" cy="0"/>
        </a:xfrm>
      </p:grpSpPr>
      <p:sp>
        <p:nvSpPr>
          <p:cNvPr id="139" name="Google Shape;139;p17"/>
          <p:cNvSpPr txBox="1"/>
          <p:nvPr>
            <p:ph type="ctrTitle"/>
          </p:nvPr>
        </p:nvSpPr>
        <p:spPr>
          <a:xfrm>
            <a:off x="2935400" y="1846200"/>
            <a:ext cx="5814900" cy="910800"/>
          </a:xfrm>
          <a:prstGeom prst="rect">
            <a:avLst/>
          </a:prstGeom>
        </p:spPr>
        <p:txBody>
          <a:bodyPr anchorCtr="0" anchor="b" bIns="91425" lIns="91425" spcFirstLastPara="1" rIns="91425" wrap="square" tIns="91425">
            <a:noAutofit/>
          </a:bodyPr>
          <a:lstStyle/>
          <a:p>
            <a:pPr indent="0" lvl="0" marL="0" rtl="0" algn="l">
              <a:spcBef>
                <a:spcPts val="0"/>
              </a:spcBef>
              <a:spcAft>
                <a:spcPts val="0"/>
              </a:spcAft>
              <a:buNone/>
            </a:pPr>
            <a:r>
              <a:rPr lang="en"/>
              <a:t>1. BACKGROUND</a:t>
            </a:r>
            <a:endParaRPr/>
          </a:p>
        </p:txBody>
      </p:sp>
      <p:sp>
        <p:nvSpPr>
          <p:cNvPr id="140" name="Google Shape;140;p17"/>
          <p:cNvSpPr txBox="1"/>
          <p:nvPr>
            <p:ph idx="1" type="subTitle"/>
          </p:nvPr>
        </p:nvSpPr>
        <p:spPr>
          <a:xfrm>
            <a:off x="2935400" y="2604625"/>
            <a:ext cx="5814900" cy="451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lang="en"/>
              <a:t>Inception, Goals, &amp; Structure of Research Sprints</a:t>
            </a:r>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bg>
      <p:bgPr>
        <a:blipFill>
          <a:blip r:embed="rId3">
            <a:alphaModFix/>
          </a:blip>
          <a:stretch>
            <a:fillRect/>
          </a:stretch>
        </a:blipFill>
      </p:bgPr>
    </p:bg>
    <p:spTree>
      <p:nvGrpSpPr>
        <p:cNvPr id="144" name="Shape 144"/>
        <p:cNvGrpSpPr/>
        <p:nvPr/>
      </p:nvGrpSpPr>
      <p:grpSpPr>
        <a:xfrm>
          <a:off x="0" y="0"/>
          <a:ext cx="0" cy="0"/>
          <a:chOff x="0" y="0"/>
          <a:chExt cx="0" cy="0"/>
        </a:xfrm>
      </p:grpSpPr>
      <p:sp>
        <p:nvSpPr>
          <p:cNvPr id="145" name="Google Shape;145;p18"/>
          <p:cNvSpPr txBox="1"/>
          <p:nvPr>
            <p:ph idx="1" type="body"/>
          </p:nvPr>
        </p:nvSpPr>
        <p:spPr>
          <a:xfrm>
            <a:off x="3731575" y="393525"/>
            <a:ext cx="4713000" cy="435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2400"/>
              <a:t>Faculty Research Sprints</a:t>
            </a:r>
            <a:r>
              <a:rPr b="0" lang="en" sz="2400"/>
              <a:t> offer faculty the opportunity to partner with a team of expert librarians on a specific project, or component of a broader project. Sprints differ from one-time consultations in their timing and depth of interaction. The intent is for the entire team—faculty and librarians—to work without distractions to produce a tangible product or outcome.</a:t>
            </a:r>
            <a:endParaRPr b="0" sz="2400"/>
          </a:p>
          <a:p>
            <a:pPr indent="0" lvl="0" marL="0" rtl="0" algn="l">
              <a:spcBef>
                <a:spcPts val="600"/>
              </a:spcBef>
              <a:spcAft>
                <a:spcPts val="0"/>
              </a:spcAft>
              <a:buNone/>
            </a:pPr>
            <a:r>
              <a:t/>
            </a:r>
            <a:endParaRPr/>
          </a:p>
        </p:txBody>
      </p:sp>
      <p:sp>
        <p:nvSpPr>
          <p:cNvPr id="146" name="Google Shape;146;p18"/>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50" name="Shape 150"/>
        <p:cNvGrpSpPr/>
        <p:nvPr/>
      </p:nvGrpSpPr>
      <p:grpSpPr>
        <a:xfrm>
          <a:off x="0" y="0"/>
          <a:ext cx="0" cy="0"/>
          <a:chOff x="0" y="0"/>
          <a:chExt cx="0" cy="0"/>
        </a:xfrm>
      </p:grpSpPr>
      <p:sp>
        <p:nvSpPr>
          <p:cNvPr id="151" name="Google Shape;151;p19"/>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UNIVERSITY OF KANSAS</a:t>
            </a:r>
            <a:endParaRPr/>
          </a:p>
        </p:txBody>
      </p:sp>
      <p:sp>
        <p:nvSpPr>
          <p:cNvPr id="152" name="Google Shape;152;p19"/>
          <p:cNvSpPr txBox="1"/>
          <p:nvPr>
            <p:ph idx="1" type="body"/>
          </p:nvPr>
        </p:nvSpPr>
        <p:spPr>
          <a:xfrm>
            <a:off x="1556325" y="1642699"/>
            <a:ext cx="7085700" cy="2645100"/>
          </a:xfrm>
          <a:prstGeom prst="rect">
            <a:avLst/>
          </a:prstGeom>
        </p:spPr>
        <p:txBody>
          <a:bodyPr anchorCtr="0" anchor="t" bIns="91425" lIns="91425" spcFirstLastPara="1" rIns="91425" wrap="square" tIns="91425">
            <a:noAutofit/>
          </a:bodyPr>
          <a:lstStyle/>
          <a:p>
            <a:pPr indent="-393700" lvl="0" marL="457200" rtl="0" algn="l">
              <a:spcBef>
                <a:spcPts val="600"/>
              </a:spcBef>
              <a:spcAft>
                <a:spcPts val="0"/>
              </a:spcAft>
              <a:buSzPts val="2600"/>
              <a:buChar char="▪"/>
            </a:pPr>
            <a:r>
              <a:rPr lang="en"/>
              <a:t>First iteration 2016</a:t>
            </a:r>
            <a:endParaRPr/>
          </a:p>
          <a:p>
            <a:pPr indent="-393700" lvl="0" marL="457200" rtl="0" algn="l">
              <a:spcBef>
                <a:spcPts val="1000"/>
              </a:spcBef>
              <a:spcAft>
                <a:spcPts val="0"/>
              </a:spcAft>
              <a:buSzPts val="2600"/>
              <a:buChar char="▪"/>
            </a:pPr>
            <a:r>
              <a:rPr lang="en"/>
              <a:t>UMN began consulting with KU shortly after</a:t>
            </a:r>
            <a:endParaRPr/>
          </a:p>
          <a:p>
            <a:pPr indent="-393700" lvl="0" marL="457200" rtl="0" algn="l">
              <a:spcBef>
                <a:spcPts val="1000"/>
              </a:spcBef>
              <a:spcAft>
                <a:spcPts val="0"/>
              </a:spcAft>
              <a:buSzPts val="2600"/>
              <a:buChar char="▪"/>
            </a:pPr>
            <a:r>
              <a:rPr lang="en"/>
              <a:t>UMN first iteration May 2017</a:t>
            </a:r>
            <a:endParaRPr/>
          </a:p>
          <a:p>
            <a:pPr indent="-393700" lvl="0" marL="457200" rtl="0" algn="l">
              <a:spcBef>
                <a:spcPts val="1000"/>
              </a:spcBef>
              <a:spcAft>
                <a:spcPts val="0"/>
              </a:spcAft>
              <a:buSzPts val="2600"/>
              <a:buChar char="▪"/>
            </a:pPr>
            <a:r>
              <a:rPr lang="en" u="sng">
                <a:solidFill>
                  <a:schemeClr val="hlink"/>
                </a:solidFill>
                <a:hlinkClick r:id="rId3"/>
              </a:rPr>
              <a:t>KU’s Research Sprint website</a:t>
            </a:r>
            <a:endParaRPr/>
          </a:p>
          <a:p>
            <a:pPr indent="0" lvl="0" marL="0" rtl="0" algn="l">
              <a:spcBef>
                <a:spcPts val="1000"/>
              </a:spcBef>
              <a:spcAft>
                <a:spcPts val="0"/>
              </a:spcAft>
              <a:buNone/>
            </a:pPr>
            <a:r>
              <a:t/>
            </a:r>
            <a:endParaRPr/>
          </a:p>
          <a:p>
            <a:pPr indent="0" lvl="0" marL="0" rtl="0" algn="l">
              <a:spcBef>
                <a:spcPts val="600"/>
              </a:spcBef>
              <a:spcAft>
                <a:spcPts val="0"/>
              </a:spcAft>
              <a:buNone/>
            </a:pPr>
            <a:r>
              <a:t/>
            </a:r>
            <a:endParaRPr/>
          </a:p>
        </p:txBody>
      </p:sp>
      <p:sp>
        <p:nvSpPr>
          <p:cNvPr id="153" name="Google Shape;153;p19"/>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pic>
        <p:nvPicPr>
          <p:cNvPr id="154" name="Google Shape;154;p19"/>
          <p:cNvPicPr preferRelativeResize="0"/>
          <p:nvPr/>
        </p:nvPicPr>
        <p:blipFill>
          <a:blip r:embed="rId4">
            <a:alphaModFix/>
          </a:blip>
          <a:stretch>
            <a:fillRect/>
          </a:stretch>
        </p:blipFill>
        <p:spPr>
          <a:xfrm>
            <a:off x="5769075" y="606316"/>
            <a:ext cx="1828800" cy="381000"/>
          </a:xfrm>
          <a:prstGeom prst="rect">
            <a:avLst/>
          </a:prstGeom>
          <a:noFill/>
          <a:ln>
            <a:noFill/>
          </a:ln>
        </p:spPr>
      </p:pic>
      <p:grpSp>
        <p:nvGrpSpPr>
          <p:cNvPr id="155" name="Google Shape;155;p19"/>
          <p:cNvGrpSpPr/>
          <p:nvPr/>
        </p:nvGrpSpPr>
        <p:grpSpPr>
          <a:xfrm>
            <a:off x="8226713" y="629034"/>
            <a:ext cx="205851" cy="335576"/>
            <a:chOff x="6730350" y="2315900"/>
            <a:chExt cx="257700" cy="420100"/>
          </a:xfrm>
        </p:grpSpPr>
        <p:sp>
          <p:nvSpPr>
            <p:cNvPr id="156" name="Google Shape;156;p19"/>
            <p:cNvSpPr/>
            <p:nvPr/>
          </p:nvSpPr>
          <p:spPr>
            <a:xfrm>
              <a:off x="6807900" y="2671250"/>
              <a:ext cx="102600" cy="22625"/>
            </a:xfrm>
            <a:custGeom>
              <a:rect b="b" l="l" r="r" t="t"/>
              <a:pathLst>
                <a:path extrusionOk="0" h="905" w="4104">
                  <a:moveTo>
                    <a:pt x="1" y="1"/>
                  </a:moveTo>
                  <a:lnTo>
                    <a:pt x="1" y="905"/>
                  </a:lnTo>
                  <a:lnTo>
                    <a:pt x="4104" y="905"/>
                  </a:lnTo>
                  <a:lnTo>
                    <a:pt x="41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7" name="Google Shape;157;p19"/>
            <p:cNvSpPr/>
            <p:nvPr/>
          </p:nvSpPr>
          <p:spPr>
            <a:xfrm>
              <a:off x="6807900" y="2636450"/>
              <a:ext cx="102600" cy="22625"/>
            </a:xfrm>
            <a:custGeom>
              <a:rect b="b" l="l" r="r" t="t"/>
              <a:pathLst>
                <a:path extrusionOk="0" h="905" w="4104">
                  <a:moveTo>
                    <a:pt x="1" y="1"/>
                  </a:moveTo>
                  <a:lnTo>
                    <a:pt x="1" y="905"/>
                  </a:lnTo>
                  <a:lnTo>
                    <a:pt x="4104" y="905"/>
                  </a:lnTo>
                  <a:lnTo>
                    <a:pt x="41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8" name="Google Shape;158;p19"/>
            <p:cNvSpPr/>
            <p:nvPr/>
          </p:nvSpPr>
          <p:spPr>
            <a:xfrm>
              <a:off x="6807900" y="2706075"/>
              <a:ext cx="102600" cy="29925"/>
            </a:xfrm>
            <a:custGeom>
              <a:rect b="b" l="l" r="r" t="t"/>
              <a:pathLst>
                <a:path extrusionOk="0" h="1197" w="4104">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59" name="Google Shape;159;p19"/>
            <p:cNvSpPr/>
            <p:nvPr/>
          </p:nvSpPr>
          <p:spPr>
            <a:xfrm>
              <a:off x="6811575" y="2463675"/>
              <a:ext cx="95275" cy="160600"/>
            </a:xfrm>
            <a:custGeom>
              <a:rect b="b" l="l" r="r" t="t"/>
              <a:pathLst>
                <a:path extrusionOk="0" h="6424" w="3811">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60" name="Google Shape;160;p19"/>
            <p:cNvSpPr/>
            <p:nvPr/>
          </p:nvSpPr>
          <p:spPr>
            <a:xfrm>
              <a:off x="6730350" y="2315900"/>
              <a:ext cx="257700" cy="308375"/>
            </a:xfrm>
            <a:custGeom>
              <a:rect b="b" l="l" r="r" t="t"/>
              <a:pathLst>
                <a:path extrusionOk="0" h="12335" w="10308">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64" name="Shape 164"/>
        <p:cNvGrpSpPr/>
        <p:nvPr/>
      </p:nvGrpSpPr>
      <p:grpSpPr>
        <a:xfrm>
          <a:off x="0" y="0"/>
          <a:ext cx="0" cy="0"/>
          <a:chOff x="0" y="0"/>
          <a:chExt cx="0" cy="0"/>
        </a:xfrm>
      </p:grpSpPr>
      <p:sp>
        <p:nvSpPr>
          <p:cNvPr id="165" name="Google Shape;165;p20"/>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UMN RESEARCH SPRINT GOALS</a:t>
            </a:r>
            <a:endParaRPr/>
          </a:p>
        </p:txBody>
      </p:sp>
      <p:sp>
        <p:nvSpPr>
          <p:cNvPr id="166" name="Google Shape;166;p20"/>
          <p:cNvSpPr txBox="1"/>
          <p:nvPr>
            <p:ph idx="1" type="body"/>
          </p:nvPr>
        </p:nvSpPr>
        <p:spPr>
          <a:xfrm>
            <a:off x="1556325" y="1200175"/>
            <a:ext cx="7085700" cy="3693600"/>
          </a:xfrm>
          <a:prstGeom prst="rect">
            <a:avLst/>
          </a:prstGeom>
        </p:spPr>
        <p:txBody>
          <a:bodyPr anchorCtr="0" anchor="t" bIns="91425" lIns="91425" spcFirstLastPara="1" rIns="91425" wrap="square" tIns="91425">
            <a:noAutofit/>
          </a:bodyPr>
          <a:lstStyle/>
          <a:p>
            <a:pPr indent="-393700" lvl="0" marL="457200" rtl="0" algn="l">
              <a:spcBef>
                <a:spcPts val="600"/>
              </a:spcBef>
              <a:spcAft>
                <a:spcPts val="0"/>
              </a:spcAft>
              <a:buSzPts val="2600"/>
              <a:buChar char="▪"/>
            </a:pPr>
            <a:r>
              <a:rPr lang="en"/>
              <a:t>Engage with faculty</a:t>
            </a:r>
            <a:endParaRPr/>
          </a:p>
          <a:p>
            <a:pPr indent="-393700" lvl="0" marL="457200" rtl="0" algn="l">
              <a:spcBef>
                <a:spcPts val="0"/>
              </a:spcBef>
              <a:spcAft>
                <a:spcPts val="0"/>
              </a:spcAft>
              <a:buSzPts val="2600"/>
              <a:buChar char="▪"/>
            </a:pPr>
            <a:r>
              <a:rPr lang="en"/>
              <a:t>Elevate librarians to collaborator status</a:t>
            </a:r>
            <a:endParaRPr/>
          </a:p>
          <a:p>
            <a:pPr indent="-393700" lvl="0" marL="457200" rtl="0" algn="l">
              <a:spcBef>
                <a:spcPts val="0"/>
              </a:spcBef>
              <a:spcAft>
                <a:spcPts val="0"/>
              </a:spcAft>
              <a:buSzPts val="2600"/>
              <a:buChar char="▪"/>
            </a:pPr>
            <a:r>
              <a:rPr lang="en"/>
              <a:t>Advance Libraries’ strategic goals</a:t>
            </a:r>
            <a:endParaRPr/>
          </a:p>
          <a:p>
            <a:pPr indent="-330200" lvl="1" marL="914400" rtl="0" algn="l">
              <a:spcBef>
                <a:spcPts val="480"/>
              </a:spcBef>
              <a:spcAft>
                <a:spcPts val="0"/>
              </a:spcAft>
              <a:buSzPts val="1600"/>
              <a:buChar char="▫"/>
            </a:pPr>
            <a:r>
              <a:rPr lang="en" sz="1600"/>
              <a:t>Advance University Priorities for Research, Enable Grand Challenges Research &amp; Support Field-Shaping Researchers</a:t>
            </a:r>
            <a:endParaRPr sz="1600"/>
          </a:p>
          <a:p>
            <a:pPr indent="-330200" lvl="1" marL="914400" rtl="0" algn="l">
              <a:spcBef>
                <a:spcPts val="1000"/>
              </a:spcBef>
              <a:spcAft>
                <a:spcPts val="0"/>
              </a:spcAft>
              <a:buSzPts val="1600"/>
              <a:buChar char="▫"/>
            </a:pPr>
            <a:r>
              <a:rPr lang="en" sz="1600"/>
              <a:t>Partner in Teaching and Learning, Reinforce Grand Challenges Curriculum &amp; Engage Field-Shaping Teachers</a:t>
            </a:r>
            <a:endParaRPr sz="1600"/>
          </a:p>
          <a:p>
            <a:pPr indent="-330200" lvl="1" marL="914400" rtl="0" algn="l">
              <a:spcBef>
                <a:spcPts val="1000"/>
              </a:spcBef>
              <a:spcAft>
                <a:spcPts val="0"/>
              </a:spcAft>
              <a:buSzPts val="1600"/>
              <a:buChar char="▫"/>
            </a:pPr>
            <a:r>
              <a:rPr lang="en" sz="1600"/>
              <a:t>Support Reciprocal Engagement With External Communities &amp; Leverage the Distinctive Urban Location of the University</a:t>
            </a:r>
            <a:endParaRPr sz="1600"/>
          </a:p>
          <a:p>
            <a:pPr indent="-330200" lvl="1" marL="914400" rtl="0" algn="l">
              <a:spcBef>
                <a:spcPts val="1000"/>
              </a:spcBef>
              <a:spcAft>
                <a:spcPts val="1000"/>
              </a:spcAft>
              <a:buSzPts val="1600"/>
              <a:buChar char="▫"/>
            </a:pPr>
            <a:r>
              <a:rPr lang="en" sz="1600"/>
              <a:t>Embrace Excellence &amp; Reject Complacency in Developing Programs in Support of University Goals</a:t>
            </a:r>
            <a:endParaRPr sz="1600"/>
          </a:p>
        </p:txBody>
      </p:sp>
      <p:sp>
        <p:nvSpPr>
          <p:cNvPr id="167" name="Google Shape;167;p20"/>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168" name="Google Shape;168;p20"/>
          <p:cNvGrpSpPr/>
          <p:nvPr/>
        </p:nvGrpSpPr>
        <p:grpSpPr>
          <a:xfrm>
            <a:off x="8226713" y="629034"/>
            <a:ext cx="205851" cy="335576"/>
            <a:chOff x="6730350" y="2315900"/>
            <a:chExt cx="257700" cy="420100"/>
          </a:xfrm>
        </p:grpSpPr>
        <p:sp>
          <p:nvSpPr>
            <p:cNvPr id="169" name="Google Shape;169;p20"/>
            <p:cNvSpPr/>
            <p:nvPr/>
          </p:nvSpPr>
          <p:spPr>
            <a:xfrm>
              <a:off x="6807900" y="2671250"/>
              <a:ext cx="102600" cy="22625"/>
            </a:xfrm>
            <a:custGeom>
              <a:rect b="b" l="l" r="r" t="t"/>
              <a:pathLst>
                <a:path extrusionOk="0" h="905" w="4104">
                  <a:moveTo>
                    <a:pt x="1" y="1"/>
                  </a:moveTo>
                  <a:lnTo>
                    <a:pt x="1" y="905"/>
                  </a:lnTo>
                  <a:lnTo>
                    <a:pt x="4104" y="905"/>
                  </a:lnTo>
                  <a:lnTo>
                    <a:pt x="41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0" name="Google Shape;170;p20"/>
            <p:cNvSpPr/>
            <p:nvPr/>
          </p:nvSpPr>
          <p:spPr>
            <a:xfrm>
              <a:off x="6807900" y="2636450"/>
              <a:ext cx="102600" cy="22625"/>
            </a:xfrm>
            <a:custGeom>
              <a:rect b="b" l="l" r="r" t="t"/>
              <a:pathLst>
                <a:path extrusionOk="0" h="905" w="4104">
                  <a:moveTo>
                    <a:pt x="1" y="1"/>
                  </a:moveTo>
                  <a:lnTo>
                    <a:pt x="1" y="905"/>
                  </a:lnTo>
                  <a:lnTo>
                    <a:pt x="4104" y="905"/>
                  </a:lnTo>
                  <a:lnTo>
                    <a:pt x="410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1" name="Google Shape;171;p20"/>
            <p:cNvSpPr/>
            <p:nvPr/>
          </p:nvSpPr>
          <p:spPr>
            <a:xfrm>
              <a:off x="6807900" y="2706075"/>
              <a:ext cx="102600" cy="29925"/>
            </a:xfrm>
            <a:custGeom>
              <a:rect b="b" l="l" r="r" t="t"/>
              <a:pathLst>
                <a:path extrusionOk="0" h="1197" w="4104">
                  <a:moveTo>
                    <a:pt x="1" y="0"/>
                  </a:moveTo>
                  <a:lnTo>
                    <a:pt x="1" y="171"/>
                  </a:lnTo>
                  <a:lnTo>
                    <a:pt x="25" y="318"/>
                  </a:lnTo>
                  <a:lnTo>
                    <a:pt x="98" y="464"/>
                  </a:lnTo>
                  <a:lnTo>
                    <a:pt x="196" y="586"/>
                  </a:lnTo>
                  <a:lnTo>
                    <a:pt x="343" y="660"/>
                  </a:lnTo>
                  <a:lnTo>
                    <a:pt x="1881" y="1172"/>
                  </a:lnTo>
                  <a:lnTo>
                    <a:pt x="2052" y="1197"/>
                  </a:lnTo>
                  <a:lnTo>
                    <a:pt x="2223" y="1172"/>
                  </a:lnTo>
                  <a:lnTo>
                    <a:pt x="3762" y="660"/>
                  </a:lnTo>
                  <a:lnTo>
                    <a:pt x="3908" y="586"/>
                  </a:lnTo>
                  <a:lnTo>
                    <a:pt x="4006" y="464"/>
                  </a:lnTo>
                  <a:lnTo>
                    <a:pt x="4079" y="318"/>
                  </a:lnTo>
                  <a:lnTo>
                    <a:pt x="4104" y="171"/>
                  </a:lnTo>
                  <a:lnTo>
                    <a:pt x="4104"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2" name="Google Shape;172;p20"/>
            <p:cNvSpPr/>
            <p:nvPr/>
          </p:nvSpPr>
          <p:spPr>
            <a:xfrm>
              <a:off x="6811575" y="2463675"/>
              <a:ext cx="95275" cy="160600"/>
            </a:xfrm>
            <a:custGeom>
              <a:rect b="b" l="l" r="r" t="t"/>
              <a:pathLst>
                <a:path extrusionOk="0" h="6424" w="3811">
                  <a:moveTo>
                    <a:pt x="1905" y="0"/>
                  </a:moveTo>
                  <a:lnTo>
                    <a:pt x="928" y="831"/>
                  </a:lnTo>
                  <a:lnTo>
                    <a:pt x="855" y="879"/>
                  </a:lnTo>
                  <a:lnTo>
                    <a:pt x="782" y="904"/>
                  </a:lnTo>
                  <a:lnTo>
                    <a:pt x="684" y="879"/>
                  </a:lnTo>
                  <a:lnTo>
                    <a:pt x="611" y="831"/>
                  </a:lnTo>
                  <a:lnTo>
                    <a:pt x="0" y="318"/>
                  </a:lnTo>
                  <a:lnTo>
                    <a:pt x="1319" y="6423"/>
                  </a:lnTo>
                  <a:lnTo>
                    <a:pt x="2491" y="6423"/>
                  </a:lnTo>
                  <a:lnTo>
                    <a:pt x="3810" y="318"/>
                  </a:lnTo>
                  <a:lnTo>
                    <a:pt x="3200" y="831"/>
                  </a:lnTo>
                  <a:lnTo>
                    <a:pt x="3126" y="879"/>
                  </a:lnTo>
                  <a:lnTo>
                    <a:pt x="3029" y="904"/>
                  </a:lnTo>
                  <a:lnTo>
                    <a:pt x="2955" y="879"/>
                  </a:lnTo>
                  <a:lnTo>
                    <a:pt x="2882" y="831"/>
                  </a:lnTo>
                  <a:lnTo>
                    <a:pt x="1905"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73" name="Google Shape;173;p20"/>
            <p:cNvSpPr/>
            <p:nvPr/>
          </p:nvSpPr>
          <p:spPr>
            <a:xfrm>
              <a:off x="6730350" y="2315900"/>
              <a:ext cx="257700" cy="308375"/>
            </a:xfrm>
            <a:custGeom>
              <a:rect b="b" l="l" r="r" t="t"/>
              <a:pathLst>
                <a:path extrusionOk="0" h="12335" w="10308">
                  <a:moveTo>
                    <a:pt x="5154" y="1"/>
                  </a:moveTo>
                  <a:lnTo>
                    <a:pt x="4617" y="25"/>
                  </a:lnTo>
                  <a:lnTo>
                    <a:pt x="4128" y="98"/>
                  </a:lnTo>
                  <a:lnTo>
                    <a:pt x="3615" y="245"/>
                  </a:lnTo>
                  <a:lnTo>
                    <a:pt x="3151" y="416"/>
                  </a:lnTo>
                  <a:lnTo>
                    <a:pt x="2712" y="636"/>
                  </a:lnTo>
                  <a:lnTo>
                    <a:pt x="2272" y="880"/>
                  </a:lnTo>
                  <a:lnTo>
                    <a:pt x="1881" y="1173"/>
                  </a:lnTo>
                  <a:lnTo>
                    <a:pt x="1515" y="1515"/>
                  </a:lnTo>
                  <a:lnTo>
                    <a:pt x="1198" y="1881"/>
                  </a:lnTo>
                  <a:lnTo>
                    <a:pt x="880" y="2272"/>
                  </a:lnTo>
                  <a:lnTo>
                    <a:pt x="636" y="2687"/>
                  </a:lnTo>
                  <a:lnTo>
                    <a:pt x="416" y="3151"/>
                  </a:lnTo>
                  <a:lnTo>
                    <a:pt x="245" y="3615"/>
                  </a:lnTo>
                  <a:lnTo>
                    <a:pt x="123" y="4104"/>
                  </a:lnTo>
                  <a:lnTo>
                    <a:pt x="50" y="4617"/>
                  </a:lnTo>
                  <a:lnTo>
                    <a:pt x="1" y="5154"/>
                  </a:lnTo>
                  <a:lnTo>
                    <a:pt x="25" y="5423"/>
                  </a:lnTo>
                  <a:lnTo>
                    <a:pt x="50" y="5691"/>
                  </a:lnTo>
                  <a:lnTo>
                    <a:pt x="123" y="6204"/>
                  </a:lnTo>
                  <a:lnTo>
                    <a:pt x="245" y="6693"/>
                  </a:lnTo>
                  <a:lnTo>
                    <a:pt x="416" y="7132"/>
                  </a:lnTo>
                  <a:lnTo>
                    <a:pt x="636" y="7572"/>
                  </a:lnTo>
                  <a:lnTo>
                    <a:pt x="856" y="7963"/>
                  </a:lnTo>
                  <a:lnTo>
                    <a:pt x="1100" y="8353"/>
                  </a:lnTo>
                  <a:lnTo>
                    <a:pt x="1369" y="8744"/>
                  </a:lnTo>
                  <a:lnTo>
                    <a:pt x="1906" y="9526"/>
                  </a:lnTo>
                  <a:lnTo>
                    <a:pt x="2150" y="9941"/>
                  </a:lnTo>
                  <a:lnTo>
                    <a:pt x="2394" y="10356"/>
                  </a:lnTo>
                  <a:lnTo>
                    <a:pt x="2614" y="10796"/>
                  </a:lnTo>
                  <a:lnTo>
                    <a:pt x="2810" y="11284"/>
                  </a:lnTo>
                  <a:lnTo>
                    <a:pt x="2980" y="11797"/>
                  </a:lnTo>
                  <a:lnTo>
                    <a:pt x="3103" y="12334"/>
                  </a:lnTo>
                  <a:lnTo>
                    <a:pt x="4079" y="12334"/>
                  </a:lnTo>
                  <a:lnTo>
                    <a:pt x="3249" y="8500"/>
                  </a:lnTo>
                  <a:lnTo>
                    <a:pt x="2663" y="5642"/>
                  </a:lnTo>
                  <a:lnTo>
                    <a:pt x="2663" y="5520"/>
                  </a:lnTo>
                  <a:lnTo>
                    <a:pt x="2712" y="5423"/>
                  </a:lnTo>
                  <a:lnTo>
                    <a:pt x="2785" y="5374"/>
                  </a:lnTo>
                  <a:lnTo>
                    <a:pt x="2883" y="5349"/>
                  </a:lnTo>
                  <a:lnTo>
                    <a:pt x="2956" y="5349"/>
                  </a:lnTo>
                  <a:lnTo>
                    <a:pt x="3054" y="5398"/>
                  </a:lnTo>
                  <a:lnTo>
                    <a:pt x="4031" y="6253"/>
                  </a:lnTo>
                  <a:lnTo>
                    <a:pt x="4983" y="5398"/>
                  </a:lnTo>
                  <a:lnTo>
                    <a:pt x="5081" y="5349"/>
                  </a:lnTo>
                  <a:lnTo>
                    <a:pt x="5227" y="5349"/>
                  </a:lnTo>
                  <a:lnTo>
                    <a:pt x="5325" y="5398"/>
                  </a:lnTo>
                  <a:lnTo>
                    <a:pt x="6278" y="6253"/>
                  </a:lnTo>
                  <a:lnTo>
                    <a:pt x="7254" y="5398"/>
                  </a:lnTo>
                  <a:lnTo>
                    <a:pt x="7352" y="5349"/>
                  </a:lnTo>
                  <a:lnTo>
                    <a:pt x="7425" y="5349"/>
                  </a:lnTo>
                  <a:lnTo>
                    <a:pt x="7523" y="5374"/>
                  </a:lnTo>
                  <a:lnTo>
                    <a:pt x="7596" y="5423"/>
                  </a:lnTo>
                  <a:lnTo>
                    <a:pt x="7645" y="5520"/>
                  </a:lnTo>
                  <a:lnTo>
                    <a:pt x="7645" y="5642"/>
                  </a:lnTo>
                  <a:lnTo>
                    <a:pt x="7059" y="8500"/>
                  </a:lnTo>
                  <a:lnTo>
                    <a:pt x="6229" y="12334"/>
                  </a:lnTo>
                  <a:lnTo>
                    <a:pt x="7206" y="12334"/>
                  </a:lnTo>
                  <a:lnTo>
                    <a:pt x="7328" y="11797"/>
                  </a:lnTo>
                  <a:lnTo>
                    <a:pt x="7499" y="11284"/>
                  </a:lnTo>
                  <a:lnTo>
                    <a:pt x="7694" y="10796"/>
                  </a:lnTo>
                  <a:lnTo>
                    <a:pt x="7914" y="10356"/>
                  </a:lnTo>
                  <a:lnTo>
                    <a:pt x="8158" y="9941"/>
                  </a:lnTo>
                  <a:lnTo>
                    <a:pt x="8402" y="9526"/>
                  </a:lnTo>
                  <a:lnTo>
                    <a:pt x="8940" y="8744"/>
                  </a:lnTo>
                  <a:lnTo>
                    <a:pt x="9208" y="8353"/>
                  </a:lnTo>
                  <a:lnTo>
                    <a:pt x="9453" y="7963"/>
                  </a:lnTo>
                  <a:lnTo>
                    <a:pt x="9672" y="7572"/>
                  </a:lnTo>
                  <a:lnTo>
                    <a:pt x="9892" y="7132"/>
                  </a:lnTo>
                  <a:lnTo>
                    <a:pt x="10063" y="6693"/>
                  </a:lnTo>
                  <a:lnTo>
                    <a:pt x="10185" y="6204"/>
                  </a:lnTo>
                  <a:lnTo>
                    <a:pt x="10259" y="5691"/>
                  </a:lnTo>
                  <a:lnTo>
                    <a:pt x="10283" y="5423"/>
                  </a:lnTo>
                  <a:lnTo>
                    <a:pt x="10307" y="5154"/>
                  </a:lnTo>
                  <a:lnTo>
                    <a:pt x="10259" y="4617"/>
                  </a:lnTo>
                  <a:lnTo>
                    <a:pt x="10185" y="4104"/>
                  </a:lnTo>
                  <a:lnTo>
                    <a:pt x="10063" y="3615"/>
                  </a:lnTo>
                  <a:lnTo>
                    <a:pt x="9892" y="3151"/>
                  </a:lnTo>
                  <a:lnTo>
                    <a:pt x="9672" y="2687"/>
                  </a:lnTo>
                  <a:lnTo>
                    <a:pt x="9428" y="2272"/>
                  </a:lnTo>
                  <a:lnTo>
                    <a:pt x="9111" y="1881"/>
                  </a:lnTo>
                  <a:lnTo>
                    <a:pt x="8793" y="1515"/>
                  </a:lnTo>
                  <a:lnTo>
                    <a:pt x="8427" y="1173"/>
                  </a:lnTo>
                  <a:lnTo>
                    <a:pt x="8036" y="880"/>
                  </a:lnTo>
                  <a:lnTo>
                    <a:pt x="7596" y="636"/>
                  </a:lnTo>
                  <a:lnTo>
                    <a:pt x="7157" y="416"/>
                  </a:lnTo>
                  <a:lnTo>
                    <a:pt x="6693" y="245"/>
                  </a:lnTo>
                  <a:lnTo>
                    <a:pt x="6180" y="98"/>
                  </a:lnTo>
                  <a:lnTo>
                    <a:pt x="5691" y="25"/>
                  </a:lnTo>
                  <a:lnTo>
                    <a:pt x="5154"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77" name="Shape 177"/>
        <p:cNvGrpSpPr/>
        <p:nvPr/>
      </p:nvGrpSpPr>
      <p:grpSpPr>
        <a:xfrm>
          <a:off x="0" y="0"/>
          <a:ext cx="0" cy="0"/>
          <a:chOff x="0" y="0"/>
          <a:chExt cx="0" cy="0"/>
        </a:xfrm>
      </p:grpSpPr>
      <p:sp>
        <p:nvSpPr>
          <p:cNvPr id="178" name="Google Shape;178;p21"/>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RESEARCH SPRINTS STRUCTURE</a:t>
            </a:r>
            <a:endParaRPr/>
          </a:p>
        </p:txBody>
      </p:sp>
      <p:sp>
        <p:nvSpPr>
          <p:cNvPr id="179" name="Google Shape;179;p21"/>
          <p:cNvSpPr txBox="1"/>
          <p:nvPr>
            <p:ph idx="1" type="body"/>
          </p:nvPr>
        </p:nvSpPr>
        <p:spPr>
          <a:xfrm>
            <a:off x="1556325" y="1488800"/>
            <a:ext cx="7085700" cy="3384300"/>
          </a:xfrm>
          <a:prstGeom prst="rect">
            <a:avLst/>
          </a:prstGeom>
        </p:spPr>
        <p:txBody>
          <a:bodyPr anchorCtr="0" anchor="t" bIns="91425" lIns="91425" spcFirstLastPara="1" rIns="91425" wrap="square" tIns="91425">
            <a:noAutofit/>
          </a:bodyPr>
          <a:lstStyle/>
          <a:p>
            <a:pPr indent="-393700" lvl="0" marL="457200" rtl="0" algn="l">
              <a:spcBef>
                <a:spcPts val="600"/>
              </a:spcBef>
              <a:spcAft>
                <a:spcPts val="0"/>
              </a:spcAft>
              <a:buSzPts val="2600"/>
              <a:buChar char="▪"/>
            </a:pPr>
            <a:r>
              <a:rPr lang="en"/>
              <a:t>Spring iterations</a:t>
            </a:r>
            <a:endParaRPr/>
          </a:p>
          <a:p>
            <a:pPr indent="-393700" lvl="1" marL="914400" rtl="0" algn="l">
              <a:spcBef>
                <a:spcPts val="0"/>
              </a:spcBef>
              <a:spcAft>
                <a:spcPts val="0"/>
              </a:spcAft>
              <a:buSzPts val="2600"/>
              <a:buChar char="▫"/>
            </a:pPr>
            <a:r>
              <a:rPr lang="en"/>
              <a:t>Planning committee (coordinators)</a:t>
            </a:r>
            <a:endParaRPr/>
          </a:p>
          <a:p>
            <a:pPr indent="-393700" lvl="1" marL="914400" rtl="0" algn="l">
              <a:spcBef>
                <a:spcPts val="0"/>
              </a:spcBef>
              <a:spcAft>
                <a:spcPts val="0"/>
              </a:spcAft>
              <a:buSzPts val="2600"/>
              <a:buChar char="▫"/>
            </a:pPr>
            <a:r>
              <a:rPr lang="en"/>
              <a:t>3rd week of May</a:t>
            </a:r>
            <a:endParaRPr/>
          </a:p>
          <a:p>
            <a:pPr indent="-393700" lvl="1" marL="914400" rtl="0" algn="l">
              <a:spcBef>
                <a:spcPts val="0"/>
              </a:spcBef>
              <a:spcAft>
                <a:spcPts val="0"/>
              </a:spcAft>
              <a:buSzPts val="2600"/>
              <a:buChar char="▫"/>
            </a:pPr>
            <a:r>
              <a:rPr lang="en"/>
              <a:t>4 full days</a:t>
            </a:r>
            <a:endParaRPr/>
          </a:p>
          <a:p>
            <a:pPr indent="-393700" lvl="1" marL="914400" rtl="0" algn="l">
              <a:spcBef>
                <a:spcPts val="0"/>
              </a:spcBef>
              <a:spcAft>
                <a:spcPts val="0"/>
              </a:spcAft>
              <a:buSzPts val="2600"/>
              <a:buChar char="▫"/>
            </a:pPr>
            <a:r>
              <a:rPr lang="en"/>
              <a:t>One large room for cross collaboration</a:t>
            </a:r>
            <a:endParaRPr/>
          </a:p>
          <a:p>
            <a:pPr indent="-393700" lvl="1" marL="914400" rtl="0" algn="l">
              <a:spcBef>
                <a:spcPts val="0"/>
              </a:spcBef>
              <a:spcAft>
                <a:spcPts val="0"/>
              </a:spcAft>
              <a:buSzPts val="2600"/>
              <a:buChar char="▫"/>
            </a:pPr>
            <a:r>
              <a:rPr lang="en"/>
              <a:t>Meals and snacks</a:t>
            </a:r>
            <a:endParaRPr/>
          </a:p>
          <a:p>
            <a:pPr indent="-393700" lvl="1" marL="914400" rtl="0" algn="l">
              <a:spcBef>
                <a:spcPts val="0"/>
              </a:spcBef>
              <a:spcAft>
                <a:spcPts val="0"/>
              </a:spcAft>
              <a:buSzPts val="2600"/>
              <a:buChar char="▫"/>
            </a:pPr>
            <a:r>
              <a:rPr lang="en"/>
              <a:t>End-of-Sprint celebration</a:t>
            </a:r>
            <a:endParaRPr/>
          </a:p>
          <a:p>
            <a:pPr indent="0" lvl="0" marL="0" marR="0" rtl="0" algn="l">
              <a:lnSpc>
                <a:spcPct val="100000"/>
              </a:lnSpc>
              <a:spcBef>
                <a:spcPts val="600"/>
              </a:spcBef>
              <a:spcAft>
                <a:spcPts val="0"/>
              </a:spcAft>
              <a:buNone/>
            </a:pPr>
            <a:r>
              <a:t/>
            </a:r>
            <a:endParaRPr/>
          </a:p>
        </p:txBody>
      </p:sp>
      <p:sp>
        <p:nvSpPr>
          <p:cNvPr id="180" name="Google Shape;180;p21"/>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181" name="Google Shape;181;p21"/>
          <p:cNvGrpSpPr/>
          <p:nvPr/>
        </p:nvGrpSpPr>
        <p:grpSpPr>
          <a:xfrm>
            <a:off x="8149027" y="631951"/>
            <a:ext cx="390214" cy="329725"/>
            <a:chOff x="3918650" y="293075"/>
            <a:chExt cx="488500" cy="412775"/>
          </a:xfrm>
        </p:grpSpPr>
        <p:sp>
          <p:nvSpPr>
            <p:cNvPr id="182" name="Google Shape;182;p21"/>
            <p:cNvSpPr/>
            <p:nvPr/>
          </p:nvSpPr>
          <p:spPr>
            <a:xfrm>
              <a:off x="4085350" y="293675"/>
              <a:ext cx="154500" cy="412175"/>
            </a:xfrm>
            <a:custGeom>
              <a:rect b="b" l="l" r="r" t="t"/>
              <a:pathLst>
                <a:path extrusionOk="0" h="16487" w="618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3" name="Google Shape;183;p21"/>
            <p:cNvSpPr/>
            <p:nvPr/>
          </p:nvSpPr>
          <p:spPr>
            <a:xfrm>
              <a:off x="3918650" y="293075"/>
              <a:ext cx="153900" cy="407275"/>
            </a:xfrm>
            <a:custGeom>
              <a:rect b="b" l="l" r="r" t="t"/>
              <a:pathLst>
                <a:path extrusionOk="0" h="16291" w="6156">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84" name="Google Shape;184;p21"/>
            <p:cNvSpPr/>
            <p:nvPr/>
          </p:nvSpPr>
          <p:spPr>
            <a:xfrm>
              <a:off x="4253250" y="298550"/>
              <a:ext cx="153900" cy="406675"/>
            </a:xfrm>
            <a:custGeom>
              <a:rect b="b" l="l" r="r" t="t"/>
              <a:pathLst>
                <a:path extrusionOk="0" h="16267" w="6156">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p:cSld>
    <p:spTree>
      <p:nvGrpSpPr>
        <p:cNvPr id="188" name="Shape 188"/>
        <p:cNvGrpSpPr/>
        <p:nvPr/>
      </p:nvGrpSpPr>
      <p:grpSpPr>
        <a:xfrm>
          <a:off x="0" y="0"/>
          <a:ext cx="0" cy="0"/>
          <a:chOff x="0" y="0"/>
          <a:chExt cx="0" cy="0"/>
        </a:xfrm>
      </p:grpSpPr>
      <p:sp>
        <p:nvSpPr>
          <p:cNvPr id="189" name="Google Shape;189;p22"/>
          <p:cNvSpPr txBox="1"/>
          <p:nvPr>
            <p:ph type="title"/>
          </p:nvPr>
        </p:nvSpPr>
        <p:spPr>
          <a:xfrm>
            <a:off x="1182200" y="393475"/>
            <a:ext cx="6739500" cy="806700"/>
          </a:xfrm>
          <a:prstGeom prst="rect">
            <a:avLst/>
          </a:prstGeom>
        </p:spPr>
        <p:txBody>
          <a:bodyPr anchorCtr="0" anchor="ctr" bIns="91425" lIns="91425" spcFirstLastPara="1" rIns="91425" wrap="square" tIns="91425">
            <a:noAutofit/>
          </a:bodyPr>
          <a:lstStyle/>
          <a:p>
            <a:pPr indent="0" lvl="0" marL="0" rtl="0" algn="l">
              <a:spcBef>
                <a:spcPts val="0"/>
              </a:spcBef>
              <a:spcAft>
                <a:spcPts val="0"/>
              </a:spcAft>
              <a:buNone/>
            </a:pPr>
            <a:r>
              <a:rPr lang="en"/>
              <a:t>RESEARCH SPRINTS STRUCTURE</a:t>
            </a:r>
            <a:endParaRPr/>
          </a:p>
        </p:txBody>
      </p:sp>
      <p:sp>
        <p:nvSpPr>
          <p:cNvPr id="190" name="Google Shape;190;p22"/>
          <p:cNvSpPr txBox="1"/>
          <p:nvPr>
            <p:ph idx="1" type="body"/>
          </p:nvPr>
        </p:nvSpPr>
        <p:spPr>
          <a:xfrm>
            <a:off x="1556325" y="1550525"/>
            <a:ext cx="7085700" cy="3322800"/>
          </a:xfrm>
          <a:prstGeom prst="rect">
            <a:avLst/>
          </a:prstGeom>
        </p:spPr>
        <p:txBody>
          <a:bodyPr anchorCtr="0" anchor="t" bIns="91425" lIns="91425" spcFirstLastPara="1" rIns="91425" wrap="square" tIns="91425">
            <a:noAutofit/>
          </a:bodyPr>
          <a:lstStyle/>
          <a:p>
            <a:pPr indent="-393700" lvl="0" marL="457200" marR="0" rtl="0" algn="l">
              <a:lnSpc>
                <a:spcPct val="100000"/>
              </a:lnSpc>
              <a:spcBef>
                <a:spcPts val="600"/>
              </a:spcBef>
              <a:spcAft>
                <a:spcPts val="0"/>
              </a:spcAft>
              <a:buClr>
                <a:srgbClr val="D9D9D9"/>
              </a:buClr>
              <a:buSzPts val="2600"/>
              <a:buFont typeface="Barlow"/>
              <a:buChar char="▪"/>
            </a:pPr>
            <a:r>
              <a:rPr lang="en"/>
              <a:t>Marketing &amp; information session</a:t>
            </a:r>
            <a:endParaRPr/>
          </a:p>
          <a:p>
            <a:pPr indent="-393700" lvl="1" marL="914400" marR="0" rtl="0" algn="l">
              <a:lnSpc>
                <a:spcPct val="100000"/>
              </a:lnSpc>
              <a:spcBef>
                <a:spcPts val="0"/>
              </a:spcBef>
              <a:spcAft>
                <a:spcPts val="0"/>
              </a:spcAft>
              <a:buSzPts val="2600"/>
              <a:buChar char="▫"/>
            </a:pPr>
            <a:r>
              <a:rPr lang="en"/>
              <a:t>Coordinated through the Libraries’ Communication Team</a:t>
            </a:r>
            <a:endParaRPr/>
          </a:p>
          <a:p>
            <a:pPr indent="-393700" lvl="2" marL="1371600" marR="0" rtl="0" algn="l">
              <a:lnSpc>
                <a:spcPct val="100000"/>
              </a:lnSpc>
              <a:spcBef>
                <a:spcPts val="0"/>
              </a:spcBef>
              <a:spcAft>
                <a:spcPts val="0"/>
              </a:spcAft>
              <a:buSzPts val="2600"/>
              <a:buChar char="▫"/>
            </a:pPr>
            <a:r>
              <a:rPr lang="en"/>
              <a:t>Campus-wide news</a:t>
            </a:r>
            <a:endParaRPr/>
          </a:p>
          <a:p>
            <a:pPr indent="-393700" lvl="2" marL="1371600" marR="0" rtl="0" algn="l">
              <a:lnSpc>
                <a:spcPct val="100000"/>
              </a:lnSpc>
              <a:spcBef>
                <a:spcPts val="0"/>
              </a:spcBef>
              <a:spcAft>
                <a:spcPts val="0"/>
              </a:spcAft>
              <a:buSzPts val="2600"/>
              <a:buChar char="▫"/>
            </a:pPr>
            <a:r>
              <a:rPr lang="en"/>
              <a:t>Targeted emails</a:t>
            </a:r>
            <a:endParaRPr/>
          </a:p>
          <a:p>
            <a:pPr indent="-393700" lvl="1" marL="914400" marR="0" rtl="0" algn="l">
              <a:lnSpc>
                <a:spcPct val="100000"/>
              </a:lnSpc>
              <a:spcBef>
                <a:spcPts val="0"/>
              </a:spcBef>
              <a:spcAft>
                <a:spcPts val="0"/>
              </a:spcAft>
              <a:buSzPts val="2600"/>
              <a:buChar char="▫"/>
            </a:pPr>
            <a:r>
              <a:rPr lang="en"/>
              <a:t>Held informational session for interested faculty</a:t>
            </a:r>
            <a:endParaRPr/>
          </a:p>
          <a:p>
            <a:pPr indent="0" lvl="0" marL="0" marR="0" rtl="0" algn="l">
              <a:lnSpc>
                <a:spcPct val="100000"/>
              </a:lnSpc>
              <a:spcBef>
                <a:spcPts val="0"/>
              </a:spcBef>
              <a:spcAft>
                <a:spcPts val="0"/>
              </a:spcAft>
              <a:buNone/>
            </a:pPr>
            <a:r>
              <a:t/>
            </a:r>
            <a:endParaRPr sz="1800"/>
          </a:p>
          <a:p>
            <a:pPr indent="0" lvl="0" marL="0" marR="0" rtl="0" algn="l">
              <a:lnSpc>
                <a:spcPct val="100000"/>
              </a:lnSpc>
              <a:spcBef>
                <a:spcPts val="0"/>
              </a:spcBef>
              <a:spcAft>
                <a:spcPts val="0"/>
              </a:spcAft>
              <a:buNone/>
            </a:pPr>
            <a:r>
              <a:t/>
            </a:r>
            <a:endParaRPr sz="1800"/>
          </a:p>
          <a:p>
            <a:pPr indent="0" lvl="0" marL="0" marR="0" rtl="0" algn="l">
              <a:lnSpc>
                <a:spcPct val="100000"/>
              </a:lnSpc>
              <a:spcBef>
                <a:spcPts val="0"/>
              </a:spcBef>
              <a:spcAft>
                <a:spcPts val="0"/>
              </a:spcAft>
              <a:buNone/>
            </a:pPr>
            <a:r>
              <a:t/>
            </a:r>
            <a:endParaRPr sz="1800"/>
          </a:p>
        </p:txBody>
      </p:sp>
      <p:sp>
        <p:nvSpPr>
          <p:cNvPr id="191" name="Google Shape;191;p22"/>
          <p:cNvSpPr txBox="1"/>
          <p:nvPr>
            <p:ph idx="12" type="sldNum"/>
          </p:nvPr>
        </p:nvSpPr>
        <p:spPr>
          <a:xfrm>
            <a:off x="8750400" y="4356225"/>
            <a:ext cx="393600" cy="393600"/>
          </a:xfrm>
          <a:prstGeom prst="rect">
            <a:avLst/>
          </a:prstGeom>
        </p:spPr>
        <p:txBody>
          <a:bodyPr anchorCtr="0" anchor="ctr" bIns="91425" lIns="91425" spcFirstLastPara="1" rIns="91425" wrap="square" tIns="91425">
            <a:noAutofit/>
          </a:bodyPr>
          <a:lstStyle/>
          <a:p>
            <a:pPr indent="0" lvl="0" marL="0" rtl="0" algn="ctr">
              <a:spcBef>
                <a:spcPts val="0"/>
              </a:spcBef>
              <a:spcAft>
                <a:spcPts val="0"/>
              </a:spcAft>
              <a:buNone/>
            </a:pPr>
            <a:fld id="{00000000-1234-1234-1234-123412341234}" type="slidenum">
              <a:rPr lang="en"/>
              <a:t>‹#›</a:t>
            </a:fld>
            <a:endParaRPr/>
          </a:p>
        </p:txBody>
      </p:sp>
      <p:grpSp>
        <p:nvGrpSpPr>
          <p:cNvPr id="192" name="Google Shape;192;p22"/>
          <p:cNvGrpSpPr/>
          <p:nvPr/>
        </p:nvGrpSpPr>
        <p:grpSpPr>
          <a:xfrm>
            <a:off x="8149027" y="631951"/>
            <a:ext cx="390214" cy="329725"/>
            <a:chOff x="3918650" y="293075"/>
            <a:chExt cx="488500" cy="412775"/>
          </a:xfrm>
        </p:grpSpPr>
        <p:sp>
          <p:nvSpPr>
            <p:cNvPr id="193" name="Google Shape;193;p22"/>
            <p:cNvSpPr/>
            <p:nvPr/>
          </p:nvSpPr>
          <p:spPr>
            <a:xfrm>
              <a:off x="4085350" y="293675"/>
              <a:ext cx="154500" cy="412175"/>
            </a:xfrm>
            <a:custGeom>
              <a:rect b="b" l="l" r="r" t="t"/>
              <a:pathLst>
                <a:path extrusionOk="0" h="16487" w="6180">
                  <a:moveTo>
                    <a:pt x="709" y="5496"/>
                  </a:moveTo>
                  <a:lnTo>
                    <a:pt x="806" y="5520"/>
                  </a:lnTo>
                  <a:lnTo>
                    <a:pt x="1050" y="5667"/>
                  </a:lnTo>
                  <a:lnTo>
                    <a:pt x="1270" y="5813"/>
                  </a:lnTo>
                  <a:lnTo>
                    <a:pt x="1344" y="5886"/>
                  </a:lnTo>
                  <a:lnTo>
                    <a:pt x="1368" y="5984"/>
                  </a:lnTo>
                  <a:lnTo>
                    <a:pt x="1344" y="6082"/>
                  </a:lnTo>
                  <a:lnTo>
                    <a:pt x="1319" y="6155"/>
                  </a:lnTo>
                  <a:lnTo>
                    <a:pt x="1221" y="6228"/>
                  </a:lnTo>
                  <a:lnTo>
                    <a:pt x="1124" y="6253"/>
                  </a:lnTo>
                  <a:lnTo>
                    <a:pt x="1050" y="6228"/>
                  </a:lnTo>
                  <a:lnTo>
                    <a:pt x="977" y="6204"/>
                  </a:lnTo>
                  <a:lnTo>
                    <a:pt x="782" y="6082"/>
                  </a:lnTo>
                  <a:lnTo>
                    <a:pt x="586" y="5960"/>
                  </a:lnTo>
                  <a:lnTo>
                    <a:pt x="513" y="5911"/>
                  </a:lnTo>
                  <a:lnTo>
                    <a:pt x="464" y="5838"/>
                  </a:lnTo>
                  <a:lnTo>
                    <a:pt x="464" y="5740"/>
                  </a:lnTo>
                  <a:lnTo>
                    <a:pt x="489" y="5642"/>
                  </a:lnTo>
                  <a:lnTo>
                    <a:pt x="538" y="5569"/>
                  </a:lnTo>
                  <a:lnTo>
                    <a:pt x="611" y="5520"/>
                  </a:lnTo>
                  <a:lnTo>
                    <a:pt x="709" y="5496"/>
                  </a:lnTo>
                  <a:close/>
                  <a:moveTo>
                    <a:pt x="1685" y="6351"/>
                  </a:moveTo>
                  <a:lnTo>
                    <a:pt x="1783" y="6375"/>
                  </a:lnTo>
                  <a:lnTo>
                    <a:pt x="1856" y="6448"/>
                  </a:lnTo>
                  <a:lnTo>
                    <a:pt x="2003" y="6668"/>
                  </a:lnTo>
                  <a:lnTo>
                    <a:pt x="2125" y="6888"/>
                  </a:lnTo>
                  <a:lnTo>
                    <a:pt x="2150" y="6986"/>
                  </a:lnTo>
                  <a:lnTo>
                    <a:pt x="2150" y="7083"/>
                  </a:lnTo>
                  <a:lnTo>
                    <a:pt x="2101" y="7156"/>
                  </a:lnTo>
                  <a:lnTo>
                    <a:pt x="2027" y="7230"/>
                  </a:lnTo>
                  <a:lnTo>
                    <a:pt x="1979" y="7254"/>
                  </a:lnTo>
                  <a:lnTo>
                    <a:pt x="1856" y="7254"/>
                  </a:lnTo>
                  <a:lnTo>
                    <a:pt x="1783" y="7230"/>
                  </a:lnTo>
                  <a:lnTo>
                    <a:pt x="1734" y="7181"/>
                  </a:lnTo>
                  <a:lnTo>
                    <a:pt x="1685" y="7132"/>
                  </a:lnTo>
                  <a:lnTo>
                    <a:pt x="1441" y="6741"/>
                  </a:lnTo>
                  <a:lnTo>
                    <a:pt x="1417" y="6644"/>
                  </a:lnTo>
                  <a:lnTo>
                    <a:pt x="1417" y="6546"/>
                  </a:lnTo>
                  <a:lnTo>
                    <a:pt x="1441" y="6448"/>
                  </a:lnTo>
                  <a:lnTo>
                    <a:pt x="1515" y="6399"/>
                  </a:lnTo>
                  <a:lnTo>
                    <a:pt x="1612" y="6351"/>
                  </a:lnTo>
                  <a:close/>
                  <a:moveTo>
                    <a:pt x="2247" y="7498"/>
                  </a:moveTo>
                  <a:lnTo>
                    <a:pt x="2345" y="7523"/>
                  </a:lnTo>
                  <a:lnTo>
                    <a:pt x="2418" y="7572"/>
                  </a:lnTo>
                  <a:lnTo>
                    <a:pt x="2467" y="7645"/>
                  </a:lnTo>
                  <a:lnTo>
                    <a:pt x="2662" y="8109"/>
                  </a:lnTo>
                  <a:lnTo>
                    <a:pt x="2662" y="8207"/>
                  </a:lnTo>
                  <a:lnTo>
                    <a:pt x="2638" y="8304"/>
                  </a:lnTo>
                  <a:lnTo>
                    <a:pt x="2589" y="8378"/>
                  </a:lnTo>
                  <a:lnTo>
                    <a:pt x="2516" y="8426"/>
                  </a:lnTo>
                  <a:lnTo>
                    <a:pt x="2418" y="8451"/>
                  </a:lnTo>
                  <a:lnTo>
                    <a:pt x="2345" y="8426"/>
                  </a:lnTo>
                  <a:lnTo>
                    <a:pt x="2272" y="8402"/>
                  </a:lnTo>
                  <a:lnTo>
                    <a:pt x="2223" y="8353"/>
                  </a:lnTo>
                  <a:lnTo>
                    <a:pt x="2198" y="8280"/>
                  </a:lnTo>
                  <a:lnTo>
                    <a:pt x="2027" y="7840"/>
                  </a:lnTo>
                  <a:lnTo>
                    <a:pt x="2003" y="7743"/>
                  </a:lnTo>
                  <a:lnTo>
                    <a:pt x="2027" y="7645"/>
                  </a:lnTo>
                  <a:lnTo>
                    <a:pt x="2076" y="7572"/>
                  </a:lnTo>
                  <a:lnTo>
                    <a:pt x="2150" y="7523"/>
                  </a:lnTo>
                  <a:lnTo>
                    <a:pt x="2247" y="7498"/>
                  </a:lnTo>
                  <a:close/>
                  <a:moveTo>
                    <a:pt x="2711" y="8720"/>
                  </a:moveTo>
                  <a:lnTo>
                    <a:pt x="2785" y="8744"/>
                  </a:lnTo>
                  <a:lnTo>
                    <a:pt x="2858" y="8793"/>
                  </a:lnTo>
                  <a:lnTo>
                    <a:pt x="2907" y="8866"/>
                  </a:lnTo>
                  <a:lnTo>
                    <a:pt x="3078" y="9355"/>
                  </a:lnTo>
                  <a:lnTo>
                    <a:pt x="3102" y="9452"/>
                  </a:lnTo>
                  <a:lnTo>
                    <a:pt x="3078" y="9526"/>
                  </a:lnTo>
                  <a:lnTo>
                    <a:pt x="3004" y="9599"/>
                  </a:lnTo>
                  <a:lnTo>
                    <a:pt x="2931" y="9648"/>
                  </a:lnTo>
                  <a:lnTo>
                    <a:pt x="2858" y="9672"/>
                  </a:lnTo>
                  <a:lnTo>
                    <a:pt x="2785" y="9672"/>
                  </a:lnTo>
                  <a:lnTo>
                    <a:pt x="2711" y="9623"/>
                  </a:lnTo>
                  <a:lnTo>
                    <a:pt x="2662" y="9574"/>
                  </a:lnTo>
                  <a:lnTo>
                    <a:pt x="2614" y="9501"/>
                  </a:lnTo>
                  <a:lnTo>
                    <a:pt x="2467" y="9037"/>
                  </a:lnTo>
                  <a:lnTo>
                    <a:pt x="2443" y="8939"/>
                  </a:lnTo>
                  <a:lnTo>
                    <a:pt x="2467" y="8842"/>
                  </a:lnTo>
                  <a:lnTo>
                    <a:pt x="2516" y="8768"/>
                  </a:lnTo>
                  <a:lnTo>
                    <a:pt x="2614" y="8720"/>
                  </a:lnTo>
                  <a:close/>
                  <a:moveTo>
                    <a:pt x="3224" y="9941"/>
                  </a:moveTo>
                  <a:lnTo>
                    <a:pt x="3297" y="10014"/>
                  </a:lnTo>
                  <a:lnTo>
                    <a:pt x="3346" y="10087"/>
                  </a:lnTo>
                  <a:lnTo>
                    <a:pt x="3542" y="10527"/>
                  </a:lnTo>
                  <a:lnTo>
                    <a:pt x="3566" y="10625"/>
                  </a:lnTo>
                  <a:lnTo>
                    <a:pt x="3566" y="10722"/>
                  </a:lnTo>
                  <a:lnTo>
                    <a:pt x="3517" y="10796"/>
                  </a:lnTo>
                  <a:lnTo>
                    <a:pt x="3444" y="10844"/>
                  </a:lnTo>
                  <a:lnTo>
                    <a:pt x="3322" y="10869"/>
                  </a:lnTo>
                  <a:lnTo>
                    <a:pt x="3273" y="10869"/>
                  </a:lnTo>
                  <a:lnTo>
                    <a:pt x="3200" y="10844"/>
                  </a:lnTo>
                  <a:lnTo>
                    <a:pt x="3151" y="10796"/>
                  </a:lnTo>
                  <a:lnTo>
                    <a:pt x="3102" y="10747"/>
                  </a:lnTo>
                  <a:lnTo>
                    <a:pt x="2907" y="10258"/>
                  </a:lnTo>
                  <a:lnTo>
                    <a:pt x="2882" y="10161"/>
                  </a:lnTo>
                  <a:lnTo>
                    <a:pt x="2907" y="10087"/>
                  </a:lnTo>
                  <a:lnTo>
                    <a:pt x="2955" y="10014"/>
                  </a:lnTo>
                  <a:lnTo>
                    <a:pt x="3029" y="9941"/>
                  </a:lnTo>
                  <a:close/>
                  <a:moveTo>
                    <a:pt x="3761" y="11089"/>
                  </a:moveTo>
                  <a:lnTo>
                    <a:pt x="3835" y="11137"/>
                  </a:lnTo>
                  <a:lnTo>
                    <a:pt x="3908" y="11211"/>
                  </a:lnTo>
                  <a:lnTo>
                    <a:pt x="4177" y="11577"/>
                  </a:lnTo>
                  <a:lnTo>
                    <a:pt x="4225" y="11675"/>
                  </a:lnTo>
                  <a:lnTo>
                    <a:pt x="4250" y="11748"/>
                  </a:lnTo>
                  <a:lnTo>
                    <a:pt x="4201" y="11846"/>
                  </a:lnTo>
                  <a:lnTo>
                    <a:pt x="4152" y="11919"/>
                  </a:lnTo>
                  <a:lnTo>
                    <a:pt x="4079" y="11968"/>
                  </a:lnTo>
                  <a:lnTo>
                    <a:pt x="3884" y="11968"/>
                  </a:lnTo>
                  <a:lnTo>
                    <a:pt x="3810" y="11895"/>
                  </a:lnTo>
                  <a:lnTo>
                    <a:pt x="3664" y="11675"/>
                  </a:lnTo>
                  <a:lnTo>
                    <a:pt x="3493" y="11455"/>
                  </a:lnTo>
                  <a:lnTo>
                    <a:pt x="3468" y="11382"/>
                  </a:lnTo>
                  <a:lnTo>
                    <a:pt x="3468" y="11284"/>
                  </a:lnTo>
                  <a:lnTo>
                    <a:pt x="3517" y="11186"/>
                  </a:lnTo>
                  <a:lnTo>
                    <a:pt x="3566" y="11137"/>
                  </a:lnTo>
                  <a:lnTo>
                    <a:pt x="3664" y="11089"/>
                  </a:lnTo>
                  <a:close/>
                  <a:moveTo>
                    <a:pt x="4616" y="12041"/>
                  </a:moveTo>
                  <a:lnTo>
                    <a:pt x="4714" y="12090"/>
                  </a:lnTo>
                  <a:lnTo>
                    <a:pt x="4909" y="12212"/>
                  </a:lnTo>
                  <a:lnTo>
                    <a:pt x="5105" y="12334"/>
                  </a:lnTo>
                  <a:lnTo>
                    <a:pt x="5178" y="12383"/>
                  </a:lnTo>
                  <a:lnTo>
                    <a:pt x="5227" y="12481"/>
                  </a:lnTo>
                  <a:lnTo>
                    <a:pt x="5227" y="12554"/>
                  </a:lnTo>
                  <a:lnTo>
                    <a:pt x="5202" y="12652"/>
                  </a:lnTo>
                  <a:lnTo>
                    <a:pt x="5154" y="12725"/>
                  </a:lnTo>
                  <a:lnTo>
                    <a:pt x="5105" y="12749"/>
                  </a:lnTo>
                  <a:lnTo>
                    <a:pt x="5056" y="12774"/>
                  </a:lnTo>
                  <a:lnTo>
                    <a:pt x="4983" y="12798"/>
                  </a:lnTo>
                  <a:lnTo>
                    <a:pt x="4885" y="12774"/>
                  </a:lnTo>
                  <a:lnTo>
                    <a:pt x="4641" y="12627"/>
                  </a:lnTo>
                  <a:lnTo>
                    <a:pt x="4421" y="12481"/>
                  </a:lnTo>
                  <a:lnTo>
                    <a:pt x="4348" y="12407"/>
                  </a:lnTo>
                  <a:lnTo>
                    <a:pt x="4323" y="12310"/>
                  </a:lnTo>
                  <a:lnTo>
                    <a:pt x="4323" y="12236"/>
                  </a:lnTo>
                  <a:lnTo>
                    <a:pt x="4372" y="12139"/>
                  </a:lnTo>
                  <a:lnTo>
                    <a:pt x="4445" y="12066"/>
                  </a:lnTo>
                  <a:lnTo>
                    <a:pt x="4543" y="12041"/>
                  </a:lnTo>
                  <a:close/>
                  <a:moveTo>
                    <a:pt x="0" y="1"/>
                  </a:moveTo>
                  <a:lnTo>
                    <a:pt x="0" y="5325"/>
                  </a:lnTo>
                  <a:lnTo>
                    <a:pt x="74" y="5349"/>
                  </a:lnTo>
                  <a:lnTo>
                    <a:pt x="147" y="5422"/>
                  </a:lnTo>
                  <a:lnTo>
                    <a:pt x="171" y="5496"/>
                  </a:lnTo>
                  <a:lnTo>
                    <a:pt x="171" y="5569"/>
                  </a:lnTo>
                  <a:lnTo>
                    <a:pt x="171" y="5642"/>
                  </a:lnTo>
                  <a:lnTo>
                    <a:pt x="122" y="5716"/>
                  </a:lnTo>
                  <a:lnTo>
                    <a:pt x="74" y="5764"/>
                  </a:lnTo>
                  <a:lnTo>
                    <a:pt x="0" y="5789"/>
                  </a:lnTo>
                  <a:lnTo>
                    <a:pt x="0" y="13360"/>
                  </a:lnTo>
                  <a:lnTo>
                    <a:pt x="6179" y="16486"/>
                  </a:lnTo>
                  <a:lnTo>
                    <a:pt x="6179" y="13116"/>
                  </a:lnTo>
                  <a:lnTo>
                    <a:pt x="5935" y="13091"/>
                  </a:lnTo>
                  <a:lnTo>
                    <a:pt x="5691" y="13042"/>
                  </a:lnTo>
                  <a:lnTo>
                    <a:pt x="5593" y="12994"/>
                  </a:lnTo>
                  <a:lnTo>
                    <a:pt x="5520" y="12945"/>
                  </a:lnTo>
                  <a:lnTo>
                    <a:pt x="5495" y="12847"/>
                  </a:lnTo>
                  <a:lnTo>
                    <a:pt x="5495" y="12749"/>
                  </a:lnTo>
                  <a:lnTo>
                    <a:pt x="5520" y="12676"/>
                  </a:lnTo>
                  <a:lnTo>
                    <a:pt x="5593" y="12603"/>
                  </a:lnTo>
                  <a:lnTo>
                    <a:pt x="5691" y="12554"/>
                  </a:lnTo>
                  <a:lnTo>
                    <a:pt x="5789" y="12554"/>
                  </a:lnTo>
                  <a:lnTo>
                    <a:pt x="6179" y="12627"/>
                  </a:lnTo>
                  <a:lnTo>
                    <a:pt x="6179" y="3127"/>
                  </a:lnTo>
                  <a:lnTo>
                    <a:pt x="0"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4" name="Google Shape;194;p22"/>
            <p:cNvSpPr/>
            <p:nvPr/>
          </p:nvSpPr>
          <p:spPr>
            <a:xfrm>
              <a:off x="3918650" y="293075"/>
              <a:ext cx="153900" cy="407275"/>
            </a:xfrm>
            <a:custGeom>
              <a:rect b="b" l="l" r="r" t="t"/>
              <a:pathLst>
                <a:path extrusionOk="0" h="16291" w="6156">
                  <a:moveTo>
                    <a:pt x="5349" y="5495"/>
                  </a:moveTo>
                  <a:lnTo>
                    <a:pt x="5447" y="5520"/>
                  </a:lnTo>
                  <a:lnTo>
                    <a:pt x="5520" y="5569"/>
                  </a:lnTo>
                  <a:lnTo>
                    <a:pt x="5569" y="5666"/>
                  </a:lnTo>
                  <a:lnTo>
                    <a:pt x="5569" y="5764"/>
                  </a:lnTo>
                  <a:lnTo>
                    <a:pt x="5545" y="5837"/>
                  </a:lnTo>
                  <a:lnTo>
                    <a:pt x="5496" y="5935"/>
                  </a:lnTo>
                  <a:lnTo>
                    <a:pt x="5423" y="5984"/>
                  </a:lnTo>
                  <a:lnTo>
                    <a:pt x="5203" y="6057"/>
                  </a:lnTo>
                  <a:lnTo>
                    <a:pt x="5008" y="6155"/>
                  </a:lnTo>
                  <a:lnTo>
                    <a:pt x="4934" y="6179"/>
                  </a:lnTo>
                  <a:lnTo>
                    <a:pt x="4812" y="6179"/>
                  </a:lnTo>
                  <a:lnTo>
                    <a:pt x="4763" y="6155"/>
                  </a:lnTo>
                  <a:lnTo>
                    <a:pt x="4714" y="6106"/>
                  </a:lnTo>
                  <a:lnTo>
                    <a:pt x="4666" y="6057"/>
                  </a:lnTo>
                  <a:lnTo>
                    <a:pt x="4641" y="5959"/>
                  </a:lnTo>
                  <a:lnTo>
                    <a:pt x="4641" y="5862"/>
                  </a:lnTo>
                  <a:lnTo>
                    <a:pt x="4690" y="5788"/>
                  </a:lnTo>
                  <a:lnTo>
                    <a:pt x="4763" y="5740"/>
                  </a:lnTo>
                  <a:lnTo>
                    <a:pt x="5008" y="5617"/>
                  </a:lnTo>
                  <a:lnTo>
                    <a:pt x="5252" y="5520"/>
                  </a:lnTo>
                  <a:lnTo>
                    <a:pt x="5349" y="5495"/>
                  </a:lnTo>
                  <a:close/>
                  <a:moveTo>
                    <a:pt x="4250" y="6155"/>
                  </a:moveTo>
                  <a:lnTo>
                    <a:pt x="4348" y="6179"/>
                  </a:lnTo>
                  <a:lnTo>
                    <a:pt x="4421" y="6252"/>
                  </a:lnTo>
                  <a:lnTo>
                    <a:pt x="4470" y="6326"/>
                  </a:lnTo>
                  <a:lnTo>
                    <a:pt x="4470" y="6423"/>
                  </a:lnTo>
                  <a:lnTo>
                    <a:pt x="4446" y="6497"/>
                  </a:lnTo>
                  <a:lnTo>
                    <a:pt x="4397" y="6594"/>
                  </a:lnTo>
                  <a:lnTo>
                    <a:pt x="4226" y="6741"/>
                  </a:lnTo>
                  <a:lnTo>
                    <a:pt x="4079" y="6912"/>
                  </a:lnTo>
                  <a:lnTo>
                    <a:pt x="3982" y="6985"/>
                  </a:lnTo>
                  <a:lnTo>
                    <a:pt x="3884" y="7010"/>
                  </a:lnTo>
                  <a:lnTo>
                    <a:pt x="3811" y="6985"/>
                  </a:lnTo>
                  <a:lnTo>
                    <a:pt x="3738" y="6936"/>
                  </a:lnTo>
                  <a:lnTo>
                    <a:pt x="3664" y="6863"/>
                  </a:lnTo>
                  <a:lnTo>
                    <a:pt x="3640" y="6790"/>
                  </a:lnTo>
                  <a:lnTo>
                    <a:pt x="3664" y="6692"/>
                  </a:lnTo>
                  <a:lnTo>
                    <a:pt x="3713" y="6594"/>
                  </a:lnTo>
                  <a:lnTo>
                    <a:pt x="3884" y="6399"/>
                  </a:lnTo>
                  <a:lnTo>
                    <a:pt x="4079" y="6228"/>
                  </a:lnTo>
                  <a:lnTo>
                    <a:pt x="4153" y="6179"/>
                  </a:lnTo>
                  <a:lnTo>
                    <a:pt x="4250" y="6155"/>
                  </a:lnTo>
                  <a:close/>
                  <a:moveTo>
                    <a:pt x="3469" y="7156"/>
                  </a:moveTo>
                  <a:lnTo>
                    <a:pt x="3542" y="7205"/>
                  </a:lnTo>
                  <a:lnTo>
                    <a:pt x="3615" y="7254"/>
                  </a:lnTo>
                  <a:lnTo>
                    <a:pt x="3664" y="7351"/>
                  </a:lnTo>
                  <a:lnTo>
                    <a:pt x="3664" y="7449"/>
                  </a:lnTo>
                  <a:lnTo>
                    <a:pt x="3640" y="7547"/>
                  </a:lnTo>
                  <a:lnTo>
                    <a:pt x="3396" y="7962"/>
                  </a:lnTo>
                  <a:lnTo>
                    <a:pt x="3371" y="8011"/>
                  </a:lnTo>
                  <a:lnTo>
                    <a:pt x="3298" y="8060"/>
                  </a:lnTo>
                  <a:lnTo>
                    <a:pt x="3249" y="8084"/>
                  </a:lnTo>
                  <a:lnTo>
                    <a:pt x="3176" y="8084"/>
                  </a:lnTo>
                  <a:lnTo>
                    <a:pt x="3078" y="8060"/>
                  </a:lnTo>
                  <a:lnTo>
                    <a:pt x="3005" y="8011"/>
                  </a:lnTo>
                  <a:lnTo>
                    <a:pt x="2956" y="7913"/>
                  </a:lnTo>
                  <a:lnTo>
                    <a:pt x="2932" y="7840"/>
                  </a:lnTo>
                  <a:lnTo>
                    <a:pt x="2956" y="7742"/>
                  </a:lnTo>
                  <a:lnTo>
                    <a:pt x="3225" y="7278"/>
                  </a:lnTo>
                  <a:lnTo>
                    <a:pt x="3273" y="7205"/>
                  </a:lnTo>
                  <a:lnTo>
                    <a:pt x="3371" y="7180"/>
                  </a:lnTo>
                  <a:lnTo>
                    <a:pt x="3469" y="7156"/>
                  </a:lnTo>
                  <a:close/>
                  <a:moveTo>
                    <a:pt x="2858" y="8328"/>
                  </a:moveTo>
                  <a:lnTo>
                    <a:pt x="2956" y="8353"/>
                  </a:lnTo>
                  <a:lnTo>
                    <a:pt x="3029" y="8402"/>
                  </a:lnTo>
                  <a:lnTo>
                    <a:pt x="3078" y="8475"/>
                  </a:lnTo>
                  <a:lnTo>
                    <a:pt x="3103" y="8573"/>
                  </a:lnTo>
                  <a:lnTo>
                    <a:pt x="3103" y="8670"/>
                  </a:lnTo>
                  <a:lnTo>
                    <a:pt x="2932" y="9110"/>
                  </a:lnTo>
                  <a:lnTo>
                    <a:pt x="2907" y="9183"/>
                  </a:lnTo>
                  <a:lnTo>
                    <a:pt x="2858" y="9232"/>
                  </a:lnTo>
                  <a:lnTo>
                    <a:pt x="2785" y="9281"/>
                  </a:lnTo>
                  <a:lnTo>
                    <a:pt x="2638" y="9281"/>
                  </a:lnTo>
                  <a:lnTo>
                    <a:pt x="2541" y="9232"/>
                  </a:lnTo>
                  <a:lnTo>
                    <a:pt x="2492" y="9159"/>
                  </a:lnTo>
                  <a:lnTo>
                    <a:pt x="2468" y="9061"/>
                  </a:lnTo>
                  <a:lnTo>
                    <a:pt x="2468" y="8963"/>
                  </a:lnTo>
                  <a:lnTo>
                    <a:pt x="2638" y="8499"/>
                  </a:lnTo>
                  <a:lnTo>
                    <a:pt x="2687" y="8402"/>
                  </a:lnTo>
                  <a:lnTo>
                    <a:pt x="2761" y="8353"/>
                  </a:lnTo>
                  <a:lnTo>
                    <a:pt x="2858" y="8328"/>
                  </a:lnTo>
                  <a:close/>
                  <a:moveTo>
                    <a:pt x="2541" y="9574"/>
                  </a:moveTo>
                  <a:lnTo>
                    <a:pt x="2638" y="9623"/>
                  </a:lnTo>
                  <a:lnTo>
                    <a:pt x="2712" y="9696"/>
                  </a:lnTo>
                  <a:lnTo>
                    <a:pt x="2736" y="9769"/>
                  </a:lnTo>
                  <a:lnTo>
                    <a:pt x="2736" y="9867"/>
                  </a:lnTo>
                  <a:lnTo>
                    <a:pt x="2638" y="10355"/>
                  </a:lnTo>
                  <a:lnTo>
                    <a:pt x="2590" y="10429"/>
                  </a:lnTo>
                  <a:lnTo>
                    <a:pt x="2541" y="10502"/>
                  </a:lnTo>
                  <a:lnTo>
                    <a:pt x="2468" y="10526"/>
                  </a:lnTo>
                  <a:lnTo>
                    <a:pt x="2394" y="10551"/>
                  </a:lnTo>
                  <a:lnTo>
                    <a:pt x="2345" y="10551"/>
                  </a:lnTo>
                  <a:lnTo>
                    <a:pt x="2248" y="10502"/>
                  </a:lnTo>
                  <a:lnTo>
                    <a:pt x="2199" y="10429"/>
                  </a:lnTo>
                  <a:lnTo>
                    <a:pt x="2150" y="10355"/>
                  </a:lnTo>
                  <a:lnTo>
                    <a:pt x="2150" y="10258"/>
                  </a:lnTo>
                  <a:lnTo>
                    <a:pt x="2248" y="9769"/>
                  </a:lnTo>
                  <a:lnTo>
                    <a:pt x="2297" y="9672"/>
                  </a:lnTo>
                  <a:lnTo>
                    <a:pt x="2370" y="9598"/>
                  </a:lnTo>
                  <a:lnTo>
                    <a:pt x="2443" y="9574"/>
                  </a:lnTo>
                  <a:close/>
                  <a:moveTo>
                    <a:pt x="2297" y="10844"/>
                  </a:moveTo>
                  <a:lnTo>
                    <a:pt x="2394" y="10868"/>
                  </a:lnTo>
                  <a:lnTo>
                    <a:pt x="2468" y="10942"/>
                  </a:lnTo>
                  <a:lnTo>
                    <a:pt x="2516" y="11015"/>
                  </a:lnTo>
                  <a:lnTo>
                    <a:pt x="2516" y="11113"/>
                  </a:lnTo>
                  <a:lnTo>
                    <a:pt x="2492" y="11357"/>
                  </a:lnTo>
                  <a:lnTo>
                    <a:pt x="2468" y="11430"/>
                  </a:lnTo>
                  <a:lnTo>
                    <a:pt x="2419" y="11503"/>
                  </a:lnTo>
                  <a:lnTo>
                    <a:pt x="2345" y="11552"/>
                  </a:lnTo>
                  <a:lnTo>
                    <a:pt x="2248" y="11577"/>
                  </a:lnTo>
                  <a:lnTo>
                    <a:pt x="2223" y="11577"/>
                  </a:lnTo>
                  <a:lnTo>
                    <a:pt x="2126" y="11552"/>
                  </a:lnTo>
                  <a:lnTo>
                    <a:pt x="2052" y="11503"/>
                  </a:lnTo>
                  <a:lnTo>
                    <a:pt x="2028" y="11406"/>
                  </a:lnTo>
                  <a:lnTo>
                    <a:pt x="2003" y="11308"/>
                  </a:lnTo>
                  <a:lnTo>
                    <a:pt x="2028" y="11064"/>
                  </a:lnTo>
                  <a:lnTo>
                    <a:pt x="2052" y="10966"/>
                  </a:lnTo>
                  <a:lnTo>
                    <a:pt x="2126" y="10893"/>
                  </a:lnTo>
                  <a:lnTo>
                    <a:pt x="2199" y="10844"/>
                  </a:lnTo>
                  <a:close/>
                  <a:moveTo>
                    <a:pt x="6155" y="0"/>
                  </a:moveTo>
                  <a:lnTo>
                    <a:pt x="538" y="2858"/>
                  </a:lnTo>
                  <a:lnTo>
                    <a:pt x="416" y="2906"/>
                  </a:lnTo>
                  <a:lnTo>
                    <a:pt x="318" y="3004"/>
                  </a:lnTo>
                  <a:lnTo>
                    <a:pt x="221" y="3102"/>
                  </a:lnTo>
                  <a:lnTo>
                    <a:pt x="147" y="3224"/>
                  </a:lnTo>
                  <a:lnTo>
                    <a:pt x="74" y="3322"/>
                  </a:lnTo>
                  <a:lnTo>
                    <a:pt x="25" y="3444"/>
                  </a:lnTo>
                  <a:lnTo>
                    <a:pt x="1" y="3566"/>
                  </a:lnTo>
                  <a:lnTo>
                    <a:pt x="1" y="3688"/>
                  </a:lnTo>
                  <a:lnTo>
                    <a:pt x="1" y="15924"/>
                  </a:lnTo>
                  <a:lnTo>
                    <a:pt x="1" y="16046"/>
                  </a:lnTo>
                  <a:lnTo>
                    <a:pt x="50" y="16119"/>
                  </a:lnTo>
                  <a:lnTo>
                    <a:pt x="98" y="16193"/>
                  </a:lnTo>
                  <a:lnTo>
                    <a:pt x="172" y="16241"/>
                  </a:lnTo>
                  <a:lnTo>
                    <a:pt x="245" y="16266"/>
                  </a:lnTo>
                  <a:lnTo>
                    <a:pt x="343" y="16290"/>
                  </a:lnTo>
                  <a:lnTo>
                    <a:pt x="465" y="16266"/>
                  </a:lnTo>
                  <a:lnTo>
                    <a:pt x="563" y="16217"/>
                  </a:lnTo>
                  <a:lnTo>
                    <a:pt x="6155" y="13360"/>
                  </a:lnTo>
                  <a:lnTo>
                    <a:pt x="6155" y="5813"/>
                  </a:lnTo>
                  <a:lnTo>
                    <a:pt x="6009" y="5813"/>
                  </a:lnTo>
                  <a:lnTo>
                    <a:pt x="5936" y="5764"/>
                  </a:lnTo>
                  <a:lnTo>
                    <a:pt x="5887" y="5691"/>
                  </a:lnTo>
                  <a:lnTo>
                    <a:pt x="5862" y="5593"/>
                  </a:lnTo>
                  <a:lnTo>
                    <a:pt x="5887" y="5495"/>
                  </a:lnTo>
                  <a:lnTo>
                    <a:pt x="5936" y="5422"/>
                  </a:lnTo>
                  <a:lnTo>
                    <a:pt x="6009" y="5373"/>
                  </a:lnTo>
                  <a:lnTo>
                    <a:pt x="6082" y="5349"/>
                  </a:lnTo>
                  <a:lnTo>
                    <a:pt x="6155" y="5324"/>
                  </a:lnTo>
                  <a:lnTo>
                    <a:pt x="6155" y="0"/>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195" name="Google Shape;195;p22"/>
            <p:cNvSpPr/>
            <p:nvPr/>
          </p:nvSpPr>
          <p:spPr>
            <a:xfrm>
              <a:off x="4253250" y="298550"/>
              <a:ext cx="153900" cy="406675"/>
            </a:xfrm>
            <a:custGeom>
              <a:rect b="b" l="l" r="r" t="t"/>
              <a:pathLst>
                <a:path extrusionOk="0" h="16267" w="6156">
                  <a:moveTo>
                    <a:pt x="3713" y="4348"/>
                  </a:moveTo>
                  <a:lnTo>
                    <a:pt x="3737" y="4373"/>
                  </a:lnTo>
                  <a:lnTo>
                    <a:pt x="3786" y="4397"/>
                  </a:lnTo>
                  <a:lnTo>
                    <a:pt x="3811" y="4421"/>
                  </a:lnTo>
                  <a:lnTo>
                    <a:pt x="3835" y="4544"/>
                  </a:lnTo>
                  <a:lnTo>
                    <a:pt x="3811" y="4666"/>
                  </a:lnTo>
                  <a:lnTo>
                    <a:pt x="3737" y="4812"/>
                  </a:lnTo>
                  <a:lnTo>
                    <a:pt x="3224" y="5716"/>
                  </a:lnTo>
                  <a:lnTo>
                    <a:pt x="3762" y="6009"/>
                  </a:lnTo>
                  <a:lnTo>
                    <a:pt x="3786" y="6033"/>
                  </a:lnTo>
                  <a:lnTo>
                    <a:pt x="3811" y="6082"/>
                  </a:lnTo>
                  <a:lnTo>
                    <a:pt x="3835" y="6180"/>
                  </a:lnTo>
                  <a:lnTo>
                    <a:pt x="3811" y="6326"/>
                  </a:lnTo>
                  <a:lnTo>
                    <a:pt x="3762" y="6473"/>
                  </a:lnTo>
                  <a:lnTo>
                    <a:pt x="3664" y="6595"/>
                  </a:lnTo>
                  <a:lnTo>
                    <a:pt x="3566" y="6668"/>
                  </a:lnTo>
                  <a:lnTo>
                    <a:pt x="3444" y="6717"/>
                  </a:lnTo>
                  <a:lnTo>
                    <a:pt x="3395" y="6717"/>
                  </a:lnTo>
                  <a:lnTo>
                    <a:pt x="3371" y="6693"/>
                  </a:lnTo>
                  <a:lnTo>
                    <a:pt x="2834" y="6400"/>
                  </a:lnTo>
                  <a:lnTo>
                    <a:pt x="2321" y="7303"/>
                  </a:lnTo>
                  <a:lnTo>
                    <a:pt x="2223" y="7426"/>
                  </a:lnTo>
                  <a:lnTo>
                    <a:pt x="2125" y="7499"/>
                  </a:lnTo>
                  <a:lnTo>
                    <a:pt x="2003" y="7548"/>
                  </a:lnTo>
                  <a:lnTo>
                    <a:pt x="1954" y="7548"/>
                  </a:lnTo>
                  <a:lnTo>
                    <a:pt x="1930" y="7523"/>
                  </a:lnTo>
                  <a:lnTo>
                    <a:pt x="1881" y="7499"/>
                  </a:lnTo>
                  <a:lnTo>
                    <a:pt x="1857" y="7450"/>
                  </a:lnTo>
                  <a:lnTo>
                    <a:pt x="1832" y="7352"/>
                  </a:lnTo>
                  <a:lnTo>
                    <a:pt x="1857" y="7206"/>
                  </a:lnTo>
                  <a:lnTo>
                    <a:pt x="1930" y="7059"/>
                  </a:lnTo>
                  <a:lnTo>
                    <a:pt x="2443" y="6156"/>
                  </a:lnTo>
                  <a:lnTo>
                    <a:pt x="1906" y="5862"/>
                  </a:lnTo>
                  <a:lnTo>
                    <a:pt x="1881" y="5838"/>
                  </a:lnTo>
                  <a:lnTo>
                    <a:pt x="1857" y="5789"/>
                  </a:lnTo>
                  <a:lnTo>
                    <a:pt x="1832" y="5691"/>
                  </a:lnTo>
                  <a:lnTo>
                    <a:pt x="1857" y="5569"/>
                  </a:lnTo>
                  <a:lnTo>
                    <a:pt x="1906" y="5423"/>
                  </a:lnTo>
                  <a:lnTo>
                    <a:pt x="2003" y="5301"/>
                  </a:lnTo>
                  <a:lnTo>
                    <a:pt x="2101" y="5203"/>
                  </a:lnTo>
                  <a:lnTo>
                    <a:pt x="2223" y="5179"/>
                  </a:lnTo>
                  <a:lnTo>
                    <a:pt x="2272" y="5179"/>
                  </a:lnTo>
                  <a:lnTo>
                    <a:pt x="2296" y="5203"/>
                  </a:lnTo>
                  <a:lnTo>
                    <a:pt x="2834" y="5496"/>
                  </a:lnTo>
                  <a:lnTo>
                    <a:pt x="3347" y="4592"/>
                  </a:lnTo>
                  <a:lnTo>
                    <a:pt x="3444" y="4470"/>
                  </a:lnTo>
                  <a:lnTo>
                    <a:pt x="3542" y="4373"/>
                  </a:lnTo>
                  <a:lnTo>
                    <a:pt x="3664" y="4348"/>
                  </a:lnTo>
                  <a:close/>
                  <a:moveTo>
                    <a:pt x="3176" y="7303"/>
                  </a:moveTo>
                  <a:lnTo>
                    <a:pt x="3249" y="7328"/>
                  </a:lnTo>
                  <a:lnTo>
                    <a:pt x="3322" y="7401"/>
                  </a:lnTo>
                  <a:lnTo>
                    <a:pt x="3371" y="7474"/>
                  </a:lnTo>
                  <a:lnTo>
                    <a:pt x="3420" y="7743"/>
                  </a:lnTo>
                  <a:lnTo>
                    <a:pt x="3420" y="7841"/>
                  </a:lnTo>
                  <a:lnTo>
                    <a:pt x="3371" y="7914"/>
                  </a:lnTo>
                  <a:lnTo>
                    <a:pt x="3298" y="7987"/>
                  </a:lnTo>
                  <a:lnTo>
                    <a:pt x="3224" y="8012"/>
                  </a:lnTo>
                  <a:lnTo>
                    <a:pt x="3102" y="8012"/>
                  </a:lnTo>
                  <a:lnTo>
                    <a:pt x="3029" y="7963"/>
                  </a:lnTo>
                  <a:lnTo>
                    <a:pt x="2956" y="7914"/>
                  </a:lnTo>
                  <a:lnTo>
                    <a:pt x="2931" y="7816"/>
                  </a:lnTo>
                  <a:lnTo>
                    <a:pt x="2883" y="7596"/>
                  </a:lnTo>
                  <a:lnTo>
                    <a:pt x="2883" y="7499"/>
                  </a:lnTo>
                  <a:lnTo>
                    <a:pt x="2907" y="7426"/>
                  </a:lnTo>
                  <a:lnTo>
                    <a:pt x="2980" y="7352"/>
                  </a:lnTo>
                  <a:lnTo>
                    <a:pt x="3078" y="7303"/>
                  </a:lnTo>
                  <a:close/>
                  <a:moveTo>
                    <a:pt x="3249" y="8354"/>
                  </a:moveTo>
                  <a:lnTo>
                    <a:pt x="3347" y="8378"/>
                  </a:lnTo>
                  <a:lnTo>
                    <a:pt x="3444" y="8427"/>
                  </a:lnTo>
                  <a:lnTo>
                    <a:pt x="3493" y="8500"/>
                  </a:lnTo>
                  <a:lnTo>
                    <a:pt x="3518" y="8598"/>
                  </a:lnTo>
                  <a:lnTo>
                    <a:pt x="3542" y="9013"/>
                  </a:lnTo>
                  <a:lnTo>
                    <a:pt x="3518" y="9111"/>
                  </a:lnTo>
                  <a:lnTo>
                    <a:pt x="3518" y="9208"/>
                  </a:lnTo>
                  <a:lnTo>
                    <a:pt x="3469" y="9282"/>
                  </a:lnTo>
                  <a:lnTo>
                    <a:pt x="3371" y="9331"/>
                  </a:lnTo>
                  <a:lnTo>
                    <a:pt x="3273" y="9355"/>
                  </a:lnTo>
                  <a:lnTo>
                    <a:pt x="3176" y="9331"/>
                  </a:lnTo>
                  <a:lnTo>
                    <a:pt x="3102" y="9282"/>
                  </a:lnTo>
                  <a:lnTo>
                    <a:pt x="3054" y="9184"/>
                  </a:lnTo>
                  <a:lnTo>
                    <a:pt x="3029" y="9086"/>
                  </a:lnTo>
                  <a:lnTo>
                    <a:pt x="3054" y="9013"/>
                  </a:lnTo>
                  <a:lnTo>
                    <a:pt x="3029" y="8622"/>
                  </a:lnTo>
                  <a:lnTo>
                    <a:pt x="3054" y="8525"/>
                  </a:lnTo>
                  <a:lnTo>
                    <a:pt x="3102" y="8451"/>
                  </a:lnTo>
                  <a:lnTo>
                    <a:pt x="3176" y="8378"/>
                  </a:lnTo>
                  <a:lnTo>
                    <a:pt x="3249" y="8354"/>
                  </a:lnTo>
                  <a:close/>
                  <a:moveTo>
                    <a:pt x="3249" y="9648"/>
                  </a:moveTo>
                  <a:lnTo>
                    <a:pt x="3347" y="9697"/>
                  </a:lnTo>
                  <a:lnTo>
                    <a:pt x="3420" y="9746"/>
                  </a:lnTo>
                  <a:lnTo>
                    <a:pt x="3469" y="9843"/>
                  </a:lnTo>
                  <a:lnTo>
                    <a:pt x="3469" y="9941"/>
                  </a:lnTo>
                  <a:lnTo>
                    <a:pt x="3347" y="10454"/>
                  </a:lnTo>
                  <a:lnTo>
                    <a:pt x="3322" y="10527"/>
                  </a:lnTo>
                  <a:lnTo>
                    <a:pt x="3273" y="10576"/>
                  </a:lnTo>
                  <a:lnTo>
                    <a:pt x="3200" y="10601"/>
                  </a:lnTo>
                  <a:lnTo>
                    <a:pt x="3127" y="10625"/>
                  </a:lnTo>
                  <a:lnTo>
                    <a:pt x="3054" y="10625"/>
                  </a:lnTo>
                  <a:lnTo>
                    <a:pt x="2956" y="10576"/>
                  </a:lnTo>
                  <a:lnTo>
                    <a:pt x="2907" y="10503"/>
                  </a:lnTo>
                  <a:lnTo>
                    <a:pt x="2883" y="10405"/>
                  </a:lnTo>
                  <a:lnTo>
                    <a:pt x="2883" y="10307"/>
                  </a:lnTo>
                  <a:lnTo>
                    <a:pt x="2980" y="9868"/>
                  </a:lnTo>
                  <a:lnTo>
                    <a:pt x="3005" y="9770"/>
                  </a:lnTo>
                  <a:lnTo>
                    <a:pt x="3078" y="9697"/>
                  </a:lnTo>
                  <a:lnTo>
                    <a:pt x="3151" y="9648"/>
                  </a:lnTo>
                  <a:close/>
                  <a:moveTo>
                    <a:pt x="2858" y="10869"/>
                  </a:moveTo>
                  <a:lnTo>
                    <a:pt x="2931" y="10894"/>
                  </a:lnTo>
                  <a:lnTo>
                    <a:pt x="3005" y="10967"/>
                  </a:lnTo>
                  <a:lnTo>
                    <a:pt x="3054" y="11040"/>
                  </a:lnTo>
                  <a:lnTo>
                    <a:pt x="3078" y="11138"/>
                  </a:lnTo>
                  <a:lnTo>
                    <a:pt x="3029" y="11236"/>
                  </a:lnTo>
                  <a:lnTo>
                    <a:pt x="2907" y="11480"/>
                  </a:lnTo>
                  <a:lnTo>
                    <a:pt x="2736" y="11700"/>
                  </a:lnTo>
                  <a:lnTo>
                    <a:pt x="2663" y="11748"/>
                  </a:lnTo>
                  <a:lnTo>
                    <a:pt x="2565" y="11773"/>
                  </a:lnTo>
                  <a:lnTo>
                    <a:pt x="2467" y="11773"/>
                  </a:lnTo>
                  <a:lnTo>
                    <a:pt x="2394" y="11724"/>
                  </a:lnTo>
                  <a:lnTo>
                    <a:pt x="2345" y="11651"/>
                  </a:lnTo>
                  <a:lnTo>
                    <a:pt x="2321" y="11577"/>
                  </a:lnTo>
                  <a:lnTo>
                    <a:pt x="2321" y="11480"/>
                  </a:lnTo>
                  <a:lnTo>
                    <a:pt x="2370" y="11382"/>
                  </a:lnTo>
                  <a:lnTo>
                    <a:pt x="2492" y="11211"/>
                  </a:lnTo>
                  <a:lnTo>
                    <a:pt x="2614" y="11016"/>
                  </a:lnTo>
                  <a:lnTo>
                    <a:pt x="2663" y="10918"/>
                  </a:lnTo>
                  <a:lnTo>
                    <a:pt x="2760" y="10894"/>
                  </a:lnTo>
                  <a:lnTo>
                    <a:pt x="2858" y="10869"/>
                  </a:lnTo>
                  <a:close/>
                  <a:moveTo>
                    <a:pt x="2028" y="11846"/>
                  </a:moveTo>
                  <a:lnTo>
                    <a:pt x="2101" y="11871"/>
                  </a:lnTo>
                  <a:lnTo>
                    <a:pt x="2174" y="11944"/>
                  </a:lnTo>
                  <a:lnTo>
                    <a:pt x="2223" y="12041"/>
                  </a:lnTo>
                  <a:lnTo>
                    <a:pt x="2223" y="12115"/>
                  </a:lnTo>
                  <a:lnTo>
                    <a:pt x="2174" y="12212"/>
                  </a:lnTo>
                  <a:lnTo>
                    <a:pt x="2125" y="12286"/>
                  </a:lnTo>
                  <a:lnTo>
                    <a:pt x="1881" y="12432"/>
                  </a:lnTo>
                  <a:lnTo>
                    <a:pt x="1661" y="12554"/>
                  </a:lnTo>
                  <a:lnTo>
                    <a:pt x="1539" y="12579"/>
                  </a:lnTo>
                  <a:lnTo>
                    <a:pt x="1490" y="12554"/>
                  </a:lnTo>
                  <a:lnTo>
                    <a:pt x="1417" y="12530"/>
                  </a:lnTo>
                  <a:lnTo>
                    <a:pt x="1368" y="12481"/>
                  </a:lnTo>
                  <a:lnTo>
                    <a:pt x="1319" y="12432"/>
                  </a:lnTo>
                  <a:lnTo>
                    <a:pt x="1295" y="12335"/>
                  </a:lnTo>
                  <a:lnTo>
                    <a:pt x="1319" y="12237"/>
                  </a:lnTo>
                  <a:lnTo>
                    <a:pt x="1368" y="12164"/>
                  </a:lnTo>
                  <a:lnTo>
                    <a:pt x="1442" y="12115"/>
                  </a:lnTo>
                  <a:lnTo>
                    <a:pt x="1637" y="11993"/>
                  </a:lnTo>
                  <a:lnTo>
                    <a:pt x="1832" y="11871"/>
                  </a:lnTo>
                  <a:lnTo>
                    <a:pt x="1930" y="11846"/>
                  </a:lnTo>
                  <a:close/>
                  <a:moveTo>
                    <a:pt x="831" y="12335"/>
                  </a:moveTo>
                  <a:lnTo>
                    <a:pt x="929" y="12383"/>
                  </a:lnTo>
                  <a:lnTo>
                    <a:pt x="1002" y="12432"/>
                  </a:lnTo>
                  <a:lnTo>
                    <a:pt x="1026" y="12530"/>
                  </a:lnTo>
                  <a:lnTo>
                    <a:pt x="1026" y="12628"/>
                  </a:lnTo>
                  <a:lnTo>
                    <a:pt x="1002" y="12701"/>
                  </a:lnTo>
                  <a:lnTo>
                    <a:pt x="929" y="12774"/>
                  </a:lnTo>
                  <a:lnTo>
                    <a:pt x="855" y="12823"/>
                  </a:lnTo>
                  <a:lnTo>
                    <a:pt x="318" y="12896"/>
                  </a:lnTo>
                  <a:lnTo>
                    <a:pt x="294" y="12896"/>
                  </a:lnTo>
                  <a:lnTo>
                    <a:pt x="220" y="12872"/>
                  </a:lnTo>
                  <a:lnTo>
                    <a:pt x="147" y="12823"/>
                  </a:lnTo>
                  <a:lnTo>
                    <a:pt x="74" y="12774"/>
                  </a:lnTo>
                  <a:lnTo>
                    <a:pt x="49" y="12676"/>
                  </a:lnTo>
                  <a:lnTo>
                    <a:pt x="74" y="12579"/>
                  </a:lnTo>
                  <a:lnTo>
                    <a:pt x="123" y="12506"/>
                  </a:lnTo>
                  <a:lnTo>
                    <a:pt x="196" y="12432"/>
                  </a:lnTo>
                  <a:lnTo>
                    <a:pt x="269" y="12408"/>
                  </a:lnTo>
                  <a:lnTo>
                    <a:pt x="733" y="12335"/>
                  </a:lnTo>
                  <a:close/>
                  <a:moveTo>
                    <a:pt x="5691" y="1"/>
                  </a:moveTo>
                  <a:lnTo>
                    <a:pt x="5593" y="50"/>
                  </a:lnTo>
                  <a:lnTo>
                    <a:pt x="1" y="2907"/>
                  </a:lnTo>
                  <a:lnTo>
                    <a:pt x="1" y="16267"/>
                  </a:lnTo>
                  <a:lnTo>
                    <a:pt x="5618" y="13409"/>
                  </a:lnTo>
                  <a:lnTo>
                    <a:pt x="5740" y="13360"/>
                  </a:lnTo>
                  <a:lnTo>
                    <a:pt x="5838" y="13263"/>
                  </a:lnTo>
                  <a:lnTo>
                    <a:pt x="5935" y="13165"/>
                  </a:lnTo>
                  <a:lnTo>
                    <a:pt x="6009" y="13067"/>
                  </a:lnTo>
                  <a:lnTo>
                    <a:pt x="6082" y="12945"/>
                  </a:lnTo>
                  <a:lnTo>
                    <a:pt x="6131" y="12823"/>
                  </a:lnTo>
                  <a:lnTo>
                    <a:pt x="6155" y="12701"/>
                  </a:lnTo>
                  <a:lnTo>
                    <a:pt x="6155" y="12579"/>
                  </a:lnTo>
                  <a:lnTo>
                    <a:pt x="6155" y="343"/>
                  </a:lnTo>
                  <a:lnTo>
                    <a:pt x="6155" y="221"/>
                  </a:lnTo>
                  <a:lnTo>
                    <a:pt x="6106" y="147"/>
                  </a:lnTo>
                  <a:lnTo>
                    <a:pt x="6058" y="74"/>
                  </a:lnTo>
                  <a:lnTo>
                    <a:pt x="5984" y="25"/>
                  </a:lnTo>
                  <a:lnTo>
                    <a:pt x="5911" y="1"/>
                  </a:lnTo>
                  <a:close/>
                </a:path>
              </a:pathLst>
            </a:custGeom>
            <a:solidFill>
              <a:srgbClr val="FFB000"/>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grpSp>
    </p:spTree>
  </p:cSld>
  <p:clrMapOvr>
    <a:masterClrMapping/>
  </p:clrMapOvr>
</p:sld>
</file>

<file path=ppt/theme/theme1.xml><?xml version="1.0" encoding="utf-8"?>
<a:theme xmlns:a="http://schemas.openxmlformats.org/drawingml/2006/main" xmlns:r="http://schemas.openxmlformats.org/officeDocument/2006/relationships" name="Basset template">
  <a:themeElements>
    <a:clrScheme name="Custom 347">
      <a:dk1>
        <a:srgbClr val="000000"/>
      </a:dk1>
      <a:lt1>
        <a:srgbClr val="FFFFFF"/>
      </a:lt1>
      <a:dk2>
        <a:srgbClr val="666666"/>
      </a:dk2>
      <a:lt2>
        <a:srgbClr val="CCCCCC"/>
      </a:lt2>
      <a:accent1>
        <a:srgbClr val="3A81BA"/>
      </a:accent1>
      <a:accent2>
        <a:srgbClr val="D89F39"/>
      </a:accent2>
      <a:accent3>
        <a:srgbClr val="8BAB42"/>
      </a:accent3>
      <a:accent4>
        <a:srgbClr val="57A7B5"/>
      </a:accent4>
      <a:accent5>
        <a:srgbClr val="8B81D2"/>
      </a:accent5>
      <a:accent6>
        <a:srgbClr val="963334"/>
      </a:accent6>
      <a:hlink>
        <a:srgbClr val="1155CC"/>
      </a:hlink>
      <a:folHlink>
        <a:srgbClr val="6611CC"/>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