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20" r:id="rId3"/>
  </p:sldMasterIdLst>
  <p:notesMasterIdLst>
    <p:notesMasterId r:id="rId28"/>
  </p:notesMasterIdLst>
  <p:sldIdLst>
    <p:sldId id="402" r:id="rId4"/>
    <p:sldId id="387" r:id="rId5"/>
    <p:sldId id="432" r:id="rId6"/>
    <p:sldId id="388" r:id="rId7"/>
    <p:sldId id="443" r:id="rId8"/>
    <p:sldId id="422" r:id="rId9"/>
    <p:sldId id="393" r:id="rId10"/>
    <p:sldId id="436" r:id="rId11"/>
    <p:sldId id="438" r:id="rId12"/>
    <p:sldId id="419" r:id="rId13"/>
    <p:sldId id="418" r:id="rId14"/>
    <p:sldId id="435" r:id="rId15"/>
    <p:sldId id="445" r:id="rId16"/>
    <p:sldId id="408" r:id="rId17"/>
    <p:sldId id="364" r:id="rId18"/>
    <p:sldId id="379" r:id="rId19"/>
    <p:sldId id="430" r:id="rId20"/>
    <p:sldId id="452" r:id="rId21"/>
    <p:sldId id="446" r:id="rId22"/>
    <p:sldId id="433" r:id="rId23"/>
    <p:sldId id="380" r:id="rId24"/>
    <p:sldId id="413" r:id="rId25"/>
    <p:sldId id="449" r:id="rId26"/>
    <p:sldId id="410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114" y="2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Swenson" userId="bb06706194afa8b3" providerId="LiveId" clId="{5E8B4F72-27A3-4828-8449-855598ECB020}"/>
    <pc:docChg chg="delSld modSld delMainMaster">
      <pc:chgData name="John Swenson" userId="bb06706194afa8b3" providerId="LiveId" clId="{5E8B4F72-27A3-4828-8449-855598ECB020}" dt="2024-09-30T02:31:35.823" v="1" actId="20577"/>
      <pc:docMkLst>
        <pc:docMk/>
      </pc:docMkLst>
      <pc:sldChg chg="modSp mod">
        <pc:chgData name="John Swenson" userId="bb06706194afa8b3" providerId="LiveId" clId="{5E8B4F72-27A3-4828-8449-855598ECB020}" dt="2024-09-30T02:31:35.823" v="1" actId="20577"/>
        <pc:sldMkLst>
          <pc:docMk/>
          <pc:sldMk cId="3794217540" sldId="402"/>
        </pc:sldMkLst>
        <pc:spChg chg="mod">
          <ac:chgData name="John Swenson" userId="bb06706194afa8b3" providerId="LiveId" clId="{5E8B4F72-27A3-4828-8449-855598ECB020}" dt="2024-09-30T02:31:35.823" v="1" actId="20577"/>
          <ac:spMkLst>
            <pc:docMk/>
            <pc:sldMk cId="3794217540" sldId="402"/>
            <ac:spMk id="9" creationId="{00000000-0000-0000-0000-000000000000}"/>
          </ac:spMkLst>
        </pc:spChg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2173381699" sldId="416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3460374546" sldId="421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3105765623" sldId="425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838246615" sldId="427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761117098" sldId="428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282522495" sldId="439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3499947079" sldId="440"/>
        </pc:sldMkLst>
      </pc:sldChg>
      <pc:sldChg chg="del">
        <pc:chgData name="John Swenson" userId="bb06706194afa8b3" providerId="LiveId" clId="{5E8B4F72-27A3-4828-8449-855598ECB020}" dt="2024-09-30T02:27:26.551" v="0" actId="47"/>
        <pc:sldMkLst>
          <pc:docMk/>
          <pc:sldMk cId="745133010" sldId="441"/>
        </pc:sldMkLst>
      </pc:sldChg>
      <pc:sldMasterChg chg="del delSldLayout">
        <pc:chgData name="John Swenson" userId="bb06706194afa8b3" providerId="LiveId" clId="{5E8B4F72-27A3-4828-8449-855598ECB020}" dt="2024-09-30T02:27:26.551" v="0" actId="47"/>
        <pc:sldMasterMkLst>
          <pc:docMk/>
          <pc:sldMasterMk cId="3368435553" sldId="2147483684"/>
        </pc:sldMasterMkLst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431978107" sldId="2147483685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2600466844" sldId="2147483686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3431890796" sldId="2147483687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2327560408" sldId="2147483688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634959809" sldId="2147483689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167042945" sldId="2147483690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1407172050" sldId="2147483691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1228123013" sldId="2147483692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3995645434" sldId="2147483693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4156239196" sldId="2147483694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3368435553" sldId="2147483684"/>
            <pc:sldLayoutMk cId="1075484902" sldId="2147483695"/>
          </pc:sldLayoutMkLst>
        </pc:sldLayoutChg>
      </pc:sldMasterChg>
      <pc:sldMasterChg chg="del delSldLayout">
        <pc:chgData name="John Swenson" userId="bb06706194afa8b3" providerId="LiveId" clId="{5E8B4F72-27A3-4828-8449-855598ECB020}" dt="2024-09-30T02:27:26.551" v="0" actId="47"/>
        <pc:sldMasterMkLst>
          <pc:docMk/>
          <pc:sldMasterMk cId="1591552076" sldId="2147483696"/>
        </pc:sldMasterMkLst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1119649428" sldId="2147483697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4293358286" sldId="2147483698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475971712" sldId="2147483699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353048536" sldId="2147483700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2949047285" sldId="2147483701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2618685927" sldId="2147483702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1609122880" sldId="2147483703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739019443" sldId="2147483704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4116483099" sldId="2147483705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796801135" sldId="2147483706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591552076" sldId="2147483696"/>
            <pc:sldLayoutMk cId="4055776439" sldId="2147483707"/>
          </pc:sldLayoutMkLst>
        </pc:sldLayoutChg>
      </pc:sldMasterChg>
      <pc:sldMasterChg chg="del delSldLayout">
        <pc:chgData name="John Swenson" userId="bb06706194afa8b3" providerId="LiveId" clId="{5E8B4F72-27A3-4828-8449-855598ECB020}" dt="2024-09-30T02:27:26.551" v="0" actId="47"/>
        <pc:sldMasterMkLst>
          <pc:docMk/>
          <pc:sldMasterMk cId="1329630014" sldId="2147483708"/>
        </pc:sldMasterMkLst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331385169" sldId="2147483709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503676585" sldId="2147483710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271480405" sldId="2147483711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628162673" sldId="2147483712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1949104865" sldId="2147483713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3860941765" sldId="2147483714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664795718" sldId="2147483715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8014744" sldId="2147483716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004261029" sldId="2147483717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2256566681" sldId="2147483718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329630014" sldId="2147483708"/>
            <pc:sldLayoutMk cId="1583908919" sldId="2147483719"/>
          </pc:sldLayoutMkLst>
        </pc:sldLayoutChg>
      </pc:sldMasterChg>
      <pc:sldMasterChg chg="del delSldLayout">
        <pc:chgData name="John Swenson" userId="bb06706194afa8b3" providerId="LiveId" clId="{5E8B4F72-27A3-4828-8449-855598ECB020}" dt="2024-09-30T02:27:26.551" v="0" actId="47"/>
        <pc:sldMasterMkLst>
          <pc:docMk/>
          <pc:sldMasterMk cId="1136243636" sldId="2147483732"/>
        </pc:sldMasterMkLst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4052634957" sldId="2147483733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3583003671" sldId="2147483734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3466185519" sldId="2147483735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1531014390" sldId="2147483736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2737353259" sldId="2147483737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3991406277" sldId="2147483738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345554270" sldId="2147483739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2617793304" sldId="2147483740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1713178962" sldId="2147483741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113659220" sldId="2147483742"/>
          </pc:sldLayoutMkLst>
        </pc:sldLayoutChg>
        <pc:sldLayoutChg chg="del">
          <pc:chgData name="John Swenson" userId="bb06706194afa8b3" providerId="LiveId" clId="{5E8B4F72-27A3-4828-8449-855598ECB020}" dt="2024-09-30T02:27:26.551" v="0" actId="47"/>
          <pc:sldLayoutMkLst>
            <pc:docMk/>
            <pc:sldMasterMk cId="1136243636" sldId="2147483732"/>
            <pc:sldLayoutMk cId="3628189819" sldId="214748374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C0DA774-FA82-4EF0-B3E6-D53FC089FF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50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0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A3E66-3022-4409-9818-3B2DAE1618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6752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A3E66-3022-4409-9818-3B2DAE1618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987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A3E66-3022-4409-9818-3B2DAE1618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2964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89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805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69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16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40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031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18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369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19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394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5473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20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7208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925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22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8059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8427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24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15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40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4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79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5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37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6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198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7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724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A1E53-99C5-4049-850D-37D85B485134}" type="slidenum">
              <a:rPr lang="en-US"/>
              <a:pPr/>
              <a:t>8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035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A3E66-3022-4409-9818-3B2DAE1618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086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C3AC7-F3D8-4112-B60F-6FFA31C7C4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91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14C07-C16A-4E88-9F48-595308ABEF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24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7066E-D59D-4AD8-8858-30C1277E52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06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859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270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8415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404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070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7901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3679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8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DA83E-5A65-4292-BAA4-FC4E1F9C43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434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23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82065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478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9823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8395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8639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718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3422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7814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515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6F833-C06C-480E-BE6B-69BC2FA6FB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57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02211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4793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1949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622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75EEB-A50F-4CE2-B91A-948D1EB448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1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A736F-0C9C-4EA1-A92A-140A5DB210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9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310B0-DF68-4D0B-9289-B0B83219A2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7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98350-CF24-46ED-9A78-F3BA0D1AF4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6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D170B-3345-4951-971C-80CEB7BF01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32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AFA06-E144-4AF8-B6FF-32387195E1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1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D51D401-8BA1-4C0A-902B-B715C49061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645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A075D-A700-473C-B75B-3F3C4C3FB3F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1613B6-E7B2-493A-A937-836EABEEBB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60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6200"/>
            <a:ext cx="7620000" cy="5257800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096000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" y="2911495"/>
            <a:ext cx="86106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John Swenson</a:t>
            </a:r>
          </a:p>
          <a:p>
            <a:endParaRPr lang="en-US" sz="10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Department of Earth and Environmental Sciences</a:t>
            </a:r>
          </a:p>
          <a:p>
            <a:endParaRPr lang="en-US" sz="10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University of Minnesota Duluth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6248400"/>
            <a:ext cx="75189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USACE MN Point Section 111 Charrette (March 10 &amp; 11, 2022)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6553200" y="5715000"/>
            <a:ext cx="25939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Map: Collins &amp; Bayfield (1825)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304800" y="1042988"/>
            <a:ext cx="8534400" cy="954107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Assessment of sediment budget in 2001 Section 111 study for Minnesota Point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4217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E988D0-7D7C-4315-AA97-2F418D192D0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5" t="52414" r="30945" b="17501"/>
          <a:stretch/>
        </p:blipFill>
        <p:spPr>
          <a:xfrm>
            <a:off x="0" y="457200"/>
            <a:ext cx="9143999" cy="30567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F1944E-3081-4BF5-A592-107A75A80E88}"/>
              </a:ext>
            </a:extLst>
          </p:cNvPr>
          <p:cNvSpPr txBox="1"/>
          <p:nvPr/>
        </p:nvSpPr>
        <p:spPr>
          <a:xfrm>
            <a:off x="-1" y="0"/>
            <a:ext cx="901770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Rapid lake-level rise (1100 BP - present) drives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bluff erosion</a:t>
            </a:r>
          </a:p>
        </p:txBody>
      </p:sp>
      <p:pic>
        <p:nvPicPr>
          <p:cNvPr id="21" name="Picture 20" descr="A close up of a map&#10;&#10;Description automatically generated">
            <a:extLst>
              <a:ext uri="{FF2B5EF4-FFF2-40B4-BE49-F238E27FC236}">
                <a16:creationId xmlns:a16="http://schemas.microsoft.com/office/drawing/2014/main" id="{D015B135-1831-4C72-AF58-741DDCDBF0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2" b="4764"/>
          <a:stretch/>
        </p:blipFill>
        <p:spPr>
          <a:xfrm>
            <a:off x="990600" y="3657600"/>
            <a:ext cx="8027101" cy="3200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3F84357-E263-4EB1-9FA3-65B4BBBE2289}"/>
              </a:ext>
            </a:extLst>
          </p:cNvPr>
          <p:cNvSpPr/>
          <p:nvPr/>
        </p:nvSpPr>
        <p:spPr>
          <a:xfrm>
            <a:off x="5791200" y="6512358"/>
            <a:ext cx="334578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Lambert and Swenson (2016)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946950" y="2125970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686692" y="2125970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4419600" y="2210977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261905" y="2258551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033767" y="2387183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793275" y="2488106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8331301" y="2071499"/>
            <a:ext cx="13707" cy="459110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906952" y="2948989"/>
            <a:ext cx="865448" cy="66271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138702" y="3094151"/>
            <a:ext cx="865448" cy="66271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601043" y="3237222"/>
            <a:ext cx="865448" cy="66271"/>
          </a:xfrm>
          <a:prstGeom prst="straightConnector1">
            <a:avLst/>
          </a:prstGeom>
          <a:ln w="76200">
            <a:solidFill>
              <a:srgbClr val="FFC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93F84357-E263-4EB1-9FA3-65B4BBBE2289}"/>
              </a:ext>
            </a:extLst>
          </p:cNvPr>
          <p:cNvSpPr/>
          <p:nvPr/>
        </p:nvSpPr>
        <p:spPr>
          <a:xfrm>
            <a:off x="3962400" y="5025574"/>
            <a:ext cx="116072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(into page)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43675" y="3117338"/>
            <a:ext cx="2392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longshore transport</a:t>
            </a:r>
            <a:endParaRPr lang="en-US" sz="2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121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F28F998-0C71-4DD9-AB82-3620ADE83B7E}"/>
              </a:ext>
            </a:extLst>
          </p:cNvPr>
          <p:cNvSpPr txBox="1"/>
          <p:nvPr/>
        </p:nvSpPr>
        <p:spPr>
          <a:xfrm>
            <a:off x="76200" y="76200"/>
            <a:ext cx="8991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entury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millennial-scale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bluff erosion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rates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0" lang="en-US" sz="24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orth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shore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3E3D3-BDDD-470E-9FE8-6BED25C6EF0D}"/>
              </a:ext>
            </a:extLst>
          </p:cNvPr>
          <p:cNvSpPr/>
          <p:nvPr/>
        </p:nvSpPr>
        <p:spPr>
          <a:xfrm>
            <a:off x="6350" y="4598886"/>
            <a:ext cx="254108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Lambert and Swenson (2016)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AD15294-7A8B-4B60-A084-52F545B8B7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4" t="14995" r="14962" b="4786"/>
          <a:stretch/>
        </p:blipFill>
        <p:spPr>
          <a:xfrm>
            <a:off x="76201" y="762227"/>
            <a:ext cx="4800600" cy="376023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C2DCB6B-F4DE-42DB-8651-2CA701229814}"/>
              </a:ext>
            </a:extLst>
          </p:cNvPr>
          <p:cNvSpPr/>
          <p:nvPr/>
        </p:nvSpPr>
        <p:spPr>
          <a:xfrm>
            <a:off x="4038600" y="685800"/>
            <a:ext cx="762000" cy="387300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92A5F0B-1781-4D26-8653-2867DEDE00F0}"/>
              </a:ext>
            </a:extLst>
          </p:cNvPr>
          <p:cNvCxnSpPr>
            <a:cxnSpLocks/>
          </p:cNvCxnSpPr>
          <p:nvPr/>
        </p:nvCxnSpPr>
        <p:spPr>
          <a:xfrm flipH="1">
            <a:off x="4800600" y="1676400"/>
            <a:ext cx="914399" cy="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181600" y="2986206"/>
            <a:ext cx="3886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Long-term rates broadly consistent with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decadal-scale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rates (from aerial photos) as determined recently by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C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oastal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E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rosion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H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azard 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M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itigation (CEHM) working group and earlier work by Johnston et al. (1990)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F387E79-C871-4735-A362-807B371FC5CA}"/>
              </a:ext>
            </a:extLst>
          </p:cNvPr>
          <p:cNvSpPr/>
          <p:nvPr/>
        </p:nvSpPr>
        <p:spPr>
          <a:xfrm>
            <a:off x="0" y="5206824"/>
            <a:ext cx="9144000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Key Points: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 the last millennium,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with rapidly </a:t>
            </a:r>
            <a:r>
              <a:rPr kumimoji="0" lang="en-US" sz="1800" b="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rising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lake level, bedrock bluff erosion on the north shore may be the dominant source of gravel and sand feeding MN Point—</a:t>
            </a:r>
            <a:r>
              <a:rPr kumimoji="0" lang="en-US" sz="1800" b="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from the north shore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Riverine input may be significant but is poorly constrained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7D735BD-4909-409A-8E92-6692CD6576EC}"/>
              </a:ext>
            </a:extLst>
          </p:cNvPr>
          <p:cNvSpPr/>
          <p:nvPr/>
        </p:nvSpPr>
        <p:spPr>
          <a:xfrm>
            <a:off x="45530" y="1402514"/>
            <a:ext cx="5003800" cy="31700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calculation for north-shore sediment supply (</a:t>
            </a:r>
            <a:r>
              <a:rPr lang="en-US" sz="2000" i="1" dirty="0">
                <a:solidFill>
                  <a:prstClr val="black"/>
                </a:solidFill>
                <a:latin typeface="Calibri"/>
              </a:rPr>
              <a:t>Q</a:t>
            </a:r>
            <a:r>
              <a:rPr lang="en-US" sz="2000" i="1" baseline="-25000" dirty="0">
                <a:solidFill>
                  <a:prstClr val="black"/>
                </a:solidFill>
                <a:latin typeface="Calibri"/>
              </a:rPr>
              <a:t>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from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bluff erosion alone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cm/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average retreat rate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aseline="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 m average bluff height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aseline="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 km source length (Duluth to Two Harbors)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aseline="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~ 8,000 m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endParaRPr kumimoji="0" lang="en-US" sz="20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7D735BD-4909-409A-8E92-6692CD6576EC}"/>
              </a:ext>
            </a:extLst>
          </p:cNvPr>
          <p:cNvSpPr/>
          <p:nvPr/>
        </p:nvSpPr>
        <p:spPr>
          <a:xfrm>
            <a:off x="5181600" y="914400"/>
            <a:ext cx="3886200" cy="1785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Bedrock-cored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north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-shore bluff retreat rate ~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Large variability because of mixed lithology, e.g. rhyolite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basalt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diabase</a:t>
            </a:r>
          </a:p>
        </p:txBody>
      </p:sp>
    </p:spTree>
    <p:extLst>
      <p:ext uri="{BB962C8B-B14F-4D97-AF65-F5344CB8AC3E}">
        <p14:creationId xmlns:p14="http://schemas.microsoft.com/office/powerpoint/2010/main" val="17522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273E3D3-BDDD-470E-9FE8-6BED25C6EF0D}"/>
              </a:ext>
            </a:extLst>
          </p:cNvPr>
          <p:cNvSpPr/>
          <p:nvPr/>
        </p:nvSpPr>
        <p:spPr>
          <a:xfrm>
            <a:off x="5021850" y="2894003"/>
            <a:ext cx="220445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Lambert and Swenson (2016)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435600" y="533400"/>
            <a:ext cx="3581400" cy="2286000"/>
            <a:chOff x="5359400" y="3962400"/>
            <a:chExt cx="3581400" cy="2286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04808CD-D53C-4E0C-8808-AC468E87C7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34" t="20769" r="44765" b="15049"/>
            <a:stretch/>
          </p:blipFill>
          <p:spPr>
            <a:xfrm>
              <a:off x="5359400" y="4038600"/>
              <a:ext cx="3581400" cy="213627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301F47-C249-4DDD-8F74-9B0B50565D5C}"/>
                </a:ext>
              </a:extLst>
            </p:cNvPr>
            <p:cNvSpPr txBox="1"/>
            <p:nvPr/>
          </p:nvSpPr>
          <p:spPr>
            <a:xfrm>
              <a:off x="6522392" y="4114800"/>
              <a:ext cx="10976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Offshore slope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34B688-1BB8-48A3-A247-EFC2541ACEBC}"/>
                </a:ext>
              </a:extLst>
            </p:cNvPr>
            <p:cNvSpPr/>
            <p:nvPr/>
          </p:nvSpPr>
          <p:spPr>
            <a:xfrm>
              <a:off x="8001000" y="3962400"/>
              <a:ext cx="781992" cy="2286000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ACA0C396-B5D3-4514-88E6-046BC5B4E367}"/>
              </a:ext>
            </a:extLst>
          </p:cNvPr>
          <p:cNvSpPr/>
          <p:nvPr/>
        </p:nvSpPr>
        <p:spPr>
          <a:xfrm>
            <a:off x="304800" y="3308735"/>
            <a:ext cx="4545806" cy="1785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South-shore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bluff retreat rate ~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Mechanically weak, unconsolidated till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Less variability ↔ homogenous till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– 10% sand (Loy,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1962)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743425C-F672-420C-B4E4-226785A706DD}"/>
              </a:ext>
            </a:extLst>
          </p:cNvPr>
          <p:cNvCxnSpPr>
            <a:cxnSpLocks/>
          </p:cNvCxnSpPr>
          <p:nvPr/>
        </p:nvCxnSpPr>
        <p:spPr>
          <a:xfrm flipV="1">
            <a:off x="8468196" y="2858256"/>
            <a:ext cx="0" cy="64694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28F998-0C71-4DD9-AB82-3620ADE83B7E}"/>
              </a:ext>
            </a:extLst>
          </p:cNvPr>
          <p:cNvSpPr txBox="1"/>
          <p:nvPr/>
        </p:nvSpPr>
        <p:spPr>
          <a:xfrm>
            <a:off x="25400" y="76200"/>
            <a:ext cx="89916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entury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to millennial-scale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bluff erosion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rates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 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  <a:r>
              <a:rPr kumimoji="0" lang="en-US" sz="24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shore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5" name="Picture 24" descr="A picture containing grass, outdoor, train, track&#10;&#10;Description automatically generated">
            <a:extLst>
              <a:ext uri="{FF2B5EF4-FFF2-40B4-BE49-F238E27FC236}">
                <a16:creationId xmlns:a16="http://schemas.microsoft.com/office/drawing/2014/main" id="{4DAFBB42-8F61-45BA-97FD-6BC39A3E6B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4" r="3287"/>
          <a:stretch/>
        </p:blipFill>
        <p:spPr>
          <a:xfrm>
            <a:off x="5029200" y="3657600"/>
            <a:ext cx="4114800" cy="291163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DFE3C73A-1207-4572-B189-4CDE1C864385}"/>
              </a:ext>
            </a:extLst>
          </p:cNvPr>
          <p:cNvSpPr/>
          <p:nvPr/>
        </p:nvSpPr>
        <p:spPr>
          <a:xfrm>
            <a:off x="7838772" y="6611779"/>
            <a:ext cx="1311578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Image: Star Tribune</a:t>
            </a:r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36C8D5B-B2B9-462A-A9DB-CCCAD3CB94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64332"/>
            <a:ext cx="4601593" cy="250667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932758" y="3498850"/>
            <a:ext cx="3561803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28600" y="5388293"/>
            <a:ext cx="441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Long-term rates broadly consistent with </a:t>
            </a:r>
            <a:r>
              <a:rPr lang="en-US" sz="1600" i="1" dirty="0">
                <a:solidFill>
                  <a:prstClr val="black"/>
                </a:solidFill>
                <a:latin typeface="Calibri"/>
              </a:rPr>
              <a:t>decadal-scale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rates (Need et al., 1980; Swenson et al., 2006; Lake Superior South Shore Bluff Recession Rate Study, Douglas and Iron Counties, 2012).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7D735BD-4909-409A-8E92-6692CD6576EC}"/>
              </a:ext>
            </a:extLst>
          </p:cNvPr>
          <p:cNvSpPr/>
          <p:nvPr/>
        </p:nvSpPr>
        <p:spPr>
          <a:xfrm>
            <a:off x="114541" y="645855"/>
            <a:ext cx="8195848" cy="2369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calculation for south-shore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supply (</a:t>
            </a:r>
            <a:r>
              <a:rPr lang="en-US" sz="2000" i="1" dirty="0">
                <a:solidFill>
                  <a:prstClr val="black"/>
                </a:solidFill>
                <a:latin typeface="Calibri"/>
              </a:rPr>
              <a:t>Q</a:t>
            </a:r>
            <a:r>
              <a:rPr lang="en-US" sz="2000" i="1" baseline="-25000" dirty="0">
                <a:solidFill>
                  <a:prstClr val="black"/>
                </a:solidFill>
                <a:latin typeface="Calibri"/>
              </a:rPr>
              <a:t>SS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from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bluff erosion alone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45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cm/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average retreat rate; 15 m average bluff height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aseline="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55 km source length (Superior to 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Herbster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WI)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7% sand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baseline="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</a:t>
            </a:r>
            <a:r>
              <a:rPr lang="en-US" sz="2000" b="1" i="1" baseline="-25000" dirty="0">
                <a:solidFill>
                  <a:prstClr val="black"/>
                </a:solidFill>
                <a:latin typeface="Calibri"/>
                <a:cs typeface="+mn-cs"/>
              </a:rPr>
              <a:t>S</a:t>
            </a:r>
            <a:r>
              <a:rPr kumimoji="0" lang="en-US" sz="2000" b="1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~ 25,000 m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yr</a:t>
            </a:r>
            <a:endParaRPr kumimoji="0" lang="en-US" sz="20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731" y="304800"/>
            <a:ext cx="75438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Return to relevant aspects of Baird (1998) study: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11731" y="1011972"/>
            <a:ext cx="876300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Estimated sand supply of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from </a:t>
            </a:r>
            <a:r>
              <a:rPr lang="en-US" sz="2000" b="1" dirty="0">
                <a:solidFill>
                  <a:schemeClr val="tx1"/>
                </a:solidFill>
              </a:rPr>
              <a:t>south-shore</a:t>
            </a:r>
            <a:r>
              <a:rPr lang="en-US" sz="2000" dirty="0">
                <a:solidFill>
                  <a:schemeClr val="tx1"/>
                </a:solidFill>
              </a:rPr>
              <a:t> sources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net </a:t>
            </a:r>
            <a:r>
              <a:rPr lang="en-US" sz="2000" b="1" dirty="0">
                <a:solidFill>
                  <a:schemeClr val="tx1"/>
                </a:solidFill>
              </a:rPr>
              <a:t>northwestward</a:t>
            </a:r>
            <a:r>
              <a:rPr lang="en-US" sz="2000" dirty="0">
                <a:solidFill>
                  <a:schemeClr val="tx1"/>
                </a:solidFill>
              </a:rPr>
              <a:t> transport 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along entirety of MN Point between Federal structures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</a:t>
            </a:r>
            <a:r>
              <a:rPr lang="en-US" sz="2000" b="1" dirty="0">
                <a:solidFill>
                  <a:schemeClr val="tx1"/>
                </a:solidFill>
              </a:rPr>
              <a:t>offshore transfer </a:t>
            </a:r>
            <a:r>
              <a:rPr lang="en-US" sz="2000" dirty="0">
                <a:solidFill>
                  <a:schemeClr val="tx1"/>
                </a:solidFill>
              </a:rPr>
              <a:t>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in the northern portion of MN Point, south of—and proximal to—Duluth entry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Did not consider effects of long-term (multi-century scale) </a:t>
            </a:r>
            <a:r>
              <a:rPr lang="en-US" sz="2000" b="1" dirty="0">
                <a:solidFill>
                  <a:schemeClr val="tx1"/>
                </a:solidFill>
              </a:rPr>
              <a:t>lake-level rise </a:t>
            </a:r>
            <a:r>
              <a:rPr lang="en-US" sz="2000" dirty="0">
                <a:solidFill>
                  <a:schemeClr val="tx1"/>
                </a:solidFill>
              </a:rPr>
              <a:t>attributable to differential post-glacial crustal rebound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Assumed negligible input of barrier-building sediment (gravel / sand) from </a:t>
            </a:r>
            <a:r>
              <a:rPr lang="en-US" sz="2000" b="1" dirty="0">
                <a:solidFill>
                  <a:schemeClr val="tx1"/>
                </a:solidFill>
              </a:rPr>
              <a:t>north-shore sources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7433" y="935772"/>
            <a:ext cx="8877300" cy="325522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252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" y="76200"/>
            <a:ext cx="5036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Address points 1 – 4 first (next four slides):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" y="551795"/>
            <a:ext cx="8915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Take-home message: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Baird (1998) estimate of south-shore sand supply (</a:t>
            </a:r>
            <a:r>
              <a:rPr lang="en-US" sz="2000" i="1" dirty="0">
                <a:solidFill>
                  <a:schemeClr val="tx1"/>
                </a:solidFill>
              </a:rPr>
              <a:t>Q</a:t>
            </a:r>
            <a:r>
              <a:rPr lang="en-US" sz="2000" i="1" baseline="-25000" dirty="0">
                <a:solidFill>
                  <a:schemeClr val="tx1"/>
                </a:solidFill>
              </a:rPr>
              <a:t>SS</a:t>
            </a:r>
            <a:r>
              <a:rPr lang="en-US" sz="2000" dirty="0">
                <a:solidFill>
                  <a:schemeClr val="tx1"/>
                </a:solidFill>
              </a:rPr>
              <a:t>) likely </a:t>
            </a:r>
            <a:r>
              <a:rPr lang="en-US" sz="2000" b="1" dirty="0">
                <a:solidFill>
                  <a:schemeClr val="tx1"/>
                </a:solidFill>
              </a:rPr>
              <a:t>too large </a:t>
            </a:r>
            <a:r>
              <a:rPr lang="en-US" sz="2000" dirty="0">
                <a:solidFill>
                  <a:schemeClr val="tx1"/>
                </a:solidFill>
              </a:rPr>
              <a:t>by a factor of two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Baird (1998) prediction of large-scale offshore </a:t>
            </a:r>
            <a:r>
              <a:rPr lang="en-US" sz="2000" b="1" i="1" dirty="0">
                <a:solidFill>
                  <a:schemeClr val="tx1"/>
                </a:solidFill>
              </a:rPr>
              <a:t>sand</a:t>
            </a:r>
            <a:r>
              <a:rPr lang="en-US" sz="2000" dirty="0">
                <a:solidFill>
                  <a:schemeClr val="tx1"/>
                </a:solidFill>
              </a:rPr>
              <a:t> transfer near Duluth entry is inconsistent with observed bathymetry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Instead, </a:t>
            </a:r>
            <a:r>
              <a:rPr lang="en-US" sz="2000" b="1" dirty="0">
                <a:solidFill>
                  <a:schemeClr val="tx1"/>
                </a:solidFill>
              </a:rPr>
              <a:t>majority</a:t>
            </a:r>
            <a:r>
              <a:rPr lang="en-US" sz="2000" dirty="0">
                <a:solidFill>
                  <a:schemeClr val="tx1"/>
                </a:solidFill>
              </a:rPr>
              <a:t> (60 – 75%) of modern sediment supply consumed in offsetting drowning by rapid lake-level rise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Remainder partitioned to building barrier </a:t>
            </a:r>
            <a:r>
              <a:rPr lang="en-US" sz="2000" dirty="0" err="1">
                <a:solidFill>
                  <a:schemeClr val="tx1"/>
                </a:solidFill>
              </a:rPr>
              <a:t>lakeward</a:t>
            </a:r>
            <a:r>
              <a:rPr lang="en-US" sz="2000" dirty="0">
                <a:solidFill>
                  <a:schemeClr val="tx1"/>
                </a:solidFill>
              </a:rPr>
              <a:t> (slowly), which is consistent with observed internal structure of barrier (e.g. GPR imaging by Harry </a:t>
            </a:r>
            <a:r>
              <a:rPr lang="en-US" sz="2000" dirty="0" err="1">
                <a:solidFill>
                  <a:schemeClr val="tx1"/>
                </a:solidFill>
              </a:rPr>
              <a:t>Jol</a:t>
            </a:r>
            <a:r>
              <a:rPr lang="en-US" sz="2000" dirty="0">
                <a:solidFill>
                  <a:schemeClr val="tx1"/>
                </a:solidFill>
              </a:rPr>
              <a:t> and students)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1600"/>
            <a:ext cx="9144000" cy="8151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07" y="6003743"/>
            <a:ext cx="7328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Shore-normal GPR transect near Park Point beach house (</a:t>
            </a:r>
            <a:r>
              <a:rPr lang="en-US" sz="1400" dirty="0" err="1">
                <a:solidFill>
                  <a:schemeClr val="tx1"/>
                </a:solidFill>
              </a:rPr>
              <a:t>Simenson</a:t>
            </a:r>
            <a:r>
              <a:rPr lang="en-US" sz="1400" dirty="0">
                <a:solidFill>
                  <a:schemeClr val="tx1"/>
                </a:solidFill>
              </a:rPr>
              <a:t>, Alger, and </a:t>
            </a:r>
            <a:r>
              <a:rPr lang="en-US" sz="1400" dirty="0" err="1">
                <a:solidFill>
                  <a:schemeClr val="tx1"/>
                </a:solidFill>
              </a:rPr>
              <a:t>Jol</a:t>
            </a:r>
            <a:r>
              <a:rPr lang="en-US" sz="1400" dirty="0">
                <a:solidFill>
                  <a:schemeClr val="tx1"/>
                </a:solidFill>
              </a:rPr>
              <a:t>, 2013)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0475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486400"/>
            <a:ext cx="3429000" cy="38100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47935"/>
            <a:ext cx="845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Estimates of modern south-shore sand supply (</a:t>
            </a:r>
            <a:r>
              <a:rPr lang="en-US" sz="2400" b="1" i="1" dirty="0">
                <a:solidFill>
                  <a:schemeClr val="tx1"/>
                </a:solidFill>
              </a:rPr>
              <a:t>Q</a:t>
            </a:r>
            <a:r>
              <a:rPr lang="en-US" sz="2400" b="1" i="1" baseline="-25000" dirty="0">
                <a:solidFill>
                  <a:schemeClr val="tx1"/>
                </a:solidFill>
              </a:rPr>
              <a:t>SS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" name="Rectangle 4"/>
          <p:cNvSpPr/>
          <p:nvPr/>
        </p:nvSpPr>
        <p:spPr>
          <a:xfrm>
            <a:off x="4365886" y="905426"/>
            <a:ext cx="4724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Baird (1998) estimate used 1873 &amp; 1982 shorelines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solidFill>
                  <a:schemeClr val="tx1"/>
                </a:solidFill>
              </a:rPr>
              <a:t>Shoreface</a:t>
            </a:r>
            <a:r>
              <a:rPr lang="en-US" sz="1800" dirty="0">
                <a:solidFill>
                  <a:schemeClr val="tx1"/>
                </a:solidFill>
              </a:rPr>
              <a:t> + </a:t>
            </a:r>
            <a:r>
              <a:rPr lang="en-US" sz="1800" dirty="0" err="1">
                <a:solidFill>
                  <a:schemeClr val="tx1"/>
                </a:solidFill>
              </a:rPr>
              <a:t>beachface</a:t>
            </a:r>
            <a:r>
              <a:rPr lang="en-US" sz="1800" dirty="0">
                <a:solidFill>
                  <a:schemeClr val="tx1"/>
                </a:solidFill>
              </a:rPr>
              <a:t> thickness of 12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Estimate 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~ 50,000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0" y="3891112"/>
            <a:ext cx="4953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Swenson and Johnson (2019; unpublished) used 1938 – 2018 shorelines to revise estimate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Identical 12-m </a:t>
            </a:r>
            <a:r>
              <a:rPr lang="en-US" sz="1800" dirty="0" err="1">
                <a:solidFill>
                  <a:schemeClr val="tx1"/>
                </a:solidFill>
              </a:rPr>
              <a:t>shoreface</a:t>
            </a:r>
            <a:r>
              <a:rPr lang="en-US" sz="1800" dirty="0">
                <a:solidFill>
                  <a:schemeClr val="tx1"/>
                </a:solidFill>
              </a:rPr>
              <a:t> + </a:t>
            </a:r>
            <a:r>
              <a:rPr lang="en-US" sz="1800" dirty="0" err="1">
                <a:solidFill>
                  <a:schemeClr val="tx1"/>
                </a:solidFill>
              </a:rPr>
              <a:t>beachface</a:t>
            </a:r>
            <a:r>
              <a:rPr lang="en-US" sz="1800" dirty="0">
                <a:solidFill>
                  <a:schemeClr val="tx1"/>
                </a:solidFill>
              </a:rPr>
              <a:t> thickness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Estimate 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~ 25,000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Comparable to earlier estimate of 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~ 17,000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r>
              <a:rPr lang="en-US" sz="1800" dirty="0">
                <a:solidFill>
                  <a:schemeClr val="tx1"/>
                </a:solidFill>
              </a:rPr>
              <a:t> from USACE (1974, Sec 111)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2" t="2689" r="526" b="3561"/>
          <a:stretch/>
        </p:blipFill>
        <p:spPr>
          <a:xfrm rot="5400000">
            <a:off x="788870" y="189126"/>
            <a:ext cx="2935274" cy="40161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9318" y="3602587"/>
            <a:ext cx="2911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Fig 4.3a (Baird, 1998, in USACE, 2001)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 bwMode="auto">
          <a:xfrm rot="1679602">
            <a:off x="2227630" y="1686390"/>
            <a:ext cx="838200" cy="6096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895600"/>
            <a:ext cx="4267200" cy="3297382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28600" y="101025"/>
            <a:ext cx="576509" cy="584775"/>
            <a:chOff x="6705600" y="5101172"/>
            <a:chExt cx="576509" cy="584775"/>
          </a:xfrm>
        </p:grpSpPr>
        <p:sp>
          <p:nvSpPr>
            <p:cNvPr id="15" name="Oval 14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1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03428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2" t="12346" r="16249" b="26667"/>
          <a:stretch/>
        </p:blipFill>
        <p:spPr>
          <a:xfrm rot="5400000">
            <a:off x="399020" y="1048780"/>
            <a:ext cx="4876801" cy="55224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248401"/>
            <a:ext cx="2911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Fig 4.1 (Baird, 1998, in USACE, 2001)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524000" y="234524"/>
            <a:ext cx="69911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Predicted </a:t>
            </a:r>
            <a:r>
              <a:rPr lang="en-US" sz="2000" b="1" dirty="0">
                <a:solidFill>
                  <a:schemeClr val="tx1"/>
                </a:solidFill>
              </a:rPr>
              <a:t>offshore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chemeClr val="tx1"/>
                </a:solidFill>
              </a:rPr>
              <a:t>sand transport </a:t>
            </a:r>
            <a:r>
              <a:rPr lang="en-US" sz="2000" dirty="0">
                <a:solidFill>
                  <a:schemeClr val="tx1"/>
                </a:solidFill>
              </a:rPr>
              <a:t>just south of Duluth entry inconsistent with observed bathymetry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5" t="51326" r="47812" b="5310"/>
          <a:stretch/>
        </p:blipFill>
        <p:spPr>
          <a:xfrm rot="5400000">
            <a:off x="4953000" y="609600"/>
            <a:ext cx="2667000" cy="37338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96000" y="4143826"/>
            <a:ext cx="2911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Fig 3.1 (Baird, 1998, in USACE, 2001)</a:t>
            </a:r>
            <a:endParaRPr lang="en-US" sz="1200" dirty="0"/>
          </a:p>
        </p:txBody>
      </p:sp>
      <p:sp>
        <p:nvSpPr>
          <p:cNvPr id="9" name="Oval 8"/>
          <p:cNvSpPr/>
          <p:nvPr/>
        </p:nvSpPr>
        <p:spPr bwMode="auto">
          <a:xfrm rot="3652257">
            <a:off x="593900" y="1882559"/>
            <a:ext cx="2738240" cy="1481632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1828800" y="990600"/>
            <a:ext cx="5029200" cy="38099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Oval 11"/>
          <p:cNvSpPr/>
          <p:nvPr/>
        </p:nvSpPr>
        <p:spPr bwMode="auto">
          <a:xfrm rot="3652257">
            <a:off x="5731410" y="1057883"/>
            <a:ext cx="3004979" cy="2919119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084041" y="3758001"/>
            <a:ext cx="3716790" cy="28059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7315200" y="1744673"/>
            <a:ext cx="655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FFC000"/>
                </a:solidFill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67752" y="304800"/>
            <a:ext cx="576509" cy="584775"/>
            <a:chOff x="6705600" y="5101172"/>
            <a:chExt cx="576509" cy="584775"/>
          </a:xfrm>
        </p:grpSpPr>
        <p:sp>
          <p:nvSpPr>
            <p:cNvPr id="15" name="Oval 14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3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4185843" y="4471064"/>
            <a:ext cx="4925387" cy="227754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Any observed bathymetric anomalies are: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Far too </a:t>
            </a:r>
            <a:r>
              <a:rPr lang="en-US" sz="1800" b="1" dirty="0">
                <a:solidFill>
                  <a:schemeClr val="tx1"/>
                </a:solidFill>
              </a:rPr>
              <a:t>small</a:t>
            </a:r>
            <a:r>
              <a:rPr lang="en-US" sz="1800" dirty="0">
                <a:solidFill>
                  <a:schemeClr val="tx1"/>
                </a:solidFill>
              </a:rPr>
              <a:t> (volumetrically)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Well below </a:t>
            </a:r>
            <a:r>
              <a:rPr lang="en-US" sz="1800" b="1" dirty="0">
                <a:solidFill>
                  <a:schemeClr val="tx1"/>
                </a:solidFill>
              </a:rPr>
              <a:t>closure depth </a:t>
            </a:r>
            <a:r>
              <a:rPr lang="en-US" sz="1800" dirty="0">
                <a:solidFill>
                  <a:schemeClr val="tx1"/>
                </a:solidFill>
              </a:rPr>
              <a:t>for sand (~10 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18" name="Rectangle 17"/>
          <p:cNvSpPr/>
          <p:nvPr/>
        </p:nvSpPr>
        <p:spPr>
          <a:xfrm>
            <a:off x="4942436" y="5841075"/>
            <a:ext cx="3568819" cy="646331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chemeClr val="tx1"/>
                </a:solidFill>
              </a:rPr>
              <a:t>Shoreface</a:t>
            </a:r>
            <a:r>
              <a:rPr lang="en-US" sz="1800" dirty="0">
                <a:solidFill>
                  <a:schemeClr val="tx1"/>
                </a:solidFill>
              </a:rPr>
              <a:t> is </a:t>
            </a:r>
            <a:r>
              <a:rPr lang="en-US" sz="1800" b="1" dirty="0">
                <a:solidFill>
                  <a:schemeClr val="tx1"/>
                </a:solidFill>
              </a:rPr>
              <a:t>homogeneous</a:t>
            </a:r>
            <a:r>
              <a:rPr lang="en-US" sz="1800" dirty="0">
                <a:solidFill>
                  <a:schemeClr val="tx1"/>
                </a:solidFill>
              </a:rPr>
              <a:t> along entirety of barrier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3145" y="304800"/>
            <a:ext cx="576509" cy="584775"/>
            <a:chOff x="6705600" y="5101172"/>
            <a:chExt cx="576509" cy="584775"/>
          </a:xfrm>
        </p:grpSpPr>
        <p:sp>
          <p:nvSpPr>
            <p:cNvPr id="20" name="Oval 19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2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72867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1" r="8154"/>
          <a:stretch/>
        </p:blipFill>
        <p:spPr>
          <a:xfrm>
            <a:off x="76200" y="838200"/>
            <a:ext cx="6645482" cy="59527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52825" y="161835"/>
            <a:ext cx="5029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Rapid lake-level rise and sediment budget 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109291" y="101025"/>
            <a:ext cx="576509" cy="584775"/>
            <a:chOff x="6705600" y="5101172"/>
            <a:chExt cx="576509" cy="584775"/>
          </a:xfrm>
        </p:grpSpPr>
        <p:sp>
          <p:nvSpPr>
            <p:cNvPr id="4" name="Oval 3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4</a:t>
              </a:r>
              <a:endParaRPr lang="en-US" b="1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113" y="528007"/>
            <a:ext cx="3617396" cy="44405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096623" y="4996129"/>
            <a:ext cx="11235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NOAA 14975 </a:t>
            </a:r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 rot="19522122">
            <a:off x="5110750" y="2539151"/>
            <a:ext cx="1475748" cy="3292787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799864"/>
            <a:ext cx="2475504" cy="1200329"/>
          </a:xfrm>
          <a:prstGeom prst="rect">
            <a:avLst/>
          </a:prstGeom>
          <a:solidFill>
            <a:schemeClr val="accent5"/>
          </a:solidFill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Key point: Majority of modern sand budget consumed in offsetting drowning</a:t>
            </a:r>
            <a:endParaRPr lang="en-US" sz="1800" dirty="0"/>
          </a:p>
        </p:txBody>
      </p:sp>
      <p:sp>
        <p:nvSpPr>
          <p:cNvPr id="16" name="Rectangle 15"/>
          <p:cNvSpPr/>
          <p:nvPr/>
        </p:nvSpPr>
        <p:spPr>
          <a:xfrm>
            <a:off x="5265798" y="5466049"/>
            <a:ext cx="2157963" cy="369332"/>
          </a:xfrm>
          <a:prstGeom prst="rect">
            <a:avLst/>
          </a:prstGeom>
          <a:solidFill>
            <a:schemeClr val="accent5"/>
          </a:solidFill>
          <a:ln w="1905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i="1" baseline="-25000" dirty="0"/>
              <a:t> </a:t>
            </a:r>
            <a:r>
              <a:rPr lang="en-US" sz="1800" dirty="0">
                <a:solidFill>
                  <a:schemeClr val="tx1"/>
                </a:solidFill>
              </a:rPr>
              <a:t>~ 25,000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i="1" baseline="-250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 flipV="1">
            <a:off x="4580558" y="4619656"/>
            <a:ext cx="652880" cy="79054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 flipV="1">
            <a:off x="2573739" y="2092249"/>
            <a:ext cx="803168" cy="485924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2950073" y="646040"/>
            <a:ext cx="26493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Historical ‘zero-flux’ point reflecting exhaustion of north-shore and south-shore sediment fluxes 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3200400" y="1723258"/>
            <a:ext cx="7844" cy="4064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2746916" y="1704520"/>
            <a:ext cx="453485" cy="64846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>
            <a:stCxn id="25" idx="1"/>
          </p:cNvCxnSpPr>
          <p:nvPr/>
        </p:nvCxnSpPr>
        <p:spPr bwMode="auto">
          <a:xfrm flipH="1" flipV="1">
            <a:off x="3398942" y="2503421"/>
            <a:ext cx="875826" cy="4640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4274768" y="2551999"/>
            <a:ext cx="218174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tx1"/>
                </a:solidFill>
              </a:rPr>
              <a:t>Lakeward</a:t>
            </a:r>
            <a:r>
              <a:rPr lang="en-US" sz="1600" dirty="0">
                <a:solidFill>
                  <a:schemeClr val="tx1"/>
                </a:solidFill>
              </a:rPr>
              <a:t> boundary of control volume is closure depth (~10 m)</a:t>
            </a:r>
            <a:endParaRPr lang="en-US" sz="16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4724400" y="3421332"/>
            <a:ext cx="0" cy="9220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/>
        </p:nvCxnSpPr>
        <p:spPr bwMode="auto">
          <a:xfrm flipH="1">
            <a:off x="4114800" y="3352800"/>
            <a:ext cx="191047" cy="15240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 flipV="1">
            <a:off x="6248400" y="762000"/>
            <a:ext cx="2057400" cy="1367726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43"/>
          <p:cNvSpPr/>
          <p:nvPr/>
        </p:nvSpPr>
        <p:spPr>
          <a:xfrm rot="19628151">
            <a:off x="5997605" y="968688"/>
            <a:ext cx="2181743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Transect on next slide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1113909" y="4209871"/>
            <a:ext cx="245763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Goal:</a:t>
            </a:r>
          </a:p>
          <a:p>
            <a:r>
              <a:rPr lang="en-US" sz="1800" dirty="0">
                <a:solidFill>
                  <a:schemeClr val="tx1"/>
                </a:solidFill>
              </a:rPr>
              <a:t>Quantify sand supply required to offset drowning (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drown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31771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90600"/>
            <a:ext cx="5039651" cy="561441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75336" y="226080"/>
            <a:ext cx="615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Quantify sand supply required to offset drowning (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drown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8600" y="118030"/>
            <a:ext cx="576509" cy="584775"/>
            <a:chOff x="6705600" y="5101172"/>
            <a:chExt cx="576509" cy="584775"/>
          </a:xfrm>
        </p:grpSpPr>
        <p:sp>
          <p:nvSpPr>
            <p:cNvPr id="4" name="Oval 3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4</a:t>
              </a:r>
              <a:endParaRPr lang="en-US" b="1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3200400" y="5486400"/>
            <a:ext cx="7098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lake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267200" y="56388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4341523" y="5659291"/>
            <a:ext cx="16801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Sand closure depth (~10 m)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140259" y="5029200"/>
            <a:ext cx="1143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time = 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endParaRPr lang="en-US" sz="1600" i="1" dirty="0"/>
          </a:p>
        </p:txBody>
      </p:sp>
      <p:sp>
        <p:nvSpPr>
          <p:cNvPr id="16" name="Rectangle 15"/>
          <p:cNvSpPr/>
          <p:nvPr/>
        </p:nvSpPr>
        <p:spPr>
          <a:xfrm>
            <a:off x="27090" y="2895600"/>
            <a:ext cx="136933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time = </a:t>
            </a:r>
            <a:r>
              <a:rPr lang="en-US" sz="1600" i="1" dirty="0" err="1">
                <a:solidFill>
                  <a:schemeClr val="tx1"/>
                </a:solidFill>
              </a:rPr>
              <a:t>t+</a:t>
            </a:r>
            <a:r>
              <a:rPr lang="en-US" sz="1600" dirty="0" err="1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en-US" sz="1600" i="1" dirty="0" err="1">
                <a:solidFill>
                  <a:schemeClr val="tx1"/>
                </a:solidFill>
              </a:rPr>
              <a:t>t</a:t>
            </a:r>
            <a:endParaRPr lang="en-US" sz="1600" i="1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4267199" y="3026271"/>
            <a:ext cx="1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4260796" y="3495139"/>
            <a:ext cx="6403" cy="3026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Rectangle 24"/>
          <p:cNvSpPr/>
          <p:nvPr/>
        </p:nvSpPr>
        <p:spPr>
          <a:xfrm>
            <a:off x="3100033" y="2726323"/>
            <a:ext cx="221355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lake-level rise over </a:t>
            </a:r>
            <a:r>
              <a:rPr lang="en-US" sz="1600" dirty="0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en-US" sz="1600" i="1" dirty="0">
                <a:solidFill>
                  <a:schemeClr val="tx1"/>
                </a:solidFill>
              </a:rPr>
              <a:t>t</a:t>
            </a:r>
            <a:endParaRPr lang="en-US" sz="1600" i="1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 flipV="1">
            <a:off x="2743200" y="1599550"/>
            <a:ext cx="1371600" cy="6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Rectangle 30"/>
          <p:cNvSpPr/>
          <p:nvPr/>
        </p:nvSpPr>
        <p:spPr>
          <a:xfrm>
            <a:off x="4114800" y="1386563"/>
            <a:ext cx="180472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sand layer to offset drowning</a:t>
            </a:r>
            <a:endParaRPr lang="en-US" sz="1600" i="1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1283259" y="5105400"/>
            <a:ext cx="305698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Rectangle 34"/>
          <p:cNvSpPr/>
          <p:nvPr/>
        </p:nvSpPr>
        <p:spPr>
          <a:xfrm>
            <a:off x="990600" y="4690646"/>
            <a:ext cx="37851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width of barrier and </a:t>
            </a:r>
            <a:r>
              <a:rPr lang="en-US" sz="1600" dirty="0" err="1">
                <a:solidFill>
                  <a:schemeClr val="tx1"/>
                </a:solidFill>
              </a:rPr>
              <a:t>shoreface</a:t>
            </a:r>
            <a:r>
              <a:rPr lang="en-US" sz="1600" dirty="0">
                <a:solidFill>
                  <a:schemeClr val="tx1"/>
                </a:solidFill>
              </a:rPr>
              <a:t> (~850 m)</a:t>
            </a:r>
            <a:endParaRPr lang="en-US" sz="1600" i="1" dirty="0"/>
          </a:p>
        </p:txBody>
      </p:sp>
      <p:sp>
        <p:nvSpPr>
          <p:cNvPr id="36" name="Rectangle 35"/>
          <p:cNvSpPr/>
          <p:nvPr/>
        </p:nvSpPr>
        <p:spPr>
          <a:xfrm>
            <a:off x="6028492" y="990600"/>
            <a:ext cx="2877108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Calculation: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rate of lake-level rise: 2.5 – 3.0 mm/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along shore length of control volume ~ 7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width of barrier and </a:t>
            </a:r>
            <a:r>
              <a:rPr lang="en-US" sz="1800" dirty="0" err="1">
                <a:solidFill>
                  <a:schemeClr val="tx1"/>
                </a:solidFill>
              </a:rPr>
              <a:t>shoreface</a:t>
            </a:r>
            <a:r>
              <a:rPr lang="en-US" sz="1800" dirty="0">
                <a:solidFill>
                  <a:schemeClr val="tx1"/>
                </a:solidFill>
              </a:rPr>
              <a:t> ~ 850 m</a:t>
            </a:r>
            <a:endParaRPr lang="en-US" sz="1800" i="1" dirty="0"/>
          </a:p>
        </p:txBody>
      </p:sp>
      <p:sp>
        <p:nvSpPr>
          <p:cNvPr id="39" name="Rectangle 38"/>
          <p:cNvSpPr/>
          <p:nvPr/>
        </p:nvSpPr>
        <p:spPr>
          <a:xfrm>
            <a:off x="5334000" y="3562290"/>
            <a:ext cx="3733799" cy="40011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chemeClr val="tx1"/>
                </a:solidFill>
              </a:rPr>
              <a:t>Q</a:t>
            </a:r>
            <a:r>
              <a:rPr lang="en-US" sz="2000" i="1" baseline="-25000" dirty="0">
                <a:solidFill>
                  <a:schemeClr val="tx1"/>
                </a:solidFill>
              </a:rPr>
              <a:t>drown</a:t>
            </a:r>
            <a:r>
              <a:rPr lang="en-US" sz="2000" dirty="0">
                <a:solidFill>
                  <a:schemeClr val="tx1"/>
                </a:solidFill>
              </a:rPr>
              <a:t> ~ 15,000 – 18,000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endParaRPr lang="en-US" sz="2000" i="1" dirty="0"/>
          </a:p>
        </p:txBody>
      </p:sp>
      <p:sp>
        <p:nvSpPr>
          <p:cNvPr id="40" name="Rectangle 39"/>
          <p:cNvSpPr/>
          <p:nvPr/>
        </p:nvSpPr>
        <p:spPr>
          <a:xfrm>
            <a:off x="6596367" y="4114800"/>
            <a:ext cx="17668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Compare with</a:t>
            </a:r>
            <a:endParaRPr lang="en-US" sz="2000" dirty="0"/>
          </a:p>
        </p:txBody>
      </p:sp>
      <p:sp>
        <p:nvSpPr>
          <p:cNvPr id="41" name="Rectangle 40"/>
          <p:cNvSpPr/>
          <p:nvPr/>
        </p:nvSpPr>
        <p:spPr>
          <a:xfrm>
            <a:off x="6400800" y="4562273"/>
            <a:ext cx="2157963" cy="369332"/>
          </a:xfrm>
          <a:prstGeom prst="rect">
            <a:avLst/>
          </a:prstGeom>
          <a:solidFill>
            <a:schemeClr val="accent5"/>
          </a:solidFill>
          <a:ln w="19050">
            <a:solidFill>
              <a:srgbClr val="FFC000"/>
            </a:solidFill>
          </a:ln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i="1" baseline="-25000" dirty="0"/>
              <a:t> </a:t>
            </a:r>
            <a:r>
              <a:rPr lang="en-US" sz="1800" dirty="0">
                <a:solidFill>
                  <a:schemeClr val="tx1"/>
                </a:solidFill>
              </a:rPr>
              <a:t>~ 25,000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i="1" baseline="-25000" dirty="0"/>
          </a:p>
        </p:txBody>
      </p:sp>
      <p:sp>
        <p:nvSpPr>
          <p:cNvPr id="24" name="Rectangle 23"/>
          <p:cNvSpPr/>
          <p:nvPr/>
        </p:nvSpPr>
        <p:spPr>
          <a:xfrm>
            <a:off x="6227965" y="5292383"/>
            <a:ext cx="2698900" cy="923330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Majority of sand supply offsetting drowning, not being routed offshore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06130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1731" y="304800"/>
            <a:ext cx="75438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Return to relevant aspects of Baird (1998) study: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11731" y="1011972"/>
            <a:ext cx="876300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Estimated sand supply of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from </a:t>
            </a:r>
            <a:r>
              <a:rPr lang="en-US" sz="2000" b="1" dirty="0">
                <a:solidFill>
                  <a:schemeClr val="tx1"/>
                </a:solidFill>
              </a:rPr>
              <a:t>south-shore</a:t>
            </a:r>
            <a:r>
              <a:rPr lang="en-US" sz="2000" dirty="0">
                <a:solidFill>
                  <a:schemeClr val="tx1"/>
                </a:solidFill>
              </a:rPr>
              <a:t> sources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net </a:t>
            </a:r>
            <a:r>
              <a:rPr lang="en-US" sz="2000" b="1" dirty="0">
                <a:solidFill>
                  <a:schemeClr val="tx1"/>
                </a:solidFill>
              </a:rPr>
              <a:t>northwestward</a:t>
            </a:r>
            <a:r>
              <a:rPr lang="en-US" sz="2000" dirty="0">
                <a:solidFill>
                  <a:schemeClr val="tx1"/>
                </a:solidFill>
              </a:rPr>
              <a:t> transport 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along entirety of MN Point between Federal structures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</a:t>
            </a:r>
            <a:r>
              <a:rPr lang="en-US" sz="2000" b="1" dirty="0">
                <a:solidFill>
                  <a:schemeClr val="tx1"/>
                </a:solidFill>
              </a:rPr>
              <a:t>offshore transfer </a:t>
            </a:r>
            <a:r>
              <a:rPr lang="en-US" sz="2000" dirty="0">
                <a:solidFill>
                  <a:schemeClr val="tx1"/>
                </a:solidFill>
              </a:rPr>
              <a:t>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in the northern portion of MN Point, south of—and proximal to—Duluth entry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Did not consider effects of long-term (multi-century scale) </a:t>
            </a:r>
            <a:r>
              <a:rPr lang="en-US" sz="2000" b="1" dirty="0">
                <a:solidFill>
                  <a:schemeClr val="tx1"/>
                </a:solidFill>
              </a:rPr>
              <a:t>lake-level rise </a:t>
            </a:r>
            <a:r>
              <a:rPr lang="en-US" sz="2000" dirty="0">
                <a:solidFill>
                  <a:schemeClr val="tx1"/>
                </a:solidFill>
              </a:rPr>
              <a:t>attributable to differential post-glacial crustal rebound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Assumed negligible input of barrier-building sediment (gravel / sand) from </a:t>
            </a:r>
            <a:r>
              <a:rPr lang="en-US" sz="2000" b="1" dirty="0">
                <a:solidFill>
                  <a:schemeClr val="tx1"/>
                </a:solidFill>
              </a:rPr>
              <a:t>north-shore sources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7433" y="4267200"/>
            <a:ext cx="8741767" cy="89302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65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6564" y="3810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Conclusions of 2001 study relied heavily upon conceptual and quantitative models developed by W.F. Baird (1998)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211731" y="1504037"/>
            <a:ext cx="75438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Relevant aspects of Baird (1998) study: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211731" y="2362200"/>
            <a:ext cx="876300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Estimated sand supply of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from </a:t>
            </a:r>
            <a:r>
              <a:rPr lang="en-US" sz="2000" b="1" dirty="0">
                <a:solidFill>
                  <a:schemeClr val="tx1"/>
                </a:solidFill>
              </a:rPr>
              <a:t>south-shore</a:t>
            </a:r>
            <a:r>
              <a:rPr lang="en-US" sz="2000" dirty="0">
                <a:solidFill>
                  <a:schemeClr val="tx1"/>
                </a:solidFill>
              </a:rPr>
              <a:t> sources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net </a:t>
            </a:r>
            <a:r>
              <a:rPr lang="en-US" sz="2000" b="1" dirty="0">
                <a:solidFill>
                  <a:schemeClr val="tx1"/>
                </a:solidFill>
              </a:rPr>
              <a:t>northwestward</a:t>
            </a:r>
            <a:r>
              <a:rPr lang="en-US" sz="2000" dirty="0">
                <a:solidFill>
                  <a:schemeClr val="tx1"/>
                </a:solidFill>
              </a:rPr>
              <a:t> transport 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along entirety of MN Point between Federal structures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Predicted </a:t>
            </a:r>
            <a:r>
              <a:rPr lang="en-US" sz="2000" b="1" dirty="0">
                <a:solidFill>
                  <a:schemeClr val="tx1"/>
                </a:solidFill>
              </a:rPr>
              <a:t>offshore transfer </a:t>
            </a:r>
            <a:r>
              <a:rPr lang="en-US" sz="2000" dirty="0">
                <a:solidFill>
                  <a:schemeClr val="tx1"/>
                </a:solidFill>
              </a:rPr>
              <a:t>of ~ 50,000 m</a:t>
            </a:r>
            <a:r>
              <a:rPr lang="en-US" sz="2000" baseline="30000" dirty="0">
                <a:solidFill>
                  <a:schemeClr val="tx1"/>
                </a:solidFill>
              </a:rPr>
              <a:t>3</a:t>
            </a:r>
            <a:r>
              <a:rPr lang="en-US" sz="2000" dirty="0">
                <a:solidFill>
                  <a:schemeClr val="tx1"/>
                </a:solidFill>
              </a:rPr>
              <a:t>/</a:t>
            </a:r>
            <a:r>
              <a:rPr lang="en-US" sz="2000" dirty="0" err="1">
                <a:solidFill>
                  <a:schemeClr val="tx1"/>
                </a:solidFill>
              </a:rPr>
              <a:t>yr</a:t>
            </a:r>
            <a:r>
              <a:rPr lang="en-US" sz="2000" dirty="0">
                <a:solidFill>
                  <a:schemeClr val="tx1"/>
                </a:solidFill>
              </a:rPr>
              <a:t> of sand in the northern portion of MN Point, south of—and proximal to—Duluth entry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Did not consider effects of long-term (multi-century scale) </a:t>
            </a:r>
            <a:r>
              <a:rPr lang="en-US" sz="2000" b="1" dirty="0">
                <a:solidFill>
                  <a:schemeClr val="tx1"/>
                </a:solidFill>
              </a:rPr>
              <a:t>lake-level rise </a:t>
            </a:r>
            <a:r>
              <a:rPr lang="en-US" sz="2000" dirty="0">
                <a:solidFill>
                  <a:schemeClr val="tx1"/>
                </a:solidFill>
              </a:rPr>
              <a:t>attributable to differential post-glacial crustal rebound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Assumed negligible input of barrier-building sediment (gravel / sand) from </a:t>
            </a:r>
            <a:r>
              <a:rPr lang="en-US" sz="2000" b="1" dirty="0">
                <a:solidFill>
                  <a:schemeClr val="tx1"/>
                </a:solidFill>
              </a:rPr>
              <a:t>north-shore sources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7432" y="2286000"/>
            <a:ext cx="8877301" cy="4114800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31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7"/>
          <a:stretch/>
        </p:blipFill>
        <p:spPr>
          <a:xfrm>
            <a:off x="4495800" y="838200"/>
            <a:ext cx="4191000" cy="52097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5" b="2667"/>
          <a:stretch/>
        </p:blipFill>
        <p:spPr>
          <a:xfrm>
            <a:off x="381000" y="838200"/>
            <a:ext cx="3694981" cy="51816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248400" y="1828800"/>
            <a:ext cx="381000" cy="228600"/>
          </a:xfrm>
          <a:prstGeom prst="ellipse">
            <a:avLst/>
          </a:prstGeom>
          <a:ln w="127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400800" y="2209800"/>
            <a:ext cx="381000" cy="228600"/>
          </a:xfrm>
          <a:prstGeom prst="ellipse">
            <a:avLst/>
          </a:prstGeom>
          <a:ln w="127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477000" y="2819400"/>
            <a:ext cx="381000" cy="228600"/>
          </a:xfrm>
          <a:prstGeom prst="ellipse">
            <a:avLst/>
          </a:prstGeom>
          <a:ln w="127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210300" y="1333500"/>
            <a:ext cx="381000" cy="228600"/>
          </a:xfrm>
          <a:prstGeom prst="ellipse">
            <a:avLst/>
          </a:prstGeom>
          <a:ln w="1270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9050" y="6583690"/>
            <a:ext cx="15038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Images: G. Glass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3124200"/>
            <a:ext cx="3454400" cy="3733800"/>
            <a:chOff x="0" y="3124200"/>
            <a:chExt cx="3454400" cy="3733800"/>
          </a:xfrm>
        </p:grpSpPr>
        <p:sp>
          <p:nvSpPr>
            <p:cNvPr id="11" name="Oval 10"/>
            <p:cNvSpPr/>
            <p:nvPr/>
          </p:nvSpPr>
          <p:spPr>
            <a:xfrm>
              <a:off x="2819400" y="3124200"/>
              <a:ext cx="457200" cy="457200"/>
            </a:xfrm>
            <a:prstGeom prst="ellipse">
              <a:avLst/>
            </a:prstGeom>
            <a:ln w="19050"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267200"/>
              <a:ext cx="3454400" cy="2590800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 bwMode="auto">
            <a:xfrm flipH="1">
              <a:off x="76200" y="3276600"/>
              <a:ext cx="2667000" cy="9144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3276600" y="3482345"/>
              <a:ext cx="177800" cy="70865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350" y="3327400"/>
            <a:ext cx="2647950" cy="35306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915620" y="5380672"/>
            <a:ext cx="4190999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“Major D.C. Houston in his report to the Chief of Engineers in 1872, …, noted the </a:t>
            </a:r>
            <a:r>
              <a:rPr lang="en-US" sz="1800" b="1" dirty="0">
                <a:solidFill>
                  <a:schemeClr val="tx1"/>
                </a:solidFill>
              </a:rPr>
              <a:t>northern 2 miles </a:t>
            </a:r>
            <a:r>
              <a:rPr lang="en-US" sz="1800" dirty="0">
                <a:solidFill>
                  <a:schemeClr val="tx1"/>
                </a:solidFill>
              </a:rPr>
              <a:t>of Minnesota Point was covered in </a:t>
            </a:r>
            <a:r>
              <a:rPr lang="en-US" sz="1800" b="1" dirty="0">
                <a:solidFill>
                  <a:schemeClr val="tx1"/>
                </a:solidFill>
              </a:rPr>
              <a:t>gravel</a:t>
            </a:r>
            <a:r>
              <a:rPr lang="en-US" sz="1800" dirty="0">
                <a:solidFill>
                  <a:schemeClr val="tx1"/>
                </a:solidFill>
              </a:rPr>
              <a:t>.” (USACOE, 1974 Sec. 111 report)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31806" y="54114"/>
            <a:ext cx="8059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North end of barrier composed of cobbles, gravel, and coarse sand derived from </a:t>
            </a:r>
            <a:r>
              <a:rPr lang="en-US" sz="2000" b="1" dirty="0">
                <a:solidFill>
                  <a:schemeClr val="tx1"/>
                </a:solidFill>
              </a:rPr>
              <a:t>north-shore</a:t>
            </a:r>
            <a:r>
              <a:rPr lang="en-US" sz="2000" dirty="0">
                <a:solidFill>
                  <a:schemeClr val="tx1"/>
                </a:solidFill>
              </a:rPr>
              <a:t> bedrock weathering &amp; transport</a:t>
            </a:r>
            <a:endParaRPr lang="en-US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143848" y="144527"/>
            <a:ext cx="576509" cy="584775"/>
            <a:chOff x="6705600" y="5101172"/>
            <a:chExt cx="576509" cy="584775"/>
          </a:xfrm>
        </p:grpSpPr>
        <p:sp>
          <p:nvSpPr>
            <p:cNvPr id="25" name="Oval 24"/>
            <p:cNvSpPr/>
            <p:nvPr/>
          </p:nvSpPr>
          <p:spPr>
            <a:xfrm>
              <a:off x="6705600" y="5101172"/>
              <a:ext cx="576509" cy="584775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776467" y="5101172"/>
              <a:ext cx="41229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tx1"/>
                  </a:solidFill>
                </a:rPr>
                <a:t>5</a:t>
              </a:r>
              <a:endParaRPr lang="en-US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391658" y="835997"/>
            <a:ext cx="108029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NOAA 14975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4495800" y="813312"/>
            <a:ext cx="1181734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Meade (1861)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9094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8"/>
            <a:ext cx="4890880" cy="30442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31169" r="11430" b="8051"/>
          <a:stretch/>
        </p:blipFill>
        <p:spPr>
          <a:xfrm>
            <a:off x="5238196" y="4088430"/>
            <a:ext cx="3905804" cy="27695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981200"/>
            <a:ext cx="3429000" cy="2878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43200" y="3276600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1948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6947" y="5491953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1939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1156542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4598"/>
            <a:ext cx="289624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Glensheen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Mansion, east Duluth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3581400" y="660849"/>
            <a:ext cx="838200" cy="1002654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117913" y="1156542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FFC000"/>
                </a:solidFill>
              </a:rPr>
              <a:t>Q</a:t>
            </a:r>
            <a:r>
              <a:rPr lang="en-US" sz="2400" b="1" i="1" baseline="-25000" dirty="0">
                <a:solidFill>
                  <a:srgbClr val="FFC000"/>
                </a:solidFill>
              </a:rPr>
              <a:t>NS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152400" y="31733"/>
            <a:ext cx="0" cy="6986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123669" y="173875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N</a:t>
            </a:r>
            <a:endParaRPr lang="en-US" sz="2400" b="1" baseline="-25000" dirty="0"/>
          </a:p>
        </p:txBody>
      </p:sp>
      <p:sp>
        <p:nvSpPr>
          <p:cNvPr id="15" name="Rectangle 14"/>
          <p:cNvSpPr/>
          <p:nvPr/>
        </p:nvSpPr>
        <p:spPr>
          <a:xfrm>
            <a:off x="5205102" y="349092"/>
            <a:ext cx="38265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North-shore sediment supply (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NS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2933" y="5397356"/>
            <a:ext cx="4442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Multiple lines of evidence (historical air photos, etc.) support non-trivial north-shore supply of cobbles / gravel / sand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2722441"/>
            <a:ext cx="238084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Dock constructed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1910</a:t>
            </a:r>
          </a:p>
        </p:txBody>
      </p:sp>
    </p:spTree>
    <p:extLst>
      <p:ext uri="{BB962C8B-B14F-4D97-AF65-F5344CB8AC3E}">
        <p14:creationId xmlns:p14="http://schemas.microsoft.com/office/powerpoint/2010/main" val="21038019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28600" y="2529840"/>
            <a:ext cx="8481058" cy="4480560"/>
            <a:chOff x="208716" y="1101518"/>
            <a:chExt cx="4602123" cy="243131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33" t="52349" r="17500" b="11591"/>
            <a:stretch/>
          </p:blipFill>
          <p:spPr>
            <a:xfrm rot="10800000">
              <a:off x="208716" y="1101518"/>
              <a:ext cx="4602123" cy="243131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67" t="11247" r="50000" b="84561"/>
            <a:stretch/>
          </p:blipFill>
          <p:spPr>
            <a:xfrm rot="10800000">
              <a:off x="990600" y="2912596"/>
              <a:ext cx="1219200" cy="248092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 rot="1237672">
            <a:off x="1382419" y="3505499"/>
            <a:ext cx="2532896" cy="1112520"/>
          </a:xfrm>
          <a:prstGeom prst="rect">
            <a:avLst/>
          </a:prstGeom>
          <a:ln w="9525">
            <a:solidFill>
              <a:srgbClr val="C0000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45" t="71360" r="21866" b="20054"/>
          <a:stretch/>
        </p:blipFill>
        <p:spPr>
          <a:xfrm rot="10800000">
            <a:off x="142831" y="464522"/>
            <a:ext cx="5259294" cy="210371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6200" y="5105400"/>
            <a:ext cx="2843249" cy="743361"/>
            <a:chOff x="204751" y="4191000"/>
            <a:chExt cx="2843249" cy="743361"/>
          </a:xfrm>
        </p:grpSpPr>
        <p:sp>
          <p:nvSpPr>
            <p:cNvPr id="16" name="Rectangle 15"/>
            <p:cNvSpPr/>
            <p:nvPr/>
          </p:nvSpPr>
          <p:spPr>
            <a:xfrm>
              <a:off x="204751" y="4224837"/>
              <a:ext cx="2822800" cy="709524"/>
            </a:xfrm>
            <a:prstGeom prst="rect">
              <a:avLst/>
            </a:prstGeom>
            <a:solidFill>
              <a:schemeClr val="accent5"/>
            </a:solidFill>
            <a:ln w="28575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301400" y="4378492"/>
              <a:ext cx="1219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lg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301400" y="4759492"/>
              <a:ext cx="12192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Rectangle 10"/>
            <p:cNvSpPr/>
            <p:nvPr/>
          </p:nvSpPr>
          <p:spPr>
            <a:xfrm>
              <a:off x="1520018" y="4561970"/>
              <a:ext cx="15279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1861 shoreline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0018" y="4191000"/>
              <a:ext cx="15279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</a:rPr>
                <a:t>1873 shoreline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 bwMode="auto">
          <a:xfrm flipH="1" flipV="1">
            <a:off x="172849" y="857309"/>
            <a:ext cx="1046352" cy="319822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3681449" y="2667000"/>
            <a:ext cx="1730245" cy="236152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3048000" y="1684018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0" y="76200"/>
            <a:ext cx="9132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First (of two) quantitative constraint on </a:t>
            </a:r>
            <a:r>
              <a:rPr lang="en-US" sz="2000" b="1" dirty="0">
                <a:solidFill>
                  <a:schemeClr val="tx1"/>
                </a:solidFill>
              </a:rPr>
              <a:t>north-shore</a:t>
            </a:r>
            <a:r>
              <a:rPr lang="en-US" sz="2000" dirty="0">
                <a:solidFill>
                  <a:schemeClr val="tx1"/>
                </a:solidFill>
              </a:rPr>
              <a:t> gravel / sand supply (</a:t>
            </a:r>
            <a:r>
              <a:rPr lang="en-US" sz="2000" i="1" dirty="0">
                <a:solidFill>
                  <a:schemeClr val="tx1"/>
                </a:solidFill>
              </a:rPr>
              <a:t>Q</a:t>
            </a:r>
            <a:r>
              <a:rPr lang="en-US" sz="2000" i="1" baseline="-25000" dirty="0">
                <a:solidFill>
                  <a:schemeClr val="tx1"/>
                </a:solidFill>
              </a:rPr>
              <a:t>NS</a:t>
            </a:r>
            <a:r>
              <a:rPr lang="en-US" sz="2000" dirty="0">
                <a:solidFill>
                  <a:schemeClr val="tx1"/>
                </a:solidFill>
              </a:rPr>
              <a:t>):</a:t>
            </a:r>
            <a:endParaRPr lang="en-US" sz="2000" dirty="0"/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3200400" y="1752600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3352800" y="1800556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/>
          <p:nvPr/>
        </p:nvCxnSpPr>
        <p:spPr bwMode="auto">
          <a:xfrm>
            <a:off x="3429000" y="1828800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>
            <a:off x="3276600" y="1771230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>
            <a:off x="3124200" y="1738054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Straight Connector 33"/>
          <p:cNvCxnSpPr/>
          <p:nvPr/>
        </p:nvCxnSpPr>
        <p:spPr bwMode="auto">
          <a:xfrm>
            <a:off x="3505200" y="1828800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>
            <a:off x="3581400" y="1869138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>
            <a:off x="3657600" y="1897381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Straight Connector 36"/>
          <p:cNvCxnSpPr/>
          <p:nvPr/>
        </p:nvCxnSpPr>
        <p:spPr bwMode="auto">
          <a:xfrm>
            <a:off x="3733800" y="1927792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Connector 37"/>
          <p:cNvCxnSpPr/>
          <p:nvPr/>
        </p:nvCxnSpPr>
        <p:spPr bwMode="auto">
          <a:xfrm>
            <a:off x="3810000" y="1946799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3886200" y="1965962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>
            <a:off x="3962400" y="2006301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4038600" y="2034544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>
            <a:off x="4114800" y="2064955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4191000" y="2103125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4267200" y="2123609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4343400" y="2143464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>
            <a:off x="2971800" y="1676400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2899000" y="1653387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2819400" y="1617824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2743200" y="1615437"/>
            <a:ext cx="0" cy="13716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>
            <a:off x="2667000" y="1584805"/>
            <a:ext cx="0" cy="992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>
            <a:off x="2590800" y="1577187"/>
            <a:ext cx="0" cy="992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>
            <a:off x="2514600" y="1554174"/>
            <a:ext cx="0" cy="992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>
            <a:off x="2438400" y="1516381"/>
            <a:ext cx="0" cy="9921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Rectangle 55"/>
          <p:cNvSpPr/>
          <p:nvPr/>
        </p:nvSpPr>
        <p:spPr>
          <a:xfrm>
            <a:off x="5755485" y="768628"/>
            <a:ext cx="15792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tx1"/>
                </a:solidFill>
              </a:rPr>
              <a:t>A</a:t>
            </a:r>
            <a:r>
              <a:rPr lang="en-US" sz="1600" i="1" baseline="-25000" dirty="0">
                <a:solidFill>
                  <a:schemeClr val="tx1"/>
                </a:solidFill>
              </a:rPr>
              <a:t>fillet</a:t>
            </a:r>
            <a:r>
              <a:rPr lang="en-US" sz="1600" dirty="0">
                <a:solidFill>
                  <a:schemeClr val="tx1"/>
                </a:solidFill>
              </a:rPr>
              <a:t> ~ 8∙10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 m</a:t>
            </a:r>
            <a:r>
              <a:rPr lang="en-US" sz="1600" baseline="30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7" name="Rectangle 56"/>
          <p:cNvSpPr/>
          <p:nvPr/>
        </p:nvSpPr>
        <p:spPr>
          <a:xfrm>
            <a:off x="5752881" y="1177827"/>
            <a:ext cx="21178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tx1"/>
                </a:solidFill>
              </a:rPr>
              <a:t>H</a:t>
            </a:r>
            <a:r>
              <a:rPr lang="en-US" sz="1600" i="1" baseline="-25000" dirty="0">
                <a:solidFill>
                  <a:schemeClr val="tx1"/>
                </a:solidFill>
              </a:rPr>
              <a:t>shore</a:t>
            </a:r>
            <a:r>
              <a:rPr lang="en-US" sz="1600" dirty="0">
                <a:solidFill>
                  <a:schemeClr val="tx1"/>
                </a:solidFill>
              </a:rPr>
              <a:t> + </a:t>
            </a:r>
            <a:r>
              <a:rPr lang="en-US" sz="1600" i="1" dirty="0">
                <a:solidFill>
                  <a:schemeClr val="tx1"/>
                </a:solidFill>
              </a:rPr>
              <a:t>H</a:t>
            </a:r>
            <a:r>
              <a:rPr lang="en-US" sz="1600" i="1" baseline="-25000" dirty="0">
                <a:solidFill>
                  <a:schemeClr val="tx1"/>
                </a:solidFill>
              </a:rPr>
              <a:t>beach</a:t>
            </a:r>
            <a:r>
              <a:rPr lang="en-US" sz="1600" dirty="0">
                <a:solidFill>
                  <a:schemeClr val="tx1"/>
                </a:solidFill>
              </a:rPr>
              <a:t> ~ 12 m</a:t>
            </a:r>
            <a:endParaRPr lang="en-US" sz="1600" dirty="0"/>
          </a:p>
        </p:txBody>
      </p:sp>
      <p:sp>
        <p:nvSpPr>
          <p:cNvPr id="58" name="Rectangle 57"/>
          <p:cNvSpPr/>
          <p:nvPr/>
        </p:nvSpPr>
        <p:spPr>
          <a:xfrm>
            <a:off x="5739498" y="1652364"/>
            <a:ext cx="1385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err="1">
                <a:solidFill>
                  <a:schemeClr val="tx1"/>
                </a:solidFill>
              </a:rPr>
              <a:t>T</a:t>
            </a:r>
            <a:r>
              <a:rPr lang="en-US" sz="1600" i="1" baseline="-25000" dirty="0" err="1">
                <a:solidFill>
                  <a:schemeClr val="tx1"/>
                </a:solidFill>
              </a:rPr>
              <a:t>accum</a:t>
            </a:r>
            <a:r>
              <a:rPr lang="en-US" sz="1600" dirty="0">
                <a:solidFill>
                  <a:schemeClr val="tx1"/>
                </a:solidFill>
              </a:rPr>
              <a:t> ~ 12 </a:t>
            </a:r>
            <a:r>
              <a:rPr lang="en-US" sz="1600" dirty="0" err="1">
                <a:solidFill>
                  <a:schemeClr val="tx1"/>
                </a:solidFill>
              </a:rPr>
              <a:t>yr</a:t>
            </a:r>
            <a:endParaRPr lang="en-US" sz="1600" dirty="0"/>
          </a:p>
        </p:txBody>
      </p:sp>
      <p:sp>
        <p:nvSpPr>
          <p:cNvPr id="59" name="Rectangle 58"/>
          <p:cNvSpPr/>
          <p:nvPr/>
        </p:nvSpPr>
        <p:spPr>
          <a:xfrm>
            <a:off x="5760103" y="2150799"/>
            <a:ext cx="1837362" cy="338554"/>
          </a:xfrm>
          <a:prstGeom prst="rect">
            <a:avLst/>
          </a:prstGeom>
          <a:solidFill>
            <a:schemeClr val="accent5"/>
          </a:solidFill>
          <a:ln w="1270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chemeClr val="tx1"/>
                </a:solidFill>
              </a:rPr>
              <a:t>Q</a:t>
            </a:r>
            <a:r>
              <a:rPr lang="en-US" sz="1600" i="1" baseline="-25000" dirty="0">
                <a:solidFill>
                  <a:schemeClr val="tx1"/>
                </a:solidFill>
              </a:rPr>
              <a:t>NS</a:t>
            </a:r>
            <a:r>
              <a:rPr lang="en-US" sz="1600" dirty="0">
                <a:solidFill>
                  <a:schemeClr val="tx1"/>
                </a:solidFill>
              </a:rPr>
              <a:t> ~ 8∙10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 m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yr</a:t>
            </a:r>
            <a:endParaRPr lang="en-US" sz="1600" dirty="0"/>
          </a:p>
        </p:txBody>
      </p:sp>
      <p:sp>
        <p:nvSpPr>
          <p:cNvPr id="60" name="Rectangle 59"/>
          <p:cNvSpPr/>
          <p:nvPr/>
        </p:nvSpPr>
        <p:spPr>
          <a:xfrm>
            <a:off x="5739498" y="2638496"/>
            <a:ext cx="3015569" cy="338554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Compare to </a:t>
            </a:r>
            <a:r>
              <a:rPr lang="en-US" sz="1600" i="1" dirty="0">
                <a:solidFill>
                  <a:schemeClr val="tx1"/>
                </a:solidFill>
              </a:rPr>
              <a:t>Q</a:t>
            </a:r>
            <a:r>
              <a:rPr lang="en-US" sz="1600" i="1" baseline="-25000" dirty="0">
                <a:solidFill>
                  <a:schemeClr val="tx1"/>
                </a:solidFill>
              </a:rPr>
              <a:t>SS</a:t>
            </a:r>
            <a:r>
              <a:rPr lang="en-US" sz="1600" dirty="0">
                <a:solidFill>
                  <a:schemeClr val="tx1"/>
                </a:solidFill>
              </a:rPr>
              <a:t> ~ 25∙10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 m</a:t>
            </a:r>
            <a:r>
              <a:rPr lang="en-US" sz="1600" baseline="30000" dirty="0">
                <a:solidFill>
                  <a:schemeClr val="tx1"/>
                </a:solidFill>
              </a:rPr>
              <a:t>3</a:t>
            </a:r>
            <a:r>
              <a:rPr lang="en-US" sz="1600" dirty="0">
                <a:solidFill>
                  <a:schemeClr val="tx1"/>
                </a:solidFill>
              </a:rPr>
              <a:t>/</a:t>
            </a:r>
            <a:r>
              <a:rPr lang="en-US" sz="1600" dirty="0" err="1">
                <a:solidFill>
                  <a:schemeClr val="tx1"/>
                </a:solidFill>
              </a:rPr>
              <a:t>yr</a:t>
            </a:r>
            <a:endParaRPr lang="en-US" sz="1600" dirty="0"/>
          </a:p>
        </p:txBody>
      </p:sp>
      <p:sp>
        <p:nvSpPr>
          <p:cNvPr id="61" name="Rectangle 60"/>
          <p:cNvSpPr/>
          <p:nvPr/>
        </p:nvSpPr>
        <p:spPr>
          <a:xfrm>
            <a:off x="1137947" y="2337270"/>
            <a:ext cx="29819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Line drawing from USACOE (1974)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49446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98" t="21229" r="14107" b="26666"/>
          <a:stretch/>
        </p:blipFill>
        <p:spPr>
          <a:xfrm>
            <a:off x="3475" y="0"/>
            <a:ext cx="6434831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309469" y="762000"/>
                <a:ext cx="4847215" cy="33827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Barrier is homogeneous in structure</a:t>
                </a:r>
              </a:p>
              <a:p>
                <a:endParaRPr lang="en-US" sz="8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If barrier builds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lakeward</a:t>
                </a:r>
                <a:r>
                  <a:rPr lang="en-US" sz="2000" dirty="0">
                    <a:solidFill>
                      <a:schemeClr val="tx1"/>
                    </a:solidFill>
                  </a:rPr>
                  <a:t> and upward (to offset lake-level rise) uniformly at rate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R</a:t>
                </a:r>
                <a:r>
                  <a:rPr lang="en-US" sz="2000" dirty="0">
                    <a:solidFill>
                      <a:schemeClr val="tx1"/>
                    </a:solidFill>
                  </a:rPr>
                  <a:t>, then at first order:</a:t>
                </a:r>
              </a:p>
              <a:p>
                <a:endParaRPr lang="en-US" sz="8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𝑁𝑆</m:t>
                              </m:r>
                            </m:sub>
                          </m:sSub>
                        </m:den>
                      </m:f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endParaRPr lang="en-US" sz="800" dirty="0">
                  <a:solidFill>
                    <a:schemeClr val="tx1"/>
                  </a:solidFill>
                </a:endParaRP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or</a:t>
                </a:r>
              </a:p>
              <a:p>
                <a:endParaRPr lang="en-US" sz="800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𝑁𝑆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𝑆𝑆</m:t>
                          </m:r>
                        </m:sub>
                      </m:sSub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𝑆𝑆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469" y="762000"/>
                <a:ext cx="4847215" cy="3382786"/>
              </a:xfrm>
              <a:prstGeom prst="rect">
                <a:avLst/>
              </a:prstGeom>
              <a:blipFill>
                <a:blip r:embed="rId4"/>
                <a:stretch>
                  <a:fillRect l="-1384" t="-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 bwMode="auto">
          <a:xfrm flipH="1">
            <a:off x="6878051" y="6333885"/>
            <a:ext cx="1169781" cy="21227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1196889" y="742496"/>
            <a:ext cx="242061" cy="48035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1740804" y="317025"/>
            <a:ext cx="492973" cy="32849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1449336" y="1990846"/>
            <a:ext cx="1029095" cy="571757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Rectangle 40"/>
          <p:cNvSpPr/>
          <p:nvPr/>
        </p:nvSpPr>
        <p:spPr>
          <a:xfrm rot="19982876">
            <a:off x="1454378" y="919203"/>
            <a:ext cx="326672" cy="1362417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1913324" y="2266790"/>
            <a:ext cx="4333795" cy="4180114"/>
          </a:xfrm>
          <a:custGeom>
            <a:avLst/>
            <a:gdLst>
              <a:gd name="connsiteX0" fmla="*/ 0 w 4333795"/>
              <a:gd name="connsiteY0" fmla="*/ 153681 h 4180114"/>
              <a:gd name="connsiteX1" fmla="*/ 0 w 4333795"/>
              <a:gd name="connsiteY1" fmla="*/ 153681 h 4180114"/>
              <a:gd name="connsiteX2" fmla="*/ 46105 w 4333795"/>
              <a:gd name="connsiteY2" fmla="*/ 207469 h 4180114"/>
              <a:gd name="connsiteX3" fmla="*/ 61473 w 4333795"/>
              <a:gd name="connsiteY3" fmla="*/ 230521 h 4180114"/>
              <a:gd name="connsiteX4" fmla="*/ 76841 w 4333795"/>
              <a:gd name="connsiteY4" fmla="*/ 291993 h 4180114"/>
              <a:gd name="connsiteX5" fmla="*/ 84525 w 4333795"/>
              <a:gd name="connsiteY5" fmla="*/ 315045 h 4180114"/>
              <a:gd name="connsiteX6" fmla="*/ 99893 w 4333795"/>
              <a:gd name="connsiteY6" fmla="*/ 338097 h 4180114"/>
              <a:gd name="connsiteX7" fmla="*/ 122945 w 4333795"/>
              <a:gd name="connsiteY7" fmla="*/ 376518 h 4180114"/>
              <a:gd name="connsiteX8" fmla="*/ 161365 w 4333795"/>
              <a:gd name="connsiteY8" fmla="*/ 445674 h 4180114"/>
              <a:gd name="connsiteX9" fmla="*/ 176733 w 4333795"/>
              <a:gd name="connsiteY9" fmla="*/ 468726 h 4180114"/>
              <a:gd name="connsiteX10" fmla="*/ 199785 w 4333795"/>
              <a:gd name="connsiteY10" fmla="*/ 514830 h 4180114"/>
              <a:gd name="connsiteX11" fmla="*/ 207469 w 4333795"/>
              <a:gd name="connsiteY11" fmla="*/ 537882 h 4180114"/>
              <a:gd name="connsiteX12" fmla="*/ 230521 w 4333795"/>
              <a:gd name="connsiteY12" fmla="*/ 553250 h 4180114"/>
              <a:gd name="connsiteX13" fmla="*/ 238205 w 4333795"/>
              <a:gd name="connsiteY13" fmla="*/ 576302 h 4180114"/>
              <a:gd name="connsiteX14" fmla="*/ 253573 w 4333795"/>
              <a:gd name="connsiteY14" fmla="*/ 591671 h 4180114"/>
              <a:gd name="connsiteX15" fmla="*/ 284310 w 4333795"/>
              <a:gd name="connsiteY15" fmla="*/ 637775 h 4180114"/>
              <a:gd name="connsiteX16" fmla="*/ 330414 w 4333795"/>
              <a:gd name="connsiteY16" fmla="*/ 706931 h 4180114"/>
              <a:gd name="connsiteX17" fmla="*/ 345782 w 4333795"/>
              <a:gd name="connsiteY17" fmla="*/ 729983 h 4180114"/>
              <a:gd name="connsiteX18" fmla="*/ 353466 w 4333795"/>
              <a:gd name="connsiteY18" fmla="*/ 753035 h 4180114"/>
              <a:gd name="connsiteX19" fmla="*/ 407254 w 4333795"/>
              <a:gd name="connsiteY19" fmla="*/ 822192 h 4180114"/>
              <a:gd name="connsiteX20" fmla="*/ 430306 w 4333795"/>
              <a:gd name="connsiteY20" fmla="*/ 868296 h 4180114"/>
              <a:gd name="connsiteX21" fmla="*/ 445674 w 4333795"/>
              <a:gd name="connsiteY21" fmla="*/ 899032 h 4180114"/>
              <a:gd name="connsiteX22" fmla="*/ 461042 w 4333795"/>
              <a:gd name="connsiteY22" fmla="*/ 922084 h 4180114"/>
              <a:gd name="connsiteX23" fmla="*/ 468726 w 4333795"/>
              <a:gd name="connsiteY23" fmla="*/ 945136 h 4180114"/>
              <a:gd name="connsiteX24" fmla="*/ 499463 w 4333795"/>
              <a:gd name="connsiteY24" fmla="*/ 991240 h 4180114"/>
              <a:gd name="connsiteX25" fmla="*/ 522515 w 4333795"/>
              <a:gd name="connsiteY25" fmla="*/ 1037344 h 4180114"/>
              <a:gd name="connsiteX26" fmla="*/ 537883 w 4333795"/>
              <a:gd name="connsiteY26" fmla="*/ 1052713 h 4180114"/>
              <a:gd name="connsiteX27" fmla="*/ 568619 w 4333795"/>
              <a:gd name="connsiteY27" fmla="*/ 1098817 h 4180114"/>
              <a:gd name="connsiteX28" fmla="*/ 583987 w 4333795"/>
              <a:gd name="connsiteY28" fmla="*/ 1121869 h 4180114"/>
              <a:gd name="connsiteX29" fmla="*/ 607039 w 4333795"/>
              <a:gd name="connsiteY29" fmla="*/ 1144921 h 4180114"/>
              <a:gd name="connsiteX30" fmla="*/ 660827 w 4333795"/>
              <a:gd name="connsiteY30" fmla="*/ 1214077 h 4180114"/>
              <a:gd name="connsiteX31" fmla="*/ 691563 w 4333795"/>
              <a:gd name="connsiteY31" fmla="*/ 1252497 h 4180114"/>
              <a:gd name="connsiteX32" fmla="*/ 706931 w 4333795"/>
              <a:gd name="connsiteY32" fmla="*/ 1275549 h 4180114"/>
              <a:gd name="connsiteX33" fmla="*/ 722300 w 4333795"/>
              <a:gd name="connsiteY33" fmla="*/ 1290918 h 4180114"/>
              <a:gd name="connsiteX34" fmla="*/ 753036 w 4333795"/>
              <a:gd name="connsiteY34" fmla="*/ 1337022 h 4180114"/>
              <a:gd name="connsiteX35" fmla="*/ 768404 w 4333795"/>
              <a:gd name="connsiteY35" fmla="*/ 1360074 h 4180114"/>
              <a:gd name="connsiteX36" fmla="*/ 814508 w 4333795"/>
              <a:gd name="connsiteY36" fmla="*/ 1406178 h 4180114"/>
              <a:gd name="connsiteX37" fmla="*/ 868296 w 4333795"/>
              <a:gd name="connsiteY37" fmla="*/ 1467650 h 4180114"/>
              <a:gd name="connsiteX38" fmla="*/ 891348 w 4333795"/>
              <a:gd name="connsiteY38" fmla="*/ 1506071 h 4180114"/>
              <a:gd name="connsiteX39" fmla="*/ 899032 w 4333795"/>
              <a:gd name="connsiteY39" fmla="*/ 1529123 h 4180114"/>
              <a:gd name="connsiteX40" fmla="*/ 937452 w 4333795"/>
              <a:gd name="connsiteY40" fmla="*/ 1582911 h 4180114"/>
              <a:gd name="connsiteX41" fmla="*/ 952821 w 4333795"/>
              <a:gd name="connsiteY41" fmla="*/ 1598279 h 4180114"/>
              <a:gd name="connsiteX42" fmla="*/ 991241 w 4333795"/>
              <a:gd name="connsiteY42" fmla="*/ 1636699 h 4180114"/>
              <a:gd name="connsiteX43" fmla="*/ 1029661 w 4333795"/>
              <a:gd name="connsiteY43" fmla="*/ 1690487 h 4180114"/>
              <a:gd name="connsiteX44" fmla="*/ 1045029 w 4333795"/>
              <a:gd name="connsiteY44" fmla="*/ 1713539 h 4180114"/>
              <a:gd name="connsiteX45" fmla="*/ 1068081 w 4333795"/>
              <a:gd name="connsiteY45" fmla="*/ 1736592 h 4180114"/>
              <a:gd name="connsiteX46" fmla="*/ 1106501 w 4333795"/>
              <a:gd name="connsiteY46" fmla="*/ 1775012 h 4180114"/>
              <a:gd name="connsiteX47" fmla="*/ 1137237 w 4333795"/>
              <a:gd name="connsiteY47" fmla="*/ 1813432 h 4180114"/>
              <a:gd name="connsiteX48" fmla="*/ 1152605 w 4333795"/>
              <a:gd name="connsiteY48" fmla="*/ 1836484 h 4180114"/>
              <a:gd name="connsiteX49" fmla="*/ 1198710 w 4333795"/>
              <a:gd name="connsiteY49" fmla="*/ 1882588 h 4180114"/>
              <a:gd name="connsiteX50" fmla="*/ 1214078 w 4333795"/>
              <a:gd name="connsiteY50" fmla="*/ 1913324 h 4180114"/>
              <a:gd name="connsiteX51" fmla="*/ 1267866 w 4333795"/>
              <a:gd name="connsiteY51" fmla="*/ 1951744 h 4180114"/>
              <a:gd name="connsiteX52" fmla="*/ 1298602 w 4333795"/>
              <a:gd name="connsiteY52" fmla="*/ 1997849 h 4180114"/>
              <a:gd name="connsiteX53" fmla="*/ 1344706 w 4333795"/>
              <a:gd name="connsiteY53" fmla="*/ 2043953 h 4180114"/>
              <a:gd name="connsiteX54" fmla="*/ 1383126 w 4333795"/>
              <a:gd name="connsiteY54" fmla="*/ 2082373 h 4180114"/>
              <a:gd name="connsiteX55" fmla="*/ 1398494 w 4333795"/>
              <a:gd name="connsiteY55" fmla="*/ 2105425 h 4180114"/>
              <a:gd name="connsiteX56" fmla="*/ 1406179 w 4333795"/>
              <a:gd name="connsiteY56" fmla="*/ 2128477 h 4180114"/>
              <a:gd name="connsiteX57" fmla="*/ 1429231 w 4333795"/>
              <a:gd name="connsiteY57" fmla="*/ 2151529 h 4180114"/>
              <a:gd name="connsiteX58" fmla="*/ 1459967 w 4333795"/>
              <a:gd name="connsiteY58" fmla="*/ 2197634 h 4180114"/>
              <a:gd name="connsiteX59" fmla="*/ 1483019 w 4333795"/>
              <a:gd name="connsiteY59" fmla="*/ 2220686 h 4180114"/>
              <a:gd name="connsiteX60" fmla="*/ 1513755 w 4333795"/>
              <a:gd name="connsiteY60" fmla="*/ 2266790 h 4180114"/>
              <a:gd name="connsiteX61" fmla="*/ 1559859 w 4333795"/>
              <a:gd name="connsiteY61" fmla="*/ 2312894 h 4180114"/>
              <a:gd name="connsiteX62" fmla="*/ 1613647 w 4333795"/>
              <a:gd name="connsiteY62" fmla="*/ 2389734 h 4180114"/>
              <a:gd name="connsiteX63" fmla="*/ 1652068 w 4333795"/>
              <a:gd name="connsiteY63" fmla="*/ 2428155 h 4180114"/>
              <a:gd name="connsiteX64" fmla="*/ 1682804 w 4333795"/>
              <a:gd name="connsiteY64" fmla="*/ 2466575 h 4180114"/>
              <a:gd name="connsiteX65" fmla="*/ 1713540 w 4333795"/>
              <a:gd name="connsiteY65" fmla="*/ 2512679 h 4180114"/>
              <a:gd name="connsiteX66" fmla="*/ 1759644 w 4333795"/>
              <a:gd name="connsiteY66" fmla="*/ 2551099 h 4180114"/>
              <a:gd name="connsiteX67" fmla="*/ 1782696 w 4333795"/>
              <a:gd name="connsiteY67" fmla="*/ 2558783 h 4180114"/>
              <a:gd name="connsiteX68" fmla="*/ 1828800 w 4333795"/>
              <a:gd name="connsiteY68" fmla="*/ 2604887 h 4180114"/>
              <a:gd name="connsiteX69" fmla="*/ 1874905 w 4333795"/>
              <a:gd name="connsiteY69" fmla="*/ 2627939 h 4180114"/>
              <a:gd name="connsiteX70" fmla="*/ 1897957 w 4333795"/>
              <a:gd name="connsiteY70" fmla="*/ 2650992 h 4180114"/>
              <a:gd name="connsiteX71" fmla="*/ 1944061 w 4333795"/>
              <a:gd name="connsiteY71" fmla="*/ 2681728 h 4180114"/>
              <a:gd name="connsiteX72" fmla="*/ 1990165 w 4333795"/>
              <a:gd name="connsiteY72" fmla="*/ 2712464 h 4180114"/>
              <a:gd name="connsiteX73" fmla="*/ 2043953 w 4333795"/>
              <a:gd name="connsiteY73" fmla="*/ 2758568 h 4180114"/>
              <a:gd name="connsiteX74" fmla="*/ 2067005 w 4333795"/>
              <a:gd name="connsiteY74" fmla="*/ 2781620 h 4180114"/>
              <a:gd name="connsiteX75" fmla="*/ 2090058 w 4333795"/>
              <a:gd name="connsiteY75" fmla="*/ 2796988 h 4180114"/>
              <a:gd name="connsiteX76" fmla="*/ 2113110 w 4333795"/>
              <a:gd name="connsiteY76" fmla="*/ 2820040 h 4180114"/>
              <a:gd name="connsiteX77" fmla="*/ 2159214 w 4333795"/>
              <a:gd name="connsiteY77" fmla="*/ 2850776 h 4180114"/>
              <a:gd name="connsiteX78" fmla="*/ 2182266 w 4333795"/>
              <a:gd name="connsiteY78" fmla="*/ 2866144 h 4180114"/>
              <a:gd name="connsiteX79" fmla="*/ 2228370 w 4333795"/>
              <a:gd name="connsiteY79" fmla="*/ 2904565 h 4180114"/>
              <a:gd name="connsiteX80" fmla="*/ 2251422 w 4333795"/>
              <a:gd name="connsiteY80" fmla="*/ 2927617 h 4180114"/>
              <a:gd name="connsiteX81" fmla="*/ 2297526 w 4333795"/>
              <a:gd name="connsiteY81" fmla="*/ 2958353 h 4180114"/>
              <a:gd name="connsiteX82" fmla="*/ 2328263 w 4333795"/>
              <a:gd name="connsiteY82" fmla="*/ 2981405 h 4180114"/>
              <a:gd name="connsiteX83" fmla="*/ 2374367 w 4333795"/>
              <a:gd name="connsiteY83" fmla="*/ 3012141 h 4180114"/>
              <a:gd name="connsiteX84" fmla="*/ 2412787 w 4333795"/>
              <a:gd name="connsiteY84" fmla="*/ 3042877 h 4180114"/>
              <a:gd name="connsiteX85" fmla="*/ 2458891 w 4333795"/>
              <a:gd name="connsiteY85" fmla="*/ 3088981 h 4180114"/>
              <a:gd name="connsiteX86" fmla="*/ 2481943 w 4333795"/>
              <a:gd name="connsiteY86" fmla="*/ 3104349 h 4180114"/>
              <a:gd name="connsiteX87" fmla="*/ 2497311 w 4333795"/>
              <a:gd name="connsiteY87" fmla="*/ 3119718 h 4180114"/>
              <a:gd name="connsiteX88" fmla="*/ 2520363 w 4333795"/>
              <a:gd name="connsiteY88" fmla="*/ 3127402 h 4180114"/>
              <a:gd name="connsiteX89" fmla="*/ 2566468 w 4333795"/>
              <a:gd name="connsiteY89" fmla="*/ 3173506 h 4180114"/>
              <a:gd name="connsiteX90" fmla="*/ 2612572 w 4333795"/>
              <a:gd name="connsiteY90" fmla="*/ 3196558 h 4180114"/>
              <a:gd name="connsiteX91" fmla="*/ 2635624 w 4333795"/>
              <a:gd name="connsiteY91" fmla="*/ 3204242 h 4180114"/>
              <a:gd name="connsiteX92" fmla="*/ 2689412 w 4333795"/>
              <a:gd name="connsiteY92" fmla="*/ 3242662 h 4180114"/>
              <a:gd name="connsiteX93" fmla="*/ 2758568 w 4333795"/>
              <a:gd name="connsiteY93" fmla="*/ 3288766 h 4180114"/>
              <a:gd name="connsiteX94" fmla="*/ 2804673 w 4333795"/>
              <a:gd name="connsiteY94" fmla="*/ 3319502 h 4180114"/>
              <a:gd name="connsiteX95" fmla="*/ 2843093 w 4333795"/>
              <a:gd name="connsiteY95" fmla="*/ 3350239 h 4180114"/>
              <a:gd name="connsiteX96" fmla="*/ 2866145 w 4333795"/>
              <a:gd name="connsiteY96" fmla="*/ 3357923 h 4180114"/>
              <a:gd name="connsiteX97" fmla="*/ 2904565 w 4333795"/>
              <a:gd name="connsiteY97" fmla="*/ 3388659 h 4180114"/>
              <a:gd name="connsiteX98" fmla="*/ 2927617 w 4333795"/>
              <a:gd name="connsiteY98" fmla="*/ 3411711 h 4180114"/>
              <a:gd name="connsiteX99" fmla="*/ 2950669 w 4333795"/>
              <a:gd name="connsiteY99" fmla="*/ 3427079 h 4180114"/>
              <a:gd name="connsiteX100" fmla="*/ 2996773 w 4333795"/>
              <a:gd name="connsiteY100" fmla="*/ 3457815 h 4180114"/>
              <a:gd name="connsiteX101" fmla="*/ 3012142 w 4333795"/>
              <a:gd name="connsiteY101" fmla="*/ 3480867 h 4180114"/>
              <a:gd name="connsiteX102" fmla="*/ 3088982 w 4333795"/>
              <a:gd name="connsiteY102" fmla="*/ 3534655 h 4180114"/>
              <a:gd name="connsiteX103" fmla="*/ 3119718 w 4333795"/>
              <a:gd name="connsiteY103" fmla="*/ 3557707 h 4180114"/>
              <a:gd name="connsiteX104" fmla="*/ 3135086 w 4333795"/>
              <a:gd name="connsiteY104" fmla="*/ 3573076 h 4180114"/>
              <a:gd name="connsiteX105" fmla="*/ 3158138 w 4333795"/>
              <a:gd name="connsiteY105" fmla="*/ 3580760 h 4180114"/>
              <a:gd name="connsiteX106" fmla="*/ 3181190 w 4333795"/>
              <a:gd name="connsiteY106" fmla="*/ 3603812 h 4180114"/>
              <a:gd name="connsiteX107" fmla="*/ 3211926 w 4333795"/>
              <a:gd name="connsiteY107" fmla="*/ 3619180 h 4180114"/>
              <a:gd name="connsiteX108" fmla="*/ 3265715 w 4333795"/>
              <a:gd name="connsiteY108" fmla="*/ 3649916 h 4180114"/>
              <a:gd name="connsiteX109" fmla="*/ 3281083 w 4333795"/>
              <a:gd name="connsiteY109" fmla="*/ 3672968 h 4180114"/>
              <a:gd name="connsiteX110" fmla="*/ 3327187 w 4333795"/>
              <a:gd name="connsiteY110" fmla="*/ 3688336 h 4180114"/>
              <a:gd name="connsiteX111" fmla="*/ 3380975 w 4333795"/>
              <a:gd name="connsiteY111" fmla="*/ 3726756 h 4180114"/>
              <a:gd name="connsiteX112" fmla="*/ 3411711 w 4333795"/>
              <a:gd name="connsiteY112" fmla="*/ 3742124 h 4180114"/>
              <a:gd name="connsiteX113" fmla="*/ 3465500 w 4333795"/>
              <a:gd name="connsiteY113" fmla="*/ 3788228 h 4180114"/>
              <a:gd name="connsiteX114" fmla="*/ 3488552 w 4333795"/>
              <a:gd name="connsiteY114" fmla="*/ 3795913 h 4180114"/>
              <a:gd name="connsiteX115" fmla="*/ 3534656 w 4333795"/>
              <a:gd name="connsiteY115" fmla="*/ 3818965 h 4180114"/>
              <a:gd name="connsiteX116" fmla="*/ 3619180 w 4333795"/>
              <a:gd name="connsiteY116" fmla="*/ 3888121 h 4180114"/>
              <a:gd name="connsiteX117" fmla="*/ 3642232 w 4333795"/>
              <a:gd name="connsiteY117" fmla="*/ 3895805 h 4180114"/>
              <a:gd name="connsiteX118" fmla="*/ 3665284 w 4333795"/>
              <a:gd name="connsiteY118" fmla="*/ 3911173 h 4180114"/>
              <a:gd name="connsiteX119" fmla="*/ 3696021 w 4333795"/>
              <a:gd name="connsiteY119" fmla="*/ 3926541 h 4180114"/>
              <a:gd name="connsiteX120" fmla="*/ 3719073 w 4333795"/>
              <a:gd name="connsiteY120" fmla="*/ 3941909 h 4180114"/>
              <a:gd name="connsiteX121" fmla="*/ 3742125 w 4333795"/>
              <a:gd name="connsiteY121" fmla="*/ 3949593 h 4180114"/>
              <a:gd name="connsiteX122" fmla="*/ 3780545 w 4333795"/>
              <a:gd name="connsiteY122" fmla="*/ 3972645 h 4180114"/>
              <a:gd name="connsiteX123" fmla="*/ 3826649 w 4333795"/>
              <a:gd name="connsiteY123" fmla="*/ 4003381 h 4180114"/>
              <a:gd name="connsiteX124" fmla="*/ 3849701 w 4333795"/>
              <a:gd name="connsiteY124" fmla="*/ 4011065 h 4180114"/>
              <a:gd name="connsiteX125" fmla="*/ 3903489 w 4333795"/>
              <a:gd name="connsiteY125" fmla="*/ 4041802 h 4180114"/>
              <a:gd name="connsiteX126" fmla="*/ 3926542 w 4333795"/>
              <a:gd name="connsiteY126" fmla="*/ 4049486 h 4180114"/>
              <a:gd name="connsiteX127" fmla="*/ 3949594 w 4333795"/>
              <a:gd name="connsiteY127" fmla="*/ 4064854 h 4180114"/>
              <a:gd name="connsiteX128" fmla="*/ 3995698 w 4333795"/>
              <a:gd name="connsiteY128" fmla="*/ 4080222 h 4180114"/>
              <a:gd name="connsiteX129" fmla="*/ 4018750 w 4333795"/>
              <a:gd name="connsiteY129" fmla="*/ 4095590 h 4180114"/>
              <a:gd name="connsiteX130" fmla="*/ 4064854 w 4333795"/>
              <a:gd name="connsiteY130" fmla="*/ 4110958 h 4180114"/>
              <a:gd name="connsiteX131" fmla="*/ 4087906 w 4333795"/>
              <a:gd name="connsiteY131" fmla="*/ 4118642 h 4180114"/>
              <a:gd name="connsiteX132" fmla="*/ 4118642 w 4333795"/>
              <a:gd name="connsiteY132" fmla="*/ 4134010 h 4180114"/>
              <a:gd name="connsiteX133" fmla="*/ 4141694 w 4333795"/>
              <a:gd name="connsiteY133" fmla="*/ 4149378 h 4180114"/>
              <a:gd name="connsiteX134" fmla="*/ 4164747 w 4333795"/>
              <a:gd name="connsiteY134" fmla="*/ 4157062 h 4180114"/>
              <a:gd name="connsiteX135" fmla="*/ 4210851 w 4333795"/>
              <a:gd name="connsiteY135" fmla="*/ 4180114 h 4180114"/>
              <a:gd name="connsiteX136" fmla="*/ 4233903 w 4333795"/>
              <a:gd name="connsiteY136" fmla="*/ 4172430 h 4180114"/>
              <a:gd name="connsiteX137" fmla="*/ 4249271 w 4333795"/>
              <a:gd name="connsiteY137" fmla="*/ 4149378 h 4180114"/>
              <a:gd name="connsiteX138" fmla="*/ 4264639 w 4333795"/>
              <a:gd name="connsiteY138" fmla="*/ 4103274 h 4180114"/>
              <a:gd name="connsiteX139" fmla="*/ 4310743 w 4333795"/>
              <a:gd name="connsiteY139" fmla="*/ 4011065 h 4180114"/>
              <a:gd name="connsiteX140" fmla="*/ 4326111 w 4333795"/>
              <a:gd name="connsiteY140" fmla="*/ 3964961 h 4180114"/>
              <a:gd name="connsiteX141" fmla="*/ 4333795 w 4333795"/>
              <a:gd name="connsiteY141" fmla="*/ 3941909 h 4180114"/>
              <a:gd name="connsiteX142" fmla="*/ 4303059 w 4333795"/>
              <a:gd name="connsiteY142" fmla="*/ 3903489 h 4180114"/>
              <a:gd name="connsiteX143" fmla="*/ 4256955 w 4333795"/>
              <a:gd name="connsiteY143" fmla="*/ 3865069 h 4180114"/>
              <a:gd name="connsiteX144" fmla="*/ 4210851 w 4333795"/>
              <a:gd name="connsiteY144" fmla="*/ 3849701 h 4180114"/>
              <a:gd name="connsiteX145" fmla="*/ 4164747 w 4333795"/>
              <a:gd name="connsiteY145" fmla="*/ 3826649 h 4180114"/>
              <a:gd name="connsiteX146" fmla="*/ 4118642 w 4333795"/>
              <a:gd name="connsiteY146" fmla="*/ 3795913 h 4180114"/>
              <a:gd name="connsiteX147" fmla="*/ 4103274 w 4333795"/>
              <a:gd name="connsiteY147" fmla="*/ 3780544 h 4180114"/>
              <a:gd name="connsiteX148" fmla="*/ 4080222 w 4333795"/>
              <a:gd name="connsiteY148" fmla="*/ 3772860 h 4180114"/>
              <a:gd name="connsiteX149" fmla="*/ 4034118 w 4333795"/>
              <a:gd name="connsiteY149" fmla="*/ 3749808 h 4180114"/>
              <a:gd name="connsiteX150" fmla="*/ 4011066 w 4333795"/>
              <a:gd name="connsiteY150" fmla="*/ 3726756 h 4180114"/>
              <a:gd name="connsiteX151" fmla="*/ 3964962 w 4333795"/>
              <a:gd name="connsiteY151" fmla="*/ 3711388 h 4180114"/>
              <a:gd name="connsiteX152" fmla="*/ 3918858 w 4333795"/>
              <a:gd name="connsiteY152" fmla="*/ 3680652 h 4180114"/>
              <a:gd name="connsiteX153" fmla="*/ 3872753 w 4333795"/>
              <a:gd name="connsiteY153" fmla="*/ 3657600 h 4180114"/>
              <a:gd name="connsiteX154" fmla="*/ 3826649 w 4333795"/>
              <a:gd name="connsiteY154" fmla="*/ 3626864 h 4180114"/>
              <a:gd name="connsiteX155" fmla="*/ 3772861 w 4333795"/>
              <a:gd name="connsiteY155" fmla="*/ 3596128 h 4180114"/>
              <a:gd name="connsiteX156" fmla="*/ 3726757 w 4333795"/>
              <a:gd name="connsiteY156" fmla="*/ 3557707 h 4180114"/>
              <a:gd name="connsiteX157" fmla="*/ 3703705 w 4333795"/>
              <a:gd name="connsiteY157" fmla="*/ 3550023 h 4180114"/>
              <a:gd name="connsiteX158" fmla="*/ 3657600 w 4333795"/>
              <a:gd name="connsiteY158" fmla="*/ 3519287 h 4180114"/>
              <a:gd name="connsiteX159" fmla="*/ 3565392 w 4333795"/>
              <a:gd name="connsiteY159" fmla="*/ 3473183 h 4180114"/>
              <a:gd name="connsiteX160" fmla="*/ 3542340 w 4333795"/>
              <a:gd name="connsiteY160" fmla="*/ 3457815 h 4180114"/>
              <a:gd name="connsiteX161" fmla="*/ 3519288 w 4333795"/>
              <a:gd name="connsiteY161" fmla="*/ 3442447 h 4180114"/>
              <a:gd name="connsiteX162" fmla="*/ 3473184 w 4333795"/>
              <a:gd name="connsiteY162" fmla="*/ 3427079 h 4180114"/>
              <a:gd name="connsiteX163" fmla="*/ 3457815 w 4333795"/>
              <a:gd name="connsiteY163" fmla="*/ 3411711 h 4180114"/>
              <a:gd name="connsiteX164" fmla="*/ 3434763 w 4333795"/>
              <a:gd name="connsiteY164" fmla="*/ 3404027 h 4180114"/>
              <a:gd name="connsiteX165" fmla="*/ 3396343 w 4333795"/>
              <a:gd name="connsiteY165" fmla="*/ 3373291 h 4180114"/>
              <a:gd name="connsiteX166" fmla="*/ 3350239 w 4333795"/>
              <a:gd name="connsiteY166" fmla="*/ 3334871 h 4180114"/>
              <a:gd name="connsiteX167" fmla="*/ 3334871 w 4333795"/>
              <a:gd name="connsiteY167" fmla="*/ 3319502 h 4180114"/>
              <a:gd name="connsiteX168" fmla="*/ 3265715 w 4333795"/>
              <a:gd name="connsiteY168" fmla="*/ 3273398 h 4180114"/>
              <a:gd name="connsiteX169" fmla="*/ 3242663 w 4333795"/>
              <a:gd name="connsiteY169" fmla="*/ 3258030 h 4180114"/>
              <a:gd name="connsiteX170" fmla="*/ 3227294 w 4333795"/>
              <a:gd name="connsiteY170" fmla="*/ 3242662 h 4180114"/>
              <a:gd name="connsiteX171" fmla="*/ 3204242 w 4333795"/>
              <a:gd name="connsiteY171" fmla="*/ 3234978 h 4180114"/>
              <a:gd name="connsiteX172" fmla="*/ 3158138 w 4333795"/>
              <a:gd name="connsiteY172" fmla="*/ 3204242 h 4180114"/>
              <a:gd name="connsiteX173" fmla="*/ 3135086 w 4333795"/>
              <a:gd name="connsiteY173" fmla="*/ 3188874 h 4180114"/>
              <a:gd name="connsiteX174" fmla="*/ 3088982 w 4333795"/>
              <a:gd name="connsiteY174" fmla="*/ 3158138 h 4180114"/>
              <a:gd name="connsiteX175" fmla="*/ 3042878 w 4333795"/>
              <a:gd name="connsiteY175" fmla="*/ 3119718 h 4180114"/>
              <a:gd name="connsiteX176" fmla="*/ 3027510 w 4333795"/>
              <a:gd name="connsiteY176" fmla="*/ 3104349 h 4180114"/>
              <a:gd name="connsiteX177" fmla="*/ 3004458 w 4333795"/>
              <a:gd name="connsiteY177" fmla="*/ 3096665 h 4180114"/>
              <a:gd name="connsiteX178" fmla="*/ 2989089 w 4333795"/>
              <a:gd name="connsiteY178" fmla="*/ 3073613 h 4180114"/>
              <a:gd name="connsiteX179" fmla="*/ 2966037 w 4333795"/>
              <a:gd name="connsiteY179" fmla="*/ 3065929 h 4180114"/>
              <a:gd name="connsiteX180" fmla="*/ 2942985 w 4333795"/>
              <a:gd name="connsiteY180" fmla="*/ 3050561 h 4180114"/>
              <a:gd name="connsiteX181" fmla="*/ 2873829 w 4333795"/>
              <a:gd name="connsiteY181" fmla="*/ 2996773 h 4180114"/>
              <a:gd name="connsiteX182" fmla="*/ 2850777 w 4333795"/>
              <a:gd name="connsiteY182" fmla="*/ 2981405 h 4180114"/>
              <a:gd name="connsiteX183" fmla="*/ 2827725 w 4333795"/>
              <a:gd name="connsiteY183" fmla="*/ 2973721 h 4180114"/>
              <a:gd name="connsiteX184" fmla="*/ 2781621 w 4333795"/>
              <a:gd name="connsiteY184" fmla="*/ 2942985 h 4180114"/>
              <a:gd name="connsiteX185" fmla="*/ 2758568 w 4333795"/>
              <a:gd name="connsiteY185" fmla="*/ 2927617 h 4180114"/>
              <a:gd name="connsiteX186" fmla="*/ 2735516 w 4333795"/>
              <a:gd name="connsiteY186" fmla="*/ 2919933 h 4180114"/>
              <a:gd name="connsiteX187" fmla="*/ 2689412 w 4333795"/>
              <a:gd name="connsiteY187" fmla="*/ 2889197 h 4180114"/>
              <a:gd name="connsiteX188" fmla="*/ 2643308 w 4333795"/>
              <a:gd name="connsiteY188" fmla="*/ 2858460 h 4180114"/>
              <a:gd name="connsiteX189" fmla="*/ 2620256 w 4333795"/>
              <a:gd name="connsiteY189" fmla="*/ 2843092 h 4180114"/>
              <a:gd name="connsiteX190" fmla="*/ 2597204 w 4333795"/>
              <a:gd name="connsiteY190" fmla="*/ 2835408 h 4180114"/>
              <a:gd name="connsiteX191" fmla="*/ 2551100 w 4333795"/>
              <a:gd name="connsiteY191" fmla="*/ 2804672 h 4180114"/>
              <a:gd name="connsiteX192" fmla="*/ 2535731 w 4333795"/>
              <a:gd name="connsiteY192" fmla="*/ 2789304 h 4180114"/>
              <a:gd name="connsiteX193" fmla="*/ 2512679 w 4333795"/>
              <a:gd name="connsiteY193" fmla="*/ 2781620 h 4180114"/>
              <a:gd name="connsiteX194" fmla="*/ 2443523 w 4333795"/>
              <a:gd name="connsiteY194" fmla="*/ 2735516 h 4180114"/>
              <a:gd name="connsiteX195" fmla="*/ 2420471 w 4333795"/>
              <a:gd name="connsiteY195" fmla="*/ 2720148 h 4180114"/>
              <a:gd name="connsiteX196" fmla="*/ 2397419 w 4333795"/>
              <a:gd name="connsiteY196" fmla="*/ 2697096 h 4180114"/>
              <a:gd name="connsiteX197" fmla="*/ 2351315 w 4333795"/>
              <a:gd name="connsiteY197" fmla="*/ 2666360 h 4180114"/>
              <a:gd name="connsiteX198" fmla="*/ 2328263 w 4333795"/>
              <a:gd name="connsiteY198" fmla="*/ 2650992 h 4180114"/>
              <a:gd name="connsiteX199" fmla="*/ 2305210 w 4333795"/>
              <a:gd name="connsiteY199" fmla="*/ 2627939 h 4180114"/>
              <a:gd name="connsiteX200" fmla="*/ 2282158 w 4333795"/>
              <a:gd name="connsiteY200" fmla="*/ 2612571 h 4180114"/>
              <a:gd name="connsiteX201" fmla="*/ 2213002 w 4333795"/>
              <a:gd name="connsiteY201" fmla="*/ 2551099 h 4180114"/>
              <a:gd name="connsiteX202" fmla="*/ 2197634 w 4333795"/>
              <a:gd name="connsiteY202" fmla="*/ 2528047 h 4180114"/>
              <a:gd name="connsiteX203" fmla="*/ 2151530 w 4333795"/>
              <a:gd name="connsiteY203" fmla="*/ 2497311 h 4180114"/>
              <a:gd name="connsiteX204" fmla="*/ 2113110 w 4333795"/>
              <a:gd name="connsiteY204" fmla="*/ 2466575 h 4180114"/>
              <a:gd name="connsiteX205" fmla="*/ 2074689 w 4333795"/>
              <a:gd name="connsiteY205" fmla="*/ 2428155 h 4180114"/>
              <a:gd name="connsiteX206" fmla="*/ 2059321 w 4333795"/>
              <a:gd name="connsiteY206" fmla="*/ 2412786 h 4180114"/>
              <a:gd name="connsiteX207" fmla="*/ 2013217 w 4333795"/>
              <a:gd name="connsiteY207" fmla="*/ 2382050 h 4180114"/>
              <a:gd name="connsiteX208" fmla="*/ 1997849 w 4333795"/>
              <a:gd name="connsiteY208" fmla="*/ 2358998 h 4180114"/>
              <a:gd name="connsiteX209" fmla="*/ 1951745 w 4333795"/>
              <a:gd name="connsiteY209" fmla="*/ 2328262 h 4180114"/>
              <a:gd name="connsiteX210" fmla="*/ 1928693 w 4333795"/>
              <a:gd name="connsiteY210" fmla="*/ 2305210 h 4180114"/>
              <a:gd name="connsiteX211" fmla="*/ 1905641 w 4333795"/>
              <a:gd name="connsiteY211" fmla="*/ 2289842 h 4180114"/>
              <a:gd name="connsiteX212" fmla="*/ 1859537 w 4333795"/>
              <a:gd name="connsiteY212" fmla="*/ 2243738 h 4180114"/>
              <a:gd name="connsiteX213" fmla="*/ 1844168 w 4333795"/>
              <a:gd name="connsiteY213" fmla="*/ 2228370 h 4180114"/>
              <a:gd name="connsiteX214" fmla="*/ 1813432 w 4333795"/>
              <a:gd name="connsiteY214" fmla="*/ 2189949 h 4180114"/>
              <a:gd name="connsiteX215" fmla="*/ 1790380 w 4333795"/>
              <a:gd name="connsiteY215" fmla="*/ 2174581 h 4180114"/>
              <a:gd name="connsiteX216" fmla="*/ 1767328 w 4333795"/>
              <a:gd name="connsiteY216" fmla="*/ 2151529 h 4180114"/>
              <a:gd name="connsiteX217" fmla="*/ 1744276 w 4333795"/>
              <a:gd name="connsiteY217" fmla="*/ 2120793 h 4180114"/>
              <a:gd name="connsiteX218" fmla="*/ 1721224 w 4333795"/>
              <a:gd name="connsiteY218" fmla="*/ 2113109 h 4180114"/>
              <a:gd name="connsiteX219" fmla="*/ 1667436 w 4333795"/>
              <a:gd name="connsiteY219" fmla="*/ 2051637 h 4180114"/>
              <a:gd name="connsiteX220" fmla="*/ 1636700 w 4333795"/>
              <a:gd name="connsiteY220" fmla="*/ 2013217 h 4180114"/>
              <a:gd name="connsiteX221" fmla="*/ 1621331 w 4333795"/>
              <a:gd name="connsiteY221" fmla="*/ 1990165 h 4180114"/>
              <a:gd name="connsiteX222" fmla="*/ 1582911 w 4333795"/>
              <a:gd name="connsiteY222" fmla="*/ 1951744 h 4180114"/>
              <a:gd name="connsiteX223" fmla="*/ 1536807 w 4333795"/>
              <a:gd name="connsiteY223" fmla="*/ 1913324 h 4180114"/>
              <a:gd name="connsiteX224" fmla="*/ 1521439 w 4333795"/>
              <a:gd name="connsiteY224" fmla="*/ 1890272 h 4180114"/>
              <a:gd name="connsiteX225" fmla="*/ 1475335 w 4333795"/>
              <a:gd name="connsiteY225" fmla="*/ 1844168 h 4180114"/>
              <a:gd name="connsiteX226" fmla="*/ 1421547 w 4333795"/>
              <a:gd name="connsiteY226" fmla="*/ 1775012 h 4180114"/>
              <a:gd name="connsiteX227" fmla="*/ 1398494 w 4333795"/>
              <a:gd name="connsiteY227" fmla="*/ 1736592 h 4180114"/>
              <a:gd name="connsiteX228" fmla="*/ 1367758 w 4333795"/>
              <a:gd name="connsiteY228" fmla="*/ 1690487 h 4180114"/>
              <a:gd name="connsiteX229" fmla="*/ 1337022 w 4333795"/>
              <a:gd name="connsiteY229" fmla="*/ 1644383 h 4180114"/>
              <a:gd name="connsiteX230" fmla="*/ 1306286 w 4333795"/>
              <a:gd name="connsiteY230" fmla="*/ 1598279 h 4180114"/>
              <a:gd name="connsiteX231" fmla="*/ 1237130 w 4333795"/>
              <a:gd name="connsiteY231" fmla="*/ 1529123 h 4180114"/>
              <a:gd name="connsiteX232" fmla="*/ 1214078 w 4333795"/>
              <a:gd name="connsiteY232" fmla="*/ 1506071 h 4180114"/>
              <a:gd name="connsiteX233" fmla="*/ 1198710 w 4333795"/>
              <a:gd name="connsiteY233" fmla="*/ 1490702 h 4180114"/>
              <a:gd name="connsiteX234" fmla="*/ 1183342 w 4333795"/>
              <a:gd name="connsiteY234" fmla="*/ 1467650 h 4180114"/>
              <a:gd name="connsiteX235" fmla="*/ 1137237 w 4333795"/>
              <a:gd name="connsiteY235" fmla="*/ 1421546 h 4180114"/>
              <a:gd name="connsiteX236" fmla="*/ 1121869 w 4333795"/>
              <a:gd name="connsiteY236" fmla="*/ 1390810 h 4180114"/>
              <a:gd name="connsiteX237" fmla="*/ 1083449 w 4333795"/>
              <a:gd name="connsiteY237" fmla="*/ 1337022 h 4180114"/>
              <a:gd name="connsiteX238" fmla="*/ 1052713 w 4333795"/>
              <a:gd name="connsiteY238" fmla="*/ 1283234 h 4180114"/>
              <a:gd name="connsiteX239" fmla="*/ 1037345 w 4333795"/>
              <a:gd name="connsiteY239" fmla="*/ 1267865 h 4180114"/>
              <a:gd name="connsiteX240" fmla="*/ 983557 w 4333795"/>
              <a:gd name="connsiteY240" fmla="*/ 1206393 h 4180114"/>
              <a:gd name="connsiteX241" fmla="*/ 952821 w 4333795"/>
              <a:gd name="connsiteY241" fmla="*/ 1160289 h 4180114"/>
              <a:gd name="connsiteX242" fmla="*/ 937452 w 4333795"/>
              <a:gd name="connsiteY242" fmla="*/ 1144921 h 4180114"/>
              <a:gd name="connsiteX243" fmla="*/ 906716 w 4333795"/>
              <a:gd name="connsiteY243" fmla="*/ 1098817 h 4180114"/>
              <a:gd name="connsiteX244" fmla="*/ 891348 w 4333795"/>
              <a:gd name="connsiteY244" fmla="*/ 1075765 h 4180114"/>
              <a:gd name="connsiteX245" fmla="*/ 875980 w 4333795"/>
              <a:gd name="connsiteY245" fmla="*/ 1052713 h 4180114"/>
              <a:gd name="connsiteX246" fmla="*/ 860612 w 4333795"/>
              <a:gd name="connsiteY246" fmla="*/ 1006608 h 4180114"/>
              <a:gd name="connsiteX247" fmla="*/ 845244 w 4333795"/>
              <a:gd name="connsiteY247" fmla="*/ 983556 h 4180114"/>
              <a:gd name="connsiteX248" fmla="*/ 829876 w 4333795"/>
              <a:gd name="connsiteY248" fmla="*/ 937452 h 4180114"/>
              <a:gd name="connsiteX249" fmla="*/ 822192 w 4333795"/>
              <a:gd name="connsiteY249" fmla="*/ 914400 h 4180114"/>
              <a:gd name="connsiteX250" fmla="*/ 806824 w 4333795"/>
              <a:gd name="connsiteY250" fmla="*/ 883664 h 4180114"/>
              <a:gd name="connsiteX251" fmla="*/ 776088 w 4333795"/>
              <a:gd name="connsiteY251" fmla="*/ 837560 h 4180114"/>
              <a:gd name="connsiteX252" fmla="*/ 745352 w 4333795"/>
              <a:gd name="connsiteY252" fmla="*/ 768403 h 4180114"/>
              <a:gd name="connsiteX253" fmla="*/ 706931 w 4333795"/>
              <a:gd name="connsiteY253" fmla="*/ 729983 h 4180114"/>
              <a:gd name="connsiteX254" fmla="*/ 676195 w 4333795"/>
              <a:gd name="connsiteY254" fmla="*/ 683879 h 4180114"/>
              <a:gd name="connsiteX255" fmla="*/ 660827 w 4333795"/>
              <a:gd name="connsiteY255" fmla="*/ 653143 h 4180114"/>
              <a:gd name="connsiteX256" fmla="*/ 637775 w 4333795"/>
              <a:gd name="connsiteY256" fmla="*/ 630091 h 4180114"/>
              <a:gd name="connsiteX257" fmla="*/ 622407 w 4333795"/>
              <a:gd name="connsiteY257" fmla="*/ 583986 h 4180114"/>
              <a:gd name="connsiteX258" fmla="*/ 591671 w 4333795"/>
              <a:gd name="connsiteY258" fmla="*/ 537882 h 4180114"/>
              <a:gd name="connsiteX259" fmla="*/ 583987 w 4333795"/>
              <a:gd name="connsiteY259" fmla="*/ 514830 h 4180114"/>
              <a:gd name="connsiteX260" fmla="*/ 553251 w 4333795"/>
              <a:gd name="connsiteY260" fmla="*/ 468726 h 4180114"/>
              <a:gd name="connsiteX261" fmla="*/ 545567 w 4333795"/>
              <a:gd name="connsiteY261" fmla="*/ 445674 h 4180114"/>
              <a:gd name="connsiteX262" fmla="*/ 507147 w 4333795"/>
              <a:gd name="connsiteY262" fmla="*/ 399570 h 4180114"/>
              <a:gd name="connsiteX263" fmla="*/ 484094 w 4333795"/>
              <a:gd name="connsiteY263" fmla="*/ 361149 h 4180114"/>
              <a:gd name="connsiteX264" fmla="*/ 468726 w 4333795"/>
              <a:gd name="connsiteY264" fmla="*/ 330413 h 4180114"/>
              <a:gd name="connsiteX265" fmla="*/ 453358 w 4333795"/>
              <a:gd name="connsiteY265" fmla="*/ 307361 h 4180114"/>
              <a:gd name="connsiteX266" fmla="*/ 445674 w 4333795"/>
              <a:gd name="connsiteY266" fmla="*/ 284309 h 4180114"/>
              <a:gd name="connsiteX267" fmla="*/ 414938 w 4333795"/>
              <a:gd name="connsiteY267" fmla="*/ 238205 h 4180114"/>
              <a:gd name="connsiteX268" fmla="*/ 399570 w 4333795"/>
              <a:gd name="connsiteY268" fmla="*/ 215153 h 4180114"/>
              <a:gd name="connsiteX269" fmla="*/ 376518 w 4333795"/>
              <a:gd name="connsiteY269" fmla="*/ 169049 h 4180114"/>
              <a:gd name="connsiteX270" fmla="*/ 353466 w 4333795"/>
              <a:gd name="connsiteY270" fmla="*/ 130628 h 4180114"/>
              <a:gd name="connsiteX271" fmla="*/ 330414 w 4333795"/>
              <a:gd name="connsiteY271" fmla="*/ 84524 h 4180114"/>
              <a:gd name="connsiteX272" fmla="*/ 322730 w 4333795"/>
              <a:gd name="connsiteY272" fmla="*/ 61472 h 4180114"/>
              <a:gd name="connsiteX273" fmla="*/ 268942 w 4333795"/>
              <a:gd name="connsiteY273" fmla="*/ 0 h 4180114"/>
              <a:gd name="connsiteX274" fmla="*/ 215153 w 4333795"/>
              <a:gd name="connsiteY274" fmla="*/ 30736 h 4180114"/>
              <a:gd name="connsiteX275" fmla="*/ 169049 w 4333795"/>
              <a:gd name="connsiteY275" fmla="*/ 46104 h 4180114"/>
              <a:gd name="connsiteX276" fmla="*/ 145997 w 4333795"/>
              <a:gd name="connsiteY276" fmla="*/ 61472 h 4180114"/>
              <a:gd name="connsiteX277" fmla="*/ 130629 w 4333795"/>
              <a:gd name="connsiteY277" fmla="*/ 84524 h 4180114"/>
              <a:gd name="connsiteX278" fmla="*/ 84525 w 4333795"/>
              <a:gd name="connsiteY278" fmla="*/ 99892 h 4180114"/>
              <a:gd name="connsiteX279" fmla="*/ 30737 w 4333795"/>
              <a:gd name="connsiteY279" fmla="*/ 122944 h 4180114"/>
              <a:gd name="connsiteX280" fmla="*/ 0 w 4333795"/>
              <a:gd name="connsiteY280" fmla="*/ 153681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</a:cxnLst>
            <a:rect l="l" t="t" r="r" b="b"/>
            <a:pathLst>
              <a:path w="4333795" h="4180114">
                <a:moveTo>
                  <a:pt x="0" y="153681"/>
                </a:moveTo>
                <a:lnTo>
                  <a:pt x="0" y="153681"/>
                </a:lnTo>
                <a:cubicBezTo>
                  <a:pt x="15368" y="171610"/>
                  <a:pt x="31353" y="189029"/>
                  <a:pt x="46105" y="207469"/>
                </a:cubicBezTo>
                <a:cubicBezTo>
                  <a:pt x="51874" y="214680"/>
                  <a:pt x="58317" y="221842"/>
                  <a:pt x="61473" y="230521"/>
                </a:cubicBezTo>
                <a:cubicBezTo>
                  <a:pt x="68691" y="250371"/>
                  <a:pt x="70162" y="271956"/>
                  <a:pt x="76841" y="291993"/>
                </a:cubicBezTo>
                <a:cubicBezTo>
                  <a:pt x="79402" y="299677"/>
                  <a:pt x="80903" y="307800"/>
                  <a:pt x="84525" y="315045"/>
                </a:cubicBezTo>
                <a:cubicBezTo>
                  <a:pt x="88655" y="323305"/>
                  <a:pt x="95763" y="329837"/>
                  <a:pt x="99893" y="338097"/>
                </a:cubicBezTo>
                <a:cubicBezTo>
                  <a:pt x="119844" y="377998"/>
                  <a:pt x="92927" y="346498"/>
                  <a:pt x="122945" y="376518"/>
                </a:cubicBezTo>
                <a:cubicBezTo>
                  <a:pt x="136470" y="417092"/>
                  <a:pt x="126136" y="392831"/>
                  <a:pt x="161365" y="445674"/>
                </a:cubicBezTo>
                <a:cubicBezTo>
                  <a:pt x="166488" y="453358"/>
                  <a:pt x="173813" y="459965"/>
                  <a:pt x="176733" y="468726"/>
                </a:cubicBezTo>
                <a:cubicBezTo>
                  <a:pt x="196047" y="526668"/>
                  <a:pt x="169994" y="455247"/>
                  <a:pt x="199785" y="514830"/>
                </a:cubicBezTo>
                <a:cubicBezTo>
                  <a:pt x="203407" y="522075"/>
                  <a:pt x="202409" y="531557"/>
                  <a:pt x="207469" y="537882"/>
                </a:cubicBezTo>
                <a:cubicBezTo>
                  <a:pt x="213238" y="545093"/>
                  <a:pt x="222837" y="548127"/>
                  <a:pt x="230521" y="553250"/>
                </a:cubicBezTo>
                <a:cubicBezTo>
                  <a:pt x="233082" y="560934"/>
                  <a:pt x="234038" y="569357"/>
                  <a:pt x="238205" y="576302"/>
                </a:cubicBezTo>
                <a:cubicBezTo>
                  <a:pt x="241932" y="582514"/>
                  <a:pt x="249226" y="585875"/>
                  <a:pt x="253573" y="591671"/>
                </a:cubicBezTo>
                <a:cubicBezTo>
                  <a:pt x="264655" y="606447"/>
                  <a:pt x="274064" y="622407"/>
                  <a:pt x="284310" y="637775"/>
                </a:cubicBezTo>
                <a:lnTo>
                  <a:pt x="330414" y="706931"/>
                </a:lnTo>
                <a:cubicBezTo>
                  <a:pt x="335537" y="714615"/>
                  <a:pt x="342862" y="721222"/>
                  <a:pt x="345782" y="729983"/>
                </a:cubicBezTo>
                <a:cubicBezTo>
                  <a:pt x="348343" y="737667"/>
                  <a:pt x="348973" y="746296"/>
                  <a:pt x="353466" y="753035"/>
                </a:cubicBezTo>
                <a:cubicBezTo>
                  <a:pt x="379987" y="792816"/>
                  <a:pt x="386793" y="760809"/>
                  <a:pt x="407254" y="822192"/>
                </a:cubicBezTo>
                <a:cubicBezTo>
                  <a:pt x="421342" y="864457"/>
                  <a:pt x="406473" y="826588"/>
                  <a:pt x="430306" y="868296"/>
                </a:cubicBezTo>
                <a:cubicBezTo>
                  <a:pt x="435989" y="878241"/>
                  <a:pt x="439991" y="889087"/>
                  <a:pt x="445674" y="899032"/>
                </a:cubicBezTo>
                <a:cubicBezTo>
                  <a:pt x="450256" y="907050"/>
                  <a:pt x="456912" y="913824"/>
                  <a:pt x="461042" y="922084"/>
                </a:cubicBezTo>
                <a:cubicBezTo>
                  <a:pt x="464664" y="929329"/>
                  <a:pt x="464792" y="938056"/>
                  <a:pt x="468726" y="945136"/>
                </a:cubicBezTo>
                <a:cubicBezTo>
                  <a:pt x="477696" y="961282"/>
                  <a:pt x="499463" y="991240"/>
                  <a:pt x="499463" y="991240"/>
                </a:cubicBezTo>
                <a:cubicBezTo>
                  <a:pt x="507579" y="1015589"/>
                  <a:pt x="505491" y="1016064"/>
                  <a:pt x="522515" y="1037344"/>
                </a:cubicBezTo>
                <a:cubicBezTo>
                  <a:pt x="527041" y="1043001"/>
                  <a:pt x="533536" y="1046917"/>
                  <a:pt x="537883" y="1052713"/>
                </a:cubicBezTo>
                <a:cubicBezTo>
                  <a:pt x="548965" y="1067489"/>
                  <a:pt x="558374" y="1083449"/>
                  <a:pt x="568619" y="1098817"/>
                </a:cubicBezTo>
                <a:cubicBezTo>
                  <a:pt x="573742" y="1106501"/>
                  <a:pt x="577457" y="1115339"/>
                  <a:pt x="583987" y="1121869"/>
                </a:cubicBezTo>
                <a:cubicBezTo>
                  <a:pt x="591671" y="1129553"/>
                  <a:pt x="600367" y="1136343"/>
                  <a:pt x="607039" y="1144921"/>
                </a:cubicBezTo>
                <a:cubicBezTo>
                  <a:pt x="671376" y="1227640"/>
                  <a:pt x="608492" y="1161742"/>
                  <a:pt x="660827" y="1214077"/>
                </a:cubicBezTo>
                <a:cubicBezTo>
                  <a:pt x="675786" y="1258954"/>
                  <a:pt x="656806" y="1217740"/>
                  <a:pt x="691563" y="1252497"/>
                </a:cubicBezTo>
                <a:cubicBezTo>
                  <a:pt x="698093" y="1259027"/>
                  <a:pt x="701162" y="1268338"/>
                  <a:pt x="706931" y="1275549"/>
                </a:cubicBezTo>
                <a:cubicBezTo>
                  <a:pt x="711457" y="1281206"/>
                  <a:pt x="717177" y="1285795"/>
                  <a:pt x="722300" y="1290918"/>
                </a:cubicBezTo>
                <a:cubicBezTo>
                  <a:pt x="735804" y="1331429"/>
                  <a:pt x="721059" y="1298650"/>
                  <a:pt x="753036" y="1337022"/>
                </a:cubicBezTo>
                <a:cubicBezTo>
                  <a:pt x="758948" y="1344117"/>
                  <a:pt x="762269" y="1353172"/>
                  <a:pt x="768404" y="1360074"/>
                </a:cubicBezTo>
                <a:cubicBezTo>
                  <a:pt x="782843" y="1376318"/>
                  <a:pt x="802452" y="1388095"/>
                  <a:pt x="814508" y="1406178"/>
                </a:cubicBezTo>
                <a:cubicBezTo>
                  <a:pt x="850367" y="1459966"/>
                  <a:pt x="829876" y="1442037"/>
                  <a:pt x="868296" y="1467650"/>
                </a:cubicBezTo>
                <a:cubicBezTo>
                  <a:pt x="890063" y="1532951"/>
                  <a:pt x="859705" y="1453332"/>
                  <a:pt x="891348" y="1506071"/>
                </a:cubicBezTo>
                <a:cubicBezTo>
                  <a:pt x="895515" y="1513016"/>
                  <a:pt x="895410" y="1521878"/>
                  <a:pt x="899032" y="1529123"/>
                </a:cubicBezTo>
                <a:cubicBezTo>
                  <a:pt x="904022" y="1539104"/>
                  <a:pt x="933101" y="1577690"/>
                  <a:pt x="937452" y="1582911"/>
                </a:cubicBezTo>
                <a:cubicBezTo>
                  <a:pt x="942090" y="1588477"/>
                  <a:pt x="948295" y="1592622"/>
                  <a:pt x="952821" y="1598279"/>
                </a:cubicBezTo>
                <a:cubicBezTo>
                  <a:pt x="982095" y="1634871"/>
                  <a:pt x="951721" y="1610352"/>
                  <a:pt x="991241" y="1636699"/>
                </a:cubicBezTo>
                <a:cubicBezTo>
                  <a:pt x="1027459" y="1691026"/>
                  <a:pt x="982006" y="1623770"/>
                  <a:pt x="1029661" y="1690487"/>
                </a:cubicBezTo>
                <a:cubicBezTo>
                  <a:pt x="1035029" y="1698002"/>
                  <a:pt x="1039117" y="1706444"/>
                  <a:pt x="1045029" y="1713539"/>
                </a:cubicBezTo>
                <a:cubicBezTo>
                  <a:pt x="1051986" y="1721887"/>
                  <a:pt x="1061124" y="1728244"/>
                  <a:pt x="1068081" y="1736592"/>
                </a:cubicBezTo>
                <a:cubicBezTo>
                  <a:pt x="1100096" y="1775011"/>
                  <a:pt x="1064241" y="1746838"/>
                  <a:pt x="1106501" y="1775012"/>
                </a:cubicBezTo>
                <a:cubicBezTo>
                  <a:pt x="1121460" y="1819889"/>
                  <a:pt x="1102480" y="1778675"/>
                  <a:pt x="1137237" y="1813432"/>
                </a:cubicBezTo>
                <a:cubicBezTo>
                  <a:pt x="1143767" y="1819962"/>
                  <a:pt x="1146470" y="1829582"/>
                  <a:pt x="1152605" y="1836484"/>
                </a:cubicBezTo>
                <a:cubicBezTo>
                  <a:pt x="1167044" y="1852728"/>
                  <a:pt x="1188990" y="1863149"/>
                  <a:pt x="1198710" y="1882588"/>
                </a:cubicBezTo>
                <a:cubicBezTo>
                  <a:pt x="1203833" y="1892833"/>
                  <a:pt x="1205978" y="1905224"/>
                  <a:pt x="1214078" y="1913324"/>
                </a:cubicBezTo>
                <a:cubicBezTo>
                  <a:pt x="1292490" y="1991736"/>
                  <a:pt x="1200706" y="1865394"/>
                  <a:pt x="1267866" y="1951744"/>
                </a:cubicBezTo>
                <a:cubicBezTo>
                  <a:pt x="1279206" y="1966324"/>
                  <a:pt x="1285542" y="1984789"/>
                  <a:pt x="1298602" y="1997849"/>
                </a:cubicBezTo>
                <a:cubicBezTo>
                  <a:pt x="1313970" y="2013217"/>
                  <a:pt x="1332650" y="2025870"/>
                  <a:pt x="1344706" y="2043953"/>
                </a:cubicBezTo>
                <a:cubicBezTo>
                  <a:pt x="1365197" y="2074689"/>
                  <a:pt x="1352390" y="2061882"/>
                  <a:pt x="1383126" y="2082373"/>
                </a:cubicBezTo>
                <a:cubicBezTo>
                  <a:pt x="1388249" y="2090057"/>
                  <a:pt x="1394364" y="2097165"/>
                  <a:pt x="1398494" y="2105425"/>
                </a:cubicBezTo>
                <a:cubicBezTo>
                  <a:pt x="1402116" y="2112670"/>
                  <a:pt x="1401686" y="2121738"/>
                  <a:pt x="1406179" y="2128477"/>
                </a:cubicBezTo>
                <a:cubicBezTo>
                  <a:pt x="1412207" y="2137519"/>
                  <a:pt x="1422559" y="2142951"/>
                  <a:pt x="1429231" y="2151529"/>
                </a:cubicBezTo>
                <a:cubicBezTo>
                  <a:pt x="1440571" y="2166109"/>
                  <a:pt x="1446907" y="2184574"/>
                  <a:pt x="1459967" y="2197634"/>
                </a:cubicBezTo>
                <a:cubicBezTo>
                  <a:pt x="1467651" y="2205318"/>
                  <a:pt x="1476347" y="2212108"/>
                  <a:pt x="1483019" y="2220686"/>
                </a:cubicBezTo>
                <a:cubicBezTo>
                  <a:pt x="1494359" y="2235265"/>
                  <a:pt x="1500695" y="2253730"/>
                  <a:pt x="1513755" y="2266790"/>
                </a:cubicBezTo>
                <a:cubicBezTo>
                  <a:pt x="1529123" y="2282158"/>
                  <a:pt x="1547803" y="2294811"/>
                  <a:pt x="1559859" y="2312894"/>
                </a:cubicBezTo>
                <a:cubicBezTo>
                  <a:pt x="1570349" y="2328630"/>
                  <a:pt x="1598476" y="2372667"/>
                  <a:pt x="1613647" y="2389734"/>
                </a:cubicBezTo>
                <a:cubicBezTo>
                  <a:pt x="1625680" y="2403271"/>
                  <a:pt x="1652068" y="2428155"/>
                  <a:pt x="1652068" y="2428155"/>
                </a:cubicBezTo>
                <a:cubicBezTo>
                  <a:pt x="1669372" y="2480067"/>
                  <a:pt x="1645374" y="2423798"/>
                  <a:pt x="1682804" y="2466575"/>
                </a:cubicBezTo>
                <a:cubicBezTo>
                  <a:pt x="1694967" y="2480475"/>
                  <a:pt x="1700480" y="2499619"/>
                  <a:pt x="1713540" y="2512679"/>
                </a:cubicBezTo>
                <a:cubicBezTo>
                  <a:pt x="1730534" y="2529673"/>
                  <a:pt x="1738248" y="2540401"/>
                  <a:pt x="1759644" y="2551099"/>
                </a:cubicBezTo>
                <a:cubicBezTo>
                  <a:pt x="1766889" y="2554721"/>
                  <a:pt x="1775012" y="2556222"/>
                  <a:pt x="1782696" y="2558783"/>
                </a:cubicBezTo>
                <a:cubicBezTo>
                  <a:pt x="1798064" y="2574151"/>
                  <a:pt x="1808182" y="2598014"/>
                  <a:pt x="1828800" y="2604887"/>
                </a:cubicBezTo>
                <a:cubicBezTo>
                  <a:pt x="1851902" y="2612588"/>
                  <a:pt x="1855045" y="2611389"/>
                  <a:pt x="1874905" y="2627939"/>
                </a:cubicBezTo>
                <a:cubicBezTo>
                  <a:pt x="1883253" y="2634896"/>
                  <a:pt x="1889379" y="2644320"/>
                  <a:pt x="1897957" y="2650992"/>
                </a:cubicBezTo>
                <a:cubicBezTo>
                  <a:pt x="1912536" y="2662332"/>
                  <a:pt x="1931001" y="2668668"/>
                  <a:pt x="1944061" y="2681728"/>
                </a:cubicBezTo>
                <a:cubicBezTo>
                  <a:pt x="1972840" y="2710507"/>
                  <a:pt x="1956804" y="2701344"/>
                  <a:pt x="1990165" y="2712464"/>
                </a:cubicBezTo>
                <a:cubicBezTo>
                  <a:pt x="2047365" y="2769664"/>
                  <a:pt x="1974951" y="2699424"/>
                  <a:pt x="2043953" y="2758568"/>
                </a:cubicBezTo>
                <a:cubicBezTo>
                  <a:pt x="2052204" y="2765640"/>
                  <a:pt x="2058657" y="2774663"/>
                  <a:pt x="2067005" y="2781620"/>
                </a:cubicBezTo>
                <a:cubicBezTo>
                  <a:pt x="2074100" y="2787532"/>
                  <a:pt x="2082963" y="2791076"/>
                  <a:pt x="2090058" y="2796988"/>
                </a:cubicBezTo>
                <a:cubicBezTo>
                  <a:pt x="2098406" y="2803945"/>
                  <a:pt x="2104532" y="2813368"/>
                  <a:pt x="2113110" y="2820040"/>
                </a:cubicBezTo>
                <a:cubicBezTo>
                  <a:pt x="2127689" y="2831380"/>
                  <a:pt x="2143846" y="2840531"/>
                  <a:pt x="2159214" y="2850776"/>
                </a:cubicBezTo>
                <a:cubicBezTo>
                  <a:pt x="2166898" y="2855899"/>
                  <a:pt x="2175736" y="2859614"/>
                  <a:pt x="2182266" y="2866144"/>
                </a:cubicBezTo>
                <a:cubicBezTo>
                  <a:pt x="2222182" y="2906063"/>
                  <a:pt x="2164452" y="2849778"/>
                  <a:pt x="2228370" y="2904565"/>
                </a:cubicBezTo>
                <a:cubicBezTo>
                  <a:pt x="2236621" y="2911637"/>
                  <a:pt x="2242844" y="2920945"/>
                  <a:pt x="2251422" y="2927617"/>
                </a:cubicBezTo>
                <a:cubicBezTo>
                  <a:pt x="2266001" y="2938957"/>
                  <a:pt x="2282750" y="2947271"/>
                  <a:pt x="2297526" y="2958353"/>
                </a:cubicBezTo>
                <a:cubicBezTo>
                  <a:pt x="2307772" y="2966037"/>
                  <a:pt x="2317771" y="2974061"/>
                  <a:pt x="2328263" y="2981405"/>
                </a:cubicBezTo>
                <a:cubicBezTo>
                  <a:pt x="2343394" y="2991997"/>
                  <a:pt x="2374367" y="3012141"/>
                  <a:pt x="2374367" y="3012141"/>
                </a:cubicBezTo>
                <a:cubicBezTo>
                  <a:pt x="2416549" y="3075415"/>
                  <a:pt x="2361397" y="3002907"/>
                  <a:pt x="2412787" y="3042877"/>
                </a:cubicBezTo>
                <a:cubicBezTo>
                  <a:pt x="2429942" y="3056220"/>
                  <a:pt x="2440808" y="3076925"/>
                  <a:pt x="2458891" y="3088981"/>
                </a:cubicBezTo>
                <a:cubicBezTo>
                  <a:pt x="2466575" y="3094104"/>
                  <a:pt x="2474732" y="3098580"/>
                  <a:pt x="2481943" y="3104349"/>
                </a:cubicBezTo>
                <a:cubicBezTo>
                  <a:pt x="2487600" y="3108875"/>
                  <a:pt x="2491099" y="3115990"/>
                  <a:pt x="2497311" y="3119718"/>
                </a:cubicBezTo>
                <a:cubicBezTo>
                  <a:pt x="2504256" y="3123885"/>
                  <a:pt x="2512679" y="3124841"/>
                  <a:pt x="2520363" y="3127402"/>
                </a:cubicBezTo>
                <a:cubicBezTo>
                  <a:pt x="2535731" y="3142770"/>
                  <a:pt x="2545849" y="3166633"/>
                  <a:pt x="2566468" y="3173506"/>
                </a:cubicBezTo>
                <a:cubicBezTo>
                  <a:pt x="2624410" y="3192820"/>
                  <a:pt x="2552989" y="3166767"/>
                  <a:pt x="2612572" y="3196558"/>
                </a:cubicBezTo>
                <a:cubicBezTo>
                  <a:pt x="2619817" y="3200180"/>
                  <a:pt x="2627940" y="3201681"/>
                  <a:pt x="2635624" y="3204242"/>
                </a:cubicBezTo>
                <a:cubicBezTo>
                  <a:pt x="2676371" y="3244989"/>
                  <a:pt x="2638843" y="3212320"/>
                  <a:pt x="2689412" y="3242662"/>
                </a:cubicBezTo>
                <a:cubicBezTo>
                  <a:pt x="2689417" y="3242665"/>
                  <a:pt x="2747039" y="3281080"/>
                  <a:pt x="2758568" y="3288766"/>
                </a:cubicBezTo>
                <a:lnTo>
                  <a:pt x="2804673" y="3319502"/>
                </a:lnTo>
                <a:cubicBezTo>
                  <a:pt x="2818968" y="3333798"/>
                  <a:pt x="2823705" y="3340545"/>
                  <a:pt x="2843093" y="3350239"/>
                </a:cubicBezTo>
                <a:cubicBezTo>
                  <a:pt x="2850338" y="3353861"/>
                  <a:pt x="2858461" y="3355362"/>
                  <a:pt x="2866145" y="3357923"/>
                </a:cubicBezTo>
                <a:cubicBezTo>
                  <a:pt x="2900515" y="3409478"/>
                  <a:pt x="2860027" y="3358967"/>
                  <a:pt x="2904565" y="3388659"/>
                </a:cubicBezTo>
                <a:cubicBezTo>
                  <a:pt x="2913607" y="3394687"/>
                  <a:pt x="2919269" y="3404754"/>
                  <a:pt x="2927617" y="3411711"/>
                </a:cubicBezTo>
                <a:cubicBezTo>
                  <a:pt x="2934712" y="3417623"/>
                  <a:pt x="2943574" y="3421167"/>
                  <a:pt x="2950669" y="3427079"/>
                </a:cubicBezTo>
                <a:cubicBezTo>
                  <a:pt x="2989041" y="3459056"/>
                  <a:pt x="2956262" y="3444311"/>
                  <a:pt x="2996773" y="3457815"/>
                </a:cubicBezTo>
                <a:cubicBezTo>
                  <a:pt x="3001896" y="3465499"/>
                  <a:pt x="3005612" y="3474337"/>
                  <a:pt x="3012142" y="3480867"/>
                </a:cubicBezTo>
                <a:cubicBezTo>
                  <a:pt x="3025262" y="3493986"/>
                  <a:pt x="3078939" y="3527123"/>
                  <a:pt x="3088982" y="3534655"/>
                </a:cubicBezTo>
                <a:cubicBezTo>
                  <a:pt x="3099227" y="3542339"/>
                  <a:pt x="3109880" y="3549508"/>
                  <a:pt x="3119718" y="3557707"/>
                </a:cubicBezTo>
                <a:cubicBezTo>
                  <a:pt x="3125284" y="3562345"/>
                  <a:pt x="3128874" y="3569348"/>
                  <a:pt x="3135086" y="3573076"/>
                </a:cubicBezTo>
                <a:cubicBezTo>
                  <a:pt x="3142031" y="3577243"/>
                  <a:pt x="3150454" y="3578199"/>
                  <a:pt x="3158138" y="3580760"/>
                </a:cubicBezTo>
                <a:cubicBezTo>
                  <a:pt x="3165822" y="3588444"/>
                  <a:pt x="3172347" y="3597496"/>
                  <a:pt x="3181190" y="3603812"/>
                </a:cubicBezTo>
                <a:cubicBezTo>
                  <a:pt x="3190511" y="3610470"/>
                  <a:pt x="3201981" y="3613497"/>
                  <a:pt x="3211926" y="3619180"/>
                </a:cubicBezTo>
                <a:cubicBezTo>
                  <a:pt x="3287953" y="3662623"/>
                  <a:pt x="3172835" y="3603476"/>
                  <a:pt x="3265715" y="3649916"/>
                </a:cubicBezTo>
                <a:cubicBezTo>
                  <a:pt x="3270838" y="3657600"/>
                  <a:pt x="3273252" y="3668073"/>
                  <a:pt x="3281083" y="3672968"/>
                </a:cubicBezTo>
                <a:cubicBezTo>
                  <a:pt x="3294820" y="3681554"/>
                  <a:pt x="3327187" y="3688336"/>
                  <a:pt x="3327187" y="3688336"/>
                </a:cubicBezTo>
                <a:cubicBezTo>
                  <a:pt x="3340381" y="3698231"/>
                  <a:pt x="3365245" y="3717767"/>
                  <a:pt x="3380975" y="3726756"/>
                </a:cubicBezTo>
                <a:cubicBezTo>
                  <a:pt x="3390920" y="3732439"/>
                  <a:pt x="3402390" y="3735466"/>
                  <a:pt x="3411711" y="3742124"/>
                </a:cubicBezTo>
                <a:cubicBezTo>
                  <a:pt x="3466222" y="3781060"/>
                  <a:pt x="3399667" y="3750608"/>
                  <a:pt x="3465500" y="3788228"/>
                </a:cubicBezTo>
                <a:cubicBezTo>
                  <a:pt x="3472533" y="3792247"/>
                  <a:pt x="3481307" y="3792291"/>
                  <a:pt x="3488552" y="3795913"/>
                </a:cubicBezTo>
                <a:cubicBezTo>
                  <a:pt x="3548127" y="3825702"/>
                  <a:pt x="3476721" y="3799653"/>
                  <a:pt x="3534656" y="3818965"/>
                </a:cubicBezTo>
                <a:cubicBezTo>
                  <a:pt x="3558074" y="3854092"/>
                  <a:pt x="3564294" y="3869826"/>
                  <a:pt x="3619180" y="3888121"/>
                </a:cubicBezTo>
                <a:cubicBezTo>
                  <a:pt x="3626864" y="3890682"/>
                  <a:pt x="3634987" y="3892183"/>
                  <a:pt x="3642232" y="3895805"/>
                </a:cubicBezTo>
                <a:cubicBezTo>
                  <a:pt x="3650492" y="3899935"/>
                  <a:pt x="3657266" y="3906591"/>
                  <a:pt x="3665284" y="3911173"/>
                </a:cubicBezTo>
                <a:cubicBezTo>
                  <a:pt x="3675230" y="3916856"/>
                  <a:pt x="3686075" y="3920858"/>
                  <a:pt x="3696021" y="3926541"/>
                </a:cubicBezTo>
                <a:cubicBezTo>
                  <a:pt x="3704039" y="3931123"/>
                  <a:pt x="3710813" y="3937779"/>
                  <a:pt x="3719073" y="3941909"/>
                </a:cubicBezTo>
                <a:cubicBezTo>
                  <a:pt x="3726318" y="3945531"/>
                  <a:pt x="3734880" y="3945971"/>
                  <a:pt x="3742125" y="3949593"/>
                </a:cubicBezTo>
                <a:cubicBezTo>
                  <a:pt x="3755483" y="3956272"/>
                  <a:pt x="3767945" y="3964627"/>
                  <a:pt x="3780545" y="3972645"/>
                </a:cubicBezTo>
                <a:cubicBezTo>
                  <a:pt x="3796127" y="3982561"/>
                  <a:pt x="3809127" y="3997540"/>
                  <a:pt x="3826649" y="4003381"/>
                </a:cubicBezTo>
                <a:cubicBezTo>
                  <a:pt x="3834333" y="4005942"/>
                  <a:pt x="3842256" y="4007874"/>
                  <a:pt x="3849701" y="4011065"/>
                </a:cubicBezTo>
                <a:cubicBezTo>
                  <a:pt x="3944023" y="4051491"/>
                  <a:pt x="3826301" y="4003209"/>
                  <a:pt x="3903489" y="4041802"/>
                </a:cubicBezTo>
                <a:cubicBezTo>
                  <a:pt x="3910734" y="4045424"/>
                  <a:pt x="3918858" y="4046925"/>
                  <a:pt x="3926542" y="4049486"/>
                </a:cubicBezTo>
                <a:cubicBezTo>
                  <a:pt x="3934226" y="4054609"/>
                  <a:pt x="3941155" y="4061103"/>
                  <a:pt x="3949594" y="4064854"/>
                </a:cubicBezTo>
                <a:cubicBezTo>
                  <a:pt x="3964397" y="4071433"/>
                  <a:pt x="3982219" y="4071236"/>
                  <a:pt x="3995698" y="4080222"/>
                </a:cubicBezTo>
                <a:cubicBezTo>
                  <a:pt x="4003382" y="4085345"/>
                  <a:pt x="4010311" y="4091839"/>
                  <a:pt x="4018750" y="4095590"/>
                </a:cubicBezTo>
                <a:cubicBezTo>
                  <a:pt x="4033553" y="4102169"/>
                  <a:pt x="4049486" y="4105835"/>
                  <a:pt x="4064854" y="4110958"/>
                </a:cubicBezTo>
                <a:cubicBezTo>
                  <a:pt x="4072538" y="4113519"/>
                  <a:pt x="4080661" y="4115020"/>
                  <a:pt x="4087906" y="4118642"/>
                </a:cubicBezTo>
                <a:cubicBezTo>
                  <a:pt x="4098151" y="4123765"/>
                  <a:pt x="4108697" y="4128327"/>
                  <a:pt x="4118642" y="4134010"/>
                </a:cubicBezTo>
                <a:cubicBezTo>
                  <a:pt x="4126660" y="4138592"/>
                  <a:pt x="4133434" y="4145248"/>
                  <a:pt x="4141694" y="4149378"/>
                </a:cubicBezTo>
                <a:cubicBezTo>
                  <a:pt x="4148939" y="4153000"/>
                  <a:pt x="4157063" y="4154501"/>
                  <a:pt x="4164747" y="4157062"/>
                </a:cubicBezTo>
                <a:cubicBezTo>
                  <a:pt x="4176402" y="4164832"/>
                  <a:pt x="4194944" y="4180114"/>
                  <a:pt x="4210851" y="4180114"/>
                </a:cubicBezTo>
                <a:cubicBezTo>
                  <a:pt x="4218951" y="4180114"/>
                  <a:pt x="4226219" y="4174991"/>
                  <a:pt x="4233903" y="4172430"/>
                </a:cubicBezTo>
                <a:cubicBezTo>
                  <a:pt x="4239026" y="4164746"/>
                  <a:pt x="4245520" y="4157817"/>
                  <a:pt x="4249271" y="4149378"/>
                </a:cubicBezTo>
                <a:cubicBezTo>
                  <a:pt x="4255850" y="4134575"/>
                  <a:pt x="4255653" y="4116753"/>
                  <a:pt x="4264639" y="4103274"/>
                </a:cubicBezTo>
                <a:cubicBezTo>
                  <a:pt x="4304361" y="4043691"/>
                  <a:pt x="4289534" y="4074693"/>
                  <a:pt x="4310743" y="4011065"/>
                </a:cubicBezTo>
                <a:lnTo>
                  <a:pt x="4326111" y="3964961"/>
                </a:lnTo>
                <a:lnTo>
                  <a:pt x="4333795" y="3941909"/>
                </a:lnTo>
                <a:cubicBezTo>
                  <a:pt x="4321181" y="3904066"/>
                  <a:pt x="4335142" y="3930225"/>
                  <a:pt x="4303059" y="3903489"/>
                </a:cubicBezTo>
                <a:cubicBezTo>
                  <a:pt x="4282379" y="3886255"/>
                  <a:pt x="4281484" y="3875971"/>
                  <a:pt x="4256955" y="3865069"/>
                </a:cubicBezTo>
                <a:cubicBezTo>
                  <a:pt x="4242152" y="3858490"/>
                  <a:pt x="4224330" y="3858687"/>
                  <a:pt x="4210851" y="3849701"/>
                </a:cubicBezTo>
                <a:cubicBezTo>
                  <a:pt x="4181060" y="3829840"/>
                  <a:pt x="4196560" y="3837253"/>
                  <a:pt x="4164747" y="3826649"/>
                </a:cubicBezTo>
                <a:cubicBezTo>
                  <a:pt x="4106118" y="3768023"/>
                  <a:pt x="4174250" y="3829279"/>
                  <a:pt x="4118642" y="3795913"/>
                </a:cubicBezTo>
                <a:cubicBezTo>
                  <a:pt x="4112430" y="3792185"/>
                  <a:pt x="4109486" y="3784272"/>
                  <a:pt x="4103274" y="3780544"/>
                </a:cubicBezTo>
                <a:cubicBezTo>
                  <a:pt x="4096329" y="3776377"/>
                  <a:pt x="4087467" y="3776482"/>
                  <a:pt x="4080222" y="3772860"/>
                </a:cubicBezTo>
                <a:cubicBezTo>
                  <a:pt x="4020639" y="3743069"/>
                  <a:pt x="4092060" y="3769122"/>
                  <a:pt x="4034118" y="3749808"/>
                </a:cubicBezTo>
                <a:cubicBezTo>
                  <a:pt x="4026434" y="3742124"/>
                  <a:pt x="4020565" y="3732033"/>
                  <a:pt x="4011066" y="3726756"/>
                </a:cubicBezTo>
                <a:cubicBezTo>
                  <a:pt x="3996905" y="3718889"/>
                  <a:pt x="3964962" y="3711388"/>
                  <a:pt x="3964962" y="3711388"/>
                </a:cubicBezTo>
                <a:cubicBezTo>
                  <a:pt x="3921264" y="3667690"/>
                  <a:pt x="3963339" y="3702892"/>
                  <a:pt x="3918858" y="3680652"/>
                </a:cubicBezTo>
                <a:cubicBezTo>
                  <a:pt x="3859274" y="3650861"/>
                  <a:pt x="3930694" y="3676914"/>
                  <a:pt x="3872753" y="3657600"/>
                </a:cubicBezTo>
                <a:cubicBezTo>
                  <a:pt x="3819108" y="3603955"/>
                  <a:pt x="3878544" y="3656518"/>
                  <a:pt x="3826649" y="3626864"/>
                </a:cubicBezTo>
                <a:cubicBezTo>
                  <a:pt x="3761521" y="3589648"/>
                  <a:pt x="3825715" y="3613746"/>
                  <a:pt x="3772861" y="3596128"/>
                </a:cubicBezTo>
                <a:cubicBezTo>
                  <a:pt x="3755869" y="3579136"/>
                  <a:pt x="3748151" y="3568404"/>
                  <a:pt x="3726757" y="3557707"/>
                </a:cubicBezTo>
                <a:cubicBezTo>
                  <a:pt x="3719513" y="3554085"/>
                  <a:pt x="3710785" y="3553956"/>
                  <a:pt x="3703705" y="3550023"/>
                </a:cubicBezTo>
                <a:cubicBezTo>
                  <a:pt x="3687559" y="3541053"/>
                  <a:pt x="3675122" y="3525128"/>
                  <a:pt x="3657600" y="3519287"/>
                </a:cubicBezTo>
                <a:cubicBezTo>
                  <a:pt x="3593974" y="3498078"/>
                  <a:pt x="3624975" y="3512905"/>
                  <a:pt x="3565392" y="3473183"/>
                </a:cubicBezTo>
                <a:lnTo>
                  <a:pt x="3542340" y="3457815"/>
                </a:lnTo>
                <a:cubicBezTo>
                  <a:pt x="3534656" y="3452692"/>
                  <a:pt x="3528049" y="3445367"/>
                  <a:pt x="3519288" y="3442447"/>
                </a:cubicBezTo>
                <a:lnTo>
                  <a:pt x="3473184" y="3427079"/>
                </a:lnTo>
                <a:cubicBezTo>
                  <a:pt x="3468061" y="3421956"/>
                  <a:pt x="3464027" y="3415438"/>
                  <a:pt x="3457815" y="3411711"/>
                </a:cubicBezTo>
                <a:cubicBezTo>
                  <a:pt x="3450870" y="3407544"/>
                  <a:pt x="3441088" y="3409087"/>
                  <a:pt x="3434763" y="3404027"/>
                </a:cubicBezTo>
                <a:cubicBezTo>
                  <a:pt x="3385111" y="3364305"/>
                  <a:pt x="3454285" y="3392605"/>
                  <a:pt x="3396343" y="3373291"/>
                </a:cubicBezTo>
                <a:cubicBezTo>
                  <a:pt x="3341576" y="3318524"/>
                  <a:pt x="3403736" y="3377670"/>
                  <a:pt x="3350239" y="3334871"/>
                </a:cubicBezTo>
                <a:cubicBezTo>
                  <a:pt x="3344582" y="3330345"/>
                  <a:pt x="3340667" y="3323849"/>
                  <a:pt x="3334871" y="3319502"/>
                </a:cubicBezTo>
                <a:lnTo>
                  <a:pt x="3265715" y="3273398"/>
                </a:lnTo>
                <a:cubicBezTo>
                  <a:pt x="3258031" y="3268275"/>
                  <a:pt x="3249193" y="3264560"/>
                  <a:pt x="3242663" y="3258030"/>
                </a:cubicBezTo>
                <a:cubicBezTo>
                  <a:pt x="3237540" y="3252907"/>
                  <a:pt x="3233506" y="3246389"/>
                  <a:pt x="3227294" y="3242662"/>
                </a:cubicBezTo>
                <a:cubicBezTo>
                  <a:pt x="3220349" y="3238495"/>
                  <a:pt x="3211322" y="3238912"/>
                  <a:pt x="3204242" y="3234978"/>
                </a:cubicBezTo>
                <a:cubicBezTo>
                  <a:pt x="3188096" y="3226008"/>
                  <a:pt x="3173506" y="3214487"/>
                  <a:pt x="3158138" y="3204242"/>
                </a:cubicBezTo>
                <a:cubicBezTo>
                  <a:pt x="3150454" y="3199119"/>
                  <a:pt x="3141616" y="3195404"/>
                  <a:pt x="3135086" y="3188874"/>
                </a:cubicBezTo>
                <a:cubicBezTo>
                  <a:pt x="3106307" y="3160095"/>
                  <a:pt x="3122343" y="3169258"/>
                  <a:pt x="3088982" y="3158138"/>
                </a:cubicBezTo>
                <a:cubicBezTo>
                  <a:pt x="3034215" y="3103371"/>
                  <a:pt x="3096375" y="3162517"/>
                  <a:pt x="3042878" y="3119718"/>
                </a:cubicBezTo>
                <a:cubicBezTo>
                  <a:pt x="3037221" y="3115192"/>
                  <a:pt x="3033722" y="3108077"/>
                  <a:pt x="3027510" y="3104349"/>
                </a:cubicBezTo>
                <a:cubicBezTo>
                  <a:pt x="3020565" y="3100182"/>
                  <a:pt x="3012142" y="3099226"/>
                  <a:pt x="3004458" y="3096665"/>
                </a:cubicBezTo>
                <a:cubicBezTo>
                  <a:pt x="2999335" y="3088981"/>
                  <a:pt x="2996301" y="3079382"/>
                  <a:pt x="2989089" y="3073613"/>
                </a:cubicBezTo>
                <a:cubicBezTo>
                  <a:pt x="2982764" y="3068553"/>
                  <a:pt x="2973282" y="3069551"/>
                  <a:pt x="2966037" y="3065929"/>
                </a:cubicBezTo>
                <a:cubicBezTo>
                  <a:pt x="2957777" y="3061799"/>
                  <a:pt x="2950080" y="3056473"/>
                  <a:pt x="2942985" y="3050561"/>
                </a:cubicBezTo>
                <a:cubicBezTo>
                  <a:pt x="2870760" y="2990374"/>
                  <a:pt x="2990354" y="3074456"/>
                  <a:pt x="2873829" y="2996773"/>
                </a:cubicBezTo>
                <a:cubicBezTo>
                  <a:pt x="2866145" y="2991650"/>
                  <a:pt x="2859538" y="2984325"/>
                  <a:pt x="2850777" y="2981405"/>
                </a:cubicBezTo>
                <a:cubicBezTo>
                  <a:pt x="2843093" y="2978844"/>
                  <a:pt x="2834805" y="2977655"/>
                  <a:pt x="2827725" y="2973721"/>
                </a:cubicBezTo>
                <a:cubicBezTo>
                  <a:pt x="2811579" y="2964751"/>
                  <a:pt x="2796989" y="2953230"/>
                  <a:pt x="2781621" y="2942985"/>
                </a:cubicBezTo>
                <a:cubicBezTo>
                  <a:pt x="2773937" y="2937862"/>
                  <a:pt x="2767329" y="2930537"/>
                  <a:pt x="2758568" y="2927617"/>
                </a:cubicBezTo>
                <a:cubicBezTo>
                  <a:pt x="2750884" y="2925056"/>
                  <a:pt x="2742596" y="2923867"/>
                  <a:pt x="2735516" y="2919933"/>
                </a:cubicBezTo>
                <a:cubicBezTo>
                  <a:pt x="2719370" y="2910963"/>
                  <a:pt x="2704780" y="2899442"/>
                  <a:pt x="2689412" y="2889197"/>
                </a:cubicBezTo>
                <a:lnTo>
                  <a:pt x="2643308" y="2858460"/>
                </a:lnTo>
                <a:cubicBezTo>
                  <a:pt x="2635624" y="2853337"/>
                  <a:pt x="2629017" y="2846012"/>
                  <a:pt x="2620256" y="2843092"/>
                </a:cubicBezTo>
                <a:cubicBezTo>
                  <a:pt x="2612572" y="2840531"/>
                  <a:pt x="2604284" y="2839342"/>
                  <a:pt x="2597204" y="2835408"/>
                </a:cubicBezTo>
                <a:cubicBezTo>
                  <a:pt x="2581058" y="2826438"/>
                  <a:pt x="2564161" y="2817732"/>
                  <a:pt x="2551100" y="2804672"/>
                </a:cubicBezTo>
                <a:cubicBezTo>
                  <a:pt x="2545977" y="2799549"/>
                  <a:pt x="2541943" y="2793031"/>
                  <a:pt x="2535731" y="2789304"/>
                </a:cubicBezTo>
                <a:cubicBezTo>
                  <a:pt x="2528786" y="2785137"/>
                  <a:pt x="2519759" y="2785554"/>
                  <a:pt x="2512679" y="2781620"/>
                </a:cubicBezTo>
                <a:lnTo>
                  <a:pt x="2443523" y="2735516"/>
                </a:lnTo>
                <a:cubicBezTo>
                  <a:pt x="2435839" y="2730393"/>
                  <a:pt x="2427001" y="2726678"/>
                  <a:pt x="2420471" y="2720148"/>
                </a:cubicBezTo>
                <a:cubicBezTo>
                  <a:pt x="2412787" y="2712464"/>
                  <a:pt x="2405997" y="2703768"/>
                  <a:pt x="2397419" y="2697096"/>
                </a:cubicBezTo>
                <a:cubicBezTo>
                  <a:pt x="2382840" y="2685756"/>
                  <a:pt x="2366683" y="2676605"/>
                  <a:pt x="2351315" y="2666360"/>
                </a:cubicBezTo>
                <a:cubicBezTo>
                  <a:pt x="2343631" y="2661237"/>
                  <a:pt x="2334793" y="2657522"/>
                  <a:pt x="2328263" y="2650992"/>
                </a:cubicBezTo>
                <a:cubicBezTo>
                  <a:pt x="2320579" y="2643308"/>
                  <a:pt x="2313558" y="2634896"/>
                  <a:pt x="2305210" y="2627939"/>
                </a:cubicBezTo>
                <a:cubicBezTo>
                  <a:pt x="2298115" y="2622027"/>
                  <a:pt x="2289060" y="2618706"/>
                  <a:pt x="2282158" y="2612571"/>
                </a:cubicBezTo>
                <a:cubicBezTo>
                  <a:pt x="2203207" y="2542392"/>
                  <a:pt x="2265320" y="2585978"/>
                  <a:pt x="2213002" y="2551099"/>
                </a:cubicBezTo>
                <a:cubicBezTo>
                  <a:pt x="2207879" y="2543415"/>
                  <a:pt x="2204584" y="2534128"/>
                  <a:pt x="2197634" y="2528047"/>
                </a:cubicBezTo>
                <a:cubicBezTo>
                  <a:pt x="2183734" y="2515884"/>
                  <a:pt x="2151530" y="2497311"/>
                  <a:pt x="2151530" y="2497311"/>
                </a:cubicBezTo>
                <a:cubicBezTo>
                  <a:pt x="2111519" y="2437294"/>
                  <a:pt x="2162596" y="2503689"/>
                  <a:pt x="2113110" y="2466575"/>
                </a:cubicBezTo>
                <a:cubicBezTo>
                  <a:pt x="2098621" y="2455708"/>
                  <a:pt x="2087496" y="2440962"/>
                  <a:pt x="2074689" y="2428155"/>
                </a:cubicBezTo>
                <a:cubicBezTo>
                  <a:pt x="2069566" y="2423032"/>
                  <a:pt x="2065349" y="2416805"/>
                  <a:pt x="2059321" y="2412786"/>
                </a:cubicBezTo>
                <a:lnTo>
                  <a:pt x="2013217" y="2382050"/>
                </a:lnTo>
                <a:cubicBezTo>
                  <a:pt x="2008094" y="2374366"/>
                  <a:pt x="2004799" y="2365079"/>
                  <a:pt x="1997849" y="2358998"/>
                </a:cubicBezTo>
                <a:cubicBezTo>
                  <a:pt x="1983949" y="2346835"/>
                  <a:pt x="1964805" y="2341322"/>
                  <a:pt x="1951745" y="2328262"/>
                </a:cubicBezTo>
                <a:cubicBezTo>
                  <a:pt x="1944061" y="2320578"/>
                  <a:pt x="1937041" y="2312167"/>
                  <a:pt x="1928693" y="2305210"/>
                </a:cubicBezTo>
                <a:cubicBezTo>
                  <a:pt x="1921598" y="2299298"/>
                  <a:pt x="1912543" y="2295977"/>
                  <a:pt x="1905641" y="2289842"/>
                </a:cubicBezTo>
                <a:cubicBezTo>
                  <a:pt x="1889397" y="2275403"/>
                  <a:pt x="1874905" y="2259106"/>
                  <a:pt x="1859537" y="2243738"/>
                </a:cubicBezTo>
                <a:cubicBezTo>
                  <a:pt x="1854414" y="2238615"/>
                  <a:pt x="1848187" y="2234398"/>
                  <a:pt x="1844168" y="2228370"/>
                </a:cubicBezTo>
                <a:cubicBezTo>
                  <a:pt x="1832758" y="2211256"/>
                  <a:pt x="1829072" y="2202461"/>
                  <a:pt x="1813432" y="2189949"/>
                </a:cubicBezTo>
                <a:cubicBezTo>
                  <a:pt x="1806221" y="2184180"/>
                  <a:pt x="1797475" y="2180493"/>
                  <a:pt x="1790380" y="2174581"/>
                </a:cubicBezTo>
                <a:cubicBezTo>
                  <a:pt x="1782032" y="2167624"/>
                  <a:pt x="1774400" y="2159780"/>
                  <a:pt x="1767328" y="2151529"/>
                </a:cubicBezTo>
                <a:cubicBezTo>
                  <a:pt x="1758994" y="2141805"/>
                  <a:pt x="1754114" y="2128992"/>
                  <a:pt x="1744276" y="2120793"/>
                </a:cubicBezTo>
                <a:cubicBezTo>
                  <a:pt x="1738054" y="2115608"/>
                  <a:pt x="1728908" y="2115670"/>
                  <a:pt x="1721224" y="2113109"/>
                </a:cubicBezTo>
                <a:cubicBezTo>
                  <a:pt x="1685365" y="2059321"/>
                  <a:pt x="1705856" y="2077250"/>
                  <a:pt x="1667436" y="2051637"/>
                </a:cubicBezTo>
                <a:cubicBezTo>
                  <a:pt x="1652477" y="2006761"/>
                  <a:pt x="1671456" y="2047972"/>
                  <a:pt x="1636700" y="2013217"/>
                </a:cubicBezTo>
                <a:cubicBezTo>
                  <a:pt x="1630170" y="2006687"/>
                  <a:pt x="1627412" y="1997115"/>
                  <a:pt x="1621331" y="1990165"/>
                </a:cubicBezTo>
                <a:cubicBezTo>
                  <a:pt x="1609404" y="1976535"/>
                  <a:pt x="1595718" y="1964551"/>
                  <a:pt x="1582911" y="1951744"/>
                </a:cubicBezTo>
                <a:cubicBezTo>
                  <a:pt x="1553330" y="1922163"/>
                  <a:pt x="1568900" y="1934719"/>
                  <a:pt x="1536807" y="1913324"/>
                </a:cubicBezTo>
                <a:cubicBezTo>
                  <a:pt x="1531684" y="1905640"/>
                  <a:pt x="1527574" y="1897174"/>
                  <a:pt x="1521439" y="1890272"/>
                </a:cubicBezTo>
                <a:cubicBezTo>
                  <a:pt x="1507000" y="1874028"/>
                  <a:pt x="1487391" y="1862251"/>
                  <a:pt x="1475335" y="1844168"/>
                </a:cubicBezTo>
                <a:cubicBezTo>
                  <a:pt x="1438571" y="1789022"/>
                  <a:pt x="1457659" y="1811124"/>
                  <a:pt x="1421547" y="1775012"/>
                </a:cubicBezTo>
                <a:cubicBezTo>
                  <a:pt x="1399779" y="1709707"/>
                  <a:pt x="1430139" y="1789333"/>
                  <a:pt x="1398494" y="1736592"/>
                </a:cubicBezTo>
                <a:cubicBezTo>
                  <a:pt x="1365130" y="1680986"/>
                  <a:pt x="1426380" y="1749109"/>
                  <a:pt x="1367758" y="1690487"/>
                </a:cubicBezTo>
                <a:cubicBezTo>
                  <a:pt x="1353062" y="1646400"/>
                  <a:pt x="1370598" y="1687552"/>
                  <a:pt x="1337022" y="1644383"/>
                </a:cubicBezTo>
                <a:cubicBezTo>
                  <a:pt x="1325682" y="1629804"/>
                  <a:pt x="1319346" y="1611339"/>
                  <a:pt x="1306286" y="1598279"/>
                </a:cubicBezTo>
                <a:lnTo>
                  <a:pt x="1237130" y="1529123"/>
                </a:lnTo>
                <a:lnTo>
                  <a:pt x="1214078" y="1506071"/>
                </a:lnTo>
                <a:cubicBezTo>
                  <a:pt x="1208955" y="1500948"/>
                  <a:pt x="1202729" y="1496730"/>
                  <a:pt x="1198710" y="1490702"/>
                </a:cubicBezTo>
                <a:cubicBezTo>
                  <a:pt x="1193587" y="1483018"/>
                  <a:pt x="1189477" y="1474552"/>
                  <a:pt x="1183342" y="1467650"/>
                </a:cubicBezTo>
                <a:cubicBezTo>
                  <a:pt x="1168903" y="1451406"/>
                  <a:pt x="1146957" y="1440985"/>
                  <a:pt x="1137237" y="1421546"/>
                </a:cubicBezTo>
                <a:cubicBezTo>
                  <a:pt x="1132114" y="1411301"/>
                  <a:pt x="1127940" y="1400524"/>
                  <a:pt x="1121869" y="1390810"/>
                </a:cubicBezTo>
                <a:cubicBezTo>
                  <a:pt x="1094382" y="1346831"/>
                  <a:pt x="1105123" y="1374952"/>
                  <a:pt x="1083449" y="1337022"/>
                </a:cubicBezTo>
                <a:cubicBezTo>
                  <a:pt x="1067672" y="1309412"/>
                  <a:pt x="1071435" y="1306637"/>
                  <a:pt x="1052713" y="1283234"/>
                </a:cubicBezTo>
                <a:cubicBezTo>
                  <a:pt x="1048187" y="1277577"/>
                  <a:pt x="1041692" y="1273661"/>
                  <a:pt x="1037345" y="1267865"/>
                </a:cubicBezTo>
                <a:cubicBezTo>
                  <a:pt x="992523" y="1208102"/>
                  <a:pt x="1026459" y="1234994"/>
                  <a:pt x="983557" y="1206393"/>
                </a:cubicBezTo>
                <a:cubicBezTo>
                  <a:pt x="973312" y="1191025"/>
                  <a:pt x="965882" y="1173349"/>
                  <a:pt x="952821" y="1160289"/>
                </a:cubicBezTo>
                <a:cubicBezTo>
                  <a:pt x="947698" y="1155166"/>
                  <a:pt x="941799" y="1150717"/>
                  <a:pt x="937452" y="1144921"/>
                </a:cubicBezTo>
                <a:cubicBezTo>
                  <a:pt x="926370" y="1130145"/>
                  <a:pt x="916961" y="1114185"/>
                  <a:pt x="906716" y="1098817"/>
                </a:cubicBezTo>
                <a:lnTo>
                  <a:pt x="891348" y="1075765"/>
                </a:lnTo>
                <a:lnTo>
                  <a:pt x="875980" y="1052713"/>
                </a:lnTo>
                <a:cubicBezTo>
                  <a:pt x="870857" y="1037345"/>
                  <a:pt x="869598" y="1020087"/>
                  <a:pt x="860612" y="1006608"/>
                </a:cubicBezTo>
                <a:cubicBezTo>
                  <a:pt x="855489" y="998924"/>
                  <a:pt x="848995" y="991995"/>
                  <a:pt x="845244" y="983556"/>
                </a:cubicBezTo>
                <a:cubicBezTo>
                  <a:pt x="838665" y="968753"/>
                  <a:pt x="834999" y="952820"/>
                  <a:pt x="829876" y="937452"/>
                </a:cubicBezTo>
                <a:cubicBezTo>
                  <a:pt x="827315" y="929768"/>
                  <a:pt x="825814" y="921645"/>
                  <a:pt x="822192" y="914400"/>
                </a:cubicBezTo>
                <a:cubicBezTo>
                  <a:pt x="817069" y="904155"/>
                  <a:pt x="812717" y="893486"/>
                  <a:pt x="806824" y="883664"/>
                </a:cubicBezTo>
                <a:cubicBezTo>
                  <a:pt x="797321" y="867826"/>
                  <a:pt x="776088" y="837560"/>
                  <a:pt x="776088" y="837560"/>
                </a:cubicBezTo>
                <a:cubicBezTo>
                  <a:pt x="766015" y="807341"/>
                  <a:pt x="765022" y="790883"/>
                  <a:pt x="745352" y="768403"/>
                </a:cubicBezTo>
                <a:cubicBezTo>
                  <a:pt x="733425" y="754773"/>
                  <a:pt x="716978" y="745053"/>
                  <a:pt x="706931" y="729983"/>
                </a:cubicBezTo>
                <a:cubicBezTo>
                  <a:pt x="696686" y="714615"/>
                  <a:pt x="684455" y="700399"/>
                  <a:pt x="676195" y="683879"/>
                </a:cubicBezTo>
                <a:cubicBezTo>
                  <a:pt x="671072" y="673634"/>
                  <a:pt x="667485" y="662464"/>
                  <a:pt x="660827" y="653143"/>
                </a:cubicBezTo>
                <a:cubicBezTo>
                  <a:pt x="654511" y="644300"/>
                  <a:pt x="645459" y="637775"/>
                  <a:pt x="637775" y="630091"/>
                </a:cubicBezTo>
                <a:cubicBezTo>
                  <a:pt x="632652" y="614723"/>
                  <a:pt x="631393" y="597465"/>
                  <a:pt x="622407" y="583986"/>
                </a:cubicBezTo>
                <a:cubicBezTo>
                  <a:pt x="612162" y="568618"/>
                  <a:pt x="597512" y="555404"/>
                  <a:pt x="591671" y="537882"/>
                </a:cubicBezTo>
                <a:cubicBezTo>
                  <a:pt x="589110" y="530198"/>
                  <a:pt x="587921" y="521910"/>
                  <a:pt x="583987" y="514830"/>
                </a:cubicBezTo>
                <a:cubicBezTo>
                  <a:pt x="575017" y="498684"/>
                  <a:pt x="559092" y="486248"/>
                  <a:pt x="553251" y="468726"/>
                </a:cubicBezTo>
                <a:cubicBezTo>
                  <a:pt x="550690" y="461042"/>
                  <a:pt x="549189" y="452919"/>
                  <a:pt x="545567" y="445674"/>
                </a:cubicBezTo>
                <a:cubicBezTo>
                  <a:pt x="534869" y="424278"/>
                  <a:pt x="524141" y="416564"/>
                  <a:pt x="507147" y="399570"/>
                </a:cubicBezTo>
                <a:cubicBezTo>
                  <a:pt x="489311" y="346061"/>
                  <a:pt x="512222" y="403341"/>
                  <a:pt x="484094" y="361149"/>
                </a:cubicBezTo>
                <a:cubicBezTo>
                  <a:pt x="477740" y="351618"/>
                  <a:pt x="474409" y="340358"/>
                  <a:pt x="468726" y="330413"/>
                </a:cubicBezTo>
                <a:cubicBezTo>
                  <a:pt x="464144" y="322395"/>
                  <a:pt x="457488" y="315621"/>
                  <a:pt x="453358" y="307361"/>
                </a:cubicBezTo>
                <a:cubicBezTo>
                  <a:pt x="449736" y="300116"/>
                  <a:pt x="449608" y="291389"/>
                  <a:pt x="445674" y="284309"/>
                </a:cubicBezTo>
                <a:cubicBezTo>
                  <a:pt x="436704" y="268163"/>
                  <a:pt x="425183" y="253573"/>
                  <a:pt x="414938" y="238205"/>
                </a:cubicBezTo>
                <a:cubicBezTo>
                  <a:pt x="409815" y="230521"/>
                  <a:pt x="402490" y="223914"/>
                  <a:pt x="399570" y="215153"/>
                </a:cubicBezTo>
                <a:cubicBezTo>
                  <a:pt x="380256" y="157211"/>
                  <a:pt x="406309" y="228632"/>
                  <a:pt x="376518" y="169049"/>
                </a:cubicBezTo>
                <a:cubicBezTo>
                  <a:pt x="356567" y="129148"/>
                  <a:pt x="383484" y="160648"/>
                  <a:pt x="353466" y="130628"/>
                </a:cubicBezTo>
                <a:cubicBezTo>
                  <a:pt x="334152" y="72686"/>
                  <a:pt x="360205" y="144107"/>
                  <a:pt x="330414" y="84524"/>
                </a:cubicBezTo>
                <a:cubicBezTo>
                  <a:pt x="326792" y="77279"/>
                  <a:pt x="326664" y="68552"/>
                  <a:pt x="322730" y="61472"/>
                </a:cubicBezTo>
                <a:cubicBezTo>
                  <a:pt x="296363" y="14012"/>
                  <a:pt x="302616" y="22449"/>
                  <a:pt x="268942" y="0"/>
                </a:cubicBezTo>
                <a:cubicBezTo>
                  <a:pt x="184521" y="21105"/>
                  <a:pt x="290064" y="-10881"/>
                  <a:pt x="215153" y="30736"/>
                </a:cubicBezTo>
                <a:cubicBezTo>
                  <a:pt x="200992" y="38603"/>
                  <a:pt x="184417" y="40981"/>
                  <a:pt x="169049" y="46104"/>
                </a:cubicBezTo>
                <a:cubicBezTo>
                  <a:pt x="160288" y="49024"/>
                  <a:pt x="153681" y="56349"/>
                  <a:pt x="145997" y="61472"/>
                </a:cubicBezTo>
                <a:cubicBezTo>
                  <a:pt x="140874" y="69156"/>
                  <a:pt x="138460" y="79629"/>
                  <a:pt x="130629" y="84524"/>
                </a:cubicBezTo>
                <a:cubicBezTo>
                  <a:pt x="116892" y="93110"/>
                  <a:pt x="98004" y="90906"/>
                  <a:pt x="84525" y="99892"/>
                </a:cubicBezTo>
                <a:cubicBezTo>
                  <a:pt x="52686" y="121118"/>
                  <a:pt x="70432" y="113020"/>
                  <a:pt x="30737" y="122944"/>
                </a:cubicBezTo>
                <a:lnTo>
                  <a:pt x="0" y="153681"/>
                </a:lnTo>
                <a:close/>
              </a:path>
            </a:pathLst>
          </a:custGeom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009702" y="319523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tx1"/>
                </a:solidFill>
              </a:rPr>
              <a:t>Q</a:t>
            </a:r>
            <a:r>
              <a:rPr lang="en-US" sz="2400" i="1" baseline="-25000" dirty="0">
                <a:solidFill>
                  <a:schemeClr val="tx1"/>
                </a:solidFill>
              </a:rPr>
              <a:t>NS</a:t>
            </a:r>
            <a:endParaRPr lang="en-US" sz="2400" i="1" baseline="-25000" dirty="0"/>
          </a:p>
        </p:txBody>
      </p:sp>
      <p:sp>
        <p:nvSpPr>
          <p:cNvPr id="45" name="Rectangle 44"/>
          <p:cNvSpPr/>
          <p:nvPr/>
        </p:nvSpPr>
        <p:spPr>
          <a:xfrm>
            <a:off x="6953395" y="5843084"/>
            <a:ext cx="6960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tx1"/>
                </a:solidFill>
              </a:rPr>
              <a:t>Q</a:t>
            </a:r>
            <a:r>
              <a:rPr lang="en-US" sz="2400" i="1" baseline="-25000" dirty="0">
                <a:solidFill>
                  <a:schemeClr val="tx1"/>
                </a:solidFill>
              </a:rPr>
              <a:t>SS</a:t>
            </a:r>
            <a:endParaRPr lang="en-US" sz="2400" i="1" baseline="-25000" dirty="0"/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 flipV="1">
            <a:off x="5592869" y="5985862"/>
            <a:ext cx="1077431" cy="56733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1617714" y="811547"/>
            <a:ext cx="592086" cy="12369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Freeform 53"/>
          <p:cNvSpPr/>
          <p:nvPr/>
        </p:nvSpPr>
        <p:spPr>
          <a:xfrm>
            <a:off x="2358998" y="2236054"/>
            <a:ext cx="3857385" cy="3719072"/>
          </a:xfrm>
          <a:custGeom>
            <a:avLst/>
            <a:gdLst>
              <a:gd name="connsiteX0" fmla="*/ 0 w 3857385"/>
              <a:gd name="connsiteY0" fmla="*/ 0 h 3719072"/>
              <a:gd name="connsiteX1" fmla="*/ 875980 w 3857385"/>
              <a:gd name="connsiteY1" fmla="*/ 1390810 h 3719072"/>
              <a:gd name="connsiteX2" fmla="*/ 1613647 w 3857385"/>
              <a:gd name="connsiteY2" fmla="*/ 2182265 h 3719072"/>
              <a:gd name="connsiteX3" fmla="*/ 3857385 w 3857385"/>
              <a:gd name="connsiteY3" fmla="*/ 3719072 h 3719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7385" h="3719072">
                <a:moveTo>
                  <a:pt x="0" y="0"/>
                </a:moveTo>
                <a:cubicBezTo>
                  <a:pt x="303519" y="513549"/>
                  <a:pt x="607039" y="1027099"/>
                  <a:pt x="875980" y="1390810"/>
                </a:cubicBezTo>
                <a:cubicBezTo>
                  <a:pt x="1144921" y="1754521"/>
                  <a:pt x="1116746" y="1794221"/>
                  <a:pt x="1613647" y="2182265"/>
                </a:cubicBezTo>
                <a:cubicBezTo>
                  <a:pt x="2110548" y="2570309"/>
                  <a:pt x="3498797" y="3488551"/>
                  <a:pt x="3857385" y="3719072"/>
                </a:cubicBezTo>
              </a:path>
            </a:pathLst>
          </a:custGeom>
          <a:noFill/>
          <a:ln w="28575"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975242" y="1024973"/>
            <a:ext cx="639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tx1"/>
                </a:solidFill>
              </a:rPr>
              <a:t>L</a:t>
            </a:r>
            <a:r>
              <a:rPr lang="en-US" sz="2400" i="1" baseline="-25000" dirty="0">
                <a:solidFill>
                  <a:schemeClr val="tx1"/>
                </a:solidFill>
              </a:rPr>
              <a:t>NS</a:t>
            </a:r>
            <a:endParaRPr lang="en-US" sz="2400" i="1" baseline="-25000" dirty="0"/>
          </a:p>
        </p:txBody>
      </p:sp>
      <p:sp>
        <p:nvSpPr>
          <p:cNvPr id="56" name="Rectangle 55"/>
          <p:cNvSpPr/>
          <p:nvPr/>
        </p:nvSpPr>
        <p:spPr>
          <a:xfrm>
            <a:off x="3647771" y="3733800"/>
            <a:ext cx="6286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chemeClr val="tx1"/>
                </a:solidFill>
              </a:rPr>
              <a:t>L</a:t>
            </a:r>
            <a:r>
              <a:rPr lang="en-US" sz="2400" i="1" baseline="-25000" dirty="0">
                <a:solidFill>
                  <a:schemeClr val="tx1"/>
                </a:solidFill>
              </a:rPr>
              <a:t>SS</a:t>
            </a:r>
            <a:endParaRPr lang="en-US" sz="2400" i="1" baseline="-25000" dirty="0"/>
          </a:p>
        </p:txBody>
      </p:sp>
      <p:sp>
        <p:nvSpPr>
          <p:cNvPr id="57" name="Rectangle 56"/>
          <p:cNvSpPr/>
          <p:nvPr/>
        </p:nvSpPr>
        <p:spPr>
          <a:xfrm>
            <a:off x="2504571" y="1585487"/>
            <a:ext cx="14547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Zero-flux boundary</a:t>
            </a:r>
            <a:endParaRPr lang="en-US" sz="2000" dirty="0"/>
          </a:p>
        </p:txBody>
      </p:sp>
      <p:sp>
        <p:nvSpPr>
          <p:cNvPr id="60" name="Rectangle 59"/>
          <p:cNvSpPr/>
          <p:nvPr/>
        </p:nvSpPr>
        <p:spPr>
          <a:xfrm>
            <a:off x="3648972" y="0"/>
            <a:ext cx="549502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Second quantitative constraint on </a:t>
            </a:r>
            <a:r>
              <a:rPr lang="en-US" sz="2000" b="1" dirty="0">
                <a:solidFill>
                  <a:schemeClr val="tx1"/>
                </a:solidFill>
              </a:rPr>
              <a:t>north-shore</a:t>
            </a:r>
            <a:r>
              <a:rPr lang="en-US" sz="2000" dirty="0">
                <a:solidFill>
                  <a:schemeClr val="tx1"/>
                </a:solidFill>
              </a:rPr>
              <a:t> gravel / sand supply (</a:t>
            </a:r>
            <a:r>
              <a:rPr lang="en-US" sz="2000" i="1" dirty="0">
                <a:solidFill>
                  <a:schemeClr val="tx1"/>
                </a:solidFill>
              </a:rPr>
              <a:t>Q</a:t>
            </a:r>
            <a:r>
              <a:rPr lang="en-US" sz="2000" i="1" baseline="-25000" dirty="0">
                <a:solidFill>
                  <a:schemeClr val="tx1"/>
                </a:solidFill>
              </a:rPr>
              <a:t>NS</a:t>
            </a:r>
            <a:r>
              <a:rPr lang="en-US" sz="2000" dirty="0">
                <a:solidFill>
                  <a:schemeClr val="tx1"/>
                </a:solidFill>
              </a:rPr>
              <a:t>):</a:t>
            </a:r>
            <a:endParaRPr lang="en-US" sz="2000" dirty="0"/>
          </a:p>
        </p:txBody>
      </p:sp>
      <p:cxnSp>
        <p:nvCxnSpPr>
          <p:cNvPr id="68" name="Straight Arrow Connector 67"/>
          <p:cNvCxnSpPr/>
          <p:nvPr/>
        </p:nvCxnSpPr>
        <p:spPr bwMode="auto">
          <a:xfrm flipV="1">
            <a:off x="1740804" y="2438400"/>
            <a:ext cx="0" cy="21987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6" name="Rectangle 65"/>
          <p:cNvSpPr/>
          <p:nvPr/>
        </p:nvSpPr>
        <p:spPr>
          <a:xfrm>
            <a:off x="0" y="4191000"/>
            <a:ext cx="304800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~ boundary between north-shore and south-shore sediment supplies (point of exhaustion)</a:t>
            </a:r>
            <a:endParaRPr lang="en-US" sz="2000" dirty="0"/>
          </a:p>
        </p:txBody>
      </p:sp>
      <p:sp>
        <p:nvSpPr>
          <p:cNvPr id="74" name="Rectangle 73"/>
          <p:cNvSpPr/>
          <p:nvPr/>
        </p:nvSpPr>
        <p:spPr>
          <a:xfrm>
            <a:off x="7823725" y="2840889"/>
            <a:ext cx="132027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</a:rPr>
              <a:t>L</a:t>
            </a:r>
            <a:r>
              <a:rPr lang="en-US" sz="1800" i="1" baseline="-25000" dirty="0">
                <a:solidFill>
                  <a:schemeClr val="tx1"/>
                </a:solidFill>
              </a:rPr>
              <a:t>NS</a:t>
            </a:r>
            <a:r>
              <a:rPr lang="en-US" sz="1800" dirty="0">
                <a:solidFill>
                  <a:schemeClr val="tx1"/>
                </a:solidFill>
              </a:rPr>
              <a:t> ~ 2 mi</a:t>
            </a:r>
          </a:p>
          <a:p>
            <a:r>
              <a:rPr lang="en-US" sz="1800" i="1" dirty="0">
                <a:solidFill>
                  <a:schemeClr val="tx1"/>
                </a:solidFill>
              </a:rPr>
              <a:t>L</a:t>
            </a:r>
            <a:r>
              <a:rPr lang="en-US" sz="1800" i="1" baseline="-25000" dirty="0">
                <a:solidFill>
                  <a:schemeClr val="tx1"/>
                </a:solidFill>
              </a:rPr>
              <a:t>SS</a:t>
            </a:r>
            <a:r>
              <a:rPr lang="en-US" sz="1800" dirty="0">
                <a:solidFill>
                  <a:schemeClr val="tx1"/>
                </a:solidFill>
              </a:rPr>
              <a:t> ~ 8 mi</a:t>
            </a:r>
            <a:endParaRPr lang="en-US" sz="1800" dirty="0"/>
          </a:p>
        </p:txBody>
      </p:sp>
      <p:sp>
        <p:nvSpPr>
          <p:cNvPr id="75" name="Rectangle 74"/>
          <p:cNvSpPr/>
          <p:nvPr/>
        </p:nvSpPr>
        <p:spPr>
          <a:xfrm>
            <a:off x="6479744" y="4267943"/>
            <a:ext cx="2622817" cy="1169551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NS</a:t>
            </a:r>
            <a:r>
              <a:rPr lang="en-US" sz="1800" dirty="0">
                <a:solidFill>
                  <a:schemeClr val="tx1"/>
                </a:solidFill>
              </a:rPr>
              <a:t> ~ 0.25</a:t>
            </a:r>
            <a:r>
              <a:rPr lang="en-US" sz="1800" i="1" dirty="0">
                <a:solidFill>
                  <a:schemeClr val="tx1"/>
                </a:solidFill>
              </a:rPr>
              <a:t>∙Q</a:t>
            </a:r>
            <a:r>
              <a:rPr lang="en-US" sz="1800" i="1" baseline="-25000" dirty="0">
                <a:solidFill>
                  <a:schemeClr val="tx1"/>
                </a:solidFill>
              </a:rPr>
              <a:t>NS</a:t>
            </a:r>
          </a:p>
          <a:p>
            <a:endParaRPr lang="en-US" sz="800" i="1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If 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 </a:t>
            </a:r>
            <a:r>
              <a:rPr lang="en-US" sz="1800" dirty="0">
                <a:solidFill>
                  <a:schemeClr val="tx1"/>
                </a:solidFill>
              </a:rPr>
              <a:t>~ 25,000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800" i="1" dirty="0">
              <a:solidFill>
                <a:schemeClr val="tx1"/>
              </a:solidFill>
            </a:endParaRPr>
          </a:p>
          <a:p>
            <a:r>
              <a:rPr lang="en-US" sz="1800" dirty="0">
                <a:solidFill>
                  <a:schemeClr val="tx1"/>
                </a:solidFill>
              </a:rPr>
              <a:t>then 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NS </a:t>
            </a:r>
            <a:r>
              <a:rPr lang="en-US" sz="1800" dirty="0">
                <a:solidFill>
                  <a:schemeClr val="tx1"/>
                </a:solidFill>
              </a:rPr>
              <a:t>~ 6,000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230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6395" y="152400"/>
            <a:ext cx="15840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Conclusions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76395" y="762000"/>
            <a:ext cx="828660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Previous 111 study likely overestimates south-shore sand supply and underestimates (significantly) north-shore sand / gravel input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simplest genetic model, north-shore supply of sand / gravel is responsible for construction (and slow </a:t>
            </a:r>
            <a:r>
              <a:rPr lang="en-US" sz="2000" dirty="0" err="1">
                <a:solidFill>
                  <a:schemeClr val="tx1"/>
                </a:solidFill>
              </a:rPr>
              <a:t>lakeward</a:t>
            </a:r>
            <a:r>
              <a:rPr lang="en-US" sz="2000" dirty="0">
                <a:solidFill>
                  <a:schemeClr val="tx1"/>
                </a:solidFill>
              </a:rPr>
              <a:t> growth) of northern two miles of barrier (including location of current Federal structure)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Similarly, south-shore sand supply constructs / maintains remainder of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No solid evidence for significant offshore transfer of sand in northern reaches of barrier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the last millennium, majority of sediment supply (60 – 75%) used to offset rapid lake-level rise; remainder likely drove slow advance of barrier (consistent with GPR imagery of Harry </a:t>
            </a:r>
            <a:r>
              <a:rPr lang="en-US" sz="2000" dirty="0" err="1">
                <a:solidFill>
                  <a:schemeClr val="tx1"/>
                </a:solidFill>
              </a:rPr>
              <a:t>Jol</a:t>
            </a:r>
            <a:r>
              <a:rPr lang="en-US" sz="2000" dirty="0">
                <a:solidFill>
                  <a:schemeClr val="tx1"/>
                </a:solidFill>
              </a:rPr>
              <a:t> and students)</a:t>
            </a:r>
          </a:p>
        </p:txBody>
      </p:sp>
      <p:sp>
        <p:nvSpPr>
          <p:cNvPr id="5" name="Rectangle 4"/>
          <p:cNvSpPr/>
          <p:nvPr/>
        </p:nvSpPr>
        <p:spPr>
          <a:xfrm>
            <a:off x="1609797" y="1688068"/>
            <a:ext cx="6019800" cy="369332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SS </a:t>
            </a:r>
            <a:r>
              <a:rPr lang="en-US" sz="1800" dirty="0">
                <a:solidFill>
                  <a:schemeClr val="tx1"/>
                </a:solidFill>
              </a:rPr>
              <a:t>~ 25,000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r>
              <a:rPr lang="en-US" sz="1800" dirty="0">
                <a:solidFill>
                  <a:schemeClr val="tx1"/>
                </a:solidFill>
              </a:rPr>
              <a:t>	</a:t>
            </a:r>
            <a:r>
              <a:rPr lang="en-US" sz="1800" i="1" dirty="0">
                <a:solidFill>
                  <a:schemeClr val="tx1"/>
                </a:solidFill>
              </a:rPr>
              <a:t>Q</a:t>
            </a:r>
            <a:r>
              <a:rPr lang="en-US" sz="1800" i="1" baseline="-25000" dirty="0">
                <a:solidFill>
                  <a:schemeClr val="tx1"/>
                </a:solidFill>
              </a:rPr>
              <a:t>NS </a:t>
            </a:r>
            <a:r>
              <a:rPr lang="en-US" sz="1800" dirty="0">
                <a:solidFill>
                  <a:schemeClr val="tx1"/>
                </a:solidFill>
              </a:rPr>
              <a:t>~ 6,000 – 8,000 m</a:t>
            </a:r>
            <a:r>
              <a:rPr lang="en-US" sz="1800" baseline="30000" dirty="0">
                <a:solidFill>
                  <a:schemeClr val="tx1"/>
                </a:solidFill>
              </a:rPr>
              <a:t>3</a:t>
            </a:r>
            <a:r>
              <a:rPr lang="en-US" sz="1800" dirty="0">
                <a:solidFill>
                  <a:schemeClr val="tx1"/>
                </a:solidFill>
              </a:rPr>
              <a:t>/</a:t>
            </a:r>
            <a:r>
              <a:rPr lang="en-US" sz="1800" dirty="0" err="1">
                <a:solidFill>
                  <a:schemeClr val="tx1"/>
                </a:solidFill>
              </a:rPr>
              <a:t>yr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49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2" t="12346" r="16249" b="26667"/>
          <a:stretch/>
        </p:blipFill>
        <p:spPr>
          <a:xfrm rot="5400000">
            <a:off x="1372101" y="151900"/>
            <a:ext cx="5763280" cy="65262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98834" y="6352401"/>
            <a:ext cx="29111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Fig 4.1 (Baird, 1998, in USACE, 2001)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25945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43717BDB-575C-4B7B-9196-90524131C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8295"/>
            <a:ext cx="6324600" cy="611660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20A5F45-287C-4ADC-90A4-88870056C32E}"/>
              </a:ext>
            </a:extLst>
          </p:cNvPr>
          <p:cNvCxnSpPr>
            <a:cxnSpLocks/>
          </p:cNvCxnSpPr>
          <p:nvPr/>
        </p:nvCxnSpPr>
        <p:spPr>
          <a:xfrm flipH="1" flipV="1">
            <a:off x="4953000" y="5257800"/>
            <a:ext cx="857250" cy="6096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FF43ACA-1FF3-4860-82DD-720751D738D0}"/>
              </a:ext>
            </a:extLst>
          </p:cNvPr>
          <p:cNvCxnSpPr>
            <a:cxnSpLocks/>
          </p:cNvCxnSpPr>
          <p:nvPr/>
        </p:nvCxnSpPr>
        <p:spPr>
          <a:xfrm flipV="1">
            <a:off x="1992853" y="1582694"/>
            <a:ext cx="538025" cy="313931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44735DB-46B8-45A5-BBA5-A4C6272F4BD0}"/>
              </a:ext>
            </a:extLst>
          </p:cNvPr>
          <p:cNvSpPr/>
          <p:nvPr/>
        </p:nvSpPr>
        <p:spPr>
          <a:xfrm>
            <a:off x="78581" y="6400800"/>
            <a:ext cx="17455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Drawing: ACOE (2001)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ACED008-ECB5-454C-9D94-48410445C3B9}"/>
              </a:ext>
            </a:extLst>
          </p:cNvPr>
          <p:cNvCxnSpPr>
            <a:cxnSpLocks/>
          </p:cNvCxnSpPr>
          <p:nvPr/>
        </p:nvCxnSpPr>
        <p:spPr>
          <a:xfrm flipH="1" flipV="1">
            <a:off x="3331729" y="3742545"/>
            <a:ext cx="706871" cy="829455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1762126" y="361507"/>
            <a:ext cx="803865" cy="914400"/>
          </a:xfrm>
          <a:custGeom>
            <a:avLst/>
            <a:gdLst>
              <a:gd name="connsiteX0" fmla="*/ 803865 w 803865"/>
              <a:gd name="connsiteY0" fmla="*/ 0 h 914400"/>
              <a:gd name="connsiteX1" fmla="*/ 258060 w 803865"/>
              <a:gd name="connsiteY1" fmla="*/ 340242 h 914400"/>
              <a:gd name="connsiteX2" fmla="*/ 59586 w 803865"/>
              <a:gd name="connsiteY2" fmla="*/ 503274 h 914400"/>
              <a:gd name="connsiteX3" fmla="*/ 2879 w 803865"/>
              <a:gd name="connsiteY3" fmla="*/ 701749 h 914400"/>
              <a:gd name="connsiteX4" fmla="*/ 9967 w 803865"/>
              <a:gd name="connsiteY4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3865" h="914400">
                <a:moveTo>
                  <a:pt x="803865" y="0"/>
                </a:moveTo>
                <a:cubicBezTo>
                  <a:pt x="592985" y="128181"/>
                  <a:pt x="382106" y="256363"/>
                  <a:pt x="258060" y="340242"/>
                </a:cubicBezTo>
                <a:cubicBezTo>
                  <a:pt x="134013" y="424121"/>
                  <a:pt x="102116" y="443023"/>
                  <a:pt x="59586" y="503274"/>
                </a:cubicBezTo>
                <a:cubicBezTo>
                  <a:pt x="17056" y="563525"/>
                  <a:pt x="11149" y="633228"/>
                  <a:pt x="2879" y="701749"/>
                </a:cubicBezTo>
                <a:cubicBezTo>
                  <a:pt x="-5391" y="770270"/>
                  <a:pt x="6423" y="870688"/>
                  <a:pt x="9967" y="914400"/>
                </a:cubicBezTo>
              </a:path>
            </a:pathLst>
          </a:custGeom>
          <a:noFill/>
          <a:ln w="57150">
            <a:solidFill>
              <a:srgbClr val="FFC000"/>
            </a:solidFill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465B4F6-160E-4631-9AB9-034C1DA180C1}"/>
              </a:ext>
            </a:extLst>
          </p:cNvPr>
          <p:cNvSpPr/>
          <p:nvPr/>
        </p:nvSpPr>
        <p:spPr>
          <a:xfrm rot="19476997">
            <a:off x="1763463" y="4403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32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FF43ACA-1FF3-4860-82DD-720751D738D0}"/>
              </a:ext>
            </a:extLst>
          </p:cNvPr>
          <p:cNvCxnSpPr>
            <a:cxnSpLocks/>
          </p:cNvCxnSpPr>
          <p:nvPr/>
        </p:nvCxnSpPr>
        <p:spPr>
          <a:xfrm flipV="1">
            <a:off x="1868757" y="1286396"/>
            <a:ext cx="697234" cy="349134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CED008-ECB5-454C-9D94-48410445C3B9}"/>
              </a:ext>
            </a:extLst>
          </p:cNvPr>
          <p:cNvCxnSpPr>
            <a:cxnSpLocks/>
          </p:cNvCxnSpPr>
          <p:nvPr/>
        </p:nvCxnSpPr>
        <p:spPr>
          <a:xfrm flipH="1" flipV="1">
            <a:off x="2577555" y="2648744"/>
            <a:ext cx="622620" cy="914800"/>
          </a:xfrm>
          <a:prstGeom prst="straightConnector1">
            <a:avLst/>
          </a:prstGeom>
          <a:ln w="152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FF43ACA-1FF3-4860-82DD-720751D738D0}"/>
              </a:ext>
            </a:extLst>
          </p:cNvPr>
          <p:cNvCxnSpPr>
            <a:cxnSpLocks/>
          </p:cNvCxnSpPr>
          <p:nvPr/>
        </p:nvCxnSpPr>
        <p:spPr>
          <a:xfrm flipV="1">
            <a:off x="2099508" y="1798354"/>
            <a:ext cx="538025" cy="313931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FF43ACA-1FF3-4860-82DD-720751D738D0}"/>
              </a:ext>
            </a:extLst>
          </p:cNvPr>
          <p:cNvCxnSpPr>
            <a:cxnSpLocks/>
          </p:cNvCxnSpPr>
          <p:nvPr/>
        </p:nvCxnSpPr>
        <p:spPr>
          <a:xfrm flipV="1">
            <a:off x="2214255" y="2046446"/>
            <a:ext cx="538025" cy="313931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F43ACA-1FF3-4860-82DD-720751D738D0}"/>
              </a:ext>
            </a:extLst>
          </p:cNvPr>
          <p:cNvCxnSpPr>
            <a:cxnSpLocks/>
          </p:cNvCxnSpPr>
          <p:nvPr/>
        </p:nvCxnSpPr>
        <p:spPr>
          <a:xfrm flipV="1">
            <a:off x="2351089" y="2325112"/>
            <a:ext cx="538025" cy="313931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246" y="2932"/>
            <a:ext cx="4370791" cy="2977602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7138224" y="0"/>
            <a:ext cx="203453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Crustal uplift (mm/a)</a:t>
            </a:r>
            <a:endParaRPr lang="en-US" sz="1600" dirty="0"/>
          </a:p>
        </p:txBody>
      </p:sp>
      <p:sp>
        <p:nvSpPr>
          <p:cNvPr id="49" name="Rectangle 48"/>
          <p:cNvSpPr/>
          <p:nvPr/>
        </p:nvSpPr>
        <p:spPr>
          <a:xfrm>
            <a:off x="5726977" y="2711512"/>
            <a:ext cx="3417730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New IGLD data (</a:t>
            </a:r>
            <a:r>
              <a:rPr lang="en-US" sz="1200" dirty="0" err="1">
                <a:solidFill>
                  <a:schemeClr val="tx1"/>
                </a:solidFill>
              </a:rPr>
              <a:t>Craymer</a:t>
            </a:r>
            <a:r>
              <a:rPr lang="en-US" sz="1200" dirty="0">
                <a:solidFill>
                  <a:schemeClr val="tx1"/>
                </a:solidFill>
              </a:rPr>
              <a:t> and </a:t>
            </a:r>
            <a:r>
              <a:rPr lang="en-US" sz="1200" dirty="0" err="1">
                <a:solidFill>
                  <a:schemeClr val="tx1"/>
                </a:solidFill>
              </a:rPr>
              <a:t>Wisotzsky</a:t>
            </a:r>
            <a:r>
              <a:rPr lang="en-US" sz="1200" dirty="0">
                <a:solidFill>
                  <a:schemeClr val="tx1"/>
                </a:solidFill>
              </a:rPr>
              <a:t>, 2021)</a:t>
            </a:r>
            <a:endParaRPr lang="en-US" sz="1200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783" b="12440"/>
          <a:stretch/>
        </p:blipFill>
        <p:spPr>
          <a:xfrm>
            <a:off x="5410200" y="3165110"/>
            <a:ext cx="3733800" cy="2016490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5936972" y="2988512"/>
            <a:ext cx="2356313" cy="484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558695" y="5051989"/>
            <a:ext cx="357136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Twin Ports hydrograph (Breckenridge et al., 2016)</a:t>
            </a:r>
            <a:endParaRPr lang="en-US" sz="1200" dirty="0"/>
          </a:p>
        </p:txBody>
      </p:sp>
      <p:sp>
        <p:nvSpPr>
          <p:cNvPr id="58" name="Oval 57"/>
          <p:cNvSpPr/>
          <p:nvPr/>
        </p:nvSpPr>
        <p:spPr>
          <a:xfrm rot="3266778">
            <a:off x="5510245" y="3896320"/>
            <a:ext cx="1327331" cy="353577"/>
          </a:xfrm>
          <a:prstGeom prst="ellipse">
            <a:avLst/>
          </a:prstGeom>
          <a:ln w="28575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5800436" y="5790973"/>
            <a:ext cx="3194621" cy="646331"/>
            <a:chOff x="5800436" y="5790973"/>
            <a:chExt cx="3194621" cy="646331"/>
          </a:xfrm>
        </p:grpSpPr>
        <p:grpSp>
          <p:nvGrpSpPr>
            <p:cNvPr id="27" name="Group 26"/>
            <p:cNvGrpSpPr/>
            <p:nvPr/>
          </p:nvGrpSpPr>
          <p:grpSpPr>
            <a:xfrm>
              <a:off x="5800436" y="5822807"/>
              <a:ext cx="576509" cy="584775"/>
              <a:chOff x="6705600" y="5101172"/>
              <a:chExt cx="576509" cy="584775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6705600" y="5101172"/>
                <a:ext cx="576509" cy="58477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776467" y="5101172"/>
                <a:ext cx="4122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1</a:t>
                </a:r>
                <a:endParaRPr lang="en-US" b="1" dirty="0"/>
              </a:p>
            </p:txBody>
          </p:sp>
        </p:grpSp>
        <p:sp>
          <p:nvSpPr>
            <p:cNvPr id="60" name="Rectangle 59"/>
            <p:cNvSpPr/>
            <p:nvPr/>
          </p:nvSpPr>
          <p:spPr>
            <a:xfrm>
              <a:off x="6473543" y="5790973"/>
              <a:ext cx="2521514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estimated sand supply of 50,000 m</a:t>
              </a:r>
              <a:r>
                <a:rPr lang="en-US" sz="1800" baseline="30000" dirty="0">
                  <a:solidFill>
                    <a:schemeClr val="tx1"/>
                  </a:solidFill>
                </a:rPr>
                <a:t>3</a:t>
              </a:r>
              <a:r>
                <a:rPr lang="en-US" sz="1800" dirty="0">
                  <a:solidFill>
                    <a:schemeClr val="tx1"/>
                  </a:solidFill>
                </a:rPr>
                <a:t>/</a:t>
              </a:r>
              <a:r>
                <a:rPr lang="en-US" sz="1800" dirty="0" err="1">
                  <a:solidFill>
                    <a:schemeClr val="tx1"/>
                  </a:solidFill>
                </a:rPr>
                <a:t>yr</a:t>
              </a:r>
              <a:r>
                <a:rPr lang="en-US" sz="1800" dirty="0">
                  <a:solidFill>
                    <a:schemeClr val="tx1"/>
                  </a:solidFill>
                </a:rPr>
                <a:t> </a:t>
              </a:r>
              <a:endParaRPr lang="en-US" sz="18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81000" y="3031352"/>
            <a:ext cx="3502770" cy="1268558"/>
            <a:chOff x="381000" y="3031352"/>
            <a:chExt cx="3502770" cy="1268558"/>
          </a:xfrm>
        </p:grpSpPr>
        <p:grpSp>
          <p:nvGrpSpPr>
            <p:cNvPr id="28" name="Group 27"/>
            <p:cNvGrpSpPr/>
            <p:nvPr/>
          </p:nvGrpSpPr>
          <p:grpSpPr>
            <a:xfrm>
              <a:off x="3307261" y="3031352"/>
              <a:ext cx="576509" cy="618445"/>
              <a:chOff x="6705600" y="5067502"/>
              <a:chExt cx="576509" cy="618445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6787708" y="5067502"/>
                <a:ext cx="4122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2</a:t>
                </a:r>
                <a:endParaRPr lang="en-US" b="1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6705600" y="5101172"/>
                <a:ext cx="576509" cy="584775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381000" y="3653579"/>
              <a:ext cx="2901811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Predicted</a:t>
              </a:r>
              <a:r>
                <a:rPr lang="en-US" sz="1800" b="1" dirty="0">
                  <a:solidFill>
                    <a:schemeClr val="tx1"/>
                  </a:solidFill>
                </a:rPr>
                <a:t> northward</a:t>
              </a:r>
              <a:r>
                <a:rPr lang="en-US" sz="1800" dirty="0">
                  <a:solidFill>
                    <a:schemeClr val="tx1"/>
                  </a:solidFill>
                </a:rPr>
                <a:t> sand transport of 50,000 m</a:t>
              </a:r>
              <a:r>
                <a:rPr lang="en-US" sz="1800" baseline="30000" dirty="0">
                  <a:solidFill>
                    <a:schemeClr val="tx1"/>
                  </a:solidFill>
                </a:rPr>
                <a:t>3</a:t>
              </a:r>
              <a:r>
                <a:rPr lang="en-US" sz="1800" dirty="0">
                  <a:solidFill>
                    <a:schemeClr val="tx1"/>
                  </a:solidFill>
                </a:rPr>
                <a:t>/</a:t>
              </a:r>
              <a:r>
                <a:rPr lang="en-US" sz="1800" dirty="0" err="1">
                  <a:solidFill>
                    <a:schemeClr val="tx1"/>
                  </a:solidFill>
                </a:rPr>
                <a:t>yr</a:t>
              </a:r>
              <a:r>
                <a:rPr lang="en-US" sz="1800" dirty="0">
                  <a:solidFill>
                    <a:schemeClr val="tx1"/>
                  </a:solidFill>
                </a:rPr>
                <a:t> </a:t>
              </a:r>
              <a:endParaRPr lang="en-US" sz="1800" dirty="0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43657" y="1310365"/>
            <a:ext cx="3174418" cy="1289911"/>
            <a:chOff x="143657" y="1310365"/>
            <a:chExt cx="3174418" cy="1289911"/>
          </a:xfrm>
        </p:grpSpPr>
        <p:grpSp>
          <p:nvGrpSpPr>
            <p:cNvPr id="42" name="Group 41"/>
            <p:cNvGrpSpPr/>
            <p:nvPr/>
          </p:nvGrpSpPr>
          <p:grpSpPr>
            <a:xfrm>
              <a:off x="2741566" y="1310365"/>
              <a:ext cx="576509" cy="594476"/>
              <a:chOff x="6705600" y="5091471"/>
              <a:chExt cx="576509" cy="594476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6705600" y="5101172"/>
                <a:ext cx="576509" cy="58477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6787708" y="5091471"/>
                <a:ext cx="4122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3</a:t>
                </a:r>
                <a:endParaRPr lang="en-US" b="1" dirty="0"/>
              </a:p>
            </p:txBody>
          </p:sp>
        </p:grpSp>
        <p:sp>
          <p:nvSpPr>
            <p:cNvPr id="64" name="Rectangle 63"/>
            <p:cNvSpPr/>
            <p:nvPr/>
          </p:nvSpPr>
          <p:spPr>
            <a:xfrm>
              <a:off x="143657" y="1953945"/>
              <a:ext cx="2748583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Predicted</a:t>
              </a:r>
              <a:r>
                <a:rPr lang="en-US" sz="1800" b="1" dirty="0">
                  <a:solidFill>
                    <a:schemeClr val="tx1"/>
                  </a:solidFill>
                </a:rPr>
                <a:t> offshore</a:t>
              </a:r>
              <a:r>
                <a:rPr lang="en-US" sz="1800" dirty="0">
                  <a:solidFill>
                    <a:schemeClr val="tx1"/>
                  </a:solidFill>
                </a:rPr>
                <a:t> sand transport of 50,000 m</a:t>
              </a:r>
              <a:r>
                <a:rPr lang="en-US" sz="1800" baseline="30000" dirty="0">
                  <a:solidFill>
                    <a:schemeClr val="tx1"/>
                  </a:solidFill>
                </a:rPr>
                <a:t>3</a:t>
              </a:r>
              <a:r>
                <a:rPr lang="en-US" sz="1800" dirty="0">
                  <a:solidFill>
                    <a:schemeClr val="tx1"/>
                  </a:solidFill>
                </a:rPr>
                <a:t>/</a:t>
              </a:r>
              <a:r>
                <a:rPr lang="en-US" sz="1800" dirty="0" err="1">
                  <a:solidFill>
                    <a:schemeClr val="tx1"/>
                  </a:solidFill>
                </a:rPr>
                <a:t>yr</a:t>
              </a:r>
              <a:r>
                <a:rPr lang="en-US" sz="1800" dirty="0">
                  <a:solidFill>
                    <a:schemeClr val="tx1"/>
                  </a:solidFill>
                </a:rPr>
                <a:t> </a:t>
              </a:r>
              <a:endParaRPr lang="en-US" sz="18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219200" y="111549"/>
            <a:ext cx="3962400" cy="650451"/>
            <a:chOff x="1362694" y="15124"/>
            <a:chExt cx="3962400" cy="650451"/>
          </a:xfrm>
        </p:grpSpPr>
        <p:grpSp>
          <p:nvGrpSpPr>
            <p:cNvPr id="45" name="Group 44"/>
            <p:cNvGrpSpPr/>
            <p:nvPr/>
          </p:nvGrpSpPr>
          <p:grpSpPr>
            <a:xfrm>
              <a:off x="1362694" y="15124"/>
              <a:ext cx="576509" cy="594476"/>
              <a:chOff x="6705600" y="5091471"/>
              <a:chExt cx="576509" cy="594476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6705600" y="5101172"/>
                <a:ext cx="576509" cy="584775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6787708" y="5091471"/>
                <a:ext cx="4122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5</a:t>
                </a:r>
                <a:endParaRPr lang="en-US" b="1" dirty="0"/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2452917" y="19244"/>
              <a:ext cx="2872177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Assumed negligible north-shore sediment input</a:t>
              </a:r>
              <a:endParaRPr lang="en-US" sz="18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810251" y="2021196"/>
            <a:ext cx="3284538" cy="1632498"/>
            <a:chOff x="5810251" y="2021196"/>
            <a:chExt cx="3284538" cy="1632498"/>
          </a:xfrm>
        </p:grpSpPr>
        <p:grpSp>
          <p:nvGrpSpPr>
            <p:cNvPr id="55" name="Group 54"/>
            <p:cNvGrpSpPr/>
            <p:nvPr/>
          </p:nvGrpSpPr>
          <p:grpSpPr>
            <a:xfrm>
              <a:off x="8459911" y="3059218"/>
              <a:ext cx="576509" cy="594476"/>
              <a:chOff x="6705600" y="5091471"/>
              <a:chExt cx="576509" cy="594476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6787708" y="5091471"/>
                <a:ext cx="41229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4</a:t>
                </a:r>
                <a:endParaRPr lang="en-US" b="1" dirty="0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705600" y="5101172"/>
                <a:ext cx="576509" cy="584775"/>
              </a:xfrm>
              <a:prstGeom prst="ellipse">
                <a:avLst/>
              </a:prstGeom>
              <a:ln w="28575">
                <a:solidFill>
                  <a:schemeClr val="tx1"/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" name="Rectangle 67"/>
            <p:cNvSpPr/>
            <p:nvPr/>
          </p:nvSpPr>
          <p:spPr>
            <a:xfrm>
              <a:off x="5810251" y="2021196"/>
              <a:ext cx="3284538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chemeClr val="tx1"/>
                  </a:solidFill>
                </a:rPr>
                <a:t>No consideration of millennial-scale lake-level rise</a:t>
              </a:r>
              <a:endParaRPr lang="en-US" sz="1800" dirty="0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161332" y="5228940"/>
            <a:ext cx="3268753" cy="923330"/>
          </a:xfrm>
          <a:prstGeom prst="rect">
            <a:avLst/>
          </a:prstGeom>
          <a:solidFill>
            <a:schemeClr val="accent5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Five relevant aspects of Baird (1998) model, as reported in USACOE (2001)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7930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2961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Two important concepts: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76251" y="1447800"/>
            <a:ext cx="782955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Long-term lake-level in Twin Ports region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Long-term sediment (sand &amp; gravel) sources for MN Point and their dependence on lake level</a:t>
            </a:r>
          </a:p>
        </p:txBody>
      </p:sp>
      <p:sp>
        <p:nvSpPr>
          <p:cNvPr id="4" name="Rectangle 3"/>
          <p:cNvSpPr/>
          <p:nvPr/>
        </p:nvSpPr>
        <p:spPr>
          <a:xfrm>
            <a:off x="390526" y="1295400"/>
            <a:ext cx="8001000" cy="762000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387E79-C871-4735-A362-807B371FC5CA}"/>
              </a:ext>
            </a:extLst>
          </p:cNvPr>
          <p:cNvSpPr/>
          <p:nvPr/>
        </p:nvSpPr>
        <p:spPr>
          <a:xfrm>
            <a:off x="1019178" y="2419290"/>
            <a:ext cx="7372348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last millennium (~1100 BP – present), lake level has been </a:t>
            </a: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rising rapidly 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(2.5 – 3.0 mm/</a:t>
            </a:r>
            <a:r>
              <a:rPr lang="en-US" sz="1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 (~4200 BP – 1100 BP) lake level was </a:t>
            </a:r>
            <a:r>
              <a:rPr lang="en-US" sz="1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falling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quasi-stable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barrier (MN / WI Point) most likely emerged in response to rising lake level (Loy, 1962; Breckenridge et al., 2016)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48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E94C4FC-596E-4F7A-BF0B-46D70568F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8" y="3048001"/>
            <a:ext cx="5087572" cy="375786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46717" y="218654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Lake level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69771"/>
            <a:ext cx="5029200" cy="36640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200" y="1334577"/>
            <a:ext cx="38677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Short-term fluctuations (rises) garner our attention, particularly on ‘soft’ coasts like MN Point.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5257800" y="133290"/>
            <a:ext cx="298030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50-year hydrograph at DLH</a:t>
            </a:r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5600700" y="685800"/>
            <a:ext cx="266700" cy="1215986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476634" y="680319"/>
            <a:ext cx="381000" cy="1215986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60361" y="4146449"/>
            <a:ext cx="3886200" cy="2246769"/>
          </a:xfrm>
          <a:prstGeom prst="rect">
            <a:avLst/>
          </a:prstGeom>
          <a:solidFill>
            <a:schemeClr val="accent5"/>
          </a:solidFill>
          <a:ln w="28575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These </a:t>
            </a:r>
            <a:r>
              <a:rPr lang="en-US" sz="2000" b="1" dirty="0">
                <a:solidFill>
                  <a:schemeClr val="tx1"/>
                </a:solidFill>
              </a:rPr>
              <a:t>climate-driven</a:t>
            </a:r>
            <a:r>
              <a:rPr lang="en-US" sz="2000" dirty="0">
                <a:solidFill>
                  <a:schemeClr val="tx1"/>
                </a:solidFill>
              </a:rPr>
              <a:t> fluctuations are superimposed on a long-term (millennial scale) signal driven by lithospheric dynamics, i.e. </a:t>
            </a:r>
            <a:r>
              <a:rPr lang="en-US" sz="2000" b="1" dirty="0">
                <a:solidFill>
                  <a:schemeClr val="tx1"/>
                </a:solidFill>
              </a:rPr>
              <a:t>differential post-glacial rebound</a:t>
            </a:r>
            <a:r>
              <a:rPr lang="en-US" sz="2000" dirty="0">
                <a:solidFill>
                  <a:schemeClr val="tx1"/>
                </a:solidFill>
              </a:rPr>
              <a:t>, and shifting drainage outlets</a:t>
            </a:r>
            <a:endParaRPr lang="en-US" sz="2000" dirty="0"/>
          </a:p>
        </p:txBody>
      </p:sp>
      <p:sp>
        <p:nvSpPr>
          <p:cNvPr id="12" name="Rectangle 11"/>
          <p:cNvSpPr/>
          <p:nvPr/>
        </p:nvSpPr>
        <p:spPr>
          <a:xfrm>
            <a:off x="6553200" y="685800"/>
            <a:ext cx="266700" cy="1215986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21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931"/>
            <a:ext cx="5188638" cy="35347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7509" y="2931"/>
            <a:ext cx="235352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Crustal rebound (mm/a)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4645509" y="3234394"/>
            <a:ext cx="450552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New IGLD data (</a:t>
            </a:r>
            <a:r>
              <a:rPr lang="en-US" sz="1600" dirty="0" err="1">
                <a:solidFill>
                  <a:schemeClr val="tx1"/>
                </a:solidFill>
              </a:rPr>
              <a:t>Craymer</a:t>
            </a:r>
            <a:r>
              <a:rPr lang="en-US" sz="1600" dirty="0">
                <a:solidFill>
                  <a:schemeClr val="tx1"/>
                </a:solidFill>
              </a:rPr>
              <a:t> and </a:t>
            </a:r>
            <a:r>
              <a:rPr lang="en-US" sz="1600" dirty="0" err="1">
                <a:solidFill>
                  <a:schemeClr val="tx1"/>
                </a:solidFill>
              </a:rPr>
              <a:t>Wisotzsky</a:t>
            </a:r>
            <a:r>
              <a:rPr lang="en-US" sz="1600" dirty="0">
                <a:solidFill>
                  <a:schemeClr val="tx1"/>
                </a:solidFill>
              </a:rPr>
              <a:t>, 2021)</a:t>
            </a:r>
            <a:endParaRPr lang="en-US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t="31111" r="27501" b="33333"/>
          <a:stretch/>
        </p:blipFill>
        <p:spPr>
          <a:xfrm>
            <a:off x="4118319" y="3955393"/>
            <a:ext cx="4876800" cy="264504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400800" y="4085665"/>
            <a:ext cx="25062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Breckenridge et al. (2016)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41035" y="4234652"/>
            <a:ext cx="37338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1100 BP – present: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Rapid rise (2.5 – 3.0 mm/</a:t>
            </a:r>
            <a:r>
              <a:rPr lang="en-US" sz="1600" dirty="0" err="1">
                <a:solidFill>
                  <a:schemeClr val="tx1"/>
                </a:solidFill>
              </a:rPr>
              <a:t>yr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4200 BP – 1100 BP: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Generally falling to stable 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Some uncertainty in timing and magnitude; trends certain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95187" y="3718984"/>
            <a:ext cx="343204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Larsen (1987); extension of ideas in </a:t>
            </a:r>
            <a:r>
              <a:rPr lang="en-US" sz="1000" dirty="0" err="1">
                <a:solidFill>
                  <a:schemeClr val="tx1"/>
                </a:solidFill>
              </a:rPr>
              <a:t>Goldthwait</a:t>
            </a:r>
            <a:r>
              <a:rPr lang="en-US" sz="1000" dirty="0">
                <a:solidFill>
                  <a:schemeClr val="tx1"/>
                </a:solidFill>
              </a:rPr>
              <a:t> (1908)</a:t>
            </a:r>
            <a:endParaRPr lang="en-US" sz="10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18889" r="31667" b="23333"/>
          <a:stretch/>
        </p:blipFill>
        <p:spPr>
          <a:xfrm>
            <a:off x="421792" y="138089"/>
            <a:ext cx="3305442" cy="3580895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 bwMode="auto">
          <a:xfrm flipH="1" flipV="1">
            <a:off x="4953000" y="4724400"/>
            <a:ext cx="685800" cy="8382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>
          <a:xfrm>
            <a:off x="76200" y="138090"/>
            <a:ext cx="3798115" cy="3947576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5898215" y="4724400"/>
            <a:ext cx="1957778" cy="1064837"/>
          </a:xfrm>
          <a:custGeom>
            <a:avLst/>
            <a:gdLst>
              <a:gd name="connsiteX0" fmla="*/ 1781032 w 1781032"/>
              <a:gd name="connsiteY0" fmla="*/ 0 h 1071350"/>
              <a:gd name="connsiteX1" fmla="*/ 1282889 w 1781032"/>
              <a:gd name="connsiteY1" fmla="*/ 661917 h 1071350"/>
              <a:gd name="connsiteX2" fmla="*/ 0 w 1781032"/>
              <a:gd name="connsiteY2" fmla="*/ 1071350 h 107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1032" h="1071350">
                <a:moveTo>
                  <a:pt x="1781032" y="0"/>
                </a:moveTo>
                <a:cubicBezTo>
                  <a:pt x="1680380" y="241679"/>
                  <a:pt x="1579728" y="483359"/>
                  <a:pt x="1282889" y="661917"/>
                </a:cubicBezTo>
                <a:cubicBezTo>
                  <a:pt x="986050" y="840475"/>
                  <a:pt x="493025" y="955912"/>
                  <a:pt x="0" y="1071350"/>
                </a:cubicBezTo>
              </a:path>
            </a:pathLst>
          </a:custGeom>
          <a:noFill/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28600" y="4234652"/>
            <a:ext cx="2750593" cy="718348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28599" y="5105400"/>
            <a:ext cx="2750593" cy="718348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30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533400"/>
            <a:ext cx="29613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Two important concepts: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76251" y="1219200"/>
            <a:ext cx="782955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Long-term lake-level in Twin Ports region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</a:rPr>
              <a:t>Long-term sediment (sand &amp; gravel) sources for MN Point and their dependence on lake level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1752600"/>
            <a:ext cx="8001000" cy="762000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387E79-C871-4735-A362-807B371FC5CA}"/>
              </a:ext>
            </a:extLst>
          </p:cNvPr>
          <p:cNvSpPr/>
          <p:nvPr/>
        </p:nvSpPr>
        <p:spPr>
          <a:xfrm>
            <a:off x="1045353" y="2743200"/>
            <a:ext cx="7372348" cy="33239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sources: River input &amp; bluff erosion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last millennium—with rapidly rising lake level—bluff erosion may be the </a:t>
            </a:r>
            <a:r>
              <a:rPr lang="en-US" sz="1800" i="1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dominant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source of sand / gravel to MN Point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River-sourced sand / gravel may be secondary in 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Crude estimates for sediment supply from </a:t>
            </a:r>
            <a:r>
              <a:rPr lang="en-US" sz="1800" b="1" i="1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bluff erosion alone 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north shore (</a:t>
            </a:r>
            <a:r>
              <a:rPr lang="en-US" sz="1800" b="1" i="1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="1" i="1" baseline="-250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and south </a:t>
            </a:r>
            <a:r>
              <a:rPr lang="en-US" sz="1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shore (</a:t>
            </a:r>
            <a:r>
              <a:rPr lang="en-US" sz="18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="1" i="1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are: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800" noProof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="1" i="1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n-US" sz="18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8,000 m</a:t>
            </a:r>
            <a:r>
              <a:rPr lang="en-US" sz="1800" baseline="300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noProof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1800" noProof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8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US" sz="1800" b="1" i="1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</a:t>
            </a:r>
            <a:r>
              <a:rPr lang="en-US" sz="18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25,000 m</a:t>
            </a:r>
            <a:r>
              <a:rPr lang="en-US" sz="1800" baseline="300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8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800" noProof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endParaRPr lang="en-US" sz="1800" noProof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00" noProof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18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8569" y="50394"/>
            <a:ext cx="30256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Sand </a:t>
            </a: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sources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River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(fluvial) input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CC54C829-F83A-4E59-8257-09DB540C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0600"/>
            <a:ext cx="9144000" cy="51435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828800" y="36576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209800" y="33528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667000" y="30480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124200" y="27432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81400" y="24384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62400" y="20574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63930" y="51054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648200" y="48768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118935" y="47244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5943600" y="44958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553200" y="41910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315200" y="38100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3581400" y="53340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754827" y="4991100"/>
            <a:ext cx="391306" cy="5715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334000" y="4248150"/>
            <a:ext cx="391306" cy="5715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040410" y="4133850"/>
            <a:ext cx="391306" cy="5715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923894" y="3848100"/>
            <a:ext cx="391306" cy="5715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057107" y="5162550"/>
            <a:ext cx="391306" cy="57150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817785" y="5435600"/>
            <a:ext cx="155630" cy="2286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524000" y="3924300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54572" y="5372100"/>
            <a:ext cx="457200" cy="46458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1511443" y="5505450"/>
            <a:ext cx="457200" cy="46458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38201" y="1277837"/>
            <a:ext cx="313597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North Shore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Small catchments, relatively low sediment yield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637314" y="5257512"/>
            <a:ext cx="352120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South Shore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Small &amp; medium catchments, modest sediment yield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16498" y="2590800"/>
            <a:ext cx="1940902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St. Louis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Large catchment, very low sediment yield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415563" y="3352800"/>
            <a:ext cx="7417" cy="220980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560364" y="6201430"/>
            <a:ext cx="2871881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Nemadji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Medium catchment, high sediment yield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1752600" y="5833249"/>
            <a:ext cx="1" cy="36818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477526" y="0"/>
            <a:ext cx="4659939" cy="36317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Riverine input trends (big picture):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Little reason to expect significant change in sediment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yield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for last 4500 years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(except last 150 years ↔ land-use changes)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From 1100 years BP – present, river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mouths flooded (in part) by rapidly rising lake level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Progressive disconnection of St. Louis and </a:t>
            </a:r>
            <a:r>
              <a:rPr kumimoji="0" lang="en-US" sz="18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Nemadji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rivers from coastal waters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8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prstClr val="black"/>
                </a:solidFill>
                <a:latin typeface="Calibri"/>
                <a:cs typeface="+mn-cs"/>
              </a:rPr>
              <a:t>Degree of disconnection less clear on north- and south-shore rivers</a:t>
            </a:r>
            <a:endParaRPr kumimoji="0" lang="en-US" sz="1800" b="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905000" y="4539734"/>
            <a:ext cx="344552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279982" y="4306427"/>
            <a:ext cx="2278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Sand input (rivers)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191000" y="1644759"/>
            <a:ext cx="228600" cy="30480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00876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8575">
          <a:solidFill>
            <a:schemeClr val="tx1"/>
          </a:solidFill>
        </a:ln>
      </a:spPr>
      <a:bodyPr wrap="square" rtlCol="0" anchor="ctr">
        <a:spAutoFit/>
      </a:bodyPr>
      <a:lstStyle>
        <a:defPPr algn="ctr">
          <a:defRPr sz="2000" dirty="0">
            <a:solidFill>
              <a:schemeClr val="tx1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0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20541</TotalTime>
  <Words>2130</Words>
  <Application>Microsoft Office PowerPoint</Application>
  <PresentationFormat>On-screen Show (4:3)</PresentationFormat>
  <Paragraphs>326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Default Design</vt:lpstr>
      <vt:lpstr>1_Office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Minnesota Duluth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Geology 2350: Earth’s Resources</dc:title>
  <dc:creator>JBS</dc:creator>
  <cp:lastModifiedBy>John Swenson</cp:lastModifiedBy>
  <cp:revision>443</cp:revision>
  <dcterms:created xsi:type="dcterms:W3CDTF">2009-01-13T20:39:50Z</dcterms:created>
  <dcterms:modified xsi:type="dcterms:W3CDTF">2024-09-30T02:31:38Z</dcterms:modified>
</cp:coreProperties>
</file>