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85" autoAdjust="0"/>
  </p:normalViewPr>
  <p:slideViewPr>
    <p:cSldViewPr snapToGrid="0" snapToObjects="1">
      <p:cViewPr>
        <p:scale>
          <a:sx n="28" d="100"/>
          <a:sy n="28" d="100"/>
        </p:scale>
        <p:origin x="-96" y="2160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513E0-847A-D445-A571-BDFF92F26768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142258-0F1A-D942-A4DD-A6DBDA5F0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05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42258-0F1A-D942-A4DD-A6DBDA5F0F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2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2926085"/>
            <a:ext cx="37307520" cy="2048256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3774400"/>
            <a:ext cx="30723840" cy="5852160"/>
          </a:xfrm>
        </p:spPr>
        <p:txBody>
          <a:bodyPr>
            <a:normAutofit/>
          </a:bodyPr>
          <a:lstStyle>
            <a:lvl1pPr marL="0" indent="0" algn="ctr">
              <a:buNone/>
              <a:defRPr sz="115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6583682"/>
            <a:ext cx="37307520" cy="12024360"/>
          </a:xfrm>
        </p:spPr>
        <p:txBody>
          <a:bodyPr anchor="b"/>
          <a:lstStyle>
            <a:lvl1pPr algn="ctr" defTabSz="438912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30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9530065"/>
            <a:ext cx="37307520" cy="5433058"/>
          </a:xfrm>
        </p:spPr>
        <p:txBody>
          <a:bodyPr anchor="t"/>
          <a:lstStyle>
            <a:lvl1pPr marL="0" indent="0" algn="ctr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1579840" y="18836640"/>
            <a:ext cx="406906" cy="40690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539960" y="18836640"/>
            <a:ext cx="406906" cy="40690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0624294" y="18836640"/>
            <a:ext cx="406906" cy="40690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1500"/>
            </a:lvl1pPr>
            <a:lvl2pPr>
              <a:defRPr sz="7700"/>
            </a:lvl2pPr>
            <a:lvl3pPr>
              <a:defRPr sz="77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755648" y="7680960"/>
            <a:ext cx="19399910" cy="217261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0"/>
            <a:ext cx="19392902" cy="2926080"/>
          </a:xfrm>
        </p:spPr>
        <p:txBody>
          <a:bodyPr anchor="b">
            <a:noAutofit/>
          </a:bodyPr>
          <a:lstStyle>
            <a:lvl1pPr marL="0" indent="0" algn="ctr">
              <a:buNone/>
              <a:defRPr sz="11500" b="0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311362" y="7680960"/>
            <a:ext cx="19400520" cy="2926080"/>
          </a:xfrm>
        </p:spPr>
        <p:txBody>
          <a:bodyPr anchor="b">
            <a:noAutofit/>
          </a:bodyPr>
          <a:lstStyle>
            <a:lvl1pPr marL="0" indent="0" algn="ctr">
              <a:buNone/>
              <a:defRPr sz="11500" b="0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2194560" y="10621670"/>
            <a:ext cx="19399910" cy="1878543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2428403" y="10621673"/>
            <a:ext cx="19399910" cy="187832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54020" y="1280160"/>
            <a:ext cx="14439902" cy="10058400"/>
          </a:xfrm>
        </p:spPr>
        <p:txBody>
          <a:bodyPr anchor="b"/>
          <a:lstStyle>
            <a:lvl1pPr algn="ctr">
              <a:lnSpc>
                <a:spcPct val="100000"/>
              </a:lnSpc>
              <a:defRPr sz="134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1860" y="1310643"/>
            <a:ext cx="23980142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54020" y="11704323"/>
            <a:ext cx="14439902" cy="17701262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7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1965" y="1097280"/>
            <a:ext cx="27416755" cy="4297680"/>
          </a:xfrm>
        </p:spPr>
        <p:txBody>
          <a:bodyPr anchor="b"/>
          <a:lstStyle>
            <a:lvl1pPr algn="ctr">
              <a:lnSpc>
                <a:spcPct val="100000"/>
              </a:lnSpc>
              <a:defRPr sz="13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239005" y="5486400"/>
            <a:ext cx="29062675" cy="21797011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1965" y="27889200"/>
            <a:ext cx="27416755" cy="2560320"/>
          </a:xfrm>
        </p:spPr>
        <p:txBody>
          <a:bodyPr>
            <a:normAutofit/>
          </a:bodyPr>
          <a:lstStyle>
            <a:lvl1pPr marL="0" indent="0" algn="ctr">
              <a:buNone/>
              <a:defRPr sz="7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0"/>
            <a:ext cx="39502080" cy="7680960"/>
          </a:xfrm>
          <a:prstGeom prst="rect">
            <a:avLst/>
          </a:prstGeom>
        </p:spPr>
        <p:txBody>
          <a:bodyPr vert="horz" lIns="438912" tIns="219456" rIns="438912" bIns="219456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44068" y="30510482"/>
            <a:ext cx="10012680" cy="1752600"/>
          </a:xfrm>
          <a:prstGeom prst="rect">
            <a:avLst/>
          </a:prstGeom>
        </p:spPr>
        <p:txBody>
          <a:bodyPr vert="horz" lIns="438912" tIns="219456" rIns="219456" bIns="219456" rtlCol="0" anchor="ctr"/>
          <a:lstStyle>
            <a:lvl1pPr algn="r">
              <a:defRPr sz="58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D674881-4C7F-3048-AFD6-F9518896D74E}" type="datetimeFigureOut">
              <a:rPr lang="en-US" smtClean="0"/>
              <a:t>12/14/15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3994" y="30510482"/>
            <a:ext cx="13670280" cy="1752600"/>
          </a:xfrm>
          <a:prstGeom prst="rect">
            <a:avLst/>
          </a:prstGeom>
        </p:spPr>
        <p:txBody>
          <a:bodyPr vert="horz" lIns="219456" tIns="219456" rIns="438912" bIns="219456" rtlCol="0" anchor="ctr"/>
          <a:lstStyle>
            <a:lvl1pPr algn="l">
              <a:defRPr sz="58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007737" y="30510482"/>
            <a:ext cx="2697480" cy="1752600"/>
          </a:xfrm>
          <a:prstGeom prst="rect">
            <a:avLst/>
          </a:prstGeom>
        </p:spPr>
        <p:txBody>
          <a:bodyPr vert="horz" lIns="131674" tIns="219456" rIns="219456" bIns="219456" rtlCol="0" anchor="ctr"/>
          <a:lstStyle>
            <a:lvl1pPr algn="l">
              <a:defRPr sz="58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5D87D8E-5048-B648-8EBD-B4D418D27A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597248" y="31197043"/>
            <a:ext cx="406906" cy="40690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marL="0" algn="ctr" defTabSz="4389120" rtl="0" eaLnBrk="1" latinLnBrk="0" hangingPunct="1"/>
            <a:endParaRPr lang="en-US" sz="86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2731771" y="31197043"/>
            <a:ext cx="406906" cy="40690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389120" rtl="0" eaLnBrk="1" latinLnBrk="0" hangingPunct="1">
        <a:lnSpc>
          <a:spcPts val="27840"/>
        </a:lnSpc>
        <a:spcBef>
          <a:spcPct val="0"/>
        </a:spcBef>
        <a:buNone/>
        <a:defRPr sz="259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Courier New" pitchFamily="49" charset="0"/>
        <a:buChar char="o"/>
        <a:defRPr sz="77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Courier New" pitchFamily="49" charset="0"/>
        <a:buChar char="o"/>
        <a:defRPr sz="77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Courier New" pitchFamily="49" charset="0"/>
        <a:buChar char="o"/>
        <a:defRPr sz="77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Courier New" pitchFamily="49" charset="0"/>
        <a:buChar char="o"/>
        <a:defRPr sz="77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emf"/><Relationship Id="rId6" Type="http://schemas.openxmlformats.org/officeDocument/2006/relationships/image" Target="../media/image4.jpg"/><Relationship Id="rId7" Type="http://schemas.openxmlformats.org/officeDocument/2006/relationships/image" Target="../media/image5.png"/><Relationship Id="rId8" Type="http://schemas.openxmlformats.org/officeDocument/2006/relationships/image" Target="../media/image6.jpg"/><Relationship Id="rId9" Type="http://schemas.openxmlformats.org/officeDocument/2006/relationships/image" Target="../media/image7.jpg"/><Relationship Id="rId10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303" y="23446"/>
            <a:ext cx="7001899" cy="70018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38561" y="797177"/>
            <a:ext cx="28088491" cy="5629339"/>
          </a:xfrm>
        </p:spPr>
        <p:txBody>
          <a:bodyPr>
            <a:normAutofit fontScale="90000"/>
          </a:bodyPr>
          <a:lstStyle/>
          <a:p>
            <a:r>
              <a:rPr lang="en-US" sz="9600" b="1" dirty="0" smtClean="0">
                <a:solidFill>
                  <a:srgbClr val="800000"/>
                </a:solidFill>
                <a:latin typeface="Georgia"/>
                <a:cs typeface="Georgia"/>
              </a:rPr>
              <a:t>Gender Differences in Buffering Stress Responses in Same-Sex Friend Dyads</a:t>
            </a:r>
            <a:br>
              <a:rPr lang="en-US" sz="9600" b="1" dirty="0" smtClean="0">
                <a:solidFill>
                  <a:srgbClr val="800000"/>
                </a:solidFill>
                <a:latin typeface="Georgia"/>
                <a:cs typeface="Georgia"/>
              </a:rPr>
            </a:br>
            <a:r>
              <a:rPr lang="en-US" sz="7700" dirty="0" smtClean="0">
                <a:latin typeface="Georgia"/>
                <a:cs typeface="Georgia"/>
              </a:rPr>
              <a:t>Sydney N. Pauling, </a:t>
            </a:r>
            <a:r>
              <a:rPr lang="en-US" sz="7700" dirty="0" err="1" smtClean="0">
                <a:latin typeface="Georgia"/>
                <a:cs typeface="Georgia"/>
              </a:rPr>
              <a:t>Jenalee</a:t>
            </a:r>
            <a:r>
              <a:rPr lang="en-US" sz="7700" dirty="0" smtClean="0">
                <a:latin typeface="Georgia"/>
                <a:cs typeface="Georgia"/>
              </a:rPr>
              <a:t> R. Doom, </a:t>
            </a:r>
            <a:r>
              <a:rPr lang="en-US" sz="7700" dirty="0">
                <a:latin typeface="Georgia"/>
                <a:cs typeface="Georgia"/>
              </a:rPr>
              <a:t>&amp; Megan R. Gunnar</a:t>
            </a:r>
            <a:br>
              <a:rPr lang="en-US" sz="7700" dirty="0">
                <a:latin typeface="Georgia"/>
                <a:cs typeface="Georgia"/>
              </a:rPr>
            </a:br>
            <a:r>
              <a:rPr lang="en-US" sz="6200" dirty="0">
                <a:latin typeface="Georgia"/>
                <a:cs typeface="Georgia"/>
              </a:rPr>
              <a:t>Institute of Child </a:t>
            </a:r>
            <a:r>
              <a:rPr lang="en-US" sz="6200" dirty="0" smtClean="0">
                <a:latin typeface="Georgia"/>
                <a:cs typeface="Georgia"/>
              </a:rPr>
              <a:t>Development, </a:t>
            </a:r>
            <a:br>
              <a:rPr lang="en-US" sz="6200" dirty="0" smtClean="0">
                <a:latin typeface="Georgia"/>
                <a:cs typeface="Georgia"/>
              </a:rPr>
            </a:br>
            <a:r>
              <a:rPr lang="en-US" sz="6200" dirty="0" smtClean="0">
                <a:latin typeface="Georgia"/>
                <a:cs typeface="Georgia"/>
              </a:rPr>
              <a:t>University </a:t>
            </a:r>
            <a:r>
              <a:rPr lang="en-US" sz="6200" dirty="0">
                <a:latin typeface="Georgia"/>
                <a:cs typeface="Georgia"/>
              </a:rPr>
              <a:t>of Minnesota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1411" y="6887860"/>
            <a:ext cx="10675085" cy="252499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438912" tIns="219456" rIns="438912" bIns="219456" rtlCol="0">
            <a:spAutoFit/>
          </a:bodyPr>
          <a:lstStyle/>
          <a:p>
            <a:pPr algn="ctr"/>
            <a:r>
              <a:rPr lang="en-US" sz="5800" b="1" u="sng" dirty="0" smtClean="0">
                <a:solidFill>
                  <a:srgbClr val="66092D"/>
                </a:solidFill>
                <a:latin typeface="Georgia"/>
                <a:cs typeface="Georgia"/>
              </a:rPr>
              <a:t>Introduction</a:t>
            </a:r>
          </a:p>
          <a:p>
            <a:pPr marL="571500" lvl="0" indent="-571500">
              <a:buFont typeface="Arial"/>
              <a:buChar char="•"/>
            </a:pPr>
            <a:r>
              <a:rPr lang="en-US" sz="4000" dirty="0" smtClean="0">
                <a:latin typeface="Georgia"/>
                <a:cs typeface="Georgia"/>
              </a:rPr>
              <a:t>One </a:t>
            </a:r>
            <a:r>
              <a:rPr lang="en-US" sz="4000" dirty="0">
                <a:latin typeface="Georgia"/>
                <a:cs typeface="Georgia"/>
              </a:rPr>
              <a:t>important aspect of peer relationships involves the ability of peers to buffer an individual’s response to stress. </a:t>
            </a:r>
            <a:endParaRPr lang="en-US" sz="4000" dirty="0" smtClean="0">
              <a:latin typeface="Georgia"/>
              <a:cs typeface="Georgia"/>
            </a:endParaRPr>
          </a:p>
          <a:p>
            <a:pPr marL="571500" lvl="0" indent="-571500">
              <a:buFont typeface="Arial"/>
              <a:buChar char="•"/>
            </a:pPr>
            <a:r>
              <a:rPr lang="en-US" sz="4000" dirty="0" smtClean="0">
                <a:latin typeface="Georgia"/>
                <a:cs typeface="Georgia"/>
              </a:rPr>
              <a:t>Prior </a:t>
            </a:r>
            <a:r>
              <a:rPr lang="en-US" sz="4000" dirty="0">
                <a:latin typeface="Georgia"/>
                <a:cs typeface="Georgia"/>
              </a:rPr>
              <a:t>evidence in the field suggests that having a high quality friend present while recovering from a stress task is related to a faster return to baseline levels of the stress hormone cortisol in 7-12 year olds (Calhoun et al., 2014). </a:t>
            </a:r>
          </a:p>
          <a:p>
            <a:pPr marL="571500" lvl="0" indent="-571500">
              <a:buFont typeface="Arial"/>
              <a:buChar char="•"/>
            </a:pPr>
            <a:r>
              <a:rPr lang="en-US" sz="4000" dirty="0">
                <a:latin typeface="Georgia"/>
                <a:cs typeface="Georgia"/>
              </a:rPr>
              <a:t>In pre-pubertal children, parents can lower levels of cortisol in response to stress (</a:t>
            </a:r>
            <a:r>
              <a:rPr lang="en-US" sz="4000" dirty="0" err="1">
                <a:latin typeface="Georgia"/>
                <a:cs typeface="Georgia"/>
              </a:rPr>
              <a:t>Hostinar</a:t>
            </a:r>
            <a:r>
              <a:rPr lang="en-US" sz="4000" dirty="0">
                <a:latin typeface="Georgia"/>
                <a:cs typeface="Georgia"/>
              </a:rPr>
              <a:t> et al., 2014)</a:t>
            </a:r>
            <a:r>
              <a:rPr lang="en-US" sz="4000" dirty="0" smtClean="0">
                <a:latin typeface="Georgia"/>
                <a:cs typeface="Georgia"/>
              </a:rPr>
              <a:t>.</a:t>
            </a:r>
          </a:p>
          <a:p>
            <a:pPr marL="571500" lvl="0" indent="-571500">
              <a:buFont typeface="Arial"/>
              <a:buChar char="•"/>
            </a:pPr>
            <a:r>
              <a:rPr lang="en-US" sz="4000" dirty="0" smtClean="0">
                <a:latin typeface="Georgia"/>
                <a:cs typeface="Georgia"/>
              </a:rPr>
              <a:t>However</a:t>
            </a:r>
            <a:r>
              <a:rPr lang="en-US" sz="4000" dirty="0">
                <a:latin typeface="Georgia"/>
                <a:cs typeface="Georgia"/>
              </a:rPr>
              <a:t>, after puberty, parents </a:t>
            </a:r>
            <a:r>
              <a:rPr lang="en-US" sz="4000" dirty="0" smtClean="0">
                <a:latin typeface="Georgia"/>
                <a:cs typeface="Georgia"/>
              </a:rPr>
              <a:t>are less potent stress buffers and youth must rely more on peer support  (</a:t>
            </a:r>
            <a:r>
              <a:rPr lang="en-US" sz="4000" dirty="0" err="1" smtClean="0">
                <a:latin typeface="Georgia"/>
                <a:cs typeface="Georgia"/>
              </a:rPr>
              <a:t>Hostinar</a:t>
            </a:r>
            <a:r>
              <a:rPr lang="en-US" sz="4000" dirty="0" smtClean="0">
                <a:latin typeface="Georgia"/>
                <a:cs typeface="Georgia"/>
              </a:rPr>
              <a:t> </a:t>
            </a:r>
            <a:r>
              <a:rPr lang="en-US" sz="4000" dirty="0">
                <a:latin typeface="Georgia"/>
                <a:cs typeface="Georgia"/>
              </a:rPr>
              <a:t>et al., 2014). </a:t>
            </a:r>
          </a:p>
          <a:p>
            <a:pPr marL="571500" lvl="0" indent="-571500">
              <a:buFont typeface="Arial"/>
              <a:buChar char="•"/>
            </a:pPr>
            <a:r>
              <a:rPr lang="en-US" sz="4000" dirty="0">
                <a:latin typeface="Georgia"/>
                <a:cs typeface="Georgia"/>
              </a:rPr>
              <a:t>The </a:t>
            </a:r>
            <a:r>
              <a:rPr lang="en-US" sz="4000" dirty="0" smtClean="0">
                <a:latin typeface="Georgia"/>
                <a:cs typeface="Georgia"/>
              </a:rPr>
              <a:t>purpose of </a:t>
            </a:r>
            <a:r>
              <a:rPr lang="en-US" sz="4000" dirty="0">
                <a:latin typeface="Georgia"/>
                <a:cs typeface="Georgia"/>
              </a:rPr>
              <a:t>this </a:t>
            </a:r>
            <a:r>
              <a:rPr lang="en-US" sz="4000" dirty="0" smtClean="0">
                <a:latin typeface="Georgia"/>
                <a:cs typeface="Georgia"/>
              </a:rPr>
              <a:t>study was to investigate gender and age differences in friendship behaviors and to examine whether friendship behaviors predict the cortisol response to social stress.</a:t>
            </a:r>
          </a:p>
          <a:p>
            <a:pPr marL="571500" lvl="0" indent="-571500">
              <a:buFont typeface="Arial"/>
              <a:buChar char="•"/>
            </a:pPr>
            <a:r>
              <a:rPr lang="en-US" sz="4000" b="1" dirty="0" smtClean="0">
                <a:latin typeface="Georgia"/>
                <a:cs typeface="Georgia"/>
              </a:rPr>
              <a:t>Specifically</a:t>
            </a:r>
            <a:r>
              <a:rPr lang="en-US" sz="4000" b="1" dirty="0">
                <a:latin typeface="Georgia"/>
                <a:cs typeface="Georgia"/>
              </a:rPr>
              <a:t>, do boys and girls differ in how they provide support to friends before a stressful task, and do these variations in support affect their friend’s physiological response to the task</a:t>
            </a:r>
            <a:r>
              <a:rPr lang="en-US" sz="4000" b="1" dirty="0" smtClean="0">
                <a:latin typeface="Georgia"/>
                <a:cs typeface="Georgia"/>
              </a:rPr>
              <a:t>?</a:t>
            </a:r>
          </a:p>
          <a:p>
            <a:pPr algn="ctr"/>
            <a:r>
              <a:rPr lang="en-US" sz="6000" b="1" u="sng" dirty="0">
                <a:solidFill>
                  <a:srgbClr val="66092D"/>
                </a:solidFill>
                <a:latin typeface="Georgia"/>
                <a:cs typeface="Georgia"/>
              </a:rPr>
              <a:t>Methods</a:t>
            </a:r>
          </a:p>
          <a:p>
            <a:pPr algn="ctr"/>
            <a:r>
              <a:rPr lang="en-US" sz="5400" b="1" dirty="0">
                <a:solidFill>
                  <a:srgbClr val="000090"/>
                </a:solidFill>
                <a:latin typeface="Georgia"/>
                <a:cs typeface="Georgia"/>
              </a:rPr>
              <a:t>Participants</a:t>
            </a:r>
          </a:p>
          <a:p>
            <a:pPr marL="822960" indent="-822960">
              <a:buFont typeface="Arial"/>
              <a:buChar char="•"/>
            </a:pPr>
            <a:r>
              <a:rPr lang="en-US" sz="4000" dirty="0">
                <a:latin typeface="Georgia"/>
                <a:cs typeface="Georgia"/>
              </a:rPr>
              <a:t>55 participants (33 female dyads)</a:t>
            </a:r>
          </a:p>
          <a:p>
            <a:pPr marL="822960" indent="-822960">
              <a:buFont typeface="Arial"/>
              <a:buChar char="•"/>
            </a:pPr>
            <a:r>
              <a:rPr lang="en-US" sz="4000" dirty="0">
                <a:latin typeface="Georgia"/>
                <a:cs typeface="Georgia"/>
              </a:rPr>
              <a:t>29 participants 9-10 years of age (M </a:t>
            </a:r>
            <a:r>
              <a:rPr lang="en-US" sz="4000" dirty="0" smtClean="0">
                <a:latin typeface="Georgia"/>
                <a:cs typeface="Georgia"/>
              </a:rPr>
              <a:t>= 10.0 </a:t>
            </a:r>
            <a:r>
              <a:rPr lang="en-US" sz="4000" dirty="0" err="1" smtClean="0">
                <a:latin typeface="Georgia"/>
                <a:cs typeface="Georgia"/>
              </a:rPr>
              <a:t>yrs</a:t>
            </a:r>
            <a:r>
              <a:rPr lang="en-US" sz="4000" dirty="0" smtClean="0">
                <a:latin typeface="Georgia"/>
                <a:cs typeface="Georgia"/>
              </a:rPr>
              <a:t> </a:t>
            </a:r>
            <a:r>
              <a:rPr lang="en-US" sz="4000" dirty="0">
                <a:latin typeface="Georgia"/>
                <a:cs typeface="Georgia"/>
              </a:rPr>
              <a:t>, SD </a:t>
            </a:r>
            <a:r>
              <a:rPr lang="en-US" sz="4000" dirty="0" smtClean="0">
                <a:latin typeface="Georgia"/>
                <a:cs typeface="Georgia"/>
              </a:rPr>
              <a:t>=.44)</a:t>
            </a:r>
            <a:endParaRPr lang="en-US" sz="4000" dirty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r>
              <a:rPr lang="en-US" sz="4000" dirty="0">
                <a:latin typeface="Georgia"/>
                <a:cs typeface="Georgia"/>
              </a:rPr>
              <a:t>26 participants 15-16 years of age (M = </a:t>
            </a:r>
            <a:r>
              <a:rPr lang="en-US" sz="4000" dirty="0" smtClean="0">
                <a:latin typeface="Georgia"/>
                <a:cs typeface="Georgia"/>
              </a:rPr>
              <a:t>15.8 </a:t>
            </a:r>
            <a:r>
              <a:rPr lang="en-US" sz="4000" dirty="0" err="1" smtClean="0">
                <a:latin typeface="Georgia"/>
                <a:cs typeface="Georgia"/>
              </a:rPr>
              <a:t>yrs</a:t>
            </a:r>
            <a:r>
              <a:rPr lang="en-US" sz="4000" dirty="0" smtClean="0">
                <a:latin typeface="Georgia"/>
                <a:cs typeface="Georgia"/>
              </a:rPr>
              <a:t>, </a:t>
            </a:r>
            <a:r>
              <a:rPr lang="en-US" sz="4000" dirty="0">
                <a:latin typeface="Georgia"/>
                <a:cs typeface="Georgia"/>
              </a:rPr>
              <a:t>SD </a:t>
            </a:r>
            <a:r>
              <a:rPr lang="en-US" sz="4000" dirty="0" smtClean="0">
                <a:latin typeface="Georgia"/>
                <a:cs typeface="Georgia"/>
              </a:rPr>
              <a:t>= .46)</a:t>
            </a:r>
            <a:endParaRPr lang="en-US" sz="4000" dirty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r>
              <a:rPr lang="en-US" sz="4000" dirty="0">
                <a:latin typeface="Georgia"/>
                <a:cs typeface="Georgia"/>
              </a:rPr>
              <a:t>Each participant brought a same-sex friend within 2 years of their </a:t>
            </a:r>
            <a:r>
              <a:rPr lang="en-US" sz="4000" dirty="0" smtClean="0">
                <a:latin typeface="Georgia"/>
                <a:cs typeface="Georgia"/>
              </a:rPr>
              <a:t>age</a:t>
            </a:r>
          </a:p>
          <a:p>
            <a:pPr marL="822960" indent="-822960">
              <a:buFont typeface="Arial"/>
              <a:buChar char="•"/>
            </a:pPr>
            <a:endParaRPr lang="en-US" sz="4000" dirty="0" smtClean="0">
              <a:latin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07091" y="6887860"/>
            <a:ext cx="10748688" cy="254962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438912" tIns="219456" rIns="438912" bIns="219456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0090"/>
                </a:solidFill>
                <a:latin typeface="Georgia"/>
                <a:cs typeface="Georgia"/>
              </a:rPr>
              <a:t>Procedure</a:t>
            </a:r>
          </a:p>
          <a:p>
            <a:pPr marL="571500" indent="-571500">
              <a:buFont typeface="Arial"/>
              <a:buChar char="•"/>
            </a:pPr>
            <a:r>
              <a:rPr lang="en-US" sz="3800" dirty="0" smtClean="0">
                <a:solidFill>
                  <a:schemeClr val="tx1"/>
                </a:solidFill>
                <a:latin typeface="Georgia"/>
                <a:cs typeface="Georgia"/>
              </a:rPr>
              <a:t>Trier Social Stress Test (TSST) consisting of public speaking task and math task in front of judges</a:t>
            </a:r>
          </a:p>
          <a:p>
            <a:pPr marL="571500" indent="-571500">
              <a:buFont typeface="Arial"/>
              <a:buChar char="•"/>
            </a:pPr>
            <a:r>
              <a:rPr lang="en-US" sz="3800" dirty="0" smtClean="0">
                <a:solidFill>
                  <a:schemeClr val="tx1"/>
                </a:solidFill>
                <a:latin typeface="Georgia"/>
                <a:cs typeface="Georgia"/>
              </a:rPr>
              <a:t>Peer assists participant in five minutes of speech preparation prior to TSST</a:t>
            </a:r>
          </a:p>
          <a:p>
            <a:pPr marL="571500" indent="-571500">
              <a:buFont typeface="Arial"/>
              <a:buChar char="•"/>
            </a:pPr>
            <a:r>
              <a:rPr lang="en-US" sz="3800" dirty="0" smtClean="0">
                <a:solidFill>
                  <a:schemeClr val="tx1"/>
                </a:solidFill>
                <a:latin typeface="Georgia"/>
                <a:cs typeface="Georgia"/>
              </a:rPr>
              <a:t>A coding scheme was then implemented to measure the various friendship behaviors that occurred during the speech preparation process</a:t>
            </a:r>
            <a:endParaRPr lang="en-US" sz="3800" dirty="0" smtClean="0">
              <a:latin typeface="Georgia"/>
              <a:cs typeface="Georgia"/>
            </a:endParaRPr>
          </a:p>
          <a:p>
            <a:pPr algn="ctr"/>
            <a:r>
              <a:rPr lang="en-US" sz="4800" b="1" dirty="0" smtClean="0">
                <a:solidFill>
                  <a:srgbClr val="000090"/>
                </a:solidFill>
                <a:latin typeface="Georgia"/>
                <a:cs typeface="Georgia"/>
              </a:rPr>
              <a:t>Friendship Variables</a:t>
            </a:r>
            <a:endParaRPr lang="en-US" sz="4800" b="1" dirty="0">
              <a:solidFill>
                <a:srgbClr val="000090"/>
              </a:solidFill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r>
              <a:rPr lang="en-US" sz="3800" dirty="0" smtClean="0">
                <a:latin typeface="Georgia"/>
                <a:cs typeface="Georgia"/>
              </a:rPr>
              <a:t>Inter-rater reliability was above </a:t>
            </a:r>
            <a:r>
              <a:rPr lang="el-GR" sz="4000" dirty="0" smtClean="0"/>
              <a:t>α</a:t>
            </a:r>
            <a:r>
              <a:rPr lang="en-US" sz="4000" dirty="0" smtClean="0"/>
              <a:t>=</a:t>
            </a:r>
            <a:r>
              <a:rPr lang="en-US" sz="3800" dirty="0" smtClean="0">
                <a:latin typeface="Georgia"/>
                <a:cs typeface="Georgia"/>
              </a:rPr>
              <a:t>.756 for all individual categories.</a:t>
            </a:r>
          </a:p>
          <a:p>
            <a:pPr marL="822960" indent="-822960">
              <a:buFont typeface="Arial"/>
              <a:buChar char="•"/>
            </a:pPr>
            <a:r>
              <a:rPr lang="en-US" sz="3800" dirty="0" smtClean="0">
                <a:latin typeface="Georgia"/>
                <a:cs typeface="Georgia"/>
              </a:rPr>
              <a:t>Researchers coded for various friendship behaviors within the following categories:</a:t>
            </a:r>
          </a:p>
          <a:p>
            <a:pPr marL="822960" indent="-822960">
              <a:buFont typeface="+mj-lt"/>
              <a:buAutoNum type="arabicPeriod"/>
            </a:pPr>
            <a:r>
              <a:rPr lang="en-US" sz="3800" dirty="0" smtClean="0">
                <a:latin typeface="Georgia"/>
                <a:cs typeface="Georgia"/>
              </a:rPr>
              <a:t>Positive support</a:t>
            </a:r>
          </a:p>
          <a:p>
            <a:pPr marL="3017520" lvl="1" indent="-822960">
              <a:buFont typeface="+mj-lt"/>
              <a:buAutoNum type="alphaLcParenR"/>
            </a:pPr>
            <a:r>
              <a:rPr lang="en-US" sz="3800" dirty="0" smtClean="0">
                <a:latin typeface="Georgia"/>
                <a:cs typeface="Georgia"/>
              </a:rPr>
              <a:t>Validation</a:t>
            </a:r>
          </a:p>
          <a:p>
            <a:pPr marL="3017520" lvl="1" indent="-822960">
              <a:buFont typeface="+mj-lt"/>
              <a:buAutoNum type="alphaLcParenR"/>
            </a:pPr>
            <a:r>
              <a:rPr lang="en-US" sz="3800" dirty="0" smtClean="0">
                <a:latin typeface="Georgia"/>
                <a:cs typeface="Georgia"/>
              </a:rPr>
              <a:t>Sensitivity</a:t>
            </a:r>
          </a:p>
          <a:p>
            <a:pPr marL="3017520" lvl="1" indent="-822960">
              <a:buFont typeface="+mj-lt"/>
              <a:buAutoNum type="alphaLcParenR"/>
            </a:pPr>
            <a:r>
              <a:rPr lang="en-US" sz="3800" dirty="0" smtClean="0">
                <a:latin typeface="Georgia"/>
                <a:cs typeface="Georgia"/>
              </a:rPr>
              <a:t>Time spent engaged</a:t>
            </a:r>
          </a:p>
          <a:p>
            <a:pPr marL="3017520" lvl="1" indent="-822960">
              <a:buFont typeface="+mj-lt"/>
              <a:buAutoNum type="alphaLcParenR"/>
            </a:pPr>
            <a:r>
              <a:rPr lang="en-US" sz="3800" dirty="0" smtClean="0">
                <a:latin typeface="Georgia"/>
                <a:cs typeface="Georgia"/>
              </a:rPr>
              <a:t>Positive valence</a:t>
            </a:r>
            <a:endParaRPr lang="en-US" sz="3800" dirty="0">
              <a:latin typeface="Georgia"/>
              <a:cs typeface="Georgia"/>
            </a:endParaRPr>
          </a:p>
          <a:p>
            <a:pPr marL="822960" indent="-822960">
              <a:buFont typeface="+mj-lt"/>
              <a:buAutoNum type="arabicPeriod"/>
            </a:pPr>
            <a:r>
              <a:rPr lang="en-US" sz="3800" dirty="0" smtClean="0">
                <a:latin typeface="Georgia"/>
                <a:cs typeface="Georgia"/>
              </a:rPr>
              <a:t>Participant and peer anxiety (mean of these variables) </a:t>
            </a:r>
          </a:p>
          <a:p>
            <a:pPr marL="822960" indent="-822960">
              <a:buFont typeface="+mj-lt"/>
              <a:buAutoNum type="arabicPeriod"/>
            </a:pPr>
            <a:r>
              <a:rPr lang="en-US" sz="3800" dirty="0" smtClean="0">
                <a:latin typeface="Georgia"/>
                <a:cs typeface="Georgia"/>
              </a:rPr>
              <a:t>Humor/Distraction Factor (mean)</a:t>
            </a:r>
          </a:p>
          <a:p>
            <a:pPr marL="3017520" lvl="1" indent="-822960">
              <a:buFont typeface="+mj-lt"/>
              <a:buAutoNum type="alphaLcParenR"/>
            </a:pPr>
            <a:r>
              <a:rPr lang="en-US" sz="3800" dirty="0" smtClean="0">
                <a:latin typeface="Georgia"/>
                <a:cs typeface="Georgia"/>
              </a:rPr>
              <a:t>Use of humor</a:t>
            </a:r>
          </a:p>
          <a:p>
            <a:pPr marL="3017520" lvl="1" indent="-822960">
              <a:buFont typeface="+mj-lt"/>
              <a:buAutoNum type="alphaLcParenR"/>
            </a:pPr>
            <a:r>
              <a:rPr lang="en-US" sz="3800" dirty="0" smtClean="0">
                <a:latin typeface="Georgia"/>
                <a:cs typeface="Georgia"/>
              </a:rPr>
              <a:t>Distraction</a:t>
            </a:r>
          </a:p>
          <a:p>
            <a:pPr algn="ctr"/>
            <a:r>
              <a:rPr lang="en-US" sz="4800" b="1" dirty="0">
                <a:solidFill>
                  <a:srgbClr val="000090"/>
                </a:solidFill>
                <a:latin typeface="Georgia"/>
                <a:cs typeface="Georgia"/>
              </a:rPr>
              <a:t>Cortisol</a:t>
            </a:r>
          </a:p>
          <a:p>
            <a:pPr marL="822960" indent="-822960">
              <a:buFont typeface="Arial"/>
              <a:buChar char="•"/>
            </a:pPr>
            <a:r>
              <a:rPr lang="en-US" sz="3800" dirty="0" smtClean="0">
                <a:latin typeface="Georgia"/>
                <a:cs typeface="Georgia"/>
              </a:rPr>
              <a:t>Salivary cortisol, a stress hormone, was collected 7 times to </a:t>
            </a:r>
            <a:r>
              <a:rPr lang="en-US" sz="3800" dirty="0">
                <a:latin typeface="Georgia"/>
                <a:cs typeface="Georgia"/>
              </a:rPr>
              <a:t>measure </a:t>
            </a:r>
            <a:r>
              <a:rPr lang="en-US" sz="3800" dirty="0" smtClean="0">
                <a:latin typeface="Georgia"/>
                <a:cs typeface="Georgia"/>
              </a:rPr>
              <a:t>each </a:t>
            </a:r>
            <a:r>
              <a:rPr lang="en-US" sz="3800" dirty="0">
                <a:latin typeface="Georgia"/>
                <a:cs typeface="Georgia"/>
              </a:rPr>
              <a:t>individual’s physiological response </a:t>
            </a:r>
            <a:endParaRPr lang="en-US" sz="3800" dirty="0" smtClean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r>
              <a:rPr lang="en-US" sz="3800" dirty="0" smtClean="0">
                <a:latin typeface="Georgia"/>
                <a:cs typeface="Georgia"/>
              </a:rPr>
              <a:t>All sessions were conducted in the late afternoon due to diurnal rhythm of cortisol levels</a:t>
            </a:r>
          </a:p>
          <a:p>
            <a:pPr marL="822960" indent="-822960">
              <a:buFont typeface="Arial"/>
              <a:buChar char="•"/>
            </a:pPr>
            <a:endParaRPr lang="en-US" sz="3800" dirty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endParaRPr lang="en-US" sz="3800" dirty="0">
              <a:latin typeface="Georgia"/>
              <a:cs typeface="Georgia"/>
            </a:endParaRPr>
          </a:p>
          <a:p>
            <a:endParaRPr lang="en-US" sz="3800" dirty="0" smtClean="0">
              <a:solidFill>
                <a:srgbClr val="FF0000"/>
              </a:solidFill>
              <a:latin typeface="Georgia"/>
              <a:cs typeface="Georgia"/>
            </a:endParaRPr>
          </a:p>
          <a:p>
            <a:endParaRPr lang="en-US" sz="3800" dirty="0" smtClean="0">
              <a:solidFill>
                <a:srgbClr val="FF0000"/>
              </a:solidFill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endParaRPr lang="en-US" sz="3800" dirty="0" smtClean="0">
              <a:solidFill>
                <a:srgbClr val="FF0000"/>
              </a:solidFill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r>
              <a:rPr lang="en-US" sz="3800" dirty="0" smtClean="0">
                <a:latin typeface="Georgia"/>
                <a:cs typeface="Georgia"/>
              </a:rPr>
              <a:t>Medication and time since wake were used as co-</a:t>
            </a:r>
            <a:r>
              <a:rPr lang="en-US" sz="3800" dirty="0" err="1" smtClean="0">
                <a:latin typeface="Georgia"/>
                <a:cs typeface="Georgia"/>
              </a:rPr>
              <a:t>variates</a:t>
            </a:r>
            <a:endParaRPr lang="en-US" sz="3800" dirty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r>
              <a:rPr lang="en-US" sz="3800" dirty="0" smtClean="0">
                <a:latin typeface="Georgia"/>
                <a:cs typeface="Georgia"/>
              </a:rPr>
              <a:t>Area under the curve (AUC) calculated to look at overall cortisol production throughout the session.</a:t>
            </a:r>
            <a:endParaRPr lang="en-US" sz="3800" dirty="0">
              <a:latin typeface="Georgia"/>
              <a:cs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398799" y="6887860"/>
            <a:ext cx="10741612" cy="254654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438912" tIns="219456" rIns="438912" bIns="219456" rtlCol="0">
            <a:spAutoFit/>
          </a:bodyPr>
          <a:lstStyle/>
          <a:p>
            <a:pPr algn="ctr"/>
            <a:r>
              <a:rPr lang="en-US" sz="5800" b="1" u="sng" dirty="0">
                <a:solidFill>
                  <a:srgbClr val="66092D"/>
                </a:solidFill>
                <a:latin typeface="Georgia"/>
                <a:cs typeface="Georgia"/>
              </a:rPr>
              <a:t>Results</a:t>
            </a:r>
          </a:p>
          <a:p>
            <a:pPr algn="ctr"/>
            <a:r>
              <a:rPr lang="en-US" sz="4800" b="1" dirty="0" smtClean="0">
                <a:solidFill>
                  <a:srgbClr val="000090"/>
                </a:solidFill>
                <a:latin typeface="Georgia"/>
                <a:cs typeface="Georgia"/>
              </a:rPr>
              <a:t>Friendship Behaviors</a:t>
            </a:r>
            <a:endParaRPr lang="en-US" sz="4800" dirty="0">
              <a:latin typeface="Georgia"/>
              <a:cs typeface="Georgia"/>
            </a:endParaRPr>
          </a:p>
          <a:p>
            <a:pPr marL="685800" indent="-685800">
              <a:buFont typeface="Arial"/>
              <a:buChar char="•"/>
            </a:pPr>
            <a:r>
              <a:rPr lang="en-US" sz="3800" dirty="0" smtClean="0"/>
              <a:t>Age [t(50) = -.63, p = .53] and sex[t(50) = -.67, p = .51] did not predict </a:t>
            </a:r>
            <a:r>
              <a:rPr lang="en-US" sz="3800" b="1" dirty="0" smtClean="0"/>
              <a:t>peer/participant anxiety</a:t>
            </a:r>
            <a:r>
              <a:rPr lang="en-US" sz="3800" dirty="0" smtClean="0"/>
              <a:t>. There was a trend towards an </a:t>
            </a:r>
            <a:r>
              <a:rPr lang="en-US" sz="3800" b="1" dirty="0" smtClean="0"/>
              <a:t>age x sex interaction </a:t>
            </a:r>
            <a:r>
              <a:rPr lang="en-US" sz="3800" dirty="0" smtClean="0"/>
              <a:t>[t(50)= 1.95, p= .06]. In children, boys show less anxiety than girls (0.03).</a:t>
            </a:r>
          </a:p>
          <a:p>
            <a:pPr marL="685800" indent="-685800">
              <a:buFont typeface="Arial"/>
              <a:buChar char="•"/>
            </a:pPr>
            <a:endParaRPr lang="en-US" sz="3800" dirty="0"/>
          </a:p>
          <a:p>
            <a:pPr marL="685800" indent="-685800">
              <a:buFont typeface="Arial"/>
              <a:buChar char="•"/>
            </a:pPr>
            <a:endParaRPr lang="en-US" sz="3800" dirty="0" smtClean="0"/>
          </a:p>
          <a:p>
            <a:pPr marL="685800" indent="-685800">
              <a:buFont typeface="Arial"/>
              <a:buChar char="•"/>
            </a:pPr>
            <a:endParaRPr lang="en-US" sz="3800" dirty="0"/>
          </a:p>
          <a:p>
            <a:endParaRPr lang="en-US" sz="3800" dirty="0" smtClean="0"/>
          </a:p>
          <a:p>
            <a:pPr marL="685800" indent="-685800">
              <a:buFont typeface="Arial"/>
              <a:buChar char="•"/>
            </a:pPr>
            <a:endParaRPr lang="en-US" sz="3800" dirty="0" smtClean="0"/>
          </a:p>
          <a:p>
            <a:pPr marL="685800" indent="-685800">
              <a:buFont typeface="Arial"/>
              <a:buChar char="•"/>
            </a:pPr>
            <a:endParaRPr lang="en-US" sz="3800" dirty="0" smtClean="0"/>
          </a:p>
          <a:p>
            <a:endParaRPr lang="en-US" sz="3800" dirty="0"/>
          </a:p>
          <a:p>
            <a:endParaRPr lang="en-US" sz="3800" dirty="0" smtClean="0"/>
          </a:p>
          <a:p>
            <a:pPr marL="685800" indent="-685800">
              <a:buFont typeface="Arial"/>
              <a:buChar char="•"/>
            </a:pPr>
            <a:r>
              <a:rPr lang="en-US" sz="3800" dirty="0"/>
              <a:t>S</a:t>
            </a:r>
            <a:r>
              <a:rPr lang="en-US" sz="3800" dirty="0" smtClean="0"/>
              <a:t>ex [t(50) = -2.55, p = .01] </a:t>
            </a:r>
            <a:r>
              <a:rPr lang="en-US" sz="3800" b="1" dirty="0" smtClean="0"/>
              <a:t>predicted level of positive support </a:t>
            </a:r>
            <a:r>
              <a:rPr lang="en-US" sz="3800" dirty="0" smtClean="0"/>
              <a:t>during speech prep. Boys give less positive support.</a:t>
            </a:r>
          </a:p>
          <a:p>
            <a:pPr marL="685800" indent="-685800">
              <a:buFont typeface="Arial"/>
              <a:buChar char="•"/>
            </a:pPr>
            <a:r>
              <a:rPr lang="en-US" sz="3800" dirty="0" smtClean="0"/>
              <a:t>Age </a:t>
            </a:r>
            <a:r>
              <a:rPr lang="en-US" sz="3800" dirty="0"/>
              <a:t>[t(50) = 1.79, p = .08] </a:t>
            </a:r>
            <a:r>
              <a:rPr lang="en-US" sz="3800" dirty="0" smtClean="0"/>
              <a:t>had a </a:t>
            </a:r>
            <a:r>
              <a:rPr lang="en-US" sz="3800" b="1" dirty="0" smtClean="0"/>
              <a:t>tendency to predict level of positive support</a:t>
            </a:r>
            <a:r>
              <a:rPr lang="en-US" sz="3800" dirty="0" smtClean="0"/>
              <a:t>. Adolescents tend to give more positive support.</a:t>
            </a:r>
          </a:p>
          <a:p>
            <a:pPr marL="685800" indent="-685800">
              <a:buFont typeface="Arial"/>
              <a:buChar char="•"/>
            </a:pPr>
            <a:endParaRPr lang="en-US" sz="3800" dirty="0"/>
          </a:p>
          <a:p>
            <a:pPr marL="685800" indent="-685800">
              <a:buFont typeface="Arial"/>
              <a:buChar char="•"/>
            </a:pPr>
            <a:endParaRPr lang="en-US" sz="3800" dirty="0" smtClean="0"/>
          </a:p>
          <a:p>
            <a:pPr marL="685800" indent="-685800">
              <a:buFont typeface="Arial"/>
              <a:buChar char="•"/>
            </a:pPr>
            <a:endParaRPr lang="en-US" sz="3800" dirty="0"/>
          </a:p>
          <a:p>
            <a:pPr marL="685800" indent="-685800">
              <a:buFont typeface="Arial"/>
              <a:buChar char="•"/>
            </a:pPr>
            <a:endParaRPr lang="en-US" sz="3800" dirty="0" smtClean="0"/>
          </a:p>
          <a:p>
            <a:pPr marL="685800" indent="-685800">
              <a:buFont typeface="Arial"/>
              <a:buChar char="•"/>
            </a:pPr>
            <a:endParaRPr lang="en-US" sz="3800" dirty="0"/>
          </a:p>
          <a:p>
            <a:pPr marL="685800" indent="-685800">
              <a:buFont typeface="Arial"/>
              <a:buChar char="•"/>
            </a:pPr>
            <a:endParaRPr lang="en-US" sz="3800" dirty="0" smtClean="0"/>
          </a:p>
          <a:p>
            <a:pPr marL="685800" indent="-685800">
              <a:buFont typeface="Arial"/>
              <a:buChar char="•"/>
            </a:pPr>
            <a:endParaRPr lang="en-US" sz="3800" dirty="0"/>
          </a:p>
          <a:p>
            <a:pPr marL="685800" indent="-685800">
              <a:buFont typeface="Arial"/>
              <a:buChar char="•"/>
            </a:pPr>
            <a:endParaRPr lang="en-US" sz="3800" dirty="0" smtClean="0"/>
          </a:p>
          <a:p>
            <a:endParaRPr lang="en-US" sz="3800" dirty="0" smtClean="0"/>
          </a:p>
          <a:p>
            <a:pPr marL="685800" indent="-685800">
              <a:buFont typeface="Arial"/>
              <a:buChar char="•"/>
            </a:pPr>
            <a:r>
              <a:rPr lang="en-US" sz="3800" dirty="0" smtClean="0"/>
              <a:t>Age [t(50) = 2.37, p = .02] predicted how much </a:t>
            </a:r>
            <a:r>
              <a:rPr lang="en-US" sz="3800" b="1" dirty="0" smtClean="0"/>
              <a:t>humor/distraction</a:t>
            </a:r>
            <a:r>
              <a:rPr lang="en-US" sz="3800" dirty="0" smtClean="0"/>
              <a:t> was used, but sex [t(50) = .812, p = .421] did not. Adolescents use more humor/distraction than children.</a:t>
            </a:r>
          </a:p>
          <a:p>
            <a:pPr marL="685800" indent="-685800">
              <a:buFont typeface="Arial"/>
              <a:buChar char="•"/>
            </a:pPr>
            <a:endParaRPr lang="en-US" sz="3800" dirty="0"/>
          </a:p>
          <a:p>
            <a:pPr marL="685800" indent="-685800">
              <a:buFont typeface="Arial"/>
              <a:buChar char="•"/>
            </a:pPr>
            <a:endParaRPr lang="en-US" sz="3800" dirty="0" smtClean="0"/>
          </a:p>
          <a:p>
            <a:pPr marL="685800" indent="-685800">
              <a:buFont typeface="Arial"/>
              <a:buChar char="•"/>
            </a:pPr>
            <a:endParaRPr lang="en-US" sz="3800" dirty="0"/>
          </a:p>
          <a:p>
            <a:pPr marL="685800" indent="-685800">
              <a:buFont typeface="Arial"/>
              <a:buChar char="•"/>
            </a:pPr>
            <a:endParaRPr lang="en-US" sz="3800" dirty="0" smtClean="0"/>
          </a:p>
          <a:p>
            <a:pPr marL="685800" indent="-685800">
              <a:buFont typeface="Arial"/>
              <a:buChar char="•"/>
            </a:pPr>
            <a:endParaRPr lang="en-US" sz="3800" dirty="0"/>
          </a:p>
          <a:p>
            <a:pPr marL="685800" indent="-685800">
              <a:buFont typeface="Arial"/>
              <a:buChar char="•"/>
            </a:pPr>
            <a:endParaRPr lang="en-US" sz="3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3457924" y="6899699"/>
            <a:ext cx="10041346" cy="25465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438912" tIns="219456" rIns="438912" bIns="219456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90"/>
                </a:solidFill>
                <a:latin typeface="Georgia"/>
                <a:cs typeface="Georgia"/>
              </a:rPr>
              <a:t>Cortisol (AUC)</a:t>
            </a:r>
            <a:endParaRPr lang="en-US" sz="4800" dirty="0">
              <a:solidFill>
                <a:srgbClr val="000090"/>
              </a:solidFill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r>
              <a:rPr lang="en-US" sz="3800" dirty="0">
                <a:latin typeface="Georgia"/>
                <a:cs typeface="Georgia"/>
              </a:rPr>
              <a:t>Medication and hours since wake did not predict cortisol in any of the analyses, p &gt; .10.</a:t>
            </a:r>
          </a:p>
          <a:p>
            <a:pPr marL="822960" indent="-822960">
              <a:buFont typeface="Arial"/>
              <a:buChar char="•"/>
            </a:pPr>
            <a:r>
              <a:rPr lang="en-US" sz="3800" dirty="0">
                <a:latin typeface="Georgia"/>
                <a:cs typeface="Georgia"/>
              </a:rPr>
              <a:t>Sex did not predict cortisol in any of the analyses p&gt; .10.</a:t>
            </a:r>
          </a:p>
          <a:p>
            <a:pPr marL="822960" indent="-822960">
              <a:buFont typeface="Arial"/>
              <a:buChar char="•"/>
            </a:pPr>
            <a:r>
              <a:rPr lang="en-US" sz="3800" dirty="0">
                <a:latin typeface="Georgia"/>
                <a:cs typeface="Georgia"/>
              </a:rPr>
              <a:t>Across analyses, the adolescents tended to produce more cortisol than children, p &lt;.10.</a:t>
            </a:r>
          </a:p>
          <a:p>
            <a:pPr marL="822960" indent="-822960">
              <a:buFont typeface="Arial"/>
              <a:buChar char="•"/>
            </a:pPr>
            <a:r>
              <a:rPr lang="en-US" sz="3800" dirty="0">
                <a:latin typeface="Georgia"/>
                <a:cs typeface="Georgia"/>
              </a:rPr>
              <a:t>Greater participant and peer </a:t>
            </a:r>
            <a:r>
              <a:rPr lang="en-US" sz="3800" b="1" dirty="0">
                <a:latin typeface="Georgia"/>
                <a:cs typeface="Georgia"/>
              </a:rPr>
              <a:t>anxiety significantly predicted higher cortisol </a:t>
            </a:r>
            <a:r>
              <a:rPr lang="en-US" sz="3800" dirty="0">
                <a:latin typeface="Georgia"/>
                <a:cs typeface="Georgia"/>
              </a:rPr>
              <a:t>levels</a:t>
            </a:r>
            <a:r>
              <a:rPr lang="en-US" sz="3800" b="1" dirty="0">
                <a:latin typeface="Georgia"/>
                <a:cs typeface="Georgia"/>
              </a:rPr>
              <a:t> </a:t>
            </a:r>
            <a:r>
              <a:rPr lang="en-US" sz="3800" dirty="0">
                <a:latin typeface="Georgia"/>
                <a:cs typeface="Georgia"/>
              </a:rPr>
              <a:t>[t(49) = 2.06, p = .05]</a:t>
            </a:r>
            <a:r>
              <a:rPr lang="en-US" sz="3800" dirty="0" smtClean="0">
                <a:latin typeface="Georgia"/>
                <a:cs typeface="Georgia"/>
              </a:rPr>
              <a:t>.</a:t>
            </a:r>
          </a:p>
          <a:p>
            <a:pPr marL="822960" indent="-822960">
              <a:buFont typeface="Arial"/>
              <a:buChar char="•"/>
            </a:pPr>
            <a:endParaRPr lang="en-US" sz="3800" dirty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endParaRPr lang="en-US" sz="3800" dirty="0" smtClean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endParaRPr lang="en-US" sz="3800" dirty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endParaRPr lang="en-US" sz="3800" dirty="0" smtClean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endParaRPr lang="en-US" sz="3800" dirty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endParaRPr lang="en-US" sz="3800" dirty="0" smtClean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endParaRPr lang="en-US" sz="3800" dirty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endParaRPr lang="en-US" sz="3800" dirty="0" smtClean="0">
              <a:latin typeface="Georgia"/>
              <a:cs typeface="Georgia"/>
            </a:endParaRPr>
          </a:p>
          <a:p>
            <a:endParaRPr lang="en-US" sz="3800" dirty="0" smtClean="0">
              <a:latin typeface="Georgia"/>
              <a:cs typeface="Georgia"/>
            </a:endParaRPr>
          </a:p>
          <a:p>
            <a:pPr marL="822960" indent="-822960">
              <a:buFont typeface="Arial"/>
              <a:buChar char="•"/>
            </a:pPr>
            <a:r>
              <a:rPr lang="en-US" sz="3800" b="1" dirty="0" smtClean="0">
                <a:latin typeface="Georgia"/>
                <a:cs typeface="Georgia"/>
              </a:rPr>
              <a:t>Positive support was not related to cortisol</a:t>
            </a:r>
            <a:r>
              <a:rPr lang="en-US" sz="3800" dirty="0" smtClean="0">
                <a:latin typeface="Georgia"/>
                <a:cs typeface="Georgia"/>
              </a:rPr>
              <a:t> [t(49) = -.09, p = .93].</a:t>
            </a:r>
          </a:p>
          <a:p>
            <a:pPr marL="822960" indent="-822960">
              <a:buFont typeface="Arial"/>
              <a:buChar char="•"/>
            </a:pPr>
            <a:r>
              <a:rPr lang="en-US" sz="3800" b="1" dirty="0" smtClean="0">
                <a:latin typeface="Georgia"/>
                <a:cs typeface="Georgia"/>
              </a:rPr>
              <a:t>Humor/distraction was </a:t>
            </a:r>
            <a:r>
              <a:rPr lang="en-US" sz="3800" b="1" dirty="0">
                <a:latin typeface="Georgia"/>
                <a:cs typeface="Georgia"/>
              </a:rPr>
              <a:t>not related to cortisol</a:t>
            </a:r>
            <a:r>
              <a:rPr lang="en-US" sz="3800" dirty="0">
                <a:latin typeface="Georgia"/>
                <a:cs typeface="Georgia"/>
              </a:rPr>
              <a:t> </a:t>
            </a:r>
            <a:r>
              <a:rPr lang="en-US" sz="3800" dirty="0" smtClean="0">
                <a:latin typeface="Georgia"/>
                <a:cs typeface="Georgia"/>
              </a:rPr>
              <a:t>[</a:t>
            </a:r>
            <a:r>
              <a:rPr lang="en-US" sz="3800" dirty="0">
                <a:latin typeface="Georgia"/>
                <a:cs typeface="Georgia"/>
              </a:rPr>
              <a:t>t(49) = -1.4, p = .18]</a:t>
            </a:r>
            <a:r>
              <a:rPr lang="en-US" sz="3800" dirty="0" smtClean="0">
                <a:latin typeface="Georgia"/>
                <a:cs typeface="Georgia"/>
              </a:rPr>
              <a:t>.</a:t>
            </a:r>
          </a:p>
          <a:p>
            <a:pPr algn="ctr"/>
            <a:r>
              <a:rPr lang="en-US" sz="5800" b="1" u="sng" dirty="0" smtClean="0">
                <a:solidFill>
                  <a:srgbClr val="66092D"/>
                </a:solidFill>
                <a:latin typeface="Georgia"/>
                <a:cs typeface="Georgia"/>
              </a:rPr>
              <a:t>Discussion</a:t>
            </a:r>
          </a:p>
          <a:p>
            <a:r>
              <a:rPr lang="en-US" sz="3800" dirty="0" smtClean="0">
                <a:cs typeface="Georgia"/>
              </a:rPr>
              <a:t>This </a:t>
            </a:r>
            <a:r>
              <a:rPr lang="en-US" sz="3800" dirty="0">
                <a:cs typeface="Georgia"/>
              </a:rPr>
              <a:t>study </a:t>
            </a:r>
            <a:r>
              <a:rPr lang="en-US" sz="3800" dirty="0" smtClean="0">
                <a:cs typeface="Georgia"/>
              </a:rPr>
              <a:t>suggests both age and sex </a:t>
            </a:r>
            <a:r>
              <a:rPr lang="en-US" sz="3800" dirty="0">
                <a:cs typeface="Georgia"/>
              </a:rPr>
              <a:t>differences in </a:t>
            </a:r>
            <a:r>
              <a:rPr lang="en-US" sz="3800" dirty="0" smtClean="0">
                <a:cs typeface="Georgia"/>
              </a:rPr>
              <a:t>a variety of friendship behaviors: positive support, peer/participant anxiety, and humor/distraction. </a:t>
            </a:r>
            <a:r>
              <a:rPr lang="en-US" sz="3800" dirty="0">
                <a:cs typeface="Georgia"/>
              </a:rPr>
              <a:t> </a:t>
            </a:r>
            <a:r>
              <a:rPr lang="en-US" sz="3800" dirty="0" smtClean="0">
                <a:cs typeface="Georgia"/>
              </a:rPr>
              <a:t>Statistically marginal effects indicate that larger n’s were needed in each age/sex group to adequately test our predictions. </a:t>
            </a:r>
          </a:p>
          <a:p>
            <a:r>
              <a:rPr lang="en-US" sz="3800" dirty="0" smtClean="0">
                <a:cs typeface="Georgia"/>
              </a:rPr>
              <a:t>Peer support did not correlate with cortisol responses; although peer/participant anxiety did.  Other measures of stress (e.g., HR) might have been more sensitive to peer support and should </a:t>
            </a:r>
            <a:r>
              <a:rPr lang="en-US" sz="3800" smtClean="0">
                <a:cs typeface="Georgia"/>
              </a:rPr>
              <a:t>be examined.</a:t>
            </a:r>
            <a:endParaRPr lang="en-US" sz="3800" dirty="0" smtClean="0">
              <a:cs typeface="Georgia"/>
            </a:endParaRPr>
          </a:p>
          <a:p>
            <a:endParaRPr lang="en-US" sz="3800" dirty="0">
              <a:cs typeface="Georgia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0454" y="797177"/>
            <a:ext cx="10134817" cy="5587141"/>
          </a:xfrm>
          <a:prstGeom prst="rect">
            <a:avLst/>
          </a:prstGeom>
        </p:spPr>
      </p:pic>
      <p:pic>
        <p:nvPicPr>
          <p:cNvPr id="18" name="Picture 17" descr="AnxietySydney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7309" y="14469128"/>
            <a:ext cx="8806304" cy="4947172"/>
          </a:xfrm>
          <a:prstGeom prst="rect">
            <a:avLst/>
          </a:prstGeom>
        </p:spPr>
      </p:pic>
      <p:pic>
        <p:nvPicPr>
          <p:cNvPr id="4" name="Picture 3" descr="Figure1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091" y="26014631"/>
            <a:ext cx="10748688" cy="2726479"/>
          </a:xfrm>
          <a:prstGeom prst="rect">
            <a:avLst/>
          </a:prstGeom>
        </p:spPr>
      </p:pic>
      <p:pic>
        <p:nvPicPr>
          <p:cNvPr id="9" name="Picture 8" descr="PosSupportSydney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3166" y="21048599"/>
            <a:ext cx="8223944" cy="4952540"/>
          </a:xfrm>
          <a:prstGeom prst="rect">
            <a:avLst/>
          </a:prstGeom>
        </p:spPr>
      </p:pic>
      <p:pic>
        <p:nvPicPr>
          <p:cNvPr id="11" name="Picture 10" descr="AnxietySP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8578" y="12175263"/>
            <a:ext cx="8328532" cy="4539425"/>
          </a:xfrm>
          <a:prstGeom prst="rect">
            <a:avLst/>
          </a:prstGeom>
        </p:spPr>
      </p:pic>
      <p:pic>
        <p:nvPicPr>
          <p:cNvPr id="13" name="Picture 12" descr="HumorSydney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3166" y="28741110"/>
            <a:ext cx="8223944" cy="361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929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3084</TotalTime>
  <Words>839</Words>
  <Application>Microsoft Macintosh PowerPoint</Application>
  <PresentationFormat>Custom</PresentationFormat>
  <Paragraphs>87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Executive</vt:lpstr>
      <vt:lpstr>Gender Differences in Buffering Stress Responses in Same-Sex Friend Dyads Sydney N. Pauling, Jenalee R. Doom, &amp; Megan R. Gunnar Institute of Child Development,  University of Minnesota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Jenalee Doom</dc:creator>
  <cp:lastModifiedBy>Sydney Pauling</cp:lastModifiedBy>
  <cp:revision>63</cp:revision>
  <dcterms:created xsi:type="dcterms:W3CDTF">2014-02-20T18:04:04Z</dcterms:created>
  <dcterms:modified xsi:type="dcterms:W3CDTF">2015-12-14T22:16:06Z</dcterms:modified>
</cp:coreProperties>
</file>