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7" r:id="rId1"/>
  </p:sldMasterIdLst>
  <p:notesMasterIdLst>
    <p:notesMasterId r:id="rId17"/>
  </p:notesMasterIdLst>
  <p:sldIdLst>
    <p:sldId id="256" r:id="rId2"/>
    <p:sldId id="257" r:id="rId3"/>
    <p:sldId id="260" r:id="rId4"/>
    <p:sldId id="259" r:id="rId5"/>
    <p:sldId id="261" r:id="rId6"/>
    <p:sldId id="280" r:id="rId7"/>
    <p:sldId id="276" r:id="rId8"/>
    <p:sldId id="282" r:id="rId9"/>
    <p:sldId id="281" r:id="rId10"/>
    <p:sldId id="284" r:id="rId11"/>
    <p:sldId id="286" r:id="rId12"/>
    <p:sldId id="285" r:id="rId13"/>
    <p:sldId id="272" r:id="rId14"/>
    <p:sldId id="274" r:id="rId15"/>
    <p:sldId id="273"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55" autoAdjust="0"/>
    <p:restoredTop sz="86397" autoAdjust="0"/>
  </p:normalViewPr>
  <p:slideViewPr>
    <p:cSldViewPr snapToGrid="0">
      <p:cViewPr>
        <p:scale>
          <a:sx n="98" d="100"/>
          <a:sy n="98" d="100"/>
        </p:scale>
        <p:origin x="1260" y="90"/>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87" d="100"/>
          <a:sy n="87" d="100"/>
        </p:scale>
        <p:origin x="3840"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image" Target="../media/image2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C86332-29EB-41CA-ACAE-92B227ECC832}" type="datetimeFigureOut">
              <a:rPr lang="en-US" smtClean="0"/>
              <a:t>4/22/2021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AC9654-41C1-4895-9E44-FE6BA13B1C5B}" type="slidenum">
              <a:rPr lang="en-US" smtClean="0"/>
              <a:t>‹#›</a:t>
            </a:fld>
            <a:endParaRPr lang="en-US"/>
          </a:p>
        </p:txBody>
      </p:sp>
    </p:spTree>
    <p:extLst>
      <p:ext uri="{BB962C8B-B14F-4D97-AF65-F5344CB8AC3E}">
        <p14:creationId xmlns:p14="http://schemas.microsoft.com/office/powerpoint/2010/main" val="23979507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Everyone,</a:t>
            </a:r>
          </a:p>
          <a:p>
            <a:r>
              <a:rPr lang="en-US" dirty="0"/>
              <a:t>My name is John McClay and I have been working in Dr. </a:t>
            </a:r>
            <a:r>
              <a:rPr lang="en-US" dirty="0" err="1"/>
              <a:t>Mereddy’s</a:t>
            </a:r>
            <a:r>
              <a:rPr lang="en-US" dirty="0"/>
              <a:t> Lab for about 1.5 years now. In his lab we utilize a lot of organic chemistry techniques to synthesize possible anti-cancer therapies. For this presentation in particular I will be talking about my research focusing on the synthesis and testing of benzimidazole derivates.</a:t>
            </a:r>
          </a:p>
        </p:txBody>
      </p:sp>
      <p:sp>
        <p:nvSpPr>
          <p:cNvPr id="4" name="Slide Number Placeholder 3"/>
          <p:cNvSpPr>
            <a:spLocks noGrp="1"/>
          </p:cNvSpPr>
          <p:nvPr>
            <p:ph type="sldNum" sz="quarter" idx="5"/>
          </p:nvPr>
        </p:nvSpPr>
        <p:spPr/>
        <p:txBody>
          <a:bodyPr/>
          <a:lstStyle/>
          <a:p>
            <a:fld id="{9BAC9654-41C1-4895-9E44-FE6BA13B1C5B}" type="slidenum">
              <a:rPr lang="en-US" smtClean="0"/>
              <a:t>1</a:t>
            </a:fld>
            <a:endParaRPr lang="en-US"/>
          </a:p>
        </p:txBody>
      </p:sp>
    </p:spTree>
    <p:extLst>
      <p:ext uri="{BB962C8B-B14F-4D97-AF65-F5344CB8AC3E}">
        <p14:creationId xmlns:p14="http://schemas.microsoft.com/office/powerpoint/2010/main" val="40139411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High absorbance = More Formazan = Poor cytotoxicity</a:t>
            </a:r>
          </a:p>
          <a:p>
            <a:endParaRPr lang="en-US" dirty="0"/>
          </a:p>
          <a:p>
            <a:r>
              <a:rPr lang="en-US" dirty="0"/>
              <a:t>Use SDS to lyse the cells and measure absorbance</a:t>
            </a:r>
          </a:p>
          <a:p>
            <a:endParaRPr lang="en-US" dirty="0"/>
          </a:p>
          <a:p>
            <a:r>
              <a:rPr lang="en-US" sz="1200" b="0" i="0" kern="1200" dirty="0">
                <a:solidFill>
                  <a:schemeClr val="tx1"/>
                </a:solidFill>
                <a:effectLst/>
                <a:latin typeface="+mn-lt"/>
                <a:ea typeface="+mn-ea"/>
                <a:cs typeface="+mn-cs"/>
              </a:rPr>
              <a:t> tetrazolium dye</a:t>
            </a:r>
            <a:endParaRPr lang="en-US" dirty="0"/>
          </a:p>
          <a:p>
            <a:endParaRPr lang="en-US" dirty="0"/>
          </a:p>
          <a:p>
            <a:r>
              <a:rPr lang="en-US" b="1" dirty="0"/>
              <a:t>Tetrazolium dye </a:t>
            </a:r>
            <a:r>
              <a:rPr lang="en-US" dirty="0"/>
              <a:t>reduction is generally assumed to be </a:t>
            </a:r>
            <a:r>
              <a:rPr lang="en-US" b="1" dirty="0">
                <a:solidFill>
                  <a:srgbClr val="000000"/>
                </a:solidFill>
              </a:rPr>
              <a:t>dependent on NAD(P)H-dependent oxidoreductase </a:t>
            </a:r>
            <a:r>
              <a:rPr lang="en-US" dirty="0"/>
              <a:t>enzymes largely in the cytosolic compartment of the cell.[2][8] Therefore, reduction of MTT and other tetrazolium dyes depends on the cellular metabolic activity due to NAD(P)H flux. Cells with a low metabolism such as thymocytes and splenocytes reduce very little MTT. In contrast, rapidly dividing cells exhibit high rates of MTT reduction. It is important to keep in mind that assay conditions can alter metabolic activity and thus tetrazolium dye reduction without affecting cell viability. In addition, the mechanism of reduction of tetrazolium dyes, i.e. intracellular (MTT, MTS) vs. extracellular (WST-1), will also determine the amount of product. Additionally, proof has been provided as to the spontaneous MTT reduction in lipidic cellular compartments/structures, without enzymatic catalysis involved.[3] Nevertheless, even under this alternative paradigm, MTT assay still assesses the reduction potential of a cell (i.e. availability of reducing compounds to drive cellular energetics).[1] As such, the final cell viability interpretation remains unchanged.</a:t>
            </a:r>
          </a:p>
          <a:p>
            <a:endParaRPr lang="en-US" dirty="0"/>
          </a:p>
          <a:p>
            <a:r>
              <a:rPr lang="en-US" dirty="0"/>
              <a:t>The included graph is a log concentration scale with respect to cell survival and is necessary for the comparison of each benzimidazole derivative.</a:t>
            </a:r>
          </a:p>
        </p:txBody>
      </p:sp>
      <p:sp>
        <p:nvSpPr>
          <p:cNvPr id="4" name="Slide Number Placeholder 3"/>
          <p:cNvSpPr>
            <a:spLocks noGrp="1"/>
          </p:cNvSpPr>
          <p:nvPr>
            <p:ph type="sldNum" sz="quarter" idx="5"/>
          </p:nvPr>
        </p:nvSpPr>
        <p:spPr/>
        <p:txBody>
          <a:bodyPr/>
          <a:lstStyle/>
          <a:p>
            <a:fld id="{9BAC9654-41C1-4895-9E44-FE6BA13B1C5B}" type="slidenum">
              <a:rPr lang="en-US" smtClean="0"/>
              <a:t>10</a:t>
            </a:fld>
            <a:endParaRPr lang="en-US"/>
          </a:p>
        </p:txBody>
      </p:sp>
    </p:spTree>
    <p:extLst>
      <p:ext uri="{BB962C8B-B14F-4D97-AF65-F5344CB8AC3E}">
        <p14:creationId xmlns:p14="http://schemas.microsoft.com/office/powerpoint/2010/main" val="10548454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order to directly compare the cytotoxicity of each derivative a key term of IC 50 is used. IC 50 represents the concentration at which half of the cells are inhibited by the given therapeutic, a lower value is better.</a:t>
            </a:r>
          </a:p>
          <a:p>
            <a:endParaRPr lang="en-US" dirty="0"/>
          </a:p>
          <a:p>
            <a:r>
              <a:rPr lang="en-US" dirty="0"/>
              <a:t>Of the 8 derivatives of benzimidazole, these two had the lowest observed IC50 values with respect to each cancer cell line.</a:t>
            </a:r>
          </a:p>
          <a:p>
            <a:endParaRPr lang="en-US" dirty="0"/>
          </a:p>
          <a:p>
            <a:endParaRPr lang="en-US" dirty="0"/>
          </a:p>
        </p:txBody>
      </p:sp>
      <p:sp>
        <p:nvSpPr>
          <p:cNvPr id="4" name="Slide Number Placeholder 3"/>
          <p:cNvSpPr>
            <a:spLocks noGrp="1"/>
          </p:cNvSpPr>
          <p:nvPr>
            <p:ph type="sldNum" sz="quarter" idx="5"/>
          </p:nvPr>
        </p:nvSpPr>
        <p:spPr/>
        <p:txBody>
          <a:bodyPr/>
          <a:lstStyle/>
          <a:p>
            <a:fld id="{9BAC9654-41C1-4895-9E44-FE6BA13B1C5B}" type="slidenum">
              <a:rPr lang="en-US" smtClean="0"/>
              <a:t>11</a:t>
            </a:fld>
            <a:endParaRPr lang="en-US"/>
          </a:p>
        </p:txBody>
      </p:sp>
    </p:spTree>
    <p:extLst>
      <p:ext uri="{BB962C8B-B14F-4D97-AF65-F5344CB8AC3E}">
        <p14:creationId xmlns:p14="http://schemas.microsoft.com/office/powerpoint/2010/main" val="29097619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Utilize hydrolysis for formulate an aldehyde rather than an ester in hopes of attaching more groups, increasing the effectiveness of the derivative.</a:t>
            </a:r>
          </a:p>
          <a:p>
            <a:endParaRPr lang="en-US" dirty="0"/>
          </a:p>
          <a:p>
            <a:r>
              <a:rPr lang="en-US" dirty="0"/>
              <a:t>Utilize different reaction conditions, mainly the bisulfite base, to prevent other product formations</a:t>
            </a:r>
          </a:p>
          <a:p>
            <a:endParaRPr lang="en-US" dirty="0"/>
          </a:p>
          <a:p>
            <a:r>
              <a:rPr lang="en-US" dirty="0"/>
              <a:t>Determine the mechanism of action by taking performing SDS-PAGE and Western Blotting to determine the protein of interest with regards to anti-cancer activity</a:t>
            </a:r>
          </a:p>
          <a:p>
            <a:endParaRPr lang="en-US" dirty="0"/>
          </a:p>
          <a:p>
            <a:r>
              <a:rPr lang="en-US" dirty="0"/>
              <a:t>Due to benzimidazoles being privileged, I would be curious to see whether the formulated derivates could have any effect as being anti-viral or anti-fungal</a:t>
            </a:r>
          </a:p>
        </p:txBody>
      </p:sp>
      <p:sp>
        <p:nvSpPr>
          <p:cNvPr id="4" name="Slide Number Placeholder 3"/>
          <p:cNvSpPr>
            <a:spLocks noGrp="1"/>
          </p:cNvSpPr>
          <p:nvPr>
            <p:ph type="sldNum" sz="quarter" idx="5"/>
          </p:nvPr>
        </p:nvSpPr>
        <p:spPr/>
        <p:txBody>
          <a:bodyPr/>
          <a:lstStyle/>
          <a:p>
            <a:fld id="{9BAC9654-41C1-4895-9E44-FE6BA13B1C5B}" type="slidenum">
              <a:rPr lang="en-US" smtClean="0"/>
              <a:t>12</a:t>
            </a:fld>
            <a:endParaRPr lang="en-US"/>
          </a:p>
        </p:txBody>
      </p:sp>
    </p:spTree>
    <p:extLst>
      <p:ext uri="{BB962C8B-B14F-4D97-AF65-F5344CB8AC3E}">
        <p14:creationId xmlns:p14="http://schemas.microsoft.com/office/powerpoint/2010/main" val="29606282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is still the first step in a long process, the formulation of anti-cancer therapies can take up to a decade and cost nearly a billion dollars, so modifying known therapy is important in limiting the cost of the research and possibly reduce the time to approval.</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Still preclinical, although if further optimization of benzimidazoles results in formidable activity later trials to in vivo rather than in vitro.</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9BAC9654-41C1-4895-9E44-FE6BA13B1C5B}" type="slidenum">
              <a:rPr lang="en-US" smtClean="0"/>
              <a:t>13</a:t>
            </a:fld>
            <a:endParaRPr lang="en-US"/>
          </a:p>
        </p:txBody>
      </p:sp>
    </p:spTree>
    <p:extLst>
      <p:ext uri="{BB962C8B-B14F-4D97-AF65-F5344CB8AC3E}">
        <p14:creationId xmlns:p14="http://schemas.microsoft.com/office/powerpoint/2010/main" val="10837623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AC9654-41C1-4895-9E44-FE6BA13B1C5B}" type="slidenum">
              <a:rPr lang="en-US" smtClean="0"/>
              <a:t>15</a:t>
            </a:fld>
            <a:endParaRPr lang="en-US"/>
          </a:p>
        </p:txBody>
      </p:sp>
    </p:spTree>
    <p:extLst>
      <p:ext uri="{BB962C8B-B14F-4D97-AF65-F5344CB8AC3E}">
        <p14:creationId xmlns:p14="http://schemas.microsoft.com/office/powerpoint/2010/main" val="4360699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I can move into the actual synthesis and testing of benzimidazoles, it is first necessary to describe the target of interest.</a:t>
            </a:r>
          </a:p>
        </p:txBody>
      </p:sp>
      <p:sp>
        <p:nvSpPr>
          <p:cNvPr id="4" name="Slide Number Placeholder 3"/>
          <p:cNvSpPr>
            <a:spLocks noGrp="1"/>
          </p:cNvSpPr>
          <p:nvPr>
            <p:ph type="sldNum" sz="quarter" idx="5"/>
          </p:nvPr>
        </p:nvSpPr>
        <p:spPr/>
        <p:txBody>
          <a:bodyPr/>
          <a:lstStyle/>
          <a:p>
            <a:fld id="{9BAC9654-41C1-4895-9E44-FE6BA13B1C5B}" type="slidenum">
              <a:rPr lang="en-US" smtClean="0"/>
              <a:t>2</a:t>
            </a:fld>
            <a:endParaRPr lang="en-US"/>
          </a:p>
        </p:txBody>
      </p:sp>
    </p:spTree>
    <p:extLst>
      <p:ext uri="{BB962C8B-B14F-4D97-AF65-F5344CB8AC3E}">
        <p14:creationId xmlns:p14="http://schemas.microsoft.com/office/powerpoint/2010/main" val="1350780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Cancers exist in different stages or cycles when first diagnosed. Each stage is unique because of what the cancer cells are doing. Stage 0 is the moment before any cells have become cancerous, normal cells are in this stage 0. Stage 1 begins when a localized area of cancer cells emerge. They often emerge as a small lump called a tumor, which is just a bundle of cells. Following stage 1, stage 2 marks continued tumor growth, still localized. However, once these cancer cells begin to spread to nearby tissue, such as the skin or lymph node, the cancer is stage 3. The most dangerous form of cancer is often in the metastatic stage, or stage 4. This means they have been able to spread to other tissues and organs using the circulatory system. Advanced metastatic cancer cells are extremely dangerous and often become fatal for individuals with cancer</a:t>
            </a:r>
            <a:endParaRPr lang="en-US" dirty="0"/>
          </a:p>
        </p:txBody>
      </p:sp>
      <p:sp>
        <p:nvSpPr>
          <p:cNvPr id="4" name="Slide Number Placeholder 3"/>
          <p:cNvSpPr>
            <a:spLocks noGrp="1"/>
          </p:cNvSpPr>
          <p:nvPr>
            <p:ph type="sldNum" sz="quarter" idx="5"/>
          </p:nvPr>
        </p:nvSpPr>
        <p:spPr/>
        <p:txBody>
          <a:bodyPr/>
          <a:lstStyle/>
          <a:p>
            <a:fld id="{9BAC9654-41C1-4895-9E44-FE6BA13B1C5B}" type="slidenum">
              <a:rPr lang="en-US" smtClean="0"/>
              <a:t>3</a:t>
            </a:fld>
            <a:endParaRPr lang="en-US"/>
          </a:p>
        </p:txBody>
      </p:sp>
    </p:spTree>
    <p:extLst>
      <p:ext uri="{BB962C8B-B14F-4D97-AF65-F5344CB8AC3E}">
        <p14:creationId xmlns:p14="http://schemas.microsoft.com/office/powerpoint/2010/main" val="27045612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Cancer is diagnosed to millions of people every year, and hundreds of thousands are dying from it as well.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Breast cancer is responsible for approximately 19% of yearly diagnosed cancers with an estimated 276480 new cases annually. Of the diagnoses, 42170 individuals will likely die from it yearly</a:t>
            </a:r>
            <a:endParaRPr lang="en-US" dirty="0"/>
          </a:p>
        </p:txBody>
      </p:sp>
      <p:sp>
        <p:nvSpPr>
          <p:cNvPr id="4" name="Slide Number Placeholder 3"/>
          <p:cNvSpPr>
            <a:spLocks noGrp="1"/>
          </p:cNvSpPr>
          <p:nvPr>
            <p:ph type="sldNum" sz="quarter" idx="5"/>
          </p:nvPr>
        </p:nvSpPr>
        <p:spPr/>
        <p:txBody>
          <a:bodyPr/>
          <a:lstStyle/>
          <a:p>
            <a:fld id="{9BAC9654-41C1-4895-9E44-FE6BA13B1C5B}" type="slidenum">
              <a:rPr lang="en-US" smtClean="0"/>
              <a:t>4</a:t>
            </a:fld>
            <a:endParaRPr lang="en-US"/>
          </a:p>
        </p:txBody>
      </p:sp>
    </p:spTree>
    <p:extLst>
      <p:ext uri="{BB962C8B-B14F-4D97-AF65-F5344CB8AC3E}">
        <p14:creationId xmlns:p14="http://schemas.microsoft.com/office/powerpoint/2010/main" val="20574524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Due to the severity of breast cancer, treatment options are extremely important. Examples of common treatments for breast cancer are mastectomies, drug therapy, as well as chemotherapy. By targeting upregulated metabolism via pharmaceutical drugs, we can halt proliferation and potentially save a person's life</a:t>
            </a:r>
            <a:r>
              <a:rPr lang="en-US" sz="1200" kern="1200" baseline="30000" dirty="0">
                <a:solidFill>
                  <a:schemeClr val="tx1"/>
                </a:solidFill>
                <a:effectLst/>
                <a:latin typeface="+mn-lt"/>
                <a:ea typeface="+mn-ea"/>
                <a:cs typeface="+mn-cs"/>
              </a:rPr>
              <a:t>6</a:t>
            </a:r>
            <a:r>
              <a:rPr lang="en-US" sz="1200" kern="1200" dirty="0">
                <a:solidFill>
                  <a:schemeClr val="tx1"/>
                </a:solidFill>
                <a:effectLst/>
                <a:latin typeface="+mn-lt"/>
                <a:ea typeface="+mn-ea"/>
                <a:cs typeface="+mn-cs"/>
              </a:rPr>
              <a:t>. However, the time frame needed to go from chemist to patient can be a long one. Often taking more than a decade before approval.</a:t>
            </a:r>
          </a:p>
          <a:p>
            <a:endParaRPr lang="en-US" dirty="0"/>
          </a:p>
        </p:txBody>
      </p:sp>
      <p:sp>
        <p:nvSpPr>
          <p:cNvPr id="4" name="Slide Number Placeholder 3"/>
          <p:cNvSpPr>
            <a:spLocks noGrp="1"/>
          </p:cNvSpPr>
          <p:nvPr>
            <p:ph type="sldNum" sz="quarter" idx="5"/>
          </p:nvPr>
        </p:nvSpPr>
        <p:spPr/>
        <p:txBody>
          <a:bodyPr/>
          <a:lstStyle/>
          <a:p>
            <a:fld id="{9BAC9654-41C1-4895-9E44-FE6BA13B1C5B}" type="slidenum">
              <a:rPr lang="en-US" smtClean="0"/>
              <a:t>5</a:t>
            </a:fld>
            <a:endParaRPr lang="en-US"/>
          </a:p>
        </p:txBody>
      </p:sp>
    </p:spTree>
    <p:extLst>
      <p:ext uri="{BB962C8B-B14F-4D97-AF65-F5344CB8AC3E}">
        <p14:creationId xmlns:p14="http://schemas.microsoft.com/office/powerpoint/2010/main" val="30782640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literature various substituted derivatives of benzimidazole demonstrated various therapeutic agents such as anticancer, antiproliferative, antimicrobials, antivirals, </a:t>
            </a:r>
            <a:r>
              <a:rPr lang="en-US" dirty="0" err="1"/>
              <a:t>antiparasites</a:t>
            </a:r>
            <a:r>
              <a:rPr lang="en-US" dirty="0"/>
              <a:t>, anthelmintic activity, anticonvulsant, </a:t>
            </a:r>
            <a:r>
              <a:rPr lang="en-US" dirty="0" err="1"/>
              <a:t>antioxi</a:t>
            </a:r>
            <a:r>
              <a:rPr lang="en-US" dirty="0"/>
              <a:t>- </a:t>
            </a:r>
            <a:r>
              <a:rPr lang="en-US" dirty="0" err="1"/>
              <a:t>dants</a:t>
            </a:r>
            <a:r>
              <a:rPr lang="en-US" dirty="0"/>
              <a:t>, anti-inflammatory, antihypertensive, immunomodulators, proton pump inhibitors, anticoagulants, hormone modulators, and CNS stimulants as well as antidepressants, antidiabetics, anti-HIV, lipid level modulators, etc. and have made an important scaffold for the development of new therapeutic agents</a:t>
            </a:r>
          </a:p>
          <a:p>
            <a:endParaRPr lang="en-US" dirty="0"/>
          </a:p>
          <a:p>
            <a:r>
              <a:rPr lang="en-US" dirty="0"/>
              <a:t>The clearly conserved motif of this structure is the key here. Allowing for a multitude of variations that can all act differently and have varying targets of application just by altering the groups around it.</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AC9654-41C1-4895-9E44-FE6BA13B1C5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512130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reaction utilized for this experiment utilized methyl 3,4-diaminobenzoate and varying aldehydes with different functional groups to form each benzimidazole derivate. Excess aldehyde was used in order to completely consume the methyl 3,4 diaminobenzoate, because a simple hexane wash could remove the more nonpolar aldehyde. </a:t>
            </a:r>
          </a:p>
          <a:p>
            <a:endParaRPr lang="en-US" dirty="0"/>
          </a:p>
          <a:p>
            <a:r>
              <a:rPr lang="en-US" dirty="0"/>
              <a:t>Complications with sodium metabisulfite due to the bisulfite base forming secondary products resulting in more washing and purification.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(Karthikeyan et al., 2017)</a:t>
            </a:r>
          </a:p>
          <a:p>
            <a:endParaRPr lang="en-US" dirty="0"/>
          </a:p>
        </p:txBody>
      </p:sp>
      <p:sp>
        <p:nvSpPr>
          <p:cNvPr id="4" name="Slide Number Placeholder 3"/>
          <p:cNvSpPr>
            <a:spLocks noGrp="1"/>
          </p:cNvSpPr>
          <p:nvPr>
            <p:ph type="sldNum" sz="quarter" idx="5"/>
          </p:nvPr>
        </p:nvSpPr>
        <p:spPr/>
        <p:txBody>
          <a:bodyPr/>
          <a:lstStyle/>
          <a:p>
            <a:fld id="{9BAC9654-41C1-4895-9E44-FE6BA13B1C5B}" type="slidenum">
              <a:rPr lang="en-US" smtClean="0"/>
              <a:t>7</a:t>
            </a:fld>
            <a:endParaRPr lang="en-US"/>
          </a:p>
        </p:txBody>
      </p:sp>
    </p:spTree>
    <p:extLst>
      <p:ext uri="{BB962C8B-B14F-4D97-AF65-F5344CB8AC3E}">
        <p14:creationId xmlns:p14="http://schemas.microsoft.com/office/powerpoint/2010/main" val="15615787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the 8 current formulated therapeutics that have been purified. Proton NMR was utilized to ensure any organic solvents or secondary products had been removed from the formulated drug before testing on cell lines. It should be noted that more benzimidazoles are still being synthesized but have yet to be evaluated.</a:t>
            </a:r>
          </a:p>
        </p:txBody>
      </p:sp>
      <p:sp>
        <p:nvSpPr>
          <p:cNvPr id="4" name="Slide Number Placeholder 3"/>
          <p:cNvSpPr>
            <a:spLocks noGrp="1"/>
          </p:cNvSpPr>
          <p:nvPr>
            <p:ph type="sldNum" sz="quarter" idx="5"/>
          </p:nvPr>
        </p:nvSpPr>
        <p:spPr/>
        <p:txBody>
          <a:bodyPr/>
          <a:lstStyle/>
          <a:p>
            <a:fld id="{9BAC9654-41C1-4895-9E44-FE6BA13B1C5B}" type="slidenum">
              <a:rPr lang="en-US" smtClean="0"/>
              <a:t>8</a:t>
            </a:fld>
            <a:endParaRPr lang="en-US"/>
          </a:p>
        </p:txBody>
      </p:sp>
    </p:spTree>
    <p:extLst>
      <p:ext uri="{BB962C8B-B14F-4D97-AF65-F5344CB8AC3E}">
        <p14:creationId xmlns:p14="http://schemas.microsoft.com/office/powerpoint/2010/main" val="9264778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WiDr</a:t>
            </a:r>
            <a:r>
              <a:rPr lang="en-US" dirty="0"/>
              <a:t> is from the Colon, colorectal adenocarcinoma</a:t>
            </a:r>
          </a:p>
          <a:p>
            <a:r>
              <a:rPr lang="en-US" dirty="0"/>
              <a:t>MCF-7 is mammary gland; breast  /  Disease: ductal carcinoma</a:t>
            </a:r>
          </a:p>
          <a:p>
            <a:r>
              <a:rPr lang="en-US" dirty="0"/>
              <a:t>4T1 is Tissue: mammary gland  /  Disease: This tumor produced mimics an animal stage IV human breast cancer.</a:t>
            </a:r>
          </a:p>
          <a:p>
            <a:r>
              <a:rPr lang="en-US" dirty="0"/>
              <a:t>MDA-MB-231 is epithelial  /  Tissue: mammary gland/breast; derived from metastatic site: pleural effusion  /  Disease: adenocarcinoma</a:t>
            </a:r>
          </a:p>
          <a:p>
            <a:r>
              <a:rPr lang="en-US" dirty="0"/>
              <a:t>Acquired from ATCC</a:t>
            </a:r>
          </a:p>
        </p:txBody>
      </p:sp>
      <p:sp>
        <p:nvSpPr>
          <p:cNvPr id="4" name="Slide Number Placeholder 3"/>
          <p:cNvSpPr>
            <a:spLocks noGrp="1"/>
          </p:cNvSpPr>
          <p:nvPr>
            <p:ph type="sldNum" sz="quarter" idx="5"/>
          </p:nvPr>
        </p:nvSpPr>
        <p:spPr/>
        <p:txBody>
          <a:bodyPr/>
          <a:lstStyle/>
          <a:p>
            <a:fld id="{9BAC9654-41C1-4895-9E44-FE6BA13B1C5B}" type="slidenum">
              <a:rPr lang="en-US" smtClean="0"/>
              <a:t>9</a:t>
            </a:fld>
            <a:endParaRPr lang="en-US"/>
          </a:p>
        </p:txBody>
      </p:sp>
    </p:spTree>
    <p:extLst>
      <p:ext uri="{BB962C8B-B14F-4D97-AF65-F5344CB8AC3E}">
        <p14:creationId xmlns:p14="http://schemas.microsoft.com/office/powerpoint/2010/main" val="30454335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3505E6D-5E45-42BE-8AA6-B2FF65AB759D}" type="datetimeFigureOut">
              <a:rPr lang="en-US" smtClean="0"/>
              <a:t>4/22/2021</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8A491780-3520-4A04-B68D-29525691FB2B}" type="slidenum">
              <a:rPr lang="en-US" smtClean="0"/>
              <a:t>‹#›</a:t>
            </a:fld>
            <a:endParaRPr lang="en-US"/>
          </a:p>
        </p:txBody>
      </p:sp>
    </p:spTree>
    <p:extLst>
      <p:ext uri="{BB962C8B-B14F-4D97-AF65-F5344CB8AC3E}">
        <p14:creationId xmlns:p14="http://schemas.microsoft.com/office/powerpoint/2010/main" val="860929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3505E6D-5E45-42BE-8AA6-B2FF65AB759D}" type="datetimeFigureOut">
              <a:rPr lang="en-US" smtClean="0"/>
              <a:t>4/22/2021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491780-3520-4A04-B68D-29525691FB2B}" type="slidenum">
              <a:rPr lang="en-US" smtClean="0"/>
              <a:t>‹#›</a:t>
            </a:fld>
            <a:endParaRPr lang="en-US"/>
          </a:p>
        </p:txBody>
      </p:sp>
    </p:spTree>
    <p:extLst>
      <p:ext uri="{BB962C8B-B14F-4D97-AF65-F5344CB8AC3E}">
        <p14:creationId xmlns:p14="http://schemas.microsoft.com/office/powerpoint/2010/main" val="1560159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3505E6D-5E45-42BE-8AA6-B2FF65AB759D}" type="datetimeFigureOut">
              <a:rPr lang="en-US" smtClean="0"/>
              <a:t>4/22/2021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491780-3520-4A04-B68D-29525691FB2B}" type="slidenum">
              <a:rPr lang="en-US" smtClean="0"/>
              <a:t>‹#›</a:t>
            </a:fld>
            <a:endParaRPr lang="en-US"/>
          </a:p>
        </p:txBody>
      </p:sp>
    </p:spTree>
    <p:extLst>
      <p:ext uri="{BB962C8B-B14F-4D97-AF65-F5344CB8AC3E}">
        <p14:creationId xmlns:p14="http://schemas.microsoft.com/office/powerpoint/2010/main" val="11188844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3505E6D-5E45-42BE-8AA6-B2FF65AB759D}" type="datetimeFigureOut">
              <a:rPr lang="en-US" smtClean="0"/>
              <a:t>4/22/2021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491780-3520-4A04-B68D-29525691FB2B}" type="slidenum">
              <a:rPr lang="en-US" smtClean="0"/>
              <a:t>‹#›</a:t>
            </a:fld>
            <a:endParaRPr lang="en-US"/>
          </a:p>
        </p:txBody>
      </p:sp>
    </p:spTree>
    <p:extLst>
      <p:ext uri="{BB962C8B-B14F-4D97-AF65-F5344CB8AC3E}">
        <p14:creationId xmlns:p14="http://schemas.microsoft.com/office/powerpoint/2010/main" val="11695866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3505E6D-5E45-42BE-8AA6-B2FF65AB759D}" type="datetimeFigureOut">
              <a:rPr lang="en-US" smtClean="0"/>
              <a:t>4/22/2021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491780-3520-4A04-B68D-29525691FB2B}" type="slidenum">
              <a:rPr lang="en-US" smtClean="0"/>
              <a:t>‹#›</a:t>
            </a:fld>
            <a:endParaRPr lang="en-US"/>
          </a:p>
        </p:txBody>
      </p:sp>
    </p:spTree>
    <p:extLst>
      <p:ext uri="{BB962C8B-B14F-4D97-AF65-F5344CB8AC3E}">
        <p14:creationId xmlns:p14="http://schemas.microsoft.com/office/powerpoint/2010/main" val="34211181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3505E6D-5E45-42BE-8AA6-B2FF65AB759D}" type="datetimeFigureOut">
              <a:rPr lang="en-US" smtClean="0"/>
              <a:t>4/22/2021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491780-3520-4A04-B68D-29525691FB2B}" type="slidenum">
              <a:rPr lang="en-US" smtClean="0"/>
              <a:t>‹#›</a:t>
            </a:fld>
            <a:endParaRPr lang="en-US"/>
          </a:p>
        </p:txBody>
      </p:sp>
    </p:spTree>
    <p:extLst>
      <p:ext uri="{BB962C8B-B14F-4D97-AF65-F5344CB8AC3E}">
        <p14:creationId xmlns:p14="http://schemas.microsoft.com/office/powerpoint/2010/main" val="23592376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3505E6D-5E45-42BE-8AA6-B2FF65AB759D}" type="datetimeFigureOut">
              <a:rPr lang="en-US" smtClean="0"/>
              <a:t>4/22/2021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491780-3520-4A04-B68D-29525691FB2B}" type="slidenum">
              <a:rPr lang="en-US" smtClean="0"/>
              <a:t>‹#›</a:t>
            </a:fld>
            <a:endParaRPr lang="en-US"/>
          </a:p>
        </p:txBody>
      </p:sp>
    </p:spTree>
    <p:extLst>
      <p:ext uri="{BB962C8B-B14F-4D97-AF65-F5344CB8AC3E}">
        <p14:creationId xmlns:p14="http://schemas.microsoft.com/office/powerpoint/2010/main" val="5863302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505E6D-5E45-42BE-8AA6-B2FF65AB759D}" type="datetimeFigureOut">
              <a:rPr lang="en-US" smtClean="0"/>
              <a:t>4/22/2021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491780-3520-4A04-B68D-29525691FB2B}" type="slidenum">
              <a:rPr lang="en-US" smtClean="0"/>
              <a:t>‹#›</a:t>
            </a:fld>
            <a:endParaRPr lang="en-US"/>
          </a:p>
        </p:txBody>
      </p:sp>
    </p:spTree>
    <p:extLst>
      <p:ext uri="{BB962C8B-B14F-4D97-AF65-F5344CB8AC3E}">
        <p14:creationId xmlns:p14="http://schemas.microsoft.com/office/powerpoint/2010/main" val="20274164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505E6D-5E45-42BE-8AA6-B2FF65AB759D}" type="datetimeFigureOut">
              <a:rPr lang="en-US" smtClean="0"/>
              <a:t>4/22/2021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491780-3520-4A04-B68D-29525691FB2B}" type="slidenum">
              <a:rPr lang="en-US" smtClean="0"/>
              <a:t>‹#›</a:t>
            </a:fld>
            <a:endParaRPr lang="en-US"/>
          </a:p>
        </p:txBody>
      </p:sp>
    </p:spTree>
    <p:extLst>
      <p:ext uri="{BB962C8B-B14F-4D97-AF65-F5344CB8AC3E}">
        <p14:creationId xmlns:p14="http://schemas.microsoft.com/office/powerpoint/2010/main" val="1744382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505E6D-5E45-42BE-8AA6-B2FF65AB759D}" type="datetimeFigureOut">
              <a:rPr lang="en-US" smtClean="0"/>
              <a:t>4/22/2021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8A491780-3520-4A04-B68D-29525691FB2B}" type="slidenum">
              <a:rPr lang="en-US" smtClean="0"/>
              <a:t>‹#›</a:t>
            </a:fld>
            <a:endParaRPr lang="en-US"/>
          </a:p>
        </p:txBody>
      </p:sp>
    </p:spTree>
    <p:extLst>
      <p:ext uri="{BB962C8B-B14F-4D97-AF65-F5344CB8AC3E}">
        <p14:creationId xmlns:p14="http://schemas.microsoft.com/office/powerpoint/2010/main" val="2407337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3505E6D-5E45-42BE-8AA6-B2FF65AB759D}" type="datetimeFigureOut">
              <a:rPr lang="en-US" smtClean="0"/>
              <a:t>4/22/2021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491780-3520-4A04-B68D-29525691FB2B}" type="slidenum">
              <a:rPr lang="en-US" smtClean="0"/>
              <a:t>‹#›</a:t>
            </a:fld>
            <a:endParaRPr lang="en-US"/>
          </a:p>
        </p:txBody>
      </p:sp>
    </p:spTree>
    <p:extLst>
      <p:ext uri="{BB962C8B-B14F-4D97-AF65-F5344CB8AC3E}">
        <p14:creationId xmlns:p14="http://schemas.microsoft.com/office/powerpoint/2010/main" val="3321627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3505E6D-5E45-42BE-8AA6-B2FF65AB759D}" type="datetimeFigureOut">
              <a:rPr lang="en-US" smtClean="0"/>
              <a:t>4/22/2021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491780-3520-4A04-B68D-29525691FB2B}" type="slidenum">
              <a:rPr lang="en-US" smtClean="0"/>
              <a:t>‹#›</a:t>
            </a:fld>
            <a:endParaRPr lang="en-US"/>
          </a:p>
        </p:txBody>
      </p:sp>
    </p:spTree>
    <p:extLst>
      <p:ext uri="{BB962C8B-B14F-4D97-AF65-F5344CB8AC3E}">
        <p14:creationId xmlns:p14="http://schemas.microsoft.com/office/powerpoint/2010/main" val="25024869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3505E6D-5E45-42BE-8AA6-B2FF65AB759D}" type="datetimeFigureOut">
              <a:rPr lang="en-US" smtClean="0"/>
              <a:t>4/22/2021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491780-3520-4A04-B68D-29525691FB2B}" type="slidenum">
              <a:rPr lang="en-US" smtClean="0"/>
              <a:t>‹#›</a:t>
            </a:fld>
            <a:endParaRPr lang="en-US"/>
          </a:p>
        </p:txBody>
      </p:sp>
    </p:spTree>
    <p:extLst>
      <p:ext uri="{BB962C8B-B14F-4D97-AF65-F5344CB8AC3E}">
        <p14:creationId xmlns:p14="http://schemas.microsoft.com/office/powerpoint/2010/main" val="2163377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3505E6D-5E45-42BE-8AA6-B2FF65AB759D}" type="datetimeFigureOut">
              <a:rPr lang="en-US" smtClean="0"/>
              <a:t>4/22/2021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491780-3520-4A04-B68D-29525691FB2B}" type="slidenum">
              <a:rPr lang="en-US" smtClean="0"/>
              <a:t>‹#›</a:t>
            </a:fld>
            <a:endParaRPr lang="en-US"/>
          </a:p>
        </p:txBody>
      </p:sp>
    </p:spTree>
    <p:extLst>
      <p:ext uri="{BB962C8B-B14F-4D97-AF65-F5344CB8AC3E}">
        <p14:creationId xmlns:p14="http://schemas.microsoft.com/office/powerpoint/2010/main" val="31955312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505E6D-5E45-42BE-8AA6-B2FF65AB759D}" type="datetimeFigureOut">
              <a:rPr lang="en-US" smtClean="0"/>
              <a:t>4/22/2021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491780-3520-4A04-B68D-29525691FB2B}" type="slidenum">
              <a:rPr lang="en-US" smtClean="0"/>
              <a:t>‹#›</a:t>
            </a:fld>
            <a:endParaRPr lang="en-US"/>
          </a:p>
        </p:txBody>
      </p:sp>
    </p:spTree>
    <p:extLst>
      <p:ext uri="{BB962C8B-B14F-4D97-AF65-F5344CB8AC3E}">
        <p14:creationId xmlns:p14="http://schemas.microsoft.com/office/powerpoint/2010/main" val="4218202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3505E6D-5E45-42BE-8AA6-B2FF65AB759D}" type="datetimeFigureOut">
              <a:rPr lang="en-US" smtClean="0"/>
              <a:t>4/22/2021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491780-3520-4A04-B68D-29525691FB2B}" type="slidenum">
              <a:rPr lang="en-US" smtClean="0"/>
              <a:t>‹#›</a:t>
            </a:fld>
            <a:endParaRPr lang="en-US"/>
          </a:p>
        </p:txBody>
      </p:sp>
    </p:spTree>
    <p:extLst>
      <p:ext uri="{BB962C8B-B14F-4D97-AF65-F5344CB8AC3E}">
        <p14:creationId xmlns:p14="http://schemas.microsoft.com/office/powerpoint/2010/main" val="896784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3505E6D-5E45-42BE-8AA6-B2FF65AB759D}" type="datetimeFigureOut">
              <a:rPr lang="en-US" smtClean="0"/>
              <a:t>4/22/2021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491780-3520-4A04-B68D-29525691FB2B}" type="slidenum">
              <a:rPr lang="en-US" smtClean="0"/>
              <a:t>‹#›</a:t>
            </a:fld>
            <a:endParaRPr lang="en-US"/>
          </a:p>
        </p:txBody>
      </p:sp>
    </p:spTree>
    <p:extLst>
      <p:ext uri="{BB962C8B-B14F-4D97-AF65-F5344CB8AC3E}">
        <p14:creationId xmlns:p14="http://schemas.microsoft.com/office/powerpoint/2010/main" val="2064238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3505E6D-5E45-42BE-8AA6-B2FF65AB759D}" type="datetimeFigureOut">
              <a:rPr lang="en-US" smtClean="0"/>
              <a:t>4/22/2021</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A491780-3520-4A04-B68D-29525691FB2B}" type="slidenum">
              <a:rPr lang="en-US" smtClean="0"/>
              <a:t>‹#›</a:t>
            </a:fld>
            <a:endParaRPr lang="en-US"/>
          </a:p>
        </p:txBody>
      </p:sp>
    </p:spTree>
    <p:extLst>
      <p:ext uri="{BB962C8B-B14F-4D97-AF65-F5344CB8AC3E}">
        <p14:creationId xmlns:p14="http://schemas.microsoft.com/office/powerpoint/2010/main" val="658682190"/>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 id="2147483752" r:id="rId15"/>
    <p:sldLayoutId id="2147483753" r:id="rId16"/>
    <p:sldLayoutId id="2147483754"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29.png"/><Relationship Id="rId4" Type="http://schemas.openxmlformats.org/officeDocument/2006/relationships/image" Target="../media/image28.emf"/></Relationships>
</file>

<file path=ppt/slides/_rels/slide12.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0.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9.e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image" Target="../media/image11.emf"/><Relationship Id="rId7" Type="http://schemas.openxmlformats.org/officeDocument/2006/relationships/image" Target="../media/image15.e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4.emf"/><Relationship Id="rId5" Type="http://schemas.openxmlformats.org/officeDocument/2006/relationships/image" Target="../media/image13.emf"/><Relationship Id="rId10" Type="http://schemas.openxmlformats.org/officeDocument/2006/relationships/image" Target="../media/image18.emf"/><Relationship Id="rId4" Type="http://schemas.openxmlformats.org/officeDocument/2006/relationships/image" Target="../media/image12.emf"/><Relationship Id="rId9" Type="http://schemas.openxmlformats.org/officeDocument/2006/relationships/image" Target="../media/image17.emf"/></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11093-7359-47DE-A9E9-DF66E7455381}"/>
              </a:ext>
            </a:extLst>
          </p:cNvPr>
          <p:cNvSpPr>
            <a:spLocks noGrp="1"/>
          </p:cNvSpPr>
          <p:nvPr>
            <p:ph type="ctrTitle"/>
          </p:nvPr>
        </p:nvSpPr>
        <p:spPr>
          <a:xfrm>
            <a:off x="6730000" y="639097"/>
            <a:ext cx="4813072" cy="3686015"/>
          </a:xfrm>
        </p:spPr>
        <p:txBody>
          <a:bodyPr>
            <a:normAutofit fontScale="90000"/>
          </a:bodyPr>
          <a:lstStyle/>
          <a:p>
            <a:r>
              <a:rPr lang="en-US" sz="6200" dirty="0">
                <a:solidFill>
                  <a:srgbClr val="000000"/>
                </a:solidFill>
                <a:latin typeface="Calibri" panose="020F0502020204030204" pitchFamily="34" charset="0"/>
                <a:cs typeface="Calibri" panose="020F0502020204030204" pitchFamily="34" charset="0"/>
              </a:rPr>
              <a:t>Benzimidazole synthesis for anti-cancer therapeutics</a:t>
            </a:r>
            <a:endParaRPr lang="en-US" sz="6200" dirty="0">
              <a:solidFill>
                <a:srgbClr val="000000"/>
              </a:solidFill>
            </a:endParaRPr>
          </a:p>
        </p:txBody>
      </p:sp>
      <p:sp>
        <p:nvSpPr>
          <p:cNvPr id="3" name="Subtitle 2">
            <a:extLst>
              <a:ext uri="{FF2B5EF4-FFF2-40B4-BE49-F238E27FC236}">
                <a16:creationId xmlns:a16="http://schemas.microsoft.com/office/drawing/2014/main" id="{DCA6640E-700D-4DD0-834F-A8133F756FCA}"/>
              </a:ext>
            </a:extLst>
          </p:cNvPr>
          <p:cNvSpPr>
            <a:spLocks noGrp="1"/>
          </p:cNvSpPr>
          <p:nvPr>
            <p:ph type="subTitle" idx="1"/>
          </p:nvPr>
        </p:nvSpPr>
        <p:spPr>
          <a:xfrm>
            <a:off x="6729999" y="4455621"/>
            <a:ext cx="4829101" cy="1238616"/>
          </a:xfrm>
        </p:spPr>
        <p:txBody>
          <a:bodyPr>
            <a:normAutofit/>
          </a:bodyPr>
          <a:lstStyle/>
          <a:p>
            <a:r>
              <a:rPr lang="en-US" dirty="0">
                <a:solidFill>
                  <a:schemeClr val="bg2">
                    <a:lumMod val="50000"/>
                  </a:schemeClr>
                </a:solidFill>
              </a:rPr>
              <a:t>By: John McClay</a:t>
            </a:r>
          </a:p>
        </p:txBody>
      </p:sp>
      <p:pic>
        <p:nvPicPr>
          <p:cNvPr id="5" name="Picture 4">
            <a:extLst>
              <a:ext uri="{FF2B5EF4-FFF2-40B4-BE49-F238E27FC236}">
                <a16:creationId xmlns:a16="http://schemas.microsoft.com/office/drawing/2014/main" id="{E1243CD0-7A22-41F2-9E43-DF3BEF7DD60D}"/>
              </a:ext>
            </a:extLst>
          </p:cNvPr>
          <p:cNvPicPr>
            <a:picLocks noChangeAspect="1"/>
          </p:cNvPicPr>
          <p:nvPr/>
        </p:nvPicPr>
        <p:blipFill>
          <a:blip r:embed="rId3"/>
          <a:stretch>
            <a:fillRect/>
          </a:stretch>
        </p:blipFill>
        <p:spPr>
          <a:xfrm>
            <a:off x="128160" y="730261"/>
            <a:ext cx="7867975" cy="5397478"/>
          </a:xfrm>
          <a:prstGeom prst="rect">
            <a:avLst/>
          </a:prstGeom>
        </p:spPr>
      </p:pic>
    </p:spTree>
    <p:extLst>
      <p:ext uri="{BB962C8B-B14F-4D97-AF65-F5344CB8AC3E}">
        <p14:creationId xmlns:p14="http://schemas.microsoft.com/office/powerpoint/2010/main" val="11542942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B2E6E-2C70-4991-8889-7CC8433212B3}"/>
              </a:ext>
            </a:extLst>
          </p:cNvPr>
          <p:cNvSpPr>
            <a:spLocks noGrp="1"/>
          </p:cNvSpPr>
          <p:nvPr>
            <p:ph type="title"/>
          </p:nvPr>
        </p:nvSpPr>
        <p:spPr>
          <a:xfrm>
            <a:off x="1250846" y="-90788"/>
            <a:ext cx="10018713" cy="734438"/>
          </a:xfrm>
        </p:spPr>
        <p:txBody>
          <a:bodyPr/>
          <a:lstStyle/>
          <a:p>
            <a:r>
              <a:rPr lang="en-US" dirty="0">
                <a:solidFill>
                  <a:srgbClr val="000000"/>
                </a:solidFill>
                <a:latin typeface="Calibri" panose="020F0502020204030204" pitchFamily="34" charset="0"/>
                <a:cs typeface="Calibri" panose="020F0502020204030204" pitchFamily="34" charset="0"/>
              </a:rPr>
              <a:t>MTT Assay</a:t>
            </a:r>
          </a:p>
        </p:txBody>
      </p:sp>
      <p:sp>
        <p:nvSpPr>
          <p:cNvPr id="3" name="Content Placeholder 2">
            <a:extLst>
              <a:ext uri="{FF2B5EF4-FFF2-40B4-BE49-F238E27FC236}">
                <a16:creationId xmlns:a16="http://schemas.microsoft.com/office/drawing/2014/main" id="{068066F0-6E54-46DE-84A3-C21882004044}"/>
              </a:ext>
            </a:extLst>
          </p:cNvPr>
          <p:cNvSpPr>
            <a:spLocks noGrp="1"/>
          </p:cNvSpPr>
          <p:nvPr>
            <p:ph idx="1"/>
          </p:nvPr>
        </p:nvSpPr>
        <p:spPr>
          <a:xfrm>
            <a:off x="1384635" y="984118"/>
            <a:ext cx="7146522" cy="3373874"/>
          </a:xfrm>
        </p:spPr>
        <p:txBody>
          <a:bodyPr>
            <a:noAutofit/>
          </a:bodyPr>
          <a:lstStyle/>
          <a:p>
            <a:r>
              <a:rPr lang="en-US" sz="1600" dirty="0">
                <a:solidFill>
                  <a:srgbClr val="000000"/>
                </a:solidFill>
                <a:latin typeface="Calibri" panose="020F0502020204030204" pitchFamily="34" charset="0"/>
                <a:cs typeface="Calibri" panose="020F0502020204030204" pitchFamily="34" charset="0"/>
              </a:rPr>
              <a:t>96  Well Plate</a:t>
            </a:r>
          </a:p>
          <a:p>
            <a:pPr lvl="1"/>
            <a:r>
              <a:rPr lang="en-US" sz="1600" dirty="0">
                <a:solidFill>
                  <a:srgbClr val="000000"/>
                </a:solidFill>
                <a:latin typeface="Calibri" panose="020F0502020204030204" pitchFamily="34" charset="0"/>
                <a:cs typeface="Calibri" panose="020F0502020204030204" pitchFamily="34" charset="0"/>
              </a:rPr>
              <a:t>25µM of initial derivative concentration dissolved in DMSO</a:t>
            </a:r>
          </a:p>
          <a:p>
            <a:pPr lvl="1"/>
            <a:r>
              <a:rPr lang="en-US" sz="1600" dirty="0">
                <a:solidFill>
                  <a:srgbClr val="000000"/>
                </a:solidFill>
                <a:latin typeface="Calibri" panose="020F0502020204030204" pitchFamily="34" charset="0"/>
                <a:cs typeface="Calibri" panose="020F0502020204030204" pitchFamily="34" charset="0"/>
              </a:rPr>
              <a:t>Dilution factor of 2 across each well resulted in a final concentration of 195nM</a:t>
            </a:r>
          </a:p>
          <a:p>
            <a:r>
              <a:rPr lang="en-US" sz="1600" dirty="0">
                <a:solidFill>
                  <a:srgbClr val="000000"/>
                </a:solidFill>
                <a:latin typeface="Calibri" panose="020F0502020204030204" pitchFamily="34" charset="0"/>
                <a:cs typeface="Calibri" panose="020F0502020204030204" pitchFamily="34" charset="0"/>
              </a:rPr>
              <a:t>Colorimetric Assay</a:t>
            </a:r>
          </a:p>
          <a:p>
            <a:pPr lvl="1"/>
            <a:r>
              <a:rPr lang="en-US" sz="1600" dirty="0">
                <a:solidFill>
                  <a:srgbClr val="000000"/>
                </a:solidFill>
                <a:latin typeface="Calibri" panose="020F0502020204030204" pitchFamily="34" charset="0"/>
                <a:cs typeface="Calibri" panose="020F0502020204030204" pitchFamily="34" charset="0"/>
              </a:rPr>
              <a:t>MTT: Yellow in appearance</a:t>
            </a:r>
          </a:p>
          <a:p>
            <a:pPr lvl="2"/>
            <a:r>
              <a:rPr lang="en-US" sz="1600" dirty="0">
                <a:solidFill>
                  <a:srgbClr val="000000"/>
                </a:solidFill>
                <a:latin typeface="Calibri" panose="020F0502020204030204" pitchFamily="34" charset="0"/>
                <a:cs typeface="Calibri" panose="020F0502020204030204" pitchFamily="34" charset="0"/>
              </a:rPr>
              <a:t>Added 72 hours after the addition of cells and derivatives</a:t>
            </a:r>
          </a:p>
          <a:p>
            <a:pPr lvl="1"/>
            <a:r>
              <a:rPr lang="en-US" sz="1600" dirty="0">
                <a:solidFill>
                  <a:srgbClr val="000000"/>
                </a:solidFill>
                <a:latin typeface="Calibri" panose="020F0502020204030204" pitchFamily="34" charset="0"/>
                <a:cs typeface="Calibri" panose="020F0502020204030204" pitchFamily="34" charset="0"/>
              </a:rPr>
              <a:t>Formazan: Purple in appearance</a:t>
            </a:r>
          </a:p>
          <a:p>
            <a:pPr lvl="2"/>
            <a:r>
              <a:rPr lang="en-US" sz="1600" dirty="0">
                <a:solidFill>
                  <a:srgbClr val="000000"/>
                </a:solidFill>
                <a:latin typeface="Calibri" panose="020F0502020204030204" pitchFamily="34" charset="0"/>
                <a:cs typeface="Calibri" panose="020F0502020204030204" pitchFamily="34" charset="0"/>
              </a:rPr>
              <a:t>SDS added 4 hours after MTT</a:t>
            </a:r>
          </a:p>
          <a:p>
            <a:pPr lvl="2"/>
            <a:r>
              <a:rPr lang="en-US" sz="1600" dirty="0">
                <a:solidFill>
                  <a:srgbClr val="000000"/>
                </a:solidFill>
                <a:latin typeface="Calibri" panose="020F0502020204030204" pitchFamily="34" charset="0"/>
                <a:cs typeface="Calibri" panose="020F0502020204030204" pitchFamily="34" charset="0"/>
              </a:rPr>
              <a:t>Absorbance measured at 570nm</a:t>
            </a:r>
          </a:p>
          <a:p>
            <a:pPr lvl="1"/>
            <a:r>
              <a:rPr lang="en-US" sz="1600" dirty="0">
                <a:solidFill>
                  <a:srgbClr val="000000"/>
                </a:solidFill>
                <a:latin typeface="Calibri" panose="020F0502020204030204" pitchFamily="34" charset="0"/>
                <a:cs typeface="Calibri" panose="020F0502020204030204" pitchFamily="34" charset="0"/>
              </a:rPr>
              <a:t>Determines cellular metabolic activity</a:t>
            </a:r>
          </a:p>
        </p:txBody>
      </p:sp>
      <p:pic>
        <p:nvPicPr>
          <p:cNvPr id="3074" name="Picture 2" descr="MTT reduction">
            <a:extLst>
              <a:ext uri="{FF2B5EF4-FFF2-40B4-BE49-F238E27FC236}">
                <a16:creationId xmlns:a16="http://schemas.microsoft.com/office/drawing/2014/main" id="{6AAECD04-56A1-4186-8E32-63043329B3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4843" y="4493028"/>
            <a:ext cx="6780672" cy="217899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F612A004-31E1-4CBC-9AD6-13F267599712}"/>
              </a:ext>
            </a:extLst>
          </p:cNvPr>
          <p:cNvPicPr>
            <a:picLocks noChangeAspect="1"/>
          </p:cNvPicPr>
          <p:nvPr/>
        </p:nvPicPr>
        <p:blipFill>
          <a:blip r:embed="rId4"/>
          <a:stretch>
            <a:fillRect/>
          </a:stretch>
        </p:blipFill>
        <p:spPr>
          <a:xfrm>
            <a:off x="2373056" y="4809819"/>
            <a:ext cx="2723744" cy="1862206"/>
          </a:xfrm>
          <a:prstGeom prst="rect">
            <a:avLst/>
          </a:prstGeom>
        </p:spPr>
      </p:pic>
      <p:pic>
        <p:nvPicPr>
          <p:cNvPr id="6" name="Picture 5">
            <a:extLst>
              <a:ext uri="{FF2B5EF4-FFF2-40B4-BE49-F238E27FC236}">
                <a16:creationId xmlns:a16="http://schemas.microsoft.com/office/drawing/2014/main" id="{801729E9-96AF-40D0-B08F-B8FC5A7C2679}"/>
              </a:ext>
            </a:extLst>
          </p:cNvPr>
          <p:cNvPicPr>
            <a:picLocks noChangeAspect="1"/>
          </p:cNvPicPr>
          <p:nvPr/>
        </p:nvPicPr>
        <p:blipFill>
          <a:blip r:embed="rId5"/>
          <a:stretch>
            <a:fillRect/>
          </a:stretch>
        </p:blipFill>
        <p:spPr>
          <a:xfrm>
            <a:off x="8531157" y="1270957"/>
            <a:ext cx="3600000" cy="2942857"/>
          </a:xfrm>
          <a:prstGeom prst="rect">
            <a:avLst/>
          </a:prstGeom>
        </p:spPr>
      </p:pic>
      <p:sp>
        <p:nvSpPr>
          <p:cNvPr id="7" name="Rectangle 6">
            <a:extLst>
              <a:ext uri="{FF2B5EF4-FFF2-40B4-BE49-F238E27FC236}">
                <a16:creationId xmlns:a16="http://schemas.microsoft.com/office/drawing/2014/main" id="{49021836-755B-4516-B70E-8C010FDD3815}"/>
              </a:ext>
            </a:extLst>
          </p:cNvPr>
          <p:cNvSpPr/>
          <p:nvPr/>
        </p:nvSpPr>
        <p:spPr>
          <a:xfrm>
            <a:off x="10044192" y="1387912"/>
            <a:ext cx="340468" cy="2830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1"/>
                </a:solidFill>
              </a:ln>
              <a:solidFill>
                <a:schemeClr val="bg1"/>
              </a:solidFill>
            </a:endParaRPr>
          </a:p>
        </p:txBody>
      </p:sp>
      <p:sp>
        <p:nvSpPr>
          <p:cNvPr id="11" name="TextBox 10">
            <a:extLst>
              <a:ext uri="{FF2B5EF4-FFF2-40B4-BE49-F238E27FC236}">
                <a16:creationId xmlns:a16="http://schemas.microsoft.com/office/drawing/2014/main" id="{AA0D9173-0F2C-481B-BB04-8D12795C1439}"/>
              </a:ext>
            </a:extLst>
          </p:cNvPr>
          <p:cNvSpPr txBox="1"/>
          <p:nvPr/>
        </p:nvSpPr>
        <p:spPr>
          <a:xfrm>
            <a:off x="8015591" y="5582526"/>
            <a:ext cx="1715804" cy="461665"/>
          </a:xfrm>
          <a:prstGeom prst="rect">
            <a:avLst/>
          </a:prstGeom>
          <a:noFill/>
        </p:spPr>
        <p:txBody>
          <a:bodyPr wrap="square" rtlCol="0">
            <a:spAutoFit/>
          </a:bodyPr>
          <a:lstStyle/>
          <a:p>
            <a:r>
              <a:rPr lang="en-US" sz="1200" dirty="0">
                <a:solidFill>
                  <a:srgbClr val="000000"/>
                </a:solidFill>
                <a:latin typeface="Calibri" panose="020F0502020204030204" pitchFamily="34" charset="0"/>
                <a:cs typeface="Calibri" panose="020F0502020204030204" pitchFamily="34" charset="0"/>
              </a:rPr>
              <a:t>NAD(P)H-dependent oxidoreductase </a:t>
            </a:r>
          </a:p>
        </p:txBody>
      </p:sp>
    </p:spTree>
    <p:extLst>
      <p:ext uri="{BB962C8B-B14F-4D97-AF65-F5344CB8AC3E}">
        <p14:creationId xmlns:p14="http://schemas.microsoft.com/office/powerpoint/2010/main" val="31506453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218C0E-680E-454E-8EC9-D809B636AE8A}"/>
              </a:ext>
            </a:extLst>
          </p:cNvPr>
          <p:cNvSpPr>
            <a:spLocks noGrp="1"/>
          </p:cNvSpPr>
          <p:nvPr>
            <p:ph type="title"/>
          </p:nvPr>
        </p:nvSpPr>
        <p:spPr>
          <a:xfrm>
            <a:off x="1484310" y="93224"/>
            <a:ext cx="10018713" cy="876300"/>
          </a:xfrm>
        </p:spPr>
        <p:txBody>
          <a:bodyPr>
            <a:normAutofit/>
          </a:bodyPr>
          <a:lstStyle/>
          <a:p>
            <a:r>
              <a:rPr lang="en-US" dirty="0">
                <a:solidFill>
                  <a:srgbClr val="000000"/>
                </a:solidFill>
                <a:latin typeface="Calibri" panose="020F0502020204030204" pitchFamily="34" charset="0"/>
                <a:cs typeface="Calibri" panose="020F0502020204030204" pitchFamily="34" charset="0"/>
              </a:rPr>
              <a:t>IC</a:t>
            </a:r>
            <a:r>
              <a:rPr lang="en-US" baseline="-25000" dirty="0">
                <a:solidFill>
                  <a:srgbClr val="000000"/>
                </a:solidFill>
                <a:latin typeface="Calibri" panose="020F0502020204030204" pitchFamily="34" charset="0"/>
                <a:cs typeface="Calibri" panose="020F0502020204030204" pitchFamily="34" charset="0"/>
              </a:rPr>
              <a:t>50</a:t>
            </a:r>
            <a:r>
              <a:rPr lang="en-US" dirty="0">
                <a:solidFill>
                  <a:srgbClr val="000000"/>
                </a:solidFill>
                <a:latin typeface="Calibri" panose="020F0502020204030204" pitchFamily="34" charset="0"/>
                <a:cs typeface="Calibri" panose="020F0502020204030204" pitchFamily="34" charset="0"/>
              </a:rPr>
              <a:t> Values</a:t>
            </a:r>
          </a:p>
        </p:txBody>
      </p:sp>
      <p:sp>
        <p:nvSpPr>
          <p:cNvPr id="3" name="Content Placeholder 2">
            <a:extLst>
              <a:ext uri="{FF2B5EF4-FFF2-40B4-BE49-F238E27FC236}">
                <a16:creationId xmlns:a16="http://schemas.microsoft.com/office/drawing/2014/main" id="{1432AD67-3EF1-40C6-82CD-52182BA0DD79}"/>
              </a:ext>
            </a:extLst>
          </p:cNvPr>
          <p:cNvSpPr>
            <a:spLocks noGrp="1"/>
          </p:cNvSpPr>
          <p:nvPr>
            <p:ph idx="1"/>
          </p:nvPr>
        </p:nvSpPr>
        <p:spPr>
          <a:xfrm>
            <a:off x="1484310" y="1055249"/>
            <a:ext cx="7632502" cy="1785228"/>
          </a:xfrm>
        </p:spPr>
        <p:txBody>
          <a:bodyPr>
            <a:normAutofit/>
          </a:bodyPr>
          <a:lstStyle/>
          <a:p>
            <a:r>
              <a:rPr lang="en-US" dirty="0">
                <a:solidFill>
                  <a:srgbClr val="000000"/>
                </a:solidFill>
                <a:latin typeface="Calibri" panose="020F0502020204030204" pitchFamily="34" charset="0"/>
                <a:cs typeface="Calibri" panose="020F0502020204030204" pitchFamily="34" charset="0"/>
              </a:rPr>
              <a:t>IC</a:t>
            </a:r>
            <a:r>
              <a:rPr lang="en-US" baseline="-25000" dirty="0">
                <a:solidFill>
                  <a:srgbClr val="000000"/>
                </a:solidFill>
                <a:latin typeface="Calibri" panose="020F0502020204030204" pitchFamily="34" charset="0"/>
                <a:cs typeface="Calibri" panose="020F0502020204030204" pitchFamily="34" charset="0"/>
              </a:rPr>
              <a:t>50</a:t>
            </a:r>
            <a:r>
              <a:rPr lang="en-US" dirty="0">
                <a:solidFill>
                  <a:srgbClr val="000000"/>
                </a:solidFill>
                <a:latin typeface="Calibri" panose="020F0502020204030204" pitchFamily="34" charset="0"/>
                <a:cs typeface="Calibri" panose="020F0502020204030204" pitchFamily="34" charset="0"/>
              </a:rPr>
              <a:t> is the concentration at which half of the cells are inhibited by the therapeutic</a:t>
            </a:r>
          </a:p>
          <a:p>
            <a:pPr lvl="1"/>
            <a:r>
              <a:rPr lang="en-US" dirty="0">
                <a:solidFill>
                  <a:srgbClr val="000000"/>
                </a:solidFill>
                <a:latin typeface="Calibri" panose="020F0502020204030204" pitchFamily="34" charset="0"/>
                <a:cs typeface="Calibri" panose="020F0502020204030204" pitchFamily="34" charset="0"/>
              </a:rPr>
              <a:t>A lower value represents a more effective inhibitory therapy</a:t>
            </a:r>
          </a:p>
          <a:p>
            <a:pPr lvl="1"/>
            <a:r>
              <a:rPr lang="en-US" dirty="0">
                <a:solidFill>
                  <a:srgbClr val="000000"/>
                </a:solidFill>
                <a:latin typeface="Calibri" panose="020F0502020204030204" pitchFamily="34" charset="0"/>
                <a:cs typeface="Calibri" panose="020F0502020204030204" pitchFamily="34" charset="0"/>
              </a:rPr>
              <a:t>Benzimidazole was used as a control</a:t>
            </a:r>
          </a:p>
        </p:txBody>
      </p:sp>
      <p:pic>
        <p:nvPicPr>
          <p:cNvPr id="10" name="Picture 9">
            <a:extLst>
              <a:ext uri="{FF2B5EF4-FFF2-40B4-BE49-F238E27FC236}">
                <a16:creationId xmlns:a16="http://schemas.microsoft.com/office/drawing/2014/main" id="{86F4BFD1-7A79-460D-A514-8517C94F3326}"/>
              </a:ext>
            </a:extLst>
          </p:cNvPr>
          <p:cNvPicPr>
            <a:picLocks noChangeAspect="1"/>
          </p:cNvPicPr>
          <p:nvPr/>
        </p:nvPicPr>
        <p:blipFill>
          <a:blip r:embed="rId4"/>
          <a:stretch>
            <a:fillRect/>
          </a:stretch>
        </p:blipFill>
        <p:spPr>
          <a:xfrm>
            <a:off x="2321419" y="3176082"/>
            <a:ext cx="8344494" cy="3026167"/>
          </a:xfrm>
          <a:prstGeom prst="rect">
            <a:avLst/>
          </a:prstGeom>
        </p:spPr>
      </p:pic>
      <p:pic>
        <p:nvPicPr>
          <p:cNvPr id="11" name="Picture 10">
            <a:extLst>
              <a:ext uri="{FF2B5EF4-FFF2-40B4-BE49-F238E27FC236}">
                <a16:creationId xmlns:a16="http://schemas.microsoft.com/office/drawing/2014/main" id="{23B96867-E061-4F7F-A930-049D91274243}"/>
              </a:ext>
            </a:extLst>
          </p:cNvPr>
          <p:cNvPicPr>
            <a:picLocks noChangeAspect="1"/>
          </p:cNvPicPr>
          <p:nvPr/>
        </p:nvPicPr>
        <p:blipFill>
          <a:blip r:embed="rId5"/>
          <a:stretch>
            <a:fillRect/>
          </a:stretch>
        </p:blipFill>
        <p:spPr>
          <a:xfrm>
            <a:off x="8757385" y="515566"/>
            <a:ext cx="3086269" cy="2522281"/>
          </a:xfrm>
          <a:prstGeom prst="rect">
            <a:avLst/>
          </a:prstGeom>
        </p:spPr>
      </p:pic>
      <p:cxnSp>
        <p:nvCxnSpPr>
          <p:cNvPr id="13" name="Straight Connector 12">
            <a:extLst>
              <a:ext uri="{FF2B5EF4-FFF2-40B4-BE49-F238E27FC236}">
                <a16:creationId xmlns:a16="http://schemas.microsoft.com/office/drawing/2014/main" id="{D41EA283-C2A9-4A26-9786-C7DA88FCC29C}"/>
              </a:ext>
            </a:extLst>
          </p:cNvPr>
          <p:cNvCxnSpPr>
            <a:cxnSpLocks/>
          </p:cNvCxnSpPr>
          <p:nvPr/>
        </p:nvCxnSpPr>
        <p:spPr>
          <a:xfrm flipV="1">
            <a:off x="10525328" y="1896894"/>
            <a:ext cx="0" cy="622571"/>
          </a:xfrm>
          <a:prstGeom prst="line">
            <a:avLst/>
          </a:prstGeom>
          <a:ln w="28575">
            <a:solidFill>
              <a:srgbClr val="C00000"/>
            </a:solidFill>
          </a:ln>
        </p:spPr>
        <p:style>
          <a:lnRef idx="1">
            <a:schemeClr val="accent5"/>
          </a:lnRef>
          <a:fillRef idx="0">
            <a:schemeClr val="accent5"/>
          </a:fillRef>
          <a:effectRef idx="0">
            <a:schemeClr val="accent5"/>
          </a:effectRef>
          <a:fontRef idx="minor">
            <a:schemeClr val="tx1"/>
          </a:fontRef>
        </p:style>
      </p:cxnSp>
      <p:cxnSp>
        <p:nvCxnSpPr>
          <p:cNvPr id="15" name="Straight Connector 14">
            <a:extLst>
              <a:ext uri="{FF2B5EF4-FFF2-40B4-BE49-F238E27FC236}">
                <a16:creationId xmlns:a16="http://schemas.microsoft.com/office/drawing/2014/main" id="{29E5165E-353F-4C07-9977-22E36C94BA4D}"/>
              </a:ext>
            </a:extLst>
          </p:cNvPr>
          <p:cNvCxnSpPr>
            <a:cxnSpLocks/>
          </p:cNvCxnSpPr>
          <p:nvPr/>
        </p:nvCxnSpPr>
        <p:spPr>
          <a:xfrm flipH="1">
            <a:off x="10029218" y="2003899"/>
            <a:ext cx="636695" cy="0"/>
          </a:xfrm>
          <a:prstGeom prst="line">
            <a:avLst/>
          </a:prstGeom>
          <a:ln w="28575">
            <a:solidFill>
              <a:srgbClr val="C00000"/>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6887554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9AB7DB-AA0F-4717-86F1-8AF2DCFAF72A}"/>
              </a:ext>
            </a:extLst>
          </p:cNvPr>
          <p:cNvSpPr>
            <a:spLocks noGrp="1"/>
          </p:cNvSpPr>
          <p:nvPr>
            <p:ph type="title"/>
          </p:nvPr>
        </p:nvSpPr>
        <p:spPr>
          <a:xfrm>
            <a:off x="1484310" y="218873"/>
            <a:ext cx="10018713" cy="666345"/>
          </a:xfrm>
        </p:spPr>
        <p:txBody>
          <a:bodyPr>
            <a:noAutofit/>
          </a:bodyPr>
          <a:lstStyle/>
          <a:p>
            <a:r>
              <a:rPr lang="en-US" dirty="0">
                <a:solidFill>
                  <a:srgbClr val="000000"/>
                </a:solidFill>
                <a:latin typeface="Calibri" panose="020F0502020204030204" pitchFamily="34" charset="0"/>
                <a:cs typeface="Calibri" panose="020F0502020204030204" pitchFamily="34" charset="0"/>
              </a:rPr>
              <a:t>Next Steps</a:t>
            </a:r>
          </a:p>
        </p:txBody>
      </p:sp>
      <p:sp>
        <p:nvSpPr>
          <p:cNvPr id="3" name="Content Placeholder 2">
            <a:extLst>
              <a:ext uri="{FF2B5EF4-FFF2-40B4-BE49-F238E27FC236}">
                <a16:creationId xmlns:a16="http://schemas.microsoft.com/office/drawing/2014/main" id="{6C19C4D8-1145-4BF5-A6B5-291FF0113501}"/>
              </a:ext>
            </a:extLst>
          </p:cNvPr>
          <p:cNvSpPr>
            <a:spLocks noGrp="1"/>
          </p:cNvSpPr>
          <p:nvPr>
            <p:ph idx="1"/>
          </p:nvPr>
        </p:nvSpPr>
        <p:spPr>
          <a:xfrm>
            <a:off x="1484311" y="2706831"/>
            <a:ext cx="4118822" cy="3450777"/>
          </a:xfrm>
        </p:spPr>
        <p:txBody>
          <a:bodyPr>
            <a:normAutofit fontScale="70000" lnSpcReduction="20000"/>
          </a:bodyPr>
          <a:lstStyle/>
          <a:p>
            <a:pPr marL="0" indent="0">
              <a:buNone/>
            </a:pPr>
            <a:endParaRPr lang="en-US" dirty="0"/>
          </a:p>
          <a:p>
            <a:r>
              <a:rPr lang="en-US" sz="3400" dirty="0">
                <a:solidFill>
                  <a:srgbClr val="000000"/>
                </a:solidFill>
                <a:latin typeface="Calibri" panose="020F0502020204030204" pitchFamily="34" charset="0"/>
                <a:cs typeface="Calibri" panose="020F0502020204030204" pitchFamily="34" charset="0"/>
              </a:rPr>
              <a:t>Reaction optimization</a:t>
            </a:r>
          </a:p>
          <a:p>
            <a:r>
              <a:rPr lang="en-US" sz="3400" dirty="0">
                <a:solidFill>
                  <a:srgbClr val="000000"/>
                </a:solidFill>
                <a:latin typeface="Calibri" panose="020F0502020204030204" pitchFamily="34" charset="0"/>
                <a:cs typeface="Calibri" panose="020F0502020204030204" pitchFamily="34" charset="0"/>
              </a:rPr>
              <a:t>Find mechanism of action</a:t>
            </a:r>
          </a:p>
          <a:p>
            <a:pPr lvl="1"/>
            <a:r>
              <a:rPr lang="en-US" sz="3400" dirty="0">
                <a:solidFill>
                  <a:srgbClr val="000000"/>
                </a:solidFill>
                <a:latin typeface="Calibri" panose="020F0502020204030204" pitchFamily="34" charset="0"/>
                <a:cs typeface="Calibri" panose="020F0502020204030204" pitchFamily="34" charset="0"/>
              </a:rPr>
              <a:t>SDS-PAGE</a:t>
            </a:r>
          </a:p>
          <a:p>
            <a:pPr lvl="1"/>
            <a:r>
              <a:rPr lang="en-US" sz="3400" dirty="0">
                <a:solidFill>
                  <a:srgbClr val="000000"/>
                </a:solidFill>
                <a:latin typeface="Calibri" panose="020F0502020204030204" pitchFamily="34" charset="0"/>
                <a:cs typeface="Calibri" panose="020F0502020204030204" pitchFamily="34" charset="0"/>
              </a:rPr>
              <a:t>Western Blotting</a:t>
            </a:r>
          </a:p>
          <a:p>
            <a:r>
              <a:rPr lang="en-US" sz="3400" dirty="0">
                <a:solidFill>
                  <a:srgbClr val="000000"/>
                </a:solidFill>
                <a:latin typeface="Calibri" panose="020F0502020204030204" pitchFamily="34" charset="0"/>
                <a:cs typeface="Calibri" panose="020F0502020204030204" pitchFamily="34" charset="0"/>
              </a:rPr>
              <a:t>Other therapeutic activity</a:t>
            </a:r>
          </a:p>
          <a:p>
            <a:pPr lvl="1"/>
            <a:r>
              <a:rPr lang="en-US" sz="3400" dirty="0">
                <a:solidFill>
                  <a:srgbClr val="000000"/>
                </a:solidFill>
                <a:latin typeface="Calibri" panose="020F0502020204030204" pitchFamily="34" charset="0"/>
                <a:cs typeface="Calibri" panose="020F0502020204030204" pitchFamily="34" charset="0"/>
              </a:rPr>
              <a:t>Antiviral</a:t>
            </a:r>
          </a:p>
          <a:p>
            <a:pPr lvl="1"/>
            <a:r>
              <a:rPr lang="en-US" sz="3400" dirty="0">
                <a:solidFill>
                  <a:srgbClr val="000000"/>
                </a:solidFill>
                <a:latin typeface="Calibri" panose="020F0502020204030204" pitchFamily="34" charset="0"/>
                <a:cs typeface="Calibri" panose="020F0502020204030204" pitchFamily="34" charset="0"/>
              </a:rPr>
              <a:t>Antifungal</a:t>
            </a:r>
          </a:p>
        </p:txBody>
      </p:sp>
      <p:pic>
        <p:nvPicPr>
          <p:cNvPr id="4" name="Picture 3">
            <a:extLst>
              <a:ext uri="{FF2B5EF4-FFF2-40B4-BE49-F238E27FC236}">
                <a16:creationId xmlns:a16="http://schemas.microsoft.com/office/drawing/2014/main" id="{284F28B6-3082-47DA-8BD0-6E27CCE7E3BC}"/>
              </a:ext>
            </a:extLst>
          </p:cNvPr>
          <p:cNvPicPr>
            <a:picLocks noChangeAspect="1"/>
          </p:cNvPicPr>
          <p:nvPr/>
        </p:nvPicPr>
        <p:blipFill>
          <a:blip r:embed="rId3"/>
          <a:stretch>
            <a:fillRect/>
          </a:stretch>
        </p:blipFill>
        <p:spPr>
          <a:xfrm>
            <a:off x="1299247" y="1047344"/>
            <a:ext cx="10388837" cy="2065156"/>
          </a:xfrm>
          <a:prstGeom prst="rect">
            <a:avLst/>
          </a:prstGeom>
        </p:spPr>
      </p:pic>
      <p:pic>
        <p:nvPicPr>
          <p:cNvPr id="5" name="Picture 4">
            <a:extLst>
              <a:ext uri="{FF2B5EF4-FFF2-40B4-BE49-F238E27FC236}">
                <a16:creationId xmlns:a16="http://schemas.microsoft.com/office/drawing/2014/main" id="{853650C1-0C6C-45DF-9BE0-DED3F528B081}"/>
              </a:ext>
            </a:extLst>
          </p:cNvPr>
          <p:cNvPicPr>
            <a:picLocks noChangeAspect="1"/>
          </p:cNvPicPr>
          <p:nvPr/>
        </p:nvPicPr>
        <p:blipFill>
          <a:blip r:embed="rId4"/>
          <a:stretch>
            <a:fillRect/>
          </a:stretch>
        </p:blipFill>
        <p:spPr>
          <a:xfrm>
            <a:off x="5603133" y="3553512"/>
            <a:ext cx="6352440" cy="2779193"/>
          </a:xfrm>
          <a:prstGeom prst="rect">
            <a:avLst/>
          </a:prstGeom>
        </p:spPr>
      </p:pic>
      <p:sp>
        <p:nvSpPr>
          <p:cNvPr id="6" name="Rectangle 5">
            <a:extLst>
              <a:ext uri="{FF2B5EF4-FFF2-40B4-BE49-F238E27FC236}">
                <a16:creationId xmlns:a16="http://schemas.microsoft.com/office/drawing/2014/main" id="{039EF44C-793A-4901-9769-4A97C6C699C3}"/>
              </a:ext>
            </a:extLst>
          </p:cNvPr>
          <p:cNvSpPr/>
          <p:nvPr/>
        </p:nvSpPr>
        <p:spPr>
          <a:xfrm>
            <a:off x="6284068" y="3429000"/>
            <a:ext cx="2071992" cy="2480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8D21182-5C36-455A-B911-220C3FC2428B}"/>
              </a:ext>
            </a:extLst>
          </p:cNvPr>
          <p:cNvSpPr/>
          <p:nvPr/>
        </p:nvSpPr>
        <p:spPr>
          <a:xfrm>
            <a:off x="9431031" y="3428999"/>
            <a:ext cx="2071992" cy="2480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019056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22DD1B-3317-4378-A112-1F9A48A0E19F}"/>
              </a:ext>
            </a:extLst>
          </p:cNvPr>
          <p:cNvSpPr>
            <a:spLocks noGrp="1"/>
          </p:cNvSpPr>
          <p:nvPr>
            <p:ph type="title"/>
          </p:nvPr>
        </p:nvSpPr>
        <p:spPr>
          <a:xfrm>
            <a:off x="643467" y="0"/>
            <a:ext cx="10905066" cy="1135737"/>
          </a:xfrm>
        </p:spPr>
        <p:txBody>
          <a:bodyPr>
            <a:normAutofit/>
          </a:bodyPr>
          <a:lstStyle/>
          <a:p>
            <a:r>
              <a:rPr lang="en-US" dirty="0">
                <a:solidFill>
                  <a:srgbClr val="000000"/>
                </a:solidFill>
                <a:latin typeface="Calibri" panose="020F0502020204030204" pitchFamily="34" charset="0"/>
                <a:cs typeface="Calibri" panose="020F0502020204030204" pitchFamily="34" charset="0"/>
              </a:rPr>
              <a:t>Long Term Implications</a:t>
            </a:r>
          </a:p>
        </p:txBody>
      </p:sp>
      <p:pic>
        <p:nvPicPr>
          <p:cNvPr id="4" name="Content Placeholder 3">
            <a:extLst>
              <a:ext uri="{FF2B5EF4-FFF2-40B4-BE49-F238E27FC236}">
                <a16:creationId xmlns:a16="http://schemas.microsoft.com/office/drawing/2014/main" id="{72B8BD64-BBFC-484E-8C85-3B15E110B33F}"/>
              </a:ext>
            </a:extLst>
          </p:cNvPr>
          <p:cNvPicPr>
            <a:picLocks noGrp="1" noChangeAspect="1"/>
          </p:cNvPicPr>
          <p:nvPr>
            <p:ph idx="1"/>
          </p:nvPr>
        </p:nvPicPr>
        <p:blipFill>
          <a:blip r:embed="rId3"/>
          <a:stretch>
            <a:fillRect/>
          </a:stretch>
        </p:blipFill>
        <p:spPr>
          <a:xfrm>
            <a:off x="2075605" y="851105"/>
            <a:ext cx="8944119" cy="5366472"/>
          </a:xfrm>
          <a:prstGeom prst="rect">
            <a:avLst/>
          </a:prstGeom>
        </p:spPr>
      </p:pic>
      <p:pic>
        <p:nvPicPr>
          <p:cNvPr id="3" name="Picture 2">
            <a:extLst>
              <a:ext uri="{FF2B5EF4-FFF2-40B4-BE49-F238E27FC236}">
                <a16:creationId xmlns:a16="http://schemas.microsoft.com/office/drawing/2014/main" id="{6291A446-BF31-42BF-B2FD-4946C2981209}"/>
              </a:ext>
            </a:extLst>
          </p:cNvPr>
          <p:cNvPicPr>
            <a:picLocks noChangeAspect="1"/>
          </p:cNvPicPr>
          <p:nvPr/>
        </p:nvPicPr>
        <p:blipFill>
          <a:blip r:embed="rId4"/>
          <a:stretch>
            <a:fillRect/>
          </a:stretch>
        </p:blipFill>
        <p:spPr>
          <a:xfrm>
            <a:off x="9521082" y="5292520"/>
            <a:ext cx="1190625" cy="714375"/>
          </a:xfrm>
          <a:prstGeom prst="rect">
            <a:avLst/>
          </a:prstGeom>
        </p:spPr>
      </p:pic>
    </p:spTree>
    <p:extLst>
      <p:ext uri="{BB962C8B-B14F-4D97-AF65-F5344CB8AC3E}">
        <p14:creationId xmlns:p14="http://schemas.microsoft.com/office/powerpoint/2010/main" val="12695778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F964D56-2D3A-4FA8-89CD-159B14429EA8}"/>
              </a:ext>
            </a:extLst>
          </p:cNvPr>
          <p:cNvPicPr>
            <a:picLocks noChangeAspect="1"/>
          </p:cNvPicPr>
          <p:nvPr/>
        </p:nvPicPr>
        <p:blipFill>
          <a:blip r:embed="rId2"/>
          <a:stretch>
            <a:fillRect/>
          </a:stretch>
        </p:blipFill>
        <p:spPr>
          <a:xfrm>
            <a:off x="9182379" y="4631266"/>
            <a:ext cx="2047875" cy="1905000"/>
          </a:xfrm>
          <a:prstGeom prst="rect">
            <a:avLst/>
          </a:prstGeom>
        </p:spPr>
      </p:pic>
      <p:sp>
        <p:nvSpPr>
          <p:cNvPr id="2" name="Title 1">
            <a:extLst>
              <a:ext uri="{FF2B5EF4-FFF2-40B4-BE49-F238E27FC236}">
                <a16:creationId xmlns:a16="http://schemas.microsoft.com/office/drawing/2014/main" id="{008F470E-1614-446D-BA99-63BDB90AB612}"/>
              </a:ext>
            </a:extLst>
          </p:cNvPr>
          <p:cNvSpPr>
            <a:spLocks noGrp="1"/>
          </p:cNvSpPr>
          <p:nvPr>
            <p:ph type="title"/>
          </p:nvPr>
        </p:nvSpPr>
        <p:spPr>
          <a:xfrm>
            <a:off x="643467" y="321734"/>
            <a:ext cx="10905066" cy="1135737"/>
          </a:xfrm>
        </p:spPr>
        <p:txBody>
          <a:bodyPr>
            <a:normAutofit/>
          </a:bodyPr>
          <a:lstStyle/>
          <a:p>
            <a:r>
              <a:rPr lang="en-US" dirty="0">
                <a:solidFill>
                  <a:srgbClr val="000000"/>
                </a:solidFill>
                <a:latin typeface="Calibri" panose="020F0502020204030204" pitchFamily="34" charset="0"/>
                <a:cs typeface="Calibri" panose="020F0502020204030204" pitchFamily="34" charset="0"/>
              </a:rPr>
              <a:t>Acknowledgements</a:t>
            </a:r>
          </a:p>
        </p:txBody>
      </p:sp>
      <p:sp>
        <p:nvSpPr>
          <p:cNvPr id="3" name="Content Placeholder 2">
            <a:extLst>
              <a:ext uri="{FF2B5EF4-FFF2-40B4-BE49-F238E27FC236}">
                <a16:creationId xmlns:a16="http://schemas.microsoft.com/office/drawing/2014/main" id="{C63E40E3-8863-429C-B4FF-4F6CC6A7D0A3}"/>
              </a:ext>
            </a:extLst>
          </p:cNvPr>
          <p:cNvSpPr>
            <a:spLocks noGrp="1"/>
          </p:cNvSpPr>
          <p:nvPr>
            <p:ph idx="1"/>
          </p:nvPr>
        </p:nvSpPr>
        <p:spPr>
          <a:xfrm>
            <a:off x="1517515" y="1524000"/>
            <a:ext cx="10031018" cy="4393982"/>
          </a:xfrm>
        </p:spPr>
        <p:txBody>
          <a:bodyPr>
            <a:normAutofit/>
          </a:bodyPr>
          <a:lstStyle/>
          <a:p>
            <a:pPr marL="0" indent="0">
              <a:buNone/>
            </a:pPr>
            <a:r>
              <a:rPr lang="en-US" dirty="0">
                <a:solidFill>
                  <a:srgbClr val="000000"/>
                </a:solidFill>
                <a:latin typeface="Calibri" panose="020F0502020204030204" pitchFamily="34" charset="0"/>
                <a:cs typeface="Calibri" panose="020F0502020204030204" pitchFamily="34" charset="0"/>
              </a:rPr>
              <a:t>Research Advisor: Dr. </a:t>
            </a:r>
            <a:r>
              <a:rPr lang="en-US" dirty="0" err="1">
                <a:solidFill>
                  <a:srgbClr val="000000"/>
                </a:solidFill>
                <a:latin typeface="Calibri" panose="020F0502020204030204" pitchFamily="34" charset="0"/>
                <a:cs typeface="Calibri" panose="020F0502020204030204" pitchFamily="34" charset="0"/>
              </a:rPr>
              <a:t>Venkatram</a:t>
            </a:r>
            <a:r>
              <a:rPr lang="en-US" dirty="0">
                <a:solidFill>
                  <a:srgbClr val="000000"/>
                </a:solidFill>
                <a:latin typeface="Calibri" panose="020F0502020204030204" pitchFamily="34" charset="0"/>
                <a:cs typeface="Calibri" panose="020F0502020204030204" pitchFamily="34" charset="0"/>
              </a:rPr>
              <a:t> </a:t>
            </a:r>
            <a:r>
              <a:rPr lang="en-US" dirty="0" err="1">
                <a:solidFill>
                  <a:srgbClr val="000000"/>
                </a:solidFill>
                <a:latin typeface="Calibri" panose="020F0502020204030204" pitchFamily="34" charset="0"/>
                <a:cs typeface="Calibri" panose="020F0502020204030204" pitchFamily="34" charset="0"/>
              </a:rPr>
              <a:t>Mereddy</a:t>
            </a:r>
            <a:endParaRPr lang="en-US" dirty="0">
              <a:solidFill>
                <a:srgbClr val="000000"/>
              </a:solidFill>
              <a:latin typeface="Calibri" panose="020F0502020204030204" pitchFamily="34" charset="0"/>
              <a:cs typeface="Calibri" panose="020F0502020204030204" pitchFamily="34" charset="0"/>
            </a:endParaRPr>
          </a:p>
          <a:p>
            <a:pPr marL="0" indent="0">
              <a:buNone/>
            </a:pPr>
            <a:endParaRPr lang="en-US" dirty="0">
              <a:solidFill>
                <a:srgbClr val="000000"/>
              </a:solidFill>
              <a:latin typeface="Calibri" panose="020F0502020204030204" pitchFamily="34" charset="0"/>
              <a:cs typeface="Calibri" panose="020F0502020204030204" pitchFamily="34" charset="0"/>
            </a:endParaRPr>
          </a:p>
          <a:p>
            <a:pPr marL="0" indent="0">
              <a:buNone/>
            </a:pPr>
            <a:r>
              <a:rPr lang="en-US" dirty="0">
                <a:solidFill>
                  <a:srgbClr val="000000"/>
                </a:solidFill>
                <a:latin typeface="Calibri" panose="020F0502020204030204" pitchFamily="34" charset="0"/>
                <a:cs typeface="Calibri" panose="020F0502020204030204" pitchFamily="34" charset="0"/>
              </a:rPr>
              <a:t>Graduate Students: Tanner Schumacher, </a:t>
            </a:r>
            <a:r>
              <a:rPr lang="en-US" dirty="0" err="1">
                <a:solidFill>
                  <a:srgbClr val="000000"/>
                </a:solidFill>
                <a:latin typeface="Calibri" panose="020F0502020204030204" pitchFamily="34" charset="0"/>
                <a:cs typeface="Calibri" panose="020F0502020204030204" pitchFamily="34" charset="0"/>
              </a:rPr>
              <a:t>Greeshma</a:t>
            </a:r>
            <a:r>
              <a:rPr lang="en-US" dirty="0">
                <a:solidFill>
                  <a:srgbClr val="000000"/>
                </a:solidFill>
                <a:latin typeface="Calibri" panose="020F0502020204030204" pitchFamily="34" charset="0"/>
                <a:cs typeface="Calibri" panose="020F0502020204030204" pitchFamily="34" charset="0"/>
              </a:rPr>
              <a:t> </a:t>
            </a:r>
            <a:r>
              <a:rPr lang="en-US" dirty="0" err="1">
                <a:solidFill>
                  <a:srgbClr val="000000"/>
                </a:solidFill>
                <a:latin typeface="Calibri" panose="020F0502020204030204" pitchFamily="34" charset="0"/>
                <a:cs typeface="Calibri" panose="020F0502020204030204" pitchFamily="34" charset="0"/>
              </a:rPr>
              <a:t>Kumpati</a:t>
            </a:r>
            <a:r>
              <a:rPr lang="en-US" dirty="0">
                <a:solidFill>
                  <a:srgbClr val="000000"/>
                </a:solidFill>
                <a:latin typeface="Calibri" panose="020F0502020204030204" pitchFamily="34" charset="0"/>
                <a:cs typeface="Calibri" panose="020F0502020204030204" pitchFamily="34" charset="0"/>
              </a:rPr>
              <a:t>, Zach Gardner, Mike Williams, and Nathan Dunaway</a:t>
            </a:r>
          </a:p>
          <a:p>
            <a:pPr marL="0" indent="0">
              <a:buNone/>
            </a:pPr>
            <a:r>
              <a:rPr lang="en-US" dirty="0">
                <a:solidFill>
                  <a:srgbClr val="000000"/>
                </a:solidFill>
                <a:latin typeface="Calibri" panose="020F0502020204030204" pitchFamily="34" charset="0"/>
                <a:cs typeface="Calibri" panose="020F0502020204030204" pitchFamily="34" charset="0"/>
              </a:rPr>
              <a:t>Recent Graduates and Undergraduates: Amy Bowman and Mike </a:t>
            </a:r>
            <a:r>
              <a:rPr lang="en-US" dirty="0" err="1">
                <a:solidFill>
                  <a:srgbClr val="000000"/>
                </a:solidFill>
                <a:latin typeface="Calibri" panose="020F0502020204030204" pitchFamily="34" charset="0"/>
                <a:cs typeface="Calibri" panose="020F0502020204030204" pitchFamily="34" charset="0"/>
              </a:rPr>
              <a:t>McParlan</a:t>
            </a:r>
            <a:endParaRPr lang="en-US" dirty="0">
              <a:solidFill>
                <a:srgbClr val="000000"/>
              </a:solidFill>
              <a:latin typeface="Calibri" panose="020F0502020204030204" pitchFamily="34" charset="0"/>
              <a:cs typeface="Calibri" panose="020F0502020204030204" pitchFamily="34" charset="0"/>
            </a:endParaRPr>
          </a:p>
          <a:p>
            <a:pPr marL="0" indent="0">
              <a:buNone/>
            </a:pPr>
            <a:endParaRPr lang="en-US" dirty="0">
              <a:solidFill>
                <a:srgbClr val="000000"/>
              </a:solidFill>
              <a:latin typeface="Calibri" panose="020F0502020204030204" pitchFamily="34" charset="0"/>
              <a:cs typeface="Calibri" panose="020F0502020204030204" pitchFamily="34" charset="0"/>
            </a:endParaRPr>
          </a:p>
          <a:p>
            <a:pPr marL="0" indent="0">
              <a:buNone/>
            </a:pPr>
            <a:r>
              <a:rPr lang="en-US" dirty="0">
                <a:solidFill>
                  <a:srgbClr val="000000"/>
                </a:solidFill>
                <a:latin typeface="Calibri" panose="020F0502020204030204" pitchFamily="34" charset="0"/>
                <a:cs typeface="Calibri" panose="020F0502020204030204" pitchFamily="34" charset="0"/>
              </a:rPr>
              <a:t>Swenson College of Science and Engineering and its Faculty</a:t>
            </a:r>
          </a:p>
          <a:p>
            <a:pPr marL="0" indent="0">
              <a:buNone/>
            </a:pPr>
            <a:r>
              <a:rPr lang="en-US" dirty="0">
                <a:solidFill>
                  <a:srgbClr val="000000"/>
                </a:solidFill>
                <a:latin typeface="Calibri" panose="020F0502020204030204" pitchFamily="34" charset="0"/>
                <a:cs typeface="Calibri" panose="020F0502020204030204" pitchFamily="34" charset="0"/>
              </a:rPr>
              <a:t>University of Minnesota UROP</a:t>
            </a:r>
          </a:p>
        </p:txBody>
      </p:sp>
    </p:spTree>
    <p:extLst>
      <p:ext uri="{BB962C8B-B14F-4D97-AF65-F5344CB8AC3E}">
        <p14:creationId xmlns:p14="http://schemas.microsoft.com/office/powerpoint/2010/main" val="17359801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94E74-11DB-413A-87D3-7C64B11CA514}"/>
              </a:ext>
            </a:extLst>
          </p:cNvPr>
          <p:cNvSpPr>
            <a:spLocks noGrp="1"/>
          </p:cNvSpPr>
          <p:nvPr>
            <p:ph type="title"/>
          </p:nvPr>
        </p:nvSpPr>
        <p:spPr>
          <a:xfrm>
            <a:off x="-2416962" y="-12931"/>
            <a:ext cx="10515600" cy="737062"/>
          </a:xfrm>
        </p:spPr>
        <p:txBody>
          <a:bodyPr/>
          <a:lstStyle/>
          <a:p>
            <a:r>
              <a:rPr lang="en-US" dirty="0">
                <a:solidFill>
                  <a:srgbClr val="000000"/>
                </a:solidFill>
                <a:latin typeface="Calibri" panose="020F0502020204030204" pitchFamily="34" charset="0"/>
                <a:cs typeface="Calibri" panose="020F0502020204030204" pitchFamily="34" charset="0"/>
              </a:rPr>
              <a:t>References</a:t>
            </a:r>
          </a:p>
        </p:txBody>
      </p:sp>
      <p:sp>
        <p:nvSpPr>
          <p:cNvPr id="3" name="Content Placeholder 2">
            <a:extLst>
              <a:ext uri="{FF2B5EF4-FFF2-40B4-BE49-F238E27FC236}">
                <a16:creationId xmlns:a16="http://schemas.microsoft.com/office/drawing/2014/main" id="{9E3D4C91-8850-4C1C-820C-93B2D20ACA64}"/>
              </a:ext>
            </a:extLst>
          </p:cNvPr>
          <p:cNvSpPr>
            <a:spLocks noGrp="1"/>
          </p:cNvSpPr>
          <p:nvPr>
            <p:ph idx="1"/>
          </p:nvPr>
        </p:nvSpPr>
        <p:spPr>
          <a:xfrm>
            <a:off x="1470437" y="355599"/>
            <a:ext cx="10515600" cy="5889557"/>
          </a:xfrm>
        </p:spPr>
        <p:txBody>
          <a:bodyPr>
            <a:normAutofit fontScale="32500" lnSpcReduction="20000"/>
          </a:bodyPr>
          <a:lstStyle/>
          <a:p>
            <a:pPr marL="0" indent="0">
              <a:buNone/>
            </a:pPr>
            <a:endParaRPr lang="en-US" sz="4300" dirty="0">
              <a:solidFill>
                <a:srgbClr val="000000"/>
              </a:solidFill>
              <a:latin typeface="Calibri" panose="020F0502020204030204" pitchFamily="34" charset="0"/>
              <a:cs typeface="Calibri" panose="020F0502020204030204" pitchFamily="34" charset="0"/>
            </a:endParaRPr>
          </a:p>
          <a:p>
            <a:pPr marL="0" indent="0">
              <a:buNone/>
            </a:pPr>
            <a:r>
              <a:rPr lang="en-US" sz="4300" dirty="0">
                <a:solidFill>
                  <a:srgbClr val="000000"/>
                </a:solidFill>
                <a:latin typeface="Calibri" panose="020F0502020204030204" pitchFamily="34" charset="0"/>
                <a:cs typeface="Calibri" panose="020F0502020204030204" pitchFamily="34" charset="0"/>
              </a:rPr>
              <a:t>(1) Cancer Facts and Figures 2021. American Cancer Society. </a:t>
            </a:r>
            <a:r>
              <a:rPr lang="en-US" sz="4300" b="1" dirty="0">
                <a:solidFill>
                  <a:srgbClr val="000000"/>
                </a:solidFill>
                <a:latin typeface="Calibri" panose="020F0502020204030204" pitchFamily="34" charset="0"/>
                <a:cs typeface="Calibri" panose="020F0502020204030204" pitchFamily="34" charset="0"/>
              </a:rPr>
              <a:t>2021</a:t>
            </a:r>
            <a:r>
              <a:rPr lang="en-US" sz="4300" dirty="0">
                <a:solidFill>
                  <a:srgbClr val="000000"/>
                </a:solidFill>
                <a:latin typeface="Calibri" panose="020F0502020204030204" pitchFamily="34" charset="0"/>
                <a:cs typeface="Calibri" panose="020F0502020204030204" pitchFamily="34" charset="0"/>
              </a:rPr>
              <a:t>, pp 1-72. https://www.cancer.org/research/cancer-facts-statistics/all-cancer-facts-figures/cancer-facts-figures-2021.html.</a:t>
            </a:r>
          </a:p>
          <a:p>
            <a:pPr marL="0" indent="0">
              <a:buNone/>
            </a:pPr>
            <a:r>
              <a:rPr lang="en-US" sz="4300" dirty="0">
                <a:solidFill>
                  <a:srgbClr val="000000"/>
                </a:solidFill>
                <a:latin typeface="Calibri" panose="020F0502020204030204" pitchFamily="34" charset="0"/>
                <a:cs typeface="Calibri" panose="020F0502020204030204" pitchFamily="34" charset="0"/>
              </a:rPr>
              <a:t>(2) </a:t>
            </a:r>
            <a:r>
              <a:rPr lang="en-US" sz="4300" dirty="0" err="1">
                <a:solidFill>
                  <a:srgbClr val="000000"/>
                </a:solidFill>
                <a:latin typeface="Calibri" panose="020F0502020204030204" pitchFamily="34" charset="0"/>
                <a:cs typeface="Calibri" panose="020F0502020204030204" pitchFamily="34" charset="0"/>
              </a:rPr>
              <a:t>Dadashpour</a:t>
            </a:r>
            <a:r>
              <a:rPr lang="en-US" sz="4300" dirty="0">
                <a:solidFill>
                  <a:srgbClr val="000000"/>
                </a:solidFill>
                <a:latin typeface="Calibri" panose="020F0502020204030204" pitchFamily="34" charset="0"/>
                <a:cs typeface="Calibri" panose="020F0502020204030204" pitchFamily="34" charset="0"/>
              </a:rPr>
              <a:t>, S.; </a:t>
            </a:r>
            <a:r>
              <a:rPr lang="en-US" sz="4300" dirty="0" err="1">
                <a:solidFill>
                  <a:srgbClr val="000000"/>
                </a:solidFill>
                <a:latin typeface="Calibri" panose="020F0502020204030204" pitchFamily="34" charset="0"/>
                <a:cs typeface="Calibri" panose="020F0502020204030204" pitchFamily="34" charset="0"/>
              </a:rPr>
              <a:t>Küçükkılınç</a:t>
            </a:r>
            <a:r>
              <a:rPr lang="en-US" sz="4300" dirty="0">
                <a:solidFill>
                  <a:srgbClr val="000000"/>
                </a:solidFill>
                <a:latin typeface="Calibri" panose="020F0502020204030204" pitchFamily="34" charset="0"/>
                <a:cs typeface="Calibri" panose="020F0502020204030204" pitchFamily="34" charset="0"/>
              </a:rPr>
              <a:t>, T. T.; </a:t>
            </a:r>
            <a:r>
              <a:rPr lang="en-US" sz="4300" dirty="0" err="1">
                <a:solidFill>
                  <a:srgbClr val="000000"/>
                </a:solidFill>
                <a:latin typeface="Calibri" panose="020F0502020204030204" pitchFamily="34" charset="0"/>
                <a:cs typeface="Calibri" panose="020F0502020204030204" pitchFamily="34" charset="0"/>
              </a:rPr>
              <a:t>Ercan</a:t>
            </a:r>
            <a:r>
              <a:rPr lang="en-US" sz="4300" dirty="0">
                <a:solidFill>
                  <a:srgbClr val="000000"/>
                </a:solidFill>
                <a:latin typeface="Calibri" panose="020F0502020204030204" pitchFamily="34" charset="0"/>
                <a:cs typeface="Calibri" panose="020F0502020204030204" pitchFamily="34" charset="0"/>
              </a:rPr>
              <a:t>, A.; </a:t>
            </a:r>
            <a:r>
              <a:rPr lang="en-US" sz="4300" dirty="0" err="1">
                <a:solidFill>
                  <a:srgbClr val="000000"/>
                </a:solidFill>
                <a:latin typeface="Calibri" panose="020F0502020204030204" pitchFamily="34" charset="0"/>
                <a:cs typeface="Calibri" panose="020F0502020204030204" pitchFamily="34" charset="0"/>
              </a:rPr>
              <a:t>Hosseinimehr</a:t>
            </a:r>
            <a:r>
              <a:rPr lang="en-US" sz="4300" dirty="0">
                <a:solidFill>
                  <a:srgbClr val="000000"/>
                </a:solidFill>
                <a:latin typeface="Calibri" panose="020F0502020204030204" pitchFamily="34" charset="0"/>
                <a:cs typeface="Calibri" panose="020F0502020204030204" pitchFamily="34" charset="0"/>
              </a:rPr>
              <a:t>, S. J.; </a:t>
            </a:r>
            <a:r>
              <a:rPr lang="en-US" sz="4300" dirty="0" err="1">
                <a:solidFill>
                  <a:srgbClr val="000000"/>
                </a:solidFill>
                <a:latin typeface="Calibri" panose="020F0502020204030204" pitchFamily="34" charset="0"/>
                <a:cs typeface="Calibri" panose="020F0502020204030204" pitchFamily="34" charset="0"/>
              </a:rPr>
              <a:t>Naderi</a:t>
            </a:r>
            <a:r>
              <a:rPr lang="en-US" sz="4300" dirty="0">
                <a:solidFill>
                  <a:srgbClr val="000000"/>
                </a:solidFill>
                <a:latin typeface="Calibri" panose="020F0502020204030204" pitchFamily="34" charset="0"/>
                <a:cs typeface="Calibri" panose="020F0502020204030204" pitchFamily="34" charset="0"/>
              </a:rPr>
              <a:t>, N.; </a:t>
            </a:r>
            <a:r>
              <a:rPr lang="en-US" sz="4300" dirty="0" err="1">
                <a:solidFill>
                  <a:srgbClr val="000000"/>
                </a:solidFill>
                <a:latin typeface="Calibri" panose="020F0502020204030204" pitchFamily="34" charset="0"/>
                <a:cs typeface="Calibri" panose="020F0502020204030204" pitchFamily="34" charset="0"/>
              </a:rPr>
              <a:t>Irannejad</a:t>
            </a:r>
            <a:r>
              <a:rPr lang="en-US" sz="4300" dirty="0">
                <a:solidFill>
                  <a:srgbClr val="000000"/>
                </a:solidFill>
                <a:latin typeface="Calibri" panose="020F0502020204030204" pitchFamily="34" charset="0"/>
                <a:cs typeface="Calibri" panose="020F0502020204030204" pitchFamily="34" charset="0"/>
              </a:rPr>
              <a:t>, H. Synthesis and Anticancer Activity of Benzimidazole/Benzoxazole Substituted </a:t>
            </a:r>
            <a:r>
              <a:rPr lang="en-US" sz="4300" dirty="0" err="1">
                <a:solidFill>
                  <a:srgbClr val="000000"/>
                </a:solidFill>
                <a:latin typeface="Calibri" panose="020F0502020204030204" pitchFamily="34" charset="0"/>
                <a:cs typeface="Calibri" panose="020F0502020204030204" pitchFamily="34" charset="0"/>
              </a:rPr>
              <a:t>Triazolotriazines</a:t>
            </a:r>
            <a:r>
              <a:rPr lang="en-US" sz="4300" dirty="0">
                <a:solidFill>
                  <a:srgbClr val="000000"/>
                </a:solidFill>
                <a:latin typeface="Calibri" panose="020F0502020204030204" pitchFamily="34" charset="0"/>
                <a:cs typeface="Calibri" panose="020F0502020204030204" pitchFamily="34" charset="0"/>
              </a:rPr>
              <a:t> in Hepatocellular Carcinoma. </a:t>
            </a:r>
            <a:r>
              <a:rPr lang="en-US" sz="4300" i="1" dirty="0">
                <a:solidFill>
                  <a:srgbClr val="000000"/>
                </a:solidFill>
                <a:latin typeface="Calibri" panose="020F0502020204030204" pitchFamily="34" charset="0"/>
                <a:cs typeface="Calibri" panose="020F0502020204030204" pitchFamily="34" charset="0"/>
              </a:rPr>
              <a:t>Anticancer. Agents Med. Chem.</a:t>
            </a:r>
            <a:r>
              <a:rPr lang="en-US" sz="4300" dirty="0">
                <a:solidFill>
                  <a:srgbClr val="000000"/>
                </a:solidFill>
                <a:latin typeface="Calibri" panose="020F0502020204030204" pitchFamily="34" charset="0"/>
                <a:cs typeface="Calibri" panose="020F0502020204030204" pitchFamily="34" charset="0"/>
              </a:rPr>
              <a:t> </a:t>
            </a:r>
            <a:r>
              <a:rPr lang="en-US" sz="4300" b="1" dirty="0">
                <a:solidFill>
                  <a:srgbClr val="000000"/>
                </a:solidFill>
                <a:latin typeface="Calibri" panose="020F0502020204030204" pitchFamily="34" charset="0"/>
                <a:cs typeface="Calibri" panose="020F0502020204030204" pitchFamily="34" charset="0"/>
              </a:rPr>
              <a:t>2019</a:t>
            </a:r>
            <a:r>
              <a:rPr lang="en-US" sz="4300" dirty="0">
                <a:solidFill>
                  <a:srgbClr val="000000"/>
                </a:solidFill>
                <a:latin typeface="Calibri" panose="020F0502020204030204" pitchFamily="34" charset="0"/>
                <a:cs typeface="Calibri" panose="020F0502020204030204" pitchFamily="34" charset="0"/>
              </a:rPr>
              <a:t>, </a:t>
            </a:r>
            <a:r>
              <a:rPr lang="en-US" sz="4300" i="1" dirty="0">
                <a:solidFill>
                  <a:srgbClr val="000000"/>
                </a:solidFill>
                <a:latin typeface="Calibri" panose="020F0502020204030204" pitchFamily="34" charset="0"/>
                <a:cs typeface="Calibri" panose="020F0502020204030204" pitchFamily="34" charset="0"/>
              </a:rPr>
              <a:t>19</a:t>
            </a:r>
            <a:r>
              <a:rPr lang="en-US" sz="4300" dirty="0">
                <a:solidFill>
                  <a:srgbClr val="000000"/>
                </a:solidFill>
                <a:latin typeface="Calibri" panose="020F0502020204030204" pitchFamily="34" charset="0"/>
                <a:cs typeface="Calibri" panose="020F0502020204030204" pitchFamily="34" charset="0"/>
              </a:rPr>
              <a:t> (17), 2120–2129. https://doi.org/10.2174/1871520619666190808152051.</a:t>
            </a:r>
          </a:p>
          <a:p>
            <a:pPr marL="0" indent="0">
              <a:buNone/>
            </a:pPr>
            <a:r>
              <a:rPr lang="en-US" sz="4300" dirty="0">
                <a:solidFill>
                  <a:srgbClr val="000000"/>
                </a:solidFill>
                <a:latin typeface="Calibri" panose="020F0502020204030204" pitchFamily="34" charset="0"/>
                <a:cs typeface="Calibri" panose="020F0502020204030204" pitchFamily="34" charset="0"/>
              </a:rPr>
              <a:t>(3) El-</a:t>
            </a:r>
            <a:r>
              <a:rPr lang="en-US" sz="4300" dirty="0" err="1">
                <a:solidFill>
                  <a:srgbClr val="000000"/>
                </a:solidFill>
                <a:latin typeface="Calibri" panose="020F0502020204030204" pitchFamily="34" charset="0"/>
                <a:cs typeface="Calibri" panose="020F0502020204030204" pitchFamily="34" charset="0"/>
              </a:rPr>
              <a:t>Nassan</a:t>
            </a:r>
            <a:r>
              <a:rPr lang="en-US" sz="4300" dirty="0">
                <a:solidFill>
                  <a:srgbClr val="000000"/>
                </a:solidFill>
                <a:latin typeface="Calibri" panose="020F0502020204030204" pitchFamily="34" charset="0"/>
                <a:cs typeface="Calibri" panose="020F0502020204030204" pitchFamily="34" charset="0"/>
              </a:rPr>
              <a:t>, H. B. Synthesis, Antitumor Activity and SAR Study of Novel [1,2,4]</a:t>
            </a:r>
            <a:r>
              <a:rPr lang="en-US" sz="4300" dirty="0" err="1">
                <a:solidFill>
                  <a:srgbClr val="000000"/>
                </a:solidFill>
                <a:latin typeface="Calibri" panose="020F0502020204030204" pitchFamily="34" charset="0"/>
                <a:cs typeface="Calibri" panose="020F0502020204030204" pitchFamily="34" charset="0"/>
              </a:rPr>
              <a:t>Triazino</a:t>
            </a:r>
            <a:r>
              <a:rPr lang="en-US" sz="4300" dirty="0">
                <a:solidFill>
                  <a:srgbClr val="000000"/>
                </a:solidFill>
                <a:latin typeface="Calibri" panose="020F0502020204030204" pitchFamily="34" charset="0"/>
                <a:cs typeface="Calibri" panose="020F0502020204030204" pitchFamily="34" charset="0"/>
              </a:rPr>
              <a:t>[4,5-a] Benzimidazole Derivatives. </a:t>
            </a:r>
            <a:r>
              <a:rPr lang="en-US" sz="4300" i="1" dirty="0">
                <a:solidFill>
                  <a:srgbClr val="000000"/>
                </a:solidFill>
                <a:latin typeface="Calibri" panose="020F0502020204030204" pitchFamily="34" charset="0"/>
                <a:cs typeface="Calibri" panose="020F0502020204030204" pitchFamily="34" charset="0"/>
              </a:rPr>
              <a:t>Eur. J. Med. Chem.</a:t>
            </a:r>
            <a:r>
              <a:rPr lang="en-US" sz="4300" dirty="0">
                <a:solidFill>
                  <a:srgbClr val="000000"/>
                </a:solidFill>
                <a:latin typeface="Calibri" panose="020F0502020204030204" pitchFamily="34" charset="0"/>
                <a:cs typeface="Calibri" panose="020F0502020204030204" pitchFamily="34" charset="0"/>
              </a:rPr>
              <a:t> </a:t>
            </a:r>
            <a:r>
              <a:rPr lang="en-US" sz="4300" b="1" dirty="0">
                <a:solidFill>
                  <a:srgbClr val="000000"/>
                </a:solidFill>
                <a:latin typeface="Calibri" panose="020F0502020204030204" pitchFamily="34" charset="0"/>
                <a:cs typeface="Calibri" panose="020F0502020204030204" pitchFamily="34" charset="0"/>
              </a:rPr>
              <a:t>2012</a:t>
            </a:r>
            <a:r>
              <a:rPr lang="en-US" sz="4300" dirty="0">
                <a:solidFill>
                  <a:srgbClr val="000000"/>
                </a:solidFill>
                <a:latin typeface="Calibri" panose="020F0502020204030204" pitchFamily="34" charset="0"/>
                <a:cs typeface="Calibri" panose="020F0502020204030204" pitchFamily="34" charset="0"/>
              </a:rPr>
              <a:t>, </a:t>
            </a:r>
            <a:r>
              <a:rPr lang="en-US" sz="4300" i="1" dirty="0">
                <a:solidFill>
                  <a:srgbClr val="000000"/>
                </a:solidFill>
                <a:latin typeface="Calibri" panose="020F0502020204030204" pitchFamily="34" charset="0"/>
                <a:cs typeface="Calibri" panose="020F0502020204030204" pitchFamily="34" charset="0"/>
              </a:rPr>
              <a:t>53</a:t>
            </a:r>
            <a:r>
              <a:rPr lang="en-US" sz="4300" dirty="0">
                <a:solidFill>
                  <a:srgbClr val="000000"/>
                </a:solidFill>
                <a:latin typeface="Calibri" panose="020F0502020204030204" pitchFamily="34" charset="0"/>
                <a:cs typeface="Calibri" panose="020F0502020204030204" pitchFamily="34" charset="0"/>
              </a:rPr>
              <a:t>, 22–27. https://doi.org/10.1016/j.ejmech.2012.03.028.</a:t>
            </a:r>
          </a:p>
          <a:p>
            <a:pPr marL="0" indent="0">
              <a:buNone/>
            </a:pPr>
            <a:r>
              <a:rPr lang="en-US" sz="4300" dirty="0">
                <a:solidFill>
                  <a:srgbClr val="000000"/>
                </a:solidFill>
                <a:latin typeface="Calibri" panose="020F0502020204030204" pitchFamily="34" charset="0"/>
                <a:cs typeface="Calibri" panose="020F0502020204030204" pitchFamily="34" charset="0"/>
              </a:rPr>
              <a:t>(4) </a:t>
            </a:r>
            <a:r>
              <a:rPr lang="en-US" sz="4300" dirty="0" err="1">
                <a:solidFill>
                  <a:srgbClr val="000000"/>
                </a:solidFill>
                <a:latin typeface="Calibri" panose="020F0502020204030204" pitchFamily="34" charset="0"/>
                <a:cs typeface="Calibri" panose="020F0502020204030204" pitchFamily="34" charset="0"/>
              </a:rPr>
              <a:t>Kamanna</a:t>
            </a:r>
            <a:r>
              <a:rPr lang="en-US" sz="4300" dirty="0">
                <a:solidFill>
                  <a:srgbClr val="000000"/>
                </a:solidFill>
                <a:latin typeface="Calibri" panose="020F0502020204030204" pitchFamily="34" charset="0"/>
                <a:cs typeface="Calibri" panose="020F0502020204030204" pitchFamily="34" charset="0"/>
              </a:rPr>
              <a:t>, K. Synthesis and Pharmacological Profile of Benzimidazoles. In </a:t>
            </a:r>
            <a:r>
              <a:rPr lang="en-US" sz="4300" i="1" dirty="0">
                <a:solidFill>
                  <a:srgbClr val="000000"/>
                </a:solidFill>
                <a:latin typeface="Calibri" panose="020F0502020204030204" pitchFamily="34" charset="0"/>
                <a:cs typeface="Calibri" panose="020F0502020204030204" pitchFamily="34" charset="0"/>
              </a:rPr>
              <a:t>Chemistry and Applications of Benzimidazole and its Derivatives</a:t>
            </a:r>
            <a:r>
              <a:rPr lang="en-US" sz="4300" dirty="0">
                <a:solidFill>
                  <a:srgbClr val="000000"/>
                </a:solidFill>
                <a:latin typeface="Calibri" panose="020F0502020204030204" pitchFamily="34" charset="0"/>
                <a:cs typeface="Calibri" panose="020F0502020204030204" pitchFamily="34" charset="0"/>
              </a:rPr>
              <a:t>; </a:t>
            </a:r>
            <a:r>
              <a:rPr lang="en-US" sz="4300" dirty="0" err="1">
                <a:solidFill>
                  <a:srgbClr val="000000"/>
                </a:solidFill>
                <a:latin typeface="Calibri" panose="020F0502020204030204" pitchFamily="34" charset="0"/>
                <a:cs typeface="Calibri" panose="020F0502020204030204" pitchFamily="34" charset="0"/>
              </a:rPr>
              <a:t>IntechOpen</a:t>
            </a:r>
            <a:r>
              <a:rPr lang="en-US" sz="4300" dirty="0">
                <a:solidFill>
                  <a:srgbClr val="000000"/>
                </a:solidFill>
                <a:latin typeface="Calibri" panose="020F0502020204030204" pitchFamily="34" charset="0"/>
                <a:cs typeface="Calibri" panose="020F0502020204030204" pitchFamily="34" charset="0"/>
              </a:rPr>
              <a:t>, 2019. https://doi.org/10.5772/intechopen.85229.</a:t>
            </a:r>
          </a:p>
          <a:p>
            <a:pPr marL="0" indent="0">
              <a:buNone/>
            </a:pPr>
            <a:r>
              <a:rPr lang="en-US" sz="4300" dirty="0">
                <a:solidFill>
                  <a:srgbClr val="000000"/>
                </a:solidFill>
                <a:latin typeface="Calibri" panose="020F0502020204030204" pitchFamily="34" charset="0"/>
                <a:cs typeface="Calibri" panose="020F0502020204030204" pitchFamily="34" charset="0"/>
              </a:rPr>
              <a:t>(5) Karthikeyan, C.; Solomon, V. R.; Lee, H.; Trivedi, P. Synthesis and Biological Evaluation of 2-(Phenyl)-3H-Benzo[d]Imidazole-5-Carboxylic Acids and Its Methyl Esters as Potent Anti-Breast Cancer Agents. </a:t>
            </a:r>
            <a:r>
              <a:rPr lang="en-US" sz="4300" i="1" dirty="0">
                <a:solidFill>
                  <a:srgbClr val="000000"/>
                </a:solidFill>
                <a:latin typeface="Calibri" panose="020F0502020204030204" pitchFamily="34" charset="0"/>
                <a:cs typeface="Calibri" panose="020F0502020204030204" pitchFamily="34" charset="0"/>
              </a:rPr>
              <a:t>Arab. J. Chem.</a:t>
            </a:r>
            <a:r>
              <a:rPr lang="en-US" sz="4300" dirty="0">
                <a:solidFill>
                  <a:srgbClr val="000000"/>
                </a:solidFill>
                <a:latin typeface="Calibri" panose="020F0502020204030204" pitchFamily="34" charset="0"/>
                <a:cs typeface="Calibri" panose="020F0502020204030204" pitchFamily="34" charset="0"/>
              </a:rPr>
              <a:t> </a:t>
            </a:r>
            <a:r>
              <a:rPr lang="en-US" sz="4300" b="1" dirty="0">
                <a:solidFill>
                  <a:srgbClr val="000000"/>
                </a:solidFill>
                <a:latin typeface="Calibri" panose="020F0502020204030204" pitchFamily="34" charset="0"/>
                <a:cs typeface="Calibri" panose="020F0502020204030204" pitchFamily="34" charset="0"/>
              </a:rPr>
              <a:t>2017</a:t>
            </a:r>
            <a:r>
              <a:rPr lang="en-US" sz="4300" dirty="0">
                <a:solidFill>
                  <a:srgbClr val="000000"/>
                </a:solidFill>
                <a:latin typeface="Calibri" panose="020F0502020204030204" pitchFamily="34" charset="0"/>
                <a:cs typeface="Calibri" panose="020F0502020204030204" pitchFamily="34" charset="0"/>
              </a:rPr>
              <a:t>, </a:t>
            </a:r>
            <a:r>
              <a:rPr lang="en-US" sz="4300" i="1" dirty="0">
                <a:solidFill>
                  <a:srgbClr val="000000"/>
                </a:solidFill>
                <a:latin typeface="Calibri" panose="020F0502020204030204" pitchFamily="34" charset="0"/>
                <a:cs typeface="Calibri" panose="020F0502020204030204" pitchFamily="34" charset="0"/>
              </a:rPr>
              <a:t>10</a:t>
            </a:r>
            <a:r>
              <a:rPr lang="en-US" sz="4300" dirty="0">
                <a:solidFill>
                  <a:srgbClr val="000000"/>
                </a:solidFill>
                <a:latin typeface="Calibri" panose="020F0502020204030204" pitchFamily="34" charset="0"/>
                <a:cs typeface="Calibri" panose="020F0502020204030204" pitchFamily="34" charset="0"/>
              </a:rPr>
              <a:t>, S1788–S1794. https://doi.org/10.1016/j.arabjc.2013.07.003.</a:t>
            </a:r>
          </a:p>
          <a:p>
            <a:pPr marL="0" indent="0">
              <a:buNone/>
            </a:pPr>
            <a:r>
              <a:rPr lang="en-US" sz="4300" dirty="0">
                <a:solidFill>
                  <a:srgbClr val="000000"/>
                </a:solidFill>
                <a:latin typeface="Calibri" panose="020F0502020204030204" pitchFamily="34" charset="0"/>
                <a:cs typeface="Calibri" panose="020F0502020204030204" pitchFamily="34" charset="0"/>
              </a:rPr>
              <a:t>(6) Keri, R. S.; </a:t>
            </a:r>
            <a:r>
              <a:rPr lang="en-US" sz="4300" dirty="0" err="1">
                <a:solidFill>
                  <a:srgbClr val="000000"/>
                </a:solidFill>
                <a:latin typeface="Calibri" panose="020F0502020204030204" pitchFamily="34" charset="0"/>
                <a:cs typeface="Calibri" panose="020F0502020204030204" pitchFamily="34" charset="0"/>
              </a:rPr>
              <a:t>Hiremathad</a:t>
            </a:r>
            <a:r>
              <a:rPr lang="en-US" sz="4300" dirty="0">
                <a:solidFill>
                  <a:srgbClr val="000000"/>
                </a:solidFill>
                <a:latin typeface="Calibri" panose="020F0502020204030204" pitchFamily="34" charset="0"/>
                <a:cs typeface="Calibri" panose="020F0502020204030204" pitchFamily="34" charset="0"/>
              </a:rPr>
              <a:t>, A.; </a:t>
            </a:r>
            <a:r>
              <a:rPr lang="en-US" sz="4300" dirty="0" err="1">
                <a:solidFill>
                  <a:srgbClr val="000000"/>
                </a:solidFill>
                <a:latin typeface="Calibri" panose="020F0502020204030204" pitchFamily="34" charset="0"/>
                <a:cs typeface="Calibri" panose="020F0502020204030204" pitchFamily="34" charset="0"/>
              </a:rPr>
              <a:t>Budagumpi</a:t>
            </a:r>
            <a:r>
              <a:rPr lang="en-US" sz="4300" dirty="0">
                <a:solidFill>
                  <a:srgbClr val="000000"/>
                </a:solidFill>
                <a:latin typeface="Calibri" panose="020F0502020204030204" pitchFamily="34" charset="0"/>
                <a:cs typeface="Calibri" panose="020F0502020204030204" pitchFamily="34" charset="0"/>
              </a:rPr>
              <a:t>, S.; </a:t>
            </a:r>
            <a:r>
              <a:rPr lang="en-US" sz="4300" dirty="0" err="1">
                <a:solidFill>
                  <a:srgbClr val="000000"/>
                </a:solidFill>
                <a:latin typeface="Calibri" panose="020F0502020204030204" pitchFamily="34" charset="0"/>
                <a:cs typeface="Calibri" panose="020F0502020204030204" pitchFamily="34" charset="0"/>
              </a:rPr>
              <a:t>Nagaraja</a:t>
            </a:r>
            <a:r>
              <a:rPr lang="en-US" sz="4300" dirty="0">
                <a:solidFill>
                  <a:srgbClr val="000000"/>
                </a:solidFill>
                <a:latin typeface="Calibri" panose="020F0502020204030204" pitchFamily="34" charset="0"/>
                <a:cs typeface="Calibri" panose="020F0502020204030204" pitchFamily="34" charset="0"/>
              </a:rPr>
              <a:t>, B. M. Comprehensive Review in Current Developments of Benzimidazole-Based Medicinal Chemistry. </a:t>
            </a:r>
            <a:r>
              <a:rPr lang="en-US" sz="4300" i="1" dirty="0">
                <a:solidFill>
                  <a:srgbClr val="000000"/>
                </a:solidFill>
                <a:latin typeface="Calibri" panose="020F0502020204030204" pitchFamily="34" charset="0"/>
                <a:cs typeface="Calibri" panose="020F0502020204030204" pitchFamily="34" charset="0"/>
              </a:rPr>
              <a:t>Chem. Biol. Drug Des.</a:t>
            </a:r>
            <a:r>
              <a:rPr lang="en-US" sz="4300" dirty="0">
                <a:solidFill>
                  <a:srgbClr val="000000"/>
                </a:solidFill>
                <a:latin typeface="Calibri" panose="020F0502020204030204" pitchFamily="34" charset="0"/>
                <a:cs typeface="Calibri" panose="020F0502020204030204" pitchFamily="34" charset="0"/>
              </a:rPr>
              <a:t> </a:t>
            </a:r>
            <a:r>
              <a:rPr lang="en-US" sz="4300" b="1" dirty="0">
                <a:solidFill>
                  <a:srgbClr val="000000"/>
                </a:solidFill>
                <a:latin typeface="Calibri" panose="020F0502020204030204" pitchFamily="34" charset="0"/>
                <a:cs typeface="Calibri" panose="020F0502020204030204" pitchFamily="34" charset="0"/>
              </a:rPr>
              <a:t>2015</a:t>
            </a:r>
            <a:r>
              <a:rPr lang="en-US" sz="4300" dirty="0">
                <a:solidFill>
                  <a:srgbClr val="000000"/>
                </a:solidFill>
                <a:latin typeface="Calibri" panose="020F0502020204030204" pitchFamily="34" charset="0"/>
                <a:cs typeface="Calibri" panose="020F0502020204030204" pitchFamily="34" charset="0"/>
              </a:rPr>
              <a:t>, </a:t>
            </a:r>
            <a:r>
              <a:rPr lang="en-US" sz="4300" i="1" dirty="0">
                <a:solidFill>
                  <a:srgbClr val="000000"/>
                </a:solidFill>
                <a:latin typeface="Calibri" panose="020F0502020204030204" pitchFamily="34" charset="0"/>
                <a:cs typeface="Calibri" panose="020F0502020204030204" pitchFamily="34" charset="0"/>
              </a:rPr>
              <a:t>86</a:t>
            </a:r>
            <a:r>
              <a:rPr lang="en-US" sz="4300" dirty="0">
                <a:solidFill>
                  <a:srgbClr val="000000"/>
                </a:solidFill>
                <a:latin typeface="Calibri" panose="020F0502020204030204" pitchFamily="34" charset="0"/>
                <a:cs typeface="Calibri" panose="020F0502020204030204" pitchFamily="34" charset="0"/>
              </a:rPr>
              <a:t> (1), 799–845. https://doi.org/10.1111/cbdd.12462.</a:t>
            </a:r>
          </a:p>
          <a:p>
            <a:pPr marL="0" indent="0">
              <a:buNone/>
            </a:pPr>
            <a:r>
              <a:rPr lang="en-US" sz="4300" dirty="0">
                <a:solidFill>
                  <a:srgbClr val="000000"/>
                </a:solidFill>
                <a:latin typeface="Calibri" panose="020F0502020204030204" pitchFamily="34" charset="0"/>
                <a:cs typeface="Calibri" panose="020F0502020204030204" pitchFamily="34" charset="0"/>
              </a:rPr>
              <a:t>(7) </a:t>
            </a:r>
            <a:r>
              <a:rPr lang="en-US" sz="4300" dirty="0" err="1">
                <a:solidFill>
                  <a:srgbClr val="000000"/>
                </a:solidFill>
                <a:latin typeface="Calibri" panose="020F0502020204030204" pitchFamily="34" charset="0"/>
                <a:cs typeface="Calibri" panose="020F0502020204030204" pitchFamily="34" charset="0"/>
              </a:rPr>
              <a:t>Refaat</a:t>
            </a:r>
            <a:r>
              <a:rPr lang="en-US" sz="4300" dirty="0">
                <a:solidFill>
                  <a:srgbClr val="000000"/>
                </a:solidFill>
                <a:latin typeface="Calibri" panose="020F0502020204030204" pitchFamily="34" charset="0"/>
                <a:cs typeface="Calibri" panose="020F0502020204030204" pitchFamily="34" charset="0"/>
              </a:rPr>
              <a:t>, H. M. Synthesis and Anticancer Activity of Some Novel 2-Substituted Benzimidazole Derivatives. </a:t>
            </a:r>
            <a:r>
              <a:rPr lang="en-US" sz="4300" i="1" dirty="0">
                <a:solidFill>
                  <a:srgbClr val="000000"/>
                </a:solidFill>
                <a:latin typeface="Calibri" panose="020F0502020204030204" pitchFamily="34" charset="0"/>
                <a:cs typeface="Calibri" panose="020F0502020204030204" pitchFamily="34" charset="0"/>
              </a:rPr>
              <a:t>Eur. J. Med. Chem.</a:t>
            </a:r>
            <a:r>
              <a:rPr lang="en-US" sz="4300" dirty="0">
                <a:solidFill>
                  <a:srgbClr val="000000"/>
                </a:solidFill>
                <a:latin typeface="Calibri" panose="020F0502020204030204" pitchFamily="34" charset="0"/>
                <a:cs typeface="Calibri" panose="020F0502020204030204" pitchFamily="34" charset="0"/>
              </a:rPr>
              <a:t> </a:t>
            </a:r>
            <a:r>
              <a:rPr lang="en-US" sz="4300" b="1" dirty="0">
                <a:solidFill>
                  <a:srgbClr val="000000"/>
                </a:solidFill>
                <a:latin typeface="Calibri" panose="020F0502020204030204" pitchFamily="34" charset="0"/>
                <a:cs typeface="Calibri" panose="020F0502020204030204" pitchFamily="34" charset="0"/>
              </a:rPr>
              <a:t>2010</a:t>
            </a:r>
            <a:r>
              <a:rPr lang="en-US" sz="4300" dirty="0">
                <a:solidFill>
                  <a:srgbClr val="000000"/>
                </a:solidFill>
                <a:latin typeface="Calibri" panose="020F0502020204030204" pitchFamily="34" charset="0"/>
                <a:cs typeface="Calibri" panose="020F0502020204030204" pitchFamily="34" charset="0"/>
              </a:rPr>
              <a:t>, </a:t>
            </a:r>
            <a:r>
              <a:rPr lang="en-US" sz="4300" i="1" dirty="0">
                <a:solidFill>
                  <a:srgbClr val="000000"/>
                </a:solidFill>
                <a:latin typeface="Calibri" panose="020F0502020204030204" pitchFamily="34" charset="0"/>
                <a:cs typeface="Calibri" panose="020F0502020204030204" pitchFamily="34" charset="0"/>
              </a:rPr>
              <a:t>45</a:t>
            </a:r>
            <a:r>
              <a:rPr lang="en-US" sz="4300" dirty="0">
                <a:solidFill>
                  <a:srgbClr val="000000"/>
                </a:solidFill>
                <a:latin typeface="Calibri" panose="020F0502020204030204" pitchFamily="34" charset="0"/>
                <a:cs typeface="Calibri" panose="020F0502020204030204" pitchFamily="34" charset="0"/>
              </a:rPr>
              <a:t> (7), 2949–2956. https://doi.org/10.1016/j.ejmech.2010.03.022.</a:t>
            </a:r>
          </a:p>
          <a:p>
            <a:pPr marL="0" indent="0">
              <a:buNone/>
            </a:pPr>
            <a:r>
              <a:rPr lang="en-US" sz="4300" dirty="0">
                <a:solidFill>
                  <a:srgbClr val="000000"/>
                </a:solidFill>
                <a:latin typeface="Calibri" panose="020F0502020204030204" pitchFamily="34" charset="0"/>
                <a:cs typeface="Calibri" panose="020F0502020204030204" pitchFamily="34" charset="0"/>
              </a:rPr>
              <a:t>(8) Salahuddin; </a:t>
            </a:r>
            <a:r>
              <a:rPr lang="en-US" sz="4300" dirty="0" err="1">
                <a:solidFill>
                  <a:srgbClr val="000000"/>
                </a:solidFill>
                <a:latin typeface="Calibri" panose="020F0502020204030204" pitchFamily="34" charset="0"/>
                <a:cs typeface="Calibri" panose="020F0502020204030204" pitchFamily="34" charset="0"/>
              </a:rPr>
              <a:t>Shaharyar</a:t>
            </a:r>
            <a:r>
              <a:rPr lang="en-US" sz="4300" dirty="0">
                <a:solidFill>
                  <a:srgbClr val="000000"/>
                </a:solidFill>
                <a:latin typeface="Calibri" panose="020F0502020204030204" pitchFamily="34" charset="0"/>
                <a:cs typeface="Calibri" panose="020F0502020204030204" pitchFamily="34" charset="0"/>
              </a:rPr>
              <a:t>, M.; </a:t>
            </a:r>
            <a:r>
              <a:rPr lang="en-US" sz="4300" dirty="0" err="1">
                <a:solidFill>
                  <a:srgbClr val="000000"/>
                </a:solidFill>
                <a:latin typeface="Calibri" panose="020F0502020204030204" pitchFamily="34" charset="0"/>
                <a:cs typeface="Calibri" panose="020F0502020204030204" pitchFamily="34" charset="0"/>
              </a:rPr>
              <a:t>Mazumder</a:t>
            </a:r>
            <a:r>
              <a:rPr lang="en-US" sz="4300" dirty="0">
                <a:solidFill>
                  <a:srgbClr val="000000"/>
                </a:solidFill>
                <a:latin typeface="Calibri" panose="020F0502020204030204" pitchFamily="34" charset="0"/>
                <a:cs typeface="Calibri" panose="020F0502020204030204" pitchFamily="34" charset="0"/>
              </a:rPr>
              <a:t>, A. Benzimidazoles: A Biologically Active Compounds. </a:t>
            </a:r>
            <a:r>
              <a:rPr lang="en-US" sz="4300" i="1" dirty="0">
                <a:solidFill>
                  <a:srgbClr val="000000"/>
                </a:solidFill>
                <a:latin typeface="Calibri" panose="020F0502020204030204" pitchFamily="34" charset="0"/>
                <a:cs typeface="Calibri" panose="020F0502020204030204" pitchFamily="34" charset="0"/>
              </a:rPr>
              <a:t>Arab. J. Chem.</a:t>
            </a:r>
            <a:r>
              <a:rPr lang="en-US" sz="4300" dirty="0">
                <a:solidFill>
                  <a:srgbClr val="000000"/>
                </a:solidFill>
                <a:latin typeface="Calibri" panose="020F0502020204030204" pitchFamily="34" charset="0"/>
                <a:cs typeface="Calibri" panose="020F0502020204030204" pitchFamily="34" charset="0"/>
              </a:rPr>
              <a:t> </a:t>
            </a:r>
            <a:r>
              <a:rPr lang="en-US" sz="4300" b="1" dirty="0">
                <a:solidFill>
                  <a:srgbClr val="000000"/>
                </a:solidFill>
                <a:latin typeface="Calibri" panose="020F0502020204030204" pitchFamily="34" charset="0"/>
                <a:cs typeface="Calibri" panose="020F0502020204030204" pitchFamily="34" charset="0"/>
              </a:rPr>
              <a:t>2017</a:t>
            </a:r>
            <a:r>
              <a:rPr lang="en-US" sz="4300" dirty="0">
                <a:solidFill>
                  <a:srgbClr val="000000"/>
                </a:solidFill>
                <a:latin typeface="Calibri" panose="020F0502020204030204" pitchFamily="34" charset="0"/>
                <a:cs typeface="Calibri" panose="020F0502020204030204" pitchFamily="34" charset="0"/>
              </a:rPr>
              <a:t>, </a:t>
            </a:r>
            <a:r>
              <a:rPr lang="en-US" sz="4300" i="1" dirty="0">
                <a:solidFill>
                  <a:srgbClr val="000000"/>
                </a:solidFill>
                <a:latin typeface="Calibri" panose="020F0502020204030204" pitchFamily="34" charset="0"/>
                <a:cs typeface="Calibri" panose="020F0502020204030204" pitchFamily="34" charset="0"/>
              </a:rPr>
              <a:t>10</a:t>
            </a:r>
            <a:r>
              <a:rPr lang="en-US" sz="4300" dirty="0">
                <a:solidFill>
                  <a:srgbClr val="000000"/>
                </a:solidFill>
                <a:latin typeface="Calibri" panose="020F0502020204030204" pitchFamily="34" charset="0"/>
                <a:cs typeface="Calibri" panose="020F0502020204030204" pitchFamily="34" charset="0"/>
              </a:rPr>
              <a:t>, S157–S173. https://doi.org/10.1016/j.arabjc.2012.07.017.</a:t>
            </a:r>
          </a:p>
          <a:p>
            <a:pPr marL="0" indent="0">
              <a:buNone/>
            </a:pPr>
            <a:r>
              <a:rPr lang="en-US" sz="4300" dirty="0">
                <a:solidFill>
                  <a:srgbClr val="000000"/>
                </a:solidFill>
                <a:latin typeface="Calibri" panose="020F0502020204030204" pitchFamily="34" charset="0"/>
                <a:cs typeface="Calibri" panose="020F0502020204030204" pitchFamily="34" charset="0"/>
              </a:rPr>
              <a:t>(9) Singh, M.; Tandon, V. Synthesis and Biological Activity of Novel Inhibitors of Topoisomerase I: 2-Aryl-Substituted 2-Bis-1H-Benzimidazoles. </a:t>
            </a:r>
            <a:r>
              <a:rPr lang="en-US" sz="4300" i="1" dirty="0">
                <a:solidFill>
                  <a:srgbClr val="000000"/>
                </a:solidFill>
                <a:latin typeface="Calibri" panose="020F0502020204030204" pitchFamily="34" charset="0"/>
                <a:cs typeface="Calibri" panose="020F0502020204030204" pitchFamily="34" charset="0"/>
              </a:rPr>
              <a:t>Eur. J. Med. Chem.</a:t>
            </a:r>
            <a:r>
              <a:rPr lang="en-US" sz="4300" dirty="0">
                <a:solidFill>
                  <a:srgbClr val="000000"/>
                </a:solidFill>
                <a:latin typeface="Calibri" panose="020F0502020204030204" pitchFamily="34" charset="0"/>
                <a:cs typeface="Calibri" panose="020F0502020204030204" pitchFamily="34" charset="0"/>
              </a:rPr>
              <a:t> </a:t>
            </a:r>
            <a:r>
              <a:rPr lang="en-US" sz="4300" b="1" dirty="0">
                <a:solidFill>
                  <a:srgbClr val="000000"/>
                </a:solidFill>
                <a:latin typeface="Calibri" panose="020F0502020204030204" pitchFamily="34" charset="0"/>
                <a:cs typeface="Calibri" panose="020F0502020204030204" pitchFamily="34" charset="0"/>
              </a:rPr>
              <a:t>2011</a:t>
            </a:r>
            <a:r>
              <a:rPr lang="en-US" sz="4300" dirty="0">
                <a:solidFill>
                  <a:srgbClr val="000000"/>
                </a:solidFill>
                <a:latin typeface="Calibri" panose="020F0502020204030204" pitchFamily="34" charset="0"/>
                <a:cs typeface="Calibri" panose="020F0502020204030204" pitchFamily="34" charset="0"/>
              </a:rPr>
              <a:t>, </a:t>
            </a:r>
            <a:r>
              <a:rPr lang="en-US" sz="4300" i="1" dirty="0">
                <a:solidFill>
                  <a:srgbClr val="000000"/>
                </a:solidFill>
                <a:latin typeface="Calibri" panose="020F0502020204030204" pitchFamily="34" charset="0"/>
                <a:cs typeface="Calibri" panose="020F0502020204030204" pitchFamily="34" charset="0"/>
              </a:rPr>
              <a:t>46</a:t>
            </a:r>
            <a:r>
              <a:rPr lang="en-US" sz="4300" dirty="0">
                <a:solidFill>
                  <a:srgbClr val="000000"/>
                </a:solidFill>
                <a:latin typeface="Calibri" panose="020F0502020204030204" pitchFamily="34" charset="0"/>
                <a:cs typeface="Calibri" panose="020F0502020204030204" pitchFamily="34" charset="0"/>
              </a:rPr>
              <a:t> (2), 659–669. https://doi.org/10.1016/j.ejmech.2010.11.046.</a:t>
            </a:r>
          </a:p>
          <a:p>
            <a:pPr marL="0" indent="0">
              <a:buNone/>
            </a:pPr>
            <a:r>
              <a:rPr lang="en-US" sz="4300" dirty="0">
                <a:solidFill>
                  <a:srgbClr val="000000"/>
                </a:solidFill>
                <a:latin typeface="Calibri" panose="020F0502020204030204" pitchFamily="34" charset="0"/>
                <a:cs typeface="Calibri" panose="020F0502020204030204" pitchFamily="34" charset="0"/>
              </a:rPr>
              <a:t>(10) Sridhar Goud, N.; Kumar, P.; Dawn Bharath, R. Recent Developments of Target-Based Benzimidazole Derivatives as Potential Anticancer Agents. In </a:t>
            </a:r>
            <a:r>
              <a:rPr lang="en-US" sz="4300" i="1" dirty="0">
                <a:solidFill>
                  <a:srgbClr val="000000"/>
                </a:solidFill>
                <a:latin typeface="Calibri" panose="020F0502020204030204" pitchFamily="34" charset="0"/>
                <a:cs typeface="Calibri" panose="020F0502020204030204" pitchFamily="34" charset="0"/>
              </a:rPr>
              <a:t>Heterocycles - Synthesis and Biological Activities</a:t>
            </a:r>
            <a:r>
              <a:rPr lang="en-US" sz="4300" dirty="0">
                <a:solidFill>
                  <a:srgbClr val="000000"/>
                </a:solidFill>
                <a:latin typeface="Calibri" panose="020F0502020204030204" pitchFamily="34" charset="0"/>
                <a:cs typeface="Calibri" panose="020F0502020204030204" pitchFamily="34" charset="0"/>
              </a:rPr>
              <a:t>; </a:t>
            </a:r>
            <a:r>
              <a:rPr lang="en-US" sz="4300" dirty="0" err="1">
                <a:solidFill>
                  <a:srgbClr val="000000"/>
                </a:solidFill>
                <a:latin typeface="Calibri" panose="020F0502020204030204" pitchFamily="34" charset="0"/>
                <a:cs typeface="Calibri" panose="020F0502020204030204" pitchFamily="34" charset="0"/>
              </a:rPr>
              <a:t>IntechOpen</a:t>
            </a:r>
            <a:r>
              <a:rPr lang="en-US" sz="4300" dirty="0">
                <a:solidFill>
                  <a:srgbClr val="000000"/>
                </a:solidFill>
                <a:latin typeface="Calibri" panose="020F0502020204030204" pitchFamily="34" charset="0"/>
                <a:cs typeface="Calibri" panose="020F0502020204030204" pitchFamily="34" charset="0"/>
              </a:rPr>
              <a:t>, 2020. https://doi.org/10.5772/intechopen.90758.</a:t>
            </a:r>
          </a:p>
          <a:p>
            <a:pPr marL="0" indent="0">
              <a:buNone/>
            </a:pPr>
            <a:r>
              <a:rPr lang="en-US" sz="4300" dirty="0">
                <a:solidFill>
                  <a:srgbClr val="000000"/>
                </a:solidFill>
                <a:latin typeface="Calibri" panose="020F0502020204030204" pitchFamily="34" charset="0"/>
                <a:cs typeface="Calibri" panose="020F0502020204030204" pitchFamily="34" charset="0"/>
              </a:rPr>
              <a:t>(11) </a:t>
            </a:r>
            <a:r>
              <a:rPr lang="en-US" sz="4300" dirty="0" err="1">
                <a:solidFill>
                  <a:srgbClr val="000000"/>
                </a:solidFill>
                <a:latin typeface="Calibri" panose="020F0502020204030204" pitchFamily="34" charset="0"/>
                <a:cs typeface="Calibri" panose="020F0502020204030204" pitchFamily="34" charset="0"/>
              </a:rPr>
              <a:t>Tahlan</a:t>
            </a:r>
            <a:r>
              <a:rPr lang="en-US" sz="4300" dirty="0">
                <a:solidFill>
                  <a:srgbClr val="000000"/>
                </a:solidFill>
                <a:latin typeface="Calibri" panose="020F0502020204030204" pitchFamily="34" charset="0"/>
                <a:cs typeface="Calibri" panose="020F0502020204030204" pitchFamily="34" charset="0"/>
              </a:rPr>
              <a:t>, S.; Kumar, S.; </a:t>
            </a:r>
            <a:r>
              <a:rPr lang="en-US" sz="4300" dirty="0" err="1">
                <a:solidFill>
                  <a:srgbClr val="000000"/>
                </a:solidFill>
                <a:latin typeface="Calibri" panose="020F0502020204030204" pitchFamily="34" charset="0"/>
                <a:cs typeface="Calibri" panose="020F0502020204030204" pitchFamily="34" charset="0"/>
              </a:rPr>
              <a:t>Kakkar</a:t>
            </a:r>
            <a:r>
              <a:rPr lang="en-US" sz="4300" dirty="0">
                <a:solidFill>
                  <a:srgbClr val="000000"/>
                </a:solidFill>
                <a:latin typeface="Calibri" panose="020F0502020204030204" pitchFamily="34" charset="0"/>
                <a:cs typeface="Calibri" panose="020F0502020204030204" pitchFamily="34" charset="0"/>
              </a:rPr>
              <a:t>, S.; Narasimhan, B. Benzimidazole Scaffolds as Promising Antiproliferative Agents: A Review. </a:t>
            </a:r>
            <a:r>
              <a:rPr lang="en-US" sz="4300" i="1" dirty="0">
                <a:solidFill>
                  <a:srgbClr val="000000"/>
                </a:solidFill>
                <a:latin typeface="Calibri" panose="020F0502020204030204" pitchFamily="34" charset="0"/>
                <a:cs typeface="Calibri" panose="020F0502020204030204" pitchFamily="34" charset="0"/>
              </a:rPr>
              <a:t>BMC Chemistry</a:t>
            </a:r>
            <a:r>
              <a:rPr lang="en-US" sz="4300" dirty="0">
                <a:solidFill>
                  <a:srgbClr val="000000"/>
                </a:solidFill>
                <a:latin typeface="Calibri" panose="020F0502020204030204" pitchFamily="34" charset="0"/>
                <a:cs typeface="Calibri" panose="020F0502020204030204" pitchFamily="34" charset="0"/>
              </a:rPr>
              <a:t>. BioMed Central Ltd December 15, 2019, p 66. https://doi.org/10.1186/s13065-019-0579-6.</a:t>
            </a:r>
          </a:p>
          <a:p>
            <a:pPr marL="342900" marR="0" lvl="0" indent="-342900">
              <a:lnSpc>
                <a:spcPct val="110000"/>
              </a:lnSpc>
              <a:spcBef>
                <a:spcPts val="0"/>
              </a:spcBef>
              <a:spcAft>
                <a:spcPts val="0"/>
              </a:spcAft>
              <a:buFont typeface="+mj-lt"/>
              <a:buAutoNum type="arabicPeriod"/>
            </a:pPr>
            <a:endParaRPr lang="en-US" sz="12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31631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F8D4068C-C3B9-4EEC-983A-3D8C5D4F7F6B}"/>
              </a:ext>
            </a:extLst>
          </p:cNvPr>
          <p:cNvPicPr>
            <a:picLocks noChangeAspect="1"/>
          </p:cNvPicPr>
          <p:nvPr/>
        </p:nvPicPr>
        <p:blipFill>
          <a:blip r:embed="rId3"/>
          <a:stretch>
            <a:fillRect/>
          </a:stretch>
        </p:blipFill>
        <p:spPr>
          <a:xfrm>
            <a:off x="6877963" y="1553554"/>
            <a:ext cx="5314037" cy="4888914"/>
          </a:xfrm>
          <a:prstGeom prst="rect">
            <a:avLst/>
          </a:prstGeom>
        </p:spPr>
      </p:pic>
      <p:sp>
        <p:nvSpPr>
          <p:cNvPr id="2" name="Title 1">
            <a:extLst>
              <a:ext uri="{FF2B5EF4-FFF2-40B4-BE49-F238E27FC236}">
                <a16:creationId xmlns:a16="http://schemas.microsoft.com/office/drawing/2014/main" id="{DB8996DF-7532-4F80-9945-9153F94C5111}"/>
              </a:ext>
            </a:extLst>
          </p:cNvPr>
          <p:cNvSpPr>
            <a:spLocks noGrp="1"/>
          </p:cNvSpPr>
          <p:nvPr>
            <p:ph type="title"/>
          </p:nvPr>
        </p:nvSpPr>
        <p:spPr>
          <a:xfrm>
            <a:off x="1807879" y="102797"/>
            <a:ext cx="3690257" cy="1450757"/>
          </a:xfrm>
        </p:spPr>
        <p:txBody>
          <a:bodyPr>
            <a:normAutofit/>
          </a:bodyPr>
          <a:lstStyle/>
          <a:p>
            <a:r>
              <a:rPr lang="en-US" dirty="0">
                <a:solidFill>
                  <a:srgbClr val="000000"/>
                </a:solidFill>
                <a:latin typeface="Calibri" panose="020F0502020204030204" pitchFamily="34" charset="0"/>
                <a:cs typeface="Calibri" panose="020F0502020204030204" pitchFamily="34" charset="0"/>
              </a:rPr>
              <a:t>What is Cancer?</a:t>
            </a:r>
          </a:p>
        </p:txBody>
      </p:sp>
      <p:sp>
        <p:nvSpPr>
          <p:cNvPr id="8" name="Content Placeholder 7">
            <a:extLst>
              <a:ext uri="{FF2B5EF4-FFF2-40B4-BE49-F238E27FC236}">
                <a16:creationId xmlns:a16="http://schemas.microsoft.com/office/drawing/2014/main" id="{3D6D5755-56DB-4E79-80C1-87BD84034BED}"/>
              </a:ext>
            </a:extLst>
          </p:cNvPr>
          <p:cNvSpPr>
            <a:spLocks noGrp="1"/>
          </p:cNvSpPr>
          <p:nvPr>
            <p:ph idx="1"/>
          </p:nvPr>
        </p:nvSpPr>
        <p:spPr>
          <a:xfrm>
            <a:off x="1383158" y="1012733"/>
            <a:ext cx="5899769" cy="5599781"/>
          </a:xfrm>
        </p:spPr>
        <p:txBody>
          <a:bodyPr>
            <a:normAutofit/>
          </a:bodyPr>
          <a:lstStyle/>
          <a:p>
            <a:r>
              <a:rPr lang="en-US" sz="2000" dirty="0">
                <a:solidFill>
                  <a:srgbClr val="000000"/>
                </a:solidFill>
                <a:latin typeface="Calibri" panose="020F0502020204030204" pitchFamily="34" charset="0"/>
                <a:cs typeface="Calibri" panose="020F0502020204030204" pitchFamily="34" charset="0"/>
              </a:rPr>
              <a:t>Mutations within DNA due to cellular damage or infection</a:t>
            </a:r>
          </a:p>
          <a:p>
            <a:r>
              <a:rPr lang="en-US" sz="2000" dirty="0">
                <a:solidFill>
                  <a:srgbClr val="000000"/>
                </a:solidFill>
                <a:latin typeface="Calibri" panose="020F0502020204030204" pitchFamily="34" charset="0"/>
                <a:cs typeface="Calibri" panose="020F0502020204030204" pitchFamily="34" charset="0"/>
              </a:rPr>
              <a:t>Work in conjunction to formulate a cancerous cell</a:t>
            </a:r>
          </a:p>
          <a:p>
            <a:r>
              <a:rPr lang="en-US" sz="2000" dirty="0">
                <a:solidFill>
                  <a:srgbClr val="000000"/>
                </a:solidFill>
                <a:latin typeface="Calibri" panose="020F0502020204030204" pitchFamily="34" charset="0"/>
                <a:cs typeface="Calibri" panose="020F0502020204030204" pitchFamily="34" charset="0"/>
              </a:rPr>
              <a:t>Upregulate proliferation and/or downregulate apoptosis</a:t>
            </a:r>
          </a:p>
          <a:p>
            <a:r>
              <a:rPr lang="en-US" sz="2000" dirty="0">
                <a:solidFill>
                  <a:srgbClr val="000000"/>
                </a:solidFill>
                <a:latin typeface="Calibri" panose="020F0502020204030204" pitchFamily="34" charset="0"/>
                <a:cs typeface="Calibri" panose="020F0502020204030204" pitchFamily="34" charset="0"/>
              </a:rPr>
              <a:t>Effected Pathways and Receptors:</a:t>
            </a:r>
          </a:p>
          <a:p>
            <a:pPr lvl="1"/>
            <a:r>
              <a:rPr lang="en-US" dirty="0">
                <a:solidFill>
                  <a:srgbClr val="000000"/>
                </a:solidFill>
                <a:latin typeface="Calibri" panose="020F0502020204030204" pitchFamily="34" charset="0"/>
                <a:cs typeface="Calibri" panose="020F0502020204030204" pitchFamily="34" charset="0"/>
              </a:rPr>
              <a:t>Cytokine (Jak/STAT)</a:t>
            </a:r>
          </a:p>
          <a:p>
            <a:pPr lvl="1"/>
            <a:r>
              <a:rPr lang="en-US" dirty="0">
                <a:solidFill>
                  <a:srgbClr val="000000"/>
                </a:solidFill>
                <a:latin typeface="Calibri" panose="020F0502020204030204" pitchFamily="34" charset="0"/>
                <a:cs typeface="Calibri" panose="020F0502020204030204" pitchFamily="34" charset="0"/>
              </a:rPr>
              <a:t>TGF</a:t>
            </a:r>
            <a:r>
              <a:rPr lang="el-GR" dirty="0">
                <a:solidFill>
                  <a:srgbClr val="000000"/>
                </a:solidFill>
                <a:latin typeface="Calibri" panose="020F0502020204030204" pitchFamily="34" charset="0"/>
                <a:cs typeface="Calibri" panose="020F0502020204030204" pitchFamily="34" charset="0"/>
              </a:rPr>
              <a:t>β</a:t>
            </a:r>
            <a:endParaRPr lang="en-US" dirty="0">
              <a:solidFill>
                <a:srgbClr val="000000"/>
              </a:solidFill>
              <a:latin typeface="Calibri" panose="020F0502020204030204" pitchFamily="34" charset="0"/>
              <a:cs typeface="Calibri" panose="020F0502020204030204" pitchFamily="34" charset="0"/>
            </a:endParaRPr>
          </a:p>
          <a:p>
            <a:pPr lvl="1"/>
            <a:r>
              <a:rPr lang="en-US" dirty="0">
                <a:solidFill>
                  <a:srgbClr val="000000"/>
                </a:solidFill>
                <a:latin typeface="Calibri" panose="020F0502020204030204" pitchFamily="34" charset="0"/>
                <a:cs typeface="Calibri" panose="020F0502020204030204" pitchFamily="34" charset="0"/>
              </a:rPr>
              <a:t>Integrin</a:t>
            </a:r>
          </a:p>
          <a:p>
            <a:pPr lvl="1"/>
            <a:r>
              <a:rPr lang="en-US" dirty="0">
                <a:solidFill>
                  <a:srgbClr val="000000"/>
                </a:solidFill>
                <a:latin typeface="Calibri" panose="020F0502020204030204" pitchFamily="34" charset="0"/>
                <a:cs typeface="Calibri" panose="020F0502020204030204" pitchFamily="34" charset="0"/>
              </a:rPr>
              <a:t>Notch</a:t>
            </a:r>
          </a:p>
          <a:p>
            <a:pPr lvl="1"/>
            <a:r>
              <a:rPr lang="en-US" dirty="0">
                <a:solidFill>
                  <a:srgbClr val="000000"/>
                </a:solidFill>
                <a:latin typeface="Calibri" panose="020F0502020204030204" pitchFamily="34" charset="0"/>
                <a:cs typeface="Calibri" panose="020F0502020204030204" pitchFamily="34" charset="0"/>
              </a:rPr>
              <a:t>GPCR</a:t>
            </a:r>
          </a:p>
          <a:p>
            <a:pPr lvl="1"/>
            <a:r>
              <a:rPr lang="en-US" dirty="0">
                <a:solidFill>
                  <a:srgbClr val="000000"/>
                </a:solidFill>
                <a:latin typeface="Calibri" panose="020F0502020204030204" pitchFamily="34" charset="0"/>
                <a:cs typeface="Calibri" panose="020F0502020204030204" pitchFamily="34" charset="0"/>
              </a:rPr>
              <a:t>Estrogen Receptors</a:t>
            </a:r>
          </a:p>
        </p:txBody>
      </p:sp>
    </p:spTree>
    <p:extLst>
      <p:ext uri="{BB962C8B-B14F-4D97-AF65-F5344CB8AC3E}">
        <p14:creationId xmlns:p14="http://schemas.microsoft.com/office/powerpoint/2010/main" val="33154450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769E5A7-B7BF-479A-A9A9-2A3E3C84469B}"/>
              </a:ext>
            </a:extLst>
          </p:cNvPr>
          <p:cNvPicPr>
            <a:picLocks noChangeAspect="1"/>
          </p:cNvPicPr>
          <p:nvPr/>
        </p:nvPicPr>
        <p:blipFill>
          <a:blip r:embed="rId3"/>
          <a:stretch>
            <a:fillRect/>
          </a:stretch>
        </p:blipFill>
        <p:spPr>
          <a:xfrm>
            <a:off x="1365113" y="1478604"/>
            <a:ext cx="10781263" cy="4390417"/>
          </a:xfrm>
          <a:prstGeom prst="rect">
            <a:avLst/>
          </a:prstGeom>
        </p:spPr>
      </p:pic>
      <p:sp>
        <p:nvSpPr>
          <p:cNvPr id="7" name="TextBox 6">
            <a:extLst>
              <a:ext uri="{FF2B5EF4-FFF2-40B4-BE49-F238E27FC236}">
                <a16:creationId xmlns:a16="http://schemas.microsoft.com/office/drawing/2014/main" id="{F1170750-5962-419C-B6C9-CA5377535381}"/>
              </a:ext>
            </a:extLst>
          </p:cNvPr>
          <p:cNvSpPr txBox="1"/>
          <p:nvPr/>
        </p:nvSpPr>
        <p:spPr>
          <a:xfrm>
            <a:off x="1806101" y="570657"/>
            <a:ext cx="5139448" cy="707886"/>
          </a:xfrm>
          <a:prstGeom prst="rect">
            <a:avLst/>
          </a:prstGeom>
          <a:solidFill>
            <a:schemeClr val="bg1"/>
          </a:solidFill>
        </p:spPr>
        <p:txBody>
          <a:bodyPr wrap="square" rtlCol="0">
            <a:spAutoFit/>
          </a:bodyPr>
          <a:lstStyle/>
          <a:p>
            <a:r>
              <a:rPr lang="en-US" sz="4000" dirty="0">
                <a:solidFill>
                  <a:srgbClr val="000000"/>
                </a:solidFill>
                <a:latin typeface="Calibri" panose="020F0502020204030204" pitchFamily="34" charset="0"/>
                <a:cs typeface="Calibri" panose="020F0502020204030204" pitchFamily="34" charset="0"/>
              </a:rPr>
              <a:t>Progression of Cancer</a:t>
            </a:r>
          </a:p>
        </p:txBody>
      </p:sp>
      <p:sp>
        <p:nvSpPr>
          <p:cNvPr id="8" name="Rectangle 7">
            <a:extLst>
              <a:ext uri="{FF2B5EF4-FFF2-40B4-BE49-F238E27FC236}">
                <a16:creationId xmlns:a16="http://schemas.microsoft.com/office/drawing/2014/main" id="{6D0BA27C-E04B-436C-B710-2420083239C5}"/>
              </a:ext>
            </a:extLst>
          </p:cNvPr>
          <p:cNvSpPr/>
          <p:nvPr/>
        </p:nvSpPr>
        <p:spPr>
          <a:xfrm>
            <a:off x="1365113" y="1478604"/>
            <a:ext cx="2671866" cy="4766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E00A7B9E-9F3D-4431-A153-F91F4A024BB0}"/>
              </a:ext>
            </a:extLst>
          </p:cNvPr>
          <p:cNvSpPr txBox="1"/>
          <p:nvPr/>
        </p:nvSpPr>
        <p:spPr>
          <a:xfrm>
            <a:off x="3239311" y="2198451"/>
            <a:ext cx="1089498" cy="369332"/>
          </a:xfrm>
          <a:prstGeom prst="rect">
            <a:avLst/>
          </a:prstGeom>
          <a:noFill/>
        </p:spPr>
        <p:txBody>
          <a:bodyPr wrap="square" rtlCol="0">
            <a:spAutoFit/>
          </a:bodyPr>
          <a:lstStyle/>
          <a:p>
            <a:pPr algn="ctr"/>
            <a:r>
              <a:rPr lang="en-US" dirty="0">
                <a:solidFill>
                  <a:srgbClr val="000000"/>
                </a:solidFill>
                <a:latin typeface="Calibri" panose="020F0502020204030204" pitchFamily="34" charset="0"/>
                <a:cs typeface="Calibri" panose="020F0502020204030204" pitchFamily="34" charset="0"/>
              </a:rPr>
              <a:t>Stage I</a:t>
            </a:r>
          </a:p>
        </p:txBody>
      </p:sp>
      <p:sp>
        <p:nvSpPr>
          <p:cNvPr id="10" name="TextBox 9">
            <a:extLst>
              <a:ext uri="{FF2B5EF4-FFF2-40B4-BE49-F238E27FC236}">
                <a16:creationId xmlns:a16="http://schemas.microsoft.com/office/drawing/2014/main" id="{37440704-19A0-4F69-809E-FB191CF32395}"/>
              </a:ext>
            </a:extLst>
          </p:cNvPr>
          <p:cNvSpPr txBox="1"/>
          <p:nvPr/>
        </p:nvSpPr>
        <p:spPr>
          <a:xfrm>
            <a:off x="5261041" y="2198451"/>
            <a:ext cx="1089498" cy="369332"/>
          </a:xfrm>
          <a:prstGeom prst="rect">
            <a:avLst/>
          </a:prstGeom>
          <a:noFill/>
        </p:spPr>
        <p:txBody>
          <a:bodyPr wrap="square" rtlCol="0">
            <a:spAutoFit/>
          </a:bodyPr>
          <a:lstStyle/>
          <a:p>
            <a:pPr algn="ctr"/>
            <a:r>
              <a:rPr lang="en-US" dirty="0">
                <a:solidFill>
                  <a:srgbClr val="000000"/>
                </a:solidFill>
                <a:latin typeface="Calibri" panose="020F0502020204030204" pitchFamily="34" charset="0"/>
                <a:cs typeface="Calibri" panose="020F0502020204030204" pitchFamily="34" charset="0"/>
              </a:rPr>
              <a:t>Stage II</a:t>
            </a:r>
          </a:p>
        </p:txBody>
      </p:sp>
      <p:sp>
        <p:nvSpPr>
          <p:cNvPr id="11" name="TextBox 10">
            <a:extLst>
              <a:ext uri="{FF2B5EF4-FFF2-40B4-BE49-F238E27FC236}">
                <a16:creationId xmlns:a16="http://schemas.microsoft.com/office/drawing/2014/main" id="{91AAEB31-4DD0-4414-829A-D73A78F82D81}"/>
              </a:ext>
            </a:extLst>
          </p:cNvPr>
          <p:cNvSpPr txBox="1"/>
          <p:nvPr/>
        </p:nvSpPr>
        <p:spPr>
          <a:xfrm>
            <a:off x="9870334" y="1216988"/>
            <a:ext cx="1089498" cy="369332"/>
          </a:xfrm>
          <a:prstGeom prst="rect">
            <a:avLst/>
          </a:prstGeom>
          <a:noFill/>
        </p:spPr>
        <p:txBody>
          <a:bodyPr wrap="square" rtlCol="0">
            <a:spAutoFit/>
          </a:bodyPr>
          <a:lstStyle/>
          <a:p>
            <a:pPr algn="ctr"/>
            <a:r>
              <a:rPr lang="en-US" dirty="0">
                <a:solidFill>
                  <a:srgbClr val="000000"/>
                </a:solidFill>
                <a:latin typeface="Calibri" panose="020F0502020204030204" pitchFamily="34" charset="0"/>
                <a:cs typeface="Calibri" panose="020F0502020204030204" pitchFamily="34" charset="0"/>
              </a:rPr>
              <a:t>Stage IV</a:t>
            </a:r>
          </a:p>
        </p:txBody>
      </p:sp>
      <p:sp>
        <p:nvSpPr>
          <p:cNvPr id="12" name="TextBox 11">
            <a:extLst>
              <a:ext uri="{FF2B5EF4-FFF2-40B4-BE49-F238E27FC236}">
                <a16:creationId xmlns:a16="http://schemas.microsoft.com/office/drawing/2014/main" id="{FDAF227D-C764-45D3-82A4-BA205D76624F}"/>
              </a:ext>
            </a:extLst>
          </p:cNvPr>
          <p:cNvSpPr txBox="1"/>
          <p:nvPr/>
        </p:nvSpPr>
        <p:spPr>
          <a:xfrm>
            <a:off x="7347625" y="2198451"/>
            <a:ext cx="1089498" cy="369332"/>
          </a:xfrm>
          <a:prstGeom prst="rect">
            <a:avLst/>
          </a:prstGeom>
          <a:noFill/>
        </p:spPr>
        <p:txBody>
          <a:bodyPr wrap="square" rtlCol="0">
            <a:spAutoFit/>
          </a:bodyPr>
          <a:lstStyle/>
          <a:p>
            <a:pPr algn="ctr"/>
            <a:r>
              <a:rPr lang="en-US" dirty="0">
                <a:solidFill>
                  <a:srgbClr val="000000"/>
                </a:solidFill>
                <a:latin typeface="Calibri" panose="020F0502020204030204" pitchFamily="34" charset="0"/>
                <a:cs typeface="Calibri" panose="020F0502020204030204" pitchFamily="34" charset="0"/>
              </a:rPr>
              <a:t>Stage III</a:t>
            </a:r>
          </a:p>
        </p:txBody>
      </p:sp>
      <p:sp>
        <p:nvSpPr>
          <p:cNvPr id="13" name="TextBox 12">
            <a:extLst>
              <a:ext uri="{FF2B5EF4-FFF2-40B4-BE49-F238E27FC236}">
                <a16:creationId xmlns:a16="http://schemas.microsoft.com/office/drawing/2014/main" id="{B8998AE4-5E78-4C0D-9456-D466236DB447}"/>
              </a:ext>
            </a:extLst>
          </p:cNvPr>
          <p:cNvSpPr txBox="1"/>
          <p:nvPr/>
        </p:nvSpPr>
        <p:spPr>
          <a:xfrm>
            <a:off x="1322958" y="2198451"/>
            <a:ext cx="1089498" cy="369332"/>
          </a:xfrm>
          <a:prstGeom prst="rect">
            <a:avLst/>
          </a:prstGeom>
          <a:noFill/>
        </p:spPr>
        <p:txBody>
          <a:bodyPr wrap="square" rtlCol="0">
            <a:spAutoFit/>
          </a:bodyPr>
          <a:lstStyle/>
          <a:p>
            <a:pPr algn="ctr"/>
            <a:r>
              <a:rPr lang="en-US" dirty="0">
                <a:solidFill>
                  <a:srgbClr val="000000"/>
                </a:solidFill>
                <a:latin typeface="Calibri" panose="020F0502020204030204" pitchFamily="34" charset="0"/>
                <a:cs typeface="Calibri" panose="020F0502020204030204" pitchFamily="34" charset="0"/>
              </a:rPr>
              <a:t>Stage 0</a:t>
            </a:r>
          </a:p>
        </p:txBody>
      </p:sp>
      <p:pic>
        <p:nvPicPr>
          <p:cNvPr id="14" name="Picture 13">
            <a:extLst>
              <a:ext uri="{FF2B5EF4-FFF2-40B4-BE49-F238E27FC236}">
                <a16:creationId xmlns:a16="http://schemas.microsoft.com/office/drawing/2014/main" id="{3884C812-AB52-43B9-BEFB-DB8AFD3016E0}"/>
              </a:ext>
            </a:extLst>
          </p:cNvPr>
          <p:cNvPicPr>
            <a:picLocks noChangeAspect="1"/>
          </p:cNvPicPr>
          <p:nvPr/>
        </p:nvPicPr>
        <p:blipFill>
          <a:blip r:embed="rId4"/>
          <a:stretch>
            <a:fillRect/>
          </a:stretch>
        </p:blipFill>
        <p:spPr>
          <a:xfrm>
            <a:off x="10826887" y="4927718"/>
            <a:ext cx="1188823" cy="713294"/>
          </a:xfrm>
          <a:prstGeom prst="rect">
            <a:avLst/>
          </a:prstGeom>
        </p:spPr>
      </p:pic>
    </p:spTree>
    <p:extLst>
      <p:ext uri="{BB962C8B-B14F-4D97-AF65-F5344CB8AC3E}">
        <p14:creationId xmlns:p14="http://schemas.microsoft.com/office/powerpoint/2010/main" val="5418181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D6130E96-3609-4CF8-BBE2-F57ED95F06F3}"/>
              </a:ext>
            </a:extLst>
          </p:cNvPr>
          <p:cNvSpPr>
            <a:spLocks noGrp="1"/>
          </p:cNvSpPr>
          <p:nvPr>
            <p:ph idx="1"/>
          </p:nvPr>
        </p:nvSpPr>
        <p:spPr>
          <a:xfrm>
            <a:off x="2846979" y="5442861"/>
            <a:ext cx="8824980" cy="1328637"/>
          </a:xfrm>
        </p:spPr>
        <p:txBody>
          <a:bodyPr anchor="t">
            <a:normAutofit/>
          </a:bodyPr>
          <a:lstStyle/>
          <a:p>
            <a:pPr>
              <a:buFont typeface="Arial" panose="020B0604020202020204" pitchFamily="34" charset="0"/>
              <a:buChar char="•"/>
            </a:pPr>
            <a:r>
              <a:rPr lang="en-US" dirty="0">
                <a:solidFill>
                  <a:srgbClr val="000000"/>
                </a:solidFill>
                <a:latin typeface="Calibri" panose="020F0502020204030204" pitchFamily="34" charset="0"/>
                <a:cs typeface="Calibri" panose="020F0502020204030204" pitchFamily="34" charset="0"/>
              </a:rPr>
              <a:t>1.8 million newly diagnosed cancer cases are expected for 2021</a:t>
            </a:r>
          </a:p>
          <a:p>
            <a:pPr>
              <a:buFont typeface="Arial" panose="020B0604020202020204" pitchFamily="34" charset="0"/>
              <a:buChar char="•"/>
            </a:pPr>
            <a:r>
              <a:rPr lang="en-US" dirty="0">
                <a:solidFill>
                  <a:srgbClr val="000000"/>
                </a:solidFill>
                <a:latin typeface="Calibri" panose="020F0502020204030204" pitchFamily="34" charset="0"/>
                <a:cs typeface="Calibri" panose="020F0502020204030204" pitchFamily="34" charset="0"/>
              </a:rPr>
              <a:t>600,000 individuals are projected to die from it as well</a:t>
            </a:r>
          </a:p>
          <a:p>
            <a:endParaRPr lang="en-US" sz="1600" dirty="0"/>
          </a:p>
        </p:txBody>
      </p:sp>
      <p:pic>
        <p:nvPicPr>
          <p:cNvPr id="7" name="Content Placeholder 6">
            <a:extLst>
              <a:ext uri="{FF2B5EF4-FFF2-40B4-BE49-F238E27FC236}">
                <a16:creationId xmlns:a16="http://schemas.microsoft.com/office/drawing/2014/main" id="{E3BFB025-6A68-46E5-A98B-481F863D3224}"/>
              </a:ext>
            </a:extLst>
          </p:cNvPr>
          <p:cNvPicPr>
            <a:picLocks noChangeAspect="1"/>
          </p:cNvPicPr>
          <p:nvPr/>
        </p:nvPicPr>
        <p:blipFill>
          <a:blip r:embed="rId3"/>
          <a:stretch>
            <a:fillRect/>
          </a:stretch>
        </p:blipFill>
        <p:spPr>
          <a:xfrm>
            <a:off x="1410357" y="86502"/>
            <a:ext cx="9114971" cy="5423406"/>
          </a:xfrm>
          <a:prstGeom prst="rect">
            <a:avLst/>
          </a:prstGeom>
          <a:ln>
            <a:noFill/>
          </a:ln>
          <a:effectLst>
            <a:softEdge rad="112500"/>
          </a:effectLst>
        </p:spPr>
      </p:pic>
      <p:pic>
        <p:nvPicPr>
          <p:cNvPr id="5" name="Picture 4">
            <a:extLst>
              <a:ext uri="{FF2B5EF4-FFF2-40B4-BE49-F238E27FC236}">
                <a16:creationId xmlns:a16="http://schemas.microsoft.com/office/drawing/2014/main" id="{352A73A5-D192-4755-98DA-4DF22558B3AD}"/>
              </a:ext>
            </a:extLst>
          </p:cNvPr>
          <p:cNvPicPr>
            <a:picLocks noChangeAspect="1"/>
          </p:cNvPicPr>
          <p:nvPr/>
        </p:nvPicPr>
        <p:blipFill>
          <a:blip r:embed="rId4"/>
          <a:stretch>
            <a:fillRect/>
          </a:stretch>
        </p:blipFill>
        <p:spPr>
          <a:xfrm>
            <a:off x="7259469" y="145915"/>
            <a:ext cx="1190625" cy="714375"/>
          </a:xfrm>
          <a:prstGeom prst="rect">
            <a:avLst/>
          </a:prstGeom>
        </p:spPr>
      </p:pic>
    </p:spTree>
    <p:extLst>
      <p:ext uri="{BB962C8B-B14F-4D97-AF65-F5344CB8AC3E}">
        <p14:creationId xmlns:p14="http://schemas.microsoft.com/office/powerpoint/2010/main" val="4183521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520AC-8A82-43FC-A13A-80E1CCD8F0DC}"/>
              </a:ext>
            </a:extLst>
          </p:cNvPr>
          <p:cNvSpPr>
            <a:spLocks noGrp="1"/>
          </p:cNvSpPr>
          <p:nvPr>
            <p:ph type="title"/>
          </p:nvPr>
        </p:nvSpPr>
        <p:spPr>
          <a:xfrm>
            <a:off x="643467" y="321734"/>
            <a:ext cx="10905066" cy="1135737"/>
          </a:xfrm>
        </p:spPr>
        <p:txBody>
          <a:bodyPr>
            <a:normAutofit/>
          </a:bodyPr>
          <a:lstStyle/>
          <a:p>
            <a:r>
              <a:rPr lang="en-US" dirty="0">
                <a:solidFill>
                  <a:srgbClr val="000000"/>
                </a:solidFill>
                <a:latin typeface="Calibri" panose="020F0502020204030204" pitchFamily="34" charset="0"/>
                <a:cs typeface="Calibri" panose="020F0502020204030204" pitchFamily="34" charset="0"/>
              </a:rPr>
              <a:t>Treatment Options</a:t>
            </a:r>
          </a:p>
        </p:txBody>
      </p:sp>
      <p:sp>
        <p:nvSpPr>
          <p:cNvPr id="3" name="Content Placeholder 2">
            <a:extLst>
              <a:ext uri="{FF2B5EF4-FFF2-40B4-BE49-F238E27FC236}">
                <a16:creationId xmlns:a16="http://schemas.microsoft.com/office/drawing/2014/main" id="{08A632F7-5FFE-41D9-8AB0-92EECA368519}"/>
              </a:ext>
            </a:extLst>
          </p:cNvPr>
          <p:cNvSpPr>
            <a:spLocks noGrp="1"/>
          </p:cNvSpPr>
          <p:nvPr>
            <p:ph idx="1"/>
          </p:nvPr>
        </p:nvSpPr>
        <p:spPr>
          <a:xfrm>
            <a:off x="1286934" y="1267715"/>
            <a:ext cx="10905066" cy="5268551"/>
          </a:xfrm>
        </p:spPr>
        <p:txBody>
          <a:bodyPr>
            <a:normAutofit/>
          </a:bodyPr>
          <a:lstStyle/>
          <a:p>
            <a:r>
              <a:rPr lang="en-US" b="1" dirty="0">
                <a:solidFill>
                  <a:srgbClr val="000000"/>
                </a:solidFill>
                <a:latin typeface="Calibri" panose="020F0502020204030204" pitchFamily="34" charset="0"/>
                <a:cs typeface="Calibri" panose="020F0502020204030204" pitchFamily="34" charset="0"/>
              </a:rPr>
              <a:t>Surgery.</a:t>
            </a:r>
            <a:r>
              <a:rPr lang="en-US" dirty="0">
                <a:solidFill>
                  <a:srgbClr val="000000"/>
                </a:solidFill>
                <a:latin typeface="Calibri" panose="020F0502020204030204" pitchFamily="34" charset="0"/>
                <a:cs typeface="Calibri" panose="020F0502020204030204" pitchFamily="34" charset="0"/>
              </a:rPr>
              <a:t> remove the cancer or as much of the cancer as possible</a:t>
            </a:r>
          </a:p>
          <a:p>
            <a:r>
              <a:rPr lang="en-US" b="1" dirty="0">
                <a:solidFill>
                  <a:srgbClr val="000000"/>
                </a:solidFill>
                <a:latin typeface="Calibri" panose="020F0502020204030204" pitchFamily="34" charset="0"/>
                <a:cs typeface="Calibri" panose="020F0502020204030204" pitchFamily="34" charset="0"/>
              </a:rPr>
              <a:t>Chemotherapy.</a:t>
            </a:r>
            <a:r>
              <a:rPr lang="en-US" dirty="0">
                <a:solidFill>
                  <a:srgbClr val="000000"/>
                </a:solidFill>
                <a:latin typeface="Calibri" panose="020F0502020204030204" pitchFamily="34" charset="0"/>
                <a:cs typeface="Calibri" panose="020F0502020204030204" pitchFamily="34" charset="0"/>
              </a:rPr>
              <a:t> uses drugs to kill cancer cells throughout the body</a:t>
            </a:r>
          </a:p>
          <a:p>
            <a:r>
              <a:rPr lang="en-US" b="1" dirty="0">
                <a:solidFill>
                  <a:srgbClr val="000000"/>
                </a:solidFill>
                <a:latin typeface="Calibri" panose="020F0502020204030204" pitchFamily="34" charset="0"/>
                <a:cs typeface="Calibri" panose="020F0502020204030204" pitchFamily="34" charset="0"/>
              </a:rPr>
              <a:t>Radiation therapy.</a:t>
            </a:r>
            <a:r>
              <a:rPr lang="en-US" dirty="0">
                <a:solidFill>
                  <a:srgbClr val="000000"/>
                </a:solidFill>
                <a:latin typeface="Calibri" panose="020F0502020204030204" pitchFamily="34" charset="0"/>
                <a:cs typeface="Calibri" panose="020F0502020204030204" pitchFamily="34" charset="0"/>
              </a:rPr>
              <a:t> uses high-powered energy beams, such as X-rays or protons, to kill cancer cells</a:t>
            </a:r>
          </a:p>
          <a:p>
            <a:r>
              <a:rPr lang="en-US" b="1" dirty="0">
                <a:solidFill>
                  <a:srgbClr val="000000"/>
                </a:solidFill>
                <a:latin typeface="Calibri" panose="020F0502020204030204" pitchFamily="34" charset="0"/>
                <a:cs typeface="Calibri" panose="020F0502020204030204" pitchFamily="34" charset="0"/>
              </a:rPr>
              <a:t>Immunotherapy.</a:t>
            </a:r>
            <a:r>
              <a:rPr lang="en-US" dirty="0">
                <a:solidFill>
                  <a:srgbClr val="000000"/>
                </a:solidFill>
                <a:latin typeface="Calibri" panose="020F0502020204030204" pitchFamily="34" charset="0"/>
                <a:cs typeface="Calibri" panose="020F0502020204030204" pitchFamily="34" charset="0"/>
              </a:rPr>
              <a:t> also known as biological therapy, uses your body's immune system to fight cancer</a:t>
            </a:r>
          </a:p>
          <a:p>
            <a:r>
              <a:rPr lang="en-US" b="1" dirty="0">
                <a:solidFill>
                  <a:srgbClr val="000000"/>
                </a:solidFill>
                <a:latin typeface="Calibri" panose="020F0502020204030204" pitchFamily="34" charset="0"/>
                <a:cs typeface="Calibri" panose="020F0502020204030204" pitchFamily="34" charset="0"/>
              </a:rPr>
              <a:t>Hormone therapy.</a:t>
            </a:r>
            <a:r>
              <a:rPr lang="en-US" dirty="0">
                <a:solidFill>
                  <a:srgbClr val="000000"/>
                </a:solidFill>
                <a:latin typeface="Calibri" panose="020F0502020204030204" pitchFamily="34" charset="0"/>
                <a:cs typeface="Calibri" panose="020F0502020204030204" pitchFamily="34" charset="0"/>
              </a:rPr>
              <a:t> removing hormones from the body or blocking their effects may cause the cancer cells to stop growing</a:t>
            </a:r>
          </a:p>
          <a:p>
            <a:r>
              <a:rPr lang="en-US" b="1" dirty="0">
                <a:solidFill>
                  <a:srgbClr val="000000"/>
                </a:solidFill>
                <a:latin typeface="Calibri" panose="020F0502020204030204" pitchFamily="34" charset="0"/>
                <a:cs typeface="Calibri" panose="020F0502020204030204" pitchFamily="34" charset="0"/>
              </a:rPr>
              <a:t>Targeted drug therapy.</a:t>
            </a:r>
            <a:r>
              <a:rPr lang="en-US" dirty="0">
                <a:solidFill>
                  <a:srgbClr val="000000"/>
                </a:solidFill>
                <a:latin typeface="Calibri" panose="020F0502020204030204" pitchFamily="34" charset="0"/>
                <a:cs typeface="Calibri" panose="020F0502020204030204" pitchFamily="34" charset="0"/>
              </a:rPr>
              <a:t> focuses on specific abnormalities within cancer cells that allow them to survive</a:t>
            </a:r>
          </a:p>
          <a:p>
            <a:endParaRPr lang="en-US" sz="2000" dirty="0"/>
          </a:p>
        </p:txBody>
      </p:sp>
    </p:spTree>
    <p:extLst>
      <p:ext uri="{BB962C8B-B14F-4D97-AF65-F5344CB8AC3E}">
        <p14:creationId xmlns:p14="http://schemas.microsoft.com/office/powerpoint/2010/main" val="20334372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520AC-8A82-43FC-A13A-80E1CCD8F0DC}"/>
              </a:ext>
            </a:extLst>
          </p:cNvPr>
          <p:cNvSpPr>
            <a:spLocks noGrp="1"/>
          </p:cNvSpPr>
          <p:nvPr>
            <p:ph type="title"/>
          </p:nvPr>
        </p:nvSpPr>
        <p:spPr>
          <a:xfrm>
            <a:off x="136691" y="0"/>
            <a:ext cx="10905066" cy="1135737"/>
          </a:xfrm>
        </p:spPr>
        <p:txBody>
          <a:bodyPr>
            <a:normAutofit/>
          </a:bodyPr>
          <a:lstStyle/>
          <a:p>
            <a:r>
              <a:rPr lang="en-US" dirty="0">
                <a:solidFill>
                  <a:srgbClr val="000000"/>
                </a:solidFill>
                <a:latin typeface="Calibri" panose="020F0502020204030204" pitchFamily="34" charset="0"/>
                <a:cs typeface="Calibri" panose="020F0502020204030204" pitchFamily="34" charset="0"/>
              </a:rPr>
              <a:t>Why Benzimidazoles?</a:t>
            </a:r>
          </a:p>
        </p:txBody>
      </p:sp>
      <p:sp>
        <p:nvSpPr>
          <p:cNvPr id="3" name="Content Placeholder 2">
            <a:extLst>
              <a:ext uri="{FF2B5EF4-FFF2-40B4-BE49-F238E27FC236}">
                <a16:creationId xmlns:a16="http://schemas.microsoft.com/office/drawing/2014/main" id="{08A632F7-5FFE-41D9-8AB0-92EECA368519}"/>
              </a:ext>
            </a:extLst>
          </p:cNvPr>
          <p:cNvSpPr>
            <a:spLocks noGrp="1"/>
          </p:cNvSpPr>
          <p:nvPr>
            <p:ph idx="1"/>
          </p:nvPr>
        </p:nvSpPr>
        <p:spPr>
          <a:xfrm>
            <a:off x="1440562" y="1258943"/>
            <a:ext cx="6528514" cy="5565784"/>
          </a:xfrm>
        </p:spPr>
        <p:txBody>
          <a:bodyPr>
            <a:normAutofit fontScale="85000" lnSpcReduction="20000"/>
          </a:bodyPr>
          <a:lstStyle/>
          <a:p>
            <a:r>
              <a:rPr lang="en-US" sz="3200" dirty="0">
                <a:solidFill>
                  <a:srgbClr val="000000"/>
                </a:solidFill>
              </a:rPr>
              <a:t>Key Natural Structure/Motif</a:t>
            </a:r>
          </a:p>
          <a:p>
            <a:pPr lvl="1"/>
            <a:r>
              <a:rPr lang="en-US" sz="2400" dirty="0">
                <a:solidFill>
                  <a:srgbClr val="000000"/>
                </a:solidFill>
              </a:rPr>
              <a:t>Anticancer</a:t>
            </a:r>
          </a:p>
          <a:p>
            <a:pPr lvl="1"/>
            <a:r>
              <a:rPr lang="en-US" sz="2400" dirty="0">
                <a:solidFill>
                  <a:srgbClr val="000000"/>
                </a:solidFill>
              </a:rPr>
              <a:t>Antiproliferative</a:t>
            </a:r>
          </a:p>
          <a:p>
            <a:pPr lvl="1"/>
            <a:r>
              <a:rPr lang="en-US" sz="2400" dirty="0">
                <a:solidFill>
                  <a:srgbClr val="000000"/>
                </a:solidFill>
              </a:rPr>
              <a:t>Antimicrobial</a:t>
            </a:r>
          </a:p>
          <a:p>
            <a:pPr lvl="1"/>
            <a:r>
              <a:rPr lang="en-US" sz="2400" dirty="0">
                <a:solidFill>
                  <a:srgbClr val="000000"/>
                </a:solidFill>
              </a:rPr>
              <a:t>Antiviral</a:t>
            </a:r>
          </a:p>
          <a:p>
            <a:pPr lvl="1"/>
            <a:r>
              <a:rPr lang="en-US" sz="2400" dirty="0">
                <a:solidFill>
                  <a:srgbClr val="000000"/>
                </a:solidFill>
              </a:rPr>
              <a:t>Antiparasitic</a:t>
            </a:r>
          </a:p>
          <a:p>
            <a:pPr lvl="1"/>
            <a:r>
              <a:rPr lang="en-US" sz="2400" dirty="0">
                <a:solidFill>
                  <a:srgbClr val="000000"/>
                </a:solidFill>
              </a:rPr>
              <a:t>Anthelmintic</a:t>
            </a:r>
          </a:p>
          <a:p>
            <a:pPr lvl="1"/>
            <a:r>
              <a:rPr lang="en-US" sz="2400" dirty="0">
                <a:solidFill>
                  <a:srgbClr val="000000"/>
                </a:solidFill>
              </a:rPr>
              <a:t>Anticonvulsant</a:t>
            </a:r>
          </a:p>
          <a:p>
            <a:pPr lvl="1"/>
            <a:r>
              <a:rPr lang="en-US" sz="2400" dirty="0">
                <a:solidFill>
                  <a:srgbClr val="000000"/>
                </a:solidFill>
              </a:rPr>
              <a:t>Antioxidants</a:t>
            </a:r>
          </a:p>
          <a:p>
            <a:pPr lvl="1"/>
            <a:r>
              <a:rPr lang="en-US" sz="2400" dirty="0">
                <a:solidFill>
                  <a:srgbClr val="000000"/>
                </a:solidFill>
              </a:rPr>
              <a:t>Anti-inflammatory</a:t>
            </a:r>
          </a:p>
          <a:p>
            <a:pPr lvl="1"/>
            <a:r>
              <a:rPr lang="en-US" sz="2400" dirty="0">
                <a:solidFill>
                  <a:srgbClr val="000000"/>
                </a:solidFill>
              </a:rPr>
              <a:t>Antihypertensive</a:t>
            </a:r>
          </a:p>
          <a:p>
            <a:pPr lvl="1"/>
            <a:r>
              <a:rPr lang="en-US" sz="2400" dirty="0">
                <a:solidFill>
                  <a:srgbClr val="000000"/>
                </a:solidFill>
              </a:rPr>
              <a:t>Anticoagulants</a:t>
            </a:r>
          </a:p>
          <a:p>
            <a:pPr lvl="1"/>
            <a:r>
              <a:rPr lang="en-US" sz="2400" dirty="0">
                <a:solidFill>
                  <a:srgbClr val="000000"/>
                </a:solidFill>
              </a:rPr>
              <a:t>Antidepressants</a:t>
            </a:r>
          </a:p>
          <a:p>
            <a:pPr lvl="1"/>
            <a:r>
              <a:rPr lang="en-US" sz="2400" dirty="0">
                <a:solidFill>
                  <a:srgbClr val="000000"/>
                </a:solidFill>
              </a:rPr>
              <a:t>Antidiabetics</a:t>
            </a:r>
          </a:p>
          <a:p>
            <a:pPr lvl="1"/>
            <a:endParaRPr lang="en-US" sz="1600" dirty="0"/>
          </a:p>
          <a:p>
            <a:pPr lvl="1"/>
            <a:endParaRPr lang="en-US" sz="1600" dirty="0"/>
          </a:p>
        </p:txBody>
      </p:sp>
      <p:pic>
        <p:nvPicPr>
          <p:cNvPr id="5" name="Picture 4">
            <a:extLst>
              <a:ext uri="{FF2B5EF4-FFF2-40B4-BE49-F238E27FC236}">
                <a16:creationId xmlns:a16="http://schemas.microsoft.com/office/drawing/2014/main" id="{36A8652B-B732-43B8-842E-A7F2C1BA037E}"/>
              </a:ext>
            </a:extLst>
          </p:cNvPr>
          <p:cNvPicPr>
            <a:picLocks noChangeAspect="1"/>
          </p:cNvPicPr>
          <p:nvPr/>
        </p:nvPicPr>
        <p:blipFill>
          <a:blip r:embed="rId3"/>
          <a:stretch>
            <a:fillRect/>
          </a:stretch>
        </p:blipFill>
        <p:spPr>
          <a:xfrm>
            <a:off x="6096000" y="1021682"/>
            <a:ext cx="5803895" cy="5553937"/>
          </a:xfrm>
          <a:prstGeom prst="rect">
            <a:avLst/>
          </a:prstGeom>
        </p:spPr>
      </p:pic>
    </p:spTree>
    <p:extLst>
      <p:ext uri="{BB962C8B-B14F-4D97-AF65-F5344CB8AC3E}">
        <p14:creationId xmlns:p14="http://schemas.microsoft.com/office/powerpoint/2010/main" val="2995124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960203-A4EA-4257-8288-45B65AC41129}"/>
              </a:ext>
            </a:extLst>
          </p:cNvPr>
          <p:cNvSpPr>
            <a:spLocks noGrp="1"/>
          </p:cNvSpPr>
          <p:nvPr>
            <p:ph type="title"/>
          </p:nvPr>
        </p:nvSpPr>
        <p:spPr>
          <a:xfrm>
            <a:off x="142803" y="114604"/>
            <a:ext cx="10905066" cy="1135737"/>
          </a:xfrm>
        </p:spPr>
        <p:txBody>
          <a:bodyPr>
            <a:normAutofit/>
          </a:bodyPr>
          <a:lstStyle/>
          <a:p>
            <a:r>
              <a:rPr lang="en-US" dirty="0">
                <a:solidFill>
                  <a:srgbClr val="000000"/>
                </a:solidFill>
                <a:latin typeface="Calibri" panose="020F0502020204030204" pitchFamily="34" charset="0"/>
                <a:cs typeface="Calibri" panose="020F0502020204030204" pitchFamily="34" charset="0"/>
              </a:rPr>
              <a:t>Some Quick Chemistry</a:t>
            </a:r>
          </a:p>
        </p:txBody>
      </p:sp>
      <p:graphicFrame>
        <p:nvGraphicFramePr>
          <p:cNvPr id="9" name="Object 8">
            <a:extLst>
              <a:ext uri="{FF2B5EF4-FFF2-40B4-BE49-F238E27FC236}">
                <a16:creationId xmlns:a16="http://schemas.microsoft.com/office/drawing/2014/main" id="{D84870C7-5178-4671-B44E-D74C134D00E0}"/>
              </a:ext>
            </a:extLst>
          </p:cNvPr>
          <p:cNvGraphicFramePr>
            <a:graphicFrameLocks noChangeAspect="1"/>
          </p:cNvGraphicFramePr>
          <p:nvPr>
            <p:extLst>
              <p:ext uri="{D42A27DB-BD31-4B8C-83A1-F6EECF244321}">
                <p14:modId xmlns:p14="http://schemas.microsoft.com/office/powerpoint/2010/main" val="2117352221"/>
              </p:ext>
            </p:extLst>
          </p:nvPr>
        </p:nvGraphicFramePr>
        <p:xfrm>
          <a:off x="2167968" y="3245959"/>
          <a:ext cx="7856064" cy="3373118"/>
        </p:xfrm>
        <a:graphic>
          <a:graphicData uri="http://schemas.openxmlformats.org/presentationml/2006/ole">
            <mc:AlternateContent xmlns:mc="http://schemas.openxmlformats.org/markup-compatibility/2006">
              <mc:Choice xmlns:v="urn:schemas-microsoft-com:vml" Requires="v">
                <p:oleObj spid="_x0000_s1141" name="CS ChemDraw Drawing" r:id="rId4" imgW="6574210" imgH="2823013" progId="ChemDraw.Document.6.0">
                  <p:embed/>
                </p:oleObj>
              </mc:Choice>
              <mc:Fallback>
                <p:oleObj name="CS ChemDraw Drawing" r:id="rId4" imgW="6574210" imgH="2823013" progId="ChemDraw.Document.6.0">
                  <p:embed/>
                  <p:pic>
                    <p:nvPicPr>
                      <p:cNvPr id="0" name=""/>
                      <p:cNvPicPr/>
                      <p:nvPr/>
                    </p:nvPicPr>
                    <p:blipFill>
                      <a:blip r:embed="rId5"/>
                      <a:stretch>
                        <a:fillRect/>
                      </a:stretch>
                    </p:blipFill>
                    <p:spPr>
                      <a:xfrm>
                        <a:off x="2167968" y="3245959"/>
                        <a:ext cx="7856064" cy="3373118"/>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90159438-29E2-4E9C-A032-825D6F9829E4}"/>
              </a:ext>
            </a:extLst>
          </p:cNvPr>
          <p:cNvGraphicFramePr>
            <a:graphicFrameLocks noChangeAspect="1"/>
          </p:cNvGraphicFramePr>
          <p:nvPr>
            <p:extLst>
              <p:ext uri="{D42A27DB-BD31-4B8C-83A1-F6EECF244321}">
                <p14:modId xmlns:p14="http://schemas.microsoft.com/office/powerpoint/2010/main" val="876872173"/>
              </p:ext>
            </p:extLst>
          </p:nvPr>
        </p:nvGraphicFramePr>
        <p:xfrm>
          <a:off x="117097" y="1027043"/>
          <a:ext cx="11957806" cy="2218916"/>
        </p:xfrm>
        <a:graphic>
          <a:graphicData uri="http://schemas.openxmlformats.org/presentationml/2006/ole">
            <mc:AlternateContent xmlns:mc="http://schemas.openxmlformats.org/markup-compatibility/2006">
              <mc:Choice xmlns:v="urn:schemas-microsoft-com:vml" Requires="v">
                <p:oleObj spid="_x0000_s1142" name="CS ChemDraw Drawing" r:id="rId6" imgW="6706784" imgH="1244491" progId="ChemDraw.Document.6.0">
                  <p:embed/>
                </p:oleObj>
              </mc:Choice>
              <mc:Fallback>
                <p:oleObj name="CS ChemDraw Drawing" r:id="rId6" imgW="6706784" imgH="1244491" progId="ChemDraw.Document.6.0">
                  <p:embed/>
                  <p:pic>
                    <p:nvPicPr>
                      <p:cNvPr id="0" name=""/>
                      <p:cNvPicPr/>
                      <p:nvPr/>
                    </p:nvPicPr>
                    <p:blipFill>
                      <a:blip r:embed="rId7"/>
                      <a:stretch>
                        <a:fillRect/>
                      </a:stretch>
                    </p:blipFill>
                    <p:spPr>
                      <a:xfrm>
                        <a:off x="117097" y="1027043"/>
                        <a:ext cx="11957806" cy="2218916"/>
                      </a:xfrm>
                      <a:prstGeom prst="rect">
                        <a:avLst/>
                      </a:prstGeom>
                    </p:spPr>
                  </p:pic>
                </p:oleObj>
              </mc:Fallback>
            </mc:AlternateContent>
          </a:graphicData>
        </a:graphic>
      </p:graphicFrame>
    </p:spTree>
    <p:extLst>
      <p:ext uri="{BB962C8B-B14F-4D97-AF65-F5344CB8AC3E}">
        <p14:creationId xmlns:p14="http://schemas.microsoft.com/office/powerpoint/2010/main" val="3828787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E8E49A4-8B17-4FD1-A7C4-96723A2F9F9F}"/>
              </a:ext>
            </a:extLst>
          </p:cNvPr>
          <p:cNvPicPr>
            <a:picLocks noChangeAspect="1"/>
          </p:cNvPicPr>
          <p:nvPr/>
        </p:nvPicPr>
        <p:blipFill>
          <a:blip r:embed="rId3"/>
          <a:stretch>
            <a:fillRect/>
          </a:stretch>
        </p:blipFill>
        <p:spPr>
          <a:xfrm>
            <a:off x="1800022" y="1591485"/>
            <a:ext cx="2781300" cy="1057275"/>
          </a:xfrm>
          <a:prstGeom prst="rect">
            <a:avLst/>
          </a:prstGeom>
        </p:spPr>
      </p:pic>
      <p:pic>
        <p:nvPicPr>
          <p:cNvPr id="5" name="Picture 4">
            <a:extLst>
              <a:ext uri="{FF2B5EF4-FFF2-40B4-BE49-F238E27FC236}">
                <a16:creationId xmlns:a16="http://schemas.microsoft.com/office/drawing/2014/main" id="{5A1652D2-E1EA-470F-96A0-3EA3A8DC6F2E}"/>
              </a:ext>
            </a:extLst>
          </p:cNvPr>
          <p:cNvPicPr>
            <a:picLocks noChangeAspect="1"/>
          </p:cNvPicPr>
          <p:nvPr/>
        </p:nvPicPr>
        <p:blipFill>
          <a:blip r:embed="rId4"/>
          <a:stretch>
            <a:fillRect/>
          </a:stretch>
        </p:blipFill>
        <p:spPr>
          <a:xfrm>
            <a:off x="4943680" y="1540315"/>
            <a:ext cx="2667000" cy="1009650"/>
          </a:xfrm>
          <a:prstGeom prst="rect">
            <a:avLst/>
          </a:prstGeom>
        </p:spPr>
      </p:pic>
      <p:pic>
        <p:nvPicPr>
          <p:cNvPr id="6" name="Picture 5">
            <a:extLst>
              <a:ext uri="{FF2B5EF4-FFF2-40B4-BE49-F238E27FC236}">
                <a16:creationId xmlns:a16="http://schemas.microsoft.com/office/drawing/2014/main" id="{17992BB9-3059-4D42-8E2E-C7D7B0F6C2C8}"/>
              </a:ext>
            </a:extLst>
          </p:cNvPr>
          <p:cNvPicPr>
            <a:picLocks noChangeAspect="1"/>
          </p:cNvPicPr>
          <p:nvPr/>
        </p:nvPicPr>
        <p:blipFill>
          <a:blip r:embed="rId5"/>
          <a:stretch>
            <a:fillRect/>
          </a:stretch>
        </p:blipFill>
        <p:spPr>
          <a:xfrm>
            <a:off x="8217643" y="1452562"/>
            <a:ext cx="2495550" cy="1238250"/>
          </a:xfrm>
          <a:prstGeom prst="rect">
            <a:avLst/>
          </a:prstGeom>
        </p:spPr>
      </p:pic>
      <p:pic>
        <p:nvPicPr>
          <p:cNvPr id="7" name="Picture 6">
            <a:extLst>
              <a:ext uri="{FF2B5EF4-FFF2-40B4-BE49-F238E27FC236}">
                <a16:creationId xmlns:a16="http://schemas.microsoft.com/office/drawing/2014/main" id="{0A92182D-2131-47A4-970E-81C0BFE9D58B}"/>
              </a:ext>
            </a:extLst>
          </p:cNvPr>
          <p:cNvPicPr>
            <a:picLocks noChangeAspect="1"/>
          </p:cNvPicPr>
          <p:nvPr/>
        </p:nvPicPr>
        <p:blipFill>
          <a:blip r:embed="rId6"/>
          <a:stretch>
            <a:fillRect/>
          </a:stretch>
        </p:blipFill>
        <p:spPr>
          <a:xfrm>
            <a:off x="4905375" y="4812860"/>
            <a:ext cx="2381250" cy="1304925"/>
          </a:xfrm>
          <a:prstGeom prst="rect">
            <a:avLst/>
          </a:prstGeom>
        </p:spPr>
      </p:pic>
      <p:pic>
        <p:nvPicPr>
          <p:cNvPr id="9" name="Picture 8">
            <a:extLst>
              <a:ext uri="{FF2B5EF4-FFF2-40B4-BE49-F238E27FC236}">
                <a16:creationId xmlns:a16="http://schemas.microsoft.com/office/drawing/2014/main" id="{99996F7E-B0A5-4C6F-9879-43DAFE19E6E7}"/>
              </a:ext>
            </a:extLst>
          </p:cNvPr>
          <p:cNvPicPr>
            <a:picLocks noChangeAspect="1"/>
          </p:cNvPicPr>
          <p:nvPr/>
        </p:nvPicPr>
        <p:blipFill>
          <a:blip r:embed="rId7"/>
          <a:stretch>
            <a:fillRect/>
          </a:stretch>
        </p:blipFill>
        <p:spPr>
          <a:xfrm>
            <a:off x="2417730" y="3056511"/>
            <a:ext cx="2590800" cy="1304925"/>
          </a:xfrm>
          <a:prstGeom prst="rect">
            <a:avLst/>
          </a:prstGeom>
        </p:spPr>
      </p:pic>
      <p:pic>
        <p:nvPicPr>
          <p:cNvPr id="10" name="Picture 9">
            <a:extLst>
              <a:ext uri="{FF2B5EF4-FFF2-40B4-BE49-F238E27FC236}">
                <a16:creationId xmlns:a16="http://schemas.microsoft.com/office/drawing/2014/main" id="{DA06D191-DC41-4CFD-B542-599BE9CA9439}"/>
              </a:ext>
            </a:extLst>
          </p:cNvPr>
          <p:cNvPicPr>
            <a:picLocks noChangeAspect="1"/>
          </p:cNvPicPr>
          <p:nvPr/>
        </p:nvPicPr>
        <p:blipFill>
          <a:blip r:embed="rId8"/>
          <a:stretch>
            <a:fillRect/>
          </a:stretch>
        </p:blipFill>
        <p:spPr>
          <a:xfrm>
            <a:off x="6016353" y="3056511"/>
            <a:ext cx="3971925" cy="1390650"/>
          </a:xfrm>
          <a:prstGeom prst="rect">
            <a:avLst/>
          </a:prstGeom>
        </p:spPr>
      </p:pic>
      <p:pic>
        <p:nvPicPr>
          <p:cNvPr id="11" name="Picture 10">
            <a:extLst>
              <a:ext uri="{FF2B5EF4-FFF2-40B4-BE49-F238E27FC236}">
                <a16:creationId xmlns:a16="http://schemas.microsoft.com/office/drawing/2014/main" id="{9C994ADD-7802-4E50-AA0B-F5D42677B598}"/>
              </a:ext>
            </a:extLst>
          </p:cNvPr>
          <p:cNvPicPr>
            <a:picLocks noChangeAspect="1"/>
          </p:cNvPicPr>
          <p:nvPr/>
        </p:nvPicPr>
        <p:blipFill>
          <a:blip r:embed="rId9"/>
          <a:stretch>
            <a:fillRect/>
          </a:stretch>
        </p:blipFill>
        <p:spPr>
          <a:xfrm>
            <a:off x="1800022" y="4812860"/>
            <a:ext cx="2476500" cy="1095375"/>
          </a:xfrm>
          <a:prstGeom prst="rect">
            <a:avLst/>
          </a:prstGeom>
        </p:spPr>
      </p:pic>
      <p:pic>
        <p:nvPicPr>
          <p:cNvPr id="12" name="Picture 11">
            <a:extLst>
              <a:ext uri="{FF2B5EF4-FFF2-40B4-BE49-F238E27FC236}">
                <a16:creationId xmlns:a16="http://schemas.microsoft.com/office/drawing/2014/main" id="{674039F0-C1FC-4786-B98D-E7EE292A5008}"/>
              </a:ext>
            </a:extLst>
          </p:cNvPr>
          <p:cNvPicPr>
            <a:picLocks noChangeAspect="1"/>
          </p:cNvPicPr>
          <p:nvPr/>
        </p:nvPicPr>
        <p:blipFill>
          <a:blip r:embed="rId10"/>
          <a:stretch>
            <a:fillRect/>
          </a:stretch>
        </p:blipFill>
        <p:spPr>
          <a:xfrm>
            <a:off x="8217643" y="4812860"/>
            <a:ext cx="2590800" cy="1114425"/>
          </a:xfrm>
          <a:prstGeom prst="rect">
            <a:avLst/>
          </a:prstGeom>
        </p:spPr>
      </p:pic>
      <p:sp>
        <p:nvSpPr>
          <p:cNvPr id="14" name="Title 1">
            <a:extLst>
              <a:ext uri="{FF2B5EF4-FFF2-40B4-BE49-F238E27FC236}">
                <a16:creationId xmlns:a16="http://schemas.microsoft.com/office/drawing/2014/main" id="{7B09B996-3A0D-4AE7-808A-1508B94CF602}"/>
              </a:ext>
            </a:extLst>
          </p:cNvPr>
          <p:cNvSpPr>
            <a:spLocks noGrp="1"/>
          </p:cNvSpPr>
          <p:nvPr>
            <p:ph type="title"/>
          </p:nvPr>
        </p:nvSpPr>
        <p:spPr>
          <a:xfrm>
            <a:off x="3866547" y="251490"/>
            <a:ext cx="4821266" cy="757413"/>
          </a:xfrm>
        </p:spPr>
        <p:txBody>
          <a:bodyPr>
            <a:normAutofit/>
          </a:bodyPr>
          <a:lstStyle/>
          <a:p>
            <a:r>
              <a:rPr lang="en-US" sz="3600" dirty="0">
                <a:solidFill>
                  <a:srgbClr val="000000"/>
                </a:solidFill>
              </a:rPr>
              <a:t>Synthesized Derivatives</a:t>
            </a:r>
          </a:p>
        </p:txBody>
      </p:sp>
    </p:spTree>
    <p:extLst>
      <p:ext uri="{BB962C8B-B14F-4D97-AF65-F5344CB8AC3E}">
        <p14:creationId xmlns:p14="http://schemas.microsoft.com/office/powerpoint/2010/main" val="3970496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295037-1688-42BF-8F1F-795C6740ECE8}"/>
              </a:ext>
            </a:extLst>
          </p:cNvPr>
          <p:cNvSpPr>
            <a:spLocks noGrp="1"/>
          </p:cNvSpPr>
          <p:nvPr>
            <p:ph type="title"/>
          </p:nvPr>
        </p:nvSpPr>
        <p:spPr>
          <a:xfrm>
            <a:off x="114657" y="104097"/>
            <a:ext cx="10905066" cy="676979"/>
          </a:xfrm>
        </p:spPr>
        <p:txBody>
          <a:bodyPr>
            <a:noAutofit/>
          </a:bodyPr>
          <a:lstStyle/>
          <a:p>
            <a:r>
              <a:rPr lang="en-US" dirty="0">
                <a:solidFill>
                  <a:srgbClr val="000000"/>
                </a:solidFill>
                <a:latin typeface="Calibri" panose="020F0502020204030204" pitchFamily="34" charset="0"/>
                <a:cs typeface="Calibri" panose="020F0502020204030204" pitchFamily="34" charset="0"/>
              </a:rPr>
              <a:t>Cell Lines</a:t>
            </a:r>
          </a:p>
        </p:txBody>
      </p:sp>
      <p:pic>
        <p:nvPicPr>
          <p:cNvPr id="8" name="Picture 7">
            <a:extLst>
              <a:ext uri="{FF2B5EF4-FFF2-40B4-BE49-F238E27FC236}">
                <a16:creationId xmlns:a16="http://schemas.microsoft.com/office/drawing/2014/main" id="{F768D94B-17F9-4459-BF68-60ACB5F190A5}"/>
              </a:ext>
            </a:extLst>
          </p:cNvPr>
          <p:cNvPicPr>
            <a:picLocks noChangeAspect="1"/>
          </p:cNvPicPr>
          <p:nvPr/>
        </p:nvPicPr>
        <p:blipFill>
          <a:blip r:embed="rId3"/>
          <a:stretch>
            <a:fillRect/>
          </a:stretch>
        </p:blipFill>
        <p:spPr>
          <a:xfrm>
            <a:off x="7228631" y="3429000"/>
            <a:ext cx="4654810" cy="3491108"/>
          </a:xfrm>
          <a:prstGeom prst="rect">
            <a:avLst/>
          </a:prstGeom>
        </p:spPr>
      </p:pic>
      <p:pic>
        <p:nvPicPr>
          <p:cNvPr id="9" name="Picture 8">
            <a:extLst>
              <a:ext uri="{FF2B5EF4-FFF2-40B4-BE49-F238E27FC236}">
                <a16:creationId xmlns:a16="http://schemas.microsoft.com/office/drawing/2014/main" id="{3BC84CF4-6483-4E75-9B73-B8B8E2DEDFEA}"/>
              </a:ext>
            </a:extLst>
          </p:cNvPr>
          <p:cNvPicPr>
            <a:picLocks noChangeAspect="1"/>
          </p:cNvPicPr>
          <p:nvPr/>
        </p:nvPicPr>
        <p:blipFill>
          <a:blip r:embed="rId4"/>
          <a:stretch>
            <a:fillRect/>
          </a:stretch>
        </p:blipFill>
        <p:spPr>
          <a:xfrm>
            <a:off x="6641795" y="711497"/>
            <a:ext cx="5271928" cy="2796185"/>
          </a:xfrm>
          <a:prstGeom prst="rect">
            <a:avLst/>
          </a:prstGeom>
        </p:spPr>
      </p:pic>
      <p:pic>
        <p:nvPicPr>
          <p:cNvPr id="10" name="Picture 9">
            <a:extLst>
              <a:ext uri="{FF2B5EF4-FFF2-40B4-BE49-F238E27FC236}">
                <a16:creationId xmlns:a16="http://schemas.microsoft.com/office/drawing/2014/main" id="{78615407-F52B-46EE-B7CA-7B5177B62924}"/>
              </a:ext>
            </a:extLst>
          </p:cNvPr>
          <p:cNvPicPr>
            <a:picLocks noChangeAspect="1"/>
          </p:cNvPicPr>
          <p:nvPr/>
        </p:nvPicPr>
        <p:blipFill>
          <a:blip r:embed="rId5"/>
          <a:stretch>
            <a:fillRect/>
          </a:stretch>
        </p:blipFill>
        <p:spPr>
          <a:xfrm>
            <a:off x="1656099" y="781076"/>
            <a:ext cx="4439901" cy="3329925"/>
          </a:xfrm>
          <a:prstGeom prst="rect">
            <a:avLst/>
          </a:prstGeom>
        </p:spPr>
      </p:pic>
      <p:pic>
        <p:nvPicPr>
          <p:cNvPr id="11" name="Picture 10">
            <a:extLst>
              <a:ext uri="{FF2B5EF4-FFF2-40B4-BE49-F238E27FC236}">
                <a16:creationId xmlns:a16="http://schemas.microsoft.com/office/drawing/2014/main" id="{038A587B-55A2-4676-B36B-519CDFDFB751}"/>
              </a:ext>
            </a:extLst>
          </p:cNvPr>
          <p:cNvPicPr>
            <a:picLocks noChangeAspect="1"/>
          </p:cNvPicPr>
          <p:nvPr/>
        </p:nvPicPr>
        <p:blipFill>
          <a:blip r:embed="rId6"/>
          <a:stretch>
            <a:fillRect/>
          </a:stretch>
        </p:blipFill>
        <p:spPr>
          <a:xfrm>
            <a:off x="1831183" y="3957451"/>
            <a:ext cx="5271928" cy="2796452"/>
          </a:xfrm>
          <a:prstGeom prst="rect">
            <a:avLst/>
          </a:prstGeom>
        </p:spPr>
      </p:pic>
      <p:sp>
        <p:nvSpPr>
          <p:cNvPr id="3" name="TextBox 2">
            <a:extLst>
              <a:ext uri="{FF2B5EF4-FFF2-40B4-BE49-F238E27FC236}">
                <a16:creationId xmlns:a16="http://schemas.microsoft.com/office/drawing/2014/main" id="{309B8C2B-C521-4DE2-90D2-3A1197C5A761}"/>
              </a:ext>
            </a:extLst>
          </p:cNvPr>
          <p:cNvSpPr txBox="1"/>
          <p:nvPr/>
        </p:nvSpPr>
        <p:spPr>
          <a:xfrm>
            <a:off x="1574012" y="711497"/>
            <a:ext cx="4604073" cy="461665"/>
          </a:xfrm>
          <a:prstGeom prst="rect">
            <a:avLst/>
          </a:prstGeom>
          <a:solidFill>
            <a:schemeClr val="bg1"/>
          </a:solidFill>
        </p:spPr>
        <p:txBody>
          <a:bodyPr wrap="square" rtlCol="0">
            <a:spAutoFit/>
          </a:bodyPr>
          <a:lstStyle/>
          <a:p>
            <a:pPr algn="ctr"/>
            <a:r>
              <a:rPr lang="en-US" sz="2400" dirty="0" err="1">
                <a:solidFill>
                  <a:srgbClr val="000000"/>
                </a:solidFill>
                <a:latin typeface="Calibri" panose="020F0502020204030204" pitchFamily="34" charset="0"/>
                <a:cs typeface="Calibri" panose="020F0502020204030204" pitchFamily="34" charset="0"/>
              </a:rPr>
              <a:t>WiDr</a:t>
            </a:r>
            <a:r>
              <a:rPr lang="en-US" sz="2400" dirty="0">
                <a:solidFill>
                  <a:srgbClr val="000000"/>
                </a:solidFill>
                <a:latin typeface="Calibri" panose="020F0502020204030204" pitchFamily="34" charset="0"/>
                <a:cs typeface="Calibri" panose="020F0502020204030204" pitchFamily="34" charset="0"/>
              </a:rPr>
              <a:t> – Colorectal Adenocarcinoma</a:t>
            </a:r>
          </a:p>
        </p:txBody>
      </p:sp>
      <p:sp>
        <p:nvSpPr>
          <p:cNvPr id="12" name="TextBox 11">
            <a:extLst>
              <a:ext uri="{FF2B5EF4-FFF2-40B4-BE49-F238E27FC236}">
                <a16:creationId xmlns:a16="http://schemas.microsoft.com/office/drawing/2014/main" id="{FD28C2ED-0772-40A1-B1BF-F6036567D4FC}"/>
              </a:ext>
            </a:extLst>
          </p:cNvPr>
          <p:cNvSpPr txBox="1"/>
          <p:nvPr/>
        </p:nvSpPr>
        <p:spPr>
          <a:xfrm>
            <a:off x="6723880" y="614104"/>
            <a:ext cx="4988222" cy="461665"/>
          </a:xfrm>
          <a:prstGeom prst="rect">
            <a:avLst/>
          </a:prstGeom>
          <a:solidFill>
            <a:schemeClr val="bg1"/>
          </a:solidFill>
        </p:spPr>
        <p:txBody>
          <a:bodyPr wrap="square" rtlCol="0">
            <a:spAutoFit/>
          </a:bodyPr>
          <a:lstStyle/>
          <a:p>
            <a:pPr algn="ctr"/>
            <a:r>
              <a:rPr lang="en-US" sz="2400" dirty="0">
                <a:solidFill>
                  <a:srgbClr val="000000"/>
                </a:solidFill>
                <a:latin typeface="Calibri" panose="020F0502020204030204" pitchFamily="34" charset="0"/>
                <a:cs typeface="Calibri" panose="020F0502020204030204" pitchFamily="34" charset="0"/>
              </a:rPr>
              <a:t>MCF-7 – Ductal Carcinoma</a:t>
            </a:r>
          </a:p>
        </p:txBody>
      </p:sp>
      <p:sp>
        <p:nvSpPr>
          <p:cNvPr id="14" name="TextBox 13">
            <a:extLst>
              <a:ext uri="{FF2B5EF4-FFF2-40B4-BE49-F238E27FC236}">
                <a16:creationId xmlns:a16="http://schemas.microsoft.com/office/drawing/2014/main" id="{6D27207E-2F81-464B-A11F-0B1E45819478}"/>
              </a:ext>
            </a:extLst>
          </p:cNvPr>
          <p:cNvSpPr txBox="1"/>
          <p:nvPr/>
        </p:nvSpPr>
        <p:spPr>
          <a:xfrm>
            <a:off x="1947683" y="3909969"/>
            <a:ext cx="5038927" cy="461665"/>
          </a:xfrm>
          <a:prstGeom prst="rect">
            <a:avLst/>
          </a:prstGeom>
          <a:solidFill>
            <a:schemeClr val="bg1"/>
          </a:solidFill>
        </p:spPr>
        <p:txBody>
          <a:bodyPr wrap="square" rtlCol="0">
            <a:spAutoFit/>
          </a:bodyPr>
          <a:lstStyle/>
          <a:p>
            <a:pPr algn="ctr"/>
            <a:r>
              <a:rPr lang="en-US" sz="2400" dirty="0">
                <a:solidFill>
                  <a:srgbClr val="000000"/>
                </a:solidFill>
                <a:latin typeface="Calibri" panose="020F0502020204030204" pitchFamily="34" charset="0"/>
                <a:cs typeface="Calibri" panose="020F0502020204030204" pitchFamily="34" charset="0"/>
              </a:rPr>
              <a:t>4T1 – Stage IV Breast Cancer</a:t>
            </a:r>
          </a:p>
        </p:txBody>
      </p:sp>
      <p:sp>
        <p:nvSpPr>
          <p:cNvPr id="15" name="TextBox 14">
            <a:extLst>
              <a:ext uri="{FF2B5EF4-FFF2-40B4-BE49-F238E27FC236}">
                <a16:creationId xmlns:a16="http://schemas.microsoft.com/office/drawing/2014/main" id="{16178901-C7BF-465E-8683-1B051B1AEE38}"/>
              </a:ext>
            </a:extLst>
          </p:cNvPr>
          <p:cNvSpPr txBox="1"/>
          <p:nvPr/>
        </p:nvSpPr>
        <p:spPr>
          <a:xfrm>
            <a:off x="6920072" y="3374242"/>
            <a:ext cx="5271928" cy="461665"/>
          </a:xfrm>
          <a:prstGeom prst="rect">
            <a:avLst/>
          </a:prstGeom>
          <a:solidFill>
            <a:schemeClr val="bg1"/>
          </a:solidFill>
        </p:spPr>
        <p:txBody>
          <a:bodyPr wrap="square" rtlCol="0">
            <a:spAutoFit/>
          </a:bodyPr>
          <a:lstStyle/>
          <a:p>
            <a:pPr algn="ctr"/>
            <a:r>
              <a:rPr lang="en-US" sz="2400" dirty="0">
                <a:solidFill>
                  <a:srgbClr val="000000"/>
                </a:solidFill>
                <a:latin typeface="Calibri" panose="020F0502020204030204" pitchFamily="34" charset="0"/>
                <a:cs typeface="Calibri" panose="020F0502020204030204" pitchFamily="34" charset="0"/>
              </a:rPr>
              <a:t>MDA-MB-231 – Breast Adenocarcinoma</a:t>
            </a:r>
          </a:p>
        </p:txBody>
      </p:sp>
    </p:spTree>
    <p:extLst>
      <p:ext uri="{BB962C8B-B14F-4D97-AF65-F5344CB8AC3E}">
        <p14:creationId xmlns:p14="http://schemas.microsoft.com/office/powerpoint/2010/main" val="406392817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Custom 7">
      <a:dk1>
        <a:srgbClr val="FFC000"/>
      </a:dk1>
      <a:lt1>
        <a:sysClr val="window" lastClr="FFFFFF"/>
      </a:lt1>
      <a:dk2>
        <a:srgbClr val="FFFFFF"/>
      </a:dk2>
      <a:lt2>
        <a:srgbClr val="FFFFFF"/>
      </a:lt2>
      <a:accent1>
        <a:srgbClr val="C80000"/>
      </a:accent1>
      <a:accent2>
        <a:srgbClr val="FFC000"/>
      </a:accent2>
      <a:accent3>
        <a:srgbClr val="C00000"/>
      </a:accent3>
      <a:accent4>
        <a:srgbClr val="FFC000"/>
      </a:accent4>
      <a:accent5>
        <a:srgbClr val="C00000"/>
      </a:accent5>
      <a:accent6>
        <a:srgbClr val="FFC000"/>
      </a:accent6>
      <a:hlink>
        <a:srgbClr val="C80000"/>
      </a:hlink>
      <a:folHlink>
        <a:srgbClr val="FFC000"/>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2821</TotalTime>
  <Words>2180</Words>
  <Application>Microsoft Office PowerPoint</Application>
  <PresentationFormat>Widescreen</PresentationFormat>
  <Paragraphs>155</Paragraphs>
  <Slides>15</Slides>
  <Notes>14</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1" baseType="lpstr">
      <vt:lpstr>Arial</vt:lpstr>
      <vt:lpstr>Calibri</vt:lpstr>
      <vt:lpstr>Corbel</vt:lpstr>
      <vt:lpstr>Times New Roman</vt:lpstr>
      <vt:lpstr>Parallax</vt:lpstr>
      <vt:lpstr>CS ChemDraw Drawing</vt:lpstr>
      <vt:lpstr>Benzimidazole synthesis for anti-cancer therapeutics</vt:lpstr>
      <vt:lpstr>What is Cancer?</vt:lpstr>
      <vt:lpstr>PowerPoint Presentation</vt:lpstr>
      <vt:lpstr>PowerPoint Presentation</vt:lpstr>
      <vt:lpstr>Treatment Options</vt:lpstr>
      <vt:lpstr>Why Benzimidazoles?</vt:lpstr>
      <vt:lpstr>Some Quick Chemistry</vt:lpstr>
      <vt:lpstr>Synthesized Derivatives</vt:lpstr>
      <vt:lpstr>Cell Lines</vt:lpstr>
      <vt:lpstr>MTT Assay</vt:lpstr>
      <vt:lpstr>IC50 Values</vt:lpstr>
      <vt:lpstr>Next Steps</vt:lpstr>
      <vt:lpstr>Long Term Implications</vt:lpstr>
      <vt:lpstr>Acknowledgements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Benzimidazole synthesis and drug treatment for cancerous cells</dc:title>
  <dc:creator>John McClay</dc:creator>
  <cp:lastModifiedBy>John McClay</cp:lastModifiedBy>
  <cp:revision>77</cp:revision>
  <dcterms:created xsi:type="dcterms:W3CDTF">2021-03-05T14:11:18Z</dcterms:created>
  <dcterms:modified xsi:type="dcterms:W3CDTF">2021-04-23T18:30:13Z</dcterms:modified>
</cp:coreProperties>
</file>