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70" r:id="rId2"/>
    <p:sldId id="267" r:id="rId3"/>
    <p:sldId id="427" r:id="rId4"/>
    <p:sldId id="429" r:id="rId5"/>
    <p:sldId id="426" r:id="rId6"/>
    <p:sldId id="421" r:id="rId7"/>
    <p:sldId id="373" r:id="rId8"/>
    <p:sldId id="277" r:id="rId9"/>
    <p:sldId id="397" r:id="rId10"/>
    <p:sldId id="398" r:id="rId11"/>
    <p:sldId id="399" r:id="rId12"/>
    <p:sldId id="410" r:id="rId13"/>
    <p:sldId id="406" r:id="rId14"/>
    <p:sldId id="433" r:id="rId15"/>
    <p:sldId id="420" r:id="rId16"/>
    <p:sldId id="271" r:id="rId17"/>
    <p:sldId id="434" r:id="rId18"/>
    <p:sldId id="359" r:id="rId19"/>
    <p:sldId id="435" r:id="rId20"/>
    <p:sldId id="438" r:id="rId21"/>
    <p:sldId id="362" r:id="rId22"/>
    <p:sldId id="441" r:id="rId23"/>
    <p:sldId id="263" r:id="rId24"/>
    <p:sldId id="260" r:id="rId25"/>
    <p:sldId id="408" r:id="rId26"/>
    <p:sldId id="272" r:id="rId27"/>
    <p:sldId id="268" r:id="rId28"/>
    <p:sldId id="363" r:id="rId29"/>
    <p:sldId id="415" r:id="rId30"/>
    <p:sldId id="423" r:id="rId31"/>
    <p:sldId id="372" r:id="rId32"/>
    <p:sldId id="443" r:id="rId33"/>
    <p:sldId id="444" r:id="rId34"/>
    <p:sldId id="445" r:id="rId35"/>
    <p:sldId id="446" r:id="rId36"/>
    <p:sldId id="407" r:id="rId37"/>
    <p:sldId id="40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wen" initials="s" lastIdx="1" clrIdx="0">
    <p:extLst>
      <p:ext uri="{19B8F6BF-5375-455C-9EA6-DF929625EA0E}">
        <p15:presenceInfo xmlns:p15="http://schemas.microsoft.com/office/powerpoint/2012/main" userId="sw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B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14" autoAdjust="0"/>
    <p:restoredTop sz="93325" autoAdjust="0"/>
  </p:normalViewPr>
  <p:slideViewPr>
    <p:cSldViewPr>
      <p:cViewPr varScale="1">
        <p:scale>
          <a:sx n="152" d="100"/>
          <a:sy n="152" d="100"/>
        </p:scale>
        <p:origin x="70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56FB7-5B40-4710-A57A-D433440A2645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A3E66-3022-4409-9818-3B2DAE161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54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49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6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16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58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31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07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5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18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11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818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7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427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570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5088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749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506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21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377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594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22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077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24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457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015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521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029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63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21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66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4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83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05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2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White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9141714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35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628650" y="-1"/>
            <a:ext cx="7886700" cy="1216025"/>
          </a:xfrm>
          <a:noFill/>
        </p:spPr>
        <p:txBody>
          <a:bodyPr lIns="0" rIns="0">
            <a:normAutofit/>
          </a:bodyPr>
          <a:lstStyle>
            <a:lvl1pPr algn="r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 bwMode="gray">
          <a:xfrm>
            <a:off x="628650" y="1594625"/>
            <a:ext cx="7886700" cy="4582339"/>
          </a:xfrm>
          <a:noFill/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824D5D47-1752-4D84-8BFB-C2F71A34C932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 bwMode="black">
          <a:xfrm>
            <a:off x="2476633" y="6356350"/>
            <a:ext cx="4190735" cy="365125"/>
          </a:xfrm>
          <a:prstGeom prst="rect">
            <a:avLst/>
          </a:prstGeom>
        </p:spPr>
        <p:txBody>
          <a:bodyPr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Optional Tagline Goes Here </a:t>
            </a:r>
            <a:r>
              <a:rPr lang="en-US" dirty="0">
                <a:solidFill>
                  <a:schemeClr val="accent1"/>
                </a:solidFill>
              </a:rPr>
              <a:t>|</a:t>
            </a:r>
            <a:r>
              <a:rPr lang="en-US" dirty="0"/>
              <a:t> mn.gov/</a:t>
            </a:r>
            <a:r>
              <a:rPr lang="en-US" dirty="0" err="1"/>
              <a:t>websiteurl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216025"/>
            <a:ext cx="9144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845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A075D-A700-473C-B75B-3F3C4C3FB3F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Twin Ports Climate Conversations</a:t>
            </a:r>
          </a:p>
        </p:txBody>
      </p:sp>
      <p:pic>
        <p:nvPicPr>
          <p:cNvPr id="3" name="Content Placeholder 2" descr="an image of an arrowhead, containing the words 1854 Treaty Authority. The image also contains an image of Minnesota, a moose, bear, fish, deer, and eagle. It also says Bois Forte and Grand Portage" title="logo for 1854 Treaty Authority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61638"/>
            <a:ext cx="1241298" cy="921258"/>
          </a:xfrm>
        </p:spPr>
      </p:pic>
      <p:pic>
        <p:nvPicPr>
          <p:cNvPr id="4" name="Picture 3" descr="a circle with two shades of blue and a white image of a bird and white letters NOAA. The outside of the circlle has the words U.S. Department of Commerce National Oceanic and Atmospheric Administration" title="logo for National Oceanic Atmospheric Administrati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92" y="4249023"/>
            <a:ext cx="1097314" cy="1081087"/>
          </a:xfrm>
          <a:prstGeom prst="rect">
            <a:avLst/>
          </a:prstGeom>
        </p:spPr>
      </p:pic>
      <p:pic>
        <p:nvPicPr>
          <p:cNvPr id="5" name="Picture 4" descr="A blue letter m, with a partial letter m in green. To the right of the m letters, blue text of Minnesota Pollution Control Agency" title="logo for Minnesota Pollution Control Agenc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996524"/>
            <a:ext cx="2593180" cy="245891"/>
          </a:xfrm>
          <a:prstGeom prst="rect">
            <a:avLst/>
          </a:prstGeom>
        </p:spPr>
      </p:pic>
      <p:pic>
        <p:nvPicPr>
          <p:cNvPr id="6" name="Picture 5" descr="A blue letter m, with a partial letter m in green. Below the letters it says Department of Natural Resources (in blue text)" title="logo for the Minnesota Department of Natural Resource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57" y="2553014"/>
            <a:ext cx="1899380" cy="912264"/>
          </a:xfrm>
          <a:prstGeom prst="rect">
            <a:avLst/>
          </a:prstGeom>
        </p:spPr>
      </p:pic>
      <p:pic>
        <p:nvPicPr>
          <p:cNvPr id="7" name="Picture 6" descr="an image of a bird with wings above the words Sea Grant. Smaller text below with the word Minnesota" title="logo for Minnesota Sea Gran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9201" y="3279417"/>
            <a:ext cx="1322495" cy="924522"/>
          </a:xfrm>
          <a:prstGeom prst="rect">
            <a:avLst/>
          </a:prstGeom>
        </p:spPr>
      </p:pic>
      <p:pic>
        <p:nvPicPr>
          <p:cNvPr id="11" name="Picture 10" descr="An orange box with a white image of a bird with wings, directly above words (in white text) Sea Grant Wisconsin" title="logo for Wisconsin Sea Grant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9591" y="2602772"/>
            <a:ext cx="1097314" cy="1102394"/>
          </a:xfrm>
          <a:prstGeom prst="rect">
            <a:avLst/>
          </a:prstGeom>
        </p:spPr>
      </p:pic>
      <p:pic>
        <p:nvPicPr>
          <p:cNvPr id="2" name="Picture 1" descr="a white box containing the words&#10;Natural Resources Research Institute&#10;University of Minnesota Duluth&#10;Driven to Discover" title="logo for Natural Resources Research Institute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603" y="4639409"/>
            <a:ext cx="1920240" cy="960120"/>
          </a:xfrm>
          <a:prstGeom prst="rect">
            <a:avLst/>
          </a:prstGeom>
        </p:spPr>
      </p:pic>
      <p:pic>
        <p:nvPicPr>
          <p:cNvPr id="10" name="Picture 9" descr="A picture containing object, indoor&#10;&#10;Description automatically generated">
            <a:extLst>
              <a:ext uri="{FF2B5EF4-FFF2-40B4-BE49-F238E27FC236}">
                <a16:creationId xmlns:a16="http://schemas.microsoft.com/office/drawing/2014/main" id="{A20D77A6-C6B7-4A2B-82D0-7878716358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016240"/>
            <a:ext cx="3383280" cy="38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59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AD2FE0-4650-4FA8-BE58-62C62293258D}"/>
              </a:ext>
            </a:extLst>
          </p:cNvPr>
          <p:cNvSpPr txBox="1"/>
          <p:nvPr/>
        </p:nvSpPr>
        <p:spPr>
          <a:xfrm>
            <a:off x="198879" y="143874"/>
            <a:ext cx="5361068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near Duluth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CC54C829-F83A-4E59-8257-09DB540C7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4EF64E-6607-4301-8B8C-4EAFFEBB08F9}"/>
              </a:ext>
            </a:extLst>
          </p:cNvPr>
          <p:cNvCxnSpPr>
            <a:cxnSpLocks/>
          </p:cNvCxnSpPr>
          <p:nvPr/>
        </p:nvCxnSpPr>
        <p:spPr>
          <a:xfrm flipH="1">
            <a:off x="5410200" y="838200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22F52B-B08D-44EC-8A8B-FFD0AD032FDC}"/>
              </a:ext>
            </a:extLst>
          </p:cNvPr>
          <p:cNvCxnSpPr>
            <a:cxnSpLocks/>
          </p:cNvCxnSpPr>
          <p:nvPr/>
        </p:nvCxnSpPr>
        <p:spPr>
          <a:xfrm flipH="1">
            <a:off x="5809215" y="1431672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E28149-55BF-4D6B-BD18-EDFBA8CBDAD0}"/>
              </a:ext>
            </a:extLst>
          </p:cNvPr>
          <p:cNvCxnSpPr>
            <a:cxnSpLocks/>
          </p:cNvCxnSpPr>
          <p:nvPr/>
        </p:nvCxnSpPr>
        <p:spPr>
          <a:xfrm flipH="1">
            <a:off x="6199268" y="2038607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4BBF52-BAC4-4217-BFDF-8B55DE2BE6A5}"/>
              </a:ext>
            </a:extLst>
          </p:cNvPr>
          <p:cNvCxnSpPr>
            <a:cxnSpLocks/>
          </p:cNvCxnSpPr>
          <p:nvPr/>
        </p:nvCxnSpPr>
        <p:spPr>
          <a:xfrm>
            <a:off x="4038600" y="2189108"/>
            <a:ext cx="0" cy="9350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50C588-961D-43B6-90B1-3D80AC5ABC5F}"/>
              </a:ext>
            </a:extLst>
          </p:cNvPr>
          <p:cNvCxnSpPr>
            <a:cxnSpLocks/>
          </p:cNvCxnSpPr>
          <p:nvPr/>
        </p:nvCxnSpPr>
        <p:spPr>
          <a:xfrm>
            <a:off x="3733800" y="2504254"/>
            <a:ext cx="0" cy="9350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2ED6D28-17CF-4569-9518-7C398CABACFA}"/>
              </a:ext>
            </a:extLst>
          </p:cNvPr>
          <p:cNvCxnSpPr>
            <a:cxnSpLocks/>
          </p:cNvCxnSpPr>
          <p:nvPr/>
        </p:nvCxnSpPr>
        <p:spPr>
          <a:xfrm>
            <a:off x="4343400" y="1905000"/>
            <a:ext cx="0" cy="9350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89ABD4-FD08-4BEE-A7E1-E095711830D3}"/>
              </a:ext>
            </a:extLst>
          </p:cNvPr>
          <p:cNvCxnSpPr>
            <a:cxnSpLocks/>
          </p:cNvCxnSpPr>
          <p:nvPr/>
        </p:nvCxnSpPr>
        <p:spPr>
          <a:xfrm>
            <a:off x="4572000" y="3962400"/>
            <a:ext cx="838200" cy="4016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F783AC3-A79F-43C3-AC17-D1AA33C33508}"/>
              </a:ext>
            </a:extLst>
          </p:cNvPr>
          <p:cNvCxnSpPr>
            <a:cxnSpLocks/>
          </p:cNvCxnSpPr>
          <p:nvPr/>
        </p:nvCxnSpPr>
        <p:spPr>
          <a:xfrm>
            <a:off x="4281488" y="4143375"/>
            <a:ext cx="838200" cy="4016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99B7B48-E3A4-4A71-9BA9-033A64003AB9}"/>
              </a:ext>
            </a:extLst>
          </p:cNvPr>
          <p:cNvCxnSpPr>
            <a:cxnSpLocks/>
          </p:cNvCxnSpPr>
          <p:nvPr/>
        </p:nvCxnSpPr>
        <p:spPr>
          <a:xfrm>
            <a:off x="3990975" y="4361629"/>
            <a:ext cx="838200" cy="4016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749CF04-56C3-466C-B748-7E5390F63973}"/>
              </a:ext>
            </a:extLst>
          </p:cNvPr>
          <p:cNvSpPr txBox="1"/>
          <p:nvPr/>
        </p:nvSpPr>
        <p:spPr>
          <a:xfrm>
            <a:off x="7871101" y="1025025"/>
            <a:ext cx="124376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NE wind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216F29-C7A1-44E6-8CB3-7C237C39FE3E}"/>
              </a:ext>
            </a:extLst>
          </p:cNvPr>
          <p:cNvSpPr txBox="1"/>
          <p:nvPr/>
        </p:nvSpPr>
        <p:spPr>
          <a:xfrm>
            <a:off x="5410200" y="3851729"/>
            <a:ext cx="12941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wave crests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AB76D0-B69E-4680-B0AC-D1AC0FDB74FB}"/>
              </a:ext>
            </a:extLst>
          </p:cNvPr>
          <p:cNvCxnSpPr>
            <a:cxnSpLocks/>
          </p:cNvCxnSpPr>
          <p:nvPr/>
        </p:nvCxnSpPr>
        <p:spPr>
          <a:xfrm flipH="1">
            <a:off x="2387236" y="4763321"/>
            <a:ext cx="1829253" cy="514209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0A6153B-AB1C-4760-ACD5-980C5F9F25C5}"/>
              </a:ext>
            </a:extLst>
          </p:cNvPr>
          <p:cNvSpPr txBox="1"/>
          <p:nvPr/>
        </p:nvSpPr>
        <p:spPr>
          <a:xfrm>
            <a:off x="3135095" y="1414076"/>
            <a:ext cx="12941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wave crests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6E1503-FF75-437C-AD40-CD4163B486EC}"/>
              </a:ext>
            </a:extLst>
          </p:cNvPr>
          <p:cNvCxnSpPr>
            <a:cxnSpLocks/>
          </p:cNvCxnSpPr>
          <p:nvPr/>
        </p:nvCxnSpPr>
        <p:spPr>
          <a:xfrm flipH="1">
            <a:off x="1740166" y="3124200"/>
            <a:ext cx="1561697" cy="1181171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E77C8B6-0223-4F2E-A388-1CAA86895964}"/>
              </a:ext>
            </a:extLst>
          </p:cNvPr>
          <p:cNvSpPr txBox="1"/>
          <p:nvPr/>
        </p:nvSpPr>
        <p:spPr>
          <a:xfrm rot="19321147">
            <a:off x="1275287" y="2724725"/>
            <a:ext cx="2253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Longshore sand/gravel transport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583C27-B2B4-4025-8D1C-8D9FFEAC5FFD}"/>
              </a:ext>
            </a:extLst>
          </p:cNvPr>
          <p:cNvSpPr txBox="1"/>
          <p:nvPr/>
        </p:nvSpPr>
        <p:spPr>
          <a:xfrm rot="20568437">
            <a:off x="2886432" y="5108544"/>
            <a:ext cx="1694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Longshore sand transport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DADA41-213C-46D4-9B20-B8DC18C38BA1}"/>
              </a:ext>
            </a:extLst>
          </p:cNvPr>
          <p:cNvSpPr/>
          <p:nvPr/>
        </p:nvSpPr>
        <p:spPr>
          <a:xfrm rot="19334073">
            <a:off x="1279473" y="3989594"/>
            <a:ext cx="770758" cy="203106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8CA108-9497-4A6C-A1EB-2870CCD75FBE}"/>
              </a:ext>
            </a:extLst>
          </p:cNvPr>
          <p:cNvSpPr txBox="1"/>
          <p:nvPr/>
        </p:nvSpPr>
        <p:spPr>
          <a:xfrm>
            <a:off x="246642" y="1619523"/>
            <a:ext cx="184854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convergence</a:t>
            </a:r>
            <a:r>
              <a:rPr lang="en-US" dirty="0"/>
              <a:t> = deposition (SINK)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2B2A485-CB13-48F1-A4CF-B2B000CD8F15}"/>
              </a:ext>
            </a:extLst>
          </p:cNvPr>
          <p:cNvCxnSpPr>
            <a:cxnSpLocks/>
          </p:cNvCxnSpPr>
          <p:nvPr/>
        </p:nvCxnSpPr>
        <p:spPr>
          <a:xfrm>
            <a:off x="1127894" y="2708523"/>
            <a:ext cx="9513" cy="1298349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8CD5966-85F3-4A72-AFB7-77780F2F38EE}"/>
              </a:ext>
            </a:extLst>
          </p:cNvPr>
          <p:cNvSpPr txBox="1"/>
          <p:nvPr/>
        </p:nvSpPr>
        <p:spPr>
          <a:xfrm>
            <a:off x="3103310" y="3701252"/>
            <a:ext cx="3724155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Source of this sand?</a:t>
            </a:r>
          </a:p>
        </p:txBody>
      </p:sp>
    </p:spTree>
    <p:extLst>
      <p:ext uri="{BB962C8B-B14F-4D97-AF65-F5344CB8AC3E}">
        <p14:creationId xmlns:p14="http://schemas.microsoft.com/office/powerpoint/2010/main" val="85250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ree, road&#10;&#10;Description automatically generated">
            <a:extLst>
              <a:ext uri="{FF2B5EF4-FFF2-40B4-BE49-F238E27FC236}">
                <a16:creationId xmlns:a16="http://schemas.microsoft.com/office/drawing/2014/main" id="{CB370DDC-F03E-434D-8A43-D4A45EBC42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29100E3-092B-42D7-821F-24AB2084F94E}"/>
              </a:ext>
            </a:extLst>
          </p:cNvPr>
          <p:cNvCxnSpPr>
            <a:cxnSpLocks/>
          </p:cNvCxnSpPr>
          <p:nvPr/>
        </p:nvCxnSpPr>
        <p:spPr>
          <a:xfrm flipH="1">
            <a:off x="5410200" y="2690455"/>
            <a:ext cx="1676400" cy="16383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C20921A-2872-4435-8643-643336BA5FF4}"/>
              </a:ext>
            </a:extLst>
          </p:cNvPr>
          <p:cNvSpPr txBox="1"/>
          <p:nvPr/>
        </p:nvSpPr>
        <p:spPr>
          <a:xfrm>
            <a:off x="6611063" y="3442943"/>
            <a:ext cx="1694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NET</a:t>
            </a:r>
            <a:r>
              <a:rPr lang="en-US" dirty="0">
                <a:solidFill>
                  <a:srgbClr val="FFC000"/>
                </a:solidFill>
              </a:rPr>
              <a:t> longshore transport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F936639-EEDC-46F5-8823-8DC23C4A5F89}"/>
              </a:ext>
            </a:extLst>
          </p:cNvPr>
          <p:cNvCxnSpPr>
            <a:cxnSpLocks/>
          </p:cNvCxnSpPr>
          <p:nvPr/>
        </p:nvCxnSpPr>
        <p:spPr>
          <a:xfrm flipH="1">
            <a:off x="4495800" y="5624155"/>
            <a:ext cx="1758193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50B427-52EA-4CAA-A78B-7CE11F97E466}"/>
              </a:ext>
            </a:extLst>
          </p:cNvPr>
          <p:cNvSpPr txBox="1"/>
          <p:nvPr/>
        </p:nvSpPr>
        <p:spPr>
          <a:xfrm>
            <a:off x="6324600" y="5282624"/>
            <a:ext cx="21717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concrete dock: ‘dams’ river of sand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820B0B-DFDF-4F2E-B46A-AE5DBAB61D6B}"/>
              </a:ext>
            </a:extLst>
          </p:cNvPr>
          <p:cNvCxnSpPr>
            <a:cxnSpLocks/>
          </p:cNvCxnSpPr>
          <p:nvPr/>
        </p:nvCxnSpPr>
        <p:spPr>
          <a:xfrm>
            <a:off x="7543800" y="1661755"/>
            <a:ext cx="381000" cy="990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B21257-7BDF-463C-94DF-3611CA652713}"/>
              </a:ext>
            </a:extLst>
          </p:cNvPr>
          <p:cNvCxnSpPr>
            <a:cxnSpLocks/>
          </p:cNvCxnSpPr>
          <p:nvPr/>
        </p:nvCxnSpPr>
        <p:spPr>
          <a:xfrm>
            <a:off x="7734300" y="1421096"/>
            <a:ext cx="381000" cy="990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7987BC-2ACD-4900-AFD9-E07A330DE08D}"/>
              </a:ext>
            </a:extLst>
          </p:cNvPr>
          <p:cNvCxnSpPr>
            <a:cxnSpLocks/>
          </p:cNvCxnSpPr>
          <p:nvPr/>
        </p:nvCxnSpPr>
        <p:spPr>
          <a:xfrm>
            <a:off x="7924800" y="1195745"/>
            <a:ext cx="381000" cy="990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CE24A0E-069A-421A-9FA1-D1A637AD0B5F}"/>
              </a:ext>
            </a:extLst>
          </p:cNvPr>
          <p:cNvSpPr txBox="1"/>
          <p:nvPr/>
        </p:nvSpPr>
        <p:spPr>
          <a:xfrm>
            <a:off x="7968347" y="2806950"/>
            <a:ext cx="12083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wave crests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3430CC-7A63-45DC-ADF2-A5F4B2A901B9}"/>
              </a:ext>
            </a:extLst>
          </p:cNvPr>
          <p:cNvSpPr txBox="1"/>
          <p:nvPr/>
        </p:nvSpPr>
        <p:spPr>
          <a:xfrm>
            <a:off x="1371600" y="1825823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Glensheen</a:t>
            </a:r>
            <a:r>
              <a:rPr lang="en-US" dirty="0"/>
              <a:t> Mansion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E4D17C-CFAD-4849-AE36-F25137F7778F}"/>
              </a:ext>
            </a:extLst>
          </p:cNvPr>
          <p:cNvCxnSpPr>
            <a:cxnSpLocks/>
          </p:cNvCxnSpPr>
          <p:nvPr/>
        </p:nvCxnSpPr>
        <p:spPr>
          <a:xfrm>
            <a:off x="2514600" y="2285728"/>
            <a:ext cx="0" cy="1223877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6368999-8726-45E1-852D-B6A3B0754A0C}"/>
              </a:ext>
            </a:extLst>
          </p:cNvPr>
          <p:cNvSpPr txBox="1"/>
          <p:nvPr/>
        </p:nvSpPr>
        <p:spPr>
          <a:xfrm>
            <a:off x="198879" y="143874"/>
            <a:ext cx="5361068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near Duluth</a:t>
            </a:r>
          </a:p>
        </p:txBody>
      </p:sp>
    </p:spTree>
    <p:extLst>
      <p:ext uri="{BB962C8B-B14F-4D97-AF65-F5344CB8AC3E}">
        <p14:creationId xmlns:p14="http://schemas.microsoft.com/office/powerpoint/2010/main" val="211173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914400" y="228600"/>
            <a:ext cx="731520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Coastal processes 101: Beaches and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Strandplains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E631EEF6-4A16-4DE0-8B71-FD25D1851F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8" t="28038" b="24660"/>
          <a:stretch>
            <a:fillRect/>
          </a:stretch>
        </p:blipFill>
        <p:spPr bwMode="auto">
          <a:xfrm>
            <a:off x="152399" y="1300568"/>
            <a:ext cx="6043757" cy="243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C06B5C-58AE-424E-A3ED-C43D534D8DE8}"/>
              </a:ext>
            </a:extLst>
          </p:cNvPr>
          <p:cNvSpPr/>
          <p:nvPr/>
        </p:nvSpPr>
        <p:spPr>
          <a:xfrm>
            <a:off x="5131629" y="1981200"/>
            <a:ext cx="358140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Basic constructional unit of a depositional coastline is a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5EFA5838-027E-46AA-8925-1176DF8A68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7" t="20241" r="3764" b="42827"/>
          <a:stretch/>
        </p:blipFill>
        <p:spPr bwMode="auto">
          <a:xfrm>
            <a:off x="152399" y="4160781"/>
            <a:ext cx="4743810" cy="161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62EEDC3-09B9-4E84-A62A-E2C98C6BB780}"/>
              </a:ext>
            </a:extLst>
          </p:cNvPr>
          <p:cNvCxnSpPr/>
          <p:nvPr/>
        </p:nvCxnSpPr>
        <p:spPr>
          <a:xfrm flipV="1">
            <a:off x="228600" y="2743200"/>
            <a:ext cx="1676400" cy="14175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D89543-7CA1-4A82-A470-9FE53F3B0C45}"/>
              </a:ext>
            </a:extLst>
          </p:cNvPr>
          <p:cNvCxnSpPr>
            <a:cxnSpLocks/>
          </p:cNvCxnSpPr>
          <p:nvPr/>
        </p:nvCxnSpPr>
        <p:spPr>
          <a:xfrm flipH="1" flipV="1">
            <a:off x="3657600" y="3182565"/>
            <a:ext cx="1086210" cy="98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237E9AB-9875-454E-9D9A-613ABA9DA5A0}"/>
              </a:ext>
            </a:extLst>
          </p:cNvPr>
          <p:cNvSpPr/>
          <p:nvPr/>
        </p:nvSpPr>
        <p:spPr>
          <a:xfrm>
            <a:off x="5131629" y="3328440"/>
            <a:ext cx="358140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Successive accretion (‘welding on’) of beach ridges builds the coastline lakeward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69120B-65D3-4D81-B8E0-36C76BBBAB60}"/>
              </a:ext>
            </a:extLst>
          </p:cNvPr>
          <p:cNvSpPr/>
          <p:nvPr/>
        </p:nvSpPr>
        <p:spPr>
          <a:xfrm>
            <a:off x="5181600" y="4636627"/>
            <a:ext cx="358140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… in net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depositional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coastlines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067ECD-5641-413C-9E89-64B93D827061}"/>
              </a:ext>
            </a:extLst>
          </p:cNvPr>
          <p:cNvSpPr/>
          <p:nvPr/>
        </p:nvSpPr>
        <p:spPr>
          <a:xfrm>
            <a:off x="5257800" y="5557432"/>
            <a:ext cx="3581400" cy="70788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… provided lake level does not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too quickly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839D25-58BF-4727-AD24-846C51DE5C57}"/>
              </a:ext>
            </a:extLst>
          </p:cNvPr>
          <p:cNvCxnSpPr>
            <a:cxnSpLocks/>
          </p:cNvCxnSpPr>
          <p:nvPr/>
        </p:nvCxnSpPr>
        <p:spPr>
          <a:xfrm>
            <a:off x="190500" y="3084034"/>
            <a:ext cx="2552700" cy="649766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5B93C8D-DAD8-46D4-9880-254D06DAD9A9}"/>
              </a:ext>
            </a:extLst>
          </p:cNvPr>
          <p:cNvSpPr/>
          <p:nvPr/>
        </p:nvSpPr>
        <p:spPr>
          <a:xfrm rot="772510">
            <a:off x="60627" y="3488888"/>
            <a:ext cx="212109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coastal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expansion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575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D14A2E-6897-4415-AA3B-5690C62A75FC}"/>
              </a:ext>
            </a:extLst>
          </p:cNvPr>
          <p:cNvSpPr txBox="1"/>
          <p:nvPr/>
        </p:nvSpPr>
        <p:spPr>
          <a:xfrm>
            <a:off x="4997728" y="206633"/>
            <a:ext cx="395577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Great Lakes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strandplains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0BCDC0-EFB5-44F5-B877-15BC6AE62C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267" y="3657600"/>
            <a:ext cx="5655733" cy="3181350"/>
          </a:xfrm>
          <a:prstGeom prst="rect">
            <a:avLst/>
          </a:prstGeom>
        </p:spPr>
      </p:pic>
      <p:pic>
        <p:nvPicPr>
          <p:cNvPr id="8" name="Picture 7" descr="A picture containing green, tree&#10;&#10;Description automatically generated">
            <a:extLst>
              <a:ext uri="{FF2B5EF4-FFF2-40B4-BE49-F238E27FC236}">
                <a16:creationId xmlns:a16="http://schemas.microsoft.com/office/drawing/2014/main" id="{53ED3CB5-8F67-4BE8-8E39-ECF330092A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r="28332"/>
          <a:stretch/>
        </p:blipFill>
        <p:spPr>
          <a:xfrm>
            <a:off x="0" y="0"/>
            <a:ext cx="4807228" cy="491680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2F25D2-49DC-4B1C-A8C2-83FD0802E9EB}"/>
              </a:ext>
            </a:extLst>
          </p:cNvPr>
          <p:cNvSpPr/>
          <p:nvPr/>
        </p:nvSpPr>
        <p:spPr>
          <a:xfrm>
            <a:off x="5029200" y="1295400"/>
            <a:ext cx="373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Grand Traverse Bay, east shore of Keweenaw Peninsula</a:t>
            </a:r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5DCAAC-2DAF-4666-8C0A-601A131798A0}"/>
              </a:ext>
            </a:extLst>
          </p:cNvPr>
          <p:cNvSpPr/>
          <p:nvPr/>
        </p:nvSpPr>
        <p:spPr>
          <a:xfrm>
            <a:off x="76200" y="5385137"/>
            <a:ext cx="3352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Glen Arbor, MI (west of Traverse City, Leelanau Peninsula, Lake Michigan)</a:t>
            </a:r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7D6CA9-B10E-42D8-860F-09F455168DD4}"/>
              </a:ext>
            </a:extLst>
          </p:cNvPr>
          <p:cNvSpPr/>
          <p:nvPr/>
        </p:nvSpPr>
        <p:spPr>
          <a:xfrm>
            <a:off x="4468995" y="3075057"/>
            <a:ext cx="4675005" cy="70788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Key Point: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Strandplains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form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or slowly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falling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lake level</a:t>
            </a:r>
          </a:p>
        </p:txBody>
      </p:sp>
    </p:spTree>
    <p:extLst>
      <p:ext uri="{BB962C8B-B14F-4D97-AF65-F5344CB8AC3E}">
        <p14:creationId xmlns:p14="http://schemas.microsoft.com/office/powerpoint/2010/main" val="190635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152400" y="152400"/>
            <a:ext cx="702904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Long-term lake level change in Duluth area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288AD989-B5C9-4AC5-AD94-256AA9972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" y="1646016"/>
            <a:ext cx="5738446" cy="4419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14F01C-C6C8-46D3-8A79-87EE977D7B51}"/>
              </a:ext>
            </a:extLst>
          </p:cNvPr>
          <p:cNvSpPr/>
          <p:nvPr/>
        </p:nvSpPr>
        <p:spPr>
          <a:xfrm>
            <a:off x="152400" y="762000"/>
            <a:ext cx="4675005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Lake-level curve by Andy Breckenridge (UWS; unpublished; pers. comm.) based on earlier work by Johnston et al. (2012) and Yu et al. (2013)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7D71CD-CC6F-4135-BC8E-7B841C3251A3}"/>
              </a:ext>
            </a:extLst>
          </p:cNvPr>
          <p:cNvCxnSpPr>
            <a:cxnSpLocks/>
          </p:cNvCxnSpPr>
          <p:nvPr/>
        </p:nvCxnSpPr>
        <p:spPr>
          <a:xfrm flipV="1">
            <a:off x="3962400" y="5620842"/>
            <a:ext cx="0" cy="44477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D734E36-98F3-445F-A1E6-4873517998F0}"/>
              </a:ext>
            </a:extLst>
          </p:cNvPr>
          <p:cNvSpPr/>
          <p:nvPr/>
        </p:nvSpPr>
        <p:spPr>
          <a:xfrm>
            <a:off x="3276600" y="6153090"/>
            <a:ext cx="378199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(+/- geologic slop)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B01828E-ADDD-4DCE-BE21-7FD8DAFEBF33}"/>
              </a:ext>
            </a:extLst>
          </p:cNvPr>
          <p:cNvCxnSpPr>
            <a:cxnSpLocks/>
          </p:cNvCxnSpPr>
          <p:nvPr/>
        </p:nvCxnSpPr>
        <p:spPr>
          <a:xfrm>
            <a:off x="1447800" y="3061728"/>
            <a:ext cx="2488284" cy="1022688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FAD4B8F-D19C-401F-9BCF-AFE42E22824D}"/>
              </a:ext>
            </a:extLst>
          </p:cNvPr>
          <p:cNvSpPr/>
          <p:nvPr/>
        </p:nvSpPr>
        <p:spPr>
          <a:xfrm>
            <a:off x="1828800" y="3715084"/>
            <a:ext cx="109940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‘slow’ fall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DC0A77-9BF7-4EEA-AAD3-86DF347486FC}"/>
              </a:ext>
            </a:extLst>
          </p:cNvPr>
          <p:cNvCxnSpPr>
            <a:cxnSpLocks/>
          </p:cNvCxnSpPr>
          <p:nvPr/>
        </p:nvCxnSpPr>
        <p:spPr>
          <a:xfrm flipV="1">
            <a:off x="4141117" y="3258004"/>
            <a:ext cx="686288" cy="790373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169A0E4-236E-4EE0-9416-0652CF96F465}"/>
              </a:ext>
            </a:extLst>
          </p:cNvPr>
          <p:cNvGrpSpPr/>
          <p:nvPr/>
        </p:nvGrpSpPr>
        <p:grpSpPr>
          <a:xfrm>
            <a:off x="953224" y="1592997"/>
            <a:ext cx="7967044" cy="2196406"/>
            <a:chOff x="1329356" y="1592997"/>
            <a:chExt cx="7967044" cy="219640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64FF28-FF41-43D5-880F-C5699E97DFFE}"/>
                </a:ext>
              </a:extLst>
            </p:cNvPr>
            <p:cNvSpPr/>
            <p:nvPr/>
          </p:nvSpPr>
          <p:spPr>
            <a:xfrm>
              <a:off x="6324599" y="1592997"/>
              <a:ext cx="2971801" cy="10488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037B5DC-AE3C-42D2-A3E9-62AF9AB534D6}"/>
                </a:ext>
              </a:extLst>
            </p:cNvPr>
            <p:cNvSpPr/>
            <p:nvPr/>
          </p:nvSpPr>
          <p:spPr>
            <a:xfrm rot="1357039">
              <a:off x="1329356" y="2515460"/>
              <a:ext cx="3429486" cy="1273943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A9441DD-E35D-4D30-967C-C78B7954FD2F}"/>
              </a:ext>
            </a:extLst>
          </p:cNvPr>
          <p:cNvSpPr/>
          <p:nvPr/>
        </p:nvSpPr>
        <p:spPr>
          <a:xfrm>
            <a:off x="5943600" y="1616667"/>
            <a:ext cx="3066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Slowly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falling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lake level from about 4500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–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</a:t>
            </a:r>
          </a:p>
        </p:txBody>
      </p:sp>
    </p:spTree>
    <p:extLst>
      <p:ext uri="{BB962C8B-B14F-4D97-AF65-F5344CB8AC3E}">
        <p14:creationId xmlns:p14="http://schemas.microsoft.com/office/powerpoint/2010/main" val="38773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B706C4CB-FCE7-4D1D-8D40-7F6BABEC91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583"/>
            <a:ext cx="9144000" cy="61432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76200" y="76200"/>
            <a:ext cx="60198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5000 – 1200 years BP: Slow lake-level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3CCE-CC7E-49B3-B91C-C703DC41CB59}"/>
              </a:ext>
            </a:extLst>
          </p:cNvPr>
          <p:cNvSpPr txBox="1"/>
          <p:nvPr/>
        </p:nvSpPr>
        <p:spPr>
          <a:xfrm>
            <a:off x="4743125" y="2133600"/>
            <a:ext cx="4324675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Construction of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(now drowned)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Ancient ‘Park Point’ = leading edge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harbor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estuary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D3C982-A1DA-4F89-8F2A-F1F61BBC6FD5}"/>
              </a:ext>
            </a:extLst>
          </p:cNvPr>
          <p:cNvSpPr txBox="1"/>
          <p:nvPr/>
        </p:nvSpPr>
        <p:spPr>
          <a:xfrm>
            <a:off x="76200" y="685800"/>
            <a:ext cx="3733800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Sand supply mostly from St. Louis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Rivers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Some longshore transport of sand from north- and south-shore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rivers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Minor bluff erosion</a:t>
            </a:r>
          </a:p>
        </p:txBody>
      </p:sp>
    </p:spTree>
    <p:extLst>
      <p:ext uri="{BB962C8B-B14F-4D97-AF65-F5344CB8AC3E}">
        <p14:creationId xmlns:p14="http://schemas.microsoft.com/office/powerpoint/2010/main" val="236870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A0577762-5C72-4898-AF23-0C6E38D00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780985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D14A2E-6897-4415-AA3B-5690C62A75FC}"/>
              </a:ext>
            </a:extLst>
          </p:cNvPr>
          <p:cNvSpPr txBox="1"/>
          <p:nvPr/>
        </p:nvSpPr>
        <p:spPr>
          <a:xfrm>
            <a:off x="76200" y="76200"/>
            <a:ext cx="739140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Supporting evidence for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beneath harbor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60BD21-1CB5-40CD-ABDB-6CEAADCA621F}"/>
              </a:ext>
            </a:extLst>
          </p:cNvPr>
          <p:cNvSpPr/>
          <p:nvPr/>
        </p:nvSpPr>
        <p:spPr>
          <a:xfrm>
            <a:off x="6477000" y="4910874"/>
            <a:ext cx="2667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Digitization of 1863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Hearding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map by Andy Breckenridge and students</a:t>
            </a:r>
            <a:endParaRPr lang="en-US" sz="1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9ACB0A-CAE0-4FF8-BB3D-717E08A0E915}"/>
              </a:ext>
            </a:extLst>
          </p:cNvPr>
          <p:cNvGrpSpPr/>
          <p:nvPr/>
        </p:nvGrpSpPr>
        <p:grpSpPr>
          <a:xfrm>
            <a:off x="914400" y="4495800"/>
            <a:ext cx="2944978" cy="2268144"/>
            <a:chOff x="1493672" y="4516944"/>
            <a:chExt cx="2944978" cy="2268144"/>
          </a:xfrm>
        </p:grpSpPr>
        <p:pic>
          <p:nvPicPr>
            <p:cNvPr id="8" name="Picture 7" descr="A close up of a device&#10;&#10;Description automatically generated">
              <a:extLst>
                <a:ext uri="{FF2B5EF4-FFF2-40B4-BE49-F238E27FC236}">
                  <a16:creationId xmlns:a16="http://schemas.microsoft.com/office/drawing/2014/main" id="{E4E7BE66-BF6D-40C8-9733-9B66A13EC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672" y="4516944"/>
              <a:ext cx="2944978" cy="2268144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8DA3005-394E-42D4-B327-496A31B0C5F0}"/>
                </a:ext>
              </a:extLst>
            </p:cNvPr>
            <p:cNvSpPr/>
            <p:nvPr/>
          </p:nvSpPr>
          <p:spPr>
            <a:xfrm rot="1598606">
              <a:off x="1973577" y="5110850"/>
              <a:ext cx="17526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5E7B921F-9E96-43B5-B907-7255F96882EA}"/>
              </a:ext>
            </a:extLst>
          </p:cNvPr>
          <p:cNvSpPr/>
          <p:nvPr/>
        </p:nvSpPr>
        <p:spPr>
          <a:xfrm>
            <a:off x="4100649" y="1705570"/>
            <a:ext cx="39047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curvilinear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(arcuate)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mapped 1863 bathymetry = beach ridges (drowned)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8414F8-BAE6-4E2F-A7E5-B78EE4431FF3}"/>
              </a:ext>
            </a:extLst>
          </p:cNvPr>
          <p:cNvCxnSpPr/>
          <p:nvPr/>
        </p:nvCxnSpPr>
        <p:spPr>
          <a:xfrm flipH="1">
            <a:off x="2733593" y="1905000"/>
            <a:ext cx="1295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62E6C3F-F110-4C57-86B6-28D26581ACC4}"/>
              </a:ext>
            </a:extLst>
          </p:cNvPr>
          <p:cNvCxnSpPr>
            <a:cxnSpLocks/>
          </p:cNvCxnSpPr>
          <p:nvPr/>
        </p:nvCxnSpPr>
        <p:spPr>
          <a:xfrm flipH="1">
            <a:off x="3381293" y="2590800"/>
            <a:ext cx="719356" cy="3048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ACAB86F-5C6E-4509-9A63-AD837E0ED82D}"/>
              </a:ext>
            </a:extLst>
          </p:cNvPr>
          <p:cNvGrpSpPr/>
          <p:nvPr/>
        </p:nvGrpSpPr>
        <p:grpSpPr>
          <a:xfrm>
            <a:off x="4182572" y="548640"/>
            <a:ext cx="4580428" cy="2880360"/>
            <a:chOff x="4182572" y="548640"/>
            <a:chExt cx="4580428" cy="2880360"/>
          </a:xfrm>
        </p:grpSpPr>
        <p:pic>
          <p:nvPicPr>
            <p:cNvPr id="17" name="Picture 16" descr="Water next to the ocean&#10;&#10;Description automatically generated">
              <a:extLst>
                <a:ext uri="{FF2B5EF4-FFF2-40B4-BE49-F238E27FC236}">
                  <a16:creationId xmlns:a16="http://schemas.microsoft.com/office/drawing/2014/main" id="{4E36B5EE-435A-4E62-AE30-92695BE954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53"/>
            <a:stretch/>
          </p:blipFill>
          <p:spPr>
            <a:xfrm>
              <a:off x="4182572" y="548640"/>
              <a:ext cx="4580428" cy="288036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979A289-E41F-46FA-8038-49A4A9FAA4E2}"/>
                </a:ext>
              </a:extLst>
            </p:cNvPr>
            <p:cNvSpPr/>
            <p:nvPr/>
          </p:nvSpPr>
          <p:spPr>
            <a:xfrm>
              <a:off x="5410200" y="3062059"/>
              <a:ext cx="329597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Wiki image of </a:t>
              </a:r>
              <a:r>
                <a:rPr lang="en-US" sz="14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Bathhurst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Inlet, Nunavut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8DDC47B-62D9-4256-A7EF-CEF5A7015C02}"/>
              </a:ext>
            </a:extLst>
          </p:cNvPr>
          <p:cNvSpPr/>
          <p:nvPr/>
        </p:nvSpPr>
        <p:spPr>
          <a:xfrm>
            <a:off x="4182571" y="551871"/>
            <a:ext cx="3627279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 (elusive) feature like this underlies the muddy bottom of the harbor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6650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152400" y="152400"/>
            <a:ext cx="51816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1200 years BP: Things change!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288AD989-B5C9-4AC5-AD94-256AA9972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" y="1646016"/>
            <a:ext cx="5738446" cy="4419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14F01C-C6C8-46D3-8A79-87EE977D7B51}"/>
              </a:ext>
            </a:extLst>
          </p:cNvPr>
          <p:cNvSpPr/>
          <p:nvPr/>
        </p:nvSpPr>
        <p:spPr>
          <a:xfrm>
            <a:off x="304801" y="1371600"/>
            <a:ext cx="4114799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Lake-level curve by Andy Breckenridge (UWS; unpublished; pers. comm.) based on earlier work by Johnston et al. (2012) and Yu et al. (2013)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7D71CD-CC6F-4135-BC8E-7B841C3251A3}"/>
              </a:ext>
            </a:extLst>
          </p:cNvPr>
          <p:cNvCxnSpPr>
            <a:cxnSpLocks/>
          </p:cNvCxnSpPr>
          <p:nvPr/>
        </p:nvCxnSpPr>
        <p:spPr>
          <a:xfrm flipV="1">
            <a:off x="3962400" y="5620842"/>
            <a:ext cx="0" cy="44477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D734E36-98F3-445F-A1E6-4873517998F0}"/>
              </a:ext>
            </a:extLst>
          </p:cNvPr>
          <p:cNvSpPr/>
          <p:nvPr/>
        </p:nvSpPr>
        <p:spPr>
          <a:xfrm>
            <a:off x="3276600" y="6153090"/>
            <a:ext cx="378199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(+/- geologic slop)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DC0A77-9BF7-4EEA-AAD3-86DF347486FC}"/>
              </a:ext>
            </a:extLst>
          </p:cNvPr>
          <p:cNvCxnSpPr>
            <a:cxnSpLocks/>
          </p:cNvCxnSpPr>
          <p:nvPr/>
        </p:nvCxnSpPr>
        <p:spPr>
          <a:xfrm flipV="1">
            <a:off x="4141117" y="3258004"/>
            <a:ext cx="686288" cy="790373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169A0E4-236E-4EE0-9416-0652CF96F465}"/>
              </a:ext>
            </a:extLst>
          </p:cNvPr>
          <p:cNvGrpSpPr/>
          <p:nvPr/>
        </p:nvGrpSpPr>
        <p:grpSpPr>
          <a:xfrm>
            <a:off x="3524274" y="2882804"/>
            <a:ext cx="5395994" cy="2679796"/>
            <a:chOff x="3900406" y="2875601"/>
            <a:chExt cx="5395994" cy="267979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64FF28-FF41-43D5-880F-C5699E97DFFE}"/>
                </a:ext>
              </a:extLst>
            </p:cNvPr>
            <p:cNvSpPr/>
            <p:nvPr/>
          </p:nvSpPr>
          <p:spPr>
            <a:xfrm>
              <a:off x="6324599" y="2968036"/>
              <a:ext cx="2971801" cy="25873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037B5DC-AE3C-42D2-A3E9-62AF9AB534D6}"/>
                </a:ext>
              </a:extLst>
            </p:cNvPr>
            <p:cNvSpPr/>
            <p:nvPr/>
          </p:nvSpPr>
          <p:spPr>
            <a:xfrm rot="18967624">
              <a:off x="3900406" y="2875601"/>
              <a:ext cx="1876262" cy="810681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D7BF724-BADD-49D6-9F36-EF4054DFF1B4}"/>
              </a:ext>
            </a:extLst>
          </p:cNvPr>
          <p:cNvSpPr/>
          <p:nvPr/>
        </p:nvSpPr>
        <p:spPr>
          <a:xfrm>
            <a:off x="5943600" y="3055716"/>
            <a:ext cx="3066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Change in outlet of Lake Superior @ 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triggers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 lake level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732E8C2-8B9F-4D20-B7F7-F2BD7D63EA78}"/>
              </a:ext>
            </a:extLst>
          </p:cNvPr>
          <p:cNvSpPr/>
          <p:nvPr/>
        </p:nvSpPr>
        <p:spPr>
          <a:xfrm>
            <a:off x="5943599" y="4485240"/>
            <a:ext cx="3066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Rise rate ~ 2.5 – 3.0 mm/a in Duluth = FAST (geologically speaking)</a:t>
            </a:r>
          </a:p>
        </p:txBody>
      </p:sp>
    </p:spTree>
    <p:extLst>
      <p:ext uri="{BB962C8B-B14F-4D97-AF65-F5344CB8AC3E}">
        <p14:creationId xmlns:p14="http://schemas.microsoft.com/office/powerpoint/2010/main" val="421821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E988D0-7D7C-4315-AA97-2F418D192D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30945" b="17500"/>
          <a:stretch/>
        </p:blipFill>
        <p:spPr>
          <a:xfrm>
            <a:off x="23252" y="762000"/>
            <a:ext cx="9120748" cy="29718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V="1">
            <a:off x="3662086" y="2438400"/>
            <a:ext cx="4110314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261A736-83BB-468A-9B4E-5AFA04ABB5F9}"/>
              </a:ext>
            </a:extLst>
          </p:cNvPr>
          <p:cNvGrpSpPr/>
          <p:nvPr/>
        </p:nvGrpSpPr>
        <p:grpSpPr>
          <a:xfrm>
            <a:off x="304800" y="2657901"/>
            <a:ext cx="8807861" cy="3234562"/>
            <a:chOff x="304800" y="2657901"/>
            <a:chExt cx="8807861" cy="3234562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C0E8F0F-B4E0-4763-859D-C3100C79C7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4800" y="3268234"/>
              <a:ext cx="514634" cy="16085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7E5A89-25F7-48DB-AD63-1BCF24DFFBA0}"/>
                </a:ext>
              </a:extLst>
            </p:cNvPr>
            <p:cNvSpPr txBox="1"/>
            <p:nvPr/>
          </p:nvSpPr>
          <p:spPr>
            <a:xfrm>
              <a:off x="819434" y="4876800"/>
              <a:ext cx="2842652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Diabase dike (intrusive rock): More resistant to weathering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C0E8F0F-B4E0-4763-859D-C3100C79C7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38482" y="2657901"/>
              <a:ext cx="514634" cy="16085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7E5A89-25F7-48DB-AD63-1BCF24DFFBA0}"/>
                </a:ext>
              </a:extLst>
            </p:cNvPr>
            <p:cNvSpPr txBox="1"/>
            <p:nvPr/>
          </p:nvSpPr>
          <p:spPr>
            <a:xfrm>
              <a:off x="6096000" y="4379204"/>
              <a:ext cx="3016661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Contact between glacial 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till</a:t>
              </a: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and underlying volcanic flow (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bedrock</a:t>
              </a: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C0E8F0F-B4E0-4763-859D-C3100C79C7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52566" y="3039634"/>
              <a:ext cx="514634" cy="16085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87E5A89-25F7-48DB-AD63-1BCF24DFFBA0}"/>
                </a:ext>
              </a:extLst>
            </p:cNvPr>
            <p:cNvSpPr txBox="1"/>
            <p:nvPr/>
          </p:nvSpPr>
          <p:spPr>
            <a:xfrm>
              <a:off x="3839348" y="4686980"/>
              <a:ext cx="1875652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Thin veneer of active beach cobbles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4F1944E-3081-4BF5-A592-107A75A80E88}"/>
              </a:ext>
            </a:extLst>
          </p:cNvPr>
          <p:cNvSpPr txBox="1"/>
          <p:nvPr/>
        </p:nvSpPr>
        <p:spPr>
          <a:xfrm>
            <a:off x="76200" y="76200"/>
            <a:ext cx="59436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Rapid lake-level rise drives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bluff erosion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39646B-F081-46D0-907C-D84B600BA53B}"/>
              </a:ext>
            </a:extLst>
          </p:cNvPr>
          <p:cNvGrpSpPr/>
          <p:nvPr/>
        </p:nvGrpSpPr>
        <p:grpSpPr>
          <a:xfrm>
            <a:off x="23252" y="2325663"/>
            <a:ext cx="9120748" cy="4440897"/>
            <a:chOff x="23252" y="2325663"/>
            <a:chExt cx="9120748" cy="44408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7B33374-76E9-4316-B257-323CE6E811EF}"/>
                </a:ext>
              </a:extLst>
            </p:cNvPr>
            <p:cNvGrpSpPr/>
            <p:nvPr/>
          </p:nvGrpSpPr>
          <p:grpSpPr>
            <a:xfrm>
              <a:off x="23252" y="3200400"/>
              <a:ext cx="9120748" cy="3566160"/>
              <a:chOff x="23252" y="3200400"/>
              <a:chExt cx="9120748" cy="3566160"/>
            </a:xfrm>
          </p:grpSpPr>
          <p:pic>
            <p:nvPicPr>
              <p:cNvPr id="21" name="Picture 20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D015B135-1831-4C72-AF58-741DDCDBF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899" y="3200400"/>
                <a:ext cx="8027101" cy="3566160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3F84357-E263-4EB1-9FA3-65B4BBBE2289}"/>
                  </a:ext>
                </a:extLst>
              </p:cNvPr>
              <p:cNvSpPr/>
              <p:nvPr/>
            </p:nvSpPr>
            <p:spPr>
              <a:xfrm>
                <a:off x="23252" y="6422231"/>
                <a:ext cx="294503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(Lambert and Swenson, 2016)</a:t>
                </a:r>
                <a:endParaRPr lang="en-US" sz="1600" dirty="0"/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504DF8F-9643-45E9-9A92-31562D5850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7224" y="2325663"/>
              <a:ext cx="5706" cy="12366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E5BBF4D-C234-43AB-B0C0-1F665094C6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9150" y="2854515"/>
              <a:ext cx="8339" cy="11034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F387E79-C871-4735-A362-807B371FC5CA}"/>
              </a:ext>
            </a:extLst>
          </p:cNvPr>
          <p:cNvSpPr/>
          <p:nvPr/>
        </p:nvSpPr>
        <p:spPr>
          <a:xfrm>
            <a:off x="304801" y="1371600"/>
            <a:ext cx="5534069" cy="70788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Key Point: Nearshore lake-floor geometry holds information about long-term bluff-retreat rates</a:t>
            </a:r>
          </a:p>
        </p:txBody>
      </p:sp>
    </p:spTree>
    <p:extLst>
      <p:ext uri="{BB962C8B-B14F-4D97-AF65-F5344CB8AC3E}">
        <p14:creationId xmlns:p14="http://schemas.microsoft.com/office/powerpoint/2010/main" val="5706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8" r="13333" b="8707"/>
          <a:stretch/>
        </p:blipFill>
        <p:spPr>
          <a:xfrm>
            <a:off x="76200" y="807720"/>
            <a:ext cx="6442099" cy="38404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6C8D5B-B2B9-462A-A9DB-CCCAD3CB94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276600"/>
            <a:ext cx="5943600" cy="32377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28F998-0C71-4DD9-AB82-3620ADE83B7E}"/>
              </a:ext>
            </a:extLst>
          </p:cNvPr>
          <p:cNvSpPr txBox="1"/>
          <p:nvPr/>
        </p:nvSpPr>
        <p:spPr>
          <a:xfrm>
            <a:off x="76200" y="76200"/>
            <a:ext cx="42672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Long-term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bluff erosion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rates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9B456B-A537-4A36-9F4C-64FD84E0FD27}"/>
              </a:ext>
            </a:extLst>
          </p:cNvPr>
          <p:cNvSpPr/>
          <p:nvPr/>
        </p:nvSpPr>
        <p:spPr>
          <a:xfrm>
            <a:off x="870307" y="1025481"/>
            <a:ext cx="4134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Nearshore bathymetry, eastern Duluth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1E88E4-C5C3-4FA6-A421-73C571AF4B78}"/>
              </a:ext>
            </a:extLst>
          </p:cNvPr>
          <p:cNvSpPr/>
          <p:nvPr/>
        </p:nvSpPr>
        <p:spPr>
          <a:xfrm>
            <a:off x="6481309" y="1491734"/>
            <a:ext cx="2087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Lester River ‘delta’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2A5F0B-1781-4D26-8653-2867DEDE00F0}"/>
              </a:ext>
            </a:extLst>
          </p:cNvPr>
          <p:cNvCxnSpPr/>
          <p:nvPr/>
        </p:nvCxnSpPr>
        <p:spPr>
          <a:xfrm flipH="1">
            <a:off x="5277465" y="1676400"/>
            <a:ext cx="104713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146F8B3-C3DC-42C9-91B4-74B58BE8D5C4}"/>
              </a:ext>
            </a:extLst>
          </p:cNvPr>
          <p:cNvSpPr/>
          <p:nvPr/>
        </p:nvSpPr>
        <p:spPr>
          <a:xfrm>
            <a:off x="1143000" y="2025134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My house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B65E05-5B6A-45D3-9687-334A3A42D9BE}"/>
              </a:ext>
            </a:extLst>
          </p:cNvPr>
          <p:cNvCxnSpPr>
            <a:cxnSpLocks/>
          </p:cNvCxnSpPr>
          <p:nvPr/>
        </p:nvCxnSpPr>
        <p:spPr>
          <a:xfrm>
            <a:off x="2404140" y="2209800"/>
            <a:ext cx="3390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1832584-4085-438C-B5C6-64157B70D2C2}"/>
              </a:ext>
            </a:extLst>
          </p:cNvPr>
          <p:cNvSpPr/>
          <p:nvPr/>
        </p:nvSpPr>
        <p:spPr>
          <a:xfrm>
            <a:off x="2819400" y="2136115"/>
            <a:ext cx="118140" cy="137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C8B301-7157-4E39-85AD-1A5F807AFBD5}"/>
              </a:ext>
            </a:extLst>
          </p:cNvPr>
          <p:cNvSpPr/>
          <p:nvPr/>
        </p:nvSpPr>
        <p:spPr>
          <a:xfrm>
            <a:off x="4246485" y="2545080"/>
            <a:ext cx="4337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Multibeam data from Dennison,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Wattrus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&amp; Swenson</a:t>
            </a:r>
            <a:endParaRPr lang="en-US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59C758-3C31-4FE8-B4B2-C89E771865F0}"/>
              </a:ext>
            </a:extLst>
          </p:cNvPr>
          <p:cNvSpPr/>
          <p:nvPr/>
        </p:nvSpPr>
        <p:spPr>
          <a:xfrm>
            <a:off x="320854" y="5173116"/>
            <a:ext cx="2482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Nearshore bathymetry east of Superior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79E72BB-1F39-455B-A499-D451427826E1}"/>
              </a:ext>
            </a:extLst>
          </p:cNvPr>
          <p:cNvCxnSpPr>
            <a:cxnSpLocks/>
          </p:cNvCxnSpPr>
          <p:nvPr/>
        </p:nvCxnSpPr>
        <p:spPr>
          <a:xfrm>
            <a:off x="2803347" y="5410200"/>
            <a:ext cx="131145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273E3D3-BDDD-470E-9FE8-6BED25C6EF0D}"/>
              </a:ext>
            </a:extLst>
          </p:cNvPr>
          <p:cNvSpPr/>
          <p:nvPr/>
        </p:nvSpPr>
        <p:spPr>
          <a:xfrm>
            <a:off x="6535684" y="6520419"/>
            <a:ext cx="254108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Lambert and Swenson (2016)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117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A747FC-2E5A-483B-AA3A-46F62B28DE8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6618" b="-2778"/>
          <a:stretch/>
        </p:blipFill>
        <p:spPr bwMode="auto">
          <a:xfrm>
            <a:off x="0" y="7398"/>
            <a:ext cx="91440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4CDA6D-B1B4-4407-B0A4-EFA9FC7750AA}"/>
              </a:ext>
            </a:extLst>
          </p:cNvPr>
          <p:cNvSpPr txBox="1"/>
          <p:nvPr/>
        </p:nvSpPr>
        <p:spPr>
          <a:xfrm>
            <a:off x="6400800" y="5616714"/>
            <a:ext cx="25146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218-726-6844</a:t>
            </a:r>
          </a:p>
          <a:p>
            <a:r>
              <a:rPr lang="en-US" sz="2000" dirty="0"/>
              <a:t>jswenso2@d.umn.edu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8A2A1E-DF32-4CA6-896B-19843C3302E9}"/>
              </a:ext>
            </a:extLst>
          </p:cNvPr>
          <p:cNvSpPr/>
          <p:nvPr/>
        </p:nvSpPr>
        <p:spPr>
          <a:xfrm>
            <a:off x="228600" y="886361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Drowned, starved, and battered: the interplay of natural and anthropogenic processes in the uncertain fate of Minnesota 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04FAB-C317-4615-8743-85F2428AB09E}"/>
              </a:ext>
            </a:extLst>
          </p:cNvPr>
          <p:cNvSpPr/>
          <p:nvPr/>
        </p:nvSpPr>
        <p:spPr>
          <a:xfrm>
            <a:off x="228600" y="4648200"/>
            <a:ext cx="655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John B. Swenson</a:t>
            </a:r>
          </a:p>
          <a:p>
            <a:r>
              <a:rPr lang="en-US" sz="2400" dirty="0"/>
              <a:t>Department of Earth and Environmental Sciences</a:t>
            </a:r>
          </a:p>
          <a:p>
            <a:r>
              <a:rPr lang="en-US" sz="2400" dirty="0"/>
              <a:t>University of Minnesota Duluth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B501A6-F680-4F00-A04C-7C5FFBD48B7F}"/>
              </a:ext>
            </a:extLst>
          </p:cNvPr>
          <p:cNvSpPr/>
          <p:nvPr/>
        </p:nvSpPr>
        <p:spPr>
          <a:xfrm>
            <a:off x="4415547" y="32443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dirty="0"/>
          </a:p>
        </p:txBody>
      </p:sp>
      <p:pic>
        <p:nvPicPr>
          <p:cNvPr id="7" name="Picture 6" descr="A picture containing object, indoor&#10;&#10;Description automatically generated">
            <a:extLst>
              <a:ext uri="{FF2B5EF4-FFF2-40B4-BE49-F238E27FC236}">
                <a16:creationId xmlns:a16="http://schemas.microsoft.com/office/drawing/2014/main" id="{329AD698-B66F-4418-BE25-FAD7247130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72200"/>
            <a:ext cx="3383280" cy="38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41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28F998-0C71-4DD9-AB82-3620ADE83B7E}"/>
              </a:ext>
            </a:extLst>
          </p:cNvPr>
          <p:cNvSpPr txBox="1"/>
          <p:nvPr/>
        </p:nvSpPr>
        <p:spPr>
          <a:xfrm>
            <a:off x="76200" y="76200"/>
            <a:ext cx="42672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Long-term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bluff erosion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rates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73E3D3-BDDD-470E-9FE8-6BED25C6EF0D}"/>
              </a:ext>
            </a:extLst>
          </p:cNvPr>
          <p:cNvSpPr/>
          <p:nvPr/>
        </p:nvSpPr>
        <p:spPr>
          <a:xfrm>
            <a:off x="2362200" y="4494210"/>
            <a:ext cx="254108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Lambert and Swenson (2016)</a:t>
            </a:r>
            <a:endParaRPr lang="en-US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D15294-7A8B-4B60-A084-52F545B8B7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14995" r="4762" b="4786"/>
          <a:stretch/>
        </p:blipFill>
        <p:spPr>
          <a:xfrm>
            <a:off x="76200" y="686027"/>
            <a:ext cx="5401061" cy="37602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4808CD-D53C-4E0C-8808-AC468E87C7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20769" r="44765" b="15049"/>
          <a:stretch/>
        </p:blipFill>
        <p:spPr>
          <a:xfrm>
            <a:off x="4724400" y="4038600"/>
            <a:ext cx="4343400" cy="2590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301F47-C249-4DDD-8F74-9B0B50565D5C}"/>
              </a:ext>
            </a:extLst>
          </p:cNvPr>
          <p:cNvSpPr txBox="1"/>
          <p:nvPr/>
        </p:nvSpPr>
        <p:spPr>
          <a:xfrm>
            <a:off x="6172200" y="4114800"/>
            <a:ext cx="12489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Offshore slope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2DCB6B-F4DE-42DB-8651-2CA701229814}"/>
              </a:ext>
            </a:extLst>
          </p:cNvPr>
          <p:cNvSpPr/>
          <p:nvPr/>
        </p:nvSpPr>
        <p:spPr>
          <a:xfrm>
            <a:off x="4038600" y="622800"/>
            <a:ext cx="685800" cy="387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534B688-1BB8-48A3-A247-EFC2541ACEBC}"/>
              </a:ext>
            </a:extLst>
          </p:cNvPr>
          <p:cNvSpPr/>
          <p:nvPr/>
        </p:nvSpPr>
        <p:spPr>
          <a:xfrm>
            <a:off x="7924800" y="3962400"/>
            <a:ext cx="914400" cy="280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D735BD-4909-409A-8E92-6692CD6576EC}"/>
              </a:ext>
            </a:extLst>
          </p:cNvPr>
          <p:cNvSpPr/>
          <p:nvPr/>
        </p:nvSpPr>
        <p:spPr>
          <a:xfrm>
            <a:off x="5950128" y="914400"/>
            <a:ext cx="3117672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Bedrock-cored north-shore bluff retreat rate ~ </a:t>
            </a:r>
            <a:r>
              <a:rPr lang="en-US" sz="2000" b="1" dirty="0"/>
              <a:t>4</a:t>
            </a:r>
            <a:r>
              <a:rPr lang="en-US" sz="2000" dirty="0"/>
              <a:t> cm/</a:t>
            </a:r>
            <a:r>
              <a:rPr lang="en-US" sz="2000" dirty="0" err="1"/>
              <a:t>yr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Large variability because of mixed lithology, e.g. rhyolite vs. basalt vs. diabase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A0C396-B5D3-4514-88E6-046BC5B4E367}"/>
              </a:ext>
            </a:extLst>
          </p:cNvPr>
          <p:cNvSpPr/>
          <p:nvPr/>
        </p:nvSpPr>
        <p:spPr>
          <a:xfrm>
            <a:off x="102394" y="4998184"/>
            <a:ext cx="4545806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South-shore bluff retreat rate ~ </a:t>
            </a:r>
            <a:r>
              <a:rPr lang="en-US" sz="2000" b="1" dirty="0"/>
              <a:t>40</a:t>
            </a:r>
            <a:r>
              <a:rPr lang="en-US" sz="2000" dirty="0"/>
              <a:t> cm/</a:t>
            </a:r>
            <a:r>
              <a:rPr lang="en-US" sz="2000" dirty="0" err="1"/>
              <a:t>yr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Mechanically weak, unconsolidated till</a:t>
            </a:r>
          </a:p>
          <a:p>
            <a:endParaRPr lang="en-US" sz="2000" dirty="0"/>
          </a:p>
          <a:p>
            <a:r>
              <a:rPr lang="en-US" sz="2000" dirty="0"/>
              <a:t>Less variability -&gt; homogenous till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2A5F0B-1781-4D26-8653-2867DEDE00F0}"/>
              </a:ext>
            </a:extLst>
          </p:cNvPr>
          <p:cNvCxnSpPr>
            <a:cxnSpLocks/>
          </p:cNvCxnSpPr>
          <p:nvPr/>
        </p:nvCxnSpPr>
        <p:spPr>
          <a:xfrm flipH="1">
            <a:off x="4876801" y="1752600"/>
            <a:ext cx="914399" cy="0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43425C-F672-420C-B4E4-226785A706DD}"/>
              </a:ext>
            </a:extLst>
          </p:cNvPr>
          <p:cNvCxnSpPr>
            <a:cxnSpLocks/>
          </p:cNvCxnSpPr>
          <p:nvPr/>
        </p:nvCxnSpPr>
        <p:spPr>
          <a:xfrm>
            <a:off x="4724400" y="5867400"/>
            <a:ext cx="1136471" cy="0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59248784-9D89-41B4-882E-4E6A5498AA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540B8FB-6FE9-4241-BE17-C5BAB760523A}"/>
              </a:ext>
            </a:extLst>
          </p:cNvPr>
          <p:cNvSpPr/>
          <p:nvPr/>
        </p:nvSpPr>
        <p:spPr>
          <a:xfrm>
            <a:off x="3733800" y="251923"/>
            <a:ext cx="5410200" cy="70788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Bluff retreat is driven by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 lake level from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- present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FEAC445-3CFF-427B-BE98-7D076244B48F}"/>
              </a:ext>
            </a:extLst>
          </p:cNvPr>
          <p:cNvCxnSpPr>
            <a:cxnSpLocks/>
          </p:cNvCxnSpPr>
          <p:nvPr/>
        </p:nvCxnSpPr>
        <p:spPr>
          <a:xfrm flipH="1" flipV="1">
            <a:off x="2346818" y="30861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2C50FA-6346-473C-ADD8-57F826A5A1B7}"/>
              </a:ext>
            </a:extLst>
          </p:cNvPr>
          <p:cNvCxnSpPr>
            <a:cxnSpLocks/>
          </p:cNvCxnSpPr>
          <p:nvPr/>
        </p:nvCxnSpPr>
        <p:spPr>
          <a:xfrm flipH="1" flipV="1">
            <a:off x="3006436" y="25908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F54CF0-A316-4765-8372-86A7C165C7F9}"/>
              </a:ext>
            </a:extLst>
          </p:cNvPr>
          <p:cNvCxnSpPr>
            <a:cxnSpLocks/>
          </p:cNvCxnSpPr>
          <p:nvPr/>
        </p:nvCxnSpPr>
        <p:spPr>
          <a:xfrm flipH="1" flipV="1">
            <a:off x="1686790" y="36476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07AFCF7-ADB0-4A9C-8A3C-7B837B9937EA}"/>
              </a:ext>
            </a:extLst>
          </p:cNvPr>
          <p:cNvCxnSpPr>
            <a:cxnSpLocks/>
          </p:cNvCxnSpPr>
          <p:nvPr/>
        </p:nvCxnSpPr>
        <p:spPr>
          <a:xfrm flipH="1" flipV="1">
            <a:off x="3733800" y="20574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4B6CF6-8931-45EC-8D8E-BC349EACF977}"/>
              </a:ext>
            </a:extLst>
          </p:cNvPr>
          <p:cNvCxnSpPr>
            <a:cxnSpLocks/>
          </p:cNvCxnSpPr>
          <p:nvPr/>
        </p:nvCxnSpPr>
        <p:spPr>
          <a:xfrm flipH="1" flipV="1">
            <a:off x="4267200" y="15240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0CB52BC-55DC-408E-A61D-6EBD979951C0}"/>
              </a:ext>
            </a:extLst>
          </p:cNvPr>
          <p:cNvSpPr txBox="1"/>
          <p:nvPr/>
        </p:nvSpPr>
        <p:spPr>
          <a:xfrm rot="19362998">
            <a:off x="-338360" y="1838540"/>
            <a:ext cx="462925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shore retreat rate ~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year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variability (tied to lithology)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96CD3D-8A11-4FE1-9A1A-9B1AC063BE91}"/>
              </a:ext>
            </a:extLst>
          </p:cNvPr>
          <p:cNvCxnSpPr>
            <a:cxnSpLocks/>
          </p:cNvCxnSpPr>
          <p:nvPr/>
        </p:nvCxnSpPr>
        <p:spPr>
          <a:xfrm>
            <a:off x="5306288" y="4270495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02E0B7-89FD-4DAD-BE88-1AEAEE6B9513}"/>
              </a:ext>
            </a:extLst>
          </p:cNvPr>
          <p:cNvCxnSpPr>
            <a:cxnSpLocks/>
          </p:cNvCxnSpPr>
          <p:nvPr/>
        </p:nvCxnSpPr>
        <p:spPr>
          <a:xfrm>
            <a:off x="6511634" y="3761900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003975-8EC3-479B-BB08-3C0DE56E442E}"/>
              </a:ext>
            </a:extLst>
          </p:cNvPr>
          <p:cNvCxnSpPr>
            <a:cxnSpLocks/>
          </p:cNvCxnSpPr>
          <p:nvPr/>
        </p:nvCxnSpPr>
        <p:spPr>
          <a:xfrm>
            <a:off x="4107870" y="4724400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87C9DB9-946F-45F3-A0BC-FF7D5F04BFCF}"/>
              </a:ext>
            </a:extLst>
          </p:cNvPr>
          <p:cNvCxnSpPr>
            <a:cxnSpLocks/>
          </p:cNvCxnSpPr>
          <p:nvPr/>
        </p:nvCxnSpPr>
        <p:spPr>
          <a:xfrm>
            <a:off x="2670463" y="5105400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BE22CD3-7143-461E-AF9D-16A20A5E0838}"/>
              </a:ext>
            </a:extLst>
          </p:cNvPr>
          <p:cNvSpPr txBox="1"/>
          <p:nvPr/>
        </p:nvSpPr>
        <p:spPr>
          <a:xfrm rot="20073892">
            <a:off x="2084176" y="3201596"/>
            <a:ext cx="572878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shore retreat rate ~ </a:t>
            </a:r>
            <a:r>
              <a:rPr lang="en-US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year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variability (~homogeneous material)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F19DC-CD5B-47A5-950B-F49FFA87CD71}"/>
              </a:ext>
            </a:extLst>
          </p:cNvPr>
          <p:cNvSpPr txBox="1"/>
          <p:nvPr/>
        </p:nvSpPr>
        <p:spPr>
          <a:xfrm>
            <a:off x="3282057" y="2050018"/>
            <a:ext cx="1360686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 cm/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85E621-F700-4097-94A0-6B8CFD0F8B41}"/>
              </a:ext>
            </a:extLst>
          </p:cNvPr>
          <p:cNvSpPr txBox="1"/>
          <p:nvPr/>
        </p:nvSpPr>
        <p:spPr>
          <a:xfrm>
            <a:off x="5181600" y="5269468"/>
            <a:ext cx="1506366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40+ cm/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1829545-BF56-4F04-86BF-7E8C043630BC}"/>
              </a:ext>
            </a:extLst>
          </p:cNvPr>
          <p:cNvGrpSpPr/>
          <p:nvPr/>
        </p:nvGrpSpPr>
        <p:grpSpPr>
          <a:xfrm>
            <a:off x="0" y="304800"/>
            <a:ext cx="9144000" cy="5742950"/>
            <a:chOff x="0" y="810250"/>
            <a:chExt cx="9144000" cy="5742950"/>
          </a:xfrm>
        </p:grpSpPr>
        <p:pic>
          <p:nvPicPr>
            <p:cNvPr id="26" name="Picture 25" descr="A picture containing grass, outdoor, train, track&#10;&#10;Description automatically generated">
              <a:extLst>
                <a:ext uri="{FF2B5EF4-FFF2-40B4-BE49-F238E27FC236}">
                  <a16:creationId xmlns:a16="http://schemas.microsoft.com/office/drawing/2014/main" id="{4DAFBB42-8F61-45BA-97FD-6BC39A3E6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10250"/>
              <a:ext cx="9144000" cy="574295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FE3C73A-1207-4572-B189-4CDE1C864385}"/>
                </a:ext>
              </a:extLst>
            </p:cNvPr>
            <p:cNvSpPr/>
            <p:nvPr/>
          </p:nvSpPr>
          <p:spPr>
            <a:xfrm>
              <a:off x="7156084" y="6214646"/>
              <a:ext cx="198791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Image: Star Tribune</a:t>
              </a:r>
              <a:endParaRPr lang="en-US" sz="1600" dirty="0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85E9ADCF-5763-4664-9B3E-3C3CE951E17C}"/>
              </a:ext>
            </a:extLst>
          </p:cNvPr>
          <p:cNvSpPr/>
          <p:nvPr/>
        </p:nvSpPr>
        <p:spPr>
          <a:xfrm>
            <a:off x="1372456" y="3235248"/>
            <a:ext cx="654057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What is the fate of this eroded material?</a:t>
            </a:r>
          </a:p>
        </p:txBody>
      </p:sp>
    </p:spTree>
    <p:extLst>
      <p:ext uri="{BB962C8B-B14F-4D97-AF65-F5344CB8AC3E}">
        <p14:creationId xmlns:p14="http://schemas.microsoft.com/office/powerpoint/2010/main" val="232582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48B0BA14-CE77-4CE8-AB22-34F58936EB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61382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76200" y="76200"/>
            <a:ext cx="69342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1200 years BP -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modern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Rapid lake-level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3CCE-CC7E-49B3-B91C-C703DC41CB59}"/>
              </a:ext>
            </a:extLst>
          </p:cNvPr>
          <p:cNvSpPr txBox="1"/>
          <p:nvPr/>
        </p:nvSpPr>
        <p:spPr>
          <a:xfrm>
            <a:off x="4724400" y="2254984"/>
            <a:ext cx="4324675" cy="1631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Abandonment (?) and drowning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Northwestward growth of current Minnesota / Wisconsin Point (?)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Harbor and estuary formation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D3C982-A1DA-4F89-8F2A-F1F61BBC6FD5}"/>
              </a:ext>
            </a:extLst>
          </p:cNvPr>
          <p:cNvSpPr txBox="1"/>
          <p:nvPr/>
        </p:nvSpPr>
        <p:spPr>
          <a:xfrm>
            <a:off x="76200" y="685800"/>
            <a:ext cx="3733800" cy="3170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Sand supply from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erosion of south-shore bluffs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dominates budget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Order of magnitude less from north shore bluffs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St. Louis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Rivers contribute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almost nothing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because of progressive drowning and trapping in estuary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1C44D4C-E27A-4C1E-9D81-0FEB2C7FAE53}"/>
              </a:ext>
            </a:extLst>
          </p:cNvPr>
          <p:cNvGrpSpPr/>
          <p:nvPr/>
        </p:nvGrpSpPr>
        <p:grpSpPr>
          <a:xfrm>
            <a:off x="1265588" y="4347120"/>
            <a:ext cx="7878412" cy="1444080"/>
            <a:chOff x="1265588" y="4347120"/>
            <a:chExt cx="7878412" cy="144408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9D1B8B-A6F7-4A2E-871B-CC3DCD9103F9}"/>
                </a:ext>
              </a:extLst>
            </p:cNvPr>
            <p:cNvSpPr/>
            <p:nvPr/>
          </p:nvSpPr>
          <p:spPr>
            <a:xfrm>
              <a:off x="5715000" y="4648200"/>
              <a:ext cx="3429000" cy="1143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5EE4CD-FED8-46B2-918E-1CA047AA9E58}"/>
                </a:ext>
              </a:extLst>
            </p:cNvPr>
            <p:cNvSpPr/>
            <p:nvPr/>
          </p:nvSpPr>
          <p:spPr>
            <a:xfrm>
              <a:off x="1265588" y="4347120"/>
              <a:ext cx="4326826" cy="461665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(almost) the only show in town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100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7D60BE-51B3-4B21-ABC0-553BA8B848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051"/>
            <a:ext cx="9144000" cy="606389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85A0E78-EA7B-43C1-991C-BA3313269F9D}"/>
              </a:ext>
            </a:extLst>
          </p:cNvPr>
          <p:cNvCxnSpPr>
            <a:cxnSpLocks/>
          </p:cNvCxnSpPr>
          <p:nvPr/>
        </p:nvCxnSpPr>
        <p:spPr>
          <a:xfrm>
            <a:off x="7315200" y="3352800"/>
            <a:ext cx="609600" cy="1143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0F3C16E-9C8E-4841-8E9F-DDA3E0DA6C41}"/>
              </a:ext>
            </a:extLst>
          </p:cNvPr>
          <p:cNvSpPr txBox="1"/>
          <p:nvPr/>
        </p:nvSpPr>
        <p:spPr>
          <a:xfrm>
            <a:off x="5716328" y="2743200"/>
            <a:ext cx="159887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~ 90 m growth in 80 years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E502C-7F61-4818-AF3E-42728DC64F00}"/>
              </a:ext>
            </a:extLst>
          </p:cNvPr>
          <p:cNvSpPr txBox="1"/>
          <p:nvPr/>
        </p:nvSpPr>
        <p:spPr>
          <a:xfrm>
            <a:off x="0" y="6403148"/>
            <a:ext cx="71627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Overlay of 2017 (color) satellite image and 1938 aerial photo.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895A68-196C-412F-96EF-FA44E59D5ADC}"/>
              </a:ext>
            </a:extLst>
          </p:cNvPr>
          <p:cNvSpPr txBox="1"/>
          <p:nvPr/>
        </p:nvSpPr>
        <p:spPr>
          <a:xfrm>
            <a:off x="190500" y="75550"/>
            <a:ext cx="56007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‘infrastructure’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D52E76-2608-4B83-A670-C7267F986C09}"/>
              </a:ext>
            </a:extLst>
          </p:cNvPr>
          <p:cNvSpPr/>
          <p:nvPr/>
        </p:nvSpPr>
        <p:spPr>
          <a:xfrm>
            <a:off x="8001000" y="4038600"/>
            <a:ext cx="10668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42BA83-A0F4-4998-8D03-C8651E9517E9}"/>
              </a:ext>
            </a:extLst>
          </p:cNvPr>
          <p:cNvSpPr/>
          <p:nvPr/>
        </p:nvSpPr>
        <p:spPr>
          <a:xfrm>
            <a:off x="2514599" y="1865026"/>
            <a:ext cx="1676397" cy="19237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0" y="1840468"/>
            <a:ext cx="289427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 90 m erosion in 80 years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A75841-945D-4DA1-AA73-E8CB81EB950D}"/>
              </a:ext>
            </a:extLst>
          </p:cNvPr>
          <p:cNvCxnSpPr>
            <a:cxnSpLocks/>
          </p:cNvCxnSpPr>
          <p:nvPr/>
        </p:nvCxnSpPr>
        <p:spPr>
          <a:xfrm flipH="1">
            <a:off x="2590801" y="2057400"/>
            <a:ext cx="1142999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E5F0E59-B3C3-4DB0-A656-4B9A7A586BF4}"/>
              </a:ext>
            </a:extLst>
          </p:cNvPr>
          <p:cNvSpPr txBox="1"/>
          <p:nvPr/>
        </p:nvSpPr>
        <p:spPr>
          <a:xfrm>
            <a:off x="4658556" y="813944"/>
            <a:ext cx="44092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Superior entry forms nearly perfect ‘dam’ in the ‘river of sand’ from south shore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2513D0-536E-4817-B5CB-3ABA831C2328}"/>
              </a:ext>
            </a:extLst>
          </p:cNvPr>
          <p:cNvCxnSpPr>
            <a:cxnSpLocks/>
          </p:cNvCxnSpPr>
          <p:nvPr/>
        </p:nvCxnSpPr>
        <p:spPr>
          <a:xfrm flipH="1" flipV="1">
            <a:off x="8104388" y="3977751"/>
            <a:ext cx="876300" cy="731298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4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7DE08D-421F-4421-8BCB-B99AC7FE0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4" y="0"/>
            <a:ext cx="5883490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77CA6C5-4BC7-4C7F-AC4D-7E4C0049CABE}"/>
              </a:ext>
            </a:extLst>
          </p:cNvPr>
          <p:cNvCxnSpPr>
            <a:cxnSpLocks/>
          </p:cNvCxnSpPr>
          <p:nvPr/>
        </p:nvCxnSpPr>
        <p:spPr>
          <a:xfrm flipH="1" flipV="1">
            <a:off x="1143000" y="609600"/>
            <a:ext cx="1295400" cy="13716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F046F48-6538-4604-871E-AAF1A54E4188}"/>
              </a:ext>
            </a:extLst>
          </p:cNvPr>
          <p:cNvSpPr txBox="1"/>
          <p:nvPr/>
        </p:nvSpPr>
        <p:spPr>
          <a:xfrm>
            <a:off x="3276600" y="2438400"/>
            <a:ext cx="22023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Eroded sand moving ‘downstream’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88FDB3-8A25-4DC0-A7E2-244A96A2FBF4}"/>
              </a:ext>
            </a:extLst>
          </p:cNvPr>
          <p:cNvSpPr txBox="1"/>
          <p:nvPr/>
        </p:nvSpPr>
        <p:spPr>
          <a:xfrm>
            <a:off x="6096000" y="3451934"/>
            <a:ext cx="293428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Similar story with the Duluth breakwater</a:t>
            </a:r>
          </a:p>
          <a:p>
            <a:endParaRPr lang="en-US" dirty="0"/>
          </a:p>
          <a:p>
            <a:r>
              <a:rPr lang="en-US" dirty="0"/>
              <a:t>Blocks sediment supply from north-shore bluff erosion</a:t>
            </a:r>
          </a:p>
          <a:p>
            <a:endParaRPr lang="en-US" dirty="0"/>
          </a:p>
          <a:p>
            <a:r>
              <a:rPr lang="en-US" dirty="0"/>
              <a:t>But sediment supply from north shore is significantly smaller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D213B7-56EC-4E2E-859E-CE0E9B0AEFA7}"/>
              </a:ext>
            </a:extLst>
          </p:cNvPr>
          <p:cNvSpPr txBox="1"/>
          <p:nvPr/>
        </p:nvSpPr>
        <p:spPr>
          <a:xfrm>
            <a:off x="3429586" y="139797"/>
            <a:ext cx="56007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‘infrastructure’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Starvation</a:t>
            </a:r>
          </a:p>
        </p:txBody>
      </p:sp>
    </p:spTree>
    <p:extLst>
      <p:ext uri="{BB962C8B-B14F-4D97-AF65-F5344CB8AC3E}">
        <p14:creationId xmlns:p14="http://schemas.microsoft.com/office/powerpoint/2010/main" val="264352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D8904B4-06A7-4B1A-87CE-76202269AB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78"/>
          <a:stretch/>
        </p:blipFill>
        <p:spPr>
          <a:xfrm>
            <a:off x="0" y="76200"/>
            <a:ext cx="9144000" cy="629830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50B724C-7F57-48DF-A4B4-E129461647A0}"/>
              </a:ext>
            </a:extLst>
          </p:cNvPr>
          <p:cNvCxnSpPr>
            <a:cxnSpLocks/>
          </p:cNvCxnSpPr>
          <p:nvPr/>
        </p:nvCxnSpPr>
        <p:spPr>
          <a:xfrm flipH="1" flipV="1">
            <a:off x="6172200" y="5334000"/>
            <a:ext cx="1676400" cy="9144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0BE1FF-CB1A-4468-ADD7-6DE1028B336D}"/>
              </a:ext>
            </a:extLst>
          </p:cNvPr>
          <p:cNvSpPr txBox="1"/>
          <p:nvPr/>
        </p:nvSpPr>
        <p:spPr>
          <a:xfrm>
            <a:off x="5029200" y="595729"/>
            <a:ext cx="4038600" cy="45858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Sand budget:</a:t>
            </a:r>
          </a:p>
          <a:p>
            <a:endParaRPr lang="en-US" sz="2400" dirty="0"/>
          </a:p>
          <a:p>
            <a:r>
              <a:rPr lang="en-US" sz="2400" dirty="0"/>
              <a:t>35,000 – 45,000 m</a:t>
            </a:r>
            <a:r>
              <a:rPr lang="en-US" sz="2400" baseline="30000" dirty="0"/>
              <a:t>3</a:t>
            </a:r>
            <a:r>
              <a:rPr lang="en-US" sz="2400" dirty="0"/>
              <a:t>/</a:t>
            </a:r>
            <a:r>
              <a:rPr lang="en-US" sz="2400" dirty="0" err="1"/>
              <a:t>yr</a:t>
            </a:r>
            <a:r>
              <a:rPr lang="en-US" sz="2400" dirty="0"/>
              <a:t> sand</a:t>
            </a:r>
          </a:p>
          <a:p>
            <a:endParaRPr lang="en-US" sz="2400" dirty="0"/>
          </a:p>
          <a:p>
            <a:r>
              <a:rPr lang="en-US" sz="2000" dirty="0"/>
              <a:t>(2001 Corps estimate ~ 50,000 m</a:t>
            </a:r>
            <a:r>
              <a:rPr lang="en-US" sz="2000" baseline="30000" dirty="0"/>
              <a:t>3</a:t>
            </a:r>
            <a:r>
              <a:rPr lang="en-US" sz="2000" dirty="0"/>
              <a:t>/</a:t>
            </a:r>
            <a:r>
              <a:rPr lang="en-US" sz="2000" dirty="0" err="1"/>
              <a:t>yr</a:t>
            </a:r>
            <a:r>
              <a:rPr lang="en-US" sz="2000" dirty="0"/>
              <a:t> sand)</a:t>
            </a:r>
          </a:p>
          <a:p>
            <a:endParaRPr lang="en-US" sz="2400" dirty="0"/>
          </a:p>
          <a:p>
            <a:r>
              <a:rPr lang="en-US" sz="2400" dirty="0"/>
              <a:t>Bluff erosion alone can close sand budget (little river input):</a:t>
            </a:r>
          </a:p>
          <a:p>
            <a:endParaRPr lang="en-US" sz="2400" dirty="0"/>
          </a:p>
          <a:p>
            <a:r>
              <a:rPr lang="en-US" sz="2000" dirty="0"/>
              <a:t>35 km of bluff x 10% sand x 40 cm/</a:t>
            </a:r>
            <a:r>
              <a:rPr lang="en-US" sz="2000" dirty="0" err="1"/>
              <a:t>yr</a:t>
            </a:r>
            <a:r>
              <a:rPr lang="en-US" sz="2000" dirty="0"/>
              <a:t> retreat rate x 30 m total bluff height = 40,000 m</a:t>
            </a:r>
            <a:r>
              <a:rPr lang="en-US" sz="2000" baseline="30000" dirty="0"/>
              <a:t>3</a:t>
            </a:r>
            <a:r>
              <a:rPr lang="en-US" sz="2000" dirty="0"/>
              <a:t>/</a:t>
            </a:r>
            <a:r>
              <a:rPr lang="en-US" sz="2000" dirty="0" err="1"/>
              <a:t>yr</a:t>
            </a:r>
            <a:r>
              <a:rPr lang="en-US" sz="2000" dirty="0"/>
              <a:t> sand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62B520-FB70-4731-8910-8F6D06BF3442}"/>
              </a:ext>
            </a:extLst>
          </p:cNvPr>
          <p:cNvSpPr/>
          <p:nvPr/>
        </p:nvSpPr>
        <p:spPr>
          <a:xfrm>
            <a:off x="21454" y="5430233"/>
            <a:ext cx="5541106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Where might we find the necessary sand volume to </a:t>
            </a:r>
            <a:r>
              <a:rPr lang="en-US" sz="2400" b="1" dirty="0"/>
              <a:t>nourish</a:t>
            </a:r>
            <a:r>
              <a:rPr lang="en-US" sz="2400" dirty="0"/>
              <a:t> Minnesota Point downstream of the Superior entry?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A1B9D1-8E1F-4243-BF8A-0BABE603C65C}"/>
              </a:ext>
            </a:extLst>
          </p:cNvPr>
          <p:cNvSpPr txBox="1"/>
          <p:nvPr/>
        </p:nvSpPr>
        <p:spPr>
          <a:xfrm>
            <a:off x="34771" y="76200"/>
            <a:ext cx="56007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‘infrastructure’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Starvation</a:t>
            </a:r>
          </a:p>
        </p:txBody>
      </p:sp>
    </p:spTree>
    <p:extLst>
      <p:ext uri="{BB962C8B-B14F-4D97-AF65-F5344CB8AC3E}">
        <p14:creationId xmlns:p14="http://schemas.microsoft.com/office/powerpoint/2010/main" val="125263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646773-C825-4F1B-BE72-BA8534B6F7CC}"/>
              </a:ext>
            </a:extLst>
          </p:cNvPr>
          <p:cNvSpPr txBox="1"/>
          <p:nvPr/>
        </p:nvSpPr>
        <p:spPr>
          <a:xfrm>
            <a:off x="561975" y="71735"/>
            <a:ext cx="81248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sources: What about the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St. Louis River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BB4BAB-DE39-48AE-BCA1-67446545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6" t="61335" r="66023" b="-2778"/>
          <a:stretch/>
        </p:blipFill>
        <p:spPr bwMode="auto">
          <a:xfrm>
            <a:off x="0" y="609600"/>
            <a:ext cx="4572000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89A5E475-9FF7-49BD-BEF7-859DA91E1E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12640" r="17500"/>
          <a:stretch/>
        </p:blipFill>
        <p:spPr>
          <a:xfrm>
            <a:off x="4627418" y="609600"/>
            <a:ext cx="4495800" cy="3442968"/>
          </a:xfrm>
          <a:prstGeom prst="rect">
            <a:avLst/>
          </a:prstGeom>
        </p:spPr>
      </p:pic>
      <p:pic>
        <p:nvPicPr>
          <p:cNvPr id="7" name="Picture 6" descr="A picture containing text, book, photo, old&#10;&#10;Description automatically generated">
            <a:extLst>
              <a:ext uri="{FF2B5EF4-FFF2-40B4-BE49-F238E27FC236}">
                <a16:creationId xmlns:a16="http://schemas.microsoft.com/office/drawing/2014/main" id="{CF97CA06-E5AF-441F-8BE9-DD5749B480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733800"/>
            <a:ext cx="4038600" cy="31763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64822A9-C7CE-4B6A-8269-07230EC2D66E}"/>
              </a:ext>
            </a:extLst>
          </p:cNvPr>
          <p:cNvSpPr/>
          <p:nvPr/>
        </p:nvSpPr>
        <p:spPr>
          <a:xfrm>
            <a:off x="0" y="609600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1861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041EF9-5168-42FE-B27E-FF024ED06B53}"/>
              </a:ext>
            </a:extLst>
          </p:cNvPr>
          <p:cNvSpPr/>
          <p:nvPr/>
        </p:nvSpPr>
        <p:spPr>
          <a:xfrm>
            <a:off x="333375" y="3762345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1938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628208-E9B5-47AB-8765-4E69616F870E}"/>
              </a:ext>
            </a:extLst>
          </p:cNvPr>
          <p:cNvSpPr/>
          <p:nvPr/>
        </p:nvSpPr>
        <p:spPr>
          <a:xfrm>
            <a:off x="4635342" y="609600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4D3F0-68E5-41FE-98C7-26A5C587AB7C}"/>
              </a:ext>
            </a:extLst>
          </p:cNvPr>
          <p:cNvSpPr/>
          <p:nvPr/>
        </p:nvSpPr>
        <p:spPr>
          <a:xfrm>
            <a:off x="4543425" y="4191000"/>
            <a:ext cx="42957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Note progressive drowning of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RELICT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(inactive)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SAND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levees over 160-year timespan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Little sand was reaching Spirit Lake in 1860 (pre-dam era)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Where was it deposited?</a:t>
            </a:r>
          </a:p>
        </p:txBody>
      </p:sp>
    </p:spTree>
    <p:extLst>
      <p:ext uri="{BB962C8B-B14F-4D97-AF65-F5344CB8AC3E}">
        <p14:creationId xmlns:p14="http://schemas.microsoft.com/office/powerpoint/2010/main" val="42192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F98940-775A-4FDA-9AC6-468B2BE30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077"/>
            <a:ext cx="9144000" cy="51783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649525A-89A7-443C-BEC3-5E1E8795FF36}"/>
              </a:ext>
            </a:extLst>
          </p:cNvPr>
          <p:cNvSpPr/>
          <p:nvPr/>
        </p:nvSpPr>
        <p:spPr>
          <a:xfrm>
            <a:off x="2895600" y="4876800"/>
            <a:ext cx="1600199" cy="1752600"/>
          </a:xfrm>
          <a:prstGeom prst="ellipse">
            <a:avLst/>
          </a:prstGeom>
          <a:noFill/>
          <a:ln w="63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4A8A2-0671-4182-B97C-056E33534926}"/>
              </a:ext>
            </a:extLst>
          </p:cNvPr>
          <p:cNvSpPr txBox="1"/>
          <p:nvPr/>
        </p:nvSpPr>
        <p:spPr>
          <a:xfrm>
            <a:off x="76201" y="3219510"/>
            <a:ext cx="32765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Modern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bayhead delta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(pre-dam sand depocenter)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>
            <a:off x="3162297" y="4021098"/>
            <a:ext cx="381000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A428EB75-4C96-43AC-B11A-F2098D627A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67230"/>
            <a:ext cx="3810000" cy="2934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BD9BD9-5BE2-499F-B66D-28C895489EBF}"/>
              </a:ext>
            </a:extLst>
          </p:cNvPr>
          <p:cNvSpPr txBox="1"/>
          <p:nvPr/>
        </p:nvSpPr>
        <p:spPr>
          <a:xfrm>
            <a:off x="0" y="251804"/>
            <a:ext cx="5876925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St. Louis could deliver sand to lake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during 4.5 – 1.2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 RLL fall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Onset of RLL rise at 1.2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drowned river mouth and drove depocenter ‘upstream’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Last position (pre-dam) was Fond du Lac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C53D7DF-F7BE-4D18-B015-C47DF726CD44}"/>
              </a:ext>
            </a:extLst>
          </p:cNvPr>
          <p:cNvSpPr/>
          <p:nvPr/>
        </p:nvSpPr>
        <p:spPr>
          <a:xfrm>
            <a:off x="5791200" y="4853596"/>
            <a:ext cx="1600199" cy="1752600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1D4CA1A-FE8B-434F-B0C8-03F4344C4C6E}"/>
              </a:ext>
            </a:extLst>
          </p:cNvPr>
          <p:cNvSpPr/>
          <p:nvPr/>
        </p:nvSpPr>
        <p:spPr>
          <a:xfrm>
            <a:off x="7315201" y="2743320"/>
            <a:ext cx="1600199" cy="1752600"/>
          </a:xfrm>
          <a:prstGeom prst="ellipse">
            <a:avLst/>
          </a:prstGeom>
          <a:noFill/>
          <a:ln w="127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6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62B9D69A-9634-4854-A784-45E26E1D6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4" b="11111"/>
          <a:stretch/>
        </p:blipFill>
        <p:spPr>
          <a:xfrm>
            <a:off x="0" y="762000"/>
            <a:ext cx="6819250" cy="6096000"/>
          </a:xfrm>
          <a:prstGeom prst="rect">
            <a:avLst/>
          </a:prstGeom>
        </p:spPr>
      </p:pic>
      <p:pic>
        <p:nvPicPr>
          <p:cNvPr id="5" name="Picture 4" descr="A close up of an object&#10;&#10;Description automatically generated">
            <a:extLst>
              <a:ext uri="{FF2B5EF4-FFF2-40B4-BE49-F238E27FC236}">
                <a16:creationId xmlns:a16="http://schemas.microsoft.com/office/drawing/2014/main" id="{5C566A3D-AE46-4914-9452-08C7392446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0"/>
            <a:ext cx="6705600" cy="3771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CE20E1-9532-4250-A2B1-AA41C57FD2D3}"/>
              </a:ext>
            </a:extLst>
          </p:cNvPr>
          <p:cNvSpPr txBox="1"/>
          <p:nvPr/>
        </p:nvSpPr>
        <p:spPr>
          <a:xfrm>
            <a:off x="5181601" y="3471208"/>
            <a:ext cx="39624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Dredging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prevents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from maintaining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weak connection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the lake side of the barrier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Absent dredging,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outlet would drown naturally, as well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1E9B97-29CB-41DC-9E15-BA068330B624}"/>
              </a:ext>
            </a:extLst>
          </p:cNvPr>
          <p:cNvSpPr txBox="1"/>
          <p:nvPr/>
        </p:nvSpPr>
        <p:spPr>
          <a:xfrm>
            <a:off x="0" y="1470451"/>
            <a:ext cx="4343400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contribution from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likely is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D4F62F-19D3-48F3-BD4F-7024C608F503}"/>
              </a:ext>
            </a:extLst>
          </p:cNvPr>
          <p:cNvSpPr txBox="1"/>
          <p:nvPr/>
        </p:nvSpPr>
        <p:spPr>
          <a:xfrm>
            <a:off x="561975" y="0"/>
            <a:ext cx="81248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sources: What about the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River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7139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1CE20E1-9532-4250-A2B1-AA41C57FD2D3}"/>
              </a:ext>
            </a:extLst>
          </p:cNvPr>
          <p:cNvSpPr txBox="1"/>
          <p:nvPr/>
        </p:nvSpPr>
        <p:spPr>
          <a:xfrm>
            <a:off x="2819400" y="3962400"/>
            <a:ext cx="6192754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Take-home message: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All sand trapped in harbor (and then dredged)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Significant mud transfer to lake (visual confirmation)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14,000 tons/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~ 6300 m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Small fraction of 35,000 – 50,000 m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needed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34F18C1-9381-4C0F-986E-8258DE9DC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72045"/>
            <a:ext cx="6192754" cy="3490355"/>
          </a:xfrm>
          <a:prstGeom prst="rect">
            <a:avLst/>
          </a:prstGeom>
        </p:spPr>
      </p:pic>
      <p:pic>
        <p:nvPicPr>
          <p:cNvPr id="9" name="Picture 8" descr="A picture containing bird&#10;&#10;Description automatically generated">
            <a:extLst>
              <a:ext uri="{FF2B5EF4-FFF2-40B4-BE49-F238E27FC236}">
                <a16:creationId xmlns:a16="http://schemas.microsoft.com/office/drawing/2014/main" id="{7C865F65-E0C7-440D-A310-DC9BC4AFE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21" y="763131"/>
            <a:ext cx="2500842" cy="3886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DA1A37-36BE-42EF-A0EF-8792FB82B6F0}"/>
              </a:ext>
            </a:extLst>
          </p:cNvPr>
          <p:cNvSpPr txBox="1"/>
          <p:nvPr/>
        </p:nvSpPr>
        <p:spPr>
          <a:xfrm>
            <a:off x="561975" y="0"/>
            <a:ext cx="81248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sources: What about the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River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C99F8C-B7C5-4FA3-852F-9C37088C918B}"/>
              </a:ext>
            </a:extLst>
          </p:cNvPr>
          <p:cNvCxnSpPr>
            <a:cxnSpLocks/>
          </p:cNvCxnSpPr>
          <p:nvPr/>
        </p:nvCxnSpPr>
        <p:spPr>
          <a:xfrm>
            <a:off x="3124200" y="1676400"/>
            <a:ext cx="838200" cy="0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9DF8D2-BBE5-4FF3-98C6-7E36A0ABB04F}"/>
              </a:ext>
            </a:extLst>
          </p:cNvPr>
          <p:cNvCxnSpPr>
            <a:cxnSpLocks/>
          </p:cNvCxnSpPr>
          <p:nvPr/>
        </p:nvCxnSpPr>
        <p:spPr>
          <a:xfrm>
            <a:off x="3124200" y="2590800"/>
            <a:ext cx="838200" cy="0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A9C72FA-0D1F-4E16-BCAB-B1C7744A9DB3}"/>
              </a:ext>
            </a:extLst>
          </p:cNvPr>
          <p:cNvSpPr/>
          <p:nvPr/>
        </p:nvSpPr>
        <p:spPr>
          <a:xfrm>
            <a:off x="3048000" y="1130481"/>
            <a:ext cx="53735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gage = dredged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no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Nemadji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sand leaves harbor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E988D0-7D7C-4315-AA97-2F418D192D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30945" b="17500"/>
          <a:stretch/>
        </p:blipFill>
        <p:spPr>
          <a:xfrm>
            <a:off x="23252" y="990600"/>
            <a:ext cx="9120748" cy="2971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E5A89-25F7-48DB-AD63-1BCF24DFFBA0}"/>
              </a:ext>
            </a:extLst>
          </p:cNvPr>
          <p:cNvSpPr txBox="1"/>
          <p:nvPr/>
        </p:nvSpPr>
        <p:spPr>
          <a:xfrm>
            <a:off x="6605359" y="195705"/>
            <a:ext cx="268401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Photo in next image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0E8F0F-B4E0-4763-859D-C3100C79C751}"/>
              </a:ext>
            </a:extLst>
          </p:cNvPr>
          <p:cNvCxnSpPr>
            <a:cxnSpLocks/>
          </p:cNvCxnSpPr>
          <p:nvPr/>
        </p:nvCxnSpPr>
        <p:spPr>
          <a:xfrm>
            <a:off x="7239000" y="595815"/>
            <a:ext cx="0" cy="14420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C3480B1-B330-4CBF-AB31-E0263071237F}"/>
              </a:ext>
            </a:extLst>
          </p:cNvPr>
          <p:cNvSpPr/>
          <p:nvPr/>
        </p:nvSpPr>
        <p:spPr>
          <a:xfrm>
            <a:off x="6781800" y="2057400"/>
            <a:ext cx="685800" cy="419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00F6ACA-1C76-44BB-AFA4-90667C44B129}"/>
              </a:ext>
            </a:extLst>
          </p:cNvPr>
          <p:cNvSpPr/>
          <p:nvPr/>
        </p:nvSpPr>
        <p:spPr>
          <a:xfrm>
            <a:off x="228600" y="138464"/>
            <a:ext cx="1588897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229E25-EF7C-43AA-85E8-7E364A4330FD}"/>
              </a:ext>
            </a:extLst>
          </p:cNvPr>
          <p:cNvSpPr txBox="1"/>
          <p:nvPr/>
        </p:nvSpPr>
        <p:spPr>
          <a:xfrm>
            <a:off x="2528168" y="483861"/>
            <a:ext cx="32174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Childhood / current home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B270D1D-180A-465E-912F-E0A6E3046BA4}"/>
              </a:ext>
            </a:extLst>
          </p:cNvPr>
          <p:cNvCxnSpPr>
            <a:cxnSpLocks/>
          </p:cNvCxnSpPr>
          <p:nvPr/>
        </p:nvCxnSpPr>
        <p:spPr>
          <a:xfrm>
            <a:off x="5486400" y="814551"/>
            <a:ext cx="1295400" cy="6332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29D8F27-0414-4D38-9D0B-6779C71C0BF0}"/>
              </a:ext>
            </a:extLst>
          </p:cNvPr>
          <p:cNvSpPr txBox="1"/>
          <p:nvPr/>
        </p:nvSpPr>
        <p:spPr>
          <a:xfrm>
            <a:off x="7924800" y="3599478"/>
            <a:ext cx="1782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 photo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1D0949A-2664-4C4D-B6C5-57BADCD2F329}"/>
              </a:ext>
            </a:extLst>
          </p:cNvPr>
          <p:cNvGrpSpPr/>
          <p:nvPr/>
        </p:nvGrpSpPr>
        <p:grpSpPr>
          <a:xfrm>
            <a:off x="68616" y="3701569"/>
            <a:ext cx="6229301" cy="3089376"/>
            <a:chOff x="68616" y="3701569"/>
            <a:chExt cx="6229301" cy="308937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D7F4F2F-1719-476A-BD0A-8DCF5CDB3E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40" t="12255" r="2341" b="19118"/>
            <a:stretch/>
          </p:blipFill>
          <p:spPr>
            <a:xfrm>
              <a:off x="68616" y="3701569"/>
              <a:ext cx="4919104" cy="3089376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2C3C1CC-59A6-45C9-8CF9-9323AB814457}"/>
                </a:ext>
              </a:extLst>
            </p:cNvPr>
            <p:cNvCxnSpPr>
              <a:cxnSpLocks/>
            </p:cNvCxnSpPr>
            <p:nvPr/>
          </p:nvCxnSpPr>
          <p:spPr>
            <a:xfrm>
              <a:off x="5257800" y="4267200"/>
              <a:ext cx="0" cy="112554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D345ABE-C4DA-4229-A1DF-9AFE73154EF3}"/>
                </a:ext>
              </a:extLst>
            </p:cNvPr>
            <p:cNvSpPr txBox="1"/>
            <p:nvPr/>
          </p:nvSpPr>
          <p:spPr>
            <a:xfrm>
              <a:off x="4240517" y="3769117"/>
              <a:ext cx="2057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Bluff edge (1967)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B3A3757-DB1D-4A9E-B93A-B037509CC790}"/>
                </a:ext>
              </a:extLst>
            </p:cNvPr>
            <p:cNvCxnSpPr>
              <a:cxnSpLocks/>
            </p:cNvCxnSpPr>
            <p:nvPr/>
          </p:nvCxnSpPr>
          <p:spPr>
            <a:xfrm>
              <a:off x="2971800" y="4267200"/>
              <a:ext cx="0" cy="112554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E70B76F-29FD-4AEC-B9E1-52B4F4EF3A97}"/>
                </a:ext>
              </a:extLst>
            </p:cNvPr>
            <p:cNvSpPr txBox="1"/>
            <p:nvPr/>
          </p:nvSpPr>
          <p:spPr>
            <a:xfrm>
              <a:off x="1830599" y="3768755"/>
              <a:ext cx="20278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Bluff edge (2019)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8633098-A023-4EA6-86BE-BD94002D9106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" y="3989188"/>
              <a:ext cx="0" cy="1134290"/>
            </a:xfrm>
            <a:prstGeom prst="straightConnector1">
              <a:avLst/>
            </a:prstGeom>
            <a:ln w="635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14F559-51C3-4C96-A8E5-4AF321A453BE}"/>
                </a:ext>
              </a:extLst>
            </p:cNvPr>
            <p:cNvSpPr txBox="1"/>
            <p:nvPr/>
          </p:nvSpPr>
          <p:spPr>
            <a:xfrm>
              <a:off x="184250" y="4371667"/>
              <a:ext cx="6095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2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106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E46849-645E-46AF-96F3-F5DAA425C477}"/>
              </a:ext>
            </a:extLst>
          </p:cNvPr>
          <p:cNvSpPr txBox="1"/>
          <p:nvPr/>
        </p:nvSpPr>
        <p:spPr>
          <a:xfrm>
            <a:off x="190500" y="75550"/>
            <a:ext cx="77343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climate change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Drowned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battered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8FBB7B-71EA-4DC2-A056-814D799EED14}"/>
              </a:ext>
            </a:extLst>
          </p:cNvPr>
          <p:cNvSpPr/>
          <p:nvPr/>
        </p:nvSpPr>
        <p:spPr>
          <a:xfrm>
            <a:off x="177183" y="833735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might climate change affect Minnesota Point?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509C50-8A48-4736-8A36-8FA270592A92}"/>
              </a:ext>
            </a:extLst>
          </p:cNvPr>
          <p:cNvSpPr/>
          <p:nvPr/>
        </p:nvSpPr>
        <p:spPr>
          <a:xfrm>
            <a:off x="76200" y="1560076"/>
            <a:ext cx="50684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Most climate models predict increased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temperature (‘warmer &amp; wetter’)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Perturb hydrologic budget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runoff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lake level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0CD4746-C6BB-4A2C-AA55-0E6110E3EF1C}"/>
              </a:ext>
            </a:extLst>
          </p:cNvPr>
          <p:cNvGrpSpPr/>
          <p:nvPr/>
        </p:nvGrpSpPr>
        <p:grpSpPr>
          <a:xfrm>
            <a:off x="5283323" y="1407254"/>
            <a:ext cx="3712019" cy="5069746"/>
            <a:chOff x="5283323" y="1407254"/>
            <a:chExt cx="3712019" cy="506974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E960A6B-FF7A-47A4-8777-79023B7D07FE}"/>
                </a:ext>
              </a:extLst>
            </p:cNvPr>
            <p:cNvGrpSpPr/>
            <p:nvPr/>
          </p:nvGrpSpPr>
          <p:grpSpPr>
            <a:xfrm>
              <a:off x="5283323" y="1407254"/>
              <a:ext cx="3657600" cy="2472873"/>
              <a:chOff x="5283323" y="1407254"/>
              <a:chExt cx="3657600" cy="247287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9C5C978-4A22-4AAF-A9B9-5944DC7E4C8C}"/>
                  </a:ext>
                </a:extLst>
              </p:cNvPr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83323" y="1555710"/>
                <a:ext cx="3657600" cy="23244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D7B1A2C-1AC3-4845-BBBA-804ACF66CA9B}"/>
                  </a:ext>
                </a:extLst>
              </p:cNvPr>
              <p:cNvSpPr/>
              <p:nvPr/>
            </p:nvSpPr>
            <p:spPr>
              <a:xfrm>
                <a:off x="7315200" y="1407254"/>
                <a:ext cx="15113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~ 1.5 </a:t>
                </a:r>
                <a:r>
                  <a:rPr lang="en-US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A</a:t>
                </a:r>
                <a:r>
                  <a:rPr lang="en-US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lang="en-US" b="1" baseline="-25000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4AC6E3C-15D0-4D85-A97E-BD462BFA1B80}"/>
                  </a:ext>
                </a:extLst>
              </p:cNvPr>
              <p:cNvSpPr/>
              <p:nvPr/>
            </p:nvSpPr>
            <p:spPr>
              <a:xfrm>
                <a:off x="6436074" y="2050771"/>
                <a:ext cx="4619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US" b="1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E8A7AB0-00F6-4584-9BE1-5DAE62CC7D1A}"/>
                  </a:ext>
                </a:extLst>
              </p:cNvPr>
              <p:cNvSpPr/>
              <p:nvPr/>
            </p:nvSpPr>
            <p:spPr>
              <a:xfrm>
                <a:off x="7402905" y="2911128"/>
                <a:ext cx="4459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lang="en-US" b="1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F77058E-5BF0-4CC0-B218-DD9A678BF658}"/>
                </a:ext>
              </a:extLst>
            </p:cNvPr>
            <p:cNvGrpSpPr/>
            <p:nvPr/>
          </p:nvGrpSpPr>
          <p:grpSpPr>
            <a:xfrm>
              <a:off x="5283323" y="4237732"/>
              <a:ext cx="3712019" cy="2239268"/>
              <a:chOff x="5283323" y="4237732"/>
              <a:chExt cx="3712019" cy="2239268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6B19F7F9-1E44-4FD5-96EB-A9B60BB4969F}"/>
                  </a:ext>
                </a:extLst>
              </p:cNvPr>
              <p:cNvSpPr/>
              <p:nvPr/>
            </p:nvSpPr>
            <p:spPr>
              <a:xfrm>
                <a:off x="5283323" y="4607064"/>
                <a:ext cx="3645763" cy="1869936"/>
              </a:xfrm>
              <a:prstGeom prst="ellipse">
                <a:avLst/>
              </a:prstGeom>
              <a:solidFill>
                <a:srgbClr val="51BB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8FC55436-7F95-4F57-A49C-7AD8AD90540F}"/>
                  </a:ext>
                </a:extLst>
              </p:cNvPr>
              <p:cNvSpPr/>
              <p:nvPr/>
            </p:nvSpPr>
            <p:spPr>
              <a:xfrm>
                <a:off x="6584921" y="5249298"/>
                <a:ext cx="1042565" cy="561109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52B916B-244F-4029-8069-9D4299877EE5}"/>
                  </a:ext>
                </a:extLst>
              </p:cNvPr>
              <p:cNvSpPr/>
              <p:nvPr/>
            </p:nvSpPr>
            <p:spPr>
              <a:xfrm>
                <a:off x="6374239" y="5926272"/>
                <a:ext cx="11122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&gt;&gt; A</a:t>
                </a:r>
                <a:r>
                  <a:rPr lang="en-US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lang="en-US" b="1" baseline="-25000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239D84D-4A12-4FB8-BEEB-2D84ECF4B9D8}"/>
                  </a:ext>
                </a:extLst>
              </p:cNvPr>
              <p:cNvSpPr/>
              <p:nvPr/>
            </p:nvSpPr>
            <p:spPr>
              <a:xfrm>
                <a:off x="7447033" y="4237732"/>
                <a:ext cx="15483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‘Typical’ lake </a:t>
                </a:r>
                <a:endParaRPr lang="en-US" dirty="0"/>
              </a:p>
            </p:txBody>
          </p:sp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DE2B1B7-C13C-49CB-951A-0E993808AF7C}"/>
              </a:ext>
            </a:extLst>
          </p:cNvPr>
          <p:cNvSpPr/>
          <p:nvPr/>
        </p:nvSpPr>
        <p:spPr>
          <a:xfrm>
            <a:off x="400076" y="4400252"/>
            <a:ext cx="4324324" cy="20005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Lake Superior: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Small ratio of catchment (A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to surface area (A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Somewhat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less sensitive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runoff changes (?)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719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object, antenna&#10;&#10;Description automatically generated">
            <a:extLst>
              <a:ext uri="{FF2B5EF4-FFF2-40B4-BE49-F238E27FC236}">
                <a16:creationId xmlns:a16="http://schemas.microsoft.com/office/drawing/2014/main" id="{0D616B81-D7D3-4E43-8559-FAB9448723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14710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C2AC70-BE1F-4672-AF69-EBF63F7A2A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2239" y="2310392"/>
            <a:ext cx="3564861" cy="25908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919066-3BE2-4C61-A148-A2C9959EF932}"/>
              </a:ext>
            </a:extLst>
          </p:cNvPr>
          <p:cNvCxnSpPr>
            <a:cxnSpLocks/>
          </p:cNvCxnSpPr>
          <p:nvPr/>
        </p:nvCxnSpPr>
        <p:spPr>
          <a:xfrm flipH="1">
            <a:off x="5486400" y="1800761"/>
            <a:ext cx="2743200" cy="4279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59DBCF-AC3F-48BF-B3A6-4D491D17126B}"/>
              </a:ext>
            </a:extLst>
          </p:cNvPr>
          <p:cNvCxnSpPr>
            <a:cxnSpLocks/>
          </p:cNvCxnSpPr>
          <p:nvPr/>
        </p:nvCxnSpPr>
        <p:spPr>
          <a:xfrm flipH="1">
            <a:off x="8917100" y="1857555"/>
            <a:ext cx="150700" cy="3711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9AC212A-64BD-4A1D-A4EC-2BABE24C0BC7}"/>
              </a:ext>
            </a:extLst>
          </p:cNvPr>
          <p:cNvSpPr/>
          <p:nvPr/>
        </p:nvSpPr>
        <p:spPr>
          <a:xfrm>
            <a:off x="8305800" y="1017083"/>
            <a:ext cx="838200" cy="73551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E94C4FC-596E-4F7A-BF0B-46D70568F8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00" y="3191350"/>
            <a:ext cx="4802300" cy="354715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53D6E0-5EAA-4086-8F8C-45CF11C6605A}"/>
              </a:ext>
            </a:extLst>
          </p:cNvPr>
          <p:cNvSpPr/>
          <p:nvPr/>
        </p:nvSpPr>
        <p:spPr>
          <a:xfrm>
            <a:off x="4419600" y="4757343"/>
            <a:ext cx="4381500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222222"/>
                </a:solidFill>
                <a:latin typeface="arial" panose="020B0604020202020204" pitchFamily="34" charset="0"/>
              </a:rPr>
              <a:t>"NOAA National Centers for Environmental Information reports that the 12 months ending in January of 2020 is the </a:t>
            </a:r>
            <a:r>
              <a:rPr lang="en-US" sz="1600" b="1" i="1" dirty="0">
                <a:solidFill>
                  <a:srgbClr val="222222"/>
                </a:solidFill>
                <a:latin typeface="arial" panose="020B0604020202020204" pitchFamily="34" charset="0"/>
              </a:rPr>
              <a:t>wettest 12-month period </a:t>
            </a:r>
            <a:r>
              <a:rPr lang="en-US" sz="1600" i="1" dirty="0">
                <a:solidFill>
                  <a:srgbClr val="222222"/>
                </a:solidFill>
                <a:latin typeface="arial" panose="020B0604020202020204" pitchFamily="34" charset="0"/>
              </a:rPr>
              <a:t>on record in the Great Lakes basin. Moreover, the 60 months ending in January 2020 was the </a:t>
            </a:r>
            <a:r>
              <a:rPr lang="en-US" sz="1600" b="1" i="1" dirty="0">
                <a:solidFill>
                  <a:srgbClr val="222222"/>
                </a:solidFill>
                <a:latin typeface="arial" panose="020B0604020202020204" pitchFamily="34" charset="0"/>
              </a:rPr>
              <a:t>wettest 60-month period </a:t>
            </a:r>
            <a:r>
              <a:rPr lang="en-US" sz="1600" i="1" dirty="0">
                <a:solidFill>
                  <a:srgbClr val="222222"/>
                </a:solidFill>
                <a:latin typeface="arial" panose="020B0604020202020204" pitchFamily="34" charset="0"/>
              </a:rPr>
              <a:t>on record in the basin."</a:t>
            </a:r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BF724-BADD-49D6-9F36-EF4054DFF1B4}"/>
              </a:ext>
            </a:extLst>
          </p:cNvPr>
          <p:cNvSpPr/>
          <p:nvPr/>
        </p:nvSpPr>
        <p:spPr>
          <a:xfrm>
            <a:off x="76200" y="1800761"/>
            <a:ext cx="5357557" cy="132343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Quasi-decadal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cycles:</a:t>
            </a:r>
          </a:p>
          <a:p>
            <a:r>
              <a:rPr lang="en-US" sz="2000" dirty="0">
                <a:latin typeface="Symbol" panose="05050102010706020507" pitchFamily="18" charset="2"/>
                <a:cs typeface="Arial" panose="020B0604020202020204" pitchFamily="34" charset="0"/>
              </a:rPr>
              <a:t>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Lake level ~ 60 – 80 cm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Driver: Fluctuations in atmospheric circulation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Might be changing flavor…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B8777D-C5A3-44F8-963E-DDB6738AB497}"/>
              </a:ext>
            </a:extLst>
          </p:cNvPr>
          <p:cNvSpPr/>
          <p:nvPr/>
        </p:nvSpPr>
        <p:spPr>
          <a:xfrm>
            <a:off x="2514600" y="533400"/>
            <a:ext cx="1295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C2F6F5-253E-413C-AFF5-DA222D69A97C}"/>
              </a:ext>
            </a:extLst>
          </p:cNvPr>
          <p:cNvSpPr/>
          <p:nvPr/>
        </p:nvSpPr>
        <p:spPr>
          <a:xfrm>
            <a:off x="1638300" y="50219"/>
            <a:ext cx="5867400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Next TPCC talk (April 21, online format)</a:t>
            </a:r>
          </a:p>
          <a:p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Brandon </a:t>
            </a:r>
            <a:r>
              <a:rPr lang="en-US" sz="2000" dirty="0" err="1">
                <a:solidFill>
                  <a:srgbClr val="222222"/>
                </a:solidFill>
                <a:latin typeface="Arial" panose="020B0604020202020204" pitchFamily="34" charset="0"/>
              </a:rPr>
              <a:t>Krumwiede</a:t>
            </a:r>
            <a:endParaRPr lang="en-US" sz="20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“Lake Superior Water Levels and Coastal Impacts”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250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E46849-645E-46AF-96F3-F5DAA425C477}"/>
              </a:ext>
            </a:extLst>
          </p:cNvPr>
          <p:cNvSpPr txBox="1"/>
          <p:nvPr/>
        </p:nvSpPr>
        <p:spPr>
          <a:xfrm>
            <a:off x="190500" y="75550"/>
            <a:ext cx="77343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climate change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Drowned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battered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8FBB7B-71EA-4DC2-A056-814D799EED14}"/>
              </a:ext>
            </a:extLst>
          </p:cNvPr>
          <p:cNvSpPr/>
          <p:nvPr/>
        </p:nvSpPr>
        <p:spPr>
          <a:xfrm>
            <a:off x="177183" y="685800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might climate change affect Minnesota Point?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B84190-3020-414F-8A2D-D7E0C940EDB3}"/>
              </a:ext>
            </a:extLst>
          </p:cNvPr>
          <p:cNvSpPr/>
          <p:nvPr/>
        </p:nvSpPr>
        <p:spPr>
          <a:xfrm>
            <a:off x="190500" y="1293871"/>
            <a:ext cx="5027338" cy="400110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‘Winter’ evaporation extremely important…</a:t>
            </a:r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892B1F-C052-4C49-9645-39D3E55FF199}"/>
              </a:ext>
            </a:extLst>
          </p:cNvPr>
          <p:cNvGrpSpPr/>
          <p:nvPr/>
        </p:nvGrpSpPr>
        <p:grpSpPr>
          <a:xfrm>
            <a:off x="199736" y="2136843"/>
            <a:ext cx="6168201" cy="4166914"/>
            <a:chOff x="136410" y="1699667"/>
            <a:chExt cx="6858000" cy="4572000"/>
          </a:xfrm>
        </p:grpSpPr>
        <p:pic>
          <p:nvPicPr>
            <p:cNvPr id="9" name="Picture 8" descr="A drawing of a mountain&#10;&#10;Description automatically generated">
              <a:extLst>
                <a:ext uri="{FF2B5EF4-FFF2-40B4-BE49-F238E27FC236}">
                  <a16:creationId xmlns:a16="http://schemas.microsoft.com/office/drawing/2014/main" id="{384E2452-4358-4B79-B9B4-9B445D0C5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410" y="1699667"/>
              <a:ext cx="6858000" cy="457200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71D79C-93E7-4184-85B7-EB6CD094A71C}"/>
                </a:ext>
              </a:extLst>
            </p:cNvPr>
            <p:cNvSpPr/>
            <p:nvPr/>
          </p:nvSpPr>
          <p:spPr>
            <a:xfrm>
              <a:off x="4912909" y="5907001"/>
              <a:ext cx="2028700" cy="30392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200" dirty="0"/>
                <a:t>NASA Earth Observatory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16108F3-9DD5-4573-AF3C-A13D4877B9D2}"/>
              </a:ext>
            </a:extLst>
          </p:cNvPr>
          <p:cNvGrpSpPr/>
          <p:nvPr/>
        </p:nvGrpSpPr>
        <p:grpSpPr>
          <a:xfrm>
            <a:off x="2234582" y="2714083"/>
            <a:ext cx="6909418" cy="4068367"/>
            <a:chOff x="8246955" y="1376065"/>
            <a:chExt cx="9279045" cy="5257800"/>
          </a:xfrm>
        </p:grpSpPr>
        <p:pic>
          <p:nvPicPr>
            <p:cNvPr id="5" name="Picture 4" descr="https://lakesuperiorpp.files.wordpress.com/2013/12/modis-lake-effect-snow-dec-13jpeg.jpg">
              <a:extLst>
                <a:ext uri="{FF2B5EF4-FFF2-40B4-BE49-F238E27FC236}">
                  <a16:creationId xmlns:a16="http://schemas.microsoft.com/office/drawing/2014/main" id="{281D3AD5-CAC8-4FCE-8C30-B837EDE11F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6956" y="1376065"/>
              <a:ext cx="9279044" cy="525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A0419E3-F154-462F-9F99-04A0C2E46190}"/>
                </a:ext>
              </a:extLst>
            </p:cNvPr>
            <p:cNvSpPr/>
            <p:nvPr/>
          </p:nvSpPr>
          <p:spPr>
            <a:xfrm>
              <a:off x="8246955" y="6239113"/>
              <a:ext cx="8051045" cy="35798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200" dirty="0"/>
                <a:t>https://lakesuperiorpp.files.wordpress.com/2013/12/modis-lake-effect-snow-dec-13jpeg.jpg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4BE4A43A-5D0F-4412-A99B-8857FFE83CCA}"/>
              </a:ext>
            </a:extLst>
          </p:cNvPr>
          <p:cNvSpPr/>
          <p:nvPr/>
        </p:nvSpPr>
        <p:spPr>
          <a:xfrm>
            <a:off x="4598645" y="2136860"/>
            <a:ext cx="4545355" cy="70788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Will a warmer climate reduce ice cover and lead to increased evaporation?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0228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E46849-645E-46AF-96F3-F5DAA425C477}"/>
              </a:ext>
            </a:extLst>
          </p:cNvPr>
          <p:cNvSpPr txBox="1"/>
          <p:nvPr/>
        </p:nvSpPr>
        <p:spPr>
          <a:xfrm>
            <a:off x="190500" y="75550"/>
            <a:ext cx="77343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climate change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 problem: Drowned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battered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8FBB7B-71EA-4DC2-A056-814D799EED14}"/>
              </a:ext>
            </a:extLst>
          </p:cNvPr>
          <p:cNvSpPr/>
          <p:nvPr/>
        </p:nvSpPr>
        <p:spPr>
          <a:xfrm>
            <a:off x="177183" y="685800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might climate change affect Minnesota Point?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B84190-3020-414F-8A2D-D7E0C940EDB3}"/>
              </a:ext>
            </a:extLst>
          </p:cNvPr>
          <p:cNvSpPr/>
          <p:nvPr/>
        </p:nvSpPr>
        <p:spPr>
          <a:xfrm>
            <a:off x="190500" y="1447800"/>
            <a:ext cx="7658100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Potential for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magnitude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of mid-latitude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cyclones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and associated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wind/wave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(diffusivity) of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Rapid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morphodynamic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response of barrier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E81EF0F-74FC-4FE7-AAF6-8E7E0ED51619}"/>
              </a:ext>
            </a:extLst>
          </p:cNvPr>
          <p:cNvGrpSpPr/>
          <p:nvPr/>
        </p:nvGrpSpPr>
        <p:grpSpPr>
          <a:xfrm>
            <a:off x="0" y="3507938"/>
            <a:ext cx="9113520" cy="2876646"/>
            <a:chOff x="0" y="3507938"/>
            <a:chExt cx="9113520" cy="287664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BA216DC-1923-4A15-A927-C83BC408DC13}"/>
                </a:ext>
              </a:extLst>
            </p:cNvPr>
            <p:cNvSpPr/>
            <p:nvPr/>
          </p:nvSpPr>
          <p:spPr>
            <a:xfrm>
              <a:off x="0" y="3507938"/>
              <a:ext cx="8128617" cy="12926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</a:rPr>
                <a:t>Modeled barrier (MN/WI points) response to climate change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</a:rPr>
                <a:t>Developed simple </a:t>
              </a:r>
              <a:r>
                <a:rPr lang="en-US" sz="2200" dirty="0" err="1">
                  <a:latin typeface="Arial" panose="020B0604020202020204" pitchFamily="34" charset="0"/>
                  <a:cs typeface="Arial" panose="020B0604020202020204" pitchFamily="34" charset="0"/>
                </a:rPr>
                <a:t>morphodynamic</a:t>
              </a: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</a:rPr>
                <a:t> model of longshore transport and barrier response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391E19-2018-4AA3-BC83-B4D7B0C838D3}"/>
                </a:ext>
              </a:extLst>
            </p:cNvPr>
            <p:cNvSpPr/>
            <p:nvPr/>
          </p:nvSpPr>
          <p:spPr>
            <a:xfrm>
              <a:off x="0" y="4876800"/>
              <a:ext cx="4394816" cy="12926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</a:rPr>
                <a:t>Focused on Superior entry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Arial" panose="020B0604020202020204" pitchFamily="34" charset="0"/>
                  <a:cs typeface="Arial" panose="020B0604020202020204" pitchFamily="34" charset="0"/>
                </a:rPr>
                <a:t>Imposed change in transport efficiency (‘climate’ proxy)</a:t>
              </a:r>
            </a:p>
          </p:txBody>
        </p:sp>
        <p:pic>
          <p:nvPicPr>
            <p:cNvPr id="15" name="Picture 14" descr="A drawing of a face&#10;&#10;Description automatically generated">
              <a:extLst>
                <a:ext uri="{FF2B5EF4-FFF2-40B4-BE49-F238E27FC236}">
                  <a16:creationId xmlns:a16="http://schemas.microsoft.com/office/drawing/2014/main" id="{5DAF2454-5443-43A5-83CA-135F455EDC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4776516"/>
              <a:ext cx="4846320" cy="16080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68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57BD2761-22A1-42E3-A6FE-0426A57BC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08461">
            <a:off x="3320057" y="1949559"/>
            <a:ext cx="4480560" cy="60021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EADF18-E9CD-460E-A044-7271F0691570}"/>
              </a:ext>
            </a:extLst>
          </p:cNvPr>
          <p:cNvSpPr txBox="1"/>
          <p:nvPr/>
        </p:nvSpPr>
        <p:spPr>
          <a:xfrm>
            <a:off x="190500" y="75550"/>
            <a:ext cx="77343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climate change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 problem: Drowned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battered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8AF306-B45B-477C-BA32-C194FD9CE0C7}"/>
              </a:ext>
            </a:extLst>
          </p:cNvPr>
          <p:cNvSpPr/>
          <p:nvPr/>
        </p:nvSpPr>
        <p:spPr>
          <a:xfrm>
            <a:off x="190500" y="705974"/>
            <a:ext cx="6197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preliminary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morphodynamic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model predictions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A7B38F-6DFF-4328-B23C-6F0D038C9AEF}"/>
              </a:ext>
            </a:extLst>
          </p:cNvPr>
          <p:cNvSpPr/>
          <p:nvPr/>
        </p:nvSpPr>
        <p:spPr>
          <a:xfrm>
            <a:off x="808224" y="1630050"/>
            <a:ext cx="290335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Baseline (‘current’) climate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3C2B1C-B190-4FFB-B9BB-B2FB9D4D9C04}"/>
              </a:ext>
            </a:extLst>
          </p:cNvPr>
          <p:cNvSpPr/>
          <p:nvPr/>
        </p:nvSpPr>
        <p:spPr>
          <a:xfrm>
            <a:off x="5943600" y="1752600"/>
            <a:ext cx="320040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Beach profiles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1910 – 2120 (20-year increments)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1910 – modern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future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B8EE88-1414-4096-974A-5F6EC197EAD0}"/>
              </a:ext>
            </a:extLst>
          </p:cNvPr>
          <p:cNvGrpSpPr/>
          <p:nvPr/>
        </p:nvGrpSpPr>
        <p:grpSpPr>
          <a:xfrm>
            <a:off x="4175762" y="3849889"/>
            <a:ext cx="2999704" cy="1331711"/>
            <a:chOff x="4175762" y="3855619"/>
            <a:chExt cx="2999704" cy="1331711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109C221-D4DA-46A8-A037-4C8B92721CB7}"/>
                </a:ext>
              </a:extLst>
            </p:cNvPr>
            <p:cNvSpPr/>
            <p:nvPr/>
          </p:nvSpPr>
          <p:spPr>
            <a:xfrm>
              <a:off x="4175762" y="4493024"/>
              <a:ext cx="685800" cy="69430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E5121D-A1F4-4AA8-9CF4-57E6B8956C30}"/>
                </a:ext>
              </a:extLst>
            </p:cNvPr>
            <p:cNvSpPr/>
            <p:nvPr/>
          </p:nvSpPr>
          <p:spPr>
            <a:xfrm>
              <a:off x="6489666" y="3855619"/>
              <a:ext cx="685800" cy="69430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2ACD8D15-9B24-470D-8D80-665592E24C4F}"/>
              </a:ext>
            </a:extLst>
          </p:cNvPr>
          <p:cNvSpPr/>
          <p:nvPr/>
        </p:nvSpPr>
        <p:spPr>
          <a:xfrm>
            <a:off x="350315" y="4554101"/>
            <a:ext cx="3252717" cy="163121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Under current climate regime, barrier vulnerable to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breaching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within 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century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(very conservative estimate—likely sooner)</a:t>
            </a:r>
            <a:endParaRPr lang="en-US" sz="2000" dirty="0"/>
          </a:p>
        </p:txBody>
      </p:sp>
      <p:pic>
        <p:nvPicPr>
          <p:cNvPr id="19" name="Picture 18" descr="A close up of a clock&#10;&#10;Description automatically generated">
            <a:extLst>
              <a:ext uri="{FF2B5EF4-FFF2-40B4-BE49-F238E27FC236}">
                <a16:creationId xmlns:a16="http://schemas.microsoft.com/office/drawing/2014/main" id="{AE7D6E92-153C-43BF-AE78-9709928B97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00123"/>
            <a:ext cx="3300608" cy="1176477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ED0F8CE-AF02-41F1-96DC-BDD22CA328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1106085"/>
            <a:ext cx="4206240" cy="336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47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EADF18-E9CD-460E-A044-7271F0691570}"/>
              </a:ext>
            </a:extLst>
          </p:cNvPr>
          <p:cNvSpPr txBox="1"/>
          <p:nvPr/>
        </p:nvSpPr>
        <p:spPr>
          <a:xfrm>
            <a:off x="190500" y="75550"/>
            <a:ext cx="77343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climate change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 problem: Drowned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battered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8AF306-B45B-477C-BA32-C194FD9CE0C7}"/>
              </a:ext>
            </a:extLst>
          </p:cNvPr>
          <p:cNvSpPr/>
          <p:nvPr/>
        </p:nvSpPr>
        <p:spPr>
          <a:xfrm>
            <a:off x="190500" y="895290"/>
            <a:ext cx="82959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Doubling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‘climate’ (increasing frequency and magnitude of cyclones)</a:t>
            </a:r>
            <a:endParaRPr lang="en-US" sz="2000" dirty="0"/>
          </a:p>
        </p:txBody>
      </p:sp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DBDA5C41-EC34-4348-BE7B-60F3C2599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59052"/>
            <a:ext cx="6400800" cy="5117948"/>
          </a:xfrm>
          <a:prstGeom prst="rect">
            <a:avLst/>
          </a:prstGeom>
        </p:spPr>
      </p:pic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D8EF0275-BA70-43EE-BDB9-214B4FDFC6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4572000"/>
            <a:ext cx="3108960" cy="1031589"/>
          </a:xfrm>
          <a:prstGeom prst="rect">
            <a:avLst/>
          </a:prstGeom>
        </p:spPr>
      </p:pic>
      <p:pic>
        <p:nvPicPr>
          <p:cNvPr id="12" name="Picture 11" descr="A close up of a clock&#10;&#10;Description automatically generated">
            <a:extLst>
              <a:ext uri="{FF2B5EF4-FFF2-40B4-BE49-F238E27FC236}">
                <a16:creationId xmlns:a16="http://schemas.microsoft.com/office/drawing/2014/main" id="{228D1BED-7ED4-403E-A09B-FED9D45F08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40" y="2590800"/>
            <a:ext cx="3108960" cy="110816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96E6139-EA1C-46F8-873C-5222B7825CDB}"/>
              </a:ext>
            </a:extLst>
          </p:cNvPr>
          <p:cNvCxnSpPr>
            <a:cxnSpLocks/>
          </p:cNvCxnSpPr>
          <p:nvPr/>
        </p:nvCxnSpPr>
        <p:spPr>
          <a:xfrm>
            <a:off x="3581400" y="4648200"/>
            <a:ext cx="1562100" cy="400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BB6DBB-679F-487B-B4F4-4CA43A0905C2}"/>
              </a:ext>
            </a:extLst>
          </p:cNvPr>
          <p:cNvCxnSpPr>
            <a:cxnSpLocks/>
          </p:cNvCxnSpPr>
          <p:nvPr/>
        </p:nvCxnSpPr>
        <p:spPr>
          <a:xfrm>
            <a:off x="6096000" y="3581400"/>
            <a:ext cx="0" cy="99060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90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83CE16-287A-46AA-981F-CA45A4EEF5B3}"/>
              </a:ext>
            </a:extLst>
          </p:cNvPr>
          <p:cNvSpPr txBox="1"/>
          <p:nvPr/>
        </p:nvSpPr>
        <p:spPr>
          <a:xfrm>
            <a:off x="152400" y="152400"/>
            <a:ext cx="24384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Final thoughts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5EC624-1471-40DD-8B1E-16691EC0DC50}"/>
              </a:ext>
            </a:extLst>
          </p:cNvPr>
          <p:cNvSpPr txBox="1"/>
          <p:nvPr/>
        </p:nvSpPr>
        <p:spPr>
          <a:xfrm>
            <a:off x="2895600" y="159603"/>
            <a:ext cx="61722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their size, barrier islands are the most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ephemeral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landforms on Earth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C69FFD5-8E17-4D3D-8901-866616BF08E6}"/>
              </a:ext>
            </a:extLst>
          </p:cNvPr>
          <p:cNvGrpSpPr/>
          <p:nvPr/>
        </p:nvGrpSpPr>
        <p:grpSpPr>
          <a:xfrm>
            <a:off x="57586" y="1503827"/>
            <a:ext cx="8837172" cy="5201773"/>
            <a:chOff x="57586" y="1503827"/>
            <a:chExt cx="8837172" cy="520177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D63216A-4881-487D-917E-F0339396BCCD}"/>
                </a:ext>
              </a:extLst>
            </p:cNvPr>
            <p:cNvGrpSpPr/>
            <p:nvPr/>
          </p:nvGrpSpPr>
          <p:grpSpPr>
            <a:xfrm>
              <a:off x="57586" y="1503827"/>
              <a:ext cx="8837172" cy="3830173"/>
              <a:chOff x="57586" y="1503827"/>
              <a:chExt cx="8837172" cy="3830173"/>
            </a:xfrm>
          </p:grpSpPr>
          <p:pic>
            <p:nvPicPr>
              <p:cNvPr id="7" name="Picture 6" descr="A screen shot of a computer&#10;&#10;Description automatically generated">
                <a:extLst>
                  <a:ext uri="{FF2B5EF4-FFF2-40B4-BE49-F238E27FC236}">
                    <a16:creationId xmlns:a16="http://schemas.microsoft.com/office/drawing/2014/main" id="{606B8D35-B801-438E-B08D-CEF694CC97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87" y="1503827"/>
                <a:ext cx="5809813" cy="3830173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045FF8-766D-4CA8-9C28-D1F913B5DFAD}"/>
                  </a:ext>
                </a:extLst>
              </p:cNvPr>
              <p:cNvSpPr txBox="1"/>
              <p:nvPr/>
            </p:nvSpPr>
            <p:spPr>
              <a:xfrm>
                <a:off x="57586" y="1503827"/>
                <a:ext cx="4114801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Chandeleur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Islands (Mississippi delta)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AE4432-ED7F-4933-B8D0-78FC93932291}"/>
                  </a:ext>
                </a:extLst>
              </p:cNvPr>
              <p:cNvSpPr txBox="1"/>
              <p:nvPr/>
            </p:nvSpPr>
            <p:spPr>
              <a:xfrm>
                <a:off x="4267200" y="4876801"/>
                <a:ext cx="1600200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NASA Earth Observatory</a:t>
                </a:r>
              </a:p>
            </p:txBody>
          </p:sp>
          <p:pic>
            <p:nvPicPr>
              <p:cNvPr id="10" name="Picture 9" descr="A picture containing device&#10;&#10;Description automatically generated">
                <a:extLst>
                  <a:ext uri="{FF2B5EF4-FFF2-40B4-BE49-F238E27FC236}">
                    <a16:creationId xmlns:a16="http://schemas.microsoft.com/office/drawing/2014/main" id="{AA605454-84B8-48AA-9EDB-C3C166B3AC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13853" y="2870273"/>
                <a:ext cx="1097280" cy="109728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687336-67FE-49A4-8399-BB3B030A0DB9}"/>
                  </a:ext>
                </a:extLst>
              </p:cNvPr>
              <p:cNvSpPr txBox="1"/>
              <p:nvPr/>
            </p:nvSpPr>
            <p:spPr>
              <a:xfrm>
                <a:off x="2543393" y="2496866"/>
                <a:ext cx="838200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Katrina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AF27F8A-C6CF-42CC-8470-D971D540182B}"/>
                  </a:ext>
                </a:extLst>
              </p:cNvPr>
              <p:cNvSpPr/>
              <p:nvPr/>
            </p:nvSpPr>
            <p:spPr>
              <a:xfrm>
                <a:off x="5999158" y="1582851"/>
                <a:ext cx="2895600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Drowned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Sea level rise &amp; sediment compaction (subsidence)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Starved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Trapping of sand supply behind upstream dams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Battered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Increasing frequency and magnitude of tropical cyclones</a:t>
                </a:r>
                <a:endParaRPr lang="en-US" dirty="0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79AA72-60E9-4199-9DB8-54CAA761646D}"/>
                </a:ext>
              </a:extLst>
            </p:cNvPr>
            <p:cNvSpPr/>
            <p:nvPr/>
          </p:nvSpPr>
          <p:spPr>
            <a:xfrm>
              <a:off x="381000" y="5874603"/>
              <a:ext cx="8361358" cy="8309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Geologic literature replete with examples of barrier systems reaching ‘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tipping point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’ from which there is no recovery</a:t>
              </a:r>
              <a:endParaRPr lang="en-US" sz="24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C29E9B-C693-4C47-8A8A-3CAE9C90C308}"/>
              </a:ext>
            </a:extLst>
          </p:cNvPr>
          <p:cNvGrpSpPr/>
          <p:nvPr/>
        </p:nvGrpSpPr>
        <p:grpSpPr>
          <a:xfrm>
            <a:off x="76200" y="981924"/>
            <a:ext cx="8839200" cy="5799876"/>
            <a:chOff x="1143000" y="529062"/>
            <a:chExt cx="8839200" cy="5799876"/>
          </a:xfrm>
        </p:grpSpPr>
        <p:pic>
          <p:nvPicPr>
            <p:cNvPr id="27" name="Picture 26" descr="A close up of a map&#10;&#10;Description automatically generated">
              <a:extLst>
                <a:ext uri="{FF2B5EF4-FFF2-40B4-BE49-F238E27FC236}">
                  <a16:creationId xmlns:a16="http://schemas.microsoft.com/office/drawing/2014/main" id="{43717BDB-575C-4B7B-9196-90524131C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669237"/>
              <a:ext cx="5852160" cy="5659701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20A5F45-287C-4ADC-90A4-88870056C3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38800" y="4794394"/>
              <a:ext cx="1066800" cy="914400"/>
            </a:xfrm>
            <a:prstGeom prst="straightConnector1">
              <a:avLst/>
            </a:prstGeom>
            <a:ln w="152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CDC28F9-D281-43BE-8E6D-8618293AEB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1112" y="529062"/>
              <a:ext cx="428808" cy="662683"/>
            </a:xfrm>
            <a:prstGeom prst="straightConnector1">
              <a:avLst/>
            </a:prstGeom>
            <a:ln w="508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87B9B7D-21AD-4543-A00C-F2BA05EFE2F5}"/>
                </a:ext>
              </a:extLst>
            </p:cNvPr>
            <p:cNvSpPr/>
            <p:nvPr/>
          </p:nvSpPr>
          <p:spPr>
            <a:xfrm>
              <a:off x="7086600" y="1655073"/>
              <a:ext cx="2895600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Drowned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Post-glacial lake level rise</a:t>
              </a: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Starved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Trapping of sand supply behind breakwaters</a:t>
              </a: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Battered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Increasing frequency and magnitude of mid-latitude cyclones</a:t>
              </a:r>
              <a:endParaRPr lang="en-US" dirty="0"/>
            </a:p>
          </p:txBody>
        </p:sp>
        <p:pic>
          <p:nvPicPr>
            <p:cNvPr id="31" name="Picture 30" descr="A picture containing device&#10;&#10;Description automatically generated">
              <a:extLst>
                <a:ext uri="{FF2B5EF4-FFF2-40B4-BE49-F238E27FC236}">
                  <a16:creationId xmlns:a16="http://schemas.microsoft.com/office/drawing/2014/main" id="{4C0EFEFC-5EE3-4916-BC2C-79B566297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400" y="2203594"/>
              <a:ext cx="1097280" cy="1097280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FF43ACA-1FF3-4860-82DD-720751D738D0}"/>
                </a:ext>
              </a:extLst>
            </p:cNvPr>
            <p:cNvCxnSpPr>
              <a:cxnSpLocks/>
            </p:cNvCxnSpPr>
            <p:nvPr/>
          </p:nvCxnSpPr>
          <p:spPr>
            <a:xfrm>
              <a:off x="2831977" y="1402672"/>
              <a:ext cx="307463" cy="630955"/>
            </a:xfrm>
            <a:prstGeom prst="straightConnector1">
              <a:avLst/>
            </a:prstGeom>
            <a:ln w="508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44735DB-46B8-45A5-BBA5-A4C6272F4BD0}"/>
                </a:ext>
              </a:extLst>
            </p:cNvPr>
            <p:cNvSpPr/>
            <p:nvPr/>
          </p:nvSpPr>
          <p:spPr>
            <a:xfrm>
              <a:off x="1263522" y="5825231"/>
              <a:ext cx="25315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Drawing: ACOE (2001)</a:t>
              </a:r>
              <a:endParaRPr lang="en-US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ACED008-ECB5-454C-9D94-48410445C3B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52404" y="3693111"/>
              <a:ext cx="824439" cy="917237"/>
            </a:xfrm>
            <a:prstGeom prst="straightConnector1">
              <a:avLst/>
            </a:prstGeom>
            <a:ln w="152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465B4F6-160E-4631-9AB9-034C1DA180C1}"/>
                </a:ext>
              </a:extLst>
            </p:cNvPr>
            <p:cNvSpPr/>
            <p:nvPr/>
          </p:nvSpPr>
          <p:spPr>
            <a:xfrm rot="3777347">
              <a:off x="2726126" y="1370983"/>
              <a:ext cx="45878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3200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4AD01E0-E08B-4B60-B084-5B4CCC2CD82A}"/>
                </a:ext>
              </a:extLst>
            </p:cNvPr>
            <p:cNvSpPr/>
            <p:nvPr/>
          </p:nvSpPr>
          <p:spPr>
            <a:xfrm rot="2295365">
              <a:off x="4354765" y="3675981"/>
              <a:ext cx="800219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0066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D14A2E-6897-4415-AA3B-5690C62A75FC}"/>
              </a:ext>
            </a:extLst>
          </p:cNvPr>
          <p:cNvSpPr txBox="1"/>
          <p:nvPr/>
        </p:nvSpPr>
        <p:spPr>
          <a:xfrm>
            <a:off x="3276600" y="1371600"/>
            <a:ext cx="2438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B82FF9-7170-412D-A2E8-E1FFE3B8717C}"/>
              </a:ext>
            </a:extLst>
          </p:cNvPr>
          <p:cNvSpPr txBox="1"/>
          <p:nvPr/>
        </p:nvSpPr>
        <p:spPr>
          <a:xfrm>
            <a:off x="6019800" y="5105400"/>
            <a:ext cx="25146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218-726-6844</a:t>
            </a:r>
          </a:p>
          <a:p>
            <a:r>
              <a:rPr lang="en-US" sz="2000" dirty="0"/>
              <a:t>jswenso2@d.umn.edu</a:t>
            </a:r>
          </a:p>
        </p:txBody>
      </p:sp>
    </p:spTree>
    <p:extLst>
      <p:ext uri="{BB962C8B-B14F-4D97-AF65-F5344CB8AC3E}">
        <p14:creationId xmlns:p14="http://schemas.microsoft.com/office/powerpoint/2010/main" val="39293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7EE521E3-6D46-4E1C-B15E-812AA9E8C4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6096000"/>
          </a:xfrm>
          <a:prstGeom prst="rect">
            <a:avLst/>
          </a:prstGeom>
        </p:spPr>
      </p:pic>
      <p:pic>
        <p:nvPicPr>
          <p:cNvPr id="9" name="Picture 8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109F3B9-2459-475F-89C7-7480939E0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2757"/>
            <a:ext cx="6317714" cy="562285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8C87A12-5A27-4395-A5D6-465BB2188D41}"/>
              </a:ext>
            </a:extLst>
          </p:cNvPr>
          <p:cNvSpPr/>
          <p:nvPr/>
        </p:nvSpPr>
        <p:spPr>
          <a:xfrm>
            <a:off x="4572000" y="4343400"/>
            <a:ext cx="2133600" cy="1981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C71DFB-F127-433F-B4B7-BB0DD1146AD2}"/>
              </a:ext>
            </a:extLst>
          </p:cNvPr>
          <p:cNvGrpSpPr/>
          <p:nvPr/>
        </p:nvGrpSpPr>
        <p:grpSpPr>
          <a:xfrm>
            <a:off x="533400" y="1981200"/>
            <a:ext cx="6172200" cy="4343400"/>
            <a:chOff x="533400" y="1981200"/>
            <a:chExt cx="6172200" cy="43434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F708AC1-A702-42B9-AE71-5B4E48DFF0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3400" y="5943600"/>
              <a:ext cx="4876800" cy="381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372F41D-8F94-4533-8847-8FDE5E9E0D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24600" y="1981200"/>
              <a:ext cx="381000" cy="31242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5F59DB9-241A-4083-8290-26A20DC42DBE}"/>
              </a:ext>
            </a:extLst>
          </p:cNvPr>
          <p:cNvGrpSpPr/>
          <p:nvPr/>
        </p:nvGrpSpPr>
        <p:grpSpPr>
          <a:xfrm>
            <a:off x="1451243" y="572720"/>
            <a:ext cx="5320439" cy="4380280"/>
            <a:chOff x="1451243" y="572720"/>
            <a:chExt cx="5320439" cy="438028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C3F37ED-FD61-4107-8412-8FB5E15FE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1243" y="1328060"/>
              <a:ext cx="3958957" cy="3624940"/>
            </a:xfrm>
            <a:prstGeom prst="line">
              <a:avLst/>
            </a:prstGeom>
            <a:ln w="317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ECADF83-519D-4319-973B-9743EDEB418B}"/>
                </a:ext>
              </a:extLst>
            </p:cNvPr>
            <p:cNvSpPr txBox="1"/>
            <p:nvPr/>
          </p:nvSpPr>
          <p:spPr>
            <a:xfrm rot="18997910">
              <a:off x="5118024" y="572720"/>
              <a:ext cx="165365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1923 bluff edge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3F75A5-5203-4B5C-9669-95930F9D15BD}"/>
              </a:ext>
            </a:extLst>
          </p:cNvPr>
          <p:cNvGrpSpPr/>
          <p:nvPr/>
        </p:nvGrpSpPr>
        <p:grpSpPr>
          <a:xfrm>
            <a:off x="762000" y="549717"/>
            <a:ext cx="4824492" cy="3755437"/>
            <a:chOff x="762000" y="549717"/>
            <a:chExt cx="4824492" cy="375543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377929A-7094-415B-AFAB-C57659E002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000" y="680214"/>
              <a:ext cx="3958957" cy="3624940"/>
            </a:xfrm>
            <a:prstGeom prst="line">
              <a:avLst/>
            </a:prstGeom>
            <a:ln w="317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62953A-691A-4D23-96F3-13A2AA97109B}"/>
                </a:ext>
              </a:extLst>
            </p:cNvPr>
            <p:cNvSpPr txBox="1"/>
            <p:nvPr/>
          </p:nvSpPr>
          <p:spPr>
            <a:xfrm rot="18997910">
              <a:off x="3932834" y="549717"/>
              <a:ext cx="165365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2016 bluff edge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C20A6C3-E1D9-4A52-B16A-38D6EE99839E}"/>
              </a:ext>
            </a:extLst>
          </p:cNvPr>
          <p:cNvGrpSpPr/>
          <p:nvPr/>
        </p:nvGrpSpPr>
        <p:grpSpPr>
          <a:xfrm>
            <a:off x="1331778" y="1777618"/>
            <a:ext cx="2892230" cy="2685522"/>
            <a:chOff x="1331778" y="1777618"/>
            <a:chExt cx="2892230" cy="2685522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4D1AE5E-7380-4BCB-87B4-A371FF5C81D8}"/>
                </a:ext>
              </a:extLst>
            </p:cNvPr>
            <p:cNvCxnSpPr/>
            <p:nvPr/>
          </p:nvCxnSpPr>
          <p:spPr>
            <a:xfrm flipH="1" flipV="1">
              <a:off x="3276600" y="2274598"/>
              <a:ext cx="384443" cy="438474"/>
            </a:xfrm>
            <a:prstGeom prst="straightConnector1">
              <a:avLst/>
            </a:prstGeom>
            <a:ln w="793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DEEC0AA-6A3D-472D-9011-C8D29711A3E2}"/>
                </a:ext>
              </a:extLst>
            </p:cNvPr>
            <p:cNvCxnSpPr/>
            <p:nvPr/>
          </p:nvCxnSpPr>
          <p:spPr>
            <a:xfrm flipH="1" flipV="1">
              <a:off x="3839565" y="1777618"/>
              <a:ext cx="384443" cy="438474"/>
            </a:xfrm>
            <a:prstGeom prst="straightConnector1">
              <a:avLst/>
            </a:prstGeom>
            <a:ln w="793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1B3E79A9-2C67-454F-9F99-161293016E76}"/>
                </a:ext>
              </a:extLst>
            </p:cNvPr>
            <p:cNvCxnSpPr/>
            <p:nvPr/>
          </p:nvCxnSpPr>
          <p:spPr>
            <a:xfrm flipH="1" flipV="1">
              <a:off x="2772692" y="2713072"/>
              <a:ext cx="384443" cy="438474"/>
            </a:xfrm>
            <a:prstGeom prst="straightConnector1">
              <a:avLst/>
            </a:prstGeom>
            <a:ln w="793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E0560C6-F5D9-44FA-8370-74FA8CE712C2}"/>
                </a:ext>
              </a:extLst>
            </p:cNvPr>
            <p:cNvCxnSpPr/>
            <p:nvPr/>
          </p:nvCxnSpPr>
          <p:spPr>
            <a:xfrm flipH="1" flipV="1">
              <a:off x="1939656" y="3429000"/>
              <a:ext cx="384443" cy="438474"/>
            </a:xfrm>
            <a:prstGeom prst="straightConnector1">
              <a:avLst/>
            </a:prstGeom>
            <a:ln w="793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9FA0211-DF60-4048-9E73-3651EA52915D}"/>
                </a:ext>
              </a:extLst>
            </p:cNvPr>
            <p:cNvCxnSpPr/>
            <p:nvPr/>
          </p:nvCxnSpPr>
          <p:spPr>
            <a:xfrm flipH="1" flipV="1">
              <a:off x="1331778" y="4024666"/>
              <a:ext cx="384443" cy="438474"/>
            </a:xfrm>
            <a:prstGeom prst="straightConnector1">
              <a:avLst/>
            </a:prstGeom>
            <a:ln w="793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8F77FD9-7323-4EBA-A09A-2EBEB4EC1A07}"/>
              </a:ext>
            </a:extLst>
          </p:cNvPr>
          <p:cNvSpPr txBox="1"/>
          <p:nvPr/>
        </p:nvSpPr>
        <p:spPr>
          <a:xfrm>
            <a:off x="332571" y="1926258"/>
            <a:ext cx="5680343" cy="9541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Key point: Despite lack of tectonics, we have a very dynamic coastline</a:t>
            </a:r>
          </a:p>
        </p:txBody>
      </p:sp>
      <p:pic>
        <p:nvPicPr>
          <p:cNvPr id="43" name="Picture 42" descr="A picture containing nature, valley, outdoor, riding&#10;&#10;Description automatically generated">
            <a:extLst>
              <a:ext uri="{FF2B5EF4-FFF2-40B4-BE49-F238E27FC236}">
                <a16:creationId xmlns:a16="http://schemas.microsoft.com/office/drawing/2014/main" id="{C2698499-94C2-4AA4-8973-7463ED06B9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45422" y="463477"/>
            <a:ext cx="3541232" cy="2655924"/>
          </a:xfrm>
          <a:prstGeom prst="rect">
            <a:avLst/>
          </a:prstGeom>
        </p:spPr>
      </p:pic>
      <p:pic>
        <p:nvPicPr>
          <p:cNvPr id="45" name="Picture 44" descr="A close up of a tree&#10;&#10;Description automatically generated">
            <a:extLst>
              <a:ext uri="{FF2B5EF4-FFF2-40B4-BE49-F238E27FC236}">
                <a16:creationId xmlns:a16="http://schemas.microsoft.com/office/drawing/2014/main" id="{74871583-DA76-4C2E-9459-BC0FA7F1A3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043" y="3599225"/>
            <a:ext cx="3958957" cy="2969218"/>
          </a:xfrm>
          <a:prstGeom prst="rect">
            <a:avLst/>
          </a:prstGeom>
        </p:spPr>
      </p:pic>
      <p:pic>
        <p:nvPicPr>
          <p:cNvPr id="47" name="Picture 46" descr="A close up of a valley&#10;&#10;Description automatically generated">
            <a:extLst>
              <a:ext uri="{FF2B5EF4-FFF2-40B4-BE49-F238E27FC236}">
                <a16:creationId xmlns:a16="http://schemas.microsoft.com/office/drawing/2014/main" id="{3123FBAC-5484-4779-AEC8-F500C2AD06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69756" y="459999"/>
            <a:ext cx="3513421" cy="2635066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FFF38E75-45E2-4FC9-91A7-932B49A6CF87}"/>
              </a:ext>
            </a:extLst>
          </p:cNvPr>
          <p:cNvGrpSpPr/>
          <p:nvPr/>
        </p:nvGrpSpPr>
        <p:grpSpPr>
          <a:xfrm>
            <a:off x="286838" y="605401"/>
            <a:ext cx="2840357" cy="4499999"/>
            <a:chOff x="286838" y="605401"/>
            <a:chExt cx="2840357" cy="449999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8D261C3-9916-4642-BB74-83DD76161817}"/>
                </a:ext>
              </a:extLst>
            </p:cNvPr>
            <p:cNvGrpSpPr/>
            <p:nvPr/>
          </p:nvGrpSpPr>
          <p:grpSpPr>
            <a:xfrm>
              <a:off x="687522" y="4403137"/>
              <a:ext cx="823822" cy="702263"/>
              <a:chOff x="687522" y="4403137"/>
              <a:chExt cx="823822" cy="702263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DEEAAAF-76E7-41A5-BBD0-9DBE56987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22" y="4406416"/>
                <a:ext cx="607878" cy="698984"/>
              </a:xfrm>
              <a:prstGeom prst="line">
                <a:avLst/>
              </a:prstGeom>
              <a:ln w="25400">
                <a:solidFill>
                  <a:srgbClr val="C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367AF46-6826-4A53-B0B3-1A21B8308879}"/>
                  </a:ext>
                </a:extLst>
              </p:cNvPr>
              <p:cNvSpPr txBox="1"/>
              <p:nvPr/>
            </p:nvSpPr>
            <p:spPr>
              <a:xfrm>
                <a:off x="933942" y="4403137"/>
                <a:ext cx="5774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C00000"/>
                    </a:solidFill>
                  </a:rPr>
                  <a:t>6 m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4290F3D-7B35-40CE-8A41-3A3FDA2574C5}"/>
                </a:ext>
              </a:extLst>
            </p:cNvPr>
            <p:cNvSpPr txBox="1"/>
            <p:nvPr/>
          </p:nvSpPr>
          <p:spPr>
            <a:xfrm>
              <a:off x="286838" y="605401"/>
              <a:ext cx="2840357" cy="830997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Lateral bluff retreat rate ~ </a:t>
              </a:r>
              <a:r>
                <a:rPr lang="en-US" sz="2400" b="1" dirty="0" smtClean="0"/>
                <a:t>8 </a:t>
              </a:r>
              <a:r>
                <a:rPr lang="en-US" sz="2400" dirty="0" smtClean="0"/>
                <a:t>cm/</a:t>
              </a:r>
              <a:r>
                <a:rPr lang="en-US" sz="2400" dirty="0" err="1" smtClean="0"/>
                <a:t>yr</a:t>
              </a:r>
              <a:endParaRPr lang="en-US" sz="240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210D789-C9B9-4F3B-A134-9FA717CDC082}"/>
              </a:ext>
            </a:extLst>
          </p:cNvPr>
          <p:cNvSpPr txBox="1"/>
          <p:nvPr/>
        </p:nvSpPr>
        <p:spPr>
          <a:xfrm>
            <a:off x="5223712" y="3193048"/>
            <a:ext cx="3958957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Fate of eroded material?</a:t>
            </a:r>
          </a:p>
        </p:txBody>
      </p:sp>
      <p:pic>
        <p:nvPicPr>
          <p:cNvPr id="52" name="Picture 51" descr="A body of water&#10;&#10;Description automatically generated">
            <a:extLst>
              <a:ext uri="{FF2B5EF4-FFF2-40B4-BE49-F238E27FC236}">
                <a16:creationId xmlns:a16="http://schemas.microsoft.com/office/drawing/2014/main" id="{8C85C6DB-F816-4D15-8261-D4F7751B9E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0133" y="3124200"/>
            <a:ext cx="4642202" cy="343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9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228600" y="5257800"/>
            <a:ext cx="8839200" cy="83099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Expenditure of tens of millions of taxpayer dollars requires sound understanding of sediment pathways and rates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6632D0-95B8-4A73-B1B3-AA505FE60B87}"/>
              </a:ext>
            </a:extLst>
          </p:cNvPr>
          <p:cNvSpPr/>
          <p:nvPr/>
        </p:nvSpPr>
        <p:spPr>
          <a:xfrm>
            <a:off x="107273" y="762000"/>
            <a:ext cx="88392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Highlight recent research by myself, students, &amp; collaborators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Synthesize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our work with previous research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Assemble the pieces of the puzzle…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Present a long-term,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source-to-sink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model framework for erosion, transport, and deposition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sediment pathways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in the Duluth coastal region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 model framework to discuss the effects of anthropogenic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(‘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’)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climate change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(‘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drowned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battered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75D49D-CA6A-4DEB-9401-CB71964A2B51}"/>
              </a:ext>
            </a:extLst>
          </p:cNvPr>
          <p:cNvSpPr/>
          <p:nvPr/>
        </p:nvSpPr>
        <p:spPr>
          <a:xfrm>
            <a:off x="107273" y="26521"/>
            <a:ext cx="2559728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Goals of this talk:</a:t>
            </a:r>
          </a:p>
        </p:txBody>
      </p:sp>
    </p:spTree>
    <p:extLst>
      <p:ext uri="{BB962C8B-B14F-4D97-AF65-F5344CB8AC3E}">
        <p14:creationId xmlns:p14="http://schemas.microsoft.com/office/powerpoint/2010/main" val="372213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sign posing for the camera&#10;&#10;Description automatically generated">
            <a:extLst>
              <a:ext uri="{FF2B5EF4-FFF2-40B4-BE49-F238E27FC236}">
                <a16:creationId xmlns:a16="http://schemas.microsoft.com/office/drawing/2014/main" id="{B2AC38DF-BB8A-4E50-B161-1BD0196E24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887" y="0"/>
            <a:ext cx="2134913" cy="20877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E0012E9-355E-4F2F-A600-36A6F50DD90F}"/>
              </a:ext>
            </a:extLst>
          </p:cNvPr>
          <p:cNvSpPr/>
          <p:nvPr/>
        </p:nvSpPr>
        <p:spPr>
          <a:xfrm>
            <a:off x="152400" y="172135"/>
            <a:ext cx="1441420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Déjà vu?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5F96B7-85BC-4BDE-A234-32056F06A2C9}"/>
              </a:ext>
            </a:extLst>
          </p:cNvPr>
          <p:cNvGrpSpPr/>
          <p:nvPr/>
        </p:nvGrpSpPr>
        <p:grpSpPr>
          <a:xfrm>
            <a:off x="0" y="0"/>
            <a:ext cx="9144000" cy="5036916"/>
            <a:chOff x="0" y="0"/>
            <a:chExt cx="9144000" cy="5036916"/>
          </a:xfrm>
        </p:grpSpPr>
        <p:pic>
          <p:nvPicPr>
            <p:cNvPr id="9" name="Picture 8" descr="A picture containing object, antenna&#10;&#10;Description automatically generated">
              <a:extLst>
                <a:ext uri="{FF2B5EF4-FFF2-40B4-BE49-F238E27FC236}">
                  <a16:creationId xmlns:a16="http://schemas.microsoft.com/office/drawing/2014/main" id="{56E5156A-2FEC-41BC-A4C2-10A3A9F3E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565882"/>
              <a:ext cx="9144000" cy="1471034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26206F9-6560-4EE3-8AEC-CE1C96CA1099}"/>
                </a:ext>
              </a:extLst>
            </p:cNvPr>
            <p:cNvCxnSpPr>
              <a:cxnSpLocks/>
            </p:cNvCxnSpPr>
            <p:nvPr/>
          </p:nvCxnSpPr>
          <p:spPr>
            <a:xfrm>
              <a:off x="5579139" y="3411045"/>
              <a:ext cx="2651311" cy="10247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79EB03-BDBC-4AF2-A913-1B8FA40CAA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15400" y="3382803"/>
              <a:ext cx="152400" cy="1053008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4F3F873-58F6-42FB-83D9-84E6B4C9CC04}"/>
                </a:ext>
              </a:extLst>
            </p:cNvPr>
            <p:cNvGrpSpPr/>
            <p:nvPr/>
          </p:nvGrpSpPr>
          <p:grpSpPr>
            <a:xfrm>
              <a:off x="5579139" y="0"/>
              <a:ext cx="3564861" cy="3352800"/>
              <a:chOff x="5579139" y="0"/>
              <a:chExt cx="3564861" cy="335280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2AD9795-522C-4585-82F1-D9025219F7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79139" y="762000"/>
                <a:ext cx="3564861" cy="2590800"/>
              </a:xfrm>
              <a:prstGeom prst="rect">
                <a:avLst/>
              </a:prstGeom>
            </p:spPr>
          </p:pic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9162E394-8985-4BBD-86D8-10D17C07EF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15200" y="1676400"/>
                <a:ext cx="1752600" cy="908803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F41531-2316-436C-96B0-6AB83B04169A}"/>
                  </a:ext>
                </a:extLst>
              </p:cNvPr>
              <p:cNvSpPr txBox="1"/>
              <p:nvPr/>
            </p:nvSpPr>
            <p:spPr>
              <a:xfrm>
                <a:off x="6019800" y="0"/>
                <a:ext cx="3124200" cy="769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Lake Superior level</a:t>
                </a:r>
              </a:p>
              <a:p>
                <a:r>
                  <a:rPr lang="en-US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(2009 – 2019)</a:t>
                </a:r>
              </a:p>
            </p:txBody>
          </p: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E4124A53-07C9-4DD6-A839-B62F7569DE59}"/>
              </a:ext>
            </a:extLst>
          </p:cNvPr>
          <p:cNvSpPr/>
          <p:nvPr/>
        </p:nvSpPr>
        <p:spPr>
          <a:xfrm>
            <a:off x="2590801" y="3674686"/>
            <a:ext cx="1219200" cy="497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E007867-F1E9-480B-B414-3D0FD26A9EB9}"/>
              </a:ext>
            </a:extLst>
          </p:cNvPr>
          <p:cNvGrpSpPr/>
          <p:nvPr/>
        </p:nvGrpSpPr>
        <p:grpSpPr>
          <a:xfrm>
            <a:off x="125074" y="291253"/>
            <a:ext cx="7342525" cy="4704023"/>
            <a:chOff x="125074" y="291253"/>
            <a:chExt cx="7342525" cy="470402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56C70CB-DD5B-4F49-9CAB-CDBA875C1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5074" y="291253"/>
              <a:ext cx="4206240" cy="3056929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CB98FC-FA75-42F5-828E-939367E38AA3}"/>
                </a:ext>
              </a:extLst>
            </p:cNvPr>
            <p:cNvGrpSpPr/>
            <p:nvPr/>
          </p:nvGrpSpPr>
          <p:grpSpPr>
            <a:xfrm>
              <a:off x="724673" y="3348182"/>
              <a:ext cx="6742926" cy="1647094"/>
              <a:chOff x="724673" y="3348182"/>
              <a:chExt cx="6742926" cy="1647094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B88552DA-B07E-4423-ABCB-833BFF5E345E}"/>
                  </a:ext>
                </a:extLst>
              </p:cNvPr>
              <p:cNvSpPr/>
              <p:nvPr/>
            </p:nvSpPr>
            <p:spPr>
              <a:xfrm>
                <a:off x="6751968" y="4259759"/>
                <a:ext cx="715631" cy="735517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966F7AC-D5F9-43D6-B303-57B1ECD09B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673" y="3422697"/>
                <a:ext cx="5951095" cy="107310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AAE2D1A-E122-440A-9E03-CD00B4508F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94951" y="3348182"/>
                <a:ext cx="2604724" cy="854979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E04F14C-0F57-4864-97BC-0B60AF65EB1A}"/>
              </a:ext>
            </a:extLst>
          </p:cNvPr>
          <p:cNvGrpSpPr/>
          <p:nvPr/>
        </p:nvGrpSpPr>
        <p:grpSpPr>
          <a:xfrm>
            <a:off x="616785" y="433745"/>
            <a:ext cx="7003215" cy="6287505"/>
            <a:chOff x="616785" y="433745"/>
            <a:chExt cx="7003215" cy="628750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41513FA-1DDF-4924-81FE-615D128704C0}"/>
                </a:ext>
              </a:extLst>
            </p:cNvPr>
            <p:cNvSpPr txBox="1"/>
            <p:nvPr/>
          </p:nvSpPr>
          <p:spPr>
            <a:xfrm>
              <a:off x="724673" y="433745"/>
              <a:ext cx="4648200" cy="4001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Last ‘</a:t>
              </a:r>
              <a:r>
                <a:rPr 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highstand</a:t>
              </a: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’ triggered key studies…</a:t>
              </a:r>
            </a:p>
          </p:txBody>
        </p:sp>
        <p:pic>
          <p:nvPicPr>
            <p:cNvPr id="34" name="Picture 33" descr="A picture containing bird&#10;&#10;Description automatically generated">
              <a:extLst>
                <a:ext uri="{FF2B5EF4-FFF2-40B4-BE49-F238E27FC236}">
                  <a16:creationId xmlns:a16="http://schemas.microsoft.com/office/drawing/2014/main" id="{FACF0DA7-9E86-4F8E-91B6-6E1149EE3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5949" y="2037434"/>
              <a:ext cx="3004051" cy="4668166"/>
            </a:xfrm>
            <a:prstGeom prst="rect">
              <a:avLst/>
            </a:prstGeom>
            <a:ln w="57150">
              <a:solidFill>
                <a:schemeClr val="tx1"/>
              </a:solidFill>
            </a:ln>
          </p:spPr>
        </p:pic>
        <p:pic>
          <p:nvPicPr>
            <p:cNvPr id="36" name="Picture 35" descr="A picture containing text, map&#10;&#10;Description automatically generated">
              <a:extLst>
                <a:ext uri="{FF2B5EF4-FFF2-40B4-BE49-F238E27FC236}">
                  <a16:creationId xmlns:a16="http://schemas.microsoft.com/office/drawing/2014/main" id="{08A39C9C-A8FE-47CC-877C-25680ADE0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85" y="2003466"/>
              <a:ext cx="3752629" cy="4717784"/>
            </a:xfrm>
            <a:prstGeom prst="rect">
              <a:avLst/>
            </a:prstGeom>
            <a:ln w="57150">
              <a:solidFill>
                <a:schemeClr val="tx1"/>
              </a:solidFill>
            </a:ln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33A2073-984B-4190-9D86-153B9D53DBE5}"/>
              </a:ext>
            </a:extLst>
          </p:cNvPr>
          <p:cNvSpPr txBox="1"/>
          <p:nvPr/>
        </p:nvSpPr>
        <p:spPr>
          <a:xfrm>
            <a:off x="0" y="2582882"/>
            <a:ext cx="9144000" cy="3970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My take-home message: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Coastal erosion in western Lake Superior is a persistent ‘problem’ over the last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+/- years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Driver for erosion is long-term lake-level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mm/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Long-term rise and associated erosion ‘problem’ gave us Minnesota Point…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…and the Duluth-Superior Harbor</a:t>
            </a:r>
          </a:p>
        </p:txBody>
      </p:sp>
    </p:spTree>
    <p:extLst>
      <p:ext uri="{BB962C8B-B14F-4D97-AF65-F5344CB8AC3E}">
        <p14:creationId xmlns:p14="http://schemas.microsoft.com/office/powerpoint/2010/main" val="118646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152400" y="152400"/>
            <a:ext cx="702904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Long-term lake level change in Duluth area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BF724-BADD-49D6-9F36-EF4054DFF1B4}"/>
              </a:ext>
            </a:extLst>
          </p:cNvPr>
          <p:cNvSpPr/>
          <p:nvPr/>
        </p:nvSpPr>
        <p:spPr>
          <a:xfrm>
            <a:off x="5943600" y="3055716"/>
            <a:ext cx="306664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Change in outlet of Lake Superior @ 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triggers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 lake level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288AD989-B5C9-4AC5-AD94-256AA9972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" y="1646016"/>
            <a:ext cx="5738446" cy="4419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14F01C-C6C8-46D3-8A79-87EE977D7B51}"/>
              </a:ext>
            </a:extLst>
          </p:cNvPr>
          <p:cNvSpPr/>
          <p:nvPr/>
        </p:nvSpPr>
        <p:spPr>
          <a:xfrm>
            <a:off x="152400" y="762000"/>
            <a:ext cx="4675005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Lake-level curve by Andy Breckenridge (UWS; unpublished; pers. comm.) based on earlier work by Johnston et al. (2012) and Yu et al. (2013)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7D71CD-CC6F-4135-BC8E-7B841C3251A3}"/>
              </a:ext>
            </a:extLst>
          </p:cNvPr>
          <p:cNvCxnSpPr>
            <a:cxnSpLocks/>
          </p:cNvCxnSpPr>
          <p:nvPr/>
        </p:nvCxnSpPr>
        <p:spPr>
          <a:xfrm flipV="1">
            <a:off x="3962400" y="5620842"/>
            <a:ext cx="0" cy="44477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D734E36-98F3-445F-A1E6-4873517998F0}"/>
              </a:ext>
            </a:extLst>
          </p:cNvPr>
          <p:cNvSpPr/>
          <p:nvPr/>
        </p:nvSpPr>
        <p:spPr>
          <a:xfrm>
            <a:off x="3276600" y="6153090"/>
            <a:ext cx="378199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(+/- geologic slop)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967939-FE03-4D37-AB5E-DF01DA943214}"/>
              </a:ext>
            </a:extLst>
          </p:cNvPr>
          <p:cNvGrpSpPr/>
          <p:nvPr/>
        </p:nvGrpSpPr>
        <p:grpSpPr>
          <a:xfrm>
            <a:off x="2279765" y="1924443"/>
            <a:ext cx="2392001" cy="1702773"/>
            <a:chOff x="2279765" y="1924443"/>
            <a:chExt cx="2392001" cy="1702773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48BE5FC-AB24-4290-B46A-64140C8E9E33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84216"/>
              <a:ext cx="0" cy="1143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EA18AB5-048F-4088-87BE-2EAB8273D820}"/>
                </a:ext>
              </a:extLst>
            </p:cNvPr>
            <p:cNvSpPr/>
            <p:nvPr/>
          </p:nvSpPr>
          <p:spPr>
            <a:xfrm>
              <a:off x="2279765" y="1924443"/>
              <a:ext cx="2392001" cy="4001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Birth of Park Point?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B01828E-ADDD-4DCE-BE21-7FD8DAFEBF33}"/>
              </a:ext>
            </a:extLst>
          </p:cNvPr>
          <p:cNvCxnSpPr>
            <a:cxnSpLocks/>
          </p:cNvCxnSpPr>
          <p:nvPr/>
        </p:nvCxnSpPr>
        <p:spPr>
          <a:xfrm>
            <a:off x="1447800" y="3061728"/>
            <a:ext cx="2488284" cy="1022688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FAD4B8F-D19C-401F-9BCF-AFE42E22824D}"/>
              </a:ext>
            </a:extLst>
          </p:cNvPr>
          <p:cNvSpPr/>
          <p:nvPr/>
        </p:nvSpPr>
        <p:spPr>
          <a:xfrm>
            <a:off x="1828800" y="3715084"/>
            <a:ext cx="109940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‘slow’ fall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DC0A77-9BF7-4EEA-AAD3-86DF347486FC}"/>
              </a:ext>
            </a:extLst>
          </p:cNvPr>
          <p:cNvCxnSpPr>
            <a:cxnSpLocks/>
          </p:cNvCxnSpPr>
          <p:nvPr/>
        </p:nvCxnSpPr>
        <p:spPr>
          <a:xfrm flipV="1">
            <a:off x="4141117" y="3258004"/>
            <a:ext cx="686288" cy="790373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4732E8C2-8B9F-4D20-B7F7-F2BD7D63EA78}"/>
              </a:ext>
            </a:extLst>
          </p:cNvPr>
          <p:cNvSpPr/>
          <p:nvPr/>
        </p:nvSpPr>
        <p:spPr>
          <a:xfrm>
            <a:off x="5943599" y="4485240"/>
            <a:ext cx="306664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Rise rate ~ 2.5 – 3.0 mm/a in Duluth = FAST (geologically speaking)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169A0E4-236E-4EE0-9416-0652CF96F465}"/>
              </a:ext>
            </a:extLst>
          </p:cNvPr>
          <p:cNvGrpSpPr/>
          <p:nvPr/>
        </p:nvGrpSpPr>
        <p:grpSpPr>
          <a:xfrm>
            <a:off x="978403" y="1592997"/>
            <a:ext cx="7941865" cy="2070498"/>
            <a:chOff x="1354535" y="1592997"/>
            <a:chExt cx="7941865" cy="207049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64FF28-FF41-43D5-880F-C5699E97DFFE}"/>
                </a:ext>
              </a:extLst>
            </p:cNvPr>
            <p:cNvSpPr/>
            <p:nvPr/>
          </p:nvSpPr>
          <p:spPr>
            <a:xfrm>
              <a:off x="6324599" y="1592997"/>
              <a:ext cx="2971801" cy="10488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037B5DC-AE3C-42D2-A3E9-62AF9AB534D6}"/>
                </a:ext>
              </a:extLst>
            </p:cNvPr>
            <p:cNvSpPr/>
            <p:nvPr/>
          </p:nvSpPr>
          <p:spPr>
            <a:xfrm rot="1357039">
              <a:off x="1354535" y="2520495"/>
              <a:ext cx="3429486" cy="114300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A9441DD-E35D-4D30-967C-C78B7954FD2F}"/>
              </a:ext>
            </a:extLst>
          </p:cNvPr>
          <p:cNvSpPr/>
          <p:nvPr/>
        </p:nvSpPr>
        <p:spPr>
          <a:xfrm>
            <a:off x="5943600" y="1616667"/>
            <a:ext cx="3066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Slowly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falling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lake level from about 4500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–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</a:t>
            </a:r>
          </a:p>
        </p:txBody>
      </p:sp>
    </p:spTree>
    <p:extLst>
      <p:ext uri="{BB962C8B-B14F-4D97-AF65-F5344CB8AC3E}">
        <p14:creationId xmlns:p14="http://schemas.microsoft.com/office/powerpoint/2010/main" val="149864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AD2FE0-4650-4FA8-BE58-62C62293258D}"/>
              </a:ext>
            </a:extLst>
          </p:cNvPr>
          <p:cNvSpPr txBox="1"/>
          <p:nvPr/>
        </p:nvSpPr>
        <p:spPr>
          <a:xfrm>
            <a:off x="533400" y="76200"/>
            <a:ext cx="800100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Coastal processes 101: Waves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F2FA34-C029-43E6-A263-BD5FDCBA9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86000"/>
            <a:ext cx="5943600" cy="43447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7D2C853-75B3-4969-B7AB-B4EF52850677}"/>
              </a:ext>
            </a:extLst>
          </p:cNvPr>
          <p:cNvSpPr/>
          <p:nvPr/>
        </p:nvSpPr>
        <p:spPr>
          <a:xfrm>
            <a:off x="152400" y="8382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Angled approach of wave crests to the shoreline sets up a </a:t>
            </a:r>
            <a:r>
              <a:rPr lang="en-US" sz="2000" b="1" dirty="0"/>
              <a:t>longshore current</a:t>
            </a:r>
            <a:r>
              <a:rPr lang="en-US" sz="2000" dirty="0"/>
              <a:t> of water and </a:t>
            </a:r>
            <a:r>
              <a:rPr lang="en-US" sz="2000" b="1" dirty="0"/>
              <a:t>SAND</a:t>
            </a:r>
          </a:p>
          <a:p>
            <a:endParaRPr lang="en-US" sz="1200" dirty="0"/>
          </a:p>
          <a:p>
            <a:r>
              <a:rPr lang="en-US" sz="2000" b="1" dirty="0"/>
              <a:t>Longshore ‘drift’ (transport) </a:t>
            </a:r>
            <a:r>
              <a:rPr lang="en-US" sz="2000" dirty="0"/>
              <a:t>= ‘River of sand’</a:t>
            </a:r>
            <a:endParaRPr lang="en-US" sz="2000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AE78FF-8B20-45D6-AE26-227A46D53CD6}"/>
              </a:ext>
            </a:extLst>
          </p:cNvPr>
          <p:cNvCxnSpPr>
            <a:cxnSpLocks/>
          </p:cNvCxnSpPr>
          <p:nvPr/>
        </p:nvCxnSpPr>
        <p:spPr>
          <a:xfrm>
            <a:off x="6451963" y="4343400"/>
            <a:ext cx="2234837" cy="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614CDD1-F6C5-4597-8BCC-449DCA3CCC79}"/>
              </a:ext>
            </a:extLst>
          </p:cNvPr>
          <p:cNvCxnSpPr>
            <a:cxnSpLocks/>
          </p:cNvCxnSpPr>
          <p:nvPr/>
        </p:nvCxnSpPr>
        <p:spPr>
          <a:xfrm>
            <a:off x="3352800" y="4343400"/>
            <a:ext cx="2234837" cy="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B1774FF-5F6A-438D-B40F-E9D922803973}"/>
              </a:ext>
            </a:extLst>
          </p:cNvPr>
          <p:cNvCxnSpPr>
            <a:cxnSpLocks/>
          </p:cNvCxnSpPr>
          <p:nvPr/>
        </p:nvCxnSpPr>
        <p:spPr>
          <a:xfrm>
            <a:off x="381000" y="4352925"/>
            <a:ext cx="2234837" cy="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F145E0B-F95E-451D-B53B-2DB092480860}"/>
              </a:ext>
            </a:extLst>
          </p:cNvPr>
          <p:cNvCxnSpPr>
            <a:cxnSpLocks/>
          </p:cNvCxnSpPr>
          <p:nvPr/>
        </p:nvCxnSpPr>
        <p:spPr>
          <a:xfrm flipH="1">
            <a:off x="5838825" y="1676400"/>
            <a:ext cx="1219200" cy="13922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21544C8-FFC0-4562-A4E2-70384782D1B7}"/>
              </a:ext>
            </a:extLst>
          </p:cNvPr>
          <p:cNvCxnSpPr>
            <a:cxnSpLocks/>
          </p:cNvCxnSpPr>
          <p:nvPr/>
        </p:nvCxnSpPr>
        <p:spPr>
          <a:xfrm flipH="1">
            <a:off x="4876800" y="1676400"/>
            <a:ext cx="1219200" cy="13922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12A80D-EC12-4E21-AB4D-15B56796BBD5}"/>
              </a:ext>
            </a:extLst>
          </p:cNvPr>
          <p:cNvCxnSpPr>
            <a:cxnSpLocks/>
          </p:cNvCxnSpPr>
          <p:nvPr/>
        </p:nvCxnSpPr>
        <p:spPr>
          <a:xfrm flipH="1">
            <a:off x="6781800" y="1674758"/>
            <a:ext cx="1219200" cy="13922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C8F0826-5034-43C8-99BB-6D966B2D7A6F}"/>
              </a:ext>
            </a:extLst>
          </p:cNvPr>
          <p:cNvCxnSpPr>
            <a:cxnSpLocks/>
          </p:cNvCxnSpPr>
          <p:nvPr/>
        </p:nvCxnSpPr>
        <p:spPr>
          <a:xfrm flipH="1">
            <a:off x="414338" y="3810000"/>
            <a:ext cx="8043862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FDE6009-8DD7-4444-A2B6-FA6FACF9CEAB}"/>
              </a:ext>
            </a:extLst>
          </p:cNvPr>
          <p:cNvSpPr/>
          <p:nvPr/>
        </p:nvSpPr>
        <p:spPr>
          <a:xfrm>
            <a:off x="6448425" y="1373744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wave crests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C33466B-8DE8-41D0-B8B5-640A7B211378}"/>
              </a:ext>
            </a:extLst>
          </p:cNvPr>
          <p:cNvSpPr/>
          <p:nvPr/>
        </p:nvSpPr>
        <p:spPr>
          <a:xfrm>
            <a:off x="479355" y="4158734"/>
            <a:ext cx="2089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Longshore transport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C44D24-9618-4267-B7E7-545B19F01764}"/>
              </a:ext>
            </a:extLst>
          </p:cNvPr>
          <p:cNvSpPr/>
          <p:nvPr/>
        </p:nvSpPr>
        <p:spPr>
          <a:xfrm>
            <a:off x="3298755" y="4158734"/>
            <a:ext cx="2089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Longshore transport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F4A0C0-C6C2-4B46-90C3-68928FF6F216}"/>
              </a:ext>
            </a:extLst>
          </p:cNvPr>
          <p:cNvSpPr/>
          <p:nvPr/>
        </p:nvSpPr>
        <p:spPr>
          <a:xfrm>
            <a:off x="6448425" y="4158734"/>
            <a:ext cx="2089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Longshore transport</a:t>
            </a:r>
          </a:p>
        </p:txBody>
      </p:sp>
    </p:spTree>
    <p:extLst>
      <p:ext uri="{BB962C8B-B14F-4D97-AF65-F5344CB8AC3E}">
        <p14:creationId xmlns:p14="http://schemas.microsoft.com/office/powerpoint/2010/main" val="23515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ear walking across a lush green field&#10;&#10;Description automatically generated">
            <a:extLst>
              <a:ext uri="{FF2B5EF4-FFF2-40B4-BE49-F238E27FC236}">
                <a16:creationId xmlns:a16="http://schemas.microsoft.com/office/drawing/2014/main" id="{94DA2592-5403-4DCD-B2D3-170C21038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6237367" cy="6858000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28BD5E0B-EBB1-4DF1-BF81-CE8FAF20F3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98"/>
          <a:stretch/>
        </p:blipFill>
        <p:spPr>
          <a:xfrm>
            <a:off x="838200" y="4372996"/>
            <a:ext cx="2286000" cy="2485004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80A86C77-776B-43E8-B253-407FD7FE69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98"/>
          <a:stretch/>
        </p:blipFill>
        <p:spPr>
          <a:xfrm>
            <a:off x="838200" y="0"/>
            <a:ext cx="1655120" cy="179920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1EE9CF-CDB5-4C5D-ACD4-D025D8EBEEAB}"/>
              </a:ext>
            </a:extLst>
          </p:cNvPr>
          <p:cNvCxnSpPr>
            <a:cxnSpLocks/>
          </p:cNvCxnSpPr>
          <p:nvPr/>
        </p:nvCxnSpPr>
        <p:spPr>
          <a:xfrm>
            <a:off x="2738933" y="1216053"/>
            <a:ext cx="3015417" cy="51009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295F8F-2B7E-4B8A-96C3-A4A9975D23D1}"/>
              </a:ext>
            </a:extLst>
          </p:cNvPr>
          <p:cNvCxnSpPr>
            <a:cxnSpLocks/>
          </p:cNvCxnSpPr>
          <p:nvPr/>
        </p:nvCxnSpPr>
        <p:spPr>
          <a:xfrm flipV="1">
            <a:off x="2209800" y="4267200"/>
            <a:ext cx="3124200" cy="106237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432AEB-898C-48BF-9F18-E72FD6FB8961}"/>
              </a:ext>
            </a:extLst>
          </p:cNvPr>
          <p:cNvCxnSpPr>
            <a:cxnSpLocks/>
          </p:cNvCxnSpPr>
          <p:nvPr/>
        </p:nvCxnSpPr>
        <p:spPr>
          <a:xfrm flipH="1">
            <a:off x="5540277" y="1027315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107846A-5A98-4CFB-A8DA-80E2E983EEB9}"/>
              </a:ext>
            </a:extLst>
          </p:cNvPr>
          <p:cNvSpPr txBox="1"/>
          <p:nvPr/>
        </p:nvSpPr>
        <p:spPr>
          <a:xfrm>
            <a:off x="3652218" y="662443"/>
            <a:ext cx="2209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Alberta Clipper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05DCED-51CD-4E70-B8B0-BD3F61D8573E}"/>
              </a:ext>
            </a:extLst>
          </p:cNvPr>
          <p:cNvSpPr txBox="1"/>
          <p:nvPr/>
        </p:nvSpPr>
        <p:spPr>
          <a:xfrm>
            <a:off x="3781425" y="5134996"/>
            <a:ext cx="2209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Colorado Low / Texas Hook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AFCE26-729D-4812-BF48-C1570E2B1D94}"/>
              </a:ext>
            </a:extLst>
          </p:cNvPr>
          <p:cNvCxnSpPr>
            <a:cxnSpLocks/>
          </p:cNvCxnSpPr>
          <p:nvPr/>
        </p:nvCxnSpPr>
        <p:spPr>
          <a:xfrm flipH="1">
            <a:off x="5782147" y="1392187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9C20A29-D578-458C-8F34-079B01BA4641}"/>
              </a:ext>
            </a:extLst>
          </p:cNvPr>
          <p:cNvCxnSpPr>
            <a:cxnSpLocks/>
          </p:cNvCxnSpPr>
          <p:nvPr/>
        </p:nvCxnSpPr>
        <p:spPr>
          <a:xfrm flipH="1">
            <a:off x="6019800" y="1810007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BC8625E-5842-4D1F-A1FC-63D8E732D977}"/>
              </a:ext>
            </a:extLst>
          </p:cNvPr>
          <p:cNvSpPr txBox="1"/>
          <p:nvPr/>
        </p:nvSpPr>
        <p:spPr>
          <a:xfrm>
            <a:off x="204230" y="2469564"/>
            <a:ext cx="459637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Nearly all cyclone tracks generate period of E – NE flow in the western arm of Lake Superior</a:t>
            </a:r>
          </a:p>
        </p:txBody>
      </p:sp>
    </p:spTree>
    <p:extLst>
      <p:ext uri="{BB962C8B-B14F-4D97-AF65-F5344CB8AC3E}">
        <p14:creationId xmlns:p14="http://schemas.microsoft.com/office/powerpoint/2010/main" val="34143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12969</TotalTime>
  <Words>1969</Words>
  <Application>Microsoft Office PowerPoint</Application>
  <PresentationFormat>On-screen Show (4:3)</PresentationFormat>
  <Paragraphs>319</Paragraphs>
  <Slides>37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Arial</vt:lpstr>
      <vt:lpstr>Calibri</vt:lpstr>
      <vt:lpstr>Symbol</vt:lpstr>
      <vt:lpstr>Wingdings</vt:lpstr>
      <vt:lpstr>Office Theme</vt:lpstr>
      <vt:lpstr>Twin Ports Climate Conversations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Minnesota - 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B Swenson</dc:creator>
  <cp:lastModifiedBy>John Swenson</cp:lastModifiedBy>
  <cp:revision>322</cp:revision>
  <dcterms:created xsi:type="dcterms:W3CDTF">2010-11-22T15:52:32Z</dcterms:created>
  <dcterms:modified xsi:type="dcterms:W3CDTF">2021-05-24T20:55:40Z</dcterms:modified>
</cp:coreProperties>
</file>