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1"/>
  </p:notesMasterIdLst>
  <p:sldIdLst>
    <p:sldId id="257" r:id="rId2"/>
    <p:sldId id="302" r:id="rId3"/>
    <p:sldId id="260" r:id="rId4"/>
    <p:sldId id="263" r:id="rId5"/>
    <p:sldId id="264" r:id="rId6"/>
    <p:sldId id="288" r:id="rId7"/>
    <p:sldId id="289" r:id="rId8"/>
    <p:sldId id="265" r:id="rId9"/>
    <p:sldId id="266" r:id="rId10"/>
    <p:sldId id="291" r:id="rId11"/>
    <p:sldId id="287" r:id="rId12"/>
    <p:sldId id="292" r:id="rId13"/>
    <p:sldId id="293" r:id="rId14"/>
    <p:sldId id="294" r:id="rId15"/>
    <p:sldId id="296" r:id="rId16"/>
    <p:sldId id="309" r:id="rId17"/>
    <p:sldId id="298" r:id="rId18"/>
    <p:sldId id="299" r:id="rId19"/>
    <p:sldId id="278" r:id="rId20"/>
    <p:sldId id="279" r:id="rId21"/>
    <p:sldId id="281" r:id="rId22"/>
    <p:sldId id="310" r:id="rId23"/>
    <p:sldId id="313" r:id="rId24"/>
    <p:sldId id="286" r:id="rId25"/>
    <p:sldId id="314" r:id="rId26"/>
    <p:sldId id="311" r:id="rId27"/>
    <p:sldId id="315" r:id="rId28"/>
    <p:sldId id="312" r:id="rId29"/>
    <p:sldId id="316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80" autoAdjust="0"/>
    <p:restoredTop sz="87615" autoAdjust="0"/>
  </p:normalViewPr>
  <p:slideViewPr>
    <p:cSldViewPr>
      <p:cViewPr varScale="1">
        <p:scale>
          <a:sx n="102" d="100"/>
          <a:sy n="102" d="100"/>
        </p:scale>
        <p:origin x="-1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nathan:Dropbox:Reproducibility%20Project:SR%20by%20yea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nathan:Dropbox:Reproducibility%20Project:Stats%20for%20MLA%20Present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nathan:Dropbox:Reproducibility%20Project:Stats%20for%20MLA%20Presenta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nathan:Dropbox:Reproducibility%20Project:Stats%20for%20MLA%20Presentatio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nathan:Dropbox:Reproducibility%20Project:Stats%20for%20MLA%20Presentatio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nathan:Dropbox:Reproducibility%20Project:Stats%20for%20MLA%20Presentation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nathan:Dropbox:Reproducibility%20Project:Stats%20for%20MLA%20Presentation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nathan:Dropbox:Reproducibility%20Project:Stats%20for%20MLA%20Present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8948904751392"/>
          <c:y val="0.0380116959064327"/>
          <c:w val="0.63311600068683"/>
          <c:h val="0.888791729981121"/>
        </c:manualLayout>
      </c:layout>
      <c:lineChart>
        <c:grouping val="standard"/>
        <c:varyColors val="0"/>
        <c:ser>
          <c:idx val="0"/>
          <c:order val="0"/>
          <c:tx>
            <c:v>Meta-Analysis[pt]</c:v>
          </c:tx>
          <c:marker>
            <c:symbol val="none"/>
          </c:marker>
          <c:cat>
            <c:numRef>
              <c:f>Sheet1!$A$1:$A$10</c:f>
              <c:numCache>
                <c:formatCode>General</c:formatCode>
                <c:ptCount val="10"/>
                <c:pt idx="0">
                  <c:v>2003.0</c:v>
                </c:pt>
                <c:pt idx="1">
                  <c:v>2004.0</c:v>
                </c:pt>
                <c:pt idx="2">
                  <c:v>2005.0</c:v>
                </c:pt>
                <c:pt idx="3">
                  <c:v>2006.0</c:v>
                </c:pt>
                <c:pt idx="4">
                  <c:v>2007.0</c:v>
                </c:pt>
                <c:pt idx="5">
                  <c:v>2008.0</c:v>
                </c:pt>
                <c:pt idx="6">
                  <c:v>2009.0</c:v>
                </c:pt>
                <c:pt idx="7">
                  <c:v>2010.0</c:v>
                </c:pt>
                <c:pt idx="8">
                  <c:v>2011.0</c:v>
                </c:pt>
                <c:pt idx="9">
                  <c:v>2012.0</c:v>
                </c:pt>
              </c:numCache>
            </c:numRef>
          </c:cat>
          <c:val>
            <c:numRef>
              <c:f>Sheet1!$B$1:$B$10</c:f>
              <c:numCache>
                <c:formatCode>General</c:formatCode>
                <c:ptCount val="10"/>
                <c:pt idx="0">
                  <c:v>1302.0</c:v>
                </c:pt>
                <c:pt idx="1">
                  <c:v>1631.0</c:v>
                </c:pt>
                <c:pt idx="2">
                  <c:v>2168.0</c:v>
                </c:pt>
                <c:pt idx="3">
                  <c:v>2546.0</c:v>
                </c:pt>
                <c:pt idx="4">
                  <c:v>2875.0</c:v>
                </c:pt>
                <c:pt idx="5">
                  <c:v>3177.0</c:v>
                </c:pt>
                <c:pt idx="6">
                  <c:v>3787.0</c:v>
                </c:pt>
                <c:pt idx="7">
                  <c:v>4688.0</c:v>
                </c:pt>
                <c:pt idx="8">
                  <c:v>6000.0</c:v>
                </c:pt>
                <c:pt idx="9">
                  <c:v>7810.0</c:v>
                </c:pt>
              </c:numCache>
            </c:numRef>
          </c:val>
          <c:smooth val="0"/>
        </c:ser>
        <c:ser>
          <c:idx val="1"/>
          <c:order val="1"/>
          <c:tx>
            <c:v>DARE Citations</c:v>
          </c:tx>
          <c:marker>
            <c:symbol val="none"/>
          </c:marker>
          <c:cat>
            <c:numRef>
              <c:f>Sheet1!$A$1:$A$10</c:f>
              <c:numCache>
                <c:formatCode>General</c:formatCode>
                <c:ptCount val="10"/>
                <c:pt idx="0">
                  <c:v>2003.0</c:v>
                </c:pt>
                <c:pt idx="1">
                  <c:v>2004.0</c:v>
                </c:pt>
                <c:pt idx="2">
                  <c:v>2005.0</c:v>
                </c:pt>
                <c:pt idx="3">
                  <c:v>2006.0</c:v>
                </c:pt>
                <c:pt idx="4">
                  <c:v>2007.0</c:v>
                </c:pt>
                <c:pt idx="5">
                  <c:v>2008.0</c:v>
                </c:pt>
                <c:pt idx="6">
                  <c:v>2009.0</c:v>
                </c:pt>
                <c:pt idx="7">
                  <c:v>2010.0</c:v>
                </c:pt>
                <c:pt idx="8">
                  <c:v>2011.0</c:v>
                </c:pt>
                <c:pt idx="9">
                  <c:v>2012.0</c:v>
                </c:pt>
              </c:numCache>
            </c:numRef>
          </c:cat>
          <c:val>
            <c:numRef>
              <c:f>Sheet1!$C$1:$C$10</c:f>
              <c:numCache>
                <c:formatCode>General</c:formatCode>
                <c:ptCount val="10"/>
                <c:pt idx="0">
                  <c:v>759.0</c:v>
                </c:pt>
                <c:pt idx="1">
                  <c:v>922.0</c:v>
                </c:pt>
                <c:pt idx="2">
                  <c:v>1006.0</c:v>
                </c:pt>
                <c:pt idx="3">
                  <c:v>1174.0</c:v>
                </c:pt>
                <c:pt idx="4">
                  <c:v>1511.0</c:v>
                </c:pt>
                <c:pt idx="5">
                  <c:v>1671.0</c:v>
                </c:pt>
                <c:pt idx="6">
                  <c:v>2002.0</c:v>
                </c:pt>
                <c:pt idx="7">
                  <c:v>2275.0</c:v>
                </c:pt>
                <c:pt idx="8">
                  <c:v>2823.0</c:v>
                </c:pt>
                <c:pt idx="9">
                  <c:v>4007.0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5009336"/>
        <c:axId val="-2144916168"/>
      </c:lineChart>
      <c:catAx>
        <c:axId val="-2145009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4916168"/>
        <c:crosses val="autoZero"/>
        <c:auto val="1"/>
        <c:lblAlgn val="ctr"/>
        <c:lblOffset val="100"/>
        <c:noMultiLvlLbl val="0"/>
      </c:catAx>
      <c:valAx>
        <c:axId val="-2144916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5009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9448083008316"/>
          <c:y val="0.0378558272321223"/>
          <c:w val="0.169305811072681"/>
          <c:h val="0.11142284845973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Sheet1!$A$1:$A$11</c:f>
              <c:strCache>
                <c:ptCount val="11"/>
                <c:pt idx="0">
                  <c:v>Search Updated</c:v>
                </c:pt>
                <c:pt idx="1">
                  <c:v>Search Execution Date</c:v>
                </c:pt>
                <c:pt idx="2">
                  <c:v>Full Strategy Named</c:v>
                </c:pt>
                <c:pt idx="3">
                  <c:v>Booleans</c:v>
                </c:pt>
                <c:pt idx="4">
                  <c:v>Start Year</c:v>
                </c:pt>
                <c:pt idx="5">
                  <c:v>Providers Named</c:v>
                </c:pt>
                <c:pt idx="6">
                  <c:v>Start/Last Year</c:v>
                </c:pt>
                <c:pt idx="7">
                  <c:v>Limits Indicated</c:v>
                </c:pt>
                <c:pt idx="8">
                  <c:v>Last Year</c:v>
                </c:pt>
                <c:pt idx="9">
                  <c:v>Specific Terms Named</c:v>
                </c:pt>
                <c:pt idx="10">
                  <c:v>Databases Searched</c:v>
                </c:pt>
              </c:strCache>
            </c:strRef>
          </c:cat>
          <c:val>
            <c:numRef>
              <c:f>Sheet1!$B$1:$B$11</c:f>
              <c:numCache>
                <c:formatCode>0%</c:formatCode>
                <c:ptCount val="11"/>
                <c:pt idx="0">
                  <c:v>0.03</c:v>
                </c:pt>
                <c:pt idx="1">
                  <c:v>0.22</c:v>
                </c:pt>
                <c:pt idx="2">
                  <c:v>0.34</c:v>
                </c:pt>
                <c:pt idx="3">
                  <c:v>0.44</c:v>
                </c:pt>
                <c:pt idx="4">
                  <c:v>0.6</c:v>
                </c:pt>
                <c:pt idx="5">
                  <c:v>0.68</c:v>
                </c:pt>
                <c:pt idx="6">
                  <c:v>0.73</c:v>
                </c:pt>
                <c:pt idx="7">
                  <c:v>0.75</c:v>
                </c:pt>
                <c:pt idx="8">
                  <c:v>0.81</c:v>
                </c:pt>
                <c:pt idx="9">
                  <c:v>0.89</c:v>
                </c:pt>
                <c:pt idx="10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092455512"/>
        <c:axId val="2092449912"/>
      </c:barChart>
      <c:catAx>
        <c:axId val="209245551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2092449912"/>
        <c:crosses val="autoZero"/>
        <c:auto val="0"/>
        <c:lblAlgn val="ctr"/>
        <c:lblOffset val="100"/>
        <c:noMultiLvlLbl val="0"/>
      </c:catAx>
      <c:valAx>
        <c:axId val="2092449912"/>
        <c:scaling>
          <c:orientation val="minMax"/>
          <c:max val="1.0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92455512"/>
        <c:crosses val="autoZero"/>
        <c:crossBetween val="between"/>
        <c:majorUnit val="0.25"/>
        <c:minorUnit val="0.02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v>Sampson 2008</c:v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Sheet1!$A$1:$A$11</c:f>
              <c:strCache>
                <c:ptCount val="11"/>
                <c:pt idx="0">
                  <c:v>Search Updated</c:v>
                </c:pt>
                <c:pt idx="1">
                  <c:v>Search Execution Date</c:v>
                </c:pt>
                <c:pt idx="2">
                  <c:v>Full Strategy Named</c:v>
                </c:pt>
                <c:pt idx="3">
                  <c:v>Booleans</c:v>
                </c:pt>
                <c:pt idx="4">
                  <c:v>Start Year</c:v>
                </c:pt>
                <c:pt idx="5">
                  <c:v>Providers Named</c:v>
                </c:pt>
                <c:pt idx="6">
                  <c:v>Start/Last Year</c:v>
                </c:pt>
                <c:pt idx="7">
                  <c:v>Limits Indicated</c:v>
                </c:pt>
                <c:pt idx="8">
                  <c:v>Last Year</c:v>
                </c:pt>
                <c:pt idx="9">
                  <c:v>Specific Terms Named</c:v>
                </c:pt>
                <c:pt idx="10">
                  <c:v>Databases Searched</c:v>
                </c:pt>
              </c:strCache>
            </c:strRef>
          </c:cat>
          <c:val>
            <c:numRef>
              <c:f>Sheet1!$C$1:$C$11</c:f>
              <c:numCache>
                <c:formatCode>General</c:formatCode>
                <c:ptCount val="11"/>
                <c:pt idx="2" formatCode="0%">
                  <c:v>0.16</c:v>
                </c:pt>
                <c:pt idx="5" formatCode="0%">
                  <c:v>0.31</c:v>
                </c:pt>
                <c:pt idx="6" formatCode="0%">
                  <c:v>0.6</c:v>
                </c:pt>
                <c:pt idx="8" formatCode="0%">
                  <c:v>0.67</c:v>
                </c:pt>
                <c:pt idx="9" formatCode="0%">
                  <c:v>0.76</c:v>
                </c:pt>
                <c:pt idx="10" formatCode="0%">
                  <c:v>0.98</c:v>
                </c:pt>
              </c:numCache>
            </c:numRef>
          </c:val>
        </c:ser>
        <c:ser>
          <c:idx val="0"/>
          <c:order val="1"/>
          <c:tx>
            <c:v>Current Study</c:v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Sheet1!$A$1:$A$11</c:f>
              <c:strCache>
                <c:ptCount val="11"/>
                <c:pt idx="0">
                  <c:v>Search Updated</c:v>
                </c:pt>
                <c:pt idx="1">
                  <c:v>Search Execution Date</c:v>
                </c:pt>
                <c:pt idx="2">
                  <c:v>Full Strategy Named</c:v>
                </c:pt>
                <c:pt idx="3">
                  <c:v>Booleans</c:v>
                </c:pt>
                <c:pt idx="4">
                  <c:v>Start Year</c:v>
                </c:pt>
                <c:pt idx="5">
                  <c:v>Providers Named</c:v>
                </c:pt>
                <c:pt idx="6">
                  <c:v>Start/Last Year</c:v>
                </c:pt>
                <c:pt idx="7">
                  <c:v>Limits Indicated</c:v>
                </c:pt>
                <c:pt idx="8">
                  <c:v>Last Year</c:v>
                </c:pt>
                <c:pt idx="9">
                  <c:v>Specific Terms Named</c:v>
                </c:pt>
                <c:pt idx="10">
                  <c:v>Databases Searched</c:v>
                </c:pt>
              </c:strCache>
            </c:strRef>
          </c:cat>
          <c:val>
            <c:numRef>
              <c:f>Sheet1!$B$1:$B$11</c:f>
              <c:numCache>
                <c:formatCode>0%</c:formatCode>
                <c:ptCount val="11"/>
                <c:pt idx="0">
                  <c:v>0.03</c:v>
                </c:pt>
                <c:pt idx="1">
                  <c:v>0.22</c:v>
                </c:pt>
                <c:pt idx="2">
                  <c:v>0.34</c:v>
                </c:pt>
                <c:pt idx="3">
                  <c:v>0.44</c:v>
                </c:pt>
                <c:pt idx="4">
                  <c:v>0.6</c:v>
                </c:pt>
                <c:pt idx="5">
                  <c:v>0.68</c:v>
                </c:pt>
                <c:pt idx="6">
                  <c:v>0.73</c:v>
                </c:pt>
                <c:pt idx="7">
                  <c:v>0.75</c:v>
                </c:pt>
                <c:pt idx="8">
                  <c:v>0.81</c:v>
                </c:pt>
                <c:pt idx="9">
                  <c:v>0.89</c:v>
                </c:pt>
                <c:pt idx="10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092563384"/>
        <c:axId val="2092566392"/>
      </c:barChart>
      <c:catAx>
        <c:axId val="209256338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2092566392"/>
        <c:crosses val="autoZero"/>
        <c:auto val="1"/>
        <c:lblAlgn val="ctr"/>
        <c:lblOffset val="100"/>
        <c:noMultiLvlLbl val="0"/>
      </c:catAx>
      <c:valAx>
        <c:axId val="2092566392"/>
        <c:scaling>
          <c:orientation val="minMax"/>
          <c:max val="1.0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crossAx val="2092563384"/>
        <c:crosses val="autoZero"/>
        <c:crossBetween val="between"/>
        <c:majorUnit val="0.25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2"/>
            <c:bubble3D val="0"/>
            <c:explosion val="20"/>
            <c:spPr>
              <a:gradFill rotWithShape="1">
                <a:gsLst>
                  <a:gs pos="0">
                    <a:schemeClr val="accent6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6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'Librarian Involvment'!$A$1:$A$4</c:f>
              <c:strCache>
                <c:ptCount val="4"/>
                <c:pt idx="0">
                  <c:v>Librarian Author</c:v>
                </c:pt>
                <c:pt idx="1">
                  <c:v>Librarian in Text/Acknowledgement</c:v>
                </c:pt>
                <c:pt idx="2">
                  <c:v>Librarian Not Mentioned</c:v>
                </c:pt>
                <c:pt idx="3">
                  <c:v>Unknown</c:v>
                </c:pt>
              </c:strCache>
            </c:strRef>
          </c:cat>
          <c:val>
            <c:numRef>
              <c:f>'Librarian Involvment'!$B$1:$B$4</c:f>
              <c:numCache>
                <c:formatCode>General</c:formatCode>
                <c:ptCount val="4"/>
                <c:pt idx="0">
                  <c:v>10.0</c:v>
                </c:pt>
                <c:pt idx="1">
                  <c:v>33.0</c:v>
                </c:pt>
                <c:pt idx="2">
                  <c:v>225.0</c:v>
                </c:pt>
                <c:pt idx="3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l"/>
      <c:layout>
        <c:manualLayout>
          <c:xMode val="edge"/>
          <c:yMode val="edge"/>
          <c:x val="0.0133333333333333"/>
          <c:y val="0.038121901428988"/>
          <c:w val="0.338818452778148"/>
          <c:h val="0.371543126074758"/>
        </c:manualLayout>
      </c:layout>
      <c:overlay val="1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'Big Sheet'!$B$66:$B$68</c:f>
              <c:strCache>
                <c:ptCount val="3"/>
                <c:pt idx="0">
                  <c:v>Cardiology</c:v>
                </c:pt>
                <c:pt idx="1">
                  <c:v>Surgery</c:v>
                </c:pt>
                <c:pt idx="2">
                  <c:v>Pediatrics</c:v>
                </c:pt>
              </c:strCache>
            </c:strRef>
          </c:cat>
          <c:val>
            <c:numRef>
              <c:f>'Big Sheet'!$C$66:$C$68</c:f>
              <c:numCache>
                <c:formatCode>0%</c:formatCode>
                <c:ptCount val="3"/>
                <c:pt idx="0">
                  <c:v>0.0</c:v>
                </c:pt>
                <c:pt idx="1">
                  <c:v>0.13</c:v>
                </c:pt>
                <c:pt idx="2">
                  <c:v>0.34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2631432"/>
        <c:axId val="2092634440"/>
      </c:barChart>
      <c:catAx>
        <c:axId val="2092631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92634440"/>
        <c:crosses val="autoZero"/>
        <c:auto val="1"/>
        <c:lblAlgn val="ctr"/>
        <c:lblOffset val="100"/>
        <c:noMultiLvlLbl val="0"/>
      </c:catAx>
      <c:valAx>
        <c:axId val="20926344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92631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Reporting</a:t>
            </a:r>
            <a:r>
              <a:rPr lang="en-US" baseline="0" dirty="0" smtClean="0"/>
              <a:t> Guideline Mentioned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'Big Sheet'!$B$79:$B$80</c:f>
              <c:strCache>
                <c:ptCount val="2"/>
                <c:pt idx="0">
                  <c:v>Guideline Mentioned</c:v>
                </c:pt>
                <c:pt idx="1">
                  <c:v>Guideline Not Mentioned</c:v>
                </c:pt>
              </c:strCache>
            </c:strRef>
          </c:cat>
          <c:val>
            <c:numRef>
              <c:f>'Big Sheet'!$C$79:$C$80</c:f>
              <c:numCache>
                <c:formatCode>0%</c:formatCode>
                <c:ptCount val="2"/>
                <c:pt idx="0">
                  <c:v>0.49</c:v>
                </c:pt>
                <c:pt idx="1">
                  <c:v>0.51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 rtl="0"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PRISMA</a:t>
            </a:r>
            <a:r>
              <a:rPr lang="en-US" baseline="0" dirty="0" smtClean="0"/>
              <a:t> Flowchart Provided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2008700325931"/>
          <c:y val="0.342379126951236"/>
          <c:w val="0.464287624408571"/>
          <c:h val="0.60559262329051"/>
        </c:manualLayout>
      </c:layout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'Big Sheet'!$B$82:$B$83</c:f>
              <c:strCache>
                <c:ptCount val="2"/>
                <c:pt idx="0">
                  <c:v>Flowchart</c:v>
                </c:pt>
                <c:pt idx="1">
                  <c:v>No Flowchart</c:v>
                </c:pt>
              </c:strCache>
            </c:strRef>
          </c:cat>
          <c:val>
            <c:numRef>
              <c:f>'Big Sheet'!$C$82:$C$83</c:f>
              <c:numCache>
                <c:formatCode>0%</c:formatCode>
                <c:ptCount val="2"/>
                <c:pt idx="0">
                  <c:v>0.84</c:v>
                </c:pt>
                <c:pt idx="1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 rtl="0"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Journal Requires PRISMA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'Big Sheet'!$B$85:$B$86</c:f>
              <c:strCache>
                <c:ptCount val="2"/>
                <c:pt idx="0">
                  <c:v>PRISMA Required</c:v>
                </c:pt>
                <c:pt idx="1">
                  <c:v>PRISMA Not Required</c:v>
                </c:pt>
              </c:strCache>
            </c:strRef>
          </c:cat>
          <c:val>
            <c:numRef>
              <c:f>'Big Sheet'!$C$85:$C$86</c:f>
              <c:numCache>
                <c:formatCode>0%</c:formatCode>
                <c:ptCount val="2"/>
                <c:pt idx="0">
                  <c:v>0.62</c:v>
                </c:pt>
                <c:pt idx="1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985FA5-E14E-F84C-8B7A-69CE607354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97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7C65D2-5DB9-274B-B5B9-A45F020C0E27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Edit thes</a:t>
            </a:r>
            <a:r>
              <a:rPr lang="en-US" baseline="0" dirty="0" smtClean="0"/>
              <a:t>e for more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85FA5-E14E-F84C-8B7A-69CE6073549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399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significant</a:t>
            </a:r>
            <a:r>
              <a:rPr lang="en-US" baseline="0" dirty="0" smtClean="0"/>
              <a:t> differences based on specialty based on A=.01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85FA5-E14E-F84C-8B7A-69CE6073549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56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comparisons</a:t>
            </a:r>
          </a:p>
          <a:p>
            <a:endParaRPr lang="en-US" dirty="0" smtClean="0"/>
          </a:p>
          <a:p>
            <a:r>
              <a:rPr lang="en-US" dirty="0" smtClean="0"/>
              <a:t>Surgery </a:t>
            </a:r>
            <a:r>
              <a:rPr lang="en-US" dirty="0" err="1" smtClean="0"/>
              <a:t>Peds</a:t>
            </a:r>
            <a:r>
              <a:rPr lang="en-US" dirty="0" smtClean="0"/>
              <a:t> 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3.300	1.679	6.486	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Surgery Cardiology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85FA5-E14E-F84C-8B7A-69CE6073549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4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46% (12/26) of</a:t>
            </a:r>
            <a:r>
              <a:rPr lang="en-US" baseline="0" dirty="0" smtClean="0"/>
              <a:t> the journals require PRISMA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85FA5-E14E-F84C-8B7A-69CE6073549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20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Surgery </a:t>
            </a:r>
            <a:r>
              <a:rPr lang="en-US" dirty="0" err="1" smtClean="0"/>
              <a:t>vs</a:t>
            </a:r>
            <a:r>
              <a:rPr lang="en-US" dirty="0" smtClean="0"/>
              <a:t> cardiology</a:t>
            </a:r>
          </a:p>
          <a:p>
            <a:r>
              <a:rPr lang="en-US" dirty="0" smtClean="0"/>
              <a:t>Pediatrics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cardiology both less than .05, but barely</a:t>
            </a:r>
          </a:p>
          <a:p>
            <a:r>
              <a:rPr lang="en-US" baseline="0" dirty="0" smtClean="0"/>
              <a:t>Good </a:t>
            </a:r>
            <a:r>
              <a:rPr lang="en-US" baseline="0" dirty="0" err="1" smtClean="0"/>
              <a:t>Ors</a:t>
            </a:r>
            <a:endParaRPr lang="en-US" baseline="0" dirty="0" smtClean="0"/>
          </a:p>
          <a:p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Odds Ratio for Discipline (Pediatrics / Cardiology)	2.067	1.005	4.250	</a:t>
            </a:r>
          </a:p>
          <a:p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Odds Ratio for Discipline (Surgery / Cardiology)	1.944	1.012	3.732	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85FA5-E14E-F84C-8B7A-69CE6073549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27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85FA5-E14E-F84C-8B7A-69CE6073549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60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7174" name="Picture 6" descr="UofM-3_T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558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33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5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0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0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7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13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3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77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170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889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36" name="Picture 12" descr="UofM-3_TM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558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A0019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A001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A0019"/>
        </a:buClr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A0019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7A0019"/>
        </a:buClr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7A0019"/>
        </a:buClr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5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/>
          <a:lstStyle/>
          <a:p>
            <a:pPr algn="l"/>
            <a:r>
              <a:rPr lang="en-US" dirty="0" smtClean="0"/>
              <a:t>Reproducibility of Search Strategies in Systematic Reviews</a:t>
            </a:r>
            <a:br>
              <a:rPr lang="en-US" dirty="0" smtClean="0"/>
            </a:b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Preliminary Results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Jonathan Koffel, MSI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Bio-Medical Library, University of Minnesota</a:t>
            </a:r>
          </a:p>
          <a:p>
            <a:r>
              <a:rPr lang="en-US" sz="2800" dirty="0" smtClean="0"/>
              <a:t>Melissa </a:t>
            </a:r>
            <a:r>
              <a:rPr lang="en-US" sz="2800" dirty="0" err="1" smtClean="0"/>
              <a:t>Rethlefsen</a:t>
            </a:r>
            <a:r>
              <a:rPr lang="en-US" sz="2800" dirty="0" smtClean="0"/>
              <a:t>, MLIS AHIP</a:t>
            </a:r>
          </a:p>
          <a:p>
            <a:pPr>
              <a:spcBef>
                <a:spcPts val="0"/>
              </a:spcBef>
            </a:pPr>
            <a:r>
              <a:rPr lang="en-US" sz="2000" dirty="0" err="1" smtClean="0"/>
              <a:t>Eccles</a:t>
            </a:r>
            <a:r>
              <a:rPr lang="en-US" sz="2000" dirty="0" smtClean="0"/>
              <a:t> Health Sciences Library, University of Utah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Identification of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All retrieved studies screened by </a:t>
            </a:r>
            <a:r>
              <a:rPr lang="en-US" sz="2400" dirty="0" smtClean="0"/>
              <a:t>both authors to identify systematic reviews</a:t>
            </a:r>
            <a:endParaRPr lang="en-US" sz="2400" dirty="0"/>
          </a:p>
          <a:p>
            <a:pPr lvl="1"/>
            <a:r>
              <a:rPr lang="en-US" sz="2000" dirty="0" smtClean="0"/>
              <a:t>Searches </a:t>
            </a:r>
            <a:r>
              <a:rPr lang="en-US" sz="2000" dirty="0"/>
              <a:t>at least one published literature </a:t>
            </a:r>
            <a:r>
              <a:rPr lang="en-US" sz="2000" dirty="0" smtClean="0"/>
              <a:t>database</a:t>
            </a:r>
          </a:p>
          <a:p>
            <a:pPr lvl="1"/>
            <a:r>
              <a:rPr lang="en-US" sz="2000" dirty="0"/>
              <a:t>I</a:t>
            </a:r>
            <a:r>
              <a:rPr lang="en-US" sz="2000" dirty="0" smtClean="0"/>
              <a:t>nclusion</a:t>
            </a:r>
            <a:r>
              <a:rPr lang="en-US" sz="2000" dirty="0"/>
              <a:t>/exclusion criteria are </a:t>
            </a:r>
            <a:r>
              <a:rPr lang="en-US" sz="2000" dirty="0" err="1"/>
              <a:t>prespecified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US" sz="2000" dirty="0"/>
              <a:t>D</a:t>
            </a:r>
            <a:r>
              <a:rPr lang="en-US" sz="2000" dirty="0" smtClean="0"/>
              <a:t>oes </a:t>
            </a:r>
            <a:r>
              <a:rPr lang="en-US" sz="2000" dirty="0"/>
              <a:t>not limit to a certain number of journals or subset of </a:t>
            </a:r>
            <a:r>
              <a:rPr lang="en-US" sz="2000" dirty="0" smtClean="0"/>
              <a:t>journals</a:t>
            </a:r>
          </a:p>
          <a:p>
            <a:r>
              <a:rPr lang="en-US" sz="2400" dirty="0" smtClean="0"/>
              <a:t>Disagreements resolved by review of original articles and consensus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507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685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Cardiology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685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Surgery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6858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Pediatrics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2357735"/>
            <a:ext cx="9144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216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023360" y="2362200"/>
            <a:ext cx="100584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317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2362200"/>
            <a:ext cx="9144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201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827020" y="3576935"/>
            <a:ext cx="640080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51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069080" y="3581400"/>
            <a:ext cx="914400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142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593080" y="3581400"/>
            <a:ext cx="731520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77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362200"/>
            <a:ext cx="1524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Retrieved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3581400"/>
            <a:ext cx="1524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Included</a:t>
            </a:r>
            <a:endParaRPr lang="en-US" dirty="0"/>
          </a:p>
        </p:txBody>
      </p:sp>
      <p:cxnSp>
        <p:nvCxnSpPr>
          <p:cNvPr id="18" name="Straight Connector 17"/>
          <p:cNvCxnSpPr>
            <a:stCxn id="4" idx="2"/>
            <a:endCxn id="7" idx="0"/>
          </p:cNvCxnSpPr>
          <p:nvPr/>
        </p:nvCxnSpPr>
        <p:spPr bwMode="auto">
          <a:xfrm>
            <a:off x="2171700" y="1147465"/>
            <a:ext cx="952500" cy="121027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>
            <a:stCxn id="6" idx="2"/>
            <a:endCxn id="9" idx="0"/>
          </p:cNvCxnSpPr>
          <p:nvPr/>
        </p:nvCxnSpPr>
        <p:spPr bwMode="auto">
          <a:xfrm flipH="1">
            <a:off x="5943600" y="1147465"/>
            <a:ext cx="838200" cy="12147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5" idx="2"/>
            <a:endCxn id="8" idx="0"/>
          </p:cNvCxnSpPr>
          <p:nvPr/>
        </p:nvCxnSpPr>
        <p:spPr bwMode="auto">
          <a:xfrm flipH="1">
            <a:off x="4526280" y="1147465"/>
            <a:ext cx="7620" cy="12147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4050030" y="4648200"/>
            <a:ext cx="952500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270</a:t>
            </a:r>
            <a:endParaRPr lang="en-US" dirty="0"/>
          </a:p>
        </p:txBody>
      </p:sp>
      <p:cxnSp>
        <p:nvCxnSpPr>
          <p:cNvPr id="37" name="Straight Connector 36"/>
          <p:cNvCxnSpPr>
            <a:stCxn id="11" idx="2"/>
            <a:endCxn id="35" idx="0"/>
          </p:cNvCxnSpPr>
          <p:nvPr/>
        </p:nvCxnSpPr>
        <p:spPr bwMode="auto">
          <a:xfrm>
            <a:off x="3147060" y="4100155"/>
            <a:ext cx="1379220" cy="54804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12" idx="2"/>
            <a:endCxn id="35" idx="0"/>
          </p:cNvCxnSpPr>
          <p:nvPr/>
        </p:nvCxnSpPr>
        <p:spPr bwMode="auto">
          <a:xfrm>
            <a:off x="4526280" y="4104620"/>
            <a:ext cx="0" cy="5435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13" idx="2"/>
            <a:endCxn id="35" idx="0"/>
          </p:cNvCxnSpPr>
          <p:nvPr/>
        </p:nvCxnSpPr>
        <p:spPr bwMode="auto">
          <a:xfrm flipH="1">
            <a:off x="4526280" y="4104620"/>
            <a:ext cx="1432560" cy="5435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" name="Straight Connector 2"/>
          <p:cNvCxnSpPr>
            <a:stCxn id="7" idx="2"/>
            <a:endCxn id="11" idx="0"/>
          </p:cNvCxnSpPr>
          <p:nvPr/>
        </p:nvCxnSpPr>
        <p:spPr bwMode="auto">
          <a:xfrm>
            <a:off x="3124200" y="2880955"/>
            <a:ext cx="22860" cy="6959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>
            <a:stCxn id="8" idx="2"/>
            <a:endCxn id="12" idx="0"/>
          </p:cNvCxnSpPr>
          <p:nvPr/>
        </p:nvCxnSpPr>
        <p:spPr bwMode="auto">
          <a:xfrm>
            <a:off x="4526280" y="2885420"/>
            <a:ext cx="0" cy="6959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>
            <a:stCxn id="9" idx="2"/>
            <a:endCxn id="13" idx="0"/>
          </p:cNvCxnSpPr>
          <p:nvPr/>
        </p:nvCxnSpPr>
        <p:spPr bwMode="auto">
          <a:xfrm>
            <a:off x="5943600" y="2885420"/>
            <a:ext cx="15240" cy="6959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93037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Items Identified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Items covered: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/>
              <a:t>S</a:t>
            </a:r>
            <a:r>
              <a:rPr lang="en-US" sz="2400" dirty="0" smtClean="0"/>
              <a:t>earch elements (</a:t>
            </a:r>
            <a:r>
              <a:rPr lang="en-US" sz="2400" dirty="0" err="1" smtClean="0"/>
              <a:t>eg</a:t>
            </a:r>
            <a:r>
              <a:rPr lang="en-US" sz="2400" dirty="0" smtClean="0"/>
              <a:t>., terms, strategy, limits)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/>
              <a:t>L</a:t>
            </a:r>
            <a:r>
              <a:rPr lang="en-US" sz="2400" dirty="0" smtClean="0"/>
              <a:t>ibrarian involvement (author and role)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/>
              <a:t>Guideline mentioned</a:t>
            </a:r>
          </a:p>
        </p:txBody>
      </p:sp>
    </p:spTree>
    <p:extLst>
      <p:ext uri="{BB962C8B-B14F-4D97-AF65-F5344CB8AC3E}">
        <p14:creationId xmlns:p14="http://schemas.microsoft.com/office/powerpoint/2010/main" val="4228607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Data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Data extraction form created in </a:t>
            </a:r>
            <a:r>
              <a:rPr lang="en-US" sz="2800" dirty="0" err="1" smtClean="0"/>
              <a:t>Qualtrics</a:t>
            </a:r>
            <a:endParaRPr lang="en-US" sz="2800" dirty="0" smtClean="0"/>
          </a:p>
          <a:p>
            <a:r>
              <a:rPr lang="en-US" sz="2800" dirty="0" smtClean="0"/>
              <a:t>Included articles split between authors</a:t>
            </a:r>
          </a:p>
          <a:p>
            <a:r>
              <a:rPr lang="en-US" sz="2800" dirty="0" smtClean="0"/>
              <a:t>Initial entry completed in March, 2014</a:t>
            </a:r>
          </a:p>
        </p:txBody>
      </p:sp>
    </p:spTree>
    <p:extLst>
      <p:ext uri="{BB962C8B-B14F-4D97-AF65-F5344CB8AC3E}">
        <p14:creationId xmlns:p14="http://schemas.microsoft.com/office/powerpoint/2010/main" val="475361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SPSS used for all analyses</a:t>
            </a:r>
          </a:p>
          <a:p>
            <a:pPr lvl="1"/>
            <a:r>
              <a:rPr lang="en-US" dirty="0" smtClean="0"/>
              <a:t>Logistic regression (odd ratio)</a:t>
            </a:r>
          </a:p>
          <a:p>
            <a:pPr lvl="1"/>
            <a:r>
              <a:rPr lang="en-US" dirty="0" smtClean="0"/>
              <a:t>Chi Square/Fisher (p-value)</a:t>
            </a:r>
          </a:p>
          <a:p>
            <a:pPr lvl="1"/>
            <a:r>
              <a:rPr lang="en-US" dirty="0" smtClean="0"/>
              <a:t>Mann-Whitney/T-Test (means)</a:t>
            </a:r>
          </a:p>
          <a:p>
            <a:pPr lvl="1"/>
            <a:r>
              <a:rPr lang="el-GR" dirty="0" smtClean="0"/>
              <a:t>α</a:t>
            </a:r>
            <a:r>
              <a:rPr lang="en-US" dirty="0" smtClean="0"/>
              <a:t> =.01</a:t>
            </a:r>
          </a:p>
        </p:txBody>
      </p:sp>
    </p:spTree>
    <p:extLst>
      <p:ext uri="{BB962C8B-B14F-4D97-AF65-F5344CB8AC3E}">
        <p14:creationId xmlns:p14="http://schemas.microsoft.com/office/powerpoint/2010/main" val="2912156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279342"/>
              </p:ext>
            </p:extLst>
          </p:nvPr>
        </p:nvGraphicFramePr>
        <p:xfrm>
          <a:off x="609600" y="304800"/>
          <a:ext cx="7467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34200" y="4114800"/>
            <a:ext cx="20574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No significant differences based on discipline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3556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9014353"/>
              </p:ext>
            </p:extLst>
          </p:nvPr>
        </p:nvGraphicFramePr>
        <p:xfrm>
          <a:off x="381000" y="152400"/>
          <a:ext cx="8382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62600" y="25908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53200" y="762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1219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67400" y="21336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3886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4648200"/>
            <a:ext cx="26670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* p&lt;.01 for comparison</a:t>
            </a: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5562600"/>
            <a:ext cx="693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Sampson et al. </a:t>
            </a:r>
            <a:r>
              <a:rPr lang="fi-FI" sz="1600" dirty="0"/>
              <a:t>J </a:t>
            </a:r>
            <a:r>
              <a:rPr lang="fi-FI" sz="1600" dirty="0" err="1"/>
              <a:t>Clin</a:t>
            </a:r>
            <a:r>
              <a:rPr lang="fi-FI" sz="1600" dirty="0"/>
              <a:t> </a:t>
            </a:r>
            <a:r>
              <a:rPr lang="fi-FI" sz="1600" dirty="0" err="1"/>
              <a:t>Epidemiol</a:t>
            </a:r>
            <a:r>
              <a:rPr lang="fi-FI" sz="1600" dirty="0"/>
              <a:t>. 2008 Aug;61(8):748-54.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99759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Librarian Involvement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1258510"/>
              </p:ext>
            </p:extLst>
          </p:nvPr>
        </p:nvGraphicFramePr>
        <p:xfrm>
          <a:off x="76200" y="1447800"/>
          <a:ext cx="44958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7595577"/>
              </p:ext>
            </p:extLst>
          </p:nvPr>
        </p:nvGraphicFramePr>
        <p:xfrm>
          <a:off x="5029200" y="1447800"/>
          <a:ext cx="3886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7162800" y="4267200"/>
            <a:ext cx="1066800" cy="414754"/>
            <a:chOff x="7162800" y="4267200"/>
            <a:chExt cx="1066800" cy="414754"/>
          </a:xfrm>
        </p:grpSpPr>
        <p:sp>
          <p:nvSpPr>
            <p:cNvPr id="12" name="Left Bracket 11"/>
            <p:cNvSpPr/>
            <p:nvPr/>
          </p:nvSpPr>
          <p:spPr bwMode="auto">
            <a:xfrm rot="16200000">
              <a:off x="7658100" y="3771900"/>
              <a:ext cx="76200" cy="1066800"/>
            </a:xfrm>
            <a:prstGeom prst="leftBracke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343400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P&lt;.001</a:t>
              </a:r>
              <a:endParaRPr lang="en-US" sz="16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96000" y="4267200"/>
            <a:ext cx="1066800" cy="414754"/>
            <a:chOff x="7315200" y="4419600"/>
            <a:chExt cx="1066800" cy="414754"/>
          </a:xfrm>
        </p:grpSpPr>
        <p:sp>
          <p:nvSpPr>
            <p:cNvPr id="15" name="Left Bracket 14"/>
            <p:cNvSpPr/>
            <p:nvPr/>
          </p:nvSpPr>
          <p:spPr bwMode="auto">
            <a:xfrm rot="16200000">
              <a:off x="7810500" y="3924300"/>
              <a:ext cx="76200" cy="1066800"/>
            </a:xfrm>
            <a:prstGeom prst="leftBracke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315200" y="4495800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P&lt;.01</a:t>
              </a:r>
              <a:endParaRPr lang="en-US" sz="1600" dirty="0"/>
            </a:p>
          </p:txBody>
        </p:sp>
      </p:grpSp>
      <p:sp>
        <p:nvSpPr>
          <p:cNvPr id="18" name="Left Bracket 17"/>
          <p:cNvSpPr/>
          <p:nvPr/>
        </p:nvSpPr>
        <p:spPr bwMode="auto">
          <a:xfrm rot="16200000">
            <a:off x="7124700" y="3695701"/>
            <a:ext cx="76200" cy="2133600"/>
          </a:xfrm>
          <a:prstGeom prst="leftBracke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6000" y="4800601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P&lt;.001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67712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663045"/>
              </p:ext>
            </p:extLst>
          </p:nvPr>
        </p:nvGraphicFramePr>
        <p:xfrm>
          <a:off x="152400" y="381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4775215"/>
              </p:ext>
            </p:extLst>
          </p:nvPr>
        </p:nvGraphicFramePr>
        <p:xfrm>
          <a:off x="2438400" y="2971800"/>
          <a:ext cx="377687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891712"/>
              </p:ext>
            </p:extLst>
          </p:nvPr>
        </p:nvGraphicFramePr>
        <p:xfrm>
          <a:off x="4572000" y="381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13300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Conservative Reproducibility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Includes full search strategy for at least one database</a:t>
            </a:r>
          </a:p>
          <a:p>
            <a:pPr lvl="1"/>
            <a:r>
              <a:rPr lang="en-US" dirty="0" smtClean="0"/>
              <a:t>Database </a:t>
            </a:r>
            <a:r>
              <a:rPr lang="en-US" dirty="0" smtClean="0"/>
              <a:t>searched</a:t>
            </a:r>
          </a:p>
          <a:p>
            <a:pPr lvl="1"/>
            <a:r>
              <a:rPr lang="en-US" dirty="0" smtClean="0"/>
              <a:t>Provider</a:t>
            </a:r>
            <a:endParaRPr lang="en-US" dirty="0" smtClean="0"/>
          </a:p>
          <a:p>
            <a:pPr lvl="1"/>
            <a:r>
              <a:rPr lang="en-US" dirty="0" smtClean="0"/>
              <a:t>Date range</a:t>
            </a:r>
          </a:p>
          <a:p>
            <a:pPr lvl="1"/>
            <a:r>
              <a:rPr lang="en-US" dirty="0" smtClean="0"/>
              <a:t>Search date</a:t>
            </a:r>
          </a:p>
          <a:p>
            <a:pPr lvl="1"/>
            <a:r>
              <a:rPr lang="en-US" dirty="0" smtClean="0"/>
              <a:t>Terms</a:t>
            </a:r>
          </a:p>
          <a:p>
            <a:pPr lvl="1"/>
            <a:r>
              <a:rPr lang="en-US" dirty="0" smtClean="0"/>
              <a:t>Booleans</a:t>
            </a:r>
          </a:p>
          <a:p>
            <a:pPr lvl="1"/>
            <a:r>
              <a:rPr lang="en-US" dirty="0" smtClean="0"/>
              <a:t>Indication of limits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62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of the Systematic Review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2059932"/>
              </p:ext>
            </p:extLst>
          </p:nvPr>
        </p:nvGraphicFramePr>
        <p:xfrm>
          <a:off x="381000" y="1447800"/>
          <a:ext cx="8153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24600" y="2743200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Reporting Guidelines:</a:t>
            </a:r>
          </a:p>
          <a:p>
            <a:r>
              <a:rPr lang="en-US" sz="1800" dirty="0" smtClean="0"/>
              <a:t>PRISMA</a:t>
            </a:r>
          </a:p>
          <a:p>
            <a:r>
              <a:rPr lang="en-US" sz="1800" dirty="0" smtClean="0"/>
              <a:t>MOOSE</a:t>
            </a:r>
          </a:p>
          <a:p>
            <a:r>
              <a:rPr lang="en-US" sz="1800" dirty="0" smtClean="0"/>
              <a:t>Cochrane</a:t>
            </a:r>
          </a:p>
          <a:p>
            <a:r>
              <a:rPr lang="en-US" sz="1800" dirty="0" smtClean="0"/>
              <a:t>Institute of Medicine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902314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Liberal Reproducibility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Includes </a:t>
            </a:r>
            <a:r>
              <a:rPr lang="en-US" dirty="0" smtClean="0"/>
              <a:t>core search elements</a:t>
            </a:r>
            <a:endParaRPr lang="en-US" dirty="0"/>
          </a:p>
          <a:p>
            <a:pPr lvl="1"/>
            <a:r>
              <a:rPr lang="en-US" dirty="0" smtClean="0"/>
              <a:t>Database</a:t>
            </a:r>
            <a:endParaRPr lang="en-US" dirty="0"/>
          </a:p>
          <a:p>
            <a:pPr lvl="1"/>
            <a:r>
              <a:rPr lang="en-US" dirty="0"/>
              <a:t>Date range</a:t>
            </a:r>
          </a:p>
          <a:p>
            <a:pPr lvl="1"/>
            <a:r>
              <a:rPr lang="en-US" dirty="0" smtClean="0"/>
              <a:t>Specific terms</a:t>
            </a:r>
          </a:p>
          <a:p>
            <a:pPr lvl="1"/>
            <a:r>
              <a:rPr lang="en-US" dirty="0" smtClean="0"/>
              <a:t>Indication </a:t>
            </a:r>
            <a:r>
              <a:rPr lang="en-US" dirty="0"/>
              <a:t>of limits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739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Reproducibility Rates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3886200"/>
            <a:ext cx="7772400" cy="2209800"/>
          </a:xfrm>
        </p:spPr>
        <p:txBody>
          <a:bodyPr/>
          <a:lstStyle/>
          <a:p>
            <a:r>
              <a:rPr lang="en-US" sz="2400" dirty="0" smtClean="0"/>
              <a:t>Reproducibility rates &lt;8% in prior studies</a:t>
            </a:r>
          </a:p>
          <a:p>
            <a:pPr lvl="1"/>
            <a:r>
              <a:rPr lang="en-US" sz="2000" dirty="0" smtClean="0"/>
              <a:t>Previous criteria mirrored </a:t>
            </a:r>
            <a:r>
              <a:rPr lang="en-US" sz="2000" dirty="0" smtClean="0"/>
              <a:t>conservative criteria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199296"/>
              </p:ext>
            </p:extLst>
          </p:nvPr>
        </p:nvGraphicFramePr>
        <p:xfrm>
          <a:off x="1524000" y="1651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Conservative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Liberal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Surgery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Pediatrics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Cardiology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542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03220"/>
              </p:ext>
            </p:extLst>
          </p:nvPr>
        </p:nvGraphicFramePr>
        <p:xfrm>
          <a:off x="457200" y="152400"/>
          <a:ext cx="8305799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9165"/>
                <a:gridCol w="2257887"/>
                <a:gridCol w="1723748"/>
                <a:gridCol w="1904999"/>
              </a:tblGrid>
              <a:tr h="3180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Librarian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Guideline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Journal</a:t>
                      </a:r>
                      <a:endParaRPr lang="en-US" sz="1600" dirty="0"/>
                    </a:p>
                  </a:txBody>
                  <a:tcPr/>
                </a:tc>
              </a:tr>
              <a:tr h="43700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Database Named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</a:tr>
              <a:tr h="43700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Databases Searched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MD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1.34 (.78-1.89)***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0146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Provider Named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4303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Search Years Indicated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3180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Search Date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3180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Search Updated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43700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Search</a:t>
                      </a:r>
                      <a:r>
                        <a:rPr lang="en-US" sz="1600" baseline="0" dirty="0" smtClean="0"/>
                        <a:t> Terms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OR .2 (.08-.49)***</a:t>
                      </a:r>
                      <a:endParaRPr lang="en-US" sz="1600" b="1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6412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Full Strategy Presented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7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Boolean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43700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Limits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29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Conservative Reproducibility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9637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Liberal Reproducibility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8600" y="60960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*</a:t>
            </a:r>
            <a:r>
              <a:rPr lang="en-US" sz="1800" dirty="0">
                <a:solidFill>
                  <a:schemeClr val="bg1"/>
                </a:solidFill>
              </a:rPr>
              <a:t>*p&lt;.01 ***p&lt;.</a:t>
            </a:r>
            <a:r>
              <a:rPr lang="en-US" sz="1800" dirty="0" smtClean="0">
                <a:solidFill>
                  <a:schemeClr val="bg1"/>
                </a:solidFill>
              </a:rPr>
              <a:t>001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Discipline included in regression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431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233584"/>
              </p:ext>
            </p:extLst>
          </p:nvPr>
        </p:nvGraphicFramePr>
        <p:xfrm>
          <a:off x="838200" y="228601"/>
          <a:ext cx="7391399" cy="5625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395"/>
                <a:gridCol w="2406502"/>
                <a:gridCol w="2406502"/>
              </a:tblGrid>
              <a:tr h="38099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Librarian Author/None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Librarian</a:t>
                      </a:r>
                      <a:r>
                        <a:rPr lang="en-US" sz="1600" baseline="0" dirty="0" smtClean="0"/>
                        <a:t> Text/None</a:t>
                      </a:r>
                      <a:endParaRPr lang="en-US" sz="1600" dirty="0"/>
                    </a:p>
                  </a:txBody>
                  <a:tcPr/>
                </a:tc>
              </a:tr>
              <a:tr h="4352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Database Named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</a:tr>
              <a:tr h="4352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Databases Searched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MD 2.8 (1.8-3.9)***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MD 1.3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(.7-2.0)***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</a:tr>
              <a:tr h="3998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Provider Named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A6A6A6"/>
                          </a:solidFill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  <a:endParaRPr lang="en-US" sz="1600" b="1" dirty="0"/>
                    </a:p>
                  </a:txBody>
                  <a:tcPr/>
                </a:tc>
              </a:tr>
              <a:tr h="42861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Search Years Indicated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ns</a:t>
                      </a:r>
                      <a:endParaRPr lang="en-US" sz="16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3167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Search Date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3167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Search Updated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OR .08 (.01-.52)**</a:t>
                      </a:r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7F7F7F"/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4352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Search</a:t>
                      </a:r>
                      <a:r>
                        <a:rPr lang="en-US" sz="1600" baseline="0" dirty="0" smtClean="0"/>
                        <a:t> Terms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OR .16 (.04-.71)**</a:t>
                      </a:r>
                      <a:endParaRPr lang="en-US" sz="1600" b="1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.18 (.07-.48)***</a:t>
                      </a:r>
                      <a:endParaRPr lang="en-US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</a:tr>
              <a:tr h="39576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Full Strategy Presented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3658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Boolean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/>
                </a:tc>
              </a:tr>
              <a:tr h="4352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Limits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7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Conservative Reproducibility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217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Liberal Reproducibility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8600" y="5943600"/>
            <a:ext cx="434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**p&lt;.01 ***p&lt;.001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Discipline, Journal Requirements and Guideline Mentioned included in regression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2087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Reproducibility is </a:t>
            </a:r>
            <a:r>
              <a:rPr lang="en-US" b="1" dirty="0" smtClean="0"/>
              <a:t>not</a:t>
            </a:r>
            <a:r>
              <a:rPr lang="en-US" dirty="0" smtClean="0"/>
              <a:t> predicted by:</a:t>
            </a:r>
          </a:p>
          <a:p>
            <a:pPr lvl="1"/>
            <a:r>
              <a:rPr lang="en-US" dirty="0" smtClean="0"/>
              <a:t>Librarian involvement</a:t>
            </a:r>
          </a:p>
          <a:p>
            <a:pPr lvl="1"/>
            <a:r>
              <a:rPr lang="en-US" dirty="0" smtClean="0"/>
              <a:t>Journal requirements</a:t>
            </a:r>
          </a:p>
          <a:p>
            <a:pPr lvl="1"/>
            <a:r>
              <a:rPr lang="en-US" dirty="0" smtClean="0"/>
              <a:t>Guidelines mentioned in the paper</a:t>
            </a:r>
          </a:p>
        </p:txBody>
      </p:sp>
    </p:spTree>
    <p:extLst>
      <p:ext uri="{BB962C8B-B14F-4D97-AF65-F5344CB8AC3E}">
        <p14:creationId xmlns:p14="http://schemas.microsoft.com/office/powerpoint/2010/main" val="15890098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Librarian Involvement</a:t>
            </a:r>
          </a:p>
          <a:p>
            <a:pPr lvl="1"/>
            <a:r>
              <a:rPr lang="en-US" b="1" dirty="0" smtClean="0"/>
              <a:t>Increases</a:t>
            </a:r>
            <a:r>
              <a:rPr lang="en-US" dirty="0" smtClean="0"/>
              <a:t> number of databases searched</a:t>
            </a:r>
          </a:p>
          <a:p>
            <a:pPr lvl="1"/>
            <a:r>
              <a:rPr lang="en-US" b="1" dirty="0" smtClean="0"/>
              <a:t>Decreases</a:t>
            </a:r>
            <a:r>
              <a:rPr lang="en-US" dirty="0" smtClean="0"/>
              <a:t> updating of search results when librarian is an author</a:t>
            </a:r>
          </a:p>
          <a:p>
            <a:pPr lvl="1"/>
            <a:r>
              <a:rPr lang="en-US" b="1" dirty="0" smtClean="0"/>
              <a:t>Decreases</a:t>
            </a:r>
            <a:r>
              <a:rPr lang="en-US" dirty="0" smtClean="0"/>
              <a:t> reporting of search terms</a:t>
            </a:r>
          </a:p>
        </p:txBody>
      </p:sp>
    </p:spTree>
    <p:extLst>
      <p:ext uri="{BB962C8B-B14F-4D97-AF65-F5344CB8AC3E}">
        <p14:creationId xmlns:p14="http://schemas.microsoft.com/office/powerpoint/2010/main" val="31061734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Published information</a:t>
            </a:r>
          </a:p>
          <a:p>
            <a:pPr lvl="1"/>
            <a:r>
              <a:rPr lang="en-US" dirty="0" smtClean="0"/>
              <a:t>Librarian could be involved, but not mentioned</a:t>
            </a:r>
          </a:p>
          <a:p>
            <a:r>
              <a:rPr lang="en-US" dirty="0" smtClean="0"/>
              <a:t>Ambiguous search elements</a:t>
            </a:r>
          </a:p>
          <a:p>
            <a:pPr lvl="1"/>
            <a:r>
              <a:rPr lang="en-US" dirty="0" smtClean="0"/>
              <a:t>Booleans? Limits? Full strategy?</a:t>
            </a:r>
          </a:p>
          <a:p>
            <a:r>
              <a:rPr lang="en-US" dirty="0" smtClean="0"/>
              <a:t>Limited to three medical disciplines and a single year</a:t>
            </a:r>
          </a:p>
        </p:txBody>
      </p:sp>
    </p:spTree>
    <p:extLst>
      <p:ext uri="{BB962C8B-B14F-4D97-AF65-F5344CB8AC3E}">
        <p14:creationId xmlns:p14="http://schemas.microsoft.com/office/powerpoint/2010/main" val="28489350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Duplicate entry of data</a:t>
            </a:r>
          </a:p>
          <a:p>
            <a:r>
              <a:rPr lang="en-US" dirty="0" smtClean="0"/>
              <a:t>Examination of reporting in greater depth</a:t>
            </a:r>
          </a:p>
          <a:p>
            <a:pPr lvl="1"/>
            <a:r>
              <a:rPr lang="en-US" dirty="0" smtClean="0"/>
              <a:t>Publication lag</a:t>
            </a:r>
          </a:p>
          <a:p>
            <a:pPr lvl="1"/>
            <a:r>
              <a:rPr lang="en-US" dirty="0" smtClean="0"/>
              <a:t>Presentation of elements for more than one database</a:t>
            </a:r>
          </a:p>
        </p:txBody>
      </p:sp>
    </p:spTree>
    <p:extLst>
      <p:ext uri="{BB962C8B-B14F-4D97-AF65-F5344CB8AC3E}">
        <p14:creationId xmlns:p14="http://schemas.microsoft.com/office/powerpoint/2010/main" val="28202061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Librarian involvement does not intrinsically mean better reporting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must work with authors and publishers to improve reporting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1851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sz="2000" i="1" dirty="0" smtClean="0"/>
              <a:t>Questions?</a:t>
            </a:r>
          </a:p>
          <a:p>
            <a:pPr marL="0" indent="0" algn="r">
              <a:buNone/>
            </a:pPr>
            <a:r>
              <a:rPr lang="en-US" sz="2000" dirty="0" smtClean="0"/>
              <a:t>Jonathan Koffel</a:t>
            </a:r>
          </a:p>
          <a:p>
            <a:pPr marL="0" indent="0" algn="r">
              <a:buNone/>
            </a:pPr>
            <a:r>
              <a:rPr lang="en-US" sz="2000" dirty="0" err="1" smtClean="0"/>
              <a:t>jbkoffel@umn.edu</a:t>
            </a:r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752600"/>
            <a:ext cx="2108200" cy="2951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752600"/>
            <a:ext cx="2032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28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3810000"/>
          </a:xfrm>
        </p:spPr>
        <p:txBody>
          <a:bodyPr/>
          <a:lstStyle/>
          <a:p>
            <a:endParaRPr lang="en-US" sz="2000" i="1" dirty="0" smtClean="0"/>
          </a:p>
          <a:p>
            <a:endParaRPr lang="en-US" sz="2000" i="1" dirty="0" smtClean="0"/>
          </a:p>
          <a:p>
            <a:pPr marL="0" indent="0">
              <a:buNone/>
            </a:pPr>
            <a:r>
              <a:rPr lang="en-US" sz="2000" i="1" dirty="0" smtClean="0"/>
              <a:t>Describe </a:t>
            </a:r>
            <a:r>
              <a:rPr lang="en-US" sz="2000" i="1" dirty="0"/>
              <a:t>all information sources (e.g., databases with </a:t>
            </a:r>
            <a:r>
              <a:rPr lang="en-US" sz="2000" i="1" dirty="0" smtClean="0"/>
              <a:t>dates of </a:t>
            </a:r>
            <a:r>
              <a:rPr lang="en-US" sz="2000" i="1" dirty="0"/>
              <a:t>coverage, contact with study authors to </a:t>
            </a:r>
            <a:r>
              <a:rPr lang="en-US" sz="2000" i="1" dirty="0" smtClean="0"/>
              <a:t>identify additional </a:t>
            </a:r>
            <a:r>
              <a:rPr lang="en-US" sz="2000" i="1" dirty="0"/>
              <a:t>studies) in the </a:t>
            </a:r>
            <a:r>
              <a:rPr lang="en-US" sz="2000" i="1" dirty="0" smtClean="0"/>
              <a:t>search </a:t>
            </a:r>
            <a:r>
              <a:rPr lang="en-US" sz="2000" i="1" dirty="0"/>
              <a:t>and date last searched</a:t>
            </a:r>
            <a:r>
              <a:rPr lang="en-US" sz="2000" i="1" dirty="0" smtClean="0"/>
              <a:t>.</a:t>
            </a:r>
            <a:endParaRPr lang="en-US" sz="2000" i="1" dirty="0"/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r>
              <a:rPr lang="en-US" sz="2000" i="1" dirty="0"/>
              <a:t>Present full electronic search strategy for at least one </a:t>
            </a:r>
            <a:r>
              <a:rPr lang="en-US" sz="2000" i="1" dirty="0" smtClean="0"/>
              <a:t>database</a:t>
            </a:r>
            <a:r>
              <a:rPr lang="en-US" sz="2000" i="1" dirty="0"/>
              <a:t>, including any limits used, such that it could be </a:t>
            </a:r>
            <a:r>
              <a:rPr lang="en-US" sz="2000" i="1" dirty="0" smtClean="0"/>
              <a:t>repeated.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340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" y="12954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Preferred Reporting Items for Systematic Reviews and Meta-</a:t>
            </a:r>
            <a:r>
              <a:rPr lang="en-US" sz="1800" dirty="0" smtClean="0"/>
              <a:t>Analyses, 2009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08958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“The </a:t>
            </a:r>
            <a:r>
              <a:rPr lang="en-US" dirty="0"/>
              <a:t>Scopus, </a:t>
            </a:r>
            <a:r>
              <a:rPr lang="en-US" dirty="0" err="1"/>
              <a:t>EBSCOhost</a:t>
            </a:r>
            <a:r>
              <a:rPr lang="en-US" dirty="0"/>
              <a:t>, Ovid, and Web of Science platforms were </a:t>
            </a:r>
            <a:r>
              <a:rPr lang="en-US" dirty="0" smtClean="0"/>
              <a:t>searched.”</a:t>
            </a:r>
          </a:p>
          <a:p>
            <a:pPr marL="0" indent="0" algn="r">
              <a:buNone/>
            </a:pPr>
            <a:r>
              <a:rPr lang="hu-HU" sz="2400" i="1" dirty="0"/>
              <a:t>Pediatrics</a:t>
            </a:r>
            <a:r>
              <a:rPr lang="hu-HU" sz="2400" dirty="0"/>
              <a:t>. 2012 Mar;129(3):548-</a:t>
            </a:r>
            <a:r>
              <a:rPr lang="hu-HU" sz="2400" dirty="0" smtClean="0"/>
              <a:t>56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038271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Previous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01000" cy="3962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Good reporting of some search elements</a:t>
            </a:r>
            <a:r>
              <a:rPr lang="en-US" sz="2800" baseline="30000" dirty="0"/>
              <a:t>2</a:t>
            </a:r>
            <a:endParaRPr lang="en-US" sz="2800" dirty="0" smtClean="0"/>
          </a:p>
          <a:p>
            <a:pPr lvl="1"/>
            <a:r>
              <a:rPr lang="en-US" sz="2400" dirty="0" smtClean="0"/>
              <a:t>Database names, search terms</a:t>
            </a:r>
          </a:p>
          <a:p>
            <a:r>
              <a:rPr lang="en-US" sz="2800" dirty="0" smtClean="0"/>
              <a:t>Poor reporting of other elements</a:t>
            </a:r>
            <a:r>
              <a:rPr lang="en-US" sz="2800" baseline="30000" dirty="0"/>
              <a:t>2</a:t>
            </a:r>
            <a:endParaRPr lang="en-US" sz="2800" dirty="0" smtClean="0"/>
          </a:p>
          <a:p>
            <a:pPr lvl="1"/>
            <a:r>
              <a:rPr lang="en-US" sz="2400" dirty="0" smtClean="0"/>
              <a:t>Date search executed, database platform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Reproducibility is heterogeneously defined, but generally low</a:t>
            </a:r>
            <a:r>
              <a:rPr lang="en-US" sz="2800" baseline="30000" dirty="0" smtClean="0"/>
              <a:t>3,4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502027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30000" dirty="0" smtClean="0"/>
              <a:t>2</a:t>
            </a:r>
            <a:r>
              <a:rPr lang="en-US" sz="1800" dirty="0" smtClean="0"/>
              <a:t> Sampson et al. </a:t>
            </a:r>
            <a:r>
              <a:rPr lang="fi-FI" sz="1800" dirty="0"/>
              <a:t>J </a:t>
            </a:r>
            <a:r>
              <a:rPr lang="fi-FI" sz="1800" dirty="0" err="1"/>
              <a:t>Clin</a:t>
            </a:r>
            <a:r>
              <a:rPr lang="fi-FI" sz="1800" dirty="0"/>
              <a:t> </a:t>
            </a:r>
            <a:r>
              <a:rPr lang="fi-FI" sz="1800" dirty="0" err="1"/>
              <a:t>Epidemiol</a:t>
            </a:r>
            <a:r>
              <a:rPr lang="fi-FI" sz="1800" dirty="0"/>
              <a:t>. 2008 Aug;61(8):748-54.</a:t>
            </a:r>
            <a:endParaRPr lang="en-US" sz="1800" dirty="0" smtClean="0"/>
          </a:p>
          <a:p>
            <a:r>
              <a:rPr lang="en-US" sz="1800" baseline="30000" dirty="0" smtClean="0"/>
              <a:t>3</a:t>
            </a:r>
            <a:r>
              <a:rPr lang="en-US" sz="1800" dirty="0" smtClean="0"/>
              <a:t> Yoshii et al. </a:t>
            </a:r>
            <a:r>
              <a:rPr lang="da-DK" sz="1800" dirty="0"/>
              <a:t>J Med </a:t>
            </a:r>
            <a:r>
              <a:rPr lang="da-DK" sz="1800" dirty="0" err="1"/>
              <a:t>Libr</a:t>
            </a:r>
            <a:r>
              <a:rPr lang="da-DK" sz="1800" dirty="0"/>
              <a:t> </a:t>
            </a:r>
            <a:r>
              <a:rPr lang="da-DK" sz="1800" dirty="0" err="1"/>
              <a:t>Assoc</a:t>
            </a:r>
            <a:r>
              <a:rPr lang="da-DK" sz="1800" dirty="0"/>
              <a:t>. 2009 Jan;97(1):21-9</a:t>
            </a:r>
            <a:r>
              <a:rPr lang="da-DK" sz="1800" dirty="0" smtClean="0"/>
              <a:t>.</a:t>
            </a:r>
          </a:p>
          <a:p>
            <a:r>
              <a:rPr lang="en-US" sz="1800" baseline="30000" dirty="0" smtClean="0"/>
              <a:t>4</a:t>
            </a:r>
            <a:r>
              <a:rPr lang="en-US" sz="1800" dirty="0" smtClean="0"/>
              <a:t> </a:t>
            </a:r>
            <a:r>
              <a:rPr lang="en-US" sz="1800" dirty="0" err="1" smtClean="0"/>
              <a:t>Golder</a:t>
            </a:r>
            <a:r>
              <a:rPr lang="en-US" sz="1800" dirty="0" smtClean="0"/>
              <a:t> et al. </a:t>
            </a:r>
            <a:r>
              <a:rPr lang="fi-FI" sz="1800" dirty="0" smtClean="0"/>
              <a:t>J </a:t>
            </a:r>
            <a:r>
              <a:rPr lang="fi-FI" sz="1800" dirty="0" err="1" smtClean="0"/>
              <a:t>Clin</a:t>
            </a:r>
            <a:r>
              <a:rPr lang="fi-FI" sz="1800" dirty="0" smtClean="0"/>
              <a:t> </a:t>
            </a:r>
            <a:r>
              <a:rPr lang="fi-FI" sz="1800" dirty="0" err="1" smtClean="0"/>
              <a:t>Epidemiol</a:t>
            </a:r>
            <a:r>
              <a:rPr lang="fi-FI" sz="1800" dirty="0" smtClean="0"/>
              <a:t>. 2013 Mar;66(3):253-60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0586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Examine search reporting and reproducibility in systematic reviews published in high-impact medicine journals in 2012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Investigate the impact of librarian involvement and reporting guidelines on reporting/reproducibility rates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5143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Reporting/reproducibility rates will be higher when a librarian was involved.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Reporting/reproducibility rates will be higher when a guideline was mentioned or required by the journal.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3385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Journals Included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839200" cy="3962400"/>
          </a:xfrm>
        </p:spPr>
        <p:txBody>
          <a:bodyPr numCol="3"/>
          <a:lstStyle/>
          <a:p>
            <a:pPr marL="0" indent="0">
              <a:buNone/>
            </a:pPr>
            <a:r>
              <a:rPr lang="en-US" sz="2400" dirty="0" smtClean="0"/>
              <a:t>Cardiology</a:t>
            </a:r>
          </a:p>
          <a:p>
            <a:r>
              <a:rPr lang="en-US" sz="1600" dirty="0" err="1"/>
              <a:t>Circ</a:t>
            </a:r>
            <a:r>
              <a:rPr lang="en-US" sz="1600" dirty="0"/>
              <a:t> </a:t>
            </a:r>
            <a:r>
              <a:rPr lang="en-US" sz="1600" dirty="0" err="1"/>
              <a:t>Cardiovasc</a:t>
            </a:r>
            <a:r>
              <a:rPr lang="en-US" sz="1600" dirty="0"/>
              <a:t> Genet</a:t>
            </a:r>
          </a:p>
          <a:p>
            <a:r>
              <a:rPr lang="en-US" sz="1600" dirty="0" err="1"/>
              <a:t>Circ</a:t>
            </a:r>
            <a:r>
              <a:rPr lang="en-US" sz="1600" dirty="0"/>
              <a:t> </a:t>
            </a:r>
            <a:r>
              <a:rPr lang="en-US" sz="1600" dirty="0" err="1"/>
              <a:t>Cardiovasc</a:t>
            </a:r>
            <a:r>
              <a:rPr lang="en-US" sz="1600" dirty="0"/>
              <a:t> </a:t>
            </a:r>
            <a:r>
              <a:rPr lang="en-US" sz="1600" dirty="0" err="1"/>
              <a:t>Interv</a:t>
            </a:r>
            <a:endParaRPr lang="en-US" sz="1600" dirty="0"/>
          </a:p>
          <a:p>
            <a:r>
              <a:rPr lang="en-US" sz="1600" dirty="0" err="1"/>
              <a:t>Circ</a:t>
            </a:r>
            <a:r>
              <a:rPr lang="en-US" sz="1600" dirty="0"/>
              <a:t> Heart Fail</a:t>
            </a:r>
          </a:p>
          <a:p>
            <a:r>
              <a:rPr lang="en-US" sz="1600" dirty="0" err="1"/>
              <a:t>Circ</a:t>
            </a:r>
            <a:r>
              <a:rPr lang="en-US" sz="1600" dirty="0"/>
              <a:t> Res</a:t>
            </a:r>
          </a:p>
          <a:p>
            <a:r>
              <a:rPr lang="en-US" sz="1600" dirty="0"/>
              <a:t>Circulation</a:t>
            </a:r>
          </a:p>
          <a:p>
            <a:r>
              <a:rPr lang="en-US" sz="1600" dirty="0" err="1"/>
              <a:t>Eur</a:t>
            </a:r>
            <a:r>
              <a:rPr lang="en-US" sz="1600" dirty="0"/>
              <a:t> Heart J</a:t>
            </a:r>
          </a:p>
          <a:p>
            <a:r>
              <a:rPr lang="en-US" sz="1600" dirty="0"/>
              <a:t>J Am </a:t>
            </a:r>
            <a:r>
              <a:rPr lang="en-US" sz="1600" dirty="0" err="1"/>
              <a:t>Coll</a:t>
            </a:r>
            <a:r>
              <a:rPr lang="en-US" sz="1600" dirty="0"/>
              <a:t> </a:t>
            </a:r>
            <a:r>
              <a:rPr lang="en-US" sz="1600" dirty="0" err="1"/>
              <a:t>Cardiol</a:t>
            </a:r>
            <a:endParaRPr lang="en-US" sz="1600" dirty="0"/>
          </a:p>
          <a:p>
            <a:r>
              <a:rPr lang="en-US" sz="1600" dirty="0"/>
              <a:t>JACC </a:t>
            </a:r>
            <a:r>
              <a:rPr lang="en-US" sz="1600" dirty="0" err="1"/>
              <a:t>Cardiovasc</a:t>
            </a:r>
            <a:r>
              <a:rPr lang="en-US" sz="1600" dirty="0"/>
              <a:t> Imaging</a:t>
            </a:r>
          </a:p>
          <a:p>
            <a:r>
              <a:rPr lang="en-US" sz="1600" dirty="0"/>
              <a:t>JACC </a:t>
            </a:r>
            <a:r>
              <a:rPr lang="en-US" sz="1600" dirty="0" err="1"/>
              <a:t>Cardiovasc</a:t>
            </a:r>
            <a:r>
              <a:rPr lang="en-US" sz="1600" dirty="0"/>
              <a:t> </a:t>
            </a:r>
            <a:r>
              <a:rPr lang="en-US" sz="1600" dirty="0" err="1"/>
              <a:t>Interv</a:t>
            </a:r>
            <a:endParaRPr lang="en-US" sz="1600" dirty="0"/>
          </a:p>
          <a:p>
            <a:r>
              <a:rPr lang="en-US" sz="1600" dirty="0"/>
              <a:t>Nat Rev </a:t>
            </a:r>
            <a:r>
              <a:rPr lang="en-US" sz="1600" dirty="0" err="1"/>
              <a:t>Cardiol</a:t>
            </a:r>
            <a:endParaRPr lang="en-US" sz="16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Surgery</a:t>
            </a:r>
          </a:p>
          <a:p>
            <a:r>
              <a:rPr lang="en-US" sz="1600" dirty="0"/>
              <a:t>Am J </a:t>
            </a:r>
            <a:r>
              <a:rPr lang="en-US" sz="1600" dirty="0" err="1"/>
              <a:t>Surg</a:t>
            </a:r>
            <a:r>
              <a:rPr lang="en-US" sz="1600" dirty="0"/>
              <a:t> </a:t>
            </a:r>
            <a:r>
              <a:rPr lang="en-US" sz="1600" dirty="0" err="1"/>
              <a:t>Pathol</a:t>
            </a:r>
            <a:endParaRPr lang="en-US" sz="1600" dirty="0"/>
          </a:p>
          <a:p>
            <a:r>
              <a:rPr lang="en-US" sz="1600" dirty="0"/>
              <a:t>Am J Transplant</a:t>
            </a:r>
          </a:p>
          <a:p>
            <a:r>
              <a:rPr lang="en-US" sz="1600" dirty="0"/>
              <a:t>Ann </a:t>
            </a:r>
            <a:r>
              <a:rPr lang="en-US" sz="1600" dirty="0" err="1"/>
              <a:t>Surg</a:t>
            </a:r>
            <a:endParaRPr lang="en-US" sz="1600" dirty="0"/>
          </a:p>
          <a:p>
            <a:r>
              <a:rPr lang="en-US" sz="1600" dirty="0"/>
              <a:t>Ann </a:t>
            </a:r>
            <a:r>
              <a:rPr lang="en-US" sz="1600" dirty="0" err="1"/>
              <a:t>Surg</a:t>
            </a:r>
            <a:r>
              <a:rPr lang="en-US" sz="1600" dirty="0"/>
              <a:t> </a:t>
            </a:r>
            <a:r>
              <a:rPr lang="en-US" sz="1600" dirty="0" err="1"/>
              <a:t>Oncol</a:t>
            </a:r>
            <a:endParaRPr lang="en-US" sz="1600" dirty="0"/>
          </a:p>
          <a:p>
            <a:r>
              <a:rPr lang="en-US" sz="1600" dirty="0"/>
              <a:t>Arch </a:t>
            </a:r>
            <a:r>
              <a:rPr lang="en-US" sz="1600" dirty="0" err="1"/>
              <a:t>Surg</a:t>
            </a:r>
            <a:endParaRPr lang="en-US" sz="1600" dirty="0"/>
          </a:p>
          <a:p>
            <a:r>
              <a:rPr lang="en-US" sz="1600" dirty="0"/>
              <a:t>Br J </a:t>
            </a:r>
            <a:r>
              <a:rPr lang="en-US" sz="1600" dirty="0" err="1"/>
              <a:t>Surg</a:t>
            </a:r>
            <a:endParaRPr lang="en-US" sz="1600" dirty="0"/>
          </a:p>
          <a:p>
            <a:r>
              <a:rPr lang="en-US" sz="1600" dirty="0"/>
              <a:t>Endoscopy</a:t>
            </a:r>
          </a:p>
          <a:p>
            <a:r>
              <a:rPr lang="en-US" sz="1600" dirty="0"/>
              <a:t>J Am </a:t>
            </a:r>
            <a:r>
              <a:rPr lang="en-US" sz="1600" dirty="0" err="1"/>
              <a:t>Coll</a:t>
            </a:r>
            <a:r>
              <a:rPr lang="en-US" sz="1600" dirty="0"/>
              <a:t> </a:t>
            </a:r>
            <a:r>
              <a:rPr lang="en-US" sz="1600" dirty="0" err="1"/>
              <a:t>Surg</a:t>
            </a:r>
            <a:endParaRPr lang="en-US" sz="1600" dirty="0"/>
          </a:p>
          <a:p>
            <a:r>
              <a:rPr lang="en-US" sz="1600" dirty="0"/>
              <a:t>J </a:t>
            </a:r>
            <a:r>
              <a:rPr lang="en-US" sz="1600" dirty="0" err="1"/>
              <a:t>Neurol</a:t>
            </a:r>
            <a:r>
              <a:rPr lang="en-US" sz="1600" dirty="0"/>
              <a:t> </a:t>
            </a:r>
            <a:r>
              <a:rPr lang="en-US" sz="1600" dirty="0" err="1"/>
              <a:t>Neurosurg</a:t>
            </a:r>
            <a:r>
              <a:rPr lang="en-US" sz="1600" dirty="0"/>
              <a:t> Psychiatry</a:t>
            </a:r>
          </a:p>
          <a:p>
            <a:r>
              <a:rPr lang="en-US" sz="1600" dirty="0" err="1"/>
              <a:t>Surg</a:t>
            </a:r>
            <a:r>
              <a:rPr lang="en-US" sz="1600" dirty="0"/>
              <a:t> </a:t>
            </a:r>
            <a:r>
              <a:rPr lang="en-US" sz="1600" dirty="0" err="1"/>
              <a:t>Obes</a:t>
            </a:r>
            <a:r>
              <a:rPr lang="en-US" sz="1600" dirty="0"/>
              <a:t> </a:t>
            </a:r>
            <a:r>
              <a:rPr lang="en-US" sz="1600" dirty="0" err="1"/>
              <a:t>Relat</a:t>
            </a:r>
            <a:r>
              <a:rPr lang="en-US" sz="1600" dirty="0"/>
              <a:t> Dis</a:t>
            </a:r>
          </a:p>
          <a:p>
            <a:pPr marL="0" indent="0">
              <a:buNone/>
            </a:pPr>
            <a:r>
              <a:rPr lang="en-US" sz="2400" dirty="0" smtClean="0"/>
              <a:t>Pediatrics</a:t>
            </a:r>
          </a:p>
          <a:p>
            <a:r>
              <a:rPr lang="en-US" sz="1600" dirty="0"/>
              <a:t>Arch Dis Child</a:t>
            </a:r>
          </a:p>
          <a:p>
            <a:r>
              <a:rPr lang="en-US" sz="1600" dirty="0"/>
              <a:t>Arch Dis Child Fetal Neonatal Ed</a:t>
            </a:r>
          </a:p>
          <a:p>
            <a:r>
              <a:rPr lang="en-US" sz="1600" dirty="0"/>
              <a:t>Arch </a:t>
            </a:r>
            <a:r>
              <a:rPr lang="en-US" sz="1600" dirty="0" err="1"/>
              <a:t>Pediatr</a:t>
            </a:r>
            <a:r>
              <a:rPr lang="en-US" sz="1600" dirty="0"/>
              <a:t> </a:t>
            </a:r>
            <a:r>
              <a:rPr lang="en-US" sz="1600" dirty="0" err="1"/>
              <a:t>Adolesc</a:t>
            </a:r>
            <a:r>
              <a:rPr lang="en-US" sz="1600" dirty="0"/>
              <a:t> Med</a:t>
            </a:r>
          </a:p>
          <a:p>
            <a:r>
              <a:rPr lang="en-US" sz="1600" dirty="0" err="1"/>
              <a:t>Eur</a:t>
            </a:r>
            <a:r>
              <a:rPr lang="en-US" sz="1600" dirty="0"/>
              <a:t> Child </a:t>
            </a:r>
            <a:r>
              <a:rPr lang="en-US" sz="1600" dirty="0" err="1"/>
              <a:t>Adolesc</a:t>
            </a:r>
            <a:r>
              <a:rPr lang="en-US" sz="1600" dirty="0"/>
              <a:t> Psychiatry</a:t>
            </a:r>
          </a:p>
          <a:p>
            <a:r>
              <a:rPr lang="en-US" sz="1600" dirty="0"/>
              <a:t>J Am </a:t>
            </a:r>
            <a:r>
              <a:rPr lang="en-US" sz="1600" dirty="0" err="1"/>
              <a:t>Acad</a:t>
            </a:r>
            <a:r>
              <a:rPr lang="en-US" sz="1600" dirty="0"/>
              <a:t> Child </a:t>
            </a:r>
            <a:r>
              <a:rPr lang="en-US" sz="1600" dirty="0" err="1"/>
              <a:t>Adolesc</a:t>
            </a:r>
            <a:r>
              <a:rPr lang="en-US" sz="1600" dirty="0"/>
              <a:t> Psychiatry</a:t>
            </a:r>
          </a:p>
          <a:p>
            <a:r>
              <a:rPr lang="en-US" sz="1600" dirty="0"/>
              <a:t>J </a:t>
            </a:r>
            <a:r>
              <a:rPr lang="en-US" sz="1600" dirty="0" err="1"/>
              <a:t>Pediatr</a:t>
            </a:r>
            <a:endParaRPr lang="en-US" sz="1600" dirty="0"/>
          </a:p>
          <a:p>
            <a:r>
              <a:rPr lang="en-US" sz="1600" dirty="0" err="1"/>
              <a:t>Pediatr</a:t>
            </a:r>
            <a:r>
              <a:rPr lang="en-US" sz="1600" dirty="0"/>
              <a:t> Allergy </a:t>
            </a:r>
            <a:r>
              <a:rPr lang="en-US" sz="1600" dirty="0" err="1"/>
              <a:t>Immunol</a:t>
            </a:r>
            <a:endParaRPr lang="en-US" sz="1600" dirty="0"/>
          </a:p>
          <a:p>
            <a:r>
              <a:rPr lang="en-US" sz="1600" dirty="0" err="1"/>
              <a:t>Pediatr</a:t>
            </a:r>
            <a:r>
              <a:rPr lang="en-US" sz="1600" dirty="0"/>
              <a:t> Infect Dis J</a:t>
            </a:r>
          </a:p>
          <a:p>
            <a:r>
              <a:rPr lang="en-US" sz="1600" dirty="0"/>
              <a:t>Pediatrics</a:t>
            </a:r>
          </a:p>
          <a:p>
            <a:r>
              <a:rPr lang="en-US" sz="1600" dirty="0" err="1"/>
              <a:t>Semin</a:t>
            </a:r>
            <a:r>
              <a:rPr lang="en-US" sz="1600" dirty="0"/>
              <a:t> Fetal Neonatal Med</a:t>
            </a:r>
          </a:p>
        </p:txBody>
      </p:sp>
    </p:spTree>
    <p:extLst>
      <p:ext uri="{BB962C8B-B14F-4D97-AF65-F5344CB8AC3E}">
        <p14:creationId xmlns:p14="http://schemas.microsoft.com/office/powerpoint/2010/main" val="3222400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Identification of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3200400"/>
          </a:xfrm>
        </p:spPr>
        <p:txBody>
          <a:bodyPr/>
          <a:lstStyle/>
          <a:p>
            <a:r>
              <a:rPr lang="en-US" sz="2400" dirty="0" smtClean="0"/>
              <a:t>PubMed search on 9/2/2013 using modified </a:t>
            </a:r>
            <a:r>
              <a:rPr lang="en-US" sz="2400" dirty="0" err="1" smtClean="0"/>
              <a:t>Montori</a:t>
            </a:r>
            <a:r>
              <a:rPr lang="en-US" sz="2400" dirty="0" smtClean="0"/>
              <a:t> strategy</a:t>
            </a:r>
            <a:r>
              <a:rPr lang="en-US" sz="2400" baseline="30000" dirty="0"/>
              <a:t>5</a:t>
            </a:r>
            <a:endParaRPr lang="en-US" sz="2400" dirty="0" smtClean="0"/>
          </a:p>
          <a:p>
            <a:pPr marL="684213" indent="0">
              <a:buNone/>
            </a:pPr>
            <a:r>
              <a:rPr lang="en-US" sz="1800" dirty="0" smtClean="0"/>
              <a:t>(search*[Title/Abstract] OR meta-analysis[Publication Type] OR MEDLINE[Title/Abstract] OR EMBASE[Title/Abstract] OR Meta-analysis[Title/Abstract] OR (systematic[Title/Abstract] AND review[Title/Abstract]) AND (("2012/01/01"[</a:t>
            </a:r>
            <a:r>
              <a:rPr lang="en-US" sz="1800" dirty="0" err="1" smtClean="0"/>
              <a:t>PDat</a:t>
            </a:r>
            <a:r>
              <a:rPr lang="en-US" sz="1800" dirty="0" smtClean="0"/>
              <a:t>] : "2012/12/31"[</a:t>
            </a:r>
            <a:r>
              <a:rPr lang="en-US" sz="1800" dirty="0" err="1" smtClean="0"/>
              <a:t>PDat</a:t>
            </a:r>
            <a:r>
              <a:rPr lang="en-US" sz="1800" dirty="0" smtClean="0"/>
              <a:t>])</a:t>
            </a:r>
          </a:p>
          <a:p>
            <a:r>
              <a:rPr lang="en-US" sz="2400" dirty="0" smtClean="0"/>
              <a:t>PubMed SR subset filter also used for comparison</a:t>
            </a:r>
          </a:p>
          <a:p>
            <a:pPr lvl="1"/>
            <a:r>
              <a:rPr lang="en-US" sz="2000" dirty="0" smtClean="0"/>
              <a:t>&lt;4% of included articles found only by </a:t>
            </a:r>
            <a:r>
              <a:rPr lang="en-US" sz="2000" dirty="0" err="1" smtClean="0"/>
              <a:t>Montori</a:t>
            </a:r>
            <a:r>
              <a:rPr lang="en-US" sz="2000" dirty="0" smtClean="0"/>
              <a:t> strategy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5498068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30000" dirty="0" smtClean="0"/>
              <a:t>5</a:t>
            </a:r>
            <a:r>
              <a:rPr lang="en-US" sz="1800" dirty="0" smtClean="0"/>
              <a:t> </a:t>
            </a:r>
            <a:r>
              <a:rPr lang="en-US" sz="1800" dirty="0" err="1" smtClean="0"/>
              <a:t>Montori</a:t>
            </a:r>
            <a:r>
              <a:rPr lang="en-US" sz="1800" dirty="0"/>
              <a:t> et al. BMJ. 2005 Jan 8;330(7482):68.</a:t>
            </a:r>
          </a:p>
        </p:txBody>
      </p:sp>
    </p:spTree>
    <p:extLst>
      <p:ext uri="{BB962C8B-B14F-4D97-AF65-F5344CB8AC3E}">
        <p14:creationId xmlns:p14="http://schemas.microsoft.com/office/powerpoint/2010/main" val="2574769227"/>
      </p:ext>
    </p:extLst>
  </p:cSld>
  <p:clrMapOvr>
    <a:masterClrMapping/>
  </p:clrMapOvr>
</p:sld>
</file>

<file path=ppt/theme/theme1.xml><?xml version="1.0" encoding="utf-8"?>
<a:theme xmlns:a="http://schemas.openxmlformats.org/drawingml/2006/main" name="D2D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D2D-3.pot</Template>
  <TotalTime>4225</TotalTime>
  <Words>1230</Words>
  <Application>Microsoft Macintosh PowerPoint</Application>
  <PresentationFormat>On-screen Show (4:3)</PresentationFormat>
  <Paragraphs>305</Paragraphs>
  <Slides>29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D2D-3</vt:lpstr>
      <vt:lpstr>Reproducibility of Search Strategies in Systematic Reviews Preliminary Results</vt:lpstr>
      <vt:lpstr>Rise of the Systematic Review</vt:lpstr>
      <vt:lpstr>PowerPoint Presentation</vt:lpstr>
      <vt:lpstr>PowerPoint Presentation</vt:lpstr>
      <vt:lpstr>Previous Research</vt:lpstr>
      <vt:lpstr>Purpose</vt:lpstr>
      <vt:lpstr>Hypotheses</vt:lpstr>
      <vt:lpstr>Journals Included</vt:lpstr>
      <vt:lpstr>Identification of Studies</vt:lpstr>
      <vt:lpstr>Identification of Studies</vt:lpstr>
      <vt:lpstr>PowerPoint Presentation</vt:lpstr>
      <vt:lpstr>Items Identified</vt:lpstr>
      <vt:lpstr>Data Extraction</vt:lpstr>
      <vt:lpstr>Analyses</vt:lpstr>
      <vt:lpstr>PowerPoint Presentation</vt:lpstr>
      <vt:lpstr>PowerPoint Presentation</vt:lpstr>
      <vt:lpstr>Librarian Involvement</vt:lpstr>
      <vt:lpstr>PowerPoint Presentation</vt:lpstr>
      <vt:lpstr>Conservative Reproducibility</vt:lpstr>
      <vt:lpstr>Liberal Reproducibility</vt:lpstr>
      <vt:lpstr>Reproducibility Rates</vt:lpstr>
      <vt:lpstr>PowerPoint Presentation</vt:lpstr>
      <vt:lpstr>PowerPoint Presentation</vt:lpstr>
      <vt:lpstr>Results</vt:lpstr>
      <vt:lpstr>Results</vt:lpstr>
      <vt:lpstr>Limitations</vt:lpstr>
      <vt:lpstr>Next Steps</vt:lpstr>
      <vt:lpstr>Conclusions</vt:lpstr>
      <vt:lpstr>Thank You</vt:lpstr>
    </vt:vector>
  </TitlesOfParts>
  <Company>University Relations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University Relations</dc:creator>
  <cp:lastModifiedBy>Jonathan Koffel</cp:lastModifiedBy>
  <cp:revision>313</cp:revision>
  <dcterms:created xsi:type="dcterms:W3CDTF">2007-07-20T20:26:17Z</dcterms:created>
  <dcterms:modified xsi:type="dcterms:W3CDTF">2014-05-15T21:39:00Z</dcterms:modified>
</cp:coreProperties>
</file>